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3.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4.xml" ContentType="application/vnd.openxmlformats-officedocument.presentationml.tags+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5.xml" ContentType="application/vnd.openxmlformats-officedocument.presentationml.tags+xml"/>
  <Override PartName="/ppt/notesSlides/notesSlide60.xml" ContentType="application/vnd.openxmlformats-officedocument.presentationml.notesSlide+xml"/>
  <Override PartName="/ppt/tags/tag6.xml" ContentType="application/vnd.openxmlformats-officedocument.presentationml.tags+xml"/>
  <Override PartName="/ppt/notesSlides/notesSlide61.xml" ContentType="application/vnd.openxmlformats-officedocument.presentationml.notesSlide+xml"/>
  <Override PartName="/ppt/tags/tag7.xml" ContentType="application/vnd.openxmlformats-officedocument.presentationml.tags+xml"/>
  <Override PartName="/ppt/notesSlides/notesSlide62.xml" ContentType="application/vnd.openxmlformats-officedocument.presentationml.notesSlide+xml"/>
  <Override PartName="/ppt/tags/tag8.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ags/tag9.xml" ContentType="application/vnd.openxmlformats-officedocument.presentationml.tags+xml"/>
  <Override PartName="/ppt/notesSlides/notesSlide65.xml" ContentType="application/vnd.openxmlformats-officedocument.presentationml.notesSlide+xml"/>
  <Override PartName="/ppt/tags/tag10.xml" ContentType="application/vnd.openxmlformats-officedocument.presentationml.tags+xml"/>
  <Override PartName="/ppt/notesSlides/notesSlide66.xml" ContentType="application/vnd.openxmlformats-officedocument.presentationml.notesSlide+xml"/>
  <Override PartName="/ppt/tags/tag11.xml" ContentType="application/vnd.openxmlformats-officedocument.presentationml.tags+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12.xml" ContentType="application/vnd.openxmlformats-officedocument.presentationml.tags+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ags/tag13.xml" ContentType="application/vnd.openxmlformats-officedocument.presentationml.tags+xml"/>
  <Override PartName="/ppt/notesSlides/notesSlide82.xml" ContentType="application/vnd.openxmlformats-officedocument.presentationml.notesSlide+xml"/>
  <Override PartName="/ppt/tags/tag14.xml" ContentType="application/vnd.openxmlformats-officedocument.presentationml.tags+xml"/>
  <Override PartName="/ppt/notesSlides/notesSlide83.xml" ContentType="application/vnd.openxmlformats-officedocument.presentationml.notesSlide+xml"/>
  <Override PartName="/ppt/tags/tag15.xml" ContentType="application/vnd.openxmlformats-officedocument.presentationml.tag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ags/tag16.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ags/tag17.xml" ContentType="application/vnd.openxmlformats-officedocument.presentationml.tags+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ags/tag18.xml" ContentType="application/vnd.openxmlformats-officedocument.presentationml.tag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tags/tag19.xml" ContentType="application/vnd.openxmlformats-officedocument.presentationml.tags+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ags/tag20.xml" ContentType="application/vnd.openxmlformats-officedocument.presentationml.tags+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tags/tag21.xml" ContentType="application/vnd.openxmlformats-officedocument.presentationml.tags+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tags/tag22.xml" ContentType="application/vnd.openxmlformats-officedocument.presentationml.tags+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tags/tag23.xml" ContentType="application/vnd.openxmlformats-officedocument.presentationml.tags+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9"/>
  </p:notesMasterIdLst>
  <p:handoutMasterIdLst>
    <p:handoutMasterId r:id="rId250"/>
  </p:handoutMasterIdLst>
  <p:sldIdLst>
    <p:sldId id="261" r:id="rId2"/>
    <p:sldId id="262" r:id="rId3"/>
    <p:sldId id="263" r:id="rId4"/>
    <p:sldId id="264" r:id="rId5"/>
    <p:sldId id="266" r:id="rId6"/>
    <p:sldId id="277" r:id="rId7"/>
    <p:sldId id="267" r:id="rId8"/>
    <p:sldId id="268" r:id="rId9"/>
    <p:sldId id="269" r:id="rId10"/>
    <p:sldId id="270" r:id="rId11"/>
    <p:sldId id="273" r:id="rId12"/>
    <p:sldId id="271" r:id="rId13"/>
    <p:sldId id="272" r:id="rId14"/>
    <p:sldId id="274" r:id="rId15"/>
    <p:sldId id="275" r:id="rId16"/>
    <p:sldId id="276" r:id="rId17"/>
    <p:sldId id="278" r:id="rId18"/>
    <p:sldId id="279" r:id="rId19"/>
    <p:sldId id="280" r:id="rId20"/>
    <p:sldId id="281" r:id="rId21"/>
    <p:sldId id="282" r:id="rId22"/>
    <p:sldId id="283" r:id="rId23"/>
    <p:sldId id="291" r:id="rId24"/>
    <p:sldId id="284" r:id="rId25"/>
    <p:sldId id="285" r:id="rId26"/>
    <p:sldId id="286" r:id="rId27"/>
    <p:sldId id="287" r:id="rId28"/>
    <p:sldId id="288" r:id="rId29"/>
    <p:sldId id="289" r:id="rId30"/>
    <p:sldId id="290" r:id="rId31"/>
    <p:sldId id="292" r:id="rId32"/>
    <p:sldId id="293" r:id="rId33"/>
    <p:sldId id="294" r:id="rId34"/>
    <p:sldId id="295" r:id="rId35"/>
    <p:sldId id="509" r:id="rId36"/>
    <p:sldId id="510" r:id="rId37"/>
    <p:sldId id="296"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508" r:id="rId53"/>
    <p:sldId id="311" r:id="rId54"/>
    <p:sldId id="312" r:id="rId55"/>
    <p:sldId id="315" r:id="rId56"/>
    <p:sldId id="316" r:id="rId57"/>
    <p:sldId id="317" r:id="rId58"/>
    <p:sldId id="318" r:id="rId59"/>
    <p:sldId id="319" r:id="rId60"/>
    <p:sldId id="320" r:id="rId61"/>
    <p:sldId id="321" r:id="rId62"/>
    <p:sldId id="322" r:id="rId63"/>
    <p:sldId id="323" r:id="rId64"/>
    <p:sldId id="324" r:id="rId65"/>
    <p:sldId id="325" r:id="rId66"/>
    <p:sldId id="326" r:id="rId67"/>
    <p:sldId id="327" r:id="rId68"/>
    <p:sldId id="328" r:id="rId69"/>
    <p:sldId id="329" r:id="rId70"/>
    <p:sldId id="330" r:id="rId71"/>
    <p:sldId id="331" r:id="rId72"/>
    <p:sldId id="332" r:id="rId73"/>
    <p:sldId id="333" r:id="rId74"/>
    <p:sldId id="334" r:id="rId75"/>
    <p:sldId id="335" r:id="rId76"/>
    <p:sldId id="336" r:id="rId77"/>
    <p:sldId id="337" r:id="rId78"/>
    <p:sldId id="338" r:id="rId79"/>
    <p:sldId id="339" r:id="rId80"/>
    <p:sldId id="340" r:id="rId81"/>
    <p:sldId id="341" r:id="rId82"/>
    <p:sldId id="342" r:id="rId83"/>
    <p:sldId id="343" r:id="rId84"/>
    <p:sldId id="344" r:id="rId85"/>
    <p:sldId id="345" r:id="rId86"/>
    <p:sldId id="346" r:id="rId87"/>
    <p:sldId id="347" r:id="rId88"/>
    <p:sldId id="348" r:id="rId89"/>
    <p:sldId id="349" r:id="rId90"/>
    <p:sldId id="350" r:id="rId91"/>
    <p:sldId id="351" r:id="rId92"/>
    <p:sldId id="352" r:id="rId93"/>
    <p:sldId id="353" r:id="rId94"/>
    <p:sldId id="354" r:id="rId95"/>
    <p:sldId id="355" r:id="rId96"/>
    <p:sldId id="356" r:id="rId97"/>
    <p:sldId id="357" r:id="rId98"/>
    <p:sldId id="358" r:id="rId99"/>
    <p:sldId id="359" r:id="rId100"/>
    <p:sldId id="360" r:id="rId101"/>
    <p:sldId id="361" r:id="rId102"/>
    <p:sldId id="362" r:id="rId103"/>
    <p:sldId id="363" r:id="rId104"/>
    <p:sldId id="364" r:id="rId105"/>
    <p:sldId id="365" r:id="rId106"/>
    <p:sldId id="366" r:id="rId107"/>
    <p:sldId id="367" r:id="rId108"/>
    <p:sldId id="368" r:id="rId109"/>
    <p:sldId id="369" r:id="rId110"/>
    <p:sldId id="370" r:id="rId111"/>
    <p:sldId id="371" r:id="rId112"/>
    <p:sldId id="372" r:id="rId113"/>
    <p:sldId id="373" r:id="rId114"/>
    <p:sldId id="374" r:id="rId115"/>
    <p:sldId id="375" r:id="rId116"/>
    <p:sldId id="376" r:id="rId117"/>
    <p:sldId id="377" r:id="rId118"/>
    <p:sldId id="378" r:id="rId119"/>
    <p:sldId id="379" r:id="rId120"/>
    <p:sldId id="380" r:id="rId121"/>
    <p:sldId id="381" r:id="rId122"/>
    <p:sldId id="382" r:id="rId123"/>
    <p:sldId id="383" r:id="rId124"/>
    <p:sldId id="384" r:id="rId125"/>
    <p:sldId id="385" r:id="rId126"/>
    <p:sldId id="386" r:id="rId127"/>
    <p:sldId id="387" r:id="rId128"/>
    <p:sldId id="388" r:id="rId129"/>
    <p:sldId id="389" r:id="rId130"/>
    <p:sldId id="390" r:id="rId131"/>
    <p:sldId id="391" r:id="rId132"/>
    <p:sldId id="392" r:id="rId133"/>
    <p:sldId id="393" r:id="rId134"/>
    <p:sldId id="394" r:id="rId135"/>
    <p:sldId id="395" r:id="rId136"/>
    <p:sldId id="396" r:id="rId137"/>
    <p:sldId id="397" r:id="rId138"/>
    <p:sldId id="398" r:id="rId139"/>
    <p:sldId id="399" r:id="rId140"/>
    <p:sldId id="400" r:id="rId141"/>
    <p:sldId id="401" r:id="rId142"/>
    <p:sldId id="402" r:id="rId143"/>
    <p:sldId id="403" r:id="rId144"/>
    <p:sldId id="404" r:id="rId145"/>
    <p:sldId id="405" r:id="rId146"/>
    <p:sldId id="406" r:id="rId147"/>
    <p:sldId id="407" r:id="rId148"/>
    <p:sldId id="408" r:id="rId149"/>
    <p:sldId id="409" r:id="rId150"/>
    <p:sldId id="410" r:id="rId151"/>
    <p:sldId id="411" r:id="rId152"/>
    <p:sldId id="412" r:id="rId153"/>
    <p:sldId id="413" r:id="rId154"/>
    <p:sldId id="414" r:id="rId155"/>
    <p:sldId id="415" r:id="rId156"/>
    <p:sldId id="416" r:id="rId157"/>
    <p:sldId id="417" r:id="rId158"/>
    <p:sldId id="418" r:id="rId159"/>
    <p:sldId id="419" r:id="rId160"/>
    <p:sldId id="420" r:id="rId161"/>
    <p:sldId id="421" r:id="rId162"/>
    <p:sldId id="422" r:id="rId163"/>
    <p:sldId id="423" r:id="rId164"/>
    <p:sldId id="424" r:id="rId165"/>
    <p:sldId id="425" r:id="rId166"/>
    <p:sldId id="426" r:id="rId167"/>
    <p:sldId id="427" r:id="rId168"/>
    <p:sldId id="428" r:id="rId169"/>
    <p:sldId id="429" r:id="rId170"/>
    <p:sldId id="430" r:id="rId171"/>
    <p:sldId id="431" r:id="rId172"/>
    <p:sldId id="432" r:id="rId173"/>
    <p:sldId id="433" r:id="rId174"/>
    <p:sldId id="434" r:id="rId175"/>
    <p:sldId id="435" r:id="rId176"/>
    <p:sldId id="436" r:id="rId177"/>
    <p:sldId id="437" r:id="rId178"/>
    <p:sldId id="438" r:id="rId179"/>
    <p:sldId id="439" r:id="rId180"/>
    <p:sldId id="440" r:id="rId181"/>
    <p:sldId id="441" r:id="rId182"/>
    <p:sldId id="442" r:id="rId183"/>
    <p:sldId id="443" r:id="rId184"/>
    <p:sldId id="444" r:id="rId185"/>
    <p:sldId id="445" r:id="rId186"/>
    <p:sldId id="446" r:id="rId187"/>
    <p:sldId id="447" r:id="rId188"/>
    <p:sldId id="448" r:id="rId189"/>
    <p:sldId id="449" r:id="rId190"/>
    <p:sldId id="450" r:id="rId191"/>
    <p:sldId id="451" r:id="rId192"/>
    <p:sldId id="452" r:id="rId193"/>
    <p:sldId id="453" r:id="rId194"/>
    <p:sldId id="454" r:id="rId195"/>
    <p:sldId id="455" r:id="rId196"/>
    <p:sldId id="456" r:id="rId197"/>
    <p:sldId id="457" r:id="rId198"/>
    <p:sldId id="458" r:id="rId199"/>
    <p:sldId id="459" r:id="rId200"/>
    <p:sldId id="460" r:id="rId201"/>
    <p:sldId id="461" r:id="rId202"/>
    <p:sldId id="462" r:id="rId203"/>
    <p:sldId id="463" r:id="rId204"/>
    <p:sldId id="464" r:id="rId205"/>
    <p:sldId id="465" r:id="rId206"/>
    <p:sldId id="466" r:id="rId207"/>
    <p:sldId id="467" r:id="rId208"/>
    <p:sldId id="468" r:id="rId209"/>
    <p:sldId id="469" r:id="rId210"/>
    <p:sldId id="470" r:id="rId211"/>
    <p:sldId id="471" r:id="rId212"/>
    <p:sldId id="472" r:id="rId213"/>
    <p:sldId id="473" r:id="rId214"/>
    <p:sldId id="474" r:id="rId215"/>
    <p:sldId id="475" r:id="rId216"/>
    <p:sldId id="476" r:id="rId217"/>
    <p:sldId id="477" r:id="rId218"/>
    <p:sldId id="478" r:id="rId219"/>
    <p:sldId id="479" r:id="rId220"/>
    <p:sldId id="480" r:id="rId221"/>
    <p:sldId id="481" r:id="rId222"/>
    <p:sldId id="482" r:id="rId223"/>
    <p:sldId id="483" r:id="rId224"/>
    <p:sldId id="484" r:id="rId225"/>
    <p:sldId id="485" r:id="rId226"/>
    <p:sldId id="486" r:id="rId227"/>
    <p:sldId id="487" r:id="rId228"/>
    <p:sldId id="488" r:id="rId229"/>
    <p:sldId id="489" r:id="rId230"/>
    <p:sldId id="490" r:id="rId231"/>
    <p:sldId id="491" r:id="rId232"/>
    <p:sldId id="492" r:id="rId233"/>
    <p:sldId id="493" r:id="rId234"/>
    <p:sldId id="494" r:id="rId235"/>
    <p:sldId id="495" r:id="rId236"/>
    <p:sldId id="496" r:id="rId237"/>
    <p:sldId id="497" r:id="rId238"/>
    <p:sldId id="498" r:id="rId239"/>
    <p:sldId id="499" r:id="rId240"/>
    <p:sldId id="500" r:id="rId241"/>
    <p:sldId id="501" r:id="rId242"/>
    <p:sldId id="502" r:id="rId243"/>
    <p:sldId id="503" r:id="rId244"/>
    <p:sldId id="504" r:id="rId245"/>
    <p:sldId id="505" r:id="rId246"/>
    <p:sldId id="506" r:id="rId247"/>
    <p:sldId id="507" r:id="rId248"/>
  </p:sldIdLst>
  <p:sldSz cx="9144000" cy="6858000" type="screen4x3"/>
  <p:notesSz cx="6797675" cy="9928225"/>
  <p:custDataLst>
    <p:tags r:id="rId251"/>
  </p:custDataLst>
  <p:defaultTextStyle>
    <a:defPPr>
      <a:defRPr lang="fr-FR"/>
    </a:defPPr>
    <a:lvl1pPr algn="l" rtl="0" fontAlgn="base">
      <a:spcBef>
        <a:spcPct val="0"/>
      </a:spcBef>
      <a:spcAft>
        <a:spcPct val="0"/>
      </a:spcAft>
      <a:defRPr kern="1200">
        <a:solidFill>
          <a:srgbClr val="000066"/>
        </a:solidFill>
        <a:latin typeface="Arial" charset="0"/>
        <a:ea typeface="+mn-ea"/>
        <a:cs typeface="Arial" charset="0"/>
      </a:defRPr>
    </a:lvl1pPr>
    <a:lvl2pPr marL="457200" algn="l" rtl="0" fontAlgn="base">
      <a:spcBef>
        <a:spcPct val="0"/>
      </a:spcBef>
      <a:spcAft>
        <a:spcPct val="0"/>
      </a:spcAft>
      <a:defRPr kern="1200">
        <a:solidFill>
          <a:srgbClr val="000066"/>
        </a:solidFill>
        <a:latin typeface="Arial" charset="0"/>
        <a:ea typeface="+mn-ea"/>
        <a:cs typeface="Arial" charset="0"/>
      </a:defRPr>
    </a:lvl2pPr>
    <a:lvl3pPr marL="914400" algn="l" rtl="0" fontAlgn="base">
      <a:spcBef>
        <a:spcPct val="0"/>
      </a:spcBef>
      <a:spcAft>
        <a:spcPct val="0"/>
      </a:spcAft>
      <a:defRPr kern="1200">
        <a:solidFill>
          <a:srgbClr val="000066"/>
        </a:solidFill>
        <a:latin typeface="Arial" charset="0"/>
        <a:ea typeface="+mn-ea"/>
        <a:cs typeface="Arial" charset="0"/>
      </a:defRPr>
    </a:lvl3pPr>
    <a:lvl4pPr marL="1371600" algn="l" rtl="0" fontAlgn="base">
      <a:spcBef>
        <a:spcPct val="0"/>
      </a:spcBef>
      <a:spcAft>
        <a:spcPct val="0"/>
      </a:spcAft>
      <a:defRPr kern="1200">
        <a:solidFill>
          <a:srgbClr val="000066"/>
        </a:solidFill>
        <a:latin typeface="Arial" charset="0"/>
        <a:ea typeface="+mn-ea"/>
        <a:cs typeface="Arial" charset="0"/>
      </a:defRPr>
    </a:lvl4pPr>
    <a:lvl5pPr marL="1828800" algn="l" rtl="0" fontAlgn="base">
      <a:spcBef>
        <a:spcPct val="0"/>
      </a:spcBef>
      <a:spcAft>
        <a:spcPct val="0"/>
      </a:spcAft>
      <a:defRPr kern="1200">
        <a:solidFill>
          <a:srgbClr val="000066"/>
        </a:solidFill>
        <a:latin typeface="Arial" charset="0"/>
        <a:ea typeface="+mn-ea"/>
        <a:cs typeface="Arial" charset="0"/>
      </a:defRPr>
    </a:lvl5pPr>
    <a:lvl6pPr marL="2286000" algn="l" defTabSz="914400" rtl="0" eaLnBrk="1" latinLnBrk="0" hangingPunct="1">
      <a:defRPr kern="1200">
        <a:solidFill>
          <a:srgbClr val="000066"/>
        </a:solidFill>
        <a:latin typeface="Arial" charset="0"/>
        <a:ea typeface="+mn-ea"/>
        <a:cs typeface="Arial" charset="0"/>
      </a:defRPr>
    </a:lvl6pPr>
    <a:lvl7pPr marL="2743200" algn="l" defTabSz="914400" rtl="0" eaLnBrk="1" latinLnBrk="0" hangingPunct="1">
      <a:defRPr kern="1200">
        <a:solidFill>
          <a:srgbClr val="000066"/>
        </a:solidFill>
        <a:latin typeface="Arial" charset="0"/>
        <a:ea typeface="+mn-ea"/>
        <a:cs typeface="Arial" charset="0"/>
      </a:defRPr>
    </a:lvl7pPr>
    <a:lvl8pPr marL="3200400" algn="l" defTabSz="914400" rtl="0" eaLnBrk="1" latinLnBrk="0" hangingPunct="1">
      <a:defRPr kern="1200">
        <a:solidFill>
          <a:srgbClr val="000066"/>
        </a:solidFill>
        <a:latin typeface="Arial" charset="0"/>
        <a:ea typeface="+mn-ea"/>
        <a:cs typeface="Arial" charset="0"/>
      </a:defRPr>
    </a:lvl8pPr>
    <a:lvl9pPr marL="3657600" algn="l" defTabSz="914400" rtl="0" eaLnBrk="1" latinLnBrk="0" hangingPunct="1">
      <a:defRPr kern="1200">
        <a:solidFill>
          <a:srgbClr val="000066"/>
        </a:solidFill>
        <a:latin typeface="Arial" charset="0"/>
        <a:ea typeface="+mn-ea"/>
        <a:cs typeface="Arial" charset="0"/>
      </a:defRPr>
    </a:lvl9pPr>
  </p:defaultTextStyle>
  <p:extLst>
    <p:ext uri="{EFAFB233-063F-42B5-8137-9DF3F51BA10A}">
      <p15:sldGuideLst xmlns:p15="http://schemas.microsoft.com/office/powerpoint/2012/main">
        <p15:guide id="1" orient="horz">
          <p15:clr>
            <a:srgbClr val="A4A3A4"/>
          </p15:clr>
        </p15:guide>
        <p15:guide id="2" pos="2880">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2"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66"/>
    <a:srgbClr val="000066"/>
    <a:srgbClr val="0000CC"/>
    <a:srgbClr val="CC6600"/>
    <a:srgbClr val="990000"/>
    <a:srgbClr val="FF9933"/>
    <a:srgbClr val="FF6600"/>
    <a:srgbClr val="FF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644" autoAdjust="0"/>
    <p:restoredTop sz="94769" autoAdjust="0"/>
  </p:normalViewPr>
  <p:slideViewPr>
    <p:cSldViewPr snapToGrid="0" snapToObjects="1">
      <p:cViewPr varScale="1">
        <p:scale>
          <a:sx n="80" d="100"/>
          <a:sy n="80" d="100"/>
        </p:scale>
        <p:origin x="250" y="67"/>
      </p:cViewPr>
      <p:guideLst>
        <p:guide orient="horz"/>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44736"/>
    </p:cViewPr>
  </p:sorterViewPr>
  <p:notesViewPr>
    <p:cSldViewPr snapToGrid="0" snapToObjects="1">
      <p:cViewPr>
        <p:scale>
          <a:sx n="100" d="100"/>
          <a:sy n="100" d="100"/>
        </p:scale>
        <p:origin x="1956" y="78"/>
      </p:cViewPr>
      <p:guideLst>
        <p:guide orient="horz" pos="3127"/>
        <p:guide pos="2142"/>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slide" Target="slides/slide237.xml"/><Relationship Id="rId254" Type="http://schemas.openxmlformats.org/officeDocument/2006/relationships/theme" Target="theme/theme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244" Type="http://schemas.openxmlformats.org/officeDocument/2006/relationships/slide" Target="slides/slide243.xml"/><Relationship Id="rId249"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handoutMaster" Target="handoutMasters/handoutMaster1.xml"/><Relationship Id="rId255" Type="http://schemas.openxmlformats.org/officeDocument/2006/relationships/tableStyles" Target="tableStyles.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tags" Target="tags/tag1.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presProps" Target="presProp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viewProps" Target="viewProps.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Colonne1</c:v>
                </c:pt>
              </c:strCache>
            </c:strRef>
          </c:tx>
          <c:spPr>
            <a:solidFill>
              <a:srgbClr val="377BBA"/>
            </a:solidFill>
            <a:ln>
              <a:noFill/>
            </a:ln>
            <a:effectLst/>
          </c:spPr>
          <c:invertIfNegative val="0"/>
          <c:dPt>
            <c:idx val="0"/>
            <c:invertIfNegative val="0"/>
            <c:bubble3D val="0"/>
            <c:spPr>
              <a:solidFill>
                <a:srgbClr val="377BBA"/>
              </a:solidFill>
              <a:ln>
                <a:noFill/>
              </a:ln>
              <a:effectLst/>
            </c:spPr>
            <c:extLst xmlns:c16r2="http://schemas.microsoft.com/office/drawing/2015/06/chart">
              <c:ext xmlns:c16="http://schemas.microsoft.com/office/drawing/2014/chart" uri="{C3380CC4-5D6E-409C-BE32-E72D297353CC}">
                <c16:uniqueId val="{00000003-D993-48F0-8F32-EEC47DD22D41}"/>
              </c:ext>
            </c:extLst>
          </c:dPt>
          <c:dPt>
            <c:idx val="1"/>
            <c:invertIfNegative val="0"/>
            <c:bubble3D val="0"/>
            <c:extLst xmlns:c16r2="http://schemas.microsoft.com/office/drawing/2015/06/chart">
              <c:ext xmlns:c16="http://schemas.microsoft.com/office/drawing/2014/chart" uri="{C3380CC4-5D6E-409C-BE32-E72D297353CC}">
                <c16:uniqueId val="{00000006-D993-48F0-8F32-EEC47DD22D41}"/>
              </c:ext>
            </c:extLst>
          </c:dPt>
          <c:dPt>
            <c:idx val="2"/>
            <c:invertIfNegative val="0"/>
            <c:bubble3D val="0"/>
            <c:extLst xmlns:c16r2="http://schemas.microsoft.com/office/drawing/2015/06/chart">
              <c:ext xmlns:c16="http://schemas.microsoft.com/office/drawing/2014/chart" uri="{C3380CC4-5D6E-409C-BE32-E72D297353CC}">
                <c16:uniqueId val="{00000004-D993-48F0-8F32-EEC47DD22D41}"/>
              </c:ext>
            </c:extLst>
          </c:dPt>
          <c:dPt>
            <c:idx val="3"/>
            <c:invertIfNegative val="0"/>
            <c:bubble3D val="0"/>
            <c:extLst xmlns:c16r2="http://schemas.microsoft.com/office/drawing/2015/06/chart">
              <c:ext xmlns:c16="http://schemas.microsoft.com/office/drawing/2014/chart" uri="{C3380CC4-5D6E-409C-BE32-E72D297353CC}">
                <c16:uniqueId val="{00000007-D993-48F0-8F32-EEC47DD22D41}"/>
              </c:ext>
            </c:extLst>
          </c:dPt>
          <c:dPt>
            <c:idx val="4"/>
            <c:invertIfNegative val="0"/>
            <c:bubble3D val="0"/>
            <c:extLst xmlns:c16r2="http://schemas.microsoft.com/office/drawing/2015/06/chart">
              <c:ext xmlns:c16="http://schemas.microsoft.com/office/drawing/2014/chart" uri="{C3380CC4-5D6E-409C-BE32-E72D297353CC}">
                <c16:uniqueId val="{00000005-D993-48F0-8F32-EEC47DD22D41}"/>
              </c:ext>
            </c:extLst>
          </c:dPt>
          <c:dPt>
            <c:idx val="5"/>
            <c:invertIfNegative val="0"/>
            <c:bubble3D val="0"/>
            <c:extLst xmlns:c16r2="http://schemas.microsoft.com/office/drawing/2015/06/chart">
              <c:ext xmlns:c16="http://schemas.microsoft.com/office/drawing/2014/chart" uri="{C3380CC4-5D6E-409C-BE32-E72D297353CC}">
                <c16:uniqueId val="{00000008-D993-48F0-8F32-EEC47DD22D41}"/>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Feuil1!$A$2:$A$7</c:f>
              <c:numCache>
                <c:formatCode>0%</c:formatCode>
                <c:ptCount val="6"/>
                <c:pt idx="0">
                  <c:v>0.02</c:v>
                </c:pt>
                <c:pt idx="1">
                  <c:v>0.2</c:v>
                </c:pt>
                <c:pt idx="2">
                  <c:v>0.02</c:v>
                </c:pt>
                <c:pt idx="3">
                  <c:v>0.2</c:v>
                </c:pt>
                <c:pt idx="4">
                  <c:v>0.02</c:v>
                </c:pt>
                <c:pt idx="5">
                  <c:v>0.2</c:v>
                </c:pt>
              </c:numCache>
            </c:numRef>
          </c:cat>
          <c:val>
            <c:numRef>
              <c:f>Feuil1!$B$2:$B$7</c:f>
              <c:numCache>
                <c:formatCode>General</c:formatCode>
                <c:ptCount val="6"/>
                <c:pt idx="0">
                  <c:v>17.100000000000001</c:v>
                </c:pt>
                <c:pt idx="1">
                  <c:v>8.5</c:v>
                </c:pt>
                <c:pt idx="2">
                  <c:v>21.6</c:v>
                </c:pt>
                <c:pt idx="3">
                  <c:v>8.7000000000000011</c:v>
                </c:pt>
                <c:pt idx="4">
                  <c:v>16.7</c:v>
                </c:pt>
                <c:pt idx="5">
                  <c:v>8.5</c:v>
                </c:pt>
              </c:numCache>
            </c:numRef>
          </c:val>
          <c:extLst xmlns:c16r2="http://schemas.microsoft.com/office/drawing/2015/06/chart">
            <c:ext xmlns:c16="http://schemas.microsoft.com/office/drawing/2014/chart" uri="{C3380CC4-5D6E-409C-BE32-E72D297353CC}">
              <c16:uniqueId val="{00000000-D993-48F0-8F32-EEC47DD22D41}"/>
            </c:ext>
          </c:extLst>
        </c:ser>
        <c:dLbls>
          <c:showLegendKey val="0"/>
          <c:showVal val="0"/>
          <c:showCatName val="0"/>
          <c:showSerName val="0"/>
          <c:showPercent val="0"/>
          <c:showBubbleSize val="0"/>
        </c:dLbls>
        <c:gapWidth val="219"/>
        <c:overlap val="-27"/>
        <c:axId val="287081960"/>
        <c:axId val="287083136"/>
      </c:barChart>
      <c:catAx>
        <c:axId val="287081960"/>
        <c:scaling>
          <c:orientation val="minMax"/>
        </c:scaling>
        <c:delete val="0"/>
        <c:axPos val="b"/>
        <c:numFmt formatCode="0%"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2060"/>
                </a:solidFill>
                <a:latin typeface="+mn-lt"/>
                <a:ea typeface="+mn-ea"/>
                <a:cs typeface="+mn-cs"/>
              </a:defRPr>
            </a:pPr>
            <a:endParaRPr lang="fr-FR"/>
          </a:p>
        </c:txPr>
        <c:crossAx val="287083136"/>
        <c:crosses val="autoZero"/>
        <c:auto val="1"/>
        <c:lblAlgn val="ctr"/>
        <c:lblOffset val="100"/>
        <c:noMultiLvlLbl val="0"/>
      </c:catAx>
      <c:valAx>
        <c:axId val="287083136"/>
        <c:scaling>
          <c:orientation val="minMax"/>
          <c:max val="35"/>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28708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2441312287208"/>
          <c:y val="2.43048651306394E-2"/>
          <c:w val="0.86887505363932904"/>
          <c:h val="0.68732656528582603"/>
        </c:manualLayout>
      </c:layout>
      <c:lineChart>
        <c:grouping val="stacked"/>
        <c:varyColors val="0"/>
        <c:ser>
          <c:idx val="0"/>
          <c:order val="0"/>
          <c:tx>
            <c:strRef>
              <c:f>Sheet1!$B$1</c:f>
              <c:strCache>
                <c:ptCount val="1"/>
                <c:pt idx="0">
                  <c:v>HIV-1 RNA, c/mL</c:v>
                </c:pt>
              </c:strCache>
            </c:strRef>
          </c:tx>
          <c:spPr>
            <a:ln w="25400">
              <a:solidFill>
                <a:srgbClr val="002F5F"/>
              </a:solidFill>
            </a:ln>
            <a:effectLst/>
          </c:spPr>
          <c:marker>
            <c:symbol val="diamond"/>
            <c:size val="8"/>
            <c:spPr>
              <a:solidFill>
                <a:srgbClr val="002F5F"/>
              </a:solidFill>
              <a:ln w="15875">
                <a:solidFill>
                  <a:srgbClr val="002F5F"/>
                </a:solidFill>
              </a:ln>
            </c:spPr>
          </c:marker>
          <c:dLbls>
            <c:dLbl>
              <c:idx val="0"/>
              <c:layout>
                <c:manualLayout>
                  <c:x val="-2.8743154640435201E-2"/>
                  <c:y val="6.0224670770843002E-2"/>
                </c:manualLayout>
              </c:layout>
              <c:tx>
                <c:rich>
                  <a:bodyPr/>
                  <a:lstStyle/>
                  <a:p>
                    <a:r>
                      <a:rPr lang="en-US" dirty="0">
                        <a:solidFill>
                          <a:schemeClr val="tx1"/>
                        </a:solidFill>
                      </a:rPr>
                      <a:t>&lt;</a:t>
                    </a:r>
                    <a:r>
                      <a:rPr lang="en-US" dirty="0"/>
                      <a:t>50</a:t>
                    </a:r>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E031-466E-B118-94766DAFB890}"/>
                </c:ext>
                <c:ext xmlns:c15="http://schemas.microsoft.com/office/drawing/2012/chart" uri="{CE6537A1-D6FC-4f65-9D91-7224C49458BB}"/>
              </c:extLst>
            </c:dLbl>
            <c:dLbl>
              <c:idx val="1"/>
              <c:layout>
                <c:manualLayout>
                  <c:x val="-2.8743154640435201E-2"/>
                  <c:y val="6.0224670770843002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E031-466E-B118-94766DAFB890}"/>
                </c:ext>
                <c:ext xmlns:c15="http://schemas.microsoft.com/office/drawing/2012/chart" uri="{CE6537A1-D6FC-4f65-9D91-7224C49458BB}"/>
              </c:extLst>
            </c:dLbl>
            <c:dLbl>
              <c:idx val="2"/>
              <c:layout>
                <c:manualLayout>
                  <c:x val="-2.73744329908907E-2"/>
                  <c:y val="6.0224670770843002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E031-466E-B118-94766DAFB890}"/>
                </c:ext>
                <c:ext xmlns:c15="http://schemas.microsoft.com/office/drawing/2012/chart" uri="{CE6537A1-D6FC-4f65-9D91-7224C49458BB}"/>
              </c:extLst>
            </c:dLbl>
            <c:dLbl>
              <c:idx val="3"/>
              <c:layout>
                <c:manualLayout>
                  <c:x val="-3.1480597939524298E-2"/>
                  <c:y val="6.0224670770843002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E031-466E-B118-94766DAFB890}"/>
                </c:ext>
                <c:ext xmlns:c15="http://schemas.microsoft.com/office/drawing/2012/chart" uri="{CE6537A1-D6FC-4f65-9D91-7224C49458BB}"/>
              </c:extLst>
            </c:dLbl>
            <c:dLbl>
              <c:idx val="4"/>
              <c:layout>
                <c:manualLayout>
                  <c:x val="-2.8743154640435298E-2"/>
                  <c:y val="6.0224670770843002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E031-466E-B118-94766DAFB890}"/>
                </c:ext>
                <c:ext xmlns:c15="http://schemas.microsoft.com/office/drawing/2012/chart" uri="{CE6537A1-D6FC-4f65-9D91-7224C49458BB}"/>
              </c:extLst>
            </c:dLbl>
            <c:dLbl>
              <c:idx val="5"/>
              <c:layout>
                <c:manualLayout>
                  <c:x val="-3.1480597939524298E-2"/>
                  <c:y val="5.9755544525971503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E031-466E-B118-94766DAFB890}"/>
                </c:ext>
                <c:ext xmlns:c15="http://schemas.microsoft.com/office/drawing/2012/chart" uri="{CE6537A1-D6FC-4f65-9D91-7224C49458BB}"/>
              </c:extLst>
            </c:dLbl>
            <c:dLbl>
              <c:idx val="6"/>
              <c:layout>
                <c:manualLayout>
                  <c:x val="-5.4748865981781497E-2"/>
                  <c:y val="-5.66445306199128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E031-466E-B118-94766DAFB890}"/>
                </c:ext>
                <c:ext xmlns:c15="http://schemas.microsoft.com/office/drawing/2012/chart" uri="{CE6537A1-D6FC-4f65-9D91-7224C49458BB}"/>
              </c:extLst>
            </c:dLbl>
            <c:dLbl>
              <c:idx val="7"/>
              <c:layout>
                <c:manualLayout>
                  <c:x val="-1.08720673797562E-2"/>
                  <c:y val="-2.39980151915575E-2"/>
                </c:manualLayout>
              </c:layout>
              <c:tx>
                <c:rich>
                  <a:bodyPr/>
                  <a:lstStyle/>
                  <a:p>
                    <a:r>
                      <a:rPr lang="en-US" dirty="0"/>
                      <a:t>1018</a:t>
                    </a:r>
                  </a:p>
                </c:rich>
              </c:tx>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E031-466E-B118-94766DAFB890}"/>
                </c:ext>
                <c:ext xmlns:c15="http://schemas.microsoft.com/office/drawing/2012/chart" uri="{CE6537A1-D6FC-4f65-9D91-7224C49458BB}"/>
              </c:extLst>
            </c:dLbl>
            <c:dLbl>
              <c:idx val="8"/>
              <c:layout>
                <c:manualLayout>
                  <c:x val="-3.5586762888158097E-2"/>
                  <c:y val="4.8873529348130898E-2"/>
                </c:manualLayout>
              </c:layout>
              <c:tx>
                <c:rich>
                  <a:bodyPr/>
                  <a:lstStyle/>
                  <a:p>
                    <a:pPr algn="ctr" rtl="0">
                      <a:defRPr sz="1100">
                        <a:solidFill>
                          <a:srgbClr val="000066"/>
                        </a:solidFill>
                      </a:defRPr>
                    </a:pPr>
                    <a:r>
                      <a:rPr lang="en-US" sz="1100" dirty="0">
                        <a:solidFill>
                          <a:srgbClr val="000066"/>
                        </a:solidFill>
                      </a:rPr>
                      <a:t>&lt;50</a:t>
                    </a:r>
                  </a:p>
                </c:rich>
              </c:tx>
              <c:numFmt formatCode="#,##0" sourceLinked="0"/>
              <c:spPr>
                <a:noFill/>
                <a:ln>
                  <a:noFill/>
                </a:ln>
                <a:effectLst/>
              </c:sp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8-E031-466E-B118-94766DAFB890}"/>
                </c:ext>
                <c:ext xmlns:c15="http://schemas.microsoft.com/office/drawing/2012/chart" uri="{CE6537A1-D6FC-4f65-9D91-7224C49458BB}"/>
              </c:extLst>
            </c:dLbl>
            <c:numFmt formatCode="#,##0" sourceLinked="0"/>
            <c:spPr>
              <a:noFill/>
              <a:ln>
                <a:noFill/>
              </a:ln>
              <a:effectLst/>
            </c:spPr>
            <c:txPr>
              <a:bodyPr wrap="square" lIns="38100" tIns="19050" rIns="38100" bIns="19050" anchor="ctr">
                <a:spAutoFit/>
              </a:bodyPr>
              <a:lstStyle/>
              <a:p>
                <a:pPr>
                  <a:defRPr sz="1100">
                    <a:solidFill>
                      <a:srgbClr val="000066"/>
                    </a:solidFill>
                  </a:defRPr>
                </a:pPr>
                <a:endParaRPr lang="fr-F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a:noFill/>
                    </a:ln>
                  </c:spPr>
                </c15:leaderLines>
              </c:ext>
            </c:extLst>
          </c:dLbls>
          <c:cat>
            <c:strRef>
              <c:f>Sheet1!$A$2:$A$10</c:f>
              <c:strCache>
                <c:ptCount val="9"/>
                <c:pt idx="0">
                  <c:v>Screening</c:v>
                </c:pt>
                <c:pt idx="1">
                  <c:v>Day 1
[6 Oct 15]</c:v>
                </c:pt>
                <c:pt idx="2">
                  <c:v>Week 4</c:v>
                </c:pt>
                <c:pt idx="3">
                  <c:v>Week 8</c:v>
                </c:pt>
                <c:pt idx="4">
                  <c:v>Week 12</c:v>
                </c:pt>
                <c:pt idx="5">
                  <c:v>Week 24</c:v>
                </c:pt>
                <c:pt idx="6">
                  <c:v>Week 36
[16 Jun 16]</c:v>
                </c:pt>
                <c:pt idx="7">
                  <c:v>Week 36 retest
[4 Jul 16]</c:v>
                </c:pt>
                <c:pt idx="8">
                  <c:v>Week 45 withdrawal
[6 Sep 16]</c:v>
                </c:pt>
              </c:strCache>
            </c:strRef>
          </c:cat>
          <c:val>
            <c:numRef>
              <c:f>Sheet1!$B$2:$B$10</c:f>
              <c:numCache>
                <c:formatCode>General</c:formatCode>
                <c:ptCount val="9"/>
                <c:pt idx="0">
                  <c:v>49</c:v>
                </c:pt>
                <c:pt idx="1">
                  <c:v>49</c:v>
                </c:pt>
                <c:pt idx="2">
                  <c:v>49</c:v>
                </c:pt>
                <c:pt idx="3" formatCode="0.0">
                  <c:v>49</c:v>
                </c:pt>
                <c:pt idx="4">
                  <c:v>49</c:v>
                </c:pt>
                <c:pt idx="5">
                  <c:v>49</c:v>
                </c:pt>
                <c:pt idx="6">
                  <c:v>1059771</c:v>
                </c:pt>
                <c:pt idx="7">
                  <c:v>1018</c:v>
                </c:pt>
                <c:pt idx="8">
                  <c:v>49</c:v>
                </c:pt>
              </c:numCache>
            </c:numRef>
          </c:val>
          <c:smooth val="0"/>
          <c:extLst xmlns:c16r2="http://schemas.microsoft.com/office/drawing/2015/06/chart">
            <c:ext xmlns:c16="http://schemas.microsoft.com/office/drawing/2014/chart" uri="{C3380CC4-5D6E-409C-BE32-E72D297353CC}">
              <c16:uniqueId val="{00000009-E031-466E-B118-94766DAFB890}"/>
            </c:ext>
          </c:extLst>
        </c:ser>
        <c:dLbls>
          <c:showLegendKey val="0"/>
          <c:showVal val="1"/>
          <c:showCatName val="0"/>
          <c:showSerName val="0"/>
          <c:showPercent val="0"/>
          <c:showBubbleSize val="0"/>
        </c:dLbls>
        <c:marker val="1"/>
        <c:smooth val="0"/>
        <c:axId val="343121424"/>
        <c:axId val="343121816"/>
      </c:lineChart>
      <c:catAx>
        <c:axId val="343121424"/>
        <c:scaling>
          <c:orientation val="minMax"/>
        </c:scaling>
        <c:delete val="1"/>
        <c:axPos val="b"/>
        <c:numFmt formatCode="General" sourceLinked="1"/>
        <c:majorTickMark val="none"/>
        <c:minorTickMark val="none"/>
        <c:tickLblPos val="nextTo"/>
        <c:crossAx val="343121816"/>
        <c:crosses val="autoZero"/>
        <c:auto val="1"/>
        <c:lblAlgn val="ctr"/>
        <c:lblOffset val="100"/>
        <c:noMultiLvlLbl val="0"/>
      </c:catAx>
      <c:valAx>
        <c:axId val="343121816"/>
        <c:scaling>
          <c:logBase val="10"/>
          <c:orientation val="minMax"/>
          <c:max val="10000000"/>
        </c:scaling>
        <c:delete val="0"/>
        <c:axPos val="l"/>
        <c:numFmt formatCode="General" sourceLinked="0"/>
        <c:majorTickMark val="out"/>
        <c:minorTickMark val="none"/>
        <c:tickLblPos val="nextTo"/>
        <c:spPr>
          <a:noFill/>
          <a:ln w="19050">
            <a:solidFill>
              <a:schemeClr val="tx1"/>
            </a:solidFill>
          </a:ln>
          <a:effectLst/>
        </c:spPr>
        <c:txPr>
          <a:bodyPr rot="-60000000" vert="horz"/>
          <a:lstStyle/>
          <a:p>
            <a:pPr>
              <a:defRPr sz="1200">
                <a:solidFill>
                  <a:srgbClr val="000066"/>
                </a:solidFill>
              </a:defRPr>
            </a:pPr>
            <a:endParaRPr lang="fr-FR"/>
          </a:p>
        </c:txPr>
        <c:crossAx val="343121424"/>
        <c:crosses val="autoZero"/>
        <c:crossBetween val="between"/>
      </c:valAx>
      <c:spPr>
        <a:noFill/>
        <a:ln w="25400">
          <a:noFill/>
        </a:ln>
        <a:effectLst/>
      </c:spPr>
    </c:plotArea>
    <c:plotVisOnly val="1"/>
    <c:dispBlanksAs val="zero"/>
    <c:showDLblsOverMax val="0"/>
  </c:chart>
  <c:spPr>
    <a:noFill/>
    <a:ln>
      <a:noFill/>
    </a:ln>
    <a:effectLst/>
  </c:spPr>
  <c:txPr>
    <a:bodyPr/>
    <a:lstStyle/>
    <a:p>
      <a:pPr>
        <a:defRPr sz="1400">
          <a:latin typeface="Arial" panose="020B0604020202020204" pitchFamily="34" charset="0"/>
          <a:cs typeface="Arial" panose="020B0604020202020204" pitchFamily="34" charset="0"/>
        </a:defRPr>
      </a:pPr>
      <a:endParaRPr lang="fr-FR"/>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457814562587397E-2"/>
          <c:y val="2.40155665932715E-2"/>
          <c:w val="0.89356906167979"/>
          <c:h val="0.81245374015747995"/>
        </c:manualLayout>
      </c:layout>
      <c:scatterChart>
        <c:scatterStyle val="smoothMarker"/>
        <c:varyColors val="0"/>
        <c:ser>
          <c:idx val="0"/>
          <c:order val="0"/>
          <c:spPr>
            <a:ln w="28575">
              <a:solidFill>
                <a:sysClr val="windowText" lastClr="000000"/>
              </a:solidFill>
            </a:ln>
          </c:spPr>
          <c:marker>
            <c:symbol val="none"/>
          </c:marker>
          <c:dPt>
            <c:idx val="2"/>
            <c:marker>
              <c:symbol val="square"/>
              <c:size val="5"/>
              <c:spPr>
                <a:solidFill>
                  <a:sysClr val="windowText" lastClr="000000"/>
                </a:solidFill>
                <a:ln w="28575">
                  <a:solidFill>
                    <a:schemeClr val="tx1"/>
                  </a:solidFill>
                </a:ln>
              </c:spPr>
            </c:marker>
            <c:bubble3D val="0"/>
            <c:extLst xmlns:c16r2="http://schemas.microsoft.com/office/drawing/2015/06/chart">
              <c:ext xmlns:c16="http://schemas.microsoft.com/office/drawing/2014/chart" uri="{C3380CC4-5D6E-409C-BE32-E72D297353CC}">
                <c16:uniqueId val="{00000001-A45F-4379-B074-6C7C4B3FA33F}"/>
              </c:ext>
            </c:extLst>
          </c:dPt>
          <c:dLbls>
            <c:dLbl>
              <c:idx val="0"/>
              <c:layout>
                <c:manualLayout>
                  <c:x val="-5.6934753355604197E-2"/>
                  <c:y val="4.6451065448453802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2-A45F-4379-B074-6C7C4B3FA33F}"/>
                </c:ext>
                <c:ext xmlns:c15="http://schemas.microsoft.com/office/drawing/2012/chart" uri="{CE6537A1-D6FC-4f65-9D91-7224C49458BB}"/>
              </c:extLst>
            </c:dLbl>
            <c:dLbl>
              <c:idx val="1"/>
              <c:layout>
                <c:manualLayout>
                  <c:x val="-5.6934753355604197E-2"/>
                  <c:y val="4.6451065448453802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3-A45F-4379-B074-6C7C4B3FA33F}"/>
                </c:ext>
                <c:ext xmlns:c15="http://schemas.microsoft.com/office/drawing/2012/chart" uri="{CE6537A1-D6FC-4f65-9D91-7224C49458BB}"/>
              </c:extLst>
            </c:dLbl>
            <c:dLbl>
              <c:idx val="2"/>
              <c:layout>
                <c:manualLayout>
                  <c:x val="-7.9556440055768896E-2"/>
                  <c:y val="-6.1934753931271999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1-A45F-4379-B074-6C7C4B3FA33F}"/>
                </c:ext>
                <c:ext xmlns:c15="http://schemas.microsoft.com/office/drawing/2012/chart" uri="{CE6537A1-D6FC-4f65-9D91-7224C49458BB}"/>
              </c:extLst>
            </c:dLbl>
            <c:spPr>
              <a:noFill/>
              <a:ln w="14104">
                <a:noFill/>
              </a:ln>
            </c:spPr>
            <c:txPr>
              <a:bodyPr rot="0" vert="horz"/>
              <a:lstStyle/>
              <a:p>
                <a:pPr>
                  <a:defRPr sz="1200" b="1" baseline="0">
                    <a:solidFill>
                      <a:srgbClr val="000066"/>
                    </a:solidFill>
                  </a:defRPr>
                </a:pPr>
                <a:endParaRPr lang="fr-FR"/>
              </a:p>
            </c:txPr>
            <c:dLblPos val="ctr"/>
            <c:showLegendKey val="0"/>
            <c:showVal val="0"/>
            <c:showCatName val="1"/>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Sheet1!$A$2:$A$10</c:f>
              <c:numCache>
                <c:formatCode>General</c:formatCode>
                <c:ptCount val="9"/>
                <c:pt idx="0">
                  <c:v>-6</c:v>
                </c:pt>
                <c:pt idx="1">
                  <c:v>18.8</c:v>
                </c:pt>
                <c:pt idx="2">
                  <c:v>6.4</c:v>
                </c:pt>
                <c:pt idx="3">
                  <c:v>-8.5</c:v>
                </c:pt>
                <c:pt idx="4">
                  <c:v>14.2</c:v>
                </c:pt>
                <c:pt idx="5">
                  <c:v>2.9</c:v>
                </c:pt>
              </c:numCache>
            </c:numRef>
          </c:xVal>
          <c:yVal>
            <c:numRef>
              <c:f>Sheet1!$B$2:$B$10</c:f>
              <c:numCache>
                <c:formatCode>General</c:formatCode>
                <c:ptCount val="9"/>
                <c:pt idx="0">
                  <c:v>1</c:v>
                </c:pt>
                <c:pt idx="1">
                  <c:v>1</c:v>
                </c:pt>
                <c:pt idx="2">
                  <c:v>1</c:v>
                </c:pt>
              </c:numCache>
            </c:numRef>
          </c:yVal>
          <c:smooth val="1"/>
          <c:extLst xmlns:c16r2="http://schemas.microsoft.com/office/drawing/2015/06/chart">
            <c:ext xmlns:c16="http://schemas.microsoft.com/office/drawing/2014/chart" uri="{C3380CC4-5D6E-409C-BE32-E72D297353CC}">
              <c16:uniqueId val="{00000004-A45F-4379-B074-6C7C4B3FA33F}"/>
            </c:ext>
          </c:extLst>
        </c:ser>
        <c:ser>
          <c:idx val="1"/>
          <c:order val="1"/>
          <c:spPr>
            <a:ln w="15867">
              <a:solidFill>
                <a:schemeClr val="tx2"/>
              </a:solidFill>
            </a:ln>
          </c:spPr>
          <c:marker>
            <c:symbol val="none"/>
          </c:marker>
          <c:dLbls>
            <c:spPr>
              <a:noFill/>
              <a:ln w="14104">
                <a:noFill/>
              </a:ln>
            </c:spPr>
            <c:txPr>
              <a:bodyPr rot="0" vert="horz"/>
              <a:lstStyle/>
              <a:p>
                <a:pPr>
                  <a:defRPr sz="889" b="1">
                    <a:solidFill>
                      <a:srgbClr val="4E5257"/>
                    </a:solidFill>
                  </a:defRPr>
                </a:pPr>
                <a:endParaRPr lang="fr-FR"/>
              </a:p>
            </c:txPr>
            <c:showLegendKey val="0"/>
            <c:showVal val="0"/>
            <c:showCatName val="1"/>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errBars>
            <c:errDir val="y"/>
            <c:errBarType val="both"/>
            <c:errValType val="cust"/>
            <c:noEndCap val="1"/>
            <c:plus>
              <c:numRef>
                <c:f>Sheet1!$E$2:$E$13</c:f>
                <c:numCache>
                  <c:formatCode>General</c:formatCode>
                  <c:ptCount val="12"/>
                </c:numCache>
              </c:numRef>
            </c:plus>
            <c:minus>
              <c:numRef>
                <c:f>Sheet1!$E$2:$E$13</c:f>
                <c:numCache>
                  <c:formatCode>General</c:formatCode>
                  <c:ptCount val="12"/>
                </c:numCache>
              </c:numRef>
            </c:minus>
            <c:spPr>
              <a:ln w="2351">
                <a:solidFill>
                  <a:srgbClr val="666699"/>
                </a:solidFill>
                <a:prstDash val="solid"/>
              </a:ln>
            </c:spPr>
          </c:errBars>
          <c:xVal>
            <c:numRef>
              <c:f>Sheet1!$A$2:$A$10</c:f>
              <c:numCache>
                <c:formatCode>General</c:formatCode>
                <c:ptCount val="9"/>
                <c:pt idx="0">
                  <c:v>-6</c:v>
                </c:pt>
                <c:pt idx="1">
                  <c:v>18.8</c:v>
                </c:pt>
                <c:pt idx="2">
                  <c:v>6.4</c:v>
                </c:pt>
                <c:pt idx="3">
                  <c:v>-8.5</c:v>
                </c:pt>
                <c:pt idx="4">
                  <c:v>14.2</c:v>
                </c:pt>
                <c:pt idx="5">
                  <c:v>2.9</c:v>
                </c:pt>
              </c:numCache>
            </c:numRef>
          </c:xVal>
          <c:yVal>
            <c:numRef>
              <c:f>Sheet1!$C$2:$C$10</c:f>
              <c:numCache>
                <c:formatCode>General</c:formatCode>
                <c:ptCount val="9"/>
              </c:numCache>
            </c:numRef>
          </c:yVal>
          <c:smooth val="1"/>
          <c:extLst xmlns:c16r2="http://schemas.microsoft.com/office/drawing/2015/06/chart">
            <c:ext xmlns:c16="http://schemas.microsoft.com/office/drawing/2014/chart" uri="{C3380CC4-5D6E-409C-BE32-E72D297353CC}">
              <c16:uniqueId val="{00000005-A45F-4379-B074-6C7C4B3FA33F}"/>
            </c:ext>
          </c:extLst>
        </c:ser>
        <c:ser>
          <c:idx val="2"/>
          <c:order val="2"/>
          <c:spPr>
            <a:ln>
              <a:solidFill>
                <a:sysClr val="windowText" lastClr="000000"/>
              </a:solidFill>
            </a:ln>
          </c:spPr>
          <c:marker>
            <c:symbol val="none"/>
          </c:marker>
          <c:dPt>
            <c:idx val="5"/>
            <c:marker>
              <c:symbol val="square"/>
              <c:size val="5"/>
              <c:spPr>
                <a:solidFill>
                  <a:sysClr val="windowText" lastClr="000000"/>
                </a:solidFill>
                <a:ln>
                  <a:noFill/>
                </a:ln>
              </c:spPr>
            </c:marker>
            <c:bubble3D val="0"/>
            <c:extLst xmlns:c16r2="http://schemas.microsoft.com/office/drawing/2015/06/chart">
              <c:ext xmlns:c16="http://schemas.microsoft.com/office/drawing/2014/chart" uri="{C3380CC4-5D6E-409C-BE32-E72D297353CC}">
                <c16:uniqueId val="{00000007-A45F-4379-B074-6C7C4B3FA33F}"/>
              </c:ext>
            </c:extLst>
          </c:dPt>
          <c:dLbls>
            <c:dLbl>
              <c:idx val="3"/>
              <c:layout>
                <c:manualLayout>
                  <c:x val="-9.3941695314865695E-2"/>
                  <c:y val="4.6451065448453899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8-A45F-4379-B074-6C7C4B3FA33F}"/>
                </c:ext>
                <c:ext xmlns:c15="http://schemas.microsoft.com/office/drawing/2012/chart" uri="{CE6537A1-D6FC-4f65-9D91-7224C49458BB}"/>
              </c:extLst>
            </c:dLbl>
            <c:dLbl>
              <c:idx val="4"/>
              <c:layout>
                <c:manualLayout>
                  <c:x val="-7.3386889137542197E-2"/>
                  <c:y val="4.6451065448453899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9-A45F-4379-B074-6C7C4B3FA33F}"/>
                </c:ext>
                <c:ext xmlns:c15="http://schemas.microsoft.com/office/drawing/2012/chart" uri="{CE6537A1-D6FC-4f65-9D91-7224C49458BB}"/>
              </c:extLst>
            </c:dLbl>
            <c:dLbl>
              <c:idx val="5"/>
              <c:layout>
                <c:manualLayout>
                  <c:x val="-7.9556440055768798E-2"/>
                  <c:y val="-6.1934753931271902E-2"/>
                </c:manualLayout>
              </c:layout>
              <c:dLblPos val="r"/>
              <c:showLegendKey val="0"/>
              <c:showVal val="0"/>
              <c:showCatName val="1"/>
              <c:showSerName val="0"/>
              <c:showPercent val="0"/>
              <c:showBubbleSize val="0"/>
              <c:extLst xmlns:c16r2="http://schemas.microsoft.com/office/drawing/2015/06/chart">
                <c:ext xmlns:c16="http://schemas.microsoft.com/office/drawing/2014/chart" uri="{C3380CC4-5D6E-409C-BE32-E72D297353CC}">
                  <c16:uniqueId val="{00000007-A45F-4379-B074-6C7C4B3FA33F}"/>
                </c:ext>
                <c:ext xmlns:c15="http://schemas.microsoft.com/office/drawing/2012/chart" uri="{CE6537A1-D6FC-4f65-9D91-7224C49458BB}"/>
              </c:extLst>
            </c:dLbl>
            <c:dLbl>
              <c:idx val="6"/>
              <c:spPr>
                <a:noFill/>
                <a:ln w="14104">
                  <a:noFill/>
                </a:ln>
              </c:spPr>
              <c:txPr>
                <a:bodyPr rot="0" vert="horz"/>
                <a:lstStyle/>
                <a:p>
                  <a:pPr>
                    <a:defRPr sz="1200" b="1" baseline="0">
                      <a:solidFill>
                        <a:srgbClr val="000066"/>
                      </a:solidFill>
                    </a:defRPr>
                  </a:pPr>
                  <a:endParaRPr lang="fr-FR"/>
                </a:p>
              </c:txPr>
              <c:dLblPos val="ctr"/>
              <c:showLegendKey val="0"/>
              <c:showVal val="0"/>
              <c:showCatName val="1"/>
              <c:showSerName val="0"/>
              <c:showPercent val="0"/>
              <c:showBubbleSize val="0"/>
            </c:dLbl>
            <c:dLbl>
              <c:idx val="7"/>
              <c:spPr>
                <a:noFill/>
                <a:ln w="14104">
                  <a:noFill/>
                </a:ln>
              </c:spPr>
              <c:txPr>
                <a:bodyPr rot="0" vert="horz"/>
                <a:lstStyle/>
                <a:p>
                  <a:pPr>
                    <a:defRPr sz="1200" b="1" baseline="0">
                      <a:solidFill>
                        <a:srgbClr val="000066"/>
                      </a:solidFill>
                    </a:defRPr>
                  </a:pPr>
                  <a:endParaRPr lang="fr-FR"/>
                </a:p>
              </c:txPr>
              <c:dLblPos val="ctr"/>
              <c:showLegendKey val="0"/>
              <c:showVal val="0"/>
              <c:showCatName val="1"/>
              <c:showSerName val="0"/>
              <c:showPercent val="0"/>
              <c:showBubbleSize val="0"/>
            </c:dLbl>
            <c:spPr>
              <a:noFill/>
              <a:ln w="18809">
                <a:noFill/>
              </a:ln>
            </c:spPr>
            <c:txPr>
              <a:bodyPr wrap="square" lIns="38100" tIns="19050" rIns="38100" bIns="19050" anchor="ctr">
                <a:spAutoFit/>
              </a:bodyPr>
              <a:lstStyle/>
              <a:p>
                <a:pPr>
                  <a:defRPr sz="1200" b="1" baseline="0">
                    <a:solidFill>
                      <a:srgbClr val="000066"/>
                    </a:solidFill>
                  </a:defRPr>
                </a:pPr>
                <a:endParaRPr lang="fr-FR"/>
              </a:p>
            </c:txPr>
            <c:dLblPos val="ctr"/>
            <c:showLegendKey val="0"/>
            <c:showVal val="0"/>
            <c:showCatName val="1"/>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Sheet1!$A$2:$A$10</c:f>
              <c:numCache>
                <c:formatCode>General</c:formatCode>
                <c:ptCount val="9"/>
                <c:pt idx="0">
                  <c:v>-6</c:v>
                </c:pt>
                <c:pt idx="1">
                  <c:v>18.8</c:v>
                </c:pt>
                <c:pt idx="2">
                  <c:v>6.4</c:v>
                </c:pt>
                <c:pt idx="3">
                  <c:v>-8.5</c:v>
                </c:pt>
                <c:pt idx="4">
                  <c:v>14.2</c:v>
                </c:pt>
                <c:pt idx="5">
                  <c:v>2.9</c:v>
                </c:pt>
              </c:numCache>
            </c:numRef>
          </c:xVal>
          <c:yVal>
            <c:numRef>
              <c:f>Sheet1!$D$2:$D$10</c:f>
              <c:numCache>
                <c:formatCode>General</c:formatCode>
                <c:ptCount val="9"/>
                <c:pt idx="3">
                  <c:v>2</c:v>
                </c:pt>
                <c:pt idx="4">
                  <c:v>2</c:v>
                </c:pt>
                <c:pt idx="5">
                  <c:v>2</c:v>
                </c:pt>
              </c:numCache>
            </c:numRef>
          </c:yVal>
          <c:smooth val="1"/>
          <c:extLst xmlns:c16r2="http://schemas.microsoft.com/office/drawing/2015/06/chart">
            <c:ext xmlns:c16="http://schemas.microsoft.com/office/drawing/2014/chart" uri="{C3380CC4-5D6E-409C-BE32-E72D297353CC}">
              <c16:uniqueId val="{0000000C-A45F-4379-B074-6C7C4B3FA33F}"/>
            </c:ext>
          </c:extLst>
        </c:ser>
        <c:ser>
          <c:idx val="3"/>
          <c:order val="3"/>
          <c:marker>
            <c:symbol val="none"/>
          </c:marker>
          <c:xVal>
            <c:numRef>
              <c:f>Sheet1!$A$2:$A$10</c:f>
              <c:numCache>
                <c:formatCode>General</c:formatCode>
                <c:ptCount val="9"/>
                <c:pt idx="0">
                  <c:v>-6</c:v>
                </c:pt>
                <c:pt idx="1">
                  <c:v>18.8</c:v>
                </c:pt>
                <c:pt idx="2">
                  <c:v>6.4</c:v>
                </c:pt>
                <c:pt idx="3">
                  <c:v>-8.5</c:v>
                </c:pt>
                <c:pt idx="4">
                  <c:v>14.2</c:v>
                </c:pt>
                <c:pt idx="5">
                  <c:v>2.9</c:v>
                </c:pt>
              </c:numCache>
            </c:numRef>
          </c:xVal>
          <c:yVal>
            <c:numRef>
              <c:f>Sheet1!$E$2:$E$10</c:f>
              <c:numCache>
                <c:formatCode>General</c:formatCode>
                <c:ptCount val="9"/>
              </c:numCache>
            </c:numRef>
          </c:yVal>
          <c:smooth val="1"/>
          <c:extLst xmlns:c16r2="http://schemas.microsoft.com/office/drawing/2015/06/chart">
            <c:ext xmlns:c16="http://schemas.microsoft.com/office/drawing/2014/chart" uri="{C3380CC4-5D6E-409C-BE32-E72D297353CC}">
              <c16:uniqueId val="{0000000D-A45F-4379-B074-6C7C4B3FA33F}"/>
            </c:ext>
          </c:extLst>
        </c:ser>
        <c:ser>
          <c:idx val="4"/>
          <c:order val="4"/>
          <c:spPr>
            <a:ln>
              <a:solidFill>
                <a:sysClr val="windowText" lastClr="000000"/>
              </a:solidFill>
            </a:ln>
          </c:spPr>
          <c:marker>
            <c:symbol val="none"/>
          </c:marker>
          <c:dPt>
            <c:idx val="8"/>
            <c:marker>
              <c:symbol val="square"/>
              <c:size val="5"/>
              <c:spPr>
                <a:solidFill>
                  <a:sysClr val="windowText" lastClr="000000"/>
                </a:solidFill>
                <a:ln>
                  <a:noFill/>
                </a:ln>
              </c:spPr>
            </c:marker>
            <c:bubble3D val="0"/>
            <c:extLst xmlns:c16r2="http://schemas.microsoft.com/office/drawing/2015/06/chart">
              <c:ext xmlns:c16="http://schemas.microsoft.com/office/drawing/2014/chart" uri="{C3380CC4-5D6E-409C-BE32-E72D297353CC}">
                <c16:uniqueId val="{0000000F-A45F-4379-B074-6C7C4B3FA33F}"/>
              </c:ext>
            </c:extLst>
          </c:dPt>
          <c:dLbls>
            <c:dLbl>
              <c:idx val="6"/>
              <c:layout>
                <c:manualLayout>
                  <c:x val="-0.11039383109680399"/>
                  <c:y val="4.12898359541813E-2"/>
                </c:manualLayout>
              </c:layout>
              <c:tx>
                <c:rich>
                  <a:bodyPr/>
                  <a:lstStyle/>
                  <a:p>
                    <a:r>
                      <a:rPr lang="uk-UA" dirty="0"/>
                      <a:t>-0.7</a:t>
                    </a:r>
                  </a:p>
                </c:rich>
              </c:tx>
              <c:dLblPos val="r"/>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0-A45F-4379-B074-6C7C4B3FA33F}"/>
                </c:ext>
                <c:ext xmlns:c15="http://schemas.microsoft.com/office/drawing/2012/chart" uri="{CE6537A1-D6FC-4f65-9D91-7224C49458BB}"/>
              </c:extLst>
            </c:dLbl>
            <c:dLbl>
              <c:idx val="7"/>
              <c:layout>
                <c:manualLayout>
                  <c:x val="-6.9273855192057698E-2"/>
                  <c:y val="4.12898359541813E-2"/>
                </c:manualLayout>
              </c:layout>
              <c:tx>
                <c:rich>
                  <a:bodyPr/>
                  <a:lstStyle/>
                  <a:p>
                    <a:r>
                      <a:rPr lang="hr-HR" dirty="0"/>
                      <a:t>4.7</a:t>
                    </a:r>
                  </a:p>
                </c:rich>
              </c:tx>
              <c:dLblPos val="r"/>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1-A45F-4379-B074-6C7C4B3FA33F}"/>
                </c:ext>
                <c:ext xmlns:c15="http://schemas.microsoft.com/office/drawing/2012/chart" uri="{CE6537A1-D6FC-4f65-9D91-7224C49458BB}"/>
              </c:extLst>
            </c:dLbl>
            <c:dLbl>
              <c:idx val="8"/>
              <c:layout>
                <c:manualLayout>
                  <c:x val="-5.8970543228148702E-2"/>
                  <c:y val="-6.1934753931271902E-2"/>
                </c:manualLayout>
              </c:layout>
              <c:tx>
                <c:rich>
                  <a:bodyPr/>
                  <a:lstStyle/>
                  <a:p>
                    <a:r>
                      <a:rPr lang="is-IS" dirty="0"/>
                      <a:t>2</a:t>
                    </a:r>
                  </a:p>
                </c:rich>
              </c:tx>
              <c:dLblPos val="r"/>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F-A45F-4379-B074-6C7C4B3FA33F}"/>
                </c:ext>
                <c:ext xmlns:c15="http://schemas.microsoft.com/office/drawing/2012/chart" uri="{CE6537A1-D6FC-4f65-9D91-7224C49458BB}"/>
              </c:extLst>
            </c:dLbl>
            <c:spPr>
              <a:noFill/>
              <a:ln w="18809">
                <a:noFill/>
              </a:ln>
            </c:spPr>
            <c:txPr>
              <a:bodyPr wrap="square" lIns="38100" tIns="19050" rIns="38100" bIns="19050" anchor="ctr">
                <a:spAutoFit/>
              </a:bodyPr>
              <a:lstStyle/>
              <a:p>
                <a:pPr>
                  <a:defRPr sz="889" b="1"/>
                </a:pPr>
                <a:endParaRPr lang="fr-FR"/>
              </a:p>
            </c:txPr>
            <c:dLblPos val="ctr"/>
            <c:showLegendKey val="0"/>
            <c:showVal val="0"/>
            <c:showCatName val="1"/>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xVal>
            <c:numRef>
              <c:f>Sheet1!$A$2:$A$10</c:f>
              <c:numCache>
                <c:formatCode>General</c:formatCode>
                <c:ptCount val="9"/>
                <c:pt idx="0">
                  <c:v>-6</c:v>
                </c:pt>
                <c:pt idx="1">
                  <c:v>18.8</c:v>
                </c:pt>
                <c:pt idx="2">
                  <c:v>6.4</c:v>
                </c:pt>
                <c:pt idx="3">
                  <c:v>-8.5</c:v>
                </c:pt>
                <c:pt idx="4">
                  <c:v>14.2</c:v>
                </c:pt>
                <c:pt idx="5">
                  <c:v>2.9</c:v>
                </c:pt>
              </c:numCache>
            </c:numRef>
          </c:xVal>
          <c:yVal>
            <c:numRef>
              <c:f>Sheet1!$F$2:$F$10</c:f>
              <c:numCache>
                <c:formatCode>General</c:formatCode>
                <c:ptCount val="9"/>
              </c:numCache>
            </c:numRef>
          </c:yVal>
          <c:smooth val="1"/>
          <c:extLst xmlns:c16r2="http://schemas.microsoft.com/office/drawing/2015/06/chart">
            <c:ext xmlns:c16="http://schemas.microsoft.com/office/drawing/2014/chart" uri="{C3380CC4-5D6E-409C-BE32-E72D297353CC}">
              <c16:uniqueId val="{00000012-A45F-4379-B074-6C7C4B3FA33F}"/>
            </c:ext>
          </c:extLst>
        </c:ser>
        <c:ser>
          <c:idx val="5"/>
          <c:order val="5"/>
          <c:marker>
            <c:symbol val="none"/>
          </c:marker>
          <c:xVal>
            <c:numRef>
              <c:f>Sheet1!$A$2:$A$10</c:f>
              <c:numCache>
                <c:formatCode>General</c:formatCode>
                <c:ptCount val="9"/>
                <c:pt idx="0">
                  <c:v>-6</c:v>
                </c:pt>
                <c:pt idx="1">
                  <c:v>18.8</c:v>
                </c:pt>
                <c:pt idx="2">
                  <c:v>6.4</c:v>
                </c:pt>
                <c:pt idx="3">
                  <c:v>-8.5</c:v>
                </c:pt>
                <c:pt idx="4">
                  <c:v>14.2</c:v>
                </c:pt>
                <c:pt idx="5">
                  <c:v>2.9</c:v>
                </c:pt>
              </c:numCache>
            </c:numRef>
          </c:xVal>
          <c:yVal>
            <c:numRef>
              <c:f>Sheet1!$G$2:$G$10</c:f>
              <c:numCache>
                <c:formatCode>General</c:formatCode>
                <c:ptCount val="9"/>
              </c:numCache>
            </c:numRef>
          </c:yVal>
          <c:smooth val="1"/>
          <c:extLst xmlns:c16r2="http://schemas.microsoft.com/office/drawing/2015/06/chart">
            <c:ext xmlns:c16="http://schemas.microsoft.com/office/drawing/2014/chart" uri="{C3380CC4-5D6E-409C-BE32-E72D297353CC}">
              <c16:uniqueId val="{00000013-A45F-4379-B074-6C7C4B3FA33F}"/>
            </c:ext>
          </c:extLst>
        </c:ser>
        <c:dLbls>
          <c:showLegendKey val="0"/>
          <c:showVal val="0"/>
          <c:showCatName val="0"/>
          <c:showSerName val="0"/>
          <c:showPercent val="0"/>
          <c:showBubbleSize val="0"/>
        </c:dLbls>
        <c:axId val="343122208"/>
        <c:axId val="343124560"/>
      </c:scatterChart>
      <c:valAx>
        <c:axId val="343122208"/>
        <c:scaling>
          <c:orientation val="minMax"/>
          <c:max val="20"/>
          <c:min val="-12"/>
        </c:scaling>
        <c:delete val="0"/>
        <c:axPos val="b"/>
        <c:numFmt formatCode="General" sourceLinked="1"/>
        <c:majorTickMark val="out"/>
        <c:minorTickMark val="none"/>
        <c:tickLblPos val="none"/>
        <c:spPr>
          <a:ln w="7053">
            <a:solidFill>
              <a:sysClr val="windowText" lastClr="000000"/>
            </a:solidFill>
          </a:ln>
        </c:spPr>
        <c:crossAx val="343124560"/>
        <c:crosses val="autoZero"/>
        <c:crossBetween val="midCat"/>
        <c:majorUnit val="12"/>
      </c:valAx>
      <c:valAx>
        <c:axId val="343124560"/>
        <c:scaling>
          <c:orientation val="minMax"/>
          <c:max val="3"/>
          <c:min val="0.25"/>
        </c:scaling>
        <c:delete val="0"/>
        <c:axPos val="l"/>
        <c:numFmt formatCode="General" sourceLinked="1"/>
        <c:majorTickMark val="none"/>
        <c:minorTickMark val="none"/>
        <c:tickLblPos val="none"/>
        <c:spPr>
          <a:ln w="7053">
            <a:solidFill>
              <a:sysClr val="windowText" lastClr="000000"/>
            </a:solidFill>
          </a:ln>
        </c:spPr>
        <c:txPr>
          <a:bodyPr rot="-60000000" vert="horz"/>
          <a:lstStyle/>
          <a:p>
            <a:pPr>
              <a:defRPr/>
            </a:pPr>
            <a:endParaRPr lang="fr-FR"/>
          </a:p>
        </c:txPr>
        <c:crossAx val="343122208"/>
        <c:crosses val="autoZero"/>
        <c:crossBetween val="midCat"/>
      </c:valAx>
      <c:spPr>
        <a:noFill/>
        <a:ln w="18809">
          <a:noFill/>
        </a:ln>
      </c:spPr>
    </c:plotArea>
    <c:plotVisOnly val="1"/>
    <c:dispBlanksAs val="gap"/>
    <c:showDLblsOverMax val="0"/>
  </c:chart>
  <c:txPr>
    <a:bodyPr/>
    <a:lstStyle/>
    <a:p>
      <a:pPr>
        <a:defRPr sz="10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3385566903146997E-2"/>
          <c:y val="9.50261595885699E-2"/>
          <c:w val="0.946614433096853"/>
          <c:h val="0.80920174119600197"/>
        </c:manualLayout>
      </c:layout>
      <c:barChart>
        <c:barDir val="col"/>
        <c:grouping val="clustered"/>
        <c:varyColors val="0"/>
        <c:ser>
          <c:idx val="0"/>
          <c:order val="0"/>
          <c:tx>
            <c:strRef>
              <c:f>Sheet1!$B$1</c:f>
              <c:strCache>
                <c:ptCount val="1"/>
                <c:pt idx="0">
                  <c:v>BIC + F/TAF</c:v>
                </c:pt>
              </c:strCache>
            </c:strRef>
          </c:tx>
          <c:spPr>
            <a:solidFill>
              <a:srgbClr val="33CC33"/>
            </a:solidFill>
            <a:ln w="25381">
              <a:noFill/>
            </a:ln>
          </c:spPr>
          <c:invertIfNegative val="0"/>
          <c:dLbls>
            <c:dLbl>
              <c:idx val="6"/>
              <c:layout>
                <c:manualLayout>
                  <c:x val="0"/>
                  <c:y val="-2.25235144604214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0-86B8-4D1A-9E1B-83243037CA6C}"/>
                </c:ext>
                <c:ext xmlns:c15="http://schemas.microsoft.com/office/drawing/2012/chart" uri="{CE6537A1-D6FC-4f65-9D91-7224C49458BB}"/>
              </c:extLst>
            </c:dLbl>
            <c:dLbl>
              <c:idx val="7"/>
              <c:layout>
                <c:manualLayout>
                  <c:x val="-1.6099001506967999E-3"/>
                  <c:y val="-4.5047028920843002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86B8-4D1A-9E1B-83243037CA6C}"/>
                </c:ext>
                <c:ext xmlns:c15="http://schemas.microsoft.com/office/drawing/2012/chart" uri="{CE6537A1-D6FC-4f65-9D91-7224C49458BB}"/>
              </c:extLst>
            </c:dLbl>
            <c:dLbl>
              <c:idx val="8"/>
              <c:layout>
                <c:manualLayout>
                  <c:x val="-1.1805798056856601E-16"/>
                  <c:y val="-4.5047028920843002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86B8-4D1A-9E1B-83243037CA6C}"/>
                </c:ext>
                <c:ext xmlns:c15="http://schemas.microsoft.com/office/drawing/2012/chart" uri="{CE6537A1-D6FC-4f65-9D91-7224C49458BB}"/>
              </c:extLst>
            </c:dLbl>
            <c:spPr>
              <a:noFill/>
              <a:ln w="25381">
                <a:noFill/>
              </a:ln>
            </c:spPr>
            <c:txPr>
              <a:bodyPr rot="0" spcFirstLastPara="1" vertOverflow="ellipsis" vert="horz" wrap="square" lIns="38100" tIns="19050" rIns="38100" bIns="19050" anchor="ctr" anchorCtr="1">
                <a:spAutoFit/>
              </a:bodyPr>
              <a:lstStyle/>
              <a:p>
                <a:pPr>
                  <a:defRPr sz="1200" b="1" i="0" u="none" strike="noStrike" kern="1200" baseline="0">
                    <a:solidFill>
                      <a:srgbClr val="000066"/>
                    </a:solidFill>
                    <a:latin typeface="+mn-lt"/>
                    <a:ea typeface="+mn-ea"/>
                    <a:cs typeface="+mn-cs"/>
                  </a:defRPr>
                </a:pPr>
                <a:endParaRPr lang="fr-F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s 24</c:v>
                </c:pt>
                <c:pt idx="1">
                  <c:v>f 24</c:v>
                </c:pt>
                <c:pt idx="2">
                  <c:v>nd 24</c:v>
                </c:pt>
                <c:pt idx="3">
                  <c:v>s 48</c:v>
                </c:pt>
                <c:pt idx="4">
                  <c:v>f 48</c:v>
                </c:pt>
                <c:pt idx="5">
                  <c:v>nd 48</c:v>
                </c:pt>
              </c:strCache>
            </c:strRef>
          </c:cat>
          <c:val>
            <c:numRef>
              <c:f>Sheet1!$B$2:$B$7</c:f>
              <c:numCache>
                <c:formatCode>General</c:formatCode>
                <c:ptCount val="6"/>
                <c:pt idx="0">
                  <c:v>97</c:v>
                </c:pt>
                <c:pt idx="1">
                  <c:v>3</c:v>
                </c:pt>
                <c:pt idx="2">
                  <c:v>0</c:v>
                </c:pt>
                <c:pt idx="3">
                  <c:v>97</c:v>
                </c:pt>
                <c:pt idx="4">
                  <c:v>2</c:v>
                </c:pt>
                <c:pt idx="5">
                  <c:v>2</c:v>
                </c:pt>
              </c:numCache>
            </c:numRef>
          </c:val>
          <c:extLst xmlns:c16r2="http://schemas.microsoft.com/office/drawing/2015/06/chart">
            <c:ext xmlns:c16="http://schemas.microsoft.com/office/drawing/2014/chart" uri="{C3380CC4-5D6E-409C-BE32-E72D297353CC}">
              <c16:uniqueId val="{00000003-86B8-4D1A-9E1B-83243037CA6C}"/>
            </c:ext>
          </c:extLst>
        </c:ser>
        <c:ser>
          <c:idx val="1"/>
          <c:order val="1"/>
          <c:tx>
            <c:strRef>
              <c:f>Sheet1!$C$1</c:f>
              <c:strCache>
                <c:ptCount val="1"/>
                <c:pt idx="0">
                  <c:v>DTG + F/TAF</c:v>
                </c:pt>
              </c:strCache>
            </c:strRef>
          </c:tx>
          <c:spPr>
            <a:solidFill>
              <a:srgbClr val="FF0000"/>
            </a:solidFill>
            <a:ln w="25381">
              <a:noFill/>
            </a:ln>
          </c:spPr>
          <c:invertIfNegative val="0"/>
          <c:dLbls>
            <c:dLbl>
              <c:idx val="6"/>
              <c:layout>
                <c:manualLayout>
                  <c:x val="0"/>
                  <c:y val="-6.0062705227790503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4-86B8-4D1A-9E1B-83243037CA6C}"/>
                </c:ext>
                <c:ext xmlns:c15="http://schemas.microsoft.com/office/drawing/2012/chart" uri="{CE6537A1-D6FC-4f65-9D91-7224C49458BB}"/>
              </c:extLst>
            </c:dLbl>
            <c:dLbl>
              <c:idx val="7"/>
              <c:layout>
                <c:manualLayout>
                  <c:x val="0"/>
                  <c:y val="-0.11637149137884401"/>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86B8-4D1A-9E1B-83243037CA6C}"/>
                </c:ext>
                <c:ext xmlns:c15="http://schemas.microsoft.com/office/drawing/2012/chart" uri="{CE6537A1-D6FC-4f65-9D91-7224C49458BB}"/>
              </c:extLst>
            </c:dLbl>
            <c:dLbl>
              <c:idx val="8"/>
              <c:layout>
                <c:manualLayout>
                  <c:x val="-1.1805798056856601E-16"/>
                  <c:y val="-9.7601895995159504E-2"/>
                </c:manualLayout>
              </c:layout>
              <c:dLblPos val="outEnd"/>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6-86B8-4D1A-9E1B-83243037CA6C}"/>
                </c:ext>
                <c:ext xmlns:c15="http://schemas.microsoft.com/office/drawing/2012/chart" uri="{CE6537A1-D6FC-4f65-9D91-7224C49458BB}"/>
              </c:extLst>
            </c:dLbl>
            <c:numFmt formatCode="#,##0" sourceLinked="0"/>
            <c:spPr>
              <a:noFill/>
              <a:ln w="25381">
                <a:noFill/>
              </a:ln>
            </c:spPr>
            <c:txPr>
              <a:bodyPr rot="0" spcFirstLastPara="1" vertOverflow="ellipsis" vert="horz" wrap="square" lIns="38100" tIns="19050" rIns="38100" bIns="19050" anchor="ctr" anchorCtr="1">
                <a:spAutoFit/>
              </a:bodyPr>
              <a:lstStyle/>
              <a:p>
                <a:pPr>
                  <a:defRPr sz="1200" b="1" i="0" u="none" strike="noStrike" kern="1200" baseline="0">
                    <a:solidFill>
                      <a:srgbClr val="000066"/>
                    </a:solidFill>
                    <a:latin typeface="+mn-lt"/>
                    <a:ea typeface="+mn-ea"/>
                    <a:cs typeface="+mn-cs"/>
                  </a:defRPr>
                </a:pPr>
                <a:endParaRPr lang="fr-F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Sheet1!$A$2:$A$7</c:f>
              <c:strCache>
                <c:ptCount val="6"/>
                <c:pt idx="0">
                  <c:v>s 24</c:v>
                </c:pt>
                <c:pt idx="1">
                  <c:v>f 24</c:v>
                </c:pt>
                <c:pt idx="2">
                  <c:v>nd 24</c:v>
                </c:pt>
                <c:pt idx="3">
                  <c:v>s 48</c:v>
                </c:pt>
                <c:pt idx="4">
                  <c:v>f 48</c:v>
                </c:pt>
                <c:pt idx="5">
                  <c:v>nd 48</c:v>
                </c:pt>
              </c:strCache>
            </c:strRef>
          </c:cat>
          <c:val>
            <c:numRef>
              <c:f>Sheet1!$C$2:$C$7</c:f>
              <c:numCache>
                <c:formatCode>General</c:formatCode>
                <c:ptCount val="6"/>
                <c:pt idx="0">
                  <c:v>94</c:v>
                </c:pt>
                <c:pt idx="1">
                  <c:v>6</c:v>
                </c:pt>
                <c:pt idx="2">
                  <c:v>0</c:v>
                </c:pt>
                <c:pt idx="3">
                  <c:v>91</c:v>
                </c:pt>
                <c:pt idx="4">
                  <c:v>6.1</c:v>
                </c:pt>
                <c:pt idx="5">
                  <c:v>3</c:v>
                </c:pt>
              </c:numCache>
            </c:numRef>
          </c:val>
          <c:extLst xmlns:c16r2="http://schemas.microsoft.com/office/drawing/2015/06/chart">
            <c:ext xmlns:c16="http://schemas.microsoft.com/office/drawing/2014/chart" uri="{C3380CC4-5D6E-409C-BE32-E72D297353CC}">
              <c16:uniqueId val="{00000007-86B8-4D1A-9E1B-83243037CA6C}"/>
            </c:ext>
          </c:extLst>
        </c:ser>
        <c:dLbls>
          <c:showLegendKey val="0"/>
          <c:showVal val="0"/>
          <c:showCatName val="0"/>
          <c:showSerName val="0"/>
          <c:showPercent val="0"/>
          <c:showBubbleSize val="0"/>
        </c:dLbls>
        <c:gapWidth val="30"/>
        <c:axId val="343123776"/>
        <c:axId val="343119464"/>
      </c:barChart>
      <c:catAx>
        <c:axId val="343123776"/>
        <c:scaling>
          <c:orientation val="minMax"/>
        </c:scaling>
        <c:delete val="0"/>
        <c:axPos val="b"/>
        <c:numFmt formatCode="General" sourceLinked="1"/>
        <c:majorTickMark val="none"/>
        <c:minorTickMark val="none"/>
        <c:tickLblPos val="none"/>
        <c:spPr>
          <a:noFill/>
          <a:ln w="9518" cap="flat" cmpd="sng" algn="ctr">
            <a:solidFill>
              <a:schemeClr val="tx1"/>
            </a:solidFill>
            <a:round/>
          </a:ln>
          <a:effectLst/>
        </c:spPr>
        <c:txPr>
          <a:bodyPr rot="-60000000" spcFirstLastPara="1" vertOverflow="ellipsis" vert="horz" wrap="square" anchor="ctr" anchorCtr="1"/>
          <a:lstStyle/>
          <a:p>
            <a:pPr>
              <a:defRPr sz="1799" b="0" i="0" u="none" strike="noStrike" kern="1200" baseline="0">
                <a:solidFill>
                  <a:schemeClr val="tx1"/>
                </a:solidFill>
                <a:latin typeface="+mn-lt"/>
                <a:ea typeface="+mn-ea"/>
                <a:cs typeface="+mn-cs"/>
              </a:defRPr>
            </a:pPr>
            <a:endParaRPr lang="fr-FR"/>
          </a:p>
        </c:txPr>
        <c:crossAx val="343119464"/>
        <c:crosses val="autoZero"/>
        <c:auto val="1"/>
        <c:lblAlgn val="ctr"/>
        <c:lblOffset val="100"/>
        <c:noMultiLvlLbl val="0"/>
      </c:catAx>
      <c:valAx>
        <c:axId val="343119464"/>
        <c:scaling>
          <c:orientation val="minMax"/>
          <c:max val="100"/>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9" b="0" i="0" u="none" strike="noStrike" kern="1200" baseline="0">
                <a:solidFill>
                  <a:srgbClr val="000066"/>
                </a:solidFill>
                <a:latin typeface="+mn-lt"/>
                <a:ea typeface="+mn-ea"/>
                <a:cs typeface="+mn-cs"/>
              </a:defRPr>
            </a:pPr>
            <a:endParaRPr lang="fr-FR"/>
          </a:p>
        </c:txPr>
        <c:crossAx val="343123776"/>
        <c:crosses val="autoZero"/>
        <c:crossBetween val="between"/>
        <c:majorUnit val="20"/>
      </c:valAx>
      <c:spPr>
        <a:noFill/>
        <a:ln w="25381">
          <a:noFill/>
        </a:ln>
      </c:spPr>
    </c:plotArea>
    <c:plotVisOnly val="1"/>
    <c:dispBlanksAs val="gap"/>
    <c:showDLblsOverMax val="0"/>
  </c:chart>
  <c:spPr>
    <a:noFill/>
    <a:ln>
      <a:noFill/>
    </a:ln>
  </c:spPr>
  <c:txPr>
    <a:bodyPr/>
    <a:lstStyle/>
    <a:p>
      <a:pPr>
        <a:defRPr/>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Feuil1!$B$1</c:f>
              <c:strCache>
                <c:ptCount val="1"/>
                <c:pt idx="0">
                  <c:v>Oui, après tous les rapports à risque</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000066"/>
                    </a:solidFill>
                    <a:latin typeface="+mn-lt"/>
                    <a:ea typeface="+mn-ea"/>
                    <a:cs typeface="+mn-cs"/>
                  </a:defRPr>
                </a:pPr>
                <a:endParaRPr lang="fr-F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M2</c:v>
                </c:pt>
                <c:pt idx="1">
                  <c:v>M4</c:v>
                </c:pt>
                <c:pt idx="2">
                  <c:v>M6</c:v>
                </c:pt>
                <c:pt idx="3">
                  <c:v>M8</c:v>
                </c:pt>
                <c:pt idx="4">
                  <c:v>M10</c:v>
                </c:pt>
              </c:strCache>
            </c:strRef>
          </c:cat>
          <c:val>
            <c:numRef>
              <c:f>Feuil1!$B$2:$B$6</c:f>
              <c:numCache>
                <c:formatCode>General</c:formatCode>
                <c:ptCount val="5"/>
                <c:pt idx="0">
                  <c:v>56</c:v>
                </c:pt>
                <c:pt idx="1">
                  <c:v>50</c:v>
                </c:pt>
                <c:pt idx="2">
                  <c:v>50</c:v>
                </c:pt>
                <c:pt idx="3">
                  <c:v>45</c:v>
                </c:pt>
                <c:pt idx="4">
                  <c:v>43</c:v>
                </c:pt>
              </c:numCache>
            </c:numRef>
          </c:val>
          <c:extLst xmlns:c16r2="http://schemas.microsoft.com/office/drawing/2015/06/chart">
            <c:ext xmlns:c16="http://schemas.microsoft.com/office/drawing/2014/chart" uri="{C3380CC4-5D6E-409C-BE32-E72D297353CC}">
              <c16:uniqueId val="{00000000-8212-407D-9E94-1465890EA614}"/>
            </c:ext>
          </c:extLst>
        </c:ser>
        <c:ser>
          <c:idx val="1"/>
          <c:order val="1"/>
          <c:tx>
            <c:strRef>
              <c:f>Feuil1!$C$1</c:f>
              <c:strCache>
                <c:ptCount val="1"/>
                <c:pt idx="0">
                  <c:v>Oui, mais pas après tous les rapports à risque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M2</c:v>
                </c:pt>
                <c:pt idx="1">
                  <c:v>M4</c:v>
                </c:pt>
                <c:pt idx="2">
                  <c:v>M6</c:v>
                </c:pt>
                <c:pt idx="3">
                  <c:v>M8</c:v>
                </c:pt>
                <c:pt idx="4">
                  <c:v>M10</c:v>
                </c:pt>
              </c:strCache>
            </c:strRef>
          </c:cat>
          <c:val>
            <c:numRef>
              <c:f>Feuil1!$C$2:$C$6</c:f>
              <c:numCache>
                <c:formatCode>General</c:formatCode>
                <c:ptCount val="5"/>
                <c:pt idx="0">
                  <c:v>34</c:v>
                </c:pt>
                <c:pt idx="1">
                  <c:v>38</c:v>
                </c:pt>
                <c:pt idx="2">
                  <c:v>30</c:v>
                </c:pt>
                <c:pt idx="3">
                  <c:v>31</c:v>
                </c:pt>
                <c:pt idx="4">
                  <c:v>39</c:v>
                </c:pt>
              </c:numCache>
            </c:numRef>
          </c:val>
          <c:extLst xmlns:c16r2="http://schemas.microsoft.com/office/drawing/2015/06/chart">
            <c:ext xmlns:c16="http://schemas.microsoft.com/office/drawing/2014/chart" uri="{C3380CC4-5D6E-409C-BE32-E72D297353CC}">
              <c16:uniqueId val="{00000001-8212-407D-9E94-1465890EA614}"/>
            </c:ext>
          </c:extLst>
        </c:ser>
        <c:ser>
          <c:idx val="2"/>
          <c:order val="2"/>
          <c:tx>
            <c:strRef>
              <c:f>Feuil1!$D$1</c:f>
              <c:strCache>
                <c:ptCount val="1"/>
                <c:pt idx="0">
                  <c:v>Non</c:v>
                </c:pt>
              </c:strCache>
            </c:strRef>
          </c:tx>
          <c:spPr>
            <a:solidFill>
              <a:srgbClr val="FF66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M2</c:v>
                </c:pt>
                <c:pt idx="1">
                  <c:v>M4</c:v>
                </c:pt>
                <c:pt idx="2">
                  <c:v>M6</c:v>
                </c:pt>
                <c:pt idx="3">
                  <c:v>M8</c:v>
                </c:pt>
                <c:pt idx="4">
                  <c:v>M10</c:v>
                </c:pt>
              </c:strCache>
            </c:strRef>
          </c:cat>
          <c:val>
            <c:numRef>
              <c:f>Feuil1!$D$2:$D$6</c:f>
              <c:numCache>
                <c:formatCode>General</c:formatCode>
                <c:ptCount val="5"/>
                <c:pt idx="0">
                  <c:v>10</c:v>
                </c:pt>
                <c:pt idx="1">
                  <c:v>12</c:v>
                </c:pt>
                <c:pt idx="2">
                  <c:v>20</c:v>
                </c:pt>
                <c:pt idx="3">
                  <c:v>24</c:v>
                </c:pt>
                <c:pt idx="4">
                  <c:v>18</c:v>
                </c:pt>
              </c:numCache>
            </c:numRef>
          </c:val>
          <c:extLst xmlns:c16r2="http://schemas.microsoft.com/office/drawing/2015/06/chart">
            <c:ext xmlns:c16="http://schemas.microsoft.com/office/drawing/2014/chart" uri="{C3380CC4-5D6E-409C-BE32-E72D297353CC}">
              <c16:uniqueId val="{00000004-8212-407D-9E94-1465890EA614}"/>
            </c:ext>
          </c:extLst>
        </c:ser>
        <c:dLbls>
          <c:showLegendKey val="0"/>
          <c:showVal val="0"/>
          <c:showCatName val="0"/>
          <c:showSerName val="0"/>
          <c:showPercent val="0"/>
          <c:showBubbleSize val="0"/>
        </c:dLbls>
        <c:gapWidth val="150"/>
        <c:overlap val="100"/>
        <c:axId val="408046144"/>
        <c:axId val="408039480"/>
      </c:barChart>
      <c:catAx>
        <c:axId val="40804614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408039480"/>
        <c:crosses val="autoZero"/>
        <c:auto val="1"/>
        <c:lblAlgn val="ctr"/>
        <c:lblOffset val="100"/>
        <c:tickLblSkip val="1"/>
        <c:noMultiLvlLbl val="0"/>
      </c:catAx>
      <c:valAx>
        <c:axId val="408039480"/>
        <c:scaling>
          <c:orientation val="minMax"/>
        </c:scaling>
        <c:delete val="0"/>
        <c:axPos val="l"/>
        <c:numFmt formatCode="0%" sourceLinked="0"/>
        <c:majorTickMark val="out"/>
        <c:minorTickMark val="none"/>
        <c:tickLblPos val="none"/>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66"/>
                </a:solidFill>
                <a:latin typeface="+mn-lt"/>
                <a:ea typeface="+mn-ea"/>
                <a:cs typeface="+mn-cs"/>
              </a:defRPr>
            </a:pPr>
            <a:endParaRPr lang="fr-FR"/>
          </a:p>
        </c:txPr>
        <c:crossAx val="408046144"/>
        <c:crosses val="autoZero"/>
        <c:crossBetween val="between"/>
      </c:valAx>
      <c:spPr>
        <a:noFill/>
        <a:ln>
          <a:noFill/>
        </a:ln>
        <a:effectLst/>
      </c:spPr>
    </c:plotArea>
    <c:legend>
      <c:legendPos val="b"/>
      <c:legendEntry>
        <c:idx val="2"/>
        <c:txPr>
          <a:bodyPr rot="0" spcFirstLastPara="1" vertOverflow="ellipsis" vert="horz" wrap="square" anchor="ctr" anchorCtr="1"/>
          <a:lstStyle/>
          <a:p>
            <a:pPr>
              <a:defRPr sz="1400" b="1" i="0" u="none" strike="noStrike" kern="1200" baseline="0">
                <a:solidFill>
                  <a:srgbClr val="000066"/>
                </a:solidFill>
                <a:latin typeface="+mn-lt"/>
                <a:ea typeface="+mn-ea"/>
                <a:cs typeface="+mn-cs"/>
              </a:defRPr>
            </a:pPr>
            <a:endParaRPr lang="fr-FR"/>
          </a:p>
        </c:txPr>
      </c:legendEntry>
      <c:layout>
        <c:manualLayout>
          <c:xMode val="edge"/>
          <c:yMode val="edge"/>
          <c:x val="1.42717753468641E-2"/>
          <c:y val="0.81959234914377843"/>
          <c:w val="0.95542059515021405"/>
          <c:h val="0.12794588138495316"/>
        </c:manualLayout>
      </c:layout>
      <c:overlay val="0"/>
      <c:spPr>
        <a:noFill/>
        <a:ln>
          <a:noFill/>
        </a:ln>
        <a:effectLst/>
      </c:spPr>
      <c:txPr>
        <a:bodyPr rot="0" spcFirstLastPara="1" vertOverflow="ellipsis" vert="horz" wrap="square" anchor="ctr" anchorCtr="1"/>
        <a:lstStyle/>
        <a:p>
          <a:pPr>
            <a:defRPr sz="1400" b="1" i="0" u="none" strike="noStrike" kern="1200" baseline="0">
              <a:solidFill>
                <a:srgbClr val="000066"/>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2" name="Rectangle 8"/>
          <p:cNvSpPr txBox="1">
            <a:spLocks noGrp="1" noChangeArrowheads="1"/>
          </p:cNvSpPr>
          <p:nvPr/>
        </p:nvSpPr>
        <p:spPr bwMode="auto">
          <a:xfrm>
            <a:off x="0" y="0"/>
            <a:ext cx="3179950" cy="497413"/>
          </a:xfrm>
          <a:prstGeom prst="rect">
            <a:avLst/>
          </a:prstGeom>
          <a:noFill/>
          <a:ln w="9525">
            <a:noFill/>
            <a:miter lim="800000"/>
            <a:headEnd/>
            <a:tailEnd/>
          </a:ln>
        </p:spPr>
        <p:txBody>
          <a:bodyPr lIns="96482" tIns="48241" rIns="96482" bIns="48241"/>
          <a:lstStyle/>
          <a:p>
            <a:pPr defTabSz="965021">
              <a:defRPr/>
            </a:pPr>
            <a:r>
              <a:rPr lang="fr-FR" sz="1400" dirty="0">
                <a:solidFill>
                  <a:schemeClr val="tx1"/>
                </a:solidFill>
                <a:latin typeface="Trebuchet MS" pitchFamily="34" charset="0"/>
                <a:ea typeface="Arial Unicode MS" pitchFamily="34" charset="-128"/>
                <a:cs typeface="Arial Unicode MS" pitchFamily="34" charset="-128"/>
              </a:rPr>
              <a:t>Le Meilleur de … la CROI 2017</a:t>
            </a:r>
          </a:p>
          <a:p>
            <a:pPr defTabSz="965021">
              <a:defRPr/>
            </a:pPr>
            <a:r>
              <a:rPr lang="fr-FR" sz="900" dirty="0">
                <a:solidFill>
                  <a:schemeClr val="tx1"/>
                </a:solidFill>
                <a:latin typeface="Trebuchet MS" pitchFamily="34" charset="0"/>
                <a:ea typeface="Arial Unicode MS" pitchFamily="34" charset="-128"/>
                <a:cs typeface="Arial Unicode MS" pitchFamily="34" charset="-128"/>
              </a:rPr>
              <a:t>C. Charpentier, B. Hoen, G. Peytavin, F. Raffi et J. Reynes</a:t>
            </a:r>
            <a:r>
              <a:rPr lang="fr-FR" sz="1400" dirty="0">
                <a:solidFill>
                  <a:schemeClr val="tx1"/>
                </a:solidFill>
                <a:latin typeface="Trebuchet MS" pitchFamily="34" charset="0"/>
                <a:ea typeface="Arial Unicode MS" pitchFamily="34" charset="-128"/>
                <a:cs typeface="Arial Unicode MS" pitchFamily="34" charset="-128"/>
              </a:rPr>
              <a:t> </a:t>
            </a:r>
          </a:p>
        </p:txBody>
      </p:sp>
      <p:sp>
        <p:nvSpPr>
          <p:cNvPr id="4" name="Rectangle 7"/>
          <p:cNvSpPr txBox="1">
            <a:spLocks noGrp="1" noChangeArrowheads="1"/>
          </p:cNvSpPr>
          <p:nvPr/>
        </p:nvSpPr>
        <p:spPr bwMode="auto">
          <a:xfrm>
            <a:off x="3854853" y="9407713"/>
            <a:ext cx="2942822" cy="498952"/>
          </a:xfrm>
          <a:prstGeom prst="rect">
            <a:avLst/>
          </a:prstGeom>
          <a:noFill/>
          <a:ln w="9525">
            <a:noFill/>
            <a:miter lim="800000"/>
            <a:headEnd/>
            <a:tailEnd/>
          </a:ln>
        </p:spPr>
        <p:txBody>
          <a:bodyPr lIns="88830" tIns="44414" rIns="88830" bIns="44414" anchor="b"/>
          <a:lstStyle/>
          <a:p>
            <a:pPr algn="r" defTabSz="889964">
              <a:defRPr/>
            </a:pPr>
            <a:fld id="{55AE31D2-396E-42F0-8F88-E730219846DE}" type="slidenum">
              <a:rPr lang="fr-FR" sz="1200">
                <a:solidFill>
                  <a:schemeClr val="tx1"/>
                </a:solidFill>
                <a:ea typeface="Arial Unicode MS" pitchFamily="34" charset="-128"/>
                <a:cs typeface="Arial Unicode MS" pitchFamily="34" charset="-128"/>
              </a:rPr>
              <a:pPr algn="r" defTabSz="889964">
                <a:defRPr/>
              </a:pPr>
              <a:t>‹N°›</a:t>
            </a:fld>
            <a:endParaRPr lang="fr-FR" sz="1200" dirty="0">
              <a:solidFill>
                <a:schemeClr val="tx1"/>
              </a:solidFill>
              <a:ea typeface="Arial Unicode MS" pitchFamily="34" charset="-128"/>
              <a:cs typeface="Arial Unicode MS" pitchFamily="34" charset="-128"/>
            </a:endParaRPr>
          </a:p>
        </p:txBody>
      </p:sp>
    </p:spTree>
    <p:extLst>
      <p:ext uri="{BB962C8B-B14F-4D97-AF65-F5344CB8AC3E}">
        <p14:creationId xmlns:p14="http://schemas.microsoft.com/office/powerpoint/2010/main" val="112200095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4"/>
          <p:cNvSpPr>
            <a:spLocks noGrp="1" noRot="1" noChangeAspect="1" noChangeArrowheads="1" noTextEdit="1"/>
          </p:cNvSpPr>
          <p:nvPr>
            <p:ph type="sldImg" idx="2"/>
          </p:nvPr>
        </p:nvSpPr>
        <p:spPr bwMode="auto">
          <a:xfrm>
            <a:off x="919163" y="746125"/>
            <a:ext cx="4960937" cy="3721100"/>
          </a:xfrm>
          <a:prstGeom prst="rect">
            <a:avLst/>
          </a:prstGeom>
          <a:noFill/>
          <a:ln w="9525">
            <a:solidFill>
              <a:srgbClr val="000000"/>
            </a:solidFill>
            <a:miter lim="800000"/>
            <a:headEnd/>
            <a:tailEnd/>
          </a:ln>
        </p:spPr>
      </p:sp>
      <p:sp>
        <p:nvSpPr>
          <p:cNvPr id="18437" name="Rectangle 5"/>
          <p:cNvSpPr>
            <a:spLocks noGrp="1" noChangeArrowheads="1"/>
          </p:cNvSpPr>
          <p:nvPr>
            <p:ph type="body" sz="quarter" idx="3"/>
          </p:nvPr>
        </p:nvSpPr>
        <p:spPr bwMode="auto">
          <a:xfrm>
            <a:off x="679464" y="4715406"/>
            <a:ext cx="5438748" cy="4467471"/>
          </a:xfrm>
          <a:prstGeom prst="rect">
            <a:avLst/>
          </a:prstGeom>
          <a:noFill/>
          <a:ln w="9525">
            <a:noFill/>
            <a:miter lim="800000"/>
            <a:headEnd/>
            <a:tailEnd/>
          </a:ln>
          <a:effectLst/>
        </p:spPr>
        <p:txBody>
          <a:bodyPr vert="horz" wrap="square" lIns="92148" tIns="46074" rIns="92148" bIns="46074" numCol="1" anchor="t" anchorCtr="0" compatLnSpc="1">
            <a:prstTxWarp prst="textNoShape">
              <a:avLst/>
            </a:prstTxWarp>
          </a:bodyPr>
          <a:lstStyle/>
          <a:p>
            <a:pPr lvl="0"/>
            <a:r>
              <a:rPr lang="fr-FR" noProof="0" dirty="0"/>
              <a:t>Cliquez pour modifier les styles du texte du masque</a:t>
            </a:r>
          </a:p>
          <a:p>
            <a:pPr lvl="1"/>
            <a:r>
              <a:rPr lang="fr-FR" noProof="0" dirty="0"/>
              <a:t>Deuxième niveau</a:t>
            </a:r>
          </a:p>
          <a:p>
            <a:pPr lvl="2"/>
            <a:r>
              <a:rPr lang="fr-FR" noProof="0" dirty="0"/>
              <a:t>Troisième niveau</a:t>
            </a:r>
          </a:p>
          <a:p>
            <a:pPr lvl="3"/>
            <a:r>
              <a:rPr lang="fr-FR" noProof="0" dirty="0"/>
              <a:t>Quatrième niveau</a:t>
            </a:r>
          </a:p>
          <a:p>
            <a:pPr lvl="4"/>
            <a:r>
              <a:rPr lang="fr-FR" noProof="0" dirty="0"/>
              <a:t>Cinquième niveau</a:t>
            </a:r>
          </a:p>
        </p:txBody>
      </p:sp>
      <p:sp>
        <p:nvSpPr>
          <p:cNvPr id="5127" name="Rectangle 7"/>
          <p:cNvSpPr txBox="1">
            <a:spLocks noGrp="1" noChangeArrowheads="1"/>
          </p:cNvSpPr>
          <p:nvPr/>
        </p:nvSpPr>
        <p:spPr bwMode="auto">
          <a:xfrm>
            <a:off x="3854853" y="9407713"/>
            <a:ext cx="2942822" cy="498952"/>
          </a:xfrm>
          <a:prstGeom prst="rect">
            <a:avLst/>
          </a:prstGeom>
          <a:noFill/>
          <a:ln w="9525">
            <a:noFill/>
            <a:miter lim="800000"/>
            <a:headEnd/>
            <a:tailEnd/>
          </a:ln>
        </p:spPr>
        <p:txBody>
          <a:bodyPr lIns="88830" tIns="44414" rIns="88830" bIns="44414" anchor="b"/>
          <a:lstStyle/>
          <a:p>
            <a:pPr algn="r" defTabSz="889964">
              <a:defRPr/>
            </a:pPr>
            <a:fld id="{0D728B8A-657C-4A11-B8C4-EA7A238BB8E2}" type="slidenum">
              <a:rPr lang="fr-FR" sz="1200">
                <a:solidFill>
                  <a:schemeClr val="tx1"/>
                </a:solidFill>
                <a:ea typeface="Arial Unicode MS" pitchFamily="34" charset="-128"/>
                <a:cs typeface="Arial Unicode MS" pitchFamily="34" charset="-128"/>
              </a:rPr>
              <a:pPr algn="r" defTabSz="889964">
                <a:defRPr/>
              </a:pPr>
              <a:t>‹N°›</a:t>
            </a:fld>
            <a:endParaRPr lang="fr-FR" sz="1200" dirty="0">
              <a:solidFill>
                <a:schemeClr val="tx1"/>
              </a:solidFill>
              <a:ea typeface="Arial Unicode MS" pitchFamily="34" charset="-128"/>
              <a:cs typeface="Arial Unicode MS" pitchFamily="34" charset="-128"/>
            </a:endParaRPr>
          </a:p>
        </p:txBody>
      </p:sp>
      <p:sp>
        <p:nvSpPr>
          <p:cNvPr id="6" name="Rectangle 8"/>
          <p:cNvSpPr txBox="1">
            <a:spLocks noGrp="1" noChangeArrowheads="1"/>
          </p:cNvSpPr>
          <p:nvPr/>
        </p:nvSpPr>
        <p:spPr bwMode="auto">
          <a:xfrm>
            <a:off x="0" y="0"/>
            <a:ext cx="3179950" cy="497413"/>
          </a:xfrm>
          <a:prstGeom prst="rect">
            <a:avLst/>
          </a:prstGeom>
          <a:noFill/>
          <a:ln w="9525">
            <a:noFill/>
            <a:miter lim="800000"/>
            <a:headEnd/>
            <a:tailEnd/>
          </a:ln>
        </p:spPr>
        <p:txBody>
          <a:bodyPr lIns="96482" tIns="48241" rIns="96482" bIns="48241"/>
          <a:lstStyle/>
          <a:p>
            <a:pPr defTabSz="965021">
              <a:defRPr/>
            </a:pPr>
            <a:r>
              <a:rPr lang="fr-FR" sz="1400" dirty="0">
                <a:solidFill>
                  <a:schemeClr val="tx1"/>
                </a:solidFill>
                <a:latin typeface="Trebuchet MS" pitchFamily="34" charset="0"/>
                <a:ea typeface="Arial Unicode MS" pitchFamily="34" charset="-128"/>
                <a:cs typeface="Arial Unicode MS" pitchFamily="34" charset="-128"/>
              </a:rPr>
              <a:t>Le Meilleur de … la</a:t>
            </a:r>
            <a:r>
              <a:rPr lang="fr-FR" sz="1400" baseline="0" dirty="0">
                <a:solidFill>
                  <a:schemeClr val="tx1"/>
                </a:solidFill>
                <a:latin typeface="Trebuchet MS" pitchFamily="34" charset="0"/>
                <a:ea typeface="Arial Unicode MS" pitchFamily="34" charset="-128"/>
                <a:cs typeface="Arial Unicode MS" pitchFamily="34" charset="-128"/>
              </a:rPr>
              <a:t> CROI</a:t>
            </a:r>
            <a:r>
              <a:rPr lang="fr-FR" sz="1400" dirty="0">
                <a:solidFill>
                  <a:schemeClr val="tx1"/>
                </a:solidFill>
                <a:latin typeface="Trebuchet MS" pitchFamily="34" charset="0"/>
                <a:ea typeface="Arial Unicode MS" pitchFamily="34" charset="-128"/>
                <a:cs typeface="Arial Unicode MS" pitchFamily="34" charset="-128"/>
              </a:rPr>
              <a:t> 2017</a:t>
            </a:r>
          </a:p>
          <a:p>
            <a:pPr defTabSz="965021">
              <a:defRPr/>
            </a:pPr>
            <a:r>
              <a:rPr lang="fr-FR" sz="900" dirty="0">
                <a:solidFill>
                  <a:schemeClr val="tx1"/>
                </a:solidFill>
                <a:latin typeface="Trebuchet MS" pitchFamily="34" charset="0"/>
                <a:ea typeface="Arial Unicode MS" pitchFamily="34" charset="-128"/>
                <a:cs typeface="Arial Unicode MS" pitchFamily="34" charset="-128"/>
              </a:rPr>
              <a:t>C. Charpentier, B. Hoen, G. Peytavin, F. Raffi et J. Reynes</a:t>
            </a:r>
            <a:r>
              <a:rPr lang="fr-FR" sz="1400" dirty="0">
                <a:solidFill>
                  <a:schemeClr val="tx1"/>
                </a:solidFill>
                <a:latin typeface="Trebuchet MS" pitchFamily="34" charset="0"/>
                <a:ea typeface="Arial Unicode MS" pitchFamily="34" charset="-128"/>
                <a:cs typeface="Arial Unicode MS" pitchFamily="34" charset="-128"/>
              </a:rPr>
              <a:t> </a:t>
            </a:r>
          </a:p>
        </p:txBody>
      </p:sp>
    </p:spTree>
    <p:extLst>
      <p:ext uri="{BB962C8B-B14F-4D97-AF65-F5344CB8AC3E}">
        <p14:creationId xmlns:p14="http://schemas.microsoft.com/office/powerpoint/2010/main" val="1440252775"/>
      </p:ext>
    </p:extLst>
  </p:cSld>
  <p:clrMap bg1="lt1" tx1="dk1" bg2="lt2" tx2="dk2" accent1="accent1" accent2="accent2" accent3="accent3" accent4="accent4" accent5="accent5" accent6="accent6" hlink="hlink" folHlink="folHlink"/>
  <p:hf ftr="0" dt="0"/>
  <p:notesStyle>
    <a:lvl1pPr algn="l" rtl="0" eaLnBrk="0" fontAlgn="base" hangingPunct="0">
      <a:spcBef>
        <a:spcPct val="30000"/>
      </a:spcBef>
      <a:spcAft>
        <a:spcPct val="0"/>
      </a:spcAft>
      <a:defRPr sz="1000" kern="1200">
        <a:solidFill>
          <a:schemeClr val="tx1"/>
        </a:solidFill>
        <a:latin typeface="Arial" charset="0"/>
        <a:ea typeface="+mn-ea"/>
        <a:cs typeface="+mn-cs"/>
      </a:defRPr>
    </a:lvl1pPr>
    <a:lvl2pPr marL="457200" algn="l" rtl="0" eaLnBrk="0" fontAlgn="base" hangingPunct="0">
      <a:spcBef>
        <a:spcPct val="30000"/>
      </a:spcBef>
      <a:spcAft>
        <a:spcPct val="0"/>
      </a:spcAft>
      <a:defRPr sz="1000" kern="1200">
        <a:solidFill>
          <a:schemeClr val="tx1"/>
        </a:solidFill>
        <a:latin typeface="Arial" charset="0"/>
        <a:ea typeface="+mn-ea"/>
        <a:cs typeface="+mn-cs"/>
      </a:defRPr>
    </a:lvl2pPr>
    <a:lvl3pPr marL="914400" algn="l" rtl="0" eaLnBrk="0" fontAlgn="base" hangingPunct="0">
      <a:spcBef>
        <a:spcPct val="30000"/>
      </a:spcBef>
      <a:spcAft>
        <a:spcPct val="0"/>
      </a:spcAft>
      <a:defRPr sz="1000" kern="1200">
        <a:solidFill>
          <a:schemeClr val="tx1"/>
        </a:solidFill>
        <a:latin typeface="Arial" charset="0"/>
        <a:ea typeface="+mn-ea"/>
        <a:cs typeface="+mn-cs"/>
      </a:defRPr>
    </a:lvl3pPr>
    <a:lvl4pPr marL="1371600" algn="l" rtl="0" eaLnBrk="0" fontAlgn="base" hangingPunct="0">
      <a:spcBef>
        <a:spcPct val="30000"/>
      </a:spcBef>
      <a:spcAft>
        <a:spcPct val="0"/>
      </a:spcAft>
      <a:defRPr sz="1000" kern="1200">
        <a:solidFill>
          <a:schemeClr val="tx1"/>
        </a:solidFill>
        <a:latin typeface="Arial" charset="0"/>
        <a:ea typeface="+mn-ea"/>
        <a:cs typeface="+mn-cs"/>
      </a:defRPr>
    </a:lvl4pPr>
    <a:lvl5pPr marL="1828800" algn="l" rtl="0" eaLnBrk="0" fontAlgn="base" hangingPunct="0">
      <a:spcBef>
        <a:spcPct val="30000"/>
      </a:spcBef>
      <a:spcAft>
        <a:spcPct val="0"/>
      </a:spcAft>
      <a:defRPr sz="10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460454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01230893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19063508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58043332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510973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3099103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80542925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81413633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Tous les virus testés phénotypiquement sont issus d’isolats cliniques.</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02393923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410487362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58501573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0742075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Patient suivi au Japon.</a:t>
            </a:r>
          </a:p>
          <a:p>
            <a:r>
              <a:rPr lang="fr-FR"/>
              <a:t>FC = Fold Change par rapport au virus sauvage.</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85566382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5379801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93329302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57859991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30157100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FC = </a:t>
            </a:r>
            <a:r>
              <a:rPr lang="fr-FR" dirty="0" err="1"/>
              <a:t>fold</a:t>
            </a:r>
            <a:r>
              <a:rPr lang="fr-FR" dirty="0"/>
              <a:t> change.</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6244215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defTabSz="851336">
              <a:defRPr/>
            </a:pPr>
            <a:r>
              <a:rPr lang="en-US" dirty="0" err="1"/>
              <a:t>Ibalizumab</a:t>
            </a:r>
            <a:r>
              <a:rPr lang="en-US" dirty="0"/>
              <a:t> (IBA) </a:t>
            </a:r>
            <a:r>
              <a:rPr lang="fr-FR" dirty="0"/>
              <a:t>est un anticorps monoclonal de type IgG4 humanisé à longue durée d'action qui bloque l'entrée du VIH dans les cellules CD4.</a:t>
            </a:r>
          </a:p>
        </p:txBody>
      </p:sp>
    </p:spTree>
    <p:extLst>
      <p:ext uri="{BB962C8B-B14F-4D97-AF65-F5344CB8AC3E}">
        <p14:creationId xmlns:p14="http://schemas.microsoft.com/office/powerpoint/2010/main" val="177511910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341259453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84497795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09179375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2627524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PPT : </a:t>
            </a:r>
            <a:r>
              <a:rPr lang="fr-FR" dirty="0" err="1"/>
              <a:t>PolyPurineTract</a:t>
            </a:r>
            <a:r>
              <a:rPr lang="fr-FR" dirty="0"/>
              <a:t>.</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6227968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15160588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37559743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Référence</a:t>
            </a:r>
            <a:r>
              <a:rPr lang="fr-FR" baseline="0" dirty="0"/>
              <a:t> de l’étude : </a:t>
            </a:r>
            <a:r>
              <a:rPr lang="fr-FR" dirty="0" err="1"/>
              <a:t>EudraCT</a:t>
            </a:r>
            <a:r>
              <a:rPr lang="fr-FR" dirty="0"/>
              <a:t> n°2013-004913-4.</a:t>
            </a:r>
          </a:p>
          <a:p>
            <a:pPr eaLnBrk="1" hangingPunct="1">
              <a:spcBef>
                <a:spcPct val="0"/>
              </a:spcBef>
            </a:pPr>
            <a:endParaRPr lang="fr-FR" dirty="0"/>
          </a:p>
        </p:txBody>
      </p:sp>
    </p:spTree>
    <p:extLst>
      <p:ext uri="{BB962C8B-B14F-4D97-AF65-F5344CB8AC3E}">
        <p14:creationId xmlns:p14="http://schemas.microsoft.com/office/powerpoint/2010/main" val="39823051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09615573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5534270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94728771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7866856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12860750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752185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7903597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13374650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75462713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649320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21697645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39308106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31500956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66576794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61261145"/>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Utilisation de tests quantitatifs et qualitatifs pour la détection de l’ARN viral, avec un test qualitatif plus sensible.</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076086975"/>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428749306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L'essai BREATHER démontre qu'un traitement à base d'efavirenz pris 5 jours sur 7 est aussi efficace et bien toléré que lorsqu'il est pris 7 jours sur 7.</a:t>
            </a:r>
          </a:p>
          <a:p>
            <a:r>
              <a:rPr lang="fr-FR" dirty="0"/>
              <a:t>Les échappements virologiques sont rares et peuvent être facilement corrigés par la reprise du traitement sept jours sur sept.</a:t>
            </a:r>
          </a:p>
          <a:p>
            <a:r>
              <a:rPr lang="fr-FR" dirty="0"/>
              <a:t>Ce schéma constitue donc une option tout à fait satisfaisante chez de jeunes adultes infectés par le VIH en première ligne de traitement antirétroviral, sous réserve d'un suivi biologique tous les trois à quatre mois.</a:t>
            </a:r>
          </a:p>
        </p:txBody>
      </p:sp>
    </p:spTree>
    <p:extLst>
      <p:ext uri="{BB962C8B-B14F-4D97-AF65-F5344CB8AC3E}">
        <p14:creationId xmlns:p14="http://schemas.microsoft.com/office/powerpoint/2010/main" val="13207763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RT-SHIV : virus SIV recombinant avec la TI du VIH-1.</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44990600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27190074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RPR : Rapid Plasma </a:t>
            </a:r>
            <a:r>
              <a:rPr lang="fr-FR" dirty="0" err="1"/>
              <a:t>Reagin</a:t>
            </a:r>
            <a:r>
              <a:rPr lang="fr-FR" dirty="0"/>
              <a:t>.</a:t>
            </a:r>
          </a:p>
        </p:txBody>
      </p:sp>
    </p:spTree>
    <p:extLst>
      <p:ext uri="{BB962C8B-B14F-4D97-AF65-F5344CB8AC3E}">
        <p14:creationId xmlns:p14="http://schemas.microsoft.com/office/powerpoint/2010/main" val="72209480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4341122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59772361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Conclusions :</a:t>
            </a:r>
            <a:r>
              <a:rPr lang="fr-FR" baseline="0" dirty="0"/>
              <a:t> </a:t>
            </a:r>
            <a:r>
              <a:rPr lang="fr-FR" dirty="0"/>
              <a:t>chez les patients ayant fait une toxoplasmose</a:t>
            </a:r>
            <a:r>
              <a:rPr lang="fr-FR" baseline="0" dirty="0"/>
              <a:t> cérébrale, </a:t>
            </a:r>
          </a:p>
          <a:p>
            <a:pPr marL="220576" indent="-220576">
              <a:buAutoNum type="arabicPeriod"/>
            </a:pPr>
            <a:r>
              <a:rPr lang="fr-FR" baseline="0" dirty="0"/>
              <a:t>Si la charge virale plasmatique est indétectable, la prophylaxie secondaire ne doit pas être arrêtée chez les patients dont le taux de CD4 est compris entre 100 et 200/mm</a:t>
            </a:r>
            <a:r>
              <a:rPr lang="fr-FR" baseline="30000" dirty="0"/>
              <a:t>3</a:t>
            </a:r>
            <a:r>
              <a:rPr lang="fr-FR" baseline="0" dirty="0"/>
              <a:t>, mais peut être arrêtée lorsque le taux de CD4 est &gt; 200/mm</a:t>
            </a:r>
            <a:r>
              <a:rPr lang="fr-FR" baseline="30000" dirty="0"/>
              <a:t>3</a:t>
            </a:r>
            <a:r>
              <a:rPr lang="fr-FR" baseline="0" dirty="0"/>
              <a:t>.</a:t>
            </a:r>
          </a:p>
          <a:p>
            <a:pPr marL="220576" indent="-220576">
              <a:buAutoNum type="arabicPeriod"/>
            </a:pPr>
            <a:r>
              <a:rPr lang="fr-FR" baseline="0" dirty="0"/>
              <a:t>Si la CV est &gt; 400 c/ml, le risque de rechute est non négligeable même chez les patients avec CD4 &gt; 200/mm</a:t>
            </a:r>
            <a:r>
              <a:rPr lang="fr-FR" baseline="30000" dirty="0"/>
              <a:t>3</a:t>
            </a:r>
            <a:r>
              <a:rPr lang="fr-FR" baseline="0" dirty="0"/>
              <a:t>, imposant la poursuite de la prophylaxie secondaire.</a:t>
            </a:r>
          </a:p>
        </p:txBody>
      </p:sp>
    </p:spTree>
    <p:extLst>
      <p:ext uri="{BB962C8B-B14F-4D97-AF65-F5344CB8AC3E}">
        <p14:creationId xmlns:p14="http://schemas.microsoft.com/office/powerpoint/2010/main" val="222625531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Cohorte ATHENA = Amsterdam.</a:t>
            </a:r>
          </a:p>
          <a:p>
            <a:pPr eaLnBrk="1" hangingPunct="1">
              <a:spcBef>
                <a:spcPct val="0"/>
              </a:spcBef>
            </a:pPr>
            <a:endParaRPr lang="fr-FR" dirty="0"/>
          </a:p>
        </p:txBody>
      </p:sp>
    </p:spTree>
    <p:extLst>
      <p:ext uri="{BB962C8B-B14F-4D97-AF65-F5344CB8AC3E}">
        <p14:creationId xmlns:p14="http://schemas.microsoft.com/office/powerpoint/2010/main" val="331754870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Il s’agit d’une étude descriptive comparant les 2 groupes de patients.</a:t>
            </a:r>
            <a:br>
              <a:rPr lang="fr-FR" dirty="0"/>
            </a:br>
            <a:r>
              <a:rPr lang="fr-FR" dirty="0"/>
              <a:t>L’absence d’ajustement sur les facteurs de confusion possibles ne permet pas d’exclure le rôle de facteurs tels que des CD4 bas et/ou d’une CV élevée dans la survenue plus fréquente d’IRIS sous INI.</a:t>
            </a:r>
          </a:p>
        </p:txBody>
      </p:sp>
    </p:spTree>
    <p:extLst>
      <p:ext uri="{BB962C8B-B14F-4D97-AF65-F5344CB8AC3E}">
        <p14:creationId xmlns:p14="http://schemas.microsoft.com/office/powerpoint/2010/main" val="28312321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47419803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93762636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a:t>Dans cette étude, chez des patients à haut risque de développer un IRIS-TB et s'améliorant sous traitement antituberculeux, l'administration de prednisone pendant les quatre premières semaines de traitement antirétroviral :</a:t>
            </a:r>
          </a:p>
          <a:p>
            <a:pPr marL="165432" indent="-165432">
              <a:buFont typeface="Arial" panose="020B0604020202020204" pitchFamily="34" charset="0"/>
              <a:buChar char="‒"/>
            </a:pPr>
            <a:r>
              <a:rPr lang="fr-FR" dirty="0"/>
              <a:t>a permis de réduire l'incidence d'IRIS-TB de 30 % ;</a:t>
            </a:r>
          </a:p>
          <a:p>
            <a:pPr marL="165432" indent="-165432">
              <a:buFont typeface="Arial" panose="020B0604020202020204" pitchFamily="34" charset="0"/>
              <a:buChar char="‒"/>
            </a:pPr>
            <a:r>
              <a:rPr lang="fr-FR" dirty="0"/>
              <a:t>a permis de réduire de 53 % les besoins de corticothérapie en cas de survenue d'IRIS-TB ;</a:t>
            </a:r>
          </a:p>
          <a:p>
            <a:pPr marL="165432" indent="-165432">
              <a:buFont typeface="Arial" panose="020B0604020202020204" pitchFamily="34" charset="0"/>
              <a:buChar char="‒"/>
            </a:pPr>
            <a:r>
              <a:rPr lang="fr-FR" dirty="0"/>
              <a:t>a été bien tolérée et n'a pas entraîné de sur-risque d'infection ou de cancer.</a:t>
            </a:r>
          </a:p>
        </p:txBody>
      </p:sp>
      <p:sp>
        <p:nvSpPr>
          <p:cNvPr id="3" name="Espace réservé de l'image des diapositives 2"/>
          <p:cNvSpPr>
            <a:spLocks noGrp="1" noRot="1" noChangeAspect="1"/>
          </p:cNvSpPr>
          <p:nvPr>
            <p:ph type="sldImg"/>
          </p:nvPr>
        </p:nvSpPr>
        <p:spPr/>
      </p:sp>
    </p:spTree>
    <p:extLst>
      <p:ext uri="{BB962C8B-B14F-4D97-AF65-F5344CB8AC3E}">
        <p14:creationId xmlns:p14="http://schemas.microsoft.com/office/powerpoint/2010/main" val="6859825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289172947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defTabSz="882305">
              <a:defRPr/>
            </a:pPr>
            <a:r>
              <a:rPr lang="fr-FR" dirty="0"/>
              <a:t>Le </a:t>
            </a:r>
            <a:r>
              <a:rPr lang="fr-FR" dirty="0" err="1"/>
              <a:t>QuantiFERON</a:t>
            </a:r>
            <a:r>
              <a:rPr lang="fr-FR" baseline="30000" dirty="0"/>
              <a:t>®</a:t>
            </a:r>
            <a:r>
              <a:rPr lang="fr-FR" dirty="0"/>
              <a:t>-TB Gold plus (QTF-Plus) combinant 2 tubes d’antigènes TB distincts (TB</a:t>
            </a:r>
            <a:r>
              <a:rPr lang="fr-FR" baseline="-25000" dirty="0"/>
              <a:t>1</a:t>
            </a:r>
            <a:r>
              <a:rPr lang="fr-FR" dirty="0"/>
              <a:t> et TB</a:t>
            </a:r>
            <a:r>
              <a:rPr lang="fr-FR" baseline="-25000" dirty="0"/>
              <a:t>2</a:t>
            </a:r>
            <a:r>
              <a:rPr lang="fr-FR" dirty="0"/>
              <a:t>), en évaluant des réponses immunitaires de la part des lymphocytes CD4 et CD8 est susceptible d’améliorer la sensibilité des tests en cas d’infection VIH.</a:t>
            </a:r>
            <a:br>
              <a:rPr lang="fr-FR" dirty="0"/>
            </a:br>
            <a:r>
              <a:rPr lang="fr-FR" dirty="0"/>
              <a:t/>
            </a:r>
            <a:br>
              <a:rPr lang="fr-FR" dirty="0"/>
            </a:br>
            <a:r>
              <a:rPr lang="fr-FR" kern="0" dirty="0"/>
              <a:t>Dans l’étude 2015/2016, parmi les PVVIH, 4/14 (29 %) des résultats négatifs/indéterminés dans le tube TB</a:t>
            </a:r>
            <a:r>
              <a:rPr lang="fr-FR" kern="0" baseline="-25000" dirty="0"/>
              <a:t>1</a:t>
            </a:r>
            <a:r>
              <a:rPr lang="fr-FR" kern="0" dirty="0"/>
              <a:t> étaient positifs dans le tube TB</a:t>
            </a:r>
            <a:r>
              <a:rPr lang="fr-FR" kern="0" baseline="-25000" dirty="0"/>
              <a:t>2</a:t>
            </a:r>
            <a:r>
              <a:rPr lang="fr-FR" kern="0" dirty="0"/>
              <a:t>.</a:t>
            </a:r>
          </a:p>
          <a:p>
            <a:pPr defTabSz="882305">
              <a:defRPr/>
            </a:pPr>
            <a:endParaRPr lang="fr-FR" dirty="0"/>
          </a:p>
          <a:p>
            <a:endParaRPr lang="fr-FR" dirty="0"/>
          </a:p>
        </p:txBody>
      </p:sp>
    </p:spTree>
    <p:extLst>
      <p:ext uri="{BB962C8B-B14F-4D97-AF65-F5344CB8AC3E}">
        <p14:creationId xmlns:p14="http://schemas.microsoft.com/office/powerpoint/2010/main" val="54672064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Le test </a:t>
            </a:r>
            <a:r>
              <a:rPr lang="fr-FR" dirty="0" err="1"/>
              <a:t>Xpert</a:t>
            </a:r>
            <a:r>
              <a:rPr lang="fr-FR" dirty="0"/>
              <a:t> Ultra est une version améliorée du test </a:t>
            </a:r>
            <a:r>
              <a:rPr lang="fr-FR" dirty="0" err="1"/>
              <a:t>Xpert</a:t>
            </a:r>
            <a:r>
              <a:rPr lang="fr-FR" dirty="0"/>
              <a:t> MTB/RIF (augmentation du nombre de cibles, doublement du volume de la chambre d'analyse) qui a été développée pour essayer d'améliorer la sensibilité du test, en particulier pour le diagnostic de tuberculose pulmonaire à </a:t>
            </a:r>
            <a:r>
              <a:rPr lang="fr-FR" dirty="0" err="1"/>
              <a:t>bacilloscopie</a:t>
            </a:r>
            <a:r>
              <a:rPr lang="fr-FR" dirty="0"/>
              <a:t> négative.</a:t>
            </a:r>
            <a:endParaRPr lang="en-US" b="1" dirty="0"/>
          </a:p>
        </p:txBody>
      </p:sp>
    </p:spTree>
    <p:extLst>
      <p:ext uri="{BB962C8B-B14F-4D97-AF65-F5344CB8AC3E}">
        <p14:creationId xmlns:p14="http://schemas.microsoft.com/office/powerpoint/2010/main" val="305924473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Essai multicentrique conduit dans 10 sites dans 3 pays d'Afrique subsaharienne : Ouganda, Tanzanie, Afrique du Sud.</a:t>
            </a:r>
          </a:p>
          <a:p>
            <a:pPr eaLnBrk="1" hangingPunct="1">
              <a:spcBef>
                <a:spcPct val="0"/>
              </a:spcBef>
            </a:pPr>
            <a:r>
              <a:rPr lang="fr-FR" dirty="0"/>
              <a:t>Après le diagnostic de tuberculose, lorsque la souche était sensible aux antituberculeux, on proposait aux patients de participer à l'étude randomisée à trois bras (2 bras trithérapie innovante et un bras trithérapie de référence). Lorsque la souche était MDR, les patients recevaient la quadrithérapie innovante par voie orale.</a:t>
            </a:r>
          </a:p>
          <a:p>
            <a:pPr eaLnBrk="1" hangingPunct="1">
              <a:spcBef>
                <a:spcPct val="0"/>
              </a:spcBef>
            </a:pPr>
            <a:endParaRPr lang="fr-FR" dirty="0"/>
          </a:p>
          <a:p>
            <a:pPr eaLnBrk="1" hangingPunct="1">
              <a:spcBef>
                <a:spcPct val="0"/>
              </a:spcBef>
            </a:pPr>
            <a:endParaRPr lang="fr-FR" dirty="0"/>
          </a:p>
        </p:txBody>
      </p:sp>
    </p:spTree>
    <p:extLst>
      <p:ext uri="{BB962C8B-B14F-4D97-AF65-F5344CB8AC3E}">
        <p14:creationId xmlns:p14="http://schemas.microsoft.com/office/powerpoint/2010/main" val="374928490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39721003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79766693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24866725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Essai ouvert non comparatif car :</a:t>
            </a:r>
          </a:p>
          <a:p>
            <a:pPr marL="159625" indent="-159625">
              <a:buFontTx/>
              <a:buChar char="-"/>
            </a:pPr>
            <a:r>
              <a:rPr lang="fr-FR" dirty="0"/>
              <a:t>Pas de traitement de référence auquel comparer un schéma innovant.</a:t>
            </a:r>
          </a:p>
          <a:p>
            <a:pPr marL="159625" indent="-159625">
              <a:buFontTx/>
              <a:buChar char="-"/>
            </a:pPr>
            <a:r>
              <a:rPr lang="fr-FR" dirty="0"/>
              <a:t>Mortalité élevée, de l'ordre de 75 % avec les schémas thérapeutiques habituellement utilisés au début de l'étude.</a:t>
            </a:r>
          </a:p>
        </p:txBody>
      </p:sp>
    </p:spTree>
    <p:extLst>
      <p:ext uri="{BB962C8B-B14F-4D97-AF65-F5344CB8AC3E}">
        <p14:creationId xmlns:p14="http://schemas.microsoft.com/office/powerpoint/2010/main" val="64731648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Evaluation d'un schéma simple,</a:t>
            </a:r>
            <a:r>
              <a:rPr lang="fr-FR" baseline="0" dirty="0"/>
              <a:t> court et par voie orale.</a:t>
            </a:r>
            <a:endParaRPr lang="fr-FR" dirty="0"/>
          </a:p>
          <a:p>
            <a:pPr marL="165432" indent="-165432" eaLnBrk="1" hangingPunct="1">
              <a:spcBef>
                <a:spcPct val="0"/>
              </a:spcBef>
              <a:buFont typeface="Arial" panose="020B0604020202020204" pitchFamily="34" charset="0"/>
              <a:buChar char="‒"/>
            </a:pPr>
            <a:r>
              <a:rPr lang="fr-FR" dirty="0"/>
              <a:t>Résultats préliminaires</a:t>
            </a:r>
            <a:r>
              <a:rPr lang="fr-FR" baseline="0" dirty="0"/>
              <a:t> très encourageants, aussi bien en termes d'efficacité que de tolérance.</a:t>
            </a:r>
          </a:p>
          <a:p>
            <a:pPr marL="165432" indent="-165432" eaLnBrk="1" hangingPunct="1">
              <a:spcBef>
                <a:spcPct val="0"/>
              </a:spcBef>
              <a:buFont typeface="Arial" panose="020B0604020202020204" pitchFamily="34" charset="0"/>
              <a:buChar char="‒"/>
            </a:pPr>
            <a:r>
              <a:rPr lang="fr-FR" baseline="0" dirty="0"/>
              <a:t>Mortalité inférieure à 6 %.</a:t>
            </a:r>
          </a:p>
          <a:p>
            <a:pPr marL="165432" indent="-165432" eaLnBrk="1" hangingPunct="1">
              <a:spcBef>
                <a:spcPct val="0"/>
              </a:spcBef>
              <a:buFont typeface="Arial" panose="020B0604020202020204" pitchFamily="34" charset="0"/>
              <a:buChar char="‒"/>
            </a:pPr>
            <a:r>
              <a:rPr lang="fr-FR" baseline="0" dirty="0"/>
              <a:t>Négativation rapide des prélèvements.</a:t>
            </a:r>
          </a:p>
          <a:p>
            <a:pPr marL="165432" indent="-165432" eaLnBrk="1" hangingPunct="1">
              <a:spcBef>
                <a:spcPct val="0"/>
              </a:spcBef>
              <a:buFont typeface="Arial" panose="020B0604020202020204" pitchFamily="34" charset="0"/>
              <a:buChar char="‒"/>
            </a:pPr>
            <a:r>
              <a:rPr lang="fr-FR" baseline="0" dirty="0"/>
              <a:t>Une seule rechute à ce stade du suivi.</a:t>
            </a:r>
            <a:endParaRPr lang="fr-FR" dirty="0"/>
          </a:p>
        </p:txBody>
      </p:sp>
    </p:spTree>
    <p:extLst>
      <p:ext uri="{BB962C8B-B14F-4D97-AF65-F5344CB8AC3E}">
        <p14:creationId xmlns:p14="http://schemas.microsoft.com/office/powerpoint/2010/main" val="357015864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83594426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2060967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Références pour les analyses phénotypiques : </a:t>
            </a:r>
            <a:r>
              <a:rPr lang="fr-FR" i="1" dirty="0"/>
              <a:t>Andrews HIV R4P 2016 ; </a:t>
            </a:r>
            <a:r>
              <a:rPr lang="fr-FR" i="1" dirty="0" err="1"/>
              <a:t>Hassounah</a:t>
            </a:r>
            <a:r>
              <a:rPr lang="fr-FR" i="1" dirty="0"/>
              <a:t> J </a:t>
            </a:r>
            <a:r>
              <a:rPr lang="fr-FR" i="1" dirty="0" err="1"/>
              <a:t>virol</a:t>
            </a:r>
            <a:r>
              <a:rPr lang="fr-FR" i="1" dirty="0"/>
              <a:t> 2014 ; </a:t>
            </a:r>
            <a:r>
              <a:rPr lang="fr-FR" i="1" dirty="0" err="1"/>
              <a:t>Hassounah</a:t>
            </a:r>
            <a:r>
              <a:rPr lang="fr-FR" i="1" dirty="0"/>
              <a:t> J </a:t>
            </a:r>
            <a:r>
              <a:rPr lang="fr-FR" i="1" dirty="0" err="1"/>
              <a:t>Virol</a:t>
            </a:r>
            <a:r>
              <a:rPr lang="fr-FR" i="1" dirty="0"/>
              <a:t> 2015.</a:t>
            </a:r>
          </a:p>
          <a:p>
            <a:r>
              <a:rPr lang="fr-FR" dirty="0"/>
              <a:t>En raison de la très grande similarité structurale entre CAB et DTG, ces résultats pourraient nous permettre d’imaginer certains profils d’émergence de résistance à DTG.</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63008022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9949879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La mortalité précoce de la cryptococcose méningée chez les patients</a:t>
            </a:r>
            <a:r>
              <a:rPr lang="fr-FR" baseline="0" dirty="0"/>
              <a:t> </a:t>
            </a:r>
            <a:r>
              <a:rPr lang="fr-FR" dirty="0"/>
              <a:t>VIH+ est de l'ordre de 40 %. Le traitement de référence par </a:t>
            </a:r>
            <a:r>
              <a:rPr lang="fr-FR" dirty="0" err="1"/>
              <a:t>amphotéricine</a:t>
            </a:r>
            <a:r>
              <a:rPr lang="fr-FR" dirty="0"/>
              <a:t> B </a:t>
            </a:r>
            <a:r>
              <a:rPr lang="fr-FR" dirty="0" err="1"/>
              <a:t>déoxycholate</a:t>
            </a:r>
            <a:r>
              <a:rPr lang="fr-FR" dirty="0"/>
              <a:t> est difficile à mettre en œuvre dans les pays à ressources limitées. Il est nécessaire d'identifier des schémas thérapeutiques plus performants, simples de mise en œuvre et relativement peu coûteux.</a:t>
            </a:r>
          </a:p>
          <a:p>
            <a:pPr defTabSz="851336">
              <a:defRPr/>
            </a:pPr>
            <a:r>
              <a:rPr lang="fr-FR" dirty="0"/>
              <a:t>AMBITION-CM est un essai randomisé de phase 2 multicentrique conduit en Tanzanie et au Botswana pour évaluer différents schémas de traitement d'induction avec </a:t>
            </a:r>
            <a:r>
              <a:rPr lang="fr-FR" dirty="0" err="1"/>
              <a:t>AmB</a:t>
            </a:r>
            <a:r>
              <a:rPr lang="fr-FR" dirty="0"/>
              <a:t> </a:t>
            </a:r>
            <a:r>
              <a:rPr lang="fr-FR" dirty="0" err="1"/>
              <a:t>liposomale</a:t>
            </a:r>
            <a:r>
              <a:rPr lang="fr-FR" dirty="0"/>
              <a:t> à forte dose et durée courte en association avec </a:t>
            </a:r>
            <a:r>
              <a:rPr lang="fr-FR" dirty="0" err="1"/>
              <a:t>Fluconazole</a:t>
            </a:r>
            <a:r>
              <a:rPr lang="fr-FR" dirty="0"/>
              <a:t> à forte dose comparativement à un traitement de référence par </a:t>
            </a:r>
            <a:r>
              <a:rPr lang="fr-FR" dirty="0" err="1"/>
              <a:t>AmB</a:t>
            </a:r>
            <a:r>
              <a:rPr lang="fr-FR" dirty="0"/>
              <a:t> </a:t>
            </a:r>
            <a:r>
              <a:rPr lang="fr-FR" dirty="0" err="1"/>
              <a:t>déoxycholate</a:t>
            </a:r>
            <a:r>
              <a:rPr lang="fr-FR" dirty="0"/>
              <a:t> pendant 14 jours.</a:t>
            </a:r>
          </a:p>
        </p:txBody>
      </p:sp>
    </p:spTree>
    <p:extLst>
      <p:ext uri="{BB962C8B-B14F-4D97-AF65-F5344CB8AC3E}">
        <p14:creationId xmlns:p14="http://schemas.microsoft.com/office/powerpoint/2010/main" val="303342615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99256132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362233527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i="1" dirty="0" err="1"/>
              <a:t>Talaromyces</a:t>
            </a:r>
            <a:r>
              <a:rPr lang="fr-FR" baseline="0" dirty="0"/>
              <a:t> (ex. </a:t>
            </a:r>
            <a:r>
              <a:rPr lang="fr-FR" i="1" baseline="0" dirty="0"/>
              <a:t>Penicillium</a:t>
            </a:r>
            <a:r>
              <a:rPr lang="fr-FR" baseline="0" dirty="0"/>
              <a:t>) </a:t>
            </a:r>
            <a:r>
              <a:rPr lang="fr-FR" i="1" baseline="0" dirty="0" err="1"/>
              <a:t>marneffei</a:t>
            </a:r>
            <a:r>
              <a:rPr lang="fr-FR" baseline="0" dirty="0"/>
              <a:t> est la 2</a:t>
            </a:r>
            <a:r>
              <a:rPr lang="fr-FR" baseline="30000" dirty="0"/>
              <a:t>ème</a:t>
            </a:r>
            <a:r>
              <a:rPr lang="fr-FR" baseline="0" dirty="0"/>
              <a:t> infection opportuniste fongique la plus fréquente après la cryptococcose dans plusieurs pays d'Asie. Au Vietnam c'est la première cause d'infection </a:t>
            </a:r>
            <a:r>
              <a:rPr lang="fr-FR" baseline="0" dirty="0" err="1"/>
              <a:t>fongémique</a:t>
            </a:r>
            <a:r>
              <a:rPr lang="fr-FR" baseline="0" dirty="0"/>
              <a:t> chez le PVVIH. Sa mortalité est élevée et s</a:t>
            </a:r>
            <a:r>
              <a:rPr lang="fr-FR" dirty="0"/>
              <a:t>on traitement mal codifié. Les recommandations internationales proposent 14 jours d'</a:t>
            </a:r>
            <a:r>
              <a:rPr lang="fr-FR" dirty="0" err="1"/>
              <a:t>amphotéricine</a:t>
            </a:r>
            <a:r>
              <a:rPr lang="fr-FR" dirty="0"/>
              <a:t> B </a:t>
            </a:r>
            <a:r>
              <a:rPr lang="fr-FR" dirty="0" err="1"/>
              <a:t>déoxycholate</a:t>
            </a:r>
            <a:r>
              <a:rPr lang="fr-FR" dirty="0"/>
              <a:t> et </a:t>
            </a:r>
            <a:r>
              <a:rPr lang="fr-FR" dirty="0" err="1"/>
              <a:t>itraconazole</a:t>
            </a:r>
            <a:r>
              <a:rPr lang="fr-FR" dirty="0"/>
              <a:t> 400 mg par jour pendant 10 semaines puis 200 mg par jour jusqu'à ce que les lymphocytes CD4 remontent au-dessus de 100/mm</a:t>
            </a:r>
            <a:r>
              <a:rPr lang="fr-FR" baseline="30000" dirty="0"/>
              <a:t>3</a:t>
            </a:r>
            <a:r>
              <a:rPr lang="fr-FR" dirty="0"/>
              <a:t> pendant six mois. Au Vietnam, c'est habituellement l'</a:t>
            </a:r>
            <a:r>
              <a:rPr lang="fr-FR" dirty="0" err="1"/>
              <a:t>itraconazole</a:t>
            </a:r>
            <a:r>
              <a:rPr lang="fr-FR" dirty="0"/>
              <a:t> qui est utilisé parce que mieux toléré et moins cher que l'</a:t>
            </a:r>
            <a:r>
              <a:rPr lang="fr-FR" dirty="0" err="1"/>
              <a:t>amphotéricine</a:t>
            </a:r>
            <a:r>
              <a:rPr lang="fr-FR" dirty="0"/>
              <a:t> B mais la mortalité sous ce traitement est de l'ordre de 30 %.</a:t>
            </a:r>
          </a:p>
        </p:txBody>
      </p:sp>
    </p:spTree>
    <p:extLst>
      <p:ext uri="{BB962C8B-B14F-4D97-AF65-F5344CB8AC3E}">
        <p14:creationId xmlns:p14="http://schemas.microsoft.com/office/powerpoint/2010/main" val="138391288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92894437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87979540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96895048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131076039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11708988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379129011"/>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60518262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826756250"/>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90355778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5563194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88599358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err="1"/>
              <a:t>Canakinumab</a:t>
            </a:r>
            <a:r>
              <a:rPr lang="fr-FR" dirty="0"/>
              <a:t> est un anticorps monoclonal se liant avec l'IL-1 et bloquant l'interaction de la cytokine avec les récepteurs de type I et II, produisant un effet anti-inflammatoire puissant sans impact sur les lipides. Il s'administre par voie SC tous les trimestres et est actuellement évalué dans un grand essai randomisé de phase 3 en prévention de récidive d’événements cardiovasculaires post-infarctus chez 17200 sujets (essai CANTOS).</a:t>
            </a:r>
          </a:p>
          <a:p>
            <a:endParaRPr lang="fr-FR" dirty="0"/>
          </a:p>
          <a:p>
            <a:r>
              <a:rPr lang="fr-FR" dirty="0"/>
              <a:t>FDG-PET/CT = </a:t>
            </a:r>
            <a:r>
              <a:rPr lang="fr-FR" dirty="0" err="1"/>
              <a:t>fluorodeoxyglucose</a:t>
            </a:r>
            <a:r>
              <a:rPr lang="fr-FR" dirty="0"/>
              <a:t> positron </a:t>
            </a:r>
            <a:r>
              <a:rPr lang="fr-FR" dirty="0" err="1"/>
              <a:t>emission</a:t>
            </a:r>
            <a:r>
              <a:rPr lang="fr-FR" dirty="0"/>
              <a:t> </a:t>
            </a:r>
            <a:r>
              <a:rPr lang="fr-FR" dirty="0" err="1"/>
              <a:t>tomography</a:t>
            </a:r>
            <a:r>
              <a:rPr lang="fr-FR" dirty="0"/>
              <a:t> </a:t>
            </a:r>
            <a:r>
              <a:rPr lang="fr-FR" dirty="0" err="1"/>
              <a:t>imaging</a:t>
            </a:r>
            <a:r>
              <a:rPr lang="fr-FR" dirty="0"/>
              <a:t>.</a:t>
            </a:r>
          </a:p>
        </p:txBody>
      </p:sp>
      <p:sp>
        <p:nvSpPr>
          <p:cNvPr id="3" name="Espace réservé de l'image des diapositives 2"/>
          <p:cNvSpPr>
            <a:spLocks noGrp="1" noRot="1" noChangeAspect="1"/>
          </p:cNvSpPr>
          <p:nvPr>
            <p:ph type="sldImg"/>
          </p:nvPr>
        </p:nvSpPr>
        <p:spPr/>
      </p:sp>
    </p:spTree>
    <p:extLst>
      <p:ext uri="{BB962C8B-B14F-4D97-AF65-F5344CB8AC3E}">
        <p14:creationId xmlns:p14="http://schemas.microsoft.com/office/powerpoint/2010/main" val="269552351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Les résultats de cet essai ont conduit</a:t>
            </a:r>
            <a:r>
              <a:rPr lang="fr-FR" baseline="0" dirty="0"/>
              <a:t> à la décision de réaliser un essai randomisé contre placebo.</a:t>
            </a:r>
            <a:endParaRPr lang="fr-FR" dirty="0"/>
          </a:p>
        </p:txBody>
      </p:sp>
    </p:spTree>
    <p:extLst>
      <p:ext uri="{BB962C8B-B14F-4D97-AF65-F5344CB8AC3E}">
        <p14:creationId xmlns:p14="http://schemas.microsoft.com/office/powerpoint/2010/main" val="403732043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Modèle principal, ajustement sur valeurs à l’inclusion</a:t>
            </a:r>
            <a:r>
              <a:rPr lang="fr-FR" baseline="0" dirty="0"/>
              <a:t> :</a:t>
            </a:r>
          </a:p>
          <a:p>
            <a:pPr marL="159625" indent="-159625" eaLnBrk="1" hangingPunct="1">
              <a:spcBef>
                <a:spcPct val="0"/>
              </a:spcBef>
              <a:buFontTx/>
              <a:buChar char="-"/>
            </a:pPr>
            <a:r>
              <a:rPr lang="fr-FR" baseline="0" dirty="0"/>
              <a:t>sexe, âge, ethnie, antécédent personnel CV, cohorte participante, date inclusion, facteur de risque de transmission du VIH, nadir de CD4 ;</a:t>
            </a:r>
          </a:p>
          <a:p>
            <a:pPr marL="159625" indent="-159625" eaLnBrk="1" hangingPunct="1">
              <a:spcBef>
                <a:spcPct val="0"/>
              </a:spcBef>
              <a:buFontTx/>
              <a:buChar char="-"/>
            </a:pPr>
            <a:r>
              <a:rPr lang="fr-FR" baseline="0" dirty="0"/>
              <a:t>IMC, dyslipidémie, CD4 actuels, diabète, fonction rénale.</a:t>
            </a:r>
            <a:endParaRPr lang="fr-FR" dirty="0"/>
          </a:p>
        </p:txBody>
      </p:sp>
    </p:spTree>
    <p:extLst>
      <p:ext uri="{BB962C8B-B14F-4D97-AF65-F5344CB8AC3E}">
        <p14:creationId xmlns:p14="http://schemas.microsoft.com/office/powerpoint/2010/main" val="170091346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97696611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Ajustement sur bilirubine</a:t>
            </a:r>
            <a:r>
              <a:rPr lang="fr-FR" baseline="0" dirty="0"/>
              <a:t> prend en compte le taux de bilirubine au cours du suivi.</a:t>
            </a:r>
            <a:endParaRPr lang="fr-FR" dirty="0"/>
          </a:p>
        </p:txBody>
      </p:sp>
    </p:spTree>
    <p:extLst>
      <p:ext uri="{BB962C8B-B14F-4D97-AF65-F5344CB8AC3E}">
        <p14:creationId xmlns:p14="http://schemas.microsoft.com/office/powerpoint/2010/main" val="39858330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Candidat vaccin prophylactique.</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848953625"/>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La force de l'association entre exposition à DRV/r et maladie cardio-vasculaire est comparable à celle retrouvée avec les IP de première génération (IDV et LPV/r).</a:t>
            </a:r>
          </a:p>
          <a:p>
            <a:r>
              <a:rPr lang="fr-FR" dirty="0"/>
              <a:t>Par contre, le lien entre DRV/r et événement cardio-vasculaire ne semble pas impacté par l'existence d'une dyslipidémie.</a:t>
            </a:r>
          </a:p>
          <a:p>
            <a:endParaRPr lang="fr-FR" dirty="0"/>
          </a:p>
        </p:txBody>
      </p:sp>
    </p:spTree>
    <p:extLst>
      <p:ext uri="{BB962C8B-B14F-4D97-AF65-F5344CB8AC3E}">
        <p14:creationId xmlns:p14="http://schemas.microsoft.com/office/powerpoint/2010/main" val="285807530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740468641"/>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0582985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85978067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06227640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9590215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defTabSz="882305">
              <a:defRPr/>
            </a:pPr>
            <a:r>
              <a:rPr lang="fr-FR" dirty="0"/>
              <a:t>Etude peu convaincante.</a:t>
            </a:r>
          </a:p>
          <a:p>
            <a:endParaRPr lang="fr-FR" dirty="0"/>
          </a:p>
        </p:txBody>
      </p:sp>
    </p:spTree>
    <p:extLst>
      <p:ext uri="{BB962C8B-B14F-4D97-AF65-F5344CB8AC3E}">
        <p14:creationId xmlns:p14="http://schemas.microsoft.com/office/powerpoint/2010/main" val="36744239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 nadir de CD4 était significativement différent entre les patients avec et sans HAND, respectivement 274 et 381/mm</a:t>
            </a:r>
            <a:r>
              <a:rPr lang="fr-FR" baseline="30000" dirty="0"/>
              <a:t>3</a:t>
            </a:r>
            <a:r>
              <a:rPr lang="fr-FR" dirty="0"/>
              <a:t> (p = 0,004).</a:t>
            </a:r>
          </a:p>
        </p:txBody>
      </p:sp>
    </p:spTree>
    <p:extLst>
      <p:ext uri="{BB962C8B-B14F-4D97-AF65-F5344CB8AC3E}">
        <p14:creationId xmlns:p14="http://schemas.microsoft.com/office/powerpoint/2010/main" val="201359364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Limites de l’étude : non  prise en compte des traitements en cours, ni des expositions aux différents ARV.</a:t>
            </a:r>
          </a:p>
        </p:txBody>
      </p:sp>
    </p:spTree>
    <p:extLst>
      <p:ext uri="{BB962C8B-B14F-4D97-AF65-F5344CB8AC3E}">
        <p14:creationId xmlns:p14="http://schemas.microsoft.com/office/powerpoint/2010/main" val="367374532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Le calcul du nombre</a:t>
            </a:r>
            <a:r>
              <a:rPr lang="fr-FR" baseline="0" dirty="0"/>
              <a:t> de sujets repose sur l’hypothèse d’une prévalence de maladies des petits vaisseaux cérébraux plus élevée dans la population VIH de 7,5 % que dans la population témoin.</a:t>
            </a:r>
          </a:p>
        </p:txBody>
      </p:sp>
    </p:spTree>
    <p:extLst>
      <p:ext uri="{BB962C8B-B14F-4D97-AF65-F5344CB8AC3E}">
        <p14:creationId xmlns:p14="http://schemas.microsoft.com/office/powerpoint/2010/main" val="19280985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e l'image des diapositives 8"/>
          <p:cNvSpPr>
            <a:spLocks noGrp="1" noRot="1" noChangeAspect="1"/>
          </p:cNvSpPr>
          <p:nvPr>
            <p:ph type="sldImg"/>
          </p:nvPr>
        </p:nvSpPr>
        <p:spPr/>
      </p:sp>
      <p:sp>
        <p:nvSpPr>
          <p:cNvPr id="10" name="Espace réservé des notes 9"/>
          <p:cNvSpPr>
            <a:spLocks noGrp="1"/>
          </p:cNvSpPr>
          <p:nvPr>
            <p:ph type="body" idx="1"/>
          </p:nvPr>
        </p:nvSpPr>
        <p:spPr/>
        <p:txBody>
          <a:bodyPr/>
          <a:lstStyle/>
          <a:p>
            <a:endParaRPr lang="fr-FR"/>
          </a:p>
        </p:txBody>
      </p:sp>
    </p:spTree>
    <p:extLst>
      <p:ext uri="{BB962C8B-B14F-4D97-AF65-F5344CB8AC3E}">
        <p14:creationId xmlns:p14="http://schemas.microsoft.com/office/powerpoint/2010/main" val="299726126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204853660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06808824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090981044"/>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14401200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90629757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A noter que dans</a:t>
            </a:r>
            <a:r>
              <a:rPr lang="fr-FR" baseline="0" dirty="0"/>
              <a:t> la population VIH, la consommation de tabac est similaire à celle de la population générale </a:t>
            </a:r>
            <a:r>
              <a:rPr lang="fr-FR" baseline="0"/>
              <a:t>et la </a:t>
            </a:r>
            <a:r>
              <a:rPr lang="fr-FR" baseline="0" dirty="0"/>
              <a:t>consommation </a:t>
            </a:r>
            <a:r>
              <a:rPr lang="fr-FR" baseline="0"/>
              <a:t>d’alcool inférieure.</a:t>
            </a:r>
            <a:endParaRPr lang="fr-FR"/>
          </a:p>
        </p:txBody>
      </p:sp>
    </p:spTree>
    <p:extLst>
      <p:ext uri="{BB962C8B-B14F-4D97-AF65-F5344CB8AC3E}">
        <p14:creationId xmlns:p14="http://schemas.microsoft.com/office/powerpoint/2010/main" val="238114943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ECHAM (European Cohort on HIV, Ageing and Metabolic liver disease) Study Group.</a:t>
            </a:r>
          </a:p>
          <a:p>
            <a:r>
              <a:rPr lang="fr-FR" dirty="0"/>
              <a:t>Etude financée par HIVERA/ANRS.</a:t>
            </a:r>
          </a:p>
          <a:p>
            <a:endParaRPr lang="fr-FR" dirty="0"/>
          </a:p>
        </p:txBody>
      </p:sp>
    </p:spTree>
    <p:extLst>
      <p:ext uri="{BB962C8B-B14F-4D97-AF65-F5344CB8AC3E}">
        <p14:creationId xmlns:p14="http://schemas.microsoft.com/office/powerpoint/2010/main" val="76322750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411565432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60810136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9336802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60834261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7570142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9042417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81717707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a:t>Dose forte : randomisé pour recevoir une dose</a:t>
            </a:r>
            <a:r>
              <a:rPr lang="fr-FR" baseline="0" dirty="0"/>
              <a:t> supplémentaire de vitamine D toutes les 4 semaines.</a:t>
            </a:r>
          </a:p>
          <a:p>
            <a:r>
              <a:rPr lang="fr-FR" baseline="0" dirty="0"/>
              <a:t>Dose faible : randomisé pour recevoir du placebo en plus du comprimé quotidien Vitamine D + calcium 400 UI/162 mg.</a:t>
            </a:r>
            <a:endParaRPr lang="fr-FR" dirty="0"/>
          </a:p>
        </p:txBody>
      </p:sp>
    </p:spTree>
    <p:extLst>
      <p:ext uri="{BB962C8B-B14F-4D97-AF65-F5344CB8AC3E}">
        <p14:creationId xmlns:p14="http://schemas.microsoft.com/office/powerpoint/2010/main" val="410053234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352678913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61215341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 l'image des diapositives 2"/>
          <p:cNvSpPr>
            <a:spLocks noGrp="1" noRot="1" noChangeAspect="1"/>
          </p:cNvSpPr>
          <p:nvPr>
            <p:ph type="sldImg"/>
          </p:nvPr>
        </p:nvSpPr>
        <p:spPr/>
      </p:sp>
      <p:sp>
        <p:nvSpPr>
          <p:cNvPr id="5" name="Espace réservé des notes 4"/>
          <p:cNvSpPr>
            <a:spLocks noGrp="1"/>
          </p:cNvSpPr>
          <p:nvPr>
            <p:ph type="body" sz="quarter" idx="3"/>
          </p:nvPr>
        </p:nvSpPr>
        <p:spPr/>
        <p:txBody>
          <a:bodyPr/>
          <a:lstStyle/>
          <a:p>
            <a:endParaRPr lang="fr-FR"/>
          </a:p>
        </p:txBody>
      </p:sp>
    </p:spTree>
    <p:extLst>
      <p:ext uri="{BB962C8B-B14F-4D97-AF65-F5344CB8AC3E}">
        <p14:creationId xmlns:p14="http://schemas.microsoft.com/office/powerpoint/2010/main" val="368144491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ts val="279"/>
              </a:spcBef>
              <a:spcAft>
                <a:spcPts val="279"/>
              </a:spcAft>
            </a:pPr>
            <a:endParaRPr lang="fr-FR" dirty="0"/>
          </a:p>
        </p:txBody>
      </p:sp>
    </p:spTree>
    <p:extLst>
      <p:ext uri="{BB962C8B-B14F-4D97-AF65-F5344CB8AC3E}">
        <p14:creationId xmlns:p14="http://schemas.microsoft.com/office/powerpoint/2010/main" val="279309404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fr-FR" dirty="0" err="1"/>
              <a:t>Zolédronate</a:t>
            </a:r>
            <a:r>
              <a:rPr lang="fr-FR" dirty="0"/>
              <a:t> = </a:t>
            </a:r>
            <a:r>
              <a:rPr lang="fr-FR" dirty="0" err="1"/>
              <a:t>Aclasta</a:t>
            </a:r>
            <a:r>
              <a:rPr lang="fr-FR" baseline="30000" dirty="0"/>
              <a:t>®</a:t>
            </a:r>
            <a:r>
              <a:rPr lang="fr-FR" dirty="0"/>
              <a:t>.</a:t>
            </a:r>
          </a:p>
          <a:p>
            <a:r>
              <a:rPr lang="fr-FR" dirty="0"/>
              <a:t>L’étude concernait une population jeune, essentiellement masculine (79,3 %), noire-américaine (84 %).</a:t>
            </a:r>
          </a:p>
          <a:p>
            <a:r>
              <a:rPr lang="fr-FR" dirty="0"/>
              <a:t>De</a:t>
            </a:r>
            <a:r>
              <a:rPr lang="fr-FR" baseline="0" dirty="0"/>
              <a:t> plus le ZOL était administré au tout début des ARV.</a:t>
            </a:r>
            <a:endParaRPr lang="fr-FR" dirty="0"/>
          </a:p>
          <a:p>
            <a:endParaRPr lang="fr-FR" dirty="0"/>
          </a:p>
        </p:txBody>
      </p:sp>
    </p:spTree>
    <p:extLst>
      <p:ext uri="{BB962C8B-B14F-4D97-AF65-F5344CB8AC3E}">
        <p14:creationId xmlns:p14="http://schemas.microsoft.com/office/powerpoint/2010/main" val="4200153498"/>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fr-FR" dirty="0"/>
          </a:p>
        </p:txBody>
      </p:sp>
    </p:spTree>
    <p:extLst>
      <p:ext uri="{BB962C8B-B14F-4D97-AF65-F5344CB8AC3E}">
        <p14:creationId xmlns:p14="http://schemas.microsoft.com/office/powerpoint/2010/main" val="69175395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Dans</a:t>
            </a:r>
            <a:r>
              <a:rPr lang="fr-FR" baseline="0" dirty="0"/>
              <a:t> cette étude, sont considérés comme cancers liés au tabac, en dehors du cancer </a:t>
            </a:r>
            <a:br>
              <a:rPr lang="fr-FR" baseline="0" dirty="0"/>
            </a:br>
            <a:r>
              <a:rPr lang="fr-FR" baseline="0" dirty="0"/>
              <a:t>du poumon :</a:t>
            </a:r>
          </a:p>
          <a:p>
            <a:pPr marL="165432" indent="-165432">
              <a:buFontTx/>
              <a:buChar char="-"/>
            </a:pPr>
            <a:r>
              <a:rPr lang="fr-FR" baseline="0" dirty="0"/>
              <a:t>Cancers ORL ;</a:t>
            </a:r>
          </a:p>
          <a:p>
            <a:pPr marL="165432" indent="-165432">
              <a:buFontTx/>
              <a:buChar char="-"/>
            </a:pPr>
            <a:r>
              <a:rPr lang="fr-FR" baseline="0" dirty="0"/>
              <a:t>Cancer œsophage ;</a:t>
            </a:r>
          </a:p>
          <a:p>
            <a:pPr marL="165432" indent="-165432" defTabSz="882305">
              <a:buFontTx/>
              <a:buChar char="-"/>
              <a:defRPr/>
            </a:pPr>
            <a:r>
              <a:rPr lang="fr-FR" baseline="0" dirty="0"/>
              <a:t>Cancer estomac ;</a:t>
            </a:r>
          </a:p>
          <a:p>
            <a:pPr marL="165432" indent="-165432" defTabSz="882305">
              <a:buFontTx/>
              <a:buChar char="-"/>
              <a:defRPr/>
            </a:pPr>
            <a:r>
              <a:rPr lang="fr-FR" baseline="0" dirty="0"/>
              <a:t>Cancer pancréas ;</a:t>
            </a:r>
          </a:p>
          <a:p>
            <a:pPr marL="165432" indent="-165432">
              <a:buFontTx/>
              <a:buChar char="-"/>
            </a:pPr>
            <a:r>
              <a:rPr lang="fr-FR" baseline="0" dirty="0"/>
              <a:t>Cancer foie ;</a:t>
            </a:r>
          </a:p>
          <a:p>
            <a:pPr marL="165432" indent="-165432">
              <a:buFontTx/>
              <a:buChar char="-"/>
            </a:pPr>
            <a:r>
              <a:rPr lang="fr-FR" baseline="0" dirty="0"/>
              <a:t>Cancer rein et voies urinaires ;</a:t>
            </a:r>
          </a:p>
          <a:p>
            <a:pPr marL="165432" indent="-165432">
              <a:buFontTx/>
              <a:buChar char="-"/>
            </a:pPr>
            <a:r>
              <a:rPr lang="fr-FR" baseline="0" dirty="0"/>
              <a:t>Cancer colon et rectum ;</a:t>
            </a:r>
          </a:p>
          <a:p>
            <a:pPr marL="165432" indent="-165432">
              <a:buFontTx/>
              <a:buChar char="-"/>
            </a:pPr>
            <a:r>
              <a:rPr lang="fr-FR" baseline="0" dirty="0"/>
              <a:t>Cancer cervical ;</a:t>
            </a:r>
          </a:p>
          <a:p>
            <a:pPr marL="165432" indent="-165432">
              <a:buFontTx/>
              <a:buChar char="-"/>
            </a:pPr>
            <a:r>
              <a:rPr lang="fr-FR" baseline="0" dirty="0"/>
              <a:t>Cancer des ovaires ;</a:t>
            </a:r>
          </a:p>
          <a:p>
            <a:pPr marL="165432" indent="-165432">
              <a:buFontTx/>
              <a:buChar char="-"/>
            </a:pPr>
            <a:r>
              <a:rPr lang="fr-FR" baseline="0" dirty="0"/>
              <a:t>Leucémie myéloïde aiguë ;</a:t>
            </a:r>
          </a:p>
          <a:p>
            <a:pPr marL="165432" indent="-165432">
              <a:buFontTx/>
              <a:buChar char="-"/>
            </a:pPr>
            <a:r>
              <a:rPr lang="fr-FR" baseline="0" dirty="0"/>
              <a:t>Leucémie myéloïde chronique.</a:t>
            </a:r>
          </a:p>
          <a:p>
            <a:pPr marL="165432" indent="-165432">
              <a:buFontTx/>
              <a:buChar char="-"/>
            </a:pPr>
            <a:endParaRPr lang="fr-FR" dirty="0"/>
          </a:p>
        </p:txBody>
      </p:sp>
    </p:spTree>
    <p:extLst>
      <p:ext uri="{BB962C8B-B14F-4D97-AF65-F5344CB8AC3E}">
        <p14:creationId xmlns:p14="http://schemas.microsoft.com/office/powerpoint/2010/main" val="28987663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08268235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Dans la présentation des résultats, il est indiqué : </a:t>
            </a:r>
          </a:p>
          <a:p>
            <a:pPr marL="165432" indent="-165432">
              <a:buFontTx/>
              <a:buChar char="-"/>
            </a:pPr>
            <a:r>
              <a:rPr lang="fr-FR" baseline="0" dirty="0"/>
              <a:t>Pour la population étudiée, tantôt 35 424 patients, tantôt 35 242 ; </a:t>
            </a:r>
          </a:p>
          <a:p>
            <a:pPr marL="165432" indent="-165432">
              <a:buFontTx/>
              <a:buChar char="-"/>
            </a:pPr>
            <a:r>
              <a:rPr lang="fr-FR" dirty="0"/>
              <a:t>Pour les autres cancers liés au tabac : 487, puis 516 dans les analyses en fonction du statut tabagique.</a:t>
            </a:r>
          </a:p>
          <a:p>
            <a:r>
              <a:rPr lang="fr-FR" dirty="0"/>
              <a:t>Selon le rédacteur de ces diapositives,</a:t>
            </a:r>
            <a:r>
              <a:rPr lang="fr-FR" baseline="0" dirty="0"/>
              <a:t> l</a:t>
            </a:r>
            <a:r>
              <a:rPr lang="fr-FR" dirty="0"/>
              <a:t>es deux premiers chiffres (35 242</a:t>
            </a:r>
            <a:r>
              <a:rPr lang="fr-FR" baseline="0" dirty="0"/>
              <a:t> et 487) sont les bons.</a:t>
            </a:r>
            <a:r>
              <a:rPr lang="fr-FR" dirty="0"/>
              <a:t> </a:t>
            </a:r>
          </a:p>
        </p:txBody>
      </p:sp>
    </p:spTree>
    <p:extLst>
      <p:ext uri="{BB962C8B-B14F-4D97-AF65-F5344CB8AC3E}">
        <p14:creationId xmlns:p14="http://schemas.microsoft.com/office/powerpoint/2010/main" val="59130689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La valeur de p constitue la significativité statistique (en </a:t>
            </a:r>
            <a:r>
              <a:rPr lang="fr-FR" dirty="0" err="1"/>
              <a:t>univariée</a:t>
            </a:r>
            <a:r>
              <a:rPr lang="fr-FR" dirty="0"/>
              <a:t>) de l’effet</a:t>
            </a:r>
            <a:r>
              <a:rPr lang="fr-FR" baseline="0" dirty="0"/>
              <a:t> du sevrage tabagique.</a:t>
            </a:r>
            <a:endParaRPr lang="fr-FR" dirty="0"/>
          </a:p>
        </p:txBody>
      </p:sp>
    </p:spTree>
    <p:extLst>
      <p:ext uri="{BB962C8B-B14F-4D97-AF65-F5344CB8AC3E}">
        <p14:creationId xmlns:p14="http://schemas.microsoft.com/office/powerpoint/2010/main" val="273887073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defTabSz="882305">
              <a:defRPr/>
            </a:pPr>
            <a:r>
              <a:rPr lang="fr-FR" dirty="0"/>
              <a:t>La valeur de p constitue la significativité statistique (en multivariée) de l’effet</a:t>
            </a:r>
            <a:r>
              <a:rPr lang="fr-FR" baseline="0" dirty="0"/>
              <a:t> du sevrage tabagique.</a:t>
            </a:r>
            <a:endParaRPr lang="fr-FR" dirty="0"/>
          </a:p>
        </p:txBody>
      </p:sp>
    </p:spTree>
    <p:extLst>
      <p:ext uri="{BB962C8B-B14F-4D97-AF65-F5344CB8AC3E}">
        <p14:creationId xmlns:p14="http://schemas.microsoft.com/office/powerpoint/2010/main" val="378154577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29012591"/>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47268639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La</a:t>
            </a:r>
            <a:r>
              <a:rPr lang="fr-FR" baseline="0" dirty="0"/>
              <a:t> cryothérapie détruit la plupart des lésions, mais est en défaut si les lésions couvrent ≥ 75 % du col utérin et/ou s’étendent à plus de 2 mm dans le canal endocervical.</a:t>
            </a:r>
          </a:p>
          <a:p>
            <a:r>
              <a:rPr lang="fr-FR" baseline="0" dirty="0"/>
              <a:t>L’électro-résection à l’anse diathermique (</a:t>
            </a:r>
            <a:r>
              <a:rPr lang="fr-FR" baseline="0" dirty="0" err="1"/>
              <a:t>conisation</a:t>
            </a:r>
            <a:r>
              <a:rPr lang="fr-FR" baseline="0" dirty="0"/>
              <a:t> à l’anse) élimine le tissu pathologique et le tissu environnant.</a:t>
            </a:r>
            <a:br>
              <a:rPr lang="fr-FR" baseline="0" dirty="0"/>
            </a:br>
            <a:r>
              <a:rPr lang="fr-FR" baseline="0" dirty="0"/>
              <a:t>Les études antérieures sur le traitement des lésions de haut grade du col utérin chez les femmes VIH+ ont été observationnelles, non comparatives, avec des taux de rechute à 6 ou 12 mois, comme dans la population générale, supérieurs avec la cryothérapie. </a:t>
            </a:r>
          </a:p>
          <a:p>
            <a:r>
              <a:rPr lang="fr-FR" baseline="0" dirty="0"/>
              <a:t>Le pronostic long terme est mal évalué, de même que le rôle du traitement ARV, des CD4 et de la charge virale.</a:t>
            </a:r>
            <a:endParaRPr lang="fr-FR" dirty="0"/>
          </a:p>
          <a:p>
            <a:endParaRPr lang="fr-FR" dirty="0"/>
          </a:p>
        </p:txBody>
      </p:sp>
    </p:spTree>
    <p:extLst>
      <p:ext uri="{BB962C8B-B14F-4D97-AF65-F5344CB8AC3E}">
        <p14:creationId xmlns:p14="http://schemas.microsoft.com/office/powerpoint/2010/main" val="153467030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dirty="0">
              <a:ea typeface="MS PGothic" pitchFamily="34" charset="-128"/>
            </a:endParaRPr>
          </a:p>
        </p:txBody>
      </p:sp>
    </p:spTree>
    <p:extLst>
      <p:ext uri="{BB962C8B-B14F-4D97-AF65-F5344CB8AC3E}">
        <p14:creationId xmlns:p14="http://schemas.microsoft.com/office/powerpoint/2010/main" val="106900300"/>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Les</a:t>
            </a:r>
            <a:r>
              <a:rPr lang="fr-FR" baseline="0" dirty="0"/>
              <a:t> auteurs émettent l’hypothèse que la moindre efficacité de la cryothérapie tient au fait que la plupart des lésions CIN3 sont situées à 5 mm ou plus de la lumière </a:t>
            </a:r>
            <a:r>
              <a:rPr lang="fr-FR" baseline="0" dirty="0" err="1"/>
              <a:t>endoluminale</a:t>
            </a:r>
            <a:r>
              <a:rPr lang="fr-FR" baseline="0" dirty="0"/>
              <a:t>, la cryothérapie ne détruisant les lésions de l’</a:t>
            </a:r>
            <a:r>
              <a:rPr lang="fr-FR" baseline="0" dirty="0" err="1"/>
              <a:t>endocol</a:t>
            </a:r>
            <a:r>
              <a:rPr lang="fr-FR" baseline="0" dirty="0"/>
              <a:t> que jusqu’à 5-7 mm alors que la colonisation détruit les lésions situées à 10-15 </a:t>
            </a:r>
            <a:r>
              <a:rPr lang="fr-FR" baseline="0" dirty="0" err="1"/>
              <a:t>mm.</a:t>
            </a:r>
            <a:endParaRPr lang="fr-FR" baseline="0" dirty="0"/>
          </a:p>
          <a:p>
            <a:r>
              <a:rPr lang="fr-FR" baseline="0" dirty="0"/>
              <a:t>Le taux de récurrence élevée pourrait être liée à l’</a:t>
            </a:r>
            <a:r>
              <a:rPr lang="fr-FR" baseline="0" dirty="0" err="1"/>
              <a:t>immunodéficit</a:t>
            </a:r>
            <a:r>
              <a:rPr lang="fr-FR" baseline="0" dirty="0"/>
              <a:t> induit par le VIH qui altère le processus oncogène chez les patientes infectées par un HPV à haut risque.</a:t>
            </a:r>
          </a:p>
          <a:p>
            <a:r>
              <a:rPr lang="fr-FR" baseline="0" dirty="0"/>
              <a:t>Le traitement ARV pourrait retarder la survenue des récurrences de dysplasie du col.</a:t>
            </a:r>
          </a:p>
          <a:p>
            <a:r>
              <a:rPr lang="fr-FR" baseline="0" dirty="0"/>
              <a:t>La </a:t>
            </a:r>
            <a:r>
              <a:rPr lang="fr-FR" baseline="0" dirty="0" err="1"/>
              <a:t>conisation</a:t>
            </a:r>
            <a:r>
              <a:rPr lang="fr-FR" baseline="0" dirty="0"/>
              <a:t> du col doit être préférée à la cryothérapie pour les dysplasies sévères (CIN 2/3) du col chez les patientes VIH, avec une surveillance pour dépister les rechutes plus fréquentes que dans la population générale.</a:t>
            </a:r>
          </a:p>
          <a:p>
            <a:r>
              <a:rPr lang="fr-FR" baseline="0" dirty="0"/>
              <a:t>La </a:t>
            </a:r>
            <a:r>
              <a:rPr lang="fr-FR" baseline="0" dirty="0" err="1"/>
              <a:t>conisation</a:t>
            </a:r>
            <a:r>
              <a:rPr lang="fr-FR" baseline="0" dirty="0"/>
              <a:t> à l’anse, plus chère que la cryothérapie, reste cependant plus coût-efficace que le traitement du cancer du col utérin.</a:t>
            </a:r>
            <a:endParaRPr lang="fr-FR" dirty="0"/>
          </a:p>
        </p:txBody>
      </p:sp>
    </p:spTree>
    <p:extLst>
      <p:ext uri="{BB962C8B-B14F-4D97-AF65-F5344CB8AC3E}">
        <p14:creationId xmlns:p14="http://schemas.microsoft.com/office/powerpoint/2010/main" val="48134774"/>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759720316"/>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Limites de l’étude : </a:t>
            </a:r>
          </a:p>
          <a:p>
            <a:pPr marL="165432" indent="-165432">
              <a:buFontTx/>
              <a:buChar char="-"/>
            </a:pPr>
            <a:r>
              <a:rPr lang="fr-FR" dirty="0"/>
              <a:t>Observationnelle : pas de randomisation pour la prise en charge traitement versus absence de traitement ;</a:t>
            </a:r>
          </a:p>
          <a:p>
            <a:pPr marL="165432" indent="-165432">
              <a:buFontTx/>
              <a:buChar char="-"/>
            </a:pPr>
            <a:r>
              <a:rPr lang="fr-FR" dirty="0"/>
              <a:t>Pas d’appariement entre les femmes VIH+ et VIH-, les femmes VIH- étant significativement plus jeunes (28 versus 33 ans).</a:t>
            </a:r>
          </a:p>
        </p:txBody>
      </p:sp>
    </p:spTree>
    <p:extLst>
      <p:ext uri="{BB962C8B-B14F-4D97-AF65-F5344CB8AC3E}">
        <p14:creationId xmlns:p14="http://schemas.microsoft.com/office/powerpoint/2010/main" val="30426696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51128490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97304094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234246147"/>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784117887"/>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53838924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220285244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17447569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Il y a numériquement</a:t>
            </a:r>
            <a:r>
              <a:rPr lang="fr-FR" baseline="0" dirty="0"/>
              <a:t> plus de CHC après RVS, parce qu’il y a plus de RVS avec les nouveaux traitements anti-VHC, mais le % de CHC après RVS est plus bas.</a:t>
            </a:r>
            <a:endParaRPr lang="fr-FR" dirty="0"/>
          </a:p>
        </p:txBody>
      </p:sp>
    </p:spTree>
    <p:extLst>
      <p:ext uri="{BB962C8B-B14F-4D97-AF65-F5344CB8AC3E}">
        <p14:creationId xmlns:p14="http://schemas.microsoft.com/office/powerpoint/2010/main" val="2536857357"/>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83103485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232271895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8194"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en-GB">
              <a:latin typeface="Arial" charset="0"/>
              <a:ea typeface="ＭＳ Ｐゴシック" pitchFamily="34" charset="-128"/>
            </a:endParaRPr>
          </a:p>
        </p:txBody>
      </p:sp>
    </p:spTree>
    <p:extLst>
      <p:ext uri="{BB962C8B-B14F-4D97-AF65-F5344CB8AC3E}">
        <p14:creationId xmlns:p14="http://schemas.microsoft.com/office/powerpoint/2010/main" val="21051297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sym typeface="Wingdings"/>
              </a:rPr>
              <a:t>Dans sa présentation Katusiime MGK a fait référence aux travaux de Lorenzo-Redondo et al. publiés dans Nature en 2016 qui concluaient à l’existence d’une virémie persistante au niveau des ganglions puis, à un transfert des cellules infectées vers le plasma.</a:t>
            </a:r>
          </a:p>
          <a:p>
            <a:r>
              <a:rPr lang="fr-FR">
                <a:sym typeface="Wingdings"/>
              </a:rPr>
              <a:t>Les résultats présentés ici sont discordants avec cette publication, cependant il est difficile de comparer des enfants infectés par voie materno-fœtale et des adultes chroniquement infectés sur le plan de la physiopathologie de l’infection. De plus, les méthodes d’obtention de séquences (séquençage génome unique versus séquençage haut débit) ainsi que la méthode d’analyse des séquences (arbre phylogénétique obtenu par une méthode de distance génétique versus par une méthode intégrant un taux d’évolution) sont différentes entre les 2 études ce qui rend difficile leur comparaison.</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16254392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0242"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en-GB">
              <a:latin typeface="Arial" charset="0"/>
              <a:ea typeface="ＭＳ Ｐゴシック" pitchFamily="34" charset="-128"/>
            </a:endParaRPr>
          </a:p>
        </p:txBody>
      </p:sp>
    </p:spTree>
    <p:extLst>
      <p:ext uri="{BB962C8B-B14F-4D97-AF65-F5344CB8AC3E}">
        <p14:creationId xmlns:p14="http://schemas.microsoft.com/office/powerpoint/2010/main" val="3312747720"/>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21271226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0242" name="Rectangle 3"/>
          <p:cNvSpPr>
            <a:spLocks noGrp="1" noChangeArrowheads="1"/>
          </p:cNvSpPr>
          <p:nvPr>
            <p:ph type="body" idx="1"/>
          </p:nvPr>
        </p:nvSpPr>
        <p:spPr bwMode="auto">
          <a:noFill/>
        </p:spPr>
        <p:txBody>
          <a:bodyPr wrap="square" numCol="1" anchor="t" anchorCtr="0" compatLnSpc="1">
            <a:prstTxWarp prst="textNoShape">
              <a:avLst/>
            </a:prstTxWarp>
          </a:bodyPr>
          <a:lstStyle/>
          <a:p>
            <a:endParaRPr lang="en-GB">
              <a:latin typeface="Arial" charset="0"/>
              <a:ea typeface="ＭＳ Ｐゴシック" pitchFamily="34" charset="-128"/>
            </a:endParaRPr>
          </a:p>
        </p:txBody>
      </p:sp>
    </p:spTree>
    <p:extLst>
      <p:ext uri="{BB962C8B-B14F-4D97-AF65-F5344CB8AC3E}">
        <p14:creationId xmlns:p14="http://schemas.microsoft.com/office/powerpoint/2010/main" val="354751432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421418016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77255403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71734076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Les auteurs auraient aussi pu faire remarquer l’effet additif propre de l’IP souvent inhibiteur associé à RTV ou </a:t>
            </a:r>
            <a:r>
              <a:rPr lang="fr-FR" dirty="0" err="1"/>
              <a:t>cobi</a:t>
            </a:r>
            <a:r>
              <a:rPr lang="fr-FR" dirty="0"/>
              <a:t> et pouvant ainsi modifier le sens de l’interaction de base du booster. Donc prudence +++ à l’interprétation de ces résultats, et ce d’autant plus que DE est administré en dose unique</a:t>
            </a:r>
            <a:r>
              <a:rPr lang="fr-FR" baseline="0" dirty="0"/>
              <a:t> ! De nouvelles études devraient être conduites avec les associations DRV/r ou DRV/c ou ATV et ATV/r ou ATV/c ou EVG/</a:t>
            </a:r>
            <a:r>
              <a:rPr lang="fr-FR" baseline="0" dirty="0" err="1"/>
              <a:t>cobi</a:t>
            </a:r>
            <a:r>
              <a:rPr lang="fr-FR" baseline="0" dirty="0"/>
              <a:t> aux différentes doses. Enfin, il faut aussi savoir que ces anticoagulants d’action directe se dosent dans le plasma avec une relation étroite </a:t>
            </a:r>
            <a:br>
              <a:rPr lang="fr-FR" baseline="0" dirty="0"/>
            </a:br>
            <a:r>
              <a:rPr lang="fr-FR" baseline="0" dirty="0"/>
              <a:t>PK/PD !</a:t>
            </a:r>
            <a:endParaRPr lang="fr-FR" dirty="0"/>
          </a:p>
        </p:txBody>
      </p:sp>
    </p:spTree>
    <p:extLst>
      <p:ext uri="{BB962C8B-B14F-4D97-AF65-F5344CB8AC3E}">
        <p14:creationId xmlns:p14="http://schemas.microsoft.com/office/powerpoint/2010/main" val="394694695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872694022"/>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10814529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8403302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Souris </a:t>
            </a:r>
            <a:r>
              <a:rPr lang="fr-FR" dirty="0" err="1"/>
              <a:t>gnotobiotiques</a:t>
            </a:r>
            <a:r>
              <a:rPr lang="fr-FR" dirty="0"/>
              <a:t> = souris </a:t>
            </a:r>
            <a:r>
              <a:rPr lang="fr-FR" i="1" dirty="0" err="1"/>
              <a:t>germ</a:t>
            </a:r>
            <a:r>
              <a:rPr lang="fr-FR" i="1" dirty="0"/>
              <a:t>-free</a:t>
            </a:r>
            <a:r>
              <a:rPr lang="fr-FR" dirty="0"/>
              <a:t> colonisées par un</a:t>
            </a:r>
            <a:r>
              <a:rPr lang="fr-FR" baseline="0" dirty="0"/>
              <a:t> </a:t>
            </a:r>
            <a:r>
              <a:rPr lang="fr-FR" baseline="0" dirty="0" err="1"/>
              <a:t>microbiotique</a:t>
            </a:r>
            <a:r>
              <a:rPr lang="fr-FR" baseline="0" dirty="0"/>
              <a:t> fécal humain, permettant l’obtention et l’étude de souris « à flore humaine ».</a:t>
            </a:r>
            <a:endParaRPr lang="fr-FR" dirty="0"/>
          </a:p>
        </p:txBody>
      </p:sp>
    </p:spTree>
    <p:extLst>
      <p:ext uri="{BB962C8B-B14F-4D97-AF65-F5344CB8AC3E}">
        <p14:creationId xmlns:p14="http://schemas.microsoft.com/office/powerpoint/2010/main" val="3836776372"/>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684840417"/>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94739303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13297899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822834810"/>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74836748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9409436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13244056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7134351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7598485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10411068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428313729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noProof="0" dirty="0"/>
              <a:t>Références pour les cohortes américaines de patients chroniquement infectés : </a:t>
            </a:r>
            <a:r>
              <a:rPr lang="fr-FR" i="1" noProof="0" dirty="0" err="1"/>
              <a:t>Rothenberg</a:t>
            </a:r>
            <a:r>
              <a:rPr lang="fr-FR" i="1" noProof="0" dirty="0"/>
              <a:t>, </a:t>
            </a:r>
            <a:r>
              <a:rPr lang="fr-FR" i="1" noProof="0" dirty="0" err="1"/>
              <a:t>Schacker</a:t>
            </a:r>
            <a:r>
              <a:rPr lang="fr-FR" i="1" noProof="0" dirty="0"/>
              <a:t>, 2015</a:t>
            </a:r>
            <a:r>
              <a:rPr lang="fr-FR" noProof="0" dirty="0"/>
              <a:t> ; et pour les cohortes thaïlandaises traitées en </a:t>
            </a:r>
            <a:r>
              <a:rPr lang="fr-FR" noProof="0" dirty="0" err="1"/>
              <a:t>Fiebig</a:t>
            </a:r>
            <a:r>
              <a:rPr lang="fr-FR" noProof="0" dirty="0"/>
              <a:t> III/IV </a:t>
            </a:r>
            <a:r>
              <a:rPr lang="fr-FR" i="1" noProof="0" dirty="0"/>
              <a:t>: </a:t>
            </a:r>
            <a:r>
              <a:rPr lang="fr-FR" i="1" noProof="0" dirty="0" err="1"/>
              <a:t>Kroon</a:t>
            </a:r>
            <a:r>
              <a:rPr lang="fr-FR" i="1" noProof="0" dirty="0"/>
              <a:t>, de </a:t>
            </a:r>
            <a:r>
              <a:rPr lang="fr-FR" i="1" noProof="0" dirty="0" err="1"/>
              <a:t>Souza</a:t>
            </a:r>
            <a:r>
              <a:rPr lang="fr-FR" i="1" noProof="0" dirty="0"/>
              <a:t>, IAS 2016.</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7784938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9597678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45896760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IMF = intensité moyenne de fluorescence.</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16245044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694314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0692116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27009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0687325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48051789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58272986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noProof="0"/>
              <a:t>TN : cellules T Naïves ; </a:t>
            </a:r>
          </a:p>
          <a:p>
            <a:r>
              <a:rPr lang="fr-FR" noProof="0"/>
              <a:t>TCM : cellules T Centrales Mémoires ; </a:t>
            </a:r>
          </a:p>
          <a:p>
            <a:r>
              <a:rPr lang="fr-FR" noProof="0"/>
              <a:t>TTM : cellules T Transitionnelles Mémoires ; </a:t>
            </a:r>
          </a:p>
          <a:p>
            <a:r>
              <a:rPr lang="fr-FR" noProof="0"/>
              <a:t>TEM : cellules T Effectrices Mémoires.</a:t>
            </a:r>
            <a:endParaRPr lang="fr-FR" noProof="0"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06405955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11248021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9657419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97537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192488050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7330249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Les TCM sont les sous-populations cellulaires CD4 les plus contributrices au réservoir dans l’infection VIH-1 et ont une durée de demi vie longue.</a:t>
            </a:r>
          </a:p>
          <a:p>
            <a:endParaRPr lang="fr-FR" dirty="0"/>
          </a:p>
          <a:p>
            <a:r>
              <a:rPr lang="fr-FR" dirty="0"/>
              <a:t>Il s’agit de la suite de l’étude présentée à la CROI 2016 : </a:t>
            </a:r>
            <a:r>
              <a:rPr lang="fr-FR" i="1" dirty="0"/>
              <a:t>Whitney JB, CROI 2016 Abs. 95LB.</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414516119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26974712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4070270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HDAC : histone </a:t>
            </a:r>
            <a:r>
              <a:rPr lang="fr-FR" dirty="0" err="1"/>
              <a:t>désacétylase</a:t>
            </a:r>
            <a:r>
              <a:rPr lang="fr-FR" dirty="0"/>
              <a:t> ; </a:t>
            </a:r>
          </a:p>
          <a:p>
            <a:r>
              <a:rPr lang="fr-FR" dirty="0" err="1"/>
              <a:t>ufp</a:t>
            </a:r>
            <a:r>
              <a:rPr lang="fr-FR" dirty="0"/>
              <a:t> : unité formant plaque.</a:t>
            </a:r>
          </a:p>
          <a:p>
            <a:endParaRPr lang="fr-FR" dirty="0"/>
          </a:p>
          <a:p>
            <a:r>
              <a:rPr lang="fr-FR" dirty="0"/>
              <a:t>Le </a:t>
            </a:r>
            <a:r>
              <a:rPr lang="fr-FR" dirty="0" err="1"/>
              <a:t>MVA.HIVconsv</a:t>
            </a:r>
            <a:r>
              <a:rPr lang="fr-FR" dirty="0"/>
              <a:t> a été construit en assemblant les 14 régions les plus conservées du protéome VIH-1 dans une protéine chimérique. Ce gène a été inséré dans un vecteur vaccinal de type virus modifié de la vaccine Ankara (MVA).</a:t>
            </a:r>
          </a:p>
          <a:p>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69225889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373270987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789041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Malgré le faible effectif et le manque de précisions de </a:t>
            </a:r>
            <a:r>
              <a:rPr lang="fr-FR" b="1" dirty="0"/>
              <a:t>l’étude suédoise </a:t>
            </a:r>
            <a:r>
              <a:rPr lang="fr-FR" dirty="0"/>
              <a:t>(dose de DRV/r non</a:t>
            </a:r>
            <a:r>
              <a:rPr lang="fr-FR" baseline="0" dirty="0"/>
              <a:t> mentionnée</a:t>
            </a:r>
            <a:r>
              <a:rPr lang="fr-FR" dirty="0"/>
              <a:t>, appariement éventuel des groupes de patients inconnu, nature des groupes comparatifs recevant</a:t>
            </a:r>
            <a:r>
              <a:rPr lang="fr-FR" baseline="0" dirty="0"/>
              <a:t> EFV ou ATV, </a:t>
            </a:r>
            <a:r>
              <a:rPr lang="fr-FR" dirty="0" err="1"/>
              <a:t>etc</a:t>
            </a:r>
            <a:r>
              <a:rPr lang="fr-FR" dirty="0"/>
              <a:t>), celle-ci</a:t>
            </a:r>
            <a:r>
              <a:rPr lang="fr-FR" baseline="0" dirty="0"/>
              <a:t> révèle la problématique de la prise en charge des patients âgés.</a:t>
            </a:r>
          </a:p>
          <a:p>
            <a:pPr eaLnBrk="1" hangingPunct="1">
              <a:spcBef>
                <a:spcPct val="0"/>
              </a:spcBef>
            </a:pPr>
            <a:endParaRPr lang="fr-FR" baseline="0" dirty="0"/>
          </a:p>
          <a:p>
            <a:pPr eaLnBrk="1" hangingPunct="1">
              <a:spcBef>
                <a:spcPct val="0"/>
              </a:spcBef>
            </a:pPr>
            <a:r>
              <a:rPr lang="fr-FR" dirty="0"/>
              <a:t>Les deux études présentées mériteraient probablement une confirmation par des effectifs</a:t>
            </a:r>
            <a:r>
              <a:rPr lang="fr-FR" baseline="0" dirty="0"/>
              <a:t> plus importants.</a:t>
            </a:r>
            <a:endParaRPr lang="fr-FR" dirty="0"/>
          </a:p>
        </p:txBody>
      </p:sp>
    </p:spTree>
    <p:extLst>
      <p:ext uri="{BB962C8B-B14F-4D97-AF65-F5344CB8AC3E}">
        <p14:creationId xmlns:p14="http://schemas.microsoft.com/office/powerpoint/2010/main" val="392841366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1182072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58835093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57048339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1"/>
          </p:nvPr>
        </p:nvSpPr>
        <p:spPr/>
        <p:txBody>
          <a:bodyPr/>
          <a:lstStyle/>
          <a:p>
            <a:r>
              <a:rPr lang="fr-FR" dirty="0"/>
              <a:t>Le sorbitol est un sucre non absorbé habituellement utilisé pour édulcorer les formulations liquides et a déjà été impliqué dans de nombreuses interactions via une augmentation de la pression osmotique intestinale engendrant un transit intestinal accéléré et une diminution de la biodisponibilité de certains composés comme </a:t>
            </a:r>
            <a:r>
              <a:rPr lang="fr-FR" dirty="0" err="1"/>
              <a:t>ranitidine</a:t>
            </a:r>
            <a:r>
              <a:rPr lang="fr-FR" dirty="0"/>
              <a:t> ou cimétidine.</a:t>
            </a:r>
          </a:p>
          <a:p>
            <a:r>
              <a:rPr lang="fr-FR" dirty="0"/>
              <a:t>La formulation orale solution d’</a:t>
            </a:r>
            <a:r>
              <a:rPr lang="fr-FR" dirty="0" err="1"/>
              <a:t>Epivir</a:t>
            </a:r>
            <a:r>
              <a:rPr lang="fr-FR" baseline="30000" dirty="0"/>
              <a:t>®</a:t>
            </a:r>
            <a:r>
              <a:rPr lang="fr-FR" dirty="0"/>
              <a:t> 10 mg/ml était utilisée à raison de 30 ml soit 300 mg.</a:t>
            </a:r>
          </a:p>
          <a:p>
            <a:r>
              <a:rPr lang="fr-FR" dirty="0"/>
              <a:t>Le sorbitol était préparé à partir d’une solution aqueuse à 70 % w/w USP (</a:t>
            </a:r>
            <a:r>
              <a:rPr lang="fr-FR" dirty="0" err="1"/>
              <a:t>Geritrex</a:t>
            </a:r>
            <a:r>
              <a:rPr lang="fr-FR" dirty="0"/>
              <a:t>).</a:t>
            </a:r>
          </a:p>
        </p:txBody>
      </p:sp>
      <p:sp>
        <p:nvSpPr>
          <p:cNvPr id="3" name="Espace réservé de l'image des diapositives 2"/>
          <p:cNvSpPr>
            <a:spLocks noGrp="1" noRot="1" noChangeAspect="1"/>
          </p:cNvSpPr>
          <p:nvPr>
            <p:ph type="sldImg"/>
          </p:nvPr>
        </p:nvSpPr>
        <p:spPr/>
      </p:sp>
    </p:spTree>
    <p:extLst>
      <p:ext uri="{BB962C8B-B14F-4D97-AF65-F5344CB8AC3E}">
        <p14:creationId xmlns:p14="http://schemas.microsoft.com/office/powerpoint/2010/main" val="198670485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27248932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61676958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2019681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fr-FR" dirty="0"/>
              <a:t>Parmi les 41 patients présentant des EI SNC, ceux-ci</a:t>
            </a:r>
            <a:r>
              <a:rPr lang="fr-FR" baseline="0" dirty="0"/>
              <a:t> se répartissaient en vertiges : 34 %, maux de tête : 27 %, insomnies : 27 %, agitation : 10 % et anxiété : 7 %.</a:t>
            </a:r>
          </a:p>
          <a:p>
            <a:pPr eaLnBrk="1" hangingPunct="1">
              <a:spcBef>
                <a:spcPct val="0"/>
              </a:spcBef>
            </a:pPr>
            <a:r>
              <a:rPr lang="fr-FR" baseline="0" dirty="0"/>
              <a:t>Aucune différence significative entre nature des symptômes centraux et </a:t>
            </a:r>
            <a:r>
              <a:rPr lang="fr-FR" baseline="0" dirty="0" err="1"/>
              <a:t>C</a:t>
            </a:r>
            <a:r>
              <a:rPr lang="fr-FR" baseline="-25000" dirty="0" err="1"/>
              <a:t>min</a:t>
            </a:r>
            <a:r>
              <a:rPr lang="fr-FR" baseline="0" dirty="0"/>
              <a:t> de DTG </a:t>
            </a:r>
            <a:endParaRPr lang="fr-FR" dirty="0"/>
          </a:p>
        </p:txBody>
      </p:sp>
    </p:spTree>
    <p:extLst>
      <p:ext uri="{BB962C8B-B14F-4D97-AF65-F5344CB8AC3E}">
        <p14:creationId xmlns:p14="http://schemas.microsoft.com/office/powerpoint/2010/main" val="126671005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447419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5829276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7282793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2455777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8268674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1255807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Tree>
    <p:extLst>
      <p:ext uri="{BB962C8B-B14F-4D97-AF65-F5344CB8AC3E}">
        <p14:creationId xmlns:p14="http://schemas.microsoft.com/office/powerpoint/2010/main" val="40829889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362401838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commentaires 5"/>
          <p:cNvSpPr>
            <a:spLocks noGrp="1"/>
          </p:cNvSpPr>
          <p:nvPr>
            <p:ph type="body" idx="1"/>
          </p:nvPr>
        </p:nvSpPr>
        <p:spPr/>
        <p:txBody>
          <a:bodyPr>
            <a:normAutofit/>
          </a:bodyPr>
          <a:lstStyle/>
          <a:p>
            <a:endParaRPr lang="fr-FR"/>
          </a:p>
        </p:txBody>
      </p:sp>
    </p:spTree>
    <p:extLst>
      <p:ext uri="{BB962C8B-B14F-4D97-AF65-F5344CB8AC3E}">
        <p14:creationId xmlns:p14="http://schemas.microsoft.com/office/powerpoint/2010/main" val="250175792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92725312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85246336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52372515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6702399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769475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18" name="Rectangle 3"/>
          <p:cNvSpPr>
            <a:spLocks noGrp="1" noChangeArrowheads="1"/>
          </p:cNvSpPr>
          <p:nvPr>
            <p:ph type="body" idx="1"/>
          </p:nvPr>
        </p:nvSpPr>
        <p:spPr bwMode="auto">
          <a:noFill/>
        </p:spPr>
        <p:txBody>
          <a:bodyPr/>
          <a:lstStyle/>
          <a:p>
            <a:pPr eaLnBrk="1" hangingPunct="1">
              <a:spcBef>
                <a:spcPct val="0"/>
              </a:spcBef>
            </a:pPr>
            <a:endParaRPr lang="en-GB">
              <a:latin typeface="Arial" charset="0"/>
              <a:ea typeface="ＭＳ Ｐゴシック" pitchFamily="34" charset="-128"/>
            </a:endParaRPr>
          </a:p>
        </p:txBody>
      </p:sp>
    </p:spTree>
    <p:extLst>
      <p:ext uri="{BB962C8B-B14F-4D97-AF65-F5344CB8AC3E}">
        <p14:creationId xmlns:p14="http://schemas.microsoft.com/office/powerpoint/2010/main" val="15054096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41406630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1266" name="Rectangle 3"/>
          <p:cNvSpPr>
            <a:spLocks noGrp="1" noChangeArrowheads="1"/>
          </p:cNvSpPr>
          <p:nvPr>
            <p:ph type="body" idx="1"/>
          </p:nvPr>
        </p:nvSpPr>
        <p:spPr bwMode="auto">
          <a:noFill/>
        </p:spPr>
        <p:txBody>
          <a:bodyPr/>
          <a:lstStyle/>
          <a:p>
            <a:pPr eaLnBrk="1" hangingPunct="1">
              <a:spcBef>
                <a:spcPct val="0"/>
              </a:spcBef>
            </a:pPr>
            <a:endParaRPr lang="en-GB">
              <a:latin typeface="Arial" charset="0"/>
              <a:ea typeface="ＭＳ Ｐゴシック" pitchFamily="34" charset="-128"/>
            </a:endParaRPr>
          </a:p>
        </p:txBody>
      </p:sp>
    </p:spTree>
    <p:extLst>
      <p:ext uri="{BB962C8B-B14F-4D97-AF65-F5344CB8AC3E}">
        <p14:creationId xmlns:p14="http://schemas.microsoft.com/office/powerpoint/2010/main" val="34047157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0628389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0128340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28624120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Patient suivi à Los Angeles, Californie, Etats-Unis.</a:t>
            </a:r>
          </a:p>
          <a:p>
            <a:r>
              <a:rPr lang="fr-FR" dirty="0"/>
              <a:t>Le séquençage haut débit de l’autre région de l’</a:t>
            </a:r>
            <a:r>
              <a:rPr lang="fr-FR" dirty="0" err="1"/>
              <a:t>intégrase</a:t>
            </a:r>
            <a:r>
              <a:rPr lang="fr-FR" dirty="0"/>
              <a:t>, contenant notamment les acides aminés 138-140, est en cours d’analyse.</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126383513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39482583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4097255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22664238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3477024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2367844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e l'image des diapositives 6"/>
          <p:cNvSpPr>
            <a:spLocks noGrp="1" noRot="1" noChangeAspect="1"/>
          </p:cNvSpPr>
          <p:nvPr>
            <p:ph type="sldImg"/>
          </p:nvPr>
        </p:nvSpPr>
        <p:spPr/>
      </p:sp>
      <p:sp>
        <p:nvSpPr>
          <p:cNvPr id="8" name="Espace réservé des notes 7"/>
          <p:cNvSpPr>
            <a:spLocks noGrp="1"/>
          </p:cNvSpPr>
          <p:nvPr>
            <p:ph type="body" idx="1"/>
          </p:nvPr>
        </p:nvSpPr>
        <p:spPr/>
        <p:txBody>
          <a:bodyPr/>
          <a:lstStyle/>
          <a:p>
            <a:endParaRPr lang="fr-FR"/>
          </a:p>
        </p:txBody>
      </p:sp>
    </p:spTree>
    <p:extLst>
      <p:ext uri="{BB962C8B-B14F-4D97-AF65-F5344CB8AC3E}">
        <p14:creationId xmlns:p14="http://schemas.microsoft.com/office/powerpoint/2010/main" val="424699371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420749032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dirty="0"/>
              <a:t>WT = </a:t>
            </a:r>
            <a:r>
              <a:rPr lang="fr-FR" dirty="0" err="1"/>
              <a:t>wild</a:t>
            </a:r>
            <a:r>
              <a:rPr lang="fr-FR" dirty="0"/>
              <a:t>-type.</a:t>
            </a:r>
          </a:p>
          <a:p>
            <a:r>
              <a:rPr lang="fr-FR" dirty="0"/>
              <a:t>Ces données montrent que l’antériorité par un traitement à base d’INI (ce qui est le cas chez 6/11 patients), semble être une première voie vers la résistance. De plus, une exploration PK complémentaire serait plus informative que les seules données d’observance.</a:t>
            </a:r>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02123943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F/TAF (</a:t>
            </a:r>
            <a:r>
              <a:rPr lang="fr-FR" dirty="0" err="1"/>
              <a:t>Descovy</a:t>
            </a:r>
            <a:r>
              <a:rPr lang="fr-FR" baseline="30000" dirty="0"/>
              <a:t>®</a:t>
            </a:r>
            <a:r>
              <a:rPr lang="fr-FR" dirty="0"/>
              <a:t>) a reçu une opinion</a:t>
            </a:r>
            <a:r>
              <a:rPr lang="fr-FR" baseline="0" dirty="0"/>
              <a:t> positive au niveau </a:t>
            </a:r>
            <a:r>
              <a:rPr lang="fr-FR" dirty="0"/>
              <a:t>européen</a:t>
            </a:r>
            <a:r>
              <a:rPr lang="fr-FR" baseline="0" dirty="0"/>
              <a:t> </a:t>
            </a:r>
            <a:r>
              <a:rPr lang="fr-FR" dirty="0"/>
              <a:t>le 26 février</a:t>
            </a:r>
            <a:r>
              <a:rPr lang="fr-FR" baseline="0" dirty="0"/>
              <a:t> 2016.</a:t>
            </a:r>
          </a:p>
          <a:p>
            <a:r>
              <a:rPr lang="fr-FR" baseline="0" dirty="0"/>
              <a:t>La durée médiane de TDF/FTC à l’inclusion était de 6 ans.</a:t>
            </a:r>
          </a:p>
          <a:p>
            <a:r>
              <a:rPr lang="fr-FR" baseline="0" dirty="0"/>
              <a:t>La randomisation portait sur la combinaison F/TAF versus F/TDF, le 3</a:t>
            </a:r>
            <a:r>
              <a:rPr lang="fr-FR" baseline="30000" dirty="0"/>
              <a:t>e</a:t>
            </a:r>
            <a:r>
              <a:rPr lang="fr-FR" baseline="0" dirty="0"/>
              <a:t> agent étant maintenu inchangé.</a:t>
            </a:r>
            <a:endParaRPr lang="fr-FR" dirty="0"/>
          </a:p>
        </p:txBody>
      </p:sp>
    </p:spTree>
    <p:extLst>
      <p:ext uri="{BB962C8B-B14F-4D97-AF65-F5344CB8AC3E}">
        <p14:creationId xmlns:p14="http://schemas.microsoft.com/office/powerpoint/2010/main" val="89089158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p:spPr>
        <p:txBody>
          <a:bodyPr/>
          <a:lstStyle/>
          <a:p>
            <a:pPr eaLnBrk="1" hangingPunct="1">
              <a:spcBef>
                <a:spcPct val="0"/>
              </a:spcBef>
            </a:pPr>
            <a:endParaRPr lang="en-GB">
              <a:ea typeface="MS PGothic" pitchFamily="34" charset="-128"/>
            </a:endParaRPr>
          </a:p>
        </p:txBody>
      </p:sp>
    </p:spTree>
    <p:extLst>
      <p:ext uri="{BB962C8B-B14F-4D97-AF65-F5344CB8AC3E}">
        <p14:creationId xmlns:p14="http://schemas.microsoft.com/office/powerpoint/2010/main" val="22234392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commentaires 5"/>
          <p:cNvSpPr>
            <a:spLocks noGrp="1"/>
          </p:cNvSpPr>
          <p:nvPr>
            <p:ph type="body" idx="1"/>
          </p:nvPr>
        </p:nvSpPr>
        <p:spPr/>
        <p:txBody>
          <a:bodyPr>
            <a:normAutofit/>
          </a:bodyPr>
          <a:lstStyle/>
          <a:p>
            <a:endParaRPr lang="fr-FR"/>
          </a:p>
        </p:txBody>
      </p:sp>
    </p:spTree>
    <p:extLst>
      <p:ext uri="{BB962C8B-B14F-4D97-AF65-F5344CB8AC3E}">
        <p14:creationId xmlns:p14="http://schemas.microsoft.com/office/powerpoint/2010/main" val="134909232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26198912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13997441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283233731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406632857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6071894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notes 2"/>
          <p:cNvSpPr>
            <a:spLocks noGrp="1"/>
          </p:cNvSpPr>
          <p:nvPr>
            <p:ph type="body" idx="1"/>
          </p:nvPr>
        </p:nvSpPr>
        <p:spPr/>
        <p:txBody>
          <a:bodyPr/>
          <a:lstStyle/>
          <a:p>
            <a:r>
              <a:rPr lang="fr-FR"/>
              <a:t>Identification des mutations de résistance transmises selon la liste OMS 2009.</a:t>
            </a:r>
          </a:p>
          <a:p>
            <a:r>
              <a:rPr lang="fr-FR"/>
              <a:t>Interprétation de la résistance avec l’algorithme de Stanford.</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6505559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6146" name="Rectangle 3"/>
          <p:cNvSpPr>
            <a:spLocks noGrp="1" noChangeArrowheads="1"/>
          </p:cNvSpPr>
          <p:nvPr>
            <p:ph type="body" idx="1"/>
          </p:nvPr>
        </p:nvSpPr>
        <p:spPr bwMode="auto">
          <a:noFill/>
        </p:spPr>
        <p:txBody>
          <a:bodyPr/>
          <a:lstStyle/>
          <a:p>
            <a:pPr eaLnBrk="1" hangingPunct="1">
              <a:spcBef>
                <a:spcPct val="0"/>
              </a:spcBef>
            </a:pPr>
            <a:endParaRPr lang="en-GB">
              <a:latin typeface="Arial" charset="0"/>
              <a:ea typeface="ＭＳ Ｐゴシック" pitchFamily="34" charset="-128"/>
            </a:endParaRPr>
          </a:p>
        </p:txBody>
      </p:sp>
    </p:spTree>
    <p:extLst>
      <p:ext uri="{BB962C8B-B14F-4D97-AF65-F5344CB8AC3E}">
        <p14:creationId xmlns:p14="http://schemas.microsoft.com/office/powerpoint/2010/main" val="324842357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8194" name="Rectangle 3"/>
          <p:cNvSpPr>
            <a:spLocks noGrp="1" noChangeArrowheads="1"/>
          </p:cNvSpPr>
          <p:nvPr>
            <p:ph type="body" idx="1"/>
          </p:nvPr>
        </p:nvSpPr>
        <p:spPr bwMode="auto">
          <a:noFill/>
        </p:spPr>
        <p:txBody>
          <a:bodyPr/>
          <a:lstStyle/>
          <a:p>
            <a:pPr eaLnBrk="1" hangingPunct="1">
              <a:spcBef>
                <a:spcPct val="0"/>
              </a:spcBef>
            </a:pPr>
            <a:endParaRPr lang="en-GB">
              <a:latin typeface="Arial" charset="0"/>
              <a:ea typeface="ＭＳ Ｐゴシック" pitchFamily="34" charset="-128"/>
            </a:endParaRPr>
          </a:p>
        </p:txBody>
      </p:sp>
    </p:spTree>
    <p:extLst>
      <p:ext uri="{BB962C8B-B14F-4D97-AF65-F5344CB8AC3E}">
        <p14:creationId xmlns:p14="http://schemas.microsoft.com/office/powerpoint/2010/main" val="253373051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Tree>
    <p:extLst>
      <p:ext uri="{BB962C8B-B14F-4D97-AF65-F5344CB8AC3E}">
        <p14:creationId xmlns:p14="http://schemas.microsoft.com/office/powerpoint/2010/main" val="37726222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Rot="1" noChangeAspect="1" noChangeArrowheads="1" noTextEdit="1"/>
          </p:cNvSpPr>
          <p:nvPr>
            <p:ph type="sldImg"/>
          </p:nvPr>
        </p:nvSpPr>
        <p:spPr>
          <a:ln/>
        </p:spPr>
      </p:sp>
      <p:sp>
        <p:nvSpPr>
          <p:cNvPr id="14338" name="Rectangle 3"/>
          <p:cNvSpPr>
            <a:spLocks noGrp="1" noChangeArrowheads="1"/>
          </p:cNvSpPr>
          <p:nvPr>
            <p:ph type="body" idx="1"/>
          </p:nvPr>
        </p:nvSpPr>
        <p:spPr>
          <a:noFill/>
          <a:ln/>
        </p:spPr>
        <p:txBody>
          <a:bodyPr/>
          <a:lstStyle/>
          <a:p>
            <a:endParaRPr lang="fr-FR"/>
          </a:p>
        </p:txBody>
      </p:sp>
    </p:spTree>
    <p:extLst>
      <p:ext uri="{BB962C8B-B14F-4D97-AF65-F5344CB8AC3E}">
        <p14:creationId xmlns:p14="http://schemas.microsoft.com/office/powerpoint/2010/main" val="269205836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192120962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a:p>
        </p:txBody>
      </p:sp>
    </p:spTree>
    <p:extLst>
      <p:ext uri="{BB962C8B-B14F-4D97-AF65-F5344CB8AC3E}">
        <p14:creationId xmlns:p14="http://schemas.microsoft.com/office/powerpoint/2010/main" val="375519695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e l'image des diapositives 4"/>
          <p:cNvSpPr>
            <a:spLocks noGrp="1" noRot="1" noChangeAspect="1"/>
          </p:cNvSpPr>
          <p:nvPr>
            <p:ph type="sldImg"/>
          </p:nvPr>
        </p:nvSpPr>
        <p:spPr/>
      </p:sp>
      <p:sp>
        <p:nvSpPr>
          <p:cNvPr id="6" name="Espace réservé des notes 5"/>
          <p:cNvSpPr>
            <a:spLocks noGrp="1"/>
          </p:cNvSpPr>
          <p:nvPr>
            <p:ph type="body" idx="1"/>
          </p:nvPr>
        </p:nvSpPr>
        <p:spPr/>
        <p:txBody>
          <a:bodyPr/>
          <a:lstStyle/>
          <a:p>
            <a:endParaRPr lang="fr-FR"/>
          </a:p>
        </p:txBody>
      </p:sp>
    </p:spTree>
    <p:extLst>
      <p:ext uri="{BB962C8B-B14F-4D97-AF65-F5344CB8AC3E}">
        <p14:creationId xmlns:p14="http://schemas.microsoft.com/office/powerpoint/2010/main" val="25209238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En orange : résistance intermédiaire ; en rouge : résistance.</a:t>
            </a:r>
          </a:p>
          <a:p>
            <a:r>
              <a:rPr lang="fr-FR"/>
              <a:t>La présence de la mutation Q151L entraîne une diminution importante de la capacité réplicative virale. </a:t>
            </a:r>
          </a:p>
          <a:p>
            <a:r>
              <a:rPr lang="fr-FR"/>
              <a:t>Mutation très peu fréquente dans les bases de données.</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389364660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es commentaires 2"/>
          <p:cNvSpPr>
            <a:spLocks noGrp="1"/>
          </p:cNvSpPr>
          <p:nvPr>
            <p:ph type="body" idx="1"/>
          </p:nvPr>
        </p:nvSpPr>
        <p:spPr/>
        <p:txBody>
          <a:bodyPr/>
          <a:lstStyle/>
          <a:p>
            <a:r>
              <a:rPr lang="fr-FR"/>
              <a:t>En orange : résistance intermédiaire ; en rouge : résistance. </a:t>
            </a:r>
            <a:endParaRPr lang="fr-FR" dirty="0"/>
          </a:p>
        </p:txBody>
      </p:sp>
      <p:sp>
        <p:nvSpPr>
          <p:cNvPr id="6" name="Espace réservé de l'image des diapositives 5"/>
          <p:cNvSpPr>
            <a:spLocks noGrp="1" noRot="1" noChangeAspect="1"/>
          </p:cNvSpPr>
          <p:nvPr>
            <p:ph type="sldImg"/>
          </p:nvPr>
        </p:nvSpPr>
        <p:spPr/>
      </p:sp>
    </p:spTree>
    <p:extLst>
      <p:ext uri="{BB962C8B-B14F-4D97-AF65-F5344CB8AC3E}">
        <p14:creationId xmlns:p14="http://schemas.microsoft.com/office/powerpoint/2010/main" val="2466278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22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fr-FR" dirty="0"/>
          </a:p>
        </p:txBody>
      </p:sp>
    </p:spTree>
    <p:extLst>
      <p:ext uri="{BB962C8B-B14F-4D97-AF65-F5344CB8AC3E}">
        <p14:creationId xmlns:p14="http://schemas.microsoft.com/office/powerpoint/2010/main" val="6117710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lgn="l">
              <a:defRPr/>
            </a:lvl1pPr>
          </a:lstStyle>
          <a:p>
            <a:r>
              <a:rPr lang="fr-FR" dirty="0"/>
              <a:t>Cliquez pour modifier le style du titre</a:t>
            </a:r>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re de section">
    <p:spTree>
      <p:nvGrpSpPr>
        <p:cNvPr id="1" name=""/>
        <p:cNvGrpSpPr/>
        <p:nvPr/>
      </p:nvGrpSpPr>
      <p:grpSpPr>
        <a:xfrm>
          <a:off x="0" y="0"/>
          <a:ext cx="0" cy="0"/>
          <a:chOff x="0" y="0"/>
          <a:chExt cx="0" cy="0"/>
        </a:xfrm>
      </p:grpSpPr>
      <p:sp>
        <p:nvSpPr>
          <p:cNvPr id="3" name="Espace réservé du texte 2"/>
          <p:cNvSpPr>
            <a:spLocks noGrp="1"/>
          </p:cNvSpPr>
          <p:nvPr>
            <p:ph type="body" idx="1"/>
          </p:nvPr>
        </p:nvSpPr>
        <p:spPr>
          <a:xfrm>
            <a:off x="722313" y="2906713"/>
            <a:ext cx="7772400" cy="1500187"/>
          </a:xfrm>
        </p:spPr>
        <p:txBody>
          <a:bodyPr anchor="ctr"/>
          <a:lstStyle>
            <a:lvl1pPr marL="0" indent="0" algn="ctr">
              <a:buNone/>
              <a:defRPr sz="2800" b="1">
                <a:solidFill>
                  <a:srgbClr val="0070C0"/>
                </a:solidFill>
                <a:latin typeface="Trebuchet MS"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dirty="0"/>
              <a:t>Cliquez pour modifier les styles du texte du masque</a:t>
            </a:r>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 name="Espace réservé du contenu 2"/>
          <p:cNvSpPr>
            <a:spLocks noGrp="1"/>
          </p:cNvSpPr>
          <p:nvPr>
            <p:ph sz="half" idx="1"/>
          </p:nvPr>
        </p:nvSpPr>
        <p:spPr>
          <a:xfrm>
            <a:off x="457200" y="1341438"/>
            <a:ext cx="426561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875213" y="1341438"/>
            <a:ext cx="4267200"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66436"/>
            <a:ext cx="8229600" cy="676564"/>
          </a:xfrm>
        </p:spPr>
        <p:txBody>
          <a:bodyPr/>
          <a:lstStyle>
            <a:lvl1pPr>
              <a:defRPr sz="2800"/>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13"/>
          </p:nvPr>
        </p:nvSpPr>
        <p:spPr>
          <a:xfrm>
            <a:off x="457200" y="6400800"/>
            <a:ext cx="8229600" cy="304800"/>
          </a:xfrm>
        </p:spPr>
        <p:txBody>
          <a:bodyPr anchor="b"/>
          <a:lstStyle>
            <a:lvl1pPr marL="0" indent="0">
              <a:buFontTx/>
              <a:buNone/>
              <a:defRPr sz="1200"/>
            </a:lvl1pPr>
          </a:lstStyle>
          <a:p>
            <a:pPr lvl="0"/>
            <a:r>
              <a:rPr lang="en-US" dirty="0"/>
              <a:t>Click to edit Master text styles</a:t>
            </a:r>
          </a:p>
        </p:txBody>
      </p:sp>
      <p:sp>
        <p:nvSpPr>
          <p:cNvPr id="6" name="Slide Number Placeholder 8"/>
          <p:cNvSpPr>
            <a:spLocks noGrp="1"/>
          </p:cNvSpPr>
          <p:nvPr>
            <p:ph type="sldNum" sz="quarter" idx="14"/>
          </p:nvPr>
        </p:nvSpPr>
        <p:spPr>
          <a:xfrm>
            <a:off x="8687991" y="6537326"/>
            <a:ext cx="247650" cy="168275"/>
          </a:xfrm>
          <a:prstGeom prst="rect">
            <a:avLst/>
          </a:prstGeom>
        </p:spPr>
        <p:txBody>
          <a:bodyPr/>
          <a:lstStyle>
            <a:lvl1pPr>
              <a:defRPr/>
            </a:lvl1pPr>
          </a:lstStyle>
          <a:p>
            <a:fld id="{75B9C98D-1233-EA4E-A472-D3BBF4CB1480}" type="slidenum">
              <a:rPr lang="en-US"/>
              <a:pPr/>
              <a:t>‹N°›</a:t>
            </a:fld>
            <a:endParaRPr lang="en-US"/>
          </a:p>
        </p:txBody>
      </p:sp>
    </p:spTree>
    <p:extLst>
      <p:ext uri="{BB962C8B-B14F-4D97-AF65-F5344CB8AC3E}">
        <p14:creationId xmlns:p14="http://schemas.microsoft.com/office/powerpoint/2010/main" val="40915387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wmf"/><Relationship Id="rId5" Type="http://schemas.openxmlformats.org/officeDocument/2006/relationships/slideLayout" Target="../slideLayouts/slideLayout5.xml"/><Relationship Id="rId10"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9">
            <a:lum/>
          </a:blip>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547813" y="115888"/>
            <a:ext cx="7523162" cy="936625"/>
          </a:xfrm>
          <a:prstGeom prst="rect">
            <a:avLst/>
          </a:prstGeom>
          <a:noFill/>
          <a:ln>
            <a:noFill/>
            <a:headEnd/>
            <a:tailEnd/>
          </a:ln>
        </p:spPr>
        <p:style>
          <a:lnRef idx="2">
            <a:schemeClr val="dk1"/>
          </a:lnRef>
          <a:fillRef idx="1">
            <a:schemeClr val="lt1"/>
          </a:fillRef>
          <a:effectRef idx="0">
            <a:schemeClr val="dk1"/>
          </a:effectRef>
          <a:fontRef idx="none"/>
        </p:style>
        <p:txBody>
          <a:bodyPr vert="horz" wrap="square" lIns="91440" tIns="45720" rIns="91440" bIns="45720" numCol="1" anchor="ctr" anchorCtr="0" compatLnSpc="1">
            <a:prstTxWarp prst="textNoShape">
              <a:avLst/>
            </a:prstTxWarp>
          </a:bodyPr>
          <a:lstStyle/>
          <a:p>
            <a:pPr lvl="0"/>
            <a:r>
              <a:rPr lang="fr-FR" dirty="0"/>
              <a:t>Cliquez et modifiez le titre</a:t>
            </a:r>
          </a:p>
        </p:txBody>
      </p:sp>
      <p:sp>
        <p:nvSpPr>
          <p:cNvPr id="1029" name="Rectangle 3"/>
          <p:cNvSpPr>
            <a:spLocks noGrp="1" noChangeArrowheads="1"/>
          </p:cNvSpPr>
          <p:nvPr>
            <p:ph type="body" idx="1"/>
          </p:nvPr>
        </p:nvSpPr>
        <p:spPr bwMode="auto">
          <a:xfrm>
            <a:off x="457200" y="1341438"/>
            <a:ext cx="8507413" cy="51117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grpSp>
        <p:nvGrpSpPr>
          <p:cNvPr id="1030" name="Group 19"/>
          <p:cNvGrpSpPr>
            <a:grpSpLocks/>
          </p:cNvGrpSpPr>
          <p:nvPr userDrawn="1"/>
        </p:nvGrpSpPr>
        <p:grpSpPr bwMode="auto">
          <a:xfrm>
            <a:off x="0" y="44450"/>
            <a:ext cx="1597025" cy="919163"/>
            <a:chOff x="0" y="28"/>
            <a:chExt cx="1006" cy="579"/>
          </a:xfrm>
        </p:grpSpPr>
        <p:graphicFrame>
          <p:nvGraphicFramePr>
            <p:cNvPr id="2" name="Object 20"/>
            <p:cNvGraphicFramePr>
              <a:graphicFrameLocks noChangeAspect="1"/>
            </p:cNvGraphicFramePr>
            <p:nvPr/>
          </p:nvGraphicFramePr>
          <p:xfrm>
            <a:off x="54" y="28"/>
            <a:ext cx="567" cy="426"/>
          </p:xfrm>
          <a:graphic>
            <a:graphicData uri="http://schemas.openxmlformats.org/presentationml/2006/ole">
              <mc:AlternateContent xmlns:mc="http://schemas.openxmlformats.org/markup-compatibility/2006">
                <mc:Choice xmlns:v="urn:schemas-microsoft-com:vml" Requires="v">
                  <p:oleObj spid="_x0000_s1119" name="Document Flash" r:id="rId10" imgW="2889360" imgH="2171520" progId="Flash.Movie">
                    <p:embed/>
                  </p:oleObj>
                </mc:Choice>
                <mc:Fallback>
                  <p:oleObj name="Document Flash" r:id="rId10" imgW="2889360" imgH="2171520" progId="Flash.Movie">
                    <p:embed/>
                    <p:pic>
                      <p:nvPicPr>
                        <p:cNvPr id="0" name="Object 2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4" y="28"/>
                          <a:ext cx="567" cy="426"/>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1045" name="Text Box 21"/>
            <p:cNvSpPr txBox="1">
              <a:spLocks noChangeArrowheads="1"/>
            </p:cNvSpPr>
            <p:nvPr userDrawn="1"/>
          </p:nvSpPr>
          <p:spPr bwMode="auto">
            <a:xfrm>
              <a:off x="226" y="61"/>
              <a:ext cx="237" cy="231"/>
            </a:xfrm>
            <a:prstGeom prst="rect">
              <a:avLst/>
            </a:prstGeom>
            <a:noFill/>
            <a:ln w="9525">
              <a:noFill/>
              <a:miter lim="800000"/>
              <a:headEnd/>
              <a:tailEnd/>
            </a:ln>
            <a:effectLst/>
          </p:spPr>
          <p:txBody>
            <a:bodyPr wrap="none">
              <a:spAutoFit/>
            </a:bodyPr>
            <a:lstStyle/>
            <a:p>
              <a:pPr>
                <a:defRPr/>
              </a:pPr>
              <a:r>
                <a:rPr lang="fr-FR">
                  <a:solidFill>
                    <a:schemeClr val="accent1"/>
                  </a:solidFill>
                  <a:latin typeface="Trebuchet MS" pitchFamily="16" charset="0"/>
                  <a:cs typeface="+mn-cs"/>
                </a:rPr>
                <a:t>le</a:t>
              </a:r>
            </a:p>
          </p:txBody>
        </p:sp>
        <p:sp>
          <p:nvSpPr>
            <p:cNvPr id="1046" name="Text Box 22"/>
            <p:cNvSpPr txBox="1">
              <a:spLocks noChangeArrowheads="1"/>
            </p:cNvSpPr>
            <p:nvPr userDrawn="1"/>
          </p:nvSpPr>
          <p:spPr bwMode="auto">
            <a:xfrm>
              <a:off x="55" y="184"/>
              <a:ext cx="472" cy="173"/>
            </a:xfrm>
            <a:prstGeom prst="rect">
              <a:avLst/>
            </a:prstGeom>
            <a:noFill/>
            <a:ln w="9525">
              <a:noFill/>
              <a:miter lim="800000"/>
              <a:headEnd/>
              <a:tailEnd/>
            </a:ln>
            <a:effectLst/>
          </p:spPr>
          <p:txBody>
            <a:bodyPr wrap="none">
              <a:spAutoFit/>
            </a:bodyPr>
            <a:lstStyle/>
            <a:p>
              <a:pPr>
                <a:defRPr/>
              </a:pPr>
              <a:r>
                <a:rPr lang="fr-FR" sz="1200">
                  <a:solidFill>
                    <a:schemeClr val="bg1"/>
                  </a:solidFill>
                  <a:latin typeface="Trebuchet MS" pitchFamily="16" charset="0"/>
                  <a:cs typeface="+mn-cs"/>
                </a:rPr>
                <a:t>meilleur</a:t>
              </a:r>
            </a:p>
          </p:txBody>
        </p:sp>
        <p:sp>
          <p:nvSpPr>
            <p:cNvPr id="1047" name="Rectangle 23"/>
            <p:cNvSpPr>
              <a:spLocks noChangeArrowheads="1"/>
            </p:cNvSpPr>
            <p:nvPr userDrawn="1"/>
          </p:nvSpPr>
          <p:spPr bwMode="auto">
            <a:xfrm>
              <a:off x="0" y="433"/>
              <a:ext cx="1006" cy="174"/>
            </a:xfrm>
            <a:prstGeom prst="rect">
              <a:avLst/>
            </a:prstGeom>
            <a:noFill/>
            <a:ln w="9525">
              <a:noFill/>
              <a:miter lim="800000"/>
              <a:headEnd/>
              <a:tailEnd/>
            </a:ln>
            <a:effectLst/>
          </p:spPr>
          <p:txBody>
            <a:bodyPr>
              <a:spAutoFit/>
            </a:bodyPr>
            <a:lstStyle/>
            <a:p>
              <a:pPr algn="ctr">
                <a:defRPr/>
              </a:pPr>
              <a:r>
                <a:rPr lang="fr-FR" sz="1200" dirty="0">
                  <a:solidFill>
                    <a:schemeClr val="accent1"/>
                  </a:solidFill>
                  <a:latin typeface="Trebuchet MS" pitchFamily="34" charset="0"/>
                  <a:cs typeface="+mn-cs"/>
                </a:rPr>
                <a:t>…</a:t>
              </a:r>
              <a:r>
                <a:rPr lang="fr-FR" sz="1100" dirty="0">
                  <a:solidFill>
                    <a:schemeClr val="accent1"/>
                  </a:solidFill>
                  <a:latin typeface="Trebuchet MS" pitchFamily="34" charset="0"/>
                  <a:cs typeface="+mn-cs"/>
                </a:rPr>
                <a:t>de la</a:t>
              </a:r>
              <a:r>
                <a:rPr lang="fr-FR" sz="1100" baseline="0" dirty="0">
                  <a:solidFill>
                    <a:schemeClr val="accent1"/>
                  </a:solidFill>
                  <a:latin typeface="Trebuchet MS" pitchFamily="34" charset="0"/>
                  <a:cs typeface="+mn-cs"/>
                </a:rPr>
                <a:t> CROI</a:t>
              </a:r>
              <a:r>
                <a:rPr lang="fr-FR" sz="1100" dirty="0">
                  <a:solidFill>
                    <a:schemeClr val="accent1"/>
                  </a:solidFill>
                  <a:latin typeface="Trebuchet MS" pitchFamily="34" charset="0"/>
                  <a:cs typeface="+mn-cs"/>
                </a:rPr>
                <a:t> 2017</a:t>
              </a:r>
              <a:endParaRPr lang="fr-FR" sz="1200" dirty="0">
                <a:solidFill>
                  <a:schemeClr val="accent1"/>
                </a:solidFill>
                <a:latin typeface="Trebuchet MS" pitchFamily="34" charset="0"/>
                <a:cs typeface="+mn-cs"/>
              </a:endParaRPr>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7" r:id="rId6"/>
  </p:sldLayoutIdLst>
  <p:transition/>
  <p:txStyles>
    <p:title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p:titleStyle>
    <p:body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06.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7" Type="http://schemas.openxmlformats.org/officeDocument/2006/relationships/image" Target="../media/image10.emf"/><Relationship Id="rId2" Type="http://schemas.openxmlformats.org/officeDocument/2006/relationships/slideLayout" Target="../slideLayouts/slideLayout6.xml"/><Relationship Id="rId1" Type="http://schemas.openxmlformats.org/officeDocument/2006/relationships/vmlDrawing" Target="../drawings/vmlDrawing2.vml"/><Relationship Id="rId6" Type="http://schemas.openxmlformats.org/officeDocument/2006/relationships/image" Target="../media/image9.emf"/><Relationship Id="rId5" Type="http://schemas.openxmlformats.org/officeDocument/2006/relationships/image" Target="../media/image8.emf"/><Relationship Id="rId4" Type="http://schemas.openxmlformats.org/officeDocument/2006/relationships/oleObject" Target="../embeddings/oleObject2.bin"/></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12.xml"/><Relationship Id="rId1" Type="http://schemas.openxmlformats.org/officeDocument/2006/relationships/slideLayout" Target="../slideLayouts/slideLayout1.xml"/><Relationship Id="rId4" Type="http://schemas.openxmlformats.org/officeDocument/2006/relationships/chart" Target="../charts/chart4.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170.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3.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1.xml"/><Relationship Id="rId1" Type="http://schemas.openxmlformats.org/officeDocument/2006/relationships/tags" Target="../tags/tag20.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15.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216.xml"/><Relationship Id="rId2" Type="http://schemas.openxmlformats.org/officeDocument/2006/relationships/slideLayout" Target="../slideLayouts/slideLayout1.xml"/><Relationship Id="rId1" Type="http://schemas.openxmlformats.org/officeDocument/2006/relationships/tags" Target="../tags/tag21.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220.xml"/><Relationship Id="rId2" Type="http://schemas.openxmlformats.org/officeDocument/2006/relationships/slideLayout" Target="../slideLayouts/slideLayout2.xml"/><Relationship Id="rId1" Type="http://schemas.openxmlformats.org/officeDocument/2006/relationships/tags" Target="../tags/tag2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4.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3.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4.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3" Type="http://schemas.openxmlformats.org/officeDocument/2006/relationships/notesSlide" Target="../notesSlides/notesSlide237.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42.xml"/><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47.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xml"/><Relationship Id="rId1" Type="http://schemas.openxmlformats.org/officeDocument/2006/relationships/tags" Target="../tags/tag6.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4.xml"/><Relationship Id="rId1" Type="http://schemas.openxmlformats.org/officeDocument/2006/relationships/tags" Target="../tags/tag7.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xml"/><Relationship Id="rId1" Type="http://schemas.openxmlformats.org/officeDocument/2006/relationships/tags" Target="../tags/tag9.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xml"/><Relationship Id="rId1" Type="http://schemas.openxmlformats.org/officeDocument/2006/relationships/tags" Target="../tags/tag10.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xml"/><Relationship Id="rId1" Type="http://schemas.openxmlformats.org/officeDocument/2006/relationships/tags" Target="../tags/tag1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xml"/><Relationship Id="rId1" Type="http://schemas.openxmlformats.org/officeDocument/2006/relationships/tags" Target="../tags/tag1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4.xml"/><Relationship Id="rId1" Type="http://schemas.openxmlformats.org/officeDocument/2006/relationships/tags" Target="../tags/tag13.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1.xml"/><Relationship Id="rId1" Type="http://schemas.openxmlformats.org/officeDocument/2006/relationships/tags" Target="../tags/tag14.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4.xml"/><Relationship Id="rId1" Type="http://schemas.openxmlformats.org/officeDocument/2006/relationships/tags" Target="../tags/tag15.xml"/></Relationships>
</file>

<file path=ppt/slides/_rels/slide8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idx="1"/>
          </p:nvPr>
        </p:nvSpPr>
        <p:spPr/>
        <p:txBody>
          <a:bodyPr/>
          <a:lstStyle/>
          <a:p>
            <a:endParaRPr lang="fr-FR"/>
          </a:p>
        </p:txBody>
      </p:sp>
      <p:pic>
        <p:nvPicPr>
          <p:cNvPr id="7" name="Imag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4431463"/>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ZoneTexte 43"/>
          <p:cNvSpPr txBox="1"/>
          <p:nvPr/>
        </p:nvSpPr>
        <p:spPr>
          <a:xfrm>
            <a:off x="902882" y="2932502"/>
            <a:ext cx="2708226" cy="329834"/>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CV &lt; 50 c/ml</a:t>
            </a:r>
          </a:p>
        </p:txBody>
      </p:sp>
      <p:sp>
        <p:nvSpPr>
          <p:cNvPr id="42" name="Titre 1"/>
          <p:cNvSpPr txBox="1">
            <a:spLocks/>
          </p:cNvSpPr>
          <p:nvPr/>
        </p:nvSpPr>
        <p:spPr>
          <a:xfrm>
            <a:off x="1442680" y="118267"/>
            <a:ext cx="7657526"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sz="2400" dirty="0"/>
          </a:p>
        </p:txBody>
      </p:sp>
      <p:sp>
        <p:nvSpPr>
          <p:cNvPr id="2" name="ZoneTexte 1"/>
          <p:cNvSpPr txBox="1"/>
          <p:nvPr/>
        </p:nvSpPr>
        <p:spPr>
          <a:xfrm>
            <a:off x="4461260" y="2787467"/>
            <a:ext cx="4638946" cy="798680"/>
          </a:xfrm>
          <a:prstGeom prst="rect">
            <a:avLst/>
          </a:prstGeom>
          <a:noFill/>
        </p:spPr>
        <p:txBody>
          <a:bodyPr wrap="square" rtlCol="0">
            <a:spAutoFit/>
          </a:bodyPr>
          <a:lstStyle>
            <a:defPPr>
              <a:defRPr lang="fr-FR"/>
            </a:defPPr>
            <a:lvl1pPr algn="ctr">
              <a:defRPr sz="1600" b="1">
                <a:solidFill>
                  <a:srgbClr val="0070C0"/>
                </a:solidFill>
                <a:latin typeface="Calibri" panose="020F0502020204030204" pitchFamily="34" charset="0"/>
                <a:cs typeface="Calibri" panose="020F0502020204030204" pitchFamily="34" charset="0"/>
              </a:defRPr>
            </a:lvl1pPr>
          </a:lstStyle>
          <a:p>
            <a:pPr>
              <a:lnSpc>
                <a:spcPct val="85000"/>
              </a:lnSpc>
            </a:pPr>
            <a:r>
              <a:rPr lang="fr-FR" sz="1800" dirty="0"/>
              <a:t>Facteurs associés à la suppression virologique chez les patients avec un virus porteur </a:t>
            </a:r>
            <a:br>
              <a:rPr lang="fr-FR" sz="1800" dirty="0"/>
            </a:br>
            <a:r>
              <a:rPr lang="fr-FR" sz="1800" dirty="0"/>
              <a:t>de mutation de résistance</a:t>
            </a:r>
          </a:p>
        </p:txBody>
      </p:sp>
      <p:sp>
        <p:nvSpPr>
          <p:cNvPr id="3" name="ZoneTexte 2"/>
          <p:cNvSpPr txBox="1"/>
          <p:nvPr/>
        </p:nvSpPr>
        <p:spPr>
          <a:xfrm>
            <a:off x="457200" y="6101957"/>
            <a:ext cx="8745043"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1">
                <a:solidFill>
                  <a:srgbClr val="000066"/>
                </a:solidFill>
              </a:defRPr>
            </a:lvl1pPr>
            <a:lvl2pPr marL="742950" lvl="1" indent="-285750" eaLnBrk="0" fontAlgn="base" hangingPunct="0">
              <a:spcBef>
                <a:spcPct val="0"/>
              </a:spcBef>
              <a:spcAft>
                <a:spcPct val="0"/>
              </a:spcAft>
              <a:buClr>
                <a:srgbClr val="0070C0"/>
              </a:buClr>
              <a:buChar char="–"/>
              <a:defRPr sz="1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solidFill>
                  <a:srgbClr val="0070C0"/>
                </a:solidFill>
              </a:rPr>
              <a:t>Conclusion : </a:t>
            </a:r>
            <a:r>
              <a:rPr lang="fr-FR" b="0" dirty="0"/>
              <a:t>pas d’impact à court terme de la transmission de résistance sur la réponse virologique à une 1</a:t>
            </a:r>
            <a:r>
              <a:rPr lang="fr-FR" b="0" baseline="30000" dirty="0"/>
              <a:t>ère</a:t>
            </a:r>
            <a:r>
              <a:rPr lang="fr-FR" b="0" dirty="0"/>
              <a:t> ligne de traitement à base d’EFV</a:t>
            </a:r>
          </a:p>
        </p:txBody>
      </p:sp>
      <p:graphicFrame>
        <p:nvGraphicFramePr>
          <p:cNvPr id="47" name="Tableau 46"/>
          <p:cNvGraphicFramePr>
            <a:graphicFrameLocks noGrp="1"/>
          </p:cNvGraphicFramePr>
          <p:nvPr>
            <p:extLst/>
          </p:nvPr>
        </p:nvGraphicFramePr>
        <p:xfrm>
          <a:off x="4461260" y="3538553"/>
          <a:ext cx="4605948" cy="1936624"/>
        </p:xfrm>
        <a:graphic>
          <a:graphicData uri="http://schemas.openxmlformats.org/drawingml/2006/table">
            <a:tbl>
              <a:tblPr firstRow="1" bandRow="1">
                <a:tableStyleId>{5C22544A-7EE6-4342-B048-85BDC9FD1C3A}</a:tableStyleId>
              </a:tblPr>
              <a:tblGrid>
                <a:gridCol w="2402354">
                  <a:extLst>
                    <a:ext uri="{9D8B030D-6E8A-4147-A177-3AD203B41FA5}">
                      <a16:colId xmlns:a16="http://schemas.microsoft.com/office/drawing/2014/main" xmlns="" val="20000"/>
                    </a:ext>
                  </a:extLst>
                </a:gridCol>
                <a:gridCol w="2203594">
                  <a:extLst>
                    <a:ext uri="{9D8B030D-6E8A-4147-A177-3AD203B41FA5}">
                      <a16:colId xmlns:a16="http://schemas.microsoft.com/office/drawing/2014/main" xmlns="" val="20001"/>
                    </a:ext>
                  </a:extLst>
                </a:gridCol>
              </a:tblGrid>
              <a:tr h="380207">
                <a:tc>
                  <a:txBody>
                    <a:bodyPr/>
                    <a:lstStyle/>
                    <a:p>
                      <a:pPr algn="ctr"/>
                      <a:endParaRPr lang="fr-FR" sz="1200" dirty="0">
                        <a:solidFill>
                          <a:srgbClr val="000066"/>
                        </a:solidFill>
                        <a:latin typeface="+mn-lt"/>
                      </a:endParaRP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1" i="0" u="none" strike="noStrike" cap="none" normalizeH="0" baseline="0" dirty="0">
                          <a:ln>
                            <a:noFill/>
                          </a:ln>
                          <a:solidFill>
                            <a:srgbClr val="000066"/>
                          </a:solidFill>
                          <a:effectLst/>
                          <a:latin typeface="+mn-lt"/>
                        </a:rPr>
                        <a:t>HR (IC 95 % ; p)</a:t>
                      </a:r>
                    </a:p>
                  </a:txBody>
                  <a:tcPr anchor="ctr" horzOverflow="overflow"/>
                </a:tc>
                <a:extLst>
                  <a:ext uri="{0D108BD9-81ED-4DB2-BD59-A6C34878D82A}">
                    <a16:rowId xmlns:a16="http://schemas.microsoft.com/office/drawing/2014/main" xmlns="" val="10000"/>
                  </a:ext>
                </a:extLst>
              </a:tr>
              <a:tr h="231797">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CV </a:t>
                      </a:r>
                      <a:r>
                        <a:rPr kumimoji="0" lang="fr-FR" sz="1200" b="0" i="0" u="sng" strike="noStrike" cap="none" normalizeH="0" baseline="0" dirty="0">
                          <a:ln>
                            <a:noFill/>
                          </a:ln>
                          <a:solidFill>
                            <a:srgbClr val="000066"/>
                          </a:solidFill>
                          <a:effectLst/>
                          <a:latin typeface="+mn-lt"/>
                        </a:rPr>
                        <a:t>&lt;</a:t>
                      </a:r>
                      <a:r>
                        <a:rPr kumimoji="0" lang="fr-FR" sz="1200" b="0" i="0" u="none" strike="noStrike" cap="none" normalizeH="0" baseline="0" dirty="0">
                          <a:ln>
                            <a:noFill/>
                          </a:ln>
                          <a:solidFill>
                            <a:srgbClr val="000066"/>
                          </a:solidFill>
                          <a:effectLst/>
                          <a:latin typeface="+mn-lt"/>
                        </a:rPr>
                        <a:t> 10 000 c/ml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1</a:t>
                      </a:r>
                    </a:p>
                  </a:txBody>
                  <a:tcPr anchor="ctr" horzOverflow="overflow"/>
                </a:tc>
                <a:extLst>
                  <a:ext uri="{0D108BD9-81ED-4DB2-BD59-A6C34878D82A}">
                    <a16:rowId xmlns:a16="http://schemas.microsoft.com/office/drawing/2014/main" xmlns="" val="10003"/>
                  </a:ext>
                </a:extLst>
              </a:tr>
              <a:tr h="231797">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10 000 c/ml &lt; CV &lt; 100 000 c/ml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200" b="0" i="0" u="none" strike="noStrike" cap="none" normalizeH="0" baseline="0" dirty="0">
                          <a:ln>
                            <a:noFill/>
                          </a:ln>
                          <a:solidFill>
                            <a:srgbClr val="000066"/>
                          </a:solidFill>
                          <a:effectLst/>
                          <a:latin typeface="+mn-lt"/>
                        </a:rPr>
                        <a:t>0,73 (0,61 - 0,88 ; p &lt; 0,0001)</a:t>
                      </a:r>
                    </a:p>
                  </a:txBody>
                  <a:tcPr anchor="ctr" horzOverflow="overflow"/>
                </a:tc>
                <a:extLst>
                  <a:ext uri="{0D108BD9-81ED-4DB2-BD59-A6C34878D82A}">
                    <a16:rowId xmlns:a16="http://schemas.microsoft.com/office/drawing/2014/main" xmlns="" val="10004"/>
                  </a:ext>
                </a:extLst>
              </a:tr>
              <a:tr h="231797">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CV &gt; 100 000 c/ml</a:t>
                      </a:r>
                      <a:endParaRPr kumimoji="0" lang="fr-FR" sz="1000" b="0" i="0" u="none" strike="noStrike" cap="none" normalizeH="0" baseline="0" dirty="0">
                        <a:ln>
                          <a:noFill/>
                        </a:ln>
                        <a:solidFill>
                          <a:srgbClr val="000066"/>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0,48 (0,39 - 0,59 ; p &lt; 0,0001)</a:t>
                      </a:r>
                    </a:p>
                  </a:txBody>
                  <a:tcPr anchor="ctr" horzOverflow="overflow"/>
                </a:tc>
                <a:extLst>
                  <a:ext uri="{0D108BD9-81ED-4DB2-BD59-A6C34878D82A}">
                    <a16:rowId xmlns:a16="http://schemas.microsoft.com/office/drawing/2014/main" xmlns="" val="10001"/>
                  </a:ext>
                </a:extLst>
              </a:tr>
              <a:tr h="0">
                <a:tc gridSpan="2">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endParaRPr kumimoji="0" lang="fr-FR" sz="100" b="0" i="0" u="none" strike="noStrike" cap="none" normalizeH="0" baseline="0" dirty="0">
                        <a:ln>
                          <a:noFill/>
                        </a:ln>
                        <a:solidFill>
                          <a:srgbClr val="000066"/>
                        </a:solidFill>
                        <a:effectLst/>
                        <a:latin typeface="+mn-lt"/>
                      </a:endParaRPr>
                    </a:p>
                  </a:txBody>
                  <a:tcPr anchor="ctr" horzOverflow="overflow"/>
                </a:tc>
                <a:tc hMerge="1">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endParaRPr kumimoji="0" lang="fr-FR" sz="1200" b="0" i="0" u="none" strike="noStrike" cap="none" normalizeH="0" baseline="0" dirty="0">
                        <a:ln>
                          <a:noFill/>
                        </a:ln>
                        <a:solidFill>
                          <a:srgbClr val="000066"/>
                        </a:solidFill>
                        <a:effectLst/>
                        <a:latin typeface="+mn-lt"/>
                      </a:endParaRPr>
                    </a:p>
                  </a:txBody>
                  <a:tcPr anchor="ctr" horzOverflow="overflow"/>
                </a:tc>
                <a:extLst>
                  <a:ext uri="{0D108BD9-81ED-4DB2-BD59-A6C34878D82A}">
                    <a16:rowId xmlns:a16="http://schemas.microsoft.com/office/drawing/2014/main" xmlns="" val="10006"/>
                  </a:ext>
                </a:extLst>
              </a:tr>
              <a:tr h="299387">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Observance &lt; 95 %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1</a:t>
                      </a:r>
                    </a:p>
                  </a:txBody>
                  <a:tcPr anchor="ctr" horzOverflow="overflow"/>
                </a:tc>
                <a:extLst>
                  <a:ext uri="{0D108BD9-81ED-4DB2-BD59-A6C34878D82A}">
                    <a16:rowId xmlns:a16="http://schemas.microsoft.com/office/drawing/2014/main" xmlns="" val="10005"/>
                  </a:ext>
                </a:extLst>
              </a:tr>
              <a:tr h="31723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Observance </a:t>
                      </a:r>
                      <a:r>
                        <a:rPr kumimoji="0" lang="fr-FR" sz="1200" b="0" i="0" u="sng" strike="noStrike" cap="none" normalizeH="0" baseline="0" dirty="0">
                          <a:ln>
                            <a:noFill/>
                          </a:ln>
                          <a:solidFill>
                            <a:srgbClr val="000066"/>
                          </a:solidFill>
                          <a:effectLst/>
                          <a:latin typeface="+mn-lt"/>
                        </a:rPr>
                        <a:t>&gt;</a:t>
                      </a:r>
                      <a:r>
                        <a:rPr kumimoji="0" lang="fr-FR" sz="1200" b="0" i="0" u="none" strike="noStrike" cap="none" normalizeH="0" baseline="0" dirty="0">
                          <a:ln>
                            <a:noFill/>
                          </a:ln>
                          <a:solidFill>
                            <a:srgbClr val="000066"/>
                          </a:solidFill>
                          <a:effectLst/>
                          <a:latin typeface="+mn-lt"/>
                        </a:rPr>
                        <a:t> 95 %</a:t>
                      </a:r>
                      <a:endParaRPr kumimoji="0" lang="fr-FR" sz="1000" b="0" i="0" u="none" strike="noStrike" cap="none" normalizeH="0" baseline="0" dirty="0">
                        <a:ln>
                          <a:noFill/>
                        </a:ln>
                        <a:solidFill>
                          <a:srgbClr val="000066"/>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1,29 (1,04 - 1,60 ; p = 0,017)</a:t>
                      </a:r>
                    </a:p>
                  </a:txBody>
                  <a:tcPr anchor="ctr" horzOverflow="overflow"/>
                </a:tc>
                <a:extLst>
                  <a:ext uri="{0D108BD9-81ED-4DB2-BD59-A6C34878D82A}">
                    <a16:rowId xmlns:a16="http://schemas.microsoft.com/office/drawing/2014/main" xmlns="" val="10002"/>
                  </a:ext>
                </a:extLst>
              </a:tr>
            </a:tbl>
          </a:graphicData>
        </a:graphic>
      </p:graphicFrame>
      <p:grpSp>
        <p:nvGrpSpPr>
          <p:cNvPr id="5" name="Grouper 4"/>
          <p:cNvGrpSpPr>
            <a:grpSpLocks noChangeAspect="1"/>
          </p:cNvGrpSpPr>
          <p:nvPr/>
        </p:nvGrpSpPr>
        <p:grpSpPr>
          <a:xfrm>
            <a:off x="-48011" y="3272423"/>
            <a:ext cx="4440248" cy="2764904"/>
            <a:chOff x="-63535" y="3056521"/>
            <a:chExt cx="4999481" cy="3113138"/>
          </a:xfrm>
        </p:grpSpPr>
        <p:grpSp>
          <p:nvGrpSpPr>
            <p:cNvPr id="25" name="Groupe 24"/>
            <p:cNvGrpSpPr/>
            <p:nvPr/>
          </p:nvGrpSpPr>
          <p:grpSpPr>
            <a:xfrm>
              <a:off x="402448" y="3103913"/>
              <a:ext cx="4397376" cy="2552700"/>
              <a:chOff x="2747963" y="2511426"/>
              <a:chExt cx="4397376" cy="2552700"/>
            </a:xfrm>
          </p:grpSpPr>
          <p:sp>
            <p:nvSpPr>
              <p:cNvPr id="7" name="Freeform 7"/>
              <p:cNvSpPr>
                <a:spLocks/>
              </p:cNvSpPr>
              <p:nvPr/>
            </p:nvSpPr>
            <p:spPr bwMode="auto">
              <a:xfrm>
                <a:off x="2825751" y="2511426"/>
                <a:ext cx="4319588" cy="2470150"/>
              </a:xfrm>
              <a:custGeom>
                <a:avLst/>
                <a:gdLst>
                  <a:gd name="T0" fmla="*/ 2721 w 2721"/>
                  <a:gd name="T1" fmla="*/ 1556 h 1556"/>
                  <a:gd name="T2" fmla="*/ 0 w 2721"/>
                  <a:gd name="T3" fmla="*/ 1556 h 1556"/>
                  <a:gd name="T4" fmla="*/ 0 w 2721"/>
                  <a:gd name="T5" fmla="*/ 0 h 1556"/>
                </a:gdLst>
                <a:ahLst/>
                <a:cxnLst>
                  <a:cxn ang="0">
                    <a:pos x="T0" y="T1"/>
                  </a:cxn>
                  <a:cxn ang="0">
                    <a:pos x="T2" y="T3"/>
                  </a:cxn>
                  <a:cxn ang="0">
                    <a:pos x="T4" y="T5"/>
                  </a:cxn>
                </a:cxnLst>
                <a:rect l="0" t="0" r="r" b="b"/>
                <a:pathLst>
                  <a:path w="2721" h="1556">
                    <a:moveTo>
                      <a:pt x="2721" y="1556"/>
                    </a:moveTo>
                    <a:lnTo>
                      <a:pt x="0" y="1556"/>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8" name="Line 8"/>
              <p:cNvSpPr>
                <a:spLocks noChangeShapeType="1"/>
              </p:cNvSpPr>
              <p:nvPr/>
            </p:nvSpPr>
            <p:spPr bwMode="auto">
              <a:xfrm>
                <a:off x="2747963" y="3060701"/>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9" name="Line 9"/>
              <p:cNvSpPr>
                <a:spLocks noChangeShapeType="1"/>
              </p:cNvSpPr>
              <p:nvPr/>
            </p:nvSpPr>
            <p:spPr bwMode="auto">
              <a:xfrm>
                <a:off x="2747963" y="3540126"/>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0" name="Line 10"/>
              <p:cNvSpPr>
                <a:spLocks noChangeShapeType="1"/>
              </p:cNvSpPr>
              <p:nvPr/>
            </p:nvSpPr>
            <p:spPr bwMode="auto">
              <a:xfrm>
                <a:off x="2747963" y="4021138"/>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1" name="Line 11"/>
              <p:cNvSpPr>
                <a:spLocks noChangeShapeType="1"/>
              </p:cNvSpPr>
              <p:nvPr/>
            </p:nvSpPr>
            <p:spPr bwMode="auto">
              <a:xfrm>
                <a:off x="2747963" y="4500563"/>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2" name="Line 12"/>
              <p:cNvSpPr>
                <a:spLocks noChangeShapeType="1"/>
              </p:cNvSpPr>
              <p:nvPr/>
            </p:nvSpPr>
            <p:spPr bwMode="auto">
              <a:xfrm>
                <a:off x="2747963" y="4981576"/>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3" name="Line 13"/>
              <p:cNvSpPr>
                <a:spLocks noChangeShapeType="1"/>
              </p:cNvSpPr>
              <p:nvPr/>
            </p:nvSpPr>
            <p:spPr bwMode="auto">
              <a:xfrm>
                <a:off x="2747963" y="2579688"/>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4" name="Line 14"/>
              <p:cNvSpPr>
                <a:spLocks noChangeShapeType="1"/>
              </p:cNvSpPr>
              <p:nvPr/>
            </p:nvSpPr>
            <p:spPr bwMode="auto">
              <a:xfrm flipV="1">
                <a:off x="5000626"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 name="Line 15"/>
              <p:cNvSpPr>
                <a:spLocks noChangeShapeType="1"/>
              </p:cNvSpPr>
              <p:nvPr/>
            </p:nvSpPr>
            <p:spPr bwMode="auto">
              <a:xfrm flipV="1">
                <a:off x="6388101"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6" name="Line 16"/>
              <p:cNvSpPr>
                <a:spLocks noChangeShapeType="1"/>
              </p:cNvSpPr>
              <p:nvPr/>
            </p:nvSpPr>
            <p:spPr bwMode="auto">
              <a:xfrm flipV="1">
                <a:off x="7081838"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7" name="Line 17"/>
              <p:cNvSpPr>
                <a:spLocks noChangeShapeType="1"/>
              </p:cNvSpPr>
              <p:nvPr/>
            </p:nvSpPr>
            <p:spPr bwMode="auto">
              <a:xfrm flipV="1">
                <a:off x="2922588"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8" name="Line 18"/>
              <p:cNvSpPr>
                <a:spLocks noChangeShapeType="1"/>
              </p:cNvSpPr>
              <p:nvPr/>
            </p:nvSpPr>
            <p:spPr bwMode="auto">
              <a:xfrm flipV="1">
                <a:off x="3614738"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9" name="Line 19"/>
              <p:cNvSpPr>
                <a:spLocks noChangeShapeType="1"/>
              </p:cNvSpPr>
              <p:nvPr/>
            </p:nvSpPr>
            <p:spPr bwMode="auto">
              <a:xfrm flipV="1">
                <a:off x="4308476"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0" name="Line 20"/>
              <p:cNvSpPr>
                <a:spLocks noChangeShapeType="1"/>
              </p:cNvSpPr>
              <p:nvPr/>
            </p:nvSpPr>
            <p:spPr bwMode="auto">
              <a:xfrm flipV="1">
                <a:off x="5694363" y="4981576"/>
                <a:ext cx="0" cy="825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1" name="Line 21"/>
              <p:cNvSpPr>
                <a:spLocks noChangeShapeType="1"/>
              </p:cNvSpPr>
              <p:nvPr/>
            </p:nvSpPr>
            <p:spPr bwMode="auto">
              <a:xfrm flipH="1">
                <a:off x="4005470" y="4305301"/>
                <a:ext cx="344488" cy="0"/>
              </a:xfrm>
              <a:prstGeom prst="line">
                <a:avLst/>
              </a:prstGeom>
              <a:noFill/>
              <a:ln w="2698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2" name="Line 22"/>
              <p:cNvSpPr>
                <a:spLocks noChangeShapeType="1"/>
              </p:cNvSpPr>
              <p:nvPr/>
            </p:nvSpPr>
            <p:spPr bwMode="auto">
              <a:xfrm flipH="1">
                <a:off x="4005470" y="4067176"/>
                <a:ext cx="344488" cy="0"/>
              </a:xfrm>
              <a:prstGeom prst="line">
                <a:avLst/>
              </a:prstGeom>
              <a:noFill/>
              <a:ln w="2698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3" name="Freeform 23"/>
              <p:cNvSpPr>
                <a:spLocks/>
              </p:cNvSpPr>
              <p:nvPr/>
            </p:nvSpPr>
            <p:spPr bwMode="auto">
              <a:xfrm>
                <a:off x="2908301" y="2595563"/>
                <a:ext cx="4143375" cy="2300288"/>
              </a:xfrm>
              <a:custGeom>
                <a:avLst/>
                <a:gdLst>
                  <a:gd name="T0" fmla="*/ 2610 w 2610"/>
                  <a:gd name="T1" fmla="*/ 23 h 1449"/>
                  <a:gd name="T2" fmla="*/ 2136 w 2610"/>
                  <a:gd name="T3" fmla="*/ 33 h 1449"/>
                  <a:gd name="T4" fmla="*/ 1924 w 2610"/>
                  <a:gd name="T5" fmla="*/ 44 h 1449"/>
                  <a:gd name="T6" fmla="*/ 1846 w 2610"/>
                  <a:gd name="T7" fmla="*/ 54 h 1449"/>
                  <a:gd name="T8" fmla="*/ 1787 w 2610"/>
                  <a:gd name="T9" fmla="*/ 68 h 1449"/>
                  <a:gd name="T10" fmla="*/ 1733 w 2610"/>
                  <a:gd name="T11" fmla="*/ 82 h 1449"/>
                  <a:gd name="T12" fmla="*/ 1677 w 2610"/>
                  <a:gd name="T13" fmla="*/ 101 h 1449"/>
                  <a:gd name="T14" fmla="*/ 1613 w 2610"/>
                  <a:gd name="T15" fmla="*/ 117 h 1449"/>
                  <a:gd name="T16" fmla="*/ 1579 w 2610"/>
                  <a:gd name="T17" fmla="*/ 133 h 1449"/>
                  <a:gd name="T18" fmla="*/ 1347 w 2610"/>
                  <a:gd name="T19" fmla="*/ 145 h 1449"/>
                  <a:gd name="T20" fmla="*/ 1205 w 2610"/>
                  <a:gd name="T21" fmla="*/ 155 h 1449"/>
                  <a:gd name="T22" fmla="*/ 1137 w 2610"/>
                  <a:gd name="T23" fmla="*/ 168 h 1449"/>
                  <a:gd name="T24" fmla="*/ 1108 w 2610"/>
                  <a:gd name="T25" fmla="*/ 188 h 1449"/>
                  <a:gd name="T26" fmla="*/ 1067 w 2610"/>
                  <a:gd name="T27" fmla="*/ 199 h 1449"/>
                  <a:gd name="T28" fmla="*/ 1035 w 2610"/>
                  <a:gd name="T29" fmla="*/ 214 h 1449"/>
                  <a:gd name="T30" fmla="*/ 1000 w 2610"/>
                  <a:gd name="T31" fmla="*/ 232 h 1449"/>
                  <a:gd name="T32" fmla="*/ 973 w 2610"/>
                  <a:gd name="T33" fmla="*/ 243 h 1449"/>
                  <a:gd name="T34" fmla="*/ 944 w 2610"/>
                  <a:gd name="T35" fmla="*/ 261 h 1449"/>
                  <a:gd name="T36" fmla="*/ 917 w 2610"/>
                  <a:gd name="T37" fmla="*/ 276 h 1449"/>
                  <a:gd name="T38" fmla="*/ 884 w 2610"/>
                  <a:gd name="T39" fmla="*/ 301 h 1449"/>
                  <a:gd name="T40" fmla="*/ 874 w 2610"/>
                  <a:gd name="T41" fmla="*/ 315 h 1449"/>
                  <a:gd name="T42" fmla="*/ 858 w 2610"/>
                  <a:gd name="T43" fmla="*/ 358 h 1449"/>
                  <a:gd name="T44" fmla="*/ 842 w 2610"/>
                  <a:gd name="T45" fmla="*/ 381 h 1449"/>
                  <a:gd name="T46" fmla="*/ 830 w 2610"/>
                  <a:gd name="T47" fmla="*/ 396 h 1449"/>
                  <a:gd name="T48" fmla="*/ 813 w 2610"/>
                  <a:gd name="T49" fmla="*/ 434 h 1449"/>
                  <a:gd name="T50" fmla="*/ 795 w 2610"/>
                  <a:gd name="T51" fmla="*/ 468 h 1449"/>
                  <a:gd name="T52" fmla="*/ 775 w 2610"/>
                  <a:gd name="T53" fmla="*/ 481 h 1449"/>
                  <a:gd name="T54" fmla="*/ 730 w 2610"/>
                  <a:gd name="T55" fmla="*/ 493 h 1449"/>
                  <a:gd name="T56" fmla="*/ 713 w 2610"/>
                  <a:gd name="T57" fmla="*/ 509 h 1449"/>
                  <a:gd name="T58" fmla="*/ 693 w 2610"/>
                  <a:gd name="T59" fmla="*/ 522 h 1449"/>
                  <a:gd name="T60" fmla="*/ 670 w 2610"/>
                  <a:gd name="T61" fmla="*/ 542 h 1449"/>
                  <a:gd name="T62" fmla="*/ 639 w 2610"/>
                  <a:gd name="T63" fmla="*/ 555 h 1449"/>
                  <a:gd name="T64" fmla="*/ 614 w 2610"/>
                  <a:gd name="T65" fmla="*/ 573 h 1449"/>
                  <a:gd name="T66" fmla="*/ 602 w 2610"/>
                  <a:gd name="T67" fmla="*/ 595 h 1449"/>
                  <a:gd name="T68" fmla="*/ 577 w 2610"/>
                  <a:gd name="T69" fmla="*/ 621 h 1449"/>
                  <a:gd name="T70" fmla="*/ 562 w 2610"/>
                  <a:gd name="T71" fmla="*/ 651 h 1449"/>
                  <a:gd name="T72" fmla="*/ 548 w 2610"/>
                  <a:gd name="T73" fmla="*/ 711 h 1449"/>
                  <a:gd name="T74" fmla="*/ 519 w 2610"/>
                  <a:gd name="T75" fmla="*/ 739 h 1449"/>
                  <a:gd name="T76" fmla="*/ 491 w 2610"/>
                  <a:gd name="T77" fmla="*/ 752 h 1449"/>
                  <a:gd name="T78" fmla="*/ 472 w 2610"/>
                  <a:gd name="T79" fmla="*/ 772 h 1449"/>
                  <a:gd name="T80" fmla="*/ 461 w 2610"/>
                  <a:gd name="T81" fmla="*/ 810 h 1449"/>
                  <a:gd name="T82" fmla="*/ 446 w 2610"/>
                  <a:gd name="T83" fmla="*/ 845 h 1449"/>
                  <a:gd name="T84" fmla="*/ 433 w 2610"/>
                  <a:gd name="T85" fmla="*/ 1010 h 1449"/>
                  <a:gd name="T86" fmla="*/ 420 w 2610"/>
                  <a:gd name="T87" fmla="*/ 1085 h 1449"/>
                  <a:gd name="T88" fmla="*/ 402 w 2610"/>
                  <a:gd name="T89" fmla="*/ 1287 h 1449"/>
                  <a:gd name="T90" fmla="*/ 374 w 2610"/>
                  <a:gd name="T91" fmla="*/ 1312 h 1449"/>
                  <a:gd name="T92" fmla="*/ 347 w 2610"/>
                  <a:gd name="T93" fmla="*/ 1353 h 1449"/>
                  <a:gd name="T94" fmla="*/ 319 w 2610"/>
                  <a:gd name="T95" fmla="*/ 1365 h 1449"/>
                  <a:gd name="T96" fmla="*/ 293 w 2610"/>
                  <a:gd name="T97" fmla="*/ 1383 h 1449"/>
                  <a:gd name="T98" fmla="*/ 273 w 2610"/>
                  <a:gd name="T99" fmla="*/ 1430 h 1449"/>
                  <a:gd name="T100" fmla="*/ 243 w 2610"/>
                  <a:gd name="T101" fmla="*/ 1440 h 1449"/>
                  <a:gd name="T102" fmla="*/ 141 w 2610"/>
                  <a:gd name="T103" fmla="*/ 144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10" h="1449">
                    <a:moveTo>
                      <a:pt x="2610" y="0"/>
                    </a:moveTo>
                    <a:lnTo>
                      <a:pt x="2610" y="23"/>
                    </a:lnTo>
                    <a:lnTo>
                      <a:pt x="2136" y="23"/>
                    </a:lnTo>
                    <a:lnTo>
                      <a:pt x="2136" y="33"/>
                    </a:lnTo>
                    <a:lnTo>
                      <a:pt x="1924" y="33"/>
                    </a:lnTo>
                    <a:lnTo>
                      <a:pt x="1924" y="44"/>
                    </a:lnTo>
                    <a:lnTo>
                      <a:pt x="1846" y="44"/>
                    </a:lnTo>
                    <a:lnTo>
                      <a:pt x="1846" y="54"/>
                    </a:lnTo>
                    <a:lnTo>
                      <a:pt x="1787" y="54"/>
                    </a:lnTo>
                    <a:lnTo>
                      <a:pt x="1787" y="68"/>
                    </a:lnTo>
                    <a:lnTo>
                      <a:pt x="1733" y="68"/>
                    </a:lnTo>
                    <a:lnTo>
                      <a:pt x="1733" y="82"/>
                    </a:lnTo>
                    <a:lnTo>
                      <a:pt x="1677" y="82"/>
                    </a:lnTo>
                    <a:lnTo>
                      <a:pt x="1677" y="101"/>
                    </a:lnTo>
                    <a:lnTo>
                      <a:pt x="1613" y="101"/>
                    </a:lnTo>
                    <a:lnTo>
                      <a:pt x="1613" y="117"/>
                    </a:lnTo>
                    <a:lnTo>
                      <a:pt x="1579" y="117"/>
                    </a:lnTo>
                    <a:lnTo>
                      <a:pt x="1579" y="133"/>
                    </a:lnTo>
                    <a:lnTo>
                      <a:pt x="1347" y="133"/>
                    </a:lnTo>
                    <a:lnTo>
                      <a:pt x="1347" y="145"/>
                    </a:lnTo>
                    <a:lnTo>
                      <a:pt x="1205" y="145"/>
                    </a:lnTo>
                    <a:lnTo>
                      <a:pt x="1205" y="155"/>
                    </a:lnTo>
                    <a:lnTo>
                      <a:pt x="1137" y="155"/>
                    </a:lnTo>
                    <a:lnTo>
                      <a:pt x="1137" y="168"/>
                    </a:lnTo>
                    <a:lnTo>
                      <a:pt x="1108" y="168"/>
                    </a:lnTo>
                    <a:lnTo>
                      <a:pt x="1108" y="188"/>
                    </a:lnTo>
                    <a:lnTo>
                      <a:pt x="1067" y="188"/>
                    </a:lnTo>
                    <a:lnTo>
                      <a:pt x="1067" y="199"/>
                    </a:lnTo>
                    <a:lnTo>
                      <a:pt x="1035" y="199"/>
                    </a:lnTo>
                    <a:lnTo>
                      <a:pt x="1035" y="214"/>
                    </a:lnTo>
                    <a:lnTo>
                      <a:pt x="1000" y="214"/>
                    </a:lnTo>
                    <a:lnTo>
                      <a:pt x="1000" y="232"/>
                    </a:lnTo>
                    <a:lnTo>
                      <a:pt x="973" y="232"/>
                    </a:lnTo>
                    <a:lnTo>
                      <a:pt x="973" y="243"/>
                    </a:lnTo>
                    <a:lnTo>
                      <a:pt x="944" y="243"/>
                    </a:lnTo>
                    <a:lnTo>
                      <a:pt x="944" y="261"/>
                    </a:lnTo>
                    <a:lnTo>
                      <a:pt x="917" y="261"/>
                    </a:lnTo>
                    <a:lnTo>
                      <a:pt x="917" y="276"/>
                    </a:lnTo>
                    <a:lnTo>
                      <a:pt x="884" y="276"/>
                    </a:lnTo>
                    <a:lnTo>
                      <a:pt x="884" y="301"/>
                    </a:lnTo>
                    <a:lnTo>
                      <a:pt x="874" y="301"/>
                    </a:lnTo>
                    <a:lnTo>
                      <a:pt x="874" y="315"/>
                    </a:lnTo>
                    <a:lnTo>
                      <a:pt x="858" y="315"/>
                    </a:lnTo>
                    <a:lnTo>
                      <a:pt x="858" y="358"/>
                    </a:lnTo>
                    <a:lnTo>
                      <a:pt x="842" y="358"/>
                    </a:lnTo>
                    <a:lnTo>
                      <a:pt x="842" y="381"/>
                    </a:lnTo>
                    <a:lnTo>
                      <a:pt x="830" y="381"/>
                    </a:lnTo>
                    <a:lnTo>
                      <a:pt x="830" y="396"/>
                    </a:lnTo>
                    <a:lnTo>
                      <a:pt x="813" y="396"/>
                    </a:lnTo>
                    <a:lnTo>
                      <a:pt x="813" y="434"/>
                    </a:lnTo>
                    <a:lnTo>
                      <a:pt x="795" y="434"/>
                    </a:lnTo>
                    <a:lnTo>
                      <a:pt x="795" y="468"/>
                    </a:lnTo>
                    <a:lnTo>
                      <a:pt x="775" y="468"/>
                    </a:lnTo>
                    <a:lnTo>
                      <a:pt x="775" y="481"/>
                    </a:lnTo>
                    <a:lnTo>
                      <a:pt x="730" y="481"/>
                    </a:lnTo>
                    <a:lnTo>
                      <a:pt x="730" y="493"/>
                    </a:lnTo>
                    <a:lnTo>
                      <a:pt x="713" y="493"/>
                    </a:lnTo>
                    <a:lnTo>
                      <a:pt x="713" y="509"/>
                    </a:lnTo>
                    <a:lnTo>
                      <a:pt x="693" y="509"/>
                    </a:lnTo>
                    <a:lnTo>
                      <a:pt x="693" y="522"/>
                    </a:lnTo>
                    <a:lnTo>
                      <a:pt x="670" y="522"/>
                    </a:lnTo>
                    <a:lnTo>
                      <a:pt x="670" y="542"/>
                    </a:lnTo>
                    <a:lnTo>
                      <a:pt x="639" y="542"/>
                    </a:lnTo>
                    <a:lnTo>
                      <a:pt x="639" y="555"/>
                    </a:lnTo>
                    <a:lnTo>
                      <a:pt x="614" y="555"/>
                    </a:lnTo>
                    <a:lnTo>
                      <a:pt x="614" y="573"/>
                    </a:lnTo>
                    <a:lnTo>
                      <a:pt x="602" y="573"/>
                    </a:lnTo>
                    <a:lnTo>
                      <a:pt x="602" y="595"/>
                    </a:lnTo>
                    <a:lnTo>
                      <a:pt x="577" y="595"/>
                    </a:lnTo>
                    <a:lnTo>
                      <a:pt x="577" y="621"/>
                    </a:lnTo>
                    <a:lnTo>
                      <a:pt x="562" y="621"/>
                    </a:lnTo>
                    <a:lnTo>
                      <a:pt x="562" y="651"/>
                    </a:lnTo>
                    <a:lnTo>
                      <a:pt x="548" y="651"/>
                    </a:lnTo>
                    <a:lnTo>
                      <a:pt x="548" y="711"/>
                    </a:lnTo>
                    <a:lnTo>
                      <a:pt x="519" y="711"/>
                    </a:lnTo>
                    <a:lnTo>
                      <a:pt x="519" y="739"/>
                    </a:lnTo>
                    <a:lnTo>
                      <a:pt x="491" y="739"/>
                    </a:lnTo>
                    <a:lnTo>
                      <a:pt x="491" y="752"/>
                    </a:lnTo>
                    <a:lnTo>
                      <a:pt x="472" y="752"/>
                    </a:lnTo>
                    <a:lnTo>
                      <a:pt x="472" y="772"/>
                    </a:lnTo>
                    <a:lnTo>
                      <a:pt x="461" y="772"/>
                    </a:lnTo>
                    <a:lnTo>
                      <a:pt x="461" y="810"/>
                    </a:lnTo>
                    <a:lnTo>
                      <a:pt x="447" y="810"/>
                    </a:lnTo>
                    <a:lnTo>
                      <a:pt x="446" y="845"/>
                    </a:lnTo>
                    <a:lnTo>
                      <a:pt x="433" y="845"/>
                    </a:lnTo>
                    <a:lnTo>
                      <a:pt x="433" y="1010"/>
                    </a:lnTo>
                    <a:lnTo>
                      <a:pt x="420" y="1010"/>
                    </a:lnTo>
                    <a:lnTo>
                      <a:pt x="420" y="1085"/>
                    </a:lnTo>
                    <a:lnTo>
                      <a:pt x="402" y="1085"/>
                    </a:lnTo>
                    <a:lnTo>
                      <a:pt x="402" y="1287"/>
                    </a:lnTo>
                    <a:lnTo>
                      <a:pt x="374" y="1287"/>
                    </a:lnTo>
                    <a:lnTo>
                      <a:pt x="374" y="1312"/>
                    </a:lnTo>
                    <a:lnTo>
                      <a:pt x="347" y="1312"/>
                    </a:lnTo>
                    <a:lnTo>
                      <a:pt x="347" y="1353"/>
                    </a:lnTo>
                    <a:lnTo>
                      <a:pt x="319" y="1353"/>
                    </a:lnTo>
                    <a:lnTo>
                      <a:pt x="319" y="1365"/>
                    </a:lnTo>
                    <a:lnTo>
                      <a:pt x="293" y="1365"/>
                    </a:lnTo>
                    <a:lnTo>
                      <a:pt x="293" y="1383"/>
                    </a:lnTo>
                    <a:lnTo>
                      <a:pt x="273" y="1383"/>
                    </a:lnTo>
                    <a:lnTo>
                      <a:pt x="273" y="1430"/>
                    </a:lnTo>
                    <a:lnTo>
                      <a:pt x="243" y="1430"/>
                    </a:lnTo>
                    <a:lnTo>
                      <a:pt x="243" y="1440"/>
                    </a:lnTo>
                    <a:lnTo>
                      <a:pt x="141" y="1440"/>
                    </a:lnTo>
                    <a:lnTo>
                      <a:pt x="141" y="1449"/>
                    </a:lnTo>
                    <a:lnTo>
                      <a:pt x="0" y="1449"/>
                    </a:lnTo>
                  </a:path>
                </a:pathLst>
              </a:custGeom>
              <a:noFill/>
              <a:ln w="26988">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4" name="Freeform 24"/>
              <p:cNvSpPr>
                <a:spLocks/>
              </p:cNvSpPr>
              <p:nvPr/>
            </p:nvSpPr>
            <p:spPr bwMode="auto">
              <a:xfrm>
                <a:off x="2913063" y="2579688"/>
                <a:ext cx="4138613" cy="2319338"/>
              </a:xfrm>
              <a:custGeom>
                <a:avLst/>
                <a:gdLst>
                  <a:gd name="T0" fmla="*/ 2607 w 2607"/>
                  <a:gd name="T1" fmla="*/ 37 h 1461"/>
                  <a:gd name="T2" fmla="*/ 2391 w 2607"/>
                  <a:gd name="T3" fmla="*/ 52 h 1461"/>
                  <a:gd name="T4" fmla="*/ 2149 w 2607"/>
                  <a:gd name="T5" fmla="*/ 72 h 1461"/>
                  <a:gd name="T6" fmla="*/ 1968 w 2607"/>
                  <a:gd name="T7" fmla="*/ 87 h 1461"/>
                  <a:gd name="T8" fmla="*/ 1838 w 2607"/>
                  <a:gd name="T9" fmla="*/ 108 h 1461"/>
                  <a:gd name="T10" fmla="*/ 1788 w 2607"/>
                  <a:gd name="T11" fmla="*/ 124 h 1461"/>
                  <a:gd name="T12" fmla="*/ 1712 w 2607"/>
                  <a:gd name="T13" fmla="*/ 137 h 1461"/>
                  <a:gd name="T14" fmla="*/ 1241 w 2607"/>
                  <a:gd name="T15" fmla="*/ 149 h 1461"/>
                  <a:gd name="T16" fmla="*/ 1073 w 2607"/>
                  <a:gd name="T17" fmla="*/ 165 h 1461"/>
                  <a:gd name="T18" fmla="*/ 995 w 2607"/>
                  <a:gd name="T19" fmla="*/ 189 h 1461"/>
                  <a:gd name="T20" fmla="*/ 983 w 2607"/>
                  <a:gd name="T21" fmla="*/ 202 h 1461"/>
                  <a:gd name="T22" fmla="*/ 974 w 2607"/>
                  <a:gd name="T23" fmla="*/ 216 h 1461"/>
                  <a:gd name="T24" fmla="*/ 965 w 2607"/>
                  <a:gd name="T25" fmla="*/ 241 h 1461"/>
                  <a:gd name="T26" fmla="*/ 941 w 2607"/>
                  <a:gd name="T27" fmla="*/ 253 h 1461"/>
                  <a:gd name="T28" fmla="*/ 930 w 2607"/>
                  <a:gd name="T29" fmla="*/ 267 h 1461"/>
                  <a:gd name="T30" fmla="*/ 895 w 2607"/>
                  <a:gd name="T31" fmla="*/ 291 h 1461"/>
                  <a:gd name="T32" fmla="*/ 884 w 2607"/>
                  <a:gd name="T33" fmla="*/ 312 h 1461"/>
                  <a:gd name="T34" fmla="*/ 868 w 2607"/>
                  <a:gd name="T35" fmla="*/ 365 h 1461"/>
                  <a:gd name="T36" fmla="*/ 858 w 2607"/>
                  <a:gd name="T37" fmla="*/ 381 h 1461"/>
                  <a:gd name="T38" fmla="*/ 834 w 2607"/>
                  <a:gd name="T39" fmla="*/ 400 h 1461"/>
                  <a:gd name="T40" fmla="*/ 813 w 2607"/>
                  <a:gd name="T41" fmla="*/ 440 h 1461"/>
                  <a:gd name="T42" fmla="*/ 803 w 2607"/>
                  <a:gd name="T43" fmla="*/ 468 h 1461"/>
                  <a:gd name="T44" fmla="*/ 792 w 2607"/>
                  <a:gd name="T45" fmla="*/ 477 h 1461"/>
                  <a:gd name="T46" fmla="*/ 779 w 2607"/>
                  <a:gd name="T47" fmla="*/ 488 h 1461"/>
                  <a:gd name="T48" fmla="*/ 757 w 2607"/>
                  <a:gd name="T49" fmla="*/ 506 h 1461"/>
                  <a:gd name="T50" fmla="*/ 747 w 2607"/>
                  <a:gd name="T51" fmla="*/ 516 h 1461"/>
                  <a:gd name="T52" fmla="*/ 720 w 2607"/>
                  <a:gd name="T53" fmla="*/ 541 h 1461"/>
                  <a:gd name="T54" fmla="*/ 707 w 2607"/>
                  <a:gd name="T55" fmla="*/ 554 h 1461"/>
                  <a:gd name="T56" fmla="*/ 695 w 2607"/>
                  <a:gd name="T57" fmla="*/ 568 h 1461"/>
                  <a:gd name="T58" fmla="*/ 678 w 2607"/>
                  <a:gd name="T59" fmla="*/ 586 h 1461"/>
                  <a:gd name="T60" fmla="*/ 668 w 2607"/>
                  <a:gd name="T61" fmla="*/ 597 h 1461"/>
                  <a:gd name="T62" fmla="*/ 639 w 2607"/>
                  <a:gd name="T63" fmla="*/ 617 h 1461"/>
                  <a:gd name="T64" fmla="*/ 606 w 2607"/>
                  <a:gd name="T65" fmla="*/ 629 h 1461"/>
                  <a:gd name="T66" fmla="*/ 596 w 2607"/>
                  <a:gd name="T67" fmla="*/ 649 h 1461"/>
                  <a:gd name="T68" fmla="*/ 583 w 2607"/>
                  <a:gd name="T69" fmla="*/ 662 h 1461"/>
                  <a:gd name="T70" fmla="*/ 571 w 2607"/>
                  <a:gd name="T71" fmla="*/ 678 h 1461"/>
                  <a:gd name="T72" fmla="*/ 538 w 2607"/>
                  <a:gd name="T73" fmla="*/ 733 h 1461"/>
                  <a:gd name="T74" fmla="*/ 473 w 2607"/>
                  <a:gd name="T75" fmla="*/ 765 h 1461"/>
                  <a:gd name="T76" fmla="*/ 460 w 2607"/>
                  <a:gd name="T77" fmla="*/ 787 h 1461"/>
                  <a:gd name="T78" fmla="*/ 445 w 2607"/>
                  <a:gd name="T79" fmla="*/ 821 h 1461"/>
                  <a:gd name="T80" fmla="*/ 436 w 2607"/>
                  <a:gd name="T81" fmla="*/ 908 h 1461"/>
                  <a:gd name="T82" fmla="*/ 424 w 2607"/>
                  <a:gd name="T83" fmla="*/ 953 h 1461"/>
                  <a:gd name="T84" fmla="*/ 412 w 2607"/>
                  <a:gd name="T85" fmla="*/ 1020 h 1461"/>
                  <a:gd name="T86" fmla="*/ 403 w 2607"/>
                  <a:gd name="T87" fmla="*/ 1240 h 1461"/>
                  <a:gd name="T88" fmla="*/ 393 w 2607"/>
                  <a:gd name="T89" fmla="*/ 1312 h 1461"/>
                  <a:gd name="T90" fmla="*/ 375 w 2607"/>
                  <a:gd name="T91" fmla="*/ 1328 h 1461"/>
                  <a:gd name="T92" fmla="*/ 358 w 2607"/>
                  <a:gd name="T93" fmla="*/ 1339 h 1461"/>
                  <a:gd name="T94" fmla="*/ 289 w 2607"/>
                  <a:gd name="T95" fmla="*/ 1350 h 1461"/>
                  <a:gd name="T96" fmla="*/ 276 w 2607"/>
                  <a:gd name="T97" fmla="*/ 1373 h 1461"/>
                  <a:gd name="T98" fmla="*/ 259 w 2607"/>
                  <a:gd name="T99" fmla="*/ 1440 h 1461"/>
                  <a:gd name="T100" fmla="*/ 136 w 2607"/>
                  <a:gd name="T101" fmla="*/ 1461 h 1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7" h="1461">
                    <a:moveTo>
                      <a:pt x="2607" y="0"/>
                    </a:moveTo>
                    <a:lnTo>
                      <a:pt x="2607" y="37"/>
                    </a:lnTo>
                    <a:lnTo>
                      <a:pt x="2391" y="37"/>
                    </a:lnTo>
                    <a:lnTo>
                      <a:pt x="2391" y="52"/>
                    </a:lnTo>
                    <a:lnTo>
                      <a:pt x="2149" y="52"/>
                    </a:lnTo>
                    <a:lnTo>
                      <a:pt x="2149" y="72"/>
                    </a:lnTo>
                    <a:lnTo>
                      <a:pt x="1968" y="72"/>
                    </a:lnTo>
                    <a:lnTo>
                      <a:pt x="1968" y="87"/>
                    </a:lnTo>
                    <a:lnTo>
                      <a:pt x="1838" y="87"/>
                    </a:lnTo>
                    <a:lnTo>
                      <a:pt x="1838" y="108"/>
                    </a:lnTo>
                    <a:lnTo>
                      <a:pt x="1788" y="108"/>
                    </a:lnTo>
                    <a:lnTo>
                      <a:pt x="1788" y="124"/>
                    </a:lnTo>
                    <a:lnTo>
                      <a:pt x="1712" y="124"/>
                    </a:lnTo>
                    <a:lnTo>
                      <a:pt x="1712" y="137"/>
                    </a:lnTo>
                    <a:lnTo>
                      <a:pt x="1241" y="137"/>
                    </a:lnTo>
                    <a:lnTo>
                      <a:pt x="1241" y="149"/>
                    </a:lnTo>
                    <a:lnTo>
                      <a:pt x="1073" y="149"/>
                    </a:lnTo>
                    <a:lnTo>
                      <a:pt x="1073" y="165"/>
                    </a:lnTo>
                    <a:lnTo>
                      <a:pt x="995" y="165"/>
                    </a:lnTo>
                    <a:lnTo>
                      <a:pt x="995" y="189"/>
                    </a:lnTo>
                    <a:lnTo>
                      <a:pt x="983" y="189"/>
                    </a:lnTo>
                    <a:lnTo>
                      <a:pt x="983" y="202"/>
                    </a:lnTo>
                    <a:lnTo>
                      <a:pt x="974" y="202"/>
                    </a:lnTo>
                    <a:lnTo>
                      <a:pt x="974" y="216"/>
                    </a:lnTo>
                    <a:lnTo>
                      <a:pt x="965" y="216"/>
                    </a:lnTo>
                    <a:lnTo>
                      <a:pt x="965" y="241"/>
                    </a:lnTo>
                    <a:lnTo>
                      <a:pt x="941" y="241"/>
                    </a:lnTo>
                    <a:lnTo>
                      <a:pt x="941" y="253"/>
                    </a:lnTo>
                    <a:lnTo>
                      <a:pt x="930" y="253"/>
                    </a:lnTo>
                    <a:lnTo>
                      <a:pt x="930" y="267"/>
                    </a:lnTo>
                    <a:lnTo>
                      <a:pt x="895" y="267"/>
                    </a:lnTo>
                    <a:lnTo>
                      <a:pt x="895" y="291"/>
                    </a:lnTo>
                    <a:lnTo>
                      <a:pt x="884" y="291"/>
                    </a:lnTo>
                    <a:lnTo>
                      <a:pt x="884" y="312"/>
                    </a:lnTo>
                    <a:lnTo>
                      <a:pt x="868" y="312"/>
                    </a:lnTo>
                    <a:lnTo>
                      <a:pt x="868" y="365"/>
                    </a:lnTo>
                    <a:lnTo>
                      <a:pt x="858" y="365"/>
                    </a:lnTo>
                    <a:lnTo>
                      <a:pt x="858" y="381"/>
                    </a:lnTo>
                    <a:lnTo>
                      <a:pt x="834" y="381"/>
                    </a:lnTo>
                    <a:lnTo>
                      <a:pt x="834" y="400"/>
                    </a:lnTo>
                    <a:lnTo>
                      <a:pt x="813" y="400"/>
                    </a:lnTo>
                    <a:lnTo>
                      <a:pt x="813" y="440"/>
                    </a:lnTo>
                    <a:lnTo>
                      <a:pt x="803" y="440"/>
                    </a:lnTo>
                    <a:lnTo>
                      <a:pt x="803" y="468"/>
                    </a:lnTo>
                    <a:lnTo>
                      <a:pt x="792" y="468"/>
                    </a:lnTo>
                    <a:lnTo>
                      <a:pt x="792" y="477"/>
                    </a:lnTo>
                    <a:lnTo>
                      <a:pt x="779" y="477"/>
                    </a:lnTo>
                    <a:lnTo>
                      <a:pt x="779" y="488"/>
                    </a:lnTo>
                    <a:lnTo>
                      <a:pt x="757" y="488"/>
                    </a:lnTo>
                    <a:lnTo>
                      <a:pt x="757" y="506"/>
                    </a:lnTo>
                    <a:lnTo>
                      <a:pt x="747" y="506"/>
                    </a:lnTo>
                    <a:lnTo>
                      <a:pt x="747" y="516"/>
                    </a:lnTo>
                    <a:lnTo>
                      <a:pt x="720" y="516"/>
                    </a:lnTo>
                    <a:lnTo>
                      <a:pt x="720" y="541"/>
                    </a:lnTo>
                    <a:lnTo>
                      <a:pt x="707" y="541"/>
                    </a:lnTo>
                    <a:lnTo>
                      <a:pt x="707" y="554"/>
                    </a:lnTo>
                    <a:lnTo>
                      <a:pt x="695" y="554"/>
                    </a:lnTo>
                    <a:lnTo>
                      <a:pt x="695" y="568"/>
                    </a:lnTo>
                    <a:lnTo>
                      <a:pt x="678" y="568"/>
                    </a:lnTo>
                    <a:lnTo>
                      <a:pt x="678" y="586"/>
                    </a:lnTo>
                    <a:lnTo>
                      <a:pt x="668" y="586"/>
                    </a:lnTo>
                    <a:lnTo>
                      <a:pt x="668" y="597"/>
                    </a:lnTo>
                    <a:lnTo>
                      <a:pt x="639" y="597"/>
                    </a:lnTo>
                    <a:lnTo>
                      <a:pt x="639" y="617"/>
                    </a:lnTo>
                    <a:lnTo>
                      <a:pt x="606" y="617"/>
                    </a:lnTo>
                    <a:lnTo>
                      <a:pt x="606" y="629"/>
                    </a:lnTo>
                    <a:lnTo>
                      <a:pt x="596" y="629"/>
                    </a:lnTo>
                    <a:lnTo>
                      <a:pt x="596" y="649"/>
                    </a:lnTo>
                    <a:lnTo>
                      <a:pt x="583" y="649"/>
                    </a:lnTo>
                    <a:lnTo>
                      <a:pt x="583" y="662"/>
                    </a:lnTo>
                    <a:lnTo>
                      <a:pt x="571" y="662"/>
                    </a:lnTo>
                    <a:lnTo>
                      <a:pt x="571" y="678"/>
                    </a:lnTo>
                    <a:lnTo>
                      <a:pt x="538" y="678"/>
                    </a:lnTo>
                    <a:lnTo>
                      <a:pt x="538" y="733"/>
                    </a:lnTo>
                    <a:lnTo>
                      <a:pt x="473" y="733"/>
                    </a:lnTo>
                    <a:lnTo>
                      <a:pt x="473" y="765"/>
                    </a:lnTo>
                    <a:lnTo>
                      <a:pt x="460" y="765"/>
                    </a:lnTo>
                    <a:lnTo>
                      <a:pt x="460" y="787"/>
                    </a:lnTo>
                    <a:lnTo>
                      <a:pt x="445" y="787"/>
                    </a:lnTo>
                    <a:lnTo>
                      <a:pt x="445" y="821"/>
                    </a:lnTo>
                    <a:lnTo>
                      <a:pt x="436" y="821"/>
                    </a:lnTo>
                    <a:lnTo>
                      <a:pt x="436" y="908"/>
                    </a:lnTo>
                    <a:lnTo>
                      <a:pt x="424" y="908"/>
                    </a:lnTo>
                    <a:lnTo>
                      <a:pt x="424" y="953"/>
                    </a:lnTo>
                    <a:lnTo>
                      <a:pt x="412" y="953"/>
                    </a:lnTo>
                    <a:lnTo>
                      <a:pt x="412" y="1020"/>
                    </a:lnTo>
                    <a:lnTo>
                      <a:pt x="403" y="1020"/>
                    </a:lnTo>
                    <a:lnTo>
                      <a:pt x="403" y="1240"/>
                    </a:lnTo>
                    <a:lnTo>
                      <a:pt x="393" y="1240"/>
                    </a:lnTo>
                    <a:lnTo>
                      <a:pt x="393" y="1312"/>
                    </a:lnTo>
                    <a:lnTo>
                      <a:pt x="375" y="1312"/>
                    </a:lnTo>
                    <a:lnTo>
                      <a:pt x="375" y="1328"/>
                    </a:lnTo>
                    <a:lnTo>
                      <a:pt x="358" y="1328"/>
                    </a:lnTo>
                    <a:lnTo>
                      <a:pt x="358" y="1339"/>
                    </a:lnTo>
                    <a:lnTo>
                      <a:pt x="289" y="1339"/>
                    </a:lnTo>
                    <a:lnTo>
                      <a:pt x="289" y="1350"/>
                    </a:lnTo>
                    <a:lnTo>
                      <a:pt x="276" y="1350"/>
                    </a:lnTo>
                    <a:lnTo>
                      <a:pt x="276" y="1373"/>
                    </a:lnTo>
                    <a:lnTo>
                      <a:pt x="259" y="1373"/>
                    </a:lnTo>
                    <a:lnTo>
                      <a:pt x="259" y="1440"/>
                    </a:lnTo>
                    <a:lnTo>
                      <a:pt x="136" y="1440"/>
                    </a:lnTo>
                    <a:lnTo>
                      <a:pt x="136" y="1461"/>
                    </a:lnTo>
                    <a:lnTo>
                      <a:pt x="0" y="1461"/>
                    </a:lnTo>
                  </a:path>
                </a:pathLst>
              </a:custGeom>
              <a:noFill/>
              <a:ln w="26988">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grpSp>
        <p:sp>
          <p:nvSpPr>
            <p:cNvPr id="26" name="ZoneTexte 25"/>
            <p:cNvSpPr txBox="1"/>
            <p:nvPr/>
          </p:nvSpPr>
          <p:spPr>
            <a:xfrm>
              <a:off x="435911" y="5654099"/>
              <a:ext cx="303584" cy="311886"/>
            </a:xfrm>
            <a:prstGeom prst="rect">
              <a:avLst/>
            </a:prstGeom>
            <a:noFill/>
          </p:spPr>
          <p:txBody>
            <a:bodyPr wrap="none" rtlCol="0">
              <a:spAutoFit/>
            </a:bodyPr>
            <a:lstStyle/>
            <a:p>
              <a:pPr algn="ctr"/>
              <a:r>
                <a:rPr lang="fr-FR" sz="1200" dirty="0">
                  <a:solidFill>
                    <a:srgbClr val="000066"/>
                  </a:solidFill>
                </a:rPr>
                <a:t>0</a:t>
              </a:r>
            </a:p>
          </p:txBody>
        </p:sp>
        <p:sp>
          <p:nvSpPr>
            <p:cNvPr id="28" name="ZoneTexte 27"/>
            <p:cNvSpPr txBox="1"/>
            <p:nvPr/>
          </p:nvSpPr>
          <p:spPr>
            <a:xfrm>
              <a:off x="1117431" y="5654099"/>
              <a:ext cx="303584" cy="311886"/>
            </a:xfrm>
            <a:prstGeom prst="rect">
              <a:avLst/>
            </a:prstGeom>
            <a:noFill/>
          </p:spPr>
          <p:txBody>
            <a:bodyPr wrap="none" rtlCol="0">
              <a:spAutoFit/>
            </a:bodyPr>
            <a:lstStyle/>
            <a:p>
              <a:pPr algn="ctr"/>
              <a:r>
                <a:rPr lang="fr-FR" sz="1200" dirty="0">
                  <a:solidFill>
                    <a:srgbClr val="000066"/>
                  </a:solidFill>
                </a:rPr>
                <a:t>3</a:t>
              </a:r>
            </a:p>
          </p:txBody>
        </p:sp>
        <p:sp>
          <p:nvSpPr>
            <p:cNvPr id="29" name="ZoneTexte 28"/>
            <p:cNvSpPr txBox="1"/>
            <p:nvPr/>
          </p:nvSpPr>
          <p:spPr>
            <a:xfrm>
              <a:off x="1811169" y="5654099"/>
              <a:ext cx="303584" cy="311886"/>
            </a:xfrm>
            <a:prstGeom prst="rect">
              <a:avLst/>
            </a:prstGeom>
            <a:noFill/>
          </p:spPr>
          <p:txBody>
            <a:bodyPr wrap="none" rtlCol="0">
              <a:spAutoFit/>
            </a:bodyPr>
            <a:lstStyle/>
            <a:p>
              <a:pPr algn="ctr"/>
              <a:r>
                <a:rPr lang="fr-FR" sz="1200" dirty="0">
                  <a:solidFill>
                    <a:srgbClr val="000066"/>
                  </a:solidFill>
                </a:rPr>
                <a:t>6</a:t>
              </a:r>
            </a:p>
          </p:txBody>
        </p:sp>
        <p:sp>
          <p:nvSpPr>
            <p:cNvPr id="30" name="ZoneTexte 29"/>
            <p:cNvSpPr txBox="1"/>
            <p:nvPr/>
          </p:nvSpPr>
          <p:spPr>
            <a:xfrm>
              <a:off x="2503319" y="5654099"/>
              <a:ext cx="303584" cy="311886"/>
            </a:xfrm>
            <a:prstGeom prst="rect">
              <a:avLst/>
            </a:prstGeom>
            <a:noFill/>
          </p:spPr>
          <p:txBody>
            <a:bodyPr wrap="none" rtlCol="0">
              <a:spAutoFit/>
            </a:bodyPr>
            <a:lstStyle/>
            <a:p>
              <a:pPr algn="ctr"/>
              <a:r>
                <a:rPr lang="fr-FR" sz="1200" dirty="0">
                  <a:solidFill>
                    <a:srgbClr val="000066"/>
                  </a:solidFill>
                </a:rPr>
                <a:t>9</a:t>
              </a:r>
            </a:p>
          </p:txBody>
        </p:sp>
        <p:sp>
          <p:nvSpPr>
            <p:cNvPr id="31" name="ZoneTexte 30"/>
            <p:cNvSpPr txBox="1"/>
            <p:nvPr/>
          </p:nvSpPr>
          <p:spPr>
            <a:xfrm>
              <a:off x="3149227" y="5654099"/>
              <a:ext cx="399244" cy="311886"/>
            </a:xfrm>
            <a:prstGeom prst="rect">
              <a:avLst/>
            </a:prstGeom>
            <a:noFill/>
          </p:spPr>
          <p:txBody>
            <a:bodyPr wrap="none" rtlCol="0">
              <a:spAutoFit/>
            </a:bodyPr>
            <a:lstStyle/>
            <a:p>
              <a:pPr algn="ctr"/>
              <a:r>
                <a:rPr lang="fr-FR" sz="1200" dirty="0">
                  <a:solidFill>
                    <a:srgbClr val="000066"/>
                  </a:solidFill>
                </a:rPr>
                <a:t>12</a:t>
              </a:r>
            </a:p>
          </p:txBody>
        </p:sp>
        <p:sp>
          <p:nvSpPr>
            <p:cNvPr id="32" name="ZoneTexte 31"/>
            <p:cNvSpPr txBox="1"/>
            <p:nvPr/>
          </p:nvSpPr>
          <p:spPr>
            <a:xfrm>
              <a:off x="3842964" y="5654099"/>
              <a:ext cx="399244" cy="311886"/>
            </a:xfrm>
            <a:prstGeom prst="rect">
              <a:avLst/>
            </a:prstGeom>
            <a:noFill/>
          </p:spPr>
          <p:txBody>
            <a:bodyPr wrap="none" rtlCol="0">
              <a:spAutoFit/>
            </a:bodyPr>
            <a:lstStyle/>
            <a:p>
              <a:pPr algn="ctr"/>
              <a:r>
                <a:rPr lang="fr-FR" sz="1200" dirty="0">
                  <a:solidFill>
                    <a:srgbClr val="000066"/>
                  </a:solidFill>
                </a:rPr>
                <a:t>15</a:t>
              </a:r>
            </a:p>
          </p:txBody>
        </p:sp>
        <p:sp>
          <p:nvSpPr>
            <p:cNvPr id="33" name="ZoneTexte 32"/>
            <p:cNvSpPr txBox="1"/>
            <p:nvPr/>
          </p:nvSpPr>
          <p:spPr>
            <a:xfrm>
              <a:off x="4536702" y="5654099"/>
              <a:ext cx="399244" cy="311886"/>
            </a:xfrm>
            <a:prstGeom prst="rect">
              <a:avLst/>
            </a:prstGeom>
            <a:noFill/>
          </p:spPr>
          <p:txBody>
            <a:bodyPr wrap="none" rtlCol="0">
              <a:spAutoFit/>
            </a:bodyPr>
            <a:lstStyle/>
            <a:p>
              <a:pPr algn="ctr"/>
              <a:r>
                <a:rPr lang="fr-FR" sz="1200" dirty="0">
                  <a:solidFill>
                    <a:srgbClr val="000066"/>
                  </a:solidFill>
                </a:rPr>
                <a:t>18</a:t>
              </a:r>
            </a:p>
          </p:txBody>
        </p:sp>
        <p:sp>
          <p:nvSpPr>
            <p:cNvPr id="34" name="ZoneTexte 33"/>
            <p:cNvSpPr txBox="1"/>
            <p:nvPr/>
          </p:nvSpPr>
          <p:spPr>
            <a:xfrm>
              <a:off x="127784" y="5461585"/>
              <a:ext cx="303584" cy="311886"/>
            </a:xfrm>
            <a:prstGeom prst="rect">
              <a:avLst/>
            </a:prstGeom>
            <a:noFill/>
          </p:spPr>
          <p:txBody>
            <a:bodyPr wrap="none" rtlCol="0">
              <a:spAutoFit/>
            </a:bodyPr>
            <a:lstStyle/>
            <a:p>
              <a:pPr algn="r"/>
              <a:r>
                <a:rPr lang="fr-FR" sz="1200" dirty="0">
                  <a:solidFill>
                    <a:srgbClr val="000066"/>
                  </a:solidFill>
                </a:rPr>
                <a:t>0</a:t>
              </a:r>
            </a:p>
          </p:txBody>
        </p:sp>
        <p:sp>
          <p:nvSpPr>
            <p:cNvPr id="35" name="ZoneTexte 34"/>
            <p:cNvSpPr txBox="1"/>
            <p:nvPr/>
          </p:nvSpPr>
          <p:spPr>
            <a:xfrm>
              <a:off x="32123" y="4980572"/>
              <a:ext cx="399244" cy="311886"/>
            </a:xfrm>
            <a:prstGeom prst="rect">
              <a:avLst/>
            </a:prstGeom>
            <a:noFill/>
          </p:spPr>
          <p:txBody>
            <a:bodyPr wrap="none" rtlCol="0">
              <a:spAutoFit/>
            </a:bodyPr>
            <a:lstStyle/>
            <a:p>
              <a:pPr algn="r"/>
              <a:r>
                <a:rPr lang="fr-FR" sz="1200" dirty="0">
                  <a:solidFill>
                    <a:srgbClr val="000066"/>
                  </a:solidFill>
                </a:rPr>
                <a:t>20</a:t>
              </a:r>
            </a:p>
          </p:txBody>
        </p:sp>
        <p:sp>
          <p:nvSpPr>
            <p:cNvPr id="36" name="ZoneTexte 35"/>
            <p:cNvSpPr txBox="1"/>
            <p:nvPr/>
          </p:nvSpPr>
          <p:spPr>
            <a:xfrm>
              <a:off x="32124" y="4499560"/>
              <a:ext cx="399244" cy="311886"/>
            </a:xfrm>
            <a:prstGeom prst="rect">
              <a:avLst/>
            </a:prstGeom>
            <a:noFill/>
          </p:spPr>
          <p:txBody>
            <a:bodyPr wrap="none" rtlCol="0">
              <a:spAutoFit/>
            </a:bodyPr>
            <a:lstStyle/>
            <a:p>
              <a:pPr algn="r"/>
              <a:r>
                <a:rPr lang="fr-FR" sz="1200" dirty="0">
                  <a:solidFill>
                    <a:srgbClr val="000066"/>
                  </a:solidFill>
                </a:rPr>
                <a:t>40</a:t>
              </a:r>
            </a:p>
          </p:txBody>
        </p:sp>
        <p:sp>
          <p:nvSpPr>
            <p:cNvPr id="37" name="ZoneTexte 36"/>
            <p:cNvSpPr txBox="1"/>
            <p:nvPr/>
          </p:nvSpPr>
          <p:spPr>
            <a:xfrm>
              <a:off x="32124" y="4018546"/>
              <a:ext cx="399244" cy="311886"/>
            </a:xfrm>
            <a:prstGeom prst="rect">
              <a:avLst/>
            </a:prstGeom>
            <a:noFill/>
          </p:spPr>
          <p:txBody>
            <a:bodyPr wrap="none" rtlCol="0">
              <a:spAutoFit/>
            </a:bodyPr>
            <a:lstStyle/>
            <a:p>
              <a:pPr algn="r"/>
              <a:r>
                <a:rPr lang="fr-FR" sz="1200" dirty="0">
                  <a:solidFill>
                    <a:srgbClr val="000066"/>
                  </a:solidFill>
                </a:rPr>
                <a:t>60</a:t>
              </a:r>
            </a:p>
          </p:txBody>
        </p:sp>
        <p:sp>
          <p:nvSpPr>
            <p:cNvPr id="38" name="ZoneTexte 37"/>
            <p:cNvSpPr txBox="1"/>
            <p:nvPr/>
          </p:nvSpPr>
          <p:spPr>
            <a:xfrm>
              <a:off x="32124" y="3537533"/>
              <a:ext cx="399244" cy="311886"/>
            </a:xfrm>
            <a:prstGeom prst="rect">
              <a:avLst/>
            </a:prstGeom>
            <a:noFill/>
          </p:spPr>
          <p:txBody>
            <a:bodyPr wrap="none" rtlCol="0">
              <a:spAutoFit/>
            </a:bodyPr>
            <a:lstStyle/>
            <a:p>
              <a:pPr algn="r"/>
              <a:r>
                <a:rPr lang="fr-FR" sz="1200" dirty="0">
                  <a:solidFill>
                    <a:srgbClr val="000066"/>
                  </a:solidFill>
                </a:rPr>
                <a:t>80</a:t>
              </a:r>
            </a:p>
          </p:txBody>
        </p:sp>
        <p:sp>
          <p:nvSpPr>
            <p:cNvPr id="39" name="ZoneTexte 38"/>
            <p:cNvSpPr txBox="1"/>
            <p:nvPr/>
          </p:nvSpPr>
          <p:spPr>
            <a:xfrm>
              <a:off x="-63535" y="3056521"/>
              <a:ext cx="494903" cy="311886"/>
            </a:xfrm>
            <a:prstGeom prst="rect">
              <a:avLst/>
            </a:prstGeom>
            <a:noFill/>
          </p:spPr>
          <p:txBody>
            <a:bodyPr wrap="none" rtlCol="0">
              <a:spAutoFit/>
            </a:bodyPr>
            <a:lstStyle/>
            <a:p>
              <a:pPr algn="r"/>
              <a:r>
                <a:rPr lang="fr-FR" sz="1200" dirty="0">
                  <a:solidFill>
                    <a:srgbClr val="000066"/>
                  </a:solidFill>
                </a:rPr>
                <a:t>100</a:t>
              </a:r>
            </a:p>
          </p:txBody>
        </p:sp>
        <p:sp>
          <p:nvSpPr>
            <p:cNvPr id="40" name="ZoneTexte 39"/>
            <p:cNvSpPr txBox="1"/>
            <p:nvPr/>
          </p:nvSpPr>
          <p:spPr>
            <a:xfrm>
              <a:off x="1951706" y="4519185"/>
              <a:ext cx="1546198" cy="311886"/>
            </a:xfrm>
            <a:prstGeom prst="rect">
              <a:avLst/>
            </a:prstGeom>
            <a:noFill/>
          </p:spPr>
          <p:txBody>
            <a:bodyPr wrap="none" rtlCol="0">
              <a:spAutoFit/>
            </a:bodyPr>
            <a:lstStyle/>
            <a:p>
              <a:r>
                <a:rPr lang="fr-FR" sz="1200" b="1" dirty="0">
                  <a:solidFill>
                    <a:srgbClr val="000066"/>
                  </a:solidFill>
                </a:rPr>
                <a:t>Pas de mutation</a:t>
              </a:r>
            </a:p>
          </p:txBody>
        </p:sp>
        <p:sp>
          <p:nvSpPr>
            <p:cNvPr id="41" name="ZoneTexte 40"/>
            <p:cNvSpPr txBox="1"/>
            <p:nvPr/>
          </p:nvSpPr>
          <p:spPr>
            <a:xfrm>
              <a:off x="1951706" y="4747065"/>
              <a:ext cx="2866536" cy="311886"/>
            </a:xfrm>
            <a:prstGeom prst="rect">
              <a:avLst/>
            </a:prstGeom>
            <a:noFill/>
          </p:spPr>
          <p:txBody>
            <a:bodyPr wrap="none" rtlCol="0">
              <a:spAutoFit/>
            </a:bodyPr>
            <a:lstStyle/>
            <a:p>
              <a:r>
                <a:rPr lang="fr-FR" sz="1200" b="1" dirty="0">
                  <a:solidFill>
                    <a:srgbClr val="000066"/>
                  </a:solidFill>
                </a:rPr>
                <a:t>Présence d’au moins 1 mutation</a:t>
              </a:r>
            </a:p>
          </p:txBody>
        </p:sp>
        <p:sp>
          <p:nvSpPr>
            <p:cNvPr id="43" name="ZoneTexte 42"/>
            <p:cNvSpPr txBox="1"/>
            <p:nvPr/>
          </p:nvSpPr>
          <p:spPr>
            <a:xfrm>
              <a:off x="1028071" y="5857773"/>
              <a:ext cx="2932357" cy="311886"/>
            </a:xfrm>
            <a:prstGeom prst="rect">
              <a:avLst/>
            </a:prstGeom>
            <a:noFill/>
          </p:spPr>
          <p:txBody>
            <a:bodyPr wrap="none" rtlCol="0">
              <a:spAutoFit/>
            </a:bodyPr>
            <a:lstStyle/>
            <a:p>
              <a:pPr algn="ctr"/>
              <a:r>
                <a:rPr lang="fr-FR" sz="1200" b="1" dirty="0">
                  <a:solidFill>
                    <a:srgbClr val="000066"/>
                  </a:solidFill>
                </a:rPr>
                <a:t>Mois depuis l’initiation des ARV</a:t>
              </a:r>
            </a:p>
          </p:txBody>
        </p:sp>
      </p:grpSp>
      <p:sp>
        <p:nvSpPr>
          <p:cNvPr id="48" name="Rectangle 47"/>
          <p:cNvSpPr/>
          <p:nvPr/>
        </p:nvSpPr>
        <p:spPr>
          <a:xfrm>
            <a:off x="278832" y="3083995"/>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sp>
        <p:nvSpPr>
          <p:cNvPr id="49"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Derache</a:t>
            </a:r>
            <a:r>
              <a:rPr lang="fr-FR" sz="1200" i="1" dirty="0">
                <a:solidFill>
                  <a:srgbClr val="0070C0"/>
                </a:solidFill>
                <a:latin typeface="Arial" charset="0"/>
                <a:cs typeface="Arial" charset="0"/>
              </a:rPr>
              <a:t> A, CROI 2017, Abs. 43</a:t>
            </a:r>
          </a:p>
        </p:txBody>
      </p:sp>
      <p:sp>
        <p:nvSpPr>
          <p:cNvPr id="4" name="Titre 3"/>
          <p:cNvSpPr>
            <a:spLocks noGrp="1"/>
          </p:cNvSpPr>
          <p:nvPr>
            <p:ph type="title"/>
          </p:nvPr>
        </p:nvSpPr>
        <p:spPr/>
        <p:txBody>
          <a:bodyPr/>
          <a:lstStyle/>
          <a:p>
            <a:r>
              <a:rPr lang="fr-FR" sz="2400" dirty="0"/>
              <a:t>Essai ANRS 12249 TASP : analyse de la résistance transmise et de la réponse virologique </a:t>
            </a:r>
            <a:br>
              <a:rPr lang="fr-FR" sz="2400" dirty="0"/>
            </a:br>
            <a:r>
              <a:rPr lang="fr-FR" sz="2400" dirty="0"/>
              <a:t>à TDF/FTC/EFV (3)</a:t>
            </a:r>
          </a:p>
        </p:txBody>
      </p:sp>
      <p:sp>
        <p:nvSpPr>
          <p:cNvPr id="6" name="Espace réservé du contenu 5"/>
          <p:cNvSpPr>
            <a:spLocks noGrp="1"/>
          </p:cNvSpPr>
          <p:nvPr>
            <p:ph idx="1"/>
          </p:nvPr>
        </p:nvSpPr>
        <p:spPr>
          <a:xfrm>
            <a:off x="457200" y="1199924"/>
            <a:ext cx="8683128" cy="1446029"/>
          </a:xfrm>
        </p:spPr>
        <p:txBody>
          <a:bodyPr/>
          <a:lstStyle/>
          <a:p>
            <a:r>
              <a:rPr lang="fr-FR" sz="1600" dirty="0"/>
              <a:t>Etude de la réponse à la 1</a:t>
            </a:r>
            <a:r>
              <a:rPr lang="fr-FR" sz="1600" baseline="30000" dirty="0"/>
              <a:t>ère</a:t>
            </a:r>
            <a:r>
              <a:rPr lang="fr-FR" sz="1600" dirty="0"/>
              <a:t> ligne de traitement (TDF/FTC/EFV)</a:t>
            </a:r>
          </a:p>
          <a:p>
            <a:pPr lvl="1"/>
            <a:r>
              <a:rPr lang="fr-FR" sz="1600" dirty="0"/>
              <a:t>920 patients ont initié ARV et 837 étaient analysables</a:t>
            </a:r>
          </a:p>
          <a:p>
            <a:pPr lvl="1"/>
            <a:r>
              <a:rPr lang="fr-FR" sz="1600" dirty="0"/>
              <a:t>138 patients (16,5 %) avaient un virus porteur d’au moins 1 mutation </a:t>
            </a:r>
          </a:p>
          <a:p>
            <a:pPr lvl="1"/>
            <a:r>
              <a:rPr lang="fr-FR" sz="1600" dirty="0"/>
              <a:t>Temps médian pour obtenir CV &lt; 50 c/ml = 3,61 mois (IQR = 3,19 - 3,71)</a:t>
            </a:r>
          </a:p>
          <a:p>
            <a:r>
              <a:rPr lang="fr-FR" sz="1600" dirty="0"/>
              <a:t>Temps médian sous ARV = 1,36 ans (IQR = 0,91 - 2,13)</a:t>
            </a:r>
          </a:p>
          <a:p>
            <a:r>
              <a:rPr lang="fr-FR" sz="1600" dirty="0"/>
              <a:t>Probabilité cumulée d’une suppression virologique à M12 : 94,5 % (IC 95 % : 92,7 - 96,0) </a:t>
            </a:r>
          </a:p>
        </p:txBody>
      </p:sp>
      <p:sp>
        <p:nvSpPr>
          <p:cNvPr id="50" name="ZoneTexte 49"/>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5</a:t>
            </a:r>
          </a:p>
        </p:txBody>
      </p:sp>
    </p:spTree>
    <p:extLst>
      <p:ext uri="{BB962C8B-B14F-4D97-AF65-F5344CB8AC3E}">
        <p14:creationId xmlns:p14="http://schemas.microsoft.com/office/powerpoint/2010/main" val="77472496"/>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Doravirine</a:t>
            </a:r>
            <a:r>
              <a:rPr lang="fr-FR" dirty="0"/>
              <a:t> : interaction PK avec RTV (1)</a:t>
            </a:r>
          </a:p>
        </p:txBody>
      </p:sp>
      <p:sp>
        <p:nvSpPr>
          <p:cNvPr id="5123" name="Rectangle 3"/>
          <p:cNvSpPr>
            <a:spLocks noGrp="1" noChangeArrowheads="1"/>
          </p:cNvSpPr>
          <p:nvPr>
            <p:ph idx="1"/>
          </p:nvPr>
        </p:nvSpPr>
        <p:spPr>
          <a:xfrm>
            <a:off x="431800" y="1273347"/>
            <a:ext cx="8712200" cy="2282295"/>
          </a:xfrm>
        </p:spPr>
        <p:txBody>
          <a:bodyPr/>
          <a:lstStyle/>
          <a:p>
            <a:pPr eaLnBrk="1" hangingPunct="1"/>
            <a:r>
              <a:rPr lang="fr-FR" sz="1600" b="1" dirty="0">
                <a:solidFill>
                  <a:srgbClr val="0070C0"/>
                </a:solidFill>
              </a:rPr>
              <a:t>Rappels </a:t>
            </a:r>
          </a:p>
          <a:p>
            <a:pPr lvl="1" eaLnBrk="1" hangingPunct="1"/>
            <a:r>
              <a:rPr lang="fr-FR" sz="1600" dirty="0"/>
              <a:t>DOR (MK-1439) est métabolisée par CYP3A4 mais est aussi substrat des P-</a:t>
            </a:r>
            <a:r>
              <a:rPr lang="fr-FR" sz="1600" dirty="0" err="1"/>
              <a:t>gP</a:t>
            </a:r>
            <a:endParaRPr lang="fr-FR" sz="1600" dirty="0"/>
          </a:p>
          <a:p>
            <a:pPr lvl="1" eaLnBrk="1" hangingPunct="1"/>
            <a:r>
              <a:rPr lang="fr-FR" sz="1600" dirty="0"/>
              <a:t>RTV est inhibiteur du CYP3A4 et du CYP2D6 des P-</a:t>
            </a:r>
            <a:r>
              <a:rPr lang="fr-FR" sz="1600" dirty="0" err="1"/>
              <a:t>gP</a:t>
            </a:r>
            <a:r>
              <a:rPr lang="fr-FR" sz="1600" dirty="0"/>
              <a:t> mais aussi inducteur des </a:t>
            </a:r>
            <a:r>
              <a:rPr lang="fr-FR" sz="1600" dirty="0" err="1"/>
              <a:t>glucuronyltransférases</a:t>
            </a:r>
            <a:r>
              <a:rPr lang="fr-FR" sz="1600" dirty="0"/>
              <a:t> (UGT), CYP3A, CYP1A2 et CYP2C9</a:t>
            </a:r>
          </a:p>
          <a:p>
            <a:pPr eaLnBrk="1" hangingPunct="1"/>
            <a:endParaRPr lang="fr-FR" sz="1600" dirty="0"/>
          </a:p>
          <a:p>
            <a:pPr eaLnBrk="1" hangingPunct="1"/>
            <a:r>
              <a:rPr lang="fr-FR" sz="1600" b="1" dirty="0">
                <a:solidFill>
                  <a:srgbClr val="0070C0"/>
                </a:solidFill>
              </a:rPr>
              <a:t>Méthode </a:t>
            </a:r>
          </a:p>
          <a:p>
            <a:pPr lvl="1" eaLnBrk="1" hangingPunct="1"/>
            <a:r>
              <a:rPr lang="fr-FR" sz="1600" dirty="0"/>
              <a:t>Etude PK et tolérance ouverte (MK-1439-002) chez des sujets sains, en 2 périodes :</a:t>
            </a:r>
          </a:p>
          <a:p>
            <a:pPr lvl="2" eaLnBrk="1" hangingPunct="1"/>
            <a:r>
              <a:rPr lang="fr-FR" sz="1600" dirty="0"/>
              <a:t>P1 : DOR (50 mg du) puis </a:t>
            </a:r>
            <a:r>
              <a:rPr lang="fr-FR" sz="1600" dirty="0" err="1"/>
              <a:t>washout</a:t>
            </a:r>
            <a:r>
              <a:rPr lang="fr-FR" sz="1600" dirty="0"/>
              <a:t> de 7 jours</a:t>
            </a:r>
          </a:p>
          <a:p>
            <a:pPr lvl="2" eaLnBrk="1" hangingPunct="1"/>
            <a:r>
              <a:rPr lang="fr-FR" sz="1600" dirty="0"/>
              <a:t>P2 : RTV 100 mg </a:t>
            </a:r>
            <a:r>
              <a:rPr lang="fr-FR" sz="1600" dirty="0" err="1"/>
              <a:t>bid</a:t>
            </a:r>
            <a:r>
              <a:rPr lang="fr-FR" sz="1600" dirty="0"/>
              <a:t> pendant 20 j et addition le matin de J14 de DOR (50 mg du)</a:t>
            </a:r>
          </a:p>
          <a:p>
            <a:pPr lvl="1" eaLnBrk="1" hangingPunct="1"/>
            <a:r>
              <a:rPr lang="fr-FR" sz="1600" dirty="0"/>
              <a:t>Etude PK plasma intensive de DOR à J1 de P1 et J14 de P2</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Khalilieh</a:t>
            </a:r>
            <a:r>
              <a:rPr lang="en-GB" sz="1200" i="1" dirty="0">
                <a:solidFill>
                  <a:srgbClr val="0070C0"/>
                </a:solidFill>
              </a:rPr>
              <a:t> S, CROI 2017, Abs. 412</a:t>
            </a:r>
          </a:p>
        </p:txBody>
      </p:sp>
      <p:sp>
        <p:nvSpPr>
          <p:cNvPr id="4" name="ZoneTexte 3"/>
          <p:cNvSpPr txBox="1"/>
          <p:nvPr/>
        </p:nvSpPr>
        <p:spPr>
          <a:xfrm>
            <a:off x="186261" y="6258930"/>
            <a:ext cx="3697722" cy="276999"/>
          </a:xfrm>
          <a:prstGeom prst="rect">
            <a:avLst/>
          </a:prstGeom>
          <a:noFill/>
        </p:spPr>
        <p:txBody>
          <a:bodyPr wrap="none" rtlCol="0">
            <a:spAutoFit/>
          </a:bodyPr>
          <a:lstStyle/>
          <a:p>
            <a:r>
              <a:rPr lang="fr-FR" sz="1200" dirty="0"/>
              <a:t>* Moyenne géométrique et coefficient de variation %</a:t>
            </a:r>
          </a:p>
        </p:txBody>
      </p:sp>
      <p:sp>
        <p:nvSpPr>
          <p:cNvPr id="6" name="Rectangle 5"/>
          <p:cNvSpPr/>
          <p:nvPr/>
        </p:nvSpPr>
        <p:spPr>
          <a:xfrm>
            <a:off x="677333" y="3795823"/>
            <a:ext cx="8111067" cy="400110"/>
          </a:xfrm>
          <a:prstGeom prst="rect">
            <a:avLst/>
          </a:prstGeom>
        </p:spPr>
        <p:txBody>
          <a:bodyPr wrap="square">
            <a:spAutoFit/>
          </a:bodyPr>
          <a:lstStyle/>
          <a:p>
            <a:pPr algn="ctr"/>
            <a:r>
              <a:rPr lang="fr-FR" sz="2000" b="1" dirty="0">
                <a:solidFill>
                  <a:srgbClr val="0070C0"/>
                </a:solidFill>
                <a:latin typeface="Calibri" panose="020F0502020204030204" pitchFamily="34" charset="0"/>
              </a:rPr>
              <a:t>Paramètres PK habituels et rapport des moyennes géométriques (RMG)</a:t>
            </a:r>
          </a:p>
        </p:txBody>
      </p:sp>
      <p:graphicFrame>
        <p:nvGraphicFramePr>
          <p:cNvPr id="9" name="Tableau 8"/>
          <p:cNvGraphicFramePr>
            <a:graphicFrameLocks noGrp="1"/>
          </p:cNvGraphicFramePr>
          <p:nvPr>
            <p:extLst/>
          </p:nvPr>
        </p:nvGraphicFramePr>
        <p:xfrm>
          <a:off x="281316" y="4216770"/>
          <a:ext cx="8595984" cy="2042160"/>
        </p:xfrm>
        <a:graphic>
          <a:graphicData uri="http://schemas.openxmlformats.org/drawingml/2006/table">
            <a:tbl>
              <a:tblPr firstRow="1" bandRow="1">
                <a:tableStyleId>{5C22544A-7EE6-4342-B048-85BDC9FD1C3A}</a:tableStyleId>
              </a:tblPr>
              <a:tblGrid>
                <a:gridCol w="2148996">
                  <a:extLst>
                    <a:ext uri="{9D8B030D-6E8A-4147-A177-3AD203B41FA5}">
                      <a16:colId xmlns:a16="http://schemas.microsoft.com/office/drawing/2014/main" xmlns="" val="20000"/>
                    </a:ext>
                  </a:extLst>
                </a:gridCol>
                <a:gridCol w="2148996">
                  <a:extLst>
                    <a:ext uri="{9D8B030D-6E8A-4147-A177-3AD203B41FA5}">
                      <a16:colId xmlns:a16="http://schemas.microsoft.com/office/drawing/2014/main" xmlns="" val="20001"/>
                    </a:ext>
                  </a:extLst>
                </a:gridCol>
                <a:gridCol w="2148996">
                  <a:extLst>
                    <a:ext uri="{9D8B030D-6E8A-4147-A177-3AD203B41FA5}">
                      <a16:colId xmlns:a16="http://schemas.microsoft.com/office/drawing/2014/main" xmlns="" val="20002"/>
                    </a:ext>
                  </a:extLst>
                </a:gridCol>
                <a:gridCol w="2148996">
                  <a:extLst>
                    <a:ext uri="{9D8B030D-6E8A-4147-A177-3AD203B41FA5}">
                      <a16:colId xmlns:a16="http://schemas.microsoft.com/office/drawing/2014/main" xmlns="" val="20003"/>
                    </a:ext>
                  </a:extLst>
                </a:gridCol>
              </a:tblGrid>
              <a:tr h="3963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Paramètres PK</a:t>
                      </a:r>
                    </a:p>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(médiane, extrêmes)</a:t>
                      </a:r>
                    </a:p>
                  </a:txBody>
                  <a:tcPr anchor="ctr"/>
                </a:tc>
                <a:tc>
                  <a:txBody>
                    <a:bodyPr/>
                    <a:lstStyle/>
                    <a:p>
                      <a:pPr algn="ctr"/>
                      <a:r>
                        <a:rPr lang="fr-FR" sz="1400" dirty="0">
                          <a:solidFill>
                            <a:srgbClr val="000066"/>
                          </a:solidFill>
                        </a:rPr>
                        <a:t>DOR</a:t>
                      </a:r>
                      <a:r>
                        <a:rPr lang="fr-FR" sz="1400" baseline="0" dirty="0">
                          <a:solidFill>
                            <a:srgbClr val="000066"/>
                          </a:solidFill>
                        </a:rPr>
                        <a:t> </a:t>
                      </a:r>
                      <a:r>
                        <a:rPr lang="fr-FR" sz="1400" dirty="0">
                          <a:solidFill>
                            <a:srgbClr val="000066"/>
                          </a:solidFill>
                        </a:rPr>
                        <a:t>seule</a:t>
                      </a:r>
                    </a:p>
                    <a:p>
                      <a:pPr algn="ctr"/>
                      <a:r>
                        <a:rPr lang="fr-FR" sz="1400" b="0" dirty="0">
                          <a:solidFill>
                            <a:srgbClr val="000066"/>
                          </a:solidFill>
                        </a:rPr>
                        <a:t> [n = 8]</a:t>
                      </a:r>
                      <a:r>
                        <a:rPr lang="fr-FR" sz="1400" b="0" baseline="0" dirty="0">
                          <a:solidFill>
                            <a:srgbClr val="000066"/>
                          </a:solidFill>
                        </a:rPr>
                        <a:t> </a:t>
                      </a:r>
                      <a:r>
                        <a:rPr lang="fr-FR" sz="1400" b="0" dirty="0">
                          <a:solidFill>
                            <a:srgbClr val="000066"/>
                          </a:solidFill>
                        </a:rPr>
                        <a:t>(IC 95 %)</a:t>
                      </a:r>
                    </a:p>
                  </a:txBody>
                  <a:tcPr anchor="ctr"/>
                </a:tc>
                <a:tc>
                  <a:txBody>
                    <a:bodyPr/>
                    <a:lstStyle/>
                    <a:p>
                      <a:pPr algn="ctr"/>
                      <a:r>
                        <a:rPr lang="fr-FR" sz="1400" dirty="0">
                          <a:solidFill>
                            <a:srgbClr val="000066"/>
                          </a:solidFill>
                        </a:rPr>
                        <a:t>DOR + RTV </a:t>
                      </a:r>
                    </a:p>
                    <a:p>
                      <a:pPr algn="ctr"/>
                      <a:r>
                        <a:rPr lang="fr-FR" sz="1400" b="0" dirty="0">
                          <a:solidFill>
                            <a:srgbClr val="000066"/>
                          </a:solidFill>
                        </a:rPr>
                        <a:t> [n = 8]</a:t>
                      </a:r>
                      <a:r>
                        <a:rPr lang="fr-FR" sz="1400" b="0" baseline="0" dirty="0">
                          <a:solidFill>
                            <a:srgbClr val="000066"/>
                          </a:solidFill>
                        </a:rPr>
                        <a:t> </a:t>
                      </a:r>
                      <a:r>
                        <a:rPr lang="fr-FR" sz="1400" b="0" dirty="0">
                          <a:solidFill>
                            <a:srgbClr val="000066"/>
                          </a:solidFill>
                        </a:rPr>
                        <a:t>(IC 95 %)</a:t>
                      </a:r>
                    </a:p>
                  </a:txBody>
                  <a:tcPr anchor="ctr"/>
                </a:tc>
                <a:tc>
                  <a:txBody>
                    <a:bodyPr/>
                    <a:lstStyle/>
                    <a:p>
                      <a:pPr algn="ctr"/>
                      <a:r>
                        <a:rPr lang="fr-FR" sz="1400" dirty="0">
                          <a:solidFill>
                            <a:srgbClr val="000066"/>
                          </a:solidFill>
                        </a:rPr>
                        <a:t>RMG</a:t>
                      </a:r>
                    </a:p>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(IC 90 %)</a:t>
                      </a:r>
                    </a:p>
                  </a:txBody>
                  <a:tcPr anchor="ctr"/>
                </a:tc>
                <a:extLst>
                  <a:ext uri="{0D108BD9-81ED-4DB2-BD59-A6C34878D82A}">
                    <a16:rowId xmlns:a16="http://schemas.microsoft.com/office/drawing/2014/main" xmlns="" val="10000"/>
                  </a:ext>
                </a:extLst>
              </a:tr>
              <a:tr h="165136">
                <a:tc>
                  <a:txBody>
                    <a:bodyPr/>
                    <a:lstStyle/>
                    <a:p>
                      <a:pPr algn="l"/>
                      <a:r>
                        <a:rPr lang="fr-FR" sz="1400" dirty="0">
                          <a:solidFill>
                            <a:srgbClr val="000066"/>
                          </a:solidFill>
                        </a:rPr>
                        <a:t>ASC</a:t>
                      </a:r>
                      <a:r>
                        <a:rPr lang="fr-FR" sz="1400" baseline="-25000" dirty="0">
                          <a:solidFill>
                            <a:srgbClr val="000066"/>
                          </a:solidFill>
                        </a:rPr>
                        <a:t>0-∞ </a:t>
                      </a:r>
                      <a:r>
                        <a:rPr lang="fr-FR" sz="1400" dirty="0">
                          <a:solidFill>
                            <a:srgbClr val="000066"/>
                          </a:solidFill>
                        </a:rPr>
                        <a:t>(</a:t>
                      </a:r>
                      <a:r>
                        <a:rPr lang="fr-FR" sz="1400" dirty="0" err="1">
                          <a:solidFill>
                            <a:srgbClr val="000066"/>
                          </a:solidFill>
                        </a:rPr>
                        <a:t>μM.h</a:t>
                      </a:r>
                      <a:r>
                        <a:rPr lang="fr-FR" sz="1400" dirty="0">
                          <a:solidFill>
                            <a:srgbClr val="000066"/>
                          </a:solidFill>
                        </a:rPr>
                        <a:t>)</a:t>
                      </a:r>
                    </a:p>
                  </a:txBody>
                  <a:tcPr anchor="ctr"/>
                </a:tc>
                <a:tc>
                  <a:txBody>
                    <a:bodyPr/>
                    <a:lstStyle/>
                    <a:p>
                      <a:pPr algn="ctr"/>
                      <a:r>
                        <a:rPr lang="fr-FR" sz="1400" dirty="0">
                          <a:solidFill>
                            <a:srgbClr val="000066"/>
                          </a:solidFill>
                        </a:rPr>
                        <a:t>20,8 (17,5 - 24,6)</a:t>
                      </a:r>
                    </a:p>
                  </a:txBody>
                  <a:tcPr anchor="ctr"/>
                </a:tc>
                <a:tc>
                  <a:txBody>
                    <a:bodyPr/>
                    <a:lstStyle/>
                    <a:p>
                      <a:pPr algn="ctr"/>
                      <a:r>
                        <a:rPr lang="fr-FR" sz="1400" dirty="0">
                          <a:solidFill>
                            <a:srgbClr val="000066"/>
                          </a:solidFill>
                        </a:rPr>
                        <a:t>73,5</a:t>
                      </a:r>
                      <a:r>
                        <a:rPr lang="fr-FR" sz="1400" baseline="0" dirty="0">
                          <a:solidFill>
                            <a:srgbClr val="000066"/>
                          </a:solidFill>
                        </a:rPr>
                        <a:t> (62,0 - 87,1)</a:t>
                      </a:r>
                      <a:endParaRPr lang="fr-FR" sz="1400" dirty="0">
                        <a:solidFill>
                          <a:srgbClr val="000066"/>
                        </a:solidFill>
                      </a:endParaRPr>
                    </a:p>
                  </a:txBody>
                  <a:tcPr anchor="ctr"/>
                </a:tc>
                <a:tc>
                  <a:txBody>
                    <a:bodyPr/>
                    <a:lstStyle/>
                    <a:p>
                      <a:pPr algn="ctr"/>
                      <a:r>
                        <a:rPr lang="fr-FR" sz="1400" dirty="0">
                          <a:solidFill>
                            <a:srgbClr val="000066"/>
                          </a:solidFill>
                        </a:rPr>
                        <a:t>3,54 (3,04 - 4,11)</a:t>
                      </a:r>
                    </a:p>
                  </a:txBody>
                  <a:tcPr anchor="ctr"/>
                </a:tc>
                <a:extLst>
                  <a:ext uri="{0D108BD9-81ED-4DB2-BD59-A6C34878D82A}">
                    <a16:rowId xmlns:a16="http://schemas.microsoft.com/office/drawing/2014/main" xmlns="" val="10001"/>
                  </a:ext>
                </a:extLst>
              </a:tr>
              <a:tr h="165136">
                <a:tc>
                  <a:txBody>
                    <a:bodyPr/>
                    <a:lstStyle/>
                    <a:p>
                      <a:pPr algn="l"/>
                      <a:r>
                        <a:rPr lang="fr-FR" sz="1400" dirty="0" err="1">
                          <a:solidFill>
                            <a:srgbClr val="000066"/>
                          </a:solidFill>
                        </a:rPr>
                        <a:t>C</a:t>
                      </a:r>
                      <a:r>
                        <a:rPr lang="fr-FR" sz="1400" baseline="-25000" dirty="0" err="1">
                          <a:solidFill>
                            <a:srgbClr val="000066"/>
                          </a:solidFill>
                        </a:rPr>
                        <a:t>max</a:t>
                      </a:r>
                      <a:r>
                        <a:rPr lang="fr-FR" sz="1400" dirty="0">
                          <a:solidFill>
                            <a:srgbClr val="000066"/>
                          </a:solidFill>
                        </a:rPr>
                        <a:t> (</a:t>
                      </a:r>
                      <a:r>
                        <a:rPr lang="fr-FR" sz="1400" dirty="0" err="1">
                          <a:solidFill>
                            <a:srgbClr val="000066"/>
                          </a:solidFill>
                        </a:rPr>
                        <a:t>nM</a:t>
                      </a:r>
                      <a:r>
                        <a:rPr lang="fr-FR" sz="1400" dirty="0">
                          <a:solidFill>
                            <a:srgbClr val="000066"/>
                          </a:solidFill>
                        </a:rPr>
                        <a:t>)</a:t>
                      </a:r>
                    </a:p>
                  </a:txBody>
                  <a:tcPr anchor="ctr"/>
                </a:tc>
                <a:tc>
                  <a:txBody>
                    <a:bodyPr/>
                    <a:lstStyle/>
                    <a:p>
                      <a:pPr algn="ctr"/>
                      <a:r>
                        <a:rPr lang="fr-FR" sz="1400" dirty="0">
                          <a:solidFill>
                            <a:srgbClr val="000066"/>
                          </a:solidFill>
                        </a:rPr>
                        <a:t>963 (825 - 1 120)</a:t>
                      </a:r>
                    </a:p>
                  </a:txBody>
                  <a:tcPr anchor="ctr"/>
                </a:tc>
                <a:tc>
                  <a:txBody>
                    <a:bodyPr/>
                    <a:lstStyle/>
                    <a:p>
                      <a:pPr algn="ctr"/>
                      <a:r>
                        <a:rPr lang="fr-FR" sz="1400" dirty="0">
                          <a:solidFill>
                            <a:srgbClr val="000066"/>
                          </a:solidFill>
                        </a:rPr>
                        <a:t>1 260</a:t>
                      </a:r>
                      <a:r>
                        <a:rPr lang="fr-FR" sz="1400" baseline="0" dirty="0">
                          <a:solidFill>
                            <a:srgbClr val="000066"/>
                          </a:solidFill>
                        </a:rPr>
                        <a:t> (1 080 - 1 470)</a:t>
                      </a:r>
                      <a:endParaRPr lang="fr-FR" sz="1400" dirty="0">
                        <a:solidFill>
                          <a:srgbClr val="000066"/>
                        </a:solidFill>
                      </a:endParaRPr>
                    </a:p>
                  </a:txBody>
                  <a:tcPr anchor="ctr"/>
                </a:tc>
                <a:tc>
                  <a:txBody>
                    <a:bodyPr/>
                    <a:lstStyle/>
                    <a:p>
                      <a:pPr algn="ctr"/>
                      <a:r>
                        <a:rPr lang="fr-FR" sz="1400" dirty="0">
                          <a:solidFill>
                            <a:srgbClr val="000066"/>
                          </a:solidFill>
                        </a:rPr>
                        <a:t>1,31 (1,17</a:t>
                      </a:r>
                      <a:r>
                        <a:rPr lang="fr-FR" sz="1400" baseline="0" dirty="0">
                          <a:solidFill>
                            <a:srgbClr val="000066"/>
                          </a:solidFill>
                        </a:rPr>
                        <a:t> - 1,46)</a:t>
                      </a:r>
                      <a:endParaRPr lang="fr-FR" sz="1400" dirty="0">
                        <a:solidFill>
                          <a:srgbClr val="000066"/>
                        </a:solidFill>
                      </a:endParaRPr>
                    </a:p>
                  </a:txBody>
                  <a:tcPr anchor="ctr"/>
                </a:tc>
                <a:extLst>
                  <a:ext uri="{0D108BD9-81ED-4DB2-BD59-A6C34878D82A}">
                    <a16:rowId xmlns:a16="http://schemas.microsoft.com/office/drawing/2014/main" xmlns="" val="10002"/>
                  </a:ext>
                </a:extLst>
              </a:tr>
              <a:tr h="165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C</a:t>
                      </a:r>
                      <a:r>
                        <a:rPr lang="fr-FR" sz="1400" baseline="-25000" dirty="0">
                          <a:solidFill>
                            <a:srgbClr val="000066"/>
                          </a:solidFill>
                        </a:rPr>
                        <a:t>24h</a:t>
                      </a:r>
                      <a:r>
                        <a:rPr lang="fr-FR" sz="1400" dirty="0">
                          <a:solidFill>
                            <a:srgbClr val="000066"/>
                          </a:solidFill>
                        </a:rPr>
                        <a:t> (</a:t>
                      </a:r>
                      <a:r>
                        <a:rPr lang="fr-FR" sz="1400" dirty="0" err="1">
                          <a:solidFill>
                            <a:srgbClr val="000066"/>
                          </a:solidFill>
                        </a:rPr>
                        <a:t>nM</a:t>
                      </a:r>
                      <a:r>
                        <a:rPr lang="fr-FR" sz="1400" dirty="0">
                          <a:solidFill>
                            <a:srgbClr val="000066"/>
                          </a:solidFill>
                        </a:rPr>
                        <a:t>)</a:t>
                      </a:r>
                    </a:p>
                  </a:txBody>
                  <a:tcPr anchor="ctr"/>
                </a:tc>
                <a:tc>
                  <a:txBody>
                    <a:bodyPr/>
                    <a:lstStyle/>
                    <a:p>
                      <a:pPr algn="ctr"/>
                      <a:r>
                        <a:rPr lang="fr-FR" sz="1400" dirty="0">
                          <a:solidFill>
                            <a:srgbClr val="000066"/>
                          </a:solidFill>
                        </a:rPr>
                        <a:t>322 (266 - 390)</a:t>
                      </a:r>
                    </a:p>
                  </a:txBody>
                  <a:tcPr anchor="ctr"/>
                </a:tc>
                <a:tc>
                  <a:txBody>
                    <a:bodyPr/>
                    <a:lstStyle/>
                    <a:p>
                      <a:pPr algn="ctr"/>
                      <a:r>
                        <a:rPr lang="fr-FR" sz="1400" dirty="0">
                          <a:solidFill>
                            <a:srgbClr val="000066"/>
                          </a:solidFill>
                        </a:rPr>
                        <a:t>935 (772 - 1 130)</a:t>
                      </a:r>
                    </a:p>
                  </a:txBody>
                  <a:tcPr anchor="ctr"/>
                </a:tc>
                <a:tc>
                  <a:txBody>
                    <a:bodyPr/>
                    <a:lstStyle/>
                    <a:p>
                      <a:pPr algn="ctr"/>
                      <a:r>
                        <a:rPr lang="fr-FR" sz="1400" dirty="0">
                          <a:solidFill>
                            <a:srgbClr val="000066"/>
                          </a:solidFill>
                        </a:rPr>
                        <a:t>2,91 (2,33 - 3,62)</a:t>
                      </a:r>
                    </a:p>
                  </a:txBody>
                  <a:tcPr anchor="ctr"/>
                </a:tc>
                <a:extLst>
                  <a:ext uri="{0D108BD9-81ED-4DB2-BD59-A6C34878D82A}">
                    <a16:rowId xmlns:a16="http://schemas.microsoft.com/office/drawing/2014/main" xmlns="" val="10003"/>
                  </a:ext>
                </a:extLst>
              </a:tr>
              <a:tr h="165136">
                <a:tc>
                  <a:txBody>
                    <a:bodyPr/>
                    <a:lstStyle/>
                    <a:p>
                      <a:pPr algn="l"/>
                      <a:r>
                        <a:rPr lang="fr-FR" sz="1400" dirty="0" err="1">
                          <a:solidFill>
                            <a:srgbClr val="000066"/>
                          </a:solidFill>
                        </a:rPr>
                        <a:t>T</a:t>
                      </a:r>
                      <a:r>
                        <a:rPr lang="fr-FR" sz="1400" baseline="-25000" dirty="0" err="1">
                          <a:solidFill>
                            <a:srgbClr val="000066"/>
                          </a:solidFill>
                        </a:rPr>
                        <a:t>max</a:t>
                      </a:r>
                      <a:r>
                        <a:rPr lang="fr-FR" sz="1400" dirty="0">
                          <a:solidFill>
                            <a:srgbClr val="000066"/>
                          </a:solidFill>
                        </a:rPr>
                        <a:t> (h)</a:t>
                      </a:r>
                    </a:p>
                  </a:txBody>
                  <a:tcPr anchor="ctr"/>
                </a:tc>
                <a:tc>
                  <a:txBody>
                    <a:bodyPr/>
                    <a:lstStyle/>
                    <a:p>
                      <a:pPr algn="ctr"/>
                      <a:r>
                        <a:rPr lang="fr-FR" sz="1400" dirty="0">
                          <a:solidFill>
                            <a:srgbClr val="000066"/>
                          </a:solidFill>
                        </a:rPr>
                        <a:t>3,50 (2,00 - 5,00)</a:t>
                      </a:r>
                    </a:p>
                  </a:txBody>
                  <a:tcPr anchor="ctr"/>
                </a:tc>
                <a:tc>
                  <a:txBody>
                    <a:bodyPr/>
                    <a:lstStyle/>
                    <a:p>
                      <a:pPr algn="ctr"/>
                      <a:r>
                        <a:rPr lang="fr-FR" sz="1400" dirty="0">
                          <a:solidFill>
                            <a:srgbClr val="000066"/>
                          </a:solidFill>
                        </a:rPr>
                        <a:t>5,00 (1,00 - 16,00)</a:t>
                      </a:r>
                    </a:p>
                  </a:txBody>
                  <a:tcPr anchor="ctr"/>
                </a:tc>
                <a:tc>
                  <a:txBody>
                    <a:bodyPr/>
                    <a:lstStyle/>
                    <a:p>
                      <a:pPr algn="ctr"/>
                      <a:endParaRPr lang="fr-FR" sz="1400" dirty="0">
                        <a:solidFill>
                          <a:srgbClr val="000066"/>
                        </a:solidFill>
                      </a:endParaRPr>
                    </a:p>
                  </a:txBody>
                  <a:tcPr anchor="ctr"/>
                </a:tc>
                <a:extLst>
                  <a:ext uri="{0D108BD9-81ED-4DB2-BD59-A6C34878D82A}">
                    <a16:rowId xmlns:a16="http://schemas.microsoft.com/office/drawing/2014/main" xmlns="" val="10004"/>
                  </a:ext>
                </a:extLst>
              </a:tr>
              <a:tr h="165136">
                <a:tc>
                  <a:txBody>
                    <a:bodyPr/>
                    <a:lstStyle/>
                    <a:p>
                      <a:pPr algn="l"/>
                      <a:r>
                        <a:rPr lang="fr-FR" sz="1400" dirty="0">
                          <a:solidFill>
                            <a:srgbClr val="000066"/>
                          </a:solidFill>
                        </a:rPr>
                        <a:t>T</a:t>
                      </a:r>
                      <a:r>
                        <a:rPr lang="fr-FR" sz="1400" baseline="-25000" dirty="0">
                          <a:solidFill>
                            <a:srgbClr val="000066"/>
                          </a:solidFill>
                        </a:rPr>
                        <a:t>1/2 </a:t>
                      </a:r>
                      <a:r>
                        <a:rPr lang="fr-FR" sz="1400" dirty="0">
                          <a:solidFill>
                            <a:srgbClr val="000066"/>
                          </a:solidFill>
                        </a:rPr>
                        <a:t>(h)*</a:t>
                      </a:r>
                    </a:p>
                  </a:txBody>
                  <a:tcPr anchor="ctr"/>
                </a:tc>
                <a:tc>
                  <a:txBody>
                    <a:bodyPr/>
                    <a:lstStyle/>
                    <a:p>
                      <a:pPr algn="ctr"/>
                      <a:r>
                        <a:rPr lang="fr-FR" sz="1400" dirty="0">
                          <a:solidFill>
                            <a:srgbClr val="000066"/>
                          </a:solidFill>
                        </a:rPr>
                        <a:t>13,97 (10,59)</a:t>
                      </a:r>
                    </a:p>
                  </a:txBody>
                  <a:tcPr anchor="ctr"/>
                </a:tc>
                <a:tc>
                  <a:txBody>
                    <a:bodyPr/>
                    <a:lstStyle/>
                    <a:p>
                      <a:pPr algn="ctr"/>
                      <a:r>
                        <a:rPr lang="fr-FR" sz="1400" dirty="0">
                          <a:solidFill>
                            <a:srgbClr val="000066"/>
                          </a:solidFill>
                        </a:rPr>
                        <a:t>35,16 (12,27)</a:t>
                      </a:r>
                    </a:p>
                  </a:txBody>
                  <a:tcPr anchor="ctr"/>
                </a:tc>
                <a:tc>
                  <a:txBody>
                    <a:bodyPr/>
                    <a:lstStyle/>
                    <a:p>
                      <a:pPr algn="ctr"/>
                      <a:endParaRPr lang="fr-FR" sz="1400" dirty="0">
                        <a:solidFill>
                          <a:srgbClr val="000066"/>
                        </a:solidFill>
                      </a:endParaRPr>
                    </a:p>
                  </a:txBody>
                  <a:tcPr anchor="ctr"/>
                </a:tc>
                <a:extLst>
                  <a:ext uri="{0D108BD9-81ED-4DB2-BD59-A6C34878D82A}">
                    <a16:rowId xmlns:a16="http://schemas.microsoft.com/office/drawing/2014/main" xmlns="" val="3660737369"/>
                  </a:ext>
                </a:extLst>
              </a:tr>
            </a:tbl>
          </a:graphicData>
        </a:graphic>
      </p:graphicFrame>
      <p:sp>
        <p:nvSpPr>
          <p:cNvPr id="8" name="ZoneTexte 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95</a:t>
            </a:r>
          </a:p>
        </p:txBody>
      </p:sp>
    </p:spTree>
    <p:extLst>
      <p:ext uri="{BB962C8B-B14F-4D97-AF65-F5344CB8AC3E}">
        <p14:creationId xmlns:p14="http://schemas.microsoft.com/office/powerpoint/2010/main" val="174143686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Doravirine</a:t>
            </a:r>
            <a:r>
              <a:rPr lang="fr-FR" dirty="0"/>
              <a:t> : interaction PK avec RTV (2)</a:t>
            </a:r>
          </a:p>
        </p:txBody>
      </p:sp>
      <p:sp>
        <p:nvSpPr>
          <p:cNvPr id="5123" name="Rectangle 3"/>
          <p:cNvSpPr>
            <a:spLocks noGrp="1" noChangeArrowheads="1"/>
          </p:cNvSpPr>
          <p:nvPr>
            <p:ph idx="1"/>
          </p:nvPr>
        </p:nvSpPr>
        <p:spPr>
          <a:xfrm>
            <a:off x="372731" y="5057732"/>
            <a:ext cx="8507413" cy="1505268"/>
          </a:xfrm>
        </p:spPr>
        <p:txBody>
          <a:bodyPr/>
          <a:lstStyle/>
          <a:p>
            <a:pPr eaLnBrk="1" hangingPunct="1"/>
            <a:r>
              <a:rPr lang="fr-FR" sz="1800" b="1" dirty="0">
                <a:solidFill>
                  <a:srgbClr val="0070C0"/>
                </a:solidFill>
              </a:rPr>
              <a:t>Conclusions</a:t>
            </a:r>
          </a:p>
          <a:p>
            <a:pPr lvl="1" eaLnBrk="1" hangingPunct="1"/>
            <a:r>
              <a:rPr lang="fr-FR" sz="1600" dirty="0"/>
              <a:t>RTV (100 mg </a:t>
            </a:r>
            <a:r>
              <a:rPr lang="fr-FR" sz="1600" dirty="0" err="1"/>
              <a:t>bid</a:t>
            </a:r>
            <a:r>
              <a:rPr lang="fr-FR" sz="1600" dirty="0"/>
              <a:t>) en doses répétées majore les </a:t>
            </a:r>
            <a:r>
              <a:rPr lang="mr-IN" sz="1600" dirty="0"/>
              <a:t>ASC</a:t>
            </a:r>
            <a:r>
              <a:rPr lang="mr-IN" sz="1600" baseline="-25000" dirty="0"/>
              <a:t>0-∞</a:t>
            </a:r>
            <a:r>
              <a:rPr lang="fr-FR" sz="1600" dirty="0"/>
              <a:t>, </a:t>
            </a:r>
            <a:r>
              <a:rPr lang="fr-FR" sz="1600" dirty="0" err="1"/>
              <a:t>C</a:t>
            </a:r>
            <a:r>
              <a:rPr lang="fr-FR" sz="1600" baseline="-25000" dirty="0" err="1"/>
              <a:t>max</a:t>
            </a:r>
            <a:r>
              <a:rPr lang="fr-FR" sz="1600" dirty="0"/>
              <a:t> et C</a:t>
            </a:r>
            <a:r>
              <a:rPr lang="fr-FR" sz="1600" baseline="-25000" dirty="0"/>
              <a:t>24h</a:t>
            </a:r>
            <a:r>
              <a:rPr lang="fr-FR" sz="1600" dirty="0"/>
              <a:t> </a:t>
            </a:r>
            <a:br>
              <a:rPr lang="fr-FR" sz="1600" dirty="0"/>
            </a:br>
            <a:r>
              <a:rPr lang="fr-FR" sz="1600" dirty="0"/>
              <a:t>de DOR x 3,5, x 1,3 et x 2,9 vs DOR du (50 mg) seule</a:t>
            </a:r>
          </a:p>
          <a:p>
            <a:pPr lvl="1" eaLnBrk="1" hangingPunct="1"/>
            <a:r>
              <a:rPr lang="fr-FR" sz="1600" dirty="0"/>
              <a:t>Le mécanisme semble être une inhibition du CYP3A4 avec majoration de t</a:t>
            </a:r>
            <a:r>
              <a:rPr lang="fr-FR" sz="1600" baseline="-25000" dirty="0"/>
              <a:t>1/2 </a:t>
            </a:r>
            <a:r>
              <a:rPr lang="fr-FR" sz="1600" dirty="0"/>
              <a:t>x 2,5</a:t>
            </a:r>
          </a:p>
          <a:p>
            <a:pPr lvl="1" eaLnBrk="1" hangingPunct="1"/>
            <a:r>
              <a:rPr lang="fr-FR" sz="1600" dirty="0"/>
              <a:t>Malgré l’inhibition possible de la P-</a:t>
            </a:r>
            <a:r>
              <a:rPr lang="fr-FR" sz="1600" dirty="0" err="1"/>
              <a:t>gP</a:t>
            </a:r>
            <a:r>
              <a:rPr lang="fr-FR" sz="1600" dirty="0"/>
              <a:t> intestinale par RTV, l’absorption de DOR ne semble pas impactée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Khalilieh</a:t>
            </a:r>
            <a:r>
              <a:rPr lang="en-GB" sz="1200" i="1" dirty="0">
                <a:solidFill>
                  <a:srgbClr val="0070C0"/>
                </a:solidFill>
              </a:rPr>
              <a:t> S, CROI 2017, Abs. 412</a:t>
            </a:r>
          </a:p>
        </p:txBody>
      </p:sp>
      <p:sp>
        <p:nvSpPr>
          <p:cNvPr id="6" name="Rectangle 5"/>
          <p:cNvSpPr/>
          <p:nvPr/>
        </p:nvSpPr>
        <p:spPr>
          <a:xfrm>
            <a:off x="161927" y="1357455"/>
            <a:ext cx="4655608" cy="646331"/>
          </a:xfrm>
          <a:prstGeom prst="rect">
            <a:avLst/>
          </a:prstGeom>
        </p:spPr>
        <p:txBody>
          <a:bodyPr wrap="square">
            <a:spAutoFit/>
          </a:bodyPr>
          <a:lstStyle/>
          <a:p>
            <a:pPr algn="ctr" eaLnBrk="1" hangingPunct="1"/>
            <a:r>
              <a:rPr lang="fr-FR" b="1" dirty="0">
                <a:solidFill>
                  <a:srgbClr val="0070C0"/>
                </a:solidFill>
                <a:latin typeface="Calibri" panose="020F0502020204030204" pitchFamily="34" charset="0"/>
              </a:rPr>
              <a:t>Rapport des moyennes géométriques (RMG)</a:t>
            </a:r>
          </a:p>
          <a:p>
            <a:pPr algn="ctr" eaLnBrk="1" hangingPunct="1"/>
            <a:r>
              <a:rPr lang="fr-FR" b="1" dirty="0">
                <a:solidFill>
                  <a:srgbClr val="0070C0"/>
                </a:solidFill>
                <a:latin typeface="Calibri" panose="020F0502020204030204" pitchFamily="34" charset="0"/>
              </a:rPr>
              <a:t> des paramètres PK DOR + RTV/DOR</a:t>
            </a:r>
          </a:p>
        </p:txBody>
      </p:sp>
      <p:sp>
        <p:nvSpPr>
          <p:cNvPr id="9" name="Rectangle 3"/>
          <p:cNvSpPr txBox="1">
            <a:spLocks noChangeArrowheads="1"/>
          </p:cNvSpPr>
          <p:nvPr/>
        </p:nvSpPr>
        <p:spPr bwMode="auto">
          <a:xfrm>
            <a:off x="4939242" y="2255845"/>
            <a:ext cx="4131733" cy="260205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b="1" dirty="0">
                <a:solidFill>
                  <a:srgbClr val="0070C0"/>
                </a:solidFill>
              </a:rPr>
              <a:t>Tolérance </a:t>
            </a:r>
          </a:p>
          <a:p>
            <a:pPr lvl="1" eaLnBrk="1" hangingPunct="1"/>
            <a:r>
              <a:rPr lang="fr-FR" sz="1600" dirty="0"/>
              <a:t>22 EI rapportés dans cette étude, généralement légers sauf des maux de tête modérés mais considérés comme non reliés au traitement</a:t>
            </a:r>
          </a:p>
          <a:p>
            <a:pPr lvl="1" eaLnBrk="1" hangingPunct="1"/>
            <a:r>
              <a:rPr lang="fr-FR" sz="1600" dirty="0"/>
              <a:t>Au total, 5 sujets ont rapporté 11 EI considérés comme reliés le plus souvent au RTV</a:t>
            </a:r>
          </a:p>
          <a:p>
            <a:pPr lvl="1" eaLnBrk="1" hangingPunct="1"/>
            <a:r>
              <a:rPr lang="fr-FR" sz="1600" dirty="0"/>
              <a:t>Aucun EI sévère</a:t>
            </a:r>
          </a:p>
          <a:p>
            <a:pPr eaLnBrk="1" hangingPunct="1"/>
            <a:endParaRPr lang="fr-FR" sz="1800" dirty="0">
              <a:solidFill>
                <a:srgbClr val="002060"/>
              </a:solidFill>
            </a:endParaRPr>
          </a:p>
        </p:txBody>
      </p:sp>
      <p:grpSp>
        <p:nvGrpSpPr>
          <p:cNvPr id="3" name="Groupe 2"/>
          <p:cNvGrpSpPr/>
          <p:nvPr/>
        </p:nvGrpSpPr>
        <p:grpSpPr>
          <a:xfrm>
            <a:off x="410826" y="2018988"/>
            <a:ext cx="4551061" cy="2902788"/>
            <a:chOff x="410826" y="2018988"/>
            <a:chExt cx="4551061" cy="2902788"/>
          </a:xfrm>
        </p:grpSpPr>
        <p:grpSp>
          <p:nvGrpSpPr>
            <p:cNvPr id="2068" name="Groupe 2067"/>
            <p:cNvGrpSpPr/>
            <p:nvPr/>
          </p:nvGrpSpPr>
          <p:grpSpPr>
            <a:xfrm>
              <a:off x="768351" y="2130109"/>
              <a:ext cx="3436938" cy="2654544"/>
              <a:chOff x="768350" y="2109788"/>
              <a:chExt cx="3905251" cy="3016249"/>
            </a:xfrm>
          </p:grpSpPr>
          <p:sp>
            <p:nvSpPr>
              <p:cNvPr id="8" name="Line 8"/>
              <p:cNvSpPr>
                <a:spLocks noChangeShapeType="1"/>
              </p:cNvSpPr>
              <p:nvPr/>
            </p:nvSpPr>
            <p:spPr bwMode="auto">
              <a:xfrm flipV="1">
                <a:off x="849313" y="2152650"/>
                <a:ext cx="0" cy="2219325"/>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9"/>
              <p:cNvSpPr>
                <a:spLocks noChangeShapeType="1"/>
              </p:cNvSpPr>
              <p:nvPr/>
            </p:nvSpPr>
            <p:spPr bwMode="auto">
              <a:xfrm>
                <a:off x="849313" y="4360430"/>
                <a:ext cx="3824288"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10"/>
              <p:cNvSpPr>
                <a:spLocks noChangeShapeType="1"/>
              </p:cNvSpPr>
              <p:nvPr/>
            </p:nvSpPr>
            <p:spPr bwMode="auto">
              <a:xfrm flipV="1">
                <a:off x="849313" y="4371975"/>
                <a:ext cx="0" cy="7540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1"/>
              <p:cNvSpPr>
                <a:spLocks noChangeShapeType="1"/>
              </p:cNvSpPr>
              <p:nvPr/>
            </p:nvSpPr>
            <p:spPr bwMode="auto">
              <a:xfrm>
                <a:off x="768350" y="3635375"/>
                <a:ext cx="80963"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2"/>
              <p:cNvSpPr>
                <a:spLocks noChangeShapeType="1"/>
              </p:cNvSpPr>
              <p:nvPr/>
            </p:nvSpPr>
            <p:spPr bwMode="auto">
              <a:xfrm>
                <a:off x="768350" y="2898775"/>
                <a:ext cx="80963"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3"/>
              <p:cNvSpPr>
                <a:spLocks noChangeShapeType="1"/>
              </p:cNvSpPr>
              <p:nvPr/>
            </p:nvSpPr>
            <p:spPr bwMode="auto">
              <a:xfrm>
                <a:off x="768350" y="4370388"/>
                <a:ext cx="80963"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4"/>
              <p:cNvSpPr>
                <a:spLocks noChangeShapeType="1"/>
              </p:cNvSpPr>
              <p:nvPr/>
            </p:nvSpPr>
            <p:spPr bwMode="auto">
              <a:xfrm>
                <a:off x="768350" y="5106988"/>
                <a:ext cx="80963"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5"/>
              <p:cNvSpPr>
                <a:spLocks noChangeShapeType="1"/>
              </p:cNvSpPr>
              <p:nvPr/>
            </p:nvSpPr>
            <p:spPr bwMode="auto">
              <a:xfrm>
                <a:off x="768350" y="2163763"/>
                <a:ext cx="80963"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7"/>
              <p:cNvSpPr>
                <a:spLocks noChangeShapeType="1"/>
              </p:cNvSpPr>
              <p:nvPr/>
            </p:nvSpPr>
            <p:spPr bwMode="auto">
              <a:xfrm flipV="1">
                <a:off x="1628775" y="2863850"/>
                <a:ext cx="0" cy="319087"/>
              </a:xfrm>
              <a:prstGeom prst="line">
                <a:avLst/>
              </a:prstGeom>
              <a:noFill/>
              <a:ln w="23813">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8"/>
              <p:cNvSpPr>
                <a:spLocks noChangeShapeType="1"/>
              </p:cNvSpPr>
              <p:nvPr/>
            </p:nvSpPr>
            <p:spPr bwMode="auto">
              <a:xfrm flipV="1">
                <a:off x="2997200" y="3011488"/>
                <a:ext cx="0" cy="450850"/>
              </a:xfrm>
              <a:prstGeom prst="line">
                <a:avLst/>
              </a:prstGeom>
              <a:noFill/>
              <a:ln w="23813">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9"/>
              <p:cNvSpPr>
                <a:spLocks noChangeShapeType="1"/>
              </p:cNvSpPr>
              <p:nvPr/>
            </p:nvSpPr>
            <p:spPr bwMode="auto">
              <a:xfrm flipV="1">
                <a:off x="4235450" y="3967163"/>
                <a:ext cx="0" cy="239712"/>
              </a:xfrm>
              <a:prstGeom prst="line">
                <a:avLst/>
              </a:prstGeom>
              <a:noFill/>
              <a:ln w="23813">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Freeform 20"/>
              <p:cNvSpPr>
                <a:spLocks/>
              </p:cNvSpPr>
              <p:nvPr/>
            </p:nvSpPr>
            <p:spPr bwMode="auto">
              <a:xfrm>
                <a:off x="1463675" y="2546350"/>
                <a:ext cx="68263" cy="68262"/>
              </a:xfrm>
              <a:custGeom>
                <a:avLst/>
                <a:gdLst>
                  <a:gd name="T0" fmla="*/ 72 w 86"/>
                  <a:gd name="T1" fmla="*/ 74 h 85"/>
                  <a:gd name="T2" fmla="*/ 82 w 86"/>
                  <a:gd name="T3" fmla="*/ 59 h 85"/>
                  <a:gd name="T4" fmla="*/ 86 w 86"/>
                  <a:gd name="T5" fmla="*/ 43 h 85"/>
                  <a:gd name="T6" fmla="*/ 82 w 86"/>
                  <a:gd name="T7" fmla="*/ 27 h 85"/>
                  <a:gd name="T8" fmla="*/ 72 w 86"/>
                  <a:gd name="T9" fmla="*/ 13 h 85"/>
                  <a:gd name="T10" fmla="*/ 59 w 86"/>
                  <a:gd name="T11" fmla="*/ 3 h 85"/>
                  <a:gd name="T12" fmla="*/ 42 w 86"/>
                  <a:gd name="T13" fmla="*/ 0 h 85"/>
                  <a:gd name="T14" fmla="*/ 25 w 86"/>
                  <a:gd name="T15" fmla="*/ 3 h 85"/>
                  <a:gd name="T16" fmla="*/ 12 w 86"/>
                  <a:gd name="T17" fmla="*/ 13 h 85"/>
                  <a:gd name="T18" fmla="*/ 4 w 86"/>
                  <a:gd name="T19" fmla="*/ 27 h 85"/>
                  <a:gd name="T20" fmla="*/ 0 w 86"/>
                  <a:gd name="T21" fmla="*/ 43 h 85"/>
                  <a:gd name="T22" fmla="*/ 4 w 86"/>
                  <a:gd name="T23" fmla="*/ 59 h 85"/>
                  <a:gd name="T24" fmla="*/ 12 w 86"/>
                  <a:gd name="T25" fmla="*/ 74 h 85"/>
                  <a:gd name="T26" fmla="*/ 25 w 86"/>
                  <a:gd name="T27" fmla="*/ 82 h 85"/>
                  <a:gd name="T28" fmla="*/ 42 w 86"/>
                  <a:gd name="T29" fmla="*/ 85 h 85"/>
                  <a:gd name="T30" fmla="*/ 59 w 86"/>
                  <a:gd name="T31" fmla="*/ 82 h 85"/>
                  <a:gd name="T32" fmla="*/ 72 w 86"/>
                  <a:gd name="T33" fmla="*/ 74 h 85"/>
                  <a:gd name="T34" fmla="*/ 72 w 86"/>
                  <a:gd name="T35" fmla="*/ 7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5">
                    <a:moveTo>
                      <a:pt x="72" y="74"/>
                    </a:moveTo>
                    <a:lnTo>
                      <a:pt x="82" y="59"/>
                    </a:lnTo>
                    <a:lnTo>
                      <a:pt x="86" y="43"/>
                    </a:lnTo>
                    <a:lnTo>
                      <a:pt x="82" y="27"/>
                    </a:lnTo>
                    <a:lnTo>
                      <a:pt x="72" y="13"/>
                    </a:lnTo>
                    <a:lnTo>
                      <a:pt x="59" y="3"/>
                    </a:lnTo>
                    <a:lnTo>
                      <a:pt x="42" y="0"/>
                    </a:lnTo>
                    <a:lnTo>
                      <a:pt x="25" y="3"/>
                    </a:lnTo>
                    <a:lnTo>
                      <a:pt x="12" y="13"/>
                    </a:lnTo>
                    <a:lnTo>
                      <a:pt x="4" y="27"/>
                    </a:lnTo>
                    <a:lnTo>
                      <a:pt x="0" y="43"/>
                    </a:lnTo>
                    <a:lnTo>
                      <a:pt x="4" y="59"/>
                    </a:lnTo>
                    <a:lnTo>
                      <a:pt x="12" y="74"/>
                    </a:lnTo>
                    <a:lnTo>
                      <a:pt x="25" y="82"/>
                    </a:lnTo>
                    <a:lnTo>
                      <a:pt x="42" y="85"/>
                    </a:lnTo>
                    <a:lnTo>
                      <a:pt x="59" y="82"/>
                    </a:lnTo>
                    <a:lnTo>
                      <a:pt x="72" y="74"/>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 name="Freeform 21"/>
              <p:cNvSpPr>
                <a:spLocks/>
              </p:cNvSpPr>
              <p:nvPr/>
            </p:nvSpPr>
            <p:spPr bwMode="auto">
              <a:xfrm>
                <a:off x="1493838" y="2814638"/>
                <a:ext cx="68263" cy="68262"/>
              </a:xfrm>
              <a:custGeom>
                <a:avLst/>
                <a:gdLst>
                  <a:gd name="T0" fmla="*/ 72 w 85"/>
                  <a:gd name="T1" fmla="*/ 74 h 85"/>
                  <a:gd name="T2" fmla="*/ 82 w 85"/>
                  <a:gd name="T3" fmla="*/ 58 h 85"/>
                  <a:gd name="T4" fmla="*/ 85 w 85"/>
                  <a:gd name="T5" fmla="*/ 42 h 85"/>
                  <a:gd name="T6" fmla="*/ 82 w 85"/>
                  <a:gd name="T7" fmla="*/ 27 h 85"/>
                  <a:gd name="T8" fmla="*/ 72 w 85"/>
                  <a:gd name="T9" fmla="*/ 12 h 85"/>
                  <a:gd name="T10" fmla="*/ 59 w 85"/>
                  <a:gd name="T11" fmla="*/ 3 h 85"/>
                  <a:gd name="T12" fmla="*/ 42 w 85"/>
                  <a:gd name="T13" fmla="*/ 0 h 85"/>
                  <a:gd name="T14" fmla="*/ 25 w 85"/>
                  <a:gd name="T15" fmla="*/ 3 h 85"/>
                  <a:gd name="T16" fmla="*/ 12 w 85"/>
                  <a:gd name="T17" fmla="*/ 12 h 85"/>
                  <a:gd name="T18" fmla="*/ 3 w 85"/>
                  <a:gd name="T19" fmla="*/ 27 h 85"/>
                  <a:gd name="T20" fmla="*/ 0 w 85"/>
                  <a:gd name="T21" fmla="*/ 42 h 85"/>
                  <a:gd name="T22" fmla="*/ 3 w 85"/>
                  <a:gd name="T23" fmla="*/ 58 h 85"/>
                  <a:gd name="T24" fmla="*/ 12 w 85"/>
                  <a:gd name="T25" fmla="*/ 74 h 85"/>
                  <a:gd name="T26" fmla="*/ 25 w 85"/>
                  <a:gd name="T27" fmla="*/ 82 h 85"/>
                  <a:gd name="T28" fmla="*/ 42 w 85"/>
                  <a:gd name="T29" fmla="*/ 85 h 85"/>
                  <a:gd name="T30" fmla="*/ 59 w 85"/>
                  <a:gd name="T31" fmla="*/ 82 h 85"/>
                  <a:gd name="T32" fmla="*/ 72 w 85"/>
                  <a:gd name="T33" fmla="*/ 74 h 85"/>
                  <a:gd name="T34" fmla="*/ 72 w 85"/>
                  <a:gd name="T35" fmla="*/ 7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5">
                    <a:moveTo>
                      <a:pt x="72" y="74"/>
                    </a:moveTo>
                    <a:lnTo>
                      <a:pt x="82" y="58"/>
                    </a:lnTo>
                    <a:lnTo>
                      <a:pt x="85" y="42"/>
                    </a:lnTo>
                    <a:lnTo>
                      <a:pt x="82" y="27"/>
                    </a:lnTo>
                    <a:lnTo>
                      <a:pt x="72" y="12"/>
                    </a:lnTo>
                    <a:lnTo>
                      <a:pt x="59" y="3"/>
                    </a:lnTo>
                    <a:lnTo>
                      <a:pt x="42" y="0"/>
                    </a:lnTo>
                    <a:lnTo>
                      <a:pt x="25" y="3"/>
                    </a:lnTo>
                    <a:lnTo>
                      <a:pt x="12" y="12"/>
                    </a:lnTo>
                    <a:lnTo>
                      <a:pt x="3" y="27"/>
                    </a:lnTo>
                    <a:lnTo>
                      <a:pt x="0" y="42"/>
                    </a:lnTo>
                    <a:lnTo>
                      <a:pt x="3" y="58"/>
                    </a:lnTo>
                    <a:lnTo>
                      <a:pt x="12" y="74"/>
                    </a:lnTo>
                    <a:lnTo>
                      <a:pt x="25" y="82"/>
                    </a:lnTo>
                    <a:lnTo>
                      <a:pt x="42" y="85"/>
                    </a:lnTo>
                    <a:lnTo>
                      <a:pt x="59" y="82"/>
                    </a:lnTo>
                    <a:lnTo>
                      <a:pt x="72" y="74"/>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3" name="Freeform 22"/>
              <p:cNvSpPr>
                <a:spLocks/>
              </p:cNvSpPr>
              <p:nvPr/>
            </p:nvSpPr>
            <p:spPr bwMode="auto">
              <a:xfrm>
                <a:off x="1427163" y="2867025"/>
                <a:ext cx="66675" cy="68262"/>
              </a:xfrm>
              <a:custGeom>
                <a:avLst/>
                <a:gdLst>
                  <a:gd name="T0" fmla="*/ 74 w 86"/>
                  <a:gd name="T1" fmla="*/ 74 h 86"/>
                  <a:gd name="T2" fmla="*/ 82 w 86"/>
                  <a:gd name="T3" fmla="*/ 61 h 86"/>
                  <a:gd name="T4" fmla="*/ 86 w 86"/>
                  <a:gd name="T5" fmla="*/ 44 h 86"/>
                  <a:gd name="T6" fmla="*/ 82 w 86"/>
                  <a:gd name="T7" fmla="*/ 27 h 86"/>
                  <a:gd name="T8" fmla="*/ 74 w 86"/>
                  <a:gd name="T9" fmla="*/ 14 h 86"/>
                  <a:gd name="T10" fmla="*/ 61 w 86"/>
                  <a:gd name="T11" fmla="*/ 4 h 86"/>
                  <a:gd name="T12" fmla="*/ 44 w 86"/>
                  <a:gd name="T13" fmla="*/ 0 h 86"/>
                  <a:gd name="T14" fmla="*/ 27 w 86"/>
                  <a:gd name="T15" fmla="*/ 4 h 86"/>
                  <a:gd name="T16" fmla="*/ 14 w 86"/>
                  <a:gd name="T17" fmla="*/ 14 h 86"/>
                  <a:gd name="T18" fmla="*/ 4 w 86"/>
                  <a:gd name="T19" fmla="*/ 27 h 86"/>
                  <a:gd name="T20" fmla="*/ 0 w 86"/>
                  <a:gd name="T21" fmla="*/ 44 h 86"/>
                  <a:gd name="T22" fmla="*/ 4 w 86"/>
                  <a:gd name="T23" fmla="*/ 61 h 86"/>
                  <a:gd name="T24" fmla="*/ 14 w 86"/>
                  <a:gd name="T25" fmla="*/ 74 h 86"/>
                  <a:gd name="T26" fmla="*/ 27 w 86"/>
                  <a:gd name="T27" fmla="*/ 82 h 86"/>
                  <a:gd name="T28" fmla="*/ 44 w 86"/>
                  <a:gd name="T29" fmla="*/ 86 h 86"/>
                  <a:gd name="T30" fmla="*/ 61 w 86"/>
                  <a:gd name="T31" fmla="*/ 82 h 86"/>
                  <a:gd name="T32" fmla="*/ 74 w 86"/>
                  <a:gd name="T33" fmla="*/ 74 h 86"/>
                  <a:gd name="T34" fmla="*/ 74 w 86"/>
                  <a:gd name="T3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6">
                    <a:moveTo>
                      <a:pt x="74" y="74"/>
                    </a:moveTo>
                    <a:lnTo>
                      <a:pt x="82" y="61"/>
                    </a:lnTo>
                    <a:lnTo>
                      <a:pt x="86" y="44"/>
                    </a:lnTo>
                    <a:lnTo>
                      <a:pt x="82" y="27"/>
                    </a:lnTo>
                    <a:lnTo>
                      <a:pt x="74" y="14"/>
                    </a:lnTo>
                    <a:lnTo>
                      <a:pt x="61" y="4"/>
                    </a:lnTo>
                    <a:lnTo>
                      <a:pt x="44" y="0"/>
                    </a:lnTo>
                    <a:lnTo>
                      <a:pt x="27" y="4"/>
                    </a:lnTo>
                    <a:lnTo>
                      <a:pt x="14" y="14"/>
                    </a:lnTo>
                    <a:lnTo>
                      <a:pt x="4" y="27"/>
                    </a:lnTo>
                    <a:lnTo>
                      <a:pt x="0" y="44"/>
                    </a:lnTo>
                    <a:lnTo>
                      <a:pt x="4" y="61"/>
                    </a:lnTo>
                    <a:lnTo>
                      <a:pt x="14" y="74"/>
                    </a:lnTo>
                    <a:lnTo>
                      <a:pt x="27" y="82"/>
                    </a:lnTo>
                    <a:lnTo>
                      <a:pt x="44" y="86"/>
                    </a:lnTo>
                    <a:lnTo>
                      <a:pt x="61" y="82"/>
                    </a:lnTo>
                    <a:lnTo>
                      <a:pt x="74" y="74"/>
                    </a:lnTo>
                    <a:lnTo>
                      <a:pt x="74"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4" name="Freeform 23"/>
              <p:cNvSpPr>
                <a:spLocks/>
              </p:cNvSpPr>
              <p:nvPr/>
            </p:nvSpPr>
            <p:spPr bwMode="auto">
              <a:xfrm>
                <a:off x="1449388" y="2987675"/>
                <a:ext cx="68263" cy="66675"/>
              </a:xfrm>
              <a:custGeom>
                <a:avLst/>
                <a:gdLst>
                  <a:gd name="T0" fmla="*/ 74 w 85"/>
                  <a:gd name="T1" fmla="*/ 72 h 86"/>
                  <a:gd name="T2" fmla="*/ 82 w 85"/>
                  <a:gd name="T3" fmla="*/ 59 h 86"/>
                  <a:gd name="T4" fmla="*/ 85 w 85"/>
                  <a:gd name="T5" fmla="*/ 42 h 86"/>
                  <a:gd name="T6" fmla="*/ 82 w 85"/>
                  <a:gd name="T7" fmla="*/ 27 h 86"/>
                  <a:gd name="T8" fmla="*/ 74 w 85"/>
                  <a:gd name="T9" fmla="*/ 12 h 86"/>
                  <a:gd name="T10" fmla="*/ 59 w 85"/>
                  <a:gd name="T11" fmla="*/ 4 h 86"/>
                  <a:gd name="T12" fmla="*/ 43 w 85"/>
                  <a:gd name="T13" fmla="*/ 0 h 86"/>
                  <a:gd name="T14" fmla="*/ 27 w 85"/>
                  <a:gd name="T15" fmla="*/ 4 h 86"/>
                  <a:gd name="T16" fmla="*/ 13 w 85"/>
                  <a:gd name="T17" fmla="*/ 12 h 86"/>
                  <a:gd name="T18" fmla="*/ 3 w 85"/>
                  <a:gd name="T19" fmla="*/ 27 h 86"/>
                  <a:gd name="T20" fmla="*/ 0 w 85"/>
                  <a:gd name="T21" fmla="*/ 42 h 86"/>
                  <a:gd name="T22" fmla="*/ 3 w 85"/>
                  <a:gd name="T23" fmla="*/ 59 h 86"/>
                  <a:gd name="T24" fmla="*/ 13 w 85"/>
                  <a:gd name="T25" fmla="*/ 72 h 86"/>
                  <a:gd name="T26" fmla="*/ 27 w 85"/>
                  <a:gd name="T27" fmla="*/ 82 h 86"/>
                  <a:gd name="T28" fmla="*/ 43 w 85"/>
                  <a:gd name="T29" fmla="*/ 86 h 86"/>
                  <a:gd name="T30" fmla="*/ 59 w 85"/>
                  <a:gd name="T31" fmla="*/ 82 h 86"/>
                  <a:gd name="T32" fmla="*/ 74 w 85"/>
                  <a:gd name="T33" fmla="*/ 72 h 86"/>
                  <a:gd name="T34" fmla="*/ 74 w 85"/>
                  <a:gd name="T35"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6">
                    <a:moveTo>
                      <a:pt x="74" y="72"/>
                    </a:moveTo>
                    <a:lnTo>
                      <a:pt x="82" y="59"/>
                    </a:lnTo>
                    <a:lnTo>
                      <a:pt x="85" y="42"/>
                    </a:lnTo>
                    <a:lnTo>
                      <a:pt x="82" y="27"/>
                    </a:lnTo>
                    <a:lnTo>
                      <a:pt x="74" y="12"/>
                    </a:lnTo>
                    <a:lnTo>
                      <a:pt x="59" y="4"/>
                    </a:lnTo>
                    <a:lnTo>
                      <a:pt x="43" y="0"/>
                    </a:lnTo>
                    <a:lnTo>
                      <a:pt x="27" y="4"/>
                    </a:lnTo>
                    <a:lnTo>
                      <a:pt x="13" y="12"/>
                    </a:lnTo>
                    <a:lnTo>
                      <a:pt x="3" y="27"/>
                    </a:lnTo>
                    <a:lnTo>
                      <a:pt x="0" y="42"/>
                    </a:lnTo>
                    <a:lnTo>
                      <a:pt x="3" y="59"/>
                    </a:lnTo>
                    <a:lnTo>
                      <a:pt x="13" y="72"/>
                    </a:lnTo>
                    <a:lnTo>
                      <a:pt x="27" y="82"/>
                    </a:lnTo>
                    <a:lnTo>
                      <a:pt x="43" y="86"/>
                    </a:lnTo>
                    <a:lnTo>
                      <a:pt x="59" y="82"/>
                    </a:lnTo>
                    <a:lnTo>
                      <a:pt x="74" y="72"/>
                    </a:lnTo>
                    <a:lnTo>
                      <a:pt x="74"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5" name="Freeform 24"/>
              <p:cNvSpPr>
                <a:spLocks/>
              </p:cNvSpPr>
              <p:nvPr/>
            </p:nvSpPr>
            <p:spPr bwMode="auto">
              <a:xfrm>
                <a:off x="1393825" y="3181350"/>
                <a:ext cx="66675" cy="68262"/>
              </a:xfrm>
              <a:custGeom>
                <a:avLst/>
                <a:gdLst>
                  <a:gd name="T0" fmla="*/ 74 w 86"/>
                  <a:gd name="T1" fmla="*/ 72 h 86"/>
                  <a:gd name="T2" fmla="*/ 83 w 86"/>
                  <a:gd name="T3" fmla="*/ 59 h 86"/>
                  <a:gd name="T4" fmla="*/ 86 w 86"/>
                  <a:gd name="T5" fmla="*/ 42 h 86"/>
                  <a:gd name="T6" fmla="*/ 83 w 86"/>
                  <a:gd name="T7" fmla="*/ 27 h 86"/>
                  <a:gd name="T8" fmla="*/ 74 w 86"/>
                  <a:gd name="T9" fmla="*/ 12 h 86"/>
                  <a:gd name="T10" fmla="*/ 59 w 86"/>
                  <a:gd name="T11" fmla="*/ 4 h 86"/>
                  <a:gd name="T12" fmla="*/ 44 w 86"/>
                  <a:gd name="T13" fmla="*/ 0 h 86"/>
                  <a:gd name="T14" fmla="*/ 27 w 86"/>
                  <a:gd name="T15" fmla="*/ 4 h 86"/>
                  <a:gd name="T16" fmla="*/ 14 w 86"/>
                  <a:gd name="T17" fmla="*/ 12 h 86"/>
                  <a:gd name="T18" fmla="*/ 4 w 86"/>
                  <a:gd name="T19" fmla="*/ 27 h 86"/>
                  <a:gd name="T20" fmla="*/ 0 w 86"/>
                  <a:gd name="T21" fmla="*/ 42 h 86"/>
                  <a:gd name="T22" fmla="*/ 4 w 86"/>
                  <a:gd name="T23" fmla="*/ 59 h 86"/>
                  <a:gd name="T24" fmla="*/ 14 w 86"/>
                  <a:gd name="T25" fmla="*/ 72 h 86"/>
                  <a:gd name="T26" fmla="*/ 27 w 86"/>
                  <a:gd name="T27" fmla="*/ 82 h 86"/>
                  <a:gd name="T28" fmla="*/ 44 w 86"/>
                  <a:gd name="T29" fmla="*/ 86 h 86"/>
                  <a:gd name="T30" fmla="*/ 59 w 86"/>
                  <a:gd name="T31" fmla="*/ 82 h 86"/>
                  <a:gd name="T32" fmla="*/ 74 w 86"/>
                  <a:gd name="T33" fmla="*/ 72 h 86"/>
                  <a:gd name="T34" fmla="*/ 74 w 86"/>
                  <a:gd name="T35"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6">
                    <a:moveTo>
                      <a:pt x="74" y="72"/>
                    </a:moveTo>
                    <a:lnTo>
                      <a:pt x="83" y="59"/>
                    </a:lnTo>
                    <a:lnTo>
                      <a:pt x="86" y="42"/>
                    </a:lnTo>
                    <a:lnTo>
                      <a:pt x="83" y="27"/>
                    </a:lnTo>
                    <a:lnTo>
                      <a:pt x="74" y="12"/>
                    </a:lnTo>
                    <a:lnTo>
                      <a:pt x="59" y="4"/>
                    </a:lnTo>
                    <a:lnTo>
                      <a:pt x="44" y="0"/>
                    </a:lnTo>
                    <a:lnTo>
                      <a:pt x="27" y="4"/>
                    </a:lnTo>
                    <a:lnTo>
                      <a:pt x="14" y="12"/>
                    </a:lnTo>
                    <a:lnTo>
                      <a:pt x="4" y="27"/>
                    </a:lnTo>
                    <a:lnTo>
                      <a:pt x="0" y="42"/>
                    </a:lnTo>
                    <a:lnTo>
                      <a:pt x="4" y="59"/>
                    </a:lnTo>
                    <a:lnTo>
                      <a:pt x="14" y="72"/>
                    </a:lnTo>
                    <a:lnTo>
                      <a:pt x="27" y="82"/>
                    </a:lnTo>
                    <a:lnTo>
                      <a:pt x="44" y="86"/>
                    </a:lnTo>
                    <a:lnTo>
                      <a:pt x="59" y="82"/>
                    </a:lnTo>
                    <a:lnTo>
                      <a:pt x="74" y="72"/>
                    </a:lnTo>
                    <a:lnTo>
                      <a:pt x="74"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25"/>
              <p:cNvSpPr>
                <a:spLocks/>
              </p:cNvSpPr>
              <p:nvPr/>
            </p:nvSpPr>
            <p:spPr bwMode="auto">
              <a:xfrm>
                <a:off x="1452563" y="3162300"/>
                <a:ext cx="68263" cy="68262"/>
              </a:xfrm>
              <a:custGeom>
                <a:avLst/>
                <a:gdLst>
                  <a:gd name="T0" fmla="*/ 74 w 85"/>
                  <a:gd name="T1" fmla="*/ 74 h 85"/>
                  <a:gd name="T2" fmla="*/ 82 w 85"/>
                  <a:gd name="T3" fmla="*/ 58 h 85"/>
                  <a:gd name="T4" fmla="*/ 85 w 85"/>
                  <a:gd name="T5" fmla="*/ 42 h 85"/>
                  <a:gd name="T6" fmla="*/ 82 w 85"/>
                  <a:gd name="T7" fmla="*/ 27 h 85"/>
                  <a:gd name="T8" fmla="*/ 74 w 85"/>
                  <a:gd name="T9" fmla="*/ 11 h 85"/>
                  <a:gd name="T10" fmla="*/ 59 w 85"/>
                  <a:gd name="T11" fmla="*/ 3 h 85"/>
                  <a:gd name="T12" fmla="*/ 43 w 85"/>
                  <a:gd name="T13" fmla="*/ 0 h 85"/>
                  <a:gd name="T14" fmla="*/ 27 w 85"/>
                  <a:gd name="T15" fmla="*/ 3 h 85"/>
                  <a:gd name="T16" fmla="*/ 13 w 85"/>
                  <a:gd name="T17" fmla="*/ 11 h 85"/>
                  <a:gd name="T18" fmla="*/ 3 w 85"/>
                  <a:gd name="T19" fmla="*/ 27 h 85"/>
                  <a:gd name="T20" fmla="*/ 0 w 85"/>
                  <a:gd name="T21" fmla="*/ 42 h 85"/>
                  <a:gd name="T22" fmla="*/ 3 w 85"/>
                  <a:gd name="T23" fmla="*/ 58 h 85"/>
                  <a:gd name="T24" fmla="*/ 13 w 85"/>
                  <a:gd name="T25" fmla="*/ 74 h 85"/>
                  <a:gd name="T26" fmla="*/ 27 w 85"/>
                  <a:gd name="T27" fmla="*/ 82 h 85"/>
                  <a:gd name="T28" fmla="*/ 43 w 85"/>
                  <a:gd name="T29" fmla="*/ 85 h 85"/>
                  <a:gd name="T30" fmla="*/ 59 w 85"/>
                  <a:gd name="T31" fmla="*/ 82 h 85"/>
                  <a:gd name="T32" fmla="*/ 74 w 85"/>
                  <a:gd name="T33" fmla="*/ 74 h 85"/>
                  <a:gd name="T34" fmla="*/ 74 w 85"/>
                  <a:gd name="T35" fmla="*/ 7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5">
                    <a:moveTo>
                      <a:pt x="74" y="74"/>
                    </a:moveTo>
                    <a:lnTo>
                      <a:pt x="82" y="58"/>
                    </a:lnTo>
                    <a:lnTo>
                      <a:pt x="85" y="42"/>
                    </a:lnTo>
                    <a:lnTo>
                      <a:pt x="82" y="27"/>
                    </a:lnTo>
                    <a:lnTo>
                      <a:pt x="74" y="11"/>
                    </a:lnTo>
                    <a:lnTo>
                      <a:pt x="59" y="3"/>
                    </a:lnTo>
                    <a:lnTo>
                      <a:pt x="43" y="0"/>
                    </a:lnTo>
                    <a:lnTo>
                      <a:pt x="27" y="3"/>
                    </a:lnTo>
                    <a:lnTo>
                      <a:pt x="13" y="11"/>
                    </a:lnTo>
                    <a:lnTo>
                      <a:pt x="3" y="27"/>
                    </a:lnTo>
                    <a:lnTo>
                      <a:pt x="0" y="42"/>
                    </a:lnTo>
                    <a:lnTo>
                      <a:pt x="3" y="58"/>
                    </a:lnTo>
                    <a:lnTo>
                      <a:pt x="13" y="74"/>
                    </a:lnTo>
                    <a:lnTo>
                      <a:pt x="27" y="82"/>
                    </a:lnTo>
                    <a:lnTo>
                      <a:pt x="43" y="85"/>
                    </a:lnTo>
                    <a:lnTo>
                      <a:pt x="59" y="82"/>
                    </a:lnTo>
                    <a:lnTo>
                      <a:pt x="74" y="74"/>
                    </a:lnTo>
                    <a:lnTo>
                      <a:pt x="74"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26"/>
              <p:cNvSpPr>
                <a:spLocks/>
              </p:cNvSpPr>
              <p:nvPr/>
            </p:nvSpPr>
            <p:spPr bwMode="auto">
              <a:xfrm>
                <a:off x="1524000" y="3148013"/>
                <a:ext cx="68263" cy="68262"/>
              </a:xfrm>
              <a:custGeom>
                <a:avLst/>
                <a:gdLst>
                  <a:gd name="T0" fmla="*/ 74 w 85"/>
                  <a:gd name="T1" fmla="*/ 72 h 86"/>
                  <a:gd name="T2" fmla="*/ 82 w 85"/>
                  <a:gd name="T3" fmla="*/ 59 h 86"/>
                  <a:gd name="T4" fmla="*/ 85 w 85"/>
                  <a:gd name="T5" fmla="*/ 42 h 86"/>
                  <a:gd name="T6" fmla="*/ 82 w 85"/>
                  <a:gd name="T7" fmla="*/ 25 h 86"/>
                  <a:gd name="T8" fmla="*/ 74 w 85"/>
                  <a:gd name="T9" fmla="*/ 12 h 86"/>
                  <a:gd name="T10" fmla="*/ 60 w 85"/>
                  <a:gd name="T11" fmla="*/ 4 h 86"/>
                  <a:gd name="T12" fmla="*/ 43 w 85"/>
                  <a:gd name="T13" fmla="*/ 0 h 86"/>
                  <a:gd name="T14" fmla="*/ 27 w 85"/>
                  <a:gd name="T15" fmla="*/ 4 h 86"/>
                  <a:gd name="T16" fmla="*/ 13 w 85"/>
                  <a:gd name="T17" fmla="*/ 12 h 86"/>
                  <a:gd name="T18" fmla="*/ 3 w 85"/>
                  <a:gd name="T19" fmla="*/ 25 h 86"/>
                  <a:gd name="T20" fmla="*/ 0 w 85"/>
                  <a:gd name="T21" fmla="*/ 42 h 86"/>
                  <a:gd name="T22" fmla="*/ 3 w 85"/>
                  <a:gd name="T23" fmla="*/ 59 h 86"/>
                  <a:gd name="T24" fmla="*/ 13 w 85"/>
                  <a:gd name="T25" fmla="*/ 72 h 86"/>
                  <a:gd name="T26" fmla="*/ 27 w 85"/>
                  <a:gd name="T27" fmla="*/ 82 h 86"/>
                  <a:gd name="T28" fmla="*/ 43 w 85"/>
                  <a:gd name="T29" fmla="*/ 86 h 86"/>
                  <a:gd name="T30" fmla="*/ 60 w 85"/>
                  <a:gd name="T31" fmla="*/ 82 h 86"/>
                  <a:gd name="T32" fmla="*/ 74 w 85"/>
                  <a:gd name="T33" fmla="*/ 72 h 86"/>
                  <a:gd name="T34" fmla="*/ 74 w 85"/>
                  <a:gd name="T35"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6">
                    <a:moveTo>
                      <a:pt x="74" y="72"/>
                    </a:moveTo>
                    <a:lnTo>
                      <a:pt x="82" y="59"/>
                    </a:lnTo>
                    <a:lnTo>
                      <a:pt x="85" y="42"/>
                    </a:lnTo>
                    <a:lnTo>
                      <a:pt x="82" y="25"/>
                    </a:lnTo>
                    <a:lnTo>
                      <a:pt x="74" y="12"/>
                    </a:lnTo>
                    <a:lnTo>
                      <a:pt x="60" y="4"/>
                    </a:lnTo>
                    <a:lnTo>
                      <a:pt x="43" y="0"/>
                    </a:lnTo>
                    <a:lnTo>
                      <a:pt x="27" y="4"/>
                    </a:lnTo>
                    <a:lnTo>
                      <a:pt x="13" y="12"/>
                    </a:lnTo>
                    <a:lnTo>
                      <a:pt x="3" y="25"/>
                    </a:lnTo>
                    <a:lnTo>
                      <a:pt x="0" y="42"/>
                    </a:lnTo>
                    <a:lnTo>
                      <a:pt x="3" y="59"/>
                    </a:lnTo>
                    <a:lnTo>
                      <a:pt x="13" y="72"/>
                    </a:lnTo>
                    <a:lnTo>
                      <a:pt x="27" y="82"/>
                    </a:lnTo>
                    <a:lnTo>
                      <a:pt x="43" y="86"/>
                    </a:lnTo>
                    <a:lnTo>
                      <a:pt x="60" y="82"/>
                    </a:lnTo>
                    <a:lnTo>
                      <a:pt x="74" y="72"/>
                    </a:lnTo>
                    <a:lnTo>
                      <a:pt x="74"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8" name="Freeform 27"/>
              <p:cNvSpPr>
                <a:spLocks/>
              </p:cNvSpPr>
              <p:nvPr/>
            </p:nvSpPr>
            <p:spPr bwMode="auto">
              <a:xfrm>
                <a:off x="1460500" y="3235325"/>
                <a:ext cx="68263" cy="66675"/>
              </a:xfrm>
              <a:custGeom>
                <a:avLst/>
                <a:gdLst>
                  <a:gd name="T0" fmla="*/ 72 w 85"/>
                  <a:gd name="T1" fmla="*/ 72 h 84"/>
                  <a:gd name="T2" fmla="*/ 82 w 85"/>
                  <a:gd name="T3" fmla="*/ 59 h 84"/>
                  <a:gd name="T4" fmla="*/ 85 w 85"/>
                  <a:gd name="T5" fmla="*/ 42 h 84"/>
                  <a:gd name="T6" fmla="*/ 82 w 85"/>
                  <a:gd name="T7" fmla="*/ 26 h 84"/>
                  <a:gd name="T8" fmla="*/ 72 w 85"/>
                  <a:gd name="T9" fmla="*/ 12 h 84"/>
                  <a:gd name="T10" fmla="*/ 59 w 85"/>
                  <a:gd name="T11" fmla="*/ 2 h 84"/>
                  <a:gd name="T12" fmla="*/ 42 w 85"/>
                  <a:gd name="T13" fmla="*/ 0 h 84"/>
                  <a:gd name="T14" fmla="*/ 25 w 85"/>
                  <a:gd name="T15" fmla="*/ 2 h 84"/>
                  <a:gd name="T16" fmla="*/ 12 w 85"/>
                  <a:gd name="T17" fmla="*/ 12 h 84"/>
                  <a:gd name="T18" fmla="*/ 3 w 85"/>
                  <a:gd name="T19" fmla="*/ 26 h 84"/>
                  <a:gd name="T20" fmla="*/ 0 w 85"/>
                  <a:gd name="T21" fmla="*/ 42 h 84"/>
                  <a:gd name="T22" fmla="*/ 3 w 85"/>
                  <a:gd name="T23" fmla="*/ 59 h 84"/>
                  <a:gd name="T24" fmla="*/ 12 w 85"/>
                  <a:gd name="T25" fmla="*/ 72 h 84"/>
                  <a:gd name="T26" fmla="*/ 25 w 85"/>
                  <a:gd name="T27" fmla="*/ 83 h 84"/>
                  <a:gd name="T28" fmla="*/ 42 w 85"/>
                  <a:gd name="T29" fmla="*/ 84 h 84"/>
                  <a:gd name="T30" fmla="*/ 59 w 85"/>
                  <a:gd name="T31" fmla="*/ 83 h 84"/>
                  <a:gd name="T32" fmla="*/ 72 w 85"/>
                  <a:gd name="T33" fmla="*/ 72 h 84"/>
                  <a:gd name="T34" fmla="*/ 72 w 85"/>
                  <a:gd name="T35"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4">
                    <a:moveTo>
                      <a:pt x="72" y="72"/>
                    </a:moveTo>
                    <a:lnTo>
                      <a:pt x="82" y="59"/>
                    </a:lnTo>
                    <a:lnTo>
                      <a:pt x="85" y="42"/>
                    </a:lnTo>
                    <a:lnTo>
                      <a:pt x="82" y="26"/>
                    </a:lnTo>
                    <a:lnTo>
                      <a:pt x="72" y="12"/>
                    </a:lnTo>
                    <a:lnTo>
                      <a:pt x="59" y="2"/>
                    </a:lnTo>
                    <a:lnTo>
                      <a:pt x="42" y="0"/>
                    </a:lnTo>
                    <a:lnTo>
                      <a:pt x="25" y="2"/>
                    </a:lnTo>
                    <a:lnTo>
                      <a:pt x="12" y="12"/>
                    </a:lnTo>
                    <a:lnTo>
                      <a:pt x="3" y="26"/>
                    </a:lnTo>
                    <a:lnTo>
                      <a:pt x="0" y="42"/>
                    </a:lnTo>
                    <a:lnTo>
                      <a:pt x="3" y="59"/>
                    </a:lnTo>
                    <a:lnTo>
                      <a:pt x="12" y="72"/>
                    </a:lnTo>
                    <a:lnTo>
                      <a:pt x="25" y="83"/>
                    </a:lnTo>
                    <a:lnTo>
                      <a:pt x="42" y="84"/>
                    </a:lnTo>
                    <a:lnTo>
                      <a:pt x="59" y="83"/>
                    </a:lnTo>
                    <a:lnTo>
                      <a:pt x="72" y="7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9" name="Freeform 28"/>
              <p:cNvSpPr>
                <a:spLocks/>
              </p:cNvSpPr>
              <p:nvPr/>
            </p:nvSpPr>
            <p:spPr bwMode="auto">
              <a:xfrm>
                <a:off x="2762250" y="2722563"/>
                <a:ext cx="66675" cy="66675"/>
              </a:xfrm>
              <a:custGeom>
                <a:avLst/>
                <a:gdLst>
                  <a:gd name="T0" fmla="*/ 72 w 84"/>
                  <a:gd name="T1" fmla="*/ 72 h 86"/>
                  <a:gd name="T2" fmla="*/ 82 w 84"/>
                  <a:gd name="T3" fmla="*/ 59 h 86"/>
                  <a:gd name="T4" fmla="*/ 84 w 84"/>
                  <a:gd name="T5" fmla="*/ 42 h 86"/>
                  <a:gd name="T6" fmla="*/ 82 w 84"/>
                  <a:gd name="T7" fmla="*/ 27 h 86"/>
                  <a:gd name="T8" fmla="*/ 72 w 84"/>
                  <a:gd name="T9" fmla="*/ 12 h 86"/>
                  <a:gd name="T10" fmla="*/ 59 w 84"/>
                  <a:gd name="T11" fmla="*/ 4 h 86"/>
                  <a:gd name="T12" fmla="*/ 42 w 84"/>
                  <a:gd name="T13" fmla="*/ 0 h 86"/>
                  <a:gd name="T14" fmla="*/ 25 w 84"/>
                  <a:gd name="T15" fmla="*/ 4 h 86"/>
                  <a:gd name="T16" fmla="*/ 12 w 84"/>
                  <a:gd name="T17" fmla="*/ 12 h 86"/>
                  <a:gd name="T18" fmla="*/ 2 w 84"/>
                  <a:gd name="T19" fmla="*/ 27 h 86"/>
                  <a:gd name="T20" fmla="*/ 0 w 84"/>
                  <a:gd name="T21" fmla="*/ 42 h 86"/>
                  <a:gd name="T22" fmla="*/ 2 w 84"/>
                  <a:gd name="T23" fmla="*/ 59 h 86"/>
                  <a:gd name="T24" fmla="*/ 12 w 84"/>
                  <a:gd name="T25" fmla="*/ 72 h 86"/>
                  <a:gd name="T26" fmla="*/ 25 w 84"/>
                  <a:gd name="T27" fmla="*/ 83 h 86"/>
                  <a:gd name="T28" fmla="*/ 42 w 84"/>
                  <a:gd name="T29" fmla="*/ 86 h 86"/>
                  <a:gd name="T30" fmla="*/ 59 w 84"/>
                  <a:gd name="T31" fmla="*/ 83 h 86"/>
                  <a:gd name="T32" fmla="*/ 72 w 84"/>
                  <a:gd name="T33" fmla="*/ 72 h 86"/>
                  <a:gd name="T34" fmla="*/ 72 w 84"/>
                  <a:gd name="T35"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6">
                    <a:moveTo>
                      <a:pt x="72" y="72"/>
                    </a:moveTo>
                    <a:lnTo>
                      <a:pt x="82" y="59"/>
                    </a:lnTo>
                    <a:lnTo>
                      <a:pt x="84" y="42"/>
                    </a:lnTo>
                    <a:lnTo>
                      <a:pt x="82" y="27"/>
                    </a:lnTo>
                    <a:lnTo>
                      <a:pt x="72" y="12"/>
                    </a:lnTo>
                    <a:lnTo>
                      <a:pt x="59" y="4"/>
                    </a:lnTo>
                    <a:lnTo>
                      <a:pt x="42" y="0"/>
                    </a:lnTo>
                    <a:lnTo>
                      <a:pt x="25" y="4"/>
                    </a:lnTo>
                    <a:lnTo>
                      <a:pt x="12" y="12"/>
                    </a:lnTo>
                    <a:lnTo>
                      <a:pt x="2" y="27"/>
                    </a:lnTo>
                    <a:lnTo>
                      <a:pt x="0" y="42"/>
                    </a:lnTo>
                    <a:lnTo>
                      <a:pt x="2" y="59"/>
                    </a:lnTo>
                    <a:lnTo>
                      <a:pt x="12" y="72"/>
                    </a:lnTo>
                    <a:lnTo>
                      <a:pt x="25" y="83"/>
                    </a:lnTo>
                    <a:lnTo>
                      <a:pt x="42" y="86"/>
                    </a:lnTo>
                    <a:lnTo>
                      <a:pt x="59" y="83"/>
                    </a:lnTo>
                    <a:lnTo>
                      <a:pt x="72" y="7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 name="Freeform 29"/>
              <p:cNvSpPr>
                <a:spLocks/>
              </p:cNvSpPr>
              <p:nvPr/>
            </p:nvSpPr>
            <p:spPr bwMode="auto">
              <a:xfrm>
                <a:off x="2762250" y="2781300"/>
                <a:ext cx="66675" cy="68262"/>
              </a:xfrm>
              <a:custGeom>
                <a:avLst/>
                <a:gdLst>
                  <a:gd name="T0" fmla="*/ 72 w 84"/>
                  <a:gd name="T1" fmla="*/ 72 h 85"/>
                  <a:gd name="T2" fmla="*/ 82 w 84"/>
                  <a:gd name="T3" fmla="*/ 59 h 85"/>
                  <a:gd name="T4" fmla="*/ 84 w 84"/>
                  <a:gd name="T5" fmla="*/ 42 h 85"/>
                  <a:gd name="T6" fmla="*/ 82 w 84"/>
                  <a:gd name="T7" fmla="*/ 27 h 85"/>
                  <a:gd name="T8" fmla="*/ 72 w 84"/>
                  <a:gd name="T9" fmla="*/ 12 h 85"/>
                  <a:gd name="T10" fmla="*/ 59 w 84"/>
                  <a:gd name="T11" fmla="*/ 3 h 85"/>
                  <a:gd name="T12" fmla="*/ 42 w 84"/>
                  <a:gd name="T13" fmla="*/ 0 h 85"/>
                  <a:gd name="T14" fmla="*/ 25 w 84"/>
                  <a:gd name="T15" fmla="*/ 3 h 85"/>
                  <a:gd name="T16" fmla="*/ 12 w 84"/>
                  <a:gd name="T17" fmla="*/ 12 h 85"/>
                  <a:gd name="T18" fmla="*/ 2 w 84"/>
                  <a:gd name="T19" fmla="*/ 27 h 85"/>
                  <a:gd name="T20" fmla="*/ 0 w 84"/>
                  <a:gd name="T21" fmla="*/ 42 h 85"/>
                  <a:gd name="T22" fmla="*/ 2 w 84"/>
                  <a:gd name="T23" fmla="*/ 59 h 85"/>
                  <a:gd name="T24" fmla="*/ 12 w 84"/>
                  <a:gd name="T25" fmla="*/ 72 h 85"/>
                  <a:gd name="T26" fmla="*/ 25 w 84"/>
                  <a:gd name="T27" fmla="*/ 82 h 85"/>
                  <a:gd name="T28" fmla="*/ 42 w 84"/>
                  <a:gd name="T29" fmla="*/ 85 h 85"/>
                  <a:gd name="T30" fmla="*/ 59 w 84"/>
                  <a:gd name="T31" fmla="*/ 82 h 85"/>
                  <a:gd name="T32" fmla="*/ 72 w 84"/>
                  <a:gd name="T33" fmla="*/ 72 h 85"/>
                  <a:gd name="T34" fmla="*/ 72 w 84"/>
                  <a:gd name="T35"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5">
                    <a:moveTo>
                      <a:pt x="72" y="72"/>
                    </a:moveTo>
                    <a:lnTo>
                      <a:pt x="82" y="59"/>
                    </a:lnTo>
                    <a:lnTo>
                      <a:pt x="84" y="42"/>
                    </a:lnTo>
                    <a:lnTo>
                      <a:pt x="82" y="27"/>
                    </a:lnTo>
                    <a:lnTo>
                      <a:pt x="72" y="12"/>
                    </a:lnTo>
                    <a:lnTo>
                      <a:pt x="59" y="3"/>
                    </a:lnTo>
                    <a:lnTo>
                      <a:pt x="42" y="0"/>
                    </a:lnTo>
                    <a:lnTo>
                      <a:pt x="25" y="3"/>
                    </a:lnTo>
                    <a:lnTo>
                      <a:pt x="12" y="12"/>
                    </a:lnTo>
                    <a:lnTo>
                      <a:pt x="2" y="27"/>
                    </a:lnTo>
                    <a:lnTo>
                      <a:pt x="0" y="42"/>
                    </a:lnTo>
                    <a:lnTo>
                      <a:pt x="2" y="59"/>
                    </a:lnTo>
                    <a:lnTo>
                      <a:pt x="12" y="72"/>
                    </a:lnTo>
                    <a:lnTo>
                      <a:pt x="25" y="82"/>
                    </a:lnTo>
                    <a:lnTo>
                      <a:pt x="42" y="85"/>
                    </a:lnTo>
                    <a:lnTo>
                      <a:pt x="59" y="82"/>
                    </a:lnTo>
                    <a:lnTo>
                      <a:pt x="72" y="7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30"/>
              <p:cNvSpPr>
                <a:spLocks/>
              </p:cNvSpPr>
              <p:nvPr/>
            </p:nvSpPr>
            <p:spPr bwMode="auto">
              <a:xfrm>
                <a:off x="2762250" y="2855913"/>
                <a:ext cx="66675" cy="68262"/>
              </a:xfrm>
              <a:custGeom>
                <a:avLst/>
                <a:gdLst>
                  <a:gd name="T0" fmla="*/ 72 w 84"/>
                  <a:gd name="T1" fmla="*/ 74 h 85"/>
                  <a:gd name="T2" fmla="*/ 82 w 84"/>
                  <a:gd name="T3" fmla="*/ 59 h 85"/>
                  <a:gd name="T4" fmla="*/ 84 w 84"/>
                  <a:gd name="T5" fmla="*/ 43 h 85"/>
                  <a:gd name="T6" fmla="*/ 82 w 84"/>
                  <a:gd name="T7" fmla="*/ 27 h 85"/>
                  <a:gd name="T8" fmla="*/ 72 w 84"/>
                  <a:gd name="T9" fmla="*/ 12 h 85"/>
                  <a:gd name="T10" fmla="*/ 59 w 84"/>
                  <a:gd name="T11" fmla="*/ 3 h 85"/>
                  <a:gd name="T12" fmla="*/ 42 w 84"/>
                  <a:gd name="T13" fmla="*/ 0 h 85"/>
                  <a:gd name="T14" fmla="*/ 25 w 84"/>
                  <a:gd name="T15" fmla="*/ 3 h 85"/>
                  <a:gd name="T16" fmla="*/ 12 w 84"/>
                  <a:gd name="T17" fmla="*/ 12 h 85"/>
                  <a:gd name="T18" fmla="*/ 2 w 84"/>
                  <a:gd name="T19" fmla="*/ 27 h 85"/>
                  <a:gd name="T20" fmla="*/ 0 w 84"/>
                  <a:gd name="T21" fmla="*/ 43 h 85"/>
                  <a:gd name="T22" fmla="*/ 2 w 84"/>
                  <a:gd name="T23" fmla="*/ 59 h 85"/>
                  <a:gd name="T24" fmla="*/ 12 w 84"/>
                  <a:gd name="T25" fmla="*/ 74 h 85"/>
                  <a:gd name="T26" fmla="*/ 25 w 84"/>
                  <a:gd name="T27" fmla="*/ 82 h 85"/>
                  <a:gd name="T28" fmla="*/ 42 w 84"/>
                  <a:gd name="T29" fmla="*/ 85 h 85"/>
                  <a:gd name="T30" fmla="*/ 59 w 84"/>
                  <a:gd name="T31" fmla="*/ 82 h 85"/>
                  <a:gd name="T32" fmla="*/ 72 w 84"/>
                  <a:gd name="T33" fmla="*/ 7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5">
                    <a:moveTo>
                      <a:pt x="72" y="74"/>
                    </a:moveTo>
                    <a:lnTo>
                      <a:pt x="82" y="59"/>
                    </a:lnTo>
                    <a:lnTo>
                      <a:pt x="84" y="43"/>
                    </a:lnTo>
                    <a:lnTo>
                      <a:pt x="82" y="27"/>
                    </a:lnTo>
                    <a:lnTo>
                      <a:pt x="72" y="12"/>
                    </a:lnTo>
                    <a:lnTo>
                      <a:pt x="59" y="3"/>
                    </a:lnTo>
                    <a:lnTo>
                      <a:pt x="42" y="0"/>
                    </a:lnTo>
                    <a:lnTo>
                      <a:pt x="25" y="3"/>
                    </a:lnTo>
                    <a:lnTo>
                      <a:pt x="12" y="12"/>
                    </a:lnTo>
                    <a:lnTo>
                      <a:pt x="2" y="27"/>
                    </a:lnTo>
                    <a:lnTo>
                      <a:pt x="0" y="43"/>
                    </a:lnTo>
                    <a:lnTo>
                      <a:pt x="2" y="59"/>
                    </a:lnTo>
                    <a:lnTo>
                      <a:pt x="12" y="74"/>
                    </a:lnTo>
                    <a:lnTo>
                      <a:pt x="25" y="82"/>
                    </a:lnTo>
                    <a:lnTo>
                      <a:pt x="42" y="85"/>
                    </a:lnTo>
                    <a:lnTo>
                      <a:pt x="59" y="82"/>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48" name="Freeform 31"/>
              <p:cNvSpPr>
                <a:spLocks/>
              </p:cNvSpPr>
              <p:nvPr/>
            </p:nvSpPr>
            <p:spPr bwMode="auto">
              <a:xfrm>
                <a:off x="2768600" y="3338513"/>
                <a:ext cx="68263" cy="68262"/>
              </a:xfrm>
              <a:custGeom>
                <a:avLst/>
                <a:gdLst>
                  <a:gd name="T0" fmla="*/ 74 w 86"/>
                  <a:gd name="T1" fmla="*/ 74 h 86"/>
                  <a:gd name="T2" fmla="*/ 82 w 86"/>
                  <a:gd name="T3" fmla="*/ 59 h 86"/>
                  <a:gd name="T4" fmla="*/ 86 w 86"/>
                  <a:gd name="T5" fmla="*/ 44 h 86"/>
                  <a:gd name="T6" fmla="*/ 82 w 86"/>
                  <a:gd name="T7" fmla="*/ 27 h 86"/>
                  <a:gd name="T8" fmla="*/ 74 w 86"/>
                  <a:gd name="T9" fmla="*/ 14 h 86"/>
                  <a:gd name="T10" fmla="*/ 59 w 86"/>
                  <a:gd name="T11" fmla="*/ 4 h 86"/>
                  <a:gd name="T12" fmla="*/ 44 w 86"/>
                  <a:gd name="T13" fmla="*/ 0 h 86"/>
                  <a:gd name="T14" fmla="*/ 27 w 86"/>
                  <a:gd name="T15" fmla="*/ 4 h 86"/>
                  <a:gd name="T16" fmla="*/ 14 w 86"/>
                  <a:gd name="T17" fmla="*/ 14 h 86"/>
                  <a:gd name="T18" fmla="*/ 4 w 86"/>
                  <a:gd name="T19" fmla="*/ 27 h 86"/>
                  <a:gd name="T20" fmla="*/ 0 w 86"/>
                  <a:gd name="T21" fmla="*/ 44 h 86"/>
                  <a:gd name="T22" fmla="*/ 4 w 86"/>
                  <a:gd name="T23" fmla="*/ 59 h 86"/>
                  <a:gd name="T24" fmla="*/ 14 w 86"/>
                  <a:gd name="T25" fmla="*/ 74 h 86"/>
                  <a:gd name="T26" fmla="*/ 27 w 86"/>
                  <a:gd name="T27" fmla="*/ 82 h 86"/>
                  <a:gd name="T28" fmla="*/ 44 w 86"/>
                  <a:gd name="T29" fmla="*/ 86 h 86"/>
                  <a:gd name="T30" fmla="*/ 59 w 86"/>
                  <a:gd name="T31" fmla="*/ 82 h 86"/>
                  <a:gd name="T32" fmla="*/ 74 w 86"/>
                  <a:gd name="T33"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6">
                    <a:moveTo>
                      <a:pt x="74" y="74"/>
                    </a:moveTo>
                    <a:lnTo>
                      <a:pt x="82" y="59"/>
                    </a:lnTo>
                    <a:lnTo>
                      <a:pt x="86" y="44"/>
                    </a:lnTo>
                    <a:lnTo>
                      <a:pt x="82" y="27"/>
                    </a:lnTo>
                    <a:lnTo>
                      <a:pt x="74" y="14"/>
                    </a:lnTo>
                    <a:lnTo>
                      <a:pt x="59" y="4"/>
                    </a:lnTo>
                    <a:lnTo>
                      <a:pt x="44" y="0"/>
                    </a:lnTo>
                    <a:lnTo>
                      <a:pt x="27" y="4"/>
                    </a:lnTo>
                    <a:lnTo>
                      <a:pt x="14" y="14"/>
                    </a:lnTo>
                    <a:lnTo>
                      <a:pt x="4" y="27"/>
                    </a:lnTo>
                    <a:lnTo>
                      <a:pt x="0" y="44"/>
                    </a:lnTo>
                    <a:lnTo>
                      <a:pt x="4" y="59"/>
                    </a:lnTo>
                    <a:lnTo>
                      <a:pt x="14" y="74"/>
                    </a:lnTo>
                    <a:lnTo>
                      <a:pt x="27" y="82"/>
                    </a:lnTo>
                    <a:lnTo>
                      <a:pt x="44" y="86"/>
                    </a:lnTo>
                    <a:lnTo>
                      <a:pt x="59" y="82"/>
                    </a:lnTo>
                    <a:lnTo>
                      <a:pt x="74"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49" name="Freeform 32"/>
              <p:cNvSpPr>
                <a:spLocks/>
              </p:cNvSpPr>
              <p:nvPr/>
            </p:nvSpPr>
            <p:spPr bwMode="auto">
              <a:xfrm>
                <a:off x="2668588" y="3481388"/>
                <a:ext cx="66675" cy="68262"/>
              </a:xfrm>
              <a:custGeom>
                <a:avLst/>
                <a:gdLst>
                  <a:gd name="T0" fmla="*/ 73 w 84"/>
                  <a:gd name="T1" fmla="*/ 72 h 85"/>
                  <a:gd name="T2" fmla="*/ 83 w 84"/>
                  <a:gd name="T3" fmla="*/ 58 h 85"/>
                  <a:gd name="T4" fmla="*/ 84 w 84"/>
                  <a:gd name="T5" fmla="*/ 42 h 85"/>
                  <a:gd name="T6" fmla="*/ 83 w 84"/>
                  <a:gd name="T7" fmla="*/ 27 h 85"/>
                  <a:gd name="T8" fmla="*/ 73 w 84"/>
                  <a:gd name="T9" fmla="*/ 12 h 85"/>
                  <a:gd name="T10" fmla="*/ 59 w 84"/>
                  <a:gd name="T11" fmla="*/ 3 h 85"/>
                  <a:gd name="T12" fmla="*/ 42 w 84"/>
                  <a:gd name="T13" fmla="*/ 0 h 85"/>
                  <a:gd name="T14" fmla="*/ 26 w 84"/>
                  <a:gd name="T15" fmla="*/ 3 h 85"/>
                  <a:gd name="T16" fmla="*/ 12 w 84"/>
                  <a:gd name="T17" fmla="*/ 12 h 85"/>
                  <a:gd name="T18" fmla="*/ 2 w 84"/>
                  <a:gd name="T19" fmla="*/ 27 h 85"/>
                  <a:gd name="T20" fmla="*/ 0 w 84"/>
                  <a:gd name="T21" fmla="*/ 42 h 85"/>
                  <a:gd name="T22" fmla="*/ 2 w 84"/>
                  <a:gd name="T23" fmla="*/ 58 h 85"/>
                  <a:gd name="T24" fmla="*/ 12 w 84"/>
                  <a:gd name="T25" fmla="*/ 72 h 85"/>
                  <a:gd name="T26" fmla="*/ 26 w 84"/>
                  <a:gd name="T27" fmla="*/ 82 h 85"/>
                  <a:gd name="T28" fmla="*/ 42 w 84"/>
                  <a:gd name="T29" fmla="*/ 85 h 85"/>
                  <a:gd name="T30" fmla="*/ 59 w 84"/>
                  <a:gd name="T31" fmla="*/ 82 h 85"/>
                  <a:gd name="T32" fmla="*/ 73 w 84"/>
                  <a:gd name="T3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5">
                    <a:moveTo>
                      <a:pt x="73" y="72"/>
                    </a:moveTo>
                    <a:lnTo>
                      <a:pt x="83" y="58"/>
                    </a:lnTo>
                    <a:lnTo>
                      <a:pt x="84" y="42"/>
                    </a:lnTo>
                    <a:lnTo>
                      <a:pt x="83" y="27"/>
                    </a:lnTo>
                    <a:lnTo>
                      <a:pt x="73" y="12"/>
                    </a:lnTo>
                    <a:lnTo>
                      <a:pt x="59" y="3"/>
                    </a:lnTo>
                    <a:lnTo>
                      <a:pt x="42" y="0"/>
                    </a:lnTo>
                    <a:lnTo>
                      <a:pt x="26" y="3"/>
                    </a:lnTo>
                    <a:lnTo>
                      <a:pt x="12" y="12"/>
                    </a:lnTo>
                    <a:lnTo>
                      <a:pt x="2" y="27"/>
                    </a:lnTo>
                    <a:lnTo>
                      <a:pt x="0" y="42"/>
                    </a:lnTo>
                    <a:lnTo>
                      <a:pt x="2" y="58"/>
                    </a:lnTo>
                    <a:lnTo>
                      <a:pt x="12" y="72"/>
                    </a:lnTo>
                    <a:lnTo>
                      <a:pt x="26" y="82"/>
                    </a:lnTo>
                    <a:lnTo>
                      <a:pt x="42" y="85"/>
                    </a:lnTo>
                    <a:lnTo>
                      <a:pt x="59" y="82"/>
                    </a:lnTo>
                    <a:lnTo>
                      <a:pt x="73"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1" name="Freeform 33"/>
              <p:cNvSpPr>
                <a:spLocks/>
              </p:cNvSpPr>
              <p:nvPr/>
            </p:nvSpPr>
            <p:spPr bwMode="auto">
              <a:xfrm>
                <a:off x="2740025" y="3481388"/>
                <a:ext cx="66675" cy="68262"/>
              </a:xfrm>
              <a:custGeom>
                <a:avLst/>
                <a:gdLst>
                  <a:gd name="T0" fmla="*/ 73 w 86"/>
                  <a:gd name="T1" fmla="*/ 72 h 85"/>
                  <a:gd name="T2" fmla="*/ 83 w 86"/>
                  <a:gd name="T3" fmla="*/ 58 h 85"/>
                  <a:gd name="T4" fmla="*/ 86 w 86"/>
                  <a:gd name="T5" fmla="*/ 42 h 85"/>
                  <a:gd name="T6" fmla="*/ 83 w 86"/>
                  <a:gd name="T7" fmla="*/ 27 h 85"/>
                  <a:gd name="T8" fmla="*/ 73 w 86"/>
                  <a:gd name="T9" fmla="*/ 12 h 85"/>
                  <a:gd name="T10" fmla="*/ 59 w 86"/>
                  <a:gd name="T11" fmla="*/ 3 h 85"/>
                  <a:gd name="T12" fmla="*/ 42 w 86"/>
                  <a:gd name="T13" fmla="*/ 0 h 85"/>
                  <a:gd name="T14" fmla="*/ 26 w 86"/>
                  <a:gd name="T15" fmla="*/ 3 h 85"/>
                  <a:gd name="T16" fmla="*/ 12 w 86"/>
                  <a:gd name="T17" fmla="*/ 12 h 85"/>
                  <a:gd name="T18" fmla="*/ 4 w 86"/>
                  <a:gd name="T19" fmla="*/ 27 h 85"/>
                  <a:gd name="T20" fmla="*/ 0 w 86"/>
                  <a:gd name="T21" fmla="*/ 42 h 85"/>
                  <a:gd name="T22" fmla="*/ 4 w 86"/>
                  <a:gd name="T23" fmla="*/ 58 h 85"/>
                  <a:gd name="T24" fmla="*/ 12 w 86"/>
                  <a:gd name="T25" fmla="*/ 72 h 85"/>
                  <a:gd name="T26" fmla="*/ 26 w 86"/>
                  <a:gd name="T27" fmla="*/ 82 h 85"/>
                  <a:gd name="T28" fmla="*/ 42 w 86"/>
                  <a:gd name="T29" fmla="*/ 85 h 85"/>
                  <a:gd name="T30" fmla="*/ 59 w 86"/>
                  <a:gd name="T31" fmla="*/ 82 h 85"/>
                  <a:gd name="T32" fmla="*/ 73 w 86"/>
                  <a:gd name="T3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5">
                    <a:moveTo>
                      <a:pt x="73" y="72"/>
                    </a:moveTo>
                    <a:lnTo>
                      <a:pt x="83" y="58"/>
                    </a:lnTo>
                    <a:lnTo>
                      <a:pt x="86" y="42"/>
                    </a:lnTo>
                    <a:lnTo>
                      <a:pt x="83" y="27"/>
                    </a:lnTo>
                    <a:lnTo>
                      <a:pt x="73" y="12"/>
                    </a:lnTo>
                    <a:lnTo>
                      <a:pt x="59" y="3"/>
                    </a:lnTo>
                    <a:lnTo>
                      <a:pt x="42" y="0"/>
                    </a:lnTo>
                    <a:lnTo>
                      <a:pt x="26" y="3"/>
                    </a:lnTo>
                    <a:lnTo>
                      <a:pt x="12" y="12"/>
                    </a:lnTo>
                    <a:lnTo>
                      <a:pt x="4" y="27"/>
                    </a:lnTo>
                    <a:lnTo>
                      <a:pt x="0" y="42"/>
                    </a:lnTo>
                    <a:lnTo>
                      <a:pt x="4" y="58"/>
                    </a:lnTo>
                    <a:lnTo>
                      <a:pt x="12" y="72"/>
                    </a:lnTo>
                    <a:lnTo>
                      <a:pt x="26" y="82"/>
                    </a:lnTo>
                    <a:lnTo>
                      <a:pt x="42" y="85"/>
                    </a:lnTo>
                    <a:lnTo>
                      <a:pt x="59" y="82"/>
                    </a:lnTo>
                    <a:lnTo>
                      <a:pt x="73"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2" name="Freeform 34"/>
              <p:cNvSpPr>
                <a:spLocks/>
              </p:cNvSpPr>
              <p:nvPr/>
            </p:nvSpPr>
            <p:spPr bwMode="auto">
              <a:xfrm>
                <a:off x="2795588" y="3476625"/>
                <a:ext cx="68263" cy="68262"/>
              </a:xfrm>
              <a:custGeom>
                <a:avLst/>
                <a:gdLst>
                  <a:gd name="T0" fmla="*/ 72 w 85"/>
                  <a:gd name="T1" fmla="*/ 72 h 85"/>
                  <a:gd name="T2" fmla="*/ 82 w 85"/>
                  <a:gd name="T3" fmla="*/ 58 h 85"/>
                  <a:gd name="T4" fmla="*/ 85 w 85"/>
                  <a:gd name="T5" fmla="*/ 42 h 85"/>
                  <a:gd name="T6" fmla="*/ 82 w 85"/>
                  <a:gd name="T7" fmla="*/ 27 h 85"/>
                  <a:gd name="T8" fmla="*/ 72 w 85"/>
                  <a:gd name="T9" fmla="*/ 11 h 85"/>
                  <a:gd name="T10" fmla="*/ 59 w 85"/>
                  <a:gd name="T11" fmla="*/ 3 h 85"/>
                  <a:gd name="T12" fmla="*/ 42 w 85"/>
                  <a:gd name="T13" fmla="*/ 0 h 85"/>
                  <a:gd name="T14" fmla="*/ 25 w 85"/>
                  <a:gd name="T15" fmla="*/ 3 h 85"/>
                  <a:gd name="T16" fmla="*/ 12 w 85"/>
                  <a:gd name="T17" fmla="*/ 11 h 85"/>
                  <a:gd name="T18" fmla="*/ 3 w 85"/>
                  <a:gd name="T19" fmla="*/ 27 h 85"/>
                  <a:gd name="T20" fmla="*/ 0 w 85"/>
                  <a:gd name="T21" fmla="*/ 42 h 85"/>
                  <a:gd name="T22" fmla="*/ 3 w 85"/>
                  <a:gd name="T23" fmla="*/ 58 h 85"/>
                  <a:gd name="T24" fmla="*/ 12 w 85"/>
                  <a:gd name="T25" fmla="*/ 72 h 85"/>
                  <a:gd name="T26" fmla="*/ 25 w 85"/>
                  <a:gd name="T27" fmla="*/ 82 h 85"/>
                  <a:gd name="T28" fmla="*/ 42 w 85"/>
                  <a:gd name="T29" fmla="*/ 85 h 85"/>
                  <a:gd name="T30" fmla="*/ 59 w 85"/>
                  <a:gd name="T31" fmla="*/ 82 h 85"/>
                  <a:gd name="T32" fmla="*/ 72 w 85"/>
                  <a:gd name="T3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72" y="72"/>
                    </a:moveTo>
                    <a:lnTo>
                      <a:pt x="82" y="58"/>
                    </a:lnTo>
                    <a:lnTo>
                      <a:pt x="85" y="42"/>
                    </a:lnTo>
                    <a:lnTo>
                      <a:pt x="82" y="27"/>
                    </a:lnTo>
                    <a:lnTo>
                      <a:pt x="72" y="11"/>
                    </a:lnTo>
                    <a:lnTo>
                      <a:pt x="59" y="3"/>
                    </a:lnTo>
                    <a:lnTo>
                      <a:pt x="42" y="0"/>
                    </a:lnTo>
                    <a:lnTo>
                      <a:pt x="25" y="3"/>
                    </a:lnTo>
                    <a:lnTo>
                      <a:pt x="12" y="11"/>
                    </a:lnTo>
                    <a:lnTo>
                      <a:pt x="3" y="27"/>
                    </a:lnTo>
                    <a:lnTo>
                      <a:pt x="0" y="42"/>
                    </a:lnTo>
                    <a:lnTo>
                      <a:pt x="3" y="58"/>
                    </a:lnTo>
                    <a:lnTo>
                      <a:pt x="12" y="72"/>
                    </a:lnTo>
                    <a:lnTo>
                      <a:pt x="25" y="82"/>
                    </a:lnTo>
                    <a:lnTo>
                      <a:pt x="42" y="85"/>
                    </a:lnTo>
                    <a:lnTo>
                      <a:pt x="59" y="8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3" name="Freeform 35"/>
              <p:cNvSpPr>
                <a:spLocks/>
              </p:cNvSpPr>
              <p:nvPr/>
            </p:nvSpPr>
            <p:spPr bwMode="auto">
              <a:xfrm>
                <a:off x="2863850" y="3473450"/>
                <a:ext cx="66675" cy="68262"/>
              </a:xfrm>
              <a:custGeom>
                <a:avLst/>
                <a:gdLst>
                  <a:gd name="T0" fmla="*/ 73 w 84"/>
                  <a:gd name="T1" fmla="*/ 74 h 85"/>
                  <a:gd name="T2" fmla="*/ 83 w 84"/>
                  <a:gd name="T3" fmla="*/ 58 h 85"/>
                  <a:gd name="T4" fmla="*/ 84 w 84"/>
                  <a:gd name="T5" fmla="*/ 43 h 85"/>
                  <a:gd name="T6" fmla="*/ 83 w 84"/>
                  <a:gd name="T7" fmla="*/ 27 h 85"/>
                  <a:gd name="T8" fmla="*/ 73 w 84"/>
                  <a:gd name="T9" fmla="*/ 13 h 85"/>
                  <a:gd name="T10" fmla="*/ 59 w 84"/>
                  <a:gd name="T11" fmla="*/ 3 h 85"/>
                  <a:gd name="T12" fmla="*/ 42 w 84"/>
                  <a:gd name="T13" fmla="*/ 0 h 85"/>
                  <a:gd name="T14" fmla="*/ 26 w 84"/>
                  <a:gd name="T15" fmla="*/ 3 h 85"/>
                  <a:gd name="T16" fmla="*/ 12 w 84"/>
                  <a:gd name="T17" fmla="*/ 13 h 85"/>
                  <a:gd name="T18" fmla="*/ 2 w 84"/>
                  <a:gd name="T19" fmla="*/ 27 h 85"/>
                  <a:gd name="T20" fmla="*/ 0 w 84"/>
                  <a:gd name="T21" fmla="*/ 43 h 85"/>
                  <a:gd name="T22" fmla="*/ 2 w 84"/>
                  <a:gd name="T23" fmla="*/ 58 h 85"/>
                  <a:gd name="T24" fmla="*/ 12 w 84"/>
                  <a:gd name="T25" fmla="*/ 74 h 85"/>
                  <a:gd name="T26" fmla="*/ 26 w 84"/>
                  <a:gd name="T27" fmla="*/ 82 h 85"/>
                  <a:gd name="T28" fmla="*/ 42 w 84"/>
                  <a:gd name="T29" fmla="*/ 85 h 85"/>
                  <a:gd name="T30" fmla="*/ 59 w 84"/>
                  <a:gd name="T31" fmla="*/ 82 h 85"/>
                  <a:gd name="T32" fmla="*/ 73 w 84"/>
                  <a:gd name="T33" fmla="*/ 7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5">
                    <a:moveTo>
                      <a:pt x="73" y="74"/>
                    </a:moveTo>
                    <a:lnTo>
                      <a:pt x="83" y="58"/>
                    </a:lnTo>
                    <a:lnTo>
                      <a:pt x="84" y="43"/>
                    </a:lnTo>
                    <a:lnTo>
                      <a:pt x="83" y="27"/>
                    </a:lnTo>
                    <a:lnTo>
                      <a:pt x="73" y="13"/>
                    </a:lnTo>
                    <a:lnTo>
                      <a:pt x="59" y="3"/>
                    </a:lnTo>
                    <a:lnTo>
                      <a:pt x="42" y="0"/>
                    </a:lnTo>
                    <a:lnTo>
                      <a:pt x="26" y="3"/>
                    </a:lnTo>
                    <a:lnTo>
                      <a:pt x="12" y="13"/>
                    </a:lnTo>
                    <a:lnTo>
                      <a:pt x="2" y="27"/>
                    </a:lnTo>
                    <a:lnTo>
                      <a:pt x="0" y="43"/>
                    </a:lnTo>
                    <a:lnTo>
                      <a:pt x="2" y="58"/>
                    </a:lnTo>
                    <a:lnTo>
                      <a:pt x="12" y="74"/>
                    </a:lnTo>
                    <a:lnTo>
                      <a:pt x="26" y="82"/>
                    </a:lnTo>
                    <a:lnTo>
                      <a:pt x="42" y="85"/>
                    </a:lnTo>
                    <a:lnTo>
                      <a:pt x="59" y="82"/>
                    </a:lnTo>
                    <a:lnTo>
                      <a:pt x="73"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4" name="Freeform 36"/>
              <p:cNvSpPr>
                <a:spLocks/>
              </p:cNvSpPr>
              <p:nvPr/>
            </p:nvSpPr>
            <p:spPr bwMode="auto">
              <a:xfrm>
                <a:off x="4071938" y="3697288"/>
                <a:ext cx="68263" cy="68262"/>
              </a:xfrm>
              <a:custGeom>
                <a:avLst/>
                <a:gdLst>
                  <a:gd name="T0" fmla="*/ 73 w 85"/>
                  <a:gd name="T1" fmla="*/ 73 h 85"/>
                  <a:gd name="T2" fmla="*/ 82 w 85"/>
                  <a:gd name="T3" fmla="*/ 60 h 85"/>
                  <a:gd name="T4" fmla="*/ 85 w 85"/>
                  <a:gd name="T5" fmla="*/ 43 h 85"/>
                  <a:gd name="T6" fmla="*/ 82 w 85"/>
                  <a:gd name="T7" fmla="*/ 26 h 85"/>
                  <a:gd name="T8" fmla="*/ 73 w 85"/>
                  <a:gd name="T9" fmla="*/ 13 h 85"/>
                  <a:gd name="T10" fmla="*/ 58 w 85"/>
                  <a:gd name="T11" fmla="*/ 3 h 85"/>
                  <a:gd name="T12" fmla="*/ 43 w 85"/>
                  <a:gd name="T13" fmla="*/ 0 h 85"/>
                  <a:gd name="T14" fmla="*/ 26 w 85"/>
                  <a:gd name="T15" fmla="*/ 3 h 85"/>
                  <a:gd name="T16" fmla="*/ 13 w 85"/>
                  <a:gd name="T17" fmla="*/ 13 h 85"/>
                  <a:gd name="T18" fmla="*/ 3 w 85"/>
                  <a:gd name="T19" fmla="*/ 26 h 85"/>
                  <a:gd name="T20" fmla="*/ 0 w 85"/>
                  <a:gd name="T21" fmla="*/ 43 h 85"/>
                  <a:gd name="T22" fmla="*/ 3 w 85"/>
                  <a:gd name="T23" fmla="*/ 60 h 85"/>
                  <a:gd name="T24" fmla="*/ 13 w 85"/>
                  <a:gd name="T25" fmla="*/ 73 h 85"/>
                  <a:gd name="T26" fmla="*/ 26 w 85"/>
                  <a:gd name="T27" fmla="*/ 82 h 85"/>
                  <a:gd name="T28" fmla="*/ 43 w 85"/>
                  <a:gd name="T29" fmla="*/ 85 h 85"/>
                  <a:gd name="T30" fmla="*/ 58 w 85"/>
                  <a:gd name="T31" fmla="*/ 82 h 85"/>
                  <a:gd name="T32" fmla="*/ 73 w 85"/>
                  <a:gd name="T33" fmla="*/ 7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73" y="73"/>
                    </a:moveTo>
                    <a:lnTo>
                      <a:pt x="82" y="60"/>
                    </a:lnTo>
                    <a:lnTo>
                      <a:pt x="85" y="43"/>
                    </a:lnTo>
                    <a:lnTo>
                      <a:pt x="82" y="26"/>
                    </a:lnTo>
                    <a:lnTo>
                      <a:pt x="73" y="13"/>
                    </a:lnTo>
                    <a:lnTo>
                      <a:pt x="58" y="3"/>
                    </a:lnTo>
                    <a:lnTo>
                      <a:pt x="43" y="0"/>
                    </a:lnTo>
                    <a:lnTo>
                      <a:pt x="26" y="3"/>
                    </a:lnTo>
                    <a:lnTo>
                      <a:pt x="13" y="13"/>
                    </a:lnTo>
                    <a:lnTo>
                      <a:pt x="3" y="26"/>
                    </a:lnTo>
                    <a:lnTo>
                      <a:pt x="0" y="43"/>
                    </a:lnTo>
                    <a:lnTo>
                      <a:pt x="3" y="60"/>
                    </a:lnTo>
                    <a:lnTo>
                      <a:pt x="13" y="73"/>
                    </a:lnTo>
                    <a:lnTo>
                      <a:pt x="26" y="82"/>
                    </a:lnTo>
                    <a:lnTo>
                      <a:pt x="43" y="85"/>
                    </a:lnTo>
                    <a:lnTo>
                      <a:pt x="58" y="82"/>
                    </a:lnTo>
                    <a:lnTo>
                      <a:pt x="73" y="7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6" name="Freeform 37"/>
              <p:cNvSpPr>
                <a:spLocks/>
              </p:cNvSpPr>
              <p:nvPr/>
            </p:nvSpPr>
            <p:spPr bwMode="auto">
              <a:xfrm>
                <a:off x="4073525" y="3914775"/>
                <a:ext cx="68263" cy="66675"/>
              </a:xfrm>
              <a:custGeom>
                <a:avLst/>
                <a:gdLst>
                  <a:gd name="T0" fmla="*/ 72 w 86"/>
                  <a:gd name="T1" fmla="*/ 74 h 86"/>
                  <a:gd name="T2" fmla="*/ 82 w 86"/>
                  <a:gd name="T3" fmla="*/ 61 h 86"/>
                  <a:gd name="T4" fmla="*/ 86 w 86"/>
                  <a:gd name="T5" fmla="*/ 44 h 86"/>
                  <a:gd name="T6" fmla="*/ 82 w 86"/>
                  <a:gd name="T7" fmla="*/ 27 h 86"/>
                  <a:gd name="T8" fmla="*/ 72 w 86"/>
                  <a:gd name="T9" fmla="*/ 14 h 86"/>
                  <a:gd name="T10" fmla="*/ 59 w 86"/>
                  <a:gd name="T11" fmla="*/ 3 h 86"/>
                  <a:gd name="T12" fmla="*/ 42 w 86"/>
                  <a:gd name="T13" fmla="*/ 0 h 86"/>
                  <a:gd name="T14" fmla="*/ 25 w 86"/>
                  <a:gd name="T15" fmla="*/ 3 h 86"/>
                  <a:gd name="T16" fmla="*/ 12 w 86"/>
                  <a:gd name="T17" fmla="*/ 14 h 86"/>
                  <a:gd name="T18" fmla="*/ 4 w 86"/>
                  <a:gd name="T19" fmla="*/ 27 h 86"/>
                  <a:gd name="T20" fmla="*/ 0 w 86"/>
                  <a:gd name="T21" fmla="*/ 44 h 86"/>
                  <a:gd name="T22" fmla="*/ 4 w 86"/>
                  <a:gd name="T23" fmla="*/ 61 h 86"/>
                  <a:gd name="T24" fmla="*/ 12 w 86"/>
                  <a:gd name="T25" fmla="*/ 74 h 86"/>
                  <a:gd name="T26" fmla="*/ 25 w 86"/>
                  <a:gd name="T27" fmla="*/ 82 h 86"/>
                  <a:gd name="T28" fmla="*/ 42 w 86"/>
                  <a:gd name="T29" fmla="*/ 86 h 86"/>
                  <a:gd name="T30" fmla="*/ 59 w 86"/>
                  <a:gd name="T31" fmla="*/ 82 h 86"/>
                  <a:gd name="T32" fmla="*/ 72 w 86"/>
                  <a:gd name="T33"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6">
                    <a:moveTo>
                      <a:pt x="72" y="74"/>
                    </a:moveTo>
                    <a:lnTo>
                      <a:pt x="82" y="61"/>
                    </a:lnTo>
                    <a:lnTo>
                      <a:pt x="86" y="44"/>
                    </a:lnTo>
                    <a:lnTo>
                      <a:pt x="82" y="27"/>
                    </a:lnTo>
                    <a:lnTo>
                      <a:pt x="72" y="14"/>
                    </a:lnTo>
                    <a:lnTo>
                      <a:pt x="59" y="3"/>
                    </a:lnTo>
                    <a:lnTo>
                      <a:pt x="42" y="0"/>
                    </a:lnTo>
                    <a:lnTo>
                      <a:pt x="25" y="3"/>
                    </a:lnTo>
                    <a:lnTo>
                      <a:pt x="12" y="14"/>
                    </a:lnTo>
                    <a:lnTo>
                      <a:pt x="4" y="27"/>
                    </a:lnTo>
                    <a:lnTo>
                      <a:pt x="0" y="44"/>
                    </a:lnTo>
                    <a:lnTo>
                      <a:pt x="4" y="61"/>
                    </a:lnTo>
                    <a:lnTo>
                      <a:pt x="12" y="74"/>
                    </a:lnTo>
                    <a:lnTo>
                      <a:pt x="25" y="82"/>
                    </a:lnTo>
                    <a:lnTo>
                      <a:pt x="42" y="86"/>
                    </a:lnTo>
                    <a:lnTo>
                      <a:pt x="59" y="82"/>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7" name="Freeform 38"/>
              <p:cNvSpPr>
                <a:spLocks/>
              </p:cNvSpPr>
              <p:nvPr/>
            </p:nvSpPr>
            <p:spPr bwMode="auto">
              <a:xfrm>
                <a:off x="4078288" y="3973513"/>
                <a:ext cx="66675" cy="68262"/>
              </a:xfrm>
              <a:custGeom>
                <a:avLst/>
                <a:gdLst>
                  <a:gd name="T0" fmla="*/ 72 w 86"/>
                  <a:gd name="T1" fmla="*/ 73 h 85"/>
                  <a:gd name="T2" fmla="*/ 83 w 86"/>
                  <a:gd name="T3" fmla="*/ 58 h 85"/>
                  <a:gd name="T4" fmla="*/ 86 w 86"/>
                  <a:gd name="T5" fmla="*/ 43 h 85"/>
                  <a:gd name="T6" fmla="*/ 83 w 86"/>
                  <a:gd name="T7" fmla="*/ 26 h 85"/>
                  <a:gd name="T8" fmla="*/ 72 w 86"/>
                  <a:gd name="T9" fmla="*/ 13 h 85"/>
                  <a:gd name="T10" fmla="*/ 59 w 86"/>
                  <a:gd name="T11" fmla="*/ 3 h 85"/>
                  <a:gd name="T12" fmla="*/ 42 w 86"/>
                  <a:gd name="T13" fmla="*/ 0 h 85"/>
                  <a:gd name="T14" fmla="*/ 25 w 86"/>
                  <a:gd name="T15" fmla="*/ 3 h 85"/>
                  <a:gd name="T16" fmla="*/ 12 w 86"/>
                  <a:gd name="T17" fmla="*/ 13 h 85"/>
                  <a:gd name="T18" fmla="*/ 4 w 86"/>
                  <a:gd name="T19" fmla="*/ 26 h 85"/>
                  <a:gd name="T20" fmla="*/ 0 w 86"/>
                  <a:gd name="T21" fmla="*/ 43 h 85"/>
                  <a:gd name="T22" fmla="*/ 4 w 86"/>
                  <a:gd name="T23" fmla="*/ 58 h 85"/>
                  <a:gd name="T24" fmla="*/ 12 w 86"/>
                  <a:gd name="T25" fmla="*/ 73 h 85"/>
                  <a:gd name="T26" fmla="*/ 25 w 86"/>
                  <a:gd name="T27" fmla="*/ 82 h 85"/>
                  <a:gd name="T28" fmla="*/ 42 w 86"/>
                  <a:gd name="T29" fmla="*/ 85 h 85"/>
                  <a:gd name="T30" fmla="*/ 59 w 86"/>
                  <a:gd name="T31" fmla="*/ 82 h 85"/>
                  <a:gd name="T32" fmla="*/ 72 w 86"/>
                  <a:gd name="T33" fmla="*/ 7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5">
                    <a:moveTo>
                      <a:pt x="72" y="73"/>
                    </a:moveTo>
                    <a:lnTo>
                      <a:pt x="83" y="58"/>
                    </a:lnTo>
                    <a:lnTo>
                      <a:pt x="86" y="43"/>
                    </a:lnTo>
                    <a:lnTo>
                      <a:pt x="83" y="26"/>
                    </a:lnTo>
                    <a:lnTo>
                      <a:pt x="72" y="13"/>
                    </a:lnTo>
                    <a:lnTo>
                      <a:pt x="59" y="3"/>
                    </a:lnTo>
                    <a:lnTo>
                      <a:pt x="42" y="0"/>
                    </a:lnTo>
                    <a:lnTo>
                      <a:pt x="25" y="3"/>
                    </a:lnTo>
                    <a:lnTo>
                      <a:pt x="12" y="13"/>
                    </a:lnTo>
                    <a:lnTo>
                      <a:pt x="4" y="26"/>
                    </a:lnTo>
                    <a:lnTo>
                      <a:pt x="0" y="43"/>
                    </a:lnTo>
                    <a:lnTo>
                      <a:pt x="4" y="58"/>
                    </a:lnTo>
                    <a:lnTo>
                      <a:pt x="12" y="73"/>
                    </a:lnTo>
                    <a:lnTo>
                      <a:pt x="25" y="82"/>
                    </a:lnTo>
                    <a:lnTo>
                      <a:pt x="42" y="85"/>
                    </a:lnTo>
                    <a:lnTo>
                      <a:pt x="59" y="82"/>
                    </a:lnTo>
                    <a:lnTo>
                      <a:pt x="72" y="7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8" name="Freeform 39"/>
              <p:cNvSpPr>
                <a:spLocks/>
              </p:cNvSpPr>
              <p:nvPr/>
            </p:nvSpPr>
            <p:spPr bwMode="auto">
              <a:xfrm>
                <a:off x="4037013" y="4121150"/>
                <a:ext cx="66675" cy="66675"/>
              </a:xfrm>
              <a:custGeom>
                <a:avLst/>
                <a:gdLst>
                  <a:gd name="T0" fmla="*/ 72 w 86"/>
                  <a:gd name="T1" fmla="*/ 72 h 86"/>
                  <a:gd name="T2" fmla="*/ 83 w 86"/>
                  <a:gd name="T3" fmla="*/ 59 h 86"/>
                  <a:gd name="T4" fmla="*/ 86 w 86"/>
                  <a:gd name="T5" fmla="*/ 42 h 86"/>
                  <a:gd name="T6" fmla="*/ 83 w 86"/>
                  <a:gd name="T7" fmla="*/ 27 h 86"/>
                  <a:gd name="T8" fmla="*/ 72 w 86"/>
                  <a:gd name="T9" fmla="*/ 12 h 86"/>
                  <a:gd name="T10" fmla="*/ 59 w 86"/>
                  <a:gd name="T11" fmla="*/ 4 h 86"/>
                  <a:gd name="T12" fmla="*/ 42 w 86"/>
                  <a:gd name="T13" fmla="*/ 0 h 86"/>
                  <a:gd name="T14" fmla="*/ 25 w 86"/>
                  <a:gd name="T15" fmla="*/ 4 h 86"/>
                  <a:gd name="T16" fmla="*/ 12 w 86"/>
                  <a:gd name="T17" fmla="*/ 12 h 86"/>
                  <a:gd name="T18" fmla="*/ 4 w 86"/>
                  <a:gd name="T19" fmla="*/ 27 h 86"/>
                  <a:gd name="T20" fmla="*/ 0 w 86"/>
                  <a:gd name="T21" fmla="*/ 42 h 86"/>
                  <a:gd name="T22" fmla="*/ 4 w 86"/>
                  <a:gd name="T23" fmla="*/ 59 h 86"/>
                  <a:gd name="T24" fmla="*/ 12 w 86"/>
                  <a:gd name="T25" fmla="*/ 72 h 86"/>
                  <a:gd name="T26" fmla="*/ 25 w 86"/>
                  <a:gd name="T27" fmla="*/ 82 h 86"/>
                  <a:gd name="T28" fmla="*/ 42 w 86"/>
                  <a:gd name="T29" fmla="*/ 86 h 86"/>
                  <a:gd name="T30" fmla="*/ 59 w 86"/>
                  <a:gd name="T31" fmla="*/ 82 h 86"/>
                  <a:gd name="T32" fmla="*/ 72 w 86"/>
                  <a:gd name="T33"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6">
                    <a:moveTo>
                      <a:pt x="72" y="72"/>
                    </a:moveTo>
                    <a:lnTo>
                      <a:pt x="83" y="59"/>
                    </a:lnTo>
                    <a:lnTo>
                      <a:pt x="86" y="42"/>
                    </a:lnTo>
                    <a:lnTo>
                      <a:pt x="83" y="27"/>
                    </a:lnTo>
                    <a:lnTo>
                      <a:pt x="72" y="12"/>
                    </a:lnTo>
                    <a:lnTo>
                      <a:pt x="59" y="4"/>
                    </a:lnTo>
                    <a:lnTo>
                      <a:pt x="42" y="0"/>
                    </a:lnTo>
                    <a:lnTo>
                      <a:pt x="25" y="4"/>
                    </a:lnTo>
                    <a:lnTo>
                      <a:pt x="12" y="12"/>
                    </a:lnTo>
                    <a:lnTo>
                      <a:pt x="4" y="27"/>
                    </a:lnTo>
                    <a:lnTo>
                      <a:pt x="0" y="42"/>
                    </a:lnTo>
                    <a:lnTo>
                      <a:pt x="4" y="59"/>
                    </a:lnTo>
                    <a:lnTo>
                      <a:pt x="12" y="72"/>
                    </a:lnTo>
                    <a:lnTo>
                      <a:pt x="25" y="82"/>
                    </a:lnTo>
                    <a:lnTo>
                      <a:pt x="42" y="86"/>
                    </a:lnTo>
                    <a:lnTo>
                      <a:pt x="59" y="8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9" name="Freeform 40"/>
              <p:cNvSpPr>
                <a:spLocks/>
              </p:cNvSpPr>
              <p:nvPr/>
            </p:nvSpPr>
            <p:spPr bwMode="auto">
              <a:xfrm>
                <a:off x="4100513" y="4124325"/>
                <a:ext cx="66675" cy="68262"/>
              </a:xfrm>
              <a:custGeom>
                <a:avLst/>
                <a:gdLst>
                  <a:gd name="T0" fmla="*/ 72 w 84"/>
                  <a:gd name="T1" fmla="*/ 72 h 86"/>
                  <a:gd name="T2" fmla="*/ 82 w 84"/>
                  <a:gd name="T3" fmla="*/ 59 h 86"/>
                  <a:gd name="T4" fmla="*/ 84 w 84"/>
                  <a:gd name="T5" fmla="*/ 42 h 86"/>
                  <a:gd name="T6" fmla="*/ 82 w 84"/>
                  <a:gd name="T7" fmla="*/ 27 h 86"/>
                  <a:gd name="T8" fmla="*/ 72 w 84"/>
                  <a:gd name="T9" fmla="*/ 12 h 86"/>
                  <a:gd name="T10" fmla="*/ 59 w 84"/>
                  <a:gd name="T11" fmla="*/ 4 h 86"/>
                  <a:gd name="T12" fmla="*/ 42 w 84"/>
                  <a:gd name="T13" fmla="*/ 0 h 86"/>
                  <a:gd name="T14" fmla="*/ 25 w 84"/>
                  <a:gd name="T15" fmla="*/ 4 h 86"/>
                  <a:gd name="T16" fmla="*/ 12 w 84"/>
                  <a:gd name="T17" fmla="*/ 12 h 86"/>
                  <a:gd name="T18" fmla="*/ 2 w 84"/>
                  <a:gd name="T19" fmla="*/ 27 h 86"/>
                  <a:gd name="T20" fmla="*/ 0 w 84"/>
                  <a:gd name="T21" fmla="*/ 42 h 86"/>
                  <a:gd name="T22" fmla="*/ 2 w 84"/>
                  <a:gd name="T23" fmla="*/ 59 h 86"/>
                  <a:gd name="T24" fmla="*/ 12 w 84"/>
                  <a:gd name="T25" fmla="*/ 72 h 86"/>
                  <a:gd name="T26" fmla="*/ 25 w 84"/>
                  <a:gd name="T27" fmla="*/ 82 h 86"/>
                  <a:gd name="T28" fmla="*/ 42 w 84"/>
                  <a:gd name="T29" fmla="*/ 86 h 86"/>
                  <a:gd name="T30" fmla="*/ 59 w 84"/>
                  <a:gd name="T31" fmla="*/ 82 h 86"/>
                  <a:gd name="T32" fmla="*/ 72 w 84"/>
                  <a:gd name="T33"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6">
                    <a:moveTo>
                      <a:pt x="72" y="72"/>
                    </a:moveTo>
                    <a:lnTo>
                      <a:pt x="82" y="59"/>
                    </a:lnTo>
                    <a:lnTo>
                      <a:pt x="84" y="42"/>
                    </a:lnTo>
                    <a:lnTo>
                      <a:pt x="82" y="27"/>
                    </a:lnTo>
                    <a:lnTo>
                      <a:pt x="72" y="12"/>
                    </a:lnTo>
                    <a:lnTo>
                      <a:pt x="59" y="4"/>
                    </a:lnTo>
                    <a:lnTo>
                      <a:pt x="42" y="0"/>
                    </a:lnTo>
                    <a:lnTo>
                      <a:pt x="25" y="4"/>
                    </a:lnTo>
                    <a:lnTo>
                      <a:pt x="12" y="12"/>
                    </a:lnTo>
                    <a:lnTo>
                      <a:pt x="2" y="27"/>
                    </a:lnTo>
                    <a:lnTo>
                      <a:pt x="0" y="42"/>
                    </a:lnTo>
                    <a:lnTo>
                      <a:pt x="2" y="59"/>
                    </a:lnTo>
                    <a:lnTo>
                      <a:pt x="12" y="72"/>
                    </a:lnTo>
                    <a:lnTo>
                      <a:pt x="25" y="82"/>
                    </a:lnTo>
                    <a:lnTo>
                      <a:pt x="42" y="86"/>
                    </a:lnTo>
                    <a:lnTo>
                      <a:pt x="59" y="8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0" name="Freeform 41"/>
              <p:cNvSpPr>
                <a:spLocks/>
              </p:cNvSpPr>
              <p:nvPr/>
            </p:nvSpPr>
            <p:spPr bwMode="auto">
              <a:xfrm>
                <a:off x="4137025" y="4170363"/>
                <a:ext cx="68263" cy="66675"/>
              </a:xfrm>
              <a:custGeom>
                <a:avLst/>
                <a:gdLst>
                  <a:gd name="T0" fmla="*/ 72 w 85"/>
                  <a:gd name="T1" fmla="*/ 72 h 84"/>
                  <a:gd name="T2" fmla="*/ 82 w 85"/>
                  <a:gd name="T3" fmla="*/ 59 h 84"/>
                  <a:gd name="T4" fmla="*/ 85 w 85"/>
                  <a:gd name="T5" fmla="*/ 42 h 84"/>
                  <a:gd name="T6" fmla="*/ 82 w 85"/>
                  <a:gd name="T7" fmla="*/ 25 h 84"/>
                  <a:gd name="T8" fmla="*/ 72 w 85"/>
                  <a:gd name="T9" fmla="*/ 12 h 84"/>
                  <a:gd name="T10" fmla="*/ 59 w 85"/>
                  <a:gd name="T11" fmla="*/ 2 h 84"/>
                  <a:gd name="T12" fmla="*/ 42 w 85"/>
                  <a:gd name="T13" fmla="*/ 0 h 84"/>
                  <a:gd name="T14" fmla="*/ 25 w 85"/>
                  <a:gd name="T15" fmla="*/ 2 h 84"/>
                  <a:gd name="T16" fmla="*/ 12 w 85"/>
                  <a:gd name="T17" fmla="*/ 12 h 84"/>
                  <a:gd name="T18" fmla="*/ 1 w 85"/>
                  <a:gd name="T19" fmla="*/ 25 h 84"/>
                  <a:gd name="T20" fmla="*/ 0 w 85"/>
                  <a:gd name="T21" fmla="*/ 42 h 84"/>
                  <a:gd name="T22" fmla="*/ 1 w 85"/>
                  <a:gd name="T23" fmla="*/ 59 h 84"/>
                  <a:gd name="T24" fmla="*/ 12 w 85"/>
                  <a:gd name="T25" fmla="*/ 72 h 84"/>
                  <a:gd name="T26" fmla="*/ 25 w 85"/>
                  <a:gd name="T27" fmla="*/ 83 h 84"/>
                  <a:gd name="T28" fmla="*/ 42 w 85"/>
                  <a:gd name="T29" fmla="*/ 84 h 84"/>
                  <a:gd name="T30" fmla="*/ 59 w 85"/>
                  <a:gd name="T31" fmla="*/ 83 h 84"/>
                  <a:gd name="T32" fmla="*/ 72 w 85"/>
                  <a:gd name="T33"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4">
                    <a:moveTo>
                      <a:pt x="72" y="72"/>
                    </a:moveTo>
                    <a:lnTo>
                      <a:pt x="82" y="59"/>
                    </a:lnTo>
                    <a:lnTo>
                      <a:pt x="85" y="42"/>
                    </a:lnTo>
                    <a:lnTo>
                      <a:pt x="82" y="25"/>
                    </a:lnTo>
                    <a:lnTo>
                      <a:pt x="72" y="12"/>
                    </a:lnTo>
                    <a:lnTo>
                      <a:pt x="59" y="2"/>
                    </a:lnTo>
                    <a:lnTo>
                      <a:pt x="42" y="0"/>
                    </a:lnTo>
                    <a:lnTo>
                      <a:pt x="25" y="2"/>
                    </a:lnTo>
                    <a:lnTo>
                      <a:pt x="12" y="12"/>
                    </a:lnTo>
                    <a:lnTo>
                      <a:pt x="1" y="25"/>
                    </a:lnTo>
                    <a:lnTo>
                      <a:pt x="0" y="42"/>
                    </a:lnTo>
                    <a:lnTo>
                      <a:pt x="1" y="59"/>
                    </a:lnTo>
                    <a:lnTo>
                      <a:pt x="12" y="72"/>
                    </a:lnTo>
                    <a:lnTo>
                      <a:pt x="25" y="83"/>
                    </a:lnTo>
                    <a:lnTo>
                      <a:pt x="42" y="84"/>
                    </a:lnTo>
                    <a:lnTo>
                      <a:pt x="59" y="83"/>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1" name="Freeform 42"/>
              <p:cNvSpPr>
                <a:spLocks/>
              </p:cNvSpPr>
              <p:nvPr/>
            </p:nvSpPr>
            <p:spPr bwMode="auto">
              <a:xfrm>
                <a:off x="4073525" y="4191000"/>
                <a:ext cx="68263" cy="68262"/>
              </a:xfrm>
              <a:custGeom>
                <a:avLst/>
                <a:gdLst>
                  <a:gd name="T0" fmla="*/ 72 w 86"/>
                  <a:gd name="T1" fmla="*/ 74 h 86"/>
                  <a:gd name="T2" fmla="*/ 82 w 86"/>
                  <a:gd name="T3" fmla="*/ 61 h 86"/>
                  <a:gd name="T4" fmla="*/ 86 w 86"/>
                  <a:gd name="T5" fmla="*/ 44 h 86"/>
                  <a:gd name="T6" fmla="*/ 82 w 86"/>
                  <a:gd name="T7" fmla="*/ 27 h 86"/>
                  <a:gd name="T8" fmla="*/ 72 w 86"/>
                  <a:gd name="T9" fmla="*/ 14 h 86"/>
                  <a:gd name="T10" fmla="*/ 59 w 86"/>
                  <a:gd name="T11" fmla="*/ 3 h 86"/>
                  <a:gd name="T12" fmla="*/ 42 w 86"/>
                  <a:gd name="T13" fmla="*/ 0 h 86"/>
                  <a:gd name="T14" fmla="*/ 25 w 86"/>
                  <a:gd name="T15" fmla="*/ 3 h 86"/>
                  <a:gd name="T16" fmla="*/ 12 w 86"/>
                  <a:gd name="T17" fmla="*/ 14 h 86"/>
                  <a:gd name="T18" fmla="*/ 4 w 86"/>
                  <a:gd name="T19" fmla="*/ 27 h 86"/>
                  <a:gd name="T20" fmla="*/ 0 w 86"/>
                  <a:gd name="T21" fmla="*/ 44 h 86"/>
                  <a:gd name="T22" fmla="*/ 4 w 86"/>
                  <a:gd name="T23" fmla="*/ 61 h 86"/>
                  <a:gd name="T24" fmla="*/ 12 w 86"/>
                  <a:gd name="T25" fmla="*/ 74 h 86"/>
                  <a:gd name="T26" fmla="*/ 25 w 86"/>
                  <a:gd name="T27" fmla="*/ 82 h 86"/>
                  <a:gd name="T28" fmla="*/ 42 w 86"/>
                  <a:gd name="T29" fmla="*/ 86 h 86"/>
                  <a:gd name="T30" fmla="*/ 59 w 86"/>
                  <a:gd name="T31" fmla="*/ 82 h 86"/>
                  <a:gd name="T32" fmla="*/ 72 w 86"/>
                  <a:gd name="T33"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6">
                    <a:moveTo>
                      <a:pt x="72" y="74"/>
                    </a:moveTo>
                    <a:lnTo>
                      <a:pt x="82" y="61"/>
                    </a:lnTo>
                    <a:lnTo>
                      <a:pt x="86" y="44"/>
                    </a:lnTo>
                    <a:lnTo>
                      <a:pt x="82" y="27"/>
                    </a:lnTo>
                    <a:lnTo>
                      <a:pt x="72" y="14"/>
                    </a:lnTo>
                    <a:lnTo>
                      <a:pt x="59" y="3"/>
                    </a:lnTo>
                    <a:lnTo>
                      <a:pt x="42" y="0"/>
                    </a:lnTo>
                    <a:lnTo>
                      <a:pt x="25" y="3"/>
                    </a:lnTo>
                    <a:lnTo>
                      <a:pt x="12" y="14"/>
                    </a:lnTo>
                    <a:lnTo>
                      <a:pt x="4" y="27"/>
                    </a:lnTo>
                    <a:lnTo>
                      <a:pt x="0" y="44"/>
                    </a:lnTo>
                    <a:lnTo>
                      <a:pt x="4" y="61"/>
                    </a:lnTo>
                    <a:lnTo>
                      <a:pt x="12" y="74"/>
                    </a:lnTo>
                    <a:lnTo>
                      <a:pt x="25" y="82"/>
                    </a:lnTo>
                    <a:lnTo>
                      <a:pt x="42" y="86"/>
                    </a:lnTo>
                    <a:lnTo>
                      <a:pt x="59" y="82"/>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2" name="Freeform 43"/>
              <p:cNvSpPr>
                <a:spLocks/>
              </p:cNvSpPr>
              <p:nvPr/>
            </p:nvSpPr>
            <p:spPr bwMode="auto">
              <a:xfrm>
                <a:off x="4010025" y="4217988"/>
                <a:ext cx="68263" cy="68262"/>
              </a:xfrm>
              <a:custGeom>
                <a:avLst/>
                <a:gdLst>
                  <a:gd name="T0" fmla="*/ 72 w 85"/>
                  <a:gd name="T1" fmla="*/ 72 h 85"/>
                  <a:gd name="T2" fmla="*/ 82 w 85"/>
                  <a:gd name="T3" fmla="*/ 58 h 85"/>
                  <a:gd name="T4" fmla="*/ 85 w 85"/>
                  <a:gd name="T5" fmla="*/ 42 h 85"/>
                  <a:gd name="T6" fmla="*/ 82 w 85"/>
                  <a:gd name="T7" fmla="*/ 27 h 85"/>
                  <a:gd name="T8" fmla="*/ 72 w 85"/>
                  <a:gd name="T9" fmla="*/ 11 h 85"/>
                  <a:gd name="T10" fmla="*/ 58 w 85"/>
                  <a:gd name="T11" fmla="*/ 3 h 85"/>
                  <a:gd name="T12" fmla="*/ 42 w 85"/>
                  <a:gd name="T13" fmla="*/ 0 h 85"/>
                  <a:gd name="T14" fmla="*/ 27 w 85"/>
                  <a:gd name="T15" fmla="*/ 3 h 85"/>
                  <a:gd name="T16" fmla="*/ 12 w 85"/>
                  <a:gd name="T17" fmla="*/ 11 h 85"/>
                  <a:gd name="T18" fmla="*/ 3 w 85"/>
                  <a:gd name="T19" fmla="*/ 27 h 85"/>
                  <a:gd name="T20" fmla="*/ 0 w 85"/>
                  <a:gd name="T21" fmla="*/ 42 h 85"/>
                  <a:gd name="T22" fmla="*/ 3 w 85"/>
                  <a:gd name="T23" fmla="*/ 58 h 85"/>
                  <a:gd name="T24" fmla="*/ 12 w 85"/>
                  <a:gd name="T25" fmla="*/ 72 h 85"/>
                  <a:gd name="T26" fmla="*/ 27 w 85"/>
                  <a:gd name="T27" fmla="*/ 82 h 85"/>
                  <a:gd name="T28" fmla="*/ 42 w 85"/>
                  <a:gd name="T29" fmla="*/ 85 h 85"/>
                  <a:gd name="T30" fmla="*/ 58 w 85"/>
                  <a:gd name="T31" fmla="*/ 82 h 85"/>
                  <a:gd name="T32" fmla="*/ 72 w 85"/>
                  <a:gd name="T33" fmla="*/ 7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72" y="72"/>
                    </a:moveTo>
                    <a:lnTo>
                      <a:pt x="82" y="58"/>
                    </a:lnTo>
                    <a:lnTo>
                      <a:pt x="85" y="42"/>
                    </a:lnTo>
                    <a:lnTo>
                      <a:pt x="82" y="27"/>
                    </a:lnTo>
                    <a:lnTo>
                      <a:pt x="72" y="11"/>
                    </a:lnTo>
                    <a:lnTo>
                      <a:pt x="58" y="3"/>
                    </a:lnTo>
                    <a:lnTo>
                      <a:pt x="42" y="0"/>
                    </a:lnTo>
                    <a:lnTo>
                      <a:pt x="27" y="3"/>
                    </a:lnTo>
                    <a:lnTo>
                      <a:pt x="12" y="11"/>
                    </a:lnTo>
                    <a:lnTo>
                      <a:pt x="3" y="27"/>
                    </a:lnTo>
                    <a:lnTo>
                      <a:pt x="0" y="42"/>
                    </a:lnTo>
                    <a:lnTo>
                      <a:pt x="3" y="58"/>
                    </a:lnTo>
                    <a:lnTo>
                      <a:pt x="12" y="72"/>
                    </a:lnTo>
                    <a:lnTo>
                      <a:pt x="27" y="82"/>
                    </a:lnTo>
                    <a:lnTo>
                      <a:pt x="42" y="85"/>
                    </a:lnTo>
                    <a:lnTo>
                      <a:pt x="58" y="82"/>
                    </a:lnTo>
                    <a:lnTo>
                      <a:pt x="72" y="7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3" name="Freeform 44"/>
              <p:cNvSpPr>
                <a:spLocks/>
              </p:cNvSpPr>
              <p:nvPr/>
            </p:nvSpPr>
            <p:spPr bwMode="auto">
              <a:xfrm>
                <a:off x="1595438" y="2998788"/>
                <a:ext cx="66675" cy="68262"/>
              </a:xfrm>
              <a:custGeom>
                <a:avLst/>
                <a:gdLst>
                  <a:gd name="T0" fmla="*/ 42 w 84"/>
                  <a:gd name="T1" fmla="*/ 86 h 86"/>
                  <a:gd name="T2" fmla="*/ 59 w 84"/>
                  <a:gd name="T3" fmla="*/ 83 h 86"/>
                  <a:gd name="T4" fmla="*/ 72 w 84"/>
                  <a:gd name="T5" fmla="*/ 72 h 86"/>
                  <a:gd name="T6" fmla="*/ 83 w 84"/>
                  <a:gd name="T7" fmla="*/ 59 h 86"/>
                  <a:gd name="T8" fmla="*/ 84 w 84"/>
                  <a:gd name="T9" fmla="*/ 42 h 86"/>
                  <a:gd name="T10" fmla="*/ 83 w 84"/>
                  <a:gd name="T11" fmla="*/ 25 h 86"/>
                  <a:gd name="T12" fmla="*/ 72 w 84"/>
                  <a:gd name="T13" fmla="*/ 12 h 86"/>
                  <a:gd name="T14" fmla="*/ 59 w 84"/>
                  <a:gd name="T15" fmla="*/ 4 h 86"/>
                  <a:gd name="T16" fmla="*/ 42 w 84"/>
                  <a:gd name="T17" fmla="*/ 0 h 86"/>
                  <a:gd name="T18" fmla="*/ 25 w 84"/>
                  <a:gd name="T19" fmla="*/ 4 h 86"/>
                  <a:gd name="T20" fmla="*/ 12 w 84"/>
                  <a:gd name="T21" fmla="*/ 12 h 86"/>
                  <a:gd name="T22" fmla="*/ 2 w 84"/>
                  <a:gd name="T23" fmla="*/ 25 h 86"/>
                  <a:gd name="T24" fmla="*/ 0 w 84"/>
                  <a:gd name="T25" fmla="*/ 42 h 86"/>
                  <a:gd name="T26" fmla="*/ 2 w 84"/>
                  <a:gd name="T27" fmla="*/ 59 h 86"/>
                  <a:gd name="T28" fmla="*/ 12 w 84"/>
                  <a:gd name="T29" fmla="*/ 72 h 86"/>
                  <a:gd name="T30" fmla="*/ 25 w 84"/>
                  <a:gd name="T31" fmla="*/ 83 h 86"/>
                  <a:gd name="T32" fmla="*/ 42 w 84"/>
                  <a:gd name="T33" fmla="*/ 86 h 86"/>
                  <a:gd name="T34" fmla="*/ 42 w 84"/>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86">
                    <a:moveTo>
                      <a:pt x="42" y="86"/>
                    </a:moveTo>
                    <a:lnTo>
                      <a:pt x="59" y="83"/>
                    </a:lnTo>
                    <a:lnTo>
                      <a:pt x="72" y="72"/>
                    </a:lnTo>
                    <a:lnTo>
                      <a:pt x="83" y="59"/>
                    </a:lnTo>
                    <a:lnTo>
                      <a:pt x="84" y="42"/>
                    </a:lnTo>
                    <a:lnTo>
                      <a:pt x="83" y="25"/>
                    </a:lnTo>
                    <a:lnTo>
                      <a:pt x="72" y="12"/>
                    </a:lnTo>
                    <a:lnTo>
                      <a:pt x="59" y="4"/>
                    </a:lnTo>
                    <a:lnTo>
                      <a:pt x="42" y="0"/>
                    </a:lnTo>
                    <a:lnTo>
                      <a:pt x="25" y="4"/>
                    </a:lnTo>
                    <a:lnTo>
                      <a:pt x="12" y="12"/>
                    </a:lnTo>
                    <a:lnTo>
                      <a:pt x="2" y="25"/>
                    </a:lnTo>
                    <a:lnTo>
                      <a:pt x="0" y="42"/>
                    </a:lnTo>
                    <a:lnTo>
                      <a:pt x="2" y="59"/>
                    </a:lnTo>
                    <a:lnTo>
                      <a:pt x="12" y="72"/>
                    </a:lnTo>
                    <a:lnTo>
                      <a:pt x="25" y="83"/>
                    </a:lnTo>
                    <a:lnTo>
                      <a:pt x="42" y="86"/>
                    </a:lnTo>
                    <a:lnTo>
                      <a:pt x="42" y="8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4" name="Freeform 45"/>
              <p:cNvSpPr>
                <a:spLocks/>
              </p:cNvSpPr>
              <p:nvPr/>
            </p:nvSpPr>
            <p:spPr bwMode="auto">
              <a:xfrm>
                <a:off x="2963863" y="3209925"/>
                <a:ext cx="66675" cy="68262"/>
              </a:xfrm>
              <a:custGeom>
                <a:avLst/>
                <a:gdLst>
                  <a:gd name="T0" fmla="*/ 42 w 86"/>
                  <a:gd name="T1" fmla="*/ 86 h 86"/>
                  <a:gd name="T2" fmla="*/ 59 w 86"/>
                  <a:gd name="T3" fmla="*/ 83 h 86"/>
                  <a:gd name="T4" fmla="*/ 72 w 86"/>
                  <a:gd name="T5" fmla="*/ 74 h 86"/>
                  <a:gd name="T6" fmla="*/ 82 w 86"/>
                  <a:gd name="T7" fmla="*/ 59 h 86"/>
                  <a:gd name="T8" fmla="*/ 86 w 86"/>
                  <a:gd name="T9" fmla="*/ 44 h 86"/>
                  <a:gd name="T10" fmla="*/ 82 w 86"/>
                  <a:gd name="T11" fmla="*/ 27 h 86"/>
                  <a:gd name="T12" fmla="*/ 72 w 86"/>
                  <a:gd name="T13" fmla="*/ 14 h 86"/>
                  <a:gd name="T14" fmla="*/ 59 w 86"/>
                  <a:gd name="T15" fmla="*/ 4 h 86"/>
                  <a:gd name="T16" fmla="*/ 42 w 86"/>
                  <a:gd name="T17" fmla="*/ 0 h 86"/>
                  <a:gd name="T18" fmla="*/ 27 w 86"/>
                  <a:gd name="T19" fmla="*/ 4 h 86"/>
                  <a:gd name="T20" fmla="*/ 12 w 86"/>
                  <a:gd name="T21" fmla="*/ 14 h 86"/>
                  <a:gd name="T22" fmla="*/ 4 w 86"/>
                  <a:gd name="T23" fmla="*/ 27 h 86"/>
                  <a:gd name="T24" fmla="*/ 0 w 86"/>
                  <a:gd name="T25" fmla="*/ 44 h 86"/>
                  <a:gd name="T26" fmla="*/ 4 w 86"/>
                  <a:gd name="T27" fmla="*/ 59 h 86"/>
                  <a:gd name="T28" fmla="*/ 12 w 86"/>
                  <a:gd name="T29" fmla="*/ 74 h 86"/>
                  <a:gd name="T30" fmla="*/ 27 w 86"/>
                  <a:gd name="T31" fmla="*/ 83 h 86"/>
                  <a:gd name="T32" fmla="*/ 42 w 86"/>
                  <a:gd name="T3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6">
                    <a:moveTo>
                      <a:pt x="42" y="86"/>
                    </a:moveTo>
                    <a:lnTo>
                      <a:pt x="59" y="83"/>
                    </a:lnTo>
                    <a:lnTo>
                      <a:pt x="72" y="74"/>
                    </a:lnTo>
                    <a:lnTo>
                      <a:pt x="82" y="59"/>
                    </a:lnTo>
                    <a:lnTo>
                      <a:pt x="86" y="44"/>
                    </a:lnTo>
                    <a:lnTo>
                      <a:pt x="82" y="27"/>
                    </a:lnTo>
                    <a:lnTo>
                      <a:pt x="72" y="14"/>
                    </a:lnTo>
                    <a:lnTo>
                      <a:pt x="59" y="4"/>
                    </a:lnTo>
                    <a:lnTo>
                      <a:pt x="42" y="0"/>
                    </a:lnTo>
                    <a:lnTo>
                      <a:pt x="27" y="4"/>
                    </a:lnTo>
                    <a:lnTo>
                      <a:pt x="12" y="14"/>
                    </a:lnTo>
                    <a:lnTo>
                      <a:pt x="4" y="27"/>
                    </a:lnTo>
                    <a:lnTo>
                      <a:pt x="0" y="44"/>
                    </a:lnTo>
                    <a:lnTo>
                      <a:pt x="4" y="59"/>
                    </a:lnTo>
                    <a:lnTo>
                      <a:pt x="12" y="74"/>
                    </a:lnTo>
                    <a:lnTo>
                      <a:pt x="27" y="83"/>
                    </a:lnTo>
                    <a:lnTo>
                      <a:pt x="42" y="8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5" name="Freeform 46"/>
              <p:cNvSpPr>
                <a:spLocks/>
              </p:cNvSpPr>
              <p:nvPr/>
            </p:nvSpPr>
            <p:spPr bwMode="auto">
              <a:xfrm>
                <a:off x="4200525" y="4054475"/>
                <a:ext cx="68263" cy="66675"/>
              </a:xfrm>
              <a:custGeom>
                <a:avLst/>
                <a:gdLst>
                  <a:gd name="T0" fmla="*/ 43 w 85"/>
                  <a:gd name="T1" fmla="*/ 86 h 86"/>
                  <a:gd name="T2" fmla="*/ 58 w 85"/>
                  <a:gd name="T3" fmla="*/ 83 h 86"/>
                  <a:gd name="T4" fmla="*/ 73 w 85"/>
                  <a:gd name="T5" fmla="*/ 72 h 86"/>
                  <a:gd name="T6" fmla="*/ 82 w 85"/>
                  <a:gd name="T7" fmla="*/ 59 h 86"/>
                  <a:gd name="T8" fmla="*/ 85 w 85"/>
                  <a:gd name="T9" fmla="*/ 42 h 86"/>
                  <a:gd name="T10" fmla="*/ 82 w 85"/>
                  <a:gd name="T11" fmla="*/ 25 h 86"/>
                  <a:gd name="T12" fmla="*/ 73 w 85"/>
                  <a:gd name="T13" fmla="*/ 12 h 86"/>
                  <a:gd name="T14" fmla="*/ 58 w 85"/>
                  <a:gd name="T15" fmla="*/ 2 h 86"/>
                  <a:gd name="T16" fmla="*/ 43 w 85"/>
                  <a:gd name="T17" fmla="*/ 0 h 86"/>
                  <a:gd name="T18" fmla="*/ 27 w 85"/>
                  <a:gd name="T19" fmla="*/ 2 h 86"/>
                  <a:gd name="T20" fmla="*/ 13 w 85"/>
                  <a:gd name="T21" fmla="*/ 12 h 86"/>
                  <a:gd name="T22" fmla="*/ 3 w 85"/>
                  <a:gd name="T23" fmla="*/ 25 h 86"/>
                  <a:gd name="T24" fmla="*/ 0 w 85"/>
                  <a:gd name="T25" fmla="*/ 42 h 86"/>
                  <a:gd name="T26" fmla="*/ 3 w 85"/>
                  <a:gd name="T27" fmla="*/ 59 h 86"/>
                  <a:gd name="T28" fmla="*/ 13 w 85"/>
                  <a:gd name="T29" fmla="*/ 72 h 86"/>
                  <a:gd name="T30" fmla="*/ 27 w 85"/>
                  <a:gd name="T31" fmla="*/ 83 h 86"/>
                  <a:gd name="T32" fmla="*/ 43 w 85"/>
                  <a:gd name="T3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6">
                    <a:moveTo>
                      <a:pt x="43" y="86"/>
                    </a:moveTo>
                    <a:lnTo>
                      <a:pt x="58" y="83"/>
                    </a:lnTo>
                    <a:lnTo>
                      <a:pt x="73" y="72"/>
                    </a:lnTo>
                    <a:lnTo>
                      <a:pt x="82" y="59"/>
                    </a:lnTo>
                    <a:lnTo>
                      <a:pt x="85" y="42"/>
                    </a:lnTo>
                    <a:lnTo>
                      <a:pt x="82" y="25"/>
                    </a:lnTo>
                    <a:lnTo>
                      <a:pt x="73" y="12"/>
                    </a:lnTo>
                    <a:lnTo>
                      <a:pt x="58" y="2"/>
                    </a:lnTo>
                    <a:lnTo>
                      <a:pt x="43" y="0"/>
                    </a:lnTo>
                    <a:lnTo>
                      <a:pt x="27" y="2"/>
                    </a:lnTo>
                    <a:lnTo>
                      <a:pt x="13" y="12"/>
                    </a:lnTo>
                    <a:lnTo>
                      <a:pt x="3" y="25"/>
                    </a:lnTo>
                    <a:lnTo>
                      <a:pt x="0" y="42"/>
                    </a:lnTo>
                    <a:lnTo>
                      <a:pt x="3" y="59"/>
                    </a:lnTo>
                    <a:lnTo>
                      <a:pt x="13" y="72"/>
                    </a:lnTo>
                    <a:lnTo>
                      <a:pt x="27" y="83"/>
                    </a:lnTo>
                    <a:lnTo>
                      <a:pt x="43" y="8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6" name="Freeform 47"/>
              <p:cNvSpPr>
                <a:spLocks/>
              </p:cNvSpPr>
              <p:nvPr/>
            </p:nvSpPr>
            <p:spPr bwMode="auto">
              <a:xfrm>
                <a:off x="3523024" y="2383982"/>
                <a:ext cx="68263" cy="68262"/>
              </a:xfrm>
              <a:custGeom>
                <a:avLst/>
                <a:gdLst>
                  <a:gd name="T0" fmla="*/ 42 w 85"/>
                  <a:gd name="T1" fmla="*/ 85 h 85"/>
                  <a:gd name="T2" fmla="*/ 59 w 85"/>
                  <a:gd name="T3" fmla="*/ 82 h 85"/>
                  <a:gd name="T4" fmla="*/ 72 w 85"/>
                  <a:gd name="T5" fmla="*/ 74 h 85"/>
                  <a:gd name="T6" fmla="*/ 82 w 85"/>
                  <a:gd name="T7" fmla="*/ 60 h 85"/>
                  <a:gd name="T8" fmla="*/ 85 w 85"/>
                  <a:gd name="T9" fmla="*/ 43 h 85"/>
                  <a:gd name="T10" fmla="*/ 82 w 85"/>
                  <a:gd name="T11" fmla="*/ 27 h 85"/>
                  <a:gd name="T12" fmla="*/ 72 w 85"/>
                  <a:gd name="T13" fmla="*/ 13 h 85"/>
                  <a:gd name="T14" fmla="*/ 59 w 85"/>
                  <a:gd name="T15" fmla="*/ 3 h 85"/>
                  <a:gd name="T16" fmla="*/ 42 w 85"/>
                  <a:gd name="T17" fmla="*/ 0 h 85"/>
                  <a:gd name="T18" fmla="*/ 25 w 85"/>
                  <a:gd name="T19" fmla="*/ 3 h 85"/>
                  <a:gd name="T20" fmla="*/ 12 w 85"/>
                  <a:gd name="T21" fmla="*/ 13 h 85"/>
                  <a:gd name="T22" fmla="*/ 3 w 85"/>
                  <a:gd name="T23" fmla="*/ 27 h 85"/>
                  <a:gd name="T24" fmla="*/ 0 w 85"/>
                  <a:gd name="T25" fmla="*/ 43 h 85"/>
                  <a:gd name="T26" fmla="*/ 3 w 85"/>
                  <a:gd name="T27" fmla="*/ 60 h 85"/>
                  <a:gd name="T28" fmla="*/ 12 w 85"/>
                  <a:gd name="T29" fmla="*/ 74 h 85"/>
                  <a:gd name="T30" fmla="*/ 25 w 85"/>
                  <a:gd name="T31" fmla="*/ 82 h 85"/>
                  <a:gd name="T32" fmla="*/ 42 w 85"/>
                  <a:gd name="T33" fmla="*/ 85 h 85"/>
                  <a:gd name="T34" fmla="*/ 42 w 85"/>
                  <a:gd name="T3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85">
                    <a:moveTo>
                      <a:pt x="42" y="85"/>
                    </a:moveTo>
                    <a:lnTo>
                      <a:pt x="59" y="82"/>
                    </a:lnTo>
                    <a:lnTo>
                      <a:pt x="72" y="74"/>
                    </a:lnTo>
                    <a:lnTo>
                      <a:pt x="82" y="60"/>
                    </a:lnTo>
                    <a:lnTo>
                      <a:pt x="85" y="43"/>
                    </a:lnTo>
                    <a:lnTo>
                      <a:pt x="82" y="27"/>
                    </a:lnTo>
                    <a:lnTo>
                      <a:pt x="72" y="13"/>
                    </a:lnTo>
                    <a:lnTo>
                      <a:pt x="59" y="3"/>
                    </a:lnTo>
                    <a:lnTo>
                      <a:pt x="42" y="0"/>
                    </a:lnTo>
                    <a:lnTo>
                      <a:pt x="25" y="3"/>
                    </a:lnTo>
                    <a:lnTo>
                      <a:pt x="12" y="13"/>
                    </a:lnTo>
                    <a:lnTo>
                      <a:pt x="3" y="27"/>
                    </a:lnTo>
                    <a:lnTo>
                      <a:pt x="0" y="43"/>
                    </a:lnTo>
                    <a:lnTo>
                      <a:pt x="3" y="60"/>
                    </a:lnTo>
                    <a:lnTo>
                      <a:pt x="12" y="74"/>
                    </a:lnTo>
                    <a:lnTo>
                      <a:pt x="25" y="82"/>
                    </a:lnTo>
                    <a:lnTo>
                      <a:pt x="42" y="85"/>
                    </a:lnTo>
                    <a:lnTo>
                      <a:pt x="42" y="8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7" name="Freeform 48"/>
              <p:cNvSpPr>
                <a:spLocks/>
              </p:cNvSpPr>
              <p:nvPr/>
            </p:nvSpPr>
            <p:spPr bwMode="auto">
              <a:xfrm>
                <a:off x="3523024" y="2109788"/>
                <a:ext cx="68263" cy="68262"/>
              </a:xfrm>
              <a:custGeom>
                <a:avLst/>
                <a:gdLst>
                  <a:gd name="T0" fmla="*/ 72 w 85"/>
                  <a:gd name="T1" fmla="*/ 74 h 86"/>
                  <a:gd name="T2" fmla="*/ 82 w 85"/>
                  <a:gd name="T3" fmla="*/ 61 h 86"/>
                  <a:gd name="T4" fmla="*/ 85 w 85"/>
                  <a:gd name="T5" fmla="*/ 44 h 86"/>
                  <a:gd name="T6" fmla="*/ 82 w 85"/>
                  <a:gd name="T7" fmla="*/ 27 h 86"/>
                  <a:gd name="T8" fmla="*/ 72 w 85"/>
                  <a:gd name="T9" fmla="*/ 14 h 86"/>
                  <a:gd name="T10" fmla="*/ 59 w 85"/>
                  <a:gd name="T11" fmla="*/ 4 h 86"/>
                  <a:gd name="T12" fmla="*/ 42 w 85"/>
                  <a:gd name="T13" fmla="*/ 0 h 86"/>
                  <a:gd name="T14" fmla="*/ 25 w 85"/>
                  <a:gd name="T15" fmla="*/ 4 h 86"/>
                  <a:gd name="T16" fmla="*/ 12 w 85"/>
                  <a:gd name="T17" fmla="*/ 14 h 86"/>
                  <a:gd name="T18" fmla="*/ 3 w 85"/>
                  <a:gd name="T19" fmla="*/ 27 h 86"/>
                  <a:gd name="T20" fmla="*/ 0 w 85"/>
                  <a:gd name="T21" fmla="*/ 44 h 86"/>
                  <a:gd name="T22" fmla="*/ 3 w 85"/>
                  <a:gd name="T23" fmla="*/ 61 h 86"/>
                  <a:gd name="T24" fmla="*/ 12 w 85"/>
                  <a:gd name="T25" fmla="*/ 74 h 86"/>
                  <a:gd name="T26" fmla="*/ 25 w 85"/>
                  <a:gd name="T27" fmla="*/ 83 h 86"/>
                  <a:gd name="T28" fmla="*/ 42 w 85"/>
                  <a:gd name="T29" fmla="*/ 86 h 86"/>
                  <a:gd name="T30" fmla="*/ 59 w 85"/>
                  <a:gd name="T31" fmla="*/ 83 h 86"/>
                  <a:gd name="T32" fmla="*/ 72 w 85"/>
                  <a:gd name="T33"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6">
                    <a:moveTo>
                      <a:pt x="72" y="74"/>
                    </a:moveTo>
                    <a:lnTo>
                      <a:pt x="82" y="61"/>
                    </a:lnTo>
                    <a:lnTo>
                      <a:pt x="85" y="44"/>
                    </a:lnTo>
                    <a:lnTo>
                      <a:pt x="82" y="27"/>
                    </a:lnTo>
                    <a:lnTo>
                      <a:pt x="72" y="14"/>
                    </a:lnTo>
                    <a:lnTo>
                      <a:pt x="59" y="4"/>
                    </a:lnTo>
                    <a:lnTo>
                      <a:pt x="42" y="0"/>
                    </a:lnTo>
                    <a:lnTo>
                      <a:pt x="25" y="4"/>
                    </a:lnTo>
                    <a:lnTo>
                      <a:pt x="12" y="14"/>
                    </a:lnTo>
                    <a:lnTo>
                      <a:pt x="3" y="27"/>
                    </a:lnTo>
                    <a:lnTo>
                      <a:pt x="0" y="44"/>
                    </a:lnTo>
                    <a:lnTo>
                      <a:pt x="3" y="61"/>
                    </a:lnTo>
                    <a:lnTo>
                      <a:pt x="12" y="74"/>
                    </a:lnTo>
                    <a:lnTo>
                      <a:pt x="25" y="83"/>
                    </a:lnTo>
                    <a:lnTo>
                      <a:pt x="42" y="86"/>
                    </a:lnTo>
                    <a:lnTo>
                      <a:pt x="59" y="83"/>
                    </a:lnTo>
                    <a:lnTo>
                      <a:pt x="72" y="7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2069" name="ZoneTexte 2068"/>
            <p:cNvSpPr txBox="1"/>
            <p:nvPr/>
          </p:nvSpPr>
          <p:spPr>
            <a:xfrm>
              <a:off x="539066" y="3997207"/>
              <a:ext cx="269626" cy="276999"/>
            </a:xfrm>
            <a:prstGeom prst="rect">
              <a:avLst/>
            </a:prstGeom>
            <a:noFill/>
          </p:spPr>
          <p:txBody>
            <a:bodyPr wrap="none" rtlCol="0">
              <a:spAutoFit/>
            </a:bodyPr>
            <a:lstStyle/>
            <a:p>
              <a:pPr algn="r"/>
              <a:r>
                <a:rPr lang="fr-FR" sz="1200" dirty="0"/>
                <a:t>1</a:t>
              </a:r>
            </a:p>
          </p:txBody>
        </p:sp>
        <p:sp>
          <p:nvSpPr>
            <p:cNvPr id="56" name="ZoneTexte 55"/>
            <p:cNvSpPr txBox="1"/>
            <p:nvPr/>
          </p:nvSpPr>
          <p:spPr>
            <a:xfrm>
              <a:off x="539066" y="3349638"/>
              <a:ext cx="269626" cy="276999"/>
            </a:xfrm>
            <a:prstGeom prst="rect">
              <a:avLst/>
            </a:prstGeom>
            <a:noFill/>
          </p:spPr>
          <p:txBody>
            <a:bodyPr wrap="none" rtlCol="0">
              <a:spAutoFit/>
            </a:bodyPr>
            <a:lstStyle/>
            <a:p>
              <a:pPr algn="r"/>
              <a:r>
                <a:rPr lang="fr-FR" sz="1200" dirty="0"/>
                <a:t>2</a:t>
              </a:r>
            </a:p>
          </p:txBody>
        </p:sp>
        <p:sp>
          <p:nvSpPr>
            <p:cNvPr id="57" name="ZoneTexte 56"/>
            <p:cNvSpPr txBox="1"/>
            <p:nvPr/>
          </p:nvSpPr>
          <p:spPr>
            <a:xfrm>
              <a:off x="539066" y="2702069"/>
              <a:ext cx="269626" cy="276999"/>
            </a:xfrm>
            <a:prstGeom prst="rect">
              <a:avLst/>
            </a:prstGeom>
            <a:noFill/>
          </p:spPr>
          <p:txBody>
            <a:bodyPr wrap="none" rtlCol="0">
              <a:spAutoFit/>
            </a:bodyPr>
            <a:lstStyle/>
            <a:p>
              <a:pPr algn="r"/>
              <a:r>
                <a:rPr lang="fr-FR" sz="1200" dirty="0"/>
                <a:t>4</a:t>
              </a:r>
            </a:p>
          </p:txBody>
        </p:sp>
        <p:sp>
          <p:nvSpPr>
            <p:cNvPr id="58" name="ZoneTexte 57"/>
            <p:cNvSpPr txBox="1"/>
            <p:nvPr/>
          </p:nvSpPr>
          <p:spPr>
            <a:xfrm>
              <a:off x="539066" y="2054500"/>
              <a:ext cx="269626" cy="276999"/>
            </a:xfrm>
            <a:prstGeom prst="rect">
              <a:avLst/>
            </a:prstGeom>
            <a:noFill/>
          </p:spPr>
          <p:txBody>
            <a:bodyPr wrap="none" rtlCol="0">
              <a:spAutoFit/>
            </a:bodyPr>
            <a:lstStyle/>
            <a:p>
              <a:pPr algn="r"/>
              <a:r>
                <a:rPr lang="fr-FR" sz="1200" dirty="0"/>
                <a:t>8</a:t>
              </a:r>
            </a:p>
          </p:txBody>
        </p:sp>
        <p:sp>
          <p:nvSpPr>
            <p:cNvPr id="59" name="ZoneTexte 58"/>
            <p:cNvSpPr txBox="1"/>
            <p:nvPr/>
          </p:nvSpPr>
          <p:spPr>
            <a:xfrm>
              <a:off x="410826" y="4644777"/>
              <a:ext cx="397866" cy="276999"/>
            </a:xfrm>
            <a:prstGeom prst="rect">
              <a:avLst/>
            </a:prstGeom>
            <a:noFill/>
          </p:spPr>
          <p:txBody>
            <a:bodyPr wrap="none" rtlCol="0">
              <a:spAutoFit/>
            </a:bodyPr>
            <a:lstStyle/>
            <a:p>
              <a:pPr algn="r"/>
              <a:r>
                <a:rPr lang="fr-FR" sz="1200" dirty="0"/>
                <a:t>0,5</a:t>
              </a:r>
            </a:p>
          </p:txBody>
        </p:sp>
        <p:sp>
          <p:nvSpPr>
            <p:cNvPr id="60" name="ZoneTexte 59"/>
            <p:cNvSpPr txBox="1"/>
            <p:nvPr/>
          </p:nvSpPr>
          <p:spPr>
            <a:xfrm>
              <a:off x="3252765" y="2018988"/>
              <a:ext cx="1709122" cy="276999"/>
            </a:xfrm>
            <a:prstGeom prst="rect">
              <a:avLst/>
            </a:prstGeom>
            <a:noFill/>
          </p:spPr>
          <p:txBody>
            <a:bodyPr wrap="none" rtlCol="0">
              <a:spAutoFit/>
            </a:bodyPr>
            <a:lstStyle/>
            <a:p>
              <a:r>
                <a:rPr lang="fr-FR" sz="1200" b="1" dirty="0"/>
                <a:t>Rapports individuels</a:t>
              </a:r>
            </a:p>
          </p:txBody>
        </p:sp>
        <p:sp>
          <p:nvSpPr>
            <p:cNvPr id="61" name="ZoneTexte 60"/>
            <p:cNvSpPr txBox="1"/>
            <p:nvPr/>
          </p:nvSpPr>
          <p:spPr>
            <a:xfrm>
              <a:off x="3252765" y="2263157"/>
              <a:ext cx="1236236" cy="276999"/>
            </a:xfrm>
            <a:prstGeom prst="rect">
              <a:avLst/>
            </a:prstGeom>
            <a:noFill/>
          </p:spPr>
          <p:txBody>
            <a:bodyPr wrap="none" rtlCol="0">
              <a:spAutoFit/>
            </a:bodyPr>
            <a:lstStyle/>
            <a:p>
              <a:r>
                <a:rPr lang="fr-FR" sz="1200" b="1" dirty="0"/>
                <a:t>RMG (IC 90 %)</a:t>
              </a:r>
            </a:p>
          </p:txBody>
        </p:sp>
        <p:sp>
          <p:nvSpPr>
            <p:cNvPr id="62" name="ZoneTexte 61"/>
            <p:cNvSpPr txBox="1"/>
            <p:nvPr/>
          </p:nvSpPr>
          <p:spPr>
            <a:xfrm>
              <a:off x="1525595" y="2628021"/>
              <a:ext cx="519181" cy="307777"/>
            </a:xfrm>
            <a:prstGeom prst="rect">
              <a:avLst/>
            </a:prstGeom>
            <a:noFill/>
          </p:spPr>
          <p:txBody>
            <a:bodyPr wrap="none" rtlCol="0">
              <a:spAutoFit/>
            </a:bodyPr>
            <a:lstStyle/>
            <a:p>
              <a:r>
                <a:rPr lang="fr-FR" sz="1400" dirty="0"/>
                <a:t>4,11</a:t>
              </a:r>
            </a:p>
          </p:txBody>
        </p:sp>
        <p:sp>
          <p:nvSpPr>
            <p:cNvPr id="63" name="ZoneTexte 62"/>
            <p:cNvSpPr txBox="1"/>
            <p:nvPr/>
          </p:nvSpPr>
          <p:spPr>
            <a:xfrm>
              <a:off x="1525595" y="2821205"/>
              <a:ext cx="532518" cy="307777"/>
            </a:xfrm>
            <a:prstGeom prst="rect">
              <a:avLst/>
            </a:prstGeom>
            <a:noFill/>
          </p:spPr>
          <p:txBody>
            <a:bodyPr wrap="none" rtlCol="0">
              <a:spAutoFit/>
            </a:bodyPr>
            <a:lstStyle/>
            <a:p>
              <a:r>
                <a:rPr lang="fr-FR" sz="1400" dirty="0"/>
                <a:t>3,54</a:t>
              </a:r>
            </a:p>
          </p:txBody>
        </p:sp>
        <p:sp>
          <p:nvSpPr>
            <p:cNvPr id="64" name="ZoneTexte 63"/>
            <p:cNvSpPr txBox="1"/>
            <p:nvPr/>
          </p:nvSpPr>
          <p:spPr>
            <a:xfrm>
              <a:off x="1525595" y="3015601"/>
              <a:ext cx="532518" cy="307777"/>
            </a:xfrm>
            <a:prstGeom prst="rect">
              <a:avLst/>
            </a:prstGeom>
            <a:noFill/>
          </p:spPr>
          <p:txBody>
            <a:bodyPr wrap="none" rtlCol="0">
              <a:spAutoFit/>
            </a:bodyPr>
            <a:lstStyle/>
            <a:p>
              <a:r>
                <a:rPr lang="fr-FR" sz="1400" dirty="0"/>
                <a:t>3,04</a:t>
              </a:r>
            </a:p>
          </p:txBody>
        </p:sp>
        <p:sp>
          <p:nvSpPr>
            <p:cNvPr id="65" name="ZoneTexte 64"/>
            <p:cNvSpPr txBox="1"/>
            <p:nvPr/>
          </p:nvSpPr>
          <p:spPr>
            <a:xfrm>
              <a:off x="2729920" y="2819428"/>
              <a:ext cx="532518" cy="307777"/>
            </a:xfrm>
            <a:prstGeom prst="rect">
              <a:avLst/>
            </a:prstGeom>
            <a:noFill/>
          </p:spPr>
          <p:txBody>
            <a:bodyPr wrap="none" rtlCol="0">
              <a:spAutoFit/>
            </a:bodyPr>
            <a:lstStyle/>
            <a:p>
              <a:r>
                <a:rPr lang="fr-FR" sz="1400" dirty="0"/>
                <a:t>3,62</a:t>
              </a:r>
            </a:p>
          </p:txBody>
        </p:sp>
        <p:sp>
          <p:nvSpPr>
            <p:cNvPr id="66" name="ZoneTexte 65"/>
            <p:cNvSpPr txBox="1"/>
            <p:nvPr/>
          </p:nvSpPr>
          <p:spPr>
            <a:xfrm>
              <a:off x="2729920" y="3002452"/>
              <a:ext cx="532518" cy="307777"/>
            </a:xfrm>
            <a:prstGeom prst="rect">
              <a:avLst/>
            </a:prstGeom>
            <a:noFill/>
          </p:spPr>
          <p:txBody>
            <a:bodyPr wrap="none" rtlCol="0">
              <a:spAutoFit/>
            </a:bodyPr>
            <a:lstStyle/>
            <a:p>
              <a:r>
                <a:rPr lang="fr-FR" sz="1400" dirty="0"/>
                <a:t>2,91</a:t>
              </a:r>
            </a:p>
          </p:txBody>
        </p:sp>
        <p:sp>
          <p:nvSpPr>
            <p:cNvPr id="67" name="ZoneTexte 66"/>
            <p:cNvSpPr txBox="1"/>
            <p:nvPr/>
          </p:nvSpPr>
          <p:spPr>
            <a:xfrm>
              <a:off x="2729920" y="3247648"/>
              <a:ext cx="532518" cy="307777"/>
            </a:xfrm>
            <a:prstGeom prst="rect">
              <a:avLst/>
            </a:prstGeom>
            <a:noFill/>
          </p:spPr>
          <p:txBody>
            <a:bodyPr wrap="none" rtlCol="0">
              <a:spAutoFit/>
            </a:bodyPr>
            <a:lstStyle/>
            <a:p>
              <a:r>
                <a:rPr lang="fr-FR" sz="1400" dirty="0"/>
                <a:t>2,33</a:t>
              </a:r>
            </a:p>
          </p:txBody>
        </p:sp>
        <p:sp>
          <p:nvSpPr>
            <p:cNvPr id="68" name="ZoneTexte 67"/>
            <p:cNvSpPr txBox="1"/>
            <p:nvPr/>
          </p:nvSpPr>
          <p:spPr>
            <a:xfrm>
              <a:off x="3849021" y="3484951"/>
              <a:ext cx="532518" cy="307777"/>
            </a:xfrm>
            <a:prstGeom prst="rect">
              <a:avLst/>
            </a:prstGeom>
            <a:noFill/>
          </p:spPr>
          <p:txBody>
            <a:bodyPr wrap="none" rtlCol="0">
              <a:spAutoFit/>
            </a:bodyPr>
            <a:lstStyle/>
            <a:p>
              <a:r>
                <a:rPr lang="fr-FR" sz="1400" dirty="0"/>
                <a:t>1,46</a:t>
              </a:r>
            </a:p>
          </p:txBody>
        </p:sp>
        <p:sp>
          <p:nvSpPr>
            <p:cNvPr id="69" name="ZoneTexte 68"/>
            <p:cNvSpPr txBox="1"/>
            <p:nvPr/>
          </p:nvSpPr>
          <p:spPr>
            <a:xfrm>
              <a:off x="3849021" y="3667975"/>
              <a:ext cx="532518" cy="307777"/>
            </a:xfrm>
            <a:prstGeom prst="rect">
              <a:avLst/>
            </a:prstGeom>
            <a:noFill/>
          </p:spPr>
          <p:txBody>
            <a:bodyPr wrap="none" rtlCol="0">
              <a:spAutoFit/>
            </a:bodyPr>
            <a:lstStyle/>
            <a:p>
              <a:r>
                <a:rPr lang="fr-FR" sz="1400" dirty="0"/>
                <a:t>1,31</a:t>
              </a:r>
            </a:p>
          </p:txBody>
        </p:sp>
        <p:sp>
          <p:nvSpPr>
            <p:cNvPr id="70" name="ZoneTexte 69"/>
            <p:cNvSpPr txBox="1"/>
            <p:nvPr/>
          </p:nvSpPr>
          <p:spPr>
            <a:xfrm>
              <a:off x="3849021" y="3831891"/>
              <a:ext cx="532518" cy="307777"/>
            </a:xfrm>
            <a:prstGeom prst="rect">
              <a:avLst/>
            </a:prstGeom>
            <a:noFill/>
          </p:spPr>
          <p:txBody>
            <a:bodyPr wrap="none" rtlCol="0">
              <a:spAutoFit/>
            </a:bodyPr>
            <a:lstStyle/>
            <a:p>
              <a:r>
                <a:rPr lang="fr-FR" sz="1400" dirty="0"/>
                <a:t>1,17</a:t>
              </a:r>
            </a:p>
          </p:txBody>
        </p:sp>
        <p:sp>
          <p:nvSpPr>
            <p:cNvPr id="71" name="ZoneTexte 70"/>
            <p:cNvSpPr txBox="1"/>
            <p:nvPr/>
          </p:nvSpPr>
          <p:spPr>
            <a:xfrm>
              <a:off x="1134680" y="4191224"/>
              <a:ext cx="665568" cy="276999"/>
            </a:xfrm>
            <a:prstGeom prst="rect">
              <a:avLst/>
            </a:prstGeom>
            <a:noFill/>
          </p:spPr>
          <p:txBody>
            <a:bodyPr wrap="none" rtlCol="0">
              <a:spAutoFit/>
            </a:bodyPr>
            <a:lstStyle/>
            <a:p>
              <a:pPr algn="ctr"/>
              <a:r>
                <a:rPr lang="fr-FR" sz="1200" dirty="0"/>
                <a:t>ASC</a:t>
              </a:r>
              <a:r>
                <a:rPr lang="fr-FR" sz="1200" baseline="-25000" dirty="0"/>
                <a:t>0-∞</a:t>
              </a:r>
            </a:p>
          </p:txBody>
        </p:sp>
        <p:sp>
          <p:nvSpPr>
            <p:cNvPr id="72" name="ZoneTexte 71"/>
            <p:cNvSpPr txBox="1"/>
            <p:nvPr/>
          </p:nvSpPr>
          <p:spPr>
            <a:xfrm>
              <a:off x="2495238" y="4191224"/>
              <a:ext cx="410690" cy="276999"/>
            </a:xfrm>
            <a:prstGeom prst="rect">
              <a:avLst/>
            </a:prstGeom>
            <a:noFill/>
          </p:spPr>
          <p:txBody>
            <a:bodyPr wrap="none" rtlCol="0">
              <a:spAutoFit/>
            </a:bodyPr>
            <a:lstStyle/>
            <a:p>
              <a:pPr algn="ctr"/>
              <a:r>
                <a:rPr lang="fr-FR" sz="1200" dirty="0"/>
                <a:t>C</a:t>
              </a:r>
              <a:r>
                <a:rPr lang="fr-FR" sz="1200" baseline="-25000" dirty="0"/>
                <a:t>24</a:t>
              </a:r>
              <a:endParaRPr lang="fr-FR" sz="1200" dirty="0"/>
            </a:p>
          </p:txBody>
        </p:sp>
        <p:sp>
          <p:nvSpPr>
            <p:cNvPr id="73" name="ZoneTexte 72"/>
            <p:cNvSpPr txBox="1"/>
            <p:nvPr/>
          </p:nvSpPr>
          <p:spPr>
            <a:xfrm>
              <a:off x="3544326" y="4191224"/>
              <a:ext cx="489236" cy="276999"/>
            </a:xfrm>
            <a:prstGeom prst="rect">
              <a:avLst/>
            </a:prstGeom>
            <a:noFill/>
          </p:spPr>
          <p:txBody>
            <a:bodyPr wrap="none" rtlCol="0">
              <a:spAutoFit/>
            </a:bodyPr>
            <a:lstStyle/>
            <a:p>
              <a:pPr algn="ctr"/>
              <a:r>
                <a:rPr lang="fr-FR" sz="1200" dirty="0" err="1"/>
                <a:t>C</a:t>
              </a:r>
              <a:r>
                <a:rPr lang="fr-FR" sz="1200" baseline="-25000" dirty="0" err="1"/>
                <a:t>max</a:t>
              </a:r>
              <a:endParaRPr lang="fr-FR" sz="1200" baseline="-25000" dirty="0"/>
            </a:p>
          </p:txBody>
        </p:sp>
        <p:sp>
          <p:nvSpPr>
            <p:cNvPr id="2" name="Rectangle 1"/>
            <p:cNvSpPr/>
            <p:nvPr/>
          </p:nvSpPr>
          <p:spPr>
            <a:xfrm>
              <a:off x="2146567" y="4590314"/>
              <a:ext cx="1279617" cy="276999"/>
            </a:xfrm>
            <a:prstGeom prst="rect">
              <a:avLst/>
            </a:prstGeom>
          </p:spPr>
          <p:txBody>
            <a:bodyPr wrap="none">
              <a:spAutoFit/>
            </a:bodyPr>
            <a:lstStyle/>
            <a:p>
              <a:pPr algn="ctr"/>
              <a:r>
                <a:rPr lang="fr-FR" sz="1200" b="1" dirty="0"/>
                <a:t>Paramètres PK</a:t>
              </a:r>
            </a:p>
          </p:txBody>
        </p:sp>
      </p:grpSp>
      <p:sp>
        <p:nvSpPr>
          <p:cNvPr id="74" name="ZoneTexte 73"/>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96</a:t>
            </a:r>
          </a:p>
        </p:txBody>
      </p:sp>
    </p:spTree>
    <p:extLst>
      <p:ext uri="{BB962C8B-B14F-4D97-AF65-F5344CB8AC3E}">
        <p14:creationId xmlns:p14="http://schemas.microsoft.com/office/powerpoint/2010/main" val="111156479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0178" y="100208"/>
            <a:ext cx="7272143" cy="936625"/>
          </a:xfrm>
        </p:spPr>
        <p:txBody>
          <a:bodyPr/>
          <a:lstStyle/>
          <a:p>
            <a:r>
              <a:rPr lang="fr-FR" sz="2400" dirty="0" err="1"/>
              <a:t>Elsulfavirine</a:t>
            </a:r>
            <a:r>
              <a:rPr lang="fr-FR" sz="2400" dirty="0"/>
              <a:t>, nouvel INNTI, vs EFV, en association avec TDF/FTC : phase 2b, résultats à S48 (1)</a:t>
            </a:r>
          </a:p>
        </p:txBody>
      </p:sp>
      <p:sp>
        <p:nvSpPr>
          <p:cNvPr id="3" name="Espace réservé du contenu 2"/>
          <p:cNvSpPr>
            <a:spLocks noGrp="1"/>
          </p:cNvSpPr>
          <p:nvPr>
            <p:ph idx="1"/>
          </p:nvPr>
        </p:nvSpPr>
        <p:spPr>
          <a:xfrm>
            <a:off x="457200" y="1158559"/>
            <a:ext cx="8613775" cy="1959519"/>
          </a:xfrm>
        </p:spPr>
        <p:txBody>
          <a:bodyPr/>
          <a:lstStyle/>
          <a:p>
            <a:pPr>
              <a:spcBef>
                <a:spcPts val="0"/>
              </a:spcBef>
            </a:pPr>
            <a:r>
              <a:rPr lang="fr-FR" sz="1800" dirty="0" err="1"/>
              <a:t>Elsulfavirine</a:t>
            </a:r>
            <a:r>
              <a:rPr lang="fr-FR" sz="1800" dirty="0"/>
              <a:t>/</a:t>
            </a:r>
            <a:r>
              <a:rPr lang="fr-FR" sz="1800" dirty="0" err="1"/>
              <a:t>Elpida</a:t>
            </a:r>
            <a:r>
              <a:rPr lang="fr-FR" sz="1800" baseline="30000" dirty="0"/>
              <a:t>®</a:t>
            </a:r>
            <a:r>
              <a:rPr lang="fr-FR" sz="1800" dirty="0"/>
              <a:t> (VM 1500, </a:t>
            </a:r>
            <a:r>
              <a:rPr lang="fr-FR" sz="1800" dirty="0" err="1"/>
              <a:t>prodrogue</a:t>
            </a:r>
            <a:r>
              <a:rPr lang="fr-FR" sz="1800" dirty="0"/>
              <a:t> de VM 1500 A) (</a:t>
            </a:r>
            <a:r>
              <a:rPr lang="fr-FR" sz="1800" dirty="0" err="1"/>
              <a:t>Viriom</a:t>
            </a:r>
            <a:r>
              <a:rPr lang="fr-FR" sz="1800" dirty="0"/>
              <a:t>) nouvel INNTI ayant comme particularité une demi-vie d’environ 8 jours</a:t>
            </a:r>
          </a:p>
          <a:p>
            <a:pPr>
              <a:spcBef>
                <a:spcPts val="0"/>
              </a:spcBef>
            </a:pPr>
            <a:r>
              <a:rPr lang="fr-FR" sz="1800" dirty="0"/>
              <a:t>Essai randomisé, double aveugle, double placebo, </a:t>
            </a:r>
            <a:r>
              <a:rPr lang="fr-FR" sz="1800" dirty="0" err="1"/>
              <a:t>elsulfavirine</a:t>
            </a:r>
            <a:r>
              <a:rPr lang="fr-FR" sz="1800" dirty="0"/>
              <a:t> 20 mg </a:t>
            </a:r>
            <a:r>
              <a:rPr lang="fr-FR" sz="1800" dirty="0" err="1"/>
              <a:t>qd</a:t>
            </a:r>
            <a:r>
              <a:rPr lang="fr-FR" sz="1800" dirty="0"/>
              <a:t> </a:t>
            </a:r>
            <a:br>
              <a:rPr lang="fr-FR" sz="1800" dirty="0"/>
            </a:br>
            <a:r>
              <a:rPr lang="fr-FR" sz="1800" dirty="0"/>
              <a:t>vs EFV 600 mg </a:t>
            </a:r>
            <a:r>
              <a:rPr lang="fr-FR" sz="1800" dirty="0" err="1"/>
              <a:t>qd</a:t>
            </a:r>
            <a:r>
              <a:rPr lang="fr-FR" sz="1800" dirty="0"/>
              <a:t> (+ TDF/FTC) chez 120 patients naïfs d’ARV </a:t>
            </a:r>
            <a:br>
              <a:rPr lang="fr-FR" sz="1800" dirty="0"/>
            </a:br>
            <a:r>
              <a:rPr lang="fr-FR" sz="1800" dirty="0"/>
              <a:t>(médiane CV 4,7 - 4,8 log</a:t>
            </a:r>
            <a:r>
              <a:rPr lang="fr-FR" sz="1800" baseline="-25000" dirty="0"/>
              <a:t>10</a:t>
            </a:r>
            <a:r>
              <a:rPr lang="fr-FR" sz="1800" dirty="0"/>
              <a:t> c/ml)</a:t>
            </a:r>
          </a:p>
          <a:p>
            <a:pPr>
              <a:spcBef>
                <a:spcPts val="0"/>
              </a:spcBef>
            </a:pPr>
            <a:r>
              <a:rPr lang="fr-FR" sz="1800" dirty="0"/>
              <a:t>Au total 55/60 (91,7 %) dans le bras </a:t>
            </a:r>
            <a:r>
              <a:rPr lang="fr-FR" sz="1800" dirty="0" err="1"/>
              <a:t>elsulfavirine</a:t>
            </a:r>
            <a:r>
              <a:rPr lang="fr-FR" sz="1800" dirty="0"/>
              <a:t> et 47/60 (78,3 %) </a:t>
            </a:r>
            <a:br>
              <a:rPr lang="fr-FR" sz="1800" dirty="0"/>
            </a:br>
            <a:r>
              <a:rPr lang="fr-FR" sz="1800" dirty="0"/>
              <a:t>dans le bras EFV ont terminé le traitement </a:t>
            </a:r>
          </a:p>
        </p:txBody>
      </p:sp>
      <p:sp>
        <p:nvSpPr>
          <p:cNvPr id="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Murphy R, CROI 2017, Abs. 452LB</a:t>
            </a:r>
          </a:p>
        </p:txBody>
      </p:sp>
      <p:sp>
        <p:nvSpPr>
          <p:cNvPr id="5" name="Text Box 2"/>
          <p:cNvSpPr txBox="1">
            <a:spLocks noChangeArrowheads="1"/>
          </p:cNvSpPr>
          <p:nvPr/>
        </p:nvSpPr>
        <p:spPr bwMode="auto">
          <a:xfrm>
            <a:off x="1552891" y="3158190"/>
            <a:ext cx="3816289" cy="369332"/>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CV &lt; 50 c/ml à S48 (analyse </a:t>
            </a:r>
            <a:r>
              <a:rPr lang="da-DK" b="1" dirty="0" err="1">
                <a:solidFill>
                  <a:srgbClr val="0070C0"/>
                </a:solidFill>
                <a:latin typeface="Calibri" pitchFamily="34" charset="0"/>
                <a:ea typeface="ＭＳ Ｐゴシック" pitchFamily="34" charset="-128"/>
              </a:rPr>
              <a:t>ITTm</a:t>
            </a:r>
            <a:r>
              <a:rPr lang="da-DK" b="1" dirty="0">
                <a:solidFill>
                  <a:srgbClr val="0070C0"/>
                </a:solidFill>
                <a:latin typeface="Calibri" pitchFamily="34" charset="0"/>
                <a:ea typeface="ＭＳ Ｐゴシック" pitchFamily="34" charset="-128"/>
              </a:rPr>
              <a:t>)</a:t>
            </a:r>
            <a:endParaRPr lang="fr-FR" b="1" dirty="0">
              <a:solidFill>
                <a:srgbClr val="0070C0"/>
              </a:solidFill>
              <a:latin typeface="Calibri" pitchFamily="34" charset="0"/>
              <a:ea typeface="ＭＳ Ｐゴシック" pitchFamily="34" charset="-128"/>
            </a:endParaRPr>
          </a:p>
        </p:txBody>
      </p:sp>
      <p:sp>
        <p:nvSpPr>
          <p:cNvPr id="12" name="ZoneTexte 11"/>
          <p:cNvSpPr txBox="1"/>
          <p:nvPr/>
        </p:nvSpPr>
        <p:spPr>
          <a:xfrm>
            <a:off x="431800" y="6002481"/>
            <a:ext cx="7616299" cy="646331"/>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Courbes de décroissance de la CV superposables</a:t>
            </a:r>
          </a:p>
          <a:p>
            <a:pPr marL="285750" indent="-285750">
              <a:buClr>
                <a:srgbClr val="0070C0"/>
              </a:buClr>
              <a:buFont typeface="Arial" panose="020B0604020202020204" pitchFamily="34" charset="0"/>
              <a:buChar char="•"/>
            </a:pPr>
            <a:r>
              <a:rPr lang="fr-FR" dirty="0"/>
              <a:t>Aucun échec virologique (défini comme CV &gt; 400 c/ml confirmée)</a:t>
            </a:r>
          </a:p>
        </p:txBody>
      </p:sp>
      <p:grpSp>
        <p:nvGrpSpPr>
          <p:cNvPr id="25" name="Groupe 24"/>
          <p:cNvGrpSpPr/>
          <p:nvPr/>
        </p:nvGrpSpPr>
        <p:grpSpPr>
          <a:xfrm>
            <a:off x="550586" y="3182793"/>
            <a:ext cx="8365692" cy="2851944"/>
            <a:chOff x="550586" y="3182793"/>
            <a:chExt cx="8365692" cy="2851944"/>
          </a:xfrm>
        </p:grpSpPr>
        <p:sp>
          <p:nvSpPr>
            <p:cNvPr id="6" name="Forme libre 5"/>
            <p:cNvSpPr/>
            <p:nvPr/>
          </p:nvSpPr>
          <p:spPr bwMode="auto">
            <a:xfrm>
              <a:off x="1060450" y="3478843"/>
              <a:ext cx="5275264" cy="2231390"/>
            </a:xfrm>
            <a:custGeom>
              <a:avLst/>
              <a:gdLst>
                <a:gd name="connsiteX0" fmla="*/ 0 w 4018280"/>
                <a:gd name="connsiteY0" fmla="*/ 0 h 1823720"/>
                <a:gd name="connsiteX1" fmla="*/ 0 w 4018280"/>
                <a:gd name="connsiteY1" fmla="*/ 1823720 h 1823720"/>
                <a:gd name="connsiteX2" fmla="*/ 4018280 w 4018280"/>
                <a:gd name="connsiteY2" fmla="*/ 1823720 h 1823720"/>
              </a:gdLst>
              <a:ahLst/>
              <a:cxnLst>
                <a:cxn ang="0">
                  <a:pos x="connsiteX0" y="connsiteY0"/>
                </a:cxn>
                <a:cxn ang="0">
                  <a:pos x="connsiteX1" y="connsiteY1"/>
                </a:cxn>
                <a:cxn ang="0">
                  <a:pos x="connsiteX2" y="connsiteY2"/>
                </a:cxn>
              </a:cxnLst>
              <a:rect l="l" t="t" r="r" b="b"/>
              <a:pathLst>
                <a:path w="4018280" h="1823720">
                  <a:moveTo>
                    <a:pt x="0" y="0"/>
                  </a:moveTo>
                  <a:lnTo>
                    <a:pt x="0" y="1823720"/>
                  </a:lnTo>
                  <a:lnTo>
                    <a:pt x="4018280" y="182372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7" name="Connecteur droit 6"/>
            <p:cNvCxnSpPr/>
            <p:nvPr/>
          </p:nvCxnSpPr>
          <p:spPr bwMode="auto">
            <a:xfrm flipH="1">
              <a:off x="996315" y="5244212"/>
              <a:ext cx="66040" cy="0"/>
            </a:xfrm>
            <a:prstGeom prst="line">
              <a:avLst/>
            </a:prstGeom>
            <a:noFill/>
            <a:ln w="12700" cap="flat" cmpd="sng" algn="ctr">
              <a:solidFill>
                <a:schemeClr val="tx1"/>
              </a:solidFill>
              <a:prstDash val="solid"/>
              <a:round/>
              <a:headEnd type="none" w="med" len="med"/>
              <a:tailEnd type="none" w="med" len="med"/>
            </a:ln>
            <a:effectLst/>
          </p:spPr>
        </p:cxnSp>
        <p:sp>
          <p:nvSpPr>
            <p:cNvPr id="8" name="ZoneTexte 7"/>
            <p:cNvSpPr txBox="1"/>
            <p:nvPr/>
          </p:nvSpPr>
          <p:spPr>
            <a:xfrm>
              <a:off x="650436" y="5105712"/>
              <a:ext cx="384365" cy="307777"/>
            </a:xfrm>
            <a:prstGeom prst="rect">
              <a:avLst/>
            </a:prstGeom>
            <a:noFill/>
          </p:spPr>
          <p:txBody>
            <a:bodyPr wrap="none" rtlCol="0">
              <a:spAutoFit/>
            </a:bodyPr>
            <a:lstStyle/>
            <a:p>
              <a:pPr algn="r"/>
              <a:r>
                <a:rPr lang="fr-FR" sz="1400" dirty="0"/>
                <a:t>20</a:t>
              </a:r>
            </a:p>
          </p:txBody>
        </p:sp>
        <p:cxnSp>
          <p:nvCxnSpPr>
            <p:cNvPr id="9" name="Connecteur droit 8"/>
            <p:cNvCxnSpPr/>
            <p:nvPr/>
          </p:nvCxnSpPr>
          <p:spPr bwMode="auto">
            <a:xfrm flipH="1">
              <a:off x="996315" y="5710232"/>
              <a:ext cx="66040" cy="0"/>
            </a:xfrm>
            <a:prstGeom prst="line">
              <a:avLst/>
            </a:prstGeom>
            <a:noFill/>
            <a:ln w="12700" cap="flat" cmpd="sng" algn="ctr">
              <a:solidFill>
                <a:schemeClr val="tx1"/>
              </a:solidFill>
              <a:prstDash val="solid"/>
              <a:round/>
              <a:headEnd type="none" w="med" len="med"/>
              <a:tailEnd type="none" w="med" len="med"/>
            </a:ln>
            <a:effectLst/>
          </p:spPr>
        </p:cxnSp>
        <p:sp>
          <p:nvSpPr>
            <p:cNvPr id="10" name="ZoneTexte 9"/>
            <p:cNvSpPr txBox="1"/>
            <p:nvPr/>
          </p:nvSpPr>
          <p:spPr>
            <a:xfrm>
              <a:off x="750286" y="5571732"/>
              <a:ext cx="284515" cy="307777"/>
            </a:xfrm>
            <a:prstGeom prst="rect">
              <a:avLst/>
            </a:prstGeom>
            <a:noFill/>
          </p:spPr>
          <p:txBody>
            <a:bodyPr wrap="none" rtlCol="0">
              <a:spAutoFit/>
            </a:bodyPr>
            <a:lstStyle/>
            <a:p>
              <a:pPr algn="r"/>
              <a:r>
                <a:rPr lang="fr-FR" sz="1400" dirty="0"/>
                <a:t>0</a:t>
              </a:r>
            </a:p>
          </p:txBody>
        </p:sp>
        <p:sp>
          <p:nvSpPr>
            <p:cNvPr id="11" name="ZoneTexte 10"/>
            <p:cNvSpPr txBox="1"/>
            <p:nvPr/>
          </p:nvSpPr>
          <p:spPr>
            <a:xfrm>
              <a:off x="1324076" y="5726960"/>
              <a:ext cx="1338415" cy="307777"/>
            </a:xfrm>
            <a:prstGeom prst="rect">
              <a:avLst/>
            </a:prstGeom>
            <a:noFill/>
          </p:spPr>
          <p:txBody>
            <a:bodyPr wrap="none" rtlCol="0">
              <a:spAutoFit/>
            </a:bodyPr>
            <a:lstStyle/>
            <a:p>
              <a:pPr algn="ctr"/>
              <a:r>
                <a:rPr lang="fr-FR" sz="1400" b="1" dirty="0"/>
                <a:t>Tous patients</a:t>
              </a:r>
              <a:endParaRPr lang="fr-FR" sz="1400" dirty="0"/>
            </a:p>
          </p:txBody>
        </p:sp>
        <p:cxnSp>
          <p:nvCxnSpPr>
            <p:cNvPr id="13" name="Connecteur droit 12"/>
            <p:cNvCxnSpPr/>
            <p:nvPr/>
          </p:nvCxnSpPr>
          <p:spPr bwMode="auto">
            <a:xfrm flipH="1">
              <a:off x="996315" y="4797172"/>
              <a:ext cx="66040" cy="0"/>
            </a:xfrm>
            <a:prstGeom prst="line">
              <a:avLst/>
            </a:prstGeom>
            <a:noFill/>
            <a:ln w="12700" cap="flat" cmpd="sng" algn="ctr">
              <a:solidFill>
                <a:schemeClr val="tx1"/>
              </a:solidFill>
              <a:prstDash val="solid"/>
              <a:round/>
              <a:headEnd type="none" w="med" len="med"/>
              <a:tailEnd type="none" w="med" len="med"/>
            </a:ln>
            <a:effectLst/>
          </p:spPr>
        </p:cxnSp>
        <p:sp>
          <p:nvSpPr>
            <p:cNvPr id="14" name="ZoneTexte 13"/>
            <p:cNvSpPr txBox="1"/>
            <p:nvPr/>
          </p:nvSpPr>
          <p:spPr>
            <a:xfrm>
              <a:off x="650436" y="4658672"/>
              <a:ext cx="384365" cy="307777"/>
            </a:xfrm>
            <a:prstGeom prst="rect">
              <a:avLst/>
            </a:prstGeom>
            <a:noFill/>
          </p:spPr>
          <p:txBody>
            <a:bodyPr wrap="none" rtlCol="0">
              <a:spAutoFit/>
            </a:bodyPr>
            <a:lstStyle/>
            <a:p>
              <a:pPr algn="r"/>
              <a:r>
                <a:rPr lang="fr-FR" sz="1400" dirty="0"/>
                <a:t>40</a:t>
              </a:r>
            </a:p>
          </p:txBody>
        </p:sp>
        <p:cxnSp>
          <p:nvCxnSpPr>
            <p:cNvPr id="15" name="Connecteur droit 14"/>
            <p:cNvCxnSpPr/>
            <p:nvPr/>
          </p:nvCxnSpPr>
          <p:spPr bwMode="auto">
            <a:xfrm flipH="1">
              <a:off x="996315" y="4350132"/>
              <a:ext cx="66040" cy="0"/>
            </a:xfrm>
            <a:prstGeom prst="line">
              <a:avLst/>
            </a:prstGeom>
            <a:noFill/>
            <a:ln w="12700" cap="flat" cmpd="sng" algn="ctr">
              <a:solidFill>
                <a:schemeClr val="tx1"/>
              </a:solidFill>
              <a:prstDash val="solid"/>
              <a:round/>
              <a:headEnd type="none" w="med" len="med"/>
              <a:tailEnd type="none" w="med" len="med"/>
            </a:ln>
            <a:effectLst/>
          </p:spPr>
        </p:cxnSp>
        <p:sp>
          <p:nvSpPr>
            <p:cNvPr id="16" name="ZoneTexte 15"/>
            <p:cNvSpPr txBox="1"/>
            <p:nvPr/>
          </p:nvSpPr>
          <p:spPr>
            <a:xfrm>
              <a:off x="650436" y="4211632"/>
              <a:ext cx="384365" cy="307777"/>
            </a:xfrm>
            <a:prstGeom prst="rect">
              <a:avLst/>
            </a:prstGeom>
            <a:noFill/>
          </p:spPr>
          <p:txBody>
            <a:bodyPr wrap="none" rtlCol="0">
              <a:spAutoFit/>
            </a:bodyPr>
            <a:lstStyle/>
            <a:p>
              <a:pPr algn="r"/>
              <a:r>
                <a:rPr lang="fr-FR" sz="1400" dirty="0"/>
                <a:t>60</a:t>
              </a:r>
            </a:p>
          </p:txBody>
        </p:sp>
        <p:cxnSp>
          <p:nvCxnSpPr>
            <p:cNvPr id="17" name="Connecteur droit 16"/>
            <p:cNvCxnSpPr/>
            <p:nvPr/>
          </p:nvCxnSpPr>
          <p:spPr bwMode="auto">
            <a:xfrm flipH="1">
              <a:off x="996315" y="3886512"/>
              <a:ext cx="66040" cy="0"/>
            </a:xfrm>
            <a:prstGeom prst="line">
              <a:avLst/>
            </a:prstGeom>
            <a:noFill/>
            <a:ln w="12700" cap="flat" cmpd="sng" algn="ctr">
              <a:solidFill>
                <a:schemeClr val="tx1"/>
              </a:solidFill>
              <a:prstDash val="solid"/>
              <a:round/>
              <a:headEnd type="none" w="med" len="med"/>
              <a:tailEnd type="none" w="med" len="med"/>
            </a:ln>
            <a:effectLst/>
          </p:spPr>
        </p:cxnSp>
        <p:sp>
          <p:nvSpPr>
            <p:cNvPr id="18" name="ZoneTexte 17"/>
            <p:cNvSpPr txBox="1"/>
            <p:nvPr/>
          </p:nvSpPr>
          <p:spPr>
            <a:xfrm>
              <a:off x="650436" y="3748012"/>
              <a:ext cx="384365" cy="307777"/>
            </a:xfrm>
            <a:prstGeom prst="rect">
              <a:avLst/>
            </a:prstGeom>
            <a:noFill/>
          </p:spPr>
          <p:txBody>
            <a:bodyPr wrap="none" rtlCol="0">
              <a:spAutoFit/>
            </a:bodyPr>
            <a:lstStyle/>
            <a:p>
              <a:pPr algn="r"/>
              <a:r>
                <a:rPr lang="fr-FR" sz="1400" dirty="0"/>
                <a:t>80</a:t>
              </a:r>
            </a:p>
          </p:txBody>
        </p:sp>
        <p:sp>
          <p:nvSpPr>
            <p:cNvPr id="19" name="ZoneTexte 18"/>
            <p:cNvSpPr txBox="1"/>
            <p:nvPr/>
          </p:nvSpPr>
          <p:spPr>
            <a:xfrm>
              <a:off x="850960" y="3182793"/>
              <a:ext cx="344302" cy="307777"/>
            </a:xfrm>
            <a:prstGeom prst="rect">
              <a:avLst/>
            </a:prstGeom>
            <a:noFill/>
          </p:spPr>
          <p:txBody>
            <a:bodyPr wrap="none" rtlCol="0">
              <a:spAutoFit/>
            </a:bodyPr>
            <a:lstStyle/>
            <a:p>
              <a:pPr algn="r"/>
              <a:r>
                <a:rPr lang="fr-FR" sz="1400" dirty="0"/>
                <a:t>%</a:t>
              </a:r>
            </a:p>
          </p:txBody>
        </p:sp>
        <p:cxnSp>
          <p:nvCxnSpPr>
            <p:cNvPr id="20" name="Connecteur droit 19"/>
            <p:cNvCxnSpPr/>
            <p:nvPr/>
          </p:nvCxnSpPr>
          <p:spPr bwMode="auto">
            <a:xfrm>
              <a:off x="3354826" y="5710232"/>
              <a:ext cx="0" cy="7620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6332986" y="5710232"/>
              <a:ext cx="0" cy="7620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3" name="Rectangle 22"/>
            <p:cNvSpPr/>
            <p:nvPr/>
          </p:nvSpPr>
          <p:spPr bwMode="auto">
            <a:xfrm>
              <a:off x="1342142" y="3812904"/>
              <a:ext cx="568960" cy="1897328"/>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ZoneTexte 37"/>
            <p:cNvSpPr txBox="1"/>
            <p:nvPr/>
          </p:nvSpPr>
          <p:spPr>
            <a:xfrm>
              <a:off x="1434902" y="3527523"/>
              <a:ext cx="383438" cy="307777"/>
            </a:xfrm>
            <a:prstGeom prst="rect">
              <a:avLst/>
            </a:prstGeom>
            <a:noFill/>
          </p:spPr>
          <p:txBody>
            <a:bodyPr wrap="none" rtlCol="0">
              <a:spAutoFit/>
            </a:bodyPr>
            <a:lstStyle/>
            <a:p>
              <a:pPr algn="ctr"/>
              <a:r>
                <a:rPr lang="fr-FR" sz="1400" b="1" dirty="0"/>
                <a:t>81</a:t>
              </a:r>
            </a:p>
          </p:txBody>
        </p:sp>
        <p:sp>
          <p:nvSpPr>
            <p:cNvPr id="49" name="Rectangle 48"/>
            <p:cNvSpPr/>
            <p:nvPr/>
          </p:nvSpPr>
          <p:spPr bwMode="auto">
            <a:xfrm>
              <a:off x="2082845" y="4095205"/>
              <a:ext cx="630066" cy="1615027"/>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0" name="Rectangle 49"/>
            <p:cNvSpPr/>
            <p:nvPr/>
          </p:nvSpPr>
          <p:spPr bwMode="auto">
            <a:xfrm>
              <a:off x="4880516" y="4267169"/>
              <a:ext cx="630066" cy="1443063"/>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chemeClr val="bg1"/>
                </a:solidFill>
              </a:endParaRPr>
            </a:p>
          </p:txBody>
        </p:sp>
        <p:sp>
          <p:nvSpPr>
            <p:cNvPr id="51" name="Rectangle 50"/>
            <p:cNvSpPr/>
            <p:nvPr/>
          </p:nvSpPr>
          <p:spPr bwMode="auto">
            <a:xfrm>
              <a:off x="4072805" y="4025011"/>
              <a:ext cx="630066" cy="1685221"/>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chemeClr val="bg1"/>
                </a:solidFill>
              </a:endParaRPr>
            </a:p>
          </p:txBody>
        </p:sp>
        <p:sp>
          <p:nvSpPr>
            <p:cNvPr id="52" name="ZoneTexte 51"/>
            <p:cNvSpPr txBox="1"/>
            <p:nvPr/>
          </p:nvSpPr>
          <p:spPr>
            <a:xfrm>
              <a:off x="2122870" y="3823275"/>
              <a:ext cx="532518" cy="307777"/>
            </a:xfrm>
            <a:prstGeom prst="rect">
              <a:avLst/>
            </a:prstGeom>
            <a:noFill/>
          </p:spPr>
          <p:txBody>
            <a:bodyPr wrap="none" rtlCol="0">
              <a:spAutoFit/>
            </a:bodyPr>
            <a:lstStyle/>
            <a:p>
              <a:pPr algn="ctr"/>
              <a:r>
                <a:rPr lang="fr-FR" sz="1400" b="1" dirty="0"/>
                <a:t>73,7</a:t>
              </a:r>
            </a:p>
          </p:txBody>
        </p:sp>
        <p:sp>
          <p:nvSpPr>
            <p:cNvPr id="53" name="ZoneTexte 52"/>
            <p:cNvSpPr txBox="1"/>
            <p:nvPr/>
          </p:nvSpPr>
          <p:spPr>
            <a:xfrm>
              <a:off x="4125567" y="3749507"/>
              <a:ext cx="532518" cy="307777"/>
            </a:xfrm>
            <a:prstGeom prst="rect">
              <a:avLst/>
            </a:prstGeom>
            <a:noFill/>
          </p:spPr>
          <p:txBody>
            <a:bodyPr wrap="none" rtlCol="0">
              <a:spAutoFit/>
            </a:bodyPr>
            <a:lstStyle/>
            <a:p>
              <a:pPr algn="ctr"/>
              <a:r>
                <a:rPr lang="fr-FR" sz="1400" b="1" dirty="0"/>
                <a:t>77,8</a:t>
              </a:r>
            </a:p>
          </p:txBody>
        </p:sp>
        <p:sp>
          <p:nvSpPr>
            <p:cNvPr id="54" name="ZoneTexte 53"/>
            <p:cNvSpPr txBox="1"/>
            <p:nvPr/>
          </p:nvSpPr>
          <p:spPr>
            <a:xfrm>
              <a:off x="4939152" y="3947205"/>
              <a:ext cx="532518" cy="307777"/>
            </a:xfrm>
            <a:prstGeom prst="rect">
              <a:avLst/>
            </a:prstGeom>
            <a:noFill/>
          </p:spPr>
          <p:txBody>
            <a:bodyPr wrap="none" rtlCol="0">
              <a:spAutoFit/>
            </a:bodyPr>
            <a:lstStyle/>
            <a:p>
              <a:pPr algn="ctr"/>
              <a:r>
                <a:rPr lang="fr-FR" sz="1400" b="1" dirty="0"/>
                <a:t>68,2</a:t>
              </a:r>
            </a:p>
          </p:txBody>
        </p:sp>
        <p:sp>
          <p:nvSpPr>
            <p:cNvPr id="55" name="ZoneTexte 54"/>
            <p:cNvSpPr txBox="1"/>
            <p:nvPr/>
          </p:nvSpPr>
          <p:spPr>
            <a:xfrm>
              <a:off x="1434108" y="5362843"/>
              <a:ext cx="384365" cy="307777"/>
            </a:xfrm>
            <a:prstGeom prst="rect">
              <a:avLst/>
            </a:prstGeom>
            <a:noFill/>
          </p:spPr>
          <p:txBody>
            <a:bodyPr wrap="none" rtlCol="0">
              <a:spAutoFit/>
            </a:bodyPr>
            <a:lstStyle/>
            <a:p>
              <a:pPr algn="ctr"/>
              <a:r>
                <a:rPr lang="fr-FR" sz="1400" dirty="0">
                  <a:solidFill>
                    <a:schemeClr val="bg1"/>
                  </a:solidFill>
                </a:rPr>
                <a:t>55</a:t>
              </a:r>
            </a:p>
          </p:txBody>
        </p:sp>
        <p:sp>
          <p:nvSpPr>
            <p:cNvPr id="56" name="ZoneTexte 55"/>
            <p:cNvSpPr txBox="1"/>
            <p:nvPr/>
          </p:nvSpPr>
          <p:spPr>
            <a:xfrm>
              <a:off x="2196946" y="5362843"/>
              <a:ext cx="384365" cy="307777"/>
            </a:xfrm>
            <a:prstGeom prst="rect">
              <a:avLst/>
            </a:prstGeom>
            <a:noFill/>
          </p:spPr>
          <p:txBody>
            <a:bodyPr wrap="none" rtlCol="0">
              <a:spAutoFit/>
            </a:bodyPr>
            <a:lstStyle/>
            <a:p>
              <a:pPr algn="ctr"/>
              <a:r>
                <a:rPr lang="fr-FR" sz="1400" dirty="0">
                  <a:solidFill>
                    <a:schemeClr val="bg1"/>
                  </a:solidFill>
                </a:rPr>
                <a:t>47</a:t>
              </a:r>
            </a:p>
          </p:txBody>
        </p:sp>
        <p:sp>
          <p:nvSpPr>
            <p:cNvPr id="57" name="ZoneTexte 56"/>
            <p:cNvSpPr txBox="1"/>
            <p:nvPr/>
          </p:nvSpPr>
          <p:spPr>
            <a:xfrm>
              <a:off x="4206089" y="5362843"/>
              <a:ext cx="384365" cy="307777"/>
            </a:xfrm>
            <a:prstGeom prst="rect">
              <a:avLst/>
            </a:prstGeom>
            <a:noFill/>
          </p:spPr>
          <p:txBody>
            <a:bodyPr wrap="none" rtlCol="0">
              <a:spAutoFit/>
            </a:bodyPr>
            <a:lstStyle/>
            <a:p>
              <a:pPr algn="ctr"/>
              <a:r>
                <a:rPr lang="fr-FR" sz="1400" dirty="0">
                  <a:solidFill>
                    <a:schemeClr val="bg1"/>
                  </a:solidFill>
                </a:rPr>
                <a:t>18</a:t>
              </a:r>
            </a:p>
          </p:txBody>
        </p:sp>
        <p:sp>
          <p:nvSpPr>
            <p:cNvPr id="58" name="ZoneTexte 57"/>
            <p:cNvSpPr txBox="1"/>
            <p:nvPr/>
          </p:nvSpPr>
          <p:spPr>
            <a:xfrm>
              <a:off x="5013485" y="5362843"/>
              <a:ext cx="384365" cy="307777"/>
            </a:xfrm>
            <a:prstGeom prst="rect">
              <a:avLst/>
            </a:prstGeom>
            <a:noFill/>
          </p:spPr>
          <p:txBody>
            <a:bodyPr wrap="none" rtlCol="0">
              <a:spAutoFit/>
            </a:bodyPr>
            <a:lstStyle/>
            <a:p>
              <a:pPr algn="ctr"/>
              <a:r>
                <a:rPr lang="fr-FR" sz="1400" dirty="0">
                  <a:solidFill>
                    <a:schemeClr val="bg1"/>
                  </a:solidFill>
                </a:rPr>
                <a:t>22</a:t>
              </a:r>
            </a:p>
          </p:txBody>
        </p:sp>
        <p:sp>
          <p:nvSpPr>
            <p:cNvPr id="59" name="ZoneTexte 58"/>
            <p:cNvSpPr txBox="1"/>
            <p:nvPr/>
          </p:nvSpPr>
          <p:spPr>
            <a:xfrm>
              <a:off x="3338638" y="5726960"/>
              <a:ext cx="2910965" cy="307777"/>
            </a:xfrm>
            <a:prstGeom prst="rect">
              <a:avLst/>
            </a:prstGeom>
            <a:noFill/>
          </p:spPr>
          <p:txBody>
            <a:bodyPr wrap="none" rtlCol="0">
              <a:spAutoFit/>
            </a:bodyPr>
            <a:lstStyle/>
            <a:p>
              <a:pPr algn="ctr"/>
              <a:r>
                <a:rPr lang="fr-FR" sz="1400" b="1" dirty="0"/>
                <a:t>Patients avec CV à J0 &gt; 10</a:t>
              </a:r>
              <a:r>
                <a:rPr lang="fr-FR" sz="1400" b="1" baseline="30000" dirty="0"/>
                <a:t>5</a:t>
              </a:r>
              <a:r>
                <a:rPr lang="fr-FR" sz="1400" b="1" dirty="0"/>
                <a:t> c/ml</a:t>
              </a:r>
              <a:endParaRPr lang="fr-FR" sz="1400" dirty="0"/>
            </a:p>
          </p:txBody>
        </p:sp>
        <p:sp>
          <p:nvSpPr>
            <p:cNvPr id="34" name="ZoneTexte 33"/>
            <p:cNvSpPr txBox="1"/>
            <p:nvPr/>
          </p:nvSpPr>
          <p:spPr>
            <a:xfrm>
              <a:off x="550586" y="3329321"/>
              <a:ext cx="484215" cy="307777"/>
            </a:xfrm>
            <a:prstGeom prst="rect">
              <a:avLst/>
            </a:prstGeom>
            <a:noFill/>
          </p:spPr>
          <p:txBody>
            <a:bodyPr wrap="none" rtlCol="0">
              <a:spAutoFit/>
            </a:bodyPr>
            <a:lstStyle/>
            <a:p>
              <a:pPr algn="r"/>
              <a:r>
                <a:rPr lang="fr-FR" sz="1400" dirty="0"/>
                <a:t>100</a:t>
              </a:r>
            </a:p>
          </p:txBody>
        </p:sp>
        <p:cxnSp>
          <p:nvCxnSpPr>
            <p:cNvPr id="35" name="Connecteur droit 34"/>
            <p:cNvCxnSpPr/>
            <p:nvPr/>
          </p:nvCxnSpPr>
          <p:spPr bwMode="auto">
            <a:xfrm flipH="1">
              <a:off x="988695" y="3478842"/>
              <a:ext cx="66040" cy="0"/>
            </a:xfrm>
            <a:prstGeom prst="line">
              <a:avLst/>
            </a:prstGeom>
            <a:noFill/>
            <a:ln w="12700" cap="flat" cmpd="sng" algn="ctr">
              <a:solidFill>
                <a:schemeClr val="tx1"/>
              </a:solidFill>
              <a:prstDash val="solid"/>
              <a:round/>
              <a:headEnd type="none" w="med" len="med"/>
              <a:tailEnd type="none" w="med" len="med"/>
            </a:ln>
            <a:effectLst/>
          </p:spPr>
        </p:cxnSp>
        <p:sp>
          <p:nvSpPr>
            <p:cNvPr id="21" name="Rectangle 20"/>
            <p:cNvSpPr/>
            <p:nvPr/>
          </p:nvSpPr>
          <p:spPr bwMode="auto">
            <a:xfrm>
              <a:off x="5801765" y="4513767"/>
              <a:ext cx="170163" cy="134301"/>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 name="ZoneTexte 23"/>
            <p:cNvSpPr txBox="1"/>
            <p:nvPr/>
          </p:nvSpPr>
          <p:spPr>
            <a:xfrm>
              <a:off x="5932769" y="4350131"/>
              <a:ext cx="2983509" cy="698717"/>
            </a:xfrm>
            <a:prstGeom prst="rect">
              <a:avLst/>
            </a:prstGeom>
            <a:noFill/>
          </p:spPr>
          <p:txBody>
            <a:bodyPr wrap="none" rtlCol="0">
              <a:spAutoFit/>
            </a:bodyPr>
            <a:lstStyle/>
            <a:p>
              <a:pPr>
                <a:lnSpc>
                  <a:spcPct val="150000"/>
                </a:lnSpc>
              </a:pPr>
              <a:r>
                <a:rPr lang="fr-FR" sz="1400" b="1" dirty="0" err="1"/>
                <a:t>Elsufavirine</a:t>
              </a:r>
              <a:r>
                <a:rPr lang="fr-FR" sz="1400" b="1" dirty="0"/>
                <a:t> 20 mg </a:t>
              </a:r>
              <a:r>
                <a:rPr lang="fr-FR" sz="1400" b="1" dirty="0" err="1"/>
                <a:t>qd</a:t>
              </a:r>
              <a:r>
                <a:rPr lang="fr-FR" sz="1400" b="1" dirty="0"/>
                <a:t> + TDF/FTC</a:t>
              </a:r>
            </a:p>
            <a:p>
              <a:pPr>
                <a:lnSpc>
                  <a:spcPct val="150000"/>
                </a:lnSpc>
              </a:pPr>
              <a:r>
                <a:rPr lang="fr-FR" sz="1400" b="1" dirty="0"/>
                <a:t>EFV 600 mg </a:t>
              </a:r>
              <a:r>
                <a:rPr lang="fr-FR" sz="1400" b="1" dirty="0" err="1"/>
                <a:t>qd</a:t>
              </a:r>
              <a:r>
                <a:rPr lang="fr-FR" sz="1400" b="1" dirty="0"/>
                <a:t> + TDF/FTC</a:t>
              </a:r>
            </a:p>
          </p:txBody>
        </p:sp>
        <p:sp>
          <p:nvSpPr>
            <p:cNvPr id="39" name="Rectangle 38"/>
            <p:cNvSpPr/>
            <p:nvPr/>
          </p:nvSpPr>
          <p:spPr bwMode="auto">
            <a:xfrm>
              <a:off x="5801134" y="4821491"/>
              <a:ext cx="170163" cy="134301"/>
            </a:xfrm>
            <a:prstGeom prst="rect">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40" name="ZoneTexte 3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97</a:t>
            </a:r>
          </a:p>
        </p:txBody>
      </p:sp>
    </p:spTree>
    <p:extLst>
      <p:ext uri="{BB962C8B-B14F-4D97-AF65-F5344CB8AC3E}">
        <p14:creationId xmlns:p14="http://schemas.microsoft.com/office/powerpoint/2010/main" val="4210556976"/>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57200" y="1240923"/>
            <a:ext cx="8613775" cy="1148842"/>
          </a:xfrm>
        </p:spPr>
        <p:txBody>
          <a:bodyPr/>
          <a:lstStyle/>
          <a:p>
            <a:r>
              <a:rPr lang="fr-FR" sz="2000" dirty="0"/>
              <a:t>Gain CD4 (</a:t>
            </a:r>
            <a:r>
              <a:rPr lang="fr-FR" sz="2000" dirty="0" err="1"/>
              <a:t>elsulfavirine</a:t>
            </a:r>
            <a:r>
              <a:rPr lang="fr-FR" sz="2000" dirty="0"/>
              <a:t> vs EFV) : + 179 vs + 182 CD4/mm</a:t>
            </a:r>
            <a:r>
              <a:rPr lang="fr-FR" sz="2000" baseline="30000" dirty="0"/>
              <a:t>3</a:t>
            </a:r>
            <a:endParaRPr lang="fr-FR" sz="2000" dirty="0"/>
          </a:p>
          <a:p>
            <a:pPr marL="0" indent="0">
              <a:buNone/>
            </a:pPr>
            <a:endParaRPr lang="fr-FR" sz="2000" dirty="0"/>
          </a:p>
        </p:txBody>
      </p:sp>
      <p:sp>
        <p:nvSpPr>
          <p:cNvPr id="4"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Murphy R, CROI 2017, Abs. 452LB</a:t>
            </a:r>
          </a:p>
        </p:txBody>
      </p:sp>
      <p:sp>
        <p:nvSpPr>
          <p:cNvPr id="5" name="Text Box 2"/>
          <p:cNvSpPr txBox="1">
            <a:spLocks noChangeArrowheads="1"/>
          </p:cNvSpPr>
          <p:nvPr/>
        </p:nvSpPr>
        <p:spPr bwMode="auto">
          <a:xfrm>
            <a:off x="431800" y="1769988"/>
            <a:ext cx="8380521"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Evénements indésirables ayant une fréquence différente entre les 2 bras (%)</a:t>
            </a:r>
          </a:p>
        </p:txBody>
      </p:sp>
      <p:graphicFrame>
        <p:nvGraphicFramePr>
          <p:cNvPr id="42" name="Tableau 41"/>
          <p:cNvGraphicFramePr>
            <a:graphicFrameLocks noGrp="1"/>
          </p:cNvGraphicFramePr>
          <p:nvPr>
            <p:extLst/>
          </p:nvPr>
        </p:nvGraphicFramePr>
        <p:xfrm>
          <a:off x="826849" y="2224247"/>
          <a:ext cx="7811313" cy="2750522"/>
        </p:xfrm>
        <a:graphic>
          <a:graphicData uri="http://schemas.openxmlformats.org/drawingml/2006/table">
            <a:tbl>
              <a:tblPr firstRow="1" bandRow="1">
                <a:tableStyleId>{5C22544A-7EE6-4342-B048-85BDC9FD1C3A}</a:tableStyleId>
              </a:tblPr>
              <a:tblGrid>
                <a:gridCol w="2957211">
                  <a:extLst>
                    <a:ext uri="{9D8B030D-6E8A-4147-A177-3AD203B41FA5}">
                      <a16:colId xmlns:a16="http://schemas.microsoft.com/office/drawing/2014/main" xmlns="" val="20000"/>
                    </a:ext>
                  </a:extLst>
                </a:gridCol>
                <a:gridCol w="2250331">
                  <a:extLst>
                    <a:ext uri="{9D8B030D-6E8A-4147-A177-3AD203B41FA5}">
                      <a16:colId xmlns:a16="http://schemas.microsoft.com/office/drawing/2014/main" xmlns="" val="20001"/>
                    </a:ext>
                  </a:extLst>
                </a:gridCol>
                <a:gridCol w="2603771">
                  <a:extLst>
                    <a:ext uri="{9D8B030D-6E8A-4147-A177-3AD203B41FA5}">
                      <a16:colId xmlns:a16="http://schemas.microsoft.com/office/drawing/2014/main" xmlns="" val="20002"/>
                    </a:ext>
                  </a:extLst>
                </a:gridCol>
              </a:tblGrid>
              <a:tr h="600757">
                <a:tc>
                  <a:txBody>
                    <a:bodyPr/>
                    <a:lstStyle/>
                    <a:p>
                      <a:endParaRPr lang="fr-FR" sz="1600" dirty="0">
                        <a:solidFill>
                          <a:srgbClr val="000066"/>
                        </a:solidFill>
                      </a:endParaRPr>
                    </a:p>
                  </a:txBody>
                  <a:tcPr anchor="ctr"/>
                </a:tc>
                <a:tc>
                  <a:txBody>
                    <a:bodyPr/>
                    <a:lstStyle/>
                    <a:p>
                      <a:pPr algn="ctr"/>
                      <a:r>
                        <a:rPr lang="fr-FR" sz="1600" dirty="0" err="1">
                          <a:solidFill>
                            <a:srgbClr val="000066"/>
                          </a:solidFill>
                        </a:rPr>
                        <a:t>Elsulfavirine</a:t>
                      </a:r>
                      <a:r>
                        <a:rPr lang="fr-FR" sz="1600" dirty="0">
                          <a:solidFill>
                            <a:srgbClr val="000066"/>
                          </a:solidFill>
                        </a:rPr>
                        <a:t> 20 mg</a:t>
                      </a:r>
                      <a:br>
                        <a:rPr lang="fr-FR" sz="1600" dirty="0">
                          <a:solidFill>
                            <a:srgbClr val="000066"/>
                          </a:solidFill>
                        </a:rPr>
                      </a:br>
                      <a:r>
                        <a:rPr lang="fr-FR" sz="1600" b="0" dirty="0">
                          <a:solidFill>
                            <a:srgbClr val="000066"/>
                          </a:solidFill>
                        </a:rPr>
                        <a:t>(n = 60)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EFV 600 mg</a:t>
                      </a:r>
                      <a:br>
                        <a:rPr lang="fr-FR" sz="1600" dirty="0">
                          <a:solidFill>
                            <a:srgbClr val="000066"/>
                          </a:solidFill>
                        </a:rPr>
                      </a:br>
                      <a:r>
                        <a:rPr lang="fr-FR" sz="1600" b="0" dirty="0">
                          <a:solidFill>
                            <a:srgbClr val="000066"/>
                          </a:solidFill>
                        </a:rPr>
                        <a:t>(n = 58)</a:t>
                      </a:r>
                    </a:p>
                  </a:txBody>
                  <a:tcPr anchor="ctr"/>
                </a:tc>
                <a:extLst>
                  <a:ext uri="{0D108BD9-81ED-4DB2-BD59-A6C34878D82A}">
                    <a16:rowId xmlns:a16="http://schemas.microsoft.com/office/drawing/2014/main" xmlns="" val="10000"/>
                  </a:ext>
                </a:extLst>
              </a:tr>
              <a:tr h="429953">
                <a:tc>
                  <a:txBody>
                    <a:bodyPr/>
                    <a:lstStyle/>
                    <a:p>
                      <a:r>
                        <a:rPr lang="fr-FR" sz="1600" dirty="0">
                          <a:solidFill>
                            <a:srgbClr val="000066"/>
                          </a:solidFill>
                        </a:rPr>
                        <a:t>Arrêts pour EI</a:t>
                      </a:r>
                    </a:p>
                  </a:txBody>
                  <a:tcPr anchor="ctr"/>
                </a:tc>
                <a:tc>
                  <a:txBody>
                    <a:bodyPr/>
                    <a:lstStyle/>
                    <a:p>
                      <a:pPr algn="ctr"/>
                      <a:r>
                        <a:rPr lang="fr-FR" sz="1600" dirty="0">
                          <a:solidFill>
                            <a:srgbClr val="000066"/>
                          </a:solidFill>
                        </a:rPr>
                        <a:t>1,7</a:t>
                      </a:r>
                    </a:p>
                  </a:txBody>
                  <a:tcPr anchor="ctr"/>
                </a:tc>
                <a:tc>
                  <a:txBody>
                    <a:bodyPr/>
                    <a:lstStyle/>
                    <a:p>
                      <a:pPr algn="ctr"/>
                      <a:r>
                        <a:rPr lang="fr-FR" sz="1600" dirty="0">
                          <a:solidFill>
                            <a:srgbClr val="000066"/>
                          </a:solidFill>
                        </a:rPr>
                        <a:t>12,1</a:t>
                      </a:r>
                    </a:p>
                  </a:txBody>
                  <a:tcPr anchor="ctr"/>
                </a:tc>
                <a:extLst>
                  <a:ext uri="{0D108BD9-81ED-4DB2-BD59-A6C34878D82A}">
                    <a16:rowId xmlns:a16="http://schemas.microsoft.com/office/drawing/2014/main" xmlns="" val="10001"/>
                  </a:ext>
                </a:extLst>
              </a:tr>
              <a:tr h="429953">
                <a:tc>
                  <a:txBody>
                    <a:bodyPr/>
                    <a:lstStyle/>
                    <a:p>
                      <a:r>
                        <a:rPr lang="fr-FR" sz="1600" dirty="0">
                          <a:solidFill>
                            <a:srgbClr val="000066"/>
                          </a:solidFill>
                        </a:rPr>
                        <a:t>Rêves anormaux</a:t>
                      </a:r>
                    </a:p>
                  </a:txBody>
                  <a:tcPr anchor="ctr"/>
                </a:tc>
                <a:tc>
                  <a:txBody>
                    <a:bodyPr/>
                    <a:lstStyle/>
                    <a:p>
                      <a:pPr algn="ctr"/>
                      <a:r>
                        <a:rPr lang="fr-FR" sz="1600" dirty="0">
                          <a:solidFill>
                            <a:srgbClr val="000066"/>
                          </a:solidFill>
                        </a:rPr>
                        <a:t>3,3</a:t>
                      </a:r>
                    </a:p>
                  </a:txBody>
                  <a:tcPr anchor="ctr"/>
                </a:tc>
                <a:tc>
                  <a:txBody>
                    <a:bodyPr/>
                    <a:lstStyle/>
                    <a:p>
                      <a:pPr algn="ctr"/>
                      <a:r>
                        <a:rPr lang="fr-FR" sz="1600" dirty="0">
                          <a:solidFill>
                            <a:srgbClr val="000066"/>
                          </a:solidFill>
                        </a:rPr>
                        <a:t>17,2</a:t>
                      </a:r>
                    </a:p>
                  </a:txBody>
                  <a:tcPr anchor="ctr"/>
                </a:tc>
                <a:extLst>
                  <a:ext uri="{0D108BD9-81ED-4DB2-BD59-A6C34878D82A}">
                    <a16:rowId xmlns:a16="http://schemas.microsoft.com/office/drawing/2014/main" xmlns="" val="10002"/>
                  </a:ext>
                </a:extLst>
              </a:tr>
              <a:tr h="429953">
                <a:tc>
                  <a:txBody>
                    <a:bodyPr/>
                    <a:lstStyle/>
                    <a:p>
                      <a:r>
                        <a:rPr lang="fr-FR" sz="1600" dirty="0">
                          <a:solidFill>
                            <a:srgbClr val="000066"/>
                          </a:solidFill>
                        </a:rPr>
                        <a:t>Insomnie</a:t>
                      </a:r>
                    </a:p>
                  </a:txBody>
                  <a:tcPr anchor="ctr"/>
                </a:tc>
                <a:tc>
                  <a:txBody>
                    <a:bodyPr/>
                    <a:lstStyle/>
                    <a:p>
                      <a:pPr algn="ctr"/>
                      <a:r>
                        <a:rPr lang="fr-FR" sz="1600" dirty="0">
                          <a:solidFill>
                            <a:srgbClr val="000066"/>
                          </a:solidFill>
                        </a:rPr>
                        <a:t>1,7</a:t>
                      </a:r>
                    </a:p>
                  </a:txBody>
                  <a:tcPr anchor="ctr"/>
                </a:tc>
                <a:tc>
                  <a:txBody>
                    <a:bodyPr/>
                    <a:lstStyle/>
                    <a:p>
                      <a:pPr algn="ctr"/>
                      <a:r>
                        <a:rPr lang="fr-FR" sz="1600" dirty="0">
                          <a:solidFill>
                            <a:srgbClr val="000066"/>
                          </a:solidFill>
                        </a:rPr>
                        <a:t>8,6</a:t>
                      </a:r>
                    </a:p>
                  </a:txBody>
                  <a:tcPr anchor="ctr"/>
                </a:tc>
                <a:extLst>
                  <a:ext uri="{0D108BD9-81ED-4DB2-BD59-A6C34878D82A}">
                    <a16:rowId xmlns:a16="http://schemas.microsoft.com/office/drawing/2014/main" xmlns="" val="10003"/>
                  </a:ext>
                </a:extLst>
              </a:tr>
              <a:tr h="429953">
                <a:tc>
                  <a:txBody>
                    <a:bodyPr/>
                    <a:lstStyle/>
                    <a:p>
                      <a:r>
                        <a:rPr lang="fr-FR" sz="1600" dirty="0">
                          <a:solidFill>
                            <a:srgbClr val="000066"/>
                          </a:solidFill>
                        </a:rPr>
                        <a:t>Dépression</a:t>
                      </a:r>
                    </a:p>
                  </a:txBody>
                  <a:tcPr anchor="ctr"/>
                </a:tc>
                <a:tc>
                  <a:txBody>
                    <a:bodyPr/>
                    <a:lstStyle/>
                    <a:p>
                      <a:pPr algn="ctr"/>
                      <a:r>
                        <a:rPr lang="fr-FR" sz="1600" dirty="0">
                          <a:solidFill>
                            <a:srgbClr val="000066"/>
                          </a:solidFill>
                        </a:rPr>
                        <a:t>3,3</a:t>
                      </a:r>
                    </a:p>
                  </a:txBody>
                  <a:tcPr anchor="ctr"/>
                </a:tc>
                <a:tc>
                  <a:txBody>
                    <a:bodyPr/>
                    <a:lstStyle/>
                    <a:p>
                      <a:pPr algn="ctr"/>
                      <a:r>
                        <a:rPr lang="fr-FR" sz="1600" dirty="0">
                          <a:solidFill>
                            <a:srgbClr val="000066"/>
                          </a:solidFill>
                        </a:rPr>
                        <a:t>12,1</a:t>
                      </a:r>
                    </a:p>
                  </a:txBody>
                  <a:tcPr anchor="ctr"/>
                </a:tc>
                <a:extLst>
                  <a:ext uri="{0D108BD9-81ED-4DB2-BD59-A6C34878D82A}">
                    <a16:rowId xmlns:a16="http://schemas.microsoft.com/office/drawing/2014/main" xmlns="" val="10004"/>
                  </a:ext>
                </a:extLst>
              </a:tr>
              <a:tr h="429953">
                <a:tc>
                  <a:txBody>
                    <a:bodyPr/>
                    <a:lstStyle/>
                    <a:p>
                      <a:r>
                        <a:rPr lang="fr-FR" sz="1600" dirty="0">
                          <a:solidFill>
                            <a:srgbClr val="000066"/>
                          </a:solidFill>
                        </a:rPr>
                        <a:t>Eruption cutanée</a:t>
                      </a:r>
                    </a:p>
                  </a:txBody>
                  <a:tcPr anchor="ctr"/>
                </a:tc>
                <a:tc>
                  <a:txBody>
                    <a:bodyPr/>
                    <a:lstStyle/>
                    <a:p>
                      <a:pPr algn="ctr"/>
                      <a:r>
                        <a:rPr lang="fr-FR" sz="1600" dirty="0">
                          <a:solidFill>
                            <a:srgbClr val="000066"/>
                          </a:solidFill>
                        </a:rPr>
                        <a:t>0</a:t>
                      </a:r>
                    </a:p>
                  </a:txBody>
                  <a:tcPr anchor="ctr"/>
                </a:tc>
                <a:tc>
                  <a:txBody>
                    <a:bodyPr/>
                    <a:lstStyle/>
                    <a:p>
                      <a:pPr algn="ctr"/>
                      <a:r>
                        <a:rPr lang="fr-FR" sz="1600" dirty="0">
                          <a:solidFill>
                            <a:srgbClr val="000066"/>
                          </a:solidFill>
                        </a:rPr>
                        <a:t>22,4</a:t>
                      </a:r>
                    </a:p>
                  </a:txBody>
                  <a:tcPr anchor="ctr"/>
                </a:tc>
                <a:extLst>
                  <a:ext uri="{0D108BD9-81ED-4DB2-BD59-A6C34878D82A}">
                    <a16:rowId xmlns:a16="http://schemas.microsoft.com/office/drawing/2014/main" xmlns="" val="10005"/>
                  </a:ext>
                </a:extLst>
              </a:tr>
            </a:tbl>
          </a:graphicData>
        </a:graphic>
      </p:graphicFrame>
      <p:sp>
        <p:nvSpPr>
          <p:cNvPr id="43" name="Espace réservé du contenu 2"/>
          <p:cNvSpPr txBox="1">
            <a:spLocks/>
          </p:cNvSpPr>
          <p:nvPr/>
        </p:nvSpPr>
        <p:spPr bwMode="auto">
          <a:xfrm>
            <a:off x="457200" y="5091868"/>
            <a:ext cx="8613775" cy="114884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2000" b="1" kern="0" dirty="0">
                <a:solidFill>
                  <a:srgbClr val="0070C0"/>
                </a:solidFill>
              </a:rPr>
              <a:t>Conclusions </a:t>
            </a:r>
          </a:p>
          <a:p>
            <a:pPr lvl="1"/>
            <a:r>
              <a:rPr lang="fr-FR" sz="1800" kern="0" dirty="0"/>
              <a:t>Equivalence sur le plan virologique et immunologique</a:t>
            </a:r>
          </a:p>
          <a:p>
            <a:pPr lvl="1"/>
            <a:r>
              <a:rPr lang="fr-FR" sz="1800" kern="0" dirty="0"/>
              <a:t>Meilleure tolérance de l’</a:t>
            </a:r>
            <a:r>
              <a:rPr lang="fr-FR" sz="1800" kern="0" dirty="0" err="1"/>
              <a:t>e</a:t>
            </a:r>
            <a:r>
              <a:rPr lang="fr-FR" sz="1800" dirty="0" err="1"/>
              <a:t>lsulfavirine</a:t>
            </a:r>
            <a:endParaRPr lang="fr-FR" sz="1800" kern="0" dirty="0"/>
          </a:p>
          <a:p>
            <a:pPr lvl="1"/>
            <a:r>
              <a:rPr lang="fr-FR" sz="1800" kern="0" dirty="0"/>
              <a:t>Discussion, pour le développement ultérieur, d’un espacement des prises </a:t>
            </a:r>
          </a:p>
          <a:p>
            <a:pPr marL="0" indent="0">
              <a:buFontTx/>
              <a:buNone/>
            </a:pPr>
            <a:endParaRPr lang="fr-FR" sz="2000" kern="0" dirty="0"/>
          </a:p>
        </p:txBody>
      </p:sp>
      <p:sp>
        <p:nvSpPr>
          <p:cNvPr id="9" name="Titre 1"/>
          <p:cNvSpPr>
            <a:spLocks noGrp="1"/>
          </p:cNvSpPr>
          <p:nvPr>
            <p:ph type="title"/>
          </p:nvPr>
        </p:nvSpPr>
        <p:spPr>
          <a:xfrm>
            <a:off x="1540178" y="100208"/>
            <a:ext cx="7272143" cy="936625"/>
          </a:xfrm>
        </p:spPr>
        <p:txBody>
          <a:bodyPr/>
          <a:lstStyle/>
          <a:p>
            <a:r>
              <a:rPr lang="fr-FR" sz="2400" dirty="0" err="1"/>
              <a:t>Elsulfavirine</a:t>
            </a:r>
            <a:r>
              <a:rPr lang="fr-FR" sz="2400" dirty="0"/>
              <a:t>, nouvel INNTI, vs EFV, en association avec TDF/FTC : phase 2b, résultats à S48 (2)</a:t>
            </a:r>
          </a:p>
        </p:txBody>
      </p:sp>
      <p:sp>
        <p:nvSpPr>
          <p:cNvPr id="8" name="ZoneTexte 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98</a:t>
            </a:r>
          </a:p>
        </p:txBody>
      </p:sp>
    </p:spTree>
    <p:extLst>
      <p:ext uri="{BB962C8B-B14F-4D97-AF65-F5344CB8AC3E}">
        <p14:creationId xmlns:p14="http://schemas.microsoft.com/office/powerpoint/2010/main" val="983146914"/>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GS-PI1 : nouvel IP oral, non boosté, </a:t>
            </a:r>
            <a:r>
              <a:rPr lang="fr-FR" dirty="0" err="1"/>
              <a:t>qd</a:t>
            </a:r>
            <a:r>
              <a:rPr lang="fr-FR" dirty="0"/>
              <a:t> </a:t>
            </a:r>
            <a:br>
              <a:rPr lang="fr-FR" dirty="0"/>
            </a:br>
            <a:r>
              <a:rPr lang="fr-FR" dirty="0"/>
              <a:t>avec barrière génétique élevée (1)</a:t>
            </a:r>
          </a:p>
        </p:txBody>
      </p:sp>
      <p:sp>
        <p:nvSpPr>
          <p:cNvPr id="5123" name="Rectangle 3"/>
          <p:cNvSpPr>
            <a:spLocks noGrp="1" noChangeArrowheads="1"/>
          </p:cNvSpPr>
          <p:nvPr>
            <p:ph idx="1"/>
          </p:nvPr>
        </p:nvSpPr>
        <p:spPr>
          <a:xfrm>
            <a:off x="457201" y="1325504"/>
            <a:ext cx="8331199" cy="1198560"/>
          </a:xfrm>
        </p:spPr>
        <p:txBody>
          <a:bodyPr/>
          <a:lstStyle/>
          <a:p>
            <a:pPr eaLnBrk="1" hangingPunct="1"/>
            <a:r>
              <a:rPr lang="fr-FR" sz="1800" b="1" dirty="0">
                <a:solidFill>
                  <a:srgbClr val="0070C0"/>
                </a:solidFill>
              </a:rPr>
              <a:t>Cahier des charges de GS-PI1 </a:t>
            </a:r>
          </a:p>
          <a:p>
            <a:pPr lvl="1" eaLnBrk="1" hangingPunct="1"/>
            <a:r>
              <a:rPr lang="fr-FR" sz="1600" dirty="0"/>
              <a:t>Faible métabolisme hépatique permettant une longue demi-vie d’élimination </a:t>
            </a:r>
            <a:br>
              <a:rPr lang="fr-FR" sz="1600" dirty="0"/>
            </a:br>
            <a:r>
              <a:rPr lang="fr-FR" sz="1600" dirty="0"/>
              <a:t>et une </a:t>
            </a:r>
            <a:r>
              <a:rPr lang="fr-FR" sz="1600" dirty="0" err="1"/>
              <a:t>monoprise</a:t>
            </a:r>
            <a:r>
              <a:rPr lang="fr-FR" sz="1600" dirty="0"/>
              <a:t> quotidienne sans nécessité d’un </a:t>
            </a:r>
            <a:r>
              <a:rPr lang="fr-FR" sz="1600" dirty="0" err="1"/>
              <a:t>boost</a:t>
            </a:r>
            <a:r>
              <a:rPr lang="fr-FR" sz="1600" dirty="0"/>
              <a:t> (RTV ou </a:t>
            </a:r>
            <a:r>
              <a:rPr lang="fr-FR" sz="1600" dirty="0" err="1"/>
              <a:t>cobicistat</a:t>
            </a:r>
            <a:r>
              <a:rPr lang="fr-FR" sz="1600" dirty="0"/>
              <a:t>)</a:t>
            </a:r>
          </a:p>
          <a:p>
            <a:pPr lvl="1" eaLnBrk="1" hangingPunct="1"/>
            <a:r>
              <a:rPr lang="fr-FR" sz="1600" dirty="0"/>
              <a:t>Haute barrière génétique à la résistance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Link JO, CROI 2017, Abs. 433</a:t>
            </a:r>
          </a:p>
        </p:txBody>
      </p:sp>
      <p:sp>
        <p:nvSpPr>
          <p:cNvPr id="8" name="ZoneTexte 7"/>
          <p:cNvSpPr txBox="1"/>
          <p:nvPr/>
        </p:nvSpPr>
        <p:spPr>
          <a:xfrm>
            <a:off x="4563776" y="2671456"/>
            <a:ext cx="4464814" cy="923330"/>
          </a:xfrm>
          <a:prstGeom prst="rect">
            <a:avLst/>
          </a:prstGeom>
          <a:noFill/>
        </p:spPr>
        <p:txBody>
          <a:bodyPr wrap="square" rtlCol="0">
            <a:spAutoFit/>
          </a:bodyPr>
          <a:lstStyle/>
          <a:p>
            <a:pPr algn="ctr"/>
            <a:r>
              <a:rPr lang="fr-FR" b="1" dirty="0">
                <a:solidFill>
                  <a:srgbClr val="0070C0"/>
                </a:solidFill>
                <a:latin typeface="Calibri" panose="020F0502020204030204" pitchFamily="34" charset="0"/>
              </a:rPr>
              <a:t>Clairances et coefficients d’extraction hépatiques prédits respectifs comparés </a:t>
            </a:r>
            <a:br>
              <a:rPr lang="fr-FR" b="1" dirty="0">
                <a:solidFill>
                  <a:srgbClr val="0070C0"/>
                </a:solidFill>
                <a:latin typeface="Calibri" panose="020F0502020204030204" pitchFamily="34" charset="0"/>
              </a:rPr>
            </a:br>
            <a:r>
              <a:rPr lang="fr-FR" b="1" dirty="0">
                <a:solidFill>
                  <a:srgbClr val="0070C0"/>
                </a:solidFill>
                <a:latin typeface="Calibri" panose="020F0502020204030204" pitchFamily="34" charset="0"/>
              </a:rPr>
              <a:t>de GS-PI1, ATV et DRV inter-espèces</a:t>
            </a:r>
          </a:p>
        </p:txBody>
      </p:sp>
      <p:graphicFrame>
        <p:nvGraphicFramePr>
          <p:cNvPr id="9" name="Tableau 8"/>
          <p:cNvGraphicFramePr>
            <a:graphicFrameLocks noGrp="1"/>
          </p:cNvGraphicFramePr>
          <p:nvPr>
            <p:extLst/>
          </p:nvPr>
        </p:nvGraphicFramePr>
        <p:xfrm>
          <a:off x="4691149" y="3631576"/>
          <a:ext cx="4278228" cy="2529737"/>
        </p:xfrm>
        <a:graphic>
          <a:graphicData uri="http://schemas.openxmlformats.org/drawingml/2006/table">
            <a:tbl>
              <a:tblPr firstRow="1" bandRow="1">
                <a:tableStyleId>{5C22544A-7EE6-4342-B048-85BDC9FD1C3A}</a:tableStyleId>
              </a:tblPr>
              <a:tblGrid>
                <a:gridCol w="904498">
                  <a:extLst>
                    <a:ext uri="{9D8B030D-6E8A-4147-A177-3AD203B41FA5}">
                      <a16:colId xmlns:a16="http://schemas.microsoft.com/office/drawing/2014/main" xmlns="" val="20000"/>
                    </a:ext>
                  </a:extLst>
                </a:gridCol>
                <a:gridCol w="1246035">
                  <a:extLst>
                    <a:ext uri="{9D8B030D-6E8A-4147-A177-3AD203B41FA5}">
                      <a16:colId xmlns:a16="http://schemas.microsoft.com/office/drawing/2014/main" xmlns="" val="20001"/>
                    </a:ext>
                  </a:extLst>
                </a:gridCol>
                <a:gridCol w="1151467">
                  <a:extLst>
                    <a:ext uri="{9D8B030D-6E8A-4147-A177-3AD203B41FA5}">
                      <a16:colId xmlns:a16="http://schemas.microsoft.com/office/drawing/2014/main" xmlns="" val="20002"/>
                    </a:ext>
                  </a:extLst>
                </a:gridCol>
                <a:gridCol w="976228">
                  <a:extLst>
                    <a:ext uri="{9D8B030D-6E8A-4147-A177-3AD203B41FA5}">
                      <a16:colId xmlns:a16="http://schemas.microsoft.com/office/drawing/2014/main" xmlns="" val="20003"/>
                    </a:ext>
                  </a:extLst>
                </a:gridCol>
              </a:tblGrid>
              <a:tr h="361391">
                <a:tc>
                  <a:txBody>
                    <a:bodyPr/>
                    <a:lstStyle/>
                    <a:p>
                      <a:pPr algn="l"/>
                      <a:r>
                        <a:rPr lang="fr-FR" sz="1400" dirty="0">
                          <a:solidFill>
                            <a:srgbClr val="000066"/>
                          </a:solidFill>
                        </a:rPr>
                        <a:t>Espèces</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a:solidFill>
                            <a:srgbClr val="000066"/>
                          </a:solidFill>
                        </a:rPr>
                        <a:t>GS-PI1</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a:solidFill>
                            <a:srgbClr val="000066"/>
                          </a:solidFill>
                        </a:rPr>
                        <a:t>DRV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a:solidFill>
                            <a:srgbClr val="000066"/>
                          </a:solidFill>
                        </a:rPr>
                        <a:t>ATV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361391">
                <a:tc>
                  <a:txBody>
                    <a:bodyPr/>
                    <a:lstStyle/>
                    <a:p>
                      <a:pPr algn="l"/>
                      <a:endParaRPr lang="fr-FR" sz="140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1" dirty="0">
                          <a:solidFill>
                            <a:srgbClr val="000066"/>
                          </a:solidFill>
                        </a:rPr>
                        <a:t>Clairance (l/h/kg)</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xmlns="" val="10001"/>
                  </a:ext>
                </a:extLst>
              </a:tr>
              <a:tr h="361391">
                <a:tc>
                  <a:txBody>
                    <a:bodyPr/>
                    <a:lstStyle/>
                    <a:p>
                      <a:pPr algn="l"/>
                      <a:r>
                        <a:rPr lang="fr-FR" sz="1400" dirty="0">
                          <a:solidFill>
                            <a:srgbClr val="000066"/>
                          </a:solidFill>
                        </a:rPr>
                        <a:t>Rat</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0,10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2,80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3,70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2"/>
                  </a:ext>
                </a:extLst>
              </a:tr>
              <a:tr h="361391">
                <a:tc>
                  <a:txBody>
                    <a:bodyPr/>
                    <a:lstStyle/>
                    <a:p>
                      <a:pPr algn="l"/>
                      <a:r>
                        <a:rPr lang="fr-FR" sz="1400" dirty="0">
                          <a:solidFill>
                            <a:srgbClr val="000066"/>
                          </a:solidFill>
                        </a:rPr>
                        <a:t>Chien</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0,45</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1,20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1,40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3"/>
                  </a:ext>
                </a:extLst>
              </a:tr>
              <a:tr h="361391">
                <a:tc>
                  <a:txBody>
                    <a:bodyPr/>
                    <a:lstStyle/>
                    <a:p>
                      <a:pPr algn="l"/>
                      <a:r>
                        <a:rPr lang="fr-FR" sz="1400" dirty="0">
                          <a:solidFill>
                            <a:srgbClr val="000066"/>
                          </a:solidFill>
                        </a:rPr>
                        <a:t>Homme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0,05</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1,20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1,07</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4"/>
                  </a:ext>
                </a:extLst>
              </a:tr>
              <a:tr h="361391">
                <a:tc>
                  <a:txBody>
                    <a:bodyPr/>
                    <a:lstStyle/>
                    <a:p>
                      <a:pPr algn="l"/>
                      <a:endParaRPr lang="fr-FR" sz="140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3">
                  <a:txBody>
                    <a:bodyPr/>
                    <a:lstStyle/>
                    <a:p>
                      <a:pPr algn="ctr"/>
                      <a:r>
                        <a:rPr lang="fr-FR" sz="1400" b="1" dirty="0">
                          <a:solidFill>
                            <a:srgbClr val="000066"/>
                          </a:solidFill>
                        </a:rPr>
                        <a:t>Coefficient d’extraction hépatique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xmlns="" val="10005"/>
                  </a:ext>
                </a:extLst>
              </a:tr>
              <a:tr h="361391">
                <a:tc>
                  <a:txBody>
                    <a:bodyPr/>
                    <a:lstStyle/>
                    <a:p>
                      <a:pPr algn="l"/>
                      <a:r>
                        <a:rPr lang="fr-FR" sz="1400" dirty="0">
                          <a:solidFill>
                            <a:srgbClr val="000066"/>
                          </a:solidFill>
                        </a:rPr>
                        <a:t>Homme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92</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83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6"/>
                  </a:ext>
                </a:extLst>
              </a:tr>
            </a:tbl>
          </a:graphicData>
        </a:graphic>
      </p:graphicFrame>
      <p:grpSp>
        <p:nvGrpSpPr>
          <p:cNvPr id="2" name="Groupe 1"/>
          <p:cNvGrpSpPr/>
          <p:nvPr/>
        </p:nvGrpSpPr>
        <p:grpSpPr>
          <a:xfrm>
            <a:off x="702927" y="2476712"/>
            <a:ext cx="3106658" cy="2934424"/>
            <a:chOff x="702927" y="2476712"/>
            <a:chExt cx="3106658" cy="2934424"/>
          </a:xfrm>
        </p:grpSpPr>
        <p:grpSp>
          <p:nvGrpSpPr>
            <p:cNvPr id="13439" name="Groupe 13438"/>
            <p:cNvGrpSpPr/>
            <p:nvPr/>
          </p:nvGrpSpPr>
          <p:grpSpPr>
            <a:xfrm>
              <a:off x="710829" y="2633151"/>
              <a:ext cx="2952750" cy="2704482"/>
              <a:chOff x="1111250" y="3709988"/>
              <a:chExt cx="1416050" cy="1296988"/>
            </a:xfrm>
          </p:grpSpPr>
          <p:sp>
            <p:nvSpPr>
              <p:cNvPr id="10" name="Freeform 10"/>
              <p:cNvSpPr>
                <a:spLocks/>
              </p:cNvSpPr>
              <p:nvPr/>
            </p:nvSpPr>
            <p:spPr bwMode="auto">
              <a:xfrm>
                <a:off x="1992313" y="4341813"/>
                <a:ext cx="28575" cy="112713"/>
              </a:xfrm>
              <a:custGeom>
                <a:avLst/>
                <a:gdLst>
                  <a:gd name="T0" fmla="*/ 9 w 18"/>
                  <a:gd name="T1" fmla="*/ 71 h 71"/>
                  <a:gd name="T2" fmla="*/ 18 w 18"/>
                  <a:gd name="T3" fmla="*/ 71 h 71"/>
                  <a:gd name="T4" fmla="*/ 10 w 18"/>
                  <a:gd name="T5" fmla="*/ 0 h 71"/>
                  <a:gd name="T6" fmla="*/ 0 w 18"/>
                  <a:gd name="T7" fmla="*/ 71 h 71"/>
                  <a:gd name="T8" fmla="*/ 9 w 18"/>
                  <a:gd name="T9" fmla="*/ 71 h 71"/>
                  <a:gd name="T10" fmla="*/ 9 w 18"/>
                  <a:gd name="T11" fmla="*/ 71 h 71"/>
                </a:gdLst>
                <a:ahLst/>
                <a:cxnLst>
                  <a:cxn ang="0">
                    <a:pos x="T0" y="T1"/>
                  </a:cxn>
                  <a:cxn ang="0">
                    <a:pos x="T2" y="T3"/>
                  </a:cxn>
                  <a:cxn ang="0">
                    <a:pos x="T4" y="T5"/>
                  </a:cxn>
                  <a:cxn ang="0">
                    <a:pos x="T6" y="T7"/>
                  </a:cxn>
                  <a:cxn ang="0">
                    <a:pos x="T8" y="T9"/>
                  </a:cxn>
                  <a:cxn ang="0">
                    <a:pos x="T10" y="T11"/>
                  </a:cxn>
                </a:cxnLst>
                <a:rect l="0" t="0" r="r" b="b"/>
                <a:pathLst>
                  <a:path w="18" h="71">
                    <a:moveTo>
                      <a:pt x="9" y="71"/>
                    </a:moveTo>
                    <a:lnTo>
                      <a:pt x="18" y="71"/>
                    </a:lnTo>
                    <a:lnTo>
                      <a:pt x="10" y="0"/>
                    </a:lnTo>
                    <a:lnTo>
                      <a:pt x="0" y="71"/>
                    </a:lnTo>
                    <a:lnTo>
                      <a:pt x="9" y="71"/>
                    </a:lnTo>
                    <a:lnTo>
                      <a:pt x="9" y="71"/>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 name="Freeform 11"/>
              <p:cNvSpPr>
                <a:spLocks/>
              </p:cNvSpPr>
              <p:nvPr/>
            </p:nvSpPr>
            <p:spPr bwMode="auto">
              <a:xfrm>
                <a:off x="1647825" y="4251325"/>
                <a:ext cx="26988" cy="49213"/>
              </a:xfrm>
              <a:custGeom>
                <a:avLst/>
                <a:gdLst>
                  <a:gd name="T0" fmla="*/ 7 w 17"/>
                  <a:gd name="T1" fmla="*/ 31 h 31"/>
                  <a:gd name="T2" fmla="*/ 17 w 17"/>
                  <a:gd name="T3" fmla="*/ 0 h 31"/>
                  <a:gd name="T4" fmla="*/ 0 w 17"/>
                  <a:gd name="T5" fmla="*/ 0 h 31"/>
                  <a:gd name="T6" fmla="*/ 7 w 17"/>
                  <a:gd name="T7" fmla="*/ 31 h 31"/>
                  <a:gd name="T8" fmla="*/ 7 w 17"/>
                  <a:gd name="T9" fmla="*/ 31 h 31"/>
                </a:gdLst>
                <a:ahLst/>
                <a:cxnLst>
                  <a:cxn ang="0">
                    <a:pos x="T0" y="T1"/>
                  </a:cxn>
                  <a:cxn ang="0">
                    <a:pos x="T2" y="T3"/>
                  </a:cxn>
                  <a:cxn ang="0">
                    <a:pos x="T4" y="T5"/>
                  </a:cxn>
                  <a:cxn ang="0">
                    <a:pos x="T6" y="T7"/>
                  </a:cxn>
                  <a:cxn ang="0">
                    <a:pos x="T8" y="T9"/>
                  </a:cxn>
                </a:cxnLst>
                <a:rect l="0" t="0" r="r" b="b"/>
                <a:pathLst>
                  <a:path w="17" h="31">
                    <a:moveTo>
                      <a:pt x="7" y="31"/>
                    </a:moveTo>
                    <a:lnTo>
                      <a:pt x="17" y="0"/>
                    </a:lnTo>
                    <a:lnTo>
                      <a:pt x="0" y="0"/>
                    </a:lnTo>
                    <a:lnTo>
                      <a:pt x="7" y="31"/>
                    </a:lnTo>
                    <a:lnTo>
                      <a:pt x="7" y="31"/>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 name="Freeform 12"/>
              <p:cNvSpPr>
                <a:spLocks/>
              </p:cNvSpPr>
              <p:nvPr/>
            </p:nvSpPr>
            <p:spPr bwMode="auto">
              <a:xfrm>
                <a:off x="1371600" y="4176713"/>
                <a:ext cx="23813" cy="123825"/>
              </a:xfrm>
              <a:custGeom>
                <a:avLst/>
                <a:gdLst>
                  <a:gd name="T0" fmla="*/ 15 w 15"/>
                  <a:gd name="T1" fmla="*/ 0 h 78"/>
                  <a:gd name="T2" fmla="*/ 8 w 15"/>
                  <a:gd name="T3" fmla="*/ 0 h 78"/>
                  <a:gd name="T4" fmla="*/ 0 w 15"/>
                  <a:gd name="T5" fmla="*/ 0 h 78"/>
                  <a:gd name="T6" fmla="*/ 9 w 15"/>
                  <a:gd name="T7" fmla="*/ 78 h 78"/>
                  <a:gd name="T8" fmla="*/ 15 w 15"/>
                  <a:gd name="T9" fmla="*/ 0 h 78"/>
                  <a:gd name="T10" fmla="*/ 15 w 15"/>
                  <a:gd name="T11" fmla="*/ 0 h 78"/>
                </a:gdLst>
                <a:ahLst/>
                <a:cxnLst>
                  <a:cxn ang="0">
                    <a:pos x="T0" y="T1"/>
                  </a:cxn>
                  <a:cxn ang="0">
                    <a:pos x="T2" y="T3"/>
                  </a:cxn>
                  <a:cxn ang="0">
                    <a:pos x="T4" y="T5"/>
                  </a:cxn>
                  <a:cxn ang="0">
                    <a:pos x="T6" y="T7"/>
                  </a:cxn>
                  <a:cxn ang="0">
                    <a:pos x="T8" y="T9"/>
                  </a:cxn>
                  <a:cxn ang="0">
                    <a:pos x="T10" y="T11"/>
                  </a:cxn>
                </a:cxnLst>
                <a:rect l="0" t="0" r="r" b="b"/>
                <a:pathLst>
                  <a:path w="15" h="78">
                    <a:moveTo>
                      <a:pt x="15" y="0"/>
                    </a:moveTo>
                    <a:lnTo>
                      <a:pt x="8" y="0"/>
                    </a:lnTo>
                    <a:lnTo>
                      <a:pt x="0" y="0"/>
                    </a:lnTo>
                    <a:lnTo>
                      <a:pt x="9" y="78"/>
                    </a:lnTo>
                    <a:lnTo>
                      <a:pt x="15" y="0"/>
                    </a:lnTo>
                    <a:lnTo>
                      <a:pt x="15" y="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9" name="Line 19"/>
              <p:cNvSpPr>
                <a:spLocks noChangeShapeType="1"/>
              </p:cNvSpPr>
              <p:nvPr/>
            </p:nvSpPr>
            <p:spPr bwMode="auto">
              <a:xfrm flipV="1">
                <a:off x="2008188" y="3925888"/>
                <a:ext cx="65088" cy="365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p:cNvSpPr>
                <a:spLocks noChangeShapeType="1"/>
              </p:cNvSpPr>
              <p:nvPr/>
            </p:nvSpPr>
            <p:spPr bwMode="auto">
              <a:xfrm flipV="1">
                <a:off x="1985963" y="3975100"/>
                <a:ext cx="0" cy="587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p:cNvSpPr>
                <a:spLocks noChangeShapeType="1"/>
              </p:cNvSpPr>
              <p:nvPr/>
            </p:nvSpPr>
            <p:spPr bwMode="auto">
              <a:xfrm flipH="1">
                <a:off x="1887538" y="3948113"/>
                <a:ext cx="47625" cy="285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p:cNvSpPr>
                <a:spLocks noChangeShapeType="1"/>
              </p:cNvSpPr>
              <p:nvPr/>
            </p:nvSpPr>
            <p:spPr bwMode="auto">
              <a:xfrm flipV="1">
                <a:off x="1865313" y="3967163"/>
                <a:ext cx="0" cy="809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p:cNvSpPr>
                <a:spLocks noChangeShapeType="1"/>
              </p:cNvSpPr>
              <p:nvPr/>
            </p:nvSpPr>
            <p:spPr bwMode="auto">
              <a:xfrm>
                <a:off x="1814513" y="3933825"/>
                <a:ext cx="50800"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p:cNvSpPr>
                <a:spLocks noChangeShapeType="1"/>
              </p:cNvSpPr>
              <p:nvPr/>
            </p:nvSpPr>
            <p:spPr bwMode="auto">
              <a:xfrm flipV="1">
                <a:off x="1935163" y="4087813"/>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25"/>
              <p:cNvSpPr>
                <a:spLocks/>
              </p:cNvSpPr>
              <p:nvPr/>
            </p:nvSpPr>
            <p:spPr bwMode="auto">
              <a:xfrm>
                <a:off x="1865313" y="3922713"/>
                <a:ext cx="142875" cy="44450"/>
              </a:xfrm>
              <a:custGeom>
                <a:avLst/>
                <a:gdLst>
                  <a:gd name="T0" fmla="*/ 0 w 90"/>
                  <a:gd name="T1" fmla="*/ 28 h 28"/>
                  <a:gd name="T2" fmla="*/ 46 w 90"/>
                  <a:gd name="T3" fmla="*/ 0 h 28"/>
                  <a:gd name="T4" fmla="*/ 90 w 90"/>
                  <a:gd name="T5" fmla="*/ 25 h 28"/>
                </a:gdLst>
                <a:ahLst/>
                <a:cxnLst>
                  <a:cxn ang="0">
                    <a:pos x="T0" y="T1"/>
                  </a:cxn>
                  <a:cxn ang="0">
                    <a:pos x="T2" y="T3"/>
                  </a:cxn>
                  <a:cxn ang="0">
                    <a:pos x="T4" y="T5"/>
                  </a:cxn>
                </a:cxnLst>
                <a:rect l="0" t="0" r="r" b="b"/>
                <a:pathLst>
                  <a:path w="90" h="28">
                    <a:moveTo>
                      <a:pt x="0" y="28"/>
                    </a:moveTo>
                    <a:lnTo>
                      <a:pt x="46" y="0"/>
                    </a:lnTo>
                    <a:lnTo>
                      <a:pt x="90" y="2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flipH="1" flipV="1">
                <a:off x="1865313" y="4048125"/>
                <a:ext cx="6985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7"/>
              <p:cNvSpPr>
                <a:spLocks noChangeShapeType="1"/>
              </p:cNvSpPr>
              <p:nvPr/>
            </p:nvSpPr>
            <p:spPr bwMode="auto">
              <a:xfrm flipH="1" flipV="1">
                <a:off x="1885950" y="4030663"/>
                <a:ext cx="47625" cy="301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Freeform 28"/>
              <p:cNvSpPr>
                <a:spLocks/>
              </p:cNvSpPr>
              <p:nvPr/>
            </p:nvSpPr>
            <p:spPr bwMode="auto">
              <a:xfrm>
                <a:off x="1798638" y="4048125"/>
                <a:ext cx="66675" cy="225425"/>
              </a:xfrm>
              <a:custGeom>
                <a:avLst/>
                <a:gdLst>
                  <a:gd name="T0" fmla="*/ 0 w 42"/>
                  <a:gd name="T1" fmla="*/ 142 h 142"/>
                  <a:gd name="T2" fmla="*/ 0 w 42"/>
                  <a:gd name="T3" fmla="*/ 22 h 142"/>
                  <a:gd name="T4" fmla="*/ 42 w 42"/>
                  <a:gd name="T5" fmla="*/ 0 h 142"/>
                </a:gdLst>
                <a:ahLst/>
                <a:cxnLst>
                  <a:cxn ang="0">
                    <a:pos x="T0" y="T1"/>
                  </a:cxn>
                  <a:cxn ang="0">
                    <a:pos x="T2" y="T3"/>
                  </a:cxn>
                  <a:cxn ang="0">
                    <a:pos x="T4" y="T5"/>
                  </a:cxn>
                </a:cxnLst>
                <a:rect l="0" t="0" r="r" b="b"/>
                <a:pathLst>
                  <a:path w="42" h="142">
                    <a:moveTo>
                      <a:pt x="0" y="142"/>
                    </a:moveTo>
                    <a:lnTo>
                      <a:pt x="0" y="22"/>
                    </a:lnTo>
                    <a:lnTo>
                      <a:pt x="42"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9"/>
              <p:cNvSpPr>
                <a:spLocks noChangeShapeType="1"/>
              </p:cNvSpPr>
              <p:nvPr/>
            </p:nvSpPr>
            <p:spPr bwMode="auto">
              <a:xfrm flipV="1">
                <a:off x="1939925" y="4454525"/>
                <a:ext cx="52388" cy="365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Freeform 30"/>
              <p:cNvSpPr>
                <a:spLocks/>
              </p:cNvSpPr>
              <p:nvPr/>
            </p:nvSpPr>
            <p:spPr bwMode="auto">
              <a:xfrm>
                <a:off x="1892300" y="4298950"/>
                <a:ext cx="115888" cy="42863"/>
              </a:xfrm>
              <a:custGeom>
                <a:avLst/>
                <a:gdLst>
                  <a:gd name="T0" fmla="*/ 73 w 73"/>
                  <a:gd name="T1" fmla="*/ 27 h 27"/>
                  <a:gd name="T2" fmla="*/ 29 w 73"/>
                  <a:gd name="T3" fmla="*/ 0 h 27"/>
                  <a:gd name="T4" fmla="*/ 0 w 73"/>
                  <a:gd name="T5" fmla="*/ 17 h 27"/>
                </a:gdLst>
                <a:ahLst/>
                <a:cxnLst>
                  <a:cxn ang="0">
                    <a:pos x="T0" y="T1"/>
                  </a:cxn>
                  <a:cxn ang="0">
                    <a:pos x="T2" y="T3"/>
                  </a:cxn>
                  <a:cxn ang="0">
                    <a:pos x="T4" y="T5"/>
                  </a:cxn>
                </a:cxnLst>
                <a:rect l="0" t="0" r="r" b="b"/>
                <a:pathLst>
                  <a:path w="73" h="27">
                    <a:moveTo>
                      <a:pt x="73" y="27"/>
                    </a:moveTo>
                    <a:lnTo>
                      <a:pt x="29" y="0"/>
                    </a:lnTo>
                    <a:lnTo>
                      <a:pt x="0" y="17"/>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31"/>
              <p:cNvSpPr>
                <a:spLocks noChangeShapeType="1"/>
              </p:cNvSpPr>
              <p:nvPr/>
            </p:nvSpPr>
            <p:spPr bwMode="auto">
              <a:xfrm flipH="1" flipV="1">
                <a:off x="1824038" y="4313238"/>
                <a:ext cx="15875" cy="111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2" name="Freeform 32"/>
              <p:cNvSpPr>
                <a:spLocks/>
              </p:cNvSpPr>
              <p:nvPr/>
            </p:nvSpPr>
            <p:spPr bwMode="auto">
              <a:xfrm>
                <a:off x="2132013" y="4333875"/>
                <a:ext cx="22225" cy="6350"/>
              </a:xfrm>
              <a:custGeom>
                <a:avLst/>
                <a:gdLst>
                  <a:gd name="T0" fmla="*/ 14 w 14"/>
                  <a:gd name="T1" fmla="*/ 0 h 4"/>
                  <a:gd name="T2" fmla="*/ 7 w 14"/>
                  <a:gd name="T3" fmla="*/ 4 h 4"/>
                  <a:gd name="T4" fmla="*/ 0 w 14"/>
                  <a:gd name="T5" fmla="*/ 0 h 4"/>
                </a:gdLst>
                <a:ahLst/>
                <a:cxnLst>
                  <a:cxn ang="0">
                    <a:pos x="T0" y="T1"/>
                  </a:cxn>
                  <a:cxn ang="0">
                    <a:pos x="T2" y="T3"/>
                  </a:cxn>
                  <a:cxn ang="0">
                    <a:pos x="T4" y="T5"/>
                  </a:cxn>
                </a:cxnLst>
                <a:rect l="0" t="0" r="r" b="b"/>
                <a:pathLst>
                  <a:path w="14" h="4">
                    <a:moveTo>
                      <a:pt x="14" y="0"/>
                    </a:moveTo>
                    <a:lnTo>
                      <a:pt x="7" y="4"/>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3" name="Line 33"/>
              <p:cNvSpPr>
                <a:spLocks noChangeShapeType="1"/>
              </p:cNvSpPr>
              <p:nvPr/>
            </p:nvSpPr>
            <p:spPr bwMode="auto">
              <a:xfrm flipH="1">
                <a:off x="2154238" y="4314825"/>
                <a:ext cx="31750"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5" name="Line 34"/>
              <p:cNvSpPr>
                <a:spLocks noChangeShapeType="1"/>
              </p:cNvSpPr>
              <p:nvPr/>
            </p:nvSpPr>
            <p:spPr bwMode="auto">
              <a:xfrm flipH="1">
                <a:off x="2008188" y="4314825"/>
                <a:ext cx="38100" cy="269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6" name="Line 35"/>
              <p:cNvSpPr>
                <a:spLocks noChangeShapeType="1"/>
              </p:cNvSpPr>
              <p:nvPr/>
            </p:nvSpPr>
            <p:spPr bwMode="auto">
              <a:xfrm flipV="1">
                <a:off x="2074863" y="4246563"/>
                <a:ext cx="0"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7" name="Line 36"/>
              <p:cNvSpPr>
                <a:spLocks noChangeShapeType="1"/>
              </p:cNvSpPr>
              <p:nvPr/>
            </p:nvSpPr>
            <p:spPr bwMode="auto">
              <a:xfrm flipH="1">
                <a:off x="2006600" y="4454525"/>
                <a:ext cx="14288"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18" name="Line 37"/>
              <p:cNvSpPr>
                <a:spLocks noChangeShapeType="1"/>
              </p:cNvSpPr>
              <p:nvPr/>
            </p:nvSpPr>
            <p:spPr bwMode="auto">
              <a:xfrm flipH="1" flipV="1">
                <a:off x="2020888" y="4454525"/>
                <a:ext cx="28575"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1" name="Line 38"/>
              <p:cNvSpPr>
                <a:spLocks noChangeShapeType="1"/>
              </p:cNvSpPr>
              <p:nvPr/>
            </p:nvSpPr>
            <p:spPr bwMode="auto">
              <a:xfrm>
                <a:off x="2008188" y="4341813"/>
                <a:ext cx="12700" cy="1127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2" name="Line 39"/>
              <p:cNvSpPr>
                <a:spLocks noChangeShapeType="1"/>
              </p:cNvSpPr>
              <p:nvPr/>
            </p:nvSpPr>
            <p:spPr bwMode="auto">
              <a:xfrm>
                <a:off x="2154238" y="4333875"/>
                <a:ext cx="0" cy="587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3" name="Line 40"/>
              <p:cNvSpPr>
                <a:spLocks noChangeShapeType="1"/>
              </p:cNvSpPr>
              <p:nvPr/>
            </p:nvSpPr>
            <p:spPr bwMode="auto">
              <a:xfrm flipH="1" flipV="1">
                <a:off x="2101850" y="4314825"/>
                <a:ext cx="30163"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4" name="Line 41"/>
              <p:cNvSpPr>
                <a:spLocks noChangeShapeType="1"/>
              </p:cNvSpPr>
              <p:nvPr/>
            </p:nvSpPr>
            <p:spPr bwMode="auto">
              <a:xfrm>
                <a:off x="2132013" y="4333875"/>
                <a:ext cx="0" cy="587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5" name="Line 42"/>
              <p:cNvSpPr>
                <a:spLocks noChangeShapeType="1"/>
              </p:cNvSpPr>
              <p:nvPr/>
            </p:nvSpPr>
            <p:spPr bwMode="auto">
              <a:xfrm flipV="1">
                <a:off x="1992313" y="4341813"/>
                <a:ext cx="15875" cy="1127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6" name="Line 43"/>
              <p:cNvSpPr>
                <a:spLocks noChangeShapeType="1"/>
              </p:cNvSpPr>
              <p:nvPr/>
            </p:nvSpPr>
            <p:spPr bwMode="auto">
              <a:xfrm flipH="1">
                <a:off x="1992313" y="4454525"/>
                <a:ext cx="14288"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7" name="Freeform 44"/>
              <p:cNvSpPr>
                <a:spLocks/>
              </p:cNvSpPr>
              <p:nvPr/>
            </p:nvSpPr>
            <p:spPr bwMode="auto">
              <a:xfrm>
                <a:off x="2008188" y="4695825"/>
                <a:ext cx="39688" cy="103188"/>
              </a:xfrm>
              <a:custGeom>
                <a:avLst/>
                <a:gdLst>
                  <a:gd name="T0" fmla="*/ 25 w 25"/>
                  <a:gd name="T1" fmla="*/ 65 h 65"/>
                  <a:gd name="T2" fmla="*/ 0 w 25"/>
                  <a:gd name="T3" fmla="*/ 51 h 65"/>
                  <a:gd name="T4" fmla="*/ 0 w 25"/>
                  <a:gd name="T5" fmla="*/ 0 h 65"/>
                </a:gdLst>
                <a:ahLst/>
                <a:cxnLst>
                  <a:cxn ang="0">
                    <a:pos x="T0" y="T1"/>
                  </a:cxn>
                  <a:cxn ang="0">
                    <a:pos x="T2" y="T3"/>
                  </a:cxn>
                  <a:cxn ang="0">
                    <a:pos x="T4" y="T5"/>
                  </a:cxn>
                </a:cxnLst>
                <a:rect l="0" t="0" r="r" b="b"/>
                <a:pathLst>
                  <a:path w="25" h="65">
                    <a:moveTo>
                      <a:pt x="25" y="65"/>
                    </a:moveTo>
                    <a:lnTo>
                      <a:pt x="0" y="51"/>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8" name="Line 45"/>
              <p:cNvSpPr>
                <a:spLocks noChangeShapeType="1"/>
              </p:cNvSpPr>
              <p:nvPr/>
            </p:nvSpPr>
            <p:spPr bwMode="auto">
              <a:xfrm flipH="1">
                <a:off x="2095500" y="4760913"/>
                <a:ext cx="33338" cy="206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29" name="Line 46"/>
              <p:cNvSpPr>
                <a:spLocks noChangeShapeType="1"/>
              </p:cNvSpPr>
              <p:nvPr/>
            </p:nvSpPr>
            <p:spPr bwMode="auto">
              <a:xfrm flipV="1">
                <a:off x="2028825" y="4705350"/>
                <a:ext cx="0" cy="555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0" name="Line 47"/>
              <p:cNvSpPr>
                <a:spLocks noChangeShapeType="1"/>
              </p:cNvSpPr>
              <p:nvPr/>
            </p:nvSpPr>
            <p:spPr bwMode="auto">
              <a:xfrm>
                <a:off x="2147888" y="4776788"/>
                <a:ext cx="53975" cy="285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1" name="Freeform 48"/>
              <p:cNvSpPr>
                <a:spLocks/>
              </p:cNvSpPr>
              <p:nvPr/>
            </p:nvSpPr>
            <p:spPr bwMode="auto">
              <a:xfrm>
                <a:off x="2008188" y="4656138"/>
                <a:ext cx="139700" cy="120650"/>
              </a:xfrm>
              <a:custGeom>
                <a:avLst/>
                <a:gdLst>
                  <a:gd name="T0" fmla="*/ 0 w 88"/>
                  <a:gd name="T1" fmla="*/ 25 h 76"/>
                  <a:gd name="T2" fmla="*/ 46 w 88"/>
                  <a:gd name="T3" fmla="*/ 0 h 76"/>
                  <a:gd name="T4" fmla="*/ 88 w 88"/>
                  <a:gd name="T5" fmla="*/ 25 h 76"/>
                  <a:gd name="T6" fmla="*/ 88 w 88"/>
                  <a:gd name="T7" fmla="*/ 76 h 76"/>
                </a:gdLst>
                <a:ahLst/>
                <a:cxnLst>
                  <a:cxn ang="0">
                    <a:pos x="T0" y="T1"/>
                  </a:cxn>
                  <a:cxn ang="0">
                    <a:pos x="T2" y="T3"/>
                  </a:cxn>
                  <a:cxn ang="0">
                    <a:pos x="T4" y="T5"/>
                  </a:cxn>
                  <a:cxn ang="0">
                    <a:pos x="T6" y="T7"/>
                  </a:cxn>
                </a:cxnLst>
                <a:rect l="0" t="0" r="r" b="b"/>
                <a:pathLst>
                  <a:path w="88" h="76">
                    <a:moveTo>
                      <a:pt x="0" y="25"/>
                    </a:moveTo>
                    <a:lnTo>
                      <a:pt x="46" y="0"/>
                    </a:lnTo>
                    <a:lnTo>
                      <a:pt x="88" y="25"/>
                    </a:lnTo>
                    <a:lnTo>
                      <a:pt x="88" y="76"/>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2" name="Line 49"/>
              <p:cNvSpPr>
                <a:spLocks noChangeShapeType="1"/>
              </p:cNvSpPr>
              <p:nvPr/>
            </p:nvSpPr>
            <p:spPr bwMode="auto">
              <a:xfrm flipH="1" flipV="1">
                <a:off x="2076450" y="4676775"/>
                <a:ext cx="50800" cy="285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3" name="Line 50"/>
              <p:cNvSpPr>
                <a:spLocks noChangeShapeType="1"/>
              </p:cNvSpPr>
              <p:nvPr/>
            </p:nvSpPr>
            <p:spPr bwMode="auto">
              <a:xfrm flipV="1">
                <a:off x="2103438" y="4776788"/>
                <a:ext cx="44450"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4" name="Line 51"/>
              <p:cNvSpPr>
                <a:spLocks noChangeShapeType="1"/>
              </p:cNvSpPr>
              <p:nvPr/>
            </p:nvSpPr>
            <p:spPr bwMode="auto">
              <a:xfrm flipH="1" flipV="1">
                <a:off x="1857375" y="4629150"/>
                <a:ext cx="68263"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5" name="Line 52"/>
              <p:cNvSpPr>
                <a:spLocks noChangeShapeType="1"/>
              </p:cNvSpPr>
              <p:nvPr/>
            </p:nvSpPr>
            <p:spPr bwMode="auto">
              <a:xfrm flipH="1" flipV="1">
                <a:off x="1878013" y="4591050"/>
                <a:ext cx="69850"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6" name="Freeform 53"/>
              <p:cNvSpPr>
                <a:spLocks/>
              </p:cNvSpPr>
              <p:nvPr/>
            </p:nvSpPr>
            <p:spPr bwMode="auto">
              <a:xfrm>
                <a:off x="2228850" y="4848225"/>
                <a:ext cx="71438" cy="85725"/>
              </a:xfrm>
              <a:custGeom>
                <a:avLst/>
                <a:gdLst>
                  <a:gd name="T0" fmla="*/ 0 w 45"/>
                  <a:gd name="T1" fmla="*/ 0 h 54"/>
                  <a:gd name="T2" fmla="*/ 0 w 45"/>
                  <a:gd name="T3" fmla="*/ 30 h 54"/>
                  <a:gd name="T4" fmla="*/ 45 w 45"/>
                  <a:gd name="T5" fmla="*/ 54 h 54"/>
                </a:gdLst>
                <a:ahLst/>
                <a:cxnLst>
                  <a:cxn ang="0">
                    <a:pos x="T0" y="T1"/>
                  </a:cxn>
                  <a:cxn ang="0">
                    <a:pos x="T2" y="T3"/>
                  </a:cxn>
                  <a:cxn ang="0">
                    <a:pos x="T4" y="T5"/>
                  </a:cxn>
                </a:cxnLst>
                <a:rect l="0" t="0" r="r" b="b"/>
                <a:pathLst>
                  <a:path w="45" h="54">
                    <a:moveTo>
                      <a:pt x="0" y="0"/>
                    </a:moveTo>
                    <a:lnTo>
                      <a:pt x="0" y="30"/>
                    </a:lnTo>
                    <a:lnTo>
                      <a:pt x="45" y="54"/>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7" name="Line 54"/>
              <p:cNvSpPr>
                <a:spLocks noChangeShapeType="1"/>
              </p:cNvSpPr>
              <p:nvPr/>
            </p:nvSpPr>
            <p:spPr bwMode="auto">
              <a:xfrm>
                <a:off x="1798638" y="4570413"/>
                <a:ext cx="209550" cy="1254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8" name="Freeform 55"/>
              <p:cNvSpPr>
                <a:spLocks/>
              </p:cNvSpPr>
              <p:nvPr/>
            </p:nvSpPr>
            <p:spPr bwMode="auto">
              <a:xfrm>
                <a:off x="2263775" y="4811713"/>
                <a:ext cx="103188" cy="122238"/>
              </a:xfrm>
              <a:custGeom>
                <a:avLst/>
                <a:gdLst>
                  <a:gd name="T0" fmla="*/ 23 w 65"/>
                  <a:gd name="T1" fmla="*/ 77 h 77"/>
                  <a:gd name="T2" fmla="*/ 0 w 65"/>
                  <a:gd name="T3" fmla="*/ 34 h 77"/>
                  <a:gd name="T4" fmla="*/ 15 w 65"/>
                  <a:gd name="T5" fmla="*/ 0 h 77"/>
                  <a:gd name="T6" fmla="*/ 65 w 65"/>
                  <a:gd name="T7" fmla="*/ 0 h 77"/>
                </a:gdLst>
                <a:ahLst/>
                <a:cxnLst>
                  <a:cxn ang="0">
                    <a:pos x="T0" y="T1"/>
                  </a:cxn>
                  <a:cxn ang="0">
                    <a:pos x="T2" y="T3"/>
                  </a:cxn>
                  <a:cxn ang="0">
                    <a:pos x="T4" y="T5"/>
                  </a:cxn>
                  <a:cxn ang="0">
                    <a:pos x="T6" y="T7"/>
                  </a:cxn>
                </a:cxnLst>
                <a:rect l="0" t="0" r="r" b="b"/>
                <a:pathLst>
                  <a:path w="65" h="77">
                    <a:moveTo>
                      <a:pt x="23" y="77"/>
                    </a:moveTo>
                    <a:lnTo>
                      <a:pt x="0" y="34"/>
                    </a:lnTo>
                    <a:lnTo>
                      <a:pt x="15" y="0"/>
                    </a:lnTo>
                    <a:lnTo>
                      <a:pt x="65"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39" name="Freeform 56"/>
              <p:cNvSpPr>
                <a:spLocks/>
              </p:cNvSpPr>
              <p:nvPr/>
            </p:nvSpPr>
            <p:spPr bwMode="auto">
              <a:xfrm>
                <a:off x="2252663" y="4772025"/>
                <a:ext cx="114300" cy="39688"/>
              </a:xfrm>
              <a:custGeom>
                <a:avLst/>
                <a:gdLst>
                  <a:gd name="T0" fmla="*/ 0 w 72"/>
                  <a:gd name="T1" fmla="*/ 18 h 25"/>
                  <a:gd name="T2" fmla="*/ 29 w 72"/>
                  <a:gd name="T3" fmla="*/ 0 h 25"/>
                  <a:gd name="T4" fmla="*/ 72 w 72"/>
                  <a:gd name="T5" fmla="*/ 25 h 25"/>
                </a:gdLst>
                <a:ahLst/>
                <a:cxnLst>
                  <a:cxn ang="0">
                    <a:pos x="T0" y="T1"/>
                  </a:cxn>
                  <a:cxn ang="0">
                    <a:pos x="T2" y="T3"/>
                  </a:cxn>
                  <a:cxn ang="0">
                    <a:pos x="T4" y="T5"/>
                  </a:cxn>
                </a:cxnLst>
                <a:rect l="0" t="0" r="r" b="b"/>
                <a:pathLst>
                  <a:path w="72" h="25">
                    <a:moveTo>
                      <a:pt x="0" y="18"/>
                    </a:moveTo>
                    <a:lnTo>
                      <a:pt x="29" y="0"/>
                    </a:lnTo>
                    <a:lnTo>
                      <a:pt x="72" y="2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0" name="Freeform 57"/>
              <p:cNvSpPr>
                <a:spLocks/>
              </p:cNvSpPr>
              <p:nvPr/>
            </p:nvSpPr>
            <p:spPr bwMode="auto">
              <a:xfrm>
                <a:off x="1935163" y="3962400"/>
                <a:ext cx="73025" cy="125413"/>
              </a:xfrm>
              <a:custGeom>
                <a:avLst/>
                <a:gdLst>
                  <a:gd name="T0" fmla="*/ 46 w 46"/>
                  <a:gd name="T1" fmla="*/ 0 h 79"/>
                  <a:gd name="T2" fmla="*/ 46 w 46"/>
                  <a:gd name="T3" fmla="*/ 52 h 79"/>
                  <a:gd name="T4" fmla="*/ 0 w 46"/>
                  <a:gd name="T5" fmla="*/ 79 h 79"/>
                </a:gdLst>
                <a:ahLst/>
                <a:cxnLst>
                  <a:cxn ang="0">
                    <a:pos x="T0" y="T1"/>
                  </a:cxn>
                  <a:cxn ang="0">
                    <a:pos x="T2" y="T3"/>
                  </a:cxn>
                  <a:cxn ang="0">
                    <a:pos x="T4" y="T5"/>
                  </a:cxn>
                </a:cxnLst>
                <a:rect l="0" t="0" r="r" b="b"/>
                <a:pathLst>
                  <a:path w="46" h="79">
                    <a:moveTo>
                      <a:pt x="46" y="0"/>
                    </a:moveTo>
                    <a:lnTo>
                      <a:pt x="46" y="52"/>
                    </a:lnTo>
                    <a:lnTo>
                      <a:pt x="0" y="79"/>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1" name="Line 58"/>
              <p:cNvSpPr>
                <a:spLocks noChangeShapeType="1"/>
              </p:cNvSpPr>
              <p:nvPr/>
            </p:nvSpPr>
            <p:spPr bwMode="auto">
              <a:xfrm>
                <a:off x="2395538" y="4906963"/>
                <a:ext cx="39688" cy="222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2" name="Freeform 59"/>
              <p:cNvSpPr>
                <a:spLocks/>
              </p:cNvSpPr>
              <p:nvPr/>
            </p:nvSpPr>
            <p:spPr bwMode="auto">
              <a:xfrm>
                <a:off x="2435225" y="4929188"/>
                <a:ext cx="68263" cy="77788"/>
              </a:xfrm>
              <a:custGeom>
                <a:avLst/>
                <a:gdLst>
                  <a:gd name="T0" fmla="*/ 0 w 43"/>
                  <a:gd name="T1" fmla="*/ 0 h 49"/>
                  <a:gd name="T2" fmla="*/ 16 w 43"/>
                  <a:gd name="T3" fmla="*/ 49 h 49"/>
                  <a:gd name="T4" fmla="*/ 43 w 43"/>
                  <a:gd name="T5" fmla="*/ 38 h 49"/>
                </a:gdLst>
                <a:ahLst/>
                <a:cxnLst>
                  <a:cxn ang="0">
                    <a:pos x="T0" y="T1"/>
                  </a:cxn>
                  <a:cxn ang="0">
                    <a:pos x="T2" y="T3"/>
                  </a:cxn>
                  <a:cxn ang="0">
                    <a:pos x="T4" y="T5"/>
                  </a:cxn>
                </a:cxnLst>
                <a:rect l="0" t="0" r="r" b="b"/>
                <a:pathLst>
                  <a:path w="43" h="49">
                    <a:moveTo>
                      <a:pt x="0" y="0"/>
                    </a:moveTo>
                    <a:lnTo>
                      <a:pt x="16" y="49"/>
                    </a:lnTo>
                    <a:lnTo>
                      <a:pt x="43" y="3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3" name="Freeform 60"/>
              <p:cNvSpPr>
                <a:spLocks/>
              </p:cNvSpPr>
              <p:nvPr/>
            </p:nvSpPr>
            <p:spPr bwMode="auto">
              <a:xfrm>
                <a:off x="2435225" y="4905375"/>
                <a:ext cx="92075" cy="49213"/>
              </a:xfrm>
              <a:custGeom>
                <a:avLst/>
                <a:gdLst>
                  <a:gd name="T0" fmla="*/ 0 w 58"/>
                  <a:gd name="T1" fmla="*/ 15 h 31"/>
                  <a:gd name="T2" fmla="*/ 49 w 58"/>
                  <a:gd name="T3" fmla="*/ 0 h 31"/>
                  <a:gd name="T4" fmla="*/ 58 w 58"/>
                  <a:gd name="T5" fmla="*/ 31 h 31"/>
                </a:gdLst>
                <a:ahLst/>
                <a:cxnLst>
                  <a:cxn ang="0">
                    <a:pos x="T0" y="T1"/>
                  </a:cxn>
                  <a:cxn ang="0">
                    <a:pos x="T2" y="T3"/>
                  </a:cxn>
                  <a:cxn ang="0">
                    <a:pos x="T4" y="T5"/>
                  </a:cxn>
                </a:cxnLst>
                <a:rect l="0" t="0" r="r" b="b"/>
                <a:pathLst>
                  <a:path w="58" h="31">
                    <a:moveTo>
                      <a:pt x="0" y="15"/>
                    </a:moveTo>
                    <a:lnTo>
                      <a:pt x="49" y="0"/>
                    </a:lnTo>
                    <a:lnTo>
                      <a:pt x="58" y="31"/>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Line 61"/>
              <p:cNvSpPr>
                <a:spLocks noChangeShapeType="1"/>
              </p:cNvSpPr>
              <p:nvPr/>
            </p:nvSpPr>
            <p:spPr bwMode="auto">
              <a:xfrm>
                <a:off x="2366963" y="4811713"/>
                <a:ext cx="0" cy="492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Freeform 62"/>
              <p:cNvSpPr>
                <a:spLocks/>
              </p:cNvSpPr>
              <p:nvPr/>
            </p:nvSpPr>
            <p:spPr bwMode="auto">
              <a:xfrm>
                <a:off x="1658938" y="4449763"/>
                <a:ext cx="139700" cy="120650"/>
              </a:xfrm>
              <a:custGeom>
                <a:avLst/>
                <a:gdLst>
                  <a:gd name="T0" fmla="*/ 0 w 88"/>
                  <a:gd name="T1" fmla="*/ 25 h 76"/>
                  <a:gd name="T2" fmla="*/ 44 w 88"/>
                  <a:gd name="T3" fmla="*/ 0 h 76"/>
                  <a:gd name="T4" fmla="*/ 88 w 88"/>
                  <a:gd name="T5" fmla="*/ 26 h 76"/>
                  <a:gd name="T6" fmla="*/ 88 w 88"/>
                  <a:gd name="T7" fmla="*/ 76 h 76"/>
                </a:gdLst>
                <a:ahLst/>
                <a:cxnLst>
                  <a:cxn ang="0">
                    <a:pos x="T0" y="T1"/>
                  </a:cxn>
                  <a:cxn ang="0">
                    <a:pos x="T2" y="T3"/>
                  </a:cxn>
                  <a:cxn ang="0">
                    <a:pos x="T4" y="T5"/>
                  </a:cxn>
                  <a:cxn ang="0">
                    <a:pos x="T6" y="T7"/>
                  </a:cxn>
                </a:cxnLst>
                <a:rect l="0" t="0" r="r" b="b"/>
                <a:pathLst>
                  <a:path w="88" h="76">
                    <a:moveTo>
                      <a:pt x="0" y="25"/>
                    </a:moveTo>
                    <a:lnTo>
                      <a:pt x="44" y="0"/>
                    </a:lnTo>
                    <a:lnTo>
                      <a:pt x="88" y="26"/>
                    </a:lnTo>
                    <a:lnTo>
                      <a:pt x="88" y="76"/>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63"/>
              <p:cNvSpPr>
                <a:spLocks noChangeShapeType="1"/>
              </p:cNvSpPr>
              <p:nvPr/>
            </p:nvSpPr>
            <p:spPr bwMode="auto">
              <a:xfrm flipV="1">
                <a:off x="2006600" y="4454525"/>
                <a:ext cx="0" cy="762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5" name="Line 64"/>
              <p:cNvSpPr>
                <a:spLocks noChangeShapeType="1"/>
              </p:cNvSpPr>
              <p:nvPr/>
            </p:nvSpPr>
            <p:spPr bwMode="auto">
              <a:xfrm flipH="1" flipV="1">
                <a:off x="2238375" y="4313238"/>
                <a:ext cx="4445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Line 65"/>
              <p:cNvSpPr>
                <a:spLocks noChangeShapeType="1"/>
              </p:cNvSpPr>
              <p:nvPr/>
            </p:nvSpPr>
            <p:spPr bwMode="auto">
              <a:xfrm>
                <a:off x="1384300" y="4084638"/>
                <a:ext cx="0" cy="920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Line 66"/>
              <p:cNvSpPr>
                <a:spLocks noChangeShapeType="1"/>
              </p:cNvSpPr>
              <p:nvPr/>
            </p:nvSpPr>
            <p:spPr bwMode="auto">
              <a:xfrm flipH="1">
                <a:off x="1384300" y="4176713"/>
                <a:ext cx="11113"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Line 67"/>
              <p:cNvSpPr>
                <a:spLocks noChangeShapeType="1"/>
              </p:cNvSpPr>
              <p:nvPr/>
            </p:nvSpPr>
            <p:spPr bwMode="auto">
              <a:xfrm flipH="1">
                <a:off x="1371600" y="4176713"/>
                <a:ext cx="12700"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Line 68"/>
              <p:cNvSpPr>
                <a:spLocks noChangeShapeType="1"/>
              </p:cNvSpPr>
              <p:nvPr/>
            </p:nvSpPr>
            <p:spPr bwMode="auto">
              <a:xfrm>
                <a:off x="1341438" y="4156075"/>
                <a:ext cx="30163" cy="206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Line 69"/>
              <p:cNvSpPr>
                <a:spLocks noChangeShapeType="1"/>
              </p:cNvSpPr>
              <p:nvPr/>
            </p:nvSpPr>
            <p:spPr bwMode="auto">
              <a:xfrm flipH="1">
                <a:off x="1395413" y="4143375"/>
                <a:ext cx="57150"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Freeform 70"/>
              <p:cNvSpPr>
                <a:spLocks/>
              </p:cNvSpPr>
              <p:nvPr/>
            </p:nvSpPr>
            <p:spPr bwMode="auto">
              <a:xfrm>
                <a:off x="1441450" y="4332288"/>
                <a:ext cx="23813" cy="6350"/>
              </a:xfrm>
              <a:custGeom>
                <a:avLst/>
                <a:gdLst>
                  <a:gd name="T0" fmla="*/ 0 w 15"/>
                  <a:gd name="T1" fmla="*/ 0 h 4"/>
                  <a:gd name="T2" fmla="*/ 8 w 15"/>
                  <a:gd name="T3" fmla="*/ 4 h 4"/>
                  <a:gd name="T4" fmla="*/ 15 w 15"/>
                  <a:gd name="T5" fmla="*/ 0 h 4"/>
                </a:gdLst>
                <a:ahLst/>
                <a:cxnLst>
                  <a:cxn ang="0">
                    <a:pos x="T0" y="T1"/>
                  </a:cxn>
                  <a:cxn ang="0">
                    <a:pos x="T2" y="T3"/>
                  </a:cxn>
                  <a:cxn ang="0">
                    <a:pos x="T4" y="T5"/>
                  </a:cxn>
                </a:cxnLst>
                <a:rect l="0" t="0" r="r" b="b"/>
                <a:pathLst>
                  <a:path w="15" h="4">
                    <a:moveTo>
                      <a:pt x="0" y="0"/>
                    </a:moveTo>
                    <a:lnTo>
                      <a:pt x="8" y="4"/>
                    </a:lnTo>
                    <a:lnTo>
                      <a:pt x="15"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Line 71"/>
              <p:cNvSpPr>
                <a:spLocks noChangeShapeType="1"/>
              </p:cNvSpPr>
              <p:nvPr/>
            </p:nvSpPr>
            <p:spPr bwMode="auto">
              <a:xfrm>
                <a:off x="1385888" y="4300538"/>
                <a:ext cx="55563" cy="317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Freeform 72"/>
              <p:cNvSpPr>
                <a:spLocks/>
              </p:cNvSpPr>
              <p:nvPr/>
            </p:nvSpPr>
            <p:spPr bwMode="auto">
              <a:xfrm>
                <a:off x="1233488" y="4297363"/>
                <a:ext cx="22225" cy="7938"/>
              </a:xfrm>
              <a:custGeom>
                <a:avLst/>
                <a:gdLst>
                  <a:gd name="T0" fmla="*/ 0 w 14"/>
                  <a:gd name="T1" fmla="*/ 5 h 5"/>
                  <a:gd name="T2" fmla="*/ 7 w 14"/>
                  <a:gd name="T3" fmla="*/ 0 h 5"/>
                  <a:gd name="T4" fmla="*/ 14 w 14"/>
                  <a:gd name="T5" fmla="*/ 5 h 5"/>
                </a:gdLst>
                <a:ahLst/>
                <a:cxnLst>
                  <a:cxn ang="0">
                    <a:pos x="T0" y="T1"/>
                  </a:cxn>
                  <a:cxn ang="0">
                    <a:pos x="T2" y="T3"/>
                  </a:cxn>
                  <a:cxn ang="0">
                    <a:pos x="T4" y="T5"/>
                  </a:cxn>
                </a:cxnLst>
                <a:rect l="0" t="0" r="r" b="b"/>
                <a:pathLst>
                  <a:path w="14" h="5">
                    <a:moveTo>
                      <a:pt x="0" y="5"/>
                    </a:moveTo>
                    <a:lnTo>
                      <a:pt x="7" y="0"/>
                    </a:lnTo>
                    <a:lnTo>
                      <a:pt x="14" y="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Line 73"/>
              <p:cNvSpPr>
                <a:spLocks noChangeShapeType="1"/>
              </p:cNvSpPr>
              <p:nvPr/>
            </p:nvSpPr>
            <p:spPr bwMode="auto">
              <a:xfrm flipV="1">
                <a:off x="1233488" y="4248150"/>
                <a:ext cx="0" cy="571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5" name="Line 74"/>
              <p:cNvSpPr>
                <a:spLocks noChangeShapeType="1"/>
              </p:cNvSpPr>
              <p:nvPr/>
            </p:nvSpPr>
            <p:spPr bwMode="auto">
              <a:xfrm>
                <a:off x="1255713" y="4305300"/>
                <a:ext cx="31750" cy="222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6" name="Line 75"/>
              <p:cNvSpPr>
                <a:spLocks noChangeShapeType="1"/>
              </p:cNvSpPr>
              <p:nvPr/>
            </p:nvSpPr>
            <p:spPr bwMode="auto">
              <a:xfrm flipV="1">
                <a:off x="1255713" y="4248150"/>
                <a:ext cx="0" cy="571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7" name="Line 76"/>
              <p:cNvSpPr>
                <a:spLocks noChangeShapeType="1"/>
              </p:cNvSpPr>
              <p:nvPr/>
            </p:nvSpPr>
            <p:spPr bwMode="auto">
              <a:xfrm>
                <a:off x="1465263" y="4332288"/>
                <a:ext cx="0" cy="603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8" name="Line 77"/>
              <p:cNvSpPr>
                <a:spLocks noChangeShapeType="1"/>
              </p:cNvSpPr>
              <p:nvPr/>
            </p:nvSpPr>
            <p:spPr bwMode="auto">
              <a:xfrm flipV="1">
                <a:off x="1346200" y="4300538"/>
                <a:ext cx="39688"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9" name="Line 78"/>
              <p:cNvSpPr>
                <a:spLocks noChangeShapeType="1"/>
              </p:cNvSpPr>
              <p:nvPr/>
            </p:nvSpPr>
            <p:spPr bwMode="auto">
              <a:xfrm>
                <a:off x="1441450" y="4332288"/>
                <a:ext cx="0" cy="603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0" name="Freeform 79"/>
              <p:cNvSpPr>
                <a:spLocks/>
              </p:cNvSpPr>
              <p:nvPr/>
            </p:nvSpPr>
            <p:spPr bwMode="auto">
              <a:xfrm>
                <a:off x="1658938" y="4300538"/>
                <a:ext cx="111125" cy="39688"/>
              </a:xfrm>
              <a:custGeom>
                <a:avLst/>
                <a:gdLst>
                  <a:gd name="T0" fmla="*/ 0 w 70"/>
                  <a:gd name="T1" fmla="*/ 0 h 25"/>
                  <a:gd name="T2" fmla="*/ 44 w 70"/>
                  <a:gd name="T3" fmla="*/ 25 h 25"/>
                  <a:gd name="T4" fmla="*/ 70 w 70"/>
                  <a:gd name="T5" fmla="*/ 8 h 25"/>
                </a:gdLst>
                <a:ahLst/>
                <a:cxnLst>
                  <a:cxn ang="0">
                    <a:pos x="T0" y="T1"/>
                  </a:cxn>
                  <a:cxn ang="0">
                    <a:pos x="T2" y="T3"/>
                  </a:cxn>
                  <a:cxn ang="0">
                    <a:pos x="T4" y="T5"/>
                  </a:cxn>
                </a:cxnLst>
                <a:rect l="0" t="0" r="r" b="b"/>
                <a:pathLst>
                  <a:path w="70" h="25">
                    <a:moveTo>
                      <a:pt x="0" y="0"/>
                    </a:moveTo>
                    <a:lnTo>
                      <a:pt x="44" y="25"/>
                    </a:lnTo>
                    <a:lnTo>
                      <a:pt x="70" y="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1" name="Freeform 80"/>
              <p:cNvSpPr>
                <a:spLocks/>
              </p:cNvSpPr>
              <p:nvPr/>
            </p:nvSpPr>
            <p:spPr bwMode="auto">
              <a:xfrm>
                <a:off x="1647825" y="4251325"/>
                <a:ext cx="26988" cy="49213"/>
              </a:xfrm>
              <a:custGeom>
                <a:avLst/>
                <a:gdLst>
                  <a:gd name="T0" fmla="*/ 7 w 17"/>
                  <a:gd name="T1" fmla="*/ 31 h 31"/>
                  <a:gd name="T2" fmla="*/ 17 w 17"/>
                  <a:gd name="T3" fmla="*/ 0 h 31"/>
                  <a:gd name="T4" fmla="*/ 0 w 17"/>
                  <a:gd name="T5" fmla="*/ 0 h 31"/>
                  <a:gd name="T6" fmla="*/ 7 w 17"/>
                  <a:gd name="T7" fmla="*/ 31 h 31"/>
                  <a:gd name="T8" fmla="*/ 7 w 17"/>
                  <a:gd name="T9" fmla="*/ 31 h 31"/>
                </a:gdLst>
                <a:ahLst/>
                <a:cxnLst>
                  <a:cxn ang="0">
                    <a:pos x="T0" y="T1"/>
                  </a:cxn>
                  <a:cxn ang="0">
                    <a:pos x="T2" y="T3"/>
                  </a:cxn>
                  <a:cxn ang="0">
                    <a:pos x="T4" y="T5"/>
                  </a:cxn>
                  <a:cxn ang="0">
                    <a:pos x="T6" y="T7"/>
                  </a:cxn>
                  <a:cxn ang="0">
                    <a:pos x="T8" y="T9"/>
                  </a:cxn>
                </a:cxnLst>
                <a:rect l="0" t="0" r="r" b="b"/>
                <a:pathLst>
                  <a:path w="17" h="31">
                    <a:moveTo>
                      <a:pt x="7" y="31"/>
                    </a:moveTo>
                    <a:lnTo>
                      <a:pt x="17" y="0"/>
                    </a:lnTo>
                    <a:lnTo>
                      <a:pt x="0" y="0"/>
                    </a:lnTo>
                    <a:lnTo>
                      <a:pt x="7" y="31"/>
                    </a:lnTo>
                    <a:lnTo>
                      <a:pt x="7" y="31"/>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2" name="Line 81"/>
              <p:cNvSpPr>
                <a:spLocks noChangeShapeType="1"/>
              </p:cNvSpPr>
              <p:nvPr/>
            </p:nvSpPr>
            <p:spPr bwMode="auto">
              <a:xfrm flipH="1">
                <a:off x="1587500" y="4360863"/>
                <a:ext cx="7938"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3" name="Freeform 82"/>
              <p:cNvSpPr>
                <a:spLocks/>
              </p:cNvSpPr>
              <p:nvPr/>
            </p:nvSpPr>
            <p:spPr bwMode="auto">
              <a:xfrm>
                <a:off x="1550988" y="4300538"/>
                <a:ext cx="107950" cy="38100"/>
              </a:xfrm>
              <a:custGeom>
                <a:avLst/>
                <a:gdLst>
                  <a:gd name="T0" fmla="*/ 0 w 68"/>
                  <a:gd name="T1" fmla="*/ 9 h 24"/>
                  <a:gd name="T2" fmla="*/ 25 w 68"/>
                  <a:gd name="T3" fmla="*/ 24 h 24"/>
                  <a:gd name="T4" fmla="*/ 68 w 68"/>
                  <a:gd name="T5" fmla="*/ 0 h 24"/>
                </a:gdLst>
                <a:ahLst/>
                <a:cxnLst>
                  <a:cxn ang="0">
                    <a:pos x="T0" y="T1"/>
                  </a:cxn>
                  <a:cxn ang="0">
                    <a:pos x="T2" y="T3"/>
                  </a:cxn>
                  <a:cxn ang="0">
                    <a:pos x="T4" y="T5"/>
                  </a:cxn>
                </a:cxnLst>
                <a:rect l="0" t="0" r="r" b="b"/>
                <a:pathLst>
                  <a:path w="68" h="24">
                    <a:moveTo>
                      <a:pt x="0" y="9"/>
                    </a:moveTo>
                    <a:lnTo>
                      <a:pt x="25" y="24"/>
                    </a:lnTo>
                    <a:lnTo>
                      <a:pt x="68"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4" name="Line 83"/>
              <p:cNvSpPr>
                <a:spLocks noChangeShapeType="1"/>
              </p:cNvSpPr>
              <p:nvPr/>
            </p:nvSpPr>
            <p:spPr bwMode="auto">
              <a:xfrm flipH="1">
                <a:off x="1584325" y="4378325"/>
                <a:ext cx="12700"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5" name="Line 84"/>
              <p:cNvSpPr>
                <a:spLocks noChangeShapeType="1"/>
              </p:cNvSpPr>
              <p:nvPr/>
            </p:nvSpPr>
            <p:spPr bwMode="auto">
              <a:xfrm flipH="1">
                <a:off x="1584325" y="4395788"/>
                <a:ext cx="12700"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6" name="Line 85"/>
              <p:cNvSpPr>
                <a:spLocks noChangeShapeType="1"/>
              </p:cNvSpPr>
              <p:nvPr/>
            </p:nvSpPr>
            <p:spPr bwMode="auto">
              <a:xfrm flipH="1">
                <a:off x="1581150" y="4414838"/>
                <a:ext cx="20638"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7" name="Line 86"/>
              <p:cNvSpPr>
                <a:spLocks noChangeShapeType="1"/>
              </p:cNvSpPr>
              <p:nvPr/>
            </p:nvSpPr>
            <p:spPr bwMode="auto">
              <a:xfrm flipH="1">
                <a:off x="1576388" y="4432300"/>
                <a:ext cx="28575"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8" name="Line 87"/>
              <p:cNvSpPr>
                <a:spLocks noChangeShapeType="1"/>
              </p:cNvSpPr>
              <p:nvPr/>
            </p:nvSpPr>
            <p:spPr bwMode="auto">
              <a:xfrm>
                <a:off x="1593850" y="4454525"/>
                <a:ext cx="65088" cy="34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9" name="Line 88"/>
              <p:cNvSpPr>
                <a:spLocks noChangeShapeType="1"/>
              </p:cNvSpPr>
              <p:nvPr/>
            </p:nvSpPr>
            <p:spPr bwMode="auto">
              <a:xfrm flipV="1">
                <a:off x="1465263" y="4313238"/>
                <a:ext cx="30163"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0" name="Line 89"/>
              <p:cNvSpPr>
                <a:spLocks noChangeShapeType="1"/>
              </p:cNvSpPr>
              <p:nvPr/>
            </p:nvSpPr>
            <p:spPr bwMode="auto">
              <a:xfrm flipV="1">
                <a:off x="1385888" y="4176713"/>
                <a:ext cx="9525" cy="1238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1" name="Line 90"/>
              <p:cNvSpPr>
                <a:spLocks noChangeShapeType="1"/>
              </p:cNvSpPr>
              <p:nvPr/>
            </p:nvSpPr>
            <p:spPr bwMode="auto">
              <a:xfrm>
                <a:off x="1371600" y="4176713"/>
                <a:ext cx="14288" cy="1238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4" name="Line 91"/>
              <p:cNvSpPr>
                <a:spLocks noChangeShapeType="1"/>
              </p:cNvSpPr>
              <p:nvPr/>
            </p:nvSpPr>
            <p:spPr bwMode="auto">
              <a:xfrm>
                <a:off x="1111250" y="4300538"/>
                <a:ext cx="3810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5" name="Freeform 92"/>
              <p:cNvSpPr>
                <a:spLocks/>
              </p:cNvSpPr>
              <p:nvPr/>
            </p:nvSpPr>
            <p:spPr bwMode="auto">
              <a:xfrm>
                <a:off x="1658938" y="4489450"/>
                <a:ext cx="139700" cy="122238"/>
              </a:xfrm>
              <a:custGeom>
                <a:avLst/>
                <a:gdLst>
                  <a:gd name="T0" fmla="*/ 88 w 88"/>
                  <a:gd name="T1" fmla="*/ 51 h 77"/>
                  <a:gd name="T2" fmla="*/ 44 w 88"/>
                  <a:gd name="T3" fmla="*/ 77 h 77"/>
                  <a:gd name="T4" fmla="*/ 0 w 88"/>
                  <a:gd name="T5" fmla="*/ 52 h 77"/>
                  <a:gd name="T6" fmla="*/ 0 w 88"/>
                  <a:gd name="T7" fmla="*/ 0 h 77"/>
                </a:gdLst>
                <a:ahLst/>
                <a:cxnLst>
                  <a:cxn ang="0">
                    <a:pos x="T0" y="T1"/>
                  </a:cxn>
                  <a:cxn ang="0">
                    <a:pos x="T2" y="T3"/>
                  </a:cxn>
                  <a:cxn ang="0">
                    <a:pos x="T4" y="T5"/>
                  </a:cxn>
                  <a:cxn ang="0">
                    <a:pos x="T6" y="T7"/>
                  </a:cxn>
                </a:cxnLst>
                <a:rect l="0" t="0" r="r" b="b"/>
                <a:pathLst>
                  <a:path w="88" h="77">
                    <a:moveTo>
                      <a:pt x="88" y="51"/>
                    </a:moveTo>
                    <a:lnTo>
                      <a:pt x="44" y="77"/>
                    </a:lnTo>
                    <a:lnTo>
                      <a:pt x="0" y="52"/>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6" name="Line 93"/>
              <p:cNvSpPr>
                <a:spLocks noChangeShapeType="1"/>
              </p:cNvSpPr>
              <p:nvPr/>
            </p:nvSpPr>
            <p:spPr bwMode="auto">
              <a:xfrm flipV="1">
                <a:off x="1206500" y="4305300"/>
                <a:ext cx="26988"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7" name="Line 94"/>
              <p:cNvSpPr>
                <a:spLocks noChangeShapeType="1"/>
              </p:cNvSpPr>
              <p:nvPr/>
            </p:nvSpPr>
            <p:spPr bwMode="auto">
              <a:xfrm flipV="1">
                <a:off x="1681163" y="4502150"/>
                <a:ext cx="0" cy="587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8" name="Line 95"/>
              <p:cNvSpPr>
                <a:spLocks noChangeShapeType="1"/>
              </p:cNvSpPr>
              <p:nvPr/>
            </p:nvSpPr>
            <p:spPr bwMode="auto">
              <a:xfrm flipH="1">
                <a:off x="1730375" y="4557713"/>
                <a:ext cx="49213" cy="317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49" name="Line 96"/>
              <p:cNvSpPr>
                <a:spLocks noChangeShapeType="1"/>
              </p:cNvSpPr>
              <p:nvPr/>
            </p:nvSpPr>
            <p:spPr bwMode="auto">
              <a:xfrm flipH="1" flipV="1">
                <a:off x="1730375" y="4473575"/>
                <a:ext cx="46038" cy="301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0" name="Line 97"/>
              <p:cNvSpPr>
                <a:spLocks noChangeShapeType="1"/>
              </p:cNvSpPr>
              <p:nvPr/>
            </p:nvSpPr>
            <p:spPr bwMode="auto">
              <a:xfrm flipH="1" flipV="1">
                <a:off x="2157413" y="3709988"/>
                <a:ext cx="33338" cy="476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1" name="Line 98"/>
              <p:cNvSpPr>
                <a:spLocks noChangeShapeType="1"/>
              </p:cNvSpPr>
              <p:nvPr/>
            </p:nvSpPr>
            <p:spPr bwMode="auto">
              <a:xfrm flipH="1">
                <a:off x="2190750" y="3757613"/>
                <a:ext cx="58738"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2" name="Line 99"/>
              <p:cNvSpPr>
                <a:spLocks noChangeShapeType="1"/>
              </p:cNvSpPr>
              <p:nvPr/>
            </p:nvSpPr>
            <p:spPr bwMode="auto">
              <a:xfrm flipV="1">
                <a:off x="2176463" y="3757613"/>
                <a:ext cx="14288"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3" name="Freeform 100"/>
              <p:cNvSpPr>
                <a:spLocks/>
              </p:cNvSpPr>
              <p:nvPr/>
            </p:nvSpPr>
            <p:spPr bwMode="auto">
              <a:xfrm>
                <a:off x="2073275" y="3859213"/>
                <a:ext cx="130175" cy="98425"/>
              </a:xfrm>
              <a:custGeom>
                <a:avLst/>
                <a:gdLst>
                  <a:gd name="T0" fmla="*/ 0 w 82"/>
                  <a:gd name="T1" fmla="*/ 42 h 62"/>
                  <a:gd name="T2" fmla="*/ 48 w 82"/>
                  <a:gd name="T3" fmla="*/ 62 h 62"/>
                  <a:gd name="T4" fmla="*/ 82 w 82"/>
                  <a:gd name="T5" fmla="*/ 26 h 62"/>
                  <a:gd name="T6" fmla="*/ 65 w 82"/>
                  <a:gd name="T7" fmla="*/ 0 h 62"/>
                </a:gdLst>
                <a:ahLst/>
                <a:cxnLst>
                  <a:cxn ang="0">
                    <a:pos x="T0" y="T1"/>
                  </a:cxn>
                  <a:cxn ang="0">
                    <a:pos x="T2" y="T3"/>
                  </a:cxn>
                  <a:cxn ang="0">
                    <a:pos x="T4" y="T5"/>
                  </a:cxn>
                  <a:cxn ang="0">
                    <a:pos x="T6" y="T7"/>
                  </a:cxn>
                </a:cxnLst>
                <a:rect l="0" t="0" r="r" b="b"/>
                <a:pathLst>
                  <a:path w="82" h="62">
                    <a:moveTo>
                      <a:pt x="0" y="42"/>
                    </a:moveTo>
                    <a:lnTo>
                      <a:pt x="48" y="62"/>
                    </a:lnTo>
                    <a:lnTo>
                      <a:pt x="82" y="26"/>
                    </a:lnTo>
                    <a:lnTo>
                      <a:pt x="65"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4" name="Line 101"/>
              <p:cNvSpPr>
                <a:spLocks noChangeShapeType="1"/>
              </p:cNvSpPr>
              <p:nvPr/>
            </p:nvSpPr>
            <p:spPr bwMode="auto">
              <a:xfrm flipH="1">
                <a:off x="2300288" y="4908550"/>
                <a:ext cx="3810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5" name="Line 102"/>
              <p:cNvSpPr>
                <a:spLocks noChangeShapeType="1"/>
              </p:cNvSpPr>
              <p:nvPr/>
            </p:nvSpPr>
            <p:spPr bwMode="auto">
              <a:xfrm flipH="1">
                <a:off x="2109788" y="3835400"/>
                <a:ext cx="22225" cy="95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6" name="Line 103"/>
              <p:cNvSpPr>
                <a:spLocks noChangeShapeType="1"/>
              </p:cNvSpPr>
              <p:nvPr/>
            </p:nvSpPr>
            <p:spPr bwMode="auto">
              <a:xfrm flipH="1">
                <a:off x="2143125" y="3898900"/>
                <a:ext cx="31750" cy="317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7" name="Line 104"/>
              <p:cNvSpPr>
                <a:spLocks noChangeShapeType="1"/>
              </p:cNvSpPr>
              <p:nvPr/>
            </p:nvSpPr>
            <p:spPr bwMode="auto">
              <a:xfrm flipV="1">
                <a:off x="2100263" y="3871913"/>
                <a:ext cx="0"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58" name="Line 105"/>
              <p:cNvSpPr>
                <a:spLocks noChangeShapeType="1"/>
              </p:cNvSpPr>
              <p:nvPr/>
            </p:nvSpPr>
            <p:spPr bwMode="auto">
              <a:xfrm>
                <a:off x="2073275" y="3875088"/>
                <a:ext cx="0" cy="508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 name="Line 35"/>
              <p:cNvSpPr>
                <a:spLocks noChangeShapeType="1"/>
              </p:cNvSpPr>
              <p:nvPr/>
            </p:nvSpPr>
            <p:spPr bwMode="auto">
              <a:xfrm flipV="1">
                <a:off x="1524297" y="4222808"/>
                <a:ext cx="0"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6" name="Line 35"/>
              <p:cNvSpPr>
                <a:spLocks noChangeShapeType="1"/>
              </p:cNvSpPr>
              <p:nvPr/>
            </p:nvSpPr>
            <p:spPr bwMode="auto">
              <a:xfrm flipV="1">
                <a:off x="1864227" y="4383989"/>
                <a:ext cx="0"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0" name="Line 76"/>
              <p:cNvSpPr>
                <a:spLocks noChangeShapeType="1"/>
              </p:cNvSpPr>
              <p:nvPr/>
            </p:nvSpPr>
            <p:spPr bwMode="auto">
              <a:xfrm>
                <a:off x="1950244" y="4243388"/>
                <a:ext cx="0" cy="603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1" name="Line 78"/>
              <p:cNvSpPr>
                <a:spLocks noChangeShapeType="1"/>
              </p:cNvSpPr>
              <p:nvPr/>
            </p:nvSpPr>
            <p:spPr bwMode="auto">
              <a:xfrm>
                <a:off x="1926431" y="4243388"/>
                <a:ext cx="0" cy="603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7" name="Line 35"/>
              <p:cNvSpPr>
                <a:spLocks noChangeShapeType="1"/>
              </p:cNvSpPr>
              <p:nvPr/>
            </p:nvSpPr>
            <p:spPr bwMode="auto">
              <a:xfrm flipV="1">
                <a:off x="1315992" y="4395788"/>
                <a:ext cx="0"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13442" name="ZoneTexte 13441"/>
            <p:cNvSpPr txBox="1"/>
            <p:nvPr/>
          </p:nvSpPr>
          <p:spPr>
            <a:xfrm>
              <a:off x="853705" y="3575627"/>
              <a:ext cx="284052" cy="246221"/>
            </a:xfrm>
            <a:prstGeom prst="rect">
              <a:avLst/>
            </a:prstGeom>
            <a:noFill/>
          </p:spPr>
          <p:txBody>
            <a:bodyPr wrap="none" rtlCol="0">
              <a:spAutoFit/>
            </a:bodyPr>
            <a:lstStyle/>
            <a:p>
              <a:r>
                <a:rPr lang="fr-FR" sz="1000" b="1" dirty="0"/>
                <a:t>O</a:t>
              </a:r>
            </a:p>
          </p:txBody>
        </p:sp>
        <p:sp>
          <p:nvSpPr>
            <p:cNvPr id="195" name="ZoneTexte 194"/>
            <p:cNvSpPr txBox="1"/>
            <p:nvPr/>
          </p:nvSpPr>
          <p:spPr>
            <a:xfrm>
              <a:off x="702927" y="3811409"/>
              <a:ext cx="284052" cy="246221"/>
            </a:xfrm>
            <a:prstGeom prst="rect">
              <a:avLst/>
            </a:prstGeom>
            <a:noFill/>
          </p:spPr>
          <p:txBody>
            <a:bodyPr wrap="none" rtlCol="0">
              <a:spAutoFit/>
            </a:bodyPr>
            <a:lstStyle/>
            <a:p>
              <a:r>
                <a:rPr lang="fr-FR" sz="1000" b="1" dirty="0"/>
                <a:t>O</a:t>
              </a:r>
            </a:p>
          </p:txBody>
        </p:sp>
        <p:sp>
          <p:nvSpPr>
            <p:cNvPr id="196" name="ZoneTexte 195"/>
            <p:cNvSpPr txBox="1"/>
            <p:nvPr/>
          </p:nvSpPr>
          <p:spPr>
            <a:xfrm>
              <a:off x="1283301" y="4013179"/>
              <a:ext cx="284052" cy="246221"/>
            </a:xfrm>
            <a:prstGeom prst="rect">
              <a:avLst/>
            </a:prstGeom>
            <a:noFill/>
          </p:spPr>
          <p:txBody>
            <a:bodyPr wrap="none" rtlCol="0">
              <a:spAutoFit/>
            </a:bodyPr>
            <a:lstStyle/>
            <a:p>
              <a:r>
                <a:rPr lang="fr-FR" sz="1000" b="1" dirty="0"/>
                <a:t>O</a:t>
              </a:r>
            </a:p>
          </p:txBody>
        </p:sp>
        <p:sp>
          <p:nvSpPr>
            <p:cNvPr id="197" name="ZoneTexte 196"/>
            <p:cNvSpPr txBox="1"/>
            <p:nvPr/>
          </p:nvSpPr>
          <p:spPr>
            <a:xfrm>
              <a:off x="2715069" y="4000298"/>
              <a:ext cx="284052" cy="246221"/>
            </a:xfrm>
            <a:prstGeom prst="rect">
              <a:avLst/>
            </a:prstGeom>
            <a:noFill/>
          </p:spPr>
          <p:txBody>
            <a:bodyPr wrap="none" rtlCol="0">
              <a:spAutoFit/>
            </a:bodyPr>
            <a:lstStyle/>
            <a:p>
              <a:r>
                <a:rPr lang="fr-FR" sz="1000" b="1" dirty="0"/>
                <a:t>O</a:t>
              </a:r>
            </a:p>
          </p:txBody>
        </p:sp>
        <p:sp>
          <p:nvSpPr>
            <p:cNvPr id="198" name="ZoneTexte 197"/>
            <p:cNvSpPr txBox="1"/>
            <p:nvPr/>
          </p:nvSpPr>
          <p:spPr>
            <a:xfrm>
              <a:off x="2865310" y="3724141"/>
              <a:ext cx="284052" cy="246221"/>
            </a:xfrm>
            <a:prstGeom prst="rect">
              <a:avLst/>
            </a:prstGeom>
            <a:noFill/>
          </p:spPr>
          <p:txBody>
            <a:bodyPr wrap="none" rtlCol="0">
              <a:spAutoFit/>
            </a:bodyPr>
            <a:lstStyle/>
            <a:p>
              <a:r>
                <a:rPr lang="fr-FR" sz="1000" b="1" dirty="0"/>
                <a:t>O</a:t>
              </a:r>
            </a:p>
          </p:txBody>
        </p:sp>
        <p:sp>
          <p:nvSpPr>
            <p:cNvPr id="199" name="ZoneTexte 198"/>
            <p:cNvSpPr txBox="1"/>
            <p:nvPr/>
          </p:nvSpPr>
          <p:spPr>
            <a:xfrm>
              <a:off x="3525533" y="5164915"/>
              <a:ext cx="284052" cy="246221"/>
            </a:xfrm>
            <a:prstGeom prst="rect">
              <a:avLst/>
            </a:prstGeom>
            <a:noFill/>
          </p:spPr>
          <p:txBody>
            <a:bodyPr wrap="none" rtlCol="0">
              <a:spAutoFit/>
            </a:bodyPr>
            <a:lstStyle/>
            <a:p>
              <a:r>
                <a:rPr lang="fr-FR" sz="1000" b="1" dirty="0"/>
                <a:t>O</a:t>
              </a:r>
            </a:p>
          </p:txBody>
        </p:sp>
        <p:sp>
          <p:nvSpPr>
            <p:cNvPr id="200" name="ZoneTexte 199"/>
            <p:cNvSpPr txBox="1"/>
            <p:nvPr/>
          </p:nvSpPr>
          <p:spPr>
            <a:xfrm>
              <a:off x="2582972" y="4797803"/>
              <a:ext cx="284052" cy="246221"/>
            </a:xfrm>
            <a:prstGeom prst="rect">
              <a:avLst/>
            </a:prstGeom>
            <a:noFill/>
          </p:spPr>
          <p:txBody>
            <a:bodyPr wrap="none" rtlCol="0">
              <a:spAutoFit/>
            </a:bodyPr>
            <a:lstStyle/>
            <a:p>
              <a:r>
                <a:rPr lang="fr-FR" sz="1000" b="1" dirty="0"/>
                <a:t>N</a:t>
              </a:r>
            </a:p>
          </p:txBody>
        </p:sp>
        <p:sp>
          <p:nvSpPr>
            <p:cNvPr id="201" name="ZoneTexte 200"/>
            <p:cNvSpPr txBox="1"/>
            <p:nvPr/>
          </p:nvSpPr>
          <p:spPr>
            <a:xfrm>
              <a:off x="2918558" y="4815443"/>
              <a:ext cx="284052" cy="246221"/>
            </a:xfrm>
            <a:prstGeom prst="rect">
              <a:avLst/>
            </a:prstGeom>
            <a:noFill/>
          </p:spPr>
          <p:txBody>
            <a:bodyPr wrap="none" rtlCol="0">
              <a:spAutoFit/>
            </a:bodyPr>
            <a:lstStyle/>
            <a:p>
              <a:r>
                <a:rPr lang="fr-FR" sz="1000" b="1" dirty="0"/>
                <a:t>N</a:t>
              </a:r>
            </a:p>
          </p:txBody>
        </p:sp>
        <p:sp>
          <p:nvSpPr>
            <p:cNvPr id="202" name="ZoneTexte 201"/>
            <p:cNvSpPr txBox="1"/>
            <p:nvPr/>
          </p:nvSpPr>
          <p:spPr>
            <a:xfrm>
              <a:off x="3191899" y="4968947"/>
              <a:ext cx="284052" cy="246221"/>
            </a:xfrm>
            <a:prstGeom prst="rect">
              <a:avLst/>
            </a:prstGeom>
            <a:noFill/>
          </p:spPr>
          <p:txBody>
            <a:bodyPr wrap="none" rtlCol="0">
              <a:spAutoFit/>
            </a:bodyPr>
            <a:lstStyle/>
            <a:p>
              <a:r>
                <a:rPr lang="fr-FR" sz="1000" b="1" dirty="0"/>
                <a:t>N</a:t>
              </a:r>
            </a:p>
          </p:txBody>
        </p:sp>
        <p:sp>
          <p:nvSpPr>
            <p:cNvPr id="203" name="ZoneTexte 202"/>
            <p:cNvSpPr txBox="1"/>
            <p:nvPr/>
          </p:nvSpPr>
          <p:spPr>
            <a:xfrm>
              <a:off x="2592274" y="2791187"/>
              <a:ext cx="284052" cy="246221"/>
            </a:xfrm>
            <a:prstGeom prst="rect">
              <a:avLst/>
            </a:prstGeom>
            <a:noFill/>
          </p:spPr>
          <p:txBody>
            <a:bodyPr wrap="none" rtlCol="0">
              <a:spAutoFit/>
            </a:bodyPr>
            <a:lstStyle/>
            <a:p>
              <a:r>
                <a:rPr lang="fr-FR" sz="1000" b="1" dirty="0"/>
                <a:t>N</a:t>
              </a:r>
            </a:p>
          </p:txBody>
        </p:sp>
        <p:sp>
          <p:nvSpPr>
            <p:cNvPr id="204" name="ZoneTexte 203"/>
            <p:cNvSpPr txBox="1"/>
            <p:nvPr/>
          </p:nvSpPr>
          <p:spPr>
            <a:xfrm>
              <a:off x="2753573" y="2761798"/>
              <a:ext cx="284052" cy="246221"/>
            </a:xfrm>
            <a:prstGeom prst="rect">
              <a:avLst/>
            </a:prstGeom>
            <a:noFill/>
          </p:spPr>
          <p:txBody>
            <a:bodyPr wrap="none" rtlCol="0">
              <a:spAutoFit/>
            </a:bodyPr>
            <a:lstStyle/>
            <a:p>
              <a:r>
                <a:rPr lang="fr-FR" sz="1000" b="1" dirty="0"/>
                <a:t>N</a:t>
              </a:r>
            </a:p>
          </p:txBody>
        </p:sp>
        <p:sp>
          <p:nvSpPr>
            <p:cNvPr id="208" name="ZoneTexte 207"/>
            <p:cNvSpPr txBox="1"/>
            <p:nvPr/>
          </p:nvSpPr>
          <p:spPr>
            <a:xfrm>
              <a:off x="2582568" y="3742234"/>
              <a:ext cx="284052" cy="246221"/>
            </a:xfrm>
            <a:prstGeom prst="rect">
              <a:avLst/>
            </a:prstGeom>
            <a:noFill/>
          </p:spPr>
          <p:txBody>
            <a:bodyPr wrap="none" rtlCol="0">
              <a:spAutoFit/>
            </a:bodyPr>
            <a:lstStyle/>
            <a:p>
              <a:r>
                <a:rPr lang="fr-FR" sz="1000" b="1" dirty="0"/>
                <a:t>N</a:t>
              </a:r>
            </a:p>
          </p:txBody>
        </p:sp>
        <p:sp>
          <p:nvSpPr>
            <p:cNvPr id="210" name="ZoneTexte 209"/>
            <p:cNvSpPr txBox="1"/>
            <p:nvPr/>
          </p:nvSpPr>
          <p:spPr>
            <a:xfrm>
              <a:off x="2582568" y="3551455"/>
              <a:ext cx="284052" cy="246221"/>
            </a:xfrm>
            <a:prstGeom prst="rect">
              <a:avLst/>
            </a:prstGeom>
            <a:noFill/>
          </p:spPr>
          <p:txBody>
            <a:bodyPr wrap="none" rtlCol="0">
              <a:spAutoFit/>
            </a:bodyPr>
            <a:lstStyle/>
            <a:p>
              <a:r>
                <a:rPr lang="fr-FR" sz="1000" b="1" dirty="0"/>
                <a:t>H</a:t>
              </a:r>
            </a:p>
          </p:txBody>
        </p:sp>
        <p:sp>
          <p:nvSpPr>
            <p:cNvPr id="211" name="ZoneTexte 210"/>
            <p:cNvSpPr txBox="1"/>
            <p:nvPr/>
          </p:nvSpPr>
          <p:spPr>
            <a:xfrm>
              <a:off x="1996221" y="3737038"/>
              <a:ext cx="284052" cy="246221"/>
            </a:xfrm>
            <a:prstGeom prst="rect">
              <a:avLst/>
            </a:prstGeom>
            <a:noFill/>
          </p:spPr>
          <p:txBody>
            <a:bodyPr wrap="none" rtlCol="0">
              <a:spAutoFit/>
            </a:bodyPr>
            <a:lstStyle/>
            <a:p>
              <a:r>
                <a:rPr lang="fr-FR" sz="1000" b="1" dirty="0"/>
                <a:t>N</a:t>
              </a:r>
            </a:p>
          </p:txBody>
        </p:sp>
        <p:sp>
          <p:nvSpPr>
            <p:cNvPr id="213" name="ZoneTexte 212"/>
            <p:cNvSpPr txBox="1"/>
            <p:nvPr/>
          </p:nvSpPr>
          <p:spPr>
            <a:xfrm>
              <a:off x="2584008" y="4191418"/>
              <a:ext cx="404278" cy="246221"/>
            </a:xfrm>
            <a:prstGeom prst="rect">
              <a:avLst/>
            </a:prstGeom>
            <a:noFill/>
          </p:spPr>
          <p:txBody>
            <a:bodyPr wrap="none" rtlCol="0">
              <a:spAutoFit/>
            </a:bodyPr>
            <a:lstStyle/>
            <a:p>
              <a:r>
                <a:rPr lang="fr-FR" sz="1000" b="1" dirty="0"/>
                <a:t>CF</a:t>
              </a:r>
              <a:r>
                <a:rPr lang="fr-FR" sz="1000" b="1" baseline="-25000" dirty="0"/>
                <a:t>3</a:t>
              </a:r>
            </a:p>
          </p:txBody>
        </p:sp>
        <p:sp>
          <p:nvSpPr>
            <p:cNvPr id="214" name="ZoneTexte 213"/>
            <p:cNvSpPr txBox="1"/>
            <p:nvPr/>
          </p:nvSpPr>
          <p:spPr>
            <a:xfrm>
              <a:off x="856151" y="3392515"/>
              <a:ext cx="404278" cy="246221"/>
            </a:xfrm>
            <a:prstGeom prst="rect">
              <a:avLst/>
            </a:prstGeom>
            <a:noFill/>
          </p:spPr>
          <p:txBody>
            <a:bodyPr wrap="none" rtlCol="0">
              <a:spAutoFit/>
            </a:bodyPr>
            <a:lstStyle/>
            <a:p>
              <a:r>
                <a:rPr lang="fr-FR" sz="1000" b="1" dirty="0"/>
                <a:t>F</a:t>
              </a:r>
              <a:r>
                <a:rPr lang="fr-FR" sz="1000" b="1" baseline="-25000" dirty="0"/>
                <a:t>3</a:t>
              </a:r>
              <a:r>
                <a:rPr lang="fr-FR" sz="1000" b="1" dirty="0"/>
                <a:t>C</a:t>
              </a:r>
            </a:p>
          </p:txBody>
        </p:sp>
        <p:sp>
          <p:nvSpPr>
            <p:cNvPr id="217" name="ZoneTexte 216"/>
            <p:cNvSpPr txBox="1"/>
            <p:nvPr/>
          </p:nvSpPr>
          <p:spPr>
            <a:xfrm>
              <a:off x="1429968" y="3724138"/>
              <a:ext cx="284052" cy="246221"/>
            </a:xfrm>
            <a:prstGeom prst="rect">
              <a:avLst/>
            </a:prstGeom>
            <a:noFill/>
          </p:spPr>
          <p:txBody>
            <a:bodyPr wrap="none" rtlCol="0">
              <a:spAutoFit/>
            </a:bodyPr>
            <a:lstStyle/>
            <a:p>
              <a:r>
                <a:rPr lang="fr-FR" sz="1000" b="1" dirty="0"/>
                <a:t>N</a:t>
              </a:r>
            </a:p>
          </p:txBody>
        </p:sp>
        <p:sp>
          <p:nvSpPr>
            <p:cNvPr id="218" name="ZoneTexte 217"/>
            <p:cNvSpPr txBox="1"/>
            <p:nvPr/>
          </p:nvSpPr>
          <p:spPr>
            <a:xfrm>
              <a:off x="1434731" y="3514307"/>
              <a:ext cx="284052" cy="246221"/>
            </a:xfrm>
            <a:prstGeom prst="rect">
              <a:avLst/>
            </a:prstGeom>
            <a:noFill/>
          </p:spPr>
          <p:txBody>
            <a:bodyPr wrap="none" rtlCol="0">
              <a:spAutoFit/>
            </a:bodyPr>
            <a:lstStyle/>
            <a:p>
              <a:r>
                <a:rPr lang="fr-FR" sz="1000" b="1" dirty="0"/>
                <a:t>H</a:t>
              </a:r>
            </a:p>
          </p:txBody>
        </p:sp>
        <p:sp>
          <p:nvSpPr>
            <p:cNvPr id="222" name="ZoneTexte 221"/>
            <p:cNvSpPr txBox="1"/>
            <p:nvPr/>
          </p:nvSpPr>
          <p:spPr>
            <a:xfrm>
              <a:off x="2297074" y="3555452"/>
              <a:ext cx="284052" cy="246221"/>
            </a:xfrm>
            <a:prstGeom prst="rect">
              <a:avLst/>
            </a:prstGeom>
            <a:noFill/>
          </p:spPr>
          <p:txBody>
            <a:bodyPr wrap="none" rtlCol="0">
              <a:spAutoFit/>
            </a:bodyPr>
            <a:lstStyle/>
            <a:p>
              <a:r>
                <a:rPr lang="fr-FR" sz="1000" b="1" dirty="0"/>
                <a:t>O</a:t>
              </a:r>
            </a:p>
          </p:txBody>
        </p:sp>
        <p:sp>
          <p:nvSpPr>
            <p:cNvPr id="223" name="ZoneTexte 222"/>
            <p:cNvSpPr txBox="1"/>
            <p:nvPr/>
          </p:nvSpPr>
          <p:spPr>
            <a:xfrm>
              <a:off x="2297074" y="3454511"/>
              <a:ext cx="263214" cy="246221"/>
            </a:xfrm>
            <a:prstGeom prst="rect">
              <a:avLst/>
            </a:prstGeom>
            <a:noFill/>
          </p:spPr>
          <p:txBody>
            <a:bodyPr wrap="none" rtlCol="0">
              <a:spAutoFit/>
            </a:bodyPr>
            <a:lstStyle/>
            <a:p>
              <a:r>
                <a:rPr lang="fr-FR" sz="1000" b="1" dirty="0"/>
                <a:t>F</a:t>
              </a:r>
            </a:p>
          </p:txBody>
        </p:sp>
        <p:sp>
          <p:nvSpPr>
            <p:cNvPr id="224" name="ZoneTexte 223"/>
            <p:cNvSpPr txBox="1"/>
            <p:nvPr/>
          </p:nvSpPr>
          <p:spPr>
            <a:xfrm>
              <a:off x="2014808" y="2949682"/>
              <a:ext cx="263214" cy="246221"/>
            </a:xfrm>
            <a:prstGeom prst="rect">
              <a:avLst/>
            </a:prstGeom>
            <a:noFill/>
          </p:spPr>
          <p:txBody>
            <a:bodyPr wrap="none" rtlCol="0">
              <a:spAutoFit/>
            </a:bodyPr>
            <a:lstStyle/>
            <a:p>
              <a:r>
                <a:rPr lang="fr-FR" sz="1000" b="1" dirty="0"/>
                <a:t>F</a:t>
              </a:r>
            </a:p>
          </p:txBody>
        </p:sp>
        <p:sp>
          <p:nvSpPr>
            <p:cNvPr id="225" name="ZoneTexte 224"/>
            <p:cNvSpPr txBox="1"/>
            <p:nvPr/>
          </p:nvSpPr>
          <p:spPr>
            <a:xfrm>
              <a:off x="2738867" y="2476712"/>
              <a:ext cx="263214" cy="246221"/>
            </a:xfrm>
            <a:prstGeom prst="rect">
              <a:avLst/>
            </a:prstGeom>
            <a:noFill/>
          </p:spPr>
          <p:txBody>
            <a:bodyPr wrap="none" rtlCol="0">
              <a:spAutoFit/>
            </a:bodyPr>
            <a:lstStyle/>
            <a:p>
              <a:r>
                <a:rPr lang="fr-FR" sz="1000" b="1" dirty="0"/>
                <a:t>F</a:t>
              </a:r>
            </a:p>
          </p:txBody>
        </p:sp>
        <p:sp>
          <p:nvSpPr>
            <p:cNvPr id="226" name="ZoneTexte 225"/>
            <p:cNvSpPr txBox="1"/>
            <p:nvPr/>
          </p:nvSpPr>
          <p:spPr>
            <a:xfrm>
              <a:off x="3003992" y="2609348"/>
              <a:ext cx="263214" cy="246221"/>
            </a:xfrm>
            <a:prstGeom prst="rect">
              <a:avLst/>
            </a:prstGeom>
            <a:noFill/>
          </p:spPr>
          <p:txBody>
            <a:bodyPr wrap="none" rtlCol="0">
              <a:spAutoFit/>
            </a:bodyPr>
            <a:lstStyle/>
            <a:p>
              <a:r>
                <a:rPr lang="fr-FR" sz="1000" b="1" dirty="0"/>
                <a:t>F</a:t>
              </a:r>
            </a:p>
          </p:txBody>
        </p:sp>
        <p:sp>
          <p:nvSpPr>
            <p:cNvPr id="228" name="ZoneTexte 227"/>
            <p:cNvSpPr txBox="1"/>
            <p:nvPr/>
          </p:nvSpPr>
          <p:spPr>
            <a:xfrm>
              <a:off x="2143349" y="3827344"/>
              <a:ext cx="284052" cy="246221"/>
            </a:xfrm>
            <a:prstGeom prst="rect">
              <a:avLst/>
            </a:prstGeom>
            <a:noFill/>
          </p:spPr>
          <p:txBody>
            <a:bodyPr wrap="none" rtlCol="0">
              <a:spAutoFit/>
            </a:bodyPr>
            <a:lstStyle/>
            <a:p>
              <a:r>
                <a:rPr lang="fr-FR" sz="1000" b="1" dirty="0"/>
                <a:t>N</a:t>
              </a:r>
            </a:p>
          </p:txBody>
        </p:sp>
        <p:sp>
          <p:nvSpPr>
            <p:cNvPr id="229" name="ZoneTexte 228"/>
            <p:cNvSpPr txBox="1"/>
            <p:nvPr/>
          </p:nvSpPr>
          <p:spPr>
            <a:xfrm>
              <a:off x="2138247" y="4052338"/>
              <a:ext cx="284052" cy="246221"/>
            </a:xfrm>
            <a:prstGeom prst="rect">
              <a:avLst/>
            </a:prstGeom>
            <a:noFill/>
          </p:spPr>
          <p:txBody>
            <a:bodyPr wrap="none" rtlCol="0">
              <a:spAutoFit/>
            </a:bodyPr>
            <a:lstStyle/>
            <a:p>
              <a:r>
                <a:rPr lang="fr-FR" sz="1000" b="1" dirty="0"/>
                <a:t>H</a:t>
              </a:r>
            </a:p>
          </p:txBody>
        </p:sp>
        <p:sp>
          <p:nvSpPr>
            <p:cNvPr id="230" name="ZoneTexte 229"/>
            <p:cNvSpPr txBox="1"/>
            <p:nvPr/>
          </p:nvSpPr>
          <p:spPr>
            <a:xfrm>
              <a:off x="997176" y="3866705"/>
              <a:ext cx="284052" cy="246221"/>
            </a:xfrm>
            <a:prstGeom prst="rect">
              <a:avLst/>
            </a:prstGeom>
            <a:noFill/>
          </p:spPr>
          <p:txBody>
            <a:bodyPr wrap="none" rtlCol="0">
              <a:spAutoFit/>
            </a:bodyPr>
            <a:lstStyle/>
            <a:p>
              <a:r>
                <a:rPr lang="fr-FR" sz="1000" b="1" dirty="0"/>
                <a:t>N</a:t>
              </a:r>
            </a:p>
          </p:txBody>
        </p:sp>
        <p:sp>
          <p:nvSpPr>
            <p:cNvPr id="231" name="ZoneTexte 230"/>
            <p:cNvSpPr txBox="1"/>
            <p:nvPr/>
          </p:nvSpPr>
          <p:spPr>
            <a:xfrm>
              <a:off x="996837" y="4086936"/>
              <a:ext cx="284052" cy="246221"/>
            </a:xfrm>
            <a:prstGeom prst="rect">
              <a:avLst/>
            </a:prstGeom>
            <a:noFill/>
          </p:spPr>
          <p:txBody>
            <a:bodyPr wrap="none" rtlCol="0">
              <a:spAutoFit/>
            </a:bodyPr>
            <a:lstStyle/>
            <a:p>
              <a:r>
                <a:rPr lang="fr-FR" sz="1000" b="1" dirty="0"/>
                <a:t>H</a:t>
              </a:r>
            </a:p>
          </p:txBody>
        </p:sp>
      </p:grpSp>
      <p:graphicFrame>
        <p:nvGraphicFramePr>
          <p:cNvPr id="232" name="Tableau 231"/>
          <p:cNvGraphicFramePr>
            <a:graphicFrameLocks noGrp="1"/>
          </p:cNvGraphicFramePr>
          <p:nvPr>
            <p:extLst/>
          </p:nvPr>
        </p:nvGraphicFramePr>
        <p:xfrm>
          <a:off x="835760" y="5475904"/>
          <a:ext cx="3239151" cy="1127760"/>
        </p:xfrm>
        <a:graphic>
          <a:graphicData uri="http://schemas.openxmlformats.org/drawingml/2006/table">
            <a:tbl>
              <a:tblPr firstRow="1" bandRow="1">
                <a:tableStyleId>{5C22544A-7EE6-4342-B048-85BDC9FD1C3A}</a:tableStyleId>
              </a:tblPr>
              <a:tblGrid>
                <a:gridCol w="1362363">
                  <a:extLst>
                    <a:ext uri="{9D8B030D-6E8A-4147-A177-3AD203B41FA5}">
                      <a16:colId xmlns:a16="http://schemas.microsoft.com/office/drawing/2014/main" xmlns="" val="20000"/>
                    </a:ext>
                  </a:extLst>
                </a:gridCol>
                <a:gridCol w="1876788">
                  <a:extLst>
                    <a:ext uri="{9D8B030D-6E8A-4147-A177-3AD203B41FA5}">
                      <a16:colId xmlns:a16="http://schemas.microsoft.com/office/drawing/2014/main" xmlns="" val="20001"/>
                    </a:ext>
                  </a:extLst>
                </a:gridCol>
              </a:tblGrid>
              <a:tr h="133571">
                <a:tc>
                  <a:txBody>
                    <a:bodyPr/>
                    <a:lstStyle/>
                    <a:p>
                      <a:pPr algn="l"/>
                      <a:endParaRPr lang="fr-FR" sz="14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a:solidFill>
                            <a:srgbClr val="000066"/>
                          </a:solidFill>
                        </a:rPr>
                        <a:t>GS-PI1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133571">
                <a:tc>
                  <a:txBody>
                    <a:bodyPr/>
                    <a:lstStyle/>
                    <a:p>
                      <a:pPr algn="l"/>
                      <a:r>
                        <a:rPr lang="fr-FR" sz="1400" dirty="0">
                          <a:solidFill>
                            <a:srgbClr val="000066"/>
                          </a:solidFill>
                        </a:rPr>
                        <a:t>EC</a:t>
                      </a:r>
                      <a:r>
                        <a:rPr lang="fr-FR" sz="1400" baseline="-25000" dirty="0">
                          <a:solidFill>
                            <a:srgbClr val="000066"/>
                          </a:solidFill>
                        </a:rPr>
                        <a:t>50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6,8 </a:t>
                      </a:r>
                      <a:r>
                        <a:rPr lang="fr-FR" sz="1400" dirty="0" err="1">
                          <a:solidFill>
                            <a:srgbClr val="000066"/>
                          </a:solidFill>
                        </a:rPr>
                        <a:t>nM</a:t>
                      </a:r>
                      <a:endParaRPr lang="fr-FR" sz="14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1"/>
                  </a:ext>
                </a:extLst>
              </a:tr>
              <a:tr h="227070">
                <a:tc>
                  <a:txBody>
                    <a:bodyPr/>
                    <a:lstStyle/>
                    <a:p>
                      <a:pPr algn="l"/>
                      <a:r>
                        <a:rPr lang="fr-FR" sz="1400" baseline="0" dirty="0">
                          <a:solidFill>
                            <a:srgbClr val="000066"/>
                          </a:solidFill>
                        </a:rPr>
                        <a:t>CL prédite chez l’homme</a:t>
                      </a:r>
                      <a:endParaRPr lang="fr-FR" sz="14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0,05 L/h/kg</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2"/>
                  </a:ext>
                </a:extLst>
              </a:tr>
            </a:tbl>
          </a:graphicData>
        </a:graphic>
      </p:graphicFrame>
      <p:sp>
        <p:nvSpPr>
          <p:cNvPr id="131" name="ZoneTexte 130"/>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99</a:t>
            </a:r>
          </a:p>
        </p:txBody>
      </p:sp>
    </p:spTree>
    <p:extLst>
      <p:ext uri="{BB962C8B-B14F-4D97-AF65-F5344CB8AC3E}">
        <p14:creationId xmlns:p14="http://schemas.microsoft.com/office/powerpoint/2010/main" val="327977883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GS-PI1 : nouvel IP oral, non boosté, </a:t>
            </a:r>
            <a:r>
              <a:rPr lang="fr-FR" dirty="0" err="1"/>
              <a:t>qd</a:t>
            </a:r>
            <a:r>
              <a:rPr lang="fr-FR" dirty="0"/>
              <a:t> </a:t>
            </a:r>
            <a:br>
              <a:rPr lang="fr-FR" dirty="0"/>
            </a:br>
            <a:r>
              <a:rPr lang="fr-FR" dirty="0"/>
              <a:t>avec barrière génétique élevée (2)</a:t>
            </a:r>
          </a:p>
        </p:txBody>
      </p:sp>
      <p:sp>
        <p:nvSpPr>
          <p:cNvPr id="5123" name="Rectangle 3"/>
          <p:cNvSpPr>
            <a:spLocks noGrp="1" noChangeArrowheads="1"/>
          </p:cNvSpPr>
          <p:nvPr>
            <p:ph idx="1"/>
          </p:nvPr>
        </p:nvSpPr>
        <p:spPr>
          <a:xfrm>
            <a:off x="457200" y="5238753"/>
            <a:ext cx="8499239" cy="1401759"/>
          </a:xfrm>
        </p:spPr>
        <p:txBody>
          <a:bodyPr/>
          <a:lstStyle/>
          <a:p>
            <a:pPr eaLnBrk="1" hangingPunct="1"/>
            <a:r>
              <a:rPr lang="fr-FR" sz="1800" b="1" dirty="0">
                <a:solidFill>
                  <a:srgbClr val="0070C0"/>
                </a:solidFill>
              </a:rPr>
              <a:t>Conclusions </a:t>
            </a:r>
          </a:p>
          <a:p>
            <a:pPr lvl="1" eaLnBrk="1" hangingPunct="1"/>
            <a:r>
              <a:rPr lang="fr-FR" sz="1600" dirty="0"/>
              <a:t>Faible métabolisme hépatique permettant une longue demi-vie d’élimination et une </a:t>
            </a:r>
            <a:r>
              <a:rPr lang="fr-FR" sz="1600" dirty="0" err="1"/>
              <a:t>monoprise</a:t>
            </a:r>
            <a:r>
              <a:rPr lang="fr-FR" sz="1600" dirty="0"/>
              <a:t> quotidienne sans </a:t>
            </a:r>
            <a:r>
              <a:rPr lang="fr-FR" sz="1600" dirty="0" err="1"/>
              <a:t>boost</a:t>
            </a:r>
            <a:r>
              <a:rPr lang="fr-FR" sz="1600" dirty="0"/>
              <a:t> chez le chien</a:t>
            </a:r>
          </a:p>
          <a:p>
            <a:pPr lvl="1" eaLnBrk="1" hangingPunct="1"/>
            <a:r>
              <a:rPr lang="fr-FR" sz="1600" dirty="0"/>
              <a:t>Faibles clairance et coefficient d’extraction hépatiques en faveur d’une stabilité métabolique et d’un moindre potentiel d’interactions médicamenteuses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Link JO, CROI 2017, Abs. 433</a:t>
            </a:r>
          </a:p>
        </p:txBody>
      </p:sp>
      <p:sp>
        <p:nvSpPr>
          <p:cNvPr id="10" name="ZoneTexte 9"/>
          <p:cNvSpPr txBox="1"/>
          <p:nvPr/>
        </p:nvSpPr>
        <p:spPr>
          <a:xfrm>
            <a:off x="457200" y="1186934"/>
            <a:ext cx="8246533"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rPr>
              <a:t>Profils PK plasma (</a:t>
            </a:r>
            <a:r>
              <a:rPr lang="fr-FR" sz="2000" b="1" dirty="0" err="1">
                <a:solidFill>
                  <a:srgbClr val="0070C0"/>
                </a:solidFill>
                <a:latin typeface="Calibri" panose="020F0502020204030204" pitchFamily="34" charset="0"/>
              </a:rPr>
              <a:t>nM</a:t>
            </a:r>
            <a:r>
              <a:rPr lang="fr-FR" sz="2000" b="1" dirty="0">
                <a:solidFill>
                  <a:srgbClr val="0070C0"/>
                </a:solidFill>
                <a:latin typeface="Calibri" panose="020F0502020204030204" pitchFamily="34" charset="0"/>
              </a:rPr>
              <a:t>) comparés de GS-PI1, ATV et DRV chez le chien </a:t>
            </a:r>
          </a:p>
        </p:txBody>
      </p:sp>
      <p:graphicFrame>
        <p:nvGraphicFramePr>
          <p:cNvPr id="467" name="Tableau 466"/>
          <p:cNvGraphicFramePr>
            <a:graphicFrameLocks noGrp="1"/>
          </p:cNvGraphicFramePr>
          <p:nvPr>
            <p:extLst/>
          </p:nvPr>
        </p:nvGraphicFramePr>
        <p:xfrm>
          <a:off x="531282" y="3985945"/>
          <a:ext cx="8098368" cy="1310640"/>
        </p:xfrm>
        <a:graphic>
          <a:graphicData uri="http://schemas.openxmlformats.org/drawingml/2006/table">
            <a:tbl>
              <a:tblPr firstRow="1" bandRow="1">
                <a:tableStyleId>{5C22544A-7EE6-4342-B048-85BDC9FD1C3A}</a:tableStyleId>
              </a:tblPr>
              <a:tblGrid>
                <a:gridCol w="1712148">
                  <a:extLst>
                    <a:ext uri="{9D8B030D-6E8A-4147-A177-3AD203B41FA5}">
                      <a16:colId xmlns:a16="http://schemas.microsoft.com/office/drawing/2014/main" xmlns="" val="20000"/>
                    </a:ext>
                  </a:extLst>
                </a:gridCol>
                <a:gridCol w="2358652">
                  <a:extLst>
                    <a:ext uri="{9D8B030D-6E8A-4147-A177-3AD203B41FA5}">
                      <a16:colId xmlns:a16="http://schemas.microsoft.com/office/drawing/2014/main" xmlns="" val="20001"/>
                    </a:ext>
                  </a:extLst>
                </a:gridCol>
                <a:gridCol w="2179641">
                  <a:extLst>
                    <a:ext uri="{9D8B030D-6E8A-4147-A177-3AD203B41FA5}">
                      <a16:colId xmlns:a16="http://schemas.microsoft.com/office/drawing/2014/main" xmlns="" val="20002"/>
                    </a:ext>
                  </a:extLst>
                </a:gridCol>
                <a:gridCol w="1847927">
                  <a:extLst>
                    <a:ext uri="{9D8B030D-6E8A-4147-A177-3AD203B41FA5}">
                      <a16:colId xmlns:a16="http://schemas.microsoft.com/office/drawing/2014/main" xmlns="" val="20003"/>
                    </a:ext>
                  </a:extLst>
                </a:gridCol>
              </a:tblGrid>
              <a:tr h="182369">
                <a:tc>
                  <a:txBody>
                    <a:bodyPr/>
                    <a:lstStyle/>
                    <a:p>
                      <a:pPr algn="ctr">
                        <a:lnSpc>
                          <a:spcPct val="80000"/>
                        </a:lnSpc>
                      </a:pPr>
                      <a:r>
                        <a:rPr lang="fr-FR" sz="1400" dirty="0">
                          <a:solidFill>
                            <a:srgbClr val="000066"/>
                          </a:solidFill>
                        </a:rPr>
                        <a:t>Paramètres PK</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80000"/>
                        </a:lnSpc>
                      </a:pPr>
                      <a:r>
                        <a:rPr lang="fr-FR" sz="1400" dirty="0">
                          <a:solidFill>
                            <a:srgbClr val="000066"/>
                          </a:solidFill>
                        </a:rPr>
                        <a:t>GS-PI1</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80000"/>
                        </a:lnSpc>
                      </a:pPr>
                      <a:r>
                        <a:rPr lang="fr-FR" sz="1400" dirty="0">
                          <a:solidFill>
                            <a:srgbClr val="000066"/>
                          </a:solidFill>
                        </a:rPr>
                        <a:t>DRV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lnSpc>
                          <a:spcPct val="80000"/>
                        </a:lnSpc>
                      </a:pPr>
                      <a:r>
                        <a:rPr lang="fr-FR" sz="1400" dirty="0">
                          <a:solidFill>
                            <a:srgbClr val="000066"/>
                          </a:solidFill>
                        </a:rPr>
                        <a:t>ATV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182369">
                <a:tc>
                  <a:txBody>
                    <a:bodyPr/>
                    <a:lstStyle/>
                    <a:p>
                      <a:pPr algn="l">
                        <a:lnSpc>
                          <a:spcPct val="80000"/>
                        </a:lnSpc>
                      </a:pPr>
                      <a:r>
                        <a:rPr lang="fr-FR" sz="1400" dirty="0">
                          <a:solidFill>
                            <a:srgbClr val="000066"/>
                          </a:solidFill>
                        </a:rPr>
                        <a:t>CL, l/h/kg</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0,47</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2,7</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1</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1"/>
                  </a:ext>
                </a:extLst>
              </a:tr>
              <a:tr h="182369">
                <a:tc>
                  <a:txBody>
                    <a:bodyPr/>
                    <a:lstStyle/>
                    <a:p>
                      <a:pPr algn="l">
                        <a:lnSpc>
                          <a:spcPct val="80000"/>
                        </a:lnSpc>
                      </a:pPr>
                      <a:r>
                        <a:rPr lang="fr-FR" sz="1400" dirty="0" err="1">
                          <a:solidFill>
                            <a:srgbClr val="000066"/>
                          </a:solidFill>
                        </a:rPr>
                        <a:t>Vss</a:t>
                      </a:r>
                      <a:r>
                        <a:rPr lang="fr-FR" sz="1400" dirty="0">
                          <a:solidFill>
                            <a:srgbClr val="000066"/>
                          </a:solidFill>
                        </a:rPr>
                        <a:t>, l/kg</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6,3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0,87</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0,9</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2"/>
                  </a:ext>
                </a:extLst>
              </a:tr>
              <a:tr h="182369">
                <a:tc>
                  <a:txBody>
                    <a:bodyPr/>
                    <a:lstStyle/>
                    <a:p>
                      <a:pPr algn="l">
                        <a:lnSpc>
                          <a:spcPct val="80000"/>
                        </a:lnSpc>
                      </a:pPr>
                      <a:r>
                        <a:rPr lang="fr-FR" sz="1400" dirty="0">
                          <a:solidFill>
                            <a:srgbClr val="000066"/>
                          </a:solidFill>
                        </a:rPr>
                        <a:t>% F</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18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38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lnSpc>
                          <a:spcPct val="80000"/>
                        </a:lnSpc>
                      </a:pPr>
                      <a:r>
                        <a:rPr lang="fr-FR" sz="1400" dirty="0">
                          <a:solidFill>
                            <a:srgbClr val="000066"/>
                          </a:solidFill>
                        </a:rPr>
                        <a:t>48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3"/>
                  </a:ext>
                </a:extLst>
              </a:tr>
              <a:tr h="182369">
                <a:tc>
                  <a:txBody>
                    <a:bodyPr/>
                    <a:lstStyle/>
                    <a:p>
                      <a:pPr algn="l">
                        <a:lnSpc>
                          <a:spcPct val="80000"/>
                        </a:lnSpc>
                      </a:pPr>
                      <a:r>
                        <a:rPr lang="fr-FR" sz="1400" dirty="0">
                          <a:solidFill>
                            <a:srgbClr val="000066"/>
                          </a:solidFill>
                        </a:rPr>
                        <a:t>t</a:t>
                      </a:r>
                      <a:r>
                        <a:rPr lang="fr-FR" sz="1400" baseline="-25000" dirty="0">
                          <a:solidFill>
                            <a:srgbClr val="000066"/>
                          </a:solidFill>
                        </a:rPr>
                        <a:t>1/2</a:t>
                      </a:r>
                      <a:r>
                        <a:rPr lang="fr-FR" sz="1400" dirty="0">
                          <a:solidFill>
                            <a:srgbClr val="000066"/>
                          </a:solidFill>
                        </a:rPr>
                        <a:t>,</a:t>
                      </a:r>
                      <a:r>
                        <a:rPr lang="fr-FR" sz="1400" baseline="0" dirty="0">
                          <a:solidFill>
                            <a:srgbClr val="000066"/>
                          </a:solidFill>
                        </a:rPr>
                        <a:t> h</a:t>
                      </a:r>
                      <a:endParaRPr lang="fr-FR" sz="140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13,8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0,37</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lnSpc>
                          <a:spcPct val="80000"/>
                        </a:lnSpc>
                      </a:pPr>
                      <a:r>
                        <a:rPr lang="fr-FR" sz="1400" dirty="0">
                          <a:solidFill>
                            <a:srgbClr val="000066"/>
                          </a:solidFill>
                        </a:rPr>
                        <a:t>1,3</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4"/>
                  </a:ext>
                </a:extLst>
              </a:tr>
            </a:tbl>
          </a:graphicData>
        </a:graphic>
      </p:graphicFrame>
      <p:grpSp>
        <p:nvGrpSpPr>
          <p:cNvPr id="2" name="Groupe 1"/>
          <p:cNvGrpSpPr/>
          <p:nvPr/>
        </p:nvGrpSpPr>
        <p:grpSpPr>
          <a:xfrm>
            <a:off x="2042287" y="1528084"/>
            <a:ext cx="5233654" cy="2433662"/>
            <a:chOff x="2042287" y="1528084"/>
            <a:chExt cx="5233654" cy="2433662"/>
          </a:xfrm>
        </p:grpSpPr>
        <p:grpSp>
          <p:nvGrpSpPr>
            <p:cNvPr id="14673" name="Groupe 14672"/>
            <p:cNvGrpSpPr/>
            <p:nvPr/>
          </p:nvGrpSpPr>
          <p:grpSpPr>
            <a:xfrm>
              <a:off x="2649815" y="1641670"/>
              <a:ext cx="3912910" cy="2084182"/>
              <a:chOff x="1882775" y="2655888"/>
              <a:chExt cx="3063876" cy="1631950"/>
            </a:xfrm>
          </p:grpSpPr>
          <p:sp>
            <p:nvSpPr>
              <p:cNvPr id="14488" name="Freeform 192"/>
              <p:cNvSpPr>
                <a:spLocks/>
              </p:cNvSpPr>
              <p:nvPr/>
            </p:nvSpPr>
            <p:spPr bwMode="auto">
              <a:xfrm>
                <a:off x="1925638" y="2655888"/>
                <a:ext cx="3011488" cy="1589088"/>
              </a:xfrm>
              <a:custGeom>
                <a:avLst/>
                <a:gdLst>
                  <a:gd name="T0" fmla="*/ 1897 w 1897"/>
                  <a:gd name="T1" fmla="*/ 1001 h 1001"/>
                  <a:gd name="T2" fmla="*/ 0 w 1897"/>
                  <a:gd name="T3" fmla="*/ 1001 h 1001"/>
                  <a:gd name="T4" fmla="*/ 0 w 1897"/>
                  <a:gd name="T5" fmla="*/ 0 h 1001"/>
                </a:gdLst>
                <a:ahLst/>
                <a:cxnLst>
                  <a:cxn ang="0">
                    <a:pos x="T0" y="T1"/>
                  </a:cxn>
                  <a:cxn ang="0">
                    <a:pos x="T2" y="T3"/>
                  </a:cxn>
                  <a:cxn ang="0">
                    <a:pos x="T4" y="T5"/>
                  </a:cxn>
                </a:cxnLst>
                <a:rect l="0" t="0" r="r" b="b"/>
                <a:pathLst>
                  <a:path w="1897" h="1001">
                    <a:moveTo>
                      <a:pt x="1897" y="1001"/>
                    </a:moveTo>
                    <a:lnTo>
                      <a:pt x="0" y="1001"/>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2" name="Line 196"/>
              <p:cNvSpPr>
                <a:spLocks noChangeShapeType="1"/>
              </p:cNvSpPr>
              <p:nvPr/>
            </p:nvSpPr>
            <p:spPr bwMode="auto">
              <a:xfrm>
                <a:off x="1882775" y="4244975"/>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3" name="Line 197"/>
              <p:cNvSpPr>
                <a:spLocks noChangeShapeType="1"/>
              </p:cNvSpPr>
              <p:nvPr/>
            </p:nvSpPr>
            <p:spPr bwMode="auto">
              <a:xfrm>
                <a:off x="1882775" y="3613150"/>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4" name="Line 198"/>
              <p:cNvSpPr>
                <a:spLocks noChangeShapeType="1"/>
              </p:cNvSpPr>
              <p:nvPr/>
            </p:nvSpPr>
            <p:spPr bwMode="auto">
              <a:xfrm>
                <a:off x="1882775" y="3297238"/>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5" name="Line 199"/>
              <p:cNvSpPr>
                <a:spLocks noChangeShapeType="1"/>
              </p:cNvSpPr>
              <p:nvPr/>
            </p:nvSpPr>
            <p:spPr bwMode="auto">
              <a:xfrm>
                <a:off x="1882775" y="2979738"/>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6" name="Line 200"/>
              <p:cNvSpPr>
                <a:spLocks noChangeShapeType="1"/>
              </p:cNvSpPr>
              <p:nvPr/>
            </p:nvSpPr>
            <p:spPr bwMode="auto">
              <a:xfrm>
                <a:off x="1882775" y="2663825"/>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97" name="Line 201"/>
              <p:cNvSpPr>
                <a:spLocks noChangeShapeType="1"/>
              </p:cNvSpPr>
              <p:nvPr/>
            </p:nvSpPr>
            <p:spPr bwMode="auto">
              <a:xfrm>
                <a:off x="1882775" y="3927475"/>
                <a:ext cx="428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88" name="Line 289"/>
              <p:cNvSpPr>
                <a:spLocks noChangeShapeType="1"/>
              </p:cNvSpPr>
              <p:nvPr/>
            </p:nvSpPr>
            <p:spPr bwMode="auto">
              <a:xfrm flipV="1">
                <a:off x="3430588"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89" name="Line 290"/>
              <p:cNvSpPr>
                <a:spLocks noChangeShapeType="1"/>
              </p:cNvSpPr>
              <p:nvPr/>
            </p:nvSpPr>
            <p:spPr bwMode="auto">
              <a:xfrm flipV="1">
                <a:off x="2930525"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0" name="Line 291"/>
              <p:cNvSpPr>
                <a:spLocks noChangeShapeType="1"/>
              </p:cNvSpPr>
              <p:nvPr/>
            </p:nvSpPr>
            <p:spPr bwMode="auto">
              <a:xfrm flipV="1">
                <a:off x="4432300"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1" name="Line 292"/>
              <p:cNvSpPr>
                <a:spLocks noChangeShapeType="1"/>
              </p:cNvSpPr>
              <p:nvPr/>
            </p:nvSpPr>
            <p:spPr bwMode="auto">
              <a:xfrm flipV="1">
                <a:off x="3932238"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2" name="Line 293"/>
              <p:cNvSpPr>
                <a:spLocks noChangeShapeType="1"/>
              </p:cNvSpPr>
              <p:nvPr/>
            </p:nvSpPr>
            <p:spPr bwMode="auto">
              <a:xfrm flipV="1">
                <a:off x="2427288"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3" name="Line 294"/>
              <p:cNvSpPr>
                <a:spLocks noChangeShapeType="1"/>
              </p:cNvSpPr>
              <p:nvPr/>
            </p:nvSpPr>
            <p:spPr bwMode="auto">
              <a:xfrm flipV="1">
                <a:off x="1925638"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4" name="Line 295"/>
              <p:cNvSpPr>
                <a:spLocks noChangeShapeType="1"/>
              </p:cNvSpPr>
              <p:nvPr/>
            </p:nvSpPr>
            <p:spPr bwMode="auto">
              <a:xfrm flipV="1">
                <a:off x="4937125" y="4244975"/>
                <a:ext cx="0" cy="4286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5" name="Line 296"/>
              <p:cNvSpPr>
                <a:spLocks noChangeShapeType="1"/>
              </p:cNvSpPr>
              <p:nvPr/>
            </p:nvSpPr>
            <p:spPr bwMode="auto">
              <a:xfrm flipV="1">
                <a:off x="2930525" y="3703638"/>
                <a:ext cx="0" cy="334963"/>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6" name="Line 297"/>
              <p:cNvSpPr>
                <a:spLocks noChangeShapeType="1"/>
              </p:cNvSpPr>
              <p:nvPr/>
            </p:nvSpPr>
            <p:spPr bwMode="auto">
              <a:xfrm flipV="1">
                <a:off x="2930525" y="3614738"/>
                <a:ext cx="0" cy="88900"/>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7" name="Line 298"/>
              <p:cNvSpPr>
                <a:spLocks noChangeShapeType="1"/>
              </p:cNvSpPr>
              <p:nvPr/>
            </p:nvSpPr>
            <p:spPr bwMode="auto">
              <a:xfrm flipV="1">
                <a:off x="1925638" y="2838450"/>
                <a:ext cx="0" cy="2698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8" name="Line 299"/>
              <p:cNvSpPr>
                <a:spLocks noChangeShapeType="1"/>
              </p:cNvSpPr>
              <p:nvPr/>
            </p:nvSpPr>
            <p:spPr bwMode="auto">
              <a:xfrm flipV="1">
                <a:off x="1925638" y="2813050"/>
                <a:ext cx="0" cy="25400"/>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99" name="Line 300"/>
              <p:cNvSpPr>
                <a:spLocks noChangeShapeType="1"/>
              </p:cNvSpPr>
              <p:nvPr/>
            </p:nvSpPr>
            <p:spPr bwMode="auto">
              <a:xfrm flipV="1">
                <a:off x="1966913" y="2946400"/>
                <a:ext cx="0" cy="793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0" name="Line 301"/>
              <p:cNvSpPr>
                <a:spLocks noChangeShapeType="1"/>
              </p:cNvSpPr>
              <p:nvPr/>
            </p:nvSpPr>
            <p:spPr bwMode="auto">
              <a:xfrm flipV="1">
                <a:off x="1966913" y="2900363"/>
                <a:ext cx="0" cy="4603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1" name="Freeform 302"/>
              <p:cNvSpPr>
                <a:spLocks/>
              </p:cNvSpPr>
              <p:nvPr/>
            </p:nvSpPr>
            <p:spPr bwMode="auto">
              <a:xfrm>
                <a:off x="1925638" y="2838450"/>
                <a:ext cx="41275" cy="107950"/>
              </a:xfrm>
              <a:custGeom>
                <a:avLst/>
                <a:gdLst>
                  <a:gd name="T0" fmla="*/ 26 w 26"/>
                  <a:gd name="T1" fmla="*/ 68 h 68"/>
                  <a:gd name="T2" fmla="*/ 24 w 26"/>
                  <a:gd name="T3" fmla="*/ 60 h 68"/>
                  <a:gd name="T4" fmla="*/ 0 w 26"/>
                  <a:gd name="T5" fmla="*/ 0 h 68"/>
                </a:gdLst>
                <a:ahLst/>
                <a:cxnLst>
                  <a:cxn ang="0">
                    <a:pos x="T0" y="T1"/>
                  </a:cxn>
                  <a:cxn ang="0">
                    <a:pos x="T2" y="T3"/>
                  </a:cxn>
                  <a:cxn ang="0">
                    <a:pos x="T4" y="T5"/>
                  </a:cxn>
                </a:cxnLst>
                <a:rect l="0" t="0" r="r" b="b"/>
                <a:pathLst>
                  <a:path w="26" h="68">
                    <a:moveTo>
                      <a:pt x="26" y="68"/>
                    </a:moveTo>
                    <a:lnTo>
                      <a:pt x="24" y="60"/>
                    </a:lnTo>
                    <a:lnTo>
                      <a:pt x="0" y="0"/>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2" name="Freeform 303"/>
              <p:cNvSpPr>
                <a:spLocks/>
              </p:cNvSpPr>
              <p:nvPr/>
            </p:nvSpPr>
            <p:spPr bwMode="auto">
              <a:xfrm>
                <a:off x="1966913" y="2946400"/>
                <a:ext cx="463550" cy="487363"/>
              </a:xfrm>
              <a:custGeom>
                <a:avLst/>
                <a:gdLst>
                  <a:gd name="T0" fmla="*/ 292 w 292"/>
                  <a:gd name="T1" fmla="*/ 307 h 307"/>
                  <a:gd name="T2" fmla="*/ 132 w 292"/>
                  <a:gd name="T3" fmla="*/ 208 h 307"/>
                  <a:gd name="T4" fmla="*/ 58 w 292"/>
                  <a:gd name="T5" fmla="*/ 139 h 307"/>
                  <a:gd name="T6" fmla="*/ 15 w 292"/>
                  <a:gd name="T7" fmla="*/ 59 h 307"/>
                  <a:gd name="T8" fmla="*/ 0 w 292"/>
                  <a:gd name="T9" fmla="*/ 0 h 307"/>
                </a:gdLst>
                <a:ahLst/>
                <a:cxnLst>
                  <a:cxn ang="0">
                    <a:pos x="T0" y="T1"/>
                  </a:cxn>
                  <a:cxn ang="0">
                    <a:pos x="T2" y="T3"/>
                  </a:cxn>
                  <a:cxn ang="0">
                    <a:pos x="T4" y="T5"/>
                  </a:cxn>
                  <a:cxn ang="0">
                    <a:pos x="T6" y="T7"/>
                  </a:cxn>
                  <a:cxn ang="0">
                    <a:pos x="T8" y="T9"/>
                  </a:cxn>
                </a:cxnLst>
                <a:rect l="0" t="0" r="r" b="b"/>
                <a:pathLst>
                  <a:path w="292" h="307">
                    <a:moveTo>
                      <a:pt x="292" y="307"/>
                    </a:moveTo>
                    <a:lnTo>
                      <a:pt x="132" y="208"/>
                    </a:lnTo>
                    <a:lnTo>
                      <a:pt x="58" y="139"/>
                    </a:lnTo>
                    <a:lnTo>
                      <a:pt x="15" y="59"/>
                    </a:lnTo>
                    <a:lnTo>
                      <a:pt x="0" y="0"/>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3" name="Line 304"/>
              <p:cNvSpPr>
                <a:spLocks noChangeShapeType="1"/>
              </p:cNvSpPr>
              <p:nvPr/>
            </p:nvSpPr>
            <p:spPr bwMode="auto">
              <a:xfrm flipV="1">
                <a:off x="2430463" y="3433763"/>
                <a:ext cx="0" cy="61913"/>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4" name="Line 305"/>
              <p:cNvSpPr>
                <a:spLocks noChangeShapeType="1"/>
              </p:cNvSpPr>
              <p:nvPr/>
            </p:nvSpPr>
            <p:spPr bwMode="auto">
              <a:xfrm flipV="1">
                <a:off x="2430463" y="3397250"/>
                <a:ext cx="0" cy="36513"/>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5" name="Line 306"/>
              <p:cNvSpPr>
                <a:spLocks noChangeShapeType="1"/>
              </p:cNvSpPr>
              <p:nvPr/>
            </p:nvSpPr>
            <p:spPr bwMode="auto">
              <a:xfrm flipH="1" flipV="1">
                <a:off x="2430463" y="3433763"/>
                <a:ext cx="500063" cy="269875"/>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06" name="Freeform 307"/>
              <p:cNvSpPr>
                <a:spLocks/>
              </p:cNvSpPr>
              <p:nvPr/>
            </p:nvSpPr>
            <p:spPr bwMode="auto">
              <a:xfrm>
                <a:off x="1911350" y="2822575"/>
                <a:ext cx="31750" cy="31750"/>
              </a:xfrm>
              <a:custGeom>
                <a:avLst/>
                <a:gdLst>
                  <a:gd name="T0" fmla="*/ 9 w 20"/>
                  <a:gd name="T1" fmla="*/ 20 h 20"/>
                  <a:gd name="T2" fmla="*/ 13 w 20"/>
                  <a:gd name="T3" fmla="*/ 19 h 20"/>
                  <a:gd name="T4" fmla="*/ 17 w 20"/>
                  <a:gd name="T5" fmla="*/ 17 h 20"/>
                  <a:gd name="T6" fmla="*/ 20 w 20"/>
                  <a:gd name="T7" fmla="*/ 14 h 20"/>
                  <a:gd name="T8" fmla="*/ 20 w 20"/>
                  <a:gd name="T9" fmla="*/ 10 h 20"/>
                  <a:gd name="T10" fmla="*/ 20 w 20"/>
                  <a:gd name="T11" fmla="*/ 6 h 20"/>
                  <a:gd name="T12" fmla="*/ 17 w 20"/>
                  <a:gd name="T13" fmla="*/ 3 h 20"/>
                  <a:gd name="T14" fmla="*/ 13 w 20"/>
                  <a:gd name="T15" fmla="*/ 1 h 20"/>
                  <a:gd name="T16" fmla="*/ 9 w 20"/>
                  <a:gd name="T17" fmla="*/ 0 h 20"/>
                  <a:gd name="T18" fmla="*/ 6 w 20"/>
                  <a:gd name="T19" fmla="*/ 1 h 20"/>
                  <a:gd name="T20" fmla="*/ 3 w 20"/>
                  <a:gd name="T21" fmla="*/ 3 h 20"/>
                  <a:gd name="T22" fmla="*/ 0 w 20"/>
                  <a:gd name="T23" fmla="*/ 6 h 20"/>
                  <a:gd name="T24" fmla="*/ 0 w 20"/>
                  <a:gd name="T25" fmla="*/ 10 h 20"/>
                  <a:gd name="T26" fmla="*/ 0 w 20"/>
                  <a:gd name="T27" fmla="*/ 14 h 20"/>
                  <a:gd name="T28" fmla="*/ 3 w 20"/>
                  <a:gd name="T29" fmla="*/ 17 h 20"/>
                  <a:gd name="T30" fmla="*/ 6 w 20"/>
                  <a:gd name="T31" fmla="*/ 19 h 20"/>
                  <a:gd name="T32" fmla="*/ 9 w 20"/>
                  <a:gd name="T33" fmla="*/ 20 h 20"/>
                  <a:gd name="T34" fmla="*/ 9 w 20"/>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9" y="20"/>
                    </a:moveTo>
                    <a:lnTo>
                      <a:pt x="13" y="19"/>
                    </a:lnTo>
                    <a:lnTo>
                      <a:pt x="17" y="17"/>
                    </a:lnTo>
                    <a:lnTo>
                      <a:pt x="20" y="14"/>
                    </a:lnTo>
                    <a:lnTo>
                      <a:pt x="20" y="10"/>
                    </a:lnTo>
                    <a:lnTo>
                      <a:pt x="20" y="6"/>
                    </a:lnTo>
                    <a:lnTo>
                      <a:pt x="17" y="3"/>
                    </a:lnTo>
                    <a:lnTo>
                      <a:pt x="13" y="1"/>
                    </a:lnTo>
                    <a:lnTo>
                      <a:pt x="9" y="0"/>
                    </a:lnTo>
                    <a:lnTo>
                      <a:pt x="6" y="1"/>
                    </a:lnTo>
                    <a:lnTo>
                      <a:pt x="3" y="3"/>
                    </a:lnTo>
                    <a:lnTo>
                      <a:pt x="0" y="6"/>
                    </a:lnTo>
                    <a:lnTo>
                      <a:pt x="0" y="10"/>
                    </a:lnTo>
                    <a:lnTo>
                      <a:pt x="0" y="14"/>
                    </a:lnTo>
                    <a:lnTo>
                      <a:pt x="3" y="17"/>
                    </a:lnTo>
                    <a:lnTo>
                      <a:pt x="6" y="19"/>
                    </a:lnTo>
                    <a:lnTo>
                      <a:pt x="9" y="20"/>
                    </a:lnTo>
                    <a:lnTo>
                      <a:pt x="9" y="2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07" name="Freeform 308"/>
              <p:cNvSpPr>
                <a:spLocks/>
              </p:cNvSpPr>
              <p:nvPr/>
            </p:nvSpPr>
            <p:spPr bwMode="auto">
              <a:xfrm>
                <a:off x="1946275" y="2917825"/>
                <a:ext cx="33338" cy="30163"/>
              </a:xfrm>
              <a:custGeom>
                <a:avLst/>
                <a:gdLst>
                  <a:gd name="T0" fmla="*/ 11 w 21"/>
                  <a:gd name="T1" fmla="*/ 19 h 19"/>
                  <a:gd name="T2" fmla="*/ 15 w 21"/>
                  <a:gd name="T3" fmla="*/ 19 h 19"/>
                  <a:gd name="T4" fmla="*/ 17 w 21"/>
                  <a:gd name="T5" fmla="*/ 17 h 19"/>
                  <a:gd name="T6" fmla="*/ 20 w 21"/>
                  <a:gd name="T7" fmla="*/ 14 h 19"/>
                  <a:gd name="T8" fmla="*/ 21 w 21"/>
                  <a:gd name="T9" fmla="*/ 10 h 19"/>
                  <a:gd name="T10" fmla="*/ 20 w 21"/>
                  <a:gd name="T11" fmla="*/ 6 h 19"/>
                  <a:gd name="T12" fmla="*/ 17 w 21"/>
                  <a:gd name="T13" fmla="*/ 2 h 19"/>
                  <a:gd name="T14" fmla="*/ 15 w 21"/>
                  <a:gd name="T15" fmla="*/ 1 h 19"/>
                  <a:gd name="T16" fmla="*/ 11 w 21"/>
                  <a:gd name="T17" fmla="*/ 0 h 19"/>
                  <a:gd name="T18" fmla="*/ 7 w 21"/>
                  <a:gd name="T19" fmla="*/ 1 h 19"/>
                  <a:gd name="T20" fmla="*/ 4 w 21"/>
                  <a:gd name="T21" fmla="*/ 2 h 19"/>
                  <a:gd name="T22" fmla="*/ 1 w 21"/>
                  <a:gd name="T23" fmla="*/ 6 h 19"/>
                  <a:gd name="T24" fmla="*/ 0 w 21"/>
                  <a:gd name="T25" fmla="*/ 10 h 19"/>
                  <a:gd name="T26" fmla="*/ 1 w 21"/>
                  <a:gd name="T27" fmla="*/ 14 h 19"/>
                  <a:gd name="T28" fmla="*/ 4 w 21"/>
                  <a:gd name="T29" fmla="*/ 17 h 19"/>
                  <a:gd name="T30" fmla="*/ 7 w 21"/>
                  <a:gd name="T31" fmla="*/ 19 h 19"/>
                  <a:gd name="T32" fmla="*/ 11 w 21"/>
                  <a:gd name="T33" fmla="*/ 19 h 19"/>
                  <a:gd name="T34" fmla="*/ 11 w 21"/>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9">
                    <a:moveTo>
                      <a:pt x="11" y="19"/>
                    </a:moveTo>
                    <a:lnTo>
                      <a:pt x="15" y="19"/>
                    </a:lnTo>
                    <a:lnTo>
                      <a:pt x="17" y="17"/>
                    </a:lnTo>
                    <a:lnTo>
                      <a:pt x="20" y="14"/>
                    </a:lnTo>
                    <a:lnTo>
                      <a:pt x="21" y="10"/>
                    </a:lnTo>
                    <a:lnTo>
                      <a:pt x="20" y="6"/>
                    </a:lnTo>
                    <a:lnTo>
                      <a:pt x="17" y="2"/>
                    </a:lnTo>
                    <a:lnTo>
                      <a:pt x="15" y="1"/>
                    </a:lnTo>
                    <a:lnTo>
                      <a:pt x="11" y="0"/>
                    </a:lnTo>
                    <a:lnTo>
                      <a:pt x="7" y="1"/>
                    </a:lnTo>
                    <a:lnTo>
                      <a:pt x="4" y="2"/>
                    </a:lnTo>
                    <a:lnTo>
                      <a:pt x="1" y="6"/>
                    </a:lnTo>
                    <a:lnTo>
                      <a:pt x="0" y="10"/>
                    </a:lnTo>
                    <a:lnTo>
                      <a:pt x="1" y="14"/>
                    </a:lnTo>
                    <a:lnTo>
                      <a:pt x="4" y="17"/>
                    </a:lnTo>
                    <a:lnTo>
                      <a:pt x="7" y="19"/>
                    </a:lnTo>
                    <a:lnTo>
                      <a:pt x="11" y="19"/>
                    </a:lnTo>
                    <a:lnTo>
                      <a:pt x="11" y="1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08" name="Freeform 309"/>
              <p:cNvSpPr>
                <a:spLocks/>
              </p:cNvSpPr>
              <p:nvPr/>
            </p:nvSpPr>
            <p:spPr bwMode="auto">
              <a:xfrm>
                <a:off x="1974850" y="3025775"/>
                <a:ext cx="31750" cy="30163"/>
              </a:xfrm>
              <a:custGeom>
                <a:avLst/>
                <a:gdLst>
                  <a:gd name="T0" fmla="*/ 10 w 20"/>
                  <a:gd name="T1" fmla="*/ 19 h 19"/>
                  <a:gd name="T2" fmla="*/ 14 w 20"/>
                  <a:gd name="T3" fmla="*/ 18 h 19"/>
                  <a:gd name="T4" fmla="*/ 17 w 20"/>
                  <a:gd name="T5" fmla="*/ 17 h 19"/>
                  <a:gd name="T6" fmla="*/ 19 w 20"/>
                  <a:gd name="T7" fmla="*/ 13 h 19"/>
                  <a:gd name="T8" fmla="*/ 20 w 20"/>
                  <a:gd name="T9" fmla="*/ 9 h 19"/>
                  <a:gd name="T10" fmla="*/ 19 w 20"/>
                  <a:gd name="T11" fmla="*/ 5 h 19"/>
                  <a:gd name="T12" fmla="*/ 17 w 20"/>
                  <a:gd name="T13" fmla="*/ 2 h 19"/>
                  <a:gd name="T14" fmla="*/ 14 w 20"/>
                  <a:gd name="T15" fmla="*/ 0 h 19"/>
                  <a:gd name="T16" fmla="*/ 10 w 20"/>
                  <a:gd name="T17" fmla="*/ 0 h 19"/>
                  <a:gd name="T18" fmla="*/ 6 w 20"/>
                  <a:gd name="T19" fmla="*/ 0 h 19"/>
                  <a:gd name="T20" fmla="*/ 3 w 20"/>
                  <a:gd name="T21" fmla="*/ 2 h 19"/>
                  <a:gd name="T22" fmla="*/ 0 w 20"/>
                  <a:gd name="T23" fmla="*/ 5 h 19"/>
                  <a:gd name="T24" fmla="*/ 0 w 20"/>
                  <a:gd name="T25" fmla="*/ 9 h 19"/>
                  <a:gd name="T26" fmla="*/ 0 w 20"/>
                  <a:gd name="T27" fmla="*/ 13 h 19"/>
                  <a:gd name="T28" fmla="*/ 3 w 20"/>
                  <a:gd name="T29" fmla="*/ 17 h 19"/>
                  <a:gd name="T30" fmla="*/ 6 w 20"/>
                  <a:gd name="T31" fmla="*/ 18 h 19"/>
                  <a:gd name="T32" fmla="*/ 10 w 20"/>
                  <a:gd name="T33" fmla="*/ 19 h 19"/>
                  <a:gd name="T34" fmla="*/ 10 w 20"/>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9">
                    <a:moveTo>
                      <a:pt x="10" y="19"/>
                    </a:moveTo>
                    <a:lnTo>
                      <a:pt x="14" y="18"/>
                    </a:lnTo>
                    <a:lnTo>
                      <a:pt x="17" y="17"/>
                    </a:lnTo>
                    <a:lnTo>
                      <a:pt x="19" y="13"/>
                    </a:lnTo>
                    <a:lnTo>
                      <a:pt x="20" y="9"/>
                    </a:lnTo>
                    <a:lnTo>
                      <a:pt x="19" y="5"/>
                    </a:lnTo>
                    <a:lnTo>
                      <a:pt x="17" y="2"/>
                    </a:lnTo>
                    <a:lnTo>
                      <a:pt x="14" y="0"/>
                    </a:lnTo>
                    <a:lnTo>
                      <a:pt x="10" y="0"/>
                    </a:lnTo>
                    <a:lnTo>
                      <a:pt x="6" y="0"/>
                    </a:lnTo>
                    <a:lnTo>
                      <a:pt x="3" y="2"/>
                    </a:lnTo>
                    <a:lnTo>
                      <a:pt x="0" y="5"/>
                    </a:lnTo>
                    <a:lnTo>
                      <a:pt x="0" y="9"/>
                    </a:lnTo>
                    <a:lnTo>
                      <a:pt x="0" y="13"/>
                    </a:lnTo>
                    <a:lnTo>
                      <a:pt x="3" y="17"/>
                    </a:lnTo>
                    <a:lnTo>
                      <a:pt x="6" y="18"/>
                    </a:lnTo>
                    <a:lnTo>
                      <a:pt x="10" y="19"/>
                    </a:lnTo>
                    <a:lnTo>
                      <a:pt x="10" y="1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09" name="Freeform 310"/>
              <p:cNvSpPr>
                <a:spLocks/>
              </p:cNvSpPr>
              <p:nvPr/>
            </p:nvSpPr>
            <p:spPr bwMode="auto">
              <a:xfrm>
                <a:off x="2041525" y="3149600"/>
                <a:ext cx="31750" cy="33338"/>
              </a:xfrm>
              <a:custGeom>
                <a:avLst/>
                <a:gdLst>
                  <a:gd name="T0" fmla="*/ 11 w 20"/>
                  <a:gd name="T1" fmla="*/ 21 h 21"/>
                  <a:gd name="T2" fmla="*/ 15 w 20"/>
                  <a:gd name="T3" fmla="*/ 20 h 21"/>
                  <a:gd name="T4" fmla="*/ 17 w 20"/>
                  <a:gd name="T5" fmla="*/ 17 h 21"/>
                  <a:gd name="T6" fmla="*/ 20 w 20"/>
                  <a:gd name="T7" fmla="*/ 15 h 21"/>
                  <a:gd name="T8" fmla="*/ 20 w 20"/>
                  <a:gd name="T9" fmla="*/ 11 h 21"/>
                  <a:gd name="T10" fmla="*/ 20 w 20"/>
                  <a:gd name="T11" fmla="*/ 7 h 21"/>
                  <a:gd name="T12" fmla="*/ 17 w 20"/>
                  <a:gd name="T13" fmla="*/ 4 h 21"/>
                  <a:gd name="T14" fmla="*/ 15 w 20"/>
                  <a:gd name="T15" fmla="*/ 1 h 21"/>
                  <a:gd name="T16" fmla="*/ 11 w 20"/>
                  <a:gd name="T17" fmla="*/ 0 h 21"/>
                  <a:gd name="T18" fmla="*/ 7 w 20"/>
                  <a:gd name="T19" fmla="*/ 1 h 21"/>
                  <a:gd name="T20" fmla="*/ 3 w 20"/>
                  <a:gd name="T21" fmla="*/ 4 h 21"/>
                  <a:gd name="T22" fmla="*/ 2 w 20"/>
                  <a:gd name="T23" fmla="*/ 7 h 21"/>
                  <a:gd name="T24" fmla="*/ 0 w 20"/>
                  <a:gd name="T25" fmla="*/ 11 h 21"/>
                  <a:gd name="T26" fmla="*/ 2 w 20"/>
                  <a:gd name="T27" fmla="*/ 15 h 21"/>
                  <a:gd name="T28" fmla="*/ 3 w 20"/>
                  <a:gd name="T29" fmla="*/ 17 h 21"/>
                  <a:gd name="T30" fmla="*/ 7 w 20"/>
                  <a:gd name="T31" fmla="*/ 20 h 21"/>
                  <a:gd name="T32" fmla="*/ 11 w 20"/>
                  <a:gd name="T33" fmla="*/ 21 h 21"/>
                  <a:gd name="T34" fmla="*/ 11 w 20"/>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1">
                    <a:moveTo>
                      <a:pt x="11" y="21"/>
                    </a:moveTo>
                    <a:lnTo>
                      <a:pt x="15" y="20"/>
                    </a:lnTo>
                    <a:lnTo>
                      <a:pt x="17" y="17"/>
                    </a:lnTo>
                    <a:lnTo>
                      <a:pt x="20" y="15"/>
                    </a:lnTo>
                    <a:lnTo>
                      <a:pt x="20" y="11"/>
                    </a:lnTo>
                    <a:lnTo>
                      <a:pt x="20" y="7"/>
                    </a:lnTo>
                    <a:lnTo>
                      <a:pt x="17" y="4"/>
                    </a:lnTo>
                    <a:lnTo>
                      <a:pt x="15" y="1"/>
                    </a:lnTo>
                    <a:lnTo>
                      <a:pt x="11" y="0"/>
                    </a:lnTo>
                    <a:lnTo>
                      <a:pt x="7" y="1"/>
                    </a:lnTo>
                    <a:lnTo>
                      <a:pt x="3" y="4"/>
                    </a:lnTo>
                    <a:lnTo>
                      <a:pt x="2" y="7"/>
                    </a:lnTo>
                    <a:lnTo>
                      <a:pt x="0" y="11"/>
                    </a:lnTo>
                    <a:lnTo>
                      <a:pt x="2" y="15"/>
                    </a:lnTo>
                    <a:lnTo>
                      <a:pt x="3" y="17"/>
                    </a:lnTo>
                    <a:lnTo>
                      <a:pt x="7" y="20"/>
                    </a:lnTo>
                    <a:lnTo>
                      <a:pt x="11" y="21"/>
                    </a:lnTo>
                    <a:lnTo>
                      <a:pt x="11" y="21"/>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10" name="Freeform 311"/>
              <p:cNvSpPr>
                <a:spLocks/>
              </p:cNvSpPr>
              <p:nvPr/>
            </p:nvSpPr>
            <p:spPr bwMode="auto">
              <a:xfrm>
                <a:off x="2160588" y="3259138"/>
                <a:ext cx="30163" cy="33338"/>
              </a:xfrm>
              <a:custGeom>
                <a:avLst/>
                <a:gdLst>
                  <a:gd name="T0" fmla="*/ 10 w 19"/>
                  <a:gd name="T1" fmla="*/ 21 h 21"/>
                  <a:gd name="T2" fmla="*/ 13 w 19"/>
                  <a:gd name="T3" fmla="*/ 20 h 21"/>
                  <a:gd name="T4" fmla="*/ 17 w 19"/>
                  <a:gd name="T5" fmla="*/ 17 h 21"/>
                  <a:gd name="T6" fmla="*/ 19 w 19"/>
                  <a:gd name="T7" fmla="*/ 15 h 21"/>
                  <a:gd name="T8" fmla="*/ 19 w 19"/>
                  <a:gd name="T9" fmla="*/ 11 h 21"/>
                  <a:gd name="T10" fmla="*/ 19 w 19"/>
                  <a:gd name="T11" fmla="*/ 7 h 21"/>
                  <a:gd name="T12" fmla="*/ 17 w 19"/>
                  <a:gd name="T13" fmla="*/ 4 h 21"/>
                  <a:gd name="T14" fmla="*/ 13 w 19"/>
                  <a:gd name="T15" fmla="*/ 2 h 21"/>
                  <a:gd name="T16" fmla="*/ 10 w 19"/>
                  <a:gd name="T17" fmla="*/ 0 h 21"/>
                  <a:gd name="T18" fmla="*/ 6 w 19"/>
                  <a:gd name="T19" fmla="*/ 2 h 21"/>
                  <a:gd name="T20" fmla="*/ 2 w 19"/>
                  <a:gd name="T21" fmla="*/ 4 h 21"/>
                  <a:gd name="T22" fmla="*/ 1 w 19"/>
                  <a:gd name="T23" fmla="*/ 7 h 21"/>
                  <a:gd name="T24" fmla="*/ 0 w 19"/>
                  <a:gd name="T25" fmla="*/ 11 h 21"/>
                  <a:gd name="T26" fmla="*/ 1 w 19"/>
                  <a:gd name="T27" fmla="*/ 15 h 21"/>
                  <a:gd name="T28" fmla="*/ 2 w 19"/>
                  <a:gd name="T29" fmla="*/ 17 h 21"/>
                  <a:gd name="T30" fmla="*/ 6 w 19"/>
                  <a:gd name="T31" fmla="*/ 20 h 21"/>
                  <a:gd name="T32" fmla="*/ 10 w 19"/>
                  <a:gd name="T33" fmla="*/ 21 h 21"/>
                  <a:gd name="T34" fmla="*/ 10 w 19"/>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1">
                    <a:moveTo>
                      <a:pt x="10" y="21"/>
                    </a:moveTo>
                    <a:lnTo>
                      <a:pt x="13" y="20"/>
                    </a:lnTo>
                    <a:lnTo>
                      <a:pt x="17" y="17"/>
                    </a:lnTo>
                    <a:lnTo>
                      <a:pt x="19" y="15"/>
                    </a:lnTo>
                    <a:lnTo>
                      <a:pt x="19" y="11"/>
                    </a:lnTo>
                    <a:lnTo>
                      <a:pt x="19" y="7"/>
                    </a:lnTo>
                    <a:lnTo>
                      <a:pt x="17" y="4"/>
                    </a:lnTo>
                    <a:lnTo>
                      <a:pt x="13" y="2"/>
                    </a:lnTo>
                    <a:lnTo>
                      <a:pt x="10" y="0"/>
                    </a:lnTo>
                    <a:lnTo>
                      <a:pt x="6" y="2"/>
                    </a:lnTo>
                    <a:lnTo>
                      <a:pt x="2" y="4"/>
                    </a:lnTo>
                    <a:lnTo>
                      <a:pt x="1" y="7"/>
                    </a:lnTo>
                    <a:lnTo>
                      <a:pt x="0" y="11"/>
                    </a:lnTo>
                    <a:lnTo>
                      <a:pt x="1" y="15"/>
                    </a:lnTo>
                    <a:lnTo>
                      <a:pt x="2" y="17"/>
                    </a:lnTo>
                    <a:lnTo>
                      <a:pt x="6" y="20"/>
                    </a:lnTo>
                    <a:lnTo>
                      <a:pt x="10" y="21"/>
                    </a:lnTo>
                    <a:lnTo>
                      <a:pt x="10" y="21"/>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11" name="Freeform 312"/>
              <p:cNvSpPr>
                <a:spLocks/>
              </p:cNvSpPr>
              <p:nvPr/>
            </p:nvSpPr>
            <p:spPr bwMode="auto">
              <a:xfrm>
                <a:off x="2416175" y="3417888"/>
                <a:ext cx="30163" cy="30163"/>
              </a:xfrm>
              <a:custGeom>
                <a:avLst/>
                <a:gdLst>
                  <a:gd name="T0" fmla="*/ 9 w 19"/>
                  <a:gd name="T1" fmla="*/ 19 h 19"/>
                  <a:gd name="T2" fmla="*/ 13 w 19"/>
                  <a:gd name="T3" fmla="*/ 19 h 19"/>
                  <a:gd name="T4" fmla="*/ 17 w 19"/>
                  <a:gd name="T5" fmla="*/ 17 h 19"/>
                  <a:gd name="T6" fmla="*/ 18 w 19"/>
                  <a:gd name="T7" fmla="*/ 14 h 19"/>
                  <a:gd name="T8" fmla="*/ 19 w 19"/>
                  <a:gd name="T9" fmla="*/ 10 h 19"/>
                  <a:gd name="T10" fmla="*/ 18 w 19"/>
                  <a:gd name="T11" fmla="*/ 6 h 19"/>
                  <a:gd name="T12" fmla="*/ 17 w 19"/>
                  <a:gd name="T13" fmla="*/ 2 h 19"/>
                  <a:gd name="T14" fmla="*/ 13 w 19"/>
                  <a:gd name="T15" fmla="*/ 1 h 19"/>
                  <a:gd name="T16" fmla="*/ 9 w 19"/>
                  <a:gd name="T17" fmla="*/ 0 h 19"/>
                  <a:gd name="T18" fmla="*/ 5 w 19"/>
                  <a:gd name="T19" fmla="*/ 1 h 19"/>
                  <a:gd name="T20" fmla="*/ 2 w 19"/>
                  <a:gd name="T21" fmla="*/ 2 h 19"/>
                  <a:gd name="T22" fmla="*/ 0 w 19"/>
                  <a:gd name="T23" fmla="*/ 6 h 19"/>
                  <a:gd name="T24" fmla="*/ 0 w 19"/>
                  <a:gd name="T25" fmla="*/ 10 h 19"/>
                  <a:gd name="T26" fmla="*/ 0 w 19"/>
                  <a:gd name="T27" fmla="*/ 14 h 19"/>
                  <a:gd name="T28" fmla="*/ 2 w 19"/>
                  <a:gd name="T29" fmla="*/ 17 h 19"/>
                  <a:gd name="T30" fmla="*/ 5 w 19"/>
                  <a:gd name="T31" fmla="*/ 19 h 19"/>
                  <a:gd name="T32" fmla="*/ 9 w 19"/>
                  <a:gd name="T33" fmla="*/ 19 h 19"/>
                  <a:gd name="T34" fmla="*/ 9 w 19"/>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9">
                    <a:moveTo>
                      <a:pt x="9" y="19"/>
                    </a:moveTo>
                    <a:lnTo>
                      <a:pt x="13" y="19"/>
                    </a:lnTo>
                    <a:lnTo>
                      <a:pt x="17" y="17"/>
                    </a:lnTo>
                    <a:lnTo>
                      <a:pt x="18" y="14"/>
                    </a:lnTo>
                    <a:lnTo>
                      <a:pt x="19" y="10"/>
                    </a:lnTo>
                    <a:lnTo>
                      <a:pt x="18" y="6"/>
                    </a:lnTo>
                    <a:lnTo>
                      <a:pt x="17" y="2"/>
                    </a:lnTo>
                    <a:lnTo>
                      <a:pt x="13" y="1"/>
                    </a:lnTo>
                    <a:lnTo>
                      <a:pt x="9" y="0"/>
                    </a:lnTo>
                    <a:lnTo>
                      <a:pt x="5" y="1"/>
                    </a:lnTo>
                    <a:lnTo>
                      <a:pt x="2" y="2"/>
                    </a:lnTo>
                    <a:lnTo>
                      <a:pt x="0" y="6"/>
                    </a:lnTo>
                    <a:lnTo>
                      <a:pt x="0" y="10"/>
                    </a:lnTo>
                    <a:lnTo>
                      <a:pt x="0" y="14"/>
                    </a:lnTo>
                    <a:lnTo>
                      <a:pt x="2" y="17"/>
                    </a:lnTo>
                    <a:lnTo>
                      <a:pt x="5" y="19"/>
                    </a:lnTo>
                    <a:lnTo>
                      <a:pt x="9" y="19"/>
                    </a:lnTo>
                    <a:lnTo>
                      <a:pt x="9" y="1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12" name="Freeform 313"/>
              <p:cNvSpPr>
                <a:spLocks/>
              </p:cNvSpPr>
              <p:nvPr/>
            </p:nvSpPr>
            <p:spPr bwMode="auto">
              <a:xfrm>
                <a:off x="2916238" y="3689350"/>
                <a:ext cx="30163" cy="31750"/>
              </a:xfrm>
              <a:custGeom>
                <a:avLst/>
                <a:gdLst>
                  <a:gd name="T0" fmla="*/ 9 w 19"/>
                  <a:gd name="T1" fmla="*/ 20 h 20"/>
                  <a:gd name="T2" fmla="*/ 13 w 19"/>
                  <a:gd name="T3" fmla="*/ 20 h 20"/>
                  <a:gd name="T4" fmla="*/ 17 w 19"/>
                  <a:gd name="T5" fmla="*/ 17 h 20"/>
                  <a:gd name="T6" fmla="*/ 19 w 19"/>
                  <a:gd name="T7" fmla="*/ 13 h 20"/>
                  <a:gd name="T8" fmla="*/ 19 w 19"/>
                  <a:gd name="T9" fmla="*/ 9 h 20"/>
                  <a:gd name="T10" fmla="*/ 19 w 19"/>
                  <a:gd name="T11" fmla="*/ 7 h 20"/>
                  <a:gd name="T12" fmla="*/ 17 w 19"/>
                  <a:gd name="T13" fmla="*/ 3 h 20"/>
                  <a:gd name="T14" fmla="*/ 13 w 19"/>
                  <a:gd name="T15" fmla="*/ 0 h 20"/>
                  <a:gd name="T16" fmla="*/ 9 w 19"/>
                  <a:gd name="T17" fmla="*/ 0 h 20"/>
                  <a:gd name="T18" fmla="*/ 5 w 19"/>
                  <a:gd name="T19" fmla="*/ 0 h 20"/>
                  <a:gd name="T20" fmla="*/ 2 w 19"/>
                  <a:gd name="T21" fmla="*/ 3 h 20"/>
                  <a:gd name="T22" fmla="*/ 0 w 19"/>
                  <a:gd name="T23" fmla="*/ 7 h 20"/>
                  <a:gd name="T24" fmla="*/ 0 w 19"/>
                  <a:gd name="T25" fmla="*/ 9 h 20"/>
                  <a:gd name="T26" fmla="*/ 0 w 19"/>
                  <a:gd name="T27" fmla="*/ 13 h 20"/>
                  <a:gd name="T28" fmla="*/ 2 w 19"/>
                  <a:gd name="T29" fmla="*/ 17 h 20"/>
                  <a:gd name="T30" fmla="*/ 5 w 19"/>
                  <a:gd name="T31" fmla="*/ 20 h 20"/>
                  <a:gd name="T32" fmla="*/ 9 w 19"/>
                  <a:gd name="T33" fmla="*/ 20 h 20"/>
                  <a:gd name="T34" fmla="*/ 9 w 19"/>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0">
                    <a:moveTo>
                      <a:pt x="9" y="20"/>
                    </a:moveTo>
                    <a:lnTo>
                      <a:pt x="13" y="20"/>
                    </a:lnTo>
                    <a:lnTo>
                      <a:pt x="17" y="17"/>
                    </a:lnTo>
                    <a:lnTo>
                      <a:pt x="19" y="13"/>
                    </a:lnTo>
                    <a:lnTo>
                      <a:pt x="19" y="9"/>
                    </a:lnTo>
                    <a:lnTo>
                      <a:pt x="19" y="7"/>
                    </a:lnTo>
                    <a:lnTo>
                      <a:pt x="17" y="3"/>
                    </a:lnTo>
                    <a:lnTo>
                      <a:pt x="13" y="0"/>
                    </a:lnTo>
                    <a:lnTo>
                      <a:pt x="9" y="0"/>
                    </a:lnTo>
                    <a:lnTo>
                      <a:pt x="5" y="0"/>
                    </a:lnTo>
                    <a:lnTo>
                      <a:pt x="2" y="3"/>
                    </a:lnTo>
                    <a:lnTo>
                      <a:pt x="0" y="7"/>
                    </a:lnTo>
                    <a:lnTo>
                      <a:pt x="0" y="9"/>
                    </a:lnTo>
                    <a:lnTo>
                      <a:pt x="0" y="13"/>
                    </a:lnTo>
                    <a:lnTo>
                      <a:pt x="2" y="17"/>
                    </a:lnTo>
                    <a:lnTo>
                      <a:pt x="5" y="20"/>
                    </a:lnTo>
                    <a:lnTo>
                      <a:pt x="9" y="20"/>
                    </a:lnTo>
                    <a:lnTo>
                      <a:pt x="9" y="2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13" name="Line 314"/>
              <p:cNvSpPr>
                <a:spLocks noChangeShapeType="1"/>
              </p:cNvSpPr>
              <p:nvPr/>
            </p:nvSpPr>
            <p:spPr bwMode="auto">
              <a:xfrm flipV="1">
                <a:off x="4930775" y="3622675"/>
                <a:ext cx="0" cy="269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4" name="Line 315"/>
              <p:cNvSpPr>
                <a:spLocks noChangeShapeType="1"/>
              </p:cNvSpPr>
              <p:nvPr/>
            </p:nvSpPr>
            <p:spPr bwMode="auto">
              <a:xfrm flipV="1">
                <a:off x="4930775" y="3602038"/>
                <a:ext cx="0" cy="206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5" name="Line 316"/>
              <p:cNvSpPr>
                <a:spLocks noChangeShapeType="1"/>
              </p:cNvSpPr>
              <p:nvPr/>
            </p:nvSpPr>
            <p:spPr bwMode="auto">
              <a:xfrm flipV="1">
                <a:off x="2930525" y="3479800"/>
                <a:ext cx="0" cy="1285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6" name="Line 317"/>
              <p:cNvSpPr>
                <a:spLocks noChangeShapeType="1"/>
              </p:cNvSpPr>
              <p:nvPr/>
            </p:nvSpPr>
            <p:spPr bwMode="auto">
              <a:xfrm flipV="1">
                <a:off x="2930525" y="3411538"/>
                <a:ext cx="0" cy="682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7" name="Freeform 318"/>
              <p:cNvSpPr>
                <a:spLocks/>
              </p:cNvSpPr>
              <p:nvPr/>
            </p:nvSpPr>
            <p:spPr bwMode="auto">
              <a:xfrm>
                <a:off x="2930525" y="3479800"/>
                <a:ext cx="496888" cy="73025"/>
              </a:xfrm>
              <a:custGeom>
                <a:avLst/>
                <a:gdLst>
                  <a:gd name="T0" fmla="*/ 313 w 313"/>
                  <a:gd name="T1" fmla="*/ 46 h 46"/>
                  <a:gd name="T2" fmla="*/ 0 w 313"/>
                  <a:gd name="T3" fmla="*/ 0 h 46"/>
                  <a:gd name="T4" fmla="*/ 0 w 313"/>
                  <a:gd name="T5" fmla="*/ 0 h 46"/>
                </a:gdLst>
                <a:ahLst/>
                <a:cxnLst>
                  <a:cxn ang="0">
                    <a:pos x="T0" y="T1"/>
                  </a:cxn>
                  <a:cxn ang="0">
                    <a:pos x="T2" y="T3"/>
                  </a:cxn>
                  <a:cxn ang="0">
                    <a:pos x="T4" y="T5"/>
                  </a:cxn>
                </a:cxnLst>
                <a:rect l="0" t="0" r="r" b="b"/>
                <a:pathLst>
                  <a:path w="313" h="46">
                    <a:moveTo>
                      <a:pt x="313" y="46"/>
                    </a:moveTo>
                    <a:lnTo>
                      <a:pt x="0" y="0"/>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8" name="Line 319"/>
              <p:cNvSpPr>
                <a:spLocks noChangeShapeType="1"/>
              </p:cNvSpPr>
              <p:nvPr/>
            </p:nvSpPr>
            <p:spPr bwMode="auto">
              <a:xfrm flipV="1">
                <a:off x="3427413" y="3552825"/>
                <a:ext cx="0" cy="285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19" name="Line 320"/>
              <p:cNvSpPr>
                <a:spLocks noChangeShapeType="1"/>
              </p:cNvSpPr>
              <p:nvPr/>
            </p:nvSpPr>
            <p:spPr bwMode="auto">
              <a:xfrm flipV="1">
                <a:off x="3427413" y="3527425"/>
                <a:ext cx="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0" name="Freeform 321"/>
              <p:cNvSpPr>
                <a:spLocks/>
              </p:cNvSpPr>
              <p:nvPr/>
            </p:nvSpPr>
            <p:spPr bwMode="auto">
              <a:xfrm>
                <a:off x="3427413" y="3552825"/>
                <a:ext cx="1503363" cy="69850"/>
              </a:xfrm>
              <a:custGeom>
                <a:avLst/>
                <a:gdLst>
                  <a:gd name="T0" fmla="*/ 947 w 947"/>
                  <a:gd name="T1" fmla="*/ 44 h 44"/>
                  <a:gd name="T2" fmla="*/ 2 w 947"/>
                  <a:gd name="T3" fmla="*/ 0 h 44"/>
                  <a:gd name="T4" fmla="*/ 0 w 947"/>
                  <a:gd name="T5" fmla="*/ 0 h 44"/>
                </a:gdLst>
                <a:ahLst/>
                <a:cxnLst>
                  <a:cxn ang="0">
                    <a:pos x="T0" y="T1"/>
                  </a:cxn>
                  <a:cxn ang="0">
                    <a:pos x="T2" y="T3"/>
                  </a:cxn>
                  <a:cxn ang="0">
                    <a:pos x="T4" y="T5"/>
                  </a:cxn>
                </a:cxnLst>
                <a:rect l="0" t="0" r="r" b="b"/>
                <a:pathLst>
                  <a:path w="947" h="44">
                    <a:moveTo>
                      <a:pt x="947" y="44"/>
                    </a:moveTo>
                    <a:lnTo>
                      <a:pt x="2" y="0"/>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1" name="Line 322"/>
              <p:cNvSpPr>
                <a:spLocks noChangeShapeType="1"/>
              </p:cNvSpPr>
              <p:nvPr/>
            </p:nvSpPr>
            <p:spPr bwMode="auto">
              <a:xfrm flipV="1">
                <a:off x="2114550" y="3311525"/>
                <a:ext cx="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2" name="Line 323"/>
              <p:cNvSpPr>
                <a:spLocks noChangeShapeType="1"/>
              </p:cNvSpPr>
              <p:nvPr/>
            </p:nvSpPr>
            <p:spPr bwMode="auto">
              <a:xfrm flipV="1">
                <a:off x="2114550" y="3289300"/>
                <a:ext cx="0" cy="222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3" name="Freeform 324"/>
              <p:cNvSpPr>
                <a:spLocks/>
              </p:cNvSpPr>
              <p:nvPr/>
            </p:nvSpPr>
            <p:spPr bwMode="auto">
              <a:xfrm>
                <a:off x="2114550" y="3311525"/>
                <a:ext cx="65088" cy="31750"/>
              </a:xfrm>
              <a:custGeom>
                <a:avLst/>
                <a:gdLst>
                  <a:gd name="T0" fmla="*/ 41 w 41"/>
                  <a:gd name="T1" fmla="*/ 20 h 20"/>
                  <a:gd name="T2" fmla="*/ 41 w 41"/>
                  <a:gd name="T3" fmla="*/ 20 h 20"/>
                  <a:gd name="T4" fmla="*/ 3 w 41"/>
                  <a:gd name="T5" fmla="*/ 1 h 20"/>
                  <a:gd name="T6" fmla="*/ 0 w 41"/>
                  <a:gd name="T7" fmla="*/ 0 h 20"/>
                </a:gdLst>
                <a:ahLst/>
                <a:cxnLst>
                  <a:cxn ang="0">
                    <a:pos x="T0" y="T1"/>
                  </a:cxn>
                  <a:cxn ang="0">
                    <a:pos x="T2" y="T3"/>
                  </a:cxn>
                  <a:cxn ang="0">
                    <a:pos x="T4" y="T5"/>
                  </a:cxn>
                  <a:cxn ang="0">
                    <a:pos x="T6" y="T7"/>
                  </a:cxn>
                </a:cxnLst>
                <a:rect l="0" t="0" r="r" b="b"/>
                <a:pathLst>
                  <a:path w="41" h="20">
                    <a:moveTo>
                      <a:pt x="41" y="20"/>
                    </a:moveTo>
                    <a:lnTo>
                      <a:pt x="41" y="20"/>
                    </a:lnTo>
                    <a:lnTo>
                      <a:pt x="3" y="1"/>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4" name="Line 325"/>
              <p:cNvSpPr>
                <a:spLocks noChangeShapeType="1"/>
              </p:cNvSpPr>
              <p:nvPr/>
            </p:nvSpPr>
            <p:spPr bwMode="auto">
              <a:xfrm>
                <a:off x="2051050" y="3252788"/>
                <a:ext cx="0"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5" name="Line 326"/>
              <p:cNvSpPr>
                <a:spLocks noChangeShapeType="1"/>
              </p:cNvSpPr>
              <p:nvPr/>
            </p:nvSpPr>
            <p:spPr bwMode="auto">
              <a:xfrm>
                <a:off x="2051050" y="3271838"/>
                <a:ext cx="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6" name="Freeform 327"/>
              <p:cNvSpPr>
                <a:spLocks/>
              </p:cNvSpPr>
              <p:nvPr/>
            </p:nvSpPr>
            <p:spPr bwMode="auto">
              <a:xfrm>
                <a:off x="1957388" y="3094038"/>
                <a:ext cx="93663" cy="177800"/>
              </a:xfrm>
              <a:custGeom>
                <a:avLst/>
                <a:gdLst>
                  <a:gd name="T0" fmla="*/ 59 w 59"/>
                  <a:gd name="T1" fmla="*/ 112 h 112"/>
                  <a:gd name="T2" fmla="*/ 40 w 59"/>
                  <a:gd name="T3" fmla="*/ 102 h 112"/>
                  <a:gd name="T4" fmla="*/ 27 w 59"/>
                  <a:gd name="T5" fmla="*/ 86 h 112"/>
                  <a:gd name="T6" fmla="*/ 18 w 59"/>
                  <a:gd name="T7" fmla="*/ 0 h 112"/>
                  <a:gd name="T8" fmla="*/ 0 w 59"/>
                  <a:gd name="T9" fmla="*/ 22 h 112"/>
                </a:gdLst>
                <a:ahLst/>
                <a:cxnLst>
                  <a:cxn ang="0">
                    <a:pos x="T0" y="T1"/>
                  </a:cxn>
                  <a:cxn ang="0">
                    <a:pos x="T2" y="T3"/>
                  </a:cxn>
                  <a:cxn ang="0">
                    <a:pos x="T4" y="T5"/>
                  </a:cxn>
                  <a:cxn ang="0">
                    <a:pos x="T6" y="T7"/>
                  </a:cxn>
                  <a:cxn ang="0">
                    <a:pos x="T8" y="T9"/>
                  </a:cxn>
                </a:cxnLst>
                <a:rect l="0" t="0" r="r" b="b"/>
                <a:pathLst>
                  <a:path w="59" h="112">
                    <a:moveTo>
                      <a:pt x="59" y="112"/>
                    </a:moveTo>
                    <a:lnTo>
                      <a:pt x="40" y="102"/>
                    </a:lnTo>
                    <a:lnTo>
                      <a:pt x="27" y="86"/>
                    </a:lnTo>
                    <a:lnTo>
                      <a:pt x="18" y="0"/>
                    </a:lnTo>
                    <a:lnTo>
                      <a:pt x="0" y="22"/>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7" name="Line 328"/>
              <p:cNvSpPr>
                <a:spLocks noChangeShapeType="1"/>
              </p:cNvSpPr>
              <p:nvPr/>
            </p:nvSpPr>
            <p:spPr bwMode="auto">
              <a:xfrm flipV="1">
                <a:off x="2179638" y="3343275"/>
                <a:ext cx="0"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8" name="Line 329"/>
              <p:cNvSpPr>
                <a:spLocks noChangeShapeType="1"/>
              </p:cNvSpPr>
              <p:nvPr/>
            </p:nvSpPr>
            <p:spPr bwMode="auto">
              <a:xfrm flipH="1" flipV="1">
                <a:off x="2051050" y="3271838"/>
                <a:ext cx="6350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29" name="Line 330"/>
              <p:cNvSpPr>
                <a:spLocks noChangeShapeType="1"/>
              </p:cNvSpPr>
              <p:nvPr/>
            </p:nvSpPr>
            <p:spPr bwMode="auto">
              <a:xfrm flipV="1">
                <a:off x="2179638" y="3313113"/>
                <a:ext cx="0" cy="301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30" name="Line 331"/>
              <p:cNvSpPr>
                <a:spLocks noChangeShapeType="1"/>
              </p:cNvSpPr>
              <p:nvPr/>
            </p:nvSpPr>
            <p:spPr bwMode="auto">
              <a:xfrm flipV="1">
                <a:off x="2427288" y="3438525"/>
                <a:ext cx="0"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31" name="Line 332"/>
              <p:cNvSpPr>
                <a:spLocks noChangeShapeType="1"/>
              </p:cNvSpPr>
              <p:nvPr/>
            </p:nvSpPr>
            <p:spPr bwMode="auto">
              <a:xfrm flipV="1">
                <a:off x="2427288" y="3413125"/>
                <a:ext cx="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32" name="Freeform 333"/>
              <p:cNvSpPr>
                <a:spLocks/>
              </p:cNvSpPr>
              <p:nvPr/>
            </p:nvSpPr>
            <p:spPr bwMode="auto">
              <a:xfrm>
                <a:off x="2427288" y="3438525"/>
                <a:ext cx="503238" cy="41275"/>
              </a:xfrm>
              <a:custGeom>
                <a:avLst/>
                <a:gdLst>
                  <a:gd name="T0" fmla="*/ 317 w 317"/>
                  <a:gd name="T1" fmla="*/ 26 h 26"/>
                  <a:gd name="T2" fmla="*/ 2 w 317"/>
                  <a:gd name="T3" fmla="*/ 0 h 26"/>
                  <a:gd name="T4" fmla="*/ 0 w 317"/>
                  <a:gd name="T5" fmla="*/ 0 h 26"/>
                </a:gdLst>
                <a:ahLst/>
                <a:cxnLst>
                  <a:cxn ang="0">
                    <a:pos x="T0" y="T1"/>
                  </a:cxn>
                  <a:cxn ang="0">
                    <a:pos x="T2" y="T3"/>
                  </a:cxn>
                  <a:cxn ang="0">
                    <a:pos x="T4" y="T5"/>
                  </a:cxn>
                </a:cxnLst>
                <a:rect l="0" t="0" r="r" b="b"/>
                <a:pathLst>
                  <a:path w="317" h="26">
                    <a:moveTo>
                      <a:pt x="317" y="26"/>
                    </a:moveTo>
                    <a:lnTo>
                      <a:pt x="2" y="0"/>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33" name="Line 334"/>
              <p:cNvSpPr>
                <a:spLocks noChangeShapeType="1"/>
              </p:cNvSpPr>
              <p:nvPr/>
            </p:nvSpPr>
            <p:spPr bwMode="auto">
              <a:xfrm flipH="1" flipV="1">
                <a:off x="2179638" y="3343275"/>
                <a:ext cx="247650" cy="952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34" name="Freeform 335"/>
              <p:cNvSpPr>
                <a:spLocks/>
              </p:cNvSpPr>
              <p:nvPr/>
            </p:nvSpPr>
            <p:spPr bwMode="auto">
              <a:xfrm>
                <a:off x="1939925" y="3113088"/>
                <a:ext cx="33338" cy="33338"/>
              </a:xfrm>
              <a:custGeom>
                <a:avLst/>
                <a:gdLst>
                  <a:gd name="T0" fmla="*/ 11 w 21"/>
                  <a:gd name="T1" fmla="*/ 21 h 21"/>
                  <a:gd name="T2" fmla="*/ 15 w 21"/>
                  <a:gd name="T3" fmla="*/ 19 h 21"/>
                  <a:gd name="T4" fmla="*/ 17 w 21"/>
                  <a:gd name="T5" fmla="*/ 17 h 21"/>
                  <a:gd name="T6" fmla="*/ 20 w 21"/>
                  <a:gd name="T7" fmla="*/ 14 h 21"/>
                  <a:gd name="T8" fmla="*/ 21 w 21"/>
                  <a:gd name="T9" fmla="*/ 10 h 21"/>
                  <a:gd name="T10" fmla="*/ 20 w 21"/>
                  <a:gd name="T11" fmla="*/ 6 h 21"/>
                  <a:gd name="T12" fmla="*/ 17 w 21"/>
                  <a:gd name="T13" fmla="*/ 4 h 21"/>
                  <a:gd name="T14" fmla="*/ 15 w 21"/>
                  <a:gd name="T15" fmla="*/ 1 h 21"/>
                  <a:gd name="T16" fmla="*/ 11 w 21"/>
                  <a:gd name="T17" fmla="*/ 0 h 21"/>
                  <a:gd name="T18" fmla="*/ 7 w 21"/>
                  <a:gd name="T19" fmla="*/ 1 h 21"/>
                  <a:gd name="T20" fmla="*/ 4 w 21"/>
                  <a:gd name="T21" fmla="*/ 4 h 21"/>
                  <a:gd name="T22" fmla="*/ 2 w 21"/>
                  <a:gd name="T23" fmla="*/ 6 h 21"/>
                  <a:gd name="T24" fmla="*/ 0 w 21"/>
                  <a:gd name="T25" fmla="*/ 10 h 21"/>
                  <a:gd name="T26" fmla="*/ 2 w 21"/>
                  <a:gd name="T27" fmla="*/ 14 h 21"/>
                  <a:gd name="T28" fmla="*/ 4 w 21"/>
                  <a:gd name="T29" fmla="*/ 17 h 21"/>
                  <a:gd name="T30" fmla="*/ 7 w 21"/>
                  <a:gd name="T31" fmla="*/ 19 h 21"/>
                  <a:gd name="T32" fmla="*/ 11 w 21"/>
                  <a:gd name="T33" fmla="*/ 21 h 21"/>
                  <a:gd name="T34" fmla="*/ 11 w 21"/>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1" y="21"/>
                    </a:moveTo>
                    <a:lnTo>
                      <a:pt x="15" y="19"/>
                    </a:lnTo>
                    <a:lnTo>
                      <a:pt x="17" y="17"/>
                    </a:lnTo>
                    <a:lnTo>
                      <a:pt x="20" y="14"/>
                    </a:lnTo>
                    <a:lnTo>
                      <a:pt x="21" y="10"/>
                    </a:lnTo>
                    <a:lnTo>
                      <a:pt x="20" y="6"/>
                    </a:lnTo>
                    <a:lnTo>
                      <a:pt x="17" y="4"/>
                    </a:lnTo>
                    <a:lnTo>
                      <a:pt x="15" y="1"/>
                    </a:lnTo>
                    <a:lnTo>
                      <a:pt x="11" y="0"/>
                    </a:lnTo>
                    <a:lnTo>
                      <a:pt x="7" y="1"/>
                    </a:lnTo>
                    <a:lnTo>
                      <a:pt x="4" y="4"/>
                    </a:lnTo>
                    <a:lnTo>
                      <a:pt x="2" y="6"/>
                    </a:lnTo>
                    <a:lnTo>
                      <a:pt x="0" y="10"/>
                    </a:lnTo>
                    <a:lnTo>
                      <a:pt x="2" y="14"/>
                    </a:lnTo>
                    <a:lnTo>
                      <a:pt x="4" y="17"/>
                    </a:lnTo>
                    <a:lnTo>
                      <a:pt x="7" y="19"/>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35" name="Freeform 336"/>
              <p:cNvSpPr>
                <a:spLocks/>
              </p:cNvSpPr>
              <p:nvPr/>
            </p:nvSpPr>
            <p:spPr bwMode="auto">
              <a:xfrm>
                <a:off x="1971675" y="3076575"/>
                <a:ext cx="30163" cy="33338"/>
              </a:xfrm>
              <a:custGeom>
                <a:avLst/>
                <a:gdLst>
                  <a:gd name="T0" fmla="*/ 9 w 19"/>
                  <a:gd name="T1" fmla="*/ 21 h 21"/>
                  <a:gd name="T2" fmla="*/ 13 w 19"/>
                  <a:gd name="T3" fmla="*/ 20 h 21"/>
                  <a:gd name="T4" fmla="*/ 17 w 19"/>
                  <a:gd name="T5" fmla="*/ 17 h 21"/>
                  <a:gd name="T6" fmla="*/ 18 w 19"/>
                  <a:gd name="T7" fmla="*/ 15 h 21"/>
                  <a:gd name="T8" fmla="*/ 19 w 19"/>
                  <a:gd name="T9" fmla="*/ 11 h 21"/>
                  <a:gd name="T10" fmla="*/ 18 w 19"/>
                  <a:gd name="T11" fmla="*/ 7 h 21"/>
                  <a:gd name="T12" fmla="*/ 17 w 19"/>
                  <a:gd name="T13" fmla="*/ 4 h 21"/>
                  <a:gd name="T14" fmla="*/ 13 w 19"/>
                  <a:gd name="T15" fmla="*/ 2 h 21"/>
                  <a:gd name="T16" fmla="*/ 9 w 19"/>
                  <a:gd name="T17" fmla="*/ 0 h 21"/>
                  <a:gd name="T18" fmla="*/ 5 w 19"/>
                  <a:gd name="T19" fmla="*/ 2 h 21"/>
                  <a:gd name="T20" fmla="*/ 2 w 19"/>
                  <a:gd name="T21" fmla="*/ 4 h 21"/>
                  <a:gd name="T22" fmla="*/ 0 w 19"/>
                  <a:gd name="T23" fmla="*/ 7 h 21"/>
                  <a:gd name="T24" fmla="*/ 0 w 19"/>
                  <a:gd name="T25" fmla="*/ 11 h 21"/>
                  <a:gd name="T26" fmla="*/ 0 w 19"/>
                  <a:gd name="T27" fmla="*/ 15 h 21"/>
                  <a:gd name="T28" fmla="*/ 2 w 19"/>
                  <a:gd name="T29" fmla="*/ 17 h 21"/>
                  <a:gd name="T30" fmla="*/ 5 w 19"/>
                  <a:gd name="T31" fmla="*/ 20 h 21"/>
                  <a:gd name="T32" fmla="*/ 9 w 19"/>
                  <a:gd name="T33" fmla="*/ 21 h 21"/>
                  <a:gd name="T34" fmla="*/ 9 w 19"/>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1">
                    <a:moveTo>
                      <a:pt x="9" y="21"/>
                    </a:moveTo>
                    <a:lnTo>
                      <a:pt x="13" y="20"/>
                    </a:lnTo>
                    <a:lnTo>
                      <a:pt x="17" y="17"/>
                    </a:lnTo>
                    <a:lnTo>
                      <a:pt x="18" y="15"/>
                    </a:lnTo>
                    <a:lnTo>
                      <a:pt x="19" y="11"/>
                    </a:lnTo>
                    <a:lnTo>
                      <a:pt x="18" y="7"/>
                    </a:lnTo>
                    <a:lnTo>
                      <a:pt x="17" y="4"/>
                    </a:lnTo>
                    <a:lnTo>
                      <a:pt x="13" y="2"/>
                    </a:lnTo>
                    <a:lnTo>
                      <a:pt x="9" y="0"/>
                    </a:lnTo>
                    <a:lnTo>
                      <a:pt x="5" y="2"/>
                    </a:lnTo>
                    <a:lnTo>
                      <a:pt x="2" y="4"/>
                    </a:lnTo>
                    <a:lnTo>
                      <a:pt x="0" y="7"/>
                    </a:lnTo>
                    <a:lnTo>
                      <a:pt x="0" y="11"/>
                    </a:lnTo>
                    <a:lnTo>
                      <a:pt x="0" y="15"/>
                    </a:lnTo>
                    <a:lnTo>
                      <a:pt x="2" y="17"/>
                    </a:lnTo>
                    <a:lnTo>
                      <a:pt x="5" y="20"/>
                    </a:lnTo>
                    <a:lnTo>
                      <a:pt x="9" y="21"/>
                    </a:lnTo>
                    <a:lnTo>
                      <a:pt x="9"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36" name="Freeform 337"/>
              <p:cNvSpPr>
                <a:spLocks/>
              </p:cNvSpPr>
              <p:nvPr/>
            </p:nvSpPr>
            <p:spPr bwMode="auto">
              <a:xfrm>
                <a:off x="1984375" y="3214688"/>
                <a:ext cx="33338" cy="33338"/>
              </a:xfrm>
              <a:custGeom>
                <a:avLst/>
                <a:gdLst>
                  <a:gd name="T0" fmla="*/ 10 w 21"/>
                  <a:gd name="T1" fmla="*/ 21 h 21"/>
                  <a:gd name="T2" fmla="*/ 14 w 21"/>
                  <a:gd name="T3" fmla="*/ 19 h 21"/>
                  <a:gd name="T4" fmla="*/ 17 w 21"/>
                  <a:gd name="T5" fmla="*/ 17 h 21"/>
                  <a:gd name="T6" fmla="*/ 19 w 21"/>
                  <a:gd name="T7" fmla="*/ 14 h 21"/>
                  <a:gd name="T8" fmla="*/ 21 w 21"/>
                  <a:gd name="T9" fmla="*/ 10 h 21"/>
                  <a:gd name="T10" fmla="*/ 19 w 21"/>
                  <a:gd name="T11" fmla="*/ 6 h 21"/>
                  <a:gd name="T12" fmla="*/ 17 w 21"/>
                  <a:gd name="T13" fmla="*/ 4 h 21"/>
                  <a:gd name="T14" fmla="*/ 14 w 21"/>
                  <a:gd name="T15" fmla="*/ 1 h 21"/>
                  <a:gd name="T16" fmla="*/ 10 w 21"/>
                  <a:gd name="T17" fmla="*/ 0 h 21"/>
                  <a:gd name="T18" fmla="*/ 6 w 21"/>
                  <a:gd name="T19" fmla="*/ 1 h 21"/>
                  <a:gd name="T20" fmla="*/ 4 w 21"/>
                  <a:gd name="T21" fmla="*/ 4 h 21"/>
                  <a:gd name="T22" fmla="*/ 1 w 21"/>
                  <a:gd name="T23" fmla="*/ 6 h 21"/>
                  <a:gd name="T24" fmla="*/ 0 w 21"/>
                  <a:gd name="T25" fmla="*/ 10 h 21"/>
                  <a:gd name="T26" fmla="*/ 1 w 21"/>
                  <a:gd name="T27" fmla="*/ 14 h 21"/>
                  <a:gd name="T28" fmla="*/ 4 w 21"/>
                  <a:gd name="T29" fmla="*/ 17 h 21"/>
                  <a:gd name="T30" fmla="*/ 6 w 21"/>
                  <a:gd name="T31" fmla="*/ 19 h 21"/>
                  <a:gd name="T32" fmla="*/ 10 w 21"/>
                  <a:gd name="T33" fmla="*/ 21 h 21"/>
                  <a:gd name="T34" fmla="*/ 10 w 21"/>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0" y="21"/>
                    </a:moveTo>
                    <a:lnTo>
                      <a:pt x="14" y="19"/>
                    </a:lnTo>
                    <a:lnTo>
                      <a:pt x="17" y="17"/>
                    </a:lnTo>
                    <a:lnTo>
                      <a:pt x="19" y="14"/>
                    </a:lnTo>
                    <a:lnTo>
                      <a:pt x="21" y="10"/>
                    </a:lnTo>
                    <a:lnTo>
                      <a:pt x="19" y="6"/>
                    </a:lnTo>
                    <a:lnTo>
                      <a:pt x="17" y="4"/>
                    </a:lnTo>
                    <a:lnTo>
                      <a:pt x="14" y="1"/>
                    </a:lnTo>
                    <a:lnTo>
                      <a:pt x="10" y="0"/>
                    </a:lnTo>
                    <a:lnTo>
                      <a:pt x="6" y="1"/>
                    </a:lnTo>
                    <a:lnTo>
                      <a:pt x="4" y="4"/>
                    </a:lnTo>
                    <a:lnTo>
                      <a:pt x="1" y="6"/>
                    </a:lnTo>
                    <a:lnTo>
                      <a:pt x="0" y="10"/>
                    </a:lnTo>
                    <a:lnTo>
                      <a:pt x="1" y="14"/>
                    </a:lnTo>
                    <a:lnTo>
                      <a:pt x="4" y="17"/>
                    </a:lnTo>
                    <a:lnTo>
                      <a:pt x="6" y="19"/>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37" name="Freeform 338"/>
              <p:cNvSpPr>
                <a:spLocks/>
              </p:cNvSpPr>
              <p:nvPr/>
            </p:nvSpPr>
            <p:spPr bwMode="auto">
              <a:xfrm>
                <a:off x="2005013" y="3238500"/>
                <a:ext cx="33338" cy="31750"/>
              </a:xfrm>
              <a:custGeom>
                <a:avLst/>
                <a:gdLst>
                  <a:gd name="T0" fmla="*/ 10 w 21"/>
                  <a:gd name="T1" fmla="*/ 20 h 20"/>
                  <a:gd name="T2" fmla="*/ 14 w 21"/>
                  <a:gd name="T3" fmla="*/ 20 h 20"/>
                  <a:gd name="T4" fmla="*/ 17 w 21"/>
                  <a:gd name="T5" fmla="*/ 17 h 20"/>
                  <a:gd name="T6" fmla="*/ 19 w 21"/>
                  <a:gd name="T7" fmla="*/ 15 h 20"/>
                  <a:gd name="T8" fmla="*/ 21 w 21"/>
                  <a:gd name="T9" fmla="*/ 11 h 20"/>
                  <a:gd name="T10" fmla="*/ 19 w 21"/>
                  <a:gd name="T11" fmla="*/ 7 h 20"/>
                  <a:gd name="T12" fmla="*/ 17 w 21"/>
                  <a:gd name="T13" fmla="*/ 3 h 20"/>
                  <a:gd name="T14" fmla="*/ 14 w 21"/>
                  <a:gd name="T15" fmla="*/ 2 h 20"/>
                  <a:gd name="T16" fmla="*/ 10 w 21"/>
                  <a:gd name="T17" fmla="*/ 0 h 20"/>
                  <a:gd name="T18" fmla="*/ 6 w 21"/>
                  <a:gd name="T19" fmla="*/ 2 h 20"/>
                  <a:gd name="T20" fmla="*/ 2 w 21"/>
                  <a:gd name="T21" fmla="*/ 3 h 20"/>
                  <a:gd name="T22" fmla="*/ 1 w 21"/>
                  <a:gd name="T23" fmla="*/ 7 h 20"/>
                  <a:gd name="T24" fmla="*/ 0 w 21"/>
                  <a:gd name="T25" fmla="*/ 11 h 20"/>
                  <a:gd name="T26" fmla="*/ 1 w 21"/>
                  <a:gd name="T27" fmla="*/ 15 h 20"/>
                  <a:gd name="T28" fmla="*/ 2 w 21"/>
                  <a:gd name="T29" fmla="*/ 17 h 20"/>
                  <a:gd name="T30" fmla="*/ 6 w 21"/>
                  <a:gd name="T31" fmla="*/ 20 h 20"/>
                  <a:gd name="T32" fmla="*/ 10 w 21"/>
                  <a:gd name="T33" fmla="*/ 20 h 20"/>
                  <a:gd name="T34" fmla="*/ 10 w 21"/>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0">
                    <a:moveTo>
                      <a:pt x="10" y="20"/>
                    </a:moveTo>
                    <a:lnTo>
                      <a:pt x="14" y="20"/>
                    </a:lnTo>
                    <a:lnTo>
                      <a:pt x="17" y="17"/>
                    </a:lnTo>
                    <a:lnTo>
                      <a:pt x="19" y="15"/>
                    </a:lnTo>
                    <a:lnTo>
                      <a:pt x="21" y="11"/>
                    </a:lnTo>
                    <a:lnTo>
                      <a:pt x="19" y="7"/>
                    </a:lnTo>
                    <a:lnTo>
                      <a:pt x="17" y="3"/>
                    </a:lnTo>
                    <a:lnTo>
                      <a:pt x="14" y="2"/>
                    </a:lnTo>
                    <a:lnTo>
                      <a:pt x="10" y="0"/>
                    </a:lnTo>
                    <a:lnTo>
                      <a:pt x="6" y="2"/>
                    </a:lnTo>
                    <a:lnTo>
                      <a:pt x="2" y="3"/>
                    </a:lnTo>
                    <a:lnTo>
                      <a:pt x="1" y="7"/>
                    </a:lnTo>
                    <a:lnTo>
                      <a:pt x="0" y="11"/>
                    </a:lnTo>
                    <a:lnTo>
                      <a:pt x="1" y="15"/>
                    </a:lnTo>
                    <a:lnTo>
                      <a:pt x="2" y="17"/>
                    </a:lnTo>
                    <a:lnTo>
                      <a:pt x="6"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38" name="Freeform 339"/>
              <p:cNvSpPr>
                <a:spLocks/>
              </p:cNvSpPr>
              <p:nvPr/>
            </p:nvSpPr>
            <p:spPr bwMode="auto">
              <a:xfrm>
                <a:off x="2035175" y="3257550"/>
                <a:ext cx="31750" cy="31750"/>
              </a:xfrm>
              <a:custGeom>
                <a:avLst/>
                <a:gdLst>
                  <a:gd name="T0" fmla="*/ 10 w 20"/>
                  <a:gd name="T1" fmla="*/ 20 h 20"/>
                  <a:gd name="T2" fmla="*/ 13 w 20"/>
                  <a:gd name="T3" fmla="*/ 18 h 20"/>
                  <a:gd name="T4" fmla="*/ 17 w 20"/>
                  <a:gd name="T5" fmla="*/ 17 h 20"/>
                  <a:gd name="T6" fmla="*/ 19 w 20"/>
                  <a:gd name="T7" fmla="*/ 13 h 20"/>
                  <a:gd name="T8" fmla="*/ 20 w 20"/>
                  <a:gd name="T9" fmla="*/ 9 h 20"/>
                  <a:gd name="T10" fmla="*/ 19 w 20"/>
                  <a:gd name="T11" fmla="*/ 5 h 20"/>
                  <a:gd name="T12" fmla="*/ 17 w 20"/>
                  <a:gd name="T13" fmla="*/ 3 h 20"/>
                  <a:gd name="T14" fmla="*/ 13 w 20"/>
                  <a:gd name="T15" fmla="*/ 0 h 20"/>
                  <a:gd name="T16" fmla="*/ 10 w 20"/>
                  <a:gd name="T17" fmla="*/ 0 h 20"/>
                  <a:gd name="T18" fmla="*/ 6 w 20"/>
                  <a:gd name="T19" fmla="*/ 0 h 20"/>
                  <a:gd name="T20" fmla="*/ 3 w 20"/>
                  <a:gd name="T21" fmla="*/ 3 h 20"/>
                  <a:gd name="T22" fmla="*/ 0 w 20"/>
                  <a:gd name="T23" fmla="*/ 5 h 20"/>
                  <a:gd name="T24" fmla="*/ 0 w 20"/>
                  <a:gd name="T25" fmla="*/ 9 h 20"/>
                  <a:gd name="T26" fmla="*/ 0 w 20"/>
                  <a:gd name="T27" fmla="*/ 13 h 20"/>
                  <a:gd name="T28" fmla="*/ 3 w 20"/>
                  <a:gd name="T29" fmla="*/ 17 h 20"/>
                  <a:gd name="T30" fmla="*/ 6 w 20"/>
                  <a:gd name="T31" fmla="*/ 18 h 20"/>
                  <a:gd name="T32" fmla="*/ 10 w 20"/>
                  <a:gd name="T33" fmla="*/ 20 h 20"/>
                  <a:gd name="T34" fmla="*/ 10 w 20"/>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10" y="20"/>
                    </a:moveTo>
                    <a:lnTo>
                      <a:pt x="13" y="18"/>
                    </a:lnTo>
                    <a:lnTo>
                      <a:pt x="17" y="17"/>
                    </a:lnTo>
                    <a:lnTo>
                      <a:pt x="19" y="13"/>
                    </a:lnTo>
                    <a:lnTo>
                      <a:pt x="20" y="9"/>
                    </a:lnTo>
                    <a:lnTo>
                      <a:pt x="19" y="5"/>
                    </a:lnTo>
                    <a:lnTo>
                      <a:pt x="17" y="3"/>
                    </a:lnTo>
                    <a:lnTo>
                      <a:pt x="13" y="0"/>
                    </a:lnTo>
                    <a:lnTo>
                      <a:pt x="10" y="0"/>
                    </a:lnTo>
                    <a:lnTo>
                      <a:pt x="6" y="0"/>
                    </a:lnTo>
                    <a:lnTo>
                      <a:pt x="3" y="3"/>
                    </a:lnTo>
                    <a:lnTo>
                      <a:pt x="0" y="5"/>
                    </a:lnTo>
                    <a:lnTo>
                      <a:pt x="0" y="9"/>
                    </a:lnTo>
                    <a:lnTo>
                      <a:pt x="0" y="13"/>
                    </a:lnTo>
                    <a:lnTo>
                      <a:pt x="3" y="17"/>
                    </a:lnTo>
                    <a:lnTo>
                      <a:pt x="6" y="18"/>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39" name="Freeform 340"/>
              <p:cNvSpPr>
                <a:spLocks/>
              </p:cNvSpPr>
              <p:nvPr/>
            </p:nvSpPr>
            <p:spPr bwMode="auto">
              <a:xfrm>
                <a:off x="2100263" y="3295650"/>
                <a:ext cx="30163" cy="30163"/>
              </a:xfrm>
              <a:custGeom>
                <a:avLst/>
                <a:gdLst>
                  <a:gd name="T0" fmla="*/ 9 w 19"/>
                  <a:gd name="T1" fmla="*/ 19 h 19"/>
                  <a:gd name="T2" fmla="*/ 13 w 19"/>
                  <a:gd name="T3" fmla="*/ 19 h 19"/>
                  <a:gd name="T4" fmla="*/ 17 w 19"/>
                  <a:gd name="T5" fmla="*/ 17 h 19"/>
                  <a:gd name="T6" fmla="*/ 18 w 19"/>
                  <a:gd name="T7" fmla="*/ 14 h 19"/>
                  <a:gd name="T8" fmla="*/ 19 w 19"/>
                  <a:gd name="T9" fmla="*/ 10 h 19"/>
                  <a:gd name="T10" fmla="*/ 18 w 19"/>
                  <a:gd name="T11" fmla="*/ 6 h 19"/>
                  <a:gd name="T12" fmla="*/ 17 w 19"/>
                  <a:gd name="T13" fmla="*/ 2 h 19"/>
                  <a:gd name="T14" fmla="*/ 13 w 19"/>
                  <a:gd name="T15" fmla="*/ 1 h 19"/>
                  <a:gd name="T16" fmla="*/ 9 w 19"/>
                  <a:gd name="T17" fmla="*/ 0 h 19"/>
                  <a:gd name="T18" fmla="*/ 5 w 19"/>
                  <a:gd name="T19" fmla="*/ 1 h 19"/>
                  <a:gd name="T20" fmla="*/ 2 w 19"/>
                  <a:gd name="T21" fmla="*/ 2 h 19"/>
                  <a:gd name="T22" fmla="*/ 0 w 19"/>
                  <a:gd name="T23" fmla="*/ 6 h 19"/>
                  <a:gd name="T24" fmla="*/ 0 w 19"/>
                  <a:gd name="T25" fmla="*/ 10 h 19"/>
                  <a:gd name="T26" fmla="*/ 0 w 19"/>
                  <a:gd name="T27" fmla="*/ 14 h 19"/>
                  <a:gd name="T28" fmla="*/ 2 w 19"/>
                  <a:gd name="T29" fmla="*/ 17 h 19"/>
                  <a:gd name="T30" fmla="*/ 5 w 19"/>
                  <a:gd name="T31" fmla="*/ 19 h 19"/>
                  <a:gd name="T32" fmla="*/ 9 w 19"/>
                  <a:gd name="T33" fmla="*/ 19 h 19"/>
                  <a:gd name="T34" fmla="*/ 9 w 19"/>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9">
                    <a:moveTo>
                      <a:pt x="9" y="19"/>
                    </a:moveTo>
                    <a:lnTo>
                      <a:pt x="13" y="19"/>
                    </a:lnTo>
                    <a:lnTo>
                      <a:pt x="17" y="17"/>
                    </a:lnTo>
                    <a:lnTo>
                      <a:pt x="18" y="14"/>
                    </a:lnTo>
                    <a:lnTo>
                      <a:pt x="19" y="10"/>
                    </a:lnTo>
                    <a:lnTo>
                      <a:pt x="18" y="6"/>
                    </a:lnTo>
                    <a:lnTo>
                      <a:pt x="17" y="2"/>
                    </a:lnTo>
                    <a:lnTo>
                      <a:pt x="13" y="1"/>
                    </a:lnTo>
                    <a:lnTo>
                      <a:pt x="9" y="0"/>
                    </a:lnTo>
                    <a:lnTo>
                      <a:pt x="5" y="1"/>
                    </a:lnTo>
                    <a:lnTo>
                      <a:pt x="2" y="2"/>
                    </a:lnTo>
                    <a:lnTo>
                      <a:pt x="0" y="6"/>
                    </a:lnTo>
                    <a:lnTo>
                      <a:pt x="0" y="10"/>
                    </a:lnTo>
                    <a:lnTo>
                      <a:pt x="0" y="14"/>
                    </a:lnTo>
                    <a:lnTo>
                      <a:pt x="2" y="17"/>
                    </a:lnTo>
                    <a:lnTo>
                      <a:pt x="5" y="19"/>
                    </a:lnTo>
                    <a:lnTo>
                      <a:pt x="9" y="19"/>
                    </a:lnTo>
                    <a:lnTo>
                      <a:pt x="9"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0" name="Freeform 341"/>
              <p:cNvSpPr>
                <a:spLocks/>
              </p:cNvSpPr>
              <p:nvPr/>
            </p:nvSpPr>
            <p:spPr bwMode="auto">
              <a:xfrm>
                <a:off x="2162175" y="3328988"/>
                <a:ext cx="33338" cy="30163"/>
              </a:xfrm>
              <a:custGeom>
                <a:avLst/>
                <a:gdLst>
                  <a:gd name="T0" fmla="*/ 11 w 21"/>
                  <a:gd name="T1" fmla="*/ 19 h 19"/>
                  <a:gd name="T2" fmla="*/ 14 w 21"/>
                  <a:gd name="T3" fmla="*/ 18 h 19"/>
                  <a:gd name="T4" fmla="*/ 17 w 21"/>
                  <a:gd name="T5" fmla="*/ 17 h 19"/>
                  <a:gd name="T6" fmla="*/ 20 w 21"/>
                  <a:gd name="T7" fmla="*/ 13 h 19"/>
                  <a:gd name="T8" fmla="*/ 21 w 21"/>
                  <a:gd name="T9" fmla="*/ 9 h 19"/>
                  <a:gd name="T10" fmla="*/ 20 w 21"/>
                  <a:gd name="T11" fmla="*/ 5 h 19"/>
                  <a:gd name="T12" fmla="*/ 17 w 21"/>
                  <a:gd name="T13" fmla="*/ 2 h 19"/>
                  <a:gd name="T14" fmla="*/ 14 w 21"/>
                  <a:gd name="T15" fmla="*/ 0 h 19"/>
                  <a:gd name="T16" fmla="*/ 11 w 21"/>
                  <a:gd name="T17" fmla="*/ 0 h 19"/>
                  <a:gd name="T18" fmla="*/ 7 w 21"/>
                  <a:gd name="T19" fmla="*/ 0 h 19"/>
                  <a:gd name="T20" fmla="*/ 4 w 21"/>
                  <a:gd name="T21" fmla="*/ 2 h 19"/>
                  <a:gd name="T22" fmla="*/ 1 w 21"/>
                  <a:gd name="T23" fmla="*/ 5 h 19"/>
                  <a:gd name="T24" fmla="*/ 0 w 21"/>
                  <a:gd name="T25" fmla="*/ 9 h 19"/>
                  <a:gd name="T26" fmla="*/ 1 w 21"/>
                  <a:gd name="T27" fmla="*/ 13 h 19"/>
                  <a:gd name="T28" fmla="*/ 4 w 21"/>
                  <a:gd name="T29" fmla="*/ 17 h 19"/>
                  <a:gd name="T30" fmla="*/ 7 w 21"/>
                  <a:gd name="T31" fmla="*/ 18 h 19"/>
                  <a:gd name="T32" fmla="*/ 11 w 21"/>
                  <a:gd name="T33" fmla="*/ 19 h 19"/>
                  <a:gd name="T34" fmla="*/ 11 w 21"/>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9">
                    <a:moveTo>
                      <a:pt x="11" y="19"/>
                    </a:moveTo>
                    <a:lnTo>
                      <a:pt x="14" y="18"/>
                    </a:lnTo>
                    <a:lnTo>
                      <a:pt x="17" y="17"/>
                    </a:lnTo>
                    <a:lnTo>
                      <a:pt x="20" y="13"/>
                    </a:lnTo>
                    <a:lnTo>
                      <a:pt x="21" y="9"/>
                    </a:lnTo>
                    <a:lnTo>
                      <a:pt x="20" y="5"/>
                    </a:lnTo>
                    <a:lnTo>
                      <a:pt x="17" y="2"/>
                    </a:lnTo>
                    <a:lnTo>
                      <a:pt x="14" y="0"/>
                    </a:lnTo>
                    <a:lnTo>
                      <a:pt x="11" y="0"/>
                    </a:lnTo>
                    <a:lnTo>
                      <a:pt x="7" y="0"/>
                    </a:lnTo>
                    <a:lnTo>
                      <a:pt x="4" y="2"/>
                    </a:lnTo>
                    <a:lnTo>
                      <a:pt x="1" y="5"/>
                    </a:lnTo>
                    <a:lnTo>
                      <a:pt x="0" y="9"/>
                    </a:lnTo>
                    <a:lnTo>
                      <a:pt x="1" y="13"/>
                    </a:lnTo>
                    <a:lnTo>
                      <a:pt x="4" y="17"/>
                    </a:lnTo>
                    <a:lnTo>
                      <a:pt x="7" y="18"/>
                    </a:lnTo>
                    <a:lnTo>
                      <a:pt x="11" y="19"/>
                    </a:lnTo>
                    <a:lnTo>
                      <a:pt x="11"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1" name="Freeform 342"/>
              <p:cNvSpPr>
                <a:spLocks/>
              </p:cNvSpPr>
              <p:nvPr/>
            </p:nvSpPr>
            <p:spPr bwMode="auto">
              <a:xfrm>
                <a:off x="2411413" y="3421063"/>
                <a:ext cx="31750" cy="31750"/>
              </a:xfrm>
              <a:custGeom>
                <a:avLst/>
                <a:gdLst>
                  <a:gd name="T0" fmla="*/ 10 w 20"/>
                  <a:gd name="T1" fmla="*/ 20 h 20"/>
                  <a:gd name="T2" fmla="*/ 13 w 20"/>
                  <a:gd name="T3" fmla="*/ 20 h 20"/>
                  <a:gd name="T4" fmla="*/ 17 w 20"/>
                  <a:gd name="T5" fmla="*/ 17 h 20"/>
                  <a:gd name="T6" fmla="*/ 20 w 20"/>
                  <a:gd name="T7" fmla="*/ 15 h 20"/>
                  <a:gd name="T8" fmla="*/ 20 w 20"/>
                  <a:gd name="T9" fmla="*/ 11 h 20"/>
                  <a:gd name="T10" fmla="*/ 20 w 20"/>
                  <a:gd name="T11" fmla="*/ 7 h 20"/>
                  <a:gd name="T12" fmla="*/ 17 w 20"/>
                  <a:gd name="T13" fmla="*/ 3 h 20"/>
                  <a:gd name="T14" fmla="*/ 13 w 20"/>
                  <a:gd name="T15" fmla="*/ 2 h 20"/>
                  <a:gd name="T16" fmla="*/ 10 w 20"/>
                  <a:gd name="T17" fmla="*/ 0 h 20"/>
                  <a:gd name="T18" fmla="*/ 6 w 20"/>
                  <a:gd name="T19" fmla="*/ 2 h 20"/>
                  <a:gd name="T20" fmla="*/ 3 w 20"/>
                  <a:gd name="T21" fmla="*/ 3 h 20"/>
                  <a:gd name="T22" fmla="*/ 1 w 20"/>
                  <a:gd name="T23" fmla="*/ 7 h 20"/>
                  <a:gd name="T24" fmla="*/ 0 w 20"/>
                  <a:gd name="T25" fmla="*/ 11 h 20"/>
                  <a:gd name="T26" fmla="*/ 1 w 20"/>
                  <a:gd name="T27" fmla="*/ 15 h 20"/>
                  <a:gd name="T28" fmla="*/ 3 w 20"/>
                  <a:gd name="T29" fmla="*/ 17 h 20"/>
                  <a:gd name="T30" fmla="*/ 6 w 20"/>
                  <a:gd name="T31" fmla="*/ 20 h 20"/>
                  <a:gd name="T32" fmla="*/ 10 w 20"/>
                  <a:gd name="T33" fmla="*/ 20 h 20"/>
                  <a:gd name="T34" fmla="*/ 10 w 20"/>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10" y="20"/>
                    </a:moveTo>
                    <a:lnTo>
                      <a:pt x="13" y="20"/>
                    </a:lnTo>
                    <a:lnTo>
                      <a:pt x="17" y="17"/>
                    </a:lnTo>
                    <a:lnTo>
                      <a:pt x="20" y="15"/>
                    </a:lnTo>
                    <a:lnTo>
                      <a:pt x="20" y="11"/>
                    </a:lnTo>
                    <a:lnTo>
                      <a:pt x="20" y="7"/>
                    </a:lnTo>
                    <a:lnTo>
                      <a:pt x="17" y="3"/>
                    </a:lnTo>
                    <a:lnTo>
                      <a:pt x="13" y="2"/>
                    </a:lnTo>
                    <a:lnTo>
                      <a:pt x="10" y="0"/>
                    </a:lnTo>
                    <a:lnTo>
                      <a:pt x="6" y="2"/>
                    </a:lnTo>
                    <a:lnTo>
                      <a:pt x="3" y="3"/>
                    </a:lnTo>
                    <a:lnTo>
                      <a:pt x="1" y="7"/>
                    </a:lnTo>
                    <a:lnTo>
                      <a:pt x="0" y="11"/>
                    </a:lnTo>
                    <a:lnTo>
                      <a:pt x="1" y="15"/>
                    </a:lnTo>
                    <a:lnTo>
                      <a:pt x="3" y="17"/>
                    </a:lnTo>
                    <a:lnTo>
                      <a:pt x="6"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2" name="Freeform 343"/>
              <p:cNvSpPr>
                <a:spLocks/>
              </p:cNvSpPr>
              <p:nvPr/>
            </p:nvSpPr>
            <p:spPr bwMode="auto">
              <a:xfrm>
                <a:off x="2916238" y="3463925"/>
                <a:ext cx="30163" cy="31750"/>
              </a:xfrm>
              <a:custGeom>
                <a:avLst/>
                <a:gdLst>
                  <a:gd name="T0" fmla="*/ 9 w 19"/>
                  <a:gd name="T1" fmla="*/ 20 h 20"/>
                  <a:gd name="T2" fmla="*/ 13 w 19"/>
                  <a:gd name="T3" fmla="*/ 19 h 20"/>
                  <a:gd name="T4" fmla="*/ 17 w 19"/>
                  <a:gd name="T5" fmla="*/ 17 h 20"/>
                  <a:gd name="T6" fmla="*/ 18 w 19"/>
                  <a:gd name="T7" fmla="*/ 14 h 20"/>
                  <a:gd name="T8" fmla="*/ 19 w 19"/>
                  <a:gd name="T9" fmla="*/ 10 h 20"/>
                  <a:gd name="T10" fmla="*/ 18 w 19"/>
                  <a:gd name="T11" fmla="*/ 6 h 20"/>
                  <a:gd name="T12" fmla="*/ 17 w 19"/>
                  <a:gd name="T13" fmla="*/ 3 h 20"/>
                  <a:gd name="T14" fmla="*/ 13 w 19"/>
                  <a:gd name="T15" fmla="*/ 1 h 20"/>
                  <a:gd name="T16" fmla="*/ 9 w 19"/>
                  <a:gd name="T17" fmla="*/ 0 h 20"/>
                  <a:gd name="T18" fmla="*/ 5 w 19"/>
                  <a:gd name="T19" fmla="*/ 1 h 20"/>
                  <a:gd name="T20" fmla="*/ 2 w 19"/>
                  <a:gd name="T21" fmla="*/ 3 h 20"/>
                  <a:gd name="T22" fmla="*/ 0 w 19"/>
                  <a:gd name="T23" fmla="*/ 6 h 20"/>
                  <a:gd name="T24" fmla="*/ 0 w 19"/>
                  <a:gd name="T25" fmla="*/ 10 h 20"/>
                  <a:gd name="T26" fmla="*/ 0 w 19"/>
                  <a:gd name="T27" fmla="*/ 14 h 20"/>
                  <a:gd name="T28" fmla="*/ 2 w 19"/>
                  <a:gd name="T29" fmla="*/ 17 h 20"/>
                  <a:gd name="T30" fmla="*/ 5 w 19"/>
                  <a:gd name="T31" fmla="*/ 19 h 20"/>
                  <a:gd name="T32" fmla="*/ 9 w 19"/>
                  <a:gd name="T33" fmla="*/ 20 h 20"/>
                  <a:gd name="T34" fmla="*/ 9 w 19"/>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0">
                    <a:moveTo>
                      <a:pt x="9" y="20"/>
                    </a:moveTo>
                    <a:lnTo>
                      <a:pt x="13" y="19"/>
                    </a:lnTo>
                    <a:lnTo>
                      <a:pt x="17" y="17"/>
                    </a:lnTo>
                    <a:lnTo>
                      <a:pt x="18" y="14"/>
                    </a:lnTo>
                    <a:lnTo>
                      <a:pt x="19" y="10"/>
                    </a:lnTo>
                    <a:lnTo>
                      <a:pt x="18" y="6"/>
                    </a:lnTo>
                    <a:lnTo>
                      <a:pt x="17" y="3"/>
                    </a:lnTo>
                    <a:lnTo>
                      <a:pt x="13" y="1"/>
                    </a:lnTo>
                    <a:lnTo>
                      <a:pt x="9" y="0"/>
                    </a:lnTo>
                    <a:lnTo>
                      <a:pt x="5" y="1"/>
                    </a:lnTo>
                    <a:lnTo>
                      <a:pt x="2" y="3"/>
                    </a:lnTo>
                    <a:lnTo>
                      <a:pt x="0" y="6"/>
                    </a:lnTo>
                    <a:lnTo>
                      <a:pt x="0" y="10"/>
                    </a:lnTo>
                    <a:lnTo>
                      <a:pt x="0" y="14"/>
                    </a:lnTo>
                    <a:lnTo>
                      <a:pt x="2" y="17"/>
                    </a:lnTo>
                    <a:lnTo>
                      <a:pt x="5" y="19"/>
                    </a:lnTo>
                    <a:lnTo>
                      <a:pt x="9" y="20"/>
                    </a:lnTo>
                    <a:lnTo>
                      <a:pt x="9"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3" name="Freeform 344"/>
              <p:cNvSpPr>
                <a:spLocks/>
              </p:cNvSpPr>
              <p:nvPr/>
            </p:nvSpPr>
            <p:spPr bwMode="auto">
              <a:xfrm>
                <a:off x="3413125" y="3535363"/>
                <a:ext cx="33338" cy="31750"/>
              </a:xfrm>
              <a:custGeom>
                <a:avLst/>
                <a:gdLst>
                  <a:gd name="T0" fmla="*/ 11 w 21"/>
                  <a:gd name="T1" fmla="*/ 20 h 20"/>
                  <a:gd name="T2" fmla="*/ 15 w 21"/>
                  <a:gd name="T3" fmla="*/ 20 h 20"/>
                  <a:gd name="T4" fmla="*/ 17 w 21"/>
                  <a:gd name="T5" fmla="*/ 17 h 20"/>
                  <a:gd name="T6" fmla="*/ 20 w 21"/>
                  <a:gd name="T7" fmla="*/ 13 h 20"/>
                  <a:gd name="T8" fmla="*/ 21 w 21"/>
                  <a:gd name="T9" fmla="*/ 11 h 20"/>
                  <a:gd name="T10" fmla="*/ 20 w 21"/>
                  <a:gd name="T11" fmla="*/ 7 h 20"/>
                  <a:gd name="T12" fmla="*/ 17 w 21"/>
                  <a:gd name="T13" fmla="*/ 3 h 20"/>
                  <a:gd name="T14" fmla="*/ 15 w 21"/>
                  <a:gd name="T15" fmla="*/ 2 h 20"/>
                  <a:gd name="T16" fmla="*/ 11 w 21"/>
                  <a:gd name="T17" fmla="*/ 0 h 20"/>
                  <a:gd name="T18" fmla="*/ 7 w 21"/>
                  <a:gd name="T19" fmla="*/ 2 h 20"/>
                  <a:gd name="T20" fmla="*/ 3 w 21"/>
                  <a:gd name="T21" fmla="*/ 3 h 20"/>
                  <a:gd name="T22" fmla="*/ 2 w 21"/>
                  <a:gd name="T23" fmla="*/ 7 h 20"/>
                  <a:gd name="T24" fmla="*/ 0 w 21"/>
                  <a:gd name="T25" fmla="*/ 11 h 20"/>
                  <a:gd name="T26" fmla="*/ 2 w 21"/>
                  <a:gd name="T27" fmla="*/ 13 h 20"/>
                  <a:gd name="T28" fmla="*/ 3 w 21"/>
                  <a:gd name="T29" fmla="*/ 17 h 20"/>
                  <a:gd name="T30" fmla="*/ 7 w 21"/>
                  <a:gd name="T31" fmla="*/ 20 h 20"/>
                  <a:gd name="T32" fmla="*/ 11 w 21"/>
                  <a:gd name="T33" fmla="*/ 20 h 20"/>
                  <a:gd name="T34" fmla="*/ 11 w 21"/>
                  <a:gd name="T3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0">
                    <a:moveTo>
                      <a:pt x="11" y="20"/>
                    </a:moveTo>
                    <a:lnTo>
                      <a:pt x="15" y="20"/>
                    </a:lnTo>
                    <a:lnTo>
                      <a:pt x="17" y="17"/>
                    </a:lnTo>
                    <a:lnTo>
                      <a:pt x="20" y="13"/>
                    </a:lnTo>
                    <a:lnTo>
                      <a:pt x="21" y="11"/>
                    </a:lnTo>
                    <a:lnTo>
                      <a:pt x="20" y="7"/>
                    </a:lnTo>
                    <a:lnTo>
                      <a:pt x="17" y="3"/>
                    </a:lnTo>
                    <a:lnTo>
                      <a:pt x="15" y="2"/>
                    </a:lnTo>
                    <a:lnTo>
                      <a:pt x="11" y="0"/>
                    </a:lnTo>
                    <a:lnTo>
                      <a:pt x="7" y="2"/>
                    </a:lnTo>
                    <a:lnTo>
                      <a:pt x="3" y="3"/>
                    </a:lnTo>
                    <a:lnTo>
                      <a:pt x="2" y="7"/>
                    </a:lnTo>
                    <a:lnTo>
                      <a:pt x="0" y="11"/>
                    </a:lnTo>
                    <a:lnTo>
                      <a:pt x="2" y="13"/>
                    </a:lnTo>
                    <a:lnTo>
                      <a:pt x="3" y="17"/>
                    </a:lnTo>
                    <a:lnTo>
                      <a:pt x="7"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4" name="Freeform 345"/>
              <p:cNvSpPr>
                <a:spLocks/>
              </p:cNvSpPr>
              <p:nvPr/>
            </p:nvSpPr>
            <p:spPr bwMode="auto">
              <a:xfrm>
                <a:off x="4916488" y="3606800"/>
                <a:ext cx="30163" cy="30163"/>
              </a:xfrm>
              <a:custGeom>
                <a:avLst/>
                <a:gdLst>
                  <a:gd name="T0" fmla="*/ 9 w 19"/>
                  <a:gd name="T1" fmla="*/ 19 h 19"/>
                  <a:gd name="T2" fmla="*/ 13 w 19"/>
                  <a:gd name="T3" fmla="*/ 19 h 19"/>
                  <a:gd name="T4" fmla="*/ 17 w 19"/>
                  <a:gd name="T5" fmla="*/ 17 h 19"/>
                  <a:gd name="T6" fmla="*/ 18 w 19"/>
                  <a:gd name="T7" fmla="*/ 13 h 19"/>
                  <a:gd name="T8" fmla="*/ 19 w 19"/>
                  <a:gd name="T9" fmla="*/ 10 h 19"/>
                  <a:gd name="T10" fmla="*/ 18 w 19"/>
                  <a:gd name="T11" fmla="*/ 6 h 19"/>
                  <a:gd name="T12" fmla="*/ 17 w 19"/>
                  <a:gd name="T13" fmla="*/ 2 h 19"/>
                  <a:gd name="T14" fmla="*/ 13 w 19"/>
                  <a:gd name="T15" fmla="*/ 0 h 19"/>
                  <a:gd name="T16" fmla="*/ 9 w 19"/>
                  <a:gd name="T17" fmla="*/ 0 h 19"/>
                  <a:gd name="T18" fmla="*/ 5 w 19"/>
                  <a:gd name="T19" fmla="*/ 0 h 19"/>
                  <a:gd name="T20" fmla="*/ 2 w 19"/>
                  <a:gd name="T21" fmla="*/ 2 h 19"/>
                  <a:gd name="T22" fmla="*/ 0 w 19"/>
                  <a:gd name="T23" fmla="*/ 6 h 19"/>
                  <a:gd name="T24" fmla="*/ 0 w 19"/>
                  <a:gd name="T25" fmla="*/ 10 h 19"/>
                  <a:gd name="T26" fmla="*/ 0 w 19"/>
                  <a:gd name="T27" fmla="*/ 13 h 19"/>
                  <a:gd name="T28" fmla="*/ 2 w 19"/>
                  <a:gd name="T29" fmla="*/ 17 h 19"/>
                  <a:gd name="T30" fmla="*/ 5 w 19"/>
                  <a:gd name="T31" fmla="*/ 19 h 19"/>
                  <a:gd name="T32" fmla="*/ 9 w 19"/>
                  <a:gd name="T33" fmla="*/ 19 h 19"/>
                  <a:gd name="T34" fmla="*/ 9 w 19"/>
                  <a:gd name="T3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9">
                    <a:moveTo>
                      <a:pt x="9" y="19"/>
                    </a:moveTo>
                    <a:lnTo>
                      <a:pt x="13" y="19"/>
                    </a:lnTo>
                    <a:lnTo>
                      <a:pt x="17" y="17"/>
                    </a:lnTo>
                    <a:lnTo>
                      <a:pt x="18" y="13"/>
                    </a:lnTo>
                    <a:lnTo>
                      <a:pt x="19" y="10"/>
                    </a:lnTo>
                    <a:lnTo>
                      <a:pt x="18" y="6"/>
                    </a:lnTo>
                    <a:lnTo>
                      <a:pt x="17" y="2"/>
                    </a:lnTo>
                    <a:lnTo>
                      <a:pt x="13" y="0"/>
                    </a:lnTo>
                    <a:lnTo>
                      <a:pt x="9" y="0"/>
                    </a:lnTo>
                    <a:lnTo>
                      <a:pt x="5" y="0"/>
                    </a:lnTo>
                    <a:lnTo>
                      <a:pt x="2" y="2"/>
                    </a:lnTo>
                    <a:lnTo>
                      <a:pt x="0" y="6"/>
                    </a:lnTo>
                    <a:lnTo>
                      <a:pt x="0" y="10"/>
                    </a:lnTo>
                    <a:lnTo>
                      <a:pt x="0" y="13"/>
                    </a:lnTo>
                    <a:lnTo>
                      <a:pt x="2" y="17"/>
                    </a:lnTo>
                    <a:lnTo>
                      <a:pt x="5" y="19"/>
                    </a:lnTo>
                    <a:lnTo>
                      <a:pt x="9" y="19"/>
                    </a:lnTo>
                    <a:lnTo>
                      <a:pt x="9"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45" name="Line 346"/>
              <p:cNvSpPr>
                <a:spLocks noChangeShapeType="1"/>
              </p:cNvSpPr>
              <p:nvPr/>
            </p:nvSpPr>
            <p:spPr bwMode="auto">
              <a:xfrm flipV="1">
                <a:off x="1960563" y="2957513"/>
                <a:ext cx="0" cy="5080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46" name="Line 347"/>
              <p:cNvSpPr>
                <a:spLocks noChangeShapeType="1"/>
              </p:cNvSpPr>
              <p:nvPr/>
            </p:nvSpPr>
            <p:spPr bwMode="auto">
              <a:xfrm>
                <a:off x="2000250" y="3027363"/>
                <a:ext cx="0" cy="10160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47" name="Line 348"/>
              <p:cNvSpPr>
                <a:spLocks noChangeShapeType="1"/>
              </p:cNvSpPr>
              <p:nvPr/>
            </p:nvSpPr>
            <p:spPr bwMode="auto">
              <a:xfrm flipH="1" flipV="1">
                <a:off x="2000250" y="3128963"/>
                <a:ext cx="19050" cy="476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48" name="Line 349"/>
              <p:cNvSpPr>
                <a:spLocks noChangeShapeType="1"/>
              </p:cNvSpPr>
              <p:nvPr/>
            </p:nvSpPr>
            <p:spPr bwMode="auto">
              <a:xfrm>
                <a:off x="2019300" y="3151188"/>
                <a:ext cx="0" cy="2540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49" name="Line 350"/>
              <p:cNvSpPr>
                <a:spLocks noChangeShapeType="1"/>
              </p:cNvSpPr>
              <p:nvPr/>
            </p:nvSpPr>
            <p:spPr bwMode="auto">
              <a:xfrm>
                <a:off x="2047875" y="3224213"/>
                <a:ext cx="0" cy="26988"/>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0" name="Freeform 351"/>
              <p:cNvSpPr>
                <a:spLocks/>
              </p:cNvSpPr>
              <p:nvPr/>
            </p:nvSpPr>
            <p:spPr bwMode="auto">
              <a:xfrm>
                <a:off x="2047875" y="3251200"/>
                <a:ext cx="61913" cy="112713"/>
              </a:xfrm>
              <a:custGeom>
                <a:avLst/>
                <a:gdLst>
                  <a:gd name="T0" fmla="*/ 39 w 39"/>
                  <a:gd name="T1" fmla="*/ 71 h 71"/>
                  <a:gd name="T2" fmla="*/ 5 w 39"/>
                  <a:gd name="T3" fmla="*/ 12 h 71"/>
                  <a:gd name="T4" fmla="*/ 0 w 39"/>
                  <a:gd name="T5" fmla="*/ 0 h 71"/>
                </a:gdLst>
                <a:ahLst/>
                <a:cxnLst>
                  <a:cxn ang="0">
                    <a:pos x="T0" y="T1"/>
                  </a:cxn>
                  <a:cxn ang="0">
                    <a:pos x="T2" y="T3"/>
                  </a:cxn>
                  <a:cxn ang="0">
                    <a:pos x="T4" y="T5"/>
                  </a:cxn>
                </a:cxnLst>
                <a:rect l="0" t="0" r="r" b="b"/>
                <a:pathLst>
                  <a:path w="39" h="71">
                    <a:moveTo>
                      <a:pt x="39" y="71"/>
                    </a:moveTo>
                    <a:lnTo>
                      <a:pt x="5" y="12"/>
                    </a:lnTo>
                    <a:lnTo>
                      <a:pt x="0" y="0"/>
                    </a:lnTo>
                  </a:path>
                </a:pathLst>
              </a:custGeom>
              <a:noFill/>
              <a:ln w="19050">
                <a:solidFill>
                  <a:srgbClr val="99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1" name="Line 352"/>
              <p:cNvSpPr>
                <a:spLocks noChangeShapeType="1"/>
              </p:cNvSpPr>
              <p:nvPr/>
            </p:nvSpPr>
            <p:spPr bwMode="auto">
              <a:xfrm>
                <a:off x="2047875" y="3251200"/>
                <a:ext cx="0" cy="71438"/>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2" name="Line 353"/>
              <p:cNvSpPr>
                <a:spLocks noChangeShapeType="1"/>
              </p:cNvSpPr>
              <p:nvPr/>
            </p:nvSpPr>
            <p:spPr bwMode="auto">
              <a:xfrm flipH="1" flipV="1">
                <a:off x="2019300" y="3176588"/>
                <a:ext cx="28575" cy="74613"/>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3" name="Line 354"/>
              <p:cNvSpPr>
                <a:spLocks noChangeShapeType="1"/>
              </p:cNvSpPr>
              <p:nvPr/>
            </p:nvSpPr>
            <p:spPr bwMode="auto">
              <a:xfrm flipV="1">
                <a:off x="2000250" y="3128963"/>
                <a:ext cx="0" cy="730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4" name="Line 355"/>
              <p:cNvSpPr>
                <a:spLocks noChangeShapeType="1"/>
              </p:cNvSpPr>
              <p:nvPr/>
            </p:nvSpPr>
            <p:spPr bwMode="auto">
              <a:xfrm>
                <a:off x="2019300" y="3176588"/>
                <a:ext cx="0" cy="857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5" name="Freeform 356"/>
              <p:cNvSpPr>
                <a:spLocks/>
              </p:cNvSpPr>
              <p:nvPr/>
            </p:nvSpPr>
            <p:spPr bwMode="auto">
              <a:xfrm>
                <a:off x="2109788" y="3363913"/>
                <a:ext cx="65088" cy="76200"/>
              </a:xfrm>
              <a:custGeom>
                <a:avLst/>
                <a:gdLst>
                  <a:gd name="T0" fmla="*/ 41 w 41"/>
                  <a:gd name="T1" fmla="*/ 48 h 48"/>
                  <a:gd name="T2" fmla="*/ 3 w 41"/>
                  <a:gd name="T3" fmla="*/ 4 h 48"/>
                  <a:gd name="T4" fmla="*/ 0 w 41"/>
                  <a:gd name="T5" fmla="*/ 0 h 48"/>
                </a:gdLst>
                <a:ahLst/>
                <a:cxnLst>
                  <a:cxn ang="0">
                    <a:pos x="T0" y="T1"/>
                  </a:cxn>
                  <a:cxn ang="0">
                    <a:pos x="T2" y="T3"/>
                  </a:cxn>
                  <a:cxn ang="0">
                    <a:pos x="T4" y="T5"/>
                  </a:cxn>
                </a:cxnLst>
                <a:rect l="0" t="0" r="r" b="b"/>
                <a:pathLst>
                  <a:path w="41" h="48">
                    <a:moveTo>
                      <a:pt x="41" y="48"/>
                    </a:moveTo>
                    <a:lnTo>
                      <a:pt x="3" y="4"/>
                    </a:lnTo>
                    <a:lnTo>
                      <a:pt x="0" y="0"/>
                    </a:lnTo>
                  </a:path>
                </a:pathLst>
              </a:custGeom>
              <a:noFill/>
              <a:ln w="19050">
                <a:solidFill>
                  <a:srgbClr val="99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6" name="Line 357"/>
              <p:cNvSpPr>
                <a:spLocks noChangeShapeType="1"/>
              </p:cNvSpPr>
              <p:nvPr/>
            </p:nvSpPr>
            <p:spPr bwMode="auto">
              <a:xfrm>
                <a:off x="2174875" y="3406775"/>
                <a:ext cx="0" cy="33338"/>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7" name="Line 358"/>
              <p:cNvSpPr>
                <a:spLocks noChangeShapeType="1"/>
              </p:cNvSpPr>
              <p:nvPr/>
            </p:nvSpPr>
            <p:spPr bwMode="auto">
              <a:xfrm>
                <a:off x="2109788" y="3363913"/>
                <a:ext cx="0" cy="5715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8" name="Freeform 359"/>
              <p:cNvSpPr>
                <a:spLocks/>
              </p:cNvSpPr>
              <p:nvPr/>
            </p:nvSpPr>
            <p:spPr bwMode="auto">
              <a:xfrm>
                <a:off x="2174875" y="3440113"/>
                <a:ext cx="255588" cy="249238"/>
              </a:xfrm>
              <a:custGeom>
                <a:avLst/>
                <a:gdLst>
                  <a:gd name="T0" fmla="*/ 161 w 161"/>
                  <a:gd name="T1" fmla="*/ 157 h 157"/>
                  <a:gd name="T2" fmla="*/ 6 w 161"/>
                  <a:gd name="T3" fmla="*/ 8 h 157"/>
                  <a:gd name="T4" fmla="*/ 0 w 161"/>
                  <a:gd name="T5" fmla="*/ 0 h 157"/>
                </a:gdLst>
                <a:ahLst/>
                <a:cxnLst>
                  <a:cxn ang="0">
                    <a:pos x="T0" y="T1"/>
                  </a:cxn>
                  <a:cxn ang="0">
                    <a:pos x="T2" y="T3"/>
                  </a:cxn>
                  <a:cxn ang="0">
                    <a:pos x="T4" y="T5"/>
                  </a:cxn>
                </a:cxnLst>
                <a:rect l="0" t="0" r="r" b="b"/>
                <a:pathLst>
                  <a:path w="161" h="157">
                    <a:moveTo>
                      <a:pt x="161" y="157"/>
                    </a:moveTo>
                    <a:lnTo>
                      <a:pt x="6" y="8"/>
                    </a:lnTo>
                    <a:lnTo>
                      <a:pt x="0" y="0"/>
                    </a:lnTo>
                  </a:path>
                </a:pathLst>
              </a:custGeom>
              <a:noFill/>
              <a:ln w="19050">
                <a:solidFill>
                  <a:srgbClr val="99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59" name="Line 360"/>
              <p:cNvSpPr>
                <a:spLocks noChangeShapeType="1"/>
              </p:cNvSpPr>
              <p:nvPr/>
            </p:nvSpPr>
            <p:spPr bwMode="auto">
              <a:xfrm>
                <a:off x="2174875" y="3440113"/>
                <a:ext cx="0" cy="74613"/>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0" name="Line 361"/>
              <p:cNvSpPr>
                <a:spLocks noChangeShapeType="1"/>
              </p:cNvSpPr>
              <p:nvPr/>
            </p:nvSpPr>
            <p:spPr bwMode="auto">
              <a:xfrm>
                <a:off x="2109788" y="3325813"/>
                <a:ext cx="0" cy="3810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1" name="Line 362"/>
              <p:cNvSpPr>
                <a:spLocks noChangeShapeType="1"/>
              </p:cNvSpPr>
              <p:nvPr/>
            </p:nvSpPr>
            <p:spPr bwMode="auto">
              <a:xfrm flipH="1" flipV="1">
                <a:off x="1960563" y="3008313"/>
                <a:ext cx="39688" cy="12065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2" name="Line 363"/>
              <p:cNvSpPr>
                <a:spLocks noChangeShapeType="1"/>
              </p:cNvSpPr>
              <p:nvPr/>
            </p:nvSpPr>
            <p:spPr bwMode="auto">
              <a:xfrm flipV="1">
                <a:off x="1960563" y="3008313"/>
                <a:ext cx="0" cy="1111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3" name="Line 364"/>
              <p:cNvSpPr>
                <a:spLocks noChangeShapeType="1"/>
              </p:cNvSpPr>
              <p:nvPr/>
            </p:nvSpPr>
            <p:spPr bwMode="auto">
              <a:xfrm flipH="1">
                <a:off x="2430463" y="3689350"/>
                <a:ext cx="1588" cy="0"/>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4" name="Line 365"/>
              <p:cNvSpPr>
                <a:spLocks noChangeShapeType="1"/>
              </p:cNvSpPr>
              <p:nvPr/>
            </p:nvSpPr>
            <p:spPr bwMode="auto">
              <a:xfrm flipV="1">
                <a:off x="2430463" y="3689350"/>
                <a:ext cx="0" cy="1238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5" name="Line 366"/>
              <p:cNvSpPr>
                <a:spLocks noChangeShapeType="1"/>
              </p:cNvSpPr>
              <p:nvPr/>
            </p:nvSpPr>
            <p:spPr bwMode="auto">
              <a:xfrm>
                <a:off x="2430463" y="3616325"/>
                <a:ext cx="0" cy="73025"/>
              </a:xfrm>
              <a:prstGeom prst="line">
                <a:avLst/>
              </a:prstGeom>
              <a:noFill/>
              <a:ln w="19050">
                <a:solidFill>
                  <a:srgbClr val="99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66" name="Freeform 367"/>
              <p:cNvSpPr>
                <a:spLocks/>
              </p:cNvSpPr>
              <p:nvPr/>
            </p:nvSpPr>
            <p:spPr bwMode="auto">
              <a:xfrm>
                <a:off x="1946275" y="2994025"/>
                <a:ext cx="31750" cy="31750"/>
              </a:xfrm>
              <a:custGeom>
                <a:avLst/>
                <a:gdLst>
                  <a:gd name="T0" fmla="*/ 17 w 20"/>
                  <a:gd name="T1" fmla="*/ 17 h 20"/>
                  <a:gd name="T2" fmla="*/ 18 w 20"/>
                  <a:gd name="T3" fmla="*/ 13 h 20"/>
                  <a:gd name="T4" fmla="*/ 20 w 20"/>
                  <a:gd name="T5" fmla="*/ 9 h 20"/>
                  <a:gd name="T6" fmla="*/ 18 w 20"/>
                  <a:gd name="T7" fmla="*/ 5 h 20"/>
                  <a:gd name="T8" fmla="*/ 17 w 20"/>
                  <a:gd name="T9" fmla="*/ 3 h 20"/>
                  <a:gd name="T10" fmla="*/ 13 w 20"/>
                  <a:gd name="T11" fmla="*/ 0 h 20"/>
                  <a:gd name="T12" fmla="*/ 9 w 20"/>
                  <a:gd name="T13" fmla="*/ 0 h 20"/>
                  <a:gd name="T14" fmla="*/ 5 w 20"/>
                  <a:gd name="T15" fmla="*/ 0 h 20"/>
                  <a:gd name="T16" fmla="*/ 3 w 20"/>
                  <a:gd name="T17" fmla="*/ 3 h 20"/>
                  <a:gd name="T18" fmla="*/ 0 w 20"/>
                  <a:gd name="T19" fmla="*/ 5 h 20"/>
                  <a:gd name="T20" fmla="*/ 0 w 20"/>
                  <a:gd name="T21" fmla="*/ 9 h 20"/>
                  <a:gd name="T22" fmla="*/ 0 w 20"/>
                  <a:gd name="T23" fmla="*/ 13 h 20"/>
                  <a:gd name="T24" fmla="*/ 3 w 20"/>
                  <a:gd name="T25" fmla="*/ 17 h 20"/>
                  <a:gd name="T26" fmla="*/ 5 w 20"/>
                  <a:gd name="T27" fmla="*/ 18 h 20"/>
                  <a:gd name="T28" fmla="*/ 9 w 20"/>
                  <a:gd name="T29" fmla="*/ 20 h 20"/>
                  <a:gd name="T30" fmla="*/ 13 w 20"/>
                  <a:gd name="T31" fmla="*/ 18 h 20"/>
                  <a:gd name="T32" fmla="*/ 17 w 20"/>
                  <a:gd name="T33" fmla="*/ 17 h 20"/>
                  <a:gd name="T34" fmla="*/ 17 w 20"/>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0">
                    <a:moveTo>
                      <a:pt x="17" y="17"/>
                    </a:moveTo>
                    <a:lnTo>
                      <a:pt x="18" y="13"/>
                    </a:lnTo>
                    <a:lnTo>
                      <a:pt x="20" y="9"/>
                    </a:lnTo>
                    <a:lnTo>
                      <a:pt x="18" y="5"/>
                    </a:lnTo>
                    <a:lnTo>
                      <a:pt x="17" y="3"/>
                    </a:lnTo>
                    <a:lnTo>
                      <a:pt x="13" y="0"/>
                    </a:lnTo>
                    <a:lnTo>
                      <a:pt x="9" y="0"/>
                    </a:lnTo>
                    <a:lnTo>
                      <a:pt x="5" y="0"/>
                    </a:lnTo>
                    <a:lnTo>
                      <a:pt x="3" y="3"/>
                    </a:lnTo>
                    <a:lnTo>
                      <a:pt x="0" y="5"/>
                    </a:lnTo>
                    <a:lnTo>
                      <a:pt x="0" y="9"/>
                    </a:lnTo>
                    <a:lnTo>
                      <a:pt x="0" y="13"/>
                    </a:lnTo>
                    <a:lnTo>
                      <a:pt x="3" y="17"/>
                    </a:lnTo>
                    <a:lnTo>
                      <a:pt x="5" y="18"/>
                    </a:lnTo>
                    <a:lnTo>
                      <a:pt x="9" y="20"/>
                    </a:lnTo>
                    <a:lnTo>
                      <a:pt x="13"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67" name="Freeform 368"/>
              <p:cNvSpPr>
                <a:spLocks/>
              </p:cNvSpPr>
              <p:nvPr/>
            </p:nvSpPr>
            <p:spPr bwMode="auto">
              <a:xfrm>
                <a:off x="1984375" y="3113088"/>
                <a:ext cx="30163" cy="30163"/>
              </a:xfrm>
              <a:custGeom>
                <a:avLst/>
                <a:gdLst>
                  <a:gd name="T0" fmla="*/ 17 w 19"/>
                  <a:gd name="T1" fmla="*/ 17 h 19"/>
                  <a:gd name="T2" fmla="*/ 19 w 19"/>
                  <a:gd name="T3" fmla="*/ 14 h 19"/>
                  <a:gd name="T4" fmla="*/ 19 w 19"/>
                  <a:gd name="T5" fmla="*/ 10 h 19"/>
                  <a:gd name="T6" fmla="*/ 19 w 19"/>
                  <a:gd name="T7" fmla="*/ 6 h 19"/>
                  <a:gd name="T8" fmla="*/ 17 w 19"/>
                  <a:gd name="T9" fmla="*/ 2 h 19"/>
                  <a:gd name="T10" fmla="*/ 14 w 19"/>
                  <a:gd name="T11" fmla="*/ 1 h 19"/>
                  <a:gd name="T12" fmla="*/ 10 w 19"/>
                  <a:gd name="T13" fmla="*/ 0 h 19"/>
                  <a:gd name="T14" fmla="*/ 6 w 19"/>
                  <a:gd name="T15" fmla="*/ 1 h 19"/>
                  <a:gd name="T16" fmla="*/ 2 w 19"/>
                  <a:gd name="T17" fmla="*/ 2 h 19"/>
                  <a:gd name="T18" fmla="*/ 1 w 19"/>
                  <a:gd name="T19" fmla="*/ 6 h 19"/>
                  <a:gd name="T20" fmla="*/ 0 w 19"/>
                  <a:gd name="T21" fmla="*/ 10 h 19"/>
                  <a:gd name="T22" fmla="*/ 1 w 19"/>
                  <a:gd name="T23" fmla="*/ 14 h 19"/>
                  <a:gd name="T24" fmla="*/ 2 w 19"/>
                  <a:gd name="T25" fmla="*/ 17 h 19"/>
                  <a:gd name="T26" fmla="*/ 6 w 19"/>
                  <a:gd name="T27" fmla="*/ 19 h 19"/>
                  <a:gd name="T28" fmla="*/ 10 w 19"/>
                  <a:gd name="T29" fmla="*/ 19 h 19"/>
                  <a:gd name="T30" fmla="*/ 14 w 19"/>
                  <a:gd name="T31" fmla="*/ 19 h 19"/>
                  <a:gd name="T32" fmla="*/ 17 w 19"/>
                  <a:gd name="T33" fmla="*/ 17 h 19"/>
                  <a:gd name="T34" fmla="*/ 17 w 19"/>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9">
                    <a:moveTo>
                      <a:pt x="17" y="17"/>
                    </a:moveTo>
                    <a:lnTo>
                      <a:pt x="19" y="14"/>
                    </a:lnTo>
                    <a:lnTo>
                      <a:pt x="19" y="10"/>
                    </a:lnTo>
                    <a:lnTo>
                      <a:pt x="19" y="6"/>
                    </a:lnTo>
                    <a:lnTo>
                      <a:pt x="17" y="2"/>
                    </a:lnTo>
                    <a:lnTo>
                      <a:pt x="14" y="1"/>
                    </a:lnTo>
                    <a:lnTo>
                      <a:pt x="10" y="0"/>
                    </a:lnTo>
                    <a:lnTo>
                      <a:pt x="6" y="1"/>
                    </a:lnTo>
                    <a:lnTo>
                      <a:pt x="2" y="2"/>
                    </a:lnTo>
                    <a:lnTo>
                      <a:pt x="1" y="6"/>
                    </a:lnTo>
                    <a:lnTo>
                      <a:pt x="0" y="10"/>
                    </a:lnTo>
                    <a:lnTo>
                      <a:pt x="1" y="14"/>
                    </a:lnTo>
                    <a:lnTo>
                      <a:pt x="2" y="17"/>
                    </a:lnTo>
                    <a:lnTo>
                      <a:pt x="6" y="19"/>
                    </a:lnTo>
                    <a:lnTo>
                      <a:pt x="10" y="19"/>
                    </a:lnTo>
                    <a:lnTo>
                      <a:pt x="14"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68" name="Freeform 369"/>
              <p:cNvSpPr>
                <a:spLocks/>
              </p:cNvSpPr>
              <p:nvPr/>
            </p:nvSpPr>
            <p:spPr bwMode="auto">
              <a:xfrm>
                <a:off x="2001838" y="3160713"/>
                <a:ext cx="31750" cy="33338"/>
              </a:xfrm>
              <a:custGeom>
                <a:avLst/>
                <a:gdLst>
                  <a:gd name="T0" fmla="*/ 17 w 20"/>
                  <a:gd name="T1" fmla="*/ 17 h 21"/>
                  <a:gd name="T2" fmla="*/ 20 w 20"/>
                  <a:gd name="T3" fmla="*/ 14 h 21"/>
                  <a:gd name="T4" fmla="*/ 20 w 20"/>
                  <a:gd name="T5" fmla="*/ 10 h 21"/>
                  <a:gd name="T6" fmla="*/ 20 w 20"/>
                  <a:gd name="T7" fmla="*/ 6 h 21"/>
                  <a:gd name="T8" fmla="*/ 17 w 20"/>
                  <a:gd name="T9" fmla="*/ 4 h 21"/>
                  <a:gd name="T10" fmla="*/ 15 w 20"/>
                  <a:gd name="T11" fmla="*/ 1 h 21"/>
                  <a:gd name="T12" fmla="*/ 11 w 20"/>
                  <a:gd name="T13" fmla="*/ 0 h 21"/>
                  <a:gd name="T14" fmla="*/ 7 w 20"/>
                  <a:gd name="T15" fmla="*/ 1 h 21"/>
                  <a:gd name="T16" fmla="*/ 3 w 20"/>
                  <a:gd name="T17" fmla="*/ 4 h 21"/>
                  <a:gd name="T18" fmla="*/ 2 w 20"/>
                  <a:gd name="T19" fmla="*/ 6 h 21"/>
                  <a:gd name="T20" fmla="*/ 0 w 20"/>
                  <a:gd name="T21" fmla="*/ 10 h 21"/>
                  <a:gd name="T22" fmla="*/ 2 w 20"/>
                  <a:gd name="T23" fmla="*/ 14 h 21"/>
                  <a:gd name="T24" fmla="*/ 3 w 20"/>
                  <a:gd name="T25" fmla="*/ 17 h 21"/>
                  <a:gd name="T26" fmla="*/ 7 w 20"/>
                  <a:gd name="T27" fmla="*/ 19 h 21"/>
                  <a:gd name="T28" fmla="*/ 11 w 20"/>
                  <a:gd name="T29" fmla="*/ 21 h 21"/>
                  <a:gd name="T30" fmla="*/ 15 w 20"/>
                  <a:gd name="T31" fmla="*/ 19 h 21"/>
                  <a:gd name="T32" fmla="*/ 17 w 20"/>
                  <a:gd name="T33" fmla="*/ 17 h 21"/>
                  <a:gd name="T34" fmla="*/ 17 w 20"/>
                  <a:gd name="T3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1">
                    <a:moveTo>
                      <a:pt x="17" y="17"/>
                    </a:moveTo>
                    <a:lnTo>
                      <a:pt x="20" y="14"/>
                    </a:lnTo>
                    <a:lnTo>
                      <a:pt x="20" y="10"/>
                    </a:lnTo>
                    <a:lnTo>
                      <a:pt x="20" y="6"/>
                    </a:lnTo>
                    <a:lnTo>
                      <a:pt x="17" y="4"/>
                    </a:lnTo>
                    <a:lnTo>
                      <a:pt x="15" y="1"/>
                    </a:lnTo>
                    <a:lnTo>
                      <a:pt x="11" y="0"/>
                    </a:lnTo>
                    <a:lnTo>
                      <a:pt x="7" y="1"/>
                    </a:lnTo>
                    <a:lnTo>
                      <a:pt x="3" y="4"/>
                    </a:lnTo>
                    <a:lnTo>
                      <a:pt x="2" y="6"/>
                    </a:lnTo>
                    <a:lnTo>
                      <a:pt x="0" y="10"/>
                    </a:lnTo>
                    <a:lnTo>
                      <a:pt x="2" y="14"/>
                    </a:lnTo>
                    <a:lnTo>
                      <a:pt x="3" y="17"/>
                    </a:lnTo>
                    <a:lnTo>
                      <a:pt x="7" y="19"/>
                    </a:lnTo>
                    <a:lnTo>
                      <a:pt x="11" y="21"/>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69" name="Freeform 370"/>
              <p:cNvSpPr>
                <a:spLocks/>
              </p:cNvSpPr>
              <p:nvPr/>
            </p:nvSpPr>
            <p:spPr bwMode="auto">
              <a:xfrm>
                <a:off x="2033588" y="3235325"/>
                <a:ext cx="31750" cy="30163"/>
              </a:xfrm>
              <a:custGeom>
                <a:avLst/>
                <a:gdLst>
                  <a:gd name="T0" fmla="*/ 17 w 20"/>
                  <a:gd name="T1" fmla="*/ 17 h 19"/>
                  <a:gd name="T2" fmla="*/ 18 w 20"/>
                  <a:gd name="T3" fmla="*/ 14 h 19"/>
                  <a:gd name="T4" fmla="*/ 20 w 20"/>
                  <a:gd name="T5" fmla="*/ 10 h 19"/>
                  <a:gd name="T6" fmla="*/ 18 w 20"/>
                  <a:gd name="T7" fmla="*/ 6 h 19"/>
                  <a:gd name="T8" fmla="*/ 17 w 20"/>
                  <a:gd name="T9" fmla="*/ 2 h 19"/>
                  <a:gd name="T10" fmla="*/ 13 w 20"/>
                  <a:gd name="T11" fmla="*/ 1 h 19"/>
                  <a:gd name="T12" fmla="*/ 9 w 20"/>
                  <a:gd name="T13" fmla="*/ 0 h 19"/>
                  <a:gd name="T14" fmla="*/ 5 w 20"/>
                  <a:gd name="T15" fmla="*/ 1 h 19"/>
                  <a:gd name="T16" fmla="*/ 3 w 20"/>
                  <a:gd name="T17" fmla="*/ 2 h 19"/>
                  <a:gd name="T18" fmla="*/ 0 w 20"/>
                  <a:gd name="T19" fmla="*/ 6 h 19"/>
                  <a:gd name="T20" fmla="*/ 0 w 20"/>
                  <a:gd name="T21" fmla="*/ 10 h 19"/>
                  <a:gd name="T22" fmla="*/ 0 w 20"/>
                  <a:gd name="T23" fmla="*/ 14 h 19"/>
                  <a:gd name="T24" fmla="*/ 3 w 20"/>
                  <a:gd name="T25" fmla="*/ 17 h 19"/>
                  <a:gd name="T26" fmla="*/ 5 w 20"/>
                  <a:gd name="T27" fmla="*/ 19 h 19"/>
                  <a:gd name="T28" fmla="*/ 9 w 20"/>
                  <a:gd name="T29" fmla="*/ 19 h 19"/>
                  <a:gd name="T30" fmla="*/ 13 w 20"/>
                  <a:gd name="T31" fmla="*/ 19 h 19"/>
                  <a:gd name="T32" fmla="*/ 17 w 20"/>
                  <a:gd name="T33" fmla="*/ 17 h 19"/>
                  <a:gd name="T34" fmla="*/ 17 w 20"/>
                  <a:gd name="T3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9">
                    <a:moveTo>
                      <a:pt x="17" y="17"/>
                    </a:moveTo>
                    <a:lnTo>
                      <a:pt x="18" y="14"/>
                    </a:lnTo>
                    <a:lnTo>
                      <a:pt x="20" y="10"/>
                    </a:lnTo>
                    <a:lnTo>
                      <a:pt x="18" y="6"/>
                    </a:lnTo>
                    <a:lnTo>
                      <a:pt x="17" y="2"/>
                    </a:lnTo>
                    <a:lnTo>
                      <a:pt x="13" y="1"/>
                    </a:lnTo>
                    <a:lnTo>
                      <a:pt x="9" y="0"/>
                    </a:lnTo>
                    <a:lnTo>
                      <a:pt x="5" y="1"/>
                    </a:lnTo>
                    <a:lnTo>
                      <a:pt x="3" y="2"/>
                    </a:lnTo>
                    <a:lnTo>
                      <a:pt x="0" y="6"/>
                    </a:lnTo>
                    <a:lnTo>
                      <a:pt x="0" y="10"/>
                    </a:lnTo>
                    <a:lnTo>
                      <a:pt x="0" y="14"/>
                    </a:lnTo>
                    <a:lnTo>
                      <a:pt x="3" y="17"/>
                    </a:lnTo>
                    <a:lnTo>
                      <a:pt x="5" y="19"/>
                    </a:lnTo>
                    <a:lnTo>
                      <a:pt x="9" y="19"/>
                    </a:lnTo>
                    <a:lnTo>
                      <a:pt x="13"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70" name="Freeform 371"/>
              <p:cNvSpPr>
                <a:spLocks/>
              </p:cNvSpPr>
              <p:nvPr/>
            </p:nvSpPr>
            <p:spPr bwMode="auto">
              <a:xfrm>
                <a:off x="2093913" y="3346450"/>
                <a:ext cx="31750" cy="33338"/>
              </a:xfrm>
              <a:custGeom>
                <a:avLst/>
                <a:gdLst>
                  <a:gd name="T0" fmla="*/ 17 w 20"/>
                  <a:gd name="T1" fmla="*/ 17 h 21"/>
                  <a:gd name="T2" fmla="*/ 20 w 20"/>
                  <a:gd name="T3" fmla="*/ 15 h 21"/>
                  <a:gd name="T4" fmla="*/ 20 w 20"/>
                  <a:gd name="T5" fmla="*/ 11 h 21"/>
                  <a:gd name="T6" fmla="*/ 20 w 20"/>
                  <a:gd name="T7" fmla="*/ 7 h 21"/>
                  <a:gd name="T8" fmla="*/ 17 w 20"/>
                  <a:gd name="T9" fmla="*/ 4 h 21"/>
                  <a:gd name="T10" fmla="*/ 13 w 20"/>
                  <a:gd name="T11" fmla="*/ 2 h 21"/>
                  <a:gd name="T12" fmla="*/ 10 w 20"/>
                  <a:gd name="T13" fmla="*/ 0 h 21"/>
                  <a:gd name="T14" fmla="*/ 6 w 20"/>
                  <a:gd name="T15" fmla="*/ 2 h 21"/>
                  <a:gd name="T16" fmla="*/ 3 w 20"/>
                  <a:gd name="T17" fmla="*/ 4 h 21"/>
                  <a:gd name="T18" fmla="*/ 1 w 20"/>
                  <a:gd name="T19" fmla="*/ 7 h 21"/>
                  <a:gd name="T20" fmla="*/ 0 w 20"/>
                  <a:gd name="T21" fmla="*/ 11 h 21"/>
                  <a:gd name="T22" fmla="*/ 1 w 20"/>
                  <a:gd name="T23" fmla="*/ 15 h 21"/>
                  <a:gd name="T24" fmla="*/ 3 w 20"/>
                  <a:gd name="T25" fmla="*/ 17 h 21"/>
                  <a:gd name="T26" fmla="*/ 6 w 20"/>
                  <a:gd name="T27" fmla="*/ 20 h 21"/>
                  <a:gd name="T28" fmla="*/ 10 w 20"/>
                  <a:gd name="T29" fmla="*/ 21 h 21"/>
                  <a:gd name="T30" fmla="*/ 13 w 20"/>
                  <a:gd name="T31" fmla="*/ 20 h 21"/>
                  <a:gd name="T32" fmla="*/ 17 w 20"/>
                  <a:gd name="T33" fmla="*/ 17 h 21"/>
                  <a:gd name="T34" fmla="*/ 17 w 20"/>
                  <a:gd name="T3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1">
                    <a:moveTo>
                      <a:pt x="17" y="17"/>
                    </a:moveTo>
                    <a:lnTo>
                      <a:pt x="20" y="15"/>
                    </a:lnTo>
                    <a:lnTo>
                      <a:pt x="20" y="11"/>
                    </a:lnTo>
                    <a:lnTo>
                      <a:pt x="20" y="7"/>
                    </a:lnTo>
                    <a:lnTo>
                      <a:pt x="17" y="4"/>
                    </a:lnTo>
                    <a:lnTo>
                      <a:pt x="13" y="2"/>
                    </a:lnTo>
                    <a:lnTo>
                      <a:pt x="10" y="0"/>
                    </a:lnTo>
                    <a:lnTo>
                      <a:pt x="6" y="2"/>
                    </a:lnTo>
                    <a:lnTo>
                      <a:pt x="3" y="4"/>
                    </a:lnTo>
                    <a:lnTo>
                      <a:pt x="1" y="7"/>
                    </a:lnTo>
                    <a:lnTo>
                      <a:pt x="0" y="11"/>
                    </a:lnTo>
                    <a:lnTo>
                      <a:pt x="1" y="15"/>
                    </a:lnTo>
                    <a:lnTo>
                      <a:pt x="3" y="17"/>
                    </a:lnTo>
                    <a:lnTo>
                      <a:pt x="6" y="20"/>
                    </a:lnTo>
                    <a:lnTo>
                      <a:pt x="10" y="21"/>
                    </a:lnTo>
                    <a:lnTo>
                      <a:pt x="13" y="20"/>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71" name="Freeform 372"/>
              <p:cNvSpPr>
                <a:spLocks/>
              </p:cNvSpPr>
              <p:nvPr/>
            </p:nvSpPr>
            <p:spPr bwMode="auto">
              <a:xfrm>
                <a:off x="2157413" y="3424238"/>
                <a:ext cx="33338" cy="33338"/>
              </a:xfrm>
              <a:custGeom>
                <a:avLst/>
                <a:gdLst>
                  <a:gd name="T0" fmla="*/ 17 w 21"/>
                  <a:gd name="T1" fmla="*/ 17 h 21"/>
                  <a:gd name="T2" fmla="*/ 20 w 21"/>
                  <a:gd name="T3" fmla="*/ 14 h 21"/>
                  <a:gd name="T4" fmla="*/ 21 w 21"/>
                  <a:gd name="T5" fmla="*/ 10 h 21"/>
                  <a:gd name="T6" fmla="*/ 20 w 21"/>
                  <a:gd name="T7" fmla="*/ 6 h 21"/>
                  <a:gd name="T8" fmla="*/ 17 w 21"/>
                  <a:gd name="T9" fmla="*/ 4 h 21"/>
                  <a:gd name="T10" fmla="*/ 15 w 21"/>
                  <a:gd name="T11" fmla="*/ 1 h 21"/>
                  <a:gd name="T12" fmla="*/ 11 w 21"/>
                  <a:gd name="T13" fmla="*/ 0 h 21"/>
                  <a:gd name="T14" fmla="*/ 7 w 21"/>
                  <a:gd name="T15" fmla="*/ 1 h 21"/>
                  <a:gd name="T16" fmla="*/ 3 w 21"/>
                  <a:gd name="T17" fmla="*/ 4 h 21"/>
                  <a:gd name="T18" fmla="*/ 2 w 21"/>
                  <a:gd name="T19" fmla="*/ 6 h 21"/>
                  <a:gd name="T20" fmla="*/ 0 w 21"/>
                  <a:gd name="T21" fmla="*/ 10 h 21"/>
                  <a:gd name="T22" fmla="*/ 2 w 21"/>
                  <a:gd name="T23" fmla="*/ 14 h 21"/>
                  <a:gd name="T24" fmla="*/ 3 w 21"/>
                  <a:gd name="T25" fmla="*/ 17 h 21"/>
                  <a:gd name="T26" fmla="*/ 7 w 21"/>
                  <a:gd name="T27" fmla="*/ 19 h 21"/>
                  <a:gd name="T28" fmla="*/ 11 w 21"/>
                  <a:gd name="T29" fmla="*/ 21 h 21"/>
                  <a:gd name="T30" fmla="*/ 15 w 21"/>
                  <a:gd name="T31" fmla="*/ 19 h 21"/>
                  <a:gd name="T32" fmla="*/ 17 w 21"/>
                  <a:gd name="T33" fmla="*/ 17 h 21"/>
                  <a:gd name="T34" fmla="*/ 17 w 21"/>
                  <a:gd name="T3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7" y="17"/>
                    </a:moveTo>
                    <a:lnTo>
                      <a:pt x="20" y="14"/>
                    </a:lnTo>
                    <a:lnTo>
                      <a:pt x="21" y="10"/>
                    </a:lnTo>
                    <a:lnTo>
                      <a:pt x="20" y="6"/>
                    </a:lnTo>
                    <a:lnTo>
                      <a:pt x="17" y="4"/>
                    </a:lnTo>
                    <a:lnTo>
                      <a:pt x="15" y="1"/>
                    </a:lnTo>
                    <a:lnTo>
                      <a:pt x="11" y="0"/>
                    </a:lnTo>
                    <a:lnTo>
                      <a:pt x="7" y="1"/>
                    </a:lnTo>
                    <a:lnTo>
                      <a:pt x="3" y="4"/>
                    </a:lnTo>
                    <a:lnTo>
                      <a:pt x="2" y="6"/>
                    </a:lnTo>
                    <a:lnTo>
                      <a:pt x="0" y="10"/>
                    </a:lnTo>
                    <a:lnTo>
                      <a:pt x="2" y="14"/>
                    </a:lnTo>
                    <a:lnTo>
                      <a:pt x="3" y="17"/>
                    </a:lnTo>
                    <a:lnTo>
                      <a:pt x="7" y="19"/>
                    </a:lnTo>
                    <a:lnTo>
                      <a:pt x="11" y="21"/>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72" name="Freeform 373"/>
              <p:cNvSpPr>
                <a:spLocks/>
              </p:cNvSpPr>
              <p:nvPr/>
            </p:nvSpPr>
            <p:spPr bwMode="auto">
              <a:xfrm>
                <a:off x="2416175" y="3675063"/>
                <a:ext cx="31750" cy="33338"/>
              </a:xfrm>
              <a:custGeom>
                <a:avLst/>
                <a:gdLst>
                  <a:gd name="T0" fmla="*/ 17 w 20"/>
                  <a:gd name="T1" fmla="*/ 17 h 21"/>
                  <a:gd name="T2" fmla="*/ 19 w 20"/>
                  <a:gd name="T3" fmla="*/ 14 h 21"/>
                  <a:gd name="T4" fmla="*/ 20 w 20"/>
                  <a:gd name="T5" fmla="*/ 9 h 21"/>
                  <a:gd name="T6" fmla="*/ 19 w 20"/>
                  <a:gd name="T7" fmla="*/ 6 h 21"/>
                  <a:gd name="T8" fmla="*/ 17 w 20"/>
                  <a:gd name="T9" fmla="*/ 4 h 21"/>
                  <a:gd name="T10" fmla="*/ 14 w 20"/>
                  <a:gd name="T11" fmla="*/ 1 h 21"/>
                  <a:gd name="T12" fmla="*/ 10 w 20"/>
                  <a:gd name="T13" fmla="*/ 0 h 21"/>
                  <a:gd name="T14" fmla="*/ 6 w 20"/>
                  <a:gd name="T15" fmla="*/ 1 h 21"/>
                  <a:gd name="T16" fmla="*/ 3 w 20"/>
                  <a:gd name="T17" fmla="*/ 4 h 21"/>
                  <a:gd name="T18" fmla="*/ 1 w 20"/>
                  <a:gd name="T19" fmla="*/ 6 h 21"/>
                  <a:gd name="T20" fmla="*/ 0 w 20"/>
                  <a:gd name="T21" fmla="*/ 9 h 21"/>
                  <a:gd name="T22" fmla="*/ 1 w 20"/>
                  <a:gd name="T23" fmla="*/ 14 h 21"/>
                  <a:gd name="T24" fmla="*/ 3 w 20"/>
                  <a:gd name="T25" fmla="*/ 17 h 21"/>
                  <a:gd name="T26" fmla="*/ 6 w 20"/>
                  <a:gd name="T27" fmla="*/ 19 h 21"/>
                  <a:gd name="T28" fmla="*/ 10 w 20"/>
                  <a:gd name="T29" fmla="*/ 21 h 21"/>
                  <a:gd name="T30" fmla="*/ 14 w 20"/>
                  <a:gd name="T31" fmla="*/ 19 h 21"/>
                  <a:gd name="T32" fmla="*/ 17 w 20"/>
                  <a:gd name="T33" fmla="*/ 17 h 21"/>
                  <a:gd name="T34" fmla="*/ 17 w 20"/>
                  <a:gd name="T3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21">
                    <a:moveTo>
                      <a:pt x="17" y="17"/>
                    </a:moveTo>
                    <a:lnTo>
                      <a:pt x="19" y="14"/>
                    </a:lnTo>
                    <a:lnTo>
                      <a:pt x="20" y="9"/>
                    </a:lnTo>
                    <a:lnTo>
                      <a:pt x="19" y="6"/>
                    </a:lnTo>
                    <a:lnTo>
                      <a:pt x="17" y="4"/>
                    </a:lnTo>
                    <a:lnTo>
                      <a:pt x="14" y="1"/>
                    </a:lnTo>
                    <a:lnTo>
                      <a:pt x="10" y="0"/>
                    </a:lnTo>
                    <a:lnTo>
                      <a:pt x="6" y="1"/>
                    </a:lnTo>
                    <a:lnTo>
                      <a:pt x="3" y="4"/>
                    </a:lnTo>
                    <a:lnTo>
                      <a:pt x="1" y="6"/>
                    </a:lnTo>
                    <a:lnTo>
                      <a:pt x="0" y="9"/>
                    </a:lnTo>
                    <a:lnTo>
                      <a:pt x="1" y="14"/>
                    </a:lnTo>
                    <a:lnTo>
                      <a:pt x="3" y="17"/>
                    </a:lnTo>
                    <a:lnTo>
                      <a:pt x="6" y="19"/>
                    </a:lnTo>
                    <a:lnTo>
                      <a:pt x="10" y="21"/>
                    </a:lnTo>
                    <a:lnTo>
                      <a:pt x="14"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468" name="ZoneTexte 467"/>
            <p:cNvSpPr txBox="1"/>
            <p:nvPr/>
          </p:nvSpPr>
          <p:spPr>
            <a:xfrm>
              <a:off x="2297165" y="3554572"/>
              <a:ext cx="397866" cy="276999"/>
            </a:xfrm>
            <a:prstGeom prst="rect">
              <a:avLst/>
            </a:prstGeom>
            <a:noFill/>
          </p:spPr>
          <p:txBody>
            <a:bodyPr wrap="none" rtlCol="0">
              <a:spAutoFit/>
            </a:bodyPr>
            <a:lstStyle/>
            <a:p>
              <a:pPr algn="r"/>
              <a:r>
                <a:rPr lang="fr-FR" sz="1200" dirty="0"/>
                <a:t>0,1</a:t>
              </a:r>
            </a:p>
          </p:txBody>
        </p:sp>
        <p:sp>
          <p:nvSpPr>
            <p:cNvPr id="469" name="ZoneTexte 468"/>
            <p:cNvSpPr txBox="1"/>
            <p:nvPr/>
          </p:nvSpPr>
          <p:spPr>
            <a:xfrm>
              <a:off x="3210406" y="3684747"/>
              <a:ext cx="269626" cy="276999"/>
            </a:xfrm>
            <a:prstGeom prst="rect">
              <a:avLst/>
            </a:prstGeom>
            <a:noFill/>
          </p:spPr>
          <p:txBody>
            <a:bodyPr wrap="none" rtlCol="0">
              <a:spAutoFit/>
            </a:bodyPr>
            <a:lstStyle/>
            <a:p>
              <a:pPr algn="ctr"/>
              <a:r>
                <a:rPr lang="fr-FR" sz="1200" dirty="0"/>
                <a:t>4</a:t>
              </a:r>
            </a:p>
          </p:txBody>
        </p:sp>
        <p:sp>
          <p:nvSpPr>
            <p:cNvPr id="470" name="ZoneTexte 469"/>
            <p:cNvSpPr txBox="1"/>
            <p:nvPr/>
          </p:nvSpPr>
          <p:spPr>
            <a:xfrm>
              <a:off x="3854110" y="3684747"/>
              <a:ext cx="269626" cy="276999"/>
            </a:xfrm>
            <a:prstGeom prst="rect">
              <a:avLst/>
            </a:prstGeom>
            <a:noFill/>
          </p:spPr>
          <p:txBody>
            <a:bodyPr wrap="none" rtlCol="0">
              <a:spAutoFit/>
            </a:bodyPr>
            <a:lstStyle/>
            <a:p>
              <a:pPr algn="ctr"/>
              <a:r>
                <a:rPr lang="fr-FR" sz="1200" dirty="0"/>
                <a:t>8</a:t>
              </a:r>
            </a:p>
          </p:txBody>
        </p:sp>
        <p:sp>
          <p:nvSpPr>
            <p:cNvPr id="471" name="ZoneTexte 470"/>
            <p:cNvSpPr txBox="1"/>
            <p:nvPr/>
          </p:nvSpPr>
          <p:spPr>
            <a:xfrm>
              <a:off x="4450267" y="3684747"/>
              <a:ext cx="354584" cy="276999"/>
            </a:xfrm>
            <a:prstGeom prst="rect">
              <a:avLst/>
            </a:prstGeom>
            <a:noFill/>
          </p:spPr>
          <p:txBody>
            <a:bodyPr wrap="none" rtlCol="0">
              <a:spAutoFit/>
            </a:bodyPr>
            <a:lstStyle/>
            <a:p>
              <a:pPr algn="ctr"/>
              <a:r>
                <a:rPr lang="fr-FR" sz="1200" dirty="0"/>
                <a:t>12</a:t>
              </a:r>
            </a:p>
          </p:txBody>
        </p:sp>
        <p:sp>
          <p:nvSpPr>
            <p:cNvPr id="472" name="ZoneTexte 471"/>
            <p:cNvSpPr txBox="1"/>
            <p:nvPr/>
          </p:nvSpPr>
          <p:spPr>
            <a:xfrm>
              <a:off x="5089916" y="3684747"/>
              <a:ext cx="354584" cy="276999"/>
            </a:xfrm>
            <a:prstGeom prst="rect">
              <a:avLst/>
            </a:prstGeom>
            <a:noFill/>
          </p:spPr>
          <p:txBody>
            <a:bodyPr wrap="none" rtlCol="0">
              <a:spAutoFit/>
            </a:bodyPr>
            <a:lstStyle/>
            <a:p>
              <a:pPr algn="ctr"/>
              <a:r>
                <a:rPr lang="fr-FR" sz="1200" dirty="0"/>
                <a:t>16</a:t>
              </a:r>
            </a:p>
          </p:txBody>
        </p:sp>
        <p:sp>
          <p:nvSpPr>
            <p:cNvPr id="473" name="ZoneTexte 472"/>
            <p:cNvSpPr txBox="1"/>
            <p:nvPr/>
          </p:nvSpPr>
          <p:spPr>
            <a:xfrm>
              <a:off x="5728551" y="3684747"/>
              <a:ext cx="354584" cy="276999"/>
            </a:xfrm>
            <a:prstGeom prst="rect">
              <a:avLst/>
            </a:prstGeom>
            <a:noFill/>
          </p:spPr>
          <p:txBody>
            <a:bodyPr wrap="none" rtlCol="0">
              <a:spAutoFit/>
            </a:bodyPr>
            <a:lstStyle/>
            <a:p>
              <a:pPr algn="ctr"/>
              <a:r>
                <a:rPr lang="fr-FR" sz="1200" dirty="0"/>
                <a:t>20</a:t>
              </a:r>
            </a:p>
          </p:txBody>
        </p:sp>
        <p:sp>
          <p:nvSpPr>
            <p:cNvPr id="474" name="ZoneTexte 473"/>
            <p:cNvSpPr txBox="1"/>
            <p:nvPr/>
          </p:nvSpPr>
          <p:spPr>
            <a:xfrm>
              <a:off x="6373270" y="3684747"/>
              <a:ext cx="354584" cy="276999"/>
            </a:xfrm>
            <a:prstGeom prst="rect">
              <a:avLst/>
            </a:prstGeom>
            <a:noFill/>
          </p:spPr>
          <p:txBody>
            <a:bodyPr wrap="none" rtlCol="0">
              <a:spAutoFit/>
            </a:bodyPr>
            <a:lstStyle/>
            <a:p>
              <a:pPr algn="ctr"/>
              <a:r>
                <a:rPr lang="fr-FR" sz="1200" dirty="0"/>
                <a:t>24</a:t>
              </a:r>
            </a:p>
          </p:txBody>
        </p:sp>
        <p:sp>
          <p:nvSpPr>
            <p:cNvPr id="475" name="ZoneTexte 474"/>
            <p:cNvSpPr txBox="1"/>
            <p:nvPr/>
          </p:nvSpPr>
          <p:spPr>
            <a:xfrm>
              <a:off x="2425405" y="3162360"/>
              <a:ext cx="269626" cy="276999"/>
            </a:xfrm>
            <a:prstGeom prst="rect">
              <a:avLst/>
            </a:prstGeom>
            <a:noFill/>
          </p:spPr>
          <p:txBody>
            <a:bodyPr wrap="none" rtlCol="0">
              <a:spAutoFit/>
            </a:bodyPr>
            <a:lstStyle/>
            <a:p>
              <a:pPr algn="r"/>
              <a:r>
                <a:rPr lang="fr-FR" sz="1200" dirty="0"/>
                <a:t>1</a:t>
              </a:r>
            </a:p>
          </p:txBody>
        </p:sp>
        <p:sp>
          <p:nvSpPr>
            <p:cNvPr id="476" name="ZoneTexte 475"/>
            <p:cNvSpPr txBox="1"/>
            <p:nvPr/>
          </p:nvSpPr>
          <p:spPr>
            <a:xfrm>
              <a:off x="2340447" y="2743117"/>
              <a:ext cx="354584" cy="276999"/>
            </a:xfrm>
            <a:prstGeom prst="rect">
              <a:avLst/>
            </a:prstGeom>
            <a:noFill/>
          </p:spPr>
          <p:txBody>
            <a:bodyPr wrap="none" rtlCol="0">
              <a:spAutoFit/>
            </a:bodyPr>
            <a:lstStyle/>
            <a:p>
              <a:pPr algn="r"/>
              <a:r>
                <a:rPr lang="fr-FR" sz="1200" dirty="0"/>
                <a:t>10</a:t>
              </a:r>
            </a:p>
          </p:txBody>
        </p:sp>
        <p:sp>
          <p:nvSpPr>
            <p:cNvPr id="477" name="ZoneTexte 476"/>
            <p:cNvSpPr txBox="1"/>
            <p:nvPr/>
          </p:nvSpPr>
          <p:spPr>
            <a:xfrm>
              <a:off x="2255487" y="2342251"/>
              <a:ext cx="439544" cy="276999"/>
            </a:xfrm>
            <a:prstGeom prst="rect">
              <a:avLst/>
            </a:prstGeom>
            <a:noFill/>
          </p:spPr>
          <p:txBody>
            <a:bodyPr wrap="none" rtlCol="0">
              <a:spAutoFit/>
            </a:bodyPr>
            <a:lstStyle/>
            <a:p>
              <a:pPr algn="r"/>
              <a:r>
                <a:rPr lang="fr-FR" sz="1200" dirty="0"/>
                <a:t>100</a:t>
              </a:r>
            </a:p>
          </p:txBody>
        </p:sp>
        <p:sp>
          <p:nvSpPr>
            <p:cNvPr id="478" name="ZoneTexte 477"/>
            <p:cNvSpPr txBox="1"/>
            <p:nvPr/>
          </p:nvSpPr>
          <p:spPr>
            <a:xfrm>
              <a:off x="2127247" y="1922576"/>
              <a:ext cx="567784" cy="276999"/>
            </a:xfrm>
            <a:prstGeom prst="rect">
              <a:avLst/>
            </a:prstGeom>
            <a:noFill/>
          </p:spPr>
          <p:txBody>
            <a:bodyPr wrap="none" rtlCol="0">
              <a:spAutoFit/>
            </a:bodyPr>
            <a:lstStyle/>
            <a:p>
              <a:pPr algn="r"/>
              <a:r>
                <a:rPr lang="fr-FR" sz="1200" dirty="0"/>
                <a:t>1 000</a:t>
              </a:r>
            </a:p>
          </p:txBody>
        </p:sp>
        <p:sp>
          <p:nvSpPr>
            <p:cNvPr id="479" name="ZoneTexte 478"/>
            <p:cNvSpPr txBox="1"/>
            <p:nvPr/>
          </p:nvSpPr>
          <p:spPr>
            <a:xfrm>
              <a:off x="2042287" y="1528084"/>
              <a:ext cx="652744" cy="276999"/>
            </a:xfrm>
            <a:prstGeom prst="rect">
              <a:avLst/>
            </a:prstGeom>
            <a:noFill/>
          </p:spPr>
          <p:txBody>
            <a:bodyPr wrap="none" rtlCol="0">
              <a:spAutoFit/>
            </a:bodyPr>
            <a:lstStyle/>
            <a:p>
              <a:pPr algn="r"/>
              <a:r>
                <a:rPr lang="fr-FR" sz="1200" dirty="0"/>
                <a:t>10 000</a:t>
              </a:r>
            </a:p>
          </p:txBody>
        </p:sp>
        <p:sp>
          <p:nvSpPr>
            <p:cNvPr id="480" name="ZoneTexte 479"/>
            <p:cNvSpPr txBox="1"/>
            <p:nvPr/>
          </p:nvSpPr>
          <p:spPr>
            <a:xfrm>
              <a:off x="2582518" y="3684747"/>
              <a:ext cx="269626" cy="276999"/>
            </a:xfrm>
            <a:prstGeom prst="rect">
              <a:avLst/>
            </a:prstGeom>
            <a:noFill/>
          </p:spPr>
          <p:txBody>
            <a:bodyPr wrap="none" rtlCol="0">
              <a:spAutoFit/>
            </a:bodyPr>
            <a:lstStyle/>
            <a:p>
              <a:pPr algn="ctr"/>
              <a:r>
                <a:rPr lang="fr-FR" sz="1200" dirty="0"/>
                <a:t>0</a:t>
              </a:r>
            </a:p>
          </p:txBody>
        </p:sp>
        <p:sp>
          <p:nvSpPr>
            <p:cNvPr id="481" name="ZoneTexte 480"/>
            <p:cNvSpPr txBox="1"/>
            <p:nvPr/>
          </p:nvSpPr>
          <p:spPr>
            <a:xfrm>
              <a:off x="6571901" y="3561636"/>
              <a:ext cx="704040" cy="276999"/>
            </a:xfrm>
            <a:prstGeom prst="rect">
              <a:avLst/>
            </a:prstGeom>
            <a:noFill/>
          </p:spPr>
          <p:txBody>
            <a:bodyPr wrap="none" rtlCol="0">
              <a:spAutoFit/>
            </a:bodyPr>
            <a:lstStyle/>
            <a:p>
              <a:pPr algn="ctr"/>
              <a:r>
                <a:rPr lang="fr-FR" sz="1200" b="1" dirty="0"/>
                <a:t>Heures</a:t>
              </a:r>
            </a:p>
          </p:txBody>
        </p:sp>
        <p:sp>
          <p:nvSpPr>
            <p:cNvPr id="115" name="Line 35"/>
            <p:cNvSpPr>
              <a:spLocks noChangeShapeType="1"/>
            </p:cNvSpPr>
            <p:nvPr/>
          </p:nvSpPr>
          <p:spPr bwMode="auto">
            <a:xfrm flipH="1">
              <a:off x="5430073" y="2109608"/>
              <a:ext cx="164526" cy="0"/>
            </a:xfrm>
            <a:prstGeom prst="line">
              <a:avLst/>
            </a:prstGeom>
            <a:noFill/>
            <a:ln w="285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6" name="Line 36"/>
            <p:cNvSpPr>
              <a:spLocks noChangeShapeType="1"/>
            </p:cNvSpPr>
            <p:nvPr/>
          </p:nvSpPr>
          <p:spPr bwMode="auto">
            <a:xfrm flipH="1">
              <a:off x="5430073" y="2284183"/>
              <a:ext cx="164526" cy="0"/>
            </a:xfrm>
            <a:prstGeom prst="line">
              <a:avLst/>
            </a:prstGeom>
            <a:noFill/>
            <a:ln w="28575">
              <a:solidFill>
                <a:srgbClr val="9A1F18"/>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7" name="Line 37"/>
            <p:cNvSpPr>
              <a:spLocks noChangeShapeType="1"/>
            </p:cNvSpPr>
            <p:nvPr/>
          </p:nvSpPr>
          <p:spPr bwMode="auto">
            <a:xfrm flipH="1">
              <a:off x="5430073" y="2458759"/>
              <a:ext cx="164526" cy="0"/>
            </a:xfrm>
            <a:prstGeom prst="line">
              <a:avLst/>
            </a:prstGeom>
            <a:noFill/>
            <a:ln w="285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8" name="ZoneTexte 117"/>
            <p:cNvSpPr txBox="1"/>
            <p:nvPr/>
          </p:nvSpPr>
          <p:spPr>
            <a:xfrm>
              <a:off x="5594768" y="1963406"/>
              <a:ext cx="689612" cy="276999"/>
            </a:xfrm>
            <a:prstGeom prst="rect">
              <a:avLst/>
            </a:prstGeom>
            <a:noFill/>
          </p:spPr>
          <p:txBody>
            <a:bodyPr wrap="none" rtlCol="0">
              <a:spAutoFit/>
            </a:bodyPr>
            <a:lstStyle/>
            <a:p>
              <a:r>
                <a:rPr lang="fr-FR" sz="1200" b="1" dirty="0"/>
                <a:t>GS-PI1</a:t>
              </a:r>
            </a:p>
          </p:txBody>
        </p:sp>
        <p:sp>
          <p:nvSpPr>
            <p:cNvPr id="119" name="ZoneTexte 118"/>
            <p:cNvSpPr txBox="1"/>
            <p:nvPr/>
          </p:nvSpPr>
          <p:spPr>
            <a:xfrm>
              <a:off x="5594768" y="2144129"/>
              <a:ext cx="505716" cy="276999"/>
            </a:xfrm>
            <a:prstGeom prst="rect">
              <a:avLst/>
            </a:prstGeom>
            <a:noFill/>
          </p:spPr>
          <p:txBody>
            <a:bodyPr wrap="none" rtlCol="0">
              <a:spAutoFit/>
            </a:bodyPr>
            <a:lstStyle/>
            <a:p>
              <a:r>
                <a:rPr lang="fr-FR" sz="1200" b="1" dirty="0"/>
                <a:t>DRV</a:t>
              </a:r>
            </a:p>
          </p:txBody>
        </p:sp>
        <p:sp>
          <p:nvSpPr>
            <p:cNvPr id="120" name="ZoneTexte 119"/>
            <p:cNvSpPr txBox="1"/>
            <p:nvPr/>
          </p:nvSpPr>
          <p:spPr>
            <a:xfrm>
              <a:off x="5594768" y="2324852"/>
              <a:ext cx="481029" cy="276999"/>
            </a:xfrm>
            <a:prstGeom prst="rect">
              <a:avLst/>
            </a:prstGeom>
            <a:noFill/>
          </p:spPr>
          <p:txBody>
            <a:bodyPr wrap="none" rtlCol="0">
              <a:spAutoFit/>
            </a:bodyPr>
            <a:lstStyle/>
            <a:p>
              <a:r>
                <a:rPr lang="fr-FR" sz="1200" b="1" dirty="0"/>
                <a:t>ATV</a:t>
              </a:r>
            </a:p>
          </p:txBody>
        </p:sp>
      </p:grpSp>
      <p:sp>
        <p:nvSpPr>
          <p:cNvPr id="121" name="ZoneTexte 12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100</a:t>
            </a:r>
          </a:p>
        </p:txBody>
      </p:sp>
    </p:spTree>
    <p:extLst>
      <p:ext uri="{BB962C8B-B14F-4D97-AF65-F5344CB8AC3E}">
        <p14:creationId xmlns:p14="http://schemas.microsoft.com/office/powerpoint/2010/main" val="402556468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a:t>GS-PI1 : nouvel IP oral, non boosté, </a:t>
            </a:r>
            <a:r>
              <a:rPr lang="fr-FR" dirty="0" err="1"/>
              <a:t>qd</a:t>
            </a:r>
            <a:r>
              <a:rPr lang="fr-FR" dirty="0"/>
              <a:t> </a:t>
            </a:r>
            <a:br>
              <a:rPr lang="fr-FR" dirty="0"/>
            </a:br>
            <a:r>
              <a:rPr lang="fr-FR" dirty="0"/>
              <a:t>avec barrière génétique élevée (3)</a:t>
            </a:r>
          </a:p>
        </p:txBody>
      </p:sp>
      <p:grpSp>
        <p:nvGrpSpPr>
          <p:cNvPr id="29" name="Groupe 28"/>
          <p:cNvGrpSpPr/>
          <p:nvPr/>
        </p:nvGrpSpPr>
        <p:grpSpPr>
          <a:xfrm>
            <a:off x="54006" y="1719610"/>
            <a:ext cx="8577176" cy="2935413"/>
            <a:chOff x="436185" y="1346200"/>
            <a:chExt cx="8577176" cy="2935413"/>
          </a:xfrm>
        </p:grpSpPr>
        <p:grpSp>
          <p:nvGrpSpPr>
            <p:cNvPr id="27" name="Groupe 26"/>
            <p:cNvGrpSpPr/>
            <p:nvPr/>
          </p:nvGrpSpPr>
          <p:grpSpPr>
            <a:xfrm>
              <a:off x="781645" y="1346200"/>
              <a:ext cx="7805607" cy="1728549"/>
              <a:chOff x="781645" y="1346200"/>
              <a:chExt cx="7805607" cy="1728549"/>
            </a:xfrm>
          </p:grpSpPr>
          <p:cxnSp>
            <p:nvCxnSpPr>
              <p:cNvPr id="26" name="Connecteur droit 25"/>
              <p:cNvCxnSpPr/>
              <p:nvPr/>
            </p:nvCxnSpPr>
            <p:spPr bwMode="auto">
              <a:xfrm>
                <a:off x="1547813" y="1346200"/>
                <a:ext cx="0" cy="160867"/>
              </a:xfrm>
              <a:prstGeom prst="line">
                <a:avLst/>
              </a:prstGeom>
              <a:solidFill>
                <a:schemeClr val="accent1"/>
              </a:solidFill>
              <a:ln w="9525" cap="flat" cmpd="sng" algn="ctr">
                <a:solidFill>
                  <a:schemeClr val="tx1"/>
                </a:solidFill>
                <a:prstDash val="solid"/>
                <a:round/>
                <a:headEnd type="none" w="med" len="med"/>
                <a:tailEnd type="none" w="med" len="med"/>
              </a:ln>
              <a:effectLst/>
            </p:spPr>
          </p:cxnSp>
          <p:pic>
            <p:nvPicPr>
              <p:cNvPr id="2053" name="Picture 5" descr="C:\Users\Ludo\Documents\Travail\CROI 2017\Charlotte Charpentier\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4940" y="1427657"/>
                <a:ext cx="7752312" cy="1647092"/>
              </a:xfrm>
              <a:prstGeom prst="rect">
                <a:avLst/>
              </a:prstGeom>
              <a:noFill/>
              <a:ln>
                <a:noFill/>
              </a:ln>
              <a:extLst>
                <a:ext uri="{909E8E84-426E-40dd-AFC4-6F175D3DCCD1}">
                  <a14:hiddenFill xmlns="" xmlns:a14="http://schemas.microsoft.com/office/drawing/2010/main">
                    <a:solidFill>
                      <a:srgbClr val="FFFFFF"/>
                    </a:solidFill>
                  </a14:hiddenFill>
                </a:ext>
              </a:extLst>
            </p:spPr>
          </p:pic>
          <p:grpSp>
            <p:nvGrpSpPr>
              <p:cNvPr id="13" name="Groupe 12"/>
              <p:cNvGrpSpPr/>
              <p:nvPr/>
            </p:nvGrpSpPr>
            <p:grpSpPr>
              <a:xfrm>
                <a:off x="781645" y="2028741"/>
                <a:ext cx="113168" cy="1015773"/>
                <a:chOff x="-8610600" y="1028650"/>
                <a:chExt cx="113168" cy="1015773"/>
              </a:xfrm>
            </p:grpSpPr>
            <p:cxnSp>
              <p:nvCxnSpPr>
                <p:cNvPr id="7" name="Connecteur droit 6"/>
                <p:cNvCxnSpPr/>
                <p:nvPr/>
              </p:nvCxnSpPr>
              <p:spPr bwMode="auto">
                <a:xfrm flipV="1">
                  <a:off x="-8497432" y="1028650"/>
                  <a:ext cx="0" cy="101577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 name="Connecteur droit 11"/>
                <p:cNvCxnSpPr/>
                <p:nvPr/>
              </p:nvCxnSpPr>
              <p:spPr bwMode="auto">
                <a:xfrm flipH="1">
                  <a:off x="-8610600" y="2044423"/>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p:cNvCxnSpPr/>
                <p:nvPr/>
              </p:nvCxnSpPr>
              <p:spPr bwMode="auto">
                <a:xfrm flipH="1">
                  <a:off x="-8610600" y="1832152"/>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p:cNvCxnSpPr/>
                <p:nvPr/>
              </p:nvCxnSpPr>
              <p:spPr bwMode="auto">
                <a:xfrm flipH="1">
                  <a:off x="-8610600" y="1641652"/>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Connecteur droit 18"/>
                <p:cNvCxnSpPr/>
                <p:nvPr/>
              </p:nvCxnSpPr>
              <p:spPr bwMode="auto">
                <a:xfrm flipH="1">
                  <a:off x="-8610600" y="1429380"/>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 name="Connecteur droit 19"/>
                <p:cNvCxnSpPr/>
                <p:nvPr/>
              </p:nvCxnSpPr>
              <p:spPr bwMode="auto">
                <a:xfrm flipH="1">
                  <a:off x="-8610600" y="1233438"/>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p:cNvCxnSpPr/>
                <p:nvPr/>
              </p:nvCxnSpPr>
              <p:spPr bwMode="auto">
                <a:xfrm flipH="1">
                  <a:off x="-8610600" y="1028650"/>
                  <a:ext cx="1131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cxnSp>
            <p:nvCxnSpPr>
              <p:cNvPr id="15" name="Connecteur droit 14"/>
              <p:cNvCxnSpPr/>
              <p:nvPr/>
            </p:nvCxnSpPr>
            <p:spPr bwMode="auto">
              <a:xfrm>
                <a:off x="894813" y="3044514"/>
                <a:ext cx="707232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flipV="1">
                <a:off x="894813" y="1346200"/>
                <a:ext cx="653000" cy="682541"/>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8" name="ZoneTexte 27"/>
            <p:cNvSpPr txBox="1"/>
            <p:nvPr/>
          </p:nvSpPr>
          <p:spPr>
            <a:xfrm>
              <a:off x="577249" y="2927584"/>
              <a:ext cx="255198" cy="246221"/>
            </a:xfrm>
            <a:prstGeom prst="rect">
              <a:avLst/>
            </a:prstGeom>
            <a:noFill/>
          </p:spPr>
          <p:txBody>
            <a:bodyPr wrap="none" rtlCol="0">
              <a:spAutoFit/>
            </a:bodyPr>
            <a:lstStyle/>
            <a:p>
              <a:pPr algn="r"/>
              <a:r>
                <a:rPr lang="fr-FR" sz="1000" dirty="0">
                  <a:solidFill>
                    <a:srgbClr val="000066"/>
                  </a:solidFill>
                </a:rPr>
                <a:t>0</a:t>
              </a:r>
            </a:p>
          </p:txBody>
        </p:sp>
        <p:sp>
          <p:nvSpPr>
            <p:cNvPr id="33" name="ZoneTexte 32"/>
            <p:cNvSpPr txBox="1"/>
            <p:nvPr/>
          </p:nvSpPr>
          <p:spPr>
            <a:xfrm>
              <a:off x="506717" y="2723194"/>
              <a:ext cx="325730" cy="246221"/>
            </a:xfrm>
            <a:prstGeom prst="rect">
              <a:avLst/>
            </a:prstGeom>
            <a:noFill/>
          </p:spPr>
          <p:txBody>
            <a:bodyPr wrap="none" rtlCol="0">
              <a:spAutoFit/>
            </a:bodyPr>
            <a:lstStyle/>
            <a:p>
              <a:pPr algn="r"/>
              <a:r>
                <a:rPr lang="fr-FR" sz="1000" dirty="0">
                  <a:solidFill>
                    <a:srgbClr val="000066"/>
                  </a:solidFill>
                </a:rPr>
                <a:t>20</a:t>
              </a:r>
            </a:p>
          </p:txBody>
        </p:sp>
        <p:sp>
          <p:nvSpPr>
            <p:cNvPr id="34" name="ZoneTexte 33"/>
            <p:cNvSpPr txBox="1"/>
            <p:nvPr/>
          </p:nvSpPr>
          <p:spPr>
            <a:xfrm>
              <a:off x="506717" y="2518803"/>
              <a:ext cx="325730" cy="246221"/>
            </a:xfrm>
            <a:prstGeom prst="rect">
              <a:avLst/>
            </a:prstGeom>
            <a:noFill/>
          </p:spPr>
          <p:txBody>
            <a:bodyPr wrap="none" rtlCol="0">
              <a:spAutoFit/>
            </a:bodyPr>
            <a:lstStyle/>
            <a:p>
              <a:pPr algn="r"/>
              <a:r>
                <a:rPr lang="fr-FR" sz="1000" dirty="0">
                  <a:solidFill>
                    <a:srgbClr val="000066"/>
                  </a:solidFill>
                </a:rPr>
                <a:t>40</a:t>
              </a:r>
            </a:p>
          </p:txBody>
        </p:sp>
        <p:sp>
          <p:nvSpPr>
            <p:cNvPr id="35" name="ZoneTexte 34"/>
            <p:cNvSpPr txBox="1"/>
            <p:nvPr/>
          </p:nvSpPr>
          <p:spPr>
            <a:xfrm>
              <a:off x="506717" y="2314412"/>
              <a:ext cx="325730" cy="246221"/>
            </a:xfrm>
            <a:prstGeom prst="rect">
              <a:avLst/>
            </a:prstGeom>
            <a:noFill/>
          </p:spPr>
          <p:txBody>
            <a:bodyPr wrap="none" rtlCol="0">
              <a:spAutoFit/>
            </a:bodyPr>
            <a:lstStyle/>
            <a:p>
              <a:pPr algn="r"/>
              <a:r>
                <a:rPr lang="fr-FR" sz="1000" dirty="0">
                  <a:solidFill>
                    <a:srgbClr val="000066"/>
                  </a:solidFill>
                </a:rPr>
                <a:t>60</a:t>
              </a:r>
            </a:p>
          </p:txBody>
        </p:sp>
        <p:sp>
          <p:nvSpPr>
            <p:cNvPr id="36" name="ZoneTexte 35"/>
            <p:cNvSpPr txBox="1"/>
            <p:nvPr/>
          </p:nvSpPr>
          <p:spPr>
            <a:xfrm>
              <a:off x="506717" y="2110021"/>
              <a:ext cx="325730" cy="246221"/>
            </a:xfrm>
            <a:prstGeom prst="rect">
              <a:avLst/>
            </a:prstGeom>
            <a:noFill/>
          </p:spPr>
          <p:txBody>
            <a:bodyPr wrap="none" rtlCol="0">
              <a:spAutoFit/>
            </a:bodyPr>
            <a:lstStyle/>
            <a:p>
              <a:pPr algn="r"/>
              <a:r>
                <a:rPr lang="fr-FR" sz="1000" dirty="0">
                  <a:solidFill>
                    <a:srgbClr val="000066"/>
                  </a:solidFill>
                </a:rPr>
                <a:t>80</a:t>
              </a:r>
            </a:p>
          </p:txBody>
        </p:sp>
        <p:sp>
          <p:nvSpPr>
            <p:cNvPr id="37" name="ZoneTexte 36"/>
            <p:cNvSpPr txBox="1"/>
            <p:nvPr/>
          </p:nvSpPr>
          <p:spPr>
            <a:xfrm>
              <a:off x="436185" y="1905630"/>
              <a:ext cx="396262" cy="246221"/>
            </a:xfrm>
            <a:prstGeom prst="rect">
              <a:avLst/>
            </a:prstGeom>
            <a:noFill/>
          </p:spPr>
          <p:txBody>
            <a:bodyPr wrap="none" rtlCol="0">
              <a:spAutoFit/>
            </a:bodyPr>
            <a:lstStyle/>
            <a:p>
              <a:pPr algn="r"/>
              <a:r>
                <a:rPr lang="fr-FR" sz="1000" dirty="0">
                  <a:solidFill>
                    <a:srgbClr val="000066"/>
                  </a:solidFill>
                </a:rPr>
                <a:t>100</a:t>
              </a:r>
            </a:p>
          </p:txBody>
        </p:sp>
        <p:sp>
          <p:nvSpPr>
            <p:cNvPr id="39" name="ZoneTexte 38"/>
            <p:cNvSpPr txBox="1"/>
            <p:nvPr/>
          </p:nvSpPr>
          <p:spPr>
            <a:xfrm>
              <a:off x="797724" y="3081284"/>
              <a:ext cx="481917" cy="646331"/>
            </a:xfrm>
            <a:prstGeom prst="rect">
              <a:avLst/>
            </a:prstGeom>
            <a:noFill/>
          </p:spPr>
          <p:txBody>
            <a:bodyPr wrap="none" rtlCol="0">
              <a:spAutoFit/>
            </a:bodyPr>
            <a:lstStyle/>
            <a:p>
              <a:pPr algn="ctr"/>
              <a:r>
                <a:rPr lang="fr-FR" sz="900" b="1" dirty="0">
                  <a:solidFill>
                    <a:srgbClr val="000066"/>
                  </a:solidFill>
                </a:rPr>
                <a:t>L10I</a:t>
              </a:r>
            </a:p>
            <a:p>
              <a:pPr algn="ctr"/>
              <a:r>
                <a:rPr lang="fr-FR" sz="900" b="1" dirty="0">
                  <a:solidFill>
                    <a:srgbClr val="000066"/>
                  </a:solidFill>
                </a:rPr>
                <a:t>G48V</a:t>
              </a:r>
            </a:p>
            <a:p>
              <a:pPr algn="ctr"/>
              <a:r>
                <a:rPr lang="fr-FR" sz="900" b="1" dirty="0">
                  <a:solidFill>
                    <a:srgbClr val="000066"/>
                  </a:solidFill>
                </a:rPr>
                <a:t>G73S</a:t>
              </a:r>
            </a:p>
            <a:p>
              <a:pPr algn="ctr"/>
              <a:r>
                <a:rPr lang="fr-FR" sz="900" b="1" dirty="0">
                  <a:solidFill>
                    <a:srgbClr val="000066"/>
                  </a:solidFill>
                </a:rPr>
                <a:t>V82A</a:t>
              </a:r>
            </a:p>
          </p:txBody>
        </p:sp>
        <p:sp>
          <p:nvSpPr>
            <p:cNvPr id="40" name="ZoneTexte 39"/>
            <p:cNvSpPr txBox="1"/>
            <p:nvPr/>
          </p:nvSpPr>
          <p:spPr>
            <a:xfrm>
              <a:off x="1175546" y="3081284"/>
              <a:ext cx="442749" cy="584775"/>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M46L</a:t>
              </a:r>
            </a:p>
            <a:p>
              <a:pPr algn="ctr"/>
              <a:r>
                <a:rPr lang="fr-FR" sz="800" dirty="0">
                  <a:solidFill>
                    <a:srgbClr val="000066"/>
                  </a:solidFill>
                </a:rPr>
                <a:t>I54V</a:t>
              </a:r>
            </a:p>
            <a:p>
              <a:pPr algn="ctr"/>
              <a:r>
                <a:rPr lang="fr-FR" sz="800" dirty="0">
                  <a:solidFill>
                    <a:srgbClr val="000066"/>
                  </a:solidFill>
                </a:rPr>
                <a:t>V82A</a:t>
              </a:r>
            </a:p>
          </p:txBody>
        </p:sp>
        <p:sp>
          <p:nvSpPr>
            <p:cNvPr id="41" name="ZoneTexte 40"/>
            <p:cNvSpPr txBox="1"/>
            <p:nvPr/>
          </p:nvSpPr>
          <p:spPr>
            <a:xfrm>
              <a:off x="1467079" y="3081284"/>
              <a:ext cx="449161" cy="1077218"/>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V32I</a:t>
              </a:r>
            </a:p>
            <a:p>
              <a:pPr algn="ctr"/>
              <a:r>
                <a:rPr lang="fr-FR" sz="800" dirty="0">
                  <a:solidFill>
                    <a:srgbClr val="000066"/>
                  </a:solidFill>
                </a:rPr>
                <a:t>M46I</a:t>
              </a:r>
            </a:p>
            <a:p>
              <a:pPr algn="ctr"/>
              <a:r>
                <a:rPr lang="fr-FR" sz="800" dirty="0">
                  <a:solidFill>
                    <a:srgbClr val="000066"/>
                  </a:solidFill>
                </a:rPr>
                <a:t>I47V</a:t>
              </a:r>
            </a:p>
            <a:p>
              <a:pPr algn="ctr"/>
              <a:r>
                <a:rPr lang="fr-FR" sz="800" dirty="0">
                  <a:solidFill>
                    <a:srgbClr val="000066"/>
                  </a:solidFill>
                </a:rPr>
                <a:t>G48V</a:t>
              </a:r>
            </a:p>
            <a:p>
              <a:pPr algn="ctr"/>
              <a:r>
                <a:rPr lang="fr-FR" sz="800" dirty="0">
                  <a:solidFill>
                    <a:srgbClr val="000066"/>
                  </a:solidFill>
                </a:rPr>
                <a:t>I54M</a:t>
              </a:r>
            </a:p>
            <a:p>
              <a:pPr algn="ctr"/>
              <a:r>
                <a:rPr lang="fr-FR" sz="800" dirty="0">
                  <a:solidFill>
                    <a:srgbClr val="000066"/>
                  </a:solidFill>
                </a:rPr>
                <a:t>V82T</a:t>
              </a:r>
            </a:p>
            <a:p>
              <a:pPr algn="ctr"/>
              <a:r>
                <a:rPr lang="fr-FR" sz="800" dirty="0">
                  <a:solidFill>
                    <a:srgbClr val="000066"/>
                  </a:solidFill>
                </a:rPr>
                <a:t>L90M</a:t>
              </a:r>
            </a:p>
          </p:txBody>
        </p:sp>
        <p:sp>
          <p:nvSpPr>
            <p:cNvPr id="42" name="ZoneTexte 41"/>
            <p:cNvSpPr txBox="1"/>
            <p:nvPr/>
          </p:nvSpPr>
          <p:spPr>
            <a:xfrm>
              <a:off x="1762621" y="3081284"/>
              <a:ext cx="447558" cy="584775"/>
            </a:xfrm>
            <a:prstGeom prst="rect">
              <a:avLst/>
            </a:prstGeom>
            <a:noFill/>
          </p:spPr>
          <p:txBody>
            <a:bodyPr wrap="none" rtlCol="0">
              <a:spAutoFit/>
            </a:bodyPr>
            <a:lstStyle/>
            <a:p>
              <a:pPr algn="ctr"/>
              <a:r>
                <a:rPr lang="fr-FR" sz="800" dirty="0">
                  <a:solidFill>
                    <a:srgbClr val="000066"/>
                  </a:solidFill>
                </a:rPr>
                <a:t>D30N</a:t>
              </a:r>
            </a:p>
            <a:p>
              <a:pPr algn="ctr"/>
              <a:r>
                <a:rPr lang="fr-FR" sz="800" dirty="0">
                  <a:solidFill>
                    <a:srgbClr val="000066"/>
                  </a:solidFill>
                </a:rPr>
                <a:t>L33F</a:t>
              </a:r>
            </a:p>
            <a:p>
              <a:pPr algn="ctr"/>
              <a:r>
                <a:rPr lang="fr-FR" sz="800" dirty="0">
                  <a:solidFill>
                    <a:srgbClr val="000066"/>
                  </a:solidFill>
                </a:rPr>
                <a:t>N88D</a:t>
              </a:r>
            </a:p>
            <a:p>
              <a:pPr algn="ctr"/>
              <a:r>
                <a:rPr lang="fr-FR" sz="800" dirty="0">
                  <a:solidFill>
                    <a:srgbClr val="000066"/>
                  </a:solidFill>
                </a:rPr>
                <a:t>L90M</a:t>
              </a:r>
            </a:p>
          </p:txBody>
        </p:sp>
        <p:sp>
          <p:nvSpPr>
            <p:cNvPr id="43" name="ZoneTexte 42"/>
            <p:cNvSpPr txBox="1"/>
            <p:nvPr/>
          </p:nvSpPr>
          <p:spPr>
            <a:xfrm>
              <a:off x="2057360" y="3081284"/>
              <a:ext cx="447558" cy="707886"/>
            </a:xfrm>
            <a:prstGeom prst="rect">
              <a:avLst/>
            </a:prstGeom>
            <a:noFill/>
          </p:spPr>
          <p:txBody>
            <a:bodyPr wrap="none" rtlCol="0">
              <a:spAutoFit/>
            </a:bodyPr>
            <a:lstStyle/>
            <a:p>
              <a:pPr algn="ctr"/>
              <a:r>
                <a:rPr lang="fr-FR" sz="800" dirty="0">
                  <a:solidFill>
                    <a:srgbClr val="000066"/>
                  </a:solidFill>
                </a:rPr>
                <a:t>D30N</a:t>
              </a:r>
            </a:p>
            <a:p>
              <a:pPr algn="ctr"/>
              <a:r>
                <a:rPr lang="fr-FR" sz="800" dirty="0">
                  <a:solidFill>
                    <a:srgbClr val="000066"/>
                  </a:solidFill>
                </a:rPr>
                <a:t>L33F</a:t>
              </a:r>
            </a:p>
            <a:p>
              <a:pPr algn="ctr"/>
              <a:r>
                <a:rPr lang="fr-FR" sz="800" dirty="0">
                  <a:solidFill>
                    <a:srgbClr val="000066"/>
                  </a:solidFill>
                </a:rPr>
                <a:t>I54L</a:t>
              </a:r>
            </a:p>
            <a:p>
              <a:pPr algn="ctr"/>
              <a:r>
                <a:rPr lang="fr-FR" sz="800" dirty="0">
                  <a:solidFill>
                    <a:srgbClr val="000066"/>
                  </a:solidFill>
                </a:rPr>
                <a:t>N88D</a:t>
              </a:r>
            </a:p>
            <a:p>
              <a:pPr algn="ctr"/>
              <a:r>
                <a:rPr lang="fr-FR" sz="800" dirty="0">
                  <a:solidFill>
                    <a:srgbClr val="000066"/>
                  </a:solidFill>
                </a:rPr>
                <a:t>L90M</a:t>
              </a:r>
            </a:p>
          </p:txBody>
        </p:sp>
        <p:sp>
          <p:nvSpPr>
            <p:cNvPr id="44" name="ZoneTexte 43"/>
            <p:cNvSpPr txBox="1"/>
            <p:nvPr/>
          </p:nvSpPr>
          <p:spPr>
            <a:xfrm>
              <a:off x="2352099" y="3081284"/>
              <a:ext cx="447558" cy="584775"/>
            </a:xfrm>
            <a:prstGeom prst="rect">
              <a:avLst/>
            </a:prstGeom>
            <a:noFill/>
          </p:spPr>
          <p:txBody>
            <a:bodyPr wrap="none" rtlCol="0">
              <a:spAutoFit/>
            </a:bodyPr>
            <a:lstStyle/>
            <a:p>
              <a:pPr algn="ctr"/>
              <a:r>
                <a:rPr lang="fr-FR" sz="800" dirty="0">
                  <a:solidFill>
                    <a:srgbClr val="000066"/>
                  </a:solidFill>
                </a:rPr>
                <a:t>D30N</a:t>
              </a:r>
            </a:p>
            <a:p>
              <a:pPr algn="ctr"/>
              <a:r>
                <a:rPr lang="fr-FR" sz="800" dirty="0">
                  <a:solidFill>
                    <a:srgbClr val="000066"/>
                  </a:solidFill>
                </a:rPr>
                <a:t>I54V</a:t>
              </a:r>
            </a:p>
            <a:p>
              <a:pPr algn="ctr"/>
              <a:r>
                <a:rPr lang="fr-FR" sz="800" dirty="0">
                  <a:solidFill>
                    <a:srgbClr val="000066"/>
                  </a:solidFill>
                </a:rPr>
                <a:t>N88D</a:t>
              </a:r>
            </a:p>
            <a:p>
              <a:pPr algn="ctr"/>
              <a:r>
                <a:rPr lang="fr-FR" sz="800" dirty="0">
                  <a:solidFill>
                    <a:srgbClr val="000066"/>
                  </a:solidFill>
                </a:rPr>
                <a:t>L90M</a:t>
              </a:r>
            </a:p>
          </p:txBody>
        </p:sp>
        <p:sp>
          <p:nvSpPr>
            <p:cNvPr id="45" name="ZoneTexte 44"/>
            <p:cNvSpPr txBox="1"/>
            <p:nvPr/>
          </p:nvSpPr>
          <p:spPr>
            <a:xfrm>
              <a:off x="2649242" y="3081284"/>
              <a:ext cx="442749" cy="707886"/>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M46L</a:t>
              </a:r>
            </a:p>
            <a:p>
              <a:pPr algn="ctr"/>
              <a:r>
                <a:rPr lang="fr-FR" sz="800" dirty="0">
                  <a:solidFill>
                    <a:srgbClr val="000066"/>
                  </a:solidFill>
                </a:rPr>
                <a:t>I54V</a:t>
              </a:r>
            </a:p>
            <a:p>
              <a:pPr algn="ctr"/>
              <a:r>
                <a:rPr lang="fr-FR" sz="800" dirty="0">
                  <a:solidFill>
                    <a:srgbClr val="000066"/>
                  </a:solidFill>
                </a:rPr>
                <a:t>V82F</a:t>
              </a:r>
            </a:p>
            <a:p>
              <a:pPr algn="ctr"/>
              <a:r>
                <a:rPr lang="fr-FR" sz="800" dirty="0">
                  <a:solidFill>
                    <a:srgbClr val="000066"/>
                  </a:solidFill>
                </a:rPr>
                <a:t>L90M</a:t>
              </a:r>
            </a:p>
          </p:txBody>
        </p:sp>
        <p:sp>
          <p:nvSpPr>
            <p:cNvPr id="46" name="ZoneTexte 45"/>
            <p:cNvSpPr txBox="1"/>
            <p:nvPr/>
          </p:nvSpPr>
          <p:spPr>
            <a:xfrm>
              <a:off x="2920245" y="3081284"/>
              <a:ext cx="426719" cy="461665"/>
            </a:xfrm>
            <a:prstGeom prst="rect">
              <a:avLst/>
            </a:prstGeom>
            <a:noFill/>
          </p:spPr>
          <p:txBody>
            <a:bodyPr wrap="none" rtlCol="0">
              <a:spAutoFit/>
            </a:bodyPr>
            <a:lstStyle/>
            <a:p>
              <a:pPr algn="ctr"/>
              <a:r>
                <a:rPr lang="fr-FR" sz="800" dirty="0">
                  <a:solidFill>
                    <a:srgbClr val="000066"/>
                  </a:solidFill>
                </a:rPr>
                <a:t>M46I</a:t>
              </a:r>
            </a:p>
            <a:p>
              <a:pPr algn="ctr"/>
              <a:r>
                <a:rPr lang="fr-FR" sz="800" dirty="0">
                  <a:solidFill>
                    <a:srgbClr val="000066"/>
                  </a:solidFill>
                </a:rPr>
                <a:t>L76V</a:t>
              </a:r>
            </a:p>
            <a:p>
              <a:pPr algn="ctr"/>
              <a:r>
                <a:rPr lang="fr-FR" sz="800" dirty="0">
                  <a:solidFill>
                    <a:srgbClr val="000066"/>
                  </a:solidFill>
                </a:rPr>
                <a:t>I84V</a:t>
              </a:r>
            </a:p>
          </p:txBody>
        </p:sp>
        <p:sp>
          <p:nvSpPr>
            <p:cNvPr id="47" name="ZoneTexte 46"/>
            <p:cNvSpPr txBox="1"/>
            <p:nvPr/>
          </p:nvSpPr>
          <p:spPr>
            <a:xfrm>
              <a:off x="3159836" y="3081284"/>
              <a:ext cx="505267" cy="1015663"/>
            </a:xfrm>
            <a:prstGeom prst="rect">
              <a:avLst/>
            </a:prstGeom>
            <a:noFill/>
          </p:spPr>
          <p:txBody>
            <a:bodyPr wrap="none" rtlCol="0">
              <a:spAutoFit/>
            </a:bodyPr>
            <a:lstStyle/>
            <a:p>
              <a:pPr algn="ctr"/>
              <a:r>
                <a:rPr lang="fr-FR" sz="1000" b="1" dirty="0">
                  <a:solidFill>
                    <a:srgbClr val="000066"/>
                  </a:solidFill>
                </a:rPr>
                <a:t>L10I</a:t>
              </a:r>
            </a:p>
            <a:p>
              <a:pPr algn="ctr"/>
              <a:r>
                <a:rPr lang="fr-FR" sz="1000" b="1" dirty="0">
                  <a:solidFill>
                    <a:srgbClr val="000066"/>
                  </a:solidFill>
                </a:rPr>
                <a:t>L33F</a:t>
              </a:r>
            </a:p>
            <a:p>
              <a:pPr algn="ctr"/>
              <a:r>
                <a:rPr lang="fr-FR" sz="1000" b="1" dirty="0">
                  <a:solidFill>
                    <a:srgbClr val="000066"/>
                  </a:solidFill>
                </a:rPr>
                <a:t>M46I</a:t>
              </a:r>
            </a:p>
            <a:p>
              <a:pPr algn="ctr"/>
              <a:r>
                <a:rPr lang="fr-FR" sz="1000" b="1" dirty="0">
                  <a:solidFill>
                    <a:srgbClr val="000066"/>
                  </a:solidFill>
                </a:rPr>
                <a:t>I54V</a:t>
              </a:r>
            </a:p>
            <a:p>
              <a:pPr algn="ctr"/>
              <a:r>
                <a:rPr lang="fr-FR" sz="1000" b="1" dirty="0">
                  <a:solidFill>
                    <a:srgbClr val="000066"/>
                  </a:solidFill>
                </a:rPr>
                <a:t>V82A</a:t>
              </a:r>
            </a:p>
            <a:p>
              <a:pPr algn="ctr"/>
              <a:r>
                <a:rPr lang="fr-FR" sz="1000" b="1" dirty="0">
                  <a:solidFill>
                    <a:srgbClr val="000066"/>
                  </a:solidFill>
                </a:rPr>
                <a:t>I84V</a:t>
              </a:r>
            </a:p>
          </p:txBody>
        </p:sp>
        <p:sp>
          <p:nvSpPr>
            <p:cNvPr id="48" name="ZoneTexte 47"/>
            <p:cNvSpPr txBox="1"/>
            <p:nvPr/>
          </p:nvSpPr>
          <p:spPr>
            <a:xfrm>
              <a:off x="3499759" y="3081284"/>
              <a:ext cx="510151" cy="861774"/>
            </a:xfrm>
            <a:prstGeom prst="rect">
              <a:avLst/>
            </a:prstGeom>
            <a:noFill/>
          </p:spPr>
          <p:txBody>
            <a:bodyPr wrap="none" rtlCol="0">
              <a:spAutoFit/>
            </a:bodyPr>
            <a:lstStyle/>
            <a:p>
              <a:pPr algn="ctr"/>
              <a:r>
                <a:rPr lang="fr-FR" sz="1000" b="1" dirty="0">
                  <a:solidFill>
                    <a:srgbClr val="000066"/>
                  </a:solidFill>
                </a:rPr>
                <a:t>L10F</a:t>
              </a:r>
            </a:p>
            <a:p>
              <a:pPr algn="ctr"/>
              <a:r>
                <a:rPr lang="fr-FR" sz="1000" b="1" dirty="0">
                  <a:solidFill>
                    <a:srgbClr val="000066"/>
                  </a:solidFill>
                </a:rPr>
                <a:t>M46L</a:t>
              </a:r>
            </a:p>
            <a:p>
              <a:pPr algn="ctr"/>
              <a:r>
                <a:rPr lang="fr-FR" sz="1000" b="1" dirty="0">
                  <a:solidFill>
                    <a:srgbClr val="000066"/>
                  </a:solidFill>
                </a:rPr>
                <a:t>I54V</a:t>
              </a:r>
            </a:p>
            <a:p>
              <a:pPr algn="ctr"/>
              <a:r>
                <a:rPr lang="fr-FR" sz="1000" b="1" dirty="0">
                  <a:solidFill>
                    <a:srgbClr val="000066"/>
                  </a:solidFill>
                </a:rPr>
                <a:t>V82A</a:t>
              </a:r>
            </a:p>
            <a:p>
              <a:pPr algn="ctr"/>
              <a:r>
                <a:rPr lang="fr-FR" sz="1000" b="1" dirty="0">
                  <a:solidFill>
                    <a:srgbClr val="000066"/>
                  </a:solidFill>
                </a:rPr>
                <a:t>I84V</a:t>
              </a:r>
            </a:p>
          </p:txBody>
        </p:sp>
        <p:sp>
          <p:nvSpPr>
            <p:cNvPr id="49" name="ZoneTexte 48"/>
            <p:cNvSpPr txBox="1"/>
            <p:nvPr/>
          </p:nvSpPr>
          <p:spPr>
            <a:xfrm>
              <a:off x="3859947" y="3081284"/>
              <a:ext cx="442749" cy="830997"/>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V32I</a:t>
              </a:r>
            </a:p>
            <a:p>
              <a:pPr algn="ctr"/>
              <a:r>
                <a:rPr lang="fr-FR" sz="800" dirty="0">
                  <a:solidFill>
                    <a:srgbClr val="000066"/>
                  </a:solidFill>
                </a:rPr>
                <a:t>M46L</a:t>
              </a:r>
            </a:p>
            <a:p>
              <a:pPr algn="ctr"/>
              <a:r>
                <a:rPr lang="fr-FR" sz="800" dirty="0">
                  <a:solidFill>
                    <a:srgbClr val="000066"/>
                  </a:solidFill>
                </a:rPr>
                <a:t>I54L</a:t>
              </a:r>
            </a:p>
            <a:p>
              <a:pPr algn="ctr"/>
              <a:r>
                <a:rPr lang="fr-FR" sz="800" dirty="0">
                  <a:solidFill>
                    <a:srgbClr val="000066"/>
                  </a:solidFill>
                </a:rPr>
                <a:t>I84V</a:t>
              </a:r>
            </a:p>
            <a:p>
              <a:pPr algn="ctr"/>
              <a:r>
                <a:rPr lang="fr-FR" sz="800" dirty="0">
                  <a:solidFill>
                    <a:srgbClr val="000066"/>
                  </a:solidFill>
                </a:rPr>
                <a:t>L89V</a:t>
              </a:r>
            </a:p>
          </p:txBody>
        </p:sp>
        <p:sp>
          <p:nvSpPr>
            <p:cNvPr id="50" name="ZoneTexte 49"/>
            <p:cNvSpPr txBox="1"/>
            <p:nvPr/>
          </p:nvSpPr>
          <p:spPr>
            <a:xfrm>
              <a:off x="4123662" y="3081284"/>
              <a:ext cx="441297" cy="954107"/>
            </a:xfrm>
            <a:prstGeom prst="rect">
              <a:avLst/>
            </a:prstGeom>
            <a:noFill/>
          </p:spPr>
          <p:txBody>
            <a:bodyPr wrap="none" rtlCol="0">
              <a:spAutoFit/>
            </a:bodyPr>
            <a:lstStyle/>
            <a:p>
              <a:pPr algn="ctr"/>
              <a:r>
                <a:rPr lang="fr-FR" sz="800" dirty="0">
                  <a:solidFill>
                    <a:srgbClr val="000066"/>
                  </a:solidFill>
                </a:rPr>
                <a:t>L10V</a:t>
              </a:r>
            </a:p>
            <a:p>
              <a:pPr algn="ctr"/>
              <a:r>
                <a:rPr lang="fr-FR" sz="800" dirty="0">
                  <a:solidFill>
                    <a:srgbClr val="000066"/>
                  </a:solidFill>
                </a:rPr>
                <a:t>L33F</a:t>
              </a:r>
            </a:p>
            <a:p>
              <a:pPr algn="ctr"/>
              <a:r>
                <a:rPr lang="fr-FR" sz="800" dirty="0">
                  <a:solidFill>
                    <a:srgbClr val="000066"/>
                  </a:solidFill>
                </a:rPr>
                <a:t>M46I</a:t>
              </a:r>
            </a:p>
            <a:p>
              <a:pPr algn="ctr"/>
              <a:r>
                <a:rPr lang="fr-FR" sz="800" dirty="0">
                  <a:solidFill>
                    <a:srgbClr val="000066"/>
                  </a:solidFill>
                </a:rPr>
                <a:t>I54V</a:t>
              </a:r>
            </a:p>
            <a:p>
              <a:pPr algn="ctr"/>
              <a:r>
                <a:rPr lang="fr-FR" sz="800" dirty="0">
                  <a:solidFill>
                    <a:srgbClr val="000066"/>
                  </a:solidFill>
                </a:rPr>
                <a:t>V82A</a:t>
              </a:r>
            </a:p>
            <a:p>
              <a:pPr algn="ctr"/>
              <a:r>
                <a:rPr lang="fr-FR" sz="800" dirty="0">
                  <a:solidFill>
                    <a:srgbClr val="000066"/>
                  </a:solidFill>
                </a:rPr>
                <a:t>I84V</a:t>
              </a:r>
            </a:p>
            <a:p>
              <a:pPr algn="ctr"/>
              <a:r>
                <a:rPr lang="fr-FR" sz="800" dirty="0">
                  <a:solidFill>
                    <a:srgbClr val="000066"/>
                  </a:solidFill>
                </a:rPr>
                <a:t>L90M</a:t>
              </a:r>
            </a:p>
          </p:txBody>
        </p:sp>
        <p:sp>
          <p:nvSpPr>
            <p:cNvPr id="51" name="ZoneTexte 50"/>
            <p:cNvSpPr txBox="1"/>
            <p:nvPr/>
          </p:nvSpPr>
          <p:spPr>
            <a:xfrm>
              <a:off x="4413967" y="3081284"/>
              <a:ext cx="481917" cy="1200329"/>
            </a:xfrm>
            <a:prstGeom prst="rect">
              <a:avLst/>
            </a:prstGeom>
            <a:noFill/>
          </p:spPr>
          <p:txBody>
            <a:bodyPr wrap="none" rtlCol="0">
              <a:spAutoFit/>
            </a:bodyPr>
            <a:lstStyle/>
            <a:p>
              <a:pPr algn="ctr"/>
              <a:r>
                <a:rPr lang="fr-FR" sz="900" b="1" dirty="0">
                  <a:solidFill>
                    <a:srgbClr val="000066"/>
                  </a:solidFill>
                </a:rPr>
                <a:t>L10I</a:t>
              </a:r>
            </a:p>
            <a:p>
              <a:pPr algn="ctr"/>
              <a:r>
                <a:rPr lang="fr-FR" sz="900" b="1" dirty="0">
                  <a:solidFill>
                    <a:srgbClr val="000066"/>
                  </a:solidFill>
                </a:rPr>
                <a:t>L33F</a:t>
              </a:r>
            </a:p>
            <a:p>
              <a:pPr algn="ctr"/>
              <a:r>
                <a:rPr lang="fr-FR" sz="900" b="1" dirty="0">
                  <a:solidFill>
                    <a:srgbClr val="000066"/>
                  </a:solidFill>
                </a:rPr>
                <a:t>M46L</a:t>
              </a:r>
            </a:p>
            <a:p>
              <a:pPr algn="ctr"/>
              <a:r>
                <a:rPr lang="fr-FR" sz="900" b="1" dirty="0">
                  <a:solidFill>
                    <a:srgbClr val="000066"/>
                  </a:solidFill>
                </a:rPr>
                <a:t>G48V</a:t>
              </a:r>
            </a:p>
            <a:p>
              <a:pPr algn="ctr"/>
              <a:r>
                <a:rPr lang="fr-FR" sz="900" b="1" dirty="0">
                  <a:solidFill>
                    <a:srgbClr val="000066"/>
                  </a:solidFill>
                </a:rPr>
                <a:t>I54M</a:t>
              </a:r>
            </a:p>
            <a:p>
              <a:pPr algn="ctr"/>
              <a:r>
                <a:rPr lang="fr-FR" sz="900" b="1" dirty="0">
                  <a:solidFill>
                    <a:srgbClr val="000066"/>
                  </a:solidFill>
                </a:rPr>
                <a:t>V82A</a:t>
              </a:r>
            </a:p>
            <a:p>
              <a:pPr algn="ctr"/>
              <a:r>
                <a:rPr lang="fr-FR" sz="900" b="1" dirty="0">
                  <a:solidFill>
                    <a:srgbClr val="000066"/>
                  </a:solidFill>
                </a:rPr>
                <a:t>I84V</a:t>
              </a:r>
            </a:p>
            <a:p>
              <a:pPr algn="ctr"/>
              <a:r>
                <a:rPr lang="fr-FR" sz="900" b="1" dirty="0">
                  <a:solidFill>
                    <a:srgbClr val="000066"/>
                  </a:solidFill>
                </a:rPr>
                <a:t>L90M</a:t>
              </a:r>
            </a:p>
          </p:txBody>
        </p:sp>
        <p:sp>
          <p:nvSpPr>
            <p:cNvPr id="52" name="ZoneTexte 51"/>
            <p:cNvSpPr txBox="1"/>
            <p:nvPr/>
          </p:nvSpPr>
          <p:spPr>
            <a:xfrm>
              <a:off x="4726841" y="3081284"/>
              <a:ext cx="413895" cy="461665"/>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M46I</a:t>
              </a:r>
            </a:p>
            <a:p>
              <a:pPr algn="ctr"/>
              <a:r>
                <a:rPr lang="fr-FR" sz="800" dirty="0">
                  <a:solidFill>
                    <a:srgbClr val="000066"/>
                  </a:solidFill>
                </a:rPr>
                <a:t>I50V</a:t>
              </a:r>
            </a:p>
          </p:txBody>
        </p:sp>
        <p:sp>
          <p:nvSpPr>
            <p:cNvPr id="53" name="ZoneTexte 52"/>
            <p:cNvSpPr txBox="1"/>
            <p:nvPr/>
          </p:nvSpPr>
          <p:spPr>
            <a:xfrm>
              <a:off x="5015169" y="3081284"/>
              <a:ext cx="426720" cy="584775"/>
            </a:xfrm>
            <a:prstGeom prst="rect">
              <a:avLst/>
            </a:prstGeom>
            <a:noFill/>
          </p:spPr>
          <p:txBody>
            <a:bodyPr wrap="none" rtlCol="0">
              <a:spAutoFit/>
            </a:bodyPr>
            <a:lstStyle/>
            <a:p>
              <a:pPr algn="ctr"/>
              <a:r>
                <a:rPr lang="fr-FR" sz="800" dirty="0">
                  <a:solidFill>
                    <a:srgbClr val="000066"/>
                  </a:solidFill>
                </a:rPr>
                <a:t>L33F</a:t>
              </a:r>
            </a:p>
            <a:p>
              <a:pPr algn="ctr"/>
              <a:r>
                <a:rPr lang="fr-FR" sz="800" dirty="0">
                  <a:solidFill>
                    <a:srgbClr val="000066"/>
                  </a:solidFill>
                </a:rPr>
                <a:t>M46I</a:t>
              </a:r>
            </a:p>
            <a:p>
              <a:pPr algn="ctr"/>
              <a:r>
                <a:rPr lang="fr-FR" sz="800" dirty="0">
                  <a:solidFill>
                    <a:srgbClr val="000066"/>
                  </a:solidFill>
                </a:rPr>
                <a:t>I50V</a:t>
              </a:r>
            </a:p>
            <a:p>
              <a:pPr algn="ctr"/>
              <a:r>
                <a:rPr lang="fr-FR" sz="800" dirty="0">
                  <a:solidFill>
                    <a:srgbClr val="000066"/>
                  </a:solidFill>
                </a:rPr>
                <a:t>L76V</a:t>
              </a:r>
            </a:p>
          </p:txBody>
        </p:sp>
        <p:sp>
          <p:nvSpPr>
            <p:cNvPr id="54" name="ZoneTexte 53"/>
            <p:cNvSpPr txBox="1"/>
            <p:nvPr/>
          </p:nvSpPr>
          <p:spPr>
            <a:xfrm>
              <a:off x="5301892" y="3081284"/>
              <a:ext cx="442750" cy="954107"/>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V32I</a:t>
              </a:r>
            </a:p>
            <a:p>
              <a:pPr algn="ctr"/>
              <a:r>
                <a:rPr lang="fr-FR" sz="800" dirty="0">
                  <a:solidFill>
                    <a:srgbClr val="000066"/>
                  </a:solidFill>
                </a:rPr>
                <a:t>M46I</a:t>
              </a:r>
            </a:p>
            <a:p>
              <a:pPr algn="ctr"/>
              <a:r>
                <a:rPr lang="fr-FR" sz="800" dirty="0">
                  <a:solidFill>
                    <a:srgbClr val="000066"/>
                  </a:solidFill>
                </a:rPr>
                <a:t>I47V</a:t>
              </a:r>
            </a:p>
            <a:p>
              <a:pPr algn="ctr"/>
              <a:r>
                <a:rPr lang="fr-FR" sz="800" dirty="0">
                  <a:solidFill>
                    <a:srgbClr val="000066"/>
                  </a:solidFill>
                </a:rPr>
                <a:t>I50V</a:t>
              </a:r>
            </a:p>
            <a:p>
              <a:pPr algn="ctr"/>
              <a:r>
                <a:rPr lang="fr-FR" sz="800" dirty="0">
                  <a:solidFill>
                    <a:srgbClr val="000066"/>
                  </a:solidFill>
                </a:rPr>
                <a:t>I54L</a:t>
              </a:r>
            </a:p>
            <a:p>
              <a:pPr algn="ctr"/>
              <a:r>
                <a:rPr lang="fr-FR" sz="800" dirty="0">
                  <a:solidFill>
                    <a:srgbClr val="000066"/>
                  </a:solidFill>
                </a:rPr>
                <a:t>L90M</a:t>
              </a:r>
            </a:p>
          </p:txBody>
        </p:sp>
        <p:sp>
          <p:nvSpPr>
            <p:cNvPr id="55" name="ZoneTexte 54"/>
            <p:cNvSpPr txBox="1"/>
            <p:nvPr/>
          </p:nvSpPr>
          <p:spPr>
            <a:xfrm>
              <a:off x="5594227" y="3081284"/>
              <a:ext cx="447558" cy="954107"/>
            </a:xfrm>
            <a:prstGeom prst="rect">
              <a:avLst/>
            </a:prstGeom>
            <a:noFill/>
          </p:spPr>
          <p:txBody>
            <a:bodyPr wrap="none" rtlCol="0">
              <a:spAutoFit/>
            </a:bodyPr>
            <a:lstStyle/>
            <a:p>
              <a:pPr algn="ctr"/>
              <a:r>
                <a:rPr lang="fr-FR" sz="800" dirty="0">
                  <a:solidFill>
                    <a:srgbClr val="000066"/>
                  </a:solidFill>
                </a:rPr>
                <a:t>L10F</a:t>
              </a:r>
            </a:p>
            <a:p>
              <a:pPr algn="ctr"/>
              <a:r>
                <a:rPr lang="fr-FR" sz="800" dirty="0">
                  <a:solidFill>
                    <a:srgbClr val="000066"/>
                  </a:solidFill>
                </a:rPr>
                <a:t>L33F</a:t>
              </a:r>
            </a:p>
            <a:p>
              <a:pPr algn="ctr"/>
              <a:r>
                <a:rPr lang="fr-FR" sz="800" dirty="0">
                  <a:solidFill>
                    <a:srgbClr val="000066"/>
                  </a:solidFill>
                </a:rPr>
                <a:t>M46I</a:t>
              </a:r>
            </a:p>
            <a:p>
              <a:pPr algn="ctr"/>
              <a:r>
                <a:rPr lang="fr-FR" sz="800" dirty="0">
                  <a:solidFill>
                    <a:srgbClr val="000066"/>
                  </a:solidFill>
                </a:rPr>
                <a:t>I50V</a:t>
              </a:r>
            </a:p>
            <a:p>
              <a:pPr algn="ctr"/>
              <a:r>
                <a:rPr lang="fr-FR" sz="800" dirty="0">
                  <a:solidFill>
                    <a:srgbClr val="000066"/>
                  </a:solidFill>
                </a:rPr>
                <a:t>V82A</a:t>
              </a:r>
            </a:p>
            <a:p>
              <a:pPr algn="ctr"/>
              <a:r>
                <a:rPr lang="fr-FR" sz="800" dirty="0">
                  <a:solidFill>
                    <a:srgbClr val="000066"/>
                  </a:solidFill>
                </a:rPr>
                <a:t>N88D</a:t>
              </a:r>
            </a:p>
            <a:p>
              <a:pPr algn="ctr"/>
              <a:r>
                <a:rPr lang="fr-FR" sz="800" dirty="0">
                  <a:solidFill>
                    <a:srgbClr val="000066"/>
                  </a:solidFill>
                </a:rPr>
                <a:t>L89V</a:t>
              </a:r>
            </a:p>
          </p:txBody>
        </p:sp>
        <p:sp>
          <p:nvSpPr>
            <p:cNvPr id="56" name="ZoneTexte 55"/>
            <p:cNvSpPr txBox="1"/>
            <p:nvPr/>
          </p:nvSpPr>
          <p:spPr>
            <a:xfrm>
              <a:off x="5902591" y="3081284"/>
              <a:ext cx="420307" cy="954107"/>
            </a:xfrm>
            <a:prstGeom prst="rect">
              <a:avLst/>
            </a:prstGeom>
            <a:noFill/>
          </p:spPr>
          <p:txBody>
            <a:bodyPr wrap="none" rtlCol="0">
              <a:spAutoFit/>
            </a:bodyPr>
            <a:lstStyle/>
            <a:p>
              <a:pPr algn="ctr"/>
              <a:r>
                <a:rPr lang="fr-FR" sz="800" dirty="0">
                  <a:solidFill>
                    <a:srgbClr val="000066"/>
                  </a:solidFill>
                </a:rPr>
                <a:t>L10F</a:t>
              </a:r>
            </a:p>
            <a:p>
              <a:pPr algn="ctr"/>
              <a:r>
                <a:rPr lang="fr-FR" sz="800" dirty="0">
                  <a:solidFill>
                    <a:srgbClr val="000066"/>
                  </a:solidFill>
                </a:rPr>
                <a:t>V32I</a:t>
              </a:r>
            </a:p>
            <a:p>
              <a:pPr algn="ctr"/>
              <a:r>
                <a:rPr lang="fr-FR" sz="800" dirty="0">
                  <a:solidFill>
                    <a:srgbClr val="000066"/>
                  </a:solidFill>
                </a:rPr>
                <a:t>M46I</a:t>
              </a:r>
            </a:p>
            <a:p>
              <a:pPr algn="ctr"/>
              <a:r>
                <a:rPr lang="fr-FR" sz="800" dirty="0">
                  <a:solidFill>
                    <a:srgbClr val="000066"/>
                  </a:solidFill>
                </a:rPr>
                <a:t>I47V</a:t>
              </a:r>
            </a:p>
            <a:p>
              <a:pPr algn="ctr"/>
              <a:r>
                <a:rPr lang="fr-FR" sz="800" dirty="0">
                  <a:solidFill>
                    <a:srgbClr val="000066"/>
                  </a:solidFill>
                </a:rPr>
                <a:t>I50V</a:t>
              </a:r>
            </a:p>
            <a:p>
              <a:pPr algn="ctr"/>
              <a:r>
                <a:rPr lang="fr-FR" sz="800" dirty="0">
                  <a:solidFill>
                    <a:srgbClr val="000066"/>
                  </a:solidFill>
                </a:rPr>
                <a:t>I54L</a:t>
              </a:r>
            </a:p>
            <a:p>
              <a:pPr algn="ctr"/>
              <a:r>
                <a:rPr lang="fr-FR" sz="800" dirty="0">
                  <a:solidFill>
                    <a:srgbClr val="000066"/>
                  </a:solidFill>
                </a:rPr>
                <a:t>I84V</a:t>
              </a:r>
            </a:p>
          </p:txBody>
        </p:sp>
        <p:sp>
          <p:nvSpPr>
            <p:cNvPr id="57" name="ZoneTexte 56"/>
            <p:cNvSpPr txBox="1"/>
            <p:nvPr/>
          </p:nvSpPr>
          <p:spPr>
            <a:xfrm>
              <a:off x="6167584" y="3081284"/>
              <a:ext cx="479800" cy="1200329"/>
            </a:xfrm>
            <a:prstGeom prst="rect">
              <a:avLst/>
            </a:prstGeom>
            <a:noFill/>
          </p:spPr>
          <p:txBody>
            <a:bodyPr wrap="none" rtlCol="0">
              <a:spAutoFit/>
            </a:bodyPr>
            <a:lstStyle/>
            <a:p>
              <a:pPr algn="ctr"/>
              <a:r>
                <a:rPr lang="fr-FR" sz="900" b="1" dirty="0">
                  <a:solidFill>
                    <a:srgbClr val="000066"/>
                  </a:solidFill>
                </a:rPr>
                <a:t>L10I</a:t>
              </a:r>
            </a:p>
            <a:p>
              <a:pPr algn="ctr"/>
              <a:r>
                <a:rPr lang="fr-FR" sz="900" b="1" dirty="0">
                  <a:solidFill>
                    <a:srgbClr val="000066"/>
                  </a:solidFill>
                </a:rPr>
                <a:t>M46I</a:t>
              </a:r>
            </a:p>
            <a:p>
              <a:pPr algn="ctr"/>
              <a:r>
                <a:rPr lang="fr-FR" sz="900" b="1" dirty="0">
                  <a:solidFill>
                    <a:srgbClr val="000066"/>
                  </a:solidFill>
                </a:rPr>
                <a:t>I47V</a:t>
              </a:r>
            </a:p>
            <a:p>
              <a:pPr algn="ctr"/>
              <a:r>
                <a:rPr lang="fr-FR" sz="900" b="1" dirty="0">
                  <a:solidFill>
                    <a:srgbClr val="000066"/>
                  </a:solidFill>
                </a:rPr>
                <a:t>I50V</a:t>
              </a:r>
            </a:p>
            <a:p>
              <a:pPr algn="ctr"/>
              <a:r>
                <a:rPr lang="fr-FR" sz="900" b="1" dirty="0">
                  <a:solidFill>
                    <a:srgbClr val="000066"/>
                  </a:solidFill>
                </a:rPr>
                <a:t>I54V</a:t>
              </a:r>
            </a:p>
            <a:p>
              <a:pPr algn="ctr"/>
              <a:r>
                <a:rPr lang="fr-FR" sz="900" b="1" dirty="0">
                  <a:solidFill>
                    <a:srgbClr val="000066"/>
                  </a:solidFill>
                </a:rPr>
                <a:t>G73S</a:t>
              </a:r>
            </a:p>
            <a:p>
              <a:pPr algn="ctr"/>
              <a:r>
                <a:rPr lang="fr-FR" sz="900" b="1" dirty="0">
                  <a:solidFill>
                    <a:srgbClr val="000066"/>
                  </a:solidFill>
                </a:rPr>
                <a:t>I84V</a:t>
              </a:r>
            </a:p>
            <a:p>
              <a:pPr algn="ctr"/>
              <a:r>
                <a:rPr lang="fr-FR" sz="900" b="1" dirty="0">
                  <a:solidFill>
                    <a:srgbClr val="000066"/>
                  </a:solidFill>
                </a:rPr>
                <a:t>L90M</a:t>
              </a:r>
            </a:p>
          </p:txBody>
        </p:sp>
        <p:sp>
          <p:nvSpPr>
            <p:cNvPr id="58" name="ZoneTexte 57"/>
            <p:cNvSpPr txBox="1"/>
            <p:nvPr/>
          </p:nvSpPr>
          <p:spPr>
            <a:xfrm>
              <a:off x="6477642" y="3081284"/>
              <a:ext cx="449161" cy="830997"/>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M46I</a:t>
              </a:r>
            </a:p>
            <a:p>
              <a:pPr algn="ctr"/>
              <a:r>
                <a:rPr lang="fr-FR" sz="800" dirty="0">
                  <a:solidFill>
                    <a:srgbClr val="000066"/>
                  </a:solidFill>
                </a:rPr>
                <a:t>G48V</a:t>
              </a:r>
            </a:p>
            <a:p>
              <a:pPr algn="ctr"/>
              <a:r>
                <a:rPr lang="fr-FR" sz="800" dirty="0">
                  <a:solidFill>
                    <a:srgbClr val="000066"/>
                  </a:solidFill>
                </a:rPr>
                <a:t>I50V</a:t>
              </a:r>
            </a:p>
            <a:p>
              <a:pPr algn="ctr"/>
              <a:r>
                <a:rPr lang="fr-FR" sz="800" dirty="0">
                  <a:solidFill>
                    <a:srgbClr val="000066"/>
                  </a:solidFill>
                </a:rPr>
                <a:t>V82A</a:t>
              </a:r>
            </a:p>
            <a:p>
              <a:pPr algn="ctr"/>
              <a:r>
                <a:rPr lang="fr-FR" sz="800" dirty="0">
                  <a:solidFill>
                    <a:srgbClr val="000066"/>
                  </a:solidFill>
                </a:rPr>
                <a:t>L90M</a:t>
              </a:r>
            </a:p>
          </p:txBody>
        </p:sp>
        <p:sp>
          <p:nvSpPr>
            <p:cNvPr id="59" name="ZoneTexte 58"/>
            <p:cNvSpPr txBox="1"/>
            <p:nvPr/>
          </p:nvSpPr>
          <p:spPr>
            <a:xfrm>
              <a:off x="6775587" y="3081284"/>
              <a:ext cx="442750" cy="338554"/>
            </a:xfrm>
            <a:prstGeom prst="rect">
              <a:avLst/>
            </a:prstGeom>
            <a:noFill/>
          </p:spPr>
          <p:txBody>
            <a:bodyPr wrap="none" rtlCol="0">
              <a:spAutoFit/>
            </a:bodyPr>
            <a:lstStyle/>
            <a:p>
              <a:pPr algn="ctr"/>
              <a:r>
                <a:rPr lang="fr-FR" sz="800" dirty="0">
                  <a:solidFill>
                    <a:srgbClr val="000066"/>
                  </a:solidFill>
                </a:rPr>
                <a:t>I50L</a:t>
              </a:r>
            </a:p>
            <a:p>
              <a:pPr algn="ctr"/>
              <a:r>
                <a:rPr lang="fr-FR" sz="800" dirty="0">
                  <a:solidFill>
                    <a:srgbClr val="000066"/>
                  </a:solidFill>
                </a:rPr>
                <a:t>L90M</a:t>
              </a:r>
            </a:p>
          </p:txBody>
        </p:sp>
        <p:sp>
          <p:nvSpPr>
            <p:cNvPr id="60" name="ZoneTexte 59"/>
            <p:cNvSpPr txBox="1"/>
            <p:nvPr/>
          </p:nvSpPr>
          <p:spPr>
            <a:xfrm>
              <a:off x="7039068" y="3081284"/>
              <a:ext cx="505267" cy="553998"/>
            </a:xfrm>
            <a:prstGeom prst="rect">
              <a:avLst/>
            </a:prstGeom>
            <a:noFill/>
          </p:spPr>
          <p:txBody>
            <a:bodyPr wrap="none" rtlCol="0">
              <a:spAutoFit/>
            </a:bodyPr>
            <a:lstStyle/>
            <a:p>
              <a:pPr algn="ctr"/>
              <a:r>
                <a:rPr lang="fr-FR" sz="1000" b="1" dirty="0">
                  <a:solidFill>
                    <a:srgbClr val="000066"/>
                  </a:solidFill>
                </a:rPr>
                <a:t>M46I</a:t>
              </a:r>
            </a:p>
            <a:p>
              <a:pPr algn="ctr"/>
              <a:r>
                <a:rPr lang="fr-FR" sz="1000" b="1" dirty="0">
                  <a:solidFill>
                    <a:srgbClr val="000066"/>
                  </a:solidFill>
                </a:rPr>
                <a:t>I50L</a:t>
              </a:r>
            </a:p>
            <a:p>
              <a:pPr algn="ctr"/>
              <a:r>
                <a:rPr lang="fr-FR" sz="1000" b="1" dirty="0">
                  <a:solidFill>
                    <a:srgbClr val="000066"/>
                  </a:solidFill>
                </a:rPr>
                <a:t>V82A</a:t>
              </a:r>
            </a:p>
          </p:txBody>
        </p:sp>
        <p:sp>
          <p:nvSpPr>
            <p:cNvPr id="61" name="ZoneTexte 60"/>
            <p:cNvSpPr txBox="1"/>
            <p:nvPr/>
          </p:nvSpPr>
          <p:spPr>
            <a:xfrm>
              <a:off x="7393609" y="3081284"/>
              <a:ext cx="449161" cy="830997"/>
            </a:xfrm>
            <a:prstGeom prst="rect">
              <a:avLst/>
            </a:prstGeom>
            <a:noFill/>
          </p:spPr>
          <p:txBody>
            <a:bodyPr wrap="none" rtlCol="0">
              <a:spAutoFit/>
            </a:bodyPr>
            <a:lstStyle/>
            <a:p>
              <a:pPr algn="ctr"/>
              <a:r>
                <a:rPr lang="fr-FR" sz="800" dirty="0">
                  <a:solidFill>
                    <a:srgbClr val="000066"/>
                  </a:solidFill>
                </a:rPr>
                <a:t>L10I</a:t>
              </a:r>
            </a:p>
            <a:p>
              <a:pPr algn="ctr"/>
              <a:r>
                <a:rPr lang="fr-FR" sz="800" dirty="0">
                  <a:solidFill>
                    <a:srgbClr val="000066"/>
                  </a:solidFill>
                </a:rPr>
                <a:t>L33F</a:t>
              </a:r>
            </a:p>
            <a:p>
              <a:pPr algn="ctr"/>
              <a:r>
                <a:rPr lang="fr-FR" sz="800" dirty="0">
                  <a:solidFill>
                    <a:srgbClr val="000066"/>
                  </a:solidFill>
                </a:rPr>
                <a:t>G48V</a:t>
              </a:r>
            </a:p>
            <a:p>
              <a:pPr algn="ctr"/>
              <a:r>
                <a:rPr lang="fr-FR" sz="800" dirty="0">
                  <a:solidFill>
                    <a:srgbClr val="000066"/>
                  </a:solidFill>
                </a:rPr>
                <a:t>I50L</a:t>
              </a:r>
            </a:p>
            <a:p>
              <a:pPr algn="ctr"/>
              <a:r>
                <a:rPr lang="fr-FR" sz="800" dirty="0">
                  <a:solidFill>
                    <a:srgbClr val="000066"/>
                  </a:solidFill>
                </a:rPr>
                <a:t>I54V</a:t>
              </a:r>
            </a:p>
            <a:p>
              <a:pPr algn="ctr"/>
              <a:r>
                <a:rPr lang="fr-FR" sz="800" dirty="0">
                  <a:solidFill>
                    <a:srgbClr val="000066"/>
                  </a:solidFill>
                </a:rPr>
                <a:t>V82A</a:t>
              </a:r>
            </a:p>
          </p:txBody>
        </p:sp>
        <p:sp>
          <p:nvSpPr>
            <p:cNvPr id="62" name="ZoneTexte 61"/>
            <p:cNvSpPr txBox="1"/>
            <p:nvPr/>
          </p:nvSpPr>
          <p:spPr>
            <a:xfrm>
              <a:off x="7673077" y="3081284"/>
              <a:ext cx="479687" cy="646331"/>
            </a:xfrm>
            <a:prstGeom prst="rect">
              <a:avLst/>
            </a:prstGeom>
            <a:noFill/>
          </p:spPr>
          <p:txBody>
            <a:bodyPr wrap="none" rtlCol="0">
              <a:spAutoFit/>
            </a:bodyPr>
            <a:lstStyle/>
            <a:p>
              <a:pPr algn="ctr"/>
              <a:r>
                <a:rPr lang="fr-FR" sz="900" b="1" dirty="0">
                  <a:solidFill>
                    <a:srgbClr val="000066"/>
                  </a:solidFill>
                </a:rPr>
                <a:t>L10I</a:t>
              </a:r>
            </a:p>
            <a:p>
              <a:pPr algn="ctr"/>
              <a:r>
                <a:rPr lang="fr-FR" sz="900" b="1" dirty="0">
                  <a:solidFill>
                    <a:srgbClr val="000066"/>
                  </a:solidFill>
                </a:rPr>
                <a:t>I50L</a:t>
              </a:r>
            </a:p>
            <a:p>
              <a:pPr algn="ctr"/>
              <a:r>
                <a:rPr lang="fr-FR" sz="900" b="1" dirty="0">
                  <a:solidFill>
                    <a:srgbClr val="000066"/>
                  </a:solidFill>
                </a:rPr>
                <a:t>V82A</a:t>
              </a:r>
            </a:p>
            <a:p>
              <a:pPr algn="ctr"/>
              <a:r>
                <a:rPr lang="fr-FR" sz="900" b="1" dirty="0">
                  <a:solidFill>
                    <a:srgbClr val="000066"/>
                  </a:solidFill>
                </a:rPr>
                <a:t>L90M</a:t>
              </a:r>
            </a:p>
          </p:txBody>
        </p:sp>
        <p:sp>
          <p:nvSpPr>
            <p:cNvPr id="63" name="ZoneTexte 62"/>
            <p:cNvSpPr txBox="1"/>
            <p:nvPr/>
          </p:nvSpPr>
          <p:spPr>
            <a:xfrm>
              <a:off x="8010992" y="2914646"/>
              <a:ext cx="689236" cy="276999"/>
            </a:xfrm>
            <a:prstGeom prst="rect">
              <a:avLst/>
            </a:prstGeom>
            <a:noFill/>
          </p:spPr>
          <p:txBody>
            <a:bodyPr wrap="none" rtlCol="0">
              <a:spAutoFit/>
            </a:bodyPr>
            <a:lstStyle/>
            <a:p>
              <a:r>
                <a:rPr lang="fr-FR" sz="1200" b="1" dirty="0">
                  <a:solidFill>
                    <a:srgbClr val="377BBA"/>
                  </a:solidFill>
                </a:rPr>
                <a:t>GS-PI1</a:t>
              </a:r>
            </a:p>
          </p:txBody>
        </p:sp>
        <p:sp>
          <p:nvSpPr>
            <p:cNvPr id="64" name="ZoneTexte 63"/>
            <p:cNvSpPr txBox="1"/>
            <p:nvPr/>
          </p:nvSpPr>
          <p:spPr>
            <a:xfrm>
              <a:off x="8267814" y="2657302"/>
              <a:ext cx="506794" cy="276999"/>
            </a:xfrm>
            <a:prstGeom prst="rect">
              <a:avLst/>
            </a:prstGeom>
            <a:noFill/>
          </p:spPr>
          <p:txBody>
            <a:bodyPr wrap="none" rtlCol="0">
              <a:spAutoFit/>
            </a:bodyPr>
            <a:lstStyle/>
            <a:p>
              <a:r>
                <a:rPr lang="fr-FR" sz="1200" b="1" dirty="0">
                  <a:solidFill>
                    <a:srgbClr val="921331"/>
                  </a:solidFill>
                </a:rPr>
                <a:t>DRV</a:t>
              </a:r>
            </a:p>
          </p:txBody>
        </p:sp>
        <p:sp>
          <p:nvSpPr>
            <p:cNvPr id="65" name="ZoneTexte 64"/>
            <p:cNvSpPr txBox="1"/>
            <p:nvPr/>
          </p:nvSpPr>
          <p:spPr>
            <a:xfrm>
              <a:off x="8519516" y="2425379"/>
              <a:ext cx="493845" cy="276999"/>
            </a:xfrm>
            <a:prstGeom prst="rect">
              <a:avLst/>
            </a:prstGeom>
            <a:noFill/>
          </p:spPr>
          <p:txBody>
            <a:bodyPr wrap="none" rtlCol="0">
              <a:spAutoFit/>
            </a:bodyPr>
            <a:lstStyle/>
            <a:p>
              <a:r>
                <a:rPr lang="fr-FR" sz="1200" b="1" dirty="0">
                  <a:solidFill>
                    <a:srgbClr val="D73E38"/>
                  </a:solidFill>
                </a:rPr>
                <a:t>ATV</a:t>
              </a:r>
            </a:p>
          </p:txBody>
        </p:sp>
      </p:grpSp>
      <p:sp>
        <p:nvSpPr>
          <p:cNvPr id="101" name="ZoneTexte 100"/>
          <p:cNvSpPr txBox="1"/>
          <p:nvPr/>
        </p:nvSpPr>
        <p:spPr>
          <a:xfrm>
            <a:off x="1140054" y="1157896"/>
            <a:ext cx="6462156" cy="623248"/>
          </a:xfrm>
          <a:prstGeom prst="rect">
            <a:avLst/>
          </a:prstGeom>
          <a:noFill/>
        </p:spPr>
        <p:txBody>
          <a:bodyPr wrap="square" rtlCol="0">
            <a:spAutoFit/>
          </a:bodyPr>
          <a:lstStyle/>
          <a:p>
            <a:pPr algn="ctr">
              <a:lnSpc>
                <a:spcPct val="85000"/>
              </a:lnSpc>
            </a:pPr>
            <a:r>
              <a:rPr lang="fr-FR" sz="2000" b="1" dirty="0">
                <a:solidFill>
                  <a:srgbClr val="0070C0"/>
                </a:solidFill>
                <a:latin typeface="Calibri" panose="020F0502020204030204" pitchFamily="34" charset="0"/>
                <a:cs typeface="Calibri" panose="020F0502020204030204" pitchFamily="34" charset="0"/>
              </a:rPr>
              <a:t>Sensibilité phénotypique à GS-PI1 de virus porteurs </a:t>
            </a:r>
            <a:br>
              <a:rPr lang="fr-FR" sz="2000" b="1" dirty="0">
                <a:solidFill>
                  <a:srgbClr val="0070C0"/>
                </a:solidFill>
                <a:latin typeface="Calibri" panose="020F0502020204030204" pitchFamily="34" charset="0"/>
                <a:cs typeface="Calibri" panose="020F0502020204030204" pitchFamily="34" charset="0"/>
              </a:rPr>
            </a:br>
            <a:r>
              <a:rPr lang="fr-FR" sz="2000" b="1" dirty="0">
                <a:solidFill>
                  <a:srgbClr val="0070C0"/>
                </a:solidFill>
                <a:latin typeface="Calibri" panose="020F0502020204030204" pitchFamily="34" charset="0"/>
                <a:cs typeface="Calibri" panose="020F0502020204030204" pitchFamily="34" charset="0"/>
              </a:rPr>
              <a:t>de mutations de résistance aux IP </a:t>
            </a:r>
            <a:r>
              <a:rPr lang="fr-FR" b="1" dirty="0">
                <a:solidFill>
                  <a:srgbClr val="0070C0"/>
                </a:solidFill>
                <a:latin typeface="Calibri" panose="020F0502020204030204" pitchFamily="34" charset="0"/>
                <a:cs typeface="Calibri" panose="020F0502020204030204" pitchFamily="34" charset="0"/>
              </a:rPr>
              <a:t>(FC)</a:t>
            </a:r>
          </a:p>
        </p:txBody>
      </p:sp>
      <p:sp>
        <p:nvSpPr>
          <p:cNvPr id="124" name="ZoneTexte 123"/>
          <p:cNvSpPr txBox="1"/>
          <p:nvPr/>
        </p:nvSpPr>
        <p:spPr>
          <a:xfrm>
            <a:off x="92768" y="4687031"/>
            <a:ext cx="2304670" cy="168959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2000" b="1">
                <a:solidFill>
                  <a:srgbClr val="000066"/>
                </a:solidFill>
              </a:defRPr>
            </a:lvl1pPr>
          </a:lstStyle>
          <a:p>
            <a:pPr marL="174625" indent="-174625"/>
            <a:r>
              <a:rPr lang="fr-FR" sz="1400" b="0" dirty="0"/>
              <a:t>Aucune production virale quand la concentration de </a:t>
            </a:r>
          </a:p>
          <a:p>
            <a:pPr marL="0" indent="0">
              <a:buNone/>
              <a:tabLst>
                <a:tab pos="184150" algn="l"/>
              </a:tabLst>
            </a:pPr>
            <a:r>
              <a:rPr lang="fr-FR" sz="1400" b="0" dirty="0"/>
              <a:t>	GS-PI1 est </a:t>
            </a:r>
            <a:r>
              <a:rPr lang="fr-FR" sz="1400" b="0" u="sng" dirty="0"/>
              <a:t>&gt;</a:t>
            </a:r>
            <a:r>
              <a:rPr lang="fr-FR" sz="1400" b="0" dirty="0"/>
              <a:t> CI</a:t>
            </a:r>
            <a:r>
              <a:rPr lang="fr-FR" sz="1400" b="0" baseline="-25000" dirty="0"/>
              <a:t>95 </a:t>
            </a:r>
            <a:br>
              <a:rPr lang="fr-FR" sz="1400" b="0" baseline="-25000" dirty="0"/>
            </a:br>
            <a:endParaRPr lang="fr-FR" sz="1400" b="0" baseline="-25000" dirty="0"/>
          </a:p>
          <a:p>
            <a:pPr marL="174625" indent="-174625"/>
            <a:endParaRPr lang="fr-FR" sz="700" b="0" baseline="-25000" dirty="0"/>
          </a:p>
          <a:p>
            <a:pPr marL="174625" indent="-174625"/>
            <a:r>
              <a:rPr lang="fr-FR" sz="1400" b="0" dirty="0"/>
              <a:t>Prédiction d’une haute barrière génétique à la résistance in vivo </a:t>
            </a:r>
          </a:p>
        </p:txBody>
      </p:sp>
      <p:grpSp>
        <p:nvGrpSpPr>
          <p:cNvPr id="3" name="Groupe 2"/>
          <p:cNvGrpSpPr/>
          <p:nvPr/>
        </p:nvGrpSpPr>
        <p:grpSpPr>
          <a:xfrm>
            <a:off x="2106948" y="4624330"/>
            <a:ext cx="5696706" cy="2121194"/>
            <a:chOff x="2106948" y="4624330"/>
            <a:chExt cx="5696706" cy="2121194"/>
          </a:xfrm>
        </p:grpSpPr>
        <p:sp>
          <p:nvSpPr>
            <p:cNvPr id="2049" name="Freeform 14"/>
            <p:cNvSpPr>
              <a:spLocks/>
            </p:cNvSpPr>
            <p:nvPr/>
          </p:nvSpPr>
          <p:spPr bwMode="auto">
            <a:xfrm>
              <a:off x="2531275" y="4918710"/>
              <a:ext cx="4564063" cy="1497013"/>
            </a:xfrm>
            <a:custGeom>
              <a:avLst/>
              <a:gdLst>
                <a:gd name="T0" fmla="*/ 2875 w 2875"/>
                <a:gd name="T1" fmla="*/ 943 h 943"/>
                <a:gd name="T2" fmla="*/ 0 w 2875"/>
                <a:gd name="T3" fmla="*/ 943 h 943"/>
                <a:gd name="T4" fmla="*/ 0 w 2875"/>
                <a:gd name="T5" fmla="*/ 0 h 943"/>
              </a:gdLst>
              <a:ahLst/>
              <a:cxnLst>
                <a:cxn ang="0">
                  <a:pos x="T0" y="T1"/>
                </a:cxn>
                <a:cxn ang="0">
                  <a:pos x="T2" y="T3"/>
                </a:cxn>
                <a:cxn ang="0">
                  <a:pos x="T4" y="T5"/>
                </a:cxn>
              </a:cxnLst>
              <a:rect l="0" t="0" r="r" b="b"/>
              <a:pathLst>
                <a:path w="2875" h="943">
                  <a:moveTo>
                    <a:pt x="2875" y="943"/>
                  </a:moveTo>
                  <a:lnTo>
                    <a:pt x="0" y="943"/>
                  </a:lnTo>
                  <a:lnTo>
                    <a:pt x="0" y="0"/>
                  </a:lnTo>
                </a:path>
              </a:pathLst>
            </a:custGeom>
            <a:noFill/>
            <a:ln w="6350">
              <a:solidFill>
                <a:schemeClr val="tx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7" name="Line 15"/>
            <p:cNvSpPr>
              <a:spLocks noChangeShapeType="1"/>
            </p:cNvSpPr>
            <p:nvPr/>
          </p:nvSpPr>
          <p:spPr bwMode="auto">
            <a:xfrm flipV="1">
              <a:off x="6841337" y="6415723"/>
              <a:ext cx="0" cy="93663"/>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8" name="Line 16"/>
            <p:cNvSpPr>
              <a:spLocks noChangeShapeType="1"/>
            </p:cNvSpPr>
            <p:nvPr/>
          </p:nvSpPr>
          <p:spPr bwMode="auto">
            <a:xfrm flipV="1">
              <a:off x="3607600" y="6415723"/>
              <a:ext cx="0" cy="93663"/>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9" name="Line 17"/>
            <p:cNvSpPr>
              <a:spLocks noChangeShapeType="1"/>
            </p:cNvSpPr>
            <p:nvPr/>
          </p:nvSpPr>
          <p:spPr bwMode="auto">
            <a:xfrm flipV="1">
              <a:off x="4685512" y="6415723"/>
              <a:ext cx="0" cy="93663"/>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0" name="Line 18"/>
            <p:cNvSpPr>
              <a:spLocks noChangeShapeType="1"/>
            </p:cNvSpPr>
            <p:nvPr/>
          </p:nvSpPr>
          <p:spPr bwMode="auto">
            <a:xfrm flipV="1">
              <a:off x="2531275" y="6415723"/>
              <a:ext cx="0" cy="93663"/>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2" name="Line 19"/>
            <p:cNvSpPr>
              <a:spLocks noChangeShapeType="1"/>
            </p:cNvSpPr>
            <p:nvPr/>
          </p:nvSpPr>
          <p:spPr bwMode="auto">
            <a:xfrm flipV="1">
              <a:off x="5761837" y="6415723"/>
              <a:ext cx="0" cy="93663"/>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3" name="Line 20"/>
            <p:cNvSpPr>
              <a:spLocks noChangeShapeType="1"/>
            </p:cNvSpPr>
            <p:nvPr/>
          </p:nvSpPr>
          <p:spPr bwMode="auto">
            <a:xfrm>
              <a:off x="2448725" y="5221923"/>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4" name="Line 21"/>
            <p:cNvSpPr>
              <a:spLocks noChangeShapeType="1"/>
            </p:cNvSpPr>
            <p:nvPr/>
          </p:nvSpPr>
          <p:spPr bwMode="auto">
            <a:xfrm>
              <a:off x="2448725" y="5520373"/>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5" name="Line 22"/>
            <p:cNvSpPr>
              <a:spLocks noChangeShapeType="1"/>
            </p:cNvSpPr>
            <p:nvPr/>
          </p:nvSpPr>
          <p:spPr bwMode="auto">
            <a:xfrm>
              <a:off x="2448725" y="5818823"/>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6" name="Line 23"/>
            <p:cNvSpPr>
              <a:spLocks noChangeShapeType="1"/>
            </p:cNvSpPr>
            <p:nvPr/>
          </p:nvSpPr>
          <p:spPr bwMode="auto">
            <a:xfrm>
              <a:off x="2448725" y="6115685"/>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7" name="Line 24"/>
            <p:cNvSpPr>
              <a:spLocks noChangeShapeType="1"/>
            </p:cNvSpPr>
            <p:nvPr/>
          </p:nvSpPr>
          <p:spPr bwMode="auto">
            <a:xfrm>
              <a:off x="2448725" y="6415723"/>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8" name="Line 25"/>
            <p:cNvSpPr>
              <a:spLocks noChangeShapeType="1"/>
            </p:cNvSpPr>
            <p:nvPr/>
          </p:nvSpPr>
          <p:spPr bwMode="auto">
            <a:xfrm>
              <a:off x="2448725" y="4923473"/>
              <a:ext cx="82550" cy="0"/>
            </a:xfrm>
            <a:prstGeom prst="line">
              <a:avLst/>
            </a:prstGeom>
            <a:noFill/>
            <a:ln w="6350">
              <a:solidFill>
                <a:schemeClr val="tx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4" name="Line 31"/>
            <p:cNvSpPr>
              <a:spLocks noChangeShapeType="1"/>
            </p:cNvSpPr>
            <p:nvPr/>
          </p:nvSpPr>
          <p:spPr bwMode="auto">
            <a:xfrm flipH="1">
              <a:off x="3067850" y="6415723"/>
              <a:ext cx="3773488" cy="0"/>
            </a:xfrm>
            <a:prstGeom prst="line">
              <a:avLst/>
            </a:prstGeom>
            <a:noFill/>
            <a:ln w="19050">
              <a:solidFill>
                <a:srgbClr val="00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5" name="Line 32"/>
            <p:cNvSpPr>
              <a:spLocks noChangeShapeType="1"/>
            </p:cNvSpPr>
            <p:nvPr/>
          </p:nvSpPr>
          <p:spPr bwMode="auto">
            <a:xfrm>
              <a:off x="2531275" y="6415723"/>
              <a:ext cx="536575" cy="0"/>
            </a:xfrm>
            <a:prstGeom prst="line">
              <a:avLst/>
            </a:prstGeom>
            <a:noFill/>
            <a:ln w="19050">
              <a:solidFill>
                <a:srgbClr val="3DAEF7"/>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6" name="Freeform 33"/>
            <p:cNvSpPr>
              <a:spLocks/>
            </p:cNvSpPr>
            <p:nvPr/>
          </p:nvSpPr>
          <p:spPr bwMode="auto">
            <a:xfrm>
              <a:off x="2497937" y="6382385"/>
              <a:ext cx="63500" cy="65088"/>
            </a:xfrm>
            <a:custGeom>
              <a:avLst/>
              <a:gdLst>
                <a:gd name="T0" fmla="*/ 40 w 40"/>
                <a:gd name="T1" fmla="*/ 21 h 41"/>
                <a:gd name="T2" fmla="*/ 40 w 40"/>
                <a:gd name="T3" fmla="*/ 16 h 41"/>
                <a:gd name="T4" fmla="*/ 38 w 40"/>
                <a:gd name="T5" fmla="*/ 11 h 41"/>
                <a:gd name="T6" fmla="*/ 34 w 40"/>
                <a:gd name="T7" fmla="*/ 7 h 41"/>
                <a:gd name="T8" fmla="*/ 30 w 40"/>
                <a:gd name="T9" fmla="*/ 3 h 41"/>
                <a:gd name="T10" fmla="*/ 26 w 40"/>
                <a:gd name="T11" fmla="*/ 1 h 41"/>
                <a:gd name="T12" fmla="*/ 21 w 40"/>
                <a:gd name="T13" fmla="*/ 0 h 41"/>
                <a:gd name="T14" fmla="*/ 15 w 40"/>
                <a:gd name="T15" fmla="*/ 1 h 41"/>
                <a:gd name="T16" fmla="*/ 10 w 40"/>
                <a:gd name="T17" fmla="*/ 3 h 41"/>
                <a:gd name="T18" fmla="*/ 6 w 40"/>
                <a:gd name="T19" fmla="*/ 7 h 41"/>
                <a:gd name="T20" fmla="*/ 3 w 40"/>
                <a:gd name="T21" fmla="*/ 11 h 41"/>
                <a:gd name="T22" fmla="*/ 1 w 40"/>
                <a:gd name="T23" fmla="*/ 16 h 41"/>
                <a:gd name="T24" fmla="*/ 0 w 40"/>
                <a:gd name="T25" fmla="*/ 21 h 41"/>
                <a:gd name="T26" fmla="*/ 1 w 40"/>
                <a:gd name="T27" fmla="*/ 26 h 41"/>
                <a:gd name="T28" fmla="*/ 3 w 40"/>
                <a:gd name="T29" fmla="*/ 30 h 41"/>
                <a:gd name="T30" fmla="*/ 6 w 40"/>
                <a:gd name="T31" fmla="*/ 36 h 41"/>
                <a:gd name="T32" fmla="*/ 10 w 40"/>
                <a:gd name="T33" fmla="*/ 39 h 41"/>
                <a:gd name="T34" fmla="*/ 14 w 40"/>
                <a:gd name="T35" fmla="*/ 41 h 41"/>
                <a:gd name="T36" fmla="*/ 21 w 40"/>
                <a:gd name="T37" fmla="*/ 41 h 41"/>
                <a:gd name="T38" fmla="*/ 26 w 40"/>
                <a:gd name="T39" fmla="*/ 41 h 41"/>
                <a:gd name="T40" fmla="*/ 30 w 40"/>
                <a:gd name="T41" fmla="*/ 39 h 41"/>
                <a:gd name="T42" fmla="*/ 34 w 40"/>
                <a:gd name="T43" fmla="*/ 36 h 41"/>
                <a:gd name="T44" fmla="*/ 38 w 40"/>
                <a:gd name="T45" fmla="*/ 30 h 41"/>
                <a:gd name="T46" fmla="*/ 40 w 40"/>
                <a:gd name="T47" fmla="*/ 26 h 41"/>
                <a:gd name="T48" fmla="*/ 40 w 40"/>
                <a:gd name="T49" fmla="*/ 21 h 41"/>
                <a:gd name="T50" fmla="*/ 40 w 40"/>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1">
                  <a:moveTo>
                    <a:pt x="40" y="21"/>
                  </a:moveTo>
                  <a:lnTo>
                    <a:pt x="40" y="16"/>
                  </a:lnTo>
                  <a:lnTo>
                    <a:pt x="38" y="11"/>
                  </a:lnTo>
                  <a:lnTo>
                    <a:pt x="34" y="7"/>
                  </a:lnTo>
                  <a:lnTo>
                    <a:pt x="30" y="3"/>
                  </a:lnTo>
                  <a:lnTo>
                    <a:pt x="26" y="1"/>
                  </a:lnTo>
                  <a:lnTo>
                    <a:pt x="21" y="0"/>
                  </a:lnTo>
                  <a:lnTo>
                    <a:pt x="15" y="1"/>
                  </a:lnTo>
                  <a:lnTo>
                    <a:pt x="10" y="3"/>
                  </a:lnTo>
                  <a:lnTo>
                    <a:pt x="6" y="7"/>
                  </a:lnTo>
                  <a:lnTo>
                    <a:pt x="3" y="11"/>
                  </a:lnTo>
                  <a:lnTo>
                    <a:pt x="1" y="16"/>
                  </a:lnTo>
                  <a:lnTo>
                    <a:pt x="0" y="21"/>
                  </a:lnTo>
                  <a:lnTo>
                    <a:pt x="1" y="26"/>
                  </a:lnTo>
                  <a:lnTo>
                    <a:pt x="3" y="30"/>
                  </a:lnTo>
                  <a:lnTo>
                    <a:pt x="6" y="36"/>
                  </a:lnTo>
                  <a:lnTo>
                    <a:pt x="10" y="39"/>
                  </a:lnTo>
                  <a:lnTo>
                    <a:pt x="14" y="41"/>
                  </a:lnTo>
                  <a:lnTo>
                    <a:pt x="21" y="41"/>
                  </a:lnTo>
                  <a:lnTo>
                    <a:pt x="26" y="41"/>
                  </a:lnTo>
                  <a:lnTo>
                    <a:pt x="30" y="39"/>
                  </a:lnTo>
                  <a:lnTo>
                    <a:pt x="34" y="36"/>
                  </a:lnTo>
                  <a:lnTo>
                    <a:pt x="38" y="30"/>
                  </a:lnTo>
                  <a:lnTo>
                    <a:pt x="40" y="26"/>
                  </a:lnTo>
                  <a:lnTo>
                    <a:pt x="40" y="21"/>
                  </a:lnTo>
                  <a:lnTo>
                    <a:pt x="40"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77" name="Freeform 34"/>
            <p:cNvSpPr>
              <a:spLocks/>
            </p:cNvSpPr>
            <p:nvPr/>
          </p:nvSpPr>
          <p:spPr bwMode="auto">
            <a:xfrm>
              <a:off x="3044037" y="6382385"/>
              <a:ext cx="63500" cy="65088"/>
            </a:xfrm>
            <a:custGeom>
              <a:avLst/>
              <a:gdLst>
                <a:gd name="T0" fmla="*/ 40 w 40"/>
                <a:gd name="T1" fmla="*/ 21 h 41"/>
                <a:gd name="T2" fmla="*/ 40 w 40"/>
                <a:gd name="T3" fmla="*/ 16 h 41"/>
                <a:gd name="T4" fmla="*/ 38 w 40"/>
                <a:gd name="T5" fmla="*/ 11 h 41"/>
                <a:gd name="T6" fmla="*/ 35 w 40"/>
                <a:gd name="T7" fmla="*/ 7 h 41"/>
                <a:gd name="T8" fmla="*/ 30 w 40"/>
                <a:gd name="T9" fmla="*/ 3 h 41"/>
                <a:gd name="T10" fmla="*/ 26 w 40"/>
                <a:gd name="T11" fmla="*/ 1 h 41"/>
                <a:gd name="T12" fmla="*/ 21 w 40"/>
                <a:gd name="T13" fmla="*/ 0 h 41"/>
                <a:gd name="T14" fmla="*/ 15 w 40"/>
                <a:gd name="T15" fmla="*/ 1 h 41"/>
                <a:gd name="T16" fmla="*/ 10 w 40"/>
                <a:gd name="T17" fmla="*/ 3 h 41"/>
                <a:gd name="T18" fmla="*/ 6 w 40"/>
                <a:gd name="T19" fmla="*/ 7 h 41"/>
                <a:gd name="T20" fmla="*/ 3 w 40"/>
                <a:gd name="T21" fmla="*/ 11 h 41"/>
                <a:gd name="T22" fmla="*/ 1 w 40"/>
                <a:gd name="T23" fmla="*/ 16 h 41"/>
                <a:gd name="T24" fmla="*/ 0 w 40"/>
                <a:gd name="T25" fmla="*/ 21 h 41"/>
                <a:gd name="T26" fmla="*/ 1 w 40"/>
                <a:gd name="T27" fmla="*/ 26 h 41"/>
                <a:gd name="T28" fmla="*/ 3 w 40"/>
                <a:gd name="T29" fmla="*/ 30 h 41"/>
                <a:gd name="T30" fmla="*/ 6 w 40"/>
                <a:gd name="T31" fmla="*/ 36 h 41"/>
                <a:gd name="T32" fmla="*/ 10 w 40"/>
                <a:gd name="T33" fmla="*/ 39 h 41"/>
                <a:gd name="T34" fmla="*/ 15 w 40"/>
                <a:gd name="T35" fmla="*/ 41 h 41"/>
                <a:gd name="T36" fmla="*/ 21 w 40"/>
                <a:gd name="T37" fmla="*/ 41 h 41"/>
                <a:gd name="T38" fmla="*/ 26 w 40"/>
                <a:gd name="T39" fmla="*/ 41 h 41"/>
                <a:gd name="T40" fmla="*/ 30 w 40"/>
                <a:gd name="T41" fmla="*/ 39 h 41"/>
                <a:gd name="T42" fmla="*/ 35 w 40"/>
                <a:gd name="T43" fmla="*/ 36 h 41"/>
                <a:gd name="T44" fmla="*/ 38 w 40"/>
                <a:gd name="T45" fmla="*/ 30 h 41"/>
                <a:gd name="T46" fmla="*/ 40 w 40"/>
                <a:gd name="T47" fmla="*/ 26 h 41"/>
                <a:gd name="T48" fmla="*/ 40 w 40"/>
                <a:gd name="T49" fmla="*/ 21 h 41"/>
                <a:gd name="T50" fmla="*/ 40 w 40"/>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1">
                  <a:moveTo>
                    <a:pt x="40" y="21"/>
                  </a:moveTo>
                  <a:lnTo>
                    <a:pt x="40" y="16"/>
                  </a:lnTo>
                  <a:lnTo>
                    <a:pt x="38" y="11"/>
                  </a:lnTo>
                  <a:lnTo>
                    <a:pt x="35" y="7"/>
                  </a:lnTo>
                  <a:lnTo>
                    <a:pt x="30" y="3"/>
                  </a:lnTo>
                  <a:lnTo>
                    <a:pt x="26" y="1"/>
                  </a:lnTo>
                  <a:lnTo>
                    <a:pt x="21" y="0"/>
                  </a:lnTo>
                  <a:lnTo>
                    <a:pt x="15" y="1"/>
                  </a:lnTo>
                  <a:lnTo>
                    <a:pt x="10" y="3"/>
                  </a:lnTo>
                  <a:lnTo>
                    <a:pt x="6" y="7"/>
                  </a:lnTo>
                  <a:lnTo>
                    <a:pt x="3" y="11"/>
                  </a:lnTo>
                  <a:lnTo>
                    <a:pt x="1" y="16"/>
                  </a:lnTo>
                  <a:lnTo>
                    <a:pt x="0" y="21"/>
                  </a:lnTo>
                  <a:lnTo>
                    <a:pt x="1" y="26"/>
                  </a:lnTo>
                  <a:lnTo>
                    <a:pt x="3" y="30"/>
                  </a:lnTo>
                  <a:lnTo>
                    <a:pt x="6" y="36"/>
                  </a:lnTo>
                  <a:lnTo>
                    <a:pt x="10" y="39"/>
                  </a:lnTo>
                  <a:lnTo>
                    <a:pt x="15" y="41"/>
                  </a:lnTo>
                  <a:lnTo>
                    <a:pt x="21" y="41"/>
                  </a:lnTo>
                  <a:lnTo>
                    <a:pt x="26" y="41"/>
                  </a:lnTo>
                  <a:lnTo>
                    <a:pt x="30" y="39"/>
                  </a:lnTo>
                  <a:lnTo>
                    <a:pt x="35" y="36"/>
                  </a:lnTo>
                  <a:lnTo>
                    <a:pt x="38" y="30"/>
                  </a:lnTo>
                  <a:lnTo>
                    <a:pt x="40" y="26"/>
                  </a:lnTo>
                  <a:lnTo>
                    <a:pt x="40" y="21"/>
                  </a:lnTo>
                  <a:lnTo>
                    <a:pt x="40"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78" name="Freeform 35"/>
            <p:cNvSpPr>
              <a:spLocks/>
            </p:cNvSpPr>
            <p:nvPr/>
          </p:nvSpPr>
          <p:spPr bwMode="auto">
            <a:xfrm>
              <a:off x="3574262" y="6382385"/>
              <a:ext cx="65088" cy="65088"/>
            </a:xfrm>
            <a:custGeom>
              <a:avLst/>
              <a:gdLst>
                <a:gd name="T0" fmla="*/ 41 w 41"/>
                <a:gd name="T1" fmla="*/ 21 h 41"/>
                <a:gd name="T2" fmla="*/ 41 w 41"/>
                <a:gd name="T3" fmla="*/ 16 h 41"/>
                <a:gd name="T4" fmla="*/ 39 w 41"/>
                <a:gd name="T5" fmla="*/ 11 h 41"/>
                <a:gd name="T6" fmla="*/ 36 w 41"/>
                <a:gd name="T7" fmla="*/ 7 h 41"/>
                <a:gd name="T8" fmla="*/ 32 w 41"/>
                <a:gd name="T9" fmla="*/ 3 h 41"/>
                <a:gd name="T10" fmla="*/ 26 w 41"/>
                <a:gd name="T11" fmla="*/ 1 h 41"/>
                <a:gd name="T12" fmla="*/ 21 w 41"/>
                <a:gd name="T13" fmla="*/ 0 h 41"/>
                <a:gd name="T14" fmla="*/ 16 w 41"/>
                <a:gd name="T15" fmla="*/ 1 h 41"/>
                <a:gd name="T16" fmla="*/ 11 w 41"/>
                <a:gd name="T17" fmla="*/ 3 h 41"/>
                <a:gd name="T18" fmla="*/ 7 w 41"/>
                <a:gd name="T19" fmla="*/ 7 h 41"/>
                <a:gd name="T20" fmla="*/ 3 w 41"/>
                <a:gd name="T21" fmla="*/ 11 h 41"/>
                <a:gd name="T22" fmla="*/ 1 w 41"/>
                <a:gd name="T23" fmla="*/ 16 h 41"/>
                <a:gd name="T24" fmla="*/ 0 w 41"/>
                <a:gd name="T25" fmla="*/ 21 h 41"/>
                <a:gd name="T26" fmla="*/ 1 w 41"/>
                <a:gd name="T27" fmla="*/ 26 h 41"/>
                <a:gd name="T28" fmla="*/ 3 w 41"/>
                <a:gd name="T29" fmla="*/ 30 h 41"/>
                <a:gd name="T30" fmla="*/ 7 w 41"/>
                <a:gd name="T31" fmla="*/ 36 h 41"/>
                <a:gd name="T32" fmla="*/ 11 w 41"/>
                <a:gd name="T33" fmla="*/ 39 h 41"/>
                <a:gd name="T34" fmla="*/ 16 w 41"/>
                <a:gd name="T35" fmla="*/ 41 h 41"/>
                <a:gd name="T36" fmla="*/ 21 w 41"/>
                <a:gd name="T37" fmla="*/ 41 h 41"/>
                <a:gd name="T38" fmla="*/ 26 w 41"/>
                <a:gd name="T39" fmla="*/ 41 h 41"/>
                <a:gd name="T40" fmla="*/ 32 w 41"/>
                <a:gd name="T41" fmla="*/ 39 h 41"/>
                <a:gd name="T42" fmla="*/ 36 w 41"/>
                <a:gd name="T43" fmla="*/ 36 h 41"/>
                <a:gd name="T44" fmla="*/ 39 w 41"/>
                <a:gd name="T45" fmla="*/ 30 h 41"/>
                <a:gd name="T46" fmla="*/ 41 w 41"/>
                <a:gd name="T47" fmla="*/ 26 h 41"/>
                <a:gd name="T48" fmla="*/ 41 w 41"/>
                <a:gd name="T49" fmla="*/ 21 h 41"/>
                <a:gd name="T50" fmla="*/ 41 w 41"/>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41" y="21"/>
                  </a:moveTo>
                  <a:lnTo>
                    <a:pt x="41" y="16"/>
                  </a:lnTo>
                  <a:lnTo>
                    <a:pt x="39" y="11"/>
                  </a:lnTo>
                  <a:lnTo>
                    <a:pt x="36" y="7"/>
                  </a:lnTo>
                  <a:lnTo>
                    <a:pt x="32" y="3"/>
                  </a:lnTo>
                  <a:lnTo>
                    <a:pt x="26" y="1"/>
                  </a:lnTo>
                  <a:lnTo>
                    <a:pt x="21" y="0"/>
                  </a:lnTo>
                  <a:lnTo>
                    <a:pt x="16" y="1"/>
                  </a:lnTo>
                  <a:lnTo>
                    <a:pt x="11" y="3"/>
                  </a:lnTo>
                  <a:lnTo>
                    <a:pt x="7" y="7"/>
                  </a:lnTo>
                  <a:lnTo>
                    <a:pt x="3" y="11"/>
                  </a:lnTo>
                  <a:lnTo>
                    <a:pt x="1" y="16"/>
                  </a:lnTo>
                  <a:lnTo>
                    <a:pt x="0" y="21"/>
                  </a:lnTo>
                  <a:lnTo>
                    <a:pt x="1" y="26"/>
                  </a:lnTo>
                  <a:lnTo>
                    <a:pt x="3" y="30"/>
                  </a:lnTo>
                  <a:lnTo>
                    <a:pt x="7" y="36"/>
                  </a:lnTo>
                  <a:lnTo>
                    <a:pt x="11" y="39"/>
                  </a:lnTo>
                  <a:lnTo>
                    <a:pt x="16" y="41"/>
                  </a:lnTo>
                  <a:lnTo>
                    <a:pt x="21" y="41"/>
                  </a:lnTo>
                  <a:lnTo>
                    <a:pt x="26" y="41"/>
                  </a:lnTo>
                  <a:lnTo>
                    <a:pt x="32" y="39"/>
                  </a:lnTo>
                  <a:lnTo>
                    <a:pt x="36" y="36"/>
                  </a:lnTo>
                  <a:lnTo>
                    <a:pt x="39" y="30"/>
                  </a:lnTo>
                  <a:lnTo>
                    <a:pt x="41" y="26"/>
                  </a:lnTo>
                  <a:lnTo>
                    <a:pt x="41" y="21"/>
                  </a:lnTo>
                  <a:lnTo>
                    <a:pt x="41"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79" name="Freeform 36"/>
            <p:cNvSpPr>
              <a:spLocks/>
            </p:cNvSpPr>
            <p:nvPr/>
          </p:nvSpPr>
          <p:spPr bwMode="auto">
            <a:xfrm>
              <a:off x="3985425" y="6382385"/>
              <a:ext cx="65088" cy="65088"/>
            </a:xfrm>
            <a:custGeom>
              <a:avLst/>
              <a:gdLst>
                <a:gd name="T0" fmla="*/ 41 w 41"/>
                <a:gd name="T1" fmla="*/ 21 h 41"/>
                <a:gd name="T2" fmla="*/ 41 w 41"/>
                <a:gd name="T3" fmla="*/ 16 h 41"/>
                <a:gd name="T4" fmla="*/ 39 w 41"/>
                <a:gd name="T5" fmla="*/ 11 h 41"/>
                <a:gd name="T6" fmla="*/ 35 w 41"/>
                <a:gd name="T7" fmla="*/ 7 h 41"/>
                <a:gd name="T8" fmla="*/ 30 w 41"/>
                <a:gd name="T9" fmla="*/ 3 h 41"/>
                <a:gd name="T10" fmla="*/ 26 w 41"/>
                <a:gd name="T11" fmla="*/ 1 h 41"/>
                <a:gd name="T12" fmla="*/ 21 w 41"/>
                <a:gd name="T13" fmla="*/ 0 h 41"/>
                <a:gd name="T14" fmla="*/ 16 w 41"/>
                <a:gd name="T15" fmla="*/ 1 h 41"/>
                <a:gd name="T16" fmla="*/ 10 w 41"/>
                <a:gd name="T17" fmla="*/ 3 h 41"/>
                <a:gd name="T18" fmla="*/ 6 w 41"/>
                <a:gd name="T19" fmla="*/ 7 h 41"/>
                <a:gd name="T20" fmla="*/ 3 w 41"/>
                <a:gd name="T21" fmla="*/ 11 h 41"/>
                <a:gd name="T22" fmla="*/ 1 w 41"/>
                <a:gd name="T23" fmla="*/ 16 h 41"/>
                <a:gd name="T24" fmla="*/ 0 w 41"/>
                <a:gd name="T25" fmla="*/ 21 h 41"/>
                <a:gd name="T26" fmla="*/ 1 w 41"/>
                <a:gd name="T27" fmla="*/ 26 h 41"/>
                <a:gd name="T28" fmla="*/ 3 w 41"/>
                <a:gd name="T29" fmla="*/ 30 h 41"/>
                <a:gd name="T30" fmla="*/ 6 w 41"/>
                <a:gd name="T31" fmla="*/ 36 h 41"/>
                <a:gd name="T32" fmla="*/ 10 w 41"/>
                <a:gd name="T33" fmla="*/ 39 h 41"/>
                <a:gd name="T34" fmla="*/ 16 w 41"/>
                <a:gd name="T35" fmla="*/ 41 h 41"/>
                <a:gd name="T36" fmla="*/ 21 w 41"/>
                <a:gd name="T37" fmla="*/ 41 h 41"/>
                <a:gd name="T38" fmla="*/ 26 w 41"/>
                <a:gd name="T39" fmla="*/ 41 h 41"/>
                <a:gd name="T40" fmla="*/ 30 w 41"/>
                <a:gd name="T41" fmla="*/ 39 h 41"/>
                <a:gd name="T42" fmla="*/ 35 w 41"/>
                <a:gd name="T43" fmla="*/ 36 h 41"/>
                <a:gd name="T44" fmla="*/ 39 w 41"/>
                <a:gd name="T45" fmla="*/ 30 h 41"/>
                <a:gd name="T46" fmla="*/ 41 w 41"/>
                <a:gd name="T47" fmla="*/ 26 h 41"/>
                <a:gd name="T48" fmla="*/ 41 w 41"/>
                <a:gd name="T49" fmla="*/ 21 h 41"/>
                <a:gd name="T50" fmla="*/ 41 w 41"/>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41" y="21"/>
                  </a:moveTo>
                  <a:lnTo>
                    <a:pt x="41" y="16"/>
                  </a:lnTo>
                  <a:lnTo>
                    <a:pt x="39" y="11"/>
                  </a:lnTo>
                  <a:lnTo>
                    <a:pt x="35" y="7"/>
                  </a:lnTo>
                  <a:lnTo>
                    <a:pt x="30" y="3"/>
                  </a:lnTo>
                  <a:lnTo>
                    <a:pt x="26" y="1"/>
                  </a:lnTo>
                  <a:lnTo>
                    <a:pt x="21" y="0"/>
                  </a:lnTo>
                  <a:lnTo>
                    <a:pt x="16" y="1"/>
                  </a:lnTo>
                  <a:lnTo>
                    <a:pt x="10" y="3"/>
                  </a:lnTo>
                  <a:lnTo>
                    <a:pt x="6" y="7"/>
                  </a:lnTo>
                  <a:lnTo>
                    <a:pt x="3" y="11"/>
                  </a:lnTo>
                  <a:lnTo>
                    <a:pt x="1" y="16"/>
                  </a:lnTo>
                  <a:lnTo>
                    <a:pt x="0" y="21"/>
                  </a:lnTo>
                  <a:lnTo>
                    <a:pt x="1" y="26"/>
                  </a:lnTo>
                  <a:lnTo>
                    <a:pt x="3" y="30"/>
                  </a:lnTo>
                  <a:lnTo>
                    <a:pt x="6" y="36"/>
                  </a:lnTo>
                  <a:lnTo>
                    <a:pt x="10" y="39"/>
                  </a:lnTo>
                  <a:lnTo>
                    <a:pt x="16" y="41"/>
                  </a:lnTo>
                  <a:lnTo>
                    <a:pt x="21" y="41"/>
                  </a:lnTo>
                  <a:lnTo>
                    <a:pt x="26" y="41"/>
                  </a:lnTo>
                  <a:lnTo>
                    <a:pt x="30" y="39"/>
                  </a:lnTo>
                  <a:lnTo>
                    <a:pt x="35" y="36"/>
                  </a:lnTo>
                  <a:lnTo>
                    <a:pt x="39" y="30"/>
                  </a:lnTo>
                  <a:lnTo>
                    <a:pt x="41" y="26"/>
                  </a:lnTo>
                  <a:lnTo>
                    <a:pt x="41" y="21"/>
                  </a:lnTo>
                  <a:lnTo>
                    <a:pt x="41"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37"/>
            <p:cNvSpPr>
              <a:spLocks/>
            </p:cNvSpPr>
            <p:nvPr/>
          </p:nvSpPr>
          <p:spPr bwMode="auto">
            <a:xfrm>
              <a:off x="4387062" y="6382385"/>
              <a:ext cx="63500" cy="65088"/>
            </a:xfrm>
            <a:custGeom>
              <a:avLst/>
              <a:gdLst>
                <a:gd name="T0" fmla="*/ 40 w 40"/>
                <a:gd name="T1" fmla="*/ 21 h 41"/>
                <a:gd name="T2" fmla="*/ 39 w 40"/>
                <a:gd name="T3" fmla="*/ 16 h 41"/>
                <a:gd name="T4" fmla="*/ 37 w 40"/>
                <a:gd name="T5" fmla="*/ 11 h 41"/>
                <a:gd name="T6" fmla="*/ 34 w 40"/>
                <a:gd name="T7" fmla="*/ 7 h 41"/>
                <a:gd name="T8" fmla="*/ 30 w 40"/>
                <a:gd name="T9" fmla="*/ 3 h 41"/>
                <a:gd name="T10" fmla="*/ 25 w 40"/>
                <a:gd name="T11" fmla="*/ 1 h 41"/>
                <a:gd name="T12" fmla="*/ 19 w 40"/>
                <a:gd name="T13" fmla="*/ 0 h 41"/>
                <a:gd name="T14" fmla="*/ 14 w 40"/>
                <a:gd name="T15" fmla="*/ 1 h 41"/>
                <a:gd name="T16" fmla="*/ 10 w 40"/>
                <a:gd name="T17" fmla="*/ 3 h 41"/>
                <a:gd name="T18" fmla="*/ 5 w 40"/>
                <a:gd name="T19" fmla="*/ 7 h 41"/>
                <a:gd name="T20" fmla="*/ 2 w 40"/>
                <a:gd name="T21" fmla="*/ 11 h 41"/>
                <a:gd name="T22" fmla="*/ 0 w 40"/>
                <a:gd name="T23" fmla="*/ 16 h 41"/>
                <a:gd name="T24" fmla="*/ 0 w 40"/>
                <a:gd name="T25" fmla="*/ 21 h 41"/>
                <a:gd name="T26" fmla="*/ 0 w 40"/>
                <a:gd name="T27" fmla="*/ 26 h 41"/>
                <a:gd name="T28" fmla="*/ 2 w 40"/>
                <a:gd name="T29" fmla="*/ 30 h 41"/>
                <a:gd name="T30" fmla="*/ 5 w 40"/>
                <a:gd name="T31" fmla="*/ 36 h 41"/>
                <a:gd name="T32" fmla="*/ 10 w 40"/>
                <a:gd name="T33" fmla="*/ 39 h 41"/>
                <a:gd name="T34" fmla="*/ 14 w 40"/>
                <a:gd name="T35" fmla="*/ 41 h 41"/>
                <a:gd name="T36" fmla="*/ 19 w 40"/>
                <a:gd name="T37" fmla="*/ 41 h 41"/>
                <a:gd name="T38" fmla="*/ 25 w 40"/>
                <a:gd name="T39" fmla="*/ 41 h 41"/>
                <a:gd name="T40" fmla="*/ 30 w 40"/>
                <a:gd name="T41" fmla="*/ 39 h 41"/>
                <a:gd name="T42" fmla="*/ 34 w 40"/>
                <a:gd name="T43" fmla="*/ 36 h 41"/>
                <a:gd name="T44" fmla="*/ 37 w 40"/>
                <a:gd name="T45" fmla="*/ 30 h 41"/>
                <a:gd name="T46" fmla="*/ 39 w 40"/>
                <a:gd name="T47" fmla="*/ 26 h 41"/>
                <a:gd name="T48" fmla="*/ 40 w 40"/>
                <a:gd name="T4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41">
                  <a:moveTo>
                    <a:pt x="40" y="21"/>
                  </a:moveTo>
                  <a:lnTo>
                    <a:pt x="39" y="16"/>
                  </a:lnTo>
                  <a:lnTo>
                    <a:pt x="37" y="11"/>
                  </a:lnTo>
                  <a:lnTo>
                    <a:pt x="34" y="7"/>
                  </a:lnTo>
                  <a:lnTo>
                    <a:pt x="30" y="3"/>
                  </a:lnTo>
                  <a:lnTo>
                    <a:pt x="25" y="1"/>
                  </a:lnTo>
                  <a:lnTo>
                    <a:pt x="19" y="0"/>
                  </a:lnTo>
                  <a:lnTo>
                    <a:pt x="14" y="1"/>
                  </a:lnTo>
                  <a:lnTo>
                    <a:pt x="10" y="3"/>
                  </a:lnTo>
                  <a:lnTo>
                    <a:pt x="5" y="7"/>
                  </a:lnTo>
                  <a:lnTo>
                    <a:pt x="2" y="11"/>
                  </a:lnTo>
                  <a:lnTo>
                    <a:pt x="0" y="16"/>
                  </a:lnTo>
                  <a:lnTo>
                    <a:pt x="0" y="21"/>
                  </a:lnTo>
                  <a:lnTo>
                    <a:pt x="0" y="26"/>
                  </a:lnTo>
                  <a:lnTo>
                    <a:pt x="2" y="30"/>
                  </a:lnTo>
                  <a:lnTo>
                    <a:pt x="5" y="36"/>
                  </a:lnTo>
                  <a:lnTo>
                    <a:pt x="10" y="39"/>
                  </a:lnTo>
                  <a:lnTo>
                    <a:pt x="14" y="41"/>
                  </a:lnTo>
                  <a:lnTo>
                    <a:pt x="19" y="41"/>
                  </a:lnTo>
                  <a:lnTo>
                    <a:pt x="25" y="41"/>
                  </a:lnTo>
                  <a:lnTo>
                    <a:pt x="30" y="39"/>
                  </a:lnTo>
                  <a:lnTo>
                    <a:pt x="34" y="36"/>
                  </a:lnTo>
                  <a:lnTo>
                    <a:pt x="37" y="30"/>
                  </a:lnTo>
                  <a:lnTo>
                    <a:pt x="39" y="26"/>
                  </a:lnTo>
                  <a:lnTo>
                    <a:pt x="40"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6" name="Freeform 38"/>
            <p:cNvSpPr>
              <a:spLocks/>
            </p:cNvSpPr>
            <p:nvPr/>
          </p:nvSpPr>
          <p:spPr bwMode="auto">
            <a:xfrm>
              <a:off x="4922050" y="6382385"/>
              <a:ext cx="65088" cy="65088"/>
            </a:xfrm>
            <a:custGeom>
              <a:avLst/>
              <a:gdLst>
                <a:gd name="T0" fmla="*/ 41 w 41"/>
                <a:gd name="T1" fmla="*/ 21 h 41"/>
                <a:gd name="T2" fmla="*/ 40 w 41"/>
                <a:gd name="T3" fmla="*/ 16 h 41"/>
                <a:gd name="T4" fmla="*/ 38 w 41"/>
                <a:gd name="T5" fmla="*/ 11 h 41"/>
                <a:gd name="T6" fmla="*/ 35 w 41"/>
                <a:gd name="T7" fmla="*/ 7 h 41"/>
                <a:gd name="T8" fmla="*/ 30 w 41"/>
                <a:gd name="T9" fmla="*/ 3 h 41"/>
                <a:gd name="T10" fmla="*/ 26 w 41"/>
                <a:gd name="T11" fmla="*/ 1 h 41"/>
                <a:gd name="T12" fmla="*/ 20 w 41"/>
                <a:gd name="T13" fmla="*/ 0 h 41"/>
                <a:gd name="T14" fmla="*/ 15 w 41"/>
                <a:gd name="T15" fmla="*/ 1 h 41"/>
                <a:gd name="T16" fmla="*/ 11 w 41"/>
                <a:gd name="T17" fmla="*/ 3 h 41"/>
                <a:gd name="T18" fmla="*/ 7 w 41"/>
                <a:gd name="T19" fmla="*/ 7 h 41"/>
                <a:gd name="T20" fmla="*/ 2 w 41"/>
                <a:gd name="T21" fmla="*/ 11 h 41"/>
                <a:gd name="T22" fmla="*/ 0 w 41"/>
                <a:gd name="T23" fmla="*/ 16 h 41"/>
                <a:gd name="T24" fmla="*/ 0 w 41"/>
                <a:gd name="T25" fmla="*/ 21 h 41"/>
                <a:gd name="T26" fmla="*/ 0 w 41"/>
                <a:gd name="T27" fmla="*/ 26 h 41"/>
                <a:gd name="T28" fmla="*/ 2 w 41"/>
                <a:gd name="T29" fmla="*/ 30 h 41"/>
                <a:gd name="T30" fmla="*/ 7 w 41"/>
                <a:gd name="T31" fmla="*/ 36 h 41"/>
                <a:gd name="T32" fmla="*/ 11 w 41"/>
                <a:gd name="T33" fmla="*/ 39 h 41"/>
                <a:gd name="T34" fmla="*/ 15 w 41"/>
                <a:gd name="T35" fmla="*/ 41 h 41"/>
                <a:gd name="T36" fmla="*/ 20 w 41"/>
                <a:gd name="T37" fmla="*/ 41 h 41"/>
                <a:gd name="T38" fmla="*/ 26 w 41"/>
                <a:gd name="T39" fmla="*/ 41 h 41"/>
                <a:gd name="T40" fmla="*/ 30 w 41"/>
                <a:gd name="T41" fmla="*/ 39 h 41"/>
                <a:gd name="T42" fmla="*/ 35 w 41"/>
                <a:gd name="T43" fmla="*/ 36 h 41"/>
                <a:gd name="T44" fmla="*/ 38 w 41"/>
                <a:gd name="T45" fmla="*/ 30 h 41"/>
                <a:gd name="T46" fmla="*/ 40 w 41"/>
                <a:gd name="T47" fmla="*/ 26 h 41"/>
                <a:gd name="T48" fmla="*/ 41 w 41"/>
                <a:gd name="T4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41" y="21"/>
                  </a:moveTo>
                  <a:lnTo>
                    <a:pt x="40" y="16"/>
                  </a:lnTo>
                  <a:lnTo>
                    <a:pt x="38" y="11"/>
                  </a:lnTo>
                  <a:lnTo>
                    <a:pt x="35" y="7"/>
                  </a:lnTo>
                  <a:lnTo>
                    <a:pt x="30" y="3"/>
                  </a:lnTo>
                  <a:lnTo>
                    <a:pt x="26" y="1"/>
                  </a:lnTo>
                  <a:lnTo>
                    <a:pt x="20" y="0"/>
                  </a:lnTo>
                  <a:lnTo>
                    <a:pt x="15" y="1"/>
                  </a:lnTo>
                  <a:lnTo>
                    <a:pt x="11" y="3"/>
                  </a:lnTo>
                  <a:lnTo>
                    <a:pt x="7" y="7"/>
                  </a:lnTo>
                  <a:lnTo>
                    <a:pt x="2" y="11"/>
                  </a:lnTo>
                  <a:lnTo>
                    <a:pt x="0" y="16"/>
                  </a:lnTo>
                  <a:lnTo>
                    <a:pt x="0" y="21"/>
                  </a:lnTo>
                  <a:lnTo>
                    <a:pt x="0" y="26"/>
                  </a:lnTo>
                  <a:lnTo>
                    <a:pt x="2" y="30"/>
                  </a:lnTo>
                  <a:lnTo>
                    <a:pt x="7" y="36"/>
                  </a:lnTo>
                  <a:lnTo>
                    <a:pt x="11" y="39"/>
                  </a:lnTo>
                  <a:lnTo>
                    <a:pt x="15" y="41"/>
                  </a:lnTo>
                  <a:lnTo>
                    <a:pt x="20" y="41"/>
                  </a:lnTo>
                  <a:lnTo>
                    <a:pt x="26" y="41"/>
                  </a:lnTo>
                  <a:lnTo>
                    <a:pt x="30" y="39"/>
                  </a:lnTo>
                  <a:lnTo>
                    <a:pt x="35" y="36"/>
                  </a:lnTo>
                  <a:lnTo>
                    <a:pt x="38" y="30"/>
                  </a:lnTo>
                  <a:lnTo>
                    <a:pt x="40" y="26"/>
                  </a:lnTo>
                  <a:lnTo>
                    <a:pt x="41"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7" name="Freeform 39"/>
            <p:cNvSpPr>
              <a:spLocks/>
            </p:cNvSpPr>
            <p:nvPr/>
          </p:nvSpPr>
          <p:spPr bwMode="auto">
            <a:xfrm>
              <a:off x="5326862" y="6382385"/>
              <a:ext cx="63500" cy="65088"/>
            </a:xfrm>
            <a:custGeom>
              <a:avLst/>
              <a:gdLst>
                <a:gd name="T0" fmla="*/ 40 w 40"/>
                <a:gd name="T1" fmla="*/ 21 h 41"/>
                <a:gd name="T2" fmla="*/ 39 w 40"/>
                <a:gd name="T3" fmla="*/ 16 h 41"/>
                <a:gd name="T4" fmla="*/ 37 w 40"/>
                <a:gd name="T5" fmla="*/ 11 h 41"/>
                <a:gd name="T6" fmla="*/ 34 w 40"/>
                <a:gd name="T7" fmla="*/ 7 h 41"/>
                <a:gd name="T8" fmla="*/ 30 w 40"/>
                <a:gd name="T9" fmla="*/ 3 h 41"/>
                <a:gd name="T10" fmla="*/ 25 w 40"/>
                <a:gd name="T11" fmla="*/ 1 h 41"/>
                <a:gd name="T12" fmla="*/ 20 w 40"/>
                <a:gd name="T13" fmla="*/ 0 h 41"/>
                <a:gd name="T14" fmla="*/ 14 w 40"/>
                <a:gd name="T15" fmla="*/ 1 h 41"/>
                <a:gd name="T16" fmla="*/ 9 w 40"/>
                <a:gd name="T17" fmla="*/ 3 h 41"/>
                <a:gd name="T18" fmla="*/ 5 w 40"/>
                <a:gd name="T19" fmla="*/ 7 h 41"/>
                <a:gd name="T20" fmla="*/ 2 w 40"/>
                <a:gd name="T21" fmla="*/ 11 h 41"/>
                <a:gd name="T22" fmla="*/ 0 w 40"/>
                <a:gd name="T23" fmla="*/ 16 h 41"/>
                <a:gd name="T24" fmla="*/ 0 w 40"/>
                <a:gd name="T25" fmla="*/ 21 h 41"/>
                <a:gd name="T26" fmla="*/ 0 w 40"/>
                <a:gd name="T27" fmla="*/ 26 h 41"/>
                <a:gd name="T28" fmla="*/ 2 w 40"/>
                <a:gd name="T29" fmla="*/ 30 h 41"/>
                <a:gd name="T30" fmla="*/ 5 w 40"/>
                <a:gd name="T31" fmla="*/ 36 h 41"/>
                <a:gd name="T32" fmla="*/ 9 w 40"/>
                <a:gd name="T33" fmla="*/ 39 h 41"/>
                <a:gd name="T34" fmla="*/ 14 w 40"/>
                <a:gd name="T35" fmla="*/ 41 h 41"/>
                <a:gd name="T36" fmla="*/ 20 w 40"/>
                <a:gd name="T37" fmla="*/ 41 h 41"/>
                <a:gd name="T38" fmla="*/ 25 w 40"/>
                <a:gd name="T39" fmla="*/ 41 h 41"/>
                <a:gd name="T40" fmla="*/ 30 w 40"/>
                <a:gd name="T41" fmla="*/ 39 h 41"/>
                <a:gd name="T42" fmla="*/ 34 w 40"/>
                <a:gd name="T43" fmla="*/ 36 h 41"/>
                <a:gd name="T44" fmla="*/ 37 w 40"/>
                <a:gd name="T45" fmla="*/ 30 h 41"/>
                <a:gd name="T46" fmla="*/ 39 w 40"/>
                <a:gd name="T47" fmla="*/ 26 h 41"/>
                <a:gd name="T48" fmla="*/ 40 w 40"/>
                <a:gd name="T49" fmla="*/ 21 h 41"/>
                <a:gd name="T50" fmla="*/ 40 w 40"/>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1">
                  <a:moveTo>
                    <a:pt x="40" y="21"/>
                  </a:moveTo>
                  <a:lnTo>
                    <a:pt x="39" y="16"/>
                  </a:lnTo>
                  <a:lnTo>
                    <a:pt x="37" y="11"/>
                  </a:lnTo>
                  <a:lnTo>
                    <a:pt x="34" y="7"/>
                  </a:lnTo>
                  <a:lnTo>
                    <a:pt x="30" y="3"/>
                  </a:lnTo>
                  <a:lnTo>
                    <a:pt x="25" y="1"/>
                  </a:lnTo>
                  <a:lnTo>
                    <a:pt x="20" y="0"/>
                  </a:lnTo>
                  <a:lnTo>
                    <a:pt x="14" y="1"/>
                  </a:lnTo>
                  <a:lnTo>
                    <a:pt x="9" y="3"/>
                  </a:lnTo>
                  <a:lnTo>
                    <a:pt x="5" y="7"/>
                  </a:lnTo>
                  <a:lnTo>
                    <a:pt x="2" y="11"/>
                  </a:lnTo>
                  <a:lnTo>
                    <a:pt x="0" y="16"/>
                  </a:lnTo>
                  <a:lnTo>
                    <a:pt x="0" y="21"/>
                  </a:lnTo>
                  <a:lnTo>
                    <a:pt x="0" y="26"/>
                  </a:lnTo>
                  <a:lnTo>
                    <a:pt x="2" y="30"/>
                  </a:lnTo>
                  <a:lnTo>
                    <a:pt x="5" y="36"/>
                  </a:lnTo>
                  <a:lnTo>
                    <a:pt x="9" y="39"/>
                  </a:lnTo>
                  <a:lnTo>
                    <a:pt x="14" y="41"/>
                  </a:lnTo>
                  <a:lnTo>
                    <a:pt x="20" y="41"/>
                  </a:lnTo>
                  <a:lnTo>
                    <a:pt x="25" y="41"/>
                  </a:lnTo>
                  <a:lnTo>
                    <a:pt x="30" y="39"/>
                  </a:lnTo>
                  <a:lnTo>
                    <a:pt x="34" y="36"/>
                  </a:lnTo>
                  <a:lnTo>
                    <a:pt x="37" y="30"/>
                  </a:lnTo>
                  <a:lnTo>
                    <a:pt x="39" y="26"/>
                  </a:lnTo>
                  <a:lnTo>
                    <a:pt x="40" y="21"/>
                  </a:lnTo>
                  <a:lnTo>
                    <a:pt x="40"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8" name="Freeform 40"/>
            <p:cNvSpPr>
              <a:spLocks/>
            </p:cNvSpPr>
            <p:nvPr/>
          </p:nvSpPr>
          <p:spPr bwMode="auto">
            <a:xfrm>
              <a:off x="5861850" y="6382385"/>
              <a:ext cx="65088" cy="65088"/>
            </a:xfrm>
            <a:custGeom>
              <a:avLst/>
              <a:gdLst>
                <a:gd name="T0" fmla="*/ 41 w 41"/>
                <a:gd name="T1" fmla="*/ 21 h 41"/>
                <a:gd name="T2" fmla="*/ 40 w 41"/>
                <a:gd name="T3" fmla="*/ 16 h 41"/>
                <a:gd name="T4" fmla="*/ 38 w 41"/>
                <a:gd name="T5" fmla="*/ 11 h 41"/>
                <a:gd name="T6" fmla="*/ 35 w 41"/>
                <a:gd name="T7" fmla="*/ 7 h 41"/>
                <a:gd name="T8" fmla="*/ 31 w 41"/>
                <a:gd name="T9" fmla="*/ 3 h 41"/>
                <a:gd name="T10" fmla="*/ 26 w 41"/>
                <a:gd name="T11" fmla="*/ 1 h 41"/>
                <a:gd name="T12" fmla="*/ 20 w 41"/>
                <a:gd name="T13" fmla="*/ 0 h 41"/>
                <a:gd name="T14" fmla="*/ 15 w 41"/>
                <a:gd name="T15" fmla="*/ 1 h 41"/>
                <a:gd name="T16" fmla="*/ 10 w 41"/>
                <a:gd name="T17" fmla="*/ 3 h 41"/>
                <a:gd name="T18" fmla="*/ 6 w 41"/>
                <a:gd name="T19" fmla="*/ 7 h 41"/>
                <a:gd name="T20" fmla="*/ 3 w 41"/>
                <a:gd name="T21" fmla="*/ 11 h 41"/>
                <a:gd name="T22" fmla="*/ 1 w 41"/>
                <a:gd name="T23" fmla="*/ 16 h 41"/>
                <a:gd name="T24" fmla="*/ 0 w 41"/>
                <a:gd name="T25" fmla="*/ 21 h 41"/>
                <a:gd name="T26" fmla="*/ 1 w 41"/>
                <a:gd name="T27" fmla="*/ 26 h 41"/>
                <a:gd name="T28" fmla="*/ 3 w 41"/>
                <a:gd name="T29" fmla="*/ 30 h 41"/>
                <a:gd name="T30" fmla="*/ 6 w 41"/>
                <a:gd name="T31" fmla="*/ 36 h 41"/>
                <a:gd name="T32" fmla="*/ 10 w 41"/>
                <a:gd name="T33" fmla="*/ 39 h 41"/>
                <a:gd name="T34" fmla="*/ 15 w 41"/>
                <a:gd name="T35" fmla="*/ 41 h 41"/>
                <a:gd name="T36" fmla="*/ 20 w 41"/>
                <a:gd name="T37" fmla="*/ 41 h 41"/>
                <a:gd name="T38" fmla="*/ 26 w 41"/>
                <a:gd name="T39" fmla="*/ 41 h 41"/>
                <a:gd name="T40" fmla="*/ 31 w 41"/>
                <a:gd name="T41" fmla="*/ 39 h 41"/>
                <a:gd name="T42" fmla="*/ 35 w 41"/>
                <a:gd name="T43" fmla="*/ 36 h 41"/>
                <a:gd name="T44" fmla="*/ 38 w 41"/>
                <a:gd name="T45" fmla="*/ 30 h 41"/>
                <a:gd name="T46" fmla="*/ 40 w 41"/>
                <a:gd name="T47" fmla="*/ 26 h 41"/>
                <a:gd name="T48" fmla="*/ 41 w 41"/>
                <a:gd name="T4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41" y="21"/>
                  </a:moveTo>
                  <a:lnTo>
                    <a:pt x="40" y="16"/>
                  </a:lnTo>
                  <a:lnTo>
                    <a:pt x="38" y="11"/>
                  </a:lnTo>
                  <a:lnTo>
                    <a:pt x="35" y="7"/>
                  </a:lnTo>
                  <a:lnTo>
                    <a:pt x="31" y="3"/>
                  </a:lnTo>
                  <a:lnTo>
                    <a:pt x="26" y="1"/>
                  </a:lnTo>
                  <a:lnTo>
                    <a:pt x="20" y="0"/>
                  </a:lnTo>
                  <a:lnTo>
                    <a:pt x="15" y="1"/>
                  </a:lnTo>
                  <a:lnTo>
                    <a:pt x="10" y="3"/>
                  </a:lnTo>
                  <a:lnTo>
                    <a:pt x="6" y="7"/>
                  </a:lnTo>
                  <a:lnTo>
                    <a:pt x="3" y="11"/>
                  </a:lnTo>
                  <a:lnTo>
                    <a:pt x="1" y="16"/>
                  </a:lnTo>
                  <a:lnTo>
                    <a:pt x="0" y="21"/>
                  </a:lnTo>
                  <a:lnTo>
                    <a:pt x="1" y="26"/>
                  </a:lnTo>
                  <a:lnTo>
                    <a:pt x="3" y="30"/>
                  </a:lnTo>
                  <a:lnTo>
                    <a:pt x="6" y="36"/>
                  </a:lnTo>
                  <a:lnTo>
                    <a:pt x="10" y="39"/>
                  </a:lnTo>
                  <a:lnTo>
                    <a:pt x="15" y="41"/>
                  </a:lnTo>
                  <a:lnTo>
                    <a:pt x="20" y="41"/>
                  </a:lnTo>
                  <a:lnTo>
                    <a:pt x="26" y="41"/>
                  </a:lnTo>
                  <a:lnTo>
                    <a:pt x="31" y="39"/>
                  </a:lnTo>
                  <a:lnTo>
                    <a:pt x="35" y="36"/>
                  </a:lnTo>
                  <a:lnTo>
                    <a:pt x="38" y="30"/>
                  </a:lnTo>
                  <a:lnTo>
                    <a:pt x="40" y="26"/>
                  </a:lnTo>
                  <a:lnTo>
                    <a:pt x="41"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9" name="Freeform 41"/>
            <p:cNvSpPr>
              <a:spLocks/>
            </p:cNvSpPr>
            <p:nvPr/>
          </p:nvSpPr>
          <p:spPr bwMode="auto">
            <a:xfrm>
              <a:off x="6268250" y="6382385"/>
              <a:ext cx="65088" cy="65088"/>
            </a:xfrm>
            <a:custGeom>
              <a:avLst/>
              <a:gdLst>
                <a:gd name="T0" fmla="*/ 41 w 41"/>
                <a:gd name="T1" fmla="*/ 21 h 41"/>
                <a:gd name="T2" fmla="*/ 41 w 41"/>
                <a:gd name="T3" fmla="*/ 16 h 41"/>
                <a:gd name="T4" fmla="*/ 39 w 41"/>
                <a:gd name="T5" fmla="*/ 11 h 41"/>
                <a:gd name="T6" fmla="*/ 36 w 41"/>
                <a:gd name="T7" fmla="*/ 7 h 41"/>
                <a:gd name="T8" fmla="*/ 31 w 41"/>
                <a:gd name="T9" fmla="*/ 3 h 41"/>
                <a:gd name="T10" fmla="*/ 26 w 41"/>
                <a:gd name="T11" fmla="*/ 1 h 41"/>
                <a:gd name="T12" fmla="*/ 21 w 41"/>
                <a:gd name="T13" fmla="*/ 0 h 41"/>
                <a:gd name="T14" fmla="*/ 16 w 41"/>
                <a:gd name="T15" fmla="*/ 1 h 41"/>
                <a:gd name="T16" fmla="*/ 11 w 41"/>
                <a:gd name="T17" fmla="*/ 3 h 41"/>
                <a:gd name="T18" fmla="*/ 6 w 41"/>
                <a:gd name="T19" fmla="*/ 7 h 41"/>
                <a:gd name="T20" fmla="*/ 3 w 41"/>
                <a:gd name="T21" fmla="*/ 11 h 41"/>
                <a:gd name="T22" fmla="*/ 1 w 41"/>
                <a:gd name="T23" fmla="*/ 16 h 41"/>
                <a:gd name="T24" fmla="*/ 0 w 41"/>
                <a:gd name="T25" fmla="*/ 21 h 41"/>
                <a:gd name="T26" fmla="*/ 1 w 41"/>
                <a:gd name="T27" fmla="*/ 26 h 41"/>
                <a:gd name="T28" fmla="*/ 3 w 41"/>
                <a:gd name="T29" fmla="*/ 30 h 41"/>
                <a:gd name="T30" fmla="*/ 6 w 41"/>
                <a:gd name="T31" fmla="*/ 36 h 41"/>
                <a:gd name="T32" fmla="*/ 11 w 41"/>
                <a:gd name="T33" fmla="*/ 39 h 41"/>
                <a:gd name="T34" fmla="*/ 16 w 41"/>
                <a:gd name="T35" fmla="*/ 41 h 41"/>
                <a:gd name="T36" fmla="*/ 21 w 41"/>
                <a:gd name="T37" fmla="*/ 41 h 41"/>
                <a:gd name="T38" fmla="*/ 26 w 41"/>
                <a:gd name="T39" fmla="*/ 41 h 41"/>
                <a:gd name="T40" fmla="*/ 31 w 41"/>
                <a:gd name="T41" fmla="*/ 39 h 41"/>
                <a:gd name="T42" fmla="*/ 36 w 41"/>
                <a:gd name="T43" fmla="*/ 36 h 41"/>
                <a:gd name="T44" fmla="*/ 39 w 41"/>
                <a:gd name="T45" fmla="*/ 30 h 41"/>
                <a:gd name="T46" fmla="*/ 41 w 41"/>
                <a:gd name="T47" fmla="*/ 26 h 41"/>
                <a:gd name="T48" fmla="*/ 41 w 41"/>
                <a:gd name="T4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41" y="21"/>
                  </a:moveTo>
                  <a:lnTo>
                    <a:pt x="41" y="16"/>
                  </a:lnTo>
                  <a:lnTo>
                    <a:pt x="39" y="11"/>
                  </a:lnTo>
                  <a:lnTo>
                    <a:pt x="36" y="7"/>
                  </a:lnTo>
                  <a:lnTo>
                    <a:pt x="31" y="3"/>
                  </a:lnTo>
                  <a:lnTo>
                    <a:pt x="26" y="1"/>
                  </a:lnTo>
                  <a:lnTo>
                    <a:pt x="21" y="0"/>
                  </a:lnTo>
                  <a:lnTo>
                    <a:pt x="16" y="1"/>
                  </a:lnTo>
                  <a:lnTo>
                    <a:pt x="11" y="3"/>
                  </a:lnTo>
                  <a:lnTo>
                    <a:pt x="6" y="7"/>
                  </a:lnTo>
                  <a:lnTo>
                    <a:pt x="3" y="11"/>
                  </a:lnTo>
                  <a:lnTo>
                    <a:pt x="1" y="16"/>
                  </a:lnTo>
                  <a:lnTo>
                    <a:pt x="0" y="21"/>
                  </a:lnTo>
                  <a:lnTo>
                    <a:pt x="1" y="26"/>
                  </a:lnTo>
                  <a:lnTo>
                    <a:pt x="3" y="30"/>
                  </a:lnTo>
                  <a:lnTo>
                    <a:pt x="6" y="36"/>
                  </a:lnTo>
                  <a:lnTo>
                    <a:pt x="11" y="39"/>
                  </a:lnTo>
                  <a:lnTo>
                    <a:pt x="16" y="41"/>
                  </a:lnTo>
                  <a:lnTo>
                    <a:pt x="21" y="41"/>
                  </a:lnTo>
                  <a:lnTo>
                    <a:pt x="26" y="41"/>
                  </a:lnTo>
                  <a:lnTo>
                    <a:pt x="31" y="39"/>
                  </a:lnTo>
                  <a:lnTo>
                    <a:pt x="36" y="36"/>
                  </a:lnTo>
                  <a:lnTo>
                    <a:pt x="39" y="30"/>
                  </a:lnTo>
                  <a:lnTo>
                    <a:pt x="41" y="26"/>
                  </a:lnTo>
                  <a:lnTo>
                    <a:pt x="41"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0" name="Freeform 42"/>
            <p:cNvSpPr>
              <a:spLocks/>
            </p:cNvSpPr>
            <p:nvPr/>
          </p:nvSpPr>
          <p:spPr bwMode="auto">
            <a:xfrm>
              <a:off x="6808000" y="6382385"/>
              <a:ext cx="66675" cy="65088"/>
            </a:xfrm>
            <a:custGeom>
              <a:avLst/>
              <a:gdLst>
                <a:gd name="T0" fmla="*/ 42 w 42"/>
                <a:gd name="T1" fmla="*/ 21 h 41"/>
                <a:gd name="T2" fmla="*/ 40 w 42"/>
                <a:gd name="T3" fmla="*/ 16 h 41"/>
                <a:gd name="T4" fmla="*/ 38 w 42"/>
                <a:gd name="T5" fmla="*/ 11 h 41"/>
                <a:gd name="T6" fmla="*/ 35 w 42"/>
                <a:gd name="T7" fmla="*/ 7 h 41"/>
                <a:gd name="T8" fmla="*/ 31 w 42"/>
                <a:gd name="T9" fmla="*/ 3 h 41"/>
                <a:gd name="T10" fmla="*/ 26 w 42"/>
                <a:gd name="T11" fmla="*/ 1 h 41"/>
                <a:gd name="T12" fmla="*/ 21 w 42"/>
                <a:gd name="T13" fmla="*/ 0 h 41"/>
                <a:gd name="T14" fmla="*/ 16 w 42"/>
                <a:gd name="T15" fmla="*/ 1 h 41"/>
                <a:gd name="T16" fmla="*/ 10 w 42"/>
                <a:gd name="T17" fmla="*/ 3 h 41"/>
                <a:gd name="T18" fmla="*/ 6 w 42"/>
                <a:gd name="T19" fmla="*/ 7 h 41"/>
                <a:gd name="T20" fmla="*/ 3 w 42"/>
                <a:gd name="T21" fmla="*/ 11 h 41"/>
                <a:gd name="T22" fmla="*/ 1 w 42"/>
                <a:gd name="T23" fmla="*/ 16 h 41"/>
                <a:gd name="T24" fmla="*/ 0 w 42"/>
                <a:gd name="T25" fmla="*/ 21 h 41"/>
                <a:gd name="T26" fmla="*/ 1 w 42"/>
                <a:gd name="T27" fmla="*/ 26 h 41"/>
                <a:gd name="T28" fmla="*/ 3 w 42"/>
                <a:gd name="T29" fmla="*/ 30 h 41"/>
                <a:gd name="T30" fmla="*/ 6 w 42"/>
                <a:gd name="T31" fmla="*/ 36 h 41"/>
                <a:gd name="T32" fmla="*/ 10 w 42"/>
                <a:gd name="T33" fmla="*/ 39 h 41"/>
                <a:gd name="T34" fmla="*/ 16 w 42"/>
                <a:gd name="T35" fmla="*/ 41 h 41"/>
                <a:gd name="T36" fmla="*/ 21 w 42"/>
                <a:gd name="T37" fmla="*/ 41 h 41"/>
                <a:gd name="T38" fmla="*/ 26 w 42"/>
                <a:gd name="T39" fmla="*/ 41 h 41"/>
                <a:gd name="T40" fmla="*/ 31 w 42"/>
                <a:gd name="T41" fmla="*/ 39 h 41"/>
                <a:gd name="T42" fmla="*/ 35 w 42"/>
                <a:gd name="T43" fmla="*/ 36 h 41"/>
                <a:gd name="T44" fmla="*/ 38 w 42"/>
                <a:gd name="T45" fmla="*/ 30 h 41"/>
                <a:gd name="T46" fmla="*/ 40 w 42"/>
                <a:gd name="T47" fmla="*/ 26 h 41"/>
                <a:gd name="T48" fmla="*/ 42 w 42"/>
                <a:gd name="T49" fmla="*/ 21 h 41"/>
                <a:gd name="T50" fmla="*/ 42 w 42"/>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1">
                  <a:moveTo>
                    <a:pt x="42" y="21"/>
                  </a:moveTo>
                  <a:lnTo>
                    <a:pt x="40" y="16"/>
                  </a:lnTo>
                  <a:lnTo>
                    <a:pt x="38" y="11"/>
                  </a:lnTo>
                  <a:lnTo>
                    <a:pt x="35" y="7"/>
                  </a:lnTo>
                  <a:lnTo>
                    <a:pt x="31" y="3"/>
                  </a:lnTo>
                  <a:lnTo>
                    <a:pt x="26" y="1"/>
                  </a:lnTo>
                  <a:lnTo>
                    <a:pt x="21" y="0"/>
                  </a:lnTo>
                  <a:lnTo>
                    <a:pt x="16" y="1"/>
                  </a:lnTo>
                  <a:lnTo>
                    <a:pt x="10" y="3"/>
                  </a:lnTo>
                  <a:lnTo>
                    <a:pt x="6" y="7"/>
                  </a:lnTo>
                  <a:lnTo>
                    <a:pt x="3" y="11"/>
                  </a:lnTo>
                  <a:lnTo>
                    <a:pt x="1" y="16"/>
                  </a:lnTo>
                  <a:lnTo>
                    <a:pt x="0" y="21"/>
                  </a:lnTo>
                  <a:lnTo>
                    <a:pt x="1" y="26"/>
                  </a:lnTo>
                  <a:lnTo>
                    <a:pt x="3" y="30"/>
                  </a:lnTo>
                  <a:lnTo>
                    <a:pt x="6" y="36"/>
                  </a:lnTo>
                  <a:lnTo>
                    <a:pt x="10" y="39"/>
                  </a:lnTo>
                  <a:lnTo>
                    <a:pt x="16" y="41"/>
                  </a:lnTo>
                  <a:lnTo>
                    <a:pt x="21" y="41"/>
                  </a:lnTo>
                  <a:lnTo>
                    <a:pt x="26" y="41"/>
                  </a:lnTo>
                  <a:lnTo>
                    <a:pt x="31" y="39"/>
                  </a:lnTo>
                  <a:lnTo>
                    <a:pt x="35" y="36"/>
                  </a:lnTo>
                  <a:lnTo>
                    <a:pt x="38" y="30"/>
                  </a:lnTo>
                  <a:lnTo>
                    <a:pt x="40" y="26"/>
                  </a:lnTo>
                  <a:lnTo>
                    <a:pt x="42" y="21"/>
                  </a:lnTo>
                  <a:lnTo>
                    <a:pt x="42" y="21"/>
                  </a:lnTo>
                  <a:close/>
                </a:path>
              </a:pathLst>
            </a:custGeom>
            <a:solidFill>
              <a:srgbClr val="0000FF"/>
            </a:solidFill>
            <a:ln w="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1" name="Freeform 43"/>
            <p:cNvSpPr>
              <a:spLocks/>
            </p:cNvSpPr>
            <p:nvPr/>
          </p:nvSpPr>
          <p:spPr bwMode="auto">
            <a:xfrm>
              <a:off x="3445675" y="6382385"/>
              <a:ext cx="66675" cy="65088"/>
            </a:xfrm>
            <a:custGeom>
              <a:avLst/>
              <a:gdLst>
                <a:gd name="T0" fmla="*/ 36 w 42"/>
                <a:gd name="T1" fmla="*/ 36 h 41"/>
                <a:gd name="T2" fmla="*/ 39 w 42"/>
                <a:gd name="T3" fmla="*/ 30 h 41"/>
                <a:gd name="T4" fmla="*/ 41 w 42"/>
                <a:gd name="T5" fmla="*/ 26 h 41"/>
                <a:gd name="T6" fmla="*/ 42 w 42"/>
                <a:gd name="T7" fmla="*/ 21 h 41"/>
                <a:gd name="T8" fmla="*/ 41 w 42"/>
                <a:gd name="T9" fmla="*/ 16 h 41"/>
                <a:gd name="T10" fmla="*/ 39 w 42"/>
                <a:gd name="T11" fmla="*/ 11 h 41"/>
                <a:gd name="T12" fmla="*/ 36 w 42"/>
                <a:gd name="T13" fmla="*/ 7 h 41"/>
                <a:gd name="T14" fmla="*/ 31 w 42"/>
                <a:gd name="T15" fmla="*/ 3 h 41"/>
                <a:gd name="T16" fmla="*/ 26 w 42"/>
                <a:gd name="T17" fmla="*/ 1 h 41"/>
                <a:gd name="T18" fmla="*/ 21 w 42"/>
                <a:gd name="T19" fmla="*/ 0 h 41"/>
                <a:gd name="T20" fmla="*/ 16 w 42"/>
                <a:gd name="T21" fmla="*/ 1 h 41"/>
                <a:gd name="T22" fmla="*/ 11 w 42"/>
                <a:gd name="T23" fmla="*/ 3 h 41"/>
                <a:gd name="T24" fmla="*/ 7 w 42"/>
                <a:gd name="T25" fmla="*/ 7 h 41"/>
                <a:gd name="T26" fmla="*/ 3 w 42"/>
                <a:gd name="T27" fmla="*/ 11 h 41"/>
                <a:gd name="T28" fmla="*/ 1 w 42"/>
                <a:gd name="T29" fmla="*/ 16 h 41"/>
                <a:gd name="T30" fmla="*/ 0 w 42"/>
                <a:gd name="T31" fmla="*/ 21 h 41"/>
                <a:gd name="T32" fmla="*/ 1 w 42"/>
                <a:gd name="T33" fmla="*/ 26 h 41"/>
                <a:gd name="T34" fmla="*/ 3 w 42"/>
                <a:gd name="T35" fmla="*/ 30 h 41"/>
                <a:gd name="T36" fmla="*/ 7 w 42"/>
                <a:gd name="T37" fmla="*/ 36 h 41"/>
                <a:gd name="T38" fmla="*/ 11 w 42"/>
                <a:gd name="T39" fmla="*/ 39 h 41"/>
                <a:gd name="T40" fmla="*/ 16 w 42"/>
                <a:gd name="T41" fmla="*/ 41 h 41"/>
                <a:gd name="T42" fmla="*/ 21 w 42"/>
                <a:gd name="T43" fmla="*/ 41 h 41"/>
                <a:gd name="T44" fmla="*/ 26 w 42"/>
                <a:gd name="T45" fmla="*/ 41 h 41"/>
                <a:gd name="T46" fmla="*/ 31 w 42"/>
                <a:gd name="T47" fmla="*/ 39 h 41"/>
                <a:gd name="T48" fmla="*/ 36 w 42"/>
                <a:gd name="T49" fmla="*/ 36 h 41"/>
                <a:gd name="T50" fmla="*/ 36 w 42"/>
                <a:gd name="T51"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1">
                  <a:moveTo>
                    <a:pt x="36" y="36"/>
                  </a:moveTo>
                  <a:lnTo>
                    <a:pt x="39" y="30"/>
                  </a:lnTo>
                  <a:lnTo>
                    <a:pt x="41" y="26"/>
                  </a:lnTo>
                  <a:lnTo>
                    <a:pt x="42" y="21"/>
                  </a:lnTo>
                  <a:lnTo>
                    <a:pt x="41" y="16"/>
                  </a:lnTo>
                  <a:lnTo>
                    <a:pt x="39" y="11"/>
                  </a:lnTo>
                  <a:lnTo>
                    <a:pt x="36" y="7"/>
                  </a:lnTo>
                  <a:lnTo>
                    <a:pt x="31" y="3"/>
                  </a:lnTo>
                  <a:lnTo>
                    <a:pt x="26" y="1"/>
                  </a:lnTo>
                  <a:lnTo>
                    <a:pt x="21" y="0"/>
                  </a:lnTo>
                  <a:lnTo>
                    <a:pt x="16" y="1"/>
                  </a:lnTo>
                  <a:lnTo>
                    <a:pt x="11" y="3"/>
                  </a:lnTo>
                  <a:lnTo>
                    <a:pt x="7" y="7"/>
                  </a:lnTo>
                  <a:lnTo>
                    <a:pt x="3" y="11"/>
                  </a:lnTo>
                  <a:lnTo>
                    <a:pt x="1" y="16"/>
                  </a:lnTo>
                  <a:lnTo>
                    <a:pt x="0" y="21"/>
                  </a:lnTo>
                  <a:lnTo>
                    <a:pt x="1" y="26"/>
                  </a:lnTo>
                  <a:lnTo>
                    <a:pt x="3" y="30"/>
                  </a:lnTo>
                  <a:lnTo>
                    <a:pt x="7" y="36"/>
                  </a:lnTo>
                  <a:lnTo>
                    <a:pt x="11" y="39"/>
                  </a:lnTo>
                  <a:lnTo>
                    <a:pt x="16" y="41"/>
                  </a:lnTo>
                  <a:lnTo>
                    <a:pt x="21" y="41"/>
                  </a:lnTo>
                  <a:lnTo>
                    <a:pt x="26" y="41"/>
                  </a:lnTo>
                  <a:lnTo>
                    <a:pt x="31" y="39"/>
                  </a:lnTo>
                  <a:lnTo>
                    <a:pt x="36" y="36"/>
                  </a:lnTo>
                  <a:lnTo>
                    <a:pt x="36" y="3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 name="ZoneTexte 104"/>
            <p:cNvSpPr txBox="1"/>
            <p:nvPr/>
          </p:nvSpPr>
          <p:spPr>
            <a:xfrm>
              <a:off x="2248012" y="6306085"/>
              <a:ext cx="255198" cy="246221"/>
            </a:xfrm>
            <a:prstGeom prst="rect">
              <a:avLst/>
            </a:prstGeom>
            <a:noFill/>
          </p:spPr>
          <p:txBody>
            <a:bodyPr wrap="none" rtlCol="0">
              <a:spAutoFit/>
            </a:bodyPr>
            <a:lstStyle/>
            <a:p>
              <a:pPr algn="r"/>
              <a:r>
                <a:rPr lang="fr-FR" sz="1000" dirty="0">
                  <a:solidFill>
                    <a:srgbClr val="000066"/>
                  </a:solidFill>
                </a:rPr>
                <a:t>0</a:t>
              </a:r>
            </a:p>
          </p:txBody>
        </p:sp>
        <p:sp>
          <p:nvSpPr>
            <p:cNvPr id="106" name="ZoneTexte 105"/>
            <p:cNvSpPr txBox="1"/>
            <p:nvPr/>
          </p:nvSpPr>
          <p:spPr>
            <a:xfrm>
              <a:off x="2177480" y="6006445"/>
              <a:ext cx="325730" cy="246221"/>
            </a:xfrm>
            <a:prstGeom prst="rect">
              <a:avLst/>
            </a:prstGeom>
            <a:noFill/>
          </p:spPr>
          <p:txBody>
            <a:bodyPr wrap="none" rtlCol="0">
              <a:spAutoFit/>
            </a:bodyPr>
            <a:lstStyle/>
            <a:p>
              <a:pPr algn="r"/>
              <a:r>
                <a:rPr lang="fr-FR" sz="1000" dirty="0">
                  <a:solidFill>
                    <a:srgbClr val="000066"/>
                  </a:solidFill>
                </a:rPr>
                <a:t>20</a:t>
              </a:r>
            </a:p>
          </p:txBody>
        </p:sp>
        <p:sp>
          <p:nvSpPr>
            <p:cNvPr id="107" name="ZoneTexte 106"/>
            <p:cNvSpPr txBox="1"/>
            <p:nvPr/>
          </p:nvSpPr>
          <p:spPr>
            <a:xfrm>
              <a:off x="2177480" y="5706804"/>
              <a:ext cx="325730" cy="246221"/>
            </a:xfrm>
            <a:prstGeom prst="rect">
              <a:avLst/>
            </a:prstGeom>
            <a:noFill/>
          </p:spPr>
          <p:txBody>
            <a:bodyPr wrap="none" rtlCol="0">
              <a:spAutoFit/>
            </a:bodyPr>
            <a:lstStyle/>
            <a:p>
              <a:pPr algn="r"/>
              <a:r>
                <a:rPr lang="fr-FR" sz="1000" dirty="0">
                  <a:solidFill>
                    <a:srgbClr val="000066"/>
                  </a:solidFill>
                </a:rPr>
                <a:t>40</a:t>
              </a:r>
            </a:p>
          </p:txBody>
        </p:sp>
        <p:sp>
          <p:nvSpPr>
            <p:cNvPr id="108" name="ZoneTexte 107"/>
            <p:cNvSpPr txBox="1"/>
            <p:nvPr/>
          </p:nvSpPr>
          <p:spPr>
            <a:xfrm>
              <a:off x="2177480" y="5407163"/>
              <a:ext cx="325730" cy="246221"/>
            </a:xfrm>
            <a:prstGeom prst="rect">
              <a:avLst/>
            </a:prstGeom>
            <a:noFill/>
          </p:spPr>
          <p:txBody>
            <a:bodyPr wrap="none" rtlCol="0">
              <a:spAutoFit/>
            </a:bodyPr>
            <a:lstStyle/>
            <a:p>
              <a:pPr algn="r"/>
              <a:r>
                <a:rPr lang="fr-FR" sz="1000" dirty="0">
                  <a:solidFill>
                    <a:srgbClr val="000066"/>
                  </a:solidFill>
                </a:rPr>
                <a:t>60</a:t>
              </a:r>
            </a:p>
          </p:txBody>
        </p:sp>
        <p:sp>
          <p:nvSpPr>
            <p:cNvPr id="109" name="ZoneTexte 108"/>
            <p:cNvSpPr txBox="1"/>
            <p:nvPr/>
          </p:nvSpPr>
          <p:spPr>
            <a:xfrm>
              <a:off x="2177480" y="5107522"/>
              <a:ext cx="325730" cy="246221"/>
            </a:xfrm>
            <a:prstGeom prst="rect">
              <a:avLst/>
            </a:prstGeom>
            <a:noFill/>
          </p:spPr>
          <p:txBody>
            <a:bodyPr wrap="none" rtlCol="0">
              <a:spAutoFit/>
            </a:bodyPr>
            <a:lstStyle/>
            <a:p>
              <a:pPr algn="r"/>
              <a:r>
                <a:rPr lang="fr-FR" sz="1000" dirty="0">
                  <a:solidFill>
                    <a:srgbClr val="000066"/>
                  </a:solidFill>
                </a:rPr>
                <a:t>80</a:t>
              </a:r>
            </a:p>
          </p:txBody>
        </p:sp>
        <p:sp>
          <p:nvSpPr>
            <p:cNvPr id="110" name="ZoneTexte 109"/>
            <p:cNvSpPr txBox="1"/>
            <p:nvPr/>
          </p:nvSpPr>
          <p:spPr>
            <a:xfrm>
              <a:off x="2106948" y="4807881"/>
              <a:ext cx="396262" cy="246221"/>
            </a:xfrm>
            <a:prstGeom prst="rect">
              <a:avLst/>
            </a:prstGeom>
            <a:noFill/>
          </p:spPr>
          <p:txBody>
            <a:bodyPr wrap="none" rtlCol="0">
              <a:spAutoFit/>
            </a:bodyPr>
            <a:lstStyle/>
            <a:p>
              <a:pPr algn="r"/>
              <a:r>
                <a:rPr lang="fr-FR" sz="1000" dirty="0">
                  <a:solidFill>
                    <a:srgbClr val="000066"/>
                  </a:solidFill>
                </a:rPr>
                <a:t>100</a:t>
              </a:r>
            </a:p>
          </p:txBody>
        </p:sp>
        <p:sp>
          <p:nvSpPr>
            <p:cNvPr id="112" name="ZoneTexte 111"/>
            <p:cNvSpPr txBox="1"/>
            <p:nvPr/>
          </p:nvSpPr>
          <p:spPr>
            <a:xfrm>
              <a:off x="2413201" y="6499303"/>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113" name="ZoneTexte 112"/>
            <p:cNvSpPr txBox="1"/>
            <p:nvPr/>
          </p:nvSpPr>
          <p:spPr>
            <a:xfrm>
              <a:off x="3489526" y="6499303"/>
              <a:ext cx="255198" cy="246221"/>
            </a:xfrm>
            <a:prstGeom prst="rect">
              <a:avLst/>
            </a:prstGeom>
            <a:noFill/>
          </p:spPr>
          <p:txBody>
            <a:bodyPr wrap="none" rtlCol="0">
              <a:spAutoFit/>
            </a:bodyPr>
            <a:lstStyle/>
            <a:p>
              <a:pPr algn="ctr"/>
              <a:r>
                <a:rPr lang="fr-FR" sz="1000" dirty="0">
                  <a:solidFill>
                    <a:srgbClr val="000066"/>
                  </a:solidFill>
                </a:rPr>
                <a:t>8</a:t>
              </a:r>
            </a:p>
          </p:txBody>
        </p:sp>
        <p:sp>
          <p:nvSpPr>
            <p:cNvPr id="114" name="ZoneTexte 113"/>
            <p:cNvSpPr txBox="1"/>
            <p:nvPr/>
          </p:nvSpPr>
          <p:spPr>
            <a:xfrm>
              <a:off x="4532172" y="6499303"/>
              <a:ext cx="325731" cy="246221"/>
            </a:xfrm>
            <a:prstGeom prst="rect">
              <a:avLst/>
            </a:prstGeom>
            <a:noFill/>
          </p:spPr>
          <p:txBody>
            <a:bodyPr wrap="none" rtlCol="0">
              <a:spAutoFit/>
            </a:bodyPr>
            <a:lstStyle/>
            <a:p>
              <a:pPr algn="ctr"/>
              <a:r>
                <a:rPr lang="fr-FR" sz="1000" dirty="0">
                  <a:solidFill>
                    <a:srgbClr val="000066"/>
                  </a:solidFill>
                </a:rPr>
                <a:t>16</a:t>
              </a:r>
            </a:p>
          </p:txBody>
        </p:sp>
        <p:sp>
          <p:nvSpPr>
            <p:cNvPr id="115" name="ZoneTexte 114"/>
            <p:cNvSpPr txBox="1"/>
            <p:nvPr/>
          </p:nvSpPr>
          <p:spPr>
            <a:xfrm>
              <a:off x="5608497" y="6499303"/>
              <a:ext cx="325731" cy="246221"/>
            </a:xfrm>
            <a:prstGeom prst="rect">
              <a:avLst/>
            </a:prstGeom>
            <a:noFill/>
          </p:spPr>
          <p:txBody>
            <a:bodyPr wrap="none" rtlCol="0">
              <a:spAutoFit/>
            </a:bodyPr>
            <a:lstStyle/>
            <a:p>
              <a:pPr algn="ctr"/>
              <a:r>
                <a:rPr lang="fr-FR" sz="1000" dirty="0">
                  <a:solidFill>
                    <a:srgbClr val="000066"/>
                  </a:solidFill>
                </a:rPr>
                <a:t>24</a:t>
              </a:r>
            </a:p>
          </p:txBody>
        </p:sp>
        <p:sp>
          <p:nvSpPr>
            <p:cNvPr id="116" name="ZoneTexte 115"/>
            <p:cNvSpPr txBox="1"/>
            <p:nvPr/>
          </p:nvSpPr>
          <p:spPr>
            <a:xfrm>
              <a:off x="6683235" y="6499303"/>
              <a:ext cx="325731" cy="246221"/>
            </a:xfrm>
            <a:prstGeom prst="rect">
              <a:avLst/>
            </a:prstGeom>
            <a:noFill/>
          </p:spPr>
          <p:txBody>
            <a:bodyPr wrap="none" rtlCol="0">
              <a:spAutoFit/>
            </a:bodyPr>
            <a:lstStyle/>
            <a:p>
              <a:pPr algn="ctr"/>
              <a:r>
                <a:rPr lang="fr-FR" sz="1000" dirty="0">
                  <a:solidFill>
                    <a:srgbClr val="000066"/>
                  </a:solidFill>
                </a:rPr>
                <a:t>32</a:t>
              </a:r>
            </a:p>
          </p:txBody>
        </p:sp>
        <p:sp>
          <p:nvSpPr>
            <p:cNvPr id="119" name="ZoneTexte 118"/>
            <p:cNvSpPr txBox="1"/>
            <p:nvPr/>
          </p:nvSpPr>
          <p:spPr>
            <a:xfrm>
              <a:off x="6005213" y="5449279"/>
              <a:ext cx="1380506" cy="276999"/>
            </a:xfrm>
            <a:prstGeom prst="rect">
              <a:avLst/>
            </a:prstGeom>
            <a:noFill/>
          </p:spPr>
          <p:txBody>
            <a:bodyPr wrap="none" rtlCol="0">
              <a:spAutoFit/>
            </a:bodyPr>
            <a:lstStyle/>
            <a:p>
              <a:r>
                <a:rPr lang="fr-FR" sz="1200" b="1" dirty="0">
                  <a:solidFill>
                    <a:srgbClr val="000066"/>
                  </a:solidFill>
                </a:rPr>
                <a:t>GS-PI1 : 4x  CI</a:t>
              </a:r>
              <a:r>
                <a:rPr lang="fr-FR" sz="1200" b="1" baseline="-25000" dirty="0">
                  <a:solidFill>
                    <a:srgbClr val="000066"/>
                  </a:solidFill>
                </a:rPr>
                <a:t>95</a:t>
              </a:r>
            </a:p>
          </p:txBody>
        </p:sp>
        <p:sp>
          <p:nvSpPr>
            <p:cNvPr id="2069" name="Line 26"/>
            <p:cNvSpPr>
              <a:spLocks noChangeShapeType="1"/>
            </p:cNvSpPr>
            <p:nvPr/>
          </p:nvSpPr>
          <p:spPr bwMode="auto">
            <a:xfrm>
              <a:off x="5822086" y="5957881"/>
              <a:ext cx="223838" cy="0"/>
            </a:xfrm>
            <a:prstGeom prst="line">
              <a:avLst/>
            </a:prstGeom>
            <a:noFill/>
            <a:ln w="19050">
              <a:solidFill>
                <a:srgbClr val="00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0" name="Line 27"/>
            <p:cNvSpPr>
              <a:spLocks noChangeShapeType="1"/>
            </p:cNvSpPr>
            <p:nvPr/>
          </p:nvSpPr>
          <p:spPr bwMode="auto">
            <a:xfrm>
              <a:off x="5822086" y="5388251"/>
              <a:ext cx="223838" cy="0"/>
            </a:xfrm>
            <a:prstGeom prst="line">
              <a:avLst/>
            </a:prstGeom>
            <a:noFill/>
            <a:ln w="19050">
              <a:solidFill>
                <a:srgbClr val="0099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1" name="Line 28"/>
            <p:cNvSpPr>
              <a:spLocks noChangeShapeType="1"/>
            </p:cNvSpPr>
            <p:nvPr/>
          </p:nvSpPr>
          <p:spPr bwMode="auto">
            <a:xfrm>
              <a:off x="5822086" y="5578128"/>
              <a:ext cx="223838" cy="0"/>
            </a:xfrm>
            <a:prstGeom prst="line">
              <a:avLst/>
            </a:prstGeom>
            <a:noFill/>
            <a:ln w="19050">
              <a:solidFill>
                <a:srgbClr val="0099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2" name="Line 29"/>
            <p:cNvSpPr>
              <a:spLocks noChangeShapeType="1"/>
            </p:cNvSpPr>
            <p:nvPr/>
          </p:nvSpPr>
          <p:spPr bwMode="auto">
            <a:xfrm>
              <a:off x="5822086" y="5768005"/>
              <a:ext cx="223838"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3" name="Line 30"/>
            <p:cNvSpPr>
              <a:spLocks noChangeShapeType="1"/>
            </p:cNvSpPr>
            <p:nvPr/>
          </p:nvSpPr>
          <p:spPr bwMode="auto">
            <a:xfrm>
              <a:off x="5822086" y="5198374"/>
              <a:ext cx="223838" cy="0"/>
            </a:xfrm>
            <a:prstGeom prst="line">
              <a:avLst/>
            </a:prstGeom>
            <a:noFill/>
            <a:ln w="19050">
              <a:solidFill>
                <a:srgbClr val="00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ZoneTexte 116"/>
            <p:cNvSpPr txBox="1"/>
            <p:nvPr/>
          </p:nvSpPr>
          <p:spPr>
            <a:xfrm>
              <a:off x="6005213" y="5076033"/>
              <a:ext cx="1798441" cy="276999"/>
            </a:xfrm>
            <a:prstGeom prst="rect">
              <a:avLst/>
            </a:prstGeom>
            <a:noFill/>
          </p:spPr>
          <p:txBody>
            <a:bodyPr wrap="none" rtlCol="0">
              <a:spAutoFit/>
            </a:bodyPr>
            <a:lstStyle/>
            <a:p>
              <a:r>
                <a:rPr lang="fr-FR" sz="1200" b="1" dirty="0">
                  <a:solidFill>
                    <a:srgbClr val="000066"/>
                  </a:solidFill>
                </a:rPr>
                <a:t>GS-PI1 : CI</a:t>
              </a:r>
              <a:r>
                <a:rPr lang="fr-FR" sz="1200" b="1" baseline="-25000" dirty="0">
                  <a:solidFill>
                    <a:srgbClr val="000066"/>
                  </a:solidFill>
                </a:rPr>
                <a:t>95</a:t>
              </a:r>
              <a:r>
                <a:rPr lang="fr-FR" sz="1200" b="1" dirty="0">
                  <a:solidFill>
                    <a:srgbClr val="000066"/>
                  </a:solidFill>
                </a:rPr>
                <a:t> (11,4 </a:t>
              </a:r>
              <a:r>
                <a:rPr lang="fr-FR" sz="1200" b="1" dirty="0" err="1">
                  <a:solidFill>
                    <a:srgbClr val="000066"/>
                  </a:solidFill>
                </a:rPr>
                <a:t>nM</a:t>
              </a:r>
              <a:r>
                <a:rPr lang="fr-FR" sz="1200" b="1" dirty="0">
                  <a:solidFill>
                    <a:srgbClr val="000066"/>
                  </a:solidFill>
                </a:rPr>
                <a:t>)</a:t>
              </a:r>
              <a:endParaRPr lang="fr-FR" sz="1200" b="1" baseline="-25000" dirty="0">
                <a:solidFill>
                  <a:srgbClr val="000066"/>
                </a:solidFill>
              </a:endParaRPr>
            </a:p>
          </p:txBody>
        </p:sp>
        <p:sp>
          <p:nvSpPr>
            <p:cNvPr id="118" name="ZoneTexte 117"/>
            <p:cNvSpPr txBox="1"/>
            <p:nvPr/>
          </p:nvSpPr>
          <p:spPr>
            <a:xfrm>
              <a:off x="6005213" y="5254831"/>
              <a:ext cx="1380506" cy="276999"/>
            </a:xfrm>
            <a:prstGeom prst="rect">
              <a:avLst/>
            </a:prstGeom>
            <a:noFill/>
          </p:spPr>
          <p:txBody>
            <a:bodyPr wrap="none" rtlCol="0">
              <a:spAutoFit/>
            </a:bodyPr>
            <a:lstStyle/>
            <a:p>
              <a:r>
                <a:rPr lang="fr-FR" sz="1200" b="1" dirty="0">
                  <a:solidFill>
                    <a:srgbClr val="000066"/>
                  </a:solidFill>
                </a:rPr>
                <a:t>GS-PI1 : 2x  CI</a:t>
              </a:r>
              <a:r>
                <a:rPr lang="fr-FR" sz="1200" b="1" baseline="-25000" dirty="0">
                  <a:solidFill>
                    <a:srgbClr val="000066"/>
                  </a:solidFill>
                </a:rPr>
                <a:t>95</a:t>
              </a:r>
            </a:p>
          </p:txBody>
        </p:sp>
        <p:sp>
          <p:nvSpPr>
            <p:cNvPr id="120" name="ZoneTexte 119"/>
            <p:cNvSpPr txBox="1"/>
            <p:nvPr/>
          </p:nvSpPr>
          <p:spPr>
            <a:xfrm>
              <a:off x="6005213" y="5628302"/>
              <a:ext cx="1380506" cy="461665"/>
            </a:xfrm>
            <a:prstGeom prst="rect">
              <a:avLst/>
            </a:prstGeom>
            <a:noFill/>
          </p:spPr>
          <p:txBody>
            <a:bodyPr wrap="none" rtlCol="0">
              <a:spAutoFit/>
            </a:bodyPr>
            <a:lstStyle/>
            <a:p>
              <a:r>
                <a:rPr lang="fr-FR" sz="1200" b="1" dirty="0">
                  <a:solidFill>
                    <a:srgbClr val="000066"/>
                  </a:solidFill>
                </a:rPr>
                <a:t>GS-PI1 : 8x  CI</a:t>
              </a:r>
              <a:r>
                <a:rPr lang="fr-FR" sz="1200" b="1" baseline="-25000" dirty="0">
                  <a:solidFill>
                    <a:srgbClr val="000066"/>
                  </a:solidFill>
                </a:rPr>
                <a:t>95</a:t>
              </a:r>
            </a:p>
            <a:p>
              <a:endParaRPr lang="fr-FR" sz="1200" b="1" dirty="0">
                <a:solidFill>
                  <a:srgbClr val="000066"/>
                </a:solidFill>
              </a:endParaRPr>
            </a:p>
          </p:txBody>
        </p:sp>
        <p:sp>
          <p:nvSpPr>
            <p:cNvPr id="121" name="ZoneTexte 120"/>
            <p:cNvSpPr txBox="1"/>
            <p:nvPr/>
          </p:nvSpPr>
          <p:spPr>
            <a:xfrm>
              <a:off x="6005213" y="5806876"/>
              <a:ext cx="1394934" cy="276999"/>
            </a:xfrm>
            <a:prstGeom prst="rect">
              <a:avLst/>
            </a:prstGeom>
            <a:noFill/>
          </p:spPr>
          <p:txBody>
            <a:bodyPr wrap="none" rtlCol="0">
              <a:spAutoFit/>
            </a:bodyPr>
            <a:lstStyle/>
            <a:p>
              <a:r>
                <a:rPr lang="fr-FR" sz="1200" b="1" dirty="0">
                  <a:solidFill>
                    <a:srgbClr val="000066"/>
                  </a:solidFill>
                </a:rPr>
                <a:t>GS-PI1 : 12x CI</a:t>
              </a:r>
              <a:r>
                <a:rPr lang="fr-FR" sz="1200" b="1" baseline="-25000" dirty="0">
                  <a:solidFill>
                    <a:srgbClr val="000066"/>
                  </a:solidFill>
                </a:rPr>
                <a:t>95</a:t>
              </a:r>
            </a:p>
          </p:txBody>
        </p:sp>
        <p:sp>
          <p:nvSpPr>
            <p:cNvPr id="103" name="ZoneTexte 102"/>
            <p:cNvSpPr txBox="1"/>
            <p:nvPr/>
          </p:nvSpPr>
          <p:spPr>
            <a:xfrm>
              <a:off x="7083843" y="6263165"/>
              <a:ext cx="603050" cy="276999"/>
            </a:xfrm>
            <a:prstGeom prst="rect">
              <a:avLst/>
            </a:prstGeom>
            <a:noFill/>
          </p:spPr>
          <p:txBody>
            <a:bodyPr wrap="none" rtlCol="0">
              <a:spAutoFit/>
            </a:bodyPr>
            <a:lstStyle/>
            <a:p>
              <a:pPr algn="ctr"/>
              <a:r>
                <a:rPr lang="fr-FR" sz="1200" b="1" dirty="0">
                  <a:solidFill>
                    <a:srgbClr val="000066"/>
                  </a:solidFill>
                </a:rPr>
                <a:t>Jours</a:t>
              </a:r>
            </a:p>
          </p:txBody>
        </p:sp>
        <p:sp>
          <p:nvSpPr>
            <p:cNvPr id="123" name="ZoneTexte 122"/>
            <p:cNvSpPr txBox="1"/>
            <p:nvPr/>
          </p:nvSpPr>
          <p:spPr>
            <a:xfrm>
              <a:off x="3304411" y="4624330"/>
              <a:ext cx="2421732"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rPr>
                <a:t>Test de culture virale</a:t>
              </a:r>
              <a:endParaRPr lang="fr-FR" b="1" dirty="0">
                <a:solidFill>
                  <a:srgbClr val="0070C0"/>
                </a:solidFill>
                <a:latin typeface="Calibri" panose="020F0502020204030204" pitchFamily="34" charset="0"/>
              </a:endParaRPr>
            </a:p>
          </p:txBody>
        </p:sp>
        <p:sp>
          <p:nvSpPr>
            <p:cNvPr id="2" name="Rectangle 1"/>
            <p:cNvSpPr/>
            <p:nvPr/>
          </p:nvSpPr>
          <p:spPr>
            <a:xfrm>
              <a:off x="2456700" y="4694218"/>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sp>
        <p:nvSpPr>
          <p:cNvPr id="102"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Link JO, CROI 2017, Abs. 433</a:t>
            </a:r>
          </a:p>
        </p:txBody>
      </p:sp>
      <p:sp>
        <p:nvSpPr>
          <p:cNvPr id="104" name="ZoneTexte 10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101</a:t>
            </a:r>
          </a:p>
        </p:txBody>
      </p:sp>
    </p:spTree>
    <p:extLst>
      <p:ext uri="{BB962C8B-B14F-4D97-AF65-F5344CB8AC3E}">
        <p14:creationId xmlns:p14="http://schemas.microsoft.com/office/powerpoint/2010/main" val="1871288137"/>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Bictégravir</a:t>
            </a:r>
            <a:r>
              <a:rPr lang="fr-FR" dirty="0"/>
              <a:t> : pharmacologie clinique (1)</a:t>
            </a:r>
          </a:p>
        </p:txBody>
      </p:sp>
      <p:sp>
        <p:nvSpPr>
          <p:cNvPr id="5123" name="Rectangle 3"/>
          <p:cNvSpPr>
            <a:spLocks noGrp="1" noChangeArrowheads="1"/>
          </p:cNvSpPr>
          <p:nvPr>
            <p:ph idx="1"/>
          </p:nvPr>
        </p:nvSpPr>
        <p:spPr>
          <a:xfrm>
            <a:off x="457200" y="1341437"/>
            <a:ext cx="8507413" cy="5360919"/>
          </a:xfrm>
        </p:spPr>
        <p:txBody>
          <a:bodyPr/>
          <a:lstStyle/>
          <a:p>
            <a:pPr eaLnBrk="1" hangingPunct="1">
              <a:lnSpc>
                <a:spcPts val="1700"/>
              </a:lnSpc>
            </a:pPr>
            <a:r>
              <a:rPr lang="fr-FR" sz="1600" dirty="0" err="1"/>
              <a:t>Bictégravir</a:t>
            </a:r>
            <a:r>
              <a:rPr lang="fr-FR" sz="1600" dirty="0"/>
              <a:t> (BIC, </a:t>
            </a:r>
            <a:r>
              <a:rPr lang="mr-IN" sz="1600" dirty="0"/>
              <a:t>GS</a:t>
            </a:r>
            <a:r>
              <a:rPr lang="fr-FR" sz="1600" dirty="0"/>
              <a:t>-9883) est un nouvel inhibiteur d’intégrase (INI) administré en </a:t>
            </a:r>
            <a:r>
              <a:rPr lang="fr-FR" sz="1600" dirty="0" err="1"/>
              <a:t>monoprise</a:t>
            </a:r>
            <a:r>
              <a:rPr lang="fr-FR" sz="1600" dirty="0"/>
              <a:t> quotidienne, non boosté et conçu pour être efficace sur des souches de </a:t>
            </a:r>
            <a:br>
              <a:rPr lang="fr-FR" sz="1600" dirty="0"/>
            </a:br>
            <a:r>
              <a:rPr lang="fr-FR" sz="1600" dirty="0"/>
              <a:t>VIH-1 portant les substitutions </a:t>
            </a:r>
            <a:r>
              <a:rPr lang="mr-IN" sz="1600" dirty="0"/>
              <a:t>G140S/Q148R</a:t>
            </a:r>
            <a:r>
              <a:rPr lang="fr-FR" sz="1600" dirty="0"/>
              <a:t/>
            </a:r>
            <a:br>
              <a:rPr lang="fr-FR" sz="1600" dirty="0"/>
            </a:br>
            <a:endParaRPr lang="fr-FR" sz="1600" dirty="0"/>
          </a:p>
          <a:p>
            <a:pPr eaLnBrk="1" hangingPunct="1">
              <a:lnSpc>
                <a:spcPts val="1700"/>
              </a:lnSpc>
            </a:pPr>
            <a:r>
              <a:rPr lang="fr-FR" sz="1600" b="1" dirty="0">
                <a:solidFill>
                  <a:srgbClr val="0070C0"/>
                </a:solidFill>
              </a:rPr>
              <a:t>Objectifs : </a:t>
            </a:r>
            <a:r>
              <a:rPr lang="fr-FR" sz="1600" dirty="0"/>
              <a:t>PK et interactions médicamenteuses</a:t>
            </a:r>
            <a:br>
              <a:rPr lang="fr-FR" sz="1600" dirty="0"/>
            </a:br>
            <a:endParaRPr lang="fr-FR" sz="1600" dirty="0"/>
          </a:p>
          <a:p>
            <a:pPr eaLnBrk="1" hangingPunct="1">
              <a:lnSpc>
                <a:spcPts val="1700"/>
              </a:lnSpc>
            </a:pPr>
            <a:r>
              <a:rPr lang="fr-FR" sz="1600" b="1" dirty="0">
                <a:solidFill>
                  <a:srgbClr val="0070C0"/>
                </a:solidFill>
              </a:rPr>
              <a:t>Méthode : </a:t>
            </a:r>
            <a:r>
              <a:rPr lang="fr-FR" sz="1600" dirty="0"/>
              <a:t>études en dose unique ou répétée </a:t>
            </a:r>
          </a:p>
          <a:p>
            <a:pPr marL="0" indent="0" eaLnBrk="1" hangingPunct="1">
              <a:lnSpc>
                <a:spcPts val="1700"/>
              </a:lnSpc>
              <a:buNone/>
            </a:pPr>
            <a:r>
              <a:rPr lang="fr-FR" sz="1600" dirty="0"/>
              <a:t>      (pendant 14 jours), randomisées, en double aveugle </a:t>
            </a:r>
          </a:p>
          <a:p>
            <a:pPr marL="0" indent="0" eaLnBrk="1" hangingPunct="1">
              <a:lnSpc>
                <a:spcPts val="1700"/>
              </a:lnSpc>
              <a:buNone/>
            </a:pPr>
            <a:r>
              <a:rPr lang="fr-FR" sz="1600" dirty="0"/>
              <a:t>      contre placebo de 5, 25, 50, 100, 300 et 600 mg </a:t>
            </a:r>
            <a:r>
              <a:rPr lang="fr-FR" sz="1600" dirty="0" err="1"/>
              <a:t>qd</a:t>
            </a:r>
            <a:r>
              <a:rPr lang="fr-FR" sz="1600" dirty="0"/>
              <a:t> chez des sujets sains</a:t>
            </a:r>
            <a:br>
              <a:rPr lang="fr-FR" sz="1600" dirty="0"/>
            </a:br>
            <a:endParaRPr lang="fr-FR" sz="1600" b="1" dirty="0"/>
          </a:p>
          <a:p>
            <a:pPr eaLnBrk="1" hangingPunct="1">
              <a:lnSpc>
                <a:spcPts val="1700"/>
              </a:lnSpc>
            </a:pPr>
            <a:r>
              <a:rPr lang="fr-FR" sz="1600" b="1" dirty="0">
                <a:solidFill>
                  <a:srgbClr val="0070C0"/>
                </a:solidFill>
              </a:rPr>
              <a:t>Résultats PK </a:t>
            </a:r>
          </a:p>
          <a:p>
            <a:pPr lvl="1" eaLnBrk="1" hangingPunct="1">
              <a:lnSpc>
                <a:spcPts val="1700"/>
              </a:lnSpc>
            </a:pPr>
            <a:r>
              <a:rPr lang="fr-FR" sz="1600" dirty="0"/>
              <a:t>En dose unique, l’exposition plasmatique de BIC est proportionnelle à la dose entre 25 et 100 mg </a:t>
            </a:r>
            <a:r>
              <a:rPr lang="fr-FR" sz="1600" dirty="0" err="1"/>
              <a:t>qd</a:t>
            </a:r>
            <a:endParaRPr lang="fr-FR" sz="1600" dirty="0"/>
          </a:p>
          <a:p>
            <a:pPr lvl="1" eaLnBrk="1" hangingPunct="1">
              <a:lnSpc>
                <a:spcPts val="1700"/>
              </a:lnSpc>
            </a:pPr>
            <a:r>
              <a:rPr lang="fr-FR" sz="1600" dirty="0"/>
              <a:t>En doses répétées, l’accumulation (à l’état d’équilibre) est de x 1,6 pour une </a:t>
            </a:r>
            <a:br>
              <a:rPr lang="fr-FR" sz="1600" dirty="0"/>
            </a:br>
            <a:r>
              <a:rPr lang="fr-FR" sz="1600" dirty="0"/>
              <a:t>t</a:t>
            </a:r>
            <a:r>
              <a:rPr lang="fr-FR" sz="1600" baseline="-25000" dirty="0"/>
              <a:t>1/2 </a:t>
            </a:r>
            <a:r>
              <a:rPr lang="fr-FR" sz="1600" dirty="0"/>
              <a:t>= 18h et une élimination fécale à 60 % </a:t>
            </a:r>
            <a:r>
              <a:rPr lang="fr-FR" sz="1600" u="sng" dirty="0"/>
              <a:t>+</a:t>
            </a:r>
            <a:r>
              <a:rPr lang="fr-FR" sz="1600" dirty="0"/>
              <a:t> 5,5 % et urinaire à 35 % </a:t>
            </a:r>
            <a:r>
              <a:rPr lang="fr-FR" sz="1600" u="sng" dirty="0"/>
              <a:t>+</a:t>
            </a:r>
            <a:r>
              <a:rPr lang="fr-FR" sz="1600" dirty="0"/>
              <a:t> 5,0% </a:t>
            </a:r>
            <a:br>
              <a:rPr lang="fr-FR" sz="1600" dirty="0"/>
            </a:br>
            <a:r>
              <a:rPr lang="fr-FR" sz="1600" dirty="0"/>
              <a:t>(pour un métabolisme via CYP3A4 et UGT1A1)</a:t>
            </a:r>
          </a:p>
          <a:p>
            <a:pPr lvl="1" eaLnBrk="1" hangingPunct="1">
              <a:lnSpc>
                <a:spcPts val="1700"/>
              </a:lnSpc>
            </a:pPr>
            <a:endParaRPr lang="fr-FR" sz="1600" dirty="0"/>
          </a:p>
          <a:p>
            <a:pPr eaLnBrk="1" hangingPunct="1">
              <a:lnSpc>
                <a:spcPts val="1700"/>
              </a:lnSpc>
            </a:pPr>
            <a:r>
              <a:rPr lang="fr-FR" sz="1600" b="1" dirty="0">
                <a:solidFill>
                  <a:srgbClr val="0070C0"/>
                </a:solidFill>
              </a:rPr>
              <a:t>Etude d’interactions avec :</a:t>
            </a:r>
          </a:p>
          <a:p>
            <a:pPr lvl="1" eaLnBrk="1" hangingPunct="1">
              <a:lnSpc>
                <a:spcPts val="1700"/>
              </a:lnSpc>
            </a:pPr>
            <a:r>
              <a:rPr lang="fr-FR" sz="1600" dirty="0"/>
              <a:t>Inhibiteurs du CYP3A4 (</a:t>
            </a:r>
            <a:r>
              <a:rPr lang="fr-FR" sz="1600" dirty="0" err="1"/>
              <a:t>voriconazole</a:t>
            </a:r>
            <a:r>
              <a:rPr lang="fr-FR" sz="1600" dirty="0"/>
              <a:t> et DRV/c), les ASC</a:t>
            </a:r>
            <a:r>
              <a:rPr lang="fr-FR" sz="1600" baseline="-25000" dirty="0"/>
              <a:t>0-24h </a:t>
            </a:r>
            <a:r>
              <a:rPr lang="fr-FR" sz="1600" dirty="0"/>
              <a:t>du BIC </a:t>
            </a:r>
            <a:r>
              <a:rPr lang="fr-FR" sz="1600" dirty="0">
                <a:latin typeface="Wingdings"/>
                <a:ea typeface="Wingdings"/>
                <a:cs typeface="Wingdings"/>
                <a:sym typeface="Wingdings"/>
              </a:rPr>
              <a:t></a:t>
            </a:r>
            <a:r>
              <a:rPr lang="fr-FR" sz="1600" dirty="0"/>
              <a:t> 61-71 %</a:t>
            </a:r>
          </a:p>
          <a:p>
            <a:pPr lvl="1" eaLnBrk="1" hangingPunct="1">
              <a:lnSpc>
                <a:spcPts val="1700"/>
              </a:lnSpc>
            </a:pPr>
            <a:r>
              <a:rPr lang="fr-FR" sz="1600" dirty="0"/>
              <a:t>Inhibiteurs du CYP3A4 et UGT1A1 (ATV et ATV/c), les ASC</a:t>
            </a:r>
            <a:r>
              <a:rPr lang="fr-FR" sz="1600" baseline="-25000" dirty="0"/>
              <a:t>0-24h </a:t>
            </a:r>
            <a:r>
              <a:rPr lang="fr-FR" sz="1600" dirty="0"/>
              <a:t>du BIC </a:t>
            </a:r>
            <a:r>
              <a:rPr lang="fr-FR" sz="1600" dirty="0">
                <a:latin typeface="Wingdings"/>
                <a:ea typeface="Wingdings"/>
                <a:cs typeface="Wingdings"/>
                <a:sym typeface="Wingdings"/>
              </a:rPr>
              <a:t></a:t>
            </a:r>
            <a:r>
              <a:rPr lang="fr-FR" sz="1600" dirty="0"/>
              <a:t> x 4</a:t>
            </a:r>
          </a:p>
          <a:p>
            <a:pPr lvl="1" eaLnBrk="1" hangingPunct="1">
              <a:lnSpc>
                <a:spcPts val="1700"/>
              </a:lnSpc>
            </a:pPr>
            <a:r>
              <a:rPr lang="fr-FR" sz="1600" dirty="0"/>
              <a:t>Inducteurs du CYP3A4 et UGT1A1 et P-</a:t>
            </a:r>
            <a:r>
              <a:rPr lang="fr-FR" sz="1600" dirty="0" err="1"/>
              <a:t>gP</a:t>
            </a:r>
            <a:r>
              <a:rPr lang="fr-FR" sz="1600" dirty="0"/>
              <a:t> (RFP), les ASC</a:t>
            </a:r>
            <a:r>
              <a:rPr lang="fr-FR" sz="1600" baseline="-25000" dirty="0"/>
              <a:t>0-24h </a:t>
            </a:r>
            <a:r>
              <a:rPr lang="fr-FR" sz="1600" dirty="0"/>
              <a:t>du BIC </a:t>
            </a:r>
            <a:r>
              <a:rPr lang="fr-FR" sz="1600" dirty="0">
                <a:latin typeface="Wingdings"/>
                <a:ea typeface="Wingdings"/>
                <a:cs typeface="Wingdings"/>
                <a:sym typeface="Wingdings"/>
              </a:rPr>
              <a:t></a:t>
            </a:r>
            <a:r>
              <a:rPr lang="fr-FR" sz="1600" dirty="0"/>
              <a:t> 75 %</a:t>
            </a:r>
          </a:p>
          <a:p>
            <a:pPr lvl="1" eaLnBrk="1" hangingPunct="1">
              <a:lnSpc>
                <a:spcPts val="1700"/>
              </a:lnSpc>
            </a:pPr>
            <a:r>
              <a:rPr lang="fr-FR" sz="1600" dirty="0"/>
              <a:t>Inducteurs du CYP3A4 et P-</a:t>
            </a:r>
            <a:r>
              <a:rPr lang="fr-FR" sz="1600" dirty="0" err="1"/>
              <a:t>gP</a:t>
            </a:r>
            <a:r>
              <a:rPr lang="fr-FR" sz="1600" dirty="0"/>
              <a:t> (RFB), les ASC</a:t>
            </a:r>
            <a:r>
              <a:rPr lang="fr-FR" sz="1600" baseline="-25000" dirty="0"/>
              <a:t>0-24h </a:t>
            </a:r>
            <a:r>
              <a:rPr lang="fr-FR" sz="1600" dirty="0"/>
              <a:t>du BIC </a:t>
            </a:r>
            <a:r>
              <a:rPr lang="fr-FR" sz="1600" dirty="0">
                <a:latin typeface="Wingdings"/>
                <a:ea typeface="Wingdings"/>
                <a:cs typeface="Wingdings"/>
                <a:sym typeface="Wingdings"/>
              </a:rPr>
              <a:t></a:t>
            </a:r>
            <a:r>
              <a:rPr lang="fr-FR" sz="1600" dirty="0"/>
              <a:t> 38 %</a:t>
            </a:r>
          </a:p>
          <a:p>
            <a:pPr lvl="1" eaLnBrk="1" hangingPunct="1">
              <a:lnSpc>
                <a:spcPts val="1700"/>
              </a:lnSpc>
            </a:pPr>
            <a:endParaRPr lang="fr-FR" sz="1600" dirty="0"/>
          </a:p>
          <a:p>
            <a:pPr eaLnBrk="1" hangingPunct="1">
              <a:lnSpc>
                <a:spcPts val="1700"/>
              </a:lnSpc>
            </a:pPr>
            <a:r>
              <a:rPr lang="fr-FR" sz="1600" b="1" dirty="0">
                <a:solidFill>
                  <a:srgbClr val="0070C0"/>
                </a:solidFill>
              </a:rPr>
              <a:t>Bonne tolérance, </a:t>
            </a:r>
            <a:r>
              <a:rPr lang="fr-FR" sz="1600" dirty="0"/>
              <a:t>quelle que soit la dose administrée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Zhang H, CROI 2017, Abs. 40</a:t>
            </a:r>
          </a:p>
        </p:txBody>
      </p:sp>
      <p:grpSp>
        <p:nvGrpSpPr>
          <p:cNvPr id="6170" name="Groupe 6169"/>
          <p:cNvGrpSpPr/>
          <p:nvPr/>
        </p:nvGrpSpPr>
        <p:grpSpPr>
          <a:xfrm>
            <a:off x="5980166" y="1874388"/>
            <a:ext cx="2658922" cy="1105980"/>
            <a:chOff x="9545321" y="3137193"/>
            <a:chExt cx="3033195" cy="1261660"/>
          </a:xfrm>
        </p:grpSpPr>
        <p:grpSp>
          <p:nvGrpSpPr>
            <p:cNvPr id="6168" name="Groupe 6167"/>
            <p:cNvGrpSpPr/>
            <p:nvPr/>
          </p:nvGrpSpPr>
          <p:grpSpPr>
            <a:xfrm>
              <a:off x="9732963" y="3371850"/>
              <a:ext cx="2641601" cy="779463"/>
              <a:chOff x="9732963" y="3371850"/>
              <a:chExt cx="2641601" cy="779463"/>
            </a:xfrm>
          </p:grpSpPr>
          <p:sp>
            <p:nvSpPr>
              <p:cNvPr id="8" name="Freeform 8"/>
              <p:cNvSpPr>
                <a:spLocks/>
              </p:cNvSpPr>
              <p:nvPr/>
            </p:nvSpPr>
            <p:spPr bwMode="auto">
              <a:xfrm>
                <a:off x="9732963" y="3986213"/>
                <a:ext cx="104775" cy="122237"/>
              </a:xfrm>
              <a:custGeom>
                <a:avLst/>
                <a:gdLst>
                  <a:gd name="T0" fmla="*/ 65 w 132"/>
                  <a:gd name="T1" fmla="*/ 153 h 153"/>
                  <a:gd name="T2" fmla="*/ 132 w 132"/>
                  <a:gd name="T3" fmla="*/ 0 h 153"/>
                  <a:gd name="T4" fmla="*/ 0 w 132"/>
                  <a:gd name="T5" fmla="*/ 105 h 153"/>
                  <a:gd name="T6" fmla="*/ 65 w 132"/>
                  <a:gd name="T7" fmla="*/ 153 h 153"/>
                </a:gdLst>
                <a:ahLst/>
                <a:cxnLst>
                  <a:cxn ang="0">
                    <a:pos x="T0" y="T1"/>
                  </a:cxn>
                  <a:cxn ang="0">
                    <a:pos x="T2" y="T3"/>
                  </a:cxn>
                  <a:cxn ang="0">
                    <a:pos x="T4" y="T5"/>
                  </a:cxn>
                  <a:cxn ang="0">
                    <a:pos x="T6" y="T7"/>
                  </a:cxn>
                </a:cxnLst>
                <a:rect l="0" t="0" r="r" b="b"/>
                <a:pathLst>
                  <a:path w="132" h="153">
                    <a:moveTo>
                      <a:pt x="65" y="153"/>
                    </a:moveTo>
                    <a:lnTo>
                      <a:pt x="132" y="0"/>
                    </a:lnTo>
                    <a:lnTo>
                      <a:pt x="0" y="105"/>
                    </a:lnTo>
                    <a:lnTo>
                      <a:pt x="65" y="153"/>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000"/>
              </a:p>
            </p:txBody>
          </p:sp>
          <p:sp>
            <p:nvSpPr>
              <p:cNvPr id="9" name="Freeform 9"/>
              <p:cNvSpPr>
                <a:spLocks/>
              </p:cNvSpPr>
              <p:nvPr/>
            </p:nvSpPr>
            <p:spPr bwMode="auto">
              <a:xfrm>
                <a:off x="10061576" y="3371850"/>
                <a:ext cx="65088" cy="150812"/>
              </a:xfrm>
              <a:custGeom>
                <a:avLst/>
                <a:gdLst>
                  <a:gd name="T0" fmla="*/ 0 w 82"/>
                  <a:gd name="T1" fmla="*/ 190 h 190"/>
                  <a:gd name="T2" fmla="*/ 82 w 82"/>
                  <a:gd name="T3" fmla="*/ 17 h 190"/>
                  <a:gd name="T4" fmla="*/ 0 w 82"/>
                  <a:gd name="T5" fmla="*/ 0 h 190"/>
                  <a:gd name="T6" fmla="*/ 0 w 82"/>
                  <a:gd name="T7" fmla="*/ 190 h 190"/>
                </a:gdLst>
                <a:ahLst/>
                <a:cxnLst>
                  <a:cxn ang="0">
                    <a:pos x="T0" y="T1"/>
                  </a:cxn>
                  <a:cxn ang="0">
                    <a:pos x="T2" y="T3"/>
                  </a:cxn>
                  <a:cxn ang="0">
                    <a:pos x="T4" y="T5"/>
                  </a:cxn>
                  <a:cxn ang="0">
                    <a:pos x="T6" y="T7"/>
                  </a:cxn>
                </a:cxnLst>
                <a:rect l="0" t="0" r="r" b="b"/>
                <a:pathLst>
                  <a:path w="82" h="190">
                    <a:moveTo>
                      <a:pt x="0" y="190"/>
                    </a:moveTo>
                    <a:lnTo>
                      <a:pt x="82" y="17"/>
                    </a:lnTo>
                    <a:lnTo>
                      <a:pt x="0" y="0"/>
                    </a:lnTo>
                    <a:lnTo>
                      <a:pt x="0" y="19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000"/>
              </a:p>
            </p:txBody>
          </p:sp>
          <p:sp>
            <p:nvSpPr>
              <p:cNvPr id="10" name="Line 10"/>
              <p:cNvSpPr>
                <a:spLocks noChangeShapeType="1"/>
              </p:cNvSpPr>
              <p:nvPr/>
            </p:nvSpPr>
            <p:spPr bwMode="auto">
              <a:xfrm flipH="1">
                <a:off x="12236451" y="3582988"/>
                <a:ext cx="138113" cy="793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1" name="Line 11"/>
              <p:cNvSpPr>
                <a:spLocks noChangeShapeType="1"/>
              </p:cNvSpPr>
              <p:nvPr/>
            </p:nvSpPr>
            <p:spPr bwMode="auto">
              <a:xfrm flipH="1" flipV="1">
                <a:off x="12039601" y="3597275"/>
                <a:ext cx="149225" cy="889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2" name="Freeform 12"/>
              <p:cNvSpPr>
                <a:spLocks/>
              </p:cNvSpPr>
              <p:nvPr/>
            </p:nvSpPr>
            <p:spPr bwMode="auto">
              <a:xfrm>
                <a:off x="11836401" y="3549650"/>
                <a:ext cx="400050" cy="114300"/>
              </a:xfrm>
              <a:custGeom>
                <a:avLst/>
                <a:gdLst>
                  <a:gd name="T0" fmla="*/ 503 w 503"/>
                  <a:gd name="T1" fmla="*/ 142 h 145"/>
                  <a:gd name="T2" fmla="*/ 253 w 503"/>
                  <a:gd name="T3" fmla="*/ 0 h 145"/>
                  <a:gd name="T4" fmla="*/ 0 w 503"/>
                  <a:gd name="T5" fmla="*/ 145 h 145"/>
                </a:gdLst>
                <a:ahLst/>
                <a:cxnLst>
                  <a:cxn ang="0">
                    <a:pos x="T0" y="T1"/>
                  </a:cxn>
                  <a:cxn ang="0">
                    <a:pos x="T2" y="T3"/>
                  </a:cxn>
                  <a:cxn ang="0">
                    <a:pos x="T4" y="T5"/>
                  </a:cxn>
                </a:cxnLst>
                <a:rect l="0" t="0" r="r" b="b"/>
                <a:pathLst>
                  <a:path w="503" h="145">
                    <a:moveTo>
                      <a:pt x="503" y="142"/>
                    </a:moveTo>
                    <a:lnTo>
                      <a:pt x="253" y="0"/>
                    </a:lnTo>
                    <a:lnTo>
                      <a:pt x="0" y="14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3" name="Line 13"/>
              <p:cNvSpPr>
                <a:spLocks noChangeShapeType="1"/>
              </p:cNvSpPr>
              <p:nvPr/>
            </p:nvSpPr>
            <p:spPr bwMode="auto">
              <a:xfrm>
                <a:off x="11688763" y="3578225"/>
                <a:ext cx="147638" cy="857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4" name="Freeform 14"/>
              <p:cNvSpPr>
                <a:spLocks/>
              </p:cNvSpPr>
              <p:nvPr/>
            </p:nvSpPr>
            <p:spPr bwMode="auto">
              <a:xfrm>
                <a:off x="11507788" y="3897313"/>
                <a:ext cx="328613" cy="112712"/>
              </a:xfrm>
              <a:custGeom>
                <a:avLst/>
                <a:gdLst>
                  <a:gd name="T0" fmla="*/ 413 w 413"/>
                  <a:gd name="T1" fmla="*/ 0 h 143"/>
                  <a:gd name="T2" fmla="*/ 164 w 413"/>
                  <a:gd name="T3" fmla="*/ 143 h 143"/>
                  <a:gd name="T4" fmla="*/ 0 w 413"/>
                  <a:gd name="T5" fmla="*/ 48 h 143"/>
                </a:gdLst>
                <a:ahLst/>
                <a:cxnLst>
                  <a:cxn ang="0">
                    <a:pos x="T0" y="T1"/>
                  </a:cxn>
                  <a:cxn ang="0">
                    <a:pos x="T2" y="T3"/>
                  </a:cxn>
                  <a:cxn ang="0">
                    <a:pos x="T4" y="T5"/>
                  </a:cxn>
                </a:cxnLst>
                <a:rect l="0" t="0" r="r" b="b"/>
                <a:pathLst>
                  <a:path w="413" h="143">
                    <a:moveTo>
                      <a:pt x="413" y="0"/>
                    </a:moveTo>
                    <a:lnTo>
                      <a:pt x="164" y="143"/>
                    </a:lnTo>
                    <a:lnTo>
                      <a:pt x="0" y="4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5" name="Line 15"/>
              <p:cNvSpPr>
                <a:spLocks noChangeShapeType="1"/>
              </p:cNvSpPr>
              <p:nvPr/>
            </p:nvSpPr>
            <p:spPr bwMode="auto">
              <a:xfrm flipH="1">
                <a:off x="11263313" y="3933825"/>
                <a:ext cx="106363" cy="65087"/>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6" name="Line 16"/>
              <p:cNvSpPr>
                <a:spLocks noChangeShapeType="1"/>
              </p:cNvSpPr>
              <p:nvPr/>
            </p:nvSpPr>
            <p:spPr bwMode="auto">
              <a:xfrm flipV="1">
                <a:off x="11263313" y="3998913"/>
                <a:ext cx="0" cy="152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7" name="Line 17"/>
              <p:cNvSpPr>
                <a:spLocks noChangeShapeType="1"/>
              </p:cNvSpPr>
              <p:nvPr/>
            </p:nvSpPr>
            <p:spPr bwMode="auto">
              <a:xfrm flipH="1">
                <a:off x="12039601" y="3873500"/>
                <a:ext cx="150813" cy="8731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8" name="Line 18"/>
              <p:cNvSpPr>
                <a:spLocks noChangeShapeType="1"/>
              </p:cNvSpPr>
              <p:nvPr/>
            </p:nvSpPr>
            <p:spPr bwMode="auto">
              <a:xfrm flipV="1">
                <a:off x="12038013" y="4008438"/>
                <a:ext cx="0" cy="141287"/>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19" name="Freeform 19"/>
              <p:cNvSpPr>
                <a:spLocks/>
              </p:cNvSpPr>
              <p:nvPr/>
            </p:nvSpPr>
            <p:spPr bwMode="auto">
              <a:xfrm>
                <a:off x="12038013" y="3662363"/>
                <a:ext cx="198438" cy="346075"/>
              </a:xfrm>
              <a:custGeom>
                <a:avLst/>
                <a:gdLst>
                  <a:gd name="T0" fmla="*/ 0 w 249"/>
                  <a:gd name="T1" fmla="*/ 436 h 436"/>
                  <a:gd name="T2" fmla="*/ 249 w 249"/>
                  <a:gd name="T3" fmla="*/ 298 h 436"/>
                  <a:gd name="T4" fmla="*/ 249 w 249"/>
                  <a:gd name="T5" fmla="*/ 0 h 436"/>
                </a:gdLst>
                <a:ahLst/>
                <a:cxnLst>
                  <a:cxn ang="0">
                    <a:pos x="T0" y="T1"/>
                  </a:cxn>
                  <a:cxn ang="0">
                    <a:pos x="T2" y="T3"/>
                  </a:cxn>
                  <a:cxn ang="0">
                    <a:pos x="T4" y="T5"/>
                  </a:cxn>
                </a:cxnLst>
                <a:rect l="0" t="0" r="r" b="b"/>
                <a:pathLst>
                  <a:path w="249" h="436">
                    <a:moveTo>
                      <a:pt x="0" y="436"/>
                    </a:moveTo>
                    <a:lnTo>
                      <a:pt x="249" y="298"/>
                    </a:lnTo>
                    <a:lnTo>
                      <a:pt x="249"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0" name="Line 20"/>
              <p:cNvSpPr>
                <a:spLocks noChangeShapeType="1"/>
              </p:cNvSpPr>
              <p:nvPr/>
            </p:nvSpPr>
            <p:spPr bwMode="auto">
              <a:xfrm flipV="1">
                <a:off x="11879263" y="3690938"/>
                <a:ext cx="0" cy="17621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1" name="Line 21"/>
              <p:cNvSpPr>
                <a:spLocks noChangeShapeType="1"/>
              </p:cNvSpPr>
              <p:nvPr/>
            </p:nvSpPr>
            <p:spPr bwMode="auto">
              <a:xfrm>
                <a:off x="11836401" y="3897313"/>
                <a:ext cx="201613" cy="1111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2" name="Line 22"/>
              <p:cNvSpPr>
                <a:spLocks noChangeShapeType="1"/>
              </p:cNvSpPr>
              <p:nvPr/>
            </p:nvSpPr>
            <p:spPr bwMode="auto">
              <a:xfrm>
                <a:off x="11836401" y="3663950"/>
                <a:ext cx="0" cy="23336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3" name="Line 23"/>
              <p:cNvSpPr>
                <a:spLocks noChangeShapeType="1"/>
              </p:cNvSpPr>
              <p:nvPr/>
            </p:nvSpPr>
            <p:spPr bwMode="auto">
              <a:xfrm>
                <a:off x="10841038" y="3400425"/>
                <a:ext cx="0" cy="1492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4" name="Line 24"/>
              <p:cNvSpPr>
                <a:spLocks noChangeShapeType="1"/>
              </p:cNvSpPr>
              <p:nvPr/>
            </p:nvSpPr>
            <p:spPr bwMode="auto">
              <a:xfrm flipH="1">
                <a:off x="10690226" y="3600450"/>
                <a:ext cx="149225" cy="857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5" name="Line 25"/>
              <p:cNvSpPr>
                <a:spLocks noChangeShapeType="1"/>
              </p:cNvSpPr>
              <p:nvPr/>
            </p:nvSpPr>
            <p:spPr bwMode="auto">
              <a:xfrm flipH="1">
                <a:off x="10642601" y="3549650"/>
                <a:ext cx="198438" cy="1143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6" name="Freeform 26"/>
              <p:cNvSpPr>
                <a:spLocks/>
              </p:cNvSpPr>
              <p:nvPr/>
            </p:nvSpPr>
            <p:spPr bwMode="auto">
              <a:xfrm>
                <a:off x="11018838" y="3651250"/>
                <a:ext cx="20638" cy="36512"/>
              </a:xfrm>
              <a:custGeom>
                <a:avLst/>
                <a:gdLst>
                  <a:gd name="T0" fmla="*/ 25 w 25"/>
                  <a:gd name="T1" fmla="*/ 45 h 45"/>
                  <a:gd name="T2" fmla="*/ 25 w 25"/>
                  <a:gd name="T3" fmla="*/ 16 h 45"/>
                  <a:gd name="T4" fmla="*/ 0 w 25"/>
                  <a:gd name="T5" fmla="*/ 0 h 45"/>
                </a:gdLst>
                <a:ahLst/>
                <a:cxnLst>
                  <a:cxn ang="0">
                    <a:pos x="T0" y="T1"/>
                  </a:cxn>
                  <a:cxn ang="0">
                    <a:pos x="T2" y="T3"/>
                  </a:cxn>
                  <a:cxn ang="0">
                    <a:pos x="T4" y="T5"/>
                  </a:cxn>
                </a:cxnLst>
                <a:rect l="0" t="0" r="r" b="b"/>
                <a:pathLst>
                  <a:path w="25" h="45">
                    <a:moveTo>
                      <a:pt x="25" y="45"/>
                    </a:moveTo>
                    <a:lnTo>
                      <a:pt x="25" y="16"/>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7" name="Line 27"/>
              <p:cNvSpPr>
                <a:spLocks noChangeShapeType="1"/>
              </p:cNvSpPr>
              <p:nvPr/>
            </p:nvSpPr>
            <p:spPr bwMode="auto">
              <a:xfrm flipH="1">
                <a:off x="11039476" y="3611563"/>
                <a:ext cx="134938" cy="762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8" name="Line 28"/>
              <p:cNvSpPr>
                <a:spLocks noChangeShapeType="1"/>
              </p:cNvSpPr>
              <p:nvPr/>
            </p:nvSpPr>
            <p:spPr bwMode="auto">
              <a:xfrm flipH="1">
                <a:off x="11018838" y="3575050"/>
                <a:ext cx="136525" cy="762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29" name="Line 29"/>
              <p:cNvSpPr>
                <a:spLocks noChangeShapeType="1"/>
              </p:cNvSpPr>
              <p:nvPr/>
            </p:nvSpPr>
            <p:spPr bwMode="auto">
              <a:xfrm flipH="1" flipV="1">
                <a:off x="10841038" y="3549650"/>
                <a:ext cx="177800" cy="1016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30" name="Line 30"/>
              <p:cNvSpPr>
                <a:spLocks noChangeShapeType="1"/>
              </p:cNvSpPr>
              <p:nvPr/>
            </p:nvSpPr>
            <p:spPr bwMode="auto">
              <a:xfrm flipH="1" flipV="1">
                <a:off x="10061576" y="3522663"/>
                <a:ext cx="111125" cy="8731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31" name="Freeform 31"/>
              <p:cNvSpPr>
                <a:spLocks/>
              </p:cNvSpPr>
              <p:nvPr/>
            </p:nvSpPr>
            <p:spPr bwMode="auto">
              <a:xfrm>
                <a:off x="10421938" y="3546475"/>
                <a:ext cx="42863" cy="14287"/>
              </a:xfrm>
              <a:custGeom>
                <a:avLst/>
                <a:gdLst>
                  <a:gd name="T0" fmla="*/ 54 w 54"/>
                  <a:gd name="T1" fmla="*/ 13 h 18"/>
                  <a:gd name="T2" fmla="*/ 31 w 54"/>
                  <a:gd name="T3" fmla="*/ 0 h 18"/>
                  <a:gd name="T4" fmla="*/ 0 w 54"/>
                  <a:gd name="T5" fmla="*/ 18 h 18"/>
                </a:gdLst>
                <a:ahLst/>
                <a:cxnLst>
                  <a:cxn ang="0">
                    <a:pos x="T0" y="T1"/>
                  </a:cxn>
                  <a:cxn ang="0">
                    <a:pos x="T2" y="T3"/>
                  </a:cxn>
                  <a:cxn ang="0">
                    <a:pos x="T4" y="T5"/>
                  </a:cxn>
                </a:cxnLst>
                <a:rect l="0" t="0" r="r" b="b"/>
                <a:pathLst>
                  <a:path w="54" h="18">
                    <a:moveTo>
                      <a:pt x="54" y="13"/>
                    </a:moveTo>
                    <a:lnTo>
                      <a:pt x="31" y="0"/>
                    </a:lnTo>
                    <a:lnTo>
                      <a:pt x="0" y="1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44" name="Line 32"/>
              <p:cNvSpPr>
                <a:spLocks noChangeShapeType="1"/>
              </p:cNvSpPr>
              <p:nvPr/>
            </p:nvSpPr>
            <p:spPr bwMode="auto">
              <a:xfrm flipV="1">
                <a:off x="10464801" y="3557588"/>
                <a:ext cx="0" cy="1587"/>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45" name="Line 33"/>
              <p:cNvSpPr>
                <a:spLocks noChangeShapeType="1"/>
              </p:cNvSpPr>
              <p:nvPr/>
            </p:nvSpPr>
            <p:spPr bwMode="auto">
              <a:xfrm flipV="1">
                <a:off x="10464801" y="3398838"/>
                <a:ext cx="0" cy="1587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47" name="Line 34"/>
              <p:cNvSpPr>
                <a:spLocks noChangeShapeType="1"/>
              </p:cNvSpPr>
              <p:nvPr/>
            </p:nvSpPr>
            <p:spPr bwMode="auto">
              <a:xfrm flipV="1">
                <a:off x="10421938" y="3398838"/>
                <a:ext cx="0" cy="161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48" name="Line 35"/>
              <p:cNvSpPr>
                <a:spLocks noChangeShapeType="1"/>
              </p:cNvSpPr>
              <p:nvPr/>
            </p:nvSpPr>
            <p:spPr bwMode="auto">
              <a:xfrm flipH="1">
                <a:off x="10315576" y="3560763"/>
                <a:ext cx="106363" cy="635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49" name="Freeform 36"/>
              <p:cNvSpPr>
                <a:spLocks/>
              </p:cNvSpPr>
              <p:nvPr/>
            </p:nvSpPr>
            <p:spPr bwMode="auto">
              <a:xfrm>
                <a:off x="10248901" y="3894138"/>
                <a:ext cx="327025" cy="114300"/>
              </a:xfrm>
              <a:custGeom>
                <a:avLst/>
                <a:gdLst>
                  <a:gd name="T0" fmla="*/ 0 w 412"/>
                  <a:gd name="T1" fmla="*/ 0 h 145"/>
                  <a:gd name="T2" fmla="*/ 242 w 412"/>
                  <a:gd name="T3" fmla="*/ 145 h 145"/>
                  <a:gd name="T4" fmla="*/ 412 w 412"/>
                  <a:gd name="T5" fmla="*/ 49 h 145"/>
                </a:gdLst>
                <a:ahLst/>
                <a:cxnLst>
                  <a:cxn ang="0">
                    <a:pos x="T0" y="T1"/>
                  </a:cxn>
                  <a:cxn ang="0">
                    <a:pos x="T2" y="T3"/>
                  </a:cxn>
                  <a:cxn ang="0">
                    <a:pos x="T4" y="T5"/>
                  </a:cxn>
                </a:cxnLst>
                <a:rect l="0" t="0" r="r" b="b"/>
                <a:pathLst>
                  <a:path w="412" h="145">
                    <a:moveTo>
                      <a:pt x="0" y="0"/>
                    </a:moveTo>
                    <a:lnTo>
                      <a:pt x="242" y="145"/>
                    </a:lnTo>
                    <a:lnTo>
                      <a:pt x="412" y="49"/>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0" name="Line 37"/>
              <p:cNvSpPr>
                <a:spLocks noChangeShapeType="1"/>
              </p:cNvSpPr>
              <p:nvPr/>
            </p:nvSpPr>
            <p:spPr bwMode="auto">
              <a:xfrm flipH="1">
                <a:off x="10240963" y="3911600"/>
                <a:ext cx="9525"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2" name="Line 38"/>
              <p:cNvSpPr>
                <a:spLocks noChangeShapeType="1"/>
              </p:cNvSpPr>
              <p:nvPr/>
            </p:nvSpPr>
            <p:spPr bwMode="auto">
              <a:xfrm flipH="1">
                <a:off x="10233026" y="3949700"/>
                <a:ext cx="23813"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3" name="Line 39"/>
              <p:cNvSpPr>
                <a:spLocks noChangeShapeType="1"/>
              </p:cNvSpPr>
              <p:nvPr/>
            </p:nvSpPr>
            <p:spPr bwMode="auto">
              <a:xfrm flipH="1">
                <a:off x="10226676" y="3986213"/>
                <a:ext cx="38100"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4" name="Line 40"/>
              <p:cNvSpPr>
                <a:spLocks noChangeShapeType="1"/>
              </p:cNvSpPr>
              <p:nvPr/>
            </p:nvSpPr>
            <p:spPr bwMode="auto">
              <a:xfrm flipH="1">
                <a:off x="10218738" y="4025900"/>
                <a:ext cx="53975"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5" name="Line 41"/>
              <p:cNvSpPr>
                <a:spLocks noChangeShapeType="1"/>
              </p:cNvSpPr>
              <p:nvPr/>
            </p:nvSpPr>
            <p:spPr bwMode="auto">
              <a:xfrm flipH="1">
                <a:off x="10134601" y="3894138"/>
                <a:ext cx="114300" cy="8731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6" name="Freeform 42"/>
              <p:cNvSpPr>
                <a:spLocks/>
              </p:cNvSpPr>
              <p:nvPr/>
            </p:nvSpPr>
            <p:spPr bwMode="auto">
              <a:xfrm>
                <a:off x="11220451" y="3998913"/>
                <a:ext cx="42863" cy="12700"/>
              </a:xfrm>
              <a:custGeom>
                <a:avLst/>
                <a:gdLst>
                  <a:gd name="T0" fmla="*/ 54 w 54"/>
                  <a:gd name="T1" fmla="*/ 0 h 15"/>
                  <a:gd name="T2" fmla="*/ 28 w 54"/>
                  <a:gd name="T3" fmla="*/ 15 h 15"/>
                  <a:gd name="T4" fmla="*/ 0 w 54"/>
                  <a:gd name="T5" fmla="*/ 0 h 15"/>
                </a:gdLst>
                <a:ahLst/>
                <a:cxnLst>
                  <a:cxn ang="0">
                    <a:pos x="T0" y="T1"/>
                  </a:cxn>
                  <a:cxn ang="0">
                    <a:pos x="T2" y="T3"/>
                  </a:cxn>
                  <a:cxn ang="0">
                    <a:pos x="T4" y="T5"/>
                  </a:cxn>
                </a:cxnLst>
                <a:rect l="0" t="0" r="r" b="b"/>
                <a:pathLst>
                  <a:path w="54" h="15">
                    <a:moveTo>
                      <a:pt x="54" y="0"/>
                    </a:moveTo>
                    <a:lnTo>
                      <a:pt x="28" y="15"/>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7" name="Line 43"/>
              <p:cNvSpPr>
                <a:spLocks noChangeShapeType="1"/>
              </p:cNvSpPr>
              <p:nvPr/>
            </p:nvSpPr>
            <p:spPr bwMode="auto">
              <a:xfrm flipH="1" flipV="1">
                <a:off x="11039476" y="3897313"/>
                <a:ext cx="180975" cy="1016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8" name="Freeform 44"/>
              <p:cNvSpPr>
                <a:spLocks/>
              </p:cNvSpPr>
              <p:nvPr/>
            </p:nvSpPr>
            <p:spPr bwMode="auto">
              <a:xfrm>
                <a:off x="10714038" y="3897313"/>
                <a:ext cx="325438" cy="111125"/>
              </a:xfrm>
              <a:custGeom>
                <a:avLst/>
                <a:gdLst>
                  <a:gd name="T0" fmla="*/ 0 w 411"/>
                  <a:gd name="T1" fmla="*/ 51 h 141"/>
                  <a:gd name="T2" fmla="*/ 164 w 411"/>
                  <a:gd name="T3" fmla="*/ 141 h 141"/>
                  <a:gd name="T4" fmla="*/ 411 w 411"/>
                  <a:gd name="T5" fmla="*/ 0 h 141"/>
                </a:gdLst>
                <a:ahLst/>
                <a:cxnLst>
                  <a:cxn ang="0">
                    <a:pos x="T0" y="T1"/>
                  </a:cxn>
                  <a:cxn ang="0">
                    <a:pos x="T2" y="T3"/>
                  </a:cxn>
                  <a:cxn ang="0">
                    <a:pos x="T4" y="T5"/>
                  </a:cxn>
                </a:cxnLst>
                <a:rect l="0" t="0" r="r" b="b"/>
                <a:pathLst>
                  <a:path w="411" h="141">
                    <a:moveTo>
                      <a:pt x="0" y="51"/>
                    </a:moveTo>
                    <a:lnTo>
                      <a:pt x="164" y="141"/>
                    </a:lnTo>
                    <a:lnTo>
                      <a:pt x="411"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59" name="Line 45"/>
              <p:cNvSpPr>
                <a:spLocks noChangeShapeType="1"/>
              </p:cNvSpPr>
              <p:nvPr/>
            </p:nvSpPr>
            <p:spPr bwMode="auto">
              <a:xfrm flipV="1">
                <a:off x="11220451" y="3998913"/>
                <a:ext cx="0" cy="15081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0" name="Line 46"/>
              <p:cNvSpPr>
                <a:spLocks noChangeShapeType="1"/>
              </p:cNvSpPr>
              <p:nvPr/>
            </p:nvSpPr>
            <p:spPr bwMode="auto">
              <a:xfrm flipH="1">
                <a:off x="10842626" y="3871913"/>
                <a:ext cx="153988" cy="889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1" name="Line 47"/>
              <p:cNvSpPr>
                <a:spLocks noChangeShapeType="1"/>
              </p:cNvSpPr>
              <p:nvPr/>
            </p:nvSpPr>
            <p:spPr bwMode="auto">
              <a:xfrm flipV="1">
                <a:off x="11039476" y="3687763"/>
                <a:ext cx="0" cy="2095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2" name="Line 48"/>
              <p:cNvSpPr>
                <a:spLocks noChangeShapeType="1"/>
              </p:cNvSpPr>
              <p:nvPr/>
            </p:nvSpPr>
            <p:spPr bwMode="auto">
              <a:xfrm flipH="1" flipV="1">
                <a:off x="10464801" y="3557588"/>
                <a:ext cx="177800" cy="106362"/>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3" name="Line 49"/>
              <p:cNvSpPr>
                <a:spLocks noChangeShapeType="1"/>
              </p:cNvSpPr>
              <p:nvPr/>
            </p:nvSpPr>
            <p:spPr bwMode="auto">
              <a:xfrm flipV="1">
                <a:off x="10642601" y="3663950"/>
                <a:ext cx="0" cy="141287"/>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4" name="Line 50"/>
              <p:cNvSpPr>
                <a:spLocks noChangeShapeType="1"/>
              </p:cNvSpPr>
              <p:nvPr/>
            </p:nvSpPr>
            <p:spPr bwMode="auto">
              <a:xfrm>
                <a:off x="10248901" y="3748088"/>
                <a:ext cx="0" cy="146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5" name="Line 51"/>
              <p:cNvSpPr>
                <a:spLocks noChangeShapeType="1"/>
              </p:cNvSpPr>
              <p:nvPr/>
            </p:nvSpPr>
            <p:spPr bwMode="auto">
              <a:xfrm flipH="1" flipV="1">
                <a:off x="9837738" y="3986213"/>
                <a:ext cx="160338"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6" name="Freeform 52"/>
              <p:cNvSpPr>
                <a:spLocks/>
              </p:cNvSpPr>
              <p:nvPr/>
            </p:nvSpPr>
            <p:spPr bwMode="auto">
              <a:xfrm>
                <a:off x="9747251" y="3522663"/>
                <a:ext cx="314325" cy="463550"/>
              </a:xfrm>
              <a:custGeom>
                <a:avLst/>
                <a:gdLst>
                  <a:gd name="T0" fmla="*/ 114 w 397"/>
                  <a:gd name="T1" fmla="*/ 585 h 585"/>
                  <a:gd name="T2" fmla="*/ 0 w 397"/>
                  <a:gd name="T3" fmla="*/ 316 h 585"/>
                  <a:gd name="T4" fmla="*/ 120 w 397"/>
                  <a:gd name="T5" fmla="*/ 62 h 585"/>
                  <a:gd name="T6" fmla="*/ 397 w 397"/>
                  <a:gd name="T7" fmla="*/ 0 h 585"/>
                </a:gdLst>
                <a:ahLst/>
                <a:cxnLst>
                  <a:cxn ang="0">
                    <a:pos x="T0" y="T1"/>
                  </a:cxn>
                  <a:cxn ang="0">
                    <a:pos x="T2" y="T3"/>
                  </a:cxn>
                  <a:cxn ang="0">
                    <a:pos x="T4" y="T5"/>
                  </a:cxn>
                  <a:cxn ang="0">
                    <a:pos x="T6" y="T7"/>
                  </a:cxn>
                </a:cxnLst>
                <a:rect l="0" t="0" r="r" b="b"/>
                <a:pathLst>
                  <a:path w="397" h="585">
                    <a:moveTo>
                      <a:pt x="114" y="585"/>
                    </a:moveTo>
                    <a:lnTo>
                      <a:pt x="0" y="316"/>
                    </a:lnTo>
                    <a:lnTo>
                      <a:pt x="120" y="62"/>
                    </a:lnTo>
                    <a:lnTo>
                      <a:pt x="397"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sp>
            <p:nvSpPr>
              <p:cNvPr id="6167" name="Freeform 53"/>
              <p:cNvSpPr>
                <a:spLocks/>
              </p:cNvSpPr>
              <p:nvPr/>
            </p:nvSpPr>
            <p:spPr bwMode="auto">
              <a:xfrm>
                <a:off x="9837738" y="3522663"/>
                <a:ext cx="223838" cy="463550"/>
              </a:xfrm>
              <a:custGeom>
                <a:avLst/>
                <a:gdLst>
                  <a:gd name="T0" fmla="*/ 283 w 283"/>
                  <a:gd name="T1" fmla="*/ 0 h 585"/>
                  <a:gd name="T2" fmla="*/ 197 w 283"/>
                  <a:gd name="T3" fmla="*/ 327 h 585"/>
                  <a:gd name="T4" fmla="*/ 0 w 283"/>
                  <a:gd name="T5" fmla="*/ 585 h 585"/>
                </a:gdLst>
                <a:ahLst/>
                <a:cxnLst>
                  <a:cxn ang="0">
                    <a:pos x="T0" y="T1"/>
                  </a:cxn>
                  <a:cxn ang="0">
                    <a:pos x="T2" y="T3"/>
                  </a:cxn>
                  <a:cxn ang="0">
                    <a:pos x="T4" y="T5"/>
                  </a:cxn>
                </a:cxnLst>
                <a:rect l="0" t="0" r="r" b="b"/>
                <a:pathLst>
                  <a:path w="283" h="585">
                    <a:moveTo>
                      <a:pt x="283" y="0"/>
                    </a:moveTo>
                    <a:lnTo>
                      <a:pt x="197" y="327"/>
                    </a:lnTo>
                    <a:lnTo>
                      <a:pt x="0" y="58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000"/>
              </a:p>
            </p:txBody>
          </p:sp>
        </p:grpSp>
        <p:sp>
          <p:nvSpPr>
            <p:cNvPr id="6169" name="ZoneTexte 6168"/>
            <p:cNvSpPr txBox="1"/>
            <p:nvPr/>
          </p:nvSpPr>
          <p:spPr>
            <a:xfrm>
              <a:off x="9939192" y="3137193"/>
              <a:ext cx="316721" cy="280879"/>
            </a:xfrm>
            <a:prstGeom prst="rect">
              <a:avLst/>
            </a:prstGeom>
            <a:noFill/>
          </p:spPr>
          <p:txBody>
            <a:bodyPr wrap="none" rtlCol="0">
              <a:spAutoFit/>
            </a:bodyPr>
            <a:lstStyle/>
            <a:p>
              <a:pPr algn="ctr"/>
              <a:r>
                <a:rPr lang="fr-FR" sz="1000" b="1" dirty="0"/>
                <a:t>H</a:t>
              </a:r>
            </a:p>
          </p:txBody>
        </p:sp>
        <p:sp>
          <p:nvSpPr>
            <p:cNvPr id="60" name="ZoneTexte 59"/>
            <p:cNvSpPr txBox="1"/>
            <p:nvPr/>
          </p:nvSpPr>
          <p:spPr>
            <a:xfrm>
              <a:off x="10093716" y="4047331"/>
              <a:ext cx="316721" cy="280879"/>
            </a:xfrm>
            <a:prstGeom prst="rect">
              <a:avLst/>
            </a:prstGeom>
            <a:noFill/>
          </p:spPr>
          <p:txBody>
            <a:bodyPr wrap="none" rtlCol="0">
              <a:spAutoFit/>
            </a:bodyPr>
            <a:lstStyle/>
            <a:p>
              <a:pPr algn="ctr"/>
              <a:r>
                <a:rPr lang="fr-FR" sz="1000" b="1" dirty="0"/>
                <a:t>H</a:t>
              </a:r>
            </a:p>
          </p:txBody>
        </p:sp>
        <p:sp>
          <p:nvSpPr>
            <p:cNvPr id="61" name="ZoneTexte 60"/>
            <p:cNvSpPr txBox="1"/>
            <p:nvPr/>
          </p:nvSpPr>
          <p:spPr>
            <a:xfrm>
              <a:off x="9545321" y="4052172"/>
              <a:ext cx="316721" cy="280879"/>
            </a:xfrm>
            <a:prstGeom prst="rect">
              <a:avLst/>
            </a:prstGeom>
            <a:noFill/>
          </p:spPr>
          <p:txBody>
            <a:bodyPr wrap="none" rtlCol="0">
              <a:spAutoFit/>
            </a:bodyPr>
            <a:lstStyle/>
            <a:p>
              <a:pPr algn="ctr"/>
              <a:r>
                <a:rPr lang="fr-FR" sz="1000" b="1" dirty="0"/>
                <a:t>H</a:t>
              </a:r>
            </a:p>
          </p:txBody>
        </p:sp>
        <p:sp>
          <p:nvSpPr>
            <p:cNvPr id="62" name="ZoneTexte 61"/>
            <p:cNvSpPr txBox="1"/>
            <p:nvPr/>
          </p:nvSpPr>
          <p:spPr>
            <a:xfrm>
              <a:off x="11891764" y="4105431"/>
              <a:ext cx="300264" cy="280879"/>
            </a:xfrm>
            <a:prstGeom prst="rect">
              <a:avLst/>
            </a:prstGeom>
            <a:noFill/>
          </p:spPr>
          <p:txBody>
            <a:bodyPr wrap="none" rtlCol="0">
              <a:spAutoFit/>
            </a:bodyPr>
            <a:lstStyle/>
            <a:p>
              <a:pPr algn="ctr"/>
              <a:r>
                <a:rPr lang="fr-FR" sz="1000" b="1" dirty="0"/>
                <a:t>F</a:t>
              </a:r>
            </a:p>
          </p:txBody>
        </p:sp>
        <p:sp>
          <p:nvSpPr>
            <p:cNvPr id="63" name="ZoneTexte 62"/>
            <p:cNvSpPr txBox="1"/>
            <p:nvPr/>
          </p:nvSpPr>
          <p:spPr>
            <a:xfrm>
              <a:off x="11480844" y="3469402"/>
              <a:ext cx="300264" cy="280879"/>
            </a:xfrm>
            <a:prstGeom prst="rect">
              <a:avLst/>
            </a:prstGeom>
            <a:noFill/>
          </p:spPr>
          <p:txBody>
            <a:bodyPr wrap="none" rtlCol="0">
              <a:spAutoFit/>
            </a:bodyPr>
            <a:lstStyle/>
            <a:p>
              <a:pPr algn="ctr"/>
              <a:r>
                <a:rPr lang="fr-FR" sz="1000" b="1" dirty="0"/>
                <a:t>F</a:t>
              </a:r>
            </a:p>
          </p:txBody>
        </p:sp>
        <p:sp>
          <p:nvSpPr>
            <p:cNvPr id="64" name="ZoneTexte 63"/>
            <p:cNvSpPr txBox="1"/>
            <p:nvPr/>
          </p:nvSpPr>
          <p:spPr>
            <a:xfrm>
              <a:off x="10086503" y="3528139"/>
              <a:ext cx="316721" cy="280879"/>
            </a:xfrm>
            <a:prstGeom prst="rect">
              <a:avLst/>
            </a:prstGeom>
            <a:noFill/>
          </p:spPr>
          <p:txBody>
            <a:bodyPr wrap="none" rtlCol="0">
              <a:spAutoFit/>
            </a:bodyPr>
            <a:lstStyle/>
            <a:p>
              <a:pPr algn="ctr"/>
              <a:r>
                <a:rPr lang="fr-FR" sz="1000" b="1" dirty="0"/>
                <a:t>N</a:t>
              </a:r>
            </a:p>
          </p:txBody>
        </p:sp>
        <p:sp>
          <p:nvSpPr>
            <p:cNvPr id="65" name="ZoneTexte 64"/>
            <p:cNvSpPr txBox="1"/>
            <p:nvPr/>
          </p:nvSpPr>
          <p:spPr>
            <a:xfrm>
              <a:off x="10486708" y="3763010"/>
              <a:ext cx="316721" cy="280879"/>
            </a:xfrm>
            <a:prstGeom prst="rect">
              <a:avLst/>
            </a:prstGeom>
            <a:noFill/>
          </p:spPr>
          <p:txBody>
            <a:bodyPr wrap="none" rtlCol="0">
              <a:spAutoFit/>
            </a:bodyPr>
            <a:lstStyle/>
            <a:p>
              <a:pPr algn="ctr"/>
              <a:r>
                <a:rPr lang="fr-FR" sz="1000" b="1" dirty="0"/>
                <a:t>N</a:t>
              </a:r>
            </a:p>
          </p:txBody>
        </p:sp>
        <p:sp>
          <p:nvSpPr>
            <p:cNvPr id="66" name="ZoneTexte 65"/>
            <p:cNvSpPr txBox="1"/>
            <p:nvPr/>
          </p:nvSpPr>
          <p:spPr>
            <a:xfrm>
              <a:off x="9912276" y="3917790"/>
              <a:ext cx="324035" cy="280879"/>
            </a:xfrm>
            <a:prstGeom prst="rect">
              <a:avLst/>
            </a:prstGeom>
            <a:noFill/>
          </p:spPr>
          <p:txBody>
            <a:bodyPr wrap="none" rtlCol="0">
              <a:spAutoFit/>
            </a:bodyPr>
            <a:lstStyle/>
            <a:p>
              <a:pPr algn="ctr"/>
              <a:r>
                <a:rPr lang="fr-FR" sz="1000" b="1" dirty="0"/>
                <a:t>O</a:t>
              </a:r>
            </a:p>
          </p:txBody>
        </p:sp>
        <p:sp>
          <p:nvSpPr>
            <p:cNvPr id="67" name="ZoneTexte 66"/>
            <p:cNvSpPr txBox="1"/>
            <p:nvPr/>
          </p:nvSpPr>
          <p:spPr>
            <a:xfrm>
              <a:off x="10281352" y="3195258"/>
              <a:ext cx="324035" cy="280880"/>
            </a:xfrm>
            <a:prstGeom prst="rect">
              <a:avLst/>
            </a:prstGeom>
            <a:noFill/>
          </p:spPr>
          <p:txBody>
            <a:bodyPr wrap="none" rtlCol="0">
              <a:spAutoFit/>
            </a:bodyPr>
            <a:lstStyle/>
            <a:p>
              <a:pPr algn="ctr"/>
              <a:r>
                <a:rPr lang="fr-FR" sz="1000" b="1" dirty="0"/>
                <a:t>O</a:t>
              </a:r>
            </a:p>
          </p:txBody>
        </p:sp>
        <p:sp>
          <p:nvSpPr>
            <p:cNvPr id="68" name="ZoneTexte 67"/>
            <p:cNvSpPr txBox="1"/>
            <p:nvPr/>
          </p:nvSpPr>
          <p:spPr>
            <a:xfrm>
              <a:off x="11082246" y="4117974"/>
              <a:ext cx="324035" cy="280879"/>
            </a:xfrm>
            <a:prstGeom prst="rect">
              <a:avLst/>
            </a:prstGeom>
            <a:noFill/>
          </p:spPr>
          <p:txBody>
            <a:bodyPr wrap="none" rtlCol="0">
              <a:spAutoFit/>
            </a:bodyPr>
            <a:lstStyle/>
            <a:p>
              <a:pPr algn="ctr"/>
              <a:r>
                <a:rPr lang="fr-FR" sz="1000" b="1" dirty="0"/>
                <a:t>O</a:t>
              </a:r>
            </a:p>
          </p:txBody>
        </p:sp>
        <p:sp>
          <p:nvSpPr>
            <p:cNvPr id="69" name="ZoneTexte 68"/>
            <p:cNvSpPr txBox="1"/>
            <p:nvPr/>
          </p:nvSpPr>
          <p:spPr>
            <a:xfrm>
              <a:off x="11065677" y="3414132"/>
              <a:ext cx="324035" cy="280880"/>
            </a:xfrm>
            <a:prstGeom prst="rect">
              <a:avLst/>
            </a:prstGeom>
            <a:noFill/>
          </p:spPr>
          <p:txBody>
            <a:bodyPr wrap="none" rtlCol="0">
              <a:spAutoFit/>
            </a:bodyPr>
            <a:lstStyle/>
            <a:p>
              <a:pPr algn="ctr"/>
              <a:r>
                <a:rPr lang="fr-FR" sz="1000" b="1" dirty="0"/>
                <a:t>O</a:t>
              </a:r>
            </a:p>
          </p:txBody>
        </p:sp>
        <p:sp>
          <p:nvSpPr>
            <p:cNvPr id="70" name="ZoneTexte 69"/>
            <p:cNvSpPr txBox="1"/>
            <p:nvPr/>
          </p:nvSpPr>
          <p:spPr>
            <a:xfrm>
              <a:off x="10627578" y="3197360"/>
              <a:ext cx="430097" cy="280880"/>
            </a:xfrm>
            <a:prstGeom prst="rect">
              <a:avLst/>
            </a:prstGeom>
            <a:noFill/>
          </p:spPr>
          <p:txBody>
            <a:bodyPr wrap="none" rtlCol="0">
              <a:spAutoFit/>
            </a:bodyPr>
            <a:lstStyle/>
            <a:p>
              <a:pPr algn="ctr"/>
              <a:r>
                <a:rPr lang="fr-FR" sz="1000" b="1" dirty="0"/>
                <a:t>OH</a:t>
              </a:r>
            </a:p>
          </p:txBody>
        </p:sp>
        <p:sp>
          <p:nvSpPr>
            <p:cNvPr id="71" name="ZoneTexte 70"/>
            <p:cNvSpPr txBox="1"/>
            <p:nvPr/>
          </p:nvSpPr>
          <p:spPr>
            <a:xfrm>
              <a:off x="11271554" y="3613150"/>
              <a:ext cx="316721" cy="456430"/>
            </a:xfrm>
            <a:prstGeom prst="rect">
              <a:avLst/>
            </a:prstGeom>
            <a:noFill/>
          </p:spPr>
          <p:txBody>
            <a:bodyPr wrap="none" rtlCol="0">
              <a:spAutoFit/>
            </a:bodyPr>
            <a:lstStyle/>
            <a:p>
              <a:pPr algn="ctr"/>
              <a:r>
                <a:rPr lang="fr-FR" sz="1000" b="1" dirty="0"/>
                <a:t>H</a:t>
              </a:r>
            </a:p>
            <a:p>
              <a:pPr algn="ctr"/>
              <a:r>
                <a:rPr lang="fr-FR" sz="1000" b="1" dirty="0"/>
                <a:t>N</a:t>
              </a:r>
            </a:p>
          </p:txBody>
        </p:sp>
        <p:sp>
          <p:nvSpPr>
            <p:cNvPr id="72" name="ZoneTexte 71"/>
            <p:cNvSpPr txBox="1"/>
            <p:nvPr/>
          </p:nvSpPr>
          <p:spPr>
            <a:xfrm>
              <a:off x="12278252" y="3450510"/>
              <a:ext cx="300264" cy="280880"/>
            </a:xfrm>
            <a:prstGeom prst="rect">
              <a:avLst/>
            </a:prstGeom>
            <a:noFill/>
          </p:spPr>
          <p:txBody>
            <a:bodyPr wrap="none" rtlCol="0">
              <a:spAutoFit/>
            </a:bodyPr>
            <a:lstStyle/>
            <a:p>
              <a:pPr algn="ctr"/>
              <a:r>
                <a:rPr lang="fr-FR" sz="1000" b="1" dirty="0"/>
                <a:t>F</a:t>
              </a:r>
            </a:p>
          </p:txBody>
        </p:sp>
      </p:grpSp>
      <p:sp>
        <p:nvSpPr>
          <p:cNvPr id="73" name="ZoneTexte 7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102</a:t>
            </a:r>
          </a:p>
        </p:txBody>
      </p:sp>
    </p:spTree>
    <p:extLst>
      <p:ext uri="{BB962C8B-B14F-4D97-AF65-F5344CB8AC3E}">
        <p14:creationId xmlns:p14="http://schemas.microsoft.com/office/powerpoint/2010/main" val="303200737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Bictégravir</a:t>
            </a:r>
            <a:r>
              <a:rPr lang="fr-FR" dirty="0"/>
              <a:t> : pharmacologie clinique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Zhang H, CROI 2017, Abs. 40</a:t>
            </a:r>
          </a:p>
        </p:txBody>
      </p:sp>
      <p:sp>
        <p:nvSpPr>
          <p:cNvPr id="2" name="ZoneTexte 1"/>
          <p:cNvSpPr txBox="1"/>
          <p:nvPr/>
        </p:nvSpPr>
        <p:spPr>
          <a:xfrm>
            <a:off x="1600200" y="2120900"/>
            <a:ext cx="184666" cy="369332"/>
          </a:xfrm>
          <a:prstGeom prst="rect">
            <a:avLst/>
          </a:prstGeom>
          <a:noFill/>
        </p:spPr>
        <p:txBody>
          <a:bodyPr wrap="none" rtlCol="0">
            <a:spAutoFit/>
          </a:bodyPr>
          <a:lstStyle/>
          <a:p>
            <a:endParaRPr lang="fr-FR" dirty="0"/>
          </a:p>
        </p:txBody>
      </p:sp>
      <p:graphicFrame>
        <p:nvGraphicFramePr>
          <p:cNvPr id="7" name="Tableau 6"/>
          <p:cNvGraphicFramePr>
            <a:graphicFrameLocks noGrp="1"/>
          </p:cNvGraphicFramePr>
          <p:nvPr>
            <p:extLst/>
          </p:nvPr>
        </p:nvGraphicFramePr>
        <p:xfrm>
          <a:off x="431800" y="1869702"/>
          <a:ext cx="8345211" cy="3461112"/>
        </p:xfrm>
        <a:graphic>
          <a:graphicData uri="http://schemas.openxmlformats.org/drawingml/2006/table">
            <a:tbl>
              <a:tblPr firstRow="1" bandRow="1">
                <a:tableStyleId>{5C22544A-7EE6-4342-B048-85BDC9FD1C3A}</a:tableStyleId>
              </a:tblPr>
              <a:tblGrid>
                <a:gridCol w="2287310">
                  <a:extLst>
                    <a:ext uri="{9D8B030D-6E8A-4147-A177-3AD203B41FA5}">
                      <a16:colId xmlns:a16="http://schemas.microsoft.com/office/drawing/2014/main" xmlns="" val="20000"/>
                    </a:ext>
                  </a:extLst>
                </a:gridCol>
                <a:gridCol w="1777645">
                  <a:extLst>
                    <a:ext uri="{9D8B030D-6E8A-4147-A177-3AD203B41FA5}">
                      <a16:colId xmlns:a16="http://schemas.microsoft.com/office/drawing/2014/main" xmlns="" val="20001"/>
                    </a:ext>
                  </a:extLst>
                </a:gridCol>
                <a:gridCol w="1426752">
                  <a:extLst>
                    <a:ext uri="{9D8B030D-6E8A-4147-A177-3AD203B41FA5}">
                      <a16:colId xmlns:a16="http://schemas.microsoft.com/office/drawing/2014/main" xmlns="" val="20002"/>
                    </a:ext>
                  </a:extLst>
                </a:gridCol>
                <a:gridCol w="1426752">
                  <a:extLst>
                    <a:ext uri="{9D8B030D-6E8A-4147-A177-3AD203B41FA5}">
                      <a16:colId xmlns:a16="http://schemas.microsoft.com/office/drawing/2014/main" xmlns="" val="20003"/>
                    </a:ext>
                  </a:extLst>
                </a:gridCol>
                <a:gridCol w="1426752">
                  <a:extLst>
                    <a:ext uri="{9D8B030D-6E8A-4147-A177-3AD203B41FA5}">
                      <a16:colId xmlns:a16="http://schemas.microsoft.com/office/drawing/2014/main" xmlns="" val="20004"/>
                    </a:ext>
                  </a:extLst>
                </a:gridCol>
              </a:tblGrid>
              <a:tr h="432639">
                <a:tc rowSpan="2">
                  <a:txBody>
                    <a:bodyPr/>
                    <a:lstStyle/>
                    <a:p>
                      <a:pPr algn="ctr"/>
                      <a:r>
                        <a:rPr lang="fr-FR" sz="1400" dirty="0">
                          <a:solidFill>
                            <a:srgbClr val="000066"/>
                          </a:solidFill>
                        </a:rPr>
                        <a:t>Co-médications étudiées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fr-FR" sz="1400" dirty="0">
                          <a:solidFill>
                            <a:srgbClr val="000066"/>
                          </a:solidFill>
                        </a:rPr>
                        <a:t>Dose de BIC</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3">
                  <a:txBody>
                    <a:bodyPr/>
                    <a:lstStyle/>
                    <a:p>
                      <a:pPr algn="ctr"/>
                      <a:r>
                        <a:rPr lang="fr-FR" sz="1400" dirty="0">
                          <a:solidFill>
                            <a:srgbClr val="000066"/>
                          </a:solidFill>
                        </a:rPr>
                        <a:t>RMG </a:t>
                      </a:r>
                      <a:r>
                        <a:rPr lang="fr-FR" sz="1400" baseline="0" dirty="0">
                          <a:solidFill>
                            <a:srgbClr val="000066"/>
                          </a:solidFill>
                        </a:rPr>
                        <a:t>(IC 90 %)*</a:t>
                      </a:r>
                      <a:endParaRPr lang="fr-FR" sz="14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12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333399"/>
                    </a:solidFill>
                  </a:tcPr>
                </a:tc>
                <a:tc hMerge="1">
                  <a:txBody>
                    <a:bodyPr/>
                    <a:lstStyle/>
                    <a:p>
                      <a:endParaRPr lang="fr-FR" sz="12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333399"/>
                    </a:solidFill>
                  </a:tcPr>
                </a:tc>
                <a:extLst>
                  <a:ext uri="{0D108BD9-81ED-4DB2-BD59-A6C34878D82A}">
                    <a16:rowId xmlns:a16="http://schemas.microsoft.com/office/drawing/2014/main" xmlns="" val="10000"/>
                  </a:ext>
                </a:extLst>
              </a:tr>
              <a:tr h="432639">
                <a:tc vMerge="1">
                  <a:txBody>
                    <a:bodyPr/>
                    <a:lstStyle/>
                    <a:p>
                      <a:pPr algn="ctr"/>
                      <a:endParaRPr lang="fr-FR" sz="12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333399"/>
                    </a:solidFill>
                  </a:tcPr>
                </a:tc>
                <a:tc vMerge="1">
                  <a:txBody>
                    <a:bodyPr/>
                    <a:lstStyle/>
                    <a:p>
                      <a:pPr algn="ctr"/>
                      <a:endParaRPr lang="fr-FR" sz="12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333399"/>
                    </a:solidFill>
                  </a:tcPr>
                </a:tc>
                <a:tc>
                  <a:txBody>
                    <a:bodyPr/>
                    <a:lstStyle/>
                    <a:p>
                      <a:pPr algn="ctr"/>
                      <a:r>
                        <a:rPr lang="fr-FR" sz="1400" dirty="0">
                          <a:solidFill>
                            <a:srgbClr val="000066"/>
                          </a:solidFill>
                        </a:rPr>
                        <a:t>ASC</a:t>
                      </a:r>
                      <a:r>
                        <a:rPr lang="fr-FR" sz="1400" baseline="-25000" dirty="0">
                          <a:solidFill>
                            <a:srgbClr val="000066"/>
                          </a:solidFill>
                        </a:rPr>
                        <a:t>0-24h</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err="1">
                          <a:solidFill>
                            <a:srgbClr val="000066"/>
                          </a:solidFill>
                        </a:rPr>
                        <a:t>C</a:t>
                      </a:r>
                      <a:r>
                        <a:rPr lang="fr-FR" sz="1400" baseline="-25000" dirty="0" err="1">
                          <a:solidFill>
                            <a:srgbClr val="000066"/>
                          </a:solidFill>
                        </a:rPr>
                        <a:t>max</a:t>
                      </a:r>
                      <a:endParaRPr lang="fr-FR" sz="1400" baseline="-250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fr-FR" sz="1400" dirty="0" err="1">
                          <a:solidFill>
                            <a:srgbClr val="000066"/>
                          </a:solidFill>
                        </a:rPr>
                        <a:t>C</a:t>
                      </a:r>
                      <a:r>
                        <a:rPr lang="fr-FR" sz="1400" baseline="-25000" dirty="0" err="1">
                          <a:solidFill>
                            <a:srgbClr val="000066"/>
                          </a:solidFill>
                        </a:rPr>
                        <a:t>min</a:t>
                      </a:r>
                      <a:endParaRPr lang="fr-FR" sz="1400" baseline="-250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1"/>
                  </a:ext>
                </a:extLst>
              </a:tr>
              <a:tr h="432639">
                <a:tc>
                  <a:txBody>
                    <a:bodyPr/>
                    <a:lstStyle/>
                    <a:p>
                      <a:pPr algn="l"/>
                      <a:r>
                        <a:rPr lang="fr-FR" sz="1400" dirty="0">
                          <a:solidFill>
                            <a:srgbClr val="000066"/>
                          </a:solidFill>
                        </a:rPr>
                        <a:t>ATV (400 mg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75 mg du (repas)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415 (381 - 451)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128 (123 - 134)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ND</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2"/>
                  </a:ext>
                </a:extLst>
              </a:tr>
              <a:tr h="432639">
                <a:tc>
                  <a:txBody>
                    <a:bodyPr/>
                    <a:lstStyle/>
                    <a:p>
                      <a:pPr algn="l"/>
                      <a:r>
                        <a:rPr lang="fr-FR" sz="1400" dirty="0">
                          <a:solidFill>
                            <a:srgbClr val="000066"/>
                          </a:solidFill>
                        </a:rPr>
                        <a:t>ATV/c (300/150 mg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75 mg du (repas)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406 (376 - 438)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131 (123 - 140)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ND</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3"/>
                  </a:ext>
                </a:extLst>
              </a:tr>
              <a:tr h="432639">
                <a:tc>
                  <a:txBody>
                    <a:bodyPr/>
                    <a:lstStyle/>
                    <a:p>
                      <a:pPr algn="l"/>
                      <a:r>
                        <a:rPr lang="fr-FR" sz="1400" dirty="0" err="1">
                          <a:solidFill>
                            <a:srgbClr val="000066"/>
                          </a:solidFill>
                        </a:rPr>
                        <a:t>Voriconazole</a:t>
                      </a:r>
                      <a:r>
                        <a:rPr lang="fr-FR" sz="1400" dirty="0">
                          <a:solidFill>
                            <a:srgbClr val="000066"/>
                          </a:solidFill>
                        </a:rPr>
                        <a:t> (300 mg </a:t>
                      </a:r>
                      <a:r>
                        <a:rPr lang="fr-FR" sz="1400" dirty="0" err="1">
                          <a:solidFill>
                            <a:srgbClr val="000066"/>
                          </a:solidFill>
                        </a:rPr>
                        <a:t>bid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75 mg du (à</a:t>
                      </a:r>
                      <a:r>
                        <a:rPr lang="fr-FR" sz="1400" baseline="0" dirty="0">
                          <a:solidFill>
                            <a:srgbClr val="000066"/>
                          </a:solidFill>
                        </a:rPr>
                        <a:t> jeun</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161</a:t>
                      </a:r>
                      <a:r>
                        <a:rPr lang="fr-FR" sz="1400" baseline="0" dirty="0">
                          <a:solidFill>
                            <a:srgbClr val="000066"/>
                          </a:solidFill>
                        </a:rPr>
                        <a:t> (141 - 184)</a:t>
                      </a:r>
                      <a:endParaRPr lang="fr-FR" sz="1400" dirty="0">
                        <a:solidFill>
                          <a:srgbClr val="000066"/>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109 (96 - 123)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ND</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4"/>
                  </a:ext>
                </a:extLst>
              </a:tr>
              <a:tr h="432639">
                <a:tc>
                  <a:txBody>
                    <a:bodyPr/>
                    <a:lstStyle/>
                    <a:p>
                      <a:pPr algn="l"/>
                      <a:r>
                        <a:rPr lang="fr-FR" sz="1400" dirty="0">
                          <a:solidFill>
                            <a:srgbClr val="000066"/>
                          </a:solidFill>
                        </a:rPr>
                        <a:t>DRV/c (800/150 mg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75 mg </a:t>
                      </a:r>
                      <a:r>
                        <a:rPr lang="fr-FR" sz="1400" dirty="0" err="1">
                          <a:solidFill>
                            <a:srgbClr val="000066"/>
                          </a:solidFill>
                        </a:rPr>
                        <a:t>dr</a:t>
                      </a:r>
                      <a:r>
                        <a:rPr lang="fr-FR" sz="1400" dirty="0">
                          <a:solidFill>
                            <a:srgbClr val="000066"/>
                          </a:solidFill>
                        </a:rPr>
                        <a:t> (repas)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174 (162 - 187)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152 (140 - 164)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211 (195 - 229)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5"/>
                  </a:ext>
                </a:extLst>
              </a:tr>
              <a:tr h="432639">
                <a:tc>
                  <a:txBody>
                    <a:bodyPr/>
                    <a:lstStyle/>
                    <a:p>
                      <a:pPr algn="l"/>
                      <a:r>
                        <a:rPr lang="fr-FR" sz="1400" dirty="0" err="1">
                          <a:solidFill>
                            <a:srgbClr val="000066"/>
                          </a:solidFill>
                        </a:rPr>
                        <a:t>Rifabutine</a:t>
                      </a:r>
                      <a:r>
                        <a:rPr lang="fr-FR" sz="1400" dirty="0">
                          <a:solidFill>
                            <a:srgbClr val="000066"/>
                          </a:solidFill>
                        </a:rPr>
                        <a:t> (300 mg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75 mg </a:t>
                      </a:r>
                      <a:r>
                        <a:rPr lang="fr-FR" sz="1400" dirty="0" err="1">
                          <a:solidFill>
                            <a:srgbClr val="000066"/>
                          </a:solidFill>
                        </a:rPr>
                        <a:t>dr</a:t>
                      </a:r>
                      <a:r>
                        <a:rPr lang="fr-FR" sz="1400" dirty="0">
                          <a:solidFill>
                            <a:srgbClr val="000066"/>
                          </a:solidFill>
                        </a:rPr>
                        <a:t> (à</a:t>
                      </a:r>
                      <a:r>
                        <a:rPr lang="fr-FR" sz="1400" baseline="0" dirty="0">
                          <a:solidFill>
                            <a:srgbClr val="000066"/>
                          </a:solidFill>
                        </a:rPr>
                        <a:t> jeun</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62 (53 - 73)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80 (67 - 97)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400" dirty="0">
                          <a:solidFill>
                            <a:srgbClr val="000066"/>
                          </a:solidFill>
                        </a:rPr>
                        <a:t>44 (37 - 52)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6"/>
                  </a:ext>
                </a:extLst>
              </a:tr>
              <a:tr h="432639">
                <a:tc>
                  <a:txBody>
                    <a:bodyPr/>
                    <a:lstStyle/>
                    <a:p>
                      <a:pPr algn="l"/>
                      <a:r>
                        <a:rPr lang="fr-FR" sz="1400" dirty="0">
                          <a:solidFill>
                            <a:srgbClr val="000066"/>
                          </a:solidFill>
                        </a:rPr>
                        <a:t>Rifampicine (600 mg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75 mg du (repas)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25 (22 - 27)</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72 (67 - 78)</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400" dirty="0">
                          <a:solidFill>
                            <a:srgbClr val="000066"/>
                          </a:solidFill>
                        </a:rPr>
                        <a:t>ND</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7"/>
                  </a:ext>
                </a:extLst>
              </a:tr>
            </a:tbl>
          </a:graphicData>
        </a:graphic>
      </p:graphicFrame>
      <p:sp>
        <p:nvSpPr>
          <p:cNvPr id="8" name="ZoneTexte 7"/>
          <p:cNvSpPr txBox="1"/>
          <p:nvPr/>
        </p:nvSpPr>
        <p:spPr>
          <a:xfrm>
            <a:off x="1083780" y="1226401"/>
            <a:ext cx="7175042"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rPr>
              <a:t>Résultats des études d’interactions (n = 15 sujets sains par étude) </a:t>
            </a:r>
          </a:p>
        </p:txBody>
      </p:sp>
      <p:sp>
        <p:nvSpPr>
          <p:cNvPr id="11" name="ZoneTexte 10"/>
          <p:cNvSpPr txBox="1"/>
          <p:nvPr/>
        </p:nvSpPr>
        <p:spPr>
          <a:xfrm>
            <a:off x="571501" y="5394311"/>
            <a:ext cx="3437159" cy="830997"/>
          </a:xfrm>
          <a:prstGeom prst="rect">
            <a:avLst/>
          </a:prstGeom>
          <a:noFill/>
        </p:spPr>
        <p:txBody>
          <a:bodyPr wrap="none" rtlCol="0">
            <a:spAutoFit/>
          </a:bodyPr>
          <a:lstStyle/>
          <a:p>
            <a:r>
              <a:rPr lang="fr-FR" sz="1200" dirty="0"/>
              <a:t>*RMG : rapports des moyennes géométriques </a:t>
            </a:r>
            <a:br>
              <a:rPr lang="fr-FR" sz="1200" dirty="0"/>
            </a:br>
            <a:r>
              <a:rPr lang="fr-FR" sz="1200" dirty="0"/>
              <a:t>du : dose unique </a:t>
            </a:r>
            <a:br>
              <a:rPr lang="fr-FR" sz="1200" dirty="0"/>
            </a:br>
            <a:r>
              <a:rPr lang="fr-FR" sz="1200" dirty="0" err="1"/>
              <a:t>dr</a:t>
            </a:r>
            <a:r>
              <a:rPr lang="fr-FR" sz="1200" dirty="0"/>
              <a:t> : doses répétées </a:t>
            </a:r>
            <a:br>
              <a:rPr lang="fr-FR" sz="1200" dirty="0"/>
            </a:br>
            <a:r>
              <a:rPr lang="fr-FR" sz="1200" dirty="0"/>
              <a:t>ND : non disponible</a:t>
            </a: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103</a:t>
            </a:r>
          </a:p>
        </p:txBody>
      </p:sp>
    </p:spTree>
    <p:extLst>
      <p:ext uri="{BB962C8B-B14F-4D97-AF65-F5344CB8AC3E}">
        <p14:creationId xmlns:p14="http://schemas.microsoft.com/office/powerpoint/2010/main" val="195536651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Bictégravir</a:t>
            </a:r>
            <a:r>
              <a:rPr lang="fr-FR" dirty="0"/>
              <a:t> : pharmacologie clinique (3)</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Zhang H, CROI 2017, Abs. 40</a:t>
            </a:r>
          </a:p>
        </p:txBody>
      </p:sp>
      <p:sp>
        <p:nvSpPr>
          <p:cNvPr id="6" name="ZoneTexte 5"/>
          <p:cNvSpPr txBox="1"/>
          <p:nvPr/>
        </p:nvSpPr>
        <p:spPr>
          <a:xfrm>
            <a:off x="1611796" y="1188640"/>
            <a:ext cx="6390917"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rPr>
              <a:t>Résultats des études d’interactions avec BIC (Δ ASC BIC, %)</a:t>
            </a:r>
          </a:p>
        </p:txBody>
      </p:sp>
      <p:sp>
        <p:nvSpPr>
          <p:cNvPr id="5146" name="ZoneTexte 5145"/>
          <p:cNvSpPr txBox="1"/>
          <p:nvPr/>
        </p:nvSpPr>
        <p:spPr>
          <a:xfrm>
            <a:off x="431800" y="6048902"/>
            <a:ext cx="8465028" cy="492443"/>
          </a:xfrm>
          <a:prstGeom prst="rect">
            <a:avLst/>
          </a:prstGeom>
          <a:noFill/>
        </p:spPr>
        <p:txBody>
          <a:bodyPr wrap="none" rtlCol="0">
            <a:spAutoFit/>
          </a:bodyPr>
          <a:lstStyle/>
          <a:p>
            <a:r>
              <a:rPr lang="fr-FR" sz="1400" b="1" dirty="0"/>
              <a:t>Aucune interaction avec </a:t>
            </a:r>
            <a:r>
              <a:rPr lang="fr-FR" sz="1400" b="1" dirty="0" err="1"/>
              <a:t>midazolam</a:t>
            </a:r>
            <a:r>
              <a:rPr lang="fr-FR" sz="1400" b="1" dirty="0"/>
              <a:t>, </a:t>
            </a:r>
            <a:r>
              <a:rPr lang="fr-FR" sz="1400" b="1" dirty="0" err="1"/>
              <a:t>norgestimate</a:t>
            </a:r>
            <a:r>
              <a:rPr lang="fr-FR" sz="1400" b="1" dirty="0"/>
              <a:t>, </a:t>
            </a:r>
            <a:r>
              <a:rPr lang="fr-FR" sz="1400" b="1" dirty="0" err="1"/>
              <a:t>ethinyloestradiol</a:t>
            </a:r>
            <a:r>
              <a:rPr lang="fr-FR" sz="1400" b="1" dirty="0"/>
              <a:t>, </a:t>
            </a:r>
            <a:r>
              <a:rPr lang="fr-FR" sz="1400" b="1" dirty="0" err="1"/>
              <a:t>lédipasvir</a:t>
            </a:r>
            <a:r>
              <a:rPr lang="fr-FR" sz="1400" b="1" dirty="0"/>
              <a:t>, sofosbuvir</a:t>
            </a:r>
          </a:p>
          <a:p>
            <a:r>
              <a:rPr lang="fr-FR" sz="1200" dirty="0"/>
              <a:t>*Administration de BIC à jeun 2h avant les cations divalents (antiacides), l’exposition plasmatique de BIC diminue de 13 %</a:t>
            </a:r>
          </a:p>
        </p:txBody>
      </p:sp>
      <p:grpSp>
        <p:nvGrpSpPr>
          <p:cNvPr id="3" name="Groupe 2"/>
          <p:cNvGrpSpPr/>
          <p:nvPr/>
        </p:nvGrpSpPr>
        <p:grpSpPr>
          <a:xfrm>
            <a:off x="22346" y="1310249"/>
            <a:ext cx="9119556" cy="4691104"/>
            <a:chOff x="22346" y="1310249"/>
            <a:chExt cx="9119556" cy="4691104"/>
          </a:xfrm>
        </p:grpSpPr>
        <p:cxnSp>
          <p:nvCxnSpPr>
            <p:cNvPr id="7" name="Connecteur droit 6"/>
            <p:cNvCxnSpPr/>
            <p:nvPr/>
          </p:nvCxnSpPr>
          <p:spPr bwMode="auto">
            <a:xfrm>
              <a:off x="660400" y="1765300"/>
              <a:ext cx="0" cy="344170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Connecteur droit 8"/>
            <p:cNvCxnSpPr>
              <a:stCxn id="55" idx="3"/>
            </p:cNvCxnSpPr>
            <p:nvPr/>
          </p:nvCxnSpPr>
          <p:spPr bwMode="auto">
            <a:xfrm>
              <a:off x="559770" y="4523950"/>
              <a:ext cx="8038130" cy="35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 name="Connecteur droit 10"/>
            <p:cNvCxnSpPr/>
            <p:nvPr/>
          </p:nvCxnSpPr>
          <p:spPr bwMode="auto">
            <a:xfrm>
              <a:off x="8509000" y="1765300"/>
              <a:ext cx="12700" cy="3484033"/>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 name="Rectangle 11"/>
            <p:cNvSpPr/>
            <p:nvPr/>
          </p:nvSpPr>
          <p:spPr bwMode="auto">
            <a:xfrm>
              <a:off x="2133600" y="2356273"/>
              <a:ext cx="838200" cy="2159000"/>
            </a:xfrm>
            <a:prstGeom prst="rect">
              <a:avLst/>
            </a:prstGeom>
            <a:solidFill>
              <a:srgbClr val="FF9933"/>
            </a:solidFill>
            <a:ln w="9525" cap="flat" cmpd="sng" algn="ctr">
              <a:solidFill>
                <a:srgbClr val="FF993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 name="Rectangle 14"/>
            <p:cNvSpPr/>
            <p:nvPr/>
          </p:nvSpPr>
          <p:spPr bwMode="auto">
            <a:xfrm>
              <a:off x="901700" y="4108873"/>
              <a:ext cx="838200" cy="406400"/>
            </a:xfrm>
            <a:prstGeom prst="rect">
              <a:avLst/>
            </a:prstGeom>
            <a:solidFill>
              <a:srgbClr val="FF00FF"/>
            </a:solidFill>
            <a:ln w="9525"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6" name="Rectangle 15"/>
            <p:cNvSpPr/>
            <p:nvPr/>
          </p:nvSpPr>
          <p:spPr bwMode="auto">
            <a:xfrm>
              <a:off x="7466013" y="4530513"/>
              <a:ext cx="838200" cy="495300"/>
            </a:xfrm>
            <a:prstGeom prst="rect">
              <a:avLst/>
            </a:prstGeom>
            <a:solidFill>
              <a:srgbClr val="990000"/>
            </a:solidFill>
            <a:ln w="9525" cap="flat" cmpd="sng" algn="ctr">
              <a:solidFill>
                <a:srgbClr val="99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 name="Rectangle 16"/>
            <p:cNvSpPr/>
            <p:nvPr/>
          </p:nvSpPr>
          <p:spPr bwMode="auto">
            <a:xfrm>
              <a:off x="6196013" y="4530516"/>
              <a:ext cx="838200" cy="254000"/>
            </a:xfrm>
            <a:prstGeom prst="rect">
              <a:avLst/>
            </a:prstGeom>
            <a:solidFill>
              <a:srgbClr val="AD4B1B"/>
            </a:solidFill>
            <a:ln w="9525" cap="flat" cmpd="sng" algn="ctr">
              <a:solidFill>
                <a:srgbClr val="AD4B1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4" name="Connecteur droit 13"/>
            <p:cNvCxnSpPr>
              <a:stCxn id="15" idx="0"/>
            </p:cNvCxnSpPr>
            <p:nvPr/>
          </p:nvCxnSpPr>
          <p:spPr bwMode="auto">
            <a:xfrm flipV="1">
              <a:off x="1320800" y="3931073"/>
              <a:ext cx="0" cy="177800"/>
            </a:xfrm>
            <a:prstGeom prst="line">
              <a:avLst/>
            </a:prstGeom>
            <a:solidFill>
              <a:schemeClr val="accent1"/>
            </a:solidFill>
            <a:ln w="9525" cap="flat" cmpd="sng" algn="ctr">
              <a:solidFill>
                <a:srgbClr val="FF00FF"/>
              </a:solidFill>
              <a:prstDash val="solid"/>
              <a:round/>
              <a:headEnd type="none" w="med" len="med"/>
              <a:tailEnd type="none" w="med" len="med"/>
            </a:ln>
            <a:effectLst/>
          </p:spPr>
        </p:cxnSp>
        <p:cxnSp>
          <p:nvCxnSpPr>
            <p:cNvPr id="19" name="Connecteur droit 18"/>
            <p:cNvCxnSpPr/>
            <p:nvPr/>
          </p:nvCxnSpPr>
          <p:spPr bwMode="auto">
            <a:xfrm>
              <a:off x="1117600" y="3937000"/>
              <a:ext cx="444500" cy="0"/>
            </a:xfrm>
            <a:prstGeom prst="line">
              <a:avLst/>
            </a:prstGeom>
            <a:solidFill>
              <a:schemeClr val="accent1"/>
            </a:solidFill>
            <a:ln w="9525" cap="flat" cmpd="sng" algn="ctr">
              <a:solidFill>
                <a:srgbClr val="FF00FF"/>
              </a:solidFill>
              <a:prstDash val="solid"/>
              <a:round/>
              <a:headEnd type="none" w="med" len="med"/>
              <a:tailEnd type="none" w="med" len="med"/>
            </a:ln>
            <a:effectLst/>
          </p:spPr>
        </p:cxnSp>
        <p:cxnSp>
          <p:nvCxnSpPr>
            <p:cNvPr id="22" name="Connecteur droit 21"/>
            <p:cNvCxnSpPr/>
            <p:nvPr/>
          </p:nvCxnSpPr>
          <p:spPr bwMode="auto">
            <a:xfrm flipV="1">
              <a:off x="2527302" y="2158999"/>
              <a:ext cx="0" cy="215900"/>
            </a:xfrm>
            <a:prstGeom prst="line">
              <a:avLst/>
            </a:prstGeom>
            <a:solidFill>
              <a:schemeClr val="accent1"/>
            </a:solidFill>
            <a:ln w="9525" cap="flat" cmpd="sng" algn="ctr">
              <a:solidFill>
                <a:srgbClr val="FF9933"/>
              </a:solidFill>
              <a:prstDash val="solid"/>
              <a:round/>
              <a:headEnd type="none" w="med" len="med"/>
              <a:tailEnd type="none" w="med" len="med"/>
            </a:ln>
            <a:effectLst/>
          </p:spPr>
        </p:cxnSp>
        <p:cxnSp>
          <p:nvCxnSpPr>
            <p:cNvPr id="23" name="Connecteur droit 22"/>
            <p:cNvCxnSpPr/>
            <p:nvPr/>
          </p:nvCxnSpPr>
          <p:spPr bwMode="auto">
            <a:xfrm>
              <a:off x="2319869" y="2154766"/>
              <a:ext cx="406398" cy="0"/>
            </a:xfrm>
            <a:prstGeom prst="line">
              <a:avLst/>
            </a:prstGeom>
            <a:solidFill>
              <a:schemeClr val="accent1"/>
            </a:solidFill>
            <a:ln w="9525" cap="flat" cmpd="sng" algn="ctr">
              <a:solidFill>
                <a:srgbClr val="FF9933"/>
              </a:solidFill>
              <a:prstDash val="solid"/>
              <a:round/>
              <a:headEnd type="none" w="med" len="med"/>
              <a:tailEnd type="none" w="med" len="med"/>
            </a:ln>
            <a:effectLst/>
          </p:spPr>
        </p:cxnSp>
        <p:cxnSp>
          <p:nvCxnSpPr>
            <p:cNvPr id="36" name="Connecteur droit 35"/>
            <p:cNvCxnSpPr/>
            <p:nvPr/>
          </p:nvCxnSpPr>
          <p:spPr bwMode="auto">
            <a:xfrm>
              <a:off x="6388100" y="4872568"/>
              <a:ext cx="486833" cy="0"/>
            </a:xfrm>
            <a:prstGeom prst="line">
              <a:avLst/>
            </a:prstGeom>
            <a:solidFill>
              <a:schemeClr val="accent1"/>
            </a:solidFill>
            <a:ln w="9525" cap="flat" cmpd="sng" algn="ctr">
              <a:solidFill>
                <a:srgbClr val="990000"/>
              </a:solidFill>
              <a:prstDash val="solid"/>
              <a:round/>
              <a:headEnd type="none" w="med" len="med"/>
              <a:tailEnd type="none" w="med" len="med"/>
            </a:ln>
            <a:effectLst/>
          </p:spPr>
        </p:cxnSp>
        <p:cxnSp>
          <p:nvCxnSpPr>
            <p:cNvPr id="37" name="Connecteur droit 36"/>
            <p:cNvCxnSpPr>
              <a:endCxn id="17" idx="2"/>
            </p:cNvCxnSpPr>
            <p:nvPr/>
          </p:nvCxnSpPr>
          <p:spPr bwMode="auto">
            <a:xfrm flipV="1">
              <a:off x="6615113" y="4784516"/>
              <a:ext cx="0" cy="93132"/>
            </a:xfrm>
            <a:prstGeom prst="line">
              <a:avLst/>
            </a:prstGeom>
            <a:solidFill>
              <a:schemeClr val="accent1"/>
            </a:solidFill>
            <a:ln w="9525" cap="flat" cmpd="sng" algn="ctr">
              <a:solidFill>
                <a:srgbClr val="990000"/>
              </a:solidFill>
              <a:prstDash val="solid"/>
              <a:round/>
              <a:headEnd type="none" w="med" len="med"/>
              <a:tailEnd type="none" w="med" len="med"/>
            </a:ln>
            <a:effectLst/>
          </p:spPr>
        </p:cxnSp>
        <p:cxnSp>
          <p:nvCxnSpPr>
            <p:cNvPr id="42" name="Connecteur droit 41"/>
            <p:cNvCxnSpPr/>
            <p:nvPr/>
          </p:nvCxnSpPr>
          <p:spPr bwMode="auto">
            <a:xfrm>
              <a:off x="7704561" y="5113861"/>
              <a:ext cx="486833" cy="0"/>
            </a:xfrm>
            <a:prstGeom prst="line">
              <a:avLst/>
            </a:prstGeom>
            <a:solidFill>
              <a:schemeClr val="accent1"/>
            </a:solidFill>
            <a:ln w="9525" cap="flat" cmpd="sng" algn="ctr">
              <a:solidFill>
                <a:srgbClr val="990000"/>
              </a:solidFill>
              <a:prstDash val="solid"/>
              <a:round/>
              <a:headEnd type="none" w="med" len="med"/>
              <a:tailEnd type="none" w="med" len="med"/>
            </a:ln>
            <a:effectLst/>
          </p:spPr>
        </p:cxnSp>
        <p:cxnSp>
          <p:nvCxnSpPr>
            <p:cNvPr id="43" name="Connecteur droit 42"/>
            <p:cNvCxnSpPr/>
            <p:nvPr/>
          </p:nvCxnSpPr>
          <p:spPr bwMode="auto">
            <a:xfrm flipV="1">
              <a:off x="7931574" y="5020729"/>
              <a:ext cx="0" cy="93132"/>
            </a:xfrm>
            <a:prstGeom prst="line">
              <a:avLst/>
            </a:prstGeom>
            <a:solidFill>
              <a:schemeClr val="accent1"/>
            </a:solidFill>
            <a:ln w="9525" cap="flat" cmpd="sng" algn="ctr">
              <a:solidFill>
                <a:srgbClr val="990000"/>
              </a:solidFill>
              <a:prstDash val="solid"/>
              <a:round/>
              <a:headEnd type="none" w="med" len="med"/>
              <a:tailEnd type="none" w="med" len="med"/>
            </a:ln>
            <a:effectLst/>
          </p:spPr>
        </p:cxnSp>
        <p:sp>
          <p:nvSpPr>
            <p:cNvPr id="5128" name="ZoneTexte 5127"/>
            <p:cNvSpPr txBox="1"/>
            <p:nvPr/>
          </p:nvSpPr>
          <p:spPr>
            <a:xfrm>
              <a:off x="8610600" y="4368800"/>
              <a:ext cx="284515" cy="307777"/>
            </a:xfrm>
            <a:prstGeom prst="rect">
              <a:avLst/>
            </a:prstGeom>
            <a:noFill/>
          </p:spPr>
          <p:txBody>
            <a:bodyPr wrap="none" rtlCol="0">
              <a:spAutoFit/>
            </a:bodyPr>
            <a:lstStyle/>
            <a:p>
              <a:r>
                <a:rPr lang="fr-FR" sz="1400" dirty="0"/>
                <a:t>0</a:t>
              </a:r>
            </a:p>
          </p:txBody>
        </p:sp>
        <p:sp>
          <p:nvSpPr>
            <p:cNvPr id="45" name="ZoneTexte 44"/>
            <p:cNvSpPr txBox="1"/>
            <p:nvPr/>
          </p:nvSpPr>
          <p:spPr>
            <a:xfrm>
              <a:off x="8580972" y="4720168"/>
              <a:ext cx="444152" cy="307777"/>
            </a:xfrm>
            <a:prstGeom prst="rect">
              <a:avLst/>
            </a:prstGeom>
            <a:noFill/>
          </p:spPr>
          <p:txBody>
            <a:bodyPr wrap="none" rtlCol="0">
              <a:spAutoFit/>
            </a:bodyPr>
            <a:lstStyle/>
            <a:p>
              <a:r>
                <a:rPr lang="fr-FR" sz="1400" dirty="0"/>
                <a:t>-50</a:t>
              </a:r>
            </a:p>
          </p:txBody>
        </p:sp>
        <p:sp>
          <p:nvSpPr>
            <p:cNvPr id="46" name="ZoneTexte 45"/>
            <p:cNvSpPr txBox="1"/>
            <p:nvPr/>
          </p:nvSpPr>
          <p:spPr>
            <a:xfrm>
              <a:off x="8597900" y="5054600"/>
              <a:ext cx="544002" cy="307777"/>
            </a:xfrm>
            <a:prstGeom prst="rect">
              <a:avLst/>
            </a:prstGeom>
            <a:noFill/>
          </p:spPr>
          <p:txBody>
            <a:bodyPr wrap="none" rtlCol="0">
              <a:spAutoFit/>
            </a:bodyPr>
            <a:lstStyle/>
            <a:p>
              <a:r>
                <a:rPr lang="fr-FR" sz="1400" dirty="0"/>
                <a:t>-100</a:t>
              </a:r>
            </a:p>
          </p:txBody>
        </p:sp>
        <p:cxnSp>
          <p:nvCxnSpPr>
            <p:cNvPr id="5130" name="Connecteur droit 5129"/>
            <p:cNvCxnSpPr/>
            <p:nvPr/>
          </p:nvCxnSpPr>
          <p:spPr bwMode="auto">
            <a:xfrm>
              <a:off x="8521700" y="4893733"/>
              <a:ext cx="101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0" name="Connecteur droit 49"/>
            <p:cNvCxnSpPr/>
            <p:nvPr/>
          </p:nvCxnSpPr>
          <p:spPr bwMode="auto">
            <a:xfrm>
              <a:off x="8525945" y="5245084"/>
              <a:ext cx="101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5" name="ZoneTexte 54"/>
            <p:cNvSpPr txBox="1"/>
            <p:nvPr/>
          </p:nvSpPr>
          <p:spPr>
            <a:xfrm>
              <a:off x="275255" y="4370061"/>
              <a:ext cx="284515" cy="307777"/>
            </a:xfrm>
            <a:prstGeom prst="rect">
              <a:avLst/>
            </a:prstGeom>
            <a:noFill/>
          </p:spPr>
          <p:txBody>
            <a:bodyPr wrap="none" rtlCol="0">
              <a:spAutoFit/>
            </a:bodyPr>
            <a:lstStyle/>
            <a:p>
              <a:r>
                <a:rPr lang="fr-FR" sz="1400" dirty="0"/>
                <a:t>0</a:t>
              </a:r>
            </a:p>
          </p:txBody>
        </p:sp>
        <p:cxnSp>
          <p:nvCxnSpPr>
            <p:cNvPr id="56" name="Connecteur droit 55"/>
            <p:cNvCxnSpPr/>
            <p:nvPr/>
          </p:nvCxnSpPr>
          <p:spPr bwMode="auto">
            <a:xfrm>
              <a:off x="558800" y="3863761"/>
              <a:ext cx="101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0" name="Connecteur droit 59"/>
            <p:cNvCxnSpPr/>
            <p:nvPr/>
          </p:nvCxnSpPr>
          <p:spPr bwMode="auto">
            <a:xfrm>
              <a:off x="558800" y="3177961"/>
              <a:ext cx="101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1" name="Connecteur droit 60"/>
            <p:cNvCxnSpPr/>
            <p:nvPr/>
          </p:nvCxnSpPr>
          <p:spPr bwMode="auto">
            <a:xfrm>
              <a:off x="558800" y="1802128"/>
              <a:ext cx="1016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2" name="ZoneTexte 61"/>
            <p:cNvSpPr txBox="1"/>
            <p:nvPr/>
          </p:nvSpPr>
          <p:spPr>
            <a:xfrm>
              <a:off x="92421" y="3709872"/>
              <a:ext cx="484215" cy="307777"/>
            </a:xfrm>
            <a:prstGeom prst="rect">
              <a:avLst/>
            </a:prstGeom>
            <a:noFill/>
          </p:spPr>
          <p:txBody>
            <a:bodyPr wrap="none" rtlCol="0">
              <a:spAutoFit/>
            </a:bodyPr>
            <a:lstStyle/>
            <a:p>
              <a:r>
                <a:rPr lang="fr-FR" sz="1400" dirty="0"/>
                <a:t>100</a:t>
              </a:r>
            </a:p>
          </p:txBody>
        </p:sp>
        <p:sp>
          <p:nvSpPr>
            <p:cNvPr id="63" name="ZoneTexte 62"/>
            <p:cNvSpPr txBox="1"/>
            <p:nvPr/>
          </p:nvSpPr>
          <p:spPr>
            <a:xfrm>
              <a:off x="92421" y="3024072"/>
              <a:ext cx="484215" cy="307777"/>
            </a:xfrm>
            <a:prstGeom prst="rect">
              <a:avLst/>
            </a:prstGeom>
            <a:noFill/>
          </p:spPr>
          <p:txBody>
            <a:bodyPr wrap="none" rtlCol="0">
              <a:spAutoFit/>
            </a:bodyPr>
            <a:lstStyle/>
            <a:p>
              <a:r>
                <a:rPr lang="fr-FR" sz="1400" dirty="0"/>
                <a:t>200</a:t>
              </a:r>
            </a:p>
          </p:txBody>
        </p:sp>
        <p:sp>
          <p:nvSpPr>
            <p:cNvPr id="64" name="ZoneTexte 63"/>
            <p:cNvSpPr txBox="1"/>
            <p:nvPr/>
          </p:nvSpPr>
          <p:spPr>
            <a:xfrm>
              <a:off x="92421" y="1648239"/>
              <a:ext cx="484215" cy="307777"/>
            </a:xfrm>
            <a:prstGeom prst="rect">
              <a:avLst/>
            </a:prstGeom>
            <a:noFill/>
          </p:spPr>
          <p:txBody>
            <a:bodyPr wrap="none" rtlCol="0">
              <a:spAutoFit/>
            </a:bodyPr>
            <a:lstStyle/>
            <a:p>
              <a:r>
                <a:rPr lang="fr-FR" sz="1400" dirty="0"/>
                <a:t>400</a:t>
              </a:r>
            </a:p>
          </p:txBody>
        </p:sp>
        <p:sp>
          <p:nvSpPr>
            <p:cNvPr id="5136" name="ZoneTexte 5135"/>
            <p:cNvSpPr txBox="1"/>
            <p:nvPr/>
          </p:nvSpPr>
          <p:spPr>
            <a:xfrm>
              <a:off x="741814" y="1600444"/>
              <a:ext cx="1184940" cy="523220"/>
            </a:xfrm>
            <a:prstGeom prst="rect">
              <a:avLst/>
            </a:prstGeom>
            <a:noFill/>
          </p:spPr>
          <p:txBody>
            <a:bodyPr wrap="none" rtlCol="0">
              <a:spAutoFit/>
            </a:bodyPr>
            <a:lstStyle/>
            <a:p>
              <a:pPr algn="ctr"/>
              <a:r>
                <a:rPr lang="fr-FR" sz="1400" b="1" dirty="0">
                  <a:solidFill>
                    <a:srgbClr val="FF00FF"/>
                  </a:solidFill>
                </a:rPr>
                <a:t>BIC victime</a:t>
              </a:r>
            </a:p>
            <a:p>
              <a:r>
                <a:rPr lang="fr-FR" sz="1400" b="1" dirty="0">
                  <a:solidFill>
                    <a:srgbClr val="FF00FF"/>
                  </a:solidFill>
                  <a:latin typeface="Wingdings"/>
                  <a:ea typeface="Wingdings"/>
                  <a:cs typeface="Wingdings"/>
                  <a:sym typeface="Wingdings"/>
                </a:rPr>
                <a:t></a:t>
              </a:r>
              <a:r>
                <a:rPr lang="fr-FR" sz="1400" b="1" dirty="0">
                  <a:solidFill>
                    <a:srgbClr val="FF00FF"/>
                  </a:solidFill>
                </a:rPr>
                <a:t> 61-71 %</a:t>
              </a:r>
            </a:p>
          </p:txBody>
        </p:sp>
        <p:sp>
          <p:nvSpPr>
            <p:cNvPr id="68" name="ZoneTexte 67"/>
            <p:cNvSpPr txBox="1"/>
            <p:nvPr/>
          </p:nvSpPr>
          <p:spPr>
            <a:xfrm>
              <a:off x="1911044" y="1606154"/>
              <a:ext cx="1184940" cy="523220"/>
            </a:xfrm>
            <a:prstGeom prst="rect">
              <a:avLst/>
            </a:prstGeom>
            <a:noFill/>
          </p:spPr>
          <p:txBody>
            <a:bodyPr wrap="none" rtlCol="0">
              <a:spAutoFit/>
            </a:bodyPr>
            <a:lstStyle/>
            <a:p>
              <a:pPr algn="ctr"/>
              <a:r>
                <a:rPr lang="fr-FR" sz="1400" b="1" dirty="0">
                  <a:solidFill>
                    <a:srgbClr val="FF9933"/>
                  </a:solidFill>
                </a:rPr>
                <a:t>BIC victime</a:t>
              </a:r>
            </a:p>
            <a:p>
              <a:pPr algn="ctr"/>
              <a:r>
                <a:rPr lang="fr-FR" sz="1400" b="1" dirty="0">
                  <a:solidFill>
                    <a:srgbClr val="FF9933"/>
                  </a:solidFill>
                  <a:latin typeface="Wingdings"/>
                  <a:ea typeface="Wingdings"/>
                  <a:cs typeface="Wingdings"/>
                  <a:sym typeface="Wingdings"/>
                </a:rPr>
                <a:t></a:t>
              </a:r>
              <a:r>
                <a:rPr lang="fr-FR" sz="1400" b="1" dirty="0">
                  <a:solidFill>
                    <a:srgbClr val="FF9933"/>
                  </a:solidFill>
                  <a:sym typeface="Wingdings"/>
                </a:rPr>
                <a:t> 310 </a:t>
              </a:r>
              <a:r>
                <a:rPr lang="fr-FR" sz="1400" b="1" dirty="0">
                  <a:solidFill>
                    <a:srgbClr val="FF9933"/>
                  </a:solidFill>
                </a:rPr>
                <a:t>%</a:t>
              </a:r>
            </a:p>
          </p:txBody>
        </p:sp>
        <p:sp>
          <p:nvSpPr>
            <p:cNvPr id="69" name="ZoneTexte 68"/>
            <p:cNvSpPr txBox="1"/>
            <p:nvPr/>
          </p:nvSpPr>
          <p:spPr>
            <a:xfrm>
              <a:off x="6017372" y="1610161"/>
              <a:ext cx="1184940" cy="523220"/>
            </a:xfrm>
            <a:prstGeom prst="rect">
              <a:avLst/>
            </a:prstGeom>
            <a:noFill/>
          </p:spPr>
          <p:txBody>
            <a:bodyPr wrap="none" rtlCol="0">
              <a:spAutoFit/>
            </a:bodyPr>
            <a:lstStyle/>
            <a:p>
              <a:pPr algn="ctr"/>
              <a:r>
                <a:rPr lang="fr-FR" sz="1400" b="1" dirty="0">
                  <a:solidFill>
                    <a:srgbClr val="CC6600"/>
                  </a:solidFill>
                </a:rPr>
                <a:t>BIC victime</a:t>
              </a:r>
            </a:p>
            <a:p>
              <a:pPr algn="ctr"/>
              <a:r>
                <a:rPr lang="fr-FR" sz="1400" b="1" dirty="0">
                  <a:solidFill>
                    <a:srgbClr val="CC6600"/>
                  </a:solidFill>
                  <a:latin typeface="Wingdings"/>
                  <a:ea typeface="Wingdings"/>
                  <a:cs typeface="Wingdings"/>
                  <a:sym typeface="Wingdings"/>
                </a:rPr>
                <a:t></a:t>
              </a:r>
              <a:r>
                <a:rPr lang="fr-FR" sz="1400" b="1" dirty="0">
                  <a:solidFill>
                    <a:srgbClr val="CC6600"/>
                  </a:solidFill>
                  <a:sym typeface="Wingdings"/>
                </a:rPr>
                <a:t> 38 </a:t>
              </a:r>
              <a:r>
                <a:rPr lang="fr-FR" sz="1400" b="1" dirty="0">
                  <a:solidFill>
                    <a:srgbClr val="CC6600"/>
                  </a:solidFill>
                </a:rPr>
                <a:t>%</a:t>
              </a:r>
            </a:p>
          </p:txBody>
        </p:sp>
        <p:sp>
          <p:nvSpPr>
            <p:cNvPr id="70" name="ZoneTexte 69"/>
            <p:cNvSpPr txBox="1"/>
            <p:nvPr/>
          </p:nvSpPr>
          <p:spPr>
            <a:xfrm>
              <a:off x="7265391" y="1614375"/>
              <a:ext cx="1184940" cy="523220"/>
            </a:xfrm>
            <a:prstGeom prst="rect">
              <a:avLst/>
            </a:prstGeom>
            <a:noFill/>
          </p:spPr>
          <p:txBody>
            <a:bodyPr wrap="none" rtlCol="0">
              <a:spAutoFit/>
            </a:bodyPr>
            <a:lstStyle/>
            <a:p>
              <a:pPr algn="ctr"/>
              <a:r>
                <a:rPr lang="fr-FR" sz="1400" b="1" dirty="0">
                  <a:solidFill>
                    <a:srgbClr val="990000"/>
                  </a:solidFill>
                </a:rPr>
                <a:t>BIC victime</a:t>
              </a:r>
            </a:p>
            <a:p>
              <a:pPr algn="ctr"/>
              <a:r>
                <a:rPr lang="fr-FR" sz="1400" b="1" dirty="0">
                  <a:solidFill>
                    <a:srgbClr val="990000"/>
                  </a:solidFill>
                  <a:latin typeface="Wingdings"/>
                  <a:ea typeface="Wingdings"/>
                  <a:cs typeface="Wingdings"/>
                  <a:sym typeface="Wingdings"/>
                </a:rPr>
                <a:t></a:t>
              </a:r>
              <a:r>
                <a:rPr lang="fr-FR" sz="1400" b="1" dirty="0">
                  <a:solidFill>
                    <a:srgbClr val="990000"/>
                  </a:solidFill>
                  <a:sym typeface="Wingdings"/>
                </a:rPr>
                <a:t> 75 </a:t>
              </a:r>
              <a:r>
                <a:rPr lang="fr-FR" sz="1400" b="1" dirty="0">
                  <a:solidFill>
                    <a:srgbClr val="990000"/>
                  </a:solidFill>
                </a:rPr>
                <a:t>%</a:t>
              </a:r>
            </a:p>
          </p:txBody>
        </p:sp>
        <p:sp>
          <p:nvSpPr>
            <p:cNvPr id="5137" name="Rectangle 5136"/>
            <p:cNvSpPr/>
            <p:nvPr/>
          </p:nvSpPr>
          <p:spPr>
            <a:xfrm>
              <a:off x="660400" y="5169351"/>
              <a:ext cx="1252244" cy="830997"/>
            </a:xfrm>
            <a:prstGeom prst="rect">
              <a:avLst/>
            </a:prstGeom>
          </p:spPr>
          <p:txBody>
            <a:bodyPr wrap="square">
              <a:spAutoFit/>
            </a:bodyPr>
            <a:lstStyle/>
            <a:p>
              <a:pPr algn="ctr"/>
              <a:r>
                <a:rPr lang="fr-FR" sz="1200" b="1" dirty="0"/>
                <a:t>Inhibiteurs </a:t>
              </a:r>
            </a:p>
            <a:p>
              <a:pPr algn="ctr"/>
              <a:r>
                <a:rPr lang="fr-FR" sz="1200" b="1" dirty="0"/>
                <a:t>du CYP3A4 </a:t>
              </a:r>
            </a:p>
            <a:p>
              <a:pPr algn="ctr"/>
              <a:r>
                <a:rPr lang="fr-FR" sz="1200" b="1" dirty="0"/>
                <a:t>(</a:t>
              </a:r>
              <a:r>
                <a:rPr lang="fr-FR" sz="1200" b="1" dirty="0" err="1"/>
                <a:t>voriconazole</a:t>
              </a:r>
              <a:r>
                <a:rPr lang="fr-FR" sz="1200" b="1" dirty="0"/>
                <a:t> </a:t>
              </a:r>
            </a:p>
            <a:p>
              <a:pPr algn="ctr"/>
              <a:r>
                <a:rPr lang="fr-FR" sz="1200" b="1" dirty="0"/>
                <a:t>et DRV/c)</a:t>
              </a:r>
            </a:p>
          </p:txBody>
        </p:sp>
        <p:sp>
          <p:nvSpPr>
            <p:cNvPr id="5138" name="Rectangle 5137"/>
            <p:cNvSpPr/>
            <p:nvPr/>
          </p:nvSpPr>
          <p:spPr>
            <a:xfrm>
              <a:off x="1794111" y="5168901"/>
              <a:ext cx="1482489" cy="830997"/>
            </a:xfrm>
            <a:prstGeom prst="rect">
              <a:avLst/>
            </a:prstGeom>
          </p:spPr>
          <p:txBody>
            <a:bodyPr wrap="square">
              <a:spAutoFit/>
            </a:bodyPr>
            <a:lstStyle/>
            <a:p>
              <a:pPr algn="ctr"/>
              <a:r>
                <a:rPr lang="fr-FR" sz="1200" b="1" dirty="0"/>
                <a:t>Inhibiteurs </a:t>
              </a:r>
            </a:p>
            <a:p>
              <a:pPr algn="ctr"/>
              <a:r>
                <a:rPr lang="fr-FR" sz="1200" b="1" dirty="0"/>
                <a:t>du CYP3A4 </a:t>
              </a:r>
            </a:p>
            <a:p>
              <a:pPr algn="ctr"/>
              <a:r>
                <a:rPr lang="fr-FR" sz="1200" b="1" dirty="0"/>
                <a:t>et UGT1A1</a:t>
              </a:r>
            </a:p>
            <a:p>
              <a:pPr algn="ctr"/>
              <a:r>
                <a:rPr lang="fr-FR" sz="1200" b="1" dirty="0"/>
                <a:t>(ATV et ATV/c)</a:t>
              </a:r>
            </a:p>
          </p:txBody>
        </p:sp>
        <p:sp>
          <p:nvSpPr>
            <p:cNvPr id="5139" name="Rectangle 5138"/>
            <p:cNvSpPr/>
            <p:nvPr/>
          </p:nvSpPr>
          <p:spPr>
            <a:xfrm>
              <a:off x="7365014" y="5170356"/>
              <a:ext cx="1163460" cy="830997"/>
            </a:xfrm>
            <a:prstGeom prst="rect">
              <a:avLst/>
            </a:prstGeom>
          </p:spPr>
          <p:txBody>
            <a:bodyPr wrap="square">
              <a:spAutoFit/>
            </a:bodyPr>
            <a:lstStyle/>
            <a:p>
              <a:pPr algn="ctr"/>
              <a:r>
                <a:rPr lang="fr-FR" sz="1200" b="1" dirty="0"/>
                <a:t>Inducteurs </a:t>
              </a:r>
            </a:p>
            <a:p>
              <a:pPr algn="ctr"/>
              <a:r>
                <a:rPr lang="fr-FR" sz="1200" b="1" dirty="0"/>
                <a:t>du CYP3A4 </a:t>
              </a:r>
            </a:p>
            <a:p>
              <a:pPr algn="ctr"/>
              <a:r>
                <a:rPr lang="fr-FR" sz="1200" b="1" dirty="0"/>
                <a:t>et UGT1A1 </a:t>
              </a:r>
            </a:p>
            <a:p>
              <a:pPr algn="ctr"/>
              <a:r>
                <a:rPr lang="fr-FR" sz="1200" b="1" dirty="0"/>
                <a:t>et P-</a:t>
              </a:r>
              <a:r>
                <a:rPr lang="fr-FR" sz="1200" b="1" dirty="0" err="1"/>
                <a:t>gP</a:t>
              </a:r>
              <a:r>
                <a:rPr lang="fr-FR" sz="1200" b="1" dirty="0"/>
                <a:t> (RFP)</a:t>
              </a:r>
            </a:p>
          </p:txBody>
        </p:sp>
        <p:sp>
          <p:nvSpPr>
            <p:cNvPr id="5140" name="Rectangle 5139"/>
            <p:cNvSpPr/>
            <p:nvPr/>
          </p:nvSpPr>
          <p:spPr>
            <a:xfrm>
              <a:off x="6028029" y="5169351"/>
              <a:ext cx="1174169" cy="646331"/>
            </a:xfrm>
            <a:prstGeom prst="rect">
              <a:avLst/>
            </a:prstGeom>
          </p:spPr>
          <p:txBody>
            <a:bodyPr wrap="none">
              <a:spAutoFit/>
            </a:bodyPr>
            <a:lstStyle/>
            <a:p>
              <a:pPr algn="ctr"/>
              <a:r>
                <a:rPr lang="fr-FR" sz="1200" b="1" dirty="0"/>
                <a:t>Inducteurs </a:t>
              </a:r>
            </a:p>
            <a:p>
              <a:pPr algn="ctr"/>
              <a:r>
                <a:rPr lang="fr-FR" sz="1200" b="1" dirty="0"/>
                <a:t>du CYP3A4 </a:t>
              </a:r>
            </a:p>
            <a:p>
              <a:pPr algn="ctr"/>
              <a:r>
                <a:rPr lang="fr-FR" sz="1200" b="1" dirty="0"/>
                <a:t>et P-</a:t>
              </a:r>
              <a:r>
                <a:rPr lang="fr-FR" sz="1200" b="1" dirty="0" err="1"/>
                <a:t>gP</a:t>
              </a:r>
              <a:r>
                <a:rPr lang="fr-FR" sz="1200" b="1" dirty="0"/>
                <a:t> (RFB)</a:t>
              </a:r>
            </a:p>
          </p:txBody>
        </p:sp>
        <p:sp>
          <p:nvSpPr>
            <p:cNvPr id="80" name="Rectangle 79"/>
            <p:cNvSpPr/>
            <p:nvPr/>
          </p:nvSpPr>
          <p:spPr bwMode="auto">
            <a:xfrm>
              <a:off x="3440113" y="4267201"/>
              <a:ext cx="838200" cy="254000"/>
            </a:xfrm>
            <a:prstGeom prst="rect">
              <a:avLst/>
            </a:prstGeom>
            <a:solidFill>
              <a:srgbClr val="008000"/>
            </a:solidFill>
            <a:ln w="9525" cap="flat" cmpd="sng" algn="ctr">
              <a:solidFill>
                <a:srgbClr val="008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81" name="Connecteur droit 80"/>
            <p:cNvCxnSpPr/>
            <p:nvPr/>
          </p:nvCxnSpPr>
          <p:spPr bwMode="auto">
            <a:xfrm flipV="1">
              <a:off x="3860800" y="4089400"/>
              <a:ext cx="0" cy="177800"/>
            </a:xfrm>
            <a:prstGeom prst="line">
              <a:avLst/>
            </a:prstGeom>
            <a:solidFill>
              <a:schemeClr val="accent1"/>
            </a:solidFill>
            <a:ln w="9525" cap="flat" cmpd="sng" algn="ctr">
              <a:solidFill>
                <a:srgbClr val="008000"/>
              </a:solidFill>
              <a:prstDash val="solid"/>
              <a:round/>
              <a:headEnd type="none" w="med" len="med"/>
              <a:tailEnd type="none" w="med" len="med"/>
            </a:ln>
            <a:effectLst/>
          </p:spPr>
        </p:cxnSp>
        <p:cxnSp>
          <p:nvCxnSpPr>
            <p:cNvPr id="82" name="Connecteur droit 81"/>
            <p:cNvCxnSpPr/>
            <p:nvPr/>
          </p:nvCxnSpPr>
          <p:spPr bwMode="auto">
            <a:xfrm>
              <a:off x="3657600" y="4089400"/>
              <a:ext cx="444500" cy="0"/>
            </a:xfrm>
            <a:prstGeom prst="line">
              <a:avLst/>
            </a:prstGeom>
            <a:solidFill>
              <a:schemeClr val="accent1"/>
            </a:solidFill>
            <a:ln w="9525" cap="flat" cmpd="sng" algn="ctr">
              <a:solidFill>
                <a:srgbClr val="008000"/>
              </a:solidFill>
              <a:prstDash val="solid"/>
              <a:round/>
              <a:headEnd type="none" w="med" len="med"/>
              <a:tailEnd type="none" w="med" len="med"/>
            </a:ln>
            <a:effectLst/>
          </p:spPr>
        </p:cxnSp>
        <p:sp>
          <p:nvSpPr>
            <p:cNvPr id="83" name="ZoneTexte 82"/>
            <p:cNvSpPr txBox="1"/>
            <p:nvPr/>
          </p:nvSpPr>
          <p:spPr>
            <a:xfrm>
              <a:off x="3322735" y="1606154"/>
              <a:ext cx="1159292" cy="738664"/>
            </a:xfrm>
            <a:prstGeom prst="rect">
              <a:avLst/>
            </a:prstGeom>
            <a:noFill/>
          </p:spPr>
          <p:txBody>
            <a:bodyPr wrap="none" rtlCol="0">
              <a:spAutoFit/>
            </a:bodyPr>
            <a:lstStyle/>
            <a:p>
              <a:pPr algn="ctr"/>
              <a:r>
                <a:rPr lang="fr-FR" sz="1400" b="1" dirty="0">
                  <a:solidFill>
                    <a:srgbClr val="008000"/>
                  </a:solidFill>
                </a:rPr>
                <a:t>Metformine</a:t>
              </a:r>
            </a:p>
            <a:p>
              <a:pPr algn="ctr"/>
              <a:r>
                <a:rPr lang="fr-FR" sz="1400" b="1" dirty="0">
                  <a:solidFill>
                    <a:srgbClr val="008000"/>
                  </a:solidFill>
                </a:rPr>
                <a:t> victime</a:t>
              </a:r>
            </a:p>
            <a:p>
              <a:pPr algn="ctr"/>
              <a:r>
                <a:rPr lang="fr-FR" sz="1400" b="1" dirty="0">
                  <a:solidFill>
                    <a:srgbClr val="008000"/>
                  </a:solidFill>
                  <a:latin typeface="Wingdings"/>
                  <a:ea typeface="Wingdings"/>
                  <a:cs typeface="Wingdings"/>
                  <a:sym typeface="Wingdings"/>
                </a:rPr>
                <a:t></a:t>
              </a:r>
              <a:r>
                <a:rPr lang="fr-FR" sz="1400" b="1" dirty="0">
                  <a:solidFill>
                    <a:srgbClr val="008000"/>
                  </a:solidFill>
                  <a:sym typeface="Wingdings"/>
                </a:rPr>
                <a:t> 39 </a:t>
              </a:r>
              <a:r>
                <a:rPr lang="fr-FR" sz="1400" b="1" dirty="0">
                  <a:solidFill>
                    <a:srgbClr val="008000"/>
                  </a:solidFill>
                </a:rPr>
                <a:t>%</a:t>
              </a:r>
            </a:p>
          </p:txBody>
        </p:sp>
        <p:sp>
          <p:nvSpPr>
            <p:cNvPr id="84" name="Rectangle 83"/>
            <p:cNvSpPr/>
            <p:nvPr/>
          </p:nvSpPr>
          <p:spPr>
            <a:xfrm>
              <a:off x="3102211" y="5164668"/>
              <a:ext cx="1482489" cy="830997"/>
            </a:xfrm>
            <a:prstGeom prst="rect">
              <a:avLst/>
            </a:prstGeom>
          </p:spPr>
          <p:txBody>
            <a:bodyPr wrap="square">
              <a:spAutoFit/>
            </a:bodyPr>
            <a:lstStyle/>
            <a:p>
              <a:pPr algn="ctr"/>
              <a:r>
                <a:rPr lang="fr-FR" sz="1200" b="1" dirty="0"/>
                <a:t>Inhibiteur </a:t>
              </a:r>
            </a:p>
            <a:p>
              <a:pPr algn="ctr"/>
              <a:r>
                <a:rPr lang="fr-FR" sz="1200" b="1" dirty="0"/>
                <a:t>d’OCT2</a:t>
              </a:r>
            </a:p>
            <a:p>
              <a:pPr algn="ctr"/>
              <a:r>
                <a:rPr lang="fr-FR" sz="1200" b="1" dirty="0"/>
                <a:t>et MATE1</a:t>
              </a:r>
            </a:p>
            <a:p>
              <a:pPr algn="ctr"/>
              <a:r>
                <a:rPr lang="fr-FR" sz="1200" b="1" dirty="0"/>
                <a:t>(metformine)</a:t>
              </a:r>
            </a:p>
          </p:txBody>
        </p:sp>
        <p:sp>
          <p:nvSpPr>
            <p:cNvPr id="51" name="Rectangle 50"/>
            <p:cNvSpPr/>
            <p:nvPr/>
          </p:nvSpPr>
          <p:spPr bwMode="auto">
            <a:xfrm>
              <a:off x="4786313" y="4525436"/>
              <a:ext cx="838200" cy="406400"/>
            </a:xfrm>
            <a:prstGeom prst="rect">
              <a:avLst/>
            </a:prstGeom>
            <a:solidFill>
              <a:srgbClr val="3366FF">
                <a:alpha val="50000"/>
              </a:srgbClr>
            </a:solidFill>
            <a:ln w="9525" cap="flat" cmpd="sng" algn="ctr">
              <a:solidFill>
                <a:srgbClr val="3366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3366FF"/>
                </a:solidFill>
                <a:effectLst/>
                <a:latin typeface="Arial" charset="0"/>
              </a:endParaRPr>
            </a:p>
          </p:txBody>
        </p:sp>
        <p:cxnSp>
          <p:nvCxnSpPr>
            <p:cNvPr id="52" name="Connecteur droit 51"/>
            <p:cNvCxnSpPr/>
            <p:nvPr/>
          </p:nvCxnSpPr>
          <p:spPr bwMode="auto">
            <a:xfrm>
              <a:off x="4978400" y="5024968"/>
              <a:ext cx="486833" cy="0"/>
            </a:xfrm>
            <a:prstGeom prst="line">
              <a:avLst/>
            </a:prstGeom>
            <a:solidFill>
              <a:schemeClr val="accent1"/>
            </a:solidFill>
            <a:ln w="9525" cap="flat" cmpd="sng" algn="ctr">
              <a:solidFill>
                <a:srgbClr val="3366FF"/>
              </a:solidFill>
              <a:prstDash val="solid"/>
              <a:round/>
              <a:headEnd type="none" w="med" len="med"/>
              <a:tailEnd type="none" w="med" len="med"/>
            </a:ln>
            <a:effectLst/>
          </p:spPr>
        </p:cxnSp>
        <p:cxnSp>
          <p:nvCxnSpPr>
            <p:cNvPr id="53" name="Connecteur droit 52"/>
            <p:cNvCxnSpPr>
              <a:endCxn id="51" idx="2"/>
            </p:cNvCxnSpPr>
            <p:nvPr/>
          </p:nvCxnSpPr>
          <p:spPr bwMode="auto">
            <a:xfrm flipV="1">
              <a:off x="5205413" y="4931836"/>
              <a:ext cx="0" cy="93132"/>
            </a:xfrm>
            <a:prstGeom prst="line">
              <a:avLst/>
            </a:prstGeom>
            <a:solidFill>
              <a:schemeClr val="accent1"/>
            </a:solidFill>
            <a:ln w="9525" cap="flat" cmpd="sng" algn="ctr">
              <a:solidFill>
                <a:srgbClr val="3366FF"/>
              </a:solidFill>
              <a:prstDash val="solid"/>
              <a:round/>
              <a:headEnd type="none" w="med" len="med"/>
              <a:tailEnd type="none" w="med" len="med"/>
            </a:ln>
            <a:effectLst/>
          </p:spPr>
        </p:cxnSp>
        <p:sp>
          <p:nvSpPr>
            <p:cNvPr id="54" name="ZoneTexte 53"/>
            <p:cNvSpPr txBox="1"/>
            <p:nvPr/>
          </p:nvSpPr>
          <p:spPr>
            <a:xfrm>
              <a:off x="4607672" y="1610161"/>
              <a:ext cx="1184940" cy="523220"/>
            </a:xfrm>
            <a:prstGeom prst="rect">
              <a:avLst/>
            </a:prstGeom>
            <a:noFill/>
          </p:spPr>
          <p:txBody>
            <a:bodyPr wrap="none" rtlCol="0">
              <a:spAutoFit/>
            </a:bodyPr>
            <a:lstStyle/>
            <a:p>
              <a:pPr algn="ctr"/>
              <a:r>
                <a:rPr lang="fr-FR" sz="1400" b="1" dirty="0">
                  <a:solidFill>
                    <a:srgbClr val="3366FF"/>
                  </a:solidFill>
                </a:rPr>
                <a:t>BIC victime</a:t>
              </a:r>
            </a:p>
            <a:p>
              <a:pPr algn="ctr"/>
              <a:r>
                <a:rPr lang="fr-FR" sz="1400" b="1" dirty="0">
                  <a:solidFill>
                    <a:srgbClr val="3366FF"/>
                  </a:solidFill>
                  <a:latin typeface="Wingdings"/>
                  <a:ea typeface="Wingdings"/>
                  <a:cs typeface="Wingdings"/>
                  <a:sym typeface="Wingdings"/>
                </a:rPr>
                <a:t></a:t>
              </a:r>
              <a:r>
                <a:rPr lang="fr-FR" sz="1400" b="1" dirty="0">
                  <a:solidFill>
                    <a:srgbClr val="3366FF"/>
                  </a:solidFill>
                  <a:sym typeface="Wingdings"/>
                </a:rPr>
                <a:t> 52 </a:t>
              </a:r>
              <a:r>
                <a:rPr lang="fr-FR" sz="1400" b="1" dirty="0">
                  <a:solidFill>
                    <a:srgbClr val="3366FF"/>
                  </a:solidFill>
                </a:rPr>
                <a:t>%</a:t>
              </a:r>
            </a:p>
          </p:txBody>
        </p:sp>
        <p:sp>
          <p:nvSpPr>
            <p:cNvPr id="57" name="Rectangle 56"/>
            <p:cNvSpPr/>
            <p:nvPr/>
          </p:nvSpPr>
          <p:spPr>
            <a:xfrm>
              <a:off x="4473811" y="5164668"/>
              <a:ext cx="1482489" cy="830997"/>
            </a:xfrm>
            <a:prstGeom prst="rect">
              <a:avLst/>
            </a:prstGeom>
          </p:spPr>
          <p:txBody>
            <a:bodyPr wrap="square">
              <a:spAutoFit/>
            </a:bodyPr>
            <a:lstStyle/>
            <a:p>
              <a:pPr algn="ctr"/>
              <a:r>
                <a:rPr lang="fr-FR" sz="1200" b="1" dirty="0"/>
                <a:t>Chélation </a:t>
              </a:r>
            </a:p>
            <a:p>
              <a:pPr algn="ctr"/>
              <a:r>
                <a:rPr lang="fr-FR" sz="1200" b="1" dirty="0"/>
                <a:t>2h après cations divalents (antiacides)*</a:t>
              </a:r>
            </a:p>
          </p:txBody>
        </p:sp>
        <p:sp>
          <p:nvSpPr>
            <p:cNvPr id="2" name="Rectangle 1"/>
            <p:cNvSpPr/>
            <p:nvPr/>
          </p:nvSpPr>
          <p:spPr>
            <a:xfrm>
              <a:off x="22346" y="1310249"/>
              <a:ext cx="1165716" cy="307777"/>
            </a:xfrm>
            <a:prstGeom prst="rect">
              <a:avLst/>
            </a:prstGeom>
          </p:spPr>
          <p:txBody>
            <a:bodyPr wrap="none">
              <a:spAutoFit/>
            </a:bodyPr>
            <a:lstStyle/>
            <a:p>
              <a:pPr algn="ctr"/>
              <a:r>
                <a:rPr lang="fr-FR" sz="1400" dirty="0">
                  <a:latin typeface="Calibri" panose="020F0502020204030204" pitchFamily="34" charset="0"/>
                </a:rPr>
                <a:t>(</a:t>
              </a:r>
              <a:r>
                <a:rPr lang="fr-FR" sz="1400" dirty="0" err="1">
                  <a:latin typeface="Calibri" panose="020F0502020204030204" pitchFamily="34" charset="0"/>
                </a:rPr>
                <a:t>Δ</a:t>
              </a:r>
              <a:r>
                <a:rPr lang="fr-FR" sz="1400" dirty="0">
                  <a:latin typeface="Calibri" panose="020F0502020204030204" pitchFamily="34" charset="0"/>
                </a:rPr>
                <a:t> ASC BIC %)</a:t>
              </a:r>
            </a:p>
          </p:txBody>
        </p:sp>
      </p:grpSp>
      <p:sp>
        <p:nvSpPr>
          <p:cNvPr id="58" name="ZoneTexte 5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104</a:t>
            </a:r>
          </a:p>
        </p:txBody>
      </p:sp>
    </p:spTree>
    <p:extLst>
      <p:ext uri="{BB962C8B-B14F-4D97-AF65-F5344CB8AC3E}">
        <p14:creationId xmlns:p14="http://schemas.microsoft.com/office/powerpoint/2010/main" val="71968929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457200" y="5042345"/>
            <a:ext cx="8677275" cy="161705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t>FC à l’arrêt de RAL : RAL = 30, EVG = 67 et DTG = 0,7</a:t>
            </a:r>
          </a:p>
          <a:p>
            <a:r>
              <a:rPr lang="fr-FR" dirty="0"/>
              <a:t>Compensation de la capacité réplicative virale avec la mutation I60M</a:t>
            </a:r>
          </a:p>
          <a:p>
            <a:r>
              <a:rPr lang="fr-FR" dirty="0">
                <a:ea typeface="Wingdings"/>
                <a:cs typeface="Wingdings"/>
                <a:sym typeface="Wingdings" panose="05000000000000000000" pitchFamily="2" charset="2"/>
              </a:rPr>
              <a:t></a:t>
            </a:r>
            <a:r>
              <a:rPr lang="fr-FR" dirty="0"/>
              <a:t> niveau de résistance à DTG et CAB quand L74F-V75I sont ajoutées à une mutation majeure de résistance, en particulier au profil G140S-Q148H</a:t>
            </a:r>
          </a:p>
          <a:p>
            <a:r>
              <a:rPr lang="fr-FR" dirty="0"/>
              <a:t>Une analyse structurale a montré que les mutations L74F-V75I pouvaient impacter </a:t>
            </a:r>
          </a:p>
          <a:p>
            <a:pPr marL="0" indent="0">
              <a:buNone/>
              <a:tabLst>
                <a:tab pos="355600" algn="l"/>
              </a:tabLst>
            </a:pPr>
            <a:r>
              <a:rPr lang="fr-FR" dirty="0"/>
              <a:t>	la position de coordination des ions Mg</a:t>
            </a:r>
            <a:r>
              <a:rPr lang="fr-FR" baseline="30000" dirty="0"/>
              <a:t>2+</a:t>
            </a:r>
            <a:r>
              <a:rPr lang="fr-FR" dirty="0"/>
              <a:t> dans le site actif de l’intégrase</a:t>
            </a:r>
            <a:endParaRPr lang="fr-FR" baseline="30000" dirty="0"/>
          </a:p>
        </p:txBody>
      </p:sp>
      <p:graphicFrame>
        <p:nvGraphicFramePr>
          <p:cNvPr id="6" name="Tableau 5"/>
          <p:cNvGraphicFramePr>
            <a:graphicFrameLocks noGrp="1"/>
          </p:cNvGraphicFramePr>
          <p:nvPr>
            <p:extLst/>
          </p:nvPr>
        </p:nvGraphicFramePr>
        <p:xfrm>
          <a:off x="5442407" y="2108159"/>
          <a:ext cx="3620942" cy="2590800"/>
        </p:xfrm>
        <a:graphic>
          <a:graphicData uri="http://schemas.openxmlformats.org/drawingml/2006/table">
            <a:tbl>
              <a:tblPr firstRow="1" bandRow="1">
                <a:tableStyleId>{5C22544A-7EE6-4342-B048-85BDC9FD1C3A}</a:tableStyleId>
              </a:tblPr>
              <a:tblGrid>
                <a:gridCol w="1526196">
                  <a:extLst>
                    <a:ext uri="{9D8B030D-6E8A-4147-A177-3AD203B41FA5}">
                      <a16:colId xmlns:a16="http://schemas.microsoft.com/office/drawing/2014/main" xmlns="" val="20000"/>
                    </a:ext>
                  </a:extLst>
                </a:gridCol>
                <a:gridCol w="512686">
                  <a:extLst>
                    <a:ext uri="{9D8B030D-6E8A-4147-A177-3AD203B41FA5}">
                      <a16:colId xmlns:a16="http://schemas.microsoft.com/office/drawing/2014/main" xmlns="" val="20005"/>
                    </a:ext>
                  </a:extLst>
                </a:gridCol>
                <a:gridCol w="524517">
                  <a:extLst>
                    <a:ext uri="{9D8B030D-6E8A-4147-A177-3AD203B41FA5}">
                      <a16:colId xmlns:a16="http://schemas.microsoft.com/office/drawing/2014/main" xmlns="" val="20002"/>
                    </a:ext>
                  </a:extLst>
                </a:gridCol>
                <a:gridCol w="524363">
                  <a:extLst>
                    <a:ext uri="{9D8B030D-6E8A-4147-A177-3AD203B41FA5}">
                      <a16:colId xmlns:a16="http://schemas.microsoft.com/office/drawing/2014/main" xmlns="" val="20003"/>
                    </a:ext>
                  </a:extLst>
                </a:gridCol>
                <a:gridCol w="533180">
                  <a:extLst>
                    <a:ext uri="{9D8B030D-6E8A-4147-A177-3AD203B41FA5}">
                      <a16:colId xmlns:a16="http://schemas.microsoft.com/office/drawing/2014/main" xmlns="" val="20004"/>
                    </a:ext>
                  </a:extLst>
                </a:gridCol>
              </a:tblGrid>
              <a:tr h="230228">
                <a:tc>
                  <a:txBody>
                    <a:bodyPr/>
                    <a:lstStyle/>
                    <a:p>
                      <a:pPr algn="ctr">
                        <a:spcBef>
                          <a:spcPts val="0"/>
                        </a:spcBef>
                        <a:spcAft>
                          <a:spcPts val="0"/>
                        </a:spcAft>
                      </a:pPr>
                      <a:endParaRPr lang="fr-FR" sz="1100" dirty="0">
                        <a:solidFill>
                          <a:srgbClr val="000066"/>
                        </a:solidFill>
                        <a:latin typeface="+mj-lt"/>
                      </a:endParaRP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000066"/>
                          </a:solidFill>
                          <a:effectLst/>
                          <a:latin typeface="+mj-lt"/>
                        </a:rPr>
                        <a:t>RAL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000066"/>
                          </a:solidFill>
                          <a:effectLst/>
                          <a:latin typeface="+mj-lt"/>
                        </a:rPr>
                        <a:t>EVG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000066"/>
                          </a:solidFill>
                          <a:effectLst/>
                          <a:latin typeface="+mj-lt"/>
                        </a:rPr>
                        <a:t>DTG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000066"/>
                          </a:solidFill>
                          <a:effectLst/>
                          <a:latin typeface="+mj-lt"/>
                        </a:rPr>
                        <a:t>CAB</a:t>
                      </a:r>
                    </a:p>
                  </a:txBody>
                  <a:tcPr anchor="ctr" horzOverflow="overflow"/>
                </a:tc>
                <a:extLst>
                  <a:ext uri="{0D108BD9-81ED-4DB2-BD59-A6C34878D82A}">
                    <a16:rowId xmlns:a16="http://schemas.microsoft.com/office/drawing/2014/main" xmlns="" val="10000"/>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u="none" strike="noStrike" cap="none" normalizeH="0" baseline="0" dirty="0">
                          <a:ln>
                            <a:noFill/>
                          </a:ln>
                          <a:solidFill>
                            <a:srgbClr val="000066"/>
                          </a:solidFill>
                          <a:effectLst/>
                          <a:latin typeface="+mj-lt"/>
                        </a:rPr>
                        <a:t>L74F</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2,3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0,7</a:t>
                      </a:r>
                    </a:p>
                  </a:txBody>
                  <a:tcPr anchor="ctr" horzOverflow="overflow"/>
                </a:tc>
                <a:extLst>
                  <a:ext uri="{0D108BD9-81ED-4DB2-BD59-A6C34878D82A}">
                    <a16:rowId xmlns:a16="http://schemas.microsoft.com/office/drawing/2014/main" xmlns="" val="10001"/>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0,7</a:t>
                      </a:r>
                    </a:p>
                  </a:txBody>
                  <a:tcPr anchor="ctr" horzOverflow="overflow"/>
                </a:tc>
                <a:extLst>
                  <a:ext uri="{0D108BD9-81ED-4DB2-BD59-A6C34878D82A}">
                    <a16:rowId xmlns:a16="http://schemas.microsoft.com/office/drawing/2014/main" xmlns="" val="10002"/>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L74F-V75I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4,5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8,1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1,0</a:t>
                      </a:r>
                    </a:p>
                  </a:txBody>
                  <a:tcPr anchor="ctr" horzOverflow="overflow"/>
                </a:tc>
                <a:extLst>
                  <a:ext uri="{0D108BD9-81ED-4DB2-BD59-A6C34878D82A}">
                    <a16:rowId xmlns:a16="http://schemas.microsoft.com/office/drawing/2014/main" xmlns="" val="10003"/>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I60M</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0,8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1,0</a:t>
                      </a:r>
                    </a:p>
                  </a:txBody>
                  <a:tcPr anchor="ctr" horzOverflow="overflow"/>
                </a:tc>
                <a:extLst>
                  <a:ext uri="{0D108BD9-81ED-4DB2-BD59-A6C34878D82A}">
                    <a16:rowId xmlns:a16="http://schemas.microsoft.com/office/drawing/2014/main" xmlns="" val="10004"/>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V72I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j-lt"/>
                        </a:rPr>
                        <a:t>1,0</a:t>
                      </a:r>
                    </a:p>
                  </a:txBody>
                  <a:tcPr anchor="ctr" horzOverflow="overflow"/>
                </a:tc>
                <a:extLst>
                  <a:ext uri="{0D108BD9-81ED-4DB2-BD59-A6C34878D82A}">
                    <a16:rowId xmlns:a16="http://schemas.microsoft.com/office/drawing/2014/main" xmlns="" val="10005"/>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L74F-V75I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4,5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8,1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0,3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1,0</a:t>
                      </a:r>
                    </a:p>
                  </a:txBody>
                  <a:tcPr anchor="ctr" horzOverflow="overflow"/>
                </a:tc>
                <a:extLst>
                  <a:ext uri="{0D108BD9-81ED-4DB2-BD59-A6C34878D82A}">
                    <a16:rowId xmlns:a16="http://schemas.microsoft.com/office/drawing/2014/main" xmlns="" val="10006"/>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100" b="0" i="0" u="none" strike="noStrike" cap="none" normalizeH="0" baseline="0" dirty="0">
                          <a:ln>
                            <a:noFill/>
                          </a:ln>
                          <a:solidFill>
                            <a:srgbClr val="000066"/>
                          </a:solidFill>
                          <a:effectLst/>
                          <a:latin typeface="+mn-lt"/>
                        </a:rPr>
                        <a:t>I60M-L74F-V75I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3,7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12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0,5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0,7</a:t>
                      </a:r>
                    </a:p>
                  </a:txBody>
                  <a:tcPr anchor="ctr" horzOverflow="overflow"/>
                </a:tc>
                <a:extLst>
                  <a:ext uri="{0D108BD9-81ED-4DB2-BD59-A6C34878D82A}">
                    <a16:rowId xmlns:a16="http://schemas.microsoft.com/office/drawing/2014/main" xmlns="" val="10007"/>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100" b="0" i="0" u="none" strike="noStrike" cap="none" normalizeH="0" baseline="0" dirty="0">
                          <a:ln>
                            <a:noFill/>
                          </a:ln>
                          <a:solidFill>
                            <a:srgbClr val="000066"/>
                          </a:solidFill>
                          <a:effectLst/>
                          <a:latin typeface="+mn-lt"/>
                        </a:rPr>
                        <a:t>V72I-L74F-V75I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11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17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0,5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1,5</a:t>
                      </a:r>
                    </a:p>
                  </a:txBody>
                  <a:tcPr anchor="ctr" horzOverflow="overflow"/>
                </a:tc>
                <a:extLst>
                  <a:ext uri="{0D108BD9-81ED-4DB2-BD59-A6C34878D82A}">
                    <a16:rowId xmlns:a16="http://schemas.microsoft.com/office/drawing/2014/main" xmlns="" val="10008"/>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100" b="0" i="0" u="none" strike="noStrike" cap="none" normalizeH="0" baseline="0" dirty="0">
                          <a:ln>
                            <a:noFill/>
                          </a:ln>
                          <a:solidFill>
                            <a:srgbClr val="000066"/>
                          </a:solidFill>
                          <a:effectLst/>
                          <a:latin typeface="+mn-lt"/>
                        </a:rPr>
                        <a:t>I60M-V72I-L74F-V75I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3,9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1" i="0" u="none" strike="noStrike" cap="none" normalizeH="0" baseline="0" dirty="0">
                          <a:ln>
                            <a:noFill/>
                          </a:ln>
                          <a:solidFill>
                            <a:srgbClr val="FF0000"/>
                          </a:solidFill>
                          <a:effectLst/>
                          <a:latin typeface="+mn-lt"/>
                        </a:rPr>
                        <a:t>15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0,3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100" b="0" i="0" u="none" strike="noStrike" cap="none" normalizeH="0" baseline="0" dirty="0">
                          <a:ln>
                            <a:noFill/>
                          </a:ln>
                          <a:solidFill>
                            <a:srgbClr val="000066"/>
                          </a:solidFill>
                          <a:effectLst/>
                          <a:latin typeface="+mn-lt"/>
                        </a:rPr>
                        <a:t>1,0</a:t>
                      </a:r>
                    </a:p>
                  </a:txBody>
                  <a:tcPr anchor="ctr" horzOverflow="overflow"/>
                </a:tc>
                <a:extLst>
                  <a:ext uri="{0D108BD9-81ED-4DB2-BD59-A6C34878D82A}">
                    <a16:rowId xmlns:a16="http://schemas.microsoft.com/office/drawing/2014/main" xmlns="" val="10009"/>
                  </a:ext>
                </a:extLst>
              </a:tr>
            </a:tbl>
          </a:graphicData>
        </a:graphic>
      </p:graphicFrame>
      <p:sp>
        <p:nvSpPr>
          <p:cNvPr id="8" name="ZoneTexte 7"/>
          <p:cNvSpPr txBox="1"/>
          <p:nvPr/>
        </p:nvSpPr>
        <p:spPr>
          <a:xfrm>
            <a:off x="213316" y="1590308"/>
            <a:ext cx="4538906"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Suivi longitudinal de la CV et des CD4 </a:t>
            </a:r>
          </a:p>
        </p:txBody>
      </p:sp>
      <p:sp>
        <p:nvSpPr>
          <p:cNvPr id="124" name="Titre 7"/>
          <p:cNvSpPr txBox="1">
            <a:spLocks/>
          </p:cNvSpPr>
          <p:nvPr/>
        </p:nvSpPr>
        <p:spPr>
          <a:xfrm>
            <a:off x="1492327" y="150386"/>
            <a:ext cx="7869951" cy="598878"/>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pPr defTabSz="914400"/>
            <a:endParaRPr lang="fr-FR" sz="2600" kern="0" dirty="0"/>
          </a:p>
        </p:txBody>
      </p:sp>
      <p:sp>
        <p:nvSpPr>
          <p:cNvPr id="128" name="ZoneTexte 127"/>
          <p:cNvSpPr txBox="1"/>
          <p:nvPr/>
        </p:nvSpPr>
        <p:spPr>
          <a:xfrm>
            <a:off x="5185835" y="1590308"/>
            <a:ext cx="4057180"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Sensibilité phénotypique aux INI (FC)</a:t>
            </a:r>
          </a:p>
        </p:txBody>
      </p:sp>
      <p:grpSp>
        <p:nvGrpSpPr>
          <p:cNvPr id="5" name="Grouper 4"/>
          <p:cNvGrpSpPr>
            <a:grpSpLocks noChangeAspect="1"/>
          </p:cNvGrpSpPr>
          <p:nvPr/>
        </p:nvGrpSpPr>
        <p:grpSpPr>
          <a:xfrm>
            <a:off x="-53455" y="2016782"/>
            <a:ext cx="5464622" cy="2904451"/>
            <a:chOff x="-53644" y="1932117"/>
            <a:chExt cx="5500558" cy="2923551"/>
          </a:xfrm>
        </p:grpSpPr>
        <p:grpSp>
          <p:nvGrpSpPr>
            <p:cNvPr id="9" name="Grouper 8"/>
            <p:cNvGrpSpPr>
              <a:grpSpLocks noChangeAspect="1"/>
            </p:cNvGrpSpPr>
            <p:nvPr/>
          </p:nvGrpSpPr>
          <p:grpSpPr>
            <a:xfrm>
              <a:off x="-53644" y="1932117"/>
              <a:ext cx="5500558" cy="2923551"/>
              <a:chOff x="409220" y="1399474"/>
              <a:chExt cx="5872988" cy="3038834"/>
            </a:xfrm>
          </p:grpSpPr>
          <p:cxnSp>
            <p:nvCxnSpPr>
              <p:cNvPr id="10" name="Connecteur droit 9"/>
              <p:cNvCxnSpPr>
                <a:cxnSpLocks/>
              </p:cNvCxnSpPr>
              <p:nvPr/>
            </p:nvCxnSpPr>
            <p:spPr bwMode="auto">
              <a:xfrm>
                <a:off x="856496" y="3799220"/>
                <a:ext cx="500292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 name="Connecteur droit 10"/>
              <p:cNvCxnSpPr/>
              <p:nvPr/>
            </p:nvCxnSpPr>
            <p:spPr bwMode="auto">
              <a:xfrm>
                <a:off x="796336" y="271468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 name="Connecteur droit 11"/>
              <p:cNvCxnSpPr/>
              <p:nvPr/>
            </p:nvCxnSpPr>
            <p:spPr bwMode="auto">
              <a:xfrm>
                <a:off x="791569" y="2475249"/>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 name="Connecteur droit 12"/>
              <p:cNvCxnSpPr/>
              <p:nvPr/>
            </p:nvCxnSpPr>
            <p:spPr bwMode="auto">
              <a:xfrm>
                <a:off x="782047" y="2980831"/>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p:cNvCxnSpPr/>
              <p:nvPr/>
            </p:nvCxnSpPr>
            <p:spPr bwMode="auto">
              <a:xfrm>
                <a:off x="782049" y="3246360"/>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 name="Connecteur droit 14"/>
              <p:cNvCxnSpPr/>
              <p:nvPr/>
            </p:nvCxnSpPr>
            <p:spPr bwMode="auto">
              <a:xfrm>
                <a:off x="786812" y="3534870"/>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p:cNvCxnSpPr>
                <a:cxnSpLocks/>
              </p:cNvCxnSpPr>
              <p:nvPr/>
            </p:nvCxnSpPr>
            <p:spPr bwMode="auto">
              <a:xfrm flipV="1">
                <a:off x="5859418" y="2434229"/>
                <a:ext cx="0" cy="137556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p:cNvCxnSpPr/>
              <p:nvPr/>
            </p:nvCxnSpPr>
            <p:spPr bwMode="auto">
              <a:xfrm>
                <a:off x="5787978" y="3418479"/>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p:cNvCxnSpPr/>
              <p:nvPr/>
            </p:nvCxnSpPr>
            <p:spPr bwMode="auto">
              <a:xfrm>
                <a:off x="5787978" y="361017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Connecteur droit 18"/>
              <p:cNvCxnSpPr/>
              <p:nvPr/>
            </p:nvCxnSpPr>
            <p:spPr bwMode="auto">
              <a:xfrm>
                <a:off x="5786490" y="262756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 name="Connecteur droit 19"/>
              <p:cNvCxnSpPr/>
              <p:nvPr/>
            </p:nvCxnSpPr>
            <p:spPr bwMode="auto">
              <a:xfrm>
                <a:off x="5797708" y="3022083"/>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p:cNvCxnSpPr/>
              <p:nvPr/>
            </p:nvCxnSpPr>
            <p:spPr bwMode="auto">
              <a:xfrm>
                <a:off x="5792099" y="322227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2" name="ZoneTexte 21"/>
              <p:cNvSpPr txBox="1"/>
              <p:nvPr/>
            </p:nvSpPr>
            <p:spPr>
              <a:xfrm>
                <a:off x="409220" y="2320520"/>
                <a:ext cx="443102" cy="289815"/>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6</a:t>
                </a:r>
              </a:p>
            </p:txBody>
          </p:sp>
          <p:sp>
            <p:nvSpPr>
              <p:cNvPr id="23" name="ZoneTexte 22"/>
              <p:cNvSpPr txBox="1"/>
              <p:nvPr/>
            </p:nvSpPr>
            <p:spPr>
              <a:xfrm>
                <a:off x="409220" y="2591088"/>
                <a:ext cx="443102" cy="289815"/>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5</a:t>
                </a:r>
              </a:p>
            </p:txBody>
          </p:sp>
          <p:sp>
            <p:nvSpPr>
              <p:cNvPr id="24" name="ZoneTexte 23"/>
              <p:cNvSpPr txBox="1"/>
              <p:nvPr/>
            </p:nvSpPr>
            <p:spPr>
              <a:xfrm>
                <a:off x="409220" y="2854406"/>
                <a:ext cx="443102" cy="289815"/>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4</a:t>
                </a:r>
              </a:p>
            </p:txBody>
          </p:sp>
          <p:sp>
            <p:nvSpPr>
              <p:cNvPr id="25" name="ZoneTexte 24"/>
              <p:cNvSpPr txBox="1"/>
              <p:nvPr/>
            </p:nvSpPr>
            <p:spPr>
              <a:xfrm>
                <a:off x="409220" y="3113677"/>
                <a:ext cx="443102" cy="289815"/>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3</a:t>
                </a:r>
              </a:p>
            </p:txBody>
          </p:sp>
          <p:sp>
            <p:nvSpPr>
              <p:cNvPr id="26" name="ZoneTexte 25"/>
              <p:cNvSpPr txBox="1"/>
              <p:nvPr/>
            </p:nvSpPr>
            <p:spPr>
              <a:xfrm>
                <a:off x="409220" y="3426614"/>
                <a:ext cx="443102" cy="289815"/>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2</a:t>
                </a:r>
              </a:p>
            </p:txBody>
          </p:sp>
          <p:sp>
            <p:nvSpPr>
              <p:cNvPr id="27" name="ZoneTexte 26"/>
              <p:cNvSpPr txBox="1"/>
              <p:nvPr/>
            </p:nvSpPr>
            <p:spPr>
              <a:xfrm>
                <a:off x="413533" y="3713369"/>
                <a:ext cx="381082" cy="289815"/>
              </a:xfrm>
              <a:prstGeom prst="rect">
                <a:avLst/>
              </a:prstGeom>
              <a:noFill/>
            </p:spPr>
            <p:txBody>
              <a:bodyPr wrap="none" rtlCol="0">
                <a:spAutoFit/>
              </a:bodyPr>
              <a:lstStyle/>
              <a:p>
                <a:pPr algn="r"/>
                <a:r>
                  <a:rPr lang="fr-FR" sz="1200" dirty="0">
                    <a:solidFill>
                      <a:srgbClr val="000066"/>
                    </a:solidFill>
                  </a:rPr>
                  <a:t>10</a:t>
                </a:r>
                <a:endParaRPr lang="fr-FR" sz="1200" baseline="30000" dirty="0">
                  <a:solidFill>
                    <a:srgbClr val="000066"/>
                  </a:solidFill>
                </a:endParaRPr>
              </a:p>
            </p:txBody>
          </p:sp>
          <p:sp>
            <p:nvSpPr>
              <p:cNvPr id="28" name="ZoneTexte 27"/>
              <p:cNvSpPr txBox="1"/>
              <p:nvPr/>
            </p:nvSpPr>
            <p:spPr>
              <a:xfrm>
                <a:off x="882142" y="3880994"/>
                <a:ext cx="289775" cy="289815"/>
              </a:xfrm>
              <a:prstGeom prst="rect">
                <a:avLst/>
              </a:prstGeom>
              <a:noFill/>
            </p:spPr>
            <p:txBody>
              <a:bodyPr wrap="none" rtlCol="0">
                <a:spAutoFit/>
              </a:bodyPr>
              <a:lstStyle/>
              <a:p>
                <a:pPr algn="ctr"/>
                <a:r>
                  <a:rPr lang="fr-FR" sz="1200" dirty="0">
                    <a:solidFill>
                      <a:srgbClr val="000066"/>
                    </a:solidFill>
                  </a:rPr>
                  <a:t>5</a:t>
                </a:r>
                <a:endParaRPr lang="fr-FR" sz="1200" baseline="30000" dirty="0">
                  <a:solidFill>
                    <a:srgbClr val="000066"/>
                  </a:solidFill>
                </a:endParaRPr>
              </a:p>
            </p:txBody>
          </p:sp>
          <p:sp>
            <p:nvSpPr>
              <p:cNvPr id="29" name="ZoneTexte 28"/>
              <p:cNvSpPr txBox="1"/>
              <p:nvPr/>
            </p:nvSpPr>
            <p:spPr>
              <a:xfrm>
                <a:off x="1118313" y="3880994"/>
                <a:ext cx="289775" cy="289815"/>
              </a:xfrm>
              <a:prstGeom prst="rect">
                <a:avLst/>
              </a:prstGeom>
              <a:noFill/>
            </p:spPr>
            <p:txBody>
              <a:bodyPr wrap="none" rtlCol="0">
                <a:spAutoFit/>
              </a:bodyPr>
              <a:lstStyle/>
              <a:p>
                <a:pPr algn="ctr"/>
                <a:r>
                  <a:rPr lang="fr-FR" sz="1200" dirty="0">
                    <a:solidFill>
                      <a:srgbClr val="000066"/>
                    </a:solidFill>
                  </a:rPr>
                  <a:t>6</a:t>
                </a:r>
                <a:endParaRPr lang="fr-FR" sz="1200" baseline="30000" dirty="0">
                  <a:solidFill>
                    <a:srgbClr val="000066"/>
                  </a:solidFill>
                </a:endParaRPr>
              </a:p>
            </p:txBody>
          </p:sp>
          <p:sp>
            <p:nvSpPr>
              <p:cNvPr id="30" name="ZoneTexte 29"/>
              <p:cNvSpPr txBox="1"/>
              <p:nvPr/>
            </p:nvSpPr>
            <p:spPr>
              <a:xfrm>
                <a:off x="1799197" y="3880994"/>
                <a:ext cx="289775" cy="289815"/>
              </a:xfrm>
              <a:prstGeom prst="rect">
                <a:avLst/>
              </a:prstGeom>
              <a:noFill/>
            </p:spPr>
            <p:txBody>
              <a:bodyPr wrap="none" rtlCol="0">
                <a:spAutoFit/>
              </a:bodyPr>
              <a:lstStyle/>
              <a:p>
                <a:pPr algn="ctr"/>
                <a:r>
                  <a:rPr lang="fr-FR" sz="1200" dirty="0">
                    <a:solidFill>
                      <a:srgbClr val="000066"/>
                    </a:solidFill>
                  </a:rPr>
                  <a:t>9</a:t>
                </a:r>
                <a:endParaRPr lang="fr-FR" sz="1200" baseline="30000" dirty="0">
                  <a:solidFill>
                    <a:srgbClr val="000066"/>
                  </a:solidFill>
                </a:endParaRPr>
              </a:p>
            </p:txBody>
          </p:sp>
          <p:sp>
            <p:nvSpPr>
              <p:cNvPr id="31" name="ZoneTexte 30"/>
              <p:cNvSpPr txBox="1"/>
              <p:nvPr/>
            </p:nvSpPr>
            <p:spPr>
              <a:xfrm>
                <a:off x="2425685" y="3880994"/>
                <a:ext cx="381083" cy="289815"/>
              </a:xfrm>
              <a:prstGeom prst="rect">
                <a:avLst/>
              </a:prstGeom>
              <a:noFill/>
            </p:spPr>
            <p:txBody>
              <a:bodyPr wrap="none" rtlCol="0">
                <a:spAutoFit/>
              </a:bodyPr>
              <a:lstStyle/>
              <a:p>
                <a:pPr algn="ctr"/>
                <a:r>
                  <a:rPr lang="fr-FR" sz="1200" dirty="0">
                    <a:solidFill>
                      <a:srgbClr val="000066"/>
                    </a:solidFill>
                  </a:rPr>
                  <a:t>12</a:t>
                </a:r>
                <a:endParaRPr lang="fr-FR" sz="1200" baseline="30000" dirty="0">
                  <a:solidFill>
                    <a:srgbClr val="000066"/>
                  </a:solidFill>
                </a:endParaRPr>
              </a:p>
            </p:txBody>
          </p:sp>
          <p:sp>
            <p:nvSpPr>
              <p:cNvPr id="32" name="ZoneTexte 31"/>
              <p:cNvSpPr txBox="1"/>
              <p:nvPr/>
            </p:nvSpPr>
            <p:spPr>
              <a:xfrm>
                <a:off x="2912357" y="3880994"/>
                <a:ext cx="289775" cy="289815"/>
              </a:xfrm>
              <a:prstGeom prst="rect">
                <a:avLst/>
              </a:prstGeom>
              <a:noFill/>
            </p:spPr>
            <p:txBody>
              <a:bodyPr wrap="none" rtlCol="0">
                <a:spAutoFit/>
              </a:bodyPr>
              <a:lstStyle/>
              <a:p>
                <a:pPr algn="ctr"/>
                <a:r>
                  <a:rPr lang="fr-FR" sz="1200" dirty="0">
                    <a:solidFill>
                      <a:srgbClr val="000066"/>
                    </a:solidFill>
                  </a:rPr>
                  <a:t>2</a:t>
                </a:r>
                <a:endParaRPr lang="fr-FR" sz="1200" baseline="30000" dirty="0">
                  <a:solidFill>
                    <a:srgbClr val="000066"/>
                  </a:solidFill>
                </a:endParaRPr>
              </a:p>
            </p:txBody>
          </p:sp>
          <p:sp>
            <p:nvSpPr>
              <p:cNvPr id="33" name="ZoneTexte 32"/>
              <p:cNvSpPr txBox="1"/>
              <p:nvPr/>
            </p:nvSpPr>
            <p:spPr>
              <a:xfrm>
                <a:off x="5603621" y="3880994"/>
                <a:ext cx="289775" cy="289815"/>
              </a:xfrm>
              <a:prstGeom prst="rect">
                <a:avLst/>
              </a:prstGeom>
              <a:noFill/>
            </p:spPr>
            <p:txBody>
              <a:bodyPr wrap="none" rtlCol="0">
                <a:spAutoFit/>
              </a:bodyPr>
              <a:lstStyle/>
              <a:p>
                <a:pPr algn="ctr"/>
                <a:r>
                  <a:rPr lang="fr-FR" sz="1200" dirty="0">
                    <a:solidFill>
                      <a:srgbClr val="000066"/>
                    </a:solidFill>
                  </a:rPr>
                  <a:t>2</a:t>
                </a:r>
                <a:endParaRPr lang="fr-FR" sz="1200" baseline="30000" dirty="0">
                  <a:solidFill>
                    <a:srgbClr val="000066"/>
                  </a:solidFill>
                </a:endParaRPr>
              </a:p>
            </p:txBody>
          </p:sp>
          <p:sp>
            <p:nvSpPr>
              <p:cNvPr id="34" name="ZoneTexte 33"/>
              <p:cNvSpPr txBox="1"/>
              <p:nvPr/>
            </p:nvSpPr>
            <p:spPr>
              <a:xfrm>
                <a:off x="5170749" y="4148493"/>
                <a:ext cx="563699" cy="289815"/>
              </a:xfrm>
              <a:prstGeom prst="rect">
                <a:avLst/>
              </a:prstGeom>
              <a:noFill/>
            </p:spPr>
            <p:txBody>
              <a:bodyPr wrap="none" rtlCol="0">
                <a:spAutoFit/>
              </a:bodyPr>
              <a:lstStyle/>
              <a:p>
                <a:pPr algn="ctr"/>
                <a:r>
                  <a:rPr lang="fr-FR" sz="1200" b="1" dirty="0">
                    <a:solidFill>
                      <a:srgbClr val="000066"/>
                    </a:solidFill>
                  </a:rPr>
                  <a:t>2016</a:t>
                </a:r>
                <a:endParaRPr lang="fr-FR" sz="1200" b="1" baseline="30000" dirty="0">
                  <a:solidFill>
                    <a:srgbClr val="000066"/>
                  </a:solidFill>
                </a:endParaRPr>
              </a:p>
            </p:txBody>
          </p:sp>
          <p:sp>
            <p:nvSpPr>
              <p:cNvPr id="36" name="ZoneTexte 35"/>
              <p:cNvSpPr txBox="1"/>
              <p:nvPr/>
            </p:nvSpPr>
            <p:spPr>
              <a:xfrm>
                <a:off x="5830485" y="3664255"/>
                <a:ext cx="282884" cy="273714"/>
              </a:xfrm>
              <a:prstGeom prst="rect">
                <a:avLst/>
              </a:prstGeom>
              <a:noFill/>
            </p:spPr>
            <p:txBody>
              <a:bodyPr wrap="none" rtlCol="0">
                <a:spAutoFit/>
              </a:bodyPr>
              <a:lstStyle/>
              <a:p>
                <a:r>
                  <a:rPr lang="fr-FR" sz="1100" dirty="0">
                    <a:solidFill>
                      <a:srgbClr val="000066"/>
                    </a:solidFill>
                  </a:rPr>
                  <a:t>0</a:t>
                </a:r>
                <a:endParaRPr lang="fr-FR" sz="1100" baseline="30000" dirty="0">
                  <a:solidFill>
                    <a:srgbClr val="000066"/>
                  </a:solidFill>
                </a:endParaRPr>
              </a:p>
            </p:txBody>
          </p:sp>
          <p:sp>
            <p:nvSpPr>
              <p:cNvPr id="37" name="ZoneTexte 36"/>
              <p:cNvSpPr txBox="1"/>
              <p:nvPr/>
            </p:nvSpPr>
            <p:spPr>
              <a:xfrm>
                <a:off x="5830491" y="2873423"/>
                <a:ext cx="451717" cy="273714"/>
              </a:xfrm>
              <a:prstGeom prst="rect">
                <a:avLst/>
              </a:prstGeom>
              <a:noFill/>
            </p:spPr>
            <p:txBody>
              <a:bodyPr wrap="none" rtlCol="0">
                <a:spAutoFit/>
              </a:bodyPr>
              <a:lstStyle/>
              <a:p>
                <a:r>
                  <a:rPr lang="fr-FR" sz="1100" dirty="0">
                    <a:solidFill>
                      <a:srgbClr val="000066"/>
                    </a:solidFill>
                  </a:rPr>
                  <a:t>400</a:t>
                </a:r>
                <a:endParaRPr lang="fr-FR" sz="1100" baseline="30000" dirty="0">
                  <a:solidFill>
                    <a:srgbClr val="000066"/>
                  </a:solidFill>
                </a:endParaRPr>
              </a:p>
            </p:txBody>
          </p:sp>
          <p:sp>
            <p:nvSpPr>
              <p:cNvPr id="38" name="ZoneTexte 37"/>
              <p:cNvSpPr txBox="1"/>
              <p:nvPr/>
            </p:nvSpPr>
            <p:spPr>
              <a:xfrm>
                <a:off x="5830491" y="3268760"/>
                <a:ext cx="451717" cy="273714"/>
              </a:xfrm>
              <a:prstGeom prst="rect">
                <a:avLst/>
              </a:prstGeom>
              <a:noFill/>
            </p:spPr>
            <p:txBody>
              <a:bodyPr wrap="none" rtlCol="0">
                <a:spAutoFit/>
              </a:bodyPr>
              <a:lstStyle/>
              <a:p>
                <a:r>
                  <a:rPr lang="fr-FR" sz="1100" dirty="0">
                    <a:solidFill>
                      <a:srgbClr val="000066"/>
                    </a:solidFill>
                  </a:rPr>
                  <a:t>200</a:t>
                </a:r>
                <a:endParaRPr lang="fr-FR" sz="1100" baseline="30000" dirty="0">
                  <a:solidFill>
                    <a:srgbClr val="000066"/>
                  </a:solidFill>
                </a:endParaRPr>
              </a:p>
            </p:txBody>
          </p:sp>
          <p:sp>
            <p:nvSpPr>
              <p:cNvPr id="39" name="ZoneTexte 38"/>
              <p:cNvSpPr txBox="1"/>
              <p:nvPr/>
            </p:nvSpPr>
            <p:spPr>
              <a:xfrm>
                <a:off x="5830491" y="2483314"/>
                <a:ext cx="451717" cy="273714"/>
              </a:xfrm>
              <a:prstGeom prst="rect">
                <a:avLst/>
              </a:prstGeom>
              <a:noFill/>
            </p:spPr>
            <p:txBody>
              <a:bodyPr wrap="none" rtlCol="0">
                <a:spAutoFit/>
              </a:bodyPr>
              <a:lstStyle/>
              <a:p>
                <a:r>
                  <a:rPr lang="fr-FR" sz="1100" dirty="0">
                    <a:solidFill>
                      <a:srgbClr val="000066"/>
                    </a:solidFill>
                  </a:rPr>
                  <a:t>600</a:t>
                </a:r>
                <a:endParaRPr lang="fr-FR" sz="1100" baseline="30000" dirty="0">
                  <a:solidFill>
                    <a:srgbClr val="000066"/>
                  </a:solidFill>
                </a:endParaRPr>
              </a:p>
            </p:txBody>
          </p:sp>
          <p:sp>
            <p:nvSpPr>
              <p:cNvPr id="40" name="ZoneTexte 39"/>
              <p:cNvSpPr txBox="1"/>
              <p:nvPr/>
            </p:nvSpPr>
            <p:spPr>
              <a:xfrm>
                <a:off x="5830491" y="3468398"/>
                <a:ext cx="451717" cy="273714"/>
              </a:xfrm>
              <a:prstGeom prst="rect">
                <a:avLst/>
              </a:prstGeom>
              <a:noFill/>
            </p:spPr>
            <p:txBody>
              <a:bodyPr wrap="none" rtlCol="0">
                <a:spAutoFit/>
              </a:bodyPr>
              <a:lstStyle/>
              <a:p>
                <a:r>
                  <a:rPr lang="fr-FR" sz="1100" dirty="0">
                    <a:solidFill>
                      <a:srgbClr val="000066"/>
                    </a:solidFill>
                  </a:rPr>
                  <a:t>100</a:t>
                </a:r>
                <a:endParaRPr lang="fr-FR" sz="1100" baseline="30000" dirty="0">
                  <a:solidFill>
                    <a:srgbClr val="000066"/>
                  </a:solidFill>
                </a:endParaRPr>
              </a:p>
            </p:txBody>
          </p:sp>
          <p:sp>
            <p:nvSpPr>
              <p:cNvPr id="41" name="ZoneTexte 40"/>
              <p:cNvSpPr txBox="1"/>
              <p:nvPr/>
            </p:nvSpPr>
            <p:spPr>
              <a:xfrm>
                <a:off x="5830491" y="2295730"/>
                <a:ext cx="451717" cy="273714"/>
              </a:xfrm>
              <a:prstGeom prst="rect">
                <a:avLst/>
              </a:prstGeom>
              <a:noFill/>
            </p:spPr>
            <p:txBody>
              <a:bodyPr wrap="none" rtlCol="0">
                <a:spAutoFit/>
              </a:bodyPr>
              <a:lstStyle/>
              <a:p>
                <a:r>
                  <a:rPr lang="fr-FR" sz="1100" dirty="0">
                    <a:solidFill>
                      <a:srgbClr val="000066"/>
                    </a:solidFill>
                  </a:rPr>
                  <a:t>700</a:t>
                </a:r>
                <a:endParaRPr lang="fr-FR" sz="1100" baseline="30000" dirty="0">
                  <a:solidFill>
                    <a:srgbClr val="000066"/>
                  </a:solidFill>
                </a:endParaRPr>
              </a:p>
            </p:txBody>
          </p:sp>
          <p:sp>
            <p:nvSpPr>
              <p:cNvPr id="43" name="ZoneTexte 42"/>
              <p:cNvSpPr txBox="1"/>
              <p:nvPr/>
            </p:nvSpPr>
            <p:spPr>
              <a:xfrm>
                <a:off x="5830491" y="2679171"/>
                <a:ext cx="451717" cy="273714"/>
              </a:xfrm>
              <a:prstGeom prst="rect">
                <a:avLst/>
              </a:prstGeom>
              <a:noFill/>
            </p:spPr>
            <p:txBody>
              <a:bodyPr wrap="none" rtlCol="0">
                <a:spAutoFit/>
              </a:bodyPr>
              <a:lstStyle/>
              <a:p>
                <a:r>
                  <a:rPr lang="fr-FR" sz="1100" dirty="0">
                    <a:solidFill>
                      <a:srgbClr val="000066"/>
                    </a:solidFill>
                  </a:rPr>
                  <a:t>500</a:t>
                </a:r>
                <a:endParaRPr lang="fr-FR" sz="1100" baseline="30000" dirty="0">
                  <a:solidFill>
                    <a:srgbClr val="000066"/>
                  </a:solidFill>
                </a:endParaRPr>
              </a:p>
            </p:txBody>
          </p:sp>
          <p:sp>
            <p:nvSpPr>
              <p:cNvPr id="44" name="ZoneTexte 43"/>
              <p:cNvSpPr txBox="1"/>
              <p:nvPr/>
            </p:nvSpPr>
            <p:spPr>
              <a:xfrm>
                <a:off x="5830491" y="3065337"/>
                <a:ext cx="451717" cy="273714"/>
              </a:xfrm>
              <a:prstGeom prst="rect">
                <a:avLst/>
              </a:prstGeom>
              <a:noFill/>
            </p:spPr>
            <p:txBody>
              <a:bodyPr wrap="none" rtlCol="0">
                <a:spAutoFit/>
              </a:bodyPr>
              <a:lstStyle/>
              <a:p>
                <a:r>
                  <a:rPr lang="fr-FR" sz="1100" dirty="0">
                    <a:solidFill>
                      <a:srgbClr val="000066"/>
                    </a:solidFill>
                  </a:rPr>
                  <a:t>300</a:t>
                </a:r>
                <a:endParaRPr lang="fr-FR" sz="1100" baseline="30000" dirty="0">
                  <a:solidFill>
                    <a:srgbClr val="000066"/>
                  </a:solidFill>
                </a:endParaRPr>
              </a:p>
            </p:txBody>
          </p:sp>
          <p:cxnSp>
            <p:nvCxnSpPr>
              <p:cNvPr id="45" name="Connecteur droit 44"/>
              <p:cNvCxnSpPr/>
              <p:nvPr/>
            </p:nvCxnSpPr>
            <p:spPr bwMode="auto">
              <a:xfrm>
                <a:off x="5793034" y="243215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p:cNvCxnSpPr/>
              <p:nvPr/>
            </p:nvCxnSpPr>
            <p:spPr bwMode="auto">
              <a:xfrm>
                <a:off x="5799577" y="2820170"/>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7" name="ZoneTexte 46"/>
              <p:cNvSpPr txBox="1"/>
              <p:nvPr/>
            </p:nvSpPr>
            <p:spPr>
              <a:xfrm>
                <a:off x="5374336" y="3880993"/>
                <a:ext cx="289775" cy="289815"/>
              </a:xfrm>
              <a:prstGeom prst="rect">
                <a:avLst/>
              </a:prstGeom>
              <a:noFill/>
            </p:spPr>
            <p:txBody>
              <a:bodyPr wrap="none" rtlCol="0">
                <a:spAutoFit/>
              </a:bodyPr>
              <a:lstStyle/>
              <a:p>
                <a:pPr algn="ctr"/>
                <a:r>
                  <a:rPr lang="fr-FR" sz="1200" dirty="0">
                    <a:solidFill>
                      <a:srgbClr val="000066"/>
                    </a:solidFill>
                  </a:rPr>
                  <a:t>1</a:t>
                </a:r>
                <a:endParaRPr lang="fr-FR" sz="1200" baseline="30000" dirty="0">
                  <a:solidFill>
                    <a:srgbClr val="000066"/>
                  </a:solidFill>
                </a:endParaRPr>
              </a:p>
            </p:txBody>
          </p:sp>
          <p:sp>
            <p:nvSpPr>
              <p:cNvPr id="48" name="ZoneTexte 47"/>
              <p:cNvSpPr txBox="1"/>
              <p:nvPr/>
            </p:nvSpPr>
            <p:spPr>
              <a:xfrm>
                <a:off x="2509840" y="4148493"/>
                <a:ext cx="563699" cy="289815"/>
              </a:xfrm>
              <a:prstGeom prst="rect">
                <a:avLst/>
              </a:prstGeom>
              <a:noFill/>
            </p:spPr>
            <p:txBody>
              <a:bodyPr wrap="none" rtlCol="0">
                <a:spAutoFit/>
              </a:bodyPr>
              <a:lstStyle/>
              <a:p>
                <a:pPr algn="ctr"/>
                <a:r>
                  <a:rPr lang="fr-FR" sz="1200" b="1" dirty="0">
                    <a:solidFill>
                      <a:srgbClr val="000066"/>
                    </a:solidFill>
                  </a:rPr>
                  <a:t>2015</a:t>
                </a:r>
                <a:endParaRPr lang="fr-FR" sz="1200" b="1" baseline="30000" dirty="0">
                  <a:solidFill>
                    <a:srgbClr val="000066"/>
                  </a:solidFill>
                </a:endParaRPr>
              </a:p>
            </p:txBody>
          </p:sp>
          <p:sp>
            <p:nvSpPr>
              <p:cNvPr id="49" name="ZoneTexte 48"/>
              <p:cNvSpPr txBox="1"/>
              <p:nvPr/>
            </p:nvSpPr>
            <p:spPr>
              <a:xfrm>
                <a:off x="703989" y="4148493"/>
                <a:ext cx="563699" cy="289815"/>
              </a:xfrm>
              <a:prstGeom prst="rect">
                <a:avLst/>
              </a:prstGeom>
              <a:noFill/>
            </p:spPr>
            <p:txBody>
              <a:bodyPr wrap="none" rtlCol="0">
                <a:spAutoFit/>
              </a:bodyPr>
              <a:lstStyle/>
              <a:p>
                <a:pPr algn="ctr"/>
                <a:r>
                  <a:rPr lang="fr-FR" sz="1200" b="1" dirty="0">
                    <a:solidFill>
                      <a:srgbClr val="000066"/>
                    </a:solidFill>
                  </a:rPr>
                  <a:t>2014</a:t>
                </a:r>
                <a:endParaRPr lang="fr-FR" sz="1200" b="1" baseline="30000" dirty="0">
                  <a:solidFill>
                    <a:srgbClr val="000066"/>
                  </a:solidFill>
                </a:endParaRPr>
              </a:p>
            </p:txBody>
          </p:sp>
          <p:sp>
            <p:nvSpPr>
              <p:cNvPr id="50" name="ZoneTexte 49"/>
              <p:cNvSpPr txBox="1"/>
              <p:nvPr/>
            </p:nvSpPr>
            <p:spPr>
              <a:xfrm>
                <a:off x="1337820" y="3880993"/>
                <a:ext cx="289775" cy="289815"/>
              </a:xfrm>
              <a:prstGeom prst="rect">
                <a:avLst/>
              </a:prstGeom>
              <a:noFill/>
            </p:spPr>
            <p:txBody>
              <a:bodyPr wrap="none" rtlCol="0">
                <a:spAutoFit/>
              </a:bodyPr>
              <a:lstStyle/>
              <a:p>
                <a:pPr algn="ctr"/>
                <a:r>
                  <a:rPr lang="fr-FR" sz="1200" dirty="0">
                    <a:solidFill>
                      <a:srgbClr val="000066"/>
                    </a:solidFill>
                  </a:rPr>
                  <a:t>7</a:t>
                </a:r>
                <a:endParaRPr lang="fr-FR" sz="1200" baseline="30000" dirty="0">
                  <a:solidFill>
                    <a:srgbClr val="000066"/>
                  </a:solidFill>
                </a:endParaRPr>
              </a:p>
            </p:txBody>
          </p:sp>
          <p:sp>
            <p:nvSpPr>
              <p:cNvPr id="51" name="ZoneTexte 50"/>
              <p:cNvSpPr txBox="1"/>
              <p:nvPr/>
            </p:nvSpPr>
            <p:spPr>
              <a:xfrm>
                <a:off x="1581296" y="3880993"/>
                <a:ext cx="289775" cy="289815"/>
              </a:xfrm>
              <a:prstGeom prst="rect">
                <a:avLst/>
              </a:prstGeom>
              <a:noFill/>
            </p:spPr>
            <p:txBody>
              <a:bodyPr wrap="none" rtlCol="0">
                <a:spAutoFit/>
              </a:bodyPr>
              <a:lstStyle/>
              <a:p>
                <a:pPr algn="ctr"/>
                <a:r>
                  <a:rPr lang="fr-FR" sz="1200" dirty="0">
                    <a:solidFill>
                      <a:srgbClr val="000066"/>
                    </a:solidFill>
                  </a:rPr>
                  <a:t>8</a:t>
                </a:r>
                <a:endParaRPr lang="fr-FR" sz="1200" baseline="30000" dirty="0">
                  <a:solidFill>
                    <a:srgbClr val="000066"/>
                  </a:solidFill>
                </a:endParaRPr>
              </a:p>
            </p:txBody>
          </p:sp>
          <p:sp>
            <p:nvSpPr>
              <p:cNvPr id="52" name="ZoneTexte 51"/>
              <p:cNvSpPr txBox="1"/>
              <p:nvPr/>
            </p:nvSpPr>
            <p:spPr>
              <a:xfrm>
                <a:off x="1971744" y="3880993"/>
                <a:ext cx="381083" cy="289815"/>
              </a:xfrm>
              <a:prstGeom prst="rect">
                <a:avLst/>
              </a:prstGeom>
              <a:noFill/>
            </p:spPr>
            <p:txBody>
              <a:bodyPr wrap="none" rtlCol="0">
                <a:spAutoFit/>
              </a:bodyPr>
              <a:lstStyle/>
              <a:p>
                <a:pPr algn="ctr"/>
                <a:r>
                  <a:rPr lang="fr-FR" sz="1200" dirty="0">
                    <a:solidFill>
                      <a:srgbClr val="000066"/>
                    </a:solidFill>
                  </a:rPr>
                  <a:t>10</a:t>
                </a:r>
                <a:endParaRPr lang="fr-FR" sz="1200" baseline="30000" dirty="0">
                  <a:solidFill>
                    <a:srgbClr val="000066"/>
                  </a:solidFill>
                </a:endParaRPr>
              </a:p>
            </p:txBody>
          </p:sp>
          <p:sp>
            <p:nvSpPr>
              <p:cNvPr id="53" name="ZoneTexte 52"/>
              <p:cNvSpPr txBox="1"/>
              <p:nvPr/>
            </p:nvSpPr>
            <p:spPr>
              <a:xfrm>
                <a:off x="2202116" y="3880993"/>
                <a:ext cx="368817" cy="289815"/>
              </a:xfrm>
              <a:prstGeom prst="rect">
                <a:avLst/>
              </a:prstGeom>
              <a:noFill/>
            </p:spPr>
            <p:txBody>
              <a:bodyPr wrap="none" rtlCol="0">
                <a:spAutoFit/>
              </a:bodyPr>
              <a:lstStyle/>
              <a:p>
                <a:pPr algn="ctr"/>
                <a:r>
                  <a:rPr lang="fr-FR" sz="1200" dirty="0">
                    <a:solidFill>
                      <a:srgbClr val="000066"/>
                    </a:solidFill>
                  </a:rPr>
                  <a:t>11</a:t>
                </a:r>
                <a:endParaRPr lang="fr-FR" sz="1200" baseline="30000" dirty="0">
                  <a:solidFill>
                    <a:srgbClr val="000066"/>
                  </a:solidFill>
                </a:endParaRPr>
              </a:p>
            </p:txBody>
          </p:sp>
          <p:sp>
            <p:nvSpPr>
              <p:cNvPr id="54" name="ZoneTexte 53"/>
              <p:cNvSpPr txBox="1"/>
              <p:nvPr/>
            </p:nvSpPr>
            <p:spPr>
              <a:xfrm>
                <a:off x="2696975" y="3880993"/>
                <a:ext cx="289775" cy="289815"/>
              </a:xfrm>
              <a:prstGeom prst="rect">
                <a:avLst/>
              </a:prstGeom>
              <a:noFill/>
            </p:spPr>
            <p:txBody>
              <a:bodyPr wrap="none" rtlCol="0">
                <a:spAutoFit/>
              </a:bodyPr>
              <a:lstStyle/>
              <a:p>
                <a:pPr algn="ctr"/>
                <a:r>
                  <a:rPr lang="fr-FR" sz="1200" dirty="0">
                    <a:solidFill>
                      <a:srgbClr val="000066"/>
                    </a:solidFill>
                  </a:rPr>
                  <a:t>1</a:t>
                </a:r>
                <a:endParaRPr lang="fr-FR" sz="1200" baseline="30000" dirty="0">
                  <a:solidFill>
                    <a:srgbClr val="000066"/>
                  </a:solidFill>
                </a:endParaRPr>
              </a:p>
            </p:txBody>
          </p:sp>
          <p:sp>
            <p:nvSpPr>
              <p:cNvPr id="55" name="ZoneTexte 54"/>
              <p:cNvSpPr txBox="1"/>
              <p:nvPr/>
            </p:nvSpPr>
            <p:spPr>
              <a:xfrm>
                <a:off x="3127808" y="3880993"/>
                <a:ext cx="289775" cy="289815"/>
              </a:xfrm>
              <a:prstGeom prst="rect">
                <a:avLst/>
              </a:prstGeom>
              <a:noFill/>
            </p:spPr>
            <p:txBody>
              <a:bodyPr wrap="none" rtlCol="0">
                <a:spAutoFit/>
              </a:bodyPr>
              <a:lstStyle/>
              <a:p>
                <a:pPr algn="ctr"/>
                <a:r>
                  <a:rPr lang="fr-FR" sz="1200" dirty="0">
                    <a:solidFill>
                      <a:srgbClr val="000066"/>
                    </a:solidFill>
                  </a:rPr>
                  <a:t>3</a:t>
                </a:r>
                <a:endParaRPr lang="fr-FR" sz="1200" baseline="30000" dirty="0">
                  <a:solidFill>
                    <a:srgbClr val="000066"/>
                  </a:solidFill>
                </a:endParaRPr>
              </a:p>
            </p:txBody>
          </p:sp>
          <p:sp>
            <p:nvSpPr>
              <p:cNvPr id="56" name="ZoneTexte 55"/>
              <p:cNvSpPr txBox="1"/>
              <p:nvPr/>
            </p:nvSpPr>
            <p:spPr>
              <a:xfrm>
                <a:off x="3364133" y="3880993"/>
                <a:ext cx="289775" cy="289815"/>
              </a:xfrm>
              <a:prstGeom prst="rect">
                <a:avLst/>
              </a:prstGeom>
              <a:noFill/>
            </p:spPr>
            <p:txBody>
              <a:bodyPr wrap="none" rtlCol="0">
                <a:spAutoFit/>
              </a:bodyPr>
              <a:lstStyle/>
              <a:p>
                <a:pPr algn="ctr"/>
                <a:r>
                  <a:rPr lang="fr-FR" sz="1200" dirty="0">
                    <a:solidFill>
                      <a:srgbClr val="000066"/>
                    </a:solidFill>
                  </a:rPr>
                  <a:t>4</a:t>
                </a:r>
                <a:endParaRPr lang="fr-FR" sz="1200" baseline="30000" dirty="0">
                  <a:solidFill>
                    <a:srgbClr val="000066"/>
                  </a:solidFill>
                </a:endParaRPr>
              </a:p>
            </p:txBody>
          </p:sp>
          <p:sp>
            <p:nvSpPr>
              <p:cNvPr id="57" name="ZoneTexte 56"/>
              <p:cNvSpPr txBox="1"/>
              <p:nvPr/>
            </p:nvSpPr>
            <p:spPr>
              <a:xfrm>
                <a:off x="3601065" y="3880993"/>
                <a:ext cx="289775" cy="289815"/>
              </a:xfrm>
              <a:prstGeom prst="rect">
                <a:avLst/>
              </a:prstGeom>
              <a:noFill/>
            </p:spPr>
            <p:txBody>
              <a:bodyPr wrap="none" rtlCol="0">
                <a:spAutoFit/>
              </a:bodyPr>
              <a:lstStyle/>
              <a:p>
                <a:pPr algn="ctr"/>
                <a:r>
                  <a:rPr lang="fr-FR" sz="1200" dirty="0">
                    <a:solidFill>
                      <a:srgbClr val="000066"/>
                    </a:solidFill>
                  </a:rPr>
                  <a:t>5</a:t>
                </a:r>
                <a:endParaRPr lang="fr-FR" sz="1200" baseline="30000" dirty="0">
                  <a:solidFill>
                    <a:srgbClr val="000066"/>
                  </a:solidFill>
                </a:endParaRPr>
              </a:p>
            </p:txBody>
          </p:sp>
          <p:sp>
            <p:nvSpPr>
              <p:cNvPr id="58" name="ZoneTexte 57"/>
              <p:cNvSpPr txBox="1"/>
              <p:nvPr/>
            </p:nvSpPr>
            <p:spPr>
              <a:xfrm>
                <a:off x="3801123" y="3880993"/>
                <a:ext cx="289775" cy="289815"/>
              </a:xfrm>
              <a:prstGeom prst="rect">
                <a:avLst/>
              </a:prstGeom>
              <a:noFill/>
            </p:spPr>
            <p:txBody>
              <a:bodyPr wrap="none" rtlCol="0">
                <a:spAutoFit/>
              </a:bodyPr>
              <a:lstStyle/>
              <a:p>
                <a:pPr algn="ctr"/>
                <a:r>
                  <a:rPr lang="fr-FR" sz="1200" dirty="0">
                    <a:solidFill>
                      <a:srgbClr val="000066"/>
                    </a:solidFill>
                  </a:rPr>
                  <a:t>6</a:t>
                </a:r>
                <a:endParaRPr lang="fr-FR" sz="1200" baseline="30000" dirty="0">
                  <a:solidFill>
                    <a:srgbClr val="000066"/>
                  </a:solidFill>
                </a:endParaRPr>
              </a:p>
            </p:txBody>
          </p:sp>
          <p:sp>
            <p:nvSpPr>
              <p:cNvPr id="59" name="ZoneTexte 58"/>
              <p:cNvSpPr txBox="1"/>
              <p:nvPr/>
            </p:nvSpPr>
            <p:spPr>
              <a:xfrm>
                <a:off x="4025815" y="3880993"/>
                <a:ext cx="289775" cy="289815"/>
              </a:xfrm>
              <a:prstGeom prst="rect">
                <a:avLst/>
              </a:prstGeom>
              <a:noFill/>
            </p:spPr>
            <p:txBody>
              <a:bodyPr wrap="none" rtlCol="0">
                <a:spAutoFit/>
              </a:bodyPr>
              <a:lstStyle/>
              <a:p>
                <a:pPr algn="ctr"/>
                <a:r>
                  <a:rPr lang="fr-FR" sz="1200" dirty="0">
                    <a:solidFill>
                      <a:srgbClr val="000066"/>
                    </a:solidFill>
                  </a:rPr>
                  <a:t>7</a:t>
                </a:r>
                <a:endParaRPr lang="fr-FR" sz="1200" baseline="30000" dirty="0">
                  <a:solidFill>
                    <a:srgbClr val="000066"/>
                  </a:solidFill>
                </a:endParaRPr>
              </a:p>
            </p:txBody>
          </p:sp>
          <p:sp>
            <p:nvSpPr>
              <p:cNvPr id="60" name="ZoneTexte 59"/>
              <p:cNvSpPr txBox="1"/>
              <p:nvPr/>
            </p:nvSpPr>
            <p:spPr>
              <a:xfrm>
                <a:off x="4261866" y="3880993"/>
                <a:ext cx="289775" cy="289815"/>
              </a:xfrm>
              <a:prstGeom prst="rect">
                <a:avLst/>
              </a:prstGeom>
              <a:noFill/>
            </p:spPr>
            <p:txBody>
              <a:bodyPr wrap="none" rtlCol="0">
                <a:spAutoFit/>
              </a:bodyPr>
              <a:lstStyle/>
              <a:p>
                <a:pPr algn="ctr"/>
                <a:r>
                  <a:rPr lang="fr-FR" sz="1200" dirty="0">
                    <a:solidFill>
                      <a:srgbClr val="000066"/>
                    </a:solidFill>
                  </a:rPr>
                  <a:t>8</a:t>
                </a:r>
                <a:endParaRPr lang="fr-FR" sz="1200" baseline="30000" dirty="0">
                  <a:solidFill>
                    <a:srgbClr val="000066"/>
                  </a:solidFill>
                </a:endParaRPr>
              </a:p>
            </p:txBody>
          </p:sp>
          <p:sp>
            <p:nvSpPr>
              <p:cNvPr id="61" name="ZoneTexte 60"/>
              <p:cNvSpPr txBox="1"/>
              <p:nvPr/>
            </p:nvSpPr>
            <p:spPr>
              <a:xfrm>
                <a:off x="4481289" y="3880993"/>
                <a:ext cx="289775" cy="289815"/>
              </a:xfrm>
              <a:prstGeom prst="rect">
                <a:avLst/>
              </a:prstGeom>
              <a:noFill/>
            </p:spPr>
            <p:txBody>
              <a:bodyPr wrap="none" rtlCol="0">
                <a:spAutoFit/>
              </a:bodyPr>
              <a:lstStyle/>
              <a:p>
                <a:pPr algn="ctr"/>
                <a:r>
                  <a:rPr lang="fr-FR" sz="1200" dirty="0">
                    <a:solidFill>
                      <a:srgbClr val="000066"/>
                    </a:solidFill>
                  </a:rPr>
                  <a:t>9</a:t>
                </a:r>
                <a:endParaRPr lang="fr-FR" sz="1200" baseline="30000" dirty="0">
                  <a:solidFill>
                    <a:srgbClr val="000066"/>
                  </a:solidFill>
                </a:endParaRPr>
              </a:p>
            </p:txBody>
          </p:sp>
          <p:sp>
            <p:nvSpPr>
              <p:cNvPr id="62" name="ZoneTexte 61"/>
              <p:cNvSpPr txBox="1"/>
              <p:nvPr/>
            </p:nvSpPr>
            <p:spPr>
              <a:xfrm>
                <a:off x="4671147" y="3880993"/>
                <a:ext cx="381083" cy="289815"/>
              </a:xfrm>
              <a:prstGeom prst="rect">
                <a:avLst/>
              </a:prstGeom>
              <a:noFill/>
            </p:spPr>
            <p:txBody>
              <a:bodyPr wrap="none" rtlCol="0">
                <a:spAutoFit/>
              </a:bodyPr>
              <a:lstStyle/>
              <a:p>
                <a:pPr algn="ctr"/>
                <a:r>
                  <a:rPr lang="fr-FR" sz="1200" dirty="0">
                    <a:solidFill>
                      <a:srgbClr val="000066"/>
                    </a:solidFill>
                  </a:rPr>
                  <a:t>10</a:t>
                </a:r>
                <a:endParaRPr lang="fr-FR" sz="1200" baseline="30000" dirty="0">
                  <a:solidFill>
                    <a:srgbClr val="000066"/>
                  </a:solidFill>
                </a:endParaRPr>
              </a:p>
            </p:txBody>
          </p:sp>
          <p:sp>
            <p:nvSpPr>
              <p:cNvPr id="63" name="ZoneTexte 62"/>
              <p:cNvSpPr txBox="1"/>
              <p:nvPr/>
            </p:nvSpPr>
            <p:spPr>
              <a:xfrm>
                <a:off x="4896733" y="3880993"/>
                <a:ext cx="368817" cy="289815"/>
              </a:xfrm>
              <a:prstGeom prst="rect">
                <a:avLst/>
              </a:prstGeom>
              <a:noFill/>
            </p:spPr>
            <p:txBody>
              <a:bodyPr wrap="none" rtlCol="0">
                <a:spAutoFit/>
              </a:bodyPr>
              <a:lstStyle/>
              <a:p>
                <a:pPr algn="ctr"/>
                <a:r>
                  <a:rPr lang="fr-FR" sz="1200" dirty="0">
                    <a:solidFill>
                      <a:srgbClr val="000066"/>
                    </a:solidFill>
                  </a:rPr>
                  <a:t>11</a:t>
                </a:r>
                <a:endParaRPr lang="fr-FR" sz="1200" baseline="30000" dirty="0">
                  <a:solidFill>
                    <a:srgbClr val="000066"/>
                  </a:solidFill>
                </a:endParaRPr>
              </a:p>
            </p:txBody>
          </p:sp>
          <p:sp>
            <p:nvSpPr>
              <p:cNvPr id="64" name="ZoneTexte 63"/>
              <p:cNvSpPr txBox="1"/>
              <p:nvPr/>
            </p:nvSpPr>
            <p:spPr>
              <a:xfrm>
                <a:off x="5113282" y="3880993"/>
                <a:ext cx="381083" cy="289815"/>
              </a:xfrm>
              <a:prstGeom prst="rect">
                <a:avLst/>
              </a:prstGeom>
              <a:noFill/>
            </p:spPr>
            <p:txBody>
              <a:bodyPr wrap="none" rtlCol="0">
                <a:spAutoFit/>
              </a:bodyPr>
              <a:lstStyle/>
              <a:p>
                <a:pPr algn="ctr"/>
                <a:r>
                  <a:rPr lang="fr-FR" sz="1200" dirty="0">
                    <a:solidFill>
                      <a:srgbClr val="000066"/>
                    </a:solidFill>
                  </a:rPr>
                  <a:t>12</a:t>
                </a:r>
                <a:endParaRPr lang="fr-FR" sz="1200" baseline="30000" dirty="0">
                  <a:solidFill>
                    <a:srgbClr val="000066"/>
                  </a:solidFill>
                </a:endParaRPr>
              </a:p>
            </p:txBody>
          </p:sp>
          <p:sp>
            <p:nvSpPr>
              <p:cNvPr id="65" name="Forme libre : forme 71"/>
              <p:cNvSpPr/>
              <p:nvPr/>
            </p:nvSpPr>
            <p:spPr bwMode="auto">
              <a:xfrm>
                <a:off x="1020987" y="2659053"/>
                <a:ext cx="2075631" cy="1060255"/>
              </a:xfrm>
              <a:custGeom>
                <a:avLst/>
                <a:gdLst>
                  <a:gd name="connsiteX0" fmla="*/ 0 w 2075631"/>
                  <a:gd name="connsiteY0" fmla="*/ 0 h 1060255"/>
                  <a:gd name="connsiteX1" fmla="*/ 252441 w 2075631"/>
                  <a:gd name="connsiteY1" fmla="*/ 706837 h 1060255"/>
                  <a:gd name="connsiteX2" fmla="*/ 460004 w 2075631"/>
                  <a:gd name="connsiteY2" fmla="*/ 869521 h 1060255"/>
                  <a:gd name="connsiteX3" fmla="*/ 712446 w 2075631"/>
                  <a:gd name="connsiteY3" fmla="*/ 891960 h 1060255"/>
                  <a:gd name="connsiteX4" fmla="*/ 931229 w 2075631"/>
                  <a:gd name="connsiteY4" fmla="*/ 925619 h 1060255"/>
                  <a:gd name="connsiteX5" fmla="*/ 1155622 w 2075631"/>
                  <a:gd name="connsiteY5" fmla="*/ 1009767 h 1060255"/>
                  <a:gd name="connsiteX6" fmla="*/ 1385624 w 2075631"/>
                  <a:gd name="connsiteY6" fmla="*/ 953668 h 1060255"/>
                  <a:gd name="connsiteX7" fmla="*/ 1604407 w 2075631"/>
                  <a:gd name="connsiteY7" fmla="*/ 920010 h 1060255"/>
                  <a:gd name="connsiteX8" fmla="*/ 1789531 w 2075631"/>
                  <a:gd name="connsiteY8" fmla="*/ 1060255 h 1060255"/>
                  <a:gd name="connsiteX9" fmla="*/ 2075631 w 2075631"/>
                  <a:gd name="connsiteY9" fmla="*/ 931229 h 106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5631" h="1060255">
                    <a:moveTo>
                      <a:pt x="0" y="0"/>
                    </a:moveTo>
                    <a:lnTo>
                      <a:pt x="252441" y="706837"/>
                    </a:lnTo>
                    <a:lnTo>
                      <a:pt x="460004" y="869521"/>
                    </a:lnTo>
                    <a:lnTo>
                      <a:pt x="712446" y="891960"/>
                    </a:lnTo>
                    <a:lnTo>
                      <a:pt x="931229" y="925619"/>
                    </a:lnTo>
                    <a:lnTo>
                      <a:pt x="1155622" y="1009767"/>
                    </a:lnTo>
                    <a:lnTo>
                      <a:pt x="1385624" y="953668"/>
                    </a:lnTo>
                    <a:lnTo>
                      <a:pt x="1604407" y="920010"/>
                    </a:lnTo>
                    <a:lnTo>
                      <a:pt x="1789531" y="1060255"/>
                    </a:lnTo>
                    <a:lnTo>
                      <a:pt x="2075631" y="931229"/>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66" name="Connecteur droit 65"/>
              <p:cNvCxnSpPr>
                <a:cxnSpLocks/>
                <a:stCxn id="65" idx="9"/>
              </p:cNvCxnSpPr>
              <p:nvPr/>
            </p:nvCxnSpPr>
            <p:spPr bwMode="auto">
              <a:xfrm>
                <a:off x="3096618" y="3590282"/>
                <a:ext cx="408709" cy="129026"/>
              </a:xfrm>
              <a:prstGeom prst="line">
                <a:avLst/>
              </a:prstGeom>
              <a:solidFill>
                <a:schemeClr val="accent1"/>
              </a:solidFill>
              <a:ln w="19050" cap="flat" cmpd="sng" algn="ctr">
                <a:solidFill>
                  <a:srgbClr val="3333FF"/>
                </a:solidFill>
                <a:prstDash val="sysDash"/>
                <a:round/>
                <a:headEnd type="none" w="med" len="med"/>
                <a:tailEnd type="none" w="med" len="med"/>
              </a:ln>
              <a:effectLst/>
            </p:spPr>
          </p:cxnSp>
          <p:sp>
            <p:nvSpPr>
              <p:cNvPr id="67" name="Forme libre : forme 75"/>
              <p:cNvSpPr/>
              <p:nvPr/>
            </p:nvSpPr>
            <p:spPr bwMode="auto">
              <a:xfrm>
                <a:off x="3506135" y="3119058"/>
                <a:ext cx="2227097" cy="611470"/>
              </a:xfrm>
              <a:custGeom>
                <a:avLst/>
                <a:gdLst>
                  <a:gd name="connsiteX0" fmla="*/ 0 w 2227097"/>
                  <a:gd name="connsiteY0" fmla="*/ 605860 h 611470"/>
                  <a:gd name="connsiteX1" fmla="*/ 241222 w 2227097"/>
                  <a:gd name="connsiteY1" fmla="*/ 600250 h 611470"/>
                  <a:gd name="connsiteX2" fmla="*/ 448785 w 2227097"/>
                  <a:gd name="connsiteY2" fmla="*/ 0 h 611470"/>
                  <a:gd name="connsiteX3" fmla="*/ 684398 w 2227097"/>
                  <a:gd name="connsiteY3" fmla="*/ 134635 h 611470"/>
                  <a:gd name="connsiteX4" fmla="*/ 891961 w 2227097"/>
                  <a:gd name="connsiteY4" fmla="*/ 443175 h 611470"/>
                  <a:gd name="connsiteX5" fmla="*/ 1110744 w 2227097"/>
                  <a:gd name="connsiteY5" fmla="*/ 269271 h 611470"/>
                  <a:gd name="connsiteX6" fmla="*/ 1380015 w 2227097"/>
                  <a:gd name="connsiteY6" fmla="*/ 196343 h 611470"/>
                  <a:gd name="connsiteX7" fmla="*/ 1548309 w 2227097"/>
                  <a:gd name="connsiteY7" fmla="*/ 78537 h 611470"/>
                  <a:gd name="connsiteX8" fmla="*/ 1800751 w 2227097"/>
                  <a:gd name="connsiteY8" fmla="*/ 106586 h 611470"/>
                  <a:gd name="connsiteX9" fmla="*/ 2025144 w 2227097"/>
                  <a:gd name="connsiteY9" fmla="*/ 611470 h 611470"/>
                  <a:gd name="connsiteX10" fmla="*/ 2227097 w 2227097"/>
                  <a:gd name="connsiteY10" fmla="*/ 600250 h 6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7097" h="611470">
                    <a:moveTo>
                      <a:pt x="0" y="605860"/>
                    </a:moveTo>
                    <a:lnTo>
                      <a:pt x="241222" y="600250"/>
                    </a:lnTo>
                    <a:lnTo>
                      <a:pt x="448785" y="0"/>
                    </a:lnTo>
                    <a:lnTo>
                      <a:pt x="684398" y="134635"/>
                    </a:lnTo>
                    <a:lnTo>
                      <a:pt x="891961" y="443175"/>
                    </a:lnTo>
                    <a:lnTo>
                      <a:pt x="1110744" y="269271"/>
                    </a:lnTo>
                    <a:lnTo>
                      <a:pt x="1380015" y="196343"/>
                    </a:lnTo>
                    <a:lnTo>
                      <a:pt x="1548309" y="78537"/>
                    </a:lnTo>
                    <a:lnTo>
                      <a:pt x="1800751" y="106586"/>
                    </a:lnTo>
                    <a:lnTo>
                      <a:pt x="2025144" y="611470"/>
                    </a:lnTo>
                    <a:lnTo>
                      <a:pt x="2227097" y="600250"/>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8" name="Forme libre : forme 76"/>
              <p:cNvSpPr/>
              <p:nvPr/>
            </p:nvSpPr>
            <p:spPr bwMode="auto">
              <a:xfrm>
                <a:off x="1037816" y="3466866"/>
                <a:ext cx="2053193" cy="291711"/>
              </a:xfrm>
              <a:custGeom>
                <a:avLst/>
                <a:gdLst>
                  <a:gd name="connsiteX0" fmla="*/ 0 w 2053193"/>
                  <a:gd name="connsiteY0" fmla="*/ 291711 h 291711"/>
                  <a:gd name="connsiteX1" fmla="*/ 258051 w 2053193"/>
                  <a:gd name="connsiteY1" fmla="*/ 235613 h 291711"/>
                  <a:gd name="connsiteX2" fmla="*/ 437566 w 2053193"/>
                  <a:gd name="connsiteY2" fmla="*/ 72928 h 291711"/>
                  <a:gd name="connsiteX3" fmla="*/ 712447 w 2053193"/>
                  <a:gd name="connsiteY3" fmla="*/ 117806 h 291711"/>
                  <a:gd name="connsiteX4" fmla="*/ 891961 w 2053193"/>
                  <a:gd name="connsiteY4" fmla="*/ 140246 h 291711"/>
                  <a:gd name="connsiteX5" fmla="*/ 1127573 w 2053193"/>
                  <a:gd name="connsiteY5" fmla="*/ 95367 h 291711"/>
                  <a:gd name="connsiteX6" fmla="*/ 1346356 w 2053193"/>
                  <a:gd name="connsiteY6" fmla="*/ 224393 h 291711"/>
                  <a:gd name="connsiteX7" fmla="*/ 1559529 w 2053193"/>
                  <a:gd name="connsiteY7" fmla="*/ 224393 h 291711"/>
                  <a:gd name="connsiteX8" fmla="*/ 1800751 w 2053193"/>
                  <a:gd name="connsiteY8" fmla="*/ 106587 h 291711"/>
                  <a:gd name="connsiteX9" fmla="*/ 2053193 w 2053193"/>
                  <a:gd name="connsiteY9" fmla="*/ 0 h 29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3193" h="291711">
                    <a:moveTo>
                      <a:pt x="0" y="291711"/>
                    </a:moveTo>
                    <a:lnTo>
                      <a:pt x="258051" y="235613"/>
                    </a:lnTo>
                    <a:lnTo>
                      <a:pt x="437566" y="72928"/>
                    </a:lnTo>
                    <a:lnTo>
                      <a:pt x="712447" y="117806"/>
                    </a:lnTo>
                    <a:lnTo>
                      <a:pt x="891961" y="140246"/>
                    </a:lnTo>
                    <a:lnTo>
                      <a:pt x="1127573" y="95367"/>
                    </a:lnTo>
                    <a:lnTo>
                      <a:pt x="1346356" y="224393"/>
                    </a:lnTo>
                    <a:lnTo>
                      <a:pt x="1559529" y="224393"/>
                    </a:lnTo>
                    <a:lnTo>
                      <a:pt x="1800751" y="106587"/>
                    </a:lnTo>
                    <a:lnTo>
                      <a:pt x="2053193" y="0"/>
                    </a:lnTo>
                  </a:path>
                </a:pathLst>
              </a:custGeom>
              <a:noFill/>
              <a:ln w="1905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69" name="Connecteur droit 68"/>
              <p:cNvCxnSpPr/>
              <p:nvPr/>
            </p:nvCxnSpPr>
            <p:spPr bwMode="auto">
              <a:xfrm flipV="1">
                <a:off x="3096618" y="3150422"/>
                <a:ext cx="379351" cy="317976"/>
              </a:xfrm>
              <a:prstGeom prst="line">
                <a:avLst/>
              </a:prstGeom>
              <a:solidFill>
                <a:schemeClr val="accent1"/>
              </a:solidFill>
              <a:ln w="19050" cap="flat" cmpd="sng" algn="ctr">
                <a:solidFill>
                  <a:srgbClr val="CC00FF"/>
                </a:solidFill>
                <a:prstDash val="sysDash"/>
                <a:round/>
                <a:headEnd type="none" w="med" len="med"/>
                <a:tailEnd type="none" w="med" len="med"/>
              </a:ln>
              <a:effectLst/>
            </p:spPr>
          </p:cxnSp>
          <p:sp>
            <p:nvSpPr>
              <p:cNvPr id="70" name="Forme libre : forme 79"/>
              <p:cNvSpPr/>
              <p:nvPr/>
            </p:nvSpPr>
            <p:spPr bwMode="auto">
              <a:xfrm>
                <a:off x="3522964" y="2625394"/>
                <a:ext cx="2243927" cy="886351"/>
              </a:xfrm>
              <a:custGeom>
                <a:avLst/>
                <a:gdLst>
                  <a:gd name="connsiteX0" fmla="*/ 0 w 2243927"/>
                  <a:gd name="connsiteY0" fmla="*/ 521713 h 886351"/>
                  <a:gd name="connsiteX1" fmla="*/ 218783 w 2243927"/>
                  <a:gd name="connsiteY1" fmla="*/ 886351 h 886351"/>
                  <a:gd name="connsiteX2" fmla="*/ 443176 w 2243927"/>
                  <a:gd name="connsiteY2" fmla="*/ 611470 h 886351"/>
                  <a:gd name="connsiteX3" fmla="*/ 678788 w 2243927"/>
                  <a:gd name="connsiteY3" fmla="*/ 746105 h 886351"/>
                  <a:gd name="connsiteX4" fmla="*/ 903181 w 2243927"/>
                  <a:gd name="connsiteY4" fmla="*/ 617080 h 886351"/>
                  <a:gd name="connsiteX5" fmla="*/ 1082695 w 2243927"/>
                  <a:gd name="connsiteY5" fmla="*/ 521713 h 886351"/>
                  <a:gd name="connsiteX6" fmla="*/ 1335137 w 2243927"/>
                  <a:gd name="connsiteY6" fmla="*/ 263661 h 886351"/>
                  <a:gd name="connsiteX7" fmla="*/ 1559529 w 2243927"/>
                  <a:gd name="connsiteY7" fmla="*/ 454395 h 886351"/>
                  <a:gd name="connsiteX8" fmla="*/ 1800751 w 2243927"/>
                  <a:gd name="connsiteY8" fmla="*/ 589031 h 886351"/>
                  <a:gd name="connsiteX9" fmla="*/ 2002705 w 2243927"/>
                  <a:gd name="connsiteY9" fmla="*/ 0 h 886351"/>
                  <a:gd name="connsiteX10" fmla="*/ 2243927 w 2243927"/>
                  <a:gd name="connsiteY10" fmla="*/ 213173 h 88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3927" h="886351">
                    <a:moveTo>
                      <a:pt x="0" y="521713"/>
                    </a:moveTo>
                    <a:lnTo>
                      <a:pt x="218783" y="886351"/>
                    </a:lnTo>
                    <a:lnTo>
                      <a:pt x="443176" y="611470"/>
                    </a:lnTo>
                    <a:lnTo>
                      <a:pt x="678788" y="746105"/>
                    </a:lnTo>
                    <a:lnTo>
                      <a:pt x="903181" y="617080"/>
                    </a:lnTo>
                    <a:lnTo>
                      <a:pt x="1082695" y="521713"/>
                    </a:lnTo>
                    <a:lnTo>
                      <a:pt x="1335137" y="263661"/>
                    </a:lnTo>
                    <a:lnTo>
                      <a:pt x="1559529" y="454395"/>
                    </a:lnTo>
                    <a:lnTo>
                      <a:pt x="1800751" y="589031"/>
                    </a:lnTo>
                    <a:lnTo>
                      <a:pt x="2002705" y="0"/>
                    </a:lnTo>
                    <a:lnTo>
                      <a:pt x="2243927" y="213173"/>
                    </a:lnTo>
                  </a:path>
                </a:pathLst>
              </a:custGeom>
              <a:noFill/>
              <a:ln w="19050" cap="flat" cmpd="sng" algn="ctr">
                <a:solidFill>
                  <a:srgbClr val="CC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1" name="Ellipse 70"/>
              <p:cNvSpPr/>
              <p:nvPr/>
            </p:nvSpPr>
            <p:spPr bwMode="auto">
              <a:xfrm flipH="1">
                <a:off x="5695537" y="2785608"/>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2" name="Ellipse 71"/>
              <p:cNvSpPr/>
              <p:nvPr/>
            </p:nvSpPr>
            <p:spPr bwMode="auto">
              <a:xfrm flipH="1">
                <a:off x="5465224" y="2573779"/>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3" name="Ellipse 72"/>
              <p:cNvSpPr/>
              <p:nvPr/>
            </p:nvSpPr>
            <p:spPr bwMode="auto">
              <a:xfrm flipH="1">
                <a:off x="1556163" y="2532291"/>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4" name="Ellipse 73"/>
              <p:cNvSpPr/>
              <p:nvPr/>
            </p:nvSpPr>
            <p:spPr bwMode="auto">
              <a:xfrm flipH="1">
                <a:off x="5249823" y="3127291"/>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5" name="Ellipse 74"/>
              <p:cNvSpPr/>
              <p:nvPr/>
            </p:nvSpPr>
            <p:spPr bwMode="auto">
              <a:xfrm flipH="1">
                <a:off x="5027141" y="3011058"/>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6" name="Ellipse 75"/>
              <p:cNvSpPr/>
              <p:nvPr/>
            </p:nvSpPr>
            <p:spPr bwMode="auto">
              <a:xfrm flipH="1">
                <a:off x="4800757" y="2861679"/>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7" name="Ellipse 76"/>
              <p:cNvSpPr/>
              <p:nvPr/>
            </p:nvSpPr>
            <p:spPr bwMode="auto">
              <a:xfrm flipH="1">
                <a:off x="4576396" y="3076170"/>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8" name="Ellipse 77"/>
              <p:cNvSpPr/>
              <p:nvPr/>
            </p:nvSpPr>
            <p:spPr bwMode="auto">
              <a:xfrm flipH="1">
                <a:off x="4352752" y="3168278"/>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9" name="Ellipse 78"/>
              <p:cNvSpPr/>
              <p:nvPr/>
            </p:nvSpPr>
            <p:spPr bwMode="auto">
              <a:xfrm flipH="1">
                <a:off x="4116702" y="3302652"/>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0" name="Ellipse 79"/>
              <p:cNvSpPr/>
              <p:nvPr/>
            </p:nvSpPr>
            <p:spPr bwMode="auto">
              <a:xfrm flipH="1">
                <a:off x="3913251" y="3194652"/>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1" name="Ellipse 80"/>
              <p:cNvSpPr/>
              <p:nvPr/>
            </p:nvSpPr>
            <p:spPr bwMode="auto">
              <a:xfrm flipH="1">
                <a:off x="3691952" y="3437759"/>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2" name="Ellipse 81"/>
              <p:cNvSpPr/>
              <p:nvPr/>
            </p:nvSpPr>
            <p:spPr bwMode="auto">
              <a:xfrm flipH="1">
                <a:off x="3441261" y="3061093"/>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3" name="Ellipse 82"/>
              <p:cNvSpPr/>
              <p:nvPr/>
            </p:nvSpPr>
            <p:spPr bwMode="auto">
              <a:xfrm flipH="1">
                <a:off x="3015991" y="3399135"/>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4" name="Ellipse 83"/>
              <p:cNvSpPr/>
              <p:nvPr/>
            </p:nvSpPr>
            <p:spPr bwMode="auto">
              <a:xfrm flipH="1">
                <a:off x="2787789" y="3512560"/>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5" name="Ellipse 84"/>
              <p:cNvSpPr/>
              <p:nvPr/>
            </p:nvSpPr>
            <p:spPr bwMode="auto">
              <a:xfrm flipH="1">
                <a:off x="2555011" y="3622481"/>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6" name="Ellipse 85"/>
              <p:cNvSpPr/>
              <p:nvPr/>
            </p:nvSpPr>
            <p:spPr bwMode="auto">
              <a:xfrm flipH="1">
                <a:off x="2339577" y="3645895"/>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7" name="Ellipse 86"/>
              <p:cNvSpPr/>
              <p:nvPr/>
            </p:nvSpPr>
            <p:spPr bwMode="auto">
              <a:xfrm flipH="1">
                <a:off x="2105564" y="3484647"/>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8" name="Ellipse 87"/>
              <p:cNvSpPr/>
              <p:nvPr/>
            </p:nvSpPr>
            <p:spPr bwMode="auto">
              <a:xfrm flipH="1">
                <a:off x="1880162" y="3547483"/>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9" name="Ellipse 88"/>
              <p:cNvSpPr/>
              <p:nvPr/>
            </p:nvSpPr>
            <p:spPr bwMode="auto">
              <a:xfrm flipH="1">
                <a:off x="1658414" y="3536593"/>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0" name="Ellipse 89"/>
              <p:cNvSpPr/>
              <p:nvPr/>
            </p:nvSpPr>
            <p:spPr bwMode="auto">
              <a:xfrm flipH="1">
                <a:off x="1433012" y="3491759"/>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1" name="Ellipse 90"/>
              <p:cNvSpPr/>
              <p:nvPr/>
            </p:nvSpPr>
            <p:spPr bwMode="auto">
              <a:xfrm flipH="1">
                <a:off x="1219740" y="3650577"/>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2" name="Ellipse 91"/>
              <p:cNvSpPr/>
              <p:nvPr/>
            </p:nvSpPr>
            <p:spPr bwMode="auto">
              <a:xfrm flipH="1">
                <a:off x="989919" y="3710960"/>
                <a:ext cx="108000" cy="108000"/>
              </a:xfrm>
              <a:prstGeom prst="ellipse">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3" name="Ellipse 92"/>
              <p:cNvSpPr/>
              <p:nvPr/>
            </p:nvSpPr>
            <p:spPr bwMode="auto">
              <a:xfrm flipH="1">
                <a:off x="1563521" y="2306220"/>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4" name="Ellipse 93"/>
              <p:cNvSpPr/>
              <p:nvPr/>
            </p:nvSpPr>
            <p:spPr bwMode="auto">
              <a:xfrm flipH="1">
                <a:off x="989919" y="2600322"/>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5" name="Ellipse 94"/>
              <p:cNvSpPr/>
              <p:nvPr/>
            </p:nvSpPr>
            <p:spPr bwMode="auto">
              <a:xfrm flipH="1">
                <a:off x="1204030" y="3308107"/>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6" name="Ellipse 95"/>
              <p:cNvSpPr/>
              <p:nvPr/>
            </p:nvSpPr>
            <p:spPr bwMode="auto">
              <a:xfrm flipH="1">
                <a:off x="1443073" y="346522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7" name="Ellipse 96"/>
              <p:cNvSpPr/>
              <p:nvPr/>
            </p:nvSpPr>
            <p:spPr bwMode="auto">
              <a:xfrm flipH="1">
                <a:off x="1681587" y="349348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8" name="Ellipse 97"/>
              <p:cNvSpPr/>
              <p:nvPr/>
            </p:nvSpPr>
            <p:spPr bwMode="auto">
              <a:xfrm flipH="1">
                <a:off x="2096713" y="3599759"/>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99" name="Ellipse 98"/>
              <p:cNvSpPr/>
              <p:nvPr/>
            </p:nvSpPr>
            <p:spPr bwMode="auto">
              <a:xfrm flipH="1">
                <a:off x="2338404" y="3555260"/>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0" name="Ellipse 99"/>
              <p:cNvSpPr/>
              <p:nvPr/>
            </p:nvSpPr>
            <p:spPr bwMode="auto">
              <a:xfrm flipH="1">
                <a:off x="2561392" y="3526229"/>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1" name="Ellipse 100"/>
              <p:cNvSpPr/>
              <p:nvPr/>
            </p:nvSpPr>
            <p:spPr bwMode="auto">
              <a:xfrm flipH="1">
                <a:off x="2784254" y="365548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2" name="Ellipse 101"/>
              <p:cNvSpPr/>
              <p:nvPr/>
            </p:nvSpPr>
            <p:spPr bwMode="auto">
              <a:xfrm flipH="1">
                <a:off x="3021731" y="354473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3" name="Ellipse 102"/>
              <p:cNvSpPr/>
              <p:nvPr/>
            </p:nvSpPr>
            <p:spPr bwMode="auto">
              <a:xfrm flipH="1">
                <a:off x="3452135" y="3666047"/>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4" name="Ellipse 103"/>
              <p:cNvSpPr/>
              <p:nvPr/>
            </p:nvSpPr>
            <p:spPr bwMode="auto">
              <a:xfrm flipH="1">
                <a:off x="3699219" y="365548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5" name="Ellipse 104"/>
              <p:cNvSpPr/>
              <p:nvPr/>
            </p:nvSpPr>
            <p:spPr bwMode="auto">
              <a:xfrm flipH="1">
                <a:off x="3908039" y="307256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6" name="Ellipse 105"/>
              <p:cNvSpPr/>
              <p:nvPr/>
            </p:nvSpPr>
            <p:spPr bwMode="auto">
              <a:xfrm flipH="1">
                <a:off x="4125651" y="3190221"/>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7" name="Ellipse 106"/>
              <p:cNvSpPr/>
              <p:nvPr/>
            </p:nvSpPr>
            <p:spPr bwMode="auto">
              <a:xfrm flipH="1">
                <a:off x="4360707" y="3482593"/>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8" name="Ellipse 107"/>
              <p:cNvSpPr/>
              <p:nvPr/>
            </p:nvSpPr>
            <p:spPr bwMode="auto">
              <a:xfrm flipH="1">
                <a:off x="4590927" y="3335540"/>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9" name="Ellipse 108"/>
              <p:cNvSpPr/>
              <p:nvPr/>
            </p:nvSpPr>
            <p:spPr bwMode="auto">
              <a:xfrm flipH="1">
                <a:off x="4812492" y="3235291"/>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0" name="Ellipse 109"/>
              <p:cNvSpPr/>
              <p:nvPr/>
            </p:nvSpPr>
            <p:spPr bwMode="auto">
              <a:xfrm flipH="1">
                <a:off x="5031157" y="3135027"/>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1" name="Ellipse 110"/>
              <p:cNvSpPr/>
              <p:nvPr/>
            </p:nvSpPr>
            <p:spPr bwMode="auto">
              <a:xfrm flipH="1">
                <a:off x="5249823" y="3185256"/>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2" name="Ellipse 111"/>
              <p:cNvSpPr/>
              <p:nvPr/>
            </p:nvSpPr>
            <p:spPr bwMode="auto">
              <a:xfrm flipH="1">
                <a:off x="5462513" y="3669784"/>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3" name="Ellipse 112"/>
              <p:cNvSpPr/>
              <p:nvPr/>
            </p:nvSpPr>
            <p:spPr bwMode="auto">
              <a:xfrm flipH="1">
                <a:off x="5698323" y="3668641"/>
                <a:ext cx="108000" cy="108000"/>
              </a:xfrm>
              <a:prstGeom prst="ellipse">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6" name="ZoneTexte 115"/>
              <p:cNvSpPr txBox="1"/>
              <p:nvPr/>
            </p:nvSpPr>
            <p:spPr>
              <a:xfrm>
                <a:off x="903003" y="2171796"/>
                <a:ext cx="198536" cy="289815"/>
              </a:xfrm>
              <a:prstGeom prst="rect">
                <a:avLst/>
              </a:prstGeom>
              <a:noFill/>
            </p:spPr>
            <p:txBody>
              <a:bodyPr wrap="none" rtlCol="0">
                <a:spAutoFit/>
              </a:bodyPr>
              <a:lstStyle/>
              <a:p>
                <a:endParaRPr lang="fr-FR" sz="1200" b="1" dirty="0">
                  <a:solidFill>
                    <a:srgbClr val="000066"/>
                  </a:solidFill>
                </a:endParaRPr>
              </a:p>
            </p:txBody>
          </p:sp>
          <p:cxnSp>
            <p:nvCxnSpPr>
              <p:cNvPr id="117" name="Connecteur droit avec flèche 116"/>
              <p:cNvCxnSpPr/>
              <p:nvPr/>
            </p:nvCxnSpPr>
            <p:spPr bwMode="auto">
              <a:xfrm>
                <a:off x="1038254" y="2394258"/>
                <a:ext cx="0" cy="188463"/>
              </a:xfrm>
              <a:prstGeom prst="straightConnector1">
                <a:avLst/>
              </a:prstGeom>
              <a:solidFill>
                <a:schemeClr val="accent1"/>
              </a:solidFill>
              <a:ln w="19050" cap="flat" cmpd="sng" algn="ctr">
                <a:solidFill>
                  <a:srgbClr val="002060"/>
                </a:solidFill>
                <a:prstDash val="solid"/>
                <a:round/>
                <a:headEnd type="none" w="med" len="med"/>
                <a:tailEnd type="triangle"/>
              </a:ln>
              <a:effectLst/>
            </p:spPr>
          </p:cxnSp>
          <p:cxnSp>
            <p:nvCxnSpPr>
              <p:cNvPr id="118" name="Connecteur droit avec flèche 117"/>
              <p:cNvCxnSpPr/>
              <p:nvPr/>
            </p:nvCxnSpPr>
            <p:spPr bwMode="auto">
              <a:xfrm>
                <a:off x="4170702" y="3011058"/>
                <a:ext cx="0" cy="188463"/>
              </a:xfrm>
              <a:prstGeom prst="straightConnector1">
                <a:avLst/>
              </a:prstGeom>
              <a:solidFill>
                <a:schemeClr val="accent1"/>
              </a:solidFill>
              <a:ln w="19050" cap="flat" cmpd="sng" algn="ctr">
                <a:solidFill>
                  <a:srgbClr val="002060"/>
                </a:solidFill>
                <a:prstDash val="solid"/>
                <a:round/>
                <a:headEnd type="none" w="med" len="med"/>
                <a:tailEnd type="triangle"/>
              </a:ln>
              <a:effectLst/>
            </p:spPr>
          </p:cxnSp>
          <p:cxnSp>
            <p:nvCxnSpPr>
              <p:cNvPr id="119" name="Connecteur droit avec flèche 118"/>
              <p:cNvCxnSpPr/>
              <p:nvPr/>
            </p:nvCxnSpPr>
            <p:spPr bwMode="auto">
              <a:xfrm>
                <a:off x="5081141" y="2518960"/>
                <a:ext cx="0" cy="487817"/>
              </a:xfrm>
              <a:prstGeom prst="straightConnector1">
                <a:avLst/>
              </a:prstGeom>
              <a:solidFill>
                <a:schemeClr val="accent1"/>
              </a:solidFill>
              <a:ln w="19050" cap="flat" cmpd="sng" algn="ctr">
                <a:solidFill>
                  <a:srgbClr val="002060"/>
                </a:solidFill>
                <a:prstDash val="solid"/>
                <a:round/>
                <a:headEnd type="none" w="med" len="med"/>
                <a:tailEnd type="triangle"/>
              </a:ln>
              <a:effectLst/>
            </p:spPr>
          </p:cxnSp>
          <p:sp>
            <p:nvSpPr>
              <p:cNvPr id="120" name="Rectangle 119"/>
              <p:cNvSpPr/>
              <p:nvPr/>
            </p:nvSpPr>
            <p:spPr bwMode="auto">
              <a:xfrm>
                <a:off x="1106044" y="1617879"/>
                <a:ext cx="3998143" cy="230003"/>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000066"/>
                    </a:solidFill>
                    <a:effectLst/>
                    <a:latin typeface="Arial" charset="0"/>
                  </a:rPr>
                  <a:t>RAL</a:t>
                </a:r>
              </a:p>
            </p:txBody>
          </p:sp>
          <p:sp>
            <p:nvSpPr>
              <p:cNvPr id="121" name="Rectangle 120"/>
              <p:cNvSpPr/>
              <p:nvPr/>
            </p:nvSpPr>
            <p:spPr bwMode="auto">
              <a:xfrm>
                <a:off x="1106044" y="1843957"/>
                <a:ext cx="4602492" cy="230003"/>
              </a:xfrm>
              <a:prstGeom prst="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000066"/>
                    </a:solidFill>
                    <a:effectLst/>
                    <a:latin typeface="Arial" charset="0"/>
                  </a:rPr>
                  <a:t>TDF/FTC</a:t>
                </a:r>
              </a:p>
            </p:txBody>
          </p:sp>
          <p:sp>
            <p:nvSpPr>
              <p:cNvPr id="122" name="Rectangle 121"/>
              <p:cNvSpPr/>
              <p:nvPr/>
            </p:nvSpPr>
            <p:spPr bwMode="auto">
              <a:xfrm>
                <a:off x="5101558" y="1399474"/>
                <a:ext cx="591145" cy="219812"/>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200" b="1" dirty="0">
                    <a:solidFill>
                      <a:srgbClr val="000066"/>
                    </a:solidFill>
                    <a:latin typeface="Arial" charset="0"/>
                  </a:rPr>
                  <a:t>DRV</a:t>
                </a:r>
                <a:endParaRPr kumimoji="0" lang="fr-FR" sz="1200" b="1" i="0" u="none" strike="noStrike" cap="none" normalizeH="0" baseline="0" dirty="0">
                  <a:ln>
                    <a:noFill/>
                  </a:ln>
                  <a:solidFill>
                    <a:srgbClr val="000066"/>
                  </a:solidFill>
                  <a:effectLst/>
                  <a:latin typeface="Arial" charset="0"/>
                </a:endParaRPr>
              </a:p>
            </p:txBody>
          </p:sp>
          <p:cxnSp>
            <p:nvCxnSpPr>
              <p:cNvPr id="123" name="Connecteur droit 122"/>
              <p:cNvCxnSpPr/>
              <p:nvPr/>
            </p:nvCxnSpPr>
            <p:spPr bwMode="auto">
              <a:xfrm flipV="1">
                <a:off x="863704" y="2434365"/>
                <a:ext cx="0" cy="136800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25" name="ZoneTexte 124"/>
            <p:cNvSpPr txBox="1"/>
            <p:nvPr/>
          </p:nvSpPr>
          <p:spPr>
            <a:xfrm>
              <a:off x="1078397" y="2710783"/>
              <a:ext cx="857116" cy="278821"/>
            </a:xfrm>
            <a:prstGeom prst="rect">
              <a:avLst/>
            </a:prstGeom>
            <a:noFill/>
          </p:spPr>
          <p:txBody>
            <a:bodyPr wrap="none" rtlCol="0">
              <a:spAutoFit/>
            </a:bodyPr>
            <a:lstStyle/>
            <a:p>
              <a:pPr algn="ctr"/>
              <a:r>
                <a:rPr lang="fr-FR" sz="1200" b="1" dirty="0">
                  <a:solidFill>
                    <a:srgbClr val="000066"/>
                  </a:solidFill>
                </a:rPr>
                <a:t>CV (c/ml)</a:t>
              </a:r>
              <a:endParaRPr lang="fr-FR" sz="1200" b="1" baseline="30000" dirty="0">
                <a:solidFill>
                  <a:srgbClr val="000066"/>
                </a:solidFill>
              </a:endParaRPr>
            </a:p>
          </p:txBody>
        </p:sp>
        <p:sp>
          <p:nvSpPr>
            <p:cNvPr id="126" name="ZoneTexte 125"/>
            <p:cNvSpPr txBox="1"/>
            <p:nvPr/>
          </p:nvSpPr>
          <p:spPr>
            <a:xfrm>
              <a:off x="1072723" y="2924190"/>
              <a:ext cx="1016856" cy="278821"/>
            </a:xfrm>
            <a:prstGeom prst="rect">
              <a:avLst/>
            </a:prstGeom>
            <a:noFill/>
          </p:spPr>
          <p:txBody>
            <a:bodyPr wrap="none" rtlCol="0">
              <a:spAutoFit/>
            </a:bodyPr>
            <a:lstStyle/>
            <a:p>
              <a:pPr algn="ctr"/>
              <a:r>
                <a:rPr lang="fr-FR" sz="1200" b="1" dirty="0">
                  <a:solidFill>
                    <a:srgbClr val="000066"/>
                  </a:solidFill>
                </a:rPr>
                <a:t>CD4 (/mm</a:t>
              </a:r>
              <a:r>
                <a:rPr lang="fr-FR" sz="1200" b="1" baseline="30000" dirty="0">
                  <a:solidFill>
                    <a:srgbClr val="000066"/>
                  </a:solidFill>
                </a:rPr>
                <a:t>3</a:t>
              </a:r>
              <a:r>
                <a:rPr lang="fr-FR" sz="1200" b="1" dirty="0">
                  <a:solidFill>
                    <a:srgbClr val="000066"/>
                  </a:solidFill>
                </a:rPr>
                <a:t>)</a:t>
              </a:r>
              <a:endParaRPr lang="fr-FR" sz="1200" b="1" baseline="30000" dirty="0">
                <a:solidFill>
                  <a:srgbClr val="000066"/>
                </a:solidFill>
              </a:endParaRPr>
            </a:p>
          </p:txBody>
        </p:sp>
        <p:sp>
          <p:nvSpPr>
            <p:cNvPr id="130" name="ZoneTexte 129"/>
            <p:cNvSpPr txBox="1"/>
            <p:nvPr/>
          </p:nvSpPr>
          <p:spPr>
            <a:xfrm>
              <a:off x="3166148" y="3102710"/>
              <a:ext cx="600129" cy="380480"/>
            </a:xfrm>
            <a:prstGeom prst="rect">
              <a:avLst/>
            </a:prstGeom>
            <a:noFill/>
            <a:ln w="12700">
              <a:solidFill>
                <a:srgbClr val="002060"/>
              </a:solidFill>
            </a:ln>
          </p:spPr>
          <p:txBody>
            <a:bodyPr wrap="none" lIns="36000" tIns="36000" rIns="36000" bIns="36000" rtlCol="0">
              <a:spAutoFit/>
            </a:bodyPr>
            <a:lstStyle/>
            <a:p>
              <a:pPr algn="ctr"/>
              <a:r>
                <a:rPr lang="fr-FR" sz="1000" dirty="0">
                  <a:solidFill>
                    <a:srgbClr val="000066"/>
                  </a:solidFill>
                </a:rPr>
                <a:t>IN : L74F</a:t>
              </a:r>
            </a:p>
            <a:p>
              <a:pPr algn="ctr"/>
              <a:r>
                <a:rPr lang="fr-FR" sz="1000" dirty="0">
                  <a:solidFill>
                    <a:srgbClr val="000066"/>
                  </a:solidFill>
                </a:rPr>
                <a:t>V75I</a:t>
              </a:r>
            </a:p>
          </p:txBody>
        </p:sp>
        <p:sp>
          <p:nvSpPr>
            <p:cNvPr id="131" name="ZoneTexte 130"/>
            <p:cNvSpPr txBox="1"/>
            <p:nvPr/>
          </p:nvSpPr>
          <p:spPr>
            <a:xfrm>
              <a:off x="3830328" y="2630829"/>
              <a:ext cx="997994" cy="380480"/>
            </a:xfrm>
            <a:prstGeom prst="rect">
              <a:avLst/>
            </a:prstGeom>
            <a:noFill/>
            <a:ln w="12700">
              <a:solidFill>
                <a:srgbClr val="002060"/>
              </a:solidFill>
            </a:ln>
          </p:spPr>
          <p:txBody>
            <a:bodyPr wrap="square" lIns="36000" tIns="36000" rIns="36000" bIns="36000" rtlCol="0">
              <a:spAutoFit/>
            </a:bodyPr>
            <a:lstStyle/>
            <a:p>
              <a:pPr algn="ctr">
                <a:tabLst>
                  <a:tab pos="271463" algn="l"/>
                </a:tabLst>
              </a:pPr>
              <a:r>
                <a:rPr lang="fr-FR" sz="1000" dirty="0">
                  <a:solidFill>
                    <a:srgbClr val="000066"/>
                  </a:solidFill>
                </a:rPr>
                <a:t>IN: L74V-V75I   I60M-V72I</a:t>
              </a:r>
            </a:p>
          </p:txBody>
        </p:sp>
        <p:sp>
          <p:nvSpPr>
            <p:cNvPr id="129" name="ZoneTexte 128"/>
            <p:cNvSpPr txBox="1"/>
            <p:nvPr/>
          </p:nvSpPr>
          <p:spPr>
            <a:xfrm>
              <a:off x="246630" y="2637409"/>
              <a:ext cx="581133" cy="226591"/>
            </a:xfrm>
            <a:prstGeom prst="rect">
              <a:avLst/>
            </a:prstGeom>
            <a:noFill/>
            <a:ln w="12700">
              <a:solidFill>
                <a:srgbClr val="002060"/>
              </a:solidFill>
            </a:ln>
          </p:spPr>
          <p:txBody>
            <a:bodyPr wrap="square" lIns="36000" tIns="36000" rIns="36000" bIns="36000" rtlCol="0">
              <a:spAutoFit/>
            </a:bodyPr>
            <a:lstStyle/>
            <a:p>
              <a:pPr algn="ctr"/>
              <a:r>
                <a:rPr lang="fr-FR" sz="1000" dirty="0">
                  <a:solidFill>
                    <a:srgbClr val="000066"/>
                  </a:solidFill>
                </a:rPr>
                <a:t>IN : WT</a:t>
              </a:r>
            </a:p>
          </p:txBody>
        </p:sp>
      </p:grpSp>
      <p:sp>
        <p:nvSpPr>
          <p:cNvPr id="132"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Hachiya</a:t>
            </a:r>
            <a:r>
              <a:rPr lang="fr-FR" sz="1200" i="1" dirty="0">
                <a:solidFill>
                  <a:srgbClr val="0070C0"/>
                </a:solidFill>
                <a:latin typeface="Arial" charset="0"/>
                <a:cs typeface="Arial" charset="0"/>
              </a:rPr>
              <a:t> A, CROI 2017, Abs. 496</a:t>
            </a:r>
          </a:p>
        </p:txBody>
      </p:sp>
      <p:sp>
        <p:nvSpPr>
          <p:cNvPr id="35" name="Titre 34"/>
          <p:cNvSpPr>
            <a:spLocks noGrp="1"/>
          </p:cNvSpPr>
          <p:nvPr>
            <p:ph type="title"/>
          </p:nvPr>
        </p:nvSpPr>
        <p:spPr/>
        <p:txBody>
          <a:bodyPr/>
          <a:lstStyle/>
          <a:p>
            <a:pPr defTabSz="914400"/>
            <a:r>
              <a:rPr lang="fr-FR" dirty="0"/>
              <a:t>Sélection des mutations L74F/V75I à l’échec </a:t>
            </a:r>
            <a:br>
              <a:rPr lang="fr-FR" dirty="0"/>
            </a:br>
            <a:r>
              <a:rPr lang="fr-FR" dirty="0"/>
              <a:t>d’un traitement à base de RAL</a:t>
            </a:r>
          </a:p>
        </p:txBody>
      </p:sp>
      <p:sp>
        <p:nvSpPr>
          <p:cNvPr id="42" name="Espace réservé du contenu 41"/>
          <p:cNvSpPr>
            <a:spLocks noGrp="1"/>
          </p:cNvSpPr>
          <p:nvPr>
            <p:ph idx="1"/>
          </p:nvPr>
        </p:nvSpPr>
        <p:spPr>
          <a:xfrm>
            <a:off x="457200" y="1227138"/>
            <a:ext cx="8507413" cy="351581"/>
          </a:xfrm>
        </p:spPr>
        <p:txBody>
          <a:bodyPr/>
          <a:lstStyle/>
          <a:p>
            <a:r>
              <a:rPr lang="fr-FR" sz="1600" dirty="0"/>
              <a:t>Patient en échec d’une 1</a:t>
            </a:r>
            <a:r>
              <a:rPr lang="fr-FR" sz="1600" baseline="30000" dirty="0"/>
              <a:t>ère</a:t>
            </a:r>
            <a:r>
              <a:rPr lang="fr-FR" sz="1600" dirty="0"/>
              <a:t> ligne de traitement ARV à base de RAL</a:t>
            </a:r>
          </a:p>
        </p:txBody>
      </p:sp>
      <p:sp>
        <p:nvSpPr>
          <p:cNvPr id="127" name="ZoneTexte 126"/>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6</a:t>
            </a:r>
          </a:p>
        </p:txBody>
      </p:sp>
    </p:spTree>
    <p:extLst>
      <p:ext uri="{BB962C8B-B14F-4D97-AF65-F5344CB8AC3E}">
        <p14:creationId xmlns:p14="http://schemas.microsoft.com/office/powerpoint/2010/main" val="1282260686"/>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le 1"/>
          <p:cNvSpPr>
            <a:spLocks noGrp="1"/>
          </p:cNvSpPr>
          <p:nvPr>
            <p:ph type="title"/>
          </p:nvPr>
        </p:nvSpPr>
        <p:spPr>
          <a:xfrm>
            <a:off x="368663" y="1168709"/>
            <a:ext cx="8229600" cy="418791"/>
          </a:xfrm>
        </p:spPr>
        <p:txBody>
          <a:bodyPr/>
          <a:lstStyle/>
          <a:p>
            <a:pPr algn="ctr"/>
            <a:r>
              <a:rPr lang="en-US" sz="2000" b="1" dirty="0">
                <a:solidFill>
                  <a:srgbClr val="0070C0"/>
                </a:solidFill>
                <a:latin typeface="Calibri" panose="020F0502020204030204" pitchFamily="34" charset="0"/>
              </a:rPr>
              <a:t>Co-formulation de BIC + F/TAF en Single Tablet Regimen (STR)</a:t>
            </a:r>
          </a:p>
        </p:txBody>
      </p:sp>
      <p:sp>
        <p:nvSpPr>
          <p:cNvPr id="64515" name="Content Placeholder 3"/>
          <p:cNvSpPr>
            <a:spLocks noGrp="1"/>
          </p:cNvSpPr>
          <p:nvPr>
            <p:ph idx="1"/>
          </p:nvPr>
        </p:nvSpPr>
        <p:spPr>
          <a:xfrm>
            <a:off x="371044" y="4992689"/>
            <a:ext cx="8379619" cy="1573211"/>
          </a:xfrm>
        </p:spPr>
        <p:txBody>
          <a:bodyPr/>
          <a:lstStyle/>
          <a:p>
            <a:r>
              <a:rPr lang="fr-FR" sz="1800" b="1" dirty="0">
                <a:solidFill>
                  <a:srgbClr val="0070C0"/>
                </a:solidFill>
                <a:latin typeface="Arial" charset="0"/>
              </a:rPr>
              <a:t>Conclusions</a:t>
            </a:r>
          </a:p>
          <a:p>
            <a:pPr lvl="1"/>
            <a:r>
              <a:rPr lang="fr-FR" sz="1600" dirty="0">
                <a:latin typeface="Arial" charset="0"/>
              </a:rPr>
              <a:t>Absence d’interaction entre BIC et F/TAF </a:t>
            </a:r>
          </a:p>
          <a:p>
            <a:pPr lvl="1"/>
            <a:r>
              <a:rPr lang="fr-FR" sz="1600" dirty="0">
                <a:latin typeface="Arial" charset="0"/>
              </a:rPr>
              <a:t>Développement de la formulation STR :</a:t>
            </a:r>
          </a:p>
          <a:p>
            <a:pPr lvl="2">
              <a:spcBef>
                <a:spcPts val="500"/>
              </a:spcBef>
            </a:pPr>
            <a:r>
              <a:rPr lang="fr-FR" sz="1400" dirty="0">
                <a:latin typeface="Arial" charset="0"/>
              </a:rPr>
              <a:t>Amélioration de la biodisponibilité et réduction de l’effet de l’alimentation par rapport au BIC seul (formulation de la phase 2)</a:t>
            </a:r>
          </a:p>
          <a:p>
            <a:pPr lvl="2">
              <a:spcBef>
                <a:spcPts val="500"/>
              </a:spcBef>
            </a:pPr>
            <a:r>
              <a:rPr lang="fr-FR" sz="1400" dirty="0">
                <a:latin typeface="Arial" charset="0"/>
              </a:rPr>
              <a:t>BIC/F/TAF (50/200/25 mg) STR, formulation de la phase 3, avec ou sans alimentation</a:t>
            </a:r>
          </a:p>
        </p:txBody>
      </p:sp>
      <p:sp>
        <p:nvSpPr>
          <p:cNvPr id="64519" name="Rectangle 1"/>
          <p:cNvSpPr>
            <a:spLocks noChangeArrowheads="1"/>
          </p:cNvSpPr>
          <p:nvPr/>
        </p:nvSpPr>
        <p:spPr bwMode="auto">
          <a:xfrm>
            <a:off x="1196677" y="1755775"/>
            <a:ext cx="18131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eaLnBrk="1" hangingPunct="1"/>
            <a:r>
              <a:rPr lang="fr-FR" sz="1600" b="1" dirty="0">
                <a:solidFill>
                  <a:srgbClr val="0070C0"/>
                </a:solidFill>
                <a:latin typeface="Calibri" panose="020F0502020204030204" pitchFamily="34" charset="0"/>
              </a:rPr>
              <a:t>Etude d’interaction</a:t>
            </a:r>
          </a:p>
        </p:txBody>
      </p:sp>
      <p:sp>
        <p:nvSpPr>
          <p:cNvPr id="64520" name="Rectangle 1"/>
          <p:cNvSpPr>
            <a:spLocks noChangeArrowheads="1"/>
          </p:cNvSpPr>
          <p:nvPr/>
        </p:nvSpPr>
        <p:spPr bwMode="auto">
          <a:xfrm>
            <a:off x="4160531" y="1755775"/>
            <a:ext cx="220220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eaLnBrk="1" hangingPunct="1"/>
            <a:r>
              <a:rPr lang="fr-FR" sz="1600" b="1" dirty="0">
                <a:solidFill>
                  <a:srgbClr val="0070C0"/>
                </a:solidFill>
                <a:latin typeface="Calibri" panose="020F0502020204030204" pitchFamily="34" charset="0"/>
              </a:rPr>
              <a:t>Biodisponibilité relative</a:t>
            </a:r>
          </a:p>
        </p:txBody>
      </p:sp>
      <p:sp>
        <p:nvSpPr>
          <p:cNvPr id="64521" name="TextBox 18"/>
          <p:cNvSpPr txBox="1">
            <a:spLocks noChangeArrowheads="1"/>
          </p:cNvSpPr>
          <p:nvPr/>
        </p:nvSpPr>
        <p:spPr bwMode="auto">
          <a:xfrm>
            <a:off x="1354871" y="1501775"/>
            <a:ext cx="5610243" cy="3180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fr-FR" sz="1600" b="1" dirty="0">
                <a:solidFill>
                  <a:srgbClr val="0070C0"/>
                </a:solidFill>
                <a:latin typeface="Calibri" panose="020F0502020204030204" pitchFamily="34" charset="0"/>
              </a:rPr>
              <a:t>Profils PK Plasma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 (moyenne </a:t>
            </a:r>
            <a:r>
              <a:rPr lang="fr-FR" sz="1600" b="1" u="sng" dirty="0">
                <a:solidFill>
                  <a:srgbClr val="0070C0"/>
                </a:solidFill>
                <a:latin typeface="Calibri" panose="020F0502020204030204" pitchFamily="34" charset="0"/>
              </a:rPr>
              <a:t>+</a:t>
            </a:r>
            <a:r>
              <a:rPr lang="fr-FR" sz="1600" b="1" dirty="0">
                <a:solidFill>
                  <a:srgbClr val="0070C0"/>
                </a:solidFill>
                <a:latin typeface="Calibri" panose="020F0502020204030204" pitchFamily="34" charset="0"/>
              </a:rPr>
              <a:t> ET)</a:t>
            </a:r>
          </a:p>
        </p:txBody>
      </p:sp>
      <p:sp>
        <p:nvSpPr>
          <p:cNvPr id="64533" name="Rectangle 1"/>
          <p:cNvSpPr>
            <a:spLocks noChangeArrowheads="1"/>
          </p:cNvSpPr>
          <p:nvPr/>
        </p:nvSpPr>
        <p:spPr bwMode="auto">
          <a:xfrm>
            <a:off x="6764794" y="1755775"/>
            <a:ext cx="206165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ctr" eaLnBrk="1" hangingPunct="1"/>
            <a:r>
              <a:rPr lang="fr-FR" sz="1600" b="1">
                <a:solidFill>
                  <a:srgbClr val="0070C0"/>
                </a:solidFill>
                <a:latin typeface="Calibri" panose="020F0502020204030204" pitchFamily="34" charset="0"/>
              </a:rPr>
              <a:t>Effet de l’alimentation</a:t>
            </a:r>
          </a:p>
        </p:txBody>
      </p:sp>
      <p:sp>
        <p:nvSpPr>
          <p:cNvPr id="36" name="Rectangle 2"/>
          <p:cNvSpPr txBox="1">
            <a:spLocks noChangeArrowheads="1"/>
          </p:cNvSpPr>
          <p:nvPr/>
        </p:nvSpPr>
        <p:spPr bwMode="auto">
          <a:xfrm>
            <a:off x="1547813" y="115888"/>
            <a:ext cx="7523162" cy="936625"/>
          </a:xfrm>
          <a:prstGeom prst="rect">
            <a:avLst/>
          </a:prstGeom>
          <a:noFill/>
          <a:ln w="25400" cap="flat" cmpd="sng" algn="ctr">
            <a:noFill/>
            <a:prstDash val="solid"/>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pPr eaLnBrk="1" hangingPunct="1">
              <a:defRPr/>
            </a:pPr>
            <a:r>
              <a:rPr lang="fr-FR" dirty="0" err="1"/>
              <a:t>Bictégravir</a:t>
            </a:r>
            <a:r>
              <a:rPr lang="fr-FR" dirty="0"/>
              <a:t> : pharmacologie clinique (4)</a:t>
            </a:r>
          </a:p>
        </p:txBody>
      </p:sp>
      <p:sp>
        <p:nvSpPr>
          <p:cNvPr id="37"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Zhang H, CROI 2017, Abs. 40</a:t>
            </a:r>
          </a:p>
        </p:txBody>
      </p:sp>
      <p:grpSp>
        <p:nvGrpSpPr>
          <p:cNvPr id="2" name="Groupe 1"/>
          <p:cNvGrpSpPr/>
          <p:nvPr/>
        </p:nvGrpSpPr>
        <p:grpSpPr>
          <a:xfrm>
            <a:off x="453628" y="1911350"/>
            <a:ext cx="8383191" cy="3090633"/>
            <a:chOff x="453628" y="1911350"/>
            <a:chExt cx="8383191" cy="3090633"/>
          </a:xfrm>
        </p:grpSpPr>
        <p:graphicFrame>
          <p:nvGraphicFramePr>
            <p:cNvPr id="64518" name="Object 5"/>
            <p:cNvGraphicFramePr>
              <a:graphicFrameLocks noChangeAspect="1"/>
            </p:cNvGraphicFramePr>
            <p:nvPr>
              <p:extLst>
                <p:ext uri="{D42A27DB-BD31-4B8C-83A1-F6EECF244321}">
                  <p14:modId xmlns:p14="http://schemas.microsoft.com/office/powerpoint/2010/main" val="591266776"/>
                </p:ext>
              </p:extLst>
            </p:nvPr>
          </p:nvGraphicFramePr>
          <p:xfrm>
            <a:off x="453628" y="1920875"/>
            <a:ext cx="3205163" cy="2901950"/>
          </p:xfrm>
          <a:graphic>
            <a:graphicData uri="http://schemas.openxmlformats.org/presentationml/2006/ole">
              <mc:AlternateContent xmlns:mc="http://schemas.openxmlformats.org/markup-compatibility/2006">
                <mc:Choice xmlns:v="urn:schemas-microsoft-com:vml" Requires="v">
                  <p:oleObj spid="_x0000_s2125" name="Prism 6" r:id="rId4" imgW="4273370" imgH="2901401" progId="Prism6.Document">
                    <p:embed/>
                  </p:oleObj>
                </mc:Choice>
                <mc:Fallback>
                  <p:oleObj name="Prism 6" r:id="rId4" imgW="4273370" imgH="2901401" progId="Prism6.Document">
                    <p:embed/>
                    <p:pic>
                      <p:nvPicPr>
                        <p:cNvPr id="64518"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3628" y="1920875"/>
                          <a:ext cx="3205163" cy="2901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64522" name="TextBox 19"/>
            <p:cNvSpPr txBox="1">
              <a:spLocks noChangeArrowheads="1"/>
            </p:cNvSpPr>
            <p:nvPr/>
          </p:nvSpPr>
          <p:spPr bwMode="auto">
            <a:xfrm>
              <a:off x="1751817" y="4741863"/>
              <a:ext cx="704039"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200" b="1" dirty="0" err="1">
                  <a:solidFill>
                    <a:srgbClr val="000066"/>
                  </a:solidFill>
                </a:rPr>
                <a:t>Heures</a:t>
              </a:r>
              <a:endParaRPr lang="en-US" sz="1200" b="1" dirty="0">
                <a:solidFill>
                  <a:srgbClr val="000066"/>
                </a:solidFill>
              </a:endParaRPr>
            </a:p>
          </p:txBody>
        </p:sp>
        <p:sp>
          <p:nvSpPr>
            <p:cNvPr id="64523" name="TextBox 20"/>
            <p:cNvSpPr txBox="1">
              <a:spLocks noChangeArrowheads="1"/>
            </p:cNvSpPr>
            <p:nvPr/>
          </p:nvSpPr>
          <p:spPr bwMode="auto">
            <a:xfrm>
              <a:off x="4627175" y="4743451"/>
              <a:ext cx="704039" cy="2585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200" b="1" dirty="0" err="1">
                  <a:solidFill>
                    <a:srgbClr val="000066"/>
                  </a:solidFill>
                </a:rPr>
                <a:t>Heures</a:t>
              </a:r>
              <a:endParaRPr lang="en-US" sz="1200" b="1" dirty="0">
                <a:solidFill>
                  <a:srgbClr val="000066"/>
                </a:solidFill>
              </a:endParaRPr>
            </a:p>
          </p:txBody>
        </p:sp>
        <p:sp>
          <p:nvSpPr>
            <p:cNvPr id="64527" name="TextBox 26"/>
            <p:cNvSpPr txBox="1">
              <a:spLocks noChangeArrowheads="1"/>
            </p:cNvSpPr>
            <p:nvPr/>
          </p:nvSpPr>
          <p:spPr bwMode="auto">
            <a:xfrm>
              <a:off x="7099933" y="4506913"/>
              <a:ext cx="492444"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200" b="1" dirty="0">
                  <a:solidFill>
                    <a:srgbClr val="000066"/>
                  </a:solidFill>
                </a:rPr>
                <a:t>BIC</a:t>
              </a:r>
            </a:p>
            <a:p>
              <a:pPr algn="ctr" eaLnBrk="1" hangingPunct="1">
                <a:lnSpc>
                  <a:spcPct val="90000"/>
                </a:lnSpc>
              </a:pPr>
              <a:r>
                <a:rPr lang="en-US" sz="1200" b="1" dirty="0" err="1">
                  <a:solidFill>
                    <a:srgbClr val="000066"/>
                  </a:solidFill>
                </a:rPr>
                <a:t>seul</a:t>
              </a:r>
              <a:endParaRPr lang="en-US" sz="1200" b="1" dirty="0">
                <a:solidFill>
                  <a:srgbClr val="000066"/>
                </a:solidFill>
              </a:endParaRPr>
            </a:p>
          </p:txBody>
        </p:sp>
        <p:sp>
          <p:nvSpPr>
            <p:cNvPr id="64528" name="TextBox 27"/>
            <p:cNvSpPr txBox="1">
              <a:spLocks noChangeArrowheads="1"/>
            </p:cNvSpPr>
            <p:nvPr/>
          </p:nvSpPr>
          <p:spPr bwMode="auto">
            <a:xfrm>
              <a:off x="7801023" y="4505325"/>
              <a:ext cx="961931" cy="4247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200" b="1" dirty="0">
                  <a:solidFill>
                    <a:srgbClr val="000066"/>
                  </a:solidFill>
                </a:rPr>
                <a:t>BIC/F/TAF </a:t>
              </a:r>
              <a:br>
                <a:rPr lang="en-US" sz="1200" b="1" dirty="0">
                  <a:solidFill>
                    <a:srgbClr val="000066"/>
                  </a:solidFill>
                </a:rPr>
              </a:br>
              <a:r>
                <a:rPr lang="en-US" sz="1200" b="1" dirty="0">
                  <a:solidFill>
                    <a:srgbClr val="000066"/>
                  </a:solidFill>
                </a:rPr>
                <a:t>STR</a:t>
              </a:r>
            </a:p>
          </p:txBody>
        </p:sp>
        <p:grpSp>
          <p:nvGrpSpPr>
            <p:cNvPr id="64531" name="Group 35"/>
            <p:cNvGrpSpPr>
              <a:grpSpLocks/>
            </p:cNvGrpSpPr>
            <p:nvPr/>
          </p:nvGrpSpPr>
          <p:grpSpPr bwMode="auto">
            <a:xfrm>
              <a:off x="1102521" y="3619505"/>
              <a:ext cx="1415678" cy="184666"/>
              <a:chOff x="6118830" y="2654359"/>
              <a:chExt cx="1888955" cy="183726"/>
            </a:xfrm>
          </p:grpSpPr>
          <p:sp>
            <p:nvSpPr>
              <p:cNvPr id="64539" name="Rectangle 308"/>
              <p:cNvSpPr>
                <a:spLocks noChangeArrowheads="1"/>
              </p:cNvSpPr>
              <p:nvPr/>
            </p:nvSpPr>
            <p:spPr bwMode="auto">
              <a:xfrm>
                <a:off x="6455543" y="2654359"/>
                <a:ext cx="1552242" cy="1837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eaLnBrk="1" hangingPunct="1"/>
                <a:r>
                  <a:rPr lang="en-US" sz="1200" dirty="0"/>
                  <a:t>BIC </a:t>
                </a:r>
                <a:r>
                  <a:rPr lang="en-US" sz="1200" dirty="0" err="1"/>
                  <a:t>seul</a:t>
                </a:r>
                <a:r>
                  <a:rPr lang="en-US" sz="1200" dirty="0"/>
                  <a:t> 100 mg</a:t>
                </a:r>
              </a:p>
            </p:txBody>
          </p:sp>
          <p:sp>
            <p:nvSpPr>
              <p:cNvPr id="64540" name="Line 504"/>
              <p:cNvSpPr>
                <a:spLocks noChangeShapeType="1"/>
              </p:cNvSpPr>
              <p:nvPr/>
            </p:nvSpPr>
            <p:spPr bwMode="auto">
              <a:xfrm>
                <a:off x="6118830" y="2735150"/>
                <a:ext cx="255711" cy="0"/>
              </a:xfrm>
              <a:prstGeom prst="line">
                <a:avLst/>
              </a:prstGeom>
              <a:noFill/>
              <a:ln w="25400">
                <a:solidFill>
                  <a:srgbClr val="0972C9"/>
                </a:solidFill>
                <a:miter lim="800000"/>
                <a:headEnd/>
                <a:tailEnd/>
              </a:ln>
              <a:extLst>
                <a:ext uri="{909E8E84-426E-40dd-AFC4-6F175D3DCCD1}">
                  <a14:hiddenFill xmlns:a14="http://schemas.microsoft.com/office/drawing/2010/main" xmlns="">
                    <a:noFill/>
                  </a14:hiddenFill>
                </a:ext>
              </a:extLst>
            </p:spPr>
            <p:txBody>
              <a:bodyPr/>
              <a:lstStyle/>
              <a:p>
                <a:endParaRPr lang="fr-FR"/>
              </a:p>
            </p:txBody>
          </p:sp>
          <p:sp>
            <p:nvSpPr>
              <p:cNvPr id="64541" name="Oval 505"/>
              <p:cNvSpPr>
                <a:spLocks noChangeAspect="1" noChangeArrowheads="1"/>
              </p:cNvSpPr>
              <p:nvPr/>
            </p:nvSpPr>
            <p:spPr bwMode="auto">
              <a:xfrm>
                <a:off x="6206184" y="2698715"/>
                <a:ext cx="69884" cy="72871"/>
              </a:xfrm>
              <a:prstGeom prst="ellipse">
                <a:avLst/>
              </a:prstGeom>
              <a:solidFill>
                <a:srgbClr val="0972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1200"/>
              </a:p>
            </p:txBody>
          </p:sp>
        </p:grpSp>
        <p:grpSp>
          <p:nvGrpSpPr>
            <p:cNvPr id="64532" name="Group 39"/>
            <p:cNvGrpSpPr>
              <a:grpSpLocks/>
            </p:cNvGrpSpPr>
            <p:nvPr/>
          </p:nvGrpSpPr>
          <p:grpSpPr bwMode="auto">
            <a:xfrm>
              <a:off x="1101329" y="3906839"/>
              <a:ext cx="2418159" cy="369887"/>
              <a:chOff x="6118830" y="2930747"/>
              <a:chExt cx="3226734" cy="365651"/>
            </a:xfrm>
          </p:grpSpPr>
          <p:sp>
            <p:nvSpPr>
              <p:cNvPr id="64536" name="Rectangle 312"/>
              <p:cNvSpPr>
                <a:spLocks noChangeArrowheads="1"/>
              </p:cNvSpPr>
              <p:nvPr/>
            </p:nvSpPr>
            <p:spPr bwMode="auto">
              <a:xfrm>
                <a:off x="6455725" y="2930747"/>
                <a:ext cx="2889839" cy="365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eaLnBrk="1" hangingPunct="1"/>
                <a:r>
                  <a:rPr lang="en-US" sz="1200" dirty="0"/>
                  <a:t>BIC seul100 mg </a:t>
                </a:r>
              </a:p>
              <a:p>
                <a:pPr eaLnBrk="1" hangingPunct="1"/>
                <a:r>
                  <a:rPr lang="en-US" sz="1200" dirty="0"/>
                  <a:t>    + F/TAF 200/25 mg</a:t>
                </a:r>
              </a:p>
            </p:txBody>
          </p:sp>
          <p:sp>
            <p:nvSpPr>
              <p:cNvPr id="64537" name="Line 506"/>
              <p:cNvSpPr>
                <a:spLocks noChangeShapeType="1"/>
              </p:cNvSpPr>
              <p:nvPr/>
            </p:nvSpPr>
            <p:spPr bwMode="auto">
              <a:xfrm>
                <a:off x="6118830" y="3008208"/>
                <a:ext cx="254261" cy="0"/>
              </a:xfrm>
              <a:prstGeom prst="line">
                <a:avLst/>
              </a:prstGeom>
              <a:noFill/>
              <a:ln w="25400">
                <a:solidFill>
                  <a:srgbClr val="004040"/>
                </a:solidFill>
                <a:miter lim="800000"/>
                <a:headEnd/>
                <a:tailEnd/>
              </a:ln>
              <a:extLst>
                <a:ext uri="{909E8E84-426E-40dd-AFC4-6F175D3DCCD1}">
                  <a14:hiddenFill xmlns:a14="http://schemas.microsoft.com/office/drawing/2010/main" xmlns="">
                    <a:noFill/>
                  </a14:hiddenFill>
                </a:ext>
              </a:extLst>
            </p:spPr>
            <p:txBody>
              <a:bodyPr/>
              <a:lstStyle/>
              <a:p>
                <a:endParaRPr lang="fr-FR"/>
              </a:p>
            </p:txBody>
          </p:sp>
          <p:sp>
            <p:nvSpPr>
              <p:cNvPr id="64538" name="Oval 507"/>
              <p:cNvSpPr>
                <a:spLocks noChangeAspect="1" noChangeArrowheads="1"/>
              </p:cNvSpPr>
              <p:nvPr/>
            </p:nvSpPr>
            <p:spPr bwMode="auto">
              <a:xfrm>
                <a:off x="6206232" y="2971851"/>
                <a:ext cx="73100" cy="74297"/>
              </a:xfrm>
              <a:prstGeom prst="ellipse">
                <a:avLst/>
              </a:prstGeom>
              <a:solidFill>
                <a:srgbClr val="0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1200"/>
              </a:p>
            </p:txBody>
          </p:sp>
        </p:grpSp>
        <p:pic>
          <p:nvPicPr>
            <p:cNvPr id="64534" name="Picture 38"/>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81388" y="1927226"/>
              <a:ext cx="3183731" cy="2900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7961" dir="2700000" algn="ctr" rotWithShape="0">
                      <a:srgbClr val="7A0000">
                        <a:alpha val="74998"/>
                      </a:srgbClr>
                    </a:outerShdw>
                  </a:effectLst>
                </a14:hiddenEffects>
              </a:ext>
            </a:extLst>
          </p:spPr>
        </p:pic>
        <p:pic>
          <p:nvPicPr>
            <p:cNvPr id="64535" name="Picture 4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61535" y="1911350"/>
              <a:ext cx="2275284" cy="2679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7961" dir="2700000" algn="ctr" rotWithShape="0">
                      <a:srgbClr val="7A0000">
                        <a:alpha val="74998"/>
                      </a:srgbClr>
                    </a:outerShdw>
                  </a:effectLst>
                </a14:hiddenEffects>
              </a:ext>
            </a:extLst>
          </p:spPr>
        </p:pic>
        <p:grpSp>
          <p:nvGrpSpPr>
            <p:cNvPr id="64529" name="Group 24"/>
            <p:cNvGrpSpPr>
              <a:grpSpLocks/>
            </p:cNvGrpSpPr>
            <p:nvPr/>
          </p:nvGrpSpPr>
          <p:grpSpPr bwMode="auto">
            <a:xfrm>
              <a:off x="4007641" y="3662360"/>
              <a:ext cx="2302005" cy="184666"/>
              <a:chOff x="6118830" y="2088904"/>
              <a:chExt cx="3069220" cy="182827"/>
            </a:xfrm>
          </p:grpSpPr>
          <p:sp>
            <p:nvSpPr>
              <p:cNvPr id="64545" name="Rectangle 300"/>
              <p:cNvSpPr>
                <a:spLocks noChangeArrowheads="1"/>
              </p:cNvSpPr>
              <p:nvPr/>
            </p:nvSpPr>
            <p:spPr bwMode="auto">
              <a:xfrm>
                <a:off x="6455237" y="2088904"/>
                <a:ext cx="2732813" cy="1828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eaLnBrk="1" hangingPunct="1"/>
                <a:r>
                  <a:rPr lang="en-US" sz="1200" dirty="0"/>
                  <a:t>BIC/F/TAF STR 50/200/25 mg</a:t>
                </a:r>
              </a:p>
            </p:txBody>
          </p:sp>
          <p:sp>
            <p:nvSpPr>
              <p:cNvPr id="64546" name="Line 500"/>
              <p:cNvSpPr>
                <a:spLocks noChangeShapeType="1"/>
              </p:cNvSpPr>
              <p:nvPr/>
            </p:nvSpPr>
            <p:spPr bwMode="auto">
              <a:xfrm>
                <a:off x="6118830" y="2169525"/>
                <a:ext cx="255480" cy="0"/>
              </a:xfrm>
              <a:prstGeom prst="line">
                <a:avLst/>
              </a:prstGeom>
              <a:noFill/>
              <a:ln w="25400">
                <a:solidFill>
                  <a:srgbClr val="20BA9E"/>
                </a:solidFill>
                <a:miter lim="800000"/>
                <a:headEnd/>
                <a:tailEnd/>
              </a:ln>
              <a:extLst>
                <a:ext uri="{909E8E84-426E-40dd-AFC4-6F175D3DCCD1}">
                  <a14:hiddenFill xmlns:a14="http://schemas.microsoft.com/office/drawing/2010/main" xmlns="">
                    <a:noFill/>
                  </a14:hiddenFill>
                </a:ext>
              </a:extLst>
            </p:spPr>
            <p:txBody>
              <a:bodyPr/>
              <a:lstStyle/>
              <a:p>
                <a:endParaRPr lang="fr-FR"/>
              </a:p>
            </p:txBody>
          </p:sp>
          <p:sp>
            <p:nvSpPr>
              <p:cNvPr id="64547" name="Oval 501"/>
              <p:cNvSpPr>
                <a:spLocks noChangeAspect="1" noChangeArrowheads="1"/>
              </p:cNvSpPr>
              <p:nvPr/>
            </p:nvSpPr>
            <p:spPr bwMode="auto">
              <a:xfrm>
                <a:off x="6206106" y="2133167"/>
                <a:ext cx="69820" cy="72717"/>
              </a:xfrm>
              <a:prstGeom prst="ellipse">
                <a:avLst/>
              </a:prstGeom>
              <a:solidFill>
                <a:srgbClr val="20BA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1200"/>
              </a:p>
            </p:txBody>
          </p:sp>
        </p:grpSp>
        <p:grpSp>
          <p:nvGrpSpPr>
            <p:cNvPr id="64530" name="Group 31"/>
            <p:cNvGrpSpPr>
              <a:grpSpLocks/>
            </p:cNvGrpSpPr>
            <p:nvPr/>
          </p:nvGrpSpPr>
          <p:grpSpPr bwMode="auto">
            <a:xfrm>
              <a:off x="4013597" y="3251202"/>
              <a:ext cx="1741863" cy="369332"/>
              <a:chOff x="6118830" y="1673978"/>
              <a:chExt cx="2323022" cy="365103"/>
            </a:xfrm>
          </p:grpSpPr>
          <p:sp>
            <p:nvSpPr>
              <p:cNvPr id="64542" name="Rectangle 304"/>
              <p:cNvSpPr>
                <a:spLocks noChangeArrowheads="1"/>
              </p:cNvSpPr>
              <p:nvPr/>
            </p:nvSpPr>
            <p:spPr bwMode="auto">
              <a:xfrm>
                <a:off x="6455272" y="1673978"/>
                <a:ext cx="1986580" cy="365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eaLnBrk="1" hangingPunct="1"/>
                <a:r>
                  <a:rPr lang="en-US" sz="1200" dirty="0"/>
                  <a:t>BIC </a:t>
                </a:r>
                <a:r>
                  <a:rPr lang="en-US" sz="1200" dirty="0" err="1"/>
                  <a:t>seul</a:t>
                </a:r>
                <a:r>
                  <a:rPr lang="en-US" sz="1200" dirty="0"/>
                  <a:t> </a:t>
                </a:r>
                <a:r>
                  <a:rPr lang="en-US" sz="1200" b="1" dirty="0"/>
                  <a:t>75 mg </a:t>
                </a:r>
              </a:p>
              <a:p>
                <a:pPr eaLnBrk="1" hangingPunct="1"/>
                <a:r>
                  <a:rPr lang="en-US" sz="1200" dirty="0"/>
                  <a:t>    + F/TAF 200/25 mg</a:t>
                </a:r>
              </a:p>
            </p:txBody>
          </p:sp>
          <p:sp>
            <p:nvSpPr>
              <p:cNvPr id="64543" name="Line 502"/>
              <p:cNvSpPr>
                <a:spLocks noChangeShapeType="1"/>
              </p:cNvSpPr>
              <p:nvPr/>
            </p:nvSpPr>
            <p:spPr bwMode="auto">
              <a:xfrm>
                <a:off x="6118830" y="1754599"/>
                <a:ext cx="255506" cy="0"/>
              </a:xfrm>
              <a:prstGeom prst="line">
                <a:avLst/>
              </a:prstGeom>
              <a:noFill/>
              <a:ln w="25400">
                <a:solidFill>
                  <a:srgbClr val="004040"/>
                </a:solidFill>
                <a:miter lim="800000"/>
                <a:headEnd/>
                <a:tailEnd/>
              </a:ln>
              <a:extLst>
                <a:ext uri="{909E8E84-426E-40dd-AFC4-6F175D3DCCD1}">
                  <a14:hiddenFill xmlns:a14="http://schemas.microsoft.com/office/drawing/2010/main" xmlns="">
                    <a:noFill/>
                  </a14:hiddenFill>
                </a:ext>
              </a:extLst>
            </p:spPr>
            <p:txBody>
              <a:bodyPr/>
              <a:lstStyle/>
              <a:p>
                <a:endParaRPr lang="fr-FR"/>
              </a:p>
            </p:txBody>
          </p:sp>
          <p:sp>
            <p:nvSpPr>
              <p:cNvPr id="64544" name="Oval 503"/>
              <p:cNvSpPr>
                <a:spLocks noChangeAspect="1" noChangeArrowheads="1"/>
              </p:cNvSpPr>
              <p:nvPr/>
            </p:nvSpPr>
            <p:spPr bwMode="auto">
              <a:xfrm>
                <a:off x="6206116" y="1718241"/>
                <a:ext cx="69828" cy="72717"/>
              </a:xfrm>
              <a:prstGeom prst="ellipse">
                <a:avLst/>
              </a:prstGeom>
              <a:solidFill>
                <a:srgbClr val="0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sz="1200"/>
              </a:p>
            </p:txBody>
          </p:sp>
        </p:grpSp>
        <p:sp>
          <p:nvSpPr>
            <p:cNvPr id="64526" name="TextBox 25"/>
            <p:cNvSpPr txBox="1">
              <a:spLocks noChangeArrowheads="1"/>
            </p:cNvSpPr>
            <p:nvPr/>
          </p:nvSpPr>
          <p:spPr bwMode="auto">
            <a:xfrm>
              <a:off x="7915542" y="3603625"/>
              <a:ext cx="732893" cy="286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400" b="1" dirty="0">
                  <a:solidFill>
                    <a:srgbClr val="000066"/>
                  </a:solidFill>
                </a:rPr>
                <a:t>↑ 24 %</a:t>
              </a:r>
            </a:p>
          </p:txBody>
        </p:sp>
        <p:sp>
          <p:nvSpPr>
            <p:cNvPr id="64525" name="TextBox 22"/>
            <p:cNvSpPr txBox="1">
              <a:spLocks noChangeArrowheads="1"/>
            </p:cNvSpPr>
            <p:nvPr/>
          </p:nvSpPr>
          <p:spPr bwMode="auto">
            <a:xfrm>
              <a:off x="6979710" y="2209801"/>
              <a:ext cx="732893" cy="286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sz="1600">
                  <a:solidFill>
                    <a:schemeClr val="tx1"/>
                  </a:solidFill>
                  <a:latin typeface="Arial" charset="0"/>
                  <a:ea typeface="ＭＳ Ｐゴシック" charset="0"/>
                </a:defRPr>
              </a:lvl3pPr>
              <a:lvl4pPr marL="1600200" indent="-228600">
                <a:defRPr sz="1400">
                  <a:solidFill>
                    <a:schemeClr val="tx1"/>
                  </a:solidFill>
                  <a:latin typeface="Arial" charset="0"/>
                  <a:ea typeface="ＭＳ Ｐゴシック" charset="0"/>
                </a:defRPr>
              </a:lvl4pPr>
              <a:lvl5pPr marL="2057400" indent="-228600">
                <a:defRPr sz="1400">
                  <a:solidFill>
                    <a:schemeClr val="tx1"/>
                  </a:solidFill>
                  <a:latin typeface="Arial" charset="0"/>
                  <a:ea typeface="ＭＳ Ｐゴシック" charset="0"/>
                </a:defRPr>
              </a:lvl5pPr>
              <a:lvl6pPr marL="25146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6pPr>
              <a:lvl7pPr marL="29718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7pPr>
              <a:lvl8pPr marL="3429000" indent="-228600" eaLnBrk="0" fontAlgn="base" hangingPunct="0">
                <a:spcAft>
                  <a:spcPct val="0"/>
                </a:spcAft>
                <a:buClr>
                  <a:srgbClr val="A9A9A9"/>
                </a:buClr>
                <a:buFont typeface="Wingdings" charset="0"/>
                <a:buChar char="§"/>
                <a:defRPr sz="1400">
                  <a:solidFill>
                    <a:schemeClr val="tx1"/>
                  </a:solidFill>
                  <a:latin typeface="Arial" charset="0"/>
                  <a:ea typeface="ＭＳ Ｐゴシック" charset="0"/>
                </a:defRPr>
              </a:lvl8pPr>
              <a:lvl9pPr marL="3886200" indent="-228600" eaLnBrk="0" fontAlgn="base" hangingPunct="0">
                <a:spcAft>
                  <a:spcPct val="0"/>
                </a:spcAft>
                <a:buClr>
                  <a:srgbClr val="A9A9A9"/>
                </a:buClr>
                <a:buFont typeface="Wingdings" charset="0"/>
                <a:defRPr sz="1400">
                  <a:solidFill>
                    <a:schemeClr val="tx1"/>
                  </a:solidFill>
                  <a:latin typeface="Arial" charset="0"/>
                  <a:ea typeface="ＭＳ Ｐゴシック" charset="0"/>
                </a:defRPr>
              </a:lvl9pPr>
            </a:lstStyle>
            <a:p>
              <a:pPr algn="ctr" eaLnBrk="1" hangingPunct="1">
                <a:lnSpc>
                  <a:spcPct val="90000"/>
                </a:lnSpc>
              </a:pPr>
              <a:r>
                <a:rPr lang="en-US" sz="1400" b="1" dirty="0">
                  <a:solidFill>
                    <a:srgbClr val="000066"/>
                  </a:solidFill>
                </a:rPr>
                <a:t>↑ 84 %</a:t>
              </a:r>
            </a:p>
          </p:txBody>
        </p:sp>
      </p:grpSp>
      <p:sp>
        <p:nvSpPr>
          <p:cNvPr id="35" name="ZoneTexte 3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105</a:t>
            </a:r>
          </a:p>
        </p:txBody>
      </p:sp>
    </p:spTree>
    <p:extLst>
      <p:ext uri="{BB962C8B-B14F-4D97-AF65-F5344CB8AC3E}">
        <p14:creationId xmlns:p14="http://schemas.microsoft.com/office/powerpoint/2010/main" val="48173883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23162" cy="936625"/>
          </a:xfrm>
        </p:spPr>
        <p:txBody>
          <a:bodyPr/>
          <a:lstStyle/>
          <a:p>
            <a:r>
              <a:rPr lang="fr-FR" sz="2600" dirty="0" err="1"/>
              <a:t>Bictégravir</a:t>
            </a:r>
            <a:r>
              <a:rPr lang="fr-FR" sz="2600" dirty="0"/>
              <a:t> (BIC) versus DTG (+ FTC/TAF) </a:t>
            </a:r>
            <a:br>
              <a:rPr lang="fr-FR" sz="2600" dirty="0"/>
            </a:br>
            <a:r>
              <a:rPr lang="fr-FR" sz="2600" dirty="0"/>
              <a:t>en 1</a:t>
            </a:r>
            <a:r>
              <a:rPr lang="fr-FR" sz="2600" baseline="30000" dirty="0"/>
              <a:t>ère</a:t>
            </a:r>
            <a:r>
              <a:rPr lang="fr-FR" sz="2600" dirty="0"/>
              <a:t> ligne - Résultats à S48 de la phase 2 (1)</a:t>
            </a:r>
          </a:p>
        </p:txBody>
      </p:sp>
      <p:sp>
        <p:nvSpPr>
          <p:cNvPr id="3" name="Espace réservé du contenu 2"/>
          <p:cNvSpPr>
            <a:spLocks noGrp="1"/>
          </p:cNvSpPr>
          <p:nvPr>
            <p:ph idx="1"/>
          </p:nvPr>
        </p:nvSpPr>
        <p:spPr>
          <a:xfrm>
            <a:off x="457200" y="1341438"/>
            <a:ext cx="8507413" cy="457621"/>
          </a:xfrm>
        </p:spPr>
        <p:txBody>
          <a:bodyPr/>
          <a:lstStyle/>
          <a:p>
            <a:r>
              <a:rPr lang="fr-FR" sz="1600" b="1" dirty="0">
                <a:solidFill>
                  <a:srgbClr val="0070C0"/>
                </a:solidFill>
              </a:rPr>
              <a:t>Essai randomisé 2:1, en double aveugle, double placebo, Etats-Unis (22 centres)</a:t>
            </a:r>
          </a:p>
        </p:txBody>
      </p:sp>
      <p:sp>
        <p:nvSpPr>
          <p:cNvPr id="4" name="Text Box 3"/>
          <p:cNvSpPr txBox="1">
            <a:spLocks noChangeArrowheads="1"/>
          </p:cNvSpPr>
          <p:nvPr/>
        </p:nvSpPr>
        <p:spPr bwMode="auto">
          <a:xfrm>
            <a:off x="5637320" y="6583363"/>
            <a:ext cx="3485165"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Sax PE, CROI 2017, Abs. 41 ; Lancet HIV 2017</a:t>
            </a:r>
            <a:endParaRPr lang="en-GB" sz="1200" i="1" dirty="0">
              <a:solidFill>
                <a:srgbClr val="0070C0"/>
              </a:solidFill>
            </a:endParaRPr>
          </a:p>
        </p:txBody>
      </p:sp>
      <p:sp>
        <p:nvSpPr>
          <p:cNvPr id="129" name="Espace réservé du contenu 2"/>
          <p:cNvSpPr txBox="1">
            <a:spLocks/>
          </p:cNvSpPr>
          <p:nvPr/>
        </p:nvSpPr>
        <p:spPr bwMode="auto">
          <a:xfrm>
            <a:off x="430962" y="4553191"/>
            <a:ext cx="8507413" cy="145632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b="1" kern="0" dirty="0">
                <a:solidFill>
                  <a:srgbClr val="0070C0"/>
                </a:solidFill>
              </a:rPr>
              <a:t>Critère principal (S24) : </a:t>
            </a:r>
            <a:r>
              <a:rPr lang="fr-FR" sz="1600" kern="0" dirty="0"/>
              <a:t>% de patients avec CV &lt; 50 c/ml (</a:t>
            </a:r>
            <a:r>
              <a:rPr lang="fr-FR" sz="1600" kern="0" dirty="0" err="1"/>
              <a:t>Snapshot</a:t>
            </a:r>
            <a:r>
              <a:rPr lang="fr-FR" sz="1600" kern="0" dirty="0"/>
              <a:t>)</a:t>
            </a:r>
            <a:br>
              <a:rPr lang="fr-FR" sz="1600" kern="0" dirty="0"/>
            </a:br>
            <a:endParaRPr lang="fr-FR" sz="1600" kern="0" dirty="0"/>
          </a:p>
          <a:p>
            <a:r>
              <a:rPr lang="fr-FR" sz="1600" b="1" kern="0" dirty="0">
                <a:solidFill>
                  <a:srgbClr val="0070C0"/>
                </a:solidFill>
              </a:rPr>
              <a:t>Caractéristiques à l’inclusion : </a:t>
            </a:r>
          </a:p>
          <a:p>
            <a:pPr lvl="1"/>
            <a:r>
              <a:rPr lang="fr-FR" sz="1600" kern="0" dirty="0"/>
              <a:t>Age médian : 31 ans</a:t>
            </a:r>
          </a:p>
          <a:p>
            <a:pPr lvl="1"/>
            <a:r>
              <a:rPr lang="fr-FR" sz="1600" kern="0" dirty="0"/>
              <a:t>Femmes : 4 %</a:t>
            </a:r>
          </a:p>
          <a:p>
            <a:pPr lvl="1"/>
            <a:r>
              <a:rPr lang="fr-FR" sz="1600" kern="0" dirty="0"/>
              <a:t>Blancs : 57 %</a:t>
            </a:r>
          </a:p>
          <a:p>
            <a:pPr lvl="1"/>
            <a:r>
              <a:rPr lang="fr-FR" sz="1600" kern="0" dirty="0"/>
              <a:t>CV médiane : 4,5 log</a:t>
            </a:r>
            <a:r>
              <a:rPr lang="fr-FR" sz="1600" kern="0" baseline="-25000" dirty="0"/>
              <a:t>10</a:t>
            </a:r>
            <a:r>
              <a:rPr lang="fr-FR" sz="1600" kern="0" dirty="0"/>
              <a:t> c/ml (CV &gt; 100 000 c/ml : 17 %), CD4 médiane : 444/mm</a:t>
            </a:r>
            <a:r>
              <a:rPr lang="fr-FR" sz="1600" kern="0" baseline="30000" dirty="0"/>
              <a:t>3</a:t>
            </a:r>
          </a:p>
        </p:txBody>
      </p:sp>
      <p:grpSp>
        <p:nvGrpSpPr>
          <p:cNvPr id="5" name="Groupe 4"/>
          <p:cNvGrpSpPr/>
          <p:nvPr/>
        </p:nvGrpSpPr>
        <p:grpSpPr>
          <a:xfrm>
            <a:off x="160257" y="1738810"/>
            <a:ext cx="8757197" cy="2466114"/>
            <a:chOff x="160257" y="1738810"/>
            <a:chExt cx="8757197" cy="2466114"/>
          </a:xfrm>
        </p:grpSpPr>
        <p:sp>
          <p:nvSpPr>
            <p:cNvPr id="95" name="ZoneTexte 94"/>
            <p:cNvSpPr txBox="1"/>
            <p:nvPr/>
          </p:nvSpPr>
          <p:spPr bwMode="auto">
            <a:xfrm>
              <a:off x="3720098" y="2543981"/>
              <a:ext cx="4913387" cy="393412"/>
            </a:xfrm>
            <a:prstGeom prst="flowChartAlternateProcess">
              <a:avLst/>
            </a:prstGeom>
            <a:solidFill>
              <a:srgbClr val="33CC33"/>
            </a:solidFill>
            <a:ln>
              <a:noFill/>
            </a:ln>
          </p:spPr>
          <p:txBody>
            <a:bodyPr wrap="square" anchor="ctr">
              <a:noAutofit/>
            </a:bodyPr>
            <a:lstStyle/>
            <a:p>
              <a:pPr algn="ctr">
                <a:defRPr/>
              </a:pPr>
              <a:r>
                <a:rPr lang="fr-FR" sz="1400" b="1" dirty="0">
                  <a:solidFill>
                    <a:schemeClr val="bg1"/>
                  </a:solidFill>
                </a:rPr>
                <a:t>BIC 75 mg + DTG placebo </a:t>
              </a:r>
              <a:r>
                <a:rPr lang="fr-FR" sz="1400" b="1" dirty="0" err="1">
                  <a:solidFill>
                    <a:schemeClr val="bg1"/>
                  </a:solidFill>
                </a:rPr>
                <a:t>qd</a:t>
              </a:r>
              <a:r>
                <a:rPr lang="fr-FR" sz="1400" b="1" dirty="0">
                  <a:solidFill>
                    <a:schemeClr val="bg1"/>
                  </a:solidFill>
                </a:rPr>
                <a:t> + FTC/TAF </a:t>
              </a:r>
              <a:r>
                <a:rPr lang="fr-FR" sz="1400" b="1" dirty="0" err="1">
                  <a:solidFill>
                    <a:schemeClr val="bg1"/>
                  </a:solidFill>
                </a:rPr>
                <a:t>qd</a:t>
              </a:r>
              <a:endParaRPr lang="mr-IN" sz="1400" b="1" dirty="0">
                <a:solidFill>
                  <a:schemeClr val="bg1"/>
                </a:solidFill>
              </a:endParaRPr>
            </a:p>
          </p:txBody>
        </p:sp>
        <p:sp>
          <p:nvSpPr>
            <p:cNvPr id="109" name="Rectangle à coins arrondis 108"/>
            <p:cNvSpPr/>
            <p:nvPr/>
          </p:nvSpPr>
          <p:spPr bwMode="auto">
            <a:xfrm>
              <a:off x="160257" y="2332026"/>
              <a:ext cx="2710742" cy="1832043"/>
            </a:xfrm>
            <a:prstGeom prst="roundRect">
              <a:avLst>
                <a:gd name="adj" fmla="val 9554"/>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rPr>
                <a:t>Patients naïfs d’ARV</a:t>
              </a:r>
              <a:endParaRPr kumimoji="0" lang="fr-FR" sz="1400" b="1" i="0" u="none" strike="noStrike" cap="none" normalizeH="0" dirty="0">
                <a:ln>
                  <a:noFill/>
                </a:ln>
                <a:solidFill>
                  <a:srgbClr val="000066"/>
                </a:solidFill>
                <a:effectLst/>
              </a:endParaRP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CV </a:t>
              </a:r>
              <a:r>
                <a:rPr lang="fr-FR" sz="1400" u="sng" baseline="0" dirty="0">
                  <a:solidFill>
                    <a:srgbClr val="000066"/>
                  </a:solidFill>
                </a:rPr>
                <a:t>&gt;</a:t>
              </a:r>
              <a:r>
                <a:rPr lang="fr-FR" sz="1400" baseline="0" dirty="0">
                  <a:solidFill>
                    <a:srgbClr val="000066"/>
                  </a:solidFill>
                </a:rPr>
                <a:t> 1 000 c/ml </a:t>
              </a:r>
            </a:p>
            <a:p>
              <a:pPr marL="171450" indent="-171450">
                <a:buFont typeface="Arial" panose="020B0604020202020204" pitchFamily="34" charset="0"/>
                <a:buChar char="•"/>
              </a:pPr>
              <a:r>
                <a:rPr lang="fr-FR" sz="1400" dirty="0">
                  <a:solidFill>
                    <a:srgbClr val="000066"/>
                  </a:solidFill>
                </a:rPr>
                <a:t>CD4 </a:t>
              </a:r>
              <a:r>
                <a:rPr lang="fr-FR" sz="1400" u="sng" dirty="0">
                  <a:solidFill>
                    <a:srgbClr val="000066"/>
                  </a:solidFill>
                </a:rPr>
                <a:t>&gt;</a:t>
              </a:r>
              <a:r>
                <a:rPr lang="fr-FR" sz="1400" dirty="0">
                  <a:solidFill>
                    <a:srgbClr val="000066"/>
                  </a:solidFill>
                </a:rPr>
                <a:t> 200/mm</a:t>
              </a:r>
              <a:r>
                <a:rPr lang="fr-FR" sz="1400" baseline="30000" dirty="0">
                  <a:solidFill>
                    <a:srgbClr val="000066"/>
                  </a:solidFill>
                </a:rPr>
                <a:t>3</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b="0" i="0" u="none" strike="noStrike" cap="none" normalizeH="0" dirty="0">
                  <a:ln>
                    <a:noFill/>
                  </a:ln>
                  <a:solidFill>
                    <a:srgbClr val="000066"/>
                  </a:solidFill>
                  <a:effectLst/>
                </a:rPr>
                <a:t>VHB et VHC négatifs</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b="0" i="0" u="none" strike="noStrike" cap="none" normalizeH="0" dirty="0" err="1">
                  <a:ln>
                    <a:noFill/>
                  </a:ln>
                  <a:solidFill>
                    <a:srgbClr val="000066"/>
                  </a:solidFill>
                  <a:effectLst/>
                </a:rPr>
                <a:t>DFGe</a:t>
              </a:r>
              <a:r>
                <a:rPr kumimoji="0" lang="fr-FR" sz="1400" b="0" i="0" u="none" strike="noStrike" cap="none" normalizeH="0" dirty="0">
                  <a:ln>
                    <a:noFill/>
                  </a:ln>
                  <a:solidFill>
                    <a:srgbClr val="000066"/>
                  </a:solidFill>
                  <a:effectLst/>
                </a:rPr>
                <a:t> </a:t>
              </a:r>
              <a:r>
                <a:rPr kumimoji="0" lang="fr-FR" sz="1400" b="0" i="0" u="sng" strike="noStrike" cap="none" normalizeH="0" dirty="0">
                  <a:ln>
                    <a:noFill/>
                  </a:ln>
                  <a:solidFill>
                    <a:srgbClr val="000066"/>
                  </a:solidFill>
                  <a:effectLst/>
                </a:rPr>
                <a:t>&gt;</a:t>
              </a:r>
              <a:r>
                <a:rPr kumimoji="0" lang="fr-FR" sz="1400" b="0" i="0" u="none" strike="noStrike" cap="none" normalizeH="0" dirty="0">
                  <a:ln>
                    <a:noFill/>
                  </a:ln>
                  <a:solidFill>
                    <a:srgbClr val="000066"/>
                  </a:solidFill>
                  <a:effectLst/>
                </a:rPr>
                <a:t> 70 ml/min</a:t>
              </a:r>
              <a:br>
                <a:rPr kumimoji="0" lang="fr-FR" sz="1400" b="0" i="0" u="none" strike="noStrike" cap="none" normalizeH="0" dirty="0">
                  <a:ln>
                    <a:noFill/>
                  </a:ln>
                  <a:solidFill>
                    <a:srgbClr val="000066"/>
                  </a:solidFill>
                  <a:effectLst/>
                </a:rPr>
              </a:br>
              <a:endParaRPr kumimoji="0" lang="fr-FR" sz="1400" b="0" i="0" u="none" strike="noStrike" cap="none" normalizeH="0" dirty="0">
                <a:ln>
                  <a:noFill/>
                </a:ln>
                <a:solidFill>
                  <a:srgbClr val="000066"/>
                </a:solidFill>
                <a:effectLst/>
              </a:endParaRPr>
            </a:p>
            <a:p>
              <a:pPr marR="0" algn="l" defTabSz="914400" rtl="0" eaLnBrk="1" fontAlgn="base" latinLnBrk="0" hangingPunct="1">
                <a:lnSpc>
                  <a:spcPct val="100000"/>
                </a:lnSpc>
                <a:spcBef>
                  <a:spcPct val="0"/>
                </a:spcBef>
                <a:spcAft>
                  <a:spcPct val="0"/>
                </a:spcAft>
                <a:buClrTx/>
                <a:buSzTx/>
                <a:tabLst/>
              </a:pPr>
              <a:r>
                <a:rPr kumimoji="0" lang="fr-FR" sz="1400" b="1" i="0" u="none" strike="noStrike" cap="none" normalizeH="0" dirty="0">
                  <a:ln>
                    <a:noFill/>
                  </a:ln>
                  <a:solidFill>
                    <a:srgbClr val="000066"/>
                  </a:solidFill>
                  <a:effectLst/>
                </a:rPr>
                <a:t>Stratification </a:t>
              </a:r>
              <a:endParaRPr lang="fr-FR" sz="1400" dirty="0">
                <a:solidFill>
                  <a:srgbClr val="000066"/>
                </a:solidFill>
              </a:endParaRPr>
            </a:p>
            <a:p>
              <a:pPr marR="0" algn="l" defTabSz="914400" rtl="0" eaLnBrk="1" fontAlgn="base" latinLnBrk="0" hangingPunct="1">
                <a:lnSpc>
                  <a:spcPct val="100000"/>
                </a:lnSpc>
                <a:spcBef>
                  <a:spcPct val="0"/>
                </a:spcBef>
                <a:spcAft>
                  <a:spcPct val="0"/>
                </a:spcAft>
                <a:buClrTx/>
                <a:buSzTx/>
                <a:tabLst/>
              </a:pPr>
              <a:r>
                <a:rPr kumimoji="0" lang="fr-FR" sz="1400" b="0" i="0" u="none" strike="noStrike" cap="none" normalizeH="0" dirty="0">
                  <a:ln>
                    <a:noFill/>
                  </a:ln>
                  <a:solidFill>
                    <a:srgbClr val="000066"/>
                  </a:solidFill>
                  <a:effectLst/>
                </a:rPr>
                <a:t>(CV 100 000 et 400 000 c/ml)</a:t>
              </a:r>
              <a:endParaRPr kumimoji="0" lang="fr-FR" sz="1400" b="0" i="0" u="none" strike="noStrike" cap="none" normalizeH="0" baseline="0" dirty="0">
                <a:ln>
                  <a:noFill/>
                </a:ln>
                <a:solidFill>
                  <a:srgbClr val="000066"/>
                </a:solidFill>
                <a:effectLst/>
              </a:endParaRPr>
            </a:p>
          </p:txBody>
        </p:sp>
        <p:sp>
          <p:nvSpPr>
            <p:cNvPr id="110" name="ZoneTexte 109"/>
            <p:cNvSpPr txBox="1"/>
            <p:nvPr/>
          </p:nvSpPr>
          <p:spPr bwMode="auto">
            <a:xfrm>
              <a:off x="3483886" y="1738810"/>
              <a:ext cx="541426" cy="276999"/>
            </a:xfrm>
            <a:prstGeom prst="rect">
              <a:avLst/>
            </a:prstGeom>
            <a:noFill/>
          </p:spPr>
          <p:txBody>
            <a:bodyPr wrap="square">
              <a:spAutoFit/>
            </a:bodyPr>
            <a:lstStyle/>
            <a:p>
              <a:pPr algn="ctr">
                <a:defRPr/>
              </a:pPr>
              <a:r>
                <a:rPr lang="fr-FR" sz="1200" b="1" dirty="0">
                  <a:solidFill>
                    <a:srgbClr val="000066"/>
                  </a:solidFill>
                  <a:latin typeface="+mn-lt"/>
                  <a:ea typeface="+mn-ea"/>
                </a:rPr>
                <a:t>J0</a:t>
              </a:r>
            </a:p>
          </p:txBody>
        </p:sp>
        <p:sp>
          <p:nvSpPr>
            <p:cNvPr id="115" name="ZoneTexte 114"/>
            <p:cNvSpPr txBox="1"/>
            <p:nvPr/>
          </p:nvSpPr>
          <p:spPr bwMode="auto">
            <a:xfrm>
              <a:off x="5929957" y="1738810"/>
              <a:ext cx="541426" cy="276999"/>
            </a:xfrm>
            <a:prstGeom prst="rect">
              <a:avLst/>
            </a:prstGeom>
            <a:noFill/>
          </p:spPr>
          <p:txBody>
            <a:bodyPr wrap="square">
              <a:spAutoFit/>
            </a:bodyPr>
            <a:lstStyle/>
            <a:p>
              <a:pPr algn="ctr">
                <a:defRPr/>
              </a:pPr>
              <a:r>
                <a:rPr lang="fr-FR" sz="1200" b="1" dirty="0">
                  <a:solidFill>
                    <a:srgbClr val="000066"/>
                  </a:solidFill>
                  <a:latin typeface="+mn-lt"/>
                  <a:ea typeface="+mn-ea"/>
                </a:rPr>
                <a:t>S24</a:t>
              </a:r>
            </a:p>
          </p:txBody>
        </p:sp>
        <p:sp>
          <p:nvSpPr>
            <p:cNvPr id="123" name="Rectangle 122"/>
            <p:cNvSpPr/>
            <p:nvPr/>
          </p:nvSpPr>
          <p:spPr>
            <a:xfrm>
              <a:off x="3135824" y="3927925"/>
              <a:ext cx="615874" cy="276999"/>
            </a:xfrm>
            <a:prstGeom prst="rect">
              <a:avLst/>
            </a:prstGeom>
          </p:spPr>
          <p:txBody>
            <a:bodyPr wrap="none">
              <a:spAutoFit/>
            </a:bodyPr>
            <a:lstStyle/>
            <a:p>
              <a:pPr algn="ctr">
                <a:defRPr/>
              </a:pPr>
              <a:r>
                <a:rPr lang="fr-FR" sz="1200" dirty="0">
                  <a:solidFill>
                    <a:srgbClr val="000066"/>
                  </a:solidFill>
                </a:rPr>
                <a:t>n = 33</a:t>
              </a:r>
            </a:p>
          </p:txBody>
        </p:sp>
        <p:sp>
          <p:nvSpPr>
            <p:cNvPr id="124" name="Rectangle 123"/>
            <p:cNvSpPr/>
            <p:nvPr/>
          </p:nvSpPr>
          <p:spPr>
            <a:xfrm>
              <a:off x="3126747" y="2447067"/>
              <a:ext cx="615874" cy="276999"/>
            </a:xfrm>
            <a:prstGeom prst="rect">
              <a:avLst/>
            </a:prstGeom>
          </p:spPr>
          <p:txBody>
            <a:bodyPr wrap="none">
              <a:spAutoFit/>
            </a:bodyPr>
            <a:lstStyle/>
            <a:p>
              <a:pPr algn="ctr"/>
              <a:r>
                <a:rPr lang="mr-IN" sz="1200" dirty="0">
                  <a:solidFill>
                    <a:srgbClr val="000066"/>
                  </a:solidFill>
                </a:rPr>
                <a:t>n = </a:t>
              </a:r>
              <a:r>
                <a:rPr lang="fr-FR" sz="1200" dirty="0"/>
                <a:t>65</a:t>
              </a:r>
              <a:endParaRPr lang="mr-IN" sz="1200" dirty="0">
                <a:solidFill>
                  <a:srgbClr val="000066"/>
                </a:solidFill>
              </a:endParaRPr>
            </a:p>
          </p:txBody>
        </p:sp>
        <p:cxnSp>
          <p:nvCxnSpPr>
            <p:cNvPr id="139" name="Connecteur droit 138"/>
            <p:cNvCxnSpPr>
              <a:cxnSpLocks/>
            </p:cNvCxnSpPr>
            <p:nvPr/>
          </p:nvCxnSpPr>
          <p:spPr bwMode="auto">
            <a:xfrm>
              <a:off x="6242604" y="1975537"/>
              <a:ext cx="0" cy="166489"/>
            </a:xfrm>
            <a:prstGeom prst="line">
              <a:avLst/>
            </a:prstGeom>
            <a:ln w="19050">
              <a:solidFill>
                <a:srgbClr val="0070C0"/>
              </a:solidFill>
              <a:prstDash val="solid"/>
            </a:ln>
          </p:spPr>
          <p:style>
            <a:lnRef idx="1">
              <a:schemeClr val="accent4"/>
            </a:lnRef>
            <a:fillRef idx="0">
              <a:schemeClr val="accent4"/>
            </a:fillRef>
            <a:effectRef idx="0">
              <a:schemeClr val="accent4"/>
            </a:effectRef>
            <a:fontRef idx="minor">
              <a:schemeClr val="tx1"/>
            </a:fontRef>
          </p:style>
        </p:cxnSp>
        <p:sp>
          <p:nvSpPr>
            <p:cNvPr id="39" name="ZoneTexte 38"/>
            <p:cNvSpPr txBox="1"/>
            <p:nvPr/>
          </p:nvSpPr>
          <p:spPr bwMode="auto">
            <a:xfrm>
              <a:off x="8376028" y="1738810"/>
              <a:ext cx="541426" cy="276999"/>
            </a:xfrm>
            <a:prstGeom prst="rect">
              <a:avLst/>
            </a:prstGeom>
            <a:noFill/>
          </p:spPr>
          <p:txBody>
            <a:bodyPr wrap="square">
              <a:spAutoFit/>
            </a:bodyPr>
            <a:lstStyle/>
            <a:p>
              <a:pPr algn="ctr">
                <a:defRPr/>
              </a:pPr>
              <a:r>
                <a:rPr lang="fr-FR" sz="1200" b="1" dirty="0">
                  <a:solidFill>
                    <a:srgbClr val="000066"/>
                  </a:solidFill>
                  <a:latin typeface="+mn-lt"/>
                  <a:ea typeface="+mn-ea"/>
                </a:rPr>
                <a:t>S48</a:t>
              </a:r>
            </a:p>
          </p:txBody>
        </p:sp>
        <p:cxnSp>
          <p:nvCxnSpPr>
            <p:cNvPr id="35" name="Connecteur droit 34"/>
            <p:cNvCxnSpPr>
              <a:cxnSpLocks/>
            </p:cNvCxnSpPr>
            <p:nvPr/>
          </p:nvCxnSpPr>
          <p:spPr bwMode="auto">
            <a:xfrm>
              <a:off x="3751698" y="1987687"/>
              <a:ext cx="0" cy="166489"/>
            </a:xfrm>
            <a:prstGeom prst="line">
              <a:avLst/>
            </a:prstGeom>
            <a:ln w="19050">
              <a:solidFill>
                <a:srgbClr val="0070C0"/>
              </a:solidFill>
              <a:prstDash val="solid"/>
            </a:ln>
          </p:spPr>
          <p:style>
            <a:lnRef idx="1">
              <a:schemeClr val="accent4"/>
            </a:lnRef>
            <a:fillRef idx="0">
              <a:schemeClr val="accent4"/>
            </a:fillRef>
            <a:effectRef idx="0">
              <a:schemeClr val="accent4"/>
            </a:effectRef>
            <a:fontRef idx="minor">
              <a:schemeClr val="tx1"/>
            </a:fontRef>
          </p:style>
        </p:cxnSp>
        <p:cxnSp>
          <p:nvCxnSpPr>
            <p:cNvPr id="36" name="Connecteur droit 35"/>
            <p:cNvCxnSpPr>
              <a:cxnSpLocks/>
            </p:cNvCxnSpPr>
            <p:nvPr/>
          </p:nvCxnSpPr>
          <p:spPr bwMode="auto">
            <a:xfrm>
              <a:off x="8632173" y="1987687"/>
              <a:ext cx="0" cy="166489"/>
            </a:xfrm>
            <a:prstGeom prst="line">
              <a:avLst/>
            </a:prstGeom>
            <a:ln w="19050">
              <a:solidFill>
                <a:srgbClr val="0070C0"/>
              </a:solidFill>
              <a:prstDash val="solid"/>
            </a:ln>
          </p:spPr>
          <p:style>
            <a:lnRef idx="1">
              <a:schemeClr val="accent4"/>
            </a:lnRef>
            <a:fillRef idx="0">
              <a:schemeClr val="accent4"/>
            </a:fillRef>
            <a:effectRef idx="0">
              <a:schemeClr val="accent4"/>
            </a:effectRef>
            <a:fontRef idx="minor">
              <a:schemeClr val="tx1"/>
            </a:fontRef>
          </p:style>
        </p:cxnSp>
        <p:cxnSp>
          <p:nvCxnSpPr>
            <p:cNvPr id="18" name="Connecteur droit 17"/>
            <p:cNvCxnSpPr/>
            <p:nvPr/>
          </p:nvCxnSpPr>
          <p:spPr bwMode="auto">
            <a:xfrm>
              <a:off x="3751698" y="2142026"/>
              <a:ext cx="4895234" cy="0"/>
            </a:xfrm>
            <a:prstGeom prst="line">
              <a:avLst/>
            </a:prstGeom>
            <a:solidFill>
              <a:schemeClr val="accent1"/>
            </a:solidFill>
            <a:ln w="12700" cap="flat" cmpd="sng" algn="ctr">
              <a:solidFill>
                <a:srgbClr val="0070C0"/>
              </a:solidFill>
              <a:prstDash val="solid"/>
              <a:round/>
              <a:headEnd type="none" w="med" len="med"/>
              <a:tailEnd type="none" w="med" len="med"/>
            </a:ln>
            <a:effectLst/>
          </p:spPr>
        </p:cxnSp>
        <p:sp>
          <p:nvSpPr>
            <p:cNvPr id="43" name="ZoneTexte 42"/>
            <p:cNvSpPr txBox="1"/>
            <p:nvPr/>
          </p:nvSpPr>
          <p:spPr bwMode="auto">
            <a:xfrm>
              <a:off x="3720098" y="3646444"/>
              <a:ext cx="4913387" cy="393412"/>
            </a:xfrm>
            <a:prstGeom prst="flowChartAlternateProcess">
              <a:avLst/>
            </a:prstGeom>
            <a:solidFill>
              <a:srgbClr val="FF0000"/>
            </a:solidFill>
            <a:ln>
              <a:noFill/>
            </a:ln>
          </p:spPr>
          <p:txBody>
            <a:bodyPr wrap="square" anchor="ctr">
              <a:noAutofit/>
            </a:bodyPr>
            <a:lstStyle/>
            <a:p>
              <a:pPr algn="ctr">
                <a:defRPr/>
              </a:pPr>
              <a:r>
                <a:rPr lang="fr-FR" sz="1400" b="1" dirty="0">
                  <a:solidFill>
                    <a:schemeClr val="bg1"/>
                  </a:solidFill>
                </a:rPr>
                <a:t>DTG 50 mg + BIC placebo </a:t>
              </a:r>
              <a:r>
                <a:rPr lang="fr-FR" sz="1400" b="1" dirty="0" err="1">
                  <a:solidFill>
                    <a:schemeClr val="bg1"/>
                  </a:solidFill>
                </a:rPr>
                <a:t>qd</a:t>
              </a:r>
              <a:r>
                <a:rPr lang="fr-FR" sz="1400" b="1" dirty="0">
                  <a:solidFill>
                    <a:schemeClr val="bg1"/>
                  </a:solidFill>
                </a:rPr>
                <a:t> + FTC/TAF </a:t>
              </a:r>
              <a:r>
                <a:rPr lang="fr-FR" sz="1400" b="1" dirty="0" err="1">
                  <a:solidFill>
                    <a:schemeClr val="bg1"/>
                  </a:solidFill>
                </a:rPr>
                <a:t>qd</a:t>
              </a:r>
              <a:endParaRPr lang="mr-IN" sz="1400" b="1" dirty="0">
                <a:solidFill>
                  <a:schemeClr val="bg1"/>
                </a:solidFill>
              </a:endParaRPr>
            </a:p>
          </p:txBody>
        </p:sp>
        <p:cxnSp>
          <p:nvCxnSpPr>
            <p:cNvPr id="21" name="Connecteur : en angle 20"/>
            <p:cNvCxnSpPr>
              <a:stCxn id="109" idx="3"/>
            </p:cNvCxnSpPr>
            <p:nvPr/>
          </p:nvCxnSpPr>
          <p:spPr bwMode="auto">
            <a:xfrm flipV="1">
              <a:off x="2870999" y="2754944"/>
              <a:ext cx="889775" cy="493104"/>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cxnSp>
          <p:nvCxnSpPr>
            <p:cNvPr id="23" name="Connecteur : en angle 22"/>
            <p:cNvCxnSpPr>
              <a:cxnSpLocks/>
            </p:cNvCxnSpPr>
            <p:nvPr/>
          </p:nvCxnSpPr>
          <p:spPr bwMode="auto">
            <a:xfrm>
              <a:off x="2882874" y="3236173"/>
              <a:ext cx="862546" cy="622806"/>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grpSp>
      <p:sp>
        <p:nvSpPr>
          <p:cNvPr id="20" name="ZoneTexte 1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106</a:t>
            </a:r>
          </a:p>
        </p:txBody>
      </p:sp>
    </p:spTree>
    <p:extLst>
      <p:ext uri="{BB962C8B-B14F-4D97-AF65-F5344CB8AC3E}">
        <p14:creationId xmlns:p14="http://schemas.microsoft.com/office/powerpoint/2010/main" val="1184266696"/>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600" dirty="0" err="1"/>
              <a:t>Bictégravir</a:t>
            </a:r>
            <a:r>
              <a:rPr lang="fr-FR" sz="2600" dirty="0"/>
              <a:t> (BIC) versus DTG (+ FTC/TAF) </a:t>
            </a:r>
            <a:br>
              <a:rPr lang="fr-FR" sz="2600" dirty="0"/>
            </a:br>
            <a:r>
              <a:rPr lang="fr-FR" sz="2600" dirty="0"/>
              <a:t>en 1</a:t>
            </a:r>
            <a:r>
              <a:rPr lang="fr-FR" sz="2600" baseline="30000" dirty="0"/>
              <a:t>ère</a:t>
            </a:r>
            <a:r>
              <a:rPr lang="fr-FR" sz="2600" dirty="0"/>
              <a:t> ligne - Résultats à S48 de la phase 2 (2)</a:t>
            </a:r>
          </a:p>
        </p:txBody>
      </p:sp>
      <p:sp>
        <p:nvSpPr>
          <p:cNvPr id="3" name="Espace réservé du contenu 2"/>
          <p:cNvSpPr>
            <a:spLocks noGrp="1"/>
          </p:cNvSpPr>
          <p:nvPr>
            <p:ph idx="1"/>
          </p:nvPr>
        </p:nvSpPr>
        <p:spPr>
          <a:xfrm>
            <a:off x="1730482" y="1243784"/>
            <a:ext cx="2999796" cy="400110"/>
          </a:xfrm>
          <a:noFill/>
        </p:spPr>
        <p:txBody>
          <a:bodyPr wrap="none" rtlCol="0">
            <a:spAutoFit/>
          </a:bodyPr>
          <a:lstStyle/>
          <a:p>
            <a:pPr marL="0" indent="0" algn="ctr">
              <a:buNone/>
            </a:pPr>
            <a:r>
              <a:rPr lang="fr-FR" sz="2000" b="1" kern="1200" dirty="0">
                <a:solidFill>
                  <a:srgbClr val="0070C0"/>
                </a:solidFill>
                <a:latin typeface="Calibri" panose="020F0502020204030204" pitchFamily="34" charset="0"/>
                <a:cs typeface="Calibri" panose="020F0502020204030204" pitchFamily="34" charset="0"/>
              </a:rPr>
              <a:t>CV &lt; 50 c/ml, ITT </a:t>
            </a:r>
            <a:r>
              <a:rPr lang="fr-FR" sz="2000" b="1" kern="1200" dirty="0" err="1">
                <a:solidFill>
                  <a:srgbClr val="0070C0"/>
                </a:solidFill>
                <a:latin typeface="Calibri" panose="020F0502020204030204" pitchFamily="34" charset="0"/>
                <a:cs typeface="Calibri" panose="020F0502020204030204" pitchFamily="34" charset="0"/>
              </a:rPr>
              <a:t>snapshot</a:t>
            </a:r>
            <a:endParaRPr lang="fr-FR" sz="2000" b="1" kern="1200" dirty="0">
              <a:solidFill>
                <a:srgbClr val="0070C0"/>
              </a:solidFill>
              <a:latin typeface="Calibri" panose="020F0502020204030204" pitchFamily="34" charset="0"/>
              <a:cs typeface="Calibri" panose="020F0502020204030204" pitchFamily="34" charset="0"/>
            </a:endParaRPr>
          </a:p>
        </p:txBody>
      </p:sp>
      <p:sp>
        <p:nvSpPr>
          <p:cNvPr id="4" name="Text Box 3"/>
          <p:cNvSpPr txBox="1">
            <a:spLocks noChangeArrowheads="1"/>
          </p:cNvSpPr>
          <p:nvPr/>
        </p:nvSpPr>
        <p:spPr bwMode="auto">
          <a:xfrm>
            <a:off x="5716666" y="6583363"/>
            <a:ext cx="3405819"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Sax PE, CROI 2017, Abs. 41 ; Lancet HIV 2017</a:t>
            </a:r>
            <a:endParaRPr lang="en-GB" sz="1200" i="1" dirty="0">
              <a:solidFill>
                <a:srgbClr val="0070C0"/>
              </a:solidFill>
            </a:endParaRPr>
          </a:p>
        </p:txBody>
      </p:sp>
      <p:sp>
        <p:nvSpPr>
          <p:cNvPr id="129" name="Espace réservé du contenu 2"/>
          <p:cNvSpPr txBox="1">
            <a:spLocks/>
          </p:cNvSpPr>
          <p:nvPr/>
        </p:nvSpPr>
        <p:spPr bwMode="auto">
          <a:xfrm>
            <a:off x="457200" y="5952183"/>
            <a:ext cx="8507413" cy="64444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dirty="0"/>
              <a:t>Tolérances clinique et biologique bonnes</a:t>
            </a:r>
          </a:p>
          <a:p>
            <a:r>
              <a:rPr lang="fr-FR" sz="1800" kern="0" dirty="0"/>
              <a:t>Evolution médiane </a:t>
            </a:r>
            <a:r>
              <a:rPr lang="fr-FR" sz="1800" kern="0" dirty="0" err="1"/>
              <a:t>DFGe</a:t>
            </a:r>
            <a:r>
              <a:rPr lang="fr-FR" sz="1800" kern="0" dirty="0"/>
              <a:t> à S48 : - 7,0 vs - 11,3 ml/min</a:t>
            </a:r>
          </a:p>
        </p:txBody>
      </p:sp>
      <p:grpSp>
        <p:nvGrpSpPr>
          <p:cNvPr id="27" name="Group 8"/>
          <p:cNvGrpSpPr>
            <a:grpSpLocks/>
          </p:cNvGrpSpPr>
          <p:nvPr/>
        </p:nvGrpSpPr>
        <p:grpSpPr bwMode="auto">
          <a:xfrm>
            <a:off x="5119242" y="1238924"/>
            <a:ext cx="3802451" cy="3097307"/>
            <a:chOff x="7001992" y="1531916"/>
            <a:chExt cx="3673285" cy="3931815"/>
          </a:xfrm>
        </p:grpSpPr>
        <p:sp>
          <p:nvSpPr>
            <p:cNvPr id="28" name="Rectangle 6"/>
            <p:cNvSpPr>
              <a:spLocks noChangeArrowheads="1"/>
            </p:cNvSpPr>
            <p:nvPr/>
          </p:nvSpPr>
          <p:spPr bwMode="auto">
            <a:xfrm>
              <a:off x="7001992" y="1531916"/>
              <a:ext cx="3673285" cy="46884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91440" tIns="45720" rIns="91440" bIns="45720" numCol="1" rtlCol="0" anchor="t" anchorCtr="0" compatLnSpc="1">
              <a:prstTxWarp prst="textNoShape">
                <a:avLst/>
              </a:prstTxWarp>
              <a:spAutoFit/>
            </a:bodyPr>
            <a:lstStyle/>
            <a:p>
              <a:pPr algn="ctr" eaLnBrk="0" hangingPunct="0">
                <a:buClr>
                  <a:srgbClr val="0070C0"/>
                </a:buClr>
              </a:pPr>
              <a:r>
                <a:rPr lang="en-GB" altLang="en-US" b="1" dirty="0">
                  <a:solidFill>
                    <a:srgbClr val="0070C0"/>
                  </a:solidFill>
                  <a:latin typeface="Calibri" panose="020F0502020204030204" pitchFamily="34" charset="0"/>
                  <a:cs typeface="Calibri" panose="020F0502020204030204" pitchFamily="34" charset="0"/>
                </a:rPr>
                <a:t>  CV &lt; 50 c/ml ; </a:t>
              </a:r>
              <a:r>
                <a:rPr lang="fr-FR" altLang="en-US" b="1" dirty="0">
                  <a:solidFill>
                    <a:srgbClr val="0070C0"/>
                  </a:solidFill>
                  <a:latin typeface="Calibri" panose="020F0502020204030204" pitchFamily="34" charset="0"/>
                  <a:cs typeface="Calibri" panose="020F0502020204030204" pitchFamily="34" charset="0"/>
                </a:rPr>
                <a:t>différence</a:t>
              </a:r>
              <a:r>
                <a:rPr lang="en-US" altLang="en-US" b="1" dirty="0">
                  <a:solidFill>
                    <a:srgbClr val="0070C0"/>
                  </a:solidFill>
                  <a:latin typeface="Calibri" panose="020F0502020204030204" pitchFamily="34" charset="0"/>
                  <a:cs typeface="Calibri" panose="020F0502020204030204" pitchFamily="34" charset="0"/>
                </a:rPr>
                <a:t>, % (IC 95 %)</a:t>
              </a:r>
            </a:p>
          </p:txBody>
        </p:sp>
        <p:graphicFrame>
          <p:nvGraphicFramePr>
            <p:cNvPr id="7" name="Chart 23"/>
            <p:cNvGraphicFramePr>
              <a:graphicFrameLocks/>
            </p:cNvGraphicFramePr>
            <p:nvPr>
              <p:extLst/>
            </p:nvPr>
          </p:nvGraphicFramePr>
          <p:xfrm>
            <a:off x="7755758" y="2523461"/>
            <a:ext cx="2792272" cy="2940270"/>
          </p:xfrm>
          <a:graphic>
            <a:graphicData uri="http://schemas.openxmlformats.org/drawingml/2006/chart">
              <c:chart xmlns:c="http://schemas.openxmlformats.org/drawingml/2006/chart" xmlns:r="http://schemas.openxmlformats.org/officeDocument/2006/relationships" r:id="rId3"/>
            </a:graphicData>
          </a:graphic>
        </p:graphicFrame>
        <p:sp>
          <p:nvSpPr>
            <p:cNvPr id="30" name="TextBox 64"/>
            <p:cNvSpPr txBox="1"/>
            <p:nvPr/>
          </p:nvSpPr>
          <p:spPr>
            <a:xfrm>
              <a:off x="7780533" y="5074831"/>
              <a:ext cx="389795" cy="264323"/>
            </a:xfrm>
            <a:prstGeom prst="rect">
              <a:avLst/>
            </a:prstGeom>
            <a:noFill/>
          </p:spPr>
          <p:txBody>
            <a:bodyPr lIns="0" tIns="0" rIns="0" bIns="0" anchor="ctr"/>
            <a:lstStyle/>
            <a:p>
              <a:pPr algn="ctr" defTabSz="513624">
                <a:lnSpc>
                  <a:spcPct val="90000"/>
                </a:lnSpc>
                <a:defRPr/>
              </a:pPr>
              <a:r>
                <a:rPr lang="en-US" sz="1200" kern="0" dirty="0">
                  <a:latin typeface="Arial" charset="0"/>
                </a:rPr>
                <a:t>-12 %</a:t>
              </a:r>
            </a:p>
          </p:txBody>
        </p:sp>
        <p:sp>
          <p:nvSpPr>
            <p:cNvPr id="31" name="TextBox 65"/>
            <p:cNvSpPr txBox="1"/>
            <p:nvPr/>
          </p:nvSpPr>
          <p:spPr>
            <a:xfrm>
              <a:off x="9594595" y="5074831"/>
              <a:ext cx="389796" cy="264323"/>
            </a:xfrm>
            <a:prstGeom prst="rect">
              <a:avLst/>
            </a:prstGeom>
            <a:noFill/>
          </p:spPr>
          <p:txBody>
            <a:bodyPr lIns="0" tIns="0" rIns="0" bIns="0" anchor="ctr"/>
            <a:lstStyle/>
            <a:p>
              <a:pPr algn="ctr" defTabSz="513624">
                <a:lnSpc>
                  <a:spcPct val="90000"/>
                </a:lnSpc>
                <a:defRPr/>
              </a:pPr>
              <a:r>
                <a:rPr lang="en-US" sz="1200" kern="0" dirty="0">
                  <a:latin typeface="Arial" charset="0"/>
                </a:rPr>
                <a:t>12 %</a:t>
              </a:r>
            </a:p>
          </p:txBody>
        </p:sp>
        <p:sp>
          <p:nvSpPr>
            <p:cNvPr id="32" name="Rectangle 31"/>
            <p:cNvSpPr/>
            <p:nvPr/>
          </p:nvSpPr>
          <p:spPr>
            <a:xfrm>
              <a:off x="7496926" y="3279509"/>
              <a:ext cx="408392" cy="339345"/>
            </a:xfrm>
            <a:prstGeom prst="rect">
              <a:avLst/>
            </a:prstGeom>
          </p:spPr>
          <p:txBody>
            <a:bodyPr wrap="none" lIns="51375" tIns="25688" rIns="51375" bIns="25688">
              <a:spAutoFit/>
            </a:bodyPr>
            <a:lstStyle/>
            <a:p>
              <a:pPr defTabSz="513624">
                <a:defRPr/>
              </a:pPr>
              <a:r>
                <a:rPr lang="en-US" sz="1400" b="1" kern="0" dirty="0">
                  <a:solidFill>
                    <a:srgbClr val="0070C0"/>
                  </a:solidFill>
                  <a:latin typeface="Arial" charset="0"/>
                </a:rPr>
                <a:t>S24</a:t>
              </a:r>
            </a:p>
          </p:txBody>
        </p:sp>
        <p:sp>
          <p:nvSpPr>
            <p:cNvPr id="33" name="Rectangle 32"/>
            <p:cNvSpPr/>
            <p:nvPr/>
          </p:nvSpPr>
          <p:spPr>
            <a:xfrm>
              <a:off x="7485148" y="4143882"/>
              <a:ext cx="408392" cy="339345"/>
            </a:xfrm>
            <a:prstGeom prst="rect">
              <a:avLst/>
            </a:prstGeom>
          </p:spPr>
          <p:txBody>
            <a:bodyPr wrap="none" lIns="51375" tIns="25688" rIns="51375" bIns="25688">
              <a:spAutoFit/>
            </a:bodyPr>
            <a:lstStyle/>
            <a:p>
              <a:pPr defTabSz="513624">
                <a:defRPr/>
              </a:pPr>
              <a:r>
                <a:rPr lang="en-US" sz="1400" b="1" kern="0" dirty="0">
                  <a:solidFill>
                    <a:srgbClr val="0070C0"/>
                  </a:solidFill>
                  <a:latin typeface="Arial" charset="0"/>
                </a:rPr>
                <a:t>S48</a:t>
              </a:r>
            </a:p>
          </p:txBody>
        </p:sp>
        <p:sp>
          <p:nvSpPr>
            <p:cNvPr id="34" name="TextBox 69"/>
            <p:cNvSpPr txBox="1"/>
            <p:nvPr/>
          </p:nvSpPr>
          <p:spPr>
            <a:xfrm>
              <a:off x="8636264" y="5074831"/>
              <a:ext cx="389796" cy="264323"/>
            </a:xfrm>
            <a:prstGeom prst="rect">
              <a:avLst/>
            </a:prstGeom>
            <a:noFill/>
          </p:spPr>
          <p:txBody>
            <a:bodyPr lIns="0" tIns="0" rIns="0" bIns="0" anchor="ctr"/>
            <a:lstStyle/>
            <a:p>
              <a:pPr algn="ctr" defTabSz="513624">
                <a:lnSpc>
                  <a:spcPct val="90000"/>
                </a:lnSpc>
                <a:defRPr/>
              </a:pPr>
              <a:r>
                <a:rPr lang="en-US" sz="1200" kern="0" dirty="0">
                  <a:latin typeface="Arial" charset="0"/>
                </a:rPr>
                <a:t>0</a:t>
              </a:r>
            </a:p>
          </p:txBody>
        </p:sp>
        <p:cxnSp>
          <p:nvCxnSpPr>
            <p:cNvPr id="37" name="Straight Connector 70"/>
            <p:cNvCxnSpPr>
              <a:cxnSpLocks noChangeShapeType="1"/>
            </p:cNvCxnSpPr>
            <p:nvPr/>
          </p:nvCxnSpPr>
          <p:spPr bwMode="auto">
            <a:xfrm flipV="1">
              <a:off x="7918118" y="2843990"/>
              <a:ext cx="0" cy="2103120"/>
            </a:xfrm>
            <a:prstGeom prst="line">
              <a:avLst/>
            </a:prstGeom>
            <a:noFill/>
            <a:ln w="9525" algn="ctr">
              <a:solidFill>
                <a:schemeClr val="tx1"/>
              </a:solidFill>
              <a:prstDash val="dash"/>
              <a:round/>
              <a:headEnd/>
              <a:tailEnd/>
            </a:ln>
            <a:extLst>
              <a:ext uri="{909E8E84-426E-40dd-AFC4-6F175D3DCCD1}">
                <a14:hiddenFill xmlns="" xmlns:a14="http://schemas.microsoft.com/office/drawing/2010/main">
                  <a:noFill/>
                </a14:hiddenFill>
              </a:ext>
            </a:extLst>
          </p:spPr>
        </p:cxnSp>
        <p:cxnSp>
          <p:nvCxnSpPr>
            <p:cNvPr id="38" name="Straight Connector 24"/>
            <p:cNvCxnSpPr>
              <a:cxnSpLocks noChangeShapeType="1"/>
            </p:cNvCxnSpPr>
            <p:nvPr/>
          </p:nvCxnSpPr>
          <p:spPr bwMode="auto">
            <a:xfrm flipV="1">
              <a:off x="9786126" y="2843990"/>
              <a:ext cx="1" cy="210312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cxnSp>
        <p:sp>
          <p:nvSpPr>
            <p:cNvPr id="40" name="AutoShape 106"/>
            <p:cNvSpPr>
              <a:spLocks noChangeArrowheads="1"/>
            </p:cNvSpPr>
            <p:nvPr/>
          </p:nvSpPr>
          <p:spPr bwMode="auto">
            <a:xfrm flipH="1">
              <a:off x="7599026" y="2336683"/>
              <a:ext cx="1269392" cy="642139"/>
            </a:xfrm>
            <a:prstGeom prst="rightArrow">
              <a:avLst>
                <a:gd name="adj1" fmla="val 74951"/>
                <a:gd name="adj2" fmla="val 73291"/>
              </a:avLst>
            </a:prstGeom>
            <a:solidFill>
              <a:srgbClr val="FF0000"/>
            </a:solidFill>
            <a:ln w="9525">
              <a:noFill/>
              <a:miter lim="800000"/>
              <a:headEnd/>
              <a:tailEnd/>
            </a:ln>
          </p:spPr>
          <p:txBody>
            <a:bodyPr wrap="none" anchor="ctr"/>
            <a:lstStyle/>
            <a:p>
              <a:pPr algn="r" eaLnBrk="1" hangingPunct="1">
                <a:defRPr/>
              </a:pPr>
              <a:r>
                <a:rPr lang="en-US" sz="1050" b="1" kern="0" dirty="0" err="1">
                  <a:solidFill>
                    <a:prstClr val="white"/>
                  </a:solidFill>
                  <a:latin typeface="Arial" charset="0"/>
                  <a:ea typeface="MS PGothic"/>
                  <a:cs typeface="Arial" charset="0"/>
                </a:rPr>
                <a:t>En</a:t>
              </a:r>
              <a:r>
                <a:rPr lang="en-US" sz="1050" b="1" kern="0" dirty="0">
                  <a:solidFill>
                    <a:prstClr val="white"/>
                  </a:solidFill>
                  <a:latin typeface="Arial" charset="0"/>
                  <a:ea typeface="MS PGothic"/>
                  <a:cs typeface="Arial" charset="0"/>
                </a:rPr>
                <a:t> </a:t>
              </a:r>
              <a:r>
                <a:rPr lang="en-US" sz="1050" b="1" kern="0" dirty="0" err="1">
                  <a:solidFill>
                    <a:prstClr val="white"/>
                  </a:solidFill>
                  <a:latin typeface="Arial" charset="0"/>
                  <a:ea typeface="MS PGothic"/>
                  <a:cs typeface="Arial" charset="0"/>
                </a:rPr>
                <a:t>faveur</a:t>
              </a:r>
              <a:r>
                <a:rPr lang="en-US" sz="1050" b="1" kern="0" dirty="0">
                  <a:solidFill>
                    <a:prstClr val="white"/>
                  </a:solidFill>
                  <a:latin typeface="Arial" charset="0"/>
                  <a:ea typeface="MS PGothic"/>
                  <a:cs typeface="Arial" charset="0"/>
                </a:rPr>
                <a:t> de</a:t>
              </a:r>
            </a:p>
            <a:p>
              <a:pPr algn="r" eaLnBrk="1" hangingPunct="1">
                <a:defRPr/>
              </a:pPr>
              <a:r>
                <a:rPr lang="en-US" sz="1050" b="1" kern="0" dirty="0">
                  <a:solidFill>
                    <a:prstClr val="white"/>
                  </a:solidFill>
                  <a:latin typeface="Arial" charset="0"/>
                  <a:ea typeface="MS PGothic"/>
                  <a:cs typeface="Arial" charset="0"/>
                </a:rPr>
                <a:t>DTG + FTC/TAF</a:t>
              </a:r>
            </a:p>
          </p:txBody>
        </p:sp>
        <p:sp>
          <p:nvSpPr>
            <p:cNvPr id="42" name="AutoShape 106"/>
            <p:cNvSpPr>
              <a:spLocks noChangeArrowheads="1"/>
            </p:cNvSpPr>
            <p:nvPr/>
          </p:nvSpPr>
          <p:spPr bwMode="auto">
            <a:xfrm>
              <a:off x="8862736" y="2336683"/>
              <a:ext cx="1265983" cy="642139"/>
            </a:xfrm>
            <a:prstGeom prst="rightArrow">
              <a:avLst>
                <a:gd name="adj1" fmla="val 74951"/>
                <a:gd name="adj2" fmla="val 75964"/>
              </a:avLst>
            </a:prstGeom>
            <a:solidFill>
              <a:srgbClr val="33CC33"/>
            </a:solidFill>
            <a:ln w="9525">
              <a:noFill/>
              <a:miter lim="800000"/>
              <a:headEnd/>
              <a:tailEnd/>
            </a:ln>
          </p:spPr>
          <p:txBody>
            <a:bodyPr wrap="none" anchor="ctr"/>
            <a:lstStyle/>
            <a:p>
              <a:pPr eaLnBrk="1" hangingPunct="1">
                <a:defRPr/>
              </a:pPr>
              <a:r>
                <a:rPr lang="en-US" sz="1050" b="1" kern="0" dirty="0" err="1">
                  <a:solidFill>
                    <a:prstClr val="white"/>
                  </a:solidFill>
                  <a:latin typeface="Arial" charset="0"/>
                  <a:ea typeface="MS PGothic"/>
                  <a:cs typeface="Arial" charset="0"/>
                </a:rPr>
                <a:t>En</a:t>
              </a:r>
              <a:r>
                <a:rPr lang="en-US" sz="1050" b="1" kern="0" dirty="0">
                  <a:solidFill>
                    <a:prstClr val="white"/>
                  </a:solidFill>
                  <a:latin typeface="Arial" charset="0"/>
                  <a:ea typeface="MS PGothic"/>
                  <a:cs typeface="Arial" charset="0"/>
                </a:rPr>
                <a:t> </a:t>
              </a:r>
              <a:r>
                <a:rPr lang="en-US" sz="1050" b="1" kern="0" dirty="0" err="1">
                  <a:solidFill>
                    <a:prstClr val="white"/>
                  </a:solidFill>
                  <a:latin typeface="Arial" charset="0"/>
                  <a:ea typeface="MS PGothic"/>
                  <a:cs typeface="Arial" charset="0"/>
                </a:rPr>
                <a:t>faveur</a:t>
              </a:r>
              <a:r>
                <a:rPr lang="en-US" sz="1050" b="1" kern="0" dirty="0">
                  <a:solidFill>
                    <a:prstClr val="white"/>
                  </a:solidFill>
                  <a:latin typeface="Arial" charset="0"/>
                  <a:ea typeface="MS PGothic"/>
                  <a:cs typeface="Arial" charset="0"/>
                </a:rPr>
                <a:t> de</a:t>
              </a:r>
            </a:p>
            <a:p>
              <a:pPr eaLnBrk="1" hangingPunct="1">
                <a:defRPr/>
              </a:pPr>
              <a:r>
                <a:rPr lang="en-US" sz="1050" b="1" kern="0" dirty="0">
                  <a:solidFill>
                    <a:prstClr val="white"/>
                  </a:solidFill>
                  <a:latin typeface="Arial" charset="0"/>
                  <a:ea typeface="MS PGothic"/>
                  <a:cs typeface="Arial" charset="0"/>
                </a:rPr>
                <a:t>BIC + FTC/TAF</a:t>
              </a:r>
            </a:p>
          </p:txBody>
        </p:sp>
      </p:grpSp>
      <p:grpSp>
        <p:nvGrpSpPr>
          <p:cNvPr id="6" name="Groupe 5"/>
          <p:cNvGrpSpPr/>
          <p:nvPr/>
        </p:nvGrpSpPr>
        <p:grpSpPr>
          <a:xfrm>
            <a:off x="264878" y="1708343"/>
            <a:ext cx="5501486" cy="4181826"/>
            <a:chOff x="264878" y="1708343"/>
            <a:chExt cx="5501486" cy="4181826"/>
          </a:xfrm>
        </p:grpSpPr>
        <p:sp>
          <p:nvSpPr>
            <p:cNvPr id="22" name="Rectangle 21"/>
            <p:cNvSpPr/>
            <p:nvPr/>
          </p:nvSpPr>
          <p:spPr>
            <a:xfrm>
              <a:off x="1682265" y="1755173"/>
              <a:ext cx="209897" cy="209897"/>
            </a:xfrm>
            <a:prstGeom prst="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solidFill>
                  <a:srgbClr val="002060"/>
                </a:solidFill>
              </a:endParaRPr>
            </a:p>
          </p:txBody>
        </p:sp>
        <p:sp>
          <p:nvSpPr>
            <p:cNvPr id="24" name="TextBox 17"/>
            <p:cNvSpPr txBox="1">
              <a:spLocks noChangeArrowheads="1"/>
            </p:cNvSpPr>
            <p:nvPr/>
          </p:nvSpPr>
          <p:spPr bwMode="auto">
            <a:xfrm>
              <a:off x="1991528" y="1708343"/>
              <a:ext cx="17738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fr-FR" sz="1200" b="1" dirty="0">
                  <a:solidFill>
                    <a:srgbClr val="002060"/>
                  </a:solidFill>
                  <a:latin typeface="+mn-lt"/>
                </a:rPr>
                <a:t>BIC + FTC/TAF (n = 65)</a:t>
              </a:r>
              <a:endParaRPr lang="en-US" altLang="fr-FR" sz="1200" b="1" baseline="30000" dirty="0">
                <a:solidFill>
                  <a:srgbClr val="002060"/>
                </a:solidFill>
                <a:latin typeface="+mn-lt"/>
              </a:endParaRPr>
            </a:p>
          </p:txBody>
        </p:sp>
        <p:sp>
          <p:nvSpPr>
            <p:cNvPr id="25" name="Rectangle 24"/>
            <p:cNvSpPr/>
            <p:nvPr/>
          </p:nvSpPr>
          <p:spPr>
            <a:xfrm>
              <a:off x="1682265" y="2033978"/>
              <a:ext cx="209897" cy="20989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solidFill>
                  <a:srgbClr val="002060"/>
                </a:solidFill>
              </a:endParaRPr>
            </a:p>
          </p:txBody>
        </p:sp>
        <p:sp>
          <p:nvSpPr>
            <p:cNvPr id="26" name="TextBox 19"/>
            <p:cNvSpPr txBox="1">
              <a:spLocks noChangeArrowheads="1"/>
            </p:cNvSpPr>
            <p:nvPr/>
          </p:nvSpPr>
          <p:spPr bwMode="auto">
            <a:xfrm>
              <a:off x="1991527" y="2013042"/>
              <a:ext cx="177386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fr-FR" sz="1200" b="1" dirty="0">
                  <a:solidFill>
                    <a:srgbClr val="002060"/>
                  </a:solidFill>
                  <a:latin typeface="+mn-lt"/>
                </a:rPr>
                <a:t>DTG + FTC/TAF (n = 33)</a:t>
              </a:r>
              <a:endParaRPr lang="en-US" altLang="fr-FR" sz="1200" b="1" baseline="30000" dirty="0">
                <a:solidFill>
                  <a:srgbClr val="002060"/>
                </a:solidFill>
                <a:latin typeface="+mn-lt"/>
              </a:endParaRPr>
            </a:p>
          </p:txBody>
        </p:sp>
        <p:graphicFrame>
          <p:nvGraphicFramePr>
            <p:cNvPr id="5" name="Chart 11"/>
            <p:cNvGraphicFramePr>
              <a:graphicFrameLocks/>
            </p:cNvGraphicFramePr>
            <p:nvPr>
              <p:extLst>
                <p:ext uri="{D42A27DB-BD31-4B8C-83A1-F6EECF244321}">
                  <p14:modId xmlns:p14="http://schemas.microsoft.com/office/powerpoint/2010/main" val="4059644168"/>
                </p:ext>
              </p:extLst>
            </p:nvPr>
          </p:nvGraphicFramePr>
          <p:xfrm>
            <a:off x="264878" y="2672896"/>
            <a:ext cx="5433209" cy="3022234"/>
          </p:xfrm>
          <a:graphic>
            <a:graphicData uri="http://schemas.openxmlformats.org/drawingml/2006/chart">
              <c:chart xmlns:c="http://schemas.openxmlformats.org/drawingml/2006/chart" xmlns:r="http://schemas.openxmlformats.org/officeDocument/2006/relationships" r:id="rId4"/>
            </a:graphicData>
          </a:graphic>
        </p:graphicFrame>
        <p:sp>
          <p:nvSpPr>
            <p:cNvPr id="49" name="TextBox 12"/>
            <p:cNvSpPr txBox="1">
              <a:spLocks noChangeArrowheads="1"/>
            </p:cNvSpPr>
            <p:nvPr/>
          </p:nvSpPr>
          <p:spPr bwMode="auto">
            <a:xfrm>
              <a:off x="559869" y="5428504"/>
              <a:ext cx="98424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dirty="0">
                  <a:solidFill>
                    <a:srgbClr val="000066"/>
                  </a:solidFill>
                  <a:latin typeface="+mn-lt"/>
                </a:rPr>
                <a:t>Succès virologique</a:t>
              </a:r>
              <a:endParaRPr lang="fr-FR" altLang="fr-FR" sz="1200" b="1" baseline="30000" dirty="0">
                <a:solidFill>
                  <a:srgbClr val="000066"/>
                </a:solidFill>
                <a:latin typeface="+mn-lt"/>
              </a:endParaRPr>
            </a:p>
          </p:txBody>
        </p:sp>
        <p:sp>
          <p:nvSpPr>
            <p:cNvPr id="50" name="TextBox 13"/>
            <p:cNvSpPr txBox="1">
              <a:spLocks noChangeArrowheads="1"/>
            </p:cNvSpPr>
            <p:nvPr/>
          </p:nvSpPr>
          <p:spPr bwMode="auto">
            <a:xfrm>
              <a:off x="1445837" y="5428504"/>
              <a:ext cx="98566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a:solidFill>
                    <a:srgbClr val="000066"/>
                  </a:solidFill>
                  <a:latin typeface="+mn-lt"/>
                </a:rPr>
                <a:t>Echec virologique</a:t>
              </a:r>
              <a:endParaRPr lang="fr-FR" altLang="fr-FR" sz="1200" b="1" baseline="30000">
                <a:solidFill>
                  <a:srgbClr val="000066"/>
                </a:solidFill>
                <a:latin typeface="+mn-lt"/>
              </a:endParaRPr>
            </a:p>
          </p:txBody>
        </p:sp>
        <p:sp>
          <p:nvSpPr>
            <p:cNvPr id="51" name="TextBox 14"/>
            <p:cNvSpPr txBox="1">
              <a:spLocks noChangeArrowheads="1"/>
            </p:cNvSpPr>
            <p:nvPr/>
          </p:nvSpPr>
          <p:spPr bwMode="auto">
            <a:xfrm>
              <a:off x="2246134" y="5428504"/>
              <a:ext cx="98424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a:solidFill>
                    <a:srgbClr val="000066"/>
                  </a:solidFill>
                  <a:latin typeface="+mn-lt"/>
                </a:rPr>
                <a:t>Pas de donnée</a:t>
              </a:r>
              <a:endParaRPr lang="fr-FR" altLang="fr-FR" sz="1200" b="1" baseline="30000">
                <a:solidFill>
                  <a:srgbClr val="000066"/>
                </a:solidFill>
                <a:latin typeface="+mn-lt"/>
              </a:endParaRPr>
            </a:p>
          </p:txBody>
        </p:sp>
        <p:sp>
          <p:nvSpPr>
            <p:cNvPr id="44" name="TextBox 12"/>
            <p:cNvSpPr txBox="1">
              <a:spLocks noChangeArrowheads="1"/>
            </p:cNvSpPr>
            <p:nvPr/>
          </p:nvSpPr>
          <p:spPr bwMode="auto">
            <a:xfrm>
              <a:off x="3095852" y="5384587"/>
              <a:ext cx="98424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dirty="0">
                  <a:solidFill>
                    <a:srgbClr val="000066"/>
                  </a:solidFill>
                  <a:latin typeface="+mn-lt"/>
                </a:rPr>
                <a:t>Succès virologique</a:t>
              </a:r>
              <a:endParaRPr lang="fr-FR" altLang="fr-FR" sz="1200" b="1" baseline="30000" dirty="0">
                <a:solidFill>
                  <a:srgbClr val="000066"/>
                </a:solidFill>
                <a:latin typeface="+mn-lt"/>
              </a:endParaRPr>
            </a:p>
          </p:txBody>
        </p:sp>
        <p:sp>
          <p:nvSpPr>
            <p:cNvPr id="45" name="TextBox 13"/>
            <p:cNvSpPr txBox="1">
              <a:spLocks noChangeArrowheads="1"/>
            </p:cNvSpPr>
            <p:nvPr/>
          </p:nvSpPr>
          <p:spPr bwMode="auto">
            <a:xfrm>
              <a:off x="3981820" y="5384587"/>
              <a:ext cx="98566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a:solidFill>
                    <a:srgbClr val="000066"/>
                  </a:solidFill>
                  <a:latin typeface="+mn-lt"/>
                </a:rPr>
                <a:t>Echec virologique</a:t>
              </a:r>
              <a:endParaRPr lang="fr-FR" altLang="fr-FR" sz="1200" b="1" baseline="30000">
                <a:solidFill>
                  <a:srgbClr val="000066"/>
                </a:solidFill>
                <a:latin typeface="+mn-lt"/>
              </a:endParaRPr>
            </a:p>
          </p:txBody>
        </p:sp>
        <p:sp>
          <p:nvSpPr>
            <p:cNvPr id="46" name="TextBox 14"/>
            <p:cNvSpPr txBox="1">
              <a:spLocks noChangeArrowheads="1"/>
            </p:cNvSpPr>
            <p:nvPr/>
          </p:nvSpPr>
          <p:spPr bwMode="auto">
            <a:xfrm>
              <a:off x="4782118" y="5384587"/>
              <a:ext cx="98424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fr-FR" sz="1200" b="1">
                  <a:solidFill>
                    <a:srgbClr val="000066"/>
                  </a:solidFill>
                  <a:latin typeface="+mn-lt"/>
                </a:rPr>
                <a:t>Pas de donnée</a:t>
              </a:r>
              <a:endParaRPr lang="fr-FR" altLang="fr-FR" sz="1200" b="1" baseline="30000">
                <a:solidFill>
                  <a:srgbClr val="000066"/>
                </a:solidFill>
                <a:latin typeface="+mn-lt"/>
              </a:endParaRPr>
            </a:p>
          </p:txBody>
        </p:sp>
        <p:sp>
          <p:nvSpPr>
            <p:cNvPr id="8" name="ZoneTexte 7"/>
            <p:cNvSpPr txBox="1"/>
            <p:nvPr/>
          </p:nvSpPr>
          <p:spPr>
            <a:xfrm>
              <a:off x="1463709" y="2349679"/>
              <a:ext cx="527709" cy="369332"/>
            </a:xfrm>
            <a:prstGeom prst="rect">
              <a:avLst/>
            </a:prstGeom>
            <a:noFill/>
          </p:spPr>
          <p:txBody>
            <a:bodyPr wrap="none" rtlCol="0">
              <a:spAutoFit/>
            </a:bodyPr>
            <a:lstStyle/>
            <a:p>
              <a:r>
                <a:rPr lang="fr-FR" b="1" dirty="0">
                  <a:solidFill>
                    <a:srgbClr val="0070C0"/>
                  </a:solidFill>
                  <a:latin typeface="Calibri" panose="020F0502020204030204" pitchFamily="34" charset="0"/>
                  <a:cs typeface="Calibri" panose="020F0502020204030204" pitchFamily="34" charset="0"/>
                </a:rPr>
                <a:t>S24</a:t>
              </a:r>
            </a:p>
          </p:txBody>
        </p:sp>
        <p:sp>
          <p:nvSpPr>
            <p:cNvPr id="48" name="ZoneTexte 47"/>
            <p:cNvSpPr txBox="1"/>
            <p:nvPr/>
          </p:nvSpPr>
          <p:spPr>
            <a:xfrm>
              <a:off x="4035358" y="2349679"/>
              <a:ext cx="527709" cy="369332"/>
            </a:xfrm>
            <a:prstGeom prst="rect">
              <a:avLst/>
            </a:prstGeom>
            <a:noFill/>
          </p:spPr>
          <p:txBody>
            <a:bodyPr wrap="none" rtlCol="0">
              <a:spAutoFit/>
            </a:bodyPr>
            <a:lstStyle/>
            <a:p>
              <a:r>
                <a:rPr lang="fr-FR" b="1" dirty="0">
                  <a:solidFill>
                    <a:srgbClr val="0070C0"/>
                  </a:solidFill>
                  <a:latin typeface="Calibri" panose="020F0502020204030204" pitchFamily="34" charset="0"/>
                  <a:cs typeface="Calibri" panose="020F0502020204030204" pitchFamily="34" charset="0"/>
                </a:rPr>
                <a:t>S48</a:t>
              </a:r>
            </a:p>
          </p:txBody>
        </p:sp>
        <p:cxnSp>
          <p:nvCxnSpPr>
            <p:cNvPr id="10" name="Connecteur droit 9"/>
            <p:cNvCxnSpPr/>
            <p:nvPr/>
          </p:nvCxnSpPr>
          <p:spPr bwMode="auto">
            <a:xfrm flipV="1">
              <a:off x="3076024" y="2657200"/>
              <a:ext cx="0" cy="2738273"/>
            </a:xfrm>
            <a:prstGeom prst="line">
              <a:avLst/>
            </a:prstGeom>
            <a:solidFill>
              <a:schemeClr val="accent1"/>
            </a:solidFill>
            <a:ln w="19050" cap="flat" cmpd="sng" algn="ctr">
              <a:solidFill>
                <a:schemeClr val="bg1">
                  <a:lumMod val="50000"/>
                </a:schemeClr>
              </a:solidFill>
              <a:prstDash val="sysDash"/>
              <a:round/>
              <a:headEnd type="none" w="med" len="med"/>
              <a:tailEnd type="none" w="med" len="med"/>
            </a:ln>
            <a:effectLst/>
          </p:spPr>
        </p:cxnSp>
      </p:grpSp>
      <p:sp>
        <p:nvSpPr>
          <p:cNvPr id="9" name="Rectangle 8"/>
          <p:cNvSpPr/>
          <p:nvPr/>
        </p:nvSpPr>
        <p:spPr>
          <a:xfrm>
            <a:off x="5891976" y="4461432"/>
            <a:ext cx="3252024" cy="1200329"/>
          </a:xfrm>
          <a:prstGeom prst="rect">
            <a:avLst/>
          </a:prstGeom>
        </p:spPr>
        <p:txBody>
          <a:bodyPr wrap="square">
            <a:spAutoFit/>
          </a:bodyPr>
          <a:lstStyle/>
          <a:p>
            <a:pPr marL="285750" indent="-285750">
              <a:buClr>
                <a:srgbClr val="0070C0"/>
              </a:buClr>
              <a:buFont typeface="Arial" panose="020B0604020202020204" pitchFamily="34" charset="0"/>
              <a:buChar char="•"/>
            </a:pPr>
            <a:r>
              <a:rPr lang="fr-FR" dirty="0"/>
              <a:t>Pas de résistance détectée</a:t>
            </a:r>
            <a:br>
              <a:rPr lang="fr-FR" dirty="0"/>
            </a:br>
            <a:endParaRPr lang="fr-FR" dirty="0"/>
          </a:p>
          <a:p>
            <a:pPr marL="285750" indent="-285750">
              <a:buClr>
                <a:srgbClr val="0070C0"/>
              </a:buClr>
              <a:buFont typeface="Arial" panose="020B0604020202020204" pitchFamily="34" charset="0"/>
              <a:buChar char="•"/>
            </a:pPr>
            <a:r>
              <a:rPr lang="fr-FR" dirty="0"/>
              <a:t>Gain CD4/mm</a:t>
            </a:r>
            <a:r>
              <a:rPr lang="fr-FR" baseline="30000" dirty="0"/>
              <a:t>3</a:t>
            </a:r>
            <a:r>
              <a:rPr lang="fr-FR" dirty="0"/>
              <a:t> à S48 : </a:t>
            </a:r>
            <a:br>
              <a:rPr lang="fr-FR" dirty="0"/>
            </a:br>
            <a:r>
              <a:rPr lang="fr-FR" dirty="0"/>
              <a:t>+ 258 vs + 192 (p = 0,16) </a:t>
            </a:r>
          </a:p>
        </p:txBody>
      </p:sp>
      <p:sp>
        <p:nvSpPr>
          <p:cNvPr id="35" name="ZoneTexte 3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107</a:t>
            </a:r>
          </a:p>
        </p:txBody>
      </p:sp>
    </p:spTree>
    <p:extLst>
      <p:ext uri="{BB962C8B-B14F-4D97-AF65-F5344CB8AC3E}">
        <p14:creationId xmlns:p14="http://schemas.microsoft.com/office/powerpoint/2010/main" val="1633243118"/>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1" name="Grouper 190"/>
          <p:cNvGrpSpPr>
            <a:grpSpLocks noChangeAspect="1"/>
          </p:cNvGrpSpPr>
          <p:nvPr/>
        </p:nvGrpSpPr>
        <p:grpSpPr>
          <a:xfrm>
            <a:off x="787619" y="4016923"/>
            <a:ext cx="7479961" cy="2484000"/>
            <a:chOff x="615950" y="1662113"/>
            <a:chExt cx="11042650" cy="3667125"/>
          </a:xfrm>
        </p:grpSpPr>
        <p:sp>
          <p:nvSpPr>
            <p:cNvPr id="192" name="Rectangle 191"/>
            <p:cNvSpPr/>
            <p:nvPr/>
          </p:nvSpPr>
          <p:spPr>
            <a:xfrm>
              <a:off x="615950" y="1666875"/>
              <a:ext cx="11025188" cy="3662363"/>
            </a:xfrm>
            <a:prstGeom prst="rect">
              <a:avLst/>
            </a:prstGeom>
            <a:solidFill>
              <a:srgbClr val="FDFFFF"/>
            </a:solidFill>
            <a:ln w="31750">
              <a:no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193" name="Freeform 6"/>
            <p:cNvSpPr>
              <a:spLocks/>
            </p:cNvSpPr>
            <p:nvPr/>
          </p:nvSpPr>
          <p:spPr bwMode="auto">
            <a:xfrm>
              <a:off x="625475" y="1858963"/>
              <a:ext cx="2141538" cy="3341687"/>
            </a:xfrm>
            <a:custGeom>
              <a:avLst/>
              <a:gdLst>
                <a:gd name="T0" fmla="*/ 0 w 725"/>
                <a:gd name="T1" fmla="*/ 1135 h 1135"/>
                <a:gd name="T2" fmla="*/ 19 w 725"/>
                <a:gd name="T3" fmla="*/ 1135 h 1135"/>
                <a:gd name="T4" fmla="*/ 718 w 725"/>
                <a:gd name="T5" fmla="*/ 568 h 1135"/>
                <a:gd name="T6" fmla="*/ 677 w 725"/>
                <a:gd name="T7" fmla="*/ 375 h 1135"/>
                <a:gd name="T8" fmla="*/ 679 w 725"/>
                <a:gd name="T9" fmla="*/ 338 h 1135"/>
                <a:gd name="T10" fmla="*/ 657 w 725"/>
                <a:gd name="T11" fmla="*/ 99 h 1135"/>
                <a:gd name="T12" fmla="*/ 396 w 725"/>
                <a:gd name="T13" fmla="*/ 68 h 1135"/>
                <a:gd name="T14" fmla="*/ 358 w 725"/>
                <a:gd name="T15" fmla="*/ 71 h 1135"/>
                <a:gd name="T16" fmla="*/ 19 w 725"/>
                <a:gd name="T17" fmla="*/ 0 h 1135"/>
                <a:gd name="T18" fmla="*/ 0 w 725"/>
                <a:gd name="T19"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5" h="1135">
                  <a:moveTo>
                    <a:pt x="0" y="1135"/>
                  </a:moveTo>
                  <a:cubicBezTo>
                    <a:pt x="6" y="1135"/>
                    <a:pt x="13" y="1135"/>
                    <a:pt x="19" y="1135"/>
                  </a:cubicBezTo>
                  <a:cubicBezTo>
                    <a:pt x="405" y="1135"/>
                    <a:pt x="718" y="881"/>
                    <a:pt x="718" y="568"/>
                  </a:cubicBezTo>
                  <a:cubicBezTo>
                    <a:pt x="718" y="500"/>
                    <a:pt x="704" y="435"/>
                    <a:pt x="677" y="375"/>
                  </a:cubicBezTo>
                  <a:cubicBezTo>
                    <a:pt x="672" y="363"/>
                    <a:pt x="673" y="349"/>
                    <a:pt x="679" y="338"/>
                  </a:cubicBezTo>
                  <a:cubicBezTo>
                    <a:pt x="725" y="264"/>
                    <a:pt x="718" y="167"/>
                    <a:pt x="657" y="99"/>
                  </a:cubicBezTo>
                  <a:cubicBezTo>
                    <a:pt x="589" y="25"/>
                    <a:pt x="478" y="13"/>
                    <a:pt x="396" y="68"/>
                  </a:cubicBezTo>
                  <a:cubicBezTo>
                    <a:pt x="385" y="75"/>
                    <a:pt x="370" y="76"/>
                    <a:pt x="358" y="71"/>
                  </a:cubicBezTo>
                  <a:cubicBezTo>
                    <a:pt x="257" y="26"/>
                    <a:pt x="142" y="0"/>
                    <a:pt x="19" y="0"/>
                  </a:cubicBezTo>
                  <a:cubicBezTo>
                    <a:pt x="13" y="0"/>
                    <a:pt x="6" y="0"/>
                    <a:pt x="0" y="0"/>
                  </a:cubicBezTo>
                </a:path>
              </a:pathLst>
            </a:custGeom>
            <a:solidFill>
              <a:schemeClr val="bg1">
                <a:lumMod val="95000"/>
              </a:schemeClr>
            </a:solidFill>
            <a:ln w="44450" cap="flat">
              <a:noFill/>
              <a:prstDash val="solid"/>
              <a:miter lim="800000"/>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194" name="TextBox 865"/>
            <p:cNvSpPr txBox="1"/>
            <p:nvPr/>
          </p:nvSpPr>
          <p:spPr>
            <a:xfrm>
              <a:off x="3747911" y="4630814"/>
              <a:ext cx="1884398" cy="650171"/>
            </a:xfrm>
            <a:prstGeom prst="rect">
              <a:avLst/>
            </a:prstGeom>
            <a:solidFill>
              <a:schemeClr val="accent1">
                <a:lumMod val="20000"/>
                <a:lumOff val="80000"/>
                <a:alpha val="70000"/>
              </a:schemeClr>
            </a:solidFill>
          </p:spPr>
          <p:txBody>
            <a:bodyPr wrap="square" lIns="27432" tIns="27432" rIns="27432" bIns="27432" anchor="b">
              <a:spAutoFit/>
            </a:bodyPr>
            <a:lstStyle/>
            <a:p>
              <a:pPr algn="ctr" eaLnBrk="1" fontAlgn="auto" hangingPunct="1">
                <a:lnSpc>
                  <a:spcPct val="90000"/>
                </a:lnSpc>
                <a:spcBef>
                  <a:spcPts val="0"/>
                </a:spcBef>
                <a:spcAft>
                  <a:spcPts val="0"/>
                </a:spcAft>
                <a:defRPr/>
              </a:pPr>
              <a:r>
                <a:rPr lang="en-US" sz="1400" b="1" dirty="0">
                  <a:solidFill>
                    <a:srgbClr val="FF0000"/>
                  </a:solidFill>
                  <a:latin typeface="+mj-lt"/>
                  <a:ea typeface="+mn-ea"/>
                  <a:cs typeface="+mn-cs"/>
                </a:rPr>
                <a:t>Assemblage de </a:t>
              </a:r>
              <a:r>
                <a:rPr lang="en-US" sz="1400" b="1" dirty="0">
                  <a:solidFill>
                    <a:srgbClr val="FF0000"/>
                  </a:solidFill>
                  <a:latin typeface="+mj-lt"/>
                </a:rPr>
                <a:t>la </a:t>
              </a:r>
              <a:r>
                <a:rPr lang="en-US" sz="1400" b="1" dirty="0" err="1">
                  <a:solidFill>
                    <a:srgbClr val="FF0000"/>
                  </a:solidFill>
                  <a:latin typeface="+mj-lt"/>
                  <a:ea typeface="+mn-ea"/>
                  <a:cs typeface="+mn-cs"/>
                </a:rPr>
                <a:t>capside</a:t>
              </a:r>
              <a:endParaRPr lang="en-US" sz="1400" b="1" dirty="0">
                <a:solidFill>
                  <a:srgbClr val="FF0000"/>
                </a:solidFill>
                <a:latin typeface="+mj-lt"/>
                <a:ea typeface="+mn-ea"/>
                <a:cs typeface="+mn-cs"/>
              </a:endParaRPr>
            </a:p>
          </p:txBody>
        </p:sp>
        <p:sp>
          <p:nvSpPr>
            <p:cNvPr id="195" name="Freeform 866"/>
            <p:cNvSpPr>
              <a:spLocks/>
            </p:cNvSpPr>
            <p:nvPr/>
          </p:nvSpPr>
          <p:spPr bwMode="auto">
            <a:xfrm>
              <a:off x="6221412" y="1708831"/>
              <a:ext cx="5419725" cy="3560763"/>
            </a:xfrm>
            <a:custGeom>
              <a:avLst/>
              <a:gdLst>
                <a:gd name="connsiteX0" fmla="*/ 788670 w 5419663"/>
                <a:gd name="connsiteY0" fmla="*/ 0 h 3561174"/>
                <a:gd name="connsiteX1" fmla="*/ 802821 w 5419663"/>
                <a:gd name="connsiteY1" fmla="*/ 9681 h 3561174"/>
                <a:gd name="connsiteX2" fmla="*/ 5419662 w 5419663"/>
                <a:gd name="connsiteY2" fmla="*/ 9681 h 3561174"/>
                <a:gd name="connsiteX3" fmla="*/ 5419662 w 5419663"/>
                <a:gd name="connsiteY3" fmla="*/ 3168135 h 3561174"/>
                <a:gd name="connsiteX4" fmla="*/ 5419663 w 5419663"/>
                <a:gd name="connsiteY4" fmla="*/ 3168135 h 3561174"/>
                <a:gd name="connsiteX5" fmla="*/ 5419662 w 5419663"/>
                <a:gd name="connsiteY5" fmla="*/ 3168136 h 3561174"/>
                <a:gd name="connsiteX6" fmla="*/ 5419662 w 5419663"/>
                <a:gd name="connsiteY6" fmla="*/ 3179445 h 3561174"/>
                <a:gd name="connsiteX7" fmla="*/ 5409741 w 5419663"/>
                <a:gd name="connsiteY7" fmla="*/ 3172681 h 3561174"/>
                <a:gd name="connsiteX8" fmla="*/ 5227930 w 5419663"/>
                <a:gd name="connsiteY8" fmla="*/ 3255979 h 3561174"/>
                <a:gd name="connsiteX9" fmla="*/ 3690481 w 5419663"/>
                <a:gd name="connsiteY9" fmla="*/ 3561174 h 3561174"/>
                <a:gd name="connsiteX10" fmla="*/ 544620 w 5419663"/>
                <a:gd name="connsiteY10" fmla="*/ 1545359 h 3561174"/>
                <a:gd name="connsiteX11" fmla="*/ 458310 w 5419663"/>
                <a:gd name="connsiteY11" fmla="*/ 1459010 h 3561174"/>
                <a:gd name="connsiteX12" fmla="*/ 166641 w 5419663"/>
                <a:gd name="connsiteY12" fmla="*/ 1295243 h 3561174"/>
                <a:gd name="connsiteX13" fmla="*/ 139855 w 5419663"/>
                <a:gd name="connsiteY13" fmla="*/ 494277 h 3561174"/>
                <a:gd name="connsiteX14" fmla="*/ 571406 w 5419663"/>
                <a:gd name="connsiteY14" fmla="*/ 282869 h 3561174"/>
                <a:gd name="connsiteX15" fmla="*/ 675574 w 5419663"/>
                <a:gd name="connsiteY15" fmla="*/ 214385 h 3561174"/>
                <a:gd name="connsiteX16" fmla="*/ 780061 w 5419663"/>
                <a:gd name="connsiteY16" fmla="*/ 16320 h 3561174"/>
                <a:gd name="connsiteX17" fmla="*/ 770323 w 5419663"/>
                <a:gd name="connsiteY17" fmla="*/ 9681 h 3561174"/>
                <a:gd name="connsiteX18" fmla="*/ 783563 w 5419663"/>
                <a:gd name="connsiteY18" fmla="*/ 9681 h 356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9663" h="3561174">
                  <a:moveTo>
                    <a:pt x="788670" y="0"/>
                  </a:moveTo>
                  <a:lnTo>
                    <a:pt x="802821" y="9681"/>
                  </a:lnTo>
                  <a:lnTo>
                    <a:pt x="5419662" y="9681"/>
                  </a:lnTo>
                  <a:lnTo>
                    <a:pt x="5419662" y="3168135"/>
                  </a:lnTo>
                  <a:lnTo>
                    <a:pt x="5419663" y="3168135"/>
                  </a:lnTo>
                  <a:lnTo>
                    <a:pt x="5419662" y="3168136"/>
                  </a:lnTo>
                  <a:lnTo>
                    <a:pt x="5419662" y="3179445"/>
                  </a:lnTo>
                  <a:lnTo>
                    <a:pt x="5409741" y="3172681"/>
                  </a:lnTo>
                  <a:lnTo>
                    <a:pt x="5227930" y="3255979"/>
                  </a:lnTo>
                  <a:cubicBezTo>
                    <a:pt x="4770894" y="3449469"/>
                    <a:pt x="4247777" y="3561174"/>
                    <a:pt x="3690481" y="3561174"/>
                  </a:cubicBezTo>
                  <a:cubicBezTo>
                    <a:pt x="2133920" y="3561174"/>
                    <a:pt x="833313" y="2694701"/>
                    <a:pt x="544620" y="1545359"/>
                  </a:cubicBezTo>
                  <a:cubicBezTo>
                    <a:pt x="535691" y="1503673"/>
                    <a:pt x="499977" y="1470920"/>
                    <a:pt x="458310" y="1459010"/>
                  </a:cubicBezTo>
                  <a:cubicBezTo>
                    <a:pt x="351166" y="1435189"/>
                    <a:pt x="249975" y="1378615"/>
                    <a:pt x="166641" y="1295243"/>
                  </a:cubicBezTo>
                  <a:cubicBezTo>
                    <a:pt x="-44671" y="1077881"/>
                    <a:pt x="-56576" y="726527"/>
                    <a:pt x="139855" y="494277"/>
                  </a:cubicBezTo>
                  <a:cubicBezTo>
                    <a:pt x="252951" y="360286"/>
                    <a:pt x="410690" y="288824"/>
                    <a:pt x="571406" y="282869"/>
                  </a:cubicBezTo>
                  <a:cubicBezTo>
                    <a:pt x="616049" y="279892"/>
                    <a:pt x="654740" y="253094"/>
                    <a:pt x="675574" y="214385"/>
                  </a:cubicBezTo>
                  <a:lnTo>
                    <a:pt x="780061" y="16320"/>
                  </a:lnTo>
                  <a:lnTo>
                    <a:pt x="770323" y="9681"/>
                  </a:lnTo>
                  <a:lnTo>
                    <a:pt x="783563" y="9681"/>
                  </a:lnTo>
                  <a:close/>
                </a:path>
              </a:pathLst>
            </a:custGeom>
            <a:solidFill>
              <a:schemeClr val="bg1">
                <a:lumMod val="95000"/>
              </a:schemeClr>
            </a:solidFill>
            <a:ln w="44450" cap="flat">
              <a:noFill/>
              <a:prstDash val="solid"/>
              <a:miter lim="800000"/>
              <a:headEnd/>
              <a:tailEnd/>
            </a:ln>
            <a:extLst/>
          </p:spPr>
          <p:txBody>
            <a:bodyPr/>
            <a:lstStyle/>
            <a:p>
              <a:pPr eaLnBrk="1" fontAlgn="auto" hangingPunct="1">
                <a:spcBef>
                  <a:spcPts val="0"/>
                </a:spcBef>
                <a:spcAft>
                  <a:spcPts val="0"/>
                </a:spcAft>
                <a:defRPr/>
              </a:pPr>
              <a:endParaRPr lang="en-US" sz="1600">
                <a:latin typeface="+mj-lt"/>
                <a:ea typeface="+mn-ea"/>
                <a:cs typeface="+mn-cs"/>
              </a:endParaRPr>
            </a:p>
          </p:txBody>
        </p:sp>
        <p:sp>
          <p:nvSpPr>
            <p:cNvPr id="196" name="Freeform 867"/>
            <p:cNvSpPr/>
            <p:nvPr/>
          </p:nvSpPr>
          <p:spPr>
            <a:xfrm>
              <a:off x="9475788" y="2676525"/>
              <a:ext cx="2165350" cy="2190750"/>
            </a:xfrm>
            <a:custGeom>
              <a:avLst/>
              <a:gdLst>
                <a:gd name="connsiteX0" fmla="*/ 1649092 w 2534537"/>
                <a:gd name="connsiteY0" fmla="*/ 0 h 2944770"/>
                <a:gd name="connsiteX1" fmla="*/ 2435147 w 2534537"/>
                <a:gd name="connsiteY1" fmla="*/ 177709 h 2944770"/>
                <a:gd name="connsiteX2" fmla="*/ 2534537 w 2534537"/>
                <a:gd name="connsiteY2" fmla="*/ 231620 h 2944770"/>
                <a:gd name="connsiteX3" fmla="*/ 2534537 w 2534537"/>
                <a:gd name="connsiteY3" fmla="*/ 2713151 h 2944770"/>
                <a:gd name="connsiteX4" fmla="*/ 2435147 w 2534537"/>
                <a:gd name="connsiteY4" fmla="*/ 2767061 h 2944770"/>
                <a:gd name="connsiteX5" fmla="*/ 1649092 w 2534537"/>
                <a:gd name="connsiteY5" fmla="*/ 2944770 h 2944770"/>
                <a:gd name="connsiteX6" fmla="*/ 0 w 2534537"/>
                <a:gd name="connsiteY6" fmla="*/ 1472385 h 2944770"/>
                <a:gd name="connsiteX7" fmla="*/ 1649092 w 2534537"/>
                <a:gd name="connsiteY7" fmla="*/ 0 h 294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4537" h="2944770">
                  <a:moveTo>
                    <a:pt x="1649092" y="0"/>
                  </a:moveTo>
                  <a:cubicBezTo>
                    <a:pt x="1933707" y="0"/>
                    <a:pt x="2201482" y="64376"/>
                    <a:pt x="2435147" y="177709"/>
                  </a:cubicBezTo>
                  <a:lnTo>
                    <a:pt x="2534537" y="231620"/>
                  </a:lnTo>
                  <a:lnTo>
                    <a:pt x="2534537" y="2713151"/>
                  </a:lnTo>
                  <a:lnTo>
                    <a:pt x="2435147" y="2767061"/>
                  </a:lnTo>
                  <a:cubicBezTo>
                    <a:pt x="2201482" y="2880394"/>
                    <a:pt x="1933707" y="2944770"/>
                    <a:pt x="1649092" y="2944770"/>
                  </a:cubicBezTo>
                  <a:cubicBezTo>
                    <a:pt x="738324" y="2944770"/>
                    <a:pt x="0" y="2285561"/>
                    <a:pt x="0" y="1472385"/>
                  </a:cubicBezTo>
                  <a:cubicBezTo>
                    <a:pt x="0" y="659209"/>
                    <a:pt x="738324" y="0"/>
                    <a:pt x="1649092" y="0"/>
                  </a:cubicBezTo>
                  <a:close/>
                </a:path>
              </a:pathLst>
            </a:custGeom>
            <a:solidFill>
              <a:schemeClr val="bg1">
                <a:lumMod val="95000"/>
              </a:schemeClr>
            </a:solidFill>
            <a:ln w="19050" cmpd="sng">
              <a:solidFill>
                <a:schemeClr val="bg1">
                  <a:lumMod val="65000"/>
                </a:schemeClr>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197" name="Freeform 868"/>
            <p:cNvSpPr>
              <a:spLocks noChangeAspect="1"/>
            </p:cNvSpPr>
            <p:nvPr/>
          </p:nvSpPr>
          <p:spPr>
            <a:xfrm>
              <a:off x="9536113" y="2725738"/>
              <a:ext cx="2105025" cy="2081212"/>
            </a:xfrm>
            <a:custGeom>
              <a:avLst/>
              <a:gdLst>
                <a:gd name="connsiteX0" fmla="*/ 1649092 w 2534537"/>
                <a:gd name="connsiteY0" fmla="*/ 0 h 2944770"/>
                <a:gd name="connsiteX1" fmla="*/ 2435147 w 2534537"/>
                <a:gd name="connsiteY1" fmla="*/ 177709 h 2944770"/>
                <a:gd name="connsiteX2" fmla="*/ 2534537 w 2534537"/>
                <a:gd name="connsiteY2" fmla="*/ 231620 h 2944770"/>
                <a:gd name="connsiteX3" fmla="*/ 2534537 w 2534537"/>
                <a:gd name="connsiteY3" fmla="*/ 2713151 h 2944770"/>
                <a:gd name="connsiteX4" fmla="*/ 2435147 w 2534537"/>
                <a:gd name="connsiteY4" fmla="*/ 2767061 h 2944770"/>
                <a:gd name="connsiteX5" fmla="*/ 1649092 w 2534537"/>
                <a:gd name="connsiteY5" fmla="*/ 2944770 h 2944770"/>
                <a:gd name="connsiteX6" fmla="*/ 0 w 2534537"/>
                <a:gd name="connsiteY6" fmla="*/ 1472385 h 2944770"/>
                <a:gd name="connsiteX7" fmla="*/ 1649092 w 2534537"/>
                <a:gd name="connsiteY7" fmla="*/ 0 h 294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4537" h="2944770">
                  <a:moveTo>
                    <a:pt x="1649092" y="0"/>
                  </a:moveTo>
                  <a:cubicBezTo>
                    <a:pt x="1933707" y="0"/>
                    <a:pt x="2201482" y="64376"/>
                    <a:pt x="2435147" y="177709"/>
                  </a:cubicBezTo>
                  <a:lnTo>
                    <a:pt x="2534537" y="231620"/>
                  </a:lnTo>
                  <a:lnTo>
                    <a:pt x="2534537" y="2713151"/>
                  </a:lnTo>
                  <a:lnTo>
                    <a:pt x="2435147" y="2767061"/>
                  </a:lnTo>
                  <a:cubicBezTo>
                    <a:pt x="2201482" y="2880394"/>
                    <a:pt x="1933707" y="2944770"/>
                    <a:pt x="1649092" y="2944770"/>
                  </a:cubicBezTo>
                  <a:cubicBezTo>
                    <a:pt x="738324" y="2944770"/>
                    <a:pt x="0" y="2285561"/>
                    <a:pt x="0" y="1472385"/>
                  </a:cubicBezTo>
                  <a:cubicBezTo>
                    <a:pt x="0" y="659209"/>
                    <a:pt x="738324" y="0"/>
                    <a:pt x="1649092" y="0"/>
                  </a:cubicBezTo>
                  <a:close/>
                </a:path>
              </a:pathLst>
            </a:custGeom>
            <a:solidFill>
              <a:schemeClr val="bg1">
                <a:lumMod val="85000"/>
              </a:schemeClr>
            </a:solidFill>
            <a:ln w="19050" cmpd="sng">
              <a:solidFill>
                <a:schemeClr val="bg1">
                  <a:lumMod val="65000"/>
                </a:schemeClr>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198" name="Oval 869"/>
            <p:cNvSpPr/>
            <p:nvPr/>
          </p:nvSpPr>
          <p:spPr>
            <a:xfrm rot="2871308">
              <a:off x="6237601" y="1954012"/>
              <a:ext cx="1183986" cy="1183986"/>
            </a:xfrm>
            <a:prstGeom prst="ellipse">
              <a:avLst/>
            </a:prstGeom>
            <a:gradFill flip="none" rotWithShape="1">
              <a:gsLst>
                <a:gs pos="60000">
                  <a:schemeClr val="bg1">
                    <a:lumMod val="95000"/>
                  </a:schemeClr>
                </a:gs>
                <a:gs pos="85000">
                  <a:srgbClr val="1C254C"/>
                </a:gs>
              </a:gsLst>
              <a:path path="circle">
                <a:fillToRect l="100000" b="100000"/>
              </a:path>
              <a:tileRect t="-100000" r="-100000"/>
            </a:gradFill>
            <a:ln w="444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199" name="TextBox 870"/>
            <p:cNvSpPr txBox="1"/>
            <p:nvPr/>
          </p:nvSpPr>
          <p:spPr>
            <a:xfrm flipH="1">
              <a:off x="10563225" y="2801938"/>
              <a:ext cx="779434" cy="286253"/>
            </a:xfrm>
            <a:prstGeom prst="rect">
              <a:avLst/>
            </a:prstGeom>
            <a:noFill/>
          </p:spPr>
          <p:txBody>
            <a:bodyPr wrap="none" lIns="0" tIns="0" rIns="0" bIns="0">
              <a:spAutoFit/>
            </a:bodyPr>
            <a:lstStyle/>
            <a:p>
              <a:pPr eaLnBrk="1" fontAlgn="auto" hangingPunct="1">
                <a:lnSpc>
                  <a:spcPct val="90000"/>
                </a:lnSpc>
                <a:spcBef>
                  <a:spcPts val="0"/>
                </a:spcBef>
                <a:spcAft>
                  <a:spcPts val="0"/>
                </a:spcAft>
                <a:defRPr/>
              </a:pPr>
              <a:r>
                <a:rPr lang="en-US" sz="1400" cap="small" dirty="0" err="1">
                  <a:solidFill>
                    <a:schemeClr val="tx1">
                      <a:lumMod val="65000"/>
                      <a:lumOff val="35000"/>
                    </a:schemeClr>
                  </a:solidFill>
                  <a:latin typeface="+mj-lt"/>
                  <a:ea typeface="+mn-ea"/>
                  <a:cs typeface="+mn-cs"/>
                </a:rPr>
                <a:t>Noyau</a:t>
              </a:r>
              <a:endParaRPr lang="en-US" sz="1400" cap="small" dirty="0">
                <a:solidFill>
                  <a:schemeClr val="tx1">
                    <a:lumMod val="65000"/>
                    <a:lumOff val="35000"/>
                  </a:schemeClr>
                </a:solidFill>
                <a:latin typeface="+mj-lt"/>
                <a:ea typeface="+mn-ea"/>
                <a:cs typeface="+mn-cs"/>
              </a:endParaRPr>
            </a:p>
          </p:txBody>
        </p:sp>
        <p:cxnSp>
          <p:nvCxnSpPr>
            <p:cNvPr id="200" name="Straight Connector 871"/>
            <p:cNvCxnSpPr/>
            <p:nvPr/>
          </p:nvCxnSpPr>
          <p:spPr>
            <a:xfrm>
              <a:off x="2876550" y="2971800"/>
              <a:ext cx="342900" cy="446088"/>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01" name="TextBox 872"/>
            <p:cNvSpPr txBox="1"/>
            <p:nvPr/>
          </p:nvSpPr>
          <p:spPr>
            <a:xfrm>
              <a:off x="9098952" y="2080190"/>
              <a:ext cx="1727201" cy="572506"/>
            </a:xfrm>
            <a:prstGeom prst="rect">
              <a:avLst/>
            </a:prstGeom>
            <a:noFill/>
            <a:ln>
              <a:noFill/>
            </a:ln>
          </p:spPr>
          <p:txBody>
            <a:bodyPr lIns="27432" tIns="27432" rIns="27432" bIns="27432" anchor="ctr">
              <a:spAutoFit/>
            </a:bodyPr>
            <a:lstStyle/>
            <a:p>
              <a:pPr algn="ctr">
                <a:lnSpc>
                  <a:spcPct val="90000"/>
                </a:lnSpc>
                <a:defRPr/>
              </a:pPr>
              <a:r>
                <a:rPr lang="en-US" sz="1200" b="1" dirty="0">
                  <a:solidFill>
                    <a:schemeClr val="tx1">
                      <a:lumMod val="75000"/>
                      <a:lumOff val="25000"/>
                    </a:schemeClr>
                  </a:solidFill>
                  <a:latin typeface="+mj-lt"/>
                </a:rPr>
                <a:t>Transcription Inverse </a:t>
              </a:r>
            </a:p>
          </p:txBody>
        </p:sp>
        <p:sp>
          <p:nvSpPr>
            <p:cNvPr id="202" name="TextBox 1741"/>
            <p:cNvSpPr txBox="1"/>
            <p:nvPr/>
          </p:nvSpPr>
          <p:spPr>
            <a:xfrm flipH="1">
              <a:off x="8576207" y="3629075"/>
              <a:ext cx="1849276" cy="995071"/>
            </a:xfrm>
            <a:prstGeom prst="rect">
              <a:avLst/>
            </a:prstGeom>
            <a:solidFill>
              <a:schemeClr val="accent1">
                <a:lumMod val="20000"/>
                <a:lumOff val="80000"/>
                <a:alpha val="70000"/>
              </a:schemeClr>
            </a:solidFill>
          </p:spPr>
          <p:txBody>
            <a:bodyPr wrap="square" lIns="45720" rIns="45720" anchor="b">
              <a:spAutoFit/>
            </a:bodyPr>
            <a:lstStyle/>
            <a:p>
              <a:pPr algn="ctr" eaLnBrk="1" fontAlgn="auto" hangingPunct="1">
                <a:lnSpc>
                  <a:spcPct val="90000"/>
                </a:lnSpc>
                <a:spcBef>
                  <a:spcPts val="0"/>
                </a:spcBef>
                <a:spcAft>
                  <a:spcPts val="0"/>
                </a:spcAft>
                <a:defRPr/>
              </a:pPr>
              <a:r>
                <a:rPr lang="en-US" sz="1400" b="1" dirty="0">
                  <a:solidFill>
                    <a:srgbClr val="FF0000"/>
                  </a:solidFill>
                  <a:latin typeface="+mj-lt"/>
                  <a:ea typeface="+mn-ea"/>
                  <a:cs typeface="+mn-cs"/>
                </a:rPr>
                <a:t/>
              </a:r>
              <a:br>
                <a:rPr lang="en-US" sz="1400" b="1" dirty="0">
                  <a:solidFill>
                    <a:srgbClr val="FF0000"/>
                  </a:solidFill>
                  <a:latin typeface="+mj-lt"/>
                  <a:ea typeface="+mn-ea"/>
                  <a:cs typeface="+mn-cs"/>
                </a:rPr>
              </a:br>
              <a:r>
                <a:rPr lang="en-US" sz="1400" b="1" dirty="0">
                  <a:solidFill>
                    <a:srgbClr val="FF0000"/>
                  </a:solidFill>
                  <a:latin typeface="+mj-lt"/>
                  <a:ea typeface="+mn-ea"/>
                  <a:cs typeface="+mn-cs"/>
                </a:rPr>
                <a:t>Translocation</a:t>
              </a:r>
            </a:p>
            <a:p>
              <a:pPr algn="ctr">
                <a:lnSpc>
                  <a:spcPct val="90000"/>
                </a:lnSpc>
                <a:defRPr/>
              </a:pPr>
              <a:r>
                <a:rPr lang="en-US" sz="1400" b="1" dirty="0" err="1">
                  <a:solidFill>
                    <a:srgbClr val="FF0000"/>
                  </a:solidFill>
                  <a:latin typeface="+mj-lt"/>
                </a:rPr>
                <a:t>Nucléaire</a:t>
              </a:r>
              <a:endParaRPr lang="en-US" sz="1400" b="1" dirty="0">
                <a:solidFill>
                  <a:srgbClr val="FF0000"/>
                </a:solidFill>
                <a:latin typeface="+mj-lt"/>
              </a:endParaRPr>
            </a:p>
          </p:txBody>
        </p:sp>
        <p:sp>
          <p:nvSpPr>
            <p:cNvPr id="203" name="TextBox 1742"/>
            <p:cNvSpPr txBox="1"/>
            <p:nvPr/>
          </p:nvSpPr>
          <p:spPr>
            <a:xfrm>
              <a:off x="7114282" y="2575831"/>
              <a:ext cx="2506551" cy="708817"/>
            </a:xfrm>
            <a:prstGeom prst="rect">
              <a:avLst/>
            </a:prstGeom>
            <a:solidFill>
              <a:schemeClr val="accent1">
                <a:lumMod val="20000"/>
                <a:lumOff val="80000"/>
              </a:schemeClr>
            </a:solidFill>
            <a:ln>
              <a:noFill/>
            </a:ln>
          </p:spPr>
          <p:txBody>
            <a:bodyPr wrap="square" lIns="45720" rIns="45720" anchor="b">
              <a:spAutoFit/>
            </a:bodyPr>
            <a:lstStyle/>
            <a:p>
              <a:pPr algn="ctr" eaLnBrk="1" fontAlgn="auto" hangingPunct="1">
                <a:lnSpc>
                  <a:spcPct val="90000"/>
                </a:lnSpc>
                <a:spcBef>
                  <a:spcPts val="0"/>
                </a:spcBef>
                <a:spcAft>
                  <a:spcPts val="0"/>
                </a:spcAft>
                <a:defRPr/>
              </a:pPr>
              <a:r>
                <a:rPr lang="fr-FR" sz="1400" b="1" dirty="0">
                  <a:solidFill>
                    <a:srgbClr val="FF0000"/>
                  </a:solidFill>
                  <a:latin typeface="+mj-lt"/>
                  <a:ea typeface="+mn-ea"/>
                  <a:cs typeface="+mn-cs"/>
                </a:rPr>
                <a:t>Désassemblage de la capside </a:t>
              </a:r>
            </a:p>
          </p:txBody>
        </p:sp>
        <p:sp>
          <p:nvSpPr>
            <p:cNvPr id="205" name="TextBox 876"/>
            <p:cNvSpPr txBox="1">
              <a:spLocks noChangeArrowheads="1"/>
            </p:cNvSpPr>
            <p:nvPr/>
          </p:nvSpPr>
          <p:spPr bwMode="auto">
            <a:xfrm>
              <a:off x="1852959" y="3518509"/>
              <a:ext cx="830646" cy="245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charset="0"/>
                  <a:ea typeface="ＭＳ Ｐゴシック" charset="0"/>
                  <a:cs typeface="Arial" charset="0"/>
                </a:defRPr>
              </a:lvl1pPr>
              <a:lvl2pPr marL="742950" indent="-285750">
                <a:defRPr>
                  <a:solidFill>
                    <a:schemeClr val="tx1"/>
                  </a:solidFill>
                  <a:latin typeface="Arial" charset="0"/>
                  <a:ea typeface="Arial" charset="0"/>
                  <a:cs typeface="Arial" charset="0"/>
                </a:defRPr>
              </a:lvl2pPr>
              <a:lvl3pPr marL="1143000" indent="-228600">
                <a:defRPr>
                  <a:solidFill>
                    <a:schemeClr val="tx1"/>
                  </a:solidFill>
                  <a:latin typeface="Arial" charset="0"/>
                  <a:ea typeface="Arial" charset="0"/>
                  <a:cs typeface="Arial" charset="0"/>
                </a:defRPr>
              </a:lvl3pPr>
              <a:lvl4pPr marL="1600200" indent="-228600">
                <a:defRPr>
                  <a:solidFill>
                    <a:schemeClr val="tx1"/>
                  </a:solidFill>
                  <a:latin typeface="Arial" charset="0"/>
                  <a:ea typeface="Arial" charset="0"/>
                  <a:cs typeface="Arial" charset="0"/>
                </a:defRPr>
              </a:lvl4pPr>
              <a:lvl5pPr marL="2057400" indent="-22860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eaLnBrk="1" hangingPunct="1">
                <a:lnSpc>
                  <a:spcPct val="90000"/>
                </a:lnSpc>
              </a:pPr>
              <a:r>
                <a:rPr lang="en-US" sz="1200" i="1" dirty="0">
                  <a:latin typeface="+mj-lt"/>
                </a:rPr>
                <a:t>Gag-Pol</a:t>
              </a:r>
            </a:p>
          </p:txBody>
        </p:sp>
        <p:cxnSp>
          <p:nvCxnSpPr>
            <p:cNvPr id="206" name="Straight Connector 877"/>
            <p:cNvCxnSpPr>
              <a:stCxn id="203" idx="2"/>
            </p:cNvCxnSpPr>
            <p:nvPr/>
          </p:nvCxnSpPr>
          <p:spPr>
            <a:xfrm>
              <a:off x="8367559" y="3284648"/>
              <a:ext cx="0" cy="388940"/>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07" name="Freeform 878"/>
            <p:cNvSpPr/>
            <p:nvPr/>
          </p:nvSpPr>
          <p:spPr>
            <a:xfrm>
              <a:off x="615950" y="3795713"/>
              <a:ext cx="1284288" cy="1238250"/>
            </a:xfrm>
            <a:custGeom>
              <a:avLst/>
              <a:gdLst>
                <a:gd name="connsiteX0" fmla="*/ 315076 w 1284568"/>
                <a:gd name="connsiteY0" fmla="*/ 0 h 1239193"/>
                <a:gd name="connsiteX1" fmla="*/ 1284568 w 1284568"/>
                <a:gd name="connsiteY1" fmla="*/ 619597 h 1239193"/>
                <a:gd name="connsiteX2" fmla="*/ 315076 w 1284568"/>
                <a:gd name="connsiteY2" fmla="*/ 1239193 h 1239193"/>
                <a:gd name="connsiteX3" fmla="*/ 72785 w 1284568"/>
                <a:gd name="connsiteY3" fmla="*/ 1219687 h 1239193"/>
                <a:gd name="connsiteX4" fmla="*/ 0 w 1284568"/>
                <a:gd name="connsiteY4" fmla="*/ 1204595 h 1239193"/>
                <a:gd name="connsiteX5" fmla="*/ 0 w 1284568"/>
                <a:gd name="connsiteY5" fmla="*/ 34598 h 1239193"/>
                <a:gd name="connsiteX6" fmla="*/ 72785 w 1284568"/>
                <a:gd name="connsiteY6" fmla="*/ 19507 h 1239193"/>
                <a:gd name="connsiteX7" fmla="*/ 315076 w 1284568"/>
                <a:gd name="connsiteY7" fmla="*/ 0 h 123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4568" h="1239193">
                  <a:moveTo>
                    <a:pt x="315076" y="0"/>
                  </a:moveTo>
                  <a:cubicBezTo>
                    <a:pt x="850512" y="0"/>
                    <a:pt x="1284568" y="277403"/>
                    <a:pt x="1284568" y="619597"/>
                  </a:cubicBezTo>
                  <a:cubicBezTo>
                    <a:pt x="1284568" y="961791"/>
                    <a:pt x="850512" y="1239193"/>
                    <a:pt x="315076" y="1239193"/>
                  </a:cubicBezTo>
                  <a:cubicBezTo>
                    <a:pt x="231415" y="1239193"/>
                    <a:pt x="150228" y="1232421"/>
                    <a:pt x="72785" y="1219687"/>
                  </a:cubicBezTo>
                  <a:lnTo>
                    <a:pt x="0" y="1204595"/>
                  </a:lnTo>
                  <a:lnTo>
                    <a:pt x="0" y="34598"/>
                  </a:lnTo>
                  <a:lnTo>
                    <a:pt x="72785" y="19507"/>
                  </a:lnTo>
                  <a:cubicBezTo>
                    <a:pt x="150228" y="6773"/>
                    <a:pt x="231415" y="0"/>
                    <a:pt x="315076" y="0"/>
                  </a:cubicBezTo>
                  <a:close/>
                </a:path>
              </a:pathLst>
            </a:custGeom>
            <a:solidFill>
              <a:schemeClr val="bg1">
                <a:lumMod val="85000"/>
              </a:schemeClr>
            </a:solidFill>
            <a:ln w="19050">
              <a:solidFill>
                <a:schemeClr val="bg1">
                  <a:lumMod val="65000"/>
                </a:schemeClr>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208" name="TextBox 879"/>
            <p:cNvSpPr txBox="1"/>
            <p:nvPr/>
          </p:nvSpPr>
          <p:spPr>
            <a:xfrm>
              <a:off x="9749415" y="1744284"/>
              <a:ext cx="1858130" cy="245359"/>
            </a:xfrm>
            <a:prstGeom prst="rect">
              <a:avLst/>
            </a:prstGeom>
            <a:noFill/>
          </p:spPr>
          <p:txBody>
            <a:bodyPr wrap="square" lIns="0" tIns="0" rIns="0" bIns="0">
              <a:spAutoFit/>
            </a:bodyPr>
            <a:lstStyle/>
            <a:p>
              <a:pPr algn="r" eaLnBrk="1" fontAlgn="auto" hangingPunct="1">
                <a:lnSpc>
                  <a:spcPct val="90000"/>
                </a:lnSpc>
                <a:spcBef>
                  <a:spcPts val="0"/>
                </a:spcBef>
                <a:spcAft>
                  <a:spcPts val="0"/>
                </a:spcAft>
                <a:defRPr/>
              </a:pPr>
              <a:r>
                <a:rPr lang="en-US" sz="1200" cap="small" dirty="0">
                  <a:solidFill>
                    <a:schemeClr val="tx1">
                      <a:lumMod val="65000"/>
                      <a:lumOff val="35000"/>
                    </a:schemeClr>
                  </a:solidFill>
                  <a:latin typeface="+mj-lt"/>
                  <a:ea typeface="+mn-ea"/>
                  <a:cs typeface="+mn-cs"/>
                </a:rPr>
                <a:t>Cellule </a:t>
              </a:r>
              <a:r>
                <a:rPr lang="en-US" sz="1200" cap="small" dirty="0" err="1">
                  <a:solidFill>
                    <a:schemeClr val="tx1">
                      <a:lumMod val="65000"/>
                      <a:lumOff val="35000"/>
                    </a:schemeClr>
                  </a:solidFill>
                  <a:latin typeface="+mj-lt"/>
                  <a:ea typeface="+mn-ea"/>
                  <a:cs typeface="+mn-cs"/>
                </a:rPr>
                <a:t>Cible</a:t>
              </a:r>
              <a:endParaRPr lang="en-US" sz="1200" cap="small" dirty="0">
                <a:solidFill>
                  <a:schemeClr val="tx1">
                    <a:lumMod val="65000"/>
                    <a:lumOff val="35000"/>
                  </a:schemeClr>
                </a:solidFill>
                <a:latin typeface="+mj-lt"/>
                <a:ea typeface="+mn-ea"/>
                <a:cs typeface="+mn-cs"/>
              </a:endParaRPr>
            </a:p>
          </p:txBody>
        </p:sp>
        <p:sp>
          <p:nvSpPr>
            <p:cNvPr id="209" name="TextBox 880"/>
            <p:cNvSpPr txBox="1">
              <a:spLocks noChangeArrowheads="1"/>
            </p:cNvSpPr>
            <p:nvPr/>
          </p:nvSpPr>
          <p:spPr bwMode="auto">
            <a:xfrm flipH="1">
              <a:off x="6841585" y="3293138"/>
              <a:ext cx="1700721" cy="631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cs typeface="Arial" charset="0"/>
                </a:defRPr>
              </a:lvl1pPr>
              <a:lvl2pPr marL="742950" indent="-285750">
                <a:defRPr>
                  <a:solidFill>
                    <a:schemeClr val="tx1"/>
                  </a:solidFill>
                  <a:latin typeface="Arial" charset="0"/>
                  <a:ea typeface="Arial" charset="0"/>
                  <a:cs typeface="Arial" charset="0"/>
                </a:defRPr>
              </a:lvl2pPr>
              <a:lvl3pPr marL="1143000" indent="-228600">
                <a:defRPr>
                  <a:solidFill>
                    <a:schemeClr val="tx1"/>
                  </a:solidFill>
                  <a:latin typeface="Arial" charset="0"/>
                  <a:ea typeface="Arial" charset="0"/>
                  <a:cs typeface="Arial" charset="0"/>
                </a:defRPr>
              </a:lvl3pPr>
              <a:lvl4pPr marL="1600200" indent="-228600">
                <a:defRPr>
                  <a:solidFill>
                    <a:schemeClr val="tx1"/>
                  </a:solidFill>
                  <a:latin typeface="Arial" charset="0"/>
                  <a:ea typeface="Arial" charset="0"/>
                  <a:cs typeface="Arial" charset="0"/>
                </a:defRPr>
              </a:lvl4pPr>
              <a:lvl5pPr marL="2057400" indent="-22860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algn="ctr" eaLnBrk="1" hangingPunct="1">
                <a:lnSpc>
                  <a:spcPct val="90000"/>
                </a:lnSpc>
              </a:pPr>
              <a:r>
                <a:rPr lang="en-US" sz="1050" i="1" dirty="0" err="1">
                  <a:latin typeface="+mj-lt"/>
                </a:rPr>
                <a:t>Complexe</a:t>
              </a:r>
              <a:r>
                <a:rPr lang="en-US" sz="1050" i="1" dirty="0">
                  <a:latin typeface="+mj-lt"/>
                </a:rPr>
                <a:t> de </a:t>
              </a:r>
              <a:r>
                <a:rPr lang="en-US" sz="1050" i="1" dirty="0" err="1">
                  <a:latin typeface="+mj-lt"/>
                </a:rPr>
                <a:t>pré-intégration</a:t>
              </a:r>
              <a:endParaRPr lang="en-US" sz="1050" i="1" dirty="0">
                <a:latin typeface="+mj-lt"/>
              </a:endParaRPr>
            </a:p>
          </p:txBody>
        </p:sp>
        <p:cxnSp>
          <p:nvCxnSpPr>
            <p:cNvPr id="210" name="Straight Connector 881"/>
            <p:cNvCxnSpPr/>
            <p:nvPr/>
          </p:nvCxnSpPr>
          <p:spPr>
            <a:xfrm>
              <a:off x="7540625" y="2336800"/>
              <a:ext cx="468313" cy="0"/>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1" name="Freeform 882"/>
            <p:cNvSpPr/>
            <p:nvPr/>
          </p:nvSpPr>
          <p:spPr>
            <a:xfrm rot="1074199">
              <a:off x="1060450" y="3348038"/>
              <a:ext cx="479425" cy="92075"/>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380" h="117016">
                  <a:moveTo>
                    <a:pt x="0" y="63676"/>
                  </a:moveTo>
                  <a:cubicBezTo>
                    <a:pt x="24130" y="28751"/>
                    <a:pt x="48260" y="-6174"/>
                    <a:pt x="83820" y="2716"/>
                  </a:cubicBezTo>
                  <a:cubicBezTo>
                    <a:pt x="119380" y="11606"/>
                    <a:pt x="175260" y="117016"/>
                    <a:pt x="213360" y="117016"/>
                  </a:cubicBezTo>
                  <a:cubicBezTo>
                    <a:pt x="251460" y="117016"/>
                    <a:pt x="285750" y="16686"/>
                    <a:pt x="312420" y="2716"/>
                  </a:cubicBezTo>
                  <a:cubicBezTo>
                    <a:pt x="339090" y="-11254"/>
                    <a:pt x="373380" y="33196"/>
                    <a:pt x="373380" y="33196"/>
                  </a:cubicBezTo>
                  <a:lnTo>
                    <a:pt x="373380" y="33196"/>
                  </a:lnTo>
                  <a:lnTo>
                    <a:pt x="373380" y="48436"/>
                  </a:ln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212" name="Freeform 883"/>
            <p:cNvSpPr/>
            <p:nvPr/>
          </p:nvSpPr>
          <p:spPr>
            <a:xfrm rot="1021354">
              <a:off x="820738" y="3108325"/>
              <a:ext cx="479425" cy="92075"/>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380" h="117016">
                  <a:moveTo>
                    <a:pt x="0" y="63676"/>
                  </a:moveTo>
                  <a:cubicBezTo>
                    <a:pt x="24130" y="28751"/>
                    <a:pt x="48260" y="-6174"/>
                    <a:pt x="83820" y="2716"/>
                  </a:cubicBezTo>
                  <a:cubicBezTo>
                    <a:pt x="119380" y="11606"/>
                    <a:pt x="175260" y="117016"/>
                    <a:pt x="213360" y="117016"/>
                  </a:cubicBezTo>
                  <a:cubicBezTo>
                    <a:pt x="251460" y="117016"/>
                    <a:pt x="285750" y="16686"/>
                    <a:pt x="312420" y="2716"/>
                  </a:cubicBezTo>
                  <a:cubicBezTo>
                    <a:pt x="339090" y="-11254"/>
                    <a:pt x="373380" y="33196"/>
                    <a:pt x="373380" y="33196"/>
                  </a:cubicBezTo>
                  <a:lnTo>
                    <a:pt x="373380" y="33196"/>
                  </a:lnTo>
                  <a:lnTo>
                    <a:pt x="373380" y="48436"/>
                  </a:ln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cxnSp>
          <p:nvCxnSpPr>
            <p:cNvPr id="213" name="Straight Connector 884"/>
            <p:cNvCxnSpPr/>
            <p:nvPr/>
          </p:nvCxnSpPr>
          <p:spPr>
            <a:xfrm>
              <a:off x="10355263" y="4103688"/>
              <a:ext cx="1189037" cy="0"/>
            </a:xfrm>
            <a:prstGeom prst="line">
              <a:avLst/>
            </a:prstGeom>
            <a:ln w="76200" cmpd="dbl">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4" name="Straight Connector 886"/>
            <p:cNvCxnSpPr/>
            <p:nvPr/>
          </p:nvCxnSpPr>
          <p:spPr>
            <a:xfrm>
              <a:off x="10679113" y="4103688"/>
              <a:ext cx="541337" cy="0"/>
            </a:xfrm>
            <a:prstGeom prst="line">
              <a:avLst/>
            </a:prstGeom>
            <a:ln w="76200" cmpd="dbl">
              <a:solidFill>
                <a:srgbClr val="7030A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5" name="Straight Connector 887"/>
            <p:cNvCxnSpPr/>
            <p:nvPr/>
          </p:nvCxnSpPr>
          <p:spPr>
            <a:xfrm>
              <a:off x="8702675" y="3840163"/>
              <a:ext cx="404813" cy="0"/>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16" name="Group 888"/>
            <p:cNvGrpSpPr>
              <a:grpSpLocks/>
            </p:cNvGrpSpPr>
            <p:nvPr/>
          </p:nvGrpSpPr>
          <p:grpSpPr bwMode="auto">
            <a:xfrm>
              <a:off x="6254750" y="1776413"/>
              <a:ext cx="787400" cy="1624012"/>
              <a:chOff x="4477315" y="1347242"/>
              <a:chExt cx="786794" cy="1623554"/>
            </a:xfrm>
          </p:grpSpPr>
          <p:sp>
            <p:nvSpPr>
              <p:cNvPr id="951" name="Oval 1704"/>
              <p:cNvSpPr/>
              <p:nvPr/>
            </p:nvSpPr>
            <p:spPr>
              <a:xfrm>
                <a:off x="4999201" y="1547211"/>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2" name="Oval 1705"/>
              <p:cNvSpPr/>
              <p:nvPr/>
            </p:nvSpPr>
            <p:spPr>
              <a:xfrm rot="10800000">
                <a:off x="4992856" y="2607362"/>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3" name="Oval 1706"/>
              <p:cNvSpPr/>
              <p:nvPr/>
            </p:nvSpPr>
            <p:spPr>
              <a:xfrm rot="720000">
                <a:off x="5103895" y="1529753"/>
                <a:ext cx="77727"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4" name="Oval 1708"/>
              <p:cNvSpPr/>
              <p:nvPr/>
            </p:nvSpPr>
            <p:spPr>
              <a:xfrm rot="11520000">
                <a:off x="4891334" y="2585143"/>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5" name="Oval 1717"/>
              <p:cNvSpPr/>
              <p:nvPr/>
            </p:nvSpPr>
            <p:spPr>
              <a:xfrm rot="1440000">
                <a:off x="5138794" y="1440878"/>
                <a:ext cx="77727"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6" name="Oval 1719"/>
              <p:cNvSpPr/>
              <p:nvPr/>
            </p:nvSpPr>
            <p:spPr>
              <a:xfrm rot="12240000">
                <a:off x="4786640" y="2551814"/>
                <a:ext cx="77727"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7" name="Oval 1721"/>
              <p:cNvSpPr/>
              <p:nvPr/>
            </p:nvSpPr>
            <p:spPr>
              <a:xfrm rot="2160000">
                <a:off x="5186382" y="1347242"/>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8" name="Oval 1722"/>
              <p:cNvSpPr/>
              <p:nvPr/>
            </p:nvSpPr>
            <p:spPr>
              <a:xfrm rot="12960000">
                <a:off x="4691463" y="2496268"/>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9" name="Oval 1724"/>
              <p:cNvSpPr/>
              <p:nvPr/>
            </p:nvSpPr>
            <p:spPr>
              <a:xfrm rot="13680000">
                <a:off x="4608958" y="2423282"/>
                <a:ext cx="77765" cy="7772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0" name="Oval 1725"/>
              <p:cNvSpPr/>
              <p:nvPr/>
            </p:nvSpPr>
            <p:spPr>
              <a:xfrm rot="14400000">
                <a:off x="4545506" y="2334407"/>
                <a:ext cx="77765" cy="7772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1" name="Oval 1726"/>
              <p:cNvSpPr/>
              <p:nvPr/>
            </p:nvSpPr>
            <p:spPr>
              <a:xfrm rot="15120000">
                <a:off x="4499504" y="2234423"/>
                <a:ext cx="77766" cy="7772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2" name="Oval 1727"/>
              <p:cNvSpPr/>
              <p:nvPr/>
            </p:nvSpPr>
            <p:spPr>
              <a:xfrm rot="15840000">
                <a:off x="4477296" y="2126503"/>
                <a:ext cx="77766" cy="7772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3" name="Oval 1728"/>
              <p:cNvSpPr/>
              <p:nvPr/>
            </p:nvSpPr>
            <p:spPr>
              <a:xfrm rot="16560000">
                <a:off x="4477296" y="2016997"/>
                <a:ext cx="77765" cy="7772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4" name="Oval 1732"/>
              <p:cNvSpPr/>
              <p:nvPr/>
            </p:nvSpPr>
            <p:spPr>
              <a:xfrm rot="17280000">
                <a:off x="4499504" y="1909077"/>
                <a:ext cx="77765" cy="7772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5" name="Oval 1733"/>
              <p:cNvSpPr/>
              <p:nvPr/>
            </p:nvSpPr>
            <p:spPr>
              <a:xfrm rot="18000000">
                <a:off x="4545506" y="1809093"/>
                <a:ext cx="77766" cy="7772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6" name="Oval 1734"/>
              <p:cNvSpPr/>
              <p:nvPr/>
            </p:nvSpPr>
            <p:spPr>
              <a:xfrm rot="18720000">
                <a:off x="4608958" y="1720218"/>
                <a:ext cx="77766" cy="7772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7" name="Oval 1735"/>
              <p:cNvSpPr/>
              <p:nvPr/>
            </p:nvSpPr>
            <p:spPr>
              <a:xfrm rot="8640000">
                <a:off x="5075342" y="2893031"/>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8" name="Oval 1736"/>
              <p:cNvSpPr/>
              <p:nvPr/>
            </p:nvSpPr>
            <p:spPr>
              <a:xfrm rot="19440000">
                <a:off x="4691463" y="1647194"/>
                <a:ext cx="77727"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69" name="Oval 1737"/>
              <p:cNvSpPr/>
              <p:nvPr/>
            </p:nvSpPr>
            <p:spPr>
              <a:xfrm rot="9360000">
                <a:off x="5043617" y="2802568"/>
                <a:ext cx="77727"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70" name="Oval 1738"/>
              <p:cNvSpPr/>
              <p:nvPr/>
            </p:nvSpPr>
            <p:spPr>
              <a:xfrm rot="20160000">
                <a:off x="4786640" y="1591648"/>
                <a:ext cx="77727" cy="7776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71" name="Oval 1739"/>
              <p:cNvSpPr/>
              <p:nvPr/>
            </p:nvSpPr>
            <p:spPr>
              <a:xfrm rot="10080000">
                <a:off x="5013477" y="2707345"/>
                <a:ext cx="77728"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72" name="Oval 1740"/>
              <p:cNvSpPr/>
              <p:nvPr/>
            </p:nvSpPr>
            <p:spPr>
              <a:xfrm rot="20880000">
                <a:off x="4889747" y="1558319"/>
                <a:ext cx="79314" cy="77766"/>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217" name="Group 890"/>
            <p:cNvGrpSpPr>
              <a:grpSpLocks/>
            </p:cNvGrpSpPr>
            <p:nvPr/>
          </p:nvGrpSpPr>
          <p:grpSpPr bwMode="auto">
            <a:xfrm rot="1481279">
              <a:off x="1830388" y="3240088"/>
              <a:ext cx="88900" cy="504825"/>
              <a:chOff x="-264164" y="4419103"/>
              <a:chExt cx="87782" cy="504446"/>
            </a:xfrm>
          </p:grpSpPr>
          <p:sp>
            <p:nvSpPr>
              <p:cNvPr id="944" name="Oval 1697"/>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45" name="Oval 1698"/>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46" name="Oval 1699"/>
              <p:cNvSpPr/>
              <p:nvPr/>
            </p:nvSpPr>
            <p:spPr>
              <a:xfrm>
                <a:off x="-254974" y="4468273"/>
                <a:ext cx="62701" cy="201461"/>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47" name="Oval 1700"/>
              <p:cNvSpPr/>
              <p:nvPr/>
            </p:nvSpPr>
            <p:spPr>
              <a:xfrm>
                <a:off x="-261986" y="4418018"/>
                <a:ext cx="78377" cy="77730"/>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48" name="Oval 1701"/>
              <p:cNvSpPr/>
              <p:nvPr/>
            </p:nvSpPr>
            <p:spPr>
              <a:xfrm>
                <a:off x="-254031" y="4638894"/>
                <a:ext cx="62701" cy="6186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49" name="Oval 1702"/>
              <p:cNvSpPr/>
              <p:nvPr/>
            </p:nvSpPr>
            <p:spPr>
              <a:xfrm>
                <a:off x="-247260" y="4701445"/>
                <a:ext cx="47026" cy="46002"/>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950" name="Oval 1703"/>
              <p:cNvSpPr/>
              <p:nvPr/>
            </p:nvSpPr>
            <p:spPr>
              <a:xfrm>
                <a:off x="-245790" y="4742662"/>
                <a:ext cx="47026" cy="46002"/>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218" name="Group 891"/>
            <p:cNvGrpSpPr/>
            <p:nvPr/>
          </p:nvGrpSpPr>
          <p:grpSpPr>
            <a:xfrm>
              <a:off x="7320539" y="2255062"/>
              <a:ext cx="151213" cy="215862"/>
              <a:chOff x="-661959" y="279650"/>
              <a:chExt cx="151213" cy="215862"/>
            </a:xfrm>
            <a:solidFill>
              <a:srgbClr val="00B050"/>
            </a:solidFill>
          </p:grpSpPr>
          <p:sp>
            <p:nvSpPr>
              <p:cNvPr id="941" name="Oval 1690"/>
              <p:cNvSpPr>
                <a:spLocks noChangeAspect="1"/>
              </p:cNvSpPr>
              <p:nvPr/>
            </p:nvSpPr>
            <p:spPr>
              <a:xfrm>
                <a:off x="-661959" y="449793"/>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42" name="Oval 1691"/>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43" name="Oval 1692"/>
              <p:cNvSpPr>
                <a:spLocks noChangeAspect="1"/>
              </p:cNvSpPr>
              <p:nvPr/>
            </p:nvSpPr>
            <p:spPr>
              <a:xfrm>
                <a:off x="-556465" y="279650"/>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19" name="Group 892"/>
            <p:cNvGrpSpPr/>
            <p:nvPr/>
          </p:nvGrpSpPr>
          <p:grpSpPr>
            <a:xfrm>
              <a:off x="7234657" y="2000427"/>
              <a:ext cx="128773" cy="165444"/>
              <a:chOff x="-639519" y="279650"/>
              <a:chExt cx="128773" cy="165444"/>
            </a:xfrm>
            <a:solidFill>
              <a:srgbClr val="00B050"/>
            </a:solidFill>
          </p:grpSpPr>
          <p:sp>
            <p:nvSpPr>
              <p:cNvPr id="938" name="Oval 1687"/>
              <p:cNvSpPr>
                <a:spLocks noChangeAspect="1"/>
              </p:cNvSpPr>
              <p:nvPr/>
            </p:nvSpPr>
            <p:spPr>
              <a:xfrm>
                <a:off x="-639519" y="32536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39" name="Oval 1688"/>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40" name="Oval 1689"/>
              <p:cNvSpPr>
                <a:spLocks noChangeAspect="1"/>
              </p:cNvSpPr>
              <p:nvPr/>
            </p:nvSpPr>
            <p:spPr>
              <a:xfrm>
                <a:off x="-556465" y="279650"/>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0" name="Group 893"/>
            <p:cNvGrpSpPr>
              <a:grpSpLocks/>
            </p:cNvGrpSpPr>
            <p:nvPr/>
          </p:nvGrpSpPr>
          <p:grpSpPr bwMode="auto">
            <a:xfrm rot="5514028">
              <a:off x="8557419" y="2035969"/>
              <a:ext cx="280988" cy="374650"/>
              <a:chOff x="-915524" y="-503767"/>
              <a:chExt cx="281034" cy="374181"/>
            </a:xfrm>
          </p:grpSpPr>
          <p:grpSp>
            <p:nvGrpSpPr>
              <p:cNvPr id="933" name="Group 1682"/>
              <p:cNvGrpSpPr>
                <a:grpSpLocks noChangeAspect="1"/>
              </p:cNvGrpSpPr>
              <p:nvPr/>
            </p:nvGrpSpPr>
            <p:grpSpPr bwMode="auto">
              <a:xfrm>
                <a:off x="-888847" y="-488935"/>
                <a:ext cx="254357" cy="359349"/>
                <a:chOff x="-586349" y="-38559"/>
                <a:chExt cx="363367" cy="513355"/>
              </a:xfrm>
            </p:grpSpPr>
            <p:sp>
              <p:nvSpPr>
                <p:cNvPr id="936" name="Oval 1876"/>
                <p:cNvSpPr/>
                <p:nvPr/>
              </p:nvSpPr>
              <p:spPr>
                <a:xfrm rot="20868304">
                  <a:off x="-571023" y="5166"/>
                  <a:ext cx="342502" cy="480184"/>
                </a:xfrm>
                <a:custGeom>
                  <a:avLst/>
                  <a:gdLst>
                    <a:gd name="connsiteX0" fmla="*/ 0 w 434252"/>
                    <a:gd name="connsiteY0" fmla="*/ 217126 h 434252"/>
                    <a:gd name="connsiteX1" fmla="*/ 217126 w 434252"/>
                    <a:gd name="connsiteY1" fmla="*/ 0 h 434252"/>
                    <a:gd name="connsiteX2" fmla="*/ 434252 w 434252"/>
                    <a:gd name="connsiteY2" fmla="*/ 217126 h 434252"/>
                    <a:gd name="connsiteX3" fmla="*/ 217126 w 434252"/>
                    <a:gd name="connsiteY3" fmla="*/ 434252 h 434252"/>
                    <a:gd name="connsiteX4" fmla="*/ 0 w 434252"/>
                    <a:gd name="connsiteY4" fmla="*/ 217126 h 434252"/>
                    <a:gd name="connsiteX0" fmla="*/ 0 w 440073"/>
                    <a:gd name="connsiteY0" fmla="*/ 223705 h 440831"/>
                    <a:gd name="connsiteX1" fmla="*/ 217126 w 440073"/>
                    <a:gd name="connsiteY1" fmla="*/ 6579 h 440831"/>
                    <a:gd name="connsiteX2" fmla="*/ 364091 w 440073"/>
                    <a:gd name="connsiteY2" fmla="*/ 71244 h 440831"/>
                    <a:gd name="connsiteX3" fmla="*/ 434252 w 440073"/>
                    <a:gd name="connsiteY3" fmla="*/ 223705 h 440831"/>
                    <a:gd name="connsiteX4" fmla="*/ 217126 w 440073"/>
                    <a:gd name="connsiteY4" fmla="*/ 440831 h 440831"/>
                    <a:gd name="connsiteX5" fmla="*/ 0 w 440073"/>
                    <a:gd name="connsiteY5" fmla="*/ 223705 h 440831"/>
                    <a:gd name="connsiteX0" fmla="*/ 0 w 437316"/>
                    <a:gd name="connsiteY0" fmla="*/ 218913 h 436039"/>
                    <a:gd name="connsiteX1" fmla="*/ 217126 w 437316"/>
                    <a:gd name="connsiteY1" fmla="*/ 1787 h 436039"/>
                    <a:gd name="connsiteX2" fmla="*/ 293257 w 437316"/>
                    <a:gd name="connsiteY2" fmla="*/ 121187 h 436039"/>
                    <a:gd name="connsiteX3" fmla="*/ 434252 w 437316"/>
                    <a:gd name="connsiteY3" fmla="*/ 218913 h 436039"/>
                    <a:gd name="connsiteX4" fmla="*/ 217126 w 437316"/>
                    <a:gd name="connsiteY4" fmla="*/ 436039 h 436039"/>
                    <a:gd name="connsiteX5" fmla="*/ 0 w 437316"/>
                    <a:gd name="connsiteY5" fmla="*/ 218913 h 436039"/>
                    <a:gd name="connsiteX0" fmla="*/ 0 w 437316"/>
                    <a:gd name="connsiteY0" fmla="*/ 218913 h 436039"/>
                    <a:gd name="connsiteX1" fmla="*/ 217126 w 437316"/>
                    <a:gd name="connsiteY1" fmla="*/ 1787 h 436039"/>
                    <a:gd name="connsiteX2" fmla="*/ 293257 w 437316"/>
                    <a:gd name="connsiteY2" fmla="*/ 121187 h 436039"/>
                    <a:gd name="connsiteX3" fmla="*/ 434252 w 437316"/>
                    <a:gd name="connsiteY3" fmla="*/ 218913 h 436039"/>
                    <a:gd name="connsiteX4" fmla="*/ 217126 w 437316"/>
                    <a:gd name="connsiteY4" fmla="*/ 436039 h 436039"/>
                    <a:gd name="connsiteX5" fmla="*/ 0 w 437316"/>
                    <a:gd name="connsiteY5" fmla="*/ 218913 h 436039"/>
                    <a:gd name="connsiteX0" fmla="*/ 0 w 437316"/>
                    <a:gd name="connsiteY0" fmla="*/ 217224 h 434350"/>
                    <a:gd name="connsiteX1" fmla="*/ 217126 w 437316"/>
                    <a:gd name="connsiteY1" fmla="*/ 98 h 434350"/>
                    <a:gd name="connsiteX2" fmla="*/ 293257 w 437316"/>
                    <a:gd name="connsiteY2" fmla="*/ 119498 h 434350"/>
                    <a:gd name="connsiteX3" fmla="*/ 434252 w 437316"/>
                    <a:gd name="connsiteY3" fmla="*/ 217224 h 434350"/>
                    <a:gd name="connsiteX4" fmla="*/ 217126 w 437316"/>
                    <a:gd name="connsiteY4" fmla="*/ 434350 h 434350"/>
                    <a:gd name="connsiteX5" fmla="*/ 0 w 437316"/>
                    <a:gd name="connsiteY5" fmla="*/ 217224 h 434350"/>
                    <a:gd name="connsiteX0" fmla="*/ 0 w 435345"/>
                    <a:gd name="connsiteY0" fmla="*/ 217224 h 438702"/>
                    <a:gd name="connsiteX1" fmla="*/ 217126 w 435345"/>
                    <a:gd name="connsiteY1" fmla="*/ 98 h 438702"/>
                    <a:gd name="connsiteX2" fmla="*/ 293257 w 435345"/>
                    <a:gd name="connsiteY2" fmla="*/ 119498 h 438702"/>
                    <a:gd name="connsiteX3" fmla="*/ 434252 w 435345"/>
                    <a:gd name="connsiteY3" fmla="*/ 217224 h 438702"/>
                    <a:gd name="connsiteX4" fmla="*/ 351212 w 435345"/>
                    <a:gd name="connsiteY4" fmla="*/ 351318 h 438702"/>
                    <a:gd name="connsiteX5" fmla="*/ 217126 w 435345"/>
                    <a:gd name="connsiteY5" fmla="*/ 434350 h 438702"/>
                    <a:gd name="connsiteX6" fmla="*/ 0 w 435345"/>
                    <a:gd name="connsiteY6" fmla="*/ 217224 h 438702"/>
                    <a:gd name="connsiteX0" fmla="*/ 0 w 434860"/>
                    <a:gd name="connsiteY0" fmla="*/ 217224 h 435754"/>
                    <a:gd name="connsiteX1" fmla="*/ 217126 w 434860"/>
                    <a:gd name="connsiteY1" fmla="*/ 98 h 435754"/>
                    <a:gd name="connsiteX2" fmla="*/ 293257 w 434860"/>
                    <a:gd name="connsiteY2" fmla="*/ 119498 h 435754"/>
                    <a:gd name="connsiteX3" fmla="*/ 434252 w 434860"/>
                    <a:gd name="connsiteY3" fmla="*/ 217224 h 435754"/>
                    <a:gd name="connsiteX4" fmla="*/ 299697 w 434860"/>
                    <a:gd name="connsiteY4" fmla="*/ 306242 h 435754"/>
                    <a:gd name="connsiteX5" fmla="*/ 217126 w 434860"/>
                    <a:gd name="connsiteY5" fmla="*/ 434350 h 435754"/>
                    <a:gd name="connsiteX6" fmla="*/ 0 w 434860"/>
                    <a:gd name="connsiteY6" fmla="*/ 217224 h 435754"/>
                    <a:gd name="connsiteX0" fmla="*/ 0 w 435204"/>
                    <a:gd name="connsiteY0" fmla="*/ 217224 h 435039"/>
                    <a:gd name="connsiteX1" fmla="*/ 217126 w 435204"/>
                    <a:gd name="connsiteY1" fmla="*/ 98 h 435039"/>
                    <a:gd name="connsiteX2" fmla="*/ 293257 w 435204"/>
                    <a:gd name="connsiteY2" fmla="*/ 119498 h 435039"/>
                    <a:gd name="connsiteX3" fmla="*/ 434252 w 435204"/>
                    <a:gd name="connsiteY3" fmla="*/ 217224 h 435039"/>
                    <a:gd name="connsiteX4" fmla="*/ 341553 w 435204"/>
                    <a:gd name="connsiteY4" fmla="*/ 283704 h 435039"/>
                    <a:gd name="connsiteX5" fmla="*/ 217126 w 435204"/>
                    <a:gd name="connsiteY5" fmla="*/ 434350 h 435039"/>
                    <a:gd name="connsiteX6" fmla="*/ 0 w 435204"/>
                    <a:gd name="connsiteY6" fmla="*/ 217224 h 435039"/>
                    <a:gd name="connsiteX0" fmla="*/ 1657 w 436861"/>
                    <a:gd name="connsiteY0" fmla="*/ 217224 h 428635"/>
                    <a:gd name="connsiteX1" fmla="*/ 218783 w 436861"/>
                    <a:gd name="connsiteY1" fmla="*/ 98 h 428635"/>
                    <a:gd name="connsiteX2" fmla="*/ 294914 w 436861"/>
                    <a:gd name="connsiteY2" fmla="*/ 119498 h 428635"/>
                    <a:gd name="connsiteX3" fmla="*/ 435909 w 436861"/>
                    <a:gd name="connsiteY3" fmla="*/ 217224 h 428635"/>
                    <a:gd name="connsiteX4" fmla="*/ 343210 w 436861"/>
                    <a:gd name="connsiteY4" fmla="*/ 283704 h 428635"/>
                    <a:gd name="connsiteX5" fmla="*/ 331474 w 436861"/>
                    <a:gd name="connsiteY5" fmla="*/ 427911 h 428635"/>
                    <a:gd name="connsiteX6" fmla="*/ 1657 w 436861"/>
                    <a:gd name="connsiteY6" fmla="*/ 217224 h 428635"/>
                    <a:gd name="connsiteX0" fmla="*/ 1657 w 436861"/>
                    <a:gd name="connsiteY0" fmla="*/ 217224 h 433071"/>
                    <a:gd name="connsiteX1" fmla="*/ 218783 w 436861"/>
                    <a:gd name="connsiteY1" fmla="*/ 98 h 433071"/>
                    <a:gd name="connsiteX2" fmla="*/ 294914 w 436861"/>
                    <a:gd name="connsiteY2" fmla="*/ 119498 h 433071"/>
                    <a:gd name="connsiteX3" fmla="*/ 435909 w 436861"/>
                    <a:gd name="connsiteY3" fmla="*/ 217224 h 433071"/>
                    <a:gd name="connsiteX4" fmla="*/ 343210 w 436861"/>
                    <a:gd name="connsiteY4" fmla="*/ 283704 h 433071"/>
                    <a:gd name="connsiteX5" fmla="*/ 331474 w 436861"/>
                    <a:gd name="connsiteY5" fmla="*/ 427911 h 433071"/>
                    <a:gd name="connsiteX6" fmla="*/ 227302 w 436861"/>
                    <a:gd name="connsiteY6" fmla="*/ 383516 h 433071"/>
                    <a:gd name="connsiteX7" fmla="*/ 1657 w 436861"/>
                    <a:gd name="connsiteY7" fmla="*/ 217224 h 433071"/>
                    <a:gd name="connsiteX0" fmla="*/ 16 w 435220"/>
                    <a:gd name="connsiteY0" fmla="*/ 217224 h 428459"/>
                    <a:gd name="connsiteX1" fmla="*/ 217142 w 435220"/>
                    <a:gd name="connsiteY1" fmla="*/ 98 h 428459"/>
                    <a:gd name="connsiteX2" fmla="*/ 293273 w 435220"/>
                    <a:gd name="connsiteY2" fmla="*/ 119498 h 428459"/>
                    <a:gd name="connsiteX3" fmla="*/ 434268 w 435220"/>
                    <a:gd name="connsiteY3" fmla="*/ 217224 h 428459"/>
                    <a:gd name="connsiteX4" fmla="*/ 341569 w 435220"/>
                    <a:gd name="connsiteY4" fmla="*/ 283704 h 428459"/>
                    <a:gd name="connsiteX5" fmla="*/ 329833 w 435220"/>
                    <a:gd name="connsiteY5" fmla="*/ 427911 h 428459"/>
                    <a:gd name="connsiteX6" fmla="*/ 206343 w 435220"/>
                    <a:gd name="connsiteY6" fmla="*/ 328780 h 428459"/>
                    <a:gd name="connsiteX7" fmla="*/ 16 w 435220"/>
                    <a:gd name="connsiteY7" fmla="*/ 217224 h 428459"/>
                    <a:gd name="connsiteX0" fmla="*/ 16 w 435220"/>
                    <a:gd name="connsiteY0" fmla="*/ 217224 h 428226"/>
                    <a:gd name="connsiteX1" fmla="*/ 217142 w 435220"/>
                    <a:gd name="connsiteY1" fmla="*/ 98 h 428226"/>
                    <a:gd name="connsiteX2" fmla="*/ 293273 w 435220"/>
                    <a:gd name="connsiteY2" fmla="*/ 119498 h 428226"/>
                    <a:gd name="connsiteX3" fmla="*/ 434268 w 435220"/>
                    <a:gd name="connsiteY3" fmla="*/ 217224 h 428226"/>
                    <a:gd name="connsiteX4" fmla="*/ 341569 w 435220"/>
                    <a:gd name="connsiteY4" fmla="*/ 283704 h 428226"/>
                    <a:gd name="connsiteX5" fmla="*/ 329833 w 435220"/>
                    <a:gd name="connsiteY5" fmla="*/ 427911 h 428226"/>
                    <a:gd name="connsiteX6" fmla="*/ 206343 w 435220"/>
                    <a:gd name="connsiteY6" fmla="*/ 328780 h 428226"/>
                    <a:gd name="connsiteX7" fmla="*/ 16 w 435220"/>
                    <a:gd name="connsiteY7" fmla="*/ 217224 h 428226"/>
                    <a:gd name="connsiteX0" fmla="*/ 16 w 435220"/>
                    <a:gd name="connsiteY0" fmla="*/ 217224 h 428459"/>
                    <a:gd name="connsiteX1" fmla="*/ 217142 w 435220"/>
                    <a:gd name="connsiteY1" fmla="*/ 98 h 428459"/>
                    <a:gd name="connsiteX2" fmla="*/ 293273 w 435220"/>
                    <a:gd name="connsiteY2" fmla="*/ 119498 h 428459"/>
                    <a:gd name="connsiteX3" fmla="*/ 434268 w 435220"/>
                    <a:gd name="connsiteY3" fmla="*/ 217224 h 428459"/>
                    <a:gd name="connsiteX4" fmla="*/ 341569 w 435220"/>
                    <a:gd name="connsiteY4" fmla="*/ 283704 h 428459"/>
                    <a:gd name="connsiteX5" fmla="*/ 329833 w 435220"/>
                    <a:gd name="connsiteY5" fmla="*/ 427911 h 428459"/>
                    <a:gd name="connsiteX6" fmla="*/ 206343 w 435220"/>
                    <a:gd name="connsiteY6" fmla="*/ 328780 h 428459"/>
                    <a:gd name="connsiteX7" fmla="*/ 16 w 435220"/>
                    <a:gd name="connsiteY7" fmla="*/ 217224 h 428459"/>
                    <a:gd name="connsiteX0" fmla="*/ 17 w 435221"/>
                    <a:gd name="connsiteY0" fmla="*/ 217224 h 428289"/>
                    <a:gd name="connsiteX1" fmla="*/ 217143 w 435221"/>
                    <a:gd name="connsiteY1" fmla="*/ 98 h 428289"/>
                    <a:gd name="connsiteX2" fmla="*/ 293274 w 435221"/>
                    <a:gd name="connsiteY2" fmla="*/ 119498 h 428289"/>
                    <a:gd name="connsiteX3" fmla="*/ 434269 w 435221"/>
                    <a:gd name="connsiteY3" fmla="*/ 217224 h 428289"/>
                    <a:gd name="connsiteX4" fmla="*/ 341570 w 435221"/>
                    <a:gd name="connsiteY4" fmla="*/ 283704 h 428289"/>
                    <a:gd name="connsiteX5" fmla="*/ 329834 w 435221"/>
                    <a:gd name="connsiteY5" fmla="*/ 427911 h 428289"/>
                    <a:gd name="connsiteX6" fmla="*/ 206344 w 435221"/>
                    <a:gd name="connsiteY6" fmla="*/ 328780 h 428289"/>
                    <a:gd name="connsiteX7" fmla="*/ 17 w 435221"/>
                    <a:gd name="connsiteY7" fmla="*/ 217224 h 428289"/>
                    <a:gd name="connsiteX0" fmla="*/ 4496 w 439700"/>
                    <a:gd name="connsiteY0" fmla="*/ 217224 h 428372"/>
                    <a:gd name="connsiteX1" fmla="*/ 221622 w 439700"/>
                    <a:gd name="connsiteY1" fmla="*/ 98 h 428372"/>
                    <a:gd name="connsiteX2" fmla="*/ 297753 w 439700"/>
                    <a:gd name="connsiteY2" fmla="*/ 119498 h 428372"/>
                    <a:gd name="connsiteX3" fmla="*/ 438748 w 439700"/>
                    <a:gd name="connsiteY3" fmla="*/ 217224 h 428372"/>
                    <a:gd name="connsiteX4" fmla="*/ 346049 w 439700"/>
                    <a:gd name="connsiteY4" fmla="*/ 283704 h 428372"/>
                    <a:gd name="connsiteX5" fmla="*/ 334313 w 439700"/>
                    <a:gd name="connsiteY5" fmla="*/ 427911 h 428372"/>
                    <a:gd name="connsiteX6" fmla="*/ 210823 w 439700"/>
                    <a:gd name="connsiteY6" fmla="*/ 328780 h 428372"/>
                    <a:gd name="connsiteX7" fmla="*/ 85253 w 439700"/>
                    <a:gd name="connsiteY7" fmla="*/ 306243 h 428372"/>
                    <a:gd name="connsiteX8" fmla="*/ 4496 w 439700"/>
                    <a:gd name="connsiteY8" fmla="*/ 217224 h 428372"/>
                    <a:gd name="connsiteX0" fmla="*/ 3342 w 438546"/>
                    <a:gd name="connsiteY0" fmla="*/ 217224 h 433754"/>
                    <a:gd name="connsiteX1" fmla="*/ 220468 w 438546"/>
                    <a:gd name="connsiteY1" fmla="*/ 98 h 433754"/>
                    <a:gd name="connsiteX2" fmla="*/ 296599 w 438546"/>
                    <a:gd name="connsiteY2" fmla="*/ 119498 h 433754"/>
                    <a:gd name="connsiteX3" fmla="*/ 437594 w 438546"/>
                    <a:gd name="connsiteY3" fmla="*/ 217224 h 433754"/>
                    <a:gd name="connsiteX4" fmla="*/ 344895 w 438546"/>
                    <a:gd name="connsiteY4" fmla="*/ 283704 h 433754"/>
                    <a:gd name="connsiteX5" fmla="*/ 333159 w 438546"/>
                    <a:gd name="connsiteY5" fmla="*/ 427911 h 433754"/>
                    <a:gd name="connsiteX6" fmla="*/ 209669 w 438546"/>
                    <a:gd name="connsiteY6" fmla="*/ 328780 h 433754"/>
                    <a:gd name="connsiteX7" fmla="*/ 96978 w 438546"/>
                    <a:gd name="connsiteY7" fmla="*/ 431812 h 433754"/>
                    <a:gd name="connsiteX8" fmla="*/ 3342 w 438546"/>
                    <a:gd name="connsiteY8" fmla="*/ 217224 h 433754"/>
                    <a:gd name="connsiteX0" fmla="*/ 20022 w 455226"/>
                    <a:gd name="connsiteY0" fmla="*/ 217224 h 432005"/>
                    <a:gd name="connsiteX1" fmla="*/ 237148 w 455226"/>
                    <a:gd name="connsiteY1" fmla="*/ 98 h 432005"/>
                    <a:gd name="connsiteX2" fmla="*/ 313279 w 455226"/>
                    <a:gd name="connsiteY2" fmla="*/ 119498 h 432005"/>
                    <a:gd name="connsiteX3" fmla="*/ 454274 w 455226"/>
                    <a:gd name="connsiteY3" fmla="*/ 217224 h 432005"/>
                    <a:gd name="connsiteX4" fmla="*/ 361575 w 455226"/>
                    <a:gd name="connsiteY4" fmla="*/ 283704 h 432005"/>
                    <a:gd name="connsiteX5" fmla="*/ 349839 w 455226"/>
                    <a:gd name="connsiteY5" fmla="*/ 427911 h 432005"/>
                    <a:gd name="connsiteX6" fmla="*/ 226349 w 455226"/>
                    <a:gd name="connsiteY6" fmla="*/ 328780 h 432005"/>
                    <a:gd name="connsiteX7" fmla="*/ 113658 w 455226"/>
                    <a:gd name="connsiteY7" fmla="*/ 431812 h 432005"/>
                    <a:gd name="connsiteX8" fmla="*/ 20286 w 455226"/>
                    <a:gd name="connsiteY8" fmla="*/ 296583 h 432005"/>
                    <a:gd name="connsiteX9" fmla="*/ 20022 w 455226"/>
                    <a:gd name="connsiteY9" fmla="*/ 217224 h 432005"/>
                    <a:gd name="connsiteX0" fmla="*/ 7789 w 442993"/>
                    <a:gd name="connsiteY0" fmla="*/ 217224 h 432005"/>
                    <a:gd name="connsiteX1" fmla="*/ 224915 w 442993"/>
                    <a:gd name="connsiteY1" fmla="*/ 98 h 432005"/>
                    <a:gd name="connsiteX2" fmla="*/ 301046 w 442993"/>
                    <a:gd name="connsiteY2" fmla="*/ 119498 h 432005"/>
                    <a:gd name="connsiteX3" fmla="*/ 442041 w 442993"/>
                    <a:gd name="connsiteY3" fmla="*/ 217224 h 432005"/>
                    <a:gd name="connsiteX4" fmla="*/ 349342 w 442993"/>
                    <a:gd name="connsiteY4" fmla="*/ 283704 h 432005"/>
                    <a:gd name="connsiteX5" fmla="*/ 337606 w 442993"/>
                    <a:gd name="connsiteY5" fmla="*/ 427911 h 432005"/>
                    <a:gd name="connsiteX6" fmla="*/ 214116 w 442993"/>
                    <a:gd name="connsiteY6" fmla="*/ 328780 h 432005"/>
                    <a:gd name="connsiteX7" fmla="*/ 101425 w 442993"/>
                    <a:gd name="connsiteY7" fmla="*/ 431812 h 432005"/>
                    <a:gd name="connsiteX8" fmla="*/ 53129 w 442993"/>
                    <a:gd name="connsiteY8" fmla="*/ 296583 h 432005"/>
                    <a:gd name="connsiteX9" fmla="*/ 7789 w 442993"/>
                    <a:gd name="connsiteY9" fmla="*/ 217224 h 432005"/>
                    <a:gd name="connsiteX0" fmla="*/ 7789 w 442993"/>
                    <a:gd name="connsiteY0" fmla="*/ 217166 h 431947"/>
                    <a:gd name="connsiteX1" fmla="*/ 62789 w 442993"/>
                    <a:gd name="connsiteY1" fmla="*/ 132320 h 431947"/>
                    <a:gd name="connsiteX2" fmla="*/ 224915 w 442993"/>
                    <a:gd name="connsiteY2" fmla="*/ 40 h 431947"/>
                    <a:gd name="connsiteX3" fmla="*/ 301046 w 442993"/>
                    <a:gd name="connsiteY3" fmla="*/ 119440 h 431947"/>
                    <a:gd name="connsiteX4" fmla="*/ 442041 w 442993"/>
                    <a:gd name="connsiteY4" fmla="*/ 217166 h 431947"/>
                    <a:gd name="connsiteX5" fmla="*/ 349342 w 442993"/>
                    <a:gd name="connsiteY5" fmla="*/ 283646 h 431947"/>
                    <a:gd name="connsiteX6" fmla="*/ 337606 w 442993"/>
                    <a:gd name="connsiteY6" fmla="*/ 427853 h 431947"/>
                    <a:gd name="connsiteX7" fmla="*/ 214116 w 442993"/>
                    <a:gd name="connsiteY7" fmla="*/ 328722 h 431947"/>
                    <a:gd name="connsiteX8" fmla="*/ 101425 w 442993"/>
                    <a:gd name="connsiteY8" fmla="*/ 431754 h 431947"/>
                    <a:gd name="connsiteX9" fmla="*/ 53129 w 442993"/>
                    <a:gd name="connsiteY9" fmla="*/ 296525 h 431947"/>
                    <a:gd name="connsiteX10" fmla="*/ 7789 w 442993"/>
                    <a:gd name="connsiteY10" fmla="*/ 217166 h 431947"/>
                    <a:gd name="connsiteX0" fmla="*/ 292 w 435496"/>
                    <a:gd name="connsiteY0" fmla="*/ 217974 h 432755"/>
                    <a:gd name="connsiteX1" fmla="*/ 68171 w 435496"/>
                    <a:gd name="connsiteY1" fmla="*/ 184643 h 432755"/>
                    <a:gd name="connsiteX2" fmla="*/ 217418 w 435496"/>
                    <a:gd name="connsiteY2" fmla="*/ 848 h 432755"/>
                    <a:gd name="connsiteX3" fmla="*/ 293549 w 435496"/>
                    <a:gd name="connsiteY3" fmla="*/ 120248 h 432755"/>
                    <a:gd name="connsiteX4" fmla="*/ 434544 w 435496"/>
                    <a:gd name="connsiteY4" fmla="*/ 217974 h 432755"/>
                    <a:gd name="connsiteX5" fmla="*/ 341845 w 435496"/>
                    <a:gd name="connsiteY5" fmla="*/ 284454 h 432755"/>
                    <a:gd name="connsiteX6" fmla="*/ 330109 w 435496"/>
                    <a:gd name="connsiteY6" fmla="*/ 428661 h 432755"/>
                    <a:gd name="connsiteX7" fmla="*/ 206619 w 435496"/>
                    <a:gd name="connsiteY7" fmla="*/ 329530 h 432755"/>
                    <a:gd name="connsiteX8" fmla="*/ 93928 w 435496"/>
                    <a:gd name="connsiteY8" fmla="*/ 432562 h 432755"/>
                    <a:gd name="connsiteX9" fmla="*/ 45632 w 435496"/>
                    <a:gd name="connsiteY9" fmla="*/ 297333 h 432755"/>
                    <a:gd name="connsiteX10" fmla="*/ 292 w 435496"/>
                    <a:gd name="connsiteY10" fmla="*/ 217974 h 432755"/>
                    <a:gd name="connsiteX0" fmla="*/ 292 w 435496"/>
                    <a:gd name="connsiteY0" fmla="*/ 217974 h 432755"/>
                    <a:gd name="connsiteX1" fmla="*/ 68171 w 435496"/>
                    <a:gd name="connsiteY1" fmla="*/ 184643 h 432755"/>
                    <a:gd name="connsiteX2" fmla="*/ 217418 w 435496"/>
                    <a:gd name="connsiteY2" fmla="*/ 848 h 432755"/>
                    <a:gd name="connsiteX3" fmla="*/ 293549 w 435496"/>
                    <a:gd name="connsiteY3" fmla="*/ 120248 h 432755"/>
                    <a:gd name="connsiteX4" fmla="*/ 434544 w 435496"/>
                    <a:gd name="connsiteY4" fmla="*/ 217974 h 432755"/>
                    <a:gd name="connsiteX5" fmla="*/ 341845 w 435496"/>
                    <a:gd name="connsiteY5" fmla="*/ 284454 h 432755"/>
                    <a:gd name="connsiteX6" fmla="*/ 330109 w 435496"/>
                    <a:gd name="connsiteY6" fmla="*/ 428661 h 432755"/>
                    <a:gd name="connsiteX7" fmla="*/ 206619 w 435496"/>
                    <a:gd name="connsiteY7" fmla="*/ 329530 h 432755"/>
                    <a:gd name="connsiteX8" fmla="*/ 93928 w 435496"/>
                    <a:gd name="connsiteY8" fmla="*/ 432562 h 432755"/>
                    <a:gd name="connsiteX9" fmla="*/ 45632 w 435496"/>
                    <a:gd name="connsiteY9" fmla="*/ 297333 h 432755"/>
                    <a:gd name="connsiteX10" fmla="*/ 292 w 435496"/>
                    <a:gd name="connsiteY10" fmla="*/ 217974 h 432755"/>
                    <a:gd name="connsiteX0" fmla="*/ 292 w 435496"/>
                    <a:gd name="connsiteY0" fmla="*/ 217974 h 432755"/>
                    <a:gd name="connsiteX1" fmla="*/ 68171 w 435496"/>
                    <a:gd name="connsiteY1" fmla="*/ 184643 h 432755"/>
                    <a:gd name="connsiteX2" fmla="*/ 217418 w 435496"/>
                    <a:gd name="connsiteY2" fmla="*/ 848 h 432755"/>
                    <a:gd name="connsiteX3" fmla="*/ 293549 w 435496"/>
                    <a:gd name="connsiteY3" fmla="*/ 120248 h 432755"/>
                    <a:gd name="connsiteX4" fmla="*/ 434544 w 435496"/>
                    <a:gd name="connsiteY4" fmla="*/ 217974 h 432755"/>
                    <a:gd name="connsiteX5" fmla="*/ 341845 w 435496"/>
                    <a:gd name="connsiteY5" fmla="*/ 284454 h 432755"/>
                    <a:gd name="connsiteX6" fmla="*/ 330109 w 435496"/>
                    <a:gd name="connsiteY6" fmla="*/ 428661 h 432755"/>
                    <a:gd name="connsiteX7" fmla="*/ 206619 w 435496"/>
                    <a:gd name="connsiteY7" fmla="*/ 329530 h 432755"/>
                    <a:gd name="connsiteX8" fmla="*/ 93928 w 435496"/>
                    <a:gd name="connsiteY8" fmla="*/ 432562 h 432755"/>
                    <a:gd name="connsiteX9" fmla="*/ 45632 w 435496"/>
                    <a:gd name="connsiteY9" fmla="*/ 297333 h 432755"/>
                    <a:gd name="connsiteX10" fmla="*/ 292 w 435496"/>
                    <a:gd name="connsiteY10" fmla="*/ 217974 h 432755"/>
                    <a:gd name="connsiteX0" fmla="*/ 292 w 435496"/>
                    <a:gd name="connsiteY0" fmla="*/ 217974 h 432872"/>
                    <a:gd name="connsiteX1" fmla="*/ 68171 w 435496"/>
                    <a:gd name="connsiteY1" fmla="*/ 184643 h 432872"/>
                    <a:gd name="connsiteX2" fmla="*/ 217418 w 435496"/>
                    <a:gd name="connsiteY2" fmla="*/ 848 h 432872"/>
                    <a:gd name="connsiteX3" fmla="*/ 293549 w 435496"/>
                    <a:gd name="connsiteY3" fmla="*/ 120248 h 432872"/>
                    <a:gd name="connsiteX4" fmla="*/ 434544 w 435496"/>
                    <a:gd name="connsiteY4" fmla="*/ 217974 h 432872"/>
                    <a:gd name="connsiteX5" fmla="*/ 341845 w 435496"/>
                    <a:gd name="connsiteY5" fmla="*/ 284454 h 432872"/>
                    <a:gd name="connsiteX6" fmla="*/ 330109 w 435496"/>
                    <a:gd name="connsiteY6" fmla="*/ 428661 h 432872"/>
                    <a:gd name="connsiteX7" fmla="*/ 232376 w 435496"/>
                    <a:gd name="connsiteY7" fmla="*/ 371386 h 432872"/>
                    <a:gd name="connsiteX8" fmla="*/ 93928 w 435496"/>
                    <a:gd name="connsiteY8" fmla="*/ 432562 h 432872"/>
                    <a:gd name="connsiteX9" fmla="*/ 45632 w 435496"/>
                    <a:gd name="connsiteY9" fmla="*/ 297333 h 432872"/>
                    <a:gd name="connsiteX10" fmla="*/ 292 w 435496"/>
                    <a:gd name="connsiteY10" fmla="*/ 217974 h 432872"/>
                    <a:gd name="connsiteX0" fmla="*/ 292 w 435496"/>
                    <a:gd name="connsiteY0" fmla="*/ 217974 h 452132"/>
                    <a:gd name="connsiteX1" fmla="*/ 68171 w 435496"/>
                    <a:gd name="connsiteY1" fmla="*/ 184643 h 452132"/>
                    <a:gd name="connsiteX2" fmla="*/ 217418 w 435496"/>
                    <a:gd name="connsiteY2" fmla="*/ 848 h 452132"/>
                    <a:gd name="connsiteX3" fmla="*/ 293549 w 435496"/>
                    <a:gd name="connsiteY3" fmla="*/ 120248 h 452132"/>
                    <a:gd name="connsiteX4" fmla="*/ 434544 w 435496"/>
                    <a:gd name="connsiteY4" fmla="*/ 217974 h 452132"/>
                    <a:gd name="connsiteX5" fmla="*/ 341845 w 435496"/>
                    <a:gd name="connsiteY5" fmla="*/ 284454 h 452132"/>
                    <a:gd name="connsiteX6" fmla="*/ 330109 w 435496"/>
                    <a:gd name="connsiteY6" fmla="*/ 428661 h 452132"/>
                    <a:gd name="connsiteX7" fmla="*/ 232376 w 435496"/>
                    <a:gd name="connsiteY7" fmla="*/ 371386 h 452132"/>
                    <a:gd name="connsiteX8" fmla="*/ 155102 w 435496"/>
                    <a:gd name="connsiteY8" fmla="*/ 451880 h 452132"/>
                    <a:gd name="connsiteX9" fmla="*/ 45632 w 435496"/>
                    <a:gd name="connsiteY9" fmla="*/ 297333 h 452132"/>
                    <a:gd name="connsiteX10" fmla="*/ 292 w 435496"/>
                    <a:gd name="connsiteY10" fmla="*/ 217974 h 452132"/>
                    <a:gd name="connsiteX0" fmla="*/ 936 w 436140"/>
                    <a:gd name="connsiteY0" fmla="*/ 217974 h 452132"/>
                    <a:gd name="connsiteX1" fmla="*/ 68815 w 436140"/>
                    <a:gd name="connsiteY1" fmla="*/ 184643 h 452132"/>
                    <a:gd name="connsiteX2" fmla="*/ 218062 w 436140"/>
                    <a:gd name="connsiteY2" fmla="*/ 848 h 452132"/>
                    <a:gd name="connsiteX3" fmla="*/ 294193 w 436140"/>
                    <a:gd name="connsiteY3" fmla="*/ 120248 h 452132"/>
                    <a:gd name="connsiteX4" fmla="*/ 435188 w 436140"/>
                    <a:gd name="connsiteY4" fmla="*/ 217974 h 452132"/>
                    <a:gd name="connsiteX5" fmla="*/ 342489 w 436140"/>
                    <a:gd name="connsiteY5" fmla="*/ 284454 h 452132"/>
                    <a:gd name="connsiteX6" fmla="*/ 330753 w 436140"/>
                    <a:gd name="connsiteY6" fmla="*/ 428661 h 452132"/>
                    <a:gd name="connsiteX7" fmla="*/ 233020 w 436140"/>
                    <a:gd name="connsiteY7" fmla="*/ 371386 h 452132"/>
                    <a:gd name="connsiteX8" fmla="*/ 155746 w 436140"/>
                    <a:gd name="connsiteY8" fmla="*/ 451880 h 452132"/>
                    <a:gd name="connsiteX9" fmla="*/ 123549 w 436140"/>
                    <a:gd name="connsiteY9" fmla="*/ 348849 h 452132"/>
                    <a:gd name="connsiteX10" fmla="*/ 936 w 436140"/>
                    <a:gd name="connsiteY10" fmla="*/ 217974 h 452132"/>
                    <a:gd name="connsiteX0" fmla="*/ 1062 w 449145"/>
                    <a:gd name="connsiteY0" fmla="*/ 349983 h 452132"/>
                    <a:gd name="connsiteX1" fmla="*/ 81820 w 449145"/>
                    <a:gd name="connsiteY1" fmla="*/ 184643 h 452132"/>
                    <a:gd name="connsiteX2" fmla="*/ 231067 w 449145"/>
                    <a:gd name="connsiteY2" fmla="*/ 848 h 452132"/>
                    <a:gd name="connsiteX3" fmla="*/ 307198 w 449145"/>
                    <a:gd name="connsiteY3" fmla="*/ 120248 h 452132"/>
                    <a:gd name="connsiteX4" fmla="*/ 448193 w 449145"/>
                    <a:gd name="connsiteY4" fmla="*/ 217974 h 452132"/>
                    <a:gd name="connsiteX5" fmla="*/ 355494 w 449145"/>
                    <a:gd name="connsiteY5" fmla="*/ 284454 h 452132"/>
                    <a:gd name="connsiteX6" fmla="*/ 343758 w 449145"/>
                    <a:gd name="connsiteY6" fmla="*/ 428661 h 452132"/>
                    <a:gd name="connsiteX7" fmla="*/ 246025 w 449145"/>
                    <a:gd name="connsiteY7" fmla="*/ 371386 h 452132"/>
                    <a:gd name="connsiteX8" fmla="*/ 168751 w 449145"/>
                    <a:gd name="connsiteY8" fmla="*/ 451880 h 452132"/>
                    <a:gd name="connsiteX9" fmla="*/ 136554 w 449145"/>
                    <a:gd name="connsiteY9" fmla="*/ 348849 h 452132"/>
                    <a:gd name="connsiteX10" fmla="*/ 1062 w 449145"/>
                    <a:gd name="connsiteY10" fmla="*/ 349983 h 452132"/>
                    <a:gd name="connsiteX0" fmla="*/ 770 w 448853"/>
                    <a:gd name="connsiteY0" fmla="*/ 351535 h 453684"/>
                    <a:gd name="connsiteX1" fmla="*/ 87967 w 448853"/>
                    <a:gd name="connsiteY1" fmla="*/ 237710 h 453684"/>
                    <a:gd name="connsiteX2" fmla="*/ 230775 w 448853"/>
                    <a:gd name="connsiteY2" fmla="*/ 2400 h 453684"/>
                    <a:gd name="connsiteX3" fmla="*/ 306906 w 448853"/>
                    <a:gd name="connsiteY3" fmla="*/ 121800 h 453684"/>
                    <a:gd name="connsiteX4" fmla="*/ 447901 w 448853"/>
                    <a:gd name="connsiteY4" fmla="*/ 219526 h 453684"/>
                    <a:gd name="connsiteX5" fmla="*/ 355202 w 448853"/>
                    <a:gd name="connsiteY5" fmla="*/ 286006 h 453684"/>
                    <a:gd name="connsiteX6" fmla="*/ 343466 w 448853"/>
                    <a:gd name="connsiteY6" fmla="*/ 430213 h 453684"/>
                    <a:gd name="connsiteX7" fmla="*/ 245733 w 448853"/>
                    <a:gd name="connsiteY7" fmla="*/ 372938 h 453684"/>
                    <a:gd name="connsiteX8" fmla="*/ 168459 w 448853"/>
                    <a:gd name="connsiteY8" fmla="*/ 453432 h 453684"/>
                    <a:gd name="connsiteX9" fmla="*/ 136262 w 448853"/>
                    <a:gd name="connsiteY9" fmla="*/ 350401 h 453684"/>
                    <a:gd name="connsiteX10" fmla="*/ 770 w 448853"/>
                    <a:gd name="connsiteY10" fmla="*/ 351535 h 453684"/>
                    <a:gd name="connsiteX0" fmla="*/ 770 w 448853"/>
                    <a:gd name="connsiteY0" fmla="*/ 349146 h 451295"/>
                    <a:gd name="connsiteX1" fmla="*/ 87967 w 448853"/>
                    <a:gd name="connsiteY1" fmla="*/ 235321 h 451295"/>
                    <a:gd name="connsiteX2" fmla="*/ 142702 w 448853"/>
                    <a:gd name="connsiteY2" fmla="*/ 125850 h 451295"/>
                    <a:gd name="connsiteX3" fmla="*/ 230775 w 448853"/>
                    <a:gd name="connsiteY3" fmla="*/ 11 h 451295"/>
                    <a:gd name="connsiteX4" fmla="*/ 306906 w 448853"/>
                    <a:gd name="connsiteY4" fmla="*/ 119411 h 451295"/>
                    <a:gd name="connsiteX5" fmla="*/ 447901 w 448853"/>
                    <a:gd name="connsiteY5" fmla="*/ 217137 h 451295"/>
                    <a:gd name="connsiteX6" fmla="*/ 355202 w 448853"/>
                    <a:gd name="connsiteY6" fmla="*/ 283617 h 451295"/>
                    <a:gd name="connsiteX7" fmla="*/ 343466 w 448853"/>
                    <a:gd name="connsiteY7" fmla="*/ 427824 h 451295"/>
                    <a:gd name="connsiteX8" fmla="*/ 245733 w 448853"/>
                    <a:gd name="connsiteY8" fmla="*/ 370549 h 451295"/>
                    <a:gd name="connsiteX9" fmla="*/ 168459 w 448853"/>
                    <a:gd name="connsiteY9" fmla="*/ 451043 h 451295"/>
                    <a:gd name="connsiteX10" fmla="*/ 136262 w 448853"/>
                    <a:gd name="connsiteY10" fmla="*/ 348012 h 451295"/>
                    <a:gd name="connsiteX11" fmla="*/ 770 w 448853"/>
                    <a:gd name="connsiteY11" fmla="*/ 349146 h 451295"/>
                    <a:gd name="connsiteX0" fmla="*/ 537 w 448620"/>
                    <a:gd name="connsiteY0" fmla="*/ 349135 h 451284"/>
                    <a:gd name="connsiteX1" fmla="*/ 87734 w 448620"/>
                    <a:gd name="connsiteY1" fmla="*/ 235310 h 451284"/>
                    <a:gd name="connsiteX2" fmla="*/ 61976 w 448620"/>
                    <a:gd name="connsiteY2" fmla="*/ 119399 h 451284"/>
                    <a:gd name="connsiteX3" fmla="*/ 230542 w 448620"/>
                    <a:gd name="connsiteY3" fmla="*/ 0 h 451284"/>
                    <a:gd name="connsiteX4" fmla="*/ 306673 w 448620"/>
                    <a:gd name="connsiteY4" fmla="*/ 119400 h 451284"/>
                    <a:gd name="connsiteX5" fmla="*/ 447668 w 448620"/>
                    <a:gd name="connsiteY5" fmla="*/ 217126 h 451284"/>
                    <a:gd name="connsiteX6" fmla="*/ 354969 w 448620"/>
                    <a:gd name="connsiteY6" fmla="*/ 283606 h 451284"/>
                    <a:gd name="connsiteX7" fmla="*/ 343233 w 448620"/>
                    <a:gd name="connsiteY7" fmla="*/ 427813 h 451284"/>
                    <a:gd name="connsiteX8" fmla="*/ 245500 w 448620"/>
                    <a:gd name="connsiteY8" fmla="*/ 370538 h 451284"/>
                    <a:gd name="connsiteX9" fmla="*/ 168226 w 448620"/>
                    <a:gd name="connsiteY9" fmla="*/ 451032 h 451284"/>
                    <a:gd name="connsiteX10" fmla="*/ 136029 w 448620"/>
                    <a:gd name="connsiteY10" fmla="*/ 348001 h 451284"/>
                    <a:gd name="connsiteX11" fmla="*/ 537 w 448620"/>
                    <a:gd name="connsiteY11" fmla="*/ 349135 h 451284"/>
                    <a:gd name="connsiteX0" fmla="*/ 537 w 448620"/>
                    <a:gd name="connsiteY0" fmla="*/ 351254 h 453403"/>
                    <a:gd name="connsiteX1" fmla="*/ 87734 w 448620"/>
                    <a:gd name="connsiteY1" fmla="*/ 237429 h 453403"/>
                    <a:gd name="connsiteX2" fmla="*/ 61976 w 448620"/>
                    <a:gd name="connsiteY2" fmla="*/ 121518 h 453403"/>
                    <a:gd name="connsiteX3" fmla="*/ 139248 w 448620"/>
                    <a:gd name="connsiteY3" fmla="*/ 50684 h 453403"/>
                    <a:gd name="connsiteX4" fmla="*/ 230542 w 448620"/>
                    <a:gd name="connsiteY4" fmla="*/ 2119 h 453403"/>
                    <a:gd name="connsiteX5" fmla="*/ 306673 w 448620"/>
                    <a:gd name="connsiteY5" fmla="*/ 121519 h 453403"/>
                    <a:gd name="connsiteX6" fmla="*/ 447668 w 448620"/>
                    <a:gd name="connsiteY6" fmla="*/ 219245 h 453403"/>
                    <a:gd name="connsiteX7" fmla="*/ 354969 w 448620"/>
                    <a:gd name="connsiteY7" fmla="*/ 285725 h 453403"/>
                    <a:gd name="connsiteX8" fmla="*/ 343233 w 448620"/>
                    <a:gd name="connsiteY8" fmla="*/ 429932 h 453403"/>
                    <a:gd name="connsiteX9" fmla="*/ 245500 w 448620"/>
                    <a:gd name="connsiteY9" fmla="*/ 372657 h 453403"/>
                    <a:gd name="connsiteX10" fmla="*/ 168226 w 448620"/>
                    <a:gd name="connsiteY10" fmla="*/ 453151 h 453403"/>
                    <a:gd name="connsiteX11" fmla="*/ 136029 w 448620"/>
                    <a:gd name="connsiteY11" fmla="*/ 350120 h 453403"/>
                    <a:gd name="connsiteX12" fmla="*/ 537 w 448620"/>
                    <a:gd name="connsiteY12" fmla="*/ 351254 h 453403"/>
                    <a:gd name="connsiteX0" fmla="*/ 537 w 448620"/>
                    <a:gd name="connsiteY0" fmla="*/ 349146 h 451295"/>
                    <a:gd name="connsiteX1" fmla="*/ 87734 w 448620"/>
                    <a:gd name="connsiteY1" fmla="*/ 235321 h 451295"/>
                    <a:gd name="connsiteX2" fmla="*/ 61976 w 448620"/>
                    <a:gd name="connsiteY2" fmla="*/ 119410 h 451295"/>
                    <a:gd name="connsiteX3" fmla="*/ 165006 w 448620"/>
                    <a:gd name="connsiteY3" fmla="*/ 125849 h 451295"/>
                    <a:gd name="connsiteX4" fmla="*/ 230542 w 448620"/>
                    <a:gd name="connsiteY4" fmla="*/ 11 h 451295"/>
                    <a:gd name="connsiteX5" fmla="*/ 306673 w 448620"/>
                    <a:gd name="connsiteY5" fmla="*/ 119411 h 451295"/>
                    <a:gd name="connsiteX6" fmla="*/ 447668 w 448620"/>
                    <a:gd name="connsiteY6" fmla="*/ 217137 h 451295"/>
                    <a:gd name="connsiteX7" fmla="*/ 354969 w 448620"/>
                    <a:gd name="connsiteY7" fmla="*/ 283617 h 451295"/>
                    <a:gd name="connsiteX8" fmla="*/ 343233 w 448620"/>
                    <a:gd name="connsiteY8" fmla="*/ 427824 h 451295"/>
                    <a:gd name="connsiteX9" fmla="*/ 245500 w 448620"/>
                    <a:gd name="connsiteY9" fmla="*/ 370549 h 451295"/>
                    <a:gd name="connsiteX10" fmla="*/ 168226 w 448620"/>
                    <a:gd name="connsiteY10" fmla="*/ 451043 h 451295"/>
                    <a:gd name="connsiteX11" fmla="*/ 136029 w 448620"/>
                    <a:gd name="connsiteY11" fmla="*/ 348012 h 451295"/>
                    <a:gd name="connsiteX12" fmla="*/ 537 w 448620"/>
                    <a:gd name="connsiteY12" fmla="*/ 349146 h 451295"/>
                    <a:gd name="connsiteX0" fmla="*/ 537 w 448620"/>
                    <a:gd name="connsiteY0" fmla="*/ 349158 h 451307"/>
                    <a:gd name="connsiteX1" fmla="*/ 87734 w 448620"/>
                    <a:gd name="connsiteY1" fmla="*/ 235333 h 451307"/>
                    <a:gd name="connsiteX2" fmla="*/ 61976 w 448620"/>
                    <a:gd name="connsiteY2" fmla="*/ 119422 h 451307"/>
                    <a:gd name="connsiteX3" fmla="*/ 165006 w 448620"/>
                    <a:gd name="connsiteY3" fmla="*/ 125861 h 451307"/>
                    <a:gd name="connsiteX4" fmla="*/ 230542 w 448620"/>
                    <a:gd name="connsiteY4" fmla="*/ 23 h 451307"/>
                    <a:gd name="connsiteX5" fmla="*/ 280916 w 448620"/>
                    <a:gd name="connsiteY5" fmla="*/ 116203 h 451307"/>
                    <a:gd name="connsiteX6" fmla="*/ 447668 w 448620"/>
                    <a:gd name="connsiteY6" fmla="*/ 217149 h 451307"/>
                    <a:gd name="connsiteX7" fmla="*/ 354969 w 448620"/>
                    <a:gd name="connsiteY7" fmla="*/ 283629 h 451307"/>
                    <a:gd name="connsiteX8" fmla="*/ 343233 w 448620"/>
                    <a:gd name="connsiteY8" fmla="*/ 427836 h 451307"/>
                    <a:gd name="connsiteX9" fmla="*/ 245500 w 448620"/>
                    <a:gd name="connsiteY9" fmla="*/ 370561 h 451307"/>
                    <a:gd name="connsiteX10" fmla="*/ 168226 w 448620"/>
                    <a:gd name="connsiteY10" fmla="*/ 451055 h 451307"/>
                    <a:gd name="connsiteX11" fmla="*/ 136029 w 448620"/>
                    <a:gd name="connsiteY11" fmla="*/ 348024 h 451307"/>
                    <a:gd name="connsiteX12" fmla="*/ 537 w 448620"/>
                    <a:gd name="connsiteY12" fmla="*/ 349158 h 451307"/>
                    <a:gd name="connsiteX0" fmla="*/ 537 w 429632"/>
                    <a:gd name="connsiteY0" fmla="*/ 349158 h 451307"/>
                    <a:gd name="connsiteX1" fmla="*/ 87734 w 429632"/>
                    <a:gd name="connsiteY1" fmla="*/ 235333 h 451307"/>
                    <a:gd name="connsiteX2" fmla="*/ 61976 w 429632"/>
                    <a:gd name="connsiteY2" fmla="*/ 119422 h 451307"/>
                    <a:gd name="connsiteX3" fmla="*/ 165006 w 429632"/>
                    <a:gd name="connsiteY3" fmla="*/ 125861 h 451307"/>
                    <a:gd name="connsiteX4" fmla="*/ 230542 w 429632"/>
                    <a:gd name="connsiteY4" fmla="*/ 23 h 451307"/>
                    <a:gd name="connsiteX5" fmla="*/ 280916 w 429632"/>
                    <a:gd name="connsiteY5" fmla="*/ 116203 h 451307"/>
                    <a:gd name="connsiteX6" fmla="*/ 428349 w 429632"/>
                    <a:gd name="connsiteY6" fmla="*/ 175293 h 451307"/>
                    <a:gd name="connsiteX7" fmla="*/ 354969 w 429632"/>
                    <a:gd name="connsiteY7" fmla="*/ 283629 h 451307"/>
                    <a:gd name="connsiteX8" fmla="*/ 343233 w 429632"/>
                    <a:gd name="connsiteY8" fmla="*/ 427836 h 451307"/>
                    <a:gd name="connsiteX9" fmla="*/ 245500 w 429632"/>
                    <a:gd name="connsiteY9" fmla="*/ 370561 h 451307"/>
                    <a:gd name="connsiteX10" fmla="*/ 168226 w 429632"/>
                    <a:gd name="connsiteY10" fmla="*/ 451055 h 451307"/>
                    <a:gd name="connsiteX11" fmla="*/ 136029 w 429632"/>
                    <a:gd name="connsiteY11" fmla="*/ 348024 h 451307"/>
                    <a:gd name="connsiteX12" fmla="*/ 537 w 429632"/>
                    <a:gd name="connsiteY12" fmla="*/ 349158 h 451307"/>
                    <a:gd name="connsiteX0" fmla="*/ 537 w 429632"/>
                    <a:gd name="connsiteY0" fmla="*/ 349539 h 451688"/>
                    <a:gd name="connsiteX1" fmla="*/ 87734 w 429632"/>
                    <a:gd name="connsiteY1" fmla="*/ 235714 h 451688"/>
                    <a:gd name="connsiteX2" fmla="*/ 61976 w 429632"/>
                    <a:gd name="connsiteY2" fmla="*/ 119803 h 451688"/>
                    <a:gd name="connsiteX3" fmla="*/ 165006 w 429632"/>
                    <a:gd name="connsiteY3" fmla="*/ 126242 h 451688"/>
                    <a:gd name="connsiteX4" fmla="*/ 230542 w 429632"/>
                    <a:gd name="connsiteY4" fmla="*/ 404 h 451688"/>
                    <a:gd name="connsiteX5" fmla="*/ 300234 w 429632"/>
                    <a:gd name="connsiteY5" fmla="*/ 90827 h 451688"/>
                    <a:gd name="connsiteX6" fmla="*/ 428349 w 429632"/>
                    <a:gd name="connsiteY6" fmla="*/ 175674 h 451688"/>
                    <a:gd name="connsiteX7" fmla="*/ 354969 w 429632"/>
                    <a:gd name="connsiteY7" fmla="*/ 284010 h 451688"/>
                    <a:gd name="connsiteX8" fmla="*/ 343233 w 429632"/>
                    <a:gd name="connsiteY8" fmla="*/ 428217 h 451688"/>
                    <a:gd name="connsiteX9" fmla="*/ 245500 w 429632"/>
                    <a:gd name="connsiteY9" fmla="*/ 370942 h 451688"/>
                    <a:gd name="connsiteX10" fmla="*/ 168226 w 429632"/>
                    <a:gd name="connsiteY10" fmla="*/ 451436 h 451688"/>
                    <a:gd name="connsiteX11" fmla="*/ 136029 w 429632"/>
                    <a:gd name="connsiteY11" fmla="*/ 348405 h 451688"/>
                    <a:gd name="connsiteX12" fmla="*/ 537 w 429632"/>
                    <a:gd name="connsiteY12" fmla="*/ 349539 h 451688"/>
                    <a:gd name="connsiteX0" fmla="*/ 537 w 423359"/>
                    <a:gd name="connsiteY0" fmla="*/ 349539 h 451688"/>
                    <a:gd name="connsiteX1" fmla="*/ 87734 w 423359"/>
                    <a:gd name="connsiteY1" fmla="*/ 235714 h 451688"/>
                    <a:gd name="connsiteX2" fmla="*/ 61976 w 423359"/>
                    <a:gd name="connsiteY2" fmla="*/ 119803 h 451688"/>
                    <a:gd name="connsiteX3" fmla="*/ 165006 w 423359"/>
                    <a:gd name="connsiteY3" fmla="*/ 126242 h 451688"/>
                    <a:gd name="connsiteX4" fmla="*/ 230542 w 423359"/>
                    <a:gd name="connsiteY4" fmla="*/ 404 h 451688"/>
                    <a:gd name="connsiteX5" fmla="*/ 300234 w 423359"/>
                    <a:gd name="connsiteY5" fmla="*/ 90827 h 451688"/>
                    <a:gd name="connsiteX6" fmla="*/ 421909 w 423359"/>
                    <a:gd name="connsiteY6" fmla="*/ 127378 h 451688"/>
                    <a:gd name="connsiteX7" fmla="*/ 354969 w 423359"/>
                    <a:gd name="connsiteY7" fmla="*/ 284010 h 451688"/>
                    <a:gd name="connsiteX8" fmla="*/ 343233 w 423359"/>
                    <a:gd name="connsiteY8" fmla="*/ 428217 h 451688"/>
                    <a:gd name="connsiteX9" fmla="*/ 245500 w 423359"/>
                    <a:gd name="connsiteY9" fmla="*/ 370942 h 451688"/>
                    <a:gd name="connsiteX10" fmla="*/ 168226 w 423359"/>
                    <a:gd name="connsiteY10" fmla="*/ 451436 h 451688"/>
                    <a:gd name="connsiteX11" fmla="*/ 136029 w 423359"/>
                    <a:gd name="connsiteY11" fmla="*/ 348405 h 451688"/>
                    <a:gd name="connsiteX12" fmla="*/ 537 w 423359"/>
                    <a:gd name="connsiteY12" fmla="*/ 349539 h 451688"/>
                    <a:gd name="connsiteX0" fmla="*/ 537 w 425567"/>
                    <a:gd name="connsiteY0" fmla="*/ 349539 h 451688"/>
                    <a:gd name="connsiteX1" fmla="*/ 87734 w 425567"/>
                    <a:gd name="connsiteY1" fmla="*/ 235714 h 451688"/>
                    <a:gd name="connsiteX2" fmla="*/ 61976 w 425567"/>
                    <a:gd name="connsiteY2" fmla="*/ 119803 h 451688"/>
                    <a:gd name="connsiteX3" fmla="*/ 165006 w 425567"/>
                    <a:gd name="connsiteY3" fmla="*/ 126242 h 451688"/>
                    <a:gd name="connsiteX4" fmla="*/ 230542 w 425567"/>
                    <a:gd name="connsiteY4" fmla="*/ 404 h 451688"/>
                    <a:gd name="connsiteX5" fmla="*/ 300234 w 425567"/>
                    <a:gd name="connsiteY5" fmla="*/ 90827 h 451688"/>
                    <a:gd name="connsiteX6" fmla="*/ 421909 w 425567"/>
                    <a:gd name="connsiteY6" fmla="*/ 127378 h 451688"/>
                    <a:gd name="connsiteX7" fmla="*/ 390387 w 425567"/>
                    <a:gd name="connsiteY7" fmla="*/ 226055 h 451688"/>
                    <a:gd name="connsiteX8" fmla="*/ 354969 w 425567"/>
                    <a:gd name="connsiteY8" fmla="*/ 284010 h 451688"/>
                    <a:gd name="connsiteX9" fmla="*/ 343233 w 425567"/>
                    <a:gd name="connsiteY9" fmla="*/ 428217 h 451688"/>
                    <a:gd name="connsiteX10" fmla="*/ 245500 w 425567"/>
                    <a:gd name="connsiteY10" fmla="*/ 370942 h 451688"/>
                    <a:gd name="connsiteX11" fmla="*/ 168226 w 425567"/>
                    <a:gd name="connsiteY11" fmla="*/ 451436 h 451688"/>
                    <a:gd name="connsiteX12" fmla="*/ 136029 w 425567"/>
                    <a:gd name="connsiteY12" fmla="*/ 348405 h 451688"/>
                    <a:gd name="connsiteX13" fmla="*/ 537 w 425567"/>
                    <a:gd name="connsiteY13" fmla="*/ 349539 h 451688"/>
                    <a:gd name="connsiteX0" fmla="*/ 537 w 425567"/>
                    <a:gd name="connsiteY0" fmla="*/ 349539 h 451688"/>
                    <a:gd name="connsiteX1" fmla="*/ 87734 w 425567"/>
                    <a:gd name="connsiteY1" fmla="*/ 235714 h 451688"/>
                    <a:gd name="connsiteX2" fmla="*/ 61976 w 425567"/>
                    <a:gd name="connsiteY2" fmla="*/ 119803 h 451688"/>
                    <a:gd name="connsiteX3" fmla="*/ 165006 w 425567"/>
                    <a:gd name="connsiteY3" fmla="*/ 126242 h 451688"/>
                    <a:gd name="connsiteX4" fmla="*/ 230542 w 425567"/>
                    <a:gd name="connsiteY4" fmla="*/ 404 h 451688"/>
                    <a:gd name="connsiteX5" fmla="*/ 300234 w 425567"/>
                    <a:gd name="connsiteY5" fmla="*/ 90827 h 451688"/>
                    <a:gd name="connsiteX6" fmla="*/ 421909 w 425567"/>
                    <a:gd name="connsiteY6" fmla="*/ 127378 h 451688"/>
                    <a:gd name="connsiteX7" fmla="*/ 390387 w 425567"/>
                    <a:gd name="connsiteY7" fmla="*/ 226055 h 451688"/>
                    <a:gd name="connsiteX8" fmla="*/ 419363 w 425567"/>
                    <a:gd name="connsiteY8" fmla="*/ 296889 h 451688"/>
                    <a:gd name="connsiteX9" fmla="*/ 343233 w 425567"/>
                    <a:gd name="connsiteY9" fmla="*/ 428217 h 451688"/>
                    <a:gd name="connsiteX10" fmla="*/ 245500 w 425567"/>
                    <a:gd name="connsiteY10" fmla="*/ 370942 h 451688"/>
                    <a:gd name="connsiteX11" fmla="*/ 168226 w 425567"/>
                    <a:gd name="connsiteY11" fmla="*/ 451436 h 451688"/>
                    <a:gd name="connsiteX12" fmla="*/ 136029 w 425567"/>
                    <a:gd name="connsiteY12" fmla="*/ 348405 h 451688"/>
                    <a:gd name="connsiteX13" fmla="*/ 537 w 425567"/>
                    <a:gd name="connsiteY13" fmla="*/ 349539 h 451688"/>
                    <a:gd name="connsiteX0" fmla="*/ 537 w 425567"/>
                    <a:gd name="connsiteY0" fmla="*/ 349539 h 451688"/>
                    <a:gd name="connsiteX1" fmla="*/ 87734 w 425567"/>
                    <a:gd name="connsiteY1" fmla="*/ 235714 h 451688"/>
                    <a:gd name="connsiteX2" fmla="*/ 61976 w 425567"/>
                    <a:gd name="connsiteY2" fmla="*/ 119803 h 451688"/>
                    <a:gd name="connsiteX3" fmla="*/ 165006 w 425567"/>
                    <a:gd name="connsiteY3" fmla="*/ 126242 h 451688"/>
                    <a:gd name="connsiteX4" fmla="*/ 230542 w 425567"/>
                    <a:gd name="connsiteY4" fmla="*/ 404 h 451688"/>
                    <a:gd name="connsiteX5" fmla="*/ 300234 w 425567"/>
                    <a:gd name="connsiteY5" fmla="*/ 90827 h 451688"/>
                    <a:gd name="connsiteX6" fmla="*/ 421909 w 425567"/>
                    <a:gd name="connsiteY6" fmla="*/ 127378 h 451688"/>
                    <a:gd name="connsiteX7" fmla="*/ 390387 w 425567"/>
                    <a:gd name="connsiteY7" fmla="*/ 226055 h 451688"/>
                    <a:gd name="connsiteX8" fmla="*/ 419363 w 425567"/>
                    <a:gd name="connsiteY8" fmla="*/ 296889 h 451688"/>
                    <a:gd name="connsiteX9" fmla="*/ 390387 w 425567"/>
                    <a:gd name="connsiteY9" fmla="*/ 374162 h 451688"/>
                    <a:gd name="connsiteX10" fmla="*/ 343233 w 425567"/>
                    <a:gd name="connsiteY10" fmla="*/ 428217 h 451688"/>
                    <a:gd name="connsiteX11" fmla="*/ 245500 w 425567"/>
                    <a:gd name="connsiteY11" fmla="*/ 370942 h 451688"/>
                    <a:gd name="connsiteX12" fmla="*/ 168226 w 425567"/>
                    <a:gd name="connsiteY12" fmla="*/ 451436 h 451688"/>
                    <a:gd name="connsiteX13" fmla="*/ 136029 w 425567"/>
                    <a:gd name="connsiteY13" fmla="*/ 348405 h 451688"/>
                    <a:gd name="connsiteX14" fmla="*/ 537 w 425567"/>
                    <a:gd name="connsiteY14" fmla="*/ 349539 h 451688"/>
                    <a:gd name="connsiteX0" fmla="*/ 537 w 425567"/>
                    <a:gd name="connsiteY0" fmla="*/ 349539 h 451688"/>
                    <a:gd name="connsiteX1" fmla="*/ 87734 w 425567"/>
                    <a:gd name="connsiteY1" fmla="*/ 235714 h 451688"/>
                    <a:gd name="connsiteX2" fmla="*/ 61976 w 425567"/>
                    <a:gd name="connsiteY2" fmla="*/ 119803 h 451688"/>
                    <a:gd name="connsiteX3" fmla="*/ 165006 w 425567"/>
                    <a:gd name="connsiteY3" fmla="*/ 126242 h 451688"/>
                    <a:gd name="connsiteX4" fmla="*/ 230542 w 425567"/>
                    <a:gd name="connsiteY4" fmla="*/ 404 h 451688"/>
                    <a:gd name="connsiteX5" fmla="*/ 300234 w 425567"/>
                    <a:gd name="connsiteY5" fmla="*/ 90827 h 451688"/>
                    <a:gd name="connsiteX6" fmla="*/ 421909 w 425567"/>
                    <a:gd name="connsiteY6" fmla="*/ 127378 h 451688"/>
                    <a:gd name="connsiteX7" fmla="*/ 390387 w 425567"/>
                    <a:gd name="connsiteY7" fmla="*/ 226055 h 451688"/>
                    <a:gd name="connsiteX8" fmla="*/ 419363 w 425567"/>
                    <a:gd name="connsiteY8" fmla="*/ 296889 h 451688"/>
                    <a:gd name="connsiteX9" fmla="*/ 348531 w 425567"/>
                    <a:gd name="connsiteY9" fmla="*/ 358064 h 451688"/>
                    <a:gd name="connsiteX10" fmla="*/ 343233 w 425567"/>
                    <a:gd name="connsiteY10" fmla="*/ 428217 h 451688"/>
                    <a:gd name="connsiteX11" fmla="*/ 245500 w 425567"/>
                    <a:gd name="connsiteY11" fmla="*/ 370942 h 451688"/>
                    <a:gd name="connsiteX12" fmla="*/ 168226 w 425567"/>
                    <a:gd name="connsiteY12" fmla="*/ 451436 h 451688"/>
                    <a:gd name="connsiteX13" fmla="*/ 136029 w 425567"/>
                    <a:gd name="connsiteY13" fmla="*/ 348405 h 451688"/>
                    <a:gd name="connsiteX14" fmla="*/ 537 w 425567"/>
                    <a:gd name="connsiteY14" fmla="*/ 349539 h 451688"/>
                    <a:gd name="connsiteX0" fmla="*/ 537 w 425567"/>
                    <a:gd name="connsiteY0" fmla="*/ 349539 h 451895"/>
                    <a:gd name="connsiteX1" fmla="*/ 87734 w 425567"/>
                    <a:gd name="connsiteY1" fmla="*/ 235714 h 451895"/>
                    <a:gd name="connsiteX2" fmla="*/ 61976 w 425567"/>
                    <a:gd name="connsiteY2" fmla="*/ 119803 h 451895"/>
                    <a:gd name="connsiteX3" fmla="*/ 165006 w 425567"/>
                    <a:gd name="connsiteY3" fmla="*/ 126242 h 451895"/>
                    <a:gd name="connsiteX4" fmla="*/ 230542 w 425567"/>
                    <a:gd name="connsiteY4" fmla="*/ 404 h 451895"/>
                    <a:gd name="connsiteX5" fmla="*/ 300234 w 425567"/>
                    <a:gd name="connsiteY5" fmla="*/ 90827 h 451895"/>
                    <a:gd name="connsiteX6" fmla="*/ 421909 w 425567"/>
                    <a:gd name="connsiteY6" fmla="*/ 127378 h 451895"/>
                    <a:gd name="connsiteX7" fmla="*/ 390387 w 425567"/>
                    <a:gd name="connsiteY7" fmla="*/ 226055 h 451895"/>
                    <a:gd name="connsiteX8" fmla="*/ 419363 w 425567"/>
                    <a:gd name="connsiteY8" fmla="*/ 296889 h 451895"/>
                    <a:gd name="connsiteX9" fmla="*/ 348531 w 425567"/>
                    <a:gd name="connsiteY9" fmla="*/ 358064 h 451895"/>
                    <a:gd name="connsiteX10" fmla="*/ 343233 w 425567"/>
                    <a:gd name="connsiteY10" fmla="*/ 428217 h 451895"/>
                    <a:gd name="connsiteX11" fmla="*/ 235840 w 425567"/>
                    <a:gd name="connsiteY11" fmla="*/ 409578 h 451895"/>
                    <a:gd name="connsiteX12" fmla="*/ 168226 w 425567"/>
                    <a:gd name="connsiteY12" fmla="*/ 451436 h 451895"/>
                    <a:gd name="connsiteX13" fmla="*/ 136029 w 425567"/>
                    <a:gd name="connsiteY13" fmla="*/ 348405 h 451895"/>
                    <a:gd name="connsiteX14" fmla="*/ 537 w 425567"/>
                    <a:gd name="connsiteY14" fmla="*/ 349539 h 451895"/>
                    <a:gd name="connsiteX0" fmla="*/ 95 w 425125"/>
                    <a:gd name="connsiteY0" fmla="*/ 349539 h 451895"/>
                    <a:gd name="connsiteX1" fmla="*/ 87292 w 425125"/>
                    <a:gd name="connsiteY1" fmla="*/ 235714 h 451895"/>
                    <a:gd name="connsiteX2" fmla="*/ 61534 w 425125"/>
                    <a:gd name="connsiteY2" fmla="*/ 119803 h 451895"/>
                    <a:gd name="connsiteX3" fmla="*/ 164564 w 425125"/>
                    <a:gd name="connsiteY3" fmla="*/ 126242 h 451895"/>
                    <a:gd name="connsiteX4" fmla="*/ 230100 w 425125"/>
                    <a:gd name="connsiteY4" fmla="*/ 404 h 451895"/>
                    <a:gd name="connsiteX5" fmla="*/ 299792 w 425125"/>
                    <a:gd name="connsiteY5" fmla="*/ 90827 h 451895"/>
                    <a:gd name="connsiteX6" fmla="*/ 421467 w 425125"/>
                    <a:gd name="connsiteY6" fmla="*/ 127378 h 451895"/>
                    <a:gd name="connsiteX7" fmla="*/ 389945 w 425125"/>
                    <a:gd name="connsiteY7" fmla="*/ 226055 h 451895"/>
                    <a:gd name="connsiteX8" fmla="*/ 418921 w 425125"/>
                    <a:gd name="connsiteY8" fmla="*/ 296889 h 451895"/>
                    <a:gd name="connsiteX9" fmla="*/ 348089 w 425125"/>
                    <a:gd name="connsiteY9" fmla="*/ 358064 h 451895"/>
                    <a:gd name="connsiteX10" fmla="*/ 342791 w 425125"/>
                    <a:gd name="connsiteY10" fmla="*/ 428217 h 451895"/>
                    <a:gd name="connsiteX11" fmla="*/ 235398 w 425125"/>
                    <a:gd name="connsiteY11" fmla="*/ 409578 h 451895"/>
                    <a:gd name="connsiteX12" fmla="*/ 167784 w 425125"/>
                    <a:gd name="connsiteY12" fmla="*/ 451436 h 451895"/>
                    <a:gd name="connsiteX13" fmla="*/ 106610 w 425125"/>
                    <a:gd name="connsiteY13" fmla="*/ 383821 h 451895"/>
                    <a:gd name="connsiteX14" fmla="*/ 95 w 425125"/>
                    <a:gd name="connsiteY14" fmla="*/ 349539 h 451895"/>
                    <a:gd name="connsiteX0" fmla="*/ 2286 w 427316"/>
                    <a:gd name="connsiteY0" fmla="*/ 349539 h 451895"/>
                    <a:gd name="connsiteX1" fmla="*/ 37967 w 427316"/>
                    <a:gd name="connsiteY1" fmla="*/ 219615 h 451895"/>
                    <a:gd name="connsiteX2" fmla="*/ 63725 w 427316"/>
                    <a:gd name="connsiteY2" fmla="*/ 119803 h 451895"/>
                    <a:gd name="connsiteX3" fmla="*/ 166755 w 427316"/>
                    <a:gd name="connsiteY3" fmla="*/ 126242 h 451895"/>
                    <a:gd name="connsiteX4" fmla="*/ 232291 w 427316"/>
                    <a:gd name="connsiteY4" fmla="*/ 404 h 451895"/>
                    <a:gd name="connsiteX5" fmla="*/ 301983 w 427316"/>
                    <a:gd name="connsiteY5" fmla="*/ 90827 h 451895"/>
                    <a:gd name="connsiteX6" fmla="*/ 423658 w 427316"/>
                    <a:gd name="connsiteY6" fmla="*/ 127378 h 451895"/>
                    <a:gd name="connsiteX7" fmla="*/ 392136 w 427316"/>
                    <a:gd name="connsiteY7" fmla="*/ 226055 h 451895"/>
                    <a:gd name="connsiteX8" fmla="*/ 421112 w 427316"/>
                    <a:gd name="connsiteY8" fmla="*/ 296889 h 451895"/>
                    <a:gd name="connsiteX9" fmla="*/ 350280 w 427316"/>
                    <a:gd name="connsiteY9" fmla="*/ 358064 h 451895"/>
                    <a:gd name="connsiteX10" fmla="*/ 344982 w 427316"/>
                    <a:gd name="connsiteY10" fmla="*/ 428217 h 451895"/>
                    <a:gd name="connsiteX11" fmla="*/ 237589 w 427316"/>
                    <a:gd name="connsiteY11" fmla="*/ 409578 h 451895"/>
                    <a:gd name="connsiteX12" fmla="*/ 169975 w 427316"/>
                    <a:gd name="connsiteY12" fmla="*/ 451436 h 451895"/>
                    <a:gd name="connsiteX13" fmla="*/ 108801 w 427316"/>
                    <a:gd name="connsiteY13" fmla="*/ 383821 h 451895"/>
                    <a:gd name="connsiteX14" fmla="*/ 2286 w 427316"/>
                    <a:gd name="connsiteY14" fmla="*/ 349539 h 451895"/>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27316"/>
                    <a:gd name="connsiteY0" fmla="*/ 349227 h 451583"/>
                    <a:gd name="connsiteX1" fmla="*/ 37967 w 427316"/>
                    <a:gd name="connsiteY1" fmla="*/ 219303 h 451583"/>
                    <a:gd name="connsiteX2" fmla="*/ 63725 w 427316"/>
                    <a:gd name="connsiteY2" fmla="*/ 119491 h 451583"/>
                    <a:gd name="connsiteX3" fmla="*/ 166755 w 427316"/>
                    <a:gd name="connsiteY3" fmla="*/ 106612 h 451583"/>
                    <a:gd name="connsiteX4" fmla="*/ 232291 w 427316"/>
                    <a:gd name="connsiteY4" fmla="*/ 92 h 451583"/>
                    <a:gd name="connsiteX5" fmla="*/ 301983 w 427316"/>
                    <a:gd name="connsiteY5" fmla="*/ 90515 h 451583"/>
                    <a:gd name="connsiteX6" fmla="*/ 423658 w 427316"/>
                    <a:gd name="connsiteY6" fmla="*/ 127066 h 451583"/>
                    <a:gd name="connsiteX7" fmla="*/ 392136 w 427316"/>
                    <a:gd name="connsiteY7" fmla="*/ 225743 h 451583"/>
                    <a:gd name="connsiteX8" fmla="*/ 421112 w 427316"/>
                    <a:gd name="connsiteY8" fmla="*/ 296577 h 451583"/>
                    <a:gd name="connsiteX9" fmla="*/ 350280 w 427316"/>
                    <a:gd name="connsiteY9" fmla="*/ 357752 h 451583"/>
                    <a:gd name="connsiteX10" fmla="*/ 344982 w 427316"/>
                    <a:gd name="connsiteY10" fmla="*/ 427905 h 451583"/>
                    <a:gd name="connsiteX11" fmla="*/ 237589 w 427316"/>
                    <a:gd name="connsiteY11" fmla="*/ 409266 h 451583"/>
                    <a:gd name="connsiteX12" fmla="*/ 169975 w 427316"/>
                    <a:gd name="connsiteY12" fmla="*/ 451124 h 451583"/>
                    <a:gd name="connsiteX13" fmla="*/ 108801 w 427316"/>
                    <a:gd name="connsiteY13" fmla="*/ 383509 h 451583"/>
                    <a:gd name="connsiteX14" fmla="*/ 2286 w 427316"/>
                    <a:gd name="connsiteY14" fmla="*/ 349227 h 451583"/>
                    <a:gd name="connsiteX0" fmla="*/ 2286 w 437512"/>
                    <a:gd name="connsiteY0" fmla="*/ 349227 h 451583"/>
                    <a:gd name="connsiteX1" fmla="*/ 37967 w 437512"/>
                    <a:gd name="connsiteY1" fmla="*/ 219303 h 451583"/>
                    <a:gd name="connsiteX2" fmla="*/ 63725 w 437512"/>
                    <a:gd name="connsiteY2" fmla="*/ 119491 h 451583"/>
                    <a:gd name="connsiteX3" fmla="*/ 166755 w 437512"/>
                    <a:gd name="connsiteY3" fmla="*/ 106612 h 451583"/>
                    <a:gd name="connsiteX4" fmla="*/ 232291 w 437512"/>
                    <a:gd name="connsiteY4" fmla="*/ 92 h 451583"/>
                    <a:gd name="connsiteX5" fmla="*/ 301983 w 437512"/>
                    <a:gd name="connsiteY5" fmla="*/ 90515 h 451583"/>
                    <a:gd name="connsiteX6" fmla="*/ 423658 w 437512"/>
                    <a:gd name="connsiteY6" fmla="*/ 127066 h 451583"/>
                    <a:gd name="connsiteX7" fmla="*/ 392136 w 437512"/>
                    <a:gd name="connsiteY7" fmla="*/ 225743 h 451583"/>
                    <a:gd name="connsiteX8" fmla="*/ 421112 w 437512"/>
                    <a:gd name="connsiteY8" fmla="*/ 296577 h 451583"/>
                    <a:gd name="connsiteX9" fmla="*/ 350280 w 437512"/>
                    <a:gd name="connsiteY9" fmla="*/ 357752 h 451583"/>
                    <a:gd name="connsiteX10" fmla="*/ 344982 w 437512"/>
                    <a:gd name="connsiteY10" fmla="*/ 427905 h 451583"/>
                    <a:gd name="connsiteX11" fmla="*/ 237589 w 437512"/>
                    <a:gd name="connsiteY11" fmla="*/ 409266 h 451583"/>
                    <a:gd name="connsiteX12" fmla="*/ 169975 w 437512"/>
                    <a:gd name="connsiteY12" fmla="*/ 451124 h 451583"/>
                    <a:gd name="connsiteX13" fmla="*/ 108801 w 437512"/>
                    <a:gd name="connsiteY13" fmla="*/ 383509 h 451583"/>
                    <a:gd name="connsiteX14" fmla="*/ 2286 w 437512"/>
                    <a:gd name="connsiteY14" fmla="*/ 349227 h 451583"/>
                    <a:gd name="connsiteX0" fmla="*/ 2286 w 425708"/>
                    <a:gd name="connsiteY0" fmla="*/ 353628 h 455984"/>
                    <a:gd name="connsiteX1" fmla="*/ 37967 w 425708"/>
                    <a:gd name="connsiteY1" fmla="*/ 223704 h 455984"/>
                    <a:gd name="connsiteX2" fmla="*/ 63725 w 425708"/>
                    <a:gd name="connsiteY2" fmla="*/ 123892 h 455984"/>
                    <a:gd name="connsiteX3" fmla="*/ 166755 w 425708"/>
                    <a:gd name="connsiteY3" fmla="*/ 111013 h 455984"/>
                    <a:gd name="connsiteX4" fmla="*/ 232291 w 425708"/>
                    <a:gd name="connsiteY4" fmla="*/ 4493 h 455984"/>
                    <a:gd name="connsiteX5" fmla="*/ 330960 w 425708"/>
                    <a:gd name="connsiteY5" fmla="*/ 40181 h 455984"/>
                    <a:gd name="connsiteX6" fmla="*/ 423658 w 425708"/>
                    <a:gd name="connsiteY6" fmla="*/ 131467 h 455984"/>
                    <a:gd name="connsiteX7" fmla="*/ 392136 w 425708"/>
                    <a:gd name="connsiteY7" fmla="*/ 230144 h 455984"/>
                    <a:gd name="connsiteX8" fmla="*/ 421112 w 425708"/>
                    <a:gd name="connsiteY8" fmla="*/ 300978 h 455984"/>
                    <a:gd name="connsiteX9" fmla="*/ 350280 w 425708"/>
                    <a:gd name="connsiteY9" fmla="*/ 362153 h 455984"/>
                    <a:gd name="connsiteX10" fmla="*/ 344982 w 425708"/>
                    <a:gd name="connsiteY10" fmla="*/ 432306 h 455984"/>
                    <a:gd name="connsiteX11" fmla="*/ 237589 w 425708"/>
                    <a:gd name="connsiteY11" fmla="*/ 413667 h 455984"/>
                    <a:gd name="connsiteX12" fmla="*/ 169975 w 425708"/>
                    <a:gd name="connsiteY12" fmla="*/ 455525 h 455984"/>
                    <a:gd name="connsiteX13" fmla="*/ 108801 w 425708"/>
                    <a:gd name="connsiteY13" fmla="*/ 387910 h 455984"/>
                    <a:gd name="connsiteX14" fmla="*/ 2286 w 425708"/>
                    <a:gd name="connsiteY14" fmla="*/ 353628 h 455984"/>
                    <a:gd name="connsiteX0" fmla="*/ 2286 w 422674"/>
                    <a:gd name="connsiteY0" fmla="*/ 353628 h 455984"/>
                    <a:gd name="connsiteX1" fmla="*/ 37967 w 422674"/>
                    <a:gd name="connsiteY1" fmla="*/ 223704 h 455984"/>
                    <a:gd name="connsiteX2" fmla="*/ 63725 w 422674"/>
                    <a:gd name="connsiteY2" fmla="*/ 123892 h 455984"/>
                    <a:gd name="connsiteX3" fmla="*/ 166755 w 422674"/>
                    <a:gd name="connsiteY3" fmla="*/ 111013 h 455984"/>
                    <a:gd name="connsiteX4" fmla="*/ 232291 w 422674"/>
                    <a:gd name="connsiteY4" fmla="*/ 4493 h 455984"/>
                    <a:gd name="connsiteX5" fmla="*/ 330960 w 422674"/>
                    <a:gd name="connsiteY5" fmla="*/ 40181 h 455984"/>
                    <a:gd name="connsiteX6" fmla="*/ 420438 w 422674"/>
                    <a:gd name="connsiteY6" fmla="*/ 89611 h 455984"/>
                    <a:gd name="connsiteX7" fmla="*/ 392136 w 422674"/>
                    <a:gd name="connsiteY7" fmla="*/ 230144 h 455984"/>
                    <a:gd name="connsiteX8" fmla="*/ 421112 w 422674"/>
                    <a:gd name="connsiteY8" fmla="*/ 300978 h 455984"/>
                    <a:gd name="connsiteX9" fmla="*/ 350280 w 422674"/>
                    <a:gd name="connsiteY9" fmla="*/ 362153 h 455984"/>
                    <a:gd name="connsiteX10" fmla="*/ 344982 w 422674"/>
                    <a:gd name="connsiteY10" fmla="*/ 432306 h 455984"/>
                    <a:gd name="connsiteX11" fmla="*/ 237589 w 422674"/>
                    <a:gd name="connsiteY11" fmla="*/ 413667 h 455984"/>
                    <a:gd name="connsiteX12" fmla="*/ 169975 w 422674"/>
                    <a:gd name="connsiteY12" fmla="*/ 455525 h 455984"/>
                    <a:gd name="connsiteX13" fmla="*/ 108801 w 422674"/>
                    <a:gd name="connsiteY13" fmla="*/ 387910 h 455984"/>
                    <a:gd name="connsiteX14" fmla="*/ 2286 w 422674"/>
                    <a:gd name="connsiteY14" fmla="*/ 353628 h 455984"/>
                    <a:gd name="connsiteX0" fmla="*/ 2286 w 425602"/>
                    <a:gd name="connsiteY0" fmla="*/ 353628 h 455984"/>
                    <a:gd name="connsiteX1" fmla="*/ 37967 w 425602"/>
                    <a:gd name="connsiteY1" fmla="*/ 223704 h 455984"/>
                    <a:gd name="connsiteX2" fmla="*/ 63725 w 425602"/>
                    <a:gd name="connsiteY2" fmla="*/ 123892 h 455984"/>
                    <a:gd name="connsiteX3" fmla="*/ 166755 w 425602"/>
                    <a:gd name="connsiteY3" fmla="*/ 111013 h 455984"/>
                    <a:gd name="connsiteX4" fmla="*/ 232291 w 425602"/>
                    <a:gd name="connsiteY4" fmla="*/ 4493 h 455984"/>
                    <a:gd name="connsiteX5" fmla="*/ 330960 w 425602"/>
                    <a:gd name="connsiteY5" fmla="*/ 40181 h 455984"/>
                    <a:gd name="connsiteX6" fmla="*/ 420438 w 425602"/>
                    <a:gd name="connsiteY6" fmla="*/ 89611 h 455984"/>
                    <a:gd name="connsiteX7" fmla="*/ 408234 w 425602"/>
                    <a:gd name="connsiteY7" fmla="*/ 181849 h 455984"/>
                    <a:gd name="connsiteX8" fmla="*/ 421112 w 425602"/>
                    <a:gd name="connsiteY8" fmla="*/ 300978 h 455984"/>
                    <a:gd name="connsiteX9" fmla="*/ 350280 w 425602"/>
                    <a:gd name="connsiteY9" fmla="*/ 362153 h 455984"/>
                    <a:gd name="connsiteX10" fmla="*/ 344982 w 425602"/>
                    <a:gd name="connsiteY10" fmla="*/ 432306 h 455984"/>
                    <a:gd name="connsiteX11" fmla="*/ 237589 w 425602"/>
                    <a:gd name="connsiteY11" fmla="*/ 413667 h 455984"/>
                    <a:gd name="connsiteX12" fmla="*/ 169975 w 425602"/>
                    <a:gd name="connsiteY12" fmla="*/ 455525 h 455984"/>
                    <a:gd name="connsiteX13" fmla="*/ 108801 w 425602"/>
                    <a:gd name="connsiteY13" fmla="*/ 387910 h 455984"/>
                    <a:gd name="connsiteX14" fmla="*/ 2286 w 425602"/>
                    <a:gd name="connsiteY14" fmla="*/ 353628 h 455984"/>
                    <a:gd name="connsiteX0" fmla="*/ 2286 w 437210"/>
                    <a:gd name="connsiteY0" fmla="*/ 353628 h 455984"/>
                    <a:gd name="connsiteX1" fmla="*/ 37967 w 437210"/>
                    <a:gd name="connsiteY1" fmla="*/ 223704 h 455984"/>
                    <a:gd name="connsiteX2" fmla="*/ 63725 w 437210"/>
                    <a:gd name="connsiteY2" fmla="*/ 123892 h 455984"/>
                    <a:gd name="connsiteX3" fmla="*/ 166755 w 437210"/>
                    <a:gd name="connsiteY3" fmla="*/ 111013 h 455984"/>
                    <a:gd name="connsiteX4" fmla="*/ 232291 w 437210"/>
                    <a:gd name="connsiteY4" fmla="*/ 4493 h 455984"/>
                    <a:gd name="connsiteX5" fmla="*/ 330960 w 437210"/>
                    <a:gd name="connsiteY5" fmla="*/ 40181 h 455984"/>
                    <a:gd name="connsiteX6" fmla="*/ 420438 w 437210"/>
                    <a:gd name="connsiteY6" fmla="*/ 89611 h 455984"/>
                    <a:gd name="connsiteX7" fmla="*/ 408234 w 437210"/>
                    <a:gd name="connsiteY7" fmla="*/ 181849 h 455984"/>
                    <a:gd name="connsiteX8" fmla="*/ 437210 w 437210"/>
                    <a:gd name="connsiteY8" fmla="*/ 243023 h 455984"/>
                    <a:gd name="connsiteX9" fmla="*/ 350280 w 437210"/>
                    <a:gd name="connsiteY9" fmla="*/ 362153 h 455984"/>
                    <a:gd name="connsiteX10" fmla="*/ 344982 w 437210"/>
                    <a:gd name="connsiteY10" fmla="*/ 432306 h 455984"/>
                    <a:gd name="connsiteX11" fmla="*/ 237589 w 437210"/>
                    <a:gd name="connsiteY11" fmla="*/ 413667 h 455984"/>
                    <a:gd name="connsiteX12" fmla="*/ 169975 w 437210"/>
                    <a:gd name="connsiteY12" fmla="*/ 455525 h 455984"/>
                    <a:gd name="connsiteX13" fmla="*/ 108801 w 437210"/>
                    <a:gd name="connsiteY13" fmla="*/ 387910 h 455984"/>
                    <a:gd name="connsiteX14" fmla="*/ 2286 w 437210"/>
                    <a:gd name="connsiteY14" fmla="*/ 353628 h 455984"/>
                    <a:gd name="connsiteX0" fmla="*/ 2286 w 437210"/>
                    <a:gd name="connsiteY0" fmla="*/ 353628 h 455984"/>
                    <a:gd name="connsiteX1" fmla="*/ 37967 w 437210"/>
                    <a:gd name="connsiteY1" fmla="*/ 223704 h 455984"/>
                    <a:gd name="connsiteX2" fmla="*/ 63725 w 437210"/>
                    <a:gd name="connsiteY2" fmla="*/ 123892 h 455984"/>
                    <a:gd name="connsiteX3" fmla="*/ 166755 w 437210"/>
                    <a:gd name="connsiteY3" fmla="*/ 111013 h 455984"/>
                    <a:gd name="connsiteX4" fmla="*/ 232291 w 437210"/>
                    <a:gd name="connsiteY4" fmla="*/ 4493 h 455984"/>
                    <a:gd name="connsiteX5" fmla="*/ 330960 w 437210"/>
                    <a:gd name="connsiteY5" fmla="*/ 40181 h 455984"/>
                    <a:gd name="connsiteX6" fmla="*/ 420438 w 437210"/>
                    <a:gd name="connsiteY6" fmla="*/ 89611 h 455984"/>
                    <a:gd name="connsiteX7" fmla="*/ 408234 w 437210"/>
                    <a:gd name="connsiteY7" fmla="*/ 181849 h 455984"/>
                    <a:gd name="connsiteX8" fmla="*/ 437210 w 437210"/>
                    <a:gd name="connsiteY8" fmla="*/ 243023 h 455984"/>
                    <a:gd name="connsiteX9" fmla="*/ 350280 w 437210"/>
                    <a:gd name="connsiteY9" fmla="*/ 304198 h 455984"/>
                    <a:gd name="connsiteX10" fmla="*/ 344982 w 437210"/>
                    <a:gd name="connsiteY10" fmla="*/ 432306 h 455984"/>
                    <a:gd name="connsiteX11" fmla="*/ 237589 w 437210"/>
                    <a:gd name="connsiteY11" fmla="*/ 413667 h 455984"/>
                    <a:gd name="connsiteX12" fmla="*/ 169975 w 437210"/>
                    <a:gd name="connsiteY12" fmla="*/ 455525 h 455984"/>
                    <a:gd name="connsiteX13" fmla="*/ 108801 w 437210"/>
                    <a:gd name="connsiteY13" fmla="*/ 387910 h 455984"/>
                    <a:gd name="connsiteX14" fmla="*/ 2286 w 437210"/>
                    <a:gd name="connsiteY14" fmla="*/ 353628 h 455984"/>
                    <a:gd name="connsiteX0" fmla="*/ 2286 w 437210"/>
                    <a:gd name="connsiteY0" fmla="*/ 353628 h 456035"/>
                    <a:gd name="connsiteX1" fmla="*/ 37967 w 437210"/>
                    <a:gd name="connsiteY1" fmla="*/ 223704 h 456035"/>
                    <a:gd name="connsiteX2" fmla="*/ 63725 w 437210"/>
                    <a:gd name="connsiteY2" fmla="*/ 123892 h 456035"/>
                    <a:gd name="connsiteX3" fmla="*/ 166755 w 437210"/>
                    <a:gd name="connsiteY3" fmla="*/ 111013 h 456035"/>
                    <a:gd name="connsiteX4" fmla="*/ 232291 w 437210"/>
                    <a:gd name="connsiteY4" fmla="*/ 4493 h 456035"/>
                    <a:gd name="connsiteX5" fmla="*/ 330960 w 437210"/>
                    <a:gd name="connsiteY5" fmla="*/ 40181 h 456035"/>
                    <a:gd name="connsiteX6" fmla="*/ 420438 w 437210"/>
                    <a:gd name="connsiteY6" fmla="*/ 89611 h 456035"/>
                    <a:gd name="connsiteX7" fmla="*/ 408234 w 437210"/>
                    <a:gd name="connsiteY7" fmla="*/ 181849 h 456035"/>
                    <a:gd name="connsiteX8" fmla="*/ 437210 w 437210"/>
                    <a:gd name="connsiteY8" fmla="*/ 243023 h 456035"/>
                    <a:gd name="connsiteX9" fmla="*/ 350280 w 437210"/>
                    <a:gd name="connsiteY9" fmla="*/ 304198 h 456035"/>
                    <a:gd name="connsiteX10" fmla="*/ 322444 w 437210"/>
                    <a:gd name="connsiteY10" fmla="*/ 403329 h 456035"/>
                    <a:gd name="connsiteX11" fmla="*/ 237589 w 437210"/>
                    <a:gd name="connsiteY11" fmla="*/ 413667 h 456035"/>
                    <a:gd name="connsiteX12" fmla="*/ 169975 w 437210"/>
                    <a:gd name="connsiteY12" fmla="*/ 455525 h 456035"/>
                    <a:gd name="connsiteX13" fmla="*/ 108801 w 437210"/>
                    <a:gd name="connsiteY13" fmla="*/ 387910 h 456035"/>
                    <a:gd name="connsiteX14" fmla="*/ 2286 w 437210"/>
                    <a:gd name="connsiteY14" fmla="*/ 353628 h 456035"/>
                    <a:gd name="connsiteX0" fmla="*/ 2785 w 437709"/>
                    <a:gd name="connsiteY0" fmla="*/ 353628 h 456035"/>
                    <a:gd name="connsiteX1" fmla="*/ 38466 w 437709"/>
                    <a:gd name="connsiteY1" fmla="*/ 223704 h 456035"/>
                    <a:gd name="connsiteX2" fmla="*/ 64224 w 437709"/>
                    <a:gd name="connsiteY2" fmla="*/ 123892 h 456035"/>
                    <a:gd name="connsiteX3" fmla="*/ 167254 w 437709"/>
                    <a:gd name="connsiteY3" fmla="*/ 111013 h 456035"/>
                    <a:gd name="connsiteX4" fmla="*/ 232790 w 437709"/>
                    <a:gd name="connsiteY4" fmla="*/ 4493 h 456035"/>
                    <a:gd name="connsiteX5" fmla="*/ 331459 w 437709"/>
                    <a:gd name="connsiteY5" fmla="*/ 40181 h 456035"/>
                    <a:gd name="connsiteX6" fmla="*/ 420937 w 437709"/>
                    <a:gd name="connsiteY6" fmla="*/ 89611 h 456035"/>
                    <a:gd name="connsiteX7" fmla="*/ 408733 w 437709"/>
                    <a:gd name="connsiteY7" fmla="*/ 181849 h 456035"/>
                    <a:gd name="connsiteX8" fmla="*/ 437709 w 437709"/>
                    <a:gd name="connsiteY8" fmla="*/ 243023 h 456035"/>
                    <a:gd name="connsiteX9" fmla="*/ 350779 w 437709"/>
                    <a:gd name="connsiteY9" fmla="*/ 304198 h 456035"/>
                    <a:gd name="connsiteX10" fmla="*/ 322943 w 437709"/>
                    <a:gd name="connsiteY10" fmla="*/ 403329 h 456035"/>
                    <a:gd name="connsiteX11" fmla="*/ 238088 w 437709"/>
                    <a:gd name="connsiteY11" fmla="*/ 413667 h 456035"/>
                    <a:gd name="connsiteX12" fmla="*/ 170474 w 437709"/>
                    <a:gd name="connsiteY12" fmla="*/ 455525 h 456035"/>
                    <a:gd name="connsiteX13" fmla="*/ 118959 w 437709"/>
                    <a:gd name="connsiteY13" fmla="*/ 362152 h 456035"/>
                    <a:gd name="connsiteX14" fmla="*/ 2785 w 437709"/>
                    <a:gd name="connsiteY14" fmla="*/ 353628 h 456035"/>
                    <a:gd name="connsiteX0" fmla="*/ 2785 w 437709"/>
                    <a:gd name="connsiteY0" fmla="*/ 353628 h 455940"/>
                    <a:gd name="connsiteX1" fmla="*/ 38466 w 437709"/>
                    <a:gd name="connsiteY1" fmla="*/ 223704 h 455940"/>
                    <a:gd name="connsiteX2" fmla="*/ 64224 w 437709"/>
                    <a:gd name="connsiteY2" fmla="*/ 123892 h 455940"/>
                    <a:gd name="connsiteX3" fmla="*/ 167254 w 437709"/>
                    <a:gd name="connsiteY3" fmla="*/ 111013 h 455940"/>
                    <a:gd name="connsiteX4" fmla="*/ 232790 w 437709"/>
                    <a:gd name="connsiteY4" fmla="*/ 4493 h 455940"/>
                    <a:gd name="connsiteX5" fmla="*/ 331459 w 437709"/>
                    <a:gd name="connsiteY5" fmla="*/ 40181 h 455940"/>
                    <a:gd name="connsiteX6" fmla="*/ 420937 w 437709"/>
                    <a:gd name="connsiteY6" fmla="*/ 89611 h 455940"/>
                    <a:gd name="connsiteX7" fmla="*/ 408733 w 437709"/>
                    <a:gd name="connsiteY7" fmla="*/ 181849 h 455940"/>
                    <a:gd name="connsiteX8" fmla="*/ 437709 w 437709"/>
                    <a:gd name="connsiteY8" fmla="*/ 243023 h 455940"/>
                    <a:gd name="connsiteX9" fmla="*/ 350779 w 437709"/>
                    <a:gd name="connsiteY9" fmla="*/ 304198 h 455940"/>
                    <a:gd name="connsiteX10" fmla="*/ 322943 w 437709"/>
                    <a:gd name="connsiteY10" fmla="*/ 403329 h 455940"/>
                    <a:gd name="connsiteX11" fmla="*/ 250967 w 437709"/>
                    <a:gd name="connsiteY11" fmla="*/ 404008 h 455940"/>
                    <a:gd name="connsiteX12" fmla="*/ 170474 w 437709"/>
                    <a:gd name="connsiteY12" fmla="*/ 455525 h 455940"/>
                    <a:gd name="connsiteX13" fmla="*/ 118959 w 437709"/>
                    <a:gd name="connsiteY13" fmla="*/ 362152 h 455940"/>
                    <a:gd name="connsiteX14" fmla="*/ 2785 w 437709"/>
                    <a:gd name="connsiteY14" fmla="*/ 353628 h 455940"/>
                    <a:gd name="connsiteX0" fmla="*/ 2785 w 437709"/>
                    <a:gd name="connsiteY0" fmla="*/ 353628 h 430475"/>
                    <a:gd name="connsiteX1" fmla="*/ 38466 w 437709"/>
                    <a:gd name="connsiteY1" fmla="*/ 223704 h 430475"/>
                    <a:gd name="connsiteX2" fmla="*/ 64224 w 437709"/>
                    <a:gd name="connsiteY2" fmla="*/ 123892 h 430475"/>
                    <a:gd name="connsiteX3" fmla="*/ 167254 w 437709"/>
                    <a:gd name="connsiteY3" fmla="*/ 111013 h 430475"/>
                    <a:gd name="connsiteX4" fmla="*/ 232790 w 437709"/>
                    <a:gd name="connsiteY4" fmla="*/ 4493 h 430475"/>
                    <a:gd name="connsiteX5" fmla="*/ 331459 w 437709"/>
                    <a:gd name="connsiteY5" fmla="*/ 40181 h 430475"/>
                    <a:gd name="connsiteX6" fmla="*/ 420937 w 437709"/>
                    <a:gd name="connsiteY6" fmla="*/ 89611 h 430475"/>
                    <a:gd name="connsiteX7" fmla="*/ 408733 w 437709"/>
                    <a:gd name="connsiteY7" fmla="*/ 181849 h 430475"/>
                    <a:gd name="connsiteX8" fmla="*/ 437709 w 437709"/>
                    <a:gd name="connsiteY8" fmla="*/ 243023 h 430475"/>
                    <a:gd name="connsiteX9" fmla="*/ 350779 w 437709"/>
                    <a:gd name="connsiteY9" fmla="*/ 304198 h 430475"/>
                    <a:gd name="connsiteX10" fmla="*/ 322943 w 437709"/>
                    <a:gd name="connsiteY10" fmla="*/ 403329 h 430475"/>
                    <a:gd name="connsiteX11" fmla="*/ 250967 w 437709"/>
                    <a:gd name="connsiteY11" fmla="*/ 404008 h 430475"/>
                    <a:gd name="connsiteX12" fmla="*/ 164035 w 437709"/>
                    <a:gd name="connsiteY12" fmla="*/ 429767 h 430475"/>
                    <a:gd name="connsiteX13" fmla="*/ 118959 w 437709"/>
                    <a:gd name="connsiteY13" fmla="*/ 362152 h 430475"/>
                    <a:gd name="connsiteX14" fmla="*/ 2785 w 437709"/>
                    <a:gd name="connsiteY14" fmla="*/ 353628 h 430475"/>
                    <a:gd name="connsiteX0" fmla="*/ 331459 w 448395"/>
                    <a:gd name="connsiteY0" fmla="*/ 39329 h 429623"/>
                    <a:gd name="connsiteX1" fmla="*/ 420937 w 448395"/>
                    <a:gd name="connsiteY1" fmla="*/ 88759 h 429623"/>
                    <a:gd name="connsiteX2" fmla="*/ 408733 w 448395"/>
                    <a:gd name="connsiteY2" fmla="*/ 180997 h 429623"/>
                    <a:gd name="connsiteX3" fmla="*/ 437709 w 448395"/>
                    <a:gd name="connsiteY3" fmla="*/ 242171 h 429623"/>
                    <a:gd name="connsiteX4" fmla="*/ 350779 w 448395"/>
                    <a:gd name="connsiteY4" fmla="*/ 303346 h 429623"/>
                    <a:gd name="connsiteX5" fmla="*/ 322943 w 448395"/>
                    <a:gd name="connsiteY5" fmla="*/ 402477 h 429623"/>
                    <a:gd name="connsiteX6" fmla="*/ 250967 w 448395"/>
                    <a:gd name="connsiteY6" fmla="*/ 403156 h 429623"/>
                    <a:gd name="connsiteX7" fmla="*/ 164035 w 448395"/>
                    <a:gd name="connsiteY7" fmla="*/ 428915 h 429623"/>
                    <a:gd name="connsiteX8" fmla="*/ 118959 w 448395"/>
                    <a:gd name="connsiteY8" fmla="*/ 361300 h 429623"/>
                    <a:gd name="connsiteX9" fmla="*/ 2785 w 448395"/>
                    <a:gd name="connsiteY9" fmla="*/ 352776 h 429623"/>
                    <a:gd name="connsiteX10" fmla="*/ 38466 w 448395"/>
                    <a:gd name="connsiteY10" fmla="*/ 222852 h 429623"/>
                    <a:gd name="connsiteX11" fmla="*/ 64224 w 448395"/>
                    <a:gd name="connsiteY11" fmla="*/ 123040 h 429623"/>
                    <a:gd name="connsiteX12" fmla="*/ 167254 w 448395"/>
                    <a:gd name="connsiteY12" fmla="*/ 110161 h 429623"/>
                    <a:gd name="connsiteX13" fmla="*/ 232790 w 448395"/>
                    <a:gd name="connsiteY13" fmla="*/ 3641 h 429623"/>
                    <a:gd name="connsiteX14" fmla="*/ 448395 w 448395"/>
                    <a:gd name="connsiteY14" fmla="*/ 122976 h 429623"/>
                    <a:gd name="connsiteX0" fmla="*/ 393356 w 448395"/>
                    <a:gd name="connsiteY0" fmla="*/ 2639 h 429623"/>
                    <a:gd name="connsiteX1" fmla="*/ 420937 w 448395"/>
                    <a:gd name="connsiteY1" fmla="*/ 88759 h 429623"/>
                    <a:gd name="connsiteX2" fmla="*/ 408733 w 448395"/>
                    <a:gd name="connsiteY2" fmla="*/ 180997 h 429623"/>
                    <a:gd name="connsiteX3" fmla="*/ 437709 w 448395"/>
                    <a:gd name="connsiteY3" fmla="*/ 242171 h 429623"/>
                    <a:gd name="connsiteX4" fmla="*/ 350779 w 448395"/>
                    <a:gd name="connsiteY4" fmla="*/ 303346 h 429623"/>
                    <a:gd name="connsiteX5" fmla="*/ 322943 w 448395"/>
                    <a:gd name="connsiteY5" fmla="*/ 402477 h 429623"/>
                    <a:gd name="connsiteX6" fmla="*/ 250967 w 448395"/>
                    <a:gd name="connsiteY6" fmla="*/ 403156 h 429623"/>
                    <a:gd name="connsiteX7" fmla="*/ 164035 w 448395"/>
                    <a:gd name="connsiteY7" fmla="*/ 428915 h 429623"/>
                    <a:gd name="connsiteX8" fmla="*/ 118959 w 448395"/>
                    <a:gd name="connsiteY8" fmla="*/ 361300 h 429623"/>
                    <a:gd name="connsiteX9" fmla="*/ 2785 w 448395"/>
                    <a:gd name="connsiteY9" fmla="*/ 352776 h 429623"/>
                    <a:gd name="connsiteX10" fmla="*/ 38466 w 448395"/>
                    <a:gd name="connsiteY10" fmla="*/ 222852 h 429623"/>
                    <a:gd name="connsiteX11" fmla="*/ 64224 w 448395"/>
                    <a:gd name="connsiteY11" fmla="*/ 123040 h 429623"/>
                    <a:gd name="connsiteX12" fmla="*/ 167254 w 448395"/>
                    <a:gd name="connsiteY12" fmla="*/ 110161 h 429623"/>
                    <a:gd name="connsiteX13" fmla="*/ 232790 w 448395"/>
                    <a:gd name="connsiteY13" fmla="*/ 3641 h 429623"/>
                    <a:gd name="connsiteX14" fmla="*/ 448395 w 448395"/>
                    <a:gd name="connsiteY14" fmla="*/ 122976 h 429623"/>
                    <a:gd name="connsiteX0" fmla="*/ 393356 w 473978"/>
                    <a:gd name="connsiteY0" fmla="*/ 2639 h 429623"/>
                    <a:gd name="connsiteX1" fmla="*/ 473894 w 473978"/>
                    <a:gd name="connsiteY1" fmla="*/ 96946 h 429623"/>
                    <a:gd name="connsiteX2" fmla="*/ 408733 w 473978"/>
                    <a:gd name="connsiteY2" fmla="*/ 180997 h 429623"/>
                    <a:gd name="connsiteX3" fmla="*/ 437709 w 473978"/>
                    <a:gd name="connsiteY3" fmla="*/ 242171 h 429623"/>
                    <a:gd name="connsiteX4" fmla="*/ 350779 w 473978"/>
                    <a:gd name="connsiteY4" fmla="*/ 303346 h 429623"/>
                    <a:gd name="connsiteX5" fmla="*/ 322943 w 473978"/>
                    <a:gd name="connsiteY5" fmla="*/ 402477 h 429623"/>
                    <a:gd name="connsiteX6" fmla="*/ 250967 w 473978"/>
                    <a:gd name="connsiteY6" fmla="*/ 403156 h 429623"/>
                    <a:gd name="connsiteX7" fmla="*/ 164035 w 473978"/>
                    <a:gd name="connsiteY7" fmla="*/ 428915 h 429623"/>
                    <a:gd name="connsiteX8" fmla="*/ 118959 w 473978"/>
                    <a:gd name="connsiteY8" fmla="*/ 361300 h 429623"/>
                    <a:gd name="connsiteX9" fmla="*/ 2785 w 473978"/>
                    <a:gd name="connsiteY9" fmla="*/ 352776 h 429623"/>
                    <a:gd name="connsiteX10" fmla="*/ 38466 w 473978"/>
                    <a:gd name="connsiteY10" fmla="*/ 222852 h 429623"/>
                    <a:gd name="connsiteX11" fmla="*/ 64224 w 473978"/>
                    <a:gd name="connsiteY11" fmla="*/ 123040 h 429623"/>
                    <a:gd name="connsiteX12" fmla="*/ 167254 w 473978"/>
                    <a:gd name="connsiteY12" fmla="*/ 110161 h 429623"/>
                    <a:gd name="connsiteX13" fmla="*/ 232790 w 473978"/>
                    <a:gd name="connsiteY13" fmla="*/ 3641 h 429623"/>
                    <a:gd name="connsiteX14" fmla="*/ 448395 w 473978"/>
                    <a:gd name="connsiteY14" fmla="*/ 122976 h 429623"/>
                    <a:gd name="connsiteX0" fmla="*/ 393356 w 553007"/>
                    <a:gd name="connsiteY0" fmla="*/ 2639 h 429623"/>
                    <a:gd name="connsiteX1" fmla="*/ 552972 w 553007"/>
                    <a:gd name="connsiteY1" fmla="*/ 125693 h 429623"/>
                    <a:gd name="connsiteX2" fmla="*/ 408733 w 553007"/>
                    <a:gd name="connsiteY2" fmla="*/ 180997 h 429623"/>
                    <a:gd name="connsiteX3" fmla="*/ 437709 w 553007"/>
                    <a:gd name="connsiteY3" fmla="*/ 242171 h 429623"/>
                    <a:gd name="connsiteX4" fmla="*/ 350779 w 553007"/>
                    <a:gd name="connsiteY4" fmla="*/ 303346 h 429623"/>
                    <a:gd name="connsiteX5" fmla="*/ 322943 w 553007"/>
                    <a:gd name="connsiteY5" fmla="*/ 402477 h 429623"/>
                    <a:gd name="connsiteX6" fmla="*/ 250967 w 553007"/>
                    <a:gd name="connsiteY6" fmla="*/ 403156 h 429623"/>
                    <a:gd name="connsiteX7" fmla="*/ 164035 w 553007"/>
                    <a:gd name="connsiteY7" fmla="*/ 428915 h 429623"/>
                    <a:gd name="connsiteX8" fmla="*/ 118959 w 553007"/>
                    <a:gd name="connsiteY8" fmla="*/ 361300 h 429623"/>
                    <a:gd name="connsiteX9" fmla="*/ 2785 w 553007"/>
                    <a:gd name="connsiteY9" fmla="*/ 352776 h 429623"/>
                    <a:gd name="connsiteX10" fmla="*/ 38466 w 553007"/>
                    <a:gd name="connsiteY10" fmla="*/ 222852 h 429623"/>
                    <a:gd name="connsiteX11" fmla="*/ 64224 w 553007"/>
                    <a:gd name="connsiteY11" fmla="*/ 123040 h 429623"/>
                    <a:gd name="connsiteX12" fmla="*/ 167254 w 553007"/>
                    <a:gd name="connsiteY12" fmla="*/ 110161 h 429623"/>
                    <a:gd name="connsiteX13" fmla="*/ 232790 w 553007"/>
                    <a:gd name="connsiteY13" fmla="*/ 3641 h 429623"/>
                    <a:gd name="connsiteX14" fmla="*/ 448395 w 553007"/>
                    <a:gd name="connsiteY14" fmla="*/ 122976 h 429623"/>
                    <a:gd name="connsiteX0" fmla="*/ 393356 w 553007"/>
                    <a:gd name="connsiteY0" fmla="*/ 17327 h 444311"/>
                    <a:gd name="connsiteX1" fmla="*/ 552972 w 553007"/>
                    <a:gd name="connsiteY1" fmla="*/ 140381 h 444311"/>
                    <a:gd name="connsiteX2" fmla="*/ 408733 w 553007"/>
                    <a:gd name="connsiteY2" fmla="*/ 195685 h 444311"/>
                    <a:gd name="connsiteX3" fmla="*/ 437709 w 553007"/>
                    <a:gd name="connsiteY3" fmla="*/ 256859 h 444311"/>
                    <a:gd name="connsiteX4" fmla="*/ 350779 w 553007"/>
                    <a:gd name="connsiteY4" fmla="*/ 318034 h 444311"/>
                    <a:gd name="connsiteX5" fmla="*/ 322943 w 553007"/>
                    <a:gd name="connsiteY5" fmla="*/ 417165 h 444311"/>
                    <a:gd name="connsiteX6" fmla="*/ 250967 w 553007"/>
                    <a:gd name="connsiteY6" fmla="*/ 417844 h 444311"/>
                    <a:gd name="connsiteX7" fmla="*/ 164035 w 553007"/>
                    <a:gd name="connsiteY7" fmla="*/ 443603 h 444311"/>
                    <a:gd name="connsiteX8" fmla="*/ 118959 w 553007"/>
                    <a:gd name="connsiteY8" fmla="*/ 375988 h 444311"/>
                    <a:gd name="connsiteX9" fmla="*/ 2785 w 553007"/>
                    <a:gd name="connsiteY9" fmla="*/ 367464 h 444311"/>
                    <a:gd name="connsiteX10" fmla="*/ 38466 w 553007"/>
                    <a:gd name="connsiteY10" fmla="*/ 237540 h 444311"/>
                    <a:gd name="connsiteX11" fmla="*/ 64224 w 553007"/>
                    <a:gd name="connsiteY11" fmla="*/ 137728 h 444311"/>
                    <a:gd name="connsiteX12" fmla="*/ 167254 w 553007"/>
                    <a:gd name="connsiteY12" fmla="*/ 124849 h 444311"/>
                    <a:gd name="connsiteX13" fmla="*/ 232790 w 553007"/>
                    <a:gd name="connsiteY13" fmla="*/ 18329 h 444311"/>
                    <a:gd name="connsiteX14" fmla="*/ 337229 w 553007"/>
                    <a:gd name="connsiteY14" fmla="*/ 77524 h 444311"/>
                    <a:gd name="connsiteX0" fmla="*/ 393356 w 553007"/>
                    <a:gd name="connsiteY0" fmla="*/ 99 h 427083"/>
                    <a:gd name="connsiteX1" fmla="*/ 552972 w 553007"/>
                    <a:gd name="connsiteY1" fmla="*/ 123153 h 427083"/>
                    <a:gd name="connsiteX2" fmla="*/ 408733 w 553007"/>
                    <a:gd name="connsiteY2" fmla="*/ 178457 h 427083"/>
                    <a:gd name="connsiteX3" fmla="*/ 437709 w 553007"/>
                    <a:gd name="connsiteY3" fmla="*/ 239631 h 427083"/>
                    <a:gd name="connsiteX4" fmla="*/ 350779 w 553007"/>
                    <a:gd name="connsiteY4" fmla="*/ 300806 h 427083"/>
                    <a:gd name="connsiteX5" fmla="*/ 322943 w 553007"/>
                    <a:gd name="connsiteY5" fmla="*/ 399937 h 427083"/>
                    <a:gd name="connsiteX6" fmla="*/ 250967 w 553007"/>
                    <a:gd name="connsiteY6" fmla="*/ 400616 h 427083"/>
                    <a:gd name="connsiteX7" fmla="*/ 164035 w 553007"/>
                    <a:gd name="connsiteY7" fmla="*/ 426375 h 427083"/>
                    <a:gd name="connsiteX8" fmla="*/ 118959 w 553007"/>
                    <a:gd name="connsiteY8" fmla="*/ 358760 h 427083"/>
                    <a:gd name="connsiteX9" fmla="*/ 2785 w 553007"/>
                    <a:gd name="connsiteY9" fmla="*/ 350236 h 427083"/>
                    <a:gd name="connsiteX10" fmla="*/ 38466 w 553007"/>
                    <a:gd name="connsiteY10" fmla="*/ 220312 h 427083"/>
                    <a:gd name="connsiteX11" fmla="*/ 64224 w 553007"/>
                    <a:gd name="connsiteY11" fmla="*/ 120500 h 427083"/>
                    <a:gd name="connsiteX12" fmla="*/ 167254 w 553007"/>
                    <a:gd name="connsiteY12" fmla="*/ 107621 h 427083"/>
                    <a:gd name="connsiteX13" fmla="*/ 232790 w 553007"/>
                    <a:gd name="connsiteY13" fmla="*/ 1101 h 427083"/>
                    <a:gd name="connsiteX14" fmla="*/ 337229 w 553007"/>
                    <a:gd name="connsiteY14" fmla="*/ 60296 h 427083"/>
                    <a:gd name="connsiteX0" fmla="*/ 393356 w 437709"/>
                    <a:gd name="connsiteY0" fmla="*/ 99 h 427083"/>
                    <a:gd name="connsiteX1" fmla="*/ 436327 w 437709"/>
                    <a:gd name="connsiteY1" fmla="*/ 111730 h 427083"/>
                    <a:gd name="connsiteX2" fmla="*/ 408733 w 437709"/>
                    <a:gd name="connsiteY2" fmla="*/ 178457 h 427083"/>
                    <a:gd name="connsiteX3" fmla="*/ 437709 w 437709"/>
                    <a:gd name="connsiteY3" fmla="*/ 239631 h 427083"/>
                    <a:gd name="connsiteX4" fmla="*/ 350779 w 437709"/>
                    <a:gd name="connsiteY4" fmla="*/ 300806 h 427083"/>
                    <a:gd name="connsiteX5" fmla="*/ 322943 w 437709"/>
                    <a:gd name="connsiteY5" fmla="*/ 399937 h 427083"/>
                    <a:gd name="connsiteX6" fmla="*/ 250967 w 437709"/>
                    <a:gd name="connsiteY6" fmla="*/ 400616 h 427083"/>
                    <a:gd name="connsiteX7" fmla="*/ 164035 w 437709"/>
                    <a:gd name="connsiteY7" fmla="*/ 426375 h 427083"/>
                    <a:gd name="connsiteX8" fmla="*/ 118959 w 437709"/>
                    <a:gd name="connsiteY8" fmla="*/ 358760 h 427083"/>
                    <a:gd name="connsiteX9" fmla="*/ 2785 w 437709"/>
                    <a:gd name="connsiteY9" fmla="*/ 350236 h 427083"/>
                    <a:gd name="connsiteX10" fmla="*/ 38466 w 437709"/>
                    <a:gd name="connsiteY10" fmla="*/ 220312 h 427083"/>
                    <a:gd name="connsiteX11" fmla="*/ 64224 w 437709"/>
                    <a:gd name="connsiteY11" fmla="*/ 120500 h 427083"/>
                    <a:gd name="connsiteX12" fmla="*/ 167254 w 437709"/>
                    <a:gd name="connsiteY12" fmla="*/ 107621 h 427083"/>
                    <a:gd name="connsiteX13" fmla="*/ 232790 w 437709"/>
                    <a:gd name="connsiteY13" fmla="*/ 1101 h 427083"/>
                    <a:gd name="connsiteX14" fmla="*/ 337229 w 437709"/>
                    <a:gd name="connsiteY14" fmla="*/ 60296 h 427083"/>
                    <a:gd name="connsiteX0" fmla="*/ 415306 w 439926"/>
                    <a:gd name="connsiteY0" fmla="*/ 49751 h 427083"/>
                    <a:gd name="connsiteX1" fmla="*/ 436327 w 439926"/>
                    <a:gd name="connsiteY1" fmla="*/ 111730 h 427083"/>
                    <a:gd name="connsiteX2" fmla="*/ 408733 w 439926"/>
                    <a:gd name="connsiteY2" fmla="*/ 178457 h 427083"/>
                    <a:gd name="connsiteX3" fmla="*/ 437709 w 439926"/>
                    <a:gd name="connsiteY3" fmla="*/ 239631 h 427083"/>
                    <a:gd name="connsiteX4" fmla="*/ 350779 w 439926"/>
                    <a:gd name="connsiteY4" fmla="*/ 300806 h 427083"/>
                    <a:gd name="connsiteX5" fmla="*/ 322943 w 439926"/>
                    <a:gd name="connsiteY5" fmla="*/ 399937 h 427083"/>
                    <a:gd name="connsiteX6" fmla="*/ 250967 w 439926"/>
                    <a:gd name="connsiteY6" fmla="*/ 400616 h 427083"/>
                    <a:gd name="connsiteX7" fmla="*/ 164035 w 439926"/>
                    <a:gd name="connsiteY7" fmla="*/ 426375 h 427083"/>
                    <a:gd name="connsiteX8" fmla="*/ 118959 w 439926"/>
                    <a:gd name="connsiteY8" fmla="*/ 358760 h 427083"/>
                    <a:gd name="connsiteX9" fmla="*/ 2785 w 439926"/>
                    <a:gd name="connsiteY9" fmla="*/ 350236 h 427083"/>
                    <a:gd name="connsiteX10" fmla="*/ 38466 w 439926"/>
                    <a:gd name="connsiteY10" fmla="*/ 220312 h 427083"/>
                    <a:gd name="connsiteX11" fmla="*/ 64224 w 439926"/>
                    <a:gd name="connsiteY11" fmla="*/ 120500 h 427083"/>
                    <a:gd name="connsiteX12" fmla="*/ 167254 w 439926"/>
                    <a:gd name="connsiteY12" fmla="*/ 107621 h 427083"/>
                    <a:gd name="connsiteX13" fmla="*/ 232790 w 439926"/>
                    <a:gd name="connsiteY13" fmla="*/ 1101 h 427083"/>
                    <a:gd name="connsiteX14" fmla="*/ 337229 w 439926"/>
                    <a:gd name="connsiteY14" fmla="*/ 60296 h 427083"/>
                    <a:gd name="connsiteX0" fmla="*/ 415306 w 439926"/>
                    <a:gd name="connsiteY0" fmla="*/ 59881 h 437213"/>
                    <a:gd name="connsiteX1" fmla="*/ 436327 w 439926"/>
                    <a:gd name="connsiteY1" fmla="*/ 121860 h 437213"/>
                    <a:gd name="connsiteX2" fmla="*/ 408733 w 439926"/>
                    <a:gd name="connsiteY2" fmla="*/ 188587 h 437213"/>
                    <a:gd name="connsiteX3" fmla="*/ 437709 w 439926"/>
                    <a:gd name="connsiteY3" fmla="*/ 249761 h 437213"/>
                    <a:gd name="connsiteX4" fmla="*/ 350779 w 439926"/>
                    <a:gd name="connsiteY4" fmla="*/ 310936 h 437213"/>
                    <a:gd name="connsiteX5" fmla="*/ 322943 w 439926"/>
                    <a:gd name="connsiteY5" fmla="*/ 410067 h 437213"/>
                    <a:gd name="connsiteX6" fmla="*/ 250967 w 439926"/>
                    <a:gd name="connsiteY6" fmla="*/ 410746 h 437213"/>
                    <a:gd name="connsiteX7" fmla="*/ 164035 w 439926"/>
                    <a:gd name="connsiteY7" fmla="*/ 436505 h 437213"/>
                    <a:gd name="connsiteX8" fmla="*/ 118959 w 439926"/>
                    <a:gd name="connsiteY8" fmla="*/ 368890 h 437213"/>
                    <a:gd name="connsiteX9" fmla="*/ 2785 w 439926"/>
                    <a:gd name="connsiteY9" fmla="*/ 360366 h 437213"/>
                    <a:gd name="connsiteX10" fmla="*/ 38466 w 439926"/>
                    <a:gd name="connsiteY10" fmla="*/ 230442 h 437213"/>
                    <a:gd name="connsiteX11" fmla="*/ 64224 w 439926"/>
                    <a:gd name="connsiteY11" fmla="*/ 130630 h 437213"/>
                    <a:gd name="connsiteX12" fmla="*/ 167254 w 439926"/>
                    <a:gd name="connsiteY12" fmla="*/ 117751 h 437213"/>
                    <a:gd name="connsiteX13" fmla="*/ 232790 w 439926"/>
                    <a:gd name="connsiteY13" fmla="*/ 11231 h 437213"/>
                    <a:gd name="connsiteX14" fmla="*/ 337343 w 439926"/>
                    <a:gd name="connsiteY14" fmla="*/ 24185 h 43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9926" h="437213">
                      <a:moveTo>
                        <a:pt x="415306" y="59881"/>
                      </a:moveTo>
                      <a:cubicBezTo>
                        <a:pt x="451494" y="96069"/>
                        <a:pt x="437423" y="100409"/>
                        <a:pt x="436327" y="121860"/>
                      </a:cubicBezTo>
                      <a:cubicBezTo>
                        <a:pt x="435232" y="143311"/>
                        <a:pt x="419890" y="162482"/>
                        <a:pt x="408733" y="188587"/>
                      </a:cubicBezTo>
                      <a:cubicBezTo>
                        <a:pt x="397576" y="214692"/>
                        <a:pt x="437709" y="225077"/>
                        <a:pt x="437709" y="249761"/>
                      </a:cubicBezTo>
                      <a:cubicBezTo>
                        <a:pt x="437709" y="274445"/>
                        <a:pt x="363467" y="289048"/>
                        <a:pt x="350779" y="310936"/>
                      </a:cubicBezTo>
                      <a:cubicBezTo>
                        <a:pt x="338091" y="332824"/>
                        <a:pt x="339578" y="393432"/>
                        <a:pt x="322943" y="410067"/>
                      </a:cubicBezTo>
                      <a:cubicBezTo>
                        <a:pt x="306308" y="426702"/>
                        <a:pt x="277452" y="406340"/>
                        <a:pt x="250967" y="410746"/>
                      </a:cubicBezTo>
                      <a:cubicBezTo>
                        <a:pt x="224482" y="415152"/>
                        <a:pt x="198379" y="441871"/>
                        <a:pt x="164035" y="436505"/>
                      </a:cubicBezTo>
                      <a:cubicBezTo>
                        <a:pt x="129691" y="431139"/>
                        <a:pt x="134565" y="404655"/>
                        <a:pt x="118959" y="368890"/>
                      </a:cubicBezTo>
                      <a:cubicBezTo>
                        <a:pt x="103353" y="333125"/>
                        <a:pt x="16200" y="383441"/>
                        <a:pt x="2785" y="360366"/>
                      </a:cubicBezTo>
                      <a:cubicBezTo>
                        <a:pt x="-10630" y="337291"/>
                        <a:pt x="28226" y="268731"/>
                        <a:pt x="38466" y="230442"/>
                      </a:cubicBezTo>
                      <a:cubicBezTo>
                        <a:pt x="48706" y="192153"/>
                        <a:pt x="20221" y="184292"/>
                        <a:pt x="64224" y="130630"/>
                      </a:cubicBezTo>
                      <a:cubicBezTo>
                        <a:pt x="108227" y="76968"/>
                        <a:pt x="139160" y="137651"/>
                        <a:pt x="167254" y="117751"/>
                      </a:cubicBezTo>
                      <a:cubicBezTo>
                        <a:pt x="195348" y="97851"/>
                        <a:pt x="204442" y="26825"/>
                        <a:pt x="232790" y="11231"/>
                      </a:cubicBezTo>
                      <a:cubicBezTo>
                        <a:pt x="261138" y="-4363"/>
                        <a:pt x="309824" y="-6846"/>
                        <a:pt x="337343" y="24185"/>
                      </a:cubicBez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37" name="Freeform 1686"/>
                <p:cNvSpPr/>
                <p:nvPr/>
              </p:nvSpPr>
              <p:spPr>
                <a:xfrm rot="16646277">
                  <a:off x="-769917" y="145804"/>
                  <a:ext cx="448473" cy="90729"/>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 name="connsiteX0" fmla="*/ 0 w 380247"/>
                    <a:gd name="connsiteY0" fmla="*/ 119259 h 119259"/>
                    <a:gd name="connsiteX1" fmla="*/ 90687 w 380247"/>
                    <a:gd name="connsiteY1" fmla="*/ 2716 h 119259"/>
                    <a:gd name="connsiteX2" fmla="*/ 220227 w 380247"/>
                    <a:gd name="connsiteY2" fmla="*/ 117016 h 119259"/>
                    <a:gd name="connsiteX3" fmla="*/ 319287 w 380247"/>
                    <a:gd name="connsiteY3" fmla="*/ 2716 h 119259"/>
                    <a:gd name="connsiteX4" fmla="*/ 380247 w 380247"/>
                    <a:gd name="connsiteY4" fmla="*/ 33196 h 119259"/>
                    <a:gd name="connsiteX5" fmla="*/ 380247 w 380247"/>
                    <a:gd name="connsiteY5" fmla="*/ 33196 h 119259"/>
                    <a:gd name="connsiteX6" fmla="*/ 380247 w 380247"/>
                    <a:gd name="connsiteY6" fmla="*/ 48436 h 119259"/>
                    <a:gd name="connsiteX0" fmla="*/ 0 w 380247"/>
                    <a:gd name="connsiteY0" fmla="*/ 119259 h 120303"/>
                    <a:gd name="connsiteX1" fmla="*/ 107877 w 380247"/>
                    <a:gd name="connsiteY1" fmla="*/ 91883 h 120303"/>
                    <a:gd name="connsiteX2" fmla="*/ 220227 w 380247"/>
                    <a:gd name="connsiteY2" fmla="*/ 117016 h 120303"/>
                    <a:gd name="connsiteX3" fmla="*/ 319287 w 380247"/>
                    <a:gd name="connsiteY3" fmla="*/ 2716 h 120303"/>
                    <a:gd name="connsiteX4" fmla="*/ 380247 w 380247"/>
                    <a:gd name="connsiteY4" fmla="*/ 33196 h 120303"/>
                    <a:gd name="connsiteX5" fmla="*/ 380247 w 380247"/>
                    <a:gd name="connsiteY5" fmla="*/ 33196 h 120303"/>
                    <a:gd name="connsiteX6" fmla="*/ 380247 w 380247"/>
                    <a:gd name="connsiteY6" fmla="*/ 48436 h 120303"/>
                    <a:gd name="connsiteX0" fmla="*/ 0 w 380247"/>
                    <a:gd name="connsiteY0" fmla="*/ 116949 h 116949"/>
                    <a:gd name="connsiteX1" fmla="*/ 107877 w 380247"/>
                    <a:gd name="connsiteY1" fmla="*/ 89573 h 116949"/>
                    <a:gd name="connsiteX2" fmla="*/ 247256 w 380247"/>
                    <a:gd name="connsiteY2" fmla="*/ 58118 h 116949"/>
                    <a:gd name="connsiteX3" fmla="*/ 319287 w 380247"/>
                    <a:gd name="connsiteY3" fmla="*/ 406 h 116949"/>
                    <a:gd name="connsiteX4" fmla="*/ 380247 w 380247"/>
                    <a:gd name="connsiteY4" fmla="*/ 30886 h 116949"/>
                    <a:gd name="connsiteX5" fmla="*/ 380247 w 380247"/>
                    <a:gd name="connsiteY5" fmla="*/ 30886 h 116949"/>
                    <a:gd name="connsiteX6" fmla="*/ 380247 w 380247"/>
                    <a:gd name="connsiteY6" fmla="*/ 46126 h 116949"/>
                    <a:gd name="connsiteX0" fmla="*/ 0 w 380247"/>
                    <a:gd name="connsiteY0" fmla="*/ 86063 h 86063"/>
                    <a:gd name="connsiteX1" fmla="*/ 107877 w 380247"/>
                    <a:gd name="connsiteY1" fmla="*/ 58687 h 86063"/>
                    <a:gd name="connsiteX2" fmla="*/ 247256 w 380247"/>
                    <a:gd name="connsiteY2" fmla="*/ 27232 h 86063"/>
                    <a:gd name="connsiteX3" fmla="*/ 346694 w 380247"/>
                    <a:gd name="connsiteY3" fmla="*/ 54087 h 86063"/>
                    <a:gd name="connsiteX4" fmla="*/ 380247 w 380247"/>
                    <a:gd name="connsiteY4" fmla="*/ 0 h 86063"/>
                    <a:gd name="connsiteX5" fmla="*/ 380247 w 380247"/>
                    <a:gd name="connsiteY5" fmla="*/ 0 h 86063"/>
                    <a:gd name="connsiteX6" fmla="*/ 380247 w 380247"/>
                    <a:gd name="connsiteY6" fmla="*/ 15240 h 86063"/>
                    <a:gd name="connsiteX0" fmla="*/ 0 w 475655"/>
                    <a:gd name="connsiteY0" fmla="*/ 86063 h 174167"/>
                    <a:gd name="connsiteX1" fmla="*/ 107877 w 475655"/>
                    <a:gd name="connsiteY1" fmla="*/ 58687 h 174167"/>
                    <a:gd name="connsiteX2" fmla="*/ 247256 w 475655"/>
                    <a:gd name="connsiteY2" fmla="*/ 27232 h 174167"/>
                    <a:gd name="connsiteX3" fmla="*/ 346694 w 475655"/>
                    <a:gd name="connsiteY3" fmla="*/ 54087 h 174167"/>
                    <a:gd name="connsiteX4" fmla="*/ 380247 w 475655"/>
                    <a:gd name="connsiteY4" fmla="*/ 0 h 174167"/>
                    <a:gd name="connsiteX5" fmla="*/ 380247 w 475655"/>
                    <a:gd name="connsiteY5" fmla="*/ 0 h 174167"/>
                    <a:gd name="connsiteX6" fmla="*/ 475656 w 475655"/>
                    <a:gd name="connsiteY6" fmla="*/ 174167 h 174167"/>
                    <a:gd name="connsiteX0" fmla="*/ 0 w 475656"/>
                    <a:gd name="connsiteY0" fmla="*/ 86063 h 174167"/>
                    <a:gd name="connsiteX1" fmla="*/ 107877 w 475656"/>
                    <a:gd name="connsiteY1" fmla="*/ 58687 h 174167"/>
                    <a:gd name="connsiteX2" fmla="*/ 247256 w 475656"/>
                    <a:gd name="connsiteY2" fmla="*/ 27232 h 174167"/>
                    <a:gd name="connsiteX3" fmla="*/ 346694 w 475656"/>
                    <a:gd name="connsiteY3" fmla="*/ 54087 h 174167"/>
                    <a:gd name="connsiteX4" fmla="*/ 380247 w 475656"/>
                    <a:gd name="connsiteY4" fmla="*/ 0 h 174167"/>
                    <a:gd name="connsiteX5" fmla="*/ 363054 w 475656"/>
                    <a:gd name="connsiteY5" fmla="*/ 165220 h 174167"/>
                    <a:gd name="connsiteX6" fmla="*/ 475656 w 475656"/>
                    <a:gd name="connsiteY6" fmla="*/ 174167 h 174167"/>
                    <a:gd name="connsiteX0" fmla="*/ 0 w 518091"/>
                    <a:gd name="connsiteY0" fmla="*/ 86063 h 165220"/>
                    <a:gd name="connsiteX1" fmla="*/ 107877 w 518091"/>
                    <a:gd name="connsiteY1" fmla="*/ 58687 h 165220"/>
                    <a:gd name="connsiteX2" fmla="*/ 247256 w 518091"/>
                    <a:gd name="connsiteY2" fmla="*/ 27232 h 165220"/>
                    <a:gd name="connsiteX3" fmla="*/ 346694 w 518091"/>
                    <a:gd name="connsiteY3" fmla="*/ 54087 h 165220"/>
                    <a:gd name="connsiteX4" fmla="*/ 380247 w 518091"/>
                    <a:gd name="connsiteY4" fmla="*/ 0 h 165220"/>
                    <a:gd name="connsiteX5" fmla="*/ 363054 w 518091"/>
                    <a:gd name="connsiteY5" fmla="*/ 165220 h 165220"/>
                    <a:gd name="connsiteX6" fmla="*/ 518091 w 518091"/>
                    <a:gd name="connsiteY6" fmla="*/ 159095 h 165220"/>
                    <a:gd name="connsiteX0" fmla="*/ 0 w 518091"/>
                    <a:gd name="connsiteY0" fmla="*/ 58909 h 138066"/>
                    <a:gd name="connsiteX1" fmla="*/ 107877 w 518091"/>
                    <a:gd name="connsiteY1" fmla="*/ 31533 h 138066"/>
                    <a:gd name="connsiteX2" fmla="*/ 247256 w 518091"/>
                    <a:gd name="connsiteY2" fmla="*/ 78 h 138066"/>
                    <a:gd name="connsiteX3" fmla="*/ 346694 w 518091"/>
                    <a:gd name="connsiteY3" fmla="*/ 26933 h 138066"/>
                    <a:gd name="connsiteX4" fmla="*/ 363054 w 518091"/>
                    <a:gd name="connsiteY4" fmla="*/ 138066 h 138066"/>
                    <a:gd name="connsiteX5" fmla="*/ 518091 w 518091"/>
                    <a:gd name="connsiteY5" fmla="*/ 131941 h 138066"/>
                    <a:gd name="connsiteX0" fmla="*/ 0 w 518091"/>
                    <a:gd name="connsiteY0" fmla="*/ 58896 h 131928"/>
                    <a:gd name="connsiteX1" fmla="*/ 107877 w 518091"/>
                    <a:gd name="connsiteY1" fmla="*/ 31520 h 131928"/>
                    <a:gd name="connsiteX2" fmla="*/ 247256 w 518091"/>
                    <a:gd name="connsiteY2" fmla="*/ 65 h 131928"/>
                    <a:gd name="connsiteX3" fmla="*/ 346694 w 518091"/>
                    <a:gd name="connsiteY3" fmla="*/ 26920 h 131928"/>
                    <a:gd name="connsiteX4" fmla="*/ 380083 w 518091"/>
                    <a:gd name="connsiteY4" fmla="*/ 130384 h 131928"/>
                    <a:gd name="connsiteX5" fmla="*/ 518091 w 518091"/>
                    <a:gd name="connsiteY5" fmla="*/ 131928 h 131928"/>
                    <a:gd name="connsiteX0" fmla="*/ 0 w 518091"/>
                    <a:gd name="connsiteY0" fmla="*/ 59233 h 132265"/>
                    <a:gd name="connsiteX1" fmla="*/ 141123 w 518091"/>
                    <a:gd name="connsiteY1" fmla="*/ 41113 h 132265"/>
                    <a:gd name="connsiteX2" fmla="*/ 247256 w 518091"/>
                    <a:gd name="connsiteY2" fmla="*/ 402 h 132265"/>
                    <a:gd name="connsiteX3" fmla="*/ 346694 w 518091"/>
                    <a:gd name="connsiteY3" fmla="*/ 27257 h 132265"/>
                    <a:gd name="connsiteX4" fmla="*/ 380083 w 518091"/>
                    <a:gd name="connsiteY4" fmla="*/ 130721 h 132265"/>
                    <a:gd name="connsiteX5" fmla="*/ 518091 w 518091"/>
                    <a:gd name="connsiteY5" fmla="*/ 132265 h 13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091" h="132265">
                      <a:moveTo>
                        <a:pt x="0" y="59233"/>
                      </a:moveTo>
                      <a:cubicBezTo>
                        <a:pt x="24130" y="24308"/>
                        <a:pt x="99914" y="50918"/>
                        <a:pt x="141123" y="41113"/>
                      </a:cubicBezTo>
                      <a:cubicBezTo>
                        <a:pt x="182332" y="31308"/>
                        <a:pt x="212994" y="2711"/>
                        <a:pt x="247256" y="402"/>
                      </a:cubicBezTo>
                      <a:cubicBezTo>
                        <a:pt x="281518" y="-1907"/>
                        <a:pt x="324556" y="5537"/>
                        <a:pt x="346694" y="27257"/>
                      </a:cubicBezTo>
                      <a:cubicBezTo>
                        <a:pt x="368832" y="48977"/>
                        <a:pt x="351517" y="113220"/>
                        <a:pt x="380083" y="130721"/>
                      </a:cubicBezTo>
                      <a:lnTo>
                        <a:pt x="518091" y="132265"/>
                      </a:lnTo>
                    </a:path>
                  </a:pathLst>
                </a:custGeom>
                <a:noFill/>
                <a:ln w="19050">
                  <a:solidFill>
                    <a:srgbClr val="7030A0"/>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grpSp>
          <p:sp>
            <p:nvSpPr>
              <p:cNvPr id="934" name="Oval 1683"/>
              <p:cNvSpPr>
                <a:spLocks noChangeAspect="1"/>
              </p:cNvSpPr>
              <p:nvPr/>
            </p:nvSpPr>
            <p:spPr>
              <a:xfrm rot="14817953">
                <a:off x="-915524" y="-23407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935" name="Oval 1684"/>
              <p:cNvSpPr>
                <a:spLocks noChangeAspect="1"/>
              </p:cNvSpPr>
              <p:nvPr/>
            </p:nvSpPr>
            <p:spPr>
              <a:xfrm>
                <a:off x="-854145" y="-503767"/>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1" name="Group 894"/>
            <p:cNvGrpSpPr>
              <a:grpSpLocks noChangeAspect="1"/>
            </p:cNvGrpSpPr>
            <p:nvPr/>
          </p:nvGrpSpPr>
          <p:grpSpPr>
            <a:xfrm rot="3124886">
              <a:off x="8181547" y="1976369"/>
              <a:ext cx="493043" cy="824845"/>
              <a:chOff x="7248512" y="2371717"/>
              <a:chExt cx="839787" cy="1404936"/>
            </a:xfrm>
            <a:solidFill>
              <a:srgbClr val="00B050"/>
            </a:solidFill>
          </p:grpSpPr>
          <p:sp>
            <p:nvSpPr>
              <p:cNvPr id="863" name="Freeform 7"/>
              <p:cNvSpPr>
                <a:spLocks/>
              </p:cNvSpPr>
              <p:nvPr/>
            </p:nvSpPr>
            <p:spPr bwMode="auto">
              <a:xfrm>
                <a:off x="7853354" y="2784465"/>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4" name="Freeform 8"/>
              <p:cNvSpPr>
                <a:spLocks/>
              </p:cNvSpPr>
              <p:nvPr/>
            </p:nvSpPr>
            <p:spPr bwMode="auto">
              <a:xfrm>
                <a:off x="7734291" y="2784466"/>
                <a:ext cx="112713" cy="128588"/>
              </a:xfrm>
              <a:custGeom>
                <a:avLst/>
                <a:gdLst>
                  <a:gd name="T0" fmla="*/ 71 w 71"/>
                  <a:gd name="T1" fmla="*/ 20 h 81"/>
                  <a:gd name="T2" fmla="*/ 35 w 71"/>
                  <a:gd name="T3" fmla="*/ 0 h 81"/>
                  <a:gd name="T4" fmla="*/ 0 w 71"/>
                  <a:gd name="T5" fmla="*/ 20 h 81"/>
                  <a:gd name="T6" fmla="*/ 0 w 71"/>
                  <a:gd name="T7" fmla="*/ 60 h 81"/>
                  <a:gd name="T8" fmla="*/ 35 w 71"/>
                  <a:gd name="T9" fmla="*/ 81 h 81"/>
                  <a:gd name="T10" fmla="*/ 71 w 71"/>
                  <a:gd name="T11" fmla="*/ 60 h 81"/>
                  <a:gd name="T12" fmla="*/ 71 w 71"/>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0"/>
                    </a:moveTo>
                    <a:lnTo>
                      <a:pt x="35" y="0"/>
                    </a:lnTo>
                    <a:lnTo>
                      <a:pt x="0" y="20"/>
                    </a:lnTo>
                    <a:lnTo>
                      <a:pt x="0" y="60"/>
                    </a:lnTo>
                    <a:lnTo>
                      <a:pt x="35" y="81"/>
                    </a:lnTo>
                    <a:lnTo>
                      <a:pt x="71" y="60"/>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5" name="Freeform 9"/>
              <p:cNvSpPr>
                <a:spLocks/>
              </p:cNvSpPr>
              <p:nvPr/>
            </p:nvSpPr>
            <p:spPr bwMode="auto">
              <a:xfrm>
                <a:off x="7615228" y="2784465"/>
                <a:ext cx="111125" cy="128588"/>
              </a:xfrm>
              <a:custGeom>
                <a:avLst/>
                <a:gdLst>
                  <a:gd name="T0" fmla="*/ 70 w 70"/>
                  <a:gd name="T1" fmla="*/ 20 h 81"/>
                  <a:gd name="T2" fmla="*/ 36 w 70"/>
                  <a:gd name="T3" fmla="*/ 0 h 81"/>
                  <a:gd name="T4" fmla="*/ 0 w 70"/>
                  <a:gd name="T5" fmla="*/ 20 h 81"/>
                  <a:gd name="T6" fmla="*/ 0 w 70"/>
                  <a:gd name="T7" fmla="*/ 60 h 81"/>
                  <a:gd name="T8" fmla="*/ 36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6" y="0"/>
                    </a:lnTo>
                    <a:lnTo>
                      <a:pt x="0" y="20"/>
                    </a:lnTo>
                    <a:lnTo>
                      <a:pt x="0" y="60"/>
                    </a:lnTo>
                    <a:lnTo>
                      <a:pt x="36"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6" name="Freeform 11"/>
              <p:cNvSpPr>
                <a:spLocks/>
              </p:cNvSpPr>
              <p:nvPr/>
            </p:nvSpPr>
            <p:spPr bwMode="auto">
              <a:xfrm>
                <a:off x="7734291" y="2578090"/>
                <a:ext cx="112713" cy="127000"/>
              </a:xfrm>
              <a:custGeom>
                <a:avLst/>
                <a:gdLst>
                  <a:gd name="T0" fmla="*/ 71 w 71"/>
                  <a:gd name="T1" fmla="*/ 20 h 80"/>
                  <a:gd name="T2" fmla="*/ 35 w 71"/>
                  <a:gd name="T3" fmla="*/ 0 h 80"/>
                  <a:gd name="T4" fmla="*/ 0 w 71"/>
                  <a:gd name="T5" fmla="*/ 20 h 80"/>
                  <a:gd name="T6" fmla="*/ 0 w 71"/>
                  <a:gd name="T7" fmla="*/ 61 h 80"/>
                  <a:gd name="T8" fmla="*/ 35 w 71"/>
                  <a:gd name="T9" fmla="*/ 80 h 80"/>
                  <a:gd name="T10" fmla="*/ 71 w 71"/>
                  <a:gd name="T11" fmla="*/ 61 h 80"/>
                  <a:gd name="T12" fmla="*/ 71 w 71"/>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0"/>
                    </a:moveTo>
                    <a:lnTo>
                      <a:pt x="35" y="0"/>
                    </a:lnTo>
                    <a:lnTo>
                      <a:pt x="0" y="20"/>
                    </a:lnTo>
                    <a:lnTo>
                      <a:pt x="0" y="61"/>
                    </a:lnTo>
                    <a:lnTo>
                      <a:pt x="35" y="80"/>
                    </a:lnTo>
                    <a:lnTo>
                      <a:pt x="71" y="61"/>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7" name="Freeform 13"/>
              <p:cNvSpPr>
                <a:spLocks/>
              </p:cNvSpPr>
              <p:nvPr/>
            </p:nvSpPr>
            <p:spPr bwMode="auto">
              <a:xfrm>
                <a:off x="7497754" y="2578091"/>
                <a:ext cx="109538" cy="127000"/>
              </a:xfrm>
              <a:custGeom>
                <a:avLst/>
                <a:gdLst>
                  <a:gd name="T0" fmla="*/ 69 w 69"/>
                  <a:gd name="T1" fmla="*/ 20 h 80"/>
                  <a:gd name="T2" fmla="*/ 34 w 69"/>
                  <a:gd name="T3" fmla="*/ 0 h 80"/>
                  <a:gd name="T4" fmla="*/ 0 w 69"/>
                  <a:gd name="T5" fmla="*/ 20 h 80"/>
                  <a:gd name="T6" fmla="*/ 0 w 69"/>
                  <a:gd name="T7" fmla="*/ 61 h 80"/>
                  <a:gd name="T8" fmla="*/ 34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4" y="0"/>
                    </a:lnTo>
                    <a:lnTo>
                      <a:pt x="0" y="20"/>
                    </a:lnTo>
                    <a:lnTo>
                      <a:pt x="0" y="61"/>
                    </a:lnTo>
                    <a:lnTo>
                      <a:pt x="34"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8" name="Freeform 15"/>
              <p:cNvSpPr>
                <a:spLocks/>
              </p:cNvSpPr>
              <p:nvPr/>
            </p:nvSpPr>
            <p:spPr bwMode="auto">
              <a:xfrm>
                <a:off x="7853354" y="2371717"/>
                <a:ext cx="111125" cy="128588"/>
              </a:xfrm>
              <a:custGeom>
                <a:avLst/>
                <a:gdLst>
                  <a:gd name="T0" fmla="*/ 70 w 70"/>
                  <a:gd name="T1" fmla="*/ 21 h 81"/>
                  <a:gd name="T2" fmla="*/ 35 w 70"/>
                  <a:gd name="T3" fmla="*/ 0 h 81"/>
                  <a:gd name="T4" fmla="*/ 0 w 70"/>
                  <a:gd name="T5" fmla="*/ 21 h 81"/>
                  <a:gd name="T6" fmla="*/ 0 w 70"/>
                  <a:gd name="T7" fmla="*/ 61 h 81"/>
                  <a:gd name="T8" fmla="*/ 35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5" y="0"/>
                    </a:lnTo>
                    <a:lnTo>
                      <a:pt x="0" y="21"/>
                    </a:lnTo>
                    <a:lnTo>
                      <a:pt x="0" y="61"/>
                    </a:lnTo>
                    <a:lnTo>
                      <a:pt x="35"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69" name="Freeform 32"/>
              <p:cNvSpPr>
                <a:spLocks/>
              </p:cNvSpPr>
              <p:nvPr/>
            </p:nvSpPr>
            <p:spPr bwMode="auto">
              <a:xfrm>
                <a:off x="8032736" y="2484431"/>
                <a:ext cx="55563" cy="119062"/>
              </a:xfrm>
              <a:custGeom>
                <a:avLst/>
                <a:gdLst>
                  <a:gd name="T0" fmla="*/ 0 w 29"/>
                  <a:gd name="T1" fmla="*/ 12 h 61"/>
                  <a:gd name="T2" fmla="*/ 0 w 29"/>
                  <a:gd name="T3" fmla="*/ 45 h 61"/>
                  <a:gd name="T4" fmla="*/ 28 w 29"/>
                  <a:gd name="T5" fmla="*/ 61 h 61"/>
                  <a:gd name="T6" fmla="*/ 29 w 29"/>
                  <a:gd name="T7" fmla="*/ 61 h 61"/>
                  <a:gd name="T8" fmla="*/ 19 w 29"/>
                  <a:gd name="T9" fmla="*/ 0 h 61"/>
                  <a:gd name="T10" fmla="*/ 0 w 29"/>
                  <a:gd name="T11" fmla="*/ 12 h 61"/>
                </a:gdLst>
                <a:ahLst/>
                <a:cxnLst>
                  <a:cxn ang="0">
                    <a:pos x="T0" y="T1"/>
                  </a:cxn>
                  <a:cxn ang="0">
                    <a:pos x="T2" y="T3"/>
                  </a:cxn>
                  <a:cxn ang="0">
                    <a:pos x="T4" y="T5"/>
                  </a:cxn>
                  <a:cxn ang="0">
                    <a:pos x="T6" y="T7"/>
                  </a:cxn>
                  <a:cxn ang="0">
                    <a:pos x="T8" y="T9"/>
                  </a:cxn>
                  <a:cxn ang="0">
                    <a:pos x="T10" y="T11"/>
                  </a:cxn>
                </a:cxnLst>
                <a:rect l="0" t="0" r="r" b="b"/>
                <a:pathLst>
                  <a:path w="29" h="61">
                    <a:moveTo>
                      <a:pt x="0" y="12"/>
                    </a:moveTo>
                    <a:cubicBezTo>
                      <a:pt x="0" y="45"/>
                      <a:pt x="0" y="45"/>
                      <a:pt x="0" y="45"/>
                    </a:cubicBezTo>
                    <a:cubicBezTo>
                      <a:pt x="28" y="61"/>
                      <a:pt x="28" y="61"/>
                      <a:pt x="28" y="61"/>
                    </a:cubicBezTo>
                    <a:cubicBezTo>
                      <a:pt x="29" y="61"/>
                      <a:pt x="29" y="61"/>
                      <a:pt x="29" y="61"/>
                    </a:cubicBezTo>
                    <a:cubicBezTo>
                      <a:pt x="28" y="42"/>
                      <a:pt x="25" y="22"/>
                      <a:pt x="19" y="0"/>
                    </a:cubicBezTo>
                    <a:lnTo>
                      <a:pt x="0" y="12"/>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0" name="Freeform 33"/>
              <p:cNvSpPr>
                <a:spLocks/>
              </p:cNvSpPr>
              <p:nvPr/>
            </p:nvSpPr>
            <p:spPr bwMode="auto">
              <a:xfrm>
                <a:off x="8032740" y="2682869"/>
                <a:ext cx="53975" cy="114299"/>
              </a:xfrm>
              <a:custGeom>
                <a:avLst/>
                <a:gdLst>
                  <a:gd name="T0" fmla="*/ 0 w 28"/>
                  <a:gd name="T1" fmla="*/ 16 h 59"/>
                  <a:gd name="T2" fmla="*/ 0 w 28"/>
                  <a:gd name="T3" fmla="*/ 49 h 59"/>
                  <a:gd name="T4" fmla="*/ 17 w 28"/>
                  <a:gd name="T5" fmla="*/ 59 h 59"/>
                  <a:gd name="T6" fmla="*/ 28 w 28"/>
                  <a:gd name="T7" fmla="*/ 0 h 59"/>
                  <a:gd name="T8" fmla="*/ 0 w 28"/>
                  <a:gd name="T9" fmla="*/ 16 h 59"/>
                </a:gdLst>
                <a:ahLst/>
                <a:cxnLst>
                  <a:cxn ang="0">
                    <a:pos x="T0" y="T1"/>
                  </a:cxn>
                  <a:cxn ang="0">
                    <a:pos x="T2" y="T3"/>
                  </a:cxn>
                  <a:cxn ang="0">
                    <a:pos x="T4" y="T5"/>
                  </a:cxn>
                  <a:cxn ang="0">
                    <a:pos x="T6" y="T7"/>
                  </a:cxn>
                  <a:cxn ang="0">
                    <a:pos x="T8" y="T9"/>
                  </a:cxn>
                </a:cxnLst>
                <a:rect l="0" t="0" r="r" b="b"/>
                <a:pathLst>
                  <a:path w="28" h="59">
                    <a:moveTo>
                      <a:pt x="0" y="16"/>
                    </a:moveTo>
                    <a:cubicBezTo>
                      <a:pt x="0" y="49"/>
                      <a:pt x="0" y="49"/>
                      <a:pt x="0" y="49"/>
                    </a:cubicBezTo>
                    <a:cubicBezTo>
                      <a:pt x="17" y="59"/>
                      <a:pt x="17" y="59"/>
                      <a:pt x="17" y="59"/>
                    </a:cubicBezTo>
                    <a:cubicBezTo>
                      <a:pt x="22" y="40"/>
                      <a:pt x="26" y="20"/>
                      <a:pt x="28" y="0"/>
                    </a:cubicBezTo>
                    <a:lnTo>
                      <a:pt x="0"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1" name="Freeform 35"/>
              <p:cNvSpPr>
                <a:spLocks/>
              </p:cNvSpPr>
              <p:nvPr/>
            </p:nvSpPr>
            <p:spPr bwMode="auto">
              <a:xfrm>
                <a:off x="7972415" y="2371718"/>
                <a:ext cx="95249" cy="128588"/>
              </a:xfrm>
              <a:custGeom>
                <a:avLst/>
                <a:gdLst>
                  <a:gd name="T0" fmla="*/ 0 w 49"/>
                  <a:gd name="T1" fmla="*/ 17 h 66"/>
                  <a:gd name="T2" fmla="*/ 0 w 49"/>
                  <a:gd name="T3" fmla="*/ 50 h 66"/>
                  <a:gd name="T4" fmla="*/ 29 w 49"/>
                  <a:gd name="T5" fmla="*/ 66 h 66"/>
                  <a:gd name="T6" fmla="*/ 49 w 49"/>
                  <a:gd name="T7" fmla="*/ 54 h 66"/>
                  <a:gd name="T8" fmla="*/ 39 w 49"/>
                  <a:gd name="T9" fmla="*/ 21 h 66"/>
                  <a:gd name="T10" fmla="*/ 31 w 49"/>
                  <a:gd name="T11" fmla="*/ 1 h 66"/>
                  <a:gd name="T12" fmla="*/ 29 w 49"/>
                  <a:gd name="T13" fmla="*/ 0 h 66"/>
                  <a:gd name="T14" fmla="*/ 0 w 49"/>
                  <a:gd name="T15" fmla="*/ 1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6">
                    <a:moveTo>
                      <a:pt x="0" y="17"/>
                    </a:moveTo>
                    <a:cubicBezTo>
                      <a:pt x="0" y="50"/>
                      <a:pt x="0" y="50"/>
                      <a:pt x="0" y="50"/>
                    </a:cubicBezTo>
                    <a:cubicBezTo>
                      <a:pt x="29" y="66"/>
                      <a:pt x="29" y="66"/>
                      <a:pt x="29" y="66"/>
                    </a:cubicBezTo>
                    <a:cubicBezTo>
                      <a:pt x="49" y="54"/>
                      <a:pt x="49" y="54"/>
                      <a:pt x="49" y="54"/>
                    </a:cubicBezTo>
                    <a:cubicBezTo>
                      <a:pt x="47" y="44"/>
                      <a:pt x="43" y="33"/>
                      <a:pt x="39" y="21"/>
                    </a:cubicBezTo>
                    <a:cubicBezTo>
                      <a:pt x="37" y="14"/>
                      <a:pt x="34" y="7"/>
                      <a:pt x="31" y="1"/>
                    </a:cubicBezTo>
                    <a:cubicBezTo>
                      <a:pt x="29" y="0"/>
                      <a:pt x="29" y="0"/>
                      <a:pt x="29"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2" name="Freeform 36"/>
              <p:cNvSpPr>
                <a:spLocks/>
              </p:cNvSpPr>
              <p:nvPr/>
            </p:nvSpPr>
            <p:spPr bwMode="auto">
              <a:xfrm>
                <a:off x="7912090" y="2887656"/>
                <a:ext cx="112713" cy="127000"/>
              </a:xfrm>
              <a:custGeom>
                <a:avLst/>
                <a:gdLst>
                  <a:gd name="T0" fmla="*/ 29 w 58"/>
                  <a:gd name="T1" fmla="*/ 0 h 66"/>
                  <a:gd name="T2" fmla="*/ 0 w 58"/>
                  <a:gd name="T3" fmla="*/ 16 h 66"/>
                  <a:gd name="T4" fmla="*/ 0 w 58"/>
                  <a:gd name="T5" fmla="*/ 49 h 66"/>
                  <a:gd name="T6" fmla="*/ 29 w 58"/>
                  <a:gd name="T7" fmla="*/ 66 h 66"/>
                  <a:gd name="T8" fmla="*/ 50 w 58"/>
                  <a:gd name="T9" fmla="*/ 54 h 66"/>
                  <a:gd name="T10" fmla="*/ 58 w 58"/>
                  <a:gd name="T11" fmla="*/ 28 h 66"/>
                  <a:gd name="T12" fmla="*/ 58 w 58"/>
                  <a:gd name="T13" fmla="*/ 16 h 66"/>
                  <a:gd name="T14" fmla="*/ 29 w 58"/>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6">
                    <a:moveTo>
                      <a:pt x="29" y="0"/>
                    </a:moveTo>
                    <a:cubicBezTo>
                      <a:pt x="0" y="16"/>
                      <a:pt x="0" y="16"/>
                      <a:pt x="0" y="16"/>
                    </a:cubicBezTo>
                    <a:cubicBezTo>
                      <a:pt x="0" y="49"/>
                      <a:pt x="0" y="49"/>
                      <a:pt x="0" y="49"/>
                    </a:cubicBezTo>
                    <a:cubicBezTo>
                      <a:pt x="29" y="66"/>
                      <a:pt x="29" y="66"/>
                      <a:pt x="29" y="66"/>
                    </a:cubicBezTo>
                    <a:cubicBezTo>
                      <a:pt x="50" y="54"/>
                      <a:pt x="50" y="54"/>
                      <a:pt x="50" y="54"/>
                    </a:cubicBezTo>
                    <a:cubicBezTo>
                      <a:pt x="53" y="45"/>
                      <a:pt x="55" y="36"/>
                      <a:pt x="58" y="28"/>
                    </a:cubicBezTo>
                    <a:cubicBezTo>
                      <a:pt x="58" y="16"/>
                      <a:pt x="58" y="16"/>
                      <a:pt x="58" y="16"/>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3" name="Freeform 37"/>
              <p:cNvSpPr>
                <a:spLocks/>
              </p:cNvSpPr>
              <p:nvPr/>
            </p:nvSpPr>
            <p:spPr bwMode="auto">
              <a:xfrm>
                <a:off x="7972414" y="2784467"/>
                <a:ext cx="90488" cy="128588"/>
              </a:xfrm>
              <a:custGeom>
                <a:avLst/>
                <a:gdLst>
                  <a:gd name="T0" fmla="*/ 29 w 47"/>
                  <a:gd name="T1" fmla="*/ 0 h 66"/>
                  <a:gd name="T2" fmla="*/ 0 w 47"/>
                  <a:gd name="T3" fmla="*/ 16 h 66"/>
                  <a:gd name="T4" fmla="*/ 0 w 47"/>
                  <a:gd name="T5" fmla="*/ 49 h 66"/>
                  <a:gd name="T6" fmla="*/ 29 w 47"/>
                  <a:gd name="T7" fmla="*/ 66 h 66"/>
                  <a:gd name="T8" fmla="*/ 32 w 47"/>
                  <a:gd name="T9" fmla="*/ 64 h 66"/>
                  <a:gd name="T10" fmla="*/ 47 w 47"/>
                  <a:gd name="T11" fmla="*/ 10 h 66"/>
                  <a:gd name="T12" fmla="*/ 29 w 47"/>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47" h="66">
                    <a:moveTo>
                      <a:pt x="29" y="0"/>
                    </a:moveTo>
                    <a:cubicBezTo>
                      <a:pt x="0" y="16"/>
                      <a:pt x="0" y="16"/>
                      <a:pt x="0" y="16"/>
                    </a:cubicBezTo>
                    <a:cubicBezTo>
                      <a:pt x="0" y="49"/>
                      <a:pt x="0" y="49"/>
                      <a:pt x="0" y="49"/>
                    </a:cubicBezTo>
                    <a:cubicBezTo>
                      <a:pt x="29" y="66"/>
                      <a:pt x="29" y="66"/>
                      <a:pt x="29" y="66"/>
                    </a:cubicBezTo>
                    <a:cubicBezTo>
                      <a:pt x="32" y="64"/>
                      <a:pt x="32" y="64"/>
                      <a:pt x="32" y="64"/>
                    </a:cubicBezTo>
                    <a:cubicBezTo>
                      <a:pt x="37" y="45"/>
                      <a:pt x="43" y="28"/>
                      <a:pt x="47" y="10"/>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4" name="Freeform 38"/>
              <p:cNvSpPr>
                <a:spLocks/>
              </p:cNvSpPr>
              <p:nvPr/>
            </p:nvSpPr>
            <p:spPr bwMode="auto">
              <a:xfrm>
                <a:off x="7912089" y="3092442"/>
                <a:ext cx="69850" cy="122238"/>
              </a:xfrm>
              <a:custGeom>
                <a:avLst/>
                <a:gdLst>
                  <a:gd name="T0" fmla="*/ 29 w 36"/>
                  <a:gd name="T1" fmla="*/ 0 h 63"/>
                  <a:gd name="T2" fmla="*/ 0 w 36"/>
                  <a:gd name="T3" fmla="*/ 17 h 63"/>
                  <a:gd name="T4" fmla="*/ 0 w 36"/>
                  <a:gd name="T5" fmla="*/ 50 h 63"/>
                  <a:gd name="T6" fmla="*/ 23 w 36"/>
                  <a:gd name="T7" fmla="*/ 63 h 63"/>
                  <a:gd name="T8" fmla="*/ 36 w 36"/>
                  <a:gd name="T9" fmla="*/ 4 h 63"/>
                  <a:gd name="T10" fmla="*/ 29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9" y="0"/>
                    </a:moveTo>
                    <a:cubicBezTo>
                      <a:pt x="0" y="17"/>
                      <a:pt x="0" y="17"/>
                      <a:pt x="0" y="17"/>
                    </a:cubicBezTo>
                    <a:cubicBezTo>
                      <a:pt x="0" y="50"/>
                      <a:pt x="0" y="50"/>
                      <a:pt x="0" y="50"/>
                    </a:cubicBezTo>
                    <a:cubicBezTo>
                      <a:pt x="23" y="63"/>
                      <a:pt x="23" y="63"/>
                      <a:pt x="23" y="63"/>
                    </a:cubicBezTo>
                    <a:cubicBezTo>
                      <a:pt x="27" y="43"/>
                      <a:pt x="31" y="23"/>
                      <a:pt x="36" y="4"/>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5" name="Freeform 39"/>
              <p:cNvSpPr>
                <a:spLocks/>
              </p:cNvSpPr>
              <p:nvPr/>
            </p:nvSpPr>
            <p:spPr bwMode="auto">
              <a:xfrm>
                <a:off x="7972415" y="3001955"/>
                <a:ext cx="33338" cy="90488"/>
              </a:xfrm>
              <a:custGeom>
                <a:avLst/>
                <a:gdLst>
                  <a:gd name="T0" fmla="*/ 0 w 17"/>
                  <a:gd name="T1" fmla="*/ 10 h 47"/>
                  <a:gd name="T2" fmla="*/ 0 w 17"/>
                  <a:gd name="T3" fmla="*/ 43 h 47"/>
                  <a:gd name="T4" fmla="*/ 5 w 17"/>
                  <a:gd name="T5" fmla="*/ 47 h 47"/>
                  <a:gd name="T6" fmla="*/ 9 w 17"/>
                  <a:gd name="T7" fmla="*/ 33 h 47"/>
                  <a:gd name="T8" fmla="*/ 17 w 17"/>
                  <a:gd name="T9" fmla="*/ 0 h 47"/>
                  <a:gd name="T10" fmla="*/ 0 w 17"/>
                  <a:gd name="T11" fmla="*/ 10 h 47"/>
                </a:gdLst>
                <a:ahLst/>
                <a:cxnLst>
                  <a:cxn ang="0">
                    <a:pos x="T0" y="T1"/>
                  </a:cxn>
                  <a:cxn ang="0">
                    <a:pos x="T2" y="T3"/>
                  </a:cxn>
                  <a:cxn ang="0">
                    <a:pos x="T4" y="T5"/>
                  </a:cxn>
                  <a:cxn ang="0">
                    <a:pos x="T6" y="T7"/>
                  </a:cxn>
                  <a:cxn ang="0">
                    <a:pos x="T8" y="T9"/>
                  </a:cxn>
                  <a:cxn ang="0">
                    <a:pos x="T10" y="T11"/>
                  </a:cxn>
                </a:cxnLst>
                <a:rect l="0" t="0" r="r" b="b"/>
                <a:pathLst>
                  <a:path w="17" h="47">
                    <a:moveTo>
                      <a:pt x="0" y="10"/>
                    </a:moveTo>
                    <a:cubicBezTo>
                      <a:pt x="0" y="43"/>
                      <a:pt x="0" y="43"/>
                      <a:pt x="0" y="43"/>
                    </a:cubicBezTo>
                    <a:cubicBezTo>
                      <a:pt x="5" y="47"/>
                      <a:pt x="5" y="47"/>
                      <a:pt x="5" y="47"/>
                    </a:cubicBezTo>
                    <a:cubicBezTo>
                      <a:pt x="7" y="42"/>
                      <a:pt x="8" y="38"/>
                      <a:pt x="9" y="33"/>
                    </a:cubicBezTo>
                    <a:cubicBezTo>
                      <a:pt x="12" y="22"/>
                      <a:pt x="14" y="11"/>
                      <a:pt x="17" y="0"/>
                    </a:cubicBezTo>
                    <a:lnTo>
                      <a:pt x="0" y="1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6" name="Freeform 40"/>
              <p:cNvSpPr>
                <a:spLocks/>
              </p:cNvSpPr>
              <p:nvPr/>
            </p:nvSpPr>
            <p:spPr bwMode="auto">
              <a:xfrm>
                <a:off x="7912090" y="3314691"/>
                <a:ext cx="26987" cy="85725"/>
              </a:xfrm>
              <a:custGeom>
                <a:avLst/>
                <a:gdLst>
                  <a:gd name="T0" fmla="*/ 0 w 14"/>
                  <a:gd name="T1" fmla="*/ 8 h 44"/>
                  <a:gd name="T2" fmla="*/ 0 w 14"/>
                  <a:gd name="T3" fmla="*/ 41 h 44"/>
                  <a:gd name="T4" fmla="*/ 5 w 14"/>
                  <a:gd name="T5" fmla="*/ 44 h 44"/>
                  <a:gd name="T6" fmla="*/ 14 w 14"/>
                  <a:gd name="T7" fmla="*/ 0 h 44"/>
                  <a:gd name="T8" fmla="*/ 0 w 14"/>
                  <a:gd name="T9" fmla="*/ 8 h 44"/>
                </a:gdLst>
                <a:ahLst/>
                <a:cxnLst>
                  <a:cxn ang="0">
                    <a:pos x="T0" y="T1"/>
                  </a:cxn>
                  <a:cxn ang="0">
                    <a:pos x="T2" y="T3"/>
                  </a:cxn>
                  <a:cxn ang="0">
                    <a:pos x="T4" y="T5"/>
                  </a:cxn>
                  <a:cxn ang="0">
                    <a:pos x="T6" y="T7"/>
                  </a:cxn>
                  <a:cxn ang="0">
                    <a:pos x="T8" y="T9"/>
                  </a:cxn>
                </a:cxnLst>
                <a:rect l="0" t="0" r="r" b="b"/>
                <a:pathLst>
                  <a:path w="14" h="44">
                    <a:moveTo>
                      <a:pt x="0" y="8"/>
                    </a:moveTo>
                    <a:cubicBezTo>
                      <a:pt x="0" y="41"/>
                      <a:pt x="0" y="41"/>
                      <a:pt x="0" y="41"/>
                    </a:cubicBezTo>
                    <a:cubicBezTo>
                      <a:pt x="5" y="44"/>
                      <a:pt x="5" y="44"/>
                      <a:pt x="5" y="44"/>
                    </a:cubicBezTo>
                    <a:cubicBezTo>
                      <a:pt x="8" y="29"/>
                      <a:pt x="11" y="15"/>
                      <a:pt x="14" y="0"/>
                    </a:cubicBezTo>
                    <a:lnTo>
                      <a:pt x="0"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7" name="Freeform 41"/>
              <p:cNvSpPr>
                <a:spLocks/>
              </p:cNvSpPr>
              <p:nvPr/>
            </p:nvSpPr>
            <p:spPr bwMode="auto">
              <a:xfrm>
                <a:off x="7853353" y="3195629"/>
                <a:ext cx="103187" cy="127000"/>
              </a:xfrm>
              <a:custGeom>
                <a:avLst/>
                <a:gdLst>
                  <a:gd name="T0" fmla="*/ 0 w 53"/>
                  <a:gd name="T1" fmla="*/ 17 h 66"/>
                  <a:gd name="T2" fmla="*/ 0 w 53"/>
                  <a:gd name="T3" fmla="*/ 50 h 66"/>
                  <a:gd name="T4" fmla="*/ 28 w 53"/>
                  <a:gd name="T5" fmla="*/ 66 h 66"/>
                  <a:gd name="T6" fmla="*/ 45 w 53"/>
                  <a:gd name="T7" fmla="*/ 57 h 66"/>
                  <a:gd name="T8" fmla="*/ 53 w 53"/>
                  <a:gd name="T9" fmla="*/ 14 h 66"/>
                  <a:gd name="T10" fmla="*/ 28 w 53"/>
                  <a:gd name="T11" fmla="*/ 0 h 66"/>
                  <a:gd name="T12" fmla="*/ 0 w 53"/>
                  <a:gd name="T13" fmla="*/ 17 h 66"/>
                </a:gdLst>
                <a:ahLst/>
                <a:cxnLst>
                  <a:cxn ang="0">
                    <a:pos x="T0" y="T1"/>
                  </a:cxn>
                  <a:cxn ang="0">
                    <a:pos x="T2" y="T3"/>
                  </a:cxn>
                  <a:cxn ang="0">
                    <a:pos x="T4" y="T5"/>
                  </a:cxn>
                  <a:cxn ang="0">
                    <a:pos x="T6" y="T7"/>
                  </a:cxn>
                  <a:cxn ang="0">
                    <a:pos x="T8" y="T9"/>
                  </a:cxn>
                  <a:cxn ang="0">
                    <a:pos x="T10" y="T11"/>
                  </a:cxn>
                  <a:cxn ang="0">
                    <a:pos x="T12" y="T13"/>
                  </a:cxn>
                </a:cxnLst>
                <a:rect l="0" t="0" r="r" b="b"/>
                <a:pathLst>
                  <a:path w="53" h="66">
                    <a:moveTo>
                      <a:pt x="0" y="17"/>
                    </a:moveTo>
                    <a:cubicBezTo>
                      <a:pt x="0" y="50"/>
                      <a:pt x="0" y="50"/>
                      <a:pt x="0" y="50"/>
                    </a:cubicBezTo>
                    <a:cubicBezTo>
                      <a:pt x="28" y="66"/>
                      <a:pt x="28" y="66"/>
                      <a:pt x="28" y="66"/>
                    </a:cubicBezTo>
                    <a:cubicBezTo>
                      <a:pt x="45" y="57"/>
                      <a:pt x="45" y="57"/>
                      <a:pt x="45" y="57"/>
                    </a:cubicBezTo>
                    <a:cubicBezTo>
                      <a:pt x="47" y="43"/>
                      <a:pt x="50" y="28"/>
                      <a:pt x="53" y="14"/>
                    </a:cubicBezTo>
                    <a:cubicBezTo>
                      <a:pt x="28" y="0"/>
                      <a:pt x="28" y="0"/>
                      <a:pt x="28"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8" name="Freeform 42"/>
              <p:cNvSpPr>
                <a:spLocks/>
              </p:cNvSpPr>
              <p:nvPr/>
            </p:nvSpPr>
            <p:spPr bwMode="auto">
              <a:xfrm>
                <a:off x="7794615" y="3505190"/>
                <a:ext cx="98424" cy="128588"/>
              </a:xfrm>
              <a:custGeom>
                <a:avLst/>
                <a:gdLst>
                  <a:gd name="T0" fmla="*/ 29 w 51"/>
                  <a:gd name="T1" fmla="*/ 0 h 66"/>
                  <a:gd name="T2" fmla="*/ 0 w 51"/>
                  <a:gd name="T3" fmla="*/ 16 h 66"/>
                  <a:gd name="T4" fmla="*/ 0 w 51"/>
                  <a:gd name="T5" fmla="*/ 49 h 66"/>
                  <a:gd name="T6" fmla="*/ 29 w 51"/>
                  <a:gd name="T7" fmla="*/ 66 h 66"/>
                  <a:gd name="T8" fmla="*/ 34 w 51"/>
                  <a:gd name="T9" fmla="*/ 63 h 66"/>
                  <a:gd name="T10" fmla="*/ 51 w 51"/>
                  <a:gd name="T11" fmla="*/ 12 h 66"/>
                  <a:gd name="T12" fmla="*/ 29 w 51"/>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29" y="0"/>
                    </a:moveTo>
                    <a:cubicBezTo>
                      <a:pt x="0" y="16"/>
                      <a:pt x="0" y="16"/>
                      <a:pt x="0" y="16"/>
                    </a:cubicBezTo>
                    <a:cubicBezTo>
                      <a:pt x="0" y="49"/>
                      <a:pt x="0" y="49"/>
                      <a:pt x="0" y="49"/>
                    </a:cubicBezTo>
                    <a:cubicBezTo>
                      <a:pt x="29" y="66"/>
                      <a:pt x="29" y="66"/>
                      <a:pt x="29" y="66"/>
                    </a:cubicBezTo>
                    <a:cubicBezTo>
                      <a:pt x="34" y="63"/>
                      <a:pt x="34" y="63"/>
                      <a:pt x="34" y="63"/>
                    </a:cubicBezTo>
                    <a:cubicBezTo>
                      <a:pt x="40" y="48"/>
                      <a:pt x="46" y="31"/>
                      <a:pt x="51" y="12"/>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79" name="Freeform 43"/>
              <p:cNvSpPr>
                <a:spLocks/>
              </p:cNvSpPr>
              <p:nvPr/>
            </p:nvSpPr>
            <p:spPr bwMode="auto">
              <a:xfrm>
                <a:off x="7853352" y="3400415"/>
                <a:ext cx="66675" cy="120650"/>
              </a:xfrm>
              <a:custGeom>
                <a:avLst/>
                <a:gdLst>
                  <a:gd name="T0" fmla="*/ 28 w 34"/>
                  <a:gd name="T1" fmla="*/ 0 h 62"/>
                  <a:gd name="T2" fmla="*/ 0 w 34"/>
                  <a:gd name="T3" fmla="*/ 17 h 62"/>
                  <a:gd name="T4" fmla="*/ 0 w 34"/>
                  <a:gd name="T5" fmla="*/ 50 h 62"/>
                  <a:gd name="T6" fmla="*/ 21 w 34"/>
                  <a:gd name="T7" fmla="*/ 62 h 62"/>
                  <a:gd name="T8" fmla="*/ 34 w 34"/>
                  <a:gd name="T9" fmla="*/ 4 h 62"/>
                  <a:gd name="T10" fmla="*/ 28 w 34"/>
                  <a:gd name="T11" fmla="*/ 0 h 62"/>
                </a:gdLst>
                <a:ahLst/>
                <a:cxnLst>
                  <a:cxn ang="0">
                    <a:pos x="T0" y="T1"/>
                  </a:cxn>
                  <a:cxn ang="0">
                    <a:pos x="T2" y="T3"/>
                  </a:cxn>
                  <a:cxn ang="0">
                    <a:pos x="T4" y="T5"/>
                  </a:cxn>
                  <a:cxn ang="0">
                    <a:pos x="T6" y="T7"/>
                  </a:cxn>
                  <a:cxn ang="0">
                    <a:pos x="T8" y="T9"/>
                  </a:cxn>
                  <a:cxn ang="0">
                    <a:pos x="T10" y="T11"/>
                  </a:cxn>
                </a:cxnLst>
                <a:rect l="0" t="0" r="r" b="b"/>
                <a:pathLst>
                  <a:path w="34" h="62">
                    <a:moveTo>
                      <a:pt x="28" y="0"/>
                    </a:moveTo>
                    <a:cubicBezTo>
                      <a:pt x="0" y="17"/>
                      <a:pt x="0" y="17"/>
                      <a:pt x="0" y="17"/>
                    </a:cubicBezTo>
                    <a:cubicBezTo>
                      <a:pt x="0" y="50"/>
                      <a:pt x="0" y="50"/>
                      <a:pt x="0" y="50"/>
                    </a:cubicBezTo>
                    <a:cubicBezTo>
                      <a:pt x="21" y="62"/>
                      <a:pt x="21" y="62"/>
                      <a:pt x="21" y="62"/>
                    </a:cubicBezTo>
                    <a:cubicBezTo>
                      <a:pt x="26" y="44"/>
                      <a:pt x="30" y="24"/>
                      <a:pt x="34" y="4"/>
                    </a:cubicBezTo>
                    <a:lnTo>
                      <a:pt x="28"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0" name="Freeform 44"/>
              <p:cNvSpPr>
                <a:spLocks/>
              </p:cNvSpPr>
              <p:nvPr/>
            </p:nvSpPr>
            <p:spPr bwMode="auto">
              <a:xfrm>
                <a:off x="7675552" y="3709979"/>
                <a:ext cx="106363" cy="65087"/>
              </a:xfrm>
              <a:custGeom>
                <a:avLst/>
                <a:gdLst>
                  <a:gd name="T0" fmla="*/ 55 w 55"/>
                  <a:gd name="T1" fmla="*/ 15 h 33"/>
                  <a:gd name="T2" fmla="*/ 28 w 55"/>
                  <a:gd name="T3" fmla="*/ 0 h 33"/>
                  <a:gd name="T4" fmla="*/ 0 w 55"/>
                  <a:gd name="T5" fmla="*/ 16 h 33"/>
                  <a:gd name="T6" fmla="*/ 0 w 55"/>
                  <a:gd name="T7" fmla="*/ 33 h 33"/>
                  <a:gd name="T8" fmla="*/ 40 w 55"/>
                  <a:gd name="T9" fmla="*/ 23 h 33"/>
                  <a:gd name="T10" fmla="*/ 55 w 55"/>
                  <a:gd name="T11" fmla="*/ 15 h 33"/>
                </a:gdLst>
                <a:ahLst/>
                <a:cxnLst>
                  <a:cxn ang="0">
                    <a:pos x="T0" y="T1"/>
                  </a:cxn>
                  <a:cxn ang="0">
                    <a:pos x="T2" y="T3"/>
                  </a:cxn>
                  <a:cxn ang="0">
                    <a:pos x="T4" y="T5"/>
                  </a:cxn>
                  <a:cxn ang="0">
                    <a:pos x="T6" y="T7"/>
                  </a:cxn>
                  <a:cxn ang="0">
                    <a:pos x="T8" y="T9"/>
                  </a:cxn>
                  <a:cxn ang="0">
                    <a:pos x="T10" y="T11"/>
                  </a:cxn>
                </a:cxnLst>
                <a:rect l="0" t="0" r="r" b="b"/>
                <a:pathLst>
                  <a:path w="55" h="33">
                    <a:moveTo>
                      <a:pt x="55" y="15"/>
                    </a:moveTo>
                    <a:cubicBezTo>
                      <a:pt x="28" y="0"/>
                      <a:pt x="28" y="0"/>
                      <a:pt x="28" y="0"/>
                    </a:cubicBezTo>
                    <a:cubicBezTo>
                      <a:pt x="0" y="16"/>
                      <a:pt x="0" y="16"/>
                      <a:pt x="0" y="16"/>
                    </a:cubicBezTo>
                    <a:cubicBezTo>
                      <a:pt x="0" y="33"/>
                      <a:pt x="0" y="33"/>
                      <a:pt x="0" y="33"/>
                    </a:cubicBezTo>
                    <a:cubicBezTo>
                      <a:pt x="13" y="32"/>
                      <a:pt x="27" y="29"/>
                      <a:pt x="40" y="23"/>
                    </a:cubicBezTo>
                    <a:cubicBezTo>
                      <a:pt x="45" y="21"/>
                      <a:pt x="50" y="18"/>
                      <a:pt x="55" y="1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1" name="Freeform 45"/>
              <p:cNvSpPr>
                <a:spLocks/>
              </p:cNvSpPr>
              <p:nvPr/>
            </p:nvSpPr>
            <p:spPr bwMode="auto">
              <a:xfrm>
                <a:off x="7734289" y="3608377"/>
                <a:ext cx="112713" cy="125413"/>
              </a:xfrm>
              <a:custGeom>
                <a:avLst/>
                <a:gdLst>
                  <a:gd name="T0" fmla="*/ 58 w 58"/>
                  <a:gd name="T1" fmla="*/ 25 h 65"/>
                  <a:gd name="T2" fmla="*/ 58 w 58"/>
                  <a:gd name="T3" fmla="*/ 16 h 65"/>
                  <a:gd name="T4" fmla="*/ 29 w 58"/>
                  <a:gd name="T5" fmla="*/ 0 h 65"/>
                  <a:gd name="T6" fmla="*/ 0 w 58"/>
                  <a:gd name="T7" fmla="*/ 16 h 65"/>
                  <a:gd name="T8" fmla="*/ 0 w 58"/>
                  <a:gd name="T9" fmla="*/ 49 h 65"/>
                  <a:gd name="T10" fmla="*/ 28 w 58"/>
                  <a:gd name="T11" fmla="*/ 65 h 65"/>
                  <a:gd name="T12" fmla="*/ 58 w 58"/>
                  <a:gd name="T13" fmla="*/ 25 h 65"/>
                </a:gdLst>
                <a:ahLst/>
                <a:cxnLst>
                  <a:cxn ang="0">
                    <a:pos x="T0" y="T1"/>
                  </a:cxn>
                  <a:cxn ang="0">
                    <a:pos x="T2" y="T3"/>
                  </a:cxn>
                  <a:cxn ang="0">
                    <a:pos x="T4" y="T5"/>
                  </a:cxn>
                  <a:cxn ang="0">
                    <a:pos x="T6" y="T7"/>
                  </a:cxn>
                  <a:cxn ang="0">
                    <a:pos x="T8" y="T9"/>
                  </a:cxn>
                  <a:cxn ang="0">
                    <a:pos x="T10" y="T11"/>
                  </a:cxn>
                  <a:cxn ang="0">
                    <a:pos x="T12" y="T13"/>
                  </a:cxn>
                </a:cxnLst>
                <a:rect l="0" t="0" r="r" b="b"/>
                <a:pathLst>
                  <a:path w="58" h="65">
                    <a:moveTo>
                      <a:pt x="58" y="25"/>
                    </a:moveTo>
                    <a:cubicBezTo>
                      <a:pt x="58" y="16"/>
                      <a:pt x="58" y="16"/>
                      <a:pt x="58" y="16"/>
                    </a:cubicBezTo>
                    <a:cubicBezTo>
                      <a:pt x="29" y="0"/>
                      <a:pt x="29" y="0"/>
                      <a:pt x="29" y="0"/>
                    </a:cubicBezTo>
                    <a:cubicBezTo>
                      <a:pt x="0" y="16"/>
                      <a:pt x="0" y="16"/>
                      <a:pt x="0" y="16"/>
                    </a:cubicBezTo>
                    <a:cubicBezTo>
                      <a:pt x="0" y="49"/>
                      <a:pt x="0" y="49"/>
                      <a:pt x="0" y="49"/>
                    </a:cubicBezTo>
                    <a:cubicBezTo>
                      <a:pt x="28" y="65"/>
                      <a:pt x="28" y="65"/>
                      <a:pt x="28" y="65"/>
                    </a:cubicBezTo>
                    <a:cubicBezTo>
                      <a:pt x="39" y="56"/>
                      <a:pt x="49" y="42"/>
                      <a:pt x="58" y="2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2" name="Freeform 46"/>
              <p:cNvSpPr>
                <a:spLocks/>
              </p:cNvSpPr>
              <p:nvPr/>
            </p:nvSpPr>
            <p:spPr bwMode="auto">
              <a:xfrm>
                <a:off x="7554903" y="3709978"/>
                <a:ext cx="112713" cy="66675"/>
              </a:xfrm>
              <a:custGeom>
                <a:avLst/>
                <a:gdLst>
                  <a:gd name="T0" fmla="*/ 58 w 58"/>
                  <a:gd name="T1" fmla="*/ 33 h 34"/>
                  <a:gd name="T2" fmla="*/ 58 w 58"/>
                  <a:gd name="T3" fmla="*/ 16 h 34"/>
                  <a:gd name="T4" fmla="*/ 29 w 58"/>
                  <a:gd name="T5" fmla="*/ 0 h 34"/>
                  <a:gd name="T6" fmla="*/ 0 w 58"/>
                  <a:gd name="T7" fmla="*/ 16 h 34"/>
                  <a:gd name="T8" fmla="*/ 0 w 58"/>
                  <a:gd name="T9" fmla="*/ 22 h 34"/>
                  <a:gd name="T10" fmla="*/ 58 w 58"/>
                  <a:gd name="T11" fmla="*/ 33 h 34"/>
                </a:gdLst>
                <a:ahLst/>
                <a:cxnLst>
                  <a:cxn ang="0">
                    <a:pos x="T0" y="T1"/>
                  </a:cxn>
                  <a:cxn ang="0">
                    <a:pos x="T2" y="T3"/>
                  </a:cxn>
                  <a:cxn ang="0">
                    <a:pos x="T4" y="T5"/>
                  </a:cxn>
                  <a:cxn ang="0">
                    <a:pos x="T6" y="T7"/>
                  </a:cxn>
                  <a:cxn ang="0">
                    <a:pos x="T8" y="T9"/>
                  </a:cxn>
                  <a:cxn ang="0">
                    <a:pos x="T10" y="T11"/>
                  </a:cxn>
                </a:cxnLst>
                <a:rect l="0" t="0" r="r" b="b"/>
                <a:pathLst>
                  <a:path w="58" h="34">
                    <a:moveTo>
                      <a:pt x="58" y="33"/>
                    </a:moveTo>
                    <a:cubicBezTo>
                      <a:pt x="58" y="16"/>
                      <a:pt x="58" y="16"/>
                      <a:pt x="58" y="16"/>
                    </a:cubicBezTo>
                    <a:cubicBezTo>
                      <a:pt x="29" y="0"/>
                      <a:pt x="29" y="0"/>
                      <a:pt x="29" y="0"/>
                    </a:cubicBezTo>
                    <a:cubicBezTo>
                      <a:pt x="0" y="16"/>
                      <a:pt x="0" y="16"/>
                      <a:pt x="0" y="16"/>
                    </a:cubicBezTo>
                    <a:cubicBezTo>
                      <a:pt x="0" y="22"/>
                      <a:pt x="0" y="22"/>
                      <a:pt x="0" y="22"/>
                    </a:cubicBezTo>
                    <a:cubicBezTo>
                      <a:pt x="18" y="30"/>
                      <a:pt x="38" y="34"/>
                      <a:pt x="58" y="3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3" name="Freeform 47"/>
              <p:cNvSpPr>
                <a:spLocks/>
              </p:cNvSpPr>
              <p:nvPr/>
            </p:nvSpPr>
            <p:spPr bwMode="auto">
              <a:xfrm>
                <a:off x="7491402" y="3709978"/>
                <a:ext cx="55563" cy="39688"/>
              </a:xfrm>
              <a:custGeom>
                <a:avLst/>
                <a:gdLst>
                  <a:gd name="T0" fmla="*/ 29 w 29"/>
                  <a:gd name="T1" fmla="*/ 16 h 20"/>
                  <a:gd name="T2" fmla="*/ 0 w 29"/>
                  <a:gd name="T3" fmla="*/ 0 h 20"/>
                  <a:gd name="T4" fmla="*/ 0 w 29"/>
                  <a:gd name="T5" fmla="*/ 0 h 20"/>
                  <a:gd name="T6" fmla="*/ 29 w 29"/>
                  <a:gd name="T7" fmla="*/ 20 h 20"/>
                  <a:gd name="T8" fmla="*/ 29 w 29"/>
                  <a:gd name="T9" fmla="*/ 16 h 20"/>
                </a:gdLst>
                <a:ahLst/>
                <a:cxnLst>
                  <a:cxn ang="0">
                    <a:pos x="T0" y="T1"/>
                  </a:cxn>
                  <a:cxn ang="0">
                    <a:pos x="T2" y="T3"/>
                  </a:cxn>
                  <a:cxn ang="0">
                    <a:pos x="T4" y="T5"/>
                  </a:cxn>
                  <a:cxn ang="0">
                    <a:pos x="T6" y="T7"/>
                  </a:cxn>
                  <a:cxn ang="0">
                    <a:pos x="T8" y="T9"/>
                  </a:cxn>
                </a:cxnLst>
                <a:rect l="0" t="0" r="r" b="b"/>
                <a:pathLst>
                  <a:path w="29" h="20">
                    <a:moveTo>
                      <a:pt x="29" y="16"/>
                    </a:moveTo>
                    <a:cubicBezTo>
                      <a:pt x="0" y="0"/>
                      <a:pt x="0" y="0"/>
                      <a:pt x="0" y="0"/>
                    </a:cubicBezTo>
                    <a:cubicBezTo>
                      <a:pt x="0" y="0"/>
                      <a:pt x="0" y="0"/>
                      <a:pt x="0" y="0"/>
                    </a:cubicBezTo>
                    <a:cubicBezTo>
                      <a:pt x="9" y="8"/>
                      <a:pt x="19" y="15"/>
                      <a:pt x="29" y="20"/>
                    </a:cubicBezTo>
                    <a:lnTo>
                      <a:pt x="29"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4" name="Freeform 49"/>
              <p:cNvSpPr>
                <a:spLocks/>
              </p:cNvSpPr>
              <p:nvPr/>
            </p:nvSpPr>
            <p:spPr bwMode="auto">
              <a:xfrm>
                <a:off x="7318365" y="2887655"/>
                <a:ext cx="111125" cy="127000"/>
              </a:xfrm>
              <a:custGeom>
                <a:avLst/>
                <a:gdLst>
                  <a:gd name="T0" fmla="*/ 57 w 57"/>
                  <a:gd name="T1" fmla="*/ 49 h 66"/>
                  <a:gd name="T2" fmla="*/ 57 w 57"/>
                  <a:gd name="T3" fmla="*/ 16 h 66"/>
                  <a:gd name="T4" fmla="*/ 28 w 57"/>
                  <a:gd name="T5" fmla="*/ 0 h 66"/>
                  <a:gd name="T6" fmla="*/ 0 w 57"/>
                  <a:gd name="T7" fmla="*/ 16 h 66"/>
                  <a:gd name="T8" fmla="*/ 11 w 57"/>
                  <a:gd name="T9" fmla="*/ 56 h 66"/>
                  <a:gd name="T10" fmla="*/ 28 w 57"/>
                  <a:gd name="T11" fmla="*/ 66 h 66"/>
                  <a:gd name="T12" fmla="*/ 57 w 57"/>
                  <a:gd name="T13" fmla="*/ 49 h 66"/>
                </a:gdLst>
                <a:ahLst/>
                <a:cxnLst>
                  <a:cxn ang="0">
                    <a:pos x="T0" y="T1"/>
                  </a:cxn>
                  <a:cxn ang="0">
                    <a:pos x="T2" y="T3"/>
                  </a:cxn>
                  <a:cxn ang="0">
                    <a:pos x="T4" y="T5"/>
                  </a:cxn>
                  <a:cxn ang="0">
                    <a:pos x="T6" y="T7"/>
                  </a:cxn>
                  <a:cxn ang="0">
                    <a:pos x="T8" y="T9"/>
                  </a:cxn>
                  <a:cxn ang="0">
                    <a:pos x="T10" y="T11"/>
                  </a:cxn>
                  <a:cxn ang="0">
                    <a:pos x="T12" y="T13"/>
                  </a:cxn>
                </a:cxnLst>
                <a:rect l="0" t="0" r="r" b="b"/>
                <a:pathLst>
                  <a:path w="57" h="66">
                    <a:moveTo>
                      <a:pt x="57" y="49"/>
                    </a:moveTo>
                    <a:cubicBezTo>
                      <a:pt x="57" y="16"/>
                      <a:pt x="57" y="16"/>
                      <a:pt x="57" y="16"/>
                    </a:cubicBezTo>
                    <a:cubicBezTo>
                      <a:pt x="28" y="0"/>
                      <a:pt x="28" y="0"/>
                      <a:pt x="28" y="0"/>
                    </a:cubicBezTo>
                    <a:cubicBezTo>
                      <a:pt x="0" y="16"/>
                      <a:pt x="0" y="16"/>
                      <a:pt x="0" y="16"/>
                    </a:cubicBezTo>
                    <a:cubicBezTo>
                      <a:pt x="4" y="29"/>
                      <a:pt x="7" y="42"/>
                      <a:pt x="11" y="56"/>
                    </a:cubicBezTo>
                    <a:cubicBezTo>
                      <a:pt x="28" y="66"/>
                      <a:pt x="28" y="66"/>
                      <a:pt x="28" y="66"/>
                    </a:cubicBezTo>
                    <a:lnTo>
                      <a:pt x="57"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5" name="Freeform 50"/>
              <p:cNvSpPr>
                <a:spLocks/>
              </p:cNvSpPr>
              <p:nvPr/>
            </p:nvSpPr>
            <p:spPr bwMode="auto">
              <a:xfrm>
                <a:off x="7362814" y="3092441"/>
                <a:ext cx="66675" cy="122238"/>
              </a:xfrm>
              <a:custGeom>
                <a:avLst/>
                <a:gdLst>
                  <a:gd name="T0" fmla="*/ 11 w 34"/>
                  <a:gd name="T1" fmla="*/ 63 h 63"/>
                  <a:gd name="T2" fmla="*/ 34 w 34"/>
                  <a:gd name="T3" fmla="*/ 50 h 63"/>
                  <a:gd name="T4" fmla="*/ 34 w 34"/>
                  <a:gd name="T5" fmla="*/ 17 h 63"/>
                  <a:gd name="T6" fmla="*/ 5 w 34"/>
                  <a:gd name="T7" fmla="*/ 0 h 63"/>
                  <a:gd name="T8" fmla="*/ 0 w 34"/>
                  <a:gd name="T9" fmla="*/ 3 h 63"/>
                  <a:gd name="T10" fmla="*/ 11 w 34"/>
                  <a:gd name="T11" fmla="*/ 63 h 63"/>
                </a:gdLst>
                <a:ahLst/>
                <a:cxnLst>
                  <a:cxn ang="0">
                    <a:pos x="T0" y="T1"/>
                  </a:cxn>
                  <a:cxn ang="0">
                    <a:pos x="T2" y="T3"/>
                  </a:cxn>
                  <a:cxn ang="0">
                    <a:pos x="T4" y="T5"/>
                  </a:cxn>
                  <a:cxn ang="0">
                    <a:pos x="T6" y="T7"/>
                  </a:cxn>
                  <a:cxn ang="0">
                    <a:pos x="T8" y="T9"/>
                  </a:cxn>
                  <a:cxn ang="0">
                    <a:pos x="T10" y="T11"/>
                  </a:cxn>
                </a:cxnLst>
                <a:rect l="0" t="0" r="r" b="b"/>
                <a:pathLst>
                  <a:path w="34" h="63">
                    <a:moveTo>
                      <a:pt x="11" y="63"/>
                    </a:moveTo>
                    <a:cubicBezTo>
                      <a:pt x="34" y="50"/>
                      <a:pt x="34" y="50"/>
                      <a:pt x="34" y="50"/>
                    </a:cubicBezTo>
                    <a:cubicBezTo>
                      <a:pt x="34" y="17"/>
                      <a:pt x="34" y="17"/>
                      <a:pt x="34" y="17"/>
                    </a:cubicBezTo>
                    <a:cubicBezTo>
                      <a:pt x="5" y="0"/>
                      <a:pt x="5" y="0"/>
                      <a:pt x="5" y="0"/>
                    </a:cubicBezTo>
                    <a:cubicBezTo>
                      <a:pt x="0" y="3"/>
                      <a:pt x="0" y="3"/>
                      <a:pt x="0" y="3"/>
                    </a:cubicBezTo>
                    <a:cubicBezTo>
                      <a:pt x="5" y="22"/>
                      <a:pt x="8" y="42"/>
                      <a:pt x="11" y="6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6" name="Freeform 51"/>
              <p:cNvSpPr>
                <a:spLocks/>
              </p:cNvSpPr>
              <p:nvPr/>
            </p:nvSpPr>
            <p:spPr bwMode="auto">
              <a:xfrm>
                <a:off x="7396152" y="3311517"/>
                <a:ext cx="33338" cy="100012"/>
              </a:xfrm>
              <a:custGeom>
                <a:avLst/>
                <a:gdLst>
                  <a:gd name="T0" fmla="*/ 2 w 17"/>
                  <a:gd name="T1" fmla="*/ 52 h 52"/>
                  <a:gd name="T2" fmla="*/ 17 w 17"/>
                  <a:gd name="T3" fmla="*/ 43 h 52"/>
                  <a:gd name="T4" fmla="*/ 17 w 17"/>
                  <a:gd name="T5" fmla="*/ 10 h 52"/>
                  <a:gd name="T6" fmla="*/ 0 w 17"/>
                  <a:gd name="T7" fmla="*/ 0 h 52"/>
                  <a:gd name="T8" fmla="*/ 2 w 17"/>
                  <a:gd name="T9" fmla="*/ 52 h 52"/>
                </a:gdLst>
                <a:ahLst/>
                <a:cxnLst>
                  <a:cxn ang="0">
                    <a:pos x="T0" y="T1"/>
                  </a:cxn>
                  <a:cxn ang="0">
                    <a:pos x="T2" y="T3"/>
                  </a:cxn>
                  <a:cxn ang="0">
                    <a:pos x="T4" y="T5"/>
                  </a:cxn>
                  <a:cxn ang="0">
                    <a:pos x="T6" y="T7"/>
                  </a:cxn>
                  <a:cxn ang="0">
                    <a:pos x="T8" y="T9"/>
                  </a:cxn>
                </a:cxnLst>
                <a:rect l="0" t="0" r="r" b="b"/>
                <a:pathLst>
                  <a:path w="17" h="52">
                    <a:moveTo>
                      <a:pt x="2" y="52"/>
                    </a:moveTo>
                    <a:cubicBezTo>
                      <a:pt x="17" y="43"/>
                      <a:pt x="17" y="43"/>
                      <a:pt x="17" y="43"/>
                    </a:cubicBezTo>
                    <a:cubicBezTo>
                      <a:pt x="17" y="10"/>
                      <a:pt x="17" y="10"/>
                      <a:pt x="17" y="10"/>
                    </a:cubicBezTo>
                    <a:cubicBezTo>
                      <a:pt x="0" y="0"/>
                      <a:pt x="0" y="0"/>
                      <a:pt x="0" y="0"/>
                    </a:cubicBezTo>
                    <a:cubicBezTo>
                      <a:pt x="1" y="17"/>
                      <a:pt x="2" y="34"/>
                      <a:pt x="2" y="52"/>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7" name="Freeform 52"/>
              <p:cNvSpPr>
                <a:spLocks/>
              </p:cNvSpPr>
              <p:nvPr/>
            </p:nvSpPr>
            <p:spPr bwMode="auto">
              <a:xfrm>
                <a:off x="7386628" y="3195630"/>
                <a:ext cx="101600" cy="127000"/>
              </a:xfrm>
              <a:custGeom>
                <a:avLst/>
                <a:gdLst>
                  <a:gd name="T0" fmla="*/ 52 w 52"/>
                  <a:gd name="T1" fmla="*/ 50 h 66"/>
                  <a:gd name="T2" fmla="*/ 52 w 52"/>
                  <a:gd name="T3" fmla="*/ 17 h 66"/>
                  <a:gd name="T4" fmla="*/ 24 w 52"/>
                  <a:gd name="T5" fmla="*/ 0 h 66"/>
                  <a:gd name="T6" fmla="*/ 0 w 52"/>
                  <a:gd name="T7" fmla="*/ 14 h 66"/>
                  <a:gd name="T8" fmla="*/ 5 w 52"/>
                  <a:gd name="T9" fmla="*/ 55 h 66"/>
                  <a:gd name="T10" fmla="*/ 24 w 52"/>
                  <a:gd name="T11" fmla="*/ 66 h 66"/>
                  <a:gd name="T12" fmla="*/ 52 w 52"/>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52" h="66">
                    <a:moveTo>
                      <a:pt x="52" y="50"/>
                    </a:moveTo>
                    <a:cubicBezTo>
                      <a:pt x="52" y="17"/>
                      <a:pt x="52" y="17"/>
                      <a:pt x="52" y="17"/>
                    </a:cubicBezTo>
                    <a:cubicBezTo>
                      <a:pt x="24" y="0"/>
                      <a:pt x="24" y="0"/>
                      <a:pt x="24" y="0"/>
                    </a:cubicBezTo>
                    <a:cubicBezTo>
                      <a:pt x="0" y="14"/>
                      <a:pt x="0" y="14"/>
                      <a:pt x="0" y="14"/>
                    </a:cubicBezTo>
                    <a:cubicBezTo>
                      <a:pt x="2" y="27"/>
                      <a:pt x="3" y="41"/>
                      <a:pt x="5" y="55"/>
                    </a:cubicBezTo>
                    <a:cubicBezTo>
                      <a:pt x="24" y="66"/>
                      <a:pt x="24" y="66"/>
                      <a:pt x="24" y="66"/>
                    </a:cubicBezTo>
                    <a:lnTo>
                      <a:pt x="52"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8" name="Freeform 53"/>
              <p:cNvSpPr>
                <a:spLocks/>
              </p:cNvSpPr>
              <p:nvPr/>
            </p:nvSpPr>
            <p:spPr bwMode="auto">
              <a:xfrm>
                <a:off x="7400914" y="3521065"/>
                <a:ext cx="28576" cy="82551"/>
              </a:xfrm>
              <a:custGeom>
                <a:avLst/>
                <a:gdLst>
                  <a:gd name="T0" fmla="*/ 15 w 15"/>
                  <a:gd name="T1" fmla="*/ 8 h 43"/>
                  <a:gd name="T2" fmla="*/ 0 w 15"/>
                  <a:gd name="T3" fmla="*/ 0 h 43"/>
                  <a:gd name="T4" fmla="*/ 11 w 15"/>
                  <a:gd name="T5" fmla="*/ 43 h 43"/>
                  <a:gd name="T6" fmla="*/ 15 w 15"/>
                  <a:gd name="T7" fmla="*/ 41 h 43"/>
                  <a:gd name="T8" fmla="*/ 15 w 15"/>
                  <a:gd name="T9" fmla="*/ 8 h 43"/>
                </a:gdLst>
                <a:ahLst/>
                <a:cxnLst>
                  <a:cxn ang="0">
                    <a:pos x="T0" y="T1"/>
                  </a:cxn>
                  <a:cxn ang="0">
                    <a:pos x="T2" y="T3"/>
                  </a:cxn>
                  <a:cxn ang="0">
                    <a:pos x="T4" y="T5"/>
                  </a:cxn>
                  <a:cxn ang="0">
                    <a:pos x="T6" y="T7"/>
                  </a:cxn>
                  <a:cxn ang="0">
                    <a:pos x="T8" y="T9"/>
                  </a:cxn>
                </a:cxnLst>
                <a:rect l="0" t="0" r="r" b="b"/>
                <a:pathLst>
                  <a:path w="15" h="43">
                    <a:moveTo>
                      <a:pt x="15" y="8"/>
                    </a:moveTo>
                    <a:cubicBezTo>
                      <a:pt x="0" y="0"/>
                      <a:pt x="0" y="0"/>
                      <a:pt x="0" y="0"/>
                    </a:cubicBezTo>
                    <a:cubicBezTo>
                      <a:pt x="2" y="16"/>
                      <a:pt x="6" y="30"/>
                      <a:pt x="11" y="43"/>
                    </a:cubicBezTo>
                    <a:cubicBezTo>
                      <a:pt x="15" y="41"/>
                      <a:pt x="15" y="41"/>
                      <a:pt x="15" y="41"/>
                    </a:cubicBezTo>
                    <a:lnTo>
                      <a:pt x="15"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89" name="Freeform 54"/>
              <p:cNvSpPr>
                <a:spLocks/>
              </p:cNvSpPr>
              <p:nvPr/>
            </p:nvSpPr>
            <p:spPr bwMode="auto">
              <a:xfrm>
                <a:off x="7396153" y="3400416"/>
                <a:ext cx="92075" cy="130174"/>
              </a:xfrm>
              <a:custGeom>
                <a:avLst/>
                <a:gdLst>
                  <a:gd name="T0" fmla="*/ 47 w 47"/>
                  <a:gd name="T1" fmla="*/ 50 h 67"/>
                  <a:gd name="T2" fmla="*/ 47 w 47"/>
                  <a:gd name="T3" fmla="*/ 17 h 67"/>
                  <a:gd name="T4" fmla="*/ 19 w 47"/>
                  <a:gd name="T5" fmla="*/ 0 h 67"/>
                  <a:gd name="T6" fmla="*/ 2 w 47"/>
                  <a:gd name="T7" fmla="*/ 10 h 67"/>
                  <a:gd name="T8" fmla="*/ 0 w 47"/>
                  <a:gd name="T9" fmla="*/ 46 h 67"/>
                  <a:gd name="T10" fmla="*/ 1 w 47"/>
                  <a:gd name="T11" fmla="*/ 57 h 67"/>
                  <a:gd name="T12" fmla="*/ 19 w 47"/>
                  <a:gd name="T13" fmla="*/ 67 h 67"/>
                  <a:gd name="T14" fmla="*/ 47 w 47"/>
                  <a:gd name="T15" fmla="*/ 5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7">
                    <a:moveTo>
                      <a:pt x="47" y="50"/>
                    </a:moveTo>
                    <a:cubicBezTo>
                      <a:pt x="47" y="17"/>
                      <a:pt x="47" y="17"/>
                      <a:pt x="47" y="17"/>
                    </a:cubicBezTo>
                    <a:cubicBezTo>
                      <a:pt x="19" y="0"/>
                      <a:pt x="19" y="0"/>
                      <a:pt x="19" y="0"/>
                    </a:cubicBezTo>
                    <a:cubicBezTo>
                      <a:pt x="2" y="10"/>
                      <a:pt x="2" y="10"/>
                      <a:pt x="2" y="10"/>
                    </a:cubicBezTo>
                    <a:cubicBezTo>
                      <a:pt x="2" y="22"/>
                      <a:pt x="1" y="34"/>
                      <a:pt x="0" y="46"/>
                    </a:cubicBezTo>
                    <a:cubicBezTo>
                      <a:pt x="1" y="49"/>
                      <a:pt x="1" y="53"/>
                      <a:pt x="1" y="57"/>
                    </a:cubicBezTo>
                    <a:cubicBezTo>
                      <a:pt x="19" y="67"/>
                      <a:pt x="19" y="67"/>
                      <a:pt x="19" y="67"/>
                    </a:cubicBezTo>
                    <a:lnTo>
                      <a:pt x="47"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0" name="Freeform 55"/>
              <p:cNvSpPr>
                <a:spLocks/>
              </p:cNvSpPr>
              <p:nvPr/>
            </p:nvSpPr>
            <p:spPr bwMode="auto">
              <a:xfrm>
                <a:off x="7424728" y="3608378"/>
                <a:ext cx="63499" cy="96838"/>
              </a:xfrm>
              <a:custGeom>
                <a:avLst/>
                <a:gdLst>
                  <a:gd name="T0" fmla="*/ 32 w 32"/>
                  <a:gd name="T1" fmla="*/ 49 h 50"/>
                  <a:gd name="T2" fmla="*/ 32 w 32"/>
                  <a:gd name="T3" fmla="*/ 16 h 50"/>
                  <a:gd name="T4" fmla="*/ 4 w 32"/>
                  <a:gd name="T5" fmla="*/ 0 h 50"/>
                  <a:gd name="T6" fmla="*/ 0 w 32"/>
                  <a:gd name="T7" fmla="*/ 2 h 50"/>
                  <a:gd name="T8" fmla="*/ 31 w 32"/>
                  <a:gd name="T9" fmla="*/ 50 h 50"/>
                  <a:gd name="T10" fmla="*/ 32 w 32"/>
                  <a:gd name="T11" fmla="*/ 49 h 50"/>
                </a:gdLst>
                <a:ahLst/>
                <a:cxnLst>
                  <a:cxn ang="0">
                    <a:pos x="T0" y="T1"/>
                  </a:cxn>
                  <a:cxn ang="0">
                    <a:pos x="T2" y="T3"/>
                  </a:cxn>
                  <a:cxn ang="0">
                    <a:pos x="T4" y="T5"/>
                  </a:cxn>
                  <a:cxn ang="0">
                    <a:pos x="T6" y="T7"/>
                  </a:cxn>
                  <a:cxn ang="0">
                    <a:pos x="T8" y="T9"/>
                  </a:cxn>
                  <a:cxn ang="0">
                    <a:pos x="T10" y="T11"/>
                  </a:cxn>
                </a:cxnLst>
                <a:rect l="0" t="0" r="r" b="b"/>
                <a:pathLst>
                  <a:path w="32" h="50">
                    <a:moveTo>
                      <a:pt x="32" y="49"/>
                    </a:moveTo>
                    <a:cubicBezTo>
                      <a:pt x="32" y="16"/>
                      <a:pt x="32" y="16"/>
                      <a:pt x="32" y="16"/>
                    </a:cubicBezTo>
                    <a:cubicBezTo>
                      <a:pt x="4" y="0"/>
                      <a:pt x="4" y="0"/>
                      <a:pt x="4" y="0"/>
                    </a:cubicBezTo>
                    <a:cubicBezTo>
                      <a:pt x="0" y="2"/>
                      <a:pt x="0" y="2"/>
                      <a:pt x="0" y="2"/>
                    </a:cubicBezTo>
                    <a:cubicBezTo>
                      <a:pt x="8" y="22"/>
                      <a:pt x="18" y="37"/>
                      <a:pt x="31" y="50"/>
                    </a:cubicBezTo>
                    <a:lnTo>
                      <a:pt x="3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1" name="Freeform 57"/>
              <p:cNvSpPr>
                <a:spLocks/>
              </p:cNvSpPr>
              <p:nvPr/>
            </p:nvSpPr>
            <p:spPr bwMode="auto">
              <a:xfrm>
                <a:off x="7248512" y="2476494"/>
                <a:ext cx="60324" cy="127000"/>
              </a:xfrm>
              <a:custGeom>
                <a:avLst/>
                <a:gdLst>
                  <a:gd name="T0" fmla="*/ 31 w 31"/>
                  <a:gd name="T1" fmla="*/ 49 h 65"/>
                  <a:gd name="T2" fmla="*/ 31 w 31"/>
                  <a:gd name="T3" fmla="*/ 16 h 65"/>
                  <a:gd name="T4" fmla="*/ 5 w 31"/>
                  <a:gd name="T5" fmla="*/ 0 h 65"/>
                  <a:gd name="T6" fmla="*/ 2 w 31"/>
                  <a:gd name="T7" fmla="*/ 65 h 65"/>
                  <a:gd name="T8" fmla="*/ 3 w 31"/>
                  <a:gd name="T9" fmla="*/ 65 h 65"/>
                  <a:gd name="T10" fmla="*/ 31 w 31"/>
                  <a:gd name="T11" fmla="*/ 49 h 65"/>
                </a:gdLst>
                <a:ahLst/>
                <a:cxnLst>
                  <a:cxn ang="0">
                    <a:pos x="T0" y="T1"/>
                  </a:cxn>
                  <a:cxn ang="0">
                    <a:pos x="T2" y="T3"/>
                  </a:cxn>
                  <a:cxn ang="0">
                    <a:pos x="T4" y="T5"/>
                  </a:cxn>
                  <a:cxn ang="0">
                    <a:pos x="T6" y="T7"/>
                  </a:cxn>
                  <a:cxn ang="0">
                    <a:pos x="T8" y="T9"/>
                  </a:cxn>
                  <a:cxn ang="0">
                    <a:pos x="T10" y="T11"/>
                  </a:cxn>
                </a:cxnLst>
                <a:rect l="0" t="0" r="r" b="b"/>
                <a:pathLst>
                  <a:path w="31" h="65">
                    <a:moveTo>
                      <a:pt x="31" y="49"/>
                    </a:moveTo>
                    <a:cubicBezTo>
                      <a:pt x="31" y="16"/>
                      <a:pt x="31" y="16"/>
                      <a:pt x="31" y="16"/>
                    </a:cubicBezTo>
                    <a:cubicBezTo>
                      <a:pt x="5" y="0"/>
                      <a:pt x="5" y="0"/>
                      <a:pt x="5" y="0"/>
                    </a:cubicBezTo>
                    <a:cubicBezTo>
                      <a:pt x="1" y="21"/>
                      <a:pt x="0" y="43"/>
                      <a:pt x="2" y="65"/>
                    </a:cubicBezTo>
                    <a:cubicBezTo>
                      <a:pt x="3" y="65"/>
                      <a:pt x="3" y="65"/>
                      <a:pt x="3" y="65"/>
                    </a:cubicBezTo>
                    <a:lnTo>
                      <a:pt x="31"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2" name="Freeform 1612"/>
              <p:cNvSpPr>
                <a:spLocks/>
              </p:cNvSpPr>
              <p:nvPr/>
            </p:nvSpPr>
            <p:spPr bwMode="auto">
              <a:xfrm>
                <a:off x="7262800" y="2686041"/>
                <a:ext cx="46037" cy="104775"/>
              </a:xfrm>
              <a:custGeom>
                <a:avLst/>
                <a:gdLst>
                  <a:gd name="T0" fmla="*/ 24 w 24"/>
                  <a:gd name="T1" fmla="*/ 14 h 54"/>
                  <a:gd name="T2" fmla="*/ 0 w 24"/>
                  <a:gd name="T3" fmla="*/ 0 h 54"/>
                  <a:gd name="T4" fmla="*/ 12 w 24"/>
                  <a:gd name="T5" fmla="*/ 54 h 54"/>
                  <a:gd name="T6" fmla="*/ 24 w 24"/>
                  <a:gd name="T7" fmla="*/ 47 h 54"/>
                  <a:gd name="T8" fmla="*/ 24 w 24"/>
                  <a:gd name="T9" fmla="*/ 14 h 54"/>
                </a:gdLst>
                <a:ahLst/>
                <a:cxnLst>
                  <a:cxn ang="0">
                    <a:pos x="T0" y="T1"/>
                  </a:cxn>
                  <a:cxn ang="0">
                    <a:pos x="T2" y="T3"/>
                  </a:cxn>
                  <a:cxn ang="0">
                    <a:pos x="T4" y="T5"/>
                  </a:cxn>
                  <a:cxn ang="0">
                    <a:pos x="T6" y="T7"/>
                  </a:cxn>
                  <a:cxn ang="0">
                    <a:pos x="T8" y="T9"/>
                  </a:cxn>
                </a:cxnLst>
                <a:rect l="0" t="0" r="r" b="b"/>
                <a:pathLst>
                  <a:path w="24" h="54">
                    <a:moveTo>
                      <a:pt x="24" y="14"/>
                    </a:moveTo>
                    <a:cubicBezTo>
                      <a:pt x="0" y="0"/>
                      <a:pt x="0" y="0"/>
                      <a:pt x="0" y="0"/>
                    </a:cubicBezTo>
                    <a:cubicBezTo>
                      <a:pt x="3" y="18"/>
                      <a:pt x="7" y="36"/>
                      <a:pt x="12" y="54"/>
                    </a:cubicBezTo>
                    <a:cubicBezTo>
                      <a:pt x="24" y="47"/>
                      <a:pt x="24" y="47"/>
                      <a:pt x="24" y="47"/>
                    </a:cubicBezTo>
                    <a:lnTo>
                      <a:pt x="24" y="14"/>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3" name="Freeform 1613"/>
              <p:cNvSpPr>
                <a:spLocks/>
              </p:cNvSpPr>
              <p:nvPr/>
            </p:nvSpPr>
            <p:spPr bwMode="auto">
              <a:xfrm>
                <a:off x="7288199" y="2784466"/>
                <a:ext cx="80962" cy="127000"/>
              </a:xfrm>
              <a:custGeom>
                <a:avLst/>
                <a:gdLst>
                  <a:gd name="T0" fmla="*/ 42 w 42"/>
                  <a:gd name="T1" fmla="*/ 49 h 65"/>
                  <a:gd name="T2" fmla="*/ 42 w 42"/>
                  <a:gd name="T3" fmla="*/ 16 h 65"/>
                  <a:gd name="T4" fmla="*/ 13 w 42"/>
                  <a:gd name="T5" fmla="*/ 0 h 65"/>
                  <a:gd name="T6" fmla="*/ 0 w 42"/>
                  <a:gd name="T7" fmla="*/ 7 h 65"/>
                  <a:gd name="T8" fmla="*/ 15 w 42"/>
                  <a:gd name="T9" fmla="*/ 65 h 65"/>
                  <a:gd name="T10" fmla="*/ 42 w 42"/>
                  <a:gd name="T11" fmla="*/ 49 h 65"/>
                </a:gdLst>
                <a:ahLst/>
                <a:cxnLst>
                  <a:cxn ang="0">
                    <a:pos x="T0" y="T1"/>
                  </a:cxn>
                  <a:cxn ang="0">
                    <a:pos x="T2" y="T3"/>
                  </a:cxn>
                  <a:cxn ang="0">
                    <a:pos x="T4" y="T5"/>
                  </a:cxn>
                  <a:cxn ang="0">
                    <a:pos x="T6" y="T7"/>
                  </a:cxn>
                  <a:cxn ang="0">
                    <a:pos x="T8" y="T9"/>
                  </a:cxn>
                  <a:cxn ang="0">
                    <a:pos x="T10" y="T11"/>
                  </a:cxn>
                </a:cxnLst>
                <a:rect l="0" t="0" r="r" b="b"/>
                <a:pathLst>
                  <a:path w="42" h="65">
                    <a:moveTo>
                      <a:pt x="42" y="49"/>
                    </a:moveTo>
                    <a:cubicBezTo>
                      <a:pt x="42" y="16"/>
                      <a:pt x="42" y="16"/>
                      <a:pt x="42" y="16"/>
                    </a:cubicBezTo>
                    <a:cubicBezTo>
                      <a:pt x="13" y="0"/>
                      <a:pt x="13" y="0"/>
                      <a:pt x="13" y="0"/>
                    </a:cubicBezTo>
                    <a:cubicBezTo>
                      <a:pt x="0" y="7"/>
                      <a:pt x="0" y="7"/>
                      <a:pt x="0" y="7"/>
                    </a:cubicBezTo>
                    <a:cubicBezTo>
                      <a:pt x="5" y="26"/>
                      <a:pt x="10" y="45"/>
                      <a:pt x="15" y="65"/>
                    </a:cubicBezTo>
                    <a:lnTo>
                      <a:pt x="4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4" name="Freeform 1615"/>
              <p:cNvSpPr>
                <a:spLocks/>
              </p:cNvSpPr>
              <p:nvPr/>
            </p:nvSpPr>
            <p:spPr bwMode="auto">
              <a:xfrm>
                <a:off x="7342175" y="3005127"/>
                <a:ext cx="26987" cy="85725"/>
              </a:xfrm>
              <a:custGeom>
                <a:avLst/>
                <a:gdLst>
                  <a:gd name="T0" fmla="*/ 14 w 14"/>
                  <a:gd name="T1" fmla="*/ 8 h 44"/>
                  <a:gd name="T2" fmla="*/ 0 w 14"/>
                  <a:gd name="T3" fmla="*/ 0 h 44"/>
                  <a:gd name="T4" fmla="*/ 10 w 14"/>
                  <a:gd name="T5" fmla="*/ 44 h 44"/>
                  <a:gd name="T6" fmla="*/ 14 w 14"/>
                  <a:gd name="T7" fmla="*/ 41 h 44"/>
                  <a:gd name="T8" fmla="*/ 14 w 14"/>
                  <a:gd name="T9" fmla="*/ 8 h 44"/>
                </a:gdLst>
                <a:ahLst/>
                <a:cxnLst>
                  <a:cxn ang="0">
                    <a:pos x="T0" y="T1"/>
                  </a:cxn>
                  <a:cxn ang="0">
                    <a:pos x="T2" y="T3"/>
                  </a:cxn>
                  <a:cxn ang="0">
                    <a:pos x="T4" y="T5"/>
                  </a:cxn>
                  <a:cxn ang="0">
                    <a:pos x="T6" y="T7"/>
                  </a:cxn>
                  <a:cxn ang="0">
                    <a:pos x="T8" y="T9"/>
                  </a:cxn>
                </a:cxnLst>
                <a:rect l="0" t="0" r="r" b="b"/>
                <a:pathLst>
                  <a:path w="14" h="44">
                    <a:moveTo>
                      <a:pt x="14" y="8"/>
                    </a:moveTo>
                    <a:cubicBezTo>
                      <a:pt x="0" y="0"/>
                      <a:pt x="0" y="0"/>
                      <a:pt x="0" y="0"/>
                    </a:cubicBezTo>
                    <a:cubicBezTo>
                      <a:pt x="4" y="14"/>
                      <a:pt x="7" y="29"/>
                      <a:pt x="10" y="44"/>
                    </a:cubicBezTo>
                    <a:cubicBezTo>
                      <a:pt x="14" y="41"/>
                      <a:pt x="14" y="41"/>
                      <a:pt x="14" y="41"/>
                    </a:cubicBezTo>
                    <a:lnTo>
                      <a:pt x="14"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5" name="Freeform 64"/>
              <p:cNvSpPr>
                <a:spLocks/>
              </p:cNvSpPr>
              <p:nvPr/>
            </p:nvSpPr>
            <p:spPr bwMode="auto">
              <a:xfrm>
                <a:off x="7675548" y="2474905"/>
                <a:ext cx="111125" cy="128588"/>
              </a:xfrm>
              <a:custGeom>
                <a:avLst/>
                <a:gdLst>
                  <a:gd name="T0" fmla="*/ 70 w 70"/>
                  <a:gd name="T1" fmla="*/ 21 h 81"/>
                  <a:gd name="T2" fmla="*/ 34 w 70"/>
                  <a:gd name="T3" fmla="*/ 0 h 81"/>
                  <a:gd name="T4" fmla="*/ 0 w 70"/>
                  <a:gd name="T5" fmla="*/ 21 h 81"/>
                  <a:gd name="T6" fmla="*/ 0 w 70"/>
                  <a:gd name="T7" fmla="*/ 61 h 81"/>
                  <a:gd name="T8" fmla="*/ 34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4" y="0"/>
                    </a:lnTo>
                    <a:lnTo>
                      <a:pt x="0" y="21"/>
                    </a:lnTo>
                    <a:lnTo>
                      <a:pt x="0" y="61"/>
                    </a:lnTo>
                    <a:lnTo>
                      <a:pt x="34"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6" name="Freeform 67"/>
              <p:cNvSpPr>
                <a:spLocks/>
              </p:cNvSpPr>
              <p:nvPr/>
            </p:nvSpPr>
            <p:spPr bwMode="auto">
              <a:xfrm>
                <a:off x="7316774" y="2474903"/>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7" name="Freeform 68"/>
              <p:cNvSpPr>
                <a:spLocks/>
              </p:cNvSpPr>
              <p:nvPr/>
            </p:nvSpPr>
            <p:spPr bwMode="auto">
              <a:xfrm>
                <a:off x="7912086" y="2679690"/>
                <a:ext cx="112713" cy="130174"/>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8" name="Freeform 69"/>
              <p:cNvSpPr>
                <a:spLocks/>
              </p:cNvSpPr>
              <p:nvPr/>
            </p:nvSpPr>
            <p:spPr bwMode="auto">
              <a:xfrm>
                <a:off x="7972414" y="2578092"/>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99" name="Freeform 70"/>
              <p:cNvSpPr>
                <a:spLocks/>
              </p:cNvSpPr>
              <p:nvPr/>
            </p:nvSpPr>
            <p:spPr bwMode="auto">
              <a:xfrm>
                <a:off x="7794615" y="2679692"/>
                <a:ext cx="109538" cy="130174"/>
              </a:xfrm>
              <a:custGeom>
                <a:avLst/>
                <a:gdLst>
                  <a:gd name="T0" fmla="*/ 69 w 69"/>
                  <a:gd name="T1" fmla="*/ 21 h 82"/>
                  <a:gd name="T2" fmla="*/ 35 w 69"/>
                  <a:gd name="T3" fmla="*/ 0 h 82"/>
                  <a:gd name="T4" fmla="*/ 0 w 69"/>
                  <a:gd name="T5" fmla="*/ 21 h 82"/>
                  <a:gd name="T6" fmla="*/ 0 w 69"/>
                  <a:gd name="T7" fmla="*/ 61 h 82"/>
                  <a:gd name="T8" fmla="*/ 35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5" y="0"/>
                    </a:lnTo>
                    <a:lnTo>
                      <a:pt x="0" y="21"/>
                    </a:lnTo>
                    <a:lnTo>
                      <a:pt x="0" y="61"/>
                    </a:lnTo>
                    <a:lnTo>
                      <a:pt x="35"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0" name="Freeform 73"/>
              <p:cNvSpPr>
                <a:spLocks/>
              </p:cNvSpPr>
              <p:nvPr/>
            </p:nvSpPr>
            <p:spPr bwMode="auto">
              <a:xfrm>
                <a:off x="7437428" y="2679692"/>
                <a:ext cx="109538" cy="130174"/>
              </a:xfrm>
              <a:custGeom>
                <a:avLst/>
                <a:gdLst>
                  <a:gd name="T0" fmla="*/ 69 w 69"/>
                  <a:gd name="T1" fmla="*/ 21 h 82"/>
                  <a:gd name="T2" fmla="*/ 34 w 69"/>
                  <a:gd name="T3" fmla="*/ 0 h 82"/>
                  <a:gd name="T4" fmla="*/ 0 w 69"/>
                  <a:gd name="T5" fmla="*/ 21 h 82"/>
                  <a:gd name="T6" fmla="*/ 0 w 69"/>
                  <a:gd name="T7" fmla="*/ 61 h 82"/>
                  <a:gd name="T8" fmla="*/ 34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4" y="0"/>
                    </a:lnTo>
                    <a:lnTo>
                      <a:pt x="0" y="21"/>
                    </a:lnTo>
                    <a:lnTo>
                      <a:pt x="0" y="61"/>
                    </a:lnTo>
                    <a:lnTo>
                      <a:pt x="34"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1" name="Freeform 74"/>
              <p:cNvSpPr>
                <a:spLocks/>
              </p:cNvSpPr>
              <p:nvPr/>
            </p:nvSpPr>
            <p:spPr bwMode="auto">
              <a:xfrm>
                <a:off x="7316778" y="2679692"/>
                <a:ext cx="112713" cy="130174"/>
              </a:xfrm>
              <a:custGeom>
                <a:avLst/>
                <a:gdLst>
                  <a:gd name="T0" fmla="*/ 71 w 71"/>
                  <a:gd name="T1" fmla="*/ 21 h 82"/>
                  <a:gd name="T2" fmla="*/ 36 w 71"/>
                  <a:gd name="T3" fmla="*/ 0 h 82"/>
                  <a:gd name="T4" fmla="*/ 0 w 71"/>
                  <a:gd name="T5" fmla="*/ 21 h 82"/>
                  <a:gd name="T6" fmla="*/ 0 w 71"/>
                  <a:gd name="T7" fmla="*/ 61 h 82"/>
                  <a:gd name="T8" fmla="*/ 36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6" y="0"/>
                    </a:lnTo>
                    <a:lnTo>
                      <a:pt x="0" y="21"/>
                    </a:lnTo>
                    <a:lnTo>
                      <a:pt x="0" y="61"/>
                    </a:lnTo>
                    <a:lnTo>
                      <a:pt x="36"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2" name="Freeform 75"/>
              <p:cNvSpPr>
                <a:spLocks/>
              </p:cNvSpPr>
              <p:nvPr/>
            </p:nvSpPr>
            <p:spPr bwMode="auto">
              <a:xfrm>
                <a:off x="7258035" y="2578093"/>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3" name="Freeform 76"/>
              <p:cNvSpPr>
                <a:spLocks/>
              </p:cNvSpPr>
              <p:nvPr/>
            </p:nvSpPr>
            <p:spPr bwMode="auto">
              <a:xfrm>
                <a:off x="7794608" y="2887654"/>
                <a:ext cx="109538" cy="127000"/>
              </a:xfrm>
              <a:custGeom>
                <a:avLst/>
                <a:gdLst>
                  <a:gd name="T0" fmla="*/ 69 w 69"/>
                  <a:gd name="T1" fmla="*/ 19 h 80"/>
                  <a:gd name="T2" fmla="*/ 35 w 69"/>
                  <a:gd name="T3" fmla="*/ 0 h 80"/>
                  <a:gd name="T4" fmla="*/ 0 w 69"/>
                  <a:gd name="T5" fmla="*/ 19 h 80"/>
                  <a:gd name="T6" fmla="*/ 0 w 69"/>
                  <a:gd name="T7" fmla="*/ 60 h 80"/>
                  <a:gd name="T8" fmla="*/ 35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5" y="0"/>
                    </a:lnTo>
                    <a:lnTo>
                      <a:pt x="0" y="19"/>
                    </a:lnTo>
                    <a:lnTo>
                      <a:pt x="0" y="60"/>
                    </a:lnTo>
                    <a:lnTo>
                      <a:pt x="35"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4" name="Freeform 77"/>
              <p:cNvSpPr>
                <a:spLocks/>
              </p:cNvSpPr>
              <p:nvPr/>
            </p:nvSpPr>
            <p:spPr bwMode="auto">
              <a:xfrm>
                <a:off x="7794608" y="3092441"/>
                <a:ext cx="109538" cy="128588"/>
              </a:xfrm>
              <a:custGeom>
                <a:avLst/>
                <a:gdLst>
                  <a:gd name="T0" fmla="*/ 69 w 69"/>
                  <a:gd name="T1" fmla="*/ 21 h 81"/>
                  <a:gd name="T2" fmla="*/ 35 w 69"/>
                  <a:gd name="T3" fmla="*/ 0 h 81"/>
                  <a:gd name="T4" fmla="*/ 0 w 69"/>
                  <a:gd name="T5" fmla="*/ 21 h 81"/>
                  <a:gd name="T6" fmla="*/ 0 w 69"/>
                  <a:gd name="T7" fmla="*/ 61 h 81"/>
                  <a:gd name="T8" fmla="*/ 35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5" y="0"/>
                    </a:lnTo>
                    <a:lnTo>
                      <a:pt x="0" y="21"/>
                    </a:lnTo>
                    <a:lnTo>
                      <a:pt x="0" y="61"/>
                    </a:lnTo>
                    <a:lnTo>
                      <a:pt x="35"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5" name="Freeform 78"/>
              <p:cNvSpPr>
                <a:spLocks/>
              </p:cNvSpPr>
              <p:nvPr/>
            </p:nvSpPr>
            <p:spPr bwMode="auto">
              <a:xfrm>
                <a:off x="7853343" y="2990841"/>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6" name="Freeform 79"/>
              <p:cNvSpPr>
                <a:spLocks/>
              </p:cNvSpPr>
              <p:nvPr/>
            </p:nvSpPr>
            <p:spPr bwMode="auto">
              <a:xfrm>
                <a:off x="7794593" y="3298815"/>
                <a:ext cx="109538" cy="127000"/>
              </a:xfrm>
              <a:custGeom>
                <a:avLst/>
                <a:gdLst>
                  <a:gd name="T0" fmla="*/ 69 w 69"/>
                  <a:gd name="T1" fmla="*/ 20 h 80"/>
                  <a:gd name="T2" fmla="*/ 35 w 69"/>
                  <a:gd name="T3" fmla="*/ 0 h 80"/>
                  <a:gd name="T4" fmla="*/ 0 w 69"/>
                  <a:gd name="T5" fmla="*/ 20 h 80"/>
                  <a:gd name="T6" fmla="*/ 0 w 69"/>
                  <a:gd name="T7" fmla="*/ 61 h 80"/>
                  <a:gd name="T8" fmla="*/ 35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5" y="0"/>
                    </a:lnTo>
                    <a:lnTo>
                      <a:pt x="0" y="20"/>
                    </a:lnTo>
                    <a:lnTo>
                      <a:pt x="0" y="61"/>
                    </a:lnTo>
                    <a:lnTo>
                      <a:pt x="35"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7" name="Freeform 80"/>
              <p:cNvSpPr>
                <a:spLocks/>
              </p:cNvSpPr>
              <p:nvPr/>
            </p:nvSpPr>
            <p:spPr bwMode="auto">
              <a:xfrm>
                <a:off x="7675533" y="2887653"/>
                <a:ext cx="111124" cy="127000"/>
              </a:xfrm>
              <a:custGeom>
                <a:avLst/>
                <a:gdLst>
                  <a:gd name="T0" fmla="*/ 70 w 70"/>
                  <a:gd name="T1" fmla="*/ 19 h 80"/>
                  <a:gd name="T2" fmla="*/ 34 w 70"/>
                  <a:gd name="T3" fmla="*/ 0 h 80"/>
                  <a:gd name="T4" fmla="*/ 0 w 70"/>
                  <a:gd name="T5" fmla="*/ 19 h 80"/>
                  <a:gd name="T6" fmla="*/ 0 w 70"/>
                  <a:gd name="T7" fmla="*/ 60 h 80"/>
                  <a:gd name="T8" fmla="*/ 34 w 70"/>
                  <a:gd name="T9" fmla="*/ 80 h 80"/>
                  <a:gd name="T10" fmla="*/ 70 w 70"/>
                  <a:gd name="T11" fmla="*/ 60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4" y="0"/>
                    </a:lnTo>
                    <a:lnTo>
                      <a:pt x="0" y="19"/>
                    </a:lnTo>
                    <a:lnTo>
                      <a:pt x="0" y="60"/>
                    </a:lnTo>
                    <a:lnTo>
                      <a:pt x="34" y="80"/>
                    </a:lnTo>
                    <a:lnTo>
                      <a:pt x="70" y="60"/>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8" name="Freeform 81"/>
              <p:cNvSpPr>
                <a:spLocks/>
              </p:cNvSpPr>
              <p:nvPr/>
            </p:nvSpPr>
            <p:spPr bwMode="auto">
              <a:xfrm>
                <a:off x="7675533" y="3092440"/>
                <a:ext cx="111124" cy="128588"/>
              </a:xfrm>
              <a:custGeom>
                <a:avLst/>
                <a:gdLst>
                  <a:gd name="T0" fmla="*/ 70 w 70"/>
                  <a:gd name="T1" fmla="*/ 21 h 81"/>
                  <a:gd name="T2" fmla="*/ 34 w 70"/>
                  <a:gd name="T3" fmla="*/ 0 h 81"/>
                  <a:gd name="T4" fmla="*/ 0 w 70"/>
                  <a:gd name="T5" fmla="*/ 21 h 81"/>
                  <a:gd name="T6" fmla="*/ 0 w 70"/>
                  <a:gd name="T7" fmla="*/ 61 h 81"/>
                  <a:gd name="T8" fmla="*/ 34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4" y="0"/>
                    </a:lnTo>
                    <a:lnTo>
                      <a:pt x="0" y="21"/>
                    </a:lnTo>
                    <a:lnTo>
                      <a:pt x="0" y="61"/>
                    </a:lnTo>
                    <a:lnTo>
                      <a:pt x="34"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09" name="Freeform 82"/>
              <p:cNvSpPr>
                <a:spLocks/>
              </p:cNvSpPr>
              <p:nvPr/>
            </p:nvSpPr>
            <p:spPr bwMode="auto">
              <a:xfrm>
                <a:off x="7734270" y="2990840"/>
                <a:ext cx="112713" cy="127000"/>
              </a:xfrm>
              <a:custGeom>
                <a:avLst/>
                <a:gdLst>
                  <a:gd name="T0" fmla="*/ 71 w 71"/>
                  <a:gd name="T1" fmla="*/ 19 h 80"/>
                  <a:gd name="T2" fmla="*/ 35 w 71"/>
                  <a:gd name="T3" fmla="*/ 0 h 80"/>
                  <a:gd name="T4" fmla="*/ 0 w 71"/>
                  <a:gd name="T5" fmla="*/ 19 h 80"/>
                  <a:gd name="T6" fmla="*/ 0 w 71"/>
                  <a:gd name="T7" fmla="*/ 59 h 80"/>
                  <a:gd name="T8" fmla="*/ 35 w 71"/>
                  <a:gd name="T9" fmla="*/ 80 h 80"/>
                  <a:gd name="T10" fmla="*/ 71 w 71"/>
                  <a:gd name="T11" fmla="*/ 59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5" y="0"/>
                    </a:lnTo>
                    <a:lnTo>
                      <a:pt x="0" y="19"/>
                    </a:lnTo>
                    <a:lnTo>
                      <a:pt x="0" y="59"/>
                    </a:lnTo>
                    <a:lnTo>
                      <a:pt x="35" y="80"/>
                    </a:lnTo>
                    <a:lnTo>
                      <a:pt x="71" y="59"/>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0" name="Freeform 83"/>
              <p:cNvSpPr>
                <a:spLocks/>
              </p:cNvSpPr>
              <p:nvPr/>
            </p:nvSpPr>
            <p:spPr bwMode="auto">
              <a:xfrm>
                <a:off x="7675533" y="3298814"/>
                <a:ext cx="111124" cy="127000"/>
              </a:xfrm>
              <a:custGeom>
                <a:avLst/>
                <a:gdLst>
                  <a:gd name="T0" fmla="*/ 70 w 70"/>
                  <a:gd name="T1" fmla="*/ 20 h 80"/>
                  <a:gd name="T2" fmla="*/ 34 w 70"/>
                  <a:gd name="T3" fmla="*/ 0 h 80"/>
                  <a:gd name="T4" fmla="*/ 0 w 70"/>
                  <a:gd name="T5" fmla="*/ 20 h 80"/>
                  <a:gd name="T6" fmla="*/ 0 w 70"/>
                  <a:gd name="T7" fmla="*/ 61 h 80"/>
                  <a:gd name="T8" fmla="*/ 34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4" y="0"/>
                    </a:lnTo>
                    <a:lnTo>
                      <a:pt x="0" y="20"/>
                    </a:lnTo>
                    <a:lnTo>
                      <a:pt x="0" y="61"/>
                    </a:lnTo>
                    <a:lnTo>
                      <a:pt x="34"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1" name="Freeform 84"/>
              <p:cNvSpPr>
                <a:spLocks/>
              </p:cNvSpPr>
              <p:nvPr/>
            </p:nvSpPr>
            <p:spPr bwMode="auto">
              <a:xfrm>
                <a:off x="7734269" y="3195628"/>
                <a:ext cx="112713" cy="127000"/>
              </a:xfrm>
              <a:custGeom>
                <a:avLst/>
                <a:gdLst>
                  <a:gd name="T0" fmla="*/ 71 w 71"/>
                  <a:gd name="T1" fmla="*/ 21 h 80"/>
                  <a:gd name="T2" fmla="*/ 35 w 71"/>
                  <a:gd name="T3" fmla="*/ 0 h 80"/>
                  <a:gd name="T4" fmla="*/ 0 w 71"/>
                  <a:gd name="T5" fmla="*/ 21 h 80"/>
                  <a:gd name="T6" fmla="*/ 0 w 71"/>
                  <a:gd name="T7" fmla="*/ 61 h 80"/>
                  <a:gd name="T8" fmla="*/ 35 w 71"/>
                  <a:gd name="T9" fmla="*/ 80 h 80"/>
                  <a:gd name="T10" fmla="*/ 71 w 71"/>
                  <a:gd name="T11" fmla="*/ 61 h 80"/>
                  <a:gd name="T12" fmla="*/ 71 w 71"/>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1"/>
                    </a:moveTo>
                    <a:lnTo>
                      <a:pt x="35" y="0"/>
                    </a:lnTo>
                    <a:lnTo>
                      <a:pt x="0" y="21"/>
                    </a:lnTo>
                    <a:lnTo>
                      <a:pt x="0" y="61"/>
                    </a:lnTo>
                    <a:lnTo>
                      <a:pt x="35" y="80"/>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2" name="Freeform 85"/>
              <p:cNvSpPr>
                <a:spLocks/>
              </p:cNvSpPr>
              <p:nvPr/>
            </p:nvSpPr>
            <p:spPr bwMode="auto">
              <a:xfrm>
                <a:off x="7675533" y="3505188"/>
                <a:ext cx="111124" cy="128588"/>
              </a:xfrm>
              <a:custGeom>
                <a:avLst/>
                <a:gdLst>
                  <a:gd name="T0" fmla="*/ 70 w 70"/>
                  <a:gd name="T1" fmla="*/ 20 h 81"/>
                  <a:gd name="T2" fmla="*/ 34 w 70"/>
                  <a:gd name="T3" fmla="*/ 0 h 81"/>
                  <a:gd name="T4" fmla="*/ 0 w 70"/>
                  <a:gd name="T5" fmla="*/ 20 h 81"/>
                  <a:gd name="T6" fmla="*/ 0 w 70"/>
                  <a:gd name="T7" fmla="*/ 60 h 81"/>
                  <a:gd name="T8" fmla="*/ 34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4" y="0"/>
                    </a:lnTo>
                    <a:lnTo>
                      <a:pt x="0" y="20"/>
                    </a:lnTo>
                    <a:lnTo>
                      <a:pt x="0" y="60"/>
                    </a:lnTo>
                    <a:lnTo>
                      <a:pt x="34"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3" name="Freeform 86"/>
              <p:cNvSpPr>
                <a:spLocks/>
              </p:cNvSpPr>
              <p:nvPr/>
            </p:nvSpPr>
            <p:spPr bwMode="auto">
              <a:xfrm>
                <a:off x="7734280" y="3400414"/>
                <a:ext cx="112713" cy="130174"/>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4" name="Freeform 87"/>
              <p:cNvSpPr>
                <a:spLocks/>
              </p:cNvSpPr>
              <p:nvPr/>
            </p:nvSpPr>
            <p:spPr bwMode="auto">
              <a:xfrm>
                <a:off x="7497743" y="2784468"/>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5" name="Freeform 88"/>
              <p:cNvSpPr>
                <a:spLocks/>
              </p:cNvSpPr>
              <p:nvPr/>
            </p:nvSpPr>
            <p:spPr bwMode="auto">
              <a:xfrm>
                <a:off x="7554894" y="2887655"/>
                <a:ext cx="112713" cy="127000"/>
              </a:xfrm>
              <a:custGeom>
                <a:avLst/>
                <a:gdLst>
                  <a:gd name="T0" fmla="*/ 71 w 71"/>
                  <a:gd name="T1" fmla="*/ 19 h 80"/>
                  <a:gd name="T2" fmla="*/ 36 w 71"/>
                  <a:gd name="T3" fmla="*/ 0 h 80"/>
                  <a:gd name="T4" fmla="*/ 0 w 71"/>
                  <a:gd name="T5" fmla="*/ 19 h 80"/>
                  <a:gd name="T6" fmla="*/ 0 w 71"/>
                  <a:gd name="T7" fmla="*/ 60 h 80"/>
                  <a:gd name="T8" fmla="*/ 36 w 71"/>
                  <a:gd name="T9" fmla="*/ 80 h 80"/>
                  <a:gd name="T10" fmla="*/ 71 w 71"/>
                  <a:gd name="T11" fmla="*/ 60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6" y="0"/>
                    </a:lnTo>
                    <a:lnTo>
                      <a:pt x="0" y="19"/>
                    </a:lnTo>
                    <a:lnTo>
                      <a:pt x="0" y="60"/>
                    </a:lnTo>
                    <a:lnTo>
                      <a:pt x="36" y="80"/>
                    </a:lnTo>
                    <a:lnTo>
                      <a:pt x="71" y="60"/>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6" name="Freeform 89"/>
              <p:cNvSpPr>
                <a:spLocks/>
              </p:cNvSpPr>
              <p:nvPr/>
            </p:nvSpPr>
            <p:spPr bwMode="auto">
              <a:xfrm>
                <a:off x="7554894" y="3092442"/>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7" name="Freeform 90"/>
              <p:cNvSpPr>
                <a:spLocks/>
              </p:cNvSpPr>
              <p:nvPr/>
            </p:nvSpPr>
            <p:spPr bwMode="auto">
              <a:xfrm>
                <a:off x="7615218" y="2990842"/>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8" name="Freeform 91"/>
              <p:cNvSpPr>
                <a:spLocks/>
              </p:cNvSpPr>
              <p:nvPr/>
            </p:nvSpPr>
            <p:spPr bwMode="auto">
              <a:xfrm>
                <a:off x="7554894" y="3298816"/>
                <a:ext cx="112713" cy="127000"/>
              </a:xfrm>
              <a:custGeom>
                <a:avLst/>
                <a:gdLst>
                  <a:gd name="T0" fmla="*/ 71 w 71"/>
                  <a:gd name="T1" fmla="*/ 20 h 80"/>
                  <a:gd name="T2" fmla="*/ 36 w 71"/>
                  <a:gd name="T3" fmla="*/ 0 h 80"/>
                  <a:gd name="T4" fmla="*/ 0 w 71"/>
                  <a:gd name="T5" fmla="*/ 20 h 80"/>
                  <a:gd name="T6" fmla="*/ 0 w 71"/>
                  <a:gd name="T7" fmla="*/ 61 h 80"/>
                  <a:gd name="T8" fmla="*/ 36 w 71"/>
                  <a:gd name="T9" fmla="*/ 80 h 80"/>
                  <a:gd name="T10" fmla="*/ 71 w 71"/>
                  <a:gd name="T11" fmla="*/ 61 h 80"/>
                  <a:gd name="T12" fmla="*/ 71 w 71"/>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0"/>
                    </a:moveTo>
                    <a:lnTo>
                      <a:pt x="36" y="0"/>
                    </a:lnTo>
                    <a:lnTo>
                      <a:pt x="0" y="20"/>
                    </a:lnTo>
                    <a:lnTo>
                      <a:pt x="0" y="61"/>
                    </a:lnTo>
                    <a:lnTo>
                      <a:pt x="36" y="80"/>
                    </a:lnTo>
                    <a:lnTo>
                      <a:pt x="71" y="61"/>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19" name="Freeform 92"/>
              <p:cNvSpPr>
                <a:spLocks/>
              </p:cNvSpPr>
              <p:nvPr/>
            </p:nvSpPr>
            <p:spPr bwMode="auto">
              <a:xfrm>
                <a:off x="7615218" y="3195629"/>
                <a:ext cx="111125" cy="127000"/>
              </a:xfrm>
              <a:custGeom>
                <a:avLst/>
                <a:gdLst>
                  <a:gd name="T0" fmla="*/ 70 w 70"/>
                  <a:gd name="T1" fmla="*/ 21 h 80"/>
                  <a:gd name="T2" fmla="*/ 36 w 70"/>
                  <a:gd name="T3" fmla="*/ 0 h 80"/>
                  <a:gd name="T4" fmla="*/ 0 w 70"/>
                  <a:gd name="T5" fmla="*/ 21 h 80"/>
                  <a:gd name="T6" fmla="*/ 0 w 70"/>
                  <a:gd name="T7" fmla="*/ 61 h 80"/>
                  <a:gd name="T8" fmla="*/ 36 w 70"/>
                  <a:gd name="T9" fmla="*/ 80 h 80"/>
                  <a:gd name="T10" fmla="*/ 70 w 70"/>
                  <a:gd name="T11" fmla="*/ 61 h 80"/>
                  <a:gd name="T12" fmla="*/ 70 w 70"/>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1"/>
                    </a:moveTo>
                    <a:lnTo>
                      <a:pt x="36" y="0"/>
                    </a:lnTo>
                    <a:lnTo>
                      <a:pt x="0" y="21"/>
                    </a:lnTo>
                    <a:lnTo>
                      <a:pt x="0" y="61"/>
                    </a:lnTo>
                    <a:lnTo>
                      <a:pt x="36" y="80"/>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0" name="Freeform 93"/>
              <p:cNvSpPr>
                <a:spLocks/>
              </p:cNvSpPr>
              <p:nvPr/>
            </p:nvSpPr>
            <p:spPr bwMode="auto">
              <a:xfrm>
                <a:off x="7554893" y="3505191"/>
                <a:ext cx="112713" cy="128588"/>
              </a:xfrm>
              <a:custGeom>
                <a:avLst/>
                <a:gdLst>
                  <a:gd name="T0" fmla="*/ 71 w 71"/>
                  <a:gd name="T1" fmla="*/ 20 h 81"/>
                  <a:gd name="T2" fmla="*/ 36 w 71"/>
                  <a:gd name="T3" fmla="*/ 0 h 81"/>
                  <a:gd name="T4" fmla="*/ 0 w 71"/>
                  <a:gd name="T5" fmla="*/ 20 h 81"/>
                  <a:gd name="T6" fmla="*/ 0 w 71"/>
                  <a:gd name="T7" fmla="*/ 60 h 81"/>
                  <a:gd name="T8" fmla="*/ 36 w 71"/>
                  <a:gd name="T9" fmla="*/ 81 h 81"/>
                  <a:gd name="T10" fmla="*/ 71 w 71"/>
                  <a:gd name="T11" fmla="*/ 60 h 81"/>
                  <a:gd name="T12" fmla="*/ 71 w 71"/>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0"/>
                    </a:moveTo>
                    <a:lnTo>
                      <a:pt x="36" y="0"/>
                    </a:lnTo>
                    <a:lnTo>
                      <a:pt x="0" y="20"/>
                    </a:lnTo>
                    <a:lnTo>
                      <a:pt x="0" y="60"/>
                    </a:lnTo>
                    <a:lnTo>
                      <a:pt x="36" y="81"/>
                    </a:lnTo>
                    <a:lnTo>
                      <a:pt x="71" y="60"/>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1" name="Freeform 94"/>
              <p:cNvSpPr>
                <a:spLocks/>
              </p:cNvSpPr>
              <p:nvPr/>
            </p:nvSpPr>
            <p:spPr bwMode="auto">
              <a:xfrm>
                <a:off x="7615219" y="3400417"/>
                <a:ext cx="111125" cy="130174"/>
              </a:xfrm>
              <a:custGeom>
                <a:avLst/>
                <a:gdLst>
                  <a:gd name="T0" fmla="*/ 70 w 70"/>
                  <a:gd name="T1" fmla="*/ 21 h 82"/>
                  <a:gd name="T2" fmla="*/ 36 w 70"/>
                  <a:gd name="T3" fmla="*/ 0 h 82"/>
                  <a:gd name="T4" fmla="*/ 0 w 70"/>
                  <a:gd name="T5" fmla="*/ 21 h 82"/>
                  <a:gd name="T6" fmla="*/ 0 w 70"/>
                  <a:gd name="T7" fmla="*/ 61 h 82"/>
                  <a:gd name="T8" fmla="*/ 36 w 70"/>
                  <a:gd name="T9" fmla="*/ 82 h 82"/>
                  <a:gd name="T10" fmla="*/ 70 w 70"/>
                  <a:gd name="T11" fmla="*/ 61 h 82"/>
                  <a:gd name="T12" fmla="*/ 70 w 70"/>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0" h="82">
                    <a:moveTo>
                      <a:pt x="70" y="21"/>
                    </a:moveTo>
                    <a:lnTo>
                      <a:pt x="36" y="0"/>
                    </a:lnTo>
                    <a:lnTo>
                      <a:pt x="0" y="21"/>
                    </a:lnTo>
                    <a:lnTo>
                      <a:pt x="0" y="61"/>
                    </a:lnTo>
                    <a:lnTo>
                      <a:pt x="36" y="82"/>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2" name="Freeform 95"/>
              <p:cNvSpPr>
                <a:spLocks/>
              </p:cNvSpPr>
              <p:nvPr/>
            </p:nvSpPr>
            <p:spPr bwMode="auto">
              <a:xfrm>
                <a:off x="7615220" y="3608379"/>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3" name="Freeform 96"/>
              <p:cNvSpPr>
                <a:spLocks/>
              </p:cNvSpPr>
              <p:nvPr/>
            </p:nvSpPr>
            <p:spPr bwMode="auto">
              <a:xfrm>
                <a:off x="7377113" y="2784469"/>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4" name="Freeform 97"/>
              <p:cNvSpPr>
                <a:spLocks/>
              </p:cNvSpPr>
              <p:nvPr/>
            </p:nvSpPr>
            <p:spPr bwMode="auto">
              <a:xfrm>
                <a:off x="7437438" y="2887660"/>
                <a:ext cx="109538" cy="127000"/>
              </a:xfrm>
              <a:custGeom>
                <a:avLst/>
                <a:gdLst>
                  <a:gd name="T0" fmla="*/ 69 w 69"/>
                  <a:gd name="T1" fmla="*/ 19 h 80"/>
                  <a:gd name="T2" fmla="*/ 34 w 69"/>
                  <a:gd name="T3" fmla="*/ 0 h 80"/>
                  <a:gd name="T4" fmla="*/ 0 w 69"/>
                  <a:gd name="T5" fmla="*/ 19 h 80"/>
                  <a:gd name="T6" fmla="*/ 0 w 69"/>
                  <a:gd name="T7" fmla="*/ 60 h 80"/>
                  <a:gd name="T8" fmla="*/ 34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60"/>
                    </a:lnTo>
                    <a:lnTo>
                      <a:pt x="34"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5" name="Freeform 98"/>
              <p:cNvSpPr>
                <a:spLocks/>
              </p:cNvSpPr>
              <p:nvPr/>
            </p:nvSpPr>
            <p:spPr bwMode="auto">
              <a:xfrm>
                <a:off x="7437437" y="3092445"/>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6" name="Freeform 99"/>
              <p:cNvSpPr>
                <a:spLocks/>
              </p:cNvSpPr>
              <p:nvPr/>
            </p:nvSpPr>
            <p:spPr bwMode="auto">
              <a:xfrm>
                <a:off x="7497763" y="2990845"/>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7" name="Freeform 100"/>
              <p:cNvSpPr>
                <a:spLocks/>
              </p:cNvSpPr>
              <p:nvPr/>
            </p:nvSpPr>
            <p:spPr bwMode="auto">
              <a:xfrm>
                <a:off x="7437437" y="3298819"/>
                <a:ext cx="109538" cy="127000"/>
              </a:xfrm>
              <a:custGeom>
                <a:avLst/>
                <a:gdLst>
                  <a:gd name="T0" fmla="*/ 69 w 69"/>
                  <a:gd name="T1" fmla="*/ 20 h 80"/>
                  <a:gd name="T2" fmla="*/ 34 w 69"/>
                  <a:gd name="T3" fmla="*/ 0 h 80"/>
                  <a:gd name="T4" fmla="*/ 0 w 69"/>
                  <a:gd name="T5" fmla="*/ 20 h 80"/>
                  <a:gd name="T6" fmla="*/ 0 w 69"/>
                  <a:gd name="T7" fmla="*/ 61 h 80"/>
                  <a:gd name="T8" fmla="*/ 34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4" y="0"/>
                    </a:lnTo>
                    <a:lnTo>
                      <a:pt x="0" y="20"/>
                    </a:lnTo>
                    <a:lnTo>
                      <a:pt x="0" y="61"/>
                    </a:lnTo>
                    <a:lnTo>
                      <a:pt x="34"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8" name="Freeform 101"/>
              <p:cNvSpPr>
                <a:spLocks/>
              </p:cNvSpPr>
              <p:nvPr/>
            </p:nvSpPr>
            <p:spPr bwMode="auto">
              <a:xfrm>
                <a:off x="7497762" y="3195633"/>
                <a:ext cx="109538" cy="127000"/>
              </a:xfrm>
              <a:custGeom>
                <a:avLst/>
                <a:gdLst>
                  <a:gd name="T0" fmla="*/ 69 w 69"/>
                  <a:gd name="T1" fmla="*/ 21 h 80"/>
                  <a:gd name="T2" fmla="*/ 34 w 69"/>
                  <a:gd name="T3" fmla="*/ 0 h 80"/>
                  <a:gd name="T4" fmla="*/ 0 w 69"/>
                  <a:gd name="T5" fmla="*/ 21 h 80"/>
                  <a:gd name="T6" fmla="*/ 0 w 69"/>
                  <a:gd name="T7" fmla="*/ 61 h 80"/>
                  <a:gd name="T8" fmla="*/ 34 w 69"/>
                  <a:gd name="T9" fmla="*/ 80 h 80"/>
                  <a:gd name="T10" fmla="*/ 69 w 69"/>
                  <a:gd name="T11" fmla="*/ 61 h 80"/>
                  <a:gd name="T12" fmla="*/ 69 w 69"/>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1"/>
                    </a:moveTo>
                    <a:lnTo>
                      <a:pt x="34" y="0"/>
                    </a:lnTo>
                    <a:lnTo>
                      <a:pt x="0" y="21"/>
                    </a:lnTo>
                    <a:lnTo>
                      <a:pt x="0" y="61"/>
                    </a:lnTo>
                    <a:lnTo>
                      <a:pt x="34" y="80"/>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29" name="Freeform 102"/>
              <p:cNvSpPr>
                <a:spLocks/>
              </p:cNvSpPr>
              <p:nvPr/>
            </p:nvSpPr>
            <p:spPr bwMode="auto">
              <a:xfrm>
                <a:off x="7437437" y="3505195"/>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30" name="Freeform 103"/>
              <p:cNvSpPr>
                <a:spLocks/>
              </p:cNvSpPr>
              <p:nvPr/>
            </p:nvSpPr>
            <p:spPr bwMode="auto">
              <a:xfrm>
                <a:off x="7497763" y="3400420"/>
                <a:ext cx="109538" cy="130175"/>
              </a:xfrm>
              <a:custGeom>
                <a:avLst/>
                <a:gdLst>
                  <a:gd name="T0" fmla="*/ 69 w 69"/>
                  <a:gd name="T1" fmla="*/ 21 h 82"/>
                  <a:gd name="T2" fmla="*/ 34 w 69"/>
                  <a:gd name="T3" fmla="*/ 0 h 82"/>
                  <a:gd name="T4" fmla="*/ 0 w 69"/>
                  <a:gd name="T5" fmla="*/ 21 h 82"/>
                  <a:gd name="T6" fmla="*/ 0 w 69"/>
                  <a:gd name="T7" fmla="*/ 61 h 82"/>
                  <a:gd name="T8" fmla="*/ 34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4" y="0"/>
                    </a:lnTo>
                    <a:lnTo>
                      <a:pt x="0" y="21"/>
                    </a:lnTo>
                    <a:lnTo>
                      <a:pt x="0" y="61"/>
                    </a:lnTo>
                    <a:lnTo>
                      <a:pt x="34"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31" name="Freeform 104"/>
              <p:cNvSpPr>
                <a:spLocks/>
              </p:cNvSpPr>
              <p:nvPr/>
            </p:nvSpPr>
            <p:spPr bwMode="auto">
              <a:xfrm>
                <a:off x="7497774" y="3608386"/>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932" name="Freeform 105"/>
              <p:cNvSpPr>
                <a:spLocks/>
              </p:cNvSpPr>
              <p:nvPr/>
            </p:nvSpPr>
            <p:spPr bwMode="auto">
              <a:xfrm>
                <a:off x="7377114" y="2990850"/>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grpSp>
        <p:grpSp>
          <p:nvGrpSpPr>
            <p:cNvPr id="222" name="Group 895"/>
            <p:cNvGrpSpPr/>
            <p:nvPr/>
          </p:nvGrpSpPr>
          <p:grpSpPr>
            <a:xfrm rot="19548697">
              <a:off x="8593195" y="1798834"/>
              <a:ext cx="196932" cy="215862"/>
              <a:chOff x="-661959" y="279650"/>
              <a:chExt cx="196932" cy="215862"/>
            </a:xfrm>
            <a:solidFill>
              <a:srgbClr val="00B050"/>
            </a:solidFill>
          </p:grpSpPr>
          <p:sp>
            <p:nvSpPr>
              <p:cNvPr id="858" name="Oval 1577"/>
              <p:cNvSpPr>
                <a:spLocks noChangeAspect="1"/>
              </p:cNvSpPr>
              <p:nvPr/>
            </p:nvSpPr>
            <p:spPr>
              <a:xfrm>
                <a:off x="-639519" y="32536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9" name="Oval 1578"/>
              <p:cNvSpPr>
                <a:spLocks noChangeAspect="1"/>
              </p:cNvSpPr>
              <p:nvPr/>
            </p:nvSpPr>
            <p:spPr>
              <a:xfrm>
                <a:off x="-661959" y="449793"/>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60" name="Oval 1579"/>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61" name="Oval 1580"/>
              <p:cNvSpPr>
                <a:spLocks noChangeAspect="1"/>
              </p:cNvSpPr>
              <p:nvPr/>
            </p:nvSpPr>
            <p:spPr>
              <a:xfrm>
                <a:off x="-556465" y="279650"/>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62" name="Oval 1581"/>
              <p:cNvSpPr>
                <a:spLocks noChangeAspect="1"/>
              </p:cNvSpPr>
              <p:nvPr/>
            </p:nvSpPr>
            <p:spPr>
              <a:xfrm>
                <a:off x="-510746" y="393932"/>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3" name="Group 896"/>
            <p:cNvGrpSpPr/>
            <p:nvPr/>
          </p:nvGrpSpPr>
          <p:grpSpPr>
            <a:xfrm rot="7019361">
              <a:off x="8958509" y="2151076"/>
              <a:ext cx="196932" cy="215862"/>
              <a:chOff x="-661959" y="279650"/>
              <a:chExt cx="196932" cy="215862"/>
            </a:xfrm>
            <a:solidFill>
              <a:srgbClr val="00B050"/>
            </a:solidFill>
          </p:grpSpPr>
          <p:sp>
            <p:nvSpPr>
              <p:cNvPr id="853" name="Oval 1572"/>
              <p:cNvSpPr>
                <a:spLocks noChangeAspect="1"/>
              </p:cNvSpPr>
              <p:nvPr/>
            </p:nvSpPr>
            <p:spPr>
              <a:xfrm>
                <a:off x="-639519" y="32536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4" name="Oval 1573"/>
              <p:cNvSpPr>
                <a:spLocks noChangeAspect="1"/>
              </p:cNvSpPr>
              <p:nvPr/>
            </p:nvSpPr>
            <p:spPr>
              <a:xfrm>
                <a:off x="-661959" y="449793"/>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5" name="Oval 1574"/>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6" name="Oval 1575"/>
              <p:cNvSpPr>
                <a:spLocks noChangeAspect="1"/>
              </p:cNvSpPr>
              <p:nvPr/>
            </p:nvSpPr>
            <p:spPr>
              <a:xfrm>
                <a:off x="-556465" y="279650"/>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7" name="Oval 1576"/>
              <p:cNvSpPr>
                <a:spLocks noChangeAspect="1"/>
              </p:cNvSpPr>
              <p:nvPr/>
            </p:nvSpPr>
            <p:spPr>
              <a:xfrm>
                <a:off x="-510746" y="393932"/>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4" name="Group 897"/>
            <p:cNvGrpSpPr/>
            <p:nvPr/>
          </p:nvGrpSpPr>
          <p:grpSpPr>
            <a:xfrm rot="4407675">
              <a:off x="8868304" y="1855162"/>
              <a:ext cx="196932" cy="215862"/>
              <a:chOff x="-661959" y="279650"/>
              <a:chExt cx="196932" cy="215862"/>
            </a:xfrm>
            <a:solidFill>
              <a:srgbClr val="00B050"/>
            </a:solidFill>
          </p:grpSpPr>
          <p:sp>
            <p:nvSpPr>
              <p:cNvPr id="848" name="Oval 1567"/>
              <p:cNvSpPr>
                <a:spLocks noChangeAspect="1"/>
              </p:cNvSpPr>
              <p:nvPr/>
            </p:nvSpPr>
            <p:spPr>
              <a:xfrm>
                <a:off x="-639519" y="32536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49" name="Oval 1568"/>
              <p:cNvSpPr>
                <a:spLocks noChangeAspect="1"/>
              </p:cNvSpPr>
              <p:nvPr/>
            </p:nvSpPr>
            <p:spPr>
              <a:xfrm>
                <a:off x="-661959" y="449793"/>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0" name="Oval 1569"/>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1" name="Oval 1570"/>
              <p:cNvSpPr>
                <a:spLocks noChangeAspect="1"/>
              </p:cNvSpPr>
              <p:nvPr/>
            </p:nvSpPr>
            <p:spPr>
              <a:xfrm>
                <a:off x="-556465" y="279650"/>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52" name="Oval 1571"/>
              <p:cNvSpPr>
                <a:spLocks noChangeAspect="1"/>
              </p:cNvSpPr>
              <p:nvPr/>
            </p:nvSpPr>
            <p:spPr>
              <a:xfrm>
                <a:off x="-510746" y="393932"/>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5" name="Group 898"/>
            <p:cNvGrpSpPr>
              <a:grpSpLocks/>
            </p:cNvGrpSpPr>
            <p:nvPr/>
          </p:nvGrpSpPr>
          <p:grpSpPr bwMode="auto">
            <a:xfrm>
              <a:off x="6970713" y="2139950"/>
              <a:ext cx="320675" cy="334963"/>
              <a:chOff x="5470328" y="5949854"/>
              <a:chExt cx="320656" cy="335688"/>
            </a:xfrm>
          </p:grpSpPr>
          <p:sp>
            <p:nvSpPr>
              <p:cNvPr id="842" name="Oval 1561"/>
              <p:cNvSpPr>
                <a:spLocks noChangeAspect="1"/>
              </p:cNvSpPr>
              <p:nvPr/>
            </p:nvSpPr>
            <p:spPr>
              <a:xfrm>
                <a:off x="5544591" y="615123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43" name="Freeform 1562"/>
              <p:cNvSpPr/>
              <p:nvPr/>
            </p:nvSpPr>
            <p:spPr>
              <a:xfrm rot="14041883" flipH="1" flipV="1">
                <a:off x="5472352" y="6058948"/>
                <a:ext cx="321369" cy="103181"/>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380" h="117016">
                    <a:moveTo>
                      <a:pt x="0" y="63676"/>
                    </a:moveTo>
                    <a:cubicBezTo>
                      <a:pt x="24130" y="28751"/>
                      <a:pt x="48260" y="-6174"/>
                      <a:pt x="83820" y="2716"/>
                    </a:cubicBezTo>
                    <a:cubicBezTo>
                      <a:pt x="119380" y="11606"/>
                      <a:pt x="175260" y="117016"/>
                      <a:pt x="213360" y="117016"/>
                    </a:cubicBezTo>
                    <a:cubicBezTo>
                      <a:pt x="251460" y="117016"/>
                      <a:pt x="285750" y="16686"/>
                      <a:pt x="312420" y="2716"/>
                    </a:cubicBezTo>
                    <a:cubicBezTo>
                      <a:pt x="339090" y="-11254"/>
                      <a:pt x="373380" y="33196"/>
                      <a:pt x="373380" y="33196"/>
                    </a:cubicBezTo>
                    <a:lnTo>
                      <a:pt x="373380" y="33196"/>
                    </a:lnTo>
                    <a:lnTo>
                      <a:pt x="373380" y="48436"/>
                    </a:ln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844" name="Oval 1563"/>
              <p:cNvSpPr>
                <a:spLocks noChangeAspect="1"/>
              </p:cNvSpPr>
              <p:nvPr/>
            </p:nvSpPr>
            <p:spPr>
              <a:xfrm>
                <a:off x="5664192" y="6125223"/>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45" name="Freeform 1564"/>
              <p:cNvSpPr/>
              <p:nvPr/>
            </p:nvSpPr>
            <p:spPr>
              <a:xfrm rot="10444643" flipV="1">
                <a:off x="5470328" y="6115311"/>
                <a:ext cx="320656" cy="103411"/>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380" h="117016">
                    <a:moveTo>
                      <a:pt x="0" y="63676"/>
                    </a:moveTo>
                    <a:cubicBezTo>
                      <a:pt x="24130" y="28751"/>
                      <a:pt x="48260" y="-6174"/>
                      <a:pt x="83820" y="2716"/>
                    </a:cubicBezTo>
                    <a:cubicBezTo>
                      <a:pt x="119380" y="11606"/>
                      <a:pt x="175260" y="117016"/>
                      <a:pt x="213360" y="117016"/>
                    </a:cubicBezTo>
                    <a:cubicBezTo>
                      <a:pt x="251460" y="117016"/>
                      <a:pt x="285750" y="16686"/>
                      <a:pt x="312420" y="2716"/>
                    </a:cubicBezTo>
                    <a:cubicBezTo>
                      <a:pt x="339090" y="-11254"/>
                      <a:pt x="373380" y="33196"/>
                      <a:pt x="373380" y="33196"/>
                    </a:cubicBezTo>
                    <a:lnTo>
                      <a:pt x="373380" y="33196"/>
                    </a:lnTo>
                    <a:lnTo>
                      <a:pt x="373380" y="48436"/>
                    </a:ln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846" name="Oval 1565"/>
              <p:cNvSpPr/>
              <p:nvPr/>
            </p:nvSpPr>
            <p:spPr>
              <a:xfrm>
                <a:off x="5639039" y="6219705"/>
                <a:ext cx="64008"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847" name="Oval 1566"/>
              <p:cNvSpPr>
                <a:spLocks noChangeAspect="1"/>
              </p:cNvSpPr>
              <p:nvPr/>
            </p:nvSpPr>
            <p:spPr>
              <a:xfrm>
                <a:off x="5604581" y="6048145"/>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6" name="Group 899"/>
            <p:cNvGrpSpPr>
              <a:grpSpLocks noChangeAspect="1"/>
            </p:cNvGrpSpPr>
            <p:nvPr/>
          </p:nvGrpSpPr>
          <p:grpSpPr>
            <a:xfrm rot="3593508">
              <a:off x="6629699" y="2042606"/>
              <a:ext cx="493043" cy="945077"/>
              <a:chOff x="7248512" y="2166931"/>
              <a:chExt cx="839787" cy="1609722"/>
            </a:xfrm>
            <a:solidFill>
              <a:srgbClr val="00B050"/>
            </a:solidFill>
          </p:grpSpPr>
          <p:sp>
            <p:nvSpPr>
              <p:cNvPr id="754" name="Freeform 7"/>
              <p:cNvSpPr>
                <a:spLocks/>
              </p:cNvSpPr>
              <p:nvPr/>
            </p:nvSpPr>
            <p:spPr bwMode="auto">
              <a:xfrm>
                <a:off x="7853354" y="2784465"/>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55" name="Freeform 8"/>
              <p:cNvSpPr>
                <a:spLocks/>
              </p:cNvSpPr>
              <p:nvPr/>
            </p:nvSpPr>
            <p:spPr bwMode="auto">
              <a:xfrm>
                <a:off x="7734291" y="2784466"/>
                <a:ext cx="112713" cy="128588"/>
              </a:xfrm>
              <a:custGeom>
                <a:avLst/>
                <a:gdLst>
                  <a:gd name="T0" fmla="*/ 71 w 71"/>
                  <a:gd name="T1" fmla="*/ 20 h 81"/>
                  <a:gd name="T2" fmla="*/ 35 w 71"/>
                  <a:gd name="T3" fmla="*/ 0 h 81"/>
                  <a:gd name="T4" fmla="*/ 0 w 71"/>
                  <a:gd name="T5" fmla="*/ 20 h 81"/>
                  <a:gd name="T6" fmla="*/ 0 w 71"/>
                  <a:gd name="T7" fmla="*/ 60 h 81"/>
                  <a:gd name="T8" fmla="*/ 35 w 71"/>
                  <a:gd name="T9" fmla="*/ 81 h 81"/>
                  <a:gd name="T10" fmla="*/ 71 w 71"/>
                  <a:gd name="T11" fmla="*/ 60 h 81"/>
                  <a:gd name="T12" fmla="*/ 71 w 71"/>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0"/>
                    </a:moveTo>
                    <a:lnTo>
                      <a:pt x="35" y="0"/>
                    </a:lnTo>
                    <a:lnTo>
                      <a:pt x="0" y="20"/>
                    </a:lnTo>
                    <a:lnTo>
                      <a:pt x="0" y="60"/>
                    </a:lnTo>
                    <a:lnTo>
                      <a:pt x="35" y="81"/>
                    </a:lnTo>
                    <a:lnTo>
                      <a:pt x="71" y="60"/>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56" name="Freeform 9"/>
              <p:cNvSpPr>
                <a:spLocks/>
              </p:cNvSpPr>
              <p:nvPr/>
            </p:nvSpPr>
            <p:spPr bwMode="auto">
              <a:xfrm>
                <a:off x="7615228" y="2784465"/>
                <a:ext cx="111125" cy="128588"/>
              </a:xfrm>
              <a:custGeom>
                <a:avLst/>
                <a:gdLst>
                  <a:gd name="T0" fmla="*/ 70 w 70"/>
                  <a:gd name="T1" fmla="*/ 20 h 81"/>
                  <a:gd name="T2" fmla="*/ 36 w 70"/>
                  <a:gd name="T3" fmla="*/ 0 h 81"/>
                  <a:gd name="T4" fmla="*/ 0 w 70"/>
                  <a:gd name="T5" fmla="*/ 20 h 81"/>
                  <a:gd name="T6" fmla="*/ 0 w 70"/>
                  <a:gd name="T7" fmla="*/ 60 h 81"/>
                  <a:gd name="T8" fmla="*/ 36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6" y="0"/>
                    </a:lnTo>
                    <a:lnTo>
                      <a:pt x="0" y="20"/>
                    </a:lnTo>
                    <a:lnTo>
                      <a:pt x="0" y="60"/>
                    </a:lnTo>
                    <a:lnTo>
                      <a:pt x="36"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57" name="Freeform 10"/>
              <p:cNvSpPr>
                <a:spLocks/>
              </p:cNvSpPr>
              <p:nvPr/>
            </p:nvSpPr>
            <p:spPr bwMode="auto">
              <a:xfrm>
                <a:off x="7853354" y="2578091"/>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58" name="Freeform 11"/>
              <p:cNvSpPr>
                <a:spLocks/>
              </p:cNvSpPr>
              <p:nvPr/>
            </p:nvSpPr>
            <p:spPr bwMode="auto">
              <a:xfrm>
                <a:off x="7734291" y="2578090"/>
                <a:ext cx="112713" cy="127000"/>
              </a:xfrm>
              <a:custGeom>
                <a:avLst/>
                <a:gdLst>
                  <a:gd name="T0" fmla="*/ 71 w 71"/>
                  <a:gd name="T1" fmla="*/ 20 h 80"/>
                  <a:gd name="T2" fmla="*/ 35 w 71"/>
                  <a:gd name="T3" fmla="*/ 0 h 80"/>
                  <a:gd name="T4" fmla="*/ 0 w 71"/>
                  <a:gd name="T5" fmla="*/ 20 h 80"/>
                  <a:gd name="T6" fmla="*/ 0 w 71"/>
                  <a:gd name="T7" fmla="*/ 61 h 80"/>
                  <a:gd name="T8" fmla="*/ 35 w 71"/>
                  <a:gd name="T9" fmla="*/ 80 h 80"/>
                  <a:gd name="T10" fmla="*/ 71 w 71"/>
                  <a:gd name="T11" fmla="*/ 61 h 80"/>
                  <a:gd name="T12" fmla="*/ 71 w 71"/>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0"/>
                    </a:moveTo>
                    <a:lnTo>
                      <a:pt x="35" y="0"/>
                    </a:lnTo>
                    <a:lnTo>
                      <a:pt x="0" y="20"/>
                    </a:lnTo>
                    <a:lnTo>
                      <a:pt x="0" y="61"/>
                    </a:lnTo>
                    <a:lnTo>
                      <a:pt x="35" y="80"/>
                    </a:lnTo>
                    <a:lnTo>
                      <a:pt x="71" y="61"/>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59" name="Freeform 12"/>
              <p:cNvSpPr>
                <a:spLocks/>
              </p:cNvSpPr>
              <p:nvPr/>
            </p:nvSpPr>
            <p:spPr bwMode="auto">
              <a:xfrm>
                <a:off x="7615229" y="2578090"/>
                <a:ext cx="111125" cy="127000"/>
              </a:xfrm>
              <a:custGeom>
                <a:avLst/>
                <a:gdLst>
                  <a:gd name="T0" fmla="*/ 70 w 70"/>
                  <a:gd name="T1" fmla="*/ 20 h 80"/>
                  <a:gd name="T2" fmla="*/ 36 w 70"/>
                  <a:gd name="T3" fmla="*/ 0 h 80"/>
                  <a:gd name="T4" fmla="*/ 0 w 70"/>
                  <a:gd name="T5" fmla="*/ 20 h 80"/>
                  <a:gd name="T6" fmla="*/ 0 w 70"/>
                  <a:gd name="T7" fmla="*/ 61 h 80"/>
                  <a:gd name="T8" fmla="*/ 36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6" y="0"/>
                    </a:lnTo>
                    <a:lnTo>
                      <a:pt x="0" y="20"/>
                    </a:lnTo>
                    <a:lnTo>
                      <a:pt x="0" y="61"/>
                    </a:lnTo>
                    <a:lnTo>
                      <a:pt x="36"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0" name="Freeform 13"/>
              <p:cNvSpPr>
                <a:spLocks/>
              </p:cNvSpPr>
              <p:nvPr/>
            </p:nvSpPr>
            <p:spPr bwMode="auto">
              <a:xfrm>
                <a:off x="7497754" y="2578091"/>
                <a:ext cx="109538" cy="127000"/>
              </a:xfrm>
              <a:custGeom>
                <a:avLst/>
                <a:gdLst>
                  <a:gd name="T0" fmla="*/ 69 w 69"/>
                  <a:gd name="T1" fmla="*/ 20 h 80"/>
                  <a:gd name="T2" fmla="*/ 34 w 69"/>
                  <a:gd name="T3" fmla="*/ 0 h 80"/>
                  <a:gd name="T4" fmla="*/ 0 w 69"/>
                  <a:gd name="T5" fmla="*/ 20 h 80"/>
                  <a:gd name="T6" fmla="*/ 0 w 69"/>
                  <a:gd name="T7" fmla="*/ 61 h 80"/>
                  <a:gd name="T8" fmla="*/ 34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4" y="0"/>
                    </a:lnTo>
                    <a:lnTo>
                      <a:pt x="0" y="20"/>
                    </a:lnTo>
                    <a:lnTo>
                      <a:pt x="0" y="61"/>
                    </a:lnTo>
                    <a:lnTo>
                      <a:pt x="34"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1" name="Freeform 14"/>
              <p:cNvSpPr>
                <a:spLocks/>
              </p:cNvSpPr>
              <p:nvPr/>
            </p:nvSpPr>
            <p:spPr bwMode="auto">
              <a:xfrm>
                <a:off x="7377104" y="2578090"/>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2" name="Freeform 15"/>
              <p:cNvSpPr>
                <a:spLocks/>
              </p:cNvSpPr>
              <p:nvPr/>
            </p:nvSpPr>
            <p:spPr bwMode="auto">
              <a:xfrm>
                <a:off x="7853354" y="2371717"/>
                <a:ext cx="111125" cy="128588"/>
              </a:xfrm>
              <a:custGeom>
                <a:avLst/>
                <a:gdLst>
                  <a:gd name="T0" fmla="*/ 70 w 70"/>
                  <a:gd name="T1" fmla="*/ 21 h 81"/>
                  <a:gd name="T2" fmla="*/ 35 w 70"/>
                  <a:gd name="T3" fmla="*/ 0 h 81"/>
                  <a:gd name="T4" fmla="*/ 0 w 70"/>
                  <a:gd name="T5" fmla="*/ 21 h 81"/>
                  <a:gd name="T6" fmla="*/ 0 w 70"/>
                  <a:gd name="T7" fmla="*/ 61 h 81"/>
                  <a:gd name="T8" fmla="*/ 35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5" y="0"/>
                    </a:lnTo>
                    <a:lnTo>
                      <a:pt x="0" y="21"/>
                    </a:lnTo>
                    <a:lnTo>
                      <a:pt x="0" y="61"/>
                    </a:lnTo>
                    <a:lnTo>
                      <a:pt x="35"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3" name="Freeform 17"/>
              <p:cNvSpPr>
                <a:spLocks/>
              </p:cNvSpPr>
              <p:nvPr/>
            </p:nvSpPr>
            <p:spPr bwMode="auto">
              <a:xfrm>
                <a:off x="7615228" y="2371717"/>
                <a:ext cx="111125" cy="128588"/>
              </a:xfrm>
              <a:custGeom>
                <a:avLst/>
                <a:gdLst>
                  <a:gd name="T0" fmla="*/ 70 w 70"/>
                  <a:gd name="T1" fmla="*/ 21 h 81"/>
                  <a:gd name="T2" fmla="*/ 36 w 70"/>
                  <a:gd name="T3" fmla="*/ 0 h 81"/>
                  <a:gd name="T4" fmla="*/ 0 w 70"/>
                  <a:gd name="T5" fmla="*/ 21 h 81"/>
                  <a:gd name="T6" fmla="*/ 0 w 70"/>
                  <a:gd name="T7" fmla="*/ 61 h 81"/>
                  <a:gd name="T8" fmla="*/ 36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6" y="0"/>
                    </a:lnTo>
                    <a:lnTo>
                      <a:pt x="0" y="21"/>
                    </a:lnTo>
                    <a:lnTo>
                      <a:pt x="0" y="61"/>
                    </a:lnTo>
                    <a:lnTo>
                      <a:pt x="36"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4" name="Freeform 18"/>
              <p:cNvSpPr>
                <a:spLocks/>
              </p:cNvSpPr>
              <p:nvPr/>
            </p:nvSpPr>
            <p:spPr bwMode="auto">
              <a:xfrm>
                <a:off x="7497754" y="2371716"/>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5" name="Freeform 19"/>
              <p:cNvSpPr>
                <a:spLocks/>
              </p:cNvSpPr>
              <p:nvPr/>
            </p:nvSpPr>
            <p:spPr bwMode="auto">
              <a:xfrm>
                <a:off x="7377104" y="2371716"/>
                <a:ext cx="111125" cy="128588"/>
              </a:xfrm>
              <a:custGeom>
                <a:avLst/>
                <a:gdLst>
                  <a:gd name="T0" fmla="*/ 70 w 70"/>
                  <a:gd name="T1" fmla="*/ 21 h 81"/>
                  <a:gd name="T2" fmla="*/ 35 w 70"/>
                  <a:gd name="T3" fmla="*/ 0 h 81"/>
                  <a:gd name="T4" fmla="*/ 0 w 70"/>
                  <a:gd name="T5" fmla="*/ 21 h 81"/>
                  <a:gd name="T6" fmla="*/ 0 w 70"/>
                  <a:gd name="T7" fmla="*/ 61 h 81"/>
                  <a:gd name="T8" fmla="*/ 35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5" y="0"/>
                    </a:lnTo>
                    <a:lnTo>
                      <a:pt x="0" y="21"/>
                    </a:lnTo>
                    <a:lnTo>
                      <a:pt x="0" y="61"/>
                    </a:lnTo>
                    <a:lnTo>
                      <a:pt x="35"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6" name="Freeform 20"/>
              <p:cNvSpPr>
                <a:spLocks/>
              </p:cNvSpPr>
              <p:nvPr/>
            </p:nvSpPr>
            <p:spPr bwMode="auto">
              <a:xfrm>
                <a:off x="7794616" y="2270117"/>
                <a:ext cx="109538" cy="127000"/>
              </a:xfrm>
              <a:custGeom>
                <a:avLst/>
                <a:gdLst>
                  <a:gd name="T0" fmla="*/ 69 w 69"/>
                  <a:gd name="T1" fmla="*/ 19 h 80"/>
                  <a:gd name="T2" fmla="*/ 35 w 69"/>
                  <a:gd name="T3" fmla="*/ 0 h 80"/>
                  <a:gd name="T4" fmla="*/ 0 w 69"/>
                  <a:gd name="T5" fmla="*/ 19 h 80"/>
                  <a:gd name="T6" fmla="*/ 0 w 69"/>
                  <a:gd name="T7" fmla="*/ 59 h 80"/>
                  <a:gd name="T8" fmla="*/ 35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5" y="0"/>
                    </a:lnTo>
                    <a:lnTo>
                      <a:pt x="0" y="19"/>
                    </a:lnTo>
                    <a:lnTo>
                      <a:pt x="0" y="59"/>
                    </a:lnTo>
                    <a:lnTo>
                      <a:pt x="35"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7" name="Freeform 21"/>
              <p:cNvSpPr>
                <a:spLocks/>
              </p:cNvSpPr>
              <p:nvPr/>
            </p:nvSpPr>
            <p:spPr bwMode="auto">
              <a:xfrm>
                <a:off x="7675554" y="2270117"/>
                <a:ext cx="111125" cy="127000"/>
              </a:xfrm>
              <a:custGeom>
                <a:avLst/>
                <a:gdLst>
                  <a:gd name="T0" fmla="*/ 70 w 70"/>
                  <a:gd name="T1" fmla="*/ 19 h 80"/>
                  <a:gd name="T2" fmla="*/ 34 w 70"/>
                  <a:gd name="T3" fmla="*/ 0 h 80"/>
                  <a:gd name="T4" fmla="*/ 0 w 70"/>
                  <a:gd name="T5" fmla="*/ 19 h 80"/>
                  <a:gd name="T6" fmla="*/ 0 w 70"/>
                  <a:gd name="T7" fmla="*/ 59 h 80"/>
                  <a:gd name="T8" fmla="*/ 34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4" y="0"/>
                    </a:lnTo>
                    <a:lnTo>
                      <a:pt x="0" y="19"/>
                    </a:lnTo>
                    <a:lnTo>
                      <a:pt x="0" y="59"/>
                    </a:lnTo>
                    <a:lnTo>
                      <a:pt x="34"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8" name="Freeform 23"/>
              <p:cNvSpPr>
                <a:spLocks/>
              </p:cNvSpPr>
              <p:nvPr/>
            </p:nvSpPr>
            <p:spPr bwMode="auto">
              <a:xfrm>
                <a:off x="7437429" y="2270117"/>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69" name="Freeform 26"/>
              <p:cNvSpPr>
                <a:spLocks/>
              </p:cNvSpPr>
              <p:nvPr/>
            </p:nvSpPr>
            <p:spPr bwMode="auto">
              <a:xfrm>
                <a:off x="7734291" y="2187567"/>
                <a:ext cx="112713" cy="107950"/>
              </a:xfrm>
              <a:custGeom>
                <a:avLst/>
                <a:gdLst>
                  <a:gd name="T0" fmla="*/ 29 w 58"/>
                  <a:gd name="T1" fmla="*/ 55 h 55"/>
                  <a:gd name="T2" fmla="*/ 58 w 58"/>
                  <a:gd name="T3" fmla="*/ 38 h 55"/>
                  <a:gd name="T4" fmla="*/ 58 w 58"/>
                  <a:gd name="T5" fmla="*/ 16 h 55"/>
                  <a:gd name="T6" fmla="*/ 9 w 58"/>
                  <a:gd name="T7" fmla="*/ 0 h 55"/>
                  <a:gd name="T8" fmla="*/ 0 w 58"/>
                  <a:gd name="T9" fmla="*/ 5 h 55"/>
                  <a:gd name="T10" fmla="*/ 0 w 58"/>
                  <a:gd name="T11" fmla="*/ 38 h 55"/>
                  <a:gd name="T12" fmla="*/ 29 w 58"/>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29" y="55"/>
                    </a:moveTo>
                    <a:cubicBezTo>
                      <a:pt x="58" y="38"/>
                      <a:pt x="58" y="38"/>
                      <a:pt x="58" y="38"/>
                    </a:cubicBezTo>
                    <a:cubicBezTo>
                      <a:pt x="58" y="16"/>
                      <a:pt x="58" y="16"/>
                      <a:pt x="58" y="16"/>
                    </a:cubicBezTo>
                    <a:cubicBezTo>
                      <a:pt x="42" y="9"/>
                      <a:pt x="25" y="4"/>
                      <a:pt x="9" y="0"/>
                    </a:cubicBezTo>
                    <a:cubicBezTo>
                      <a:pt x="0" y="5"/>
                      <a:pt x="0" y="5"/>
                      <a:pt x="0" y="5"/>
                    </a:cubicBezTo>
                    <a:cubicBezTo>
                      <a:pt x="0" y="38"/>
                      <a:pt x="0" y="38"/>
                      <a:pt x="0" y="38"/>
                    </a:cubicBezTo>
                    <a:lnTo>
                      <a:pt x="29" y="55"/>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0" name="Freeform 30"/>
              <p:cNvSpPr>
                <a:spLocks/>
              </p:cNvSpPr>
              <p:nvPr/>
            </p:nvSpPr>
            <p:spPr bwMode="auto">
              <a:xfrm>
                <a:off x="7497753" y="2166931"/>
                <a:ext cx="109538" cy="128588"/>
              </a:xfrm>
              <a:custGeom>
                <a:avLst/>
                <a:gdLst>
                  <a:gd name="T0" fmla="*/ 0 w 57"/>
                  <a:gd name="T1" fmla="*/ 16 h 66"/>
                  <a:gd name="T2" fmla="*/ 0 w 57"/>
                  <a:gd name="T3" fmla="*/ 49 h 66"/>
                  <a:gd name="T4" fmla="*/ 28 w 57"/>
                  <a:gd name="T5" fmla="*/ 66 h 66"/>
                  <a:gd name="T6" fmla="*/ 57 w 57"/>
                  <a:gd name="T7" fmla="*/ 49 h 66"/>
                  <a:gd name="T8" fmla="*/ 57 w 57"/>
                  <a:gd name="T9" fmla="*/ 16 h 66"/>
                  <a:gd name="T10" fmla="*/ 29 w 57"/>
                  <a:gd name="T11" fmla="*/ 0 h 66"/>
                  <a:gd name="T12" fmla="*/ 27 w 57"/>
                  <a:gd name="T13" fmla="*/ 0 h 66"/>
                  <a:gd name="T14" fmla="*/ 0 w 57"/>
                  <a:gd name="T15" fmla="*/ 1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6">
                    <a:moveTo>
                      <a:pt x="0" y="16"/>
                    </a:moveTo>
                    <a:cubicBezTo>
                      <a:pt x="0" y="49"/>
                      <a:pt x="0" y="49"/>
                      <a:pt x="0" y="49"/>
                    </a:cubicBezTo>
                    <a:cubicBezTo>
                      <a:pt x="28" y="66"/>
                      <a:pt x="28" y="66"/>
                      <a:pt x="28" y="66"/>
                    </a:cubicBezTo>
                    <a:cubicBezTo>
                      <a:pt x="57" y="49"/>
                      <a:pt x="57" y="49"/>
                      <a:pt x="57" y="49"/>
                    </a:cubicBezTo>
                    <a:cubicBezTo>
                      <a:pt x="57" y="16"/>
                      <a:pt x="57" y="16"/>
                      <a:pt x="57" y="16"/>
                    </a:cubicBezTo>
                    <a:cubicBezTo>
                      <a:pt x="29" y="0"/>
                      <a:pt x="29" y="0"/>
                      <a:pt x="29" y="0"/>
                    </a:cubicBezTo>
                    <a:cubicBezTo>
                      <a:pt x="29" y="0"/>
                      <a:pt x="28" y="0"/>
                      <a:pt x="27" y="0"/>
                    </a:cubicBezTo>
                    <a:lnTo>
                      <a:pt x="0"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1" name="Freeform 32"/>
              <p:cNvSpPr>
                <a:spLocks/>
              </p:cNvSpPr>
              <p:nvPr/>
            </p:nvSpPr>
            <p:spPr bwMode="auto">
              <a:xfrm>
                <a:off x="8032736" y="2484431"/>
                <a:ext cx="55563" cy="119062"/>
              </a:xfrm>
              <a:custGeom>
                <a:avLst/>
                <a:gdLst>
                  <a:gd name="T0" fmla="*/ 0 w 29"/>
                  <a:gd name="T1" fmla="*/ 12 h 61"/>
                  <a:gd name="T2" fmla="*/ 0 w 29"/>
                  <a:gd name="T3" fmla="*/ 45 h 61"/>
                  <a:gd name="T4" fmla="*/ 28 w 29"/>
                  <a:gd name="T5" fmla="*/ 61 h 61"/>
                  <a:gd name="T6" fmla="*/ 29 w 29"/>
                  <a:gd name="T7" fmla="*/ 61 h 61"/>
                  <a:gd name="T8" fmla="*/ 19 w 29"/>
                  <a:gd name="T9" fmla="*/ 0 h 61"/>
                  <a:gd name="T10" fmla="*/ 0 w 29"/>
                  <a:gd name="T11" fmla="*/ 12 h 61"/>
                </a:gdLst>
                <a:ahLst/>
                <a:cxnLst>
                  <a:cxn ang="0">
                    <a:pos x="T0" y="T1"/>
                  </a:cxn>
                  <a:cxn ang="0">
                    <a:pos x="T2" y="T3"/>
                  </a:cxn>
                  <a:cxn ang="0">
                    <a:pos x="T4" y="T5"/>
                  </a:cxn>
                  <a:cxn ang="0">
                    <a:pos x="T6" y="T7"/>
                  </a:cxn>
                  <a:cxn ang="0">
                    <a:pos x="T8" y="T9"/>
                  </a:cxn>
                  <a:cxn ang="0">
                    <a:pos x="T10" y="T11"/>
                  </a:cxn>
                </a:cxnLst>
                <a:rect l="0" t="0" r="r" b="b"/>
                <a:pathLst>
                  <a:path w="29" h="61">
                    <a:moveTo>
                      <a:pt x="0" y="12"/>
                    </a:moveTo>
                    <a:cubicBezTo>
                      <a:pt x="0" y="45"/>
                      <a:pt x="0" y="45"/>
                      <a:pt x="0" y="45"/>
                    </a:cubicBezTo>
                    <a:cubicBezTo>
                      <a:pt x="28" y="61"/>
                      <a:pt x="28" y="61"/>
                      <a:pt x="28" y="61"/>
                    </a:cubicBezTo>
                    <a:cubicBezTo>
                      <a:pt x="29" y="61"/>
                      <a:pt x="29" y="61"/>
                      <a:pt x="29" y="61"/>
                    </a:cubicBezTo>
                    <a:cubicBezTo>
                      <a:pt x="28" y="42"/>
                      <a:pt x="25" y="22"/>
                      <a:pt x="19" y="0"/>
                    </a:cubicBezTo>
                    <a:lnTo>
                      <a:pt x="0" y="12"/>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2" name="Freeform 33"/>
              <p:cNvSpPr>
                <a:spLocks/>
              </p:cNvSpPr>
              <p:nvPr/>
            </p:nvSpPr>
            <p:spPr bwMode="auto">
              <a:xfrm>
                <a:off x="8032740" y="2682869"/>
                <a:ext cx="53975" cy="114299"/>
              </a:xfrm>
              <a:custGeom>
                <a:avLst/>
                <a:gdLst>
                  <a:gd name="T0" fmla="*/ 0 w 28"/>
                  <a:gd name="T1" fmla="*/ 16 h 59"/>
                  <a:gd name="T2" fmla="*/ 0 w 28"/>
                  <a:gd name="T3" fmla="*/ 49 h 59"/>
                  <a:gd name="T4" fmla="*/ 17 w 28"/>
                  <a:gd name="T5" fmla="*/ 59 h 59"/>
                  <a:gd name="T6" fmla="*/ 28 w 28"/>
                  <a:gd name="T7" fmla="*/ 0 h 59"/>
                  <a:gd name="T8" fmla="*/ 0 w 28"/>
                  <a:gd name="T9" fmla="*/ 16 h 59"/>
                </a:gdLst>
                <a:ahLst/>
                <a:cxnLst>
                  <a:cxn ang="0">
                    <a:pos x="T0" y="T1"/>
                  </a:cxn>
                  <a:cxn ang="0">
                    <a:pos x="T2" y="T3"/>
                  </a:cxn>
                  <a:cxn ang="0">
                    <a:pos x="T4" y="T5"/>
                  </a:cxn>
                  <a:cxn ang="0">
                    <a:pos x="T6" y="T7"/>
                  </a:cxn>
                  <a:cxn ang="0">
                    <a:pos x="T8" y="T9"/>
                  </a:cxn>
                </a:cxnLst>
                <a:rect l="0" t="0" r="r" b="b"/>
                <a:pathLst>
                  <a:path w="28" h="59">
                    <a:moveTo>
                      <a:pt x="0" y="16"/>
                    </a:moveTo>
                    <a:cubicBezTo>
                      <a:pt x="0" y="49"/>
                      <a:pt x="0" y="49"/>
                      <a:pt x="0" y="49"/>
                    </a:cubicBezTo>
                    <a:cubicBezTo>
                      <a:pt x="17" y="59"/>
                      <a:pt x="17" y="59"/>
                      <a:pt x="17" y="59"/>
                    </a:cubicBezTo>
                    <a:cubicBezTo>
                      <a:pt x="22" y="40"/>
                      <a:pt x="26" y="20"/>
                      <a:pt x="28" y="0"/>
                    </a:cubicBezTo>
                    <a:lnTo>
                      <a:pt x="0"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3" name="Freeform 35"/>
              <p:cNvSpPr>
                <a:spLocks/>
              </p:cNvSpPr>
              <p:nvPr/>
            </p:nvSpPr>
            <p:spPr bwMode="auto">
              <a:xfrm>
                <a:off x="7972415" y="2371718"/>
                <a:ext cx="95249" cy="128588"/>
              </a:xfrm>
              <a:custGeom>
                <a:avLst/>
                <a:gdLst>
                  <a:gd name="T0" fmla="*/ 0 w 49"/>
                  <a:gd name="T1" fmla="*/ 17 h 66"/>
                  <a:gd name="T2" fmla="*/ 0 w 49"/>
                  <a:gd name="T3" fmla="*/ 50 h 66"/>
                  <a:gd name="T4" fmla="*/ 29 w 49"/>
                  <a:gd name="T5" fmla="*/ 66 h 66"/>
                  <a:gd name="T6" fmla="*/ 49 w 49"/>
                  <a:gd name="T7" fmla="*/ 54 h 66"/>
                  <a:gd name="T8" fmla="*/ 39 w 49"/>
                  <a:gd name="T9" fmla="*/ 21 h 66"/>
                  <a:gd name="T10" fmla="*/ 31 w 49"/>
                  <a:gd name="T11" fmla="*/ 1 h 66"/>
                  <a:gd name="T12" fmla="*/ 29 w 49"/>
                  <a:gd name="T13" fmla="*/ 0 h 66"/>
                  <a:gd name="T14" fmla="*/ 0 w 49"/>
                  <a:gd name="T15" fmla="*/ 1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6">
                    <a:moveTo>
                      <a:pt x="0" y="17"/>
                    </a:moveTo>
                    <a:cubicBezTo>
                      <a:pt x="0" y="50"/>
                      <a:pt x="0" y="50"/>
                      <a:pt x="0" y="50"/>
                    </a:cubicBezTo>
                    <a:cubicBezTo>
                      <a:pt x="29" y="66"/>
                      <a:pt x="29" y="66"/>
                      <a:pt x="29" y="66"/>
                    </a:cubicBezTo>
                    <a:cubicBezTo>
                      <a:pt x="49" y="54"/>
                      <a:pt x="49" y="54"/>
                      <a:pt x="49" y="54"/>
                    </a:cubicBezTo>
                    <a:cubicBezTo>
                      <a:pt x="47" y="44"/>
                      <a:pt x="43" y="33"/>
                      <a:pt x="39" y="21"/>
                    </a:cubicBezTo>
                    <a:cubicBezTo>
                      <a:pt x="37" y="14"/>
                      <a:pt x="34" y="7"/>
                      <a:pt x="31" y="1"/>
                    </a:cubicBezTo>
                    <a:cubicBezTo>
                      <a:pt x="29" y="0"/>
                      <a:pt x="29" y="0"/>
                      <a:pt x="29"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4" name="Freeform 36"/>
              <p:cNvSpPr>
                <a:spLocks/>
              </p:cNvSpPr>
              <p:nvPr/>
            </p:nvSpPr>
            <p:spPr bwMode="auto">
              <a:xfrm>
                <a:off x="7912090" y="2887656"/>
                <a:ext cx="112713" cy="127000"/>
              </a:xfrm>
              <a:custGeom>
                <a:avLst/>
                <a:gdLst>
                  <a:gd name="T0" fmla="*/ 29 w 58"/>
                  <a:gd name="T1" fmla="*/ 0 h 66"/>
                  <a:gd name="T2" fmla="*/ 0 w 58"/>
                  <a:gd name="T3" fmla="*/ 16 h 66"/>
                  <a:gd name="T4" fmla="*/ 0 w 58"/>
                  <a:gd name="T5" fmla="*/ 49 h 66"/>
                  <a:gd name="T6" fmla="*/ 29 w 58"/>
                  <a:gd name="T7" fmla="*/ 66 h 66"/>
                  <a:gd name="T8" fmla="*/ 50 w 58"/>
                  <a:gd name="T9" fmla="*/ 54 h 66"/>
                  <a:gd name="T10" fmla="*/ 58 w 58"/>
                  <a:gd name="T11" fmla="*/ 28 h 66"/>
                  <a:gd name="T12" fmla="*/ 58 w 58"/>
                  <a:gd name="T13" fmla="*/ 16 h 66"/>
                  <a:gd name="T14" fmla="*/ 29 w 58"/>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6">
                    <a:moveTo>
                      <a:pt x="29" y="0"/>
                    </a:moveTo>
                    <a:cubicBezTo>
                      <a:pt x="0" y="16"/>
                      <a:pt x="0" y="16"/>
                      <a:pt x="0" y="16"/>
                    </a:cubicBezTo>
                    <a:cubicBezTo>
                      <a:pt x="0" y="49"/>
                      <a:pt x="0" y="49"/>
                      <a:pt x="0" y="49"/>
                    </a:cubicBezTo>
                    <a:cubicBezTo>
                      <a:pt x="29" y="66"/>
                      <a:pt x="29" y="66"/>
                      <a:pt x="29" y="66"/>
                    </a:cubicBezTo>
                    <a:cubicBezTo>
                      <a:pt x="50" y="54"/>
                      <a:pt x="50" y="54"/>
                      <a:pt x="50" y="54"/>
                    </a:cubicBezTo>
                    <a:cubicBezTo>
                      <a:pt x="53" y="45"/>
                      <a:pt x="55" y="36"/>
                      <a:pt x="58" y="28"/>
                    </a:cubicBezTo>
                    <a:cubicBezTo>
                      <a:pt x="58" y="16"/>
                      <a:pt x="58" y="16"/>
                      <a:pt x="58" y="16"/>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5" name="Freeform 37"/>
              <p:cNvSpPr>
                <a:spLocks/>
              </p:cNvSpPr>
              <p:nvPr/>
            </p:nvSpPr>
            <p:spPr bwMode="auto">
              <a:xfrm>
                <a:off x="7972414" y="2784467"/>
                <a:ext cx="90488" cy="128588"/>
              </a:xfrm>
              <a:custGeom>
                <a:avLst/>
                <a:gdLst>
                  <a:gd name="T0" fmla="*/ 29 w 47"/>
                  <a:gd name="T1" fmla="*/ 0 h 66"/>
                  <a:gd name="T2" fmla="*/ 0 w 47"/>
                  <a:gd name="T3" fmla="*/ 16 h 66"/>
                  <a:gd name="T4" fmla="*/ 0 w 47"/>
                  <a:gd name="T5" fmla="*/ 49 h 66"/>
                  <a:gd name="T6" fmla="*/ 29 w 47"/>
                  <a:gd name="T7" fmla="*/ 66 h 66"/>
                  <a:gd name="T8" fmla="*/ 32 w 47"/>
                  <a:gd name="T9" fmla="*/ 64 h 66"/>
                  <a:gd name="T10" fmla="*/ 47 w 47"/>
                  <a:gd name="T11" fmla="*/ 10 h 66"/>
                  <a:gd name="T12" fmla="*/ 29 w 47"/>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47" h="66">
                    <a:moveTo>
                      <a:pt x="29" y="0"/>
                    </a:moveTo>
                    <a:cubicBezTo>
                      <a:pt x="0" y="16"/>
                      <a:pt x="0" y="16"/>
                      <a:pt x="0" y="16"/>
                    </a:cubicBezTo>
                    <a:cubicBezTo>
                      <a:pt x="0" y="49"/>
                      <a:pt x="0" y="49"/>
                      <a:pt x="0" y="49"/>
                    </a:cubicBezTo>
                    <a:cubicBezTo>
                      <a:pt x="29" y="66"/>
                      <a:pt x="29" y="66"/>
                      <a:pt x="29" y="66"/>
                    </a:cubicBezTo>
                    <a:cubicBezTo>
                      <a:pt x="32" y="64"/>
                      <a:pt x="32" y="64"/>
                      <a:pt x="32" y="64"/>
                    </a:cubicBezTo>
                    <a:cubicBezTo>
                      <a:pt x="37" y="45"/>
                      <a:pt x="43" y="28"/>
                      <a:pt x="47" y="10"/>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6" name="Freeform 38"/>
              <p:cNvSpPr>
                <a:spLocks/>
              </p:cNvSpPr>
              <p:nvPr/>
            </p:nvSpPr>
            <p:spPr bwMode="auto">
              <a:xfrm>
                <a:off x="7912089" y="3092442"/>
                <a:ext cx="69850" cy="122238"/>
              </a:xfrm>
              <a:custGeom>
                <a:avLst/>
                <a:gdLst>
                  <a:gd name="T0" fmla="*/ 29 w 36"/>
                  <a:gd name="T1" fmla="*/ 0 h 63"/>
                  <a:gd name="T2" fmla="*/ 0 w 36"/>
                  <a:gd name="T3" fmla="*/ 17 h 63"/>
                  <a:gd name="T4" fmla="*/ 0 w 36"/>
                  <a:gd name="T5" fmla="*/ 50 h 63"/>
                  <a:gd name="T6" fmla="*/ 23 w 36"/>
                  <a:gd name="T7" fmla="*/ 63 h 63"/>
                  <a:gd name="T8" fmla="*/ 36 w 36"/>
                  <a:gd name="T9" fmla="*/ 4 h 63"/>
                  <a:gd name="T10" fmla="*/ 29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9" y="0"/>
                    </a:moveTo>
                    <a:cubicBezTo>
                      <a:pt x="0" y="17"/>
                      <a:pt x="0" y="17"/>
                      <a:pt x="0" y="17"/>
                    </a:cubicBezTo>
                    <a:cubicBezTo>
                      <a:pt x="0" y="50"/>
                      <a:pt x="0" y="50"/>
                      <a:pt x="0" y="50"/>
                    </a:cubicBezTo>
                    <a:cubicBezTo>
                      <a:pt x="23" y="63"/>
                      <a:pt x="23" y="63"/>
                      <a:pt x="23" y="63"/>
                    </a:cubicBezTo>
                    <a:cubicBezTo>
                      <a:pt x="27" y="43"/>
                      <a:pt x="31" y="23"/>
                      <a:pt x="36" y="4"/>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7" name="Freeform 39"/>
              <p:cNvSpPr>
                <a:spLocks/>
              </p:cNvSpPr>
              <p:nvPr/>
            </p:nvSpPr>
            <p:spPr bwMode="auto">
              <a:xfrm>
                <a:off x="7972415" y="3001955"/>
                <a:ext cx="33338" cy="90488"/>
              </a:xfrm>
              <a:custGeom>
                <a:avLst/>
                <a:gdLst>
                  <a:gd name="T0" fmla="*/ 0 w 17"/>
                  <a:gd name="T1" fmla="*/ 10 h 47"/>
                  <a:gd name="T2" fmla="*/ 0 w 17"/>
                  <a:gd name="T3" fmla="*/ 43 h 47"/>
                  <a:gd name="T4" fmla="*/ 5 w 17"/>
                  <a:gd name="T5" fmla="*/ 47 h 47"/>
                  <a:gd name="T6" fmla="*/ 9 w 17"/>
                  <a:gd name="T7" fmla="*/ 33 h 47"/>
                  <a:gd name="T8" fmla="*/ 17 w 17"/>
                  <a:gd name="T9" fmla="*/ 0 h 47"/>
                  <a:gd name="T10" fmla="*/ 0 w 17"/>
                  <a:gd name="T11" fmla="*/ 10 h 47"/>
                </a:gdLst>
                <a:ahLst/>
                <a:cxnLst>
                  <a:cxn ang="0">
                    <a:pos x="T0" y="T1"/>
                  </a:cxn>
                  <a:cxn ang="0">
                    <a:pos x="T2" y="T3"/>
                  </a:cxn>
                  <a:cxn ang="0">
                    <a:pos x="T4" y="T5"/>
                  </a:cxn>
                  <a:cxn ang="0">
                    <a:pos x="T6" y="T7"/>
                  </a:cxn>
                  <a:cxn ang="0">
                    <a:pos x="T8" y="T9"/>
                  </a:cxn>
                  <a:cxn ang="0">
                    <a:pos x="T10" y="T11"/>
                  </a:cxn>
                </a:cxnLst>
                <a:rect l="0" t="0" r="r" b="b"/>
                <a:pathLst>
                  <a:path w="17" h="47">
                    <a:moveTo>
                      <a:pt x="0" y="10"/>
                    </a:moveTo>
                    <a:cubicBezTo>
                      <a:pt x="0" y="43"/>
                      <a:pt x="0" y="43"/>
                      <a:pt x="0" y="43"/>
                    </a:cubicBezTo>
                    <a:cubicBezTo>
                      <a:pt x="5" y="47"/>
                      <a:pt x="5" y="47"/>
                      <a:pt x="5" y="47"/>
                    </a:cubicBezTo>
                    <a:cubicBezTo>
                      <a:pt x="7" y="42"/>
                      <a:pt x="8" y="38"/>
                      <a:pt x="9" y="33"/>
                    </a:cubicBezTo>
                    <a:cubicBezTo>
                      <a:pt x="12" y="22"/>
                      <a:pt x="14" y="11"/>
                      <a:pt x="17" y="0"/>
                    </a:cubicBezTo>
                    <a:lnTo>
                      <a:pt x="0" y="1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8" name="Freeform 40"/>
              <p:cNvSpPr>
                <a:spLocks/>
              </p:cNvSpPr>
              <p:nvPr/>
            </p:nvSpPr>
            <p:spPr bwMode="auto">
              <a:xfrm>
                <a:off x="7912090" y="3314691"/>
                <a:ext cx="26987" cy="85725"/>
              </a:xfrm>
              <a:custGeom>
                <a:avLst/>
                <a:gdLst>
                  <a:gd name="T0" fmla="*/ 0 w 14"/>
                  <a:gd name="T1" fmla="*/ 8 h 44"/>
                  <a:gd name="T2" fmla="*/ 0 w 14"/>
                  <a:gd name="T3" fmla="*/ 41 h 44"/>
                  <a:gd name="T4" fmla="*/ 5 w 14"/>
                  <a:gd name="T5" fmla="*/ 44 h 44"/>
                  <a:gd name="T6" fmla="*/ 14 w 14"/>
                  <a:gd name="T7" fmla="*/ 0 h 44"/>
                  <a:gd name="T8" fmla="*/ 0 w 14"/>
                  <a:gd name="T9" fmla="*/ 8 h 44"/>
                </a:gdLst>
                <a:ahLst/>
                <a:cxnLst>
                  <a:cxn ang="0">
                    <a:pos x="T0" y="T1"/>
                  </a:cxn>
                  <a:cxn ang="0">
                    <a:pos x="T2" y="T3"/>
                  </a:cxn>
                  <a:cxn ang="0">
                    <a:pos x="T4" y="T5"/>
                  </a:cxn>
                  <a:cxn ang="0">
                    <a:pos x="T6" y="T7"/>
                  </a:cxn>
                  <a:cxn ang="0">
                    <a:pos x="T8" y="T9"/>
                  </a:cxn>
                </a:cxnLst>
                <a:rect l="0" t="0" r="r" b="b"/>
                <a:pathLst>
                  <a:path w="14" h="44">
                    <a:moveTo>
                      <a:pt x="0" y="8"/>
                    </a:moveTo>
                    <a:cubicBezTo>
                      <a:pt x="0" y="41"/>
                      <a:pt x="0" y="41"/>
                      <a:pt x="0" y="41"/>
                    </a:cubicBezTo>
                    <a:cubicBezTo>
                      <a:pt x="5" y="44"/>
                      <a:pt x="5" y="44"/>
                      <a:pt x="5" y="44"/>
                    </a:cubicBezTo>
                    <a:cubicBezTo>
                      <a:pt x="8" y="29"/>
                      <a:pt x="11" y="15"/>
                      <a:pt x="14" y="0"/>
                    </a:cubicBezTo>
                    <a:lnTo>
                      <a:pt x="0"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79" name="Freeform 41"/>
              <p:cNvSpPr>
                <a:spLocks/>
              </p:cNvSpPr>
              <p:nvPr/>
            </p:nvSpPr>
            <p:spPr bwMode="auto">
              <a:xfrm>
                <a:off x="7853353" y="3195629"/>
                <a:ext cx="103187" cy="127000"/>
              </a:xfrm>
              <a:custGeom>
                <a:avLst/>
                <a:gdLst>
                  <a:gd name="T0" fmla="*/ 0 w 53"/>
                  <a:gd name="T1" fmla="*/ 17 h 66"/>
                  <a:gd name="T2" fmla="*/ 0 w 53"/>
                  <a:gd name="T3" fmla="*/ 50 h 66"/>
                  <a:gd name="T4" fmla="*/ 28 w 53"/>
                  <a:gd name="T5" fmla="*/ 66 h 66"/>
                  <a:gd name="T6" fmla="*/ 45 w 53"/>
                  <a:gd name="T7" fmla="*/ 57 h 66"/>
                  <a:gd name="T8" fmla="*/ 53 w 53"/>
                  <a:gd name="T9" fmla="*/ 14 h 66"/>
                  <a:gd name="T10" fmla="*/ 28 w 53"/>
                  <a:gd name="T11" fmla="*/ 0 h 66"/>
                  <a:gd name="T12" fmla="*/ 0 w 53"/>
                  <a:gd name="T13" fmla="*/ 17 h 66"/>
                </a:gdLst>
                <a:ahLst/>
                <a:cxnLst>
                  <a:cxn ang="0">
                    <a:pos x="T0" y="T1"/>
                  </a:cxn>
                  <a:cxn ang="0">
                    <a:pos x="T2" y="T3"/>
                  </a:cxn>
                  <a:cxn ang="0">
                    <a:pos x="T4" y="T5"/>
                  </a:cxn>
                  <a:cxn ang="0">
                    <a:pos x="T6" y="T7"/>
                  </a:cxn>
                  <a:cxn ang="0">
                    <a:pos x="T8" y="T9"/>
                  </a:cxn>
                  <a:cxn ang="0">
                    <a:pos x="T10" y="T11"/>
                  </a:cxn>
                  <a:cxn ang="0">
                    <a:pos x="T12" y="T13"/>
                  </a:cxn>
                </a:cxnLst>
                <a:rect l="0" t="0" r="r" b="b"/>
                <a:pathLst>
                  <a:path w="53" h="66">
                    <a:moveTo>
                      <a:pt x="0" y="17"/>
                    </a:moveTo>
                    <a:cubicBezTo>
                      <a:pt x="0" y="50"/>
                      <a:pt x="0" y="50"/>
                      <a:pt x="0" y="50"/>
                    </a:cubicBezTo>
                    <a:cubicBezTo>
                      <a:pt x="28" y="66"/>
                      <a:pt x="28" y="66"/>
                      <a:pt x="28" y="66"/>
                    </a:cubicBezTo>
                    <a:cubicBezTo>
                      <a:pt x="45" y="57"/>
                      <a:pt x="45" y="57"/>
                      <a:pt x="45" y="57"/>
                    </a:cubicBezTo>
                    <a:cubicBezTo>
                      <a:pt x="47" y="43"/>
                      <a:pt x="50" y="28"/>
                      <a:pt x="53" y="14"/>
                    </a:cubicBezTo>
                    <a:cubicBezTo>
                      <a:pt x="28" y="0"/>
                      <a:pt x="28" y="0"/>
                      <a:pt x="28"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0" name="Freeform 42"/>
              <p:cNvSpPr>
                <a:spLocks/>
              </p:cNvSpPr>
              <p:nvPr/>
            </p:nvSpPr>
            <p:spPr bwMode="auto">
              <a:xfrm>
                <a:off x="7794615" y="3505190"/>
                <a:ext cx="98424" cy="128588"/>
              </a:xfrm>
              <a:custGeom>
                <a:avLst/>
                <a:gdLst>
                  <a:gd name="T0" fmla="*/ 29 w 51"/>
                  <a:gd name="T1" fmla="*/ 0 h 66"/>
                  <a:gd name="T2" fmla="*/ 0 w 51"/>
                  <a:gd name="T3" fmla="*/ 16 h 66"/>
                  <a:gd name="T4" fmla="*/ 0 w 51"/>
                  <a:gd name="T5" fmla="*/ 49 h 66"/>
                  <a:gd name="T6" fmla="*/ 29 w 51"/>
                  <a:gd name="T7" fmla="*/ 66 h 66"/>
                  <a:gd name="T8" fmla="*/ 34 w 51"/>
                  <a:gd name="T9" fmla="*/ 63 h 66"/>
                  <a:gd name="T10" fmla="*/ 51 w 51"/>
                  <a:gd name="T11" fmla="*/ 12 h 66"/>
                  <a:gd name="T12" fmla="*/ 29 w 51"/>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29" y="0"/>
                    </a:moveTo>
                    <a:cubicBezTo>
                      <a:pt x="0" y="16"/>
                      <a:pt x="0" y="16"/>
                      <a:pt x="0" y="16"/>
                    </a:cubicBezTo>
                    <a:cubicBezTo>
                      <a:pt x="0" y="49"/>
                      <a:pt x="0" y="49"/>
                      <a:pt x="0" y="49"/>
                    </a:cubicBezTo>
                    <a:cubicBezTo>
                      <a:pt x="29" y="66"/>
                      <a:pt x="29" y="66"/>
                      <a:pt x="29" y="66"/>
                    </a:cubicBezTo>
                    <a:cubicBezTo>
                      <a:pt x="34" y="63"/>
                      <a:pt x="34" y="63"/>
                      <a:pt x="34" y="63"/>
                    </a:cubicBezTo>
                    <a:cubicBezTo>
                      <a:pt x="40" y="48"/>
                      <a:pt x="46" y="31"/>
                      <a:pt x="51" y="12"/>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1" name="Freeform 43"/>
              <p:cNvSpPr>
                <a:spLocks/>
              </p:cNvSpPr>
              <p:nvPr/>
            </p:nvSpPr>
            <p:spPr bwMode="auto">
              <a:xfrm>
                <a:off x="7853352" y="3400415"/>
                <a:ext cx="66675" cy="120650"/>
              </a:xfrm>
              <a:custGeom>
                <a:avLst/>
                <a:gdLst>
                  <a:gd name="T0" fmla="*/ 28 w 34"/>
                  <a:gd name="T1" fmla="*/ 0 h 62"/>
                  <a:gd name="T2" fmla="*/ 0 w 34"/>
                  <a:gd name="T3" fmla="*/ 17 h 62"/>
                  <a:gd name="T4" fmla="*/ 0 w 34"/>
                  <a:gd name="T5" fmla="*/ 50 h 62"/>
                  <a:gd name="T6" fmla="*/ 21 w 34"/>
                  <a:gd name="T7" fmla="*/ 62 h 62"/>
                  <a:gd name="T8" fmla="*/ 34 w 34"/>
                  <a:gd name="T9" fmla="*/ 4 h 62"/>
                  <a:gd name="T10" fmla="*/ 28 w 34"/>
                  <a:gd name="T11" fmla="*/ 0 h 62"/>
                </a:gdLst>
                <a:ahLst/>
                <a:cxnLst>
                  <a:cxn ang="0">
                    <a:pos x="T0" y="T1"/>
                  </a:cxn>
                  <a:cxn ang="0">
                    <a:pos x="T2" y="T3"/>
                  </a:cxn>
                  <a:cxn ang="0">
                    <a:pos x="T4" y="T5"/>
                  </a:cxn>
                  <a:cxn ang="0">
                    <a:pos x="T6" y="T7"/>
                  </a:cxn>
                  <a:cxn ang="0">
                    <a:pos x="T8" y="T9"/>
                  </a:cxn>
                  <a:cxn ang="0">
                    <a:pos x="T10" y="T11"/>
                  </a:cxn>
                </a:cxnLst>
                <a:rect l="0" t="0" r="r" b="b"/>
                <a:pathLst>
                  <a:path w="34" h="62">
                    <a:moveTo>
                      <a:pt x="28" y="0"/>
                    </a:moveTo>
                    <a:cubicBezTo>
                      <a:pt x="0" y="17"/>
                      <a:pt x="0" y="17"/>
                      <a:pt x="0" y="17"/>
                    </a:cubicBezTo>
                    <a:cubicBezTo>
                      <a:pt x="0" y="50"/>
                      <a:pt x="0" y="50"/>
                      <a:pt x="0" y="50"/>
                    </a:cubicBezTo>
                    <a:cubicBezTo>
                      <a:pt x="21" y="62"/>
                      <a:pt x="21" y="62"/>
                      <a:pt x="21" y="62"/>
                    </a:cubicBezTo>
                    <a:cubicBezTo>
                      <a:pt x="26" y="44"/>
                      <a:pt x="30" y="24"/>
                      <a:pt x="34" y="4"/>
                    </a:cubicBezTo>
                    <a:lnTo>
                      <a:pt x="28"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2" name="Freeform 44"/>
              <p:cNvSpPr>
                <a:spLocks/>
              </p:cNvSpPr>
              <p:nvPr/>
            </p:nvSpPr>
            <p:spPr bwMode="auto">
              <a:xfrm>
                <a:off x="7675552" y="3709979"/>
                <a:ext cx="106363" cy="65087"/>
              </a:xfrm>
              <a:custGeom>
                <a:avLst/>
                <a:gdLst>
                  <a:gd name="T0" fmla="*/ 55 w 55"/>
                  <a:gd name="T1" fmla="*/ 15 h 33"/>
                  <a:gd name="T2" fmla="*/ 28 w 55"/>
                  <a:gd name="T3" fmla="*/ 0 h 33"/>
                  <a:gd name="T4" fmla="*/ 0 w 55"/>
                  <a:gd name="T5" fmla="*/ 16 h 33"/>
                  <a:gd name="T6" fmla="*/ 0 w 55"/>
                  <a:gd name="T7" fmla="*/ 33 h 33"/>
                  <a:gd name="T8" fmla="*/ 40 w 55"/>
                  <a:gd name="T9" fmla="*/ 23 h 33"/>
                  <a:gd name="T10" fmla="*/ 55 w 55"/>
                  <a:gd name="T11" fmla="*/ 15 h 33"/>
                </a:gdLst>
                <a:ahLst/>
                <a:cxnLst>
                  <a:cxn ang="0">
                    <a:pos x="T0" y="T1"/>
                  </a:cxn>
                  <a:cxn ang="0">
                    <a:pos x="T2" y="T3"/>
                  </a:cxn>
                  <a:cxn ang="0">
                    <a:pos x="T4" y="T5"/>
                  </a:cxn>
                  <a:cxn ang="0">
                    <a:pos x="T6" y="T7"/>
                  </a:cxn>
                  <a:cxn ang="0">
                    <a:pos x="T8" y="T9"/>
                  </a:cxn>
                  <a:cxn ang="0">
                    <a:pos x="T10" y="T11"/>
                  </a:cxn>
                </a:cxnLst>
                <a:rect l="0" t="0" r="r" b="b"/>
                <a:pathLst>
                  <a:path w="55" h="33">
                    <a:moveTo>
                      <a:pt x="55" y="15"/>
                    </a:moveTo>
                    <a:cubicBezTo>
                      <a:pt x="28" y="0"/>
                      <a:pt x="28" y="0"/>
                      <a:pt x="28" y="0"/>
                    </a:cubicBezTo>
                    <a:cubicBezTo>
                      <a:pt x="0" y="16"/>
                      <a:pt x="0" y="16"/>
                      <a:pt x="0" y="16"/>
                    </a:cubicBezTo>
                    <a:cubicBezTo>
                      <a:pt x="0" y="33"/>
                      <a:pt x="0" y="33"/>
                      <a:pt x="0" y="33"/>
                    </a:cubicBezTo>
                    <a:cubicBezTo>
                      <a:pt x="13" y="32"/>
                      <a:pt x="27" y="29"/>
                      <a:pt x="40" y="23"/>
                    </a:cubicBezTo>
                    <a:cubicBezTo>
                      <a:pt x="45" y="21"/>
                      <a:pt x="50" y="18"/>
                      <a:pt x="55" y="1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3" name="Freeform 45"/>
              <p:cNvSpPr>
                <a:spLocks/>
              </p:cNvSpPr>
              <p:nvPr/>
            </p:nvSpPr>
            <p:spPr bwMode="auto">
              <a:xfrm>
                <a:off x="7734289" y="3608377"/>
                <a:ext cx="112713" cy="125413"/>
              </a:xfrm>
              <a:custGeom>
                <a:avLst/>
                <a:gdLst>
                  <a:gd name="T0" fmla="*/ 58 w 58"/>
                  <a:gd name="T1" fmla="*/ 25 h 65"/>
                  <a:gd name="T2" fmla="*/ 58 w 58"/>
                  <a:gd name="T3" fmla="*/ 16 h 65"/>
                  <a:gd name="T4" fmla="*/ 29 w 58"/>
                  <a:gd name="T5" fmla="*/ 0 h 65"/>
                  <a:gd name="T6" fmla="*/ 0 w 58"/>
                  <a:gd name="T7" fmla="*/ 16 h 65"/>
                  <a:gd name="T8" fmla="*/ 0 w 58"/>
                  <a:gd name="T9" fmla="*/ 49 h 65"/>
                  <a:gd name="T10" fmla="*/ 28 w 58"/>
                  <a:gd name="T11" fmla="*/ 65 h 65"/>
                  <a:gd name="T12" fmla="*/ 58 w 58"/>
                  <a:gd name="T13" fmla="*/ 25 h 65"/>
                </a:gdLst>
                <a:ahLst/>
                <a:cxnLst>
                  <a:cxn ang="0">
                    <a:pos x="T0" y="T1"/>
                  </a:cxn>
                  <a:cxn ang="0">
                    <a:pos x="T2" y="T3"/>
                  </a:cxn>
                  <a:cxn ang="0">
                    <a:pos x="T4" y="T5"/>
                  </a:cxn>
                  <a:cxn ang="0">
                    <a:pos x="T6" y="T7"/>
                  </a:cxn>
                  <a:cxn ang="0">
                    <a:pos x="T8" y="T9"/>
                  </a:cxn>
                  <a:cxn ang="0">
                    <a:pos x="T10" y="T11"/>
                  </a:cxn>
                  <a:cxn ang="0">
                    <a:pos x="T12" y="T13"/>
                  </a:cxn>
                </a:cxnLst>
                <a:rect l="0" t="0" r="r" b="b"/>
                <a:pathLst>
                  <a:path w="58" h="65">
                    <a:moveTo>
                      <a:pt x="58" y="25"/>
                    </a:moveTo>
                    <a:cubicBezTo>
                      <a:pt x="58" y="16"/>
                      <a:pt x="58" y="16"/>
                      <a:pt x="58" y="16"/>
                    </a:cubicBezTo>
                    <a:cubicBezTo>
                      <a:pt x="29" y="0"/>
                      <a:pt x="29" y="0"/>
                      <a:pt x="29" y="0"/>
                    </a:cubicBezTo>
                    <a:cubicBezTo>
                      <a:pt x="0" y="16"/>
                      <a:pt x="0" y="16"/>
                      <a:pt x="0" y="16"/>
                    </a:cubicBezTo>
                    <a:cubicBezTo>
                      <a:pt x="0" y="49"/>
                      <a:pt x="0" y="49"/>
                      <a:pt x="0" y="49"/>
                    </a:cubicBezTo>
                    <a:cubicBezTo>
                      <a:pt x="28" y="65"/>
                      <a:pt x="28" y="65"/>
                      <a:pt x="28" y="65"/>
                    </a:cubicBezTo>
                    <a:cubicBezTo>
                      <a:pt x="39" y="56"/>
                      <a:pt x="49" y="42"/>
                      <a:pt x="58" y="2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4" name="Freeform 46"/>
              <p:cNvSpPr>
                <a:spLocks/>
              </p:cNvSpPr>
              <p:nvPr/>
            </p:nvSpPr>
            <p:spPr bwMode="auto">
              <a:xfrm>
                <a:off x="7554903" y="3709978"/>
                <a:ext cx="112713" cy="66675"/>
              </a:xfrm>
              <a:custGeom>
                <a:avLst/>
                <a:gdLst>
                  <a:gd name="T0" fmla="*/ 58 w 58"/>
                  <a:gd name="T1" fmla="*/ 33 h 34"/>
                  <a:gd name="T2" fmla="*/ 58 w 58"/>
                  <a:gd name="T3" fmla="*/ 16 h 34"/>
                  <a:gd name="T4" fmla="*/ 29 w 58"/>
                  <a:gd name="T5" fmla="*/ 0 h 34"/>
                  <a:gd name="T6" fmla="*/ 0 w 58"/>
                  <a:gd name="T7" fmla="*/ 16 h 34"/>
                  <a:gd name="T8" fmla="*/ 0 w 58"/>
                  <a:gd name="T9" fmla="*/ 22 h 34"/>
                  <a:gd name="T10" fmla="*/ 58 w 58"/>
                  <a:gd name="T11" fmla="*/ 33 h 34"/>
                </a:gdLst>
                <a:ahLst/>
                <a:cxnLst>
                  <a:cxn ang="0">
                    <a:pos x="T0" y="T1"/>
                  </a:cxn>
                  <a:cxn ang="0">
                    <a:pos x="T2" y="T3"/>
                  </a:cxn>
                  <a:cxn ang="0">
                    <a:pos x="T4" y="T5"/>
                  </a:cxn>
                  <a:cxn ang="0">
                    <a:pos x="T6" y="T7"/>
                  </a:cxn>
                  <a:cxn ang="0">
                    <a:pos x="T8" y="T9"/>
                  </a:cxn>
                  <a:cxn ang="0">
                    <a:pos x="T10" y="T11"/>
                  </a:cxn>
                </a:cxnLst>
                <a:rect l="0" t="0" r="r" b="b"/>
                <a:pathLst>
                  <a:path w="58" h="34">
                    <a:moveTo>
                      <a:pt x="58" y="33"/>
                    </a:moveTo>
                    <a:cubicBezTo>
                      <a:pt x="58" y="16"/>
                      <a:pt x="58" y="16"/>
                      <a:pt x="58" y="16"/>
                    </a:cubicBezTo>
                    <a:cubicBezTo>
                      <a:pt x="29" y="0"/>
                      <a:pt x="29" y="0"/>
                      <a:pt x="29" y="0"/>
                    </a:cubicBezTo>
                    <a:cubicBezTo>
                      <a:pt x="0" y="16"/>
                      <a:pt x="0" y="16"/>
                      <a:pt x="0" y="16"/>
                    </a:cubicBezTo>
                    <a:cubicBezTo>
                      <a:pt x="0" y="22"/>
                      <a:pt x="0" y="22"/>
                      <a:pt x="0" y="22"/>
                    </a:cubicBezTo>
                    <a:cubicBezTo>
                      <a:pt x="18" y="30"/>
                      <a:pt x="38" y="34"/>
                      <a:pt x="58" y="3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5" name="Freeform 47"/>
              <p:cNvSpPr>
                <a:spLocks/>
              </p:cNvSpPr>
              <p:nvPr/>
            </p:nvSpPr>
            <p:spPr bwMode="auto">
              <a:xfrm>
                <a:off x="7491402" y="3709978"/>
                <a:ext cx="55563" cy="39688"/>
              </a:xfrm>
              <a:custGeom>
                <a:avLst/>
                <a:gdLst>
                  <a:gd name="T0" fmla="*/ 29 w 29"/>
                  <a:gd name="T1" fmla="*/ 16 h 20"/>
                  <a:gd name="T2" fmla="*/ 0 w 29"/>
                  <a:gd name="T3" fmla="*/ 0 h 20"/>
                  <a:gd name="T4" fmla="*/ 0 w 29"/>
                  <a:gd name="T5" fmla="*/ 0 h 20"/>
                  <a:gd name="T6" fmla="*/ 29 w 29"/>
                  <a:gd name="T7" fmla="*/ 20 h 20"/>
                  <a:gd name="T8" fmla="*/ 29 w 29"/>
                  <a:gd name="T9" fmla="*/ 16 h 20"/>
                </a:gdLst>
                <a:ahLst/>
                <a:cxnLst>
                  <a:cxn ang="0">
                    <a:pos x="T0" y="T1"/>
                  </a:cxn>
                  <a:cxn ang="0">
                    <a:pos x="T2" y="T3"/>
                  </a:cxn>
                  <a:cxn ang="0">
                    <a:pos x="T4" y="T5"/>
                  </a:cxn>
                  <a:cxn ang="0">
                    <a:pos x="T6" y="T7"/>
                  </a:cxn>
                  <a:cxn ang="0">
                    <a:pos x="T8" y="T9"/>
                  </a:cxn>
                </a:cxnLst>
                <a:rect l="0" t="0" r="r" b="b"/>
                <a:pathLst>
                  <a:path w="29" h="20">
                    <a:moveTo>
                      <a:pt x="29" y="16"/>
                    </a:moveTo>
                    <a:cubicBezTo>
                      <a:pt x="0" y="0"/>
                      <a:pt x="0" y="0"/>
                      <a:pt x="0" y="0"/>
                    </a:cubicBezTo>
                    <a:cubicBezTo>
                      <a:pt x="0" y="0"/>
                      <a:pt x="0" y="0"/>
                      <a:pt x="0" y="0"/>
                    </a:cubicBezTo>
                    <a:cubicBezTo>
                      <a:pt x="9" y="8"/>
                      <a:pt x="19" y="15"/>
                      <a:pt x="29" y="20"/>
                    </a:cubicBezTo>
                    <a:lnTo>
                      <a:pt x="29"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6" name="Freeform 49"/>
              <p:cNvSpPr>
                <a:spLocks/>
              </p:cNvSpPr>
              <p:nvPr/>
            </p:nvSpPr>
            <p:spPr bwMode="auto">
              <a:xfrm>
                <a:off x="7318365" y="2887655"/>
                <a:ext cx="111125" cy="127000"/>
              </a:xfrm>
              <a:custGeom>
                <a:avLst/>
                <a:gdLst>
                  <a:gd name="T0" fmla="*/ 57 w 57"/>
                  <a:gd name="T1" fmla="*/ 49 h 66"/>
                  <a:gd name="T2" fmla="*/ 57 w 57"/>
                  <a:gd name="T3" fmla="*/ 16 h 66"/>
                  <a:gd name="T4" fmla="*/ 28 w 57"/>
                  <a:gd name="T5" fmla="*/ 0 h 66"/>
                  <a:gd name="T6" fmla="*/ 0 w 57"/>
                  <a:gd name="T7" fmla="*/ 16 h 66"/>
                  <a:gd name="T8" fmla="*/ 11 w 57"/>
                  <a:gd name="T9" fmla="*/ 56 h 66"/>
                  <a:gd name="T10" fmla="*/ 28 w 57"/>
                  <a:gd name="T11" fmla="*/ 66 h 66"/>
                  <a:gd name="T12" fmla="*/ 57 w 57"/>
                  <a:gd name="T13" fmla="*/ 49 h 66"/>
                </a:gdLst>
                <a:ahLst/>
                <a:cxnLst>
                  <a:cxn ang="0">
                    <a:pos x="T0" y="T1"/>
                  </a:cxn>
                  <a:cxn ang="0">
                    <a:pos x="T2" y="T3"/>
                  </a:cxn>
                  <a:cxn ang="0">
                    <a:pos x="T4" y="T5"/>
                  </a:cxn>
                  <a:cxn ang="0">
                    <a:pos x="T6" y="T7"/>
                  </a:cxn>
                  <a:cxn ang="0">
                    <a:pos x="T8" y="T9"/>
                  </a:cxn>
                  <a:cxn ang="0">
                    <a:pos x="T10" y="T11"/>
                  </a:cxn>
                  <a:cxn ang="0">
                    <a:pos x="T12" y="T13"/>
                  </a:cxn>
                </a:cxnLst>
                <a:rect l="0" t="0" r="r" b="b"/>
                <a:pathLst>
                  <a:path w="57" h="66">
                    <a:moveTo>
                      <a:pt x="57" y="49"/>
                    </a:moveTo>
                    <a:cubicBezTo>
                      <a:pt x="57" y="16"/>
                      <a:pt x="57" y="16"/>
                      <a:pt x="57" y="16"/>
                    </a:cubicBezTo>
                    <a:cubicBezTo>
                      <a:pt x="28" y="0"/>
                      <a:pt x="28" y="0"/>
                      <a:pt x="28" y="0"/>
                    </a:cubicBezTo>
                    <a:cubicBezTo>
                      <a:pt x="0" y="16"/>
                      <a:pt x="0" y="16"/>
                      <a:pt x="0" y="16"/>
                    </a:cubicBezTo>
                    <a:cubicBezTo>
                      <a:pt x="4" y="29"/>
                      <a:pt x="7" y="42"/>
                      <a:pt x="11" y="56"/>
                    </a:cubicBezTo>
                    <a:cubicBezTo>
                      <a:pt x="28" y="66"/>
                      <a:pt x="28" y="66"/>
                      <a:pt x="28" y="66"/>
                    </a:cubicBezTo>
                    <a:lnTo>
                      <a:pt x="57"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7" name="Freeform 50"/>
              <p:cNvSpPr>
                <a:spLocks/>
              </p:cNvSpPr>
              <p:nvPr/>
            </p:nvSpPr>
            <p:spPr bwMode="auto">
              <a:xfrm>
                <a:off x="7362814" y="3092441"/>
                <a:ext cx="66675" cy="122238"/>
              </a:xfrm>
              <a:custGeom>
                <a:avLst/>
                <a:gdLst>
                  <a:gd name="T0" fmla="*/ 11 w 34"/>
                  <a:gd name="T1" fmla="*/ 63 h 63"/>
                  <a:gd name="T2" fmla="*/ 34 w 34"/>
                  <a:gd name="T3" fmla="*/ 50 h 63"/>
                  <a:gd name="T4" fmla="*/ 34 w 34"/>
                  <a:gd name="T5" fmla="*/ 17 h 63"/>
                  <a:gd name="T6" fmla="*/ 5 w 34"/>
                  <a:gd name="T7" fmla="*/ 0 h 63"/>
                  <a:gd name="T8" fmla="*/ 0 w 34"/>
                  <a:gd name="T9" fmla="*/ 3 h 63"/>
                  <a:gd name="T10" fmla="*/ 11 w 34"/>
                  <a:gd name="T11" fmla="*/ 63 h 63"/>
                </a:gdLst>
                <a:ahLst/>
                <a:cxnLst>
                  <a:cxn ang="0">
                    <a:pos x="T0" y="T1"/>
                  </a:cxn>
                  <a:cxn ang="0">
                    <a:pos x="T2" y="T3"/>
                  </a:cxn>
                  <a:cxn ang="0">
                    <a:pos x="T4" y="T5"/>
                  </a:cxn>
                  <a:cxn ang="0">
                    <a:pos x="T6" y="T7"/>
                  </a:cxn>
                  <a:cxn ang="0">
                    <a:pos x="T8" y="T9"/>
                  </a:cxn>
                  <a:cxn ang="0">
                    <a:pos x="T10" y="T11"/>
                  </a:cxn>
                </a:cxnLst>
                <a:rect l="0" t="0" r="r" b="b"/>
                <a:pathLst>
                  <a:path w="34" h="63">
                    <a:moveTo>
                      <a:pt x="11" y="63"/>
                    </a:moveTo>
                    <a:cubicBezTo>
                      <a:pt x="34" y="50"/>
                      <a:pt x="34" y="50"/>
                      <a:pt x="34" y="50"/>
                    </a:cubicBezTo>
                    <a:cubicBezTo>
                      <a:pt x="34" y="17"/>
                      <a:pt x="34" y="17"/>
                      <a:pt x="34" y="17"/>
                    </a:cubicBezTo>
                    <a:cubicBezTo>
                      <a:pt x="5" y="0"/>
                      <a:pt x="5" y="0"/>
                      <a:pt x="5" y="0"/>
                    </a:cubicBezTo>
                    <a:cubicBezTo>
                      <a:pt x="0" y="3"/>
                      <a:pt x="0" y="3"/>
                      <a:pt x="0" y="3"/>
                    </a:cubicBezTo>
                    <a:cubicBezTo>
                      <a:pt x="5" y="22"/>
                      <a:pt x="8" y="42"/>
                      <a:pt x="11" y="6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8" name="Freeform 51"/>
              <p:cNvSpPr>
                <a:spLocks/>
              </p:cNvSpPr>
              <p:nvPr/>
            </p:nvSpPr>
            <p:spPr bwMode="auto">
              <a:xfrm>
                <a:off x="7396152" y="3311517"/>
                <a:ext cx="33338" cy="100012"/>
              </a:xfrm>
              <a:custGeom>
                <a:avLst/>
                <a:gdLst>
                  <a:gd name="T0" fmla="*/ 2 w 17"/>
                  <a:gd name="T1" fmla="*/ 52 h 52"/>
                  <a:gd name="T2" fmla="*/ 17 w 17"/>
                  <a:gd name="T3" fmla="*/ 43 h 52"/>
                  <a:gd name="T4" fmla="*/ 17 w 17"/>
                  <a:gd name="T5" fmla="*/ 10 h 52"/>
                  <a:gd name="T6" fmla="*/ 0 w 17"/>
                  <a:gd name="T7" fmla="*/ 0 h 52"/>
                  <a:gd name="T8" fmla="*/ 2 w 17"/>
                  <a:gd name="T9" fmla="*/ 52 h 52"/>
                </a:gdLst>
                <a:ahLst/>
                <a:cxnLst>
                  <a:cxn ang="0">
                    <a:pos x="T0" y="T1"/>
                  </a:cxn>
                  <a:cxn ang="0">
                    <a:pos x="T2" y="T3"/>
                  </a:cxn>
                  <a:cxn ang="0">
                    <a:pos x="T4" y="T5"/>
                  </a:cxn>
                  <a:cxn ang="0">
                    <a:pos x="T6" y="T7"/>
                  </a:cxn>
                  <a:cxn ang="0">
                    <a:pos x="T8" y="T9"/>
                  </a:cxn>
                </a:cxnLst>
                <a:rect l="0" t="0" r="r" b="b"/>
                <a:pathLst>
                  <a:path w="17" h="52">
                    <a:moveTo>
                      <a:pt x="2" y="52"/>
                    </a:moveTo>
                    <a:cubicBezTo>
                      <a:pt x="17" y="43"/>
                      <a:pt x="17" y="43"/>
                      <a:pt x="17" y="43"/>
                    </a:cubicBezTo>
                    <a:cubicBezTo>
                      <a:pt x="17" y="10"/>
                      <a:pt x="17" y="10"/>
                      <a:pt x="17" y="10"/>
                    </a:cubicBezTo>
                    <a:cubicBezTo>
                      <a:pt x="0" y="0"/>
                      <a:pt x="0" y="0"/>
                      <a:pt x="0" y="0"/>
                    </a:cubicBezTo>
                    <a:cubicBezTo>
                      <a:pt x="1" y="17"/>
                      <a:pt x="2" y="34"/>
                      <a:pt x="2" y="52"/>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89" name="Freeform 52"/>
              <p:cNvSpPr>
                <a:spLocks/>
              </p:cNvSpPr>
              <p:nvPr/>
            </p:nvSpPr>
            <p:spPr bwMode="auto">
              <a:xfrm>
                <a:off x="7386628" y="3195630"/>
                <a:ext cx="101600" cy="127000"/>
              </a:xfrm>
              <a:custGeom>
                <a:avLst/>
                <a:gdLst>
                  <a:gd name="T0" fmla="*/ 52 w 52"/>
                  <a:gd name="T1" fmla="*/ 50 h 66"/>
                  <a:gd name="T2" fmla="*/ 52 w 52"/>
                  <a:gd name="T3" fmla="*/ 17 h 66"/>
                  <a:gd name="T4" fmla="*/ 24 w 52"/>
                  <a:gd name="T5" fmla="*/ 0 h 66"/>
                  <a:gd name="T6" fmla="*/ 0 w 52"/>
                  <a:gd name="T7" fmla="*/ 14 h 66"/>
                  <a:gd name="T8" fmla="*/ 5 w 52"/>
                  <a:gd name="T9" fmla="*/ 55 h 66"/>
                  <a:gd name="T10" fmla="*/ 24 w 52"/>
                  <a:gd name="T11" fmla="*/ 66 h 66"/>
                  <a:gd name="T12" fmla="*/ 52 w 52"/>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52" h="66">
                    <a:moveTo>
                      <a:pt x="52" y="50"/>
                    </a:moveTo>
                    <a:cubicBezTo>
                      <a:pt x="52" y="17"/>
                      <a:pt x="52" y="17"/>
                      <a:pt x="52" y="17"/>
                    </a:cubicBezTo>
                    <a:cubicBezTo>
                      <a:pt x="24" y="0"/>
                      <a:pt x="24" y="0"/>
                      <a:pt x="24" y="0"/>
                    </a:cubicBezTo>
                    <a:cubicBezTo>
                      <a:pt x="0" y="14"/>
                      <a:pt x="0" y="14"/>
                      <a:pt x="0" y="14"/>
                    </a:cubicBezTo>
                    <a:cubicBezTo>
                      <a:pt x="2" y="27"/>
                      <a:pt x="3" y="41"/>
                      <a:pt x="5" y="55"/>
                    </a:cubicBezTo>
                    <a:cubicBezTo>
                      <a:pt x="24" y="66"/>
                      <a:pt x="24" y="66"/>
                      <a:pt x="24" y="66"/>
                    </a:cubicBezTo>
                    <a:lnTo>
                      <a:pt x="52"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0" name="Freeform 53"/>
              <p:cNvSpPr>
                <a:spLocks/>
              </p:cNvSpPr>
              <p:nvPr/>
            </p:nvSpPr>
            <p:spPr bwMode="auto">
              <a:xfrm>
                <a:off x="7400914" y="3521065"/>
                <a:ext cx="28576" cy="82551"/>
              </a:xfrm>
              <a:custGeom>
                <a:avLst/>
                <a:gdLst>
                  <a:gd name="T0" fmla="*/ 15 w 15"/>
                  <a:gd name="T1" fmla="*/ 8 h 43"/>
                  <a:gd name="T2" fmla="*/ 0 w 15"/>
                  <a:gd name="T3" fmla="*/ 0 h 43"/>
                  <a:gd name="T4" fmla="*/ 11 w 15"/>
                  <a:gd name="T5" fmla="*/ 43 h 43"/>
                  <a:gd name="T6" fmla="*/ 15 w 15"/>
                  <a:gd name="T7" fmla="*/ 41 h 43"/>
                  <a:gd name="T8" fmla="*/ 15 w 15"/>
                  <a:gd name="T9" fmla="*/ 8 h 43"/>
                </a:gdLst>
                <a:ahLst/>
                <a:cxnLst>
                  <a:cxn ang="0">
                    <a:pos x="T0" y="T1"/>
                  </a:cxn>
                  <a:cxn ang="0">
                    <a:pos x="T2" y="T3"/>
                  </a:cxn>
                  <a:cxn ang="0">
                    <a:pos x="T4" y="T5"/>
                  </a:cxn>
                  <a:cxn ang="0">
                    <a:pos x="T6" y="T7"/>
                  </a:cxn>
                  <a:cxn ang="0">
                    <a:pos x="T8" y="T9"/>
                  </a:cxn>
                </a:cxnLst>
                <a:rect l="0" t="0" r="r" b="b"/>
                <a:pathLst>
                  <a:path w="15" h="43">
                    <a:moveTo>
                      <a:pt x="15" y="8"/>
                    </a:moveTo>
                    <a:cubicBezTo>
                      <a:pt x="0" y="0"/>
                      <a:pt x="0" y="0"/>
                      <a:pt x="0" y="0"/>
                    </a:cubicBezTo>
                    <a:cubicBezTo>
                      <a:pt x="2" y="16"/>
                      <a:pt x="6" y="30"/>
                      <a:pt x="11" y="43"/>
                    </a:cubicBezTo>
                    <a:cubicBezTo>
                      <a:pt x="15" y="41"/>
                      <a:pt x="15" y="41"/>
                      <a:pt x="15" y="41"/>
                    </a:cubicBezTo>
                    <a:lnTo>
                      <a:pt x="15"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1" name="Freeform 54"/>
              <p:cNvSpPr>
                <a:spLocks/>
              </p:cNvSpPr>
              <p:nvPr/>
            </p:nvSpPr>
            <p:spPr bwMode="auto">
              <a:xfrm>
                <a:off x="7396153" y="3400416"/>
                <a:ext cx="92075" cy="130174"/>
              </a:xfrm>
              <a:custGeom>
                <a:avLst/>
                <a:gdLst>
                  <a:gd name="T0" fmla="*/ 47 w 47"/>
                  <a:gd name="T1" fmla="*/ 50 h 67"/>
                  <a:gd name="T2" fmla="*/ 47 w 47"/>
                  <a:gd name="T3" fmla="*/ 17 h 67"/>
                  <a:gd name="T4" fmla="*/ 19 w 47"/>
                  <a:gd name="T5" fmla="*/ 0 h 67"/>
                  <a:gd name="T6" fmla="*/ 2 w 47"/>
                  <a:gd name="T7" fmla="*/ 10 h 67"/>
                  <a:gd name="T8" fmla="*/ 0 w 47"/>
                  <a:gd name="T9" fmla="*/ 46 h 67"/>
                  <a:gd name="T10" fmla="*/ 1 w 47"/>
                  <a:gd name="T11" fmla="*/ 57 h 67"/>
                  <a:gd name="T12" fmla="*/ 19 w 47"/>
                  <a:gd name="T13" fmla="*/ 67 h 67"/>
                  <a:gd name="T14" fmla="*/ 47 w 47"/>
                  <a:gd name="T15" fmla="*/ 5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7">
                    <a:moveTo>
                      <a:pt x="47" y="50"/>
                    </a:moveTo>
                    <a:cubicBezTo>
                      <a:pt x="47" y="17"/>
                      <a:pt x="47" y="17"/>
                      <a:pt x="47" y="17"/>
                    </a:cubicBezTo>
                    <a:cubicBezTo>
                      <a:pt x="19" y="0"/>
                      <a:pt x="19" y="0"/>
                      <a:pt x="19" y="0"/>
                    </a:cubicBezTo>
                    <a:cubicBezTo>
                      <a:pt x="2" y="10"/>
                      <a:pt x="2" y="10"/>
                      <a:pt x="2" y="10"/>
                    </a:cubicBezTo>
                    <a:cubicBezTo>
                      <a:pt x="2" y="22"/>
                      <a:pt x="1" y="34"/>
                      <a:pt x="0" y="46"/>
                    </a:cubicBezTo>
                    <a:cubicBezTo>
                      <a:pt x="1" y="49"/>
                      <a:pt x="1" y="53"/>
                      <a:pt x="1" y="57"/>
                    </a:cubicBezTo>
                    <a:cubicBezTo>
                      <a:pt x="19" y="67"/>
                      <a:pt x="19" y="67"/>
                      <a:pt x="19" y="67"/>
                    </a:cubicBezTo>
                    <a:lnTo>
                      <a:pt x="47"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2" name="Freeform 55"/>
              <p:cNvSpPr>
                <a:spLocks/>
              </p:cNvSpPr>
              <p:nvPr/>
            </p:nvSpPr>
            <p:spPr bwMode="auto">
              <a:xfrm>
                <a:off x="7424728" y="3608378"/>
                <a:ext cx="63499" cy="96838"/>
              </a:xfrm>
              <a:custGeom>
                <a:avLst/>
                <a:gdLst>
                  <a:gd name="T0" fmla="*/ 32 w 32"/>
                  <a:gd name="T1" fmla="*/ 49 h 50"/>
                  <a:gd name="T2" fmla="*/ 32 w 32"/>
                  <a:gd name="T3" fmla="*/ 16 h 50"/>
                  <a:gd name="T4" fmla="*/ 4 w 32"/>
                  <a:gd name="T5" fmla="*/ 0 h 50"/>
                  <a:gd name="T6" fmla="*/ 0 w 32"/>
                  <a:gd name="T7" fmla="*/ 2 h 50"/>
                  <a:gd name="T8" fmla="*/ 31 w 32"/>
                  <a:gd name="T9" fmla="*/ 50 h 50"/>
                  <a:gd name="T10" fmla="*/ 32 w 32"/>
                  <a:gd name="T11" fmla="*/ 49 h 50"/>
                </a:gdLst>
                <a:ahLst/>
                <a:cxnLst>
                  <a:cxn ang="0">
                    <a:pos x="T0" y="T1"/>
                  </a:cxn>
                  <a:cxn ang="0">
                    <a:pos x="T2" y="T3"/>
                  </a:cxn>
                  <a:cxn ang="0">
                    <a:pos x="T4" y="T5"/>
                  </a:cxn>
                  <a:cxn ang="0">
                    <a:pos x="T6" y="T7"/>
                  </a:cxn>
                  <a:cxn ang="0">
                    <a:pos x="T8" y="T9"/>
                  </a:cxn>
                  <a:cxn ang="0">
                    <a:pos x="T10" y="T11"/>
                  </a:cxn>
                </a:cxnLst>
                <a:rect l="0" t="0" r="r" b="b"/>
                <a:pathLst>
                  <a:path w="32" h="50">
                    <a:moveTo>
                      <a:pt x="32" y="49"/>
                    </a:moveTo>
                    <a:cubicBezTo>
                      <a:pt x="32" y="16"/>
                      <a:pt x="32" y="16"/>
                      <a:pt x="32" y="16"/>
                    </a:cubicBezTo>
                    <a:cubicBezTo>
                      <a:pt x="4" y="0"/>
                      <a:pt x="4" y="0"/>
                      <a:pt x="4" y="0"/>
                    </a:cubicBezTo>
                    <a:cubicBezTo>
                      <a:pt x="0" y="2"/>
                      <a:pt x="0" y="2"/>
                      <a:pt x="0" y="2"/>
                    </a:cubicBezTo>
                    <a:cubicBezTo>
                      <a:pt x="8" y="22"/>
                      <a:pt x="18" y="37"/>
                      <a:pt x="31" y="50"/>
                    </a:cubicBezTo>
                    <a:lnTo>
                      <a:pt x="3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3" name="Freeform 56"/>
              <p:cNvSpPr>
                <a:spLocks/>
              </p:cNvSpPr>
              <p:nvPr/>
            </p:nvSpPr>
            <p:spPr bwMode="auto">
              <a:xfrm>
                <a:off x="7292964" y="2346319"/>
                <a:ext cx="15875" cy="28576"/>
              </a:xfrm>
              <a:custGeom>
                <a:avLst/>
                <a:gdLst>
                  <a:gd name="T0" fmla="*/ 0 w 8"/>
                  <a:gd name="T1" fmla="*/ 14 h 14"/>
                  <a:gd name="T2" fmla="*/ 8 w 8"/>
                  <a:gd name="T3" fmla="*/ 9 h 14"/>
                  <a:gd name="T4" fmla="*/ 8 w 8"/>
                  <a:gd name="T5" fmla="*/ 0 h 14"/>
                  <a:gd name="T6" fmla="*/ 0 w 8"/>
                  <a:gd name="T7" fmla="*/ 14 h 14"/>
                </a:gdLst>
                <a:ahLst/>
                <a:cxnLst>
                  <a:cxn ang="0">
                    <a:pos x="T0" y="T1"/>
                  </a:cxn>
                  <a:cxn ang="0">
                    <a:pos x="T2" y="T3"/>
                  </a:cxn>
                  <a:cxn ang="0">
                    <a:pos x="T4" y="T5"/>
                  </a:cxn>
                  <a:cxn ang="0">
                    <a:pos x="T6" y="T7"/>
                  </a:cxn>
                </a:cxnLst>
                <a:rect l="0" t="0" r="r" b="b"/>
                <a:pathLst>
                  <a:path w="8" h="14">
                    <a:moveTo>
                      <a:pt x="0" y="14"/>
                    </a:moveTo>
                    <a:cubicBezTo>
                      <a:pt x="8" y="9"/>
                      <a:pt x="8" y="9"/>
                      <a:pt x="8" y="9"/>
                    </a:cubicBezTo>
                    <a:cubicBezTo>
                      <a:pt x="8" y="0"/>
                      <a:pt x="8" y="0"/>
                      <a:pt x="8" y="0"/>
                    </a:cubicBezTo>
                    <a:cubicBezTo>
                      <a:pt x="5" y="4"/>
                      <a:pt x="3" y="9"/>
                      <a:pt x="0" y="14"/>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4" name="Freeform 57"/>
              <p:cNvSpPr>
                <a:spLocks/>
              </p:cNvSpPr>
              <p:nvPr/>
            </p:nvSpPr>
            <p:spPr bwMode="auto">
              <a:xfrm>
                <a:off x="7248512" y="2476494"/>
                <a:ext cx="60324" cy="127000"/>
              </a:xfrm>
              <a:custGeom>
                <a:avLst/>
                <a:gdLst>
                  <a:gd name="T0" fmla="*/ 31 w 31"/>
                  <a:gd name="T1" fmla="*/ 49 h 65"/>
                  <a:gd name="T2" fmla="*/ 31 w 31"/>
                  <a:gd name="T3" fmla="*/ 16 h 65"/>
                  <a:gd name="T4" fmla="*/ 5 w 31"/>
                  <a:gd name="T5" fmla="*/ 0 h 65"/>
                  <a:gd name="T6" fmla="*/ 2 w 31"/>
                  <a:gd name="T7" fmla="*/ 65 h 65"/>
                  <a:gd name="T8" fmla="*/ 3 w 31"/>
                  <a:gd name="T9" fmla="*/ 65 h 65"/>
                  <a:gd name="T10" fmla="*/ 31 w 31"/>
                  <a:gd name="T11" fmla="*/ 49 h 65"/>
                </a:gdLst>
                <a:ahLst/>
                <a:cxnLst>
                  <a:cxn ang="0">
                    <a:pos x="T0" y="T1"/>
                  </a:cxn>
                  <a:cxn ang="0">
                    <a:pos x="T2" y="T3"/>
                  </a:cxn>
                  <a:cxn ang="0">
                    <a:pos x="T4" y="T5"/>
                  </a:cxn>
                  <a:cxn ang="0">
                    <a:pos x="T6" y="T7"/>
                  </a:cxn>
                  <a:cxn ang="0">
                    <a:pos x="T8" y="T9"/>
                  </a:cxn>
                  <a:cxn ang="0">
                    <a:pos x="T10" y="T11"/>
                  </a:cxn>
                </a:cxnLst>
                <a:rect l="0" t="0" r="r" b="b"/>
                <a:pathLst>
                  <a:path w="31" h="65">
                    <a:moveTo>
                      <a:pt x="31" y="49"/>
                    </a:moveTo>
                    <a:cubicBezTo>
                      <a:pt x="31" y="16"/>
                      <a:pt x="31" y="16"/>
                      <a:pt x="31" y="16"/>
                    </a:cubicBezTo>
                    <a:cubicBezTo>
                      <a:pt x="5" y="0"/>
                      <a:pt x="5" y="0"/>
                      <a:pt x="5" y="0"/>
                    </a:cubicBezTo>
                    <a:cubicBezTo>
                      <a:pt x="1" y="21"/>
                      <a:pt x="0" y="43"/>
                      <a:pt x="2" y="65"/>
                    </a:cubicBezTo>
                    <a:cubicBezTo>
                      <a:pt x="3" y="65"/>
                      <a:pt x="3" y="65"/>
                      <a:pt x="3" y="65"/>
                    </a:cubicBezTo>
                    <a:lnTo>
                      <a:pt x="31"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5" name="Freeform 58"/>
              <p:cNvSpPr>
                <a:spLocks/>
              </p:cNvSpPr>
              <p:nvPr/>
            </p:nvSpPr>
            <p:spPr bwMode="auto">
              <a:xfrm>
                <a:off x="7261211" y="2371717"/>
                <a:ext cx="107950" cy="128588"/>
              </a:xfrm>
              <a:custGeom>
                <a:avLst/>
                <a:gdLst>
                  <a:gd name="T0" fmla="*/ 0 w 56"/>
                  <a:gd name="T1" fmla="*/ 50 h 66"/>
                  <a:gd name="T2" fmla="*/ 27 w 56"/>
                  <a:gd name="T3" fmla="*/ 66 h 66"/>
                  <a:gd name="T4" fmla="*/ 56 w 56"/>
                  <a:gd name="T5" fmla="*/ 50 h 66"/>
                  <a:gd name="T6" fmla="*/ 56 w 56"/>
                  <a:gd name="T7" fmla="*/ 17 h 66"/>
                  <a:gd name="T8" fmla="*/ 27 w 56"/>
                  <a:gd name="T9" fmla="*/ 0 h 66"/>
                  <a:gd name="T10" fmla="*/ 14 w 56"/>
                  <a:gd name="T11" fmla="*/ 8 h 66"/>
                  <a:gd name="T12" fmla="*/ 0 w 56"/>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56" h="66">
                    <a:moveTo>
                      <a:pt x="0" y="50"/>
                    </a:moveTo>
                    <a:cubicBezTo>
                      <a:pt x="27" y="66"/>
                      <a:pt x="27" y="66"/>
                      <a:pt x="27" y="66"/>
                    </a:cubicBezTo>
                    <a:cubicBezTo>
                      <a:pt x="56" y="50"/>
                      <a:pt x="56" y="50"/>
                      <a:pt x="56" y="50"/>
                    </a:cubicBezTo>
                    <a:cubicBezTo>
                      <a:pt x="56" y="17"/>
                      <a:pt x="56" y="17"/>
                      <a:pt x="56" y="17"/>
                    </a:cubicBezTo>
                    <a:cubicBezTo>
                      <a:pt x="27" y="0"/>
                      <a:pt x="27" y="0"/>
                      <a:pt x="27" y="0"/>
                    </a:cubicBezTo>
                    <a:cubicBezTo>
                      <a:pt x="14" y="8"/>
                      <a:pt x="14" y="8"/>
                      <a:pt x="14" y="8"/>
                    </a:cubicBezTo>
                    <a:cubicBezTo>
                      <a:pt x="7" y="22"/>
                      <a:pt x="3" y="36"/>
                      <a:pt x="0" y="50"/>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6" name="Freeform 59"/>
              <p:cNvSpPr>
                <a:spLocks/>
              </p:cNvSpPr>
              <p:nvPr/>
            </p:nvSpPr>
            <p:spPr bwMode="auto">
              <a:xfrm>
                <a:off x="7262800" y="2686041"/>
                <a:ext cx="46037" cy="104775"/>
              </a:xfrm>
              <a:custGeom>
                <a:avLst/>
                <a:gdLst>
                  <a:gd name="T0" fmla="*/ 24 w 24"/>
                  <a:gd name="T1" fmla="*/ 14 h 54"/>
                  <a:gd name="T2" fmla="*/ 0 w 24"/>
                  <a:gd name="T3" fmla="*/ 0 h 54"/>
                  <a:gd name="T4" fmla="*/ 12 w 24"/>
                  <a:gd name="T5" fmla="*/ 54 h 54"/>
                  <a:gd name="T6" fmla="*/ 24 w 24"/>
                  <a:gd name="T7" fmla="*/ 47 h 54"/>
                  <a:gd name="T8" fmla="*/ 24 w 24"/>
                  <a:gd name="T9" fmla="*/ 14 h 54"/>
                </a:gdLst>
                <a:ahLst/>
                <a:cxnLst>
                  <a:cxn ang="0">
                    <a:pos x="T0" y="T1"/>
                  </a:cxn>
                  <a:cxn ang="0">
                    <a:pos x="T2" y="T3"/>
                  </a:cxn>
                  <a:cxn ang="0">
                    <a:pos x="T4" y="T5"/>
                  </a:cxn>
                  <a:cxn ang="0">
                    <a:pos x="T6" y="T7"/>
                  </a:cxn>
                  <a:cxn ang="0">
                    <a:pos x="T8" y="T9"/>
                  </a:cxn>
                </a:cxnLst>
                <a:rect l="0" t="0" r="r" b="b"/>
                <a:pathLst>
                  <a:path w="24" h="54">
                    <a:moveTo>
                      <a:pt x="24" y="14"/>
                    </a:moveTo>
                    <a:cubicBezTo>
                      <a:pt x="0" y="0"/>
                      <a:pt x="0" y="0"/>
                      <a:pt x="0" y="0"/>
                    </a:cubicBezTo>
                    <a:cubicBezTo>
                      <a:pt x="3" y="18"/>
                      <a:pt x="7" y="36"/>
                      <a:pt x="12" y="54"/>
                    </a:cubicBezTo>
                    <a:cubicBezTo>
                      <a:pt x="24" y="47"/>
                      <a:pt x="24" y="47"/>
                      <a:pt x="24" y="47"/>
                    </a:cubicBezTo>
                    <a:lnTo>
                      <a:pt x="24" y="14"/>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7" name="Freeform 60"/>
              <p:cNvSpPr>
                <a:spLocks/>
              </p:cNvSpPr>
              <p:nvPr/>
            </p:nvSpPr>
            <p:spPr bwMode="auto">
              <a:xfrm>
                <a:off x="7288199" y="2784466"/>
                <a:ext cx="80962" cy="127000"/>
              </a:xfrm>
              <a:custGeom>
                <a:avLst/>
                <a:gdLst>
                  <a:gd name="T0" fmla="*/ 42 w 42"/>
                  <a:gd name="T1" fmla="*/ 49 h 65"/>
                  <a:gd name="T2" fmla="*/ 42 w 42"/>
                  <a:gd name="T3" fmla="*/ 16 h 65"/>
                  <a:gd name="T4" fmla="*/ 13 w 42"/>
                  <a:gd name="T5" fmla="*/ 0 h 65"/>
                  <a:gd name="T6" fmla="*/ 0 w 42"/>
                  <a:gd name="T7" fmla="*/ 7 h 65"/>
                  <a:gd name="T8" fmla="*/ 15 w 42"/>
                  <a:gd name="T9" fmla="*/ 65 h 65"/>
                  <a:gd name="T10" fmla="*/ 42 w 42"/>
                  <a:gd name="T11" fmla="*/ 49 h 65"/>
                </a:gdLst>
                <a:ahLst/>
                <a:cxnLst>
                  <a:cxn ang="0">
                    <a:pos x="T0" y="T1"/>
                  </a:cxn>
                  <a:cxn ang="0">
                    <a:pos x="T2" y="T3"/>
                  </a:cxn>
                  <a:cxn ang="0">
                    <a:pos x="T4" y="T5"/>
                  </a:cxn>
                  <a:cxn ang="0">
                    <a:pos x="T6" y="T7"/>
                  </a:cxn>
                  <a:cxn ang="0">
                    <a:pos x="T8" y="T9"/>
                  </a:cxn>
                  <a:cxn ang="0">
                    <a:pos x="T10" y="T11"/>
                  </a:cxn>
                </a:cxnLst>
                <a:rect l="0" t="0" r="r" b="b"/>
                <a:pathLst>
                  <a:path w="42" h="65">
                    <a:moveTo>
                      <a:pt x="42" y="49"/>
                    </a:moveTo>
                    <a:cubicBezTo>
                      <a:pt x="42" y="16"/>
                      <a:pt x="42" y="16"/>
                      <a:pt x="42" y="16"/>
                    </a:cubicBezTo>
                    <a:cubicBezTo>
                      <a:pt x="13" y="0"/>
                      <a:pt x="13" y="0"/>
                      <a:pt x="13" y="0"/>
                    </a:cubicBezTo>
                    <a:cubicBezTo>
                      <a:pt x="0" y="7"/>
                      <a:pt x="0" y="7"/>
                      <a:pt x="0" y="7"/>
                    </a:cubicBezTo>
                    <a:cubicBezTo>
                      <a:pt x="5" y="26"/>
                      <a:pt x="10" y="45"/>
                      <a:pt x="15" y="65"/>
                    </a:cubicBezTo>
                    <a:lnTo>
                      <a:pt x="4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8" name="Freeform 61"/>
              <p:cNvSpPr>
                <a:spLocks/>
              </p:cNvSpPr>
              <p:nvPr/>
            </p:nvSpPr>
            <p:spPr bwMode="auto">
              <a:xfrm>
                <a:off x="7342175" y="3005127"/>
                <a:ext cx="26987" cy="85725"/>
              </a:xfrm>
              <a:custGeom>
                <a:avLst/>
                <a:gdLst>
                  <a:gd name="T0" fmla="*/ 14 w 14"/>
                  <a:gd name="T1" fmla="*/ 8 h 44"/>
                  <a:gd name="T2" fmla="*/ 0 w 14"/>
                  <a:gd name="T3" fmla="*/ 0 h 44"/>
                  <a:gd name="T4" fmla="*/ 10 w 14"/>
                  <a:gd name="T5" fmla="*/ 44 h 44"/>
                  <a:gd name="T6" fmla="*/ 14 w 14"/>
                  <a:gd name="T7" fmla="*/ 41 h 44"/>
                  <a:gd name="T8" fmla="*/ 14 w 14"/>
                  <a:gd name="T9" fmla="*/ 8 h 44"/>
                </a:gdLst>
                <a:ahLst/>
                <a:cxnLst>
                  <a:cxn ang="0">
                    <a:pos x="T0" y="T1"/>
                  </a:cxn>
                  <a:cxn ang="0">
                    <a:pos x="T2" y="T3"/>
                  </a:cxn>
                  <a:cxn ang="0">
                    <a:pos x="T4" y="T5"/>
                  </a:cxn>
                  <a:cxn ang="0">
                    <a:pos x="T6" y="T7"/>
                  </a:cxn>
                  <a:cxn ang="0">
                    <a:pos x="T8" y="T9"/>
                  </a:cxn>
                </a:cxnLst>
                <a:rect l="0" t="0" r="r" b="b"/>
                <a:pathLst>
                  <a:path w="14" h="44">
                    <a:moveTo>
                      <a:pt x="14" y="8"/>
                    </a:moveTo>
                    <a:cubicBezTo>
                      <a:pt x="0" y="0"/>
                      <a:pt x="0" y="0"/>
                      <a:pt x="0" y="0"/>
                    </a:cubicBezTo>
                    <a:cubicBezTo>
                      <a:pt x="4" y="14"/>
                      <a:pt x="7" y="29"/>
                      <a:pt x="10" y="44"/>
                    </a:cubicBezTo>
                    <a:cubicBezTo>
                      <a:pt x="14" y="41"/>
                      <a:pt x="14" y="41"/>
                      <a:pt x="14" y="41"/>
                    </a:cubicBezTo>
                    <a:lnTo>
                      <a:pt x="14"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799" name="Freeform 63"/>
              <p:cNvSpPr>
                <a:spLocks/>
              </p:cNvSpPr>
              <p:nvPr/>
            </p:nvSpPr>
            <p:spPr bwMode="auto">
              <a:xfrm>
                <a:off x="7794609" y="2474905"/>
                <a:ext cx="109538" cy="128588"/>
              </a:xfrm>
              <a:custGeom>
                <a:avLst/>
                <a:gdLst>
                  <a:gd name="T0" fmla="*/ 69 w 69"/>
                  <a:gd name="T1" fmla="*/ 21 h 81"/>
                  <a:gd name="T2" fmla="*/ 35 w 69"/>
                  <a:gd name="T3" fmla="*/ 0 h 81"/>
                  <a:gd name="T4" fmla="*/ 0 w 69"/>
                  <a:gd name="T5" fmla="*/ 21 h 81"/>
                  <a:gd name="T6" fmla="*/ 0 w 69"/>
                  <a:gd name="T7" fmla="*/ 61 h 81"/>
                  <a:gd name="T8" fmla="*/ 35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5" y="0"/>
                    </a:lnTo>
                    <a:lnTo>
                      <a:pt x="0" y="21"/>
                    </a:lnTo>
                    <a:lnTo>
                      <a:pt x="0" y="61"/>
                    </a:lnTo>
                    <a:lnTo>
                      <a:pt x="35"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0" name="Freeform 64"/>
              <p:cNvSpPr>
                <a:spLocks/>
              </p:cNvSpPr>
              <p:nvPr/>
            </p:nvSpPr>
            <p:spPr bwMode="auto">
              <a:xfrm>
                <a:off x="7675548" y="2474905"/>
                <a:ext cx="111125" cy="128588"/>
              </a:xfrm>
              <a:custGeom>
                <a:avLst/>
                <a:gdLst>
                  <a:gd name="T0" fmla="*/ 70 w 70"/>
                  <a:gd name="T1" fmla="*/ 21 h 81"/>
                  <a:gd name="T2" fmla="*/ 34 w 70"/>
                  <a:gd name="T3" fmla="*/ 0 h 81"/>
                  <a:gd name="T4" fmla="*/ 0 w 70"/>
                  <a:gd name="T5" fmla="*/ 21 h 81"/>
                  <a:gd name="T6" fmla="*/ 0 w 70"/>
                  <a:gd name="T7" fmla="*/ 61 h 81"/>
                  <a:gd name="T8" fmla="*/ 34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4" y="0"/>
                    </a:lnTo>
                    <a:lnTo>
                      <a:pt x="0" y="21"/>
                    </a:lnTo>
                    <a:lnTo>
                      <a:pt x="0" y="61"/>
                    </a:lnTo>
                    <a:lnTo>
                      <a:pt x="34"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1" name="Freeform 65"/>
              <p:cNvSpPr>
                <a:spLocks/>
              </p:cNvSpPr>
              <p:nvPr/>
            </p:nvSpPr>
            <p:spPr bwMode="auto">
              <a:xfrm>
                <a:off x="7554899" y="2474905"/>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2" name="Freeform 66"/>
              <p:cNvSpPr>
                <a:spLocks/>
              </p:cNvSpPr>
              <p:nvPr/>
            </p:nvSpPr>
            <p:spPr bwMode="auto">
              <a:xfrm>
                <a:off x="7437424" y="2474905"/>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3" name="Freeform 67"/>
              <p:cNvSpPr>
                <a:spLocks/>
              </p:cNvSpPr>
              <p:nvPr/>
            </p:nvSpPr>
            <p:spPr bwMode="auto">
              <a:xfrm>
                <a:off x="7316774" y="2474903"/>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4" name="Freeform 68"/>
              <p:cNvSpPr>
                <a:spLocks/>
              </p:cNvSpPr>
              <p:nvPr/>
            </p:nvSpPr>
            <p:spPr bwMode="auto">
              <a:xfrm>
                <a:off x="7912086" y="2679690"/>
                <a:ext cx="112713" cy="130174"/>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5" name="Freeform 69"/>
              <p:cNvSpPr>
                <a:spLocks/>
              </p:cNvSpPr>
              <p:nvPr/>
            </p:nvSpPr>
            <p:spPr bwMode="auto">
              <a:xfrm>
                <a:off x="7972414" y="2578092"/>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6" name="Freeform 70"/>
              <p:cNvSpPr>
                <a:spLocks/>
              </p:cNvSpPr>
              <p:nvPr/>
            </p:nvSpPr>
            <p:spPr bwMode="auto">
              <a:xfrm>
                <a:off x="7794615" y="2679692"/>
                <a:ext cx="109538" cy="130174"/>
              </a:xfrm>
              <a:custGeom>
                <a:avLst/>
                <a:gdLst>
                  <a:gd name="T0" fmla="*/ 69 w 69"/>
                  <a:gd name="T1" fmla="*/ 21 h 82"/>
                  <a:gd name="T2" fmla="*/ 35 w 69"/>
                  <a:gd name="T3" fmla="*/ 0 h 82"/>
                  <a:gd name="T4" fmla="*/ 0 w 69"/>
                  <a:gd name="T5" fmla="*/ 21 h 82"/>
                  <a:gd name="T6" fmla="*/ 0 w 69"/>
                  <a:gd name="T7" fmla="*/ 61 h 82"/>
                  <a:gd name="T8" fmla="*/ 35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5" y="0"/>
                    </a:lnTo>
                    <a:lnTo>
                      <a:pt x="0" y="21"/>
                    </a:lnTo>
                    <a:lnTo>
                      <a:pt x="0" y="61"/>
                    </a:lnTo>
                    <a:lnTo>
                      <a:pt x="35"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7" name="Freeform 71"/>
              <p:cNvSpPr>
                <a:spLocks/>
              </p:cNvSpPr>
              <p:nvPr/>
            </p:nvSpPr>
            <p:spPr bwMode="auto">
              <a:xfrm>
                <a:off x="7675552" y="2679691"/>
                <a:ext cx="111125" cy="130174"/>
              </a:xfrm>
              <a:custGeom>
                <a:avLst/>
                <a:gdLst>
                  <a:gd name="T0" fmla="*/ 70 w 70"/>
                  <a:gd name="T1" fmla="*/ 21 h 82"/>
                  <a:gd name="T2" fmla="*/ 34 w 70"/>
                  <a:gd name="T3" fmla="*/ 0 h 82"/>
                  <a:gd name="T4" fmla="*/ 0 w 70"/>
                  <a:gd name="T5" fmla="*/ 21 h 82"/>
                  <a:gd name="T6" fmla="*/ 0 w 70"/>
                  <a:gd name="T7" fmla="*/ 61 h 82"/>
                  <a:gd name="T8" fmla="*/ 34 w 70"/>
                  <a:gd name="T9" fmla="*/ 82 h 82"/>
                  <a:gd name="T10" fmla="*/ 70 w 70"/>
                  <a:gd name="T11" fmla="*/ 61 h 82"/>
                  <a:gd name="T12" fmla="*/ 70 w 70"/>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0" h="82">
                    <a:moveTo>
                      <a:pt x="70" y="21"/>
                    </a:moveTo>
                    <a:lnTo>
                      <a:pt x="34" y="0"/>
                    </a:lnTo>
                    <a:lnTo>
                      <a:pt x="0" y="21"/>
                    </a:lnTo>
                    <a:lnTo>
                      <a:pt x="0" y="61"/>
                    </a:lnTo>
                    <a:lnTo>
                      <a:pt x="34" y="82"/>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8" name="Freeform 72"/>
              <p:cNvSpPr>
                <a:spLocks/>
              </p:cNvSpPr>
              <p:nvPr/>
            </p:nvSpPr>
            <p:spPr bwMode="auto">
              <a:xfrm>
                <a:off x="7554903" y="2679691"/>
                <a:ext cx="112713" cy="130174"/>
              </a:xfrm>
              <a:custGeom>
                <a:avLst/>
                <a:gdLst>
                  <a:gd name="T0" fmla="*/ 71 w 71"/>
                  <a:gd name="T1" fmla="*/ 21 h 82"/>
                  <a:gd name="T2" fmla="*/ 36 w 71"/>
                  <a:gd name="T3" fmla="*/ 0 h 82"/>
                  <a:gd name="T4" fmla="*/ 0 w 71"/>
                  <a:gd name="T5" fmla="*/ 21 h 82"/>
                  <a:gd name="T6" fmla="*/ 0 w 71"/>
                  <a:gd name="T7" fmla="*/ 61 h 82"/>
                  <a:gd name="T8" fmla="*/ 36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6" y="0"/>
                    </a:lnTo>
                    <a:lnTo>
                      <a:pt x="0" y="21"/>
                    </a:lnTo>
                    <a:lnTo>
                      <a:pt x="0" y="61"/>
                    </a:lnTo>
                    <a:lnTo>
                      <a:pt x="36"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09" name="Freeform 73"/>
              <p:cNvSpPr>
                <a:spLocks/>
              </p:cNvSpPr>
              <p:nvPr/>
            </p:nvSpPr>
            <p:spPr bwMode="auto">
              <a:xfrm>
                <a:off x="7437428" y="2679692"/>
                <a:ext cx="109538" cy="130174"/>
              </a:xfrm>
              <a:custGeom>
                <a:avLst/>
                <a:gdLst>
                  <a:gd name="T0" fmla="*/ 69 w 69"/>
                  <a:gd name="T1" fmla="*/ 21 h 82"/>
                  <a:gd name="T2" fmla="*/ 34 w 69"/>
                  <a:gd name="T3" fmla="*/ 0 h 82"/>
                  <a:gd name="T4" fmla="*/ 0 w 69"/>
                  <a:gd name="T5" fmla="*/ 21 h 82"/>
                  <a:gd name="T6" fmla="*/ 0 w 69"/>
                  <a:gd name="T7" fmla="*/ 61 h 82"/>
                  <a:gd name="T8" fmla="*/ 34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4" y="0"/>
                    </a:lnTo>
                    <a:lnTo>
                      <a:pt x="0" y="21"/>
                    </a:lnTo>
                    <a:lnTo>
                      <a:pt x="0" y="61"/>
                    </a:lnTo>
                    <a:lnTo>
                      <a:pt x="34"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0" name="Freeform 74"/>
              <p:cNvSpPr>
                <a:spLocks/>
              </p:cNvSpPr>
              <p:nvPr/>
            </p:nvSpPr>
            <p:spPr bwMode="auto">
              <a:xfrm>
                <a:off x="7316778" y="2679692"/>
                <a:ext cx="112713" cy="130174"/>
              </a:xfrm>
              <a:custGeom>
                <a:avLst/>
                <a:gdLst>
                  <a:gd name="T0" fmla="*/ 71 w 71"/>
                  <a:gd name="T1" fmla="*/ 21 h 82"/>
                  <a:gd name="T2" fmla="*/ 36 w 71"/>
                  <a:gd name="T3" fmla="*/ 0 h 82"/>
                  <a:gd name="T4" fmla="*/ 0 w 71"/>
                  <a:gd name="T5" fmla="*/ 21 h 82"/>
                  <a:gd name="T6" fmla="*/ 0 w 71"/>
                  <a:gd name="T7" fmla="*/ 61 h 82"/>
                  <a:gd name="T8" fmla="*/ 36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6" y="0"/>
                    </a:lnTo>
                    <a:lnTo>
                      <a:pt x="0" y="21"/>
                    </a:lnTo>
                    <a:lnTo>
                      <a:pt x="0" y="61"/>
                    </a:lnTo>
                    <a:lnTo>
                      <a:pt x="36"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1" name="Freeform 75"/>
              <p:cNvSpPr>
                <a:spLocks/>
              </p:cNvSpPr>
              <p:nvPr/>
            </p:nvSpPr>
            <p:spPr bwMode="auto">
              <a:xfrm>
                <a:off x="7258035" y="2578093"/>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2" name="Freeform 76"/>
              <p:cNvSpPr>
                <a:spLocks/>
              </p:cNvSpPr>
              <p:nvPr/>
            </p:nvSpPr>
            <p:spPr bwMode="auto">
              <a:xfrm>
                <a:off x="7794608" y="2887654"/>
                <a:ext cx="109538" cy="127000"/>
              </a:xfrm>
              <a:custGeom>
                <a:avLst/>
                <a:gdLst>
                  <a:gd name="T0" fmla="*/ 69 w 69"/>
                  <a:gd name="T1" fmla="*/ 19 h 80"/>
                  <a:gd name="T2" fmla="*/ 35 w 69"/>
                  <a:gd name="T3" fmla="*/ 0 h 80"/>
                  <a:gd name="T4" fmla="*/ 0 w 69"/>
                  <a:gd name="T5" fmla="*/ 19 h 80"/>
                  <a:gd name="T6" fmla="*/ 0 w 69"/>
                  <a:gd name="T7" fmla="*/ 60 h 80"/>
                  <a:gd name="T8" fmla="*/ 35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5" y="0"/>
                    </a:lnTo>
                    <a:lnTo>
                      <a:pt x="0" y="19"/>
                    </a:lnTo>
                    <a:lnTo>
                      <a:pt x="0" y="60"/>
                    </a:lnTo>
                    <a:lnTo>
                      <a:pt x="35"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3" name="Freeform 77"/>
              <p:cNvSpPr>
                <a:spLocks/>
              </p:cNvSpPr>
              <p:nvPr/>
            </p:nvSpPr>
            <p:spPr bwMode="auto">
              <a:xfrm>
                <a:off x="7794608" y="3092441"/>
                <a:ext cx="109538" cy="128588"/>
              </a:xfrm>
              <a:custGeom>
                <a:avLst/>
                <a:gdLst>
                  <a:gd name="T0" fmla="*/ 69 w 69"/>
                  <a:gd name="T1" fmla="*/ 21 h 81"/>
                  <a:gd name="T2" fmla="*/ 35 w 69"/>
                  <a:gd name="T3" fmla="*/ 0 h 81"/>
                  <a:gd name="T4" fmla="*/ 0 w 69"/>
                  <a:gd name="T5" fmla="*/ 21 h 81"/>
                  <a:gd name="T6" fmla="*/ 0 w 69"/>
                  <a:gd name="T7" fmla="*/ 61 h 81"/>
                  <a:gd name="T8" fmla="*/ 35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5" y="0"/>
                    </a:lnTo>
                    <a:lnTo>
                      <a:pt x="0" y="21"/>
                    </a:lnTo>
                    <a:lnTo>
                      <a:pt x="0" y="61"/>
                    </a:lnTo>
                    <a:lnTo>
                      <a:pt x="35"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4" name="Freeform 78"/>
              <p:cNvSpPr>
                <a:spLocks/>
              </p:cNvSpPr>
              <p:nvPr/>
            </p:nvSpPr>
            <p:spPr bwMode="auto">
              <a:xfrm>
                <a:off x="7853343" y="2990841"/>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5" name="Freeform 79"/>
              <p:cNvSpPr>
                <a:spLocks/>
              </p:cNvSpPr>
              <p:nvPr/>
            </p:nvSpPr>
            <p:spPr bwMode="auto">
              <a:xfrm>
                <a:off x="7794593" y="3298815"/>
                <a:ext cx="109538" cy="127000"/>
              </a:xfrm>
              <a:custGeom>
                <a:avLst/>
                <a:gdLst>
                  <a:gd name="T0" fmla="*/ 69 w 69"/>
                  <a:gd name="T1" fmla="*/ 20 h 80"/>
                  <a:gd name="T2" fmla="*/ 35 w 69"/>
                  <a:gd name="T3" fmla="*/ 0 h 80"/>
                  <a:gd name="T4" fmla="*/ 0 w 69"/>
                  <a:gd name="T5" fmla="*/ 20 h 80"/>
                  <a:gd name="T6" fmla="*/ 0 w 69"/>
                  <a:gd name="T7" fmla="*/ 61 h 80"/>
                  <a:gd name="T8" fmla="*/ 35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5" y="0"/>
                    </a:lnTo>
                    <a:lnTo>
                      <a:pt x="0" y="20"/>
                    </a:lnTo>
                    <a:lnTo>
                      <a:pt x="0" y="61"/>
                    </a:lnTo>
                    <a:lnTo>
                      <a:pt x="35"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6" name="Freeform 80"/>
              <p:cNvSpPr>
                <a:spLocks/>
              </p:cNvSpPr>
              <p:nvPr/>
            </p:nvSpPr>
            <p:spPr bwMode="auto">
              <a:xfrm>
                <a:off x="7675533" y="2887653"/>
                <a:ext cx="111124" cy="127000"/>
              </a:xfrm>
              <a:custGeom>
                <a:avLst/>
                <a:gdLst>
                  <a:gd name="T0" fmla="*/ 70 w 70"/>
                  <a:gd name="T1" fmla="*/ 19 h 80"/>
                  <a:gd name="T2" fmla="*/ 34 w 70"/>
                  <a:gd name="T3" fmla="*/ 0 h 80"/>
                  <a:gd name="T4" fmla="*/ 0 w 70"/>
                  <a:gd name="T5" fmla="*/ 19 h 80"/>
                  <a:gd name="T6" fmla="*/ 0 w 70"/>
                  <a:gd name="T7" fmla="*/ 60 h 80"/>
                  <a:gd name="T8" fmla="*/ 34 w 70"/>
                  <a:gd name="T9" fmla="*/ 80 h 80"/>
                  <a:gd name="T10" fmla="*/ 70 w 70"/>
                  <a:gd name="T11" fmla="*/ 60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4" y="0"/>
                    </a:lnTo>
                    <a:lnTo>
                      <a:pt x="0" y="19"/>
                    </a:lnTo>
                    <a:lnTo>
                      <a:pt x="0" y="60"/>
                    </a:lnTo>
                    <a:lnTo>
                      <a:pt x="34" y="80"/>
                    </a:lnTo>
                    <a:lnTo>
                      <a:pt x="70" y="60"/>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7" name="Freeform 81"/>
              <p:cNvSpPr>
                <a:spLocks/>
              </p:cNvSpPr>
              <p:nvPr/>
            </p:nvSpPr>
            <p:spPr bwMode="auto">
              <a:xfrm>
                <a:off x="7675533" y="3092440"/>
                <a:ext cx="111124" cy="128588"/>
              </a:xfrm>
              <a:custGeom>
                <a:avLst/>
                <a:gdLst>
                  <a:gd name="T0" fmla="*/ 70 w 70"/>
                  <a:gd name="T1" fmla="*/ 21 h 81"/>
                  <a:gd name="T2" fmla="*/ 34 w 70"/>
                  <a:gd name="T3" fmla="*/ 0 h 81"/>
                  <a:gd name="T4" fmla="*/ 0 w 70"/>
                  <a:gd name="T5" fmla="*/ 21 h 81"/>
                  <a:gd name="T6" fmla="*/ 0 w 70"/>
                  <a:gd name="T7" fmla="*/ 61 h 81"/>
                  <a:gd name="T8" fmla="*/ 34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4" y="0"/>
                    </a:lnTo>
                    <a:lnTo>
                      <a:pt x="0" y="21"/>
                    </a:lnTo>
                    <a:lnTo>
                      <a:pt x="0" y="61"/>
                    </a:lnTo>
                    <a:lnTo>
                      <a:pt x="34"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8" name="Freeform 82"/>
              <p:cNvSpPr>
                <a:spLocks/>
              </p:cNvSpPr>
              <p:nvPr/>
            </p:nvSpPr>
            <p:spPr bwMode="auto">
              <a:xfrm>
                <a:off x="7734270" y="2990840"/>
                <a:ext cx="112713" cy="127000"/>
              </a:xfrm>
              <a:custGeom>
                <a:avLst/>
                <a:gdLst>
                  <a:gd name="T0" fmla="*/ 71 w 71"/>
                  <a:gd name="T1" fmla="*/ 19 h 80"/>
                  <a:gd name="T2" fmla="*/ 35 w 71"/>
                  <a:gd name="T3" fmla="*/ 0 h 80"/>
                  <a:gd name="T4" fmla="*/ 0 w 71"/>
                  <a:gd name="T5" fmla="*/ 19 h 80"/>
                  <a:gd name="T6" fmla="*/ 0 w 71"/>
                  <a:gd name="T7" fmla="*/ 59 h 80"/>
                  <a:gd name="T8" fmla="*/ 35 w 71"/>
                  <a:gd name="T9" fmla="*/ 80 h 80"/>
                  <a:gd name="T10" fmla="*/ 71 w 71"/>
                  <a:gd name="T11" fmla="*/ 59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5" y="0"/>
                    </a:lnTo>
                    <a:lnTo>
                      <a:pt x="0" y="19"/>
                    </a:lnTo>
                    <a:lnTo>
                      <a:pt x="0" y="59"/>
                    </a:lnTo>
                    <a:lnTo>
                      <a:pt x="35" y="80"/>
                    </a:lnTo>
                    <a:lnTo>
                      <a:pt x="71" y="59"/>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19" name="Freeform 83"/>
              <p:cNvSpPr>
                <a:spLocks/>
              </p:cNvSpPr>
              <p:nvPr/>
            </p:nvSpPr>
            <p:spPr bwMode="auto">
              <a:xfrm>
                <a:off x="7675533" y="3298814"/>
                <a:ext cx="111124" cy="127000"/>
              </a:xfrm>
              <a:custGeom>
                <a:avLst/>
                <a:gdLst>
                  <a:gd name="T0" fmla="*/ 70 w 70"/>
                  <a:gd name="T1" fmla="*/ 20 h 80"/>
                  <a:gd name="T2" fmla="*/ 34 w 70"/>
                  <a:gd name="T3" fmla="*/ 0 h 80"/>
                  <a:gd name="T4" fmla="*/ 0 w 70"/>
                  <a:gd name="T5" fmla="*/ 20 h 80"/>
                  <a:gd name="T6" fmla="*/ 0 w 70"/>
                  <a:gd name="T7" fmla="*/ 61 h 80"/>
                  <a:gd name="T8" fmla="*/ 34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4" y="0"/>
                    </a:lnTo>
                    <a:lnTo>
                      <a:pt x="0" y="20"/>
                    </a:lnTo>
                    <a:lnTo>
                      <a:pt x="0" y="61"/>
                    </a:lnTo>
                    <a:lnTo>
                      <a:pt x="34"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0" name="Freeform 84"/>
              <p:cNvSpPr>
                <a:spLocks/>
              </p:cNvSpPr>
              <p:nvPr/>
            </p:nvSpPr>
            <p:spPr bwMode="auto">
              <a:xfrm>
                <a:off x="7734269" y="3195628"/>
                <a:ext cx="112713" cy="127000"/>
              </a:xfrm>
              <a:custGeom>
                <a:avLst/>
                <a:gdLst>
                  <a:gd name="T0" fmla="*/ 71 w 71"/>
                  <a:gd name="T1" fmla="*/ 21 h 80"/>
                  <a:gd name="T2" fmla="*/ 35 w 71"/>
                  <a:gd name="T3" fmla="*/ 0 h 80"/>
                  <a:gd name="T4" fmla="*/ 0 w 71"/>
                  <a:gd name="T5" fmla="*/ 21 h 80"/>
                  <a:gd name="T6" fmla="*/ 0 w 71"/>
                  <a:gd name="T7" fmla="*/ 61 h 80"/>
                  <a:gd name="T8" fmla="*/ 35 w 71"/>
                  <a:gd name="T9" fmla="*/ 80 h 80"/>
                  <a:gd name="T10" fmla="*/ 71 w 71"/>
                  <a:gd name="T11" fmla="*/ 61 h 80"/>
                  <a:gd name="T12" fmla="*/ 71 w 71"/>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1"/>
                    </a:moveTo>
                    <a:lnTo>
                      <a:pt x="35" y="0"/>
                    </a:lnTo>
                    <a:lnTo>
                      <a:pt x="0" y="21"/>
                    </a:lnTo>
                    <a:lnTo>
                      <a:pt x="0" y="61"/>
                    </a:lnTo>
                    <a:lnTo>
                      <a:pt x="35" y="80"/>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1" name="Freeform 85"/>
              <p:cNvSpPr>
                <a:spLocks/>
              </p:cNvSpPr>
              <p:nvPr/>
            </p:nvSpPr>
            <p:spPr bwMode="auto">
              <a:xfrm>
                <a:off x="7675533" y="3505188"/>
                <a:ext cx="111124" cy="128588"/>
              </a:xfrm>
              <a:custGeom>
                <a:avLst/>
                <a:gdLst>
                  <a:gd name="T0" fmla="*/ 70 w 70"/>
                  <a:gd name="T1" fmla="*/ 20 h 81"/>
                  <a:gd name="T2" fmla="*/ 34 w 70"/>
                  <a:gd name="T3" fmla="*/ 0 h 81"/>
                  <a:gd name="T4" fmla="*/ 0 w 70"/>
                  <a:gd name="T5" fmla="*/ 20 h 81"/>
                  <a:gd name="T6" fmla="*/ 0 w 70"/>
                  <a:gd name="T7" fmla="*/ 60 h 81"/>
                  <a:gd name="T8" fmla="*/ 34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4" y="0"/>
                    </a:lnTo>
                    <a:lnTo>
                      <a:pt x="0" y="20"/>
                    </a:lnTo>
                    <a:lnTo>
                      <a:pt x="0" y="60"/>
                    </a:lnTo>
                    <a:lnTo>
                      <a:pt x="34"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2" name="Freeform 86"/>
              <p:cNvSpPr>
                <a:spLocks/>
              </p:cNvSpPr>
              <p:nvPr/>
            </p:nvSpPr>
            <p:spPr bwMode="auto">
              <a:xfrm>
                <a:off x="7734280" y="3400414"/>
                <a:ext cx="112713" cy="130174"/>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3" name="Freeform 87"/>
              <p:cNvSpPr>
                <a:spLocks/>
              </p:cNvSpPr>
              <p:nvPr/>
            </p:nvSpPr>
            <p:spPr bwMode="auto">
              <a:xfrm>
                <a:off x="7497743" y="2784468"/>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4" name="Freeform 88"/>
              <p:cNvSpPr>
                <a:spLocks/>
              </p:cNvSpPr>
              <p:nvPr/>
            </p:nvSpPr>
            <p:spPr bwMode="auto">
              <a:xfrm>
                <a:off x="7554894" y="2887655"/>
                <a:ext cx="112713" cy="127000"/>
              </a:xfrm>
              <a:custGeom>
                <a:avLst/>
                <a:gdLst>
                  <a:gd name="T0" fmla="*/ 71 w 71"/>
                  <a:gd name="T1" fmla="*/ 19 h 80"/>
                  <a:gd name="T2" fmla="*/ 36 w 71"/>
                  <a:gd name="T3" fmla="*/ 0 h 80"/>
                  <a:gd name="T4" fmla="*/ 0 w 71"/>
                  <a:gd name="T5" fmla="*/ 19 h 80"/>
                  <a:gd name="T6" fmla="*/ 0 w 71"/>
                  <a:gd name="T7" fmla="*/ 60 h 80"/>
                  <a:gd name="T8" fmla="*/ 36 w 71"/>
                  <a:gd name="T9" fmla="*/ 80 h 80"/>
                  <a:gd name="T10" fmla="*/ 71 w 71"/>
                  <a:gd name="T11" fmla="*/ 60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6" y="0"/>
                    </a:lnTo>
                    <a:lnTo>
                      <a:pt x="0" y="19"/>
                    </a:lnTo>
                    <a:lnTo>
                      <a:pt x="0" y="60"/>
                    </a:lnTo>
                    <a:lnTo>
                      <a:pt x="36" y="80"/>
                    </a:lnTo>
                    <a:lnTo>
                      <a:pt x="71" y="60"/>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5" name="Freeform 89"/>
              <p:cNvSpPr>
                <a:spLocks/>
              </p:cNvSpPr>
              <p:nvPr/>
            </p:nvSpPr>
            <p:spPr bwMode="auto">
              <a:xfrm>
                <a:off x="7554894" y="3092442"/>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6" name="Freeform 90"/>
              <p:cNvSpPr>
                <a:spLocks/>
              </p:cNvSpPr>
              <p:nvPr/>
            </p:nvSpPr>
            <p:spPr bwMode="auto">
              <a:xfrm>
                <a:off x="7615218" y="2990842"/>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7" name="Freeform 91"/>
              <p:cNvSpPr>
                <a:spLocks/>
              </p:cNvSpPr>
              <p:nvPr/>
            </p:nvSpPr>
            <p:spPr bwMode="auto">
              <a:xfrm>
                <a:off x="7554894" y="3298816"/>
                <a:ext cx="112713" cy="127000"/>
              </a:xfrm>
              <a:custGeom>
                <a:avLst/>
                <a:gdLst>
                  <a:gd name="T0" fmla="*/ 71 w 71"/>
                  <a:gd name="T1" fmla="*/ 20 h 80"/>
                  <a:gd name="T2" fmla="*/ 36 w 71"/>
                  <a:gd name="T3" fmla="*/ 0 h 80"/>
                  <a:gd name="T4" fmla="*/ 0 w 71"/>
                  <a:gd name="T5" fmla="*/ 20 h 80"/>
                  <a:gd name="T6" fmla="*/ 0 w 71"/>
                  <a:gd name="T7" fmla="*/ 61 h 80"/>
                  <a:gd name="T8" fmla="*/ 36 w 71"/>
                  <a:gd name="T9" fmla="*/ 80 h 80"/>
                  <a:gd name="T10" fmla="*/ 71 w 71"/>
                  <a:gd name="T11" fmla="*/ 61 h 80"/>
                  <a:gd name="T12" fmla="*/ 71 w 71"/>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0"/>
                    </a:moveTo>
                    <a:lnTo>
                      <a:pt x="36" y="0"/>
                    </a:lnTo>
                    <a:lnTo>
                      <a:pt x="0" y="20"/>
                    </a:lnTo>
                    <a:lnTo>
                      <a:pt x="0" y="61"/>
                    </a:lnTo>
                    <a:lnTo>
                      <a:pt x="36" y="80"/>
                    </a:lnTo>
                    <a:lnTo>
                      <a:pt x="71" y="61"/>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8" name="Freeform 92"/>
              <p:cNvSpPr>
                <a:spLocks/>
              </p:cNvSpPr>
              <p:nvPr/>
            </p:nvSpPr>
            <p:spPr bwMode="auto">
              <a:xfrm>
                <a:off x="7615218" y="3195629"/>
                <a:ext cx="111125" cy="127000"/>
              </a:xfrm>
              <a:custGeom>
                <a:avLst/>
                <a:gdLst>
                  <a:gd name="T0" fmla="*/ 70 w 70"/>
                  <a:gd name="T1" fmla="*/ 21 h 80"/>
                  <a:gd name="T2" fmla="*/ 36 w 70"/>
                  <a:gd name="T3" fmla="*/ 0 h 80"/>
                  <a:gd name="T4" fmla="*/ 0 w 70"/>
                  <a:gd name="T5" fmla="*/ 21 h 80"/>
                  <a:gd name="T6" fmla="*/ 0 w 70"/>
                  <a:gd name="T7" fmla="*/ 61 h 80"/>
                  <a:gd name="T8" fmla="*/ 36 w 70"/>
                  <a:gd name="T9" fmla="*/ 80 h 80"/>
                  <a:gd name="T10" fmla="*/ 70 w 70"/>
                  <a:gd name="T11" fmla="*/ 61 h 80"/>
                  <a:gd name="T12" fmla="*/ 70 w 70"/>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1"/>
                    </a:moveTo>
                    <a:lnTo>
                      <a:pt x="36" y="0"/>
                    </a:lnTo>
                    <a:lnTo>
                      <a:pt x="0" y="21"/>
                    </a:lnTo>
                    <a:lnTo>
                      <a:pt x="0" y="61"/>
                    </a:lnTo>
                    <a:lnTo>
                      <a:pt x="36" y="80"/>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29" name="Freeform 93"/>
              <p:cNvSpPr>
                <a:spLocks/>
              </p:cNvSpPr>
              <p:nvPr/>
            </p:nvSpPr>
            <p:spPr bwMode="auto">
              <a:xfrm>
                <a:off x="7554893" y="3505191"/>
                <a:ext cx="112713" cy="128588"/>
              </a:xfrm>
              <a:custGeom>
                <a:avLst/>
                <a:gdLst>
                  <a:gd name="T0" fmla="*/ 71 w 71"/>
                  <a:gd name="T1" fmla="*/ 20 h 81"/>
                  <a:gd name="T2" fmla="*/ 36 w 71"/>
                  <a:gd name="T3" fmla="*/ 0 h 81"/>
                  <a:gd name="T4" fmla="*/ 0 w 71"/>
                  <a:gd name="T5" fmla="*/ 20 h 81"/>
                  <a:gd name="T6" fmla="*/ 0 w 71"/>
                  <a:gd name="T7" fmla="*/ 60 h 81"/>
                  <a:gd name="T8" fmla="*/ 36 w 71"/>
                  <a:gd name="T9" fmla="*/ 81 h 81"/>
                  <a:gd name="T10" fmla="*/ 71 w 71"/>
                  <a:gd name="T11" fmla="*/ 60 h 81"/>
                  <a:gd name="T12" fmla="*/ 71 w 71"/>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0"/>
                    </a:moveTo>
                    <a:lnTo>
                      <a:pt x="36" y="0"/>
                    </a:lnTo>
                    <a:lnTo>
                      <a:pt x="0" y="20"/>
                    </a:lnTo>
                    <a:lnTo>
                      <a:pt x="0" y="60"/>
                    </a:lnTo>
                    <a:lnTo>
                      <a:pt x="36" y="81"/>
                    </a:lnTo>
                    <a:lnTo>
                      <a:pt x="71" y="60"/>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0" name="Freeform 94"/>
              <p:cNvSpPr>
                <a:spLocks/>
              </p:cNvSpPr>
              <p:nvPr/>
            </p:nvSpPr>
            <p:spPr bwMode="auto">
              <a:xfrm>
                <a:off x="7615219" y="3400417"/>
                <a:ext cx="111125" cy="130174"/>
              </a:xfrm>
              <a:custGeom>
                <a:avLst/>
                <a:gdLst>
                  <a:gd name="T0" fmla="*/ 70 w 70"/>
                  <a:gd name="T1" fmla="*/ 21 h 82"/>
                  <a:gd name="T2" fmla="*/ 36 w 70"/>
                  <a:gd name="T3" fmla="*/ 0 h 82"/>
                  <a:gd name="T4" fmla="*/ 0 w 70"/>
                  <a:gd name="T5" fmla="*/ 21 h 82"/>
                  <a:gd name="T6" fmla="*/ 0 w 70"/>
                  <a:gd name="T7" fmla="*/ 61 h 82"/>
                  <a:gd name="T8" fmla="*/ 36 w 70"/>
                  <a:gd name="T9" fmla="*/ 82 h 82"/>
                  <a:gd name="T10" fmla="*/ 70 w 70"/>
                  <a:gd name="T11" fmla="*/ 61 h 82"/>
                  <a:gd name="T12" fmla="*/ 70 w 70"/>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0" h="82">
                    <a:moveTo>
                      <a:pt x="70" y="21"/>
                    </a:moveTo>
                    <a:lnTo>
                      <a:pt x="36" y="0"/>
                    </a:lnTo>
                    <a:lnTo>
                      <a:pt x="0" y="21"/>
                    </a:lnTo>
                    <a:lnTo>
                      <a:pt x="0" y="61"/>
                    </a:lnTo>
                    <a:lnTo>
                      <a:pt x="36" y="82"/>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1" name="Freeform 95"/>
              <p:cNvSpPr>
                <a:spLocks/>
              </p:cNvSpPr>
              <p:nvPr/>
            </p:nvSpPr>
            <p:spPr bwMode="auto">
              <a:xfrm>
                <a:off x="7615220" y="3608379"/>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2" name="Freeform 96"/>
              <p:cNvSpPr>
                <a:spLocks/>
              </p:cNvSpPr>
              <p:nvPr/>
            </p:nvSpPr>
            <p:spPr bwMode="auto">
              <a:xfrm>
                <a:off x="7377113" y="2784469"/>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3" name="Freeform 97"/>
              <p:cNvSpPr>
                <a:spLocks/>
              </p:cNvSpPr>
              <p:nvPr/>
            </p:nvSpPr>
            <p:spPr bwMode="auto">
              <a:xfrm>
                <a:off x="7437438" y="2887660"/>
                <a:ext cx="109538" cy="127000"/>
              </a:xfrm>
              <a:custGeom>
                <a:avLst/>
                <a:gdLst>
                  <a:gd name="T0" fmla="*/ 69 w 69"/>
                  <a:gd name="T1" fmla="*/ 19 h 80"/>
                  <a:gd name="T2" fmla="*/ 34 w 69"/>
                  <a:gd name="T3" fmla="*/ 0 h 80"/>
                  <a:gd name="T4" fmla="*/ 0 w 69"/>
                  <a:gd name="T5" fmla="*/ 19 h 80"/>
                  <a:gd name="T6" fmla="*/ 0 w 69"/>
                  <a:gd name="T7" fmla="*/ 60 h 80"/>
                  <a:gd name="T8" fmla="*/ 34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60"/>
                    </a:lnTo>
                    <a:lnTo>
                      <a:pt x="34"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4" name="Freeform 98"/>
              <p:cNvSpPr>
                <a:spLocks/>
              </p:cNvSpPr>
              <p:nvPr/>
            </p:nvSpPr>
            <p:spPr bwMode="auto">
              <a:xfrm>
                <a:off x="7437437" y="3092445"/>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5" name="Freeform 99"/>
              <p:cNvSpPr>
                <a:spLocks/>
              </p:cNvSpPr>
              <p:nvPr/>
            </p:nvSpPr>
            <p:spPr bwMode="auto">
              <a:xfrm>
                <a:off x="7497763" y="2990845"/>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6" name="Freeform 100"/>
              <p:cNvSpPr>
                <a:spLocks/>
              </p:cNvSpPr>
              <p:nvPr/>
            </p:nvSpPr>
            <p:spPr bwMode="auto">
              <a:xfrm>
                <a:off x="7437437" y="3298819"/>
                <a:ext cx="109538" cy="127000"/>
              </a:xfrm>
              <a:custGeom>
                <a:avLst/>
                <a:gdLst>
                  <a:gd name="T0" fmla="*/ 69 w 69"/>
                  <a:gd name="T1" fmla="*/ 20 h 80"/>
                  <a:gd name="T2" fmla="*/ 34 w 69"/>
                  <a:gd name="T3" fmla="*/ 0 h 80"/>
                  <a:gd name="T4" fmla="*/ 0 w 69"/>
                  <a:gd name="T5" fmla="*/ 20 h 80"/>
                  <a:gd name="T6" fmla="*/ 0 w 69"/>
                  <a:gd name="T7" fmla="*/ 61 h 80"/>
                  <a:gd name="T8" fmla="*/ 34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4" y="0"/>
                    </a:lnTo>
                    <a:lnTo>
                      <a:pt x="0" y="20"/>
                    </a:lnTo>
                    <a:lnTo>
                      <a:pt x="0" y="61"/>
                    </a:lnTo>
                    <a:lnTo>
                      <a:pt x="34"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7" name="Freeform 101"/>
              <p:cNvSpPr>
                <a:spLocks/>
              </p:cNvSpPr>
              <p:nvPr/>
            </p:nvSpPr>
            <p:spPr bwMode="auto">
              <a:xfrm>
                <a:off x="7497762" y="3195633"/>
                <a:ext cx="109538" cy="127000"/>
              </a:xfrm>
              <a:custGeom>
                <a:avLst/>
                <a:gdLst>
                  <a:gd name="T0" fmla="*/ 69 w 69"/>
                  <a:gd name="T1" fmla="*/ 21 h 80"/>
                  <a:gd name="T2" fmla="*/ 34 w 69"/>
                  <a:gd name="T3" fmla="*/ 0 h 80"/>
                  <a:gd name="T4" fmla="*/ 0 w 69"/>
                  <a:gd name="T5" fmla="*/ 21 h 80"/>
                  <a:gd name="T6" fmla="*/ 0 w 69"/>
                  <a:gd name="T7" fmla="*/ 61 h 80"/>
                  <a:gd name="T8" fmla="*/ 34 w 69"/>
                  <a:gd name="T9" fmla="*/ 80 h 80"/>
                  <a:gd name="T10" fmla="*/ 69 w 69"/>
                  <a:gd name="T11" fmla="*/ 61 h 80"/>
                  <a:gd name="T12" fmla="*/ 69 w 69"/>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1"/>
                    </a:moveTo>
                    <a:lnTo>
                      <a:pt x="34" y="0"/>
                    </a:lnTo>
                    <a:lnTo>
                      <a:pt x="0" y="21"/>
                    </a:lnTo>
                    <a:lnTo>
                      <a:pt x="0" y="61"/>
                    </a:lnTo>
                    <a:lnTo>
                      <a:pt x="34" y="80"/>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8" name="Freeform 102"/>
              <p:cNvSpPr>
                <a:spLocks/>
              </p:cNvSpPr>
              <p:nvPr/>
            </p:nvSpPr>
            <p:spPr bwMode="auto">
              <a:xfrm>
                <a:off x="7437437" y="3505195"/>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39" name="Freeform 103"/>
              <p:cNvSpPr>
                <a:spLocks/>
              </p:cNvSpPr>
              <p:nvPr/>
            </p:nvSpPr>
            <p:spPr bwMode="auto">
              <a:xfrm>
                <a:off x="7497763" y="3400420"/>
                <a:ext cx="109538" cy="130175"/>
              </a:xfrm>
              <a:custGeom>
                <a:avLst/>
                <a:gdLst>
                  <a:gd name="T0" fmla="*/ 69 w 69"/>
                  <a:gd name="T1" fmla="*/ 21 h 82"/>
                  <a:gd name="T2" fmla="*/ 34 w 69"/>
                  <a:gd name="T3" fmla="*/ 0 h 82"/>
                  <a:gd name="T4" fmla="*/ 0 w 69"/>
                  <a:gd name="T5" fmla="*/ 21 h 82"/>
                  <a:gd name="T6" fmla="*/ 0 w 69"/>
                  <a:gd name="T7" fmla="*/ 61 h 82"/>
                  <a:gd name="T8" fmla="*/ 34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4" y="0"/>
                    </a:lnTo>
                    <a:lnTo>
                      <a:pt x="0" y="21"/>
                    </a:lnTo>
                    <a:lnTo>
                      <a:pt x="0" y="61"/>
                    </a:lnTo>
                    <a:lnTo>
                      <a:pt x="34"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40" name="Freeform 104"/>
              <p:cNvSpPr>
                <a:spLocks/>
              </p:cNvSpPr>
              <p:nvPr/>
            </p:nvSpPr>
            <p:spPr bwMode="auto">
              <a:xfrm>
                <a:off x="7497774" y="3608386"/>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841" name="Freeform 105"/>
              <p:cNvSpPr>
                <a:spLocks/>
              </p:cNvSpPr>
              <p:nvPr/>
            </p:nvSpPr>
            <p:spPr bwMode="auto">
              <a:xfrm>
                <a:off x="7377114" y="2990850"/>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grpSp>
        <p:grpSp>
          <p:nvGrpSpPr>
            <p:cNvPr id="227" name="Group 900"/>
            <p:cNvGrpSpPr>
              <a:grpSpLocks/>
            </p:cNvGrpSpPr>
            <p:nvPr/>
          </p:nvGrpSpPr>
          <p:grpSpPr bwMode="auto">
            <a:xfrm>
              <a:off x="8280400" y="3727450"/>
              <a:ext cx="312738" cy="311150"/>
              <a:chOff x="5699125" y="3468688"/>
              <a:chExt cx="793751" cy="762000"/>
            </a:xfrm>
          </p:grpSpPr>
          <p:sp>
            <p:nvSpPr>
              <p:cNvPr id="752" name="Freeform 5"/>
              <p:cNvSpPr>
                <a:spLocks/>
              </p:cNvSpPr>
              <p:nvPr/>
            </p:nvSpPr>
            <p:spPr bwMode="auto">
              <a:xfrm>
                <a:off x="5699125" y="3468688"/>
                <a:ext cx="787400" cy="762000"/>
              </a:xfrm>
              <a:custGeom>
                <a:avLst/>
                <a:gdLst>
                  <a:gd name="T0" fmla="*/ 1288086248 w 228"/>
                  <a:gd name="T1" fmla="*/ 23992609 h 220"/>
                  <a:gd name="T2" fmla="*/ 1753228984 w 228"/>
                  <a:gd name="T3" fmla="*/ 359902991 h 220"/>
                  <a:gd name="T4" fmla="*/ 2147483646 w 228"/>
                  <a:gd name="T5" fmla="*/ 467874927 h 220"/>
                  <a:gd name="T6" fmla="*/ 2147483646 w 228"/>
                  <a:gd name="T7" fmla="*/ 1079708973 h 220"/>
                  <a:gd name="T8" fmla="*/ 2147483646 w 228"/>
                  <a:gd name="T9" fmla="*/ 1583574545 h 220"/>
                  <a:gd name="T10" fmla="*/ 2147483646 w 228"/>
                  <a:gd name="T11" fmla="*/ 1907486891 h 220"/>
                  <a:gd name="T12" fmla="*/ 2039469605 w 228"/>
                  <a:gd name="T13" fmla="*/ 2147483646 h 220"/>
                  <a:gd name="T14" fmla="*/ 1443134978 w 228"/>
                  <a:gd name="T15" fmla="*/ 2147483646 h 220"/>
                  <a:gd name="T16" fmla="*/ 870650282 w 228"/>
                  <a:gd name="T17" fmla="*/ 2147483646 h 220"/>
                  <a:gd name="T18" fmla="*/ 572481242 w 228"/>
                  <a:gd name="T19" fmla="*/ 2075442082 h 220"/>
                  <a:gd name="T20" fmla="*/ 47706770 w 228"/>
                  <a:gd name="T21" fmla="*/ 1679548445 h 220"/>
                  <a:gd name="T22" fmla="*/ 345875811 w 228"/>
                  <a:gd name="T23" fmla="*/ 1115699618 h 220"/>
                  <a:gd name="T24" fmla="*/ 286240621 w 228"/>
                  <a:gd name="T25" fmla="*/ 551850791 h 220"/>
                  <a:gd name="T26" fmla="*/ 870650282 w 228"/>
                  <a:gd name="T27" fmla="*/ 407891673 h 220"/>
                  <a:gd name="T28" fmla="*/ 1288086248 w 228"/>
                  <a:gd name="T29" fmla="*/ 23992609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8" h="220">
                    <a:moveTo>
                      <a:pt x="108" y="2"/>
                    </a:moveTo>
                    <a:cubicBezTo>
                      <a:pt x="133" y="0"/>
                      <a:pt x="130" y="23"/>
                      <a:pt x="147" y="30"/>
                    </a:cubicBezTo>
                    <a:cubicBezTo>
                      <a:pt x="163" y="38"/>
                      <a:pt x="180" y="21"/>
                      <a:pt x="197" y="39"/>
                    </a:cubicBezTo>
                    <a:cubicBezTo>
                      <a:pt x="213" y="57"/>
                      <a:pt x="194" y="71"/>
                      <a:pt x="199" y="90"/>
                    </a:cubicBezTo>
                    <a:cubicBezTo>
                      <a:pt x="204" y="108"/>
                      <a:pt x="228" y="106"/>
                      <a:pt x="223" y="132"/>
                    </a:cubicBezTo>
                    <a:cubicBezTo>
                      <a:pt x="219" y="157"/>
                      <a:pt x="199" y="143"/>
                      <a:pt x="188" y="159"/>
                    </a:cubicBezTo>
                    <a:cubicBezTo>
                      <a:pt x="178" y="175"/>
                      <a:pt x="187" y="192"/>
                      <a:pt x="171" y="204"/>
                    </a:cubicBezTo>
                    <a:cubicBezTo>
                      <a:pt x="155" y="216"/>
                      <a:pt x="141" y="191"/>
                      <a:pt x="121" y="192"/>
                    </a:cubicBezTo>
                    <a:cubicBezTo>
                      <a:pt x="102" y="194"/>
                      <a:pt x="94" y="220"/>
                      <a:pt x="73" y="213"/>
                    </a:cubicBezTo>
                    <a:cubicBezTo>
                      <a:pt x="50" y="206"/>
                      <a:pt x="63" y="189"/>
                      <a:pt x="48" y="173"/>
                    </a:cubicBezTo>
                    <a:cubicBezTo>
                      <a:pt x="33" y="158"/>
                      <a:pt x="9" y="160"/>
                      <a:pt x="4" y="140"/>
                    </a:cubicBezTo>
                    <a:cubicBezTo>
                      <a:pt x="0" y="121"/>
                      <a:pt x="25" y="112"/>
                      <a:pt x="29" y="93"/>
                    </a:cubicBezTo>
                    <a:cubicBezTo>
                      <a:pt x="33" y="74"/>
                      <a:pt x="11" y="65"/>
                      <a:pt x="24" y="46"/>
                    </a:cubicBezTo>
                    <a:cubicBezTo>
                      <a:pt x="38" y="28"/>
                      <a:pt x="55" y="44"/>
                      <a:pt x="73" y="34"/>
                    </a:cubicBezTo>
                    <a:cubicBezTo>
                      <a:pt x="90" y="25"/>
                      <a:pt x="83" y="4"/>
                      <a:pt x="108" y="2"/>
                    </a:cubicBezTo>
                    <a:close/>
                  </a:path>
                </a:pathLst>
              </a:custGeom>
              <a:noFill/>
              <a:ln w="1905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sp>
            <p:nvSpPr>
              <p:cNvPr id="753" name="Freeform 6"/>
              <p:cNvSpPr>
                <a:spLocks/>
              </p:cNvSpPr>
              <p:nvPr/>
            </p:nvSpPr>
            <p:spPr bwMode="auto">
              <a:xfrm>
                <a:off x="5716588" y="3475038"/>
                <a:ext cx="776288" cy="752475"/>
              </a:xfrm>
              <a:custGeom>
                <a:avLst/>
                <a:gdLst>
                  <a:gd name="T0" fmla="*/ 1833164435 w 225"/>
                  <a:gd name="T1" fmla="*/ 108221163 h 217"/>
                  <a:gd name="T2" fmla="*/ 2059333356 w 225"/>
                  <a:gd name="T3" fmla="*/ 637294311 h 217"/>
                  <a:gd name="T4" fmla="*/ 2147483646 w 225"/>
                  <a:gd name="T5" fmla="*/ 901832618 h 217"/>
                  <a:gd name="T6" fmla="*/ 2147483646 w 225"/>
                  <a:gd name="T7" fmla="*/ 1466979487 h 217"/>
                  <a:gd name="T8" fmla="*/ 2147483646 w 225"/>
                  <a:gd name="T9" fmla="*/ 2044155553 h 217"/>
                  <a:gd name="T10" fmla="*/ 1845067518 w 225"/>
                  <a:gd name="T11" fmla="*/ 2147483646 h 217"/>
                  <a:gd name="T12" fmla="*/ 1416535841 w 225"/>
                  <a:gd name="T13" fmla="*/ 2147483646 h 217"/>
                  <a:gd name="T14" fmla="*/ 916582218 w 225"/>
                  <a:gd name="T15" fmla="*/ 2147483646 h 217"/>
                  <a:gd name="T16" fmla="*/ 285687785 w 225"/>
                  <a:gd name="T17" fmla="*/ 2147483646 h 217"/>
                  <a:gd name="T18" fmla="*/ 297590867 w 225"/>
                  <a:gd name="T19" fmla="*/ 1563174920 h 217"/>
                  <a:gd name="T20" fmla="*/ 11903083 w 225"/>
                  <a:gd name="T21" fmla="*/ 1034101772 h 217"/>
                  <a:gd name="T22" fmla="*/ 440434760 w 225"/>
                  <a:gd name="T23" fmla="*/ 673368031 h 217"/>
                  <a:gd name="T24" fmla="*/ 678510214 w 225"/>
                  <a:gd name="T25" fmla="*/ 132269154 h 217"/>
                  <a:gd name="T26" fmla="*/ 1273691948 w 225"/>
                  <a:gd name="T27" fmla="*/ 288586299 h 217"/>
                  <a:gd name="T28" fmla="*/ 1833164435 w 225"/>
                  <a:gd name="T29" fmla="*/ 108221163 h 2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5" h="217">
                    <a:moveTo>
                      <a:pt x="154" y="9"/>
                    </a:moveTo>
                    <a:cubicBezTo>
                      <a:pt x="177" y="20"/>
                      <a:pt x="162" y="39"/>
                      <a:pt x="173" y="53"/>
                    </a:cubicBezTo>
                    <a:cubicBezTo>
                      <a:pt x="185" y="67"/>
                      <a:pt x="211" y="52"/>
                      <a:pt x="218" y="75"/>
                    </a:cubicBezTo>
                    <a:cubicBezTo>
                      <a:pt x="225" y="98"/>
                      <a:pt x="201" y="103"/>
                      <a:pt x="198" y="122"/>
                    </a:cubicBezTo>
                    <a:cubicBezTo>
                      <a:pt x="194" y="140"/>
                      <a:pt x="211" y="156"/>
                      <a:pt x="201" y="170"/>
                    </a:cubicBezTo>
                    <a:cubicBezTo>
                      <a:pt x="189" y="186"/>
                      <a:pt x="172" y="173"/>
                      <a:pt x="155" y="183"/>
                    </a:cubicBezTo>
                    <a:cubicBezTo>
                      <a:pt x="138" y="192"/>
                      <a:pt x="142" y="215"/>
                      <a:pt x="119" y="216"/>
                    </a:cubicBezTo>
                    <a:cubicBezTo>
                      <a:pt x="95" y="217"/>
                      <a:pt x="96" y="195"/>
                      <a:pt x="77" y="188"/>
                    </a:cubicBezTo>
                    <a:cubicBezTo>
                      <a:pt x="59" y="180"/>
                      <a:pt x="37" y="199"/>
                      <a:pt x="24" y="184"/>
                    </a:cubicBezTo>
                    <a:cubicBezTo>
                      <a:pt x="10" y="168"/>
                      <a:pt x="31" y="150"/>
                      <a:pt x="25" y="130"/>
                    </a:cubicBezTo>
                    <a:cubicBezTo>
                      <a:pt x="18" y="110"/>
                      <a:pt x="0" y="105"/>
                      <a:pt x="1" y="86"/>
                    </a:cubicBezTo>
                    <a:cubicBezTo>
                      <a:pt x="2" y="64"/>
                      <a:pt x="25" y="71"/>
                      <a:pt x="37" y="56"/>
                    </a:cubicBezTo>
                    <a:cubicBezTo>
                      <a:pt x="49" y="40"/>
                      <a:pt x="37" y="21"/>
                      <a:pt x="57" y="11"/>
                    </a:cubicBezTo>
                    <a:cubicBezTo>
                      <a:pt x="78" y="0"/>
                      <a:pt x="87" y="25"/>
                      <a:pt x="107" y="24"/>
                    </a:cubicBezTo>
                    <a:cubicBezTo>
                      <a:pt x="126" y="23"/>
                      <a:pt x="136" y="1"/>
                      <a:pt x="154" y="9"/>
                    </a:cubicBezTo>
                    <a:close/>
                  </a:path>
                </a:pathLst>
              </a:custGeom>
              <a:noFill/>
              <a:ln w="1905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grpSp>
        <p:grpSp>
          <p:nvGrpSpPr>
            <p:cNvPr id="228" name="Group 901"/>
            <p:cNvGrpSpPr>
              <a:grpSpLocks/>
            </p:cNvGrpSpPr>
            <p:nvPr/>
          </p:nvGrpSpPr>
          <p:grpSpPr bwMode="auto">
            <a:xfrm>
              <a:off x="8372475" y="3694113"/>
              <a:ext cx="128588" cy="93662"/>
              <a:chOff x="7997202" y="6214672"/>
              <a:chExt cx="175199" cy="123059"/>
            </a:xfrm>
          </p:grpSpPr>
          <p:sp>
            <p:nvSpPr>
              <p:cNvPr id="748" name="Oval 1463"/>
              <p:cNvSpPr>
                <a:spLocks noChangeAspect="1"/>
              </p:cNvSpPr>
              <p:nvPr/>
            </p:nvSpPr>
            <p:spPr>
              <a:xfrm>
                <a:off x="8018965"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9" name="Oval 1464"/>
              <p:cNvSpPr>
                <a:spLocks noChangeAspect="1"/>
              </p:cNvSpPr>
              <p:nvPr/>
            </p:nvSpPr>
            <p:spPr>
              <a:xfrm>
                <a:off x="8084619"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50" name="Oval 1466"/>
              <p:cNvSpPr>
                <a:spLocks noChangeAspect="1"/>
              </p:cNvSpPr>
              <p:nvPr/>
            </p:nvSpPr>
            <p:spPr>
              <a:xfrm>
                <a:off x="7997202"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51" name="Oval 1467"/>
              <p:cNvSpPr>
                <a:spLocks noChangeAspect="1"/>
              </p:cNvSpPr>
              <p:nvPr/>
            </p:nvSpPr>
            <p:spPr>
              <a:xfrm>
                <a:off x="8062856"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29" name="Group 902"/>
            <p:cNvGrpSpPr/>
            <p:nvPr/>
          </p:nvGrpSpPr>
          <p:grpSpPr>
            <a:xfrm>
              <a:off x="8340279" y="3743399"/>
              <a:ext cx="239075" cy="227377"/>
              <a:chOff x="-865422" y="229141"/>
              <a:chExt cx="327358" cy="301424"/>
            </a:xfrm>
            <a:solidFill>
              <a:srgbClr val="00B050"/>
            </a:solidFill>
          </p:grpSpPr>
          <p:sp>
            <p:nvSpPr>
              <p:cNvPr id="743" name="Oval 1457"/>
              <p:cNvSpPr>
                <a:spLocks noChangeAspect="1"/>
              </p:cNvSpPr>
              <p:nvPr/>
            </p:nvSpPr>
            <p:spPr>
              <a:xfrm>
                <a:off x="-623874" y="315268"/>
                <a:ext cx="45718"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4" name="Oval 1459"/>
              <p:cNvSpPr>
                <a:spLocks noChangeAspect="1"/>
              </p:cNvSpPr>
              <p:nvPr/>
            </p:nvSpPr>
            <p:spPr>
              <a:xfrm>
                <a:off x="-865422" y="252812"/>
                <a:ext cx="45720"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5" name="Oval 1460"/>
              <p:cNvSpPr>
                <a:spLocks noChangeAspect="1"/>
              </p:cNvSpPr>
              <p:nvPr/>
            </p:nvSpPr>
            <p:spPr>
              <a:xfrm>
                <a:off x="-589184"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6" name="Oval 1461"/>
              <p:cNvSpPr>
                <a:spLocks noChangeAspect="1"/>
              </p:cNvSpPr>
              <p:nvPr/>
            </p:nvSpPr>
            <p:spPr>
              <a:xfrm>
                <a:off x="-634718" y="229141"/>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7" name="Oval 1462"/>
              <p:cNvSpPr>
                <a:spLocks noChangeAspect="1"/>
              </p:cNvSpPr>
              <p:nvPr/>
            </p:nvSpPr>
            <p:spPr>
              <a:xfrm>
                <a:off x="-583783" y="484846"/>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30" name="Group 903"/>
            <p:cNvGrpSpPr/>
            <p:nvPr/>
          </p:nvGrpSpPr>
          <p:grpSpPr>
            <a:xfrm rot="4061677">
              <a:off x="8196647" y="3803733"/>
              <a:ext cx="405255" cy="216235"/>
              <a:chOff x="-768513" y="149011"/>
              <a:chExt cx="537230" cy="296083"/>
            </a:xfrm>
            <a:solidFill>
              <a:srgbClr val="00B050"/>
            </a:solidFill>
          </p:grpSpPr>
          <p:sp>
            <p:nvSpPr>
              <p:cNvPr id="736" name="Oval 1449"/>
              <p:cNvSpPr>
                <a:spLocks noChangeAspect="1"/>
              </p:cNvSpPr>
              <p:nvPr/>
            </p:nvSpPr>
            <p:spPr>
              <a:xfrm>
                <a:off x="-639519" y="32536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7" name="Oval 1450"/>
              <p:cNvSpPr>
                <a:spLocks noChangeAspect="1"/>
              </p:cNvSpPr>
              <p:nvPr/>
            </p:nvSpPr>
            <p:spPr>
              <a:xfrm>
                <a:off x="-397890" y="279728"/>
                <a:ext cx="45719" cy="45717"/>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8" name="Oval 1451"/>
              <p:cNvSpPr>
                <a:spLocks noChangeAspect="1"/>
              </p:cNvSpPr>
              <p:nvPr/>
            </p:nvSpPr>
            <p:spPr>
              <a:xfrm>
                <a:off x="-610052" y="399375"/>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9" name="Oval 1452"/>
              <p:cNvSpPr>
                <a:spLocks noChangeAspect="1"/>
              </p:cNvSpPr>
              <p:nvPr/>
            </p:nvSpPr>
            <p:spPr>
              <a:xfrm>
                <a:off x="-510746" y="393932"/>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0" name="Oval 1453"/>
              <p:cNvSpPr>
                <a:spLocks noChangeAspect="1"/>
              </p:cNvSpPr>
              <p:nvPr/>
            </p:nvSpPr>
            <p:spPr>
              <a:xfrm>
                <a:off x="-768513" y="332839"/>
                <a:ext cx="45719" cy="45717"/>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1" name="Oval 1455"/>
              <p:cNvSpPr>
                <a:spLocks noChangeAspect="1"/>
              </p:cNvSpPr>
              <p:nvPr/>
            </p:nvSpPr>
            <p:spPr>
              <a:xfrm>
                <a:off x="-277002" y="149011"/>
                <a:ext cx="45719" cy="45718"/>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42" name="Oval 1456"/>
              <p:cNvSpPr>
                <a:spLocks noChangeAspect="1"/>
              </p:cNvSpPr>
              <p:nvPr/>
            </p:nvSpPr>
            <p:spPr>
              <a:xfrm>
                <a:off x="-481178" y="311267"/>
                <a:ext cx="45719" cy="45717"/>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sp>
          <p:nvSpPr>
            <p:cNvPr id="231" name="Freeform 904"/>
            <p:cNvSpPr/>
            <p:nvPr/>
          </p:nvSpPr>
          <p:spPr>
            <a:xfrm rot="14588010">
              <a:off x="10600531" y="3686969"/>
              <a:ext cx="509588" cy="101600"/>
            </a:xfrm>
            <a:custGeom>
              <a:avLst/>
              <a:gdLst>
                <a:gd name="connsiteX0" fmla="*/ 0 w 458850"/>
                <a:gd name="connsiteY0" fmla="*/ 39613 h 257761"/>
                <a:gd name="connsiteX1" fmla="*/ 277291 w 458850"/>
                <a:gd name="connsiteY1" fmla="*/ 257484 h 257761"/>
                <a:gd name="connsiteX2" fmla="*/ 458850 w 458850"/>
                <a:gd name="connsiteY2" fmla="*/ 0 h 257761"/>
                <a:gd name="connsiteX0" fmla="*/ 0 w 458850"/>
                <a:gd name="connsiteY0" fmla="*/ 39613 h 39613"/>
                <a:gd name="connsiteX1" fmla="*/ 458850 w 458850"/>
                <a:gd name="connsiteY1" fmla="*/ 0 h 39613"/>
                <a:gd name="connsiteX0" fmla="*/ 0 w 458850"/>
                <a:gd name="connsiteY0" fmla="*/ 39613 h 110708"/>
                <a:gd name="connsiteX1" fmla="*/ 458850 w 458850"/>
                <a:gd name="connsiteY1" fmla="*/ 0 h 110708"/>
                <a:gd name="connsiteX0" fmla="*/ 0 w 458850"/>
                <a:gd name="connsiteY0" fmla="*/ 39613 h 137377"/>
                <a:gd name="connsiteX1" fmla="*/ 458850 w 458850"/>
                <a:gd name="connsiteY1" fmla="*/ 0 h 137377"/>
                <a:gd name="connsiteX0" fmla="*/ 0 w 458850"/>
                <a:gd name="connsiteY0" fmla="*/ 39613 h 123202"/>
                <a:gd name="connsiteX1" fmla="*/ 458850 w 458850"/>
                <a:gd name="connsiteY1" fmla="*/ 0 h 123202"/>
                <a:gd name="connsiteX0" fmla="*/ 0 w 389527"/>
                <a:gd name="connsiteY0" fmla="*/ 42914 h 125288"/>
                <a:gd name="connsiteX1" fmla="*/ 389527 w 389527"/>
                <a:gd name="connsiteY1" fmla="*/ 0 h 125288"/>
                <a:gd name="connsiteX0" fmla="*/ 0 w 389527"/>
                <a:gd name="connsiteY0" fmla="*/ 42914 h 132397"/>
                <a:gd name="connsiteX1" fmla="*/ 389527 w 389527"/>
                <a:gd name="connsiteY1" fmla="*/ 0 h 132397"/>
                <a:gd name="connsiteX0" fmla="*/ 0 w 491134"/>
                <a:gd name="connsiteY0" fmla="*/ 0 h 135657"/>
                <a:gd name="connsiteX1" fmla="*/ 491134 w 491134"/>
                <a:gd name="connsiteY1" fmla="*/ 47041 h 135657"/>
                <a:gd name="connsiteX0" fmla="*/ 0 w 491134"/>
                <a:gd name="connsiteY0" fmla="*/ 0 h 152991"/>
                <a:gd name="connsiteX1" fmla="*/ 491134 w 491134"/>
                <a:gd name="connsiteY1" fmla="*/ 47041 h 152991"/>
                <a:gd name="connsiteX0" fmla="*/ 0 w 452173"/>
                <a:gd name="connsiteY0" fmla="*/ 11798 h 130141"/>
                <a:gd name="connsiteX1" fmla="*/ 452173 w 452173"/>
                <a:gd name="connsiteY1" fmla="*/ 0 h 130141"/>
                <a:gd name="connsiteX0" fmla="*/ 0 w 452173"/>
                <a:gd name="connsiteY0" fmla="*/ 11798 h 114820"/>
                <a:gd name="connsiteX1" fmla="*/ 452173 w 452173"/>
                <a:gd name="connsiteY1" fmla="*/ 0 h 114820"/>
              </a:gdLst>
              <a:ahLst/>
              <a:cxnLst>
                <a:cxn ang="0">
                  <a:pos x="connsiteX0" y="connsiteY0"/>
                </a:cxn>
                <a:cxn ang="0">
                  <a:pos x="connsiteX1" y="connsiteY1"/>
                </a:cxn>
              </a:cxnLst>
              <a:rect l="l" t="t" r="r" b="b"/>
              <a:pathLst>
                <a:path w="452173" h="114820">
                  <a:moveTo>
                    <a:pt x="0" y="11798"/>
                  </a:moveTo>
                  <a:cubicBezTo>
                    <a:pt x="106313" y="109427"/>
                    <a:pt x="270334" y="188954"/>
                    <a:pt x="452173" y="0"/>
                  </a:cubicBezTo>
                </a:path>
              </a:pathLst>
            </a:custGeom>
            <a:noFill/>
            <a:ln w="25400">
              <a:solidFill>
                <a:schemeClr val="tx1">
                  <a:lumMod val="75000"/>
                  <a:lumOff val="25000"/>
                </a:schemeClr>
              </a:solidFill>
              <a:miter lim="800000"/>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232" name="Freeform 5"/>
            <p:cNvSpPr>
              <a:spLocks/>
            </p:cNvSpPr>
            <p:nvPr/>
          </p:nvSpPr>
          <p:spPr bwMode="auto">
            <a:xfrm>
              <a:off x="6165850" y="1662113"/>
              <a:ext cx="5475288" cy="3560762"/>
            </a:xfrm>
            <a:custGeom>
              <a:avLst/>
              <a:gdLst>
                <a:gd name="T0" fmla="*/ 2147483646 w 1840"/>
                <a:gd name="T1" fmla="*/ 0 h 1196"/>
                <a:gd name="T2" fmla="*/ 2147483646 w 1840"/>
                <a:gd name="T3" fmla="*/ 638272543 h 1196"/>
                <a:gd name="T4" fmla="*/ 1868686037 w 1840"/>
                <a:gd name="T5" fmla="*/ 842164871 h 1196"/>
                <a:gd name="T6" fmla="*/ 584516751 w 1840"/>
                <a:gd name="T7" fmla="*/ 1471574213 h 1196"/>
                <a:gd name="T8" fmla="*/ 664223851 w 1840"/>
                <a:gd name="T9" fmla="*/ 2147483646 h 1196"/>
                <a:gd name="T10" fmla="*/ 1532146270 w 1840"/>
                <a:gd name="T11" fmla="*/ 2147483646 h 1196"/>
                <a:gd name="T12" fmla="*/ 1788978937 w 1840"/>
                <a:gd name="T13" fmla="*/ 2147483646 h 1196"/>
                <a:gd name="T14" fmla="*/ 2147483646 w 1840"/>
                <a:gd name="T15" fmla="*/ 2147483646 h 1196"/>
                <a:gd name="T16" fmla="*/ 2147483646 w 1840"/>
                <a:gd name="T17" fmla="*/ 2147483646 h 1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40" h="1196">
                  <a:moveTo>
                    <a:pt x="284" y="0"/>
                  </a:moveTo>
                  <a:cubicBezTo>
                    <a:pt x="270" y="23"/>
                    <a:pt x="257" y="47"/>
                    <a:pt x="246" y="72"/>
                  </a:cubicBezTo>
                  <a:cubicBezTo>
                    <a:pt x="239" y="85"/>
                    <a:pt x="226" y="94"/>
                    <a:pt x="211" y="95"/>
                  </a:cubicBezTo>
                  <a:cubicBezTo>
                    <a:pt x="157" y="97"/>
                    <a:pt x="104" y="121"/>
                    <a:pt x="66" y="166"/>
                  </a:cubicBezTo>
                  <a:cubicBezTo>
                    <a:pt x="0" y="244"/>
                    <a:pt x="4" y="362"/>
                    <a:pt x="75" y="435"/>
                  </a:cubicBezTo>
                  <a:cubicBezTo>
                    <a:pt x="103" y="463"/>
                    <a:pt x="137" y="482"/>
                    <a:pt x="173" y="490"/>
                  </a:cubicBezTo>
                  <a:cubicBezTo>
                    <a:pt x="187" y="494"/>
                    <a:pt x="199" y="505"/>
                    <a:pt x="202" y="519"/>
                  </a:cubicBezTo>
                  <a:cubicBezTo>
                    <a:pt x="299" y="905"/>
                    <a:pt x="736" y="1196"/>
                    <a:pt x="1259" y="1196"/>
                  </a:cubicBezTo>
                  <a:cubicBezTo>
                    <a:pt x="1473" y="1196"/>
                    <a:pt x="1672" y="1147"/>
                    <a:pt x="1840" y="1064"/>
                  </a:cubicBezTo>
                </a:path>
              </a:pathLst>
            </a:custGeom>
            <a:noFill/>
            <a:ln w="44450" cap="flat">
              <a:solidFill>
                <a:srgbClr val="A6A6A6"/>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sp>
          <p:nvSpPr>
            <p:cNvPr id="233" name="Freeform 906"/>
            <p:cNvSpPr/>
            <p:nvPr/>
          </p:nvSpPr>
          <p:spPr>
            <a:xfrm>
              <a:off x="615950" y="3749675"/>
              <a:ext cx="1328738" cy="1335088"/>
            </a:xfrm>
            <a:custGeom>
              <a:avLst/>
              <a:gdLst>
                <a:gd name="connsiteX0" fmla="*/ 346931 w 1374956"/>
                <a:gd name="connsiteY0" fmla="*/ 0 h 1375820"/>
                <a:gd name="connsiteX1" fmla="*/ 1374956 w 1374956"/>
                <a:gd name="connsiteY1" fmla="*/ 687910 h 1375820"/>
                <a:gd name="connsiteX2" fmla="*/ 346931 w 1374956"/>
                <a:gd name="connsiteY2" fmla="*/ 1375820 h 1375820"/>
                <a:gd name="connsiteX3" fmla="*/ 90012 w 1374956"/>
                <a:gd name="connsiteY3" fmla="*/ 1354163 h 1375820"/>
                <a:gd name="connsiteX4" fmla="*/ 0 w 1374956"/>
                <a:gd name="connsiteY4" fmla="*/ 1334622 h 1375820"/>
                <a:gd name="connsiteX5" fmla="*/ 0 w 1374956"/>
                <a:gd name="connsiteY5" fmla="*/ 41199 h 1375820"/>
                <a:gd name="connsiteX6" fmla="*/ 90012 w 1374956"/>
                <a:gd name="connsiteY6" fmla="*/ 21657 h 1375820"/>
                <a:gd name="connsiteX7" fmla="*/ 346931 w 1374956"/>
                <a:gd name="connsiteY7" fmla="*/ 0 h 1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4956" h="1375820">
                  <a:moveTo>
                    <a:pt x="346931" y="0"/>
                  </a:moveTo>
                  <a:cubicBezTo>
                    <a:pt x="914694" y="0"/>
                    <a:pt x="1374956" y="307988"/>
                    <a:pt x="1374956" y="687910"/>
                  </a:cubicBezTo>
                  <a:cubicBezTo>
                    <a:pt x="1374956" y="1067832"/>
                    <a:pt x="914694" y="1375820"/>
                    <a:pt x="346931" y="1375820"/>
                  </a:cubicBezTo>
                  <a:cubicBezTo>
                    <a:pt x="258219" y="1375820"/>
                    <a:pt x="172130" y="1368301"/>
                    <a:pt x="90012" y="1354163"/>
                  </a:cubicBezTo>
                  <a:lnTo>
                    <a:pt x="0" y="1334622"/>
                  </a:lnTo>
                  <a:lnTo>
                    <a:pt x="0" y="41199"/>
                  </a:lnTo>
                  <a:lnTo>
                    <a:pt x="90012" y="21657"/>
                  </a:lnTo>
                  <a:cubicBezTo>
                    <a:pt x="172130" y="7519"/>
                    <a:pt x="258219" y="0"/>
                    <a:pt x="346931" y="0"/>
                  </a:cubicBezTo>
                  <a:close/>
                </a:path>
              </a:pathLst>
            </a:custGeom>
            <a:noFill/>
            <a:ln w="19050">
              <a:solidFill>
                <a:schemeClr val="bg1">
                  <a:lumMod val="65000"/>
                </a:schemeClr>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234" name="TextBox 907"/>
            <p:cNvSpPr txBox="1"/>
            <p:nvPr/>
          </p:nvSpPr>
          <p:spPr>
            <a:xfrm>
              <a:off x="693738" y="4710114"/>
              <a:ext cx="968375" cy="245359"/>
            </a:xfrm>
            <a:prstGeom prst="rect">
              <a:avLst/>
            </a:prstGeom>
            <a:noFill/>
          </p:spPr>
          <p:txBody>
            <a:bodyPr wrap="square" lIns="0" tIns="0" rIns="0" bIns="0">
              <a:spAutoFit/>
            </a:bodyPr>
            <a:lstStyle/>
            <a:p>
              <a:pPr eaLnBrk="1" fontAlgn="auto" hangingPunct="1">
                <a:lnSpc>
                  <a:spcPct val="90000"/>
                </a:lnSpc>
                <a:spcBef>
                  <a:spcPts val="0"/>
                </a:spcBef>
                <a:spcAft>
                  <a:spcPts val="0"/>
                </a:spcAft>
                <a:defRPr/>
              </a:pPr>
              <a:r>
                <a:rPr lang="en-US" sz="1200" cap="small" dirty="0" err="1">
                  <a:solidFill>
                    <a:schemeClr val="tx1">
                      <a:lumMod val="65000"/>
                      <a:lumOff val="35000"/>
                    </a:schemeClr>
                  </a:solidFill>
                  <a:latin typeface="+mj-lt"/>
                  <a:ea typeface="+mn-ea"/>
                  <a:cs typeface="+mn-cs"/>
                </a:rPr>
                <a:t>Noyau</a:t>
              </a:r>
              <a:endParaRPr lang="en-US" sz="1200" cap="small" dirty="0">
                <a:solidFill>
                  <a:schemeClr val="tx1">
                    <a:lumMod val="65000"/>
                    <a:lumOff val="35000"/>
                  </a:schemeClr>
                </a:solidFill>
                <a:latin typeface="+mj-lt"/>
                <a:ea typeface="+mn-ea"/>
                <a:cs typeface="+mn-cs"/>
              </a:endParaRPr>
            </a:p>
          </p:txBody>
        </p:sp>
        <p:cxnSp>
          <p:nvCxnSpPr>
            <p:cNvPr id="235" name="Straight Connector 908"/>
            <p:cNvCxnSpPr/>
            <p:nvPr/>
          </p:nvCxnSpPr>
          <p:spPr>
            <a:xfrm>
              <a:off x="615950" y="4370388"/>
              <a:ext cx="993775" cy="0"/>
            </a:xfrm>
            <a:prstGeom prst="line">
              <a:avLst/>
            </a:prstGeom>
            <a:ln w="76200" cmpd="dbl">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6" name="Straight Connector 909"/>
            <p:cNvCxnSpPr/>
            <p:nvPr/>
          </p:nvCxnSpPr>
          <p:spPr>
            <a:xfrm>
              <a:off x="790575" y="4370388"/>
              <a:ext cx="541338" cy="0"/>
            </a:xfrm>
            <a:prstGeom prst="line">
              <a:avLst/>
            </a:prstGeom>
            <a:ln w="76200" cmpd="dbl">
              <a:solidFill>
                <a:srgbClr val="7030A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37" name="Group 910"/>
            <p:cNvGrpSpPr>
              <a:grpSpLocks/>
            </p:cNvGrpSpPr>
            <p:nvPr/>
          </p:nvGrpSpPr>
          <p:grpSpPr bwMode="auto">
            <a:xfrm>
              <a:off x="10294938" y="3252788"/>
              <a:ext cx="312737" cy="342900"/>
              <a:chOff x="8219581" y="3439117"/>
              <a:chExt cx="429527" cy="455151"/>
            </a:xfrm>
          </p:grpSpPr>
          <p:grpSp>
            <p:nvGrpSpPr>
              <p:cNvPr id="728" name="Group 1439"/>
              <p:cNvGrpSpPr>
                <a:grpSpLocks/>
              </p:cNvGrpSpPr>
              <p:nvPr/>
            </p:nvGrpSpPr>
            <p:grpSpPr bwMode="auto">
              <a:xfrm>
                <a:off x="8219581" y="3481923"/>
                <a:ext cx="429527" cy="412345"/>
                <a:chOff x="5699125" y="3468688"/>
                <a:chExt cx="793751" cy="762000"/>
              </a:xfrm>
            </p:grpSpPr>
            <p:sp>
              <p:nvSpPr>
                <p:cNvPr id="734" name="Freeform 5"/>
                <p:cNvSpPr>
                  <a:spLocks/>
                </p:cNvSpPr>
                <p:nvPr/>
              </p:nvSpPr>
              <p:spPr bwMode="auto">
                <a:xfrm>
                  <a:off x="5699125" y="3468688"/>
                  <a:ext cx="787400" cy="762000"/>
                </a:xfrm>
                <a:custGeom>
                  <a:avLst/>
                  <a:gdLst>
                    <a:gd name="T0" fmla="*/ 1288086248 w 228"/>
                    <a:gd name="T1" fmla="*/ 23992609 h 220"/>
                    <a:gd name="T2" fmla="*/ 1753228984 w 228"/>
                    <a:gd name="T3" fmla="*/ 359902991 h 220"/>
                    <a:gd name="T4" fmla="*/ 2147483646 w 228"/>
                    <a:gd name="T5" fmla="*/ 467874927 h 220"/>
                    <a:gd name="T6" fmla="*/ 2147483646 w 228"/>
                    <a:gd name="T7" fmla="*/ 1079708973 h 220"/>
                    <a:gd name="T8" fmla="*/ 2147483646 w 228"/>
                    <a:gd name="T9" fmla="*/ 1583574545 h 220"/>
                    <a:gd name="T10" fmla="*/ 2147483646 w 228"/>
                    <a:gd name="T11" fmla="*/ 1907486891 h 220"/>
                    <a:gd name="T12" fmla="*/ 2039469605 w 228"/>
                    <a:gd name="T13" fmla="*/ 2147483646 h 220"/>
                    <a:gd name="T14" fmla="*/ 1443134978 w 228"/>
                    <a:gd name="T15" fmla="*/ 2147483646 h 220"/>
                    <a:gd name="T16" fmla="*/ 870650282 w 228"/>
                    <a:gd name="T17" fmla="*/ 2147483646 h 220"/>
                    <a:gd name="T18" fmla="*/ 572481242 w 228"/>
                    <a:gd name="T19" fmla="*/ 2075442082 h 220"/>
                    <a:gd name="T20" fmla="*/ 47706770 w 228"/>
                    <a:gd name="T21" fmla="*/ 1679548445 h 220"/>
                    <a:gd name="T22" fmla="*/ 345875811 w 228"/>
                    <a:gd name="T23" fmla="*/ 1115699618 h 220"/>
                    <a:gd name="T24" fmla="*/ 286240621 w 228"/>
                    <a:gd name="T25" fmla="*/ 551850791 h 220"/>
                    <a:gd name="T26" fmla="*/ 870650282 w 228"/>
                    <a:gd name="T27" fmla="*/ 407891673 h 220"/>
                    <a:gd name="T28" fmla="*/ 1288086248 w 228"/>
                    <a:gd name="T29" fmla="*/ 23992609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8" h="220">
                      <a:moveTo>
                        <a:pt x="108" y="2"/>
                      </a:moveTo>
                      <a:cubicBezTo>
                        <a:pt x="133" y="0"/>
                        <a:pt x="130" y="23"/>
                        <a:pt x="147" y="30"/>
                      </a:cubicBezTo>
                      <a:cubicBezTo>
                        <a:pt x="163" y="38"/>
                        <a:pt x="180" y="21"/>
                        <a:pt x="197" y="39"/>
                      </a:cubicBezTo>
                      <a:cubicBezTo>
                        <a:pt x="213" y="57"/>
                        <a:pt x="194" y="71"/>
                        <a:pt x="199" y="90"/>
                      </a:cubicBezTo>
                      <a:cubicBezTo>
                        <a:pt x="204" y="108"/>
                        <a:pt x="228" y="106"/>
                        <a:pt x="223" y="132"/>
                      </a:cubicBezTo>
                      <a:cubicBezTo>
                        <a:pt x="219" y="157"/>
                        <a:pt x="199" y="143"/>
                        <a:pt x="188" y="159"/>
                      </a:cubicBezTo>
                      <a:cubicBezTo>
                        <a:pt x="178" y="175"/>
                        <a:pt x="187" y="192"/>
                        <a:pt x="171" y="204"/>
                      </a:cubicBezTo>
                      <a:cubicBezTo>
                        <a:pt x="155" y="216"/>
                        <a:pt x="141" y="191"/>
                        <a:pt x="121" y="192"/>
                      </a:cubicBezTo>
                      <a:cubicBezTo>
                        <a:pt x="102" y="194"/>
                        <a:pt x="94" y="220"/>
                        <a:pt x="73" y="213"/>
                      </a:cubicBezTo>
                      <a:cubicBezTo>
                        <a:pt x="50" y="206"/>
                        <a:pt x="63" y="189"/>
                        <a:pt x="48" y="173"/>
                      </a:cubicBezTo>
                      <a:cubicBezTo>
                        <a:pt x="33" y="158"/>
                        <a:pt x="9" y="160"/>
                        <a:pt x="4" y="140"/>
                      </a:cubicBezTo>
                      <a:cubicBezTo>
                        <a:pt x="0" y="121"/>
                        <a:pt x="25" y="112"/>
                        <a:pt x="29" y="93"/>
                      </a:cubicBezTo>
                      <a:cubicBezTo>
                        <a:pt x="33" y="74"/>
                        <a:pt x="11" y="65"/>
                        <a:pt x="24" y="46"/>
                      </a:cubicBezTo>
                      <a:cubicBezTo>
                        <a:pt x="38" y="28"/>
                        <a:pt x="55" y="44"/>
                        <a:pt x="73" y="34"/>
                      </a:cubicBezTo>
                      <a:cubicBezTo>
                        <a:pt x="90" y="25"/>
                        <a:pt x="83" y="4"/>
                        <a:pt x="108" y="2"/>
                      </a:cubicBezTo>
                      <a:close/>
                    </a:path>
                  </a:pathLst>
                </a:custGeom>
                <a:noFill/>
                <a:ln w="1905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sp>
              <p:nvSpPr>
                <p:cNvPr id="735" name="Freeform 6"/>
                <p:cNvSpPr>
                  <a:spLocks/>
                </p:cNvSpPr>
                <p:nvPr/>
              </p:nvSpPr>
              <p:spPr bwMode="auto">
                <a:xfrm>
                  <a:off x="5716588" y="3475038"/>
                  <a:ext cx="776288" cy="752475"/>
                </a:xfrm>
                <a:custGeom>
                  <a:avLst/>
                  <a:gdLst>
                    <a:gd name="T0" fmla="*/ 1833164435 w 225"/>
                    <a:gd name="T1" fmla="*/ 108221163 h 217"/>
                    <a:gd name="T2" fmla="*/ 2059333356 w 225"/>
                    <a:gd name="T3" fmla="*/ 637294311 h 217"/>
                    <a:gd name="T4" fmla="*/ 2147483646 w 225"/>
                    <a:gd name="T5" fmla="*/ 901832618 h 217"/>
                    <a:gd name="T6" fmla="*/ 2147483646 w 225"/>
                    <a:gd name="T7" fmla="*/ 1466979487 h 217"/>
                    <a:gd name="T8" fmla="*/ 2147483646 w 225"/>
                    <a:gd name="T9" fmla="*/ 2044155553 h 217"/>
                    <a:gd name="T10" fmla="*/ 1845067518 w 225"/>
                    <a:gd name="T11" fmla="*/ 2147483646 h 217"/>
                    <a:gd name="T12" fmla="*/ 1416535841 w 225"/>
                    <a:gd name="T13" fmla="*/ 2147483646 h 217"/>
                    <a:gd name="T14" fmla="*/ 916582218 w 225"/>
                    <a:gd name="T15" fmla="*/ 2147483646 h 217"/>
                    <a:gd name="T16" fmla="*/ 285687785 w 225"/>
                    <a:gd name="T17" fmla="*/ 2147483646 h 217"/>
                    <a:gd name="T18" fmla="*/ 297590867 w 225"/>
                    <a:gd name="T19" fmla="*/ 1563174920 h 217"/>
                    <a:gd name="T20" fmla="*/ 11903083 w 225"/>
                    <a:gd name="T21" fmla="*/ 1034101772 h 217"/>
                    <a:gd name="T22" fmla="*/ 440434760 w 225"/>
                    <a:gd name="T23" fmla="*/ 673368031 h 217"/>
                    <a:gd name="T24" fmla="*/ 678510214 w 225"/>
                    <a:gd name="T25" fmla="*/ 132269154 h 217"/>
                    <a:gd name="T26" fmla="*/ 1273691948 w 225"/>
                    <a:gd name="T27" fmla="*/ 288586299 h 217"/>
                    <a:gd name="T28" fmla="*/ 1833164435 w 225"/>
                    <a:gd name="T29" fmla="*/ 108221163 h 2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5" h="217">
                      <a:moveTo>
                        <a:pt x="154" y="9"/>
                      </a:moveTo>
                      <a:cubicBezTo>
                        <a:pt x="177" y="20"/>
                        <a:pt x="162" y="39"/>
                        <a:pt x="173" y="53"/>
                      </a:cubicBezTo>
                      <a:cubicBezTo>
                        <a:pt x="185" y="67"/>
                        <a:pt x="211" y="52"/>
                        <a:pt x="218" y="75"/>
                      </a:cubicBezTo>
                      <a:cubicBezTo>
                        <a:pt x="225" y="98"/>
                        <a:pt x="201" y="103"/>
                        <a:pt x="198" y="122"/>
                      </a:cubicBezTo>
                      <a:cubicBezTo>
                        <a:pt x="194" y="140"/>
                        <a:pt x="211" y="156"/>
                        <a:pt x="201" y="170"/>
                      </a:cubicBezTo>
                      <a:cubicBezTo>
                        <a:pt x="189" y="186"/>
                        <a:pt x="172" y="173"/>
                        <a:pt x="155" y="183"/>
                      </a:cubicBezTo>
                      <a:cubicBezTo>
                        <a:pt x="138" y="192"/>
                        <a:pt x="142" y="215"/>
                        <a:pt x="119" y="216"/>
                      </a:cubicBezTo>
                      <a:cubicBezTo>
                        <a:pt x="95" y="217"/>
                        <a:pt x="96" y="195"/>
                        <a:pt x="77" y="188"/>
                      </a:cubicBezTo>
                      <a:cubicBezTo>
                        <a:pt x="59" y="180"/>
                        <a:pt x="37" y="199"/>
                        <a:pt x="24" y="184"/>
                      </a:cubicBezTo>
                      <a:cubicBezTo>
                        <a:pt x="10" y="168"/>
                        <a:pt x="31" y="150"/>
                        <a:pt x="25" y="130"/>
                      </a:cubicBezTo>
                      <a:cubicBezTo>
                        <a:pt x="18" y="110"/>
                        <a:pt x="0" y="105"/>
                        <a:pt x="1" y="86"/>
                      </a:cubicBezTo>
                      <a:cubicBezTo>
                        <a:pt x="2" y="64"/>
                        <a:pt x="25" y="71"/>
                        <a:pt x="37" y="56"/>
                      </a:cubicBezTo>
                      <a:cubicBezTo>
                        <a:pt x="49" y="40"/>
                        <a:pt x="37" y="21"/>
                        <a:pt x="57" y="11"/>
                      </a:cubicBezTo>
                      <a:cubicBezTo>
                        <a:pt x="78" y="0"/>
                        <a:pt x="87" y="25"/>
                        <a:pt x="107" y="24"/>
                      </a:cubicBezTo>
                      <a:cubicBezTo>
                        <a:pt x="126" y="23"/>
                        <a:pt x="136" y="1"/>
                        <a:pt x="154" y="9"/>
                      </a:cubicBezTo>
                      <a:close/>
                    </a:path>
                  </a:pathLst>
                </a:custGeom>
                <a:noFill/>
                <a:ln w="1905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grpSp>
          <p:grpSp>
            <p:nvGrpSpPr>
              <p:cNvPr id="729" name="Group 1440"/>
              <p:cNvGrpSpPr>
                <a:grpSpLocks/>
              </p:cNvGrpSpPr>
              <p:nvPr/>
            </p:nvGrpSpPr>
            <p:grpSpPr bwMode="auto">
              <a:xfrm>
                <a:off x="8346567" y="3439117"/>
                <a:ext cx="175199" cy="123059"/>
                <a:chOff x="7997202" y="6214672"/>
                <a:chExt cx="175199" cy="123059"/>
              </a:xfrm>
            </p:grpSpPr>
            <p:sp>
              <p:nvSpPr>
                <p:cNvPr id="730" name="Oval 1441"/>
                <p:cNvSpPr>
                  <a:spLocks noChangeAspect="1"/>
                </p:cNvSpPr>
                <p:nvPr/>
              </p:nvSpPr>
              <p:spPr>
                <a:xfrm>
                  <a:off x="8018965"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1" name="Oval 1442"/>
                <p:cNvSpPr>
                  <a:spLocks noChangeAspect="1"/>
                </p:cNvSpPr>
                <p:nvPr/>
              </p:nvSpPr>
              <p:spPr>
                <a:xfrm>
                  <a:off x="8084619"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2" name="Oval 1444"/>
                <p:cNvSpPr>
                  <a:spLocks noChangeAspect="1"/>
                </p:cNvSpPr>
                <p:nvPr/>
              </p:nvSpPr>
              <p:spPr>
                <a:xfrm>
                  <a:off x="7997202"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33" name="Oval 1445"/>
                <p:cNvSpPr>
                  <a:spLocks noChangeAspect="1"/>
                </p:cNvSpPr>
                <p:nvPr/>
              </p:nvSpPr>
              <p:spPr>
                <a:xfrm>
                  <a:off x="8062856"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sp>
          <p:nvSpPr>
            <p:cNvPr id="238" name="TextBox 915"/>
            <p:cNvSpPr txBox="1"/>
            <p:nvPr/>
          </p:nvSpPr>
          <p:spPr>
            <a:xfrm flipH="1">
              <a:off x="10342565" y="4302126"/>
              <a:ext cx="1316035" cy="245359"/>
            </a:xfrm>
            <a:prstGeom prst="rect">
              <a:avLst/>
            </a:prstGeom>
            <a:noFill/>
          </p:spPr>
          <p:txBody>
            <a:bodyPr lIns="0" tIns="0" rIns="0" bIns="0">
              <a:spAutoFit/>
            </a:bodyPr>
            <a:lstStyle/>
            <a:p>
              <a:pPr algn="ctr" eaLnBrk="1" fontAlgn="auto" hangingPunct="1">
                <a:lnSpc>
                  <a:spcPct val="90000"/>
                </a:lnSpc>
                <a:spcBef>
                  <a:spcPts val="0"/>
                </a:spcBef>
                <a:spcAft>
                  <a:spcPts val="0"/>
                </a:spcAft>
                <a:defRPr/>
              </a:pPr>
              <a:r>
                <a:rPr lang="en-US" sz="1200" b="1" dirty="0" err="1">
                  <a:solidFill>
                    <a:schemeClr val="tx1">
                      <a:lumMod val="75000"/>
                      <a:lumOff val="25000"/>
                    </a:schemeClr>
                  </a:solidFill>
                  <a:latin typeface="+mj-lt"/>
                  <a:ea typeface="+mn-ea"/>
                  <a:cs typeface="+mn-cs"/>
                </a:rPr>
                <a:t>Intégration</a:t>
              </a:r>
              <a:endParaRPr lang="en-US" sz="1200" b="1" dirty="0">
                <a:solidFill>
                  <a:schemeClr val="tx1">
                    <a:lumMod val="75000"/>
                    <a:lumOff val="25000"/>
                  </a:schemeClr>
                </a:solidFill>
                <a:latin typeface="+mj-lt"/>
                <a:ea typeface="+mn-ea"/>
                <a:cs typeface="+mn-cs"/>
              </a:endParaRPr>
            </a:p>
          </p:txBody>
        </p:sp>
        <p:grpSp>
          <p:nvGrpSpPr>
            <p:cNvPr id="239" name="Group 916"/>
            <p:cNvGrpSpPr>
              <a:grpSpLocks/>
            </p:cNvGrpSpPr>
            <p:nvPr/>
          </p:nvGrpSpPr>
          <p:grpSpPr bwMode="auto">
            <a:xfrm>
              <a:off x="9237663" y="3667125"/>
              <a:ext cx="541337" cy="325438"/>
              <a:chOff x="9817184" y="5681573"/>
              <a:chExt cx="540670" cy="324209"/>
            </a:xfrm>
          </p:grpSpPr>
          <p:grpSp>
            <p:nvGrpSpPr>
              <p:cNvPr id="713" name="Group 1422"/>
              <p:cNvGrpSpPr>
                <a:grpSpLocks/>
              </p:cNvGrpSpPr>
              <p:nvPr/>
            </p:nvGrpSpPr>
            <p:grpSpPr bwMode="auto">
              <a:xfrm>
                <a:off x="10143777" y="5715844"/>
                <a:ext cx="214077" cy="266994"/>
                <a:chOff x="10143777" y="5715844"/>
                <a:chExt cx="214077" cy="266994"/>
              </a:xfrm>
            </p:grpSpPr>
            <p:sp>
              <p:nvSpPr>
                <p:cNvPr id="723" name="Freeform 1433"/>
                <p:cNvSpPr/>
                <p:nvPr/>
              </p:nvSpPr>
              <p:spPr>
                <a:xfrm rot="5836328">
                  <a:off x="10258157" y="5834917"/>
                  <a:ext cx="150243" cy="49151"/>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 name="connsiteX0" fmla="*/ 0 w 380247"/>
                    <a:gd name="connsiteY0" fmla="*/ 119259 h 119259"/>
                    <a:gd name="connsiteX1" fmla="*/ 90687 w 380247"/>
                    <a:gd name="connsiteY1" fmla="*/ 2716 h 119259"/>
                    <a:gd name="connsiteX2" fmla="*/ 220227 w 380247"/>
                    <a:gd name="connsiteY2" fmla="*/ 117016 h 119259"/>
                    <a:gd name="connsiteX3" fmla="*/ 319287 w 380247"/>
                    <a:gd name="connsiteY3" fmla="*/ 2716 h 119259"/>
                    <a:gd name="connsiteX4" fmla="*/ 380247 w 380247"/>
                    <a:gd name="connsiteY4" fmla="*/ 33196 h 119259"/>
                    <a:gd name="connsiteX5" fmla="*/ 380247 w 380247"/>
                    <a:gd name="connsiteY5" fmla="*/ 33196 h 119259"/>
                    <a:gd name="connsiteX6" fmla="*/ 380247 w 380247"/>
                    <a:gd name="connsiteY6" fmla="*/ 48436 h 119259"/>
                    <a:gd name="connsiteX0" fmla="*/ 0 w 380247"/>
                    <a:gd name="connsiteY0" fmla="*/ 119259 h 120303"/>
                    <a:gd name="connsiteX1" fmla="*/ 107877 w 380247"/>
                    <a:gd name="connsiteY1" fmla="*/ 91883 h 120303"/>
                    <a:gd name="connsiteX2" fmla="*/ 220227 w 380247"/>
                    <a:gd name="connsiteY2" fmla="*/ 117016 h 120303"/>
                    <a:gd name="connsiteX3" fmla="*/ 319287 w 380247"/>
                    <a:gd name="connsiteY3" fmla="*/ 2716 h 120303"/>
                    <a:gd name="connsiteX4" fmla="*/ 380247 w 380247"/>
                    <a:gd name="connsiteY4" fmla="*/ 33196 h 120303"/>
                    <a:gd name="connsiteX5" fmla="*/ 380247 w 380247"/>
                    <a:gd name="connsiteY5" fmla="*/ 33196 h 120303"/>
                    <a:gd name="connsiteX6" fmla="*/ 380247 w 380247"/>
                    <a:gd name="connsiteY6" fmla="*/ 48436 h 120303"/>
                    <a:gd name="connsiteX0" fmla="*/ 0 w 380247"/>
                    <a:gd name="connsiteY0" fmla="*/ 116949 h 116949"/>
                    <a:gd name="connsiteX1" fmla="*/ 107877 w 380247"/>
                    <a:gd name="connsiteY1" fmla="*/ 89573 h 116949"/>
                    <a:gd name="connsiteX2" fmla="*/ 247256 w 380247"/>
                    <a:gd name="connsiteY2" fmla="*/ 58118 h 116949"/>
                    <a:gd name="connsiteX3" fmla="*/ 319287 w 380247"/>
                    <a:gd name="connsiteY3" fmla="*/ 406 h 116949"/>
                    <a:gd name="connsiteX4" fmla="*/ 380247 w 380247"/>
                    <a:gd name="connsiteY4" fmla="*/ 30886 h 116949"/>
                    <a:gd name="connsiteX5" fmla="*/ 380247 w 380247"/>
                    <a:gd name="connsiteY5" fmla="*/ 30886 h 116949"/>
                    <a:gd name="connsiteX6" fmla="*/ 380247 w 380247"/>
                    <a:gd name="connsiteY6" fmla="*/ 46126 h 116949"/>
                    <a:gd name="connsiteX0" fmla="*/ 0 w 380247"/>
                    <a:gd name="connsiteY0" fmla="*/ 86063 h 86063"/>
                    <a:gd name="connsiteX1" fmla="*/ 107877 w 380247"/>
                    <a:gd name="connsiteY1" fmla="*/ 58687 h 86063"/>
                    <a:gd name="connsiteX2" fmla="*/ 247256 w 380247"/>
                    <a:gd name="connsiteY2" fmla="*/ 27232 h 86063"/>
                    <a:gd name="connsiteX3" fmla="*/ 346694 w 380247"/>
                    <a:gd name="connsiteY3" fmla="*/ 54087 h 86063"/>
                    <a:gd name="connsiteX4" fmla="*/ 380247 w 380247"/>
                    <a:gd name="connsiteY4" fmla="*/ 0 h 86063"/>
                    <a:gd name="connsiteX5" fmla="*/ 380247 w 380247"/>
                    <a:gd name="connsiteY5" fmla="*/ 0 h 86063"/>
                    <a:gd name="connsiteX6" fmla="*/ 380247 w 380247"/>
                    <a:gd name="connsiteY6" fmla="*/ 15240 h 86063"/>
                    <a:gd name="connsiteX0" fmla="*/ 0 w 475655"/>
                    <a:gd name="connsiteY0" fmla="*/ 86063 h 174167"/>
                    <a:gd name="connsiteX1" fmla="*/ 107877 w 475655"/>
                    <a:gd name="connsiteY1" fmla="*/ 58687 h 174167"/>
                    <a:gd name="connsiteX2" fmla="*/ 247256 w 475655"/>
                    <a:gd name="connsiteY2" fmla="*/ 27232 h 174167"/>
                    <a:gd name="connsiteX3" fmla="*/ 346694 w 475655"/>
                    <a:gd name="connsiteY3" fmla="*/ 54087 h 174167"/>
                    <a:gd name="connsiteX4" fmla="*/ 380247 w 475655"/>
                    <a:gd name="connsiteY4" fmla="*/ 0 h 174167"/>
                    <a:gd name="connsiteX5" fmla="*/ 380247 w 475655"/>
                    <a:gd name="connsiteY5" fmla="*/ 0 h 174167"/>
                    <a:gd name="connsiteX6" fmla="*/ 475656 w 475655"/>
                    <a:gd name="connsiteY6" fmla="*/ 174167 h 174167"/>
                    <a:gd name="connsiteX0" fmla="*/ 0 w 475656"/>
                    <a:gd name="connsiteY0" fmla="*/ 86063 h 174167"/>
                    <a:gd name="connsiteX1" fmla="*/ 107877 w 475656"/>
                    <a:gd name="connsiteY1" fmla="*/ 58687 h 174167"/>
                    <a:gd name="connsiteX2" fmla="*/ 247256 w 475656"/>
                    <a:gd name="connsiteY2" fmla="*/ 27232 h 174167"/>
                    <a:gd name="connsiteX3" fmla="*/ 346694 w 475656"/>
                    <a:gd name="connsiteY3" fmla="*/ 54087 h 174167"/>
                    <a:gd name="connsiteX4" fmla="*/ 380247 w 475656"/>
                    <a:gd name="connsiteY4" fmla="*/ 0 h 174167"/>
                    <a:gd name="connsiteX5" fmla="*/ 363054 w 475656"/>
                    <a:gd name="connsiteY5" fmla="*/ 165220 h 174167"/>
                    <a:gd name="connsiteX6" fmla="*/ 475656 w 475656"/>
                    <a:gd name="connsiteY6" fmla="*/ 174167 h 174167"/>
                    <a:gd name="connsiteX0" fmla="*/ 0 w 518091"/>
                    <a:gd name="connsiteY0" fmla="*/ 86063 h 165220"/>
                    <a:gd name="connsiteX1" fmla="*/ 107877 w 518091"/>
                    <a:gd name="connsiteY1" fmla="*/ 58687 h 165220"/>
                    <a:gd name="connsiteX2" fmla="*/ 247256 w 518091"/>
                    <a:gd name="connsiteY2" fmla="*/ 27232 h 165220"/>
                    <a:gd name="connsiteX3" fmla="*/ 346694 w 518091"/>
                    <a:gd name="connsiteY3" fmla="*/ 54087 h 165220"/>
                    <a:gd name="connsiteX4" fmla="*/ 380247 w 518091"/>
                    <a:gd name="connsiteY4" fmla="*/ 0 h 165220"/>
                    <a:gd name="connsiteX5" fmla="*/ 363054 w 518091"/>
                    <a:gd name="connsiteY5" fmla="*/ 165220 h 165220"/>
                    <a:gd name="connsiteX6" fmla="*/ 518091 w 518091"/>
                    <a:gd name="connsiteY6" fmla="*/ 159095 h 165220"/>
                    <a:gd name="connsiteX0" fmla="*/ 0 w 518091"/>
                    <a:gd name="connsiteY0" fmla="*/ 58909 h 138066"/>
                    <a:gd name="connsiteX1" fmla="*/ 107877 w 518091"/>
                    <a:gd name="connsiteY1" fmla="*/ 31533 h 138066"/>
                    <a:gd name="connsiteX2" fmla="*/ 247256 w 518091"/>
                    <a:gd name="connsiteY2" fmla="*/ 78 h 138066"/>
                    <a:gd name="connsiteX3" fmla="*/ 346694 w 518091"/>
                    <a:gd name="connsiteY3" fmla="*/ 26933 h 138066"/>
                    <a:gd name="connsiteX4" fmla="*/ 363054 w 518091"/>
                    <a:gd name="connsiteY4" fmla="*/ 138066 h 138066"/>
                    <a:gd name="connsiteX5" fmla="*/ 518091 w 518091"/>
                    <a:gd name="connsiteY5" fmla="*/ 131941 h 138066"/>
                    <a:gd name="connsiteX0" fmla="*/ 0 w 518091"/>
                    <a:gd name="connsiteY0" fmla="*/ 58896 h 131928"/>
                    <a:gd name="connsiteX1" fmla="*/ 107877 w 518091"/>
                    <a:gd name="connsiteY1" fmla="*/ 31520 h 131928"/>
                    <a:gd name="connsiteX2" fmla="*/ 247256 w 518091"/>
                    <a:gd name="connsiteY2" fmla="*/ 65 h 131928"/>
                    <a:gd name="connsiteX3" fmla="*/ 346694 w 518091"/>
                    <a:gd name="connsiteY3" fmla="*/ 26920 h 131928"/>
                    <a:gd name="connsiteX4" fmla="*/ 380083 w 518091"/>
                    <a:gd name="connsiteY4" fmla="*/ 130384 h 131928"/>
                    <a:gd name="connsiteX5" fmla="*/ 518091 w 518091"/>
                    <a:gd name="connsiteY5" fmla="*/ 131928 h 131928"/>
                    <a:gd name="connsiteX0" fmla="*/ 0 w 518091"/>
                    <a:gd name="connsiteY0" fmla="*/ 59233 h 132265"/>
                    <a:gd name="connsiteX1" fmla="*/ 141123 w 518091"/>
                    <a:gd name="connsiteY1" fmla="*/ 41113 h 132265"/>
                    <a:gd name="connsiteX2" fmla="*/ 247256 w 518091"/>
                    <a:gd name="connsiteY2" fmla="*/ 402 h 132265"/>
                    <a:gd name="connsiteX3" fmla="*/ 346694 w 518091"/>
                    <a:gd name="connsiteY3" fmla="*/ 27257 h 132265"/>
                    <a:gd name="connsiteX4" fmla="*/ 380083 w 518091"/>
                    <a:gd name="connsiteY4" fmla="*/ 130721 h 132265"/>
                    <a:gd name="connsiteX5" fmla="*/ 518091 w 518091"/>
                    <a:gd name="connsiteY5" fmla="*/ 132265 h 132265"/>
                    <a:gd name="connsiteX0" fmla="*/ 0 w 518091"/>
                    <a:gd name="connsiteY0" fmla="*/ 59243 h 132275"/>
                    <a:gd name="connsiteX1" fmla="*/ 141123 w 518091"/>
                    <a:gd name="connsiteY1" fmla="*/ 41123 h 132275"/>
                    <a:gd name="connsiteX2" fmla="*/ 247256 w 518091"/>
                    <a:gd name="connsiteY2" fmla="*/ 412 h 132275"/>
                    <a:gd name="connsiteX3" fmla="*/ 346694 w 518091"/>
                    <a:gd name="connsiteY3" fmla="*/ 27267 h 132275"/>
                    <a:gd name="connsiteX4" fmla="*/ 518091 w 518091"/>
                    <a:gd name="connsiteY4" fmla="*/ 132275 h 132275"/>
                    <a:gd name="connsiteX0" fmla="*/ 0 w 518091"/>
                    <a:gd name="connsiteY0" fmla="*/ 61875 h 134907"/>
                    <a:gd name="connsiteX1" fmla="*/ 141123 w 518091"/>
                    <a:gd name="connsiteY1" fmla="*/ 43755 h 134907"/>
                    <a:gd name="connsiteX2" fmla="*/ 247256 w 518091"/>
                    <a:gd name="connsiteY2" fmla="*/ 3044 h 134907"/>
                    <a:gd name="connsiteX3" fmla="*/ 518091 w 518091"/>
                    <a:gd name="connsiteY3" fmla="*/ 134907 h 134907"/>
                    <a:gd name="connsiteX0" fmla="*/ 0 w 518091"/>
                    <a:gd name="connsiteY0" fmla="*/ 60482 h 133514"/>
                    <a:gd name="connsiteX1" fmla="*/ 247256 w 518091"/>
                    <a:gd name="connsiteY1" fmla="*/ 1651 h 133514"/>
                    <a:gd name="connsiteX2" fmla="*/ 518091 w 518091"/>
                    <a:gd name="connsiteY2" fmla="*/ 133514 h 133514"/>
                    <a:gd name="connsiteX0" fmla="*/ 0 w 530065"/>
                    <a:gd name="connsiteY0" fmla="*/ 843 h 293821"/>
                    <a:gd name="connsiteX1" fmla="*/ 259230 w 530065"/>
                    <a:gd name="connsiteY1" fmla="*/ 161958 h 293821"/>
                    <a:gd name="connsiteX2" fmla="*/ 530065 w 530065"/>
                    <a:gd name="connsiteY2" fmla="*/ 293821 h 293821"/>
                    <a:gd name="connsiteX0" fmla="*/ 0 w 297004"/>
                    <a:gd name="connsiteY0" fmla="*/ 46049 h 207378"/>
                    <a:gd name="connsiteX1" fmla="*/ 259230 w 297004"/>
                    <a:gd name="connsiteY1" fmla="*/ 207164 h 207378"/>
                    <a:gd name="connsiteX2" fmla="*/ 297004 w 297004"/>
                    <a:gd name="connsiteY2" fmla="*/ 2323 h 207378"/>
                    <a:gd name="connsiteX0" fmla="*/ 0 w 348327"/>
                    <a:gd name="connsiteY0" fmla="*/ 54370 h 207491"/>
                    <a:gd name="connsiteX1" fmla="*/ 310553 w 348327"/>
                    <a:gd name="connsiteY1" fmla="*/ 207177 h 207491"/>
                    <a:gd name="connsiteX2" fmla="*/ 348327 w 348327"/>
                    <a:gd name="connsiteY2" fmla="*/ 2336 h 207491"/>
                    <a:gd name="connsiteX0" fmla="*/ 0 w 348327"/>
                    <a:gd name="connsiteY0" fmla="*/ 54143 h 233523"/>
                    <a:gd name="connsiteX1" fmla="*/ 205200 w 348327"/>
                    <a:gd name="connsiteY1" fmla="*/ 233249 h 233523"/>
                    <a:gd name="connsiteX2" fmla="*/ 348327 w 348327"/>
                    <a:gd name="connsiteY2" fmla="*/ 2109 h 233523"/>
                    <a:gd name="connsiteX0" fmla="*/ 0 w 348327"/>
                    <a:gd name="connsiteY0" fmla="*/ 52034 h 231414"/>
                    <a:gd name="connsiteX1" fmla="*/ 205200 w 348327"/>
                    <a:gd name="connsiteY1" fmla="*/ 231140 h 231414"/>
                    <a:gd name="connsiteX2" fmla="*/ 348327 w 348327"/>
                    <a:gd name="connsiteY2" fmla="*/ 0 h 231414"/>
                    <a:gd name="connsiteX0" fmla="*/ 0 w 348327"/>
                    <a:gd name="connsiteY0" fmla="*/ 52034 h 96188"/>
                    <a:gd name="connsiteX1" fmla="*/ 187176 w 348327"/>
                    <a:gd name="connsiteY1" fmla="*/ 95381 h 96188"/>
                    <a:gd name="connsiteX2" fmla="*/ 348327 w 348327"/>
                    <a:gd name="connsiteY2" fmla="*/ 0 h 96188"/>
                    <a:gd name="connsiteX0" fmla="*/ 0 w 348327"/>
                    <a:gd name="connsiteY0" fmla="*/ 52034 h 97658"/>
                    <a:gd name="connsiteX1" fmla="*/ 187176 w 348327"/>
                    <a:gd name="connsiteY1" fmla="*/ 95381 h 97658"/>
                    <a:gd name="connsiteX2" fmla="*/ 348327 w 348327"/>
                    <a:gd name="connsiteY2" fmla="*/ 0 h 97658"/>
                    <a:gd name="connsiteX0" fmla="*/ 0 w 348327"/>
                    <a:gd name="connsiteY0" fmla="*/ 52034 h 97657"/>
                    <a:gd name="connsiteX1" fmla="*/ 187176 w 348327"/>
                    <a:gd name="connsiteY1" fmla="*/ 95381 h 97657"/>
                    <a:gd name="connsiteX2" fmla="*/ 348327 w 348327"/>
                    <a:gd name="connsiteY2" fmla="*/ 0 h 97657"/>
                  </a:gdLst>
                  <a:ahLst/>
                  <a:cxnLst>
                    <a:cxn ang="0">
                      <a:pos x="connsiteX0" y="connsiteY0"/>
                    </a:cxn>
                    <a:cxn ang="0">
                      <a:pos x="connsiteX1" y="connsiteY1"/>
                    </a:cxn>
                    <a:cxn ang="0">
                      <a:pos x="connsiteX2" y="connsiteY2"/>
                    </a:cxn>
                  </a:cxnLst>
                  <a:rect l="l" t="t" r="r" b="b"/>
                  <a:pathLst>
                    <a:path w="348327" h="97657">
                      <a:moveTo>
                        <a:pt x="0" y="52034"/>
                      </a:moveTo>
                      <a:cubicBezTo>
                        <a:pt x="41634" y="87602"/>
                        <a:pt x="129122" y="104053"/>
                        <a:pt x="187176" y="95381"/>
                      </a:cubicBezTo>
                      <a:cubicBezTo>
                        <a:pt x="245230" y="86709"/>
                        <a:pt x="307366" y="48609"/>
                        <a:pt x="348327" y="0"/>
                      </a:cubicBezTo>
                    </a:path>
                  </a:pathLst>
                </a:custGeom>
                <a:noFill/>
                <a:ln w="19050">
                  <a:solidFill>
                    <a:srgbClr val="71717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cxnSp>
              <p:nvCxnSpPr>
                <p:cNvPr id="724" name="Straight Connector 1434"/>
                <p:cNvCxnSpPr/>
                <p:nvPr/>
              </p:nvCxnSpPr>
              <p:spPr>
                <a:xfrm flipH="1" flipV="1">
                  <a:off x="10185030" y="5716366"/>
                  <a:ext cx="160140" cy="69586"/>
                </a:xfrm>
                <a:prstGeom prst="line">
                  <a:avLst/>
                </a:prstGeom>
                <a:ln w="19050">
                  <a:solidFill>
                    <a:srgbClr val="71717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5" name="Straight Connector 1435"/>
                <p:cNvCxnSpPr/>
                <p:nvPr/>
              </p:nvCxnSpPr>
              <p:spPr>
                <a:xfrm flipH="1">
                  <a:off x="10185030" y="5936196"/>
                  <a:ext cx="158554" cy="45863"/>
                </a:xfrm>
                <a:prstGeom prst="line">
                  <a:avLst/>
                </a:prstGeom>
                <a:ln w="19050">
                  <a:solidFill>
                    <a:srgbClr val="71717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6" name="Straight Connector 1437"/>
                <p:cNvCxnSpPr/>
                <p:nvPr/>
              </p:nvCxnSpPr>
              <p:spPr>
                <a:xfrm>
                  <a:off x="10143806" y="5798604"/>
                  <a:ext cx="171239" cy="31630"/>
                </a:xfrm>
                <a:prstGeom prst="line">
                  <a:avLst/>
                </a:prstGeom>
                <a:ln w="19050">
                  <a:solidFill>
                    <a:srgbClr val="71717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7" name="Straight Connector 1438"/>
                <p:cNvCxnSpPr/>
                <p:nvPr/>
              </p:nvCxnSpPr>
              <p:spPr>
                <a:xfrm flipV="1">
                  <a:off x="10154904" y="5890332"/>
                  <a:ext cx="160141" cy="30049"/>
                </a:xfrm>
                <a:prstGeom prst="line">
                  <a:avLst/>
                </a:prstGeom>
                <a:ln w="19050">
                  <a:solidFill>
                    <a:srgbClr val="71717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714" name="Rounded Rectangle 1423"/>
              <p:cNvSpPr/>
              <p:nvPr/>
            </p:nvSpPr>
            <p:spPr>
              <a:xfrm rot="16200000">
                <a:off x="9976024" y="5758849"/>
                <a:ext cx="224574" cy="171239"/>
              </a:xfrm>
              <a:prstGeom prst="roundRect">
                <a:avLst>
                  <a:gd name="adj" fmla="val 0"/>
                </a:avLst>
              </a:pr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5" name="Rounded Rectangle 1424"/>
              <p:cNvSpPr/>
              <p:nvPr/>
            </p:nvSpPr>
            <p:spPr>
              <a:xfrm rot="16200000">
                <a:off x="9831041" y="5821478"/>
                <a:ext cx="297323" cy="45980"/>
              </a:xfrm>
              <a:prstGeom prst="roundRect">
                <a:avLst>
                  <a:gd name="adj" fmla="val 50000"/>
                </a:avLst>
              </a:prstGeom>
              <a:solidFill>
                <a:schemeClr val="bg1">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6" name="Rounded Rectangle 1425"/>
              <p:cNvSpPr/>
              <p:nvPr/>
            </p:nvSpPr>
            <p:spPr>
              <a:xfrm rot="16200000">
                <a:off x="10026062" y="5821478"/>
                <a:ext cx="297323" cy="45981"/>
              </a:xfrm>
              <a:prstGeom prst="roundRect">
                <a:avLst>
                  <a:gd name="adj" fmla="val 50000"/>
                </a:avLst>
              </a:prstGeom>
              <a:solidFill>
                <a:schemeClr val="bg1">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7" name="Rounded Rectangle 1426"/>
              <p:cNvSpPr/>
              <p:nvPr/>
            </p:nvSpPr>
            <p:spPr>
              <a:xfrm>
                <a:off x="9934514" y="5681573"/>
                <a:ext cx="274299" cy="66423"/>
              </a:xfrm>
              <a:prstGeom prst="roundRect">
                <a:avLst>
                  <a:gd name="adj" fmla="val 50000"/>
                </a:avLst>
              </a:prstGeom>
              <a:solidFill>
                <a:schemeClr val="bg2">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8" name="Rounded Rectangle 1427"/>
              <p:cNvSpPr/>
              <p:nvPr/>
            </p:nvSpPr>
            <p:spPr>
              <a:xfrm>
                <a:off x="9934514" y="5939359"/>
                <a:ext cx="274299" cy="66423"/>
              </a:xfrm>
              <a:prstGeom prst="roundRect">
                <a:avLst>
                  <a:gd name="adj" fmla="val 50000"/>
                </a:avLst>
              </a:prstGeom>
              <a:solidFill>
                <a:schemeClr val="bg2">
                  <a:lumMod val="50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9" name="Freeform 1428"/>
              <p:cNvSpPr/>
              <p:nvPr/>
            </p:nvSpPr>
            <p:spPr>
              <a:xfrm>
                <a:off x="9817184" y="5692644"/>
                <a:ext cx="137942" cy="28467"/>
              </a:xfrm>
              <a:custGeom>
                <a:avLst/>
                <a:gdLst>
                  <a:gd name="connsiteX0" fmla="*/ 0 w 386803"/>
                  <a:gd name="connsiteY0" fmla="*/ 77289 h 128145"/>
                  <a:gd name="connsiteX1" fmla="*/ 76200 w 386803"/>
                  <a:gd name="connsiteY1" fmla="*/ 1089 h 128145"/>
                  <a:gd name="connsiteX2" fmla="*/ 177800 w 386803"/>
                  <a:gd name="connsiteY2" fmla="*/ 128089 h 128145"/>
                  <a:gd name="connsiteX3" fmla="*/ 296334 w 386803"/>
                  <a:gd name="connsiteY3" fmla="*/ 18022 h 128145"/>
                  <a:gd name="connsiteX4" fmla="*/ 381000 w 386803"/>
                  <a:gd name="connsiteY4" fmla="*/ 77289 h 128145"/>
                  <a:gd name="connsiteX5" fmla="*/ 372534 w 386803"/>
                  <a:gd name="connsiteY5" fmla="*/ 60355 h 12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803" h="128145">
                    <a:moveTo>
                      <a:pt x="0" y="77289"/>
                    </a:moveTo>
                    <a:cubicBezTo>
                      <a:pt x="23283" y="34955"/>
                      <a:pt x="46567" y="-7378"/>
                      <a:pt x="76200" y="1089"/>
                    </a:cubicBezTo>
                    <a:cubicBezTo>
                      <a:pt x="105833" y="9556"/>
                      <a:pt x="141111" y="125267"/>
                      <a:pt x="177800" y="128089"/>
                    </a:cubicBezTo>
                    <a:cubicBezTo>
                      <a:pt x="214489" y="130911"/>
                      <a:pt x="262467" y="26489"/>
                      <a:pt x="296334" y="18022"/>
                    </a:cubicBezTo>
                    <a:cubicBezTo>
                      <a:pt x="330201" y="9555"/>
                      <a:pt x="368300" y="70234"/>
                      <a:pt x="381000" y="77289"/>
                    </a:cubicBezTo>
                    <a:cubicBezTo>
                      <a:pt x="393700" y="84344"/>
                      <a:pt x="383117" y="72349"/>
                      <a:pt x="372534" y="60355"/>
                    </a:cubicBezTo>
                  </a:path>
                </a:pathLst>
              </a:custGeom>
              <a:noFill/>
              <a:ln w="19050">
                <a:solidFill>
                  <a:srgbClr val="71717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720" name="Freeform 1429"/>
              <p:cNvSpPr/>
              <p:nvPr/>
            </p:nvSpPr>
            <p:spPr>
              <a:xfrm>
                <a:off x="9817184" y="5974152"/>
                <a:ext cx="137942" cy="28467"/>
              </a:xfrm>
              <a:custGeom>
                <a:avLst/>
                <a:gdLst>
                  <a:gd name="connsiteX0" fmla="*/ 0 w 386803"/>
                  <a:gd name="connsiteY0" fmla="*/ 77289 h 128145"/>
                  <a:gd name="connsiteX1" fmla="*/ 76200 w 386803"/>
                  <a:gd name="connsiteY1" fmla="*/ 1089 h 128145"/>
                  <a:gd name="connsiteX2" fmla="*/ 177800 w 386803"/>
                  <a:gd name="connsiteY2" fmla="*/ 128089 h 128145"/>
                  <a:gd name="connsiteX3" fmla="*/ 296334 w 386803"/>
                  <a:gd name="connsiteY3" fmla="*/ 18022 h 128145"/>
                  <a:gd name="connsiteX4" fmla="*/ 381000 w 386803"/>
                  <a:gd name="connsiteY4" fmla="*/ 77289 h 128145"/>
                  <a:gd name="connsiteX5" fmla="*/ 372534 w 386803"/>
                  <a:gd name="connsiteY5" fmla="*/ 60355 h 12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803" h="128145">
                    <a:moveTo>
                      <a:pt x="0" y="77289"/>
                    </a:moveTo>
                    <a:cubicBezTo>
                      <a:pt x="23283" y="34955"/>
                      <a:pt x="46567" y="-7378"/>
                      <a:pt x="76200" y="1089"/>
                    </a:cubicBezTo>
                    <a:cubicBezTo>
                      <a:pt x="105833" y="9556"/>
                      <a:pt x="141111" y="125267"/>
                      <a:pt x="177800" y="128089"/>
                    </a:cubicBezTo>
                    <a:cubicBezTo>
                      <a:pt x="214489" y="130911"/>
                      <a:pt x="262467" y="26489"/>
                      <a:pt x="296334" y="18022"/>
                    </a:cubicBezTo>
                    <a:cubicBezTo>
                      <a:pt x="330201" y="9555"/>
                      <a:pt x="368300" y="70234"/>
                      <a:pt x="381000" y="77289"/>
                    </a:cubicBezTo>
                    <a:cubicBezTo>
                      <a:pt x="393700" y="84344"/>
                      <a:pt x="383117" y="72349"/>
                      <a:pt x="372534" y="60355"/>
                    </a:cubicBezTo>
                  </a:path>
                </a:pathLst>
              </a:custGeom>
              <a:noFill/>
              <a:ln w="19050">
                <a:solidFill>
                  <a:srgbClr val="71717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721" name="Freeform 1430"/>
              <p:cNvSpPr/>
              <p:nvPr/>
            </p:nvSpPr>
            <p:spPr>
              <a:xfrm>
                <a:off x="9818769" y="5885588"/>
                <a:ext cx="137943" cy="26885"/>
              </a:xfrm>
              <a:custGeom>
                <a:avLst/>
                <a:gdLst>
                  <a:gd name="connsiteX0" fmla="*/ 0 w 386803"/>
                  <a:gd name="connsiteY0" fmla="*/ 77289 h 128145"/>
                  <a:gd name="connsiteX1" fmla="*/ 76200 w 386803"/>
                  <a:gd name="connsiteY1" fmla="*/ 1089 h 128145"/>
                  <a:gd name="connsiteX2" fmla="*/ 177800 w 386803"/>
                  <a:gd name="connsiteY2" fmla="*/ 128089 h 128145"/>
                  <a:gd name="connsiteX3" fmla="*/ 296334 w 386803"/>
                  <a:gd name="connsiteY3" fmla="*/ 18022 h 128145"/>
                  <a:gd name="connsiteX4" fmla="*/ 381000 w 386803"/>
                  <a:gd name="connsiteY4" fmla="*/ 77289 h 128145"/>
                  <a:gd name="connsiteX5" fmla="*/ 372534 w 386803"/>
                  <a:gd name="connsiteY5" fmla="*/ 60355 h 12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803" h="128145">
                    <a:moveTo>
                      <a:pt x="0" y="77289"/>
                    </a:moveTo>
                    <a:cubicBezTo>
                      <a:pt x="23283" y="34955"/>
                      <a:pt x="46567" y="-7378"/>
                      <a:pt x="76200" y="1089"/>
                    </a:cubicBezTo>
                    <a:cubicBezTo>
                      <a:pt x="105833" y="9556"/>
                      <a:pt x="141111" y="125267"/>
                      <a:pt x="177800" y="128089"/>
                    </a:cubicBezTo>
                    <a:cubicBezTo>
                      <a:pt x="214489" y="130911"/>
                      <a:pt x="262467" y="26489"/>
                      <a:pt x="296334" y="18022"/>
                    </a:cubicBezTo>
                    <a:cubicBezTo>
                      <a:pt x="330201" y="9555"/>
                      <a:pt x="368300" y="70234"/>
                      <a:pt x="381000" y="77289"/>
                    </a:cubicBezTo>
                    <a:cubicBezTo>
                      <a:pt x="393700" y="84344"/>
                      <a:pt x="383117" y="72349"/>
                      <a:pt x="372534" y="60355"/>
                    </a:cubicBezTo>
                  </a:path>
                </a:pathLst>
              </a:custGeom>
              <a:noFill/>
              <a:ln w="19050">
                <a:solidFill>
                  <a:srgbClr val="71717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722" name="Freeform 1431"/>
              <p:cNvSpPr/>
              <p:nvPr/>
            </p:nvSpPr>
            <p:spPr>
              <a:xfrm>
                <a:off x="9818769" y="5792278"/>
                <a:ext cx="137943" cy="26886"/>
              </a:xfrm>
              <a:custGeom>
                <a:avLst/>
                <a:gdLst>
                  <a:gd name="connsiteX0" fmla="*/ 0 w 386803"/>
                  <a:gd name="connsiteY0" fmla="*/ 77289 h 128145"/>
                  <a:gd name="connsiteX1" fmla="*/ 76200 w 386803"/>
                  <a:gd name="connsiteY1" fmla="*/ 1089 h 128145"/>
                  <a:gd name="connsiteX2" fmla="*/ 177800 w 386803"/>
                  <a:gd name="connsiteY2" fmla="*/ 128089 h 128145"/>
                  <a:gd name="connsiteX3" fmla="*/ 296334 w 386803"/>
                  <a:gd name="connsiteY3" fmla="*/ 18022 h 128145"/>
                  <a:gd name="connsiteX4" fmla="*/ 381000 w 386803"/>
                  <a:gd name="connsiteY4" fmla="*/ 77289 h 128145"/>
                  <a:gd name="connsiteX5" fmla="*/ 372534 w 386803"/>
                  <a:gd name="connsiteY5" fmla="*/ 60355 h 12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803" h="128145">
                    <a:moveTo>
                      <a:pt x="0" y="77289"/>
                    </a:moveTo>
                    <a:cubicBezTo>
                      <a:pt x="23283" y="34955"/>
                      <a:pt x="46567" y="-7378"/>
                      <a:pt x="76200" y="1089"/>
                    </a:cubicBezTo>
                    <a:cubicBezTo>
                      <a:pt x="105833" y="9556"/>
                      <a:pt x="141111" y="125267"/>
                      <a:pt x="177800" y="128089"/>
                    </a:cubicBezTo>
                    <a:cubicBezTo>
                      <a:pt x="214489" y="130911"/>
                      <a:pt x="262467" y="26489"/>
                      <a:pt x="296334" y="18022"/>
                    </a:cubicBezTo>
                    <a:cubicBezTo>
                      <a:pt x="330201" y="9555"/>
                      <a:pt x="368300" y="70234"/>
                      <a:pt x="381000" y="77289"/>
                    </a:cubicBezTo>
                    <a:cubicBezTo>
                      <a:pt x="393700" y="84344"/>
                      <a:pt x="383117" y="72349"/>
                      <a:pt x="372534" y="60355"/>
                    </a:cubicBezTo>
                  </a:path>
                </a:pathLst>
              </a:custGeom>
              <a:noFill/>
              <a:ln w="19050">
                <a:solidFill>
                  <a:srgbClr val="71717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grpSp>
        <p:sp>
          <p:nvSpPr>
            <p:cNvPr id="240" name="Freeform 917"/>
            <p:cNvSpPr/>
            <p:nvPr/>
          </p:nvSpPr>
          <p:spPr>
            <a:xfrm rot="8847470" flipV="1">
              <a:off x="9807575" y="3709988"/>
              <a:ext cx="509588" cy="52387"/>
            </a:xfrm>
            <a:custGeom>
              <a:avLst/>
              <a:gdLst>
                <a:gd name="connsiteX0" fmla="*/ 0 w 458850"/>
                <a:gd name="connsiteY0" fmla="*/ 39613 h 257761"/>
                <a:gd name="connsiteX1" fmla="*/ 277291 w 458850"/>
                <a:gd name="connsiteY1" fmla="*/ 257484 h 257761"/>
                <a:gd name="connsiteX2" fmla="*/ 458850 w 458850"/>
                <a:gd name="connsiteY2" fmla="*/ 0 h 257761"/>
                <a:gd name="connsiteX0" fmla="*/ 0 w 458850"/>
                <a:gd name="connsiteY0" fmla="*/ 39613 h 39613"/>
                <a:gd name="connsiteX1" fmla="*/ 458850 w 458850"/>
                <a:gd name="connsiteY1" fmla="*/ 0 h 39613"/>
                <a:gd name="connsiteX0" fmla="*/ 0 w 458850"/>
                <a:gd name="connsiteY0" fmla="*/ 39613 h 110708"/>
                <a:gd name="connsiteX1" fmla="*/ 458850 w 458850"/>
                <a:gd name="connsiteY1" fmla="*/ 0 h 110708"/>
                <a:gd name="connsiteX0" fmla="*/ 0 w 458850"/>
                <a:gd name="connsiteY0" fmla="*/ 39613 h 137377"/>
                <a:gd name="connsiteX1" fmla="*/ 458850 w 458850"/>
                <a:gd name="connsiteY1" fmla="*/ 0 h 137377"/>
                <a:gd name="connsiteX0" fmla="*/ 0 w 458850"/>
                <a:gd name="connsiteY0" fmla="*/ 39613 h 123202"/>
                <a:gd name="connsiteX1" fmla="*/ 458850 w 458850"/>
                <a:gd name="connsiteY1" fmla="*/ 0 h 123202"/>
                <a:gd name="connsiteX0" fmla="*/ 0 w 389527"/>
                <a:gd name="connsiteY0" fmla="*/ 42914 h 125288"/>
                <a:gd name="connsiteX1" fmla="*/ 389527 w 389527"/>
                <a:gd name="connsiteY1" fmla="*/ 0 h 125288"/>
                <a:gd name="connsiteX0" fmla="*/ 0 w 389527"/>
                <a:gd name="connsiteY0" fmla="*/ 42914 h 132397"/>
                <a:gd name="connsiteX1" fmla="*/ 389527 w 389527"/>
                <a:gd name="connsiteY1" fmla="*/ 0 h 132397"/>
                <a:gd name="connsiteX0" fmla="*/ 0 w 491134"/>
                <a:gd name="connsiteY0" fmla="*/ 0 h 135657"/>
                <a:gd name="connsiteX1" fmla="*/ 491134 w 491134"/>
                <a:gd name="connsiteY1" fmla="*/ 47041 h 135657"/>
                <a:gd name="connsiteX0" fmla="*/ 0 w 491134"/>
                <a:gd name="connsiteY0" fmla="*/ 0 h 152991"/>
                <a:gd name="connsiteX1" fmla="*/ 491134 w 491134"/>
                <a:gd name="connsiteY1" fmla="*/ 47041 h 152991"/>
                <a:gd name="connsiteX0" fmla="*/ 0 w 452173"/>
                <a:gd name="connsiteY0" fmla="*/ 11798 h 130141"/>
                <a:gd name="connsiteX1" fmla="*/ 452173 w 452173"/>
                <a:gd name="connsiteY1" fmla="*/ 0 h 130141"/>
                <a:gd name="connsiteX0" fmla="*/ 0 w 452173"/>
                <a:gd name="connsiteY0" fmla="*/ 11798 h 114820"/>
                <a:gd name="connsiteX1" fmla="*/ 452173 w 452173"/>
                <a:gd name="connsiteY1" fmla="*/ 0 h 114820"/>
              </a:gdLst>
              <a:ahLst/>
              <a:cxnLst>
                <a:cxn ang="0">
                  <a:pos x="connsiteX0" y="connsiteY0"/>
                </a:cxn>
                <a:cxn ang="0">
                  <a:pos x="connsiteX1" y="connsiteY1"/>
                </a:cxn>
              </a:cxnLst>
              <a:rect l="l" t="t" r="r" b="b"/>
              <a:pathLst>
                <a:path w="452173" h="114820">
                  <a:moveTo>
                    <a:pt x="0" y="11798"/>
                  </a:moveTo>
                  <a:cubicBezTo>
                    <a:pt x="106313" y="109427"/>
                    <a:pt x="270334" y="188954"/>
                    <a:pt x="452173" y="0"/>
                  </a:cubicBezTo>
                </a:path>
              </a:pathLst>
            </a:custGeom>
            <a:noFill/>
            <a:ln w="25400">
              <a:solidFill>
                <a:schemeClr val="tx1">
                  <a:lumMod val="75000"/>
                  <a:lumOff val="25000"/>
                </a:schemeClr>
              </a:solidFill>
              <a:miter lim="800000"/>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grpSp>
          <p:nvGrpSpPr>
            <p:cNvPr id="241" name="Group 918"/>
            <p:cNvGrpSpPr/>
            <p:nvPr/>
          </p:nvGrpSpPr>
          <p:grpSpPr>
            <a:xfrm>
              <a:off x="9171621" y="3682594"/>
              <a:ext cx="205486" cy="281561"/>
              <a:chOff x="-762325" y="229141"/>
              <a:chExt cx="281365" cy="373253"/>
            </a:xfrm>
            <a:solidFill>
              <a:srgbClr val="00B050"/>
            </a:solidFill>
          </p:grpSpPr>
          <p:sp>
            <p:nvSpPr>
              <p:cNvPr id="707" name="Oval 1416"/>
              <p:cNvSpPr>
                <a:spLocks noChangeAspect="1"/>
              </p:cNvSpPr>
              <p:nvPr/>
            </p:nvSpPr>
            <p:spPr>
              <a:xfrm>
                <a:off x="-568330" y="315268"/>
                <a:ext cx="45718"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8" name="Oval 1417"/>
              <p:cNvSpPr>
                <a:spLocks noChangeAspect="1"/>
              </p:cNvSpPr>
              <p:nvPr/>
            </p:nvSpPr>
            <p:spPr>
              <a:xfrm>
                <a:off x="-635657" y="556675"/>
                <a:ext cx="45720"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9" name="Oval 1418"/>
              <p:cNvSpPr>
                <a:spLocks noChangeAspect="1"/>
              </p:cNvSpPr>
              <p:nvPr/>
            </p:nvSpPr>
            <p:spPr>
              <a:xfrm>
                <a:off x="-680436" y="458103"/>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0" name="Oval 1419"/>
              <p:cNvSpPr>
                <a:spLocks noChangeAspect="1"/>
              </p:cNvSpPr>
              <p:nvPr/>
            </p:nvSpPr>
            <p:spPr>
              <a:xfrm>
                <a:off x="-634718" y="229141"/>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1" name="Oval 1420"/>
              <p:cNvSpPr>
                <a:spLocks noChangeAspect="1"/>
              </p:cNvSpPr>
              <p:nvPr/>
            </p:nvSpPr>
            <p:spPr>
              <a:xfrm>
                <a:off x="-526679" y="525029"/>
                <a:ext cx="45719"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12" name="Oval 1421"/>
              <p:cNvSpPr>
                <a:spLocks noChangeAspect="1"/>
              </p:cNvSpPr>
              <p:nvPr/>
            </p:nvSpPr>
            <p:spPr>
              <a:xfrm>
                <a:off x="-762325" y="295233"/>
                <a:ext cx="45718" cy="45719"/>
              </a:xfrm>
              <a:prstGeom prst="ellipse">
                <a:avLst/>
              </a:prstGeom>
              <a:grp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sp>
          <p:nvSpPr>
            <p:cNvPr id="242" name="TextBox 919"/>
            <p:cNvSpPr txBox="1"/>
            <p:nvPr/>
          </p:nvSpPr>
          <p:spPr>
            <a:xfrm>
              <a:off x="4084104" y="3522848"/>
              <a:ext cx="1408207" cy="327146"/>
            </a:xfrm>
            <a:prstGeom prst="rect">
              <a:avLst/>
            </a:prstGeom>
            <a:noFill/>
            <a:ln>
              <a:noFill/>
            </a:ln>
          </p:spPr>
          <p:txBody>
            <a:bodyPr wrap="square" lIns="27432" tIns="27432" rIns="27432" bIns="27432" anchor="ctr">
              <a:spAutoFit/>
            </a:bodyPr>
            <a:lstStyle/>
            <a:p>
              <a:pPr algn="ctr" eaLnBrk="1" fontAlgn="auto" hangingPunct="1">
                <a:lnSpc>
                  <a:spcPct val="90000"/>
                </a:lnSpc>
                <a:spcBef>
                  <a:spcPts val="0"/>
                </a:spcBef>
                <a:spcAft>
                  <a:spcPts val="0"/>
                </a:spcAft>
                <a:defRPr/>
              </a:pPr>
              <a:r>
                <a:rPr lang="en-US" sz="1200" b="1" dirty="0">
                  <a:solidFill>
                    <a:schemeClr val="tx1">
                      <a:lumMod val="75000"/>
                      <a:lumOff val="25000"/>
                    </a:schemeClr>
                  </a:solidFill>
                  <a:latin typeface="+mj-lt"/>
                  <a:ea typeface="+mn-ea"/>
                  <a:cs typeface="+mn-cs"/>
                </a:rPr>
                <a:t>Maturation</a:t>
              </a:r>
            </a:p>
          </p:txBody>
        </p:sp>
        <p:cxnSp>
          <p:nvCxnSpPr>
            <p:cNvPr id="243" name="Straight Connector 920"/>
            <p:cNvCxnSpPr/>
            <p:nvPr/>
          </p:nvCxnSpPr>
          <p:spPr>
            <a:xfrm>
              <a:off x="4405313" y="4090988"/>
              <a:ext cx="749300" cy="0"/>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44" name="Group 921"/>
            <p:cNvGrpSpPr>
              <a:grpSpLocks/>
            </p:cNvGrpSpPr>
            <p:nvPr/>
          </p:nvGrpSpPr>
          <p:grpSpPr bwMode="auto">
            <a:xfrm>
              <a:off x="9405938" y="3751263"/>
              <a:ext cx="223837" cy="161925"/>
              <a:chOff x="11770149" y="3019370"/>
              <a:chExt cx="222612" cy="162279"/>
            </a:xfrm>
          </p:grpSpPr>
          <p:grpSp>
            <p:nvGrpSpPr>
              <p:cNvPr id="690" name="Group 1398"/>
              <p:cNvGrpSpPr>
                <a:grpSpLocks/>
              </p:cNvGrpSpPr>
              <p:nvPr/>
            </p:nvGrpSpPr>
            <p:grpSpPr bwMode="auto">
              <a:xfrm>
                <a:off x="11781661" y="3019370"/>
                <a:ext cx="188215" cy="155525"/>
                <a:chOff x="5699125" y="3468688"/>
                <a:chExt cx="793751" cy="762000"/>
              </a:xfrm>
            </p:grpSpPr>
            <p:sp>
              <p:nvSpPr>
                <p:cNvPr id="705" name="Freeform 5"/>
                <p:cNvSpPr>
                  <a:spLocks/>
                </p:cNvSpPr>
                <p:nvPr/>
              </p:nvSpPr>
              <p:spPr bwMode="auto">
                <a:xfrm>
                  <a:off x="5699125" y="3468688"/>
                  <a:ext cx="787400" cy="762000"/>
                </a:xfrm>
                <a:custGeom>
                  <a:avLst/>
                  <a:gdLst>
                    <a:gd name="T0" fmla="*/ 1288086248 w 228"/>
                    <a:gd name="T1" fmla="*/ 23992609 h 220"/>
                    <a:gd name="T2" fmla="*/ 1753228984 w 228"/>
                    <a:gd name="T3" fmla="*/ 359902991 h 220"/>
                    <a:gd name="T4" fmla="*/ 2147483646 w 228"/>
                    <a:gd name="T5" fmla="*/ 467874927 h 220"/>
                    <a:gd name="T6" fmla="*/ 2147483646 w 228"/>
                    <a:gd name="T7" fmla="*/ 1079708973 h 220"/>
                    <a:gd name="T8" fmla="*/ 2147483646 w 228"/>
                    <a:gd name="T9" fmla="*/ 1583574545 h 220"/>
                    <a:gd name="T10" fmla="*/ 2147483646 w 228"/>
                    <a:gd name="T11" fmla="*/ 1907486891 h 220"/>
                    <a:gd name="T12" fmla="*/ 2039469605 w 228"/>
                    <a:gd name="T13" fmla="*/ 2147483646 h 220"/>
                    <a:gd name="T14" fmla="*/ 1443134978 w 228"/>
                    <a:gd name="T15" fmla="*/ 2147483646 h 220"/>
                    <a:gd name="T16" fmla="*/ 870650282 w 228"/>
                    <a:gd name="T17" fmla="*/ 2147483646 h 220"/>
                    <a:gd name="T18" fmla="*/ 572481242 w 228"/>
                    <a:gd name="T19" fmla="*/ 2075442082 h 220"/>
                    <a:gd name="T20" fmla="*/ 47706770 w 228"/>
                    <a:gd name="T21" fmla="*/ 1679548445 h 220"/>
                    <a:gd name="T22" fmla="*/ 345875811 w 228"/>
                    <a:gd name="T23" fmla="*/ 1115699618 h 220"/>
                    <a:gd name="T24" fmla="*/ 286240621 w 228"/>
                    <a:gd name="T25" fmla="*/ 551850791 h 220"/>
                    <a:gd name="T26" fmla="*/ 870650282 w 228"/>
                    <a:gd name="T27" fmla="*/ 407891673 h 220"/>
                    <a:gd name="T28" fmla="*/ 1288086248 w 228"/>
                    <a:gd name="T29" fmla="*/ 23992609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8" h="220">
                      <a:moveTo>
                        <a:pt x="108" y="2"/>
                      </a:moveTo>
                      <a:cubicBezTo>
                        <a:pt x="133" y="0"/>
                        <a:pt x="130" y="23"/>
                        <a:pt x="147" y="30"/>
                      </a:cubicBezTo>
                      <a:cubicBezTo>
                        <a:pt x="163" y="38"/>
                        <a:pt x="180" y="21"/>
                        <a:pt x="197" y="39"/>
                      </a:cubicBezTo>
                      <a:cubicBezTo>
                        <a:pt x="213" y="57"/>
                        <a:pt x="194" y="71"/>
                        <a:pt x="199" y="90"/>
                      </a:cubicBezTo>
                      <a:cubicBezTo>
                        <a:pt x="204" y="108"/>
                        <a:pt x="228" y="106"/>
                        <a:pt x="223" y="132"/>
                      </a:cubicBezTo>
                      <a:cubicBezTo>
                        <a:pt x="219" y="157"/>
                        <a:pt x="199" y="143"/>
                        <a:pt x="188" y="159"/>
                      </a:cubicBezTo>
                      <a:cubicBezTo>
                        <a:pt x="178" y="175"/>
                        <a:pt x="187" y="192"/>
                        <a:pt x="171" y="204"/>
                      </a:cubicBezTo>
                      <a:cubicBezTo>
                        <a:pt x="155" y="216"/>
                        <a:pt x="141" y="191"/>
                        <a:pt x="121" y="192"/>
                      </a:cubicBezTo>
                      <a:cubicBezTo>
                        <a:pt x="102" y="194"/>
                        <a:pt x="94" y="220"/>
                        <a:pt x="73" y="213"/>
                      </a:cubicBezTo>
                      <a:cubicBezTo>
                        <a:pt x="50" y="206"/>
                        <a:pt x="63" y="189"/>
                        <a:pt x="48" y="173"/>
                      </a:cubicBezTo>
                      <a:cubicBezTo>
                        <a:pt x="33" y="158"/>
                        <a:pt x="9" y="160"/>
                        <a:pt x="4" y="140"/>
                      </a:cubicBezTo>
                      <a:cubicBezTo>
                        <a:pt x="0" y="121"/>
                        <a:pt x="25" y="112"/>
                        <a:pt x="29" y="93"/>
                      </a:cubicBezTo>
                      <a:cubicBezTo>
                        <a:pt x="33" y="74"/>
                        <a:pt x="11" y="65"/>
                        <a:pt x="24" y="46"/>
                      </a:cubicBezTo>
                      <a:cubicBezTo>
                        <a:pt x="38" y="28"/>
                        <a:pt x="55" y="44"/>
                        <a:pt x="73" y="34"/>
                      </a:cubicBezTo>
                      <a:cubicBezTo>
                        <a:pt x="90" y="25"/>
                        <a:pt x="83" y="4"/>
                        <a:pt x="108" y="2"/>
                      </a:cubicBezTo>
                      <a:close/>
                    </a:path>
                  </a:pathLst>
                </a:custGeom>
                <a:noFill/>
                <a:ln w="1270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sp>
              <p:nvSpPr>
                <p:cNvPr id="706" name="Freeform 6"/>
                <p:cNvSpPr>
                  <a:spLocks/>
                </p:cNvSpPr>
                <p:nvPr/>
              </p:nvSpPr>
              <p:spPr bwMode="auto">
                <a:xfrm>
                  <a:off x="5716588" y="3475038"/>
                  <a:ext cx="776288" cy="752475"/>
                </a:xfrm>
                <a:custGeom>
                  <a:avLst/>
                  <a:gdLst>
                    <a:gd name="T0" fmla="*/ 1833164435 w 225"/>
                    <a:gd name="T1" fmla="*/ 108221163 h 217"/>
                    <a:gd name="T2" fmla="*/ 2059333356 w 225"/>
                    <a:gd name="T3" fmla="*/ 637294311 h 217"/>
                    <a:gd name="T4" fmla="*/ 2147483646 w 225"/>
                    <a:gd name="T5" fmla="*/ 901832618 h 217"/>
                    <a:gd name="T6" fmla="*/ 2147483646 w 225"/>
                    <a:gd name="T7" fmla="*/ 1466979487 h 217"/>
                    <a:gd name="T8" fmla="*/ 2147483646 w 225"/>
                    <a:gd name="T9" fmla="*/ 2044155553 h 217"/>
                    <a:gd name="T10" fmla="*/ 1845067518 w 225"/>
                    <a:gd name="T11" fmla="*/ 2147483646 h 217"/>
                    <a:gd name="T12" fmla="*/ 1416535841 w 225"/>
                    <a:gd name="T13" fmla="*/ 2147483646 h 217"/>
                    <a:gd name="T14" fmla="*/ 916582218 w 225"/>
                    <a:gd name="T15" fmla="*/ 2147483646 h 217"/>
                    <a:gd name="T16" fmla="*/ 285687785 w 225"/>
                    <a:gd name="T17" fmla="*/ 2147483646 h 217"/>
                    <a:gd name="T18" fmla="*/ 297590867 w 225"/>
                    <a:gd name="T19" fmla="*/ 1563174920 h 217"/>
                    <a:gd name="T20" fmla="*/ 11903083 w 225"/>
                    <a:gd name="T21" fmla="*/ 1034101772 h 217"/>
                    <a:gd name="T22" fmla="*/ 440434760 w 225"/>
                    <a:gd name="T23" fmla="*/ 673368031 h 217"/>
                    <a:gd name="T24" fmla="*/ 678510214 w 225"/>
                    <a:gd name="T25" fmla="*/ 132269154 h 217"/>
                    <a:gd name="T26" fmla="*/ 1273691948 w 225"/>
                    <a:gd name="T27" fmla="*/ 288586299 h 217"/>
                    <a:gd name="T28" fmla="*/ 1833164435 w 225"/>
                    <a:gd name="T29" fmla="*/ 108221163 h 2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5" h="217">
                      <a:moveTo>
                        <a:pt x="154" y="9"/>
                      </a:moveTo>
                      <a:cubicBezTo>
                        <a:pt x="177" y="20"/>
                        <a:pt x="162" y="39"/>
                        <a:pt x="173" y="53"/>
                      </a:cubicBezTo>
                      <a:cubicBezTo>
                        <a:pt x="185" y="67"/>
                        <a:pt x="211" y="52"/>
                        <a:pt x="218" y="75"/>
                      </a:cubicBezTo>
                      <a:cubicBezTo>
                        <a:pt x="225" y="98"/>
                        <a:pt x="201" y="103"/>
                        <a:pt x="198" y="122"/>
                      </a:cubicBezTo>
                      <a:cubicBezTo>
                        <a:pt x="194" y="140"/>
                        <a:pt x="211" y="156"/>
                        <a:pt x="201" y="170"/>
                      </a:cubicBezTo>
                      <a:cubicBezTo>
                        <a:pt x="189" y="186"/>
                        <a:pt x="172" y="173"/>
                        <a:pt x="155" y="183"/>
                      </a:cubicBezTo>
                      <a:cubicBezTo>
                        <a:pt x="138" y="192"/>
                        <a:pt x="142" y="215"/>
                        <a:pt x="119" y="216"/>
                      </a:cubicBezTo>
                      <a:cubicBezTo>
                        <a:pt x="95" y="217"/>
                        <a:pt x="96" y="195"/>
                        <a:pt x="77" y="188"/>
                      </a:cubicBezTo>
                      <a:cubicBezTo>
                        <a:pt x="59" y="180"/>
                        <a:pt x="37" y="199"/>
                        <a:pt x="24" y="184"/>
                      </a:cubicBezTo>
                      <a:cubicBezTo>
                        <a:pt x="10" y="168"/>
                        <a:pt x="31" y="150"/>
                        <a:pt x="25" y="130"/>
                      </a:cubicBezTo>
                      <a:cubicBezTo>
                        <a:pt x="18" y="110"/>
                        <a:pt x="0" y="105"/>
                        <a:pt x="1" y="86"/>
                      </a:cubicBezTo>
                      <a:cubicBezTo>
                        <a:pt x="2" y="64"/>
                        <a:pt x="25" y="71"/>
                        <a:pt x="37" y="56"/>
                      </a:cubicBezTo>
                      <a:cubicBezTo>
                        <a:pt x="49" y="40"/>
                        <a:pt x="37" y="21"/>
                        <a:pt x="57" y="11"/>
                      </a:cubicBezTo>
                      <a:cubicBezTo>
                        <a:pt x="78" y="0"/>
                        <a:pt x="87" y="25"/>
                        <a:pt x="107" y="24"/>
                      </a:cubicBezTo>
                      <a:cubicBezTo>
                        <a:pt x="126" y="23"/>
                        <a:pt x="136" y="1"/>
                        <a:pt x="154" y="9"/>
                      </a:cubicBezTo>
                      <a:close/>
                    </a:path>
                  </a:pathLst>
                </a:custGeom>
                <a:noFill/>
                <a:ln w="12700" cap="flat">
                  <a:solidFill>
                    <a:srgbClr val="7030A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latin typeface="+mj-lt"/>
                  </a:endParaRPr>
                </a:p>
              </p:txBody>
            </p:sp>
          </p:grpSp>
          <p:grpSp>
            <p:nvGrpSpPr>
              <p:cNvPr id="691" name="Group 1399"/>
              <p:cNvGrpSpPr>
                <a:grpSpLocks noChangeAspect="1"/>
              </p:cNvGrpSpPr>
              <p:nvPr/>
            </p:nvGrpSpPr>
            <p:grpSpPr bwMode="auto">
              <a:xfrm rot="5599807">
                <a:off x="11828634" y="3077361"/>
                <a:ext cx="49412" cy="159164"/>
                <a:chOff x="-634718" y="229141"/>
                <a:chExt cx="96654" cy="301424"/>
              </a:xfrm>
            </p:grpSpPr>
            <p:sp>
              <p:nvSpPr>
                <p:cNvPr id="702" name="Oval 1411"/>
                <p:cNvSpPr>
                  <a:spLocks noChangeAspect="1"/>
                </p:cNvSpPr>
                <p:nvPr/>
              </p:nvSpPr>
              <p:spPr>
                <a:xfrm>
                  <a:off x="-630780" y="317251"/>
                  <a:ext cx="46682" cy="44850"/>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3" name="Oval 1412"/>
                <p:cNvSpPr>
                  <a:spLocks noChangeAspect="1"/>
                </p:cNvSpPr>
                <p:nvPr/>
              </p:nvSpPr>
              <p:spPr>
                <a:xfrm>
                  <a:off x="-635842" y="233674"/>
                  <a:ext cx="46682" cy="44850"/>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4" name="Oval 1413"/>
                <p:cNvSpPr>
                  <a:spLocks noChangeAspect="1"/>
                </p:cNvSpPr>
                <p:nvPr/>
              </p:nvSpPr>
              <p:spPr>
                <a:xfrm>
                  <a:off x="-585938" y="491450"/>
                  <a:ext cx="46680" cy="44848"/>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692" name="Group 1400"/>
              <p:cNvGrpSpPr>
                <a:grpSpLocks noChangeAspect="1"/>
              </p:cNvGrpSpPr>
              <p:nvPr/>
            </p:nvGrpSpPr>
            <p:grpSpPr bwMode="auto">
              <a:xfrm rot="9128361">
                <a:off x="11770149" y="3023810"/>
                <a:ext cx="151731" cy="84539"/>
                <a:chOff x="-639519" y="279728"/>
                <a:chExt cx="287348" cy="165366"/>
              </a:xfrm>
            </p:grpSpPr>
            <p:sp>
              <p:nvSpPr>
                <p:cNvPr id="698" name="Oval 1406"/>
                <p:cNvSpPr>
                  <a:spLocks noChangeAspect="1"/>
                </p:cNvSpPr>
                <p:nvPr/>
              </p:nvSpPr>
              <p:spPr>
                <a:xfrm>
                  <a:off x="-627995" y="327284"/>
                  <a:ext cx="44850" cy="43569"/>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99" name="Oval 1407"/>
                <p:cNvSpPr>
                  <a:spLocks noChangeAspect="1"/>
                </p:cNvSpPr>
                <p:nvPr/>
              </p:nvSpPr>
              <p:spPr>
                <a:xfrm>
                  <a:off x="-391051" y="285365"/>
                  <a:ext cx="44850" cy="46682"/>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0" name="Oval 1408"/>
                <p:cNvSpPr>
                  <a:spLocks noChangeAspect="1"/>
                </p:cNvSpPr>
                <p:nvPr/>
              </p:nvSpPr>
              <p:spPr>
                <a:xfrm>
                  <a:off x="-599579" y="402962"/>
                  <a:ext cx="44850" cy="46682"/>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701" name="Oval 1410"/>
                <p:cNvSpPr>
                  <a:spLocks noChangeAspect="1"/>
                </p:cNvSpPr>
                <p:nvPr/>
              </p:nvSpPr>
              <p:spPr>
                <a:xfrm>
                  <a:off x="-503755" y="395638"/>
                  <a:ext cx="44848" cy="43569"/>
                </a:xfrm>
                <a:prstGeom prst="ellipse">
                  <a:avLst/>
                </a:prstGeom>
                <a:solidFill>
                  <a:srgbClr val="0EAC6C"/>
                </a:solidFill>
                <a:ln w="3175">
                  <a:solidFill>
                    <a:srgbClr val="296004"/>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693" name="Group 1401"/>
              <p:cNvGrpSpPr>
                <a:grpSpLocks noChangeAspect="1"/>
              </p:cNvGrpSpPr>
              <p:nvPr/>
            </p:nvGrpSpPr>
            <p:grpSpPr bwMode="auto">
              <a:xfrm rot="5400000">
                <a:off x="11915488" y="3059801"/>
                <a:ext cx="89566" cy="64980"/>
                <a:chOff x="7997202" y="6214672"/>
                <a:chExt cx="175199" cy="123059"/>
              </a:xfrm>
            </p:grpSpPr>
            <p:sp>
              <p:nvSpPr>
                <p:cNvPr id="694" name="Oval 1402"/>
                <p:cNvSpPr>
                  <a:spLocks noChangeAspect="1"/>
                </p:cNvSpPr>
                <p:nvPr/>
              </p:nvSpPr>
              <p:spPr>
                <a:xfrm>
                  <a:off x="8018965"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95" name="Oval 1403"/>
                <p:cNvSpPr>
                  <a:spLocks noChangeAspect="1"/>
                </p:cNvSpPr>
                <p:nvPr/>
              </p:nvSpPr>
              <p:spPr>
                <a:xfrm>
                  <a:off x="8084619" y="621467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96" name="Oval 1404"/>
                <p:cNvSpPr>
                  <a:spLocks noChangeAspect="1"/>
                </p:cNvSpPr>
                <p:nvPr/>
              </p:nvSpPr>
              <p:spPr>
                <a:xfrm>
                  <a:off x="7997202"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97" name="Oval 1405"/>
                <p:cNvSpPr>
                  <a:spLocks noChangeAspect="1"/>
                </p:cNvSpPr>
                <p:nvPr/>
              </p:nvSpPr>
              <p:spPr>
                <a:xfrm>
                  <a:off x="8062856" y="624994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cxnSp>
          <p:nvCxnSpPr>
            <p:cNvPr id="245" name="Straight Connector 926"/>
            <p:cNvCxnSpPr/>
            <p:nvPr/>
          </p:nvCxnSpPr>
          <p:spPr>
            <a:xfrm flipV="1">
              <a:off x="6286500" y="3159125"/>
              <a:ext cx="219075" cy="309563"/>
            </a:xfrm>
            <a:prstGeom prst="line">
              <a:avLst/>
            </a:prstGeom>
            <a:ln w="25400">
              <a:solidFill>
                <a:schemeClr val="tx1">
                  <a:lumMod val="65000"/>
                  <a:lumOff val="35000"/>
                </a:schemeClr>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46" name="Group 930"/>
            <p:cNvGrpSpPr>
              <a:grpSpLocks/>
            </p:cNvGrpSpPr>
            <p:nvPr/>
          </p:nvGrpSpPr>
          <p:grpSpPr bwMode="auto">
            <a:xfrm>
              <a:off x="1531938" y="1797050"/>
              <a:ext cx="1343025" cy="1339850"/>
              <a:chOff x="1517022" y="3104455"/>
              <a:chExt cx="1342501" cy="1339266"/>
            </a:xfrm>
          </p:grpSpPr>
          <p:sp>
            <p:nvSpPr>
              <p:cNvPr id="620" name="Oval 1321"/>
              <p:cNvSpPr/>
              <p:nvPr/>
            </p:nvSpPr>
            <p:spPr>
              <a:xfrm rot="5800684">
                <a:off x="1517048" y="3259936"/>
                <a:ext cx="1183759" cy="1183812"/>
              </a:xfrm>
              <a:prstGeom prst="ellipse">
                <a:avLst/>
              </a:prstGeom>
              <a:gradFill flip="none" rotWithShape="1">
                <a:gsLst>
                  <a:gs pos="85000">
                    <a:srgbClr val="1C254C"/>
                  </a:gs>
                  <a:gs pos="54000">
                    <a:schemeClr val="bg1">
                      <a:lumMod val="95000"/>
                    </a:schemeClr>
                  </a:gs>
                </a:gsLst>
                <a:lin ang="13200000" scaled="0"/>
                <a:tileRect/>
              </a:gradFill>
              <a:ln w="444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21" name="Oval 1322"/>
              <p:cNvSpPr/>
              <p:nvPr/>
            </p:nvSpPr>
            <p:spPr>
              <a:xfrm rot="2505426">
                <a:off x="2351721" y="3434511"/>
                <a:ext cx="65062" cy="201525"/>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2" name="Oval 1323"/>
              <p:cNvSpPr/>
              <p:nvPr/>
            </p:nvSpPr>
            <p:spPr>
              <a:xfrm rot="2505426">
                <a:off x="2419957" y="3413883"/>
                <a:ext cx="77758" cy="7616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3" name="Oval 1324"/>
              <p:cNvSpPr/>
              <p:nvPr/>
            </p:nvSpPr>
            <p:spPr>
              <a:xfrm rot="2505426">
                <a:off x="2258095" y="3628102"/>
                <a:ext cx="46020" cy="46018"/>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4" name="Oval 1325"/>
              <p:cNvSpPr/>
              <p:nvPr/>
            </p:nvSpPr>
            <p:spPr>
              <a:xfrm rot="3225426">
                <a:off x="2410437" y="3497980"/>
                <a:ext cx="65059" cy="201533"/>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5" name="Oval 1326"/>
              <p:cNvSpPr/>
              <p:nvPr/>
            </p:nvSpPr>
            <p:spPr>
              <a:xfrm rot="3225426">
                <a:off x="2492955" y="3494808"/>
                <a:ext cx="77754" cy="7775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6" name="Oval 1327"/>
              <p:cNvSpPr/>
              <p:nvPr/>
            </p:nvSpPr>
            <p:spPr>
              <a:xfrm rot="3225426">
                <a:off x="2327919" y="3628100"/>
                <a:ext cx="63472" cy="63475"/>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27" name="Oval 1329"/>
              <p:cNvSpPr/>
              <p:nvPr/>
            </p:nvSpPr>
            <p:spPr>
              <a:xfrm rot="3225426">
                <a:off x="2294595" y="3667771"/>
                <a:ext cx="46017" cy="46019"/>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nvGrpSpPr>
              <p:cNvPr id="628" name="Group 1330"/>
              <p:cNvGrpSpPr>
                <a:grpSpLocks/>
              </p:cNvGrpSpPr>
              <p:nvPr/>
            </p:nvGrpSpPr>
            <p:grpSpPr bwMode="auto">
              <a:xfrm rot="4665426">
                <a:off x="2460550" y="3594678"/>
                <a:ext cx="77734" cy="328752"/>
                <a:chOff x="4976082" y="2242942"/>
                <a:chExt cx="457200" cy="1933585"/>
              </a:xfrm>
            </p:grpSpPr>
            <p:sp>
              <p:nvSpPr>
                <p:cNvPr id="686" name="Oval 1394"/>
                <p:cNvSpPr/>
                <p:nvPr/>
              </p:nvSpPr>
              <p:spPr>
                <a:xfrm>
                  <a:off x="5008594" y="2545205"/>
                  <a:ext cx="382654" cy="119467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7" name="Oval 1395"/>
                <p:cNvSpPr/>
                <p:nvPr/>
              </p:nvSpPr>
              <p:spPr>
                <a:xfrm>
                  <a:off x="4970023" y="2259391"/>
                  <a:ext cx="457312" cy="45733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8" name="Oval 1396"/>
                <p:cNvSpPr/>
                <p:nvPr/>
              </p:nvSpPr>
              <p:spPr>
                <a:xfrm>
                  <a:off x="5004673" y="3545134"/>
                  <a:ext cx="363982" cy="37333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9" name="Oval 1397"/>
                <p:cNvSpPr/>
                <p:nvPr/>
              </p:nvSpPr>
              <p:spPr>
                <a:xfrm>
                  <a:off x="5049872" y="3906653"/>
                  <a:ext cx="270653" cy="280002"/>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29" name="Group 1331"/>
              <p:cNvGrpSpPr>
                <a:grpSpLocks/>
              </p:cNvGrpSpPr>
              <p:nvPr/>
            </p:nvGrpSpPr>
            <p:grpSpPr bwMode="auto">
              <a:xfrm rot="5385426">
                <a:off x="2469639" y="3677767"/>
                <a:ext cx="77734" cy="328752"/>
                <a:chOff x="4976082" y="2242942"/>
                <a:chExt cx="457200" cy="1933585"/>
              </a:xfrm>
            </p:grpSpPr>
            <p:sp>
              <p:nvSpPr>
                <p:cNvPr id="682" name="Oval 1390"/>
                <p:cNvSpPr/>
                <p:nvPr/>
              </p:nvSpPr>
              <p:spPr>
                <a:xfrm>
                  <a:off x="4991333" y="2554445"/>
                  <a:ext cx="382654" cy="118533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3" name="Oval 1391"/>
                <p:cNvSpPr/>
                <p:nvPr/>
              </p:nvSpPr>
              <p:spPr>
                <a:xfrm>
                  <a:off x="4956771" y="2265113"/>
                  <a:ext cx="457318" cy="45733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4" name="Oval 1392"/>
                <p:cNvSpPr/>
                <p:nvPr/>
              </p:nvSpPr>
              <p:spPr>
                <a:xfrm>
                  <a:off x="5007469" y="3562489"/>
                  <a:ext cx="363988" cy="363999"/>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5" name="Oval 1393"/>
                <p:cNvSpPr/>
                <p:nvPr/>
              </p:nvSpPr>
              <p:spPr>
                <a:xfrm>
                  <a:off x="5052829" y="3917152"/>
                  <a:ext cx="270653" cy="270665"/>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30" name="Group 1333"/>
              <p:cNvGrpSpPr>
                <a:grpSpLocks/>
              </p:cNvGrpSpPr>
              <p:nvPr/>
            </p:nvGrpSpPr>
            <p:grpSpPr bwMode="auto">
              <a:xfrm rot="-1094574">
                <a:off x="1944665" y="3299742"/>
                <a:ext cx="77734" cy="328752"/>
                <a:chOff x="4976082" y="2242942"/>
                <a:chExt cx="457200" cy="1933585"/>
              </a:xfrm>
            </p:grpSpPr>
            <p:sp>
              <p:nvSpPr>
                <p:cNvPr id="679" name="Oval 1386"/>
                <p:cNvSpPr/>
                <p:nvPr/>
              </p:nvSpPr>
              <p:spPr>
                <a:xfrm>
                  <a:off x="5003318" y="2513968"/>
                  <a:ext cx="382674" cy="118528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0" name="Oval 1387"/>
                <p:cNvSpPr/>
                <p:nvPr/>
              </p:nvSpPr>
              <p:spPr>
                <a:xfrm>
                  <a:off x="4963807" y="2228659"/>
                  <a:ext cx="457341" cy="45731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81" name="Oval 1388"/>
                <p:cNvSpPr/>
                <p:nvPr/>
              </p:nvSpPr>
              <p:spPr>
                <a:xfrm>
                  <a:off x="5053521" y="3883273"/>
                  <a:ext cx="270672" cy="270653"/>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31" name="Group 1334"/>
              <p:cNvGrpSpPr>
                <a:grpSpLocks/>
              </p:cNvGrpSpPr>
              <p:nvPr/>
            </p:nvGrpSpPr>
            <p:grpSpPr bwMode="auto">
              <a:xfrm rot="-374574">
                <a:off x="2026349" y="3282017"/>
                <a:ext cx="77734" cy="328752"/>
                <a:chOff x="4976082" y="2242942"/>
                <a:chExt cx="457200" cy="1933585"/>
              </a:xfrm>
            </p:grpSpPr>
            <p:sp>
              <p:nvSpPr>
                <p:cNvPr id="675" name="Oval 1382"/>
                <p:cNvSpPr/>
                <p:nvPr/>
              </p:nvSpPr>
              <p:spPr>
                <a:xfrm>
                  <a:off x="5013618" y="2532743"/>
                  <a:ext cx="382668" cy="118528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6" name="Oval 1383"/>
                <p:cNvSpPr/>
                <p:nvPr/>
              </p:nvSpPr>
              <p:spPr>
                <a:xfrm>
                  <a:off x="4973107" y="2239173"/>
                  <a:ext cx="457335" cy="45731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7" name="Oval 1384"/>
                <p:cNvSpPr/>
                <p:nvPr/>
              </p:nvSpPr>
              <p:spPr>
                <a:xfrm>
                  <a:off x="5014675" y="3533970"/>
                  <a:ext cx="364007" cy="363989"/>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8" name="Oval 1385"/>
                <p:cNvSpPr/>
                <p:nvPr/>
              </p:nvSpPr>
              <p:spPr>
                <a:xfrm>
                  <a:off x="5055683" y="3889841"/>
                  <a:ext cx="270672" cy="270659"/>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32" name="Group 1335"/>
              <p:cNvGrpSpPr>
                <a:grpSpLocks/>
              </p:cNvGrpSpPr>
              <p:nvPr/>
            </p:nvGrpSpPr>
            <p:grpSpPr bwMode="auto">
              <a:xfrm rot="345426">
                <a:off x="2109932" y="3281663"/>
                <a:ext cx="77734" cy="328752"/>
                <a:chOff x="4976082" y="2242942"/>
                <a:chExt cx="457200" cy="1933585"/>
              </a:xfrm>
            </p:grpSpPr>
            <p:sp>
              <p:nvSpPr>
                <p:cNvPr id="671" name="Oval 1378"/>
                <p:cNvSpPr/>
                <p:nvPr/>
              </p:nvSpPr>
              <p:spPr>
                <a:xfrm>
                  <a:off x="4998400" y="2527003"/>
                  <a:ext cx="382674" cy="1185290"/>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2" name="Oval 1379"/>
                <p:cNvSpPr/>
                <p:nvPr/>
              </p:nvSpPr>
              <p:spPr>
                <a:xfrm>
                  <a:off x="4961473" y="2243709"/>
                  <a:ext cx="457335" cy="45731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3" name="Oval 1380"/>
                <p:cNvSpPr/>
                <p:nvPr/>
              </p:nvSpPr>
              <p:spPr>
                <a:xfrm>
                  <a:off x="5021222" y="3536632"/>
                  <a:ext cx="364007" cy="363989"/>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4" name="Oval 1381"/>
                <p:cNvSpPr/>
                <p:nvPr/>
              </p:nvSpPr>
              <p:spPr>
                <a:xfrm>
                  <a:off x="5071863" y="3901829"/>
                  <a:ext cx="270672" cy="270653"/>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33" name="Group 1336"/>
              <p:cNvGrpSpPr>
                <a:grpSpLocks/>
              </p:cNvGrpSpPr>
              <p:nvPr/>
            </p:nvGrpSpPr>
            <p:grpSpPr bwMode="auto">
              <a:xfrm rot="1065426">
                <a:off x="2191162" y="3298502"/>
                <a:ext cx="77734" cy="328752"/>
                <a:chOff x="4976082" y="2242942"/>
                <a:chExt cx="457200" cy="1933585"/>
              </a:xfrm>
            </p:grpSpPr>
            <p:sp>
              <p:nvSpPr>
                <p:cNvPr id="668" name="Oval 1375"/>
                <p:cNvSpPr/>
                <p:nvPr/>
              </p:nvSpPr>
              <p:spPr>
                <a:xfrm>
                  <a:off x="5003242" y="2518635"/>
                  <a:ext cx="382674" cy="1185290"/>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69" name="Oval 1376"/>
                <p:cNvSpPr/>
                <p:nvPr/>
              </p:nvSpPr>
              <p:spPr>
                <a:xfrm>
                  <a:off x="4970744" y="2224482"/>
                  <a:ext cx="457341" cy="457318"/>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70" name="Oval 1377"/>
                <p:cNvSpPr/>
                <p:nvPr/>
              </p:nvSpPr>
              <p:spPr>
                <a:xfrm>
                  <a:off x="5057307" y="3887956"/>
                  <a:ext cx="270672" cy="270659"/>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sp>
            <p:nvSpPr>
              <p:cNvPr id="634" name="Oval 1337"/>
              <p:cNvSpPr>
                <a:spLocks noChangeAspect="1"/>
              </p:cNvSpPr>
              <p:nvPr/>
            </p:nvSpPr>
            <p:spPr>
              <a:xfrm rot="14745426" flipV="1">
                <a:off x="2232412" y="373958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35" name="Oval 1338"/>
              <p:cNvSpPr/>
              <p:nvPr/>
            </p:nvSpPr>
            <p:spPr>
              <a:xfrm rot="14745426" flipV="1">
                <a:off x="2452489" y="3571766"/>
                <a:ext cx="65060" cy="203121"/>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36" name="Oval 1340"/>
              <p:cNvSpPr/>
              <p:nvPr/>
            </p:nvSpPr>
            <p:spPr>
              <a:xfrm rot="14745426" flipV="1">
                <a:off x="2548496" y="3588430"/>
                <a:ext cx="77753" cy="77757"/>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37" name="Oval 1341"/>
              <p:cNvSpPr/>
              <p:nvPr/>
            </p:nvSpPr>
            <p:spPr>
              <a:xfrm rot="14745426" flipV="1">
                <a:off x="2320778" y="3712995"/>
                <a:ext cx="46018" cy="4760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38" name="Oval 1342"/>
              <p:cNvSpPr/>
              <p:nvPr/>
            </p:nvSpPr>
            <p:spPr>
              <a:xfrm rot="14745426" flipV="1">
                <a:off x="2282693" y="3730450"/>
                <a:ext cx="46017" cy="47606"/>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39" name="Oval 1343"/>
              <p:cNvSpPr>
                <a:spLocks noChangeAspect="1"/>
              </p:cNvSpPr>
              <p:nvPr/>
            </p:nvSpPr>
            <p:spPr>
              <a:xfrm rot="14745426" flipV="1">
                <a:off x="2158264" y="3757061"/>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40" name="Oval 1344"/>
              <p:cNvSpPr/>
              <p:nvPr/>
            </p:nvSpPr>
            <p:spPr>
              <a:xfrm rot="12585426">
                <a:off x="2280311" y="3382147"/>
                <a:ext cx="65063" cy="203111"/>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41" name="Oval 1345"/>
              <p:cNvSpPr/>
              <p:nvPr/>
            </p:nvSpPr>
            <p:spPr>
              <a:xfrm rot="12585426" flipV="1">
                <a:off x="2329505" y="3348823"/>
                <a:ext cx="77757" cy="7775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42" name="Oval 1346"/>
              <p:cNvSpPr/>
              <p:nvPr/>
            </p:nvSpPr>
            <p:spPr>
              <a:xfrm rot="12585426" flipV="1">
                <a:off x="2231118" y="3542414"/>
                <a:ext cx="61888" cy="6188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43" name="Oval 1348"/>
              <p:cNvSpPr/>
              <p:nvPr/>
            </p:nvSpPr>
            <p:spPr>
              <a:xfrm rot="12585426" flipV="1">
                <a:off x="2212076" y="3594779"/>
                <a:ext cx="47606" cy="47604"/>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nvGrpSpPr>
              <p:cNvPr id="644" name="Group 1349"/>
              <p:cNvGrpSpPr>
                <a:grpSpLocks/>
              </p:cNvGrpSpPr>
              <p:nvPr/>
            </p:nvGrpSpPr>
            <p:grpSpPr bwMode="auto">
              <a:xfrm rot="-2091824">
                <a:off x="2028585" y="3618116"/>
                <a:ext cx="123623" cy="165883"/>
                <a:chOff x="2249235" y="2466991"/>
                <a:chExt cx="123623" cy="165883"/>
              </a:xfrm>
            </p:grpSpPr>
            <p:sp>
              <p:nvSpPr>
                <p:cNvPr id="665" name="Oval 1372"/>
                <p:cNvSpPr>
                  <a:spLocks noChangeAspect="1"/>
                </p:cNvSpPr>
                <p:nvPr/>
              </p:nvSpPr>
              <p:spPr>
                <a:xfrm rot="12585426" flipV="1">
                  <a:off x="2294595" y="2495915"/>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666" name="Oval 1373"/>
                <p:cNvSpPr/>
                <p:nvPr/>
              </p:nvSpPr>
              <p:spPr>
                <a:xfrm rot="12585426" flipV="1">
                  <a:off x="2326521" y="2463852"/>
                  <a:ext cx="46019" cy="46017"/>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67" name="Oval 1374"/>
                <p:cNvSpPr>
                  <a:spLocks noChangeAspect="1"/>
                </p:cNvSpPr>
                <p:nvPr/>
              </p:nvSpPr>
              <p:spPr>
                <a:xfrm rot="12585426" flipV="1">
                  <a:off x="2249235" y="2545092"/>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645" name="Group 1350"/>
              <p:cNvGrpSpPr>
                <a:grpSpLocks/>
              </p:cNvGrpSpPr>
              <p:nvPr/>
            </p:nvGrpSpPr>
            <p:grpSpPr bwMode="auto">
              <a:xfrm rot="6105426">
                <a:off x="2460787" y="3760780"/>
                <a:ext cx="77734" cy="328752"/>
                <a:chOff x="4976082" y="2242942"/>
                <a:chExt cx="457200" cy="1933585"/>
              </a:xfrm>
            </p:grpSpPr>
            <p:sp>
              <p:nvSpPr>
                <p:cNvPr id="662" name="Oval 1369"/>
                <p:cNvSpPr/>
                <p:nvPr/>
              </p:nvSpPr>
              <p:spPr>
                <a:xfrm>
                  <a:off x="5011369" y="2548097"/>
                  <a:ext cx="382654" cy="118534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63" name="Oval 1370"/>
                <p:cNvSpPr/>
                <p:nvPr/>
              </p:nvSpPr>
              <p:spPr>
                <a:xfrm>
                  <a:off x="4977981" y="2243947"/>
                  <a:ext cx="457312" cy="45733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64" name="Oval 1371"/>
                <p:cNvSpPr/>
                <p:nvPr/>
              </p:nvSpPr>
              <p:spPr>
                <a:xfrm>
                  <a:off x="5067188" y="3920680"/>
                  <a:ext cx="270659" cy="270665"/>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sp>
            <p:nvSpPr>
              <p:cNvPr id="646" name="Freeform 1351"/>
              <p:cNvSpPr/>
              <p:nvPr/>
            </p:nvSpPr>
            <p:spPr>
              <a:xfrm rot="16951233">
                <a:off x="2067677" y="3456715"/>
                <a:ext cx="333230" cy="498281"/>
              </a:xfrm>
              <a:custGeom>
                <a:avLst/>
                <a:gdLst>
                  <a:gd name="connsiteX0" fmla="*/ 332509 w 368644"/>
                  <a:gd name="connsiteY0" fmla="*/ 0 h 451263"/>
                  <a:gd name="connsiteX1" fmla="*/ 368135 w 368644"/>
                  <a:gd name="connsiteY1" fmla="*/ 106878 h 451263"/>
                  <a:gd name="connsiteX2" fmla="*/ 308758 w 368644"/>
                  <a:gd name="connsiteY2" fmla="*/ 195943 h 451263"/>
                  <a:gd name="connsiteX3" fmla="*/ 273132 w 368644"/>
                  <a:gd name="connsiteY3" fmla="*/ 296883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70023"/>
                  <a:gd name="connsiteY0" fmla="*/ 0 h 451263"/>
                  <a:gd name="connsiteX1" fmla="*/ 368135 w 370023"/>
                  <a:gd name="connsiteY1" fmla="*/ 106878 h 451263"/>
                  <a:gd name="connsiteX2" fmla="*/ 350033 w 370023"/>
                  <a:gd name="connsiteY2" fmla="*/ 192768 h 451263"/>
                  <a:gd name="connsiteX3" fmla="*/ 225507 w 370023"/>
                  <a:gd name="connsiteY3" fmla="*/ 249258 h 451263"/>
                  <a:gd name="connsiteX4" fmla="*/ 255319 w 370023"/>
                  <a:gd name="connsiteY4" fmla="*/ 385948 h 451263"/>
                  <a:gd name="connsiteX5" fmla="*/ 77189 w 370023"/>
                  <a:gd name="connsiteY5" fmla="*/ 385948 h 451263"/>
                  <a:gd name="connsiteX6" fmla="*/ 0 w 370023"/>
                  <a:gd name="connsiteY6" fmla="*/ 451263 h 451263"/>
                  <a:gd name="connsiteX0" fmla="*/ 332509 w 369157"/>
                  <a:gd name="connsiteY0" fmla="*/ 0 h 451263"/>
                  <a:gd name="connsiteX1" fmla="*/ 368135 w 369157"/>
                  <a:gd name="connsiteY1" fmla="*/ 106878 h 451263"/>
                  <a:gd name="connsiteX2" fmla="*/ 350033 w 369157"/>
                  <a:gd name="connsiteY2" fmla="*/ 192768 h 451263"/>
                  <a:gd name="connsiteX3" fmla="*/ 257257 w 369157"/>
                  <a:gd name="connsiteY3" fmla="*/ 261958 h 451263"/>
                  <a:gd name="connsiteX4" fmla="*/ 255319 w 369157"/>
                  <a:gd name="connsiteY4" fmla="*/ 385948 h 451263"/>
                  <a:gd name="connsiteX5" fmla="*/ 77189 w 369157"/>
                  <a:gd name="connsiteY5" fmla="*/ 385948 h 451263"/>
                  <a:gd name="connsiteX6" fmla="*/ 0 w 369157"/>
                  <a:gd name="connsiteY6" fmla="*/ 451263 h 451263"/>
                  <a:gd name="connsiteX0" fmla="*/ 332509 w 369157"/>
                  <a:gd name="connsiteY0" fmla="*/ 0 h 451263"/>
                  <a:gd name="connsiteX1" fmla="*/ 368135 w 369157"/>
                  <a:gd name="connsiteY1" fmla="*/ 106878 h 451263"/>
                  <a:gd name="connsiteX2" fmla="*/ 350033 w 369157"/>
                  <a:gd name="connsiteY2" fmla="*/ 192768 h 451263"/>
                  <a:gd name="connsiteX3" fmla="*/ 257257 w 369157"/>
                  <a:gd name="connsiteY3" fmla="*/ 261958 h 451263"/>
                  <a:gd name="connsiteX4" fmla="*/ 255319 w 369157"/>
                  <a:gd name="connsiteY4" fmla="*/ 385948 h 451263"/>
                  <a:gd name="connsiteX5" fmla="*/ 77189 w 369157"/>
                  <a:gd name="connsiteY5" fmla="*/ 385948 h 451263"/>
                  <a:gd name="connsiteX6" fmla="*/ 0 w 369157"/>
                  <a:gd name="connsiteY6" fmla="*/ 451263 h 451263"/>
                  <a:gd name="connsiteX0" fmla="*/ 332509 w 376678"/>
                  <a:gd name="connsiteY0" fmla="*/ 0 h 451263"/>
                  <a:gd name="connsiteX1" fmla="*/ 368135 w 376678"/>
                  <a:gd name="connsiteY1" fmla="*/ 106878 h 451263"/>
                  <a:gd name="connsiteX2" fmla="*/ 350033 w 376678"/>
                  <a:gd name="connsiteY2" fmla="*/ 192768 h 451263"/>
                  <a:gd name="connsiteX3" fmla="*/ 257257 w 376678"/>
                  <a:gd name="connsiteY3" fmla="*/ 261958 h 451263"/>
                  <a:gd name="connsiteX4" fmla="*/ 255319 w 376678"/>
                  <a:gd name="connsiteY4" fmla="*/ 385948 h 451263"/>
                  <a:gd name="connsiteX5" fmla="*/ 77189 w 376678"/>
                  <a:gd name="connsiteY5" fmla="*/ 385948 h 451263"/>
                  <a:gd name="connsiteX6" fmla="*/ 0 w 376678"/>
                  <a:gd name="connsiteY6" fmla="*/ 451263 h 451263"/>
                  <a:gd name="connsiteX0" fmla="*/ 332509 w 352215"/>
                  <a:gd name="connsiteY0" fmla="*/ 0 h 451263"/>
                  <a:gd name="connsiteX1" fmla="*/ 323685 w 352215"/>
                  <a:gd name="connsiteY1" fmla="*/ 91003 h 451263"/>
                  <a:gd name="connsiteX2" fmla="*/ 350033 w 352215"/>
                  <a:gd name="connsiteY2" fmla="*/ 192768 h 451263"/>
                  <a:gd name="connsiteX3" fmla="*/ 257257 w 352215"/>
                  <a:gd name="connsiteY3" fmla="*/ 261958 h 451263"/>
                  <a:gd name="connsiteX4" fmla="*/ 255319 w 352215"/>
                  <a:gd name="connsiteY4" fmla="*/ 385948 h 451263"/>
                  <a:gd name="connsiteX5" fmla="*/ 77189 w 352215"/>
                  <a:gd name="connsiteY5" fmla="*/ 385948 h 451263"/>
                  <a:gd name="connsiteX6" fmla="*/ 0 w 352215"/>
                  <a:gd name="connsiteY6" fmla="*/ 451263 h 451263"/>
                  <a:gd name="connsiteX0" fmla="*/ 332509 w 352573"/>
                  <a:gd name="connsiteY0" fmla="*/ 0 h 451263"/>
                  <a:gd name="connsiteX1" fmla="*/ 323685 w 352573"/>
                  <a:gd name="connsiteY1" fmla="*/ 91003 h 451263"/>
                  <a:gd name="connsiteX2" fmla="*/ 350033 w 352573"/>
                  <a:gd name="connsiteY2" fmla="*/ 192768 h 451263"/>
                  <a:gd name="connsiteX3" fmla="*/ 257257 w 352573"/>
                  <a:gd name="connsiteY3" fmla="*/ 261958 h 451263"/>
                  <a:gd name="connsiteX4" fmla="*/ 255319 w 352573"/>
                  <a:gd name="connsiteY4" fmla="*/ 385948 h 451263"/>
                  <a:gd name="connsiteX5" fmla="*/ 77189 w 352573"/>
                  <a:gd name="connsiteY5" fmla="*/ 385948 h 451263"/>
                  <a:gd name="connsiteX6" fmla="*/ 0 w 352573"/>
                  <a:gd name="connsiteY6" fmla="*/ 451263 h 451263"/>
                  <a:gd name="connsiteX0" fmla="*/ 354734 w 359361"/>
                  <a:gd name="connsiteY0" fmla="*/ 0 h 486188"/>
                  <a:gd name="connsiteX1" fmla="*/ 323685 w 359361"/>
                  <a:gd name="connsiteY1" fmla="*/ 125928 h 486188"/>
                  <a:gd name="connsiteX2" fmla="*/ 350033 w 359361"/>
                  <a:gd name="connsiteY2" fmla="*/ 227693 h 486188"/>
                  <a:gd name="connsiteX3" fmla="*/ 257257 w 359361"/>
                  <a:gd name="connsiteY3" fmla="*/ 296883 h 486188"/>
                  <a:gd name="connsiteX4" fmla="*/ 255319 w 359361"/>
                  <a:gd name="connsiteY4" fmla="*/ 420873 h 486188"/>
                  <a:gd name="connsiteX5" fmla="*/ 77189 w 359361"/>
                  <a:gd name="connsiteY5" fmla="*/ 420873 h 486188"/>
                  <a:gd name="connsiteX6" fmla="*/ 0 w 359361"/>
                  <a:gd name="connsiteY6" fmla="*/ 486188 h 486188"/>
                  <a:gd name="connsiteX0" fmla="*/ 354734 w 381154"/>
                  <a:gd name="connsiteY0" fmla="*/ 0 h 486188"/>
                  <a:gd name="connsiteX1" fmla="*/ 323685 w 381154"/>
                  <a:gd name="connsiteY1" fmla="*/ 125928 h 486188"/>
                  <a:gd name="connsiteX2" fmla="*/ 350033 w 381154"/>
                  <a:gd name="connsiteY2" fmla="*/ 227693 h 486188"/>
                  <a:gd name="connsiteX3" fmla="*/ 257257 w 381154"/>
                  <a:gd name="connsiteY3" fmla="*/ 296883 h 486188"/>
                  <a:gd name="connsiteX4" fmla="*/ 255319 w 381154"/>
                  <a:gd name="connsiteY4" fmla="*/ 420873 h 486188"/>
                  <a:gd name="connsiteX5" fmla="*/ 77189 w 381154"/>
                  <a:gd name="connsiteY5" fmla="*/ 420873 h 486188"/>
                  <a:gd name="connsiteX6" fmla="*/ 0 w 381154"/>
                  <a:gd name="connsiteY6" fmla="*/ 486188 h 486188"/>
                  <a:gd name="connsiteX0" fmla="*/ 326159 w 357476"/>
                  <a:gd name="connsiteY0" fmla="*/ 0 h 511588"/>
                  <a:gd name="connsiteX1" fmla="*/ 323685 w 357476"/>
                  <a:gd name="connsiteY1" fmla="*/ 151328 h 511588"/>
                  <a:gd name="connsiteX2" fmla="*/ 350033 w 357476"/>
                  <a:gd name="connsiteY2" fmla="*/ 253093 h 511588"/>
                  <a:gd name="connsiteX3" fmla="*/ 257257 w 357476"/>
                  <a:gd name="connsiteY3" fmla="*/ 322283 h 511588"/>
                  <a:gd name="connsiteX4" fmla="*/ 255319 w 357476"/>
                  <a:gd name="connsiteY4" fmla="*/ 446273 h 511588"/>
                  <a:gd name="connsiteX5" fmla="*/ 77189 w 357476"/>
                  <a:gd name="connsiteY5" fmla="*/ 446273 h 511588"/>
                  <a:gd name="connsiteX6" fmla="*/ 0 w 357476"/>
                  <a:gd name="connsiteY6" fmla="*/ 511588 h 511588"/>
                  <a:gd name="connsiteX0" fmla="*/ 326159 w 358046"/>
                  <a:gd name="connsiteY0" fmla="*/ 0 h 511588"/>
                  <a:gd name="connsiteX1" fmla="*/ 323685 w 358046"/>
                  <a:gd name="connsiteY1" fmla="*/ 151328 h 511588"/>
                  <a:gd name="connsiteX2" fmla="*/ 350033 w 358046"/>
                  <a:gd name="connsiteY2" fmla="*/ 253093 h 511588"/>
                  <a:gd name="connsiteX3" fmla="*/ 257257 w 358046"/>
                  <a:gd name="connsiteY3" fmla="*/ 322283 h 511588"/>
                  <a:gd name="connsiteX4" fmla="*/ 255319 w 358046"/>
                  <a:gd name="connsiteY4" fmla="*/ 446273 h 511588"/>
                  <a:gd name="connsiteX5" fmla="*/ 77189 w 358046"/>
                  <a:gd name="connsiteY5" fmla="*/ 446273 h 511588"/>
                  <a:gd name="connsiteX6" fmla="*/ 0 w 358046"/>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7189 w 372612"/>
                  <a:gd name="connsiteY5" fmla="*/ 446273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7189 w 372612"/>
                  <a:gd name="connsiteY5" fmla="*/ 446273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4014 w 372612"/>
                  <a:gd name="connsiteY5" fmla="*/ 462148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4014 w 372612"/>
                  <a:gd name="connsiteY5" fmla="*/ 462148 h 511588"/>
                  <a:gd name="connsiteX6" fmla="*/ 0 w 372612"/>
                  <a:gd name="connsiteY6" fmla="*/ 511588 h 511588"/>
                  <a:gd name="connsiteX0" fmla="*/ 319809 w 366262"/>
                  <a:gd name="connsiteY0" fmla="*/ 0 h 533813"/>
                  <a:gd name="connsiteX1" fmla="*/ 317335 w 366262"/>
                  <a:gd name="connsiteY1" fmla="*/ 151328 h 533813"/>
                  <a:gd name="connsiteX2" fmla="*/ 359558 w 366262"/>
                  <a:gd name="connsiteY2" fmla="*/ 256268 h 533813"/>
                  <a:gd name="connsiteX3" fmla="*/ 250907 w 366262"/>
                  <a:gd name="connsiteY3" fmla="*/ 322283 h 533813"/>
                  <a:gd name="connsiteX4" fmla="*/ 248969 w 366262"/>
                  <a:gd name="connsiteY4" fmla="*/ 446273 h 533813"/>
                  <a:gd name="connsiteX5" fmla="*/ 67664 w 366262"/>
                  <a:gd name="connsiteY5" fmla="*/ 462148 h 533813"/>
                  <a:gd name="connsiteX6" fmla="*/ 0 w 366262"/>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49494 w 366787"/>
                  <a:gd name="connsiteY4" fmla="*/ 446273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288040 w 334493"/>
                  <a:gd name="connsiteY0" fmla="*/ 0 h 527463"/>
                  <a:gd name="connsiteX1" fmla="*/ 285566 w 334493"/>
                  <a:gd name="connsiteY1" fmla="*/ 151328 h 527463"/>
                  <a:gd name="connsiteX2" fmla="*/ 327789 w 334493"/>
                  <a:gd name="connsiteY2" fmla="*/ 256268 h 527463"/>
                  <a:gd name="connsiteX3" fmla="*/ 219138 w 334493"/>
                  <a:gd name="connsiteY3" fmla="*/ 322283 h 527463"/>
                  <a:gd name="connsiteX4" fmla="*/ 194975 w 334493"/>
                  <a:gd name="connsiteY4" fmla="*/ 455798 h 527463"/>
                  <a:gd name="connsiteX5" fmla="*/ 35895 w 334493"/>
                  <a:gd name="connsiteY5" fmla="*/ 462148 h 527463"/>
                  <a:gd name="connsiteX6" fmla="*/ 3156 w 334493"/>
                  <a:gd name="connsiteY6" fmla="*/ 527463 h 527463"/>
                  <a:gd name="connsiteX0" fmla="*/ 278515 w 334616"/>
                  <a:gd name="connsiteY0" fmla="*/ 0 h 498888"/>
                  <a:gd name="connsiteX1" fmla="*/ 285566 w 334616"/>
                  <a:gd name="connsiteY1" fmla="*/ 122753 h 498888"/>
                  <a:gd name="connsiteX2" fmla="*/ 327789 w 334616"/>
                  <a:gd name="connsiteY2" fmla="*/ 227693 h 498888"/>
                  <a:gd name="connsiteX3" fmla="*/ 219138 w 334616"/>
                  <a:gd name="connsiteY3" fmla="*/ 293708 h 498888"/>
                  <a:gd name="connsiteX4" fmla="*/ 194975 w 334616"/>
                  <a:gd name="connsiteY4" fmla="*/ 427223 h 498888"/>
                  <a:gd name="connsiteX5" fmla="*/ 35895 w 334616"/>
                  <a:gd name="connsiteY5" fmla="*/ 433573 h 498888"/>
                  <a:gd name="connsiteX6" fmla="*/ 3156 w 334616"/>
                  <a:gd name="connsiteY6" fmla="*/ 498888 h 49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616" h="498888">
                    <a:moveTo>
                      <a:pt x="278515" y="0"/>
                    </a:moveTo>
                    <a:cubicBezTo>
                      <a:pt x="352282" y="43460"/>
                      <a:pt x="277354" y="84804"/>
                      <a:pt x="285566" y="122753"/>
                    </a:cubicBezTo>
                    <a:cubicBezTo>
                      <a:pt x="293778" y="160702"/>
                      <a:pt x="354735" y="173801"/>
                      <a:pt x="327789" y="227693"/>
                    </a:cubicBezTo>
                    <a:cubicBezTo>
                      <a:pt x="300843" y="281585"/>
                      <a:pt x="260324" y="238228"/>
                      <a:pt x="219138" y="293708"/>
                    </a:cubicBezTo>
                    <a:cubicBezTo>
                      <a:pt x="177952" y="349188"/>
                      <a:pt x="250916" y="400737"/>
                      <a:pt x="194975" y="427223"/>
                    </a:cubicBezTo>
                    <a:cubicBezTo>
                      <a:pt x="139034" y="453709"/>
                      <a:pt x="103848" y="422687"/>
                      <a:pt x="35895" y="433573"/>
                    </a:cubicBezTo>
                    <a:cubicBezTo>
                      <a:pt x="-6658" y="444459"/>
                      <a:pt x="-1751" y="455798"/>
                      <a:pt x="3156" y="498888"/>
                    </a:cubicBez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647" name="Oval 1352"/>
              <p:cNvSpPr/>
              <p:nvPr/>
            </p:nvSpPr>
            <p:spPr>
              <a:xfrm rot="6105426">
                <a:off x="2381873" y="3875642"/>
                <a:ext cx="61886" cy="61889"/>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48" name="Oval 1353"/>
              <p:cNvSpPr/>
              <p:nvPr/>
            </p:nvSpPr>
            <p:spPr>
              <a:xfrm rot="14745426" flipV="1">
                <a:off x="2360449" y="3684433"/>
                <a:ext cx="61886" cy="63475"/>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49" name="Oval 1354"/>
              <p:cNvSpPr/>
              <p:nvPr/>
            </p:nvSpPr>
            <p:spPr>
              <a:xfrm rot="2505426">
                <a:off x="2285072" y="3580497"/>
                <a:ext cx="61888" cy="6188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50" name="Oval 1355"/>
              <p:cNvSpPr/>
              <p:nvPr/>
            </p:nvSpPr>
            <p:spPr>
              <a:xfrm rot="1065426">
                <a:off x="2172403" y="3517025"/>
                <a:ext cx="61889" cy="6188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51" name="Oval 1356"/>
              <p:cNvSpPr/>
              <p:nvPr/>
            </p:nvSpPr>
            <p:spPr>
              <a:xfrm rot="20505426">
                <a:off x="1980391" y="3517025"/>
                <a:ext cx="61888" cy="6188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nvGrpSpPr>
              <p:cNvPr id="652" name="Group 1357"/>
              <p:cNvGrpSpPr>
                <a:grpSpLocks/>
              </p:cNvGrpSpPr>
              <p:nvPr/>
            </p:nvGrpSpPr>
            <p:grpSpPr bwMode="auto">
              <a:xfrm>
                <a:off x="2046559" y="3104455"/>
                <a:ext cx="812964" cy="812964"/>
                <a:chOff x="2068784" y="3117155"/>
                <a:chExt cx="812964" cy="812964"/>
              </a:xfrm>
            </p:grpSpPr>
            <p:grpSp>
              <p:nvGrpSpPr>
                <p:cNvPr id="653" name="Group 1359"/>
                <p:cNvGrpSpPr>
                  <a:grpSpLocks/>
                </p:cNvGrpSpPr>
                <p:nvPr/>
              </p:nvGrpSpPr>
              <p:grpSpPr bwMode="auto">
                <a:xfrm>
                  <a:off x="2068784" y="3117155"/>
                  <a:ext cx="151036" cy="142500"/>
                  <a:chOff x="7274651" y="3582604"/>
                  <a:chExt cx="91438" cy="86271"/>
                </a:xfrm>
              </p:grpSpPr>
              <p:cxnSp>
                <p:nvCxnSpPr>
                  <p:cNvPr id="660" name="Straight Connector 1367"/>
                  <p:cNvCxnSpPr/>
                  <p:nvPr/>
                </p:nvCxnSpPr>
                <p:spPr bwMode="auto">
                  <a:xfrm>
                    <a:off x="7321056" y="3628716"/>
                    <a:ext cx="0" cy="40348"/>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61" name="Flowchart: Delay 21"/>
                  <p:cNvSpPr/>
                  <p:nvPr/>
                </p:nvSpPr>
                <p:spPr>
                  <a:xfrm rot="5400000">
                    <a:off x="7297519" y="3560027"/>
                    <a:ext cx="46112" cy="91267"/>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654" name="Group 1360"/>
                <p:cNvGrpSpPr>
                  <a:grpSpLocks/>
                </p:cNvGrpSpPr>
                <p:nvPr/>
              </p:nvGrpSpPr>
              <p:grpSpPr bwMode="auto">
                <a:xfrm rot="2700000">
                  <a:off x="2539856" y="3312279"/>
                  <a:ext cx="151036" cy="142500"/>
                  <a:chOff x="7274651" y="3582604"/>
                  <a:chExt cx="91438" cy="86271"/>
                </a:xfrm>
              </p:grpSpPr>
              <p:cxnSp>
                <p:nvCxnSpPr>
                  <p:cNvPr id="658" name="Straight Connector 1364"/>
                  <p:cNvCxnSpPr/>
                  <p:nvPr/>
                </p:nvCxnSpPr>
                <p:spPr bwMode="auto">
                  <a:xfrm>
                    <a:off x="7319006" y="3628846"/>
                    <a:ext cx="0" cy="40350"/>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59" name="Flowchart: Delay 21"/>
                  <p:cNvSpPr/>
                  <p:nvPr/>
                </p:nvSpPr>
                <p:spPr>
                  <a:xfrm rot="5400000">
                    <a:off x="7295609" y="3559573"/>
                    <a:ext cx="46114" cy="91263"/>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655" name="Group 1361"/>
                <p:cNvGrpSpPr>
                  <a:grpSpLocks/>
                </p:cNvGrpSpPr>
                <p:nvPr/>
              </p:nvGrpSpPr>
              <p:grpSpPr bwMode="auto">
                <a:xfrm rot="5400000">
                  <a:off x="2734980" y="3783351"/>
                  <a:ext cx="151036" cy="142500"/>
                  <a:chOff x="7274651" y="3582604"/>
                  <a:chExt cx="91438" cy="86271"/>
                </a:xfrm>
              </p:grpSpPr>
              <p:cxnSp>
                <p:nvCxnSpPr>
                  <p:cNvPr id="656" name="Straight Connector 1362"/>
                  <p:cNvCxnSpPr/>
                  <p:nvPr/>
                </p:nvCxnSpPr>
                <p:spPr bwMode="auto">
                  <a:xfrm>
                    <a:off x="7319663" y="3629679"/>
                    <a:ext cx="0" cy="40350"/>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57" name="Flowchart: Delay 21"/>
                  <p:cNvSpPr/>
                  <p:nvPr/>
                </p:nvSpPr>
                <p:spPr>
                  <a:xfrm rot="5400000">
                    <a:off x="7296126" y="3560991"/>
                    <a:ext cx="46114" cy="91263"/>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grpSp>
          <p:nvGrpSpPr>
            <p:cNvPr id="247" name="Group 932"/>
            <p:cNvGrpSpPr>
              <a:grpSpLocks/>
            </p:cNvGrpSpPr>
            <p:nvPr/>
          </p:nvGrpSpPr>
          <p:grpSpPr bwMode="auto">
            <a:xfrm>
              <a:off x="2806700" y="3352800"/>
              <a:ext cx="1474788" cy="1474788"/>
              <a:chOff x="2733046" y="3215345"/>
              <a:chExt cx="1474892" cy="1474892"/>
            </a:xfrm>
          </p:grpSpPr>
          <p:grpSp>
            <p:nvGrpSpPr>
              <p:cNvPr id="431" name="Group 1119"/>
              <p:cNvGrpSpPr>
                <a:grpSpLocks/>
              </p:cNvGrpSpPr>
              <p:nvPr/>
            </p:nvGrpSpPr>
            <p:grpSpPr bwMode="auto">
              <a:xfrm>
                <a:off x="2879266" y="3361393"/>
                <a:ext cx="1183986" cy="1183986"/>
                <a:chOff x="-1478564" y="4389651"/>
                <a:chExt cx="1183986" cy="1183986"/>
              </a:xfrm>
            </p:grpSpPr>
            <p:sp>
              <p:nvSpPr>
                <p:cNvPr id="475" name="Oval 1163"/>
                <p:cNvSpPr/>
                <p:nvPr/>
              </p:nvSpPr>
              <p:spPr>
                <a:xfrm>
                  <a:off x="-1478564" y="4389651"/>
                  <a:ext cx="1183986" cy="1183986"/>
                </a:xfrm>
                <a:prstGeom prst="ellipse">
                  <a:avLst/>
                </a:prstGeom>
                <a:gradFill>
                  <a:gsLst>
                    <a:gs pos="0">
                      <a:srgbClr val="8A97C9"/>
                    </a:gs>
                    <a:gs pos="85000">
                      <a:srgbClr val="1C254C"/>
                    </a:gs>
                  </a:gsLst>
                  <a:path path="circle">
                    <a:fillToRect l="50000" t="50000" r="50000" b="50000"/>
                  </a:path>
                </a:gradFill>
                <a:ln w="44450">
                  <a:solidFill>
                    <a:schemeClr val="bg1">
                      <a:lumMod val="6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nvGrpSpPr>
                <p:cNvPr id="476" name="Group 1164"/>
                <p:cNvGrpSpPr>
                  <a:grpSpLocks/>
                </p:cNvGrpSpPr>
                <p:nvPr/>
              </p:nvGrpSpPr>
              <p:grpSpPr bwMode="auto">
                <a:xfrm rot="-9360000">
                  <a:off x="-1088057" y="5184170"/>
                  <a:ext cx="77734" cy="328752"/>
                  <a:chOff x="4976082" y="2242942"/>
                  <a:chExt cx="457200" cy="1933585"/>
                </a:xfrm>
              </p:grpSpPr>
              <p:sp>
                <p:nvSpPr>
                  <p:cNvPr id="617" name="Oval 1317"/>
                  <p:cNvSpPr/>
                  <p:nvPr/>
                </p:nvSpPr>
                <p:spPr>
                  <a:xfrm>
                    <a:off x="5015474" y="2528702"/>
                    <a:ext cx="382846"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8" name="Oval 1318"/>
                  <p:cNvSpPr/>
                  <p:nvPr/>
                </p:nvSpPr>
                <p:spPr>
                  <a:xfrm>
                    <a:off x="4990965" y="2232984"/>
                    <a:ext cx="457547"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9" name="Oval 1319"/>
                  <p:cNvSpPr/>
                  <p:nvPr/>
                </p:nvSpPr>
                <p:spPr>
                  <a:xfrm>
                    <a:off x="5072102" y="3905900"/>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477" name="Group 1165"/>
                <p:cNvGrpSpPr>
                  <a:grpSpLocks/>
                </p:cNvGrpSpPr>
                <p:nvPr/>
              </p:nvGrpSpPr>
              <p:grpSpPr bwMode="auto">
                <a:xfrm rot="-8640000">
                  <a:off x="-1160443" y="5142377"/>
                  <a:ext cx="77734" cy="328752"/>
                  <a:chOff x="4976082" y="2242942"/>
                  <a:chExt cx="457200" cy="1933585"/>
                </a:xfrm>
              </p:grpSpPr>
              <p:sp>
                <p:nvSpPr>
                  <p:cNvPr id="613" name="Oval 1312"/>
                  <p:cNvSpPr/>
                  <p:nvPr/>
                </p:nvSpPr>
                <p:spPr>
                  <a:xfrm>
                    <a:off x="5037526" y="2531683"/>
                    <a:ext cx="382840"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4" name="Oval 1313"/>
                  <p:cNvSpPr/>
                  <p:nvPr/>
                </p:nvSpPr>
                <p:spPr>
                  <a:xfrm>
                    <a:off x="4997053" y="2240225"/>
                    <a:ext cx="457547"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5" name="Oval 1314"/>
                  <p:cNvSpPr/>
                  <p:nvPr/>
                </p:nvSpPr>
                <p:spPr>
                  <a:xfrm>
                    <a:off x="5050689" y="3551489"/>
                    <a:ext cx="364171" cy="36416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6" name="Oval 1315"/>
                  <p:cNvSpPr/>
                  <p:nvPr/>
                </p:nvSpPr>
                <p:spPr>
                  <a:xfrm>
                    <a:off x="5088995" y="3904359"/>
                    <a:ext cx="270788"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478" name="Group 1166"/>
                <p:cNvGrpSpPr>
                  <a:grpSpLocks/>
                </p:cNvGrpSpPr>
                <p:nvPr/>
              </p:nvGrpSpPr>
              <p:grpSpPr bwMode="auto">
                <a:xfrm rot="3600000">
                  <a:off x="-925438" y="4419103"/>
                  <a:ext cx="77735" cy="1128384"/>
                  <a:chOff x="5191997" y="3045359"/>
                  <a:chExt cx="77735" cy="1128384"/>
                </a:xfrm>
              </p:grpSpPr>
              <p:grpSp>
                <p:nvGrpSpPr>
                  <p:cNvPr id="604" name="Group 1301"/>
                  <p:cNvGrpSpPr>
                    <a:grpSpLocks/>
                  </p:cNvGrpSpPr>
                  <p:nvPr/>
                </p:nvGrpSpPr>
                <p:grpSpPr bwMode="auto">
                  <a:xfrm>
                    <a:off x="5191997" y="3045359"/>
                    <a:ext cx="77734" cy="328752"/>
                    <a:chOff x="4976082" y="2242942"/>
                    <a:chExt cx="457200" cy="1933585"/>
                  </a:xfrm>
                </p:grpSpPr>
                <p:sp>
                  <p:nvSpPr>
                    <p:cNvPr id="610" name="Oval 1309"/>
                    <p:cNvSpPr/>
                    <p:nvPr/>
                  </p:nvSpPr>
                  <p:spPr>
                    <a:xfrm>
                      <a:off x="4992863" y="2568136"/>
                      <a:ext cx="382840"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1" name="Oval 1310"/>
                    <p:cNvSpPr/>
                    <p:nvPr/>
                  </p:nvSpPr>
                  <p:spPr>
                    <a:xfrm>
                      <a:off x="4957274" y="2275601"/>
                      <a:ext cx="457547"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12" name="Oval 1311"/>
                    <p:cNvSpPr/>
                    <p:nvPr/>
                  </p:nvSpPr>
                  <p:spPr>
                    <a:xfrm>
                      <a:off x="5048279" y="3941814"/>
                      <a:ext cx="270794"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605" name="Group 1303"/>
                  <p:cNvGrpSpPr>
                    <a:grpSpLocks/>
                  </p:cNvGrpSpPr>
                  <p:nvPr/>
                </p:nvGrpSpPr>
                <p:grpSpPr bwMode="auto">
                  <a:xfrm rot="10800000">
                    <a:off x="5191998" y="3844991"/>
                    <a:ext cx="77734" cy="328752"/>
                    <a:chOff x="4976082" y="2242942"/>
                    <a:chExt cx="457200" cy="1933585"/>
                  </a:xfrm>
                </p:grpSpPr>
                <p:sp>
                  <p:nvSpPr>
                    <p:cNvPr id="606" name="Oval 1304"/>
                    <p:cNvSpPr/>
                    <p:nvPr/>
                  </p:nvSpPr>
                  <p:spPr>
                    <a:xfrm>
                      <a:off x="5036775" y="2507574"/>
                      <a:ext cx="382840"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7" name="Oval 1305"/>
                    <p:cNvSpPr/>
                    <p:nvPr/>
                  </p:nvSpPr>
                  <p:spPr>
                    <a:xfrm>
                      <a:off x="5001188" y="2215047"/>
                      <a:ext cx="457547"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8" name="Oval 1306"/>
                    <p:cNvSpPr/>
                    <p:nvPr/>
                  </p:nvSpPr>
                  <p:spPr>
                    <a:xfrm>
                      <a:off x="5043428" y="3520688"/>
                      <a:ext cx="364171"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9" name="Oval 1308"/>
                    <p:cNvSpPr/>
                    <p:nvPr/>
                  </p:nvSpPr>
                  <p:spPr>
                    <a:xfrm>
                      <a:off x="5092193" y="3881260"/>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79" name="Group 1167"/>
                <p:cNvGrpSpPr>
                  <a:grpSpLocks/>
                </p:cNvGrpSpPr>
                <p:nvPr/>
              </p:nvGrpSpPr>
              <p:grpSpPr bwMode="auto">
                <a:xfrm rot="4320000">
                  <a:off x="-925438" y="4419103"/>
                  <a:ext cx="77735" cy="1128384"/>
                  <a:chOff x="5191997" y="3045359"/>
                  <a:chExt cx="77735" cy="1128384"/>
                </a:xfrm>
              </p:grpSpPr>
              <p:grpSp>
                <p:nvGrpSpPr>
                  <p:cNvPr id="594" name="Group 1289"/>
                  <p:cNvGrpSpPr>
                    <a:grpSpLocks/>
                  </p:cNvGrpSpPr>
                  <p:nvPr/>
                </p:nvGrpSpPr>
                <p:grpSpPr bwMode="auto">
                  <a:xfrm>
                    <a:off x="5191997" y="3045359"/>
                    <a:ext cx="77734" cy="328752"/>
                    <a:chOff x="4976082" y="2242942"/>
                    <a:chExt cx="457200" cy="1933585"/>
                  </a:xfrm>
                </p:grpSpPr>
                <p:sp>
                  <p:nvSpPr>
                    <p:cNvPr id="600" name="Oval 1297"/>
                    <p:cNvSpPr/>
                    <p:nvPr/>
                  </p:nvSpPr>
                  <p:spPr>
                    <a:xfrm>
                      <a:off x="4994351" y="2571062"/>
                      <a:ext cx="382846" cy="117654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1" name="Oval 1298"/>
                    <p:cNvSpPr/>
                    <p:nvPr/>
                  </p:nvSpPr>
                  <p:spPr>
                    <a:xfrm>
                      <a:off x="4959514" y="2288289"/>
                      <a:ext cx="457541"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2" name="Oval 1299"/>
                    <p:cNvSpPr/>
                    <p:nvPr/>
                  </p:nvSpPr>
                  <p:spPr>
                    <a:xfrm>
                      <a:off x="5006955" y="3601770"/>
                      <a:ext cx="364171"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603" name="Oval 1300"/>
                    <p:cNvSpPr/>
                    <p:nvPr/>
                  </p:nvSpPr>
                  <p:spPr>
                    <a:xfrm>
                      <a:off x="5055888" y="3943736"/>
                      <a:ext cx="270788"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95" name="Group 1291"/>
                  <p:cNvGrpSpPr>
                    <a:grpSpLocks/>
                  </p:cNvGrpSpPr>
                  <p:nvPr/>
                </p:nvGrpSpPr>
                <p:grpSpPr bwMode="auto">
                  <a:xfrm rot="10800000">
                    <a:off x="5191998" y="3844991"/>
                    <a:ext cx="77734" cy="328752"/>
                    <a:chOff x="4976082" y="2242942"/>
                    <a:chExt cx="457200" cy="1933585"/>
                  </a:xfrm>
                </p:grpSpPr>
                <p:sp>
                  <p:nvSpPr>
                    <p:cNvPr id="596" name="Oval 1292"/>
                    <p:cNvSpPr/>
                    <p:nvPr/>
                  </p:nvSpPr>
                  <p:spPr>
                    <a:xfrm>
                      <a:off x="5029270" y="2514239"/>
                      <a:ext cx="382840"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7" name="Oval 1293"/>
                    <p:cNvSpPr/>
                    <p:nvPr/>
                  </p:nvSpPr>
                  <p:spPr>
                    <a:xfrm>
                      <a:off x="4992759" y="2211039"/>
                      <a:ext cx="457541"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8" name="Oval 1294"/>
                    <p:cNvSpPr/>
                    <p:nvPr/>
                  </p:nvSpPr>
                  <p:spPr>
                    <a:xfrm>
                      <a:off x="5040204" y="3524528"/>
                      <a:ext cx="364171"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9" name="Oval 1296"/>
                    <p:cNvSpPr/>
                    <p:nvPr/>
                  </p:nvSpPr>
                  <p:spPr>
                    <a:xfrm>
                      <a:off x="5092245" y="3887144"/>
                      <a:ext cx="270794"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0" name="Group 1168"/>
                <p:cNvGrpSpPr>
                  <a:grpSpLocks/>
                </p:cNvGrpSpPr>
                <p:nvPr/>
              </p:nvGrpSpPr>
              <p:grpSpPr bwMode="auto">
                <a:xfrm rot="5760000">
                  <a:off x="-925438" y="4419103"/>
                  <a:ext cx="77735" cy="1128384"/>
                  <a:chOff x="5191997" y="3045359"/>
                  <a:chExt cx="77735" cy="1128384"/>
                </a:xfrm>
              </p:grpSpPr>
              <p:grpSp>
                <p:nvGrpSpPr>
                  <p:cNvPr id="585" name="Group 1279"/>
                  <p:cNvGrpSpPr>
                    <a:grpSpLocks/>
                  </p:cNvGrpSpPr>
                  <p:nvPr/>
                </p:nvGrpSpPr>
                <p:grpSpPr bwMode="auto">
                  <a:xfrm>
                    <a:off x="5191997" y="3045359"/>
                    <a:ext cx="77734" cy="328752"/>
                    <a:chOff x="4976082" y="2242942"/>
                    <a:chExt cx="457200" cy="1933585"/>
                  </a:xfrm>
                </p:grpSpPr>
                <p:sp>
                  <p:nvSpPr>
                    <p:cNvPr id="591" name="Oval 1286"/>
                    <p:cNvSpPr/>
                    <p:nvPr/>
                  </p:nvSpPr>
                  <p:spPr>
                    <a:xfrm>
                      <a:off x="5012696" y="2588111"/>
                      <a:ext cx="382846"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2" name="Oval 1287"/>
                    <p:cNvSpPr/>
                    <p:nvPr/>
                  </p:nvSpPr>
                  <p:spPr>
                    <a:xfrm>
                      <a:off x="4972034" y="2295391"/>
                      <a:ext cx="457541"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3" name="Oval 1288"/>
                    <p:cNvSpPr/>
                    <p:nvPr/>
                  </p:nvSpPr>
                  <p:spPr>
                    <a:xfrm>
                      <a:off x="5069558" y="3946922"/>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86" name="Group 1280"/>
                  <p:cNvGrpSpPr>
                    <a:grpSpLocks/>
                  </p:cNvGrpSpPr>
                  <p:nvPr/>
                </p:nvGrpSpPr>
                <p:grpSpPr bwMode="auto">
                  <a:xfrm rot="10800000">
                    <a:off x="5191998" y="3844991"/>
                    <a:ext cx="77734" cy="328752"/>
                    <a:chOff x="4976082" y="2242942"/>
                    <a:chExt cx="457200" cy="1933585"/>
                  </a:xfrm>
                </p:grpSpPr>
                <p:sp>
                  <p:nvSpPr>
                    <p:cNvPr id="587" name="Oval 1282"/>
                    <p:cNvSpPr/>
                    <p:nvPr/>
                  </p:nvSpPr>
                  <p:spPr>
                    <a:xfrm>
                      <a:off x="5021919" y="2512331"/>
                      <a:ext cx="382840"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8" name="Oval 1283"/>
                    <p:cNvSpPr/>
                    <p:nvPr/>
                  </p:nvSpPr>
                  <p:spPr>
                    <a:xfrm>
                      <a:off x="4989557" y="2209346"/>
                      <a:ext cx="457541"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9" name="Oval 1284"/>
                    <p:cNvSpPr/>
                    <p:nvPr/>
                  </p:nvSpPr>
                  <p:spPr>
                    <a:xfrm>
                      <a:off x="5037022" y="3514097"/>
                      <a:ext cx="364171" cy="36416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90" name="Oval 1285"/>
                    <p:cNvSpPr/>
                    <p:nvPr/>
                  </p:nvSpPr>
                  <p:spPr>
                    <a:xfrm>
                      <a:off x="5069494" y="3872126"/>
                      <a:ext cx="270794"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1" name="Group 1169"/>
                <p:cNvGrpSpPr>
                  <a:grpSpLocks/>
                </p:cNvGrpSpPr>
                <p:nvPr/>
              </p:nvGrpSpPr>
              <p:grpSpPr bwMode="auto">
                <a:xfrm rot="6480000">
                  <a:off x="-925438" y="4419103"/>
                  <a:ext cx="77735" cy="1128384"/>
                  <a:chOff x="5191997" y="3045359"/>
                  <a:chExt cx="77735" cy="1128384"/>
                </a:xfrm>
              </p:grpSpPr>
              <p:grpSp>
                <p:nvGrpSpPr>
                  <p:cNvPr id="577" name="Group 1270"/>
                  <p:cNvGrpSpPr>
                    <a:grpSpLocks/>
                  </p:cNvGrpSpPr>
                  <p:nvPr/>
                </p:nvGrpSpPr>
                <p:grpSpPr bwMode="auto">
                  <a:xfrm>
                    <a:off x="5191997" y="3045359"/>
                    <a:ext cx="77734" cy="328752"/>
                    <a:chOff x="4976082" y="2242942"/>
                    <a:chExt cx="457200" cy="1933585"/>
                  </a:xfrm>
                </p:grpSpPr>
                <p:sp>
                  <p:nvSpPr>
                    <p:cNvPr id="582" name="Oval 1275"/>
                    <p:cNvSpPr/>
                    <p:nvPr/>
                  </p:nvSpPr>
                  <p:spPr>
                    <a:xfrm>
                      <a:off x="5011363" y="2587884"/>
                      <a:ext cx="382846"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3" name="Oval 1276"/>
                    <p:cNvSpPr/>
                    <p:nvPr/>
                  </p:nvSpPr>
                  <p:spPr>
                    <a:xfrm>
                      <a:off x="4973172" y="2284690"/>
                      <a:ext cx="457547"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4" name="Oval 1278"/>
                    <p:cNvSpPr/>
                    <p:nvPr/>
                  </p:nvSpPr>
                  <p:spPr>
                    <a:xfrm>
                      <a:off x="5066435" y="3949019"/>
                      <a:ext cx="270794"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78" name="Group 1271"/>
                  <p:cNvGrpSpPr>
                    <a:grpSpLocks/>
                  </p:cNvGrpSpPr>
                  <p:nvPr/>
                </p:nvGrpSpPr>
                <p:grpSpPr bwMode="auto">
                  <a:xfrm rot="10800000">
                    <a:off x="5191998" y="3844991"/>
                    <a:ext cx="77734" cy="328752"/>
                    <a:chOff x="4976082" y="2242942"/>
                    <a:chExt cx="457200" cy="1933585"/>
                  </a:xfrm>
                </p:grpSpPr>
                <p:sp>
                  <p:nvSpPr>
                    <p:cNvPr id="579" name="Oval 1272"/>
                    <p:cNvSpPr/>
                    <p:nvPr/>
                  </p:nvSpPr>
                  <p:spPr>
                    <a:xfrm>
                      <a:off x="5004629" y="2511848"/>
                      <a:ext cx="382840"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0" name="Oval 1273"/>
                    <p:cNvSpPr/>
                    <p:nvPr/>
                  </p:nvSpPr>
                  <p:spPr>
                    <a:xfrm>
                      <a:off x="4975320" y="2205765"/>
                      <a:ext cx="457547"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81" name="Oval 1274"/>
                    <p:cNvSpPr/>
                    <p:nvPr/>
                  </p:nvSpPr>
                  <p:spPr>
                    <a:xfrm>
                      <a:off x="5068582" y="3870094"/>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2" name="Group 1170"/>
                <p:cNvGrpSpPr>
                  <a:grpSpLocks/>
                </p:cNvGrpSpPr>
                <p:nvPr/>
              </p:nvGrpSpPr>
              <p:grpSpPr bwMode="auto">
                <a:xfrm rot="7920000">
                  <a:off x="-925438" y="4419103"/>
                  <a:ext cx="77735" cy="1128384"/>
                  <a:chOff x="5191997" y="3045359"/>
                  <a:chExt cx="77735" cy="1128384"/>
                </a:xfrm>
              </p:grpSpPr>
              <p:grpSp>
                <p:nvGrpSpPr>
                  <p:cNvPr id="567" name="Group 1258"/>
                  <p:cNvGrpSpPr>
                    <a:grpSpLocks/>
                  </p:cNvGrpSpPr>
                  <p:nvPr/>
                </p:nvGrpSpPr>
                <p:grpSpPr bwMode="auto">
                  <a:xfrm>
                    <a:off x="5191997" y="3045359"/>
                    <a:ext cx="77734" cy="328752"/>
                    <a:chOff x="4976082" y="2242942"/>
                    <a:chExt cx="457200" cy="1933585"/>
                  </a:xfrm>
                </p:grpSpPr>
                <p:sp>
                  <p:nvSpPr>
                    <p:cNvPr id="573" name="Oval 1265"/>
                    <p:cNvSpPr/>
                    <p:nvPr/>
                  </p:nvSpPr>
                  <p:spPr>
                    <a:xfrm>
                      <a:off x="5026749" y="2574914"/>
                      <a:ext cx="382846"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4" name="Oval 1267"/>
                    <p:cNvSpPr/>
                    <p:nvPr/>
                  </p:nvSpPr>
                  <p:spPr>
                    <a:xfrm>
                      <a:off x="4976769" y="2297074"/>
                      <a:ext cx="457541"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5" name="Oval 1268"/>
                    <p:cNvSpPr/>
                    <p:nvPr/>
                  </p:nvSpPr>
                  <p:spPr>
                    <a:xfrm>
                      <a:off x="5030673" y="3593774"/>
                      <a:ext cx="364165" cy="36416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6" name="Oval 1269"/>
                    <p:cNvSpPr/>
                    <p:nvPr/>
                  </p:nvSpPr>
                  <p:spPr>
                    <a:xfrm>
                      <a:off x="5087146" y="3958338"/>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68" name="Group 1259"/>
                  <p:cNvGrpSpPr>
                    <a:grpSpLocks/>
                  </p:cNvGrpSpPr>
                  <p:nvPr/>
                </p:nvGrpSpPr>
                <p:grpSpPr bwMode="auto">
                  <a:xfrm rot="10800000">
                    <a:off x="5191998" y="3844991"/>
                    <a:ext cx="77734" cy="328752"/>
                    <a:chOff x="4976082" y="2242942"/>
                    <a:chExt cx="457200" cy="1933585"/>
                  </a:xfrm>
                </p:grpSpPr>
                <p:sp>
                  <p:nvSpPr>
                    <p:cNvPr id="569" name="Oval 1261"/>
                    <p:cNvSpPr/>
                    <p:nvPr/>
                  </p:nvSpPr>
                  <p:spPr>
                    <a:xfrm>
                      <a:off x="5003549" y="2495690"/>
                      <a:ext cx="382840"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0" name="Oval 1262"/>
                    <p:cNvSpPr/>
                    <p:nvPr/>
                  </p:nvSpPr>
                  <p:spPr>
                    <a:xfrm>
                      <a:off x="4953563" y="2217856"/>
                      <a:ext cx="457547"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1" name="Oval 1263"/>
                    <p:cNvSpPr/>
                    <p:nvPr/>
                  </p:nvSpPr>
                  <p:spPr>
                    <a:xfrm>
                      <a:off x="5007467" y="3514550"/>
                      <a:ext cx="364171"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72" name="Oval 1264"/>
                    <p:cNvSpPr/>
                    <p:nvPr/>
                  </p:nvSpPr>
                  <p:spPr>
                    <a:xfrm>
                      <a:off x="5050755" y="3878426"/>
                      <a:ext cx="27079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3" name="Group 1171"/>
                <p:cNvGrpSpPr>
                  <a:grpSpLocks/>
                </p:cNvGrpSpPr>
                <p:nvPr/>
              </p:nvGrpSpPr>
              <p:grpSpPr bwMode="auto">
                <a:xfrm rot="8640000">
                  <a:off x="-925438" y="4419103"/>
                  <a:ext cx="77735" cy="1128384"/>
                  <a:chOff x="5191997" y="3045359"/>
                  <a:chExt cx="77735" cy="1128384"/>
                </a:xfrm>
              </p:grpSpPr>
              <p:grpSp>
                <p:nvGrpSpPr>
                  <p:cNvPr id="559" name="Group 1249"/>
                  <p:cNvGrpSpPr>
                    <a:grpSpLocks/>
                  </p:cNvGrpSpPr>
                  <p:nvPr/>
                </p:nvGrpSpPr>
                <p:grpSpPr bwMode="auto">
                  <a:xfrm>
                    <a:off x="5191997" y="3045359"/>
                    <a:ext cx="77734" cy="328752"/>
                    <a:chOff x="4976082" y="2242942"/>
                    <a:chExt cx="457200" cy="1933585"/>
                  </a:xfrm>
                </p:grpSpPr>
                <p:sp>
                  <p:nvSpPr>
                    <p:cNvPr id="564" name="Oval 1255"/>
                    <p:cNvSpPr/>
                    <p:nvPr/>
                  </p:nvSpPr>
                  <p:spPr>
                    <a:xfrm>
                      <a:off x="5019864" y="2550718"/>
                      <a:ext cx="373505"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65" name="Oval 1256"/>
                    <p:cNvSpPr/>
                    <p:nvPr/>
                  </p:nvSpPr>
                  <p:spPr>
                    <a:xfrm>
                      <a:off x="4994078" y="2262004"/>
                      <a:ext cx="438872"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66" name="Oval 1257"/>
                    <p:cNvSpPr/>
                    <p:nvPr/>
                  </p:nvSpPr>
                  <p:spPr>
                    <a:xfrm>
                      <a:off x="5072894" y="3917906"/>
                      <a:ext cx="26145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60" name="Group 1250"/>
                  <p:cNvGrpSpPr>
                    <a:grpSpLocks/>
                  </p:cNvGrpSpPr>
                  <p:nvPr/>
                </p:nvGrpSpPr>
                <p:grpSpPr bwMode="auto">
                  <a:xfrm rot="10800000">
                    <a:off x="5191998" y="3844991"/>
                    <a:ext cx="77734" cy="328752"/>
                    <a:chOff x="4976082" y="2242942"/>
                    <a:chExt cx="457200" cy="1933585"/>
                  </a:xfrm>
                </p:grpSpPr>
                <p:sp>
                  <p:nvSpPr>
                    <p:cNvPr id="561" name="Oval 1251"/>
                    <p:cNvSpPr/>
                    <p:nvPr/>
                  </p:nvSpPr>
                  <p:spPr>
                    <a:xfrm>
                      <a:off x="4999939" y="2515120"/>
                      <a:ext cx="373505"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62" name="Oval 1253"/>
                    <p:cNvSpPr/>
                    <p:nvPr/>
                  </p:nvSpPr>
                  <p:spPr>
                    <a:xfrm>
                      <a:off x="4966597" y="2220916"/>
                      <a:ext cx="438872"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63" name="Oval 1254"/>
                    <p:cNvSpPr/>
                    <p:nvPr/>
                  </p:nvSpPr>
                  <p:spPr>
                    <a:xfrm>
                      <a:off x="5052965" y="3882305"/>
                      <a:ext cx="261454"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4" name="Group 1172"/>
                <p:cNvGrpSpPr>
                  <a:grpSpLocks/>
                </p:cNvGrpSpPr>
                <p:nvPr/>
              </p:nvGrpSpPr>
              <p:grpSpPr bwMode="auto">
                <a:xfrm rot="9360000">
                  <a:off x="-925438" y="4419103"/>
                  <a:ext cx="77735" cy="1128384"/>
                  <a:chOff x="5191997" y="3045359"/>
                  <a:chExt cx="77735" cy="1128384"/>
                </a:xfrm>
              </p:grpSpPr>
              <p:grpSp>
                <p:nvGrpSpPr>
                  <p:cNvPr id="549" name="Group 1237"/>
                  <p:cNvGrpSpPr>
                    <a:grpSpLocks/>
                  </p:cNvGrpSpPr>
                  <p:nvPr/>
                </p:nvGrpSpPr>
                <p:grpSpPr bwMode="auto">
                  <a:xfrm>
                    <a:off x="5191997" y="3045359"/>
                    <a:ext cx="77734" cy="328752"/>
                    <a:chOff x="4976082" y="2242942"/>
                    <a:chExt cx="457200" cy="1933585"/>
                  </a:xfrm>
                </p:grpSpPr>
                <p:sp>
                  <p:nvSpPr>
                    <p:cNvPr id="555" name="Oval 1244"/>
                    <p:cNvSpPr/>
                    <p:nvPr/>
                  </p:nvSpPr>
                  <p:spPr>
                    <a:xfrm>
                      <a:off x="5036770" y="2538070"/>
                      <a:ext cx="373505"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6" name="Oval 1245"/>
                    <p:cNvSpPr/>
                    <p:nvPr/>
                  </p:nvSpPr>
                  <p:spPr>
                    <a:xfrm>
                      <a:off x="5004042" y="2248049"/>
                      <a:ext cx="438872"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7" name="Oval 1246"/>
                    <p:cNvSpPr/>
                    <p:nvPr/>
                  </p:nvSpPr>
                  <p:spPr>
                    <a:xfrm>
                      <a:off x="5057486" y="3565196"/>
                      <a:ext cx="345490" cy="36416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8" name="Oval 1247"/>
                    <p:cNvSpPr/>
                    <p:nvPr/>
                  </p:nvSpPr>
                  <p:spPr>
                    <a:xfrm>
                      <a:off x="5092194" y="3915268"/>
                      <a:ext cx="26145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50" name="Group 1238"/>
                  <p:cNvGrpSpPr>
                    <a:grpSpLocks/>
                  </p:cNvGrpSpPr>
                  <p:nvPr/>
                </p:nvGrpSpPr>
                <p:grpSpPr bwMode="auto">
                  <a:xfrm rot="10800000">
                    <a:off x="5191998" y="3844991"/>
                    <a:ext cx="77734" cy="328752"/>
                    <a:chOff x="4976082" y="2242942"/>
                    <a:chExt cx="457200" cy="1933585"/>
                  </a:xfrm>
                </p:grpSpPr>
                <p:sp>
                  <p:nvSpPr>
                    <p:cNvPr id="551" name="Oval 1239"/>
                    <p:cNvSpPr/>
                    <p:nvPr/>
                  </p:nvSpPr>
                  <p:spPr>
                    <a:xfrm>
                      <a:off x="5010283" y="2505487"/>
                      <a:ext cx="364165"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2" name="Oval 1240"/>
                    <p:cNvSpPr/>
                    <p:nvPr/>
                  </p:nvSpPr>
                  <p:spPr>
                    <a:xfrm>
                      <a:off x="4977152" y="2217371"/>
                      <a:ext cx="438866"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3" name="Oval 1242"/>
                    <p:cNvSpPr/>
                    <p:nvPr/>
                  </p:nvSpPr>
                  <p:spPr>
                    <a:xfrm>
                      <a:off x="5013126" y="3528815"/>
                      <a:ext cx="354830"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54" name="Oval 1243"/>
                    <p:cNvSpPr/>
                    <p:nvPr/>
                  </p:nvSpPr>
                  <p:spPr>
                    <a:xfrm>
                      <a:off x="5065706" y="3882691"/>
                      <a:ext cx="252113"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5" name="Group 1173"/>
                <p:cNvGrpSpPr>
                  <a:grpSpLocks/>
                </p:cNvGrpSpPr>
                <p:nvPr/>
              </p:nvGrpSpPr>
              <p:grpSpPr bwMode="auto">
                <a:xfrm rot="10080000">
                  <a:off x="-925438" y="4419103"/>
                  <a:ext cx="77735" cy="1128384"/>
                  <a:chOff x="5191997" y="3045359"/>
                  <a:chExt cx="77735" cy="1128384"/>
                </a:xfrm>
              </p:grpSpPr>
              <p:grpSp>
                <p:nvGrpSpPr>
                  <p:cNvPr id="539" name="Group 1227"/>
                  <p:cNvGrpSpPr>
                    <a:grpSpLocks/>
                  </p:cNvGrpSpPr>
                  <p:nvPr/>
                </p:nvGrpSpPr>
                <p:grpSpPr bwMode="auto">
                  <a:xfrm>
                    <a:off x="5191997" y="3045359"/>
                    <a:ext cx="77734" cy="328752"/>
                    <a:chOff x="4976082" y="2242942"/>
                    <a:chExt cx="457200" cy="1933585"/>
                  </a:xfrm>
                </p:grpSpPr>
                <p:sp>
                  <p:nvSpPr>
                    <p:cNvPr id="545" name="Oval 1233"/>
                    <p:cNvSpPr/>
                    <p:nvPr/>
                  </p:nvSpPr>
                  <p:spPr>
                    <a:xfrm>
                      <a:off x="5037090" y="2542081"/>
                      <a:ext cx="373505"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6" name="Oval 1234"/>
                    <p:cNvSpPr/>
                    <p:nvPr/>
                  </p:nvSpPr>
                  <p:spPr>
                    <a:xfrm>
                      <a:off x="5005928" y="2247880"/>
                      <a:ext cx="438872"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7" name="Oval 1235"/>
                    <p:cNvSpPr/>
                    <p:nvPr/>
                  </p:nvSpPr>
                  <p:spPr>
                    <a:xfrm>
                      <a:off x="5052094" y="3554564"/>
                      <a:ext cx="345490"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8" name="Oval 1236"/>
                    <p:cNvSpPr/>
                    <p:nvPr/>
                  </p:nvSpPr>
                  <p:spPr>
                    <a:xfrm>
                      <a:off x="5098651" y="3916252"/>
                      <a:ext cx="252113"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40" name="Group 1228"/>
                  <p:cNvGrpSpPr>
                    <a:grpSpLocks/>
                  </p:cNvGrpSpPr>
                  <p:nvPr/>
                </p:nvGrpSpPr>
                <p:grpSpPr bwMode="auto">
                  <a:xfrm rot="10800000">
                    <a:off x="5191998" y="3844991"/>
                    <a:ext cx="77734" cy="328752"/>
                    <a:chOff x="4976082" y="2242942"/>
                    <a:chExt cx="457200" cy="1933585"/>
                  </a:xfrm>
                </p:grpSpPr>
                <p:sp>
                  <p:nvSpPr>
                    <p:cNvPr id="541" name="Oval 1229"/>
                    <p:cNvSpPr/>
                    <p:nvPr/>
                  </p:nvSpPr>
                  <p:spPr>
                    <a:xfrm>
                      <a:off x="5011699" y="2527767"/>
                      <a:ext cx="364171"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2" name="Oval 1230"/>
                    <p:cNvSpPr/>
                    <p:nvPr/>
                  </p:nvSpPr>
                  <p:spPr>
                    <a:xfrm>
                      <a:off x="4964008" y="2222487"/>
                      <a:ext cx="448206"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3" name="Oval 1231"/>
                    <p:cNvSpPr/>
                    <p:nvPr/>
                  </p:nvSpPr>
                  <p:spPr>
                    <a:xfrm>
                      <a:off x="5008233" y="3538308"/>
                      <a:ext cx="354830" cy="364172"/>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44" name="Oval 1232"/>
                    <p:cNvSpPr/>
                    <p:nvPr/>
                  </p:nvSpPr>
                  <p:spPr>
                    <a:xfrm>
                      <a:off x="5054789" y="3899996"/>
                      <a:ext cx="261454" cy="270796"/>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6" name="Group 1174"/>
                <p:cNvGrpSpPr>
                  <a:grpSpLocks/>
                </p:cNvGrpSpPr>
                <p:nvPr/>
              </p:nvGrpSpPr>
              <p:grpSpPr bwMode="auto">
                <a:xfrm>
                  <a:off x="-929830" y="4419103"/>
                  <a:ext cx="87782" cy="1128384"/>
                  <a:chOff x="-264164" y="4419103"/>
                  <a:chExt cx="87782" cy="1128384"/>
                </a:xfrm>
              </p:grpSpPr>
              <p:grpSp>
                <p:nvGrpSpPr>
                  <p:cNvPr id="528" name="Group 1216"/>
                  <p:cNvGrpSpPr>
                    <a:grpSpLocks/>
                  </p:cNvGrpSpPr>
                  <p:nvPr/>
                </p:nvGrpSpPr>
                <p:grpSpPr bwMode="auto">
                  <a:xfrm rot="10800000">
                    <a:off x="-259140" y="5218735"/>
                    <a:ext cx="77734" cy="328752"/>
                    <a:chOff x="4976082" y="2242942"/>
                    <a:chExt cx="457200" cy="1933585"/>
                  </a:xfrm>
                </p:grpSpPr>
                <p:sp>
                  <p:nvSpPr>
                    <p:cNvPr id="536" name="Oval 1224"/>
                    <p:cNvSpPr/>
                    <p:nvPr/>
                  </p:nvSpPr>
                  <p:spPr>
                    <a:xfrm>
                      <a:off x="5030837" y="2525749"/>
                      <a:ext cx="382840"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37" name="Oval 1225"/>
                    <p:cNvSpPr/>
                    <p:nvPr/>
                  </p:nvSpPr>
                  <p:spPr>
                    <a:xfrm>
                      <a:off x="4993487" y="2236284"/>
                      <a:ext cx="457541"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38" name="Oval 1226"/>
                    <p:cNvSpPr/>
                    <p:nvPr/>
                  </p:nvSpPr>
                  <p:spPr>
                    <a:xfrm>
                      <a:off x="5086863" y="3898391"/>
                      <a:ext cx="270788"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29" name="Group 1217"/>
                  <p:cNvGrpSpPr>
                    <a:grpSpLocks/>
                  </p:cNvGrpSpPr>
                  <p:nvPr/>
                </p:nvGrpSpPr>
                <p:grpSpPr bwMode="auto">
                  <a:xfrm>
                    <a:off x="-264164" y="4419103"/>
                    <a:ext cx="87782" cy="504446"/>
                    <a:chOff x="-264164" y="4419103"/>
                    <a:chExt cx="87782" cy="504446"/>
                  </a:xfrm>
                </p:grpSpPr>
                <p:sp>
                  <p:nvSpPr>
                    <p:cNvPr id="530" name="Oval 1218"/>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31" name="Oval 1219"/>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32" name="Oval 1220"/>
                    <p:cNvSpPr/>
                    <p:nvPr/>
                  </p:nvSpPr>
                  <p:spPr>
                    <a:xfrm>
                      <a:off x="-252631" y="4469043"/>
                      <a:ext cx="65091" cy="20321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33" name="Oval 1221"/>
                    <p:cNvSpPr/>
                    <p:nvPr/>
                  </p:nvSpPr>
                  <p:spPr>
                    <a:xfrm>
                      <a:off x="-258982" y="4419828"/>
                      <a:ext cx="77792"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34" name="Oval 1222"/>
                    <p:cNvSpPr/>
                    <p:nvPr/>
                  </p:nvSpPr>
                  <p:spPr>
                    <a:xfrm>
                      <a:off x="-243106" y="4704010"/>
                      <a:ext cx="46040" cy="46041"/>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35" name="Oval 1223"/>
                    <p:cNvSpPr/>
                    <p:nvPr/>
                  </p:nvSpPr>
                  <p:spPr>
                    <a:xfrm>
                      <a:off x="-243106" y="4745288"/>
                      <a:ext cx="46040" cy="46041"/>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87" name="Group 1175"/>
                <p:cNvGrpSpPr>
                  <a:grpSpLocks/>
                </p:cNvGrpSpPr>
                <p:nvPr/>
              </p:nvGrpSpPr>
              <p:grpSpPr bwMode="auto">
                <a:xfrm rot="2880000" flipV="1">
                  <a:off x="-1161212" y="4939820"/>
                  <a:ext cx="87782" cy="504446"/>
                  <a:chOff x="-264164" y="4419103"/>
                  <a:chExt cx="87782" cy="504446"/>
                </a:xfrm>
              </p:grpSpPr>
              <p:sp>
                <p:nvSpPr>
                  <p:cNvPr id="522" name="Oval 1210"/>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23" name="Oval 1211"/>
                  <p:cNvSpPr/>
                  <p:nvPr/>
                </p:nvSpPr>
                <p:spPr>
                  <a:xfrm>
                    <a:off x="-255234" y="4465572"/>
                    <a:ext cx="65092" cy="201627"/>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4" name="Oval 1212"/>
                  <p:cNvSpPr/>
                  <p:nvPr/>
                </p:nvSpPr>
                <p:spPr>
                  <a:xfrm>
                    <a:off x="-261372" y="4416209"/>
                    <a:ext cx="77792"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5" name="Oval 1213"/>
                  <p:cNvSpPr/>
                  <p:nvPr/>
                </p:nvSpPr>
                <p:spPr>
                  <a:xfrm>
                    <a:off x="-246027" y="4699604"/>
                    <a:ext cx="46041" cy="46041"/>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6" name="Oval 1214"/>
                  <p:cNvSpPr/>
                  <p:nvPr/>
                </p:nvSpPr>
                <p:spPr>
                  <a:xfrm>
                    <a:off x="-245899" y="4740081"/>
                    <a:ext cx="46040" cy="46040"/>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7" name="Oval 1215"/>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88" name="Group 1176"/>
                <p:cNvGrpSpPr>
                  <a:grpSpLocks/>
                </p:cNvGrpSpPr>
                <p:nvPr/>
              </p:nvGrpSpPr>
              <p:grpSpPr bwMode="auto">
                <a:xfrm rot="720000" flipV="1">
                  <a:off x="-993751" y="5036225"/>
                  <a:ext cx="87782" cy="504446"/>
                  <a:chOff x="-264164" y="4419103"/>
                  <a:chExt cx="87782" cy="504446"/>
                </a:xfrm>
              </p:grpSpPr>
              <p:sp>
                <p:nvSpPr>
                  <p:cNvPr id="515" name="Oval 1203"/>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16" name="Oval 1204"/>
                  <p:cNvSpPr/>
                  <p:nvPr/>
                </p:nvSpPr>
                <p:spPr>
                  <a:xfrm flipV="1">
                    <a:off x="-255080" y="4468641"/>
                    <a:ext cx="63504" cy="203214"/>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7" name="Oval 1205"/>
                  <p:cNvSpPr/>
                  <p:nvPr/>
                </p:nvSpPr>
                <p:spPr>
                  <a:xfrm>
                    <a:off x="-265271" y="4419860"/>
                    <a:ext cx="80968"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8" name="Oval 1206"/>
                  <p:cNvSpPr/>
                  <p:nvPr/>
                </p:nvSpPr>
                <p:spPr>
                  <a:xfrm>
                    <a:off x="-253987" y="4641132"/>
                    <a:ext cx="65092"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9" name="Oval 1207"/>
                  <p:cNvSpPr/>
                  <p:nvPr/>
                </p:nvSpPr>
                <p:spPr>
                  <a:xfrm>
                    <a:off x="-246384" y="4704016"/>
                    <a:ext cx="47628" cy="4604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0" name="Oval 1208"/>
                  <p:cNvSpPr/>
                  <p:nvPr/>
                </p:nvSpPr>
                <p:spPr>
                  <a:xfrm>
                    <a:off x="-246558" y="4743101"/>
                    <a:ext cx="49215" cy="46040"/>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21" name="Oval 1209"/>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89" name="Group 1177"/>
                <p:cNvGrpSpPr>
                  <a:grpSpLocks/>
                </p:cNvGrpSpPr>
                <p:nvPr/>
              </p:nvGrpSpPr>
              <p:grpSpPr bwMode="auto">
                <a:xfrm rot="5040000">
                  <a:off x="-929970" y="4419103"/>
                  <a:ext cx="87782" cy="1128384"/>
                  <a:chOff x="-264164" y="4419103"/>
                  <a:chExt cx="87782" cy="1128384"/>
                </a:xfrm>
              </p:grpSpPr>
              <p:grpSp>
                <p:nvGrpSpPr>
                  <p:cNvPr id="503" name="Group 1191"/>
                  <p:cNvGrpSpPr>
                    <a:grpSpLocks/>
                  </p:cNvGrpSpPr>
                  <p:nvPr/>
                </p:nvGrpSpPr>
                <p:grpSpPr bwMode="auto">
                  <a:xfrm rot="10800000">
                    <a:off x="-259140" y="5218735"/>
                    <a:ext cx="77734" cy="328752"/>
                    <a:chOff x="4976082" y="2242942"/>
                    <a:chExt cx="457200" cy="1933585"/>
                  </a:xfrm>
                </p:grpSpPr>
                <p:sp>
                  <p:nvSpPr>
                    <p:cNvPr id="512" name="Oval 1200"/>
                    <p:cNvSpPr/>
                    <p:nvPr/>
                  </p:nvSpPr>
                  <p:spPr>
                    <a:xfrm>
                      <a:off x="5039444" y="2523454"/>
                      <a:ext cx="401521" cy="1185882"/>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3" name="Oval 1201"/>
                    <p:cNvSpPr/>
                    <p:nvPr/>
                  </p:nvSpPr>
                  <p:spPr>
                    <a:xfrm>
                      <a:off x="4986845" y="2228782"/>
                      <a:ext cx="476216" cy="457549"/>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4" name="Oval 1202"/>
                    <p:cNvSpPr/>
                    <p:nvPr/>
                  </p:nvSpPr>
                  <p:spPr>
                    <a:xfrm>
                      <a:off x="5084403" y="3890093"/>
                      <a:ext cx="280129"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504" name="Group 1192"/>
                  <p:cNvGrpSpPr>
                    <a:grpSpLocks/>
                  </p:cNvGrpSpPr>
                  <p:nvPr/>
                </p:nvGrpSpPr>
                <p:grpSpPr bwMode="auto">
                  <a:xfrm>
                    <a:off x="-264164" y="4419103"/>
                    <a:ext cx="87782" cy="504446"/>
                    <a:chOff x="-264164" y="4419103"/>
                    <a:chExt cx="87782" cy="504446"/>
                  </a:xfrm>
                </p:grpSpPr>
                <p:sp>
                  <p:nvSpPr>
                    <p:cNvPr id="505" name="Oval 1193"/>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06" name="Oval 1194"/>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507" name="Oval 1195"/>
                    <p:cNvSpPr/>
                    <p:nvPr/>
                  </p:nvSpPr>
                  <p:spPr>
                    <a:xfrm>
                      <a:off x="-254996" y="4471577"/>
                      <a:ext cx="63504" cy="201626"/>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08" name="Oval 1196"/>
                    <p:cNvSpPr/>
                    <p:nvPr/>
                  </p:nvSpPr>
                  <p:spPr>
                    <a:xfrm>
                      <a:off x="-263953" y="4421725"/>
                      <a:ext cx="80969"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09" name="Oval 1197"/>
                    <p:cNvSpPr/>
                    <p:nvPr/>
                  </p:nvSpPr>
                  <p:spPr>
                    <a:xfrm>
                      <a:off x="-254569" y="4643727"/>
                      <a:ext cx="65092" cy="6191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0" name="Oval 1198"/>
                    <p:cNvSpPr/>
                    <p:nvPr/>
                  </p:nvSpPr>
                  <p:spPr>
                    <a:xfrm>
                      <a:off x="-247367" y="4704184"/>
                      <a:ext cx="47628" cy="4604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11" name="Oval 1199"/>
                    <p:cNvSpPr/>
                    <p:nvPr/>
                  </p:nvSpPr>
                  <p:spPr>
                    <a:xfrm>
                      <a:off x="-246944" y="4745733"/>
                      <a:ext cx="47628" cy="46040"/>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nvGrpSpPr>
                <p:cNvPr id="490" name="Group 1178"/>
                <p:cNvGrpSpPr>
                  <a:grpSpLocks/>
                </p:cNvGrpSpPr>
                <p:nvPr/>
              </p:nvGrpSpPr>
              <p:grpSpPr bwMode="auto">
                <a:xfrm rot="7200000" flipV="1">
                  <a:off x="-933194" y="4419103"/>
                  <a:ext cx="87782" cy="1128384"/>
                  <a:chOff x="-264164" y="4419103"/>
                  <a:chExt cx="87782" cy="1128384"/>
                </a:xfrm>
              </p:grpSpPr>
              <p:grpSp>
                <p:nvGrpSpPr>
                  <p:cNvPr id="491" name="Group 1179"/>
                  <p:cNvGrpSpPr>
                    <a:grpSpLocks/>
                  </p:cNvGrpSpPr>
                  <p:nvPr/>
                </p:nvGrpSpPr>
                <p:grpSpPr bwMode="auto">
                  <a:xfrm rot="10800000">
                    <a:off x="-259140" y="5218735"/>
                    <a:ext cx="77734" cy="328752"/>
                    <a:chOff x="4976082" y="2242942"/>
                    <a:chExt cx="457200" cy="1933585"/>
                  </a:xfrm>
                </p:grpSpPr>
                <p:sp>
                  <p:nvSpPr>
                    <p:cNvPr id="499" name="Oval 1187"/>
                    <p:cNvSpPr/>
                    <p:nvPr/>
                  </p:nvSpPr>
                  <p:spPr>
                    <a:xfrm>
                      <a:off x="5019738" y="2557004"/>
                      <a:ext cx="392181" cy="1185888"/>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00" name="Oval 1188"/>
                    <p:cNvSpPr/>
                    <p:nvPr/>
                  </p:nvSpPr>
                  <p:spPr>
                    <a:xfrm>
                      <a:off x="4988203" y="2258728"/>
                      <a:ext cx="476216" cy="45754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01" name="Oval 1189"/>
                    <p:cNvSpPr/>
                    <p:nvPr/>
                  </p:nvSpPr>
                  <p:spPr>
                    <a:xfrm>
                      <a:off x="5030436" y="3564371"/>
                      <a:ext cx="382840" cy="36416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502" name="Oval 1190"/>
                    <p:cNvSpPr/>
                    <p:nvPr/>
                  </p:nvSpPr>
                  <p:spPr>
                    <a:xfrm>
                      <a:off x="5079831" y="3922608"/>
                      <a:ext cx="280129" cy="270790"/>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492" name="Group 1180"/>
                  <p:cNvGrpSpPr>
                    <a:grpSpLocks/>
                  </p:cNvGrpSpPr>
                  <p:nvPr/>
                </p:nvGrpSpPr>
                <p:grpSpPr bwMode="auto">
                  <a:xfrm>
                    <a:off x="-264164" y="4419103"/>
                    <a:ext cx="87782" cy="504446"/>
                    <a:chOff x="-264164" y="4419103"/>
                    <a:chExt cx="87782" cy="504446"/>
                  </a:xfrm>
                </p:grpSpPr>
                <p:sp>
                  <p:nvSpPr>
                    <p:cNvPr id="493" name="Oval 1181"/>
                    <p:cNvSpPr>
                      <a:spLocks noChangeAspect="1"/>
                    </p:cNvSpPr>
                    <p:nvPr/>
                  </p:nvSpPr>
                  <p:spPr>
                    <a:xfrm>
                      <a:off x="-264164" y="4835767"/>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494" name="Oval 1182"/>
                    <p:cNvSpPr>
                      <a:spLocks noChangeAspect="1"/>
                    </p:cNvSpPr>
                    <p:nvPr/>
                  </p:nvSpPr>
                  <p:spPr>
                    <a:xfrm>
                      <a:off x="-253191" y="4777454"/>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495" name="Oval 1183"/>
                    <p:cNvSpPr/>
                    <p:nvPr/>
                  </p:nvSpPr>
                  <p:spPr>
                    <a:xfrm>
                      <a:off x="-253973" y="4463819"/>
                      <a:ext cx="63504" cy="201627"/>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96" name="Oval 1184"/>
                    <p:cNvSpPr/>
                    <p:nvPr/>
                  </p:nvSpPr>
                  <p:spPr>
                    <a:xfrm>
                      <a:off x="-263304" y="4417229"/>
                      <a:ext cx="80968"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97" name="Oval 1185"/>
                    <p:cNvSpPr/>
                    <p:nvPr/>
                  </p:nvSpPr>
                  <p:spPr>
                    <a:xfrm>
                      <a:off x="-246137" y="4697375"/>
                      <a:ext cx="47628" cy="46041"/>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98" name="Oval 1186"/>
                    <p:cNvSpPr/>
                    <p:nvPr/>
                  </p:nvSpPr>
                  <p:spPr>
                    <a:xfrm>
                      <a:off x="-245939" y="4741486"/>
                      <a:ext cx="47628" cy="46041"/>
                    </a:xfrm>
                    <a:prstGeom prst="ellipse">
                      <a:avLst/>
                    </a:prstGeom>
                    <a:solidFill>
                      <a:schemeClr val="bg2">
                        <a:lumMod val="2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grpSp>
          <p:sp>
            <p:nvSpPr>
              <p:cNvPr id="432" name="Freeform 1120"/>
              <p:cNvSpPr/>
              <p:nvPr/>
            </p:nvSpPr>
            <p:spPr>
              <a:xfrm>
                <a:off x="3131537" y="3620187"/>
                <a:ext cx="358800" cy="647746"/>
              </a:xfrm>
              <a:custGeom>
                <a:avLst/>
                <a:gdLst>
                  <a:gd name="connsiteX0" fmla="*/ 374848 w 374848"/>
                  <a:gd name="connsiteY0" fmla="*/ 0 h 605642"/>
                  <a:gd name="connsiteX1" fmla="*/ 250158 w 374848"/>
                  <a:gd name="connsiteY1" fmla="*/ 59377 h 605642"/>
                  <a:gd name="connsiteX2" fmla="*/ 113591 w 374848"/>
                  <a:gd name="connsiteY2" fmla="*/ 83127 h 605642"/>
                  <a:gd name="connsiteX3" fmla="*/ 72028 w 374848"/>
                  <a:gd name="connsiteY3" fmla="*/ 207818 h 605642"/>
                  <a:gd name="connsiteX4" fmla="*/ 776 w 374848"/>
                  <a:gd name="connsiteY4" fmla="*/ 320634 h 605642"/>
                  <a:gd name="connsiteX5" fmla="*/ 36402 w 374848"/>
                  <a:gd name="connsiteY5" fmla="*/ 421574 h 605642"/>
                  <a:gd name="connsiteX6" fmla="*/ 72028 w 374848"/>
                  <a:gd name="connsiteY6" fmla="*/ 486888 h 605642"/>
                  <a:gd name="connsiteX7" fmla="*/ 89841 w 374848"/>
                  <a:gd name="connsiteY7" fmla="*/ 552203 h 605642"/>
                  <a:gd name="connsiteX8" fmla="*/ 202656 w 374848"/>
                  <a:gd name="connsiteY8" fmla="*/ 587829 h 605642"/>
                  <a:gd name="connsiteX9" fmla="*/ 232345 w 374848"/>
                  <a:gd name="connsiteY9" fmla="*/ 605642 h 605642"/>
                  <a:gd name="connsiteX0" fmla="*/ 365323 w 365323"/>
                  <a:gd name="connsiteY0" fmla="*/ 0 h 621517"/>
                  <a:gd name="connsiteX1" fmla="*/ 250158 w 365323"/>
                  <a:gd name="connsiteY1" fmla="*/ 75252 h 621517"/>
                  <a:gd name="connsiteX2" fmla="*/ 113591 w 365323"/>
                  <a:gd name="connsiteY2" fmla="*/ 99002 h 621517"/>
                  <a:gd name="connsiteX3" fmla="*/ 72028 w 365323"/>
                  <a:gd name="connsiteY3" fmla="*/ 223693 h 621517"/>
                  <a:gd name="connsiteX4" fmla="*/ 776 w 365323"/>
                  <a:gd name="connsiteY4" fmla="*/ 336509 h 621517"/>
                  <a:gd name="connsiteX5" fmla="*/ 36402 w 365323"/>
                  <a:gd name="connsiteY5" fmla="*/ 437449 h 621517"/>
                  <a:gd name="connsiteX6" fmla="*/ 72028 w 365323"/>
                  <a:gd name="connsiteY6" fmla="*/ 502763 h 621517"/>
                  <a:gd name="connsiteX7" fmla="*/ 89841 w 365323"/>
                  <a:gd name="connsiteY7" fmla="*/ 568078 h 621517"/>
                  <a:gd name="connsiteX8" fmla="*/ 202656 w 365323"/>
                  <a:gd name="connsiteY8" fmla="*/ 603704 h 621517"/>
                  <a:gd name="connsiteX9" fmla="*/ 232345 w 365323"/>
                  <a:gd name="connsiteY9" fmla="*/ 621517 h 621517"/>
                  <a:gd name="connsiteX0" fmla="*/ 365323 w 368807"/>
                  <a:gd name="connsiteY0" fmla="*/ 0 h 621517"/>
                  <a:gd name="connsiteX1" fmla="*/ 250158 w 368807"/>
                  <a:gd name="connsiteY1" fmla="*/ 75252 h 621517"/>
                  <a:gd name="connsiteX2" fmla="*/ 113591 w 368807"/>
                  <a:gd name="connsiteY2" fmla="*/ 99002 h 621517"/>
                  <a:gd name="connsiteX3" fmla="*/ 72028 w 368807"/>
                  <a:gd name="connsiteY3" fmla="*/ 223693 h 621517"/>
                  <a:gd name="connsiteX4" fmla="*/ 776 w 368807"/>
                  <a:gd name="connsiteY4" fmla="*/ 336509 h 621517"/>
                  <a:gd name="connsiteX5" fmla="*/ 36402 w 368807"/>
                  <a:gd name="connsiteY5" fmla="*/ 437449 h 621517"/>
                  <a:gd name="connsiteX6" fmla="*/ 72028 w 368807"/>
                  <a:gd name="connsiteY6" fmla="*/ 502763 h 621517"/>
                  <a:gd name="connsiteX7" fmla="*/ 89841 w 368807"/>
                  <a:gd name="connsiteY7" fmla="*/ 568078 h 621517"/>
                  <a:gd name="connsiteX8" fmla="*/ 202656 w 368807"/>
                  <a:gd name="connsiteY8" fmla="*/ 603704 h 621517"/>
                  <a:gd name="connsiteX9" fmla="*/ 232345 w 368807"/>
                  <a:gd name="connsiteY9" fmla="*/ 621517 h 621517"/>
                  <a:gd name="connsiteX0" fmla="*/ 365323 w 368311"/>
                  <a:gd name="connsiteY0" fmla="*/ 0 h 621517"/>
                  <a:gd name="connsiteX1" fmla="*/ 231108 w 368311"/>
                  <a:gd name="connsiteY1" fmla="*/ 46677 h 621517"/>
                  <a:gd name="connsiteX2" fmla="*/ 113591 w 368311"/>
                  <a:gd name="connsiteY2" fmla="*/ 99002 h 621517"/>
                  <a:gd name="connsiteX3" fmla="*/ 72028 w 368311"/>
                  <a:gd name="connsiteY3" fmla="*/ 223693 h 621517"/>
                  <a:gd name="connsiteX4" fmla="*/ 776 w 368311"/>
                  <a:gd name="connsiteY4" fmla="*/ 336509 h 621517"/>
                  <a:gd name="connsiteX5" fmla="*/ 36402 w 368311"/>
                  <a:gd name="connsiteY5" fmla="*/ 437449 h 621517"/>
                  <a:gd name="connsiteX6" fmla="*/ 72028 w 368311"/>
                  <a:gd name="connsiteY6" fmla="*/ 502763 h 621517"/>
                  <a:gd name="connsiteX7" fmla="*/ 89841 w 368311"/>
                  <a:gd name="connsiteY7" fmla="*/ 568078 h 621517"/>
                  <a:gd name="connsiteX8" fmla="*/ 202656 w 368311"/>
                  <a:gd name="connsiteY8" fmla="*/ 603704 h 621517"/>
                  <a:gd name="connsiteX9" fmla="*/ 232345 w 368311"/>
                  <a:gd name="connsiteY9" fmla="*/ 621517 h 621517"/>
                  <a:gd name="connsiteX0" fmla="*/ 365323 w 369080"/>
                  <a:gd name="connsiteY0" fmla="*/ 0 h 621517"/>
                  <a:gd name="connsiteX1" fmla="*/ 231108 w 369080"/>
                  <a:gd name="connsiteY1" fmla="*/ 46677 h 621517"/>
                  <a:gd name="connsiteX2" fmla="*/ 113591 w 369080"/>
                  <a:gd name="connsiteY2" fmla="*/ 99002 h 621517"/>
                  <a:gd name="connsiteX3" fmla="*/ 72028 w 369080"/>
                  <a:gd name="connsiteY3" fmla="*/ 223693 h 621517"/>
                  <a:gd name="connsiteX4" fmla="*/ 776 w 369080"/>
                  <a:gd name="connsiteY4" fmla="*/ 336509 h 621517"/>
                  <a:gd name="connsiteX5" fmla="*/ 36402 w 369080"/>
                  <a:gd name="connsiteY5" fmla="*/ 437449 h 621517"/>
                  <a:gd name="connsiteX6" fmla="*/ 72028 w 369080"/>
                  <a:gd name="connsiteY6" fmla="*/ 502763 h 621517"/>
                  <a:gd name="connsiteX7" fmla="*/ 89841 w 369080"/>
                  <a:gd name="connsiteY7" fmla="*/ 568078 h 621517"/>
                  <a:gd name="connsiteX8" fmla="*/ 202656 w 369080"/>
                  <a:gd name="connsiteY8" fmla="*/ 603704 h 621517"/>
                  <a:gd name="connsiteX9" fmla="*/ 232345 w 369080"/>
                  <a:gd name="connsiteY9" fmla="*/ 621517 h 621517"/>
                  <a:gd name="connsiteX0" fmla="*/ 365323 w 370861"/>
                  <a:gd name="connsiteY0" fmla="*/ 0 h 621517"/>
                  <a:gd name="connsiteX1" fmla="*/ 231108 w 370861"/>
                  <a:gd name="connsiteY1" fmla="*/ 46677 h 621517"/>
                  <a:gd name="connsiteX2" fmla="*/ 113591 w 370861"/>
                  <a:gd name="connsiteY2" fmla="*/ 99002 h 621517"/>
                  <a:gd name="connsiteX3" fmla="*/ 72028 w 370861"/>
                  <a:gd name="connsiteY3" fmla="*/ 223693 h 621517"/>
                  <a:gd name="connsiteX4" fmla="*/ 776 w 370861"/>
                  <a:gd name="connsiteY4" fmla="*/ 336509 h 621517"/>
                  <a:gd name="connsiteX5" fmla="*/ 36402 w 370861"/>
                  <a:gd name="connsiteY5" fmla="*/ 437449 h 621517"/>
                  <a:gd name="connsiteX6" fmla="*/ 72028 w 370861"/>
                  <a:gd name="connsiteY6" fmla="*/ 502763 h 621517"/>
                  <a:gd name="connsiteX7" fmla="*/ 89841 w 370861"/>
                  <a:gd name="connsiteY7" fmla="*/ 568078 h 621517"/>
                  <a:gd name="connsiteX8" fmla="*/ 202656 w 370861"/>
                  <a:gd name="connsiteY8" fmla="*/ 603704 h 621517"/>
                  <a:gd name="connsiteX9" fmla="*/ 232345 w 370861"/>
                  <a:gd name="connsiteY9" fmla="*/ 621517 h 621517"/>
                  <a:gd name="connsiteX0" fmla="*/ 365323 w 369685"/>
                  <a:gd name="connsiteY0" fmla="*/ 0 h 621517"/>
                  <a:gd name="connsiteX1" fmla="*/ 231108 w 369685"/>
                  <a:gd name="connsiteY1" fmla="*/ 46677 h 621517"/>
                  <a:gd name="connsiteX2" fmla="*/ 142166 w 369685"/>
                  <a:gd name="connsiteY2" fmla="*/ 156152 h 621517"/>
                  <a:gd name="connsiteX3" fmla="*/ 72028 w 369685"/>
                  <a:gd name="connsiteY3" fmla="*/ 223693 h 621517"/>
                  <a:gd name="connsiteX4" fmla="*/ 776 w 369685"/>
                  <a:gd name="connsiteY4" fmla="*/ 336509 h 621517"/>
                  <a:gd name="connsiteX5" fmla="*/ 36402 w 369685"/>
                  <a:gd name="connsiteY5" fmla="*/ 437449 h 621517"/>
                  <a:gd name="connsiteX6" fmla="*/ 72028 w 369685"/>
                  <a:gd name="connsiteY6" fmla="*/ 502763 h 621517"/>
                  <a:gd name="connsiteX7" fmla="*/ 89841 w 369685"/>
                  <a:gd name="connsiteY7" fmla="*/ 568078 h 621517"/>
                  <a:gd name="connsiteX8" fmla="*/ 202656 w 369685"/>
                  <a:gd name="connsiteY8" fmla="*/ 603704 h 621517"/>
                  <a:gd name="connsiteX9" fmla="*/ 232345 w 369685"/>
                  <a:gd name="connsiteY9" fmla="*/ 621517 h 621517"/>
                  <a:gd name="connsiteX0" fmla="*/ 365323 w 370531"/>
                  <a:gd name="connsiteY0" fmla="*/ 0 h 621517"/>
                  <a:gd name="connsiteX1" fmla="*/ 231108 w 370531"/>
                  <a:gd name="connsiteY1" fmla="*/ 46677 h 621517"/>
                  <a:gd name="connsiteX2" fmla="*/ 142166 w 370531"/>
                  <a:gd name="connsiteY2" fmla="*/ 156152 h 621517"/>
                  <a:gd name="connsiteX3" fmla="*/ 72028 w 370531"/>
                  <a:gd name="connsiteY3" fmla="*/ 223693 h 621517"/>
                  <a:gd name="connsiteX4" fmla="*/ 776 w 370531"/>
                  <a:gd name="connsiteY4" fmla="*/ 336509 h 621517"/>
                  <a:gd name="connsiteX5" fmla="*/ 36402 w 370531"/>
                  <a:gd name="connsiteY5" fmla="*/ 437449 h 621517"/>
                  <a:gd name="connsiteX6" fmla="*/ 72028 w 370531"/>
                  <a:gd name="connsiteY6" fmla="*/ 502763 h 621517"/>
                  <a:gd name="connsiteX7" fmla="*/ 89841 w 370531"/>
                  <a:gd name="connsiteY7" fmla="*/ 568078 h 621517"/>
                  <a:gd name="connsiteX8" fmla="*/ 202656 w 370531"/>
                  <a:gd name="connsiteY8" fmla="*/ 603704 h 621517"/>
                  <a:gd name="connsiteX9" fmla="*/ 232345 w 370531"/>
                  <a:gd name="connsiteY9" fmla="*/ 621517 h 621517"/>
                  <a:gd name="connsiteX0" fmla="*/ 365323 w 370531"/>
                  <a:gd name="connsiteY0" fmla="*/ 0 h 621517"/>
                  <a:gd name="connsiteX1" fmla="*/ 231108 w 370531"/>
                  <a:gd name="connsiteY1" fmla="*/ 46677 h 621517"/>
                  <a:gd name="connsiteX2" fmla="*/ 142166 w 370531"/>
                  <a:gd name="connsiteY2" fmla="*/ 156152 h 621517"/>
                  <a:gd name="connsiteX3" fmla="*/ 72028 w 370531"/>
                  <a:gd name="connsiteY3" fmla="*/ 223693 h 621517"/>
                  <a:gd name="connsiteX4" fmla="*/ 776 w 370531"/>
                  <a:gd name="connsiteY4" fmla="*/ 336509 h 621517"/>
                  <a:gd name="connsiteX5" fmla="*/ 36402 w 370531"/>
                  <a:gd name="connsiteY5" fmla="*/ 437449 h 621517"/>
                  <a:gd name="connsiteX6" fmla="*/ 72028 w 370531"/>
                  <a:gd name="connsiteY6" fmla="*/ 502763 h 621517"/>
                  <a:gd name="connsiteX7" fmla="*/ 89841 w 370531"/>
                  <a:gd name="connsiteY7" fmla="*/ 568078 h 621517"/>
                  <a:gd name="connsiteX8" fmla="*/ 202656 w 370531"/>
                  <a:gd name="connsiteY8" fmla="*/ 603704 h 621517"/>
                  <a:gd name="connsiteX9" fmla="*/ 232345 w 370531"/>
                  <a:gd name="connsiteY9" fmla="*/ 621517 h 621517"/>
                  <a:gd name="connsiteX0" fmla="*/ 364560 w 369768"/>
                  <a:gd name="connsiteY0" fmla="*/ 0 h 621517"/>
                  <a:gd name="connsiteX1" fmla="*/ 230345 w 369768"/>
                  <a:gd name="connsiteY1" fmla="*/ 46677 h 621517"/>
                  <a:gd name="connsiteX2" fmla="*/ 141403 w 369768"/>
                  <a:gd name="connsiteY2" fmla="*/ 156152 h 621517"/>
                  <a:gd name="connsiteX3" fmla="*/ 39515 w 369768"/>
                  <a:gd name="connsiteY3" fmla="*/ 188768 h 621517"/>
                  <a:gd name="connsiteX4" fmla="*/ 13 w 369768"/>
                  <a:gd name="connsiteY4" fmla="*/ 336509 h 621517"/>
                  <a:gd name="connsiteX5" fmla="*/ 35639 w 369768"/>
                  <a:gd name="connsiteY5" fmla="*/ 437449 h 621517"/>
                  <a:gd name="connsiteX6" fmla="*/ 71265 w 369768"/>
                  <a:gd name="connsiteY6" fmla="*/ 502763 h 621517"/>
                  <a:gd name="connsiteX7" fmla="*/ 89078 w 369768"/>
                  <a:gd name="connsiteY7" fmla="*/ 568078 h 621517"/>
                  <a:gd name="connsiteX8" fmla="*/ 201893 w 369768"/>
                  <a:gd name="connsiteY8" fmla="*/ 603704 h 621517"/>
                  <a:gd name="connsiteX9" fmla="*/ 231582 w 369768"/>
                  <a:gd name="connsiteY9" fmla="*/ 621517 h 621517"/>
                  <a:gd name="connsiteX0" fmla="*/ 364560 w 369768"/>
                  <a:gd name="connsiteY0" fmla="*/ 0 h 621517"/>
                  <a:gd name="connsiteX1" fmla="*/ 230345 w 369768"/>
                  <a:gd name="connsiteY1" fmla="*/ 46677 h 621517"/>
                  <a:gd name="connsiteX2" fmla="*/ 141403 w 369768"/>
                  <a:gd name="connsiteY2" fmla="*/ 156152 h 621517"/>
                  <a:gd name="connsiteX3" fmla="*/ 39515 w 369768"/>
                  <a:gd name="connsiteY3" fmla="*/ 188768 h 621517"/>
                  <a:gd name="connsiteX4" fmla="*/ 13 w 369768"/>
                  <a:gd name="connsiteY4" fmla="*/ 336509 h 621517"/>
                  <a:gd name="connsiteX5" fmla="*/ 35639 w 369768"/>
                  <a:gd name="connsiteY5" fmla="*/ 437449 h 621517"/>
                  <a:gd name="connsiteX6" fmla="*/ 71265 w 369768"/>
                  <a:gd name="connsiteY6" fmla="*/ 502763 h 621517"/>
                  <a:gd name="connsiteX7" fmla="*/ 89078 w 369768"/>
                  <a:gd name="connsiteY7" fmla="*/ 568078 h 621517"/>
                  <a:gd name="connsiteX8" fmla="*/ 201893 w 369768"/>
                  <a:gd name="connsiteY8" fmla="*/ 603704 h 621517"/>
                  <a:gd name="connsiteX9" fmla="*/ 231582 w 369768"/>
                  <a:gd name="connsiteY9" fmla="*/ 621517 h 621517"/>
                  <a:gd name="connsiteX0" fmla="*/ 329013 w 334221"/>
                  <a:gd name="connsiteY0" fmla="*/ 0 h 621517"/>
                  <a:gd name="connsiteX1" fmla="*/ 194798 w 334221"/>
                  <a:gd name="connsiteY1" fmla="*/ 46677 h 621517"/>
                  <a:gd name="connsiteX2" fmla="*/ 105856 w 334221"/>
                  <a:gd name="connsiteY2" fmla="*/ 156152 h 621517"/>
                  <a:gd name="connsiteX3" fmla="*/ 3968 w 334221"/>
                  <a:gd name="connsiteY3" fmla="*/ 188768 h 621517"/>
                  <a:gd name="connsiteX4" fmla="*/ 24791 w 334221"/>
                  <a:gd name="connsiteY4" fmla="*/ 320634 h 621517"/>
                  <a:gd name="connsiteX5" fmla="*/ 92 w 334221"/>
                  <a:gd name="connsiteY5" fmla="*/ 437449 h 621517"/>
                  <a:gd name="connsiteX6" fmla="*/ 35718 w 334221"/>
                  <a:gd name="connsiteY6" fmla="*/ 502763 h 621517"/>
                  <a:gd name="connsiteX7" fmla="*/ 53531 w 334221"/>
                  <a:gd name="connsiteY7" fmla="*/ 568078 h 621517"/>
                  <a:gd name="connsiteX8" fmla="*/ 166346 w 334221"/>
                  <a:gd name="connsiteY8" fmla="*/ 603704 h 621517"/>
                  <a:gd name="connsiteX9" fmla="*/ 196035 w 334221"/>
                  <a:gd name="connsiteY9" fmla="*/ 621517 h 621517"/>
                  <a:gd name="connsiteX0" fmla="*/ 329061 w 334269"/>
                  <a:gd name="connsiteY0" fmla="*/ 0 h 621517"/>
                  <a:gd name="connsiteX1" fmla="*/ 194846 w 334269"/>
                  <a:gd name="connsiteY1" fmla="*/ 46677 h 621517"/>
                  <a:gd name="connsiteX2" fmla="*/ 105904 w 334269"/>
                  <a:gd name="connsiteY2" fmla="*/ 156152 h 621517"/>
                  <a:gd name="connsiteX3" fmla="*/ 4016 w 334269"/>
                  <a:gd name="connsiteY3" fmla="*/ 188768 h 621517"/>
                  <a:gd name="connsiteX4" fmla="*/ 24839 w 334269"/>
                  <a:gd name="connsiteY4" fmla="*/ 320634 h 621517"/>
                  <a:gd name="connsiteX5" fmla="*/ 140 w 334269"/>
                  <a:gd name="connsiteY5" fmla="*/ 437449 h 621517"/>
                  <a:gd name="connsiteX6" fmla="*/ 35766 w 334269"/>
                  <a:gd name="connsiteY6" fmla="*/ 502763 h 621517"/>
                  <a:gd name="connsiteX7" fmla="*/ 53579 w 334269"/>
                  <a:gd name="connsiteY7" fmla="*/ 568078 h 621517"/>
                  <a:gd name="connsiteX8" fmla="*/ 166394 w 334269"/>
                  <a:gd name="connsiteY8" fmla="*/ 603704 h 621517"/>
                  <a:gd name="connsiteX9" fmla="*/ 196083 w 334269"/>
                  <a:gd name="connsiteY9" fmla="*/ 621517 h 621517"/>
                  <a:gd name="connsiteX0" fmla="*/ 363890 w 369098"/>
                  <a:gd name="connsiteY0" fmla="*/ 0 h 621517"/>
                  <a:gd name="connsiteX1" fmla="*/ 229675 w 369098"/>
                  <a:gd name="connsiteY1" fmla="*/ 46677 h 621517"/>
                  <a:gd name="connsiteX2" fmla="*/ 140733 w 369098"/>
                  <a:gd name="connsiteY2" fmla="*/ 156152 h 621517"/>
                  <a:gd name="connsiteX3" fmla="*/ 38845 w 369098"/>
                  <a:gd name="connsiteY3" fmla="*/ 188768 h 621517"/>
                  <a:gd name="connsiteX4" fmla="*/ 59668 w 369098"/>
                  <a:gd name="connsiteY4" fmla="*/ 320634 h 621517"/>
                  <a:gd name="connsiteX5" fmla="*/ 44 w 369098"/>
                  <a:gd name="connsiteY5" fmla="*/ 415224 h 621517"/>
                  <a:gd name="connsiteX6" fmla="*/ 70595 w 369098"/>
                  <a:gd name="connsiteY6" fmla="*/ 502763 h 621517"/>
                  <a:gd name="connsiteX7" fmla="*/ 88408 w 369098"/>
                  <a:gd name="connsiteY7" fmla="*/ 568078 h 621517"/>
                  <a:gd name="connsiteX8" fmla="*/ 201223 w 369098"/>
                  <a:gd name="connsiteY8" fmla="*/ 603704 h 621517"/>
                  <a:gd name="connsiteX9" fmla="*/ 230912 w 369098"/>
                  <a:gd name="connsiteY9" fmla="*/ 621517 h 621517"/>
                  <a:gd name="connsiteX0" fmla="*/ 363890 w 369098"/>
                  <a:gd name="connsiteY0" fmla="*/ 0 h 621517"/>
                  <a:gd name="connsiteX1" fmla="*/ 229675 w 369098"/>
                  <a:gd name="connsiteY1" fmla="*/ 46677 h 621517"/>
                  <a:gd name="connsiteX2" fmla="*/ 140733 w 369098"/>
                  <a:gd name="connsiteY2" fmla="*/ 156152 h 621517"/>
                  <a:gd name="connsiteX3" fmla="*/ 38845 w 369098"/>
                  <a:gd name="connsiteY3" fmla="*/ 188768 h 621517"/>
                  <a:gd name="connsiteX4" fmla="*/ 59668 w 369098"/>
                  <a:gd name="connsiteY4" fmla="*/ 320634 h 621517"/>
                  <a:gd name="connsiteX5" fmla="*/ 44 w 369098"/>
                  <a:gd name="connsiteY5" fmla="*/ 415224 h 621517"/>
                  <a:gd name="connsiteX6" fmla="*/ 70595 w 369098"/>
                  <a:gd name="connsiteY6" fmla="*/ 502763 h 621517"/>
                  <a:gd name="connsiteX7" fmla="*/ 88408 w 369098"/>
                  <a:gd name="connsiteY7" fmla="*/ 568078 h 621517"/>
                  <a:gd name="connsiteX8" fmla="*/ 201223 w 369098"/>
                  <a:gd name="connsiteY8" fmla="*/ 603704 h 621517"/>
                  <a:gd name="connsiteX9" fmla="*/ 230912 w 369098"/>
                  <a:gd name="connsiteY9" fmla="*/ 621517 h 621517"/>
                  <a:gd name="connsiteX0" fmla="*/ 363993 w 369201"/>
                  <a:gd name="connsiteY0" fmla="*/ 0 h 621517"/>
                  <a:gd name="connsiteX1" fmla="*/ 229778 w 369201"/>
                  <a:gd name="connsiteY1" fmla="*/ 46677 h 621517"/>
                  <a:gd name="connsiteX2" fmla="*/ 140836 w 369201"/>
                  <a:gd name="connsiteY2" fmla="*/ 156152 h 621517"/>
                  <a:gd name="connsiteX3" fmla="*/ 38948 w 369201"/>
                  <a:gd name="connsiteY3" fmla="*/ 188768 h 621517"/>
                  <a:gd name="connsiteX4" fmla="*/ 59771 w 369201"/>
                  <a:gd name="connsiteY4" fmla="*/ 320634 h 621517"/>
                  <a:gd name="connsiteX5" fmla="*/ 147 w 369201"/>
                  <a:gd name="connsiteY5" fmla="*/ 415224 h 621517"/>
                  <a:gd name="connsiteX6" fmla="*/ 80223 w 369201"/>
                  <a:gd name="connsiteY6" fmla="*/ 464663 h 621517"/>
                  <a:gd name="connsiteX7" fmla="*/ 88511 w 369201"/>
                  <a:gd name="connsiteY7" fmla="*/ 568078 h 621517"/>
                  <a:gd name="connsiteX8" fmla="*/ 201326 w 369201"/>
                  <a:gd name="connsiteY8" fmla="*/ 603704 h 621517"/>
                  <a:gd name="connsiteX9" fmla="*/ 231015 w 369201"/>
                  <a:gd name="connsiteY9" fmla="*/ 621517 h 621517"/>
                  <a:gd name="connsiteX0" fmla="*/ 364351 w 369559"/>
                  <a:gd name="connsiteY0" fmla="*/ 0 h 621517"/>
                  <a:gd name="connsiteX1" fmla="*/ 230136 w 369559"/>
                  <a:gd name="connsiteY1" fmla="*/ 46677 h 621517"/>
                  <a:gd name="connsiteX2" fmla="*/ 141194 w 369559"/>
                  <a:gd name="connsiteY2" fmla="*/ 156152 h 621517"/>
                  <a:gd name="connsiteX3" fmla="*/ 39306 w 369559"/>
                  <a:gd name="connsiteY3" fmla="*/ 188768 h 621517"/>
                  <a:gd name="connsiteX4" fmla="*/ 60129 w 369559"/>
                  <a:gd name="connsiteY4" fmla="*/ 320634 h 621517"/>
                  <a:gd name="connsiteX5" fmla="*/ 505 w 369559"/>
                  <a:gd name="connsiteY5" fmla="*/ 415224 h 621517"/>
                  <a:gd name="connsiteX6" fmla="*/ 80581 w 369559"/>
                  <a:gd name="connsiteY6" fmla="*/ 464663 h 621517"/>
                  <a:gd name="connsiteX7" fmla="*/ 88869 w 369559"/>
                  <a:gd name="connsiteY7" fmla="*/ 568078 h 621517"/>
                  <a:gd name="connsiteX8" fmla="*/ 201684 w 369559"/>
                  <a:gd name="connsiteY8" fmla="*/ 603704 h 621517"/>
                  <a:gd name="connsiteX9" fmla="*/ 231373 w 369559"/>
                  <a:gd name="connsiteY9" fmla="*/ 621517 h 621517"/>
                  <a:gd name="connsiteX0" fmla="*/ 364093 w 369301"/>
                  <a:gd name="connsiteY0" fmla="*/ 0 h 621517"/>
                  <a:gd name="connsiteX1" fmla="*/ 229878 w 369301"/>
                  <a:gd name="connsiteY1" fmla="*/ 46677 h 621517"/>
                  <a:gd name="connsiteX2" fmla="*/ 140936 w 369301"/>
                  <a:gd name="connsiteY2" fmla="*/ 156152 h 621517"/>
                  <a:gd name="connsiteX3" fmla="*/ 39048 w 369301"/>
                  <a:gd name="connsiteY3" fmla="*/ 188768 h 621517"/>
                  <a:gd name="connsiteX4" fmla="*/ 59871 w 369301"/>
                  <a:gd name="connsiteY4" fmla="*/ 320634 h 621517"/>
                  <a:gd name="connsiteX5" fmla="*/ 247 w 369301"/>
                  <a:gd name="connsiteY5" fmla="*/ 415224 h 621517"/>
                  <a:gd name="connsiteX6" fmla="*/ 86673 w 369301"/>
                  <a:gd name="connsiteY6" fmla="*/ 483713 h 621517"/>
                  <a:gd name="connsiteX7" fmla="*/ 88611 w 369301"/>
                  <a:gd name="connsiteY7" fmla="*/ 568078 h 621517"/>
                  <a:gd name="connsiteX8" fmla="*/ 201426 w 369301"/>
                  <a:gd name="connsiteY8" fmla="*/ 603704 h 621517"/>
                  <a:gd name="connsiteX9" fmla="*/ 231115 w 369301"/>
                  <a:gd name="connsiteY9" fmla="*/ 621517 h 62151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201842 w 369717"/>
                  <a:gd name="connsiteY8" fmla="*/ 603704 h 621517"/>
                  <a:gd name="connsiteX9" fmla="*/ 231531 w 369717"/>
                  <a:gd name="connsiteY9" fmla="*/ 621517 h 62151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201842 w 369717"/>
                  <a:gd name="connsiteY8" fmla="*/ 603704 h 621517"/>
                  <a:gd name="connsiteX9" fmla="*/ 231531 w 369717"/>
                  <a:gd name="connsiteY9" fmla="*/ 621517 h 62151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201842 w 369717"/>
                  <a:gd name="connsiteY8" fmla="*/ 603704 h 621517"/>
                  <a:gd name="connsiteX9" fmla="*/ 231531 w 369717"/>
                  <a:gd name="connsiteY9" fmla="*/ 621517 h 62151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182792 w 369717"/>
                  <a:gd name="connsiteY8" fmla="*/ 575129 h 621517"/>
                  <a:gd name="connsiteX9" fmla="*/ 231531 w 369717"/>
                  <a:gd name="connsiteY9" fmla="*/ 621517 h 62151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182792 w 369717"/>
                  <a:gd name="connsiteY8" fmla="*/ 575129 h 621517"/>
                  <a:gd name="connsiteX9" fmla="*/ 231531 w 369717"/>
                  <a:gd name="connsiteY9" fmla="*/ 621517 h 62151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18831 w 369717"/>
                  <a:gd name="connsiteY9" fmla="*/ 665967 h 665967"/>
                  <a:gd name="connsiteX0" fmla="*/ 364509 w 369717"/>
                  <a:gd name="connsiteY0" fmla="*/ 0 h 621517"/>
                  <a:gd name="connsiteX1" fmla="*/ 230294 w 369717"/>
                  <a:gd name="connsiteY1" fmla="*/ 46677 h 621517"/>
                  <a:gd name="connsiteX2" fmla="*/ 141352 w 369717"/>
                  <a:gd name="connsiteY2" fmla="*/ 156152 h 621517"/>
                  <a:gd name="connsiteX3" fmla="*/ 39464 w 369717"/>
                  <a:gd name="connsiteY3" fmla="*/ 188768 h 621517"/>
                  <a:gd name="connsiteX4" fmla="*/ 60287 w 369717"/>
                  <a:gd name="connsiteY4" fmla="*/ 320634 h 621517"/>
                  <a:gd name="connsiteX5" fmla="*/ 663 w 369717"/>
                  <a:gd name="connsiteY5" fmla="*/ 415224 h 621517"/>
                  <a:gd name="connsiteX6" fmla="*/ 87089 w 369717"/>
                  <a:gd name="connsiteY6" fmla="*/ 483713 h 621517"/>
                  <a:gd name="connsiteX7" fmla="*/ 89027 w 369717"/>
                  <a:gd name="connsiteY7" fmla="*/ 568078 h 621517"/>
                  <a:gd name="connsiteX8" fmla="*/ 182792 w 369717"/>
                  <a:gd name="connsiteY8" fmla="*/ 575129 h 621517"/>
                  <a:gd name="connsiteX9" fmla="*/ 250581 w 369717"/>
                  <a:gd name="connsiteY9" fmla="*/ 621517 h 62151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34706 w 369717"/>
                  <a:gd name="connsiteY9" fmla="*/ 665967 h 66596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34706 w 369717"/>
                  <a:gd name="connsiteY9" fmla="*/ 665967 h 66596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34706 w 369717"/>
                  <a:gd name="connsiteY9" fmla="*/ 665967 h 66596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34706 w 369717"/>
                  <a:gd name="connsiteY9" fmla="*/ 665967 h 665967"/>
                  <a:gd name="connsiteX0" fmla="*/ 364509 w 369717"/>
                  <a:gd name="connsiteY0" fmla="*/ 0 h 665967"/>
                  <a:gd name="connsiteX1" fmla="*/ 230294 w 369717"/>
                  <a:gd name="connsiteY1" fmla="*/ 46677 h 665967"/>
                  <a:gd name="connsiteX2" fmla="*/ 141352 w 369717"/>
                  <a:gd name="connsiteY2" fmla="*/ 156152 h 665967"/>
                  <a:gd name="connsiteX3" fmla="*/ 39464 w 369717"/>
                  <a:gd name="connsiteY3" fmla="*/ 188768 h 665967"/>
                  <a:gd name="connsiteX4" fmla="*/ 60287 w 369717"/>
                  <a:gd name="connsiteY4" fmla="*/ 320634 h 665967"/>
                  <a:gd name="connsiteX5" fmla="*/ 663 w 369717"/>
                  <a:gd name="connsiteY5" fmla="*/ 415224 h 665967"/>
                  <a:gd name="connsiteX6" fmla="*/ 87089 w 369717"/>
                  <a:gd name="connsiteY6" fmla="*/ 483713 h 665967"/>
                  <a:gd name="connsiteX7" fmla="*/ 89027 w 369717"/>
                  <a:gd name="connsiteY7" fmla="*/ 568078 h 665967"/>
                  <a:gd name="connsiteX8" fmla="*/ 182792 w 369717"/>
                  <a:gd name="connsiteY8" fmla="*/ 575129 h 665967"/>
                  <a:gd name="connsiteX9" fmla="*/ 234706 w 369717"/>
                  <a:gd name="connsiteY9" fmla="*/ 665967 h 665967"/>
                  <a:gd name="connsiteX0" fmla="*/ 351809 w 356507"/>
                  <a:gd name="connsiteY0" fmla="*/ 0 h 646917"/>
                  <a:gd name="connsiteX1" fmla="*/ 230294 w 356507"/>
                  <a:gd name="connsiteY1" fmla="*/ 27627 h 646917"/>
                  <a:gd name="connsiteX2" fmla="*/ 141352 w 356507"/>
                  <a:gd name="connsiteY2" fmla="*/ 137102 h 646917"/>
                  <a:gd name="connsiteX3" fmla="*/ 39464 w 356507"/>
                  <a:gd name="connsiteY3" fmla="*/ 169718 h 646917"/>
                  <a:gd name="connsiteX4" fmla="*/ 60287 w 356507"/>
                  <a:gd name="connsiteY4" fmla="*/ 301584 h 646917"/>
                  <a:gd name="connsiteX5" fmla="*/ 663 w 356507"/>
                  <a:gd name="connsiteY5" fmla="*/ 396174 h 646917"/>
                  <a:gd name="connsiteX6" fmla="*/ 87089 w 356507"/>
                  <a:gd name="connsiteY6" fmla="*/ 464663 h 646917"/>
                  <a:gd name="connsiteX7" fmla="*/ 89027 w 356507"/>
                  <a:gd name="connsiteY7" fmla="*/ 549028 h 646917"/>
                  <a:gd name="connsiteX8" fmla="*/ 182792 w 356507"/>
                  <a:gd name="connsiteY8" fmla="*/ 556079 h 646917"/>
                  <a:gd name="connsiteX9" fmla="*/ 234706 w 356507"/>
                  <a:gd name="connsiteY9" fmla="*/ 646917 h 646917"/>
                  <a:gd name="connsiteX0" fmla="*/ 351809 w 357495"/>
                  <a:gd name="connsiteY0" fmla="*/ 0 h 646917"/>
                  <a:gd name="connsiteX1" fmla="*/ 230294 w 357495"/>
                  <a:gd name="connsiteY1" fmla="*/ 27627 h 646917"/>
                  <a:gd name="connsiteX2" fmla="*/ 141352 w 357495"/>
                  <a:gd name="connsiteY2" fmla="*/ 137102 h 646917"/>
                  <a:gd name="connsiteX3" fmla="*/ 39464 w 357495"/>
                  <a:gd name="connsiteY3" fmla="*/ 169718 h 646917"/>
                  <a:gd name="connsiteX4" fmla="*/ 60287 w 357495"/>
                  <a:gd name="connsiteY4" fmla="*/ 301584 h 646917"/>
                  <a:gd name="connsiteX5" fmla="*/ 663 w 357495"/>
                  <a:gd name="connsiteY5" fmla="*/ 396174 h 646917"/>
                  <a:gd name="connsiteX6" fmla="*/ 87089 w 357495"/>
                  <a:gd name="connsiteY6" fmla="*/ 464663 h 646917"/>
                  <a:gd name="connsiteX7" fmla="*/ 89027 w 357495"/>
                  <a:gd name="connsiteY7" fmla="*/ 549028 h 646917"/>
                  <a:gd name="connsiteX8" fmla="*/ 182792 w 357495"/>
                  <a:gd name="connsiteY8" fmla="*/ 556079 h 646917"/>
                  <a:gd name="connsiteX9" fmla="*/ 234706 w 357495"/>
                  <a:gd name="connsiteY9" fmla="*/ 646917 h 64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495" h="646917">
                    <a:moveTo>
                      <a:pt x="351809" y="0"/>
                    </a:moveTo>
                    <a:cubicBezTo>
                      <a:pt x="381085" y="111661"/>
                      <a:pt x="290770" y="-1573"/>
                      <a:pt x="230294" y="27627"/>
                    </a:cubicBezTo>
                    <a:cubicBezTo>
                      <a:pt x="169818" y="56827"/>
                      <a:pt x="173157" y="113420"/>
                      <a:pt x="141352" y="137102"/>
                    </a:cubicBezTo>
                    <a:cubicBezTo>
                      <a:pt x="109547" y="160784"/>
                      <a:pt x="72025" y="123254"/>
                      <a:pt x="39464" y="169718"/>
                    </a:cubicBezTo>
                    <a:cubicBezTo>
                      <a:pt x="6903" y="216182"/>
                      <a:pt x="66754" y="263841"/>
                      <a:pt x="60287" y="301584"/>
                    </a:cubicBezTo>
                    <a:cubicBezTo>
                      <a:pt x="53820" y="339327"/>
                      <a:pt x="-6979" y="337244"/>
                      <a:pt x="663" y="396174"/>
                    </a:cubicBezTo>
                    <a:cubicBezTo>
                      <a:pt x="8305" y="455104"/>
                      <a:pt x="75537" y="416962"/>
                      <a:pt x="87089" y="464663"/>
                    </a:cubicBezTo>
                    <a:cubicBezTo>
                      <a:pt x="98641" y="512364"/>
                      <a:pt x="50852" y="511567"/>
                      <a:pt x="89027" y="549028"/>
                    </a:cubicBezTo>
                    <a:cubicBezTo>
                      <a:pt x="127202" y="586489"/>
                      <a:pt x="159041" y="547173"/>
                      <a:pt x="182792" y="556079"/>
                    </a:cubicBezTo>
                    <a:cubicBezTo>
                      <a:pt x="276393" y="568161"/>
                      <a:pt x="231737" y="642464"/>
                      <a:pt x="234706" y="646917"/>
                    </a:cubicBez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433" name="Freeform 1121"/>
              <p:cNvSpPr/>
              <p:nvPr/>
            </p:nvSpPr>
            <p:spPr>
              <a:xfrm>
                <a:off x="3466523" y="3793236"/>
                <a:ext cx="334987" cy="498510"/>
              </a:xfrm>
              <a:custGeom>
                <a:avLst/>
                <a:gdLst>
                  <a:gd name="connsiteX0" fmla="*/ 332509 w 368644"/>
                  <a:gd name="connsiteY0" fmla="*/ 0 h 451263"/>
                  <a:gd name="connsiteX1" fmla="*/ 368135 w 368644"/>
                  <a:gd name="connsiteY1" fmla="*/ 106878 h 451263"/>
                  <a:gd name="connsiteX2" fmla="*/ 308758 w 368644"/>
                  <a:gd name="connsiteY2" fmla="*/ 195943 h 451263"/>
                  <a:gd name="connsiteX3" fmla="*/ 273132 w 368644"/>
                  <a:gd name="connsiteY3" fmla="*/ 296883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68644"/>
                  <a:gd name="connsiteY0" fmla="*/ 0 h 451263"/>
                  <a:gd name="connsiteX1" fmla="*/ 368135 w 368644"/>
                  <a:gd name="connsiteY1" fmla="*/ 106878 h 451263"/>
                  <a:gd name="connsiteX2" fmla="*/ 308758 w 368644"/>
                  <a:gd name="connsiteY2" fmla="*/ 195943 h 451263"/>
                  <a:gd name="connsiteX3" fmla="*/ 225507 w 368644"/>
                  <a:gd name="connsiteY3" fmla="*/ 249258 h 451263"/>
                  <a:gd name="connsiteX4" fmla="*/ 255319 w 368644"/>
                  <a:gd name="connsiteY4" fmla="*/ 385948 h 451263"/>
                  <a:gd name="connsiteX5" fmla="*/ 77189 w 368644"/>
                  <a:gd name="connsiteY5" fmla="*/ 385948 h 451263"/>
                  <a:gd name="connsiteX6" fmla="*/ 0 w 368644"/>
                  <a:gd name="connsiteY6" fmla="*/ 451263 h 451263"/>
                  <a:gd name="connsiteX0" fmla="*/ 332509 w 370023"/>
                  <a:gd name="connsiteY0" fmla="*/ 0 h 451263"/>
                  <a:gd name="connsiteX1" fmla="*/ 368135 w 370023"/>
                  <a:gd name="connsiteY1" fmla="*/ 106878 h 451263"/>
                  <a:gd name="connsiteX2" fmla="*/ 350033 w 370023"/>
                  <a:gd name="connsiteY2" fmla="*/ 192768 h 451263"/>
                  <a:gd name="connsiteX3" fmla="*/ 225507 w 370023"/>
                  <a:gd name="connsiteY3" fmla="*/ 249258 h 451263"/>
                  <a:gd name="connsiteX4" fmla="*/ 255319 w 370023"/>
                  <a:gd name="connsiteY4" fmla="*/ 385948 h 451263"/>
                  <a:gd name="connsiteX5" fmla="*/ 77189 w 370023"/>
                  <a:gd name="connsiteY5" fmla="*/ 385948 h 451263"/>
                  <a:gd name="connsiteX6" fmla="*/ 0 w 370023"/>
                  <a:gd name="connsiteY6" fmla="*/ 451263 h 451263"/>
                  <a:gd name="connsiteX0" fmla="*/ 332509 w 369157"/>
                  <a:gd name="connsiteY0" fmla="*/ 0 h 451263"/>
                  <a:gd name="connsiteX1" fmla="*/ 368135 w 369157"/>
                  <a:gd name="connsiteY1" fmla="*/ 106878 h 451263"/>
                  <a:gd name="connsiteX2" fmla="*/ 350033 w 369157"/>
                  <a:gd name="connsiteY2" fmla="*/ 192768 h 451263"/>
                  <a:gd name="connsiteX3" fmla="*/ 257257 w 369157"/>
                  <a:gd name="connsiteY3" fmla="*/ 261958 h 451263"/>
                  <a:gd name="connsiteX4" fmla="*/ 255319 w 369157"/>
                  <a:gd name="connsiteY4" fmla="*/ 385948 h 451263"/>
                  <a:gd name="connsiteX5" fmla="*/ 77189 w 369157"/>
                  <a:gd name="connsiteY5" fmla="*/ 385948 h 451263"/>
                  <a:gd name="connsiteX6" fmla="*/ 0 w 369157"/>
                  <a:gd name="connsiteY6" fmla="*/ 451263 h 451263"/>
                  <a:gd name="connsiteX0" fmla="*/ 332509 w 369157"/>
                  <a:gd name="connsiteY0" fmla="*/ 0 h 451263"/>
                  <a:gd name="connsiteX1" fmla="*/ 368135 w 369157"/>
                  <a:gd name="connsiteY1" fmla="*/ 106878 h 451263"/>
                  <a:gd name="connsiteX2" fmla="*/ 350033 w 369157"/>
                  <a:gd name="connsiteY2" fmla="*/ 192768 h 451263"/>
                  <a:gd name="connsiteX3" fmla="*/ 257257 w 369157"/>
                  <a:gd name="connsiteY3" fmla="*/ 261958 h 451263"/>
                  <a:gd name="connsiteX4" fmla="*/ 255319 w 369157"/>
                  <a:gd name="connsiteY4" fmla="*/ 385948 h 451263"/>
                  <a:gd name="connsiteX5" fmla="*/ 77189 w 369157"/>
                  <a:gd name="connsiteY5" fmla="*/ 385948 h 451263"/>
                  <a:gd name="connsiteX6" fmla="*/ 0 w 369157"/>
                  <a:gd name="connsiteY6" fmla="*/ 451263 h 451263"/>
                  <a:gd name="connsiteX0" fmla="*/ 332509 w 376678"/>
                  <a:gd name="connsiteY0" fmla="*/ 0 h 451263"/>
                  <a:gd name="connsiteX1" fmla="*/ 368135 w 376678"/>
                  <a:gd name="connsiteY1" fmla="*/ 106878 h 451263"/>
                  <a:gd name="connsiteX2" fmla="*/ 350033 w 376678"/>
                  <a:gd name="connsiteY2" fmla="*/ 192768 h 451263"/>
                  <a:gd name="connsiteX3" fmla="*/ 257257 w 376678"/>
                  <a:gd name="connsiteY3" fmla="*/ 261958 h 451263"/>
                  <a:gd name="connsiteX4" fmla="*/ 255319 w 376678"/>
                  <a:gd name="connsiteY4" fmla="*/ 385948 h 451263"/>
                  <a:gd name="connsiteX5" fmla="*/ 77189 w 376678"/>
                  <a:gd name="connsiteY5" fmla="*/ 385948 h 451263"/>
                  <a:gd name="connsiteX6" fmla="*/ 0 w 376678"/>
                  <a:gd name="connsiteY6" fmla="*/ 451263 h 451263"/>
                  <a:gd name="connsiteX0" fmla="*/ 332509 w 352215"/>
                  <a:gd name="connsiteY0" fmla="*/ 0 h 451263"/>
                  <a:gd name="connsiteX1" fmla="*/ 323685 w 352215"/>
                  <a:gd name="connsiteY1" fmla="*/ 91003 h 451263"/>
                  <a:gd name="connsiteX2" fmla="*/ 350033 w 352215"/>
                  <a:gd name="connsiteY2" fmla="*/ 192768 h 451263"/>
                  <a:gd name="connsiteX3" fmla="*/ 257257 w 352215"/>
                  <a:gd name="connsiteY3" fmla="*/ 261958 h 451263"/>
                  <a:gd name="connsiteX4" fmla="*/ 255319 w 352215"/>
                  <a:gd name="connsiteY4" fmla="*/ 385948 h 451263"/>
                  <a:gd name="connsiteX5" fmla="*/ 77189 w 352215"/>
                  <a:gd name="connsiteY5" fmla="*/ 385948 h 451263"/>
                  <a:gd name="connsiteX6" fmla="*/ 0 w 352215"/>
                  <a:gd name="connsiteY6" fmla="*/ 451263 h 451263"/>
                  <a:gd name="connsiteX0" fmla="*/ 332509 w 352573"/>
                  <a:gd name="connsiteY0" fmla="*/ 0 h 451263"/>
                  <a:gd name="connsiteX1" fmla="*/ 323685 w 352573"/>
                  <a:gd name="connsiteY1" fmla="*/ 91003 h 451263"/>
                  <a:gd name="connsiteX2" fmla="*/ 350033 w 352573"/>
                  <a:gd name="connsiteY2" fmla="*/ 192768 h 451263"/>
                  <a:gd name="connsiteX3" fmla="*/ 257257 w 352573"/>
                  <a:gd name="connsiteY3" fmla="*/ 261958 h 451263"/>
                  <a:gd name="connsiteX4" fmla="*/ 255319 w 352573"/>
                  <a:gd name="connsiteY4" fmla="*/ 385948 h 451263"/>
                  <a:gd name="connsiteX5" fmla="*/ 77189 w 352573"/>
                  <a:gd name="connsiteY5" fmla="*/ 385948 h 451263"/>
                  <a:gd name="connsiteX6" fmla="*/ 0 w 352573"/>
                  <a:gd name="connsiteY6" fmla="*/ 451263 h 451263"/>
                  <a:gd name="connsiteX0" fmla="*/ 354734 w 359361"/>
                  <a:gd name="connsiteY0" fmla="*/ 0 h 486188"/>
                  <a:gd name="connsiteX1" fmla="*/ 323685 w 359361"/>
                  <a:gd name="connsiteY1" fmla="*/ 125928 h 486188"/>
                  <a:gd name="connsiteX2" fmla="*/ 350033 w 359361"/>
                  <a:gd name="connsiteY2" fmla="*/ 227693 h 486188"/>
                  <a:gd name="connsiteX3" fmla="*/ 257257 w 359361"/>
                  <a:gd name="connsiteY3" fmla="*/ 296883 h 486188"/>
                  <a:gd name="connsiteX4" fmla="*/ 255319 w 359361"/>
                  <a:gd name="connsiteY4" fmla="*/ 420873 h 486188"/>
                  <a:gd name="connsiteX5" fmla="*/ 77189 w 359361"/>
                  <a:gd name="connsiteY5" fmla="*/ 420873 h 486188"/>
                  <a:gd name="connsiteX6" fmla="*/ 0 w 359361"/>
                  <a:gd name="connsiteY6" fmla="*/ 486188 h 486188"/>
                  <a:gd name="connsiteX0" fmla="*/ 354734 w 381154"/>
                  <a:gd name="connsiteY0" fmla="*/ 0 h 486188"/>
                  <a:gd name="connsiteX1" fmla="*/ 323685 w 381154"/>
                  <a:gd name="connsiteY1" fmla="*/ 125928 h 486188"/>
                  <a:gd name="connsiteX2" fmla="*/ 350033 w 381154"/>
                  <a:gd name="connsiteY2" fmla="*/ 227693 h 486188"/>
                  <a:gd name="connsiteX3" fmla="*/ 257257 w 381154"/>
                  <a:gd name="connsiteY3" fmla="*/ 296883 h 486188"/>
                  <a:gd name="connsiteX4" fmla="*/ 255319 w 381154"/>
                  <a:gd name="connsiteY4" fmla="*/ 420873 h 486188"/>
                  <a:gd name="connsiteX5" fmla="*/ 77189 w 381154"/>
                  <a:gd name="connsiteY5" fmla="*/ 420873 h 486188"/>
                  <a:gd name="connsiteX6" fmla="*/ 0 w 381154"/>
                  <a:gd name="connsiteY6" fmla="*/ 486188 h 486188"/>
                  <a:gd name="connsiteX0" fmla="*/ 326159 w 357476"/>
                  <a:gd name="connsiteY0" fmla="*/ 0 h 511588"/>
                  <a:gd name="connsiteX1" fmla="*/ 323685 w 357476"/>
                  <a:gd name="connsiteY1" fmla="*/ 151328 h 511588"/>
                  <a:gd name="connsiteX2" fmla="*/ 350033 w 357476"/>
                  <a:gd name="connsiteY2" fmla="*/ 253093 h 511588"/>
                  <a:gd name="connsiteX3" fmla="*/ 257257 w 357476"/>
                  <a:gd name="connsiteY3" fmla="*/ 322283 h 511588"/>
                  <a:gd name="connsiteX4" fmla="*/ 255319 w 357476"/>
                  <a:gd name="connsiteY4" fmla="*/ 446273 h 511588"/>
                  <a:gd name="connsiteX5" fmla="*/ 77189 w 357476"/>
                  <a:gd name="connsiteY5" fmla="*/ 446273 h 511588"/>
                  <a:gd name="connsiteX6" fmla="*/ 0 w 357476"/>
                  <a:gd name="connsiteY6" fmla="*/ 511588 h 511588"/>
                  <a:gd name="connsiteX0" fmla="*/ 326159 w 358046"/>
                  <a:gd name="connsiteY0" fmla="*/ 0 h 511588"/>
                  <a:gd name="connsiteX1" fmla="*/ 323685 w 358046"/>
                  <a:gd name="connsiteY1" fmla="*/ 151328 h 511588"/>
                  <a:gd name="connsiteX2" fmla="*/ 350033 w 358046"/>
                  <a:gd name="connsiteY2" fmla="*/ 253093 h 511588"/>
                  <a:gd name="connsiteX3" fmla="*/ 257257 w 358046"/>
                  <a:gd name="connsiteY3" fmla="*/ 322283 h 511588"/>
                  <a:gd name="connsiteX4" fmla="*/ 255319 w 358046"/>
                  <a:gd name="connsiteY4" fmla="*/ 446273 h 511588"/>
                  <a:gd name="connsiteX5" fmla="*/ 77189 w 358046"/>
                  <a:gd name="connsiteY5" fmla="*/ 446273 h 511588"/>
                  <a:gd name="connsiteX6" fmla="*/ 0 w 358046"/>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7189 w 372612"/>
                  <a:gd name="connsiteY5" fmla="*/ 446273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7189 w 372612"/>
                  <a:gd name="connsiteY5" fmla="*/ 446273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4014 w 372612"/>
                  <a:gd name="connsiteY5" fmla="*/ 462148 h 511588"/>
                  <a:gd name="connsiteX6" fmla="*/ 0 w 372612"/>
                  <a:gd name="connsiteY6" fmla="*/ 511588 h 511588"/>
                  <a:gd name="connsiteX0" fmla="*/ 326159 w 372612"/>
                  <a:gd name="connsiteY0" fmla="*/ 0 h 511588"/>
                  <a:gd name="connsiteX1" fmla="*/ 323685 w 372612"/>
                  <a:gd name="connsiteY1" fmla="*/ 151328 h 511588"/>
                  <a:gd name="connsiteX2" fmla="*/ 365908 w 372612"/>
                  <a:gd name="connsiteY2" fmla="*/ 256268 h 511588"/>
                  <a:gd name="connsiteX3" fmla="*/ 257257 w 372612"/>
                  <a:gd name="connsiteY3" fmla="*/ 322283 h 511588"/>
                  <a:gd name="connsiteX4" fmla="*/ 255319 w 372612"/>
                  <a:gd name="connsiteY4" fmla="*/ 446273 h 511588"/>
                  <a:gd name="connsiteX5" fmla="*/ 74014 w 372612"/>
                  <a:gd name="connsiteY5" fmla="*/ 462148 h 511588"/>
                  <a:gd name="connsiteX6" fmla="*/ 0 w 372612"/>
                  <a:gd name="connsiteY6" fmla="*/ 511588 h 511588"/>
                  <a:gd name="connsiteX0" fmla="*/ 319809 w 366262"/>
                  <a:gd name="connsiteY0" fmla="*/ 0 h 533813"/>
                  <a:gd name="connsiteX1" fmla="*/ 317335 w 366262"/>
                  <a:gd name="connsiteY1" fmla="*/ 151328 h 533813"/>
                  <a:gd name="connsiteX2" fmla="*/ 359558 w 366262"/>
                  <a:gd name="connsiteY2" fmla="*/ 256268 h 533813"/>
                  <a:gd name="connsiteX3" fmla="*/ 250907 w 366262"/>
                  <a:gd name="connsiteY3" fmla="*/ 322283 h 533813"/>
                  <a:gd name="connsiteX4" fmla="*/ 248969 w 366262"/>
                  <a:gd name="connsiteY4" fmla="*/ 446273 h 533813"/>
                  <a:gd name="connsiteX5" fmla="*/ 67664 w 366262"/>
                  <a:gd name="connsiteY5" fmla="*/ 462148 h 533813"/>
                  <a:gd name="connsiteX6" fmla="*/ 0 w 366262"/>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49494 w 366787"/>
                  <a:gd name="connsiteY4" fmla="*/ 446273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320334 w 366787"/>
                  <a:gd name="connsiteY0" fmla="*/ 0 h 533813"/>
                  <a:gd name="connsiteX1" fmla="*/ 317860 w 366787"/>
                  <a:gd name="connsiteY1" fmla="*/ 151328 h 533813"/>
                  <a:gd name="connsiteX2" fmla="*/ 360083 w 366787"/>
                  <a:gd name="connsiteY2" fmla="*/ 256268 h 533813"/>
                  <a:gd name="connsiteX3" fmla="*/ 251432 w 366787"/>
                  <a:gd name="connsiteY3" fmla="*/ 322283 h 533813"/>
                  <a:gd name="connsiteX4" fmla="*/ 227269 w 366787"/>
                  <a:gd name="connsiteY4" fmla="*/ 455798 h 533813"/>
                  <a:gd name="connsiteX5" fmla="*/ 68189 w 366787"/>
                  <a:gd name="connsiteY5" fmla="*/ 462148 h 533813"/>
                  <a:gd name="connsiteX6" fmla="*/ 525 w 366787"/>
                  <a:gd name="connsiteY6" fmla="*/ 533813 h 533813"/>
                  <a:gd name="connsiteX0" fmla="*/ 288040 w 334493"/>
                  <a:gd name="connsiteY0" fmla="*/ 0 h 527463"/>
                  <a:gd name="connsiteX1" fmla="*/ 285566 w 334493"/>
                  <a:gd name="connsiteY1" fmla="*/ 151328 h 527463"/>
                  <a:gd name="connsiteX2" fmla="*/ 327789 w 334493"/>
                  <a:gd name="connsiteY2" fmla="*/ 256268 h 527463"/>
                  <a:gd name="connsiteX3" fmla="*/ 219138 w 334493"/>
                  <a:gd name="connsiteY3" fmla="*/ 322283 h 527463"/>
                  <a:gd name="connsiteX4" fmla="*/ 194975 w 334493"/>
                  <a:gd name="connsiteY4" fmla="*/ 455798 h 527463"/>
                  <a:gd name="connsiteX5" fmla="*/ 35895 w 334493"/>
                  <a:gd name="connsiteY5" fmla="*/ 462148 h 527463"/>
                  <a:gd name="connsiteX6" fmla="*/ 3156 w 334493"/>
                  <a:gd name="connsiteY6" fmla="*/ 527463 h 527463"/>
                  <a:gd name="connsiteX0" fmla="*/ 278515 w 334616"/>
                  <a:gd name="connsiteY0" fmla="*/ 0 h 498888"/>
                  <a:gd name="connsiteX1" fmla="*/ 285566 w 334616"/>
                  <a:gd name="connsiteY1" fmla="*/ 122753 h 498888"/>
                  <a:gd name="connsiteX2" fmla="*/ 327789 w 334616"/>
                  <a:gd name="connsiteY2" fmla="*/ 227693 h 498888"/>
                  <a:gd name="connsiteX3" fmla="*/ 219138 w 334616"/>
                  <a:gd name="connsiteY3" fmla="*/ 293708 h 498888"/>
                  <a:gd name="connsiteX4" fmla="*/ 194975 w 334616"/>
                  <a:gd name="connsiteY4" fmla="*/ 427223 h 498888"/>
                  <a:gd name="connsiteX5" fmla="*/ 35895 w 334616"/>
                  <a:gd name="connsiteY5" fmla="*/ 433573 h 498888"/>
                  <a:gd name="connsiteX6" fmla="*/ 3156 w 334616"/>
                  <a:gd name="connsiteY6" fmla="*/ 498888 h 49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616" h="498888">
                    <a:moveTo>
                      <a:pt x="278515" y="0"/>
                    </a:moveTo>
                    <a:cubicBezTo>
                      <a:pt x="352282" y="43460"/>
                      <a:pt x="277354" y="84804"/>
                      <a:pt x="285566" y="122753"/>
                    </a:cubicBezTo>
                    <a:cubicBezTo>
                      <a:pt x="293778" y="160702"/>
                      <a:pt x="354735" y="173801"/>
                      <a:pt x="327789" y="227693"/>
                    </a:cubicBezTo>
                    <a:cubicBezTo>
                      <a:pt x="300843" y="281585"/>
                      <a:pt x="260324" y="238228"/>
                      <a:pt x="219138" y="293708"/>
                    </a:cubicBezTo>
                    <a:cubicBezTo>
                      <a:pt x="177952" y="349188"/>
                      <a:pt x="250916" y="400737"/>
                      <a:pt x="194975" y="427223"/>
                    </a:cubicBezTo>
                    <a:cubicBezTo>
                      <a:pt x="139034" y="453709"/>
                      <a:pt x="103848" y="422687"/>
                      <a:pt x="35895" y="433573"/>
                    </a:cubicBezTo>
                    <a:cubicBezTo>
                      <a:pt x="-6658" y="444459"/>
                      <a:pt x="-1751" y="455798"/>
                      <a:pt x="3156" y="498888"/>
                    </a:cubicBez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434" name="Oval 1122"/>
              <p:cNvSpPr/>
              <p:nvPr/>
            </p:nvSpPr>
            <p:spPr>
              <a:xfrm rot="19440000">
                <a:off x="3256958" y="3672577"/>
                <a:ext cx="61917"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5" name="Oval 1123"/>
              <p:cNvSpPr/>
              <p:nvPr/>
            </p:nvSpPr>
            <p:spPr>
              <a:xfrm>
                <a:off x="3441121" y="3612248"/>
                <a:ext cx="61917" cy="63504"/>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6" name="Oval 1124"/>
              <p:cNvSpPr/>
              <p:nvPr/>
            </p:nvSpPr>
            <p:spPr>
              <a:xfrm rot="7200000" flipV="1">
                <a:off x="3167259" y="3768627"/>
                <a:ext cx="63504"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7" name="Oval 1125"/>
              <p:cNvSpPr/>
              <p:nvPr/>
            </p:nvSpPr>
            <p:spPr>
              <a:xfrm rot="17280000">
                <a:off x="3144237" y="3828164"/>
                <a:ext cx="61917" cy="6191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8" name="Oval 1126"/>
              <p:cNvSpPr/>
              <p:nvPr/>
            </p:nvSpPr>
            <p:spPr>
              <a:xfrm rot="15840000">
                <a:off x="3131537" y="3956760"/>
                <a:ext cx="61916" cy="6191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9" name="Oval 1127"/>
              <p:cNvSpPr/>
              <p:nvPr/>
            </p:nvSpPr>
            <p:spPr>
              <a:xfrm rot="2880000" flipV="1">
                <a:off x="3209330" y="4131398"/>
                <a:ext cx="63504" cy="63504"/>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0" name="Oval 1128"/>
              <p:cNvSpPr/>
              <p:nvPr/>
            </p:nvSpPr>
            <p:spPr>
              <a:xfrm rot="12240000">
                <a:off x="3314112" y="4207603"/>
                <a:ext cx="61917" cy="63504"/>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1" name="Oval 1129"/>
              <p:cNvSpPr/>
              <p:nvPr/>
            </p:nvSpPr>
            <p:spPr>
              <a:xfrm rot="10800000">
                <a:off x="3441121" y="4234592"/>
                <a:ext cx="61917"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2" name="Oval 1130"/>
              <p:cNvSpPr/>
              <p:nvPr/>
            </p:nvSpPr>
            <p:spPr>
              <a:xfrm rot="8640000">
                <a:off x="3623697" y="4175851"/>
                <a:ext cx="61916" cy="6191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3" name="Oval 1131"/>
              <p:cNvSpPr/>
              <p:nvPr/>
            </p:nvSpPr>
            <p:spPr>
              <a:xfrm rot="6480000">
                <a:off x="3736418" y="4020264"/>
                <a:ext cx="61916"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4" name="Oval 1132"/>
              <p:cNvSpPr/>
              <p:nvPr/>
            </p:nvSpPr>
            <p:spPr>
              <a:xfrm rot="5760000">
                <a:off x="3749119" y="3956759"/>
                <a:ext cx="61916" cy="61917"/>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45" name="Oval 1133"/>
              <p:cNvSpPr/>
              <p:nvPr/>
            </p:nvSpPr>
            <p:spPr>
              <a:xfrm rot="3600000">
                <a:off x="3708634" y="3768628"/>
                <a:ext cx="63504" cy="61916"/>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nvGrpSpPr>
              <p:cNvPr id="446" name="Group 1134"/>
              <p:cNvGrpSpPr>
                <a:grpSpLocks/>
              </p:cNvGrpSpPr>
              <p:nvPr/>
            </p:nvGrpSpPr>
            <p:grpSpPr bwMode="auto">
              <a:xfrm>
                <a:off x="2733046" y="3215345"/>
                <a:ext cx="1474892" cy="1474892"/>
                <a:chOff x="3744647" y="1484308"/>
                <a:chExt cx="1474892" cy="1474892"/>
              </a:xfrm>
            </p:grpSpPr>
            <p:grpSp>
              <p:nvGrpSpPr>
                <p:cNvPr id="447" name="Group 1135"/>
                <p:cNvGrpSpPr>
                  <a:grpSpLocks/>
                </p:cNvGrpSpPr>
                <p:nvPr/>
              </p:nvGrpSpPr>
              <p:grpSpPr bwMode="auto">
                <a:xfrm>
                  <a:off x="4406575" y="1484308"/>
                  <a:ext cx="151036" cy="1474892"/>
                  <a:chOff x="4211414" y="1484308"/>
                  <a:chExt cx="151036" cy="1474892"/>
                </a:xfrm>
              </p:grpSpPr>
              <p:grpSp>
                <p:nvGrpSpPr>
                  <p:cNvPr id="469" name="Group 1157"/>
                  <p:cNvGrpSpPr>
                    <a:grpSpLocks/>
                  </p:cNvGrpSpPr>
                  <p:nvPr/>
                </p:nvGrpSpPr>
                <p:grpSpPr bwMode="auto">
                  <a:xfrm>
                    <a:off x="4211414" y="1484308"/>
                    <a:ext cx="151036" cy="142500"/>
                    <a:chOff x="7274651" y="3582604"/>
                    <a:chExt cx="91438" cy="86271"/>
                  </a:xfrm>
                </p:grpSpPr>
                <p:cxnSp>
                  <p:nvCxnSpPr>
                    <p:cNvPr id="473" name="Straight Connector 1161"/>
                    <p:cNvCxnSpPr/>
                    <p:nvPr/>
                  </p:nvCxnSpPr>
                  <p:spPr bwMode="auto">
                    <a:xfrm>
                      <a:off x="7320851" y="3628740"/>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74" name="Flowchart: Delay 21"/>
                    <p:cNvSpPr/>
                    <p:nvPr/>
                  </p:nvSpPr>
                  <p:spPr>
                    <a:xfrm rot="5400000">
                      <a:off x="7297303" y="3560017"/>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70" name="Group 1158"/>
                  <p:cNvGrpSpPr>
                    <a:grpSpLocks/>
                  </p:cNvGrpSpPr>
                  <p:nvPr/>
                </p:nvGrpSpPr>
                <p:grpSpPr bwMode="auto">
                  <a:xfrm rot="10800000">
                    <a:off x="4211414" y="2816700"/>
                    <a:ext cx="151036" cy="142500"/>
                    <a:chOff x="7274651" y="3582604"/>
                    <a:chExt cx="91438" cy="86271"/>
                  </a:xfrm>
                </p:grpSpPr>
                <p:cxnSp>
                  <p:nvCxnSpPr>
                    <p:cNvPr id="471" name="Straight Connector 1159"/>
                    <p:cNvCxnSpPr/>
                    <p:nvPr/>
                  </p:nvCxnSpPr>
                  <p:spPr bwMode="auto">
                    <a:xfrm>
                      <a:off x="7320850" y="3629701"/>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72" name="Flowchart: Delay 21"/>
                    <p:cNvSpPr/>
                    <p:nvPr/>
                  </p:nvSpPr>
                  <p:spPr>
                    <a:xfrm rot="5400000">
                      <a:off x="7299224" y="3560979"/>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448" name="Group 1136"/>
                <p:cNvGrpSpPr>
                  <a:grpSpLocks/>
                </p:cNvGrpSpPr>
                <p:nvPr/>
              </p:nvGrpSpPr>
              <p:grpSpPr bwMode="auto">
                <a:xfrm rot="2700000">
                  <a:off x="4406575" y="1484308"/>
                  <a:ext cx="151036" cy="1474892"/>
                  <a:chOff x="4211414" y="1484308"/>
                  <a:chExt cx="151036" cy="1474892"/>
                </a:xfrm>
              </p:grpSpPr>
              <p:grpSp>
                <p:nvGrpSpPr>
                  <p:cNvPr id="463" name="Group 1151"/>
                  <p:cNvGrpSpPr>
                    <a:grpSpLocks/>
                  </p:cNvGrpSpPr>
                  <p:nvPr/>
                </p:nvGrpSpPr>
                <p:grpSpPr bwMode="auto">
                  <a:xfrm>
                    <a:off x="4211414" y="1484308"/>
                    <a:ext cx="151036" cy="142500"/>
                    <a:chOff x="7274651" y="3582604"/>
                    <a:chExt cx="91438" cy="86271"/>
                  </a:xfrm>
                </p:grpSpPr>
                <p:cxnSp>
                  <p:nvCxnSpPr>
                    <p:cNvPr id="467" name="Straight Connector 1155"/>
                    <p:cNvCxnSpPr/>
                    <p:nvPr/>
                  </p:nvCxnSpPr>
                  <p:spPr bwMode="auto">
                    <a:xfrm>
                      <a:off x="7319011" y="3628957"/>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8" name="Flowchart: Delay 21"/>
                    <p:cNvSpPr/>
                    <p:nvPr/>
                  </p:nvSpPr>
                  <p:spPr>
                    <a:xfrm rot="5400000">
                      <a:off x="7295603" y="3559650"/>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64" name="Group 1152"/>
                  <p:cNvGrpSpPr>
                    <a:grpSpLocks/>
                  </p:cNvGrpSpPr>
                  <p:nvPr/>
                </p:nvGrpSpPr>
                <p:grpSpPr bwMode="auto">
                  <a:xfrm rot="10800000">
                    <a:off x="4211414" y="2816700"/>
                    <a:ext cx="151036" cy="142500"/>
                    <a:chOff x="7274651" y="3582604"/>
                    <a:chExt cx="91438" cy="86271"/>
                  </a:xfrm>
                </p:grpSpPr>
                <p:cxnSp>
                  <p:nvCxnSpPr>
                    <p:cNvPr id="465" name="Straight Connector 1153"/>
                    <p:cNvCxnSpPr/>
                    <p:nvPr/>
                  </p:nvCxnSpPr>
                  <p:spPr bwMode="auto">
                    <a:xfrm>
                      <a:off x="7321050" y="362827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6" name="Flowchart: Delay 21"/>
                    <p:cNvSpPr/>
                    <p:nvPr/>
                  </p:nvSpPr>
                  <p:spPr>
                    <a:xfrm rot="5400000">
                      <a:off x="7299001" y="3561690"/>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449" name="Group 1137"/>
                <p:cNvGrpSpPr>
                  <a:grpSpLocks/>
                </p:cNvGrpSpPr>
                <p:nvPr/>
              </p:nvGrpSpPr>
              <p:grpSpPr bwMode="auto">
                <a:xfrm rot="5400000">
                  <a:off x="4406575" y="1484308"/>
                  <a:ext cx="151036" cy="1474892"/>
                  <a:chOff x="4211414" y="1484308"/>
                  <a:chExt cx="151036" cy="1474892"/>
                </a:xfrm>
              </p:grpSpPr>
              <p:grpSp>
                <p:nvGrpSpPr>
                  <p:cNvPr id="457" name="Group 1145"/>
                  <p:cNvGrpSpPr>
                    <a:grpSpLocks/>
                  </p:cNvGrpSpPr>
                  <p:nvPr/>
                </p:nvGrpSpPr>
                <p:grpSpPr bwMode="auto">
                  <a:xfrm>
                    <a:off x="4211414" y="1484308"/>
                    <a:ext cx="151036" cy="142500"/>
                    <a:chOff x="7274651" y="3582604"/>
                    <a:chExt cx="91438" cy="86271"/>
                  </a:xfrm>
                </p:grpSpPr>
                <p:cxnSp>
                  <p:nvCxnSpPr>
                    <p:cNvPr id="461" name="Straight Connector 1149"/>
                    <p:cNvCxnSpPr/>
                    <p:nvPr/>
                  </p:nvCxnSpPr>
                  <p:spPr bwMode="auto">
                    <a:xfrm>
                      <a:off x="7318928" y="362873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2" name="Flowchart: Delay 21"/>
                    <p:cNvSpPr/>
                    <p:nvPr/>
                  </p:nvSpPr>
                  <p:spPr>
                    <a:xfrm rot="5400000">
                      <a:off x="7295380" y="3560017"/>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58" name="Group 1146"/>
                  <p:cNvGrpSpPr>
                    <a:grpSpLocks/>
                  </p:cNvGrpSpPr>
                  <p:nvPr/>
                </p:nvGrpSpPr>
                <p:grpSpPr bwMode="auto">
                  <a:xfrm rot="10800000">
                    <a:off x="4211414" y="2816700"/>
                    <a:ext cx="151036" cy="142500"/>
                    <a:chOff x="7274651" y="3582604"/>
                    <a:chExt cx="91438" cy="86271"/>
                  </a:xfrm>
                </p:grpSpPr>
                <p:cxnSp>
                  <p:nvCxnSpPr>
                    <p:cNvPr id="459" name="Straight Connector 1147"/>
                    <p:cNvCxnSpPr/>
                    <p:nvPr/>
                  </p:nvCxnSpPr>
                  <p:spPr bwMode="auto">
                    <a:xfrm>
                      <a:off x="7321812" y="3628740"/>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0" name="Flowchart: Delay 21"/>
                    <p:cNvSpPr/>
                    <p:nvPr/>
                  </p:nvSpPr>
                  <p:spPr>
                    <a:xfrm rot="5400000">
                      <a:off x="7300186" y="3560017"/>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450" name="Group 1138"/>
                <p:cNvGrpSpPr>
                  <a:grpSpLocks/>
                </p:cNvGrpSpPr>
                <p:nvPr/>
              </p:nvGrpSpPr>
              <p:grpSpPr bwMode="auto">
                <a:xfrm rot="8100000">
                  <a:off x="4406575" y="1484308"/>
                  <a:ext cx="151036" cy="1474892"/>
                  <a:chOff x="4211414" y="1484308"/>
                  <a:chExt cx="151036" cy="1474892"/>
                </a:xfrm>
              </p:grpSpPr>
              <p:grpSp>
                <p:nvGrpSpPr>
                  <p:cNvPr id="451" name="Group 1139"/>
                  <p:cNvGrpSpPr>
                    <a:grpSpLocks/>
                  </p:cNvGrpSpPr>
                  <p:nvPr/>
                </p:nvGrpSpPr>
                <p:grpSpPr bwMode="auto">
                  <a:xfrm>
                    <a:off x="4211414" y="1484308"/>
                    <a:ext cx="151036" cy="142500"/>
                    <a:chOff x="7274651" y="3582604"/>
                    <a:chExt cx="91438" cy="86271"/>
                  </a:xfrm>
                </p:grpSpPr>
                <p:cxnSp>
                  <p:nvCxnSpPr>
                    <p:cNvPr id="455" name="Straight Connector 1143"/>
                    <p:cNvCxnSpPr/>
                    <p:nvPr/>
                  </p:nvCxnSpPr>
                  <p:spPr bwMode="auto">
                    <a:xfrm>
                      <a:off x="7320370" y="3628958"/>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56" name="Flowchart: Delay 21"/>
                    <p:cNvSpPr/>
                    <p:nvPr/>
                  </p:nvSpPr>
                  <p:spPr>
                    <a:xfrm rot="5400000">
                      <a:off x="7297641" y="3563049"/>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452" name="Group 1140"/>
                  <p:cNvGrpSpPr>
                    <a:grpSpLocks/>
                  </p:cNvGrpSpPr>
                  <p:nvPr/>
                </p:nvGrpSpPr>
                <p:grpSpPr bwMode="auto">
                  <a:xfrm rot="10800000">
                    <a:off x="4211414" y="2816700"/>
                    <a:ext cx="151036" cy="142500"/>
                    <a:chOff x="7274651" y="3582604"/>
                    <a:chExt cx="91438" cy="86271"/>
                  </a:xfrm>
                </p:grpSpPr>
                <p:cxnSp>
                  <p:nvCxnSpPr>
                    <p:cNvPr id="453" name="Straight Connector 1141"/>
                    <p:cNvCxnSpPr/>
                    <p:nvPr/>
                  </p:nvCxnSpPr>
                  <p:spPr bwMode="auto">
                    <a:xfrm>
                      <a:off x="7320370" y="362759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54" name="Flowchart: Delay 21"/>
                    <p:cNvSpPr/>
                    <p:nvPr/>
                  </p:nvSpPr>
                  <p:spPr>
                    <a:xfrm rot="5400000">
                      <a:off x="7296963" y="3559651"/>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grpSp>
        <p:grpSp>
          <p:nvGrpSpPr>
            <p:cNvPr id="248" name="Group 933"/>
            <p:cNvGrpSpPr>
              <a:grpSpLocks/>
            </p:cNvGrpSpPr>
            <p:nvPr/>
          </p:nvGrpSpPr>
          <p:grpSpPr bwMode="auto">
            <a:xfrm>
              <a:off x="5267325" y="3352800"/>
              <a:ext cx="1474788" cy="1474788"/>
              <a:chOff x="5180662" y="3215345"/>
              <a:chExt cx="1474892" cy="1474892"/>
            </a:xfrm>
          </p:grpSpPr>
          <p:sp>
            <p:nvSpPr>
              <p:cNvPr id="278" name="Oval 955"/>
              <p:cNvSpPr/>
              <p:nvPr/>
            </p:nvSpPr>
            <p:spPr>
              <a:xfrm>
                <a:off x="5323948" y="3361039"/>
                <a:ext cx="1183986" cy="1183986"/>
              </a:xfrm>
              <a:prstGeom prst="ellipse">
                <a:avLst/>
              </a:prstGeom>
              <a:gradFill>
                <a:gsLst>
                  <a:gs pos="0">
                    <a:srgbClr val="8A97C9"/>
                  </a:gs>
                  <a:gs pos="85000">
                    <a:srgbClr val="1C254C"/>
                  </a:gs>
                </a:gsLst>
                <a:path path="circle">
                  <a:fillToRect l="50000" t="50000" r="50000" b="50000"/>
                </a:path>
              </a:gradFill>
              <a:ln w="444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279" name="Oval 956"/>
              <p:cNvSpPr>
                <a:spLocks noChangeAspect="1"/>
              </p:cNvSpPr>
              <p:nvPr/>
            </p:nvSpPr>
            <p:spPr>
              <a:xfrm>
                <a:off x="5828288" y="3796256"/>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280" name="Freeform 957"/>
              <p:cNvSpPr/>
              <p:nvPr/>
            </p:nvSpPr>
            <p:spPr>
              <a:xfrm rot="14041883" flipH="1" flipV="1">
                <a:off x="5741884" y="3730525"/>
                <a:ext cx="387377" cy="103194"/>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 name="connsiteX0" fmla="*/ 0 w 450356"/>
                  <a:gd name="connsiteY0" fmla="*/ 63676 h 117016"/>
                  <a:gd name="connsiteX1" fmla="*/ 83820 w 450356"/>
                  <a:gd name="connsiteY1" fmla="*/ 2716 h 117016"/>
                  <a:gd name="connsiteX2" fmla="*/ 213360 w 450356"/>
                  <a:gd name="connsiteY2" fmla="*/ 117016 h 117016"/>
                  <a:gd name="connsiteX3" fmla="*/ 312420 w 450356"/>
                  <a:gd name="connsiteY3" fmla="*/ 2716 h 117016"/>
                  <a:gd name="connsiteX4" fmla="*/ 373380 w 450356"/>
                  <a:gd name="connsiteY4" fmla="*/ 33196 h 117016"/>
                  <a:gd name="connsiteX5" fmla="*/ 373380 w 450356"/>
                  <a:gd name="connsiteY5" fmla="*/ 33196 h 117016"/>
                  <a:gd name="connsiteX6" fmla="*/ 450355 w 450356"/>
                  <a:gd name="connsiteY6" fmla="*/ 98619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356" h="117016">
                    <a:moveTo>
                      <a:pt x="0" y="63676"/>
                    </a:moveTo>
                    <a:cubicBezTo>
                      <a:pt x="24130" y="28751"/>
                      <a:pt x="48260" y="-6174"/>
                      <a:pt x="83820" y="2716"/>
                    </a:cubicBezTo>
                    <a:cubicBezTo>
                      <a:pt x="119380" y="11606"/>
                      <a:pt x="175260" y="117016"/>
                      <a:pt x="213360" y="117016"/>
                    </a:cubicBezTo>
                    <a:cubicBezTo>
                      <a:pt x="251460" y="117016"/>
                      <a:pt x="285750" y="16686"/>
                      <a:pt x="312420" y="2716"/>
                    </a:cubicBezTo>
                    <a:cubicBezTo>
                      <a:pt x="339090" y="-11254"/>
                      <a:pt x="373380" y="33196"/>
                      <a:pt x="373380" y="33196"/>
                    </a:cubicBezTo>
                    <a:lnTo>
                      <a:pt x="373380" y="33196"/>
                    </a:lnTo>
                    <a:cubicBezTo>
                      <a:pt x="373380" y="38276"/>
                      <a:pt x="450355" y="93539"/>
                      <a:pt x="450355" y="98619"/>
                    </a:cubicBez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281" name="Oval 958"/>
              <p:cNvSpPr>
                <a:spLocks noChangeAspect="1"/>
              </p:cNvSpPr>
              <p:nvPr/>
            </p:nvSpPr>
            <p:spPr>
              <a:xfrm>
                <a:off x="5947889" y="3770247"/>
                <a:ext cx="65837"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282" name="Freeform 959"/>
              <p:cNvSpPr/>
              <p:nvPr/>
            </p:nvSpPr>
            <p:spPr>
              <a:xfrm rot="7395534" flipV="1">
                <a:off x="5774429" y="3809112"/>
                <a:ext cx="357213" cy="103195"/>
              </a:xfrm>
              <a:custGeom>
                <a:avLst/>
                <a:gdLst>
                  <a:gd name="connsiteX0" fmla="*/ 0 w 373380"/>
                  <a:gd name="connsiteY0" fmla="*/ 63676 h 117016"/>
                  <a:gd name="connsiteX1" fmla="*/ 83820 w 373380"/>
                  <a:gd name="connsiteY1" fmla="*/ 2716 h 117016"/>
                  <a:gd name="connsiteX2" fmla="*/ 213360 w 373380"/>
                  <a:gd name="connsiteY2" fmla="*/ 117016 h 117016"/>
                  <a:gd name="connsiteX3" fmla="*/ 312420 w 373380"/>
                  <a:gd name="connsiteY3" fmla="*/ 2716 h 117016"/>
                  <a:gd name="connsiteX4" fmla="*/ 373380 w 373380"/>
                  <a:gd name="connsiteY4" fmla="*/ 33196 h 117016"/>
                  <a:gd name="connsiteX5" fmla="*/ 373380 w 373380"/>
                  <a:gd name="connsiteY5" fmla="*/ 33196 h 117016"/>
                  <a:gd name="connsiteX6" fmla="*/ 373380 w 373380"/>
                  <a:gd name="connsiteY6" fmla="*/ 48436 h 117016"/>
                  <a:gd name="connsiteX0" fmla="*/ 0 w 416159"/>
                  <a:gd name="connsiteY0" fmla="*/ 101109 h 117016"/>
                  <a:gd name="connsiteX1" fmla="*/ 126599 w 416159"/>
                  <a:gd name="connsiteY1" fmla="*/ 2716 h 117016"/>
                  <a:gd name="connsiteX2" fmla="*/ 256139 w 416159"/>
                  <a:gd name="connsiteY2" fmla="*/ 117016 h 117016"/>
                  <a:gd name="connsiteX3" fmla="*/ 355199 w 416159"/>
                  <a:gd name="connsiteY3" fmla="*/ 2716 h 117016"/>
                  <a:gd name="connsiteX4" fmla="*/ 416159 w 416159"/>
                  <a:gd name="connsiteY4" fmla="*/ 33196 h 117016"/>
                  <a:gd name="connsiteX5" fmla="*/ 416159 w 416159"/>
                  <a:gd name="connsiteY5" fmla="*/ 33196 h 117016"/>
                  <a:gd name="connsiteX6" fmla="*/ 416159 w 416159"/>
                  <a:gd name="connsiteY6" fmla="*/ 48436 h 11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159" h="117016">
                    <a:moveTo>
                      <a:pt x="0" y="101109"/>
                    </a:moveTo>
                    <a:cubicBezTo>
                      <a:pt x="24130" y="66184"/>
                      <a:pt x="83909" y="65"/>
                      <a:pt x="126599" y="2716"/>
                    </a:cubicBezTo>
                    <a:cubicBezTo>
                      <a:pt x="169289" y="5367"/>
                      <a:pt x="218039" y="117016"/>
                      <a:pt x="256139" y="117016"/>
                    </a:cubicBezTo>
                    <a:cubicBezTo>
                      <a:pt x="294239" y="117016"/>
                      <a:pt x="328529" y="16686"/>
                      <a:pt x="355199" y="2716"/>
                    </a:cubicBezTo>
                    <a:cubicBezTo>
                      <a:pt x="381869" y="-11254"/>
                      <a:pt x="416159" y="33196"/>
                      <a:pt x="416159" y="33196"/>
                    </a:cubicBezTo>
                    <a:lnTo>
                      <a:pt x="416159" y="33196"/>
                    </a:lnTo>
                    <a:lnTo>
                      <a:pt x="416159" y="48436"/>
                    </a:lnTo>
                  </a:path>
                </a:pathLst>
              </a:custGeom>
              <a:noFill/>
              <a:ln w="1905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mj-lt"/>
                </a:endParaRPr>
              </a:p>
            </p:txBody>
          </p:sp>
          <p:sp>
            <p:nvSpPr>
              <p:cNvPr id="283" name="Oval 960"/>
              <p:cNvSpPr/>
              <p:nvPr/>
            </p:nvSpPr>
            <p:spPr>
              <a:xfrm>
                <a:off x="5913211" y="3883779"/>
                <a:ext cx="64008" cy="65837"/>
              </a:xfrm>
              <a:prstGeom prst="ellipse">
                <a:avLst/>
              </a:prstGeom>
              <a:gradFill>
                <a:gsLst>
                  <a:gs pos="100000">
                    <a:srgbClr val="14737B"/>
                  </a:gs>
                  <a:gs pos="0">
                    <a:srgbClr val="A3E1CF"/>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sp>
            <p:nvSpPr>
              <p:cNvPr id="284" name="Oval 962"/>
              <p:cNvSpPr>
                <a:spLocks noChangeAspect="1"/>
              </p:cNvSpPr>
              <p:nvPr/>
            </p:nvSpPr>
            <p:spPr>
              <a:xfrm>
                <a:off x="5872403" y="3705869"/>
                <a:ext cx="87782" cy="87782"/>
              </a:xfrm>
              <a:prstGeom prst="ellipse">
                <a:avLst/>
              </a:prstGeom>
              <a:gradFill>
                <a:gsLst>
                  <a:gs pos="90000">
                    <a:schemeClr val="accent4">
                      <a:lumMod val="50000"/>
                    </a:schemeClr>
                  </a:gs>
                  <a:gs pos="0">
                    <a:schemeClr val="accent4"/>
                  </a:gs>
                </a:gsLst>
                <a:path path="circle">
                  <a:fillToRect l="50000" t="50000" r="50000" b="50000"/>
                </a:path>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nvGrpSpPr>
              <p:cNvPr id="285" name="Group 971"/>
              <p:cNvGrpSpPr>
                <a:grpSpLocks/>
              </p:cNvGrpSpPr>
              <p:nvPr/>
            </p:nvGrpSpPr>
            <p:grpSpPr bwMode="auto">
              <a:xfrm>
                <a:off x="5354628" y="3388840"/>
                <a:ext cx="1122627" cy="1128384"/>
                <a:chOff x="4477315" y="1546607"/>
                <a:chExt cx="1122627" cy="1128384"/>
              </a:xfrm>
            </p:grpSpPr>
            <p:sp>
              <p:nvSpPr>
                <p:cNvPr id="401" name="Oval 1089"/>
                <p:cNvSpPr/>
                <p:nvPr/>
              </p:nvSpPr>
              <p:spPr>
                <a:xfrm>
                  <a:off x="5000311" y="1546162"/>
                  <a:ext cx="77792"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2" name="Oval 1090"/>
                <p:cNvSpPr/>
                <p:nvPr/>
              </p:nvSpPr>
              <p:spPr>
                <a:xfrm rot="10800000">
                  <a:off x="5000311" y="2597161"/>
                  <a:ext cx="77792"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3" name="Oval 1091"/>
                <p:cNvSpPr/>
                <p:nvPr/>
              </p:nvSpPr>
              <p:spPr>
                <a:xfrm rot="720000">
                  <a:off x="5109856" y="1557275"/>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4" name="Oval 1092"/>
                <p:cNvSpPr/>
                <p:nvPr/>
              </p:nvSpPr>
              <p:spPr>
                <a:xfrm rot="11520000">
                  <a:off x="4890765" y="2586048"/>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5" name="Oval 1093"/>
                <p:cNvSpPr/>
                <p:nvPr/>
              </p:nvSpPr>
              <p:spPr>
                <a:xfrm rot="1440000">
                  <a:off x="5214638" y="1592202"/>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6" name="Oval 1094"/>
                <p:cNvSpPr/>
                <p:nvPr/>
              </p:nvSpPr>
              <p:spPr>
                <a:xfrm rot="12240000">
                  <a:off x="4785983" y="2551120"/>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7" name="Oval 1095"/>
                <p:cNvSpPr/>
                <p:nvPr/>
              </p:nvSpPr>
              <p:spPr>
                <a:xfrm rot="2160000">
                  <a:off x="5308307" y="1646181"/>
                  <a:ext cx="77792"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8" name="Oval 1096"/>
                <p:cNvSpPr/>
                <p:nvPr/>
              </p:nvSpPr>
              <p:spPr>
                <a:xfrm rot="12960000">
                  <a:off x="4692314" y="2497141"/>
                  <a:ext cx="77792"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09" name="Oval 1097"/>
                <p:cNvSpPr/>
                <p:nvPr/>
              </p:nvSpPr>
              <p:spPr>
                <a:xfrm rot="2880000">
                  <a:off x="5390863" y="1720799"/>
                  <a:ext cx="77793"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0" name="Oval 1098"/>
                <p:cNvSpPr/>
                <p:nvPr/>
              </p:nvSpPr>
              <p:spPr>
                <a:xfrm rot="13680000">
                  <a:off x="4609758" y="2422524"/>
                  <a:ext cx="77793"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1" name="Oval 1099"/>
                <p:cNvSpPr/>
                <p:nvPr/>
              </p:nvSpPr>
              <p:spPr>
                <a:xfrm rot="3600000">
                  <a:off x="5455955" y="1809706"/>
                  <a:ext cx="76205" cy="7620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2" name="Oval 1100"/>
                <p:cNvSpPr/>
                <p:nvPr/>
              </p:nvSpPr>
              <p:spPr>
                <a:xfrm rot="14400000">
                  <a:off x="4546254" y="2335205"/>
                  <a:ext cx="76205" cy="7620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3" name="Oval 1101"/>
                <p:cNvSpPr/>
                <p:nvPr/>
              </p:nvSpPr>
              <p:spPr>
                <a:xfrm rot="4320000">
                  <a:off x="5500408" y="1909725"/>
                  <a:ext cx="77794"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4" name="Oval 1102"/>
                <p:cNvSpPr/>
                <p:nvPr/>
              </p:nvSpPr>
              <p:spPr>
                <a:xfrm rot="15120000">
                  <a:off x="4500213" y="2233598"/>
                  <a:ext cx="77794"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5" name="Oval 1103"/>
                <p:cNvSpPr/>
                <p:nvPr/>
              </p:nvSpPr>
              <p:spPr>
                <a:xfrm rot="5040000">
                  <a:off x="5522635" y="2016095"/>
                  <a:ext cx="77793"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6" name="Oval 1104"/>
                <p:cNvSpPr/>
                <p:nvPr/>
              </p:nvSpPr>
              <p:spPr>
                <a:xfrm rot="15840000">
                  <a:off x="4477986" y="2127228"/>
                  <a:ext cx="77793"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7" name="Oval 1105"/>
                <p:cNvSpPr/>
                <p:nvPr/>
              </p:nvSpPr>
              <p:spPr>
                <a:xfrm rot="5760000">
                  <a:off x="5522635" y="2127228"/>
                  <a:ext cx="77793"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8" name="Oval 1106"/>
                <p:cNvSpPr/>
                <p:nvPr/>
              </p:nvSpPr>
              <p:spPr>
                <a:xfrm rot="16560000">
                  <a:off x="4477986" y="2016095"/>
                  <a:ext cx="77793"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19" name="Oval 1107"/>
                <p:cNvSpPr/>
                <p:nvPr/>
              </p:nvSpPr>
              <p:spPr>
                <a:xfrm rot="6480000">
                  <a:off x="5500408" y="2233598"/>
                  <a:ext cx="77794"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0" name="Oval 1108"/>
                <p:cNvSpPr/>
                <p:nvPr/>
              </p:nvSpPr>
              <p:spPr>
                <a:xfrm rot="17280000">
                  <a:off x="4500213" y="1909725"/>
                  <a:ext cx="77794" cy="77793"/>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1" name="Oval 1109"/>
                <p:cNvSpPr/>
                <p:nvPr/>
              </p:nvSpPr>
              <p:spPr>
                <a:xfrm rot="7200000">
                  <a:off x="5455955" y="2335205"/>
                  <a:ext cx="76205" cy="7620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2" name="Oval 1110"/>
                <p:cNvSpPr/>
                <p:nvPr/>
              </p:nvSpPr>
              <p:spPr>
                <a:xfrm rot="18000000">
                  <a:off x="4546254" y="1809706"/>
                  <a:ext cx="76205" cy="7620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3" name="Oval 1111"/>
                <p:cNvSpPr/>
                <p:nvPr/>
              </p:nvSpPr>
              <p:spPr>
                <a:xfrm rot="7920000">
                  <a:off x="5390863" y="2422524"/>
                  <a:ext cx="77793"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4" name="Oval 1112"/>
                <p:cNvSpPr/>
                <p:nvPr/>
              </p:nvSpPr>
              <p:spPr>
                <a:xfrm rot="18720000">
                  <a:off x="4609758" y="1720799"/>
                  <a:ext cx="77793" cy="77792"/>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5" name="Oval 1113"/>
                <p:cNvSpPr/>
                <p:nvPr/>
              </p:nvSpPr>
              <p:spPr>
                <a:xfrm rot="8640000">
                  <a:off x="5308307" y="2497141"/>
                  <a:ext cx="77792"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6" name="Oval 1114"/>
                <p:cNvSpPr/>
                <p:nvPr/>
              </p:nvSpPr>
              <p:spPr>
                <a:xfrm rot="19440000">
                  <a:off x="4692314" y="1646181"/>
                  <a:ext cx="77792"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7" name="Oval 1115"/>
                <p:cNvSpPr/>
                <p:nvPr/>
              </p:nvSpPr>
              <p:spPr>
                <a:xfrm rot="9360000">
                  <a:off x="5214638" y="2551120"/>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8" name="Oval 1116"/>
                <p:cNvSpPr/>
                <p:nvPr/>
              </p:nvSpPr>
              <p:spPr>
                <a:xfrm rot="20160000">
                  <a:off x="4785983" y="1592202"/>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29" name="Oval 1117"/>
                <p:cNvSpPr/>
                <p:nvPr/>
              </p:nvSpPr>
              <p:spPr>
                <a:xfrm rot="10080000">
                  <a:off x="5109856" y="2586048"/>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430" name="Oval 1118"/>
                <p:cNvSpPr/>
                <p:nvPr/>
              </p:nvSpPr>
              <p:spPr>
                <a:xfrm rot="20880000">
                  <a:off x="4890765" y="1557275"/>
                  <a:ext cx="77793" cy="77794"/>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grpSp>
            <p:nvGrpSpPr>
              <p:cNvPr id="286" name="Group 972"/>
              <p:cNvGrpSpPr>
                <a:grpSpLocks noChangeAspect="1"/>
              </p:cNvGrpSpPr>
              <p:nvPr/>
            </p:nvGrpSpPr>
            <p:grpSpPr>
              <a:xfrm>
                <a:off x="5687944" y="3488943"/>
                <a:ext cx="493043" cy="945077"/>
                <a:chOff x="7248525" y="2166938"/>
                <a:chExt cx="839788" cy="1609725"/>
              </a:xfrm>
              <a:solidFill>
                <a:srgbClr val="00B050"/>
              </a:solidFill>
            </p:grpSpPr>
            <p:sp>
              <p:nvSpPr>
                <p:cNvPr id="317" name="Freeform 7"/>
                <p:cNvSpPr>
                  <a:spLocks/>
                </p:cNvSpPr>
                <p:nvPr/>
              </p:nvSpPr>
              <p:spPr bwMode="auto">
                <a:xfrm>
                  <a:off x="7853363" y="2784475"/>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18" name="Freeform 10"/>
                <p:cNvSpPr>
                  <a:spLocks/>
                </p:cNvSpPr>
                <p:nvPr/>
              </p:nvSpPr>
              <p:spPr bwMode="auto">
                <a:xfrm>
                  <a:off x="7853363" y="2578100"/>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19" name="Freeform 14"/>
                <p:cNvSpPr>
                  <a:spLocks/>
                </p:cNvSpPr>
                <p:nvPr/>
              </p:nvSpPr>
              <p:spPr bwMode="auto">
                <a:xfrm>
                  <a:off x="7377113" y="2578100"/>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0" name="Freeform 15"/>
                <p:cNvSpPr>
                  <a:spLocks/>
                </p:cNvSpPr>
                <p:nvPr/>
              </p:nvSpPr>
              <p:spPr bwMode="auto">
                <a:xfrm>
                  <a:off x="7853363" y="2371725"/>
                  <a:ext cx="111125" cy="128588"/>
                </a:xfrm>
                <a:custGeom>
                  <a:avLst/>
                  <a:gdLst>
                    <a:gd name="T0" fmla="*/ 70 w 70"/>
                    <a:gd name="T1" fmla="*/ 21 h 81"/>
                    <a:gd name="T2" fmla="*/ 35 w 70"/>
                    <a:gd name="T3" fmla="*/ 0 h 81"/>
                    <a:gd name="T4" fmla="*/ 0 w 70"/>
                    <a:gd name="T5" fmla="*/ 21 h 81"/>
                    <a:gd name="T6" fmla="*/ 0 w 70"/>
                    <a:gd name="T7" fmla="*/ 61 h 81"/>
                    <a:gd name="T8" fmla="*/ 35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5" y="0"/>
                      </a:lnTo>
                      <a:lnTo>
                        <a:pt x="0" y="21"/>
                      </a:lnTo>
                      <a:lnTo>
                        <a:pt x="0" y="61"/>
                      </a:lnTo>
                      <a:lnTo>
                        <a:pt x="35"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1" name="Freeform 16"/>
                <p:cNvSpPr>
                  <a:spLocks/>
                </p:cNvSpPr>
                <p:nvPr/>
              </p:nvSpPr>
              <p:spPr bwMode="auto">
                <a:xfrm>
                  <a:off x="7734300" y="2371725"/>
                  <a:ext cx="112713" cy="128588"/>
                </a:xfrm>
                <a:custGeom>
                  <a:avLst/>
                  <a:gdLst>
                    <a:gd name="T0" fmla="*/ 71 w 71"/>
                    <a:gd name="T1" fmla="*/ 21 h 81"/>
                    <a:gd name="T2" fmla="*/ 35 w 71"/>
                    <a:gd name="T3" fmla="*/ 0 h 81"/>
                    <a:gd name="T4" fmla="*/ 0 w 71"/>
                    <a:gd name="T5" fmla="*/ 21 h 81"/>
                    <a:gd name="T6" fmla="*/ 0 w 71"/>
                    <a:gd name="T7" fmla="*/ 61 h 81"/>
                    <a:gd name="T8" fmla="*/ 35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5" y="0"/>
                      </a:lnTo>
                      <a:lnTo>
                        <a:pt x="0" y="21"/>
                      </a:lnTo>
                      <a:lnTo>
                        <a:pt x="0" y="61"/>
                      </a:lnTo>
                      <a:lnTo>
                        <a:pt x="35"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2" name="Freeform 19"/>
                <p:cNvSpPr>
                  <a:spLocks/>
                </p:cNvSpPr>
                <p:nvPr/>
              </p:nvSpPr>
              <p:spPr bwMode="auto">
                <a:xfrm>
                  <a:off x="7377113" y="2371725"/>
                  <a:ext cx="111125" cy="128588"/>
                </a:xfrm>
                <a:custGeom>
                  <a:avLst/>
                  <a:gdLst>
                    <a:gd name="T0" fmla="*/ 70 w 70"/>
                    <a:gd name="T1" fmla="*/ 21 h 81"/>
                    <a:gd name="T2" fmla="*/ 35 w 70"/>
                    <a:gd name="T3" fmla="*/ 0 h 81"/>
                    <a:gd name="T4" fmla="*/ 0 w 70"/>
                    <a:gd name="T5" fmla="*/ 21 h 81"/>
                    <a:gd name="T6" fmla="*/ 0 w 70"/>
                    <a:gd name="T7" fmla="*/ 61 h 81"/>
                    <a:gd name="T8" fmla="*/ 35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5" y="0"/>
                      </a:lnTo>
                      <a:lnTo>
                        <a:pt x="0" y="21"/>
                      </a:lnTo>
                      <a:lnTo>
                        <a:pt x="0" y="61"/>
                      </a:lnTo>
                      <a:lnTo>
                        <a:pt x="35"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3" name="Freeform 20"/>
                <p:cNvSpPr>
                  <a:spLocks/>
                </p:cNvSpPr>
                <p:nvPr/>
              </p:nvSpPr>
              <p:spPr bwMode="auto">
                <a:xfrm>
                  <a:off x="7794625" y="2270125"/>
                  <a:ext cx="109538" cy="127000"/>
                </a:xfrm>
                <a:custGeom>
                  <a:avLst/>
                  <a:gdLst>
                    <a:gd name="T0" fmla="*/ 69 w 69"/>
                    <a:gd name="T1" fmla="*/ 19 h 80"/>
                    <a:gd name="T2" fmla="*/ 35 w 69"/>
                    <a:gd name="T3" fmla="*/ 0 h 80"/>
                    <a:gd name="T4" fmla="*/ 0 w 69"/>
                    <a:gd name="T5" fmla="*/ 19 h 80"/>
                    <a:gd name="T6" fmla="*/ 0 w 69"/>
                    <a:gd name="T7" fmla="*/ 59 h 80"/>
                    <a:gd name="T8" fmla="*/ 35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5" y="0"/>
                      </a:lnTo>
                      <a:lnTo>
                        <a:pt x="0" y="19"/>
                      </a:lnTo>
                      <a:lnTo>
                        <a:pt x="0" y="59"/>
                      </a:lnTo>
                      <a:lnTo>
                        <a:pt x="35"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4" name="Freeform 21"/>
                <p:cNvSpPr>
                  <a:spLocks/>
                </p:cNvSpPr>
                <p:nvPr/>
              </p:nvSpPr>
              <p:spPr bwMode="auto">
                <a:xfrm>
                  <a:off x="7675563" y="2270125"/>
                  <a:ext cx="111125" cy="127000"/>
                </a:xfrm>
                <a:custGeom>
                  <a:avLst/>
                  <a:gdLst>
                    <a:gd name="T0" fmla="*/ 70 w 70"/>
                    <a:gd name="T1" fmla="*/ 19 h 80"/>
                    <a:gd name="T2" fmla="*/ 34 w 70"/>
                    <a:gd name="T3" fmla="*/ 0 h 80"/>
                    <a:gd name="T4" fmla="*/ 0 w 70"/>
                    <a:gd name="T5" fmla="*/ 19 h 80"/>
                    <a:gd name="T6" fmla="*/ 0 w 70"/>
                    <a:gd name="T7" fmla="*/ 59 h 80"/>
                    <a:gd name="T8" fmla="*/ 34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4" y="0"/>
                      </a:lnTo>
                      <a:lnTo>
                        <a:pt x="0" y="19"/>
                      </a:lnTo>
                      <a:lnTo>
                        <a:pt x="0" y="59"/>
                      </a:lnTo>
                      <a:lnTo>
                        <a:pt x="34"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5" name="Freeform 22"/>
                <p:cNvSpPr>
                  <a:spLocks/>
                </p:cNvSpPr>
                <p:nvPr/>
              </p:nvSpPr>
              <p:spPr bwMode="auto">
                <a:xfrm>
                  <a:off x="7554913" y="2270125"/>
                  <a:ext cx="112713" cy="127000"/>
                </a:xfrm>
                <a:custGeom>
                  <a:avLst/>
                  <a:gdLst>
                    <a:gd name="T0" fmla="*/ 71 w 71"/>
                    <a:gd name="T1" fmla="*/ 19 h 80"/>
                    <a:gd name="T2" fmla="*/ 36 w 71"/>
                    <a:gd name="T3" fmla="*/ 0 h 80"/>
                    <a:gd name="T4" fmla="*/ 0 w 71"/>
                    <a:gd name="T5" fmla="*/ 19 h 80"/>
                    <a:gd name="T6" fmla="*/ 0 w 71"/>
                    <a:gd name="T7" fmla="*/ 59 h 80"/>
                    <a:gd name="T8" fmla="*/ 36 w 71"/>
                    <a:gd name="T9" fmla="*/ 80 h 80"/>
                    <a:gd name="T10" fmla="*/ 71 w 71"/>
                    <a:gd name="T11" fmla="*/ 59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6" y="0"/>
                      </a:lnTo>
                      <a:lnTo>
                        <a:pt x="0" y="19"/>
                      </a:lnTo>
                      <a:lnTo>
                        <a:pt x="0" y="59"/>
                      </a:lnTo>
                      <a:lnTo>
                        <a:pt x="36" y="80"/>
                      </a:lnTo>
                      <a:lnTo>
                        <a:pt x="71" y="59"/>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6" name="Freeform 23"/>
                <p:cNvSpPr>
                  <a:spLocks/>
                </p:cNvSpPr>
                <p:nvPr/>
              </p:nvSpPr>
              <p:spPr bwMode="auto">
                <a:xfrm>
                  <a:off x="7437438" y="2270125"/>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7" name="Freeform 24"/>
                <p:cNvSpPr>
                  <a:spLocks/>
                </p:cNvSpPr>
                <p:nvPr/>
              </p:nvSpPr>
              <p:spPr bwMode="auto">
                <a:xfrm>
                  <a:off x="7853363" y="2220913"/>
                  <a:ext cx="92075" cy="74613"/>
                </a:xfrm>
                <a:custGeom>
                  <a:avLst/>
                  <a:gdLst>
                    <a:gd name="T0" fmla="*/ 0 w 47"/>
                    <a:gd name="T1" fmla="*/ 21 h 38"/>
                    <a:gd name="T2" fmla="*/ 28 w 47"/>
                    <a:gd name="T3" fmla="*/ 38 h 38"/>
                    <a:gd name="T4" fmla="*/ 47 w 47"/>
                    <a:gd name="T5" fmla="*/ 27 h 38"/>
                    <a:gd name="T6" fmla="*/ 0 w 47"/>
                    <a:gd name="T7" fmla="*/ 0 h 38"/>
                    <a:gd name="T8" fmla="*/ 0 w 47"/>
                    <a:gd name="T9" fmla="*/ 21 h 38"/>
                  </a:gdLst>
                  <a:ahLst/>
                  <a:cxnLst>
                    <a:cxn ang="0">
                      <a:pos x="T0" y="T1"/>
                    </a:cxn>
                    <a:cxn ang="0">
                      <a:pos x="T2" y="T3"/>
                    </a:cxn>
                    <a:cxn ang="0">
                      <a:pos x="T4" y="T5"/>
                    </a:cxn>
                    <a:cxn ang="0">
                      <a:pos x="T6" y="T7"/>
                    </a:cxn>
                    <a:cxn ang="0">
                      <a:pos x="T8" y="T9"/>
                    </a:cxn>
                  </a:cxnLst>
                  <a:rect l="0" t="0" r="r" b="b"/>
                  <a:pathLst>
                    <a:path w="47" h="38">
                      <a:moveTo>
                        <a:pt x="0" y="21"/>
                      </a:moveTo>
                      <a:cubicBezTo>
                        <a:pt x="28" y="38"/>
                        <a:pt x="28" y="38"/>
                        <a:pt x="28" y="38"/>
                      </a:cubicBezTo>
                      <a:cubicBezTo>
                        <a:pt x="47" y="27"/>
                        <a:pt x="47" y="27"/>
                        <a:pt x="47" y="27"/>
                      </a:cubicBezTo>
                      <a:cubicBezTo>
                        <a:pt x="33" y="16"/>
                        <a:pt x="16" y="7"/>
                        <a:pt x="0" y="0"/>
                      </a:cubicBezTo>
                      <a:lnTo>
                        <a:pt x="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8" name="Freeform 25"/>
                <p:cNvSpPr>
                  <a:spLocks/>
                </p:cNvSpPr>
                <p:nvPr/>
              </p:nvSpPr>
              <p:spPr bwMode="auto">
                <a:xfrm>
                  <a:off x="7710488" y="2181225"/>
                  <a:ext cx="28575" cy="11113"/>
                </a:xfrm>
                <a:custGeom>
                  <a:avLst/>
                  <a:gdLst>
                    <a:gd name="T0" fmla="*/ 10 w 15"/>
                    <a:gd name="T1" fmla="*/ 6 h 6"/>
                    <a:gd name="T2" fmla="*/ 15 w 15"/>
                    <a:gd name="T3" fmla="*/ 3 h 6"/>
                    <a:gd name="T4" fmla="*/ 0 w 15"/>
                    <a:gd name="T5" fmla="*/ 0 h 6"/>
                    <a:gd name="T6" fmla="*/ 10 w 15"/>
                    <a:gd name="T7" fmla="*/ 6 h 6"/>
                  </a:gdLst>
                  <a:ahLst/>
                  <a:cxnLst>
                    <a:cxn ang="0">
                      <a:pos x="T0" y="T1"/>
                    </a:cxn>
                    <a:cxn ang="0">
                      <a:pos x="T2" y="T3"/>
                    </a:cxn>
                    <a:cxn ang="0">
                      <a:pos x="T4" y="T5"/>
                    </a:cxn>
                    <a:cxn ang="0">
                      <a:pos x="T6" y="T7"/>
                    </a:cxn>
                  </a:cxnLst>
                  <a:rect l="0" t="0" r="r" b="b"/>
                  <a:pathLst>
                    <a:path w="15" h="6">
                      <a:moveTo>
                        <a:pt x="10" y="6"/>
                      </a:moveTo>
                      <a:cubicBezTo>
                        <a:pt x="15" y="3"/>
                        <a:pt x="15" y="3"/>
                        <a:pt x="15" y="3"/>
                      </a:cubicBezTo>
                      <a:cubicBezTo>
                        <a:pt x="10" y="2"/>
                        <a:pt x="5" y="1"/>
                        <a:pt x="0" y="0"/>
                      </a:cubicBezTo>
                      <a:lnTo>
                        <a:pt x="10" y="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29" name="Freeform 26"/>
                <p:cNvSpPr>
                  <a:spLocks/>
                </p:cNvSpPr>
                <p:nvPr/>
              </p:nvSpPr>
              <p:spPr bwMode="auto">
                <a:xfrm>
                  <a:off x="7734300" y="2187575"/>
                  <a:ext cx="112713" cy="107950"/>
                </a:xfrm>
                <a:custGeom>
                  <a:avLst/>
                  <a:gdLst>
                    <a:gd name="T0" fmla="*/ 29 w 58"/>
                    <a:gd name="T1" fmla="*/ 55 h 55"/>
                    <a:gd name="T2" fmla="*/ 58 w 58"/>
                    <a:gd name="T3" fmla="*/ 38 h 55"/>
                    <a:gd name="T4" fmla="*/ 58 w 58"/>
                    <a:gd name="T5" fmla="*/ 16 h 55"/>
                    <a:gd name="T6" fmla="*/ 9 w 58"/>
                    <a:gd name="T7" fmla="*/ 0 h 55"/>
                    <a:gd name="T8" fmla="*/ 0 w 58"/>
                    <a:gd name="T9" fmla="*/ 5 h 55"/>
                    <a:gd name="T10" fmla="*/ 0 w 58"/>
                    <a:gd name="T11" fmla="*/ 38 h 55"/>
                    <a:gd name="T12" fmla="*/ 29 w 58"/>
                    <a:gd name="T13" fmla="*/ 55 h 55"/>
                  </a:gdLst>
                  <a:ahLst/>
                  <a:cxnLst>
                    <a:cxn ang="0">
                      <a:pos x="T0" y="T1"/>
                    </a:cxn>
                    <a:cxn ang="0">
                      <a:pos x="T2" y="T3"/>
                    </a:cxn>
                    <a:cxn ang="0">
                      <a:pos x="T4" y="T5"/>
                    </a:cxn>
                    <a:cxn ang="0">
                      <a:pos x="T6" y="T7"/>
                    </a:cxn>
                    <a:cxn ang="0">
                      <a:pos x="T8" y="T9"/>
                    </a:cxn>
                    <a:cxn ang="0">
                      <a:pos x="T10" y="T11"/>
                    </a:cxn>
                    <a:cxn ang="0">
                      <a:pos x="T12" y="T13"/>
                    </a:cxn>
                  </a:cxnLst>
                  <a:rect l="0" t="0" r="r" b="b"/>
                  <a:pathLst>
                    <a:path w="58" h="55">
                      <a:moveTo>
                        <a:pt x="29" y="55"/>
                      </a:moveTo>
                      <a:cubicBezTo>
                        <a:pt x="58" y="38"/>
                        <a:pt x="58" y="38"/>
                        <a:pt x="58" y="38"/>
                      </a:cubicBezTo>
                      <a:cubicBezTo>
                        <a:pt x="58" y="16"/>
                        <a:pt x="58" y="16"/>
                        <a:pt x="58" y="16"/>
                      </a:cubicBezTo>
                      <a:cubicBezTo>
                        <a:pt x="42" y="9"/>
                        <a:pt x="25" y="4"/>
                        <a:pt x="9" y="0"/>
                      </a:cubicBezTo>
                      <a:cubicBezTo>
                        <a:pt x="0" y="5"/>
                        <a:pt x="0" y="5"/>
                        <a:pt x="0" y="5"/>
                      </a:cubicBezTo>
                      <a:cubicBezTo>
                        <a:pt x="0" y="38"/>
                        <a:pt x="0" y="38"/>
                        <a:pt x="0" y="38"/>
                      </a:cubicBezTo>
                      <a:lnTo>
                        <a:pt x="29" y="55"/>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0" name="Freeform 27"/>
                <p:cNvSpPr>
                  <a:spLocks/>
                </p:cNvSpPr>
                <p:nvPr/>
              </p:nvSpPr>
              <p:spPr bwMode="auto">
                <a:xfrm>
                  <a:off x="7569200" y="2166938"/>
                  <a:ext cx="77788" cy="25400"/>
                </a:xfrm>
                <a:custGeom>
                  <a:avLst/>
                  <a:gdLst>
                    <a:gd name="T0" fmla="*/ 22 w 40"/>
                    <a:gd name="T1" fmla="*/ 13 h 13"/>
                    <a:gd name="T2" fmla="*/ 40 w 40"/>
                    <a:gd name="T3" fmla="*/ 2 h 13"/>
                    <a:gd name="T4" fmla="*/ 0 w 40"/>
                    <a:gd name="T5" fmla="*/ 0 h 13"/>
                    <a:gd name="T6" fmla="*/ 22 w 40"/>
                    <a:gd name="T7" fmla="*/ 13 h 13"/>
                  </a:gdLst>
                  <a:ahLst/>
                  <a:cxnLst>
                    <a:cxn ang="0">
                      <a:pos x="T0" y="T1"/>
                    </a:cxn>
                    <a:cxn ang="0">
                      <a:pos x="T2" y="T3"/>
                    </a:cxn>
                    <a:cxn ang="0">
                      <a:pos x="T4" y="T5"/>
                    </a:cxn>
                    <a:cxn ang="0">
                      <a:pos x="T6" y="T7"/>
                    </a:cxn>
                  </a:cxnLst>
                  <a:rect l="0" t="0" r="r" b="b"/>
                  <a:pathLst>
                    <a:path w="40" h="13">
                      <a:moveTo>
                        <a:pt x="22" y="13"/>
                      </a:moveTo>
                      <a:cubicBezTo>
                        <a:pt x="40" y="2"/>
                        <a:pt x="40" y="2"/>
                        <a:pt x="40" y="2"/>
                      </a:cubicBezTo>
                      <a:cubicBezTo>
                        <a:pt x="26" y="1"/>
                        <a:pt x="12" y="0"/>
                        <a:pt x="0" y="0"/>
                      </a:cubicBezTo>
                      <a:lnTo>
                        <a:pt x="22" y="13"/>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1" name="Freeform 28"/>
                <p:cNvSpPr>
                  <a:spLocks/>
                </p:cNvSpPr>
                <p:nvPr/>
              </p:nvSpPr>
              <p:spPr bwMode="auto">
                <a:xfrm>
                  <a:off x="7615238" y="2173288"/>
                  <a:ext cx="111125" cy="122238"/>
                </a:xfrm>
                <a:custGeom>
                  <a:avLst/>
                  <a:gdLst>
                    <a:gd name="T0" fmla="*/ 0 w 57"/>
                    <a:gd name="T1" fmla="*/ 13 h 63"/>
                    <a:gd name="T2" fmla="*/ 0 w 57"/>
                    <a:gd name="T3" fmla="*/ 46 h 63"/>
                    <a:gd name="T4" fmla="*/ 29 w 57"/>
                    <a:gd name="T5" fmla="*/ 63 h 63"/>
                    <a:gd name="T6" fmla="*/ 57 w 57"/>
                    <a:gd name="T7" fmla="*/ 46 h 63"/>
                    <a:gd name="T8" fmla="*/ 57 w 57"/>
                    <a:gd name="T9" fmla="*/ 13 h 63"/>
                    <a:gd name="T10" fmla="*/ 38 w 57"/>
                    <a:gd name="T11" fmla="*/ 2 h 63"/>
                    <a:gd name="T12" fmla="*/ 23 w 57"/>
                    <a:gd name="T13" fmla="*/ 0 h 63"/>
                    <a:gd name="T14" fmla="*/ 0 w 57"/>
                    <a:gd name="T15" fmla="*/ 1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3">
                      <a:moveTo>
                        <a:pt x="0" y="13"/>
                      </a:moveTo>
                      <a:cubicBezTo>
                        <a:pt x="0" y="46"/>
                        <a:pt x="0" y="46"/>
                        <a:pt x="0" y="46"/>
                      </a:cubicBezTo>
                      <a:cubicBezTo>
                        <a:pt x="29" y="63"/>
                        <a:pt x="29" y="63"/>
                        <a:pt x="29" y="63"/>
                      </a:cubicBezTo>
                      <a:cubicBezTo>
                        <a:pt x="57" y="46"/>
                        <a:pt x="57" y="46"/>
                        <a:pt x="57" y="46"/>
                      </a:cubicBezTo>
                      <a:cubicBezTo>
                        <a:pt x="57" y="13"/>
                        <a:pt x="57" y="13"/>
                        <a:pt x="57" y="13"/>
                      </a:cubicBezTo>
                      <a:cubicBezTo>
                        <a:pt x="38" y="2"/>
                        <a:pt x="38" y="2"/>
                        <a:pt x="38" y="2"/>
                      </a:cubicBezTo>
                      <a:cubicBezTo>
                        <a:pt x="33" y="1"/>
                        <a:pt x="28" y="1"/>
                        <a:pt x="23" y="0"/>
                      </a:cubicBezTo>
                      <a:lnTo>
                        <a:pt x="0" y="13"/>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2" name="Freeform 29"/>
                <p:cNvSpPr>
                  <a:spLocks/>
                </p:cNvSpPr>
                <p:nvPr/>
              </p:nvSpPr>
              <p:spPr bwMode="auto">
                <a:xfrm>
                  <a:off x="7466013" y="2168525"/>
                  <a:ext cx="66675" cy="23813"/>
                </a:xfrm>
                <a:custGeom>
                  <a:avLst/>
                  <a:gdLst>
                    <a:gd name="T0" fmla="*/ 13 w 34"/>
                    <a:gd name="T1" fmla="*/ 12 h 12"/>
                    <a:gd name="T2" fmla="*/ 34 w 34"/>
                    <a:gd name="T3" fmla="*/ 0 h 12"/>
                    <a:gd name="T4" fmla="*/ 0 w 34"/>
                    <a:gd name="T5" fmla="*/ 4 h 12"/>
                    <a:gd name="T6" fmla="*/ 13 w 34"/>
                    <a:gd name="T7" fmla="*/ 12 h 12"/>
                  </a:gdLst>
                  <a:ahLst/>
                  <a:cxnLst>
                    <a:cxn ang="0">
                      <a:pos x="T0" y="T1"/>
                    </a:cxn>
                    <a:cxn ang="0">
                      <a:pos x="T2" y="T3"/>
                    </a:cxn>
                    <a:cxn ang="0">
                      <a:pos x="T4" y="T5"/>
                    </a:cxn>
                    <a:cxn ang="0">
                      <a:pos x="T6" y="T7"/>
                    </a:cxn>
                  </a:cxnLst>
                  <a:rect l="0" t="0" r="r" b="b"/>
                  <a:pathLst>
                    <a:path w="34" h="12">
                      <a:moveTo>
                        <a:pt x="13" y="12"/>
                      </a:moveTo>
                      <a:cubicBezTo>
                        <a:pt x="34" y="0"/>
                        <a:pt x="34" y="0"/>
                        <a:pt x="34" y="0"/>
                      </a:cubicBezTo>
                      <a:cubicBezTo>
                        <a:pt x="19" y="0"/>
                        <a:pt x="7" y="2"/>
                        <a:pt x="0" y="4"/>
                      </a:cubicBezTo>
                      <a:lnTo>
                        <a:pt x="13" y="12"/>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3" name="Freeform 30"/>
                <p:cNvSpPr>
                  <a:spLocks/>
                </p:cNvSpPr>
                <p:nvPr/>
              </p:nvSpPr>
              <p:spPr bwMode="auto">
                <a:xfrm>
                  <a:off x="7497763" y="2166938"/>
                  <a:ext cx="109538" cy="128588"/>
                </a:xfrm>
                <a:custGeom>
                  <a:avLst/>
                  <a:gdLst>
                    <a:gd name="T0" fmla="*/ 0 w 57"/>
                    <a:gd name="T1" fmla="*/ 16 h 66"/>
                    <a:gd name="T2" fmla="*/ 0 w 57"/>
                    <a:gd name="T3" fmla="*/ 49 h 66"/>
                    <a:gd name="T4" fmla="*/ 28 w 57"/>
                    <a:gd name="T5" fmla="*/ 66 h 66"/>
                    <a:gd name="T6" fmla="*/ 57 w 57"/>
                    <a:gd name="T7" fmla="*/ 49 h 66"/>
                    <a:gd name="T8" fmla="*/ 57 w 57"/>
                    <a:gd name="T9" fmla="*/ 16 h 66"/>
                    <a:gd name="T10" fmla="*/ 29 w 57"/>
                    <a:gd name="T11" fmla="*/ 0 h 66"/>
                    <a:gd name="T12" fmla="*/ 27 w 57"/>
                    <a:gd name="T13" fmla="*/ 0 h 66"/>
                    <a:gd name="T14" fmla="*/ 0 w 57"/>
                    <a:gd name="T15" fmla="*/ 1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6">
                      <a:moveTo>
                        <a:pt x="0" y="16"/>
                      </a:moveTo>
                      <a:cubicBezTo>
                        <a:pt x="0" y="49"/>
                        <a:pt x="0" y="49"/>
                        <a:pt x="0" y="49"/>
                      </a:cubicBezTo>
                      <a:cubicBezTo>
                        <a:pt x="28" y="66"/>
                        <a:pt x="28" y="66"/>
                        <a:pt x="28" y="66"/>
                      </a:cubicBezTo>
                      <a:cubicBezTo>
                        <a:pt x="57" y="49"/>
                        <a:pt x="57" y="49"/>
                        <a:pt x="57" y="49"/>
                      </a:cubicBezTo>
                      <a:cubicBezTo>
                        <a:pt x="57" y="16"/>
                        <a:pt x="57" y="16"/>
                        <a:pt x="57" y="16"/>
                      </a:cubicBezTo>
                      <a:cubicBezTo>
                        <a:pt x="29" y="0"/>
                        <a:pt x="29" y="0"/>
                        <a:pt x="29" y="0"/>
                      </a:cubicBezTo>
                      <a:cubicBezTo>
                        <a:pt x="29" y="0"/>
                        <a:pt x="28" y="0"/>
                        <a:pt x="27" y="0"/>
                      </a:cubicBezTo>
                      <a:lnTo>
                        <a:pt x="0"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4" name="Freeform 31"/>
                <p:cNvSpPr>
                  <a:spLocks/>
                </p:cNvSpPr>
                <p:nvPr/>
              </p:nvSpPr>
              <p:spPr bwMode="auto">
                <a:xfrm>
                  <a:off x="7377113" y="2181225"/>
                  <a:ext cx="111125" cy="114300"/>
                </a:xfrm>
                <a:custGeom>
                  <a:avLst/>
                  <a:gdLst>
                    <a:gd name="T0" fmla="*/ 0 w 57"/>
                    <a:gd name="T1" fmla="*/ 37 h 59"/>
                    <a:gd name="T2" fmla="*/ 0 w 57"/>
                    <a:gd name="T3" fmla="*/ 42 h 59"/>
                    <a:gd name="T4" fmla="*/ 29 w 57"/>
                    <a:gd name="T5" fmla="*/ 59 h 59"/>
                    <a:gd name="T6" fmla="*/ 57 w 57"/>
                    <a:gd name="T7" fmla="*/ 42 h 59"/>
                    <a:gd name="T8" fmla="*/ 57 w 57"/>
                    <a:gd name="T9" fmla="*/ 9 h 59"/>
                    <a:gd name="T10" fmla="*/ 41 w 57"/>
                    <a:gd name="T11" fmla="*/ 0 h 59"/>
                    <a:gd name="T12" fmla="*/ 40 w 57"/>
                    <a:gd name="T13" fmla="*/ 0 h 59"/>
                    <a:gd name="T14" fmla="*/ 0 w 57"/>
                    <a:gd name="T15" fmla="*/ 37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0" y="37"/>
                      </a:moveTo>
                      <a:cubicBezTo>
                        <a:pt x="0" y="42"/>
                        <a:pt x="0" y="42"/>
                        <a:pt x="0" y="42"/>
                      </a:cubicBezTo>
                      <a:cubicBezTo>
                        <a:pt x="29" y="59"/>
                        <a:pt x="29" y="59"/>
                        <a:pt x="29" y="59"/>
                      </a:cubicBezTo>
                      <a:cubicBezTo>
                        <a:pt x="57" y="42"/>
                        <a:pt x="57" y="42"/>
                        <a:pt x="57" y="42"/>
                      </a:cubicBezTo>
                      <a:cubicBezTo>
                        <a:pt x="57" y="9"/>
                        <a:pt x="57" y="9"/>
                        <a:pt x="57" y="9"/>
                      </a:cubicBezTo>
                      <a:cubicBezTo>
                        <a:pt x="41" y="0"/>
                        <a:pt x="41" y="0"/>
                        <a:pt x="41" y="0"/>
                      </a:cubicBezTo>
                      <a:cubicBezTo>
                        <a:pt x="40" y="0"/>
                        <a:pt x="40" y="0"/>
                        <a:pt x="40" y="0"/>
                      </a:cubicBezTo>
                      <a:cubicBezTo>
                        <a:pt x="27" y="7"/>
                        <a:pt x="13" y="21"/>
                        <a:pt x="0" y="37"/>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5" name="Freeform 32"/>
                <p:cNvSpPr>
                  <a:spLocks/>
                </p:cNvSpPr>
                <p:nvPr/>
              </p:nvSpPr>
              <p:spPr bwMode="auto">
                <a:xfrm>
                  <a:off x="8032750" y="2484438"/>
                  <a:ext cx="55563" cy="119063"/>
                </a:xfrm>
                <a:custGeom>
                  <a:avLst/>
                  <a:gdLst>
                    <a:gd name="T0" fmla="*/ 0 w 29"/>
                    <a:gd name="T1" fmla="*/ 12 h 61"/>
                    <a:gd name="T2" fmla="*/ 0 w 29"/>
                    <a:gd name="T3" fmla="*/ 45 h 61"/>
                    <a:gd name="T4" fmla="*/ 28 w 29"/>
                    <a:gd name="T5" fmla="*/ 61 h 61"/>
                    <a:gd name="T6" fmla="*/ 29 w 29"/>
                    <a:gd name="T7" fmla="*/ 61 h 61"/>
                    <a:gd name="T8" fmla="*/ 19 w 29"/>
                    <a:gd name="T9" fmla="*/ 0 h 61"/>
                    <a:gd name="T10" fmla="*/ 0 w 29"/>
                    <a:gd name="T11" fmla="*/ 12 h 61"/>
                  </a:gdLst>
                  <a:ahLst/>
                  <a:cxnLst>
                    <a:cxn ang="0">
                      <a:pos x="T0" y="T1"/>
                    </a:cxn>
                    <a:cxn ang="0">
                      <a:pos x="T2" y="T3"/>
                    </a:cxn>
                    <a:cxn ang="0">
                      <a:pos x="T4" y="T5"/>
                    </a:cxn>
                    <a:cxn ang="0">
                      <a:pos x="T6" y="T7"/>
                    </a:cxn>
                    <a:cxn ang="0">
                      <a:pos x="T8" y="T9"/>
                    </a:cxn>
                    <a:cxn ang="0">
                      <a:pos x="T10" y="T11"/>
                    </a:cxn>
                  </a:cxnLst>
                  <a:rect l="0" t="0" r="r" b="b"/>
                  <a:pathLst>
                    <a:path w="29" h="61">
                      <a:moveTo>
                        <a:pt x="0" y="12"/>
                      </a:moveTo>
                      <a:cubicBezTo>
                        <a:pt x="0" y="45"/>
                        <a:pt x="0" y="45"/>
                        <a:pt x="0" y="45"/>
                      </a:cubicBezTo>
                      <a:cubicBezTo>
                        <a:pt x="28" y="61"/>
                        <a:pt x="28" y="61"/>
                        <a:pt x="28" y="61"/>
                      </a:cubicBezTo>
                      <a:cubicBezTo>
                        <a:pt x="29" y="61"/>
                        <a:pt x="29" y="61"/>
                        <a:pt x="29" y="61"/>
                      </a:cubicBezTo>
                      <a:cubicBezTo>
                        <a:pt x="28" y="42"/>
                        <a:pt x="25" y="22"/>
                        <a:pt x="19" y="0"/>
                      </a:cubicBezTo>
                      <a:lnTo>
                        <a:pt x="0" y="12"/>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6" name="Freeform 33"/>
                <p:cNvSpPr>
                  <a:spLocks/>
                </p:cNvSpPr>
                <p:nvPr/>
              </p:nvSpPr>
              <p:spPr bwMode="auto">
                <a:xfrm>
                  <a:off x="8032750" y="2682875"/>
                  <a:ext cx="53975" cy="114300"/>
                </a:xfrm>
                <a:custGeom>
                  <a:avLst/>
                  <a:gdLst>
                    <a:gd name="T0" fmla="*/ 0 w 28"/>
                    <a:gd name="T1" fmla="*/ 16 h 59"/>
                    <a:gd name="T2" fmla="*/ 0 w 28"/>
                    <a:gd name="T3" fmla="*/ 49 h 59"/>
                    <a:gd name="T4" fmla="*/ 17 w 28"/>
                    <a:gd name="T5" fmla="*/ 59 h 59"/>
                    <a:gd name="T6" fmla="*/ 28 w 28"/>
                    <a:gd name="T7" fmla="*/ 0 h 59"/>
                    <a:gd name="T8" fmla="*/ 0 w 28"/>
                    <a:gd name="T9" fmla="*/ 16 h 59"/>
                  </a:gdLst>
                  <a:ahLst/>
                  <a:cxnLst>
                    <a:cxn ang="0">
                      <a:pos x="T0" y="T1"/>
                    </a:cxn>
                    <a:cxn ang="0">
                      <a:pos x="T2" y="T3"/>
                    </a:cxn>
                    <a:cxn ang="0">
                      <a:pos x="T4" y="T5"/>
                    </a:cxn>
                    <a:cxn ang="0">
                      <a:pos x="T6" y="T7"/>
                    </a:cxn>
                    <a:cxn ang="0">
                      <a:pos x="T8" y="T9"/>
                    </a:cxn>
                  </a:cxnLst>
                  <a:rect l="0" t="0" r="r" b="b"/>
                  <a:pathLst>
                    <a:path w="28" h="59">
                      <a:moveTo>
                        <a:pt x="0" y="16"/>
                      </a:moveTo>
                      <a:cubicBezTo>
                        <a:pt x="0" y="49"/>
                        <a:pt x="0" y="49"/>
                        <a:pt x="0" y="49"/>
                      </a:cubicBezTo>
                      <a:cubicBezTo>
                        <a:pt x="17" y="59"/>
                        <a:pt x="17" y="59"/>
                        <a:pt x="17" y="59"/>
                      </a:cubicBezTo>
                      <a:cubicBezTo>
                        <a:pt x="22" y="40"/>
                        <a:pt x="26" y="20"/>
                        <a:pt x="28" y="0"/>
                      </a:cubicBezTo>
                      <a:lnTo>
                        <a:pt x="0"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7" name="Freeform 34"/>
                <p:cNvSpPr>
                  <a:spLocks/>
                </p:cNvSpPr>
                <p:nvPr/>
              </p:nvSpPr>
              <p:spPr bwMode="auto">
                <a:xfrm>
                  <a:off x="7912100" y="2279650"/>
                  <a:ext cx="112713" cy="117475"/>
                </a:xfrm>
                <a:custGeom>
                  <a:avLst/>
                  <a:gdLst>
                    <a:gd name="T0" fmla="*/ 20 w 58"/>
                    <a:gd name="T1" fmla="*/ 0 h 61"/>
                    <a:gd name="T2" fmla="*/ 0 w 58"/>
                    <a:gd name="T3" fmla="*/ 11 h 61"/>
                    <a:gd name="T4" fmla="*/ 0 w 58"/>
                    <a:gd name="T5" fmla="*/ 44 h 61"/>
                    <a:gd name="T6" fmla="*/ 29 w 58"/>
                    <a:gd name="T7" fmla="*/ 61 h 61"/>
                    <a:gd name="T8" fmla="*/ 58 w 58"/>
                    <a:gd name="T9" fmla="*/ 44 h 61"/>
                    <a:gd name="T10" fmla="*/ 58 w 58"/>
                    <a:gd name="T11" fmla="*/ 42 h 61"/>
                    <a:gd name="T12" fmla="*/ 20 w 58"/>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58" h="61">
                      <a:moveTo>
                        <a:pt x="20" y="0"/>
                      </a:moveTo>
                      <a:cubicBezTo>
                        <a:pt x="0" y="11"/>
                        <a:pt x="0" y="11"/>
                        <a:pt x="0" y="11"/>
                      </a:cubicBezTo>
                      <a:cubicBezTo>
                        <a:pt x="0" y="44"/>
                        <a:pt x="0" y="44"/>
                        <a:pt x="0" y="44"/>
                      </a:cubicBezTo>
                      <a:cubicBezTo>
                        <a:pt x="29" y="61"/>
                        <a:pt x="29" y="61"/>
                        <a:pt x="29" y="61"/>
                      </a:cubicBezTo>
                      <a:cubicBezTo>
                        <a:pt x="58" y="44"/>
                        <a:pt x="58" y="44"/>
                        <a:pt x="58" y="44"/>
                      </a:cubicBezTo>
                      <a:cubicBezTo>
                        <a:pt x="58" y="42"/>
                        <a:pt x="58" y="42"/>
                        <a:pt x="58" y="42"/>
                      </a:cubicBezTo>
                      <a:cubicBezTo>
                        <a:pt x="48" y="25"/>
                        <a:pt x="35" y="11"/>
                        <a:pt x="20" y="0"/>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8" name="Freeform 35"/>
                <p:cNvSpPr>
                  <a:spLocks/>
                </p:cNvSpPr>
                <p:nvPr/>
              </p:nvSpPr>
              <p:spPr bwMode="auto">
                <a:xfrm>
                  <a:off x="7972425" y="2371725"/>
                  <a:ext cx="95250" cy="128588"/>
                </a:xfrm>
                <a:custGeom>
                  <a:avLst/>
                  <a:gdLst>
                    <a:gd name="T0" fmla="*/ 0 w 49"/>
                    <a:gd name="T1" fmla="*/ 17 h 66"/>
                    <a:gd name="T2" fmla="*/ 0 w 49"/>
                    <a:gd name="T3" fmla="*/ 50 h 66"/>
                    <a:gd name="T4" fmla="*/ 29 w 49"/>
                    <a:gd name="T5" fmla="*/ 66 h 66"/>
                    <a:gd name="T6" fmla="*/ 49 w 49"/>
                    <a:gd name="T7" fmla="*/ 54 h 66"/>
                    <a:gd name="T8" fmla="*/ 39 w 49"/>
                    <a:gd name="T9" fmla="*/ 21 h 66"/>
                    <a:gd name="T10" fmla="*/ 31 w 49"/>
                    <a:gd name="T11" fmla="*/ 1 h 66"/>
                    <a:gd name="T12" fmla="*/ 29 w 49"/>
                    <a:gd name="T13" fmla="*/ 0 h 66"/>
                    <a:gd name="T14" fmla="*/ 0 w 49"/>
                    <a:gd name="T15" fmla="*/ 1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66">
                      <a:moveTo>
                        <a:pt x="0" y="17"/>
                      </a:moveTo>
                      <a:cubicBezTo>
                        <a:pt x="0" y="50"/>
                        <a:pt x="0" y="50"/>
                        <a:pt x="0" y="50"/>
                      </a:cubicBezTo>
                      <a:cubicBezTo>
                        <a:pt x="29" y="66"/>
                        <a:pt x="29" y="66"/>
                        <a:pt x="29" y="66"/>
                      </a:cubicBezTo>
                      <a:cubicBezTo>
                        <a:pt x="49" y="54"/>
                        <a:pt x="49" y="54"/>
                        <a:pt x="49" y="54"/>
                      </a:cubicBezTo>
                      <a:cubicBezTo>
                        <a:pt x="47" y="44"/>
                        <a:pt x="43" y="33"/>
                        <a:pt x="39" y="21"/>
                      </a:cubicBezTo>
                      <a:cubicBezTo>
                        <a:pt x="37" y="14"/>
                        <a:pt x="34" y="7"/>
                        <a:pt x="31" y="1"/>
                      </a:cubicBezTo>
                      <a:cubicBezTo>
                        <a:pt x="29" y="0"/>
                        <a:pt x="29" y="0"/>
                        <a:pt x="29"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39" name="Freeform 36"/>
                <p:cNvSpPr>
                  <a:spLocks/>
                </p:cNvSpPr>
                <p:nvPr/>
              </p:nvSpPr>
              <p:spPr bwMode="auto">
                <a:xfrm>
                  <a:off x="7912100" y="2887663"/>
                  <a:ext cx="112713" cy="127000"/>
                </a:xfrm>
                <a:custGeom>
                  <a:avLst/>
                  <a:gdLst>
                    <a:gd name="T0" fmla="*/ 29 w 58"/>
                    <a:gd name="T1" fmla="*/ 0 h 66"/>
                    <a:gd name="T2" fmla="*/ 0 w 58"/>
                    <a:gd name="T3" fmla="*/ 16 h 66"/>
                    <a:gd name="T4" fmla="*/ 0 w 58"/>
                    <a:gd name="T5" fmla="*/ 49 h 66"/>
                    <a:gd name="T6" fmla="*/ 29 w 58"/>
                    <a:gd name="T7" fmla="*/ 66 h 66"/>
                    <a:gd name="T8" fmla="*/ 50 w 58"/>
                    <a:gd name="T9" fmla="*/ 54 h 66"/>
                    <a:gd name="T10" fmla="*/ 58 w 58"/>
                    <a:gd name="T11" fmla="*/ 28 h 66"/>
                    <a:gd name="T12" fmla="*/ 58 w 58"/>
                    <a:gd name="T13" fmla="*/ 16 h 66"/>
                    <a:gd name="T14" fmla="*/ 29 w 58"/>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6">
                      <a:moveTo>
                        <a:pt x="29" y="0"/>
                      </a:moveTo>
                      <a:cubicBezTo>
                        <a:pt x="0" y="16"/>
                        <a:pt x="0" y="16"/>
                        <a:pt x="0" y="16"/>
                      </a:cubicBezTo>
                      <a:cubicBezTo>
                        <a:pt x="0" y="49"/>
                        <a:pt x="0" y="49"/>
                        <a:pt x="0" y="49"/>
                      </a:cubicBezTo>
                      <a:cubicBezTo>
                        <a:pt x="29" y="66"/>
                        <a:pt x="29" y="66"/>
                        <a:pt x="29" y="66"/>
                      </a:cubicBezTo>
                      <a:cubicBezTo>
                        <a:pt x="50" y="54"/>
                        <a:pt x="50" y="54"/>
                        <a:pt x="50" y="54"/>
                      </a:cubicBezTo>
                      <a:cubicBezTo>
                        <a:pt x="53" y="45"/>
                        <a:pt x="55" y="36"/>
                        <a:pt x="58" y="28"/>
                      </a:cubicBezTo>
                      <a:cubicBezTo>
                        <a:pt x="58" y="16"/>
                        <a:pt x="58" y="16"/>
                        <a:pt x="58" y="16"/>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0" name="Freeform 37"/>
                <p:cNvSpPr>
                  <a:spLocks/>
                </p:cNvSpPr>
                <p:nvPr/>
              </p:nvSpPr>
              <p:spPr bwMode="auto">
                <a:xfrm>
                  <a:off x="7972425" y="2784475"/>
                  <a:ext cx="90488" cy="128588"/>
                </a:xfrm>
                <a:custGeom>
                  <a:avLst/>
                  <a:gdLst>
                    <a:gd name="T0" fmla="*/ 29 w 47"/>
                    <a:gd name="T1" fmla="*/ 0 h 66"/>
                    <a:gd name="T2" fmla="*/ 0 w 47"/>
                    <a:gd name="T3" fmla="*/ 16 h 66"/>
                    <a:gd name="T4" fmla="*/ 0 w 47"/>
                    <a:gd name="T5" fmla="*/ 49 h 66"/>
                    <a:gd name="T6" fmla="*/ 29 w 47"/>
                    <a:gd name="T7" fmla="*/ 66 h 66"/>
                    <a:gd name="T8" fmla="*/ 32 w 47"/>
                    <a:gd name="T9" fmla="*/ 64 h 66"/>
                    <a:gd name="T10" fmla="*/ 47 w 47"/>
                    <a:gd name="T11" fmla="*/ 10 h 66"/>
                    <a:gd name="T12" fmla="*/ 29 w 47"/>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47" h="66">
                      <a:moveTo>
                        <a:pt x="29" y="0"/>
                      </a:moveTo>
                      <a:cubicBezTo>
                        <a:pt x="0" y="16"/>
                        <a:pt x="0" y="16"/>
                        <a:pt x="0" y="16"/>
                      </a:cubicBezTo>
                      <a:cubicBezTo>
                        <a:pt x="0" y="49"/>
                        <a:pt x="0" y="49"/>
                        <a:pt x="0" y="49"/>
                      </a:cubicBezTo>
                      <a:cubicBezTo>
                        <a:pt x="29" y="66"/>
                        <a:pt x="29" y="66"/>
                        <a:pt x="29" y="66"/>
                      </a:cubicBezTo>
                      <a:cubicBezTo>
                        <a:pt x="32" y="64"/>
                        <a:pt x="32" y="64"/>
                        <a:pt x="32" y="64"/>
                      </a:cubicBezTo>
                      <a:cubicBezTo>
                        <a:pt x="37" y="45"/>
                        <a:pt x="43" y="28"/>
                        <a:pt x="47" y="10"/>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1" name="Freeform 38"/>
                <p:cNvSpPr>
                  <a:spLocks/>
                </p:cNvSpPr>
                <p:nvPr/>
              </p:nvSpPr>
              <p:spPr bwMode="auto">
                <a:xfrm>
                  <a:off x="7912100" y="3092450"/>
                  <a:ext cx="69850" cy="122238"/>
                </a:xfrm>
                <a:custGeom>
                  <a:avLst/>
                  <a:gdLst>
                    <a:gd name="T0" fmla="*/ 29 w 36"/>
                    <a:gd name="T1" fmla="*/ 0 h 63"/>
                    <a:gd name="T2" fmla="*/ 0 w 36"/>
                    <a:gd name="T3" fmla="*/ 17 h 63"/>
                    <a:gd name="T4" fmla="*/ 0 w 36"/>
                    <a:gd name="T5" fmla="*/ 50 h 63"/>
                    <a:gd name="T6" fmla="*/ 23 w 36"/>
                    <a:gd name="T7" fmla="*/ 63 h 63"/>
                    <a:gd name="T8" fmla="*/ 36 w 36"/>
                    <a:gd name="T9" fmla="*/ 4 h 63"/>
                    <a:gd name="T10" fmla="*/ 29 w 36"/>
                    <a:gd name="T11" fmla="*/ 0 h 63"/>
                  </a:gdLst>
                  <a:ahLst/>
                  <a:cxnLst>
                    <a:cxn ang="0">
                      <a:pos x="T0" y="T1"/>
                    </a:cxn>
                    <a:cxn ang="0">
                      <a:pos x="T2" y="T3"/>
                    </a:cxn>
                    <a:cxn ang="0">
                      <a:pos x="T4" y="T5"/>
                    </a:cxn>
                    <a:cxn ang="0">
                      <a:pos x="T6" y="T7"/>
                    </a:cxn>
                    <a:cxn ang="0">
                      <a:pos x="T8" y="T9"/>
                    </a:cxn>
                    <a:cxn ang="0">
                      <a:pos x="T10" y="T11"/>
                    </a:cxn>
                  </a:cxnLst>
                  <a:rect l="0" t="0" r="r" b="b"/>
                  <a:pathLst>
                    <a:path w="36" h="63">
                      <a:moveTo>
                        <a:pt x="29" y="0"/>
                      </a:moveTo>
                      <a:cubicBezTo>
                        <a:pt x="0" y="17"/>
                        <a:pt x="0" y="17"/>
                        <a:pt x="0" y="17"/>
                      </a:cubicBezTo>
                      <a:cubicBezTo>
                        <a:pt x="0" y="50"/>
                        <a:pt x="0" y="50"/>
                        <a:pt x="0" y="50"/>
                      </a:cubicBezTo>
                      <a:cubicBezTo>
                        <a:pt x="23" y="63"/>
                        <a:pt x="23" y="63"/>
                        <a:pt x="23" y="63"/>
                      </a:cubicBezTo>
                      <a:cubicBezTo>
                        <a:pt x="27" y="43"/>
                        <a:pt x="31" y="23"/>
                        <a:pt x="36" y="4"/>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2" name="Freeform 39"/>
                <p:cNvSpPr>
                  <a:spLocks/>
                </p:cNvSpPr>
                <p:nvPr/>
              </p:nvSpPr>
              <p:spPr bwMode="auto">
                <a:xfrm>
                  <a:off x="7972425" y="3001963"/>
                  <a:ext cx="33338" cy="90488"/>
                </a:xfrm>
                <a:custGeom>
                  <a:avLst/>
                  <a:gdLst>
                    <a:gd name="T0" fmla="*/ 0 w 17"/>
                    <a:gd name="T1" fmla="*/ 10 h 47"/>
                    <a:gd name="T2" fmla="*/ 0 w 17"/>
                    <a:gd name="T3" fmla="*/ 43 h 47"/>
                    <a:gd name="T4" fmla="*/ 5 w 17"/>
                    <a:gd name="T5" fmla="*/ 47 h 47"/>
                    <a:gd name="T6" fmla="*/ 9 w 17"/>
                    <a:gd name="T7" fmla="*/ 33 h 47"/>
                    <a:gd name="T8" fmla="*/ 17 w 17"/>
                    <a:gd name="T9" fmla="*/ 0 h 47"/>
                    <a:gd name="T10" fmla="*/ 0 w 17"/>
                    <a:gd name="T11" fmla="*/ 10 h 47"/>
                  </a:gdLst>
                  <a:ahLst/>
                  <a:cxnLst>
                    <a:cxn ang="0">
                      <a:pos x="T0" y="T1"/>
                    </a:cxn>
                    <a:cxn ang="0">
                      <a:pos x="T2" y="T3"/>
                    </a:cxn>
                    <a:cxn ang="0">
                      <a:pos x="T4" y="T5"/>
                    </a:cxn>
                    <a:cxn ang="0">
                      <a:pos x="T6" y="T7"/>
                    </a:cxn>
                    <a:cxn ang="0">
                      <a:pos x="T8" y="T9"/>
                    </a:cxn>
                    <a:cxn ang="0">
                      <a:pos x="T10" y="T11"/>
                    </a:cxn>
                  </a:cxnLst>
                  <a:rect l="0" t="0" r="r" b="b"/>
                  <a:pathLst>
                    <a:path w="17" h="47">
                      <a:moveTo>
                        <a:pt x="0" y="10"/>
                      </a:moveTo>
                      <a:cubicBezTo>
                        <a:pt x="0" y="43"/>
                        <a:pt x="0" y="43"/>
                        <a:pt x="0" y="43"/>
                      </a:cubicBezTo>
                      <a:cubicBezTo>
                        <a:pt x="5" y="47"/>
                        <a:pt x="5" y="47"/>
                        <a:pt x="5" y="47"/>
                      </a:cubicBezTo>
                      <a:cubicBezTo>
                        <a:pt x="7" y="42"/>
                        <a:pt x="8" y="38"/>
                        <a:pt x="9" y="33"/>
                      </a:cubicBezTo>
                      <a:cubicBezTo>
                        <a:pt x="12" y="22"/>
                        <a:pt x="14" y="11"/>
                        <a:pt x="17" y="0"/>
                      </a:cubicBezTo>
                      <a:lnTo>
                        <a:pt x="0" y="1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3" name="Freeform 40"/>
                <p:cNvSpPr>
                  <a:spLocks/>
                </p:cNvSpPr>
                <p:nvPr/>
              </p:nvSpPr>
              <p:spPr bwMode="auto">
                <a:xfrm>
                  <a:off x="7912100" y="3314700"/>
                  <a:ext cx="26988" cy="85725"/>
                </a:xfrm>
                <a:custGeom>
                  <a:avLst/>
                  <a:gdLst>
                    <a:gd name="T0" fmla="*/ 0 w 14"/>
                    <a:gd name="T1" fmla="*/ 8 h 44"/>
                    <a:gd name="T2" fmla="*/ 0 w 14"/>
                    <a:gd name="T3" fmla="*/ 41 h 44"/>
                    <a:gd name="T4" fmla="*/ 5 w 14"/>
                    <a:gd name="T5" fmla="*/ 44 h 44"/>
                    <a:gd name="T6" fmla="*/ 14 w 14"/>
                    <a:gd name="T7" fmla="*/ 0 h 44"/>
                    <a:gd name="T8" fmla="*/ 0 w 14"/>
                    <a:gd name="T9" fmla="*/ 8 h 44"/>
                  </a:gdLst>
                  <a:ahLst/>
                  <a:cxnLst>
                    <a:cxn ang="0">
                      <a:pos x="T0" y="T1"/>
                    </a:cxn>
                    <a:cxn ang="0">
                      <a:pos x="T2" y="T3"/>
                    </a:cxn>
                    <a:cxn ang="0">
                      <a:pos x="T4" y="T5"/>
                    </a:cxn>
                    <a:cxn ang="0">
                      <a:pos x="T6" y="T7"/>
                    </a:cxn>
                    <a:cxn ang="0">
                      <a:pos x="T8" y="T9"/>
                    </a:cxn>
                  </a:cxnLst>
                  <a:rect l="0" t="0" r="r" b="b"/>
                  <a:pathLst>
                    <a:path w="14" h="44">
                      <a:moveTo>
                        <a:pt x="0" y="8"/>
                      </a:moveTo>
                      <a:cubicBezTo>
                        <a:pt x="0" y="41"/>
                        <a:pt x="0" y="41"/>
                        <a:pt x="0" y="41"/>
                      </a:cubicBezTo>
                      <a:cubicBezTo>
                        <a:pt x="5" y="44"/>
                        <a:pt x="5" y="44"/>
                        <a:pt x="5" y="44"/>
                      </a:cubicBezTo>
                      <a:cubicBezTo>
                        <a:pt x="8" y="29"/>
                        <a:pt x="11" y="15"/>
                        <a:pt x="14" y="0"/>
                      </a:cubicBezTo>
                      <a:lnTo>
                        <a:pt x="0"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4" name="Freeform 41"/>
                <p:cNvSpPr>
                  <a:spLocks/>
                </p:cNvSpPr>
                <p:nvPr/>
              </p:nvSpPr>
              <p:spPr bwMode="auto">
                <a:xfrm>
                  <a:off x="7853363" y="3195638"/>
                  <a:ext cx="103188" cy="127000"/>
                </a:xfrm>
                <a:custGeom>
                  <a:avLst/>
                  <a:gdLst>
                    <a:gd name="T0" fmla="*/ 0 w 53"/>
                    <a:gd name="T1" fmla="*/ 17 h 66"/>
                    <a:gd name="T2" fmla="*/ 0 w 53"/>
                    <a:gd name="T3" fmla="*/ 50 h 66"/>
                    <a:gd name="T4" fmla="*/ 28 w 53"/>
                    <a:gd name="T5" fmla="*/ 66 h 66"/>
                    <a:gd name="T6" fmla="*/ 45 w 53"/>
                    <a:gd name="T7" fmla="*/ 57 h 66"/>
                    <a:gd name="T8" fmla="*/ 53 w 53"/>
                    <a:gd name="T9" fmla="*/ 14 h 66"/>
                    <a:gd name="T10" fmla="*/ 28 w 53"/>
                    <a:gd name="T11" fmla="*/ 0 h 66"/>
                    <a:gd name="T12" fmla="*/ 0 w 53"/>
                    <a:gd name="T13" fmla="*/ 17 h 66"/>
                  </a:gdLst>
                  <a:ahLst/>
                  <a:cxnLst>
                    <a:cxn ang="0">
                      <a:pos x="T0" y="T1"/>
                    </a:cxn>
                    <a:cxn ang="0">
                      <a:pos x="T2" y="T3"/>
                    </a:cxn>
                    <a:cxn ang="0">
                      <a:pos x="T4" y="T5"/>
                    </a:cxn>
                    <a:cxn ang="0">
                      <a:pos x="T6" y="T7"/>
                    </a:cxn>
                    <a:cxn ang="0">
                      <a:pos x="T8" y="T9"/>
                    </a:cxn>
                    <a:cxn ang="0">
                      <a:pos x="T10" y="T11"/>
                    </a:cxn>
                    <a:cxn ang="0">
                      <a:pos x="T12" y="T13"/>
                    </a:cxn>
                  </a:cxnLst>
                  <a:rect l="0" t="0" r="r" b="b"/>
                  <a:pathLst>
                    <a:path w="53" h="66">
                      <a:moveTo>
                        <a:pt x="0" y="17"/>
                      </a:moveTo>
                      <a:cubicBezTo>
                        <a:pt x="0" y="50"/>
                        <a:pt x="0" y="50"/>
                        <a:pt x="0" y="50"/>
                      </a:cubicBezTo>
                      <a:cubicBezTo>
                        <a:pt x="28" y="66"/>
                        <a:pt x="28" y="66"/>
                        <a:pt x="28" y="66"/>
                      </a:cubicBezTo>
                      <a:cubicBezTo>
                        <a:pt x="45" y="57"/>
                        <a:pt x="45" y="57"/>
                        <a:pt x="45" y="57"/>
                      </a:cubicBezTo>
                      <a:cubicBezTo>
                        <a:pt x="47" y="43"/>
                        <a:pt x="50" y="28"/>
                        <a:pt x="53" y="14"/>
                      </a:cubicBezTo>
                      <a:cubicBezTo>
                        <a:pt x="28" y="0"/>
                        <a:pt x="28" y="0"/>
                        <a:pt x="28" y="0"/>
                      </a:cubicBezTo>
                      <a:lnTo>
                        <a:pt x="0" y="17"/>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5" name="Freeform 42"/>
                <p:cNvSpPr>
                  <a:spLocks/>
                </p:cNvSpPr>
                <p:nvPr/>
              </p:nvSpPr>
              <p:spPr bwMode="auto">
                <a:xfrm>
                  <a:off x="7794625" y="3505200"/>
                  <a:ext cx="98425" cy="128588"/>
                </a:xfrm>
                <a:custGeom>
                  <a:avLst/>
                  <a:gdLst>
                    <a:gd name="T0" fmla="*/ 29 w 51"/>
                    <a:gd name="T1" fmla="*/ 0 h 66"/>
                    <a:gd name="T2" fmla="*/ 0 w 51"/>
                    <a:gd name="T3" fmla="*/ 16 h 66"/>
                    <a:gd name="T4" fmla="*/ 0 w 51"/>
                    <a:gd name="T5" fmla="*/ 49 h 66"/>
                    <a:gd name="T6" fmla="*/ 29 w 51"/>
                    <a:gd name="T7" fmla="*/ 66 h 66"/>
                    <a:gd name="T8" fmla="*/ 34 w 51"/>
                    <a:gd name="T9" fmla="*/ 63 h 66"/>
                    <a:gd name="T10" fmla="*/ 51 w 51"/>
                    <a:gd name="T11" fmla="*/ 12 h 66"/>
                    <a:gd name="T12" fmla="*/ 29 w 51"/>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51" h="66">
                      <a:moveTo>
                        <a:pt x="29" y="0"/>
                      </a:moveTo>
                      <a:cubicBezTo>
                        <a:pt x="0" y="16"/>
                        <a:pt x="0" y="16"/>
                        <a:pt x="0" y="16"/>
                      </a:cubicBezTo>
                      <a:cubicBezTo>
                        <a:pt x="0" y="49"/>
                        <a:pt x="0" y="49"/>
                        <a:pt x="0" y="49"/>
                      </a:cubicBezTo>
                      <a:cubicBezTo>
                        <a:pt x="29" y="66"/>
                        <a:pt x="29" y="66"/>
                        <a:pt x="29" y="66"/>
                      </a:cubicBezTo>
                      <a:cubicBezTo>
                        <a:pt x="34" y="63"/>
                        <a:pt x="34" y="63"/>
                        <a:pt x="34" y="63"/>
                      </a:cubicBezTo>
                      <a:cubicBezTo>
                        <a:pt x="40" y="48"/>
                        <a:pt x="46" y="31"/>
                        <a:pt x="51" y="12"/>
                      </a:cubicBezTo>
                      <a:lnTo>
                        <a:pt x="29"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6" name="Freeform 43"/>
                <p:cNvSpPr>
                  <a:spLocks/>
                </p:cNvSpPr>
                <p:nvPr/>
              </p:nvSpPr>
              <p:spPr bwMode="auto">
                <a:xfrm>
                  <a:off x="7853363" y="3400425"/>
                  <a:ext cx="66675" cy="120650"/>
                </a:xfrm>
                <a:custGeom>
                  <a:avLst/>
                  <a:gdLst>
                    <a:gd name="T0" fmla="*/ 28 w 34"/>
                    <a:gd name="T1" fmla="*/ 0 h 62"/>
                    <a:gd name="T2" fmla="*/ 0 w 34"/>
                    <a:gd name="T3" fmla="*/ 17 h 62"/>
                    <a:gd name="T4" fmla="*/ 0 w 34"/>
                    <a:gd name="T5" fmla="*/ 50 h 62"/>
                    <a:gd name="T6" fmla="*/ 21 w 34"/>
                    <a:gd name="T7" fmla="*/ 62 h 62"/>
                    <a:gd name="T8" fmla="*/ 34 w 34"/>
                    <a:gd name="T9" fmla="*/ 4 h 62"/>
                    <a:gd name="T10" fmla="*/ 28 w 34"/>
                    <a:gd name="T11" fmla="*/ 0 h 62"/>
                  </a:gdLst>
                  <a:ahLst/>
                  <a:cxnLst>
                    <a:cxn ang="0">
                      <a:pos x="T0" y="T1"/>
                    </a:cxn>
                    <a:cxn ang="0">
                      <a:pos x="T2" y="T3"/>
                    </a:cxn>
                    <a:cxn ang="0">
                      <a:pos x="T4" y="T5"/>
                    </a:cxn>
                    <a:cxn ang="0">
                      <a:pos x="T6" y="T7"/>
                    </a:cxn>
                    <a:cxn ang="0">
                      <a:pos x="T8" y="T9"/>
                    </a:cxn>
                    <a:cxn ang="0">
                      <a:pos x="T10" y="T11"/>
                    </a:cxn>
                  </a:cxnLst>
                  <a:rect l="0" t="0" r="r" b="b"/>
                  <a:pathLst>
                    <a:path w="34" h="62">
                      <a:moveTo>
                        <a:pt x="28" y="0"/>
                      </a:moveTo>
                      <a:cubicBezTo>
                        <a:pt x="0" y="17"/>
                        <a:pt x="0" y="17"/>
                        <a:pt x="0" y="17"/>
                      </a:cubicBezTo>
                      <a:cubicBezTo>
                        <a:pt x="0" y="50"/>
                        <a:pt x="0" y="50"/>
                        <a:pt x="0" y="50"/>
                      </a:cubicBezTo>
                      <a:cubicBezTo>
                        <a:pt x="21" y="62"/>
                        <a:pt x="21" y="62"/>
                        <a:pt x="21" y="62"/>
                      </a:cubicBezTo>
                      <a:cubicBezTo>
                        <a:pt x="26" y="44"/>
                        <a:pt x="30" y="24"/>
                        <a:pt x="34" y="4"/>
                      </a:cubicBezTo>
                      <a:lnTo>
                        <a:pt x="28" y="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7" name="Freeform 44"/>
                <p:cNvSpPr>
                  <a:spLocks/>
                </p:cNvSpPr>
                <p:nvPr/>
              </p:nvSpPr>
              <p:spPr bwMode="auto">
                <a:xfrm>
                  <a:off x="7675563" y="3709988"/>
                  <a:ext cx="106363" cy="65088"/>
                </a:xfrm>
                <a:custGeom>
                  <a:avLst/>
                  <a:gdLst>
                    <a:gd name="T0" fmla="*/ 55 w 55"/>
                    <a:gd name="T1" fmla="*/ 15 h 33"/>
                    <a:gd name="T2" fmla="*/ 28 w 55"/>
                    <a:gd name="T3" fmla="*/ 0 h 33"/>
                    <a:gd name="T4" fmla="*/ 0 w 55"/>
                    <a:gd name="T5" fmla="*/ 16 h 33"/>
                    <a:gd name="T6" fmla="*/ 0 w 55"/>
                    <a:gd name="T7" fmla="*/ 33 h 33"/>
                    <a:gd name="T8" fmla="*/ 40 w 55"/>
                    <a:gd name="T9" fmla="*/ 23 h 33"/>
                    <a:gd name="T10" fmla="*/ 55 w 55"/>
                    <a:gd name="T11" fmla="*/ 15 h 33"/>
                  </a:gdLst>
                  <a:ahLst/>
                  <a:cxnLst>
                    <a:cxn ang="0">
                      <a:pos x="T0" y="T1"/>
                    </a:cxn>
                    <a:cxn ang="0">
                      <a:pos x="T2" y="T3"/>
                    </a:cxn>
                    <a:cxn ang="0">
                      <a:pos x="T4" y="T5"/>
                    </a:cxn>
                    <a:cxn ang="0">
                      <a:pos x="T6" y="T7"/>
                    </a:cxn>
                    <a:cxn ang="0">
                      <a:pos x="T8" y="T9"/>
                    </a:cxn>
                    <a:cxn ang="0">
                      <a:pos x="T10" y="T11"/>
                    </a:cxn>
                  </a:cxnLst>
                  <a:rect l="0" t="0" r="r" b="b"/>
                  <a:pathLst>
                    <a:path w="55" h="33">
                      <a:moveTo>
                        <a:pt x="55" y="15"/>
                      </a:moveTo>
                      <a:cubicBezTo>
                        <a:pt x="28" y="0"/>
                        <a:pt x="28" y="0"/>
                        <a:pt x="28" y="0"/>
                      </a:cubicBezTo>
                      <a:cubicBezTo>
                        <a:pt x="0" y="16"/>
                        <a:pt x="0" y="16"/>
                        <a:pt x="0" y="16"/>
                      </a:cubicBezTo>
                      <a:cubicBezTo>
                        <a:pt x="0" y="33"/>
                        <a:pt x="0" y="33"/>
                        <a:pt x="0" y="33"/>
                      </a:cubicBezTo>
                      <a:cubicBezTo>
                        <a:pt x="13" y="32"/>
                        <a:pt x="27" y="29"/>
                        <a:pt x="40" y="23"/>
                      </a:cubicBezTo>
                      <a:cubicBezTo>
                        <a:pt x="45" y="21"/>
                        <a:pt x="50" y="18"/>
                        <a:pt x="55" y="1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8" name="Freeform 45"/>
                <p:cNvSpPr>
                  <a:spLocks/>
                </p:cNvSpPr>
                <p:nvPr/>
              </p:nvSpPr>
              <p:spPr bwMode="auto">
                <a:xfrm>
                  <a:off x="7734300" y="3608388"/>
                  <a:ext cx="112713" cy="125413"/>
                </a:xfrm>
                <a:custGeom>
                  <a:avLst/>
                  <a:gdLst>
                    <a:gd name="T0" fmla="*/ 58 w 58"/>
                    <a:gd name="T1" fmla="*/ 25 h 65"/>
                    <a:gd name="T2" fmla="*/ 58 w 58"/>
                    <a:gd name="T3" fmla="*/ 16 h 65"/>
                    <a:gd name="T4" fmla="*/ 29 w 58"/>
                    <a:gd name="T5" fmla="*/ 0 h 65"/>
                    <a:gd name="T6" fmla="*/ 0 w 58"/>
                    <a:gd name="T7" fmla="*/ 16 h 65"/>
                    <a:gd name="T8" fmla="*/ 0 w 58"/>
                    <a:gd name="T9" fmla="*/ 49 h 65"/>
                    <a:gd name="T10" fmla="*/ 28 w 58"/>
                    <a:gd name="T11" fmla="*/ 65 h 65"/>
                    <a:gd name="T12" fmla="*/ 58 w 58"/>
                    <a:gd name="T13" fmla="*/ 25 h 65"/>
                  </a:gdLst>
                  <a:ahLst/>
                  <a:cxnLst>
                    <a:cxn ang="0">
                      <a:pos x="T0" y="T1"/>
                    </a:cxn>
                    <a:cxn ang="0">
                      <a:pos x="T2" y="T3"/>
                    </a:cxn>
                    <a:cxn ang="0">
                      <a:pos x="T4" y="T5"/>
                    </a:cxn>
                    <a:cxn ang="0">
                      <a:pos x="T6" y="T7"/>
                    </a:cxn>
                    <a:cxn ang="0">
                      <a:pos x="T8" y="T9"/>
                    </a:cxn>
                    <a:cxn ang="0">
                      <a:pos x="T10" y="T11"/>
                    </a:cxn>
                    <a:cxn ang="0">
                      <a:pos x="T12" y="T13"/>
                    </a:cxn>
                  </a:cxnLst>
                  <a:rect l="0" t="0" r="r" b="b"/>
                  <a:pathLst>
                    <a:path w="58" h="65">
                      <a:moveTo>
                        <a:pt x="58" y="25"/>
                      </a:moveTo>
                      <a:cubicBezTo>
                        <a:pt x="58" y="16"/>
                        <a:pt x="58" y="16"/>
                        <a:pt x="58" y="16"/>
                      </a:cubicBezTo>
                      <a:cubicBezTo>
                        <a:pt x="29" y="0"/>
                        <a:pt x="29" y="0"/>
                        <a:pt x="29" y="0"/>
                      </a:cubicBezTo>
                      <a:cubicBezTo>
                        <a:pt x="0" y="16"/>
                        <a:pt x="0" y="16"/>
                        <a:pt x="0" y="16"/>
                      </a:cubicBezTo>
                      <a:cubicBezTo>
                        <a:pt x="0" y="49"/>
                        <a:pt x="0" y="49"/>
                        <a:pt x="0" y="49"/>
                      </a:cubicBezTo>
                      <a:cubicBezTo>
                        <a:pt x="28" y="65"/>
                        <a:pt x="28" y="65"/>
                        <a:pt x="28" y="65"/>
                      </a:cubicBezTo>
                      <a:cubicBezTo>
                        <a:pt x="39" y="56"/>
                        <a:pt x="49" y="42"/>
                        <a:pt x="58" y="25"/>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49" name="Freeform 46"/>
                <p:cNvSpPr>
                  <a:spLocks/>
                </p:cNvSpPr>
                <p:nvPr/>
              </p:nvSpPr>
              <p:spPr bwMode="auto">
                <a:xfrm>
                  <a:off x="7554913" y="3709988"/>
                  <a:ext cx="112713" cy="66675"/>
                </a:xfrm>
                <a:custGeom>
                  <a:avLst/>
                  <a:gdLst>
                    <a:gd name="T0" fmla="*/ 58 w 58"/>
                    <a:gd name="T1" fmla="*/ 33 h 34"/>
                    <a:gd name="T2" fmla="*/ 58 w 58"/>
                    <a:gd name="T3" fmla="*/ 16 h 34"/>
                    <a:gd name="T4" fmla="*/ 29 w 58"/>
                    <a:gd name="T5" fmla="*/ 0 h 34"/>
                    <a:gd name="T6" fmla="*/ 0 w 58"/>
                    <a:gd name="T7" fmla="*/ 16 h 34"/>
                    <a:gd name="T8" fmla="*/ 0 w 58"/>
                    <a:gd name="T9" fmla="*/ 22 h 34"/>
                    <a:gd name="T10" fmla="*/ 58 w 58"/>
                    <a:gd name="T11" fmla="*/ 33 h 34"/>
                  </a:gdLst>
                  <a:ahLst/>
                  <a:cxnLst>
                    <a:cxn ang="0">
                      <a:pos x="T0" y="T1"/>
                    </a:cxn>
                    <a:cxn ang="0">
                      <a:pos x="T2" y="T3"/>
                    </a:cxn>
                    <a:cxn ang="0">
                      <a:pos x="T4" y="T5"/>
                    </a:cxn>
                    <a:cxn ang="0">
                      <a:pos x="T6" y="T7"/>
                    </a:cxn>
                    <a:cxn ang="0">
                      <a:pos x="T8" y="T9"/>
                    </a:cxn>
                    <a:cxn ang="0">
                      <a:pos x="T10" y="T11"/>
                    </a:cxn>
                  </a:cxnLst>
                  <a:rect l="0" t="0" r="r" b="b"/>
                  <a:pathLst>
                    <a:path w="58" h="34">
                      <a:moveTo>
                        <a:pt x="58" y="33"/>
                      </a:moveTo>
                      <a:cubicBezTo>
                        <a:pt x="58" y="16"/>
                        <a:pt x="58" y="16"/>
                        <a:pt x="58" y="16"/>
                      </a:cubicBezTo>
                      <a:cubicBezTo>
                        <a:pt x="29" y="0"/>
                        <a:pt x="29" y="0"/>
                        <a:pt x="29" y="0"/>
                      </a:cubicBezTo>
                      <a:cubicBezTo>
                        <a:pt x="0" y="16"/>
                        <a:pt x="0" y="16"/>
                        <a:pt x="0" y="16"/>
                      </a:cubicBezTo>
                      <a:cubicBezTo>
                        <a:pt x="0" y="22"/>
                        <a:pt x="0" y="22"/>
                        <a:pt x="0" y="22"/>
                      </a:cubicBezTo>
                      <a:cubicBezTo>
                        <a:pt x="18" y="30"/>
                        <a:pt x="38" y="34"/>
                        <a:pt x="58" y="3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0" name="Freeform 47"/>
                <p:cNvSpPr>
                  <a:spLocks/>
                </p:cNvSpPr>
                <p:nvPr/>
              </p:nvSpPr>
              <p:spPr bwMode="auto">
                <a:xfrm>
                  <a:off x="7491413" y="3709988"/>
                  <a:ext cx="55563" cy="39688"/>
                </a:xfrm>
                <a:custGeom>
                  <a:avLst/>
                  <a:gdLst>
                    <a:gd name="T0" fmla="*/ 29 w 29"/>
                    <a:gd name="T1" fmla="*/ 16 h 20"/>
                    <a:gd name="T2" fmla="*/ 0 w 29"/>
                    <a:gd name="T3" fmla="*/ 0 h 20"/>
                    <a:gd name="T4" fmla="*/ 0 w 29"/>
                    <a:gd name="T5" fmla="*/ 0 h 20"/>
                    <a:gd name="T6" fmla="*/ 29 w 29"/>
                    <a:gd name="T7" fmla="*/ 20 h 20"/>
                    <a:gd name="T8" fmla="*/ 29 w 29"/>
                    <a:gd name="T9" fmla="*/ 16 h 20"/>
                  </a:gdLst>
                  <a:ahLst/>
                  <a:cxnLst>
                    <a:cxn ang="0">
                      <a:pos x="T0" y="T1"/>
                    </a:cxn>
                    <a:cxn ang="0">
                      <a:pos x="T2" y="T3"/>
                    </a:cxn>
                    <a:cxn ang="0">
                      <a:pos x="T4" y="T5"/>
                    </a:cxn>
                    <a:cxn ang="0">
                      <a:pos x="T6" y="T7"/>
                    </a:cxn>
                    <a:cxn ang="0">
                      <a:pos x="T8" y="T9"/>
                    </a:cxn>
                  </a:cxnLst>
                  <a:rect l="0" t="0" r="r" b="b"/>
                  <a:pathLst>
                    <a:path w="29" h="20">
                      <a:moveTo>
                        <a:pt x="29" y="16"/>
                      </a:moveTo>
                      <a:cubicBezTo>
                        <a:pt x="0" y="0"/>
                        <a:pt x="0" y="0"/>
                        <a:pt x="0" y="0"/>
                      </a:cubicBezTo>
                      <a:cubicBezTo>
                        <a:pt x="0" y="0"/>
                        <a:pt x="0" y="0"/>
                        <a:pt x="0" y="0"/>
                      </a:cubicBezTo>
                      <a:cubicBezTo>
                        <a:pt x="9" y="8"/>
                        <a:pt x="19" y="15"/>
                        <a:pt x="29" y="20"/>
                      </a:cubicBezTo>
                      <a:lnTo>
                        <a:pt x="29" y="16"/>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1" name="Freeform 48"/>
                <p:cNvSpPr>
                  <a:spLocks/>
                </p:cNvSpPr>
                <p:nvPr/>
              </p:nvSpPr>
              <p:spPr bwMode="auto">
                <a:xfrm>
                  <a:off x="7316788" y="2270125"/>
                  <a:ext cx="112713" cy="127000"/>
                </a:xfrm>
                <a:custGeom>
                  <a:avLst/>
                  <a:gdLst>
                    <a:gd name="T0" fmla="*/ 0 w 58"/>
                    <a:gd name="T1" fmla="*/ 49 h 66"/>
                    <a:gd name="T2" fmla="*/ 29 w 58"/>
                    <a:gd name="T3" fmla="*/ 66 h 66"/>
                    <a:gd name="T4" fmla="*/ 58 w 58"/>
                    <a:gd name="T5" fmla="*/ 49 h 66"/>
                    <a:gd name="T6" fmla="*/ 58 w 58"/>
                    <a:gd name="T7" fmla="*/ 16 h 66"/>
                    <a:gd name="T8" fmla="*/ 29 w 58"/>
                    <a:gd name="T9" fmla="*/ 0 h 66"/>
                    <a:gd name="T10" fmla="*/ 21 w 58"/>
                    <a:gd name="T11" fmla="*/ 5 h 66"/>
                    <a:gd name="T12" fmla="*/ 0 w 58"/>
                    <a:gd name="T13" fmla="*/ 33 h 66"/>
                    <a:gd name="T14" fmla="*/ 0 w 58"/>
                    <a:gd name="T15" fmla="*/ 49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6">
                      <a:moveTo>
                        <a:pt x="0" y="49"/>
                      </a:moveTo>
                      <a:cubicBezTo>
                        <a:pt x="29" y="66"/>
                        <a:pt x="29" y="66"/>
                        <a:pt x="29" y="66"/>
                      </a:cubicBezTo>
                      <a:cubicBezTo>
                        <a:pt x="58" y="49"/>
                        <a:pt x="58" y="49"/>
                        <a:pt x="58" y="49"/>
                      </a:cubicBezTo>
                      <a:cubicBezTo>
                        <a:pt x="58" y="16"/>
                        <a:pt x="58" y="16"/>
                        <a:pt x="58" y="16"/>
                      </a:cubicBezTo>
                      <a:cubicBezTo>
                        <a:pt x="29" y="0"/>
                        <a:pt x="29" y="0"/>
                        <a:pt x="29" y="0"/>
                      </a:cubicBezTo>
                      <a:cubicBezTo>
                        <a:pt x="21" y="5"/>
                        <a:pt x="21" y="5"/>
                        <a:pt x="21" y="5"/>
                      </a:cubicBezTo>
                      <a:cubicBezTo>
                        <a:pt x="14" y="14"/>
                        <a:pt x="7" y="24"/>
                        <a:pt x="0" y="33"/>
                      </a:cubicBezTo>
                      <a:lnTo>
                        <a:pt x="0"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2" name="Freeform 49"/>
                <p:cNvSpPr>
                  <a:spLocks/>
                </p:cNvSpPr>
                <p:nvPr/>
              </p:nvSpPr>
              <p:spPr bwMode="auto">
                <a:xfrm>
                  <a:off x="7318375" y="2887663"/>
                  <a:ext cx="111125" cy="127000"/>
                </a:xfrm>
                <a:custGeom>
                  <a:avLst/>
                  <a:gdLst>
                    <a:gd name="T0" fmla="*/ 57 w 57"/>
                    <a:gd name="T1" fmla="*/ 49 h 66"/>
                    <a:gd name="T2" fmla="*/ 57 w 57"/>
                    <a:gd name="T3" fmla="*/ 16 h 66"/>
                    <a:gd name="T4" fmla="*/ 28 w 57"/>
                    <a:gd name="T5" fmla="*/ 0 h 66"/>
                    <a:gd name="T6" fmla="*/ 0 w 57"/>
                    <a:gd name="T7" fmla="*/ 16 h 66"/>
                    <a:gd name="T8" fmla="*/ 11 w 57"/>
                    <a:gd name="T9" fmla="*/ 56 h 66"/>
                    <a:gd name="T10" fmla="*/ 28 w 57"/>
                    <a:gd name="T11" fmla="*/ 66 h 66"/>
                    <a:gd name="T12" fmla="*/ 57 w 57"/>
                    <a:gd name="T13" fmla="*/ 49 h 66"/>
                  </a:gdLst>
                  <a:ahLst/>
                  <a:cxnLst>
                    <a:cxn ang="0">
                      <a:pos x="T0" y="T1"/>
                    </a:cxn>
                    <a:cxn ang="0">
                      <a:pos x="T2" y="T3"/>
                    </a:cxn>
                    <a:cxn ang="0">
                      <a:pos x="T4" y="T5"/>
                    </a:cxn>
                    <a:cxn ang="0">
                      <a:pos x="T6" y="T7"/>
                    </a:cxn>
                    <a:cxn ang="0">
                      <a:pos x="T8" y="T9"/>
                    </a:cxn>
                    <a:cxn ang="0">
                      <a:pos x="T10" y="T11"/>
                    </a:cxn>
                    <a:cxn ang="0">
                      <a:pos x="T12" y="T13"/>
                    </a:cxn>
                  </a:cxnLst>
                  <a:rect l="0" t="0" r="r" b="b"/>
                  <a:pathLst>
                    <a:path w="57" h="66">
                      <a:moveTo>
                        <a:pt x="57" y="49"/>
                      </a:moveTo>
                      <a:cubicBezTo>
                        <a:pt x="57" y="16"/>
                        <a:pt x="57" y="16"/>
                        <a:pt x="57" y="16"/>
                      </a:cubicBezTo>
                      <a:cubicBezTo>
                        <a:pt x="28" y="0"/>
                        <a:pt x="28" y="0"/>
                        <a:pt x="28" y="0"/>
                      </a:cubicBezTo>
                      <a:cubicBezTo>
                        <a:pt x="0" y="16"/>
                        <a:pt x="0" y="16"/>
                        <a:pt x="0" y="16"/>
                      </a:cubicBezTo>
                      <a:cubicBezTo>
                        <a:pt x="4" y="29"/>
                        <a:pt x="7" y="42"/>
                        <a:pt x="11" y="56"/>
                      </a:cubicBezTo>
                      <a:cubicBezTo>
                        <a:pt x="28" y="66"/>
                        <a:pt x="28" y="66"/>
                        <a:pt x="28" y="66"/>
                      </a:cubicBezTo>
                      <a:lnTo>
                        <a:pt x="57"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3" name="Freeform 50"/>
                <p:cNvSpPr>
                  <a:spLocks/>
                </p:cNvSpPr>
                <p:nvPr/>
              </p:nvSpPr>
              <p:spPr bwMode="auto">
                <a:xfrm>
                  <a:off x="7362825" y="3092450"/>
                  <a:ext cx="66675" cy="122238"/>
                </a:xfrm>
                <a:custGeom>
                  <a:avLst/>
                  <a:gdLst>
                    <a:gd name="T0" fmla="*/ 11 w 34"/>
                    <a:gd name="T1" fmla="*/ 63 h 63"/>
                    <a:gd name="T2" fmla="*/ 34 w 34"/>
                    <a:gd name="T3" fmla="*/ 50 h 63"/>
                    <a:gd name="T4" fmla="*/ 34 w 34"/>
                    <a:gd name="T5" fmla="*/ 17 h 63"/>
                    <a:gd name="T6" fmla="*/ 5 w 34"/>
                    <a:gd name="T7" fmla="*/ 0 h 63"/>
                    <a:gd name="T8" fmla="*/ 0 w 34"/>
                    <a:gd name="T9" fmla="*/ 3 h 63"/>
                    <a:gd name="T10" fmla="*/ 11 w 34"/>
                    <a:gd name="T11" fmla="*/ 63 h 63"/>
                  </a:gdLst>
                  <a:ahLst/>
                  <a:cxnLst>
                    <a:cxn ang="0">
                      <a:pos x="T0" y="T1"/>
                    </a:cxn>
                    <a:cxn ang="0">
                      <a:pos x="T2" y="T3"/>
                    </a:cxn>
                    <a:cxn ang="0">
                      <a:pos x="T4" y="T5"/>
                    </a:cxn>
                    <a:cxn ang="0">
                      <a:pos x="T6" y="T7"/>
                    </a:cxn>
                    <a:cxn ang="0">
                      <a:pos x="T8" y="T9"/>
                    </a:cxn>
                    <a:cxn ang="0">
                      <a:pos x="T10" y="T11"/>
                    </a:cxn>
                  </a:cxnLst>
                  <a:rect l="0" t="0" r="r" b="b"/>
                  <a:pathLst>
                    <a:path w="34" h="63">
                      <a:moveTo>
                        <a:pt x="11" y="63"/>
                      </a:moveTo>
                      <a:cubicBezTo>
                        <a:pt x="34" y="50"/>
                        <a:pt x="34" y="50"/>
                        <a:pt x="34" y="50"/>
                      </a:cubicBezTo>
                      <a:cubicBezTo>
                        <a:pt x="34" y="17"/>
                        <a:pt x="34" y="17"/>
                        <a:pt x="34" y="17"/>
                      </a:cubicBezTo>
                      <a:cubicBezTo>
                        <a:pt x="5" y="0"/>
                        <a:pt x="5" y="0"/>
                        <a:pt x="5" y="0"/>
                      </a:cubicBezTo>
                      <a:cubicBezTo>
                        <a:pt x="0" y="3"/>
                        <a:pt x="0" y="3"/>
                        <a:pt x="0" y="3"/>
                      </a:cubicBezTo>
                      <a:cubicBezTo>
                        <a:pt x="5" y="22"/>
                        <a:pt x="8" y="42"/>
                        <a:pt x="11" y="63"/>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4" name="Freeform 51"/>
                <p:cNvSpPr>
                  <a:spLocks/>
                </p:cNvSpPr>
                <p:nvPr/>
              </p:nvSpPr>
              <p:spPr bwMode="auto">
                <a:xfrm>
                  <a:off x="7396163" y="3311525"/>
                  <a:ext cx="33338" cy="100013"/>
                </a:xfrm>
                <a:custGeom>
                  <a:avLst/>
                  <a:gdLst>
                    <a:gd name="T0" fmla="*/ 2 w 17"/>
                    <a:gd name="T1" fmla="*/ 52 h 52"/>
                    <a:gd name="T2" fmla="*/ 17 w 17"/>
                    <a:gd name="T3" fmla="*/ 43 h 52"/>
                    <a:gd name="T4" fmla="*/ 17 w 17"/>
                    <a:gd name="T5" fmla="*/ 10 h 52"/>
                    <a:gd name="T6" fmla="*/ 0 w 17"/>
                    <a:gd name="T7" fmla="*/ 0 h 52"/>
                    <a:gd name="T8" fmla="*/ 2 w 17"/>
                    <a:gd name="T9" fmla="*/ 52 h 52"/>
                  </a:gdLst>
                  <a:ahLst/>
                  <a:cxnLst>
                    <a:cxn ang="0">
                      <a:pos x="T0" y="T1"/>
                    </a:cxn>
                    <a:cxn ang="0">
                      <a:pos x="T2" y="T3"/>
                    </a:cxn>
                    <a:cxn ang="0">
                      <a:pos x="T4" y="T5"/>
                    </a:cxn>
                    <a:cxn ang="0">
                      <a:pos x="T6" y="T7"/>
                    </a:cxn>
                    <a:cxn ang="0">
                      <a:pos x="T8" y="T9"/>
                    </a:cxn>
                  </a:cxnLst>
                  <a:rect l="0" t="0" r="r" b="b"/>
                  <a:pathLst>
                    <a:path w="17" h="52">
                      <a:moveTo>
                        <a:pt x="2" y="52"/>
                      </a:moveTo>
                      <a:cubicBezTo>
                        <a:pt x="17" y="43"/>
                        <a:pt x="17" y="43"/>
                        <a:pt x="17" y="43"/>
                      </a:cubicBezTo>
                      <a:cubicBezTo>
                        <a:pt x="17" y="10"/>
                        <a:pt x="17" y="10"/>
                        <a:pt x="17" y="10"/>
                      </a:cubicBezTo>
                      <a:cubicBezTo>
                        <a:pt x="0" y="0"/>
                        <a:pt x="0" y="0"/>
                        <a:pt x="0" y="0"/>
                      </a:cubicBezTo>
                      <a:cubicBezTo>
                        <a:pt x="1" y="17"/>
                        <a:pt x="2" y="34"/>
                        <a:pt x="2" y="52"/>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5" name="Freeform 52"/>
                <p:cNvSpPr>
                  <a:spLocks/>
                </p:cNvSpPr>
                <p:nvPr/>
              </p:nvSpPr>
              <p:spPr bwMode="auto">
                <a:xfrm>
                  <a:off x="7386638" y="3195638"/>
                  <a:ext cx="101600" cy="127000"/>
                </a:xfrm>
                <a:custGeom>
                  <a:avLst/>
                  <a:gdLst>
                    <a:gd name="T0" fmla="*/ 52 w 52"/>
                    <a:gd name="T1" fmla="*/ 50 h 66"/>
                    <a:gd name="T2" fmla="*/ 52 w 52"/>
                    <a:gd name="T3" fmla="*/ 17 h 66"/>
                    <a:gd name="T4" fmla="*/ 24 w 52"/>
                    <a:gd name="T5" fmla="*/ 0 h 66"/>
                    <a:gd name="T6" fmla="*/ 0 w 52"/>
                    <a:gd name="T7" fmla="*/ 14 h 66"/>
                    <a:gd name="T8" fmla="*/ 5 w 52"/>
                    <a:gd name="T9" fmla="*/ 55 h 66"/>
                    <a:gd name="T10" fmla="*/ 24 w 52"/>
                    <a:gd name="T11" fmla="*/ 66 h 66"/>
                    <a:gd name="T12" fmla="*/ 52 w 52"/>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52" h="66">
                      <a:moveTo>
                        <a:pt x="52" y="50"/>
                      </a:moveTo>
                      <a:cubicBezTo>
                        <a:pt x="52" y="17"/>
                        <a:pt x="52" y="17"/>
                        <a:pt x="52" y="17"/>
                      </a:cubicBezTo>
                      <a:cubicBezTo>
                        <a:pt x="24" y="0"/>
                        <a:pt x="24" y="0"/>
                        <a:pt x="24" y="0"/>
                      </a:cubicBezTo>
                      <a:cubicBezTo>
                        <a:pt x="0" y="14"/>
                        <a:pt x="0" y="14"/>
                        <a:pt x="0" y="14"/>
                      </a:cubicBezTo>
                      <a:cubicBezTo>
                        <a:pt x="2" y="27"/>
                        <a:pt x="3" y="41"/>
                        <a:pt x="5" y="55"/>
                      </a:cubicBezTo>
                      <a:cubicBezTo>
                        <a:pt x="24" y="66"/>
                        <a:pt x="24" y="66"/>
                        <a:pt x="24" y="66"/>
                      </a:cubicBezTo>
                      <a:lnTo>
                        <a:pt x="52"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6" name="Freeform 53"/>
                <p:cNvSpPr>
                  <a:spLocks/>
                </p:cNvSpPr>
                <p:nvPr/>
              </p:nvSpPr>
              <p:spPr bwMode="auto">
                <a:xfrm>
                  <a:off x="7400925" y="3521075"/>
                  <a:ext cx="28575" cy="82550"/>
                </a:xfrm>
                <a:custGeom>
                  <a:avLst/>
                  <a:gdLst>
                    <a:gd name="T0" fmla="*/ 15 w 15"/>
                    <a:gd name="T1" fmla="*/ 8 h 43"/>
                    <a:gd name="T2" fmla="*/ 0 w 15"/>
                    <a:gd name="T3" fmla="*/ 0 h 43"/>
                    <a:gd name="T4" fmla="*/ 11 w 15"/>
                    <a:gd name="T5" fmla="*/ 43 h 43"/>
                    <a:gd name="T6" fmla="*/ 15 w 15"/>
                    <a:gd name="T7" fmla="*/ 41 h 43"/>
                    <a:gd name="T8" fmla="*/ 15 w 15"/>
                    <a:gd name="T9" fmla="*/ 8 h 43"/>
                  </a:gdLst>
                  <a:ahLst/>
                  <a:cxnLst>
                    <a:cxn ang="0">
                      <a:pos x="T0" y="T1"/>
                    </a:cxn>
                    <a:cxn ang="0">
                      <a:pos x="T2" y="T3"/>
                    </a:cxn>
                    <a:cxn ang="0">
                      <a:pos x="T4" y="T5"/>
                    </a:cxn>
                    <a:cxn ang="0">
                      <a:pos x="T6" y="T7"/>
                    </a:cxn>
                    <a:cxn ang="0">
                      <a:pos x="T8" y="T9"/>
                    </a:cxn>
                  </a:cxnLst>
                  <a:rect l="0" t="0" r="r" b="b"/>
                  <a:pathLst>
                    <a:path w="15" h="43">
                      <a:moveTo>
                        <a:pt x="15" y="8"/>
                      </a:moveTo>
                      <a:cubicBezTo>
                        <a:pt x="0" y="0"/>
                        <a:pt x="0" y="0"/>
                        <a:pt x="0" y="0"/>
                      </a:cubicBezTo>
                      <a:cubicBezTo>
                        <a:pt x="2" y="16"/>
                        <a:pt x="6" y="30"/>
                        <a:pt x="11" y="43"/>
                      </a:cubicBezTo>
                      <a:cubicBezTo>
                        <a:pt x="15" y="41"/>
                        <a:pt x="15" y="41"/>
                        <a:pt x="15" y="41"/>
                      </a:cubicBezTo>
                      <a:lnTo>
                        <a:pt x="15"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7" name="Freeform 54"/>
                <p:cNvSpPr>
                  <a:spLocks/>
                </p:cNvSpPr>
                <p:nvPr/>
              </p:nvSpPr>
              <p:spPr bwMode="auto">
                <a:xfrm>
                  <a:off x="7396163" y="3400425"/>
                  <a:ext cx="92075" cy="130175"/>
                </a:xfrm>
                <a:custGeom>
                  <a:avLst/>
                  <a:gdLst>
                    <a:gd name="T0" fmla="*/ 47 w 47"/>
                    <a:gd name="T1" fmla="*/ 50 h 67"/>
                    <a:gd name="T2" fmla="*/ 47 w 47"/>
                    <a:gd name="T3" fmla="*/ 17 h 67"/>
                    <a:gd name="T4" fmla="*/ 19 w 47"/>
                    <a:gd name="T5" fmla="*/ 0 h 67"/>
                    <a:gd name="T6" fmla="*/ 2 w 47"/>
                    <a:gd name="T7" fmla="*/ 10 h 67"/>
                    <a:gd name="T8" fmla="*/ 0 w 47"/>
                    <a:gd name="T9" fmla="*/ 46 h 67"/>
                    <a:gd name="T10" fmla="*/ 1 w 47"/>
                    <a:gd name="T11" fmla="*/ 57 h 67"/>
                    <a:gd name="T12" fmla="*/ 19 w 47"/>
                    <a:gd name="T13" fmla="*/ 67 h 67"/>
                    <a:gd name="T14" fmla="*/ 47 w 47"/>
                    <a:gd name="T15" fmla="*/ 5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7">
                      <a:moveTo>
                        <a:pt x="47" y="50"/>
                      </a:moveTo>
                      <a:cubicBezTo>
                        <a:pt x="47" y="17"/>
                        <a:pt x="47" y="17"/>
                        <a:pt x="47" y="17"/>
                      </a:cubicBezTo>
                      <a:cubicBezTo>
                        <a:pt x="19" y="0"/>
                        <a:pt x="19" y="0"/>
                        <a:pt x="19" y="0"/>
                      </a:cubicBezTo>
                      <a:cubicBezTo>
                        <a:pt x="2" y="10"/>
                        <a:pt x="2" y="10"/>
                        <a:pt x="2" y="10"/>
                      </a:cubicBezTo>
                      <a:cubicBezTo>
                        <a:pt x="2" y="22"/>
                        <a:pt x="1" y="34"/>
                        <a:pt x="0" y="46"/>
                      </a:cubicBezTo>
                      <a:cubicBezTo>
                        <a:pt x="1" y="49"/>
                        <a:pt x="1" y="53"/>
                        <a:pt x="1" y="57"/>
                      </a:cubicBezTo>
                      <a:cubicBezTo>
                        <a:pt x="19" y="67"/>
                        <a:pt x="19" y="67"/>
                        <a:pt x="19" y="67"/>
                      </a:cubicBezTo>
                      <a:lnTo>
                        <a:pt x="47" y="5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8" name="Freeform 55"/>
                <p:cNvSpPr>
                  <a:spLocks/>
                </p:cNvSpPr>
                <p:nvPr/>
              </p:nvSpPr>
              <p:spPr bwMode="auto">
                <a:xfrm>
                  <a:off x="7424738" y="3608388"/>
                  <a:ext cx="63500" cy="96838"/>
                </a:xfrm>
                <a:custGeom>
                  <a:avLst/>
                  <a:gdLst>
                    <a:gd name="T0" fmla="*/ 32 w 32"/>
                    <a:gd name="T1" fmla="*/ 49 h 50"/>
                    <a:gd name="T2" fmla="*/ 32 w 32"/>
                    <a:gd name="T3" fmla="*/ 16 h 50"/>
                    <a:gd name="T4" fmla="*/ 4 w 32"/>
                    <a:gd name="T5" fmla="*/ 0 h 50"/>
                    <a:gd name="T6" fmla="*/ 0 w 32"/>
                    <a:gd name="T7" fmla="*/ 2 h 50"/>
                    <a:gd name="T8" fmla="*/ 31 w 32"/>
                    <a:gd name="T9" fmla="*/ 50 h 50"/>
                    <a:gd name="T10" fmla="*/ 32 w 32"/>
                    <a:gd name="T11" fmla="*/ 49 h 50"/>
                  </a:gdLst>
                  <a:ahLst/>
                  <a:cxnLst>
                    <a:cxn ang="0">
                      <a:pos x="T0" y="T1"/>
                    </a:cxn>
                    <a:cxn ang="0">
                      <a:pos x="T2" y="T3"/>
                    </a:cxn>
                    <a:cxn ang="0">
                      <a:pos x="T4" y="T5"/>
                    </a:cxn>
                    <a:cxn ang="0">
                      <a:pos x="T6" y="T7"/>
                    </a:cxn>
                    <a:cxn ang="0">
                      <a:pos x="T8" y="T9"/>
                    </a:cxn>
                    <a:cxn ang="0">
                      <a:pos x="T10" y="T11"/>
                    </a:cxn>
                  </a:cxnLst>
                  <a:rect l="0" t="0" r="r" b="b"/>
                  <a:pathLst>
                    <a:path w="32" h="50">
                      <a:moveTo>
                        <a:pt x="32" y="49"/>
                      </a:moveTo>
                      <a:cubicBezTo>
                        <a:pt x="32" y="16"/>
                        <a:pt x="32" y="16"/>
                        <a:pt x="32" y="16"/>
                      </a:cubicBezTo>
                      <a:cubicBezTo>
                        <a:pt x="4" y="0"/>
                        <a:pt x="4" y="0"/>
                        <a:pt x="4" y="0"/>
                      </a:cubicBezTo>
                      <a:cubicBezTo>
                        <a:pt x="0" y="2"/>
                        <a:pt x="0" y="2"/>
                        <a:pt x="0" y="2"/>
                      </a:cubicBezTo>
                      <a:cubicBezTo>
                        <a:pt x="8" y="22"/>
                        <a:pt x="18" y="37"/>
                        <a:pt x="31" y="50"/>
                      </a:cubicBezTo>
                      <a:lnTo>
                        <a:pt x="3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59" name="Freeform 56"/>
                <p:cNvSpPr>
                  <a:spLocks/>
                </p:cNvSpPr>
                <p:nvPr/>
              </p:nvSpPr>
              <p:spPr bwMode="auto">
                <a:xfrm>
                  <a:off x="7292975" y="2346325"/>
                  <a:ext cx="15875" cy="28575"/>
                </a:xfrm>
                <a:custGeom>
                  <a:avLst/>
                  <a:gdLst>
                    <a:gd name="T0" fmla="*/ 0 w 8"/>
                    <a:gd name="T1" fmla="*/ 14 h 14"/>
                    <a:gd name="T2" fmla="*/ 8 w 8"/>
                    <a:gd name="T3" fmla="*/ 9 h 14"/>
                    <a:gd name="T4" fmla="*/ 8 w 8"/>
                    <a:gd name="T5" fmla="*/ 0 h 14"/>
                    <a:gd name="T6" fmla="*/ 0 w 8"/>
                    <a:gd name="T7" fmla="*/ 14 h 14"/>
                  </a:gdLst>
                  <a:ahLst/>
                  <a:cxnLst>
                    <a:cxn ang="0">
                      <a:pos x="T0" y="T1"/>
                    </a:cxn>
                    <a:cxn ang="0">
                      <a:pos x="T2" y="T3"/>
                    </a:cxn>
                    <a:cxn ang="0">
                      <a:pos x="T4" y="T5"/>
                    </a:cxn>
                    <a:cxn ang="0">
                      <a:pos x="T6" y="T7"/>
                    </a:cxn>
                  </a:cxnLst>
                  <a:rect l="0" t="0" r="r" b="b"/>
                  <a:pathLst>
                    <a:path w="8" h="14">
                      <a:moveTo>
                        <a:pt x="0" y="14"/>
                      </a:moveTo>
                      <a:cubicBezTo>
                        <a:pt x="8" y="9"/>
                        <a:pt x="8" y="9"/>
                        <a:pt x="8" y="9"/>
                      </a:cubicBezTo>
                      <a:cubicBezTo>
                        <a:pt x="8" y="0"/>
                        <a:pt x="8" y="0"/>
                        <a:pt x="8" y="0"/>
                      </a:cubicBezTo>
                      <a:cubicBezTo>
                        <a:pt x="5" y="4"/>
                        <a:pt x="3" y="9"/>
                        <a:pt x="0" y="14"/>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0" name="Freeform 57"/>
                <p:cNvSpPr>
                  <a:spLocks/>
                </p:cNvSpPr>
                <p:nvPr/>
              </p:nvSpPr>
              <p:spPr bwMode="auto">
                <a:xfrm>
                  <a:off x="7248525" y="2476500"/>
                  <a:ext cx="60325" cy="127000"/>
                </a:xfrm>
                <a:custGeom>
                  <a:avLst/>
                  <a:gdLst>
                    <a:gd name="T0" fmla="*/ 31 w 31"/>
                    <a:gd name="T1" fmla="*/ 49 h 65"/>
                    <a:gd name="T2" fmla="*/ 31 w 31"/>
                    <a:gd name="T3" fmla="*/ 16 h 65"/>
                    <a:gd name="T4" fmla="*/ 5 w 31"/>
                    <a:gd name="T5" fmla="*/ 0 h 65"/>
                    <a:gd name="T6" fmla="*/ 2 w 31"/>
                    <a:gd name="T7" fmla="*/ 65 h 65"/>
                    <a:gd name="T8" fmla="*/ 3 w 31"/>
                    <a:gd name="T9" fmla="*/ 65 h 65"/>
                    <a:gd name="T10" fmla="*/ 31 w 31"/>
                    <a:gd name="T11" fmla="*/ 49 h 65"/>
                  </a:gdLst>
                  <a:ahLst/>
                  <a:cxnLst>
                    <a:cxn ang="0">
                      <a:pos x="T0" y="T1"/>
                    </a:cxn>
                    <a:cxn ang="0">
                      <a:pos x="T2" y="T3"/>
                    </a:cxn>
                    <a:cxn ang="0">
                      <a:pos x="T4" y="T5"/>
                    </a:cxn>
                    <a:cxn ang="0">
                      <a:pos x="T6" y="T7"/>
                    </a:cxn>
                    <a:cxn ang="0">
                      <a:pos x="T8" y="T9"/>
                    </a:cxn>
                    <a:cxn ang="0">
                      <a:pos x="T10" y="T11"/>
                    </a:cxn>
                  </a:cxnLst>
                  <a:rect l="0" t="0" r="r" b="b"/>
                  <a:pathLst>
                    <a:path w="31" h="65">
                      <a:moveTo>
                        <a:pt x="31" y="49"/>
                      </a:moveTo>
                      <a:cubicBezTo>
                        <a:pt x="31" y="16"/>
                        <a:pt x="31" y="16"/>
                        <a:pt x="31" y="16"/>
                      </a:cubicBezTo>
                      <a:cubicBezTo>
                        <a:pt x="5" y="0"/>
                        <a:pt x="5" y="0"/>
                        <a:pt x="5" y="0"/>
                      </a:cubicBezTo>
                      <a:cubicBezTo>
                        <a:pt x="1" y="21"/>
                        <a:pt x="0" y="43"/>
                        <a:pt x="2" y="65"/>
                      </a:cubicBezTo>
                      <a:cubicBezTo>
                        <a:pt x="3" y="65"/>
                        <a:pt x="3" y="65"/>
                        <a:pt x="3" y="65"/>
                      </a:cubicBezTo>
                      <a:lnTo>
                        <a:pt x="31"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1" name="Freeform 58"/>
                <p:cNvSpPr>
                  <a:spLocks/>
                </p:cNvSpPr>
                <p:nvPr/>
              </p:nvSpPr>
              <p:spPr bwMode="auto">
                <a:xfrm>
                  <a:off x="7261225" y="2371725"/>
                  <a:ext cx="107950" cy="128588"/>
                </a:xfrm>
                <a:custGeom>
                  <a:avLst/>
                  <a:gdLst>
                    <a:gd name="T0" fmla="*/ 0 w 56"/>
                    <a:gd name="T1" fmla="*/ 50 h 66"/>
                    <a:gd name="T2" fmla="*/ 27 w 56"/>
                    <a:gd name="T3" fmla="*/ 66 h 66"/>
                    <a:gd name="T4" fmla="*/ 56 w 56"/>
                    <a:gd name="T5" fmla="*/ 50 h 66"/>
                    <a:gd name="T6" fmla="*/ 56 w 56"/>
                    <a:gd name="T7" fmla="*/ 17 h 66"/>
                    <a:gd name="T8" fmla="*/ 27 w 56"/>
                    <a:gd name="T9" fmla="*/ 0 h 66"/>
                    <a:gd name="T10" fmla="*/ 14 w 56"/>
                    <a:gd name="T11" fmla="*/ 8 h 66"/>
                    <a:gd name="T12" fmla="*/ 0 w 56"/>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56" h="66">
                      <a:moveTo>
                        <a:pt x="0" y="50"/>
                      </a:moveTo>
                      <a:cubicBezTo>
                        <a:pt x="27" y="66"/>
                        <a:pt x="27" y="66"/>
                        <a:pt x="27" y="66"/>
                      </a:cubicBezTo>
                      <a:cubicBezTo>
                        <a:pt x="56" y="50"/>
                        <a:pt x="56" y="50"/>
                        <a:pt x="56" y="50"/>
                      </a:cubicBezTo>
                      <a:cubicBezTo>
                        <a:pt x="56" y="17"/>
                        <a:pt x="56" y="17"/>
                        <a:pt x="56" y="17"/>
                      </a:cubicBezTo>
                      <a:cubicBezTo>
                        <a:pt x="27" y="0"/>
                        <a:pt x="27" y="0"/>
                        <a:pt x="27" y="0"/>
                      </a:cubicBezTo>
                      <a:cubicBezTo>
                        <a:pt x="14" y="8"/>
                        <a:pt x="14" y="8"/>
                        <a:pt x="14" y="8"/>
                      </a:cubicBezTo>
                      <a:cubicBezTo>
                        <a:pt x="7" y="22"/>
                        <a:pt x="3" y="36"/>
                        <a:pt x="0" y="50"/>
                      </a:cubicBez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2" name="Freeform 59"/>
                <p:cNvSpPr>
                  <a:spLocks/>
                </p:cNvSpPr>
                <p:nvPr/>
              </p:nvSpPr>
              <p:spPr bwMode="auto">
                <a:xfrm>
                  <a:off x="7262813" y="2686050"/>
                  <a:ext cx="46038" cy="104775"/>
                </a:xfrm>
                <a:custGeom>
                  <a:avLst/>
                  <a:gdLst>
                    <a:gd name="T0" fmla="*/ 24 w 24"/>
                    <a:gd name="T1" fmla="*/ 14 h 54"/>
                    <a:gd name="T2" fmla="*/ 0 w 24"/>
                    <a:gd name="T3" fmla="*/ 0 h 54"/>
                    <a:gd name="T4" fmla="*/ 12 w 24"/>
                    <a:gd name="T5" fmla="*/ 54 h 54"/>
                    <a:gd name="T6" fmla="*/ 24 w 24"/>
                    <a:gd name="T7" fmla="*/ 47 h 54"/>
                    <a:gd name="T8" fmla="*/ 24 w 24"/>
                    <a:gd name="T9" fmla="*/ 14 h 54"/>
                  </a:gdLst>
                  <a:ahLst/>
                  <a:cxnLst>
                    <a:cxn ang="0">
                      <a:pos x="T0" y="T1"/>
                    </a:cxn>
                    <a:cxn ang="0">
                      <a:pos x="T2" y="T3"/>
                    </a:cxn>
                    <a:cxn ang="0">
                      <a:pos x="T4" y="T5"/>
                    </a:cxn>
                    <a:cxn ang="0">
                      <a:pos x="T6" y="T7"/>
                    </a:cxn>
                    <a:cxn ang="0">
                      <a:pos x="T8" y="T9"/>
                    </a:cxn>
                  </a:cxnLst>
                  <a:rect l="0" t="0" r="r" b="b"/>
                  <a:pathLst>
                    <a:path w="24" h="54">
                      <a:moveTo>
                        <a:pt x="24" y="14"/>
                      </a:moveTo>
                      <a:cubicBezTo>
                        <a:pt x="0" y="0"/>
                        <a:pt x="0" y="0"/>
                        <a:pt x="0" y="0"/>
                      </a:cubicBezTo>
                      <a:cubicBezTo>
                        <a:pt x="3" y="18"/>
                        <a:pt x="7" y="36"/>
                        <a:pt x="12" y="54"/>
                      </a:cubicBezTo>
                      <a:cubicBezTo>
                        <a:pt x="24" y="47"/>
                        <a:pt x="24" y="47"/>
                        <a:pt x="24" y="47"/>
                      </a:cubicBezTo>
                      <a:lnTo>
                        <a:pt x="24" y="14"/>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3" name="Freeform 60"/>
                <p:cNvSpPr>
                  <a:spLocks/>
                </p:cNvSpPr>
                <p:nvPr/>
              </p:nvSpPr>
              <p:spPr bwMode="auto">
                <a:xfrm>
                  <a:off x="7288213" y="2784475"/>
                  <a:ext cx="80963" cy="127000"/>
                </a:xfrm>
                <a:custGeom>
                  <a:avLst/>
                  <a:gdLst>
                    <a:gd name="T0" fmla="*/ 42 w 42"/>
                    <a:gd name="T1" fmla="*/ 49 h 65"/>
                    <a:gd name="T2" fmla="*/ 42 w 42"/>
                    <a:gd name="T3" fmla="*/ 16 h 65"/>
                    <a:gd name="T4" fmla="*/ 13 w 42"/>
                    <a:gd name="T5" fmla="*/ 0 h 65"/>
                    <a:gd name="T6" fmla="*/ 0 w 42"/>
                    <a:gd name="T7" fmla="*/ 7 h 65"/>
                    <a:gd name="T8" fmla="*/ 15 w 42"/>
                    <a:gd name="T9" fmla="*/ 65 h 65"/>
                    <a:gd name="T10" fmla="*/ 42 w 42"/>
                    <a:gd name="T11" fmla="*/ 49 h 65"/>
                  </a:gdLst>
                  <a:ahLst/>
                  <a:cxnLst>
                    <a:cxn ang="0">
                      <a:pos x="T0" y="T1"/>
                    </a:cxn>
                    <a:cxn ang="0">
                      <a:pos x="T2" y="T3"/>
                    </a:cxn>
                    <a:cxn ang="0">
                      <a:pos x="T4" y="T5"/>
                    </a:cxn>
                    <a:cxn ang="0">
                      <a:pos x="T6" y="T7"/>
                    </a:cxn>
                    <a:cxn ang="0">
                      <a:pos x="T8" y="T9"/>
                    </a:cxn>
                    <a:cxn ang="0">
                      <a:pos x="T10" y="T11"/>
                    </a:cxn>
                  </a:cxnLst>
                  <a:rect l="0" t="0" r="r" b="b"/>
                  <a:pathLst>
                    <a:path w="42" h="65">
                      <a:moveTo>
                        <a:pt x="42" y="49"/>
                      </a:moveTo>
                      <a:cubicBezTo>
                        <a:pt x="42" y="16"/>
                        <a:pt x="42" y="16"/>
                        <a:pt x="42" y="16"/>
                      </a:cubicBezTo>
                      <a:cubicBezTo>
                        <a:pt x="13" y="0"/>
                        <a:pt x="13" y="0"/>
                        <a:pt x="13" y="0"/>
                      </a:cubicBezTo>
                      <a:cubicBezTo>
                        <a:pt x="0" y="7"/>
                        <a:pt x="0" y="7"/>
                        <a:pt x="0" y="7"/>
                      </a:cubicBezTo>
                      <a:cubicBezTo>
                        <a:pt x="5" y="26"/>
                        <a:pt x="10" y="45"/>
                        <a:pt x="15" y="65"/>
                      </a:cubicBezTo>
                      <a:lnTo>
                        <a:pt x="42" y="4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4" name="Freeform 61"/>
                <p:cNvSpPr>
                  <a:spLocks/>
                </p:cNvSpPr>
                <p:nvPr/>
              </p:nvSpPr>
              <p:spPr bwMode="auto">
                <a:xfrm>
                  <a:off x="7342188" y="3005138"/>
                  <a:ext cx="26988" cy="85725"/>
                </a:xfrm>
                <a:custGeom>
                  <a:avLst/>
                  <a:gdLst>
                    <a:gd name="T0" fmla="*/ 14 w 14"/>
                    <a:gd name="T1" fmla="*/ 8 h 44"/>
                    <a:gd name="T2" fmla="*/ 0 w 14"/>
                    <a:gd name="T3" fmla="*/ 0 h 44"/>
                    <a:gd name="T4" fmla="*/ 10 w 14"/>
                    <a:gd name="T5" fmla="*/ 44 h 44"/>
                    <a:gd name="T6" fmla="*/ 14 w 14"/>
                    <a:gd name="T7" fmla="*/ 41 h 44"/>
                    <a:gd name="T8" fmla="*/ 14 w 14"/>
                    <a:gd name="T9" fmla="*/ 8 h 44"/>
                  </a:gdLst>
                  <a:ahLst/>
                  <a:cxnLst>
                    <a:cxn ang="0">
                      <a:pos x="T0" y="T1"/>
                    </a:cxn>
                    <a:cxn ang="0">
                      <a:pos x="T2" y="T3"/>
                    </a:cxn>
                    <a:cxn ang="0">
                      <a:pos x="T4" y="T5"/>
                    </a:cxn>
                    <a:cxn ang="0">
                      <a:pos x="T6" y="T7"/>
                    </a:cxn>
                    <a:cxn ang="0">
                      <a:pos x="T8" y="T9"/>
                    </a:cxn>
                  </a:cxnLst>
                  <a:rect l="0" t="0" r="r" b="b"/>
                  <a:pathLst>
                    <a:path w="14" h="44">
                      <a:moveTo>
                        <a:pt x="14" y="8"/>
                      </a:moveTo>
                      <a:cubicBezTo>
                        <a:pt x="0" y="0"/>
                        <a:pt x="0" y="0"/>
                        <a:pt x="0" y="0"/>
                      </a:cubicBezTo>
                      <a:cubicBezTo>
                        <a:pt x="4" y="14"/>
                        <a:pt x="7" y="29"/>
                        <a:pt x="10" y="44"/>
                      </a:cubicBezTo>
                      <a:cubicBezTo>
                        <a:pt x="14" y="41"/>
                        <a:pt x="14" y="41"/>
                        <a:pt x="14" y="41"/>
                      </a:cubicBezTo>
                      <a:lnTo>
                        <a:pt x="14" y="8"/>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5" name="Freeform 62"/>
                <p:cNvSpPr>
                  <a:spLocks/>
                </p:cNvSpPr>
                <p:nvPr/>
              </p:nvSpPr>
              <p:spPr bwMode="auto">
                <a:xfrm>
                  <a:off x="7912100" y="2474913"/>
                  <a:ext cx="112713" cy="128588"/>
                </a:xfrm>
                <a:custGeom>
                  <a:avLst/>
                  <a:gdLst>
                    <a:gd name="T0" fmla="*/ 71 w 71"/>
                    <a:gd name="T1" fmla="*/ 21 h 81"/>
                    <a:gd name="T2" fmla="*/ 35 w 71"/>
                    <a:gd name="T3" fmla="*/ 0 h 81"/>
                    <a:gd name="T4" fmla="*/ 0 w 71"/>
                    <a:gd name="T5" fmla="*/ 21 h 81"/>
                    <a:gd name="T6" fmla="*/ 0 w 71"/>
                    <a:gd name="T7" fmla="*/ 61 h 81"/>
                    <a:gd name="T8" fmla="*/ 35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5" y="0"/>
                      </a:lnTo>
                      <a:lnTo>
                        <a:pt x="0" y="21"/>
                      </a:lnTo>
                      <a:lnTo>
                        <a:pt x="0" y="61"/>
                      </a:lnTo>
                      <a:lnTo>
                        <a:pt x="35"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6" name="Freeform 66"/>
                <p:cNvSpPr>
                  <a:spLocks/>
                </p:cNvSpPr>
                <p:nvPr/>
              </p:nvSpPr>
              <p:spPr bwMode="auto">
                <a:xfrm>
                  <a:off x="7437438" y="2474913"/>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7" name="Freeform 67"/>
                <p:cNvSpPr>
                  <a:spLocks/>
                </p:cNvSpPr>
                <p:nvPr/>
              </p:nvSpPr>
              <p:spPr bwMode="auto">
                <a:xfrm>
                  <a:off x="7316788" y="2474913"/>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8" name="Freeform 68"/>
                <p:cNvSpPr>
                  <a:spLocks/>
                </p:cNvSpPr>
                <p:nvPr/>
              </p:nvSpPr>
              <p:spPr bwMode="auto">
                <a:xfrm>
                  <a:off x="7912100" y="2679700"/>
                  <a:ext cx="112713" cy="130175"/>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69" name="Freeform 69"/>
                <p:cNvSpPr>
                  <a:spLocks/>
                </p:cNvSpPr>
                <p:nvPr/>
              </p:nvSpPr>
              <p:spPr bwMode="auto">
                <a:xfrm>
                  <a:off x="7972425" y="2578100"/>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0" name="Freeform 70"/>
                <p:cNvSpPr>
                  <a:spLocks/>
                </p:cNvSpPr>
                <p:nvPr/>
              </p:nvSpPr>
              <p:spPr bwMode="auto">
                <a:xfrm>
                  <a:off x="7794625" y="2679700"/>
                  <a:ext cx="109538" cy="130175"/>
                </a:xfrm>
                <a:custGeom>
                  <a:avLst/>
                  <a:gdLst>
                    <a:gd name="T0" fmla="*/ 69 w 69"/>
                    <a:gd name="T1" fmla="*/ 21 h 82"/>
                    <a:gd name="T2" fmla="*/ 35 w 69"/>
                    <a:gd name="T3" fmla="*/ 0 h 82"/>
                    <a:gd name="T4" fmla="*/ 0 w 69"/>
                    <a:gd name="T5" fmla="*/ 21 h 82"/>
                    <a:gd name="T6" fmla="*/ 0 w 69"/>
                    <a:gd name="T7" fmla="*/ 61 h 82"/>
                    <a:gd name="T8" fmla="*/ 35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5" y="0"/>
                      </a:lnTo>
                      <a:lnTo>
                        <a:pt x="0" y="21"/>
                      </a:lnTo>
                      <a:lnTo>
                        <a:pt x="0" y="61"/>
                      </a:lnTo>
                      <a:lnTo>
                        <a:pt x="35"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1" name="Freeform 74"/>
                <p:cNvSpPr>
                  <a:spLocks/>
                </p:cNvSpPr>
                <p:nvPr/>
              </p:nvSpPr>
              <p:spPr bwMode="auto">
                <a:xfrm>
                  <a:off x="7316788" y="2679700"/>
                  <a:ext cx="112713" cy="130175"/>
                </a:xfrm>
                <a:custGeom>
                  <a:avLst/>
                  <a:gdLst>
                    <a:gd name="T0" fmla="*/ 71 w 71"/>
                    <a:gd name="T1" fmla="*/ 21 h 82"/>
                    <a:gd name="T2" fmla="*/ 36 w 71"/>
                    <a:gd name="T3" fmla="*/ 0 h 82"/>
                    <a:gd name="T4" fmla="*/ 0 w 71"/>
                    <a:gd name="T5" fmla="*/ 21 h 82"/>
                    <a:gd name="T6" fmla="*/ 0 w 71"/>
                    <a:gd name="T7" fmla="*/ 61 h 82"/>
                    <a:gd name="T8" fmla="*/ 36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6" y="0"/>
                      </a:lnTo>
                      <a:lnTo>
                        <a:pt x="0" y="21"/>
                      </a:lnTo>
                      <a:lnTo>
                        <a:pt x="0" y="61"/>
                      </a:lnTo>
                      <a:lnTo>
                        <a:pt x="36"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2" name="Freeform 75"/>
                <p:cNvSpPr>
                  <a:spLocks/>
                </p:cNvSpPr>
                <p:nvPr/>
              </p:nvSpPr>
              <p:spPr bwMode="auto">
                <a:xfrm>
                  <a:off x="7258050" y="2578100"/>
                  <a:ext cx="111125" cy="127000"/>
                </a:xfrm>
                <a:custGeom>
                  <a:avLst/>
                  <a:gdLst>
                    <a:gd name="T0" fmla="*/ 70 w 70"/>
                    <a:gd name="T1" fmla="*/ 20 h 80"/>
                    <a:gd name="T2" fmla="*/ 35 w 70"/>
                    <a:gd name="T3" fmla="*/ 0 h 80"/>
                    <a:gd name="T4" fmla="*/ 0 w 70"/>
                    <a:gd name="T5" fmla="*/ 20 h 80"/>
                    <a:gd name="T6" fmla="*/ 0 w 70"/>
                    <a:gd name="T7" fmla="*/ 61 h 80"/>
                    <a:gd name="T8" fmla="*/ 35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5" y="0"/>
                      </a:lnTo>
                      <a:lnTo>
                        <a:pt x="0" y="20"/>
                      </a:lnTo>
                      <a:lnTo>
                        <a:pt x="0" y="61"/>
                      </a:lnTo>
                      <a:lnTo>
                        <a:pt x="35"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3" name="Freeform 76"/>
                <p:cNvSpPr>
                  <a:spLocks/>
                </p:cNvSpPr>
                <p:nvPr/>
              </p:nvSpPr>
              <p:spPr bwMode="auto">
                <a:xfrm>
                  <a:off x="7794625" y="2887663"/>
                  <a:ext cx="109538" cy="127000"/>
                </a:xfrm>
                <a:custGeom>
                  <a:avLst/>
                  <a:gdLst>
                    <a:gd name="T0" fmla="*/ 69 w 69"/>
                    <a:gd name="T1" fmla="*/ 19 h 80"/>
                    <a:gd name="T2" fmla="*/ 35 w 69"/>
                    <a:gd name="T3" fmla="*/ 0 h 80"/>
                    <a:gd name="T4" fmla="*/ 0 w 69"/>
                    <a:gd name="T5" fmla="*/ 19 h 80"/>
                    <a:gd name="T6" fmla="*/ 0 w 69"/>
                    <a:gd name="T7" fmla="*/ 60 h 80"/>
                    <a:gd name="T8" fmla="*/ 35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5" y="0"/>
                      </a:lnTo>
                      <a:lnTo>
                        <a:pt x="0" y="19"/>
                      </a:lnTo>
                      <a:lnTo>
                        <a:pt x="0" y="60"/>
                      </a:lnTo>
                      <a:lnTo>
                        <a:pt x="35"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4" name="Freeform 77"/>
                <p:cNvSpPr>
                  <a:spLocks/>
                </p:cNvSpPr>
                <p:nvPr/>
              </p:nvSpPr>
              <p:spPr bwMode="auto">
                <a:xfrm>
                  <a:off x="7794625" y="3092450"/>
                  <a:ext cx="109538" cy="128588"/>
                </a:xfrm>
                <a:custGeom>
                  <a:avLst/>
                  <a:gdLst>
                    <a:gd name="T0" fmla="*/ 69 w 69"/>
                    <a:gd name="T1" fmla="*/ 21 h 81"/>
                    <a:gd name="T2" fmla="*/ 35 w 69"/>
                    <a:gd name="T3" fmla="*/ 0 h 81"/>
                    <a:gd name="T4" fmla="*/ 0 w 69"/>
                    <a:gd name="T5" fmla="*/ 21 h 81"/>
                    <a:gd name="T6" fmla="*/ 0 w 69"/>
                    <a:gd name="T7" fmla="*/ 61 h 81"/>
                    <a:gd name="T8" fmla="*/ 35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5" y="0"/>
                      </a:lnTo>
                      <a:lnTo>
                        <a:pt x="0" y="21"/>
                      </a:lnTo>
                      <a:lnTo>
                        <a:pt x="0" y="61"/>
                      </a:lnTo>
                      <a:lnTo>
                        <a:pt x="35"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5" name="Freeform 78"/>
                <p:cNvSpPr>
                  <a:spLocks/>
                </p:cNvSpPr>
                <p:nvPr/>
              </p:nvSpPr>
              <p:spPr bwMode="auto">
                <a:xfrm>
                  <a:off x="7853363" y="2990850"/>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6" name="Freeform 79"/>
                <p:cNvSpPr>
                  <a:spLocks/>
                </p:cNvSpPr>
                <p:nvPr/>
              </p:nvSpPr>
              <p:spPr bwMode="auto">
                <a:xfrm>
                  <a:off x="7794625" y="3298825"/>
                  <a:ext cx="109538" cy="127000"/>
                </a:xfrm>
                <a:custGeom>
                  <a:avLst/>
                  <a:gdLst>
                    <a:gd name="T0" fmla="*/ 69 w 69"/>
                    <a:gd name="T1" fmla="*/ 20 h 80"/>
                    <a:gd name="T2" fmla="*/ 35 w 69"/>
                    <a:gd name="T3" fmla="*/ 0 h 80"/>
                    <a:gd name="T4" fmla="*/ 0 w 69"/>
                    <a:gd name="T5" fmla="*/ 20 h 80"/>
                    <a:gd name="T6" fmla="*/ 0 w 69"/>
                    <a:gd name="T7" fmla="*/ 61 h 80"/>
                    <a:gd name="T8" fmla="*/ 35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5" y="0"/>
                      </a:lnTo>
                      <a:lnTo>
                        <a:pt x="0" y="20"/>
                      </a:lnTo>
                      <a:lnTo>
                        <a:pt x="0" y="61"/>
                      </a:lnTo>
                      <a:lnTo>
                        <a:pt x="35"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7" name="Freeform 81"/>
                <p:cNvSpPr>
                  <a:spLocks/>
                </p:cNvSpPr>
                <p:nvPr/>
              </p:nvSpPr>
              <p:spPr bwMode="auto">
                <a:xfrm>
                  <a:off x="7675563" y="3092450"/>
                  <a:ext cx="111125" cy="128588"/>
                </a:xfrm>
                <a:custGeom>
                  <a:avLst/>
                  <a:gdLst>
                    <a:gd name="T0" fmla="*/ 70 w 70"/>
                    <a:gd name="T1" fmla="*/ 21 h 81"/>
                    <a:gd name="T2" fmla="*/ 34 w 70"/>
                    <a:gd name="T3" fmla="*/ 0 h 81"/>
                    <a:gd name="T4" fmla="*/ 0 w 70"/>
                    <a:gd name="T5" fmla="*/ 21 h 81"/>
                    <a:gd name="T6" fmla="*/ 0 w 70"/>
                    <a:gd name="T7" fmla="*/ 61 h 81"/>
                    <a:gd name="T8" fmla="*/ 34 w 70"/>
                    <a:gd name="T9" fmla="*/ 81 h 81"/>
                    <a:gd name="T10" fmla="*/ 70 w 70"/>
                    <a:gd name="T11" fmla="*/ 61 h 81"/>
                    <a:gd name="T12" fmla="*/ 70 w 70"/>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1"/>
                      </a:moveTo>
                      <a:lnTo>
                        <a:pt x="34" y="0"/>
                      </a:lnTo>
                      <a:lnTo>
                        <a:pt x="0" y="21"/>
                      </a:lnTo>
                      <a:lnTo>
                        <a:pt x="0" y="61"/>
                      </a:lnTo>
                      <a:lnTo>
                        <a:pt x="34" y="81"/>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8" name="Freeform 82"/>
                <p:cNvSpPr>
                  <a:spLocks/>
                </p:cNvSpPr>
                <p:nvPr/>
              </p:nvSpPr>
              <p:spPr bwMode="auto">
                <a:xfrm>
                  <a:off x="7734300" y="2990850"/>
                  <a:ext cx="112713" cy="127000"/>
                </a:xfrm>
                <a:custGeom>
                  <a:avLst/>
                  <a:gdLst>
                    <a:gd name="T0" fmla="*/ 71 w 71"/>
                    <a:gd name="T1" fmla="*/ 19 h 80"/>
                    <a:gd name="T2" fmla="*/ 35 w 71"/>
                    <a:gd name="T3" fmla="*/ 0 h 80"/>
                    <a:gd name="T4" fmla="*/ 0 w 71"/>
                    <a:gd name="T5" fmla="*/ 19 h 80"/>
                    <a:gd name="T6" fmla="*/ 0 w 71"/>
                    <a:gd name="T7" fmla="*/ 59 h 80"/>
                    <a:gd name="T8" fmla="*/ 35 w 71"/>
                    <a:gd name="T9" fmla="*/ 80 h 80"/>
                    <a:gd name="T10" fmla="*/ 71 w 71"/>
                    <a:gd name="T11" fmla="*/ 59 h 80"/>
                    <a:gd name="T12" fmla="*/ 71 w 71"/>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19"/>
                      </a:moveTo>
                      <a:lnTo>
                        <a:pt x="35" y="0"/>
                      </a:lnTo>
                      <a:lnTo>
                        <a:pt x="0" y="19"/>
                      </a:lnTo>
                      <a:lnTo>
                        <a:pt x="0" y="59"/>
                      </a:lnTo>
                      <a:lnTo>
                        <a:pt x="35" y="80"/>
                      </a:lnTo>
                      <a:lnTo>
                        <a:pt x="71" y="59"/>
                      </a:lnTo>
                      <a:lnTo>
                        <a:pt x="71"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79" name="Freeform 83"/>
                <p:cNvSpPr>
                  <a:spLocks/>
                </p:cNvSpPr>
                <p:nvPr/>
              </p:nvSpPr>
              <p:spPr bwMode="auto">
                <a:xfrm>
                  <a:off x="7675563" y="3298825"/>
                  <a:ext cx="111125" cy="127000"/>
                </a:xfrm>
                <a:custGeom>
                  <a:avLst/>
                  <a:gdLst>
                    <a:gd name="T0" fmla="*/ 70 w 70"/>
                    <a:gd name="T1" fmla="*/ 20 h 80"/>
                    <a:gd name="T2" fmla="*/ 34 w 70"/>
                    <a:gd name="T3" fmla="*/ 0 h 80"/>
                    <a:gd name="T4" fmla="*/ 0 w 70"/>
                    <a:gd name="T5" fmla="*/ 20 h 80"/>
                    <a:gd name="T6" fmla="*/ 0 w 70"/>
                    <a:gd name="T7" fmla="*/ 61 h 80"/>
                    <a:gd name="T8" fmla="*/ 34 w 70"/>
                    <a:gd name="T9" fmla="*/ 80 h 80"/>
                    <a:gd name="T10" fmla="*/ 70 w 70"/>
                    <a:gd name="T11" fmla="*/ 61 h 80"/>
                    <a:gd name="T12" fmla="*/ 70 w 70"/>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0"/>
                      </a:moveTo>
                      <a:lnTo>
                        <a:pt x="34" y="0"/>
                      </a:lnTo>
                      <a:lnTo>
                        <a:pt x="0" y="20"/>
                      </a:lnTo>
                      <a:lnTo>
                        <a:pt x="0" y="61"/>
                      </a:lnTo>
                      <a:lnTo>
                        <a:pt x="34" y="80"/>
                      </a:lnTo>
                      <a:lnTo>
                        <a:pt x="70" y="61"/>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0" name="Freeform 84"/>
                <p:cNvSpPr>
                  <a:spLocks/>
                </p:cNvSpPr>
                <p:nvPr/>
              </p:nvSpPr>
              <p:spPr bwMode="auto">
                <a:xfrm>
                  <a:off x="7734300" y="3195638"/>
                  <a:ext cx="112713" cy="127000"/>
                </a:xfrm>
                <a:custGeom>
                  <a:avLst/>
                  <a:gdLst>
                    <a:gd name="T0" fmla="*/ 71 w 71"/>
                    <a:gd name="T1" fmla="*/ 21 h 80"/>
                    <a:gd name="T2" fmla="*/ 35 w 71"/>
                    <a:gd name="T3" fmla="*/ 0 h 80"/>
                    <a:gd name="T4" fmla="*/ 0 w 71"/>
                    <a:gd name="T5" fmla="*/ 21 h 80"/>
                    <a:gd name="T6" fmla="*/ 0 w 71"/>
                    <a:gd name="T7" fmla="*/ 61 h 80"/>
                    <a:gd name="T8" fmla="*/ 35 w 71"/>
                    <a:gd name="T9" fmla="*/ 80 h 80"/>
                    <a:gd name="T10" fmla="*/ 71 w 71"/>
                    <a:gd name="T11" fmla="*/ 61 h 80"/>
                    <a:gd name="T12" fmla="*/ 71 w 71"/>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1"/>
                      </a:moveTo>
                      <a:lnTo>
                        <a:pt x="35" y="0"/>
                      </a:lnTo>
                      <a:lnTo>
                        <a:pt x="0" y="21"/>
                      </a:lnTo>
                      <a:lnTo>
                        <a:pt x="0" y="61"/>
                      </a:lnTo>
                      <a:lnTo>
                        <a:pt x="35" y="80"/>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1" name="Freeform 85"/>
                <p:cNvSpPr>
                  <a:spLocks/>
                </p:cNvSpPr>
                <p:nvPr/>
              </p:nvSpPr>
              <p:spPr bwMode="auto">
                <a:xfrm>
                  <a:off x="7675563" y="3505200"/>
                  <a:ext cx="111125" cy="128588"/>
                </a:xfrm>
                <a:custGeom>
                  <a:avLst/>
                  <a:gdLst>
                    <a:gd name="T0" fmla="*/ 70 w 70"/>
                    <a:gd name="T1" fmla="*/ 20 h 81"/>
                    <a:gd name="T2" fmla="*/ 34 w 70"/>
                    <a:gd name="T3" fmla="*/ 0 h 81"/>
                    <a:gd name="T4" fmla="*/ 0 w 70"/>
                    <a:gd name="T5" fmla="*/ 20 h 81"/>
                    <a:gd name="T6" fmla="*/ 0 w 70"/>
                    <a:gd name="T7" fmla="*/ 60 h 81"/>
                    <a:gd name="T8" fmla="*/ 34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4" y="0"/>
                      </a:lnTo>
                      <a:lnTo>
                        <a:pt x="0" y="20"/>
                      </a:lnTo>
                      <a:lnTo>
                        <a:pt x="0" y="60"/>
                      </a:lnTo>
                      <a:lnTo>
                        <a:pt x="34"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2" name="Freeform 86"/>
                <p:cNvSpPr>
                  <a:spLocks/>
                </p:cNvSpPr>
                <p:nvPr/>
              </p:nvSpPr>
              <p:spPr bwMode="auto">
                <a:xfrm>
                  <a:off x="7734300" y="3400425"/>
                  <a:ext cx="112713" cy="130175"/>
                </a:xfrm>
                <a:custGeom>
                  <a:avLst/>
                  <a:gdLst>
                    <a:gd name="T0" fmla="*/ 71 w 71"/>
                    <a:gd name="T1" fmla="*/ 21 h 82"/>
                    <a:gd name="T2" fmla="*/ 35 w 71"/>
                    <a:gd name="T3" fmla="*/ 0 h 82"/>
                    <a:gd name="T4" fmla="*/ 0 w 71"/>
                    <a:gd name="T5" fmla="*/ 21 h 82"/>
                    <a:gd name="T6" fmla="*/ 0 w 71"/>
                    <a:gd name="T7" fmla="*/ 61 h 82"/>
                    <a:gd name="T8" fmla="*/ 35 w 71"/>
                    <a:gd name="T9" fmla="*/ 82 h 82"/>
                    <a:gd name="T10" fmla="*/ 71 w 71"/>
                    <a:gd name="T11" fmla="*/ 61 h 82"/>
                    <a:gd name="T12" fmla="*/ 71 w 71"/>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1" h="82">
                      <a:moveTo>
                        <a:pt x="71" y="21"/>
                      </a:moveTo>
                      <a:lnTo>
                        <a:pt x="35" y="0"/>
                      </a:lnTo>
                      <a:lnTo>
                        <a:pt x="0" y="21"/>
                      </a:lnTo>
                      <a:lnTo>
                        <a:pt x="0" y="61"/>
                      </a:lnTo>
                      <a:lnTo>
                        <a:pt x="35" y="82"/>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3" name="Freeform 87"/>
                <p:cNvSpPr>
                  <a:spLocks/>
                </p:cNvSpPr>
                <p:nvPr/>
              </p:nvSpPr>
              <p:spPr bwMode="auto">
                <a:xfrm>
                  <a:off x="7497763" y="2784475"/>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4" name="Freeform 89"/>
                <p:cNvSpPr>
                  <a:spLocks/>
                </p:cNvSpPr>
                <p:nvPr/>
              </p:nvSpPr>
              <p:spPr bwMode="auto">
                <a:xfrm>
                  <a:off x="7554913" y="3092450"/>
                  <a:ext cx="112713" cy="128588"/>
                </a:xfrm>
                <a:custGeom>
                  <a:avLst/>
                  <a:gdLst>
                    <a:gd name="T0" fmla="*/ 71 w 71"/>
                    <a:gd name="T1" fmla="*/ 21 h 81"/>
                    <a:gd name="T2" fmla="*/ 36 w 71"/>
                    <a:gd name="T3" fmla="*/ 0 h 81"/>
                    <a:gd name="T4" fmla="*/ 0 w 71"/>
                    <a:gd name="T5" fmla="*/ 21 h 81"/>
                    <a:gd name="T6" fmla="*/ 0 w 71"/>
                    <a:gd name="T7" fmla="*/ 61 h 81"/>
                    <a:gd name="T8" fmla="*/ 36 w 71"/>
                    <a:gd name="T9" fmla="*/ 81 h 81"/>
                    <a:gd name="T10" fmla="*/ 71 w 71"/>
                    <a:gd name="T11" fmla="*/ 61 h 81"/>
                    <a:gd name="T12" fmla="*/ 71 w 71"/>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1"/>
                      </a:moveTo>
                      <a:lnTo>
                        <a:pt x="36" y="0"/>
                      </a:lnTo>
                      <a:lnTo>
                        <a:pt x="0" y="21"/>
                      </a:lnTo>
                      <a:lnTo>
                        <a:pt x="0" y="61"/>
                      </a:lnTo>
                      <a:lnTo>
                        <a:pt x="36" y="81"/>
                      </a:lnTo>
                      <a:lnTo>
                        <a:pt x="71" y="61"/>
                      </a:lnTo>
                      <a:lnTo>
                        <a:pt x="71"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5" name="Freeform 90"/>
                <p:cNvSpPr>
                  <a:spLocks/>
                </p:cNvSpPr>
                <p:nvPr/>
              </p:nvSpPr>
              <p:spPr bwMode="auto">
                <a:xfrm>
                  <a:off x="7615238" y="2990850"/>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6" name="Freeform 91"/>
                <p:cNvSpPr>
                  <a:spLocks/>
                </p:cNvSpPr>
                <p:nvPr/>
              </p:nvSpPr>
              <p:spPr bwMode="auto">
                <a:xfrm>
                  <a:off x="7554913" y="3298825"/>
                  <a:ext cx="112713" cy="127000"/>
                </a:xfrm>
                <a:custGeom>
                  <a:avLst/>
                  <a:gdLst>
                    <a:gd name="T0" fmla="*/ 71 w 71"/>
                    <a:gd name="T1" fmla="*/ 20 h 80"/>
                    <a:gd name="T2" fmla="*/ 36 w 71"/>
                    <a:gd name="T3" fmla="*/ 0 h 80"/>
                    <a:gd name="T4" fmla="*/ 0 w 71"/>
                    <a:gd name="T5" fmla="*/ 20 h 80"/>
                    <a:gd name="T6" fmla="*/ 0 w 71"/>
                    <a:gd name="T7" fmla="*/ 61 h 80"/>
                    <a:gd name="T8" fmla="*/ 36 w 71"/>
                    <a:gd name="T9" fmla="*/ 80 h 80"/>
                    <a:gd name="T10" fmla="*/ 71 w 71"/>
                    <a:gd name="T11" fmla="*/ 61 h 80"/>
                    <a:gd name="T12" fmla="*/ 71 w 71"/>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71" h="80">
                      <a:moveTo>
                        <a:pt x="71" y="20"/>
                      </a:moveTo>
                      <a:lnTo>
                        <a:pt x="36" y="0"/>
                      </a:lnTo>
                      <a:lnTo>
                        <a:pt x="0" y="20"/>
                      </a:lnTo>
                      <a:lnTo>
                        <a:pt x="0" y="61"/>
                      </a:lnTo>
                      <a:lnTo>
                        <a:pt x="36" y="80"/>
                      </a:lnTo>
                      <a:lnTo>
                        <a:pt x="71" y="61"/>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7" name="Freeform 92"/>
                <p:cNvSpPr>
                  <a:spLocks/>
                </p:cNvSpPr>
                <p:nvPr/>
              </p:nvSpPr>
              <p:spPr bwMode="auto">
                <a:xfrm>
                  <a:off x="7615238" y="3195638"/>
                  <a:ext cx="111125" cy="127000"/>
                </a:xfrm>
                <a:custGeom>
                  <a:avLst/>
                  <a:gdLst>
                    <a:gd name="T0" fmla="*/ 70 w 70"/>
                    <a:gd name="T1" fmla="*/ 21 h 80"/>
                    <a:gd name="T2" fmla="*/ 36 w 70"/>
                    <a:gd name="T3" fmla="*/ 0 h 80"/>
                    <a:gd name="T4" fmla="*/ 0 w 70"/>
                    <a:gd name="T5" fmla="*/ 21 h 80"/>
                    <a:gd name="T6" fmla="*/ 0 w 70"/>
                    <a:gd name="T7" fmla="*/ 61 h 80"/>
                    <a:gd name="T8" fmla="*/ 36 w 70"/>
                    <a:gd name="T9" fmla="*/ 80 h 80"/>
                    <a:gd name="T10" fmla="*/ 70 w 70"/>
                    <a:gd name="T11" fmla="*/ 61 h 80"/>
                    <a:gd name="T12" fmla="*/ 70 w 70"/>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21"/>
                      </a:moveTo>
                      <a:lnTo>
                        <a:pt x="36" y="0"/>
                      </a:lnTo>
                      <a:lnTo>
                        <a:pt x="0" y="21"/>
                      </a:lnTo>
                      <a:lnTo>
                        <a:pt x="0" y="61"/>
                      </a:lnTo>
                      <a:lnTo>
                        <a:pt x="36" y="80"/>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8" name="Freeform 93"/>
                <p:cNvSpPr>
                  <a:spLocks/>
                </p:cNvSpPr>
                <p:nvPr/>
              </p:nvSpPr>
              <p:spPr bwMode="auto">
                <a:xfrm>
                  <a:off x="7554913" y="3505200"/>
                  <a:ext cx="112713" cy="128588"/>
                </a:xfrm>
                <a:custGeom>
                  <a:avLst/>
                  <a:gdLst>
                    <a:gd name="T0" fmla="*/ 71 w 71"/>
                    <a:gd name="T1" fmla="*/ 20 h 81"/>
                    <a:gd name="T2" fmla="*/ 36 w 71"/>
                    <a:gd name="T3" fmla="*/ 0 h 81"/>
                    <a:gd name="T4" fmla="*/ 0 w 71"/>
                    <a:gd name="T5" fmla="*/ 20 h 81"/>
                    <a:gd name="T6" fmla="*/ 0 w 71"/>
                    <a:gd name="T7" fmla="*/ 60 h 81"/>
                    <a:gd name="T8" fmla="*/ 36 w 71"/>
                    <a:gd name="T9" fmla="*/ 81 h 81"/>
                    <a:gd name="T10" fmla="*/ 71 w 71"/>
                    <a:gd name="T11" fmla="*/ 60 h 81"/>
                    <a:gd name="T12" fmla="*/ 71 w 71"/>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1" h="81">
                      <a:moveTo>
                        <a:pt x="71" y="20"/>
                      </a:moveTo>
                      <a:lnTo>
                        <a:pt x="36" y="0"/>
                      </a:lnTo>
                      <a:lnTo>
                        <a:pt x="0" y="20"/>
                      </a:lnTo>
                      <a:lnTo>
                        <a:pt x="0" y="60"/>
                      </a:lnTo>
                      <a:lnTo>
                        <a:pt x="36" y="81"/>
                      </a:lnTo>
                      <a:lnTo>
                        <a:pt x="71" y="60"/>
                      </a:lnTo>
                      <a:lnTo>
                        <a:pt x="71"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89" name="Freeform 94"/>
                <p:cNvSpPr>
                  <a:spLocks/>
                </p:cNvSpPr>
                <p:nvPr/>
              </p:nvSpPr>
              <p:spPr bwMode="auto">
                <a:xfrm>
                  <a:off x="7615238" y="3400425"/>
                  <a:ext cx="111125" cy="130175"/>
                </a:xfrm>
                <a:custGeom>
                  <a:avLst/>
                  <a:gdLst>
                    <a:gd name="T0" fmla="*/ 70 w 70"/>
                    <a:gd name="T1" fmla="*/ 21 h 82"/>
                    <a:gd name="T2" fmla="*/ 36 w 70"/>
                    <a:gd name="T3" fmla="*/ 0 h 82"/>
                    <a:gd name="T4" fmla="*/ 0 w 70"/>
                    <a:gd name="T5" fmla="*/ 21 h 82"/>
                    <a:gd name="T6" fmla="*/ 0 w 70"/>
                    <a:gd name="T7" fmla="*/ 61 h 82"/>
                    <a:gd name="T8" fmla="*/ 36 w 70"/>
                    <a:gd name="T9" fmla="*/ 82 h 82"/>
                    <a:gd name="T10" fmla="*/ 70 w 70"/>
                    <a:gd name="T11" fmla="*/ 61 h 82"/>
                    <a:gd name="T12" fmla="*/ 70 w 70"/>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70" h="82">
                      <a:moveTo>
                        <a:pt x="70" y="21"/>
                      </a:moveTo>
                      <a:lnTo>
                        <a:pt x="36" y="0"/>
                      </a:lnTo>
                      <a:lnTo>
                        <a:pt x="0" y="21"/>
                      </a:lnTo>
                      <a:lnTo>
                        <a:pt x="0" y="61"/>
                      </a:lnTo>
                      <a:lnTo>
                        <a:pt x="36" y="82"/>
                      </a:lnTo>
                      <a:lnTo>
                        <a:pt x="70" y="61"/>
                      </a:lnTo>
                      <a:lnTo>
                        <a:pt x="70"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0" name="Freeform 95"/>
                <p:cNvSpPr>
                  <a:spLocks/>
                </p:cNvSpPr>
                <p:nvPr/>
              </p:nvSpPr>
              <p:spPr bwMode="auto">
                <a:xfrm>
                  <a:off x="7615238" y="3608388"/>
                  <a:ext cx="111125" cy="127000"/>
                </a:xfrm>
                <a:custGeom>
                  <a:avLst/>
                  <a:gdLst>
                    <a:gd name="T0" fmla="*/ 70 w 70"/>
                    <a:gd name="T1" fmla="*/ 19 h 80"/>
                    <a:gd name="T2" fmla="*/ 36 w 70"/>
                    <a:gd name="T3" fmla="*/ 0 h 80"/>
                    <a:gd name="T4" fmla="*/ 0 w 70"/>
                    <a:gd name="T5" fmla="*/ 19 h 80"/>
                    <a:gd name="T6" fmla="*/ 0 w 70"/>
                    <a:gd name="T7" fmla="*/ 59 h 80"/>
                    <a:gd name="T8" fmla="*/ 36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6" y="0"/>
                      </a:lnTo>
                      <a:lnTo>
                        <a:pt x="0" y="19"/>
                      </a:lnTo>
                      <a:lnTo>
                        <a:pt x="0" y="59"/>
                      </a:lnTo>
                      <a:lnTo>
                        <a:pt x="36"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1" name="Freeform 96"/>
                <p:cNvSpPr>
                  <a:spLocks/>
                </p:cNvSpPr>
                <p:nvPr/>
              </p:nvSpPr>
              <p:spPr bwMode="auto">
                <a:xfrm>
                  <a:off x="7377113" y="2784475"/>
                  <a:ext cx="111125" cy="128588"/>
                </a:xfrm>
                <a:custGeom>
                  <a:avLst/>
                  <a:gdLst>
                    <a:gd name="T0" fmla="*/ 70 w 70"/>
                    <a:gd name="T1" fmla="*/ 20 h 81"/>
                    <a:gd name="T2" fmla="*/ 35 w 70"/>
                    <a:gd name="T3" fmla="*/ 0 h 81"/>
                    <a:gd name="T4" fmla="*/ 0 w 70"/>
                    <a:gd name="T5" fmla="*/ 20 h 81"/>
                    <a:gd name="T6" fmla="*/ 0 w 70"/>
                    <a:gd name="T7" fmla="*/ 60 h 81"/>
                    <a:gd name="T8" fmla="*/ 35 w 70"/>
                    <a:gd name="T9" fmla="*/ 81 h 81"/>
                    <a:gd name="T10" fmla="*/ 70 w 70"/>
                    <a:gd name="T11" fmla="*/ 60 h 81"/>
                    <a:gd name="T12" fmla="*/ 70 w 70"/>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70" h="81">
                      <a:moveTo>
                        <a:pt x="70" y="20"/>
                      </a:moveTo>
                      <a:lnTo>
                        <a:pt x="35" y="0"/>
                      </a:lnTo>
                      <a:lnTo>
                        <a:pt x="0" y="20"/>
                      </a:lnTo>
                      <a:lnTo>
                        <a:pt x="0" y="60"/>
                      </a:lnTo>
                      <a:lnTo>
                        <a:pt x="35" y="81"/>
                      </a:lnTo>
                      <a:lnTo>
                        <a:pt x="70" y="60"/>
                      </a:lnTo>
                      <a:lnTo>
                        <a:pt x="70"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2" name="Freeform 97"/>
                <p:cNvSpPr>
                  <a:spLocks/>
                </p:cNvSpPr>
                <p:nvPr/>
              </p:nvSpPr>
              <p:spPr bwMode="auto">
                <a:xfrm>
                  <a:off x="7437438" y="2887663"/>
                  <a:ext cx="109538" cy="127000"/>
                </a:xfrm>
                <a:custGeom>
                  <a:avLst/>
                  <a:gdLst>
                    <a:gd name="T0" fmla="*/ 69 w 69"/>
                    <a:gd name="T1" fmla="*/ 19 h 80"/>
                    <a:gd name="T2" fmla="*/ 34 w 69"/>
                    <a:gd name="T3" fmla="*/ 0 h 80"/>
                    <a:gd name="T4" fmla="*/ 0 w 69"/>
                    <a:gd name="T5" fmla="*/ 19 h 80"/>
                    <a:gd name="T6" fmla="*/ 0 w 69"/>
                    <a:gd name="T7" fmla="*/ 60 h 80"/>
                    <a:gd name="T8" fmla="*/ 34 w 69"/>
                    <a:gd name="T9" fmla="*/ 80 h 80"/>
                    <a:gd name="T10" fmla="*/ 69 w 69"/>
                    <a:gd name="T11" fmla="*/ 60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60"/>
                      </a:lnTo>
                      <a:lnTo>
                        <a:pt x="34" y="80"/>
                      </a:lnTo>
                      <a:lnTo>
                        <a:pt x="69" y="60"/>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3" name="Freeform 98"/>
                <p:cNvSpPr>
                  <a:spLocks/>
                </p:cNvSpPr>
                <p:nvPr/>
              </p:nvSpPr>
              <p:spPr bwMode="auto">
                <a:xfrm>
                  <a:off x="7437438" y="3092450"/>
                  <a:ext cx="109538" cy="128588"/>
                </a:xfrm>
                <a:custGeom>
                  <a:avLst/>
                  <a:gdLst>
                    <a:gd name="T0" fmla="*/ 69 w 69"/>
                    <a:gd name="T1" fmla="*/ 21 h 81"/>
                    <a:gd name="T2" fmla="*/ 34 w 69"/>
                    <a:gd name="T3" fmla="*/ 0 h 81"/>
                    <a:gd name="T4" fmla="*/ 0 w 69"/>
                    <a:gd name="T5" fmla="*/ 21 h 81"/>
                    <a:gd name="T6" fmla="*/ 0 w 69"/>
                    <a:gd name="T7" fmla="*/ 61 h 81"/>
                    <a:gd name="T8" fmla="*/ 34 w 69"/>
                    <a:gd name="T9" fmla="*/ 81 h 81"/>
                    <a:gd name="T10" fmla="*/ 69 w 69"/>
                    <a:gd name="T11" fmla="*/ 61 h 81"/>
                    <a:gd name="T12" fmla="*/ 69 w 69"/>
                    <a:gd name="T13" fmla="*/ 21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1"/>
                      </a:moveTo>
                      <a:lnTo>
                        <a:pt x="34" y="0"/>
                      </a:lnTo>
                      <a:lnTo>
                        <a:pt x="0" y="21"/>
                      </a:lnTo>
                      <a:lnTo>
                        <a:pt x="0" y="61"/>
                      </a:lnTo>
                      <a:lnTo>
                        <a:pt x="34" y="81"/>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4" name="Freeform 99"/>
                <p:cNvSpPr>
                  <a:spLocks/>
                </p:cNvSpPr>
                <p:nvPr/>
              </p:nvSpPr>
              <p:spPr bwMode="auto">
                <a:xfrm>
                  <a:off x="7497763" y="2990850"/>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5" name="Freeform 100"/>
                <p:cNvSpPr>
                  <a:spLocks/>
                </p:cNvSpPr>
                <p:nvPr/>
              </p:nvSpPr>
              <p:spPr bwMode="auto">
                <a:xfrm>
                  <a:off x="7437438" y="3298825"/>
                  <a:ext cx="109538" cy="127000"/>
                </a:xfrm>
                <a:custGeom>
                  <a:avLst/>
                  <a:gdLst>
                    <a:gd name="T0" fmla="*/ 69 w 69"/>
                    <a:gd name="T1" fmla="*/ 20 h 80"/>
                    <a:gd name="T2" fmla="*/ 34 w 69"/>
                    <a:gd name="T3" fmla="*/ 0 h 80"/>
                    <a:gd name="T4" fmla="*/ 0 w 69"/>
                    <a:gd name="T5" fmla="*/ 20 h 80"/>
                    <a:gd name="T6" fmla="*/ 0 w 69"/>
                    <a:gd name="T7" fmla="*/ 61 h 80"/>
                    <a:gd name="T8" fmla="*/ 34 w 69"/>
                    <a:gd name="T9" fmla="*/ 80 h 80"/>
                    <a:gd name="T10" fmla="*/ 69 w 69"/>
                    <a:gd name="T11" fmla="*/ 61 h 80"/>
                    <a:gd name="T12" fmla="*/ 69 w 69"/>
                    <a:gd name="T13" fmla="*/ 20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0"/>
                      </a:moveTo>
                      <a:lnTo>
                        <a:pt x="34" y="0"/>
                      </a:lnTo>
                      <a:lnTo>
                        <a:pt x="0" y="20"/>
                      </a:lnTo>
                      <a:lnTo>
                        <a:pt x="0" y="61"/>
                      </a:lnTo>
                      <a:lnTo>
                        <a:pt x="34" y="80"/>
                      </a:lnTo>
                      <a:lnTo>
                        <a:pt x="69" y="61"/>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6" name="Freeform 101"/>
                <p:cNvSpPr>
                  <a:spLocks/>
                </p:cNvSpPr>
                <p:nvPr/>
              </p:nvSpPr>
              <p:spPr bwMode="auto">
                <a:xfrm>
                  <a:off x="7497763" y="3195638"/>
                  <a:ext cx="109538" cy="127000"/>
                </a:xfrm>
                <a:custGeom>
                  <a:avLst/>
                  <a:gdLst>
                    <a:gd name="T0" fmla="*/ 69 w 69"/>
                    <a:gd name="T1" fmla="*/ 21 h 80"/>
                    <a:gd name="T2" fmla="*/ 34 w 69"/>
                    <a:gd name="T3" fmla="*/ 0 h 80"/>
                    <a:gd name="T4" fmla="*/ 0 w 69"/>
                    <a:gd name="T5" fmla="*/ 21 h 80"/>
                    <a:gd name="T6" fmla="*/ 0 w 69"/>
                    <a:gd name="T7" fmla="*/ 61 h 80"/>
                    <a:gd name="T8" fmla="*/ 34 w 69"/>
                    <a:gd name="T9" fmla="*/ 80 h 80"/>
                    <a:gd name="T10" fmla="*/ 69 w 69"/>
                    <a:gd name="T11" fmla="*/ 61 h 80"/>
                    <a:gd name="T12" fmla="*/ 69 w 69"/>
                    <a:gd name="T13" fmla="*/ 21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21"/>
                      </a:moveTo>
                      <a:lnTo>
                        <a:pt x="34" y="0"/>
                      </a:lnTo>
                      <a:lnTo>
                        <a:pt x="0" y="21"/>
                      </a:lnTo>
                      <a:lnTo>
                        <a:pt x="0" y="61"/>
                      </a:lnTo>
                      <a:lnTo>
                        <a:pt x="34" y="80"/>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7" name="Freeform 102"/>
                <p:cNvSpPr>
                  <a:spLocks/>
                </p:cNvSpPr>
                <p:nvPr/>
              </p:nvSpPr>
              <p:spPr bwMode="auto">
                <a:xfrm>
                  <a:off x="7437438" y="3505200"/>
                  <a:ext cx="109538" cy="128588"/>
                </a:xfrm>
                <a:custGeom>
                  <a:avLst/>
                  <a:gdLst>
                    <a:gd name="T0" fmla="*/ 69 w 69"/>
                    <a:gd name="T1" fmla="*/ 20 h 81"/>
                    <a:gd name="T2" fmla="*/ 34 w 69"/>
                    <a:gd name="T3" fmla="*/ 0 h 81"/>
                    <a:gd name="T4" fmla="*/ 0 w 69"/>
                    <a:gd name="T5" fmla="*/ 20 h 81"/>
                    <a:gd name="T6" fmla="*/ 0 w 69"/>
                    <a:gd name="T7" fmla="*/ 60 h 81"/>
                    <a:gd name="T8" fmla="*/ 34 w 69"/>
                    <a:gd name="T9" fmla="*/ 81 h 81"/>
                    <a:gd name="T10" fmla="*/ 69 w 69"/>
                    <a:gd name="T11" fmla="*/ 60 h 81"/>
                    <a:gd name="T12" fmla="*/ 69 w 69"/>
                    <a:gd name="T13" fmla="*/ 20 h 81"/>
                  </a:gdLst>
                  <a:ahLst/>
                  <a:cxnLst>
                    <a:cxn ang="0">
                      <a:pos x="T0" y="T1"/>
                    </a:cxn>
                    <a:cxn ang="0">
                      <a:pos x="T2" y="T3"/>
                    </a:cxn>
                    <a:cxn ang="0">
                      <a:pos x="T4" y="T5"/>
                    </a:cxn>
                    <a:cxn ang="0">
                      <a:pos x="T6" y="T7"/>
                    </a:cxn>
                    <a:cxn ang="0">
                      <a:pos x="T8" y="T9"/>
                    </a:cxn>
                    <a:cxn ang="0">
                      <a:pos x="T10" y="T11"/>
                    </a:cxn>
                    <a:cxn ang="0">
                      <a:pos x="T12" y="T13"/>
                    </a:cxn>
                  </a:cxnLst>
                  <a:rect l="0" t="0" r="r" b="b"/>
                  <a:pathLst>
                    <a:path w="69" h="81">
                      <a:moveTo>
                        <a:pt x="69" y="20"/>
                      </a:moveTo>
                      <a:lnTo>
                        <a:pt x="34" y="0"/>
                      </a:lnTo>
                      <a:lnTo>
                        <a:pt x="0" y="20"/>
                      </a:lnTo>
                      <a:lnTo>
                        <a:pt x="0" y="60"/>
                      </a:lnTo>
                      <a:lnTo>
                        <a:pt x="34" y="81"/>
                      </a:lnTo>
                      <a:lnTo>
                        <a:pt x="69" y="60"/>
                      </a:lnTo>
                      <a:lnTo>
                        <a:pt x="69" y="20"/>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8" name="Freeform 103"/>
                <p:cNvSpPr>
                  <a:spLocks/>
                </p:cNvSpPr>
                <p:nvPr/>
              </p:nvSpPr>
              <p:spPr bwMode="auto">
                <a:xfrm>
                  <a:off x="7497763" y="3400425"/>
                  <a:ext cx="109538" cy="130175"/>
                </a:xfrm>
                <a:custGeom>
                  <a:avLst/>
                  <a:gdLst>
                    <a:gd name="T0" fmla="*/ 69 w 69"/>
                    <a:gd name="T1" fmla="*/ 21 h 82"/>
                    <a:gd name="T2" fmla="*/ 34 w 69"/>
                    <a:gd name="T3" fmla="*/ 0 h 82"/>
                    <a:gd name="T4" fmla="*/ 0 w 69"/>
                    <a:gd name="T5" fmla="*/ 21 h 82"/>
                    <a:gd name="T6" fmla="*/ 0 w 69"/>
                    <a:gd name="T7" fmla="*/ 61 h 82"/>
                    <a:gd name="T8" fmla="*/ 34 w 69"/>
                    <a:gd name="T9" fmla="*/ 82 h 82"/>
                    <a:gd name="T10" fmla="*/ 69 w 69"/>
                    <a:gd name="T11" fmla="*/ 61 h 82"/>
                    <a:gd name="T12" fmla="*/ 69 w 69"/>
                    <a:gd name="T13" fmla="*/ 21 h 82"/>
                  </a:gdLst>
                  <a:ahLst/>
                  <a:cxnLst>
                    <a:cxn ang="0">
                      <a:pos x="T0" y="T1"/>
                    </a:cxn>
                    <a:cxn ang="0">
                      <a:pos x="T2" y="T3"/>
                    </a:cxn>
                    <a:cxn ang="0">
                      <a:pos x="T4" y="T5"/>
                    </a:cxn>
                    <a:cxn ang="0">
                      <a:pos x="T6" y="T7"/>
                    </a:cxn>
                    <a:cxn ang="0">
                      <a:pos x="T8" y="T9"/>
                    </a:cxn>
                    <a:cxn ang="0">
                      <a:pos x="T10" y="T11"/>
                    </a:cxn>
                    <a:cxn ang="0">
                      <a:pos x="T12" y="T13"/>
                    </a:cxn>
                  </a:cxnLst>
                  <a:rect l="0" t="0" r="r" b="b"/>
                  <a:pathLst>
                    <a:path w="69" h="82">
                      <a:moveTo>
                        <a:pt x="69" y="21"/>
                      </a:moveTo>
                      <a:lnTo>
                        <a:pt x="34" y="0"/>
                      </a:lnTo>
                      <a:lnTo>
                        <a:pt x="0" y="21"/>
                      </a:lnTo>
                      <a:lnTo>
                        <a:pt x="0" y="61"/>
                      </a:lnTo>
                      <a:lnTo>
                        <a:pt x="34" y="82"/>
                      </a:lnTo>
                      <a:lnTo>
                        <a:pt x="69" y="61"/>
                      </a:lnTo>
                      <a:lnTo>
                        <a:pt x="69" y="21"/>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399" name="Freeform 104"/>
                <p:cNvSpPr>
                  <a:spLocks/>
                </p:cNvSpPr>
                <p:nvPr/>
              </p:nvSpPr>
              <p:spPr bwMode="auto">
                <a:xfrm>
                  <a:off x="7497763" y="3608388"/>
                  <a:ext cx="109538" cy="127000"/>
                </a:xfrm>
                <a:custGeom>
                  <a:avLst/>
                  <a:gdLst>
                    <a:gd name="T0" fmla="*/ 69 w 69"/>
                    <a:gd name="T1" fmla="*/ 19 h 80"/>
                    <a:gd name="T2" fmla="*/ 34 w 69"/>
                    <a:gd name="T3" fmla="*/ 0 h 80"/>
                    <a:gd name="T4" fmla="*/ 0 w 69"/>
                    <a:gd name="T5" fmla="*/ 19 h 80"/>
                    <a:gd name="T6" fmla="*/ 0 w 69"/>
                    <a:gd name="T7" fmla="*/ 59 h 80"/>
                    <a:gd name="T8" fmla="*/ 34 w 69"/>
                    <a:gd name="T9" fmla="*/ 80 h 80"/>
                    <a:gd name="T10" fmla="*/ 69 w 69"/>
                    <a:gd name="T11" fmla="*/ 59 h 80"/>
                    <a:gd name="T12" fmla="*/ 69 w 69"/>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69" h="80">
                      <a:moveTo>
                        <a:pt x="69" y="19"/>
                      </a:moveTo>
                      <a:lnTo>
                        <a:pt x="34" y="0"/>
                      </a:lnTo>
                      <a:lnTo>
                        <a:pt x="0" y="19"/>
                      </a:lnTo>
                      <a:lnTo>
                        <a:pt x="0" y="59"/>
                      </a:lnTo>
                      <a:lnTo>
                        <a:pt x="34" y="80"/>
                      </a:lnTo>
                      <a:lnTo>
                        <a:pt x="69" y="59"/>
                      </a:lnTo>
                      <a:lnTo>
                        <a:pt x="69"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sp>
              <p:nvSpPr>
                <p:cNvPr id="400" name="Freeform 105"/>
                <p:cNvSpPr>
                  <a:spLocks/>
                </p:cNvSpPr>
                <p:nvPr/>
              </p:nvSpPr>
              <p:spPr bwMode="auto">
                <a:xfrm>
                  <a:off x="7377113" y="2990850"/>
                  <a:ext cx="111125" cy="127000"/>
                </a:xfrm>
                <a:custGeom>
                  <a:avLst/>
                  <a:gdLst>
                    <a:gd name="T0" fmla="*/ 70 w 70"/>
                    <a:gd name="T1" fmla="*/ 19 h 80"/>
                    <a:gd name="T2" fmla="*/ 35 w 70"/>
                    <a:gd name="T3" fmla="*/ 0 h 80"/>
                    <a:gd name="T4" fmla="*/ 0 w 70"/>
                    <a:gd name="T5" fmla="*/ 19 h 80"/>
                    <a:gd name="T6" fmla="*/ 0 w 70"/>
                    <a:gd name="T7" fmla="*/ 59 h 80"/>
                    <a:gd name="T8" fmla="*/ 35 w 70"/>
                    <a:gd name="T9" fmla="*/ 80 h 80"/>
                    <a:gd name="T10" fmla="*/ 70 w 70"/>
                    <a:gd name="T11" fmla="*/ 59 h 80"/>
                    <a:gd name="T12" fmla="*/ 70 w 70"/>
                    <a:gd name="T13" fmla="*/ 19 h 80"/>
                  </a:gdLst>
                  <a:ahLst/>
                  <a:cxnLst>
                    <a:cxn ang="0">
                      <a:pos x="T0" y="T1"/>
                    </a:cxn>
                    <a:cxn ang="0">
                      <a:pos x="T2" y="T3"/>
                    </a:cxn>
                    <a:cxn ang="0">
                      <a:pos x="T4" y="T5"/>
                    </a:cxn>
                    <a:cxn ang="0">
                      <a:pos x="T6" y="T7"/>
                    </a:cxn>
                    <a:cxn ang="0">
                      <a:pos x="T8" y="T9"/>
                    </a:cxn>
                    <a:cxn ang="0">
                      <a:pos x="T10" y="T11"/>
                    </a:cxn>
                    <a:cxn ang="0">
                      <a:pos x="T12" y="T13"/>
                    </a:cxn>
                  </a:cxnLst>
                  <a:rect l="0" t="0" r="r" b="b"/>
                  <a:pathLst>
                    <a:path w="70" h="80">
                      <a:moveTo>
                        <a:pt x="70" y="19"/>
                      </a:moveTo>
                      <a:lnTo>
                        <a:pt x="35" y="0"/>
                      </a:lnTo>
                      <a:lnTo>
                        <a:pt x="0" y="19"/>
                      </a:lnTo>
                      <a:lnTo>
                        <a:pt x="0" y="59"/>
                      </a:lnTo>
                      <a:lnTo>
                        <a:pt x="35" y="80"/>
                      </a:lnTo>
                      <a:lnTo>
                        <a:pt x="70" y="59"/>
                      </a:lnTo>
                      <a:lnTo>
                        <a:pt x="70" y="19"/>
                      </a:lnTo>
                      <a:close/>
                    </a:path>
                  </a:pathLst>
                </a:custGeom>
                <a:grpFill/>
                <a:ln w="3175">
                  <a:solidFill>
                    <a:srgbClr val="296004"/>
                  </a:solidFill>
                  <a:round/>
                  <a:headEnd/>
                  <a:tailEnd/>
                </a:ln>
                <a:extLst/>
              </p:spPr>
              <p:txBody>
                <a:bodyPr/>
                <a:lstStyle/>
                <a:p>
                  <a:pPr eaLnBrk="1" fontAlgn="auto" hangingPunct="1">
                    <a:spcBef>
                      <a:spcPts val="0"/>
                    </a:spcBef>
                    <a:spcAft>
                      <a:spcPts val="0"/>
                    </a:spcAft>
                    <a:defRPr/>
                  </a:pPr>
                  <a:endParaRPr lang="en-US">
                    <a:latin typeface="+mj-lt"/>
                    <a:ea typeface="+mn-ea"/>
                    <a:cs typeface="+mn-cs"/>
                  </a:endParaRPr>
                </a:p>
              </p:txBody>
            </p:sp>
          </p:grpSp>
          <p:grpSp>
            <p:nvGrpSpPr>
              <p:cNvPr id="287" name="Group 973"/>
              <p:cNvGrpSpPr>
                <a:grpSpLocks/>
              </p:cNvGrpSpPr>
              <p:nvPr/>
            </p:nvGrpSpPr>
            <p:grpSpPr bwMode="auto">
              <a:xfrm>
                <a:off x="5180662" y="3215345"/>
                <a:ext cx="1474892" cy="1474892"/>
                <a:chOff x="3744647" y="1484308"/>
                <a:chExt cx="1474892" cy="1474892"/>
              </a:xfrm>
            </p:grpSpPr>
            <p:grpSp>
              <p:nvGrpSpPr>
                <p:cNvPr id="289" name="Group 974"/>
                <p:cNvGrpSpPr>
                  <a:grpSpLocks/>
                </p:cNvGrpSpPr>
                <p:nvPr/>
              </p:nvGrpSpPr>
              <p:grpSpPr bwMode="auto">
                <a:xfrm>
                  <a:off x="4406575" y="1484308"/>
                  <a:ext cx="151036" cy="1474892"/>
                  <a:chOff x="4211414" y="1484308"/>
                  <a:chExt cx="151036" cy="1474892"/>
                </a:xfrm>
              </p:grpSpPr>
              <p:grpSp>
                <p:nvGrpSpPr>
                  <p:cNvPr id="311" name="Group 996"/>
                  <p:cNvGrpSpPr>
                    <a:grpSpLocks/>
                  </p:cNvGrpSpPr>
                  <p:nvPr/>
                </p:nvGrpSpPr>
                <p:grpSpPr bwMode="auto">
                  <a:xfrm>
                    <a:off x="4211414" y="1484308"/>
                    <a:ext cx="151036" cy="142500"/>
                    <a:chOff x="7274651" y="3582604"/>
                    <a:chExt cx="91438" cy="86271"/>
                  </a:xfrm>
                </p:grpSpPr>
                <p:cxnSp>
                  <p:nvCxnSpPr>
                    <p:cNvPr id="315" name="Straight Connector 1001"/>
                    <p:cNvCxnSpPr/>
                    <p:nvPr/>
                  </p:nvCxnSpPr>
                  <p:spPr bwMode="auto">
                    <a:xfrm>
                      <a:off x="7320851" y="3628740"/>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16" name="Flowchart: Delay 21"/>
                    <p:cNvSpPr/>
                    <p:nvPr/>
                  </p:nvSpPr>
                  <p:spPr>
                    <a:xfrm rot="5400000">
                      <a:off x="7297303" y="3560017"/>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312" name="Group 997"/>
                  <p:cNvGrpSpPr>
                    <a:grpSpLocks/>
                  </p:cNvGrpSpPr>
                  <p:nvPr/>
                </p:nvGrpSpPr>
                <p:grpSpPr bwMode="auto">
                  <a:xfrm rot="10800000">
                    <a:off x="4211414" y="2816700"/>
                    <a:ext cx="151036" cy="142500"/>
                    <a:chOff x="7274651" y="3582604"/>
                    <a:chExt cx="91438" cy="86271"/>
                  </a:xfrm>
                </p:grpSpPr>
                <p:cxnSp>
                  <p:nvCxnSpPr>
                    <p:cNvPr id="313" name="Straight Connector 999"/>
                    <p:cNvCxnSpPr/>
                    <p:nvPr/>
                  </p:nvCxnSpPr>
                  <p:spPr bwMode="auto">
                    <a:xfrm>
                      <a:off x="7320850" y="3629701"/>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14" name="Flowchart: Delay 21"/>
                    <p:cNvSpPr/>
                    <p:nvPr/>
                  </p:nvSpPr>
                  <p:spPr>
                    <a:xfrm rot="5400000">
                      <a:off x="7299224" y="3560979"/>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290" name="Group 975"/>
                <p:cNvGrpSpPr>
                  <a:grpSpLocks/>
                </p:cNvGrpSpPr>
                <p:nvPr/>
              </p:nvGrpSpPr>
              <p:grpSpPr bwMode="auto">
                <a:xfrm rot="2700000">
                  <a:off x="4406575" y="1484308"/>
                  <a:ext cx="151036" cy="1474892"/>
                  <a:chOff x="4211414" y="1484308"/>
                  <a:chExt cx="151036" cy="1474892"/>
                </a:xfrm>
              </p:grpSpPr>
              <p:grpSp>
                <p:nvGrpSpPr>
                  <p:cNvPr id="305" name="Group 990"/>
                  <p:cNvGrpSpPr>
                    <a:grpSpLocks/>
                  </p:cNvGrpSpPr>
                  <p:nvPr/>
                </p:nvGrpSpPr>
                <p:grpSpPr bwMode="auto">
                  <a:xfrm>
                    <a:off x="4211414" y="1484308"/>
                    <a:ext cx="151036" cy="142500"/>
                    <a:chOff x="7274651" y="3582604"/>
                    <a:chExt cx="91438" cy="86271"/>
                  </a:xfrm>
                </p:grpSpPr>
                <p:cxnSp>
                  <p:nvCxnSpPr>
                    <p:cNvPr id="309" name="Straight Connector 994"/>
                    <p:cNvCxnSpPr/>
                    <p:nvPr/>
                  </p:nvCxnSpPr>
                  <p:spPr bwMode="auto">
                    <a:xfrm>
                      <a:off x="7319011" y="3628957"/>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10" name="Flowchart: Delay 21"/>
                    <p:cNvSpPr/>
                    <p:nvPr/>
                  </p:nvSpPr>
                  <p:spPr>
                    <a:xfrm rot="5400000">
                      <a:off x="7295603" y="3559650"/>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306" name="Group 991"/>
                  <p:cNvGrpSpPr>
                    <a:grpSpLocks/>
                  </p:cNvGrpSpPr>
                  <p:nvPr/>
                </p:nvGrpSpPr>
                <p:grpSpPr bwMode="auto">
                  <a:xfrm rot="10800000">
                    <a:off x="4211414" y="2816700"/>
                    <a:ext cx="151036" cy="142500"/>
                    <a:chOff x="7274651" y="3582604"/>
                    <a:chExt cx="91438" cy="86271"/>
                  </a:xfrm>
                </p:grpSpPr>
                <p:cxnSp>
                  <p:nvCxnSpPr>
                    <p:cNvPr id="307" name="Straight Connector 992"/>
                    <p:cNvCxnSpPr/>
                    <p:nvPr/>
                  </p:nvCxnSpPr>
                  <p:spPr bwMode="auto">
                    <a:xfrm>
                      <a:off x="7321050" y="362827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8" name="Flowchart: Delay 21"/>
                    <p:cNvSpPr/>
                    <p:nvPr/>
                  </p:nvSpPr>
                  <p:spPr>
                    <a:xfrm rot="5400000">
                      <a:off x="7299001" y="3561690"/>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291" name="Group 976"/>
                <p:cNvGrpSpPr>
                  <a:grpSpLocks/>
                </p:cNvGrpSpPr>
                <p:nvPr/>
              </p:nvGrpSpPr>
              <p:grpSpPr bwMode="auto">
                <a:xfrm rot="5400000">
                  <a:off x="4406575" y="1484308"/>
                  <a:ext cx="151036" cy="1474892"/>
                  <a:chOff x="4211414" y="1484308"/>
                  <a:chExt cx="151036" cy="1474892"/>
                </a:xfrm>
              </p:grpSpPr>
              <p:grpSp>
                <p:nvGrpSpPr>
                  <p:cNvPr id="299" name="Group 984"/>
                  <p:cNvGrpSpPr>
                    <a:grpSpLocks/>
                  </p:cNvGrpSpPr>
                  <p:nvPr/>
                </p:nvGrpSpPr>
                <p:grpSpPr bwMode="auto">
                  <a:xfrm>
                    <a:off x="4211414" y="1484308"/>
                    <a:ext cx="151036" cy="142500"/>
                    <a:chOff x="7274651" y="3582604"/>
                    <a:chExt cx="91438" cy="86271"/>
                  </a:xfrm>
                </p:grpSpPr>
                <p:cxnSp>
                  <p:nvCxnSpPr>
                    <p:cNvPr id="303" name="Straight Connector 988"/>
                    <p:cNvCxnSpPr/>
                    <p:nvPr/>
                  </p:nvCxnSpPr>
                  <p:spPr bwMode="auto">
                    <a:xfrm>
                      <a:off x="7318928" y="362873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4" name="Flowchart: Delay 21"/>
                    <p:cNvSpPr/>
                    <p:nvPr/>
                  </p:nvSpPr>
                  <p:spPr>
                    <a:xfrm rot="5400000">
                      <a:off x="7295380" y="3560017"/>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300" name="Group 985"/>
                  <p:cNvGrpSpPr>
                    <a:grpSpLocks/>
                  </p:cNvGrpSpPr>
                  <p:nvPr/>
                </p:nvGrpSpPr>
                <p:grpSpPr bwMode="auto">
                  <a:xfrm rot="10800000">
                    <a:off x="4211414" y="2816700"/>
                    <a:ext cx="151036" cy="142500"/>
                    <a:chOff x="7274651" y="3582604"/>
                    <a:chExt cx="91438" cy="86271"/>
                  </a:xfrm>
                </p:grpSpPr>
                <p:cxnSp>
                  <p:nvCxnSpPr>
                    <p:cNvPr id="301" name="Straight Connector 986"/>
                    <p:cNvCxnSpPr/>
                    <p:nvPr/>
                  </p:nvCxnSpPr>
                  <p:spPr bwMode="auto">
                    <a:xfrm>
                      <a:off x="7321812" y="3628740"/>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02" name="Flowchart: Delay 21"/>
                    <p:cNvSpPr/>
                    <p:nvPr/>
                  </p:nvSpPr>
                  <p:spPr>
                    <a:xfrm rot="5400000">
                      <a:off x="7300186" y="3560017"/>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nvGrpSpPr>
                <p:cNvPr id="292" name="Group 977"/>
                <p:cNvGrpSpPr>
                  <a:grpSpLocks/>
                </p:cNvGrpSpPr>
                <p:nvPr/>
              </p:nvGrpSpPr>
              <p:grpSpPr bwMode="auto">
                <a:xfrm rot="8100000">
                  <a:off x="4406575" y="1484308"/>
                  <a:ext cx="151036" cy="1474892"/>
                  <a:chOff x="4211414" y="1484308"/>
                  <a:chExt cx="151036" cy="1474892"/>
                </a:xfrm>
              </p:grpSpPr>
              <p:grpSp>
                <p:nvGrpSpPr>
                  <p:cNvPr id="293" name="Group 978"/>
                  <p:cNvGrpSpPr>
                    <a:grpSpLocks/>
                  </p:cNvGrpSpPr>
                  <p:nvPr/>
                </p:nvGrpSpPr>
                <p:grpSpPr bwMode="auto">
                  <a:xfrm>
                    <a:off x="4211414" y="1484308"/>
                    <a:ext cx="151036" cy="142500"/>
                    <a:chOff x="7274651" y="3582604"/>
                    <a:chExt cx="91438" cy="86271"/>
                  </a:xfrm>
                </p:grpSpPr>
                <p:cxnSp>
                  <p:nvCxnSpPr>
                    <p:cNvPr id="297" name="Straight Connector 982"/>
                    <p:cNvCxnSpPr/>
                    <p:nvPr/>
                  </p:nvCxnSpPr>
                  <p:spPr bwMode="auto">
                    <a:xfrm>
                      <a:off x="7320370" y="3628958"/>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8" name="Flowchart: Delay 21"/>
                    <p:cNvSpPr/>
                    <p:nvPr/>
                  </p:nvSpPr>
                  <p:spPr>
                    <a:xfrm rot="5400000">
                      <a:off x="7297641" y="3563049"/>
                      <a:ext cx="46136" cy="91310"/>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94" name="Group 979"/>
                  <p:cNvGrpSpPr>
                    <a:grpSpLocks/>
                  </p:cNvGrpSpPr>
                  <p:nvPr/>
                </p:nvGrpSpPr>
                <p:grpSpPr bwMode="auto">
                  <a:xfrm rot="10800000">
                    <a:off x="4211414" y="2816700"/>
                    <a:ext cx="151036" cy="142500"/>
                    <a:chOff x="7274651" y="3582604"/>
                    <a:chExt cx="91438" cy="86271"/>
                  </a:xfrm>
                </p:grpSpPr>
                <p:cxnSp>
                  <p:nvCxnSpPr>
                    <p:cNvPr id="295" name="Straight Connector 980"/>
                    <p:cNvCxnSpPr/>
                    <p:nvPr/>
                  </p:nvCxnSpPr>
                  <p:spPr bwMode="auto">
                    <a:xfrm>
                      <a:off x="7320370" y="3627599"/>
                      <a:ext cx="0" cy="40369"/>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6" name="Flowchart: Delay 21"/>
                    <p:cNvSpPr/>
                    <p:nvPr/>
                  </p:nvSpPr>
                  <p:spPr>
                    <a:xfrm rot="5400000">
                      <a:off x="7296963" y="3559651"/>
                      <a:ext cx="46136" cy="91309"/>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grpSp>
          <p:sp>
            <p:nvSpPr>
              <p:cNvPr id="288" name="Oval 964"/>
              <p:cNvSpPr/>
              <p:nvPr/>
            </p:nvSpPr>
            <p:spPr>
              <a:xfrm>
                <a:off x="5323948" y="3361039"/>
                <a:ext cx="1183986" cy="1183986"/>
              </a:xfrm>
              <a:prstGeom prst="ellipse">
                <a:avLst/>
              </a:prstGeom>
              <a:gradFill>
                <a:gsLst>
                  <a:gs pos="9000">
                    <a:schemeClr val="accent1">
                      <a:lumMod val="20000"/>
                      <a:lumOff val="80000"/>
                      <a:alpha val="90000"/>
                    </a:schemeClr>
                  </a:gs>
                  <a:gs pos="100000">
                    <a:schemeClr val="accent1">
                      <a:lumMod val="20000"/>
                      <a:lumOff val="80000"/>
                      <a:alpha val="0"/>
                    </a:schemeClr>
                  </a:gs>
                </a:gsLst>
                <a:path path="circle">
                  <a:fillToRect l="50000" t="50000" r="50000" b="50000"/>
                </a:path>
              </a:gradFill>
              <a:ln w="44450">
                <a:solidFill>
                  <a:schemeClr val="bg1">
                    <a:lumMod val="6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49" name="Group 934"/>
            <p:cNvGrpSpPr>
              <a:grpSpLocks/>
            </p:cNvGrpSpPr>
            <p:nvPr/>
          </p:nvGrpSpPr>
          <p:grpSpPr bwMode="auto">
            <a:xfrm rot="13500000">
              <a:off x="6244432" y="2958306"/>
              <a:ext cx="150812" cy="142875"/>
              <a:chOff x="7274651" y="3582604"/>
              <a:chExt cx="91438" cy="86271"/>
            </a:xfrm>
          </p:grpSpPr>
          <p:cxnSp>
            <p:nvCxnSpPr>
              <p:cNvPr id="276" name="Straight Connector 953"/>
              <p:cNvCxnSpPr/>
              <p:nvPr/>
            </p:nvCxnSpPr>
            <p:spPr bwMode="auto">
              <a:xfrm>
                <a:off x="7320710" y="3627638"/>
                <a:ext cx="0" cy="40260"/>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77" name="Flowchart: Delay 21"/>
              <p:cNvSpPr/>
              <p:nvPr/>
            </p:nvSpPr>
            <p:spPr>
              <a:xfrm rot="5400000">
                <a:off x="7298725" y="3559686"/>
                <a:ext cx="46011" cy="91438"/>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50" name="Group 936"/>
            <p:cNvGrpSpPr>
              <a:grpSpLocks/>
            </p:cNvGrpSpPr>
            <p:nvPr/>
          </p:nvGrpSpPr>
          <p:grpSpPr bwMode="auto">
            <a:xfrm rot="16200000">
              <a:off x="6049169" y="2486819"/>
              <a:ext cx="150813" cy="142875"/>
              <a:chOff x="7274651" y="3582604"/>
              <a:chExt cx="91438" cy="86271"/>
            </a:xfrm>
          </p:grpSpPr>
          <p:cxnSp>
            <p:nvCxnSpPr>
              <p:cNvPr id="274" name="Straight Connector 951"/>
              <p:cNvCxnSpPr/>
              <p:nvPr/>
            </p:nvCxnSpPr>
            <p:spPr bwMode="auto">
              <a:xfrm>
                <a:off x="7318926" y="3628616"/>
                <a:ext cx="0" cy="40260"/>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75" name="Flowchart: Delay 21"/>
              <p:cNvSpPr/>
              <p:nvPr/>
            </p:nvSpPr>
            <p:spPr>
              <a:xfrm rot="5400000">
                <a:off x="7298327" y="3558932"/>
                <a:ext cx="46011" cy="91437"/>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grpSp>
          <p:nvGrpSpPr>
            <p:cNvPr id="251" name="Group 938"/>
            <p:cNvGrpSpPr>
              <a:grpSpLocks/>
            </p:cNvGrpSpPr>
            <p:nvPr/>
          </p:nvGrpSpPr>
          <p:grpSpPr bwMode="auto">
            <a:xfrm rot="18900000">
              <a:off x="6245225" y="2016125"/>
              <a:ext cx="150813" cy="142875"/>
              <a:chOff x="7274651" y="3582604"/>
              <a:chExt cx="91438" cy="86271"/>
            </a:xfrm>
          </p:grpSpPr>
          <p:cxnSp>
            <p:nvCxnSpPr>
              <p:cNvPr id="272" name="Straight Connector 949"/>
              <p:cNvCxnSpPr/>
              <p:nvPr/>
            </p:nvCxnSpPr>
            <p:spPr bwMode="auto">
              <a:xfrm>
                <a:off x="7320710" y="3627638"/>
                <a:ext cx="0" cy="40260"/>
              </a:xfrm>
              <a:prstGeom prst="line">
                <a:avLst/>
              </a:prstGeom>
              <a:ln w="4445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73" name="Flowchart: Delay 21"/>
              <p:cNvSpPr/>
              <p:nvPr/>
            </p:nvSpPr>
            <p:spPr>
              <a:xfrm rot="5400000">
                <a:off x="7297364" y="3559687"/>
                <a:ext cx="46011" cy="91437"/>
              </a:xfrm>
              <a:custGeom>
                <a:avLst/>
                <a:gdLst>
                  <a:gd name="connsiteX0" fmla="*/ 0 w 192321"/>
                  <a:gd name="connsiteY0" fmla="*/ 0 h 192321"/>
                  <a:gd name="connsiteX1" fmla="*/ 96161 w 192321"/>
                  <a:gd name="connsiteY1" fmla="*/ 0 h 192321"/>
                  <a:gd name="connsiteX2" fmla="*/ 192322 w 192321"/>
                  <a:gd name="connsiteY2" fmla="*/ 96161 h 192321"/>
                  <a:gd name="connsiteX3" fmla="*/ 96161 w 192321"/>
                  <a:gd name="connsiteY3" fmla="*/ 192322 h 192321"/>
                  <a:gd name="connsiteX4" fmla="*/ 0 w 192321"/>
                  <a:gd name="connsiteY4" fmla="*/ 192321 h 192321"/>
                  <a:gd name="connsiteX5" fmla="*/ 0 w 192321"/>
                  <a:gd name="connsiteY5" fmla="*/ 0 h 192321"/>
                  <a:gd name="connsiteX0" fmla="*/ 0 w 192322"/>
                  <a:gd name="connsiteY0" fmla="*/ 192321 h 192322"/>
                  <a:gd name="connsiteX1" fmla="*/ 96161 w 192322"/>
                  <a:gd name="connsiteY1" fmla="*/ 0 h 192322"/>
                  <a:gd name="connsiteX2" fmla="*/ 192322 w 192322"/>
                  <a:gd name="connsiteY2" fmla="*/ 96161 h 192322"/>
                  <a:gd name="connsiteX3" fmla="*/ 96161 w 192322"/>
                  <a:gd name="connsiteY3" fmla="*/ 192322 h 192322"/>
                  <a:gd name="connsiteX4" fmla="*/ 0 w 192322"/>
                  <a:gd name="connsiteY4" fmla="*/ 192321 h 192322"/>
                  <a:gd name="connsiteX0" fmla="*/ 0 w 96161"/>
                  <a:gd name="connsiteY0" fmla="*/ 192322 h 192322"/>
                  <a:gd name="connsiteX1" fmla="*/ 0 w 96161"/>
                  <a:gd name="connsiteY1" fmla="*/ 0 h 192322"/>
                  <a:gd name="connsiteX2" fmla="*/ 96161 w 96161"/>
                  <a:gd name="connsiteY2" fmla="*/ 96161 h 192322"/>
                  <a:gd name="connsiteX3" fmla="*/ 0 w 96161"/>
                  <a:gd name="connsiteY3" fmla="*/ 192322 h 192322"/>
                </a:gdLst>
                <a:ahLst/>
                <a:cxnLst>
                  <a:cxn ang="0">
                    <a:pos x="connsiteX0" y="connsiteY0"/>
                  </a:cxn>
                  <a:cxn ang="0">
                    <a:pos x="connsiteX1" y="connsiteY1"/>
                  </a:cxn>
                  <a:cxn ang="0">
                    <a:pos x="connsiteX2" y="connsiteY2"/>
                  </a:cxn>
                  <a:cxn ang="0">
                    <a:pos x="connsiteX3" y="connsiteY3"/>
                  </a:cxn>
                </a:cxnLst>
                <a:rect l="l" t="t" r="r" b="b"/>
                <a:pathLst>
                  <a:path w="96161" h="192322">
                    <a:moveTo>
                      <a:pt x="0" y="192322"/>
                    </a:moveTo>
                    <a:lnTo>
                      <a:pt x="0" y="0"/>
                    </a:lnTo>
                    <a:cubicBezTo>
                      <a:pt x="53108" y="0"/>
                      <a:pt x="96161" y="43053"/>
                      <a:pt x="96161" y="96161"/>
                    </a:cubicBezTo>
                    <a:cubicBezTo>
                      <a:pt x="96161" y="149269"/>
                      <a:pt x="53108" y="192322"/>
                      <a:pt x="0" y="192322"/>
                    </a:cubicBezTo>
                    <a:close/>
                  </a:path>
                </a:pathLst>
              </a:custGeom>
              <a:solidFill>
                <a:schemeClr val="bg1">
                  <a:lumMod val="65000"/>
                </a:schemeClr>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sp>
          <p:nvSpPr>
            <p:cNvPr id="252" name="Freeform 6"/>
            <p:cNvSpPr>
              <a:spLocks/>
            </p:cNvSpPr>
            <p:nvPr/>
          </p:nvSpPr>
          <p:spPr bwMode="auto">
            <a:xfrm>
              <a:off x="625475" y="1858963"/>
              <a:ext cx="2141538" cy="3341687"/>
            </a:xfrm>
            <a:custGeom>
              <a:avLst/>
              <a:gdLst>
                <a:gd name="T0" fmla="*/ 0 w 725"/>
                <a:gd name="T1" fmla="*/ 1135 h 1135"/>
                <a:gd name="T2" fmla="*/ 19 w 725"/>
                <a:gd name="T3" fmla="*/ 1135 h 1135"/>
                <a:gd name="T4" fmla="*/ 718 w 725"/>
                <a:gd name="T5" fmla="*/ 568 h 1135"/>
                <a:gd name="T6" fmla="*/ 677 w 725"/>
                <a:gd name="T7" fmla="*/ 375 h 1135"/>
                <a:gd name="T8" fmla="*/ 679 w 725"/>
                <a:gd name="T9" fmla="*/ 338 h 1135"/>
                <a:gd name="T10" fmla="*/ 657 w 725"/>
                <a:gd name="T11" fmla="*/ 99 h 1135"/>
                <a:gd name="T12" fmla="*/ 396 w 725"/>
                <a:gd name="T13" fmla="*/ 68 h 1135"/>
                <a:gd name="T14" fmla="*/ 358 w 725"/>
                <a:gd name="T15" fmla="*/ 71 h 1135"/>
                <a:gd name="T16" fmla="*/ 19 w 725"/>
                <a:gd name="T17" fmla="*/ 0 h 1135"/>
                <a:gd name="T18" fmla="*/ 0 w 725"/>
                <a:gd name="T19"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5" h="1135">
                  <a:moveTo>
                    <a:pt x="0" y="1135"/>
                  </a:moveTo>
                  <a:cubicBezTo>
                    <a:pt x="6" y="1135"/>
                    <a:pt x="13" y="1135"/>
                    <a:pt x="19" y="1135"/>
                  </a:cubicBezTo>
                  <a:cubicBezTo>
                    <a:pt x="405" y="1135"/>
                    <a:pt x="718" y="881"/>
                    <a:pt x="718" y="568"/>
                  </a:cubicBezTo>
                  <a:cubicBezTo>
                    <a:pt x="718" y="500"/>
                    <a:pt x="704" y="435"/>
                    <a:pt x="677" y="375"/>
                  </a:cubicBezTo>
                  <a:cubicBezTo>
                    <a:pt x="672" y="363"/>
                    <a:pt x="673" y="349"/>
                    <a:pt x="679" y="338"/>
                  </a:cubicBezTo>
                  <a:cubicBezTo>
                    <a:pt x="725" y="264"/>
                    <a:pt x="718" y="167"/>
                    <a:pt x="657" y="99"/>
                  </a:cubicBezTo>
                  <a:cubicBezTo>
                    <a:pt x="589" y="25"/>
                    <a:pt x="478" y="13"/>
                    <a:pt x="396" y="68"/>
                  </a:cubicBezTo>
                  <a:cubicBezTo>
                    <a:pt x="385" y="75"/>
                    <a:pt x="370" y="76"/>
                    <a:pt x="358" y="71"/>
                  </a:cubicBezTo>
                  <a:cubicBezTo>
                    <a:pt x="257" y="26"/>
                    <a:pt x="142" y="0"/>
                    <a:pt x="19" y="0"/>
                  </a:cubicBezTo>
                  <a:cubicBezTo>
                    <a:pt x="13" y="0"/>
                    <a:pt x="6" y="0"/>
                    <a:pt x="0" y="0"/>
                  </a:cubicBezTo>
                </a:path>
              </a:pathLst>
            </a:custGeom>
            <a:noFill/>
            <a:ln w="44450" cap="flat">
              <a:solidFill>
                <a:schemeClr val="bg1">
                  <a:lumMod val="65000"/>
                </a:schemeClr>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eaLnBrk="1" fontAlgn="auto" hangingPunct="1">
                <a:spcBef>
                  <a:spcPts val="0"/>
                </a:spcBef>
                <a:spcAft>
                  <a:spcPts val="0"/>
                </a:spcAft>
                <a:defRPr/>
              </a:pPr>
              <a:endParaRPr lang="en-US">
                <a:latin typeface="+mj-lt"/>
                <a:ea typeface="+mn-ea"/>
                <a:cs typeface="+mn-cs"/>
              </a:endParaRPr>
            </a:p>
          </p:txBody>
        </p:sp>
        <p:sp>
          <p:nvSpPr>
            <p:cNvPr id="253" name="TextBox 943"/>
            <p:cNvSpPr txBox="1">
              <a:spLocks noChangeArrowheads="1"/>
            </p:cNvSpPr>
            <p:nvPr/>
          </p:nvSpPr>
          <p:spPr bwMode="auto">
            <a:xfrm>
              <a:off x="1285689" y="2796388"/>
              <a:ext cx="428339" cy="245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Arial" charset="0"/>
                  <a:ea typeface="ＭＳ Ｐゴシック" charset="0"/>
                  <a:cs typeface="Arial" charset="0"/>
                </a:defRPr>
              </a:lvl1pPr>
              <a:lvl2pPr marL="742950" indent="-285750">
                <a:defRPr>
                  <a:solidFill>
                    <a:schemeClr val="tx1"/>
                  </a:solidFill>
                  <a:latin typeface="Arial" charset="0"/>
                  <a:ea typeface="Arial" charset="0"/>
                  <a:cs typeface="Arial" charset="0"/>
                </a:defRPr>
              </a:lvl2pPr>
              <a:lvl3pPr marL="1143000" indent="-228600">
                <a:defRPr>
                  <a:solidFill>
                    <a:schemeClr val="tx1"/>
                  </a:solidFill>
                  <a:latin typeface="Arial" charset="0"/>
                  <a:ea typeface="Arial" charset="0"/>
                  <a:cs typeface="Arial" charset="0"/>
                </a:defRPr>
              </a:lvl3pPr>
              <a:lvl4pPr marL="1600200" indent="-228600">
                <a:defRPr>
                  <a:solidFill>
                    <a:schemeClr val="tx1"/>
                  </a:solidFill>
                  <a:latin typeface="Arial" charset="0"/>
                  <a:ea typeface="Arial" charset="0"/>
                  <a:cs typeface="Arial" charset="0"/>
                </a:defRPr>
              </a:lvl4pPr>
              <a:lvl5pPr marL="2057400" indent="-22860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eaLnBrk="1" hangingPunct="1">
                <a:lnSpc>
                  <a:spcPct val="90000"/>
                </a:lnSpc>
              </a:pPr>
              <a:r>
                <a:rPr lang="en-US" sz="1200" i="1" dirty="0">
                  <a:latin typeface="+mj-lt"/>
                </a:rPr>
                <a:t>Gag</a:t>
              </a:r>
            </a:p>
          </p:txBody>
        </p:sp>
        <p:grpSp>
          <p:nvGrpSpPr>
            <p:cNvPr id="254" name="Group 944"/>
            <p:cNvGrpSpPr>
              <a:grpSpLocks/>
            </p:cNvGrpSpPr>
            <p:nvPr/>
          </p:nvGrpSpPr>
          <p:grpSpPr bwMode="auto">
            <a:xfrm rot="3108410">
              <a:off x="1776413" y="2825750"/>
              <a:ext cx="77787" cy="328613"/>
              <a:chOff x="4976082" y="2242942"/>
              <a:chExt cx="457200" cy="1933585"/>
            </a:xfrm>
          </p:grpSpPr>
          <p:sp>
            <p:nvSpPr>
              <p:cNvPr id="268" name="Oval 945"/>
              <p:cNvSpPr/>
              <p:nvPr/>
            </p:nvSpPr>
            <p:spPr>
              <a:xfrm>
                <a:off x="5009791" y="2530545"/>
                <a:ext cx="382555" cy="1186301"/>
              </a:xfrm>
              <a:prstGeom prst="ellipse">
                <a:avLst/>
              </a:prstGeom>
              <a:solidFill>
                <a:srgbClr val="00B05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269" name="Oval 946"/>
              <p:cNvSpPr/>
              <p:nvPr/>
            </p:nvSpPr>
            <p:spPr>
              <a:xfrm>
                <a:off x="4974445" y="2242706"/>
                <a:ext cx="457206" cy="457705"/>
              </a:xfrm>
              <a:prstGeom prst="ellipse">
                <a:avLst/>
              </a:prstGeom>
              <a:solidFill>
                <a:srgbClr val="6275B6"/>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270" name="Oval 947"/>
              <p:cNvSpPr/>
              <p:nvPr/>
            </p:nvSpPr>
            <p:spPr>
              <a:xfrm>
                <a:off x="5005115" y="3548545"/>
                <a:ext cx="363893" cy="364295"/>
              </a:xfrm>
              <a:prstGeom prst="ellipse">
                <a:avLst/>
              </a:prstGeom>
              <a:solidFill>
                <a:srgbClr val="3C477C"/>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sp>
            <p:nvSpPr>
              <p:cNvPr id="271" name="Oval 948"/>
              <p:cNvSpPr/>
              <p:nvPr/>
            </p:nvSpPr>
            <p:spPr>
              <a:xfrm>
                <a:off x="5068864" y="3905844"/>
                <a:ext cx="270592" cy="270885"/>
              </a:xfrm>
              <a:prstGeom prst="ellipse">
                <a:avLst/>
              </a:prstGeom>
              <a:solidFill>
                <a:srgbClr val="2D3861"/>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lnSpc>
                    <a:spcPct val="90000"/>
                  </a:lnSpc>
                  <a:spcBef>
                    <a:spcPts val="0"/>
                  </a:spcBef>
                  <a:spcAft>
                    <a:spcPts val="0"/>
                  </a:spcAft>
                  <a:defRPr/>
                </a:pPr>
                <a:endParaRPr lang="en-US" sz="1400" b="1" dirty="0">
                  <a:solidFill>
                    <a:schemeClr val="bg1"/>
                  </a:solidFill>
                  <a:latin typeface="+mj-lt"/>
                </a:endParaRPr>
              </a:p>
            </p:txBody>
          </p:sp>
        </p:grpSp>
        <p:cxnSp>
          <p:nvCxnSpPr>
            <p:cNvPr id="255" name="Straight Connector 5"/>
            <p:cNvCxnSpPr/>
            <p:nvPr/>
          </p:nvCxnSpPr>
          <p:spPr>
            <a:xfrm flipV="1">
              <a:off x="5600700" y="4743450"/>
              <a:ext cx="0" cy="438150"/>
            </a:xfrm>
            <a:prstGeom prst="line">
              <a:avLst/>
            </a:prstGeom>
            <a:ln w="508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6" name="Straight Connector 8"/>
            <p:cNvCxnSpPr/>
            <p:nvPr/>
          </p:nvCxnSpPr>
          <p:spPr>
            <a:xfrm>
              <a:off x="5611813" y="4962525"/>
              <a:ext cx="1104900" cy="0"/>
            </a:xfrm>
            <a:prstGeom prst="line">
              <a:avLst/>
            </a:prstGeom>
            <a:ln w="508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7" name="Straight Connector 911"/>
            <p:cNvCxnSpPr/>
            <p:nvPr/>
          </p:nvCxnSpPr>
          <p:spPr>
            <a:xfrm flipV="1">
              <a:off x="8669338" y="4130675"/>
              <a:ext cx="0" cy="457200"/>
            </a:xfrm>
            <a:prstGeom prst="line">
              <a:avLst/>
            </a:prstGeom>
            <a:ln w="508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912"/>
            <p:cNvCxnSpPr/>
            <p:nvPr/>
          </p:nvCxnSpPr>
          <p:spPr>
            <a:xfrm flipV="1">
              <a:off x="7629525" y="4348163"/>
              <a:ext cx="1019175" cy="609600"/>
            </a:xfrm>
            <a:prstGeom prst="bentConnector3">
              <a:avLst>
                <a:gd name="adj1" fmla="val 50000"/>
              </a:avLst>
            </a:prstGeom>
            <a:ln w="508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59" name="Group 913"/>
            <p:cNvGrpSpPr>
              <a:grpSpLocks/>
            </p:cNvGrpSpPr>
            <p:nvPr/>
          </p:nvGrpSpPr>
          <p:grpSpPr bwMode="auto">
            <a:xfrm>
              <a:off x="5565775" y="3649663"/>
              <a:ext cx="868363" cy="868362"/>
              <a:chOff x="7284243" y="5604826"/>
              <a:chExt cx="457200" cy="457200"/>
            </a:xfrm>
          </p:grpSpPr>
          <p:cxnSp>
            <p:nvCxnSpPr>
              <p:cNvPr id="266" name="Straight Connector 914"/>
              <p:cNvCxnSpPr/>
              <p:nvPr/>
            </p:nvCxnSpPr>
            <p:spPr>
              <a:xfrm>
                <a:off x="7284243" y="5604826"/>
                <a:ext cx="457200" cy="457200"/>
              </a:xfrm>
              <a:prstGeom prst="line">
                <a:avLst/>
              </a:prstGeom>
              <a:ln w="635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Straight Connector 922"/>
              <p:cNvCxnSpPr/>
              <p:nvPr/>
            </p:nvCxnSpPr>
            <p:spPr>
              <a:xfrm flipH="1">
                <a:off x="7284243" y="5604826"/>
                <a:ext cx="457200" cy="457200"/>
              </a:xfrm>
              <a:prstGeom prst="line">
                <a:avLst/>
              </a:prstGeom>
              <a:ln w="6350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60" name="TextBox 874"/>
            <p:cNvSpPr txBox="1"/>
            <p:nvPr/>
          </p:nvSpPr>
          <p:spPr>
            <a:xfrm flipH="1">
              <a:off x="6405902" y="4710593"/>
              <a:ext cx="1616918" cy="503864"/>
            </a:xfrm>
            <a:prstGeom prst="rect">
              <a:avLst/>
            </a:prstGeom>
            <a:solidFill>
              <a:schemeClr val="accent3"/>
            </a:solidFill>
            <a:ln>
              <a:noFill/>
            </a:ln>
          </p:spPr>
          <p:txBody>
            <a:bodyPr wrap="square" anchor="ctr">
              <a:spAutoFit/>
            </a:bodyPr>
            <a:lstStyle/>
            <a:p>
              <a:pPr algn="ctr" eaLnBrk="1" fontAlgn="auto" hangingPunct="1">
                <a:lnSpc>
                  <a:spcPct val="90000"/>
                </a:lnSpc>
                <a:spcBef>
                  <a:spcPts val="0"/>
                </a:spcBef>
                <a:spcAft>
                  <a:spcPts val="0"/>
                </a:spcAft>
                <a:defRPr/>
              </a:pPr>
              <a:r>
                <a:rPr lang="en-US" b="1" dirty="0">
                  <a:solidFill>
                    <a:srgbClr val="FF0000"/>
                  </a:solidFill>
                  <a:latin typeface="+mj-lt"/>
                  <a:ea typeface="+mn-ea"/>
                  <a:cs typeface="+mn-cs"/>
                </a:rPr>
                <a:t>GS-CA1</a:t>
              </a:r>
            </a:p>
          </p:txBody>
        </p:sp>
        <p:sp>
          <p:nvSpPr>
            <p:cNvPr id="261" name="Oval 13"/>
            <p:cNvSpPr>
              <a:spLocks noChangeAspect="1"/>
            </p:cNvSpPr>
            <p:nvPr/>
          </p:nvSpPr>
          <p:spPr>
            <a:xfrm>
              <a:off x="9163039" y="3489213"/>
              <a:ext cx="640080" cy="640080"/>
            </a:xfrm>
            <a:prstGeom prst="ellipse">
              <a:avLst/>
            </a:prstGeom>
            <a:gradFill flip="none" rotWithShape="1">
              <a:gsLst>
                <a:gs pos="26000">
                  <a:schemeClr val="accent1">
                    <a:lumMod val="20000"/>
                    <a:lumOff val="80000"/>
                    <a:alpha val="90000"/>
                  </a:schemeClr>
                </a:gs>
                <a:gs pos="65000">
                  <a:schemeClr val="accent1">
                    <a:lumMod val="20000"/>
                    <a:lumOff val="80000"/>
                    <a:alpha val="0"/>
                  </a:schemeClr>
                </a:gs>
              </a:gsLst>
              <a:path path="circle">
                <a:fillToRect l="50000" t="50000" r="50000" b="50000"/>
              </a:path>
              <a:tileRect/>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lnSpc>
                  <a:spcPct val="90000"/>
                </a:lnSpc>
                <a:spcBef>
                  <a:spcPts val="0"/>
                </a:spcBef>
                <a:spcAft>
                  <a:spcPts val="0"/>
                </a:spcAft>
                <a:defRPr/>
              </a:pPr>
              <a:endParaRPr lang="en-US" dirty="0">
                <a:latin typeface="+mj-lt"/>
              </a:endParaRPr>
            </a:p>
          </p:txBody>
        </p:sp>
        <p:grpSp>
          <p:nvGrpSpPr>
            <p:cNvPr id="262" name="Group 923"/>
            <p:cNvGrpSpPr>
              <a:grpSpLocks/>
            </p:cNvGrpSpPr>
            <p:nvPr/>
          </p:nvGrpSpPr>
          <p:grpSpPr bwMode="auto">
            <a:xfrm>
              <a:off x="9255125" y="3581400"/>
              <a:ext cx="457200" cy="457200"/>
              <a:chOff x="7189565" y="5529242"/>
              <a:chExt cx="457200" cy="457200"/>
            </a:xfrm>
          </p:grpSpPr>
          <p:cxnSp>
            <p:nvCxnSpPr>
              <p:cNvPr id="264" name="Straight Connector 924"/>
              <p:cNvCxnSpPr/>
              <p:nvPr/>
            </p:nvCxnSpPr>
            <p:spPr>
              <a:xfrm>
                <a:off x="7189565" y="5529242"/>
                <a:ext cx="457200" cy="457200"/>
              </a:xfrm>
              <a:prstGeom prst="line">
                <a:avLst/>
              </a:prstGeom>
              <a:ln w="5715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5" name="Straight Connector 925"/>
              <p:cNvCxnSpPr/>
              <p:nvPr/>
            </p:nvCxnSpPr>
            <p:spPr>
              <a:xfrm flipH="1">
                <a:off x="7189565" y="5529242"/>
                <a:ext cx="457200" cy="457200"/>
              </a:xfrm>
              <a:prstGeom prst="line">
                <a:avLst/>
              </a:prstGeom>
              <a:ln w="57150">
                <a:solidFill>
                  <a:srgbClr val="FF0000"/>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63" name="Rectangle 262"/>
            <p:cNvSpPr>
              <a:spLocks noChangeAspect="1"/>
            </p:cNvSpPr>
            <p:nvPr/>
          </p:nvSpPr>
          <p:spPr>
            <a:xfrm>
              <a:off x="615950" y="1666875"/>
              <a:ext cx="11025187" cy="3662363"/>
            </a:xfrm>
            <a:prstGeom prst="rect">
              <a:avLst/>
            </a:prstGeom>
            <a:noFill/>
            <a:ln w="19050">
              <a:solidFill>
                <a:schemeClr val="tx1">
                  <a:lumMod val="50000"/>
                  <a:lumOff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200" dirty="0">
                <a:solidFill>
                  <a:srgbClr val="FFFFFF"/>
                </a:solidFill>
                <a:latin typeface="+mj-lt"/>
              </a:endParaRPr>
            </a:p>
          </p:txBody>
        </p:sp>
        <p:sp>
          <p:nvSpPr>
            <p:cNvPr id="204" name="TextBox 875"/>
            <p:cNvSpPr txBox="1"/>
            <p:nvPr/>
          </p:nvSpPr>
          <p:spPr>
            <a:xfrm>
              <a:off x="676520" y="2065793"/>
              <a:ext cx="2032437" cy="490720"/>
            </a:xfrm>
            <a:prstGeom prst="rect">
              <a:avLst/>
            </a:prstGeom>
            <a:noFill/>
          </p:spPr>
          <p:txBody>
            <a:bodyPr wrap="square" lIns="0" tIns="0" rIns="0" bIns="0">
              <a:spAutoFit/>
            </a:bodyPr>
            <a:lstStyle/>
            <a:p>
              <a:pPr eaLnBrk="1" fontAlgn="auto" hangingPunct="1">
                <a:lnSpc>
                  <a:spcPct val="90000"/>
                </a:lnSpc>
                <a:spcBef>
                  <a:spcPts val="0"/>
                </a:spcBef>
                <a:spcAft>
                  <a:spcPts val="0"/>
                </a:spcAft>
                <a:defRPr/>
              </a:pPr>
              <a:r>
                <a:rPr lang="en-US" sz="1200" cap="small" dirty="0">
                  <a:solidFill>
                    <a:schemeClr val="tx1">
                      <a:lumMod val="65000"/>
                      <a:lumOff val="35000"/>
                    </a:schemeClr>
                  </a:solidFill>
                  <a:latin typeface="+mj-lt"/>
                  <a:ea typeface="+mn-ea"/>
                  <a:cs typeface="+mn-cs"/>
                </a:rPr>
                <a:t>Cellule </a:t>
              </a:r>
              <a:r>
                <a:rPr lang="en-US" sz="1200" cap="small" dirty="0" err="1">
                  <a:solidFill>
                    <a:schemeClr val="tx1">
                      <a:lumMod val="65000"/>
                      <a:lumOff val="35000"/>
                    </a:schemeClr>
                  </a:solidFill>
                  <a:latin typeface="+mj-lt"/>
                  <a:ea typeface="+mn-ea"/>
                  <a:cs typeface="+mn-cs"/>
                </a:rPr>
                <a:t>productrice</a:t>
              </a:r>
              <a:r>
                <a:rPr lang="en-US" sz="1200" cap="small" dirty="0">
                  <a:solidFill>
                    <a:schemeClr val="tx1">
                      <a:lumMod val="65000"/>
                      <a:lumOff val="35000"/>
                    </a:schemeClr>
                  </a:solidFill>
                  <a:latin typeface="+mj-lt"/>
                  <a:ea typeface="+mn-ea"/>
                  <a:cs typeface="+mn-cs"/>
                </a:rPr>
                <a:t> </a:t>
              </a:r>
            </a:p>
          </p:txBody>
        </p:sp>
      </p:grpSp>
      <p:sp>
        <p:nvSpPr>
          <p:cNvPr id="2" name="Titre 1"/>
          <p:cNvSpPr>
            <a:spLocks noGrp="1"/>
          </p:cNvSpPr>
          <p:nvPr>
            <p:ph type="title"/>
          </p:nvPr>
        </p:nvSpPr>
        <p:spPr/>
        <p:txBody>
          <a:bodyPr/>
          <a:lstStyle/>
          <a:p>
            <a:r>
              <a:rPr lang="fr-FR" dirty="0"/>
              <a:t>Inhibiteur de capside à longue durée d’action : évaluation </a:t>
            </a:r>
            <a:r>
              <a:rPr lang="fr-FR" dirty="0" err="1"/>
              <a:t>pré-clinique</a:t>
            </a:r>
            <a:r>
              <a:rPr lang="fr-FR" dirty="0"/>
              <a:t> (1)</a:t>
            </a:r>
          </a:p>
        </p:txBody>
      </p:sp>
      <p:sp>
        <p:nvSpPr>
          <p:cNvPr id="3" name="Espace réservé du contenu 2"/>
          <p:cNvSpPr>
            <a:spLocks noGrp="1"/>
          </p:cNvSpPr>
          <p:nvPr>
            <p:ph idx="1"/>
          </p:nvPr>
        </p:nvSpPr>
        <p:spPr/>
        <p:txBody>
          <a:bodyPr/>
          <a:lstStyle/>
          <a:p>
            <a:pPr marL="263525" indent="-263525"/>
            <a:r>
              <a:rPr lang="fr-FR" sz="1800" b="1" dirty="0">
                <a:solidFill>
                  <a:srgbClr val="0070C0"/>
                </a:solidFill>
              </a:rPr>
              <a:t>GS-CA1 : </a:t>
            </a:r>
            <a:r>
              <a:rPr lang="fr-FR" sz="1600" dirty="0"/>
              <a:t>1</a:t>
            </a:r>
            <a:r>
              <a:rPr lang="fr-FR" sz="1600" baseline="30000" dirty="0"/>
              <a:t>ère</a:t>
            </a:r>
            <a:r>
              <a:rPr lang="fr-FR" sz="1600" dirty="0"/>
              <a:t> molécule de la classe des inhibiteurs de</a:t>
            </a:r>
          </a:p>
          <a:p>
            <a:pPr marL="0" indent="0">
              <a:buNone/>
            </a:pPr>
            <a:r>
              <a:rPr lang="fr-FR" sz="1600" dirty="0"/>
              <a:t>    capside conduisant à un assemblage aberrant du </a:t>
            </a:r>
            <a:r>
              <a:rPr lang="fr-FR" sz="1600" dirty="0" err="1"/>
              <a:t>core</a:t>
            </a:r>
            <a:r>
              <a:rPr lang="fr-FR" sz="1600" dirty="0"/>
              <a:t> viral</a:t>
            </a:r>
          </a:p>
          <a:p>
            <a:pPr marL="174625" indent="-174625">
              <a:buNone/>
            </a:pPr>
            <a:endParaRPr lang="fr-FR" sz="800" dirty="0"/>
          </a:p>
          <a:p>
            <a:pPr marL="263525" indent="-263525"/>
            <a:r>
              <a:rPr lang="fr-FR" sz="1800" b="1" dirty="0">
                <a:solidFill>
                  <a:srgbClr val="0070C0"/>
                </a:solidFill>
              </a:rPr>
              <a:t>Activité in vitro</a:t>
            </a:r>
          </a:p>
          <a:p>
            <a:pPr marL="992188" lvl="1" indent="-276225"/>
            <a:r>
              <a:rPr lang="fr-FR" sz="1600" dirty="0"/>
              <a:t>CI</a:t>
            </a:r>
            <a:r>
              <a:rPr lang="fr-FR" sz="1600" baseline="-25000" dirty="0"/>
              <a:t>50</a:t>
            </a:r>
            <a:r>
              <a:rPr lang="fr-FR" sz="1600" dirty="0"/>
              <a:t> très faible = 140 </a:t>
            </a:r>
            <a:r>
              <a:rPr lang="fr-FR" sz="1600" dirty="0" err="1"/>
              <a:t>pM</a:t>
            </a:r>
            <a:endParaRPr lang="fr-FR" sz="1600" dirty="0"/>
          </a:p>
          <a:p>
            <a:pPr marL="992188" lvl="1" indent="-276225"/>
            <a:r>
              <a:rPr lang="fr-FR" sz="1600" dirty="0"/>
              <a:t>Actif sur des virus résistants aux INTI, INNTI, IP et INI</a:t>
            </a:r>
          </a:p>
          <a:p>
            <a:pPr marL="992188" lvl="1" indent="-276225"/>
            <a:r>
              <a:rPr lang="fr-FR" sz="1600" dirty="0"/>
              <a:t>Actif sur différents sous-types du VIH-1 groupe M</a:t>
            </a:r>
          </a:p>
          <a:p>
            <a:pPr marL="0" lvl="1" indent="0">
              <a:buNone/>
            </a:pPr>
            <a:endParaRPr lang="fr-FR" sz="800" dirty="0"/>
          </a:p>
          <a:p>
            <a:pPr marL="263525" indent="-263525"/>
            <a:r>
              <a:rPr lang="fr-FR" sz="1800" b="1" dirty="0">
                <a:solidFill>
                  <a:srgbClr val="0070C0"/>
                </a:solidFill>
              </a:rPr>
              <a:t>Mécanisme d’action multiple</a:t>
            </a:r>
          </a:p>
          <a:p>
            <a:pPr marL="715963" lvl="1" indent="276225"/>
            <a:r>
              <a:rPr lang="fr-FR" sz="1600" dirty="0"/>
              <a:t>Inhibition de plusieurs étapes du cycle de réplication virale </a:t>
            </a:r>
          </a:p>
          <a:p>
            <a:pPr marL="715963" lvl="1" indent="276225"/>
            <a:r>
              <a:rPr lang="fr-FR" sz="1600" dirty="0"/>
              <a:t>Forte conservation du site de fixation du GS-CA1</a:t>
            </a:r>
          </a:p>
          <a:p>
            <a:endParaRPr lang="fr-FR" sz="700" dirty="0"/>
          </a:p>
          <a:p>
            <a:pPr marL="457200" lvl="1" indent="0">
              <a:buNone/>
            </a:pPr>
            <a:endParaRPr lang="fr-FR" sz="1400" dirty="0"/>
          </a:p>
          <a:p>
            <a:pPr lvl="1"/>
            <a:endParaRPr lang="fr-FR" sz="1400" dirty="0"/>
          </a:p>
          <a:p>
            <a:pPr marL="457200" lvl="1" indent="0">
              <a:buNone/>
            </a:pPr>
            <a:endParaRPr lang="fr-FR" sz="1400" dirty="0"/>
          </a:p>
        </p:txBody>
      </p:sp>
      <p:sp>
        <p:nvSpPr>
          <p:cNvPr id="6"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Tse WC, CROI 2017, Abs. 38</a:t>
            </a:r>
          </a:p>
        </p:txBody>
      </p:sp>
      <p:grpSp>
        <p:nvGrpSpPr>
          <p:cNvPr id="2114" name="Groupe 2113"/>
          <p:cNvGrpSpPr>
            <a:grpSpLocks noChangeAspect="1"/>
          </p:cNvGrpSpPr>
          <p:nvPr/>
        </p:nvGrpSpPr>
        <p:grpSpPr>
          <a:xfrm>
            <a:off x="6477273" y="1092926"/>
            <a:ext cx="2589764" cy="2159997"/>
            <a:chOff x="6462683" y="1607616"/>
            <a:chExt cx="2398743" cy="2000677"/>
          </a:xfrm>
        </p:grpSpPr>
        <p:grpSp>
          <p:nvGrpSpPr>
            <p:cNvPr id="2112" name="Groupe 2111"/>
            <p:cNvGrpSpPr/>
            <p:nvPr/>
          </p:nvGrpSpPr>
          <p:grpSpPr>
            <a:xfrm>
              <a:off x="6552260" y="1762125"/>
              <a:ext cx="2309166" cy="1641476"/>
              <a:chOff x="6681788" y="1911351"/>
              <a:chExt cx="2179637" cy="1549400"/>
            </a:xfrm>
          </p:grpSpPr>
          <p:sp>
            <p:nvSpPr>
              <p:cNvPr id="11" name="Freeform 7"/>
              <p:cNvSpPr>
                <a:spLocks/>
              </p:cNvSpPr>
              <p:nvPr/>
            </p:nvSpPr>
            <p:spPr bwMode="auto">
              <a:xfrm>
                <a:off x="7608888" y="2509838"/>
                <a:ext cx="136525" cy="95250"/>
              </a:xfrm>
              <a:custGeom>
                <a:avLst/>
                <a:gdLst>
                  <a:gd name="T0" fmla="*/ 173 w 173"/>
                  <a:gd name="T1" fmla="*/ 34 h 119"/>
                  <a:gd name="T2" fmla="*/ 173 w 173"/>
                  <a:gd name="T3" fmla="*/ 0 h 119"/>
                  <a:gd name="T4" fmla="*/ 0 w 173"/>
                  <a:gd name="T5" fmla="*/ 119 h 119"/>
                  <a:gd name="T6" fmla="*/ 173 w 173"/>
                  <a:gd name="T7" fmla="*/ 34 h 119"/>
                  <a:gd name="T8" fmla="*/ 173 w 173"/>
                  <a:gd name="T9" fmla="*/ 34 h 119"/>
                </a:gdLst>
                <a:ahLst/>
                <a:cxnLst>
                  <a:cxn ang="0">
                    <a:pos x="T0" y="T1"/>
                  </a:cxn>
                  <a:cxn ang="0">
                    <a:pos x="T2" y="T3"/>
                  </a:cxn>
                  <a:cxn ang="0">
                    <a:pos x="T4" y="T5"/>
                  </a:cxn>
                  <a:cxn ang="0">
                    <a:pos x="T6" y="T7"/>
                  </a:cxn>
                  <a:cxn ang="0">
                    <a:pos x="T8" y="T9"/>
                  </a:cxn>
                </a:cxnLst>
                <a:rect l="0" t="0" r="r" b="b"/>
                <a:pathLst>
                  <a:path w="173" h="119">
                    <a:moveTo>
                      <a:pt x="173" y="34"/>
                    </a:moveTo>
                    <a:lnTo>
                      <a:pt x="173" y="0"/>
                    </a:lnTo>
                    <a:lnTo>
                      <a:pt x="0" y="119"/>
                    </a:lnTo>
                    <a:lnTo>
                      <a:pt x="173" y="34"/>
                    </a:lnTo>
                    <a:lnTo>
                      <a:pt x="173" y="34"/>
                    </a:lnTo>
                    <a:close/>
                  </a:path>
                </a:pathLst>
              </a:custGeom>
              <a:solidFill>
                <a:srgbClr val="000000"/>
              </a:solidFill>
              <a:ln w="19050">
                <a:solidFill>
                  <a:srgbClr val="00206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 name="Line 8"/>
              <p:cNvSpPr>
                <a:spLocks noChangeShapeType="1"/>
              </p:cNvSpPr>
              <p:nvPr/>
            </p:nvSpPr>
            <p:spPr bwMode="auto">
              <a:xfrm flipH="1">
                <a:off x="7889875" y="2114551"/>
                <a:ext cx="79375" cy="444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9"/>
              <p:cNvSpPr>
                <a:spLocks noChangeShapeType="1"/>
              </p:cNvSpPr>
              <p:nvPr/>
            </p:nvSpPr>
            <p:spPr bwMode="auto">
              <a:xfrm flipH="1" flipV="1">
                <a:off x="8023225" y="2574926"/>
                <a:ext cx="101600" cy="555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Freeform 10"/>
              <p:cNvSpPr>
                <a:spLocks/>
              </p:cNvSpPr>
              <p:nvPr/>
            </p:nvSpPr>
            <p:spPr bwMode="auto">
              <a:xfrm>
                <a:off x="7883525" y="2530476"/>
                <a:ext cx="287338" cy="230188"/>
              </a:xfrm>
              <a:custGeom>
                <a:avLst/>
                <a:gdLst>
                  <a:gd name="T0" fmla="*/ 362 w 362"/>
                  <a:gd name="T1" fmla="*/ 104 h 291"/>
                  <a:gd name="T2" fmla="*/ 182 w 362"/>
                  <a:gd name="T3" fmla="*/ 0 h 291"/>
                  <a:gd name="T4" fmla="*/ 0 w 362"/>
                  <a:gd name="T5" fmla="*/ 93 h 291"/>
                  <a:gd name="T6" fmla="*/ 0 w 362"/>
                  <a:gd name="T7" fmla="*/ 291 h 291"/>
                </a:gdLst>
                <a:ahLst/>
                <a:cxnLst>
                  <a:cxn ang="0">
                    <a:pos x="T0" y="T1"/>
                  </a:cxn>
                  <a:cxn ang="0">
                    <a:pos x="T2" y="T3"/>
                  </a:cxn>
                  <a:cxn ang="0">
                    <a:pos x="T4" y="T5"/>
                  </a:cxn>
                  <a:cxn ang="0">
                    <a:pos x="T6" y="T7"/>
                  </a:cxn>
                </a:cxnLst>
                <a:rect l="0" t="0" r="r" b="b"/>
                <a:pathLst>
                  <a:path w="362" h="291">
                    <a:moveTo>
                      <a:pt x="362" y="104"/>
                    </a:moveTo>
                    <a:lnTo>
                      <a:pt x="182" y="0"/>
                    </a:lnTo>
                    <a:lnTo>
                      <a:pt x="0" y="93"/>
                    </a:lnTo>
                    <a:lnTo>
                      <a:pt x="0" y="291"/>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1"/>
              <p:cNvSpPr>
                <a:spLocks noChangeShapeType="1"/>
              </p:cNvSpPr>
              <p:nvPr/>
            </p:nvSpPr>
            <p:spPr bwMode="auto">
              <a:xfrm flipH="1">
                <a:off x="8170863" y="2560638"/>
                <a:ext cx="82550" cy="523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Freeform 12"/>
              <p:cNvSpPr>
                <a:spLocks/>
              </p:cNvSpPr>
              <p:nvPr/>
            </p:nvSpPr>
            <p:spPr bwMode="auto">
              <a:xfrm>
                <a:off x="7745413" y="2159001"/>
                <a:ext cx="144463" cy="228600"/>
              </a:xfrm>
              <a:custGeom>
                <a:avLst/>
                <a:gdLst>
                  <a:gd name="T0" fmla="*/ 180 w 180"/>
                  <a:gd name="T1" fmla="*/ 0 h 288"/>
                  <a:gd name="T2" fmla="*/ 180 w 180"/>
                  <a:gd name="T3" fmla="*/ 182 h 288"/>
                  <a:gd name="T4" fmla="*/ 0 w 180"/>
                  <a:gd name="T5" fmla="*/ 288 h 288"/>
                </a:gdLst>
                <a:ahLst/>
                <a:cxnLst>
                  <a:cxn ang="0">
                    <a:pos x="T0" y="T1"/>
                  </a:cxn>
                  <a:cxn ang="0">
                    <a:pos x="T2" y="T3"/>
                  </a:cxn>
                  <a:cxn ang="0">
                    <a:pos x="T4" y="T5"/>
                  </a:cxn>
                </a:cxnLst>
                <a:rect l="0" t="0" r="r" b="b"/>
                <a:pathLst>
                  <a:path w="180" h="288">
                    <a:moveTo>
                      <a:pt x="180" y="0"/>
                    </a:moveTo>
                    <a:lnTo>
                      <a:pt x="180" y="182"/>
                    </a:lnTo>
                    <a:lnTo>
                      <a:pt x="0" y="288"/>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3"/>
              <p:cNvSpPr>
                <a:spLocks noChangeShapeType="1"/>
              </p:cNvSpPr>
              <p:nvPr/>
            </p:nvSpPr>
            <p:spPr bwMode="auto">
              <a:xfrm flipH="1" flipV="1">
                <a:off x="8170863" y="2754313"/>
                <a:ext cx="114300" cy="1079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4"/>
              <p:cNvSpPr>
                <a:spLocks noChangeShapeType="1"/>
              </p:cNvSpPr>
              <p:nvPr/>
            </p:nvSpPr>
            <p:spPr bwMode="auto">
              <a:xfrm flipV="1">
                <a:off x="8201025" y="2876551"/>
                <a:ext cx="30163" cy="476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5"/>
              <p:cNvSpPr>
                <a:spLocks noChangeShapeType="1"/>
              </p:cNvSpPr>
              <p:nvPr/>
            </p:nvSpPr>
            <p:spPr bwMode="auto">
              <a:xfrm flipV="1">
                <a:off x="8245475" y="2862263"/>
                <a:ext cx="39688" cy="777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6"/>
              <p:cNvSpPr>
                <a:spLocks noChangeShapeType="1"/>
              </p:cNvSpPr>
              <p:nvPr/>
            </p:nvSpPr>
            <p:spPr bwMode="auto">
              <a:xfrm flipH="1">
                <a:off x="8285163" y="2840038"/>
                <a:ext cx="100013" cy="222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7"/>
              <p:cNvSpPr>
                <a:spLocks noChangeShapeType="1"/>
              </p:cNvSpPr>
              <p:nvPr/>
            </p:nvSpPr>
            <p:spPr bwMode="auto">
              <a:xfrm flipH="1">
                <a:off x="8027988" y="2741613"/>
                <a:ext cx="90488" cy="508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18"/>
              <p:cNvSpPr>
                <a:spLocks noChangeShapeType="1"/>
              </p:cNvSpPr>
              <p:nvPr/>
            </p:nvSpPr>
            <p:spPr bwMode="auto">
              <a:xfrm flipH="1" flipV="1">
                <a:off x="8024813" y="2832101"/>
                <a:ext cx="20638" cy="1000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9"/>
              <p:cNvSpPr>
                <a:spLocks noChangeShapeType="1"/>
              </p:cNvSpPr>
              <p:nvPr/>
            </p:nvSpPr>
            <p:spPr bwMode="auto">
              <a:xfrm>
                <a:off x="7883525" y="2760663"/>
                <a:ext cx="141288" cy="7143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Freeform 20"/>
              <p:cNvSpPr>
                <a:spLocks/>
              </p:cNvSpPr>
              <p:nvPr/>
            </p:nvSpPr>
            <p:spPr bwMode="auto">
              <a:xfrm>
                <a:off x="7950200" y="3035301"/>
                <a:ext cx="63500" cy="207963"/>
              </a:xfrm>
              <a:custGeom>
                <a:avLst/>
                <a:gdLst>
                  <a:gd name="T0" fmla="*/ 71 w 81"/>
                  <a:gd name="T1" fmla="*/ 263 h 263"/>
                  <a:gd name="T2" fmla="*/ 0 w 81"/>
                  <a:gd name="T3" fmla="*/ 86 h 263"/>
                  <a:gd name="T4" fmla="*/ 81 w 81"/>
                  <a:gd name="T5" fmla="*/ 0 h 263"/>
                </a:gdLst>
                <a:ahLst/>
                <a:cxnLst>
                  <a:cxn ang="0">
                    <a:pos x="T0" y="T1"/>
                  </a:cxn>
                  <a:cxn ang="0">
                    <a:pos x="T2" y="T3"/>
                  </a:cxn>
                  <a:cxn ang="0">
                    <a:pos x="T4" y="T5"/>
                  </a:cxn>
                </a:cxnLst>
                <a:rect l="0" t="0" r="r" b="b"/>
                <a:pathLst>
                  <a:path w="81" h="263">
                    <a:moveTo>
                      <a:pt x="71" y="263"/>
                    </a:moveTo>
                    <a:lnTo>
                      <a:pt x="0" y="86"/>
                    </a:lnTo>
                    <a:lnTo>
                      <a:pt x="81" y="0"/>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1"/>
              <p:cNvSpPr>
                <a:spLocks noChangeShapeType="1"/>
              </p:cNvSpPr>
              <p:nvPr/>
            </p:nvSpPr>
            <p:spPr bwMode="auto">
              <a:xfrm flipH="1" flipV="1">
                <a:off x="8005763" y="3243263"/>
                <a:ext cx="103188" cy="269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2"/>
              <p:cNvSpPr>
                <a:spLocks noChangeShapeType="1"/>
              </p:cNvSpPr>
              <p:nvPr/>
            </p:nvSpPr>
            <p:spPr bwMode="auto">
              <a:xfrm flipV="1">
                <a:off x="7942263" y="3243263"/>
                <a:ext cx="63500" cy="635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3"/>
              <p:cNvSpPr>
                <a:spLocks noChangeShapeType="1"/>
              </p:cNvSpPr>
              <p:nvPr/>
            </p:nvSpPr>
            <p:spPr bwMode="auto">
              <a:xfrm flipH="1">
                <a:off x="8107363" y="2994026"/>
                <a:ext cx="63500" cy="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4"/>
              <p:cNvSpPr>
                <a:spLocks noChangeShapeType="1"/>
              </p:cNvSpPr>
              <p:nvPr/>
            </p:nvSpPr>
            <p:spPr bwMode="auto">
              <a:xfrm flipV="1">
                <a:off x="8024813" y="2754313"/>
                <a:ext cx="146050" cy="777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25"/>
              <p:cNvSpPr>
                <a:spLocks/>
              </p:cNvSpPr>
              <p:nvPr/>
            </p:nvSpPr>
            <p:spPr bwMode="auto">
              <a:xfrm>
                <a:off x="8724900" y="2808288"/>
                <a:ext cx="136525" cy="152400"/>
              </a:xfrm>
              <a:custGeom>
                <a:avLst/>
                <a:gdLst>
                  <a:gd name="T0" fmla="*/ 0 w 171"/>
                  <a:gd name="T1" fmla="*/ 126 h 192"/>
                  <a:gd name="T2" fmla="*/ 171 w 171"/>
                  <a:gd name="T3" fmla="*/ 192 h 192"/>
                  <a:gd name="T4" fmla="*/ 135 w 171"/>
                  <a:gd name="T5" fmla="*/ 0 h 192"/>
                  <a:gd name="T6" fmla="*/ 0 w 171"/>
                  <a:gd name="T7" fmla="*/ 126 h 192"/>
                  <a:gd name="T8" fmla="*/ 0 w 171"/>
                  <a:gd name="T9" fmla="*/ 126 h 192"/>
                </a:gdLst>
                <a:ahLst/>
                <a:cxnLst>
                  <a:cxn ang="0">
                    <a:pos x="T0" y="T1"/>
                  </a:cxn>
                  <a:cxn ang="0">
                    <a:pos x="T2" y="T3"/>
                  </a:cxn>
                  <a:cxn ang="0">
                    <a:pos x="T4" y="T5"/>
                  </a:cxn>
                  <a:cxn ang="0">
                    <a:pos x="T6" y="T7"/>
                  </a:cxn>
                  <a:cxn ang="0">
                    <a:pos x="T8" y="T9"/>
                  </a:cxn>
                </a:cxnLst>
                <a:rect l="0" t="0" r="r" b="b"/>
                <a:pathLst>
                  <a:path w="171" h="192">
                    <a:moveTo>
                      <a:pt x="0" y="126"/>
                    </a:moveTo>
                    <a:lnTo>
                      <a:pt x="171" y="192"/>
                    </a:lnTo>
                    <a:lnTo>
                      <a:pt x="135" y="0"/>
                    </a:lnTo>
                    <a:lnTo>
                      <a:pt x="0" y="126"/>
                    </a:lnTo>
                    <a:lnTo>
                      <a:pt x="0" y="126"/>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6"/>
              <p:cNvSpPr>
                <a:spLocks noChangeShapeType="1"/>
              </p:cNvSpPr>
              <p:nvPr/>
            </p:nvSpPr>
            <p:spPr bwMode="auto">
              <a:xfrm flipH="1" flipV="1">
                <a:off x="8585200" y="3000376"/>
                <a:ext cx="23813"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7"/>
              <p:cNvSpPr>
                <a:spLocks noChangeShapeType="1"/>
              </p:cNvSpPr>
              <p:nvPr/>
            </p:nvSpPr>
            <p:spPr bwMode="auto">
              <a:xfrm flipH="1" flipV="1">
                <a:off x="8547100" y="3013076"/>
                <a:ext cx="19050" cy="396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48" name="Line 28"/>
              <p:cNvSpPr>
                <a:spLocks noChangeShapeType="1"/>
              </p:cNvSpPr>
              <p:nvPr/>
            </p:nvSpPr>
            <p:spPr bwMode="auto">
              <a:xfrm flipH="1" flipV="1">
                <a:off x="8483600" y="2876551"/>
                <a:ext cx="28575"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49" name="Line 29"/>
              <p:cNvSpPr>
                <a:spLocks noChangeShapeType="1"/>
              </p:cNvSpPr>
              <p:nvPr/>
            </p:nvSpPr>
            <p:spPr bwMode="auto">
              <a:xfrm flipH="1">
                <a:off x="8599488" y="2908301"/>
                <a:ext cx="125413" cy="254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0" name="Line 30"/>
              <p:cNvSpPr>
                <a:spLocks noChangeShapeType="1"/>
              </p:cNvSpPr>
              <p:nvPr/>
            </p:nvSpPr>
            <p:spPr bwMode="auto">
              <a:xfrm flipV="1">
                <a:off x="8472488" y="2990851"/>
                <a:ext cx="38100" cy="238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1" name="Line 31"/>
              <p:cNvSpPr>
                <a:spLocks noChangeShapeType="1"/>
              </p:cNvSpPr>
              <p:nvPr/>
            </p:nvSpPr>
            <p:spPr bwMode="auto">
              <a:xfrm flipV="1">
                <a:off x="8445500" y="2952751"/>
                <a:ext cx="46038" cy="285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2" name="Line 32"/>
              <p:cNvSpPr>
                <a:spLocks noChangeShapeType="1"/>
              </p:cNvSpPr>
              <p:nvPr/>
            </p:nvSpPr>
            <p:spPr bwMode="auto">
              <a:xfrm flipV="1">
                <a:off x="7929563" y="2628901"/>
                <a:ext cx="0" cy="1031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3" name="Line 33"/>
              <p:cNvSpPr>
                <a:spLocks noChangeShapeType="1"/>
              </p:cNvSpPr>
              <p:nvPr/>
            </p:nvSpPr>
            <p:spPr bwMode="auto">
              <a:xfrm flipV="1">
                <a:off x="8170863" y="2613026"/>
                <a:ext cx="0" cy="1412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5" name="Line 34"/>
              <p:cNvSpPr>
                <a:spLocks noChangeShapeType="1"/>
              </p:cNvSpPr>
              <p:nvPr/>
            </p:nvSpPr>
            <p:spPr bwMode="auto">
              <a:xfrm>
                <a:off x="7646988" y="2184401"/>
                <a:ext cx="0" cy="984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6" name="Line 35"/>
              <p:cNvSpPr>
                <a:spLocks noChangeShapeType="1"/>
              </p:cNvSpPr>
              <p:nvPr/>
            </p:nvSpPr>
            <p:spPr bwMode="auto">
              <a:xfrm flipH="1" flipV="1">
                <a:off x="7748588" y="2124076"/>
                <a:ext cx="93663" cy="523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7" name="Freeform 36"/>
              <p:cNvSpPr>
                <a:spLocks/>
              </p:cNvSpPr>
              <p:nvPr/>
            </p:nvSpPr>
            <p:spPr bwMode="auto">
              <a:xfrm>
                <a:off x="7612063" y="2073276"/>
                <a:ext cx="277813" cy="87313"/>
              </a:xfrm>
              <a:custGeom>
                <a:avLst/>
                <a:gdLst>
                  <a:gd name="T0" fmla="*/ 0 w 350"/>
                  <a:gd name="T1" fmla="*/ 110 h 110"/>
                  <a:gd name="T2" fmla="*/ 175 w 350"/>
                  <a:gd name="T3" fmla="*/ 0 h 110"/>
                  <a:gd name="T4" fmla="*/ 350 w 350"/>
                  <a:gd name="T5" fmla="*/ 108 h 110"/>
                </a:gdLst>
                <a:ahLst/>
                <a:cxnLst>
                  <a:cxn ang="0">
                    <a:pos x="T0" y="T1"/>
                  </a:cxn>
                  <a:cxn ang="0">
                    <a:pos x="T2" y="T3"/>
                  </a:cxn>
                  <a:cxn ang="0">
                    <a:pos x="T4" y="T5"/>
                  </a:cxn>
                </a:cxnLst>
                <a:rect l="0" t="0" r="r" b="b"/>
                <a:pathLst>
                  <a:path w="350" h="110">
                    <a:moveTo>
                      <a:pt x="0" y="110"/>
                    </a:moveTo>
                    <a:lnTo>
                      <a:pt x="175" y="0"/>
                    </a:lnTo>
                    <a:lnTo>
                      <a:pt x="350" y="108"/>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8" name="Freeform 37"/>
              <p:cNvSpPr>
                <a:spLocks/>
              </p:cNvSpPr>
              <p:nvPr/>
            </p:nvSpPr>
            <p:spPr bwMode="auto">
              <a:xfrm>
                <a:off x="7305675" y="2592388"/>
                <a:ext cx="46038" cy="14288"/>
              </a:xfrm>
              <a:custGeom>
                <a:avLst/>
                <a:gdLst>
                  <a:gd name="T0" fmla="*/ 58 w 58"/>
                  <a:gd name="T1" fmla="*/ 0 h 18"/>
                  <a:gd name="T2" fmla="*/ 28 w 58"/>
                  <a:gd name="T3" fmla="*/ 18 h 18"/>
                  <a:gd name="T4" fmla="*/ 0 w 58"/>
                  <a:gd name="T5" fmla="*/ 3 h 18"/>
                </a:gdLst>
                <a:ahLst/>
                <a:cxnLst>
                  <a:cxn ang="0">
                    <a:pos x="T0" y="T1"/>
                  </a:cxn>
                  <a:cxn ang="0">
                    <a:pos x="T2" y="T3"/>
                  </a:cxn>
                  <a:cxn ang="0">
                    <a:pos x="T4" y="T5"/>
                  </a:cxn>
                </a:cxnLst>
                <a:rect l="0" t="0" r="r" b="b"/>
                <a:pathLst>
                  <a:path w="58" h="18">
                    <a:moveTo>
                      <a:pt x="58" y="0"/>
                    </a:moveTo>
                    <a:lnTo>
                      <a:pt x="28" y="18"/>
                    </a:lnTo>
                    <a:lnTo>
                      <a:pt x="0" y="3"/>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9" name="Line 38"/>
              <p:cNvSpPr>
                <a:spLocks noChangeShapeType="1"/>
              </p:cNvSpPr>
              <p:nvPr/>
            </p:nvSpPr>
            <p:spPr bwMode="auto">
              <a:xfrm flipH="1">
                <a:off x="7351713" y="2562226"/>
                <a:ext cx="53975"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0" name="Freeform 39"/>
              <p:cNvSpPr>
                <a:spLocks/>
              </p:cNvSpPr>
              <p:nvPr/>
            </p:nvSpPr>
            <p:spPr bwMode="auto">
              <a:xfrm>
                <a:off x="7608888" y="2509838"/>
                <a:ext cx="136525" cy="95250"/>
              </a:xfrm>
              <a:custGeom>
                <a:avLst/>
                <a:gdLst>
                  <a:gd name="T0" fmla="*/ 173 w 173"/>
                  <a:gd name="T1" fmla="*/ 0 h 119"/>
                  <a:gd name="T2" fmla="*/ 173 w 173"/>
                  <a:gd name="T3" fmla="*/ 34 h 119"/>
                  <a:gd name="T4" fmla="*/ 0 w 173"/>
                  <a:gd name="T5" fmla="*/ 119 h 119"/>
                </a:gdLst>
                <a:ahLst/>
                <a:cxnLst>
                  <a:cxn ang="0">
                    <a:pos x="T0" y="T1"/>
                  </a:cxn>
                  <a:cxn ang="0">
                    <a:pos x="T2" y="T3"/>
                  </a:cxn>
                  <a:cxn ang="0">
                    <a:pos x="T4" y="T5"/>
                  </a:cxn>
                </a:cxnLst>
                <a:rect l="0" t="0" r="r" b="b"/>
                <a:pathLst>
                  <a:path w="173" h="119">
                    <a:moveTo>
                      <a:pt x="173" y="0"/>
                    </a:moveTo>
                    <a:lnTo>
                      <a:pt x="173" y="34"/>
                    </a:lnTo>
                    <a:lnTo>
                      <a:pt x="0" y="119"/>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1" name="Line 40"/>
              <p:cNvSpPr>
                <a:spLocks noChangeShapeType="1"/>
              </p:cNvSpPr>
              <p:nvPr/>
            </p:nvSpPr>
            <p:spPr bwMode="auto">
              <a:xfrm flipH="1">
                <a:off x="7608888" y="2509838"/>
                <a:ext cx="136525" cy="952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2" name="Line 41"/>
              <p:cNvSpPr>
                <a:spLocks noChangeShapeType="1"/>
              </p:cNvSpPr>
              <p:nvPr/>
            </p:nvSpPr>
            <p:spPr bwMode="auto">
              <a:xfrm>
                <a:off x="7745413" y="2387601"/>
                <a:ext cx="0" cy="12223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3" name="Freeform 42"/>
              <p:cNvSpPr>
                <a:spLocks/>
              </p:cNvSpPr>
              <p:nvPr/>
            </p:nvSpPr>
            <p:spPr bwMode="auto">
              <a:xfrm>
                <a:off x="7612063" y="2160588"/>
                <a:ext cx="133350" cy="227013"/>
              </a:xfrm>
              <a:custGeom>
                <a:avLst/>
                <a:gdLst>
                  <a:gd name="T0" fmla="*/ 170 w 170"/>
                  <a:gd name="T1" fmla="*/ 286 h 286"/>
                  <a:gd name="T2" fmla="*/ 0 w 170"/>
                  <a:gd name="T3" fmla="*/ 182 h 286"/>
                  <a:gd name="T4" fmla="*/ 0 w 170"/>
                  <a:gd name="T5" fmla="*/ 0 h 286"/>
                </a:gdLst>
                <a:ahLst/>
                <a:cxnLst>
                  <a:cxn ang="0">
                    <a:pos x="T0" y="T1"/>
                  </a:cxn>
                  <a:cxn ang="0">
                    <a:pos x="T2" y="T3"/>
                  </a:cxn>
                  <a:cxn ang="0">
                    <a:pos x="T4" y="T5"/>
                  </a:cxn>
                </a:cxnLst>
                <a:rect l="0" t="0" r="r" b="b"/>
                <a:pathLst>
                  <a:path w="170" h="286">
                    <a:moveTo>
                      <a:pt x="170" y="286"/>
                    </a:moveTo>
                    <a:lnTo>
                      <a:pt x="0" y="182"/>
                    </a:lnTo>
                    <a:lnTo>
                      <a:pt x="0" y="0"/>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4" name="Line 43"/>
              <p:cNvSpPr>
                <a:spLocks noChangeShapeType="1"/>
              </p:cNvSpPr>
              <p:nvPr/>
            </p:nvSpPr>
            <p:spPr bwMode="auto">
              <a:xfrm flipH="1" flipV="1">
                <a:off x="7523163" y="2565401"/>
                <a:ext cx="85725" cy="396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5" name="Line 44"/>
              <p:cNvSpPr>
                <a:spLocks noChangeShapeType="1"/>
              </p:cNvSpPr>
              <p:nvPr/>
            </p:nvSpPr>
            <p:spPr bwMode="auto">
              <a:xfrm flipH="1">
                <a:off x="7750175" y="2287588"/>
                <a:ext cx="92075" cy="508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6" name="Line 45"/>
              <p:cNvSpPr>
                <a:spLocks noChangeShapeType="1"/>
              </p:cNvSpPr>
              <p:nvPr/>
            </p:nvSpPr>
            <p:spPr bwMode="auto">
              <a:xfrm flipH="1" flipV="1">
                <a:off x="7505700" y="2095501"/>
                <a:ext cx="106363" cy="650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7" name="Line 46"/>
              <p:cNvSpPr>
                <a:spLocks noChangeShapeType="1"/>
              </p:cNvSpPr>
              <p:nvPr/>
            </p:nvSpPr>
            <p:spPr bwMode="auto">
              <a:xfrm flipH="1" flipV="1">
                <a:off x="7118350" y="1911351"/>
                <a:ext cx="84138" cy="889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8" name="Line 47"/>
              <p:cNvSpPr>
                <a:spLocks noChangeShapeType="1"/>
              </p:cNvSpPr>
              <p:nvPr/>
            </p:nvSpPr>
            <p:spPr bwMode="auto">
              <a:xfrm flipH="1" flipV="1">
                <a:off x="7134225" y="2182813"/>
                <a:ext cx="41275" cy="492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9" name="Line 48"/>
              <p:cNvSpPr>
                <a:spLocks noChangeShapeType="1"/>
              </p:cNvSpPr>
              <p:nvPr/>
            </p:nvSpPr>
            <p:spPr bwMode="auto">
              <a:xfrm flipH="1" flipV="1">
                <a:off x="7146925" y="2144713"/>
                <a:ext cx="58738" cy="698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0" name="Line 49"/>
              <p:cNvSpPr>
                <a:spLocks noChangeShapeType="1"/>
              </p:cNvSpPr>
              <p:nvPr/>
            </p:nvSpPr>
            <p:spPr bwMode="auto">
              <a:xfrm flipV="1">
                <a:off x="6994525" y="2144713"/>
                <a:ext cx="152400" cy="412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1" name="Line 50"/>
              <p:cNvSpPr>
                <a:spLocks noChangeShapeType="1"/>
              </p:cNvSpPr>
              <p:nvPr/>
            </p:nvSpPr>
            <p:spPr bwMode="auto">
              <a:xfrm flipV="1">
                <a:off x="7146925" y="2000251"/>
                <a:ext cx="55563" cy="1444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2" name="Line 51"/>
              <p:cNvSpPr>
                <a:spLocks noChangeShapeType="1"/>
              </p:cNvSpPr>
              <p:nvPr/>
            </p:nvSpPr>
            <p:spPr bwMode="auto">
              <a:xfrm flipV="1">
                <a:off x="6731000" y="2220913"/>
                <a:ext cx="14288" cy="95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3" name="Line 52"/>
              <p:cNvSpPr>
                <a:spLocks noChangeShapeType="1"/>
              </p:cNvSpPr>
              <p:nvPr/>
            </p:nvSpPr>
            <p:spPr bwMode="auto">
              <a:xfrm flipV="1">
                <a:off x="6715125" y="2200276"/>
                <a:ext cx="17463" cy="95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4" name="Line 53"/>
              <p:cNvSpPr>
                <a:spLocks noChangeShapeType="1"/>
              </p:cNvSpPr>
              <p:nvPr/>
            </p:nvSpPr>
            <p:spPr bwMode="auto">
              <a:xfrm flipV="1">
                <a:off x="6697663" y="2171701"/>
                <a:ext cx="25400" cy="158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5" name="Line 54"/>
              <p:cNvSpPr>
                <a:spLocks noChangeShapeType="1"/>
              </p:cNvSpPr>
              <p:nvPr/>
            </p:nvSpPr>
            <p:spPr bwMode="auto">
              <a:xfrm flipV="1">
                <a:off x="6681788" y="2149476"/>
                <a:ext cx="31750" cy="190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6" name="Line 55"/>
              <p:cNvSpPr>
                <a:spLocks noChangeShapeType="1"/>
              </p:cNvSpPr>
              <p:nvPr/>
            </p:nvSpPr>
            <p:spPr bwMode="auto">
              <a:xfrm flipV="1">
                <a:off x="6748463" y="2111376"/>
                <a:ext cx="0"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7" name="Line 56"/>
              <p:cNvSpPr>
                <a:spLocks noChangeShapeType="1"/>
              </p:cNvSpPr>
              <p:nvPr/>
            </p:nvSpPr>
            <p:spPr bwMode="auto">
              <a:xfrm flipV="1">
                <a:off x="6721475" y="2108201"/>
                <a:ext cx="0" cy="365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8" name="Line 57"/>
              <p:cNvSpPr>
                <a:spLocks noChangeShapeType="1"/>
              </p:cNvSpPr>
              <p:nvPr/>
            </p:nvSpPr>
            <p:spPr bwMode="auto">
              <a:xfrm flipV="1">
                <a:off x="6807200" y="2120901"/>
                <a:ext cx="0" cy="190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9" name="Line 58"/>
              <p:cNvSpPr>
                <a:spLocks noChangeShapeType="1"/>
              </p:cNvSpPr>
              <p:nvPr/>
            </p:nvSpPr>
            <p:spPr bwMode="auto">
              <a:xfrm flipV="1">
                <a:off x="6778625" y="2114551"/>
                <a:ext cx="0" cy="269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0" name="Freeform 59"/>
              <p:cNvSpPr>
                <a:spLocks/>
              </p:cNvSpPr>
              <p:nvPr/>
            </p:nvSpPr>
            <p:spPr bwMode="auto">
              <a:xfrm>
                <a:off x="6750050" y="2144713"/>
                <a:ext cx="244475" cy="241300"/>
              </a:xfrm>
              <a:custGeom>
                <a:avLst/>
                <a:gdLst>
                  <a:gd name="T0" fmla="*/ 117 w 307"/>
                  <a:gd name="T1" fmla="*/ 305 h 305"/>
                  <a:gd name="T2" fmla="*/ 0 w 307"/>
                  <a:gd name="T3" fmla="*/ 147 h 305"/>
                  <a:gd name="T4" fmla="*/ 114 w 307"/>
                  <a:gd name="T5" fmla="*/ 0 h 305"/>
                  <a:gd name="T6" fmla="*/ 307 w 307"/>
                  <a:gd name="T7" fmla="*/ 54 h 305"/>
                </a:gdLst>
                <a:ahLst/>
                <a:cxnLst>
                  <a:cxn ang="0">
                    <a:pos x="T0" y="T1"/>
                  </a:cxn>
                  <a:cxn ang="0">
                    <a:pos x="T2" y="T3"/>
                  </a:cxn>
                  <a:cxn ang="0">
                    <a:pos x="T4" y="T5"/>
                  </a:cxn>
                  <a:cxn ang="0">
                    <a:pos x="T6" y="T7"/>
                  </a:cxn>
                </a:cxnLst>
                <a:rect l="0" t="0" r="r" b="b"/>
                <a:pathLst>
                  <a:path w="307" h="305">
                    <a:moveTo>
                      <a:pt x="117" y="305"/>
                    </a:moveTo>
                    <a:lnTo>
                      <a:pt x="0" y="147"/>
                    </a:lnTo>
                    <a:lnTo>
                      <a:pt x="114" y="0"/>
                    </a:lnTo>
                    <a:lnTo>
                      <a:pt x="307" y="54"/>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1" name="Line 60"/>
              <p:cNvSpPr>
                <a:spLocks noChangeShapeType="1"/>
              </p:cNvSpPr>
              <p:nvPr/>
            </p:nvSpPr>
            <p:spPr bwMode="auto">
              <a:xfrm flipH="1" flipV="1">
                <a:off x="6843713" y="2386013"/>
                <a:ext cx="44450" cy="730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2" name="Line 61"/>
              <p:cNvSpPr>
                <a:spLocks noChangeShapeType="1"/>
              </p:cNvSpPr>
              <p:nvPr/>
            </p:nvSpPr>
            <p:spPr bwMode="auto">
              <a:xfrm flipV="1">
                <a:off x="6756400" y="2386013"/>
                <a:ext cx="87313" cy="428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3" name="Line 62"/>
              <p:cNvSpPr>
                <a:spLocks noChangeShapeType="1"/>
              </p:cNvSpPr>
              <p:nvPr/>
            </p:nvSpPr>
            <p:spPr bwMode="auto">
              <a:xfrm flipH="1">
                <a:off x="7175500" y="2312988"/>
                <a:ext cx="26988" cy="254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4" name="Freeform 63"/>
              <p:cNvSpPr>
                <a:spLocks/>
              </p:cNvSpPr>
              <p:nvPr/>
            </p:nvSpPr>
            <p:spPr bwMode="auto">
              <a:xfrm>
                <a:off x="7162800" y="2439988"/>
                <a:ext cx="142875" cy="153988"/>
              </a:xfrm>
              <a:custGeom>
                <a:avLst/>
                <a:gdLst>
                  <a:gd name="T0" fmla="*/ 180 w 180"/>
                  <a:gd name="T1" fmla="*/ 196 h 196"/>
                  <a:gd name="T2" fmla="*/ 35 w 180"/>
                  <a:gd name="T3" fmla="*/ 115 h 196"/>
                  <a:gd name="T4" fmla="*/ 0 w 180"/>
                  <a:gd name="T5" fmla="*/ 0 h 196"/>
                </a:gdLst>
                <a:ahLst/>
                <a:cxnLst>
                  <a:cxn ang="0">
                    <a:pos x="T0" y="T1"/>
                  </a:cxn>
                  <a:cxn ang="0">
                    <a:pos x="T2" y="T3"/>
                  </a:cxn>
                  <a:cxn ang="0">
                    <a:pos x="T4" y="T5"/>
                  </a:cxn>
                </a:cxnLst>
                <a:rect l="0" t="0" r="r" b="b"/>
                <a:pathLst>
                  <a:path w="180" h="196">
                    <a:moveTo>
                      <a:pt x="180" y="196"/>
                    </a:moveTo>
                    <a:lnTo>
                      <a:pt x="35" y="115"/>
                    </a:lnTo>
                    <a:lnTo>
                      <a:pt x="0" y="0"/>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5" name="Line 64"/>
              <p:cNvSpPr>
                <a:spLocks noChangeShapeType="1"/>
              </p:cNvSpPr>
              <p:nvPr/>
            </p:nvSpPr>
            <p:spPr bwMode="auto">
              <a:xfrm flipH="1" flipV="1">
                <a:off x="6994525" y="2341563"/>
                <a:ext cx="93663"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6" name="Line 65"/>
              <p:cNvSpPr>
                <a:spLocks noChangeShapeType="1"/>
              </p:cNvSpPr>
              <p:nvPr/>
            </p:nvSpPr>
            <p:spPr bwMode="auto">
              <a:xfrm flipH="1">
                <a:off x="6843713" y="2341563"/>
                <a:ext cx="150813" cy="4445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7" name="Line 66"/>
              <p:cNvSpPr>
                <a:spLocks noChangeShapeType="1"/>
              </p:cNvSpPr>
              <p:nvPr/>
            </p:nvSpPr>
            <p:spPr bwMode="auto">
              <a:xfrm flipV="1">
                <a:off x="7040563" y="2208213"/>
                <a:ext cx="0" cy="984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8" name="Line 67"/>
              <p:cNvSpPr>
                <a:spLocks noChangeShapeType="1"/>
              </p:cNvSpPr>
              <p:nvPr/>
            </p:nvSpPr>
            <p:spPr bwMode="auto">
              <a:xfrm flipV="1">
                <a:off x="6994525" y="2185988"/>
                <a:ext cx="0" cy="1555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9" name="Line 68"/>
              <p:cNvSpPr>
                <a:spLocks noChangeShapeType="1"/>
              </p:cNvSpPr>
              <p:nvPr/>
            </p:nvSpPr>
            <p:spPr bwMode="auto">
              <a:xfrm>
                <a:off x="6910388" y="3143251"/>
                <a:ext cx="136525" cy="666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0" name="Line 69"/>
              <p:cNvSpPr>
                <a:spLocks noChangeShapeType="1"/>
              </p:cNvSpPr>
              <p:nvPr/>
            </p:nvSpPr>
            <p:spPr bwMode="auto">
              <a:xfrm>
                <a:off x="7046913" y="3065463"/>
                <a:ext cx="0" cy="1444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1" name="Line 70"/>
              <p:cNvSpPr>
                <a:spLocks noChangeShapeType="1"/>
              </p:cNvSpPr>
              <p:nvPr/>
            </p:nvSpPr>
            <p:spPr bwMode="auto">
              <a:xfrm flipH="1">
                <a:off x="6938963" y="3392488"/>
                <a:ext cx="52388" cy="2063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2" name="Line 71"/>
              <p:cNvSpPr>
                <a:spLocks noChangeShapeType="1"/>
              </p:cNvSpPr>
              <p:nvPr/>
            </p:nvSpPr>
            <p:spPr bwMode="auto">
              <a:xfrm flipH="1">
                <a:off x="6927850" y="3354388"/>
                <a:ext cx="55563" cy="2063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3" name="Line 72"/>
              <p:cNvSpPr>
                <a:spLocks noChangeShapeType="1"/>
              </p:cNvSpPr>
              <p:nvPr/>
            </p:nvSpPr>
            <p:spPr bwMode="auto">
              <a:xfrm flipH="1" flipV="1">
                <a:off x="7092950" y="3376613"/>
                <a:ext cx="112713" cy="285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4" name="Line 73"/>
              <p:cNvSpPr>
                <a:spLocks noChangeShapeType="1"/>
              </p:cNvSpPr>
              <p:nvPr/>
            </p:nvSpPr>
            <p:spPr bwMode="auto">
              <a:xfrm flipV="1">
                <a:off x="7046913" y="3209926"/>
                <a:ext cx="0" cy="920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5" name="Line 74"/>
              <p:cNvSpPr>
                <a:spLocks noChangeShapeType="1"/>
              </p:cNvSpPr>
              <p:nvPr/>
            </p:nvSpPr>
            <p:spPr bwMode="auto">
              <a:xfrm flipH="1">
                <a:off x="7540625" y="2808288"/>
                <a:ext cx="61913" cy="301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6" name="Line 75"/>
              <p:cNvSpPr>
                <a:spLocks noChangeShapeType="1"/>
              </p:cNvSpPr>
              <p:nvPr/>
            </p:nvSpPr>
            <p:spPr bwMode="auto">
              <a:xfrm>
                <a:off x="7707313" y="2863851"/>
                <a:ext cx="0" cy="984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7" name="Freeform 76"/>
              <p:cNvSpPr>
                <a:spLocks/>
              </p:cNvSpPr>
              <p:nvPr/>
            </p:nvSpPr>
            <p:spPr bwMode="auto">
              <a:xfrm>
                <a:off x="7456488" y="2833688"/>
                <a:ext cx="293688" cy="238125"/>
              </a:xfrm>
              <a:custGeom>
                <a:avLst/>
                <a:gdLst>
                  <a:gd name="T0" fmla="*/ 0 w 370"/>
                  <a:gd name="T1" fmla="*/ 188 h 299"/>
                  <a:gd name="T2" fmla="*/ 188 w 370"/>
                  <a:gd name="T3" fmla="*/ 299 h 299"/>
                  <a:gd name="T4" fmla="*/ 370 w 370"/>
                  <a:gd name="T5" fmla="*/ 185 h 299"/>
                  <a:gd name="T6" fmla="*/ 370 w 370"/>
                  <a:gd name="T7" fmla="*/ 0 h 299"/>
                </a:gdLst>
                <a:ahLst/>
                <a:cxnLst>
                  <a:cxn ang="0">
                    <a:pos x="T0" y="T1"/>
                  </a:cxn>
                  <a:cxn ang="0">
                    <a:pos x="T2" y="T3"/>
                  </a:cxn>
                  <a:cxn ang="0">
                    <a:pos x="T4" y="T5"/>
                  </a:cxn>
                  <a:cxn ang="0">
                    <a:pos x="T6" y="T7"/>
                  </a:cxn>
                </a:cxnLst>
                <a:rect l="0" t="0" r="r" b="b"/>
                <a:pathLst>
                  <a:path w="370" h="299">
                    <a:moveTo>
                      <a:pt x="0" y="188"/>
                    </a:moveTo>
                    <a:lnTo>
                      <a:pt x="188" y="299"/>
                    </a:lnTo>
                    <a:lnTo>
                      <a:pt x="370" y="185"/>
                    </a:lnTo>
                    <a:lnTo>
                      <a:pt x="370" y="0"/>
                    </a:lnTo>
                  </a:path>
                </a:pathLst>
              </a:custGeom>
              <a:noFill/>
              <a:ln w="19050">
                <a:solidFill>
                  <a:srgbClr val="00206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8" name="Line 77"/>
              <p:cNvSpPr>
                <a:spLocks noChangeShapeType="1"/>
              </p:cNvSpPr>
              <p:nvPr/>
            </p:nvSpPr>
            <p:spPr bwMode="auto">
              <a:xfrm flipH="1" flipV="1">
                <a:off x="7608888" y="2760663"/>
                <a:ext cx="141288" cy="730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9" name="Line 78"/>
              <p:cNvSpPr>
                <a:spLocks noChangeShapeType="1"/>
              </p:cNvSpPr>
              <p:nvPr/>
            </p:nvSpPr>
            <p:spPr bwMode="auto">
              <a:xfrm>
                <a:off x="7456488" y="2894013"/>
                <a:ext cx="0" cy="889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0" name="Line 79"/>
              <p:cNvSpPr>
                <a:spLocks noChangeShapeType="1"/>
              </p:cNvSpPr>
              <p:nvPr/>
            </p:nvSpPr>
            <p:spPr bwMode="auto">
              <a:xfrm flipH="1" flipV="1">
                <a:off x="7505700" y="2967038"/>
                <a:ext cx="100013" cy="539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1" name="Line 80"/>
              <p:cNvSpPr>
                <a:spLocks noChangeShapeType="1"/>
              </p:cNvSpPr>
              <p:nvPr/>
            </p:nvSpPr>
            <p:spPr bwMode="auto">
              <a:xfrm flipV="1">
                <a:off x="7531100" y="2760663"/>
                <a:ext cx="77788" cy="396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2" name="Line 81"/>
              <p:cNvSpPr>
                <a:spLocks noChangeShapeType="1"/>
              </p:cNvSpPr>
              <p:nvPr/>
            </p:nvSpPr>
            <p:spPr bwMode="auto">
              <a:xfrm flipH="1">
                <a:off x="7205663" y="3100388"/>
                <a:ext cx="136525" cy="7778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3" name="Line 82"/>
              <p:cNvSpPr>
                <a:spLocks noChangeShapeType="1"/>
              </p:cNvSpPr>
              <p:nvPr/>
            </p:nvSpPr>
            <p:spPr bwMode="auto">
              <a:xfrm flipH="1">
                <a:off x="7156450" y="3028951"/>
                <a:ext cx="144463" cy="746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4" name="Line 83"/>
              <p:cNvSpPr>
                <a:spLocks noChangeShapeType="1"/>
              </p:cNvSpPr>
              <p:nvPr/>
            </p:nvSpPr>
            <p:spPr bwMode="auto">
              <a:xfrm flipV="1">
                <a:off x="7046913" y="2982913"/>
                <a:ext cx="409575" cy="22701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5" name="Line 84"/>
              <p:cNvSpPr>
                <a:spLocks noChangeShapeType="1"/>
              </p:cNvSpPr>
              <p:nvPr/>
            </p:nvSpPr>
            <p:spPr bwMode="auto">
              <a:xfrm flipV="1">
                <a:off x="7608888" y="2605088"/>
                <a:ext cx="0" cy="15557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6" name="Line 85"/>
              <p:cNvSpPr>
                <a:spLocks noChangeShapeType="1"/>
              </p:cNvSpPr>
              <p:nvPr/>
            </p:nvSpPr>
            <p:spPr bwMode="auto">
              <a:xfrm>
                <a:off x="7305675" y="2593976"/>
                <a:ext cx="0" cy="109538"/>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7" name="Line 86"/>
              <p:cNvSpPr>
                <a:spLocks noChangeShapeType="1"/>
              </p:cNvSpPr>
              <p:nvPr/>
            </p:nvSpPr>
            <p:spPr bwMode="auto">
              <a:xfrm>
                <a:off x="7351713" y="2592388"/>
                <a:ext cx="0" cy="114300"/>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8" name="Line 87"/>
              <p:cNvSpPr>
                <a:spLocks noChangeShapeType="1"/>
              </p:cNvSpPr>
              <p:nvPr/>
            </p:nvSpPr>
            <p:spPr bwMode="auto">
              <a:xfrm flipH="1">
                <a:off x="7202488" y="1978026"/>
                <a:ext cx="101600" cy="222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9" name="Line 88"/>
              <p:cNvSpPr>
                <a:spLocks noChangeShapeType="1"/>
              </p:cNvSpPr>
              <p:nvPr/>
            </p:nvSpPr>
            <p:spPr bwMode="auto">
              <a:xfrm flipH="1">
                <a:off x="7750175" y="2760663"/>
                <a:ext cx="133350" cy="73025"/>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10" name="Line 89"/>
              <p:cNvSpPr>
                <a:spLocks noChangeShapeType="1"/>
              </p:cNvSpPr>
              <p:nvPr/>
            </p:nvSpPr>
            <p:spPr bwMode="auto">
              <a:xfrm flipV="1">
                <a:off x="7019925" y="3417888"/>
                <a:ext cx="0" cy="428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11" name="Line 90"/>
              <p:cNvSpPr>
                <a:spLocks noChangeShapeType="1"/>
              </p:cNvSpPr>
              <p:nvPr/>
            </p:nvSpPr>
            <p:spPr bwMode="auto">
              <a:xfrm flipV="1">
                <a:off x="7056438" y="3417888"/>
                <a:ext cx="0" cy="42863"/>
              </a:xfrm>
              <a:prstGeom prst="line">
                <a:avLst/>
              </a:prstGeom>
              <a:noFill/>
              <a:ln w="19050">
                <a:solidFill>
                  <a:srgbClr val="00206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2113" name="ZoneTexte 2112"/>
            <p:cNvSpPr txBox="1"/>
            <p:nvPr/>
          </p:nvSpPr>
          <p:spPr>
            <a:xfrm>
              <a:off x="6852503" y="1607616"/>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98" name="ZoneTexte 97"/>
            <p:cNvSpPr txBox="1"/>
            <p:nvPr/>
          </p:nvSpPr>
          <p:spPr>
            <a:xfrm>
              <a:off x="7138800" y="1716234"/>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99" name="ZoneTexte 98"/>
            <p:cNvSpPr txBox="1"/>
            <p:nvPr/>
          </p:nvSpPr>
          <p:spPr>
            <a:xfrm>
              <a:off x="7274606" y="1811396"/>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0" name="ZoneTexte 99"/>
            <p:cNvSpPr txBox="1"/>
            <p:nvPr/>
          </p:nvSpPr>
          <p:spPr>
            <a:xfrm>
              <a:off x="7854422" y="1839344"/>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1" name="ZoneTexte 100"/>
            <p:cNvSpPr txBox="1"/>
            <p:nvPr/>
          </p:nvSpPr>
          <p:spPr>
            <a:xfrm>
              <a:off x="6462683" y="2263173"/>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2" name="ZoneTexte 101"/>
            <p:cNvSpPr txBox="1"/>
            <p:nvPr/>
          </p:nvSpPr>
          <p:spPr>
            <a:xfrm>
              <a:off x="6673680" y="2298151"/>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3" name="ZoneTexte 102"/>
            <p:cNvSpPr txBox="1"/>
            <p:nvPr/>
          </p:nvSpPr>
          <p:spPr>
            <a:xfrm>
              <a:off x="7731093" y="3199042"/>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4" name="ZoneTexte 103"/>
            <p:cNvSpPr txBox="1"/>
            <p:nvPr/>
          </p:nvSpPr>
          <p:spPr>
            <a:xfrm>
              <a:off x="7991493" y="3122061"/>
              <a:ext cx="263213" cy="246221"/>
            </a:xfrm>
            <a:prstGeom prst="rect">
              <a:avLst/>
            </a:prstGeom>
            <a:noFill/>
          </p:spPr>
          <p:txBody>
            <a:bodyPr wrap="none" rtlCol="0">
              <a:spAutoFit/>
            </a:bodyPr>
            <a:lstStyle/>
            <a:p>
              <a:pPr algn="ctr"/>
              <a:r>
                <a:rPr lang="fr-FR" sz="1000" b="1" dirty="0">
                  <a:solidFill>
                    <a:srgbClr val="002060"/>
                  </a:solidFill>
                </a:rPr>
                <a:t>F</a:t>
              </a:r>
            </a:p>
          </p:txBody>
        </p:sp>
        <p:sp>
          <p:nvSpPr>
            <p:cNvPr id="105" name="ZoneTexte 104"/>
            <p:cNvSpPr txBox="1"/>
            <p:nvPr/>
          </p:nvSpPr>
          <p:spPr>
            <a:xfrm>
              <a:off x="6883943" y="2168121"/>
              <a:ext cx="277640" cy="246221"/>
            </a:xfrm>
            <a:prstGeom prst="rect">
              <a:avLst/>
            </a:prstGeom>
            <a:noFill/>
          </p:spPr>
          <p:txBody>
            <a:bodyPr wrap="none" rtlCol="0">
              <a:spAutoFit/>
            </a:bodyPr>
            <a:lstStyle/>
            <a:p>
              <a:pPr algn="ctr"/>
              <a:r>
                <a:rPr lang="fr-FR" sz="1000" b="1" dirty="0">
                  <a:solidFill>
                    <a:srgbClr val="002060"/>
                  </a:solidFill>
                </a:rPr>
                <a:t>N</a:t>
              </a:r>
            </a:p>
          </p:txBody>
        </p:sp>
        <p:sp>
          <p:nvSpPr>
            <p:cNvPr id="106" name="ZoneTexte 105"/>
            <p:cNvSpPr txBox="1"/>
            <p:nvPr/>
          </p:nvSpPr>
          <p:spPr>
            <a:xfrm>
              <a:off x="7013084" y="2005269"/>
              <a:ext cx="277640" cy="246221"/>
            </a:xfrm>
            <a:prstGeom prst="rect">
              <a:avLst/>
            </a:prstGeom>
            <a:noFill/>
          </p:spPr>
          <p:txBody>
            <a:bodyPr wrap="none" rtlCol="0">
              <a:spAutoFit/>
            </a:bodyPr>
            <a:lstStyle/>
            <a:p>
              <a:pPr algn="ctr"/>
              <a:r>
                <a:rPr lang="fr-FR" sz="1000" b="1" dirty="0">
                  <a:solidFill>
                    <a:srgbClr val="002060"/>
                  </a:solidFill>
                </a:rPr>
                <a:t>N</a:t>
              </a:r>
            </a:p>
          </p:txBody>
        </p:sp>
        <p:sp>
          <p:nvSpPr>
            <p:cNvPr id="107" name="ZoneTexte 106"/>
            <p:cNvSpPr txBox="1"/>
            <p:nvPr/>
          </p:nvSpPr>
          <p:spPr>
            <a:xfrm>
              <a:off x="7238887" y="2612832"/>
              <a:ext cx="277640" cy="246221"/>
            </a:xfrm>
            <a:prstGeom prst="rect">
              <a:avLst/>
            </a:prstGeom>
            <a:noFill/>
          </p:spPr>
          <p:txBody>
            <a:bodyPr wrap="none" rtlCol="0">
              <a:spAutoFit/>
            </a:bodyPr>
            <a:lstStyle/>
            <a:p>
              <a:pPr algn="ctr"/>
              <a:r>
                <a:rPr lang="fr-FR" sz="1000" b="1" dirty="0">
                  <a:solidFill>
                    <a:srgbClr val="002060"/>
                  </a:solidFill>
                </a:rPr>
                <a:t>N</a:t>
              </a:r>
            </a:p>
          </p:txBody>
        </p:sp>
        <p:sp>
          <p:nvSpPr>
            <p:cNvPr id="108" name="ZoneTexte 107"/>
            <p:cNvSpPr txBox="1"/>
            <p:nvPr/>
          </p:nvSpPr>
          <p:spPr>
            <a:xfrm>
              <a:off x="7825413" y="2776171"/>
              <a:ext cx="277640" cy="246221"/>
            </a:xfrm>
            <a:prstGeom prst="rect">
              <a:avLst/>
            </a:prstGeom>
            <a:noFill/>
          </p:spPr>
          <p:txBody>
            <a:bodyPr wrap="none" rtlCol="0">
              <a:spAutoFit/>
            </a:bodyPr>
            <a:lstStyle/>
            <a:p>
              <a:pPr algn="ctr"/>
              <a:r>
                <a:rPr lang="fr-FR" sz="1000" b="1" dirty="0">
                  <a:solidFill>
                    <a:srgbClr val="002060"/>
                  </a:solidFill>
                </a:rPr>
                <a:t>N</a:t>
              </a:r>
            </a:p>
          </p:txBody>
        </p:sp>
        <p:sp>
          <p:nvSpPr>
            <p:cNvPr id="109" name="ZoneTexte 108"/>
            <p:cNvSpPr txBox="1"/>
            <p:nvPr/>
          </p:nvSpPr>
          <p:spPr>
            <a:xfrm>
              <a:off x="8057529" y="2829757"/>
              <a:ext cx="277640" cy="246221"/>
            </a:xfrm>
            <a:prstGeom prst="rect">
              <a:avLst/>
            </a:prstGeom>
            <a:noFill/>
          </p:spPr>
          <p:txBody>
            <a:bodyPr wrap="none" rtlCol="0">
              <a:spAutoFit/>
            </a:bodyPr>
            <a:lstStyle/>
            <a:p>
              <a:pPr algn="ctr"/>
              <a:r>
                <a:rPr lang="fr-FR" sz="1000" b="1" dirty="0">
                  <a:solidFill>
                    <a:srgbClr val="002060"/>
                  </a:solidFill>
                </a:rPr>
                <a:t>N</a:t>
              </a:r>
            </a:p>
          </p:txBody>
        </p:sp>
        <p:sp>
          <p:nvSpPr>
            <p:cNvPr id="110" name="ZoneTexte 109"/>
            <p:cNvSpPr txBox="1"/>
            <p:nvPr/>
          </p:nvSpPr>
          <p:spPr>
            <a:xfrm>
              <a:off x="7098018" y="2550043"/>
              <a:ext cx="284052" cy="246221"/>
            </a:xfrm>
            <a:prstGeom prst="rect">
              <a:avLst/>
            </a:prstGeom>
            <a:noFill/>
          </p:spPr>
          <p:txBody>
            <a:bodyPr wrap="none" rtlCol="0">
              <a:spAutoFit/>
            </a:bodyPr>
            <a:lstStyle/>
            <a:p>
              <a:pPr algn="ctr"/>
              <a:r>
                <a:rPr lang="fr-FR" sz="1000" b="1" dirty="0">
                  <a:solidFill>
                    <a:srgbClr val="002060"/>
                  </a:solidFill>
                </a:rPr>
                <a:t>O</a:t>
              </a:r>
            </a:p>
          </p:txBody>
        </p:sp>
        <p:sp>
          <p:nvSpPr>
            <p:cNvPr id="111" name="ZoneTexte 110"/>
            <p:cNvSpPr txBox="1"/>
            <p:nvPr/>
          </p:nvSpPr>
          <p:spPr>
            <a:xfrm>
              <a:off x="8237470" y="2849669"/>
              <a:ext cx="284052" cy="246221"/>
            </a:xfrm>
            <a:prstGeom prst="rect">
              <a:avLst/>
            </a:prstGeom>
            <a:noFill/>
          </p:spPr>
          <p:txBody>
            <a:bodyPr wrap="none" rtlCol="0">
              <a:spAutoFit/>
            </a:bodyPr>
            <a:lstStyle/>
            <a:p>
              <a:pPr algn="ctr"/>
              <a:r>
                <a:rPr lang="fr-FR" sz="1000" b="1" dirty="0">
                  <a:solidFill>
                    <a:srgbClr val="002060"/>
                  </a:solidFill>
                </a:rPr>
                <a:t>O</a:t>
              </a:r>
            </a:p>
          </p:txBody>
        </p:sp>
        <p:sp>
          <p:nvSpPr>
            <p:cNvPr id="112" name="ZoneTexte 111"/>
            <p:cNvSpPr txBox="1"/>
            <p:nvPr/>
          </p:nvSpPr>
          <p:spPr>
            <a:xfrm>
              <a:off x="8462345" y="2897367"/>
              <a:ext cx="284052" cy="246221"/>
            </a:xfrm>
            <a:prstGeom prst="rect">
              <a:avLst/>
            </a:prstGeom>
            <a:noFill/>
          </p:spPr>
          <p:txBody>
            <a:bodyPr wrap="none" rtlCol="0">
              <a:spAutoFit/>
            </a:bodyPr>
            <a:lstStyle/>
            <a:p>
              <a:pPr algn="ctr"/>
              <a:r>
                <a:rPr lang="fr-FR" sz="1000" b="1" dirty="0">
                  <a:solidFill>
                    <a:srgbClr val="002060"/>
                  </a:solidFill>
                </a:rPr>
                <a:t>O</a:t>
              </a:r>
            </a:p>
          </p:txBody>
        </p:sp>
        <p:sp>
          <p:nvSpPr>
            <p:cNvPr id="113" name="ZoneTexte 112"/>
            <p:cNvSpPr txBox="1"/>
            <p:nvPr/>
          </p:nvSpPr>
          <p:spPr>
            <a:xfrm>
              <a:off x="6619534" y="3231690"/>
              <a:ext cx="284052" cy="246221"/>
            </a:xfrm>
            <a:prstGeom prst="rect">
              <a:avLst/>
            </a:prstGeom>
            <a:noFill/>
          </p:spPr>
          <p:txBody>
            <a:bodyPr wrap="none" rtlCol="0">
              <a:spAutoFit/>
            </a:bodyPr>
            <a:lstStyle/>
            <a:p>
              <a:pPr algn="ctr"/>
              <a:r>
                <a:rPr lang="fr-FR" sz="1000" b="1" dirty="0">
                  <a:solidFill>
                    <a:srgbClr val="002060"/>
                  </a:solidFill>
                </a:rPr>
                <a:t>O</a:t>
              </a:r>
            </a:p>
          </p:txBody>
        </p:sp>
        <p:sp>
          <p:nvSpPr>
            <p:cNvPr id="114" name="ZoneTexte 113"/>
            <p:cNvSpPr txBox="1"/>
            <p:nvPr/>
          </p:nvSpPr>
          <p:spPr>
            <a:xfrm>
              <a:off x="6777392" y="3362072"/>
              <a:ext cx="284052" cy="246221"/>
            </a:xfrm>
            <a:prstGeom prst="rect">
              <a:avLst/>
            </a:prstGeom>
            <a:noFill/>
          </p:spPr>
          <p:txBody>
            <a:bodyPr wrap="none" rtlCol="0">
              <a:spAutoFit/>
            </a:bodyPr>
            <a:lstStyle/>
            <a:p>
              <a:pPr algn="ctr"/>
              <a:r>
                <a:rPr lang="fr-FR" sz="1000" b="1" dirty="0">
                  <a:solidFill>
                    <a:srgbClr val="002060"/>
                  </a:solidFill>
                </a:rPr>
                <a:t>O</a:t>
              </a:r>
            </a:p>
          </p:txBody>
        </p:sp>
        <p:sp>
          <p:nvSpPr>
            <p:cNvPr id="115" name="ZoneTexte 114"/>
            <p:cNvSpPr txBox="1"/>
            <p:nvPr/>
          </p:nvSpPr>
          <p:spPr>
            <a:xfrm>
              <a:off x="8154756" y="2291231"/>
              <a:ext cx="312906" cy="246221"/>
            </a:xfrm>
            <a:prstGeom prst="rect">
              <a:avLst/>
            </a:prstGeom>
            <a:noFill/>
          </p:spPr>
          <p:txBody>
            <a:bodyPr wrap="none" rtlCol="0">
              <a:spAutoFit/>
            </a:bodyPr>
            <a:lstStyle/>
            <a:p>
              <a:pPr algn="ctr"/>
              <a:r>
                <a:rPr lang="fr-FR" sz="1000" b="1" dirty="0">
                  <a:solidFill>
                    <a:srgbClr val="002060"/>
                  </a:solidFill>
                </a:rPr>
                <a:t>CI</a:t>
              </a:r>
            </a:p>
          </p:txBody>
        </p:sp>
        <p:sp>
          <p:nvSpPr>
            <p:cNvPr id="116" name="ZoneTexte 115"/>
            <p:cNvSpPr txBox="1"/>
            <p:nvPr/>
          </p:nvSpPr>
          <p:spPr>
            <a:xfrm>
              <a:off x="7243251" y="2168080"/>
              <a:ext cx="277640" cy="400110"/>
            </a:xfrm>
            <a:prstGeom prst="rect">
              <a:avLst/>
            </a:prstGeom>
            <a:noFill/>
          </p:spPr>
          <p:txBody>
            <a:bodyPr wrap="none" rtlCol="0">
              <a:spAutoFit/>
            </a:bodyPr>
            <a:lstStyle/>
            <a:p>
              <a:pPr algn="ctr"/>
              <a:r>
                <a:rPr lang="fr-FR" sz="1000" b="1" dirty="0">
                  <a:solidFill>
                    <a:srgbClr val="002060"/>
                  </a:solidFill>
                </a:rPr>
                <a:t>H</a:t>
              </a:r>
              <a:br>
                <a:rPr lang="fr-FR" sz="1000" b="1" dirty="0">
                  <a:solidFill>
                    <a:srgbClr val="002060"/>
                  </a:solidFill>
                </a:rPr>
              </a:br>
              <a:r>
                <a:rPr lang="fr-FR" sz="1000" b="1" dirty="0">
                  <a:solidFill>
                    <a:srgbClr val="002060"/>
                  </a:solidFill>
                </a:rPr>
                <a:t>N</a:t>
              </a:r>
            </a:p>
          </p:txBody>
        </p:sp>
        <p:sp>
          <p:nvSpPr>
            <p:cNvPr id="117" name="ZoneTexte 116"/>
            <p:cNvSpPr txBox="1"/>
            <p:nvPr/>
          </p:nvSpPr>
          <p:spPr>
            <a:xfrm>
              <a:off x="8273898" y="2475393"/>
              <a:ext cx="277640" cy="400110"/>
            </a:xfrm>
            <a:prstGeom prst="rect">
              <a:avLst/>
            </a:prstGeom>
            <a:noFill/>
          </p:spPr>
          <p:txBody>
            <a:bodyPr wrap="none" rtlCol="0">
              <a:spAutoFit/>
            </a:bodyPr>
            <a:lstStyle/>
            <a:p>
              <a:pPr algn="ctr"/>
              <a:r>
                <a:rPr lang="fr-FR" sz="1000" b="1" dirty="0">
                  <a:solidFill>
                    <a:srgbClr val="002060"/>
                  </a:solidFill>
                </a:rPr>
                <a:t>H</a:t>
              </a:r>
              <a:br>
                <a:rPr lang="fr-FR" sz="1000" b="1" dirty="0">
                  <a:solidFill>
                    <a:srgbClr val="002060"/>
                  </a:solidFill>
                </a:rPr>
              </a:br>
              <a:r>
                <a:rPr lang="fr-FR" sz="1000" b="1" dirty="0">
                  <a:solidFill>
                    <a:srgbClr val="002060"/>
                  </a:solidFill>
                </a:rPr>
                <a:t>N</a:t>
              </a:r>
            </a:p>
          </p:txBody>
        </p:sp>
        <p:sp>
          <p:nvSpPr>
            <p:cNvPr id="119" name="ZoneTexte 118"/>
            <p:cNvSpPr txBox="1"/>
            <p:nvPr/>
          </p:nvSpPr>
          <p:spPr>
            <a:xfrm>
              <a:off x="6800227" y="3176324"/>
              <a:ext cx="269626" cy="246221"/>
            </a:xfrm>
            <a:prstGeom prst="rect">
              <a:avLst/>
            </a:prstGeom>
            <a:noFill/>
          </p:spPr>
          <p:txBody>
            <a:bodyPr wrap="none" rtlCol="0">
              <a:spAutoFit/>
            </a:bodyPr>
            <a:lstStyle/>
            <a:p>
              <a:pPr algn="ctr"/>
              <a:r>
                <a:rPr lang="fr-FR" sz="1000" b="1" dirty="0">
                  <a:solidFill>
                    <a:srgbClr val="002060"/>
                  </a:solidFill>
                </a:rPr>
                <a:t>S</a:t>
              </a:r>
            </a:p>
          </p:txBody>
        </p:sp>
        <p:sp>
          <p:nvSpPr>
            <p:cNvPr id="120" name="ZoneTexte 119"/>
            <p:cNvSpPr txBox="1"/>
            <p:nvPr/>
          </p:nvSpPr>
          <p:spPr>
            <a:xfrm>
              <a:off x="8403840" y="2740432"/>
              <a:ext cx="269626" cy="246221"/>
            </a:xfrm>
            <a:prstGeom prst="rect">
              <a:avLst/>
            </a:prstGeom>
            <a:noFill/>
          </p:spPr>
          <p:txBody>
            <a:bodyPr wrap="none" rtlCol="0">
              <a:spAutoFit/>
            </a:bodyPr>
            <a:lstStyle/>
            <a:p>
              <a:pPr algn="ctr"/>
              <a:r>
                <a:rPr lang="fr-FR" sz="1000" b="1" dirty="0">
                  <a:solidFill>
                    <a:srgbClr val="002060"/>
                  </a:solidFill>
                </a:rPr>
                <a:t>S</a:t>
              </a:r>
            </a:p>
          </p:txBody>
        </p:sp>
      </p:grpSp>
      <p:sp>
        <p:nvSpPr>
          <p:cNvPr id="973" name="ZoneTexte 972"/>
          <p:cNvSpPr txBox="1"/>
          <p:nvPr/>
        </p:nvSpPr>
        <p:spPr>
          <a:xfrm>
            <a:off x="7924659" y="1135739"/>
            <a:ext cx="1473824" cy="369332"/>
          </a:xfrm>
          <a:prstGeom prst="rect">
            <a:avLst/>
          </a:prstGeom>
          <a:noFill/>
          <a:ln w="9525">
            <a:noFill/>
            <a:miter lim="800000"/>
            <a:headEnd/>
            <a:tailEnd/>
          </a:ln>
        </p:spPr>
        <p:txBody>
          <a:bodyPr wrap="square">
            <a:spAutoFit/>
          </a:bodyPr>
          <a:lstStyle>
            <a:defPPr>
              <a:defRPr lang="fr-FR"/>
            </a:defPPr>
            <a:lvl1pPr algn="ctr">
              <a:defRPr sz="1600" b="1">
                <a:solidFill>
                  <a:srgbClr val="0070C0"/>
                </a:solidFill>
                <a:latin typeface="Calibri" pitchFamily="34" charset="0"/>
                <a:ea typeface="ＭＳ Ｐゴシック" pitchFamily="34" charset="-128"/>
              </a:defRPr>
            </a:lvl1pPr>
          </a:lstStyle>
          <a:p>
            <a:r>
              <a:rPr lang="fr-FR" sz="1800" dirty="0"/>
              <a:t>GS-CA1</a:t>
            </a:r>
            <a:endParaRPr lang="fr-FR" dirty="0"/>
          </a:p>
        </p:txBody>
      </p:sp>
      <p:sp>
        <p:nvSpPr>
          <p:cNvPr id="974" name="ZoneTexte 97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108</a:t>
            </a:r>
          </a:p>
        </p:txBody>
      </p:sp>
    </p:spTree>
    <p:extLst>
      <p:ext uri="{BB962C8B-B14F-4D97-AF65-F5344CB8AC3E}">
        <p14:creationId xmlns:p14="http://schemas.microsoft.com/office/powerpoint/2010/main" val="1705859490"/>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Titre 1"/>
          <p:cNvSpPr>
            <a:spLocks noGrp="1"/>
          </p:cNvSpPr>
          <p:nvPr>
            <p:ph type="title"/>
          </p:nvPr>
        </p:nvSpPr>
        <p:spPr/>
        <p:txBody>
          <a:bodyPr/>
          <a:lstStyle/>
          <a:p>
            <a:r>
              <a:rPr lang="fr-FR" dirty="0"/>
              <a:t>Inhibiteur de capside à longue durée d’action : évaluation </a:t>
            </a:r>
            <a:r>
              <a:rPr lang="fr-FR" dirty="0" err="1"/>
              <a:t>pré-clinique</a:t>
            </a:r>
            <a:r>
              <a:rPr lang="fr-FR" dirty="0"/>
              <a:t> (2)</a:t>
            </a:r>
          </a:p>
        </p:txBody>
      </p:sp>
      <p:sp>
        <p:nvSpPr>
          <p:cNvPr id="11" name="Espace réservé du contenu 10"/>
          <p:cNvSpPr>
            <a:spLocks noGrp="1"/>
          </p:cNvSpPr>
          <p:nvPr>
            <p:ph idx="1"/>
          </p:nvPr>
        </p:nvSpPr>
        <p:spPr/>
        <p:txBody>
          <a:bodyPr/>
          <a:lstStyle/>
          <a:p>
            <a:r>
              <a:rPr lang="fr-FR" sz="2000" b="1" dirty="0">
                <a:solidFill>
                  <a:srgbClr val="0070C0"/>
                </a:solidFill>
              </a:rPr>
              <a:t>Sélection de résistance in vitro à GS-CA1 : </a:t>
            </a:r>
            <a:r>
              <a:rPr lang="fr-FR" sz="1800" dirty="0"/>
              <a:t>uniquement dans le site </a:t>
            </a:r>
          </a:p>
          <a:p>
            <a:pPr marL="0" indent="0">
              <a:buNone/>
              <a:tabLst>
                <a:tab pos="360363" algn="l"/>
              </a:tabLst>
            </a:pPr>
            <a:r>
              <a:rPr lang="fr-FR" sz="1800" dirty="0"/>
              <a:t>	de fixation de l’inhibiteur</a:t>
            </a:r>
            <a:endParaRPr lang="fr-FR" sz="2000" b="1" dirty="0"/>
          </a:p>
          <a:p>
            <a:endParaRPr lang="fr-FR" sz="3200" b="1" dirty="0"/>
          </a:p>
          <a:p>
            <a:endParaRPr lang="fr-FR" sz="2000" b="1" dirty="0"/>
          </a:p>
          <a:p>
            <a:endParaRPr lang="fr-FR" sz="2000" b="1" dirty="0"/>
          </a:p>
          <a:p>
            <a:endParaRPr lang="fr-FR" sz="2000" b="1" dirty="0"/>
          </a:p>
          <a:p>
            <a:r>
              <a:rPr lang="fr-FR" sz="2000" b="1" dirty="0">
                <a:solidFill>
                  <a:srgbClr val="0070C0"/>
                </a:solidFill>
              </a:rPr>
              <a:t>Etude PK chez le rat (dose unique par voie sous-cutanée)</a:t>
            </a:r>
          </a:p>
          <a:p>
            <a:pPr lvl="1"/>
            <a:endParaRPr lang="fr-FR" sz="1800" dirty="0"/>
          </a:p>
          <a:p>
            <a:pPr lvl="1"/>
            <a:endParaRPr lang="fr-FR" sz="1800" dirty="0"/>
          </a:p>
          <a:p>
            <a:pPr marL="457200" lvl="1" indent="0">
              <a:buNone/>
            </a:pPr>
            <a:endParaRPr lang="fr-FR" sz="1800" dirty="0"/>
          </a:p>
          <a:p>
            <a:pPr lvl="1"/>
            <a:endParaRPr lang="fr-FR" sz="1800" dirty="0"/>
          </a:p>
          <a:p>
            <a:pPr lvl="1"/>
            <a:endParaRPr lang="fr-FR" sz="1800" dirty="0"/>
          </a:p>
          <a:p>
            <a:pPr lvl="1"/>
            <a:endParaRPr lang="fr-FR" sz="1800" dirty="0"/>
          </a:p>
          <a:p>
            <a:pPr lvl="1"/>
            <a:endParaRPr lang="fr-FR" sz="1100" dirty="0"/>
          </a:p>
          <a:p>
            <a:pPr marL="457200" lvl="1" indent="0">
              <a:buNone/>
            </a:pPr>
            <a:endParaRPr lang="fr-FR" sz="1800" dirty="0"/>
          </a:p>
          <a:p>
            <a:pPr marL="457200" lvl="1" indent="0">
              <a:buNone/>
            </a:pPr>
            <a:endParaRPr lang="fr-FR" sz="1800" dirty="0"/>
          </a:p>
          <a:p>
            <a:pPr marL="457200" lvl="1" indent="0">
              <a:buNone/>
            </a:pPr>
            <a:endParaRPr lang="fr-FR" sz="1800" dirty="0"/>
          </a:p>
          <a:p>
            <a:pPr lvl="1"/>
            <a:r>
              <a:rPr lang="fr-FR" sz="1800" dirty="0"/>
              <a:t>Potentiel pour une dose mensuelle chez l’homme </a:t>
            </a:r>
          </a:p>
        </p:txBody>
      </p:sp>
      <p:graphicFrame>
        <p:nvGraphicFramePr>
          <p:cNvPr id="9" name="Tableau 8"/>
          <p:cNvGraphicFramePr>
            <a:graphicFrameLocks noGrp="1"/>
          </p:cNvGraphicFramePr>
          <p:nvPr>
            <p:extLst/>
          </p:nvPr>
        </p:nvGraphicFramePr>
        <p:xfrm>
          <a:off x="520700" y="2030609"/>
          <a:ext cx="8271878" cy="1002237"/>
        </p:xfrm>
        <a:graphic>
          <a:graphicData uri="http://schemas.openxmlformats.org/drawingml/2006/table">
            <a:tbl>
              <a:tblPr firstRow="1" bandRow="1">
                <a:tableStyleId>{5C22544A-7EE6-4342-B048-85BDC9FD1C3A}</a:tableStyleId>
              </a:tblPr>
              <a:tblGrid>
                <a:gridCol w="3576738">
                  <a:extLst>
                    <a:ext uri="{9D8B030D-6E8A-4147-A177-3AD203B41FA5}">
                      <a16:colId xmlns:a16="http://schemas.microsoft.com/office/drawing/2014/main" xmlns="" val="20000"/>
                    </a:ext>
                  </a:extLst>
                </a:gridCol>
                <a:gridCol w="939028">
                  <a:extLst>
                    <a:ext uri="{9D8B030D-6E8A-4147-A177-3AD203B41FA5}">
                      <a16:colId xmlns:a16="http://schemas.microsoft.com/office/drawing/2014/main" xmlns="" val="20001"/>
                    </a:ext>
                  </a:extLst>
                </a:gridCol>
                <a:gridCol w="939028">
                  <a:extLst>
                    <a:ext uri="{9D8B030D-6E8A-4147-A177-3AD203B41FA5}">
                      <a16:colId xmlns:a16="http://schemas.microsoft.com/office/drawing/2014/main" xmlns="" val="20002"/>
                    </a:ext>
                  </a:extLst>
                </a:gridCol>
                <a:gridCol w="939028">
                  <a:extLst>
                    <a:ext uri="{9D8B030D-6E8A-4147-A177-3AD203B41FA5}">
                      <a16:colId xmlns:a16="http://schemas.microsoft.com/office/drawing/2014/main" xmlns="" val="20003"/>
                    </a:ext>
                  </a:extLst>
                </a:gridCol>
                <a:gridCol w="939028">
                  <a:extLst>
                    <a:ext uri="{9D8B030D-6E8A-4147-A177-3AD203B41FA5}">
                      <a16:colId xmlns:a16="http://schemas.microsoft.com/office/drawing/2014/main" xmlns="" val="20004"/>
                    </a:ext>
                  </a:extLst>
                </a:gridCol>
                <a:gridCol w="939028">
                  <a:extLst>
                    <a:ext uri="{9D8B030D-6E8A-4147-A177-3AD203B41FA5}">
                      <a16:colId xmlns:a16="http://schemas.microsoft.com/office/drawing/2014/main" xmlns="" val="20005"/>
                    </a:ext>
                  </a:extLst>
                </a:gridCol>
              </a:tblGrid>
              <a:tr h="380207">
                <a:tc>
                  <a:txBody>
                    <a:bodyPr/>
                    <a:lstStyle/>
                    <a:p>
                      <a:pPr algn="l"/>
                      <a:r>
                        <a:rPr lang="fr-FR" sz="1400" dirty="0">
                          <a:solidFill>
                            <a:srgbClr val="000066"/>
                          </a:solidFill>
                        </a:rPr>
                        <a:t>Position</a:t>
                      </a:r>
                    </a:p>
                  </a:txBody>
                  <a:tcPr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L56I</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M66I</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Q67H</a:t>
                      </a:r>
                      <a:endParaRPr kumimoji="0" lang="fr-FR" sz="1400" b="1"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N74D</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A105E</a:t>
                      </a:r>
                    </a:p>
                  </a:txBody>
                  <a:tcPr anchor="ctr" horzOverflow="overflow"/>
                </a:tc>
                <a:extLst>
                  <a:ext uri="{0D108BD9-81ED-4DB2-BD59-A6C34878D82A}">
                    <a16:rowId xmlns:a16="http://schemas.microsoft.com/office/drawing/2014/main" xmlns="" val="10000"/>
                  </a:ext>
                </a:extLst>
              </a:tr>
              <a:tr h="231797">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FC du GS-CA1 (par rapport virus sauvage)</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666</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&gt; 2 270</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rPr>
                        <a:t>7,7</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15</a:t>
                      </a:r>
                    </a:p>
                  </a:txBody>
                  <a:tcPr anchor="ctr" horzOverflow="overflow"/>
                </a:tc>
                <a:extLst>
                  <a:ext uri="{0D108BD9-81ED-4DB2-BD59-A6C34878D82A}">
                    <a16:rowId xmlns:a16="http://schemas.microsoft.com/office/drawing/2014/main" xmlns="" val="10001"/>
                  </a:ext>
                </a:extLst>
              </a:tr>
              <a:tr h="31723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mn-lt"/>
                        </a:rPr>
                        <a:t>Infectivité</a:t>
                      </a:r>
                      <a:r>
                        <a:rPr kumimoji="0" lang="fr-FR" sz="1400" b="0" i="0" u="none" strike="noStrike" cap="none" normalizeH="0" baseline="0" dirty="0">
                          <a:ln>
                            <a:noFill/>
                          </a:ln>
                          <a:solidFill>
                            <a:srgbClr val="000066"/>
                          </a:solidFill>
                          <a:effectLst/>
                          <a:latin typeface="+mn-lt"/>
                        </a:rPr>
                        <a:t> (par rapport virus sauvage)</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9 %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6 %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rPr>
                        <a:t>95 %</a:t>
                      </a:r>
                      <a:endParaRPr kumimoji="0" lang="fr-FR" sz="14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48 %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10 %</a:t>
                      </a:r>
                    </a:p>
                  </a:txBody>
                  <a:tcPr anchor="ctr" horzOverflow="overflow"/>
                </a:tc>
                <a:extLst>
                  <a:ext uri="{0D108BD9-81ED-4DB2-BD59-A6C34878D82A}">
                    <a16:rowId xmlns:a16="http://schemas.microsoft.com/office/drawing/2014/main" xmlns="" val="10002"/>
                  </a:ext>
                </a:extLst>
              </a:tr>
            </a:tbl>
          </a:graphicData>
        </a:graphic>
      </p:graphicFrame>
      <p:grpSp>
        <p:nvGrpSpPr>
          <p:cNvPr id="3" name="Grouper 2"/>
          <p:cNvGrpSpPr/>
          <p:nvPr/>
        </p:nvGrpSpPr>
        <p:grpSpPr>
          <a:xfrm>
            <a:off x="1058382" y="3763305"/>
            <a:ext cx="7729263" cy="2477634"/>
            <a:chOff x="1299682" y="4108708"/>
            <a:chExt cx="7729263" cy="2477634"/>
          </a:xfrm>
        </p:grpSpPr>
        <p:grpSp>
          <p:nvGrpSpPr>
            <p:cNvPr id="3093" name="Groupe 3092"/>
            <p:cNvGrpSpPr/>
            <p:nvPr/>
          </p:nvGrpSpPr>
          <p:grpSpPr>
            <a:xfrm>
              <a:off x="1802468" y="4316316"/>
              <a:ext cx="4943475" cy="2020888"/>
              <a:chOff x="2547938" y="4160838"/>
              <a:chExt cx="4943475" cy="2020888"/>
            </a:xfrm>
          </p:grpSpPr>
          <p:sp>
            <p:nvSpPr>
              <p:cNvPr id="6" name="Freeform 7"/>
              <p:cNvSpPr>
                <a:spLocks/>
              </p:cNvSpPr>
              <p:nvPr/>
            </p:nvSpPr>
            <p:spPr bwMode="auto">
              <a:xfrm>
                <a:off x="2608263" y="4160838"/>
                <a:ext cx="4883150" cy="1954213"/>
              </a:xfrm>
              <a:custGeom>
                <a:avLst/>
                <a:gdLst>
                  <a:gd name="T0" fmla="*/ 3076 w 3076"/>
                  <a:gd name="T1" fmla="*/ 1231 h 1231"/>
                  <a:gd name="T2" fmla="*/ 0 w 3076"/>
                  <a:gd name="T3" fmla="*/ 1231 h 1231"/>
                  <a:gd name="T4" fmla="*/ 0 w 3076"/>
                  <a:gd name="T5" fmla="*/ 0 h 1231"/>
                </a:gdLst>
                <a:ahLst/>
                <a:cxnLst>
                  <a:cxn ang="0">
                    <a:pos x="T0" y="T1"/>
                  </a:cxn>
                  <a:cxn ang="0">
                    <a:pos x="T2" y="T3"/>
                  </a:cxn>
                  <a:cxn ang="0">
                    <a:pos x="T4" y="T5"/>
                  </a:cxn>
                </a:cxnLst>
                <a:rect l="0" t="0" r="r" b="b"/>
                <a:pathLst>
                  <a:path w="3076" h="1231">
                    <a:moveTo>
                      <a:pt x="3076" y="1231"/>
                    </a:moveTo>
                    <a:lnTo>
                      <a:pt x="0" y="1231"/>
                    </a:lnTo>
                    <a:lnTo>
                      <a:pt x="0" y="0"/>
                    </a:lnTo>
                  </a:path>
                </a:pathLst>
              </a:custGeom>
              <a:noFill/>
              <a:ln w="4763">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0" name="Line 8"/>
              <p:cNvSpPr>
                <a:spLocks noChangeShapeType="1"/>
              </p:cNvSpPr>
              <p:nvPr/>
            </p:nvSpPr>
            <p:spPr bwMode="auto">
              <a:xfrm flipV="1">
                <a:off x="6938963"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2" name="Line 9"/>
              <p:cNvSpPr>
                <a:spLocks noChangeShapeType="1"/>
              </p:cNvSpPr>
              <p:nvPr/>
            </p:nvSpPr>
            <p:spPr bwMode="auto">
              <a:xfrm flipV="1">
                <a:off x="7424738"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4" name="Line 10"/>
              <p:cNvSpPr>
                <a:spLocks noChangeShapeType="1"/>
              </p:cNvSpPr>
              <p:nvPr/>
            </p:nvSpPr>
            <p:spPr bwMode="auto">
              <a:xfrm flipV="1">
                <a:off x="4994276"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 name="Line 11"/>
              <p:cNvSpPr>
                <a:spLocks noChangeShapeType="1"/>
              </p:cNvSpPr>
              <p:nvPr/>
            </p:nvSpPr>
            <p:spPr bwMode="auto">
              <a:xfrm flipV="1">
                <a:off x="5473701"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6" name="Line 12"/>
              <p:cNvSpPr>
                <a:spLocks noChangeShapeType="1"/>
              </p:cNvSpPr>
              <p:nvPr/>
            </p:nvSpPr>
            <p:spPr bwMode="auto">
              <a:xfrm flipV="1">
                <a:off x="5964238"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7" name="Line 13"/>
              <p:cNvSpPr>
                <a:spLocks noChangeShapeType="1"/>
              </p:cNvSpPr>
              <p:nvPr/>
            </p:nvSpPr>
            <p:spPr bwMode="auto">
              <a:xfrm flipV="1">
                <a:off x="6443663"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8" name="Line 14"/>
              <p:cNvSpPr>
                <a:spLocks noChangeShapeType="1"/>
              </p:cNvSpPr>
              <p:nvPr/>
            </p:nvSpPr>
            <p:spPr bwMode="auto">
              <a:xfrm flipV="1">
                <a:off x="3078163"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9" name="Line 15"/>
              <p:cNvSpPr>
                <a:spLocks noChangeShapeType="1"/>
              </p:cNvSpPr>
              <p:nvPr/>
            </p:nvSpPr>
            <p:spPr bwMode="auto">
              <a:xfrm flipV="1">
                <a:off x="3559176"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0" name="Line 16"/>
              <p:cNvSpPr>
                <a:spLocks noChangeShapeType="1"/>
              </p:cNvSpPr>
              <p:nvPr/>
            </p:nvSpPr>
            <p:spPr bwMode="auto">
              <a:xfrm flipV="1">
                <a:off x="4029076"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1" name="Line 17"/>
              <p:cNvSpPr>
                <a:spLocks noChangeShapeType="1"/>
              </p:cNvSpPr>
              <p:nvPr/>
            </p:nvSpPr>
            <p:spPr bwMode="auto">
              <a:xfrm flipV="1">
                <a:off x="4521201"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2" name="Line 18"/>
              <p:cNvSpPr>
                <a:spLocks noChangeShapeType="1"/>
              </p:cNvSpPr>
              <p:nvPr/>
            </p:nvSpPr>
            <p:spPr bwMode="auto">
              <a:xfrm flipV="1">
                <a:off x="2608263" y="6115051"/>
                <a:ext cx="0" cy="66675"/>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3" name="Line 19"/>
              <p:cNvSpPr>
                <a:spLocks noChangeShapeType="1"/>
              </p:cNvSpPr>
              <p:nvPr/>
            </p:nvSpPr>
            <p:spPr bwMode="auto">
              <a:xfrm>
                <a:off x="2547938" y="4811713"/>
                <a:ext cx="60325" cy="0"/>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4" name="Line 20"/>
              <p:cNvSpPr>
                <a:spLocks noChangeShapeType="1"/>
              </p:cNvSpPr>
              <p:nvPr/>
            </p:nvSpPr>
            <p:spPr bwMode="auto">
              <a:xfrm>
                <a:off x="2547938" y="5459413"/>
                <a:ext cx="60325" cy="0"/>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5" name="Line 21"/>
              <p:cNvSpPr>
                <a:spLocks noChangeShapeType="1"/>
              </p:cNvSpPr>
              <p:nvPr/>
            </p:nvSpPr>
            <p:spPr bwMode="auto">
              <a:xfrm>
                <a:off x="2547938" y="6115051"/>
                <a:ext cx="60325" cy="0"/>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6" name="Line 22"/>
              <p:cNvSpPr>
                <a:spLocks noChangeShapeType="1"/>
              </p:cNvSpPr>
              <p:nvPr/>
            </p:nvSpPr>
            <p:spPr bwMode="auto">
              <a:xfrm>
                <a:off x="2547938" y="4168776"/>
                <a:ext cx="60325" cy="0"/>
              </a:xfrm>
              <a:prstGeom prst="line">
                <a:avLst/>
              </a:prstGeom>
              <a:noFill/>
              <a:ln w="4763">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7" name="Line 23"/>
              <p:cNvSpPr>
                <a:spLocks noChangeShapeType="1"/>
              </p:cNvSpPr>
              <p:nvPr/>
            </p:nvSpPr>
            <p:spPr bwMode="auto">
              <a:xfrm>
                <a:off x="2608263" y="5411788"/>
                <a:ext cx="4867275" cy="0"/>
              </a:xfrm>
              <a:prstGeom prst="line">
                <a:avLst/>
              </a:prstGeom>
              <a:noFill/>
              <a:ln w="4763">
                <a:solidFill>
                  <a:schemeClr val="bg1">
                    <a:lumMod val="50000"/>
                  </a:schemeClr>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8" name="Line 24"/>
              <p:cNvSpPr>
                <a:spLocks noChangeShapeType="1"/>
              </p:cNvSpPr>
              <p:nvPr/>
            </p:nvSpPr>
            <p:spPr bwMode="auto">
              <a:xfrm flipV="1">
                <a:off x="2641601" y="5200651"/>
                <a:ext cx="0" cy="69850"/>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9" name="Line 25"/>
              <p:cNvSpPr>
                <a:spLocks noChangeShapeType="1"/>
              </p:cNvSpPr>
              <p:nvPr/>
            </p:nvSpPr>
            <p:spPr bwMode="auto">
              <a:xfrm flipV="1">
                <a:off x="5499101" y="4730751"/>
                <a:ext cx="0" cy="117475"/>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 name="Line 26"/>
              <p:cNvSpPr>
                <a:spLocks noChangeShapeType="1"/>
              </p:cNvSpPr>
              <p:nvPr/>
            </p:nvSpPr>
            <p:spPr bwMode="auto">
              <a:xfrm flipV="1">
                <a:off x="4546601" y="4625976"/>
                <a:ext cx="0" cy="133350"/>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1" name="Freeform 27"/>
              <p:cNvSpPr>
                <a:spLocks/>
              </p:cNvSpPr>
              <p:nvPr/>
            </p:nvSpPr>
            <p:spPr bwMode="auto">
              <a:xfrm>
                <a:off x="3116263" y="4322763"/>
                <a:ext cx="0" cy="169863"/>
              </a:xfrm>
              <a:custGeom>
                <a:avLst/>
                <a:gdLst>
                  <a:gd name="T0" fmla="*/ 107 h 107"/>
                  <a:gd name="T1" fmla="*/ 53 h 107"/>
                  <a:gd name="T2" fmla="*/ 0 h 107"/>
                </a:gdLst>
                <a:ahLst/>
                <a:cxnLst>
                  <a:cxn ang="0">
                    <a:pos x="0" y="T0"/>
                  </a:cxn>
                  <a:cxn ang="0">
                    <a:pos x="0" y="T1"/>
                  </a:cxn>
                  <a:cxn ang="0">
                    <a:pos x="0" y="T2"/>
                  </a:cxn>
                </a:cxnLst>
                <a:rect l="0" t="0" r="r" b="b"/>
                <a:pathLst>
                  <a:path h="107">
                    <a:moveTo>
                      <a:pt x="0" y="107"/>
                    </a:moveTo>
                    <a:lnTo>
                      <a:pt x="0" y="53"/>
                    </a:lnTo>
                    <a:lnTo>
                      <a:pt x="0" y="0"/>
                    </a:lnTo>
                  </a:path>
                </a:pathLst>
              </a:custGeom>
              <a:noFill/>
              <a:ln w="1270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2" name="Line 28"/>
              <p:cNvSpPr>
                <a:spLocks noChangeShapeType="1"/>
              </p:cNvSpPr>
              <p:nvPr/>
            </p:nvSpPr>
            <p:spPr bwMode="auto">
              <a:xfrm flipV="1">
                <a:off x="2919413" y="4344988"/>
                <a:ext cx="0" cy="122238"/>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3" name="Line 29"/>
              <p:cNvSpPr>
                <a:spLocks noChangeShapeType="1"/>
              </p:cNvSpPr>
              <p:nvPr/>
            </p:nvSpPr>
            <p:spPr bwMode="auto">
              <a:xfrm flipV="1">
                <a:off x="2711451" y="4329113"/>
                <a:ext cx="0" cy="161925"/>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4" name="Line 30"/>
              <p:cNvSpPr>
                <a:spLocks noChangeShapeType="1"/>
              </p:cNvSpPr>
              <p:nvPr/>
            </p:nvSpPr>
            <p:spPr bwMode="auto">
              <a:xfrm flipV="1">
                <a:off x="2852738" y="4375151"/>
                <a:ext cx="0" cy="58738"/>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5" name="Line 31"/>
              <p:cNvSpPr>
                <a:spLocks noChangeShapeType="1"/>
              </p:cNvSpPr>
              <p:nvPr/>
            </p:nvSpPr>
            <p:spPr bwMode="auto">
              <a:xfrm flipV="1">
                <a:off x="5021263" y="4635501"/>
                <a:ext cx="0" cy="188913"/>
              </a:xfrm>
              <a:prstGeom prst="line">
                <a:avLst/>
              </a:prstGeom>
              <a:noFill/>
              <a:ln w="1270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6" name="Freeform 32"/>
              <p:cNvSpPr>
                <a:spLocks/>
              </p:cNvSpPr>
              <p:nvPr/>
            </p:nvSpPr>
            <p:spPr bwMode="auto">
              <a:xfrm>
                <a:off x="2641601" y="4375151"/>
                <a:ext cx="4799013" cy="825500"/>
              </a:xfrm>
              <a:custGeom>
                <a:avLst/>
                <a:gdLst>
                  <a:gd name="T0" fmla="*/ 3023 w 3023"/>
                  <a:gd name="T1" fmla="*/ 257 h 520"/>
                  <a:gd name="T2" fmla="*/ 2406 w 3023"/>
                  <a:gd name="T3" fmla="*/ 276 h 520"/>
                  <a:gd name="T4" fmla="*/ 1800 w 3023"/>
                  <a:gd name="T5" fmla="*/ 261 h 520"/>
                  <a:gd name="T6" fmla="*/ 1799 w 3023"/>
                  <a:gd name="T7" fmla="*/ 261 h 520"/>
                  <a:gd name="T8" fmla="*/ 1500 w 3023"/>
                  <a:gd name="T9" fmla="*/ 211 h 520"/>
                  <a:gd name="T10" fmla="*/ 1499 w 3023"/>
                  <a:gd name="T11" fmla="*/ 211 h 520"/>
                  <a:gd name="T12" fmla="*/ 1200 w 3023"/>
                  <a:gd name="T13" fmla="*/ 197 h 520"/>
                  <a:gd name="T14" fmla="*/ 1199 w 3023"/>
                  <a:gd name="T15" fmla="*/ 197 h 520"/>
                  <a:gd name="T16" fmla="*/ 894 w 3023"/>
                  <a:gd name="T17" fmla="*/ 124 h 520"/>
                  <a:gd name="T18" fmla="*/ 598 w 3023"/>
                  <a:gd name="T19" fmla="*/ 20 h 520"/>
                  <a:gd name="T20" fmla="*/ 299 w 3023"/>
                  <a:gd name="T21" fmla="*/ 20 h 520"/>
                  <a:gd name="T22" fmla="*/ 177 w 3023"/>
                  <a:gd name="T23" fmla="*/ 20 h 520"/>
                  <a:gd name="T24" fmla="*/ 175 w 3023"/>
                  <a:gd name="T25" fmla="*/ 19 h 520"/>
                  <a:gd name="T26" fmla="*/ 133 w 3023"/>
                  <a:gd name="T27" fmla="*/ 0 h 520"/>
                  <a:gd name="T28" fmla="*/ 47 w 3023"/>
                  <a:gd name="T29" fmla="*/ 17 h 520"/>
                  <a:gd name="T30" fmla="*/ 44 w 3023"/>
                  <a:gd name="T31" fmla="*/ 24 h 520"/>
                  <a:gd name="T32" fmla="*/ 0 w 3023"/>
                  <a:gd name="T33" fmla="*/ 172 h 520"/>
                  <a:gd name="T34" fmla="*/ 0 w 3023"/>
                  <a:gd name="T35" fmla="*/ 5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23" h="520">
                    <a:moveTo>
                      <a:pt x="3023" y="257"/>
                    </a:moveTo>
                    <a:lnTo>
                      <a:pt x="2406" y="276"/>
                    </a:lnTo>
                    <a:lnTo>
                      <a:pt x="1800" y="261"/>
                    </a:lnTo>
                    <a:lnTo>
                      <a:pt x="1799" y="261"/>
                    </a:lnTo>
                    <a:lnTo>
                      <a:pt x="1500" y="211"/>
                    </a:lnTo>
                    <a:lnTo>
                      <a:pt x="1499" y="211"/>
                    </a:lnTo>
                    <a:lnTo>
                      <a:pt x="1200" y="197"/>
                    </a:lnTo>
                    <a:lnTo>
                      <a:pt x="1199" y="197"/>
                    </a:lnTo>
                    <a:lnTo>
                      <a:pt x="894" y="124"/>
                    </a:lnTo>
                    <a:lnTo>
                      <a:pt x="598" y="20"/>
                    </a:lnTo>
                    <a:lnTo>
                      <a:pt x="299" y="20"/>
                    </a:lnTo>
                    <a:lnTo>
                      <a:pt x="177" y="20"/>
                    </a:lnTo>
                    <a:lnTo>
                      <a:pt x="175" y="19"/>
                    </a:lnTo>
                    <a:lnTo>
                      <a:pt x="133" y="0"/>
                    </a:lnTo>
                    <a:lnTo>
                      <a:pt x="47" y="17"/>
                    </a:lnTo>
                    <a:lnTo>
                      <a:pt x="44" y="24"/>
                    </a:lnTo>
                    <a:lnTo>
                      <a:pt x="0" y="172"/>
                    </a:lnTo>
                    <a:lnTo>
                      <a:pt x="0" y="520"/>
                    </a:lnTo>
                  </a:path>
                </a:pathLst>
              </a:custGeom>
              <a:noFill/>
              <a:ln w="1746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7" name="Freeform 33"/>
              <p:cNvSpPr>
                <a:spLocks/>
              </p:cNvSpPr>
              <p:nvPr/>
            </p:nvSpPr>
            <p:spPr bwMode="auto">
              <a:xfrm>
                <a:off x="7402513" y="4745038"/>
                <a:ext cx="76200" cy="76200"/>
              </a:xfrm>
              <a:custGeom>
                <a:avLst/>
                <a:gdLst>
                  <a:gd name="T0" fmla="*/ 24 w 48"/>
                  <a:gd name="T1" fmla="*/ 48 h 48"/>
                  <a:gd name="T2" fmla="*/ 30 w 48"/>
                  <a:gd name="T3" fmla="*/ 48 h 48"/>
                  <a:gd name="T4" fmla="*/ 36 w 48"/>
                  <a:gd name="T5" fmla="*/ 44 h 48"/>
                  <a:gd name="T6" fmla="*/ 41 w 48"/>
                  <a:gd name="T7" fmla="*/ 41 h 48"/>
                  <a:gd name="T8" fmla="*/ 45 w 48"/>
                  <a:gd name="T9" fmla="*/ 36 h 48"/>
                  <a:gd name="T10" fmla="*/ 47 w 48"/>
                  <a:gd name="T11" fmla="*/ 31 h 48"/>
                  <a:gd name="T12" fmla="*/ 48 w 48"/>
                  <a:gd name="T13" fmla="*/ 24 h 48"/>
                  <a:gd name="T14" fmla="*/ 47 w 48"/>
                  <a:gd name="T15" fmla="*/ 18 h 48"/>
                  <a:gd name="T16" fmla="*/ 45 w 48"/>
                  <a:gd name="T17" fmla="*/ 12 h 48"/>
                  <a:gd name="T18" fmla="*/ 41 w 48"/>
                  <a:gd name="T19" fmla="*/ 7 h 48"/>
                  <a:gd name="T20" fmla="*/ 36 w 48"/>
                  <a:gd name="T21" fmla="*/ 3 h 48"/>
                  <a:gd name="T22" fmla="*/ 30 w 48"/>
                  <a:gd name="T23" fmla="*/ 1 h 48"/>
                  <a:gd name="T24" fmla="*/ 24 w 48"/>
                  <a:gd name="T25" fmla="*/ 0 h 48"/>
                  <a:gd name="T26" fmla="*/ 17 w 48"/>
                  <a:gd name="T27" fmla="*/ 1 h 48"/>
                  <a:gd name="T28" fmla="*/ 12 w 48"/>
                  <a:gd name="T29" fmla="*/ 3 h 48"/>
                  <a:gd name="T30" fmla="*/ 7 w 48"/>
                  <a:gd name="T31" fmla="*/ 7 h 48"/>
                  <a:gd name="T32" fmla="*/ 4 w 48"/>
                  <a:gd name="T33" fmla="*/ 12 h 48"/>
                  <a:gd name="T34" fmla="*/ 2 w 48"/>
                  <a:gd name="T35" fmla="*/ 18 h 48"/>
                  <a:gd name="T36" fmla="*/ 0 w 48"/>
                  <a:gd name="T37" fmla="*/ 24 h 48"/>
                  <a:gd name="T38" fmla="*/ 2 w 48"/>
                  <a:gd name="T39" fmla="*/ 31 h 48"/>
                  <a:gd name="T40" fmla="*/ 4 w 48"/>
                  <a:gd name="T41" fmla="*/ 36 h 48"/>
                  <a:gd name="T42" fmla="*/ 7 w 48"/>
                  <a:gd name="T43" fmla="*/ 41 h 48"/>
                  <a:gd name="T44" fmla="*/ 12 w 48"/>
                  <a:gd name="T45" fmla="*/ 44 h 48"/>
                  <a:gd name="T46" fmla="*/ 17 w 48"/>
                  <a:gd name="T47" fmla="*/ 48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30" y="48"/>
                    </a:lnTo>
                    <a:lnTo>
                      <a:pt x="36" y="44"/>
                    </a:lnTo>
                    <a:lnTo>
                      <a:pt x="41" y="41"/>
                    </a:lnTo>
                    <a:lnTo>
                      <a:pt x="45" y="36"/>
                    </a:lnTo>
                    <a:lnTo>
                      <a:pt x="47" y="31"/>
                    </a:lnTo>
                    <a:lnTo>
                      <a:pt x="48" y="24"/>
                    </a:lnTo>
                    <a:lnTo>
                      <a:pt x="47" y="18"/>
                    </a:lnTo>
                    <a:lnTo>
                      <a:pt x="45" y="12"/>
                    </a:lnTo>
                    <a:lnTo>
                      <a:pt x="41" y="7"/>
                    </a:lnTo>
                    <a:lnTo>
                      <a:pt x="36" y="3"/>
                    </a:lnTo>
                    <a:lnTo>
                      <a:pt x="30" y="1"/>
                    </a:lnTo>
                    <a:lnTo>
                      <a:pt x="24" y="0"/>
                    </a:lnTo>
                    <a:lnTo>
                      <a:pt x="17" y="1"/>
                    </a:lnTo>
                    <a:lnTo>
                      <a:pt x="12" y="3"/>
                    </a:lnTo>
                    <a:lnTo>
                      <a:pt x="7" y="7"/>
                    </a:lnTo>
                    <a:lnTo>
                      <a:pt x="4" y="12"/>
                    </a:lnTo>
                    <a:lnTo>
                      <a:pt x="2" y="18"/>
                    </a:lnTo>
                    <a:lnTo>
                      <a:pt x="0" y="24"/>
                    </a:lnTo>
                    <a:lnTo>
                      <a:pt x="2" y="31"/>
                    </a:lnTo>
                    <a:lnTo>
                      <a:pt x="4" y="36"/>
                    </a:lnTo>
                    <a:lnTo>
                      <a:pt x="7" y="41"/>
                    </a:lnTo>
                    <a:lnTo>
                      <a:pt x="12" y="44"/>
                    </a:lnTo>
                    <a:lnTo>
                      <a:pt x="17" y="48"/>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79" name="Freeform 34"/>
              <p:cNvSpPr>
                <a:spLocks/>
              </p:cNvSpPr>
              <p:nvPr/>
            </p:nvSpPr>
            <p:spPr bwMode="auto">
              <a:xfrm>
                <a:off x="6424613" y="4775201"/>
                <a:ext cx="74613" cy="76200"/>
              </a:xfrm>
              <a:custGeom>
                <a:avLst/>
                <a:gdLst>
                  <a:gd name="T0" fmla="*/ 23 w 47"/>
                  <a:gd name="T1" fmla="*/ 48 h 48"/>
                  <a:gd name="T2" fmla="*/ 30 w 47"/>
                  <a:gd name="T3" fmla="*/ 47 h 48"/>
                  <a:gd name="T4" fmla="*/ 36 w 47"/>
                  <a:gd name="T5" fmla="*/ 44 h 48"/>
                  <a:gd name="T6" fmla="*/ 40 w 47"/>
                  <a:gd name="T7" fmla="*/ 41 h 48"/>
                  <a:gd name="T8" fmla="*/ 45 w 47"/>
                  <a:gd name="T9" fmla="*/ 35 h 48"/>
                  <a:gd name="T10" fmla="*/ 47 w 47"/>
                  <a:gd name="T11" fmla="*/ 31 h 48"/>
                  <a:gd name="T12" fmla="*/ 47 w 47"/>
                  <a:gd name="T13" fmla="*/ 24 h 48"/>
                  <a:gd name="T14" fmla="*/ 47 w 47"/>
                  <a:gd name="T15" fmla="*/ 18 h 48"/>
                  <a:gd name="T16" fmla="*/ 45 w 47"/>
                  <a:gd name="T17" fmla="*/ 13 h 48"/>
                  <a:gd name="T18" fmla="*/ 40 w 47"/>
                  <a:gd name="T19" fmla="*/ 7 h 48"/>
                  <a:gd name="T20" fmla="*/ 36 w 47"/>
                  <a:gd name="T21" fmla="*/ 4 h 48"/>
                  <a:gd name="T22" fmla="*/ 30 w 47"/>
                  <a:gd name="T23" fmla="*/ 1 h 48"/>
                  <a:gd name="T24" fmla="*/ 23 w 47"/>
                  <a:gd name="T25" fmla="*/ 0 h 48"/>
                  <a:gd name="T26" fmla="*/ 18 w 47"/>
                  <a:gd name="T27" fmla="*/ 1 h 48"/>
                  <a:gd name="T28" fmla="*/ 12 w 47"/>
                  <a:gd name="T29" fmla="*/ 4 h 48"/>
                  <a:gd name="T30" fmla="*/ 6 w 47"/>
                  <a:gd name="T31" fmla="*/ 7 h 48"/>
                  <a:gd name="T32" fmla="*/ 3 w 47"/>
                  <a:gd name="T33" fmla="*/ 13 h 48"/>
                  <a:gd name="T34" fmla="*/ 1 w 47"/>
                  <a:gd name="T35" fmla="*/ 18 h 48"/>
                  <a:gd name="T36" fmla="*/ 0 w 47"/>
                  <a:gd name="T37" fmla="*/ 24 h 48"/>
                  <a:gd name="T38" fmla="*/ 1 w 47"/>
                  <a:gd name="T39" fmla="*/ 31 h 48"/>
                  <a:gd name="T40" fmla="*/ 3 w 47"/>
                  <a:gd name="T41" fmla="*/ 35 h 48"/>
                  <a:gd name="T42" fmla="*/ 6 w 47"/>
                  <a:gd name="T43" fmla="*/ 41 h 48"/>
                  <a:gd name="T44" fmla="*/ 12 w 47"/>
                  <a:gd name="T45" fmla="*/ 44 h 48"/>
                  <a:gd name="T46" fmla="*/ 18 w 47"/>
                  <a:gd name="T47" fmla="*/ 47 h 48"/>
                  <a:gd name="T48" fmla="*/ 23 w 47"/>
                  <a:gd name="T4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48">
                    <a:moveTo>
                      <a:pt x="23" y="48"/>
                    </a:moveTo>
                    <a:lnTo>
                      <a:pt x="30" y="47"/>
                    </a:lnTo>
                    <a:lnTo>
                      <a:pt x="36" y="44"/>
                    </a:lnTo>
                    <a:lnTo>
                      <a:pt x="40" y="41"/>
                    </a:lnTo>
                    <a:lnTo>
                      <a:pt x="45" y="35"/>
                    </a:lnTo>
                    <a:lnTo>
                      <a:pt x="47" y="31"/>
                    </a:lnTo>
                    <a:lnTo>
                      <a:pt x="47" y="24"/>
                    </a:lnTo>
                    <a:lnTo>
                      <a:pt x="47" y="18"/>
                    </a:lnTo>
                    <a:lnTo>
                      <a:pt x="45" y="13"/>
                    </a:lnTo>
                    <a:lnTo>
                      <a:pt x="40" y="7"/>
                    </a:lnTo>
                    <a:lnTo>
                      <a:pt x="36" y="4"/>
                    </a:lnTo>
                    <a:lnTo>
                      <a:pt x="30" y="1"/>
                    </a:lnTo>
                    <a:lnTo>
                      <a:pt x="23" y="0"/>
                    </a:lnTo>
                    <a:lnTo>
                      <a:pt x="18" y="1"/>
                    </a:lnTo>
                    <a:lnTo>
                      <a:pt x="12" y="4"/>
                    </a:lnTo>
                    <a:lnTo>
                      <a:pt x="6" y="7"/>
                    </a:lnTo>
                    <a:lnTo>
                      <a:pt x="3" y="13"/>
                    </a:lnTo>
                    <a:lnTo>
                      <a:pt x="1" y="18"/>
                    </a:lnTo>
                    <a:lnTo>
                      <a:pt x="0" y="24"/>
                    </a:lnTo>
                    <a:lnTo>
                      <a:pt x="1" y="31"/>
                    </a:lnTo>
                    <a:lnTo>
                      <a:pt x="3" y="35"/>
                    </a:lnTo>
                    <a:lnTo>
                      <a:pt x="6" y="41"/>
                    </a:lnTo>
                    <a:lnTo>
                      <a:pt x="12" y="44"/>
                    </a:lnTo>
                    <a:lnTo>
                      <a:pt x="18" y="47"/>
                    </a:lnTo>
                    <a:lnTo>
                      <a:pt x="23"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0" name="Freeform 35"/>
              <p:cNvSpPr>
                <a:spLocks/>
              </p:cNvSpPr>
              <p:nvPr/>
            </p:nvSpPr>
            <p:spPr bwMode="auto">
              <a:xfrm>
                <a:off x="5459413" y="4751388"/>
                <a:ext cx="74613" cy="76200"/>
              </a:xfrm>
              <a:custGeom>
                <a:avLst/>
                <a:gdLst>
                  <a:gd name="T0" fmla="*/ 24 w 47"/>
                  <a:gd name="T1" fmla="*/ 48 h 48"/>
                  <a:gd name="T2" fmla="*/ 30 w 47"/>
                  <a:gd name="T3" fmla="*/ 47 h 48"/>
                  <a:gd name="T4" fmla="*/ 35 w 47"/>
                  <a:gd name="T5" fmla="*/ 45 h 48"/>
                  <a:gd name="T6" fmla="*/ 41 w 47"/>
                  <a:gd name="T7" fmla="*/ 41 h 48"/>
                  <a:gd name="T8" fmla="*/ 44 w 47"/>
                  <a:gd name="T9" fmla="*/ 36 h 48"/>
                  <a:gd name="T10" fmla="*/ 46 w 47"/>
                  <a:gd name="T11" fmla="*/ 30 h 48"/>
                  <a:gd name="T12" fmla="*/ 47 w 47"/>
                  <a:gd name="T13" fmla="*/ 24 h 48"/>
                  <a:gd name="T14" fmla="*/ 46 w 47"/>
                  <a:gd name="T15" fmla="*/ 17 h 48"/>
                  <a:gd name="T16" fmla="*/ 44 w 47"/>
                  <a:gd name="T17" fmla="*/ 12 h 48"/>
                  <a:gd name="T18" fmla="*/ 41 w 47"/>
                  <a:gd name="T19" fmla="*/ 7 h 48"/>
                  <a:gd name="T20" fmla="*/ 35 w 47"/>
                  <a:gd name="T21" fmla="*/ 3 h 48"/>
                  <a:gd name="T22" fmla="*/ 30 w 47"/>
                  <a:gd name="T23" fmla="*/ 0 h 48"/>
                  <a:gd name="T24" fmla="*/ 24 w 47"/>
                  <a:gd name="T25" fmla="*/ 0 h 48"/>
                  <a:gd name="T26" fmla="*/ 18 w 47"/>
                  <a:gd name="T27" fmla="*/ 0 h 48"/>
                  <a:gd name="T28" fmla="*/ 12 w 47"/>
                  <a:gd name="T29" fmla="*/ 3 h 48"/>
                  <a:gd name="T30" fmla="*/ 7 w 47"/>
                  <a:gd name="T31" fmla="*/ 7 h 48"/>
                  <a:gd name="T32" fmla="*/ 3 w 47"/>
                  <a:gd name="T33" fmla="*/ 12 h 48"/>
                  <a:gd name="T34" fmla="*/ 1 w 47"/>
                  <a:gd name="T35" fmla="*/ 17 h 48"/>
                  <a:gd name="T36" fmla="*/ 0 w 47"/>
                  <a:gd name="T37" fmla="*/ 24 h 48"/>
                  <a:gd name="T38" fmla="*/ 1 w 47"/>
                  <a:gd name="T39" fmla="*/ 30 h 48"/>
                  <a:gd name="T40" fmla="*/ 3 w 47"/>
                  <a:gd name="T41" fmla="*/ 36 h 48"/>
                  <a:gd name="T42" fmla="*/ 7 w 47"/>
                  <a:gd name="T43" fmla="*/ 41 h 48"/>
                  <a:gd name="T44" fmla="*/ 12 w 47"/>
                  <a:gd name="T45" fmla="*/ 45 h 48"/>
                  <a:gd name="T46" fmla="*/ 18 w 47"/>
                  <a:gd name="T47" fmla="*/ 47 h 48"/>
                  <a:gd name="T48" fmla="*/ 24 w 47"/>
                  <a:gd name="T49" fmla="*/ 48 h 48"/>
                  <a:gd name="T50" fmla="*/ 24 w 47"/>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24" y="48"/>
                    </a:moveTo>
                    <a:lnTo>
                      <a:pt x="30" y="47"/>
                    </a:lnTo>
                    <a:lnTo>
                      <a:pt x="35" y="45"/>
                    </a:lnTo>
                    <a:lnTo>
                      <a:pt x="41" y="41"/>
                    </a:lnTo>
                    <a:lnTo>
                      <a:pt x="44" y="36"/>
                    </a:lnTo>
                    <a:lnTo>
                      <a:pt x="46" y="30"/>
                    </a:lnTo>
                    <a:lnTo>
                      <a:pt x="47" y="24"/>
                    </a:lnTo>
                    <a:lnTo>
                      <a:pt x="46" y="17"/>
                    </a:lnTo>
                    <a:lnTo>
                      <a:pt x="44" y="12"/>
                    </a:lnTo>
                    <a:lnTo>
                      <a:pt x="41" y="7"/>
                    </a:lnTo>
                    <a:lnTo>
                      <a:pt x="35" y="3"/>
                    </a:lnTo>
                    <a:lnTo>
                      <a:pt x="30" y="0"/>
                    </a:lnTo>
                    <a:lnTo>
                      <a:pt x="24" y="0"/>
                    </a:lnTo>
                    <a:lnTo>
                      <a:pt x="18" y="0"/>
                    </a:lnTo>
                    <a:lnTo>
                      <a:pt x="12" y="3"/>
                    </a:lnTo>
                    <a:lnTo>
                      <a:pt x="7" y="7"/>
                    </a:lnTo>
                    <a:lnTo>
                      <a:pt x="3" y="12"/>
                    </a:lnTo>
                    <a:lnTo>
                      <a:pt x="1" y="17"/>
                    </a:lnTo>
                    <a:lnTo>
                      <a:pt x="0" y="24"/>
                    </a:lnTo>
                    <a:lnTo>
                      <a:pt x="1" y="30"/>
                    </a:lnTo>
                    <a:lnTo>
                      <a:pt x="3" y="36"/>
                    </a:lnTo>
                    <a:lnTo>
                      <a:pt x="7" y="41"/>
                    </a:lnTo>
                    <a:lnTo>
                      <a:pt x="12" y="45"/>
                    </a:lnTo>
                    <a:lnTo>
                      <a:pt x="18" y="47"/>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1" name="Freeform 36"/>
              <p:cNvSpPr>
                <a:spLocks/>
              </p:cNvSpPr>
              <p:nvPr/>
            </p:nvSpPr>
            <p:spPr bwMode="auto">
              <a:xfrm>
                <a:off x="4984751" y="4673601"/>
                <a:ext cx="76200" cy="74613"/>
              </a:xfrm>
              <a:custGeom>
                <a:avLst/>
                <a:gdLst>
                  <a:gd name="T0" fmla="*/ 24 w 48"/>
                  <a:gd name="T1" fmla="*/ 47 h 47"/>
                  <a:gd name="T2" fmla="*/ 30 w 48"/>
                  <a:gd name="T3" fmla="*/ 47 h 47"/>
                  <a:gd name="T4" fmla="*/ 36 w 48"/>
                  <a:gd name="T5" fmla="*/ 45 h 47"/>
                  <a:gd name="T6" fmla="*/ 41 w 48"/>
                  <a:gd name="T7" fmla="*/ 40 h 47"/>
                  <a:gd name="T8" fmla="*/ 45 w 48"/>
                  <a:gd name="T9" fmla="*/ 36 h 47"/>
                  <a:gd name="T10" fmla="*/ 47 w 48"/>
                  <a:gd name="T11" fmla="*/ 30 h 47"/>
                  <a:gd name="T12" fmla="*/ 48 w 48"/>
                  <a:gd name="T13" fmla="*/ 23 h 47"/>
                  <a:gd name="T14" fmla="*/ 47 w 48"/>
                  <a:gd name="T15" fmla="*/ 18 h 47"/>
                  <a:gd name="T16" fmla="*/ 45 w 48"/>
                  <a:gd name="T17" fmla="*/ 12 h 47"/>
                  <a:gd name="T18" fmla="*/ 41 w 48"/>
                  <a:gd name="T19" fmla="*/ 6 h 47"/>
                  <a:gd name="T20" fmla="*/ 36 w 48"/>
                  <a:gd name="T21" fmla="*/ 3 h 47"/>
                  <a:gd name="T22" fmla="*/ 30 w 48"/>
                  <a:gd name="T23" fmla="*/ 1 h 47"/>
                  <a:gd name="T24" fmla="*/ 24 w 48"/>
                  <a:gd name="T25" fmla="*/ 0 h 47"/>
                  <a:gd name="T26" fmla="*/ 18 w 48"/>
                  <a:gd name="T27" fmla="*/ 1 h 47"/>
                  <a:gd name="T28" fmla="*/ 12 w 48"/>
                  <a:gd name="T29" fmla="*/ 3 h 47"/>
                  <a:gd name="T30" fmla="*/ 7 w 48"/>
                  <a:gd name="T31" fmla="*/ 6 h 47"/>
                  <a:gd name="T32" fmla="*/ 3 w 48"/>
                  <a:gd name="T33" fmla="*/ 12 h 47"/>
                  <a:gd name="T34" fmla="*/ 0 w 48"/>
                  <a:gd name="T35" fmla="*/ 18 h 47"/>
                  <a:gd name="T36" fmla="*/ 0 w 48"/>
                  <a:gd name="T37" fmla="*/ 23 h 47"/>
                  <a:gd name="T38" fmla="*/ 0 w 48"/>
                  <a:gd name="T39" fmla="*/ 30 h 47"/>
                  <a:gd name="T40" fmla="*/ 3 w 48"/>
                  <a:gd name="T41" fmla="*/ 36 h 47"/>
                  <a:gd name="T42" fmla="*/ 7 w 48"/>
                  <a:gd name="T43" fmla="*/ 40 h 47"/>
                  <a:gd name="T44" fmla="*/ 12 w 48"/>
                  <a:gd name="T45" fmla="*/ 45 h 47"/>
                  <a:gd name="T46" fmla="*/ 18 w 48"/>
                  <a:gd name="T47" fmla="*/ 47 h 47"/>
                  <a:gd name="T48" fmla="*/ 24 w 48"/>
                  <a:gd name="T49" fmla="*/ 47 h 47"/>
                  <a:gd name="T50" fmla="*/ 24 w 48"/>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4" y="47"/>
                    </a:moveTo>
                    <a:lnTo>
                      <a:pt x="30" y="47"/>
                    </a:lnTo>
                    <a:lnTo>
                      <a:pt x="36" y="45"/>
                    </a:lnTo>
                    <a:lnTo>
                      <a:pt x="41" y="40"/>
                    </a:lnTo>
                    <a:lnTo>
                      <a:pt x="45" y="36"/>
                    </a:lnTo>
                    <a:lnTo>
                      <a:pt x="47" y="30"/>
                    </a:lnTo>
                    <a:lnTo>
                      <a:pt x="48" y="23"/>
                    </a:lnTo>
                    <a:lnTo>
                      <a:pt x="47" y="18"/>
                    </a:lnTo>
                    <a:lnTo>
                      <a:pt x="45" y="12"/>
                    </a:lnTo>
                    <a:lnTo>
                      <a:pt x="41" y="6"/>
                    </a:lnTo>
                    <a:lnTo>
                      <a:pt x="36" y="3"/>
                    </a:lnTo>
                    <a:lnTo>
                      <a:pt x="30" y="1"/>
                    </a:lnTo>
                    <a:lnTo>
                      <a:pt x="24" y="0"/>
                    </a:lnTo>
                    <a:lnTo>
                      <a:pt x="18" y="1"/>
                    </a:lnTo>
                    <a:lnTo>
                      <a:pt x="12" y="3"/>
                    </a:lnTo>
                    <a:lnTo>
                      <a:pt x="7" y="6"/>
                    </a:lnTo>
                    <a:lnTo>
                      <a:pt x="3" y="12"/>
                    </a:lnTo>
                    <a:lnTo>
                      <a:pt x="0" y="18"/>
                    </a:lnTo>
                    <a:lnTo>
                      <a:pt x="0" y="23"/>
                    </a:lnTo>
                    <a:lnTo>
                      <a:pt x="0" y="30"/>
                    </a:lnTo>
                    <a:lnTo>
                      <a:pt x="3" y="36"/>
                    </a:lnTo>
                    <a:lnTo>
                      <a:pt x="7" y="40"/>
                    </a:lnTo>
                    <a:lnTo>
                      <a:pt x="12" y="45"/>
                    </a:lnTo>
                    <a:lnTo>
                      <a:pt x="18" y="47"/>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2" name="Freeform 37"/>
              <p:cNvSpPr>
                <a:spLocks/>
              </p:cNvSpPr>
              <p:nvPr/>
            </p:nvSpPr>
            <p:spPr bwMode="auto">
              <a:xfrm>
                <a:off x="4506913" y="4649788"/>
                <a:ext cx="74613" cy="74613"/>
              </a:xfrm>
              <a:custGeom>
                <a:avLst/>
                <a:gdLst>
                  <a:gd name="T0" fmla="*/ 24 w 47"/>
                  <a:gd name="T1" fmla="*/ 47 h 47"/>
                  <a:gd name="T2" fmla="*/ 30 w 47"/>
                  <a:gd name="T3" fmla="*/ 46 h 47"/>
                  <a:gd name="T4" fmla="*/ 35 w 47"/>
                  <a:gd name="T5" fmla="*/ 44 h 47"/>
                  <a:gd name="T6" fmla="*/ 41 w 47"/>
                  <a:gd name="T7" fmla="*/ 41 h 47"/>
                  <a:gd name="T8" fmla="*/ 44 w 47"/>
                  <a:gd name="T9" fmla="*/ 35 h 47"/>
                  <a:gd name="T10" fmla="*/ 46 w 47"/>
                  <a:gd name="T11" fmla="*/ 29 h 47"/>
                  <a:gd name="T12" fmla="*/ 47 w 47"/>
                  <a:gd name="T13" fmla="*/ 24 h 47"/>
                  <a:gd name="T14" fmla="*/ 46 w 47"/>
                  <a:gd name="T15" fmla="*/ 17 h 47"/>
                  <a:gd name="T16" fmla="*/ 44 w 47"/>
                  <a:gd name="T17" fmla="*/ 11 h 47"/>
                  <a:gd name="T18" fmla="*/ 41 w 47"/>
                  <a:gd name="T19" fmla="*/ 7 h 47"/>
                  <a:gd name="T20" fmla="*/ 35 w 47"/>
                  <a:gd name="T21" fmla="*/ 3 h 47"/>
                  <a:gd name="T22" fmla="*/ 30 w 47"/>
                  <a:gd name="T23" fmla="*/ 1 h 47"/>
                  <a:gd name="T24" fmla="*/ 24 w 47"/>
                  <a:gd name="T25" fmla="*/ 0 h 47"/>
                  <a:gd name="T26" fmla="*/ 18 w 47"/>
                  <a:gd name="T27" fmla="*/ 1 h 47"/>
                  <a:gd name="T28" fmla="*/ 12 w 47"/>
                  <a:gd name="T29" fmla="*/ 3 h 47"/>
                  <a:gd name="T30" fmla="*/ 7 w 47"/>
                  <a:gd name="T31" fmla="*/ 7 h 47"/>
                  <a:gd name="T32" fmla="*/ 3 w 47"/>
                  <a:gd name="T33" fmla="*/ 11 h 47"/>
                  <a:gd name="T34" fmla="*/ 1 w 47"/>
                  <a:gd name="T35" fmla="*/ 17 h 47"/>
                  <a:gd name="T36" fmla="*/ 0 w 47"/>
                  <a:gd name="T37" fmla="*/ 24 h 47"/>
                  <a:gd name="T38" fmla="*/ 1 w 47"/>
                  <a:gd name="T39" fmla="*/ 29 h 47"/>
                  <a:gd name="T40" fmla="*/ 3 w 47"/>
                  <a:gd name="T41" fmla="*/ 35 h 47"/>
                  <a:gd name="T42" fmla="*/ 7 w 47"/>
                  <a:gd name="T43" fmla="*/ 41 h 47"/>
                  <a:gd name="T44" fmla="*/ 12 w 47"/>
                  <a:gd name="T45" fmla="*/ 44 h 47"/>
                  <a:gd name="T46" fmla="*/ 18 w 47"/>
                  <a:gd name="T47" fmla="*/ 46 h 47"/>
                  <a:gd name="T48" fmla="*/ 24 w 47"/>
                  <a:gd name="T49" fmla="*/ 47 h 47"/>
                  <a:gd name="T50" fmla="*/ 24 w 47"/>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4" y="47"/>
                    </a:moveTo>
                    <a:lnTo>
                      <a:pt x="30" y="46"/>
                    </a:lnTo>
                    <a:lnTo>
                      <a:pt x="35" y="44"/>
                    </a:lnTo>
                    <a:lnTo>
                      <a:pt x="41" y="41"/>
                    </a:lnTo>
                    <a:lnTo>
                      <a:pt x="44" y="35"/>
                    </a:lnTo>
                    <a:lnTo>
                      <a:pt x="46" y="29"/>
                    </a:lnTo>
                    <a:lnTo>
                      <a:pt x="47" y="24"/>
                    </a:lnTo>
                    <a:lnTo>
                      <a:pt x="46" y="17"/>
                    </a:lnTo>
                    <a:lnTo>
                      <a:pt x="44" y="11"/>
                    </a:lnTo>
                    <a:lnTo>
                      <a:pt x="41" y="7"/>
                    </a:lnTo>
                    <a:lnTo>
                      <a:pt x="35" y="3"/>
                    </a:lnTo>
                    <a:lnTo>
                      <a:pt x="30" y="1"/>
                    </a:lnTo>
                    <a:lnTo>
                      <a:pt x="24" y="0"/>
                    </a:lnTo>
                    <a:lnTo>
                      <a:pt x="18" y="1"/>
                    </a:lnTo>
                    <a:lnTo>
                      <a:pt x="12" y="3"/>
                    </a:lnTo>
                    <a:lnTo>
                      <a:pt x="7" y="7"/>
                    </a:lnTo>
                    <a:lnTo>
                      <a:pt x="3" y="11"/>
                    </a:lnTo>
                    <a:lnTo>
                      <a:pt x="1" y="17"/>
                    </a:lnTo>
                    <a:lnTo>
                      <a:pt x="0" y="24"/>
                    </a:lnTo>
                    <a:lnTo>
                      <a:pt x="1" y="29"/>
                    </a:lnTo>
                    <a:lnTo>
                      <a:pt x="3" y="35"/>
                    </a:lnTo>
                    <a:lnTo>
                      <a:pt x="7" y="41"/>
                    </a:lnTo>
                    <a:lnTo>
                      <a:pt x="12" y="44"/>
                    </a:lnTo>
                    <a:lnTo>
                      <a:pt x="18" y="46"/>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3" name="Freeform 38"/>
              <p:cNvSpPr>
                <a:spLocks/>
              </p:cNvSpPr>
              <p:nvPr/>
            </p:nvSpPr>
            <p:spPr bwMode="auto">
              <a:xfrm>
                <a:off x="4022726" y="4533901"/>
                <a:ext cx="74613" cy="76200"/>
              </a:xfrm>
              <a:custGeom>
                <a:avLst/>
                <a:gdLst>
                  <a:gd name="T0" fmla="*/ 24 w 47"/>
                  <a:gd name="T1" fmla="*/ 48 h 48"/>
                  <a:gd name="T2" fmla="*/ 29 w 47"/>
                  <a:gd name="T3" fmla="*/ 47 h 48"/>
                  <a:gd name="T4" fmla="*/ 35 w 47"/>
                  <a:gd name="T5" fmla="*/ 45 h 48"/>
                  <a:gd name="T6" fmla="*/ 41 w 47"/>
                  <a:gd name="T7" fmla="*/ 41 h 48"/>
                  <a:gd name="T8" fmla="*/ 44 w 47"/>
                  <a:gd name="T9" fmla="*/ 35 h 48"/>
                  <a:gd name="T10" fmla="*/ 46 w 47"/>
                  <a:gd name="T11" fmla="*/ 30 h 48"/>
                  <a:gd name="T12" fmla="*/ 47 w 47"/>
                  <a:gd name="T13" fmla="*/ 24 h 48"/>
                  <a:gd name="T14" fmla="*/ 46 w 47"/>
                  <a:gd name="T15" fmla="*/ 18 h 48"/>
                  <a:gd name="T16" fmla="*/ 44 w 47"/>
                  <a:gd name="T17" fmla="*/ 13 h 48"/>
                  <a:gd name="T18" fmla="*/ 41 w 47"/>
                  <a:gd name="T19" fmla="*/ 7 h 48"/>
                  <a:gd name="T20" fmla="*/ 35 w 47"/>
                  <a:gd name="T21" fmla="*/ 4 h 48"/>
                  <a:gd name="T22" fmla="*/ 29 w 47"/>
                  <a:gd name="T23" fmla="*/ 1 h 48"/>
                  <a:gd name="T24" fmla="*/ 24 w 47"/>
                  <a:gd name="T25" fmla="*/ 0 h 48"/>
                  <a:gd name="T26" fmla="*/ 17 w 47"/>
                  <a:gd name="T27" fmla="*/ 1 h 48"/>
                  <a:gd name="T28" fmla="*/ 11 w 47"/>
                  <a:gd name="T29" fmla="*/ 4 h 48"/>
                  <a:gd name="T30" fmla="*/ 7 w 47"/>
                  <a:gd name="T31" fmla="*/ 7 h 48"/>
                  <a:gd name="T32" fmla="*/ 2 w 47"/>
                  <a:gd name="T33" fmla="*/ 13 h 48"/>
                  <a:gd name="T34" fmla="*/ 0 w 47"/>
                  <a:gd name="T35" fmla="*/ 18 h 48"/>
                  <a:gd name="T36" fmla="*/ 0 w 47"/>
                  <a:gd name="T37" fmla="*/ 24 h 48"/>
                  <a:gd name="T38" fmla="*/ 0 w 47"/>
                  <a:gd name="T39" fmla="*/ 30 h 48"/>
                  <a:gd name="T40" fmla="*/ 2 w 47"/>
                  <a:gd name="T41" fmla="*/ 35 h 48"/>
                  <a:gd name="T42" fmla="*/ 7 w 47"/>
                  <a:gd name="T43" fmla="*/ 41 h 48"/>
                  <a:gd name="T44" fmla="*/ 11 w 47"/>
                  <a:gd name="T45" fmla="*/ 45 h 48"/>
                  <a:gd name="T46" fmla="*/ 17 w 47"/>
                  <a:gd name="T47" fmla="*/ 47 h 48"/>
                  <a:gd name="T48" fmla="*/ 24 w 47"/>
                  <a:gd name="T49" fmla="*/ 48 h 48"/>
                  <a:gd name="T50" fmla="*/ 24 w 47"/>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24" y="48"/>
                    </a:moveTo>
                    <a:lnTo>
                      <a:pt x="29" y="47"/>
                    </a:lnTo>
                    <a:lnTo>
                      <a:pt x="35" y="45"/>
                    </a:lnTo>
                    <a:lnTo>
                      <a:pt x="41" y="41"/>
                    </a:lnTo>
                    <a:lnTo>
                      <a:pt x="44" y="35"/>
                    </a:lnTo>
                    <a:lnTo>
                      <a:pt x="46" y="30"/>
                    </a:lnTo>
                    <a:lnTo>
                      <a:pt x="47" y="24"/>
                    </a:lnTo>
                    <a:lnTo>
                      <a:pt x="46" y="18"/>
                    </a:lnTo>
                    <a:lnTo>
                      <a:pt x="44" y="13"/>
                    </a:lnTo>
                    <a:lnTo>
                      <a:pt x="41" y="7"/>
                    </a:lnTo>
                    <a:lnTo>
                      <a:pt x="35" y="4"/>
                    </a:lnTo>
                    <a:lnTo>
                      <a:pt x="29" y="1"/>
                    </a:lnTo>
                    <a:lnTo>
                      <a:pt x="24" y="0"/>
                    </a:lnTo>
                    <a:lnTo>
                      <a:pt x="17" y="1"/>
                    </a:lnTo>
                    <a:lnTo>
                      <a:pt x="11" y="4"/>
                    </a:lnTo>
                    <a:lnTo>
                      <a:pt x="7" y="7"/>
                    </a:lnTo>
                    <a:lnTo>
                      <a:pt x="2" y="13"/>
                    </a:lnTo>
                    <a:lnTo>
                      <a:pt x="0" y="18"/>
                    </a:lnTo>
                    <a:lnTo>
                      <a:pt x="0" y="24"/>
                    </a:lnTo>
                    <a:lnTo>
                      <a:pt x="0" y="30"/>
                    </a:lnTo>
                    <a:lnTo>
                      <a:pt x="2" y="35"/>
                    </a:lnTo>
                    <a:lnTo>
                      <a:pt x="7" y="41"/>
                    </a:lnTo>
                    <a:lnTo>
                      <a:pt x="11" y="45"/>
                    </a:lnTo>
                    <a:lnTo>
                      <a:pt x="17" y="47"/>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4" name="Freeform 39"/>
              <p:cNvSpPr>
                <a:spLocks/>
              </p:cNvSpPr>
              <p:nvPr/>
            </p:nvSpPr>
            <p:spPr bwMode="auto">
              <a:xfrm>
                <a:off x="3552826" y="4368801"/>
                <a:ext cx="76200" cy="76200"/>
              </a:xfrm>
              <a:custGeom>
                <a:avLst/>
                <a:gdLst>
                  <a:gd name="T0" fmla="*/ 24 w 48"/>
                  <a:gd name="T1" fmla="*/ 48 h 48"/>
                  <a:gd name="T2" fmla="*/ 29 w 48"/>
                  <a:gd name="T3" fmla="*/ 48 h 48"/>
                  <a:gd name="T4" fmla="*/ 35 w 48"/>
                  <a:gd name="T5" fmla="*/ 45 h 48"/>
                  <a:gd name="T6" fmla="*/ 41 w 48"/>
                  <a:gd name="T7" fmla="*/ 41 h 48"/>
                  <a:gd name="T8" fmla="*/ 44 w 48"/>
                  <a:gd name="T9" fmla="*/ 36 h 48"/>
                  <a:gd name="T10" fmla="*/ 46 w 48"/>
                  <a:gd name="T11" fmla="*/ 31 h 48"/>
                  <a:gd name="T12" fmla="*/ 48 w 48"/>
                  <a:gd name="T13" fmla="*/ 24 h 48"/>
                  <a:gd name="T14" fmla="*/ 46 w 48"/>
                  <a:gd name="T15" fmla="*/ 18 h 48"/>
                  <a:gd name="T16" fmla="*/ 44 w 48"/>
                  <a:gd name="T17" fmla="*/ 13 h 48"/>
                  <a:gd name="T18" fmla="*/ 41 w 48"/>
                  <a:gd name="T19" fmla="*/ 7 h 48"/>
                  <a:gd name="T20" fmla="*/ 35 w 48"/>
                  <a:gd name="T21" fmla="*/ 4 h 48"/>
                  <a:gd name="T22" fmla="*/ 29 w 48"/>
                  <a:gd name="T23" fmla="*/ 1 h 48"/>
                  <a:gd name="T24" fmla="*/ 24 w 48"/>
                  <a:gd name="T25" fmla="*/ 0 h 48"/>
                  <a:gd name="T26" fmla="*/ 17 w 48"/>
                  <a:gd name="T27" fmla="*/ 1 h 48"/>
                  <a:gd name="T28" fmla="*/ 11 w 48"/>
                  <a:gd name="T29" fmla="*/ 4 h 48"/>
                  <a:gd name="T30" fmla="*/ 7 w 48"/>
                  <a:gd name="T31" fmla="*/ 7 h 48"/>
                  <a:gd name="T32" fmla="*/ 2 w 48"/>
                  <a:gd name="T33" fmla="*/ 13 h 48"/>
                  <a:gd name="T34" fmla="*/ 0 w 48"/>
                  <a:gd name="T35" fmla="*/ 18 h 48"/>
                  <a:gd name="T36" fmla="*/ 0 w 48"/>
                  <a:gd name="T37" fmla="*/ 24 h 48"/>
                  <a:gd name="T38" fmla="*/ 0 w 48"/>
                  <a:gd name="T39" fmla="*/ 31 h 48"/>
                  <a:gd name="T40" fmla="*/ 2 w 48"/>
                  <a:gd name="T41" fmla="*/ 36 h 48"/>
                  <a:gd name="T42" fmla="*/ 7 w 48"/>
                  <a:gd name="T43" fmla="*/ 41 h 48"/>
                  <a:gd name="T44" fmla="*/ 11 w 48"/>
                  <a:gd name="T45" fmla="*/ 45 h 48"/>
                  <a:gd name="T46" fmla="*/ 17 w 48"/>
                  <a:gd name="T47" fmla="*/ 48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29" y="48"/>
                    </a:lnTo>
                    <a:lnTo>
                      <a:pt x="35" y="45"/>
                    </a:lnTo>
                    <a:lnTo>
                      <a:pt x="41" y="41"/>
                    </a:lnTo>
                    <a:lnTo>
                      <a:pt x="44" y="36"/>
                    </a:lnTo>
                    <a:lnTo>
                      <a:pt x="46" y="31"/>
                    </a:lnTo>
                    <a:lnTo>
                      <a:pt x="48" y="24"/>
                    </a:lnTo>
                    <a:lnTo>
                      <a:pt x="46" y="18"/>
                    </a:lnTo>
                    <a:lnTo>
                      <a:pt x="44" y="13"/>
                    </a:lnTo>
                    <a:lnTo>
                      <a:pt x="41" y="7"/>
                    </a:lnTo>
                    <a:lnTo>
                      <a:pt x="35" y="4"/>
                    </a:lnTo>
                    <a:lnTo>
                      <a:pt x="29" y="1"/>
                    </a:lnTo>
                    <a:lnTo>
                      <a:pt x="24" y="0"/>
                    </a:lnTo>
                    <a:lnTo>
                      <a:pt x="17" y="1"/>
                    </a:lnTo>
                    <a:lnTo>
                      <a:pt x="11" y="4"/>
                    </a:lnTo>
                    <a:lnTo>
                      <a:pt x="7" y="7"/>
                    </a:lnTo>
                    <a:lnTo>
                      <a:pt x="2" y="13"/>
                    </a:lnTo>
                    <a:lnTo>
                      <a:pt x="0" y="18"/>
                    </a:lnTo>
                    <a:lnTo>
                      <a:pt x="0" y="24"/>
                    </a:lnTo>
                    <a:lnTo>
                      <a:pt x="0" y="31"/>
                    </a:lnTo>
                    <a:lnTo>
                      <a:pt x="2" y="36"/>
                    </a:lnTo>
                    <a:lnTo>
                      <a:pt x="7" y="41"/>
                    </a:lnTo>
                    <a:lnTo>
                      <a:pt x="11" y="45"/>
                    </a:lnTo>
                    <a:lnTo>
                      <a:pt x="17" y="48"/>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5" name="Freeform 40"/>
              <p:cNvSpPr>
                <a:spLocks/>
              </p:cNvSpPr>
              <p:nvPr/>
            </p:nvSpPr>
            <p:spPr bwMode="auto">
              <a:xfrm>
                <a:off x="3078163" y="4368801"/>
                <a:ext cx="76200" cy="76200"/>
              </a:xfrm>
              <a:custGeom>
                <a:avLst/>
                <a:gdLst>
                  <a:gd name="T0" fmla="*/ 24 w 48"/>
                  <a:gd name="T1" fmla="*/ 48 h 48"/>
                  <a:gd name="T2" fmla="*/ 30 w 48"/>
                  <a:gd name="T3" fmla="*/ 48 h 48"/>
                  <a:gd name="T4" fmla="*/ 36 w 48"/>
                  <a:gd name="T5" fmla="*/ 45 h 48"/>
                  <a:gd name="T6" fmla="*/ 40 w 48"/>
                  <a:gd name="T7" fmla="*/ 41 h 48"/>
                  <a:gd name="T8" fmla="*/ 45 w 48"/>
                  <a:gd name="T9" fmla="*/ 36 h 48"/>
                  <a:gd name="T10" fmla="*/ 47 w 48"/>
                  <a:gd name="T11" fmla="*/ 31 h 48"/>
                  <a:gd name="T12" fmla="*/ 48 w 48"/>
                  <a:gd name="T13" fmla="*/ 24 h 48"/>
                  <a:gd name="T14" fmla="*/ 47 w 48"/>
                  <a:gd name="T15" fmla="*/ 18 h 48"/>
                  <a:gd name="T16" fmla="*/ 45 w 48"/>
                  <a:gd name="T17" fmla="*/ 13 h 48"/>
                  <a:gd name="T18" fmla="*/ 40 w 48"/>
                  <a:gd name="T19" fmla="*/ 7 h 48"/>
                  <a:gd name="T20" fmla="*/ 36 w 48"/>
                  <a:gd name="T21" fmla="*/ 4 h 48"/>
                  <a:gd name="T22" fmla="*/ 30 w 48"/>
                  <a:gd name="T23" fmla="*/ 1 h 48"/>
                  <a:gd name="T24" fmla="*/ 24 w 48"/>
                  <a:gd name="T25" fmla="*/ 0 h 48"/>
                  <a:gd name="T26" fmla="*/ 18 w 48"/>
                  <a:gd name="T27" fmla="*/ 1 h 48"/>
                  <a:gd name="T28" fmla="*/ 12 w 48"/>
                  <a:gd name="T29" fmla="*/ 4 h 48"/>
                  <a:gd name="T30" fmla="*/ 7 w 48"/>
                  <a:gd name="T31" fmla="*/ 7 h 48"/>
                  <a:gd name="T32" fmla="*/ 3 w 48"/>
                  <a:gd name="T33" fmla="*/ 13 h 48"/>
                  <a:gd name="T34" fmla="*/ 1 w 48"/>
                  <a:gd name="T35" fmla="*/ 18 h 48"/>
                  <a:gd name="T36" fmla="*/ 0 w 48"/>
                  <a:gd name="T37" fmla="*/ 24 h 48"/>
                  <a:gd name="T38" fmla="*/ 1 w 48"/>
                  <a:gd name="T39" fmla="*/ 31 h 48"/>
                  <a:gd name="T40" fmla="*/ 3 w 48"/>
                  <a:gd name="T41" fmla="*/ 36 h 48"/>
                  <a:gd name="T42" fmla="*/ 7 w 48"/>
                  <a:gd name="T43" fmla="*/ 41 h 48"/>
                  <a:gd name="T44" fmla="*/ 12 w 48"/>
                  <a:gd name="T45" fmla="*/ 45 h 48"/>
                  <a:gd name="T46" fmla="*/ 18 w 48"/>
                  <a:gd name="T47" fmla="*/ 48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30" y="48"/>
                    </a:lnTo>
                    <a:lnTo>
                      <a:pt x="36" y="45"/>
                    </a:lnTo>
                    <a:lnTo>
                      <a:pt x="40" y="41"/>
                    </a:lnTo>
                    <a:lnTo>
                      <a:pt x="45" y="36"/>
                    </a:lnTo>
                    <a:lnTo>
                      <a:pt x="47" y="31"/>
                    </a:lnTo>
                    <a:lnTo>
                      <a:pt x="48" y="24"/>
                    </a:lnTo>
                    <a:lnTo>
                      <a:pt x="47" y="18"/>
                    </a:lnTo>
                    <a:lnTo>
                      <a:pt x="45" y="13"/>
                    </a:lnTo>
                    <a:lnTo>
                      <a:pt x="40" y="7"/>
                    </a:lnTo>
                    <a:lnTo>
                      <a:pt x="36" y="4"/>
                    </a:lnTo>
                    <a:lnTo>
                      <a:pt x="30" y="1"/>
                    </a:lnTo>
                    <a:lnTo>
                      <a:pt x="24" y="0"/>
                    </a:lnTo>
                    <a:lnTo>
                      <a:pt x="18" y="1"/>
                    </a:lnTo>
                    <a:lnTo>
                      <a:pt x="12" y="4"/>
                    </a:lnTo>
                    <a:lnTo>
                      <a:pt x="7" y="7"/>
                    </a:lnTo>
                    <a:lnTo>
                      <a:pt x="3" y="13"/>
                    </a:lnTo>
                    <a:lnTo>
                      <a:pt x="1" y="18"/>
                    </a:lnTo>
                    <a:lnTo>
                      <a:pt x="0" y="24"/>
                    </a:lnTo>
                    <a:lnTo>
                      <a:pt x="1" y="31"/>
                    </a:lnTo>
                    <a:lnTo>
                      <a:pt x="3" y="36"/>
                    </a:lnTo>
                    <a:lnTo>
                      <a:pt x="7" y="41"/>
                    </a:lnTo>
                    <a:lnTo>
                      <a:pt x="12" y="45"/>
                    </a:lnTo>
                    <a:lnTo>
                      <a:pt x="18" y="48"/>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6" name="Freeform 41"/>
              <p:cNvSpPr>
                <a:spLocks/>
              </p:cNvSpPr>
              <p:nvPr/>
            </p:nvSpPr>
            <p:spPr bwMode="auto">
              <a:xfrm>
                <a:off x="2884488" y="4368801"/>
                <a:ext cx="76200" cy="76200"/>
              </a:xfrm>
              <a:custGeom>
                <a:avLst/>
                <a:gdLst>
                  <a:gd name="T0" fmla="*/ 24 w 48"/>
                  <a:gd name="T1" fmla="*/ 48 h 48"/>
                  <a:gd name="T2" fmla="*/ 30 w 48"/>
                  <a:gd name="T3" fmla="*/ 48 h 48"/>
                  <a:gd name="T4" fmla="*/ 35 w 48"/>
                  <a:gd name="T5" fmla="*/ 45 h 48"/>
                  <a:gd name="T6" fmla="*/ 41 w 48"/>
                  <a:gd name="T7" fmla="*/ 41 h 48"/>
                  <a:gd name="T8" fmla="*/ 44 w 48"/>
                  <a:gd name="T9" fmla="*/ 36 h 48"/>
                  <a:gd name="T10" fmla="*/ 47 w 48"/>
                  <a:gd name="T11" fmla="*/ 31 h 48"/>
                  <a:gd name="T12" fmla="*/ 48 w 48"/>
                  <a:gd name="T13" fmla="*/ 24 h 48"/>
                  <a:gd name="T14" fmla="*/ 47 w 48"/>
                  <a:gd name="T15" fmla="*/ 18 h 48"/>
                  <a:gd name="T16" fmla="*/ 44 w 48"/>
                  <a:gd name="T17" fmla="*/ 13 h 48"/>
                  <a:gd name="T18" fmla="*/ 41 w 48"/>
                  <a:gd name="T19" fmla="*/ 7 h 48"/>
                  <a:gd name="T20" fmla="*/ 35 w 48"/>
                  <a:gd name="T21" fmla="*/ 4 h 48"/>
                  <a:gd name="T22" fmla="*/ 30 w 48"/>
                  <a:gd name="T23" fmla="*/ 1 h 48"/>
                  <a:gd name="T24" fmla="*/ 24 w 48"/>
                  <a:gd name="T25" fmla="*/ 0 h 48"/>
                  <a:gd name="T26" fmla="*/ 17 w 48"/>
                  <a:gd name="T27" fmla="*/ 1 h 48"/>
                  <a:gd name="T28" fmla="*/ 12 w 48"/>
                  <a:gd name="T29" fmla="*/ 4 h 48"/>
                  <a:gd name="T30" fmla="*/ 7 w 48"/>
                  <a:gd name="T31" fmla="*/ 7 h 48"/>
                  <a:gd name="T32" fmla="*/ 4 w 48"/>
                  <a:gd name="T33" fmla="*/ 13 h 48"/>
                  <a:gd name="T34" fmla="*/ 1 w 48"/>
                  <a:gd name="T35" fmla="*/ 18 h 48"/>
                  <a:gd name="T36" fmla="*/ 0 w 48"/>
                  <a:gd name="T37" fmla="*/ 24 h 48"/>
                  <a:gd name="T38" fmla="*/ 1 w 48"/>
                  <a:gd name="T39" fmla="*/ 31 h 48"/>
                  <a:gd name="T40" fmla="*/ 4 w 48"/>
                  <a:gd name="T41" fmla="*/ 36 h 48"/>
                  <a:gd name="T42" fmla="*/ 7 w 48"/>
                  <a:gd name="T43" fmla="*/ 41 h 48"/>
                  <a:gd name="T44" fmla="*/ 12 w 48"/>
                  <a:gd name="T45" fmla="*/ 45 h 48"/>
                  <a:gd name="T46" fmla="*/ 17 w 48"/>
                  <a:gd name="T47" fmla="*/ 48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30" y="48"/>
                    </a:lnTo>
                    <a:lnTo>
                      <a:pt x="35" y="45"/>
                    </a:lnTo>
                    <a:lnTo>
                      <a:pt x="41" y="41"/>
                    </a:lnTo>
                    <a:lnTo>
                      <a:pt x="44" y="36"/>
                    </a:lnTo>
                    <a:lnTo>
                      <a:pt x="47" y="31"/>
                    </a:lnTo>
                    <a:lnTo>
                      <a:pt x="48" y="24"/>
                    </a:lnTo>
                    <a:lnTo>
                      <a:pt x="47" y="18"/>
                    </a:lnTo>
                    <a:lnTo>
                      <a:pt x="44" y="13"/>
                    </a:lnTo>
                    <a:lnTo>
                      <a:pt x="41" y="7"/>
                    </a:lnTo>
                    <a:lnTo>
                      <a:pt x="35" y="4"/>
                    </a:lnTo>
                    <a:lnTo>
                      <a:pt x="30" y="1"/>
                    </a:lnTo>
                    <a:lnTo>
                      <a:pt x="24" y="0"/>
                    </a:lnTo>
                    <a:lnTo>
                      <a:pt x="17" y="1"/>
                    </a:lnTo>
                    <a:lnTo>
                      <a:pt x="12" y="4"/>
                    </a:lnTo>
                    <a:lnTo>
                      <a:pt x="7" y="7"/>
                    </a:lnTo>
                    <a:lnTo>
                      <a:pt x="4" y="13"/>
                    </a:lnTo>
                    <a:lnTo>
                      <a:pt x="1" y="18"/>
                    </a:lnTo>
                    <a:lnTo>
                      <a:pt x="0" y="24"/>
                    </a:lnTo>
                    <a:lnTo>
                      <a:pt x="1" y="31"/>
                    </a:lnTo>
                    <a:lnTo>
                      <a:pt x="4" y="36"/>
                    </a:lnTo>
                    <a:lnTo>
                      <a:pt x="7" y="41"/>
                    </a:lnTo>
                    <a:lnTo>
                      <a:pt x="12" y="45"/>
                    </a:lnTo>
                    <a:lnTo>
                      <a:pt x="17" y="48"/>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7" name="Freeform 42"/>
              <p:cNvSpPr>
                <a:spLocks/>
              </p:cNvSpPr>
              <p:nvPr/>
            </p:nvSpPr>
            <p:spPr bwMode="auto">
              <a:xfrm>
                <a:off x="2814638" y="4337051"/>
                <a:ext cx="76200" cy="74613"/>
              </a:xfrm>
              <a:custGeom>
                <a:avLst/>
                <a:gdLst>
                  <a:gd name="T0" fmla="*/ 24 w 48"/>
                  <a:gd name="T1" fmla="*/ 47 h 47"/>
                  <a:gd name="T2" fmla="*/ 31 w 48"/>
                  <a:gd name="T3" fmla="*/ 46 h 47"/>
                  <a:gd name="T4" fmla="*/ 36 w 48"/>
                  <a:gd name="T5" fmla="*/ 44 h 47"/>
                  <a:gd name="T6" fmla="*/ 41 w 48"/>
                  <a:gd name="T7" fmla="*/ 41 h 47"/>
                  <a:gd name="T8" fmla="*/ 45 w 48"/>
                  <a:gd name="T9" fmla="*/ 36 h 47"/>
                  <a:gd name="T10" fmla="*/ 48 w 48"/>
                  <a:gd name="T11" fmla="*/ 30 h 47"/>
                  <a:gd name="T12" fmla="*/ 48 w 48"/>
                  <a:gd name="T13" fmla="*/ 24 h 47"/>
                  <a:gd name="T14" fmla="*/ 48 w 48"/>
                  <a:gd name="T15" fmla="*/ 18 h 47"/>
                  <a:gd name="T16" fmla="*/ 45 w 48"/>
                  <a:gd name="T17" fmla="*/ 12 h 47"/>
                  <a:gd name="T18" fmla="*/ 41 w 48"/>
                  <a:gd name="T19" fmla="*/ 7 h 47"/>
                  <a:gd name="T20" fmla="*/ 36 w 48"/>
                  <a:gd name="T21" fmla="*/ 3 h 47"/>
                  <a:gd name="T22" fmla="*/ 31 w 48"/>
                  <a:gd name="T23" fmla="*/ 1 h 47"/>
                  <a:gd name="T24" fmla="*/ 24 w 48"/>
                  <a:gd name="T25" fmla="*/ 0 h 47"/>
                  <a:gd name="T26" fmla="*/ 18 w 48"/>
                  <a:gd name="T27" fmla="*/ 1 h 47"/>
                  <a:gd name="T28" fmla="*/ 12 w 48"/>
                  <a:gd name="T29" fmla="*/ 3 h 47"/>
                  <a:gd name="T30" fmla="*/ 7 w 48"/>
                  <a:gd name="T31" fmla="*/ 7 h 47"/>
                  <a:gd name="T32" fmla="*/ 3 w 48"/>
                  <a:gd name="T33" fmla="*/ 12 h 47"/>
                  <a:gd name="T34" fmla="*/ 1 w 48"/>
                  <a:gd name="T35" fmla="*/ 18 h 47"/>
                  <a:gd name="T36" fmla="*/ 0 w 48"/>
                  <a:gd name="T37" fmla="*/ 24 h 47"/>
                  <a:gd name="T38" fmla="*/ 1 w 48"/>
                  <a:gd name="T39" fmla="*/ 30 h 47"/>
                  <a:gd name="T40" fmla="*/ 3 w 48"/>
                  <a:gd name="T41" fmla="*/ 36 h 47"/>
                  <a:gd name="T42" fmla="*/ 7 w 48"/>
                  <a:gd name="T43" fmla="*/ 41 h 47"/>
                  <a:gd name="T44" fmla="*/ 12 w 48"/>
                  <a:gd name="T45" fmla="*/ 44 h 47"/>
                  <a:gd name="T46" fmla="*/ 18 w 48"/>
                  <a:gd name="T47" fmla="*/ 46 h 47"/>
                  <a:gd name="T48" fmla="*/ 24 w 48"/>
                  <a:gd name="T49" fmla="*/ 47 h 47"/>
                  <a:gd name="T50" fmla="*/ 24 w 48"/>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4" y="47"/>
                    </a:moveTo>
                    <a:lnTo>
                      <a:pt x="31" y="46"/>
                    </a:lnTo>
                    <a:lnTo>
                      <a:pt x="36" y="44"/>
                    </a:lnTo>
                    <a:lnTo>
                      <a:pt x="41" y="41"/>
                    </a:lnTo>
                    <a:lnTo>
                      <a:pt x="45" y="36"/>
                    </a:lnTo>
                    <a:lnTo>
                      <a:pt x="48" y="30"/>
                    </a:lnTo>
                    <a:lnTo>
                      <a:pt x="48" y="24"/>
                    </a:lnTo>
                    <a:lnTo>
                      <a:pt x="48" y="18"/>
                    </a:lnTo>
                    <a:lnTo>
                      <a:pt x="45" y="12"/>
                    </a:lnTo>
                    <a:lnTo>
                      <a:pt x="41" y="7"/>
                    </a:lnTo>
                    <a:lnTo>
                      <a:pt x="36" y="3"/>
                    </a:lnTo>
                    <a:lnTo>
                      <a:pt x="31" y="1"/>
                    </a:lnTo>
                    <a:lnTo>
                      <a:pt x="24" y="0"/>
                    </a:lnTo>
                    <a:lnTo>
                      <a:pt x="18" y="1"/>
                    </a:lnTo>
                    <a:lnTo>
                      <a:pt x="12" y="3"/>
                    </a:lnTo>
                    <a:lnTo>
                      <a:pt x="7" y="7"/>
                    </a:lnTo>
                    <a:lnTo>
                      <a:pt x="3" y="12"/>
                    </a:lnTo>
                    <a:lnTo>
                      <a:pt x="1" y="18"/>
                    </a:lnTo>
                    <a:lnTo>
                      <a:pt x="0" y="24"/>
                    </a:lnTo>
                    <a:lnTo>
                      <a:pt x="1" y="30"/>
                    </a:lnTo>
                    <a:lnTo>
                      <a:pt x="3" y="36"/>
                    </a:lnTo>
                    <a:lnTo>
                      <a:pt x="7" y="41"/>
                    </a:lnTo>
                    <a:lnTo>
                      <a:pt x="12" y="44"/>
                    </a:lnTo>
                    <a:lnTo>
                      <a:pt x="18" y="46"/>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8" name="Freeform 43"/>
              <p:cNvSpPr>
                <a:spLocks/>
              </p:cNvSpPr>
              <p:nvPr/>
            </p:nvSpPr>
            <p:spPr bwMode="auto">
              <a:xfrm>
                <a:off x="2746376" y="4349751"/>
                <a:ext cx="74613" cy="74613"/>
              </a:xfrm>
              <a:custGeom>
                <a:avLst/>
                <a:gdLst>
                  <a:gd name="T0" fmla="*/ 24 w 47"/>
                  <a:gd name="T1" fmla="*/ 47 h 47"/>
                  <a:gd name="T2" fmla="*/ 30 w 47"/>
                  <a:gd name="T3" fmla="*/ 47 h 47"/>
                  <a:gd name="T4" fmla="*/ 36 w 47"/>
                  <a:gd name="T5" fmla="*/ 45 h 47"/>
                  <a:gd name="T6" fmla="*/ 41 w 47"/>
                  <a:gd name="T7" fmla="*/ 40 h 47"/>
                  <a:gd name="T8" fmla="*/ 45 w 47"/>
                  <a:gd name="T9" fmla="*/ 36 h 47"/>
                  <a:gd name="T10" fmla="*/ 47 w 47"/>
                  <a:gd name="T11" fmla="*/ 30 h 47"/>
                  <a:gd name="T12" fmla="*/ 47 w 47"/>
                  <a:gd name="T13" fmla="*/ 23 h 47"/>
                  <a:gd name="T14" fmla="*/ 47 w 47"/>
                  <a:gd name="T15" fmla="*/ 18 h 47"/>
                  <a:gd name="T16" fmla="*/ 45 w 47"/>
                  <a:gd name="T17" fmla="*/ 12 h 47"/>
                  <a:gd name="T18" fmla="*/ 41 w 47"/>
                  <a:gd name="T19" fmla="*/ 6 h 47"/>
                  <a:gd name="T20" fmla="*/ 36 w 47"/>
                  <a:gd name="T21" fmla="*/ 3 h 47"/>
                  <a:gd name="T22" fmla="*/ 30 w 47"/>
                  <a:gd name="T23" fmla="*/ 1 h 47"/>
                  <a:gd name="T24" fmla="*/ 24 w 47"/>
                  <a:gd name="T25" fmla="*/ 0 h 47"/>
                  <a:gd name="T26" fmla="*/ 18 w 47"/>
                  <a:gd name="T27" fmla="*/ 1 h 47"/>
                  <a:gd name="T28" fmla="*/ 12 w 47"/>
                  <a:gd name="T29" fmla="*/ 3 h 47"/>
                  <a:gd name="T30" fmla="*/ 7 w 47"/>
                  <a:gd name="T31" fmla="*/ 6 h 47"/>
                  <a:gd name="T32" fmla="*/ 3 w 47"/>
                  <a:gd name="T33" fmla="*/ 12 h 47"/>
                  <a:gd name="T34" fmla="*/ 1 w 47"/>
                  <a:gd name="T35" fmla="*/ 18 h 47"/>
                  <a:gd name="T36" fmla="*/ 0 w 47"/>
                  <a:gd name="T37" fmla="*/ 23 h 47"/>
                  <a:gd name="T38" fmla="*/ 1 w 47"/>
                  <a:gd name="T39" fmla="*/ 30 h 47"/>
                  <a:gd name="T40" fmla="*/ 3 w 47"/>
                  <a:gd name="T41" fmla="*/ 36 h 47"/>
                  <a:gd name="T42" fmla="*/ 7 w 47"/>
                  <a:gd name="T43" fmla="*/ 40 h 47"/>
                  <a:gd name="T44" fmla="*/ 12 w 47"/>
                  <a:gd name="T45" fmla="*/ 45 h 47"/>
                  <a:gd name="T46" fmla="*/ 18 w 47"/>
                  <a:gd name="T47" fmla="*/ 47 h 47"/>
                  <a:gd name="T48" fmla="*/ 24 w 47"/>
                  <a:gd name="T49" fmla="*/ 47 h 47"/>
                  <a:gd name="T50" fmla="*/ 24 w 47"/>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4" y="47"/>
                    </a:moveTo>
                    <a:lnTo>
                      <a:pt x="30" y="47"/>
                    </a:lnTo>
                    <a:lnTo>
                      <a:pt x="36" y="45"/>
                    </a:lnTo>
                    <a:lnTo>
                      <a:pt x="41" y="40"/>
                    </a:lnTo>
                    <a:lnTo>
                      <a:pt x="45" y="36"/>
                    </a:lnTo>
                    <a:lnTo>
                      <a:pt x="47" y="30"/>
                    </a:lnTo>
                    <a:lnTo>
                      <a:pt x="47" y="23"/>
                    </a:lnTo>
                    <a:lnTo>
                      <a:pt x="47" y="18"/>
                    </a:lnTo>
                    <a:lnTo>
                      <a:pt x="45" y="12"/>
                    </a:lnTo>
                    <a:lnTo>
                      <a:pt x="41" y="6"/>
                    </a:lnTo>
                    <a:lnTo>
                      <a:pt x="36" y="3"/>
                    </a:lnTo>
                    <a:lnTo>
                      <a:pt x="30" y="1"/>
                    </a:lnTo>
                    <a:lnTo>
                      <a:pt x="24" y="0"/>
                    </a:lnTo>
                    <a:lnTo>
                      <a:pt x="18" y="1"/>
                    </a:lnTo>
                    <a:lnTo>
                      <a:pt x="12" y="3"/>
                    </a:lnTo>
                    <a:lnTo>
                      <a:pt x="7" y="6"/>
                    </a:lnTo>
                    <a:lnTo>
                      <a:pt x="3" y="12"/>
                    </a:lnTo>
                    <a:lnTo>
                      <a:pt x="1" y="18"/>
                    </a:lnTo>
                    <a:lnTo>
                      <a:pt x="0" y="23"/>
                    </a:lnTo>
                    <a:lnTo>
                      <a:pt x="1" y="30"/>
                    </a:lnTo>
                    <a:lnTo>
                      <a:pt x="3" y="36"/>
                    </a:lnTo>
                    <a:lnTo>
                      <a:pt x="7" y="40"/>
                    </a:lnTo>
                    <a:lnTo>
                      <a:pt x="12" y="45"/>
                    </a:lnTo>
                    <a:lnTo>
                      <a:pt x="18" y="47"/>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89" name="Freeform 44"/>
              <p:cNvSpPr>
                <a:spLocks/>
              </p:cNvSpPr>
              <p:nvPr/>
            </p:nvSpPr>
            <p:spPr bwMode="auto">
              <a:xfrm>
                <a:off x="2678113" y="4362451"/>
                <a:ext cx="74613" cy="76200"/>
              </a:xfrm>
              <a:custGeom>
                <a:avLst/>
                <a:gdLst>
                  <a:gd name="T0" fmla="*/ 24 w 47"/>
                  <a:gd name="T1" fmla="*/ 48 h 48"/>
                  <a:gd name="T2" fmla="*/ 30 w 47"/>
                  <a:gd name="T3" fmla="*/ 47 h 48"/>
                  <a:gd name="T4" fmla="*/ 36 w 47"/>
                  <a:gd name="T5" fmla="*/ 45 h 48"/>
                  <a:gd name="T6" fmla="*/ 41 w 47"/>
                  <a:gd name="T7" fmla="*/ 40 h 48"/>
                  <a:gd name="T8" fmla="*/ 45 w 47"/>
                  <a:gd name="T9" fmla="*/ 36 h 48"/>
                  <a:gd name="T10" fmla="*/ 47 w 47"/>
                  <a:gd name="T11" fmla="*/ 30 h 48"/>
                  <a:gd name="T12" fmla="*/ 47 w 47"/>
                  <a:gd name="T13" fmla="*/ 25 h 48"/>
                  <a:gd name="T14" fmla="*/ 47 w 47"/>
                  <a:gd name="T15" fmla="*/ 18 h 48"/>
                  <a:gd name="T16" fmla="*/ 45 w 47"/>
                  <a:gd name="T17" fmla="*/ 12 h 48"/>
                  <a:gd name="T18" fmla="*/ 41 w 47"/>
                  <a:gd name="T19" fmla="*/ 8 h 48"/>
                  <a:gd name="T20" fmla="*/ 36 w 47"/>
                  <a:gd name="T21" fmla="*/ 3 h 48"/>
                  <a:gd name="T22" fmla="*/ 30 w 47"/>
                  <a:gd name="T23" fmla="*/ 1 h 48"/>
                  <a:gd name="T24" fmla="*/ 24 w 47"/>
                  <a:gd name="T25" fmla="*/ 0 h 48"/>
                  <a:gd name="T26" fmla="*/ 18 w 47"/>
                  <a:gd name="T27" fmla="*/ 1 h 48"/>
                  <a:gd name="T28" fmla="*/ 12 w 47"/>
                  <a:gd name="T29" fmla="*/ 3 h 48"/>
                  <a:gd name="T30" fmla="*/ 7 w 47"/>
                  <a:gd name="T31" fmla="*/ 8 h 48"/>
                  <a:gd name="T32" fmla="*/ 3 w 47"/>
                  <a:gd name="T33" fmla="*/ 12 h 48"/>
                  <a:gd name="T34" fmla="*/ 1 w 47"/>
                  <a:gd name="T35" fmla="*/ 18 h 48"/>
                  <a:gd name="T36" fmla="*/ 0 w 47"/>
                  <a:gd name="T37" fmla="*/ 25 h 48"/>
                  <a:gd name="T38" fmla="*/ 1 w 47"/>
                  <a:gd name="T39" fmla="*/ 30 h 48"/>
                  <a:gd name="T40" fmla="*/ 3 w 47"/>
                  <a:gd name="T41" fmla="*/ 36 h 48"/>
                  <a:gd name="T42" fmla="*/ 7 w 47"/>
                  <a:gd name="T43" fmla="*/ 40 h 48"/>
                  <a:gd name="T44" fmla="*/ 12 w 47"/>
                  <a:gd name="T45" fmla="*/ 45 h 48"/>
                  <a:gd name="T46" fmla="*/ 18 w 47"/>
                  <a:gd name="T47" fmla="*/ 47 h 48"/>
                  <a:gd name="T48" fmla="*/ 24 w 47"/>
                  <a:gd name="T49" fmla="*/ 48 h 48"/>
                  <a:gd name="T50" fmla="*/ 24 w 47"/>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24" y="48"/>
                    </a:moveTo>
                    <a:lnTo>
                      <a:pt x="30" y="47"/>
                    </a:lnTo>
                    <a:lnTo>
                      <a:pt x="36" y="45"/>
                    </a:lnTo>
                    <a:lnTo>
                      <a:pt x="41" y="40"/>
                    </a:lnTo>
                    <a:lnTo>
                      <a:pt x="45" y="36"/>
                    </a:lnTo>
                    <a:lnTo>
                      <a:pt x="47" y="30"/>
                    </a:lnTo>
                    <a:lnTo>
                      <a:pt x="47" y="25"/>
                    </a:lnTo>
                    <a:lnTo>
                      <a:pt x="47" y="18"/>
                    </a:lnTo>
                    <a:lnTo>
                      <a:pt x="45" y="12"/>
                    </a:lnTo>
                    <a:lnTo>
                      <a:pt x="41" y="8"/>
                    </a:lnTo>
                    <a:lnTo>
                      <a:pt x="36" y="3"/>
                    </a:lnTo>
                    <a:lnTo>
                      <a:pt x="30" y="1"/>
                    </a:lnTo>
                    <a:lnTo>
                      <a:pt x="24" y="0"/>
                    </a:lnTo>
                    <a:lnTo>
                      <a:pt x="18" y="1"/>
                    </a:lnTo>
                    <a:lnTo>
                      <a:pt x="12" y="3"/>
                    </a:lnTo>
                    <a:lnTo>
                      <a:pt x="7" y="8"/>
                    </a:lnTo>
                    <a:lnTo>
                      <a:pt x="3" y="12"/>
                    </a:lnTo>
                    <a:lnTo>
                      <a:pt x="1" y="18"/>
                    </a:lnTo>
                    <a:lnTo>
                      <a:pt x="0" y="25"/>
                    </a:lnTo>
                    <a:lnTo>
                      <a:pt x="1" y="30"/>
                    </a:lnTo>
                    <a:lnTo>
                      <a:pt x="3" y="36"/>
                    </a:lnTo>
                    <a:lnTo>
                      <a:pt x="7" y="40"/>
                    </a:lnTo>
                    <a:lnTo>
                      <a:pt x="12" y="45"/>
                    </a:lnTo>
                    <a:lnTo>
                      <a:pt x="18" y="47"/>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90" name="Freeform 45"/>
              <p:cNvSpPr>
                <a:spLocks/>
              </p:cNvSpPr>
              <p:nvPr/>
            </p:nvSpPr>
            <p:spPr bwMode="auto">
              <a:xfrm>
                <a:off x="2603501" y="4610101"/>
                <a:ext cx="76200" cy="76200"/>
              </a:xfrm>
              <a:custGeom>
                <a:avLst/>
                <a:gdLst>
                  <a:gd name="T0" fmla="*/ 24 w 48"/>
                  <a:gd name="T1" fmla="*/ 48 h 48"/>
                  <a:gd name="T2" fmla="*/ 31 w 48"/>
                  <a:gd name="T3" fmla="*/ 48 h 48"/>
                  <a:gd name="T4" fmla="*/ 37 w 48"/>
                  <a:gd name="T5" fmla="*/ 45 h 48"/>
                  <a:gd name="T6" fmla="*/ 41 w 48"/>
                  <a:gd name="T7" fmla="*/ 41 h 48"/>
                  <a:gd name="T8" fmla="*/ 45 w 48"/>
                  <a:gd name="T9" fmla="*/ 36 h 48"/>
                  <a:gd name="T10" fmla="*/ 48 w 48"/>
                  <a:gd name="T11" fmla="*/ 31 h 48"/>
                  <a:gd name="T12" fmla="*/ 48 w 48"/>
                  <a:gd name="T13" fmla="*/ 24 h 48"/>
                  <a:gd name="T14" fmla="*/ 48 w 48"/>
                  <a:gd name="T15" fmla="*/ 18 h 48"/>
                  <a:gd name="T16" fmla="*/ 45 w 48"/>
                  <a:gd name="T17" fmla="*/ 12 h 48"/>
                  <a:gd name="T18" fmla="*/ 41 w 48"/>
                  <a:gd name="T19" fmla="*/ 7 h 48"/>
                  <a:gd name="T20" fmla="*/ 37 w 48"/>
                  <a:gd name="T21" fmla="*/ 3 h 48"/>
                  <a:gd name="T22" fmla="*/ 31 w 48"/>
                  <a:gd name="T23" fmla="*/ 1 h 48"/>
                  <a:gd name="T24" fmla="*/ 24 w 48"/>
                  <a:gd name="T25" fmla="*/ 0 h 48"/>
                  <a:gd name="T26" fmla="*/ 18 w 48"/>
                  <a:gd name="T27" fmla="*/ 1 h 48"/>
                  <a:gd name="T28" fmla="*/ 13 w 48"/>
                  <a:gd name="T29" fmla="*/ 3 h 48"/>
                  <a:gd name="T30" fmla="*/ 7 w 48"/>
                  <a:gd name="T31" fmla="*/ 7 h 48"/>
                  <a:gd name="T32" fmla="*/ 4 w 48"/>
                  <a:gd name="T33" fmla="*/ 12 h 48"/>
                  <a:gd name="T34" fmla="*/ 1 w 48"/>
                  <a:gd name="T35" fmla="*/ 18 h 48"/>
                  <a:gd name="T36" fmla="*/ 0 w 48"/>
                  <a:gd name="T37" fmla="*/ 24 h 48"/>
                  <a:gd name="T38" fmla="*/ 1 w 48"/>
                  <a:gd name="T39" fmla="*/ 31 h 48"/>
                  <a:gd name="T40" fmla="*/ 4 w 48"/>
                  <a:gd name="T41" fmla="*/ 36 h 48"/>
                  <a:gd name="T42" fmla="*/ 7 w 48"/>
                  <a:gd name="T43" fmla="*/ 41 h 48"/>
                  <a:gd name="T44" fmla="*/ 13 w 48"/>
                  <a:gd name="T45" fmla="*/ 45 h 48"/>
                  <a:gd name="T46" fmla="*/ 18 w 48"/>
                  <a:gd name="T47" fmla="*/ 48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31" y="48"/>
                    </a:lnTo>
                    <a:lnTo>
                      <a:pt x="37" y="45"/>
                    </a:lnTo>
                    <a:lnTo>
                      <a:pt x="41" y="41"/>
                    </a:lnTo>
                    <a:lnTo>
                      <a:pt x="45" y="36"/>
                    </a:lnTo>
                    <a:lnTo>
                      <a:pt x="48" y="31"/>
                    </a:lnTo>
                    <a:lnTo>
                      <a:pt x="48" y="24"/>
                    </a:lnTo>
                    <a:lnTo>
                      <a:pt x="48" y="18"/>
                    </a:lnTo>
                    <a:lnTo>
                      <a:pt x="45" y="12"/>
                    </a:lnTo>
                    <a:lnTo>
                      <a:pt x="41" y="7"/>
                    </a:lnTo>
                    <a:lnTo>
                      <a:pt x="37" y="3"/>
                    </a:lnTo>
                    <a:lnTo>
                      <a:pt x="31" y="1"/>
                    </a:lnTo>
                    <a:lnTo>
                      <a:pt x="24" y="0"/>
                    </a:lnTo>
                    <a:lnTo>
                      <a:pt x="18" y="1"/>
                    </a:lnTo>
                    <a:lnTo>
                      <a:pt x="13" y="3"/>
                    </a:lnTo>
                    <a:lnTo>
                      <a:pt x="7" y="7"/>
                    </a:lnTo>
                    <a:lnTo>
                      <a:pt x="4" y="12"/>
                    </a:lnTo>
                    <a:lnTo>
                      <a:pt x="1" y="18"/>
                    </a:lnTo>
                    <a:lnTo>
                      <a:pt x="0" y="24"/>
                    </a:lnTo>
                    <a:lnTo>
                      <a:pt x="1" y="31"/>
                    </a:lnTo>
                    <a:lnTo>
                      <a:pt x="4" y="36"/>
                    </a:lnTo>
                    <a:lnTo>
                      <a:pt x="7" y="41"/>
                    </a:lnTo>
                    <a:lnTo>
                      <a:pt x="13" y="45"/>
                    </a:lnTo>
                    <a:lnTo>
                      <a:pt x="18" y="48"/>
                    </a:lnTo>
                    <a:lnTo>
                      <a:pt x="24" y="48"/>
                    </a:lnTo>
                    <a:lnTo>
                      <a:pt x="24"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91" name="Freeform 46"/>
              <p:cNvSpPr>
                <a:spLocks/>
              </p:cNvSpPr>
              <p:nvPr/>
            </p:nvSpPr>
            <p:spPr bwMode="auto">
              <a:xfrm>
                <a:off x="2603501" y="4848226"/>
                <a:ext cx="76200" cy="74613"/>
              </a:xfrm>
              <a:custGeom>
                <a:avLst/>
                <a:gdLst>
                  <a:gd name="T0" fmla="*/ 24 w 48"/>
                  <a:gd name="T1" fmla="*/ 47 h 47"/>
                  <a:gd name="T2" fmla="*/ 31 w 48"/>
                  <a:gd name="T3" fmla="*/ 46 h 47"/>
                  <a:gd name="T4" fmla="*/ 37 w 48"/>
                  <a:gd name="T5" fmla="*/ 44 h 47"/>
                  <a:gd name="T6" fmla="*/ 41 w 48"/>
                  <a:gd name="T7" fmla="*/ 40 h 47"/>
                  <a:gd name="T8" fmla="*/ 45 w 48"/>
                  <a:gd name="T9" fmla="*/ 35 h 47"/>
                  <a:gd name="T10" fmla="*/ 48 w 48"/>
                  <a:gd name="T11" fmla="*/ 29 h 47"/>
                  <a:gd name="T12" fmla="*/ 48 w 48"/>
                  <a:gd name="T13" fmla="*/ 23 h 47"/>
                  <a:gd name="T14" fmla="*/ 48 w 48"/>
                  <a:gd name="T15" fmla="*/ 17 h 47"/>
                  <a:gd name="T16" fmla="*/ 45 w 48"/>
                  <a:gd name="T17" fmla="*/ 11 h 47"/>
                  <a:gd name="T18" fmla="*/ 41 w 48"/>
                  <a:gd name="T19" fmla="*/ 6 h 47"/>
                  <a:gd name="T20" fmla="*/ 37 w 48"/>
                  <a:gd name="T21" fmla="*/ 3 h 47"/>
                  <a:gd name="T22" fmla="*/ 31 w 48"/>
                  <a:gd name="T23" fmla="*/ 1 h 47"/>
                  <a:gd name="T24" fmla="*/ 24 w 48"/>
                  <a:gd name="T25" fmla="*/ 0 h 47"/>
                  <a:gd name="T26" fmla="*/ 18 w 48"/>
                  <a:gd name="T27" fmla="*/ 1 h 47"/>
                  <a:gd name="T28" fmla="*/ 13 w 48"/>
                  <a:gd name="T29" fmla="*/ 3 h 47"/>
                  <a:gd name="T30" fmla="*/ 7 w 48"/>
                  <a:gd name="T31" fmla="*/ 6 h 47"/>
                  <a:gd name="T32" fmla="*/ 4 w 48"/>
                  <a:gd name="T33" fmla="*/ 11 h 47"/>
                  <a:gd name="T34" fmla="*/ 1 w 48"/>
                  <a:gd name="T35" fmla="*/ 17 h 47"/>
                  <a:gd name="T36" fmla="*/ 0 w 48"/>
                  <a:gd name="T37" fmla="*/ 23 h 47"/>
                  <a:gd name="T38" fmla="*/ 1 w 48"/>
                  <a:gd name="T39" fmla="*/ 29 h 47"/>
                  <a:gd name="T40" fmla="*/ 4 w 48"/>
                  <a:gd name="T41" fmla="*/ 35 h 47"/>
                  <a:gd name="T42" fmla="*/ 7 w 48"/>
                  <a:gd name="T43" fmla="*/ 40 h 47"/>
                  <a:gd name="T44" fmla="*/ 13 w 48"/>
                  <a:gd name="T45" fmla="*/ 44 h 47"/>
                  <a:gd name="T46" fmla="*/ 18 w 48"/>
                  <a:gd name="T47" fmla="*/ 46 h 47"/>
                  <a:gd name="T48" fmla="*/ 24 w 48"/>
                  <a:gd name="T49" fmla="*/ 47 h 47"/>
                  <a:gd name="T50" fmla="*/ 24 w 48"/>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4" y="47"/>
                    </a:moveTo>
                    <a:lnTo>
                      <a:pt x="31" y="46"/>
                    </a:lnTo>
                    <a:lnTo>
                      <a:pt x="37" y="44"/>
                    </a:lnTo>
                    <a:lnTo>
                      <a:pt x="41" y="40"/>
                    </a:lnTo>
                    <a:lnTo>
                      <a:pt x="45" y="35"/>
                    </a:lnTo>
                    <a:lnTo>
                      <a:pt x="48" y="29"/>
                    </a:lnTo>
                    <a:lnTo>
                      <a:pt x="48" y="23"/>
                    </a:lnTo>
                    <a:lnTo>
                      <a:pt x="48" y="17"/>
                    </a:lnTo>
                    <a:lnTo>
                      <a:pt x="45" y="11"/>
                    </a:lnTo>
                    <a:lnTo>
                      <a:pt x="41" y="6"/>
                    </a:lnTo>
                    <a:lnTo>
                      <a:pt x="37" y="3"/>
                    </a:lnTo>
                    <a:lnTo>
                      <a:pt x="31" y="1"/>
                    </a:lnTo>
                    <a:lnTo>
                      <a:pt x="24" y="0"/>
                    </a:lnTo>
                    <a:lnTo>
                      <a:pt x="18" y="1"/>
                    </a:lnTo>
                    <a:lnTo>
                      <a:pt x="13" y="3"/>
                    </a:lnTo>
                    <a:lnTo>
                      <a:pt x="7" y="6"/>
                    </a:lnTo>
                    <a:lnTo>
                      <a:pt x="4" y="11"/>
                    </a:lnTo>
                    <a:lnTo>
                      <a:pt x="1" y="17"/>
                    </a:lnTo>
                    <a:lnTo>
                      <a:pt x="0" y="23"/>
                    </a:lnTo>
                    <a:lnTo>
                      <a:pt x="1" y="29"/>
                    </a:lnTo>
                    <a:lnTo>
                      <a:pt x="4" y="35"/>
                    </a:lnTo>
                    <a:lnTo>
                      <a:pt x="7" y="40"/>
                    </a:lnTo>
                    <a:lnTo>
                      <a:pt x="13" y="44"/>
                    </a:lnTo>
                    <a:lnTo>
                      <a:pt x="18" y="46"/>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92" name="Freeform 47"/>
              <p:cNvSpPr>
                <a:spLocks/>
              </p:cNvSpPr>
              <p:nvPr/>
            </p:nvSpPr>
            <p:spPr bwMode="auto">
              <a:xfrm>
                <a:off x="2603501" y="5162551"/>
                <a:ext cx="76200" cy="74613"/>
              </a:xfrm>
              <a:custGeom>
                <a:avLst/>
                <a:gdLst>
                  <a:gd name="T0" fmla="*/ 24 w 48"/>
                  <a:gd name="T1" fmla="*/ 47 h 47"/>
                  <a:gd name="T2" fmla="*/ 31 w 48"/>
                  <a:gd name="T3" fmla="*/ 46 h 47"/>
                  <a:gd name="T4" fmla="*/ 37 w 48"/>
                  <a:gd name="T5" fmla="*/ 44 h 47"/>
                  <a:gd name="T6" fmla="*/ 41 w 48"/>
                  <a:gd name="T7" fmla="*/ 41 h 47"/>
                  <a:gd name="T8" fmla="*/ 45 w 48"/>
                  <a:gd name="T9" fmla="*/ 35 h 47"/>
                  <a:gd name="T10" fmla="*/ 48 w 48"/>
                  <a:gd name="T11" fmla="*/ 30 h 47"/>
                  <a:gd name="T12" fmla="*/ 48 w 48"/>
                  <a:gd name="T13" fmla="*/ 24 h 47"/>
                  <a:gd name="T14" fmla="*/ 48 w 48"/>
                  <a:gd name="T15" fmla="*/ 18 h 47"/>
                  <a:gd name="T16" fmla="*/ 45 w 48"/>
                  <a:gd name="T17" fmla="*/ 12 h 47"/>
                  <a:gd name="T18" fmla="*/ 41 w 48"/>
                  <a:gd name="T19" fmla="*/ 7 h 47"/>
                  <a:gd name="T20" fmla="*/ 37 w 48"/>
                  <a:gd name="T21" fmla="*/ 3 h 47"/>
                  <a:gd name="T22" fmla="*/ 31 w 48"/>
                  <a:gd name="T23" fmla="*/ 1 h 47"/>
                  <a:gd name="T24" fmla="*/ 24 w 48"/>
                  <a:gd name="T25" fmla="*/ 0 h 47"/>
                  <a:gd name="T26" fmla="*/ 18 w 48"/>
                  <a:gd name="T27" fmla="*/ 1 h 47"/>
                  <a:gd name="T28" fmla="*/ 13 w 48"/>
                  <a:gd name="T29" fmla="*/ 3 h 47"/>
                  <a:gd name="T30" fmla="*/ 7 w 48"/>
                  <a:gd name="T31" fmla="*/ 7 h 47"/>
                  <a:gd name="T32" fmla="*/ 4 w 48"/>
                  <a:gd name="T33" fmla="*/ 12 h 47"/>
                  <a:gd name="T34" fmla="*/ 1 w 48"/>
                  <a:gd name="T35" fmla="*/ 18 h 47"/>
                  <a:gd name="T36" fmla="*/ 0 w 48"/>
                  <a:gd name="T37" fmla="*/ 24 h 47"/>
                  <a:gd name="T38" fmla="*/ 1 w 48"/>
                  <a:gd name="T39" fmla="*/ 30 h 47"/>
                  <a:gd name="T40" fmla="*/ 4 w 48"/>
                  <a:gd name="T41" fmla="*/ 35 h 47"/>
                  <a:gd name="T42" fmla="*/ 7 w 48"/>
                  <a:gd name="T43" fmla="*/ 41 h 47"/>
                  <a:gd name="T44" fmla="*/ 13 w 48"/>
                  <a:gd name="T45" fmla="*/ 44 h 47"/>
                  <a:gd name="T46" fmla="*/ 18 w 48"/>
                  <a:gd name="T47" fmla="*/ 46 h 47"/>
                  <a:gd name="T48" fmla="*/ 24 w 48"/>
                  <a:gd name="T49" fmla="*/ 47 h 47"/>
                  <a:gd name="T50" fmla="*/ 24 w 48"/>
                  <a:gd name="T5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4" y="47"/>
                    </a:moveTo>
                    <a:lnTo>
                      <a:pt x="31" y="46"/>
                    </a:lnTo>
                    <a:lnTo>
                      <a:pt x="37" y="44"/>
                    </a:lnTo>
                    <a:lnTo>
                      <a:pt x="41" y="41"/>
                    </a:lnTo>
                    <a:lnTo>
                      <a:pt x="45" y="35"/>
                    </a:lnTo>
                    <a:lnTo>
                      <a:pt x="48" y="30"/>
                    </a:lnTo>
                    <a:lnTo>
                      <a:pt x="48" y="24"/>
                    </a:lnTo>
                    <a:lnTo>
                      <a:pt x="48" y="18"/>
                    </a:lnTo>
                    <a:lnTo>
                      <a:pt x="45" y="12"/>
                    </a:lnTo>
                    <a:lnTo>
                      <a:pt x="41" y="7"/>
                    </a:lnTo>
                    <a:lnTo>
                      <a:pt x="37" y="3"/>
                    </a:lnTo>
                    <a:lnTo>
                      <a:pt x="31" y="1"/>
                    </a:lnTo>
                    <a:lnTo>
                      <a:pt x="24" y="0"/>
                    </a:lnTo>
                    <a:lnTo>
                      <a:pt x="18" y="1"/>
                    </a:lnTo>
                    <a:lnTo>
                      <a:pt x="13" y="3"/>
                    </a:lnTo>
                    <a:lnTo>
                      <a:pt x="7" y="7"/>
                    </a:lnTo>
                    <a:lnTo>
                      <a:pt x="4" y="12"/>
                    </a:lnTo>
                    <a:lnTo>
                      <a:pt x="1" y="18"/>
                    </a:lnTo>
                    <a:lnTo>
                      <a:pt x="0" y="24"/>
                    </a:lnTo>
                    <a:lnTo>
                      <a:pt x="1" y="30"/>
                    </a:lnTo>
                    <a:lnTo>
                      <a:pt x="4" y="35"/>
                    </a:lnTo>
                    <a:lnTo>
                      <a:pt x="7" y="41"/>
                    </a:lnTo>
                    <a:lnTo>
                      <a:pt x="13" y="44"/>
                    </a:lnTo>
                    <a:lnTo>
                      <a:pt x="18" y="46"/>
                    </a:lnTo>
                    <a:lnTo>
                      <a:pt x="24" y="47"/>
                    </a:lnTo>
                    <a:lnTo>
                      <a:pt x="24"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grpSp>
        <p:sp>
          <p:nvSpPr>
            <p:cNvPr id="3094" name="ZoneTexte 3093"/>
            <p:cNvSpPr txBox="1"/>
            <p:nvPr/>
          </p:nvSpPr>
          <p:spPr>
            <a:xfrm>
              <a:off x="1597840" y="6151466"/>
              <a:ext cx="269626" cy="276999"/>
            </a:xfrm>
            <a:prstGeom prst="rect">
              <a:avLst/>
            </a:prstGeom>
            <a:noFill/>
          </p:spPr>
          <p:txBody>
            <a:bodyPr wrap="none" rtlCol="0">
              <a:spAutoFit/>
            </a:bodyPr>
            <a:lstStyle/>
            <a:p>
              <a:pPr algn="r"/>
              <a:r>
                <a:rPr lang="fr-FR" sz="1200" dirty="0">
                  <a:solidFill>
                    <a:srgbClr val="000066"/>
                  </a:solidFill>
                </a:rPr>
                <a:t>1</a:t>
              </a:r>
            </a:p>
          </p:txBody>
        </p:sp>
        <p:sp>
          <p:nvSpPr>
            <p:cNvPr id="55" name="ZoneTexte 54"/>
            <p:cNvSpPr txBox="1"/>
            <p:nvPr/>
          </p:nvSpPr>
          <p:spPr>
            <a:xfrm>
              <a:off x="1512881" y="5490035"/>
              <a:ext cx="354585" cy="276999"/>
            </a:xfrm>
            <a:prstGeom prst="rect">
              <a:avLst/>
            </a:prstGeom>
            <a:noFill/>
          </p:spPr>
          <p:txBody>
            <a:bodyPr wrap="none" rtlCol="0">
              <a:spAutoFit/>
            </a:bodyPr>
            <a:lstStyle/>
            <a:p>
              <a:pPr algn="r"/>
              <a:r>
                <a:rPr lang="fr-FR" sz="1200" dirty="0">
                  <a:solidFill>
                    <a:srgbClr val="000066"/>
                  </a:solidFill>
                </a:rPr>
                <a:t>10</a:t>
              </a:r>
            </a:p>
          </p:txBody>
        </p:sp>
        <p:sp>
          <p:nvSpPr>
            <p:cNvPr id="56" name="ZoneTexte 55"/>
            <p:cNvSpPr txBox="1"/>
            <p:nvPr/>
          </p:nvSpPr>
          <p:spPr>
            <a:xfrm>
              <a:off x="1427922" y="4862697"/>
              <a:ext cx="439544" cy="276999"/>
            </a:xfrm>
            <a:prstGeom prst="rect">
              <a:avLst/>
            </a:prstGeom>
            <a:noFill/>
          </p:spPr>
          <p:txBody>
            <a:bodyPr wrap="none" rtlCol="0">
              <a:spAutoFit/>
            </a:bodyPr>
            <a:lstStyle/>
            <a:p>
              <a:pPr algn="r"/>
              <a:r>
                <a:rPr lang="fr-FR" sz="1200" dirty="0">
                  <a:solidFill>
                    <a:srgbClr val="000066"/>
                  </a:solidFill>
                </a:rPr>
                <a:t>100</a:t>
              </a:r>
            </a:p>
          </p:txBody>
        </p:sp>
        <p:sp>
          <p:nvSpPr>
            <p:cNvPr id="57" name="ZoneTexte 56"/>
            <p:cNvSpPr txBox="1"/>
            <p:nvPr/>
          </p:nvSpPr>
          <p:spPr>
            <a:xfrm>
              <a:off x="1299682" y="4207988"/>
              <a:ext cx="567784" cy="276999"/>
            </a:xfrm>
            <a:prstGeom prst="rect">
              <a:avLst/>
            </a:prstGeom>
            <a:noFill/>
          </p:spPr>
          <p:txBody>
            <a:bodyPr wrap="none" rtlCol="0">
              <a:spAutoFit/>
            </a:bodyPr>
            <a:lstStyle/>
            <a:p>
              <a:pPr algn="r"/>
              <a:r>
                <a:rPr lang="fr-FR" sz="1200" dirty="0">
                  <a:solidFill>
                    <a:srgbClr val="000066"/>
                  </a:solidFill>
                </a:rPr>
                <a:t>1 000</a:t>
              </a:r>
            </a:p>
          </p:txBody>
        </p:sp>
        <p:sp>
          <p:nvSpPr>
            <p:cNvPr id="58" name="ZoneTexte 57"/>
            <p:cNvSpPr txBox="1"/>
            <p:nvPr/>
          </p:nvSpPr>
          <p:spPr>
            <a:xfrm>
              <a:off x="1736047" y="6309343"/>
              <a:ext cx="269626" cy="276999"/>
            </a:xfrm>
            <a:prstGeom prst="rect">
              <a:avLst/>
            </a:prstGeom>
            <a:noFill/>
          </p:spPr>
          <p:txBody>
            <a:bodyPr wrap="none" rtlCol="0">
              <a:spAutoFit/>
            </a:bodyPr>
            <a:lstStyle/>
            <a:p>
              <a:pPr algn="ctr"/>
              <a:r>
                <a:rPr lang="fr-FR" sz="1200" dirty="0">
                  <a:solidFill>
                    <a:srgbClr val="000066"/>
                  </a:solidFill>
                </a:rPr>
                <a:t>0</a:t>
              </a:r>
            </a:p>
          </p:txBody>
        </p:sp>
        <p:sp>
          <p:nvSpPr>
            <p:cNvPr id="59" name="ZoneTexte 58"/>
            <p:cNvSpPr txBox="1"/>
            <p:nvPr/>
          </p:nvSpPr>
          <p:spPr>
            <a:xfrm>
              <a:off x="2200422" y="6309343"/>
              <a:ext cx="269626" cy="276999"/>
            </a:xfrm>
            <a:prstGeom prst="rect">
              <a:avLst/>
            </a:prstGeom>
            <a:noFill/>
          </p:spPr>
          <p:txBody>
            <a:bodyPr wrap="none" rtlCol="0">
              <a:spAutoFit/>
            </a:bodyPr>
            <a:lstStyle/>
            <a:p>
              <a:pPr algn="ctr"/>
              <a:r>
                <a:rPr lang="fr-FR" sz="1200" dirty="0">
                  <a:solidFill>
                    <a:srgbClr val="000066"/>
                  </a:solidFill>
                </a:rPr>
                <a:t>1</a:t>
              </a:r>
            </a:p>
          </p:txBody>
        </p:sp>
        <p:sp>
          <p:nvSpPr>
            <p:cNvPr id="60" name="ZoneTexte 59"/>
            <p:cNvSpPr txBox="1"/>
            <p:nvPr/>
          </p:nvSpPr>
          <p:spPr>
            <a:xfrm>
              <a:off x="2682215" y="6309343"/>
              <a:ext cx="269626" cy="276999"/>
            </a:xfrm>
            <a:prstGeom prst="rect">
              <a:avLst/>
            </a:prstGeom>
            <a:noFill/>
          </p:spPr>
          <p:txBody>
            <a:bodyPr wrap="none" rtlCol="0">
              <a:spAutoFit/>
            </a:bodyPr>
            <a:lstStyle/>
            <a:p>
              <a:pPr algn="ctr"/>
              <a:r>
                <a:rPr lang="fr-FR" sz="1200" dirty="0">
                  <a:solidFill>
                    <a:srgbClr val="000066"/>
                  </a:solidFill>
                </a:rPr>
                <a:t>2</a:t>
              </a:r>
            </a:p>
          </p:txBody>
        </p:sp>
        <p:sp>
          <p:nvSpPr>
            <p:cNvPr id="61" name="ZoneTexte 60"/>
            <p:cNvSpPr txBox="1"/>
            <p:nvPr/>
          </p:nvSpPr>
          <p:spPr>
            <a:xfrm>
              <a:off x="3164008" y="6309343"/>
              <a:ext cx="269626" cy="276999"/>
            </a:xfrm>
            <a:prstGeom prst="rect">
              <a:avLst/>
            </a:prstGeom>
            <a:noFill/>
          </p:spPr>
          <p:txBody>
            <a:bodyPr wrap="none" rtlCol="0">
              <a:spAutoFit/>
            </a:bodyPr>
            <a:lstStyle/>
            <a:p>
              <a:pPr algn="ctr"/>
              <a:r>
                <a:rPr lang="fr-FR" sz="1200" dirty="0">
                  <a:solidFill>
                    <a:srgbClr val="000066"/>
                  </a:solidFill>
                </a:rPr>
                <a:t>3</a:t>
              </a:r>
            </a:p>
          </p:txBody>
        </p:sp>
        <p:sp>
          <p:nvSpPr>
            <p:cNvPr id="62" name="ZoneTexte 61"/>
            <p:cNvSpPr txBox="1"/>
            <p:nvPr/>
          </p:nvSpPr>
          <p:spPr>
            <a:xfrm>
              <a:off x="3645801" y="6309343"/>
              <a:ext cx="269626" cy="276999"/>
            </a:xfrm>
            <a:prstGeom prst="rect">
              <a:avLst/>
            </a:prstGeom>
            <a:noFill/>
          </p:spPr>
          <p:txBody>
            <a:bodyPr wrap="none" rtlCol="0">
              <a:spAutoFit/>
            </a:bodyPr>
            <a:lstStyle/>
            <a:p>
              <a:pPr algn="ctr"/>
              <a:r>
                <a:rPr lang="fr-FR" sz="1200" dirty="0">
                  <a:solidFill>
                    <a:srgbClr val="000066"/>
                  </a:solidFill>
                </a:rPr>
                <a:t>4</a:t>
              </a:r>
            </a:p>
          </p:txBody>
        </p:sp>
        <p:sp>
          <p:nvSpPr>
            <p:cNvPr id="63" name="ZoneTexte 62"/>
            <p:cNvSpPr txBox="1"/>
            <p:nvPr/>
          </p:nvSpPr>
          <p:spPr>
            <a:xfrm>
              <a:off x="4127594" y="6309343"/>
              <a:ext cx="269626" cy="276999"/>
            </a:xfrm>
            <a:prstGeom prst="rect">
              <a:avLst/>
            </a:prstGeom>
            <a:noFill/>
          </p:spPr>
          <p:txBody>
            <a:bodyPr wrap="none" rtlCol="0">
              <a:spAutoFit/>
            </a:bodyPr>
            <a:lstStyle/>
            <a:p>
              <a:pPr algn="ctr"/>
              <a:r>
                <a:rPr lang="fr-FR" sz="1200" dirty="0">
                  <a:solidFill>
                    <a:srgbClr val="000066"/>
                  </a:solidFill>
                </a:rPr>
                <a:t>5</a:t>
              </a:r>
            </a:p>
          </p:txBody>
        </p:sp>
        <p:sp>
          <p:nvSpPr>
            <p:cNvPr id="64" name="ZoneTexte 63"/>
            <p:cNvSpPr txBox="1"/>
            <p:nvPr/>
          </p:nvSpPr>
          <p:spPr>
            <a:xfrm>
              <a:off x="4609387" y="6309343"/>
              <a:ext cx="269626" cy="276999"/>
            </a:xfrm>
            <a:prstGeom prst="rect">
              <a:avLst/>
            </a:prstGeom>
            <a:noFill/>
          </p:spPr>
          <p:txBody>
            <a:bodyPr wrap="none" rtlCol="0">
              <a:spAutoFit/>
            </a:bodyPr>
            <a:lstStyle/>
            <a:p>
              <a:pPr algn="ctr"/>
              <a:r>
                <a:rPr lang="fr-FR" sz="1200" dirty="0">
                  <a:solidFill>
                    <a:srgbClr val="000066"/>
                  </a:solidFill>
                </a:rPr>
                <a:t>6</a:t>
              </a:r>
            </a:p>
          </p:txBody>
        </p:sp>
        <p:sp>
          <p:nvSpPr>
            <p:cNvPr id="65" name="ZoneTexte 64"/>
            <p:cNvSpPr txBox="1"/>
            <p:nvPr/>
          </p:nvSpPr>
          <p:spPr>
            <a:xfrm>
              <a:off x="5091180" y="6309343"/>
              <a:ext cx="269626" cy="276999"/>
            </a:xfrm>
            <a:prstGeom prst="rect">
              <a:avLst/>
            </a:prstGeom>
            <a:noFill/>
          </p:spPr>
          <p:txBody>
            <a:bodyPr wrap="none" rtlCol="0">
              <a:spAutoFit/>
            </a:bodyPr>
            <a:lstStyle/>
            <a:p>
              <a:pPr algn="ctr"/>
              <a:r>
                <a:rPr lang="fr-FR" sz="1200" dirty="0">
                  <a:solidFill>
                    <a:srgbClr val="000066"/>
                  </a:solidFill>
                </a:rPr>
                <a:t>7</a:t>
              </a:r>
            </a:p>
          </p:txBody>
        </p:sp>
        <p:sp>
          <p:nvSpPr>
            <p:cNvPr id="66" name="ZoneTexte 65"/>
            <p:cNvSpPr txBox="1"/>
            <p:nvPr/>
          </p:nvSpPr>
          <p:spPr>
            <a:xfrm>
              <a:off x="5572973" y="6309343"/>
              <a:ext cx="269626" cy="276999"/>
            </a:xfrm>
            <a:prstGeom prst="rect">
              <a:avLst/>
            </a:prstGeom>
            <a:noFill/>
          </p:spPr>
          <p:txBody>
            <a:bodyPr wrap="none" rtlCol="0">
              <a:spAutoFit/>
            </a:bodyPr>
            <a:lstStyle/>
            <a:p>
              <a:pPr algn="ctr"/>
              <a:r>
                <a:rPr lang="fr-FR" sz="1200" dirty="0">
                  <a:solidFill>
                    <a:srgbClr val="000066"/>
                  </a:solidFill>
                </a:rPr>
                <a:t>8</a:t>
              </a:r>
            </a:p>
          </p:txBody>
        </p:sp>
        <p:sp>
          <p:nvSpPr>
            <p:cNvPr id="67" name="ZoneTexte 66"/>
            <p:cNvSpPr txBox="1"/>
            <p:nvPr/>
          </p:nvSpPr>
          <p:spPr>
            <a:xfrm>
              <a:off x="6072184" y="6309343"/>
              <a:ext cx="269626" cy="276999"/>
            </a:xfrm>
            <a:prstGeom prst="rect">
              <a:avLst/>
            </a:prstGeom>
            <a:noFill/>
          </p:spPr>
          <p:txBody>
            <a:bodyPr wrap="none" rtlCol="0">
              <a:spAutoFit/>
            </a:bodyPr>
            <a:lstStyle/>
            <a:p>
              <a:pPr algn="ctr"/>
              <a:r>
                <a:rPr lang="fr-FR" sz="1200" dirty="0">
                  <a:solidFill>
                    <a:srgbClr val="000066"/>
                  </a:solidFill>
                </a:rPr>
                <a:t>9</a:t>
              </a:r>
            </a:p>
          </p:txBody>
        </p:sp>
        <p:sp>
          <p:nvSpPr>
            <p:cNvPr id="68" name="ZoneTexte 67"/>
            <p:cNvSpPr txBox="1"/>
            <p:nvPr/>
          </p:nvSpPr>
          <p:spPr>
            <a:xfrm>
              <a:off x="6511501" y="6309343"/>
              <a:ext cx="354584" cy="276999"/>
            </a:xfrm>
            <a:prstGeom prst="rect">
              <a:avLst/>
            </a:prstGeom>
            <a:noFill/>
          </p:spPr>
          <p:txBody>
            <a:bodyPr wrap="none" rtlCol="0">
              <a:spAutoFit/>
            </a:bodyPr>
            <a:lstStyle/>
            <a:p>
              <a:pPr algn="ctr"/>
              <a:r>
                <a:rPr lang="fr-FR" sz="1200" dirty="0">
                  <a:solidFill>
                    <a:srgbClr val="000066"/>
                  </a:solidFill>
                </a:rPr>
                <a:t>10</a:t>
              </a:r>
            </a:p>
          </p:txBody>
        </p:sp>
        <p:sp>
          <p:nvSpPr>
            <p:cNvPr id="70" name="ZoneTexte 69"/>
            <p:cNvSpPr txBox="1"/>
            <p:nvPr/>
          </p:nvSpPr>
          <p:spPr>
            <a:xfrm>
              <a:off x="6732226" y="6147418"/>
              <a:ext cx="901209" cy="276999"/>
            </a:xfrm>
            <a:prstGeom prst="rect">
              <a:avLst/>
            </a:prstGeom>
            <a:noFill/>
          </p:spPr>
          <p:txBody>
            <a:bodyPr wrap="none" rtlCol="0">
              <a:spAutoFit/>
            </a:bodyPr>
            <a:lstStyle/>
            <a:p>
              <a:pPr algn="ctr"/>
              <a:r>
                <a:rPr lang="fr-FR" sz="1200" b="1" dirty="0">
                  <a:solidFill>
                    <a:srgbClr val="000066"/>
                  </a:solidFill>
                </a:rPr>
                <a:t>Semaines</a:t>
              </a:r>
            </a:p>
          </p:txBody>
        </p:sp>
        <p:cxnSp>
          <p:nvCxnSpPr>
            <p:cNvPr id="3096" name="Connecteur droit 3095"/>
            <p:cNvCxnSpPr/>
            <p:nvPr/>
          </p:nvCxnSpPr>
          <p:spPr bwMode="auto">
            <a:xfrm flipV="1">
              <a:off x="6712263" y="5067500"/>
              <a:ext cx="0" cy="317061"/>
            </a:xfrm>
            <a:prstGeom prst="line">
              <a:avLst/>
            </a:prstGeom>
            <a:solidFill>
              <a:schemeClr val="accent1"/>
            </a:solidFill>
            <a:ln w="9525" cap="flat" cmpd="sng" algn="ctr">
              <a:solidFill>
                <a:schemeClr val="tx1"/>
              </a:solidFill>
              <a:prstDash val="solid"/>
              <a:round/>
              <a:headEnd type="none" w="med" len="med"/>
              <a:tailEnd type="triangle" w="med" len="med"/>
            </a:ln>
            <a:effectLst/>
          </p:spPr>
        </p:cxnSp>
        <p:sp>
          <p:nvSpPr>
            <p:cNvPr id="74" name="ZoneTexte 73"/>
            <p:cNvSpPr txBox="1"/>
            <p:nvPr/>
          </p:nvSpPr>
          <p:spPr>
            <a:xfrm>
              <a:off x="6776597" y="4918915"/>
              <a:ext cx="2252348" cy="830997"/>
            </a:xfrm>
            <a:prstGeom prst="rect">
              <a:avLst/>
            </a:prstGeom>
            <a:noFill/>
          </p:spPr>
          <p:txBody>
            <a:bodyPr wrap="none" rtlCol="0">
              <a:spAutoFit/>
            </a:bodyPr>
            <a:lstStyle/>
            <a:p>
              <a:r>
                <a:rPr lang="fr-FR" sz="1200" dirty="0">
                  <a:solidFill>
                    <a:srgbClr val="000066"/>
                  </a:solidFill>
                </a:rPr>
                <a:t>9 x CI</a:t>
              </a:r>
              <a:r>
                <a:rPr lang="fr-FR" sz="1200" baseline="-25000" dirty="0">
                  <a:solidFill>
                    <a:srgbClr val="000066"/>
                  </a:solidFill>
                </a:rPr>
                <a:t>95</a:t>
              </a:r>
              <a:r>
                <a:rPr lang="fr-FR" sz="1200" dirty="0">
                  <a:solidFill>
                    <a:srgbClr val="000066"/>
                  </a:solidFill>
                </a:rPr>
                <a:t> </a:t>
              </a:r>
            </a:p>
            <a:p>
              <a:endParaRPr lang="fr-FR" sz="1200" dirty="0">
                <a:solidFill>
                  <a:srgbClr val="000066"/>
                </a:solidFill>
              </a:endParaRPr>
            </a:p>
            <a:p>
              <a:r>
                <a:rPr lang="fr-FR" sz="1200" dirty="0">
                  <a:solidFill>
                    <a:srgbClr val="000066"/>
                  </a:solidFill>
                </a:rPr>
                <a:t>CI</a:t>
              </a:r>
              <a:r>
                <a:rPr lang="fr-FR" sz="1200" baseline="-25000" dirty="0">
                  <a:solidFill>
                    <a:srgbClr val="000066"/>
                  </a:solidFill>
                </a:rPr>
                <a:t>95</a:t>
              </a:r>
              <a:r>
                <a:rPr lang="fr-FR" sz="1200" dirty="0">
                  <a:solidFill>
                    <a:srgbClr val="000066"/>
                  </a:solidFill>
                </a:rPr>
                <a:t> ajustée par fixation</a:t>
              </a:r>
            </a:p>
            <a:p>
              <a:r>
                <a:rPr lang="fr-FR" sz="1200" dirty="0">
                  <a:solidFill>
                    <a:srgbClr val="000066"/>
                  </a:solidFill>
                </a:rPr>
                <a:t>protéique plasmatique (11 </a:t>
              </a:r>
              <a:r>
                <a:rPr lang="fr-FR" sz="1200" dirty="0" err="1">
                  <a:solidFill>
                    <a:srgbClr val="000066"/>
                  </a:solidFill>
                </a:rPr>
                <a:t>nM</a:t>
              </a:r>
              <a:r>
                <a:rPr lang="fr-FR" sz="1200" dirty="0">
                  <a:solidFill>
                    <a:srgbClr val="000066"/>
                  </a:solidFill>
                </a:rPr>
                <a:t>)</a:t>
              </a:r>
              <a:endParaRPr lang="fr-FR" sz="1200" baseline="-25000" dirty="0">
                <a:solidFill>
                  <a:srgbClr val="000066"/>
                </a:solidFill>
              </a:endParaRPr>
            </a:p>
          </p:txBody>
        </p:sp>
        <p:sp>
          <p:nvSpPr>
            <p:cNvPr id="72" name="ZoneTexte 71"/>
            <p:cNvSpPr txBox="1"/>
            <p:nvPr/>
          </p:nvSpPr>
          <p:spPr>
            <a:xfrm>
              <a:off x="2224473" y="4108708"/>
              <a:ext cx="4341919" cy="338554"/>
            </a:xfrm>
            <a:prstGeom prst="rect">
              <a:avLst/>
            </a:prstGeom>
            <a:noFill/>
            <a:ln w="9525">
              <a:noFill/>
              <a:miter lim="800000"/>
              <a:headEnd/>
              <a:tailEnd/>
            </a:ln>
          </p:spPr>
          <p:txBody>
            <a:bodyPr wrap="square">
              <a:spAutoFit/>
            </a:bodyPr>
            <a:lstStyle>
              <a:defPPr>
                <a:defRPr lang="fr-FR"/>
              </a:defPPr>
              <a:lvl1pPr algn="ctr">
                <a:defRPr sz="1600" b="1">
                  <a:solidFill>
                    <a:srgbClr val="0070C0"/>
                  </a:solidFill>
                  <a:latin typeface="Calibri" pitchFamily="34" charset="0"/>
                  <a:ea typeface="ＭＳ Ｐゴシック" pitchFamily="34" charset="-128"/>
                </a:defRPr>
              </a:lvl1pPr>
            </a:lstStyle>
            <a:p>
              <a:r>
                <a:rPr lang="fr-FR" dirty="0">
                  <a:solidFill>
                    <a:srgbClr val="000066"/>
                  </a:solidFill>
                </a:rPr>
                <a:t>Concentrations plasmatiques de GS-CA1 (</a:t>
              </a:r>
              <a:r>
                <a:rPr lang="fr-FR" dirty="0" err="1">
                  <a:solidFill>
                    <a:srgbClr val="000066"/>
                  </a:solidFill>
                </a:rPr>
                <a:t>nM</a:t>
              </a:r>
              <a:r>
                <a:rPr lang="fr-FR" dirty="0">
                  <a:solidFill>
                    <a:srgbClr val="000066"/>
                  </a:solidFill>
                </a:rPr>
                <a:t>)</a:t>
              </a:r>
            </a:p>
          </p:txBody>
        </p:sp>
      </p:grpSp>
      <p:sp>
        <p:nvSpPr>
          <p:cNvPr id="73"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Tse WC, CROI 2017, Abs. 38</a:t>
            </a:r>
          </a:p>
        </p:txBody>
      </p:sp>
      <p:sp>
        <p:nvSpPr>
          <p:cNvPr id="69" name="ZoneTexte 6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109</a:t>
            </a:r>
          </a:p>
        </p:txBody>
      </p:sp>
    </p:spTree>
    <p:extLst>
      <p:ext uri="{BB962C8B-B14F-4D97-AF65-F5344CB8AC3E}">
        <p14:creationId xmlns:p14="http://schemas.microsoft.com/office/powerpoint/2010/main" val="3684132763"/>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400" dirty="0" err="1"/>
              <a:t>Ibalizumab</a:t>
            </a:r>
            <a:r>
              <a:rPr lang="fr-FR" sz="2400" dirty="0"/>
              <a:t> (IBA) chez des patients en échec virologique avec un VIH </a:t>
            </a:r>
            <a:r>
              <a:rPr lang="fr-FR" sz="2400" dirty="0" err="1"/>
              <a:t>multirésistant</a:t>
            </a:r>
            <a:r>
              <a:rPr lang="fr-FR" sz="2400" dirty="0"/>
              <a:t> : essai pilote (1)</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Lewis S, CROI 2017, Abs. 449LB</a:t>
            </a:r>
          </a:p>
        </p:txBody>
      </p:sp>
      <p:sp>
        <p:nvSpPr>
          <p:cNvPr id="2" name="Espace réservé du contenu 1"/>
          <p:cNvSpPr>
            <a:spLocks noGrp="1"/>
          </p:cNvSpPr>
          <p:nvPr>
            <p:ph idx="1"/>
          </p:nvPr>
        </p:nvSpPr>
        <p:spPr>
          <a:xfrm>
            <a:off x="197428" y="3957480"/>
            <a:ext cx="8946572" cy="2723394"/>
          </a:xfrm>
        </p:spPr>
        <p:txBody>
          <a:bodyPr/>
          <a:lstStyle/>
          <a:p>
            <a:r>
              <a:rPr lang="fr-FR" sz="2000" b="1" dirty="0">
                <a:solidFill>
                  <a:srgbClr val="0070C0"/>
                </a:solidFill>
              </a:rPr>
              <a:t>Principaux critères d'inclusion</a:t>
            </a:r>
          </a:p>
          <a:p>
            <a:pPr lvl="1"/>
            <a:r>
              <a:rPr lang="fr-FR" sz="1800" dirty="0"/>
              <a:t>&gt; 6 mois de traitement ARV, non modifié depuis &gt; 8 sem. et CV &gt; 1 000 c/ml</a:t>
            </a:r>
          </a:p>
          <a:p>
            <a:pPr lvl="1"/>
            <a:r>
              <a:rPr lang="fr-FR" sz="1800" dirty="0"/>
              <a:t>Résistance documentée à ≥ 3 classes d'ARV</a:t>
            </a:r>
          </a:p>
          <a:p>
            <a:pPr lvl="1"/>
            <a:r>
              <a:rPr lang="fr-FR" sz="1800" dirty="0"/>
              <a:t>Sensibilité conservée à ≥ 1 ARV</a:t>
            </a:r>
          </a:p>
          <a:p>
            <a:r>
              <a:rPr lang="fr-FR" sz="2000" b="1" dirty="0">
                <a:solidFill>
                  <a:srgbClr val="0070C0"/>
                </a:solidFill>
              </a:rPr>
              <a:t>Principales caractéristiques des patients à l'inclusion (n = 40)</a:t>
            </a:r>
          </a:p>
          <a:p>
            <a:pPr lvl="1"/>
            <a:r>
              <a:rPr lang="fr-FR" sz="1800" dirty="0"/>
              <a:t>Age moyen : 51 ans, sous ARV depuis en moyenne 21 ans</a:t>
            </a:r>
          </a:p>
          <a:p>
            <a:pPr lvl="1"/>
            <a:r>
              <a:rPr lang="fr-FR" sz="1800" dirty="0"/>
              <a:t>CV moyenne : 5 log</a:t>
            </a:r>
            <a:r>
              <a:rPr lang="fr-FR" sz="1800" baseline="-25000" dirty="0"/>
              <a:t>10</a:t>
            </a:r>
            <a:r>
              <a:rPr lang="fr-FR" sz="1800" dirty="0"/>
              <a:t> c/ml, 18 % des patients avec CV &gt; 5 log</a:t>
            </a:r>
            <a:r>
              <a:rPr lang="fr-FR" sz="1800" baseline="-25000" dirty="0"/>
              <a:t>10</a:t>
            </a:r>
            <a:r>
              <a:rPr lang="fr-FR" sz="1800" dirty="0"/>
              <a:t> c/ml</a:t>
            </a:r>
          </a:p>
          <a:p>
            <a:pPr lvl="1"/>
            <a:r>
              <a:rPr lang="fr-FR" sz="1800" dirty="0"/>
              <a:t>Chez 43 % des patients, nécessité d'utiliser un ARV en développement (</a:t>
            </a:r>
            <a:r>
              <a:rPr lang="fr-FR" sz="1800" dirty="0" err="1"/>
              <a:t>fostemsavir</a:t>
            </a:r>
            <a:r>
              <a:rPr lang="fr-FR" sz="1800" dirty="0"/>
              <a:t>) car aucun autre ARV actif disponible</a:t>
            </a:r>
          </a:p>
        </p:txBody>
      </p:sp>
      <p:sp>
        <p:nvSpPr>
          <p:cNvPr id="11" name="Text Box 2"/>
          <p:cNvSpPr txBox="1">
            <a:spLocks noChangeArrowheads="1"/>
          </p:cNvSpPr>
          <p:nvPr/>
        </p:nvSpPr>
        <p:spPr bwMode="auto">
          <a:xfrm>
            <a:off x="1433513" y="1211696"/>
            <a:ext cx="6019800" cy="400110"/>
          </a:xfrm>
          <a:prstGeom prst="rect">
            <a:avLst/>
          </a:prstGeom>
          <a:noFill/>
          <a:ln w="9525">
            <a:noFill/>
            <a:miter lim="800000"/>
            <a:headEnd/>
            <a:tailEnd/>
          </a:ln>
        </p:spPr>
        <p:txBody>
          <a:bodyPr>
            <a:spAutoFit/>
          </a:bodyPr>
          <a:lstStyle/>
          <a:p>
            <a:pPr algn="ctr"/>
            <a:r>
              <a:rPr lang="fr-FR" sz="2000" b="1" dirty="0">
                <a:solidFill>
                  <a:srgbClr val="0070C0"/>
                </a:solidFill>
                <a:latin typeface="Calibri" pitchFamily="34" charset="0"/>
                <a:ea typeface="ＭＳ Ｐゴシック" pitchFamily="34" charset="-128"/>
              </a:rPr>
              <a:t>Schéma de l'étude et critères de jugement</a:t>
            </a:r>
          </a:p>
        </p:txBody>
      </p:sp>
      <p:grpSp>
        <p:nvGrpSpPr>
          <p:cNvPr id="3" name="Groupe 2"/>
          <p:cNvGrpSpPr/>
          <p:nvPr/>
        </p:nvGrpSpPr>
        <p:grpSpPr>
          <a:xfrm>
            <a:off x="336196" y="1779103"/>
            <a:ext cx="8691235" cy="2103924"/>
            <a:chOff x="336196" y="1779103"/>
            <a:chExt cx="8691235" cy="2103924"/>
          </a:xfrm>
        </p:grpSpPr>
        <p:sp>
          <p:nvSpPr>
            <p:cNvPr id="10" name="Rectangle à coins arrondis 9"/>
            <p:cNvSpPr/>
            <p:nvPr/>
          </p:nvSpPr>
          <p:spPr bwMode="auto">
            <a:xfrm>
              <a:off x="336196" y="1779103"/>
              <a:ext cx="1352469" cy="1007998"/>
            </a:xfrm>
            <a:prstGeom prst="roundRect">
              <a:avLst/>
            </a:prstGeom>
            <a:solidFill>
              <a:srgbClr val="99C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chemeClr val="accent6"/>
                  </a:solidFill>
                  <a:effectLst/>
                </a:rPr>
                <a:t>J0 - J7 :</a:t>
              </a:r>
            </a:p>
            <a:p>
              <a:pPr marL="0" marR="0" indent="0" algn="l" defTabSz="914400" rtl="0" eaLnBrk="1" fontAlgn="base" latinLnBrk="0" hangingPunct="1">
                <a:lnSpc>
                  <a:spcPct val="100000"/>
                </a:lnSpc>
                <a:spcBef>
                  <a:spcPct val="0"/>
                </a:spcBef>
                <a:spcAft>
                  <a:spcPct val="0"/>
                </a:spcAft>
                <a:buClrTx/>
                <a:buSzTx/>
                <a:buFontTx/>
                <a:buNone/>
                <a:tabLst/>
              </a:pPr>
              <a:r>
                <a:rPr lang="fr-FR" sz="1400" b="1" dirty="0">
                  <a:solidFill>
                    <a:schemeClr val="accent6"/>
                  </a:solidFill>
                </a:rPr>
                <a:t>Période de référence</a:t>
              </a:r>
              <a:endParaRPr kumimoji="0" lang="fr-FR" sz="1400" b="1" i="0" u="none" strike="noStrike" cap="none" normalizeH="0" baseline="0" dirty="0">
                <a:ln>
                  <a:noFill/>
                </a:ln>
                <a:solidFill>
                  <a:schemeClr val="accent6"/>
                </a:solidFill>
                <a:effectLst/>
              </a:endParaRPr>
            </a:p>
          </p:txBody>
        </p:sp>
        <p:sp>
          <p:nvSpPr>
            <p:cNvPr id="13" name="Rectangle à coins arrondis 12"/>
            <p:cNvSpPr/>
            <p:nvPr/>
          </p:nvSpPr>
          <p:spPr bwMode="auto">
            <a:xfrm>
              <a:off x="2058822" y="1779103"/>
              <a:ext cx="1259998" cy="1007998"/>
            </a:xfrm>
            <a:prstGeom prst="roundRect">
              <a:avLst/>
            </a:prstGeom>
            <a:solidFill>
              <a:srgbClr val="99C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21217A"/>
                  </a:solidFill>
                  <a:effectLst/>
                  <a:latin typeface="Arial" charset="0"/>
                </a:rPr>
                <a:t>J7 : IBA</a:t>
              </a:r>
              <a:br>
                <a:rPr kumimoji="0" lang="fr-FR" sz="1400" b="1" i="0" u="none" strike="noStrike" cap="none" normalizeH="0" baseline="0" dirty="0">
                  <a:ln>
                    <a:noFill/>
                  </a:ln>
                  <a:solidFill>
                    <a:srgbClr val="21217A"/>
                  </a:solidFill>
                  <a:effectLst/>
                  <a:latin typeface="Arial" charset="0"/>
                </a:rPr>
              </a:br>
              <a:r>
                <a:rPr kumimoji="0" lang="fr-FR" sz="1400" b="1" i="0" u="none" strike="noStrike" cap="none" normalizeH="0" baseline="0" dirty="0">
                  <a:ln>
                    <a:noFill/>
                  </a:ln>
                  <a:solidFill>
                    <a:srgbClr val="21217A"/>
                  </a:solidFill>
                  <a:effectLst/>
                  <a:latin typeface="Arial" charset="0"/>
                </a:rPr>
                <a:t>2 000 mg</a:t>
              </a:r>
              <a:r>
                <a:rPr kumimoji="0" lang="fr-FR" sz="1400" b="1" i="0" u="none" strike="noStrike" cap="none" normalizeH="0" dirty="0">
                  <a:ln>
                    <a:noFill/>
                  </a:ln>
                  <a:solidFill>
                    <a:srgbClr val="21217A"/>
                  </a:solidFill>
                  <a:effectLst/>
                  <a:latin typeface="Arial" charset="0"/>
                </a:rPr>
                <a:t> </a:t>
              </a:r>
              <a:r>
                <a:rPr kumimoji="0" lang="fr-FR" sz="1400" b="1" i="0" u="none" strike="noStrike" cap="none" normalizeH="0" baseline="0" dirty="0">
                  <a:ln>
                    <a:noFill/>
                  </a:ln>
                  <a:solidFill>
                    <a:srgbClr val="21217A"/>
                  </a:solidFill>
                  <a:effectLst/>
                  <a:latin typeface="Arial" charset="0"/>
                </a:rPr>
                <a:t>IV</a:t>
              </a:r>
            </a:p>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21217A"/>
                  </a:solidFill>
                  <a:effectLst/>
                  <a:latin typeface="Arial" charset="0"/>
                </a:rPr>
                <a:t>dose de</a:t>
              </a:r>
              <a:r>
                <a:rPr kumimoji="0" lang="fr-FR" sz="1400" b="1" i="0" u="none" strike="noStrike" cap="none" normalizeH="0" dirty="0">
                  <a:ln>
                    <a:noFill/>
                  </a:ln>
                  <a:solidFill>
                    <a:srgbClr val="21217A"/>
                  </a:solidFill>
                  <a:effectLst/>
                  <a:latin typeface="Arial" charset="0"/>
                </a:rPr>
                <a:t> </a:t>
              </a:r>
              <a:r>
                <a:rPr kumimoji="0" lang="fr-FR" sz="1400" b="1" i="0" u="none" strike="noStrike" cap="none" normalizeH="0" baseline="0" dirty="0">
                  <a:ln>
                    <a:noFill/>
                  </a:ln>
                  <a:solidFill>
                    <a:srgbClr val="21217A"/>
                  </a:solidFill>
                  <a:effectLst/>
                  <a:latin typeface="Arial" charset="0"/>
                </a:rPr>
                <a:t>charge</a:t>
              </a:r>
            </a:p>
          </p:txBody>
        </p:sp>
        <p:sp>
          <p:nvSpPr>
            <p:cNvPr id="14" name="Rectangle à coins arrondis 13"/>
            <p:cNvSpPr/>
            <p:nvPr/>
          </p:nvSpPr>
          <p:spPr bwMode="auto">
            <a:xfrm>
              <a:off x="3695616" y="1779103"/>
              <a:ext cx="1475824" cy="1007998"/>
            </a:xfrm>
            <a:prstGeom prst="roundRect">
              <a:avLst/>
            </a:prstGeom>
            <a:solidFill>
              <a:srgbClr val="99C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21217A"/>
                  </a:solidFill>
                  <a:effectLst/>
                </a:rPr>
                <a:t>J14 :</a:t>
              </a:r>
            </a:p>
            <a:p>
              <a:pPr marL="0" marR="0" indent="0" algn="l" defTabSz="914400" rtl="0" eaLnBrk="1" fontAlgn="base" latinLnBrk="0" hangingPunct="1">
                <a:lnSpc>
                  <a:spcPct val="100000"/>
                </a:lnSpc>
                <a:spcBef>
                  <a:spcPct val="0"/>
                </a:spcBef>
                <a:spcAft>
                  <a:spcPct val="0"/>
                </a:spcAft>
                <a:buClrTx/>
                <a:buSzTx/>
                <a:buFontTx/>
                <a:buNone/>
                <a:tabLst/>
              </a:pPr>
              <a:r>
                <a:rPr lang="fr-FR" sz="1400" b="1" dirty="0">
                  <a:solidFill>
                    <a:srgbClr val="21217A"/>
                  </a:solidFill>
                </a:rPr>
                <a:t>Ajout traitement</a:t>
              </a:r>
              <a:br>
                <a:rPr lang="fr-FR" sz="1400" b="1" dirty="0">
                  <a:solidFill>
                    <a:srgbClr val="21217A"/>
                  </a:solidFill>
                </a:rPr>
              </a:br>
              <a:r>
                <a:rPr lang="fr-FR" sz="1400" b="1" dirty="0">
                  <a:solidFill>
                    <a:srgbClr val="21217A"/>
                  </a:solidFill>
                </a:rPr>
                <a:t>ARV optimisé</a:t>
              </a:r>
              <a:endParaRPr kumimoji="0" lang="fr-FR" sz="1400" b="1" i="0" u="none" strike="noStrike" cap="none" normalizeH="0" baseline="0" dirty="0">
                <a:ln>
                  <a:noFill/>
                </a:ln>
                <a:solidFill>
                  <a:srgbClr val="21217A"/>
                </a:solidFill>
                <a:effectLst/>
              </a:endParaRPr>
            </a:p>
          </p:txBody>
        </p:sp>
        <p:sp>
          <p:nvSpPr>
            <p:cNvPr id="15" name="Rectangle à coins arrondis 14"/>
            <p:cNvSpPr/>
            <p:nvPr/>
          </p:nvSpPr>
          <p:spPr bwMode="auto">
            <a:xfrm>
              <a:off x="5585356" y="1779103"/>
              <a:ext cx="1259998" cy="1007998"/>
            </a:xfrm>
            <a:prstGeom prst="roundRect">
              <a:avLst/>
            </a:prstGeom>
            <a:solidFill>
              <a:srgbClr val="99CC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21217A"/>
                  </a:solidFill>
                  <a:effectLst/>
                  <a:latin typeface="Arial" charset="0"/>
                </a:rPr>
                <a:t>J21 : IBA </a:t>
              </a:r>
              <a:br>
                <a:rPr kumimoji="0" lang="fr-FR" sz="1400" b="1" i="0" u="none" strike="noStrike" cap="none" normalizeH="0" baseline="0" dirty="0">
                  <a:ln>
                    <a:noFill/>
                  </a:ln>
                  <a:solidFill>
                    <a:srgbClr val="21217A"/>
                  </a:solidFill>
                  <a:effectLst/>
                  <a:latin typeface="Arial" charset="0"/>
                </a:rPr>
              </a:br>
              <a:r>
                <a:rPr kumimoji="0" lang="fr-FR" sz="1400" b="1" i="0" u="none" strike="noStrike" cap="none" normalizeH="0" baseline="0" dirty="0">
                  <a:ln>
                    <a:noFill/>
                  </a:ln>
                  <a:solidFill>
                    <a:srgbClr val="21217A"/>
                  </a:solidFill>
                  <a:effectLst/>
                  <a:latin typeface="Arial" charset="0"/>
                </a:rPr>
                <a:t>800 mg IV</a:t>
              </a:r>
              <a:br>
                <a:rPr kumimoji="0" lang="fr-FR" sz="1400" b="1" i="0" u="none" strike="noStrike" cap="none" normalizeH="0" baseline="0" dirty="0">
                  <a:ln>
                    <a:noFill/>
                  </a:ln>
                  <a:solidFill>
                    <a:srgbClr val="21217A"/>
                  </a:solidFill>
                  <a:effectLst/>
                  <a:latin typeface="Arial" charset="0"/>
                </a:rPr>
              </a:br>
              <a:r>
                <a:rPr lang="fr-FR" sz="1400" b="1" dirty="0">
                  <a:solidFill>
                    <a:srgbClr val="21217A"/>
                  </a:solidFill>
                </a:rPr>
                <a:t>d</a:t>
              </a:r>
              <a:r>
                <a:rPr kumimoji="0" lang="fr-FR" sz="1400" b="1" i="0" u="none" strike="noStrike" cap="none" normalizeH="0" baseline="0" dirty="0">
                  <a:ln>
                    <a:noFill/>
                  </a:ln>
                  <a:solidFill>
                    <a:srgbClr val="21217A"/>
                  </a:solidFill>
                  <a:effectLst/>
                  <a:latin typeface="Arial" charset="0"/>
                </a:rPr>
                <a:t>ose</a:t>
              </a:r>
              <a:r>
                <a:rPr kumimoji="0" lang="fr-FR" sz="1400" b="1" i="0" u="none" strike="noStrike" cap="none" normalizeH="0" dirty="0">
                  <a:ln>
                    <a:noFill/>
                  </a:ln>
                  <a:solidFill>
                    <a:srgbClr val="21217A"/>
                  </a:solidFill>
                  <a:effectLst/>
                  <a:latin typeface="Arial" charset="0"/>
                </a:rPr>
                <a:t> </a:t>
              </a:r>
              <a:r>
                <a:rPr kumimoji="0" lang="fr-FR" sz="1400" b="1" i="0" u="none" strike="noStrike" cap="none" normalizeH="0" baseline="0" dirty="0">
                  <a:ln>
                    <a:noFill/>
                  </a:ln>
                  <a:solidFill>
                    <a:srgbClr val="21217A"/>
                  </a:solidFill>
                  <a:effectLst/>
                  <a:latin typeface="Arial" charset="0"/>
                </a:rPr>
                <a:t>d'entretien</a:t>
              </a:r>
            </a:p>
          </p:txBody>
        </p:sp>
        <p:sp>
          <p:nvSpPr>
            <p:cNvPr id="16" name="Rectangle à coins arrondis 15"/>
            <p:cNvSpPr/>
            <p:nvPr/>
          </p:nvSpPr>
          <p:spPr bwMode="auto">
            <a:xfrm>
              <a:off x="7274695" y="1779103"/>
              <a:ext cx="1752736" cy="1007998"/>
            </a:xfrm>
            <a:prstGeom prst="roundRect">
              <a:avLst/>
            </a:prstGeom>
            <a:solidFill>
              <a:srgbClr val="000066"/>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fr-FR" sz="1400" b="1" dirty="0">
                  <a:solidFill>
                    <a:schemeClr val="bg1"/>
                  </a:solidFill>
                </a:rPr>
                <a:t>IBA</a:t>
              </a:r>
              <a:br>
                <a:rPr lang="fr-FR" sz="1400" b="1" dirty="0">
                  <a:solidFill>
                    <a:schemeClr val="bg1"/>
                  </a:solidFill>
                </a:rPr>
              </a:br>
              <a:r>
                <a:rPr lang="fr-FR" sz="1400" b="1" dirty="0">
                  <a:solidFill>
                    <a:schemeClr val="bg1"/>
                  </a:solidFill>
                </a:rPr>
                <a:t>800 mg IV </a:t>
              </a:r>
              <a:br>
                <a:rPr lang="fr-FR" sz="1400" b="1" dirty="0">
                  <a:solidFill>
                    <a:schemeClr val="bg1"/>
                  </a:solidFill>
                </a:rPr>
              </a:br>
              <a:r>
                <a:rPr lang="fr-FR" sz="1400" b="1" dirty="0">
                  <a:solidFill>
                    <a:schemeClr val="bg1"/>
                  </a:solidFill>
                </a:rPr>
                <a:t>toutes les 2 sem. jusqu’à S24</a:t>
              </a:r>
              <a:endParaRPr kumimoji="0" lang="fr-FR" sz="1400" b="1" i="0" u="none" strike="noStrike" cap="none" normalizeH="0" baseline="0" dirty="0">
                <a:ln>
                  <a:noFill/>
                </a:ln>
                <a:solidFill>
                  <a:schemeClr val="bg1"/>
                </a:solidFill>
                <a:effectLst/>
              </a:endParaRPr>
            </a:p>
          </p:txBody>
        </p:sp>
        <p:sp>
          <p:nvSpPr>
            <p:cNvPr id="17" name="Rectangle à coins arrondis 16"/>
            <p:cNvSpPr/>
            <p:nvPr/>
          </p:nvSpPr>
          <p:spPr bwMode="auto">
            <a:xfrm>
              <a:off x="701040" y="3075337"/>
              <a:ext cx="2113280" cy="718238"/>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algn="ctr"/>
              <a:r>
                <a:rPr lang="fr-FR" sz="1200" b="1" dirty="0">
                  <a:solidFill>
                    <a:srgbClr val="000066"/>
                  </a:solidFill>
                </a:rPr>
                <a:t>De J0 à J7 les patients continuent leur traitement ARV en cours</a:t>
              </a:r>
            </a:p>
          </p:txBody>
        </p:sp>
        <p:sp>
          <p:nvSpPr>
            <p:cNvPr id="18" name="Rectangle à coins arrondis 17"/>
            <p:cNvSpPr/>
            <p:nvPr/>
          </p:nvSpPr>
          <p:spPr bwMode="auto">
            <a:xfrm>
              <a:off x="3193170" y="3075337"/>
              <a:ext cx="2391577" cy="523320"/>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000066"/>
                  </a:solidFill>
                  <a:effectLst/>
                  <a:latin typeface="Arial" charset="0"/>
                </a:rPr>
                <a:t>Critère de jugement principal</a:t>
              </a:r>
            </a:p>
            <a:p>
              <a:pPr marL="0" marR="0" indent="0" algn="l" defTabSz="914400" rtl="0" eaLnBrk="1" fontAlgn="base" latinLnBrk="0" hangingPunct="1">
                <a:lnSpc>
                  <a:spcPct val="100000"/>
                </a:lnSpc>
                <a:spcBef>
                  <a:spcPct val="0"/>
                </a:spcBef>
                <a:spcAft>
                  <a:spcPct val="0"/>
                </a:spcAft>
                <a:buClrTx/>
                <a:buSzTx/>
                <a:buFontTx/>
                <a:buNone/>
                <a:tabLst/>
              </a:pPr>
              <a:r>
                <a:rPr lang="fr-FR" sz="1200" b="1" dirty="0">
                  <a:solidFill>
                    <a:srgbClr val="000066"/>
                  </a:solidFill>
                </a:rPr>
                <a:t>% avec </a:t>
              </a:r>
              <a:r>
                <a:rPr lang="fr-FR" sz="1200" b="1" dirty="0">
                  <a:solidFill>
                    <a:srgbClr val="000066"/>
                  </a:solidFill>
                  <a:latin typeface="Wingdings"/>
                  <a:ea typeface="Wingdings"/>
                  <a:cs typeface="Wingdings"/>
                  <a:sym typeface="Wingdings"/>
                </a:rPr>
                <a:t></a:t>
              </a:r>
              <a:r>
                <a:rPr lang="fr-FR" sz="1200" b="1" dirty="0">
                  <a:solidFill>
                    <a:srgbClr val="000066"/>
                  </a:solidFill>
                  <a:sym typeface="Wingdings"/>
                </a:rPr>
                <a:t> </a:t>
              </a:r>
              <a:r>
                <a:rPr kumimoji="0" lang="fr-FR" sz="1200" b="1" i="0" u="none" strike="noStrike" cap="none" normalizeH="0" baseline="0" dirty="0">
                  <a:ln>
                    <a:noFill/>
                  </a:ln>
                  <a:solidFill>
                    <a:srgbClr val="000066"/>
                  </a:solidFill>
                  <a:effectLst/>
                  <a:latin typeface="Arial" charset="0"/>
                </a:rPr>
                <a:t>CV </a:t>
              </a:r>
              <a:r>
                <a:rPr kumimoji="0" lang="fr-FR" sz="1200" b="1" i="0" u="sng" strike="noStrike" cap="none" normalizeH="0" baseline="0" dirty="0">
                  <a:ln>
                    <a:noFill/>
                  </a:ln>
                  <a:solidFill>
                    <a:srgbClr val="000066"/>
                  </a:solidFill>
                  <a:effectLst/>
                  <a:latin typeface="Arial" charset="0"/>
                </a:rPr>
                <a:t>&gt;</a:t>
              </a:r>
              <a:r>
                <a:rPr kumimoji="0" lang="fr-FR" sz="1200" b="1" i="0" u="none" strike="noStrike" cap="none" normalizeH="0" baseline="0" dirty="0">
                  <a:ln>
                    <a:noFill/>
                  </a:ln>
                  <a:solidFill>
                    <a:srgbClr val="000066"/>
                  </a:solidFill>
                  <a:effectLst/>
                  <a:latin typeface="Arial" charset="0"/>
                </a:rPr>
                <a:t> 0,5 log</a:t>
              </a:r>
              <a:r>
                <a:rPr kumimoji="0" lang="fr-FR" sz="1200" b="1" i="0" u="none" strike="noStrike" cap="none" normalizeH="0" baseline="-25000" dirty="0">
                  <a:ln>
                    <a:noFill/>
                  </a:ln>
                  <a:solidFill>
                    <a:srgbClr val="000066"/>
                  </a:solidFill>
                  <a:effectLst/>
                  <a:latin typeface="Arial" charset="0"/>
                </a:rPr>
                <a:t>10</a:t>
              </a:r>
              <a:r>
                <a:rPr kumimoji="0" lang="fr-FR" sz="1200" b="1" i="0" u="none" strike="noStrike" cap="none" normalizeH="0" baseline="0" dirty="0">
                  <a:ln>
                    <a:noFill/>
                  </a:ln>
                  <a:solidFill>
                    <a:srgbClr val="000066"/>
                  </a:solidFill>
                  <a:effectLst/>
                  <a:latin typeface="Arial" charset="0"/>
                </a:rPr>
                <a:t> c/ml</a:t>
              </a:r>
            </a:p>
          </p:txBody>
        </p:sp>
        <p:sp>
          <p:nvSpPr>
            <p:cNvPr id="20" name="Rectangle à coins arrondis 19"/>
            <p:cNvSpPr/>
            <p:nvPr/>
          </p:nvSpPr>
          <p:spPr bwMode="auto">
            <a:xfrm>
              <a:off x="7146965" y="3075337"/>
              <a:ext cx="1880466" cy="807690"/>
            </a:xfrm>
            <a:prstGeom prst="round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000066"/>
                  </a:solidFill>
                  <a:effectLst/>
                  <a:latin typeface="Arial" charset="0"/>
                </a:rPr>
                <a:t>Critères de jugement secondaires</a:t>
              </a:r>
              <a:r>
                <a:rPr lang="fr-FR" sz="1200" b="1" dirty="0">
                  <a:solidFill>
                    <a:srgbClr val="000066"/>
                  </a:solidFill>
                </a:rPr>
                <a:t/>
              </a:r>
              <a:br>
                <a:rPr lang="fr-FR" sz="1200" b="1" dirty="0">
                  <a:solidFill>
                    <a:srgbClr val="000066"/>
                  </a:solidFill>
                </a:rPr>
              </a:br>
              <a:r>
                <a:rPr lang="fr-FR" sz="1200" b="1" dirty="0">
                  <a:solidFill>
                    <a:srgbClr val="000066"/>
                  </a:solidFill>
                </a:rPr>
                <a:t>Tolérance, CV, CD4</a:t>
              </a:r>
            </a:p>
          </p:txBody>
        </p:sp>
        <p:sp>
          <p:nvSpPr>
            <p:cNvPr id="12" name="Flèche droite 11"/>
            <p:cNvSpPr/>
            <p:nvPr/>
          </p:nvSpPr>
          <p:spPr bwMode="auto">
            <a:xfrm>
              <a:off x="1684094" y="2067339"/>
              <a:ext cx="406757" cy="298174"/>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 name="Flèche droite 21"/>
            <p:cNvSpPr/>
            <p:nvPr/>
          </p:nvSpPr>
          <p:spPr bwMode="auto">
            <a:xfrm>
              <a:off x="3331245" y="2067339"/>
              <a:ext cx="406757" cy="298174"/>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 name="Flèche droite 22"/>
            <p:cNvSpPr/>
            <p:nvPr/>
          </p:nvSpPr>
          <p:spPr bwMode="auto">
            <a:xfrm rot="5400000">
              <a:off x="1705855" y="2832973"/>
              <a:ext cx="277551" cy="192692"/>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4" name="Flèche droite 23"/>
            <p:cNvSpPr/>
            <p:nvPr/>
          </p:nvSpPr>
          <p:spPr bwMode="auto">
            <a:xfrm>
              <a:off x="6867938" y="2067339"/>
              <a:ext cx="406757" cy="298174"/>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6" name="Flèche droite 25"/>
            <p:cNvSpPr/>
            <p:nvPr/>
          </p:nvSpPr>
          <p:spPr bwMode="auto">
            <a:xfrm rot="5400000">
              <a:off x="4230174" y="2832974"/>
              <a:ext cx="277551" cy="192692"/>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 name="Flèche droite 26"/>
            <p:cNvSpPr/>
            <p:nvPr/>
          </p:nvSpPr>
          <p:spPr bwMode="auto">
            <a:xfrm rot="5400000">
              <a:off x="7929521" y="2832975"/>
              <a:ext cx="277551" cy="192692"/>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 name="Flèche droite 20"/>
            <p:cNvSpPr/>
            <p:nvPr/>
          </p:nvSpPr>
          <p:spPr bwMode="auto">
            <a:xfrm>
              <a:off x="5185219" y="2063874"/>
              <a:ext cx="406757" cy="298174"/>
            </a:xfrm>
            <a:prstGeom prst="right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25" name="ZoneTexte 2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110</a:t>
            </a:r>
          </a:p>
        </p:txBody>
      </p:sp>
    </p:spTree>
    <p:extLst>
      <p:ext uri="{BB962C8B-B14F-4D97-AF65-F5344CB8AC3E}">
        <p14:creationId xmlns:p14="http://schemas.microsoft.com/office/powerpoint/2010/main" val="213239409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Lewis S, CROI 2017, Abs. 449LB</a:t>
            </a:r>
          </a:p>
        </p:txBody>
      </p:sp>
      <p:sp>
        <p:nvSpPr>
          <p:cNvPr id="6" name="Rectangle 2"/>
          <p:cNvSpPr>
            <a:spLocks noGrp="1" noChangeArrowheads="1"/>
          </p:cNvSpPr>
          <p:nvPr>
            <p:ph type="title"/>
          </p:nvPr>
        </p:nvSpPr>
        <p:spPr>
          <a:xfrm>
            <a:off x="1547812" y="115888"/>
            <a:ext cx="7596187" cy="936625"/>
          </a:xfrm>
        </p:spPr>
        <p:txBody>
          <a:bodyPr/>
          <a:lstStyle/>
          <a:p>
            <a:r>
              <a:rPr lang="fr-FR" sz="2400" dirty="0" err="1"/>
              <a:t>Ibalizumab</a:t>
            </a:r>
            <a:r>
              <a:rPr lang="fr-FR" sz="2400" dirty="0"/>
              <a:t> (IBA) chez des patients en échec virologique avec un VIH </a:t>
            </a:r>
            <a:r>
              <a:rPr lang="fr-FR" sz="2400" dirty="0" err="1"/>
              <a:t>multirésistant</a:t>
            </a:r>
            <a:r>
              <a:rPr lang="fr-FR" sz="2400" dirty="0"/>
              <a:t> : essai pilote (2)</a:t>
            </a:r>
          </a:p>
        </p:txBody>
      </p:sp>
      <p:sp>
        <p:nvSpPr>
          <p:cNvPr id="7" name="Espace réservé du contenu 3"/>
          <p:cNvSpPr>
            <a:spLocks noGrp="1"/>
          </p:cNvSpPr>
          <p:nvPr>
            <p:ph idx="1"/>
          </p:nvPr>
        </p:nvSpPr>
        <p:spPr>
          <a:xfrm>
            <a:off x="375920" y="1341438"/>
            <a:ext cx="8768079" cy="5111750"/>
          </a:xfrm>
        </p:spPr>
        <p:txBody>
          <a:bodyPr/>
          <a:lstStyle/>
          <a:p>
            <a:r>
              <a:rPr lang="fr-FR" sz="1800" dirty="0"/>
              <a:t>Efficacité virologique à J14 (J7 post-dose de charge d'IBA)</a:t>
            </a:r>
          </a:p>
          <a:p>
            <a:pPr lvl="1"/>
            <a:r>
              <a:rPr lang="fr-FR" sz="1800" dirty="0">
                <a:sym typeface="Wingdings"/>
              </a:rPr>
              <a:t> </a:t>
            </a:r>
            <a:r>
              <a:rPr lang="fr-FR" sz="1800" dirty="0"/>
              <a:t>CV &gt; 0,5 log</a:t>
            </a:r>
            <a:r>
              <a:rPr lang="fr-FR" sz="1800" baseline="-25000" dirty="0"/>
              <a:t>10</a:t>
            </a:r>
            <a:r>
              <a:rPr lang="fr-FR" sz="1800" dirty="0"/>
              <a:t> c/ml : 83 %</a:t>
            </a:r>
          </a:p>
          <a:p>
            <a:pPr lvl="1"/>
            <a:r>
              <a:rPr lang="fr-FR" sz="1800" dirty="0">
                <a:sym typeface="Wingdings"/>
              </a:rPr>
              <a:t> </a:t>
            </a:r>
            <a:r>
              <a:rPr lang="fr-FR" sz="1800" dirty="0"/>
              <a:t>CV &gt; 1 log</a:t>
            </a:r>
            <a:r>
              <a:rPr lang="fr-FR" sz="1800" baseline="-25000" dirty="0"/>
              <a:t>10</a:t>
            </a:r>
            <a:r>
              <a:rPr lang="fr-FR" sz="1800" dirty="0"/>
              <a:t> c/ml : 60 %</a:t>
            </a:r>
          </a:p>
          <a:p>
            <a:pPr lvl="1"/>
            <a:r>
              <a:rPr lang="fr-FR" sz="1800" dirty="0"/>
              <a:t>Moyenne de réduction de la CV : 1,1 log</a:t>
            </a:r>
            <a:r>
              <a:rPr lang="fr-FR" sz="1800" baseline="-25000" dirty="0"/>
              <a:t>10</a:t>
            </a:r>
            <a:r>
              <a:rPr lang="fr-FR" sz="1800" dirty="0"/>
              <a:t> c/ml</a:t>
            </a:r>
            <a:br>
              <a:rPr lang="fr-FR" sz="1800" dirty="0"/>
            </a:br>
            <a:endParaRPr lang="fr-FR" sz="1800" dirty="0"/>
          </a:p>
          <a:p>
            <a:r>
              <a:rPr lang="fr-FR" sz="1800" dirty="0"/>
              <a:t>Efficacité virologique à S24</a:t>
            </a:r>
          </a:p>
          <a:p>
            <a:pPr lvl="1"/>
            <a:r>
              <a:rPr lang="fr-FR" sz="1800" dirty="0"/>
              <a:t>Moyenne de réduction de la CV : 1,6 log</a:t>
            </a:r>
            <a:r>
              <a:rPr lang="fr-FR" sz="1800" baseline="-25000" dirty="0"/>
              <a:t>10</a:t>
            </a:r>
            <a:r>
              <a:rPr lang="fr-FR" sz="1800" dirty="0"/>
              <a:t> c/ml</a:t>
            </a:r>
          </a:p>
          <a:p>
            <a:pPr lvl="1"/>
            <a:r>
              <a:rPr lang="fr-FR" sz="1800" dirty="0">
                <a:sym typeface="Wingdings"/>
              </a:rPr>
              <a:t> </a:t>
            </a:r>
            <a:r>
              <a:rPr lang="fr-FR" sz="1800" dirty="0"/>
              <a:t>CV &gt; 1 log</a:t>
            </a:r>
            <a:r>
              <a:rPr lang="fr-FR" sz="1800" baseline="-25000" dirty="0"/>
              <a:t>10</a:t>
            </a:r>
            <a:r>
              <a:rPr lang="fr-FR" sz="1800" dirty="0"/>
              <a:t> c/ml : 55 %</a:t>
            </a:r>
          </a:p>
          <a:p>
            <a:pPr lvl="1"/>
            <a:r>
              <a:rPr lang="fr-FR" sz="1800" dirty="0">
                <a:sym typeface="Wingdings"/>
              </a:rPr>
              <a:t> </a:t>
            </a:r>
            <a:r>
              <a:rPr lang="fr-FR" sz="1800" dirty="0"/>
              <a:t>CV &gt; 2 log</a:t>
            </a:r>
            <a:r>
              <a:rPr lang="fr-FR" sz="1800" baseline="-25000" dirty="0"/>
              <a:t>10</a:t>
            </a:r>
            <a:r>
              <a:rPr lang="fr-FR" sz="1800" dirty="0"/>
              <a:t> c/ml : 48 %</a:t>
            </a:r>
          </a:p>
          <a:p>
            <a:pPr lvl="1"/>
            <a:r>
              <a:rPr lang="en-US" sz="1800" dirty="0"/>
              <a:t>CV &lt; 50 c/ml : 43 %</a:t>
            </a:r>
            <a:br>
              <a:rPr lang="en-US" sz="1800" dirty="0"/>
            </a:br>
            <a:endParaRPr lang="fr-FR" sz="1800" dirty="0"/>
          </a:p>
          <a:p>
            <a:r>
              <a:rPr lang="fr-FR" sz="1800" dirty="0"/>
              <a:t>Evénements indésirables</a:t>
            </a:r>
          </a:p>
          <a:p>
            <a:pPr lvl="1"/>
            <a:r>
              <a:rPr lang="fr-FR" sz="1800" dirty="0"/>
              <a:t>17 événements indésirables graves chez 9 patients, 1 lié au traitement (IRIS)</a:t>
            </a:r>
          </a:p>
          <a:p>
            <a:pPr lvl="1"/>
            <a:r>
              <a:rPr lang="fr-FR" sz="1800" dirty="0"/>
              <a:t>Pas d'apparition d'anticorps anti-IBA</a:t>
            </a:r>
            <a:br>
              <a:rPr lang="fr-FR" sz="1800" dirty="0"/>
            </a:br>
            <a:endParaRPr lang="fr-FR" sz="1800" dirty="0"/>
          </a:p>
          <a:p>
            <a:r>
              <a:rPr lang="fr-FR" sz="1800" b="1" dirty="0">
                <a:solidFill>
                  <a:srgbClr val="0070C0"/>
                </a:solidFill>
              </a:rPr>
              <a:t>Conclusion</a:t>
            </a:r>
          </a:p>
          <a:p>
            <a:pPr lvl="1"/>
            <a:r>
              <a:rPr lang="fr-FR" sz="1800" dirty="0"/>
              <a:t>Ce nouveau médicament pourrait constituer une option pour le traitement de sauvetage de patients en échec thérapeutique avec VIH multi-résistant</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111</a:t>
            </a:r>
          </a:p>
        </p:txBody>
      </p:sp>
    </p:spTree>
    <p:extLst>
      <p:ext uri="{BB962C8B-B14F-4D97-AF65-F5344CB8AC3E}">
        <p14:creationId xmlns:p14="http://schemas.microsoft.com/office/powerpoint/2010/main" val="286504612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a:spLocks noGrp="1" noChangeArrowheads="1"/>
          </p:cNvSpPr>
          <p:nvPr>
            <p:ph type="title"/>
          </p:nvPr>
        </p:nvSpPr>
        <p:spPr/>
        <p:txBody>
          <a:bodyPr/>
          <a:lstStyle/>
          <a:p>
            <a:pPr eaLnBrk="1" hangingPunct="1">
              <a:defRPr/>
            </a:pPr>
            <a:r>
              <a:rPr lang="fr-FR" sz="2600" dirty="0"/>
              <a:t>Anticorps UB-421 en monothérapie de substitution d’une </a:t>
            </a:r>
            <a:r>
              <a:rPr lang="fr-FR" sz="2600" dirty="0" err="1"/>
              <a:t>multithérapie</a:t>
            </a:r>
            <a:r>
              <a:rPr lang="fr-FR" sz="2600" dirty="0"/>
              <a:t> antirétrovirale : phase 2 (1)</a:t>
            </a:r>
          </a:p>
        </p:txBody>
      </p:sp>
      <p:sp>
        <p:nvSpPr>
          <p:cNvPr id="4" name="Espace réservé du contenu 3"/>
          <p:cNvSpPr>
            <a:spLocks noGrp="1"/>
          </p:cNvSpPr>
          <p:nvPr>
            <p:ph idx="1"/>
          </p:nvPr>
        </p:nvSpPr>
        <p:spPr>
          <a:xfrm>
            <a:off x="457200" y="1341438"/>
            <a:ext cx="4414073" cy="5111750"/>
          </a:xfrm>
        </p:spPr>
        <p:txBody>
          <a:bodyPr/>
          <a:lstStyle/>
          <a:p>
            <a:r>
              <a:rPr lang="fr-FR" sz="1800" dirty="0"/>
              <a:t>UB-421 </a:t>
            </a:r>
            <a:r>
              <a:rPr lang="fr-FR" sz="1800" i="1" dirty="0"/>
              <a:t>(United </a:t>
            </a:r>
            <a:r>
              <a:rPr lang="fr-FR" sz="1800" i="1" dirty="0" err="1"/>
              <a:t>Biopharma</a:t>
            </a:r>
            <a:r>
              <a:rPr lang="fr-FR" sz="1800" i="1" dirty="0"/>
              <a:t>) </a:t>
            </a:r>
            <a:r>
              <a:rPr lang="fr-FR" sz="1800" dirty="0"/>
              <a:t>est un anticorps monoclonal humanisé, qui cible le domaine 1 des récepteurs CD4, bloquant l’attache du VIH-1 </a:t>
            </a:r>
            <a:br>
              <a:rPr lang="fr-FR" sz="1800" dirty="0"/>
            </a:br>
            <a:r>
              <a:rPr lang="fr-FR" sz="1800" dirty="0"/>
              <a:t>et l’entrée dans les cellules</a:t>
            </a:r>
            <a:br>
              <a:rPr lang="fr-FR" sz="1800" dirty="0"/>
            </a:br>
            <a:endParaRPr lang="fr-FR" sz="1800" dirty="0"/>
          </a:p>
          <a:p>
            <a:r>
              <a:rPr lang="fr-FR" sz="1800" dirty="0"/>
              <a:t>Des essais antérieurs de phase 1 </a:t>
            </a:r>
            <a:br>
              <a:rPr lang="fr-FR" sz="1800" dirty="0"/>
            </a:br>
            <a:r>
              <a:rPr lang="fr-FR" sz="1800" dirty="0"/>
              <a:t>et 2a ont démontré chez des patients asiatiques naïfs une baisse de la CV en administration unique ou répétée de 1,6 à 2,45 log</a:t>
            </a:r>
            <a:r>
              <a:rPr lang="fr-FR" sz="1800" baseline="-25000" dirty="0"/>
              <a:t>10</a:t>
            </a:r>
            <a:r>
              <a:rPr lang="fr-FR" sz="1800" dirty="0"/>
              <a:t> c/ml</a:t>
            </a:r>
          </a:p>
          <a:p>
            <a:pPr lvl="1"/>
            <a:endParaRPr lang="fr-FR" sz="1800" dirty="0"/>
          </a:p>
        </p:txBody>
      </p:sp>
      <p:grpSp>
        <p:nvGrpSpPr>
          <p:cNvPr id="6" name="Groupe 5"/>
          <p:cNvGrpSpPr/>
          <p:nvPr/>
        </p:nvGrpSpPr>
        <p:grpSpPr>
          <a:xfrm>
            <a:off x="5075520" y="1416293"/>
            <a:ext cx="3816834" cy="3080534"/>
            <a:chOff x="4298867" y="1476643"/>
            <a:chExt cx="4085088" cy="3297038"/>
          </a:xfrm>
        </p:grpSpPr>
        <p:pic>
          <p:nvPicPr>
            <p:cNvPr id="2" name="Image 1"/>
            <p:cNvPicPr>
              <a:picLocks noChangeAspect="1"/>
            </p:cNvPicPr>
            <p:nvPr/>
          </p:nvPicPr>
          <p:blipFill rotWithShape="1">
            <a:blip r:embed="rId3" cstate="print">
              <a:extLst>
                <a:ext uri="{28A0092B-C50C-407E-A947-70E740481C1C}">
                  <a14:useLocalDpi xmlns:a14="http://schemas.microsoft.com/office/drawing/2010/main" val="0"/>
                </a:ext>
              </a:extLst>
            </a:blip>
            <a:srcRect l="12773"/>
            <a:stretch/>
          </p:blipFill>
          <p:spPr>
            <a:xfrm>
              <a:off x="4298867" y="2054671"/>
              <a:ext cx="3620641" cy="2719010"/>
            </a:xfrm>
            <a:prstGeom prst="rect">
              <a:avLst/>
            </a:prstGeom>
          </p:spPr>
        </p:pic>
        <p:sp>
          <p:nvSpPr>
            <p:cNvPr id="8" name="ZoneTexte 7"/>
            <p:cNvSpPr txBox="1"/>
            <p:nvPr/>
          </p:nvSpPr>
          <p:spPr>
            <a:xfrm>
              <a:off x="4789694" y="3298405"/>
              <a:ext cx="897636" cy="271762"/>
            </a:xfrm>
            <a:prstGeom prst="rect">
              <a:avLst/>
            </a:prstGeom>
            <a:noFill/>
          </p:spPr>
          <p:txBody>
            <a:bodyPr wrap="none" rtlCol="0">
              <a:spAutoFit/>
            </a:bodyPr>
            <a:lstStyle/>
            <a:p>
              <a:pPr algn="r"/>
              <a:r>
                <a:rPr lang="fr-FR" sz="1050" dirty="0" err="1">
                  <a:solidFill>
                    <a:srgbClr val="00B050"/>
                  </a:solidFill>
                </a:rPr>
                <a:t>Ibalizumab</a:t>
              </a:r>
              <a:endParaRPr lang="fr-FR" sz="1050" dirty="0">
                <a:solidFill>
                  <a:srgbClr val="00B050"/>
                </a:solidFill>
              </a:endParaRPr>
            </a:p>
          </p:txBody>
        </p:sp>
        <p:sp>
          <p:nvSpPr>
            <p:cNvPr id="9" name="ZoneTexte 8"/>
            <p:cNvSpPr txBox="1"/>
            <p:nvPr/>
          </p:nvSpPr>
          <p:spPr>
            <a:xfrm>
              <a:off x="5029924" y="2993886"/>
              <a:ext cx="712054" cy="276999"/>
            </a:xfrm>
            <a:prstGeom prst="rect">
              <a:avLst/>
            </a:prstGeom>
            <a:noFill/>
          </p:spPr>
          <p:txBody>
            <a:bodyPr wrap="none" rtlCol="0">
              <a:spAutoFit/>
            </a:bodyPr>
            <a:lstStyle/>
            <a:p>
              <a:pPr algn="r"/>
              <a:r>
                <a:rPr lang="fr-FR" sz="1200" b="1" dirty="0">
                  <a:solidFill>
                    <a:srgbClr val="FF0000"/>
                  </a:solidFill>
                </a:rPr>
                <a:t>UB-421</a:t>
              </a:r>
            </a:p>
          </p:txBody>
        </p:sp>
        <p:sp>
          <p:nvSpPr>
            <p:cNvPr id="12" name="ZoneTexte 11"/>
            <p:cNvSpPr txBox="1"/>
            <p:nvPr/>
          </p:nvSpPr>
          <p:spPr>
            <a:xfrm>
              <a:off x="6805279" y="3413401"/>
              <a:ext cx="913078" cy="617639"/>
            </a:xfrm>
            <a:prstGeom prst="rect">
              <a:avLst/>
            </a:prstGeom>
            <a:noFill/>
          </p:spPr>
          <p:txBody>
            <a:bodyPr wrap="none" rtlCol="0">
              <a:spAutoFit/>
            </a:bodyPr>
            <a:lstStyle/>
            <a:p>
              <a:r>
                <a:rPr lang="fr-FR" sz="1050" dirty="0">
                  <a:solidFill>
                    <a:srgbClr val="FF00FF"/>
                  </a:solidFill>
                </a:rPr>
                <a:t>Pro 140</a:t>
              </a:r>
              <a:br>
                <a:rPr lang="fr-FR" sz="1050" dirty="0">
                  <a:solidFill>
                    <a:srgbClr val="FF00FF"/>
                  </a:solidFill>
                </a:rPr>
              </a:br>
              <a:r>
                <a:rPr lang="fr-FR" sz="1050" dirty="0" err="1">
                  <a:solidFill>
                    <a:srgbClr val="FF00FF"/>
                  </a:solidFill>
                </a:rPr>
                <a:t>Albuvirtide</a:t>
              </a:r>
              <a:r>
                <a:rPr lang="fr-FR" sz="1050" dirty="0">
                  <a:solidFill>
                    <a:srgbClr val="FF00FF"/>
                  </a:solidFill>
                </a:rPr>
                <a:t> </a:t>
              </a:r>
              <a:br>
                <a:rPr lang="fr-FR" sz="1050" dirty="0">
                  <a:solidFill>
                    <a:srgbClr val="FF00FF"/>
                  </a:solidFill>
                </a:rPr>
              </a:br>
              <a:r>
                <a:rPr lang="fr-FR" sz="1050" dirty="0" err="1">
                  <a:solidFill>
                    <a:srgbClr val="FF00FF"/>
                  </a:solidFill>
                </a:rPr>
                <a:t>Enfuvirtide</a:t>
              </a:r>
              <a:endParaRPr lang="fr-FR" sz="1050" dirty="0">
                <a:solidFill>
                  <a:srgbClr val="FF00FF"/>
                </a:solidFill>
              </a:endParaRPr>
            </a:p>
          </p:txBody>
        </p:sp>
        <p:sp>
          <p:nvSpPr>
            <p:cNvPr id="13" name="ZoneTexte 12"/>
            <p:cNvSpPr txBox="1"/>
            <p:nvPr/>
          </p:nvSpPr>
          <p:spPr>
            <a:xfrm>
              <a:off x="7320843" y="4294241"/>
              <a:ext cx="1063112" cy="430887"/>
            </a:xfrm>
            <a:prstGeom prst="rect">
              <a:avLst/>
            </a:prstGeom>
            <a:noFill/>
          </p:spPr>
          <p:txBody>
            <a:bodyPr wrap="none" rtlCol="0">
              <a:spAutoFit/>
            </a:bodyPr>
            <a:lstStyle/>
            <a:p>
              <a:r>
                <a:rPr lang="fr-FR" sz="1050" b="1" dirty="0">
                  <a:solidFill>
                    <a:schemeClr val="tx1"/>
                  </a:solidFill>
                </a:rPr>
                <a:t>CCR5</a:t>
              </a:r>
            </a:p>
            <a:p>
              <a:r>
                <a:rPr lang="fr-FR" sz="1050" b="1" dirty="0" err="1">
                  <a:solidFill>
                    <a:schemeClr val="tx1"/>
                  </a:solidFill>
                </a:rPr>
                <a:t>Co-recepteur</a:t>
              </a:r>
              <a:endParaRPr lang="fr-FR" sz="1050" b="1" dirty="0">
                <a:solidFill>
                  <a:schemeClr val="tx1"/>
                </a:solidFill>
              </a:endParaRPr>
            </a:p>
          </p:txBody>
        </p:sp>
        <p:sp>
          <p:nvSpPr>
            <p:cNvPr id="11" name="ZoneTexte 10"/>
            <p:cNvSpPr txBox="1"/>
            <p:nvPr/>
          </p:nvSpPr>
          <p:spPr>
            <a:xfrm>
              <a:off x="4556812" y="4418839"/>
              <a:ext cx="1215397" cy="253916"/>
            </a:xfrm>
            <a:prstGeom prst="rect">
              <a:avLst/>
            </a:prstGeom>
            <a:noFill/>
          </p:spPr>
          <p:txBody>
            <a:bodyPr wrap="none" rtlCol="0">
              <a:spAutoFit/>
            </a:bodyPr>
            <a:lstStyle/>
            <a:p>
              <a:r>
                <a:rPr lang="fr-FR" sz="1050" b="1" dirty="0">
                  <a:solidFill>
                    <a:schemeClr val="tx1"/>
                  </a:solidFill>
                </a:rPr>
                <a:t>Cellule humaine</a:t>
              </a:r>
            </a:p>
          </p:txBody>
        </p:sp>
        <p:sp>
          <p:nvSpPr>
            <p:cNvPr id="15" name="ZoneTexte 14"/>
            <p:cNvSpPr txBox="1"/>
            <p:nvPr/>
          </p:nvSpPr>
          <p:spPr>
            <a:xfrm>
              <a:off x="7073312" y="2993886"/>
              <a:ext cx="593432" cy="261610"/>
            </a:xfrm>
            <a:prstGeom prst="rect">
              <a:avLst/>
            </a:prstGeom>
            <a:noFill/>
          </p:spPr>
          <p:txBody>
            <a:bodyPr wrap="none" rtlCol="0">
              <a:spAutoFit/>
            </a:bodyPr>
            <a:lstStyle/>
            <a:p>
              <a:r>
                <a:rPr lang="fr-FR" sz="1050" b="1" dirty="0">
                  <a:solidFill>
                    <a:schemeClr val="tx1"/>
                  </a:solidFill>
                </a:rPr>
                <a:t>gp120</a:t>
              </a:r>
            </a:p>
          </p:txBody>
        </p:sp>
        <p:sp>
          <p:nvSpPr>
            <p:cNvPr id="16" name="ZoneTexte 15"/>
            <p:cNvSpPr txBox="1"/>
            <p:nvPr/>
          </p:nvSpPr>
          <p:spPr>
            <a:xfrm>
              <a:off x="7370029" y="1476643"/>
              <a:ext cx="825578" cy="790579"/>
            </a:xfrm>
            <a:prstGeom prst="rect">
              <a:avLst/>
            </a:prstGeom>
            <a:noFill/>
          </p:spPr>
          <p:txBody>
            <a:bodyPr wrap="none" rtlCol="0">
              <a:spAutoFit/>
            </a:bodyPr>
            <a:lstStyle/>
            <a:p>
              <a:r>
                <a:rPr lang="fr-FR" sz="1050" dirty="0">
                  <a:solidFill>
                    <a:srgbClr val="7030A0"/>
                  </a:solidFill>
                </a:rPr>
                <a:t>VRC01 </a:t>
              </a:r>
              <a:br>
                <a:rPr lang="fr-FR" sz="1050" dirty="0">
                  <a:solidFill>
                    <a:srgbClr val="7030A0"/>
                  </a:solidFill>
                </a:rPr>
              </a:br>
              <a:r>
                <a:rPr lang="fr-FR" sz="1050" dirty="0">
                  <a:solidFill>
                    <a:srgbClr val="7030A0"/>
                  </a:solidFill>
                </a:rPr>
                <a:t>3BNC117</a:t>
              </a:r>
              <a:br>
                <a:rPr lang="fr-FR" sz="1050" dirty="0">
                  <a:solidFill>
                    <a:srgbClr val="7030A0"/>
                  </a:solidFill>
                </a:rPr>
              </a:br>
              <a:r>
                <a:rPr lang="fr-FR" sz="1050" dirty="0">
                  <a:solidFill>
                    <a:srgbClr val="7030A0"/>
                  </a:solidFill>
                </a:rPr>
                <a:t>10-1074 </a:t>
              </a:r>
              <a:br>
                <a:rPr lang="fr-FR" sz="1050" dirty="0">
                  <a:solidFill>
                    <a:srgbClr val="7030A0"/>
                  </a:solidFill>
                </a:rPr>
              </a:br>
              <a:r>
                <a:rPr lang="fr-FR" sz="1050" dirty="0">
                  <a:solidFill>
                    <a:srgbClr val="7030A0"/>
                  </a:solidFill>
                </a:rPr>
                <a:t>PGT121</a:t>
              </a:r>
            </a:p>
          </p:txBody>
        </p:sp>
        <p:sp>
          <p:nvSpPr>
            <p:cNvPr id="17" name="ZoneTexte 16"/>
            <p:cNvSpPr txBox="1"/>
            <p:nvPr/>
          </p:nvSpPr>
          <p:spPr>
            <a:xfrm>
              <a:off x="5155759" y="4013578"/>
              <a:ext cx="468398" cy="261610"/>
            </a:xfrm>
            <a:prstGeom prst="rect">
              <a:avLst/>
            </a:prstGeom>
            <a:noFill/>
          </p:spPr>
          <p:txBody>
            <a:bodyPr wrap="none" rtlCol="0">
              <a:spAutoFit/>
            </a:bodyPr>
            <a:lstStyle/>
            <a:p>
              <a:r>
                <a:rPr lang="fr-FR" sz="1050" b="1" dirty="0">
                  <a:solidFill>
                    <a:schemeClr val="tx1"/>
                  </a:solidFill>
                </a:rPr>
                <a:t>CD4</a:t>
              </a:r>
            </a:p>
          </p:txBody>
        </p:sp>
      </p:grpSp>
      <p:sp>
        <p:nvSpPr>
          <p:cNvPr id="10" name="ZoneTexte 9"/>
          <p:cNvSpPr txBox="1"/>
          <p:nvPr/>
        </p:nvSpPr>
        <p:spPr>
          <a:xfrm>
            <a:off x="315016" y="4860607"/>
            <a:ext cx="8755959" cy="1477328"/>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Essai de phase 2 évaluant, pendant une interruption transitoire de 8 ou 16 semaines du traitement antirétroviral combiné, l’administration en perfusion de :</a:t>
            </a:r>
          </a:p>
          <a:p>
            <a:pPr marL="742950" lvl="1" indent="-285750">
              <a:buClr>
                <a:srgbClr val="0070C0"/>
              </a:buClr>
              <a:buFont typeface="Arial" panose="020B0604020202020204" pitchFamily="34" charset="0"/>
              <a:buChar char="‒"/>
            </a:pPr>
            <a:r>
              <a:rPr lang="fr-FR" dirty="0"/>
              <a:t>UB-421 10 mg/kg/semaines pendant 8 semaines : cohorte 1 (n = 14)</a:t>
            </a:r>
          </a:p>
          <a:p>
            <a:pPr marL="742950" lvl="1" indent="-285750">
              <a:buClr>
                <a:srgbClr val="0070C0"/>
              </a:buClr>
              <a:buFont typeface="Arial" panose="020B0604020202020204" pitchFamily="34" charset="0"/>
              <a:buChar char="‒"/>
            </a:pPr>
            <a:r>
              <a:rPr lang="fr-FR" dirty="0"/>
              <a:t>UB-421 25 mg/kg/2 semaines pendant 16 semaines : cohorte 2 (n = 15)</a:t>
            </a:r>
          </a:p>
          <a:p>
            <a:pPr lvl="1">
              <a:buClr>
                <a:srgbClr val="0070C0"/>
              </a:buClr>
            </a:pPr>
            <a:endParaRPr lang="fr-FR" dirty="0"/>
          </a:p>
        </p:txBody>
      </p:sp>
      <p:sp>
        <p:nvSpPr>
          <p:cNvPr id="19"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Wang CY, CROI 2017, Abs. 450LB</a:t>
            </a:r>
          </a:p>
        </p:txBody>
      </p:sp>
      <p:sp>
        <p:nvSpPr>
          <p:cNvPr id="20" name="ZoneTexte 1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112</a:t>
            </a:r>
          </a:p>
        </p:txBody>
      </p:sp>
    </p:spTree>
    <p:extLst>
      <p:ext uri="{BB962C8B-B14F-4D97-AF65-F5344CB8AC3E}">
        <p14:creationId xmlns:p14="http://schemas.microsoft.com/office/powerpoint/2010/main" val="320626777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p:nvPr>
        </p:nvSpPr>
        <p:spPr/>
        <p:txBody>
          <a:bodyPr/>
          <a:lstStyle/>
          <a:p>
            <a:pPr eaLnBrk="1" hangingPunct="1">
              <a:defRPr/>
            </a:pPr>
            <a:r>
              <a:rPr lang="fr-FR" sz="2600" dirty="0"/>
              <a:t>Anticorps UB-421 en monothérapie de substitution d’une </a:t>
            </a:r>
            <a:r>
              <a:rPr lang="fr-FR" sz="2600" dirty="0" err="1"/>
              <a:t>multithérapie</a:t>
            </a:r>
            <a:r>
              <a:rPr lang="fr-FR" sz="2600" dirty="0"/>
              <a:t> antirétrovirale : phase 2 (2)</a:t>
            </a:r>
          </a:p>
        </p:txBody>
      </p:sp>
      <p:sp>
        <p:nvSpPr>
          <p:cNvPr id="4" name="Espace réservé du contenu 3"/>
          <p:cNvSpPr>
            <a:spLocks noGrp="1"/>
          </p:cNvSpPr>
          <p:nvPr>
            <p:ph idx="1"/>
          </p:nvPr>
        </p:nvSpPr>
        <p:spPr/>
        <p:txBody>
          <a:bodyPr/>
          <a:lstStyle/>
          <a:p>
            <a:pPr>
              <a:spcBef>
                <a:spcPts val="600"/>
              </a:spcBef>
            </a:pPr>
            <a:r>
              <a:rPr lang="fr-FR" sz="1800" b="1" dirty="0">
                <a:solidFill>
                  <a:srgbClr val="0070C0"/>
                </a:solidFill>
              </a:rPr>
              <a:t>29 patients asiatiques (Taiwan) traités :</a:t>
            </a:r>
          </a:p>
          <a:p>
            <a:pPr lvl="1">
              <a:spcBef>
                <a:spcPts val="600"/>
              </a:spcBef>
            </a:pPr>
            <a:r>
              <a:rPr lang="fr-FR" sz="1600" dirty="0"/>
              <a:t>1 perdu de vue, 1 arrêt pour éruption de grade 2</a:t>
            </a:r>
          </a:p>
          <a:p>
            <a:pPr>
              <a:spcBef>
                <a:spcPts val="600"/>
              </a:spcBef>
            </a:pPr>
            <a:r>
              <a:rPr lang="fr-FR" sz="1800" b="1" dirty="0">
                <a:solidFill>
                  <a:srgbClr val="0070C0"/>
                </a:solidFill>
              </a:rPr>
              <a:t>27 patients n’ont pas présenté de rebond virologique sous UB-421</a:t>
            </a:r>
            <a:r>
              <a:rPr lang="fr-FR" sz="1800" dirty="0"/>
              <a:t/>
            </a:r>
            <a:br>
              <a:rPr lang="fr-FR" sz="1800" dirty="0"/>
            </a:br>
            <a:r>
              <a:rPr lang="fr-FR" sz="1600" dirty="0"/>
              <a:t>(7 </a:t>
            </a:r>
            <a:r>
              <a:rPr lang="fr-FR" sz="1600" dirty="0" err="1"/>
              <a:t>blips</a:t>
            </a:r>
            <a:r>
              <a:rPr lang="fr-FR" sz="1600" dirty="0"/>
              <a:t> isolés)</a:t>
            </a:r>
          </a:p>
          <a:p>
            <a:pPr lvl="1">
              <a:spcBef>
                <a:spcPts val="600"/>
              </a:spcBef>
            </a:pPr>
            <a:r>
              <a:rPr lang="fr-FR" sz="1600" dirty="0"/>
              <a:t>22 ont repris le traitement ARV antérieur, avec CV &lt; 50 c/ml à 8 semaines de la reprise de ce traitement</a:t>
            </a:r>
          </a:p>
          <a:p>
            <a:pPr lvl="1">
              <a:spcBef>
                <a:spcPts val="600"/>
              </a:spcBef>
            </a:pPr>
            <a:r>
              <a:rPr lang="fr-FR" sz="1600" dirty="0"/>
              <a:t>5 n’ont pas repris immédiatement leur traitement antérieur et ont présenté un rebond virologique détecté 35 à 62 jours après la dernière dose de UB-421</a:t>
            </a:r>
            <a:r>
              <a:rPr lang="fr-FR" sz="1800" dirty="0"/>
              <a:t/>
            </a:r>
            <a:br>
              <a:rPr lang="fr-FR" sz="1800" dirty="0"/>
            </a:br>
            <a:endParaRPr lang="fr-FR" sz="1800" dirty="0"/>
          </a:p>
          <a:p>
            <a:pPr>
              <a:spcBef>
                <a:spcPts val="600"/>
              </a:spcBef>
            </a:pPr>
            <a:r>
              <a:rPr lang="fr-FR" sz="1800" b="1" dirty="0">
                <a:solidFill>
                  <a:srgbClr val="0070C0"/>
                </a:solidFill>
              </a:rPr>
              <a:t>Autres résultats :</a:t>
            </a:r>
          </a:p>
          <a:p>
            <a:pPr lvl="1">
              <a:spcBef>
                <a:spcPts val="600"/>
              </a:spcBef>
            </a:pPr>
            <a:r>
              <a:rPr lang="fr-FR" sz="1600" dirty="0"/>
              <a:t>Stabilité des CD4</a:t>
            </a:r>
          </a:p>
          <a:p>
            <a:pPr lvl="1">
              <a:spcBef>
                <a:spcPts val="600"/>
              </a:spcBef>
            </a:pPr>
            <a:r>
              <a:rPr lang="fr-FR" sz="1600" dirty="0"/>
              <a:t>Elévation des CD8</a:t>
            </a:r>
          </a:p>
          <a:p>
            <a:pPr lvl="1">
              <a:spcBef>
                <a:spcPts val="600"/>
              </a:spcBef>
            </a:pPr>
            <a:r>
              <a:rPr lang="fr-FR" sz="1600" dirty="0"/>
              <a:t>Baisse des CD4 </a:t>
            </a:r>
            <a:r>
              <a:rPr lang="fr-FR" sz="1600" dirty="0" err="1"/>
              <a:t>T</a:t>
            </a:r>
            <a:r>
              <a:rPr lang="fr-FR" sz="1600" dirty="0"/>
              <a:t> régulateurs (% CD25+FoxP3+)</a:t>
            </a:r>
          </a:p>
          <a:p>
            <a:pPr lvl="1">
              <a:spcBef>
                <a:spcPts val="600"/>
              </a:spcBef>
            </a:pPr>
            <a:r>
              <a:rPr lang="fr-FR" sz="1600" dirty="0"/>
              <a:t>Baisse de l’ADN </a:t>
            </a:r>
            <a:r>
              <a:rPr lang="fr-FR" sz="1600" dirty="0" err="1"/>
              <a:t>proviral</a:t>
            </a:r>
            <a:r>
              <a:rPr lang="fr-FR" sz="1600" dirty="0"/>
              <a:t> VIH d’un facteur 2,24 (p = 0,014)</a:t>
            </a:r>
          </a:p>
          <a:p>
            <a:pPr lvl="1">
              <a:spcBef>
                <a:spcPts val="600"/>
              </a:spcBef>
            </a:pPr>
            <a:r>
              <a:rPr lang="fr-FR" sz="1600" dirty="0"/>
              <a:t>Tolérance acceptable (14 éruptions de grade 1 ou 2, 3 éosinophilies)</a:t>
            </a:r>
          </a:p>
          <a:p>
            <a:pPr lvl="1">
              <a:spcBef>
                <a:spcPts val="600"/>
              </a:spcBef>
            </a:pPr>
            <a:r>
              <a:rPr lang="fr-FR" sz="1600" dirty="0"/>
              <a:t>Absence de détection d’anticorps anti-UB-421</a:t>
            </a:r>
          </a:p>
          <a:p>
            <a:pPr lvl="1">
              <a:spcBef>
                <a:spcPts val="600"/>
              </a:spcBef>
            </a:pPr>
            <a:endParaRPr lang="fr-FR" sz="1800" dirty="0"/>
          </a:p>
          <a:p>
            <a:pPr lvl="1">
              <a:spcBef>
                <a:spcPts val="600"/>
              </a:spcBef>
            </a:pPr>
            <a:endParaRPr lang="fr-FR" sz="1800" dirty="0"/>
          </a:p>
        </p:txBody>
      </p:sp>
      <p:sp>
        <p:nvSpPr>
          <p:cNvPr id="7"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Wang CY, CROI 2017, Abs. 450LB</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113</a:t>
            </a:r>
          </a:p>
        </p:txBody>
      </p:sp>
    </p:spTree>
    <p:extLst>
      <p:ext uri="{BB962C8B-B14F-4D97-AF65-F5344CB8AC3E}">
        <p14:creationId xmlns:p14="http://schemas.microsoft.com/office/powerpoint/2010/main" val="184193654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Traitements ARV à libération prolongée (1)</a:t>
            </a:r>
            <a:endParaRPr lang="fr-FR" dirty="0"/>
          </a:p>
        </p:txBody>
      </p:sp>
      <p:sp>
        <p:nvSpPr>
          <p:cNvPr id="5123" name="Rectangle 3"/>
          <p:cNvSpPr>
            <a:spLocks noGrp="1" noChangeArrowheads="1"/>
          </p:cNvSpPr>
          <p:nvPr>
            <p:ph idx="1"/>
          </p:nvPr>
        </p:nvSpPr>
        <p:spPr/>
        <p:txBody>
          <a:bodyPr/>
          <a:lstStyle/>
          <a:p>
            <a:r>
              <a:rPr lang="fr-FR" sz="1600" b="1" dirty="0">
                <a:solidFill>
                  <a:srgbClr val="0070C0"/>
                </a:solidFill>
              </a:rPr>
              <a:t>Intérêts </a:t>
            </a:r>
          </a:p>
          <a:p>
            <a:pPr lvl="1"/>
            <a:r>
              <a:rPr lang="fr-FR" sz="1600" dirty="0">
                <a:sym typeface="Wingdings"/>
              </a:rPr>
              <a:t> nombre de prises des ARV ( demi-vie d’élimination)</a:t>
            </a:r>
          </a:p>
          <a:p>
            <a:pPr lvl="1"/>
            <a:r>
              <a:rPr lang="fr-FR" sz="1600" dirty="0">
                <a:sym typeface="Wingdings"/>
              </a:rPr>
              <a:t> doses administrées (progrès galéniques  biodisponibilité)</a:t>
            </a:r>
          </a:p>
          <a:p>
            <a:pPr lvl="1"/>
            <a:r>
              <a:rPr lang="fr-FR" sz="1600" dirty="0">
                <a:sym typeface="Wingdings"/>
              </a:rPr>
              <a:t>Reformulation des « vieux » ARV (TDF, LPV, RTV, EFV) </a:t>
            </a:r>
            <a:r>
              <a:rPr lang="fr-FR" sz="1600" i="1" dirty="0">
                <a:sym typeface="Wingdings"/>
              </a:rPr>
              <a:t>(Kraft JC, AIDS 2017)</a:t>
            </a:r>
          </a:p>
          <a:p>
            <a:pPr lvl="1"/>
            <a:r>
              <a:rPr lang="fr-FR" sz="1600" dirty="0">
                <a:sym typeface="Wingdings"/>
              </a:rPr>
              <a:t>Prévention des difficultés d’observance</a:t>
            </a:r>
          </a:p>
          <a:p>
            <a:pPr lvl="1"/>
            <a:r>
              <a:rPr lang="fr-FR" sz="1600" dirty="0">
                <a:sym typeface="Wingdings"/>
              </a:rPr>
              <a:t>Possibilité de DOT</a:t>
            </a:r>
          </a:p>
          <a:p>
            <a:pPr lvl="1"/>
            <a:r>
              <a:rPr lang="fr-FR" sz="1600" dirty="0">
                <a:sym typeface="Wingdings"/>
              </a:rPr>
              <a:t> diffusion dans les réservoirs / sanctuaires / compartiments</a:t>
            </a:r>
          </a:p>
          <a:p>
            <a:pPr lvl="1"/>
            <a:r>
              <a:rPr lang="fr-FR" sz="1600" dirty="0">
                <a:sym typeface="Wingdings"/>
              </a:rPr>
              <a:t>Utilisation chez les patients « psychologiquement fatigués » de leur traitement</a:t>
            </a:r>
          </a:p>
          <a:p>
            <a:pPr lvl="1"/>
            <a:r>
              <a:rPr lang="fr-FR" sz="1600" dirty="0">
                <a:sym typeface="Wingdings"/>
              </a:rPr>
              <a:t>Eviter les stigmates extérieurs liés aux prises du traitement</a:t>
            </a:r>
          </a:p>
          <a:p>
            <a:pPr lvl="1"/>
            <a:endParaRPr lang="fr-FR" sz="1600" dirty="0">
              <a:sym typeface="Wingdings"/>
            </a:endParaRPr>
          </a:p>
          <a:p>
            <a:r>
              <a:rPr lang="fr-FR" sz="1600" b="1" dirty="0">
                <a:solidFill>
                  <a:srgbClr val="0070C0"/>
                </a:solidFill>
                <a:sym typeface="Wingdings"/>
              </a:rPr>
              <a:t>Les ARV à libération prolongée en développement </a:t>
            </a:r>
          </a:p>
          <a:p>
            <a:pPr lvl="1"/>
            <a:r>
              <a:rPr lang="fr-FR" sz="1600" dirty="0">
                <a:sym typeface="Wingdings"/>
              </a:rPr>
              <a:t>Phase 3</a:t>
            </a:r>
          </a:p>
          <a:p>
            <a:pPr lvl="2"/>
            <a:r>
              <a:rPr lang="fr-FR" sz="1400" dirty="0" err="1">
                <a:sym typeface="Wingdings"/>
              </a:rPr>
              <a:t>Cabotégravir</a:t>
            </a:r>
            <a:r>
              <a:rPr lang="fr-FR" sz="1400" dirty="0">
                <a:sym typeface="Wingdings"/>
              </a:rPr>
              <a:t> (nanoparticules)</a:t>
            </a:r>
          </a:p>
          <a:p>
            <a:pPr lvl="2"/>
            <a:r>
              <a:rPr lang="fr-FR" sz="1400" dirty="0" err="1">
                <a:sym typeface="Wingdings"/>
              </a:rPr>
              <a:t>Rilpivirine</a:t>
            </a:r>
            <a:r>
              <a:rPr lang="fr-FR" sz="1400" dirty="0">
                <a:sym typeface="Wingdings"/>
              </a:rPr>
              <a:t> (nanoparticules)</a:t>
            </a:r>
          </a:p>
          <a:p>
            <a:pPr lvl="1"/>
            <a:r>
              <a:rPr lang="fr-FR" sz="1600" dirty="0">
                <a:sym typeface="Wingdings"/>
              </a:rPr>
              <a:t>Phase 2</a:t>
            </a:r>
          </a:p>
          <a:p>
            <a:pPr lvl="2"/>
            <a:r>
              <a:rPr lang="fr-FR" sz="1400" dirty="0" err="1">
                <a:sym typeface="Wingdings"/>
              </a:rPr>
              <a:t>Ibazulimab</a:t>
            </a:r>
            <a:r>
              <a:rPr lang="fr-FR" sz="1400" dirty="0">
                <a:sym typeface="Wingdings"/>
              </a:rPr>
              <a:t> </a:t>
            </a:r>
            <a:r>
              <a:rPr lang="fr-FR" sz="1400" i="1" dirty="0">
                <a:sym typeface="Wingdings"/>
              </a:rPr>
              <a:t>(CROI 2017, Abs 449LB)</a:t>
            </a:r>
          </a:p>
          <a:p>
            <a:pPr lvl="2"/>
            <a:r>
              <a:rPr lang="fr-FR" sz="1400" dirty="0">
                <a:sym typeface="Wingdings"/>
              </a:rPr>
              <a:t>PRO-140 </a:t>
            </a:r>
            <a:r>
              <a:rPr lang="fr-FR" sz="1400" i="1" dirty="0">
                <a:sym typeface="Wingdings"/>
              </a:rPr>
              <a:t>(CROI 2017, Abs 437)</a:t>
            </a:r>
          </a:p>
          <a:p>
            <a:pPr lvl="2"/>
            <a:r>
              <a:rPr lang="fr-FR" sz="1400" dirty="0">
                <a:sym typeface="Wingdings"/>
              </a:rPr>
              <a:t>Anticorps neutralisants (VRC01, VRC01-LS, 3BNC117, 10-1074, etc.)</a:t>
            </a:r>
          </a:p>
          <a:p>
            <a:pPr lvl="2"/>
            <a:r>
              <a:rPr lang="fr-FR" sz="1400" dirty="0" err="1">
                <a:sym typeface="Wingdings"/>
              </a:rPr>
              <a:t>Albuvirtide</a:t>
            </a:r>
            <a:endParaRPr lang="fr-FR" sz="1400" dirty="0">
              <a:sym typeface="Wingdings"/>
            </a:endParaRPr>
          </a:p>
          <a:p>
            <a:pPr lvl="1"/>
            <a:r>
              <a:rPr lang="fr-FR" sz="1600" dirty="0">
                <a:sym typeface="Wingdings"/>
              </a:rPr>
              <a:t>Phase 1</a:t>
            </a:r>
          </a:p>
          <a:p>
            <a:pPr lvl="2"/>
            <a:r>
              <a:rPr lang="fr-FR" sz="1400" dirty="0" err="1">
                <a:sym typeface="Wingdings"/>
              </a:rPr>
              <a:t>EFdA</a:t>
            </a:r>
            <a:r>
              <a:rPr lang="fr-FR" sz="1400" dirty="0">
                <a:sym typeface="Wingdings"/>
              </a:rPr>
              <a:t> (MK-8591) </a:t>
            </a:r>
            <a:r>
              <a:rPr lang="fr-FR" sz="1400" i="1" dirty="0">
                <a:sym typeface="Wingdings"/>
              </a:rPr>
              <a:t>(CROI 2017, Abs 435, 440, 503)</a:t>
            </a:r>
          </a:p>
          <a:p>
            <a:pPr lvl="1"/>
            <a:r>
              <a:rPr lang="fr-FR" sz="1600" dirty="0" err="1">
                <a:sym typeface="Wingdings"/>
              </a:rPr>
              <a:t>Preclinique</a:t>
            </a:r>
            <a:r>
              <a:rPr lang="fr-FR" sz="1600" dirty="0">
                <a:sym typeface="Wingdings"/>
              </a:rPr>
              <a:t> : GS-CA1 (inhibiteur de capside) </a:t>
            </a:r>
            <a:r>
              <a:rPr lang="fr-FR" sz="1600" i="1" dirty="0">
                <a:sym typeface="Wingdings"/>
              </a:rPr>
              <a:t>(CROI 2017, Abs 38)</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Flexner CW, CROI 2017, Abs. 147</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114</a:t>
            </a:r>
          </a:p>
        </p:txBody>
      </p:sp>
    </p:spTree>
    <p:extLst>
      <p:ext uri="{BB962C8B-B14F-4D97-AF65-F5344CB8AC3E}">
        <p14:creationId xmlns:p14="http://schemas.microsoft.com/office/powerpoint/2010/main" val="18663004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Un niveau de résistance élevé à DTG associé à des mutations en dehors de l’</a:t>
            </a:r>
            <a:r>
              <a:rPr lang="fr-FR" dirty="0" err="1"/>
              <a:t>intégrase</a:t>
            </a:r>
            <a:r>
              <a:rPr lang="fr-FR" dirty="0"/>
              <a:t> (1)</a:t>
            </a:r>
          </a:p>
        </p:txBody>
      </p:sp>
      <p:sp>
        <p:nvSpPr>
          <p:cNvPr id="5" name="Espace réservé du contenu 4"/>
          <p:cNvSpPr>
            <a:spLocks noGrp="1"/>
          </p:cNvSpPr>
          <p:nvPr>
            <p:ph idx="1"/>
          </p:nvPr>
        </p:nvSpPr>
        <p:spPr>
          <a:xfrm>
            <a:off x="457200" y="1341438"/>
            <a:ext cx="8507413" cy="2087562"/>
          </a:xfrm>
        </p:spPr>
        <p:txBody>
          <a:bodyPr/>
          <a:lstStyle/>
          <a:p>
            <a:r>
              <a:rPr lang="fr-FR" sz="2000" b="1" dirty="0">
                <a:solidFill>
                  <a:srgbClr val="0070C0"/>
                </a:solidFill>
              </a:rPr>
              <a:t>Objectif : </a:t>
            </a:r>
            <a:r>
              <a:rPr lang="fr-FR" sz="1800" dirty="0"/>
              <a:t>culture in vitro sous pression de sélection à des concentrations </a:t>
            </a:r>
          </a:p>
          <a:p>
            <a:pPr marL="0" indent="0">
              <a:buNone/>
              <a:tabLst>
                <a:tab pos="358775" algn="l"/>
              </a:tabLst>
            </a:pPr>
            <a:r>
              <a:rPr lang="fr-FR" sz="1800" dirty="0"/>
              <a:t>	très élevées de DTG (</a:t>
            </a:r>
            <a:r>
              <a:rPr lang="fr-FR" sz="1800" dirty="0">
                <a:sym typeface="Wingdings" panose="05000000000000000000" pitchFamily="2" charset="2"/>
              </a:rPr>
              <a:t></a:t>
            </a:r>
            <a:r>
              <a:rPr lang="fr-FR" sz="1800" dirty="0"/>
              <a:t> 500 </a:t>
            </a:r>
            <a:r>
              <a:rPr lang="fr-FR" sz="1800" dirty="0" err="1"/>
              <a:t>nM</a:t>
            </a:r>
            <a:r>
              <a:rPr lang="fr-FR" sz="1800" dirty="0"/>
              <a:t>) afin de sélectionner un virus résistant à DTG</a:t>
            </a:r>
          </a:p>
          <a:p>
            <a:endParaRPr lang="fr-FR" sz="2000" dirty="0"/>
          </a:p>
          <a:p>
            <a:r>
              <a:rPr lang="fr-FR" sz="2000" b="1" dirty="0">
                <a:solidFill>
                  <a:srgbClr val="0070C0"/>
                </a:solidFill>
              </a:rPr>
              <a:t>Résultats </a:t>
            </a:r>
          </a:p>
          <a:p>
            <a:pPr lvl="1"/>
            <a:r>
              <a:rPr lang="fr-FR" sz="1800" dirty="0"/>
              <a:t>Détection d’un virus résistant entre M2 et M3 de culture </a:t>
            </a:r>
          </a:p>
          <a:p>
            <a:pPr lvl="1"/>
            <a:r>
              <a:rPr lang="fr-FR" sz="1800" dirty="0"/>
              <a:t>Séquençage intégrase : aucune mutation sélectionnée</a:t>
            </a:r>
          </a:p>
          <a:p>
            <a:pPr lvl="1"/>
            <a:r>
              <a:rPr lang="fr-FR" sz="1800" dirty="0"/>
              <a:t>Séquençage nef : mutations dans la </a:t>
            </a:r>
            <a:r>
              <a:rPr lang="fr-FR" sz="1800" b="1" dirty="0"/>
              <a:t>région 3’PPT</a:t>
            </a:r>
            <a:r>
              <a:rPr lang="fr-FR" sz="1800" dirty="0"/>
              <a:t> </a:t>
            </a:r>
          </a:p>
          <a:p>
            <a:pPr lvl="1"/>
            <a:endParaRPr lang="fr-FR" sz="900" dirty="0"/>
          </a:p>
          <a:p>
            <a:pPr marL="457200" lvl="1" indent="0">
              <a:buNone/>
            </a:pPr>
            <a:r>
              <a:rPr lang="fr-FR" sz="1800" dirty="0"/>
              <a:t>       </a:t>
            </a:r>
            <a:endParaRPr lang="fr-FR" sz="9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0">
              <a:buNone/>
            </a:pPr>
            <a:endParaRPr lang="fr-FR" sz="1800" dirty="0"/>
          </a:p>
          <a:p>
            <a:pPr marL="457200" lvl="1" indent="-457200">
              <a:buNone/>
            </a:pPr>
            <a:r>
              <a:rPr lang="fr-FR" sz="1800" dirty="0">
                <a:sym typeface="Wingdings"/>
              </a:rPr>
              <a:t> </a:t>
            </a:r>
            <a:r>
              <a:rPr lang="fr-FR" sz="1800" dirty="0"/>
              <a:t>Description du profil : 5</a:t>
            </a:r>
            <a:r>
              <a:rPr lang="mr-IN" sz="1800" dirty="0"/>
              <a:t>’AAAAGAAAAG</a:t>
            </a:r>
            <a:r>
              <a:rPr lang="fr-FR" sz="1800" dirty="0"/>
              <a:t>(</a:t>
            </a:r>
            <a:r>
              <a:rPr lang="mr-IN" sz="1800" dirty="0"/>
              <a:t>G</a:t>
            </a:r>
            <a:r>
              <a:rPr lang="mr-IN" sz="1800" b="1" u="sng" baseline="-25000" dirty="0"/>
              <a:t>9069</a:t>
            </a:r>
            <a:r>
              <a:rPr lang="mr-IN" sz="1800" dirty="0"/>
              <a:t>C</a:t>
            </a:r>
            <a:r>
              <a:rPr lang="fr-FR" sz="1800" dirty="0"/>
              <a:t>)(</a:t>
            </a:r>
            <a:r>
              <a:rPr lang="mr-IN" sz="1800" dirty="0"/>
              <a:t>G</a:t>
            </a:r>
            <a:r>
              <a:rPr lang="mr-IN" sz="1800" b="1" u="sng" baseline="-25000" dirty="0"/>
              <a:t>9070</a:t>
            </a:r>
            <a:r>
              <a:rPr lang="mr-IN" sz="1800" dirty="0"/>
              <a:t>A</a:t>
            </a:r>
            <a:r>
              <a:rPr lang="fr-FR" sz="1800" dirty="0"/>
              <a:t>)</a:t>
            </a:r>
            <a:r>
              <a:rPr lang="mr-IN" sz="1800" dirty="0"/>
              <a:t>G</a:t>
            </a:r>
            <a:r>
              <a:rPr lang="fr-FR" sz="1800" dirty="0"/>
              <a:t>(</a:t>
            </a:r>
            <a:r>
              <a:rPr lang="mr-IN" sz="1800" dirty="0"/>
              <a:t>G</a:t>
            </a:r>
            <a:r>
              <a:rPr lang="mr-IN" sz="1800" b="1" u="sng" baseline="-25000" dirty="0"/>
              <a:t>9072</a:t>
            </a:r>
            <a:r>
              <a:rPr lang="mr-IN" sz="1800" dirty="0"/>
              <a:t>T</a:t>
            </a:r>
            <a:r>
              <a:rPr lang="fr-FR" sz="1800" dirty="0"/>
              <a:t>)(</a:t>
            </a:r>
            <a:r>
              <a:rPr lang="mr-IN" sz="1800" dirty="0"/>
              <a:t>G</a:t>
            </a:r>
            <a:r>
              <a:rPr lang="mr-IN" sz="1800" b="1" u="sng" baseline="-25000" dirty="0"/>
              <a:t>9073</a:t>
            </a:r>
            <a:r>
              <a:rPr lang="fr-FR" sz="1800" dirty="0"/>
              <a:t>délétion)</a:t>
            </a:r>
          </a:p>
        </p:txBody>
      </p:sp>
      <p:graphicFrame>
        <p:nvGraphicFramePr>
          <p:cNvPr id="13" name="Tableau 12"/>
          <p:cNvGraphicFramePr>
            <a:graphicFrameLocks noGrp="1"/>
          </p:cNvGraphicFramePr>
          <p:nvPr>
            <p:extLst/>
          </p:nvPr>
        </p:nvGraphicFramePr>
        <p:xfrm>
          <a:off x="1596053" y="4007753"/>
          <a:ext cx="5492083" cy="1554304"/>
        </p:xfrm>
        <a:graphic>
          <a:graphicData uri="http://schemas.openxmlformats.org/drawingml/2006/table">
            <a:tbl>
              <a:tblPr firstRow="1" bandRow="1">
                <a:tableStyleId>{5C22544A-7EE6-4342-B048-85BDC9FD1C3A}</a:tableStyleId>
              </a:tblPr>
              <a:tblGrid>
                <a:gridCol w="1158691">
                  <a:extLst>
                    <a:ext uri="{9D8B030D-6E8A-4147-A177-3AD203B41FA5}">
                      <a16:colId xmlns:a16="http://schemas.microsoft.com/office/drawing/2014/main" xmlns="" val="20004"/>
                    </a:ext>
                  </a:extLst>
                </a:gridCol>
                <a:gridCol w="578416">
                  <a:extLst>
                    <a:ext uri="{9D8B030D-6E8A-4147-A177-3AD203B41FA5}">
                      <a16:colId xmlns:a16="http://schemas.microsoft.com/office/drawing/2014/main" xmlns="" val="20000"/>
                    </a:ext>
                  </a:extLst>
                </a:gridCol>
                <a:gridCol w="284480">
                  <a:extLst>
                    <a:ext uri="{9D8B030D-6E8A-4147-A177-3AD203B41FA5}">
                      <a16:colId xmlns:a16="http://schemas.microsoft.com/office/drawing/2014/main" xmlns="" val="20005"/>
                    </a:ext>
                  </a:extLst>
                </a:gridCol>
                <a:gridCol w="578416">
                  <a:extLst>
                    <a:ext uri="{9D8B030D-6E8A-4147-A177-3AD203B41FA5}">
                      <a16:colId xmlns:a16="http://schemas.microsoft.com/office/drawing/2014/main" xmlns="" val="20001"/>
                    </a:ext>
                  </a:extLst>
                </a:gridCol>
                <a:gridCol w="578416">
                  <a:extLst>
                    <a:ext uri="{9D8B030D-6E8A-4147-A177-3AD203B41FA5}">
                      <a16:colId xmlns:a16="http://schemas.microsoft.com/office/drawing/2014/main" xmlns="" val="20002"/>
                    </a:ext>
                  </a:extLst>
                </a:gridCol>
                <a:gridCol w="578416">
                  <a:extLst>
                    <a:ext uri="{9D8B030D-6E8A-4147-A177-3AD203B41FA5}">
                      <a16:colId xmlns:a16="http://schemas.microsoft.com/office/drawing/2014/main" xmlns="" val="20003"/>
                    </a:ext>
                  </a:extLst>
                </a:gridCol>
                <a:gridCol w="578416">
                  <a:extLst>
                    <a:ext uri="{9D8B030D-6E8A-4147-A177-3AD203B41FA5}">
                      <a16:colId xmlns:a16="http://schemas.microsoft.com/office/drawing/2014/main" xmlns="" val="20006"/>
                    </a:ext>
                  </a:extLst>
                </a:gridCol>
                <a:gridCol w="578416">
                  <a:extLst>
                    <a:ext uri="{9D8B030D-6E8A-4147-A177-3AD203B41FA5}">
                      <a16:colId xmlns:a16="http://schemas.microsoft.com/office/drawing/2014/main" xmlns="" val="20007"/>
                    </a:ext>
                  </a:extLst>
                </a:gridCol>
                <a:gridCol w="578416">
                  <a:extLst>
                    <a:ext uri="{9D8B030D-6E8A-4147-A177-3AD203B41FA5}">
                      <a16:colId xmlns:a16="http://schemas.microsoft.com/office/drawing/2014/main" xmlns="" val="20008"/>
                    </a:ext>
                  </a:extLst>
                </a:gridCol>
              </a:tblGrid>
              <a:tr h="517984">
                <a:tc>
                  <a:txBody>
                    <a:bodyPr/>
                    <a:lstStyle/>
                    <a:p>
                      <a:pPr algn="l"/>
                      <a:r>
                        <a:rPr lang="fr-FR" sz="1400" dirty="0">
                          <a:solidFill>
                            <a:srgbClr val="000066"/>
                          </a:solidFill>
                          <a:latin typeface="+mn-lt"/>
                        </a:rPr>
                        <a:t>Position</a:t>
                      </a:r>
                    </a:p>
                  </a:txBody>
                  <a:tcPr anchor="ctr"/>
                </a:tc>
                <a:tc>
                  <a:txBody>
                    <a:bodyPr/>
                    <a:lstStyle/>
                    <a:p>
                      <a:pPr algn="ctr"/>
                      <a:r>
                        <a:rPr lang="fr-FR" sz="1400" dirty="0">
                          <a:solidFill>
                            <a:srgbClr val="000066"/>
                          </a:solidFill>
                          <a:latin typeface="+mn-lt"/>
                        </a:rPr>
                        <a:t>9053</a:t>
                      </a:r>
                    </a:p>
                  </a:txBody>
                  <a:tcPr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9068</a:t>
                      </a:r>
                      <a:endParaRPr kumimoji="0" lang="fr-FR" sz="1400" b="1" i="0" u="none" strike="noStrike" cap="none" normalizeH="0" baseline="0" dirty="0">
                        <a:ln>
                          <a:noFill/>
                        </a:ln>
                        <a:solidFill>
                          <a:srgbClr val="000066"/>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9069</a:t>
                      </a:r>
                      <a:endParaRPr kumimoji="0" lang="fr-FR" sz="1400" b="1" i="0" u="none" strike="noStrike" cap="none" normalizeH="0" baseline="0" dirty="0">
                        <a:ln>
                          <a:noFill/>
                        </a:ln>
                        <a:solidFill>
                          <a:srgbClr val="000066"/>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9070</a:t>
                      </a:r>
                      <a:endParaRPr kumimoji="0" lang="fr-FR" sz="1400" b="1" i="0" u="none" strike="noStrike" cap="none" normalizeH="0" baseline="0" dirty="0">
                        <a:ln>
                          <a:noFill/>
                        </a:ln>
                        <a:solidFill>
                          <a:srgbClr val="000066"/>
                        </a:solidFill>
                        <a:effectLst/>
                        <a:latin typeface="+mn-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9071</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9072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9073</a:t>
                      </a:r>
                    </a:p>
                  </a:txBody>
                  <a:tcPr anchor="ctr" horzOverflow="overflow"/>
                </a:tc>
                <a:extLst>
                  <a:ext uri="{0D108BD9-81ED-4DB2-BD59-A6C34878D82A}">
                    <a16:rowId xmlns:a16="http://schemas.microsoft.com/office/drawing/2014/main" xmlns="" val="10000"/>
                  </a:ext>
                </a:extLst>
              </a:tr>
              <a:tr h="517984">
                <a:tc>
                  <a:txBody>
                    <a:bodyPr/>
                    <a:lstStyle/>
                    <a:p>
                      <a:pPr algn="l"/>
                      <a:r>
                        <a:rPr lang="fr-FR" sz="1400" b="1" dirty="0">
                          <a:solidFill>
                            <a:schemeClr val="accent6"/>
                          </a:solidFill>
                          <a:latin typeface="+mj-lt"/>
                        </a:rPr>
                        <a:t>Séquence</a:t>
                      </a:r>
                      <a:r>
                        <a:rPr lang="fr-FR" sz="1400" b="1" baseline="0" dirty="0">
                          <a:solidFill>
                            <a:schemeClr val="accent6"/>
                          </a:solidFill>
                          <a:latin typeface="+mj-lt"/>
                        </a:rPr>
                        <a:t> référence</a:t>
                      </a:r>
                      <a:endParaRPr lang="fr-FR" sz="1400" b="1" dirty="0">
                        <a:solidFill>
                          <a:schemeClr val="accent6"/>
                        </a:solidFill>
                        <a:latin typeface="+mj-lt"/>
                      </a:endParaRPr>
                    </a:p>
                  </a:txBody>
                  <a:tcPr anchor="ctr" horzOverflow="overflow"/>
                </a:tc>
                <a:tc>
                  <a:txBody>
                    <a:bodyPr/>
                    <a:lstStyle/>
                    <a:p>
                      <a:pPr algn="ctr"/>
                      <a:r>
                        <a:rPr lang="fr-FR" sz="1400" dirty="0">
                          <a:solidFill>
                            <a:srgbClr val="2D2D8A"/>
                          </a:solidFill>
                          <a:latin typeface="+mj-lt"/>
                        </a:rPr>
                        <a:t>C</a:t>
                      </a:r>
                    </a:p>
                  </a:txBody>
                  <a:tcPr anchor="ctr" horzOverflow="overflow"/>
                </a:tc>
                <a:tc>
                  <a:txBody>
                    <a:bodyPr/>
                    <a:lstStyle/>
                    <a:p>
                      <a:pPr algn="ctr"/>
                      <a:r>
                        <a:rPr lang="fr-FR" sz="1400" dirty="0">
                          <a:solidFill>
                            <a:srgbClr val="2D2D8A"/>
                          </a:solidFill>
                          <a:latin typeface="+mj-lt"/>
                        </a:rPr>
                        <a:t>//</a:t>
                      </a:r>
                    </a:p>
                  </a:txBody>
                  <a:tcPr anchor="ctr" horzOverflow="overflow"/>
                </a:tc>
                <a:tc>
                  <a:txBody>
                    <a:bodyPr/>
                    <a:lstStyle/>
                    <a:p>
                      <a:pPr algn="ctr"/>
                      <a:r>
                        <a:rPr lang="fr-FR" sz="1400" dirty="0">
                          <a:solidFill>
                            <a:srgbClr val="2D2D8A"/>
                          </a:solidFill>
                          <a:latin typeface="+mj-lt"/>
                        </a:rPr>
                        <a:t>G</a:t>
                      </a:r>
                    </a:p>
                  </a:txBody>
                  <a:tcPr anchor="ctr" horzOverflow="overflow"/>
                </a:tc>
                <a:tc>
                  <a:txBody>
                    <a:bodyPr/>
                    <a:lstStyle/>
                    <a:p>
                      <a:pPr algn="ctr"/>
                      <a:r>
                        <a:rPr lang="fr-FR" sz="1400" dirty="0">
                          <a:solidFill>
                            <a:srgbClr val="2D2D8A"/>
                          </a:solidFill>
                          <a:latin typeface="+mj-lt"/>
                        </a:rPr>
                        <a:t>G</a:t>
                      </a:r>
                    </a:p>
                  </a:txBody>
                  <a:tcPr anchor="ctr" horzOverflow="overflow"/>
                </a:tc>
                <a:tc>
                  <a:txBody>
                    <a:bodyPr/>
                    <a:lstStyle/>
                    <a:p>
                      <a:pPr algn="ctr"/>
                      <a:r>
                        <a:rPr lang="fr-FR" sz="1400" dirty="0">
                          <a:solidFill>
                            <a:srgbClr val="2D2D8A"/>
                          </a:solidFill>
                          <a:latin typeface="+mj-lt"/>
                        </a:rPr>
                        <a:t>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2D2D8A"/>
                          </a:solidFill>
                          <a:effectLst/>
                          <a:latin typeface="+mj-lt"/>
                        </a:rPr>
                        <a:t>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2D2D8A"/>
                          </a:solidFill>
                          <a:effectLst/>
                          <a:latin typeface="+mj-lt"/>
                        </a:rPr>
                        <a:t>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2D2D8A"/>
                          </a:solidFill>
                          <a:effectLst/>
                          <a:latin typeface="+mj-lt"/>
                        </a:rPr>
                        <a:t>G</a:t>
                      </a:r>
                    </a:p>
                  </a:txBody>
                  <a:tcPr anchor="ctr" horzOverflow="overflow"/>
                </a:tc>
                <a:extLst>
                  <a:ext uri="{0D108BD9-81ED-4DB2-BD59-A6C34878D82A}">
                    <a16:rowId xmlns:a16="http://schemas.microsoft.com/office/drawing/2014/main" xmlns="" val="10001"/>
                  </a:ext>
                </a:extLst>
              </a:tr>
              <a:tr h="517984">
                <a:tc>
                  <a:txBody>
                    <a:bodyPr/>
                    <a:lstStyle/>
                    <a:p>
                      <a:pPr algn="l"/>
                      <a:r>
                        <a:rPr lang="fr-FR" sz="1400" b="1" dirty="0">
                          <a:solidFill>
                            <a:schemeClr val="accent6"/>
                          </a:solidFill>
                          <a:latin typeface="+mj-lt"/>
                        </a:rPr>
                        <a:t>Séquence virus</a:t>
                      </a:r>
                      <a:r>
                        <a:rPr lang="fr-FR" sz="1400" b="1" baseline="0" dirty="0">
                          <a:solidFill>
                            <a:schemeClr val="accent6"/>
                          </a:solidFill>
                          <a:latin typeface="+mj-lt"/>
                        </a:rPr>
                        <a:t> muté</a:t>
                      </a:r>
                      <a:endParaRPr lang="fr-FR" sz="1400" b="1" dirty="0">
                        <a:solidFill>
                          <a:schemeClr val="accent6"/>
                        </a:solidFill>
                        <a:latin typeface="+mj-lt"/>
                      </a:endParaRPr>
                    </a:p>
                  </a:txBody>
                  <a:tcPr anchor="ctr" horzOverflow="overflow"/>
                </a:tc>
                <a:tc>
                  <a:txBody>
                    <a:bodyPr/>
                    <a:lstStyle/>
                    <a:p>
                      <a:pPr algn="ctr"/>
                      <a:r>
                        <a:rPr lang="fr-FR" sz="1400" b="1" dirty="0">
                          <a:solidFill>
                            <a:srgbClr val="FF0000"/>
                          </a:solidFill>
                          <a:latin typeface="+mj-lt"/>
                        </a:rPr>
                        <a:t>T</a:t>
                      </a:r>
                    </a:p>
                  </a:txBody>
                  <a:tcPr anchor="ctr" horzOverflow="overflow"/>
                </a:tc>
                <a:tc>
                  <a:txBody>
                    <a:bodyPr/>
                    <a:lstStyle/>
                    <a:p>
                      <a:pPr algn="ctr"/>
                      <a:r>
                        <a:rPr lang="fr-FR" sz="1400" dirty="0">
                          <a:solidFill>
                            <a:srgbClr val="2D2D8A"/>
                          </a:solidFill>
                          <a:latin typeface="+mj-lt"/>
                        </a:rPr>
                        <a:t>//</a:t>
                      </a:r>
                    </a:p>
                  </a:txBody>
                  <a:tcPr anchor="ctr" horzOverflow="overflow"/>
                </a:tc>
                <a:tc>
                  <a:txBody>
                    <a:bodyPr/>
                    <a:lstStyle/>
                    <a:p>
                      <a:pPr algn="ctr"/>
                      <a:r>
                        <a:rPr lang="fr-FR" sz="1400" dirty="0">
                          <a:solidFill>
                            <a:srgbClr val="2D2D8A"/>
                          </a:solidFill>
                          <a:latin typeface="+mj-lt"/>
                        </a:rPr>
                        <a:t>G</a:t>
                      </a:r>
                    </a:p>
                  </a:txBody>
                  <a:tcPr anchor="ctr" horzOverflow="overflow"/>
                </a:tc>
                <a:tc>
                  <a:txBody>
                    <a:bodyPr/>
                    <a:lstStyle/>
                    <a:p>
                      <a:pPr algn="ctr"/>
                      <a:r>
                        <a:rPr lang="fr-FR" sz="1400" b="1" dirty="0">
                          <a:solidFill>
                            <a:srgbClr val="FF0000"/>
                          </a:solidFill>
                          <a:latin typeface="+mj-lt"/>
                        </a:rPr>
                        <a:t>C</a:t>
                      </a:r>
                    </a:p>
                  </a:txBody>
                  <a:tcPr anchor="ctr" horzOverflow="overflow"/>
                </a:tc>
                <a:tc>
                  <a:txBody>
                    <a:bodyPr/>
                    <a:lstStyle/>
                    <a:p>
                      <a:pPr algn="ctr"/>
                      <a:r>
                        <a:rPr lang="fr-FR" sz="1400" b="1" dirty="0">
                          <a:solidFill>
                            <a:srgbClr val="FF0000"/>
                          </a:solidFill>
                          <a:latin typeface="+mj-lt"/>
                        </a:rPr>
                        <a:t>A</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2D2D8A"/>
                          </a:solidFill>
                          <a:effectLst/>
                          <a:latin typeface="+mj-lt"/>
                        </a:rPr>
                        <a:t>G</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err="1">
                          <a:ln>
                            <a:noFill/>
                          </a:ln>
                          <a:solidFill>
                            <a:srgbClr val="FF0000"/>
                          </a:solidFill>
                          <a:effectLst/>
                          <a:latin typeface="+mj-lt"/>
                        </a:rPr>
                        <a:t>T</a:t>
                      </a:r>
                      <a:endParaRPr kumimoji="0" lang="fr-FR" sz="1400" b="1" i="0" u="none" strike="noStrike" cap="none" normalizeH="0" baseline="0" dirty="0">
                        <a:ln>
                          <a:noFill/>
                        </a:ln>
                        <a:solidFill>
                          <a:srgbClr val="FF0000"/>
                        </a:solidFill>
                        <a:effectLst/>
                        <a:latin typeface="+mj-lt"/>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FF0000"/>
                          </a:solidFill>
                          <a:effectLst/>
                          <a:latin typeface="+mj-lt"/>
                        </a:rPr>
                        <a:t>-</a:t>
                      </a:r>
                    </a:p>
                  </a:txBody>
                  <a:tcPr anchor="ctr" horzOverflow="overflow"/>
                </a:tc>
                <a:extLst>
                  <a:ext uri="{0D108BD9-81ED-4DB2-BD59-A6C34878D82A}">
                    <a16:rowId xmlns:a16="http://schemas.microsoft.com/office/drawing/2014/main" xmlns="" val="10002"/>
                  </a:ext>
                </a:extLst>
              </a:tr>
            </a:tbl>
          </a:graphicData>
        </a:graphic>
      </p:graphicFrame>
      <p:sp>
        <p:nvSpPr>
          <p:cNvPr id="14" name="Rectangle 13"/>
          <p:cNvSpPr/>
          <p:nvPr/>
        </p:nvSpPr>
        <p:spPr>
          <a:xfrm>
            <a:off x="2079316" y="3502395"/>
            <a:ext cx="4416825"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Séquence de la région 3’PPT</a:t>
            </a:r>
          </a:p>
        </p:txBody>
      </p:sp>
      <p:sp>
        <p:nvSpPr>
          <p:cNvPr id="7"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Malet I, CROI 2017, Abs. 499</a:t>
            </a:r>
          </a:p>
        </p:txBody>
      </p:sp>
      <p:sp>
        <p:nvSpPr>
          <p:cNvPr id="8" name="ZoneTexte 7"/>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7</a:t>
            </a:r>
          </a:p>
        </p:txBody>
      </p:sp>
    </p:spTree>
    <p:extLst>
      <p:ext uri="{BB962C8B-B14F-4D97-AF65-F5344CB8AC3E}">
        <p14:creationId xmlns:p14="http://schemas.microsoft.com/office/powerpoint/2010/main" val="275466997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Traitements ARV à libération prolongée (2)</a:t>
            </a:r>
          </a:p>
        </p:txBody>
      </p:sp>
      <p:sp>
        <p:nvSpPr>
          <p:cNvPr id="5123" name="Rectangle 3"/>
          <p:cNvSpPr>
            <a:spLocks noGrp="1" noChangeArrowheads="1"/>
          </p:cNvSpPr>
          <p:nvPr>
            <p:ph idx="1"/>
          </p:nvPr>
        </p:nvSpPr>
        <p:spPr>
          <a:xfrm>
            <a:off x="457200" y="1200317"/>
            <a:ext cx="8507413" cy="5495004"/>
          </a:xfrm>
        </p:spPr>
        <p:txBody>
          <a:bodyPr/>
          <a:lstStyle/>
          <a:p>
            <a:pPr eaLnBrk="1" hangingPunct="1"/>
            <a:r>
              <a:rPr lang="fr-FR" sz="1600" b="1" dirty="0">
                <a:solidFill>
                  <a:srgbClr val="0070C0"/>
                </a:solidFill>
              </a:rPr>
              <a:t>Nouvelles pro-drogues </a:t>
            </a:r>
          </a:p>
          <a:p>
            <a:pPr lvl="1" eaLnBrk="1" hangingPunct="1"/>
            <a:r>
              <a:rPr lang="fr-FR" sz="1600" dirty="0">
                <a:ea typeface="Wingdings"/>
                <a:cs typeface="Wingdings"/>
                <a:sym typeface="Wingdings"/>
              </a:rPr>
              <a:t>Greffage chimique d’un </a:t>
            </a:r>
            <a:r>
              <a:rPr lang="fr-FR" sz="1600" dirty="0" err="1">
                <a:ea typeface="Wingdings"/>
                <a:cs typeface="Wingdings"/>
                <a:sym typeface="Wingdings"/>
              </a:rPr>
              <a:t>tétradécanoate</a:t>
            </a:r>
            <a:r>
              <a:rPr lang="fr-FR" sz="1600" dirty="0">
                <a:ea typeface="Wingdings"/>
                <a:cs typeface="Wingdings"/>
                <a:sym typeface="Wingdings"/>
              </a:rPr>
              <a:t> : M3TC </a:t>
            </a:r>
            <a:r>
              <a:rPr lang="fr-FR" sz="1400" i="1" dirty="0">
                <a:ea typeface="Wingdings"/>
                <a:cs typeface="Wingdings"/>
                <a:sym typeface="Wingdings"/>
              </a:rPr>
              <a:t>(Guo D, JAIDS 2016)</a:t>
            </a:r>
          </a:p>
          <a:p>
            <a:pPr lvl="1" eaLnBrk="1" hangingPunct="1"/>
            <a:r>
              <a:rPr lang="fr-FR" sz="1600" dirty="0">
                <a:ea typeface="Wingdings"/>
                <a:cs typeface="Wingdings"/>
                <a:sym typeface="Wingdings"/>
              </a:rPr>
              <a:t>Association DTG et inhibiteur de kinase-3 (URMC-099) </a:t>
            </a:r>
            <a:br>
              <a:rPr lang="fr-FR" sz="1600" dirty="0">
                <a:ea typeface="Wingdings"/>
                <a:cs typeface="Wingdings"/>
                <a:sym typeface="Wingdings"/>
              </a:rPr>
            </a:br>
            <a:r>
              <a:rPr lang="fr-FR" sz="1400" i="1" dirty="0">
                <a:ea typeface="Wingdings"/>
                <a:cs typeface="Wingdings"/>
                <a:sym typeface="Wingdings"/>
              </a:rPr>
              <a:t>(</a:t>
            </a:r>
            <a:r>
              <a:rPr lang="fr-FR" sz="1400" i="1" dirty="0" err="1">
                <a:ea typeface="Wingdings"/>
                <a:cs typeface="Wingdings"/>
                <a:sym typeface="Wingdings"/>
              </a:rPr>
              <a:t>Gnanadhas</a:t>
            </a:r>
            <a:r>
              <a:rPr lang="fr-FR" sz="1400" i="1" dirty="0">
                <a:ea typeface="Wingdings"/>
                <a:cs typeface="Wingdings"/>
                <a:sym typeface="Wingdings"/>
              </a:rPr>
              <a:t> DP, J Clin Invest 2017)</a:t>
            </a:r>
          </a:p>
          <a:p>
            <a:pPr lvl="1" eaLnBrk="1" hangingPunct="1"/>
            <a:endParaRPr lang="fr-FR" sz="1400" dirty="0">
              <a:ea typeface="Wingdings"/>
              <a:cs typeface="Wingdings"/>
              <a:sym typeface="Wingdings"/>
            </a:endParaRPr>
          </a:p>
          <a:p>
            <a:pPr eaLnBrk="1" hangingPunct="1"/>
            <a:r>
              <a:rPr lang="fr-FR" sz="1600" b="1" dirty="0">
                <a:solidFill>
                  <a:srgbClr val="0070C0"/>
                </a:solidFill>
                <a:ea typeface="Wingdings"/>
                <a:cs typeface="Wingdings"/>
                <a:sym typeface="Wingdings"/>
              </a:rPr>
              <a:t>Systèmes d’implants </a:t>
            </a:r>
          </a:p>
          <a:p>
            <a:pPr lvl="1" eaLnBrk="1" hangingPunct="1"/>
            <a:r>
              <a:rPr lang="fr-FR" sz="1600" dirty="0">
                <a:ea typeface="Wingdings"/>
                <a:cs typeface="Wingdings"/>
                <a:sym typeface="Wingdings"/>
              </a:rPr>
              <a:t>TAF </a:t>
            </a:r>
            <a:r>
              <a:rPr lang="fr-FR" sz="1400" i="1" dirty="0">
                <a:ea typeface="Wingdings"/>
                <a:cs typeface="Wingdings"/>
                <a:sym typeface="Wingdings"/>
              </a:rPr>
              <a:t>(</a:t>
            </a:r>
            <a:r>
              <a:rPr lang="fr-FR" sz="1400" i="1" dirty="0" err="1">
                <a:ea typeface="Wingdings"/>
                <a:cs typeface="Wingdings"/>
                <a:sym typeface="Wingdings"/>
              </a:rPr>
              <a:t>Gunawardana</a:t>
            </a:r>
            <a:r>
              <a:rPr lang="fr-FR" sz="1400" i="1" dirty="0">
                <a:ea typeface="Wingdings"/>
                <a:cs typeface="Wingdings"/>
                <a:sym typeface="Wingdings"/>
              </a:rPr>
              <a:t> M, AAC 2015),</a:t>
            </a:r>
            <a:r>
              <a:rPr lang="fr-FR" sz="1600" dirty="0">
                <a:ea typeface="Wingdings"/>
                <a:cs typeface="Wingdings"/>
                <a:sym typeface="Wingdings"/>
              </a:rPr>
              <a:t> </a:t>
            </a:r>
            <a:r>
              <a:rPr lang="fr-FR" sz="1600" dirty="0" err="1">
                <a:ea typeface="Wingdings"/>
                <a:cs typeface="Wingdings"/>
                <a:sym typeface="Wingdings"/>
              </a:rPr>
              <a:t>EFdA</a:t>
            </a:r>
            <a:r>
              <a:rPr lang="fr-FR" sz="1600" dirty="0">
                <a:ea typeface="Wingdings"/>
                <a:cs typeface="Wingdings"/>
                <a:sym typeface="Wingdings"/>
              </a:rPr>
              <a:t> </a:t>
            </a:r>
            <a:r>
              <a:rPr lang="fr-FR" sz="1400" i="1" dirty="0">
                <a:ea typeface="Wingdings"/>
                <a:cs typeface="Wingdings"/>
                <a:sym typeface="Wingdings"/>
              </a:rPr>
              <a:t>(Friedman E, CROI 2016, Abs. 437LB)</a:t>
            </a:r>
          </a:p>
          <a:p>
            <a:pPr lvl="1" eaLnBrk="1" hangingPunct="1"/>
            <a:r>
              <a:rPr lang="fr-FR" sz="1600" dirty="0">
                <a:ea typeface="Wingdings"/>
                <a:cs typeface="Wingdings"/>
                <a:sym typeface="Wingdings"/>
              </a:rPr>
              <a:t>Avantages : </a:t>
            </a:r>
          </a:p>
          <a:p>
            <a:pPr lvl="2" eaLnBrk="1" hangingPunct="1"/>
            <a:r>
              <a:rPr lang="fr-FR" sz="1400" dirty="0">
                <a:ea typeface="Wingdings"/>
                <a:cs typeface="Wingdings"/>
                <a:sym typeface="Wingdings"/>
              </a:rPr>
              <a:t>Extractibles</a:t>
            </a:r>
          </a:p>
          <a:p>
            <a:pPr lvl="2" eaLnBrk="1" hangingPunct="1"/>
            <a:r>
              <a:rPr lang="fr-FR" sz="1400" dirty="0">
                <a:ea typeface="Wingdings"/>
                <a:cs typeface="Wingdings"/>
                <a:sym typeface="Wingdings"/>
              </a:rPr>
              <a:t>Vitesse de libération plus prédictible des ARV qu’avec les nanoparticules</a:t>
            </a:r>
          </a:p>
          <a:p>
            <a:pPr lvl="2" eaLnBrk="1" hangingPunct="1"/>
            <a:r>
              <a:rPr lang="fr-FR" sz="1400" dirty="0">
                <a:ea typeface="Wingdings"/>
                <a:cs typeface="Wingdings"/>
                <a:sym typeface="Wingdings"/>
              </a:rPr>
              <a:t>PK indépendante du site d’implantation</a:t>
            </a:r>
          </a:p>
          <a:p>
            <a:pPr lvl="2" eaLnBrk="1" hangingPunct="1"/>
            <a:r>
              <a:rPr lang="fr-FR" sz="1400" dirty="0">
                <a:ea typeface="Wingdings"/>
                <a:cs typeface="Wingdings"/>
                <a:sym typeface="Wingdings"/>
              </a:rPr>
              <a:t>Stabilité in situ plusieurs années (inertie, SC ou IM, dégradables ou non)</a:t>
            </a:r>
          </a:p>
          <a:p>
            <a:pPr lvl="1" eaLnBrk="1" hangingPunct="1"/>
            <a:r>
              <a:rPr lang="fr-FR" sz="1600" dirty="0">
                <a:ea typeface="Wingdings"/>
                <a:cs typeface="Wingdings"/>
                <a:sym typeface="Wingdings"/>
              </a:rPr>
              <a:t>Inconvénients :</a:t>
            </a:r>
          </a:p>
          <a:p>
            <a:pPr lvl="2" eaLnBrk="1" hangingPunct="1"/>
            <a:r>
              <a:rPr lang="fr-FR" sz="1400" dirty="0">
                <a:ea typeface="Wingdings"/>
                <a:cs typeface="Wingdings"/>
                <a:sym typeface="Wingdings"/>
              </a:rPr>
              <a:t>Injection nécessite un personnel spécialisé</a:t>
            </a:r>
          </a:p>
          <a:p>
            <a:pPr lvl="2" eaLnBrk="1" hangingPunct="1"/>
            <a:r>
              <a:rPr lang="fr-FR" sz="1400" dirty="0">
                <a:ea typeface="Wingdings"/>
                <a:cs typeface="Wingdings"/>
                <a:sym typeface="Wingdings"/>
              </a:rPr>
              <a:t>Extraction nécessite chirurgie</a:t>
            </a:r>
          </a:p>
          <a:p>
            <a:pPr lvl="2" eaLnBrk="1" hangingPunct="1"/>
            <a:r>
              <a:rPr lang="fr-FR" sz="1400" dirty="0">
                <a:ea typeface="Wingdings"/>
                <a:cs typeface="Wingdings"/>
                <a:sym typeface="Wingdings"/>
              </a:rPr>
              <a:t>AMM obligée à la fois pour l’ARV et le dispositif implantable</a:t>
            </a:r>
          </a:p>
          <a:p>
            <a:pPr lvl="2" eaLnBrk="1" hangingPunct="1"/>
            <a:r>
              <a:rPr lang="fr-FR" sz="1400" dirty="0">
                <a:ea typeface="Wingdings"/>
                <a:cs typeface="Wingdings"/>
                <a:sym typeface="Wingdings"/>
              </a:rPr>
              <a:t>Difficulté d’accès au marché des génériques</a:t>
            </a:r>
          </a:p>
          <a:p>
            <a:pPr lvl="2" eaLnBrk="1" hangingPunct="1"/>
            <a:endParaRPr lang="fr-FR" sz="1600" dirty="0">
              <a:ea typeface="Wingdings"/>
              <a:cs typeface="Wingdings"/>
              <a:sym typeface="Wingdings"/>
            </a:endParaRPr>
          </a:p>
          <a:p>
            <a:pPr eaLnBrk="1" hangingPunct="1"/>
            <a:r>
              <a:rPr lang="fr-FR" sz="1600" b="1" dirty="0">
                <a:solidFill>
                  <a:srgbClr val="0070C0"/>
                </a:solidFill>
                <a:ea typeface="Wingdings"/>
                <a:cs typeface="Wingdings"/>
                <a:sym typeface="Wingdings"/>
              </a:rPr>
              <a:t>Technologie des traitements à libération prolongée encore limitée </a:t>
            </a:r>
          </a:p>
          <a:p>
            <a:pPr lvl="1" eaLnBrk="1" hangingPunct="1"/>
            <a:r>
              <a:rPr lang="fr-FR" sz="1600" dirty="0">
                <a:ea typeface="Wingdings"/>
                <a:cs typeface="Wingdings"/>
                <a:sym typeface="Wingdings"/>
              </a:rPr>
              <a:t>A l’adulte (inaccessible aux enfants en termes de volumes administrés, </a:t>
            </a:r>
            <a:br>
              <a:rPr lang="fr-FR" sz="1600" dirty="0">
                <a:ea typeface="Wingdings"/>
                <a:cs typeface="Wingdings"/>
                <a:sym typeface="Wingdings"/>
              </a:rPr>
            </a:br>
            <a:r>
              <a:rPr lang="fr-FR" sz="1600" dirty="0">
                <a:ea typeface="Wingdings"/>
                <a:cs typeface="Wingdings"/>
                <a:sym typeface="Wingdings"/>
              </a:rPr>
              <a:t>galéniques, etc.)</a:t>
            </a:r>
          </a:p>
          <a:p>
            <a:pPr lvl="1" eaLnBrk="1" hangingPunct="1"/>
            <a:r>
              <a:rPr lang="fr-FR" sz="1600" dirty="0">
                <a:ea typeface="Wingdings"/>
                <a:cs typeface="Wingdings"/>
                <a:sym typeface="Wingdings"/>
              </a:rPr>
              <a:t>Aux pays les plus riches</a:t>
            </a:r>
          </a:p>
          <a:p>
            <a:pPr lvl="2" eaLnBrk="1" hangingPunct="1"/>
            <a:endParaRPr lang="fr-FR" sz="1600" dirty="0">
              <a:ea typeface="Wingdings"/>
              <a:cs typeface="Wingdings"/>
              <a:sym typeface="Wingdings"/>
            </a:endParaRPr>
          </a:p>
          <a:p>
            <a:pPr lvl="1" eaLnBrk="1" hangingPunct="1"/>
            <a:endParaRPr lang="fr-FR" sz="1600" dirty="0">
              <a:ea typeface="Wingdings"/>
              <a:cs typeface="Wingdings"/>
              <a:sym typeface="Wingdings"/>
            </a:endParaRP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Flexner CW, CROI 2017, Abs. 147</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115</a:t>
            </a:r>
          </a:p>
        </p:txBody>
      </p:sp>
    </p:spTree>
    <p:extLst>
      <p:ext uri="{BB962C8B-B14F-4D97-AF65-F5344CB8AC3E}">
        <p14:creationId xmlns:p14="http://schemas.microsoft.com/office/powerpoint/2010/main" val="115628826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Réduction des doses orales d’EFV et LPV grâce aux nano-formulations solides (1)</a:t>
            </a:r>
          </a:p>
        </p:txBody>
      </p:sp>
      <p:sp>
        <p:nvSpPr>
          <p:cNvPr id="5123" name="Rectangle 3"/>
          <p:cNvSpPr>
            <a:spLocks noGrp="1" noChangeArrowheads="1"/>
          </p:cNvSpPr>
          <p:nvPr>
            <p:ph idx="1"/>
          </p:nvPr>
        </p:nvSpPr>
        <p:spPr>
          <a:xfrm>
            <a:off x="457200" y="1341437"/>
            <a:ext cx="8507413" cy="906463"/>
          </a:xfrm>
        </p:spPr>
        <p:txBody>
          <a:bodyPr/>
          <a:lstStyle/>
          <a:p>
            <a:pPr eaLnBrk="1" hangingPunct="1"/>
            <a:r>
              <a:rPr lang="fr-FR" sz="1600" b="1" dirty="0">
                <a:solidFill>
                  <a:srgbClr val="0070C0"/>
                </a:solidFill>
              </a:rPr>
              <a:t>Rappels : </a:t>
            </a:r>
            <a:r>
              <a:rPr lang="fr-FR" sz="1600" dirty="0"/>
              <a:t>des études précliniques et simulations PK ont montré la possibilité de réduire les doses d’EFV et LPV en utilisant la technologie de nano-formulations solides par voie orale </a:t>
            </a:r>
            <a:r>
              <a:rPr lang="fr-FR" sz="1400" i="1" dirty="0"/>
              <a:t>(</a:t>
            </a:r>
            <a:r>
              <a:rPr lang="fr-FR" sz="1400" i="1" dirty="0" err="1"/>
              <a:t>Giardello</a:t>
            </a:r>
            <a:r>
              <a:rPr lang="fr-FR" sz="1400" i="1" dirty="0"/>
              <a:t> M, Nature </a:t>
            </a:r>
            <a:r>
              <a:rPr lang="fr-FR" sz="1400" i="1" dirty="0" err="1"/>
              <a:t>Comm</a:t>
            </a:r>
            <a:r>
              <a:rPr lang="fr-FR" sz="1400" i="1" dirty="0"/>
              <a:t> 2016 ; McDonald TO, </a:t>
            </a:r>
            <a:r>
              <a:rPr lang="fr-FR" sz="1400" i="1" dirty="0" err="1"/>
              <a:t>Adv</a:t>
            </a:r>
            <a:r>
              <a:rPr lang="fr-FR" sz="1400" i="1" dirty="0"/>
              <a:t> Healthcare Mater. 2014)</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Owen A, CROI 2017, Abs. 39</a:t>
            </a:r>
          </a:p>
        </p:txBody>
      </p:sp>
      <p:pic>
        <p:nvPicPr>
          <p:cNvPr id="7" name="Image 6"/>
          <p:cNvPicPr>
            <a:picLocks noChangeAspect="1"/>
          </p:cNvPicPr>
          <p:nvPr/>
        </p:nvPicPr>
        <p:blipFill>
          <a:blip r:embed="rId3">
            <a:clrChange>
              <a:clrFrom>
                <a:srgbClr val="FFFFFF"/>
              </a:clrFrom>
              <a:clrTo>
                <a:srgbClr val="FFFFFF">
                  <a:alpha val="0"/>
                </a:srgbClr>
              </a:clrTo>
            </a:clrChange>
          </a:blip>
          <a:stretch>
            <a:fillRect/>
          </a:stretch>
        </p:blipFill>
        <p:spPr>
          <a:xfrm>
            <a:off x="1269396" y="2864908"/>
            <a:ext cx="1908780" cy="3848100"/>
          </a:xfrm>
          <a:prstGeom prst="rect">
            <a:avLst/>
          </a:prstGeom>
        </p:spPr>
      </p:pic>
      <p:sp>
        <p:nvSpPr>
          <p:cNvPr id="8" name="ZoneTexte 7"/>
          <p:cNvSpPr txBox="1"/>
          <p:nvPr/>
        </p:nvSpPr>
        <p:spPr>
          <a:xfrm>
            <a:off x="919545" y="2309911"/>
            <a:ext cx="7796878"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Principe de production des nano-formulations solides par congélation/séchage</a:t>
            </a:r>
          </a:p>
        </p:txBody>
      </p:sp>
      <p:sp>
        <p:nvSpPr>
          <p:cNvPr id="9" name="ZoneTexte 8"/>
          <p:cNvSpPr txBox="1"/>
          <p:nvPr/>
        </p:nvSpPr>
        <p:spPr>
          <a:xfrm>
            <a:off x="3346882" y="2866375"/>
            <a:ext cx="5617731" cy="3539430"/>
          </a:xfrm>
          <a:prstGeom prst="rect">
            <a:avLst/>
          </a:prstGeom>
          <a:noFill/>
        </p:spPr>
        <p:txBody>
          <a:bodyPr wrap="square" rtlCol="0">
            <a:spAutoFit/>
          </a:bodyPr>
          <a:lstStyle/>
          <a:p>
            <a:pPr marL="342900" indent="-342900">
              <a:buFont typeface="+mj-lt"/>
              <a:buAutoNum type="alphaUcPeriod"/>
            </a:pPr>
            <a:r>
              <a:rPr lang="fr-FR" sz="1400" dirty="0">
                <a:solidFill>
                  <a:srgbClr val="002060"/>
                </a:solidFill>
              </a:rPr>
              <a:t>Dissolution de l’ARV dans une émulsion de chloroforme dans l’eau stabilisant des polymères et surfactants dans la phase aqueuse continue</a:t>
            </a:r>
            <a:br>
              <a:rPr lang="fr-FR" sz="1400" dirty="0">
                <a:solidFill>
                  <a:srgbClr val="002060"/>
                </a:solidFill>
              </a:rPr>
            </a:br>
            <a:r>
              <a:rPr lang="fr-FR" sz="1400" dirty="0">
                <a:solidFill>
                  <a:srgbClr val="002060"/>
                </a:solidFill>
              </a:rPr>
              <a:t/>
            </a:r>
            <a:br>
              <a:rPr lang="fr-FR" sz="1400" dirty="0">
                <a:solidFill>
                  <a:srgbClr val="002060"/>
                </a:solidFill>
              </a:rPr>
            </a:br>
            <a:endParaRPr lang="fr-FR" sz="1400" dirty="0">
              <a:solidFill>
                <a:srgbClr val="002060"/>
              </a:solidFill>
            </a:endParaRPr>
          </a:p>
          <a:p>
            <a:pPr marL="342900" indent="-342900">
              <a:buFont typeface="+mj-lt"/>
              <a:buAutoNum type="alphaUcPeriod"/>
            </a:pPr>
            <a:r>
              <a:rPr lang="fr-FR" sz="1400" dirty="0">
                <a:solidFill>
                  <a:srgbClr val="002060"/>
                </a:solidFill>
              </a:rPr>
              <a:t>Congélation rapide qui engendre la formation de cristaux et la séparation de l’ARV des stabilisants solubles en milieu aqueux entre les phases</a:t>
            </a:r>
            <a:br>
              <a:rPr lang="fr-FR" sz="1400" dirty="0">
                <a:solidFill>
                  <a:srgbClr val="002060"/>
                </a:solidFill>
              </a:rPr>
            </a:br>
            <a:r>
              <a:rPr lang="fr-FR" sz="1400" dirty="0">
                <a:solidFill>
                  <a:srgbClr val="002060"/>
                </a:solidFill>
              </a:rPr>
              <a:t/>
            </a:r>
            <a:br>
              <a:rPr lang="fr-FR" sz="1400" dirty="0">
                <a:solidFill>
                  <a:srgbClr val="002060"/>
                </a:solidFill>
              </a:rPr>
            </a:br>
            <a:r>
              <a:rPr lang="fr-FR" sz="1400" dirty="0">
                <a:solidFill>
                  <a:srgbClr val="002060"/>
                </a:solidFill>
              </a:rPr>
              <a:t> </a:t>
            </a:r>
          </a:p>
          <a:p>
            <a:pPr marL="342900" indent="-342900">
              <a:buFont typeface="+mj-lt"/>
              <a:buAutoNum type="alphaUcPeriod"/>
            </a:pPr>
            <a:r>
              <a:rPr lang="fr-FR" sz="1400" dirty="0">
                <a:solidFill>
                  <a:srgbClr val="002060"/>
                </a:solidFill>
              </a:rPr>
              <a:t>Séchage génère une émulsion de nano-ARV dans une matrice hydrophile poreuse formée par les stabilisants poreux</a:t>
            </a:r>
          </a:p>
          <a:p>
            <a:pPr marL="342900" indent="-342900">
              <a:buFont typeface="+mj-lt"/>
              <a:buAutoNum type="alphaUcPeriod"/>
            </a:pPr>
            <a:endParaRPr lang="fr-FR" sz="1400" dirty="0">
              <a:solidFill>
                <a:srgbClr val="002060"/>
              </a:solidFill>
            </a:endParaRPr>
          </a:p>
          <a:p>
            <a:pPr marL="342900" indent="-342900">
              <a:buFont typeface="+mj-lt"/>
              <a:buAutoNum type="alphaUcPeriod"/>
            </a:pPr>
            <a:endParaRPr lang="fr-FR" sz="1400" dirty="0">
              <a:solidFill>
                <a:srgbClr val="002060"/>
              </a:solidFill>
            </a:endParaRPr>
          </a:p>
          <a:p>
            <a:pPr marL="342900" indent="-342900">
              <a:buFont typeface="+mj-lt"/>
              <a:buAutoNum type="alphaUcPeriod"/>
            </a:pPr>
            <a:r>
              <a:rPr lang="fr-FR" sz="1400" dirty="0">
                <a:solidFill>
                  <a:srgbClr val="002060"/>
                </a:solidFill>
              </a:rPr>
              <a:t>Addition d’eau favorise la dissolution des stabilisants aqueux solubles et la dispersion des particules amorphes de nano-ARV</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116</a:t>
            </a:r>
          </a:p>
        </p:txBody>
      </p:sp>
    </p:spTree>
    <p:extLst>
      <p:ext uri="{BB962C8B-B14F-4D97-AF65-F5344CB8AC3E}">
        <p14:creationId xmlns:p14="http://schemas.microsoft.com/office/powerpoint/2010/main" val="151684875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Réduction des doses orales d’EFV et LPV grâce aux nano-formulations solides (2)</a:t>
            </a:r>
          </a:p>
        </p:txBody>
      </p:sp>
      <p:sp>
        <p:nvSpPr>
          <p:cNvPr id="5123" name="Rectangle 3"/>
          <p:cNvSpPr>
            <a:spLocks noGrp="1" noChangeArrowheads="1"/>
          </p:cNvSpPr>
          <p:nvPr>
            <p:ph idx="1"/>
          </p:nvPr>
        </p:nvSpPr>
        <p:spPr/>
        <p:txBody>
          <a:bodyPr/>
          <a:lstStyle/>
          <a:p>
            <a:pPr eaLnBrk="1" hangingPunct="1"/>
            <a:r>
              <a:rPr lang="fr-FR" sz="1800" b="1" dirty="0">
                <a:solidFill>
                  <a:srgbClr val="0070C0"/>
                </a:solidFill>
              </a:rPr>
              <a:t>Objectif de l’étude : </a:t>
            </a:r>
            <a:r>
              <a:rPr lang="fr-FR" sz="1800" dirty="0"/>
              <a:t>tester la bioéquivalence de nouvelles nano-formulations solides par voie orale de doses réduites de moitié d’EFV et LPV chez des volontaires sains</a:t>
            </a:r>
          </a:p>
          <a:p>
            <a:pPr eaLnBrk="1" hangingPunct="1"/>
            <a:r>
              <a:rPr lang="fr-FR" sz="1800" b="1" dirty="0">
                <a:solidFill>
                  <a:srgbClr val="0070C0"/>
                </a:solidFill>
              </a:rPr>
              <a:t>Méthode </a:t>
            </a:r>
          </a:p>
          <a:p>
            <a:pPr lvl="1" eaLnBrk="1" hangingPunct="1"/>
            <a:r>
              <a:rPr lang="fr-FR" sz="1600" dirty="0"/>
              <a:t>Nano-EFV (50 mg </a:t>
            </a:r>
            <a:r>
              <a:rPr lang="fr-FR" sz="1600" dirty="0" err="1"/>
              <a:t>qd</a:t>
            </a:r>
            <a:r>
              <a:rPr lang="fr-FR" sz="1600" dirty="0"/>
              <a:t>) pdt 21 jours (n = 4)</a:t>
            </a:r>
          </a:p>
          <a:p>
            <a:pPr lvl="1" eaLnBrk="1" hangingPunct="1"/>
            <a:r>
              <a:rPr lang="fr-FR" sz="1600" dirty="0"/>
              <a:t>Nano-LPV (400 et 200 mg </a:t>
            </a:r>
            <a:r>
              <a:rPr lang="fr-FR" sz="1600" dirty="0" err="1"/>
              <a:t>bid</a:t>
            </a:r>
            <a:r>
              <a:rPr lang="fr-FR" sz="1600" dirty="0"/>
              <a:t>) (boosté par 100 mg de RTV) pdt 7 jours (n = 5)</a:t>
            </a:r>
          </a:p>
          <a:p>
            <a:pPr lvl="1" eaLnBrk="1" hangingPunct="1"/>
            <a:r>
              <a:rPr lang="fr-FR" sz="1600" dirty="0"/>
              <a:t>Mesures PK plasma intensives après la 1</a:t>
            </a:r>
            <a:r>
              <a:rPr lang="fr-FR" sz="1600" baseline="30000" dirty="0"/>
              <a:t>ère</a:t>
            </a:r>
            <a:r>
              <a:rPr lang="fr-FR" sz="1600" dirty="0"/>
              <a:t> et la dernière dose et des </a:t>
            </a:r>
            <a:r>
              <a:rPr lang="fr-FR" sz="1600" dirty="0" err="1"/>
              <a:t>C</a:t>
            </a:r>
            <a:r>
              <a:rPr lang="fr-FR" sz="1600" baseline="-25000" dirty="0" err="1"/>
              <a:t>min</a:t>
            </a:r>
            <a:r>
              <a:rPr lang="fr-FR" sz="1600" dirty="0"/>
              <a:t> régulières et modélisation PK population (NONMEM)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Owen A, CROI 2017, Abs. 39</a:t>
            </a:r>
          </a:p>
        </p:txBody>
      </p:sp>
      <p:sp>
        <p:nvSpPr>
          <p:cNvPr id="4" name="ZoneTexte 3"/>
          <p:cNvSpPr txBox="1"/>
          <p:nvPr/>
        </p:nvSpPr>
        <p:spPr>
          <a:xfrm>
            <a:off x="745578" y="6394302"/>
            <a:ext cx="5457391" cy="276999"/>
          </a:xfrm>
          <a:prstGeom prst="rect">
            <a:avLst/>
          </a:prstGeom>
          <a:noFill/>
        </p:spPr>
        <p:txBody>
          <a:bodyPr wrap="none" rtlCol="0">
            <a:spAutoFit/>
          </a:bodyPr>
          <a:lstStyle/>
          <a:p>
            <a:r>
              <a:rPr lang="fr-FR" sz="1200" dirty="0"/>
              <a:t>* Boosté par 100 mg de RTV ; ** RMG : rapports des moyennes géométriques</a:t>
            </a:r>
          </a:p>
        </p:txBody>
      </p:sp>
      <p:sp>
        <p:nvSpPr>
          <p:cNvPr id="2" name="Rectangle 1"/>
          <p:cNvSpPr/>
          <p:nvPr/>
        </p:nvSpPr>
        <p:spPr>
          <a:xfrm>
            <a:off x="1149877" y="3563036"/>
            <a:ext cx="7202487" cy="369332"/>
          </a:xfrm>
          <a:prstGeom prst="rect">
            <a:avLst/>
          </a:prstGeom>
        </p:spPr>
        <p:txBody>
          <a:bodyPr wrap="square">
            <a:spAutoFit/>
          </a:bodyPr>
          <a:lstStyle/>
          <a:p>
            <a:pPr algn="ctr" eaLnBrk="1" hangingPunct="1"/>
            <a:r>
              <a:rPr lang="fr-FR" b="1" dirty="0">
                <a:solidFill>
                  <a:srgbClr val="0070C0"/>
                </a:solidFill>
                <a:latin typeface="Calibri" panose="020F0502020204030204" pitchFamily="34" charset="0"/>
              </a:rPr>
              <a:t>Résultats des simulations PK (versus ARV princeps respectifs)</a:t>
            </a:r>
          </a:p>
        </p:txBody>
      </p:sp>
      <p:graphicFrame>
        <p:nvGraphicFramePr>
          <p:cNvPr id="9" name="Tableau 8"/>
          <p:cNvGraphicFramePr>
            <a:graphicFrameLocks noGrp="1"/>
          </p:cNvGraphicFramePr>
          <p:nvPr>
            <p:extLst/>
          </p:nvPr>
        </p:nvGraphicFramePr>
        <p:xfrm>
          <a:off x="745578" y="3921897"/>
          <a:ext cx="7854648" cy="2468880"/>
        </p:xfrm>
        <a:graphic>
          <a:graphicData uri="http://schemas.openxmlformats.org/drawingml/2006/table">
            <a:tbl>
              <a:tblPr firstRow="1" bandRow="1">
                <a:tableStyleId>{5C22544A-7EE6-4342-B048-85BDC9FD1C3A}</a:tableStyleId>
              </a:tblPr>
              <a:tblGrid>
                <a:gridCol w="1735155">
                  <a:extLst>
                    <a:ext uri="{9D8B030D-6E8A-4147-A177-3AD203B41FA5}">
                      <a16:colId xmlns:a16="http://schemas.microsoft.com/office/drawing/2014/main" xmlns="" val="20000"/>
                    </a:ext>
                  </a:extLst>
                </a:gridCol>
                <a:gridCol w="1974535">
                  <a:extLst>
                    <a:ext uri="{9D8B030D-6E8A-4147-A177-3AD203B41FA5}">
                      <a16:colId xmlns:a16="http://schemas.microsoft.com/office/drawing/2014/main" xmlns="" val="20001"/>
                    </a:ext>
                  </a:extLst>
                </a:gridCol>
                <a:gridCol w="2181296">
                  <a:extLst>
                    <a:ext uri="{9D8B030D-6E8A-4147-A177-3AD203B41FA5}">
                      <a16:colId xmlns:a16="http://schemas.microsoft.com/office/drawing/2014/main" xmlns="" val="20002"/>
                    </a:ext>
                  </a:extLst>
                </a:gridCol>
                <a:gridCol w="1963662">
                  <a:extLst>
                    <a:ext uri="{9D8B030D-6E8A-4147-A177-3AD203B41FA5}">
                      <a16:colId xmlns:a16="http://schemas.microsoft.com/office/drawing/2014/main" xmlns="" val="20003"/>
                    </a:ext>
                  </a:extLst>
                </a:gridCol>
              </a:tblGrid>
              <a:tr h="135885">
                <a:tc>
                  <a:txBody>
                    <a:bodyPr/>
                    <a:lstStyle/>
                    <a:p>
                      <a:pPr algn="ctr"/>
                      <a:r>
                        <a:rPr lang="fr-FR" sz="1200" dirty="0">
                          <a:solidFill>
                            <a:srgbClr val="000066"/>
                          </a:solidFill>
                        </a:rPr>
                        <a:t>EFV</a:t>
                      </a:r>
                    </a:p>
                  </a:txBody>
                  <a:tcPr anchor="ctr"/>
                </a:tc>
                <a:tc>
                  <a:txBody>
                    <a:bodyPr/>
                    <a:lstStyle/>
                    <a:p>
                      <a:pPr algn="ctr"/>
                      <a:r>
                        <a:rPr lang="fr-FR" sz="1200" dirty="0">
                          <a:solidFill>
                            <a:srgbClr val="000066"/>
                          </a:solidFill>
                        </a:rPr>
                        <a:t>Nano-EFV (300 mg </a:t>
                      </a:r>
                      <a:r>
                        <a:rPr lang="fr-FR" sz="1200" dirty="0" err="1">
                          <a:solidFill>
                            <a:srgbClr val="000066"/>
                          </a:solidFill>
                        </a:rPr>
                        <a:t>qd</a:t>
                      </a:r>
                      <a:r>
                        <a:rPr lang="fr-FR" sz="1200" dirty="0">
                          <a:solidFill>
                            <a:srgbClr val="000066"/>
                          </a:solidFill>
                        </a:rPr>
                        <a:t>)</a:t>
                      </a:r>
                    </a:p>
                  </a:txBody>
                  <a:tcPr anchor="ctr"/>
                </a:tc>
                <a:tc>
                  <a:txBody>
                    <a:bodyPr/>
                    <a:lstStyle/>
                    <a:p>
                      <a:pPr algn="ctr"/>
                      <a:r>
                        <a:rPr lang="fr-FR" sz="1200" dirty="0" err="1">
                          <a:solidFill>
                            <a:srgbClr val="000066"/>
                          </a:solidFill>
                        </a:rPr>
                        <a:t>Sustiva</a:t>
                      </a:r>
                      <a:r>
                        <a:rPr lang="fr-FR" sz="1200" baseline="30000" dirty="0">
                          <a:solidFill>
                            <a:srgbClr val="000066"/>
                          </a:solidFill>
                        </a:rPr>
                        <a:t>®</a:t>
                      </a:r>
                      <a:r>
                        <a:rPr lang="fr-FR" sz="1200" dirty="0">
                          <a:solidFill>
                            <a:srgbClr val="000066"/>
                          </a:solidFill>
                        </a:rPr>
                        <a:t> (600 mg </a:t>
                      </a:r>
                      <a:r>
                        <a:rPr lang="fr-FR" sz="1200" dirty="0" err="1">
                          <a:solidFill>
                            <a:srgbClr val="000066"/>
                          </a:solidFill>
                        </a:rPr>
                        <a:t>qd</a:t>
                      </a:r>
                      <a:r>
                        <a:rPr lang="fr-FR" sz="1200" dirty="0">
                          <a:solidFill>
                            <a:srgbClr val="000066"/>
                          </a:solidFill>
                        </a:rPr>
                        <a:t>)</a:t>
                      </a:r>
                    </a:p>
                  </a:txBody>
                  <a:tcPr anchor="ctr"/>
                </a:tc>
                <a:tc>
                  <a:txBody>
                    <a:bodyPr/>
                    <a:lstStyle/>
                    <a:p>
                      <a:pPr algn="ctr"/>
                      <a:r>
                        <a:rPr lang="fr-FR" sz="1200" dirty="0">
                          <a:solidFill>
                            <a:srgbClr val="000066"/>
                          </a:solidFill>
                        </a:rPr>
                        <a:t>RMG (IC 90 %)</a:t>
                      </a:r>
                    </a:p>
                  </a:txBody>
                  <a:tcPr anchor="ctr"/>
                </a:tc>
                <a:extLst>
                  <a:ext uri="{0D108BD9-81ED-4DB2-BD59-A6C34878D82A}">
                    <a16:rowId xmlns:a16="http://schemas.microsoft.com/office/drawing/2014/main" xmlns="" val="10000"/>
                  </a:ext>
                </a:extLst>
              </a:tr>
              <a:tr h="135885">
                <a:tc>
                  <a:txBody>
                    <a:bodyPr/>
                    <a:lstStyle/>
                    <a:p>
                      <a:pPr algn="ctr"/>
                      <a:r>
                        <a:rPr lang="fr-FR" sz="1200" dirty="0">
                          <a:solidFill>
                            <a:srgbClr val="000066"/>
                          </a:solidFill>
                        </a:rPr>
                        <a:t>ASC</a:t>
                      </a:r>
                      <a:r>
                        <a:rPr lang="fr-FR" sz="1200" baseline="-25000" dirty="0">
                          <a:solidFill>
                            <a:srgbClr val="000066"/>
                          </a:solidFill>
                        </a:rPr>
                        <a:t>0-24h</a:t>
                      </a:r>
                      <a:r>
                        <a:rPr lang="fr-FR" sz="1200" baseline="0" dirty="0">
                          <a:solidFill>
                            <a:srgbClr val="000066"/>
                          </a:solidFill>
                        </a:rPr>
                        <a:t> (</a:t>
                      </a:r>
                      <a:r>
                        <a:rPr lang="fr-FR" sz="1200" baseline="0" dirty="0" err="1">
                          <a:solidFill>
                            <a:srgbClr val="000066"/>
                          </a:solidFill>
                        </a:rPr>
                        <a:t>mg.h</a:t>
                      </a:r>
                      <a:r>
                        <a:rPr lang="fr-FR" sz="1200" baseline="0" dirty="0">
                          <a:solidFill>
                            <a:srgbClr val="000066"/>
                          </a:solidFill>
                        </a:rPr>
                        <a:t>/l)</a:t>
                      </a:r>
                      <a:endParaRPr lang="fr-FR" sz="1200" dirty="0">
                        <a:solidFill>
                          <a:srgbClr val="000066"/>
                        </a:solidFill>
                      </a:endParaRPr>
                    </a:p>
                  </a:txBody>
                  <a:tcPr anchor="ctr"/>
                </a:tc>
                <a:tc>
                  <a:txBody>
                    <a:bodyPr/>
                    <a:lstStyle/>
                    <a:p>
                      <a:pPr algn="ctr"/>
                      <a:r>
                        <a:rPr lang="fr-FR" sz="1200" dirty="0">
                          <a:solidFill>
                            <a:srgbClr val="000066"/>
                          </a:solidFill>
                        </a:rPr>
                        <a:t>51,6</a:t>
                      </a:r>
                    </a:p>
                  </a:txBody>
                  <a:tcPr anchor="ctr"/>
                </a:tc>
                <a:tc>
                  <a:txBody>
                    <a:bodyPr/>
                    <a:lstStyle/>
                    <a:p>
                      <a:pPr algn="ctr"/>
                      <a:r>
                        <a:rPr lang="fr-FR" sz="1200" dirty="0">
                          <a:solidFill>
                            <a:srgbClr val="000066"/>
                          </a:solidFill>
                        </a:rPr>
                        <a:t>58,6</a:t>
                      </a:r>
                    </a:p>
                  </a:txBody>
                  <a:tcPr anchor="ctr"/>
                </a:tc>
                <a:tc>
                  <a:txBody>
                    <a:bodyPr/>
                    <a:lstStyle/>
                    <a:p>
                      <a:pPr algn="ctr"/>
                      <a:r>
                        <a:rPr lang="fr-FR" sz="1200" dirty="0">
                          <a:solidFill>
                            <a:srgbClr val="000066"/>
                          </a:solidFill>
                        </a:rPr>
                        <a:t>0,88 (0,86 - 0,90)</a:t>
                      </a:r>
                    </a:p>
                  </a:txBody>
                  <a:tcPr anchor="ctr"/>
                </a:tc>
                <a:extLst>
                  <a:ext uri="{0D108BD9-81ED-4DB2-BD59-A6C34878D82A}">
                    <a16:rowId xmlns:a16="http://schemas.microsoft.com/office/drawing/2014/main" xmlns="" val="10001"/>
                  </a:ext>
                </a:extLst>
              </a:tr>
              <a:tr h="135885">
                <a:tc>
                  <a:txBody>
                    <a:bodyPr/>
                    <a:lstStyle/>
                    <a:p>
                      <a:pPr algn="ctr"/>
                      <a:r>
                        <a:rPr lang="fr-FR" sz="1200" dirty="0">
                          <a:solidFill>
                            <a:srgbClr val="000066"/>
                          </a:solidFill>
                        </a:rPr>
                        <a:t>C</a:t>
                      </a:r>
                      <a:r>
                        <a:rPr lang="fr-FR" sz="1200" baseline="-25000" dirty="0">
                          <a:solidFill>
                            <a:srgbClr val="000066"/>
                          </a:solidFill>
                        </a:rPr>
                        <a:t>12h</a:t>
                      </a:r>
                      <a:r>
                        <a:rPr lang="fr-FR" sz="1200" dirty="0">
                          <a:solidFill>
                            <a:srgbClr val="000066"/>
                          </a:solidFill>
                        </a:rPr>
                        <a:t> (mg/l)</a:t>
                      </a:r>
                    </a:p>
                  </a:txBody>
                  <a:tcPr anchor="ctr"/>
                </a:tc>
                <a:tc>
                  <a:txBody>
                    <a:bodyPr/>
                    <a:lstStyle/>
                    <a:p>
                      <a:pPr algn="ctr"/>
                      <a:r>
                        <a:rPr lang="fr-FR" sz="1200" dirty="0">
                          <a:solidFill>
                            <a:srgbClr val="000066"/>
                          </a:solidFill>
                        </a:rPr>
                        <a:t>2,0</a:t>
                      </a:r>
                    </a:p>
                  </a:txBody>
                  <a:tcPr anchor="ctr"/>
                </a:tc>
                <a:tc>
                  <a:txBody>
                    <a:bodyPr/>
                    <a:lstStyle/>
                    <a:p>
                      <a:pPr algn="ctr"/>
                      <a:r>
                        <a:rPr lang="fr-FR" sz="1200" dirty="0">
                          <a:solidFill>
                            <a:srgbClr val="000066"/>
                          </a:solidFill>
                        </a:rPr>
                        <a:t>2,5</a:t>
                      </a:r>
                    </a:p>
                  </a:txBody>
                  <a:tcPr anchor="ctr"/>
                </a:tc>
                <a:tc>
                  <a:txBody>
                    <a:bodyPr/>
                    <a:lstStyle/>
                    <a:p>
                      <a:pPr algn="ctr"/>
                      <a:r>
                        <a:rPr lang="fr-FR" sz="1200" dirty="0">
                          <a:solidFill>
                            <a:srgbClr val="000066"/>
                          </a:solidFill>
                        </a:rPr>
                        <a:t>0,81 (0,78 - 0,83)</a:t>
                      </a:r>
                    </a:p>
                  </a:txBody>
                  <a:tcPr anchor="ctr"/>
                </a:tc>
                <a:extLst>
                  <a:ext uri="{0D108BD9-81ED-4DB2-BD59-A6C34878D82A}">
                    <a16:rowId xmlns:a16="http://schemas.microsoft.com/office/drawing/2014/main" xmlns="" val="10002"/>
                  </a:ext>
                </a:extLst>
              </a:tr>
              <a:tr h="135885">
                <a:tc>
                  <a:txBody>
                    <a:bodyPr/>
                    <a:lstStyle/>
                    <a:p>
                      <a:pPr algn="ctr"/>
                      <a:r>
                        <a:rPr lang="fr-FR" sz="1200" dirty="0">
                          <a:solidFill>
                            <a:srgbClr val="000066"/>
                          </a:solidFill>
                        </a:rPr>
                        <a:t>C</a:t>
                      </a:r>
                      <a:r>
                        <a:rPr lang="fr-FR" sz="1200" baseline="-25000" dirty="0">
                          <a:solidFill>
                            <a:srgbClr val="000066"/>
                          </a:solidFill>
                        </a:rPr>
                        <a:t>24h</a:t>
                      </a:r>
                      <a:r>
                        <a:rPr lang="fr-FR" sz="1200" baseline="0" dirty="0">
                          <a:solidFill>
                            <a:srgbClr val="000066"/>
                          </a:solidFill>
                        </a:rPr>
                        <a:t> (mg/l)</a:t>
                      </a:r>
                      <a:endParaRPr lang="fr-FR" sz="1200" dirty="0">
                        <a:solidFill>
                          <a:srgbClr val="000066"/>
                        </a:solidFill>
                      </a:endParaRPr>
                    </a:p>
                  </a:txBody>
                  <a:tcPr anchor="ctr"/>
                </a:tc>
                <a:tc>
                  <a:txBody>
                    <a:bodyPr/>
                    <a:lstStyle/>
                    <a:p>
                      <a:pPr algn="ctr"/>
                      <a:r>
                        <a:rPr lang="fr-FR" sz="1200" dirty="0">
                          <a:solidFill>
                            <a:srgbClr val="000066"/>
                          </a:solidFill>
                        </a:rPr>
                        <a:t>1,9</a:t>
                      </a:r>
                    </a:p>
                  </a:txBody>
                  <a:tcPr anchor="ctr"/>
                </a:tc>
                <a:tc>
                  <a:txBody>
                    <a:bodyPr/>
                    <a:lstStyle/>
                    <a:p>
                      <a:pPr algn="ctr"/>
                      <a:r>
                        <a:rPr lang="fr-FR" sz="1200" dirty="0">
                          <a:solidFill>
                            <a:srgbClr val="000066"/>
                          </a:solidFill>
                        </a:rPr>
                        <a:t>1,4</a:t>
                      </a:r>
                    </a:p>
                  </a:txBody>
                  <a:tcPr anchor="ctr"/>
                </a:tc>
                <a:tc>
                  <a:txBody>
                    <a:bodyPr/>
                    <a:lstStyle/>
                    <a:p>
                      <a:pPr algn="ctr"/>
                      <a:r>
                        <a:rPr lang="fr-FR" sz="1200" dirty="0">
                          <a:solidFill>
                            <a:srgbClr val="000066"/>
                          </a:solidFill>
                        </a:rPr>
                        <a:t>1,32 (1,26 - 1,37)</a:t>
                      </a:r>
                    </a:p>
                  </a:txBody>
                  <a:tcPr anchor="ctr"/>
                </a:tc>
                <a:extLst>
                  <a:ext uri="{0D108BD9-81ED-4DB2-BD59-A6C34878D82A}">
                    <a16:rowId xmlns:a16="http://schemas.microsoft.com/office/drawing/2014/main" xmlns="" val="10003"/>
                  </a:ext>
                </a:extLst>
              </a:tr>
              <a:tr h="135885">
                <a:tc>
                  <a:txBody>
                    <a:bodyPr/>
                    <a:lstStyle/>
                    <a:p>
                      <a:pPr algn="ctr"/>
                      <a:r>
                        <a:rPr lang="fr-FR" sz="1200" dirty="0" err="1">
                          <a:solidFill>
                            <a:srgbClr val="000066"/>
                          </a:solidFill>
                        </a:rPr>
                        <a:t>C</a:t>
                      </a:r>
                      <a:r>
                        <a:rPr lang="fr-FR" sz="1200" baseline="-25000" dirty="0" err="1">
                          <a:solidFill>
                            <a:srgbClr val="000066"/>
                          </a:solidFill>
                        </a:rPr>
                        <a:t>max</a:t>
                      </a:r>
                      <a:r>
                        <a:rPr lang="fr-FR" sz="1200" dirty="0">
                          <a:solidFill>
                            <a:srgbClr val="000066"/>
                          </a:solidFill>
                        </a:rPr>
                        <a:t> (mg/l)</a:t>
                      </a:r>
                    </a:p>
                  </a:txBody>
                  <a:tcPr anchor="ctr"/>
                </a:tc>
                <a:tc>
                  <a:txBody>
                    <a:bodyPr/>
                    <a:lstStyle/>
                    <a:p>
                      <a:pPr algn="ctr"/>
                      <a:r>
                        <a:rPr lang="fr-FR" sz="1200" dirty="0">
                          <a:solidFill>
                            <a:srgbClr val="000066"/>
                          </a:solidFill>
                        </a:rPr>
                        <a:t>3,0</a:t>
                      </a:r>
                    </a:p>
                  </a:txBody>
                  <a:tcPr anchor="ctr"/>
                </a:tc>
                <a:tc>
                  <a:txBody>
                    <a:bodyPr/>
                    <a:lstStyle/>
                    <a:p>
                      <a:pPr algn="ctr"/>
                      <a:r>
                        <a:rPr lang="fr-FR" sz="1200" dirty="0">
                          <a:solidFill>
                            <a:srgbClr val="000066"/>
                          </a:solidFill>
                        </a:rPr>
                        <a:t>3,4</a:t>
                      </a:r>
                    </a:p>
                  </a:txBody>
                  <a:tcPr anchor="ctr"/>
                </a:tc>
                <a:tc>
                  <a:txBody>
                    <a:bodyPr/>
                    <a:lstStyle/>
                    <a:p>
                      <a:pPr algn="ctr"/>
                      <a:r>
                        <a:rPr lang="fr-FR" sz="1200" dirty="0">
                          <a:solidFill>
                            <a:srgbClr val="000066"/>
                          </a:solidFill>
                        </a:rPr>
                        <a:t>0,89 (0,87 - 0,91)</a:t>
                      </a:r>
                    </a:p>
                  </a:txBody>
                  <a:tcPr anchor="ctr"/>
                </a:tc>
                <a:extLst>
                  <a:ext uri="{0D108BD9-81ED-4DB2-BD59-A6C34878D82A}">
                    <a16:rowId xmlns:a16="http://schemas.microsoft.com/office/drawing/2014/main" xmlns="" val="10004"/>
                  </a:ext>
                </a:extLst>
              </a:tr>
              <a:tr h="226476">
                <a:tc>
                  <a:txBody>
                    <a:bodyPr/>
                    <a:lstStyle/>
                    <a:p>
                      <a:pPr algn="ctr"/>
                      <a:r>
                        <a:rPr lang="fr-FR" sz="1200" b="1" dirty="0">
                          <a:solidFill>
                            <a:srgbClr val="000066"/>
                          </a:solidFill>
                        </a:rPr>
                        <a:t>LPV</a:t>
                      </a:r>
                    </a:p>
                  </a:txBody>
                  <a:tcPr anchor="ctr">
                    <a:solidFill>
                      <a:schemeClr val="accent1"/>
                    </a:solidFill>
                  </a:tcPr>
                </a:tc>
                <a:tc>
                  <a:txBody>
                    <a:bodyPr/>
                    <a:lstStyle/>
                    <a:p>
                      <a:pPr algn="ctr"/>
                      <a:r>
                        <a:rPr lang="fr-FR" sz="1200" b="1" dirty="0">
                          <a:solidFill>
                            <a:srgbClr val="000066"/>
                          </a:solidFill>
                        </a:rPr>
                        <a:t>Nano-LPV* (200 mg </a:t>
                      </a:r>
                      <a:r>
                        <a:rPr lang="fr-FR" sz="1200" b="1" dirty="0" err="1">
                          <a:solidFill>
                            <a:srgbClr val="000066"/>
                          </a:solidFill>
                        </a:rPr>
                        <a:t>bid</a:t>
                      </a:r>
                      <a:r>
                        <a:rPr lang="fr-FR" sz="1200" b="1" dirty="0">
                          <a:solidFill>
                            <a:srgbClr val="000066"/>
                          </a:solidFill>
                        </a:rPr>
                        <a:t>)</a:t>
                      </a:r>
                    </a:p>
                  </a:txBody>
                  <a:tcPr anchor="ctr">
                    <a:solidFill>
                      <a:schemeClr val="accent1"/>
                    </a:solidFill>
                  </a:tcPr>
                </a:tc>
                <a:tc>
                  <a:txBody>
                    <a:bodyPr/>
                    <a:lstStyle/>
                    <a:p>
                      <a:pPr algn="ctr"/>
                      <a:r>
                        <a:rPr lang="fr-FR" sz="1200" b="1" dirty="0" err="1">
                          <a:solidFill>
                            <a:srgbClr val="000066"/>
                          </a:solidFill>
                        </a:rPr>
                        <a:t>Kaletra</a:t>
                      </a:r>
                      <a:r>
                        <a:rPr lang="fr-FR" sz="1200" baseline="30000" dirty="0">
                          <a:solidFill>
                            <a:srgbClr val="000066"/>
                          </a:solidFill>
                        </a:rPr>
                        <a:t>®</a:t>
                      </a:r>
                      <a:r>
                        <a:rPr lang="fr-FR" sz="1200" b="1" dirty="0">
                          <a:solidFill>
                            <a:srgbClr val="000066"/>
                          </a:solidFill>
                        </a:rPr>
                        <a:t> (400/100 mg </a:t>
                      </a:r>
                      <a:r>
                        <a:rPr lang="fr-FR" sz="1200" b="1" dirty="0" err="1">
                          <a:solidFill>
                            <a:srgbClr val="000066"/>
                          </a:solidFill>
                        </a:rPr>
                        <a:t>bid</a:t>
                      </a:r>
                      <a:r>
                        <a:rPr lang="fr-FR" sz="1200" b="1" dirty="0">
                          <a:solidFill>
                            <a:srgbClr val="000066"/>
                          </a:solidFill>
                        </a:rPr>
                        <a:t>)</a:t>
                      </a:r>
                    </a:p>
                  </a:txBody>
                  <a:tcPr anchor="c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b="1" dirty="0">
                          <a:solidFill>
                            <a:srgbClr val="000066"/>
                          </a:solidFill>
                        </a:rPr>
                        <a:t>RMG (IC 90 %)</a:t>
                      </a:r>
                    </a:p>
                  </a:txBody>
                  <a:tcPr anchor="ctr">
                    <a:solidFill>
                      <a:schemeClr val="accent1"/>
                    </a:solidFill>
                  </a:tcPr>
                </a:tc>
                <a:extLst>
                  <a:ext uri="{0D108BD9-81ED-4DB2-BD59-A6C34878D82A}">
                    <a16:rowId xmlns:a16="http://schemas.microsoft.com/office/drawing/2014/main" xmlns="" val="10005"/>
                  </a:ext>
                </a:extLst>
              </a:tr>
              <a:tr h="135885">
                <a:tc>
                  <a:txBody>
                    <a:bodyPr/>
                    <a:lstStyle/>
                    <a:p>
                      <a:pPr algn="ctr"/>
                      <a:r>
                        <a:rPr lang="fr-FR" sz="1200" dirty="0">
                          <a:solidFill>
                            <a:srgbClr val="000066"/>
                          </a:solidFill>
                        </a:rPr>
                        <a:t>ASC</a:t>
                      </a:r>
                      <a:r>
                        <a:rPr lang="fr-FR" sz="1200" baseline="-25000" dirty="0">
                          <a:solidFill>
                            <a:srgbClr val="000066"/>
                          </a:solidFill>
                        </a:rPr>
                        <a:t>0-12h</a:t>
                      </a:r>
                      <a:r>
                        <a:rPr lang="fr-FR" sz="1200" baseline="0" dirty="0">
                          <a:solidFill>
                            <a:srgbClr val="000066"/>
                          </a:solidFill>
                        </a:rPr>
                        <a:t> (</a:t>
                      </a:r>
                      <a:r>
                        <a:rPr lang="fr-FR" sz="1200" baseline="0" dirty="0" err="1">
                          <a:solidFill>
                            <a:srgbClr val="000066"/>
                          </a:solidFill>
                        </a:rPr>
                        <a:t>mg.h</a:t>
                      </a:r>
                      <a:r>
                        <a:rPr lang="fr-FR" sz="1200" baseline="0" dirty="0">
                          <a:solidFill>
                            <a:srgbClr val="000066"/>
                          </a:solidFill>
                        </a:rPr>
                        <a:t>/l)</a:t>
                      </a:r>
                      <a:endParaRPr lang="fr-FR" sz="1200" dirty="0">
                        <a:solidFill>
                          <a:srgbClr val="000066"/>
                        </a:solidFill>
                      </a:endParaRPr>
                    </a:p>
                  </a:txBody>
                  <a:tcPr anchor="ctr"/>
                </a:tc>
                <a:tc>
                  <a:txBody>
                    <a:bodyPr/>
                    <a:lstStyle/>
                    <a:p>
                      <a:pPr algn="ctr"/>
                      <a:r>
                        <a:rPr lang="fr-FR" sz="1200" dirty="0">
                          <a:solidFill>
                            <a:srgbClr val="000066"/>
                          </a:solidFill>
                        </a:rPr>
                        <a:t>72,4</a:t>
                      </a:r>
                    </a:p>
                  </a:txBody>
                  <a:tcPr anchor="ctr"/>
                </a:tc>
                <a:tc>
                  <a:txBody>
                    <a:bodyPr/>
                    <a:lstStyle/>
                    <a:p>
                      <a:pPr algn="ctr"/>
                      <a:r>
                        <a:rPr lang="fr-FR" sz="1200" dirty="0">
                          <a:solidFill>
                            <a:srgbClr val="000066"/>
                          </a:solidFill>
                        </a:rPr>
                        <a:t>79,1</a:t>
                      </a:r>
                    </a:p>
                  </a:txBody>
                  <a:tcPr anchor="ctr"/>
                </a:tc>
                <a:tc>
                  <a:txBody>
                    <a:bodyPr/>
                    <a:lstStyle/>
                    <a:p>
                      <a:pPr algn="ctr"/>
                      <a:r>
                        <a:rPr lang="fr-FR" sz="1200" dirty="0">
                          <a:solidFill>
                            <a:srgbClr val="000066"/>
                          </a:solidFill>
                        </a:rPr>
                        <a:t>0,92 (0,89 - 0,94)</a:t>
                      </a:r>
                    </a:p>
                  </a:txBody>
                  <a:tcPr anchor="ctr"/>
                </a:tc>
                <a:extLst>
                  <a:ext uri="{0D108BD9-81ED-4DB2-BD59-A6C34878D82A}">
                    <a16:rowId xmlns:a16="http://schemas.microsoft.com/office/drawing/2014/main" xmlns="" val="10006"/>
                  </a:ext>
                </a:extLst>
              </a:tr>
              <a:tr h="135885">
                <a:tc>
                  <a:txBody>
                    <a:bodyPr/>
                    <a:lstStyle/>
                    <a:p>
                      <a:pPr algn="ctr"/>
                      <a:r>
                        <a:rPr lang="fr-FR" sz="1200" dirty="0">
                          <a:solidFill>
                            <a:srgbClr val="000066"/>
                          </a:solidFill>
                        </a:rPr>
                        <a:t>C</a:t>
                      </a:r>
                      <a:r>
                        <a:rPr lang="fr-FR" sz="1200" baseline="-25000" dirty="0">
                          <a:solidFill>
                            <a:srgbClr val="000066"/>
                          </a:solidFill>
                        </a:rPr>
                        <a:t>12h</a:t>
                      </a:r>
                      <a:r>
                        <a:rPr lang="fr-FR" sz="1200" dirty="0">
                          <a:solidFill>
                            <a:srgbClr val="000066"/>
                          </a:solidFill>
                        </a:rPr>
                        <a:t> (mg/l)</a:t>
                      </a:r>
                    </a:p>
                  </a:txBody>
                  <a:tcPr anchor="ctr"/>
                </a:tc>
                <a:tc>
                  <a:txBody>
                    <a:bodyPr/>
                    <a:lstStyle/>
                    <a:p>
                      <a:pPr algn="ctr"/>
                      <a:r>
                        <a:rPr lang="fr-FR" sz="1200" dirty="0">
                          <a:solidFill>
                            <a:srgbClr val="000066"/>
                          </a:solidFill>
                        </a:rPr>
                        <a:t>4,2</a:t>
                      </a:r>
                    </a:p>
                  </a:txBody>
                  <a:tcPr anchor="ctr"/>
                </a:tc>
                <a:tc>
                  <a:txBody>
                    <a:bodyPr/>
                    <a:lstStyle/>
                    <a:p>
                      <a:pPr algn="ctr"/>
                      <a:r>
                        <a:rPr lang="fr-FR" sz="1200" dirty="0">
                          <a:solidFill>
                            <a:srgbClr val="000066"/>
                          </a:solidFill>
                        </a:rPr>
                        <a:t>4,0</a:t>
                      </a:r>
                    </a:p>
                  </a:txBody>
                  <a:tcPr anchor="ctr"/>
                </a:tc>
                <a:tc>
                  <a:txBody>
                    <a:bodyPr/>
                    <a:lstStyle/>
                    <a:p>
                      <a:pPr algn="ctr"/>
                      <a:r>
                        <a:rPr lang="fr-FR" sz="1200" dirty="0">
                          <a:solidFill>
                            <a:srgbClr val="000066"/>
                          </a:solidFill>
                        </a:rPr>
                        <a:t>1,04 (0,99 - 1,08)</a:t>
                      </a:r>
                    </a:p>
                  </a:txBody>
                  <a:tcPr anchor="ctr"/>
                </a:tc>
                <a:extLst>
                  <a:ext uri="{0D108BD9-81ED-4DB2-BD59-A6C34878D82A}">
                    <a16:rowId xmlns:a16="http://schemas.microsoft.com/office/drawing/2014/main" xmlns="" val="10007"/>
                  </a:ext>
                </a:extLst>
              </a:tr>
              <a:tr h="13588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200" dirty="0" err="1">
                          <a:solidFill>
                            <a:srgbClr val="000066"/>
                          </a:solidFill>
                        </a:rPr>
                        <a:t>C</a:t>
                      </a:r>
                      <a:r>
                        <a:rPr lang="fr-FR" sz="1200" baseline="-25000" dirty="0" err="1">
                          <a:solidFill>
                            <a:srgbClr val="000066"/>
                          </a:solidFill>
                        </a:rPr>
                        <a:t>max</a:t>
                      </a:r>
                      <a:r>
                        <a:rPr lang="fr-FR" sz="1200" dirty="0">
                          <a:solidFill>
                            <a:srgbClr val="000066"/>
                          </a:solidFill>
                        </a:rPr>
                        <a:t> (mg/l)</a:t>
                      </a:r>
                    </a:p>
                  </a:txBody>
                  <a:tcPr anchor="ctr"/>
                </a:tc>
                <a:tc>
                  <a:txBody>
                    <a:bodyPr/>
                    <a:lstStyle/>
                    <a:p>
                      <a:pPr algn="ctr"/>
                      <a:r>
                        <a:rPr lang="fr-FR" sz="1200" dirty="0">
                          <a:solidFill>
                            <a:srgbClr val="000066"/>
                          </a:solidFill>
                        </a:rPr>
                        <a:t>10,7</a:t>
                      </a:r>
                    </a:p>
                  </a:txBody>
                  <a:tcPr anchor="ctr"/>
                </a:tc>
                <a:tc>
                  <a:txBody>
                    <a:bodyPr/>
                    <a:lstStyle/>
                    <a:p>
                      <a:pPr algn="ctr"/>
                      <a:r>
                        <a:rPr lang="fr-FR" sz="1200" dirty="0">
                          <a:solidFill>
                            <a:srgbClr val="000066"/>
                          </a:solidFill>
                        </a:rPr>
                        <a:t>10,0</a:t>
                      </a:r>
                    </a:p>
                  </a:txBody>
                  <a:tcPr anchor="ctr"/>
                </a:tc>
                <a:tc>
                  <a:txBody>
                    <a:bodyPr/>
                    <a:lstStyle/>
                    <a:p>
                      <a:pPr algn="ctr"/>
                      <a:r>
                        <a:rPr lang="fr-FR" sz="1200" dirty="0">
                          <a:solidFill>
                            <a:srgbClr val="000066"/>
                          </a:solidFill>
                        </a:rPr>
                        <a:t>1,07 (1,05 - 1,10)</a:t>
                      </a:r>
                    </a:p>
                  </a:txBody>
                  <a:tcPr anchor="ctr"/>
                </a:tc>
                <a:extLst>
                  <a:ext uri="{0D108BD9-81ED-4DB2-BD59-A6C34878D82A}">
                    <a16:rowId xmlns:a16="http://schemas.microsoft.com/office/drawing/2014/main" xmlns="" val="10008"/>
                  </a:ext>
                </a:extLst>
              </a:tr>
            </a:tbl>
          </a:graphicData>
        </a:graphic>
      </p:graphicFrame>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117</a:t>
            </a:r>
          </a:p>
        </p:txBody>
      </p:sp>
    </p:spTree>
    <p:extLst>
      <p:ext uri="{BB962C8B-B14F-4D97-AF65-F5344CB8AC3E}">
        <p14:creationId xmlns:p14="http://schemas.microsoft.com/office/powerpoint/2010/main" val="197595185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dirty="0"/>
              <a:t>Réduction des doses orales d’EFV et LPV grâce aux nano-formulations solides (3)</a:t>
            </a:r>
          </a:p>
        </p:txBody>
      </p:sp>
      <p:sp>
        <p:nvSpPr>
          <p:cNvPr id="3" name="Espace réservé du contenu 2"/>
          <p:cNvSpPr>
            <a:spLocks noGrp="1"/>
          </p:cNvSpPr>
          <p:nvPr>
            <p:ph idx="1"/>
          </p:nvPr>
        </p:nvSpPr>
        <p:spPr>
          <a:xfrm>
            <a:off x="457200" y="4859868"/>
            <a:ext cx="8613775" cy="1723495"/>
          </a:xfrm>
        </p:spPr>
        <p:txBody>
          <a:bodyPr/>
          <a:lstStyle/>
          <a:p>
            <a:r>
              <a:rPr lang="fr-FR" sz="1600" b="1" dirty="0">
                <a:solidFill>
                  <a:srgbClr val="0070C0"/>
                </a:solidFill>
              </a:rPr>
              <a:t>Conclusions</a:t>
            </a:r>
          </a:p>
          <a:p>
            <a:pPr lvl="1"/>
            <a:r>
              <a:rPr lang="fr-FR" sz="1400" dirty="0"/>
              <a:t>Bonne tolérance des nano-formulations solides testées</a:t>
            </a:r>
          </a:p>
          <a:p>
            <a:pPr lvl="1"/>
            <a:r>
              <a:rPr lang="fr-FR" sz="1400" dirty="0"/>
              <a:t>Amélioration de la biodisponibilité par voie orale d’ARV liposolubles</a:t>
            </a:r>
          </a:p>
          <a:p>
            <a:pPr lvl="1"/>
            <a:r>
              <a:rPr lang="fr-FR" sz="1400" dirty="0"/>
              <a:t>Réduction des doses orales de moitié administrées pour une même exposition plasmatique (bioéquivalence PK)</a:t>
            </a:r>
          </a:p>
          <a:p>
            <a:pPr lvl="1"/>
            <a:r>
              <a:rPr lang="fr-FR" sz="1400" dirty="0"/>
              <a:t>Favorable à un usage pédiatrique en raison de l’épargne de solvants organiques potentiellement toxiques et de la miniaturisation galénique</a:t>
            </a:r>
          </a:p>
          <a:p>
            <a:pPr lvl="1"/>
            <a:r>
              <a:rPr lang="fr-FR" sz="1400" dirty="0"/>
              <a:t>Intérêt économique</a:t>
            </a:r>
          </a:p>
          <a:p>
            <a:endParaRPr lang="fr-FR" sz="14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Owen A, CROI 2017, Abs. 39</a:t>
            </a:r>
          </a:p>
        </p:txBody>
      </p:sp>
      <p:sp>
        <p:nvSpPr>
          <p:cNvPr id="2" name="Rectangle 1"/>
          <p:cNvSpPr/>
          <p:nvPr/>
        </p:nvSpPr>
        <p:spPr>
          <a:xfrm>
            <a:off x="520699" y="1137335"/>
            <a:ext cx="8259233" cy="646331"/>
          </a:xfrm>
          <a:prstGeom prst="rect">
            <a:avLst/>
          </a:prstGeom>
        </p:spPr>
        <p:txBody>
          <a:bodyPr wrap="square">
            <a:spAutoFit/>
          </a:bodyPr>
          <a:lstStyle/>
          <a:p>
            <a:pPr algn="ctr" eaLnBrk="1" hangingPunct="1"/>
            <a:r>
              <a:rPr lang="fr-FR" b="1" dirty="0">
                <a:solidFill>
                  <a:srgbClr val="0070C0"/>
                </a:solidFill>
                <a:latin typeface="Calibri" panose="020F0502020204030204" pitchFamily="34" charset="0"/>
              </a:rPr>
              <a:t>Résultats des simulations des profils PK plasma de LPV et EFV (mg/l) </a:t>
            </a:r>
          </a:p>
          <a:p>
            <a:pPr algn="ctr" eaLnBrk="1" hangingPunct="1"/>
            <a:r>
              <a:rPr lang="fr-FR" b="1" dirty="0">
                <a:solidFill>
                  <a:srgbClr val="0070C0"/>
                </a:solidFill>
                <a:latin typeface="Calibri" panose="020F0502020204030204" pitchFamily="34" charset="0"/>
              </a:rPr>
              <a:t>(versus ARV princeps respectifs)</a:t>
            </a:r>
          </a:p>
        </p:txBody>
      </p:sp>
      <p:grpSp>
        <p:nvGrpSpPr>
          <p:cNvPr id="4" name="Groupe 3"/>
          <p:cNvGrpSpPr/>
          <p:nvPr/>
        </p:nvGrpSpPr>
        <p:grpSpPr>
          <a:xfrm>
            <a:off x="672103" y="1716862"/>
            <a:ext cx="3528896" cy="3208190"/>
            <a:chOff x="672103" y="1716862"/>
            <a:chExt cx="3528896" cy="3208190"/>
          </a:xfrm>
        </p:grpSpPr>
        <p:grpSp>
          <p:nvGrpSpPr>
            <p:cNvPr id="5140" name="Groupe 5139"/>
            <p:cNvGrpSpPr/>
            <p:nvPr/>
          </p:nvGrpSpPr>
          <p:grpSpPr>
            <a:xfrm>
              <a:off x="1218126" y="1822037"/>
              <a:ext cx="2828925" cy="2676525"/>
              <a:chOff x="1616075" y="1751013"/>
              <a:chExt cx="2828925" cy="2676525"/>
            </a:xfrm>
          </p:grpSpPr>
          <p:sp>
            <p:nvSpPr>
              <p:cNvPr id="12" name="Freeform 8"/>
              <p:cNvSpPr>
                <a:spLocks/>
              </p:cNvSpPr>
              <p:nvPr/>
            </p:nvSpPr>
            <p:spPr bwMode="auto">
              <a:xfrm>
                <a:off x="1704975" y="1751013"/>
                <a:ext cx="2740025" cy="2579688"/>
              </a:xfrm>
              <a:custGeom>
                <a:avLst/>
                <a:gdLst>
                  <a:gd name="T0" fmla="*/ 1726 w 1726"/>
                  <a:gd name="T1" fmla="*/ 1625 h 1625"/>
                  <a:gd name="T2" fmla="*/ 0 w 1726"/>
                  <a:gd name="T3" fmla="*/ 1625 h 1625"/>
                  <a:gd name="T4" fmla="*/ 0 w 1726"/>
                  <a:gd name="T5" fmla="*/ 0 h 1625"/>
                </a:gdLst>
                <a:ahLst/>
                <a:cxnLst>
                  <a:cxn ang="0">
                    <a:pos x="T0" y="T1"/>
                  </a:cxn>
                  <a:cxn ang="0">
                    <a:pos x="T2" y="T3"/>
                  </a:cxn>
                  <a:cxn ang="0">
                    <a:pos x="T4" y="T5"/>
                  </a:cxn>
                </a:cxnLst>
                <a:rect l="0" t="0" r="r" b="b"/>
                <a:pathLst>
                  <a:path w="1726" h="1625">
                    <a:moveTo>
                      <a:pt x="1726" y="1625"/>
                    </a:moveTo>
                    <a:lnTo>
                      <a:pt x="0" y="1625"/>
                    </a:lnTo>
                    <a:lnTo>
                      <a:pt x="0" y="0"/>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2" name="Line 18"/>
              <p:cNvSpPr>
                <a:spLocks noChangeShapeType="1"/>
              </p:cNvSpPr>
              <p:nvPr/>
            </p:nvSpPr>
            <p:spPr bwMode="auto">
              <a:xfrm>
                <a:off x="1616075" y="1766888"/>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3" name="Line 19"/>
              <p:cNvSpPr>
                <a:spLocks noChangeShapeType="1"/>
              </p:cNvSpPr>
              <p:nvPr/>
            </p:nvSpPr>
            <p:spPr bwMode="auto">
              <a:xfrm>
                <a:off x="1616075" y="2281238"/>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4" name="Line 20"/>
              <p:cNvSpPr>
                <a:spLocks noChangeShapeType="1"/>
              </p:cNvSpPr>
              <p:nvPr/>
            </p:nvSpPr>
            <p:spPr bwMode="auto">
              <a:xfrm>
                <a:off x="1616075" y="2790825"/>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5" name="Line 21"/>
              <p:cNvSpPr>
                <a:spLocks noChangeShapeType="1"/>
              </p:cNvSpPr>
              <p:nvPr/>
            </p:nvSpPr>
            <p:spPr bwMode="auto">
              <a:xfrm>
                <a:off x="1616075" y="3303588"/>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6" name="Line 22"/>
              <p:cNvSpPr>
                <a:spLocks noChangeShapeType="1"/>
              </p:cNvSpPr>
              <p:nvPr/>
            </p:nvSpPr>
            <p:spPr bwMode="auto">
              <a:xfrm>
                <a:off x="1616075" y="3814763"/>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7" name="Line 23"/>
              <p:cNvSpPr>
                <a:spLocks noChangeShapeType="1"/>
              </p:cNvSpPr>
              <p:nvPr/>
            </p:nvSpPr>
            <p:spPr bwMode="auto">
              <a:xfrm>
                <a:off x="1616075" y="4330700"/>
                <a:ext cx="88900"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1" name="Line 29"/>
              <p:cNvSpPr>
                <a:spLocks noChangeShapeType="1"/>
              </p:cNvSpPr>
              <p:nvPr/>
            </p:nvSpPr>
            <p:spPr bwMode="auto">
              <a:xfrm flipV="1">
                <a:off x="279082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4" name="Line 30"/>
              <p:cNvSpPr>
                <a:spLocks noChangeShapeType="1"/>
              </p:cNvSpPr>
              <p:nvPr/>
            </p:nvSpPr>
            <p:spPr bwMode="auto">
              <a:xfrm flipV="1">
                <a:off x="2249488"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5" name="Line 31"/>
              <p:cNvSpPr>
                <a:spLocks noChangeShapeType="1"/>
              </p:cNvSpPr>
              <p:nvPr/>
            </p:nvSpPr>
            <p:spPr bwMode="auto">
              <a:xfrm flipV="1">
                <a:off x="3333750"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6" name="Line 32"/>
              <p:cNvSpPr>
                <a:spLocks noChangeShapeType="1"/>
              </p:cNvSpPr>
              <p:nvPr/>
            </p:nvSpPr>
            <p:spPr bwMode="auto">
              <a:xfrm flipV="1">
                <a:off x="387667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8" name="Line 33"/>
              <p:cNvSpPr>
                <a:spLocks noChangeShapeType="1"/>
              </p:cNvSpPr>
              <p:nvPr/>
            </p:nvSpPr>
            <p:spPr bwMode="auto">
              <a:xfrm flipV="1">
                <a:off x="4419600"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9" name="Line 34"/>
              <p:cNvSpPr>
                <a:spLocks noChangeShapeType="1"/>
              </p:cNvSpPr>
              <p:nvPr/>
            </p:nvSpPr>
            <p:spPr bwMode="auto">
              <a:xfrm flipV="1">
                <a:off x="170497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1" name="Freeform 36"/>
              <p:cNvSpPr>
                <a:spLocks/>
              </p:cNvSpPr>
              <p:nvPr/>
            </p:nvSpPr>
            <p:spPr bwMode="auto">
              <a:xfrm>
                <a:off x="1704975" y="1812925"/>
                <a:ext cx="2689225" cy="1760538"/>
              </a:xfrm>
              <a:custGeom>
                <a:avLst/>
                <a:gdLst>
                  <a:gd name="T0" fmla="*/ 1694 w 1694"/>
                  <a:gd name="T1" fmla="*/ 1109 h 1109"/>
                  <a:gd name="T2" fmla="*/ 1384 w 1694"/>
                  <a:gd name="T3" fmla="*/ 1109 h 1109"/>
                  <a:gd name="T4" fmla="*/ 1028 w 1694"/>
                  <a:gd name="T5" fmla="*/ 988 h 1109"/>
                  <a:gd name="T6" fmla="*/ 765 w 1694"/>
                  <a:gd name="T7" fmla="*/ 625 h 1109"/>
                  <a:gd name="T8" fmla="*/ 724 w 1694"/>
                  <a:gd name="T9" fmla="*/ 552 h 1109"/>
                  <a:gd name="T10" fmla="*/ 684 w 1694"/>
                  <a:gd name="T11" fmla="*/ 487 h 1109"/>
                  <a:gd name="T12" fmla="*/ 646 w 1694"/>
                  <a:gd name="T13" fmla="*/ 428 h 1109"/>
                  <a:gd name="T14" fmla="*/ 609 w 1694"/>
                  <a:gd name="T15" fmla="*/ 377 h 1109"/>
                  <a:gd name="T16" fmla="*/ 575 w 1694"/>
                  <a:gd name="T17" fmla="*/ 333 h 1109"/>
                  <a:gd name="T18" fmla="*/ 542 w 1694"/>
                  <a:gd name="T19" fmla="*/ 296 h 1109"/>
                  <a:gd name="T20" fmla="*/ 486 w 1694"/>
                  <a:gd name="T21" fmla="*/ 239 h 1109"/>
                  <a:gd name="T22" fmla="*/ 435 w 1694"/>
                  <a:gd name="T23" fmla="*/ 189 h 1109"/>
                  <a:gd name="T24" fmla="*/ 387 w 1694"/>
                  <a:gd name="T25" fmla="*/ 144 h 1109"/>
                  <a:gd name="T26" fmla="*/ 341 w 1694"/>
                  <a:gd name="T27" fmla="*/ 105 h 1109"/>
                  <a:gd name="T28" fmla="*/ 300 w 1694"/>
                  <a:gd name="T29" fmla="*/ 74 h 1109"/>
                  <a:gd name="T30" fmla="*/ 260 w 1694"/>
                  <a:gd name="T31" fmla="*/ 47 h 1109"/>
                  <a:gd name="T32" fmla="*/ 225 w 1694"/>
                  <a:gd name="T33" fmla="*/ 27 h 1109"/>
                  <a:gd name="T34" fmla="*/ 193 w 1694"/>
                  <a:gd name="T35" fmla="*/ 13 h 1109"/>
                  <a:gd name="T36" fmla="*/ 165 w 1694"/>
                  <a:gd name="T37" fmla="*/ 6 h 1109"/>
                  <a:gd name="T38" fmla="*/ 132 w 1694"/>
                  <a:gd name="T39" fmla="*/ 0 h 1109"/>
                  <a:gd name="T40" fmla="*/ 104 w 1694"/>
                  <a:gd name="T41" fmla="*/ 0 h 1109"/>
                  <a:gd name="T42" fmla="*/ 78 w 1694"/>
                  <a:gd name="T43" fmla="*/ 7 h 1109"/>
                  <a:gd name="T44" fmla="*/ 54 w 1694"/>
                  <a:gd name="T45" fmla="*/ 21 h 1109"/>
                  <a:gd name="T46" fmla="*/ 34 w 1694"/>
                  <a:gd name="T47" fmla="*/ 41 h 1109"/>
                  <a:gd name="T48" fmla="*/ 15 w 1694"/>
                  <a:gd name="T49" fmla="*/ 68 h 1109"/>
                  <a:gd name="T50" fmla="*/ 0 w 1694"/>
                  <a:gd name="T51" fmla="*/ 101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4" h="1109">
                    <a:moveTo>
                      <a:pt x="1694" y="1109"/>
                    </a:moveTo>
                    <a:lnTo>
                      <a:pt x="1384" y="1109"/>
                    </a:lnTo>
                    <a:lnTo>
                      <a:pt x="1028" y="988"/>
                    </a:lnTo>
                    <a:lnTo>
                      <a:pt x="765" y="625"/>
                    </a:lnTo>
                    <a:lnTo>
                      <a:pt x="724" y="552"/>
                    </a:lnTo>
                    <a:lnTo>
                      <a:pt x="684" y="487"/>
                    </a:lnTo>
                    <a:lnTo>
                      <a:pt x="646" y="428"/>
                    </a:lnTo>
                    <a:lnTo>
                      <a:pt x="609" y="377"/>
                    </a:lnTo>
                    <a:lnTo>
                      <a:pt x="575" y="333"/>
                    </a:lnTo>
                    <a:lnTo>
                      <a:pt x="542" y="296"/>
                    </a:lnTo>
                    <a:lnTo>
                      <a:pt x="486" y="239"/>
                    </a:lnTo>
                    <a:lnTo>
                      <a:pt x="435" y="189"/>
                    </a:lnTo>
                    <a:lnTo>
                      <a:pt x="387" y="144"/>
                    </a:lnTo>
                    <a:lnTo>
                      <a:pt x="341" y="105"/>
                    </a:lnTo>
                    <a:lnTo>
                      <a:pt x="300" y="74"/>
                    </a:lnTo>
                    <a:lnTo>
                      <a:pt x="260" y="47"/>
                    </a:lnTo>
                    <a:lnTo>
                      <a:pt x="225" y="27"/>
                    </a:lnTo>
                    <a:lnTo>
                      <a:pt x="193" y="13"/>
                    </a:lnTo>
                    <a:lnTo>
                      <a:pt x="165" y="6"/>
                    </a:lnTo>
                    <a:lnTo>
                      <a:pt x="132" y="0"/>
                    </a:lnTo>
                    <a:lnTo>
                      <a:pt x="104" y="0"/>
                    </a:lnTo>
                    <a:lnTo>
                      <a:pt x="78" y="7"/>
                    </a:lnTo>
                    <a:lnTo>
                      <a:pt x="54" y="21"/>
                    </a:lnTo>
                    <a:lnTo>
                      <a:pt x="34" y="41"/>
                    </a:lnTo>
                    <a:lnTo>
                      <a:pt x="15" y="68"/>
                    </a:lnTo>
                    <a:lnTo>
                      <a:pt x="0" y="101"/>
                    </a:lnTo>
                  </a:path>
                </a:pathLst>
              </a:custGeom>
              <a:noFill/>
              <a:ln w="25400">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3" name="Line 38"/>
              <p:cNvSpPr>
                <a:spLocks noChangeShapeType="1"/>
              </p:cNvSpPr>
              <p:nvPr/>
            </p:nvSpPr>
            <p:spPr bwMode="auto">
              <a:xfrm flipH="1">
                <a:off x="1889125" y="3878263"/>
                <a:ext cx="215900" cy="0"/>
              </a:xfrm>
              <a:prstGeom prst="line">
                <a:avLst/>
              </a:prstGeom>
              <a:noFill/>
              <a:ln w="254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5" name="Freeform 40"/>
              <p:cNvSpPr>
                <a:spLocks/>
              </p:cNvSpPr>
              <p:nvPr/>
            </p:nvSpPr>
            <p:spPr bwMode="auto">
              <a:xfrm>
                <a:off x="1704975" y="1833563"/>
                <a:ext cx="2700338" cy="2278063"/>
              </a:xfrm>
              <a:custGeom>
                <a:avLst/>
                <a:gdLst>
                  <a:gd name="T0" fmla="*/ 1701 w 1701"/>
                  <a:gd name="T1" fmla="*/ 1435 h 1435"/>
                  <a:gd name="T2" fmla="*/ 1172 w 1701"/>
                  <a:gd name="T3" fmla="*/ 851 h 1435"/>
                  <a:gd name="T4" fmla="*/ 1028 w 1701"/>
                  <a:gd name="T5" fmla="*/ 689 h 1435"/>
                  <a:gd name="T6" fmla="*/ 883 w 1701"/>
                  <a:gd name="T7" fmla="*/ 535 h 1435"/>
                  <a:gd name="T8" fmla="*/ 737 w 1701"/>
                  <a:gd name="T9" fmla="*/ 388 h 1435"/>
                  <a:gd name="T10" fmla="*/ 590 w 1701"/>
                  <a:gd name="T11" fmla="*/ 249 h 1435"/>
                  <a:gd name="T12" fmla="*/ 518 w 1701"/>
                  <a:gd name="T13" fmla="*/ 189 h 1435"/>
                  <a:gd name="T14" fmla="*/ 451 w 1701"/>
                  <a:gd name="T15" fmla="*/ 138 h 1435"/>
                  <a:gd name="T16" fmla="*/ 385 w 1701"/>
                  <a:gd name="T17" fmla="*/ 94 h 1435"/>
                  <a:gd name="T18" fmla="*/ 324 w 1701"/>
                  <a:gd name="T19" fmla="*/ 57 h 1435"/>
                  <a:gd name="T20" fmla="*/ 267 w 1701"/>
                  <a:gd name="T21" fmla="*/ 28 h 1435"/>
                  <a:gd name="T22" fmla="*/ 213 w 1701"/>
                  <a:gd name="T23" fmla="*/ 7 h 1435"/>
                  <a:gd name="T24" fmla="*/ 179 w 1701"/>
                  <a:gd name="T25" fmla="*/ 0 h 1435"/>
                  <a:gd name="T26" fmla="*/ 146 w 1701"/>
                  <a:gd name="T27" fmla="*/ 1 h 1435"/>
                  <a:gd name="T28" fmla="*/ 116 w 1701"/>
                  <a:gd name="T29" fmla="*/ 12 h 1435"/>
                  <a:gd name="T30" fmla="*/ 88 w 1701"/>
                  <a:gd name="T31" fmla="*/ 31 h 1435"/>
                  <a:gd name="T32" fmla="*/ 62 w 1701"/>
                  <a:gd name="T33" fmla="*/ 59 h 1435"/>
                  <a:gd name="T34" fmla="*/ 47 w 1701"/>
                  <a:gd name="T35" fmla="*/ 75 h 1435"/>
                  <a:gd name="T36" fmla="*/ 31 w 1701"/>
                  <a:gd name="T37" fmla="*/ 82 h 1435"/>
                  <a:gd name="T38" fmla="*/ 20 w 1701"/>
                  <a:gd name="T39" fmla="*/ 82 h 1435"/>
                  <a:gd name="T40" fmla="*/ 8 w 1701"/>
                  <a:gd name="T41" fmla="*/ 75 h 1435"/>
                  <a:gd name="T42" fmla="*/ 0 w 1701"/>
                  <a:gd name="T43" fmla="*/ 59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01" h="1435">
                    <a:moveTo>
                      <a:pt x="1701" y="1435"/>
                    </a:moveTo>
                    <a:lnTo>
                      <a:pt x="1172" y="851"/>
                    </a:lnTo>
                    <a:lnTo>
                      <a:pt x="1028" y="689"/>
                    </a:lnTo>
                    <a:lnTo>
                      <a:pt x="883" y="535"/>
                    </a:lnTo>
                    <a:lnTo>
                      <a:pt x="737" y="388"/>
                    </a:lnTo>
                    <a:lnTo>
                      <a:pt x="590" y="249"/>
                    </a:lnTo>
                    <a:lnTo>
                      <a:pt x="518" y="189"/>
                    </a:lnTo>
                    <a:lnTo>
                      <a:pt x="451" y="138"/>
                    </a:lnTo>
                    <a:lnTo>
                      <a:pt x="385" y="94"/>
                    </a:lnTo>
                    <a:lnTo>
                      <a:pt x="324" y="57"/>
                    </a:lnTo>
                    <a:lnTo>
                      <a:pt x="267" y="28"/>
                    </a:lnTo>
                    <a:lnTo>
                      <a:pt x="213" y="7"/>
                    </a:lnTo>
                    <a:lnTo>
                      <a:pt x="179" y="0"/>
                    </a:lnTo>
                    <a:lnTo>
                      <a:pt x="146" y="1"/>
                    </a:lnTo>
                    <a:lnTo>
                      <a:pt x="116" y="12"/>
                    </a:lnTo>
                    <a:lnTo>
                      <a:pt x="88" y="31"/>
                    </a:lnTo>
                    <a:lnTo>
                      <a:pt x="62" y="59"/>
                    </a:lnTo>
                    <a:lnTo>
                      <a:pt x="47" y="75"/>
                    </a:lnTo>
                    <a:lnTo>
                      <a:pt x="31" y="82"/>
                    </a:lnTo>
                    <a:lnTo>
                      <a:pt x="20" y="82"/>
                    </a:lnTo>
                    <a:lnTo>
                      <a:pt x="8" y="75"/>
                    </a:lnTo>
                    <a:lnTo>
                      <a:pt x="0" y="59"/>
                    </a:lnTo>
                  </a:path>
                </a:pathLst>
              </a:custGeom>
              <a:noFill/>
              <a:ln w="254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7" name="Line 42"/>
              <p:cNvSpPr>
                <a:spLocks noChangeShapeType="1"/>
              </p:cNvSpPr>
              <p:nvPr/>
            </p:nvSpPr>
            <p:spPr bwMode="auto">
              <a:xfrm flipH="1">
                <a:off x="1889125" y="4103688"/>
                <a:ext cx="215900" cy="0"/>
              </a:xfrm>
              <a:prstGeom prst="line">
                <a:avLst/>
              </a:prstGeom>
              <a:noFill/>
              <a:ln w="254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grpSp>
        <p:sp>
          <p:nvSpPr>
            <p:cNvPr id="5141" name="ZoneTexte 5140"/>
            <p:cNvSpPr txBox="1"/>
            <p:nvPr/>
          </p:nvSpPr>
          <p:spPr>
            <a:xfrm>
              <a:off x="672103" y="4284795"/>
              <a:ext cx="615874" cy="261610"/>
            </a:xfrm>
            <a:prstGeom prst="rect">
              <a:avLst/>
            </a:prstGeom>
            <a:noFill/>
          </p:spPr>
          <p:txBody>
            <a:bodyPr wrap="none" rtlCol="0">
              <a:spAutoFit/>
            </a:bodyPr>
            <a:lstStyle/>
            <a:p>
              <a:pPr algn="r"/>
              <a:r>
                <a:rPr lang="fr-FR" sz="1100" dirty="0"/>
                <a:t>0,0001</a:t>
              </a:r>
            </a:p>
          </p:txBody>
        </p:sp>
        <p:sp>
          <p:nvSpPr>
            <p:cNvPr id="54" name="ZoneTexte 53"/>
            <p:cNvSpPr txBox="1"/>
            <p:nvPr/>
          </p:nvSpPr>
          <p:spPr>
            <a:xfrm>
              <a:off x="1183886" y="4460462"/>
              <a:ext cx="263214" cy="261610"/>
            </a:xfrm>
            <a:prstGeom prst="rect">
              <a:avLst/>
            </a:prstGeom>
            <a:noFill/>
          </p:spPr>
          <p:txBody>
            <a:bodyPr wrap="none" rtlCol="0">
              <a:spAutoFit/>
            </a:bodyPr>
            <a:lstStyle/>
            <a:p>
              <a:pPr algn="ctr"/>
              <a:r>
                <a:rPr lang="fr-FR" sz="1100" dirty="0"/>
                <a:t>0</a:t>
              </a:r>
            </a:p>
          </p:txBody>
        </p:sp>
        <p:sp>
          <p:nvSpPr>
            <p:cNvPr id="55" name="ZoneTexte 54"/>
            <p:cNvSpPr txBox="1"/>
            <p:nvPr/>
          </p:nvSpPr>
          <p:spPr>
            <a:xfrm>
              <a:off x="1687539" y="4460462"/>
              <a:ext cx="341760" cy="261610"/>
            </a:xfrm>
            <a:prstGeom prst="rect">
              <a:avLst/>
            </a:prstGeom>
            <a:noFill/>
          </p:spPr>
          <p:txBody>
            <a:bodyPr wrap="none" rtlCol="0">
              <a:spAutoFit/>
            </a:bodyPr>
            <a:lstStyle/>
            <a:p>
              <a:pPr algn="ctr"/>
              <a:r>
                <a:rPr lang="fr-FR" sz="1100" dirty="0"/>
                <a:t>12</a:t>
              </a:r>
            </a:p>
          </p:txBody>
        </p:sp>
        <p:sp>
          <p:nvSpPr>
            <p:cNvPr id="56" name="ZoneTexte 55"/>
            <p:cNvSpPr txBox="1"/>
            <p:nvPr/>
          </p:nvSpPr>
          <p:spPr>
            <a:xfrm>
              <a:off x="2230464" y="4460462"/>
              <a:ext cx="341760" cy="261610"/>
            </a:xfrm>
            <a:prstGeom prst="rect">
              <a:avLst/>
            </a:prstGeom>
            <a:noFill/>
          </p:spPr>
          <p:txBody>
            <a:bodyPr wrap="none" rtlCol="0">
              <a:spAutoFit/>
            </a:bodyPr>
            <a:lstStyle/>
            <a:p>
              <a:pPr algn="ctr"/>
              <a:r>
                <a:rPr lang="fr-FR" sz="1100" dirty="0"/>
                <a:t>24</a:t>
              </a:r>
            </a:p>
          </p:txBody>
        </p:sp>
        <p:sp>
          <p:nvSpPr>
            <p:cNvPr id="57" name="ZoneTexte 56"/>
            <p:cNvSpPr txBox="1"/>
            <p:nvPr/>
          </p:nvSpPr>
          <p:spPr>
            <a:xfrm>
              <a:off x="2773389" y="4460462"/>
              <a:ext cx="341760" cy="261610"/>
            </a:xfrm>
            <a:prstGeom prst="rect">
              <a:avLst/>
            </a:prstGeom>
            <a:noFill/>
          </p:spPr>
          <p:txBody>
            <a:bodyPr wrap="none" rtlCol="0">
              <a:spAutoFit/>
            </a:bodyPr>
            <a:lstStyle/>
            <a:p>
              <a:pPr algn="ctr"/>
              <a:r>
                <a:rPr lang="fr-FR" sz="1100" dirty="0"/>
                <a:t>36</a:t>
              </a:r>
            </a:p>
          </p:txBody>
        </p:sp>
        <p:sp>
          <p:nvSpPr>
            <p:cNvPr id="58" name="ZoneTexte 57"/>
            <p:cNvSpPr txBox="1"/>
            <p:nvPr/>
          </p:nvSpPr>
          <p:spPr>
            <a:xfrm>
              <a:off x="3316314" y="4460462"/>
              <a:ext cx="341760" cy="261610"/>
            </a:xfrm>
            <a:prstGeom prst="rect">
              <a:avLst/>
            </a:prstGeom>
            <a:noFill/>
          </p:spPr>
          <p:txBody>
            <a:bodyPr wrap="none" rtlCol="0">
              <a:spAutoFit/>
            </a:bodyPr>
            <a:lstStyle/>
            <a:p>
              <a:pPr algn="ctr"/>
              <a:r>
                <a:rPr lang="fr-FR" sz="1100" dirty="0"/>
                <a:t>48</a:t>
              </a:r>
            </a:p>
          </p:txBody>
        </p:sp>
        <p:sp>
          <p:nvSpPr>
            <p:cNvPr id="59" name="ZoneTexte 58"/>
            <p:cNvSpPr txBox="1"/>
            <p:nvPr/>
          </p:nvSpPr>
          <p:spPr>
            <a:xfrm>
              <a:off x="3859239" y="4460462"/>
              <a:ext cx="341760" cy="261610"/>
            </a:xfrm>
            <a:prstGeom prst="rect">
              <a:avLst/>
            </a:prstGeom>
            <a:noFill/>
          </p:spPr>
          <p:txBody>
            <a:bodyPr wrap="none" rtlCol="0">
              <a:spAutoFit/>
            </a:bodyPr>
            <a:lstStyle/>
            <a:p>
              <a:pPr algn="ctr"/>
              <a:r>
                <a:rPr lang="fr-FR" sz="1100" dirty="0"/>
                <a:t>60</a:t>
              </a:r>
            </a:p>
          </p:txBody>
        </p:sp>
        <p:sp>
          <p:nvSpPr>
            <p:cNvPr id="60" name="ZoneTexte 59"/>
            <p:cNvSpPr txBox="1"/>
            <p:nvPr/>
          </p:nvSpPr>
          <p:spPr>
            <a:xfrm>
              <a:off x="729110" y="3771210"/>
              <a:ext cx="537327" cy="261610"/>
            </a:xfrm>
            <a:prstGeom prst="rect">
              <a:avLst/>
            </a:prstGeom>
            <a:noFill/>
          </p:spPr>
          <p:txBody>
            <a:bodyPr wrap="none" rtlCol="0">
              <a:spAutoFit/>
            </a:bodyPr>
            <a:lstStyle/>
            <a:p>
              <a:pPr algn="r"/>
              <a:r>
                <a:rPr lang="fr-FR" sz="1100" dirty="0"/>
                <a:t>0,001</a:t>
              </a:r>
            </a:p>
          </p:txBody>
        </p:sp>
        <p:sp>
          <p:nvSpPr>
            <p:cNvPr id="61" name="ZoneTexte 60"/>
            <p:cNvSpPr txBox="1"/>
            <p:nvPr/>
          </p:nvSpPr>
          <p:spPr>
            <a:xfrm>
              <a:off x="807657" y="3257623"/>
              <a:ext cx="458780" cy="261610"/>
            </a:xfrm>
            <a:prstGeom prst="rect">
              <a:avLst/>
            </a:prstGeom>
            <a:noFill/>
          </p:spPr>
          <p:txBody>
            <a:bodyPr wrap="none" rtlCol="0">
              <a:spAutoFit/>
            </a:bodyPr>
            <a:lstStyle/>
            <a:p>
              <a:pPr algn="r"/>
              <a:r>
                <a:rPr lang="fr-FR" sz="1100" dirty="0"/>
                <a:t>0,01</a:t>
              </a:r>
            </a:p>
          </p:txBody>
        </p:sp>
        <p:sp>
          <p:nvSpPr>
            <p:cNvPr id="62" name="ZoneTexte 61"/>
            <p:cNvSpPr txBox="1"/>
            <p:nvPr/>
          </p:nvSpPr>
          <p:spPr>
            <a:xfrm>
              <a:off x="886204" y="2744036"/>
              <a:ext cx="380233" cy="261610"/>
            </a:xfrm>
            <a:prstGeom prst="rect">
              <a:avLst/>
            </a:prstGeom>
            <a:noFill/>
          </p:spPr>
          <p:txBody>
            <a:bodyPr wrap="none" rtlCol="0">
              <a:spAutoFit/>
            </a:bodyPr>
            <a:lstStyle/>
            <a:p>
              <a:pPr algn="r"/>
              <a:r>
                <a:rPr lang="fr-FR" sz="1100" dirty="0"/>
                <a:t>0,1</a:t>
              </a:r>
            </a:p>
          </p:txBody>
        </p:sp>
        <p:sp>
          <p:nvSpPr>
            <p:cNvPr id="63" name="ZoneTexte 62"/>
            <p:cNvSpPr txBox="1"/>
            <p:nvPr/>
          </p:nvSpPr>
          <p:spPr>
            <a:xfrm>
              <a:off x="1003223" y="2230449"/>
              <a:ext cx="263214" cy="261610"/>
            </a:xfrm>
            <a:prstGeom prst="rect">
              <a:avLst/>
            </a:prstGeom>
            <a:noFill/>
          </p:spPr>
          <p:txBody>
            <a:bodyPr wrap="none" rtlCol="0">
              <a:spAutoFit/>
            </a:bodyPr>
            <a:lstStyle/>
            <a:p>
              <a:pPr algn="r"/>
              <a:r>
                <a:rPr lang="fr-FR" sz="1100" dirty="0"/>
                <a:t>1</a:t>
              </a:r>
            </a:p>
          </p:txBody>
        </p:sp>
        <p:sp>
          <p:nvSpPr>
            <p:cNvPr id="64" name="ZoneTexte 63"/>
            <p:cNvSpPr txBox="1"/>
            <p:nvPr/>
          </p:nvSpPr>
          <p:spPr>
            <a:xfrm>
              <a:off x="924677" y="1716862"/>
              <a:ext cx="341760" cy="261610"/>
            </a:xfrm>
            <a:prstGeom prst="rect">
              <a:avLst/>
            </a:prstGeom>
            <a:noFill/>
          </p:spPr>
          <p:txBody>
            <a:bodyPr wrap="none" rtlCol="0">
              <a:spAutoFit/>
            </a:bodyPr>
            <a:lstStyle/>
            <a:p>
              <a:pPr algn="r"/>
              <a:r>
                <a:rPr lang="fr-FR" sz="1100" dirty="0"/>
                <a:t>10</a:t>
              </a:r>
            </a:p>
          </p:txBody>
        </p:sp>
        <p:sp>
          <p:nvSpPr>
            <p:cNvPr id="65" name="ZoneTexte 64"/>
            <p:cNvSpPr txBox="1"/>
            <p:nvPr/>
          </p:nvSpPr>
          <p:spPr>
            <a:xfrm>
              <a:off x="1641760" y="3826176"/>
              <a:ext cx="1872629" cy="261610"/>
            </a:xfrm>
            <a:prstGeom prst="rect">
              <a:avLst/>
            </a:prstGeom>
            <a:noFill/>
          </p:spPr>
          <p:txBody>
            <a:bodyPr wrap="none" rtlCol="0">
              <a:spAutoFit/>
            </a:bodyPr>
            <a:lstStyle/>
            <a:p>
              <a:r>
                <a:rPr lang="fr-FR" sz="1100" b="1" dirty="0" err="1"/>
                <a:t>Kaletra</a:t>
              </a:r>
              <a:r>
                <a:rPr lang="fr-FR" sz="1100" b="1" baseline="30000" dirty="0"/>
                <a:t>®</a:t>
              </a:r>
              <a:r>
                <a:rPr lang="fr-FR" sz="1100" b="1" dirty="0"/>
                <a:t> (400/100 mg </a:t>
              </a:r>
              <a:r>
                <a:rPr lang="fr-FR" sz="1100" b="1" dirty="0" err="1"/>
                <a:t>bid</a:t>
              </a:r>
              <a:r>
                <a:rPr lang="fr-FR" sz="1100" b="1" dirty="0"/>
                <a:t>)</a:t>
              </a:r>
            </a:p>
          </p:txBody>
        </p:sp>
        <p:sp>
          <p:nvSpPr>
            <p:cNvPr id="66" name="ZoneTexte 65"/>
            <p:cNvSpPr txBox="1"/>
            <p:nvPr/>
          </p:nvSpPr>
          <p:spPr>
            <a:xfrm>
              <a:off x="1641760" y="4072397"/>
              <a:ext cx="2064989" cy="261610"/>
            </a:xfrm>
            <a:prstGeom prst="rect">
              <a:avLst/>
            </a:prstGeom>
            <a:noFill/>
          </p:spPr>
          <p:txBody>
            <a:bodyPr wrap="none" rtlCol="0">
              <a:spAutoFit/>
            </a:bodyPr>
            <a:lstStyle/>
            <a:p>
              <a:r>
                <a:rPr lang="fr-FR" sz="1100" b="1" dirty="0"/>
                <a:t>Nano-LPV (200/100 mg </a:t>
              </a:r>
              <a:r>
                <a:rPr lang="fr-FR" sz="1100" b="1" dirty="0" err="1"/>
                <a:t>bid</a:t>
              </a:r>
              <a:r>
                <a:rPr lang="fr-FR" sz="1100" b="1" dirty="0"/>
                <a:t>)</a:t>
              </a:r>
            </a:p>
          </p:txBody>
        </p:sp>
        <p:sp>
          <p:nvSpPr>
            <p:cNvPr id="67" name="ZoneTexte 66"/>
            <p:cNvSpPr txBox="1"/>
            <p:nvPr/>
          </p:nvSpPr>
          <p:spPr>
            <a:xfrm>
              <a:off x="2822544" y="2107338"/>
              <a:ext cx="501035" cy="338554"/>
            </a:xfrm>
            <a:prstGeom prst="rect">
              <a:avLst/>
            </a:prstGeom>
            <a:noFill/>
          </p:spPr>
          <p:txBody>
            <a:bodyPr wrap="none" rtlCol="0">
              <a:spAutoFit/>
            </a:bodyPr>
            <a:lstStyle/>
            <a:p>
              <a:r>
                <a:rPr lang="fr-FR" sz="1600" b="1" dirty="0">
                  <a:solidFill>
                    <a:srgbClr val="0070C0"/>
                  </a:solidFill>
                  <a:latin typeface="Calibri" panose="020F0502020204030204" pitchFamily="34" charset="0"/>
                  <a:cs typeface="Calibri" panose="020F0502020204030204" pitchFamily="34" charset="0"/>
                </a:rPr>
                <a:t>LPV</a:t>
              </a:r>
            </a:p>
          </p:txBody>
        </p:sp>
        <p:sp>
          <p:nvSpPr>
            <p:cNvPr id="69" name="ZoneTexte 68"/>
            <p:cNvSpPr txBox="1"/>
            <p:nvPr/>
          </p:nvSpPr>
          <p:spPr>
            <a:xfrm>
              <a:off x="2386614" y="4663442"/>
              <a:ext cx="663964" cy="261610"/>
            </a:xfrm>
            <a:prstGeom prst="rect">
              <a:avLst/>
            </a:prstGeom>
            <a:noFill/>
          </p:spPr>
          <p:txBody>
            <a:bodyPr wrap="none" rtlCol="0">
              <a:spAutoFit/>
            </a:bodyPr>
            <a:lstStyle/>
            <a:p>
              <a:pPr algn="ctr"/>
              <a:r>
                <a:rPr lang="fr-FR" sz="1100" b="1" dirty="0"/>
                <a:t>Heures</a:t>
              </a:r>
            </a:p>
          </p:txBody>
        </p:sp>
      </p:grpSp>
      <p:grpSp>
        <p:nvGrpSpPr>
          <p:cNvPr id="6" name="Groupe 5"/>
          <p:cNvGrpSpPr/>
          <p:nvPr/>
        </p:nvGrpSpPr>
        <p:grpSpPr>
          <a:xfrm>
            <a:off x="4898581" y="1716862"/>
            <a:ext cx="3390997" cy="3208190"/>
            <a:chOff x="4898581" y="1716862"/>
            <a:chExt cx="3390997" cy="3208190"/>
          </a:xfrm>
        </p:grpSpPr>
        <p:grpSp>
          <p:nvGrpSpPr>
            <p:cNvPr id="5139" name="Groupe 5138"/>
            <p:cNvGrpSpPr/>
            <p:nvPr/>
          </p:nvGrpSpPr>
          <p:grpSpPr>
            <a:xfrm>
              <a:off x="5232935" y="1822037"/>
              <a:ext cx="2906712" cy="2676525"/>
              <a:chOff x="5097463" y="1751013"/>
              <a:chExt cx="2906712" cy="2676525"/>
            </a:xfrm>
          </p:grpSpPr>
          <p:sp>
            <p:nvSpPr>
              <p:cNvPr id="13" name="Freeform 9"/>
              <p:cNvSpPr>
                <a:spLocks/>
              </p:cNvSpPr>
              <p:nvPr/>
            </p:nvSpPr>
            <p:spPr bwMode="auto">
              <a:xfrm>
                <a:off x="5187950" y="1751013"/>
                <a:ext cx="2816225" cy="2579688"/>
              </a:xfrm>
              <a:custGeom>
                <a:avLst/>
                <a:gdLst>
                  <a:gd name="T0" fmla="*/ 1774 w 1774"/>
                  <a:gd name="T1" fmla="*/ 1625 h 1625"/>
                  <a:gd name="T2" fmla="*/ 0 w 1774"/>
                  <a:gd name="T3" fmla="*/ 1625 h 1625"/>
                  <a:gd name="T4" fmla="*/ 0 w 1774"/>
                  <a:gd name="T5" fmla="*/ 0 h 1625"/>
                </a:gdLst>
                <a:ahLst/>
                <a:cxnLst>
                  <a:cxn ang="0">
                    <a:pos x="T0" y="T1"/>
                  </a:cxn>
                  <a:cxn ang="0">
                    <a:pos x="T2" y="T3"/>
                  </a:cxn>
                  <a:cxn ang="0">
                    <a:pos x="T4" y="T5"/>
                  </a:cxn>
                </a:cxnLst>
                <a:rect l="0" t="0" r="r" b="b"/>
                <a:pathLst>
                  <a:path w="1774" h="1625">
                    <a:moveTo>
                      <a:pt x="1774" y="1625"/>
                    </a:moveTo>
                    <a:lnTo>
                      <a:pt x="0" y="1625"/>
                    </a:lnTo>
                    <a:lnTo>
                      <a:pt x="0" y="0"/>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4" name="Line 10"/>
              <p:cNvSpPr>
                <a:spLocks noChangeShapeType="1"/>
              </p:cNvSpPr>
              <p:nvPr/>
            </p:nvSpPr>
            <p:spPr bwMode="auto">
              <a:xfrm>
                <a:off x="5097463" y="2133600"/>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5" name="Line 11"/>
              <p:cNvSpPr>
                <a:spLocks noChangeShapeType="1"/>
              </p:cNvSpPr>
              <p:nvPr/>
            </p:nvSpPr>
            <p:spPr bwMode="auto">
              <a:xfrm>
                <a:off x="5097463" y="1766888"/>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6" name="Line 12"/>
              <p:cNvSpPr>
                <a:spLocks noChangeShapeType="1"/>
              </p:cNvSpPr>
              <p:nvPr/>
            </p:nvSpPr>
            <p:spPr bwMode="auto">
              <a:xfrm>
                <a:off x="5097463" y="2865438"/>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7" name="Line 13"/>
              <p:cNvSpPr>
                <a:spLocks noChangeShapeType="1"/>
              </p:cNvSpPr>
              <p:nvPr/>
            </p:nvSpPr>
            <p:spPr bwMode="auto">
              <a:xfrm>
                <a:off x="5097463" y="3232150"/>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8" name="Line 14"/>
              <p:cNvSpPr>
                <a:spLocks noChangeShapeType="1"/>
              </p:cNvSpPr>
              <p:nvPr/>
            </p:nvSpPr>
            <p:spPr bwMode="auto">
              <a:xfrm>
                <a:off x="5097463" y="2500313"/>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19" name="Line 15"/>
              <p:cNvSpPr>
                <a:spLocks noChangeShapeType="1"/>
              </p:cNvSpPr>
              <p:nvPr/>
            </p:nvSpPr>
            <p:spPr bwMode="auto">
              <a:xfrm>
                <a:off x="5097463" y="3962400"/>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0" name="Line 16"/>
              <p:cNvSpPr>
                <a:spLocks noChangeShapeType="1"/>
              </p:cNvSpPr>
              <p:nvPr/>
            </p:nvSpPr>
            <p:spPr bwMode="auto">
              <a:xfrm>
                <a:off x="5097463" y="3595688"/>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1" name="Line 17"/>
              <p:cNvSpPr>
                <a:spLocks noChangeShapeType="1"/>
              </p:cNvSpPr>
              <p:nvPr/>
            </p:nvSpPr>
            <p:spPr bwMode="auto">
              <a:xfrm>
                <a:off x="5097463" y="4330700"/>
                <a:ext cx="90488"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8" name="Line 24"/>
              <p:cNvSpPr>
                <a:spLocks noChangeShapeType="1"/>
              </p:cNvSpPr>
              <p:nvPr/>
            </p:nvSpPr>
            <p:spPr bwMode="auto">
              <a:xfrm flipV="1">
                <a:off x="5187950"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29" name="Line 25"/>
              <p:cNvSpPr>
                <a:spLocks noChangeShapeType="1"/>
              </p:cNvSpPr>
              <p:nvPr/>
            </p:nvSpPr>
            <p:spPr bwMode="auto">
              <a:xfrm flipV="1">
                <a:off x="5745163"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30" name="Line 26"/>
              <p:cNvSpPr>
                <a:spLocks noChangeShapeType="1"/>
              </p:cNvSpPr>
              <p:nvPr/>
            </p:nvSpPr>
            <p:spPr bwMode="auto">
              <a:xfrm flipV="1">
                <a:off x="630237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31" name="Line 27"/>
              <p:cNvSpPr>
                <a:spLocks noChangeShapeType="1"/>
              </p:cNvSpPr>
              <p:nvPr/>
            </p:nvSpPr>
            <p:spPr bwMode="auto">
              <a:xfrm flipV="1">
                <a:off x="7421563"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20" name="Line 28"/>
              <p:cNvSpPr>
                <a:spLocks noChangeShapeType="1"/>
              </p:cNvSpPr>
              <p:nvPr/>
            </p:nvSpPr>
            <p:spPr bwMode="auto">
              <a:xfrm flipV="1">
                <a:off x="686117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0" name="Line 35"/>
              <p:cNvSpPr>
                <a:spLocks noChangeShapeType="1"/>
              </p:cNvSpPr>
              <p:nvPr/>
            </p:nvSpPr>
            <p:spPr bwMode="auto">
              <a:xfrm flipV="1">
                <a:off x="7978775" y="4330700"/>
                <a:ext cx="0" cy="96838"/>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2" name="Freeform 37"/>
              <p:cNvSpPr>
                <a:spLocks/>
              </p:cNvSpPr>
              <p:nvPr/>
            </p:nvSpPr>
            <p:spPr bwMode="auto">
              <a:xfrm>
                <a:off x="5187950" y="1955800"/>
                <a:ext cx="1127125" cy="1276350"/>
              </a:xfrm>
              <a:custGeom>
                <a:avLst/>
                <a:gdLst>
                  <a:gd name="T0" fmla="*/ 710 w 710"/>
                  <a:gd name="T1" fmla="*/ 793 h 804"/>
                  <a:gd name="T2" fmla="*/ 482 w 710"/>
                  <a:gd name="T3" fmla="*/ 525 h 804"/>
                  <a:gd name="T4" fmla="*/ 259 w 710"/>
                  <a:gd name="T5" fmla="*/ 159 h 804"/>
                  <a:gd name="T6" fmla="*/ 128 w 710"/>
                  <a:gd name="T7" fmla="*/ 0 h 804"/>
                  <a:gd name="T8" fmla="*/ 61 w 710"/>
                  <a:gd name="T9" fmla="*/ 91 h 804"/>
                  <a:gd name="T10" fmla="*/ 0 w 710"/>
                  <a:gd name="T11" fmla="*/ 804 h 804"/>
                </a:gdLst>
                <a:ahLst/>
                <a:cxnLst>
                  <a:cxn ang="0">
                    <a:pos x="T0" y="T1"/>
                  </a:cxn>
                  <a:cxn ang="0">
                    <a:pos x="T2" y="T3"/>
                  </a:cxn>
                  <a:cxn ang="0">
                    <a:pos x="T4" y="T5"/>
                  </a:cxn>
                  <a:cxn ang="0">
                    <a:pos x="T6" y="T7"/>
                  </a:cxn>
                  <a:cxn ang="0">
                    <a:pos x="T8" y="T9"/>
                  </a:cxn>
                  <a:cxn ang="0">
                    <a:pos x="T10" y="T11"/>
                  </a:cxn>
                </a:cxnLst>
                <a:rect l="0" t="0" r="r" b="b"/>
                <a:pathLst>
                  <a:path w="710" h="804">
                    <a:moveTo>
                      <a:pt x="710" y="793"/>
                    </a:moveTo>
                    <a:lnTo>
                      <a:pt x="482" y="525"/>
                    </a:lnTo>
                    <a:lnTo>
                      <a:pt x="259" y="159"/>
                    </a:lnTo>
                    <a:lnTo>
                      <a:pt x="128" y="0"/>
                    </a:lnTo>
                    <a:lnTo>
                      <a:pt x="61" y="91"/>
                    </a:lnTo>
                    <a:lnTo>
                      <a:pt x="0" y="804"/>
                    </a:lnTo>
                  </a:path>
                </a:pathLst>
              </a:custGeom>
              <a:noFill/>
              <a:ln w="25400">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4" name="Line 39"/>
              <p:cNvSpPr>
                <a:spLocks noChangeShapeType="1"/>
              </p:cNvSpPr>
              <p:nvPr/>
            </p:nvSpPr>
            <p:spPr bwMode="auto">
              <a:xfrm flipH="1">
                <a:off x="5413375" y="3878263"/>
                <a:ext cx="214313" cy="0"/>
              </a:xfrm>
              <a:prstGeom prst="line">
                <a:avLst/>
              </a:prstGeom>
              <a:noFill/>
              <a:ln w="254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6" name="Freeform 41"/>
              <p:cNvSpPr>
                <a:spLocks/>
              </p:cNvSpPr>
              <p:nvPr/>
            </p:nvSpPr>
            <p:spPr bwMode="auto">
              <a:xfrm>
                <a:off x="5187950" y="2122488"/>
                <a:ext cx="2778125" cy="1109663"/>
              </a:xfrm>
              <a:custGeom>
                <a:avLst/>
                <a:gdLst>
                  <a:gd name="T0" fmla="*/ 1750 w 1750"/>
                  <a:gd name="T1" fmla="*/ 645 h 699"/>
                  <a:gd name="T2" fmla="*/ 836 w 1750"/>
                  <a:gd name="T3" fmla="*/ 510 h 699"/>
                  <a:gd name="T4" fmla="*/ 387 w 1750"/>
                  <a:gd name="T5" fmla="*/ 431 h 699"/>
                  <a:gd name="T6" fmla="*/ 192 w 1750"/>
                  <a:gd name="T7" fmla="*/ 371 h 699"/>
                  <a:gd name="T8" fmla="*/ 58 w 1750"/>
                  <a:gd name="T9" fmla="*/ 0 h 699"/>
                  <a:gd name="T10" fmla="*/ 0 w 1750"/>
                  <a:gd name="T11" fmla="*/ 699 h 699"/>
                </a:gdLst>
                <a:ahLst/>
                <a:cxnLst>
                  <a:cxn ang="0">
                    <a:pos x="T0" y="T1"/>
                  </a:cxn>
                  <a:cxn ang="0">
                    <a:pos x="T2" y="T3"/>
                  </a:cxn>
                  <a:cxn ang="0">
                    <a:pos x="T4" y="T5"/>
                  </a:cxn>
                  <a:cxn ang="0">
                    <a:pos x="T6" y="T7"/>
                  </a:cxn>
                  <a:cxn ang="0">
                    <a:pos x="T8" y="T9"/>
                  </a:cxn>
                  <a:cxn ang="0">
                    <a:pos x="T10" y="T11"/>
                  </a:cxn>
                </a:cxnLst>
                <a:rect l="0" t="0" r="r" b="b"/>
                <a:pathLst>
                  <a:path w="1750" h="699">
                    <a:moveTo>
                      <a:pt x="1750" y="645"/>
                    </a:moveTo>
                    <a:lnTo>
                      <a:pt x="836" y="510"/>
                    </a:lnTo>
                    <a:lnTo>
                      <a:pt x="387" y="431"/>
                    </a:lnTo>
                    <a:lnTo>
                      <a:pt x="192" y="371"/>
                    </a:lnTo>
                    <a:lnTo>
                      <a:pt x="58" y="0"/>
                    </a:lnTo>
                    <a:lnTo>
                      <a:pt x="0" y="699"/>
                    </a:lnTo>
                  </a:path>
                </a:pathLst>
              </a:custGeom>
              <a:noFill/>
              <a:ln w="254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100"/>
              </a:p>
            </p:txBody>
          </p:sp>
          <p:sp>
            <p:nvSpPr>
              <p:cNvPr id="5138" name="Line 43"/>
              <p:cNvSpPr>
                <a:spLocks noChangeShapeType="1"/>
              </p:cNvSpPr>
              <p:nvPr/>
            </p:nvSpPr>
            <p:spPr bwMode="auto">
              <a:xfrm flipH="1">
                <a:off x="5413375" y="4103688"/>
                <a:ext cx="214313" cy="0"/>
              </a:xfrm>
              <a:prstGeom prst="line">
                <a:avLst/>
              </a:prstGeom>
              <a:noFill/>
              <a:ln w="254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100"/>
              </a:p>
            </p:txBody>
          </p:sp>
        </p:grpSp>
        <p:sp>
          <p:nvSpPr>
            <p:cNvPr id="89" name="ZoneTexte 88"/>
            <p:cNvSpPr txBox="1"/>
            <p:nvPr/>
          </p:nvSpPr>
          <p:spPr>
            <a:xfrm>
              <a:off x="5037139" y="4284795"/>
              <a:ext cx="263214" cy="261610"/>
            </a:xfrm>
            <a:prstGeom prst="rect">
              <a:avLst/>
            </a:prstGeom>
            <a:noFill/>
          </p:spPr>
          <p:txBody>
            <a:bodyPr wrap="none" rtlCol="0">
              <a:spAutoFit/>
            </a:bodyPr>
            <a:lstStyle/>
            <a:p>
              <a:pPr algn="r"/>
              <a:r>
                <a:rPr lang="fr-FR" sz="1100" dirty="0"/>
                <a:t>0</a:t>
              </a:r>
            </a:p>
          </p:txBody>
        </p:sp>
        <p:sp>
          <p:nvSpPr>
            <p:cNvPr id="90" name="ZoneTexte 89"/>
            <p:cNvSpPr txBox="1"/>
            <p:nvPr/>
          </p:nvSpPr>
          <p:spPr>
            <a:xfrm>
              <a:off x="5196262" y="4460462"/>
              <a:ext cx="263214" cy="261610"/>
            </a:xfrm>
            <a:prstGeom prst="rect">
              <a:avLst/>
            </a:prstGeom>
            <a:noFill/>
          </p:spPr>
          <p:txBody>
            <a:bodyPr wrap="none" rtlCol="0">
              <a:spAutoFit/>
            </a:bodyPr>
            <a:lstStyle/>
            <a:p>
              <a:pPr algn="ctr"/>
              <a:r>
                <a:rPr lang="fr-FR" sz="1100" dirty="0"/>
                <a:t>0</a:t>
              </a:r>
            </a:p>
          </p:txBody>
        </p:sp>
        <p:sp>
          <p:nvSpPr>
            <p:cNvPr id="91" name="ZoneTexte 90"/>
            <p:cNvSpPr txBox="1"/>
            <p:nvPr/>
          </p:nvSpPr>
          <p:spPr>
            <a:xfrm>
              <a:off x="5716849" y="4460462"/>
              <a:ext cx="341760" cy="261610"/>
            </a:xfrm>
            <a:prstGeom prst="rect">
              <a:avLst/>
            </a:prstGeom>
            <a:noFill/>
          </p:spPr>
          <p:txBody>
            <a:bodyPr wrap="none" rtlCol="0">
              <a:spAutoFit/>
            </a:bodyPr>
            <a:lstStyle/>
            <a:p>
              <a:pPr algn="ctr"/>
              <a:r>
                <a:rPr lang="fr-FR" sz="1100" dirty="0"/>
                <a:t>12</a:t>
              </a:r>
            </a:p>
          </p:txBody>
        </p:sp>
        <p:sp>
          <p:nvSpPr>
            <p:cNvPr id="92" name="ZoneTexte 91"/>
            <p:cNvSpPr txBox="1"/>
            <p:nvPr/>
          </p:nvSpPr>
          <p:spPr>
            <a:xfrm>
              <a:off x="6274591" y="4460462"/>
              <a:ext cx="341760" cy="261610"/>
            </a:xfrm>
            <a:prstGeom prst="rect">
              <a:avLst/>
            </a:prstGeom>
            <a:noFill/>
          </p:spPr>
          <p:txBody>
            <a:bodyPr wrap="none" rtlCol="0">
              <a:spAutoFit/>
            </a:bodyPr>
            <a:lstStyle/>
            <a:p>
              <a:pPr algn="ctr"/>
              <a:r>
                <a:rPr lang="fr-FR" sz="1100" dirty="0"/>
                <a:t>24</a:t>
              </a:r>
            </a:p>
          </p:txBody>
        </p:sp>
        <p:sp>
          <p:nvSpPr>
            <p:cNvPr id="93" name="ZoneTexte 92"/>
            <p:cNvSpPr txBox="1"/>
            <p:nvPr/>
          </p:nvSpPr>
          <p:spPr>
            <a:xfrm>
              <a:off x="6832333" y="4460462"/>
              <a:ext cx="341760" cy="261610"/>
            </a:xfrm>
            <a:prstGeom prst="rect">
              <a:avLst/>
            </a:prstGeom>
            <a:noFill/>
          </p:spPr>
          <p:txBody>
            <a:bodyPr wrap="none" rtlCol="0">
              <a:spAutoFit/>
            </a:bodyPr>
            <a:lstStyle/>
            <a:p>
              <a:pPr algn="ctr"/>
              <a:r>
                <a:rPr lang="fr-FR" sz="1100" dirty="0"/>
                <a:t>36</a:t>
              </a:r>
            </a:p>
          </p:txBody>
        </p:sp>
        <p:sp>
          <p:nvSpPr>
            <p:cNvPr id="94" name="ZoneTexte 93"/>
            <p:cNvSpPr txBox="1"/>
            <p:nvPr/>
          </p:nvSpPr>
          <p:spPr>
            <a:xfrm>
              <a:off x="7390075" y="4460462"/>
              <a:ext cx="341760" cy="261610"/>
            </a:xfrm>
            <a:prstGeom prst="rect">
              <a:avLst/>
            </a:prstGeom>
            <a:noFill/>
          </p:spPr>
          <p:txBody>
            <a:bodyPr wrap="none" rtlCol="0">
              <a:spAutoFit/>
            </a:bodyPr>
            <a:lstStyle/>
            <a:p>
              <a:pPr algn="ctr"/>
              <a:r>
                <a:rPr lang="fr-FR" sz="1100" dirty="0"/>
                <a:t>48</a:t>
              </a:r>
            </a:p>
          </p:txBody>
        </p:sp>
        <p:sp>
          <p:nvSpPr>
            <p:cNvPr id="95" name="ZoneTexte 94"/>
            <p:cNvSpPr txBox="1"/>
            <p:nvPr/>
          </p:nvSpPr>
          <p:spPr>
            <a:xfrm>
              <a:off x="7947818" y="4460462"/>
              <a:ext cx="341760" cy="261610"/>
            </a:xfrm>
            <a:prstGeom prst="rect">
              <a:avLst/>
            </a:prstGeom>
            <a:noFill/>
          </p:spPr>
          <p:txBody>
            <a:bodyPr wrap="none" rtlCol="0">
              <a:spAutoFit/>
            </a:bodyPr>
            <a:lstStyle/>
            <a:p>
              <a:pPr algn="ctr"/>
              <a:r>
                <a:rPr lang="fr-FR" sz="1100" dirty="0"/>
                <a:t>60</a:t>
              </a:r>
            </a:p>
          </p:txBody>
        </p:sp>
        <p:sp>
          <p:nvSpPr>
            <p:cNvPr id="96" name="ZoneTexte 95"/>
            <p:cNvSpPr txBox="1"/>
            <p:nvPr/>
          </p:nvSpPr>
          <p:spPr>
            <a:xfrm>
              <a:off x="4898581" y="3917950"/>
              <a:ext cx="380232" cy="261610"/>
            </a:xfrm>
            <a:prstGeom prst="rect">
              <a:avLst/>
            </a:prstGeom>
            <a:noFill/>
          </p:spPr>
          <p:txBody>
            <a:bodyPr wrap="none" rtlCol="0">
              <a:spAutoFit/>
            </a:bodyPr>
            <a:lstStyle/>
            <a:p>
              <a:pPr algn="r"/>
              <a:r>
                <a:rPr lang="fr-FR" sz="1100" dirty="0"/>
                <a:t>0,5</a:t>
              </a:r>
            </a:p>
          </p:txBody>
        </p:sp>
        <p:sp>
          <p:nvSpPr>
            <p:cNvPr id="97" name="ZoneTexte 96"/>
            <p:cNvSpPr txBox="1"/>
            <p:nvPr/>
          </p:nvSpPr>
          <p:spPr>
            <a:xfrm>
              <a:off x="4898581" y="3184254"/>
              <a:ext cx="380232" cy="261610"/>
            </a:xfrm>
            <a:prstGeom prst="rect">
              <a:avLst/>
            </a:prstGeom>
            <a:noFill/>
          </p:spPr>
          <p:txBody>
            <a:bodyPr wrap="none" rtlCol="0">
              <a:spAutoFit/>
            </a:bodyPr>
            <a:lstStyle/>
            <a:p>
              <a:pPr algn="r"/>
              <a:r>
                <a:rPr lang="fr-FR" sz="1100" dirty="0"/>
                <a:t>1,5</a:t>
              </a:r>
            </a:p>
          </p:txBody>
        </p:sp>
        <p:sp>
          <p:nvSpPr>
            <p:cNvPr id="98" name="ZoneTexte 97"/>
            <p:cNvSpPr txBox="1"/>
            <p:nvPr/>
          </p:nvSpPr>
          <p:spPr>
            <a:xfrm>
              <a:off x="4898581" y="2450558"/>
              <a:ext cx="380232" cy="261610"/>
            </a:xfrm>
            <a:prstGeom prst="rect">
              <a:avLst/>
            </a:prstGeom>
            <a:noFill/>
          </p:spPr>
          <p:txBody>
            <a:bodyPr wrap="none" rtlCol="0">
              <a:spAutoFit/>
            </a:bodyPr>
            <a:lstStyle/>
            <a:p>
              <a:pPr algn="r"/>
              <a:r>
                <a:rPr lang="fr-FR" sz="1100" dirty="0"/>
                <a:t>2,5</a:t>
              </a:r>
            </a:p>
          </p:txBody>
        </p:sp>
        <p:sp>
          <p:nvSpPr>
            <p:cNvPr id="99" name="ZoneTexte 98"/>
            <p:cNvSpPr txBox="1"/>
            <p:nvPr/>
          </p:nvSpPr>
          <p:spPr>
            <a:xfrm>
              <a:off x="5015599" y="2083710"/>
              <a:ext cx="263214" cy="261610"/>
            </a:xfrm>
            <a:prstGeom prst="rect">
              <a:avLst/>
            </a:prstGeom>
            <a:noFill/>
          </p:spPr>
          <p:txBody>
            <a:bodyPr wrap="none" rtlCol="0">
              <a:spAutoFit/>
            </a:bodyPr>
            <a:lstStyle/>
            <a:p>
              <a:pPr algn="r"/>
              <a:r>
                <a:rPr lang="fr-FR" sz="1100" dirty="0"/>
                <a:t>3</a:t>
              </a:r>
            </a:p>
          </p:txBody>
        </p:sp>
        <p:sp>
          <p:nvSpPr>
            <p:cNvPr id="100" name="ZoneTexte 99"/>
            <p:cNvSpPr txBox="1"/>
            <p:nvPr/>
          </p:nvSpPr>
          <p:spPr>
            <a:xfrm>
              <a:off x="4898581" y="1716862"/>
              <a:ext cx="380232" cy="261610"/>
            </a:xfrm>
            <a:prstGeom prst="rect">
              <a:avLst/>
            </a:prstGeom>
            <a:noFill/>
          </p:spPr>
          <p:txBody>
            <a:bodyPr wrap="none" rtlCol="0">
              <a:spAutoFit/>
            </a:bodyPr>
            <a:lstStyle/>
            <a:p>
              <a:pPr algn="r"/>
              <a:r>
                <a:rPr lang="fr-FR" sz="1100" dirty="0"/>
                <a:t>3,5</a:t>
              </a:r>
            </a:p>
          </p:txBody>
        </p:sp>
        <p:sp>
          <p:nvSpPr>
            <p:cNvPr id="101" name="ZoneTexte 100"/>
            <p:cNvSpPr txBox="1"/>
            <p:nvPr/>
          </p:nvSpPr>
          <p:spPr>
            <a:xfrm>
              <a:off x="5708566" y="3826176"/>
              <a:ext cx="1689886" cy="261610"/>
            </a:xfrm>
            <a:prstGeom prst="rect">
              <a:avLst/>
            </a:prstGeom>
            <a:noFill/>
          </p:spPr>
          <p:txBody>
            <a:bodyPr wrap="none" rtlCol="0">
              <a:spAutoFit/>
            </a:bodyPr>
            <a:lstStyle/>
            <a:p>
              <a:r>
                <a:rPr lang="fr-FR" sz="1100" b="1" dirty="0"/>
                <a:t>Nano-EFV (300 mg </a:t>
              </a:r>
              <a:r>
                <a:rPr lang="fr-FR" sz="1100" b="1" dirty="0" err="1"/>
                <a:t>qd</a:t>
              </a:r>
              <a:r>
                <a:rPr lang="fr-FR" sz="1100" b="1" dirty="0"/>
                <a:t>)</a:t>
              </a:r>
            </a:p>
          </p:txBody>
        </p:sp>
        <p:sp>
          <p:nvSpPr>
            <p:cNvPr id="102" name="ZoneTexte 101"/>
            <p:cNvSpPr txBox="1"/>
            <p:nvPr/>
          </p:nvSpPr>
          <p:spPr>
            <a:xfrm>
              <a:off x="5708566" y="4072397"/>
              <a:ext cx="1584088" cy="261610"/>
            </a:xfrm>
            <a:prstGeom prst="rect">
              <a:avLst/>
            </a:prstGeom>
            <a:noFill/>
          </p:spPr>
          <p:txBody>
            <a:bodyPr wrap="none" rtlCol="0">
              <a:spAutoFit/>
            </a:bodyPr>
            <a:lstStyle/>
            <a:p>
              <a:r>
                <a:rPr lang="fr-FR" sz="1100" b="1" dirty="0" err="1"/>
                <a:t>Sustiva</a:t>
              </a:r>
              <a:r>
                <a:rPr lang="fr-FR" sz="1100" b="1" baseline="30000" dirty="0"/>
                <a:t>®</a:t>
              </a:r>
              <a:r>
                <a:rPr lang="fr-FR" sz="1100" b="1" dirty="0"/>
                <a:t> (600 mg </a:t>
              </a:r>
              <a:r>
                <a:rPr lang="fr-FR" sz="1100" b="1" dirty="0" err="1"/>
                <a:t>qd</a:t>
              </a:r>
              <a:r>
                <a:rPr lang="fr-FR" sz="1100" b="1" dirty="0"/>
                <a:t>)</a:t>
              </a:r>
            </a:p>
          </p:txBody>
        </p:sp>
        <p:sp>
          <p:nvSpPr>
            <p:cNvPr id="103" name="ZoneTexte 102"/>
            <p:cNvSpPr txBox="1"/>
            <p:nvPr/>
          </p:nvSpPr>
          <p:spPr>
            <a:xfrm>
              <a:off x="6834920" y="2107338"/>
              <a:ext cx="500458" cy="338554"/>
            </a:xfrm>
            <a:prstGeom prst="rect">
              <a:avLst/>
            </a:prstGeom>
            <a:noFill/>
          </p:spPr>
          <p:txBody>
            <a:bodyPr wrap="none" rtlCol="0">
              <a:spAutoFit/>
            </a:bodyPr>
            <a:lstStyle/>
            <a:p>
              <a:r>
                <a:rPr lang="fr-FR" sz="1600" b="1" dirty="0">
                  <a:solidFill>
                    <a:srgbClr val="0070C0"/>
                  </a:solidFill>
                  <a:latin typeface="Calibri" panose="020F0502020204030204" pitchFamily="34" charset="0"/>
                  <a:cs typeface="Calibri" panose="020F0502020204030204" pitchFamily="34" charset="0"/>
                </a:rPr>
                <a:t>EFV</a:t>
              </a:r>
            </a:p>
          </p:txBody>
        </p:sp>
        <p:sp>
          <p:nvSpPr>
            <p:cNvPr id="104" name="ZoneTexte 103"/>
            <p:cNvSpPr txBox="1"/>
            <p:nvPr/>
          </p:nvSpPr>
          <p:spPr>
            <a:xfrm>
              <a:off x="6398990" y="4663442"/>
              <a:ext cx="663964" cy="261610"/>
            </a:xfrm>
            <a:prstGeom prst="rect">
              <a:avLst/>
            </a:prstGeom>
            <a:noFill/>
          </p:spPr>
          <p:txBody>
            <a:bodyPr wrap="none" rtlCol="0">
              <a:spAutoFit/>
            </a:bodyPr>
            <a:lstStyle/>
            <a:p>
              <a:pPr algn="ctr"/>
              <a:r>
                <a:rPr lang="fr-FR" sz="1100" b="1" dirty="0"/>
                <a:t>Heures</a:t>
              </a:r>
            </a:p>
          </p:txBody>
        </p:sp>
        <p:sp>
          <p:nvSpPr>
            <p:cNvPr id="106" name="ZoneTexte 105"/>
            <p:cNvSpPr txBox="1"/>
            <p:nvPr/>
          </p:nvSpPr>
          <p:spPr>
            <a:xfrm>
              <a:off x="5015599" y="3551102"/>
              <a:ext cx="263214" cy="261610"/>
            </a:xfrm>
            <a:prstGeom prst="rect">
              <a:avLst/>
            </a:prstGeom>
            <a:noFill/>
          </p:spPr>
          <p:txBody>
            <a:bodyPr wrap="none" rtlCol="0">
              <a:spAutoFit/>
            </a:bodyPr>
            <a:lstStyle/>
            <a:p>
              <a:pPr algn="r"/>
              <a:r>
                <a:rPr lang="fr-FR" sz="1100" dirty="0"/>
                <a:t>1</a:t>
              </a:r>
            </a:p>
          </p:txBody>
        </p:sp>
        <p:sp>
          <p:nvSpPr>
            <p:cNvPr id="107" name="ZoneTexte 106"/>
            <p:cNvSpPr txBox="1"/>
            <p:nvPr/>
          </p:nvSpPr>
          <p:spPr>
            <a:xfrm>
              <a:off x="5015599" y="2817406"/>
              <a:ext cx="263214" cy="261610"/>
            </a:xfrm>
            <a:prstGeom prst="rect">
              <a:avLst/>
            </a:prstGeom>
            <a:noFill/>
          </p:spPr>
          <p:txBody>
            <a:bodyPr wrap="none" rtlCol="0">
              <a:spAutoFit/>
            </a:bodyPr>
            <a:lstStyle/>
            <a:p>
              <a:pPr algn="r"/>
              <a:r>
                <a:rPr lang="fr-FR" sz="1100" dirty="0"/>
                <a:t>2</a:t>
              </a:r>
            </a:p>
          </p:txBody>
        </p:sp>
      </p:grpSp>
      <p:sp>
        <p:nvSpPr>
          <p:cNvPr id="78" name="ZoneTexte 7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118</a:t>
            </a:r>
          </a:p>
        </p:txBody>
      </p:sp>
    </p:spTree>
    <p:extLst>
      <p:ext uri="{BB962C8B-B14F-4D97-AF65-F5344CB8AC3E}">
        <p14:creationId xmlns:p14="http://schemas.microsoft.com/office/powerpoint/2010/main" val="159203092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Prodrogue</a:t>
            </a:r>
            <a:r>
              <a:rPr lang="fr-FR" dirty="0"/>
              <a:t> nano-formulée de </a:t>
            </a:r>
            <a:r>
              <a:rPr lang="fr-FR" dirty="0" err="1"/>
              <a:t>cabotégravir</a:t>
            </a:r>
            <a:r>
              <a:rPr lang="fr-FR" dirty="0"/>
              <a:t> (1)</a:t>
            </a:r>
          </a:p>
        </p:txBody>
      </p:sp>
      <p:sp>
        <p:nvSpPr>
          <p:cNvPr id="5123" name="Rectangle 3"/>
          <p:cNvSpPr>
            <a:spLocks noGrp="1" noChangeArrowheads="1"/>
          </p:cNvSpPr>
          <p:nvPr>
            <p:ph idx="1"/>
          </p:nvPr>
        </p:nvSpPr>
        <p:spPr>
          <a:xfrm>
            <a:off x="457200" y="1341438"/>
            <a:ext cx="8507413" cy="3162829"/>
          </a:xfrm>
        </p:spPr>
        <p:txBody>
          <a:bodyPr/>
          <a:lstStyle/>
          <a:p>
            <a:pPr eaLnBrk="1" hangingPunct="1"/>
            <a:r>
              <a:rPr lang="fr-FR" sz="1600" b="1" dirty="0">
                <a:solidFill>
                  <a:srgbClr val="0070C0"/>
                </a:solidFill>
              </a:rPr>
              <a:t>Objectif de l’étude : </a:t>
            </a:r>
            <a:r>
              <a:rPr lang="fr-FR" sz="1600" dirty="0"/>
              <a:t>transformer CAB en </a:t>
            </a:r>
            <a:r>
              <a:rPr lang="fr-FR" sz="1600" dirty="0" err="1"/>
              <a:t>prodrogue</a:t>
            </a:r>
            <a:r>
              <a:rPr lang="fr-FR" sz="1600" dirty="0"/>
              <a:t> de manière à réduire le volume d’injection de la nano-formulation parentérale à libération prolongée et à améliorer le profil PK plasma de CAB </a:t>
            </a:r>
            <a:br>
              <a:rPr lang="fr-FR" sz="1600" dirty="0"/>
            </a:br>
            <a:endParaRPr lang="fr-FR" sz="1600" dirty="0"/>
          </a:p>
          <a:p>
            <a:pPr eaLnBrk="1" hangingPunct="1"/>
            <a:r>
              <a:rPr lang="fr-FR" sz="1600" b="1" dirty="0">
                <a:solidFill>
                  <a:srgbClr val="0070C0"/>
                </a:solidFill>
              </a:rPr>
              <a:t>Méthode</a:t>
            </a:r>
          </a:p>
          <a:p>
            <a:pPr lvl="1" eaLnBrk="1" hangingPunct="1"/>
            <a:r>
              <a:rPr lang="fr-FR" sz="1400" dirty="0"/>
              <a:t>Greffage chimique d’un chlorure de </a:t>
            </a:r>
            <a:r>
              <a:rPr lang="fr-FR" sz="1400" dirty="0" err="1"/>
              <a:t>myristoyl</a:t>
            </a:r>
            <a:r>
              <a:rPr lang="fr-FR" sz="1400" dirty="0"/>
              <a:t> (</a:t>
            </a:r>
            <a:r>
              <a:rPr lang="fr-FR" sz="1400" dirty="0" err="1"/>
              <a:t>tétradécanoate</a:t>
            </a:r>
            <a:r>
              <a:rPr lang="fr-FR" sz="1400" dirty="0"/>
              <a:t>) sur CAB de manière à modifier </a:t>
            </a:r>
            <a:br>
              <a:rPr lang="fr-FR" sz="1400" dirty="0"/>
            </a:br>
            <a:r>
              <a:rPr lang="fr-FR" sz="1400" dirty="0"/>
              <a:t>sa </a:t>
            </a:r>
            <a:r>
              <a:rPr lang="fr-FR" sz="1400" dirty="0" err="1"/>
              <a:t>liposolubilibilté</a:t>
            </a:r>
            <a:r>
              <a:rPr lang="fr-FR" sz="1400" dirty="0"/>
              <a:t> puis homogénéisation sous haute pression dans un </a:t>
            </a:r>
            <a:r>
              <a:rPr lang="fr-FR" sz="1400" dirty="0" err="1"/>
              <a:t>poloxamer</a:t>
            </a:r>
            <a:r>
              <a:rPr lang="fr-FR" sz="1400" dirty="0"/>
              <a:t> 407</a:t>
            </a:r>
          </a:p>
          <a:p>
            <a:pPr lvl="1" eaLnBrk="1" hangingPunct="1"/>
            <a:r>
              <a:rPr lang="fr-FR" sz="1400" dirty="0"/>
              <a:t>Etude in vitro d’entrée et accumulation sur monocytes humains dérivés des macrophages</a:t>
            </a:r>
          </a:p>
          <a:p>
            <a:pPr lvl="1" eaLnBrk="1" hangingPunct="1"/>
            <a:r>
              <a:rPr lang="fr-FR" sz="1400" dirty="0"/>
              <a:t>Activité antivirale par mesures de l’activité transcriptase inverse et Ag p24 VIH-1</a:t>
            </a:r>
          </a:p>
          <a:p>
            <a:pPr lvl="1" eaLnBrk="1" hangingPunct="1"/>
            <a:r>
              <a:rPr lang="fr-FR" sz="1400" dirty="0"/>
              <a:t>Comparaison des résultats entre CAB-LAP (Libération prolongée) et NMCAB </a:t>
            </a:r>
            <a:br>
              <a:rPr lang="fr-FR" sz="1400" dirty="0"/>
            </a:br>
            <a:r>
              <a:rPr lang="fr-FR" sz="1400" dirty="0"/>
              <a:t>(</a:t>
            </a:r>
            <a:r>
              <a:rPr lang="fr-FR" sz="1400" dirty="0" err="1"/>
              <a:t>prodrogue</a:t>
            </a:r>
            <a:r>
              <a:rPr lang="fr-FR" sz="1400" dirty="0"/>
              <a:t> nano-formulée) chez la souris </a:t>
            </a:r>
            <a:r>
              <a:rPr lang="fr-FR" sz="1400" dirty="0" err="1"/>
              <a:t>Balb</a:t>
            </a:r>
            <a:r>
              <a:rPr lang="fr-FR" sz="1400" dirty="0"/>
              <a:t>/c après IM de 15 à 45 mg/kg)</a:t>
            </a:r>
          </a:p>
          <a:p>
            <a:pPr lvl="1" eaLnBrk="1" hangingPunct="1"/>
            <a:r>
              <a:rPr lang="fr-FR" sz="1400" dirty="0"/>
              <a:t>Mesures des concentrations plasmatiques pendant 2 mois après l’injection</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Zhou T, CROI 2017, Abs. 439</a:t>
            </a:r>
          </a:p>
        </p:txBody>
      </p:sp>
      <p:sp>
        <p:nvSpPr>
          <p:cNvPr id="4" name="ZoneTexte 3"/>
          <p:cNvSpPr txBox="1"/>
          <p:nvPr/>
        </p:nvSpPr>
        <p:spPr>
          <a:xfrm>
            <a:off x="1080820" y="4284606"/>
            <a:ext cx="6916765"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Greffage chimique d’un radical </a:t>
            </a:r>
            <a:r>
              <a:rPr lang="fr-FR" b="1" dirty="0" err="1">
                <a:solidFill>
                  <a:srgbClr val="0070C0"/>
                </a:solidFill>
                <a:latin typeface="Calibri" panose="020F0502020204030204" pitchFamily="34" charset="0"/>
              </a:rPr>
              <a:t>tétradécanoate</a:t>
            </a:r>
            <a:r>
              <a:rPr lang="fr-FR" b="1" dirty="0">
                <a:solidFill>
                  <a:srgbClr val="0070C0"/>
                </a:solidFill>
                <a:latin typeface="Calibri" panose="020F0502020204030204" pitchFamily="34" charset="0"/>
              </a:rPr>
              <a:t> puis nano-formulation  </a:t>
            </a:r>
          </a:p>
        </p:txBody>
      </p:sp>
      <p:sp>
        <p:nvSpPr>
          <p:cNvPr id="228" name="ZoneTexte 227"/>
          <p:cNvSpPr txBox="1"/>
          <p:nvPr/>
        </p:nvSpPr>
        <p:spPr>
          <a:xfrm>
            <a:off x="5359160" y="4720618"/>
            <a:ext cx="277640" cy="246221"/>
          </a:xfrm>
          <a:prstGeom prst="rect">
            <a:avLst/>
          </a:prstGeom>
          <a:noFill/>
        </p:spPr>
        <p:txBody>
          <a:bodyPr wrap="none" rtlCol="0">
            <a:spAutoFit/>
          </a:bodyPr>
          <a:lstStyle/>
          <a:p>
            <a:pPr algn="ctr"/>
            <a:r>
              <a:rPr lang="fr-FR" sz="1000" b="1" dirty="0"/>
              <a:t>H</a:t>
            </a:r>
          </a:p>
        </p:txBody>
      </p:sp>
      <p:grpSp>
        <p:nvGrpSpPr>
          <p:cNvPr id="2" name="Groupe 1"/>
          <p:cNvGrpSpPr/>
          <p:nvPr/>
        </p:nvGrpSpPr>
        <p:grpSpPr>
          <a:xfrm>
            <a:off x="414611" y="4666076"/>
            <a:ext cx="8436291" cy="1813091"/>
            <a:chOff x="414611" y="4666076"/>
            <a:chExt cx="8436291" cy="1813091"/>
          </a:xfrm>
        </p:grpSpPr>
        <p:pic>
          <p:nvPicPr>
            <p:cNvPr id="4098" name="Picture 2" descr="C:\Users\Ludo\Documents\Travail\CROI 2017\Gilles Peytavin\image0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28809" y="4666076"/>
              <a:ext cx="2222093" cy="1299359"/>
            </a:xfrm>
            <a:prstGeom prst="rect">
              <a:avLst/>
            </a:prstGeom>
            <a:noFill/>
            <a:extLst>
              <a:ext uri="{909E8E84-426E-40dd-AFC4-6F175D3DCCD1}">
                <a14:hiddenFill xmlns:a14="http://schemas.microsoft.com/office/drawing/2010/main" xmlns="">
                  <a:solidFill>
                    <a:srgbClr val="FFFFFF"/>
                  </a:solidFill>
                </a14:hiddenFill>
              </a:ext>
            </a:extLst>
          </p:spPr>
        </p:pic>
        <p:cxnSp>
          <p:nvCxnSpPr>
            <p:cNvPr id="7" name="Connecteur droit avec flèche 6"/>
            <p:cNvCxnSpPr/>
            <p:nvPr/>
          </p:nvCxnSpPr>
          <p:spPr bwMode="auto">
            <a:xfrm>
              <a:off x="5991584" y="5287534"/>
              <a:ext cx="456609" cy="0"/>
            </a:xfrm>
            <a:prstGeom prst="straightConnector1">
              <a:avLst/>
            </a:prstGeom>
            <a:solidFill>
              <a:schemeClr val="accent1"/>
            </a:solidFill>
            <a:ln w="28575" cap="flat" cmpd="sng" algn="ctr">
              <a:solidFill>
                <a:srgbClr val="0070C0"/>
              </a:solidFill>
              <a:prstDash val="solid"/>
              <a:round/>
              <a:headEnd type="none" w="med" len="med"/>
              <a:tailEnd type="triangle" w="med" len="med"/>
            </a:ln>
            <a:effectLst/>
          </p:spPr>
        </p:cxnSp>
        <p:grpSp>
          <p:nvGrpSpPr>
            <p:cNvPr id="5258" name="Groupe 5257"/>
            <p:cNvGrpSpPr/>
            <p:nvPr/>
          </p:nvGrpSpPr>
          <p:grpSpPr>
            <a:xfrm>
              <a:off x="580354" y="4917321"/>
              <a:ext cx="5114682" cy="1270000"/>
              <a:chOff x="10055226" y="2828925"/>
              <a:chExt cx="3043237" cy="755650"/>
            </a:xfrm>
          </p:grpSpPr>
          <p:sp>
            <p:nvSpPr>
              <p:cNvPr id="11" name="Freeform 10"/>
              <p:cNvSpPr>
                <a:spLocks/>
              </p:cNvSpPr>
              <p:nvPr/>
            </p:nvSpPr>
            <p:spPr bwMode="auto">
              <a:xfrm>
                <a:off x="10896601" y="3117850"/>
                <a:ext cx="50800" cy="73025"/>
              </a:xfrm>
              <a:custGeom>
                <a:avLst/>
                <a:gdLst>
                  <a:gd name="T0" fmla="*/ 19 w 32"/>
                  <a:gd name="T1" fmla="*/ 46 h 46"/>
                  <a:gd name="T2" fmla="*/ 32 w 32"/>
                  <a:gd name="T3" fmla="*/ 39 h 46"/>
                  <a:gd name="T4" fmla="*/ 0 w 32"/>
                  <a:gd name="T5" fmla="*/ 0 h 46"/>
                  <a:gd name="T6" fmla="*/ 19 w 32"/>
                  <a:gd name="T7" fmla="*/ 46 h 46"/>
                </a:gdLst>
                <a:ahLst/>
                <a:cxnLst>
                  <a:cxn ang="0">
                    <a:pos x="T0" y="T1"/>
                  </a:cxn>
                  <a:cxn ang="0">
                    <a:pos x="T2" y="T3"/>
                  </a:cxn>
                  <a:cxn ang="0">
                    <a:pos x="T4" y="T5"/>
                  </a:cxn>
                  <a:cxn ang="0">
                    <a:pos x="T6" y="T7"/>
                  </a:cxn>
                </a:cxnLst>
                <a:rect l="0" t="0" r="r" b="b"/>
                <a:pathLst>
                  <a:path w="32" h="46">
                    <a:moveTo>
                      <a:pt x="19" y="46"/>
                    </a:moveTo>
                    <a:lnTo>
                      <a:pt x="32" y="39"/>
                    </a:lnTo>
                    <a:lnTo>
                      <a:pt x="0" y="0"/>
                    </a:lnTo>
                    <a:lnTo>
                      <a:pt x="19" y="46"/>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 name="Freeform 11"/>
              <p:cNvSpPr>
                <a:spLocks/>
              </p:cNvSpPr>
              <p:nvPr/>
            </p:nvSpPr>
            <p:spPr bwMode="auto">
              <a:xfrm>
                <a:off x="10810876" y="2943225"/>
                <a:ext cx="30163" cy="68263"/>
              </a:xfrm>
              <a:custGeom>
                <a:avLst/>
                <a:gdLst>
                  <a:gd name="T0" fmla="*/ 19 w 19"/>
                  <a:gd name="T1" fmla="*/ 4 h 43"/>
                  <a:gd name="T2" fmla="*/ 4 w 19"/>
                  <a:gd name="T3" fmla="*/ 0 h 43"/>
                  <a:gd name="T4" fmla="*/ 0 w 19"/>
                  <a:gd name="T5" fmla="*/ 43 h 43"/>
                  <a:gd name="T6" fmla="*/ 19 w 19"/>
                  <a:gd name="T7" fmla="*/ 4 h 43"/>
                </a:gdLst>
                <a:ahLst/>
                <a:cxnLst>
                  <a:cxn ang="0">
                    <a:pos x="T0" y="T1"/>
                  </a:cxn>
                  <a:cxn ang="0">
                    <a:pos x="T2" y="T3"/>
                  </a:cxn>
                  <a:cxn ang="0">
                    <a:pos x="T4" y="T5"/>
                  </a:cxn>
                  <a:cxn ang="0">
                    <a:pos x="T6" y="T7"/>
                  </a:cxn>
                </a:cxnLst>
                <a:rect l="0" t="0" r="r" b="b"/>
                <a:pathLst>
                  <a:path w="19" h="43">
                    <a:moveTo>
                      <a:pt x="19" y="4"/>
                    </a:moveTo>
                    <a:lnTo>
                      <a:pt x="4" y="0"/>
                    </a:lnTo>
                    <a:lnTo>
                      <a:pt x="0" y="43"/>
                    </a:lnTo>
                    <a:lnTo>
                      <a:pt x="19" y="4"/>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 name="Freeform 12"/>
              <p:cNvSpPr>
                <a:spLocks/>
              </p:cNvSpPr>
              <p:nvPr/>
            </p:nvSpPr>
            <p:spPr bwMode="auto">
              <a:xfrm>
                <a:off x="13044488" y="3013075"/>
                <a:ext cx="53975" cy="73025"/>
              </a:xfrm>
              <a:custGeom>
                <a:avLst/>
                <a:gdLst>
                  <a:gd name="T0" fmla="*/ 34 w 34"/>
                  <a:gd name="T1" fmla="*/ 37 h 46"/>
                  <a:gd name="T2" fmla="*/ 0 w 34"/>
                  <a:gd name="T3" fmla="*/ 0 h 46"/>
                  <a:gd name="T4" fmla="*/ 22 w 34"/>
                  <a:gd name="T5" fmla="*/ 46 h 46"/>
                  <a:gd name="T6" fmla="*/ 34 w 34"/>
                  <a:gd name="T7" fmla="*/ 37 h 46"/>
                </a:gdLst>
                <a:ahLst/>
                <a:cxnLst>
                  <a:cxn ang="0">
                    <a:pos x="T0" y="T1"/>
                  </a:cxn>
                  <a:cxn ang="0">
                    <a:pos x="T2" y="T3"/>
                  </a:cxn>
                  <a:cxn ang="0">
                    <a:pos x="T4" y="T5"/>
                  </a:cxn>
                  <a:cxn ang="0">
                    <a:pos x="T6" y="T7"/>
                  </a:cxn>
                </a:cxnLst>
                <a:rect l="0" t="0" r="r" b="b"/>
                <a:pathLst>
                  <a:path w="34" h="46">
                    <a:moveTo>
                      <a:pt x="34" y="37"/>
                    </a:moveTo>
                    <a:lnTo>
                      <a:pt x="0" y="0"/>
                    </a:lnTo>
                    <a:lnTo>
                      <a:pt x="22" y="46"/>
                    </a:lnTo>
                    <a:lnTo>
                      <a:pt x="34" y="37"/>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 name="Freeform 13"/>
              <p:cNvSpPr>
                <a:spLocks/>
              </p:cNvSpPr>
              <p:nvPr/>
            </p:nvSpPr>
            <p:spPr bwMode="auto">
              <a:xfrm>
                <a:off x="12958763" y="2836863"/>
                <a:ext cx="25400" cy="66675"/>
              </a:xfrm>
              <a:custGeom>
                <a:avLst/>
                <a:gdLst>
                  <a:gd name="T0" fmla="*/ 0 w 16"/>
                  <a:gd name="T1" fmla="*/ 0 h 42"/>
                  <a:gd name="T2" fmla="*/ 0 w 16"/>
                  <a:gd name="T3" fmla="*/ 42 h 42"/>
                  <a:gd name="T4" fmla="*/ 16 w 16"/>
                  <a:gd name="T5" fmla="*/ 0 h 42"/>
                  <a:gd name="T6" fmla="*/ 0 w 16"/>
                  <a:gd name="T7" fmla="*/ 0 h 42"/>
                </a:gdLst>
                <a:ahLst/>
                <a:cxnLst>
                  <a:cxn ang="0">
                    <a:pos x="T0" y="T1"/>
                  </a:cxn>
                  <a:cxn ang="0">
                    <a:pos x="T2" y="T3"/>
                  </a:cxn>
                  <a:cxn ang="0">
                    <a:pos x="T4" y="T5"/>
                  </a:cxn>
                  <a:cxn ang="0">
                    <a:pos x="T6" y="T7"/>
                  </a:cxn>
                </a:cxnLst>
                <a:rect l="0" t="0" r="r" b="b"/>
                <a:pathLst>
                  <a:path w="16" h="42">
                    <a:moveTo>
                      <a:pt x="0" y="0"/>
                    </a:moveTo>
                    <a:lnTo>
                      <a:pt x="0" y="42"/>
                    </a:lnTo>
                    <a:lnTo>
                      <a:pt x="16" y="0"/>
                    </a:lnTo>
                    <a:lnTo>
                      <a:pt x="0" y="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 name="Line 14"/>
              <p:cNvSpPr>
                <a:spLocks noChangeShapeType="1"/>
              </p:cNvSpPr>
              <p:nvPr/>
            </p:nvSpPr>
            <p:spPr bwMode="auto">
              <a:xfrm flipH="1" flipV="1">
                <a:off x="12325351" y="2890838"/>
                <a:ext cx="60325" cy="34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5"/>
              <p:cNvSpPr>
                <a:spLocks noChangeShapeType="1"/>
              </p:cNvSpPr>
              <p:nvPr/>
            </p:nvSpPr>
            <p:spPr bwMode="auto">
              <a:xfrm>
                <a:off x="12322176" y="2873375"/>
                <a:ext cx="84138"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Freeform 16"/>
              <p:cNvSpPr>
                <a:spLocks/>
              </p:cNvSpPr>
              <p:nvPr/>
            </p:nvSpPr>
            <p:spPr bwMode="auto">
              <a:xfrm>
                <a:off x="12245976" y="2873375"/>
                <a:ext cx="76200" cy="131763"/>
              </a:xfrm>
              <a:custGeom>
                <a:avLst/>
                <a:gdLst>
                  <a:gd name="T0" fmla="*/ 0 w 48"/>
                  <a:gd name="T1" fmla="*/ 83 h 83"/>
                  <a:gd name="T2" fmla="*/ 0 w 48"/>
                  <a:gd name="T3" fmla="*/ 27 h 83"/>
                  <a:gd name="T4" fmla="*/ 48 w 48"/>
                  <a:gd name="T5" fmla="*/ 0 h 83"/>
                </a:gdLst>
                <a:ahLst/>
                <a:cxnLst>
                  <a:cxn ang="0">
                    <a:pos x="T0" y="T1"/>
                  </a:cxn>
                  <a:cxn ang="0">
                    <a:pos x="T2" y="T3"/>
                  </a:cxn>
                  <a:cxn ang="0">
                    <a:pos x="T4" y="T5"/>
                  </a:cxn>
                </a:cxnLst>
                <a:rect l="0" t="0" r="r" b="b"/>
                <a:pathLst>
                  <a:path w="48" h="83">
                    <a:moveTo>
                      <a:pt x="0" y="83"/>
                    </a:moveTo>
                    <a:lnTo>
                      <a:pt x="0" y="27"/>
                    </a:lnTo>
                    <a:lnTo>
                      <a:pt x="48"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7"/>
              <p:cNvSpPr>
                <a:spLocks noChangeShapeType="1"/>
              </p:cNvSpPr>
              <p:nvPr/>
            </p:nvSpPr>
            <p:spPr bwMode="auto">
              <a:xfrm flipV="1">
                <a:off x="12322176" y="2828925"/>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Freeform 18"/>
              <p:cNvSpPr>
                <a:spLocks/>
              </p:cNvSpPr>
              <p:nvPr/>
            </p:nvSpPr>
            <p:spPr bwMode="auto">
              <a:xfrm>
                <a:off x="12595226" y="2879725"/>
                <a:ext cx="68263" cy="26988"/>
              </a:xfrm>
              <a:custGeom>
                <a:avLst/>
                <a:gdLst>
                  <a:gd name="T0" fmla="*/ 43 w 43"/>
                  <a:gd name="T1" fmla="*/ 17 h 17"/>
                  <a:gd name="T2" fmla="*/ 11 w 43"/>
                  <a:gd name="T3" fmla="*/ 0 h 17"/>
                  <a:gd name="T4" fmla="*/ 0 w 43"/>
                  <a:gd name="T5" fmla="*/ 8 h 17"/>
                </a:gdLst>
                <a:ahLst/>
                <a:cxnLst>
                  <a:cxn ang="0">
                    <a:pos x="T0" y="T1"/>
                  </a:cxn>
                  <a:cxn ang="0">
                    <a:pos x="T2" y="T3"/>
                  </a:cxn>
                  <a:cxn ang="0">
                    <a:pos x="T4" y="T5"/>
                  </a:cxn>
                </a:cxnLst>
                <a:rect l="0" t="0" r="r" b="b"/>
                <a:pathLst>
                  <a:path w="43" h="17">
                    <a:moveTo>
                      <a:pt x="43" y="17"/>
                    </a:moveTo>
                    <a:lnTo>
                      <a:pt x="11" y="0"/>
                    </a:lnTo>
                    <a:lnTo>
                      <a:pt x="0" y="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Freeform 19"/>
              <p:cNvSpPr>
                <a:spLocks/>
              </p:cNvSpPr>
              <p:nvPr/>
            </p:nvSpPr>
            <p:spPr bwMode="auto">
              <a:xfrm>
                <a:off x="12406313" y="2878138"/>
                <a:ext cx="109538" cy="36513"/>
              </a:xfrm>
              <a:custGeom>
                <a:avLst/>
                <a:gdLst>
                  <a:gd name="T0" fmla="*/ 69 w 69"/>
                  <a:gd name="T1" fmla="*/ 13 h 23"/>
                  <a:gd name="T2" fmla="*/ 44 w 69"/>
                  <a:gd name="T3" fmla="*/ 0 h 23"/>
                  <a:gd name="T4" fmla="*/ 0 w 69"/>
                  <a:gd name="T5" fmla="*/ 23 h 23"/>
                </a:gdLst>
                <a:ahLst/>
                <a:cxnLst>
                  <a:cxn ang="0">
                    <a:pos x="T0" y="T1"/>
                  </a:cxn>
                  <a:cxn ang="0">
                    <a:pos x="T2" y="T3"/>
                  </a:cxn>
                  <a:cxn ang="0">
                    <a:pos x="T4" y="T5"/>
                  </a:cxn>
                </a:cxnLst>
                <a:rect l="0" t="0" r="r" b="b"/>
                <a:pathLst>
                  <a:path w="69" h="23">
                    <a:moveTo>
                      <a:pt x="69" y="13"/>
                    </a:moveTo>
                    <a:lnTo>
                      <a:pt x="44" y="0"/>
                    </a:lnTo>
                    <a:lnTo>
                      <a:pt x="0" y="23"/>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Freeform 20"/>
              <p:cNvSpPr>
                <a:spLocks/>
              </p:cNvSpPr>
              <p:nvPr/>
            </p:nvSpPr>
            <p:spPr bwMode="auto">
              <a:xfrm>
                <a:off x="12852401" y="2863850"/>
                <a:ext cx="106363" cy="39688"/>
              </a:xfrm>
              <a:custGeom>
                <a:avLst/>
                <a:gdLst>
                  <a:gd name="T0" fmla="*/ 67 w 67"/>
                  <a:gd name="T1" fmla="*/ 25 h 25"/>
                  <a:gd name="T2" fmla="*/ 21 w 67"/>
                  <a:gd name="T3" fmla="*/ 0 h 25"/>
                  <a:gd name="T4" fmla="*/ 0 w 67"/>
                  <a:gd name="T5" fmla="*/ 13 h 25"/>
                </a:gdLst>
                <a:ahLst/>
                <a:cxnLst>
                  <a:cxn ang="0">
                    <a:pos x="T0" y="T1"/>
                  </a:cxn>
                  <a:cxn ang="0">
                    <a:pos x="T2" y="T3"/>
                  </a:cxn>
                  <a:cxn ang="0">
                    <a:pos x="T4" y="T5"/>
                  </a:cxn>
                </a:cxnLst>
                <a:rect l="0" t="0" r="r" b="b"/>
                <a:pathLst>
                  <a:path w="67" h="25">
                    <a:moveTo>
                      <a:pt x="67" y="25"/>
                    </a:moveTo>
                    <a:lnTo>
                      <a:pt x="21" y="0"/>
                    </a:lnTo>
                    <a:lnTo>
                      <a:pt x="0" y="13"/>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1"/>
              <p:cNvSpPr>
                <a:spLocks noChangeShapeType="1"/>
              </p:cNvSpPr>
              <p:nvPr/>
            </p:nvSpPr>
            <p:spPr bwMode="auto">
              <a:xfrm flipV="1">
                <a:off x="12958763" y="2903538"/>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Freeform 22"/>
              <p:cNvSpPr>
                <a:spLocks/>
              </p:cNvSpPr>
              <p:nvPr/>
            </p:nvSpPr>
            <p:spPr bwMode="auto">
              <a:xfrm>
                <a:off x="12663488" y="2870200"/>
                <a:ext cx="114300" cy="36513"/>
              </a:xfrm>
              <a:custGeom>
                <a:avLst/>
                <a:gdLst>
                  <a:gd name="T0" fmla="*/ 72 w 72"/>
                  <a:gd name="T1" fmla="*/ 15 h 23"/>
                  <a:gd name="T2" fmla="*/ 47 w 72"/>
                  <a:gd name="T3" fmla="*/ 0 h 23"/>
                  <a:gd name="T4" fmla="*/ 0 w 72"/>
                  <a:gd name="T5" fmla="*/ 23 h 23"/>
                </a:gdLst>
                <a:ahLst/>
                <a:cxnLst>
                  <a:cxn ang="0">
                    <a:pos x="T0" y="T1"/>
                  </a:cxn>
                  <a:cxn ang="0">
                    <a:pos x="T2" y="T3"/>
                  </a:cxn>
                  <a:cxn ang="0">
                    <a:pos x="T4" y="T5"/>
                  </a:cxn>
                </a:cxnLst>
                <a:rect l="0" t="0" r="r" b="b"/>
                <a:pathLst>
                  <a:path w="72" h="23">
                    <a:moveTo>
                      <a:pt x="72" y="15"/>
                    </a:moveTo>
                    <a:lnTo>
                      <a:pt x="47" y="0"/>
                    </a:lnTo>
                    <a:lnTo>
                      <a:pt x="0" y="23"/>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3"/>
              <p:cNvSpPr>
                <a:spLocks noChangeShapeType="1"/>
              </p:cNvSpPr>
              <p:nvPr/>
            </p:nvSpPr>
            <p:spPr bwMode="auto">
              <a:xfrm flipH="1">
                <a:off x="12684126" y="2889250"/>
                <a:ext cx="52388" cy="269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24"/>
              <p:cNvSpPr>
                <a:spLocks/>
              </p:cNvSpPr>
              <p:nvPr/>
            </p:nvSpPr>
            <p:spPr bwMode="auto">
              <a:xfrm>
                <a:off x="13001626" y="2914650"/>
                <a:ext cx="93663" cy="98425"/>
              </a:xfrm>
              <a:custGeom>
                <a:avLst/>
                <a:gdLst>
                  <a:gd name="T0" fmla="*/ 0 w 59"/>
                  <a:gd name="T1" fmla="*/ 53 h 62"/>
                  <a:gd name="T2" fmla="*/ 27 w 59"/>
                  <a:gd name="T3" fmla="*/ 62 h 62"/>
                  <a:gd name="T4" fmla="*/ 59 w 59"/>
                  <a:gd name="T5" fmla="*/ 18 h 62"/>
                  <a:gd name="T6" fmla="*/ 44 w 59"/>
                  <a:gd name="T7" fmla="*/ 0 h 62"/>
                </a:gdLst>
                <a:ahLst/>
                <a:cxnLst>
                  <a:cxn ang="0">
                    <a:pos x="T0" y="T1"/>
                  </a:cxn>
                  <a:cxn ang="0">
                    <a:pos x="T2" y="T3"/>
                  </a:cxn>
                  <a:cxn ang="0">
                    <a:pos x="T4" y="T5"/>
                  </a:cxn>
                  <a:cxn ang="0">
                    <a:pos x="T6" y="T7"/>
                  </a:cxn>
                </a:cxnLst>
                <a:rect l="0" t="0" r="r" b="b"/>
                <a:pathLst>
                  <a:path w="59" h="62">
                    <a:moveTo>
                      <a:pt x="0" y="53"/>
                    </a:moveTo>
                    <a:lnTo>
                      <a:pt x="27" y="62"/>
                    </a:lnTo>
                    <a:lnTo>
                      <a:pt x="59" y="18"/>
                    </a:lnTo>
                    <a:lnTo>
                      <a:pt x="44"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5"/>
              <p:cNvSpPr>
                <a:spLocks noChangeShapeType="1"/>
              </p:cNvSpPr>
              <p:nvPr/>
            </p:nvSpPr>
            <p:spPr bwMode="auto">
              <a:xfrm flipH="1">
                <a:off x="12958763" y="2890838"/>
                <a:ext cx="42863" cy="127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26"/>
              <p:cNvSpPr>
                <a:spLocks/>
              </p:cNvSpPr>
              <p:nvPr/>
            </p:nvSpPr>
            <p:spPr bwMode="auto">
              <a:xfrm>
                <a:off x="12874626" y="3017838"/>
                <a:ext cx="19050" cy="4763"/>
              </a:xfrm>
              <a:custGeom>
                <a:avLst/>
                <a:gdLst>
                  <a:gd name="T0" fmla="*/ 12 w 12"/>
                  <a:gd name="T1" fmla="*/ 1 h 3"/>
                  <a:gd name="T2" fmla="*/ 7 w 12"/>
                  <a:gd name="T3" fmla="*/ 3 h 3"/>
                  <a:gd name="T4" fmla="*/ 0 w 12"/>
                  <a:gd name="T5" fmla="*/ 0 h 3"/>
                </a:gdLst>
                <a:ahLst/>
                <a:cxnLst>
                  <a:cxn ang="0">
                    <a:pos x="T0" y="T1"/>
                  </a:cxn>
                  <a:cxn ang="0">
                    <a:pos x="T2" y="T3"/>
                  </a:cxn>
                  <a:cxn ang="0">
                    <a:pos x="T4" y="T5"/>
                  </a:cxn>
                </a:cxnLst>
                <a:rect l="0" t="0" r="r" b="b"/>
                <a:pathLst>
                  <a:path w="12" h="3">
                    <a:moveTo>
                      <a:pt x="12" y="1"/>
                    </a:moveTo>
                    <a:lnTo>
                      <a:pt x="7" y="3"/>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7"/>
              <p:cNvSpPr>
                <a:spLocks noChangeShapeType="1"/>
              </p:cNvSpPr>
              <p:nvPr/>
            </p:nvSpPr>
            <p:spPr bwMode="auto">
              <a:xfrm>
                <a:off x="12874626" y="3017838"/>
                <a:ext cx="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8"/>
              <p:cNvSpPr>
                <a:spLocks noChangeShapeType="1"/>
              </p:cNvSpPr>
              <p:nvPr/>
            </p:nvSpPr>
            <p:spPr bwMode="auto">
              <a:xfrm flipH="1">
                <a:off x="12893676" y="3003550"/>
                <a:ext cx="34925" cy="158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9"/>
              <p:cNvSpPr>
                <a:spLocks noChangeShapeType="1"/>
              </p:cNvSpPr>
              <p:nvPr/>
            </p:nvSpPr>
            <p:spPr bwMode="auto">
              <a:xfrm>
                <a:off x="12893676" y="3019425"/>
                <a:ext cx="0"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30"/>
              <p:cNvSpPr>
                <a:spLocks noChangeShapeType="1"/>
              </p:cNvSpPr>
              <p:nvPr/>
            </p:nvSpPr>
            <p:spPr bwMode="auto">
              <a:xfrm flipH="1">
                <a:off x="12738101" y="2984500"/>
                <a:ext cx="71438" cy="412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96" name="Line 31"/>
              <p:cNvSpPr>
                <a:spLocks noChangeShapeType="1"/>
              </p:cNvSpPr>
              <p:nvPr/>
            </p:nvSpPr>
            <p:spPr bwMode="auto">
              <a:xfrm flipH="1">
                <a:off x="12741276" y="2976563"/>
                <a:ext cx="47625" cy="301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97" name="Line 32"/>
              <p:cNvSpPr>
                <a:spLocks noChangeShapeType="1"/>
              </p:cNvSpPr>
              <p:nvPr/>
            </p:nvSpPr>
            <p:spPr bwMode="auto">
              <a:xfrm flipV="1">
                <a:off x="12738101" y="3025775"/>
                <a:ext cx="0"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0" name="Line 33"/>
              <p:cNvSpPr>
                <a:spLocks noChangeShapeType="1"/>
              </p:cNvSpPr>
              <p:nvPr/>
            </p:nvSpPr>
            <p:spPr bwMode="auto">
              <a:xfrm flipH="1" flipV="1">
                <a:off x="12752388" y="3119438"/>
                <a:ext cx="6350" cy="79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1" name="Line 34"/>
              <p:cNvSpPr>
                <a:spLocks noChangeShapeType="1"/>
              </p:cNvSpPr>
              <p:nvPr/>
            </p:nvSpPr>
            <p:spPr bwMode="auto">
              <a:xfrm flipV="1">
                <a:off x="10472738" y="2955925"/>
                <a:ext cx="0" cy="34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2" name="Line 35"/>
              <p:cNvSpPr>
                <a:spLocks noChangeShapeType="1"/>
              </p:cNvSpPr>
              <p:nvPr/>
            </p:nvSpPr>
            <p:spPr bwMode="auto">
              <a:xfrm flipV="1">
                <a:off x="10453688" y="2955925"/>
                <a:ext cx="0"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3" name="Line 36"/>
              <p:cNvSpPr>
                <a:spLocks noChangeShapeType="1"/>
              </p:cNvSpPr>
              <p:nvPr/>
            </p:nvSpPr>
            <p:spPr bwMode="auto">
              <a:xfrm flipV="1">
                <a:off x="12260263" y="2927350"/>
                <a:ext cx="0" cy="619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6" name="Line 37"/>
              <p:cNvSpPr>
                <a:spLocks noChangeShapeType="1"/>
              </p:cNvSpPr>
              <p:nvPr/>
            </p:nvSpPr>
            <p:spPr bwMode="auto">
              <a:xfrm flipH="1" flipV="1">
                <a:off x="12809538" y="2984500"/>
                <a:ext cx="65088"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7" name="Line 38"/>
              <p:cNvSpPr>
                <a:spLocks noChangeShapeType="1"/>
              </p:cNvSpPr>
              <p:nvPr/>
            </p:nvSpPr>
            <p:spPr bwMode="auto">
              <a:xfrm flipH="1">
                <a:off x="12641263" y="2989263"/>
                <a:ext cx="33338"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8" name="Freeform 39"/>
              <p:cNvSpPr>
                <a:spLocks/>
              </p:cNvSpPr>
              <p:nvPr/>
            </p:nvSpPr>
            <p:spPr bwMode="auto">
              <a:xfrm>
                <a:off x="12663488" y="2971800"/>
                <a:ext cx="11113" cy="17463"/>
              </a:xfrm>
              <a:custGeom>
                <a:avLst/>
                <a:gdLst>
                  <a:gd name="T0" fmla="*/ 7 w 7"/>
                  <a:gd name="T1" fmla="*/ 11 h 11"/>
                  <a:gd name="T2" fmla="*/ 0 w 7"/>
                  <a:gd name="T3" fmla="*/ 8 h 11"/>
                  <a:gd name="T4" fmla="*/ 0 w 7"/>
                  <a:gd name="T5" fmla="*/ 0 h 11"/>
                </a:gdLst>
                <a:ahLst/>
                <a:cxnLst>
                  <a:cxn ang="0">
                    <a:pos x="T0" y="T1"/>
                  </a:cxn>
                  <a:cxn ang="0">
                    <a:pos x="T2" y="T3"/>
                  </a:cxn>
                  <a:cxn ang="0">
                    <a:pos x="T4" y="T5"/>
                  </a:cxn>
                </a:cxnLst>
                <a:rect l="0" t="0" r="r" b="b"/>
                <a:pathLst>
                  <a:path w="7" h="11">
                    <a:moveTo>
                      <a:pt x="7" y="11"/>
                    </a:moveTo>
                    <a:lnTo>
                      <a:pt x="0" y="8"/>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09" name="Line 40"/>
              <p:cNvSpPr>
                <a:spLocks noChangeShapeType="1"/>
              </p:cNvSpPr>
              <p:nvPr/>
            </p:nvSpPr>
            <p:spPr bwMode="auto">
              <a:xfrm flipH="1">
                <a:off x="12630151" y="2971800"/>
                <a:ext cx="33338"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0" name="Line 41"/>
              <p:cNvSpPr>
                <a:spLocks noChangeShapeType="1"/>
              </p:cNvSpPr>
              <p:nvPr/>
            </p:nvSpPr>
            <p:spPr bwMode="auto">
              <a:xfrm flipH="1" flipV="1">
                <a:off x="12674601" y="2989263"/>
                <a:ext cx="63500" cy="365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1" name="Line 42"/>
              <p:cNvSpPr>
                <a:spLocks noChangeShapeType="1"/>
              </p:cNvSpPr>
              <p:nvPr/>
            </p:nvSpPr>
            <p:spPr bwMode="auto">
              <a:xfrm flipH="1">
                <a:off x="12325351" y="2997200"/>
                <a:ext cx="58738" cy="301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2" name="Freeform 43"/>
              <p:cNvSpPr>
                <a:spLocks/>
              </p:cNvSpPr>
              <p:nvPr/>
            </p:nvSpPr>
            <p:spPr bwMode="auto">
              <a:xfrm>
                <a:off x="12245976" y="2914650"/>
                <a:ext cx="160338" cy="131763"/>
              </a:xfrm>
              <a:custGeom>
                <a:avLst/>
                <a:gdLst>
                  <a:gd name="T0" fmla="*/ 101 w 101"/>
                  <a:gd name="T1" fmla="*/ 0 h 83"/>
                  <a:gd name="T2" fmla="*/ 101 w 101"/>
                  <a:gd name="T3" fmla="*/ 57 h 83"/>
                  <a:gd name="T4" fmla="*/ 50 w 101"/>
                  <a:gd name="T5" fmla="*/ 83 h 83"/>
                  <a:gd name="T6" fmla="*/ 0 w 101"/>
                  <a:gd name="T7" fmla="*/ 57 h 83"/>
                </a:gdLst>
                <a:ahLst/>
                <a:cxnLst>
                  <a:cxn ang="0">
                    <a:pos x="T0" y="T1"/>
                  </a:cxn>
                  <a:cxn ang="0">
                    <a:pos x="T2" y="T3"/>
                  </a:cxn>
                  <a:cxn ang="0">
                    <a:pos x="T4" y="T5"/>
                  </a:cxn>
                  <a:cxn ang="0">
                    <a:pos x="T6" y="T7"/>
                  </a:cxn>
                </a:cxnLst>
                <a:rect l="0" t="0" r="r" b="b"/>
                <a:pathLst>
                  <a:path w="101" h="83">
                    <a:moveTo>
                      <a:pt x="101" y="0"/>
                    </a:moveTo>
                    <a:lnTo>
                      <a:pt x="101" y="57"/>
                    </a:lnTo>
                    <a:lnTo>
                      <a:pt x="50" y="83"/>
                    </a:lnTo>
                    <a:lnTo>
                      <a:pt x="0" y="57"/>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3" name="Line 44"/>
              <p:cNvSpPr>
                <a:spLocks noChangeShapeType="1"/>
              </p:cNvSpPr>
              <p:nvPr/>
            </p:nvSpPr>
            <p:spPr bwMode="auto">
              <a:xfrm flipV="1">
                <a:off x="12209463" y="3005138"/>
                <a:ext cx="36513" cy="206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4" name="Freeform 45"/>
              <p:cNvSpPr>
                <a:spLocks/>
              </p:cNvSpPr>
              <p:nvPr/>
            </p:nvSpPr>
            <p:spPr bwMode="auto">
              <a:xfrm>
                <a:off x="11187113" y="3046413"/>
                <a:ext cx="473075" cy="28575"/>
              </a:xfrm>
              <a:custGeom>
                <a:avLst/>
                <a:gdLst>
                  <a:gd name="T0" fmla="*/ 298 w 298"/>
                  <a:gd name="T1" fmla="*/ 11 h 18"/>
                  <a:gd name="T2" fmla="*/ 276 w 298"/>
                  <a:gd name="T3" fmla="*/ 0 h 18"/>
                  <a:gd name="T4" fmla="*/ 254 w 298"/>
                  <a:gd name="T5" fmla="*/ 13 h 18"/>
                  <a:gd name="T6" fmla="*/ 230 w 298"/>
                  <a:gd name="T7" fmla="*/ 2 h 18"/>
                  <a:gd name="T8" fmla="*/ 207 w 298"/>
                  <a:gd name="T9" fmla="*/ 15 h 18"/>
                  <a:gd name="T10" fmla="*/ 182 w 298"/>
                  <a:gd name="T11" fmla="*/ 1 h 18"/>
                  <a:gd name="T12" fmla="*/ 160 w 298"/>
                  <a:gd name="T13" fmla="*/ 15 h 18"/>
                  <a:gd name="T14" fmla="*/ 136 w 298"/>
                  <a:gd name="T15" fmla="*/ 2 h 18"/>
                  <a:gd name="T16" fmla="*/ 112 w 298"/>
                  <a:gd name="T17" fmla="*/ 15 h 18"/>
                  <a:gd name="T18" fmla="*/ 88 w 298"/>
                  <a:gd name="T19" fmla="*/ 3 h 18"/>
                  <a:gd name="T20" fmla="*/ 64 w 298"/>
                  <a:gd name="T21" fmla="*/ 16 h 18"/>
                  <a:gd name="T22" fmla="*/ 41 w 298"/>
                  <a:gd name="T23" fmla="*/ 4 h 18"/>
                  <a:gd name="T24" fmla="*/ 17 w 298"/>
                  <a:gd name="T25" fmla="*/ 18 h 18"/>
                  <a:gd name="T26" fmla="*/ 0 w 298"/>
                  <a:gd name="T2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8" h="18">
                    <a:moveTo>
                      <a:pt x="298" y="11"/>
                    </a:moveTo>
                    <a:lnTo>
                      <a:pt x="276" y="0"/>
                    </a:lnTo>
                    <a:lnTo>
                      <a:pt x="254" y="13"/>
                    </a:lnTo>
                    <a:lnTo>
                      <a:pt x="230" y="2"/>
                    </a:lnTo>
                    <a:lnTo>
                      <a:pt x="207" y="15"/>
                    </a:lnTo>
                    <a:lnTo>
                      <a:pt x="182" y="1"/>
                    </a:lnTo>
                    <a:lnTo>
                      <a:pt x="160" y="15"/>
                    </a:lnTo>
                    <a:lnTo>
                      <a:pt x="136" y="2"/>
                    </a:lnTo>
                    <a:lnTo>
                      <a:pt x="112" y="15"/>
                    </a:lnTo>
                    <a:lnTo>
                      <a:pt x="88" y="3"/>
                    </a:lnTo>
                    <a:lnTo>
                      <a:pt x="64" y="16"/>
                    </a:lnTo>
                    <a:lnTo>
                      <a:pt x="41" y="4"/>
                    </a:lnTo>
                    <a:lnTo>
                      <a:pt x="17" y="18"/>
                    </a:lnTo>
                    <a:lnTo>
                      <a:pt x="0" y="7"/>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5" name="Line 46"/>
              <p:cNvSpPr>
                <a:spLocks noChangeShapeType="1"/>
              </p:cNvSpPr>
              <p:nvPr/>
            </p:nvSpPr>
            <p:spPr bwMode="auto">
              <a:xfrm flipV="1">
                <a:off x="11187113" y="3017838"/>
                <a:ext cx="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6" name="Line 47"/>
              <p:cNvSpPr>
                <a:spLocks noChangeShapeType="1"/>
              </p:cNvSpPr>
              <p:nvPr/>
            </p:nvSpPr>
            <p:spPr bwMode="auto">
              <a:xfrm flipV="1">
                <a:off x="11169651" y="3016250"/>
                <a:ext cx="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7" name="Freeform 48"/>
              <p:cNvSpPr>
                <a:spLocks/>
              </p:cNvSpPr>
              <p:nvPr/>
            </p:nvSpPr>
            <p:spPr bwMode="auto">
              <a:xfrm>
                <a:off x="11169651" y="3052763"/>
                <a:ext cx="17463" cy="4763"/>
              </a:xfrm>
              <a:custGeom>
                <a:avLst/>
                <a:gdLst>
                  <a:gd name="T0" fmla="*/ 11 w 11"/>
                  <a:gd name="T1" fmla="*/ 3 h 3"/>
                  <a:gd name="T2" fmla="*/ 4 w 11"/>
                  <a:gd name="T3" fmla="*/ 0 h 3"/>
                  <a:gd name="T4" fmla="*/ 0 w 11"/>
                  <a:gd name="T5" fmla="*/ 2 h 3"/>
                </a:gdLst>
                <a:ahLst/>
                <a:cxnLst>
                  <a:cxn ang="0">
                    <a:pos x="T0" y="T1"/>
                  </a:cxn>
                  <a:cxn ang="0">
                    <a:pos x="T2" y="T3"/>
                  </a:cxn>
                  <a:cxn ang="0">
                    <a:pos x="T4" y="T5"/>
                  </a:cxn>
                </a:cxnLst>
                <a:rect l="0" t="0" r="r" b="b"/>
                <a:pathLst>
                  <a:path w="11" h="3">
                    <a:moveTo>
                      <a:pt x="11" y="3"/>
                    </a:moveTo>
                    <a:lnTo>
                      <a:pt x="4" y="0"/>
                    </a:lnTo>
                    <a:lnTo>
                      <a:pt x="0" y="2"/>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8" name="Line 49"/>
              <p:cNvSpPr>
                <a:spLocks noChangeShapeType="1"/>
              </p:cNvSpPr>
              <p:nvPr/>
            </p:nvSpPr>
            <p:spPr bwMode="auto">
              <a:xfrm flipH="1">
                <a:off x="11136313" y="3055938"/>
                <a:ext cx="33338" cy="190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19" name="Freeform 50"/>
              <p:cNvSpPr>
                <a:spLocks/>
              </p:cNvSpPr>
              <p:nvPr/>
            </p:nvSpPr>
            <p:spPr bwMode="auto">
              <a:xfrm>
                <a:off x="10856913" y="3022600"/>
                <a:ext cx="88900" cy="95250"/>
              </a:xfrm>
              <a:custGeom>
                <a:avLst/>
                <a:gdLst>
                  <a:gd name="T0" fmla="*/ 0 w 56"/>
                  <a:gd name="T1" fmla="*/ 51 h 60"/>
                  <a:gd name="T2" fmla="*/ 25 w 56"/>
                  <a:gd name="T3" fmla="*/ 60 h 60"/>
                  <a:gd name="T4" fmla="*/ 56 w 56"/>
                  <a:gd name="T5" fmla="*/ 19 h 60"/>
                  <a:gd name="T6" fmla="*/ 42 w 56"/>
                  <a:gd name="T7" fmla="*/ 0 h 60"/>
                </a:gdLst>
                <a:ahLst/>
                <a:cxnLst>
                  <a:cxn ang="0">
                    <a:pos x="T0" y="T1"/>
                  </a:cxn>
                  <a:cxn ang="0">
                    <a:pos x="T2" y="T3"/>
                  </a:cxn>
                  <a:cxn ang="0">
                    <a:pos x="T4" y="T5"/>
                  </a:cxn>
                  <a:cxn ang="0">
                    <a:pos x="T6" y="T7"/>
                  </a:cxn>
                </a:cxnLst>
                <a:rect l="0" t="0" r="r" b="b"/>
                <a:pathLst>
                  <a:path w="56" h="60">
                    <a:moveTo>
                      <a:pt x="0" y="51"/>
                    </a:moveTo>
                    <a:lnTo>
                      <a:pt x="25" y="60"/>
                    </a:lnTo>
                    <a:lnTo>
                      <a:pt x="56" y="19"/>
                    </a:lnTo>
                    <a:lnTo>
                      <a:pt x="42"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0" name="Line 51"/>
              <p:cNvSpPr>
                <a:spLocks noChangeShapeType="1"/>
              </p:cNvSpPr>
              <p:nvPr/>
            </p:nvSpPr>
            <p:spPr bwMode="auto">
              <a:xfrm flipH="1">
                <a:off x="10810876" y="2998788"/>
                <a:ext cx="46038" cy="127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1" name="Line 52"/>
              <p:cNvSpPr>
                <a:spLocks noChangeShapeType="1"/>
              </p:cNvSpPr>
              <p:nvPr/>
            </p:nvSpPr>
            <p:spPr bwMode="auto">
              <a:xfrm flipV="1">
                <a:off x="10810876" y="3011488"/>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2" name="Line 53"/>
              <p:cNvSpPr>
                <a:spLocks noChangeShapeType="1"/>
              </p:cNvSpPr>
              <p:nvPr/>
            </p:nvSpPr>
            <p:spPr bwMode="auto">
              <a:xfrm>
                <a:off x="10663238" y="3049588"/>
                <a:ext cx="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3" name="Freeform 54"/>
              <p:cNvSpPr>
                <a:spLocks/>
              </p:cNvSpPr>
              <p:nvPr/>
            </p:nvSpPr>
            <p:spPr bwMode="auto">
              <a:xfrm>
                <a:off x="10706101" y="2968625"/>
                <a:ext cx="104775" cy="42863"/>
              </a:xfrm>
              <a:custGeom>
                <a:avLst/>
                <a:gdLst>
                  <a:gd name="T0" fmla="*/ 66 w 66"/>
                  <a:gd name="T1" fmla="*/ 27 h 27"/>
                  <a:gd name="T2" fmla="*/ 19 w 66"/>
                  <a:gd name="T3" fmla="*/ 0 h 27"/>
                  <a:gd name="T4" fmla="*/ 0 w 66"/>
                  <a:gd name="T5" fmla="*/ 13 h 27"/>
                </a:gdLst>
                <a:ahLst/>
                <a:cxnLst>
                  <a:cxn ang="0">
                    <a:pos x="T0" y="T1"/>
                  </a:cxn>
                  <a:cxn ang="0">
                    <a:pos x="T2" y="T3"/>
                  </a:cxn>
                  <a:cxn ang="0">
                    <a:pos x="T4" y="T5"/>
                  </a:cxn>
                </a:cxnLst>
                <a:rect l="0" t="0" r="r" b="b"/>
                <a:pathLst>
                  <a:path w="66" h="27">
                    <a:moveTo>
                      <a:pt x="66" y="27"/>
                    </a:moveTo>
                    <a:lnTo>
                      <a:pt x="19" y="0"/>
                    </a:lnTo>
                    <a:lnTo>
                      <a:pt x="0" y="13"/>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4" name="Line 55"/>
              <p:cNvSpPr>
                <a:spLocks noChangeShapeType="1"/>
              </p:cNvSpPr>
              <p:nvPr/>
            </p:nvSpPr>
            <p:spPr bwMode="auto">
              <a:xfrm>
                <a:off x="10745788" y="3127375"/>
                <a:ext cx="0" cy="34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5" name="Freeform 56"/>
              <p:cNvSpPr>
                <a:spLocks/>
              </p:cNvSpPr>
              <p:nvPr/>
            </p:nvSpPr>
            <p:spPr bwMode="auto">
              <a:xfrm>
                <a:off x="10729913" y="3127375"/>
                <a:ext cx="15875" cy="6350"/>
              </a:xfrm>
              <a:custGeom>
                <a:avLst/>
                <a:gdLst>
                  <a:gd name="T0" fmla="*/ 0 w 10"/>
                  <a:gd name="T1" fmla="*/ 0 h 4"/>
                  <a:gd name="T2" fmla="*/ 5 w 10"/>
                  <a:gd name="T3" fmla="*/ 4 h 4"/>
                  <a:gd name="T4" fmla="*/ 10 w 10"/>
                  <a:gd name="T5" fmla="*/ 0 h 4"/>
                </a:gdLst>
                <a:ahLst/>
                <a:cxnLst>
                  <a:cxn ang="0">
                    <a:pos x="T0" y="T1"/>
                  </a:cxn>
                  <a:cxn ang="0">
                    <a:pos x="T2" y="T3"/>
                  </a:cxn>
                  <a:cxn ang="0">
                    <a:pos x="T4" y="T5"/>
                  </a:cxn>
                </a:cxnLst>
                <a:rect l="0" t="0" r="r" b="b"/>
                <a:pathLst>
                  <a:path w="10" h="4">
                    <a:moveTo>
                      <a:pt x="0" y="0"/>
                    </a:moveTo>
                    <a:lnTo>
                      <a:pt x="5" y="4"/>
                    </a:lnTo>
                    <a:lnTo>
                      <a:pt x="1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6" name="Line 57"/>
              <p:cNvSpPr>
                <a:spLocks noChangeShapeType="1"/>
              </p:cNvSpPr>
              <p:nvPr/>
            </p:nvSpPr>
            <p:spPr bwMode="auto">
              <a:xfrm>
                <a:off x="10729913" y="3127375"/>
                <a:ext cx="0" cy="349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27" name="Line 58"/>
              <p:cNvSpPr>
                <a:spLocks noChangeShapeType="1"/>
              </p:cNvSpPr>
              <p:nvPr/>
            </p:nvSpPr>
            <p:spPr bwMode="auto">
              <a:xfrm flipV="1">
                <a:off x="10745788" y="3106738"/>
                <a:ext cx="33338" cy="206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Line 59"/>
              <p:cNvSpPr>
                <a:spLocks noChangeShapeType="1"/>
              </p:cNvSpPr>
              <p:nvPr/>
            </p:nvSpPr>
            <p:spPr bwMode="auto">
              <a:xfrm>
                <a:off x="10663238" y="3089275"/>
                <a:ext cx="66675"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Line 60"/>
              <p:cNvSpPr>
                <a:spLocks noChangeShapeType="1"/>
              </p:cNvSpPr>
              <p:nvPr/>
            </p:nvSpPr>
            <p:spPr bwMode="auto">
              <a:xfrm flipH="1">
                <a:off x="10591801" y="3082925"/>
                <a:ext cx="49213" cy="2857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61"/>
              <p:cNvSpPr>
                <a:spLocks noChangeShapeType="1"/>
              </p:cNvSpPr>
              <p:nvPr/>
            </p:nvSpPr>
            <p:spPr bwMode="auto">
              <a:xfrm flipH="1">
                <a:off x="10537826" y="2995613"/>
                <a:ext cx="46038" cy="269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5" name="Freeform 62"/>
              <p:cNvSpPr>
                <a:spLocks/>
              </p:cNvSpPr>
              <p:nvPr/>
            </p:nvSpPr>
            <p:spPr bwMode="auto">
              <a:xfrm>
                <a:off x="10518776" y="2971800"/>
                <a:ext cx="111125" cy="42863"/>
              </a:xfrm>
              <a:custGeom>
                <a:avLst/>
                <a:gdLst>
                  <a:gd name="T0" fmla="*/ 0 w 70"/>
                  <a:gd name="T1" fmla="*/ 27 h 27"/>
                  <a:gd name="T2" fmla="*/ 45 w 70"/>
                  <a:gd name="T3" fmla="*/ 0 h 27"/>
                  <a:gd name="T4" fmla="*/ 70 w 70"/>
                  <a:gd name="T5" fmla="*/ 18 h 27"/>
                </a:gdLst>
                <a:ahLst/>
                <a:cxnLst>
                  <a:cxn ang="0">
                    <a:pos x="T0" y="T1"/>
                  </a:cxn>
                  <a:cxn ang="0">
                    <a:pos x="T2" y="T3"/>
                  </a:cxn>
                  <a:cxn ang="0">
                    <a:pos x="T4" y="T5"/>
                  </a:cxn>
                </a:cxnLst>
                <a:rect l="0" t="0" r="r" b="b"/>
                <a:pathLst>
                  <a:path w="70" h="27">
                    <a:moveTo>
                      <a:pt x="0" y="27"/>
                    </a:moveTo>
                    <a:lnTo>
                      <a:pt x="45" y="0"/>
                    </a:lnTo>
                    <a:lnTo>
                      <a:pt x="70" y="18"/>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Freeform 63"/>
              <p:cNvSpPr>
                <a:spLocks/>
              </p:cNvSpPr>
              <p:nvPr/>
            </p:nvSpPr>
            <p:spPr bwMode="auto">
              <a:xfrm>
                <a:off x="10518776" y="3078163"/>
                <a:ext cx="6350" cy="15875"/>
              </a:xfrm>
              <a:custGeom>
                <a:avLst/>
                <a:gdLst>
                  <a:gd name="T0" fmla="*/ 4 w 4"/>
                  <a:gd name="T1" fmla="*/ 10 h 10"/>
                  <a:gd name="T2" fmla="*/ 0 w 4"/>
                  <a:gd name="T3" fmla="*/ 8 h 10"/>
                  <a:gd name="T4" fmla="*/ 0 w 4"/>
                  <a:gd name="T5" fmla="*/ 0 h 10"/>
                </a:gdLst>
                <a:ahLst/>
                <a:cxnLst>
                  <a:cxn ang="0">
                    <a:pos x="T0" y="T1"/>
                  </a:cxn>
                  <a:cxn ang="0">
                    <a:pos x="T2" y="T3"/>
                  </a:cxn>
                  <a:cxn ang="0">
                    <a:pos x="T4" y="T5"/>
                  </a:cxn>
                </a:cxnLst>
                <a:rect l="0" t="0" r="r" b="b"/>
                <a:pathLst>
                  <a:path w="4" h="10">
                    <a:moveTo>
                      <a:pt x="4" y="10"/>
                    </a:moveTo>
                    <a:lnTo>
                      <a:pt x="0" y="8"/>
                    </a:lnTo>
                    <a:lnTo>
                      <a:pt x="0"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Line 64"/>
              <p:cNvSpPr>
                <a:spLocks noChangeShapeType="1"/>
              </p:cNvSpPr>
              <p:nvPr/>
            </p:nvSpPr>
            <p:spPr bwMode="auto">
              <a:xfrm flipV="1">
                <a:off x="10482263" y="3078163"/>
                <a:ext cx="36513" cy="254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Line 65"/>
              <p:cNvSpPr>
                <a:spLocks noChangeShapeType="1"/>
              </p:cNvSpPr>
              <p:nvPr/>
            </p:nvSpPr>
            <p:spPr bwMode="auto">
              <a:xfrm flipV="1">
                <a:off x="10518776" y="3014663"/>
                <a:ext cx="0" cy="635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Freeform 66"/>
              <p:cNvSpPr>
                <a:spLocks/>
              </p:cNvSpPr>
              <p:nvPr/>
            </p:nvSpPr>
            <p:spPr bwMode="auto">
              <a:xfrm>
                <a:off x="10453688" y="2987675"/>
                <a:ext cx="19050" cy="6350"/>
              </a:xfrm>
              <a:custGeom>
                <a:avLst/>
                <a:gdLst>
                  <a:gd name="T0" fmla="*/ 12 w 12"/>
                  <a:gd name="T1" fmla="*/ 2 h 4"/>
                  <a:gd name="T2" fmla="*/ 6 w 12"/>
                  <a:gd name="T3" fmla="*/ 0 h 4"/>
                  <a:gd name="T4" fmla="*/ 0 w 12"/>
                  <a:gd name="T5" fmla="*/ 4 h 4"/>
                </a:gdLst>
                <a:ahLst/>
                <a:cxnLst>
                  <a:cxn ang="0">
                    <a:pos x="T0" y="T1"/>
                  </a:cxn>
                  <a:cxn ang="0">
                    <a:pos x="T2" y="T3"/>
                  </a:cxn>
                  <a:cxn ang="0">
                    <a:pos x="T4" y="T5"/>
                  </a:cxn>
                </a:cxnLst>
                <a:rect l="0" t="0" r="r" b="b"/>
                <a:pathLst>
                  <a:path w="12" h="4">
                    <a:moveTo>
                      <a:pt x="12" y="2"/>
                    </a:moveTo>
                    <a:lnTo>
                      <a:pt x="6" y="0"/>
                    </a:lnTo>
                    <a:lnTo>
                      <a:pt x="0" y="4"/>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Line 67"/>
              <p:cNvSpPr>
                <a:spLocks noChangeShapeType="1"/>
              </p:cNvSpPr>
              <p:nvPr/>
            </p:nvSpPr>
            <p:spPr bwMode="auto">
              <a:xfrm flipH="1" flipV="1">
                <a:off x="10472738" y="2990850"/>
                <a:ext cx="46038"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Line 68"/>
              <p:cNvSpPr>
                <a:spLocks noChangeShapeType="1"/>
              </p:cNvSpPr>
              <p:nvPr/>
            </p:nvSpPr>
            <p:spPr bwMode="auto">
              <a:xfrm flipH="1">
                <a:off x="10447338" y="2994025"/>
                <a:ext cx="6350" cy="63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Line 69"/>
              <p:cNvSpPr>
                <a:spLocks noChangeShapeType="1"/>
              </p:cNvSpPr>
              <p:nvPr/>
            </p:nvSpPr>
            <p:spPr bwMode="auto">
              <a:xfrm flipV="1">
                <a:off x="10588626" y="3132138"/>
                <a:ext cx="0" cy="269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Line 70"/>
              <p:cNvSpPr>
                <a:spLocks noChangeShapeType="1"/>
              </p:cNvSpPr>
              <p:nvPr/>
            </p:nvSpPr>
            <p:spPr bwMode="auto">
              <a:xfrm flipV="1">
                <a:off x="10498138" y="3094038"/>
                <a:ext cx="26988" cy="22225"/>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Line 71"/>
              <p:cNvSpPr>
                <a:spLocks noChangeShapeType="1"/>
              </p:cNvSpPr>
              <p:nvPr/>
            </p:nvSpPr>
            <p:spPr bwMode="auto">
              <a:xfrm flipH="1" flipV="1">
                <a:off x="10525126" y="3094038"/>
                <a:ext cx="63500"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5" name="Line 72"/>
              <p:cNvSpPr>
                <a:spLocks noChangeShapeType="1"/>
              </p:cNvSpPr>
              <p:nvPr/>
            </p:nvSpPr>
            <p:spPr bwMode="auto">
              <a:xfrm flipH="1">
                <a:off x="10588626" y="3089275"/>
                <a:ext cx="74613" cy="428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6" name="Freeform 73"/>
              <p:cNvSpPr>
                <a:spLocks/>
              </p:cNvSpPr>
              <p:nvPr/>
            </p:nvSpPr>
            <p:spPr bwMode="auto">
              <a:xfrm>
                <a:off x="10256838" y="2982913"/>
                <a:ext cx="111125" cy="39688"/>
              </a:xfrm>
              <a:custGeom>
                <a:avLst/>
                <a:gdLst>
                  <a:gd name="T0" fmla="*/ 70 w 70"/>
                  <a:gd name="T1" fmla="*/ 14 h 25"/>
                  <a:gd name="T2" fmla="*/ 46 w 70"/>
                  <a:gd name="T3" fmla="*/ 0 h 25"/>
                  <a:gd name="T4" fmla="*/ 0 w 70"/>
                  <a:gd name="T5" fmla="*/ 25 h 25"/>
                </a:gdLst>
                <a:ahLst/>
                <a:cxnLst>
                  <a:cxn ang="0">
                    <a:pos x="T0" y="T1"/>
                  </a:cxn>
                  <a:cxn ang="0">
                    <a:pos x="T2" y="T3"/>
                  </a:cxn>
                  <a:cxn ang="0">
                    <a:pos x="T4" y="T5"/>
                  </a:cxn>
                </a:cxnLst>
                <a:rect l="0" t="0" r="r" b="b"/>
                <a:pathLst>
                  <a:path w="70" h="25">
                    <a:moveTo>
                      <a:pt x="70" y="14"/>
                    </a:moveTo>
                    <a:lnTo>
                      <a:pt x="46" y="0"/>
                    </a:lnTo>
                    <a:lnTo>
                      <a:pt x="0" y="25"/>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7" name="Line 74"/>
              <p:cNvSpPr>
                <a:spLocks noChangeShapeType="1"/>
              </p:cNvSpPr>
              <p:nvPr/>
            </p:nvSpPr>
            <p:spPr bwMode="auto">
              <a:xfrm flipH="1" flipV="1">
                <a:off x="10180638" y="2998788"/>
                <a:ext cx="52388"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8" name="Line 75"/>
              <p:cNvSpPr>
                <a:spLocks noChangeShapeType="1"/>
              </p:cNvSpPr>
              <p:nvPr/>
            </p:nvSpPr>
            <p:spPr bwMode="auto">
              <a:xfrm flipH="1">
                <a:off x="10180638" y="3100388"/>
                <a:ext cx="55563" cy="333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9" name="Freeform 76"/>
              <p:cNvSpPr>
                <a:spLocks/>
              </p:cNvSpPr>
              <p:nvPr/>
            </p:nvSpPr>
            <p:spPr bwMode="auto">
              <a:xfrm>
                <a:off x="10094913" y="3022600"/>
                <a:ext cx="161925" cy="131763"/>
              </a:xfrm>
              <a:custGeom>
                <a:avLst/>
                <a:gdLst>
                  <a:gd name="T0" fmla="*/ 0 w 102"/>
                  <a:gd name="T1" fmla="*/ 56 h 83"/>
                  <a:gd name="T2" fmla="*/ 53 w 102"/>
                  <a:gd name="T3" fmla="*/ 83 h 83"/>
                  <a:gd name="T4" fmla="*/ 102 w 102"/>
                  <a:gd name="T5" fmla="*/ 56 h 83"/>
                  <a:gd name="T6" fmla="*/ 102 w 102"/>
                  <a:gd name="T7" fmla="*/ 0 h 83"/>
                </a:gdLst>
                <a:ahLst/>
                <a:cxnLst>
                  <a:cxn ang="0">
                    <a:pos x="T0" y="T1"/>
                  </a:cxn>
                  <a:cxn ang="0">
                    <a:pos x="T2" y="T3"/>
                  </a:cxn>
                  <a:cxn ang="0">
                    <a:pos x="T4" y="T5"/>
                  </a:cxn>
                  <a:cxn ang="0">
                    <a:pos x="T6" y="T7"/>
                  </a:cxn>
                </a:cxnLst>
                <a:rect l="0" t="0" r="r" b="b"/>
                <a:pathLst>
                  <a:path w="102" h="83">
                    <a:moveTo>
                      <a:pt x="0" y="56"/>
                    </a:moveTo>
                    <a:lnTo>
                      <a:pt x="53" y="83"/>
                    </a:lnTo>
                    <a:lnTo>
                      <a:pt x="102" y="56"/>
                    </a:lnTo>
                    <a:lnTo>
                      <a:pt x="102" y="0"/>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0" name="Line 77"/>
              <p:cNvSpPr>
                <a:spLocks noChangeShapeType="1"/>
              </p:cNvSpPr>
              <p:nvPr/>
            </p:nvSpPr>
            <p:spPr bwMode="auto">
              <a:xfrm flipH="1" flipV="1">
                <a:off x="10177463" y="2979738"/>
                <a:ext cx="79375" cy="4286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1" name="Line 78"/>
              <p:cNvSpPr>
                <a:spLocks noChangeShapeType="1"/>
              </p:cNvSpPr>
              <p:nvPr/>
            </p:nvSpPr>
            <p:spPr bwMode="auto">
              <a:xfrm flipV="1">
                <a:off x="10112376" y="3036888"/>
                <a:ext cx="0" cy="5873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2" name="Freeform 79"/>
              <p:cNvSpPr>
                <a:spLocks/>
              </p:cNvSpPr>
              <p:nvPr/>
            </p:nvSpPr>
            <p:spPr bwMode="auto">
              <a:xfrm>
                <a:off x="10094913" y="2979738"/>
                <a:ext cx="82550" cy="131763"/>
              </a:xfrm>
              <a:custGeom>
                <a:avLst/>
                <a:gdLst>
                  <a:gd name="T0" fmla="*/ 52 w 52"/>
                  <a:gd name="T1" fmla="*/ 0 h 83"/>
                  <a:gd name="T2" fmla="*/ 0 w 52"/>
                  <a:gd name="T3" fmla="*/ 27 h 83"/>
                  <a:gd name="T4" fmla="*/ 0 w 52"/>
                  <a:gd name="T5" fmla="*/ 83 h 83"/>
                </a:gdLst>
                <a:ahLst/>
                <a:cxnLst>
                  <a:cxn ang="0">
                    <a:pos x="T0" y="T1"/>
                  </a:cxn>
                  <a:cxn ang="0">
                    <a:pos x="T2" y="T3"/>
                  </a:cxn>
                  <a:cxn ang="0">
                    <a:pos x="T4" y="T5"/>
                  </a:cxn>
                </a:cxnLst>
                <a:rect l="0" t="0" r="r" b="b"/>
                <a:pathLst>
                  <a:path w="52" h="83">
                    <a:moveTo>
                      <a:pt x="52" y="0"/>
                    </a:moveTo>
                    <a:lnTo>
                      <a:pt x="0" y="27"/>
                    </a:lnTo>
                    <a:lnTo>
                      <a:pt x="0" y="83"/>
                    </a:lnTo>
                  </a:path>
                </a:pathLst>
              </a:custGeom>
              <a:noFill/>
              <a:ln w="1905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3" name="Line 80"/>
              <p:cNvSpPr>
                <a:spLocks noChangeShapeType="1"/>
              </p:cNvSpPr>
              <p:nvPr/>
            </p:nvSpPr>
            <p:spPr bwMode="auto">
              <a:xfrm flipH="1">
                <a:off x="10055226" y="3111500"/>
                <a:ext cx="39688" cy="23813"/>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4" name="Line 81"/>
              <p:cNvSpPr>
                <a:spLocks noChangeShapeType="1"/>
              </p:cNvSpPr>
              <p:nvPr/>
            </p:nvSpPr>
            <p:spPr bwMode="auto">
              <a:xfrm flipH="1">
                <a:off x="11698288" y="3063875"/>
                <a:ext cx="373063" cy="0"/>
              </a:xfrm>
              <a:prstGeom prst="line">
                <a:avLst/>
              </a:prstGeom>
              <a:noFill/>
              <a:ln w="19050">
                <a:solidFill>
                  <a:srgbClr val="002060"/>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5" name="Line 82"/>
              <p:cNvSpPr>
                <a:spLocks noChangeShapeType="1"/>
              </p:cNvSpPr>
              <p:nvPr/>
            </p:nvSpPr>
            <p:spPr bwMode="auto">
              <a:xfrm flipV="1">
                <a:off x="12663488" y="2906713"/>
                <a:ext cx="0" cy="650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6" name="Line 83"/>
              <p:cNvSpPr>
                <a:spLocks noChangeShapeType="1"/>
              </p:cNvSpPr>
              <p:nvPr/>
            </p:nvSpPr>
            <p:spPr bwMode="auto">
              <a:xfrm>
                <a:off x="12809538" y="2940050"/>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7" name="Line 84"/>
              <p:cNvSpPr>
                <a:spLocks noChangeShapeType="1"/>
              </p:cNvSpPr>
              <p:nvPr/>
            </p:nvSpPr>
            <p:spPr bwMode="auto">
              <a:xfrm>
                <a:off x="10177463" y="2935288"/>
                <a:ext cx="0" cy="4445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8" name="Freeform 85"/>
              <p:cNvSpPr>
                <a:spLocks/>
              </p:cNvSpPr>
              <p:nvPr/>
            </p:nvSpPr>
            <p:spPr bwMode="auto">
              <a:xfrm>
                <a:off x="12757151" y="3127375"/>
                <a:ext cx="31750" cy="19050"/>
              </a:xfrm>
              <a:custGeom>
                <a:avLst/>
                <a:gdLst>
                  <a:gd name="T0" fmla="*/ 0 w 20"/>
                  <a:gd name="T1" fmla="*/ 12 h 12"/>
                  <a:gd name="T2" fmla="*/ 4 w 20"/>
                  <a:gd name="T3" fmla="*/ 6 h 12"/>
                  <a:gd name="T4" fmla="*/ 1 w 20"/>
                  <a:gd name="T5" fmla="*/ 0 h 12"/>
                  <a:gd name="T6" fmla="*/ 20 w 20"/>
                  <a:gd name="T7" fmla="*/ 0 h 12"/>
                </a:gdLst>
                <a:ahLst/>
                <a:cxnLst>
                  <a:cxn ang="0">
                    <a:pos x="T0" y="T1"/>
                  </a:cxn>
                  <a:cxn ang="0">
                    <a:pos x="T2" y="T3"/>
                  </a:cxn>
                  <a:cxn ang="0">
                    <a:pos x="T4" y="T5"/>
                  </a:cxn>
                  <a:cxn ang="0">
                    <a:pos x="T6" y="T7"/>
                  </a:cxn>
                </a:cxnLst>
                <a:rect l="0" t="0" r="r" b="b"/>
                <a:pathLst>
                  <a:path w="20" h="12">
                    <a:moveTo>
                      <a:pt x="0" y="12"/>
                    </a:moveTo>
                    <a:lnTo>
                      <a:pt x="4" y="6"/>
                    </a:lnTo>
                    <a:lnTo>
                      <a:pt x="1" y="0"/>
                    </a:lnTo>
                    <a:lnTo>
                      <a:pt x="20" y="0"/>
                    </a:lnTo>
                  </a:path>
                </a:pathLst>
              </a:custGeom>
              <a:noFill/>
              <a:ln w="19050">
                <a:solidFill>
                  <a:srgbClr val="FF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9" name="Freeform 86"/>
              <p:cNvSpPr>
                <a:spLocks/>
              </p:cNvSpPr>
              <p:nvPr/>
            </p:nvSpPr>
            <p:spPr bwMode="auto">
              <a:xfrm>
                <a:off x="12739688" y="3146425"/>
                <a:ext cx="23813" cy="438150"/>
              </a:xfrm>
              <a:custGeom>
                <a:avLst/>
                <a:gdLst>
                  <a:gd name="T0" fmla="*/ 2 w 15"/>
                  <a:gd name="T1" fmla="*/ 276 h 276"/>
                  <a:gd name="T2" fmla="*/ 14 w 15"/>
                  <a:gd name="T3" fmla="*/ 256 h 276"/>
                  <a:gd name="T4" fmla="*/ 1 w 15"/>
                  <a:gd name="T5" fmla="*/ 234 h 276"/>
                  <a:gd name="T6" fmla="*/ 14 w 15"/>
                  <a:gd name="T7" fmla="*/ 212 h 276"/>
                  <a:gd name="T8" fmla="*/ 1 w 15"/>
                  <a:gd name="T9" fmla="*/ 192 h 276"/>
                  <a:gd name="T10" fmla="*/ 14 w 15"/>
                  <a:gd name="T11" fmla="*/ 167 h 276"/>
                  <a:gd name="T12" fmla="*/ 0 w 15"/>
                  <a:gd name="T13" fmla="*/ 145 h 276"/>
                  <a:gd name="T14" fmla="*/ 14 w 15"/>
                  <a:gd name="T15" fmla="*/ 125 h 276"/>
                  <a:gd name="T16" fmla="*/ 0 w 15"/>
                  <a:gd name="T17" fmla="*/ 104 h 276"/>
                  <a:gd name="T18" fmla="*/ 15 w 15"/>
                  <a:gd name="T19" fmla="*/ 81 h 276"/>
                  <a:gd name="T20" fmla="*/ 0 w 15"/>
                  <a:gd name="T21" fmla="*/ 60 h 276"/>
                  <a:gd name="T22" fmla="*/ 14 w 15"/>
                  <a:gd name="T23" fmla="*/ 37 h 276"/>
                  <a:gd name="T24" fmla="*/ 0 w 15"/>
                  <a:gd name="T25" fmla="*/ 15 h 276"/>
                  <a:gd name="T26" fmla="*/ 11 w 15"/>
                  <a:gd name="T27"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76">
                    <a:moveTo>
                      <a:pt x="2" y="276"/>
                    </a:moveTo>
                    <a:lnTo>
                      <a:pt x="14" y="256"/>
                    </a:lnTo>
                    <a:lnTo>
                      <a:pt x="1" y="234"/>
                    </a:lnTo>
                    <a:lnTo>
                      <a:pt x="14" y="212"/>
                    </a:lnTo>
                    <a:lnTo>
                      <a:pt x="1" y="192"/>
                    </a:lnTo>
                    <a:lnTo>
                      <a:pt x="14" y="167"/>
                    </a:lnTo>
                    <a:lnTo>
                      <a:pt x="0" y="145"/>
                    </a:lnTo>
                    <a:lnTo>
                      <a:pt x="14" y="125"/>
                    </a:lnTo>
                    <a:lnTo>
                      <a:pt x="0" y="104"/>
                    </a:lnTo>
                    <a:lnTo>
                      <a:pt x="15" y="81"/>
                    </a:lnTo>
                    <a:lnTo>
                      <a:pt x="0" y="60"/>
                    </a:lnTo>
                    <a:lnTo>
                      <a:pt x="14" y="37"/>
                    </a:lnTo>
                    <a:lnTo>
                      <a:pt x="0" y="15"/>
                    </a:lnTo>
                    <a:lnTo>
                      <a:pt x="11" y="0"/>
                    </a:lnTo>
                  </a:path>
                </a:pathLst>
              </a:custGeom>
              <a:noFill/>
              <a:ln w="19050">
                <a:solidFill>
                  <a:srgbClr val="FF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0" name="Line 87"/>
              <p:cNvSpPr>
                <a:spLocks noChangeShapeType="1"/>
              </p:cNvSpPr>
              <p:nvPr/>
            </p:nvSpPr>
            <p:spPr bwMode="auto">
              <a:xfrm>
                <a:off x="12757151" y="3146425"/>
                <a:ext cx="31750"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3" name="Line 27"/>
              <p:cNvSpPr>
                <a:spLocks noChangeShapeType="1"/>
              </p:cNvSpPr>
              <p:nvPr/>
            </p:nvSpPr>
            <p:spPr bwMode="auto">
              <a:xfrm>
                <a:off x="12605224" y="2843107"/>
                <a:ext cx="0" cy="39688"/>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4" name="Line 29"/>
              <p:cNvSpPr>
                <a:spLocks noChangeShapeType="1"/>
              </p:cNvSpPr>
              <p:nvPr/>
            </p:nvSpPr>
            <p:spPr bwMode="auto">
              <a:xfrm>
                <a:off x="12624275" y="2844692"/>
                <a:ext cx="0" cy="3810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259" name="ZoneTexte 5258"/>
            <p:cNvSpPr txBox="1"/>
            <p:nvPr/>
          </p:nvSpPr>
          <p:spPr>
            <a:xfrm>
              <a:off x="1123940" y="4937714"/>
              <a:ext cx="284052" cy="246221"/>
            </a:xfrm>
            <a:prstGeom prst="rect">
              <a:avLst/>
            </a:prstGeom>
            <a:noFill/>
          </p:spPr>
          <p:txBody>
            <a:bodyPr wrap="none" rtlCol="0">
              <a:spAutoFit/>
            </a:bodyPr>
            <a:lstStyle/>
            <a:p>
              <a:r>
                <a:rPr lang="fr-FR" sz="1000" b="1" dirty="0"/>
                <a:t>O</a:t>
              </a:r>
            </a:p>
          </p:txBody>
        </p:sp>
        <p:sp>
          <p:nvSpPr>
            <p:cNvPr id="204" name="ZoneTexte 203"/>
            <p:cNvSpPr txBox="1"/>
            <p:nvPr/>
          </p:nvSpPr>
          <p:spPr>
            <a:xfrm>
              <a:off x="1123211" y="5309900"/>
              <a:ext cx="284052" cy="246221"/>
            </a:xfrm>
            <a:prstGeom prst="rect">
              <a:avLst/>
            </a:prstGeom>
            <a:noFill/>
          </p:spPr>
          <p:txBody>
            <a:bodyPr wrap="none" rtlCol="0">
              <a:spAutoFit/>
            </a:bodyPr>
            <a:lstStyle/>
            <a:p>
              <a:r>
                <a:rPr lang="fr-FR" sz="1000" b="1" dirty="0"/>
                <a:t>O</a:t>
              </a:r>
            </a:p>
          </p:txBody>
        </p:sp>
        <p:sp>
          <p:nvSpPr>
            <p:cNvPr id="205" name="ZoneTexte 204"/>
            <p:cNvSpPr txBox="1"/>
            <p:nvPr/>
          </p:nvSpPr>
          <p:spPr>
            <a:xfrm>
              <a:off x="1862355" y="5062725"/>
              <a:ext cx="284052" cy="246221"/>
            </a:xfrm>
            <a:prstGeom prst="rect">
              <a:avLst/>
            </a:prstGeom>
            <a:noFill/>
          </p:spPr>
          <p:txBody>
            <a:bodyPr wrap="none" rtlCol="0">
              <a:spAutoFit/>
            </a:bodyPr>
            <a:lstStyle/>
            <a:p>
              <a:r>
                <a:rPr lang="fr-FR" sz="1000" b="1" dirty="0"/>
                <a:t>O</a:t>
              </a:r>
            </a:p>
          </p:txBody>
        </p:sp>
        <p:sp>
          <p:nvSpPr>
            <p:cNvPr id="206" name="ZoneTexte 205"/>
            <p:cNvSpPr txBox="1"/>
            <p:nvPr/>
          </p:nvSpPr>
          <p:spPr>
            <a:xfrm>
              <a:off x="1586254" y="5414729"/>
              <a:ext cx="284052" cy="246221"/>
            </a:xfrm>
            <a:prstGeom prst="rect">
              <a:avLst/>
            </a:prstGeom>
            <a:noFill/>
          </p:spPr>
          <p:txBody>
            <a:bodyPr wrap="none" rtlCol="0">
              <a:spAutoFit/>
            </a:bodyPr>
            <a:lstStyle/>
            <a:p>
              <a:r>
                <a:rPr lang="fr-FR" sz="1000" b="1" dirty="0"/>
                <a:t>O</a:t>
              </a:r>
            </a:p>
          </p:txBody>
        </p:sp>
        <p:sp>
          <p:nvSpPr>
            <p:cNvPr id="207" name="ZoneTexte 206"/>
            <p:cNvSpPr txBox="1"/>
            <p:nvPr/>
          </p:nvSpPr>
          <p:spPr>
            <a:xfrm>
              <a:off x="2340658" y="5043168"/>
              <a:ext cx="284052" cy="246221"/>
            </a:xfrm>
            <a:prstGeom prst="rect">
              <a:avLst/>
            </a:prstGeom>
            <a:noFill/>
          </p:spPr>
          <p:txBody>
            <a:bodyPr wrap="none" rtlCol="0">
              <a:spAutoFit/>
            </a:bodyPr>
            <a:lstStyle/>
            <a:p>
              <a:r>
                <a:rPr lang="fr-FR" sz="1000" b="1" dirty="0"/>
                <a:t>O</a:t>
              </a:r>
            </a:p>
          </p:txBody>
        </p:sp>
        <p:sp>
          <p:nvSpPr>
            <p:cNvPr id="208" name="ZoneTexte 207"/>
            <p:cNvSpPr txBox="1"/>
            <p:nvPr/>
          </p:nvSpPr>
          <p:spPr>
            <a:xfrm>
              <a:off x="4722040" y="5128567"/>
              <a:ext cx="284052" cy="246221"/>
            </a:xfrm>
            <a:prstGeom prst="rect">
              <a:avLst/>
            </a:prstGeom>
            <a:noFill/>
          </p:spPr>
          <p:txBody>
            <a:bodyPr wrap="none" rtlCol="0">
              <a:spAutoFit/>
            </a:bodyPr>
            <a:lstStyle/>
            <a:p>
              <a:r>
                <a:rPr lang="fr-FR" sz="1000" b="1" dirty="0"/>
                <a:t>O</a:t>
              </a:r>
            </a:p>
          </p:txBody>
        </p:sp>
        <p:sp>
          <p:nvSpPr>
            <p:cNvPr id="209" name="ZoneTexte 208"/>
            <p:cNvSpPr txBox="1"/>
            <p:nvPr/>
          </p:nvSpPr>
          <p:spPr>
            <a:xfrm>
              <a:off x="5464835" y="4880703"/>
              <a:ext cx="284052" cy="246221"/>
            </a:xfrm>
            <a:prstGeom prst="rect">
              <a:avLst/>
            </a:prstGeom>
            <a:noFill/>
          </p:spPr>
          <p:txBody>
            <a:bodyPr wrap="none" rtlCol="0">
              <a:spAutoFit/>
            </a:bodyPr>
            <a:lstStyle/>
            <a:p>
              <a:r>
                <a:rPr lang="fr-FR" sz="1000" b="1" dirty="0"/>
                <a:t>O</a:t>
              </a:r>
            </a:p>
          </p:txBody>
        </p:sp>
        <p:sp>
          <p:nvSpPr>
            <p:cNvPr id="211" name="ZoneTexte 210"/>
            <p:cNvSpPr txBox="1"/>
            <p:nvPr/>
          </p:nvSpPr>
          <p:spPr>
            <a:xfrm>
              <a:off x="4944693" y="5223102"/>
              <a:ext cx="284052" cy="246221"/>
            </a:xfrm>
            <a:prstGeom prst="rect">
              <a:avLst/>
            </a:prstGeom>
            <a:noFill/>
          </p:spPr>
          <p:txBody>
            <a:bodyPr wrap="none" rtlCol="0">
              <a:spAutoFit/>
            </a:bodyPr>
            <a:lstStyle/>
            <a:p>
              <a:r>
                <a:rPr lang="fr-FR" sz="1000" b="1" dirty="0"/>
                <a:t>O</a:t>
              </a:r>
            </a:p>
          </p:txBody>
        </p:sp>
        <p:sp>
          <p:nvSpPr>
            <p:cNvPr id="212" name="ZoneTexte 211"/>
            <p:cNvSpPr txBox="1"/>
            <p:nvPr/>
          </p:nvSpPr>
          <p:spPr>
            <a:xfrm>
              <a:off x="5102816" y="5297415"/>
              <a:ext cx="284052" cy="246221"/>
            </a:xfrm>
            <a:prstGeom prst="rect">
              <a:avLst/>
            </a:prstGeom>
            <a:noFill/>
          </p:spPr>
          <p:txBody>
            <a:bodyPr wrap="none" rtlCol="0">
              <a:spAutoFit/>
            </a:bodyPr>
            <a:lstStyle/>
            <a:p>
              <a:r>
                <a:rPr lang="fr-FR" sz="1000" b="1" dirty="0">
                  <a:solidFill>
                    <a:srgbClr val="FF0000"/>
                  </a:solidFill>
                </a:rPr>
                <a:t>O</a:t>
              </a:r>
            </a:p>
          </p:txBody>
        </p:sp>
        <p:sp>
          <p:nvSpPr>
            <p:cNvPr id="215" name="ZoneTexte 214"/>
            <p:cNvSpPr txBox="1"/>
            <p:nvPr/>
          </p:nvSpPr>
          <p:spPr>
            <a:xfrm>
              <a:off x="5198984" y="5242799"/>
              <a:ext cx="284052" cy="246221"/>
            </a:xfrm>
            <a:prstGeom prst="rect">
              <a:avLst/>
            </a:prstGeom>
            <a:noFill/>
          </p:spPr>
          <p:txBody>
            <a:bodyPr wrap="none" rtlCol="0">
              <a:spAutoFit/>
            </a:bodyPr>
            <a:lstStyle/>
            <a:p>
              <a:r>
                <a:rPr lang="fr-FR" sz="1000" b="1" dirty="0"/>
                <a:t>O</a:t>
              </a:r>
            </a:p>
          </p:txBody>
        </p:sp>
        <p:sp>
          <p:nvSpPr>
            <p:cNvPr id="216" name="ZoneTexte 215"/>
            <p:cNvSpPr txBox="1"/>
            <p:nvPr/>
          </p:nvSpPr>
          <p:spPr>
            <a:xfrm>
              <a:off x="4743357" y="4754272"/>
              <a:ext cx="284052" cy="246221"/>
            </a:xfrm>
            <a:prstGeom prst="rect">
              <a:avLst/>
            </a:prstGeom>
            <a:noFill/>
          </p:spPr>
          <p:txBody>
            <a:bodyPr wrap="none" rtlCol="0">
              <a:spAutoFit/>
            </a:bodyPr>
            <a:lstStyle/>
            <a:p>
              <a:r>
                <a:rPr lang="fr-FR" sz="1000" b="1" dirty="0"/>
                <a:t>O</a:t>
              </a:r>
            </a:p>
          </p:txBody>
        </p:sp>
        <p:sp>
          <p:nvSpPr>
            <p:cNvPr id="217" name="ZoneTexte 216"/>
            <p:cNvSpPr txBox="1"/>
            <p:nvPr/>
          </p:nvSpPr>
          <p:spPr>
            <a:xfrm>
              <a:off x="641100" y="4913893"/>
              <a:ext cx="263214" cy="246221"/>
            </a:xfrm>
            <a:prstGeom prst="rect">
              <a:avLst/>
            </a:prstGeom>
            <a:noFill/>
          </p:spPr>
          <p:txBody>
            <a:bodyPr wrap="none" rtlCol="0">
              <a:spAutoFit/>
            </a:bodyPr>
            <a:lstStyle/>
            <a:p>
              <a:r>
                <a:rPr lang="fr-FR" sz="1000" b="1" dirty="0"/>
                <a:t>F</a:t>
              </a:r>
            </a:p>
          </p:txBody>
        </p:sp>
        <p:sp>
          <p:nvSpPr>
            <p:cNvPr id="218" name="ZoneTexte 217"/>
            <p:cNvSpPr txBox="1"/>
            <p:nvPr/>
          </p:nvSpPr>
          <p:spPr>
            <a:xfrm>
              <a:off x="414611" y="5323515"/>
              <a:ext cx="263214" cy="246221"/>
            </a:xfrm>
            <a:prstGeom prst="rect">
              <a:avLst/>
            </a:prstGeom>
            <a:noFill/>
          </p:spPr>
          <p:txBody>
            <a:bodyPr wrap="none" rtlCol="0">
              <a:spAutoFit/>
            </a:bodyPr>
            <a:lstStyle/>
            <a:p>
              <a:r>
                <a:rPr lang="fr-FR" sz="1000" b="1" dirty="0"/>
                <a:t>F</a:t>
              </a:r>
            </a:p>
          </p:txBody>
        </p:sp>
        <p:sp>
          <p:nvSpPr>
            <p:cNvPr id="219" name="ZoneTexte 218"/>
            <p:cNvSpPr txBox="1"/>
            <p:nvPr/>
          </p:nvSpPr>
          <p:spPr>
            <a:xfrm>
              <a:off x="4272599" y="4735139"/>
              <a:ext cx="263214" cy="246221"/>
            </a:xfrm>
            <a:prstGeom prst="rect">
              <a:avLst/>
            </a:prstGeom>
            <a:noFill/>
          </p:spPr>
          <p:txBody>
            <a:bodyPr wrap="none" rtlCol="0">
              <a:spAutoFit/>
            </a:bodyPr>
            <a:lstStyle/>
            <a:p>
              <a:r>
                <a:rPr lang="fr-FR" sz="1000" b="1" dirty="0"/>
                <a:t>F</a:t>
              </a:r>
            </a:p>
          </p:txBody>
        </p:sp>
        <p:sp>
          <p:nvSpPr>
            <p:cNvPr id="220" name="ZoneTexte 219"/>
            <p:cNvSpPr txBox="1"/>
            <p:nvPr/>
          </p:nvSpPr>
          <p:spPr>
            <a:xfrm>
              <a:off x="4023083" y="5157449"/>
              <a:ext cx="263214" cy="246221"/>
            </a:xfrm>
            <a:prstGeom prst="rect">
              <a:avLst/>
            </a:prstGeom>
            <a:noFill/>
          </p:spPr>
          <p:txBody>
            <a:bodyPr wrap="none" rtlCol="0">
              <a:spAutoFit/>
            </a:bodyPr>
            <a:lstStyle/>
            <a:p>
              <a:r>
                <a:rPr lang="fr-FR" sz="1000" b="1" dirty="0"/>
                <a:t>F</a:t>
              </a:r>
            </a:p>
          </p:txBody>
        </p:sp>
        <p:sp>
          <p:nvSpPr>
            <p:cNvPr id="221" name="ZoneTexte 220"/>
            <p:cNvSpPr txBox="1"/>
            <p:nvPr/>
          </p:nvSpPr>
          <p:spPr>
            <a:xfrm>
              <a:off x="1039622" y="5088625"/>
              <a:ext cx="277640" cy="400110"/>
            </a:xfrm>
            <a:prstGeom prst="rect">
              <a:avLst/>
            </a:prstGeom>
            <a:noFill/>
          </p:spPr>
          <p:txBody>
            <a:bodyPr wrap="none" rtlCol="0">
              <a:spAutoFit/>
            </a:bodyPr>
            <a:lstStyle/>
            <a:p>
              <a:pPr algn="ctr"/>
              <a:r>
                <a:rPr lang="fr-FR" sz="1000" b="1" dirty="0"/>
                <a:t>N</a:t>
              </a:r>
              <a:br>
                <a:rPr lang="fr-FR" sz="1000" b="1" dirty="0"/>
              </a:br>
              <a:r>
                <a:rPr lang="fr-FR" sz="1000" b="1" dirty="0"/>
                <a:t>H</a:t>
              </a:r>
            </a:p>
          </p:txBody>
        </p:sp>
        <p:sp>
          <p:nvSpPr>
            <p:cNvPr id="222" name="ZoneTexte 221"/>
            <p:cNvSpPr txBox="1"/>
            <p:nvPr/>
          </p:nvSpPr>
          <p:spPr>
            <a:xfrm>
              <a:off x="4646199" y="4901415"/>
              <a:ext cx="277640" cy="400110"/>
            </a:xfrm>
            <a:prstGeom prst="rect">
              <a:avLst/>
            </a:prstGeom>
            <a:noFill/>
          </p:spPr>
          <p:txBody>
            <a:bodyPr wrap="none" rtlCol="0">
              <a:spAutoFit/>
            </a:bodyPr>
            <a:lstStyle/>
            <a:p>
              <a:pPr algn="ctr"/>
              <a:r>
                <a:rPr lang="fr-FR" sz="1000" b="1" dirty="0"/>
                <a:t>N</a:t>
              </a:r>
              <a:br>
                <a:rPr lang="fr-FR" sz="1000" b="1" dirty="0"/>
              </a:br>
              <a:r>
                <a:rPr lang="fr-FR" sz="1000" b="1" dirty="0"/>
                <a:t>H</a:t>
              </a:r>
            </a:p>
          </p:txBody>
        </p:sp>
        <p:sp>
          <p:nvSpPr>
            <p:cNvPr id="223" name="ZoneTexte 222"/>
            <p:cNvSpPr txBox="1"/>
            <p:nvPr/>
          </p:nvSpPr>
          <p:spPr>
            <a:xfrm>
              <a:off x="2042628" y="5205925"/>
              <a:ext cx="260008" cy="246221"/>
            </a:xfrm>
            <a:prstGeom prst="rect">
              <a:avLst/>
            </a:prstGeom>
            <a:noFill/>
          </p:spPr>
          <p:txBody>
            <a:bodyPr wrap="none" rtlCol="0">
              <a:spAutoFit/>
            </a:bodyPr>
            <a:lstStyle/>
            <a:p>
              <a:pPr algn="ctr"/>
              <a:r>
                <a:rPr lang="fr-FR" sz="1000" b="1" dirty="0"/>
                <a:t>+</a:t>
              </a:r>
            </a:p>
          </p:txBody>
        </p:sp>
        <p:sp>
          <p:nvSpPr>
            <p:cNvPr id="224" name="ZoneTexte 223"/>
            <p:cNvSpPr txBox="1"/>
            <p:nvPr/>
          </p:nvSpPr>
          <p:spPr>
            <a:xfrm>
              <a:off x="1475142" y="5103009"/>
              <a:ext cx="277640" cy="246221"/>
            </a:xfrm>
            <a:prstGeom prst="rect">
              <a:avLst/>
            </a:prstGeom>
            <a:noFill/>
          </p:spPr>
          <p:txBody>
            <a:bodyPr wrap="none" rtlCol="0">
              <a:spAutoFit/>
            </a:bodyPr>
            <a:lstStyle/>
            <a:p>
              <a:pPr algn="ctr"/>
              <a:r>
                <a:rPr lang="fr-FR" sz="1000" b="1" dirty="0"/>
                <a:t>N</a:t>
              </a:r>
            </a:p>
          </p:txBody>
        </p:sp>
        <p:sp>
          <p:nvSpPr>
            <p:cNvPr id="225" name="ZoneTexte 224"/>
            <p:cNvSpPr txBox="1"/>
            <p:nvPr/>
          </p:nvSpPr>
          <p:spPr>
            <a:xfrm>
              <a:off x="1718460" y="5233746"/>
              <a:ext cx="277640" cy="246221"/>
            </a:xfrm>
            <a:prstGeom prst="rect">
              <a:avLst/>
            </a:prstGeom>
            <a:noFill/>
          </p:spPr>
          <p:txBody>
            <a:bodyPr wrap="none" rtlCol="0">
              <a:spAutoFit/>
            </a:bodyPr>
            <a:lstStyle/>
            <a:p>
              <a:pPr algn="ctr"/>
              <a:r>
                <a:rPr lang="fr-FR" sz="1000" b="1" dirty="0"/>
                <a:t>N</a:t>
              </a:r>
            </a:p>
          </p:txBody>
        </p:sp>
        <p:sp>
          <p:nvSpPr>
            <p:cNvPr id="226" name="ZoneTexte 225"/>
            <p:cNvSpPr txBox="1"/>
            <p:nvPr/>
          </p:nvSpPr>
          <p:spPr>
            <a:xfrm>
              <a:off x="5085241" y="4915189"/>
              <a:ext cx="277640" cy="246221"/>
            </a:xfrm>
            <a:prstGeom prst="rect">
              <a:avLst/>
            </a:prstGeom>
            <a:noFill/>
          </p:spPr>
          <p:txBody>
            <a:bodyPr wrap="none" rtlCol="0">
              <a:spAutoFit/>
            </a:bodyPr>
            <a:lstStyle/>
            <a:p>
              <a:pPr algn="ctr"/>
              <a:r>
                <a:rPr lang="fr-FR" sz="1000" b="1" dirty="0"/>
                <a:t>N</a:t>
              </a:r>
            </a:p>
          </p:txBody>
        </p:sp>
        <p:sp>
          <p:nvSpPr>
            <p:cNvPr id="227" name="ZoneTexte 226"/>
            <p:cNvSpPr txBox="1"/>
            <p:nvPr/>
          </p:nvSpPr>
          <p:spPr>
            <a:xfrm>
              <a:off x="5330873" y="5074270"/>
              <a:ext cx="277640" cy="246221"/>
            </a:xfrm>
            <a:prstGeom prst="rect">
              <a:avLst/>
            </a:prstGeom>
            <a:noFill/>
          </p:spPr>
          <p:txBody>
            <a:bodyPr wrap="none" rtlCol="0">
              <a:spAutoFit/>
            </a:bodyPr>
            <a:lstStyle/>
            <a:p>
              <a:pPr algn="ctr"/>
              <a:r>
                <a:rPr lang="fr-FR" sz="1000" b="1" dirty="0"/>
                <a:t>N</a:t>
              </a:r>
            </a:p>
          </p:txBody>
        </p:sp>
        <p:sp>
          <p:nvSpPr>
            <p:cNvPr id="229" name="ZoneTexte 228"/>
            <p:cNvSpPr txBox="1"/>
            <p:nvPr/>
          </p:nvSpPr>
          <p:spPr>
            <a:xfrm>
              <a:off x="1764988" y="4914912"/>
              <a:ext cx="277640" cy="246221"/>
            </a:xfrm>
            <a:prstGeom prst="rect">
              <a:avLst/>
            </a:prstGeom>
            <a:noFill/>
          </p:spPr>
          <p:txBody>
            <a:bodyPr wrap="none" rtlCol="0">
              <a:spAutoFit/>
            </a:bodyPr>
            <a:lstStyle/>
            <a:p>
              <a:pPr algn="ctr"/>
              <a:r>
                <a:rPr lang="fr-FR" sz="1000" b="1" dirty="0"/>
                <a:t>H</a:t>
              </a:r>
            </a:p>
          </p:txBody>
        </p:sp>
        <p:sp>
          <p:nvSpPr>
            <p:cNvPr id="230" name="ZoneTexte 229"/>
            <p:cNvSpPr txBox="1"/>
            <p:nvPr/>
          </p:nvSpPr>
          <p:spPr>
            <a:xfrm>
              <a:off x="2155958" y="5246668"/>
              <a:ext cx="312906" cy="246221"/>
            </a:xfrm>
            <a:prstGeom prst="rect">
              <a:avLst/>
            </a:prstGeom>
            <a:noFill/>
          </p:spPr>
          <p:txBody>
            <a:bodyPr wrap="none" rtlCol="0">
              <a:spAutoFit/>
            </a:bodyPr>
            <a:lstStyle/>
            <a:p>
              <a:pPr algn="ctr"/>
              <a:r>
                <a:rPr lang="fr-FR" sz="1000" b="1" dirty="0"/>
                <a:t>Cl</a:t>
              </a:r>
            </a:p>
          </p:txBody>
        </p:sp>
        <p:sp>
          <p:nvSpPr>
            <p:cNvPr id="231" name="ZoneTexte 230"/>
            <p:cNvSpPr txBox="1"/>
            <p:nvPr/>
          </p:nvSpPr>
          <p:spPr>
            <a:xfrm>
              <a:off x="1346400" y="5411990"/>
              <a:ext cx="377026" cy="246221"/>
            </a:xfrm>
            <a:prstGeom prst="rect">
              <a:avLst/>
            </a:prstGeom>
            <a:noFill/>
          </p:spPr>
          <p:txBody>
            <a:bodyPr wrap="none" rtlCol="0">
              <a:spAutoFit/>
            </a:bodyPr>
            <a:lstStyle/>
            <a:p>
              <a:r>
                <a:rPr lang="fr-FR" sz="1000" b="1" dirty="0"/>
                <a:t>OH</a:t>
              </a:r>
            </a:p>
          </p:txBody>
        </p:sp>
        <p:sp>
          <p:nvSpPr>
            <p:cNvPr id="232" name="ZoneTexte 231"/>
            <p:cNvSpPr txBox="1"/>
            <p:nvPr/>
          </p:nvSpPr>
          <p:spPr>
            <a:xfrm>
              <a:off x="3393606" y="5055681"/>
              <a:ext cx="490840" cy="246221"/>
            </a:xfrm>
            <a:prstGeom prst="rect">
              <a:avLst/>
            </a:prstGeom>
            <a:noFill/>
          </p:spPr>
          <p:txBody>
            <a:bodyPr wrap="none" rtlCol="0">
              <a:spAutoFit/>
            </a:bodyPr>
            <a:lstStyle/>
            <a:p>
              <a:pPr algn="ctr"/>
              <a:r>
                <a:rPr lang="fr-FR" sz="1000" b="1" dirty="0"/>
                <a:t>DIEA</a:t>
              </a:r>
            </a:p>
          </p:txBody>
        </p:sp>
        <p:sp>
          <p:nvSpPr>
            <p:cNvPr id="233" name="ZoneTexte 232"/>
            <p:cNvSpPr txBox="1"/>
            <p:nvPr/>
          </p:nvSpPr>
          <p:spPr>
            <a:xfrm>
              <a:off x="3407232" y="5341163"/>
              <a:ext cx="463588" cy="246221"/>
            </a:xfrm>
            <a:prstGeom prst="rect">
              <a:avLst/>
            </a:prstGeom>
            <a:noFill/>
          </p:spPr>
          <p:txBody>
            <a:bodyPr wrap="none" rtlCol="0">
              <a:spAutoFit/>
            </a:bodyPr>
            <a:lstStyle/>
            <a:p>
              <a:pPr algn="ctr"/>
              <a:r>
                <a:rPr lang="fr-FR" sz="1000" b="1" dirty="0"/>
                <a:t>DMF</a:t>
              </a:r>
            </a:p>
          </p:txBody>
        </p:sp>
        <p:sp>
          <p:nvSpPr>
            <p:cNvPr id="234" name="ZoneTexte 233"/>
            <p:cNvSpPr txBox="1"/>
            <p:nvPr/>
          </p:nvSpPr>
          <p:spPr>
            <a:xfrm>
              <a:off x="2093116" y="5662646"/>
              <a:ext cx="1678665" cy="261610"/>
            </a:xfrm>
            <a:prstGeom prst="rect">
              <a:avLst/>
            </a:prstGeom>
            <a:noFill/>
          </p:spPr>
          <p:txBody>
            <a:bodyPr wrap="none" rtlCol="0">
              <a:spAutoFit/>
            </a:bodyPr>
            <a:lstStyle/>
            <a:p>
              <a:pPr algn="ctr"/>
              <a:r>
                <a:rPr lang="fr-FR" sz="1100" b="1" dirty="0"/>
                <a:t>Chlorure de </a:t>
              </a:r>
              <a:r>
                <a:rPr lang="fr-FR" sz="1100" b="1" dirty="0" err="1"/>
                <a:t>myristoyl</a:t>
              </a:r>
              <a:r>
                <a:rPr lang="fr-FR" sz="1100" b="1" dirty="0"/>
                <a:t> </a:t>
              </a:r>
            </a:p>
          </p:txBody>
        </p:sp>
        <p:sp>
          <p:nvSpPr>
            <p:cNvPr id="235" name="ZoneTexte 234"/>
            <p:cNvSpPr txBox="1"/>
            <p:nvPr/>
          </p:nvSpPr>
          <p:spPr>
            <a:xfrm>
              <a:off x="1119590" y="5662646"/>
              <a:ext cx="463588" cy="246221"/>
            </a:xfrm>
            <a:prstGeom prst="rect">
              <a:avLst/>
            </a:prstGeom>
            <a:noFill/>
          </p:spPr>
          <p:txBody>
            <a:bodyPr wrap="none" rtlCol="0">
              <a:spAutoFit/>
            </a:bodyPr>
            <a:lstStyle/>
            <a:p>
              <a:pPr algn="ctr"/>
              <a:r>
                <a:rPr lang="fr-FR" sz="1000" b="1" dirty="0"/>
                <a:t>CAB</a:t>
              </a:r>
            </a:p>
          </p:txBody>
        </p:sp>
        <p:sp>
          <p:nvSpPr>
            <p:cNvPr id="236" name="ZoneTexte 235"/>
            <p:cNvSpPr txBox="1"/>
            <p:nvPr/>
          </p:nvSpPr>
          <p:spPr>
            <a:xfrm>
              <a:off x="4261244" y="6217557"/>
              <a:ext cx="1704313" cy="261610"/>
            </a:xfrm>
            <a:prstGeom prst="rect">
              <a:avLst/>
            </a:prstGeom>
            <a:noFill/>
          </p:spPr>
          <p:txBody>
            <a:bodyPr wrap="none" rtlCol="0">
              <a:spAutoFit/>
            </a:bodyPr>
            <a:lstStyle/>
            <a:p>
              <a:pPr algn="ctr"/>
              <a:r>
                <a:rPr lang="fr-FR" sz="1100" b="1" dirty="0" err="1"/>
                <a:t>Myristoyl</a:t>
              </a:r>
              <a:r>
                <a:rPr lang="fr-FR" sz="1100" b="1" dirty="0"/>
                <a:t> CAB (MCAB)</a:t>
              </a:r>
            </a:p>
          </p:txBody>
        </p:sp>
      </p:grpSp>
      <p:sp>
        <p:nvSpPr>
          <p:cNvPr id="120" name="ZoneTexte 11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119</a:t>
            </a:r>
          </a:p>
        </p:txBody>
      </p:sp>
    </p:spTree>
    <p:extLst>
      <p:ext uri="{BB962C8B-B14F-4D97-AF65-F5344CB8AC3E}">
        <p14:creationId xmlns:p14="http://schemas.microsoft.com/office/powerpoint/2010/main" val="425165271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Prodrogue</a:t>
            </a:r>
            <a:r>
              <a:rPr lang="fr-FR" dirty="0"/>
              <a:t> nano-formulée de </a:t>
            </a:r>
            <a:r>
              <a:rPr lang="fr-FR" dirty="0" err="1"/>
              <a:t>cabotégravir</a:t>
            </a:r>
            <a:r>
              <a:rPr lang="fr-FR" dirty="0"/>
              <a:t>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Zhou T, CROI 2017, Abs. 439</a:t>
            </a:r>
          </a:p>
        </p:txBody>
      </p:sp>
      <p:sp>
        <p:nvSpPr>
          <p:cNvPr id="8" name="ZoneTexte 7"/>
          <p:cNvSpPr txBox="1"/>
          <p:nvPr/>
        </p:nvSpPr>
        <p:spPr>
          <a:xfrm>
            <a:off x="1550405" y="1174609"/>
            <a:ext cx="6248250"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Activité de la transcriptase inverse sur monocytes (% anti-VIH-1)</a:t>
            </a:r>
          </a:p>
        </p:txBody>
      </p:sp>
      <p:grpSp>
        <p:nvGrpSpPr>
          <p:cNvPr id="6" name="Groupe 5"/>
          <p:cNvGrpSpPr/>
          <p:nvPr/>
        </p:nvGrpSpPr>
        <p:grpSpPr>
          <a:xfrm>
            <a:off x="96603" y="3727332"/>
            <a:ext cx="2967803" cy="2141418"/>
            <a:chOff x="96603" y="3727332"/>
            <a:chExt cx="2967803" cy="2141418"/>
          </a:xfrm>
        </p:grpSpPr>
        <p:grpSp>
          <p:nvGrpSpPr>
            <p:cNvPr id="18583" name="Groupe 18582"/>
            <p:cNvGrpSpPr/>
            <p:nvPr/>
          </p:nvGrpSpPr>
          <p:grpSpPr>
            <a:xfrm>
              <a:off x="687875" y="4053523"/>
              <a:ext cx="2169983" cy="1471011"/>
              <a:chOff x="2730500" y="4900613"/>
              <a:chExt cx="1084263" cy="735012"/>
            </a:xfrm>
          </p:grpSpPr>
          <p:sp>
            <p:nvSpPr>
              <p:cNvPr id="18472" name="Freeform 88"/>
              <p:cNvSpPr>
                <a:spLocks/>
              </p:cNvSpPr>
              <p:nvPr/>
            </p:nvSpPr>
            <p:spPr bwMode="auto">
              <a:xfrm>
                <a:off x="2763838" y="4900613"/>
                <a:ext cx="1050925" cy="703263"/>
              </a:xfrm>
              <a:custGeom>
                <a:avLst/>
                <a:gdLst>
                  <a:gd name="T0" fmla="*/ 662 w 662"/>
                  <a:gd name="T1" fmla="*/ 443 h 443"/>
                  <a:gd name="T2" fmla="*/ 0 w 662"/>
                  <a:gd name="T3" fmla="*/ 443 h 443"/>
                  <a:gd name="T4" fmla="*/ 0 w 662"/>
                  <a:gd name="T5" fmla="*/ 0 h 443"/>
                </a:gdLst>
                <a:ahLst/>
                <a:cxnLst>
                  <a:cxn ang="0">
                    <a:pos x="T0" y="T1"/>
                  </a:cxn>
                  <a:cxn ang="0">
                    <a:pos x="T2" y="T3"/>
                  </a:cxn>
                  <a:cxn ang="0">
                    <a:pos x="T4" y="T5"/>
                  </a:cxn>
                </a:cxnLst>
                <a:rect l="0" t="0" r="r" b="b"/>
                <a:pathLst>
                  <a:path w="662" h="443">
                    <a:moveTo>
                      <a:pt x="662" y="443"/>
                    </a:moveTo>
                    <a:lnTo>
                      <a:pt x="0" y="443"/>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3" name="Line 109"/>
              <p:cNvSpPr>
                <a:spLocks noChangeShapeType="1"/>
              </p:cNvSpPr>
              <p:nvPr/>
            </p:nvSpPr>
            <p:spPr bwMode="auto">
              <a:xfrm>
                <a:off x="2730500" y="4903788"/>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4" name="Line 110"/>
              <p:cNvSpPr>
                <a:spLocks noChangeShapeType="1"/>
              </p:cNvSpPr>
              <p:nvPr/>
            </p:nvSpPr>
            <p:spPr bwMode="auto">
              <a:xfrm>
                <a:off x="2730500" y="5003800"/>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5" name="Line 111"/>
              <p:cNvSpPr>
                <a:spLocks noChangeShapeType="1"/>
              </p:cNvSpPr>
              <p:nvPr/>
            </p:nvSpPr>
            <p:spPr bwMode="auto">
              <a:xfrm>
                <a:off x="2730500" y="51038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6" name="Line 112"/>
              <p:cNvSpPr>
                <a:spLocks noChangeShapeType="1"/>
              </p:cNvSpPr>
              <p:nvPr/>
            </p:nvSpPr>
            <p:spPr bwMode="auto">
              <a:xfrm>
                <a:off x="2730500" y="52054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7" name="Line 113"/>
              <p:cNvSpPr>
                <a:spLocks noChangeShapeType="1"/>
              </p:cNvSpPr>
              <p:nvPr/>
            </p:nvSpPr>
            <p:spPr bwMode="auto">
              <a:xfrm>
                <a:off x="2730500" y="5303838"/>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8" name="Line 114"/>
              <p:cNvSpPr>
                <a:spLocks noChangeShapeType="1"/>
              </p:cNvSpPr>
              <p:nvPr/>
            </p:nvSpPr>
            <p:spPr bwMode="auto">
              <a:xfrm>
                <a:off x="2730500" y="5403850"/>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9" name="Line 115"/>
              <p:cNvSpPr>
                <a:spLocks noChangeShapeType="1"/>
              </p:cNvSpPr>
              <p:nvPr/>
            </p:nvSpPr>
            <p:spPr bwMode="auto">
              <a:xfrm>
                <a:off x="2730500" y="550386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0" name="Line 116"/>
              <p:cNvSpPr>
                <a:spLocks noChangeShapeType="1"/>
              </p:cNvSpPr>
              <p:nvPr/>
            </p:nvSpPr>
            <p:spPr bwMode="auto">
              <a:xfrm>
                <a:off x="2730500" y="5603875"/>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4" name="Line 120"/>
              <p:cNvSpPr>
                <a:spLocks noChangeShapeType="1"/>
              </p:cNvSpPr>
              <p:nvPr/>
            </p:nvSpPr>
            <p:spPr bwMode="auto">
              <a:xfrm flipV="1">
                <a:off x="3459163" y="5603875"/>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5" name="Line 121"/>
              <p:cNvSpPr>
                <a:spLocks noChangeShapeType="1"/>
              </p:cNvSpPr>
              <p:nvPr/>
            </p:nvSpPr>
            <p:spPr bwMode="auto">
              <a:xfrm flipV="1">
                <a:off x="3810000" y="5603875"/>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9" name="Line 125"/>
              <p:cNvSpPr>
                <a:spLocks noChangeShapeType="1"/>
              </p:cNvSpPr>
              <p:nvPr/>
            </p:nvSpPr>
            <p:spPr bwMode="auto">
              <a:xfrm flipV="1">
                <a:off x="2763838" y="5603875"/>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0" name="Line 126"/>
              <p:cNvSpPr>
                <a:spLocks noChangeShapeType="1"/>
              </p:cNvSpPr>
              <p:nvPr/>
            </p:nvSpPr>
            <p:spPr bwMode="auto">
              <a:xfrm flipV="1">
                <a:off x="3111500" y="5603875"/>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2" name="Line 128"/>
              <p:cNvSpPr>
                <a:spLocks noChangeShapeType="1"/>
              </p:cNvSpPr>
              <p:nvPr/>
            </p:nvSpPr>
            <p:spPr bwMode="auto">
              <a:xfrm>
                <a:off x="3125788" y="5110163"/>
                <a:ext cx="0" cy="66675"/>
              </a:xfrm>
              <a:prstGeom prst="line">
                <a:avLst/>
              </a:prstGeom>
              <a:noFill/>
              <a:ln w="6350">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3" name="Line 129"/>
              <p:cNvSpPr>
                <a:spLocks noChangeShapeType="1"/>
              </p:cNvSpPr>
              <p:nvPr/>
            </p:nvSpPr>
            <p:spPr bwMode="auto">
              <a:xfrm>
                <a:off x="3617913" y="5321300"/>
                <a:ext cx="0" cy="34925"/>
              </a:xfrm>
              <a:prstGeom prst="line">
                <a:avLst/>
              </a:prstGeom>
              <a:noFill/>
              <a:ln w="6350">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6" name="Line 132"/>
              <p:cNvSpPr>
                <a:spLocks noChangeShapeType="1"/>
              </p:cNvSpPr>
              <p:nvPr/>
            </p:nvSpPr>
            <p:spPr bwMode="auto">
              <a:xfrm>
                <a:off x="3249613" y="5214938"/>
                <a:ext cx="0" cy="58738"/>
              </a:xfrm>
              <a:prstGeom prst="line">
                <a:avLst/>
              </a:prstGeom>
              <a:noFill/>
              <a:ln w="6350">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7" name="Freeform 133"/>
              <p:cNvSpPr>
                <a:spLocks/>
              </p:cNvSpPr>
              <p:nvPr/>
            </p:nvSpPr>
            <p:spPr bwMode="auto">
              <a:xfrm>
                <a:off x="2881313" y="4991100"/>
                <a:ext cx="858838" cy="363538"/>
              </a:xfrm>
              <a:custGeom>
                <a:avLst/>
                <a:gdLst>
                  <a:gd name="T0" fmla="*/ 541 w 541"/>
                  <a:gd name="T1" fmla="*/ 229 h 229"/>
                  <a:gd name="T2" fmla="*/ 464 w 541"/>
                  <a:gd name="T3" fmla="*/ 216 h 229"/>
                  <a:gd name="T4" fmla="*/ 463 w 541"/>
                  <a:gd name="T5" fmla="*/ 216 h 229"/>
                  <a:gd name="T6" fmla="*/ 386 w 541"/>
                  <a:gd name="T7" fmla="*/ 222 h 229"/>
                  <a:gd name="T8" fmla="*/ 308 w 541"/>
                  <a:gd name="T9" fmla="*/ 215 h 229"/>
                  <a:gd name="T10" fmla="*/ 232 w 541"/>
                  <a:gd name="T11" fmla="*/ 153 h 229"/>
                  <a:gd name="T12" fmla="*/ 154 w 541"/>
                  <a:gd name="T13" fmla="*/ 91 h 229"/>
                  <a:gd name="T14" fmla="*/ 154 w 541"/>
                  <a:gd name="T15" fmla="*/ 90 h 229"/>
                  <a:gd name="T16" fmla="*/ 79 w 541"/>
                  <a:gd name="T17" fmla="*/ 44 h 229"/>
                  <a:gd name="T18" fmla="*/ 0 w 541"/>
                  <a:gd name="T19"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1" h="229">
                    <a:moveTo>
                      <a:pt x="541" y="229"/>
                    </a:moveTo>
                    <a:lnTo>
                      <a:pt x="464" y="216"/>
                    </a:lnTo>
                    <a:lnTo>
                      <a:pt x="463" y="216"/>
                    </a:lnTo>
                    <a:lnTo>
                      <a:pt x="386" y="222"/>
                    </a:lnTo>
                    <a:lnTo>
                      <a:pt x="308" y="215"/>
                    </a:lnTo>
                    <a:lnTo>
                      <a:pt x="232" y="153"/>
                    </a:lnTo>
                    <a:lnTo>
                      <a:pt x="154" y="91"/>
                    </a:lnTo>
                    <a:lnTo>
                      <a:pt x="154" y="90"/>
                    </a:lnTo>
                    <a:lnTo>
                      <a:pt x="79" y="44"/>
                    </a:lnTo>
                    <a:lnTo>
                      <a:pt x="0" y="0"/>
                    </a:lnTo>
                  </a:path>
                </a:pathLst>
              </a:custGeom>
              <a:noFill/>
              <a:ln w="12700">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9" name="Rectangle 135"/>
              <p:cNvSpPr>
                <a:spLocks noChangeArrowheads="1"/>
              </p:cNvSpPr>
              <p:nvPr/>
            </p:nvSpPr>
            <p:spPr bwMode="auto">
              <a:xfrm>
                <a:off x="2865438" y="4976813"/>
                <a:ext cx="31750"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0" name="Rectangle 136"/>
              <p:cNvSpPr>
                <a:spLocks noChangeArrowheads="1"/>
              </p:cNvSpPr>
              <p:nvPr/>
            </p:nvSpPr>
            <p:spPr bwMode="auto">
              <a:xfrm>
                <a:off x="2990850" y="5045075"/>
                <a:ext cx="31750"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1" name="Rectangle 137"/>
              <p:cNvSpPr>
                <a:spLocks noChangeArrowheads="1"/>
              </p:cNvSpPr>
              <p:nvPr/>
            </p:nvSpPr>
            <p:spPr bwMode="auto">
              <a:xfrm>
                <a:off x="3109913" y="5121275"/>
                <a:ext cx="30163"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2" name="Rectangle 138"/>
              <p:cNvSpPr>
                <a:spLocks noChangeArrowheads="1"/>
              </p:cNvSpPr>
              <p:nvPr/>
            </p:nvSpPr>
            <p:spPr bwMode="auto">
              <a:xfrm>
                <a:off x="3233738" y="5218113"/>
                <a:ext cx="30163" cy="317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3" name="Freeform 139"/>
              <p:cNvSpPr>
                <a:spLocks/>
              </p:cNvSpPr>
              <p:nvPr/>
            </p:nvSpPr>
            <p:spPr bwMode="auto">
              <a:xfrm>
                <a:off x="3355975" y="5316538"/>
                <a:ext cx="30163" cy="30163"/>
              </a:xfrm>
              <a:custGeom>
                <a:avLst/>
                <a:gdLst>
                  <a:gd name="T0" fmla="*/ 19 w 19"/>
                  <a:gd name="T1" fmla="*/ 19 h 19"/>
                  <a:gd name="T2" fmla="*/ 19 w 19"/>
                  <a:gd name="T3" fmla="*/ 0 h 19"/>
                  <a:gd name="T4" fmla="*/ 0 w 19"/>
                  <a:gd name="T5" fmla="*/ 0 h 19"/>
                  <a:gd name="T6" fmla="*/ 0 w 19"/>
                  <a:gd name="T7" fmla="*/ 19 h 19"/>
                  <a:gd name="T8" fmla="*/ 19 w 19"/>
                  <a:gd name="T9" fmla="*/ 19 h 19"/>
                  <a:gd name="T10" fmla="*/ 19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9" y="19"/>
                    </a:moveTo>
                    <a:lnTo>
                      <a:pt x="19" y="0"/>
                    </a:lnTo>
                    <a:lnTo>
                      <a:pt x="0" y="0"/>
                    </a:lnTo>
                    <a:lnTo>
                      <a:pt x="0" y="19"/>
                    </a:lnTo>
                    <a:lnTo>
                      <a:pt x="19" y="19"/>
                    </a:lnTo>
                    <a:lnTo>
                      <a:pt x="19" y="19"/>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24" name="Freeform 140"/>
              <p:cNvSpPr>
                <a:spLocks/>
              </p:cNvSpPr>
              <p:nvPr/>
            </p:nvSpPr>
            <p:spPr bwMode="auto">
              <a:xfrm>
                <a:off x="3478213" y="5329238"/>
                <a:ext cx="31750" cy="31750"/>
              </a:xfrm>
              <a:custGeom>
                <a:avLst/>
                <a:gdLst>
                  <a:gd name="T0" fmla="*/ 20 w 20"/>
                  <a:gd name="T1" fmla="*/ 20 h 20"/>
                  <a:gd name="T2" fmla="*/ 20 w 20"/>
                  <a:gd name="T3" fmla="*/ 0 h 20"/>
                  <a:gd name="T4" fmla="*/ 0 w 20"/>
                  <a:gd name="T5" fmla="*/ 0 h 20"/>
                  <a:gd name="T6" fmla="*/ 0 w 20"/>
                  <a:gd name="T7" fmla="*/ 20 h 20"/>
                  <a:gd name="T8" fmla="*/ 20 w 20"/>
                  <a:gd name="T9" fmla="*/ 20 h 20"/>
                  <a:gd name="T10" fmla="*/ 20 w 20"/>
                  <a:gd name="T11" fmla="*/ 20 h 20"/>
                </a:gdLst>
                <a:ahLst/>
                <a:cxnLst>
                  <a:cxn ang="0">
                    <a:pos x="T0" y="T1"/>
                  </a:cxn>
                  <a:cxn ang="0">
                    <a:pos x="T2" y="T3"/>
                  </a:cxn>
                  <a:cxn ang="0">
                    <a:pos x="T4" y="T5"/>
                  </a:cxn>
                  <a:cxn ang="0">
                    <a:pos x="T6" y="T7"/>
                  </a:cxn>
                  <a:cxn ang="0">
                    <a:pos x="T8" y="T9"/>
                  </a:cxn>
                  <a:cxn ang="0">
                    <a:pos x="T10" y="T11"/>
                  </a:cxn>
                </a:cxnLst>
                <a:rect l="0" t="0" r="r" b="b"/>
                <a:pathLst>
                  <a:path w="20" h="20">
                    <a:moveTo>
                      <a:pt x="20" y="20"/>
                    </a:moveTo>
                    <a:lnTo>
                      <a:pt x="20" y="0"/>
                    </a:lnTo>
                    <a:lnTo>
                      <a:pt x="0" y="0"/>
                    </a:lnTo>
                    <a:lnTo>
                      <a:pt x="0" y="20"/>
                    </a:lnTo>
                    <a:lnTo>
                      <a:pt x="20" y="20"/>
                    </a:lnTo>
                    <a:lnTo>
                      <a:pt x="20" y="2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25" name="Freeform 141"/>
              <p:cNvSpPr>
                <a:spLocks/>
              </p:cNvSpPr>
              <p:nvPr/>
            </p:nvSpPr>
            <p:spPr bwMode="auto">
              <a:xfrm>
                <a:off x="3602038" y="5318125"/>
                <a:ext cx="31750" cy="30163"/>
              </a:xfrm>
              <a:custGeom>
                <a:avLst/>
                <a:gdLst>
                  <a:gd name="T0" fmla="*/ 20 w 20"/>
                  <a:gd name="T1" fmla="*/ 19 h 19"/>
                  <a:gd name="T2" fmla="*/ 20 w 20"/>
                  <a:gd name="T3" fmla="*/ 0 h 19"/>
                  <a:gd name="T4" fmla="*/ 0 w 20"/>
                  <a:gd name="T5" fmla="*/ 0 h 19"/>
                  <a:gd name="T6" fmla="*/ 0 w 20"/>
                  <a:gd name="T7" fmla="*/ 19 h 19"/>
                  <a:gd name="T8" fmla="*/ 20 w 20"/>
                  <a:gd name="T9" fmla="*/ 19 h 19"/>
                  <a:gd name="T10" fmla="*/ 20 w 20"/>
                  <a:gd name="T11" fmla="*/ 19 h 19"/>
                </a:gdLst>
                <a:ahLst/>
                <a:cxnLst>
                  <a:cxn ang="0">
                    <a:pos x="T0" y="T1"/>
                  </a:cxn>
                  <a:cxn ang="0">
                    <a:pos x="T2" y="T3"/>
                  </a:cxn>
                  <a:cxn ang="0">
                    <a:pos x="T4" y="T5"/>
                  </a:cxn>
                  <a:cxn ang="0">
                    <a:pos x="T6" y="T7"/>
                  </a:cxn>
                  <a:cxn ang="0">
                    <a:pos x="T8" y="T9"/>
                  </a:cxn>
                  <a:cxn ang="0">
                    <a:pos x="T10" y="T11"/>
                  </a:cxn>
                </a:cxnLst>
                <a:rect l="0" t="0" r="r" b="b"/>
                <a:pathLst>
                  <a:path w="20" h="19">
                    <a:moveTo>
                      <a:pt x="20" y="19"/>
                    </a:moveTo>
                    <a:lnTo>
                      <a:pt x="20" y="0"/>
                    </a:lnTo>
                    <a:lnTo>
                      <a:pt x="0" y="0"/>
                    </a:lnTo>
                    <a:lnTo>
                      <a:pt x="0" y="19"/>
                    </a:lnTo>
                    <a:lnTo>
                      <a:pt x="20" y="19"/>
                    </a:lnTo>
                    <a:lnTo>
                      <a:pt x="20" y="19"/>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26" name="Rectangle 142"/>
              <p:cNvSpPr>
                <a:spLocks noChangeArrowheads="1"/>
              </p:cNvSpPr>
              <p:nvPr/>
            </p:nvSpPr>
            <p:spPr bwMode="auto">
              <a:xfrm>
                <a:off x="3724275" y="5338763"/>
                <a:ext cx="30163"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5" name="Freeform 151"/>
              <p:cNvSpPr>
                <a:spLocks/>
              </p:cNvSpPr>
              <p:nvPr/>
            </p:nvSpPr>
            <p:spPr bwMode="auto">
              <a:xfrm>
                <a:off x="2879725" y="5019675"/>
                <a:ext cx="857250" cy="180975"/>
              </a:xfrm>
              <a:custGeom>
                <a:avLst/>
                <a:gdLst>
                  <a:gd name="T0" fmla="*/ 540 w 540"/>
                  <a:gd name="T1" fmla="*/ 114 h 114"/>
                  <a:gd name="T2" fmla="*/ 465 w 540"/>
                  <a:gd name="T3" fmla="*/ 94 h 114"/>
                  <a:gd name="T4" fmla="*/ 389 w 540"/>
                  <a:gd name="T5" fmla="*/ 85 h 114"/>
                  <a:gd name="T6" fmla="*/ 311 w 540"/>
                  <a:gd name="T7" fmla="*/ 71 h 114"/>
                  <a:gd name="T8" fmla="*/ 230 w 540"/>
                  <a:gd name="T9" fmla="*/ 61 h 114"/>
                  <a:gd name="T10" fmla="*/ 155 w 540"/>
                  <a:gd name="T11" fmla="*/ 32 h 114"/>
                  <a:gd name="T12" fmla="*/ 77 w 540"/>
                  <a:gd name="T13" fmla="*/ 26 h 114"/>
                  <a:gd name="T14" fmla="*/ 0 w 540"/>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114">
                    <a:moveTo>
                      <a:pt x="540" y="114"/>
                    </a:moveTo>
                    <a:lnTo>
                      <a:pt x="465" y="94"/>
                    </a:lnTo>
                    <a:lnTo>
                      <a:pt x="389" y="85"/>
                    </a:lnTo>
                    <a:lnTo>
                      <a:pt x="311" y="71"/>
                    </a:lnTo>
                    <a:lnTo>
                      <a:pt x="230" y="61"/>
                    </a:lnTo>
                    <a:lnTo>
                      <a:pt x="155" y="32"/>
                    </a:lnTo>
                    <a:lnTo>
                      <a:pt x="77" y="26"/>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37" name="Rectangle 153"/>
              <p:cNvSpPr>
                <a:spLocks noChangeArrowheads="1"/>
              </p:cNvSpPr>
              <p:nvPr/>
            </p:nvSpPr>
            <p:spPr bwMode="auto">
              <a:xfrm>
                <a:off x="2863850" y="5003800"/>
                <a:ext cx="31750"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8" name="Rectangle 154"/>
              <p:cNvSpPr>
                <a:spLocks noChangeArrowheads="1"/>
              </p:cNvSpPr>
              <p:nvPr/>
            </p:nvSpPr>
            <p:spPr bwMode="auto">
              <a:xfrm>
                <a:off x="2987675" y="5045075"/>
                <a:ext cx="30163"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9" name="Rectangle 155"/>
              <p:cNvSpPr>
                <a:spLocks noChangeArrowheads="1"/>
              </p:cNvSpPr>
              <p:nvPr/>
            </p:nvSpPr>
            <p:spPr bwMode="auto">
              <a:xfrm>
                <a:off x="3109913" y="5054600"/>
                <a:ext cx="30163"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0" name="Rectangle 156"/>
              <p:cNvSpPr>
                <a:spLocks noChangeArrowheads="1"/>
              </p:cNvSpPr>
              <p:nvPr/>
            </p:nvSpPr>
            <p:spPr bwMode="auto">
              <a:xfrm>
                <a:off x="3232150" y="5102225"/>
                <a:ext cx="28575"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1" name="Freeform 157"/>
              <p:cNvSpPr>
                <a:spLocks/>
              </p:cNvSpPr>
              <p:nvPr/>
            </p:nvSpPr>
            <p:spPr bwMode="auto">
              <a:xfrm>
                <a:off x="3359150" y="5116513"/>
                <a:ext cx="30163" cy="31750"/>
              </a:xfrm>
              <a:custGeom>
                <a:avLst/>
                <a:gdLst>
                  <a:gd name="T0" fmla="*/ 19 w 19"/>
                  <a:gd name="T1" fmla="*/ 20 h 20"/>
                  <a:gd name="T2" fmla="*/ 19 w 19"/>
                  <a:gd name="T3" fmla="*/ 0 h 20"/>
                  <a:gd name="T4" fmla="*/ 0 w 19"/>
                  <a:gd name="T5" fmla="*/ 0 h 20"/>
                  <a:gd name="T6" fmla="*/ 0 w 19"/>
                  <a:gd name="T7" fmla="*/ 20 h 20"/>
                  <a:gd name="T8" fmla="*/ 19 w 19"/>
                  <a:gd name="T9" fmla="*/ 20 h 20"/>
                  <a:gd name="T10" fmla="*/ 19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9" y="20"/>
                    </a:moveTo>
                    <a:lnTo>
                      <a:pt x="19" y="0"/>
                    </a:lnTo>
                    <a:lnTo>
                      <a:pt x="0" y="0"/>
                    </a:lnTo>
                    <a:lnTo>
                      <a:pt x="0" y="20"/>
                    </a:lnTo>
                    <a:lnTo>
                      <a:pt x="19" y="20"/>
                    </a:lnTo>
                    <a:lnTo>
                      <a:pt x="19" y="2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42" name="Freeform 158"/>
              <p:cNvSpPr>
                <a:spLocks/>
              </p:cNvSpPr>
              <p:nvPr/>
            </p:nvSpPr>
            <p:spPr bwMode="auto">
              <a:xfrm>
                <a:off x="3482975" y="5141913"/>
                <a:ext cx="30163" cy="30163"/>
              </a:xfrm>
              <a:custGeom>
                <a:avLst/>
                <a:gdLst>
                  <a:gd name="T0" fmla="*/ 19 w 19"/>
                  <a:gd name="T1" fmla="*/ 19 h 19"/>
                  <a:gd name="T2" fmla="*/ 19 w 19"/>
                  <a:gd name="T3" fmla="*/ 0 h 19"/>
                  <a:gd name="T4" fmla="*/ 0 w 19"/>
                  <a:gd name="T5" fmla="*/ 0 h 19"/>
                  <a:gd name="T6" fmla="*/ 0 w 19"/>
                  <a:gd name="T7" fmla="*/ 19 h 19"/>
                  <a:gd name="T8" fmla="*/ 19 w 19"/>
                  <a:gd name="T9" fmla="*/ 19 h 19"/>
                  <a:gd name="T10" fmla="*/ 19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9" y="19"/>
                    </a:moveTo>
                    <a:lnTo>
                      <a:pt x="19" y="0"/>
                    </a:lnTo>
                    <a:lnTo>
                      <a:pt x="0" y="0"/>
                    </a:lnTo>
                    <a:lnTo>
                      <a:pt x="0" y="19"/>
                    </a:lnTo>
                    <a:lnTo>
                      <a:pt x="19" y="19"/>
                    </a:lnTo>
                    <a:lnTo>
                      <a:pt x="19" y="19"/>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43" name="Freeform 159"/>
              <p:cNvSpPr>
                <a:spLocks/>
              </p:cNvSpPr>
              <p:nvPr/>
            </p:nvSpPr>
            <p:spPr bwMode="auto">
              <a:xfrm>
                <a:off x="3602038" y="5154613"/>
                <a:ext cx="31750" cy="30163"/>
              </a:xfrm>
              <a:custGeom>
                <a:avLst/>
                <a:gdLst>
                  <a:gd name="T0" fmla="*/ 20 w 20"/>
                  <a:gd name="T1" fmla="*/ 19 h 19"/>
                  <a:gd name="T2" fmla="*/ 20 w 20"/>
                  <a:gd name="T3" fmla="*/ 0 h 19"/>
                  <a:gd name="T4" fmla="*/ 0 w 20"/>
                  <a:gd name="T5" fmla="*/ 0 h 19"/>
                  <a:gd name="T6" fmla="*/ 0 w 20"/>
                  <a:gd name="T7" fmla="*/ 19 h 19"/>
                  <a:gd name="T8" fmla="*/ 20 w 20"/>
                  <a:gd name="T9" fmla="*/ 19 h 19"/>
                  <a:gd name="T10" fmla="*/ 20 w 20"/>
                  <a:gd name="T11" fmla="*/ 19 h 19"/>
                </a:gdLst>
                <a:ahLst/>
                <a:cxnLst>
                  <a:cxn ang="0">
                    <a:pos x="T0" y="T1"/>
                  </a:cxn>
                  <a:cxn ang="0">
                    <a:pos x="T2" y="T3"/>
                  </a:cxn>
                  <a:cxn ang="0">
                    <a:pos x="T4" y="T5"/>
                  </a:cxn>
                  <a:cxn ang="0">
                    <a:pos x="T6" y="T7"/>
                  </a:cxn>
                  <a:cxn ang="0">
                    <a:pos x="T8" y="T9"/>
                  </a:cxn>
                  <a:cxn ang="0">
                    <a:pos x="T10" y="T11"/>
                  </a:cxn>
                </a:cxnLst>
                <a:rect l="0" t="0" r="r" b="b"/>
                <a:pathLst>
                  <a:path w="20" h="19">
                    <a:moveTo>
                      <a:pt x="20" y="19"/>
                    </a:moveTo>
                    <a:lnTo>
                      <a:pt x="20" y="0"/>
                    </a:lnTo>
                    <a:lnTo>
                      <a:pt x="0" y="0"/>
                    </a:lnTo>
                    <a:lnTo>
                      <a:pt x="0" y="19"/>
                    </a:lnTo>
                    <a:lnTo>
                      <a:pt x="20" y="19"/>
                    </a:lnTo>
                    <a:lnTo>
                      <a:pt x="20" y="19"/>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44" name="Freeform 160"/>
              <p:cNvSpPr>
                <a:spLocks/>
              </p:cNvSpPr>
              <p:nvPr/>
            </p:nvSpPr>
            <p:spPr bwMode="auto">
              <a:xfrm>
                <a:off x="3721100" y="5186363"/>
                <a:ext cx="30163" cy="30163"/>
              </a:xfrm>
              <a:custGeom>
                <a:avLst/>
                <a:gdLst>
                  <a:gd name="T0" fmla="*/ 19 w 19"/>
                  <a:gd name="T1" fmla="*/ 19 h 19"/>
                  <a:gd name="T2" fmla="*/ 19 w 19"/>
                  <a:gd name="T3" fmla="*/ 0 h 19"/>
                  <a:gd name="T4" fmla="*/ 0 w 19"/>
                  <a:gd name="T5" fmla="*/ 0 h 19"/>
                  <a:gd name="T6" fmla="*/ 0 w 19"/>
                  <a:gd name="T7" fmla="*/ 19 h 19"/>
                  <a:gd name="T8" fmla="*/ 19 w 19"/>
                  <a:gd name="T9" fmla="*/ 19 h 19"/>
                  <a:gd name="T10" fmla="*/ 19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9" y="19"/>
                    </a:moveTo>
                    <a:lnTo>
                      <a:pt x="19" y="0"/>
                    </a:lnTo>
                    <a:lnTo>
                      <a:pt x="0" y="0"/>
                    </a:lnTo>
                    <a:lnTo>
                      <a:pt x="0" y="19"/>
                    </a:lnTo>
                    <a:lnTo>
                      <a:pt x="19" y="19"/>
                    </a:lnTo>
                    <a:lnTo>
                      <a:pt x="19" y="19"/>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54" name="Line 170"/>
              <p:cNvSpPr>
                <a:spLocks noChangeShapeType="1"/>
              </p:cNvSpPr>
              <p:nvPr/>
            </p:nvSpPr>
            <p:spPr bwMode="auto">
              <a:xfrm>
                <a:off x="3127375" y="5176838"/>
                <a:ext cx="0" cy="57150"/>
              </a:xfrm>
              <a:prstGeom prst="line">
                <a:avLst/>
              </a:prstGeom>
              <a:noFill/>
              <a:ln w="63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55" name="Freeform 171"/>
              <p:cNvSpPr>
                <a:spLocks/>
              </p:cNvSpPr>
              <p:nvPr/>
            </p:nvSpPr>
            <p:spPr bwMode="auto">
              <a:xfrm>
                <a:off x="2882900" y="5014913"/>
                <a:ext cx="854075" cy="404813"/>
              </a:xfrm>
              <a:custGeom>
                <a:avLst/>
                <a:gdLst>
                  <a:gd name="T0" fmla="*/ 538 w 538"/>
                  <a:gd name="T1" fmla="*/ 255 h 255"/>
                  <a:gd name="T2" fmla="*/ 462 w 538"/>
                  <a:gd name="T3" fmla="*/ 237 h 255"/>
                  <a:gd name="T4" fmla="*/ 384 w 538"/>
                  <a:gd name="T5" fmla="*/ 216 h 255"/>
                  <a:gd name="T6" fmla="*/ 307 w 538"/>
                  <a:gd name="T7" fmla="*/ 230 h 255"/>
                  <a:gd name="T8" fmla="*/ 232 w 538"/>
                  <a:gd name="T9" fmla="*/ 178 h 255"/>
                  <a:gd name="T10" fmla="*/ 154 w 538"/>
                  <a:gd name="T11" fmla="*/ 116 h 255"/>
                  <a:gd name="T12" fmla="*/ 153 w 538"/>
                  <a:gd name="T13" fmla="*/ 115 h 255"/>
                  <a:gd name="T14" fmla="*/ 77 w 538"/>
                  <a:gd name="T15" fmla="*/ 42 h 255"/>
                  <a:gd name="T16" fmla="*/ 0 w 538"/>
                  <a:gd name="T17"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8" h="255">
                    <a:moveTo>
                      <a:pt x="538" y="255"/>
                    </a:moveTo>
                    <a:lnTo>
                      <a:pt x="462" y="237"/>
                    </a:lnTo>
                    <a:lnTo>
                      <a:pt x="384" y="216"/>
                    </a:lnTo>
                    <a:lnTo>
                      <a:pt x="307" y="230"/>
                    </a:lnTo>
                    <a:lnTo>
                      <a:pt x="232" y="178"/>
                    </a:lnTo>
                    <a:lnTo>
                      <a:pt x="154" y="116"/>
                    </a:lnTo>
                    <a:lnTo>
                      <a:pt x="153" y="115"/>
                    </a:lnTo>
                    <a:lnTo>
                      <a:pt x="77" y="42"/>
                    </a:lnTo>
                    <a:lnTo>
                      <a:pt x="0" y="0"/>
                    </a:lnTo>
                  </a:path>
                </a:pathLst>
              </a:custGeom>
              <a:noFill/>
              <a:ln w="12700">
                <a:solidFill>
                  <a:srgbClr val="FF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57" name="Rectangle 173"/>
              <p:cNvSpPr>
                <a:spLocks noChangeArrowheads="1"/>
              </p:cNvSpPr>
              <p:nvPr/>
            </p:nvSpPr>
            <p:spPr bwMode="auto">
              <a:xfrm>
                <a:off x="2867025" y="4999038"/>
                <a:ext cx="31750"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8" name="Rectangle 174"/>
              <p:cNvSpPr>
                <a:spLocks noChangeArrowheads="1"/>
              </p:cNvSpPr>
              <p:nvPr/>
            </p:nvSpPr>
            <p:spPr bwMode="auto">
              <a:xfrm>
                <a:off x="2989263" y="5065713"/>
                <a:ext cx="31750"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9" name="Rectangle 175"/>
              <p:cNvSpPr>
                <a:spLocks noChangeArrowheads="1"/>
              </p:cNvSpPr>
              <p:nvPr/>
            </p:nvSpPr>
            <p:spPr bwMode="auto">
              <a:xfrm>
                <a:off x="3111500" y="5184775"/>
                <a:ext cx="30163"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0" name="Rectangle 176"/>
              <p:cNvSpPr>
                <a:spLocks noChangeArrowheads="1"/>
              </p:cNvSpPr>
              <p:nvPr/>
            </p:nvSpPr>
            <p:spPr bwMode="auto">
              <a:xfrm>
                <a:off x="3235325" y="5281613"/>
                <a:ext cx="30163" cy="31750"/>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1" name="Freeform 177"/>
              <p:cNvSpPr>
                <a:spLocks/>
              </p:cNvSpPr>
              <p:nvPr/>
            </p:nvSpPr>
            <p:spPr bwMode="auto">
              <a:xfrm>
                <a:off x="3355975" y="5364163"/>
                <a:ext cx="30163" cy="31750"/>
              </a:xfrm>
              <a:custGeom>
                <a:avLst/>
                <a:gdLst>
                  <a:gd name="T0" fmla="*/ 19 w 19"/>
                  <a:gd name="T1" fmla="*/ 20 h 20"/>
                  <a:gd name="T2" fmla="*/ 19 w 19"/>
                  <a:gd name="T3" fmla="*/ 0 h 20"/>
                  <a:gd name="T4" fmla="*/ 0 w 19"/>
                  <a:gd name="T5" fmla="*/ 0 h 20"/>
                  <a:gd name="T6" fmla="*/ 0 w 19"/>
                  <a:gd name="T7" fmla="*/ 20 h 20"/>
                  <a:gd name="T8" fmla="*/ 19 w 19"/>
                  <a:gd name="T9" fmla="*/ 20 h 20"/>
                  <a:gd name="T10" fmla="*/ 19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9" y="20"/>
                    </a:moveTo>
                    <a:lnTo>
                      <a:pt x="19" y="0"/>
                    </a:lnTo>
                    <a:lnTo>
                      <a:pt x="0" y="0"/>
                    </a:lnTo>
                    <a:lnTo>
                      <a:pt x="0" y="20"/>
                    </a:lnTo>
                    <a:lnTo>
                      <a:pt x="19" y="20"/>
                    </a:lnTo>
                    <a:lnTo>
                      <a:pt x="19" y="20"/>
                    </a:lnTo>
                    <a:close/>
                  </a:path>
                </a:pathLst>
              </a:custGeom>
              <a:solidFill>
                <a:srgbClr val="FF66CC"/>
              </a:solidFill>
              <a:ln w="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62" name="Freeform 178"/>
              <p:cNvSpPr>
                <a:spLocks/>
              </p:cNvSpPr>
              <p:nvPr/>
            </p:nvSpPr>
            <p:spPr bwMode="auto">
              <a:xfrm>
                <a:off x="3476625" y="5343525"/>
                <a:ext cx="31750" cy="30163"/>
              </a:xfrm>
              <a:custGeom>
                <a:avLst/>
                <a:gdLst>
                  <a:gd name="T0" fmla="*/ 20 w 20"/>
                  <a:gd name="T1" fmla="*/ 19 h 19"/>
                  <a:gd name="T2" fmla="*/ 20 w 20"/>
                  <a:gd name="T3" fmla="*/ 0 h 19"/>
                  <a:gd name="T4" fmla="*/ 0 w 20"/>
                  <a:gd name="T5" fmla="*/ 0 h 19"/>
                  <a:gd name="T6" fmla="*/ 0 w 20"/>
                  <a:gd name="T7" fmla="*/ 19 h 19"/>
                  <a:gd name="T8" fmla="*/ 20 w 20"/>
                  <a:gd name="T9" fmla="*/ 19 h 19"/>
                  <a:gd name="T10" fmla="*/ 20 w 20"/>
                  <a:gd name="T11" fmla="*/ 19 h 19"/>
                </a:gdLst>
                <a:ahLst/>
                <a:cxnLst>
                  <a:cxn ang="0">
                    <a:pos x="T0" y="T1"/>
                  </a:cxn>
                  <a:cxn ang="0">
                    <a:pos x="T2" y="T3"/>
                  </a:cxn>
                  <a:cxn ang="0">
                    <a:pos x="T4" y="T5"/>
                  </a:cxn>
                  <a:cxn ang="0">
                    <a:pos x="T6" y="T7"/>
                  </a:cxn>
                  <a:cxn ang="0">
                    <a:pos x="T8" y="T9"/>
                  </a:cxn>
                  <a:cxn ang="0">
                    <a:pos x="T10" y="T11"/>
                  </a:cxn>
                </a:cxnLst>
                <a:rect l="0" t="0" r="r" b="b"/>
                <a:pathLst>
                  <a:path w="20" h="19">
                    <a:moveTo>
                      <a:pt x="20" y="19"/>
                    </a:moveTo>
                    <a:lnTo>
                      <a:pt x="20" y="0"/>
                    </a:lnTo>
                    <a:lnTo>
                      <a:pt x="0" y="0"/>
                    </a:lnTo>
                    <a:lnTo>
                      <a:pt x="0" y="19"/>
                    </a:lnTo>
                    <a:lnTo>
                      <a:pt x="20" y="19"/>
                    </a:lnTo>
                    <a:lnTo>
                      <a:pt x="20" y="19"/>
                    </a:lnTo>
                    <a:close/>
                  </a:path>
                </a:pathLst>
              </a:custGeom>
              <a:solidFill>
                <a:srgbClr val="FF66CC"/>
              </a:solidFill>
              <a:ln w="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63" name="Freeform 179"/>
              <p:cNvSpPr>
                <a:spLocks/>
              </p:cNvSpPr>
              <p:nvPr/>
            </p:nvSpPr>
            <p:spPr bwMode="auto">
              <a:xfrm>
                <a:off x="3600450" y="5376863"/>
                <a:ext cx="31750" cy="30163"/>
              </a:xfrm>
              <a:custGeom>
                <a:avLst/>
                <a:gdLst>
                  <a:gd name="T0" fmla="*/ 20 w 20"/>
                  <a:gd name="T1" fmla="*/ 19 h 19"/>
                  <a:gd name="T2" fmla="*/ 20 w 20"/>
                  <a:gd name="T3" fmla="*/ 0 h 19"/>
                  <a:gd name="T4" fmla="*/ 0 w 20"/>
                  <a:gd name="T5" fmla="*/ 0 h 19"/>
                  <a:gd name="T6" fmla="*/ 0 w 20"/>
                  <a:gd name="T7" fmla="*/ 19 h 19"/>
                  <a:gd name="T8" fmla="*/ 20 w 20"/>
                  <a:gd name="T9" fmla="*/ 19 h 19"/>
                  <a:gd name="T10" fmla="*/ 20 w 20"/>
                  <a:gd name="T11" fmla="*/ 19 h 19"/>
                </a:gdLst>
                <a:ahLst/>
                <a:cxnLst>
                  <a:cxn ang="0">
                    <a:pos x="T0" y="T1"/>
                  </a:cxn>
                  <a:cxn ang="0">
                    <a:pos x="T2" y="T3"/>
                  </a:cxn>
                  <a:cxn ang="0">
                    <a:pos x="T4" y="T5"/>
                  </a:cxn>
                  <a:cxn ang="0">
                    <a:pos x="T6" y="T7"/>
                  </a:cxn>
                  <a:cxn ang="0">
                    <a:pos x="T8" y="T9"/>
                  </a:cxn>
                  <a:cxn ang="0">
                    <a:pos x="T10" y="T11"/>
                  </a:cxn>
                </a:cxnLst>
                <a:rect l="0" t="0" r="r" b="b"/>
                <a:pathLst>
                  <a:path w="20" h="19">
                    <a:moveTo>
                      <a:pt x="20" y="19"/>
                    </a:moveTo>
                    <a:lnTo>
                      <a:pt x="20" y="0"/>
                    </a:lnTo>
                    <a:lnTo>
                      <a:pt x="0" y="0"/>
                    </a:lnTo>
                    <a:lnTo>
                      <a:pt x="0" y="19"/>
                    </a:lnTo>
                    <a:lnTo>
                      <a:pt x="20" y="19"/>
                    </a:lnTo>
                    <a:lnTo>
                      <a:pt x="20" y="19"/>
                    </a:lnTo>
                    <a:close/>
                  </a:path>
                </a:pathLst>
              </a:custGeom>
              <a:solidFill>
                <a:srgbClr val="FF66CC"/>
              </a:solidFill>
              <a:ln w="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64" name="Freeform 180"/>
              <p:cNvSpPr>
                <a:spLocks/>
              </p:cNvSpPr>
              <p:nvPr/>
            </p:nvSpPr>
            <p:spPr bwMode="auto">
              <a:xfrm>
                <a:off x="3721100" y="5403850"/>
                <a:ext cx="30163" cy="30163"/>
              </a:xfrm>
              <a:custGeom>
                <a:avLst/>
                <a:gdLst>
                  <a:gd name="T0" fmla="*/ 19 w 19"/>
                  <a:gd name="T1" fmla="*/ 19 h 19"/>
                  <a:gd name="T2" fmla="*/ 19 w 19"/>
                  <a:gd name="T3" fmla="*/ 0 h 19"/>
                  <a:gd name="T4" fmla="*/ 0 w 19"/>
                  <a:gd name="T5" fmla="*/ 0 h 19"/>
                  <a:gd name="T6" fmla="*/ 0 w 19"/>
                  <a:gd name="T7" fmla="*/ 19 h 19"/>
                  <a:gd name="T8" fmla="*/ 19 w 19"/>
                  <a:gd name="T9" fmla="*/ 19 h 19"/>
                  <a:gd name="T10" fmla="*/ 19 w 19"/>
                  <a:gd name="T11" fmla="*/ 19 h 19"/>
                </a:gdLst>
                <a:ahLst/>
                <a:cxnLst>
                  <a:cxn ang="0">
                    <a:pos x="T0" y="T1"/>
                  </a:cxn>
                  <a:cxn ang="0">
                    <a:pos x="T2" y="T3"/>
                  </a:cxn>
                  <a:cxn ang="0">
                    <a:pos x="T4" y="T5"/>
                  </a:cxn>
                  <a:cxn ang="0">
                    <a:pos x="T6" y="T7"/>
                  </a:cxn>
                  <a:cxn ang="0">
                    <a:pos x="T8" y="T9"/>
                  </a:cxn>
                  <a:cxn ang="0">
                    <a:pos x="T10" y="T11"/>
                  </a:cxn>
                </a:cxnLst>
                <a:rect l="0" t="0" r="r" b="b"/>
                <a:pathLst>
                  <a:path w="19" h="19">
                    <a:moveTo>
                      <a:pt x="19" y="19"/>
                    </a:moveTo>
                    <a:lnTo>
                      <a:pt x="19" y="0"/>
                    </a:lnTo>
                    <a:lnTo>
                      <a:pt x="0" y="0"/>
                    </a:lnTo>
                    <a:lnTo>
                      <a:pt x="0" y="19"/>
                    </a:lnTo>
                    <a:lnTo>
                      <a:pt x="19" y="19"/>
                    </a:lnTo>
                    <a:lnTo>
                      <a:pt x="19" y="19"/>
                    </a:lnTo>
                    <a:close/>
                  </a:path>
                </a:pathLst>
              </a:custGeom>
              <a:solidFill>
                <a:srgbClr val="FF66CC"/>
              </a:solidFill>
              <a:ln w="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8586" name="ZoneTexte 18585"/>
            <p:cNvSpPr txBox="1"/>
            <p:nvPr/>
          </p:nvSpPr>
          <p:spPr>
            <a:xfrm>
              <a:off x="308200" y="5344627"/>
              <a:ext cx="431528" cy="246221"/>
            </a:xfrm>
            <a:prstGeom prst="rect">
              <a:avLst/>
            </a:prstGeom>
            <a:noFill/>
          </p:spPr>
          <p:txBody>
            <a:bodyPr wrap="none" rtlCol="0">
              <a:spAutoFit/>
            </a:bodyPr>
            <a:lstStyle/>
            <a:p>
              <a:pPr algn="r"/>
              <a:r>
                <a:rPr lang="fr-FR" sz="1000" dirty="0"/>
                <a:t>0,01</a:t>
              </a:r>
            </a:p>
          </p:txBody>
        </p:sp>
        <p:sp>
          <p:nvSpPr>
            <p:cNvPr id="315" name="ZoneTexte 314"/>
            <p:cNvSpPr txBox="1"/>
            <p:nvPr/>
          </p:nvSpPr>
          <p:spPr>
            <a:xfrm>
              <a:off x="378732" y="5143397"/>
              <a:ext cx="360996" cy="246221"/>
            </a:xfrm>
            <a:prstGeom prst="rect">
              <a:avLst/>
            </a:prstGeom>
            <a:noFill/>
          </p:spPr>
          <p:txBody>
            <a:bodyPr wrap="none" rtlCol="0">
              <a:spAutoFit/>
            </a:bodyPr>
            <a:lstStyle/>
            <a:p>
              <a:pPr algn="r"/>
              <a:r>
                <a:rPr lang="fr-FR" sz="1000" dirty="0"/>
                <a:t>0,1</a:t>
              </a:r>
            </a:p>
          </p:txBody>
        </p:sp>
        <p:sp>
          <p:nvSpPr>
            <p:cNvPr id="316" name="ZoneTexte 315"/>
            <p:cNvSpPr txBox="1"/>
            <p:nvPr/>
          </p:nvSpPr>
          <p:spPr>
            <a:xfrm>
              <a:off x="484530" y="4942166"/>
              <a:ext cx="255198" cy="246221"/>
            </a:xfrm>
            <a:prstGeom prst="rect">
              <a:avLst/>
            </a:prstGeom>
            <a:noFill/>
          </p:spPr>
          <p:txBody>
            <a:bodyPr wrap="none" rtlCol="0">
              <a:spAutoFit/>
            </a:bodyPr>
            <a:lstStyle/>
            <a:p>
              <a:pPr algn="r"/>
              <a:r>
                <a:rPr lang="fr-FR" sz="1000" dirty="0"/>
                <a:t>1</a:t>
              </a:r>
            </a:p>
          </p:txBody>
        </p:sp>
        <p:sp>
          <p:nvSpPr>
            <p:cNvPr id="317" name="ZoneTexte 316"/>
            <p:cNvSpPr txBox="1"/>
            <p:nvPr/>
          </p:nvSpPr>
          <p:spPr>
            <a:xfrm>
              <a:off x="413998" y="4740935"/>
              <a:ext cx="325730" cy="246221"/>
            </a:xfrm>
            <a:prstGeom prst="rect">
              <a:avLst/>
            </a:prstGeom>
            <a:noFill/>
          </p:spPr>
          <p:txBody>
            <a:bodyPr wrap="none" rtlCol="0">
              <a:spAutoFit/>
            </a:bodyPr>
            <a:lstStyle/>
            <a:p>
              <a:pPr algn="r"/>
              <a:r>
                <a:rPr lang="fr-FR" sz="1000" dirty="0"/>
                <a:t>10</a:t>
              </a:r>
            </a:p>
          </p:txBody>
        </p:sp>
        <p:sp>
          <p:nvSpPr>
            <p:cNvPr id="318" name="ZoneTexte 317"/>
            <p:cNvSpPr txBox="1"/>
            <p:nvPr/>
          </p:nvSpPr>
          <p:spPr>
            <a:xfrm>
              <a:off x="343466" y="4539704"/>
              <a:ext cx="396262" cy="246221"/>
            </a:xfrm>
            <a:prstGeom prst="rect">
              <a:avLst/>
            </a:prstGeom>
            <a:noFill/>
          </p:spPr>
          <p:txBody>
            <a:bodyPr wrap="none" rtlCol="0">
              <a:spAutoFit/>
            </a:bodyPr>
            <a:lstStyle/>
            <a:p>
              <a:pPr algn="r"/>
              <a:r>
                <a:rPr lang="fr-FR" sz="1000" dirty="0"/>
                <a:t>100</a:t>
              </a:r>
            </a:p>
          </p:txBody>
        </p:sp>
        <p:sp>
          <p:nvSpPr>
            <p:cNvPr id="319" name="ZoneTexte 318"/>
            <p:cNvSpPr txBox="1"/>
            <p:nvPr/>
          </p:nvSpPr>
          <p:spPr>
            <a:xfrm>
              <a:off x="237667" y="4338473"/>
              <a:ext cx="502061" cy="246221"/>
            </a:xfrm>
            <a:prstGeom prst="rect">
              <a:avLst/>
            </a:prstGeom>
            <a:noFill/>
          </p:spPr>
          <p:txBody>
            <a:bodyPr wrap="none" rtlCol="0">
              <a:spAutoFit/>
            </a:bodyPr>
            <a:lstStyle/>
            <a:p>
              <a:pPr algn="r"/>
              <a:r>
                <a:rPr lang="fr-FR" sz="1000" dirty="0"/>
                <a:t>1 000</a:t>
              </a:r>
            </a:p>
          </p:txBody>
        </p:sp>
        <p:sp>
          <p:nvSpPr>
            <p:cNvPr id="320" name="ZoneTexte 319"/>
            <p:cNvSpPr txBox="1"/>
            <p:nvPr/>
          </p:nvSpPr>
          <p:spPr>
            <a:xfrm>
              <a:off x="167135" y="4137242"/>
              <a:ext cx="572593" cy="246221"/>
            </a:xfrm>
            <a:prstGeom prst="rect">
              <a:avLst/>
            </a:prstGeom>
            <a:noFill/>
          </p:spPr>
          <p:txBody>
            <a:bodyPr wrap="none" rtlCol="0">
              <a:spAutoFit/>
            </a:bodyPr>
            <a:lstStyle/>
            <a:p>
              <a:pPr algn="r"/>
              <a:r>
                <a:rPr lang="fr-FR" sz="1000" dirty="0"/>
                <a:t>10 000</a:t>
              </a:r>
            </a:p>
          </p:txBody>
        </p:sp>
        <p:sp>
          <p:nvSpPr>
            <p:cNvPr id="321" name="ZoneTexte 320"/>
            <p:cNvSpPr txBox="1"/>
            <p:nvPr/>
          </p:nvSpPr>
          <p:spPr>
            <a:xfrm>
              <a:off x="96603" y="3936011"/>
              <a:ext cx="643125" cy="246221"/>
            </a:xfrm>
            <a:prstGeom prst="rect">
              <a:avLst/>
            </a:prstGeom>
            <a:noFill/>
          </p:spPr>
          <p:txBody>
            <a:bodyPr wrap="none" rtlCol="0">
              <a:spAutoFit/>
            </a:bodyPr>
            <a:lstStyle/>
            <a:p>
              <a:pPr algn="r"/>
              <a:r>
                <a:rPr lang="fr-FR" sz="1000" dirty="0"/>
                <a:t>100 000</a:t>
              </a:r>
            </a:p>
          </p:txBody>
        </p:sp>
        <p:sp>
          <p:nvSpPr>
            <p:cNvPr id="322" name="ZoneTexte 321"/>
            <p:cNvSpPr txBox="1"/>
            <p:nvPr/>
          </p:nvSpPr>
          <p:spPr>
            <a:xfrm>
              <a:off x="626998" y="5497586"/>
              <a:ext cx="255198" cy="246221"/>
            </a:xfrm>
            <a:prstGeom prst="rect">
              <a:avLst/>
            </a:prstGeom>
            <a:noFill/>
          </p:spPr>
          <p:txBody>
            <a:bodyPr wrap="none" rtlCol="0">
              <a:spAutoFit/>
            </a:bodyPr>
            <a:lstStyle/>
            <a:p>
              <a:pPr algn="ctr"/>
              <a:r>
                <a:rPr lang="fr-FR" sz="1000" dirty="0"/>
                <a:t>0</a:t>
              </a:r>
            </a:p>
          </p:txBody>
        </p:sp>
        <p:sp>
          <p:nvSpPr>
            <p:cNvPr id="323" name="ZoneTexte 322"/>
            <p:cNvSpPr txBox="1"/>
            <p:nvPr/>
          </p:nvSpPr>
          <p:spPr>
            <a:xfrm>
              <a:off x="1287523" y="5497586"/>
              <a:ext cx="325731" cy="246221"/>
            </a:xfrm>
            <a:prstGeom prst="rect">
              <a:avLst/>
            </a:prstGeom>
            <a:noFill/>
          </p:spPr>
          <p:txBody>
            <a:bodyPr wrap="none" rtlCol="0">
              <a:spAutoFit/>
            </a:bodyPr>
            <a:lstStyle/>
            <a:p>
              <a:pPr algn="ctr"/>
              <a:r>
                <a:rPr lang="fr-FR" sz="1000" dirty="0"/>
                <a:t>20</a:t>
              </a:r>
            </a:p>
          </p:txBody>
        </p:sp>
        <p:sp>
          <p:nvSpPr>
            <p:cNvPr id="324" name="ZoneTexte 323"/>
            <p:cNvSpPr txBox="1"/>
            <p:nvPr/>
          </p:nvSpPr>
          <p:spPr>
            <a:xfrm>
              <a:off x="1983316" y="5497586"/>
              <a:ext cx="325731" cy="246221"/>
            </a:xfrm>
            <a:prstGeom prst="rect">
              <a:avLst/>
            </a:prstGeom>
            <a:noFill/>
          </p:spPr>
          <p:txBody>
            <a:bodyPr wrap="none" rtlCol="0">
              <a:spAutoFit/>
            </a:bodyPr>
            <a:lstStyle/>
            <a:p>
              <a:pPr algn="ctr"/>
              <a:r>
                <a:rPr lang="fr-FR" sz="1000" dirty="0"/>
                <a:t>40</a:t>
              </a:r>
            </a:p>
          </p:txBody>
        </p:sp>
        <p:sp>
          <p:nvSpPr>
            <p:cNvPr id="325" name="ZoneTexte 324"/>
            <p:cNvSpPr txBox="1"/>
            <p:nvPr/>
          </p:nvSpPr>
          <p:spPr>
            <a:xfrm>
              <a:off x="2695509" y="5497586"/>
              <a:ext cx="325731" cy="246221"/>
            </a:xfrm>
            <a:prstGeom prst="rect">
              <a:avLst/>
            </a:prstGeom>
            <a:noFill/>
          </p:spPr>
          <p:txBody>
            <a:bodyPr wrap="none" rtlCol="0">
              <a:spAutoFit/>
            </a:bodyPr>
            <a:lstStyle/>
            <a:p>
              <a:pPr algn="ctr"/>
              <a:r>
                <a:rPr lang="fr-FR" sz="1000" dirty="0"/>
                <a:t>60</a:t>
              </a:r>
            </a:p>
          </p:txBody>
        </p:sp>
        <p:sp>
          <p:nvSpPr>
            <p:cNvPr id="326" name="Rectangle 117"/>
            <p:cNvSpPr>
              <a:spLocks noChangeArrowheads="1"/>
            </p:cNvSpPr>
            <p:nvPr/>
          </p:nvSpPr>
          <p:spPr bwMode="auto">
            <a:xfrm>
              <a:off x="2235525" y="4140453"/>
              <a:ext cx="63543" cy="6354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27" name="Rectangle 118"/>
            <p:cNvSpPr>
              <a:spLocks noChangeArrowheads="1"/>
            </p:cNvSpPr>
            <p:nvPr/>
          </p:nvSpPr>
          <p:spPr bwMode="auto">
            <a:xfrm>
              <a:off x="2235525" y="3978517"/>
              <a:ext cx="63543" cy="6354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28" name="Rectangle 119"/>
            <p:cNvSpPr>
              <a:spLocks noChangeArrowheads="1"/>
            </p:cNvSpPr>
            <p:nvPr/>
          </p:nvSpPr>
          <p:spPr bwMode="auto">
            <a:xfrm>
              <a:off x="2235525" y="3817913"/>
              <a:ext cx="63543" cy="6354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29" name="ZoneTexte 328"/>
            <p:cNvSpPr txBox="1"/>
            <p:nvPr/>
          </p:nvSpPr>
          <p:spPr>
            <a:xfrm>
              <a:off x="2333116" y="3887177"/>
              <a:ext cx="731290" cy="246221"/>
            </a:xfrm>
            <a:prstGeom prst="rect">
              <a:avLst/>
            </a:prstGeom>
            <a:noFill/>
          </p:spPr>
          <p:txBody>
            <a:bodyPr wrap="none" rtlCol="0">
              <a:spAutoFit/>
            </a:bodyPr>
            <a:lstStyle/>
            <a:p>
              <a:r>
                <a:rPr lang="fr-FR" sz="1000" dirty="0"/>
                <a:t>CAB-LAP</a:t>
              </a:r>
            </a:p>
          </p:txBody>
        </p:sp>
        <p:sp>
          <p:nvSpPr>
            <p:cNvPr id="330" name="ZoneTexte 329"/>
            <p:cNvSpPr txBox="1"/>
            <p:nvPr/>
          </p:nvSpPr>
          <p:spPr>
            <a:xfrm>
              <a:off x="2333116" y="4049493"/>
              <a:ext cx="555173" cy="246221"/>
            </a:xfrm>
            <a:prstGeom prst="rect">
              <a:avLst/>
            </a:prstGeom>
            <a:noFill/>
          </p:spPr>
          <p:txBody>
            <a:bodyPr wrap="none" rtlCol="0">
              <a:spAutoFit/>
            </a:bodyPr>
            <a:lstStyle/>
            <a:p>
              <a:r>
                <a:rPr lang="fr-FR" sz="1000" dirty="0"/>
                <a:t>MCAB</a:t>
              </a:r>
            </a:p>
          </p:txBody>
        </p:sp>
        <p:sp>
          <p:nvSpPr>
            <p:cNvPr id="331" name="ZoneTexte 330"/>
            <p:cNvSpPr txBox="1"/>
            <p:nvPr/>
          </p:nvSpPr>
          <p:spPr>
            <a:xfrm>
              <a:off x="2333116" y="3727332"/>
              <a:ext cx="647934" cy="246221"/>
            </a:xfrm>
            <a:prstGeom prst="rect">
              <a:avLst/>
            </a:prstGeom>
            <a:noFill/>
          </p:spPr>
          <p:txBody>
            <a:bodyPr wrap="none" rtlCol="0">
              <a:spAutoFit/>
            </a:bodyPr>
            <a:lstStyle/>
            <a:p>
              <a:r>
                <a:rPr lang="fr-FR" sz="1000" dirty="0"/>
                <a:t>NMCAB</a:t>
              </a:r>
            </a:p>
          </p:txBody>
        </p:sp>
        <p:sp>
          <p:nvSpPr>
            <p:cNvPr id="332" name="ZoneTexte 331"/>
            <p:cNvSpPr txBox="1"/>
            <p:nvPr/>
          </p:nvSpPr>
          <p:spPr>
            <a:xfrm>
              <a:off x="1575309" y="5622529"/>
              <a:ext cx="533883" cy="246221"/>
            </a:xfrm>
            <a:prstGeom prst="rect">
              <a:avLst/>
            </a:prstGeom>
            <a:noFill/>
          </p:spPr>
          <p:txBody>
            <a:bodyPr wrap="none" rtlCol="0">
              <a:spAutoFit/>
            </a:bodyPr>
            <a:lstStyle/>
            <a:p>
              <a:pPr algn="ctr"/>
              <a:r>
                <a:rPr lang="fr-FR" sz="1000" b="1" dirty="0"/>
                <a:t>Jours</a:t>
              </a:r>
            </a:p>
          </p:txBody>
        </p:sp>
      </p:grpSp>
      <p:sp>
        <p:nvSpPr>
          <p:cNvPr id="334" name="ZoneTexte 333"/>
          <p:cNvSpPr txBox="1"/>
          <p:nvPr/>
        </p:nvSpPr>
        <p:spPr>
          <a:xfrm>
            <a:off x="1350260" y="3569175"/>
            <a:ext cx="793486"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15 mg/kg</a:t>
            </a:r>
          </a:p>
        </p:txBody>
      </p:sp>
      <p:sp>
        <p:nvSpPr>
          <p:cNvPr id="335" name="ZoneTexte 334"/>
          <p:cNvSpPr txBox="1"/>
          <p:nvPr/>
        </p:nvSpPr>
        <p:spPr>
          <a:xfrm>
            <a:off x="4457483" y="3569175"/>
            <a:ext cx="793486"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45 mg/kg</a:t>
            </a:r>
          </a:p>
        </p:txBody>
      </p:sp>
      <p:sp>
        <p:nvSpPr>
          <p:cNvPr id="336" name="ZoneTexte 335"/>
          <p:cNvSpPr txBox="1"/>
          <p:nvPr/>
        </p:nvSpPr>
        <p:spPr>
          <a:xfrm>
            <a:off x="7242695" y="3569175"/>
            <a:ext cx="793486"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45 mg/kg</a:t>
            </a:r>
          </a:p>
        </p:txBody>
      </p:sp>
      <p:grpSp>
        <p:nvGrpSpPr>
          <p:cNvPr id="3" name="Groupe 2"/>
          <p:cNvGrpSpPr/>
          <p:nvPr/>
        </p:nvGrpSpPr>
        <p:grpSpPr>
          <a:xfrm>
            <a:off x="6328236" y="4024563"/>
            <a:ext cx="2448089" cy="1868309"/>
            <a:chOff x="6328236" y="4024563"/>
            <a:chExt cx="2448089" cy="1868309"/>
          </a:xfrm>
        </p:grpSpPr>
        <p:sp>
          <p:nvSpPr>
            <p:cNvPr id="18473" name="Freeform 89"/>
            <p:cNvSpPr>
              <a:spLocks/>
            </p:cNvSpPr>
            <p:nvPr/>
          </p:nvSpPr>
          <p:spPr bwMode="auto">
            <a:xfrm>
              <a:off x="6669884" y="4141738"/>
              <a:ext cx="2106441" cy="1305804"/>
            </a:xfrm>
            <a:custGeom>
              <a:avLst/>
              <a:gdLst>
                <a:gd name="T0" fmla="*/ 663 w 663"/>
                <a:gd name="T1" fmla="*/ 411 h 411"/>
                <a:gd name="T2" fmla="*/ 0 w 663"/>
                <a:gd name="T3" fmla="*/ 411 h 411"/>
                <a:gd name="T4" fmla="*/ 0 w 663"/>
                <a:gd name="T5" fmla="*/ 0 h 411"/>
              </a:gdLst>
              <a:ahLst/>
              <a:cxnLst>
                <a:cxn ang="0">
                  <a:pos x="T0" y="T1"/>
                </a:cxn>
                <a:cxn ang="0">
                  <a:pos x="T2" y="T3"/>
                </a:cxn>
                <a:cxn ang="0">
                  <a:pos x="T4" y="T5"/>
                </a:cxn>
              </a:cxnLst>
              <a:rect l="0" t="0" r="r" b="b"/>
              <a:pathLst>
                <a:path w="663" h="411">
                  <a:moveTo>
                    <a:pt x="663" y="411"/>
                  </a:moveTo>
                  <a:lnTo>
                    <a:pt x="0" y="411"/>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0" name="Line 96"/>
            <p:cNvSpPr>
              <a:spLocks noChangeShapeType="1"/>
            </p:cNvSpPr>
            <p:nvPr/>
          </p:nvSpPr>
          <p:spPr bwMode="auto">
            <a:xfrm>
              <a:off x="6606341" y="4367316"/>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1" name="Line 97"/>
            <p:cNvSpPr>
              <a:spLocks noChangeShapeType="1"/>
            </p:cNvSpPr>
            <p:nvPr/>
          </p:nvSpPr>
          <p:spPr bwMode="auto">
            <a:xfrm>
              <a:off x="6606341" y="4151271"/>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2" name="Line 98"/>
            <p:cNvSpPr>
              <a:spLocks noChangeShapeType="1"/>
            </p:cNvSpPr>
            <p:nvPr/>
          </p:nvSpPr>
          <p:spPr bwMode="auto">
            <a:xfrm>
              <a:off x="6606341" y="4583361"/>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3" name="Line 99"/>
            <p:cNvSpPr>
              <a:spLocks noChangeShapeType="1"/>
            </p:cNvSpPr>
            <p:nvPr/>
          </p:nvSpPr>
          <p:spPr bwMode="auto">
            <a:xfrm>
              <a:off x="6606341" y="4799406"/>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4" name="Line 100"/>
            <p:cNvSpPr>
              <a:spLocks noChangeShapeType="1"/>
            </p:cNvSpPr>
            <p:nvPr/>
          </p:nvSpPr>
          <p:spPr bwMode="auto">
            <a:xfrm>
              <a:off x="6606341" y="5015452"/>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5" name="Line 101"/>
            <p:cNvSpPr>
              <a:spLocks noChangeShapeType="1"/>
            </p:cNvSpPr>
            <p:nvPr/>
          </p:nvSpPr>
          <p:spPr bwMode="auto">
            <a:xfrm>
              <a:off x="6606341" y="5228319"/>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6" name="Line 102"/>
            <p:cNvSpPr>
              <a:spLocks noChangeShapeType="1"/>
            </p:cNvSpPr>
            <p:nvPr/>
          </p:nvSpPr>
          <p:spPr bwMode="auto">
            <a:xfrm>
              <a:off x="6606341" y="5447542"/>
              <a:ext cx="6354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73" name="Rectangle 189"/>
            <p:cNvSpPr>
              <a:spLocks noChangeArrowheads="1"/>
            </p:cNvSpPr>
            <p:nvPr/>
          </p:nvSpPr>
          <p:spPr bwMode="auto">
            <a:xfrm>
              <a:off x="7861310" y="5266444"/>
              <a:ext cx="196982" cy="181098"/>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4" name="Rectangle 190"/>
            <p:cNvSpPr>
              <a:spLocks noChangeArrowheads="1"/>
            </p:cNvSpPr>
            <p:nvPr/>
          </p:nvSpPr>
          <p:spPr bwMode="auto">
            <a:xfrm>
              <a:off x="8430016" y="5275977"/>
              <a:ext cx="200160" cy="171565"/>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5" name="Rectangle 191"/>
            <p:cNvSpPr>
              <a:spLocks noChangeArrowheads="1"/>
            </p:cNvSpPr>
            <p:nvPr/>
          </p:nvSpPr>
          <p:spPr bwMode="auto">
            <a:xfrm>
              <a:off x="7092444" y="4221168"/>
              <a:ext cx="203337" cy="1226374"/>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6" name="Freeform 192"/>
            <p:cNvSpPr>
              <a:spLocks/>
            </p:cNvSpPr>
            <p:nvPr/>
          </p:nvSpPr>
          <p:spPr bwMode="auto">
            <a:xfrm>
              <a:off x="8144074" y="4538881"/>
              <a:ext cx="200160" cy="908661"/>
            </a:xfrm>
            <a:custGeom>
              <a:avLst/>
              <a:gdLst>
                <a:gd name="T0" fmla="*/ 32 w 63"/>
                <a:gd name="T1" fmla="*/ 0 h 286"/>
                <a:gd name="T2" fmla="*/ 0 w 63"/>
                <a:gd name="T3" fmla="*/ 0 h 286"/>
                <a:gd name="T4" fmla="*/ 0 w 63"/>
                <a:gd name="T5" fmla="*/ 286 h 286"/>
                <a:gd name="T6" fmla="*/ 63 w 63"/>
                <a:gd name="T7" fmla="*/ 286 h 286"/>
                <a:gd name="T8" fmla="*/ 63 w 63"/>
                <a:gd name="T9" fmla="*/ 0 h 286"/>
                <a:gd name="T10" fmla="*/ 32 w 63"/>
                <a:gd name="T11" fmla="*/ 0 h 286"/>
              </a:gdLst>
              <a:ahLst/>
              <a:cxnLst>
                <a:cxn ang="0">
                  <a:pos x="T0" y="T1"/>
                </a:cxn>
                <a:cxn ang="0">
                  <a:pos x="T2" y="T3"/>
                </a:cxn>
                <a:cxn ang="0">
                  <a:pos x="T4" y="T5"/>
                </a:cxn>
                <a:cxn ang="0">
                  <a:pos x="T6" y="T7"/>
                </a:cxn>
                <a:cxn ang="0">
                  <a:pos x="T8" y="T9"/>
                </a:cxn>
                <a:cxn ang="0">
                  <a:pos x="T10" y="T11"/>
                </a:cxn>
              </a:cxnLst>
              <a:rect l="0" t="0" r="r" b="b"/>
              <a:pathLst>
                <a:path w="63" h="286">
                  <a:moveTo>
                    <a:pt x="32" y="0"/>
                  </a:moveTo>
                  <a:lnTo>
                    <a:pt x="0" y="0"/>
                  </a:lnTo>
                  <a:lnTo>
                    <a:pt x="0" y="286"/>
                  </a:lnTo>
                  <a:lnTo>
                    <a:pt x="63" y="286"/>
                  </a:lnTo>
                  <a:lnTo>
                    <a:pt x="63" y="0"/>
                  </a:lnTo>
                  <a:lnTo>
                    <a:pt x="3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77" name="Line 193"/>
            <p:cNvSpPr>
              <a:spLocks noChangeShapeType="1"/>
            </p:cNvSpPr>
            <p:nvPr/>
          </p:nvSpPr>
          <p:spPr bwMode="auto">
            <a:xfrm>
              <a:off x="8245743" y="4481693"/>
              <a:ext cx="0" cy="571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81" name="Line 197"/>
            <p:cNvSpPr>
              <a:spLocks noChangeShapeType="1"/>
            </p:cNvSpPr>
            <p:nvPr/>
          </p:nvSpPr>
          <p:spPr bwMode="auto">
            <a:xfrm>
              <a:off x="7194112" y="4052779"/>
              <a:ext cx="0" cy="168389"/>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9" name="ZoneTexte 348"/>
            <p:cNvSpPr txBox="1"/>
            <p:nvPr/>
          </p:nvSpPr>
          <p:spPr>
            <a:xfrm>
              <a:off x="6398768" y="5324431"/>
              <a:ext cx="255198" cy="246221"/>
            </a:xfrm>
            <a:prstGeom prst="rect">
              <a:avLst/>
            </a:prstGeom>
            <a:noFill/>
          </p:spPr>
          <p:txBody>
            <a:bodyPr wrap="none" rtlCol="0">
              <a:spAutoFit/>
            </a:bodyPr>
            <a:lstStyle/>
            <a:p>
              <a:pPr algn="r"/>
              <a:r>
                <a:rPr lang="fr-FR" sz="1000" dirty="0"/>
                <a:t>0</a:t>
              </a:r>
            </a:p>
          </p:txBody>
        </p:sp>
        <p:sp>
          <p:nvSpPr>
            <p:cNvPr id="350" name="ZoneTexte 349"/>
            <p:cNvSpPr txBox="1"/>
            <p:nvPr/>
          </p:nvSpPr>
          <p:spPr>
            <a:xfrm>
              <a:off x="6328236" y="5107788"/>
              <a:ext cx="325730" cy="246221"/>
            </a:xfrm>
            <a:prstGeom prst="rect">
              <a:avLst/>
            </a:prstGeom>
            <a:noFill/>
          </p:spPr>
          <p:txBody>
            <a:bodyPr wrap="none" rtlCol="0">
              <a:spAutoFit/>
            </a:bodyPr>
            <a:lstStyle/>
            <a:p>
              <a:pPr algn="r"/>
              <a:r>
                <a:rPr lang="fr-FR" sz="1000" dirty="0"/>
                <a:t>10</a:t>
              </a:r>
            </a:p>
          </p:txBody>
        </p:sp>
        <p:sp>
          <p:nvSpPr>
            <p:cNvPr id="351" name="ZoneTexte 350"/>
            <p:cNvSpPr txBox="1"/>
            <p:nvPr/>
          </p:nvSpPr>
          <p:spPr>
            <a:xfrm>
              <a:off x="6328236" y="4891143"/>
              <a:ext cx="325730" cy="246221"/>
            </a:xfrm>
            <a:prstGeom prst="rect">
              <a:avLst/>
            </a:prstGeom>
            <a:noFill/>
          </p:spPr>
          <p:txBody>
            <a:bodyPr wrap="none" rtlCol="0">
              <a:spAutoFit/>
            </a:bodyPr>
            <a:lstStyle/>
            <a:p>
              <a:pPr algn="r"/>
              <a:r>
                <a:rPr lang="fr-FR" sz="1000" dirty="0"/>
                <a:t>20</a:t>
              </a:r>
            </a:p>
          </p:txBody>
        </p:sp>
        <p:sp>
          <p:nvSpPr>
            <p:cNvPr id="352" name="ZoneTexte 351"/>
            <p:cNvSpPr txBox="1"/>
            <p:nvPr/>
          </p:nvSpPr>
          <p:spPr>
            <a:xfrm>
              <a:off x="6328236" y="4674498"/>
              <a:ext cx="325730" cy="246221"/>
            </a:xfrm>
            <a:prstGeom prst="rect">
              <a:avLst/>
            </a:prstGeom>
            <a:noFill/>
          </p:spPr>
          <p:txBody>
            <a:bodyPr wrap="none" rtlCol="0">
              <a:spAutoFit/>
            </a:bodyPr>
            <a:lstStyle/>
            <a:p>
              <a:pPr algn="r"/>
              <a:r>
                <a:rPr lang="fr-FR" sz="1000" dirty="0"/>
                <a:t>30</a:t>
              </a:r>
            </a:p>
          </p:txBody>
        </p:sp>
        <p:sp>
          <p:nvSpPr>
            <p:cNvPr id="353" name="ZoneTexte 352"/>
            <p:cNvSpPr txBox="1"/>
            <p:nvPr/>
          </p:nvSpPr>
          <p:spPr>
            <a:xfrm>
              <a:off x="6328236" y="4457853"/>
              <a:ext cx="325730" cy="246221"/>
            </a:xfrm>
            <a:prstGeom prst="rect">
              <a:avLst/>
            </a:prstGeom>
            <a:noFill/>
          </p:spPr>
          <p:txBody>
            <a:bodyPr wrap="none" rtlCol="0">
              <a:spAutoFit/>
            </a:bodyPr>
            <a:lstStyle/>
            <a:p>
              <a:pPr algn="r"/>
              <a:r>
                <a:rPr lang="fr-FR" sz="1000" dirty="0"/>
                <a:t>40</a:t>
              </a:r>
            </a:p>
          </p:txBody>
        </p:sp>
        <p:sp>
          <p:nvSpPr>
            <p:cNvPr id="354" name="ZoneTexte 353"/>
            <p:cNvSpPr txBox="1"/>
            <p:nvPr/>
          </p:nvSpPr>
          <p:spPr>
            <a:xfrm>
              <a:off x="6328236" y="4241208"/>
              <a:ext cx="325730" cy="246221"/>
            </a:xfrm>
            <a:prstGeom prst="rect">
              <a:avLst/>
            </a:prstGeom>
            <a:noFill/>
          </p:spPr>
          <p:txBody>
            <a:bodyPr wrap="none" rtlCol="0">
              <a:spAutoFit/>
            </a:bodyPr>
            <a:lstStyle/>
            <a:p>
              <a:pPr algn="r"/>
              <a:r>
                <a:rPr lang="fr-FR" sz="1000" dirty="0"/>
                <a:t>50</a:t>
              </a:r>
            </a:p>
          </p:txBody>
        </p:sp>
        <p:sp>
          <p:nvSpPr>
            <p:cNvPr id="355" name="ZoneTexte 354"/>
            <p:cNvSpPr txBox="1"/>
            <p:nvPr/>
          </p:nvSpPr>
          <p:spPr>
            <a:xfrm>
              <a:off x="6328236" y="4024563"/>
              <a:ext cx="325730" cy="246221"/>
            </a:xfrm>
            <a:prstGeom prst="rect">
              <a:avLst/>
            </a:prstGeom>
            <a:noFill/>
          </p:spPr>
          <p:txBody>
            <a:bodyPr wrap="none" rtlCol="0">
              <a:spAutoFit/>
            </a:bodyPr>
            <a:lstStyle/>
            <a:p>
              <a:pPr algn="r"/>
              <a:r>
                <a:rPr lang="fr-FR" sz="1000" dirty="0"/>
                <a:t>60</a:t>
              </a:r>
            </a:p>
          </p:txBody>
        </p:sp>
        <p:sp>
          <p:nvSpPr>
            <p:cNvPr id="357" name="ZoneTexte 356"/>
            <p:cNvSpPr txBox="1"/>
            <p:nvPr/>
          </p:nvSpPr>
          <p:spPr>
            <a:xfrm>
              <a:off x="6680207" y="5492762"/>
              <a:ext cx="1049223" cy="400110"/>
            </a:xfrm>
            <a:prstGeom prst="rect">
              <a:avLst/>
            </a:prstGeom>
            <a:noFill/>
          </p:spPr>
          <p:txBody>
            <a:bodyPr wrap="none" rtlCol="0">
              <a:spAutoFit/>
            </a:bodyPr>
            <a:lstStyle/>
            <a:p>
              <a:pPr algn="ctr"/>
              <a:r>
                <a:rPr lang="fr-FR" sz="1000" b="1" dirty="0"/>
                <a:t>Ganglions</a:t>
              </a:r>
            </a:p>
            <a:p>
              <a:pPr algn="ctr"/>
              <a:r>
                <a:rPr lang="fr-FR" sz="1000" b="1" dirty="0"/>
                <a:t>Lymphatiques</a:t>
              </a:r>
            </a:p>
          </p:txBody>
        </p:sp>
        <p:sp>
          <p:nvSpPr>
            <p:cNvPr id="358" name="ZoneTexte 357"/>
            <p:cNvSpPr txBox="1"/>
            <p:nvPr/>
          </p:nvSpPr>
          <p:spPr>
            <a:xfrm>
              <a:off x="8016212" y="5492762"/>
              <a:ext cx="462624" cy="246221"/>
            </a:xfrm>
            <a:prstGeom prst="rect">
              <a:avLst/>
            </a:prstGeom>
            <a:noFill/>
          </p:spPr>
          <p:txBody>
            <a:bodyPr wrap="none" rtlCol="0">
              <a:spAutoFit/>
            </a:bodyPr>
            <a:lstStyle/>
            <a:p>
              <a:pPr algn="ctr"/>
              <a:r>
                <a:rPr lang="fr-FR" sz="1000" b="1" dirty="0"/>
                <a:t>Rate</a:t>
              </a:r>
            </a:p>
          </p:txBody>
        </p:sp>
        <p:sp>
          <p:nvSpPr>
            <p:cNvPr id="363" name="ZoneTexte 362"/>
            <p:cNvSpPr txBox="1"/>
            <p:nvPr/>
          </p:nvSpPr>
          <p:spPr>
            <a:xfrm>
              <a:off x="6678064" y="5178880"/>
              <a:ext cx="441146" cy="246221"/>
            </a:xfrm>
            <a:prstGeom prst="rect">
              <a:avLst/>
            </a:prstGeom>
            <a:noFill/>
          </p:spPr>
          <p:txBody>
            <a:bodyPr wrap="none" rtlCol="0">
              <a:spAutoFit/>
            </a:bodyPr>
            <a:lstStyle/>
            <a:p>
              <a:pPr algn="ctr"/>
              <a:r>
                <a:rPr lang="fr-FR" sz="1000" dirty="0"/>
                <a:t>N.D.</a:t>
              </a:r>
            </a:p>
          </p:txBody>
        </p:sp>
        <p:sp>
          <p:nvSpPr>
            <p:cNvPr id="364" name="ZoneTexte 363"/>
            <p:cNvSpPr txBox="1"/>
            <p:nvPr/>
          </p:nvSpPr>
          <p:spPr>
            <a:xfrm>
              <a:off x="7299847" y="5178880"/>
              <a:ext cx="441146" cy="246221"/>
            </a:xfrm>
            <a:prstGeom prst="rect">
              <a:avLst/>
            </a:prstGeom>
            <a:noFill/>
          </p:spPr>
          <p:txBody>
            <a:bodyPr wrap="none" rtlCol="0">
              <a:spAutoFit/>
            </a:bodyPr>
            <a:lstStyle/>
            <a:p>
              <a:pPr algn="ctr"/>
              <a:r>
                <a:rPr lang="fr-FR" sz="1000" dirty="0"/>
                <a:t>N.D.</a:t>
              </a:r>
            </a:p>
          </p:txBody>
        </p:sp>
      </p:grpSp>
      <p:grpSp>
        <p:nvGrpSpPr>
          <p:cNvPr id="2" name="Groupe 1"/>
          <p:cNvGrpSpPr/>
          <p:nvPr/>
        </p:nvGrpSpPr>
        <p:grpSpPr>
          <a:xfrm>
            <a:off x="500794" y="1394111"/>
            <a:ext cx="3798501" cy="1936988"/>
            <a:chOff x="500794" y="1394111"/>
            <a:chExt cx="3798501" cy="1936988"/>
          </a:xfrm>
        </p:grpSpPr>
        <p:sp>
          <p:nvSpPr>
            <p:cNvPr id="18590" name="Freeform 205"/>
            <p:cNvSpPr>
              <a:spLocks/>
            </p:cNvSpPr>
            <p:nvPr/>
          </p:nvSpPr>
          <p:spPr bwMode="auto">
            <a:xfrm>
              <a:off x="3327333" y="1771468"/>
              <a:ext cx="61913" cy="60325"/>
            </a:xfrm>
            <a:custGeom>
              <a:avLst/>
              <a:gdLst>
                <a:gd name="T0" fmla="*/ 77 w 77"/>
                <a:gd name="T1" fmla="*/ 39 h 75"/>
                <a:gd name="T2" fmla="*/ 74 w 77"/>
                <a:gd name="T3" fmla="*/ 23 h 75"/>
                <a:gd name="T4" fmla="*/ 66 w 77"/>
                <a:gd name="T5" fmla="*/ 11 h 75"/>
                <a:gd name="T6" fmla="*/ 54 w 77"/>
                <a:gd name="T7" fmla="*/ 3 h 75"/>
                <a:gd name="T8" fmla="*/ 38 w 77"/>
                <a:gd name="T9" fmla="*/ 0 h 75"/>
                <a:gd name="T10" fmla="*/ 23 w 77"/>
                <a:gd name="T11" fmla="*/ 3 h 75"/>
                <a:gd name="T12" fmla="*/ 11 w 77"/>
                <a:gd name="T13" fmla="*/ 11 h 75"/>
                <a:gd name="T14" fmla="*/ 3 w 77"/>
                <a:gd name="T15" fmla="*/ 23 h 75"/>
                <a:gd name="T16" fmla="*/ 0 w 77"/>
                <a:gd name="T17" fmla="*/ 39 h 75"/>
                <a:gd name="T18" fmla="*/ 3 w 77"/>
                <a:gd name="T19" fmla="*/ 52 h 75"/>
                <a:gd name="T20" fmla="*/ 11 w 77"/>
                <a:gd name="T21" fmla="*/ 65 h 75"/>
                <a:gd name="T22" fmla="*/ 23 w 77"/>
                <a:gd name="T23" fmla="*/ 74 h 75"/>
                <a:gd name="T24" fmla="*/ 38 w 77"/>
                <a:gd name="T25" fmla="*/ 75 h 75"/>
                <a:gd name="T26" fmla="*/ 54 w 77"/>
                <a:gd name="T27" fmla="*/ 74 h 75"/>
                <a:gd name="T28" fmla="*/ 66 w 77"/>
                <a:gd name="T29" fmla="*/ 65 h 75"/>
                <a:gd name="T30" fmla="*/ 74 w 77"/>
                <a:gd name="T31" fmla="*/ 52 h 75"/>
                <a:gd name="T32" fmla="*/ 77 w 77"/>
                <a:gd name="T33" fmla="*/ 39 h 75"/>
                <a:gd name="T34" fmla="*/ 77 w 77"/>
                <a:gd name="T35" fmla="*/ 3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5">
                  <a:moveTo>
                    <a:pt x="77" y="39"/>
                  </a:moveTo>
                  <a:lnTo>
                    <a:pt x="74" y="23"/>
                  </a:lnTo>
                  <a:lnTo>
                    <a:pt x="66" y="11"/>
                  </a:lnTo>
                  <a:lnTo>
                    <a:pt x="54" y="3"/>
                  </a:lnTo>
                  <a:lnTo>
                    <a:pt x="38" y="0"/>
                  </a:lnTo>
                  <a:lnTo>
                    <a:pt x="23" y="3"/>
                  </a:lnTo>
                  <a:lnTo>
                    <a:pt x="11" y="11"/>
                  </a:lnTo>
                  <a:lnTo>
                    <a:pt x="3" y="23"/>
                  </a:lnTo>
                  <a:lnTo>
                    <a:pt x="0" y="39"/>
                  </a:lnTo>
                  <a:lnTo>
                    <a:pt x="3" y="52"/>
                  </a:lnTo>
                  <a:lnTo>
                    <a:pt x="11" y="65"/>
                  </a:lnTo>
                  <a:lnTo>
                    <a:pt x="23" y="74"/>
                  </a:lnTo>
                  <a:lnTo>
                    <a:pt x="38" y="75"/>
                  </a:lnTo>
                  <a:lnTo>
                    <a:pt x="54" y="74"/>
                  </a:lnTo>
                  <a:lnTo>
                    <a:pt x="66" y="65"/>
                  </a:lnTo>
                  <a:lnTo>
                    <a:pt x="74" y="52"/>
                  </a:lnTo>
                  <a:lnTo>
                    <a:pt x="77" y="39"/>
                  </a:lnTo>
                  <a:lnTo>
                    <a:pt x="77" y="3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591" name="Freeform 206"/>
            <p:cNvSpPr>
              <a:spLocks/>
            </p:cNvSpPr>
            <p:nvPr/>
          </p:nvSpPr>
          <p:spPr bwMode="auto">
            <a:xfrm>
              <a:off x="3327333" y="2147705"/>
              <a:ext cx="61913" cy="60325"/>
            </a:xfrm>
            <a:custGeom>
              <a:avLst/>
              <a:gdLst>
                <a:gd name="T0" fmla="*/ 38 w 77"/>
                <a:gd name="T1" fmla="*/ 0 h 75"/>
                <a:gd name="T2" fmla="*/ 23 w 77"/>
                <a:gd name="T3" fmla="*/ 3 h 75"/>
                <a:gd name="T4" fmla="*/ 11 w 77"/>
                <a:gd name="T5" fmla="*/ 10 h 75"/>
                <a:gd name="T6" fmla="*/ 3 w 77"/>
                <a:gd name="T7" fmla="*/ 23 h 75"/>
                <a:gd name="T8" fmla="*/ 0 w 77"/>
                <a:gd name="T9" fmla="*/ 38 h 75"/>
                <a:gd name="T10" fmla="*/ 3 w 77"/>
                <a:gd name="T11" fmla="*/ 52 h 75"/>
                <a:gd name="T12" fmla="*/ 11 w 77"/>
                <a:gd name="T13" fmla="*/ 64 h 75"/>
                <a:gd name="T14" fmla="*/ 23 w 77"/>
                <a:gd name="T15" fmla="*/ 72 h 75"/>
                <a:gd name="T16" fmla="*/ 38 w 77"/>
                <a:gd name="T17" fmla="*/ 75 h 75"/>
                <a:gd name="T18" fmla="*/ 54 w 77"/>
                <a:gd name="T19" fmla="*/ 72 h 75"/>
                <a:gd name="T20" fmla="*/ 66 w 77"/>
                <a:gd name="T21" fmla="*/ 64 h 75"/>
                <a:gd name="T22" fmla="*/ 74 w 77"/>
                <a:gd name="T23" fmla="*/ 52 h 75"/>
                <a:gd name="T24" fmla="*/ 77 w 77"/>
                <a:gd name="T25" fmla="*/ 38 h 75"/>
                <a:gd name="T26" fmla="*/ 74 w 77"/>
                <a:gd name="T27" fmla="*/ 23 h 75"/>
                <a:gd name="T28" fmla="*/ 66 w 77"/>
                <a:gd name="T29" fmla="*/ 10 h 75"/>
                <a:gd name="T30" fmla="*/ 54 w 77"/>
                <a:gd name="T31" fmla="*/ 3 h 75"/>
                <a:gd name="T32" fmla="*/ 38 w 77"/>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5">
                  <a:moveTo>
                    <a:pt x="38" y="0"/>
                  </a:moveTo>
                  <a:lnTo>
                    <a:pt x="23" y="3"/>
                  </a:lnTo>
                  <a:lnTo>
                    <a:pt x="11" y="10"/>
                  </a:lnTo>
                  <a:lnTo>
                    <a:pt x="3" y="23"/>
                  </a:lnTo>
                  <a:lnTo>
                    <a:pt x="0" y="38"/>
                  </a:lnTo>
                  <a:lnTo>
                    <a:pt x="3" y="52"/>
                  </a:lnTo>
                  <a:lnTo>
                    <a:pt x="11" y="64"/>
                  </a:lnTo>
                  <a:lnTo>
                    <a:pt x="23" y="72"/>
                  </a:lnTo>
                  <a:lnTo>
                    <a:pt x="38" y="75"/>
                  </a:lnTo>
                  <a:lnTo>
                    <a:pt x="54" y="72"/>
                  </a:lnTo>
                  <a:lnTo>
                    <a:pt x="66" y="64"/>
                  </a:lnTo>
                  <a:lnTo>
                    <a:pt x="74" y="52"/>
                  </a:lnTo>
                  <a:lnTo>
                    <a:pt x="77" y="38"/>
                  </a:lnTo>
                  <a:lnTo>
                    <a:pt x="74" y="23"/>
                  </a:lnTo>
                  <a:lnTo>
                    <a:pt x="66" y="10"/>
                  </a:lnTo>
                  <a:lnTo>
                    <a:pt x="54" y="3"/>
                  </a:lnTo>
                  <a:lnTo>
                    <a:pt x="38" y="0"/>
                  </a:lnTo>
                  <a:close/>
                </a:path>
              </a:pathLst>
            </a:custGeom>
            <a:solidFill>
              <a:srgbClr val="FF66CC"/>
            </a:solidFill>
            <a:ln w="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24" name="Freeform 207"/>
            <p:cNvSpPr>
              <a:spLocks/>
            </p:cNvSpPr>
            <p:nvPr/>
          </p:nvSpPr>
          <p:spPr bwMode="auto">
            <a:xfrm>
              <a:off x="3327333" y="2336618"/>
              <a:ext cx="61913" cy="61913"/>
            </a:xfrm>
            <a:custGeom>
              <a:avLst/>
              <a:gdLst>
                <a:gd name="T0" fmla="*/ 11 w 77"/>
                <a:gd name="T1" fmla="*/ 11 h 77"/>
                <a:gd name="T2" fmla="*/ 3 w 77"/>
                <a:gd name="T3" fmla="*/ 23 h 77"/>
                <a:gd name="T4" fmla="*/ 0 w 77"/>
                <a:gd name="T5" fmla="*/ 39 h 77"/>
                <a:gd name="T6" fmla="*/ 3 w 77"/>
                <a:gd name="T7" fmla="*/ 52 h 77"/>
                <a:gd name="T8" fmla="*/ 11 w 77"/>
                <a:gd name="T9" fmla="*/ 65 h 77"/>
                <a:gd name="T10" fmla="*/ 23 w 77"/>
                <a:gd name="T11" fmla="*/ 74 h 77"/>
                <a:gd name="T12" fmla="*/ 38 w 77"/>
                <a:gd name="T13" fmla="*/ 77 h 77"/>
                <a:gd name="T14" fmla="*/ 54 w 77"/>
                <a:gd name="T15" fmla="*/ 74 h 77"/>
                <a:gd name="T16" fmla="*/ 66 w 77"/>
                <a:gd name="T17" fmla="*/ 65 h 77"/>
                <a:gd name="T18" fmla="*/ 74 w 77"/>
                <a:gd name="T19" fmla="*/ 52 h 77"/>
                <a:gd name="T20" fmla="*/ 77 w 77"/>
                <a:gd name="T21" fmla="*/ 39 h 77"/>
                <a:gd name="T22" fmla="*/ 74 w 77"/>
                <a:gd name="T23" fmla="*/ 23 h 77"/>
                <a:gd name="T24" fmla="*/ 66 w 77"/>
                <a:gd name="T25" fmla="*/ 11 h 77"/>
                <a:gd name="T26" fmla="*/ 54 w 77"/>
                <a:gd name="T27" fmla="*/ 3 h 77"/>
                <a:gd name="T28" fmla="*/ 38 w 77"/>
                <a:gd name="T29" fmla="*/ 0 h 77"/>
                <a:gd name="T30" fmla="*/ 23 w 77"/>
                <a:gd name="T31" fmla="*/ 3 h 77"/>
                <a:gd name="T32" fmla="*/ 11 w 77"/>
                <a:gd name="T33"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7">
                  <a:moveTo>
                    <a:pt x="11" y="11"/>
                  </a:moveTo>
                  <a:lnTo>
                    <a:pt x="3" y="23"/>
                  </a:lnTo>
                  <a:lnTo>
                    <a:pt x="0" y="39"/>
                  </a:lnTo>
                  <a:lnTo>
                    <a:pt x="3" y="52"/>
                  </a:lnTo>
                  <a:lnTo>
                    <a:pt x="11" y="65"/>
                  </a:lnTo>
                  <a:lnTo>
                    <a:pt x="23" y="74"/>
                  </a:lnTo>
                  <a:lnTo>
                    <a:pt x="38" y="77"/>
                  </a:lnTo>
                  <a:lnTo>
                    <a:pt x="54" y="74"/>
                  </a:lnTo>
                  <a:lnTo>
                    <a:pt x="66" y="65"/>
                  </a:lnTo>
                  <a:lnTo>
                    <a:pt x="74" y="52"/>
                  </a:lnTo>
                  <a:lnTo>
                    <a:pt x="77" y="39"/>
                  </a:lnTo>
                  <a:lnTo>
                    <a:pt x="74" y="23"/>
                  </a:lnTo>
                  <a:lnTo>
                    <a:pt x="66" y="11"/>
                  </a:lnTo>
                  <a:lnTo>
                    <a:pt x="54" y="3"/>
                  </a:lnTo>
                  <a:lnTo>
                    <a:pt x="38" y="0"/>
                  </a:lnTo>
                  <a:lnTo>
                    <a:pt x="23" y="3"/>
                  </a:lnTo>
                  <a:lnTo>
                    <a:pt x="11" y="11"/>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25" name="Freeform 208"/>
            <p:cNvSpPr>
              <a:spLocks/>
            </p:cNvSpPr>
            <p:nvPr/>
          </p:nvSpPr>
          <p:spPr bwMode="auto">
            <a:xfrm>
              <a:off x="3327333" y="2525530"/>
              <a:ext cx="61913" cy="58738"/>
            </a:xfrm>
            <a:custGeom>
              <a:avLst/>
              <a:gdLst>
                <a:gd name="T0" fmla="*/ 66 w 77"/>
                <a:gd name="T1" fmla="*/ 11 h 76"/>
                <a:gd name="T2" fmla="*/ 54 w 77"/>
                <a:gd name="T3" fmla="*/ 3 h 76"/>
                <a:gd name="T4" fmla="*/ 38 w 77"/>
                <a:gd name="T5" fmla="*/ 0 h 76"/>
                <a:gd name="T6" fmla="*/ 23 w 77"/>
                <a:gd name="T7" fmla="*/ 3 h 76"/>
                <a:gd name="T8" fmla="*/ 11 w 77"/>
                <a:gd name="T9" fmla="*/ 11 h 76"/>
                <a:gd name="T10" fmla="*/ 3 w 77"/>
                <a:gd name="T11" fmla="*/ 23 h 76"/>
                <a:gd name="T12" fmla="*/ 0 w 77"/>
                <a:gd name="T13" fmla="*/ 37 h 76"/>
                <a:gd name="T14" fmla="*/ 3 w 77"/>
                <a:gd name="T15" fmla="*/ 53 h 76"/>
                <a:gd name="T16" fmla="*/ 11 w 77"/>
                <a:gd name="T17" fmla="*/ 65 h 76"/>
                <a:gd name="T18" fmla="*/ 23 w 77"/>
                <a:gd name="T19" fmla="*/ 73 h 76"/>
                <a:gd name="T20" fmla="*/ 38 w 77"/>
                <a:gd name="T21" fmla="*/ 76 h 76"/>
                <a:gd name="T22" fmla="*/ 54 w 77"/>
                <a:gd name="T23" fmla="*/ 73 h 76"/>
                <a:gd name="T24" fmla="*/ 66 w 77"/>
                <a:gd name="T25" fmla="*/ 65 h 76"/>
                <a:gd name="T26" fmla="*/ 74 w 77"/>
                <a:gd name="T27" fmla="*/ 53 h 76"/>
                <a:gd name="T28" fmla="*/ 77 w 77"/>
                <a:gd name="T29" fmla="*/ 37 h 76"/>
                <a:gd name="T30" fmla="*/ 74 w 77"/>
                <a:gd name="T31" fmla="*/ 23 h 76"/>
                <a:gd name="T32" fmla="*/ 66 w 77"/>
                <a:gd name="T33"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6">
                  <a:moveTo>
                    <a:pt x="66" y="11"/>
                  </a:moveTo>
                  <a:lnTo>
                    <a:pt x="54" y="3"/>
                  </a:lnTo>
                  <a:lnTo>
                    <a:pt x="38" y="0"/>
                  </a:lnTo>
                  <a:lnTo>
                    <a:pt x="23" y="3"/>
                  </a:lnTo>
                  <a:lnTo>
                    <a:pt x="11" y="11"/>
                  </a:lnTo>
                  <a:lnTo>
                    <a:pt x="3" y="23"/>
                  </a:lnTo>
                  <a:lnTo>
                    <a:pt x="0" y="37"/>
                  </a:lnTo>
                  <a:lnTo>
                    <a:pt x="3" y="53"/>
                  </a:lnTo>
                  <a:lnTo>
                    <a:pt x="11" y="65"/>
                  </a:lnTo>
                  <a:lnTo>
                    <a:pt x="23" y="73"/>
                  </a:lnTo>
                  <a:lnTo>
                    <a:pt x="38" y="76"/>
                  </a:lnTo>
                  <a:lnTo>
                    <a:pt x="54" y="73"/>
                  </a:lnTo>
                  <a:lnTo>
                    <a:pt x="66" y="65"/>
                  </a:lnTo>
                  <a:lnTo>
                    <a:pt x="74" y="53"/>
                  </a:lnTo>
                  <a:lnTo>
                    <a:pt x="77" y="37"/>
                  </a:lnTo>
                  <a:lnTo>
                    <a:pt x="74" y="23"/>
                  </a:lnTo>
                  <a:lnTo>
                    <a:pt x="66" y="11"/>
                  </a:lnTo>
                  <a:close/>
                </a:path>
              </a:pathLst>
            </a:custGeom>
            <a:solidFill>
              <a:srgbClr val="FF0000"/>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26" name="Freeform 209"/>
            <p:cNvSpPr>
              <a:spLocks/>
            </p:cNvSpPr>
            <p:nvPr/>
          </p:nvSpPr>
          <p:spPr bwMode="auto">
            <a:xfrm>
              <a:off x="3327333" y="1960380"/>
              <a:ext cx="61913" cy="60325"/>
            </a:xfrm>
            <a:custGeom>
              <a:avLst/>
              <a:gdLst>
                <a:gd name="T0" fmla="*/ 38 w 77"/>
                <a:gd name="T1" fmla="*/ 77 h 77"/>
                <a:gd name="T2" fmla="*/ 54 w 77"/>
                <a:gd name="T3" fmla="*/ 74 h 77"/>
                <a:gd name="T4" fmla="*/ 66 w 77"/>
                <a:gd name="T5" fmla="*/ 65 h 77"/>
                <a:gd name="T6" fmla="*/ 74 w 77"/>
                <a:gd name="T7" fmla="*/ 53 h 77"/>
                <a:gd name="T8" fmla="*/ 77 w 77"/>
                <a:gd name="T9" fmla="*/ 39 h 77"/>
                <a:gd name="T10" fmla="*/ 74 w 77"/>
                <a:gd name="T11" fmla="*/ 23 h 77"/>
                <a:gd name="T12" fmla="*/ 66 w 77"/>
                <a:gd name="T13" fmla="*/ 11 h 77"/>
                <a:gd name="T14" fmla="*/ 54 w 77"/>
                <a:gd name="T15" fmla="*/ 3 h 77"/>
                <a:gd name="T16" fmla="*/ 38 w 77"/>
                <a:gd name="T17" fmla="*/ 0 h 77"/>
                <a:gd name="T18" fmla="*/ 23 w 77"/>
                <a:gd name="T19" fmla="*/ 3 h 77"/>
                <a:gd name="T20" fmla="*/ 11 w 77"/>
                <a:gd name="T21" fmla="*/ 11 h 77"/>
                <a:gd name="T22" fmla="*/ 3 w 77"/>
                <a:gd name="T23" fmla="*/ 23 h 77"/>
                <a:gd name="T24" fmla="*/ 0 w 77"/>
                <a:gd name="T25" fmla="*/ 39 h 77"/>
                <a:gd name="T26" fmla="*/ 3 w 77"/>
                <a:gd name="T27" fmla="*/ 53 h 77"/>
                <a:gd name="T28" fmla="*/ 11 w 77"/>
                <a:gd name="T29" fmla="*/ 65 h 77"/>
                <a:gd name="T30" fmla="*/ 23 w 77"/>
                <a:gd name="T31" fmla="*/ 74 h 77"/>
                <a:gd name="T32" fmla="*/ 38 w 77"/>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7">
                  <a:moveTo>
                    <a:pt x="38" y="77"/>
                  </a:moveTo>
                  <a:lnTo>
                    <a:pt x="54" y="74"/>
                  </a:lnTo>
                  <a:lnTo>
                    <a:pt x="66" y="65"/>
                  </a:lnTo>
                  <a:lnTo>
                    <a:pt x="74" y="53"/>
                  </a:lnTo>
                  <a:lnTo>
                    <a:pt x="77" y="39"/>
                  </a:lnTo>
                  <a:lnTo>
                    <a:pt x="74" y="23"/>
                  </a:lnTo>
                  <a:lnTo>
                    <a:pt x="66" y="11"/>
                  </a:lnTo>
                  <a:lnTo>
                    <a:pt x="54" y="3"/>
                  </a:lnTo>
                  <a:lnTo>
                    <a:pt x="38" y="0"/>
                  </a:lnTo>
                  <a:lnTo>
                    <a:pt x="23" y="3"/>
                  </a:lnTo>
                  <a:lnTo>
                    <a:pt x="11" y="11"/>
                  </a:lnTo>
                  <a:lnTo>
                    <a:pt x="3" y="23"/>
                  </a:lnTo>
                  <a:lnTo>
                    <a:pt x="0" y="39"/>
                  </a:lnTo>
                  <a:lnTo>
                    <a:pt x="3" y="53"/>
                  </a:lnTo>
                  <a:lnTo>
                    <a:pt x="11" y="65"/>
                  </a:lnTo>
                  <a:lnTo>
                    <a:pt x="23" y="74"/>
                  </a:lnTo>
                  <a:lnTo>
                    <a:pt x="38" y="7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27" name="Line 210"/>
            <p:cNvSpPr>
              <a:spLocks noChangeShapeType="1"/>
            </p:cNvSpPr>
            <p:nvPr/>
          </p:nvSpPr>
          <p:spPr bwMode="auto">
            <a:xfrm flipV="1">
              <a:off x="2965451" y="3049159"/>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28" name="Line 211"/>
            <p:cNvSpPr>
              <a:spLocks noChangeShapeType="1"/>
            </p:cNvSpPr>
            <p:nvPr/>
          </p:nvSpPr>
          <p:spPr bwMode="auto">
            <a:xfrm>
              <a:off x="2965451" y="3049159"/>
              <a:ext cx="20637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29" name="Line 212"/>
            <p:cNvSpPr>
              <a:spLocks noChangeShapeType="1"/>
            </p:cNvSpPr>
            <p:nvPr/>
          </p:nvSpPr>
          <p:spPr bwMode="auto">
            <a:xfrm flipV="1">
              <a:off x="1139826" y="3049159"/>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0" name="Freeform 213"/>
            <p:cNvSpPr>
              <a:spLocks/>
            </p:cNvSpPr>
            <p:nvPr/>
          </p:nvSpPr>
          <p:spPr bwMode="auto">
            <a:xfrm>
              <a:off x="912813" y="1517222"/>
              <a:ext cx="227013" cy="1531938"/>
            </a:xfrm>
            <a:custGeom>
              <a:avLst/>
              <a:gdLst>
                <a:gd name="T0" fmla="*/ 0 w 287"/>
                <a:gd name="T1" fmla="*/ 0 h 1929"/>
                <a:gd name="T2" fmla="*/ 0 w 287"/>
                <a:gd name="T3" fmla="*/ 1929 h 1929"/>
                <a:gd name="T4" fmla="*/ 287 w 287"/>
                <a:gd name="T5" fmla="*/ 1929 h 1929"/>
              </a:gdLst>
              <a:ahLst/>
              <a:cxnLst>
                <a:cxn ang="0">
                  <a:pos x="T0" y="T1"/>
                </a:cxn>
                <a:cxn ang="0">
                  <a:pos x="T2" y="T3"/>
                </a:cxn>
                <a:cxn ang="0">
                  <a:pos x="T4" y="T5"/>
                </a:cxn>
              </a:cxnLst>
              <a:rect l="0" t="0" r="r" b="b"/>
              <a:pathLst>
                <a:path w="287" h="1929">
                  <a:moveTo>
                    <a:pt x="0" y="0"/>
                  </a:moveTo>
                  <a:lnTo>
                    <a:pt x="0" y="1929"/>
                  </a:lnTo>
                  <a:lnTo>
                    <a:pt x="287" y="1929"/>
                  </a:lnTo>
                </a:path>
              </a:pathLst>
            </a:custGeom>
            <a:noFill/>
            <a:ln w="47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2" name="Line 214"/>
            <p:cNvSpPr>
              <a:spLocks noChangeShapeType="1"/>
            </p:cNvSpPr>
            <p:nvPr/>
          </p:nvSpPr>
          <p:spPr bwMode="auto">
            <a:xfrm flipV="1">
              <a:off x="1595438" y="3049159"/>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3" name="Line 215"/>
            <p:cNvSpPr>
              <a:spLocks noChangeShapeType="1"/>
            </p:cNvSpPr>
            <p:nvPr/>
          </p:nvSpPr>
          <p:spPr bwMode="auto">
            <a:xfrm>
              <a:off x="1139826" y="3049159"/>
              <a:ext cx="45561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4" name="Line 216"/>
            <p:cNvSpPr>
              <a:spLocks noChangeShapeType="1"/>
            </p:cNvSpPr>
            <p:nvPr/>
          </p:nvSpPr>
          <p:spPr bwMode="auto">
            <a:xfrm flipV="1">
              <a:off x="2051051" y="3049159"/>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5" name="Line 217"/>
            <p:cNvSpPr>
              <a:spLocks noChangeShapeType="1"/>
            </p:cNvSpPr>
            <p:nvPr/>
          </p:nvSpPr>
          <p:spPr bwMode="auto">
            <a:xfrm flipV="1">
              <a:off x="2495551" y="3049159"/>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7" name="Line 218"/>
            <p:cNvSpPr>
              <a:spLocks noChangeShapeType="1"/>
            </p:cNvSpPr>
            <p:nvPr/>
          </p:nvSpPr>
          <p:spPr bwMode="auto">
            <a:xfrm>
              <a:off x="2051051" y="3049159"/>
              <a:ext cx="4445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8" name="Line 219"/>
            <p:cNvSpPr>
              <a:spLocks noChangeShapeType="1"/>
            </p:cNvSpPr>
            <p:nvPr/>
          </p:nvSpPr>
          <p:spPr bwMode="auto">
            <a:xfrm>
              <a:off x="1595438" y="3049159"/>
              <a:ext cx="45561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39" name="Line 220"/>
            <p:cNvSpPr>
              <a:spLocks noChangeShapeType="1"/>
            </p:cNvSpPr>
            <p:nvPr/>
          </p:nvSpPr>
          <p:spPr bwMode="auto">
            <a:xfrm>
              <a:off x="2495551" y="3049159"/>
              <a:ext cx="4699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0" name="Line 221"/>
            <p:cNvSpPr>
              <a:spLocks noChangeShapeType="1"/>
            </p:cNvSpPr>
            <p:nvPr/>
          </p:nvSpPr>
          <p:spPr bwMode="auto">
            <a:xfrm>
              <a:off x="857251" y="1782334"/>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1" name="Line 222"/>
            <p:cNvSpPr>
              <a:spLocks noChangeShapeType="1"/>
            </p:cNvSpPr>
            <p:nvPr/>
          </p:nvSpPr>
          <p:spPr bwMode="auto">
            <a:xfrm>
              <a:off x="857251" y="2034747"/>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2" name="Line 223"/>
            <p:cNvSpPr>
              <a:spLocks noChangeShapeType="1"/>
            </p:cNvSpPr>
            <p:nvPr/>
          </p:nvSpPr>
          <p:spPr bwMode="auto">
            <a:xfrm>
              <a:off x="857251" y="2288747"/>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3" name="Line 224"/>
            <p:cNvSpPr>
              <a:spLocks noChangeShapeType="1"/>
            </p:cNvSpPr>
            <p:nvPr/>
          </p:nvSpPr>
          <p:spPr bwMode="auto">
            <a:xfrm>
              <a:off x="857251" y="2542747"/>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4" name="Line 225"/>
            <p:cNvSpPr>
              <a:spLocks noChangeShapeType="1"/>
            </p:cNvSpPr>
            <p:nvPr/>
          </p:nvSpPr>
          <p:spPr bwMode="auto">
            <a:xfrm>
              <a:off x="857251" y="2796747"/>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5" name="Line 226"/>
            <p:cNvSpPr>
              <a:spLocks noChangeShapeType="1"/>
            </p:cNvSpPr>
            <p:nvPr/>
          </p:nvSpPr>
          <p:spPr bwMode="auto">
            <a:xfrm>
              <a:off x="857251" y="3049159"/>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6" name="Line 227"/>
            <p:cNvSpPr>
              <a:spLocks noChangeShapeType="1"/>
            </p:cNvSpPr>
            <p:nvPr/>
          </p:nvSpPr>
          <p:spPr bwMode="auto">
            <a:xfrm>
              <a:off x="857251" y="1528334"/>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7" name="Line 228"/>
            <p:cNvSpPr>
              <a:spLocks noChangeShapeType="1"/>
            </p:cNvSpPr>
            <p:nvPr/>
          </p:nvSpPr>
          <p:spPr bwMode="auto">
            <a:xfrm flipV="1">
              <a:off x="2962276" y="1783922"/>
              <a:ext cx="0" cy="74613"/>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8" name="Line 229"/>
            <p:cNvSpPr>
              <a:spLocks noChangeShapeType="1"/>
            </p:cNvSpPr>
            <p:nvPr/>
          </p:nvSpPr>
          <p:spPr bwMode="auto">
            <a:xfrm flipV="1">
              <a:off x="2962276" y="1712484"/>
              <a:ext cx="0" cy="71438"/>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49" name="Line 230"/>
            <p:cNvSpPr>
              <a:spLocks noChangeShapeType="1"/>
            </p:cNvSpPr>
            <p:nvPr/>
          </p:nvSpPr>
          <p:spPr bwMode="auto">
            <a:xfrm flipH="1">
              <a:off x="2962276" y="1783922"/>
              <a:ext cx="11113"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0" name="Line 231"/>
            <p:cNvSpPr>
              <a:spLocks noChangeShapeType="1"/>
            </p:cNvSpPr>
            <p:nvPr/>
          </p:nvSpPr>
          <p:spPr bwMode="auto">
            <a:xfrm flipV="1">
              <a:off x="2055813" y="1783922"/>
              <a:ext cx="0" cy="6350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1" name="Line 232"/>
            <p:cNvSpPr>
              <a:spLocks noChangeShapeType="1"/>
            </p:cNvSpPr>
            <p:nvPr/>
          </p:nvSpPr>
          <p:spPr bwMode="auto">
            <a:xfrm flipV="1">
              <a:off x="2055813" y="1725184"/>
              <a:ext cx="0" cy="58738"/>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2" name="Line 233"/>
            <p:cNvSpPr>
              <a:spLocks noChangeShapeType="1"/>
            </p:cNvSpPr>
            <p:nvPr/>
          </p:nvSpPr>
          <p:spPr bwMode="auto">
            <a:xfrm flipV="1">
              <a:off x="2509838" y="1783922"/>
              <a:ext cx="0" cy="87313"/>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3" name="Line 234"/>
            <p:cNvSpPr>
              <a:spLocks noChangeShapeType="1"/>
            </p:cNvSpPr>
            <p:nvPr/>
          </p:nvSpPr>
          <p:spPr bwMode="auto">
            <a:xfrm flipV="1">
              <a:off x="2509838" y="1699784"/>
              <a:ext cx="0" cy="84138"/>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4" name="Line 235"/>
            <p:cNvSpPr>
              <a:spLocks noChangeShapeType="1"/>
            </p:cNvSpPr>
            <p:nvPr/>
          </p:nvSpPr>
          <p:spPr bwMode="auto">
            <a:xfrm flipH="1">
              <a:off x="2055813" y="1783922"/>
              <a:ext cx="454025"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5" name="Line 236"/>
            <p:cNvSpPr>
              <a:spLocks noChangeShapeType="1"/>
            </p:cNvSpPr>
            <p:nvPr/>
          </p:nvSpPr>
          <p:spPr bwMode="auto">
            <a:xfrm flipV="1">
              <a:off x="1144588" y="1783922"/>
              <a:ext cx="0" cy="7620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8" name="Line 237"/>
            <p:cNvSpPr>
              <a:spLocks noChangeShapeType="1"/>
            </p:cNvSpPr>
            <p:nvPr/>
          </p:nvSpPr>
          <p:spPr bwMode="auto">
            <a:xfrm flipV="1">
              <a:off x="1144588" y="1714072"/>
              <a:ext cx="0" cy="6985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9" name="Line 238"/>
            <p:cNvSpPr>
              <a:spLocks noChangeShapeType="1"/>
            </p:cNvSpPr>
            <p:nvPr/>
          </p:nvSpPr>
          <p:spPr bwMode="auto">
            <a:xfrm flipH="1">
              <a:off x="1138238" y="1783922"/>
              <a:ext cx="6350"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0" name="Line 239"/>
            <p:cNvSpPr>
              <a:spLocks noChangeShapeType="1"/>
            </p:cNvSpPr>
            <p:nvPr/>
          </p:nvSpPr>
          <p:spPr bwMode="auto">
            <a:xfrm flipV="1">
              <a:off x="1598613" y="1783922"/>
              <a:ext cx="0" cy="71438"/>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1" name="Line 240"/>
            <p:cNvSpPr>
              <a:spLocks noChangeShapeType="1"/>
            </p:cNvSpPr>
            <p:nvPr/>
          </p:nvSpPr>
          <p:spPr bwMode="auto">
            <a:xfrm flipV="1">
              <a:off x="1598613" y="1715659"/>
              <a:ext cx="0" cy="68263"/>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2" name="Line 241"/>
            <p:cNvSpPr>
              <a:spLocks noChangeShapeType="1"/>
            </p:cNvSpPr>
            <p:nvPr/>
          </p:nvSpPr>
          <p:spPr bwMode="auto">
            <a:xfrm flipH="1">
              <a:off x="1144588" y="1783922"/>
              <a:ext cx="454025"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3" name="Line 242"/>
            <p:cNvSpPr>
              <a:spLocks noChangeShapeType="1"/>
            </p:cNvSpPr>
            <p:nvPr/>
          </p:nvSpPr>
          <p:spPr bwMode="auto">
            <a:xfrm flipH="1">
              <a:off x="1598613" y="1783922"/>
              <a:ext cx="457200"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4" name="Line 243"/>
            <p:cNvSpPr>
              <a:spLocks noChangeShapeType="1"/>
            </p:cNvSpPr>
            <p:nvPr/>
          </p:nvSpPr>
          <p:spPr bwMode="auto">
            <a:xfrm flipH="1">
              <a:off x="2509838" y="1783922"/>
              <a:ext cx="452438" cy="0"/>
            </a:xfrm>
            <a:prstGeom prst="line">
              <a:avLst/>
            </a:prstGeom>
            <a:noFill/>
            <a:ln w="19050">
              <a:solidFill>
                <a:srgbClr val="FF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5" name="Freeform 244"/>
            <p:cNvSpPr>
              <a:spLocks/>
            </p:cNvSpPr>
            <p:nvPr/>
          </p:nvSpPr>
          <p:spPr bwMode="auto">
            <a:xfrm>
              <a:off x="1112838" y="1752172"/>
              <a:ext cx="61913" cy="61913"/>
            </a:xfrm>
            <a:custGeom>
              <a:avLst/>
              <a:gdLst>
                <a:gd name="T0" fmla="*/ 65 w 77"/>
                <a:gd name="T1" fmla="*/ 10 h 77"/>
                <a:gd name="T2" fmla="*/ 52 w 77"/>
                <a:gd name="T3" fmla="*/ 3 h 77"/>
                <a:gd name="T4" fmla="*/ 38 w 77"/>
                <a:gd name="T5" fmla="*/ 0 h 77"/>
                <a:gd name="T6" fmla="*/ 23 w 77"/>
                <a:gd name="T7" fmla="*/ 3 h 77"/>
                <a:gd name="T8" fmla="*/ 11 w 77"/>
                <a:gd name="T9" fmla="*/ 10 h 77"/>
                <a:gd name="T10" fmla="*/ 3 w 77"/>
                <a:gd name="T11" fmla="*/ 23 h 77"/>
                <a:gd name="T12" fmla="*/ 0 w 77"/>
                <a:gd name="T13" fmla="*/ 38 h 77"/>
                <a:gd name="T14" fmla="*/ 3 w 77"/>
                <a:gd name="T15" fmla="*/ 52 h 77"/>
                <a:gd name="T16" fmla="*/ 11 w 77"/>
                <a:gd name="T17" fmla="*/ 64 h 77"/>
                <a:gd name="T18" fmla="*/ 23 w 77"/>
                <a:gd name="T19" fmla="*/ 74 h 77"/>
                <a:gd name="T20" fmla="*/ 38 w 77"/>
                <a:gd name="T21" fmla="*/ 77 h 77"/>
                <a:gd name="T22" fmla="*/ 52 w 77"/>
                <a:gd name="T23" fmla="*/ 74 h 77"/>
                <a:gd name="T24" fmla="*/ 65 w 77"/>
                <a:gd name="T25" fmla="*/ 64 h 77"/>
                <a:gd name="T26" fmla="*/ 74 w 77"/>
                <a:gd name="T27" fmla="*/ 52 h 77"/>
                <a:gd name="T28" fmla="*/ 77 w 77"/>
                <a:gd name="T29" fmla="*/ 38 h 77"/>
                <a:gd name="T30" fmla="*/ 74 w 77"/>
                <a:gd name="T31" fmla="*/ 23 h 77"/>
                <a:gd name="T32" fmla="*/ 65 w 77"/>
                <a:gd name="T33" fmla="*/ 10 h 77"/>
                <a:gd name="T34" fmla="*/ 65 w 77"/>
                <a:gd name="T35"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65" y="10"/>
                  </a:moveTo>
                  <a:lnTo>
                    <a:pt x="52" y="3"/>
                  </a:lnTo>
                  <a:lnTo>
                    <a:pt x="38" y="0"/>
                  </a:lnTo>
                  <a:lnTo>
                    <a:pt x="23" y="3"/>
                  </a:lnTo>
                  <a:lnTo>
                    <a:pt x="11" y="10"/>
                  </a:lnTo>
                  <a:lnTo>
                    <a:pt x="3" y="23"/>
                  </a:lnTo>
                  <a:lnTo>
                    <a:pt x="0" y="38"/>
                  </a:lnTo>
                  <a:lnTo>
                    <a:pt x="3" y="52"/>
                  </a:lnTo>
                  <a:lnTo>
                    <a:pt x="11" y="64"/>
                  </a:lnTo>
                  <a:lnTo>
                    <a:pt x="23" y="74"/>
                  </a:lnTo>
                  <a:lnTo>
                    <a:pt x="38" y="77"/>
                  </a:lnTo>
                  <a:lnTo>
                    <a:pt x="52" y="74"/>
                  </a:lnTo>
                  <a:lnTo>
                    <a:pt x="65" y="64"/>
                  </a:lnTo>
                  <a:lnTo>
                    <a:pt x="74" y="52"/>
                  </a:lnTo>
                  <a:lnTo>
                    <a:pt x="77" y="38"/>
                  </a:lnTo>
                  <a:lnTo>
                    <a:pt x="74" y="23"/>
                  </a:lnTo>
                  <a:lnTo>
                    <a:pt x="65" y="10"/>
                  </a:lnTo>
                  <a:lnTo>
                    <a:pt x="65" y="10"/>
                  </a:lnTo>
                  <a:close/>
                </a:path>
              </a:pathLst>
            </a:cu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6" name="Freeform 245"/>
            <p:cNvSpPr>
              <a:spLocks/>
            </p:cNvSpPr>
            <p:nvPr/>
          </p:nvSpPr>
          <p:spPr bwMode="auto">
            <a:xfrm>
              <a:off x="1568451" y="1752172"/>
              <a:ext cx="61913" cy="61913"/>
            </a:xfrm>
            <a:custGeom>
              <a:avLst/>
              <a:gdLst>
                <a:gd name="T0" fmla="*/ 65 w 77"/>
                <a:gd name="T1" fmla="*/ 10 h 77"/>
                <a:gd name="T2" fmla="*/ 53 w 77"/>
                <a:gd name="T3" fmla="*/ 3 h 77"/>
                <a:gd name="T4" fmla="*/ 39 w 77"/>
                <a:gd name="T5" fmla="*/ 0 h 77"/>
                <a:gd name="T6" fmla="*/ 23 w 77"/>
                <a:gd name="T7" fmla="*/ 3 h 77"/>
                <a:gd name="T8" fmla="*/ 11 w 77"/>
                <a:gd name="T9" fmla="*/ 10 h 77"/>
                <a:gd name="T10" fmla="*/ 3 w 77"/>
                <a:gd name="T11" fmla="*/ 23 h 77"/>
                <a:gd name="T12" fmla="*/ 0 w 77"/>
                <a:gd name="T13" fmla="*/ 38 h 77"/>
                <a:gd name="T14" fmla="*/ 3 w 77"/>
                <a:gd name="T15" fmla="*/ 52 h 77"/>
                <a:gd name="T16" fmla="*/ 11 w 77"/>
                <a:gd name="T17" fmla="*/ 64 h 77"/>
                <a:gd name="T18" fmla="*/ 23 w 77"/>
                <a:gd name="T19" fmla="*/ 74 h 77"/>
                <a:gd name="T20" fmla="*/ 39 w 77"/>
                <a:gd name="T21" fmla="*/ 77 h 77"/>
                <a:gd name="T22" fmla="*/ 53 w 77"/>
                <a:gd name="T23" fmla="*/ 74 h 77"/>
                <a:gd name="T24" fmla="*/ 65 w 77"/>
                <a:gd name="T25" fmla="*/ 64 h 77"/>
                <a:gd name="T26" fmla="*/ 74 w 77"/>
                <a:gd name="T27" fmla="*/ 52 h 77"/>
                <a:gd name="T28" fmla="*/ 77 w 77"/>
                <a:gd name="T29" fmla="*/ 38 h 77"/>
                <a:gd name="T30" fmla="*/ 74 w 77"/>
                <a:gd name="T31" fmla="*/ 23 h 77"/>
                <a:gd name="T32" fmla="*/ 65 w 77"/>
                <a:gd name="T33" fmla="*/ 10 h 77"/>
                <a:gd name="T34" fmla="*/ 65 w 77"/>
                <a:gd name="T35"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65" y="10"/>
                  </a:moveTo>
                  <a:lnTo>
                    <a:pt x="53" y="3"/>
                  </a:lnTo>
                  <a:lnTo>
                    <a:pt x="39" y="0"/>
                  </a:lnTo>
                  <a:lnTo>
                    <a:pt x="23" y="3"/>
                  </a:lnTo>
                  <a:lnTo>
                    <a:pt x="11" y="10"/>
                  </a:lnTo>
                  <a:lnTo>
                    <a:pt x="3" y="23"/>
                  </a:lnTo>
                  <a:lnTo>
                    <a:pt x="0" y="38"/>
                  </a:lnTo>
                  <a:lnTo>
                    <a:pt x="3" y="52"/>
                  </a:lnTo>
                  <a:lnTo>
                    <a:pt x="11" y="64"/>
                  </a:lnTo>
                  <a:lnTo>
                    <a:pt x="23" y="74"/>
                  </a:lnTo>
                  <a:lnTo>
                    <a:pt x="39" y="77"/>
                  </a:lnTo>
                  <a:lnTo>
                    <a:pt x="53" y="74"/>
                  </a:lnTo>
                  <a:lnTo>
                    <a:pt x="65" y="64"/>
                  </a:lnTo>
                  <a:lnTo>
                    <a:pt x="74" y="52"/>
                  </a:lnTo>
                  <a:lnTo>
                    <a:pt x="77" y="38"/>
                  </a:lnTo>
                  <a:lnTo>
                    <a:pt x="74" y="23"/>
                  </a:lnTo>
                  <a:lnTo>
                    <a:pt x="65" y="10"/>
                  </a:lnTo>
                  <a:lnTo>
                    <a:pt x="65" y="10"/>
                  </a:lnTo>
                  <a:close/>
                </a:path>
              </a:pathLst>
            </a:cu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7" name="Freeform 246"/>
            <p:cNvSpPr>
              <a:spLocks/>
            </p:cNvSpPr>
            <p:nvPr/>
          </p:nvSpPr>
          <p:spPr bwMode="auto">
            <a:xfrm>
              <a:off x="2025651" y="1752172"/>
              <a:ext cx="60325" cy="61913"/>
            </a:xfrm>
            <a:custGeom>
              <a:avLst/>
              <a:gdLst>
                <a:gd name="T0" fmla="*/ 66 w 77"/>
                <a:gd name="T1" fmla="*/ 10 h 77"/>
                <a:gd name="T2" fmla="*/ 54 w 77"/>
                <a:gd name="T3" fmla="*/ 3 h 77"/>
                <a:gd name="T4" fmla="*/ 39 w 77"/>
                <a:gd name="T5" fmla="*/ 0 h 77"/>
                <a:gd name="T6" fmla="*/ 25 w 77"/>
                <a:gd name="T7" fmla="*/ 3 h 77"/>
                <a:gd name="T8" fmla="*/ 12 w 77"/>
                <a:gd name="T9" fmla="*/ 10 h 77"/>
                <a:gd name="T10" fmla="*/ 3 w 77"/>
                <a:gd name="T11" fmla="*/ 23 h 77"/>
                <a:gd name="T12" fmla="*/ 0 w 77"/>
                <a:gd name="T13" fmla="*/ 38 h 77"/>
                <a:gd name="T14" fmla="*/ 3 w 77"/>
                <a:gd name="T15" fmla="*/ 52 h 77"/>
                <a:gd name="T16" fmla="*/ 12 w 77"/>
                <a:gd name="T17" fmla="*/ 64 h 77"/>
                <a:gd name="T18" fmla="*/ 25 w 77"/>
                <a:gd name="T19" fmla="*/ 74 h 77"/>
                <a:gd name="T20" fmla="*/ 39 w 77"/>
                <a:gd name="T21" fmla="*/ 77 h 77"/>
                <a:gd name="T22" fmla="*/ 54 w 77"/>
                <a:gd name="T23" fmla="*/ 74 h 77"/>
                <a:gd name="T24" fmla="*/ 66 w 77"/>
                <a:gd name="T25" fmla="*/ 64 h 77"/>
                <a:gd name="T26" fmla="*/ 74 w 77"/>
                <a:gd name="T27" fmla="*/ 52 h 77"/>
                <a:gd name="T28" fmla="*/ 77 w 77"/>
                <a:gd name="T29" fmla="*/ 38 h 77"/>
                <a:gd name="T30" fmla="*/ 74 w 77"/>
                <a:gd name="T31" fmla="*/ 23 h 77"/>
                <a:gd name="T32" fmla="*/ 66 w 77"/>
                <a:gd name="T33" fmla="*/ 10 h 77"/>
                <a:gd name="T34" fmla="*/ 66 w 77"/>
                <a:gd name="T35"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66" y="10"/>
                  </a:moveTo>
                  <a:lnTo>
                    <a:pt x="54" y="3"/>
                  </a:lnTo>
                  <a:lnTo>
                    <a:pt x="39" y="0"/>
                  </a:lnTo>
                  <a:lnTo>
                    <a:pt x="25" y="3"/>
                  </a:lnTo>
                  <a:lnTo>
                    <a:pt x="12" y="10"/>
                  </a:lnTo>
                  <a:lnTo>
                    <a:pt x="3" y="23"/>
                  </a:lnTo>
                  <a:lnTo>
                    <a:pt x="0" y="38"/>
                  </a:lnTo>
                  <a:lnTo>
                    <a:pt x="3" y="52"/>
                  </a:lnTo>
                  <a:lnTo>
                    <a:pt x="12" y="64"/>
                  </a:lnTo>
                  <a:lnTo>
                    <a:pt x="25" y="74"/>
                  </a:lnTo>
                  <a:lnTo>
                    <a:pt x="39" y="77"/>
                  </a:lnTo>
                  <a:lnTo>
                    <a:pt x="54" y="74"/>
                  </a:lnTo>
                  <a:lnTo>
                    <a:pt x="66" y="64"/>
                  </a:lnTo>
                  <a:lnTo>
                    <a:pt x="74" y="52"/>
                  </a:lnTo>
                  <a:lnTo>
                    <a:pt x="77" y="38"/>
                  </a:lnTo>
                  <a:lnTo>
                    <a:pt x="74" y="23"/>
                  </a:lnTo>
                  <a:lnTo>
                    <a:pt x="66" y="10"/>
                  </a:lnTo>
                  <a:lnTo>
                    <a:pt x="66" y="10"/>
                  </a:lnTo>
                  <a:close/>
                </a:path>
              </a:pathLst>
            </a:cu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8" name="Freeform 247"/>
            <p:cNvSpPr>
              <a:spLocks/>
            </p:cNvSpPr>
            <p:nvPr/>
          </p:nvSpPr>
          <p:spPr bwMode="auto">
            <a:xfrm>
              <a:off x="2478088" y="1752172"/>
              <a:ext cx="60325" cy="61913"/>
            </a:xfrm>
            <a:custGeom>
              <a:avLst/>
              <a:gdLst>
                <a:gd name="T0" fmla="*/ 64 w 75"/>
                <a:gd name="T1" fmla="*/ 10 h 77"/>
                <a:gd name="T2" fmla="*/ 52 w 75"/>
                <a:gd name="T3" fmla="*/ 3 h 77"/>
                <a:gd name="T4" fmla="*/ 38 w 75"/>
                <a:gd name="T5" fmla="*/ 0 h 77"/>
                <a:gd name="T6" fmla="*/ 23 w 75"/>
                <a:gd name="T7" fmla="*/ 3 h 77"/>
                <a:gd name="T8" fmla="*/ 11 w 75"/>
                <a:gd name="T9" fmla="*/ 10 h 77"/>
                <a:gd name="T10" fmla="*/ 3 w 75"/>
                <a:gd name="T11" fmla="*/ 23 h 77"/>
                <a:gd name="T12" fmla="*/ 0 w 75"/>
                <a:gd name="T13" fmla="*/ 38 h 77"/>
                <a:gd name="T14" fmla="*/ 3 w 75"/>
                <a:gd name="T15" fmla="*/ 52 h 77"/>
                <a:gd name="T16" fmla="*/ 11 w 75"/>
                <a:gd name="T17" fmla="*/ 64 h 77"/>
                <a:gd name="T18" fmla="*/ 23 w 75"/>
                <a:gd name="T19" fmla="*/ 74 h 77"/>
                <a:gd name="T20" fmla="*/ 38 w 75"/>
                <a:gd name="T21" fmla="*/ 77 h 77"/>
                <a:gd name="T22" fmla="*/ 52 w 75"/>
                <a:gd name="T23" fmla="*/ 74 h 77"/>
                <a:gd name="T24" fmla="*/ 64 w 75"/>
                <a:gd name="T25" fmla="*/ 64 h 77"/>
                <a:gd name="T26" fmla="*/ 74 w 75"/>
                <a:gd name="T27" fmla="*/ 52 h 77"/>
                <a:gd name="T28" fmla="*/ 75 w 75"/>
                <a:gd name="T29" fmla="*/ 38 h 77"/>
                <a:gd name="T30" fmla="*/ 74 w 75"/>
                <a:gd name="T31" fmla="*/ 23 h 77"/>
                <a:gd name="T32" fmla="*/ 64 w 75"/>
                <a:gd name="T33"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7">
                  <a:moveTo>
                    <a:pt x="64" y="10"/>
                  </a:moveTo>
                  <a:lnTo>
                    <a:pt x="52" y="3"/>
                  </a:lnTo>
                  <a:lnTo>
                    <a:pt x="38" y="0"/>
                  </a:lnTo>
                  <a:lnTo>
                    <a:pt x="23" y="3"/>
                  </a:lnTo>
                  <a:lnTo>
                    <a:pt x="11" y="10"/>
                  </a:lnTo>
                  <a:lnTo>
                    <a:pt x="3" y="23"/>
                  </a:lnTo>
                  <a:lnTo>
                    <a:pt x="0" y="38"/>
                  </a:lnTo>
                  <a:lnTo>
                    <a:pt x="3" y="52"/>
                  </a:lnTo>
                  <a:lnTo>
                    <a:pt x="11" y="64"/>
                  </a:lnTo>
                  <a:lnTo>
                    <a:pt x="23" y="74"/>
                  </a:lnTo>
                  <a:lnTo>
                    <a:pt x="38" y="77"/>
                  </a:lnTo>
                  <a:lnTo>
                    <a:pt x="52" y="74"/>
                  </a:lnTo>
                  <a:lnTo>
                    <a:pt x="64" y="64"/>
                  </a:lnTo>
                  <a:lnTo>
                    <a:pt x="74" y="52"/>
                  </a:lnTo>
                  <a:lnTo>
                    <a:pt x="75" y="38"/>
                  </a:lnTo>
                  <a:lnTo>
                    <a:pt x="74" y="23"/>
                  </a:lnTo>
                  <a:lnTo>
                    <a:pt x="64" y="10"/>
                  </a:lnTo>
                  <a:close/>
                </a:path>
              </a:pathLst>
            </a:cu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9" name="Freeform 248"/>
            <p:cNvSpPr>
              <a:spLocks/>
            </p:cNvSpPr>
            <p:nvPr/>
          </p:nvSpPr>
          <p:spPr bwMode="auto">
            <a:xfrm>
              <a:off x="2930526" y="1752172"/>
              <a:ext cx="61913" cy="61913"/>
            </a:xfrm>
            <a:custGeom>
              <a:avLst/>
              <a:gdLst>
                <a:gd name="T0" fmla="*/ 66 w 77"/>
                <a:gd name="T1" fmla="*/ 10 h 77"/>
                <a:gd name="T2" fmla="*/ 54 w 77"/>
                <a:gd name="T3" fmla="*/ 3 h 77"/>
                <a:gd name="T4" fmla="*/ 38 w 77"/>
                <a:gd name="T5" fmla="*/ 0 h 77"/>
                <a:gd name="T6" fmla="*/ 25 w 77"/>
                <a:gd name="T7" fmla="*/ 3 h 77"/>
                <a:gd name="T8" fmla="*/ 12 w 77"/>
                <a:gd name="T9" fmla="*/ 10 h 77"/>
                <a:gd name="T10" fmla="*/ 3 w 77"/>
                <a:gd name="T11" fmla="*/ 23 h 77"/>
                <a:gd name="T12" fmla="*/ 0 w 77"/>
                <a:gd name="T13" fmla="*/ 38 h 77"/>
                <a:gd name="T14" fmla="*/ 3 w 77"/>
                <a:gd name="T15" fmla="*/ 52 h 77"/>
                <a:gd name="T16" fmla="*/ 12 w 77"/>
                <a:gd name="T17" fmla="*/ 64 h 77"/>
                <a:gd name="T18" fmla="*/ 25 w 77"/>
                <a:gd name="T19" fmla="*/ 74 h 77"/>
                <a:gd name="T20" fmla="*/ 38 w 77"/>
                <a:gd name="T21" fmla="*/ 77 h 77"/>
                <a:gd name="T22" fmla="*/ 54 w 77"/>
                <a:gd name="T23" fmla="*/ 74 h 77"/>
                <a:gd name="T24" fmla="*/ 66 w 77"/>
                <a:gd name="T25" fmla="*/ 64 h 77"/>
                <a:gd name="T26" fmla="*/ 74 w 77"/>
                <a:gd name="T27" fmla="*/ 52 h 77"/>
                <a:gd name="T28" fmla="*/ 77 w 77"/>
                <a:gd name="T29" fmla="*/ 38 h 77"/>
                <a:gd name="T30" fmla="*/ 74 w 77"/>
                <a:gd name="T31" fmla="*/ 23 h 77"/>
                <a:gd name="T32" fmla="*/ 66 w 77"/>
                <a:gd name="T33"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7">
                  <a:moveTo>
                    <a:pt x="66" y="10"/>
                  </a:moveTo>
                  <a:lnTo>
                    <a:pt x="54" y="3"/>
                  </a:lnTo>
                  <a:lnTo>
                    <a:pt x="38" y="0"/>
                  </a:lnTo>
                  <a:lnTo>
                    <a:pt x="25" y="3"/>
                  </a:lnTo>
                  <a:lnTo>
                    <a:pt x="12" y="10"/>
                  </a:lnTo>
                  <a:lnTo>
                    <a:pt x="3" y="23"/>
                  </a:lnTo>
                  <a:lnTo>
                    <a:pt x="0" y="38"/>
                  </a:lnTo>
                  <a:lnTo>
                    <a:pt x="3" y="52"/>
                  </a:lnTo>
                  <a:lnTo>
                    <a:pt x="12" y="64"/>
                  </a:lnTo>
                  <a:lnTo>
                    <a:pt x="25" y="74"/>
                  </a:lnTo>
                  <a:lnTo>
                    <a:pt x="38" y="77"/>
                  </a:lnTo>
                  <a:lnTo>
                    <a:pt x="54" y="74"/>
                  </a:lnTo>
                  <a:lnTo>
                    <a:pt x="66" y="64"/>
                  </a:lnTo>
                  <a:lnTo>
                    <a:pt x="74" y="52"/>
                  </a:lnTo>
                  <a:lnTo>
                    <a:pt x="77" y="38"/>
                  </a:lnTo>
                  <a:lnTo>
                    <a:pt x="74" y="23"/>
                  </a:lnTo>
                  <a:lnTo>
                    <a:pt x="66" y="10"/>
                  </a:lnTo>
                  <a:close/>
                </a:path>
              </a:pathLst>
            </a:cu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0" name="Line 249"/>
            <p:cNvSpPr>
              <a:spLocks noChangeShapeType="1"/>
            </p:cNvSpPr>
            <p:nvPr/>
          </p:nvSpPr>
          <p:spPr bwMode="auto">
            <a:xfrm flipV="1">
              <a:off x="2963863" y="1902984"/>
              <a:ext cx="0" cy="180975"/>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1" name="Line 250"/>
            <p:cNvSpPr>
              <a:spLocks noChangeShapeType="1"/>
            </p:cNvSpPr>
            <p:nvPr/>
          </p:nvSpPr>
          <p:spPr bwMode="auto">
            <a:xfrm flipV="1">
              <a:off x="1597026" y="2739597"/>
              <a:ext cx="0" cy="119063"/>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2" name="Freeform 251"/>
            <p:cNvSpPr>
              <a:spLocks/>
            </p:cNvSpPr>
            <p:nvPr/>
          </p:nvSpPr>
          <p:spPr bwMode="auto">
            <a:xfrm>
              <a:off x="1144588" y="2722134"/>
              <a:ext cx="452438" cy="20638"/>
            </a:xfrm>
            <a:custGeom>
              <a:avLst/>
              <a:gdLst>
                <a:gd name="T0" fmla="*/ 571 w 571"/>
                <a:gd name="T1" fmla="*/ 23 h 26"/>
                <a:gd name="T2" fmla="*/ 566 w 571"/>
                <a:gd name="T3" fmla="*/ 26 h 26"/>
                <a:gd name="T4" fmla="*/ 0 w 571"/>
                <a:gd name="T5" fmla="*/ 0 h 26"/>
              </a:gdLst>
              <a:ahLst/>
              <a:cxnLst>
                <a:cxn ang="0">
                  <a:pos x="T0" y="T1"/>
                </a:cxn>
                <a:cxn ang="0">
                  <a:pos x="T2" y="T3"/>
                </a:cxn>
                <a:cxn ang="0">
                  <a:pos x="T4" y="T5"/>
                </a:cxn>
              </a:cxnLst>
              <a:rect l="0" t="0" r="r" b="b"/>
              <a:pathLst>
                <a:path w="571" h="26">
                  <a:moveTo>
                    <a:pt x="571" y="23"/>
                  </a:moveTo>
                  <a:lnTo>
                    <a:pt x="566" y="26"/>
                  </a:lnTo>
                  <a:lnTo>
                    <a:pt x="0" y="0"/>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3" name="Line 252"/>
            <p:cNvSpPr>
              <a:spLocks noChangeShapeType="1"/>
            </p:cNvSpPr>
            <p:nvPr/>
          </p:nvSpPr>
          <p:spPr bwMode="auto">
            <a:xfrm flipV="1">
              <a:off x="1597026" y="2626884"/>
              <a:ext cx="0" cy="112713"/>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4" name="Line 253"/>
            <p:cNvSpPr>
              <a:spLocks noChangeShapeType="1"/>
            </p:cNvSpPr>
            <p:nvPr/>
          </p:nvSpPr>
          <p:spPr bwMode="auto">
            <a:xfrm flipV="1">
              <a:off x="2509838" y="2301447"/>
              <a:ext cx="0" cy="9683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5" name="Line 254"/>
            <p:cNvSpPr>
              <a:spLocks noChangeShapeType="1"/>
            </p:cNvSpPr>
            <p:nvPr/>
          </p:nvSpPr>
          <p:spPr bwMode="auto">
            <a:xfrm flipV="1">
              <a:off x="2509838" y="2199847"/>
              <a:ext cx="0" cy="101600"/>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6" name="Freeform 255"/>
            <p:cNvSpPr>
              <a:spLocks/>
            </p:cNvSpPr>
            <p:nvPr/>
          </p:nvSpPr>
          <p:spPr bwMode="auto">
            <a:xfrm>
              <a:off x="2509838" y="1987122"/>
              <a:ext cx="452438" cy="314325"/>
            </a:xfrm>
            <a:custGeom>
              <a:avLst/>
              <a:gdLst>
                <a:gd name="T0" fmla="*/ 570 w 570"/>
                <a:gd name="T1" fmla="*/ 0 h 396"/>
                <a:gd name="T2" fmla="*/ 2 w 570"/>
                <a:gd name="T3" fmla="*/ 395 h 396"/>
                <a:gd name="T4" fmla="*/ 0 w 570"/>
                <a:gd name="T5" fmla="*/ 396 h 396"/>
              </a:gdLst>
              <a:ahLst/>
              <a:cxnLst>
                <a:cxn ang="0">
                  <a:pos x="T0" y="T1"/>
                </a:cxn>
                <a:cxn ang="0">
                  <a:pos x="T2" y="T3"/>
                </a:cxn>
                <a:cxn ang="0">
                  <a:pos x="T4" y="T5"/>
                </a:cxn>
              </a:cxnLst>
              <a:rect l="0" t="0" r="r" b="b"/>
              <a:pathLst>
                <a:path w="570" h="396">
                  <a:moveTo>
                    <a:pt x="570" y="0"/>
                  </a:moveTo>
                  <a:lnTo>
                    <a:pt x="2" y="395"/>
                  </a:lnTo>
                  <a:lnTo>
                    <a:pt x="0" y="396"/>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7" name="Line 256"/>
            <p:cNvSpPr>
              <a:spLocks noChangeShapeType="1"/>
            </p:cNvSpPr>
            <p:nvPr/>
          </p:nvSpPr>
          <p:spPr bwMode="auto">
            <a:xfrm flipV="1">
              <a:off x="2057401" y="2355422"/>
              <a:ext cx="0" cy="8413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 name="Line 257"/>
            <p:cNvSpPr>
              <a:spLocks noChangeShapeType="1"/>
            </p:cNvSpPr>
            <p:nvPr/>
          </p:nvSpPr>
          <p:spPr bwMode="auto">
            <a:xfrm flipV="1">
              <a:off x="2057401" y="2258584"/>
              <a:ext cx="0" cy="96838"/>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 name="Freeform 258"/>
            <p:cNvSpPr>
              <a:spLocks/>
            </p:cNvSpPr>
            <p:nvPr/>
          </p:nvSpPr>
          <p:spPr bwMode="auto">
            <a:xfrm>
              <a:off x="1597026" y="2355422"/>
              <a:ext cx="460375" cy="384175"/>
            </a:xfrm>
            <a:custGeom>
              <a:avLst/>
              <a:gdLst>
                <a:gd name="T0" fmla="*/ 581 w 581"/>
                <a:gd name="T1" fmla="*/ 0 h 484"/>
                <a:gd name="T2" fmla="*/ 561 w 581"/>
                <a:gd name="T3" fmla="*/ 4 h 484"/>
                <a:gd name="T4" fmla="*/ 0 w 581"/>
                <a:gd name="T5" fmla="*/ 484 h 484"/>
              </a:gdLst>
              <a:ahLst/>
              <a:cxnLst>
                <a:cxn ang="0">
                  <a:pos x="T0" y="T1"/>
                </a:cxn>
                <a:cxn ang="0">
                  <a:pos x="T2" y="T3"/>
                </a:cxn>
                <a:cxn ang="0">
                  <a:pos x="T4" y="T5"/>
                </a:cxn>
              </a:cxnLst>
              <a:rect l="0" t="0" r="r" b="b"/>
              <a:pathLst>
                <a:path w="581" h="484">
                  <a:moveTo>
                    <a:pt x="581" y="0"/>
                  </a:moveTo>
                  <a:lnTo>
                    <a:pt x="561" y="4"/>
                  </a:lnTo>
                  <a:lnTo>
                    <a:pt x="0" y="484"/>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 name="Line 259"/>
            <p:cNvSpPr>
              <a:spLocks noChangeShapeType="1"/>
            </p:cNvSpPr>
            <p:nvPr/>
          </p:nvSpPr>
          <p:spPr bwMode="auto">
            <a:xfrm flipH="1">
              <a:off x="2057401" y="2301447"/>
              <a:ext cx="452438" cy="53975"/>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1" name="Freeform 260"/>
            <p:cNvSpPr>
              <a:spLocks/>
            </p:cNvSpPr>
            <p:nvPr/>
          </p:nvSpPr>
          <p:spPr bwMode="auto">
            <a:xfrm>
              <a:off x="1112838" y="2690384"/>
              <a:ext cx="61913" cy="61913"/>
            </a:xfrm>
            <a:custGeom>
              <a:avLst/>
              <a:gdLst>
                <a:gd name="T0" fmla="*/ 11 w 77"/>
                <a:gd name="T1" fmla="*/ 10 h 77"/>
                <a:gd name="T2" fmla="*/ 3 w 77"/>
                <a:gd name="T3" fmla="*/ 23 h 77"/>
                <a:gd name="T4" fmla="*/ 0 w 77"/>
                <a:gd name="T5" fmla="*/ 38 h 77"/>
                <a:gd name="T6" fmla="*/ 3 w 77"/>
                <a:gd name="T7" fmla="*/ 52 h 77"/>
                <a:gd name="T8" fmla="*/ 11 w 77"/>
                <a:gd name="T9" fmla="*/ 64 h 77"/>
                <a:gd name="T10" fmla="*/ 23 w 77"/>
                <a:gd name="T11" fmla="*/ 74 h 77"/>
                <a:gd name="T12" fmla="*/ 38 w 77"/>
                <a:gd name="T13" fmla="*/ 77 h 77"/>
                <a:gd name="T14" fmla="*/ 52 w 77"/>
                <a:gd name="T15" fmla="*/ 74 h 77"/>
                <a:gd name="T16" fmla="*/ 65 w 77"/>
                <a:gd name="T17" fmla="*/ 64 h 77"/>
                <a:gd name="T18" fmla="*/ 74 w 77"/>
                <a:gd name="T19" fmla="*/ 52 h 77"/>
                <a:gd name="T20" fmla="*/ 77 w 77"/>
                <a:gd name="T21" fmla="*/ 38 h 77"/>
                <a:gd name="T22" fmla="*/ 74 w 77"/>
                <a:gd name="T23" fmla="*/ 23 h 77"/>
                <a:gd name="T24" fmla="*/ 65 w 77"/>
                <a:gd name="T25" fmla="*/ 10 h 77"/>
                <a:gd name="T26" fmla="*/ 52 w 77"/>
                <a:gd name="T27" fmla="*/ 3 h 77"/>
                <a:gd name="T28" fmla="*/ 38 w 77"/>
                <a:gd name="T29" fmla="*/ 0 h 77"/>
                <a:gd name="T30" fmla="*/ 23 w 77"/>
                <a:gd name="T31" fmla="*/ 3 h 77"/>
                <a:gd name="T32" fmla="*/ 11 w 77"/>
                <a:gd name="T33" fmla="*/ 10 h 77"/>
                <a:gd name="T34" fmla="*/ 11 w 77"/>
                <a:gd name="T35"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11" y="10"/>
                  </a:moveTo>
                  <a:lnTo>
                    <a:pt x="3" y="23"/>
                  </a:lnTo>
                  <a:lnTo>
                    <a:pt x="0" y="38"/>
                  </a:lnTo>
                  <a:lnTo>
                    <a:pt x="3" y="52"/>
                  </a:lnTo>
                  <a:lnTo>
                    <a:pt x="11" y="64"/>
                  </a:lnTo>
                  <a:lnTo>
                    <a:pt x="23" y="74"/>
                  </a:lnTo>
                  <a:lnTo>
                    <a:pt x="38" y="77"/>
                  </a:lnTo>
                  <a:lnTo>
                    <a:pt x="52" y="74"/>
                  </a:lnTo>
                  <a:lnTo>
                    <a:pt x="65" y="64"/>
                  </a:lnTo>
                  <a:lnTo>
                    <a:pt x="74" y="52"/>
                  </a:lnTo>
                  <a:lnTo>
                    <a:pt x="77" y="38"/>
                  </a:lnTo>
                  <a:lnTo>
                    <a:pt x="74" y="23"/>
                  </a:lnTo>
                  <a:lnTo>
                    <a:pt x="65" y="10"/>
                  </a:lnTo>
                  <a:lnTo>
                    <a:pt x="52" y="3"/>
                  </a:lnTo>
                  <a:lnTo>
                    <a:pt x="38" y="0"/>
                  </a:lnTo>
                  <a:lnTo>
                    <a:pt x="23" y="3"/>
                  </a:lnTo>
                  <a:lnTo>
                    <a:pt x="11" y="10"/>
                  </a:lnTo>
                  <a:lnTo>
                    <a:pt x="11" y="10"/>
                  </a:lnTo>
                  <a:close/>
                </a:path>
              </a:pathLst>
            </a:custGeom>
            <a:solidFill>
              <a:srgbClr val="FF6600"/>
            </a:solidFill>
            <a:ln w="1905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2" name="Freeform 261"/>
            <p:cNvSpPr>
              <a:spLocks/>
            </p:cNvSpPr>
            <p:nvPr/>
          </p:nvSpPr>
          <p:spPr bwMode="auto">
            <a:xfrm>
              <a:off x="1566863" y="2709434"/>
              <a:ext cx="60325" cy="60325"/>
            </a:xfrm>
            <a:custGeom>
              <a:avLst/>
              <a:gdLst>
                <a:gd name="T0" fmla="*/ 10 w 75"/>
                <a:gd name="T1" fmla="*/ 11 h 77"/>
                <a:gd name="T2" fmla="*/ 1 w 75"/>
                <a:gd name="T3" fmla="*/ 23 h 77"/>
                <a:gd name="T4" fmla="*/ 0 w 75"/>
                <a:gd name="T5" fmla="*/ 38 h 77"/>
                <a:gd name="T6" fmla="*/ 1 w 75"/>
                <a:gd name="T7" fmla="*/ 52 h 77"/>
                <a:gd name="T8" fmla="*/ 10 w 75"/>
                <a:gd name="T9" fmla="*/ 65 h 77"/>
                <a:gd name="T10" fmla="*/ 23 w 75"/>
                <a:gd name="T11" fmla="*/ 74 h 77"/>
                <a:gd name="T12" fmla="*/ 37 w 75"/>
                <a:gd name="T13" fmla="*/ 77 h 77"/>
                <a:gd name="T14" fmla="*/ 52 w 75"/>
                <a:gd name="T15" fmla="*/ 74 h 77"/>
                <a:gd name="T16" fmla="*/ 64 w 75"/>
                <a:gd name="T17" fmla="*/ 65 h 77"/>
                <a:gd name="T18" fmla="*/ 72 w 75"/>
                <a:gd name="T19" fmla="*/ 52 h 77"/>
                <a:gd name="T20" fmla="*/ 75 w 75"/>
                <a:gd name="T21" fmla="*/ 38 h 77"/>
                <a:gd name="T22" fmla="*/ 72 w 75"/>
                <a:gd name="T23" fmla="*/ 23 h 77"/>
                <a:gd name="T24" fmla="*/ 64 w 75"/>
                <a:gd name="T25" fmla="*/ 11 h 77"/>
                <a:gd name="T26" fmla="*/ 52 w 75"/>
                <a:gd name="T27" fmla="*/ 3 h 77"/>
                <a:gd name="T28" fmla="*/ 37 w 75"/>
                <a:gd name="T29" fmla="*/ 0 h 77"/>
                <a:gd name="T30" fmla="*/ 23 w 75"/>
                <a:gd name="T31" fmla="*/ 3 h 77"/>
                <a:gd name="T32" fmla="*/ 10 w 75"/>
                <a:gd name="T33" fmla="*/ 11 h 77"/>
                <a:gd name="T34" fmla="*/ 10 w 75"/>
                <a:gd name="T35"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7">
                  <a:moveTo>
                    <a:pt x="10" y="11"/>
                  </a:moveTo>
                  <a:lnTo>
                    <a:pt x="1" y="23"/>
                  </a:lnTo>
                  <a:lnTo>
                    <a:pt x="0" y="38"/>
                  </a:lnTo>
                  <a:lnTo>
                    <a:pt x="1" y="52"/>
                  </a:lnTo>
                  <a:lnTo>
                    <a:pt x="10" y="65"/>
                  </a:lnTo>
                  <a:lnTo>
                    <a:pt x="23" y="74"/>
                  </a:lnTo>
                  <a:lnTo>
                    <a:pt x="37" y="77"/>
                  </a:lnTo>
                  <a:lnTo>
                    <a:pt x="52" y="74"/>
                  </a:lnTo>
                  <a:lnTo>
                    <a:pt x="64" y="65"/>
                  </a:lnTo>
                  <a:lnTo>
                    <a:pt x="72" y="52"/>
                  </a:lnTo>
                  <a:lnTo>
                    <a:pt x="75" y="38"/>
                  </a:lnTo>
                  <a:lnTo>
                    <a:pt x="72" y="23"/>
                  </a:lnTo>
                  <a:lnTo>
                    <a:pt x="64" y="11"/>
                  </a:lnTo>
                  <a:lnTo>
                    <a:pt x="52" y="3"/>
                  </a:lnTo>
                  <a:lnTo>
                    <a:pt x="37" y="0"/>
                  </a:lnTo>
                  <a:lnTo>
                    <a:pt x="23" y="3"/>
                  </a:lnTo>
                  <a:lnTo>
                    <a:pt x="10" y="11"/>
                  </a:lnTo>
                  <a:lnTo>
                    <a:pt x="10" y="11"/>
                  </a:lnTo>
                  <a:close/>
                </a:path>
              </a:pathLst>
            </a:custGeom>
            <a:solidFill>
              <a:srgbClr val="FF6600"/>
            </a:solidFill>
            <a:ln w="1905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3" name="Freeform 262"/>
            <p:cNvSpPr>
              <a:spLocks/>
            </p:cNvSpPr>
            <p:nvPr/>
          </p:nvSpPr>
          <p:spPr bwMode="auto">
            <a:xfrm>
              <a:off x="2027238" y="2325259"/>
              <a:ext cx="61913" cy="60325"/>
            </a:xfrm>
            <a:custGeom>
              <a:avLst/>
              <a:gdLst>
                <a:gd name="T0" fmla="*/ 11 w 77"/>
                <a:gd name="T1" fmla="*/ 12 h 77"/>
                <a:gd name="T2" fmla="*/ 3 w 77"/>
                <a:gd name="T3" fmla="*/ 25 h 77"/>
                <a:gd name="T4" fmla="*/ 0 w 77"/>
                <a:gd name="T5" fmla="*/ 38 h 77"/>
                <a:gd name="T6" fmla="*/ 3 w 77"/>
                <a:gd name="T7" fmla="*/ 54 h 77"/>
                <a:gd name="T8" fmla="*/ 11 w 77"/>
                <a:gd name="T9" fmla="*/ 66 h 77"/>
                <a:gd name="T10" fmla="*/ 23 w 77"/>
                <a:gd name="T11" fmla="*/ 74 h 77"/>
                <a:gd name="T12" fmla="*/ 39 w 77"/>
                <a:gd name="T13" fmla="*/ 77 h 77"/>
                <a:gd name="T14" fmla="*/ 52 w 77"/>
                <a:gd name="T15" fmla="*/ 74 h 77"/>
                <a:gd name="T16" fmla="*/ 65 w 77"/>
                <a:gd name="T17" fmla="*/ 66 h 77"/>
                <a:gd name="T18" fmla="*/ 74 w 77"/>
                <a:gd name="T19" fmla="*/ 54 h 77"/>
                <a:gd name="T20" fmla="*/ 77 w 77"/>
                <a:gd name="T21" fmla="*/ 38 h 77"/>
                <a:gd name="T22" fmla="*/ 74 w 77"/>
                <a:gd name="T23" fmla="*/ 25 h 77"/>
                <a:gd name="T24" fmla="*/ 65 w 77"/>
                <a:gd name="T25" fmla="*/ 12 h 77"/>
                <a:gd name="T26" fmla="*/ 52 w 77"/>
                <a:gd name="T27" fmla="*/ 3 h 77"/>
                <a:gd name="T28" fmla="*/ 39 w 77"/>
                <a:gd name="T29" fmla="*/ 0 h 77"/>
                <a:gd name="T30" fmla="*/ 23 w 77"/>
                <a:gd name="T31" fmla="*/ 3 h 77"/>
                <a:gd name="T32" fmla="*/ 11 w 77"/>
                <a:gd name="T33" fmla="*/ 12 h 77"/>
                <a:gd name="T34" fmla="*/ 11 w 77"/>
                <a:gd name="T35"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11" y="12"/>
                  </a:moveTo>
                  <a:lnTo>
                    <a:pt x="3" y="25"/>
                  </a:lnTo>
                  <a:lnTo>
                    <a:pt x="0" y="38"/>
                  </a:lnTo>
                  <a:lnTo>
                    <a:pt x="3" y="54"/>
                  </a:lnTo>
                  <a:lnTo>
                    <a:pt x="11" y="66"/>
                  </a:lnTo>
                  <a:lnTo>
                    <a:pt x="23" y="74"/>
                  </a:lnTo>
                  <a:lnTo>
                    <a:pt x="39" y="77"/>
                  </a:lnTo>
                  <a:lnTo>
                    <a:pt x="52" y="74"/>
                  </a:lnTo>
                  <a:lnTo>
                    <a:pt x="65" y="66"/>
                  </a:lnTo>
                  <a:lnTo>
                    <a:pt x="74" y="54"/>
                  </a:lnTo>
                  <a:lnTo>
                    <a:pt x="77" y="38"/>
                  </a:lnTo>
                  <a:lnTo>
                    <a:pt x="74" y="25"/>
                  </a:lnTo>
                  <a:lnTo>
                    <a:pt x="65" y="12"/>
                  </a:lnTo>
                  <a:lnTo>
                    <a:pt x="52" y="3"/>
                  </a:lnTo>
                  <a:lnTo>
                    <a:pt x="39" y="0"/>
                  </a:lnTo>
                  <a:lnTo>
                    <a:pt x="23" y="3"/>
                  </a:lnTo>
                  <a:lnTo>
                    <a:pt x="11" y="12"/>
                  </a:lnTo>
                  <a:lnTo>
                    <a:pt x="11" y="12"/>
                  </a:lnTo>
                  <a:close/>
                </a:path>
              </a:pathLst>
            </a:custGeom>
            <a:solidFill>
              <a:srgbClr val="FF6600"/>
            </a:solidFill>
            <a:ln w="1905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4" name="Freeform 263"/>
            <p:cNvSpPr>
              <a:spLocks/>
            </p:cNvSpPr>
            <p:nvPr/>
          </p:nvSpPr>
          <p:spPr bwMode="auto">
            <a:xfrm>
              <a:off x="2478088" y="2269697"/>
              <a:ext cx="60325" cy="60325"/>
            </a:xfrm>
            <a:custGeom>
              <a:avLst/>
              <a:gdLst>
                <a:gd name="T0" fmla="*/ 11 w 75"/>
                <a:gd name="T1" fmla="*/ 10 h 75"/>
                <a:gd name="T2" fmla="*/ 3 w 75"/>
                <a:gd name="T3" fmla="*/ 23 h 75"/>
                <a:gd name="T4" fmla="*/ 0 w 75"/>
                <a:gd name="T5" fmla="*/ 38 h 75"/>
                <a:gd name="T6" fmla="*/ 3 w 75"/>
                <a:gd name="T7" fmla="*/ 52 h 75"/>
                <a:gd name="T8" fmla="*/ 11 w 75"/>
                <a:gd name="T9" fmla="*/ 64 h 75"/>
                <a:gd name="T10" fmla="*/ 23 w 75"/>
                <a:gd name="T11" fmla="*/ 72 h 75"/>
                <a:gd name="T12" fmla="*/ 38 w 75"/>
                <a:gd name="T13" fmla="*/ 75 h 75"/>
                <a:gd name="T14" fmla="*/ 52 w 75"/>
                <a:gd name="T15" fmla="*/ 72 h 75"/>
                <a:gd name="T16" fmla="*/ 64 w 75"/>
                <a:gd name="T17" fmla="*/ 64 h 75"/>
                <a:gd name="T18" fmla="*/ 74 w 75"/>
                <a:gd name="T19" fmla="*/ 52 h 75"/>
                <a:gd name="T20" fmla="*/ 75 w 75"/>
                <a:gd name="T21" fmla="*/ 38 h 75"/>
                <a:gd name="T22" fmla="*/ 74 w 75"/>
                <a:gd name="T23" fmla="*/ 23 h 75"/>
                <a:gd name="T24" fmla="*/ 64 w 75"/>
                <a:gd name="T25" fmla="*/ 10 h 75"/>
                <a:gd name="T26" fmla="*/ 52 w 75"/>
                <a:gd name="T27" fmla="*/ 3 h 75"/>
                <a:gd name="T28" fmla="*/ 38 w 75"/>
                <a:gd name="T29" fmla="*/ 0 h 75"/>
                <a:gd name="T30" fmla="*/ 23 w 75"/>
                <a:gd name="T31" fmla="*/ 3 h 75"/>
                <a:gd name="T32" fmla="*/ 11 w 75"/>
                <a:gd name="T33"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5">
                  <a:moveTo>
                    <a:pt x="11" y="10"/>
                  </a:moveTo>
                  <a:lnTo>
                    <a:pt x="3" y="23"/>
                  </a:lnTo>
                  <a:lnTo>
                    <a:pt x="0" y="38"/>
                  </a:lnTo>
                  <a:lnTo>
                    <a:pt x="3" y="52"/>
                  </a:lnTo>
                  <a:lnTo>
                    <a:pt x="11" y="64"/>
                  </a:lnTo>
                  <a:lnTo>
                    <a:pt x="23" y="72"/>
                  </a:lnTo>
                  <a:lnTo>
                    <a:pt x="38" y="75"/>
                  </a:lnTo>
                  <a:lnTo>
                    <a:pt x="52" y="72"/>
                  </a:lnTo>
                  <a:lnTo>
                    <a:pt x="64" y="64"/>
                  </a:lnTo>
                  <a:lnTo>
                    <a:pt x="74" y="52"/>
                  </a:lnTo>
                  <a:lnTo>
                    <a:pt x="75" y="38"/>
                  </a:lnTo>
                  <a:lnTo>
                    <a:pt x="74" y="23"/>
                  </a:lnTo>
                  <a:lnTo>
                    <a:pt x="64" y="10"/>
                  </a:lnTo>
                  <a:lnTo>
                    <a:pt x="52" y="3"/>
                  </a:lnTo>
                  <a:lnTo>
                    <a:pt x="38" y="0"/>
                  </a:lnTo>
                  <a:lnTo>
                    <a:pt x="23" y="3"/>
                  </a:lnTo>
                  <a:lnTo>
                    <a:pt x="11" y="10"/>
                  </a:lnTo>
                  <a:close/>
                </a:path>
              </a:pathLst>
            </a:custGeom>
            <a:solidFill>
              <a:srgbClr val="FF6600"/>
            </a:solidFill>
            <a:ln w="1905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65" name="Freeform 264"/>
            <p:cNvSpPr>
              <a:spLocks/>
            </p:cNvSpPr>
            <p:nvPr/>
          </p:nvSpPr>
          <p:spPr bwMode="auto">
            <a:xfrm>
              <a:off x="2930526" y="1955372"/>
              <a:ext cx="61913" cy="60325"/>
            </a:xfrm>
            <a:custGeom>
              <a:avLst/>
              <a:gdLst>
                <a:gd name="T0" fmla="*/ 12 w 77"/>
                <a:gd name="T1" fmla="*/ 11 h 76"/>
                <a:gd name="T2" fmla="*/ 3 w 77"/>
                <a:gd name="T3" fmla="*/ 24 h 76"/>
                <a:gd name="T4" fmla="*/ 0 w 77"/>
                <a:gd name="T5" fmla="*/ 39 h 76"/>
                <a:gd name="T6" fmla="*/ 3 w 77"/>
                <a:gd name="T7" fmla="*/ 53 h 76"/>
                <a:gd name="T8" fmla="*/ 12 w 77"/>
                <a:gd name="T9" fmla="*/ 65 h 76"/>
                <a:gd name="T10" fmla="*/ 25 w 77"/>
                <a:gd name="T11" fmla="*/ 74 h 76"/>
                <a:gd name="T12" fmla="*/ 38 w 77"/>
                <a:gd name="T13" fmla="*/ 76 h 76"/>
                <a:gd name="T14" fmla="*/ 54 w 77"/>
                <a:gd name="T15" fmla="*/ 74 h 76"/>
                <a:gd name="T16" fmla="*/ 66 w 77"/>
                <a:gd name="T17" fmla="*/ 65 h 76"/>
                <a:gd name="T18" fmla="*/ 74 w 77"/>
                <a:gd name="T19" fmla="*/ 53 h 76"/>
                <a:gd name="T20" fmla="*/ 77 w 77"/>
                <a:gd name="T21" fmla="*/ 39 h 76"/>
                <a:gd name="T22" fmla="*/ 74 w 77"/>
                <a:gd name="T23" fmla="*/ 24 h 76"/>
                <a:gd name="T24" fmla="*/ 66 w 77"/>
                <a:gd name="T25" fmla="*/ 11 h 76"/>
                <a:gd name="T26" fmla="*/ 54 w 77"/>
                <a:gd name="T27" fmla="*/ 4 h 76"/>
                <a:gd name="T28" fmla="*/ 38 w 77"/>
                <a:gd name="T29" fmla="*/ 0 h 76"/>
                <a:gd name="T30" fmla="*/ 25 w 77"/>
                <a:gd name="T31" fmla="*/ 4 h 76"/>
                <a:gd name="T32" fmla="*/ 12 w 77"/>
                <a:gd name="T33" fmla="*/ 11 h 76"/>
                <a:gd name="T34" fmla="*/ 12 w 77"/>
                <a:gd name="T35"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6">
                  <a:moveTo>
                    <a:pt x="12" y="11"/>
                  </a:moveTo>
                  <a:lnTo>
                    <a:pt x="3" y="24"/>
                  </a:lnTo>
                  <a:lnTo>
                    <a:pt x="0" y="39"/>
                  </a:lnTo>
                  <a:lnTo>
                    <a:pt x="3" y="53"/>
                  </a:lnTo>
                  <a:lnTo>
                    <a:pt x="12" y="65"/>
                  </a:lnTo>
                  <a:lnTo>
                    <a:pt x="25" y="74"/>
                  </a:lnTo>
                  <a:lnTo>
                    <a:pt x="38" y="76"/>
                  </a:lnTo>
                  <a:lnTo>
                    <a:pt x="54" y="74"/>
                  </a:lnTo>
                  <a:lnTo>
                    <a:pt x="66" y="65"/>
                  </a:lnTo>
                  <a:lnTo>
                    <a:pt x="74" y="53"/>
                  </a:lnTo>
                  <a:lnTo>
                    <a:pt x="77" y="39"/>
                  </a:lnTo>
                  <a:lnTo>
                    <a:pt x="74" y="24"/>
                  </a:lnTo>
                  <a:lnTo>
                    <a:pt x="66" y="11"/>
                  </a:lnTo>
                  <a:lnTo>
                    <a:pt x="54" y="4"/>
                  </a:lnTo>
                  <a:lnTo>
                    <a:pt x="38" y="0"/>
                  </a:lnTo>
                  <a:lnTo>
                    <a:pt x="25" y="4"/>
                  </a:lnTo>
                  <a:lnTo>
                    <a:pt x="12" y="11"/>
                  </a:lnTo>
                  <a:lnTo>
                    <a:pt x="12" y="11"/>
                  </a:lnTo>
                  <a:close/>
                </a:path>
              </a:pathLst>
            </a:custGeom>
            <a:solidFill>
              <a:srgbClr val="FF6600"/>
            </a:solidFill>
            <a:ln w="1905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66" name="Line 265"/>
            <p:cNvSpPr>
              <a:spLocks noChangeShapeType="1"/>
            </p:cNvSpPr>
            <p:nvPr/>
          </p:nvSpPr>
          <p:spPr bwMode="auto">
            <a:xfrm flipV="1">
              <a:off x="2962276" y="2115709"/>
              <a:ext cx="0" cy="60325"/>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7" name="Line 266"/>
            <p:cNvSpPr>
              <a:spLocks noChangeShapeType="1"/>
            </p:cNvSpPr>
            <p:nvPr/>
          </p:nvSpPr>
          <p:spPr bwMode="auto">
            <a:xfrm flipH="1">
              <a:off x="2962276" y="2174447"/>
              <a:ext cx="1588" cy="1588"/>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8" name="Line 267"/>
            <p:cNvSpPr>
              <a:spLocks noChangeShapeType="1"/>
            </p:cNvSpPr>
            <p:nvPr/>
          </p:nvSpPr>
          <p:spPr bwMode="auto">
            <a:xfrm flipV="1">
              <a:off x="2962276" y="2176034"/>
              <a:ext cx="0" cy="50800"/>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9" name="Freeform 268"/>
            <p:cNvSpPr>
              <a:spLocks/>
            </p:cNvSpPr>
            <p:nvPr/>
          </p:nvSpPr>
          <p:spPr bwMode="auto">
            <a:xfrm>
              <a:off x="1141413" y="2726897"/>
              <a:ext cx="914400" cy="282575"/>
            </a:xfrm>
            <a:custGeom>
              <a:avLst/>
              <a:gdLst>
                <a:gd name="T0" fmla="*/ 1152 w 1152"/>
                <a:gd name="T1" fmla="*/ 0 h 356"/>
                <a:gd name="T2" fmla="*/ 569 w 1152"/>
                <a:gd name="T3" fmla="*/ 325 h 356"/>
                <a:gd name="T4" fmla="*/ 0 w 1152"/>
                <a:gd name="T5" fmla="*/ 356 h 356"/>
              </a:gdLst>
              <a:ahLst/>
              <a:cxnLst>
                <a:cxn ang="0">
                  <a:pos x="T0" y="T1"/>
                </a:cxn>
                <a:cxn ang="0">
                  <a:pos x="T2" y="T3"/>
                </a:cxn>
                <a:cxn ang="0">
                  <a:pos x="T4" y="T5"/>
                </a:cxn>
              </a:cxnLst>
              <a:rect l="0" t="0" r="r" b="b"/>
              <a:pathLst>
                <a:path w="1152" h="356">
                  <a:moveTo>
                    <a:pt x="1152" y="0"/>
                  </a:moveTo>
                  <a:lnTo>
                    <a:pt x="569" y="325"/>
                  </a:lnTo>
                  <a:lnTo>
                    <a:pt x="0" y="356"/>
                  </a:lnTo>
                </a:path>
              </a:pathLst>
            </a:custGeom>
            <a:noFill/>
            <a:ln w="19050">
              <a:solidFill>
                <a:srgbClr val="FF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0" name="Line 269"/>
            <p:cNvSpPr>
              <a:spLocks noChangeShapeType="1"/>
            </p:cNvSpPr>
            <p:nvPr/>
          </p:nvSpPr>
          <p:spPr bwMode="auto">
            <a:xfrm flipV="1">
              <a:off x="2509838" y="2545922"/>
              <a:ext cx="0" cy="82550"/>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1" name="Freeform 270"/>
            <p:cNvSpPr>
              <a:spLocks/>
            </p:cNvSpPr>
            <p:nvPr/>
          </p:nvSpPr>
          <p:spPr bwMode="auto">
            <a:xfrm>
              <a:off x="2509838" y="2176034"/>
              <a:ext cx="452438" cy="452438"/>
            </a:xfrm>
            <a:custGeom>
              <a:avLst/>
              <a:gdLst>
                <a:gd name="T0" fmla="*/ 570 w 570"/>
                <a:gd name="T1" fmla="*/ 0 h 570"/>
                <a:gd name="T2" fmla="*/ 2 w 570"/>
                <a:gd name="T3" fmla="*/ 570 h 570"/>
                <a:gd name="T4" fmla="*/ 0 w 570"/>
                <a:gd name="T5" fmla="*/ 570 h 570"/>
              </a:gdLst>
              <a:ahLst/>
              <a:cxnLst>
                <a:cxn ang="0">
                  <a:pos x="T0" y="T1"/>
                </a:cxn>
                <a:cxn ang="0">
                  <a:pos x="T2" y="T3"/>
                </a:cxn>
                <a:cxn ang="0">
                  <a:pos x="T4" y="T5"/>
                </a:cxn>
              </a:cxnLst>
              <a:rect l="0" t="0" r="r" b="b"/>
              <a:pathLst>
                <a:path w="570" h="570">
                  <a:moveTo>
                    <a:pt x="570" y="0"/>
                  </a:moveTo>
                  <a:lnTo>
                    <a:pt x="2" y="570"/>
                  </a:lnTo>
                  <a:lnTo>
                    <a:pt x="0" y="570"/>
                  </a:lnTo>
                </a:path>
              </a:pathLst>
            </a:custGeom>
            <a:noFill/>
            <a:ln w="19050">
              <a:solidFill>
                <a:srgbClr val="FF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2" name="Line 271"/>
            <p:cNvSpPr>
              <a:spLocks noChangeShapeType="1"/>
            </p:cNvSpPr>
            <p:nvPr/>
          </p:nvSpPr>
          <p:spPr bwMode="auto">
            <a:xfrm flipV="1">
              <a:off x="2055813" y="2726897"/>
              <a:ext cx="0" cy="58738"/>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3" name="Freeform 272"/>
            <p:cNvSpPr>
              <a:spLocks/>
            </p:cNvSpPr>
            <p:nvPr/>
          </p:nvSpPr>
          <p:spPr bwMode="auto">
            <a:xfrm>
              <a:off x="2055813" y="2628472"/>
              <a:ext cx="454025" cy="98425"/>
            </a:xfrm>
            <a:custGeom>
              <a:avLst/>
              <a:gdLst>
                <a:gd name="T0" fmla="*/ 571 w 571"/>
                <a:gd name="T1" fmla="*/ 0 h 125"/>
                <a:gd name="T2" fmla="*/ 6 w 571"/>
                <a:gd name="T3" fmla="*/ 122 h 125"/>
                <a:gd name="T4" fmla="*/ 0 w 571"/>
                <a:gd name="T5" fmla="*/ 125 h 125"/>
              </a:gdLst>
              <a:ahLst/>
              <a:cxnLst>
                <a:cxn ang="0">
                  <a:pos x="T0" y="T1"/>
                </a:cxn>
                <a:cxn ang="0">
                  <a:pos x="T2" y="T3"/>
                </a:cxn>
                <a:cxn ang="0">
                  <a:pos x="T4" y="T5"/>
                </a:cxn>
              </a:cxnLst>
              <a:rect l="0" t="0" r="r" b="b"/>
              <a:pathLst>
                <a:path w="571" h="125">
                  <a:moveTo>
                    <a:pt x="571" y="0"/>
                  </a:moveTo>
                  <a:lnTo>
                    <a:pt x="6" y="122"/>
                  </a:lnTo>
                  <a:lnTo>
                    <a:pt x="0" y="125"/>
                  </a:lnTo>
                </a:path>
              </a:pathLst>
            </a:custGeom>
            <a:noFill/>
            <a:ln w="19050">
              <a:solidFill>
                <a:srgbClr val="FF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4" name="Line 273"/>
            <p:cNvSpPr>
              <a:spLocks noChangeShapeType="1"/>
            </p:cNvSpPr>
            <p:nvPr/>
          </p:nvSpPr>
          <p:spPr bwMode="auto">
            <a:xfrm flipV="1">
              <a:off x="2055813" y="2661809"/>
              <a:ext cx="0" cy="65088"/>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5" name="Line 274"/>
            <p:cNvSpPr>
              <a:spLocks noChangeShapeType="1"/>
            </p:cNvSpPr>
            <p:nvPr/>
          </p:nvSpPr>
          <p:spPr bwMode="auto">
            <a:xfrm flipV="1">
              <a:off x="2509838" y="2628472"/>
              <a:ext cx="0" cy="88900"/>
            </a:xfrm>
            <a:prstGeom prst="line">
              <a:avLst/>
            </a:prstGeom>
            <a:noFill/>
            <a:ln w="190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6" name="Freeform 275"/>
            <p:cNvSpPr>
              <a:spLocks/>
            </p:cNvSpPr>
            <p:nvPr/>
          </p:nvSpPr>
          <p:spPr bwMode="auto">
            <a:xfrm>
              <a:off x="2930526" y="2145872"/>
              <a:ext cx="61913" cy="60325"/>
            </a:xfrm>
            <a:custGeom>
              <a:avLst/>
              <a:gdLst>
                <a:gd name="T0" fmla="*/ 38 w 77"/>
                <a:gd name="T1" fmla="*/ 0 h 75"/>
                <a:gd name="T2" fmla="*/ 25 w 77"/>
                <a:gd name="T3" fmla="*/ 1 h 75"/>
                <a:gd name="T4" fmla="*/ 12 w 77"/>
                <a:gd name="T5" fmla="*/ 11 h 75"/>
                <a:gd name="T6" fmla="*/ 3 w 77"/>
                <a:gd name="T7" fmla="*/ 23 h 75"/>
                <a:gd name="T8" fmla="*/ 0 w 77"/>
                <a:gd name="T9" fmla="*/ 37 h 75"/>
                <a:gd name="T10" fmla="*/ 3 w 77"/>
                <a:gd name="T11" fmla="*/ 52 h 75"/>
                <a:gd name="T12" fmla="*/ 12 w 77"/>
                <a:gd name="T13" fmla="*/ 65 h 75"/>
                <a:gd name="T14" fmla="*/ 25 w 77"/>
                <a:gd name="T15" fmla="*/ 72 h 75"/>
                <a:gd name="T16" fmla="*/ 38 w 77"/>
                <a:gd name="T17" fmla="*/ 75 h 75"/>
                <a:gd name="T18" fmla="*/ 54 w 77"/>
                <a:gd name="T19" fmla="*/ 72 h 75"/>
                <a:gd name="T20" fmla="*/ 66 w 77"/>
                <a:gd name="T21" fmla="*/ 65 h 75"/>
                <a:gd name="T22" fmla="*/ 74 w 77"/>
                <a:gd name="T23" fmla="*/ 52 h 75"/>
                <a:gd name="T24" fmla="*/ 77 w 77"/>
                <a:gd name="T25" fmla="*/ 37 h 75"/>
                <a:gd name="T26" fmla="*/ 74 w 77"/>
                <a:gd name="T27" fmla="*/ 23 h 75"/>
                <a:gd name="T28" fmla="*/ 66 w 77"/>
                <a:gd name="T29" fmla="*/ 11 h 75"/>
                <a:gd name="T30" fmla="*/ 54 w 77"/>
                <a:gd name="T31" fmla="*/ 1 h 75"/>
                <a:gd name="T32" fmla="*/ 38 w 77"/>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5">
                  <a:moveTo>
                    <a:pt x="38" y="0"/>
                  </a:moveTo>
                  <a:lnTo>
                    <a:pt x="25" y="1"/>
                  </a:lnTo>
                  <a:lnTo>
                    <a:pt x="12" y="11"/>
                  </a:lnTo>
                  <a:lnTo>
                    <a:pt x="3" y="23"/>
                  </a:lnTo>
                  <a:lnTo>
                    <a:pt x="0" y="37"/>
                  </a:lnTo>
                  <a:lnTo>
                    <a:pt x="3" y="52"/>
                  </a:lnTo>
                  <a:lnTo>
                    <a:pt x="12" y="65"/>
                  </a:lnTo>
                  <a:lnTo>
                    <a:pt x="25" y="72"/>
                  </a:lnTo>
                  <a:lnTo>
                    <a:pt x="38" y="75"/>
                  </a:lnTo>
                  <a:lnTo>
                    <a:pt x="54" y="72"/>
                  </a:lnTo>
                  <a:lnTo>
                    <a:pt x="66" y="65"/>
                  </a:lnTo>
                  <a:lnTo>
                    <a:pt x="74" y="52"/>
                  </a:lnTo>
                  <a:lnTo>
                    <a:pt x="77" y="37"/>
                  </a:lnTo>
                  <a:lnTo>
                    <a:pt x="74" y="23"/>
                  </a:lnTo>
                  <a:lnTo>
                    <a:pt x="66" y="11"/>
                  </a:lnTo>
                  <a:lnTo>
                    <a:pt x="54" y="1"/>
                  </a:lnTo>
                  <a:lnTo>
                    <a:pt x="38" y="0"/>
                  </a:lnTo>
                  <a:close/>
                </a:path>
              </a:pathLst>
            </a:custGeom>
            <a:solidFill>
              <a:srgbClr val="FF66CC"/>
            </a:solidFill>
            <a:ln w="1905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7" name="Freeform 276"/>
            <p:cNvSpPr>
              <a:spLocks/>
            </p:cNvSpPr>
            <p:nvPr/>
          </p:nvSpPr>
          <p:spPr bwMode="auto">
            <a:xfrm>
              <a:off x="2478088" y="2598309"/>
              <a:ext cx="60325" cy="60325"/>
            </a:xfrm>
            <a:custGeom>
              <a:avLst/>
              <a:gdLst>
                <a:gd name="T0" fmla="*/ 38 w 75"/>
                <a:gd name="T1" fmla="*/ 0 h 77"/>
                <a:gd name="T2" fmla="*/ 23 w 75"/>
                <a:gd name="T3" fmla="*/ 3 h 77"/>
                <a:gd name="T4" fmla="*/ 11 w 75"/>
                <a:gd name="T5" fmla="*/ 10 h 77"/>
                <a:gd name="T6" fmla="*/ 3 w 75"/>
                <a:gd name="T7" fmla="*/ 23 h 77"/>
                <a:gd name="T8" fmla="*/ 0 w 75"/>
                <a:gd name="T9" fmla="*/ 38 h 77"/>
                <a:gd name="T10" fmla="*/ 3 w 75"/>
                <a:gd name="T11" fmla="*/ 52 h 77"/>
                <a:gd name="T12" fmla="*/ 11 w 75"/>
                <a:gd name="T13" fmla="*/ 64 h 77"/>
                <a:gd name="T14" fmla="*/ 23 w 75"/>
                <a:gd name="T15" fmla="*/ 74 h 77"/>
                <a:gd name="T16" fmla="*/ 38 w 75"/>
                <a:gd name="T17" fmla="*/ 77 h 77"/>
                <a:gd name="T18" fmla="*/ 52 w 75"/>
                <a:gd name="T19" fmla="*/ 74 h 77"/>
                <a:gd name="T20" fmla="*/ 64 w 75"/>
                <a:gd name="T21" fmla="*/ 64 h 77"/>
                <a:gd name="T22" fmla="*/ 74 w 75"/>
                <a:gd name="T23" fmla="*/ 52 h 77"/>
                <a:gd name="T24" fmla="*/ 75 w 75"/>
                <a:gd name="T25" fmla="*/ 38 h 77"/>
                <a:gd name="T26" fmla="*/ 74 w 75"/>
                <a:gd name="T27" fmla="*/ 23 h 77"/>
                <a:gd name="T28" fmla="*/ 64 w 75"/>
                <a:gd name="T29" fmla="*/ 10 h 77"/>
                <a:gd name="T30" fmla="*/ 52 w 75"/>
                <a:gd name="T31" fmla="*/ 3 h 77"/>
                <a:gd name="T32" fmla="*/ 38 w 75"/>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7">
                  <a:moveTo>
                    <a:pt x="38" y="0"/>
                  </a:moveTo>
                  <a:lnTo>
                    <a:pt x="23" y="3"/>
                  </a:lnTo>
                  <a:lnTo>
                    <a:pt x="11" y="10"/>
                  </a:lnTo>
                  <a:lnTo>
                    <a:pt x="3" y="23"/>
                  </a:lnTo>
                  <a:lnTo>
                    <a:pt x="0" y="38"/>
                  </a:lnTo>
                  <a:lnTo>
                    <a:pt x="3" y="52"/>
                  </a:lnTo>
                  <a:lnTo>
                    <a:pt x="11" y="64"/>
                  </a:lnTo>
                  <a:lnTo>
                    <a:pt x="23" y="74"/>
                  </a:lnTo>
                  <a:lnTo>
                    <a:pt x="38" y="77"/>
                  </a:lnTo>
                  <a:lnTo>
                    <a:pt x="52" y="74"/>
                  </a:lnTo>
                  <a:lnTo>
                    <a:pt x="64" y="64"/>
                  </a:lnTo>
                  <a:lnTo>
                    <a:pt x="74" y="52"/>
                  </a:lnTo>
                  <a:lnTo>
                    <a:pt x="75" y="38"/>
                  </a:lnTo>
                  <a:lnTo>
                    <a:pt x="74" y="23"/>
                  </a:lnTo>
                  <a:lnTo>
                    <a:pt x="64" y="10"/>
                  </a:lnTo>
                  <a:lnTo>
                    <a:pt x="52" y="3"/>
                  </a:lnTo>
                  <a:lnTo>
                    <a:pt x="38" y="0"/>
                  </a:lnTo>
                  <a:close/>
                </a:path>
              </a:pathLst>
            </a:custGeom>
            <a:solidFill>
              <a:srgbClr val="FF66CC"/>
            </a:solidFill>
            <a:ln w="1905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8" name="Freeform 277"/>
            <p:cNvSpPr>
              <a:spLocks/>
            </p:cNvSpPr>
            <p:nvPr/>
          </p:nvSpPr>
          <p:spPr bwMode="auto">
            <a:xfrm>
              <a:off x="2025651" y="2696734"/>
              <a:ext cx="60325" cy="61913"/>
            </a:xfrm>
            <a:custGeom>
              <a:avLst/>
              <a:gdLst>
                <a:gd name="T0" fmla="*/ 39 w 77"/>
                <a:gd name="T1" fmla="*/ 0 h 77"/>
                <a:gd name="T2" fmla="*/ 25 w 77"/>
                <a:gd name="T3" fmla="*/ 3 h 77"/>
                <a:gd name="T4" fmla="*/ 12 w 77"/>
                <a:gd name="T5" fmla="*/ 11 h 77"/>
                <a:gd name="T6" fmla="*/ 3 w 77"/>
                <a:gd name="T7" fmla="*/ 24 h 77"/>
                <a:gd name="T8" fmla="*/ 0 w 77"/>
                <a:gd name="T9" fmla="*/ 39 h 77"/>
                <a:gd name="T10" fmla="*/ 3 w 77"/>
                <a:gd name="T11" fmla="*/ 53 h 77"/>
                <a:gd name="T12" fmla="*/ 12 w 77"/>
                <a:gd name="T13" fmla="*/ 65 h 77"/>
                <a:gd name="T14" fmla="*/ 25 w 77"/>
                <a:gd name="T15" fmla="*/ 74 h 77"/>
                <a:gd name="T16" fmla="*/ 39 w 77"/>
                <a:gd name="T17" fmla="*/ 77 h 77"/>
                <a:gd name="T18" fmla="*/ 54 w 77"/>
                <a:gd name="T19" fmla="*/ 74 h 77"/>
                <a:gd name="T20" fmla="*/ 66 w 77"/>
                <a:gd name="T21" fmla="*/ 65 h 77"/>
                <a:gd name="T22" fmla="*/ 74 w 77"/>
                <a:gd name="T23" fmla="*/ 53 h 77"/>
                <a:gd name="T24" fmla="*/ 77 w 77"/>
                <a:gd name="T25" fmla="*/ 39 h 77"/>
                <a:gd name="T26" fmla="*/ 74 w 77"/>
                <a:gd name="T27" fmla="*/ 24 h 77"/>
                <a:gd name="T28" fmla="*/ 66 w 77"/>
                <a:gd name="T29" fmla="*/ 11 h 77"/>
                <a:gd name="T30" fmla="*/ 54 w 77"/>
                <a:gd name="T31" fmla="*/ 3 h 77"/>
                <a:gd name="T32" fmla="*/ 39 w 77"/>
                <a:gd name="T33" fmla="*/ 0 h 77"/>
                <a:gd name="T34" fmla="*/ 39 w 77"/>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9" y="0"/>
                  </a:moveTo>
                  <a:lnTo>
                    <a:pt x="25" y="3"/>
                  </a:lnTo>
                  <a:lnTo>
                    <a:pt x="12" y="11"/>
                  </a:lnTo>
                  <a:lnTo>
                    <a:pt x="3" y="24"/>
                  </a:lnTo>
                  <a:lnTo>
                    <a:pt x="0" y="39"/>
                  </a:lnTo>
                  <a:lnTo>
                    <a:pt x="3" y="53"/>
                  </a:lnTo>
                  <a:lnTo>
                    <a:pt x="12" y="65"/>
                  </a:lnTo>
                  <a:lnTo>
                    <a:pt x="25" y="74"/>
                  </a:lnTo>
                  <a:lnTo>
                    <a:pt x="39" y="77"/>
                  </a:lnTo>
                  <a:lnTo>
                    <a:pt x="54" y="74"/>
                  </a:lnTo>
                  <a:lnTo>
                    <a:pt x="66" y="65"/>
                  </a:lnTo>
                  <a:lnTo>
                    <a:pt x="74" y="53"/>
                  </a:lnTo>
                  <a:lnTo>
                    <a:pt x="77" y="39"/>
                  </a:lnTo>
                  <a:lnTo>
                    <a:pt x="74" y="24"/>
                  </a:lnTo>
                  <a:lnTo>
                    <a:pt x="66" y="11"/>
                  </a:lnTo>
                  <a:lnTo>
                    <a:pt x="54" y="3"/>
                  </a:lnTo>
                  <a:lnTo>
                    <a:pt x="39" y="0"/>
                  </a:lnTo>
                  <a:lnTo>
                    <a:pt x="39" y="0"/>
                  </a:lnTo>
                  <a:close/>
                </a:path>
              </a:pathLst>
            </a:custGeom>
            <a:solidFill>
              <a:srgbClr val="FF66CC"/>
            </a:solidFill>
            <a:ln w="1905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9" name="Freeform 278"/>
            <p:cNvSpPr>
              <a:spLocks/>
            </p:cNvSpPr>
            <p:nvPr/>
          </p:nvSpPr>
          <p:spPr bwMode="auto">
            <a:xfrm>
              <a:off x="1563688" y="2955497"/>
              <a:ext cx="60325" cy="60325"/>
            </a:xfrm>
            <a:custGeom>
              <a:avLst/>
              <a:gdLst>
                <a:gd name="T0" fmla="*/ 37 w 76"/>
                <a:gd name="T1" fmla="*/ 0 h 77"/>
                <a:gd name="T2" fmla="*/ 23 w 76"/>
                <a:gd name="T3" fmla="*/ 3 h 77"/>
                <a:gd name="T4" fmla="*/ 11 w 76"/>
                <a:gd name="T5" fmla="*/ 10 h 77"/>
                <a:gd name="T6" fmla="*/ 3 w 76"/>
                <a:gd name="T7" fmla="*/ 23 h 77"/>
                <a:gd name="T8" fmla="*/ 0 w 76"/>
                <a:gd name="T9" fmla="*/ 38 h 77"/>
                <a:gd name="T10" fmla="*/ 3 w 76"/>
                <a:gd name="T11" fmla="*/ 52 h 77"/>
                <a:gd name="T12" fmla="*/ 11 w 76"/>
                <a:gd name="T13" fmla="*/ 64 h 77"/>
                <a:gd name="T14" fmla="*/ 23 w 76"/>
                <a:gd name="T15" fmla="*/ 74 h 77"/>
                <a:gd name="T16" fmla="*/ 37 w 76"/>
                <a:gd name="T17" fmla="*/ 77 h 77"/>
                <a:gd name="T18" fmla="*/ 52 w 76"/>
                <a:gd name="T19" fmla="*/ 74 h 77"/>
                <a:gd name="T20" fmla="*/ 65 w 76"/>
                <a:gd name="T21" fmla="*/ 64 h 77"/>
                <a:gd name="T22" fmla="*/ 72 w 76"/>
                <a:gd name="T23" fmla="*/ 52 h 77"/>
                <a:gd name="T24" fmla="*/ 76 w 76"/>
                <a:gd name="T25" fmla="*/ 38 h 77"/>
                <a:gd name="T26" fmla="*/ 72 w 76"/>
                <a:gd name="T27" fmla="*/ 23 h 77"/>
                <a:gd name="T28" fmla="*/ 65 w 76"/>
                <a:gd name="T29" fmla="*/ 10 h 77"/>
                <a:gd name="T30" fmla="*/ 52 w 76"/>
                <a:gd name="T31" fmla="*/ 3 h 77"/>
                <a:gd name="T32" fmla="*/ 37 w 76"/>
                <a:gd name="T33" fmla="*/ 0 h 77"/>
                <a:gd name="T34" fmla="*/ 37 w 76"/>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7">
                  <a:moveTo>
                    <a:pt x="37" y="0"/>
                  </a:moveTo>
                  <a:lnTo>
                    <a:pt x="23" y="3"/>
                  </a:lnTo>
                  <a:lnTo>
                    <a:pt x="11" y="10"/>
                  </a:lnTo>
                  <a:lnTo>
                    <a:pt x="3" y="23"/>
                  </a:lnTo>
                  <a:lnTo>
                    <a:pt x="0" y="38"/>
                  </a:lnTo>
                  <a:lnTo>
                    <a:pt x="3" y="52"/>
                  </a:lnTo>
                  <a:lnTo>
                    <a:pt x="11" y="64"/>
                  </a:lnTo>
                  <a:lnTo>
                    <a:pt x="23" y="74"/>
                  </a:lnTo>
                  <a:lnTo>
                    <a:pt x="37" y="77"/>
                  </a:lnTo>
                  <a:lnTo>
                    <a:pt x="52" y="74"/>
                  </a:lnTo>
                  <a:lnTo>
                    <a:pt x="65" y="64"/>
                  </a:lnTo>
                  <a:lnTo>
                    <a:pt x="72" y="52"/>
                  </a:lnTo>
                  <a:lnTo>
                    <a:pt x="76" y="38"/>
                  </a:lnTo>
                  <a:lnTo>
                    <a:pt x="72" y="23"/>
                  </a:lnTo>
                  <a:lnTo>
                    <a:pt x="65" y="10"/>
                  </a:lnTo>
                  <a:lnTo>
                    <a:pt x="52" y="3"/>
                  </a:lnTo>
                  <a:lnTo>
                    <a:pt x="37" y="0"/>
                  </a:lnTo>
                  <a:lnTo>
                    <a:pt x="37" y="0"/>
                  </a:lnTo>
                  <a:close/>
                </a:path>
              </a:pathLst>
            </a:custGeom>
            <a:solidFill>
              <a:srgbClr val="FF66CC"/>
            </a:solidFill>
            <a:ln w="19050">
              <a:solidFill>
                <a:srgbClr val="FF66CC"/>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0" name="Freeform 279"/>
            <p:cNvSpPr>
              <a:spLocks/>
            </p:cNvSpPr>
            <p:nvPr/>
          </p:nvSpPr>
          <p:spPr bwMode="auto">
            <a:xfrm>
              <a:off x="1112838" y="2979309"/>
              <a:ext cx="58738" cy="61913"/>
            </a:xfrm>
            <a:custGeom>
              <a:avLst/>
              <a:gdLst>
                <a:gd name="T0" fmla="*/ 37 w 76"/>
                <a:gd name="T1" fmla="*/ 0 h 77"/>
                <a:gd name="T2" fmla="*/ 23 w 76"/>
                <a:gd name="T3" fmla="*/ 3 h 77"/>
                <a:gd name="T4" fmla="*/ 11 w 76"/>
                <a:gd name="T5" fmla="*/ 13 h 77"/>
                <a:gd name="T6" fmla="*/ 2 w 76"/>
                <a:gd name="T7" fmla="*/ 25 h 77"/>
                <a:gd name="T8" fmla="*/ 0 w 76"/>
                <a:gd name="T9" fmla="*/ 39 h 77"/>
                <a:gd name="T10" fmla="*/ 2 w 76"/>
                <a:gd name="T11" fmla="*/ 54 h 77"/>
                <a:gd name="T12" fmla="*/ 11 w 76"/>
                <a:gd name="T13" fmla="*/ 67 h 77"/>
                <a:gd name="T14" fmla="*/ 23 w 76"/>
                <a:gd name="T15" fmla="*/ 74 h 77"/>
                <a:gd name="T16" fmla="*/ 37 w 76"/>
                <a:gd name="T17" fmla="*/ 77 h 77"/>
                <a:gd name="T18" fmla="*/ 53 w 76"/>
                <a:gd name="T19" fmla="*/ 74 h 77"/>
                <a:gd name="T20" fmla="*/ 65 w 76"/>
                <a:gd name="T21" fmla="*/ 67 h 77"/>
                <a:gd name="T22" fmla="*/ 73 w 76"/>
                <a:gd name="T23" fmla="*/ 54 h 77"/>
                <a:gd name="T24" fmla="*/ 76 w 76"/>
                <a:gd name="T25" fmla="*/ 39 h 77"/>
                <a:gd name="T26" fmla="*/ 73 w 76"/>
                <a:gd name="T27" fmla="*/ 25 h 77"/>
                <a:gd name="T28" fmla="*/ 65 w 76"/>
                <a:gd name="T29" fmla="*/ 13 h 77"/>
                <a:gd name="T30" fmla="*/ 53 w 76"/>
                <a:gd name="T31" fmla="*/ 3 h 77"/>
                <a:gd name="T32" fmla="*/ 37 w 76"/>
                <a:gd name="T33" fmla="*/ 0 h 77"/>
                <a:gd name="T34" fmla="*/ 37 w 76"/>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7">
                  <a:moveTo>
                    <a:pt x="37" y="0"/>
                  </a:moveTo>
                  <a:lnTo>
                    <a:pt x="23" y="3"/>
                  </a:lnTo>
                  <a:lnTo>
                    <a:pt x="11" y="13"/>
                  </a:lnTo>
                  <a:lnTo>
                    <a:pt x="2" y="25"/>
                  </a:lnTo>
                  <a:lnTo>
                    <a:pt x="0" y="39"/>
                  </a:lnTo>
                  <a:lnTo>
                    <a:pt x="2" y="54"/>
                  </a:lnTo>
                  <a:lnTo>
                    <a:pt x="11" y="67"/>
                  </a:lnTo>
                  <a:lnTo>
                    <a:pt x="23" y="74"/>
                  </a:lnTo>
                  <a:lnTo>
                    <a:pt x="37" y="77"/>
                  </a:lnTo>
                  <a:lnTo>
                    <a:pt x="53" y="74"/>
                  </a:lnTo>
                  <a:lnTo>
                    <a:pt x="65" y="67"/>
                  </a:lnTo>
                  <a:lnTo>
                    <a:pt x="73" y="54"/>
                  </a:lnTo>
                  <a:lnTo>
                    <a:pt x="76" y="39"/>
                  </a:lnTo>
                  <a:lnTo>
                    <a:pt x="73" y="25"/>
                  </a:lnTo>
                  <a:lnTo>
                    <a:pt x="65" y="13"/>
                  </a:lnTo>
                  <a:lnTo>
                    <a:pt x="53" y="3"/>
                  </a:lnTo>
                  <a:lnTo>
                    <a:pt x="37" y="0"/>
                  </a:lnTo>
                  <a:lnTo>
                    <a:pt x="37" y="0"/>
                  </a:lnTo>
                  <a:close/>
                </a:path>
              </a:pathLst>
            </a:custGeom>
            <a:solidFill>
              <a:srgbClr val="FF66CC"/>
            </a:solidFill>
            <a:ln w="0">
              <a:solidFill>
                <a:srgbClr val="99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1" name="Line 280"/>
            <p:cNvSpPr>
              <a:spLocks noChangeShapeType="1"/>
            </p:cNvSpPr>
            <p:nvPr/>
          </p:nvSpPr>
          <p:spPr bwMode="auto">
            <a:xfrm flipV="1">
              <a:off x="2960688" y="2871359"/>
              <a:ext cx="0" cy="41275"/>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2" name="Line 281"/>
            <p:cNvSpPr>
              <a:spLocks noChangeShapeType="1"/>
            </p:cNvSpPr>
            <p:nvPr/>
          </p:nvSpPr>
          <p:spPr bwMode="auto">
            <a:xfrm flipH="1">
              <a:off x="2960688" y="2912634"/>
              <a:ext cx="1588" cy="0"/>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3" name="Line 282"/>
            <p:cNvSpPr>
              <a:spLocks noChangeShapeType="1"/>
            </p:cNvSpPr>
            <p:nvPr/>
          </p:nvSpPr>
          <p:spPr bwMode="auto">
            <a:xfrm flipV="1">
              <a:off x="2509838" y="2979309"/>
              <a:ext cx="0" cy="38100"/>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6" name="Line 283"/>
            <p:cNvSpPr>
              <a:spLocks noChangeShapeType="1"/>
            </p:cNvSpPr>
            <p:nvPr/>
          </p:nvSpPr>
          <p:spPr bwMode="auto">
            <a:xfrm flipV="1">
              <a:off x="2509838" y="2945972"/>
              <a:ext cx="0" cy="33338"/>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7" name="Freeform 284"/>
            <p:cNvSpPr>
              <a:spLocks/>
            </p:cNvSpPr>
            <p:nvPr/>
          </p:nvSpPr>
          <p:spPr bwMode="auto">
            <a:xfrm>
              <a:off x="1138238" y="2979309"/>
              <a:ext cx="1371600" cy="46038"/>
            </a:xfrm>
            <a:custGeom>
              <a:avLst/>
              <a:gdLst>
                <a:gd name="T0" fmla="*/ 1727 w 1727"/>
                <a:gd name="T1" fmla="*/ 0 h 57"/>
                <a:gd name="T2" fmla="*/ 1162 w 1727"/>
                <a:gd name="T3" fmla="*/ 57 h 57"/>
                <a:gd name="T4" fmla="*/ 0 w 1727"/>
                <a:gd name="T5" fmla="*/ 57 h 57"/>
              </a:gdLst>
              <a:ahLst/>
              <a:cxnLst>
                <a:cxn ang="0">
                  <a:pos x="T0" y="T1"/>
                </a:cxn>
                <a:cxn ang="0">
                  <a:pos x="T2" y="T3"/>
                </a:cxn>
                <a:cxn ang="0">
                  <a:pos x="T4" y="T5"/>
                </a:cxn>
              </a:cxnLst>
              <a:rect l="0" t="0" r="r" b="b"/>
              <a:pathLst>
                <a:path w="1727" h="57">
                  <a:moveTo>
                    <a:pt x="1727" y="0"/>
                  </a:moveTo>
                  <a:lnTo>
                    <a:pt x="1162" y="57"/>
                  </a:lnTo>
                  <a:lnTo>
                    <a:pt x="0" y="57"/>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8" name="Line 285"/>
            <p:cNvSpPr>
              <a:spLocks noChangeShapeType="1"/>
            </p:cNvSpPr>
            <p:nvPr/>
          </p:nvSpPr>
          <p:spPr bwMode="auto">
            <a:xfrm flipH="1">
              <a:off x="2509838" y="2912634"/>
              <a:ext cx="450850" cy="66675"/>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59" name="Line 286"/>
            <p:cNvSpPr>
              <a:spLocks noChangeShapeType="1"/>
            </p:cNvSpPr>
            <p:nvPr/>
          </p:nvSpPr>
          <p:spPr bwMode="auto">
            <a:xfrm flipV="1">
              <a:off x="2960688" y="2912634"/>
              <a:ext cx="0" cy="33338"/>
            </a:xfrm>
            <a:prstGeom prst="line">
              <a:avLst/>
            </a:prstGeom>
            <a:noFill/>
            <a:ln w="1905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60" name="Freeform 287"/>
            <p:cNvSpPr>
              <a:spLocks/>
            </p:cNvSpPr>
            <p:nvPr/>
          </p:nvSpPr>
          <p:spPr bwMode="auto">
            <a:xfrm>
              <a:off x="2930526" y="2882472"/>
              <a:ext cx="60325" cy="60325"/>
            </a:xfrm>
            <a:custGeom>
              <a:avLst/>
              <a:gdLst>
                <a:gd name="T0" fmla="*/ 39 w 77"/>
                <a:gd name="T1" fmla="*/ 77 h 77"/>
                <a:gd name="T2" fmla="*/ 53 w 77"/>
                <a:gd name="T3" fmla="*/ 74 h 77"/>
                <a:gd name="T4" fmla="*/ 65 w 77"/>
                <a:gd name="T5" fmla="*/ 65 h 77"/>
                <a:gd name="T6" fmla="*/ 74 w 77"/>
                <a:gd name="T7" fmla="*/ 52 h 77"/>
                <a:gd name="T8" fmla="*/ 77 w 77"/>
                <a:gd name="T9" fmla="*/ 39 h 77"/>
                <a:gd name="T10" fmla="*/ 74 w 77"/>
                <a:gd name="T11" fmla="*/ 23 h 77"/>
                <a:gd name="T12" fmla="*/ 65 w 77"/>
                <a:gd name="T13" fmla="*/ 11 h 77"/>
                <a:gd name="T14" fmla="*/ 53 w 77"/>
                <a:gd name="T15" fmla="*/ 3 h 77"/>
                <a:gd name="T16" fmla="*/ 39 w 77"/>
                <a:gd name="T17" fmla="*/ 0 h 77"/>
                <a:gd name="T18" fmla="*/ 24 w 77"/>
                <a:gd name="T19" fmla="*/ 3 h 77"/>
                <a:gd name="T20" fmla="*/ 11 w 77"/>
                <a:gd name="T21" fmla="*/ 11 h 77"/>
                <a:gd name="T22" fmla="*/ 3 w 77"/>
                <a:gd name="T23" fmla="*/ 23 h 77"/>
                <a:gd name="T24" fmla="*/ 0 w 77"/>
                <a:gd name="T25" fmla="*/ 39 h 77"/>
                <a:gd name="T26" fmla="*/ 3 w 77"/>
                <a:gd name="T27" fmla="*/ 52 h 77"/>
                <a:gd name="T28" fmla="*/ 11 w 77"/>
                <a:gd name="T29" fmla="*/ 65 h 77"/>
                <a:gd name="T30" fmla="*/ 24 w 77"/>
                <a:gd name="T31" fmla="*/ 74 h 77"/>
                <a:gd name="T32" fmla="*/ 39 w 77"/>
                <a:gd name="T33" fmla="*/ 77 h 77"/>
                <a:gd name="T34" fmla="*/ 39 w 77"/>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39" y="77"/>
                  </a:moveTo>
                  <a:lnTo>
                    <a:pt x="53" y="74"/>
                  </a:lnTo>
                  <a:lnTo>
                    <a:pt x="65" y="65"/>
                  </a:lnTo>
                  <a:lnTo>
                    <a:pt x="74" y="52"/>
                  </a:lnTo>
                  <a:lnTo>
                    <a:pt x="77" y="39"/>
                  </a:lnTo>
                  <a:lnTo>
                    <a:pt x="74" y="23"/>
                  </a:lnTo>
                  <a:lnTo>
                    <a:pt x="65" y="11"/>
                  </a:lnTo>
                  <a:lnTo>
                    <a:pt x="53" y="3"/>
                  </a:lnTo>
                  <a:lnTo>
                    <a:pt x="39" y="0"/>
                  </a:lnTo>
                  <a:lnTo>
                    <a:pt x="24" y="3"/>
                  </a:lnTo>
                  <a:lnTo>
                    <a:pt x="11" y="11"/>
                  </a:lnTo>
                  <a:lnTo>
                    <a:pt x="3" y="23"/>
                  </a:lnTo>
                  <a:lnTo>
                    <a:pt x="0" y="39"/>
                  </a:lnTo>
                  <a:lnTo>
                    <a:pt x="3" y="52"/>
                  </a:lnTo>
                  <a:lnTo>
                    <a:pt x="11" y="65"/>
                  </a:lnTo>
                  <a:lnTo>
                    <a:pt x="24" y="74"/>
                  </a:lnTo>
                  <a:lnTo>
                    <a:pt x="39" y="77"/>
                  </a:lnTo>
                  <a:lnTo>
                    <a:pt x="39" y="77"/>
                  </a:lnTo>
                  <a:close/>
                </a:path>
              </a:pathLst>
            </a:custGeom>
            <a:solidFill>
              <a:srgbClr val="00CC00"/>
            </a:solidFill>
            <a:ln w="1905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1" name="Freeform 288"/>
            <p:cNvSpPr>
              <a:spLocks/>
            </p:cNvSpPr>
            <p:nvPr/>
          </p:nvSpPr>
          <p:spPr bwMode="auto">
            <a:xfrm>
              <a:off x="2478088" y="2949147"/>
              <a:ext cx="60325" cy="60325"/>
            </a:xfrm>
            <a:custGeom>
              <a:avLst/>
              <a:gdLst>
                <a:gd name="T0" fmla="*/ 38 w 75"/>
                <a:gd name="T1" fmla="*/ 77 h 77"/>
                <a:gd name="T2" fmla="*/ 52 w 75"/>
                <a:gd name="T3" fmla="*/ 74 h 77"/>
                <a:gd name="T4" fmla="*/ 64 w 75"/>
                <a:gd name="T5" fmla="*/ 66 h 77"/>
                <a:gd name="T6" fmla="*/ 74 w 75"/>
                <a:gd name="T7" fmla="*/ 54 h 77"/>
                <a:gd name="T8" fmla="*/ 75 w 75"/>
                <a:gd name="T9" fmla="*/ 38 h 77"/>
                <a:gd name="T10" fmla="*/ 74 w 75"/>
                <a:gd name="T11" fmla="*/ 25 h 77"/>
                <a:gd name="T12" fmla="*/ 64 w 75"/>
                <a:gd name="T13" fmla="*/ 12 h 77"/>
                <a:gd name="T14" fmla="*/ 52 w 75"/>
                <a:gd name="T15" fmla="*/ 3 h 77"/>
                <a:gd name="T16" fmla="*/ 38 w 75"/>
                <a:gd name="T17" fmla="*/ 0 h 77"/>
                <a:gd name="T18" fmla="*/ 23 w 75"/>
                <a:gd name="T19" fmla="*/ 3 h 77"/>
                <a:gd name="T20" fmla="*/ 11 w 75"/>
                <a:gd name="T21" fmla="*/ 12 h 77"/>
                <a:gd name="T22" fmla="*/ 3 w 75"/>
                <a:gd name="T23" fmla="*/ 25 h 77"/>
                <a:gd name="T24" fmla="*/ 0 w 75"/>
                <a:gd name="T25" fmla="*/ 38 h 77"/>
                <a:gd name="T26" fmla="*/ 3 w 75"/>
                <a:gd name="T27" fmla="*/ 54 h 77"/>
                <a:gd name="T28" fmla="*/ 11 w 75"/>
                <a:gd name="T29" fmla="*/ 66 h 77"/>
                <a:gd name="T30" fmla="*/ 23 w 75"/>
                <a:gd name="T31" fmla="*/ 74 h 77"/>
                <a:gd name="T32" fmla="*/ 38 w 75"/>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7">
                  <a:moveTo>
                    <a:pt x="38" y="77"/>
                  </a:moveTo>
                  <a:lnTo>
                    <a:pt x="52" y="74"/>
                  </a:lnTo>
                  <a:lnTo>
                    <a:pt x="64" y="66"/>
                  </a:lnTo>
                  <a:lnTo>
                    <a:pt x="74" y="54"/>
                  </a:lnTo>
                  <a:lnTo>
                    <a:pt x="75" y="38"/>
                  </a:lnTo>
                  <a:lnTo>
                    <a:pt x="74" y="25"/>
                  </a:lnTo>
                  <a:lnTo>
                    <a:pt x="64" y="12"/>
                  </a:lnTo>
                  <a:lnTo>
                    <a:pt x="52" y="3"/>
                  </a:lnTo>
                  <a:lnTo>
                    <a:pt x="38" y="0"/>
                  </a:lnTo>
                  <a:lnTo>
                    <a:pt x="23" y="3"/>
                  </a:lnTo>
                  <a:lnTo>
                    <a:pt x="11" y="12"/>
                  </a:lnTo>
                  <a:lnTo>
                    <a:pt x="3" y="25"/>
                  </a:lnTo>
                  <a:lnTo>
                    <a:pt x="0" y="38"/>
                  </a:lnTo>
                  <a:lnTo>
                    <a:pt x="3" y="54"/>
                  </a:lnTo>
                  <a:lnTo>
                    <a:pt x="11" y="66"/>
                  </a:lnTo>
                  <a:lnTo>
                    <a:pt x="23" y="74"/>
                  </a:lnTo>
                  <a:lnTo>
                    <a:pt x="38" y="77"/>
                  </a:lnTo>
                  <a:close/>
                </a:path>
              </a:pathLst>
            </a:custGeom>
            <a:solidFill>
              <a:srgbClr val="00CC00"/>
            </a:solidFill>
            <a:ln w="1905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2" name="Freeform 289"/>
            <p:cNvSpPr>
              <a:spLocks/>
            </p:cNvSpPr>
            <p:nvPr/>
          </p:nvSpPr>
          <p:spPr bwMode="auto">
            <a:xfrm>
              <a:off x="2030413" y="2993597"/>
              <a:ext cx="60325" cy="61913"/>
            </a:xfrm>
            <a:custGeom>
              <a:avLst/>
              <a:gdLst>
                <a:gd name="T0" fmla="*/ 37 w 75"/>
                <a:gd name="T1" fmla="*/ 77 h 77"/>
                <a:gd name="T2" fmla="*/ 52 w 75"/>
                <a:gd name="T3" fmla="*/ 74 h 77"/>
                <a:gd name="T4" fmla="*/ 64 w 75"/>
                <a:gd name="T5" fmla="*/ 65 h 77"/>
                <a:gd name="T6" fmla="*/ 72 w 75"/>
                <a:gd name="T7" fmla="*/ 52 h 77"/>
                <a:gd name="T8" fmla="*/ 75 w 75"/>
                <a:gd name="T9" fmla="*/ 38 h 77"/>
                <a:gd name="T10" fmla="*/ 72 w 75"/>
                <a:gd name="T11" fmla="*/ 23 h 77"/>
                <a:gd name="T12" fmla="*/ 64 w 75"/>
                <a:gd name="T13" fmla="*/ 11 h 77"/>
                <a:gd name="T14" fmla="*/ 52 w 75"/>
                <a:gd name="T15" fmla="*/ 3 h 77"/>
                <a:gd name="T16" fmla="*/ 37 w 75"/>
                <a:gd name="T17" fmla="*/ 0 h 77"/>
                <a:gd name="T18" fmla="*/ 23 w 75"/>
                <a:gd name="T19" fmla="*/ 3 h 77"/>
                <a:gd name="T20" fmla="*/ 10 w 75"/>
                <a:gd name="T21" fmla="*/ 11 h 77"/>
                <a:gd name="T22" fmla="*/ 1 w 75"/>
                <a:gd name="T23" fmla="*/ 23 h 77"/>
                <a:gd name="T24" fmla="*/ 0 w 75"/>
                <a:gd name="T25" fmla="*/ 38 h 77"/>
                <a:gd name="T26" fmla="*/ 1 w 75"/>
                <a:gd name="T27" fmla="*/ 52 h 77"/>
                <a:gd name="T28" fmla="*/ 10 w 75"/>
                <a:gd name="T29" fmla="*/ 65 h 77"/>
                <a:gd name="T30" fmla="*/ 23 w 75"/>
                <a:gd name="T31" fmla="*/ 74 h 77"/>
                <a:gd name="T32" fmla="*/ 37 w 75"/>
                <a:gd name="T33" fmla="*/ 77 h 77"/>
                <a:gd name="T34" fmla="*/ 37 w 75"/>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7">
                  <a:moveTo>
                    <a:pt x="37" y="77"/>
                  </a:moveTo>
                  <a:lnTo>
                    <a:pt x="52" y="74"/>
                  </a:lnTo>
                  <a:lnTo>
                    <a:pt x="64" y="65"/>
                  </a:lnTo>
                  <a:lnTo>
                    <a:pt x="72" y="52"/>
                  </a:lnTo>
                  <a:lnTo>
                    <a:pt x="75" y="38"/>
                  </a:lnTo>
                  <a:lnTo>
                    <a:pt x="72" y="23"/>
                  </a:lnTo>
                  <a:lnTo>
                    <a:pt x="64" y="11"/>
                  </a:lnTo>
                  <a:lnTo>
                    <a:pt x="52" y="3"/>
                  </a:lnTo>
                  <a:lnTo>
                    <a:pt x="37" y="0"/>
                  </a:lnTo>
                  <a:lnTo>
                    <a:pt x="23" y="3"/>
                  </a:lnTo>
                  <a:lnTo>
                    <a:pt x="10" y="11"/>
                  </a:lnTo>
                  <a:lnTo>
                    <a:pt x="1" y="23"/>
                  </a:lnTo>
                  <a:lnTo>
                    <a:pt x="0" y="38"/>
                  </a:lnTo>
                  <a:lnTo>
                    <a:pt x="1" y="52"/>
                  </a:lnTo>
                  <a:lnTo>
                    <a:pt x="10" y="65"/>
                  </a:lnTo>
                  <a:lnTo>
                    <a:pt x="23" y="74"/>
                  </a:lnTo>
                  <a:lnTo>
                    <a:pt x="37" y="77"/>
                  </a:lnTo>
                  <a:lnTo>
                    <a:pt x="37" y="7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3" name="Freeform 290"/>
            <p:cNvSpPr>
              <a:spLocks/>
            </p:cNvSpPr>
            <p:nvPr/>
          </p:nvSpPr>
          <p:spPr bwMode="auto">
            <a:xfrm>
              <a:off x="1570038" y="2993597"/>
              <a:ext cx="60325" cy="61913"/>
            </a:xfrm>
            <a:custGeom>
              <a:avLst/>
              <a:gdLst>
                <a:gd name="T0" fmla="*/ 37 w 75"/>
                <a:gd name="T1" fmla="*/ 77 h 77"/>
                <a:gd name="T2" fmla="*/ 52 w 75"/>
                <a:gd name="T3" fmla="*/ 74 h 77"/>
                <a:gd name="T4" fmla="*/ 64 w 75"/>
                <a:gd name="T5" fmla="*/ 65 h 77"/>
                <a:gd name="T6" fmla="*/ 72 w 75"/>
                <a:gd name="T7" fmla="*/ 52 h 77"/>
                <a:gd name="T8" fmla="*/ 75 w 75"/>
                <a:gd name="T9" fmla="*/ 38 h 77"/>
                <a:gd name="T10" fmla="*/ 72 w 75"/>
                <a:gd name="T11" fmla="*/ 23 h 77"/>
                <a:gd name="T12" fmla="*/ 64 w 75"/>
                <a:gd name="T13" fmla="*/ 11 h 77"/>
                <a:gd name="T14" fmla="*/ 52 w 75"/>
                <a:gd name="T15" fmla="*/ 3 h 77"/>
                <a:gd name="T16" fmla="*/ 37 w 75"/>
                <a:gd name="T17" fmla="*/ 0 h 77"/>
                <a:gd name="T18" fmla="*/ 23 w 75"/>
                <a:gd name="T19" fmla="*/ 3 h 77"/>
                <a:gd name="T20" fmla="*/ 11 w 75"/>
                <a:gd name="T21" fmla="*/ 11 h 77"/>
                <a:gd name="T22" fmla="*/ 1 w 75"/>
                <a:gd name="T23" fmla="*/ 23 h 77"/>
                <a:gd name="T24" fmla="*/ 0 w 75"/>
                <a:gd name="T25" fmla="*/ 38 h 77"/>
                <a:gd name="T26" fmla="*/ 1 w 75"/>
                <a:gd name="T27" fmla="*/ 52 h 77"/>
                <a:gd name="T28" fmla="*/ 11 w 75"/>
                <a:gd name="T29" fmla="*/ 65 h 77"/>
                <a:gd name="T30" fmla="*/ 23 w 75"/>
                <a:gd name="T31" fmla="*/ 74 h 77"/>
                <a:gd name="T32" fmla="*/ 37 w 75"/>
                <a:gd name="T33" fmla="*/ 77 h 77"/>
                <a:gd name="T34" fmla="*/ 37 w 75"/>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7">
                  <a:moveTo>
                    <a:pt x="37" y="77"/>
                  </a:moveTo>
                  <a:lnTo>
                    <a:pt x="52" y="74"/>
                  </a:lnTo>
                  <a:lnTo>
                    <a:pt x="64" y="65"/>
                  </a:lnTo>
                  <a:lnTo>
                    <a:pt x="72" y="52"/>
                  </a:lnTo>
                  <a:lnTo>
                    <a:pt x="75" y="38"/>
                  </a:lnTo>
                  <a:lnTo>
                    <a:pt x="72" y="23"/>
                  </a:lnTo>
                  <a:lnTo>
                    <a:pt x="64" y="11"/>
                  </a:lnTo>
                  <a:lnTo>
                    <a:pt x="52" y="3"/>
                  </a:lnTo>
                  <a:lnTo>
                    <a:pt x="37" y="0"/>
                  </a:lnTo>
                  <a:lnTo>
                    <a:pt x="23" y="3"/>
                  </a:lnTo>
                  <a:lnTo>
                    <a:pt x="11" y="11"/>
                  </a:lnTo>
                  <a:lnTo>
                    <a:pt x="1" y="23"/>
                  </a:lnTo>
                  <a:lnTo>
                    <a:pt x="0" y="38"/>
                  </a:lnTo>
                  <a:lnTo>
                    <a:pt x="1" y="52"/>
                  </a:lnTo>
                  <a:lnTo>
                    <a:pt x="11" y="65"/>
                  </a:lnTo>
                  <a:lnTo>
                    <a:pt x="23" y="74"/>
                  </a:lnTo>
                  <a:lnTo>
                    <a:pt x="37" y="77"/>
                  </a:lnTo>
                  <a:lnTo>
                    <a:pt x="37" y="7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4" name="Freeform 291"/>
            <p:cNvSpPr>
              <a:spLocks/>
            </p:cNvSpPr>
            <p:nvPr/>
          </p:nvSpPr>
          <p:spPr bwMode="auto">
            <a:xfrm>
              <a:off x="1108076" y="2993597"/>
              <a:ext cx="60325" cy="61913"/>
            </a:xfrm>
            <a:custGeom>
              <a:avLst/>
              <a:gdLst>
                <a:gd name="T0" fmla="*/ 37 w 75"/>
                <a:gd name="T1" fmla="*/ 77 h 77"/>
                <a:gd name="T2" fmla="*/ 52 w 75"/>
                <a:gd name="T3" fmla="*/ 74 h 77"/>
                <a:gd name="T4" fmla="*/ 64 w 75"/>
                <a:gd name="T5" fmla="*/ 65 h 77"/>
                <a:gd name="T6" fmla="*/ 72 w 75"/>
                <a:gd name="T7" fmla="*/ 52 h 77"/>
                <a:gd name="T8" fmla="*/ 75 w 75"/>
                <a:gd name="T9" fmla="*/ 38 h 77"/>
                <a:gd name="T10" fmla="*/ 72 w 75"/>
                <a:gd name="T11" fmla="*/ 23 h 77"/>
                <a:gd name="T12" fmla="*/ 64 w 75"/>
                <a:gd name="T13" fmla="*/ 11 h 77"/>
                <a:gd name="T14" fmla="*/ 52 w 75"/>
                <a:gd name="T15" fmla="*/ 3 h 77"/>
                <a:gd name="T16" fmla="*/ 37 w 75"/>
                <a:gd name="T17" fmla="*/ 0 h 77"/>
                <a:gd name="T18" fmla="*/ 23 w 75"/>
                <a:gd name="T19" fmla="*/ 3 h 77"/>
                <a:gd name="T20" fmla="*/ 11 w 75"/>
                <a:gd name="T21" fmla="*/ 11 h 77"/>
                <a:gd name="T22" fmla="*/ 1 w 75"/>
                <a:gd name="T23" fmla="*/ 23 h 77"/>
                <a:gd name="T24" fmla="*/ 0 w 75"/>
                <a:gd name="T25" fmla="*/ 38 h 77"/>
                <a:gd name="T26" fmla="*/ 1 w 75"/>
                <a:gd name="T27" fmla="*/ 52 h 77"/>
                <a:gd name="T28" fmla="*/ 11 w 75"/>
                <a:gd name="T29" fmla="*/ 65 h 77"/>
                <a:gd name="T30" fmla="*/ 23 w 75"/>
                <a:gd name="T31" fmla="*/ 74 h 77"/>
                <a:gd name="T32" fmla="*/ 37 w 75"/>
                <a:gd name="T33" fmla="*/ 77 h 77"/>
                <a:gd name="T34" fmla="*/ 37 w 75"/>
                <a:gd name="T3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7">
                  <a:moveTo>
                    <a:pt x="37" y="77"/>
                  </a:moveTo>
                  <a:lnTo>
                    <a:pt x="52" y="74"/>
                  </a:lnTo>
                  <a:lnTo>
                    <a:pt x="64" y="65"/>
                  </a:lnTo>
                  <a:lnTo>
                    <a:pt x="72" y="52"/>
                  </a:lnTo>
                  <a:lnTo>
                    <a:pt x="75" y="38"/>
                  </a:lnTo>
                  <a:lnTo>
                    <a:pt x="72" y="23"/>
                  </a:lnTo>
                  <a:lnTo>
                    <a:pt x="64" y="11"/>
                  </a:lnTo>
                  <a:lnTo>
                    <a:pt x="52" y="3"/>
                  </a:lnTo>
                  <a:lnTo>
                    <a:pt x="37" y="0"/>
                  </a:lnTo>
                  <a:lnTo>
                    <a:pt x="23" y="3"/>
                  </a:lnTo>
                  <a:lnTo>
                    <a:pt x="11" y="11"/>
                  </a:lnTo>
                  <a:lnTo>
                    <a:pt x="1" y="23"/>
                  </a:lnTo>
                  <a:lnTo>
                    <a:pt x="0" y="38"/>
                  </a:lnTo>
                  <a:lnTo>
                    <a:pt x="1" y="52"/>
                  </a:lnTo>
                  <a:lnTo>
                    <a:pt x="11" y="65"/>
                  </a:lnTo>
                  <a:lnTo>
                    <a:pt x="23" y="74"/>
                  </a:lnTo>
                  <a:lnTo>
                    <a:pt x="37" y="77"/>
                  </a:lnTo>
                  <a:lnTo>
                    <a:pt x="37" y="7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5" name="Line 292"/>
            <p:cNvSpPr>
              <a:spLocks noChangeShapeType="1"/>
            </p:cNvSpPr>
            <p:nvPr/>
          </p:nvSpPr>
          <p:spPr bwMode="auto">
            <a:xfrm flipH="1">
              <a:off x="1123951" y="3025347"/>
              <a:ext cx="1833563" cy="0"/>
            </a:xfrm>
            <a:prstGeom prst="line">
              <a:avLst/>
            </a:prstGeom>
            <a:noFill/>
            <a:ln w="1905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66" name="Freeform 293"/>
            <p:cNvSpPr>
              <a:spLocks/>
            </p:cNvSpPr>
            <p:nvPr/>
          </p:nvSpPr>
          <p:spPr bwMode="auto">
            <a:xfrm>
              <a:off x="2928938" y="2993597"/>
              <a:ext cx="60325" cy="61913"/>
            </a:xfrm>
            <a:custGeom>
              <a:avLst/>
              <a:gdLst>
                <a:gd name="T0" fmla="*/ 75 w 75"/>
                <a:gd name="T1" fmla="*/ 38 h 77"/>
                <a:gd name="T2" fmla="*/ 72 w 75"/>
                <a:gd name="T3" fmla="*/ 23 h 77"/>
                <a:gd name="T4" fmla="*/ 65 w 75"/>
                <a:gd name="T5" fmla="*/ 11 h 77"/>
                <a:gd name="T6" fmla="*/ 52 w 75"/>
                <a:gd name="T7" fmla="*/ 3 h 77"/>
                <a:gd name="T8" fmla="*/ 37 w 75"/>
                <a:gd name="T9" fmla="*/ 0 h 77"/>
                <a:gd name="T10" fmla="*/ 23 w 75"/>
                <a:gd name="T11" fmla="*/ 3 h 77"/>
                <a:gd name="T12" fmla="*/ 11 w 75"/>
                <a:gd name="T13" fmla="*/ 11 h 77"/>
                <a:gd name="T14" fmla="*/ 1 w 75"/>
                <a:gd name="T15" fmla="*/ 23 h 77"/>
                <a:gd name="T16" fmla="*/ 0 w 75"/>
                <a:gd name="T17" fmla="*/ 38 h 77"/>
                <a:gd name="T18" fmla="*/ 1 w 75"/>
                <a:gd name="T19" fmla="*/ 52 h 77"/>
                <a:gd name="T20" fmla="*/ 11 w 75"/>
                <a:gd name="T21" fmla="*/ 65 h 77"/>
                <a:gd name="T22" fmla="*/ 23 w 75"/>
                <a:gd name="T23" fmla="*/ 74 h 77"/>
                <a:gd name="T24" fmla="*/ 37 w 75"/>
                <a:gd name="T25" fmla="*/ 77 h 77"/>
                <a:gd name="T26" fmla="*/ 52 w 75"/>
                <a:gd name="T27" fmla="*/ 74 h 77"/>
                <a:gd name="T28" fmla="*/ 65 w 75"/>
                <a:gd name="T29" fmla="*/ 65 h 77"/>
                <a:gd name="T30" fmla="*/ 72 w 75"/>
                <a:gd name="T31" fmla="*/ 52 h 77"/>
                <a:gd name="T32" fmla="*/ 75 w 75"/>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7">
                  <a:moveTo>
                    <a:pt x="75" y="38"/>
                  </a:moveTo>
                  <a:lnTo>
                    <a:pt x="72" y="23"/>
                  </a:lnTo>
                  <a:lnTo>
                    <a:pt x="65" y="11"/>
                  </a:lnTo>
                  <a:lnTo>
                    <a:pt x="52" y="3"/>
                  </a:lnTo>
                  <a:lnTo>
                    <a:pt x="37" y="0"/>
                  </a:lnTo>
                  <a:lnTo>
                    <a:pt x="23" y="3"/>
                  </a:lnTo>
                  <a:lnTo>
                    <a:pt x="11" y="11"/>
                  </a:lnTo>
                  <a:lnTo>
                    <a:pt x="1" y="23"/>
                  </a:lnTo>
                  <a:lnTo>
                    <a:pt x="0" y="38"/>
                  </a:lnTo>
                  <a:lnTo>
                    <a:pt x="1" y="52"/>
                  </a:lnTo>
                  <a:lnTo>
                    <a:pt x="11" y="65"/>
                  </a:lnTo>
                  <a:lnTo>
                    <a:pt x="23" y="74"/>
                  </a:lnTo>
                  <a:lnTo>
                    <a:pt x="37" y="77"/>
                  </a:lnTo>
                  <a:lnTo>
                    <a:pt x="52" y="74"/>
                  </a:lnTo>
                  <a:lnTo>
                    <a:pt x="65" y="65"/>
                  </a:lnTo>
                  <a:lnTo>
                    <a:pt x="72" y="52"/>
                  </a:lnTo>
                  <a:lnTo>
                    <a:pt x="75" y="3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7" name="Freeform 294"/>
            <p:cNvSpPr>
              <a:spLocks/>
            </p:cNvSpPr>
            <p:nvPr/>
          </p:nvSpPr>
          <p:spPr bwMode="auto">
            <a:xfrm>
              <a:off x="2486026" y="2993597"/>
              <a:ext cx="60325" cy="61913"/>
            </a:xfrm>
            <a:custGeom>
              <a:avLst/>
              <a:gdLst>
                <a:gd name="T0" fmla="*/ 76 w 76"/>
                <a:gd name="T1" fmla="*/ 38 h 77"/>
                <a:gd name="T2" fmla="*/ 72 w 76"/>
                <a:gd name="T3" fmla="*/ 23 h 77"/>
                <a:gd name="T4" fmla="*/ 65 w 76"/>
                <a:gd name="T5" fmla="*/ 11 h 77"/>
                <a:gd name="T6" fmla="*/ 52 w 76"/>
                <a:gd name="T7" fmla="*/ 3 h 77"/>
                <a:gd name="T8" fmla="*/ 37 w 76"/>
                <a:gd name="T9" fmla="*/ 0 h 77"/>
                <a:gd name="T10" fmla="*/ 23 w 76"/>
                <a:gd name="T11" fmla="*/ 3 h 77"/>
                <a:gd name="T12" fmla="*/ 11 w 76"/>
                <a:gd name="T13" fmla="*/ 11 h 77"/>
                <a:gd name="T14" fmla="*/ 2 w 76"/>
                <a:gd name="T15" fmla="*/ 23 h 77"/>
                <a:gd name="T16" fmla="*/ 0 w 76"/>
                <a:gd name="T17" fmla="*/ 38 h 77"/>
                <a:gd name="T18" fmla="*/ 2 w 76"/>
                <a:gd name="T19" fmla="*/ 52 h 77"/>
                <a:gd name="T20" fmla="*/ 11 w 76"/>
                <a:gd name="T21" fmla="*/ 65 h 77"/>
                <a:gd name="T22" fmla="*/ 23 w 76"/>
                <a:gd name="T23" fmla="*/ 74 h 77"/>
                <a:gd name="T24" fmla="*/ 37 w 76"/>
                <a:gd name="T25" fmla="*/ 77 h 77"/>
                <a:gd name="T26" fmla="*/ 52 w 76"/>
                <a:gd name="T27" fmla="*/ 74 h 77"/>
                <a:gd name="T28" fmla="*/ 65 w 76"/>
                <a:gd name="T29" fmla="*/ 65 h 77"/>
                <a:gd name="T30" fmla="*/ 72 w 76"/>
                <a:gd name="T31" fmla="*/ 52 h 77"/>
                <a:gd name="T32" fmla="*/ 76 w 76"/>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7">
                  <a:moveTo>
                    <a:pt x="76" y="38"/>
                  </a:moveTo>
                  <a:lnTo>
                    <a:pt x="72" y="23"/>
                  </a:lnTo>
                  <a:lnTo>
                    <a:pt x="65" y="11"/>
                  </a:lnTo>
                  <a:lnTo>
                    <a:pt x="52" y="3"/>
                  </a:lnTo>
                  <a:lnTo>
                    <a:pt x="37" y="0"/>
                  </a:lnTo>
                  <a:lnTo>
                    <a:pt x="23" y="3"/>
                  </a:lnTo>
                  <a:lnTo>
                    <a:pt x="11" y="11"/>
                  </a:lnTo>
                  <a:lnTo>
                    <a:pt x="2" y="23"/>
                  </a:lnTo>
                  <a:lnTo>
                    <a:pt x="0" y="38"/>
                  </a:lnTo>
                  <a:lnTo>
                    <a:pt x="2" y="52"/>
                  </a:lnTo>
                  <a:lnTo>
                    <a:pt x="11" y="65"/>
                  </a:lnTo>
                  <a:lnTo>
                    <a:pt x="23" y="74"/>
                  </a:lnTo>
                  <a:lnTo>
                    <a:pt x="37" y="77"/>
                  </a:lnTo>
                  <a:lnTo>
                    <a:pt x="52" y="74"/>
                  </a:lnTo>
                  <a:lnTo>
                    <a:pt x="65" y="65"/>
                  </a:lnTo>
                  <a:lnTo>
                    <a:pt x="72" y="52"/>
                  </a:lnTo>
                  <a:lnTo>
                    <a:pt x="76" y="3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8" name="Freeform 295"/>
            <p:cNvSpPr>
              <a:spLocks/>
            </p:cNvSpPr>
            <p:nvPr/>
          </p:nvSpPr>
          <p:spPr bwMode="auto">
            <a:xfrm>
              <a:off x="2030413" y="2993597"/>
              <a:ext cx="60325" cy="61913"/>
            </a:xfrm>
            <a:custGeom>
              <a:avLst/>
              <a:gdLst>
                <a:gd name="T0" fmla="*/ 75 w 75"/>
                <a:gd name="T1" fmla="*/ 38 h 77"/>
                <a:gd name="T2" fmla="*/ 74 w 75"/>
                <a:gd name="T3" fmla="*/ 23 h 77"/>
                <a:gd name="T4" fmla="*/ 64 w 75"/>
                <a:gd name="T5" fmla="*/ 11 h 77"/>
                <a:gd name="T6" fmla="*/ 52 w 75"/>
                <a:gd name="T7" fmla="*/ 3 h 77"/>
                <a:gd name="T8" fmla="*/ 38 w 75"/>
                <a:gd name="T9" fmla="*/ 0 h 77"/>
                <a:gd name="T10" fmla="*/ 23 w 75"/>
                <a:gd name="T11" fmla="*/ 3 h 77"/>
                <a:gd name="T12" fmla="*/ 10 w 75"/>
                <a:gd name="T13" fmla="*/ 11 h 77"/>
                <a:gd name="T14" fmla="*/ 3 w 75"/>
                <a:gd name="T15" fmla="*/ 23 h 77"/>
                <a:gd name="T16" fmla="*/ 0 w 75"/>
                <a:gd name="T17" fmla="*/ 38 h 77"/>
                <a:gd name="T18" fmla="*/ 3 w 75"/>
                <a:gd name="T19" fmla="*/ 52 h 77"/>
                <a:gd name="T20" fmla="*/ 10 w 75"/>
                <a:gd name="T21" fmla="*/ 65 h 77"/>
                <a:gd name="T22" fmla="*/ 23 w 75"/>
                <a:gd name="T23" fmla="*/ 74 h 77"/>
                <a:gd name="T24" fmla="*/ 38 w 75"/>
                <a:gd name="T25" fmla="*/ 77 h 77"/>
                <a:gd name="T26" fmla="*/ 52 w 75"/>
                <a:gd name="T27" fmla="*/ 74 h 77"/>
                <a:gd name="T28" fmla="*/ 64 w 75"/>
                <a:gd name="T29" fmla="*/ 65 h 77"/>
                <a:gd name="T30" fmla="*/ 74 w 75"/>
                <a:gd name="T31" fmla="*/ 52 h 77"/>
                <a:gd name="T32" fmla="*/ 75 w 75"/>
                <a:gd name="T33" fmla="*/ 38 h 77"/>
                <a:gd name="T34" fmla="*/ 75 w 75"/>
                <a:gd name="T35"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7">
                  <a:moveTo>
                    <a:pt x="75" y="38"/>
                  </a:moveTo>
                  <a:lnTo>
                    <a:pt x="74" y="23"/>
                  </a:lnTo>
                  <a:lnTo>
                    <a:pt x="64" y="11"/>
                  </a:lnTo>
                  <a:lnTo>
                    <a:pt x="52" y="3"/>
                  </a:lnTo>
                  <a:lnTo>
                    <a:pt x="38" y="0"/>
                  </a:lnTo>
                  <a:lnTo>
                    <a:pt x="23" y="3"/>
                  </a:lnTo>
                  <a:lnTo>
                    <a:pt x="10" y="11"/>
                  </a:lnTo>
                  <a:lnTo>
                    <a:pt x="3" y="23"/>
                  </a:lnTo>
                  <a:lnTo>
                    <a:pt x="0" y="38"/>
                  </a:lnTo>
                  <a:lnTo>
                    <a:pt x="3" y="52"/>
                  </a:lnTo>
                  <a:lnTo>
                    <a:pt x="10" y="65"/>
                  </a:lnTo>
                  <a:lnTo>
                    <a:pt x="23" y="74"/>
                  </a:lnTo>
                  <a:lnTo>
                    <a:pt x="38" y="77"/>
                  </a:lnTo>
                  <a:lnTo>
                    <a:pt x="52" y="74"/>
                  </a:lnTo>
                  <a:lnTo>
                    <a:pt x="64" y="65"/>
                  </a:lnTo>
                  <a:lnTo>
                    <a:pt x="74" y="52"/>
                  </a:lnTo>
                  <a:lnTo>
                    <a:pt x="75" y="38"/>
                  </a:lnTo>
                  <a:lnTo>
                    <a:pt x="75" y="3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69" name="Freeform 296"/>
            <p:cNvSpPr>
              <a:spLocks/>
            </p:cNvSpPr>
            <p:nvPr/>
          </p:nvSpPr>
          <p:spPr bwMode="auto">
            <a:xfrm>
              <a:off x="1571626" y="2993597"/>
              <a:ext cx="61913" cy="61913"/>
            </a:xfrm>
            <a:custGeom>
              <a:avLst/>
              <a:gdLst>
                <a:gd name="T0" fmla="*/ 77 w 77"/>
                <a:gd name="T1" fmla="*/ 38 h 77"/>
                <a:gd name="T2" fmla="*/ 74 w 77"/>
                <a:gd name="T3" fmla="*/ 23 h 77"/>
                <a:gd name="T4" fmla="*/ 65 w 77"/>
                <a:gd name="T5" fmla="*/ 11 h 77"/>
                <a:gd name="T6" fmla="*/ 52 w 77"/>
                <a:gd name="T7" fmla="*/ 3 h 77"/>
                <a:gd name="T8" fmla="*/ 38 w 77"/>
                <a:gd name="T9" fmla="*/ 0 h 77"/>
                <a:gd name="T10" fmla="*/ 23 w 77"/>
                <a:gd name="T11" fmla="*/ 3 h 77"/>
                <a:gd name="T12" fmla="*/ 11 w 77"/>
                <a:gd name="T13" fmla="*/ 11 h 77"/>
                <a:gd name="T14" fmla="*/ 3 w 77"/>
                <a:gd name="T15" fmla="*/ 23 h 77"/>
                <a:gd name="T16" fmla="*/ 0 w 77"/>
                <a:gd name="T17" fmla="*/ 38 h 77"/>
                <a:gd name="T18" fmla="*/ 3 w 77"/>
                <a:gd name="T19" fmla="*/ 52 h 77"/>
                <a:gd name="T20" fmla="*/ 11 w 77"/>
                <a:gd name="T21" fmla="*/ 65 h 77"/>
                <a:gd name="T22" fmla="*/ 23 w 77"/>
                <a:gd name="T23" fmla="*/ 74 h 77"/>
                <a:gd name="T24" fmla="*/ 38 w 77"/>
                <a:gd name="T25" fmla="*/ 77 h 77"/>
                <a:gd name="T26" fmla="*/ 52 w 77"/>
                <a:gd name="T27" fmla="*/ 74 h 77"/>
                <a:gd name="T28" fmla="*/ 65 w 77"/>
                <a:gd name="T29" fmla="*/ 65 h 77"/>
                <a:gd name="T30" fmla="*/ 74 w 77"/>
                <a:gd name="T31" fmla="*/ 52 h 77"/>
                <a:gd name="T32" fmla="*/ 77 w 77"/>
                <a:gd name="T33" fmla="*/ 38 h 77"/>
                <a:gd name="T34" fmla="*/ 77 w 77"/>
                <a:gd name="T35"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77" y="38"/>
                  </a:moveTo>
                  <a:lnTo>
                    <a:pt x="74" y="23"/>
                  </a:lnTo>
                  <a:lnTo>
                    <a:pt x="65" y="11"/>
                  </a:lnTo>
                  <a:lnTo>
                    <a:pt x="52" y="3"/>
                  </a:lnTo>
                  <a:lnTo>
                    <a:pt x="38" y="0"/>
                  </a:lnTo>
                  <a:lnTo>
                    <a:pt x="23" y="3"/>
                  </a:lnTo>
                  <a:lnTo>
                    <a:pt x="11" y="11"/>
                  </a:lnTo>
                  <a:lnTo>
                    <a:pt x="3" y="23"/>
                  </a:lnTo>
                  <a:lnTo>
                    <a:pt x="0" y="38"/>
                  </a:lnTo>
                  <a:lnTo>
                    <a:pt x="3" y="52"/>
                  </a:lnTo>
                  <a:lnTo>
                    <a:pt x="11" y="65"/>
                  </a:lnTo>
                  <a:lnTo>
                    <a:pt x="23" y="74"/>
                  </a:lnTo>
                  <a:lnTo>
                    <a:pt x="38" y="77"/>
                  </a:lnTo>
                  <a:lnTo>
                    <a:pt x="52" y="74"/>
                  </a:lnTo>
                  <a:lnTo>
                    <a:pt x="65" y="65"/>
                  </a:lnTo>
                  <a:lnTo>
                    <a:pt x="74" y="52"/>
                  </a:lnTo>
                  <a:lnTo>
                    <a:pt x="77" y="38"/>
                  </a:lnTo>
                  <a:lnTo>
                    <a:pt x="77" y="3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70" name="Freeform 297"/>
            <p:cNvSpPr>
              <a:spLocks/>
            </p:cNvSpPr>
            <p:nvPr/>
          </p:nvSpPr>
          <p:spPr bwMode="auto">
            <a:xfrm>
              <a:off x="1093788" y="2993597"/>
              <a:ext cx="61913" cy="61913"/>
            </a:xfrm>
            <a:custGeom>
              <a:avLst/>
              <a:gdLst>
                <a:gd name="T0" fmla="*/ 77 w 77"/>
                <a:gd name="T1" fmla="*/ 38 h 77"/>
                <a:gd name="T2" fmla="*/ 74 w 77"/>
                <a:gd name="T3" fmla="*/ 23 h 77"/>
                <a:gd name="T4" fmla="*/ 65 w 77"/>
                <a:gd name="T5" fmla="*/ 11 h 77"/>
                <a:gd name="T6" fmla="*/ 53 w 77"/>
                <a:gd name="T7" fmla="*/ 3 h 77"/>
                <a:gd name="T8" fmla="*/ 39 w 77"/>
                <a:gd name="T9" fmla="*/ 0 h 77"/>
                <a:gd name="T10" fmla="*/ 23 w 77"/>
                <a:gd name="T11" fmla="*/ 3 h 77"/>
                <a:gd name="T12" fmla="*/ 11 w 77"/>
                <a:gd name="T13" fmla="*/ 11 h 77"/>
                <a:gd name="T14" fmla="*/ 3 w 77"/>
                <a:gd name="T15" fmla="*/ 23 h 77"/>
                <a:gd name="T16" fmla="*/ 0 w 77"/>
                <a:gd name="T17" fmla="*/ 38 h 77"/>
                <a:gd name="T18" fmla="*/ 3 w 77"/>
                <a:gd name="T19" fmla="*/ 52 h 77"/>
                <a:gd name="T20" fmla="*/ 11 w 77"/>
                <a:gd name="T21" fmla="*/ 65 h 77"/>
                <a:gd name="T22" fmla="*/ 23 w 77"/>
                <a:gd name="T23" fmla="*/ 74 h 77"/>
                <a:gd name="T24" fmla="*/ 39 w 77"/>
                <a:gd name="T25" fmla="*/ 77 h 77"/>
                <a:gd name="T26" fmla="*/ 53 w 77"/>
                <a:gd name="T27" fmla="*/ 74 h 77"/>
                <a:gd name="T28" fmla="*/ 65 w 77"/>
                <a:gd name="T29" fmla="*/ 65 h 77"/>
                <a:gd name="T30" fmla="*/ 74 w 77"/>
                <a:gd name="T31" fmla="*/ 52 h 77"/>
                <a:gd name="T32" fmla="*/ 77 w 77"/>
                <a:gd name="T33" fmla="*/ 38 h 77"/>
                <a:gd name="T34" fmla="*/ 77 w 77"/>
                <a:gd name="T35"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7">
                  <a:moveTo>
                    <a:pt x="77" y="38"/>
                  </a:moveTo>
                  <a:lnTo>
                    <a:pt x="74" y="23"/>
                  </a:lnTo>
                  <a:lnTo>
                    <a:pt x="65" y="11"/>
                  </a:lnTo>
                  <a:lnTo>
                    <a:pt x="53" y="3"/>
                  </a:lnTo>
                  <a:lnTo>
                    <a:pt x="39" y="0"/>
                  </a:lnTo>
                  <a:lnTo>
                    <a:pt x="23" y="3"/>
                  </a:lnTo>
                  <a:lnTo>
                    <a:pt x="11" y="11"/>
                  </a:lnTo>
                  <a:lnTo>
                    <a:pt x="3" y="23"/>
                  </a:lnTo>
                  <a:lnTo>
                    <a:pt x="0" y="38"/>
                  </a:lnTo>
                  <a:lnTo>
                    <a:pt x="3" y="52"/>
                  </a:lnTo>
                  <a:lnTo>
                    <a:pt x="11" y="65"/>
                  </a:lnTo>
                  <a:lnTo>
                    <a:pt x="23" y="74"/>
                  </a:lnTo>
                  <a:lnTo>
                    <a:pt x="39" y="77"/>
                  </a:lnTo>
                  <a:lnTo>
                    <a:pt x="53" y="74"/>
                  </a:lnTo>
                  <a:lnTo>
                    <a:pt x="65" y="65"/>
                  </a:lnTo>
                  <a:lnTo>
                    <a:pt x="74" y="52"/>
                  </a:lnTo>
                  <a:lnTo>
                    <a:pt x="77" y="38"/>
                  </a:lnTo>
                  <a:lnTo>
                    <a:pt x="77" y="3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64" name="ZoneTexte 463"/>
            <p:cNvSpPr txBox="1"/>
            <p:nvPr/>
          </p:nvSpPr>
          <p:spPr>
            <a:xfrm>
              <a:off x="641858" y="2928736"/>
              <a:ext cx="255198" cy="246221"/>
            </a:xfrm>
            <a:prstGeom prst="rect">
              <a:avLst/>
            </a:prstGeom>
            <a:noFill/>
          </p:spPr>
          <p:txBody>
            <a:bodyPr wrap="none" rtlCol="0">
              <a:spAutoFit/>
            </a:bodyPr>
            <a:lstStyle/>
            <a:p>
              <a:pPr algn="r"/>
              <a:r>
                <a:rPr lang="fr-FR" sz="1000" dirty="0"/>
                <a:t>0</a:t>
              </a:r>
            </a:p>
          </p:txBody>
        </p:sp>
        <p:sp>
          <p:nvSpPr>
            <p:cNvPr id="465" name="ZoneTexte 464"/>
            <p:cNvSpPr txBox="1"/>
            <p:nvPr/>
          </p:nvSpPr>
          <p:spPr>
            <a:xfrm>
              <a:off x="1017655" y="3084878"/>
              <a:ext cx="255198" cy="246221"/>
            </a:xfrm>
            <a:prstGeom prst="rect">
              <a:avLst/>
            </a:prstGeom>
            <a:noFill/>
          </p:spPr>
          <p:txBody>
            <a:bodyPr wrap="none" rtlCol="0">
              <a:spAutoFit/>
            </a:bodyPr>
            <a:lstStyle/>
            <a:p>
              <a:pPr algn="ctr"/>
              <a:r>
                <a:rPr lang="fr-FR" sz="1000" dirty="0"/>
                <a:t>0</a:t>
              </a:r>
            </a:p>
          </p:txBody>
        </p:sp>
        <p:sp>
          <p:nvSpPr>
            <p:cNvPr id="466" name="ZoneTexte 465"/>
            <p:cNvSpPr txBox="1"/>
            <p:nvPr/>
          </p:nvSpPr>
          <p:spPr>
            <a:xfrm>
              <a:off x="571326" y="2672966"/>
              <a:ext cx="325730" cy="246221"/>
            </a:xfrm>
            <a:prstGeom prst="rect">
              <a:avLst/>
            </a:prstGeom>
            <a:noFill/>
          </p:spPr>
          <p:txBody>
            <a:bodyPr wrap="none" rtlCol="0">
              <a:spAutoFit/>
            </a:bodyPr>
            <a:lstStyle/>
            <a:p>
              <a:pPr algn="r"/>
              <a:r>
                <a:rPr lang="fr-FR" sz="1000" dirty="0"/>
                <a:t>20</a:t>
              </a:r>
            </a:p>
          </p:txBody>
        </p:sp>
        <p:sp>
          <p:nvSpPr>
            <p:cNvPr id="467" name="ZoneTexte 466"/>
            <p:cNvSpPr txBox="1"/>
            <p:nvPr/>
          </p:nvSpPr>
          <p:spPr>
            <a:xfrm>
              <a:off x="571326" y="2417195"/>
              <a:ext cx="325730" cy="246221"/>
            </a:xfrm>
            <a:prstGeom prst="rect">
              <a:avLst/>
            </a:prstGeom>
            <a:noFill/>
          </p:spPr>
          <p:txBody>
            <a:bodyPr wrap="none" rtlCol="0">
              <a:spAutoFit/>
            </a:bodyPr>
            <a:lstStyle/>
            <a:p>
              <a:pPr algn="r"/>
              <a:r>
                <a:rPr lang="fr-FR" sz="1000" dirty="0"/>
                <a:t>40</a:t>
              </a:r>
            </a:p>
          </p:txBody>
        </p:sp>
        <p:sp>
          <p:nvSpPr>
            <p:cNvPr id="468" name="ZoneTexte 467"/>
            <p:cNvSpPr txBox="1"/>
            <p:nvPr/>
          </p:nvSpPr>
          <p:spPr>
            <a:xfrm>
              <a:off x="571326" y="2161424"/>
              <a:ext cx="325730" cy="246221"/>
            </a:xfrm>
            <a:prstGeom prst="rect">
              <a:avLst/>
            </a:prstGeom>
            <a:noFill/>
          </p:spPr>
          <p:txBody>
            <a:bodyPr wrap="none" rtlCol="0">
              <a:spAutoFit/>
            </a:bodyPr>
            <a:lstStyle/>
            <a:p>
              <a:pPr algn="r"/>
              <a:r>
                <a:rPr lang="fr-FR" sz="1000" dirty="0"/>
                <a:t>60</a:t>
              </a:r>
            </a:p>
          </p:txBody>
        </p:sp>
        <p:sp>
          <p:nvSpPr>
            <p:cNvPr id="469" name="ZoneTexte 468"/>
            <p:cNvSpPr txBox="1"/>
            <p:nvPr/>
          </p:nvSpPr>
          <p:spPr>
            <a:xfrm>
              <a:off x="571326" y="1905653"/>
              <a:ext cx="325730" cy="246221"/>
            </a:xfrm>
            <a:prstGeom prst="rect">
              <a:avLst/>
            </a:prstGeom>
            <a:noFill/>
          </p:spPr>
          <p:txBody>
            <a:bodyPr wrap="none" rtlCol="0">
              <a:spAutoFit/>
            </a:bodyPr>
            <a:lstStyle/>
            <a:p>
              <a:pPr algn="r"/>
              <a:r>
                <a:rPr lang="fr-FR" sz="1000" dirty="0"/>
                <a:t>80</a:t>
              </a:r>
            </a:p>
          </p:txBody>
        </p:sp>
        <p:sp>
          <p:nvSpPr>
            <p:cNvPr id="470" name="ZoneTexte 469"/>
            <p:cNvSpPr txBox="1"/>
            <p:nvPr/>
          </p:nvSpPr>
          <p:spPr>
            <a:xfrm>
              <a:off x="500794" y="1649882"/>
              <a:ext cx="396262" cy="246221"/>
            </a:xfrm>
            <a:prstGeom prst="rect">
              <a:avLst/>
            </a:prstGeom>
            <a:noFill/>
          </p:spPr>
          <p:txBody>
            <a:bodyPr wrap="none" rtlCol="0">
              <a:spAutoFit/>
            </a:bodyPr>
            <a:lstStyle/>
            <a:p>
              <a:pPr algn="r"/>
              <a:r>
                <a:rPr lang="fr-FR" sz="1000" dirty="0"/>
                <a:t>100</a:t>
              </a:r>
            </a:p>
          </p:txBody>
        </p:sp>
        <p:sp>
          <p:nvSpPr>
            <p:cNvPr id="471" name="ZoneTexte 470"/>
            <p:cNvSpPr txBox="1"/>
            <p:nvPr/>
          </p:nvSpPr>
          <p:spPr>
            <a:xfrm>
              <a:off x="500794" y="1394111"/>
              <a:ext cx="396262" cy="246221"/>
            </a:xfrm>
            <a:prstGeom prst="rect">
              <a:avLst/>
            </a:prstGeom>
            <a:noFill/>
          </p:spPr>
          <p:txBody>
            <a:bodyPr wrap="none" rtlCol="0">
              <a:spAutoFit/>
            </a:bodyPr>
            <a:lstStyle/>
            <a:p>
              <a:pPr algn="r"/>
              <a:r>
                <a:rPr lang="fr-FR" sz="1000" dirty="0"/>
                <a:t>120</a:t>
              </a:r>
            </a:p>
          </p:txBody>
        </p:sp>
        <p:sp>
          <p:nvSpPr>
            <p:cNvPr id="472" name="ZoneTexte 471"/>
            <p:cNvSpPr txBox="1"/>
            <p:nvPr/>
          </p:nvSpPr>
          <p:spPr>
            <a:xfrm>
              <a:off x="1474983" y="3084878"/>
              <a:ext cx="255198" cy="246221"/>
            </a:xfrm>
            <a:prstGeom prst="rect">
              <a:avLst/>
            </a:prstGeom>
            <a:noFill/>
          </p:spPr>
          <p:txBody>
            <a:bodyPr wrap="none" rtlCol="0">
              <a:spAutoFit/>
            </a:bodyPr>
            <a:lstStyle/>
            <a:p>
              <a:pPr algn="ctr"/>
              <a:r>
                <a:rPr lang="fr-FR" sz="1000" dirty="0"/>
                <a:t>2</a:t>
              </a:r>
            </a:p>
          </p:txBody>
        </p:sp>
        <p:sp>
          <p:nvSpPr>
            <p:cNvPr id="473" name="ZoneTexte 472"/>
            <p:cNvSpPr txBox="1"/>
            <p:nvPr/>
          </p:nvSpPr>
          <p:spPr>
            <a:xfrm>
              <a:off x="1913133" y="3084878"/>
              <a:ext cx="255198" cy="246221"/>
            </a:xfrm>
            <a:prstGeom prst="rect">
              <a:avLst/>
            </a:prstGeom>
            <a:noFill/>
          </p:spPr>
          <p:txBody>
            <a:bodyPr wrap="none" rtlCol="0">
              <a:spAutoFit/>
            </a:bodyPr>
            <a:lstStyle/>
            <a:p>
              <a:pPr algn="ctr"/>
              <a:r>
                <a:rPr lang="fr-FR" sz="1000" dirty="0"/>
                <a:t>5</a:t>
              </a:r>
            </a:p>
          </p:txBody>
        </p:sp>
        <p:sp>
          <p:nvSpPr>
            <p:cNvPr id="474" name="ZoneTexte 473"/>
            <p:cNvSpPr txBox="1"/>
            <p:nvPr/>
          </p:nvSpPr>
          <p:spPr>
            <a:xfrm>
              <a:off x="2345385" y="3084878"/>
              <a:ext cx="325731" cy="246221"/>
            </a:xfrm>
            <a:prstGeom prst="rect">
              <a:avLst/>
            </a:prstGeom>
            <a:noFill/>
          </p:spPr>
          <p:txBody>
            <a:bodyPr wrap="none" rtlCol="0">
              <a:spAutoFit/>
            </a:bodyPr>
            <a:lstStyle/>
            <a:p>
              <a:pPr algn="ctr"/>
              <a:r>
                <a:rPr lang="fr-FR" sz="1000" dirty="0"/>
                <a:t>10</a:t>
              </a:r>
            </a:p>
          </p:txBody>
        </p:sp>
        <p:sp>
          <p:nvSpPr>
            <p:cNvPr id="475" name="ZoneTexte 474"/>
            <p:cNvSpPr txBox="1"/>
            <p:nvPr/>
          </p:nvSpPr>
          <p:spPr>
            <a:xfrm>
              <a:off x="2802586" y="3084878"/>
              <a:ext cx="325731" cy="246221"/>
            </a:xfrm>
            <a:prstGeom prst="rect">
              <a:avLst/>
            </a:prstGeom>
            <a:noFill/>
          </p:spPr>
          <p:txBody>
            <a:bodyPr wrap="none" rtlCol="0">
              <a:spAutoFit/>
            </a:bodyPr>
            <a:lstStyle/>
            <a:p>
              <a:pPr algn="ctr"/>
              <a:r>
                <a:rPr lang="fr-FR" sz="1000" dirty="0"/>
                <a:t>15</a:t>
              </a:r>
            </a:p>
          </p:txBody>
        </p:sp>
        <p:sp>
          <p:nvSpPr>
            <p:cNvPr id="476" name="ZoneTexte 475"/>
            <p:cNvSpPr txBox="1"/>
            <p:nvPr/>
          </p:nvSpPr>
          <p:spPr>
            <a:xfrm>
              <a:off x="3417966" y="1681615"/>
              <a:ext cx="675185" cy="246221"/>
            </a:xfrm>
            <a:prstGeom prst="rect">
              <a:avLst/>
            </a:prstGeom>
            <a:noFill/>
          </p:spPr>
          <p:txBody>
            <a:bodyPr wrap="none" rtlCol="0">
              <a:spAutoFit/>
            </a:bodyPr>
            <a:lstStyle/>
            <a:p>
              <a:r>
                <a:rPr lang="fr-FR" sz="1000" dirty="0"/>
                <a:t>Témoins</a:t>
              </a:r>
            </a:p>
          </p:txBody>
        </p:sp>
        <p:sp>
          <p:nvSpPr>
            <p:cNvPr id="477" name="ZoneTexte 476"/>
            <p:cNvSpPr txBox="1"/>
            <p:nvPr/>
          </p:nvSpPr>
          <p:spPr>
            <a:xfrm>
              <a:off x="3417966" y="1870766"/>
              <a:ext cx="647934" cy="246221"/>
            </a:xfrm>
            <a:prstGeom prst="rect">
              <a:avLst/>
            </a:prstGeom>
            <a:noFill/>
          </p:spPr>
          <p:txBody>
            <a:bodyPr wrap="none" rtlCol="0">
              <a:spAutoFit/>
            </a:bodyPr>
            <a:lstStyle/>
            <a:p>
              <a:r>
                <a:rPr lang="fr-FR" sz="1000" dirty="0"/>
                <a:t>NMCAB</a:t>
              </a:r>
            </a:p>
          </p:txBody>
        </p:sp>
        <p:sp>
          <p:nvSpPr>
            <p:cNvPr id="478" name="ZoneTexte 477"/>
            <p:cNvSpPr txBox="1"/>
            <p:nvPr/>
          </p:nvSpPr>
          <p:spPr>
            <a:xfrm>
              <a:off x="3417966" y="2059917"/>
              <a:ext cx="731290" cy="246221"/>
            </a:xfrm>
            <a:prstGeom prst="rect">
              <a:avLst/>
            </a:prstGeom>
            <a:noFill/>
          </p:spPr>
          <p:txBody>
            <a:bodyPr wrap="none" rtlCol="0">
              <a:spAutoFit/>
            </a:bodyPr>
            <a:lstStyle/>
            <a:p>
              <a:r>
                <a:rPr lang="fr-FR" sz="1000" dirty="0"/>
                <a:t>CAB-LAP</a:t>
              </a:r>
            </a:p>
          </p:txBody>
        </p:sp>
        <p:sp>
          <p:nvSpPr>
            <p:cNvPr id="479" name="ZoneTexte 478"/>
            <p:cNvSpPr txBox="1"/>
            <p:nvPr/>
          </p:nvSpPr>
          <p:spPr>
            <a:xfrm>
              <a:off x="3417966" y="2249068"/>
              <a:ext cx="555173" cy="246221"/>
            </a:xfrm>
            <a:prstGeom prst="rect">
              <a:avLst/>
            </a:prstGeom>
            <a:noFill/>
          </p:spPr>
          <p:txBody>
            <a:bodyPr wrap="none" rtlCol="0">
              <a:spAutoFit/>
            </a:bodyPr>
            <a:lstStyle/>
            <a:p>
              <a:r>
                <a:rPr lang="fr-FR" sz="1000" dirty="0"/>
                <a:t>MCAB</a:t>
              </a:r>
            </a:p>
          </p:txBody>
        </p:sp>
        <p:sp>
          <p:nvSpPr>
            <p:cNvPr id="480" name="ZoneTexte 479"/>
            <p:cNvSpPr txBox="1"/>
            <p:nvPr/>
          </p:nvSpPr>
          <p:spPr>
            <a:xfrm>
              <a:off x="3417966" y="2438218"/>
              <a:ext cx="587020" cy="246221"/>
            </a:xfrm>
            <a:prstGeom prst="rect">
              <a:avLst/>
            </a:prstGeom>
            <a:noFill/>
          </p:spPr>
          <p:txBody>
            <a:bodyPr wrap="none" rtlCol="0">
              <a:spAutoFit/>
            </a:bodyPr>
            <a:lstStyle/>
            <a:p>
              <a:r>
                <a:rPr lang="fr-FR" sz="1000" dirty="0"/>
                <a:t>VIH-1+</a:t>
              </a:r>
            </a:p>
          </p:txBody>
        </p:sp>
        <p:sp>
          <p:nvSpPr>
            <p:cNvPr id="481" name="ZoneTexte 480"/>
            <p:cNvSpPr txBox="1"/>
            <p:nvPr/>
          </p:nvSpPr>
          <p:spPr>
            <a:xfrm>
              <a:off x="3231162" y="2849104"/>
              <a:ext cx="1068133" cy="400110"/>
            </a:xfrm>
            <a:prstGeom prst="rect">
              <a:avLst/>
            </a:prstGeom>
            <a:noFill/>
          </p:spPr>
          <p:txBody>
            <a:bodyPr wrap="none" rtlCol="0">
              <a:spAutoFit/>
            </a:bodyPr>
            <a:lstStyle/>
            <a:p>
              <a:pPr algn="ctr"/>
              <a:r>
                <a:rPr lang="fr-FR" sz="1000" b="1" dirty="0"/>
                <a:t>N inoculations</a:t>
              </a:r>
            </a:p>
            <a:p>
              <a:pPr algn="ctr"/>
              <a:r>
                <a:rPr lang="fr-FR" sz="1000" b="1" dirty="0"/>
                <a:t> (jours)</a:t>
              </a:r>
            </a:p>
          </p:txBody>
        </p:sp>
      </p:grpSp>
      <p:sp>
        <p:nvSpPr>
          <p:cNvPr id="275" name="ZoneTexte 274"/>
          <p:cNvSpPr txBox="1"/>
          <p:nvPr/>
        </p:nvSpPr>
        <p:spPr>
          <a:xfrm>
            <a:off x="484887" y="3265907"/>
            <a:ext cx="8379282"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Profils PK plasma et diffusion dans les tissus lymphoïdes de CAB (</a:t>
            </a:r>
            <a:r>
              <a:rPr lang="fr-FR" b="1" dirty="0" err="1">
                <a:solidFill>
                  <a:srgbClr val="0070C0"/>
                </a:solidFill>
                <a:latin typeface="Calibri" panose="020F0502020204030204" pitchFamily="34" charset="0"/>
              </a:rPr>
              <a:t>ng</a:t>
            </a:r>
            <a:r>
              <a:rPr lang="fr-FR" b="1" dirty="0">
                <a:solidFill>
                  <a:srgbClr val="0070C0"/>
                </a:solidFill>
                <a:latin typeface="Calibri" panose="020F0502020204030204" pitchFamily="34" charset="0"/>
              </a:rPr>
              <a:t>/ml) chez la souris</a:t>
            </a:r>
          </a:p>
        </p:txBody>
      </p:sp>
      <p:sp>
        <p:nvSpPr>
          <p:cNvPr id="276" name="ZoneTexte 275"/>
          <p:cNvSpPr txBox="1"/>
          <p:nvPr/>
        </p:nvSpPr>
        <p:spPr>
          <a:xfrm>
            <a:off x="4326641" y="1675314"/>
            <a:ext cx="4689041" cy="954107"/>
          </a:xfrm>
          <a:prstGeom prst="rect">
            <a:avLst/>
          </a:prstGeom>
          <a:noFill/>
        </p:spPr>
        <p:txBody>
          <a:bodyPr wrap="none" rtlCol="0">
            <a:spAutoFit/>
          </a:bodyPr>
          <a:lstStyle/>
          <a:p>
            <a:r>
              <a:rPr lang="fr-FR" sz="1400" b="1" dirty="0"/>
              <a:t>Doses de 100 </a:t>
            </a:r>
            <a:r>
              <a:rPr lang="fr-FR" sz="1400" b="1" dirty="0" err="1"/>
              <a:t>μM</a:t>
            </a:r>
            <a:r>
              <a:rPr lang="fr-FR" sz="1400" b="1" dirty="0"/>
              <a:t> pendant 8h</a:t>
            </a:r>
          </a:p>
          <a:p>
            <a:pPr marL="285750" indent="-285750">
              <a:buClr>
                <a:srgbClr val="0070C0"/>
              </a:buClr>
              <a:buFont typeface="Arial" panose="020B0604020202020204" pitchFamily="34" charset="0"/>
              <a:buChar char="•"/>
            </a:pPr>
            <a:r>
              <a:rPr lang="fr-FR" sz="1400" dirty="0"/>
              <a:t>NMCAB (</a:t>
            </a:r>
            <a:r>
              <a:rPr lang="fr-FR" sz="1400" dirty="0" err="1"/>
              <a:t>prodrogue</a:t>
            </a:r>
            <a:r>
              <a:rPr lang="fr-FR" sz="1400" dirty="0"/>
              <a:t> nano-formulée)</a:t>
            </a:r>
          </a:p>
          <a:p>
            <a:pPr marL="285750" indent="-285750">
              <a:buClr>
                <a:srgbClr val="0070C0"/>
              </a:buClr>
              <a:buFont typeface="Arial" panose="020B0604020202020204" pitchFamily="34" charset="0"/>
              <a:buChar char="•"/>
            </a:pPr>
            <a:r>
              <a:rPr lang="fr-FR" sz="1400" dirty="0"/>
              <a:t>CAB-LAP (libération prolongée, formulation actuelle)</a:t>
            </a:r>
          </a:p>
          <a:p>
            <a:pPr marL="285750" indent="-285750">
              <a:buClr>
                <a:srgbClr val="0070C0"/>
              </a:buClr>
              <a:buFont typeface="Arial" panose="020B0604020202020204" pitchFamily="34" charset="0"/>
              <a:buChar char="•"/>
            </a:pPr>
            <a:r>
              <a:rPr lang="fr-FR" sz="1400" dirty="0"/>
              <a:t>MCAB (</a:t>
            </a:r>
            <a:r>
              <a:rPr lang="fr-FR" sz="1400" dirty="0" err="1"/>
              <a:t>tétradécanoate</a:t>
            </a:r>
            <a:r>
              <a:rPr lang="fr-FR" sz="1400" dirty="0"/>
              <a:t>)</a:t>
            </a:r>
          </a:p>
        </p:txBody>
      </p:sp>
      <p:grpSp>
        <p:nvGrpSpPr>
          <p:cNvPr id="4" name="Groupe 3"/>
          <p:cNvGrpSpPr/>
          <p:nvPr/>
        </p:nvGrpSpPr>
        <p:grpSpPr>
          <a:xfrm>
            <a:off x="3127286" y="3803440"/>
            <a:ext cx="3152712" cy="2065310"/>
            <a:chOff x="3127286" y="3803440"/>
            <a:chExt cx="3152712" cy="2065310"/>
          </a:xfrm>
        </p:grpSpPr>
        <p:grpSp>
          <p:nvGrpSpPr>
            <p:cNvPr id="18584" name="Groupe 18583"/>
            <p:cNvGrpSpPr/>
            <p:nvPr/>
          </p:nvGrpSpPr>
          <p:grpSpPr>
            <a:xfrm>
              <a:off x="3718001" y="4055147"/>
              <a:ext cx="2173162" cy="1471014"/>
              <a:chOff x="4510088" y="4883150"/>
              <a:chExt cx="1085850" cy="735013"/>
            </a:xfrm>
          </p:grpSpPr>
          <p:sp>
            <p:nvSpPr>
              <p:cNvPr id="18471" name="Freeform 87"/>
              <p:cNvSpPr>
                <a:spLocks/>
              </p:cNvSpPr>
              <p:nvPr/>
            </p:nvSpPr>
            <p:spPr bwMode="auto">
              <a:xfrm>
                <a:off x="4543425" y="4883150"/>
                <a:ext cx="1052513" cy="703263"/>
              </a:xfrm>
              <a:custGeom>
                <a:avLst/>
                <a:gdLst>
                  <a:gd name="T0" fmla="*/ 663 w 663"/>
                  <a:gd name="T1" fmla="*/ 443 h 443"/>
                  <a:gd name="T2" fmla="*/ 0 w 663"/>
                  <a:gd name="T3" fmla="*/ 443 h 443"/>
                  <a:gd name="T4" fmla="*/ 0 w 663"/>
                  <a:gd name="T5" fmla="*/ 0 h 443"/>
                </a:gdLst>
                <a:ahLst/>
                <a:cxnLst>
                  <a:cxn ang="0">
                    <a:pos x="T0" y="T1"/>
                  </a:cxn>
                  <a:cxn ang="0">
                    <a:pos x="T2" y="T3"/>
                  </a:cxn>
                  <a:cxn ang="0">
                    <a:pos x="T4" y="T5"/>
                  </a:cxn>
                </a:cxnLst>
                <a:rect l="0" t="0" r="r" b="b"/>
                <a:pathLst>
                  <a:path w="663" h="443">
                    <a:moveTo>
                      <a:pt x="663" y="443"/>
                    </a:moveTo>
                    <a:lnTo>
                      <a:pt x="0" y="443"/>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7" name="Line 103"/>
              <p:cNvSpPr>
                <a:spLocks noChangeShapeType="1"/>
              </p:cNvSpPr>
              <p:nvPr/>
            </p:nvSpPr>
            <p:spPr bwMode="auto">
              <a:xfrm>
                <a:off x="4510088" y="5026025"/>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8" name="Line 104"/>
              <p:cNvSpPr>
                <a:spLocks noChangeShapeType="1"/>
              </p:cNvSpPr>
              <p:nvPr/>
            </p:nvSpPr>
            <p:spPr bwMode="auto">
              <a:xfrm>
                <a:off x="4510088" y="48879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89" name="Line 105"/>
              <p:cNvSpPr>
                <a:spLocks noChangeShapeType="1"/>
              </p:cNvSpPr>
              <p:nvPr/>
            </p:nvSpPr>
            <p:spPr bwMode="auto">
              <a:xfrm>
                <a:off x="4510088" y="5305425"/>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0" name="Line 106"/>
              <p:cNvSpPr>
                <a:spLocks noChangeShapeType="1"/>
              </p:cNvSpPr>
              <p:nvPr/>
            </p:nvSpPr>
            <p:spPr bwMode="auto">
              <a:xfrm>
                <a:off x="4510088" y="51673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1" name="Line 107"/>
              <p:cNvSpPr>
                <a:spLocks noChangeShapeType="1"/>
              </p:cNvSpPr>
              <p:nvPr/>
            </p:nvSpPr>
            <p:spPr bwMode="auto">
              <a:xfrm>
                <a:off x="4510088" y="55864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92" name="Line 108"/>
              <p:cNvSpPr>
                <a:spLocks noChangeShapeType="1"/>
              </p:cNvSpPr>
              <p:nvPr/>
            </p:nvSpPr>
            <p:spPr bwMode="auto">
              <a:xfrm>
                <a:off x="4510088" y="5446713"/>
                <a:ext cx="3333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6" name="Line 122"/>
              <p:cNvSpPr>
                <a:spLocks noChangeShapeType="1"/>
              </p:cNvSpPr>
              <p:nvPr/>
            </p:nvSpPr>
            <p:spPr bwMode="auto">
              <a:xfrm flipV="1">
                <a:off x="4543425" y="5586413"/>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7" name="Line 123"/>
              <p:cNvSpPr>
                <a:spLocks noChangeShapeType="1"/>
              </p:cNvSpPr>
              <p:nvPr/>
            </p:nvSpPr>
            <p:spPr bwMode="auto">
              <a:xfrm flipV="1">
                <a:off x="5241925" y="5586413"/>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08" name="Line 124"/>
              <p:cNvSpPr>
                <a:spLocks noChangeShapeType="1"/>
              </p:cNvSpPr>
              <p:nvPr/>
            </p:nvSpPr>
            <p:spPr bwMode="auto">
              <a:xfrm flipV="1">
                <a:off x="4891088" y="5586413"/>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1" name="Line 127"/>
              <p:cNvSpPr>
                <a:spLocks noChangeShapeType="1"/>
              </p:cNvSpPr>
              <p:nvPr/>
            </p:nvSpPr>
            <p:spPr bwMode="auto">
              <a:xfrm flipV="1">
                <a:off x="5589588" y="5586413"/>
                <a:ext cx="0" cy="317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4" name="Line 130"/>
              <p:cNvSpPr>
                <a:spLocks noChangeShapeType="1"/>
              </p:cNvSpPr>
              <p:nvPr/>
            </p:nvSpPr>
            <p:spPr bwMode="auto">
              <a:xfrm flipV="1">
                <a:off x="5032375" y="5111750"/>
                <a:ext cx="0" cy="53975"/>
              </a:xfrm>
              <a:prstGeom prst="line">
                <a:avLst/>
              </a:prstGeom>
              <a:noFill/>
              <a:ln w="6350">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5" name="Line 131"/>
              <p:cNvSpPr>
                <a:spLocks noChangeShapeType="1"/>
              </p:cNvSpPr>
              <p:nvPr/>
            </p:nvSpPr>
            <p:spPr bwMode="auto">
              <a:xfrm flipV="1">
                <a:off x="5154613" y="5249863"/>
                <a:ext cx="0" cy="73025"/>
              </a:xfrm>
              <a:prstGeom prst="line">
                <a:avLst/>
              </a:prstGeom>
              <a:noFill/>
              <a:ln w="6350">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18" name="Freeform 134"/>
              <p:cNvSpPr>
                <a:spLocks/>
              </p:cNvSpPr>
              <p:nvPr/>
            </p:nvSpPr>
            <p:spPr bwMode="auto">
              <a:xfrm>
                <a:off x="4667250" y="4962525"/>
                <a:ext cx="854075" cy="474663"/>
              </a:xfrm>
              <a:custGeom>
                <a:avLst/>
                <a:gdLst>
                  <a:gd name="T0" fmla="*/ 538 w 538"/>
                  <a:gd name="T1" fmla="*/ 299 h 299"/>
                  <a:gd name="T2" fmla="*/ 461 w 538"/>
                  <a:gd name="T3" fmla="*/ 291 h 299"/>
                  <a:gd name="T4" fmla="*/ 383 w 538"/>
                  <a:gd name="T5" fmla="*/ 280 h 299"/>
                  <a:gd name="T6" fmla="*/ 307 w 538"/>
                  <a:gd name="T7" fmla="*/ 199 h 299"/>
                  <a:gd name="T8" fmla="*/ 307 w 538"/>
                  <a:gd name="T9" fmla="*/ 198 h 299"/>
                  <a:gd name="T10" fmla="*/ 230 w 538"/>
                  <a:gd name="T11" fmla="*/ 110 h 299"/>
                  <a:gd name="T12" fmla="*/ 228 w 538"/>
                  <a:gd name="T13" fmla="*/ 108 h 299"/>
                  <a:gd name="T14" fmla="*/ 154 w 538"/>
                  <a:gd name="T15" fmla="*/ 58 h 299"/>
                  <a:gd name="T16" fmla="*/ 74 w 538"/>
                  <a:gd name="T17" fmla="*/ 35 h 299"/>
                  <a:gd name="T18" fmla="*/ 0 w 538"/>
                  <a:gd name="T1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8" h="299">
                    <a:moveTo>
                      <a:pt x="538" y="299"/>
                    </a:moveTo>
                    <a:lnTo>
                      <a:pt x="461" y="291"/>
                    </a:lnTo>
                    <a:lnTo>
                      <a:pt x="383" y="280"/>
                    </a:lnTo>
                    <a:lnTo>
                      <a:pt x="307" y="199"/>
                    </a:lnTo>
                    <a:lnTo>
                      <a:pt x="307" y="198"/>
                    </a:lnTo>
                    <a:lnTo>
                      <a:pt x="230" y="110"/>
                    </a:lnTo>
                    <a:lnTo>
                      <a:pt x="228" y="108"/>
                    </a:lnTo>
                    <a:lnTo>
                      <a:pt x="154" y="58"/>
                    </a:lnTo>
                    <a:lnTo>
                      <a:pt x="74" y="35"/>
                    </a:lnTo>
                    <a:lnTo>
                      <a:pt x="0" y="0"/>
                    </a:lnTo>
                  </a:path>
                </a:pathLst>
              </a:custGeom>
              <a:noFill/>
              <a:ln w="12700">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27" name="Rectangle 143"/>
              <p:cNvSpPr>
                <a:spLocks noChangeArrowheads="1"/>
              </p:cNvSpPr>
              <p:nvPr/>
            </p:nvSpPr>
            <p:spPr bwMode="auto">
              <a:xfrm>
                <a:off x="4651375" y="4946650"/>
                <a:ext cx="30163" cy="317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8" name="Rectangle 144"/>
              <p:cNvSpPr>
                <a:spLocks noChangeArrowheads="1"/>
              </p:cNvSpPr>
              <p:nvPr/>
            </p:nvSpPr>
            <p:spPr bwMode="auto">
              <a:xfrm>
                <a:off x="4772025" y="5002213"/>
                <a:ext cx="28575"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29" name="Rectangle 145"/>
              <p:cNvSpPr>
                <a:spLocks noChangeArrowheads="1"/>
              </p:cNvSpPr>
              <p:nvPr/>
            </p:nvSpPr>
            <p:spPr bwMode="auto">
              <a:xfrm>
                <a:off x="4895850" y="5040313"/>
                <a:ext cx="31750"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0" name="Rectangle 146"/>
              <p:cNvSpPr>
                <a:spLocks noChangeArrowheads="1"/>
              </p:cNvSpPr>
              <p:nvPr/>
            </p:nvSpPr>
            <p:spPr bwMode="auto">
              <a:xfrm>
                <a:off x="5016500" y="5122863"/>
                <a:ext cx="31750"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1" name="Rectangle 147"/>
              <p:cNvSpPr>
                <a:spLocks noChangeArrowheads="1"/>
              </p:cNvSpPr>
              <p:nvPr/>
            </p:nvSpPr>
            <p:spPr bwMode="auto">
              <a:xfrm>
                <a:off x="5138738" y="5262563"/>
                <a:ext cx="30163" cy="317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2" name="Rectangle 148"/>
              <p:cNvSpPr>
                <a:spLocks noChangeArrowheads="1"/>
              </p:cNvSpPr>
              <p:nvPr/>
            </p:nvSpPr>
            <p:spPr bwMode="auto">
              <a:xfrm>
                <a:off x="5260975" y="5391150"/>
                <a:ext cx="30163" cy="317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3" name="Rectangle 149"/>
              <p:cNvSpPr>
                <a:spLocks noChangeArrowheads="1"/>
              </p:cNvSpPr>
              <p:nvPr/>
            </p:nvSpPr>
            <p:spPr bwMode="auto">
              <a:xfrm>
                <a:off x="5384800" y="5408613"/>
                <a:ext cx="30163" cy="317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4" name="Rectangle 150"/>
              <p:cNvSpPr>
                <a:spLocks noChangeArrowheads="1"/>
              </p:cNvSpPr>
              <p:nvPr/>
            </p:nvSpPr>
            <p:spPr bwMode="auto">
              <a:xfrm>
                <a:off x="5505450" y="5421313"/>
                <a:ext cx="31750" cy="301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36" name="Freeform 152"/>
              <p:cNvSpPr>
                <a:spLocks/>
              </p:cNvSpPr>
              <p:nvPr/>
            </p:nvSpPr>
            <p:spPr bwMode="auto">
              <a:xfrm>
                <a:off x="4665663" y="5005388"/>
                <a:ext cx="857250" cy="182563"/>
              </a:xfrm>
              <a:custGeom>
                <a:avLst/>
                <a:gdLst>
                  <a:gd name="T0" fmla="*/ 540 w 540"/>
                  <a:gd name="T1" fmla="*/ 115 h 115"/>
                  <a:gd name="T2" fmla="*/ 464 w 540"/>
                  <a:gd name="T3" fmla="*/ 90 h 115"/>
                  <a:gd name="T4" fmla="*/ 386 w 540"/>
                  <a:gd name="T5" fmla="*/ 73 h 115"/>
                  <a:gd name="T6" fmla="*/ 307 w 540"/>
                  <a:gd name="T7" fmla="*/ 73 h 115"/>
                  <a:gd name="T8" fmla="*/ 231 w 540"/>
                  <a:gd name="T9" fmla="*/ 36 h 115"/>
                  <a:gd name="T10" fmla="*/ 153 w 540"/>
                  <a:gd name="T11" fmla="*/ 26 h 115"/>
                  <a:gd name="T12" fmla="*/ 75 w 540"/>
                  <a:gd name="T13" fmla="*/ 44 h 115"/>
                  <a:gd name="T14" fmla="*/ 0 w 540"/>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115">
                    <a:moveTo>
                      <a:pt x="540" y="115"/>
                    </a:moveTo>
                    <a:lnTo>
                      <a:pt x="464" y="90"/>
                    </a:lnTo>
                    <a:lnTo>
                      <a:pt x="386" y="73"/>
                    </a:lnTo>
                    <a:lnTo>
                      <a:pt x="307" y="73"/>
                    </a:lnTo>
                    <a:lnTo>
                      <a:pt x="231" y="36"/>
                    </a:lnTo>
                    <a:lnTo>
                      <a:pt x="153" y="26"/>
                    </a:lnTo>
                    <a:lnTo>
                      <a:pt x="75" y="44"/>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45" name="Rectangle 161"/>
              <p:cNvSpPr>
                <a:spLocks noChangeArrowheads="1"/>
              </p:cNvSpPr>
              <p:nvPr/>
            </p:nvSpPr>
            <p:spPr bwMode="auto">
              <a:xfrm>
                <a:off x="4649788" y="4989513"/>
                <a:ext cx="30163"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6" name="Rectangle 162"/>
              <p:cNvSpPr>
                <a:spLocks noChangeArrowheads="1"/>
              </p:cNvSpPr>
              <p:nvPr/>
            </p:nvSpPr>
            <p:spPr bwMode="auto">
              <a:xfrm>
                <a:off x="4772025" y="5060950"/>
                <a:ext cx="28575"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7" name="Rectangle 163"/>
              <p:cNvSpPr>
                <a:spLocks noChangeArrowheads="1"/>
              </p:cNvSpPr>
              <p:nvPr/>
            </p:nvSpPr>
            <p:spPr bwMode="auto">
              <a:xfrm>
                <a:off x="4892675" y="5030788"/>
                <a:ext cx="31750"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8" name="Rectangle 164"/>
              <p:cNvSpPr>
                <a:spLocks noChangeArrowheads="1"/>
              </p:cNvSpPr>
              <p:nvPr/>
            </p:nvSpPr>
            <p:spPr bwMode="auto">
              <a:xfrm>
                <a:off x="5016500" y="5046663"/>
                <a:ext cx="31750"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49" name="Rectangle 165"/>
              <p:cNvSpPr>
                <a:spLocks noChangeArrowheads="1"/>
              </p:cNvSpPr>
              <p:nvPr/>
            </p:nvSpPr>
            <p:spPr bwMode="auto">
              <a:xfrm>
                <a:off x="5137150" y="5105400"/>
                <a:ext cx="30163"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0" name="Rectangle 166"/>
              <p:cNvSpPr>
                <a:spLocks noChangeArrowheads="1"/>
              </p:cNvSpPr>
              <p:nvPr/>
            </p:nvSpPr>
            <p:spPr bwMode="auto">
              <a:xfrm>
                <a:off x="5262563" y="5105400"/>
                <a:ext cx="30163"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1" name="Rectangle 167"/>
              <p:cNvSpPr>
                <a:spLocks noChangeArrowheads="1"/>
              </p:cNvSpPr>
              <p:nvPr/>
            </p:nvSpPr>
            <p:spPr bwMode="auto">
              <a:xfrm>
                <a:off x="5387975" y="5132388"/>
                <a:ext cx="30163"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2" name="Rectangle 168"/>
              <p:cNvSpPr>
                <a:spLocks noChangeArrowheads="1"/>
              </p:cNvSpPr>
              <p:nvPr/>
            </p:nvSpPr>
            <p:spPr bwMode="auto">
              <a:xfrm>
                <a:off x="5507038" y="5172075"/>
                <a:ext cx="31750" cy="3016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53" name="Line 169"/>
              <p:cNvSpPr>
                <a:spLocks noChangeShapeType="1"/>
              </p:cNvSpPr>
              <p:nvPr/>
            </p:nvSpPr>
            <p:spPr bwMode="auto">
              <a:xfrm>
                <a:off x="5030788" y="5167313"/>
                <a:ext cx="0" cy="66675"/>
              </a:xfrm>
              <a:prstGeom prst="line">
                <a:avLst/>
              </a:prstGeom>
              <a:noFill/>
              <a:ln w="6350">
                <a:solidFill>
                  <a:srgbClr val="FF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56" name="Freeform 172"/>
              <p:cNvSpPr>
                <a:spLocks/>
              </p:cNvSpPr>
              <p:nvPr/>
            </p:nvSpPr>
            <p:spPr bwMode="auto">
              <a:xfrm>
                <a:off x="4667250" y="4973638"/>
                <a:ext cx="854075" cy="517525"/>
              </a:xfrm>
              <a:custGeom>
                <a:avLst/>
                <a:gdLst>
                  <a:gd name="T0" fmla="*/ 538 w 538"/>
                  <a:gd name="T1" fmla="*/ 326 h 326"/>
                  <a:gd name="T2" fmla="*/ 461 w 538"/>
                  <a:gd name="T3" fmla="*/ 326 h 326"/>
                  <a:gd name="T4" fmla="*/ 385 w 538"/>
                  <a:gd name="T5" fmla="*/ 317 h 326"/>
                  <a:gd name="T6" fmla="*/ 308 w 538"/>
                  <a:gd name="T7" fmla="*/ 279 h 326"/>
                  <a:gd name="T8" fmla="*/ 229 w 538"/>
                  <a:gd name="T9" fmla="*/ 139 h 326"/>
                  <a:gd name="T10" fmla="*/ 153 w 538"/>
                  <a:gd name="T11" fmla="*/ 68 h 326"/>
                  <a:gd name="T12" fmla="*/ 76 w 538"/>
                  <a:gd name="T13" fmla="*/ 41 h 326"/>
                  <a:gd name="T14" fmla="*/ 0 w 538"/>
                  <a:gd name="T15" fmla="*/ 0 h 3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8" h="326">
                    <a:moveTo>
                      <a:pt x="538" y="326"/>
                    </a:moveTo>
                    <a:lnTo>
                      <a:pt x="461" y="326"/>
                    </a:lnTo>
                    <a:lnTo>
                      <a:pt x="385" y="317"/>
                    </a:lnTo>
                    <a:lnTo>
                      <a:pt x="308" y="279"/>
                    </a:lnTo>
                    <a:lnTo>
                      <a:pt x="229" y="139"/>
                    </a:lnTo>
                    <a:lnTo>
                      <a:pt x="153" y="68"/>
                    </a:lnTo>
                    <a:lnTo>
                      <a:pt x="76" y="41"/>
                    </a:lnTo>
                    <a:lnTo>
                      <a:pt x="0" y="0"/>
                    </a:lnTo>
                  </a:path>
                </a:pathLst>
              </a:custGeom>
              <a:noFill/>
              <a:ln w="12700">
                <a:solidFill>
                  <a:srgbClr val="FF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65" name="Rectangle 181"/>
              <p:cNvSpPr>
                <a:spLocks noChangeArrowheads="1"/>
              </p:cNvSpPr>
              <p:nvPr/>
            </p:nvSpPr>
            <p:spPr bwMode="auto">
              <a:xfrm>
                <a:off x="4652963" y="4957763"/>
                <a:ext cx="28575"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6" name="Rectangle 182"/>
              <p:cNvSpPr>
                <a:spLocks noChangeArrowheads="1"/>
              </p:cNvSpPr>
              <p:nvPr/>
            </p:nvSpPr>
            <p:spPr bwMode="auto">
              <a:xfrm>
                <a:off x="4773613" y="5022850"/>
                <a:ext cx="30163"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7" name="Rectangle 183"/>
              <p:cNvSpPr>
                <a:spLocks noChangeArrowheads="1"/>
              </p:cNvSpPr>
              <p:nvPr/>
            </p:nvSpPr>
            <p:spPr bwMode="auto">
              <a:xfrm>
                <a:off x="4894263" y="5065713"/>
                <a:ext cx="31750"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8" name="Rectangle 184"/>
              <p:cNvSpPr>
                <a:spLocks noChangeArrowheads="1"/>
              </p:cNvSpPr>
              <p:nvPr/>
            </p:nvSpPr>
            <p:spPr bwMode="auto">
              <a:xfrm>
                <a:off x="5014913" y="5178425"/>
                <a:ext cx="31750" cy="31750"/>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69" name="Rectangle 185"/>
              <p:cNvSpPr>
                <a:spLocks noChangeArrowheads="1"/>
              </p:cNvSpPr>
              <p:nvPr/>
            </p:nvSpPr>
            <p:spPr bwMode="auto">
              <a:xfrm>
                <a:off x="5140325" y="5400675"/>
                <a:ext cx="30163"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0" name="Rectangle 186"/>
              <p:cNvSpPr>
                <a:spLocks noChangeArrowheads="1"/>
              </p:cNvSpPr>
              <p:nvPr/>
            </p:nvSpPr>
            <p:spPr bwMode="auto">
              <a:xfrm>
                <a:off x="5264150" y="5461000"/>
                <a:ext cx="30163" cy="3016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1" name="Rectangle 187"/>
              <p:cNvSpPr>
                <a:spLocks noChangeArrowheads="1"/>
              </p:cNvSpPr>
              <p:nvPr/>
            </p:nvSpPr>
            <p:spPr bwMode="auto">
              <a:xfrm>
                <a:off x="5384800" y="5475288"/>
                <a:ext cx="30163" cy="31750"/>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572" name="Rectangle 188"/>
              <p:cNvSpPr>
                <a:spLocks noChangeArrowheads="1"/>
              </p:cNvSpPr>
              <p:nvPr/>
            </p:nvSpPr>
            <p:spPr bwMode="auto">
              <a:xfrm>
                <a:off x="5505450" y="5475288"/>
                <a:ext cx="31750" cy="31750"/>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grpSp>
        <p:sp>
          <p:nvSpPr>
            <p:cNvPr id="337" name="ZoneTexte 336"/>
            <p:cNvSpPr txBox="1"/>
            <p:nvPr/>
          </p:nvSpPr>
          <p:spPr>
            <a:xfrm>
              <a:off x="3515213" y="5341444"/>
              <a:ext cx="255198" cy="246221"/>
            </a:xfrm>
            <a:prstGeom prst="rect">
              <a:avLst/>
            </a:prstGeom>
            <a:noFill/>
          </p:spPr>
          <p:txBody>
            <a:bodyPr wrap="none" rtlCol="0">
              <a:spAutoFit/>
            </a:bodyPr>
            <a:lstStyle/>
            <a:p>
              <a:pPr algn="r"/>
              <a:r>
                <a:rPr lang="fr-FR" sz="1000" dirty="0"/>
                <a:t>1</a:t>
              </a:r>
            </a:p>
          </p:txBody>
        </p:sp>
        <p:sp>
          <p:nvSpPr>
            <p:cNvPr id="338" name="ZoneTexte 337"/>
            <p:cNvSpPr txBox="1"/>
            <p:nvPr/>
          </p:nvSpPr>
          <p:spPr>
            <a:xfrm>
              <a:off x="3444681" y="5062108"/>
              <a:ext cx="325730" cy="246221"/>
            </a:xfrm>
            <a:prstGeom prst="rect">
              <a:avLst/>
            </a:prstGeom>
            <a:noFill/>
          </p:spPr>
          <p:txBody>
            <a:bodyPr wrap="none" rtlCol="0">
              <a:spAutoFit/>
            </a:bodyPr>
            <a:lstStyle/>
            <a:p>
              <a:pPr algn="r"/>
              <a:r>
                <a:rPr lang="fr-FR" sz="1000" dirty="0"/>
                <a:t>10</a:t>
              </a:r>
            </a:p>
          </p:txBody>
        </p:sp>
        <p:sp>
          <p:nvSpPr>
            <p:cNvPr id="339" name="ZoneTexte 338"/>
            <p:cNvSpPr txBox="1"/>
            <p:nvPr/>
          </p:nvSpPr>
          <p:spPr>
            <a:xfrm>
              <a:off x="3374149" y="4782772"/>
              <a:ext cx="396262" cy="246221"/>
            </a:xfrm>
            <a:prstGeom prst="rect">
              <a:avLst/>
            </a:prstGeom>
            <a:noFill/>
          </p:spPr>
          <p:txBody>
            <a:bodyPr wrap="none" rtlCol="0">
              <a:spAutoFit/>
            </a:bodyPr>
            <a:lstStyle/>
            <a:p>
              <a:pPr algn="r"/>
              <a:r>
                <a:rPr lang="fr-FR" sz="1000" dirty="0"/>
                <a:t>100</a:t>
              </a:r>
            </a:p>
          </p:txBody>
        </p:sp>
        <p:sp>
          <p:nvSpPr>
            <p:cNvPr id="340" name="ZoneTexte 339"/>
            <p:cNvSpPr txBox="1"/>
            <p:nvPr/>
          </p:nvSpPr>
          <p:spPr>
            <a:xfrm>
              <a:off x="3268350" y="4503436"/>
              <a:ext cx="502061" cy="246221"/>
            </a:xfrm>
            <a:prstGeom prst="rect">
              <a:avLst/>
            </a:prstGeom>
            <a:noFill/>
          </p:spPr>
          <p:txBody>
            <a:bodyPr wrap="none" rtlCol="0">
              <a:spAutoFit/>
            </a:bodyPr>
            <a:lstStyle/>
            <a:p>
              <a:pPr algn="r"/>
              <a:r>
                <a:rPr lang="fr-FR" sz="1000" dirty="0"/>
                <a:t>1 000</a:t>
              </a:r>
            </a:p>
          </p:txBody>
        </p:sp>
        <p:sp>
          <p:nvSpPr>
            <p:cNvPr id="341" name="ZoneTexte 340"/>
            <p:cNvSpPr txBox="1"/>
            <p:nvPr/>
          </p:nvSpPr>
          <p:spPr>
            <a:xfrm>
              <a:off x="3197818" y="4224100"/>
              <a:ext cx="572593" cy="246221"/>
            </a:xfrm>
            <a:prstGeom prst="rect">
              <a:avLst/>
            </a:prstGeom>
            <a:noFill/>
          </p:spPr>
          <p:txBody>
            <a:bodyPr wrap="none" rtlCol="0">
              <a:spAutoFit/>
            </a:bodyPr>
            <a:lstStyle/>
            <a:p>
              <a:pPr algn="r"/>
              <a:r>
                <a:rPr lang="fr-FR" sz="1000" dirty="0"/>
                <a:t>10 000</a:t>
              </a:r>
            </a:p>
          </p:txBody>
        </p:sp>
        <p:sp>
          <p:nvSpPr>
            <p:cNvPr id="342" name="ZoneTexte 341"/>
            <p:cNvSpPr txBox="1"/>
            <p:nvPr/>
          </p:nvSpPr>
          <p:spPr>
            <a:xfrm>
              <a:off x="3127286" y="3944764"/>
              <a:ext cx="643125" cy="246221"/>
            </a:xfrm>
            <a:prstGeom prst="rect">
              <a:avLst/>
            </a:prstGeom>
            <a:noFill/>
          </p:spPr>
          <p:txBody>
            <a:bodyPr wrap="none" rtlCol="0">
              <a:spAutoFit/>
            </a:bodyPr>
            <a:lstStyle/>
            <a:p>
              <a:pPr algn="r"/>
              <a:r>
                <a:rPr lang="fr-FR" sz="1000" dirty="0"/>
                <a:t>100 000</a:t>
              </a:r>
            </a:p>
          </p:txBody>
        </p:sp>
        <p:sp>
          <p:nvSpPr>
            <p:cNvPr id="344" name="ZoneTexte 343"/>
            <p:cNvSpPr txBox="1"/>
            <p:nvPr/>
          </p:nvSpPr>
          <p:spPr>
            <a:xfrm>
              <a:off x="3662410" y="5497586"/>
              <a:ext cx="255198" cy="246221"/>
            </a:xfrm>
            <a:prstGeom prst="rect">
              <a:avLst/>
            </a:prstGeom>
            <a:noFill/>
          </p:spPr>
          <p:txBody>
            <a:bodyPr wrap="none" rtlCol="0">
              <a:spAutoFit/>
            </a:bodyPr>
            <a:lstStyle/>
            <a:p>
              <a:pPr algn="ctr"/>
              <a:r>
                <a:rPr lang="fr-FR" sz="1000" dirty="0"/>
                <a:t>0</a:t>
              </a:r>
            </a:p>
          </p:txBody>
        </p:sp>
        <p:sp>
          <p:nvSpPr>
            <p:cNvPr id="345" name="ZoneTexte 344"/>
            <p:cNvSpPr txBox="1"/>
            <p:nvPr/>
          </p:nvSpPr>
          <p:spPr>
            <a:xfrm>
              <a:off x="4313410" y="5497586"/>
              <a:ext cx="325731" cy="246221"/>
            </a:xfrm>
            <a:prstGeom prst="rect">
              <a:avLst/>
            </a:prstGeom>
            <a:noFill/>
          </p:spPr>
          <p:txBody>
            <a:bodyPr wrap="none" rtlCol="0">
              <a:spAutoFit/>
            </a:bodyPr>
            <a:lstStyle/>
            <a:p>
              <a:pPr algn="ctr"/>
              <a:r>
                <a:rPr lang="fr-FR" sz="1000" dirty="0"/>
                <a:t>20</a:t>
              </a:r>
            </a:p>
          </p:txBody>
        </p:sp>
        <p:sp>
          <p:nvSpPr>
            <p:cNvPr id="346" name="ZoneTexte 345"/>
            <p:cNvSpPr txBox="1"/>
            <p:nvPr/>
          </p:nvSpPr>
          <p:spPr>
            <a:xfrm>
              <a:off x="5028253" y="5497586"/>
              <a:ext cx="325731" cy="246221"/>
            </a:xfrm>
            <a:prstGeom prst="rect">
              <a:avLst/>
            </a:prstGeom>
            <a:noFill/>
          </p:spPr>
          <p:txBody>
            <a:bodyPr wrap="none" rtlCol="0">
              <a:spAutoFit/>
            </a:bodyPr>
            <a:lstStyle/>
            <a:p>
              <a:pPr algn="ctr"/>
              <a:r>
                <a:rPr lang="fr-FR" sz="1000" dirty="0"/>
                <a:t>40</a:t>
              </a:r>
            </a:p>
          </p:txBody>
        </p:sp>
        <p:sp>
          <p:nvSpPr>
            <p:cNvPr id="347" name="ZoneTexte 346"/>
            <p:cNvSpPr txBox="1"/>
            <p:nvPr/>
          </p:nvSpPr>
          <p:spPr>
            <a:xfrm>
              <a:off x="5721396" y="5497586"/>
              <a:ext cx="325731" cy="246221"/>
            </a:xfrm>
            <a:prstGeom prst="rect">
              <a:avLst/>
            </a:prstGeom>
            <a:noFill/>
          </p:spPr>
          <p:txBody>
            <a:bodyPr wrap="none" rtlCol="0">
              <a:spAutoFit/>
            </a:bodyPr>
            <a:lstStyle/>
            <a:p>
              <a:pPr algn="ctr"/>
              <a:r>
                <a:rPr lang="fr-FR" sz="1000" dirty="0"/>
                <a:t>60</a:t>
              </a:r>
            </a:p>
          </p:txBody>
        </p:sp>
        <p:sp>
          <p:nvSpPr>
            <p:cNvPr id="348" name="ZoneTexte 347"/>
            <p:cNvSpPr txBox="1"/>
            <p:nvPr/>
          </p:nvSpPr>
          <p:spPr>
            <a:xfrm>
              <a:off x="4610721" y="5622529"/>
              <a:ext cx="533883" cy="246221"/>
            </a:xfrm>
            <a:prstGeom prst="rect">
              <a:avLst/>
            </a:prstGeom>
            <a:noFill/>
          </p:spPr>
          <p:txBody>
            <a:bodyPr wrap="none" rtlCol="0">
              <a:spAutoFit/>
            </a:bodyPr>
            <a:lstStyle/>
            <a:p>
              <a:pPr algn="ctr"/>
              <a:r>
                <a:rPr lang="fr-FR" sz="1000" b="1" dirty="0"/>
                <a:t>Jours</a:t>
              </a:r>
            </a:p>
          </p:txBody>
        </p:sp>
        <p:sp>
          <p:nvSpPr>
            <p:cNvPr id="277" name="Rectangle 117"/>
            <p:cNvSpPr>
              <a:spLocks noChangeArrowheads="1"/>
            </p:cNvSpPr>
            <p:nvPr/>
          </p:nvSpPr>
          <p:spPr bwMode="auto">
            <a:xfrm>
              <a:off x="5451117" y="4213258"/>
              <a:ext cx="63543" cy="6354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78" name="Rectangle 118"/>
            <p:cNvSpPr>
              <a:spLocks noChangeArrowheads="1"/>
            </p:cNvSpPr>
            <p:nvPr/>
          </p:nvSpPr>
          <p:spPr bwMode="auto">
            <a:xfrm>
              <a:off x="5451117" y="4051322"/>
              <a:ext cx="63543" cy="63543"/>
            </a:xfrm>
            <a:prstGeom prst="rect">
              <a:avLst/>
            </a:prstGeom>
            <a:solidFill>
              <a:srgbClr val="FF66CC"/>
            </a:solidFill>
            <a:ln w="0">
              <a:solidFill>
                <a:srgbClr val="FF66CC"/>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79" name="Rectangle 119"/>
            <p:cNvSpPr>
              <a:spLocks noChangeArrowheads="1"/>
            </p:cNvSpPr>
            <p:nvPr/>
          </p:nvSpPr>
          <p:spPr bwMode="auto">
            <a:xfrm>
              <a:off x="5451117" y="3894021"/>
              <a:ext cx="63543" cy="63543"/>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80" name="ZoneTexte 279"/>
            <p:cNvSpPr txBox="1"/>
            <p:nvPr/>
          </p:nvSpPr>
          <p:spPr>
            <a:xfrm>
              <a:off x="5548708" y="3959982"/>
              <a:ext cx="731290" cy="246221"/>
            </a:xfrm>
            <a:prstGeom prst="rect">
              <a:avLst/>
            </a:prstGeom>
            <a:noFill/>
          </p:spPr>
          <p:txBody>
            <a:bodyPr wrap="none" rtlCol="0">
              <a:spAutoFit/>
            </a:bodyPr>
            <a:lstStyle/>
            <a:p>
              <a:r>
                <a:rPr lang="fr-FR" sz="1000" dirty="0"/>
                <a:t>CAB-LAP</a:t>
              </a:r>
            </a:p>
          </p:txBody>
        </p:sp>
        <p:sp>
          <p:nvSpPr>
            <p:cNvPr id="281" name="ZoneTexte 280"/>
            <p:cNvSpPr txBox="1"/>
            <p:nvPr/>
          </p:nvSpPr>
          <p:spPr>
            <a:xfrm>
              <a:off x="5548708" y="4122298"/>
              <a:ext cx="555173" cy="246221"/>
            </a:xfrm>
            <a:prstGeom prst="rect">
              <a:avLst/>
            </a:prstGeom>
            <a:noFill/>
          </p:spPr>
          <p:txBody>
            <a:bodyPr wrap="none" rtlCol="0">
              <a:spAutoFit/>
            </a:bodyPr>
            <a:lstStyle/>
            <a:p>
              <a:r>
                <a:rPr lang="fr-FR" sz="1000" dirty="0"/>
                <a:t>MCAB</a:t>
              </a:r>
            </a:p>
          </p:txBody>
        </p:sp>
        <p:sp>
          <p:nvSpPr>
            <p:cNvPr id="282" name="ZoneTexte 281"/>
            <p:cNvSpPr txBox="1"/>
            <p:nvPr/>
          </p:nvSpPr>
          <p:spPr>
            <a:xfrm>
              <a:off x="5548708" y="3803440"/>
              <a:ext cx="647934" cy="246221"/>
            </a:xfrm>
            <a:prstGeom prst="rect">
              <a:avLst/>
            </a:prstGeom>
            <a:noFill/>
          </p:spPr>
          <p:txBody>
            <a:bodyPr wrap="none" rtlCol="0">
              <a:spAutoFit/>
            </a:bodyPr>
            <a:lstStyle/>
            <a:p>
              <a:r>
                <a:rPr lang="fr-FR" sz="1000" dirty="0"/>
                <a:t>NMCAB</a:t>
              </a:r>
            </a:p>
          </p:txBody>
        </p:sp>
      </p:grpSp>
      <p:sp>
        <p:nvSpPr>
          <p:cNvPr id="283" name="Rectangle 3"/>
          <p:cNvSpPr>
            <a:spLocks noGrp="1" noChangeArrowheads="1"/>
          </p:cNvSpPr>
          <p:nvPr>
            <p:ph idx="1"/>
          </p:nvPr>
        </p:nvSpPr>
        <p:spPr>
          <a:xfrm>
            <a:off x="239480" y="5923455"/>
            <a:ext cx="8831495" cy="703807"/>
          </a:xfrm>
        </p:spPr>
        <p:txBody>
          <a:bodyPr/>
          <a:lstStyle/>
          <a:p>
            <a:pPr eaLnBrk="1" hangingPunct="1"/>
            <a:r>
              <a:rPr lang="fr-FR" sz="1400" b="1" dirty="0">
                <a:solidFill>
                  <a:srgbClr val="0070C0"/>
                </a:solidFill>
              </a:rPr>
              <a:t>Conclusion : </a:t>
            </a:r>
            <a:r>
              <a:rPr lang="fr-FR" sz="1400" dirty="0"/>
              <a:t>par rapport à la formulation parent nano-formulée, la </a:t>
            </a:r>
            <a:r>
              <a:rPr lang="fr-FR" sz="1400" dirty="0" err="1"/>
              <a:t>prodrogue</a:t>
            </a:r>
            <a:r>
              <a:rPr lang="fr-FR" sz="1400" dirty="0"/>
              <a:t> de CAB nano-formulée présente une meilleure activité anti-VIH-1 et des propriétés PK de libération prolongée comparables sur les modèles testés in vitro et in vivo chez la souris (y compris en prophylaxie)</a:t>
            </a:r>
          </a:p>
        </p:txBody>
      </p:sp>
      <p:sp>
        <p:nvSpPr>
          <p:cNvPr id="270" name="ZoneTexte 26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120</a:t>
            </a:r>
          </a:p>
        </p:txBody>
      </p:sp>
    </p:spTree>
    <p:extLst>
      <p:ext uri="{BB962C8B-B14F-4D97-AF65-F5344CB8AC3E}">
        <p14:creationId xmlns:p14="http://schemas.microsoft.com/office/powerpoint/2010/main" val="149778046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3"/>
          <p:cNvSpPr>
            <a:spLocks noGrp="1" noChangeArrowheads="1"/>
          </p:cNvSpPr>
          <p:nvPr>
            <p:ph idx="1"/>
          </p:nvPr>
        </p:nvSpPr>
        <p:spPr>
          <a:xfrm>
            <a:off x="457200" y="1341438"/>
            <a:ext cx="8507413" cy="5241925"/>
          </a:xfrm>
        </p:spPr>
        <p:txBody>
          <a:bodyPr/>
          <a:lstStyle/>
          <a:p>
            <a:pPr eaLnBrk="1" hangingPunct="1"/>
            <a:r>
              <a:rPr lang="fr-FR" sz="1600" b="1" dirty="0">
                <a:solidFill>
                  <a:srgbClr val="0070C0"/>
                </a:solidFill>
              </a:rPr>
              <a:t>Rationnel : </a:t>
            </a:r>
            <a:r>
              <a:rPr lang="fr-FR" sz="1600" dirty="0"/>
              <a:t>l’efficacité de la </a:t>
            </a:r>
            <a:r>
              <a:rPr lang="fr-FR" sz="1600" dirty="0" err="1"/>
              <a:t>PrEP</a:t>
            </a:r>
            <a:r>
              <a:rPr lang="fr-FR" sz="1600" dirty="0"/>
              <a:t> est conditionnée par l’observance des patients et la recherche s’oriente de plus en plus vers des dispositifs implantables</a:t>
            </a:r>
          </a:p>
          <a:p>
            <a:pPr eaLnBrk="1" hangingPunct="1"/>
            <a:r>
              <a:rPr lang="fr-FR" sz="1600" b="1" dirty="0">
                <a:solidFill>
                  <a:srgbClr val="0070C0"/>
                </a:solidFill>
              </a:rPr>
              <a:t>Evaluation</a:t>
            </a:r>
            <a:r>
              <a:rPr lang="fr-FR" sz="1600" dirty="0"/>
              <a:t> d’un système en titane « rechargeable » de nano-canaux implantable en SC à l’échelon dorsal des Rhésus macaques libérant FTC et TAF pendant 83 jours avec la possibilité de remplissage après 70 jours</a:t>
            </a:r>
          </a:p>
          <a:p>
            <a:pPr eaLnBrk="1" hangingPunct="1"/>
            <a:r>
              <a:rPr lang="fr-FR" sz="1600" dirty="0"/>
              <a:t>Maintien des concentrations de TFV-DP au dessus du seuil protecteur de la </a:t>
            </a:r>
            <a:r>
              <a:rPr lang="fr-FR" sz="1600" dirty="0" err="1"/>
              <a:t>PrEP</a:t>
            </a:r>
            <a:r>
              <a:rPr lang="fr-FR" sz="1600" dirty="0"/>
              <a:t> VIH (alors que FTC-TP ne satisfait pas aux exigences du seuil protecteur de la </a:t>
            </a:r>
            <a:r>
              <a:rPr lang="fr-FR" sz="1600" dirty="0" err="1"/>
              <a:t>PrEP</a:t>
            </a:r>
            <a:r>
              <a:rPr lang="fr-FR" sz="1600" dirty="0"/>
              <a:t> VIH)</a:t>
            </a:r>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r>
              <a:rPr lang="fr-FR" sz="1600" b="1" dirty="0">
                <a:solidFill>
                  <a:srgbClr val="0070C0"/>
                </a:solidFill>
              </a:rPr>
              <a:t>Prochaine étape : </a:t>
            </a:r>
            <a:r>
              <a:rPr lang="fr-FR" sz="1600" dirty="0"/>
              <a:t>challenges SHIV répétés de manière à tester l’efficacité de l’implant « rechargeable » de FTC/TAF en PrEP </a:t>
            </a:r>
          </a:p>
          <a:p>
            <a:pPr eaLnBrk="1" hangingPunct="1"/>
            <a:endParaRPr lang="fr-FR" sz="1600" dirty="0"/>
          </a:p>
        </p:txBody>
      </p:sp>
      <p:sp>
        <p:nvSpPr>
          <p:cNvPr id="5122" name="Rectangle 2"/>
          <p:cNvSpPr>
            <a:spLocks noGrp="1" noChangeArrowheads="1"/>
          </p:cNvSpPr>
          <p:nvPr>
            <p:ph type="title"/>
          </p:nvPr>
        </p:nvSpPr>
        <p:spPr/>
        <p:txBody>
          <a:bodyPr/>
          <a:lstStyle/>
          <a:p>
            <a:pPr eaLnBrk="1" hangingPunct="1">
              <a:defRPr/>
            </a:pPr>
            <a:r>
              <a:rPr lang="fr-FR" dirty="0"/>
              <a:t>Implant « rechargeable » de FTC/TAF : évaluation chez des Rhésus macaques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Xuan</a:t>
            </a:r>
            <a:r>
              <a:rPr lang="en-GB" sz="1200" i="1" dirty="0">
                <a:solidFill>
                  <a:srgbClr val="0070C0"/>
                </a:solidFill>
              </a:rPr>
              <a:t> Chua C, CROI 2017, Abs. 422LB</a:t>
            </a:r>
          </a:p>
        </p:txBody>
      </p:sp>
      <p:pic>
        <p:nvPicPr>
          <p:cNvPr id="3" name="Image 2" descr="Capture d’écran 2017-02-16 à 20.30.14.png"/>
          <p:cNvPicPr>
            <a:picLocks noChangeAspect="1"/>
          </p:cNvPicPr>
          <p:nvPr/>
        </p:nvPicPr>
        <p:blipFill rotWithShape="1">
          <a:blip r:embed="rId3">
            <a:extLst>
              <a:ext uri="{28A0092B-C50C-407E-A947-70E740481C1C}">
                <a14:useLocalDpi xmlns:a14="http://schemas.microsoft.com/office/drawing/2010/main" val="0"/>
              </a:ext>
            </a:extLst>
          </a:blip>
          <a:srcRect l="35542"/>
          <a:stretch/>
        </p:blipFill>
        <p:spPr>
          <a:xfrm>
            <a:off x="863592" y="3535068"/>
            <a:ext cx="2807085" cy="2181158"/>
          </a:xfrm>
          <a:prstGeom prst="rect">
            <a:avLst/>
          </a:prstGeom>
        </p:spPr>
      </p:pic>
      <p:sp>
        <p:nvSpPr>
          <p:cNvPr id="7" name="ZoneTexte 6"/>
          <p:cNvSpPr txBox="1"/>
          <p:nvPr/>
        </p:nvSpPr>
        <p:spPr>
          <a:xfrm>
            <a:off x="3900843" y="3147722"/>
            <a:ext cx="5063770" cy="584775"/>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Concentrations intracellulaires de TF</a:t>
            </a:r>
            <a:r>
              <a:rPr lang="fr-FR" sz="1600" b="1" dirty="0">
                <a:solidFill>
                  <a:srgbClr val="2170C1"/>
                </a:solidFill>
                <a:latin typeface="Calibri" panose="020F0502020204030204" pitchFamily="34" charset="0"/>
                <a:cs typeface="Calibri" panose="020F0502020204030204" pitchFamily="34" charset="0"/>
              </a:rPr>
              <a:t>V-DP </a:t>
            </a:r>
            <a:r>
              <a:rPr lang="fr-FR" sz="1600" b="1" dirty="0">
                <a:solidFill>
                  <a:srgbClr val="0070C0"/>
                </a:solidFill>
                <a:latin typeface="Calibri" panose="020F0502020204030204" pitchFamily="34" charset="0"/>
                <a:cs typeface="Calibri" panose="020F0502020204030204" pitchFamily="34" charset="0"/>
              </a:rPr>
              <a:t>et FTC-TP</a:t>
            </a:r>
          </a:p>
          <a:p>
            <a:pPr algn="ctr"/>
            <a:r>
              <a:rPr lang="fr-FR" sz="1600" b="1" dirty="0">
                <a:solidFill>
                  <a:srgbClr val="2170C1"/>
                </a:solidFill>
                <a:latin typeface="Calibri" panose="020F0502020204030204" pitchFamily="34" charset="0"/>
                <a:cs typeface="Calibri" panose="020F0502020204030204" pitchFamily="34" charset="0"/>
              </a:rPr>
              <a:t>(</a:t>
            </a:r>
            <a:r>
              <a:rPr lang="fr-FR" sz="1600" b="1" dirty="0" err="1">
                <a:solidFill>
                  <a:srgbClr val="2170C1"/>
                </a:solidFill>
                <a:latin typeface="Calibri" panose="020F0502020204030204" pitchFamily="34" charset="0"/>
                <a:cs typeface="Calibri" panose="020F0502020204030204" pitchFamily="34" charset="0"/>
              </a:rPr>
              <a:t>fmol</a:t>
            </a:r>
            <a:r>
              <a:rPr lang="fr-FR" sz="1600" b="1" dirty="0">
                <a:solidFill>
                  <a:srgbClr val="2170C1"/>
                </a:solidFill>
                <a:latin typeface="Calibri" panose="020F0502020204030204" pitchFamily="34" charset="0"/>
                <a:cs typeface="Calibri" panose="020F0502020204030204" pitchFamily="34" charset="0"/>
              </a:rPr>
              <a:t>/10</a:t>
            </a:r>
            <a:r>
              <a:rPr lang="fr-FR" sz="1600" b="1" baseline="30000" dirty="0">
                <a:solidFill>
                  <a:srgbClr val="2170C1"/>
                </a:solidFill>
                <a:latin typeface="Calibri" panose="020F0502020204030204" pitchFamily="34" charset="0"/>
                <a:cs typeface="Calibri" panose="020F0502020204030204" pitchFamily="34" charset="0"/>
              </a:rPr>
              <a:t>6</a:t>
            </a:r>
            <a:r>
              <a:rPr lang="fr-FR" sz="1600" b="1" dirty="0">
                <a:solidFill>
                  <a:srgbClr val="2170C1"/>
                </a:solidFill>
                <a:latin typeface="Calibri" panose="020F0502020204030204" pitchFamily="34" charset="0"/>
                <a:cs typeface="Calibri" panose="020F0502020204030204" pitchFamily="34" charset="0"/>
              </a:rPr>
              <a:t> PBMC) </a:t>
            </a:r>
          </a:p>
        </p:txBody>
      </p:sp>
      <p:sp>
        <p:nvSpPr>
          <p:cNvPr id="8" name="ZoneTexte 7"/>
          <p:cNvSpPr txBox="1"/>
          <p:nvPr/>
        </p:nvSpPr>
        <p:spPr>
          <a:xfrm>
            <a:off x="456323" y="3143724"/>
            <a:ext cx="3418430" cy="338554"/>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rPr>
              <a:t>Photo d’un implant « rechargeable »</a:t>
            </a:r>
          </a:p>
        </p:txBody>
      </p:sp>
      <p:grpSp>
        <p:nvGrpSpPr>
          <p:cNvPr id="2" name="Groupe 1"/>
          <p:cNvGrpSpPr/>
          <p:nvPr/>
        </p:nvGrpSpPr>
        <p:grpSpPr>
          <a:xfrm>
            <a:off x="4297858" y="3638498"/>
            <a:ext cx="4249844" cy="2387022"/>
            <a:chOff x="4297858" y="3638498"/>
            <a:chExt cx="4249844" cy="2387022"/>
          </a:xfrm>
        </p:grpSpPr>
        <p:grpSp>
          <p:nvGrpSpPr>
            <p:cNvPr id="5141" name="Groupe 5140"/>
            <p:cNvGrpSpPr/>
            <p:nvPr/>
          </p:nvGrpSpPr>
          <p:grpSpPr>
            <a:xfrm>
              <a:off x="4813301" y="3733034"/>
              <a:ext cx="3505200" cy="1866900"/>
              <a:chOff x="4813301" y="3635376"/>
              <a:chExt cx="3505200" cy="1866900"/>
            </a:xfrm>
          </p:grpSpPr>
          <p:sp>
            <p:nvSpPr>
              <p:cNvPr id="10" name="Freeform 8"/>
              <p:cNvSpPr>
                <a:spLocks/>
              </p:cNvSpPr>
              <p:nvPr/>
            </p:nvSpPr>
            <p:spPr bwMode="auto">
              <a:xfrm>
                <a:off x="4868863" y="3635376"/>
                <a:ext cx="3435350" cy="1801813"/>
              </a:xfrm>
              <a:custGeom>
                <a:avLst/>
                <a:gdLst>
                  <a:gd name="T0" fmla="*/ 0 w 4326"/>
                  <a:gd name="T1" fmla="*/ 0 h 2270"/>
                  <a:gd name="T2" fmla="*/ 0 w 4326"/>
                  <a:gd name="T3" fmla="*/ 2270 h 2270"/>
                  <a:gd name="T4" fmla="*/ 4326 w 4326"/>
                  <a:gd name="T5" fmla="*/ 2270 h 2270"/>
                </a:gdLst>
                <a:ahLst/>
                <a:cxnLst>
                  <a:cxn ang="0">
                    <a:pos x="T0" y="T1"/>
                  </a:cxn>
                  <a:cxn ang="0">
                    <a:pos x="T2" y="T3"/>
                  </a:cxn>
                  <a:cxn ang="0">
                    <a:pos x="T4" y="T5"/>
                  </a:cxn>
                </a:cxnLst>
                <a:rect l="0" t="0" r="r" b="b"/>
                <a:pathLst>
                  <a:path w="4326" h="2270">
                    <a:moveTo>
                      <a:pt x="0" y="0"/>
                    </a:moveTo>
                    <a:lnTo>
                      <a:pt x="0" y="2270"/>
                    </a:lnTo>
                    <a:lnTo>
                      <a:pt x="4326" y="2270"/>
                    </a:lnTo>
                  </a:path>
                </a:pathLst>
              </a:custGeom>
              <a:noFill/>
              <a:ln w="47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9"/>
              <p:cNvSpPr>
                <a:spLocks noChangeShapeType="1"/>
              </p:cNvSpPr>
              <p:nvPr/>
            </p:nvSpPr>
            <p:spPr bwMode="auto">
              <a:xfrm flipV="1">
                <a:off x="78390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0"/>
              <p:cNvSpPr>
                <a:spLocks noChangeShapeType="1"/>
              </p:cNvSpPr>
              <p:nvPr/>
            </p:nvSpPr>
            <p:spPr bwMode="auto">
              <a:xfrm flipV="1">
                <a:off x="80168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1"/>
              <p:cNvSpPr>
                <a:spLocks noChangeShapeType="1"/>
              </p:cNvSpPr>
              <p:nvPr/>
            </p:nvSpPr>
            <p:spPr bwMode="auto">
              <a:xfrm flipV="1">
                <a:off x="8196263"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2"/>
              <p:cNvSpPr>
                <a:spLocks noChangeShapeType="1"/>
              </p:cNvSpPr>
              <p:nvPr/>
            </p:nvSpPr>
            <p:spPr bwMode="auto">
              <a:xfrm flipV="1">
                <a:off x="64150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3"/>
              <p:cNvSpPr>
                <a:spLocks noChangeShapeType="1"/>
              </p:cNvSpPr>
              <p:nvPr/>
            </p:nvSpPr>
            <p:spPr bwMode="auto">
              <a:xfrm flipV="1">
                <a:off x="65928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4"/>
              <p:cNvSpPr>
                <a:spLocks noChangeShapeType="1"/>
              </p:cNvSpPr>
              <p:nvPr/>
            </p:nvSpPr>
            <p:spPr bwMode="auto">
              <a:xfrm flipV="1">
                <a:off x="67706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5"/>
              <p:cNvSpPr>
                <a:spLocks noChangeShapeType="1"/>
              </p:cNvSpPr>
              <p:nvPr/>
            </p:nvSpPr>
            <p:spPr bwMode="auto">
              <a:xfrm flipV="1">
                <a:off x="69484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6"/>
              <p:cNvSpPr>
                <a:spLocks noChangeShapeType="1"/>
              </p:cNvSpPr>
              <p:nvPr/>
            </p:nvSpPr>
            <p:spPr bwMode="auto">
              <a:xfrm flipV="1">
                <a:off x="71278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7"/>
              <p:cNvSpPr>
                <a:spLocks noChangeShapeType="1"/>
              </p:cNvSpPr>
              <p:nvPr/>
            </p:nvSpPr>
            <p:spPr bwMode="auto">
              <a:xfrm flipV="1">
                <a:off x="73056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8"/>
              <p:cNvSpPr>
                <a:spLocks noChangeShapeType="1"/>
              </p:cNvSpPr>
              <p:nvPr/>
            </p:nvSpPr>
            <p:spPr bwMode="auto">
              <a:xfrm flipV="1">
                <a:off x="74834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9"/>
              <p:cNvSpPr>
                <a:spLocks noChangeShapeType="1"/>
              </p:cNvSpPr>
              <p:nvPr/>
            </p:nvSpPr>
            <p:spPr bwMode="auto">
              <a:xfrm flipV="1">
                <a:off x="7661276"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0"/>
              <p:cNvSpPr>
                <a:spLocks noChangeShapeType="1"/>
              </p:cNvSpPr>
              <p:nvPr/>
            </p:nvSpPr>
            <p:spPr bwMode="auto">
              <a:xfrm flipV="1">
                <a:off x="49911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1"/>
              <p:cNvSpPr>
                <a:spLocks noChangeShapeType="1"/>
              </p:cNvSpPr>
              <p:nvPr/>
            </p:nvSpPr>
            <p:spPr bwMode="auto">
              <a:xfrm flipV="1">
                <a:off x="51689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2"/>
              <p:cNvSpPr>
                <a:spLocks noChangeShapeType="1"/>
              </p:cNvSpPr>
              <p:nvPr/>
            </p:nvSpPr>
            <p:spPr bwMode="auto">
              <a:xfrm flipV="1">
                <a:off x="55245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3"/>
              <p:cNvSpPr>
                <a:spLocks noChangeShapeType="1"/>
              </p:cNvSpPr>
              <p:nvPr/>
            </p:nvSpPr>
            <p:spPr bwMode="auto">
              <a:xfrm flipV="1">
                <a:off x="53467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4"/>
              <p:cNvSpPr>
                <a:spLocks noChangeShapeType="1"/>
              </p:cNvSpPr>
              <p:nvPr/>
            </p:nvSpPr>
            <p:spPr bwMode="auto">
              <a:xfrm flipV="1">
                <a:off x="57023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5"/>
              <p:cNvSpPr>
                <a:spLocks noChangeShapeType="1"/>
              </p:cNvSpPr>
              <p:nvPr/>
            </p:nvSpPr>
            <p:spPr bwMode="auto">
              <a:xfrm flipV="1">
                <a:off x="5880101"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6"/>
              <p:cNvSpPr>
                <a:spLocks noChangeShapeType="1"/>
              </p:cNvSpPr>
              <p:nvPr/>
            </p:nvSpPr>
            <p:spPr bwMode="auto">
              <a:xfrm flipV="1">
                <a:off x="60594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7"/>
              <p:cNvSpPr>
                <a:spLocks noChangeShapeType="1"/>
              </p:cNvSpPr>
              <p:nvPr/>
            </p:nvSpPr>
            <p:spPr bwMode="auto">
              <a:xfrm flipV="1">
                <a:off x="6237288" y="5437188"/>
                <a:ext cx="0" cy="6508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8"/>
              <p:cNvSpPr>
                <a:spLocks noChangeShapeType="1"/>
              </p:cNvSpPr>
              <p:nvPr/>
            </p:nvSpPr>
            <p:spPr bwMode="auto">
              <a:xfrm>
                <a:off x="4813301" y="4251326"/>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9"/>
              <p:cNvSpPr>
                <a:spLocks noChangeShapeType="1"/>
              </p:cNvSpPr>
              <p:nvPr/>
            </p:nvSpPr>
            <p:spPr bwMode="auto">
              <a:xfrm>
                <a:off x="4813301" y="4845051"/>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0" name="Line 30"/>
              <p:cNvSpPr>
                <a:spLocks noChangeShapeType="1"/>
              </p:cNvSpPr>
              <p:nvPr/>
            </p:nvSpPr>
            <p:spPr bwMode="auto">
              <a:xfrm>
                <a:off x="4813301" y="5437188"/>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1" name="Line 31"/>
              <p:cNvSpPr>
                <a:spLocks noChangeShapeType="1"/>
              </p:cNvSpPr>
              <p:nvPr/>
            </p:nvSpPr>
            <p:spPr bwMode="auto">
              <a:xfrm>
                <a:off x="4813301" y="3652838"/>
                <a:ext cx="555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3" name="Line 32"/>
              <p:cNvSpPr>
                <a:spLocks noChangeShapeType="1"/>
              </p:cNvSpPr>
              <p:nvPr/>
            </p:nvSpPr>
            <p:spPr bwMode="auto">
              <a:xfrm>
                <a:off x="7483476" y="3910013"/>
                <a:ext cx="0" cy="1411288"/>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4" name="Line 33"/>
              <p:cNvSpPr>
                <a:spLocks noChangeShapeType="1"/>
              </p:cNvSpPr>
              <p:nvPr/>
            </p:nvSpPr>
            <p:spPr bwMode="auto">
              <a:xfrm flipH="1">
                <a:off x="4868863" y="3910013"/>
                <a:ext cx="2614613" cy="0"/>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5" name="Line 34"/>
              <p:cNvSpPr>
                <a:spLocks noChangeShapeType="1"/>
              </p:cNvSpPr>
              <p:nvPr/>
            </p:nvSpPr>
            <p:spPr bwMode="auto">
              <a:xfrm flipH="1">
                <a:off x="4868863" y="5321301"/>
                <a:ext cx="2614613" cy="0"/>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6" name="Line 35"/>
              <p:cNvSpPr>
                <a:spLocks noChangeShapeType="1"/>
              </p:cNvSpPr>
              <p:nvPr/>
            </p:nvSpPr>
            <p:spPr bwMode="auto">
              <a:xfrm flipH="1">
                <a:off x="7483476" y="3910013"/>
                <a:ext cx="825500" cy="0"/>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8" name="Line 36"/>
              <p:cNvSpPr>
                <a:spLocks noChangeShapeType="1"/>
              </p:cNvSpPr>
              <p:nvPr/>
            </p:nvSpPr>
            <p:spPr bwMode="auto">
              <a:xfrm flipH="1">
                <a:off x="7483476" y="5321301"/>
                <a:ext cx="835025" cy="0"/>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49" name="Line 37"/>
              <p:cNvSpPr>
                <a:spLocks noChangeShapeType="1"/>
              </p:cNvSpPr>
              <p:nvPr/>
            </p:nvSpPr>
            <p:spPr bwMode="auto">
              <a:xfrm>
                <a:off x="7483476" y="3663951"/>
                <a:ext cx="0" cy="246063"/>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50" name="Line 38"/>
              <p:cNvSpPr>
                <a:spLocks noChangeShapeType="1"/>
              </p:cNvSpPr>
              <p:nvPr/>
            </p:nvSpPr>
            <p:spPr bwMode="auto">
              <a:xfrm>
                <a:off x="7483476" y="5321301"/>
                <a:ext cx="0" cy="115888"/>
              </a:xfrm>
              <a:prstGeom prst="line">
                <a:avLst/>
              </a:prstGeom>
              <a:noFill/>
              <a:ln w="4763">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51" name="Freeform 39"/>
              <p:cNvSpPr>
                <a:spLocks/>
              </p:cNvSpPr>
              <p:nvPr/>
            </p:nvSpPr>
            <p:spPr bwMode="auto">
              <a:xfrm>
                <a:off x="4991101" y="4090988"/>
                <a:ext cx="3203575" cy="1346200"/>
              </a:xfrm>
              <a:custGeom>
                <a:avLst/>
                <a:gdLst>
                  <a:gd name="T0" fmla="*/ 4038 w 4038"/>
                  <a:gd name="T1" fmla="*/ 190 h 1696"/>
                  <a:gd name="T2" fmla="*/ 3804 w 4038"/>
                  <a:gd name="T3" fmla="*/ 145 h 1696"/>
                  <a:gd name="T4" fmla="*/ 3588 w 4038"/>
                  <a:gd name="T5" fmla="*/ 145 h 1696"/>
                  <a:gd name="T6" fmla="*/ 3362 w 4038"/>
                  <a:gd name="T7" fmla="*/ 65 h 1696"/>
                  <a:gd name="T8" fmla="*/ 3141 w 4038"/>
                  <a:gd name="T9" fmla="*/ 551 h 1696"/>
                  <a:gd name="T10" fmla="*/ 2921 w 4038"/>
                  <a:gd name="T11" fmla="*/ 480 h 1696"/>
                  <a:gd name="T12" fmla="*/ 2690 w 4038"/>
                  <a:gd name="T13" fmla="*/ 354 h 1696"/>
                  <a:gd name="T14" fmla="*/ 2471 w 4038"/>
                  <a:gd name="T15" fmla="*/ 244 h 1696"/>
                  <a:gd name="T16" fmla="*/ 2232 w 4038"/>
                  <a:gd name="T17" fmla="*/ 244 h 1696"/>
                  <a:gd name="T18" fmla="*/ 2014 w 4038"/>
                  <a:gd name="T19" fmla="*/ 333 h 1696"/>
                  <a:gd name="T20" fmla="*/ 1795 w 4038"/>
                  <a:gd name="T21" fmla="*/ 28 h 1696"/>
                  <a:gd name="T22" fmla="*/ 1570 w 4038"/>
                  <a:gd name="T23" fmla="*/ 28 h 1696"/>
                  <a:gd name="T24" fmla="*/ 1343 w 4038"/>
                  <a:gd name="T25" fmla="*/ 0 h 1696"/>
                  <a:gd name="T26" fmla="*/ 1120 w 4038"/>
                  <a:gd name="T27" fmla="*/ 60 h 1696"/>
                  <a:gd name="T28" fmla="*/ 889 w 4038"/>
                  <a:gd name="T29" fmla="*/ 112 h 1696"/>
                  <a:gd name="T30" fmla="*/ 667 w 4038"/>
                  <a:gd name="T31" fmla="*/ 29 h 1696"/>
                  <a:gd name="T32" fmla="*/ 442 w 4038"/>
                  <a:gd name="T33" fmla="*/ 98 h 1696"/>
                  <a:gd name="T34" fmla="*/ 229 w 4038"/>
                  <a:gd name="T35" fmla="*/ 143 h 1696"/>
                  <a:gd name="T36" fmla="*/ 0 w 4038"/>
                  <a:gd name="T37" fmla="*/ 1696 h 1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38" h="1696">
                    <a:moveTo>
                      <a:pt x="4038" y="190"/>
                    </a:moveTo>
                    <a:lnTo>
                      <a:pt x="3804" y="145"/>
                    </a:lnTo>
                    <a:lnTo>
                      <a:pt x="3588" y="145"/>
                    </a:lnTo>
                    <a:lnTo>
                      <a:pt x="3362" y="65"/>
                    </a:lnTo>
                    <a:lnTo>
                      <a:pt x="3141" y="551"/>
                    </a:lnTo>
                    <a:lnTo>
                      <a:pt x="2921" y="480"/>
                    </a:lnTo>
                    <a:lnTo>
                      <a:pt x="2690" y="354"/>
                    </a:lnTo>
                    <a:lnTo>
                      <a:pt x="2471" y="244"/>
                    </a:lnTo>
                    <a:lnTo>
                      <a:pt x="2232" y="244"/>
                    </a:lnTo>
                    <a:lnTo>
                      <a:pt x="2014" y="333"/>
                    </a:lnTo>
                    <a:lnTo>
                      <a:pt x="1795" y="28"/>
                    </a:lnTo>
                    <a:lnTo>
                      <a:pt x="1570" y="28"/>
                    </a:lnTo>
                    <a:lnTo>
                      <a:pt x="1343" y="0"/>
                    </a:lnTo>
                    <a:lnTo>
                      <a:pt x="1120" y="60"/>
                    </a:lnTo>
                    <a:lnTo>
                      <a:pt x="889" y="112"/>
                    </a:lnTo>
                    <a:lnTo>
                      <a:pt x="667" y="29"/>
                    </a:lnTo>
                    <a:lnTo>
                      <a:pt x="442" y="98"/>
                    </a:lnTo>
                    <a:lnTo>
                      <a:pt x="229" y="143"/>
                    </a:lnTo>
                    <a:lnTo>
                      <a:pt x="0" y="1696"/>
                    </a:lnTo>
                  </a:path>
                </a:pathLst>
              </a:custGeom>
              <a:noFill/>
              <a:ln w="14288">
                <a:solidFill>
                  <a:srgbClr val="99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52" name="Freeform 40"/>
              <p:cNvSpPr>
                <a:spLocks/>
              </p:cNvSpPr>
              <p:nvPr/>
            </p:nvSpPr>
            <p:spPr bwMode="auto">
              <a:xfrm>
                <a:off x="5149851" y="4181476"/>
                <a:ext cx="47625" cy="47625"/>
              </a:xfrm>
              <a:custGeom>
                <a:avLst/>
                <a:gdLst>
                  <a:gd name="T0" fmla="*/ 51 w 60"/>
                  <a:gd name="T1" fmla="*/ 50 h 60"/>
                  <a:gd name="T2" fmla="*/ 56 w 60"/>
                  <a:gd name="T3" fmla="*/ 44 h 60"/>
                  <a:gd name="T4" fmla="*/ 59 w 60"/>
                  <a:gd name="T5" fmla="*/ 37 h 60"/>
                  <a:gd name="T6" fmla="*/ 60 w 60"/>
                  <a:gd name="T7" fmla="*/ 29 h 60"/>
                  <a:gd name="T8" fmla="*/ 59 w 60"/>
                  <a:gd name="T9" fmla="*/ 21 h 60"/>
                  <a:gd name="T10" fmla="*/ 56 w 60"/>
                  <a:gd name="T11" fmla="*/ 14 h 60"/>
                  <a:gd name="T12" fmla="*/ 51 w 60"/>
                  <a:gd name="T13" fmla="*/ 8 h 60"/>
                  <a:gd name="T14" fmla="*/ 44 w 60"/>
                  <a:gd name="T15" fmla="*/ 3 h 60"/>
                  <a:gd name="T16" fmla="*/ 38 w 60"/>
                  <a:gd name="T17" fmla="*/ 1 h 60"/>
                  <a:gd name="T18" fmla="*/ 29 w 60"/>
                  <a:gd name="T19" fmla="*/ 0 h 60"/>
                  <a:gd name="T20" fmla="*/ 21 w 60"/>
                  <a:gd name="T21" fmla="*/ 1 h 60"/>
                  <a:gd name="T22" fmla="*/ 15 w 60"/>
                  <a:gd name="T23" fmla="*/ 3 h 60"/>
                  <a:gd name="T24" fmla="*/ 8 w 60"/>
                  <a:gd name="T25" fmla="*/ 8 h 60"/>
                  <a:gd name="T26" fmla="*/ 3 w 60"/>
                  <a:gd name="T27" fmla="*/ 14 h 60"/>
                  <a:gd name="T28" fmla="*/ 2 w 60"/>
                  <a:gd name="T29" fmla="*/ 21 h 60"/>
                  <a:gd name="T30" fmla="*/ 0 w 60"/>
                  <a:gd name="T31" fmla="*/ 29 h 60"/>
                  <a:gd name="T32" fmla="*/ 2 w 60"/>
                  <a:gd name="T33" fmla="*/ 37 h 60"/>
                  <a:gd name="T34" fmla="*/ 3 w 60"/>
                  <a:gd name="T35" fmla="*/ 44 h 60"/>
                  <a:gd name="T36" fmla="*/ 8 w 60"/>
                  <a:gd name="T37" fmla="*/ 50 h 60"/>
                  <a:gd name="T38" fmla="*/ 15 w 60"/>
                  <a:gd name="T39" fmla="*/ 55 h 60"/>
                  <a:gd name="T40" fmla="*/ 21 w 60"/>
                  <a:gd name="T41" fmla="*/ 58 h 60"/>
                  <a:gd name="T42" fmla="*/ 29 w 60"/>
                  <a:gd name="T43" fmla="*/ 60 h 60"/>
                  <a:gd name="T44" fmla="*/ 38 w 60"/>
                  <a:gd name="T45" fmla="*/ 58 h 60"/>
                  <a:gd name="T46" fmla="*/ 44 w 60"/>
                  <a:gd name="T47" fmla="*/ 55 h 60"/>
                  <a:gd name="T48" fmla="*/ 51 w 60"/>
                  <a:gd name="T49" fmla="*/ 50 h 60"/>
                  <a:gd name="T50" fmla="*/ 51 w 60"/>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1" y="50"/>
                    </a:moveTo>
                    <a:lnTo>
                      <a:pt x="56" y="44"/>
                    </a:lnTo>
                    <a:lnTo>
                      <a:pt x="59" y="37"/>
                    </a:lnTo>
                    <a:lnTo>
                      <a:pt x="60" y="29"/>
                    </a:lnTo>
                    <a:lnTo>
                      <a:pt x="59" y="21"/>
                    </a:lnTo>
                    <a:lnTo>
                      <a:pt x="56" y="14"/>
                    </a:lnTo>
                    <a:lnTo>
                      <a:pt x="51" y="8"/>
                    </a:lnTo>
                    <a:lnTo>
                      <a:pt x="44" y="3"/>
                    </a:lnTo>
                    <a:lnTo>
                      <a:pt x="38" y="1"/>
                    </a:lnTo>
                    <a:lnTo>
                      <a:pt x="29" y="0"/>
                    </a:lnTo>
                    <a:lnTo>
                      <a:pt x="21" y="1"/>
                    </a:lnTo>
                    <a:lnTo>
                      <a:pt x="15" y="3"/>
                    </a:lnTo>
                    <a:lnTo>
                      <a:pt x="8" y="8"/>
                    </a:lnTo>
                    <a:lnTo>
                      <a:pt x="3" y="14"/>
                    </a:lnTo>
                    <a:lnTo>
                      <a:pt x="2" y="21"/>
                    </a:lnTo>
                    <a:lnTo>
                      <a:pt x="0" y="29"/>
                    </a:lnTo>
                    <a:lnTo>
                      <a:pt x="2" y="37"/>
                    </a:lnTo>
                    <a:lnTo>
                      <a:pt x="3" y="44"/>
                    </a:lnTo>
                    <a:lnTo>
                      <a:pt x="8" y="50"/>
                    </a:lnTo>
                    <a:lnTo>
                      <a:pt x="15" y="55"/>
                    </a:lnTo>
                    <a:lnTo>
                      <a:pt x="21" y="58"/>
                    </a:lnTo>
                    <a:lnTo>
                      <a:pt x="29" y="60"/>
                    </a:lnTo>
                    <a:lnTo>
                      <a:pt x="38" y="58"/>
                    </a:lnTo>
                    <a:lnTo>
                      <a:pt x="44" y="55"/>
                    </a:lnTo>
                    <a:lnTo>
                      <a:pt x="51" y="50"/>
                    </a:lnTo>
                    <a:lnTo>
                      <a:pt x="51"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3" name="Freeform 41"/>
              <p:cNvSpPr>
                <a:spLocks/>
              </p:cNvSpPr>
              <p:nvPr/>
            </p:nvSpPr>
            <p:spPr bwMode="auto">
              <a:xfrm>
                <a:off x="4967288" y="5413376"/>
                <a:ext cx="46038" cy="46038"/>
              </a:xfrm>
              <a:custGeom>
                <a:avLst/>
                <a:gdLst>
                  <a:gd name="T0" fmla="*/ 50 w 59"/>
                  <a:gd name="T1" fmla="*/ 51 h 59"/>
                  <a:gd name="T2" fmla="*/ 55 w 59"/>
                  <a:gd name="T3" fmla="*/ 44 h 59"/>
                  <a:gd name="T4" fmla="*/ 59 w 59"/>
                  <a:gd name="T5" fmla="*/ 38 h 59"/>
                  <a:gd name="T6" fmla="*/ 59 w 59"/>
                  <a:gd name="T7" fmla="*/ 30 h 59"/>
                  <a:gd name="T8" fmla="*/ 59 w 59"/>
                  <a:gd name="T9" fmla="*/ 22 h 59"/>
                  <a:gd name="T10" fmla="*/ 55 w 59"/>
                  <a:gd name="T11" fmla="*/ 15 h 59"/>
                  <a:gd name="T12" fmla="*/ 50 w 59"/>
                  <a:gd name="T13" fmla="*/ 9 h 59"/>
                  <a:gd name="T14" fmla="*/ 44 w 59"/>
                  <a:gd name="T15" fmla="*/ 4 h 59"/>
                  <a:gd name="T16" fmla="*/ 37 w 59"/>
                  <a:gd name="T17" fmla="*/ 0 h 59"/>
                  <a:gd name="T18" fmla="*/ 29 w 59"/>
                  <a:gd name="T19" fmla="*/ 0 h 59"/>
                  <a:gd name="T20" fmla="*/ 21 w 59"/>
                  <a:gd name="T21" fmla="*/ 0 h 59"/>
                  <a:gd name="T22" fmla="*/ 15 w 59"/>
                  <a:gd name="T23" fmla="*/ 4 h 59"/>
                  <a:gd name="T24" fmla="*/ 8 w 59"/>
                  <a:gd name="T25" fmla="*/ 9 h 59"/>
                  <a:gd name="T26" fmla="*/ 3 w 59"/>
                  <a:gd name="T27" fmla="*/ 15 h 59"/>
                  <a:gd name="T28" fmla="*/ 2 w 59"/>
                  <a:gd name="T29" fmla="*/ 22 h 59"/>
                  <a:gd name="T30" fmla="*/ 0 w 59"/>
                  <a:gd name="T31" fmla="*/ 30 h 59"/>
                  <a:gd name="T32" fmla="*/ 2 w 59"/>
                  <a:gd name="T33" fmla="*/ 38 h 59"/>
                  <a:gd name="T34" fmla="*/ 3 w 59"/>
                  <a:gd name="T35" fmla="*/ 44 h 59"/>
                  <a:gd name="T36" fmla="*/ 8 w 59"/>
                  <a:gd name="T37" fmla="*/ 51 h 59"/>
                  <a:gd name="T38" fmla="*/ 15 w 59"/>
                  <a:gd name="T39" fmla="*/ 56 h 59"/>
                  <a:gd name="T40" fmla="*/ 21 w 59"/>
                  <a:gd name="T41" fmla="*/ 59 h 59"/>
                  <a:gd name="T42" fmla="*/ 29 w 59"/>
                  <a:gd name="T43" fmla="*/ 59 h 59"/>
                  <a:gd name="T44" fmla="*/ 37 w 59"/>
                  <a:gd name="T45" fmla="*/ 59 h 59"/>
                  <a:gd name="T46" fmla="*/ 44 w 59"/>
                  <a:gd name="T47" fmla="*/ 56 h 59"/>
                  <a:gd name="T48" fmla="*/ 50 w 59"/>
                  <a:gd name="T49" fmla="*/ 51 h 59"/>
                  <a:gd name="T50" fmla="*/ 50 w 59"/>
                  <a:gd name="T51"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9">
                    <a:moveTo>
                      <a:pt x="50" y="51"/>
                    </a:moveTo>
                    <a:lnTo>
                      <a:pt x="55" y="44"/>
                    </a:lnTo>
                    <a:lnTo>
                      <a:pt x="59" y="38"/>
                    </a:lnTo>
                    <a:lnTo>
                      <a:pt x="59" y="30"/>
                    </a:lnTo>
                    <a:lnTo>
                      <a:pt x="59" y="22"/>
                    </a:lnTo>
                    <a:lnTo>
                      <a:pt x="55" y="15"/>
                    </a:lnTo>
                    <a:lnTo>
                      <a:pt x="50" y="9"/>
                    </a:lnTo>
                    <a:lnTo>
                      <a:pt x="44" y="4"/>
                    </a:lnTo>
                    <a:lnTo>
                      <a:pt x="37" y="0"/>
                    </a:lnTo>
                    <a:lnTo>
                      <a:pt x="29" y="0"/>
                    </a:lnTo>
                    <a:lnTo>
                      <a:pt x="21" y="0"/>
                    </a:lnTo>
                    <a:lnTo>
                      <a:pt x="15" y="4"/>
                    </a:lnTo>
                    <a:lnTo>
                      <a:pt x="8" y="9"/>
                    </a:lnTo>
                    <a:lnTo>
                      <a:pt x="3" y="15"/>
                    </a:lnTo>
                    <a:lnTo>
                      <a:pt x="2" y="22"/>
                    </a:lnTo>
                    <a:lnTo>
                      <a:pt x="0" y="30"/>
                    </a:lnTo>
                    <a:lnTo>
                      <a:pt x="2" y="38"/>
                    </a:lnTo>
                    <a:lnTo>
                      <a:pt x="3" y="44"/>
                    </a:lnTo>
                    <a:lnTo>
                      <a:pt x="8" y="51"/>
                    </a:lnTo>
                    <a:lnTo>
                      <a:pt x="15" y="56"/>
                    </a:lnTo>
                    <a:lnTo>
                      <a:pt x="21" y="59"/>
                    </a:lnTo>
                    <a:lnTo>
                      <a:pt x="29" y="59"/>
                    </a:lnTo>
                    <a:lnTo>
                      <a:pt x="37" y="59"/>
                    </a:lnTo>
                    <a:lnTo>
                      <a:pt x="44" y="56"/>
                    </a:lnTo>
                    <a:lnTo>
                      <a:pt x="50" y="51"/>
                    </a:lnTo>
                    <a:lnTo>
                      <a:pt x="50"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4" name="Freeform 42"/>
              <p:cNvSpPr>
                <a:spLocks/>
              </p:cNvSpPr>
              <p:nvPr/>
            </p:nvSpPr>
            <p:spPr bwMode="auto">
              <a:xfrm>
                <a:off x="5318126" y="4143376"/>
                <a:ext cx="46038" cy="47625"/>
              </a:xfrm>
              <a:custGeom>
                <a:avLst/>
                <a:gdLst>
                  <a:gd name="T0" fmla="*/ 51 w 59"/>
                  <a:gd name="T1" fmla="*/ 50 h 60"/>
                  <a:gd name="T2" fmla="*/ 55 w 59"/>
                  <a:gd name="T3" fmla="*/ 45 h 60"/>
                  <a:gd name="T4" fmla="*/ 59 w 59"/>
                  <a:gd name="T5" fmla="*/ 37 h 60"/>
                  <a:gd name="T6" fmla="*/ 59 w 59"/>
                  <a:gd name="T7" fmla="*/ 31 h 60"/>
                  <a:gd name="T8" fmla="*/ 59 w 59"/>
                  <a:gd name="T9" fmla="*/ 22 h 60"/>
                  <a:gd name="T10" fmla="*/ 55 w 59"/>
                  <a:gd name="T11" fmla="*/ 14 h 60"/>
                  <a:gd name="T12" fmla="*/ 51 w 59"/>
                  <a:gd name="T13" fmla="*/ 8 h 60"/>
                  <a:gd name="T14" fmla="*/ 44 w 59"/>
                  <a:gd name="T15" fmla="*/ 5 h 60"/>
                  <a:gd name="T16" fmla="*/ 38 w 59"/>
                  <a:gd name="T17" fmla="*/ 1 h 60"/>
                  <a:gd name="T18" fmla="*/ 29 w 59"/>
                  <a:gd name="T19" fmla="*/ 0 h 60"/>
                  <a:gd name="T20" fmla="*/ 21 w 59"/>
                  <a:gd name="T21" fmla="*/ 1 h 60"/>
                  <a:gd name="T22" fmla="*/ 15 w 59"/>
                  <a:gd name="T23" fmla="*/ 5 h 60"/>
                  <a:gd name="T24" fmla="*/ 8 w 59"/>
                  <a:gd name="T25" fmla="*/ 8 h 60"/>
                  <a:gd name="T26" fmla="*/ 3 w 59"/>
                  <a:gd name="T27" fmla="*/ 14 h 60"/>
                  <a:gd name="T28" fmla="*/ 0 w 59"/>
                  <a:gd name="T29" fmla="*/ 22 h 60"/>
                  <a:gd name="T30" fmla="*/ 0 w 59"/>
                  <a:gd name="T31" fmla="*/ 31 h 60"/>
                  <a:gd name="T32" fmla="*/ 0 w 59"/>
                  <a:gd name="T33" fmla="*/ 37 h 60"/>
                  <a:gd name="T34" fmla="*/ 3 w 59"/>
                  <a:gd name="T35" fmla="*/ 45 h 60"/>
                  <a:gd name="T36" fmla="*/ 8 w 59"/>
                  <a:gd name="T37" fmla="*/ 50 h 60"/>
                  <a:gd name="T38" fmla="*/ 15 w 59"/>
                  <a:gd name="T39" fmla="*/ 55 h 60"/>
                  <a:gd name="T40" fmla="*/ 21 w 59"/>
                  <a:gd name="T41" fmla="*/ 58 h 60"/>
                  <a:gd name="T42" fmla="*/ 29 w 59"/>
                  <a:gd name="T43" fmla="*/ 60 h 60"/>
                  <a:gd name="T44" fmla="*/ 38 w 59"/>
                  <a:gd name="T45" fmla="*/ 58 h 60"/>
                  <a:gd name="T46" fmla="*/ 44 w 59"/>
                  <a:gd name="T47" fmla="*/ 55 h 60"/>
                  <a:gd name="T48" fmla="*/ 51 w 59"/>
                  <a:gd name="T49" fmla="*/ 50 h 60"/>
                  <a:gd name="T50" fmla="*/ 51 w 59"/>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60">
                    <a:moveTo>
                      <a:pt x="51" y="50"/>
                    </a:moveTo>
                    <a:lnTo>
                      <a:pt x="55" y="45"/>
                    </a:lnTo>
                    <a:lnTo>
                      <a:pt x="59" y="37"/>
                    </a:lnTo>
                    <a:lnTo>
                      <a:pt x="59" y="31"/>
                    </a:lnTo>
                    <a:lnTo>
                      <a:pt x="59" y="22"/>
                    </a:lnTo>
                    <a:lnTo>
                      <a:pt x="55" y="14"/>
                    </a:lnTo>
                    <a:lnTo>
                      <a:pt x="51" y="8"/>
                    </a:lnTo>
                    <a:lnTo>
                      <a:pt x="44" y="5"/>
                    </a:lnTo>
                    <a:lnTo>
                      <a:pt x="38" y="1"/>
                    </a:lnTo>
                    <a:lnTo>
                      <a:pt x="29" y="0"/>
                    </a:lnTo>
                    <a:lnTo>
                      <a:pt x="21" y="1"/>
                    </a:lnTo>
                    <a:lnTo>
                      <a:pt x="15" y="5"/>
                    </a:lnTo>
                    <a:lnTo>
                      <a:pt x="8" y="8"/>
                    </a:lnTo>
                    <a:lnTo>
                      <a:pt x="3" y="14"/>
                    </a:lnTo>
                    <a:lnTo>
                      <a:pt x="0" y="22"/>
                    </a:lnTo>
                    <a:lnTo>
                      <a:pt x="0" y="31"/>
                    </a:lnTo>
                    <a:lnTo>
                      <a:pt x="0" y="37"/>
                    </a:lnTo>
                    <a:lnTo>
                      <a:pt x="3" y="45"/>
                    </a:lnTo>
                    <a:lnTo>
                      <a:pt x="8" y="50"/>
                    </a:lnTo>
                    <a:lnTo>
                      <a:pt x="15" y="55"/>
                    </a:lnTo>
                    <a:lnTo>
                      <a:pt x="21" y="58"/>
                    </a:lnTo>
                    <a:lnTo>
                      <a:pt x="29" y="60"/>
                    </a:lnTo>
                    <a:lnTo>
                      <a:pt x="38" y="58"/>
                    </a:lnTo>
                    <a:lnTo>
                      <a:pt x="44" y="55"/>
                    </a:lnTo>
                    <a:lnTo>
                      <a:pt x="51" y="50"/>
                    </a:lnTo>
                    <a:lnTo>
                      <a:pt x="51"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5" name="Freeform 43"/>
              <p:cNvSpPr>
                <a:spLocks/>
              </p:cNvSpPr>
              <p:nvPr/>
            </p:nvSpPr>
            <p:spPr bwMode="auto">
              <a:xfrm>
                <a:off x="5494338" y="4090988"/>
                <a:ext cx="49213" cy="46038"/>
              </a:xfrm>
              <a:custGeom>
                <a:avLst/>
                <a:gdLst>
                  <a:gd name="T0" fmla="*/ 50 w 60"/>
                  <a:gd name="T1" fmla="*/ 50 h 59"/>
                  <a:gd name="T2" fmla="*/ 55 w 60"/>
                  <a:gd name="T3" fmla="*/ 44 h 59"/>
                  <a:gd name="T4" fmla="*/ 58 w 60"/>
                  <a:gd name="T5" fmla="*/ 37 h 59"/>
                  <a:gd name="T6" fmla="*/ 60 w 60"/>
                  <a:gd name="T7" fmla="*/ 29 h 59"/>
                  <a:gd name="T8" fmla="*/ 58 w 60"/>
                  <a:gd name="T9" fmla="*/ 21 h 59"/>
                  <a:gd name="T10" fmla="*/ 55 w 60"/>
                  <a:gd name="T11" fmla="*/ 15 h 59"/>
                  <a:gd name="T12" fmla="*/ 50 w 60"/>
                  <a:gd name="T13" fmla="*/ 8 h 59"/>
                  <a:gd name="T14" fmla="*/ 45 w 60"/>
                  <a:gd name="T15" fmla="*/ 3 h 59"/>
                  <a:gd name="T16" fmla="*/ 37 w 60"/>
                  <a:gd name="T17" fmla="*/ 0 h 59"/>
                  <a:gd name="T18" fmla="*/ 31 w 60"/>
                  <a:gd name="T19" fmla="*/ 0 h 59"/>
                  <a:gd name="T20" fmla="*/ 23 w 60"/>
                  <a:gd name="T21" fmla="*/ 0 h 59"/>
                  <a:gd name="T22" fmla="*/ 14 w 60"/>
                  <a:gd name="T23" fmla="*/ 3 h 59"/>
                  <a:gd name="T24" fmla="*/ 10 w 60"/>
                  <a:gd name="T25" fmla="*/ 8 h 59"/>
                  <a:gd name="T26" fmla="*/ 5 w 60"/>
                  <a:gd name="T27" fmla="*/ 15 h 59"/>
                  <a:gd name="T28" fmla="*/ 1 w 60"/>
                  <a:gd name="T29" fmla="*/ 21 h 59"/>
                  <a:gd name="T30" fmla="*/ 0 w 60"/>
                  <a:gd name="T31" fmla="*/ 29 h 59"/>
                  <a:gd name="T32" fmla="*/ 1 w 60"/>
                  <a:gd name="T33" fmla="*/ 37 h 59"/>
                  <a:gd name="T34" fmla="*/ 5 w 60"/>
                  <a:gd name="T35" fmla="*/ 44 h 59"/>
                  <a:gd name="T36" fmla="*/ 10 w 60"/>
                  <a:gd name="T37" fmla="*/ 50 h 59"/>
                  <a:gd name="T38" fmla="*/ 14 w 60"/>
                  <a:gd name="T39" fmla="*/ 55 h 59"/>
                  <a:gd name="T40" fmla="*/ 23 w 60"/>
                  <a:gd name="T41" fmla="*/ 59 h 59"/>
                  <a:gd name="T42" fmla="*/ 31 w 60"/>
                  <a:gd name="T43" fmla="*/ 59 h 59"/>
                  <a:gd name="T44" fmla="*/ 37 w 60"/>
                  <a:gd name="T45" fmla="*/ 59 h 59"/>
                  <a:gd name="T46" fmla="*/ 45 w 60"/>
                  <a:gd name="T47" fmla="*/ 55 h 59"/>
                  <a:gd name="T48" fmla="*/ 50 w 60"/>
                  <a:gd name="T49" fmla="*/ 50 h 59"/>
                  <a:gd name="T50" fmla="*/ 50 w 60"/>
                  <a:gd name="T51"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59">
                    <a:moveTo>
                      <a:pt x="50" y="50"/>
                    </a:moveTo>
                    <a:lnTo>
                      <a:pt x="55" y="44"/>
                    </a:lnTo>
                    <a:lnTo>
                      <a:pt x="58" y="37"/>
                    </a:lnTo>
                    <a:lnTo>
                      <a:pt x="60" y="29"/>
                    </a:lnTo>
                    <a:lnTo>
                      <a:pt x="58" y="21"/>
                    </a:lnTo>
                    <a:lnTo>
                      <a:pt x="55" y="15"/>
                    </a:lnTo>
                    <a:lnTo>
                      <a:pt x="50" y="8"/>
                    </a:lnTo>
                    <a:lnTo>
                      <a:pt x="45" y="3"/>
                    </a:lnTo>
                    <a:lnTo>
                      <a:pt x="37" y="0"/>
                    </a:lnTo>
                    <a:lnTo>
                      <a:pt x="31" y="0"/>
                    </a:lnTo>
                    <a:lnTo>
                      <a:pt x="23" y="0"/>
                    </a:lnTo>
                    <a:lnTo>
                      <a:pt x="14" y="3"/>
                    </a:lnTo>
                    <a:lnTo>
                      <a:pt x="10" y="8"/>
                    </a:lnTo>
                    <a:lnTo>
                      <a:pt x="5" y="15"/>
                    </a:lnTo>
                    <a:lnTo>
                      <a:pt x="1" y="21"/>
                    </a:lnTo>
                    <a:lnTo>
                      <a:pt x="0" y="29"/>
                    </a:lnTo>
                    <a:lnTo>
                      <a:pt x="1" y="37"/>
                    </a:lnTo>
                    <a:lnTo>
                      <a:pt x="5" y="44"/>
                    </a:lnTo>
                    <a:lnTo>
                      <a:pt x="10" y="50"/>
                    </a:lnTo>
                    <a:lnTo>
                      <a:pt x="14" y="55"/>
                    </a:lnTo>
                    <a:lnTo>
                      <a:pt x="23" y="59"/>
                    </a:lnTo>
                    <a:lnTo>
                      <a:pt x="31" y="59"/>
                    </a:lnTo>
                    <a:lnTo>
                      <a:pt x="37" y="59"/>
                    </a:lnTo>
                    <a:lnTo>
                      <a:pt x="45" y="55"/>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6" name="Freeform 44"/>
              <p:cNvSpPr>
                <a:spLocks/>
              </p:cNvSpPr>
              <p:nvPr/>
            </p:nvSpPr>
            <p:spPr bwMode="auto">
              <a:xfrm>
                <a:off x="5673726" y="4156076"/>
                <a:ext cx="47625" cy="47625"/>
              </a:xfrm>
              <a:custGeom>
                <a:avLst/>
                <a:gdLst>
                  <a:gd name="T0" fmla="*/ 51 w 60"/>
                  <a:gd name="T1" fmla="*/ 51 h 60"/>
                  <a:gd name="T2" fmla="*/ 55 w 60"/>
                  <a:gd name="T3" fmla="*/ 46 h 60"/>
                  <a:gd name="T4" fmla="*/ 59 w 60"/>
                  <a:gd name="T5" fmla="*/ 38 h 60"/>
                  <a:gd name="T6" fmla="*/ 60 w 60"/>
                  <a:gd name="T7" fmla="*/ 31 h 60"/>
                  <a:gd name="T8" fmla="*/ 59 w 60"/>
                  <a:gd name="T9" fmla="*/ 23 h 60"/>
                  <a:gd name="T10" fmla="*/ 55 w 60"/>
                  <a:gd name="T11" fmla="*/ 15 h 60"/>
                  <a:gd name="T12" fmla="*/ 51 w 60"/>
                  <a:gd name="T13" fmla="*/ 10 h 60"/>
                  <a:gd name="T14" fmla="*/ 46 w 60"/>
                  <a:gd name="T15" fmla="*/ 5 h 60"/>
                  <a:gd name="T16" fmla="*/ 38 w 60"/>
                  <a:gd name="T17" fmla="*/ 2 h 60"/>
                  <a:gd name="T18" fmla="*/ 29 w 60"/>
                  <a:gd name="T19" fmla="*/ 0 h 60"/>
                  <a:gd name="T20" fmla="*/ 23 w 60"/>
                  <a:gd name="T21" fmla="*/ 2 h 60"/>
                  <a:gd name="T22" fmla="*/ 15 w 60"/>
                  <a:gd name="T23" fmla="*/ 5 h 60"/>
                  <a:gd name="T24" fmla="*/ 8 w 60"/>
                  <a:gd name="T25" fmla="*/ 10 h 60"/>
                  <a:gd name="T26" fmla="*/ 5 w 60"/>
                  <a:gd name="T27" fmla="*/ 15 h 60"/>
                  <a:gd name="T28" fmla="*/ 2 w 60"/>
                  <a:gd name="T29" fmla="*/ 23 h 60"/>
                  <a:gd name="T30" fmla="*/ 0 w 60"/>
                  <a:gd name="T31" fmla="*/ 31 h 60"/>
                  <a:gd name="T32" fmla="*/ 2 w 60"/>
                  <a:gd name="T33" fmla="*/ 38 h 60"/>
                  <a:gd name="T34" fmla="*/ 5 w 60"/>
                  <a:gd name="T35" fmla="*/ 46 h 60"/>
                  <a:gd name="T36" fmla="*/ 8 w 60"/>
                  <a:gd name="T37" fmla="*/ 51 h 60"/>
                  <a:gd name="T38" fmla="*/ 15 w 60"/>
                  <a:gd name="T39" fmla="*/ 56 h 60"/>
                  <a:gd name="T40" fmla="*/ 23 w 60"/>
                  <a:gd name="T41" fmla="*/ 59 h 60"/>
                  <a:gd name="T42" fmla="*/ 29 w 60"/>
                  <a:gd name="T43" fmla="*/ 60 h 60"/>
                  <a:gd name="T44" fmla="*/ 38 w 60"/>
                  <a:gd name="T45" fmla="*/ 59 h 60"/>
                  <a:gd name="T46" fmla="*/ 46 w 60"/>
                  <a:gd name="T47" fmla="*/ 56 h 60"/>
                  <a:gd name="T48" fmla="*/ 51 w 60"/>
                  <a:gd name="T49" fmla="*/ 51 h 60"/>
                  <a:gd name="T50" fmla="*/ 51 w 60"/>
                  <a:gd name="T5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1" y="51"/>
                    </a:moveTo>
                    <a:lnTo>
                      <a:pt x="55" y="46"/>
                    </a:lnTo>
                    <a:lnTo>
                      <a:pt x="59" y="38"/>
                    </a:lnTo>
                    <a:lnTo>
                      <a:pt x="60" y="31"/>
                    </a:lnTo>
                    <a:lnTo>
                      <a:pt x="59" y="23"/>
                    </a:lnTo>
                    <a:lnTo>
                      <a:pt x="55" y="15"/>
                    </a:lnTo>
                    <a:lnTo>
                      <a:pt x="51" y="10"/>
                    </a:lnTo>
                    <a:lnTo>
                      <a:pt x="46" y="5"/>
                    </a:lnTo>
                    <a:lnTo>
                      <a:pt x="38" y="2"/>
                    </a:lnTo>
                    <a:lnTo>
                      <a:pt x="29" y="0"/>
                    </a:lnTo>
                    <a:lnTo>
                      <a:pt x="23" y="2"/>
                    </a:lnTo>
                    <a:lnTo>
                      <a:pt x="15" y="5"/>
                    </a:lnTo>
                    <a:lnTo>
                      <a:pt x="8" y="10"/>
                    </a:lnTo>
                    <a:lnTo>
                      <a:pt x="5" y="15"/>
                    </a:lnTo>
                    <a:lnTo>
                      <a:pt x="2" y="23"/>
                    </a:lnTo>
                    <a:lnTo>
                      <a:pt x="0" y="31"/>
                    </a:lnTo>
                    <a:lnTo>
                      <a:pt x="2" y="38"/>
                    </a:lnTo>
                    <a:lnTo>
                      <a:pt x="5" y="46"/>
                    </a:lnTo>
                    <a:lnTo>
                      <a:pt x="8" y="51"/>
                    </a:lnTo>
                    <a:lnTo>
                      <a:pt x="15" y="56"/>
                    </a:lnTo>
                    <a:lnTo>
                      <a:pt x="23" y="59"/>
                    </a:lnTo>
                    <a:lnTo>
                      <a:pt x="29" y="60"/>
                    </a:lnTo>
                    <a:lnTo>
                      <a:pt x="38" y="59"/>
                    </a:lnTo>
                    <a:lnTo>
                      <a:pt x="46" y="56"/>
                    </a:lnTo>
                    <a:lnTo>
                      <a:pt x="51" y="51"/>
                    </a:lnTo>
                    <a:lnTo>
                      <a:pt x="51"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7" name="Freeform 45"/>
              <p:cNvSpPr>
                <a:spLocks/>
              </p:cNvSpPr>
              <p:nvPr/>
            </p:nvSpPr>
            <p:spPr bwMode="auto">
              <a:xfrm>
                <a:off x="5856288" y="4114801"/>
                <a:ext cx="47625" cy="49213"/>
              </a:xfrm>
              <a:custGeom>
                <a:avLst/>
                <a:gdLst>
                  <a:gd name="T0" fmla="*/ 50 w 60"/>
                  <a:gd name="T1" fmla="*/ 50 h 60"/>
                  <a:gd name="T2" fmla="*/ 55 w 60"/>
                  <a:gd name="T3" fmla="*/ 45 h 60"/>
                  <a:gd name="T4" fmla="*/ 59 w 60"/>
                  <a:gd name="T5" fmla="*/ 37 h 60"/>
                  <a:gd name="T6" fmla="*/ 60 w 60"/>
                  <a:gd name="T7" fmla="*/ 29 h 60"/>
                  <a:gd name="T8" fmla="*/ 59 w 60"/>
                  <a:gd name="T9" fmla="*/ 23 h 60"/>
                  <a:gd name="T10" fmla="*/ 55 w 60"/>
                  <a:gd name="T11" fmla="*/ 15 h 60"/>
                  <a:gd name="T12" fmla="*/ 50 w 60"/>
                  <a:gd name="T13" fmla="*/ 8 h 60"/>
                  <a:gd name="T14" fmla="*/ 46 w 60"/>
                  <a:gd name="T15" fmla="*/ 5 h 60"/>
                  <a:gd name="T16" fmla="*/ 37 w 60"/>
                  <a:gd name="T17" fmla="*/ 2 h 60"/>
                  <a:gd name="T18" fmla="*/ 29 w 60"/>
                  <a:gd name="T19" fmla="*/ 0 h 60"/>
                  <a:gd name="T20" fmla="*/ 23 w 60"/>
                  <a:gd name="T21" fmla="*/ 2 h 60"/>
                  <a:gd name="T22" fmla="*/ 15 w 60"/>
                  <a:gd name="T23" fmla="*/ 5 h 60"/>
                  <a:gd name="T24" fmla="*/ 8 w 60"/>
                  <a:gd name="T25" fmla="*/ 8 h 60"/>
                  <a:gd name="T26" fmla="*/ 5 w 60"/>
                  <a:gd name="T27" fmla="*/ 15 h 60"/>
                  <a:gd name="T28" fmla="*/ 2 w 60"/>
                  <a:gd name="T29" fmla="*/ 23 h 60"/>
                  <a:gd name="T30" fmla="*/ 0 w 60"/>
                  <a:gd name="T31" fmla="*/ 29 h 60"/>
                  <a:gd name="T32" fmla="*/ 2 w 60"/>
                  <a:gd name="T33" fmla="*/ 37 h 60"/>
                  <a:gd name="T34" fmla="*/ 5 w 60"/>
                  <a:gd name="T35" fmla="*/ 45 h 60"/>
                  <a:gd name="T36" fmla="*/ 8 w 60"/>
                  <a:gd name="T37" fmla="*/ 50 h 60"/>
                  <a:gd name="T38" fmla="*/ 15 w 60"/>
                  <a:gd name="T39" fmla="*/ 55 h 60"/>
                  <a:gd name="T40" fmla="*/ 23 w 60"/>
                  <a:gd name="T41" fmla="*/ 58 h 60"/>
                  <a:gd name="T42" fmla="*/ 29 w 60"/>
                  <a:gd name="T43" fmla="*/ 60 h 60"/>
                  <a:gd name="T44" fmla="*/ 37 w 60"/>
                  <a:gd name="T45" fmla="*/ 58 h 60"/>
                  <a:gd name="T46" fmla="*/ 46 w 60"/>
                  <a:gd name="T47" fmla="*/ 55 h 60"/>
                  <a:gd name="T48" fmla="*/ 50 w 60"/>
                  <a:gd name="T49" fmla="*/ 50 h 60"/>
                  <a:gd name="T50" fmla="*/ 50 w 60"/>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0" y="50"/>
                    </a:moveTo>
                    <a:lnTo>
                      <a:pt x="55" y="45"/>
                    </a:lnTo>
                    <a:lnTo>
                      <a:pt x="59" y="37"/>
                    </a:lnTo>
                    <a:lnTo>
                      <a:pt x="60" y="29"/>
                    </a:lnTo>
                    <a:lnTo>
                      <a:pt x="59" y="23"/>
                    </a:lnTo>
                    <a:lnTo>
                      <a:pt x="55" y="15"/>
                    </a:lnTo>
                    <a:lnTo>
                      <a:pt x="50" y="8"/>
                    </a:lnTo>
                    <a:lnTo>
                      <a:pt x="46" y="5"/>
                    </a:lnTo>
                    <a:lnTo>
                      <a:pt x="37" y="2"/>
                    </a:lnTo>
                    <a:lnTo>
                      <a:pt x="29" y="0"/>
                    </a:lnTo>
                    <a:lnTo>
                      <a:pt x="23" y="2"/>
                    </a:lnTo>
                    <a:lnTo>
                      <a:pt x="15" y="5"/>
                    </a:lnTo>
                    <a:lnTo>
                      <a:pt x="8" y="8"/>
                    </a:lnTo>
                    <a:lnTo>
                      <a:pt x="5" y="15"/>
                    </a:lnTo>
                    <a:lnTo>
                      <a:pt x="2" y="23"/>
                    </a:lnTo>
                    <a:lnTo>
                      <a:pt x="0" y="29"/>
                    </a:lnTo>
                    <a:lnTo>
                      <a:pt x="2" y="37"/>
                    </a:lnTo>
                    <a:lnTo>
                      <a:pt x="5" y="45"/>
                    </a:lnTo>
                    <a:lnTo>
                      <a:pt x="8" y="50"/>
                    </a:lnTo>
                    <a:lnTo>
                      <a:pt x="15" y="55"/>
                    </a:lnTo>
                    <a:lnTo>
                      <a:pt x="23" y="58"/>
                    </a:lnTo>
                    <a:lnTo>
                      <a:pt x="29" y="60"/>
                    </a:lnTo>
                    <a:lnTo>
                      <a:pt x="37" y="58"/>
                    </a:lnTo>
                    <a:lnTo>
                      <a:pt x="46" y="55"/>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8" name="Freeform 46"/>
              <p:cNvSpPr>
                <a:spLocks/>
              </p:cNvSpPr>
              <p:nvPr/>
            </p:nvSpPr>
            <p:spPr bwMode="auto">
              <a:xfrm>
                <a:off x="6032501" y="4067176"/>
                <a:ext cx="47625" cy="47625"/>
              </a:xfrm>
              <a:custGeom>
                <a:avLst/>
                <a:gdLst>
                  <a:gd name="T0" fmla="*/ 50 w 60"/>
                  <a:gd name="T1" fmla="*/ 50 h 60"/>
                  <a:gd name="T2" fmla="*/ 55 w 60"/>
                  <a:gd name="T3" fmla="*/ 44 h 60"/>
                  <a:gd name="T4" fmla="*/ 59 w 60"/>
                  <a:gd name="T5" fmla="*/ 37 h 60"/>
                  <a:gd name="T6" fmla="*/ 60 w 60"/>
                  <a:gd name="T7" fmla="*/ 29 h 60"/>
                  <a:gd name="T8" fmla="*/ 59 w 60"/>
                  <a:gd name="T9" fmla="*/ 22 h 60"/>
                  <a:gd name="T10" fmla="*/ 55 w 60"/>
                  <a:gd name="T11" fmla="*/ 14 h 60"/>
                  <a:gd name="T12" fmla="*/ 50 w 60"/>
                  <a:gd name="T13" fmla="*/ 8 h 60"/>
                  <a:gd name="T14" fmla="*/ 46 w 60"/>
                  <a:gd name="T15" fmla="*/ 3 h 60"/>
                  <a:gd name="T16" fmla="*/ 37 w 60"/>
                  <a:gd name="T17" fmla="*/ 1 h 60"/>
                  <a:gd name="T18" fmla="*/ 31 w 60"/>
                  <a:gd name="T19" fmla="*/ 0 h 60"/>
                  <a:gd name="T20" fmla="*/ 23 w 60"/>
                  <a:gd name="T21" fmla="*/ 1 h 60"/>
                  <a:gd name="T22" fmla="*/ 15 w 60"/>
                  <a:gd name="T23" fmla="*/ 3 h 60"/>
                  <a:gd name="T24" fmla="*/ 10 w 60"/>
                  <a:gd name="T25" fmla="*/ 8 h 60"/>
                  <a:gd name="T26" fmla="*/ 5 w 60"/>
                  <a:gd name="T27" fmla="*/ 14 h 60"/>
                  <a:gd name="T28" fmla="*/ 2 w 60"/>
                  <a:gd name="T29" fmla="*/ 22 h 60"/>
                  <a:gd name="T30" fmla="*/ 0 w 60"/>
                  <a:gd name="T31" fmla="*/ 29 h 60"/>
                  <a:gd name="T32" fmla="*/ 2 w 60"/>
                  <a:gd name="T33" fmla="*/ 37 h 60"/>
                  <a:gd name="T34" fmla="*/ 5 w 60"/>
                  <a:gd name="T35" fmla="*/ 44 h 60"/>
                  <a:gd name="T36" fmla="*/ 10 w 60"/>
                  <a:gd name="T37" fmla="*/ 50 h 60"/>
                  <a:gd name="T38" fmla="*/ 15 w 60"/>
                  <a:gd name="T39" fmla="*/ 55 h 60"/>
                  <a:gd name="T40" fmla="*/ 23 w 60"/>
                  <a:gd name="T41" fmla="*/ 58 h 60"/>
                  <a:gd name="T42" fmla="*/ 31 w 60"/>
                  <a:gd name="T43" fmla="*/ 60 h 60"/>
                  <a:gd name="T44" fmla="*/ 37 w 60"/>
                  <a:gd name="T45" fmla="*/ 58 h 60"/>
                  <a:gd name="T46" fmla="*/ 46 w 60"/>
                  <a:gd name="T47" fmla="*/ 55 h 60"/>
                  <a:gd name="T48" fmla="*/ 50 w 60"/>
                  <a:gd name="T49" fmla="*/ 50 h 60"/>
                  <a:gd name="T50" fmla="*/ 50 w 60"/>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0" y="50"/>
                    </a:moveTo>
                    <a:lnTo>
                      <a:pt x="55" y="44"/>
                    </a:lnTo>
                    <a:lnTo>
                      <a:pt x="59" y="37"/>
                    </a:lnTo>
                    <a:lnTo>
                      <a:pt x="60" y="29"/>
                    </a:lnTo>
                    <a:lnTo>
                      <a:pt x="59" y="22"/>
                    </a:lnTo>
                    <a:lnTo>
                      <a:pt x="55" y="14"/>
                    </a:lnTo>
                    <a:lnTo>
                      <a:pt x="50" y="8"/>
                    </a:lnTo>
                    <a:lnTo>
                      <a:pt x="46" y="3"/>
                    </a:lnTo>
                    <a:lnTo>
                      <a:pt x="37" y="1"/>
                    </a:lnTo>
                    <a:lnTo>
                      <a:pt x="31" y="0"/>
                    </a:lnTo>
                    <a:lnTo>
                      <a:pt x="23" y="1"/>
                    </a:lnTo>
                    <a:lnTo>
                      <a:pt x="15" y="3"/>
                    </a:lnTo>
                    <a:lnTo>
                      <a:pt x="10" y="8"/>
                    </a:lnTo>
                    <a:lnTo>
                      <a:pt x="5" y="14"/>
                    </a:lnTo>
                    <a:lnTo>
                      <a:pt x="2" y="22"/>
                    </a:lnTo>
                    <a:lnTo>
                      <a:pt x="0" y="29"/>
                    </a:lnTo>
                    <a:lnTo>
                      <a:pt x="2" y="37"/>
                    </a:lnTo>
                    <a:lnTo>
                      <a:pt x="5" y="44"/>
                    </a:lnTo>
                    <a:lnTo>
                      <a:pt x="10" y="50"/>
                    </a:lnTo>
                    <a:lnTo>
                      <a:pt x="15" y="55"/>
                    </a:lnTo>
                    <a:lnTo>
                      <a:pt x="23" y="58"/>
                    </a:lnTo>
                    <a:lnTo>
                      <a:pt x="31" y="60"/>
                    </a:lnTo>
                    <a:lnTo>
                      <a:pt x="37" y="58"/>
                    </a:lnTo>
                    <a:lnTo>
                      <a:pt x="46" y="55"/>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59" name="Freeform 47"/>
              <p:cNvSpPr>
                <a:spLocks/>
              </p:cNvSpPr>
              <p:nvPr/>
            </p:nvSpPr>
            <p:spPr bwMode="auto">
              <a:xfrm>
                <a:off x="6213476" y="4087813"/>
                <a:ext cx="47625" cy="47625"/>
              </a:xfrm>
              <a:custGeom>
                <a:avLst/>
                <a:gdLst>
                  <a:gd name="T0" fmla="*/ 51 w 60"/>
                  <a:gd name="T1" fmla="*/ 50 h 60"/>
                  <a:gd name="T2" fmla="*/ 56 w 60"/>
                  <a:gd name="T3" fmla="*/ 45 h 60"/>
                  <a:gd name="T4" fmla="*/ 59 w 60"/>
                  <a:gd name="T5" fmla="*/ 37 h 60"/>
                  <a:gd name="T6" fmla="*/ 60 w 60"/>
                  <a:gd name="T7" fmla="*/ 31 h 60"/>
                  <a:gd name="T8" fmla="*/ 59 w 60"/>
                  <a:gd name="T9" fmla="*/ 23 h 60"/>
                  <a:gd name="T10" fmla="*/ 56 w 60"/>
                  <a:gd name="T11" fmla="*/ 14 h 60"/>
                  <a:gd name="T12" fmla="*/ 51 w 60"/>
                  <a:gd name="T13" fmla="*/ 9 h 60"/>
                  <a:gd name="T14" fmla="*/ 44 w 60"/>
                  <a:gd name="T15" fmla="*/ 5 h 60"/>
                  <a:gd name="T16" fmla="*/ 38 w 60"/>
                  <a:gd name="T17" fmla="*/ 1 h 60"/>
                  <a:gd name="T18" fmla="*/ 29 w 60"/>
                  <a:gd name="T19" fmla="*/ 0 h 60"/>
                  <a:gd name="T20" fmla="*/ 21 w 60"/>
                  <a:gd name="T21" fmla="*/ 1 h 60"/>
                  <a:gd name="T22" fmla="*/ 15 w 60"/>
                  <a:gd name="T23" fmla="*/ 5 h 60"/>
                  <a:gd name="T24" fmla="*/ 8 w 60"/>
                  <a:gd name="T25" fmla="*/ 9 h 60"/>
                  <a:gd name="T26" fmla="*/ 3 w 60"/>
                  <a:gd name="T27" fmla="*/ 14 h 60"/>
                  <a:gd name="T28" fmla="*/ 2 w 60"/>
                  <a:gd name="T29" fmla="*/ 23 h 60"/>
                  <a:gd name="T30" fmla="*/ 0 w 60"/>
                  <a:gd name="T31" fmla="*/ 31 h 60"/>
                  <a:gd name="T32" fmla="*/ 2 w 60"/>
                  <a:gd name="T33" fmla="*/ 37 h 60"/>
                  <a:gd name="T34" fmla="*/ 3 w 60"/>
                  <a:gd name="T35" fmla="*/ 45 h 60"/>
                  <a:gd name="T36" fmla="*/ 8 w 60"/>
                  <a:gd name="T37" fmla="*/ 50 h 60"/>
                  <a:gd name="T38" fmla="*/ 15 w 60"/>
                  <a:gd name="T39" fmla="*/ 57 h 60"/>
                  <a:gd name="T40" fmla="*/ 21 w 60"/>
                  <a:gd name="T41" fmla="*/ 58 h 60"/>
                  <a:gd name="T42" fmla="*/ 29 w 60"/>
                  <a:gd name="T43" fmla="*/ 60 h 60"/>
                  <a:gd name="T44" fmla="*/ 38 w 60"/>
                  <a:gd name="T45" fmla="*/ 58 h 60"/>
                  <a:gd name="T46" fmla="*/ 44 w 60"/>
                  <a:gd name="T47" fmla="*/ 57 h 60"/>
                  <a:gd name="T48" fmla="*/ 51 w 60"/>
                  <a:gd name="T49" fmla="*/ 50 h 60"/>
                  <a:gd name="T50" fmla="*/ 51 w 60"/>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1" y="50"/>
                    </a:moveTo>
                    <a:lnTo>
                      <a:pt x="56" y="45"/>
                    </a:lnTo>
                    <a:lnTo>
                      <a:pt x="59" y="37"/>
                    </a:lnTo>
                    <a:lnTo>
                      <a:pt x="60" y="31"/>
                    </a:lnTo>
                    <a:lnTo>
                      <a:pt x="59" y="23"/>
                    </a:lnTo>
                    <a:lnTo>
                      <a:pt x="56" y="14"/>
                    </a:lnTo>
                    <a:lnTo>
                      <a:pt x="51" y="9"/>
                    </a:lnTo>
                    <a:lnTo>
                      <a:pt x="44" y="5"/>
                    </a:lnTo>
                    <a:lnTo>
                      <a:pt x="38" y="1"/>
                    </a:lnTo>
                    <a:lnTo>
                      <a:pt x="29" y="0"/>
                    </a:lnTo>
                    <a:lnTo>
                      <a:pt x="21" y="1"/>
                    </a:lnTo>
                    <a:lnTo>
                      <a:pt x="15" y="5"/>
                    </a:lnTo>
                    <a:lnTo>
                      <a:pt x="8" y="9"/>
                    </a:lnTo>
                    <a:lnTo>
                      <a:pt x="3" y="14"/>
                    </a:lnTo>
                    <a:lnTo>
                      <a:pt x="2" y="23"/>
                    </a:lnTo>
                    <a:lnTo>
                      <a:pt x="0" y="31"/>
                    </a:lnTo>
                    <a:lnTo>
                      <a:pt x="2" y="37"/>
                    </a:lnTo>
                    <a:lnTo>
                      <a:pt x="3" y="45"/>
                    </a:lnTo>
                    <a:lnTo>
                      <a:pt x="8" y="50"/>
                    </a:lnTo>
                    <a:lnTo>
                      <a:pt x="15" y="57"/>
                    </a:lnTo>
                    <a:lnTo>
                      <a:pt x="21" y="58"/>
                    </a:lnTo>
                    <a:lnTo>
                      <a:pt x="29" y="60"/>
                    </a:lnTo>
                    <a:lnTo>
                      <a:pt x="38" y="58"/>
                    </a:lnTo>
                    <a:lnTo>
                      <a:pt x="44" y="57"/>
                    </a:lnTo>
                    <a:lnTo>
                      <a:pt x="51" y="50"/>
                    </a:lnTo>
                    <a:lnTo>
                      <a:pt x="51"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0" name="Freeform 48"/>
              <p:cNvSpPr>
                <a:spLocks/>
              </p:cNvSpPr>
              <p:nvPr/>
            </p:nvSpPr>
            <p:spPr bwMode="auto">
              <a:xfrm>
                <a:off x="6391276" y="4087813"/>
                <a:ext cx="47625" cy="47625"/>
              </a:xfrm>
              <a:custGeom>
                <a:avLst/>
                <a:gdLst>
                  <a:gd name="T0" fmla="*/ 50 w 58"/>
                  <a:gd name="T1" fmla="*/ 50 h 60"/>
                  <a:gd name="T2" fmla="*/ 55 w 58"/>
                  <a:gd name="T3" fmla="*/ 45 h 60"/>
                  <a:gd name="T4" fmla="*/ 58 w 58"/>
                  <a:gd name="T5" fmla="*/ 37 h 60"/>
                  <a:gd name="T6" fmla="*/ 58 w 58"/>
                  <a:gd name="T7" fmla="*/ 31 h 60"/>
                  <a:gd name="T8" fmla="*/ 58 w 58"/>
                  <a:gd name="T9" fmla="*/ 23 h 60"/>
                  <a:gd name="T10" fmla="*/ 55 w 58"/>
                  <a:gd name="T11" fmla="*/ 14 h 60"/>
                  <a:gd name="T12" fmla="*/ 50 w 58"/>
                  <a:gd name="T13" fmla="*/ 9 h 60"/>
                  <a:gd name="T14" fmla="*/ 43 w 58"/>
                  <a:gd name="T15" fmla="*/ 5 h 60"/>
                  <a:gd name="T16" fmla="*/ 37 w 58"/>
                  <a:gd name="T17" fmla="*/ 1 h 60"/>
                  <a:gd name="T18" fmla="*/ 29 w 58"/>
                  <a:gd name="T19" fmla="*/ 0 h 60"/>
                  <a:gd name="T20" fmla="*/ 21 w 58"/>
                  <a:gd name="T21" fmla="*/ 1 h 60"/>
                  <a:gd name="T22" fmla="*/ 14 w 58"/>
                  <a:gd name="T23" fmla="*/ 5 h 60"/>
                  <a:gd name="T24" fmla="*/ 8 w 58"/>
                  <a:gd name="T25" fmla="*/ 9 h 60"/>
                  <a:gd name="T26" fmla="*/ 3 w 58"/>
                  <a:gd name="T27" fmla="*/ 14 h 60"/>
                  <a:gd name="T28" fmla="*/ 0 w 58"/>
                  <a:gd name="T29" fmla="*/ 23 h 60"/>
                  <a:gd name="T30" fmla="*/ 0 w 58"/>
                  <a:gd name="T31" fmla="*/ 31 h 60"/>
                  <a:gd name="T32" fmla="*/ 0 w 58"/>
                  <a:gd name="T33" fmla="*/ 37 h 60"/>
                  <a:gd name="T34" fmla="*/ 3 w 58"/>
                  <a:gd name="T35" fmla="*/ 45 h 60"/>
                  <a:gd name="T36" fmla="*/ 8 w 58"/>
                  <a:gd name="T37" fmla="*/ 50 h 60"/>
                  <a:gd name="T38" fmla="*/ 14 w 58"/>
                  <a:gd name="T39" fmla="*/ 57 h 60"/>
                  <a:gd name="T40" fmla="*/ 21 w 58"/>
                  <a:gd name="T41" fmla="*/ 58 h 60"/>
                  <a:gd name="T42" fmla="*/ 29 w 58"/>
                  <a:gd name="T43" fmla="*/ 60 h 60"/>
                  <a:gd name="T44" fmla="*/ 37 w 58"/>
                  <a:gd name="T45" fmla="*/ 58 h 60"/>
                  <a:gd name="T46" fmla="*/ 43 w 58"/>
                  <a:gd name="T47" fmla="*/ 57 h 60"/>
                  <a:gd name="T48" fmla="*/ 50 w 58"/>
                  <a:gd name="T49" fmla="*/ 50 h 60"/>
                  <a:gd name="T50" fmla="*/ 50 w 58"/>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0">
                    <a:moveTo>
                      <a:pt x="50" y="50"/>
                    </a:moveTo>
                    <a:lnTo>
                      <a:pt x="55" y="45"/>
                    </a:lnTo>
                    <a:lnTo>
                      <a:pt x="58" y="37"/>
                    </a:lnTo>
                    <a:lnTo>
                      <a:pt x="58" y="31"/>
                    </a:lnTo>
                    <a:lnTo>
                      <a:pt x="58" y="23"/>
                    </a:lnTo>
                    <a:lnTo>
                      <a:pt x="55" y="14"/>
                    </a:lnTo>
                    <a:lnTo>
                      <a:pt x="50" y="9"/>
                    </a:lnTo>
                    <a:lnTo>
                      <a:pt x="43" y="5"/>
                    </a:lnTo>
                    <a:lnTo>
                      <a:pt x="37" y="1"/>
                    </a:lnTo>
                    <a:lnTo>
                      <a:pt x="29" y="0"/>
                    </a:lnTo>
                    <a:lnTo>
                      <a:pt x="21" y="1"/>
                    </a:lnTo>
                    <a:lnTo>
                      <a:pt x="14" y="5"/>
                    </a:lnTo>
                    <a:lnTo>
                      <a:pt x="8" y="9"/>
                    </a:lnTo>
                    <a:lnTo>
                      <a:pt x="3" y="14"/>
                    </a:lnTo>
                    <a:lnTo>
                      <a:pt x="0" y="23"/>
                    </a:lnTo>
                    <a:lnTo>
                      <a:pt x="0" y="31"/>
                    </a:lnTo>
                    <a:lnTo>
                      <a:pt x="0" y="37"/>
                    </a:lnTo>
                    <a:lnTo>
                      <a:pt x="3" y="45"/>
                    </a:lnTo>
                    <a:lnTo>
                      <a:pt x="8" y="50"/>
                    </a:lnTo>
                    <a:lnTo>
                      <a:pt x="14" y="57"/>
                    </a:lnTo>
                    <a:lnTo>
                      <a:pt x="21" y="58"/>
                    </a:lnTo>
                    <a:lnTo>
                      <a:pt x="29" y="60"/>
                    </a:lnTo>
                    <a:lnTo>
                      <a:pt x="37" y="58"/>
                    </a:lnTo>
                    <a:lnTo>
                      <a:pt x="43" y="57"/>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1" name="Freeform 49"/>
              <p:cNvSpPr>
                <a:spLocks/>
              </p:cNvSpPr>
              <p:nvPr/>
            </p:nvSpPr>
            <p:spPr bwMode="auto">
              <a:xfrm>
                <a:off x="6564313" y="4330701"/>
                <a:ext cx="47625" cy="47625"/>
              </a:xfrm>
              <a:custGeom>
                <a:avLst/>
                <a:gdLst>
                  <a:gd name="T0" fmla="*/ 51 w 61"/>
                  <a:gd name="T1" fmla="*/ 52 h 61"/>
                  <a:gd name="T2" fmla="*/ 57 w 61"/>
                  <a:gd name="T3" fmla="*/ 46 h 61"/>
                  <a:gd name="T4" fmla="*/ 59 w 61"/>
                  <a:gd name="T5" fmla="*/ 39 h 61"/>
                  <a:gd name="T6" fmla="*/ 61 w 61"/>
                  <a:gd name="T7" fmla="*/ 31 h 61"/>
                  <a:gd name="T8" fmla="*/ 59 w 61"/>
                  <a:gd name="T9" fmla="*/ 23 h 61"/>
                  <a:gd name="T10" fmla="*/ 57 w 61"/>
                  <a:gd name="T11" fmla="*/ 17 h 61"/>
                  <a:gd name="T12" fmla="*/ 51 w 61"/>
                  <a:gd name="T13" fmla="*/ 10 h 61"/>
                  <a:gd name="T14" fmla="*/ 46 w 61"/>
                  <a:gd name="T15" fmla="*/ 5 h 61"/>
                  <a:gd name="T16" fmla="*/ 38 w 61"/>
                  <a:gd name="T17" fmla="*/ 2 h 61"/>
                  <a:gd name="T18" fmla="*/ 31 w 61"/>
                  <a:gd name="T19" fmla="*/ 0 h 61"/>
                  <a:gd name="T20" fmla="*/ 23 w 61"/>
                  <a:gd name="T21" fmla="*/ 2 h 61"/>
                  <a:gd name="T22" fmla="*/ 15 w 61"/>
                  <a:gd name="T23" fmla="*/ 5 h 61"/>
                  <a:gd name="T24" fmla="*/ 10 w 61"/>
                  <a:gd name="T25" fmla="*/ 10 h 61"/>
                  <a:gd name="T26" fmla="*/ 5 w 61"/>
                  <a:gd name="T27" fmla="*/ 17 h 61"/>
                  <a:gd name="T28" fmla="*/ 2 w 61"/>
                  <a:gd name="T29" fmla="*/ 23 h 61"/>
                  <a:gd name="T30" fmla="*/ 0 w 61"/>
                  <a:gd name="T31" fmla="*/ 31 h 61"/>
                  <a:gd name="T32" fmla="*/ 2 w 61"/>
                  <a:gd name="T33" fmla="*/ 39 h 61"/>
                  <a:gd name="T34" fmla="*/ 5 w 61"/>
                  <a:gd name="T35" fmla="*/ 46 h 61"/>
                  <a:gd name="T36" fmla="*/ 10 w 61"/>
                  <a:gd name="T37" fmla="*/ 52 h 61"/>
                  <a:gd name="T38" fmla="*/ 15 w 61"/>
                  <a:gd name="T39" fmla="*/ 57 h 61"/>
                  <a:gd name="T40" fmla="*/ 23 w 61"/>
                  <a:gd name="T41" fmla="*/ 59 h 61"/>
                  <a:gd name="T42" fmla="*/ 31 w 61"/>
                  <a:gd name="T43" fmla="*/ 61 h 61"/>
                  <a:gd name="T44" fmla="*/ 38 w 61"/>
                  <a:gd name="T45" fmla="*/ 59 h 61"/>
                  <a:gd name="T46" fmla="*/ 46 w 61"/>
                  <a:gd name="T47" fmla="*/ 57 h 61"/>
                  <a:gd name="T48" fmla="*/ 51 w 61"/>
                  <a:gd name="T49" fmla="*/ 52 h 61"/>
                  <a:gd name="T50" fmla="*/ 51 w 61"/>
                  <a:gd name="T51"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51" y="52"/>
                    </a:moveTo>
                    <a:lnTo>
                      <a:pt x="57" y="46"/>
                    </a:lnTo>
                    <a:lnTo>
                      <a:pt x="59" y="39"/>
                    </a:lnTo>
                    <a:lnTo>
                      <a:pt x="61" y="31"/>
                    </a:lnTo>
                    <a:lnTo>
                      <a:pt x="59" y="23"/>
                    </a:lnTo>
                    <a:lnTo>
                      <a:pt x="57" y="17"/>
                    </a:lnTo>
                    <a:lnTo>
                      <a:pt x="51" y="10"/>
                    </a:lnTo>
                    <a:lnTo>
                      <a:pt x="46" y="5"/>
                    </a:lnTo>
                    <a:lnTo>
                      <a:pt x="38" y="2"/>
                    </a:lnTo>
                    <a:lnTo>
                      <a:pt x="31" y="0"/>
                    </a:lnTo>
                    <a:lnTo>
                      <a:pt x="23" y="2"/>
                    </a:lnTo>
                    <a:lnTo>
                      <a:pt x="15" y="5"/>
                    </a:lnTo>
                    <a:lnTo>
                      <a:pt x="10" y="10"/>
                    </a:lnTo>
                    <a:lnTo>
                      <a:pt x="5" y="17"/>
                    </a:lnTo>
                    <a:lnTo>
                      <a:pt x="2" y="23"/>
                    </a:lnTo>
                    <a:lnTo>
                      <a:pt x="0" y="31"/>
                    </a:lnTo>
                    <a:lnTo>
                      <a:pt x="2" y="39"/>
                    </a:lnTo>
                    <a:lnTo>
                      <a:pt x="5" y="46"/>
                    </a:lnTo>
                    <a:lnTo>
                      <a:pt x="10" y="52"/>
                    </a:lnTo>
                    <a:lnTo>
                      <a:pt x="15" y="57"/>
                    </a:lnTo>
                    <a:lnTo>
                      <a:pt x="23" y="59"/>
                    </a:lnTo>
                    <a:lnTo>
                      <a:pt x="31" y="61"/>
                    </a:lnTo>
                    <a:lnTo>
                      <a:pt x="38" y="59"/>
                    </a:lnTo>
                    <a:lnTo>
                      <a:pt x="46" y="57"/>
                    </a:lnTo>
                    <a:lnTo>
                      <a:pt x="51" y="52"/>
                    </a:lnTo>
                    <a:lnTo>
                      <a:pt x="51" y="52"/>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2" name="Freeform 50"/>
              <p:cNvSpPr>
                <a:spLocks/>
              </p:cNvSpPr>
              <p:nvPr/>
            </p:nvSpPr>
            <p:spPr bwMode="auto">
              <a:xfrm>
                <a:off x="6738938" y="4260851"/>
                <a:ext cx="47625" cy="47625"/>
              </a:xfrm>
              <a:custGeom>
                <a:avLst/>
                <a:gdLst>
                  <a:gd name="T0" fmla="*/ 50 w 60"/>
                  <a:gd name="T1" fmla="*/ 50 h 58"/>
                  <a:gd name="T2" fmla="*/ 55 w 60"/>
                  <a:gd name="T3" fmla="*/ 43 h 58"/>
                  <a:gd name="T4" fmla="*/ 58 w 60"/>
                  <a:gd name="T5" fmla="*/ 37 h 58"/>
                  <a:gd name="T6" fmla="*/ 60 w 60"/>
                  <a:gd name="T7" fmla="*/ 29 h 58"/>
                  <a:gd name="T8" fmla="*/ 58 w 60"/>
                  <a:gd name="T9" fmla="*/ 21 h 58"/>
                  <a:gd name="T10" fmla="*/ 55 w 60"/>
                  <a:gd name="T11" fmla="*/ 14 h 58"/>
                  <a:gd name="T12" fmla="*/ 50 w 60"/>
                  <a:gd name="T13" fmla="*/ 8 h 58"/>
                  <a:gd name="T14" fmla="*/ 44 w 60"/>
                  <a:gd name="T15" fmla="*/ 3 h 58"/>
                  <a:gd name="T16" fmla="*/ 37 w 60"/>
                  <a:gd name="T17" fmla="*/ 0 h 58"/>
                  <a:gd name="T18" fmla="*/ 29 w 60"/>
                  <a:gd name="T19" fmla="*/ 0 h 58"/>
                  <a:gd name="T20" fmla="*/ 23 w 60"/>
                  <a:gd name="T21" fmla="*/ 0 h 58"/>
                  <a:gd name="T22" fmla="*/ 14 w 60"/>
                  <a:gd name="T23" fmla="*/ 3 h 58"/>
                  <a:gd name="T24" fmla="*/ 8 w 60"/>
                  <a:gd name="T25" fmla="*/ 8 h 58"/>
                  <a:gd name="T26" fmla="*/ 3 w 60"/>
                  <a:gd name="T27" fmla="*/ 14 h 58"/>
                  <a:gd name="T28" fmla="*/ 1 w 60"/>
                  <a:gd name="T29" fmla="*/ 21 h 58"/>
                  <a:gd name="T30" fmla="*/ 0 w 60"/>
                  <a:gd name="T31" fmla="*/ 29 h 58"/>
                  <a:gd name="T32" fmla="*/ 1 w 60"/>
                  <a:gd name="T33" fmla="*/ 37 h 58"/>
                  <a:gd name="T34" fmla="*/ 3 w 60"/>
                  <a:gd name="T35" fmla="*/ 43 h 58"/>
                  <a:gd name="T36" fmla="*/ 8 w 60"/>
                  <a:gd name="T37" fmla="*/ 50 h 58"/>
                  <a:gd name="T38" fmla="*/ 14 w 60"/>
                  <a:gd name="T39" fmla="*/ 55 h 58"/>
                  <a:gd name="T40" fmla="*/ 23 w 60"/>
                  <a:gd name="T41" fmla="*/ 58 h 58"/>
                  <a:gd name="T42" fmla="*/ 29 w 60"/>
                  <a:gd name="T43" fmla="*/ 58 h 58"/>
                  <a:gd name="T44" fmla="*/ 37 w 60"/>
                  <a:gd name="T45" fmla="*/ 58 h 58"/>
                  <a:gd name="T46" fmla="*/ 44 w 60"/>
                  <a:gd name="T47" fmla="*/ 55 h 58"/>
                  <a:gd name="T48" fmla="*/ 50 w 60"/>
                  <a:gd name="T49"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8">
                    <a:moveTo>
                      <a:pt x="50" y="50"/>
                    </a:moveTo>
                    <a:lnTo>
                      <a:pt x="55" y="43"/>
                    </a:lnTo>
                    <a:lnTo>
                      <a:pt x="58" y="37"/>
                    </a:lnTo>
                    <a:lnTo>
                      <a:pt x="60" y="29"/>
                    </a:lnTo>
                    <a:lnTo>
                      <a:pt x="58" y="21"/>
                    </a:lnTo>
                    <a:lnTo>
                      <a:pt x="55" y="14"/>
                    </a:lnTo>
                    <a:lnTo>
                      <a:pt x="50" y="8"/>
                    </a:lnTo>
                    <a:lnTo>
                      <a:pt x="44" y="3"/>
                    </a:lnTo>
                    <a:lnTo>
                      <a:pt x="37" y="0"/>
                    </a:lnTo>
                    <a:lnTo>
                      <a:pt x="29" y="0"/>
                    </a:lnTo>
                    <a:lnTo>
                      <a:pt x="23" y="0"/>
                    </a:lnTo>
                    <a:lnTo>
                      <a:pt x="14" y="3"/>
                    </a:lnTo>
                    <a:lnTo>
                      <a:pt x="8" y="8"/>
                    </a:lnTo>
                    <a:lnTo>
                      <a:pt x="3" y="14"/>
                    </a:lnTo>
                    <a:lnTo>
                      <a:pt x="1" y="21"/>
                    </a:lnTo>
                    <a:lnTo>
                      <a:pt x="0" y="29"/>
                    </a:lnTo>
                    <a:lnTo>
                      <a:pt x="1" y="37"/>
                    </a:lnTo>
                    <a:lnTo>
                      <a:pt x="3" y="43"/>
                    </a:lnTo>
                    <a:lnTo>
                      <a:pt x="8" y="50"/>
                    </a:lnTo>
                    <a:lnTo>
                      <a:pt x="14" y="55"/>
                    </a:lnTo>
                    <a:lnTo>
                      <a:pt x="23" y="58"/>
                    </a:lnTo>
                    <a:lnTo>
                      <a:pt x="29" y="58"/>
                    </a:lnTo>
                    <a:lnTo>
                      <a:pt x="37" y="58"/>
                    </a:lnTo>
                    <a:lnTo>
                      <a:pt x="44" y="55"/>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3" name="Freeform 51"/>
              <p:cNvSpPr>
                <a:spLocks/>
              </p:cNvSpPr>
              <p:nvPr/>
            </p:nvSpPr>
            <p:spPr bwMode="auto">
              <a:xfrm>
                <a:off x="6927851" y="4260851"/>
                <a:ext cx="47625" cy="47625"/>
              </a:xfrm>
              <a:custGeom>
                <a:avLst/>
                <a:gdLst>
                  <a:gd name="T0" fmla="*/ 50 w 58"/>
                  <a:gd name="T1" fmla="*/ 50 h 58"/>
                  <a:gd name="T2" fmla="*/ 55 w 58"/>
                  <a:gd name="T3" fmla="*/ 43 h 58"/>
                  <a:gd name="T4" fmla="*/ 58 w 58"/>
                  <a:gd name="T5" fmla="*/ 37 h 58"/>
                  <a:gd name="T6" fmla="*/ 58 w 58"/>
                  <a:gd name="T7" fmla="*/ 29 h 58"/>
                  <a:gd name="T8" fmla="*/ 58 w 58"/>
                  <a:gd name="T9" fmla="*/ 21 h 58"/>
                  <a:gd name="T10" fmla="*/ 55 w 58"/>
                  <a:gd name="T11" fmla="*/ 14 h 58"/>
                  <a:gd name="T12" fmla="*/ 50 w 58"/>
                  <a:gd name="T13" fmla="*/ 8 h 58"/>
                  <a:gd name="T14" fmla="*/ 44 w 58"/>
                  <a:gd name="T15" fmla="*/ 3 h 58"/>
                  <a:gd name="T16" fmla="*/ 37 w 58"/>
                  <a:gd name="T17" fmla="*/ 0 h 58"/>
                  <a:gd name="T18" fmla="*/ 29 w 58"/>
                  <a:gd name="T19" fmla="*/ 0 h 58"/>
                  <a:gd name="T20" fmla="*/ 21 w 58"/>
                  <a:gd name="T21" fmla="*/ 0 h 58"/>
                  <a:gd name="T22" fmla="*/ 14 w 58"/>
                  <a:gd name="T23" fmla="*/ 3 h 58"/>
                  <a:gd name="T24" fmla="*/ 8 w 58"/>
                  <a:gd name="T25" fmla="*/ 8 h 58"/>
                  <a:gd name="T26" fmla="*/ 3 w 58"/>
                  <a:gd name="T27" fmla="*/ 14 h 58"/>
                  <a:gd name="T28" fmla="*/ 0 w 58"/>
                  <a:gd name="T29" fmla="*/ 21 h 58"/>
                  <a:gd name="T30" fmla="*/ 0 w 58"/>
                  <a:gd name="T31" fmla="*/ 29 h 58"/>
                  <a:gd name="T32" fmla="*/ 0 w 58"/>
                  <a:gd name="T33" fmla="*/ 37 h 58"/>
                  <a:gd name="T34" fmla="*/ 3 w 58"/>
                  <a:gd name="T35" fmla="*/ 43 h 58"/>
                  <a:gd name="T36" fmla="*/ 8 w 58"/>
                  <a:gd name="T37" fmla="*/ 50 h 58"/>
                  <a:gd name="T38" fmla="*/ 14 w 58"/>
                  <a:gd name="T39" fmla="*/ 55 h 58"/>
                  <a:gd name="T40" fmla="*/ 21 w 58"/>
                  <a:gd name="T41" fmla="*/ 58 h 58"/>
                  <a:gd name="T42" fmla="*/ 29 w 58"/>
                  <a:gd name="T43" fmla="*/ 58 h 58"/>
                  <a:gd name="T44" fmla="*/ 37 w 58"/>
                  <a:gd name="T45" fmla="*/ 58 h 58"/>
                  <a:gd name="T46" fmla="*/ 44 w 58"/>
                  <a:gd name="T47" fmla="*/ 55 h 58"/>
                  <a:gd name="T48" fmla="*/ 50 w 58"/>
                  <a:gd name="T49"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50" y="50"/>
                    </a:moveTo>
                    <a:lnTo>
                      <a:pt x="55" y="43"/>
                    </a:lnTo>
                    <a:lnTo>
                      <a:pt x="58" y="37"/>
                    </a:lnTo>
                    <a:lnTo>
                      <a:pt x="58" y="29"/>
                    </a:lnTo>
                    <a:lnTo>
                      <a:pt x="58" y="21"/>
                    </a:lnTo>
                    <a:lnTo>
                      <a:pt x="55" y="14"/>
                    </a:lnTo>
                    <a:lnTo>
                      <a:pt x="50" y="8"/>
                    </a:lnTo>
                    <a:lnTo>
                      <a:pt x="44" y="3"/>
                    </a:lnTo>
                    <a:lnTo>
                      <a:pt x="37" y="0"/>
                    </a:lnTo>
                    <a:lnTo>
                      <a:pt x="29" y="0"/>
                    </a:lnTo>
                    <a:lnTo>
                      <a:pt x="21" y="0"/>
                    </a:lnTo>
                    <a:lnTo>
                      <a:pt x="14" y="3"/>
                    </a:lnTo>
                    <a:lnTo>
                      <a:pt x="8" y="8"/>
                    </a:lnTo>
                    <a:lnTo>
                      <a:pt x="3" y="14"/>
                    </a:lnTo>
                    <a:lnTo>
                      <a:pt x="0" y="21"/>
                    </a:lnTo>
                    <a:lnTo>
                      <a:pt x="0" y="29"/>
                    </a:lnTo>
                    <a:lnTo>
                      <a:pt x="0" y="37"/>
                    </a:lnTo>
                    <a:lnTo>
                      <a:pt x="3" y="43"/>
                    </a:lnTo>
                    <a:lnTo>
                      <a:pt x="8" y="50"/>
                    </a:lnTo>
                    <a:lnTo>
                      <a:pt x="14" y="55"/>
                    </a:lnTo>
                    <a:lnTo>
                      <a:pt x="21" y="58"/>
                    </a:lnTo>
                    <a:lnTo>
                      <a:pt x="29" y="58"/>
                    </a:lnTo>
                    <a:lnTo>
                      <a:pt x="37" y="58"/>
                    </a:lnTo>
                    <a:lnTo>
                      <a:pt x="44" y="55"/>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4" name="Freeform 52"/>
              <p:cNvSpPr>
                <a:spLocks/>
              </p:cNvSpPr>
              <p:nvPr/>
            </p:nvSpPr>
            <p:spPr bwMode="auto">
              <a:xfrm>
                <a:off x="7102476" y="4349751"/>
                <a:ext cx="46038" cy="46038"/>
              </a:xfrm>
              <a:custGeom>
                <a:avLst/>
                <a:gdLst>
                  <a:gd name="T0" fmla="*/ 51 w 59"/>
                  <a:gd name="T1" fmla="*/ 51 h 59"/>
                  <a:gd name="T2" fmla="*/ 55 w 59"/>
                  <a:gd name="T3" fmla="*/ 44 h 59"/>
                  <a:gd name="T4" fmla="*/ 57 w 59"/>
                  <a:gd name="T5" fmla="*/ 38 h 59"/>
                  <a:gd name="T6" fmla="*/ 59 w 59"/>
                  <a:gd name="T7" fmla="*/ 29 h 59"/>
                  <a:gd name="T8" fmla="*/ 57 w 59"/>
                  <a:gd name="T9" fmla="*/ 21 h 59"/>
                  <a:gd name="T10" fmla="*/ 55 w 59"/>
                  <a:gd name="T11" fmla="*/ 15 h 59"/>
                  <a:gd name="T12" fmla="*/ 51 w 59"/>
                  <a:gd name="T13" fmla="*/ 8 h 59"/>
                  <a:gd name="T14" fmla="*/ 44 w 59"/>
                  <a:gd name="T15" fmla="*/ 3 h 59"/>
                  <a:gd name="T16" fmla="*/ 38 w 59"/>
                  <a:gd name="T17" fmla="*/ 0 h 59"/>
                  <a:gd name="T18" fmla="*/ 29 w 59"/>
                  <a:gd name="T19" fmla="*/ 0 h 59"/>
                  <a:gd name="T20" fmla="*/ 21 w 59"/>
                  <a:gd name="T21" fmla="*/ 0 h 59"/>
                  <a:gd name="T22" fmla="*/ 15 w 59"/>
                  <a:gd name="T23" fmla="*/ 3 h 59"/>
                  <a:gd name="T24" fmla="*/ 8 w 59"/>
                  <a:gd name="T25" fmla="*/ 8 h 59"/>
                  <a:gd name="T26" fmla="*/ 3 w 59"/>
                  <a:gd name="T27" fmla="*/ 15 h 59"/>
                  <a:gd name="T28" fmla="*/ 0 w 59"/>
                  <a:gd name="T29" fmla="*/ 21 h 59"/>
                  <a:gd name="T30" fmla="*/ 0 w 59"/>
                  <a:gd name="T31" fmla="*/ 29 h 59"/>
                  <a:gd name="T32" fmla="*/ 0 w 59"/>
                  <a:gd name="T33" fmla="*/ 38 h 59"/>
                  <a:gd name="T34" fmla="*/ 3 w 59"/>
                  <a:gd name="T35" fmla="*/ 44 h 59"/>
                  <a:gd name="T36" fmla="*/ 8 w 59"/>
                  <a:gd name="T37" fmla="*/ 51 h 59"/>
                  <a:gd name="T38" fmla="*/ 15 w 59"/>
                  <a:gd name="T39" fmla="*/ 55 h 59"/>
                  <a:gd name="T40" fmla="*/ 21 w 59"/>
                  <a:gd name="T41" fmla="*/ 59 h 59"/>
                  <a:gd name="T42" fmla="*/ 29 w 59"/>
                  <a:gd name="T43" fmla="*/ 59 h 59"/>
                  <a:gd name="T44" fmla="*/ 38 w 59"/>
                  <a:gd name="T45" fmla="*/ 59 h 59"/>
                  <a:gd name="T46" fmla="*/ 44 w 59"/>
                  <a:gd name="T47" fmla="*/ 55 h 59"/>
                  <a:gd name="T48" fmla="*/ 51 w 59"/>
                  <a:gd name="T49" fmla="*/ 51 h 59"/>
                  <a:gd name="T50" fmla="*/ 51 w 59"/>
                  <a:gd name="T51"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9">
                    <a:moveTo>
                      <a:pt x="51" y="51"/>
                    </a:moveTo>
                    <a:lnTo>
                      <a:pt x="55" y="44"/>
                    </a:lnTo>
                    <a:lnTo>
                      <a:pt x="57" y="38"/>
                    </a:lnTo>
                    <a:lnTo>
                      <a:pt x="59" y="29"/>
                    </a:lnTo>
                    <a:lnTo>
                      <a:pt x="57" y="21"/>
                    </a:lnTo>
                    <a:lnTo>
                      <a:pt x="55" y="15"/>
                    </a:lnTo>
                    <a:lnTo>
                      <a:pt x="51" y="8"/>
                    </a:lnTo>
                    <a:lnTo>
                      <a:pt x="44" y="3"/>
                    </a:lnTo>
                    <a:lnTo>
                      <a:pt x="38" y="0"/>
                    </a:lnTo>
                    <a:lnTo>
                      <a:pt x="29" y="0"/>
                    </a:lnTo>
                    <a:lnTo>
                      <a:pt x="21" y="0"/>
                    </a:lnTo>
                    <a:lnTo>
                      <a:pt x="15" y="3"/>
                    </a:lnTo>
                    <a:lnTo>
                      <a:pt x="8" y="8"/>
                    </a:lnTo>
                    <a:lnTo>
                      <a:pt x="3" y="15"/>
                    </a:lnTo>
                    <a:lnTo>
                      <a:pt x="0" y="21"/>
                    </a:lnTo>
                    <a:lnTo>
                      <a:pt x="0" y="29"/>
                    </a:lnTo>
                    <a:lnTo>
                      <a:pt x="0" y="38"/>
                    </a:lnTo>
                    <a:lnTo>
                      <a:pt x="3" y="44"/>
                    </a:lnTo>
                    <a:lnTo>
                      <a:pt x="8" y="51"/>
                    </a:lnTo>
                    <a:lnTo>
                      <a:pt x="15" y="55"/>
                    </a:lnTo>
                    <a:lnTo>
                      <a:pt x="21" y="59"/>
                    </a:lnTo>
                    <a:lnTo>
                      <a:pt x="29" y="59"/>
                    </a:lnTo>
                    <a:lnTo>
                      <a:pt x="38" y="59"/>
                    </a:lnTo>
                    <a:lnTo>
                      <a:pt x="44" y="55"/>
                    </a:lnTo>
                    <a:lnTo>
                      <a:pt x="51" y="51"/>
                    </a:lnTo>
                    <a:lnTo>
                      <a:pt x="51"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5" name="Freeform 53"/>
              <p:cNvSpPr>
                <a:spLocks/>
              </p:cNvSpPr>
              <p:nvPr/>
            </p:nvSpPr>
            <p:spPr bwMode="auto">
              <a:xfrm>
                <a:off x="7285038" y="4448176"/>
                <a:ext cx="47625" cy="46038"/>
              </a:xfrm>
              <a:custGeom>
                <a:avLst/>
                <a:gdLst>
                  <a:gd name="T0" fmla="*/ 52 w 61"/>
                  <a:gd name="T1" fmla="*/ 51 h 59"/>
                  <a:gd name="T2" fmla="*/ 57 w 61"/>
                  <a:gd name="T3" fmla="*/ 44 h 59"/>
                  <a:gd name="T4" fmla="*/ 59 w 61"/>
                  <a:gd name="T5" fmla="*/ 38 h 59"/>
                  <a:gd name="T6" fmla="*/ 61 w 61"/>
                  <a:gd name="T7" fmla="*/ 30 h 59"/>
                  <a:gd name="T8" fmla="*/ 59 w 61"/>
                  <a:gd name="T9" fmla="*/ 21 h 59"/>
                  <a:gd name="T10" fmla="*/ 57 w 61"/>
                  <a:gd name="T11" fmla="*/ 15 h 59"/>
                  <a:gd name="T12" fmla="*/ 52 w 61"/>
                  <a:gd name="T13" fmla="*/ 8 h 59"/>
                  <a:gd name="T14" fmla="*/ 46 w 61"/>
                  <a:gd name="T15" fmla="*/ 4 h 59"/>
                  <a:gd name="T16" fmla="*/ 39 w 61"/>
                  <a:gd name="T17" fmla="*/ 0 h 59"/>
                  <a:gd name="T18" fmla="*/ 31 w 61"/>
                  <a:gd name="T19" fmla="*/ 0 h 59"/>
                  <a:gd name="T20" fmla="*/ 23 w 61"/>
                  <a:gd name="T21" fmla="*/ 0 h 59"/>
                  <a:gd name="T22" fmla="*/ 17 w 61"/>
                  <a:gd name="T23" fmla="*/ 4 h 59"/>
                  <a:gd name="T24" fmla="*/ 10 w 61"/>
                  <a:gd name="T25" fmla="*/ 8 h 59"/>
                  <a:gd name="T26" fmla="*/ 5 w 61"/>
                  <a:gd name="T27" fmla="*/ 15 h 59"/>
                  <a:gd name="T28" fmla="*/ 2 w 61"/>
                  <a:gd name="T29" fmla="*/ 21 h 59"/>
                  <a:gd name="T30" fmla="*/ 0 w 61"/>
                  <a:gd name="T31" fmla="*/ 30 h 59"/>
                  <a:gd name="T32" fmla="*/ 2 w 61"/>
                  <a:gd name="T33" fmla="*/ 38 h 59"/>
                  <a:gd name="T34" fmla="*/ 5 w 61"/>
                  <a:gd name="T35" fmla="*/ 44 h 59"/>
                  <a:gd name="T36" fmla="*/ 10 w 61"/>
                  <a:gd name="T37" fmla="*/ 51 h 59"/>
                  <a:gd name="T38" fmla="*/ 17 w 61"/>
                  <a:gd name="T39" fmla="*/ 56 h 59"/>
                  <a:gd name="T40" fmla="*/ 23 w 61"/>
                  <a:gd name="T41" fmla="*/ 59 h 59"/>
                  <a:gd name="T42" fmla="*/ 31 w 61"/>
                  <a:gd name="T43" fmla="*/ 59 h 59"/>
                  <a:gd name="T44" fmla="*/ 39 w 61"/>
                  <a:gd name="T45" fmla="*/ 59 h 59"/>
                  <a:gd name="T46" fmla="*/ 46 w 61"/>
                  <a:gd name="T47" fmla="*/ 56 h 59"/>
                  <a:gd name="T48" fmla="*/ 52 w 61"/>
                  <a:gd name="T49"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59">
                    <a:moveTo>
                      <a:pt x="52" y="51"/>
                    </a:moveTo>
                    <a:lnTo>
                      <a:pt x="57" y="44"/>
                    </a:lnTo>
                    <a:lnTo>
                      <a:pt x="59" y="38"/>
                    </a:lnTo>
                    <a:lnTo>
                      <a:pt x="61" y="30"/>
                    </a:lnTo>
                    <a:lnTo>
                      <a:pt x="59" y="21"/>
                    </a:lnTo>
                    <a:lnTo>
                      <a:pt x="57" y="15"/>
                    </a:lnTo>
                    <a:lnTo>
                      <a:pt x="52" y="8"/>
                    </a:lnTo>
                    <a:lnTo>
                      <a:pt x="46" y="4"/>
                    </a:lnTo>
                    <a:lnTo>
                      <a:pt x="39" y="0"/>
                    </a:lnTo>
                    <a:lnTo>
                      <a:pt x="31" y="0"/>
                    </a:lnTo>
                    <a:lnTo>
                      <a:pt x="23" y="0"/>
                    </a:lnTo>
                    <a:lnTo>
                      <a:pt x="17" y="4"/>
                    </a:lnTo>
                    <a:lnTo>
                      <a:pt x="10" y="8"/>
                    </a:lnTo>
                    <a:lnTo>
                      <a:pt x="5" y="15"/>
                    </a:lnTo>
                    <a:lnTo>
                      <a:pt x="2" y="21"/>
                    </a:lnTo>
                    <a:lnTo>
                      <a:pt x="0" y="30"/>
                    </a:lnTo>
                    <a:lnTo>
                      <a:pt x="2" y="38"/>
                    </a:lnTo>
                    <a:lnTo>
                      <a:pt x="5" y="44"/>
                    </a:lnTo>
                    <a:lnTo>
                      <a:pt x="10" y="51"/>
                    </a:lnTo>
                    <a:lnTo>
                      <a:pt x="17" y="56"/>
                    </a:lnTo>
                    <a:lnTo>
                      <a:pt x="23" y="59"/>
                    </a:lnTo>
                    <a:lnTo>
                      <a:pt x="31" y="59"/>
                    </a:lnTo>
                    <a:lnTo>
                      <a:pt x="39" y="59"/>
                    </a:lnTo>
                    <a:lnTo>
                      <a:pt x="46" y="56"/>
                    </a:lnTo>
                    <a:lnTo>
                      <a:pt x="52"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6" name="Freeform 54"/>
              <p:cNvSpPr>
                <a:spLocks/>
              </p:cNvSpPr>
              <p:nvPr/>
            </p:nvSpPr>
            <p:spPr bwMode="auto">
              <a:xfrm>
                <a:off x="7459663" y="4505326"/>
                <a:ext cx="46038" cy="47625"/>
              </a:xfrm>
              <a:custGeom>
                <a:avLst/>
                <a:gdLst>
                  <a:gd name="T0" fmla="*/ 51 w 59"/>
                  <a:gd name="T1" fmla="*/ 50 h 60"/>
                  <a:gd name="T2" fmla="*/ 56 w 59"/>
                  <a:gd name="T3" fmla="*/ 45 h 60"/>
                  <a:gd name="T4" fmla="*/ 59 w 59"/>
                  <a:gd name="T5" fmla="*/ 37 h 60"/>
                  <a:gd name="T6" fmla="*/ 59 w 59"/>
                  <a:gd name="T7" fmla="*/ 29 h 60"/>
                  <a:gd name="T8" fmla="*/ 59 w 59"/>
                  <a:gd name="T9" fmla="*/ 23 h 60"/>
                  <a:gd name="T10" fmla="*/ 56 w 59"/>
                  <a:gd name="T11" fmla="*/ 15 h 60"/>
                  <a:gd name="T12" fmla="*/ 51 w 59"/>
                  <a:gd name="T13" fmla="*/ 8 h 60"/>
                  <a:gd name="T14" fmla="*/ 44 w 59"/>
                  <a:gd name="T15" fmla="*/ 5 h 60"/>
                  <a:gd name="T16" fmla="*/ 38 w 59"/>
                  <a:gd name="T17" fmla="*/ 1 h 60"/>
                  <a:gd name="T18" fmla="*/ 30 w 59"/>
                  <a:gd name="T19" fmla="*/ 0 h 60"/>
                  <a:gd name="T20" fmla="*/ 22 w 59"/>
                  <a:gd name="T21" fmla="*/ 1 h 60"/>
                  <a:gd name="T22" fmla="*/ 15 w 59"/>
                  <a:gd name="T23" fmla="*/ 5 h 60"/>
                  <a:gd name="T24" fmla="*/ 9 w 59"/>
                  <a:gd name="T25" fmla="*/ 8 h 60"/>
                  <a:gd name="T26" fmla="*/ 4 w 59"/>
                  <a:gd name="T27" fmla="*/ 15 h 60"/>
                  <a:gd name="T28" fmla="*/ 0 w 59"/>
                  <a:gd name="T29" fmla="*/ 23 h 60"/>
                  <a:gd name="T30" fmla="*/ 0 w 59"/>
                  <a:gd name="T31" fmla="*/ 29 h 60"/>
                  <a:gd name="T32" fmla="*/ 0 w 59"/>
                  <a:gd name="T33" fmla="*/ 37 h 60"/>
                  <a:gd name="T34" fmla="*/ 4 w 59"/>
                  <a:gd name="T35" fmla="*/ 45 h 60"/>
                  <a:gd name="T36" fmla="*/ 9 w 59"/>
                  <a:gd name="T37" fmla="*/ 50 h 60"/>
                  <a:gd name="T38" fmla="*/ 15 w 59"/>
                  <a:gd name="T39" fmla="*/ 55 h 60"/>
                  <a:gd name="T40" fmla="*/ 22 w 59"/>
                  <a:gd name="T41" fmla="*/ 58 h 60"/>
                  <a:gd name="T42" fmla="*/ 30 w 59"/>
                  <a:gd name="T43" fmla="*/ 60 h 60"/>
                  <a:gd name="T44" fmla="*/ 38 w 59"/>
                  <a:gd name="T45" fmla="*/ 58 h 60"/>
                  <a:gd name="T46" fmla="*/ 44 w 59"/>
                  <a:gd name="T47" fmla="*/ 55 h 60"/>
                  <a:gd name="T48" fmla="*/ 51 w 59"/>
                  <a:gd name="T49" fmla="*/ 50 h 60"/>
                  <a:gd name="T50" fmla="*/ 51 w 59"/>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60">
                    <a:moveTo>
                      <a:pt x="51" y="50"/>
                    </a:moveTo>
                    <a:lnTo>
                      <a:pt x="56" y="45"/>
                    </a:lnTo>
                    <a:lnTo>
                      <a:pt x="59" y="37"/>
                    </a:lnTo>
                    <a:lnTo>
                      <a:pt x="59" y="29"/>
                    </a:lnTo>
                    <a:lnTo>
                      <a:pt x="59" y="23"/>
                    </a:lnTo>
                    <a:lnTo>
                      <a:pt x="56" y="15"/>
                    </a:lnTo>
                    <a:lnTo>
                      <a:pt x="51" y="8"/>
                    </a:lnTo>
                    <a:lnTo>
                      <a:pt x="44" y="5"/>
                    </a:lnTo>
                    <a:lnTo>
                      <a:pt x="38" y="1"/>
                    </a:lnTo>
                    <a:lnTo>
                      <a:pt x="30" y="0"/>
                    </a:lnTo>
                    <a:lnTo>
                      <a:pt x="22" y="1"/>
                    </a:lnTo>
                    <a:lnTo>
                      <a:pt x="15" y="5"/>
                    </a:lnTo>
                    <a:lnTo>
                      <a:pt x="9" y="8"/>
                    </a:lnTo>
                    <a:lnTo>
                      <a:pt x="4" y="15"/>
                    </a:lnTo>
                    <a:lnTo>
                      <a:pt x="0" y="23"/>
                    </a:lnTo>
                    <a:lnTo>
                      <a:pt x="0" y="29"/>
                    </a:lnTo>
                    <a:lnTo>
                      <a:pt x="0" y="37"/>
                    </a:lnTo>
                    <a:lnTo>
                      <a:pt x="4" y="45"/>
                    </a:lnTo>
                    <a:lnTo>
                      <a:pt x="9" y="50"/>
                    </a:lnTo>
                    <a:lnTo>
                      <a:pt x="15" y="55"/>
                    </a:lnTo>
                    <a:lnTo>
                      <a:pt x="22" y="58"/>
                    </a:lnTo>
                    <a:lnTo>
                      <a:pt x="30" y="60"/>
                    </a:lnTo>
                    <a:lnTo>
                      <a:pt x="38" y="58"/>
                    </a:lnTo>
                    <a:lnTo>
                      <a:pt x="44" y="55"/>
                    </a:lnTo>
                    <a:lnTo>
                      <a:pt x="51" y="50"/>
                    </a:lnTo>
                    <a:lnTo>
                      <a:pt x="51"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7" name="Freeform 55"/>
              <p:cNvSpPr>
                <a:spLocks/>
              </p:cNvSpPr>
              <p:nvPr/>
            </p:nvSpPr>
            <p:spPr bwMode="auto">
              <a:xfrm>
                <a:off x="7634288" y="4119563"/>
                <a:ext cx="47625" cy="47625"/>
              </a:xfrm>
              <a:custGeom>
                <a:avLst/>
                <a:gdLst>
                  <a:gd name="T0" fmla="*/ 50 w 60"/>
                  <a:gd name="T1" fmla="*/ 50 h 60"/>
                  <a:gd name="T2" fmla="*/ 57 w 60"/>
                  <a:gd name="T3" fmla="*/ 44 h 60"/>
                  <a:gd name="T4" fmla="*/ 58 w 60"/>
                  <a:gd name="T5" fmla="*/ 37 h 60"/>
                  <a:gd name="T6" fmla="*/ 60 w 60"/>
                  <a:gd name="T7" fmla="*/ 29 h 60"/>
                  <a:gd name="T8" fmla="*/ 58 w 60"/>
                  <a:gd name="T9" fmla="*/ 23 h 60"/>
                  <a:gd name="T10" fmla="*/ 57 w 60"/>
                  <a:gd name="T11" fmla="*/ 14 h 60"/>
                  <a:gd name="T12" fmla="*/ 50 w 60"/>
                  <a:gd name="T13" fmla="*/ 8 h 60"/>
                  <a:gd name="T14" fmla="*/ 45 w 60"/>
                  <a:gd name="T15" fmla="*/ 3 h 60"/>
                  <a:gd name="T16" fmla="*/ 37 w 60"/>
                  <a:gd name="T17" fmla="*/ 1 h 60"/>
                  <a:gd name="T18" fmla="*/ 31 w 60"/>
                  <a:gd name="T19" fmla="*/ 0 h 60"/>
                  <a:gd name="T20" fmla="*/ 23 w 60"/>
                  <a:gd name="T21" fmla="*/ 1 h 60"/>
                  <a:gd name="T22" fmla="*/ 14 w 60"/>
                  <a:gd name="T23" fmla="*/ 3 h 60"/>
                  <a:gd name="T24" fmla="*/ 10 w 60"/>
                  <a:gd name="T25" fmla="*/ 8 h 60"/>
                  <a:gd name="T26" fmla="*/ 5 w 60"/>
                  <a:gd name="T27" fmla="*/ 14 h 60"/>
                  <a:gd name="T28" fmla="*/ 1 w 60"/>
                  <a:gd name="T29" fmla="*/ 23 h 60"/>
                  <a:gd name="T30" fmla="*/ 0 w 60"/>
                  <a:gd name="T31" fmla="*/ 29 h 60"/>
                  <a:gd name="T32" fmla="*/ 1 w 60"/>
                  <a:gd name="T33" fmla="*/ 37 h 60"/>
                  <a:gd name="T34" fmla="*/ 5 w 60"/>
                  <a:gd name="T35" fmla="*/ 44 h 60"/>
                  <a:gd name="T36" fmla="*/ 10 w 60"/>
                  <a:gd name="T37" fmla="*/ 50 h 60"/>
                  <a:gd name="T38" fmla="*/ 14 w 60"/>
                  <a:gd name="T39" fmla="*/ 55 h 60"/>
                  <a:gd name="T40" fmla="*/ 23 w 60"/>
                  <a:gd name="T41" fmla="*/ 58 h 60"/>
                  <a:gd name="T42" fmla="*/ 31 w 60"/>
                  <a:gd name="T43" fmla="*/ 60 h 60"/>
                  <a:gd name="T44" fmla="*/ 37 w 60"/>
                  <a:gd name="T45" fmla="*/ 58 h 60"/>
                  <a:gd name="T46" fmla="*/ 45 w 60"/>
                  <a:gd name="T47" fmla="*/ 55 h 60"/>
                  <a:gd name="T48" fmla="*/ 50 w 60"/>
                  <a:gd name="T49" fmla="*/ 50 h 60"/>
                  <a:gd name="T50" fmla="*/ 50 w 60"/>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50" y="50"/>
                    </a:moveTo>
                    <a:lnTo>
                      <a:pt x="57" y="44"/>
                    </a:lnTo>
                    <a:lnTo>
                      <a:pt x="58" y="37"/>
                    </a:lnTo>
                    <a:lnTo>
                      <a:pt x="60" y="29"/>
                    </a:lnTo>
                    <a:lnTo>
                      <a:pt x="58" y="23"/>
                    </a:lnTo>
                    <a:lnTo>
                      <a:pt x="57" y="14"/>
                    </a:lnTo>
                    <a:lnTo>
                      <a:pt x="50" y="8"/>
                    </a:lnTo>
                    <a:lnTo>
                      <a:pt x="45" y="3"/>
                    </a:lnTo>
                    <a:lnTo>
                      <a:pt x="37" y="1"/>
                    </a:lnTo>
                    <a:lnTo>
                      <a:pt x="31" y="0"/>
                    </a:lnTo>
                    <a:lnTo>
                      <a:pt x="23" y="1"/>
                    </a:lnTo>
                    <a:lnTo>
                      <a:pt x="14" y="3"/>
                    </a:lnTo>
                    <a:lnTo>
                      <a:pt x="10" y="8"/>
                    </a:lnTo>
                    <a:lnTo>
                      <a:pt x="5" y="14"/>
                    </a:lnTo>
                    <a:lnTo>
                      <a:pt x="1" y="23"/>
                    </a:lnTo>
                    <a:lnTo>
                      <a:pt x="0" y="29"/>
                    </a:lnTo>
                    <a:lnTo>
                      <a:pt x="1" y="37"/>
                    </a:lnTo>
                    <a:lnTo>
                      <a:pt x="5" y="44"/>
                    </a:lnTo>
                    <a:lnTo>
                      <a:pt x="10" y="50"/>
                    </a:lnTo>
                    <a:lnTo>
                      <a:pt x="14" y="55"/>
                    </a:lnTo>
                    <a:lnTo>
                      <a:pt x="23" y="58"/>
                    </a:lnTo>
                    <a:lnTo>
                      <a:pt x="31" y="60"/>
                    </a:lnTo>
                    <a:lnTo>
                      <a:pt x="37" y="58"/>
                    </a:lnTo>
                    <a:lnTo>
                      <a:pt x="45" y="55"/>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8" name="Freeform 56"/>
              <p:cNvSpPr>
                <a:spLocks/>
              </p:cNvSpPr>
              <p:nvPr/>
            </p:nvSpPr>
            <p:spPr bwMode="auto">
              <a:xfrm>
                <a:off x="7815263" y="4183063"/>
                <a:ext cx="46038" cy="46038"/>
              </a:xfrm>
              <a:custGeom>
                <a:avLst/>
                <a:gdLst>
                  <a:gd name="T0" fmla="*/ 51 w 59"/>
                  <a:gd name="T1" fmla="*/ 51 h 59"/>
                  <a:gd name="T2" fmla="*/ 56 w 59"/>
                  <a:gd name="T3" fmla="*/ 44 h 59"/>
                  <a:gd name="T4" fmla="*/ 59 w 59"/>
                  <a:gd name="T5" fmla="*/ 38 h 59"/>
                  <a:gd name="T6" fmla="*/ 59 w 59"/>
                  <a:gd name="T7" fmla="*/ 30 h 59"/>
                  <a:gd name="T8" fmla="*/ 59 w 59"/>
                  <a:gd name="T9" fmla="*/ 22 h 59"/>
                  <a:gd name="T10" fmla="*/ 56 w 59"/>
                  <a:gd name="T11" fmla="*/ 15 h 59"/>
                  <a:gd name="T12" fmla="*/ 51 w 59"/>
                  <a:gd name="T13" fmla="*/ 9 h 59"/>
                  <a:gd name="T14" fmla="*/ 44 w 59"/>
                  <a:gd name="T15" fmla="*/ 4 h 59"/>
                  <a:gd name="T16" fmla="*/ 38 w 59"/>
                  <a:gd name="T17" fmla="*/ 2 h 59"/>
                  <a:gd name="T18" fmla="*/ 30 w 59"/>
                  <a:gd name="T19" fmla="*/ 0 h 59"/>
                  <a:gd name="T20" fmla="*/ 22 w 59"/>
                  <a:gd name="T21" fmla="*/ 2 h 59"/>
                  <a:gd name="T22" fmla="*/ 15 w 59"/>
                  <a:gd name="T23" fmla="*/ 4 h 59"/>
                  <a:gd name="T24" fmla="*/ 9 w 59"/>
                  <a:gd name="T25" fmla="*/ 9 h 59"/>
                  <a:gd name="T26" fmla="*/ 4 w 59"/>
                  <a:gd name="T27" fmla="*/ 15 h 59"/>
                  <a:gd name="T28" fmla="*/ 0 w 59"/>
                  <a:gd name="T29" fmla="*/ 22 h 59"/>
                  <a:gd name="T30" fmla="*/ 0 w 59"/>
                  <a:gd name="T31" fmla="*/ 30 h 59"/>
                  <a:gd name="T32" fmla="*/ 0 w 59"/>
                  <a:gd name="T33" fmla="*/ 38 h 59"/>
                  <a:gd name="T34" fmla="*/ 4 w 59"/>
                  <a:gd name="T35" fmla="*/ 44 h 59"/>
                  <a:gd name="T36" fmla="*/ 9 w 59"/>
                  <a:gd name="T37" fmla="*/ 51 h 59"/>
                  <a:gd name="T38" fmla="*/ 15 w 59"/>
                  <a:gd name="T39" fmla="*/ 56 h 59"/>
                  <a:gd name="T40" fmla="*/ 22 w 59"/>
                  <a:gd name="T41" fmla="*/ 59 h 59"/>
                  <a:gd name="T42" fmla="*/ 30 w 59"/>
                  <a:gd name="T43" fmla="*/ 59 h 59"/>
                  <a:gd name="T44" fmla="*/ 38 w 59"/>
                  <a:gd name="T45" fmla="*/ 59 h 59"/>
                  <a:gd name="T46" fmla="*/ 44 w 59"/>
                  <a:gd name="T47" fmla="*/ 56 h 59"/>
                  <a:gd name="T48" fmla="*/ 51 w 59"/>
                  <a:gd name="T49" fmla="*/ 51 h 59"/>
                  <a:gd name="T50" fmla="*/ 51 w 59"/>
                  <a:gd name="T51"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9">
                    <a:moveTo>
                      <a:pt x="51" y="51"/>
                    </a:moveTo>
                    <a:lnTo>
                      <a:pt x="56" y="44"/>
                    </a:lnTo>
                    <a:lnTo>
                      <a:pt x="59" y="38"/>
                    </a:lnTo>
                    <a:lnTo>
                      <a:pt x="59" y="30"/>
                    </a:lnTo>
                    <a:lnTo>
                      <a:pt x="59" y="22"/>
                    </a:lnTo>
                    <a:lnTo>
                      <a:pt x="56" y="15"/>
                    </a:lnTo>
                    <a:lnTo>
                      <a:pt x="51" y="9"/>
                    </a:lnTo>
                    <a:lnTo>
                      <a:pt x="44" y="4"/>
                    </a:lnTo>
                    <a:lnTo>
                      <a:pt x="38" y="2"/>
                    </a:lnTo>
                    <a:lnTo>
                      <a:pt x="30" y="0"/>
                    </a:lnTo>
                    <a:lnTo>
                      <a:pt x="22" y="2"/>
                    </a:lnTo>
                    <a:lnTo>
                      <a:pt x="15" y="4"/>
                    </a:lnTo>
                    <a:lnTo>
                      <a:pt x="9" y="9"/>
                    </a:lnTo>
                    <a:lnTo>
                      <a:pt x="4" y="15"/>
                    </a:lnTo>
                    <a:lnTo>
                      <a:pt x="0" y="22"/>
                    </a:lnTo>
                    <a:lnTo>
                      <a:pt x="0" y="30"/>
                    </a:lnTo>
                    <a:lnTo>
                      <a:pt x="0" y="38"/>
                    </a:lnTo>
                    <a:lnTo>
                      <a:pt x="4" y="44"/>
                    </a:lnTo>
                    <a:lnTo>
                      <a:pt x="9" y="51"/>
                    </a:lnTo>
                    <a:lnTo>
                      <a:pt x="15" y="56"/>
                    </a:lnTo>
                    <a:lnTo>
                      <a:pt x="22" y="59"/>
                    </a:lnTo>
                    <a:lnTo>
                      <a:pt x="30" y="59"/>
                    </a:lnTo>
                    <a:lnTo>
                      <a:pt x="38" y="59"/>
                    </a:lnTo>
                    <a:lnTo>
                      <a:pt x="44" y="56"/>
                    </a:lnTo>
                    <a:lnTo>
                      <a:pt x="51" y="51"/>
                    </a:lnTo>
                    <a:lnTo>
                      <a:pt x="51"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69" name="Freeform 57"/>
              <p:cNvSpPr>
                <a:spLocks/>
              </p:cNvSpPr>
              <p:nvPr/>
            </p:nvSpPr>
            <p:spPr bwMode="auto">
              <a:xfrm>
                <a:off x="7986713" y="4183063"/>
                <a:ext cx="46038" cy="46038"/>
              </a:xfrm>
              <a:custGeom>
                <a:avLst/>
                <a:gdLst>
                  <a:gd name="T0" fmla="*/ 50 w 58"/>
                  <a:gd name="T1" fmla="*/ 51 h 59"/>
                  <a:gd name="T2" fmla="*/ 55 w 58"/>
                  <a:gd name="T3" fmla="*/ 44 h 59"/>
                  <a:gd name="T4" fmla="*/ 58 w 58"/>
                  <a:gd name="T5" fmla="*/ 38 h 59"/>
                  <a:gd name="T6" fmla="*/ 58 w 58"/>
                  <a:gd name="T7" fmla="*/ 30 h 59"/>
                  <a:gd name="T8" fmla="*/ 58 w 58"/>
                  <a:gd name="T9" fmla="*/ 22 h 59"/>
                  <a:gd name="T10" fmla="*/ 55 w 58"/>
                  <a:gd name="T11" fmla="*/ 15 h 59"/>
                  <a:gd name="T12" fmla="*/ 50 w 58"/>
                  <a:gd name="T13" fmla="*/ 9 h 59"/>
                  <a:gd name="T14" fmla="*/ 44 w 58"/>
                  <a:gd name="T15" fmla="*/ 4 h 59"/>
                  <a:gd name="T16" fmla="*/ 37 w 58"/>
                  <a:gd name="T17" fmla="*/ 2 h 59"/>
                  <a:gd name="T18" fmla="*/ 29 w 58"/>
                  <a:gd name="T19" fmla="*/ 0 h 59"/>
                  <a:gd name="T20" fmla="*/ 21 w 58"/>
                  <a:gd name="T21" fmla="*/ 2 h 59"/>
                  <a:gd name="T22" fmla="*/ 14 w 58"/>
                  <a:gd name="T23" fmla="*/ 4 h 59"/>
                  <a:gd name="T24" fmla="*/ 8 w 58"/>
                  <a:gd name="T25" fmla="*/ 9 h 59"/>
                  <a:gd name="T26" fmla="*/ 3 w 58"/>
                  <a:gd name="T27" fmla="*/ 15 h 59"/>
                  <a:gd name="T28" fmla="*/ 1 w 58"/>
                  <a:gd name="T29" fmla="*/ 22 h 59"/>
                  <a:gd name="T30" fmla="*/ 0 w 58"/>
                  <a:gd name="T31" fmla="*/ 30 h 59"/>
                  <a:gd name="T32" fmla="*/ 1 w 58"/>
                  <a:gd name="T33" fmla="*/ 38 h 59"/>
                  <a:gd name="T34" fmla="*/ 3 w 58"/>
                  <a:gd name="T35" fmla="*/ 44 h 59"/>
                  <a:gd name="T36" fmla="*/ 8 w 58"/>
                  <a:gd name="T37" fmla="*/ 51 h 59"/>
                  <a:gd name="T38" fmla="*/ 14 w 58"/>
                  <a:gd name="T39" fmla="*/ 56 h 59"/>
                  <a:gd name="T40" fmla="*/ 21 w 58"/>
                  <a:gd name="T41" fmla="*/ 59 h 59"/>
                  <a:gd name="T42" fmla="*/ 29 w 58"/>
                  <a:gd name="T43" fmla="*/ 59 h 59"/>
                  <a:gd name="T44" fmla="*/ 37 w 58"/>
                  <a:gd name="T45" fmla="*/ 59 h 59"/>
                  <a:gd name="T46" fmla="*/ 44 w 58"/>
                  <a:gd name="T47" fmla="*/ 56 h 59"/>
                  <a:gd name="T48" fmla="*/ 50 w 58"/>
                  <a:gd name="T49" fmla="*/ 51 h 59"/>
                  <a:gd name="T50" fmla="*/ 50 w 58"/>
                  <a:gd name="T51"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9">
                    <a:moveTo>
                      <a:pt x="50" y="51"/>
                    </a:moveTo>
                    <a:lnTo>
                      <a:pt x="55" y="44"/>
                    </a:lnTo>
                    <a:lnTo>
                      <a:pt x="58" y="38"/>
                    </a:lnTo>
                    <a:lnTo>
                      <a:pt x="58" y="30"/>
                    </a:lnTo>
                    <a:lnTo>
                      <a:pt x="58" y="22"/>
                    </a:lnTo>
                    <a:lnTo>
                      <a:pt x="55" y="15"/>
                    </a:lnTo>
                    <a:lnTo>
                      <a:pt x="50" y="9"/>
                    </a:lnTo>
                    <a:lnTo>
                      <a:pt x="44" y="4"/>
                    </a:lnTo>
                    <a:lnTo>
                      <a:pt x="37" y="2"/>
                    </a:lnTo>
                    <a:lnTo>
                      <a:pt x="29" y="0"/>
                    </a:lnTo>
                    <a:lnTo>
                      <a:pt x="21" y="2"/>
                    </a:lnTo>
                    <a:lnTo>
                      <a:pt x="14" y="4"/>
                    </a:lnTo>
                    <a:lnTo>
                      <a:pt x="8" y="9"/>
                    </a:lnTo>
                    <a:lnTo>
                      <a:pt x="3" y="15"/>
                    </a:lnTo>
                    <a:lnTo>
                      <a:pt x="1" y="22"/>
                    </a:lnTo>
                    <a:lnTo>
                      <a:pt x="0" y="30"/>
                    </a:lnTo>
                    <a:lnTo>
                      <a:pt x="1" y="38"/>
                    </a:lnTo>
                    <a:lnTo>
                      <a:pt x="3" y="44"/>
                    </a:lnTo>
                    <a:lnTo>
                      <a:pt x="8" y="51"/>
                    </a:lnTo>
                    <a:lnTo>
                      <a:pt x="14" y="56"/>
                    </a:lnTo>
                    <a:lnTo>
                      <a:pt x="21" y="59"/>
                    </a:lnTo>
                    <a:lnTo>
                      <a:pt x="29" y="59"/>
                    </a:lnTo>
                    <a:lnTo>
                      <a:pt x="37" y="59"/>
                    </a:lnTo>
                    <a:lnTo>
                      <a:pt x="44" y="56"/>
                    </a:lnTo>
                    <a:lnTo>
                      <a:pt x="50" y="51"/>
                    </a:lnTo>
                    <a:lnTo>
                      <a:pt x="50" y="51"/>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70" name="Freeform 58"/>
              <p:cNvSpPr>
                <a:spLocks/>
              </p:cNvSpPr>
              <p:nvPr/>
            </p:nvSpPr>
            <p:spPr bwMode="auto">
              <a:xfrm>
                <a:off x="8172451" y="4217988"/>
                <a:ext cx="46038" cy="49213"/>
              </a:xfrm>
              <a:custGeom>
                <a:avLst/>
                <a:gdLst>
                  <a:gd name="T0" fmla="*/ 50 w 58"/>
                  <a:gd name="T1" fmla="*/ 50 h 60"/>
                  <a:gd name="T2" fmla="*/ 55 w 58"/>
                  <a:gd name="T3" fmla="*/ 44 h 60"/>
                  <a:gd name="T4" fmla="*/ 57 w 58"/>
                  <a:gd name="T5" fmla="*/ 37 h 60"/>
                  <a:gd name="T6" fmla="*/ 58 w 58"/>
                  <a:gd name="T7" fmla="*/ 29 h 60"/>
                  <a:gd name="T8" fmla="*/ 57 w 58"/>
                  <a:gd name="T9" fmla="*/ 23 h 60"/>
                  <a:gd name="T10" fmla="*/ 55 w 58"/>
                  <a:gd name="T11" fmla="*/ 15 h 60"/>
                  <a:gd name="T12" fmla="*/ 50 w 58"/>
                  <a:gd name="T13" fmla="*/ 8 h 60"/>
                  <a:gd name="T14" fmla="*/ 44 w 58"/>
                  <a:gd name="T15" fmla="*/ 3 h 60"/>
                  <a:gd name="T16" fmla="*/ 37 w 58"/>
                  <a:gd name="T17" fmla="*/ 2 h 60"/>
                  <a:gd name="T18" fmla="*/ 29 w 58"/>
                  <a:gd name="T19" fmla="*/ 0 h 60"/>
                  <a:gd name="T20" fmla="*/ 21 w 58"/>
                  <a:gd name="T21" fmla="*/ 2 h 60"/>
                  <a:gd name="T22" fmla="*/ 14 w 58"/>
                  <a:gd name="T23" fmla="*/ 3 h 60"/>
                  <a:gd name="T24" fmla="*/ 8 w 58"/>
                  <a:gd name="T25" fmla="*/ 8 h 60"/>
                  <a:gd name="T26" fmla="*/ 3 w 58"/>
                  <a:gd name="T27" fmla="*/ 15 h 60"/>
                  <a:gd name="T28" fmla="*/ 0 w 58"/>
                  <a:gd name="T29" fmla="*/ 23 h 60"/>
                  <a:gd name="T30" fmla="*/ 0 w 58"/>
                  <a:gd name="T31" fmla="*/ 29 h 60"/>
                  <a:gd name="T32" fmla="*/ 0 w 58"/>
                  <a:gd name="T33" fmla="*/ 37 h 60"/>
                  <a:gd name="T34" fmla="*/ 3 w 58"/>
                  <a:gd name="T35" fmla="*/ 44 h 60"/>
                  <a:gd name="T36" fmla="*/ 8 w 58"/>
                  <a:gd name="T37" fmla="*/ 50 h 60"/>
                  <a:gd name="T38" fmla="*/ 14 w 58"/>
                  <a:gd name="T39" fmla="*/ 55 h 60"/>
                  <a:gd name="T40" fmla="*/ 21 w 58"/>
                  <a:gd name="T41" fmla="*/ 58 h 60"/>
                  <a:gd name="T42" fmla="*/ 29 w 58"/>
                  <a:gd name="T43" fmla="*/ 60 h 60"/>
                  <a:gd name="T44" fmla="*/ 37 w 58"/>
                  <a:gd name="T45" fmla="*/ 58 h 60"/>
                  <a:gd name="T46" fmla="*/ 44 w 58"/>
                  <a:gd name="T47" fmla="*/ 55 h 60"/>
                  <a:gd name="T48" fmla="*/ 50 w 58"/>
                  <a:gd name="T49" fmla="*/ 50 h 60"/>
                  <a:gd name="T50" fmla="*/ 50 w 58"/>
                  <a:gd name="T51"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0">
                    <a:moveTo>
                      <a:pt x="50" y="50"/>
                    </a:moveTo>
                    <a:lnTo>
                      <a:pt x="55" y="44"/>
                    </a:lnTo>
                    <a:lnTo>
                      <a:pt x="57" y="37"/>
                    </a:lnTo>
                    <a:lnTo>
                      <a:pt x="58" y="29"/>
                    </a:lnTo>
                    <a:lnTo>
                      <a:pt x="57" y="23"/>
                    </a:lnTo>
                    <a:lnTo>
                      <a:pt x="55" y="15"/>
                    </a:lnTo>
                    <a:lnTo>
                      <a:pt x="50" y="8"/>
                    </a:lnTo>
                    <a:lnTo>
                      <a:pt x="44" y="3"/>
                    </a:lnTo>
                    <a:lnTo>
                      <a:pt x="37" y="2"/>
                    </a:lnTo>
                    <a:lnTo>
                      <a:pt x="29" y="0"/>
                    </a:lnTo>
                    <a:lnTo>
                      <a:pt x="21" y="2"/>
                    </a:lnTo>
                    <a:lnTo>
                      <a:pt x="14" y="3"/>
                    </a:lnTo>
                    <a:lnTo>
                      <a:pt x="8" y="8"/>
                    </a:lnTo>
                    <a:lnTo>
                      <a:pt x="3" y="15"/>
                    </a:lnTo>
                    <a:lnTo>
                      <a:pt x="0" y="23"/>
                    </a:lnTo>
                    <a:lnTo>
                      <a:pt x="0" y="29"/>
                    </a:lnTo>
                    <a:lnTo>
                      <a:pt x="0" y="37"/>
                    </a:lnTo>
                    <a:lnTo>
                      <a:pt x="3" y="44"/>
                    </a:lnTo>
                    <a:lnTo>
                      <a:pt x="8" y="50"/>
                    </a:lnTo>
                    <a:lnTo>
                      <a:pt x="14" y="55"/>
                    </a:lnTo>
                    <a:lnTo>
                      <a:pt x="21" y="58"/>
                    </a:lnTo>
                    <a:lnTo>
                      <a:pt x="29" y="60"/>
                    </a:lnTo>
                    <a:lnTo>
                      <a:pt x="37" y="58"/>
                    </a:lnTo>
                    <a:lnTo>
                      <a:pt x="44" y="55"/>
                    </a:lnTo>
                    <a:lnTo>
                      <a:pt x="50" y="50"/>
                    </a:lnTo>
                    <a:lnTo>
                      <a:pt x="50" y="5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71" name="Freeform 59"/>
              <p:cNvSpPr>
                <a:spLocks/>
              </p:cNvSpPr>
              <p:nvPr/>
            </p:nvSpPr>
            <p:spPr bwMode="auto">
              <a:xfrm>
                <a:off x="4991101" y="4013201"/>
                <a:ext cx="3203575" cy="1423988"/>
              </a:xfrm>
              <a:custGeom>
                <a:avLst/>
                <a:gdLst>
                  <a:gd name="T0" fmla="*/ 4038 w 4038"/>
                  <a:gd name="T1" fmla="*/ 652 h 1794"/>
                  <a:gd name="T2" fmla="*/ 3814 w 4038"/>
                  <a:gd name="T3" fmla="*/ 311 h 1794"/>
                  <a:gd name="T4" fmla="*/ 3584 w 4038"/>
                  <a:gd name="T5" fmla="*/ 272 h 1794"/>
                  <a:gd name="T6" fmla="*/ 3358 w 4038"/>
                  <a:gd name="T7" fmla="*/ 0 h 1794"/>
                  <a:gd name="T8" fmla="*/ 3141 w 4038"/>
                  <a:gd name="T9" fmla="*/ 506 h 1794"/>
                  <a:gd name="T10" fmla="*/ 2907 w 4038"/>
                  <a:gd name="T11" fmla="*/ 433 h 1794"/>
                  <a:gd name="T12" fmla="*/ 2682 w 4038"/>
                  <a:gd name="T13" fmla="*/ 459 h 1794"/>
                  <a:gd name="T14" fmla="*/ 2455 w 4038"/>
                  <a:gd name="T15" fmla="*/ 459 h 1794"/>
                  <a:gd name="T16" fmla="*/ 2235 w 4038"/>
                  <a:gd name="T17" fmla="*/ 703 h 1794"/>
                  <a:gd name="T18" fmla="*/ 2011 w 4038"/>
                  <a:gd name="T19" fmla="*/ 807 h 1794"/>
                  <a:gd name="T20" fmla="*/ 1790 w 4038"/>
                  <a:gd name="T21" fmla="*/ 599 h 1794"/>
                  <a:gd name="T22" fmla="*/ 1566 w 4038"/>
                  <a:gd name="T23" fmla="*/ 782 h 1794"/>
                  <a:gd name="T24" fmla="*/ 1353 w 4038"/>
                  <a:gd name="T25" fmla="*/ 782 h 1794"/>
                  <a:gd name="T26" fmla="*/ 1135 w 4038"/>
                  <a:gd name="T27" fmla="*/ 979 h 1794"/>
                  <a:gd name="T28" fmla="*/ 904 w 4038"/>
                  <a:gd name="T29" fmla="*/ 1090 h 1794"/>
                  <a:gd name="T30" fmla="*/ 672 w 4038"/>
                  <a:gd name="T31" fmla="*/ 994 h 1794"/>
                  <a:gd name="T32" fmla="*/ 441 w 4038"/>
                  <a:gd name="T33" fmla="*/ 1077 h 1794"/>
                  <a:gd name="T34" fmla="*/ 228 w 4038"/>
                  <a:gd name="T35" fmla="*/ 1158 h 1794"/>
                  <a:gd name="T36" fmla="*/ 0 w 4038"/>
                  <a:gd name="T37" fmla="*/ 1794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38" h="1794">
                    <a:moveTo>
                      <a:pt x="4038" y="652"/>
                    </a:moveTo>
                    <a:lnTo>
                      <a:pt x="3814" y="311"/>
                    </a:lnTo>
                    <a:lnTo>
                      <a:pt x="3584" y="272"/>
                    </a:lnTo>
                    <a:lnTo>
                      <a:pt x="3358" y="0"/>
                    </a:lnTo>
                    <a:lnTo>
                      <a:pt x="3141" y="506"/>
                    </a:lnTo>
                    <a:lnTo>
                      <a:pt x="2907" y="433"/>
                    </a:lnTo>
                    <a:lnTo>
                      <a:pt x="2682" y="459"/>
                    </a:lnTo>
                    <a:lnTo>
                      <a:pt x="2455" y="459"/>
                    </a:lnTo>
                    <a:lnTo>
                      <a:pt x="2235" y="703"/>
                    </a:lnTo>
                    <a:lnTo>
                      <a:pt x="2011" y="807"/>
                    </a:lnTo>
                    <a:lnTo>
                      <a:pt x="1790" y="599"/>
                    </a:lnTo>
                    <a:lnTo>
                      <a:pt x="1566" y="782"/>
                    </a:lnTo>
                    <a:lnTo>
                      <a:pt x="1353" y="782"/>
                    </a:lnTo>
                    <a:lnTo>
                      <a:pt x="1135" y="979"/>
                    </a:lnTo>
                    <a:lnTo>
                      <a:pt x="904" y="1090"/>
                    </a:lnTo>
                    <a:lnTo>
                      <a:pt x="672" y="994"/>
                    </a:lnTo>
                    <a:lnTo>
                      <a:pt x="441" y="1077"/>
                    </a:lnTo>
                    <a:lnTo>
                      <a:pt x="228" y="1158"/>
                    </a:lnTo>
                    <a:lnTo>
                      <a:pt x="0" y="1794"/>
                    </a:lnTo>
                  </a:path>
                </a:pathLst>
              </a:custGeom>
              <a:noFill/>
              <a:ln w="14288">
                <a:solidFill>
                  <a:srgbClr val="0066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Freeform 60"/>
              <p:cNvSpPr>
                <a:spLocks/>
              </p:cNvSpPr>
              <p:nvPr/>
            </p:nvSpPr>
            <p:spPr bwMode="auto">
              <a:xfrm>
                <a:off x="4967288" y="5413376"/>
                <a:ext cx="46038" cy="46038"/>
              </a:xfrm>
              <a:custGeom>
                <a:avLst/>
                <a:gdLst>
                  <a:gd name="T0" fmla="*/ 8 w 59"/>
                  <a:gd name="T1" fmla="*/ 9 h 59"/>
                  <a:gd name="T2" fmla="*/ 3 w 59"/>
                  <a:gd name="T3" fmla="*/ 15 h 59"/>
                  <a:gd name="T4" fmla="*/ 2 w 59"/>
                  <a:gd name="T5" fmla="*/ 22 h 59"/>
                  <a:gd name="T6" fmla="*/ 0 w 59"/>
                  <a:gd name="T7" fmla="*/ 30 h 59"/>
                  <a:gd name="T8" fmla="*/ 2 w 59"/>
                  <a:gd name="T9" fmla="*/ 38 h 59"/>
                  <a:gd name="T10" fmla="*/ 3 w 59"/>
                  <a:gd name="T11" fmla="*/ 44 h 59"/>
                  <a:gd name="T12" fmla="*/ 8 w 59"/>
                  <a:gd name="T13" fmla="*/ 51 h 59"/>
                  <a:gd name="T14" fmla="*/ 15 w 59"/>
                  <a:gd name="T15" fmla="*/ 56 h 59"/>
                  <a:gd name="T16" fmla="*/ 21 w 59"/>
                  <a:gd name="T17" fmla="*/ 59 h 59"/>
                  <a:gd name="T18" fmla="*/ 29 w 59"/>
                  <a:gd name="T19" fmla="*/ 59 h 59"/>
                  <a:gd name="T20" fmla="*/ 37 w 59"/>
                  <a:gd name="T21" fmla="*/ 59 h 59"/>
                  <a:gd name="T22" fmla="*/ 44 w 59"/>
                  <a:gd name="T23" fmla="*/ 56 h 59"/>
                  <a:gd name="T24" fmla="*/ 50 w 59"/>
                  <a:gd name="T25" fmla="*/ 51 h 59"/>
                  <a:gd name="T26" fmla="*/ 55 w 59"/>
                  <a:gd name="T27" fmla="*/ 44 h 59"/>
                  <a:gd name="T28" fmla="*/ 59 w 59"/>
                  <a:gd name="T29" fmla="*/ 38 h 59"/>
                  <a:gd name="T30" fmla="*/ 59 w 59"/>
                  <a:gd name="T31" fmla="*/ 30 h 59"/>
                  <a:gd name="T32" fmla="*/ 59 w 59"/>
                  <a:gd name="T33" fmla="*/ 22 h 59"/>
                  <a:gd name="T34" fmla="*/ 55 w 59"/>
                  <a:gd name="T35" fmla="*/ 15 h 59"/>
                  <a:gd name="T36" fmla="*/ 50 w 59"/>
                  <a:gd name="T37" fmla="*/ 9 h 59"/>
                  <a:gd name="T38" fmla="*/ 44 w 59"/>
                  <a:gd name="T39" fmla="*/ 4 h 59"/>
                  <a:gd name="T40" fmla="*/ 37 w 59"/>
                  <a:gd name="T41" fmla="*/ 0 h 59"/>
                  <a:gd name="T42" fmla="*/ 29 w 59"/>
                  <a:gd name="T43" fmla="*/ 0 h 59"/>
                  <a:gd name="T44" fmla="*/ 21 w 59"/>
                  <a:gd name="T45" fmla="*/ 0 h 59"/>
                  <a:gd name="T46" fmla="*/ 15 w 59"/>
                  <a:gd name="T47" fmla="*/ 4 h 59"/>
                  <a:gd name="T48" fmla="*/ 8 w 59"/>
                  <a:gd name="T49" fmla="*/ 9 h 59"/>
                  <a:gd name="T50" fmla="*/ 8 w 59"/>
                  <a:gd name="T5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9">
                    <a:moveTo>
                      <a:pt x="8" y="9"/>
                    </a:moveTo>
                    <a:lnTo>
                      <a:pt x="3" y="15"/>
                    </a:lnTo>
                    <a:lnTo>
                      <a:pt x="2" y="22"/>
                    </a:lnTo>
                    <a:lnTo>
                      <a:pt x="0" y="30"/>
                    </a:lnTo>
                    <a:lnTo>
                      <a:pt x="2" y="38"/>
                    </a:lnTo>
                    <a:lnTo>
                      <a:pt x="3" y="44"/>
                    </a:lnTo>
                    <a:lnTo>
                      <a:pt x="8" y="51"/>
                    </a:lnTo>
                    <a:lnTo>
                      <a:pt x="15" y="56"/>
                    </a:lnTo>
                    <a:lnTo>
                      <a:pt x="21" y="59"/>
                    </a:lnTo>
                    <a:lnTo>
                      <a:pt x="29" y="59"/>
                    </a:lnTo>
                    <a:lnTo>
                      <a:pt x="37" y="59"/>
                    </a:lnTo>
                    <a:lnTo>
                      <a:pt x="44" y="56"/>
                    </a:lnTo>
                    <a:lnTo>
                      <a:pt x="50" y="51"/>
                    </a:lnTo>
                    <a:lnTo>
                      <a:pt x="55" y="44"/>
                    </a:lnTo>
                    <a:lnTo>
                      <a:pt x="59" y="38"/>
                    </a:lnTo>
                    <a:lnTo>
                      <a:pt x="59" y="30"/>
                    </a:lnTo>
                    <a:lnTo>
                      <a:pt x="59" y="22"/>
                    </a:lnTo>
                    <a:lnTo>
                      <a:pt x="55" y="15"/>
                    </a:lnTo>
                    <a:lnTo>
                      <a:pt x="50" y="9"/>
                    </a:lnTo>
                    <a:lnTo>
                      <a:pt x="44" y="4"/>
                    </a:lnTo>
                    <a:lnTo>
                      <a:pt x="37" y="0"/>
                    </a:lnTo>
                    <a:lnTo>
                      <a:pt x="29" y="0"/>
                    </a:lnTo>
                    <a:lnTo>
                      <a:pt x="21" y="0"/>
                    </a:lnTo>
                    <a:lnTo>
                      <a:pt x="15" y="4"/>
                    </a:lnTo>
                    <a:lnTo>
                      <a:pt x="8" y="9"/>
                    </a:lnTo>
                    <a:lnTo>
                      <a:pt x="8" y="9"/>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1" name="Freeform 61"/>
              <p:cNvSpPr>
                <a:spLocks/>
              </p:cNvSpPr>
              <p:nvPr/>
            </p:nvSpPr>
            <p:spPr bwMode="auto">
              <a:xfrm>
                <a:off x="5148263" y="4908551"/>
                <a:ext cx="47625" cy="47625"/>
              </a:xfrm>
              <a:custGeom>
                <a:avLst/>
                <a:gdLst>
                  <a:gd name="T0" fmla="*/ 8 w 60"/>
                  <a:gd name="T1" fmla="*/ 8 h 58"/>
                  <a:gd name="T2" fmla="*/ 3 w 60"/>
                  <a:gd name="T3" fmla="*/ 14 h 58"/>
                  <a:gd name="T4" fmla="*/ 1 w 60"/>
                  <a:gd name="T5" fmla="*/ 21 h 58"/>
                  <a:gd name="T6" fmla="*/ 0 w 60"/>
                  <a:gd name="T7" fmla="*/ 29 h 58"/>
                  <a:gd name="T8" fmla="*/ 1 w 60"/>
                  <a:gd name="T9" fmla="*/ 37 h 58"/>
                  <a:gd name="T10" fmla="*/ 3 w 60"/>
                  <a:gd name="T11" fmla="*/ 44 h 58"/>
                  <a:gd name="T12" fmla="*/ 8 w 60"/>
                  <a:gd name="T13" fmla="*/ 50 h 58"/>
                  <a:gd name="T14" fmla="*/ 14 w 60"/>
                  <a:gd name="T15" fmla="*/ 55 h 58"/>
                  <a:gd name="T16" fmla="*/ 22 w 60"/>
                  <a:gd name="T17" fmla="*/ 57 h 58"/>
                  <a:gd name="T18" fmla="*/ 29 w 60"/>
                  <a:gd name="T19" fmla="*/ 58 h 58"/>
                  <a:gd name="T20" fmla="*/ 37 w 60"/>
                  <a:gd name="T21" fmla="*/ 57 h 58"/>
                  <a:gd name="T22" fmla="*/ 44 w 60"/>
                  <a:gd name="T23" fmla="*/ 55 h 58"/>
                  <a:gd name="T24" fmla="*/ 50 w 60"/>
                  <a:gd name="T25" fmla="*/ 50 h 58"/>
                  <a:gd name="T26" fmla="*/ 55 w 60"/>
                  <a:gd name="T27" fmla="*/ 44 h 58"/>
                  <a:gd name="T28" fmla="*/ 58 w 60"/>
                  <a:gd name="T29" fmla="*/ 37 h 58"/>
                  <a:gd name="T30" fmla="*/ 60 w 60"/>
                  <a:gd name="T31" fmla="*/ 29 h 58"/>
                  <a:gd name="T32" fmla="*/ 58 w 60"/>
                  <a:gd name="T33" fmla="*/ 21 h 58"/>
                  <a:gd name="T34" fmla="*/ 55 w 60"/>
                  <a:gd name="T35" fmla="*/ 14 h 58"/>
                  <a:gd name="T36" fmla="*/ 50 w 60"/>
                  <a:gd name="T37" fmla="*/ 8 h 58"/>
                  <a:gd name="T38" fmla="*/ 44 w 60"/>
                  <a:gd name="T39" fmla="*/ 3 h 58"/>
                  <a:gd name="T40" fmla="*/ 37 w 60"/>
                  <a:gd name="T41" fmla="*/ 0 h 58"/>
                  <a:gd name="T42" fmla="*/ 29 w 60"/>
                  <a:gd name="T43" fmla="*/ 0 h 58"/>
                  <a:gd name="T44" fmla="*/ 22 w 60"/>
                  <a:gd name="T45" fmla="*/ 0 h 58"/>
                  <a:gd name="T46" fmla="*/ 14 w 60"/>
                  <a:gd name="T47" fmla="*/ 3 h 58"/>
                  <a:gd name="T48" fmla="*/ 8 w 60"/>
                  <a:gd name="T4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8">
                    <a:moveTo>
                      <a:pt x="8" y="8"/>
                    </a:moveTo>
                    <a:lnTo>
                      <a:pt x="3" y="14"/>
                    </a:lnTo>
                    <a:lnTo>
                      <a:pt x="1" y="21"/>
                    </a:lnTo>
                    <a:lnTo>
                      <a:pt x="0" y="29"/>
                    </a:lnTo>
                    <a:lnTo>
                      <a:pt x="1" y="37"/>
                    </a:lnTo>
                    <a:lnTo>
                      <a:pt x="3" y="44"/>
                    </a:lnTo>
                    <a:lnTo>
                      <a:pt x="8" y="50"/>
                    </a:lnTo>
                    <a:lnTo>
                      <a:pt x="14" y="55"/>
                    </a:lnTo>
                    <a:lnTo>
                      <a:pt x="22" y="57"/>
                    </a:lnTo>
                    <a:lnTo>
                      <a:pt x="29" y="58"/>
                    </a:lnTo>
                    <a:lnTo>
                      <a:pt x="37" y="57"/>
                    </a:lnTo>
                    <a:lnTo>
                      <a:pt x="44" y="55"/>
                    </a:lnTo>
                    <a:lnTo>
                      <a:pt x="50" y="50"/>
                    </a:lnTo>
                    <a:lnTo>
                      <a:pt x="55" y="44"/>
                    </a:lnTo>
                    <a:lnTo>
                      <a:pt x="58" y="37"/>
                    </a:lnTo>
                    <a:lnTo>
                      <a:pt x="60" y="29"/>
                    </a:lnTo>
                    <a:lnTo>
                      <a:pt x="58" y="21"/>
                    </a:lnTo>
                    <a:lnTo>
                      <a:pt x="55" y="14"/>
                    </a:lnTo>
                    <a:lnTo>
                      <a:pt x="50" y="8"/>
                    </a:lnTo>
                    <a:lnTo>
                      <a:pt x="44" y="3"/>
                    </a:lnTo>
                    <a:lnTo>
                      <a:pt x="37" y="0"/>
                    </a:lnTo>
                    <a:lnTo>
                      <a:pt x="29" y="0"/>
                    </a:lnTo>
                    <a:lnTo>
                      <a:pt x="22" y="0"/>
                    </a:lnTo>
                    <a:lnTo>
                      <a:pt x="14"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4" name="Freeform 62"/>
              <p:cNvSpPr>
                <a:spLocks/>
              </p:cNvSpPr>
              <p:nvPr/>
            </p:nvSpPr>
            <p:spPr bwMode="auto">
              <a:xfrm>
                <a:off x="5314951" y="4843463"/>
                <a:ext cx="49213" cy="47625"/>
              </a:xfrm>
              <a:custGeom>
                <a:avLst/>
                <a:gdLst>
                  <a:gd name="T0" fmla="*/ 10 w 60"/>
                  <a:gd name="T1" fmla="*/ 8 h 60"/>
                  <a:gd name="T2" fmla="*/ 5 w 60"/>
                  <a:gd name="T3" fmla="*/ 14 h 60"/>
                  <a:gd name="T4" fmla="*/ 2 w 60"/>
                  <a:gd name="T5" fmla="*/ 23 h 60"/>
                  <a:gd name="T6" fmla="*/ 0 w 60"/>
                  <a:gd name="T7" fmla="*/ 31 h 60"/>
                  <a:gd name="T8" fmla="*/ 2 w 60"/>
                  <a:gd name="T9" fmla="*/ 37 h 60"/>
                  <a:gd name="T10" fmla="*/ 5 w 60"/>
                  <a:gd name="T11" fmla="*/ 45 h 60"/>
                  <a:gd name="T12" fmla="*/ 10 w 60"/>
                  <a:gd name="T13" fmla="*/ 50 h 60"/>
                  <a:gd name="T14" fmla="*/ 15 w 60"/>
                  <a:gd name="T15" fmla="*/ 55 h 60"/>
                  <a:gd name="T16" fmla="*/ 23 w 60"/>
                  <a:gd name="T17" fmla="*/ 58 h 60"/>
                  <a:gd name="T18" fmla="*/ 31 w 60"/>
                  <a:gd name="T19" fmla="*/ 60 h 60"/>
                  <a:gd name="T20" fmla="*/ 37 w 60"/>
                  <a:gd name="T21" fmla="*/ 58 h 60"/>
                  <a:gd name="T22" fmla="*/ 45 w 60"/>
                  <a:gd name="T23" fmla="*/ 55 h 60"/>
                  <a:gd name="T24" fmla="*/ 50 w 60"/>
                  <a:gd name="T25" fmla="*/ 50 h 60"/>
                  <a:gd name="T26" fmla="*/ 55 w 60"/>
                  <a:gd name="T27" fmla="*/ 45 h 60"/>
                  <a:gd name="T28" fmla="*/ 58 w 60"/>
                  <a:gd name="T29" fmla="*/ 37 h 60"/>
                  <a:gd name="T30" fmla="*/ 60 w 60"/>
                  <a:gd name="T31" fmla="*/ 31 h 60"/>
                  <a:gd name="T32" fmla="*/ 58 w 60"/>
                  <a:gd name="T33" fmla="*/ 23 h 60"/>
                  <a:gd name="T34" fmla="*/ 55 w 60"/>
                  <a:gd name="T35" fmla="*/ 14 h 60"/>
                  <a:gd name="T36" fmla="*/ 50 w 60"/>
                  <a:gd name="T37" fmla="*/ 8 h 60"/>
                  <a:gd name="T38" fmla="*/ 45 w 60"/>
                  <a:gd name="T39" fmla="*/ 5 h 60"/>
                  <a:gd name="T40" fmla="*/ 37 w 60"/>
                  <a:gd name="T41" fmla="*/ 1 h 60"/>
                  <a:gd name="T42" fmla="*/ 31 w 60"/>
                  <a:gd name="T43" fmla="*/ 0 h 60"/>
                  <a:gd name="T44" fmla="*/ 23 w 60"/>
                  <a:gd name="T45" fmla="*/ 1 h 60"/>
                  <a:gd name="T46" fmla="*/ 15 w 60"/>
                  <a:gd name="T47" fmla="*/ 5 h 60"/>
                  <a:gd name="T48" fmla="*/ 10 w 60"/>
                  <a:gd name="T49" fmla="*/ 8 h 60"/>
                  <a:gd name="T50" fmla="*/ 10 w 60"/>
                  <a:gd name="T5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0">
                    <a:moveTo>
                      <a:pt x="10" y="8"/>
                    </a:moveTo>
                    <a:lnTo>
                      <a:pt x="5" y="14"/>
                    </a:lnTo>
                    <a:lnTo>
                      <a:pt x="2" y="23"/>
                    </a:lnTo>
                    <a:lnTo>
                      <a:pt x="0" y="31"/>
                    </a:lnTo>
                    <a:lnTo>
                      <a:pt x="2" y="37"/>
                    </a:lnTo>
                    <a:lnTo>
                      <a:pt x="5" y="45"/>
                    </a:lnTo>
                    <a:lnTo>
                      <a:pt x="10" y="50"/>
                    </a:lnTo>
                    <a:lnTo>
                      <a:pt x="15" y="55"/>
                    </a:lnTo>
                    <a:lnTo>
                      <a:pt x="23" y="58"/>
                    </a:lnTo>
                    <a:lnTo>
                      <a:pt x="31" y="60"/>
                    </a:lnTo>
                    <a:lnTo>
                      <a:pt x="37" y="58"/>
                    </a:lnTo>
                    <a:lnTo>
                      <a:pt x="45" y="55"/>
                    </a:lnTo>
                    <a:lnTo>
                      <a:pt x="50" y="50"/>
                    </a:lnTo>
                    <a:lnTo>
                      <a:pt x="55" y="45"/>
                    </a:lnTo>
                    <a:lnTo>
                      <a:pt x="58" y="37"/>
                    </a:lnTo>
                    <a:lnTo>
                      <a:pt x="60" y="31"/>
                    </a:lnTo>
                    <a:lnTo>
                      <a:pt x="58" y="23"/>
                    </a:lnTo>
                    <a:lnTo>
                      <a:pt x="55" y="14"/>
                    </a:lnTo>
                    <a:lnTo>
                      <a:pt x="50" y="8"/>
                    </a:lnTo>
                    <a:lnTo>
                      <a:pt x="45" y="5"/>
                    </a:lnTo>
                    <a:lnTo>
                      <a:pt x="37" y="1"/>
                    </a:lnTo>
                    <a:lnTo>
                      <a:pt x="31" y="0"/>
                    </a:lnTo>
                    <a:lnTo>
                      <a:pt x="23" y="1"/>
                    </a:lnTo>
                    <a:lnTo>
                      <a:pt x="15" y="5"/>
                    </a:lnTo>
                    <a:lnTo>
                      <a:pt x="10" y="8"/>
                    </a:lnTo>
                    <a:lnTo>
                      <a:pt x="10"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5" name="Freeform 63"/>
              <p:cNvSpPr>
                <a:spLocks/>
              </p:cNvSpPr>
              <p:nvPr/>
            </p:nvSpPr>
            <p:spPr bwMode="auto">
              <a:xfrm>
                <a:off x="5499101" y="4778376"/>
                <a:ext cx="47625" cy="47625"/>
              </a:xfrm>
              <a:custGeom>
                <a:avLst/>
                <a:gdLst>
                  <a:gd name="T0" fmla="*/ 9 w 60"/>
                  <a:gd name="T1" fmla="*/ 8 h 58"/>
                  <a:gd name="T2" fmla="*/ 5 w 60"/>
                  <a:gd name="T3" fmla="*/ 14 h 58"/>
                  <a:gd name="T4" fmla="*/ 1 w 60"/>
                  <a:gd name="T5" fmla="*/ 21 h 58"/>
                  <a:gd name="T6" fmla="*/ 0 w 60"/>
                  <a:gd name="T7" fmla="*/ 29 h 58"/>
                  <a:gd name="T8" fmla="*/ 1 w 60"/>
                  <a:gd name="T9" fmla="*/ 37 h 58"/>
                  <a:gd name="T10" fmla="*/ 5 w 60"/>
                  <a:gd name="T11" fmla="*/ 43 h 58"/>
                  <a:gd name="T12" fmla="*/ 9 w 60"/>
                  <a:gd name="T13" fmla="*/ 50 h 58"/>
                  <a:gd name="T14" fmla="*/ 16 w 60"/>
                  <a:gd name="T15" fmla="*/ 55 h 58"/>
                  <a:gd name="T16" fmla="*/ 22 w 60"/>
                  <a:gd name="T17" fmla="*/ 58 h 58"/>
                  <a:gd name="T18" fmla="*/ 31 w 60"/>
                  <a:gd name="T19" fmla="*/ 58 h 58"/>
                  <a:gd name="T20" fmla="*/ 39 w 60"/>
                  <a:gd name="T21" fmla="*/ 58 h 58"/>
                  <a:gd name="T22" fmla="*/ 45 w 60"/>
                  <a:gd name="T23" fmla="*/ 55 h 58"/>
                  <a:gd name="T24" fmla="*/ 52 w 60"/>
                  <a:gd name="T25" fmla="*/ 50 h 58"/>
                  <a:gd name="T26" fmla="*/ 57 w 60"/>
                  <a:gd name="T27" fmla="*/ 43 h 58"/>
                  <a:gd name="T28" fmla="*/ 58 w 60"/>
                  <a:gd name="T29" fmla="*/ 37 h 58"/>
                  <a:gd name="T30" fmla="*/ 60 w 60"/>
                  <a:gd name="T31" fmla="*/ 29 h 58"/>
                  <a:gd name="T32" fmla="*/ 58 w 60"/>
                  <a:gd name="T33" fmla="*/ 21 h 58"/>
                  <a:gd name="T34" fmla="*/ 57 w 60"/>
                  <a:gd name="T35" fmla="*/ 14 h 58"/>
                  <a:gd name="T36" fmla="*/ 52 w 60"/>
                  <a:gd name="T37" fmla="*/ 8 h 58"/>
                  <a:gd name="T38" fmla="*/ 45 w 60"/>
                  <a:gd name="T39" fmla="*/ 3 h 58"/>
                  <a:gd name="T40" fmla="*/ 39 w 60"/>
                  <a:gd name="T41" fmla="*/ 0 h 58"/>
                  <a:gd name="T42" fmla="*/ 31 w 60"/>
                  <a:gd name="T43" fmla="*/ 0 h 58"/>
                  <a:gd name="T44" fmla="*/ 22 w 60"/>
                  <a:gd name="T45" fmla="*/ 0 h 58"/>
                  <a:gd name="T46" fmla="*/ 16 w 60"/>
                  <a:gd name="T47" fmla="*/ 3 h 58"/>
                  <a:gd name="T48" fmla="*/ 9 w 60"/>
                  <a:gd name="T49" fmla="*/ 8 h 58"/>
                  <a:gd name="T50" fmla="*/ 9 w 60"/>
                  <a:gd name="T51"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58">
                    <a:moveTo>
                      <a:pt x="9" y="8"/>
                    </a:moveTo>
                    <a:lnTo>
                      <a:pt x="5" y="14"/>
                    </a:lnTo>
                    <a:lnTo>
                      <a:pt x="1" y="21"/>
                    </a:lnTo>
                    <a:lnTo>
                      <a:pt x="0" y="29"/>
                    </a:lnTo>
                    <a:lnTo>
                      <a:pt x="1" y="37"/>
                    </a:lnTo>
                    <a:lnTo>
                      <a:pt x="5" y="43"/>
                    </a:lnTo>
                    <a:lnTo>
                      <a:pt x="9" y="50"/>
                    </a:lnTo>
                    <a:lnTo>
                      <a:pt x="16" y="55"/>
                    </a:lnTo>
                    <a:lnTo>
                      <a:pt x="22" y="58"/>
                    </a:lnTo>
                    <a:lnTo>
                      <a:pt x="31" y="58"/>
                    </a:lnTo>
                    <a:lnTo>
                      <a:pt x="39" y="58"/>
                    </a:lnTo>
                    <a:lnTo>
                      <a:pt x="45" y="55"/>
                    </a:lnTo>
                    <a:lnTo>
                      <a:pt x="52" y="50"/>
                    </a:lnTo>
                    <a:lnTo>
                      <a:pt x="57" y="43"/>
                    </a:lnTo>
                    <a:lnTo>
                      <a:pt x="58" y="37"/>
                    </a:lnTo>
                    <a:lnTo>
                      <a:pt x="60" y="29"/>
                    </a:lnTo>
                    <a:lnTo>
                      <a:pt x="58" y="21"/>
                    </a:lnTo>
                    <a:lnTo>
                      <a:pt x="57" y="14"/>
                    </a:lnTo>
                    <a:lnTo>
                      <a:pt x="52" y="8"/>
                    </a:lnTo>
                    <a:lnTo>
                      <a:pt x="45" y="3"/>
                    </a:lnTo>
                    <a:lnTo>
                      <a:pt x="39" y="0"/>
                    </a:lnTo>
                    <a:lnTo>
                      <a:pt x="31" y="0"/>
                    </a:lnTo>
                    <a:lnTo>
                      <a:pt x="22" y="0"/>
                    </a:lnTo>
                    <a:lnTo>
                      <a:pt x="16" y="3"/>
                    </a:lnTo>
                    <a:lnTo>
                      <a:pt x="9" y="8"/>
                    </a:lnTo>
                    <a:lnTo>
                      <a:pt x="9"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6" name="Freeform 64"/>
              <p:cNvSpPr>
                <a:spLocks/>
              </p:cNvSpPr>
              <p:nvPr/>
            </p:nvSpPr>
            <p:spPr bwMode="auto">
              <a:xfrm>
                <a:off x="5684838" y="4854576"/>
                <a:ext cx="47625" cy="47625"/>
              </a:xfrm>
              <a:custGeom>
                <a:avLst/>
                <a:gdLst>
                  <a:gd name="T0" fmla="*/ 8 w 60"/>
                  <a:gd name="T1" fmla="*/ 9 h 61"/>
                  <a:gd name="T2" fmla="*/ 3 w 60"/>
                  <a:gd name="T3" fmla="*/ 15 h 61"/>
                  <a:gd name="T4" fmla="*/ 1 w 60"/>
                  <a:gd name="T5" fmla="*/ 23 h 61"/>
                  <a:gd name="T6" fmla="*/ 0 w 60"/>
                  <a:gd name="T7" fmla="*/ 30 h 61"/>
                  <a:gd name="T8" fmla="*/ 1 w 60"/>
                  <a:gd name="T9" fmla="*/ 38 h 61"/>
                  <a:gd name="T10" fmla="*/ 3 w 60"/>
                  <a:gd name="T11" fmla="*/ 44 h 61"/>
                  <a:gd name="T12" fmla="*/ 8 w 60"/>
                  <a:gd name="T13" fmla="*/ 51 h 61"/>
                  <a:gd name="T14" fmla="*/ 14 w 60"/>
                  <a:gd name="T15" fmla="*/ 56 h 61"/>
                  <a:gd name="T16" fmla="*/ 21 w 60"/>
                  <a:gd name="T17" fmla="*/ 59 h 61"/>
                  <a:gd name="T18" fmla="*/ 29 w 60"/>
                  <a:gd name="T19" fmla="*/ 61 h 61"/>
                  <a:gd name="T20" fmla="*/ 37 w 60"/>
                  <a:gd name="T21" fmla="*/ 59 h 61"/>
                  <a:gd name="T22" fmla="*/ 44 w 60"/>
                  <a:gd name="T23" fmla="*/ 56 h 61"/>
                  <a:gd name="T24" fmla="*/ 50 w 60"/>
                  <a:gd name="T25" fmla="*/ 51 h 61"/>
                  <a:gd name="T26" fmla="*/ 55 w 60"/>
                  <a:gd name="T27" fmla="*/ 44 h 61"/>
                  <a:gd name="T28" fmla="*/ 58 w 60"/>
                  <a:gd name="T29" fmla="*/ 38 h 61"/>
                  <a:gd name="T30" fmla="*/ 60 w 60"/>
                  <a:gd name="T31" fmla="*/ 30 h 61"/>
                  <a:gd name="T32" fmla="*/ 58 w 60"/>
                  <a:gd name="T33" fmla="*/ 23 h 61"/>
                  <a:gd name="T34" fmla="*/ 55 w 60"/>
                  <a:gd name="T35" fmla="*/ 15 h 61"/>
                  <a:gd name="T36" fmla="*/ 50 w 60"/>
                  <a:gd name="T37" fmla="*/ 9 h 61"/>
                  <a:gd name="T38" fmla="*/ 44 w 60"/>
                  <a:gd name="T39" fmla="*/ 4 h 61"/>
                  <a:gd name="T40" fmla="*/ 37 w 60"/>
                  <a:gd name="T41" fmla="*/ 2 h 61"/>
                  <a:gd name="T42" fmla="*/ 29 w 60"/>
                  <a:gd name="T43" fmla="*/ 0 h 61"/>
                  <a:gd name="T44" fmla="*/ 21 w 60"/>
                  <a:gd name="T45" fmla="*/ 2 h 61"/>
                  <a:gd name="T46" fmla="*/ 14 w 60"/>
                  <a:gd name="T47" fmla="*/ 4 h 61"/>
                  <a:gd name="T48" fmla="*/ 8 w 60"/>
                  <a:gd name="T49" fmla="*/ 9 h 61"/>
                  <a:gd name="T50" fmla="*/ 8 w 60"/>
                  <a:gd name="T51"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8" y="9"/>
                    </a:moveTo>
                    <a:lnTo>
                      <a:pt x="3" y="15"/>
                    </a:lnTo>
                    <a:lnTo>
                      <a:pt x="1" y="23"/>
                    </a:lnTo>
                    <a:lnTo>
                      <a:pt x="0" y="30"/>
                    </a:lnTo>
                    <a:lnTo>
                      <a:pt x="1" y="38"/>
                    </a:lnTo>
                    <a:lnTo>
                      <a:pt x="3" y="44"/>
                    </a:lnTo>
                    <a:lnTo>
                      <a:pt x="8" y="51"/>
                    </a:lnTo>
                    <a:lnTo>
                      <a:pt x="14" y="56"/>
                    </a:lnTo>
                    <a:lnTo>
                      <a:pt x="21" y="59"/>
                    </a:lnTo>
                    <a:lnTo>
                      <a:pt x="29" y="61"/>
                    </a:lnTo>
                    <a:lnTo>
                      <a:pt x="37" y="59"/>
                    </a:lnTo>
                    <a:lnTo>
                      <a:pt x="44" y="56"/>
                    </a:lnTo>
                    <a:lnTo>
                      <a:pt x="50" y="51"/>
                    </a:lnTo>
                    <a:lnTo>
                      <a:pt x="55" y="44"/>
                    </a:lnTo>
                    <a:lnTo>
                      <a:pt x="58" y="38"/>
                    </a:lnTo>
                    <a:lnTo>
                      <a:pt x="60" y="30"/>
                    </a:lnTo>
                    <a:lnTo>
                      <a:pt x="58" y="23"/>
                    </a:lnTo>
                    <a:lnTo>
                      <a:pt x="55" y="15"/>
                    </a:lnTo>
                    <a:lnTo>
                      <a:pt x="50" y="9"/>
                    </a:lnTo>
                    <a:lnTo>
                      <a:pt x="44" y="4"/>
                    </a:lnTo>
                    <a:lnTo>
                      <a:pt x="37" y="2"/>
                    </a:lnTo>
                    <a:lnTo>
                      <a:pt x="29" y="0"/>
                    </a:lnTo>
                    <a:lnTo>
                      <a:pt x="21" y="2"/>
                    </a:lnTo>
                    <a:lnTo>
                      <a:pt x="14" y="4"/>
                    </a:lnTo>
                    <a:lnTo>
                      <a:pt x="8" y="9"/>
                    </a:lnTo>
                    <a:lnTo>
                      <a:pt x="8" y="9"/>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7" name="Freeform 65"/>
              <p:cNvSpPr>
                <a:spLocks/>
              </p:cNvSpPr>
              <p:nvPr/>
            </p:nvSpPr>
            <p:spPr bwMode="auto">
              <a:xfrm>
                <a:off x="5867401" y="4767263"/>
                <a:ext cx="47625" cy="46038"/>
              </a:xfrm>
              <a:custGeom>
                <a:avLst/>
                <a:gdLst>
                  <a:gd name="T0" fmla="*/ 8 w 60"/>
                  <a:gd name="T1" fmla="*/ 8 h 58"/>
                  <a:gd name="T2" fmla="*/ 4 w 60"/>
                  <a:gd name="T3" fmla="*/ 15 h 58"/>
                  <a:gd name="T4" fmla="*/ 1 w 60"/>
                  <a:gd name="T5" fmla="*/ 21 h 58"/>
                  <a:gd name="T6" fmla="*/ 0 w 60"/>
                  <a:gd name="T7" fmla="*/ 29 h 58"/>
                  <a:gd name="T8" fmla="*/ 1 w 60"/>
                  <a:gd name="T9" fmla="*/ 37 h 58"/>
                  <a:gd name="T10" fmla="*/ 4 w 60"/>
                  <a:gd name="T11" fmla="*/ 44 h 58"/>
                  <a:gd name="T12" fmla="*/ 8 w 60"/>
                  <a:gd name="T13" fmla="*/ 50 h 58"/>
                  <a:gd name="T14" fmla="*/ 14 w 60"/>
                  <a:gd name="T15" fmla="*/ 55 h 58"/>
                  <a:gd name="T16" fmla="*/ 22 w 60"/>
                  <a:gd name="T17" fmla="*/ 58 h 58"/>
                  <a:gd name="T18" fmla="*/ 29 w 60"/>
                  <a:gd name="T19" fmla="*/ 58 h 58"/>
                  <a:gd name="T20" fmla="*/ 37 w 60"/>
                  <a:gd name="T21" fmla="*/ 58 h 58"/>
                  <a:gd name="T22" fmla="*/ 45 w 60"/>
                  <a:gd name="T23" fmla="*/ 55 h 58"/>
                  <a:gd name="T24" fmla="*/ 50 w 60"/>
                  <a:gd name="T25" fmla="*/ 50 h 58"/>
                  <a:gd name="T26" fmla="*/ 55 w 60"/>
                  <a:gd name="T27" fmla="*/ 44 h 58"/>
                  <a:gd name="T28" fmla="*/ 58 w 60"/>
                  <a:gd name="T29" fmla="*/ 37 h 58"/>
                  <a:gd name="T30" fmla="*/ 60 w 60"/>
                  <a:gd name="T31" fmla="*/ 29 h 58"/>
                  <a:gd name="T32" fmla="*/ 58 w 60"/>
                  <a:gd name="T33" fmla="*/ 21 h 58"/>
                  <a:gd name="T34" fmla="*/ 55 w 60"/>
                  <a:gd name="T35" fmla="*/ 15 h 58"/>
                  <a:gd name="T36" fmla="*/ 50 w 60"/>
                  <a:gd name="T37" fmla="*/ 8 h 58"/>
                  <a:gd name="T38" fmla="*/ 45 w 60"/>
                  <a:gd name="T39" fmla="*/ 3 h 58"/>
                  <a:gd name="T40" fmla="*/ 37 w 60"/>
                  <a:gd name="T41" fmla="*/ 2 h 58"/>
                  <a:gd name="T42" fmla="*/ 29 w 60"/>
                  <a:gd name="T43" fmla="*/ 0 h 58"/>
                  <a:gd name="T44" fmla="*/ 22 w 60"/>
                  <a:gd name="T45" fmla="*/ 2 h 58"/>
                  <a:gd name="T46" fmla="*/ 14 w 60"/>
                  <a:gd name="T47" fmla="*/ 3 h 58"/>
                  <a:gd name="T48" fmla="*/ 8 w 60"/>
                  <a:gd name="T4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8">
                    <a:moveTo>
                      <a:pt x="8" y="8"/>
                    </a:moveTo>
                    <a:lnTo>
                      <a:pt x="4" y="15"/>
                    </a:lnTo>
                    <a:lnTo>
                      <a:pt x="1" y="21"/>
                    </a:lnTo>
                    <a:lnTo>
                      <a:pt x="0" y="29"/>
                    </a:lnTo>
                    <a:lnTo>
                      <a:pt x="1" y="37"/>
                    </a:lnTo>
                    <a:lnTo>
                      <a:pt x="4" y="44"/>
                    </a:lnTo>
                    <a:lnTo>
                      <a:pt x="8" y="50"/>
                    </a:lnTo>
                    <a:lnTo>
                      <a:pt x="14" y="55"/>
                    </a:lnTo>
                    <a:lnTo>
                      <a:pt x="22" y="58"/>
                    </a:lnTo>
                    <a:lnTo>
                      <a:pt x="29" y="58"/>
                    </a:lnTo>
                    <a:lnTo>
                      <a:pt x="37" y="58"/>
                    </a:lnTo>
                    <a:lnTo>
                      <a:pt x="45" y="55"/>
                    </a:lnTo>
                    <a:lnTo>
                      <a:pt x="50" y="50"/>
                    </a:lnTo>
                    <a:lnTo>
                      <a:pt x="55" y="44"/>
                    </a:lnTo>
                    <a:lnTo>
                      <a:pt x="58" y="37"/>
                    </a:lnTo>
                    <a:lnTo>
                      <a:pt x="60" y="29"/>
                    </a:lnTo>
                    <a:lnTo>
                      <a:pt x="58" y="21"/>
                    </a:lnTo>
                    <a:lnTo>
                      <a:pt x="55" y="15"/>
                    </a:lnTo>
                    <a:lnTo>
                      <a:pt x="50" y="8"/>
                    </a:lnTo>
                    <a:lnTo>
                      <a:pt x="45" y="3"/>
                    </a:lnTo>
                    <a:lnTo>
                      <a:pt x="37" y="2"/>
                    </a:lnTo>
                    <a:lnTo>
                      <a:pt x="29" y="0"/>
                    </a:lnTo>
                    <a:lnTo>
                      <a:pt x="22" y="2"/>
                    </a:lnTo>
                    <a:lnTo>
                      <a:pt x="14"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8" name="Freeform 66"/>
              <p:cNvSpPr>
                <a:spLocks/>
              </p:cNvSpPr>
              <p:nvPr/>
            </p:nvSpPr>
            <p:spPr bwMode="auto">
              <a:xfrm>
                <a:off x="6038851" y="4611688"/>
                <a:ext cx="47625" cy="46038"/>
              </a:xfrm>
              <a:custGeom>
                <a:avLst/>
                <a:gdLst>
                  <a:gd name="T0" fmla="*/ 10 w 60"/>
                  <a:gd name="T1" fmla="*/ 8 h 59"/>
                  <a:gd name="T2" fmla="*/ 5 w 60"/>
                  <a:gd name="T3" fmla="*/ 15 h 59"/>
                  <a:gd name="T4" fmla="*/ 1 w 60"/>
                  <a:gd name="T5" fmla="*/ 21 h 59"/>
                  <a:gd name="T6" fmla="*/ 0 w 60"/>
                  <a:gd name="T7" fmla="*/ 29 h 59"/>
                  <a:gd name="T8" fmla="*/ 1 w 60"/>
                  <a:gd name="T9" fmla="*/ 38 h 59"/>
                  <a:gd name="T10" fmla="*/ 5 w 60"/>
                  <a:gd name="T11" fmla="*/ 44 h 59"/>
                  <a:gd name="T12" fmla="*/ 10 w 60"/>
                  <a:gd name="T13" fmla="*/ 51 h 59"/>
                  <a:gd name="T14" fmla="*/ 16 w 60"/>
                  <a:gd name="T15" fmla="*/ 55 h 59"/>
                  <a:gd name="T16" fmla="*/ 23 w 60"/>
                  <a:gd name="T17" fmla="*/ 59 h 59"/>
                  <a:gd name="T18" fmla="*/ 31 w 60"/>
                  <a:gd name="T19" fmla="*/ 59 h 59"/>
                  <a:gd name="T20" fmla="*/ 39 w 60"/>
                  <a:gd name="T21" fmla="*/ 59 h 59"/>
                  <a:gd name="T22" fmla="*/ 45 w 60"/>
                  <a:gd name="T23" fmla="*/ 55 h 59"/>
                  <a:gd name="T24" fmla="*/ 52 w 60"/>
                  <a:gd name="T25" fmla="*/ 51 h 59"/>
                  <a:gd name="T26" fmla="*/ 57 w 60"/>
                  <a:gd name="T27" fmla="*/ 44 h 59"/>
                  <a:gd name="T28" fmla="*/ 58 w 60"/>
                  <a:gd name="T29" fmla="*/ 38 h 59"/>
                  <a:gd name="T30" fmla="*/ 60 w 60"/>
                  <a:gd name="T31" fmla="*/ 29 h 59"/>
                  <a:gd name="T32" fmla="*/ 58 w 60"/>
                  <a:gd name="T33" fmla="*/ 21 h 59"/>
                  <a:gd name="T34" fmla="*/ 57 w 60"/>
                  <a:gd name="T35" fmla="*/ 15 h 59"/>
                  <a:gd name="T36" fmla="*/ 52 w 60"/>
                  <a:gd name="T37" fmla="*/ 8 h 59"/>
                  <a:gd name="T38" fmla="*/ 45 w 60"/>
                  <a:gd name="T39" fmla="*/ 3 h 59"/>
                  <a:gd name="T40" fmla="*/ 39 w 60"/>
                  <a:gd name="T41" fmla="*/ 0 h 59"/>
                  <a:gd name="T42" fmla="*/ 31 w 60"/>
                  <a:gd name="T43" fmla="*/ 0 h 59"/>
                  <a:gd name="T44" fmla="*/ 23 w 60"/>
                  <a:gd name="T45" fmla="*/ 0 h 59"/>
                  <a:gd name="T46" fmla="*/ 16 w 60"/>
                  <a:gd name="T47" fmla="*/ 3 h 59"/>
                  <a:gd name="T48" fmla="*/ 10 w 60"/>
                  <a:gd name="T49"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9">
                    <a:moveTo>
                      <a:pt x="10" y="8"/>
                    </a:moveTo>
                    <a:lnTo>
                      <a:pt x="5" y="15"/>
                    </a:lnTo>
                    <a:lnTo>
                      <a:pt x="1" y="21"/>
                    </a:lnTo>
                    <a:lnTo>
                      <a:pt x="0" y="29"/>
                    </a:lnTo>
                    <a:lnTo>
                      <a:pt x="1" y="38"/>
                    </a:lnTo>
                    <a:lnTo>
                      <a:pt x="5" y="44"/>
                    </a:lnTo>
                    <a:lnTo>
                      <a:pt x="10" y="51"/>
                    </a:lnTo>
                    <a:lnTo>
                      <a:pt x="16" y="55"/>
                    </a:lnTo>
                    <a:lnTo>
                      <a:pt x="23" y="59"/>
                    </a:lnTo>
                    <a:lnTo>
                      <a:pt x="31" y="59"/>
                    </a:lnTo>
                    <a:lnTo>
                      <a:pt x="39" y="59"/>
                    </a:lnTo>
                    <a:lnTo>
                      <a:pt x="45" y="55"/>
                    </a:lnTo>
                    <a:lnTo>
                      <a:pt x="52" y="51"/>
                    </a:lnTo>
                    <a:lnTo>
                      <a:pt x="57" y="44"/>
                    </a:lnTo>
                    <a:lnTo>
                      <a:pt x="58" y="38"/>
                    </a:lnTo>
                    <a:lnTo>
                      <a:pt x="60" y="29"/>
                    </a:lnTo>
                    <a:lnTo>
                      <a:pt x="58" y="21"/>
                    </a:lnTo>
                    <a:lnTo>
                      <a:pt x="57" y="15"/>
                    </a:lnTo>
                    <a:lnTo>
                      <a:pt x="52" y="8"/>
                    </a:lnTo>
                    <a:lnTo>
                      <a:pt x="45" y="3"/>
                    </a:lnTo>
                    <a:lnTo>
                      <a:pt x="39" y="0"/>
                    </a:lnTo>
                    <a:lnTo>
                      <a:pt x="31" y="0"/>
                    </a:lnTo>
                    <a:lnTo>
                      <a:pt x="23" y="0"/>
                    </a:lnTo>
                    <a:lnTo>
                      <a:pt x="16" y="3"/>
                    </a:lnTo>
                    <a:lnTo>
                      <a:pt x="10"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9" name="Freeform 67"/>
              <p:cNvSpPr>
                <a:spLocks/>
              </p:cNvSpPr>
              <p:nvPr/>
            </p:nvSpPr>
            <p:spPr bwMode="auto">
              <a:xfrm>
                <a:off x="6210301" y="4611688"/>
                <a:ext cx="47625" cy="46038"/>
              </a:xfrm>
              <a:custGeom>
                <a:avLst/>
                <a:gdLst>
                  <a:gd name="T0" fmla="*/ 8 w 61"/>
                  <a:gd name="T1" fmla="*/ 8 h 59"/>
                  <a:gd name="T2" fmla="*/ 4 w 61"/>
                  <a:gd name="T3" fmla="*/ 15 h 59"/>
                  <a:gd name="T4" fmla="*/ 2 w 61"/>
                  <a:gd name="T5" fmla="*/ 21 h 59"/>
                  <a:gd name="T6" fmla="*/ 0 w 61"/>
                  <a:gd name="T7" fmla="*/ 29 h 59"/>
                  <a:gd name="T8" fmla="*/ 2 w 61"/>
                  <a:gd name="T9" fmla="*/ 38 h 59"/>
                  <a:gd name="T10" fmla="*/ 4 w 61"/>
                  <a:gd name="T11" fmla="*/ 44 h 59"/>
                  <a:gd name="T12" fmla="*/ 8 w 61"/>
                  <a:gd name="T13" fmla="*/ 51 h 59"/>
                  <a:gd name="T14" fmla="*/ 15 w 61"/>
                  <a:gd name="T15" fmla="*/ 55 h 59"/>
                  <a:gd name="T16" fmla="*/ 23 w 61"/>
                  <a:gd name="T17" fmla="*/ 59 h 59"/>
                  <a:gd name="T18" fmla="*/ 30 w 61"/>
                  <a:gd name="T19" fmla="*/ 59 h 59"/>
                  <a:gd name="T20" fmla="*/ 38 w 61"/>
                  <a:gd name="T21" fmla="*/ 59 h 59"/>
                  <a:gd name="T22" fmla="*/ 46 w 61"/>
                  <a:gd name="T23" fmla="*/ 55 h 59"/>
                  <a:gd name="T24" fmla="*/ 51 w 61"/>
                  <a:gd name="T25" fmla="*/ 51 h 59"/>
                  <a:gd name="T26" fmla="*/ 56 w 61"/>
                  <a:gd name="T27" fmla="*/ 44 h 59"/>
                  <a:gd name="T28" fmla="*/ 59 w 61"/>
                  <a:gd name="T29" fmla="*/ 38 h 59"/>
                  <a:gd name="T30" fmla="*/ 61 w 61"/>
                  <a:gd name="T31" fmla="*/ 29 h 59"/>
                  <a:gd name="T32" fmla="*/ 59 w 61"/>
                  <a:gd name="T33" fmla="*/ 21 h 59"/>
                  <a:gd name="T34" fmla="*/ 56 w 61"/>
                  <a:gd name="T35" fmla="*/ 15 h 59"/>
                  <a:gd name="T36" fmla="*/ 51 w 61"/>
                  <a:gd name="T37" fmla="*/ 8 h 59"/>
                  <a:gd name="T38" fmla="*/ 46 w 61"/>
                  <a:gd name="T39" fmla="*/ 3 h 59"/>
                  <a:gd name="T40" fmla="*/ 38 w 61"/>
                  <a:gd name="T41" fmla="*/ 0 h 59"/>
                  <a:gd name="T42" fmla="*/ 30 w 61"/>
                  <a:gd name="T43" fmla="*/ 0 h 59"/>
                  <a:gd name="T44" fmla="*/ 23 w 61"/>
                  <a:gd name="T45" fmla="*/ 0 h 59"/>
                  <a:gd name="T46" fmla="*/ 15 w 61"/>
                  <a:gd name="T47" fmla="*/ 3 h 59"/>
                  <a:gd name="T48" fmla="*/ 8 w 61"/>
                  <a:gd name="T49"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59">
                    <a:moveTo>
                      <a:pt x="8" y="8"/>
                    </a:moveTo>
                    <a:lnTo>
                      <a:pt x="4" y="15"/>
                    </a:lnTo>
                    <a:lnTo>
                      <a:pt x="2" y="21"/>
                    </a:lnTo>
                    <a:lnTo>
                      <a:pt x="0" y="29"/>
                    </a:lnTo>
                    <a:lnTo>
                      <a:pt x="2" y="38"/>
                    </a:lnTo>
                    <a:lnTo>
                      <a:pt x="4" y="44"/>
                    </a:lnTo>
                    <a:lnTo>
                      <a:pt x="8" y="51"/>
                    </a:lnTo>
                    <a:lnTo>
                      <a:pt x="15" y="55"/>
                    </a:lnTo>
                    <a:lnTo>
                      <a:pt x="23" y="59"/>
                    </a:lnTo>
                    <a:lnTo>
                      <a:pt x="30" y="59"/>
                    </a:lnTo>
                    <a:lnTo>
                      <a:pt x="38" y="59"/>
                    </a:lnTo>
                    <a:lnTo>
                      <a:pt x="46" y="55"/>
                    </a:lnTo>
                    <a:lnTo>
                      <a:pt x="51" y="51"/>
                    </a:lnTo>
                    <a:lnTo>
                      <a:pt x="56" y="44"/>
                    </a:lnTo>
                    <a:lnTo>
                      <a:pt x="59" y="38"/>
                    </a:lnTo>
                    <a:lnTo>
                      <a:pt x="61" y="29"/>
                    </a:lnTo>
                    <a:lnTo>
                      <a:pt x="59" y="21"/>
                    </a:lnTo>
                    <a:lnTo>
                      <a:pt x="56" y="15"/>
                    </a:lnTo>
                    <a:lnTo>
                      <a:pt x="51" y="8"/>
                    </a:lnTo>
                    <a:lnTo>
                      <a:pt x="46" y="3"/>
                    </a:lnTo>
                    <a:lnTo>
                      <a:pt x="38" y="0"/>
                    </a:lnTo>
                    <a:lnTo>
                      <a:pt x="30" y="0"/>
                    </a:lnTo>
                    <a:lnTo>
                      <a:pt x="23" y="0"/>
                    </a:lnTo>
                    <a:lnTo>
                      <a:pt x="15"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0" name="Freeform 68"/>
              <p:cNvSpPr>
                <a:spLocks/>
              </p:cNvSpPr>
              <p:nvPr/>
            </p:nvSpPr>
            <p:spPr bwMode="auto">
              <a:xfrm>
                <a:off x="6389688" y="4473576"/>
                <a:ext cx="47625" cy="46038"/>
              </a:xfrm>
              <a:custGeom>
                <a:avLst/>
                <a:gdLst>
                  <a:gd name="T0" fmla="*/ 8 w 60"/>
                  <a:gd name="T1" fmla="*/ 8 h 59"/>
                  <a:gd name="T2" fmla="*/ 5 w 60"/>
                  <a:gd name="T3" fmla="*/ 15 h 59"/>
                  <a:gd name="T4" fmla="*/ 2 w 60"/>
                  <a:gd name="T5" fmla="*/ 21 h 59"/>
                  <a:gd name="T6" fmla="*/ 0 w 60"/>
                  <a:gd name="T7" fmla="*/ 29 h 59"/>
                  <a:gd name="T8" fmla="*/ 2 w 60"/>
                  <a:gd name="T9" fmla="*/ 38 h 59"/>
                  <a:gd name="T10" fmla="*/ 5 w 60"/>
                  <a:gd name="T11" fmla="*/ 44 h 59"/>
                  <a:gd name="T12" fmla="*/ 8 w 60"/>
                  <a:gd name="T13" fmla="*/ 51 h 59"/>
                  <a:gd name="T14" fmla="*/ 15 w 60"/>
                  <a:gd name="T15" fmla="*/ 56 h 59"/>
                  <a:gd name="T16" fmla="*/ 23 w 60"/>
                  <a:gd name="T17" fmla="*/ 59 h 59"/>
                  <a:gd name="T18" fmla="*/ 30 w 60"/>
                  <a:gd name="T19" fmla="*/ 59 h 59"/>
                  <a:gd name="T20" fmla="*/ 38 w 60"/>
                  <a:gd name="T21" fmla="*/ 59 h 59"/>
                  <a:gd name="T22" fmla="*/ 46 w 60"/>
                  <a:gd name="T23" fmla="*/ 56 h 59"/>
                  <a:gd name="T24" fmla="*/ 51 w 60"/>
                  <a:gd name="T25" fmla="*/ 51 h 59"/>
                  <a:gd name="T26" fmla="*/ 56 w 60"/>
                  <a:gd name="T27" fmla="*/ 44 h 59"/>
                  <a:gd name="T28" fmla="*/ 59 w 60"/>
                  <a:gd name="T29" fmla="*/ 38 h 59"/>
                  <a:gd name="T30" fmla="*/ 60 w 60"/>
                  <a:gd name="T31" fmla="*/ 29 h 59"/>
                  <a:gd name="T32" fmla="*/ 59 w 60"/>
                  <a:gd name="T33" fmla="*/ 21 h 59"/>
                  <a:gd name="T34" fmla="*/ 56 w 60"/>
                  <a:gd name="T35" fmla="*/ 15 h 59"/>
                  <a:gd name="T36" fmla="*/ 51 w 60"/>
                  <a:gd name="T37" fmla="*/ 8 h 59"/>
                  <a:gd name="T38" fmla="*/ 46 w 60"/>
                  <a:gd name="T39" fmla="*/ 3 h 59"/>
                  <a:gd name="T40" fmla="*/ 38 w 60"/>
                  <a:gd name="T41" fmla="*/ 0 h 59"/>
                  <a:gd name="T42" fmla="*/ 30 w 60"/>
                  <a:gd name="T43" fmla="*/ 0 h 59"/>
                  <a:gd name="T44" fmla="*/ 23 w 60"/>
                  <a:gd name="T45" fmla="*/ 0 h 59"/>
                  <a:gd name="T46" fmla="*/ 15 w 60"/>
                  <a:gd name="T47" fmla="*/ 3 h 59"/>
                  <a:gd name="T48" fmla="*/ 8 w 60"/>
                  <a:gd name="T49"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9">
                    <a:moveTo>
                      <a:pt x="8" y="8"/>
                    </a:moveTo>
                    <a:lnTo>
                      <a:pt x="5" y="15"/>
                    </a:lnTo>
                    <a:lnTo>
                      <a:pt x="2" y="21"/>
                    </a:lnTo>
                    <a:lnTo>
                      <a:pt x="0" y="29"/>
                    </a:lnTo>
                    <a:lnTo>
                      <a:pt x="2" y="38"/>
                    </a:lnTo>
                    <a:lnTo>
                      <a:pt x="5" y="44"/>
                    </a:lnTo>
                    <a:lnTo>
                      <a:pt x="8" y="51"/>
                    </a:lnTo>
                    <a:lnTo>
                      <a:pt x="15" y="56"/>
                    </a:lnTo>
                    <a:lnTo>
                      <a:pt x="23" y="59"/>
                    </a:lnTo>
                    <a:lnTo>
                      <a:pt x="30" y="59"/>
                    </a:lnTo>
                    <a:lnTo>
                      <a:pt x="38" y="59"/>
                    </a:lnTo>
                    <a:lnTo>
                      <a:pt x="46" y="56"/>
                    </a:lnTo>
                    <a:lnTo>
                      <a:pt x="51" y="51"/>
                    </a:lnTo>
                    <a:lnTo>
                      <a:pt x="56" y="44"/>
                    </a:lnTo>
                    <a:lnTo>
                      <a:pt x="59" y="38"/>
                    </a:lnTo>
                    <a:lnTo>
                      <a:pt x="60" y="29"/>
                    </a:lnTo>
                    <a:lnTo>
                      <a:pt x="59" y="21"/>
                    </a:lnTo>
                    <a:lnTo>
                      <a:pt x="56" y="15"/>
                    </a:lnTo>
                    <a:lnTo>
                      <a:pt x="51" y="8"/>
                    </a:lnTo>
                    <a:lnTo>
                      <a:pt x="46" y="3"/>
                    </a:lnTo>
                    <a:lnTo>
                      <a:pt x="38" y="0"/>
                    </a:lnTo>
                    <a:lnTo>
                      <a:pt x="30" y="0"/>
                    </a:lnTo>
                    <a:lnTo>
                      <a:pt x="23" y="0"/>
                    </a:lnTo>
                    <a:lnTo>
                      <a:pt x="15"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1" name="Freeform 69"/>
              <p:cNvSpPr>
                <a:spLocks/>
              </p:cNvSpPr>
              <p:nvPr/>
            </p:nvSpPr>
            <p:spPr bwMode="auto">
              <a:xfrm>
                <a:off x="6562726" y="4629151"/>
                <a:ext cx="47625" cy="47625"/>
              </a:xfrm>
              <a:custGeom>
                <a:avLst/>
                <a:gdLst>
                  <a:gd name="T0" fmla="*/ 8 w 58"/>
                  <a:gd name="T1" fmla="*/ 10 h 60"/>
                  <a:gd name="T2" fmla="*/ 3 w 58"/>
                  <a:gd name="T3" fmla="*/ 16 h 60"/>
                  <a:gd name="T4" fmla="*/ 1 w 58"/>
                  <a:gd name="T5" fmla="*/ 23 h 60"/>
                  <a:gd name="T6" fmla="*/ 0 w 58"/>
                  <a:gd name="T7" fmla="*/ 31 h 60"/>
                  <a:gd name="T8" fmla="*/ 1 w 58"/>
                  <a:gd name="T9" fmla="*/ 37 h 60"/>
                  <a:gd name="T10" fmla="*/ 3 w 58"/>
                  <a:gd name="T11" fmla="*/ 45 h 60"/>
                  <a:gd name="T12" fmla="*/ 8 w 58"/>
                  <a:gd name="T13" fmla="*/ 52 h 60"/>
                  <a:gd name="T14" fmla="*/ 14 w 58"/>
                  <a:gd name="T15" fmla="*/ 57 h 60"/>
                  <a:gd name="T16" fmla="*/ 21 w 58"/>
                  <a:gd name="T17" fmla="*/ 58 h 60"/>
                  <a:gd name="T18" fmla="*/ 29 w 58"/>
                  <a:gd name="T19" fmla="*/ 60 h 60"/>
                  <a:gd name="T20" fmla="*/ 37 w 58"/>
                  <a:gd name="T21" fmla="*/ 58 h 60"/>
                  <a:gd name="T22" fmla="*/ 44 w 58"/>
                  <a:gd name="T23" fmla="*/ 57 h 60"/>
                  <a:gd name="T24" fmla="*/ 50 w 58"/>
                  <a:gd name="T25" fmla="*/ 52 h 60"/>
                  <a:gd name="T26" fmla="*/ 55 w 58"/>
                  <a:gd name="T27" fmla="*/ 45 h 60"/>
                  <a:gd name="T28" fmla="*/ 58 w 58"/>
                  <a:gd name="T29" fmla="*/ 37 h 60"/>
                  <a:gd name="T30" fmla="*/ 58 w 58"/>
                  <a:gd name="T31" fmla="*/ 31 h 60"/>
                  <a:gd name="T32" fmla="*/ 58 w 58"/>
                  <a:gd name="T33" fmla="*/ 23 h 60"/>
                  <a:gd name="T34" fmla="*/ 55 w 58"/>
                  <a:gd name="T35" fmla="*/ 16 h 60"/>
                  <a:gd name="T36" fmla="*/ 50 w 58"/>
                  <a:gd name="T37" fmla="*/ 10 h 60"/>
                  <a:gd name="T38" fmla="*/ 44 w 58"/>
                  <a:gd name="T39" fmla="*/ 5 h 60"/>
                  <a:gd name="T40" fmla="*/ 37 w 58"/>
                  <a:gd name="T41" fmla="*/ 2 h 60"/>
                  <a:gd name="T42" fmla="*/ 29 w 58"/>
                  <a:gd name="T43" fmla="*/ 0 h 60"/>
                  <a:gd name="T44" fmla="*/ 21 w 58"/>
                  <a:gd name="T45" fmla="*/ 2 h 60"/>
                  <a:gd name="T46" fmla="*/ 14 w 58"/>
                  <a:gd name="T47" fmla="*/ 5 h 60"/>
                  <a:gd name="T48" fmla="*/ 8 w 58"/>
                  <a:gd name="T49" fmla="*/ 10 h 60"/>
                  <a:gd name="T50" fmla="*/ 8 w 58"/>
                  <a:gd name="T5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60">
                    <a:moveTo>
                      <a:pt x="8" y="10"/>
                    </a:moveTo>
                    <a:lnTo>
                      <a:pt x="3" y="16"/>
                    </a:lnTo>
                    <a:lnTo>
                      <a:pt x="1" y="23"/>
                    </a:lnTo>
                    <a:lnTo>
                      <a:pt x="0" y="31"/>
                    </a:lnTo>
                    <a:lnTo>
                      <a:pt x="1" y="37"/>
                    </a:lnTo>
                    <a:lnTo>
                      <a:pt x="3" y="45"/>
                    </a:lnTo>
                    <a:lnTo>
                      <a:pt x="8" y="52"/>
                    </a:lnTo>
                    <a:lnTo>
                      <a:pt x="14" y="57"/>
                    </a:lnTo>
                    <a:lnTo>
                      <a:pt x="21" y="58"/>
                    </a:lnTo>
                    <a:lnTo>
                      <a:pt x="29" y="60"/>
                    </a:lnTo>
                    <a:lnTo>
                      <a:pt x="37" y="58"/>
                    </a:lnTo>
                    <a:lnTo>
                      <a:pt x="44" y="57"/>
                    </a:lnTo>
                    <a:lnTo>
                      <a:pt x="50" y="52"/>
                    </a:lnTo>
                    <a:lnTo>
                      <a:pt x="55" y="45"/>
                    </a:lnTo>
                    <a:lnTo>
                      <a:pt x="58" y="37"/>
                    </a:lnTo>
                    <a:lnTo>
                      <a:pt x="58" y="31"/>
                    </a:lnTo>
                    <a:lnTo>
                      <a:pt x="58" y="23"/>
                    </a:lnTo>
                    <a:lnTo>
                      <a:pt x="55" y="16"/>
                    </a:lnTo>
                    <a:lnTo>
                      <a:pt x="50" y="10"/>
                    </a:lnTo>
                    <a:lnTo>
                      <a:pt x="44" y="5"/>
                    </a:lnTo>
                    <a:lnTo>
                      <a:pt x="37" y="2"/>
                    </a:lnTo>
                    <a:lnTo>
                      <a:pt x="29" y="0"/>
                    </a:lnTo>
                    <a:lnTo>
                      <a:pt x="21" y="2"/>
                    </a:lnTo>
                    <a:lnTo>
                      <a:pt x="14" y="5"/>
                    </a:lnTo>
                    <a:lnTo>
                      <a:pt x="8" y="10"/>
                    </a:lnTo>
                    <a:lnTo>
                      <a:pt x="8" y="10"/>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2" name="Freeform 70"/>
              <p:cNvSpPr>
                <a:spLocks/>
              </p:cNvSpPr>
              <p:nvPr/>
            </p:nvSpPr>
            <p:spPr bwMode="auto">
              <a:xfrm>
                <a:off x="6742113" y="4548188"/>
                <a:ext cx="46038" cy="46038"/>
              </a:xfrm>
              <a:custGeom>
                <a:avLst/>
                <a:gdLst>
                  <a:gd name="T0" fmla="*/ 8 w 59"/>
                  <a:gd name="T1" fmla="*/ 8 h 58"/>
                  <a:gd name="T2" fmla="*/ 3 w 59"/>
                  <a:gd name="T3" fmla="*/ 14 h 58"/>
                  <a:gd name="T4" fmla="*/ 0 w 59"/>
                  <a:gd name="T5" fmla="*/ 21 h 58"/>
                  <a:gd name="T6" fmla="*/ 0 w 59"/>
                  <a:gd name="T7" fmla="*/ 29 h 58"/>
                  <a:gd name="T8" fmla="*/ 0 w 59"/>
                  <a:gd name="T9" fmla="*/ 37 h 58"/>
                  <a:gd name="T10" fmla="*/ 3 w 59"/>
                  <a:gd name="T11" fmla="*/ 43 h 58"/>
                  <a:gd name="T12" fmla="*/ 8 w 59"/>
                  <a:gd name="T13" fmla="*/ 50 h 58"/>
                  <a:gd name="T14" fmla="*/ 15 w 59"/>
                  <a:gd name="T15" fmla="*/ 55 h 58"/>
                  <a:gd name="T16" fmla="*/ 21 w 59"/>
                  <a:gd name="T17" fmla="*/ 58 h 58"/>
                  <a:gd name="T18" fmla="*/ 29 w 59"/>
                  <a:gd name="T19" fmla="*/ 58 h 58"/>
                  <a:gd name="T20" fmla="*/ 37 w 59"/>
                  <a:gd name="T21" fmla="*/ 58 h 58"/>
                  <a:gd name="T22" fmla="*/ 44 w 59"/>
                  <a:gd name="T23" fmla="*/ 55 h 58"/>
                  <a:gd name="T24" fmla="*/ 50 w 59"/>
                  <a:gd name="T25" fmla="*/ 50 h 58"/>
                  <a:gd name="T26" fmla="*/ 55 w 59"/>
                  <a:gd name="T27" fmla="*/ 43 h 58"/>
                  <a:gd name="T28" fmla="*/ 59 w 59"/>
                  <a:gd name="T29" fmla="*/ 37 h 58"/>
                  <a:gd name="T30" fmla="*/ 59 w 59"/>
                  <a:gd name="T31" fmla="*/ 29 h 58"/>
                  <a:gd name="T32" fmla="*/ 59 w 59"/>
                  <a:gd name="T33" fmla="*/ 21 h 58"/>
                  <a:gd name="T34" fmla="*/ 55 w 59"/>
                  <a:gd name="T35" fmla="*/ 14 h 58"/>
                  <a:gd name="T36" fmla="*/ 50 w 59"/>
                  <a:gd name="T37" fmla="*/ 8 h 58"/>
                  <a:gd name="T38" fmla="*/ 44 w 59"/>
                  <a:gd name="T39" fmla="*/ 3 h 58"/>
                  <a:gd name="T40" fmla="*/ 37 w 59"/>
                  <a:gd name="T41" fmla="*/ 0 h 58"/>
                  <a:gd name="T42" fmla="*/ 29 w 59"/>
                  <a:gd name="T43" fmla="*/ 0 h 58"/>
                  <a:gd name="T44" fmla="*/ 21 w 59"/>
                  <a:gd name="T45" fmla="*/ 0 h 58"/>
                  <a:gd name="T46" fmla="*/ 15 w 59"/>
                  <a:gd name="T47" fmla="*/ 3 h 58"/>
                  <a:gd name="T48" fmla="*/ 8 w 59"/>
                  <a:gd name="T4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8" y="8"/>
                    </a:moveTo>
                    <a:lnTo>
                      <a:pt x="3" y="14"/>
                    </a:lnTo>
                    <a:lnTo>
                      <a:pt x="0" y="21"/>
                    </a:lnTo>
                    <a:lnTo>
                      <a:pt x="0" y="29"/>
                    </a:lnTo>
                    <a:lnTo>
                      <a:pt x="0" y="37"/>
                    </a:lnTo>
                    <a:lnTo>
                      <a:pt x="3" y="43"/>
                    </a:lnTo>
                    <a:lnTo>
                      <a:pt x="8" y="50"/>
                    </a:lnTo>
                    <a:lnTo>
                      <a:pt x="15" y="55"/>
                    </a:lnTo>
                    <a:lnTo>
                      <a:pt x="21" y="58"/>
                    </a:lnTo>
                    <a:lnTo>
                      <a:pt x="29" y="58"/>
                    </a:lnTo>
                    <a:lnTo>
                      <a:pt x="37" y="58"/>
                    </a:lnTo>
                    <a:lnTo>
                      <a:pt x="44" y="55"/>
                    </a:lnTo>
                    <a:lnTo>
                      <a:pt x="50" y="50"/>
                    </a:lnTo>
                    <a:lnTo>
                      <a:pt x="55" y="43"/>
                    </a:lnTo>
                    <a:lnTo>
                      <a:pt x="59" y="37"/>
                    </a:lnTo>
                    <a:lnTo>
                      <a:pt x="59" y="29"/>
                    </a:lnTo>
                    <a:lnTo>
                      <a:pt x="59" y="21"/>
                    </a:lnTo>
                    <a:lnTo>
                      <a:pt x="55" y="14"/>
                    </a:lnTo>
                    <a:lnTo>
                      <a:pt x="50" y="8"/>
                    </a:lnTo>
                    <a:lnTo>
                      <a:pt x="44" y="3"/>
                    </a:lnTo>
                    <a:lnTo>
                      <a:pt x="37" y="0"/>
                    </a:lnTo>
                    <a:lnTo>
                      <a:pt x="29" y="0"/>
                    </a:lnTo>
                    <a:lnTo>
                      <a:pt x="21" y="0"/>
                    </a:lnTo>
                    <a:lnTo>
                      <a:pt x="15"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3" name="Freeform 71"/>
              <p:cNvSpPr>
                <a:spLocks/>
              </p:cNvSpPr>
              <p:nvPr/>
            </p:nvSpPr>
            <p:spPr bwMode="auto">
              <a:xfrm>
                <a:off x="6913563" y="4354513"/>
                <a:ext cx="49213" cy="47625"/>
              </a:xfrm>
              <a:custGeom>
                <a:avLst/>
                <a:gdLst>
                  <a:gd name="T0" fmla="*/ 10 w 60"/>
                  <a:gd name="T1" fmla="*/ 8 h 60"/>
                  <a:gd name="T2" fmla="*/ 5 w 60"/>
                  <a:gd name="T3" fmla="*/ 14 h 60"/>
                  <a:gd name="T4" fmla="*/ 1 w 60"/>
                  <a:gd name="T5" fmla="*/ 22 h 60"/>
                  <a:gd name="T6" fmla="*/ 0 w 60"/>
                  <a:gd name="T7" fmla="*/ 29 h 60"/>
                  <a:gd name="T8" fmla="*/ 1 w 60"/>
                  <a:gd name="T9" fmla="*/ 37 h 60"/>
                  <a:gd name="T10" fmla="*/ 5 w 60"/>
                  <a:gd name="T11" fmla="*/ 45 h 60"/>
                  <a:gd name="T12" fmla="*/ 10 w 60"/>
                  <a:gd name="T13" fmla="*/ 50 h 60"/>
                  <a:gd name="T14" fmla="*/ 14 w 60"/>
                  <a:gd name="T15" fmla="*/ 55 h 60"/>
                  <a:gd name="T16" fmla="*/ 23 w 60"/>
                  <a:gd name="T17" fmla="*/ 58 h 60"/>
                  <a:gd name="T18" fmla="*/ 31 w 60"/>
                  <a:gd name="T19" fmla="*/ 60 h 60"/>
                  <a:gd name="T20" fmla="*/ 37 w 60"/>
                  <a:gd name="T21" fmla="*/ 58 h 60"/>
                  <a:gd name="T22" fmla="*/ 45 w 60"/>
                  <a:gd name="T23" fmla="*/ 55 h 60"/>
                  <a:gd name="T24" fmla="*/ 50 w 60"/>
                  <a:gd name="T25" fmla="*/ 50 h 60"/>
                  <a:gd name="T26" fmla="*/ 55 w 60"/>
                  <a:gd name="T27" fmla="*/ 45 h 60"/>
                  <a:gd name="T28" fmla="*/ 58 w 60"/>
                  <a:gd name="T29" fmla="*/ 37 h 60"/>
                  <a:gd name="T30" fmla="*/ 60 w 60"/>
                  <a:gd name="T31" fmla="*/ 29 h 60"/>
                  <a:gd name="T32" fmla="*/ 58 w 60"/>
                  <a:gd name="T33" fmla="*/ 22 h 60"/>
                  <a:gd name="T34" fmla="*/ 55 w 60"/>
                  <a:gd name="T35" fmla="*/ 14 h 60"/>
                  <a:gd name="T36" fmla="*/ 50 w 60"/>
                  <a:gd name="T37" fmla="*/ 8 h 60"/>
                  <a:gd name="T38" fmla="*/ 45 w 60"/>
                  <a:gd name="T39" fmla="*/ 5 h 60"/>
                  <a:gd name="T40" fmla="*/ 37 w 60"/>
                  <a:gd name="T41" fmla="*/ 1 h 60"/>
                  <a:gd name="T42" fmla="*/ 31 w 60"/>
                  <a:gd name="T43" fmla="*/ 0 h 60"/>
                  <a:gd name="T44" fmla="*/ 23 w 60"/>
                  <a:gd name="T45" fmla="*/ 1 h 60"/>
                  <a:gd name="T46" fmla="*/ 14 w 60"/>
                  <a:gd name="T47" fmla="*/ 5 h 60"/>
                  <a:gd name="T48" fmla="*/ 10 w 60"/>
                  <a:gd name="T4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0">
                    <a:moveTo>
                      <a:pt x="10" y="8"/>
                    </a:moveTo>
                    <a:lnTo>
                      <a:pt x="5" y="14"/>
                    </a:lnTo>
                    <a:lnTo>
                      <a:pt x="1" y="22"/>
                    </a:lnTo>
                    <a:lnTo>
                      <a:pt x="0" y="29"/>
                    </a:lnTo>
                    <a:lnTo>
                      <a:pt x="1" y="37"/>
                    </a:lnTo>
                    <a:lnTo>
                      <a:pt x="5" y="45"/>
                    </a:lnTo>
                    <a:lnTo>
                      <a:pt x="10" y="50"/>
                    </a:lnTo>
                    <a:lnTo>
                      <a:pt x="14" y="55"/>
                    </a:lnTo>
                    <a:lnTo>
                      <a:pt x="23" y="58"/>
                    </a:lnTo>
                    <a:lnTo>
                      <a:pt x="31" y="60"/>
                    </a:lnTo>
                    <a:lnTo>
                      <a:pt x="37" y="58"/>
                    </a:lnTo>
                    <a:lnTo>
                      <a:pt x="45" y="55"/>
                    </a:lnTo>
                    <a:lnTo>
                      <a:pt x="50" y="50"/>
                    </a:lnTo>
                    <a:lnTo>
                      <a:pt x="55" y="45"/>
                    </a:lnTo>
                    <a:lnTo>
                      <a:pt x="58" y="37"/>
                    </a:lnTo>
                    <a:lnTo>
                      <a:pt x="60" y="29"/>
                    </a:lnTo>
                    <a:lnTo>
                      <a:pt x="58" y="22"/>
                    </a:lnTo>
                    <a:lnTo>
                      <a:pt x="55" y="14"/>
                    </a:lnTo>
                    <a:lnTo>
                      <a:pt x="50" y="8"/>
                    </a:lnTo>
                    <a:lnTo>
                      <a:pt x="45" y="5"/>
                    </a:lnTo>
                    <a:lnTo>
                      <a:pt x="37" y="1"/>
                    </a:lnTo>
                    <a:lnTo>
                      <a:pt x="31" y="0"/>
                    </a:lnTo>
                    <a:lnTo>
                      <a:pt x="23" y="1"/>
                    </a:lnTo>
                    <a:lnTo>
                      <a:pt x="14" y="5"/>
                    </a:lnTo>
                    <a:lnTo>
                      <a:pt x="10"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4" name="Freeform 72"/>
              <p:cNvSpPr>
                <a:spLocks/>
              </p:cNvSpPr>
              <p:nvPr/>
            </p:nvSpPr>
            <p:spPr bwMode="auto">
              <a:xfrm>
                <a:off x="7096126" y="4354513"/>
                <a:ext cx="47625" cy="47625"/>
              </a:xfrm>
              <a:custGeom>
                <a:avLst/>
                <a:gdLst>
                  <a:gd name="T0" fmla="*/ 8 w 60"/>
                  <a:gd name="T1" fmla="*/ 8 h 60"/>
                  <a:gd name="T2" fmla="*/ 3 w 60"/>
                  <a:gd name="T3" fmla="*/ 14 h 60"/>
                  <a:gd name="T4" fmla="*/ 2 w 60"/>
                  <a:gd name="T5" fmla="*/ 22 h 60"/>
                  <a:gd name="T6" fmla="*/ 0 w 60"/>
                  <a:gd name="T7" fmla="*/ 29 h 60"/>
                  <a:gd name="T8" fmla="*/ 2 w 60"/>
                  <a:gd name="T9" fmla="*/ 37 h 60"/>
                  <a:gd name="T10" fmla="*/ 3 w 60"/>
                  <a:gd name="T11" fmla="*/ 45 h 60"/>
                  <a:gd name="T12" fmla="*/ 8 w 60"/>
                  <a:gd name="T13" fmla="*/ 50 h 60"/>
                  <a:gd name="T14" fmla="*/ 15 w 60"/>
                  <a:gd name="T15" fmla="*/ 55 h 60"/>
                  <a:gd name="T16" fmla="*/ 21 w 60"/>
                  <a:gd name="T17" fmla="*/ 58 h 60"/>
                  <a:gd name="T18" fmla="*/ 29 w 60"/>
                  <a:gd name="T19" fmla="*/ 60 h 60"/>
                  <a:gd name="T20" fmla="*/ 37 w 60"/>
                  <a:gd name="T21" fmla="*/ 58 h 60"/>
                  <a:gd name="T22" fmla="*/ 44 w 60"/>
                  <a:gd name="T23" fmla="*/ 55 h 60"/>
                  <a:gd name="T24" fmla="*/ 50 w 60"/>
                  <a:gd name="T25" fmla="*/ 50 h 60"/>
                  <a:gd name="T26" fmla="*/ 55 w 60"/>
                  <a:gd name="T27" fmla="*/ 45 h 60"/>
                  <a:gd name="T28" fmla="*/ 59 w 60"/>
                  <a:gd name="T29" fmla="*/ 37 h 60"/>
                  <a:gd name="T30" fmla="*/ 60 w 60"/>
                  <a:gd name="T31" fmla="*/ 29 h 60"/>
                  <a:gd name="T32" fmla="*/ 59 w 60"/>
                  <a:gd name="T33" fmla="*/ 22 h 60"/>
                  <a:gd name="T34" fmla="*/ 55 w 60"/>
                  <a:gd name="T35" fmla="*/ 14 h 60"/>
                  <a:gd name="T36" fmla="*/ 50 w 60"/>
                  <a:gd name="T37" fmla="*/ 8 h 60"/>
                  <a:gd name="T38" fmla="*/ 44 w 60"/>
                  <a:gd name="T39" fmla="*/ 5 h 60"/>
                  <a:gd name="T40" fmla="*/ 37 w 60"/>
                  <a:gd name="T41" fmla="*/ 1 h 60"/>
                  <a:gd name="T42" fmla="*/ 29 w 60"/>
                  <a:gd name="T43" fmla="*/ 0 h 60"/>
                  <a:gd name="T44" fmla="*/ 21 w 60"/>
                  <a:gd name="T45" fmla="*/ 1 h 60"/>
                  <a:gd name="T46" fmla="*/ 15 w 60"/>
                  <a:gd name="T47" fmla="*/ 5 h 60"/>
                  <a:gd name="T48" fmla="*/ 8 w 60"/>
                  <a:gd name="T4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0">
                    <a:moveTo>
                      <a:pt x="8" y="8"/>
                    </a:moveTo>
                    <a:lnTo>
                      <a:pt x="3" y="14"/>
                    </a:lnTo>
                    <a:lnTo>
                      <a:pt x="2" y="22"/>
                    </a:lnTo>
                    <a:lnTo>
                      <a:pt x="0" y="29"/>
                    </a:lnTo>
                    <a:lnTo>
                      <a:pt x="2" y="37"/>
                    </a:lnTo>
                    <a:lnTo>
                      <a:pt x="3" y="45"/>
                    </a:lnTo>
                    <a:lnTo>
                      <a:pt x="8" y="50"/>
                    </a:lnTo>
                    <a:lnTo>
                      <a:pt x="15" y="55"/>
                    </a:lnTo>
                    <a:lnTo>
                      <a:pt x="21" y="58"/>
                    </a:lnTo>
                    <a:lnTo>
                      <a:pt x="29" y="60"/>
                    </a:lnTo>
                    <a:lnTo>
                      <a:pt x="37" y="58"/>
                    </a:lnTo>
                    <a:lnTo>
                      <a:pt x="44" y="55"/>
                    </a:lnTo>
                    <a:lnTo>
                      <a:pt x="50" y="50"/>
                    </a:lnTo>
                    <a:lnTo>
                      <a:pt x="55" y="45"/>
                    </a:lnTo>
                    <a:lnTo>
                      <a:pt x="59" y="37"/>
                    </a:lnTo>
                    <a:lnTo>
                      <a:pt x="60" y="29"/>
                    </a:lnTo>
                    <a:lnTo>
                      <a:pt x="59" y="22"/>
                    </a:lnTo>
                    <a:lnTo>
                      <a:pt x="55" y="14"/>
                    </a:lnTo>
                    <a:lnTo>
                      <a:pt x="50" y="8"/>
                    </a:lnTo>
                    <a:lnTo>
                      <a:pt x="44" y="5"/>
                    </a:lnTo>
                    <a:lnTo>
                      <a:pt x="37" y="1"/>
                    </a:lnTo>
                    <a:lnTo>
                      <a:pt x="29" y="0"/>
                    </a:lnTo>
                    <a:lnTo>
                      <a:pt x="21" y="1"/>
                    </a:lnTo>
                    <a:lnTo>
                      <a:pt x="15" y="5"/>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5" name="Freeform 73"/>
              <p:cNvSpPr>
                <a:spLocks/>
              </p:cNvSpPr>
              <p:nvPr/>
            </p:nvSpPr>
            <p:spPr bwMode="auto">
              <a:xfrm>
                <a:off x="7273926" y="4333876"/>
                <a:ext cx="46038" cy="46038"/>
              </a:xfrm>
              <a:custGeom>
                <a:avLst/>
                <a:gdLst>
                  <a:gd name="T0" fmla="*/ 8 w 59"/>
                  <a:gd name="T1" fmla="*/ 8 h 58"/>
                  <a:gd name="T2" fmla="*/ 4 w 59"/>
                  <a:gd name="T3" fmla="*/ 14 h 58"/>
                  <a:gd name="T4" fmla="*/ 0 w 59"/>
                  <a:gd name="T5" fmla="*/ 21 h 58"/>
                  <a:gd name="T6" fmla="*/ 0 w 59"/>
                  <a:gd name="T7" fmla="*/ 29 h 58"/>
                  <a:gd name="T8" fmla="*/ 0 w 59"/>
                  <a:gd name="T9" fmla="*/ 37 h 58"/>
                  <a:gd name="T10" fmla="*/ 4 w 59"/>
                  <a:gd name="T11" fmla="*/ 44 h 58"/>
                  <a:gd name="T12" fmla="*/ 8 w 59"/>
                  <a:gd name="T13" fmla="*/ 50 h 58"/>
                  <a:gd name="T14" fmla="*/ 15 w 59"/>
                  <a:gd name="T15" fmla="*/ 55 h 58"/>
                  <a:gd name="T16" fmla="*/ 21 w 59"/>
                  <a:gd name="T17" fmla="*/ 58 h 58"/>
                  <a:gd name="T18" fmla="*/ 30 w 59"/>
                  <a:gd name="T19" fmla="*/ 58 h 58"/>
                  <a:gd name="T20" fmla="*/ 38 w 59"/>
                  <a:gd name="T21" fmla="*/ 58 h 58"/>
                  <a:gd name="T22" fmla="*/ 44 w 59"/>
                  <a:gd name="T23" fmla="*/ 55 h 58"/>
                  <a:gd name="T24" fmla="*/ 51 w 59"/>
                  <a:gd name="T25" fmla="*/ 50 h 58"/>
                  <a:gd name="T26" fmla="*/ 56 w 59"/>
                  <a:gd name="T27" fmla="*/ 44 h 58"/>
                  <a:gd name="T28" fmla="*/ 59 w 59"/>
                  <a:gd name="T29" fmla="*/ 37 h 58"/>
                  <a:gd name="T30" fmla="*/ 59 w 59"/>
                  <a:gd name="T31" fmla="*/ 29 h 58"/>
                  <a:gd name="T32" fmla="*/ 59 w 59"/>
                  <a:gd name="T33" fmla="*/ 21 h 58"/>
                  <a:gd name="T34" fmla="*/ 56 w 59"/>
                  <a:gd name="T35" fmla="*/ 14 h 58"/>
                  <a:gd name="T36" fmla="*/ 51 w 59"/>
                  <a:gd name="T37" fmla="*/ 8 h 58"/>
                  <a:gd name="T38" fmla="*/ 44 w 59"/>
                  <a:gd name="T39" fmla="*/ 3 h 58"/>
                  <a:gd name="T40" fmla="*/ 38 w 59"/>
                  <a:gd name="T41" fmla="*/ 1 h 58"/>
                  <a:gd name="T42" fmla="*/ 30 w 59"/>
                  <a:gd name="T43" fmla="*/ 0 h 58"/>
                  <a:gd name="T44" fmla="*/ 21 w 59"/>
                  <a:gd name="T45" fmla="*/ 1 h 58"/>
                  <a:gd name="T46" fmla="*/ 15 w 59"/>
                  <a:gd name="T47" fmla="*/ 3 h 58"/>
                  <a:gd name="T48" fmla="*/ 8 w 59"/>
                  <a:gd name="T49"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8" y="8"/>
                    </a:moveTo>
                    <a:lnTo>
                      <a:pt x="4" y="14"/>
                    </a:lnTo>
                    <a:lnTo>
                      <a:pt x="0" y="21"/>
                    </a:lnTo>
                    <a:lnTo>
                      <a:pt x="0" y="29"/>
                    </a:lnTo>
                    <a:lnTo>
                      <a:pt x="0" y="37"/>
                    </a:lnTo>
                    <a:lnTo>
                      <a:pt x="4" y="44"/>
                    </a:lnTo>
                    <a:lnTo>
                      <a:pt x="8" y="50"/>
                    </a:lnTo>
                    <a:lnTo>
                      <a:pt x="15" y="55"/>
                    </a:lnTo>
                    <a:lnTo>
                      <a:pt x="21" y="58"/>
                    </a:lnTo>
                    <a:lnTo>
                      <a:pt x="30" y="58"/>
                    </a:lnTo>
                    <a:lnTo>
                      <a:pt x="38" y="58"/>
                    </a:lnTo>
                    <a:lnTo>
                      <a:pt x="44" y="55"/>
                    </a:lnTo>
                    <a:lnTo>
                      <a:pt x="51" y="50"/>
                    </a:lnTo>
                    <a:lnTo>
                      <a:pt x="56" y="44"/>
                    </a:lnTo>
                    <a:lnTo>
                      <a:pt x="59" y="37"/>
                    </a:lnTo>
                    <a:lnTo>
                      <a:pt x="59" y="29"/>
                    </a:lnTo>
                    <a:lnTo>
                      <a:pt x="59" y="21"/>
                    </a:lnTo>
                    <a:lnTo>
                      <a:pt x="56" y="14"/>
                    </a:lnTo>
                    <a:lnTo>
                      <a:pt x="51" y="8"/>
                    </a:lnTo>
                    <a:lnTo>
                      <a:pt x="44" y="3"/>
                    </a:lnTo>
                    <a:lnTo>
                      <a:pt x="38" y="1"/>
                    </a:lnTo>
                    <a:lnTo>
                      <a:pt x="30" y="0"/>
                    </a:lnTo>
                    <a:lnTo>
                      <a:pt x="21" y="1"/>
                    </a:lnTo>
                    <a:lnTo>
                      <a:pt x="15" y="3"/>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6" name="Freeform 74"/>
              <p:cNvSpPr>
                <a:spLocks/>
              </p:cNvSpPr>
              <p:nvPr/>
            </p:nvSpPr>
            <p:spPr bwMode="auto">
              <a:xfrm>
                <a:off x="7459663" y="4391026"/>
                <a:ext cx="46038" cy="47625"/>
              </a:xfrm>
              <a:custGeom>
                <a:avLst/>
                <a:gdLst>
                  <a:gd name="T0" fmla="*/ 9 w 59"/>
                  <a:gd name="T1" fmla="*/ 10 h 60"/>
                  <a:gd name="T2" fmla="*/ 4 w 59"/>
                  <a:gd name="T3" fmla="*/ 16 h 60"/>
                  <a:gd name="T4" fmla="*/ 0 w 59"/>
                  <a:gd name="T5" fmla="*/ 23 h 60"/>
                  <a:gd name="T6" fmla="*/ 0 w 59"/>
                  <a:gd name="T7" fmla="*/ 31 h 60"/>
                  <a:gd name="T8" fmla="*/ 0 w 59"/>
                  <a:gd name="T9" fmla="*/ 38 h 60"/>
                  <a:gd name="T10" fmla="*/ 4 w 59"/>
                  <a:gd name="T11" fmla="*/ 46 h 60"/>
                  <a:gd name="T12" fmla="*/ 9 w 59"/>
                  <a:gd name="T13" fmla="*/ 52 h 60"/>
                  <a:gd name="T14" fmla="*/ 15 w 59"/>
                  <a:gd name="T15" fmla="*/ 57 h 60"/>
                  <a:gd name="T16" fmla="*/ 22 w 59"/>
                  <a:gd name="T17" fmla="*/ 59 h 60"/>
                  <a:gd name="T18" fmla="*/ 30 w 59"/>
                  <a:gd name="T19" fmla="*/ 60 h 60"/>
                  <a:gd name="T20" fmla="*/ 38 w 59"/>
                  <a:gd name="T21" fmla="*/ 59 h 60"/>
                  <a:gd name="T22" fmla="*/ 44 w 59"/>
                  <a:gd name="T23" fmla="*/ 57 h 60"/>
                  <a:gd name="T24" fmla="*/ 51 w 59"/>
                  <a:gd name="T25" fmla="*/ 52 h 60"/>
                  <a:gd name="T26" fmla="*/ 56 w 59"/>
                  <a:gd name="T27" fmla="*/ 46 h 60"/>
                  <a:gd name="T28" fmla="*/ 59 w 59"/>
                  <a:gd name="T29" fmla="*/ 38 h 60"/>
                  <a:gd name="T30" fmla="*/ 59 w 59"/>
                  <a:gd name="T31" fmla="*/ 31 h 60"/>
                  <a:gd name="T32" fmla="*/ 59 w 59"/>
                  <a:gd name="T33" fmla="*/ 23 h 60"/>
                  <a:gd name="T34" fmla="*/ 56 w 59"/>
                  <a:gd name="T35" fmla="*/ 16 h 60"/>
                  <a:gd name="T36" fmla="*/ 51 w 59"/>
                  <a:gd name="T37" fmla="*/ 10 h 60"/>
                  <a:gd name="T38" fmla="*/ 44 w 59"/>
                  <a:gd name="T39" fmla="*/ 5 h 60"/>
                  <a:gd name="T40" fmla="*/ 38 w 59"/>
                  <a:gd name="T41" fmla="*/ 2 h 60"/>
                  <a:gd name="T42" fmla="*/ 30 w 59"/>
                  <a:gd name="T43" fmla="*/ 0 h 60"/>
                  <a:gd name="T44" fmla="*/ 22 w 59"/>
                  <a:gd name="T45" fmla="*/ 2 h 60"/>
                  <a:gd name="T46" fmla="*/ 15 w 59"/>
                  <a:gd name="T47" fmla="*/ 5 h 60"/>
                  <a:gd name="T48" fmla="*/ 9 w 59"/>
                  <a:gd name="T49"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60">
                    <a:moveTo>
                      <a:pt x="9" y="10"/>
                    </a:moveTo>
                    <a:lnTo>
                      <a:pt x="4" y="16"/>
                    </a:lnTo>
                    <a:lnTo>
                      <a:pt x="0" y="23"/>
                    </a:lnTo>
                    <a:lnTo>
                      <a:pt x="0" y="31"/>
                    </a:lnTo>
                    <a:lnTo>
                      <a:pt x="0" y="38"/>
                    </a:lnTo>
                    <a:lnTo>
                      <a:pt x="4" y="46"/>
                    </a:lnTo>
                    <a:lnTo>
                      <a:pt x="9" y="52"/>
                    </a:lnTo>
                    <a:lnTo>
                      <a:pt x="15" y="57"/>
                    </a:lnTo>
                    <a:lnTo>
                      <a:pt x="22" y="59"/>
                    </a:lnTo>
                    <a:lnTo>
                      <a:pt x="30" y="60"/>
                    </a:lnTo>
                    <a:lnTo>
                      <a:pt x="38" y="59"/>
                    </a:lnTo>
                    <a:lnTo>
                      <a:pt x="44" y="57"/>
                    </a:lnTo>
                    <a:lnTo>
                      <a:pt x="51" y="52"/>
                    </a:lnTo>
                    <a:lnTo>
                      <a:pt x="56" y="46"/>
                    </a:lnTo>
                    <a:lnTo>
                      <a:pt x="59" y="38"/>
                    </a:lnTo>
                    <a:lnTo>
                      <a:pt x="59" y="31"/>
                    </a:lnTo>
                    <a:lnTo>
                      <a:pt x="59" y="23"/>
                    </a:lnTo>
                    <a:lnTo>
                      <a:pt x="56" y="16"/>
                    </a:lnTo>
                    <a:lnTo>
                      <a:pt x="51" y="10"/>
                    </a:lnTo>
                    <a:lnTo>
                      <a:pt x="44" y="5"/>
                    </a:lnTo>
                    <a:lnTo>
                      <a:pt x="38" y="2"/>
                    </a:lnTo>
                    <a:lnTo>
                      <a:pt x="30" y="0"/>
                    </a:lnTo>
                    <a:lnTo>
                      <a:pt x="22" y="2"/>
                    </a:lnTo>
                    <a:lnTo>
                      <a:pt x="15" y="5"/>
                    </a:lnTo>
                    <a:lnTo>
                      <a:pt x="9" y="10"/>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7" name="Freeform 75"/>
              <p:cNvSpPr>
                <a:spLocks/>
              </p:cNvSpPr>
              <p:nvPr/>
            </p:nvSpPr>
            <p:spPr bwMode="auto">
              <a:xfrm>
                <a:off x="7632701" y="3990976"/>
                <a:ext cx="46038" cy="46038"/>
              </a:xfrm>
              <a:custGeom>
                <a:avLst/>
                <a:gdLst>
                  <a:gd name="T0" fmla="*/ 8 w 59"/>
                  <a:gd name="T1" fmla="*/ 8 h 59"/>
                  <a:gd name="T2" fmla="*/ 3 w 59"/>
                  <a:gd name="T3" fmla="*/ 15 h 59"/>
                  <a:gd name="T4" fmla="*/ 2 w 59"/>
                  <a:gd name="T5" fmla="*/ 21 h 59"/>
                  <a:gd name="T6" fmla="*/ 0 w 59"/>
                  <a:gd name="T7" fmla="*/ 29 h 59"/>
                  <a:gd name="T8" fmla="*/ 2 w 59"/>
                  <a:gd name="T9" fmla="*/ 38 h 59"/>
                  <a:gd name="T10" fmla="*/ 3 w 59"/>
                  <a:gd name="T11" fmla="*/ 44 h 59"/>
                  <a:gd name="T12" fmla="*/ 8 w 59"/>
                  <a:gd name="T13" fmla="*/ 51 h 59"/>
                  <a:gd name="T14" fmla="*/ 15 w 59"/>
                  <a:gd name="T15" fmla="*/ 55 h 59"/>
                  <a:gd name="T16" fmla="*/ 21 w 59"/>
                  <a:gd name="T17" fmla="*/ 57 h 59"/>
                  <a:gd name="T18" fmla="*/ 29 w 59"/>
                  <a:gd name="T19" fmla="*/ 59 h 59"/>
                  <a:gd name="T20" fmla="*/ 38 w 59"/>
                  <a:gd name="T21" fmla="*/ 57 h 59"/>
                  <a:gd name="T22" fmla="*/ 44 w 59"/>
                  <a:gd name="T23" fmla="*/ 55 h 59"/>
                  <a:gd name="T24" fmla="*/ 51 w 59"/>
                  <a:gd name="T25" fmla="*/ 51 h 59"/>
                  <a:gd name="T26" fmla="*/ 56 w 59"/>
                  <a:gd name="T27" fmla="*/ 44 h 59"/>
                  <a:gd name="T28" fmla="*/ 59 w 59"/>
                  <a:gd name="T29" fmla="*/ 38 h 59"/>
                  <a:gd name="T30" fmla="*/ 59 w 59"/>
                  <a:gd name="T31" fmla="*/ 29 h 59"/>
                  <a:gd name="T32" fmla="*/ 59 w 59"/>
                  <a:gd name="T33" fmla="*/ 21 h 59"/>
                  <a:gd name="T34" fmla="*/ 56 w 59"/>
                  <a:gd name="T35" fmla="*/ 15 h 59"/>
                  <a:gd name="T36" fmla="*/ 51 w 59"/>
                  <a:gd name="T37" fmla="*/ 8 h 59"/>
                  <a:gd name="T38" fmla="*/ 44 w 59"/>
                  <a:gd name="T39" fmla="*/ 3 h 59"/>
                  <a:gd name="T40" fmla="*/ 38 w 59"/>
                  <a:gd name="T41" fmla="*/ 0 h 59"/>
                  <a:gd name="T42" fmla="*/ 29 w 59"/>
                  <a:gd name="T43" fmla="*/ 0 h 59"/>
                  <a:gd name="T44" fmla="*/ 21 w 59"/>
                  <a:gd name="T45" fmla="*/ 0 h 59"/>
                  <a:gd name="T46" fmla="*/ 15 w 59"/>
                  <a:gd name="T47" fmla="*/ 3 h 59"/>
                  <a:gd name="T48" fmla="*/ 8 w 59"/>
                  <a:gd name="T49" fmla="*/ 8 h 59"/>
                  <a:gd name="T50" fmla="*/ 8 w 59"/>
                  <a:gd name="T51"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9">
                    <a:moveTo>
                      <a:pt x="8" y="8"/>
                    </a:moveTo>
                    <a:lnTo>
                      <a:pt x="3" y="15"/>
                    </a:lnTo>
                    <a:lnTo>
                      <a:pt x="2" y="21"/>
                    </a:lnTo>
                    <a:lnTo>
                      <a:pt x="0" y="29"/>
                    </a:lnTo>
                    <a:lnTo>
                      <a:pt x="2" y="38"/>
                    </a:lnTo>
                    <a:lnTo>
                      <a:pt x="3" y="44"/>
                    </a:lnTo>
                    <a:lnTo>
                      <a:pt x="8" y="51"/>
                    </a:lnTo>
                    <a:lnTo>
                      <a:pt x="15" y="55"/>
                    </a:lnTo>
                    <a:lnTo>
                      <a:pt x="21" y="57"/>
                    </a:lnTo>
                    <a:lnTo>
                      <a:pt x="29" y="59"/>
                    </a:lnTo>
                    <a:lnTo>
                      <a:pt x="38" y="57"/>
                    </a:lnTo>
                    <a:lnTo>
                      <a:pt x="44" y="55"/>
                    </a:lnTo>
                    <a:lnTo>
                      <a:pt x="51" y="51"/>
                    </a:lnTo>
                    <a:lnTo>
                      <a:pt x="56" y="44"/>
                    </a:lnTo>
                    <a:lnTo>
                      <a:pt x="59" y="38"/>
                    </a:lnTo>
                    <a:lnTo>
                      <a:pt x="59" y="29"/>
                    </a:lnTo>
                    <a:lnTo>
                      <a:pt x="59" y="21"/>
                    </a:lnTo>
                    <a:lnTo>
                      <a:pt x="56" y="15"/>
                    </a:lnTo>
                    <a:lnTo>
                      <a:pt x="51" y="8"/>
                    </a:lnTo>
                    <a:lnTo>
                      <a:pt x="44" y="3"/>
                    </a:lnTo>
                    <a:lnTo>
                      <a:pt x="38" y="0"/>
                    </a:lnTo>
                    <a:lnTo>
                      <a:pt x="29" y="0"/>
                    </a:lnTo>
                    <a:lnTo>
                      <a:pt x="21" y="0"/>
                    </a:lnTo>
                    <a:lnTo>
                      <a:pt x="15" y="3"/>
                    </a:lnTo>
                    <a:lnTo>
                      <a:pt x="8" y="8"/>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8" name="Freeform 76"/>
              <p:cNvSpPr>
                <a:spLocks/>
              </p:cNvSpPr>
              <p:nvPr/>
            </p:nvSpPr>
            <p:spPr bwMode="auto">
              <a:xfrm>
                <a:off x="7812088" y="4205288"/>
                <a:ext cx="47625" cy="47625"/>
              </a:xfrm>
              <a:custGeom>
                <a:avLst/>
                <a:gdLst>
                  <a:gd name="T0" fmla="*/ 8 w 60"/>
                  <a:gd name="T1" fmla="*/ 8 h 58"/>
                  <a:gd name="T2" fmla="*/ 5 w 60"/>
                  <a:gd name="T3" fmla="*/ 14 h 58"/>
                  <a:gd name="T4" fmla="*/ 2 w 60"/>
                  <a:gd name="T5" fmla="*/ 21 h 58"/>
                  <a:gd name="T6" fmla="*/ 0 w 60"/>
                  <a:gd name="T7" fmla="*/ 29 h 58"/>
                  <a:gd name="T8" fmla="*/ 2 w 60"/>
                  <a:gd name="T9" fmla="*/ 37 h 58"/>
                  <a:gd name="T10" fmla="*/ 5 w 60"/>
                  <a:gd name="T11" fmla="*/ 44 h 58"/>
                  <a:gd name="T12" fmla="*/ 8 w 60"/>
                  <a:gd name="T13" fmla="*/ 50 h 58"/>
                  <a:gd name="T14" fmla="*/ 15 w 60"/>
                  <a:gd name="T15" fmla="*/ 55 h 58"/>
                  <a:gd name="T16" fmla="*/ 23 w 60"/>
                  <a:gd name="T17" fmla="*/ 58 h 58"/>
                  <a:gd name="T18" fmla="*/ 29 w 60"/>
                  <a:gd name="T19" fmla="*/ 58 h 58"/>
                  <a:gd name="T20" fmla="*/ 38 w 60"/>
                  <a:gd name="T21" fmla="*/ 58 h 58"/>
                  <a:gd name="T22" fmla="*/ 46 w 60"/>
                  <a:gd name="T23" fmla="*/ 55 h 58"/>
                  <a:gd name="T24" fmla="*/ 51 w 60"/>
                  <a:gd name="T25" fmla="*/ 50 h 58"/>
                  <a:gd name="T26" fmla="*/ 55 w 60"/>
                  <a:gd name="T27" fmla="*/ 44 h 58"/>
                  <a:gd name="T28" fmla="*/ 59 w 60"/>
                  <a:gd name="T29" fmla="*/ 37 h 58"/>
                  <a:gd name="T30" fmla="*/ 60 w 60"/>
                  <a:gd name="T31" fmla="*/ 29 h 58"/>
                  <a:gd name="T32" fmla="*/ 59 w 60"/>
                  <a:gd name="T33" fmla="*/ 21 h 58"/>
                  <a:gd name="T34" fmla="*/ 55 w 60"/>
                  <a:gd name="T35" fmla="*/ 14 h 58"/>
                  <a:gd name="T36" fmla="*/ 51 w 60"/>
                  <a:gd name="T37" fmla="*/ 8 h 58"/>
                  <a:gd name="T38" fmla="*/ 46 w 60"/>
                  <a:gd name="T39" fmla="*/ 3 h 58"/>
                  <a:gd name="T40" fmla="*/ 38 w 60"/>
                  <a:gd name="T41" fmla="*/ 0 h 58"/>
                  <a:gd name="T42" fmla="*/ 29 w 60"/>
                  <a:gd name="T43" fmla="*/ 0 h 58"/>
                  <a:gd name="T44" fmla="*/ 23 w 60"/>
                  <a:gd name="T45" fmla="*/ 0 h 58"/>
                  <a:gd name="T46" fmla="*/ 15 w 60"/>
                  <a:gd name="T47" fmla="*/ 3 h 58"/>
                  <a:gd name="T48" fmla="*/ 8 w 60"/>
                  <a:gd name="T49" fmla="*/ 8 h 58"/>
                  <a:gd name="T50" fmla="*/ 8 w 60"/>
                  <a:gd name="T51"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58">
                    <a:moveTo>
                      <a:pt x="8" y="8"/>
                    </a:moveTo>
                    <a:lnTo>
                      <a:pt x="5" y="14"/>
                    </a:lnTo>
                    <a:lnTo>
                      <a:pt x="2" y="21"/>
                    </a:lnTo>
                    <a:lnTo>
                      <a:pt x="0" y="29"/>
                    </a:lnTo>
                    <a:lnTo>
                      <a:pt x="2" y="37"/>
                    </a:lnTo>
                    <a:lnTo>
                      <a:pt x="5" y="44"/>
                    </a:lnTo>
                    <a:lnTo>
                      <a:pt x="8" y="50"/>
                    </a:lnTo>
                    <a:lnTo>
                      <a:pt x="15" y="55"/>
                    </a:lnTo>
                    <a:lnTo>
                      <a:pt x="23" y="58"/>
                    </a:lnTo>
                    <a:lnTo>
                      <a:pt x="29" y="58"/>
                    </a:lnTo>
                    <a:lnTo>
                      <a:pt x="38" y="58"/>
                    </a:lnTo>
                    <a:lnTo>
                      <a:pt x="46" y="55"/>
                    </a:lnTo>
                    <a:lnTo>
                      <a:pt x="51" y="50"/>
                    </a:lnTo>
                    <a:lnTo>
                      <a:pt x="55" y="44"/>
                    </a:lnTo>
                    <a:lnTo>
                      <a:pt x="59" y="37"/>
                    </a:lnTo>
                    <a:lnTo>
                      <a:pt x="60" y="29"/>
                    </a:lnTo>
                    <a:lnTo>
                      <a:pt x="59" y="21"/>
                    </a:lnTo>
                    <a:lnTo>
                      <a:pt x="55" y="14"/>
                    </a:lnTo>
                    <a:lnTo>
                      <a:pt x="51" y="8"/>
                    </a:lnTo>
                    <a:lnTo>
                      <a:pt x="46" y="3"/>
                    </a:lnTo>
                    <a:lnTo>
                      <a:pt x="38" y="0"/>
                    </a:lnTo>
                    <a:lnTo>
                      <a:pt x="29" y="0"/>
                    </a:lnTo>
                    <a:lnTo>
                      <a:pt x="23" y="0"/>
                    </a:lnTo>
                    <a:lnTo>
                      <a:pt x="15" y="3"/>
                    </a:lnTo>
                    <a:lnTo>
                      <a:pt x="8" y="8"/>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9" name="Freeform 77"/>
              <p:cNvSpPr>
                <a:spLocks/>
              </p:cNvSpPr>
              <p:nvPr/>
            </p:nvSpPr>
            <p:spPr bwMode="auto">
              <a:xfrm>
                <a:off x="7994651" y="4237038"/>
                <a:ext cx="46038" cy="46038"/>
              </a:xfrm>
              <a:custGeom>
                <a:avLst/>
                <a:gdLst>
                  <a:gd name="T0" fmla="*/ 8 w 59"/>
                  <a:gd name="T1" fmla="*/ 8 h 58"/>
                  <a:gd name="T2" fmla="*/ 4 w 59"/>
                  <a:gd name="T3" fmla="*/ 14 h 58"/>
                  <a:gd name="T4" fmla="*/ 0 w 59"/>
                  <a:gd name="T5" fmla="*/ 21 h 58"/>
                  <a:gd name="T6" fmla="*/ 0 w 59"/>
                  <a:gd name="T7" fmla="*/ 29 h 58"/>
                  <a:gd name="T8" fmla="*/ 0 w 59"/>
                  <a:gd name="T9" fmla="*/ 37 h 58"/>
                  <a:gd name="T10" fmla="*/ 4 w 59"/>
                  <a:gd name="T11" fmla="*/ 44 h 58"/>
                  <a:gd name="T12" fmla="*/ 8 w 59"/>
                  <a:gd name="T13" fmla="*/ 50 h 58"/>
                  <a:gd name="T14" fmla="*/ 15 w 59"/>
                  <a:gd name="T15" fmla="*/ 55 h 58"/>
                  <a:gd name="T16" fmla="*/ 21 w 59"/>
                  <a:gd name="T17" fmla="*/ 57 h 58"/>
                  <a:gd name="T18" fmla="*/ 30 w 59"/>
                  <a:gd name="T19" fmla="*/ 58 h 58"/>
                  <a:gd name="T20" fmla="*/ 38 w 59"/>
                  <a:gd name="T21" fmla="*/ 57 h 58"/>
                  <a:gd name="T22" fmla="*/ 44 w 59"/>
                  <a:gd name="T23" fmla="*/ 55 h 58"/>
                  <a:gd name="T24" fmla="*/ 51 w 59"/>
                  <a:gd name="T25" fmla="*/ 50 h 58"/>
                  <a:gd name="T26" fmla="*/ 56 w 59"/>
                  <a:gd name="T27" fmla="*/ 44 h 58"/>
                  <a:gd name="T28" fmla="*/ 59 w 59"/>
                  <a:gd name="T29" fmla="*/ 37 h 58"/>
                  <a:gd name="T30" fmla="*/ 59 w 59"/>
                  <a:gd name="T31" fmla="*/ 29 h 58"/>
                  <a:gd name="T32" fmla="*/ 59 w 59"/>
                  <a:gd name="T33" fmla="*/ 21 h 58"/>
                  <a:gd name="T34" fmla="*/ 56 w 59"/>
                  <a:gd name="T35" fmla="*/ 14 h 58"/>
                  <a:gd name="T36" fmla="*/ 51 w 59"/>
                  <a:gd name="T37" fmla="*/ 8 h 58"/>
                  <a:gd name="T38" fmla="*/ 44 w 59"/>
                  <a:gd name="T39" fmla="*/ 3 h 58"/>
                  <a:gd name="T40" fmla="*/ 38 w 59"/>
                  <a:gd name="T41" fmla="*/ 0 h 58"/>
                  <a:gd name="T42" fmla="*/ 30 w 59"/>
                  <a:gd name="T43" fmla="*/ 0 h 58"/>
                  <a:gd name="T44" fmla="*/ 21 w 59"/>
                  <a:gd name="T45" fmla="*/ 0 h 58"/>
                  <a:gd name="T46" fmla="*/ 15 w 59"/>
                  <a:gd name="T47" fmla="*/ 3 h 58"/>
                  <a:gd name="T48" fmla="*/ 8 w 59"/>
                  <a:gd name="T49" fmla="*/ 8 h 58"/>
                  <a:gd name="T50" fmla="*/ 8 w 59"/>
                  <a:gd name="T51"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58">
                    <a:moveTo>
                      <a:pt x="8" y="8"/>
                    </a:moveTo>
                    <a:lnTo>
                      <a:pt x="4" y="14"/>
                    </a:lnTo>
                    <a:lnTo>
                      <a:pt x="0" y="21"/>
                    </a:lnTo>
                    <a:lnTo>
                      <a:pt x="0" y="29"/>
                    </a:lnTo>
                    <a:lnTo>
                      <a:pt x="0" y="37"/>
                    </a:lnTo>
                    <a:lnTo>
                      <a:pt x="4" y="44"/>
                    </a:lnTo>
                    <a:lnTo>
                      <a:pt x="8" y="50"/>
                    </a:lnTo>
                    <a:lnTo>
                      <a:pt x="15" y="55"/>
                    </a:lnTo>
                    <a:lnTo>
                      <a:pt x="21" y="57"/>
                    </a:lnTo>
                    <a:lnTo>
                      <a:pt x="30" y="58"/>
                    </a:lnTo>
                    <a:lnTo>
                      <a:pt x="38" y="57"/>
                    </a:lnTo>
                    <a:lnTo>
                      <a:pt x="44" y="55"/>
                    </a:lnTo>
                    <a:lnTo>
                      <a:pt x="51" y="50"/>
                    </a:lnTo>
                    <a:lnTo>
                      <a:pt x="56" y="44"/>
                    </a:lnTo>
                    <a:lnTo>
                      <a:pt x="59" y="37"/>
                    </a:lnTo>
                    <a:lnTo>
                      <a:pt x="59" y="29"/>
                    </a:lnTo>
                    <a:lnTo>
                      <a:pt x="59" y="21"/>
                    </a:lnTo>
                    <a:lnTo>
                      <a:pt x="56" y="14"/>
                    </a:lnTo>
                    <a:lnTo>
                      <a:pt x="51" y="8"/>
                    </a:lnTo>
                    <a:lnTo>
                      <a:pt x="44" y="3"/>
                    </a:lnTo>
                    <a:lnTo>
                      <a:pt x="38" y="0"/>
                    </a:lnTo>
                    <a:lnTo>
                      <a:pt x="30" y="0"/>
                    </a:lnTo>
                    <a:lnTo>
                      <a:pt x="21" y="0"/>
                    </a:lnTo>
                    <a:lnTo>
                      <a:pt x="15" y="3"/>
                    </a:lnTo>
                    <a:lnTo>
                      <a:pt x="8" y="8"/>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0" name="Freeform 78"/>
              <p:cNvSpPr>
                <a:spLocks/>
              </p:cNvSpPr>
              <p:nvPr/>
            </p:nvSpPr>
            <p:spPr bwMode="auto">
              <a:xfrm>
                <a:off x="8172451" y="4508501"/>
                <a:ext cx="46038" cy="46038"/>
              </a:xfrm>
              <a:custGeom>
                <a:avLst/>
                <a:gdLst>
                  <a:gd name="T0" fmla="*/ 8 w 58"/>
                  <a:gd name="T1" fmla="*/ 8 h 59"/>
                  <a:gd name="T2" fmla="*/ 3 w 58"/>
                  <a:gd name="T3" fmla="*/ 15 h 59"/>
                  <a:gd name="T4" fmla="*/ 0 w 58"/>
                  <a:gd name="T5" fmla="*/ 21 h 59"/>
                  <a:gd name="T6" fmla="*/ 0 w 58"/>
                  <a:gd name="T7" fmla="*/ 29 h 59"/>
                  <a:gd name="T8" fmla="*/ 0 w 58"/>
                  <a:gd name="T9" fmla="*/ 38 h 59"/>
                  <a:gd name="T10" fmla="*/ 3 w 58"/>
                  <a:gd name="T11" fmla="*/ 44 h 59"/>
                  <a:gd name="T12" fmla="*/ 8 w 58"/>
                  <a:gd name="T13" fmla="*/ 51 h 59"/>
                  <a:gd name="T14" fmla="*/ 14 w 58"/>
                  <a:gd name="T15" fmla="*/ 55 h 59"/>
                  <a:gd name="T16" fmla="*/ 21 w 58"/>
                  <a:gd name="T17" fmla="*/ 59 h 59"/>
                  <a:gd name="T18" fmla="*/ 29 w 58"/>
                  <a:gd name="T19" fmla="*/ 59 h 59"/>
                  <a:gd name="T20" fmla="*/ 37 w 58"/>
                  <a:gd name="T21" fmla="*/ 59 h 59"/>
                  <a:gd name="T22" fmla="*/ 44 w 58"/>
                  <a:gd name="T23" fmla="*/ 55 h 59"/>
                  <a:gd name="T24" fmla="*/ 50 w 58"/>
                  <a:gd name="T25" fmla="*/ 51 h 59"/>
                  <a:gd name="T26" fmla="*/ 55 w 58"/>
                  <a:gd name="T27" fmla="*/ 44 h 59"/>
                  <a:gd name="T28" fmla="*/ 57 w 58"/>
                  <a:gd name="T29" fmla="*/ 38 h 59"/>
                  <a:gd name="T30" fmla="*/ 58 w 58"/>
                  <a:gd name="T31" fmla="*/ 29 h 59"/>
                  <a:gd name="T32" fmla="*/ 57 w 58"/>
                  <a:gd name="T33" fmla="*/ 21 h 59"/>
                  <a:gd name="T34" fmla="*/ 55 w 58"/>
                  <a:gd name="T35" fmla="*/ 15 h 59"/>
                  <a:gd name="T36" fmla="*/ 50 w 58"/>
                  <a:gd name="T37" fmla="*/ 8 h 59"/>
                  <a:gd name="T38" fmla="*/ 44 w 58"/>
                  <a:gd name="T39" fmla="*/ 3 h 59"/>
                  <a:gd name="T40" fmla="*/ 37 w 58"/>
                  <a:gd name="T41" fmla="*/ 0 h 59"/>
                  <a:gd name="T42" fmla="*/ 29 w 58"/>
                  <a:gd name="T43" fmla="*/ 0 h 59"/>
                  <a:gd name="T44" fmla="*/ 21 w 58"/>
                  <a:gd name="T45" fmla="*/ 0 h 59"/>
                  <a:gd name="T46" fmla="*/ 14 w 58"/>
                  <a:gd name="T47" fmla="*/ 3 h 59"/>
                  <a:gd name="T48" fmla="*/ 8 w 58"/>
                  <a:gd name="T49" fmla="*/ 8 h 59"/>
                  <a:gd name="T50" fmla="*/ 8 w 58"/>
                  <a:gd name="T51"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9">
                    <a:moveTo>
                      <a:pt x="8" y="8"/>
                    </a:moveTo>
                    <a:lnTo>
                      <a:pt x="3" y="15"/>
                    </a:lnTo>
                    <a:lnTo>
                      <a:pt x="0" y="21"/>
                    </a:lnTo>
                    <a:lnTo>
                      <a:pt x="0" y="29"/>
                    </a:lnTo>
                    <a:lnTo>
                      <a:pt x="0" y="38"/>
                    </a:lnTo>
                    <a:lnTo>
                      <a:pt x="3" y="44"/>
                    </a:lnTo>
                    <a:lnTo>
                      <a:pt x="8" y="51"/>
                    </a:lnTo>
                    <a:lnTo>
                      <a:pt x="14" y="55"/>
                    </a:lnTo>
                    <a:lnTo>
                      <a:pt x="21" y="59"/>
                    </a:lnTo>
                    <a:lnTo>
                      <a:pt x="29" y="59"/>
                    </a:lnTo>
                    <a:lnTo>
                      <a:pt x="37" y="59"/>
                    </a:lnTo>
                    <a:lnTo>
                      <a:pt x="44" y="55"/>
                    </a:lnTo>
                    <a:lnTo>
                      <a:pt x="50" y="51"/>
                    </a:lnTo>
                    <a:lnTo>
                      <a:pt x="55" y="44"/>
                    </a:lnTo>
                    <a:lnTo>
                      <a:pt x="57" y="38"/>
                    </a:lnTo>
                    <a:lnTo>
                      <a:pt x="58" y="29"/>
                    </a:lnTo>
                    <a:lnTo>
                      <a:pt x="57" y="21"/>
                    </a:lnTo>
                    <a:lnTo>
                      <a:pt x="55" y="15"/>
                    </a:lnTo>
                    <a:lnTo>
                      <a:pt x="50" y="8"/>
                    </a:lnTo>
                    <a:lnTo>
                      <a:pt x="44" y="3"/>
                    </a:lnTo>
                    <a:lnTo>
                      <a:pt x="37" y="0"/>
                    </a:lnTo>
                    <a:lnTo>
                      <a:pt x="29" y="0"/>
                    </a:lnTo>
                    <a:lnTo>
                      <a:pt x="21" y="0"/>
                    </a:lnTo>
                    <a:lnTo>
                      <a:pt x="14" y="3"/>
                    </a:lnTo>
                    <a:lnTo>
                      <a:pt x="8" y="8"/>
                    </a:lnTo>
                    <a:lnTo>
                      <a:pt x="8" y="8"/>
                    </a:lnTo>
                    <a:close/>
                  </a:path>
                </a:pathLst>
              </a:custGeom>
              <a:solidFill>
                <a:srgbClr val="0066FF"/>
              </a:solidFill>
              <a:ln w="0">
                <a:solidFill>
                  <a:srgbClr val="0066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86" name="ZoneTexte 85"/>
            <p:cNvSpPr txBox="1"/>
            <p:nvPr/>
          </p:nvSpPr>
          <p:spPr>
            <a:xfrm>
              <a:off x="4544721" y="5411254"/>
              <a:ext cx="325730" cy="246221"/>
            </a:xfrm>
            <a:prstGeom prst="rect">
              <a:avLst/>
            </a:prstGeom>
            <a:noFill/>
          </p:spPr>
          <p:txBody>
            <a:bodyPr wrap="none" rtlCol="0">
              <a:spAutoFit/>
            </a:bodyPr>
            <a:lstStyle/>
            <a:p>
              <a:pPr algn="r"/>
              <a:r>
                <a:rPr lang="fr-FR" sz="1000" dirty="0"/>
                <a:t>10</a:t>
              </a:r>
            </a:p>
          </p:txBody>
        </p:sp>
        <p:sp>
          <p:nvSpPr>
            <p:cNvPr id="87" name="ZoneTexte 86"/>
            <p:cNvSpPr txBox="1"/>
            <p:nvPr/>
          </p:nvSpPr>
          <p:spPr>
            <a:xfrm>
              <a:off x="4861120" y="5566617"/>
              <a:ext cx="255198" cy="246221"/>
            </a:xfrm>
            <a:prstGeom prst="rect">
              <a:avLst/>
            </a:prstGeom>
            <a:noFill/>
          </p:spPr>
          <p:txBody>
            <a:bodyPr wrap="none" rtlCol="0">
              <a:spAutoFit/>
            </a:bodyPr>
            <a:lstStyle/>
            <a:p>
              <a:pPr algn="ctr"/>
              <a:r>
                <a:rPr lang="fr-FR" sz="1000" dirty="0"/>
                <a:t>0</a:t>
              </a:r>
            </a:p>
          </p:txBody>
        </p:sp>
        <p:sp>
          <p:nvSpPr>
            <p:cNvPr id="88" name="ZoneTexte 87"/>
            <p:cNvSpPr txBox="1"/>
            <p:nvPr/>
          </p:nvSpPr>
          <p:spPr>
            <a:xfrm>
              <a:off x="5040022" y="5566617"/>
              <a:ext cx="255198" cy="246221"/>
            </a:xfrm>
            <a:prstGeom prst="rect">
              <a:avLst/>
            </a:prstGeom>
            <a:noFill/>
          </p:spPr>
          <p:txBody>
            <a:bodyPr wrap="none" rtlCol="0">
              <a:spAutoFit/>
            </a:bodyPr>
            <a:lstStyle/>
            <a:p>
              <a:pPr algn="ctr"/>
              <a:r>
                <a:rPr lang="fr-FR" sz="1000" dirty="0"/>
                <a:t>3</a:t>
              </a:r>
            </a:p>
          </p:txBody>
        </p:sp>
        <p:sp>
          <p:nvSpPr>
            <p:cNvPr id="89" name="ZoneTexte 88"/>
            <p:cNvSpPr txBox="1"/>
            <p:nvPr/>
          </p:nvSpPr>
          <p:spPr>
            <a:xfrm>
              <a:off x="5218924" y="5566617"/>
              <a:ext cx="255198" cy="246221"/>
            </a:xfrm>
            <a:prstGeom prst="rect">
              <a:avLst/>
            </a:prstGeom>
            <a:noFill/>
          </p:spPr>
          <p:txBody>
            <a:bodyPr wrap="none" rtlCol="0">
              <a:spAutoFit/>
            </a:bodyPr>
            <a:lstStyle/>
            <a:p>
              <a:pPr algn="ctr"/>
              <a:r>
                <a:rPr lang="fr-FR" sz="1000" dirty="0"/>
                <a:t>7</a:t>
              </a:r>
            </a:p>
          </p:txBody>
        </p:sp>
        <p:sp>
          <p:nvSpPr>
            <p:cNvPr id="90" name="ZoneTexte 89"/>
            <p:cNvSpPr txBox="1"/>
            <p:nvPr/>
          </p:nvSpPr>
          <p:spPr>
            <a:xfrm>
              <a:off x="5362561" y="5566617"/>
              <a:ext cx="325731" cy="246221"/>
            </a:xfrm>
            <a:prstGeom prst="rect">
              <a:avLst/>
            </a:prstGeom>
            <a:noFill/>
          </p:spPr>
          <p:txBody>
            <a:bodyPr wrap="none" rtlCol="0">
              <a:spAutoFit/>
            </a:bodyPr>
            <a:lstStyle/>
            <a:p>
              <a:pPr algn="ctr"/>
              <a:r>
                <a:rPr lang="fr-FR" sz="1000" dirty="0"/>
                <a:t>10</a:t>
              </a:r>
            </a:p>
          </p:txBody>
        </p:sp>
        <p:sp>
          <p:nvSpPr>
            <p:cNvPr id="91" name="ZoneTexte 90"/>
            <p:cNvSpPr txBox="1"/>
            <p:nvPr/>
          </p:nvSpPr>
          <p:spPr>
            <a:xfrm>
              <a:off x="5541463" y="5566617"/>
              <a:ext cx="325731" cy="246221"/>
            </a:xfrm>
            <a:prstGeom prst="rect">
              <a:avLst/>
            </a:prstGeom>
            <a:noFill/>
          </p:spPr>
          <p:txBody>
            <a:bodyPr wrap="none" rtlCol="0">
              <a:spAutoFit/>
            </a:bodyPr>
            <a:lstStyle/>
            <a:p>
              <a:pPr algn="ctr"/>
              <a:r>
                <a:rPr lang="fr-FR" sz="1000" dirty="0"/>
                <a:t>14</a:t>
              </a:r>
            </a:p>
          </p:txBody>
        </p:sp>
        <p:sp>
          <p:nvSpPr>
            <p:cNvPr id="92" name="ZoneTexte 91"/>
            <p:cNvSpPr txBox="1"/>
            <p:nvPr/>
          </p:nvSpPr>
          <p:spPr>
            <a:xfrm>
              <a:off x="5720366" y="5566617"/>
              <a:ext cx="325731" cy="246221"/>
            </a:xfrm>
            <a:prstGeom prst="rect">
              <a:avLst/>
            </a:prstGeom>
            <a:noFill/>
          </p:spPr>
          <p:txBody>
            <a:bodyPr wrap="none" rtlCol="0">
              <a:spAutoFit/>
            </a:bodyPr>
            <a:lstStyle/>
            <a:p>
              <a:pPr algn="ctr"/>
              <a:r>
                <a:rPr lang="fr-FR" sz="1000" dirty="0"/>
                <a:t>17</a:t>
              </a:r>
            </a:p>
          </p:txBody>
        </p:sp>
        <p:sp>
          <p:nvSpPr>
            <p:cNvPr id="93" name="ZoneTexte 92"/>
            <p:cNvSpPr txBox="1"/>
            <p:nvPr/>
          </p:nvSpPr>
          <p:spPr>
            <a:xfrm>
              <a:off x="5899268" y="5566617"/>
              <a:ext cx="325731" cy="246221"/>
            </a:xfrm>
            <a:prstGeom prst="rect">
              <a:avLst/>
            </a:prstGeom>
            <a:noFill/>
          </p:spPr>
          <p:txBody>
            <a:bodyPr wrap="none" rtlCol="0">
              <a:spAutoFit/>
            </a:bodyPr>
            <a:lstStyle/>
            <a:p>
              <a:pPr algn="ctr"/>
              <a:r>
                <a:rPr lang="fr-FR" sz="1000" dirty="0"/>
                <a:t>21</a:t>
              </a:r>
            </a:p>
          </p:txBody>
        </p:sp>
        <p:sp>
          <p:nvSpPr>
            <p:cNvPr id="94" name="ZoneTexte 93"/>
            <p:cNvSpPr txBox="1"/>
            <p:nvPr/>
          </p:nvSpPr>
          <p:spPr>
            <a:xfrm>
              <a:off x="6078171" y="5566617"/>
              <a:ext cx="325731" cy="246221"/>
            </a:xfrm>
            <a:prstGeom prst="rect">
              <a:avLst/>
            </a:prstGeom>
            <a:noFill/>
          </p:spPr>
          <p:txBody>
            <a:bodyPr wrap="none" rtlCol="0">
              <a:spAutoFit/>
            </a:bodyPr>
            <a:lstStyle/>
            <a:p>
              <a:pPr algn="ctr"/>
              <a:r>
                <a:rPr lang="fr-FR" sz="1000" dirty="0"/>
                <a:t>24</a:t>
              </a:r>
            </a:p>
          </p:txBody>
        </p:sp>
        <p:sp>
          <p:nvSpPr>
            <p:cNvPr id="95" name="ZoneTexte 94"/>
            <p:cNvSpPr txBox="1"/>
            <p:nvPr/>
          </p:nvSpPr>
          <p:spPr>
            <a:xfrm>
              <a:off x="6257074" y="5566617"/>
              <a:ext cx="325731" cy="246221"/>
            </a:xfrm>
            <a:prstGeom prst="rect">
              <a:avLst/>
            </a:prstGeom>
            <a:noFill/>
          </p:spPr>
          <p:txBody>
            <a:bodyPr wrap="none" rtlCol="0">
              <a:spAutoFit/>
            </a:bodyPr>
            <a:lstStyle/>
            <a:p>
              <a:pPr algn="ctr"/>
              <a:r>
                <a:rPr lang="fr-FR" sz="1000" dirty="0"/>
                <a:t>28</a:t>
              </a:r>
            </a:p>
          </p:txBody>
        </p:sp>
        <p:sp>
          <p:nvSpPr>
            <p:cNvPr id="96" name="ZoneTexte 95"/>
            <p:cNvSpPr txBox="1"/>
            <p:nvPr/>
          </p:nvSpPr>
          <p:spPr>
            <a:xfrm>
              <a:off x="6435977" y="5566617"/>
              <a:ext cx="325731" cy="246221"/>
            </a:xfrm>
            <a:prstGeom prst="rect">
              <a:avLst/>
            </a:prstGeom>
            <a:noFill/>
          </p:spPr>
          <p:txBody>
            <a:bodyPr wrap="none" rtlCol="0">
              <a:spAutoFit/>
            </a:bodyPr>
            <a:lstStyle/>
            <a:p>
              <a:pPr algn="ctr"/>
              <a:r>
                <a:rPr lang="fr-FR" sz="1000" dirty="0"/>
                <a:t>35</a:t>
              </a:r>
            </a:p>
          </p:txBody>
        </p:sp>
        <p:sp>
          <p:nvSpPr>
            <p:cNvPr id="97" name="ZoneTexte 96"/>
            <p:cNvSpPr txBox="1"/>
            <p:nvPr/>
          </p:nvSpPr>
          <p:spPr>
            <a:xfrm>
              <a:off x="6614880" y="5566617"/>
              <a:ext cx="325731" cy="246221"/>
            </a:xfrm>
            <a:prstGeom prst="rect">
              <a:avLst/>
            </a:prstGeom>
            <a:noFill/>
          </p:spPr>
          <p:txBody>
            <a:bodyPr wrap="none" rtlCol="0">
              <a:spAutoFit/>
            </a:bodyPr>
            <a:lstStyle/>
            <a:p>
              <a:pPr algn="ctr"/>
              <a:r>
                <a:rPr lang="fr-FR" sz="1000" dirty="0"/>
                <a:t>42</a:t>
              </a:r>
            </a:p>
          </p:txBody>
        </p:sp>
        <p:sp>
          <p:nvSpPr>
            <p:cNvPr id="98" name="ZoneTexte 97"/>
            <p:cNvSpPr txBox="1"/>
            <p:nvPr/>
          </p:nvSpPr>
          <p:spPr>
            <a:xfrm>
              <a:off x="6793783" y="5566617"/>
              <a:ext cx="325731" cy="246221"/>
            </a:xfrm>
            <a:prstGeom prst="rect">
              <a:avLst/>
            </a:prstGeom>
            <a:noFill/>
          </p:spPr>
          <p:txBody>
            <a:bodyPr wrap="none" rtlCol="0">
              <a:spAutoFit/>
            </a:bodyPr>
            <a:lstStyle/>
            <a:p>
              <a:pPr algn="ctr"/>
              <a:r>
                <a:rPr lang="fr-FR" sz="1000" dirty="0"/>
                <a:t>49</a:t>
              </a:r>
            </a:p>
          </p:txBody>
        </p:sp>
        <p:sp>
          <p:nvSpPr>
            <p:cNvPr id="99" name="ZoneTexte 98"/>
            <p:cNvSpPr txBox="1"/>
            <p:nvPr/>
          </p:nvSpPr>
          <p:spPr>
            <a:xfrm>
              <a:off x="6972686" y="5566617"/>
              <a:ext cx="325731" cy="246221"/>
            </a:xfrm>
            <a:prstGeom prst="rect">
              <a:avLst/>
            </a:prstGeom>
            <a:noFill/>
          </p:spPr>
          <p:txBody>
            <a:bodyPr wrap="none" rtlCol="0">
              <a:spAutoFit/>
            </a:bodyPr>
            <a:lstStyle/>
            <a:p>
              <a:pPr algn="ctr"/>
              <a:r>
                <a:rPr lang="fr-FR" sz="1000" dirty="0"/>
                <a:t>56</a:t>
              </a:r>
            </a:p>
          </p:txBody>
        </p:sp>
        <p:sp>
          <p:nvSpPr>
            <p:cNvPr id="100" name="ZoneTexte 99"/>
            <p:cNvSpPr txBox="1"/>
            <p:nvPr/>
          </p:nvSpPr>
          <p:spPr>
            <a:xfrm>
              <a:off x="7151589" y="5566617"/>
              <a:ext cx="325731" cy="246221"/>
            </a:xfrm>
            <a:prstGeom prst="rect">
              <a:avLst/>
            </a:prstGeom>
            <a:noFill/>
          </p:spPr>
          <p:txBody>
            <a:bodyPr wrap="none" rtlCol="0">
              <a:spAutoFit/>
            </a:bodyPr>
            <a:lstStyle/>
            <a:p>
              <a:pPr algn="ctr"/>
              <a:r>
                <a:rPr lang="fr-FR" sz="1000" dirty="0"/>
                <a:t>63</a:t>
              </a:r>
            </a:p>
          </p:txBody>
        </p:sp>
        <p:sp>
          <p:nvSpPr>
            <p:cNvPr id="101" name="ZoneTexte 100"/>
            <p:cNvSpPr txBox="1"/>
            <p:nvPr/>
          </p:nvSpPr>
          <p:spPr>
            <a:xfrm>
              <a:off x="7330492" y="5566617"/>
              <a:ext cx="325731" cy="246221"/>
            </a:xfrm>
            <a:prstGeom prst="rect">
              <a:avLst/>
            </a:prstGeom>
            <a:noFill/>
          </p:spPr>
          <p:txBody>
            <a:bodyPr wrap="none" rtlCol="0">
              <a:spAutoFit/>
            </a:bodyPr>
            <a:lstStyle/>
            <a:p>
              <a:pPr algn="ctr"/>
              <a:r>
                <a:rPr lang="fr-FR" sz="1000" dirty="0"/>
                <a:t>70</a:t>
              </a:r>
            </a:p>
          </p:txBody>
        </p:sp>
        <p:sp>
          <p:nvSpPr>
            <p:cNvPr id="102" name="ZoneTexte 101"/>
            <p:cNvSpPr txBox="1"/>
            <p:nvPr/>
          </p:nvSpPr>
          <p:spPr>
            <a:xfrm>
              <a:off x="7509395" y="5566617"/>
              <a:ext cx="325731" cy="246221"/>
            </a:xfrm>
            <a:prstGeom prst="rect">
              <a:avLst/>
            </a:prstGeom>
            <a:noFill/>
          </p:spPr>
          <p:txBody>
            <a:bodyPr wrap="none" rtlCol="0">
              <a:spAutoFit/>
            </a:bodyPr>
            <a:lstStyle/>
            <a:p>
              <a:pPr algn="ctr"/>
              <a:r>
                <a:rPr lang="fr-FR" sz="1000" dirty="0"/>
                <a:t>72</a:t>
              </a:r>
            </a:p>
          </p:txBody>
        </p:sp>
        <p:sp>
          <p:nvSpPr>
            <p:cNvPr id="103" name="ZoneTexte 102"/>
            <p:cNvSpPr txBox="1"/>
            <p:nvPr/>
          </p:nvSpPr>
          <p:spPr>
            <a:xfrm>
              <a:off x="7688298" y="5566617"/>
              <a:ext cx="325731" cy="246221"/>
            </a:xfrm>
            <a:prstGeom prst="rect">
              <a:avLst/>
            </a:prstGeom>
            <a:noFill/>
          </p:spPr>
          <p:txBody>
            <a:bodyPr wrap="none" rtlCol="0">
              <a:spAutoFit/>
            </a:bodyPr>
            <a:lstStyle/>
            <a:p>
              <a:pPr algn="ctr"/>
              <a:r>
                <a:rPr lang="fr-FR" sz="1000" dirty="0"/>
                <a:t>76</a:t>
              </a:r>
            </a:p>
          </p:txBody>
        </p:sp>
        <p:sp>
          <p:nvSpPr>
            <p:cNvPr id="104" name="ZoneTexte 103"/>
            <p:cNvSpPr txBox="1"/>
            <p:nvPr/>
          </p:nvSpPr>
          <p:spPr>
            <a:xfrm>
              <a:off x="7867201" y="5566617"/>
              <a:ext cx="325731" cy="246221"/>
            </a:xfrm>
            <a:prstGeom prst="rect">
              <a:avLst/>
            </a:prstGeom>
            <a:noFill/>
          </p:spPr>
          <p:txBody>
            <a:bodyPr wrap="none" rtlCol="0">
              <a:spAutoFit/>
            </a:bodyPr>
            <a:lstStyle/>
            <a:p>
              <a:pPr algn="ctr"/>
              <a:r>
                <a:rPr lang="fr-FR" sz="1000" dirty="0"/>
                <a:t>78</a:t>
              </a:r>
            </a:p>
          </p:txBody>
        </p:sp>
        <p:sp>
          <p:nvSpPr>
            <p:cNvPr id="105" name="ZoneTexte 104"/>
            <p:cNvSpPr txBox="1"/>
            <p:nvPr/>
          </p:nvSpPr>
          <p:spPr>
            <a:xfrm>
              <a:off x="8046099" y="5566617"/>
              <a:ext cx="325731" cy="246221"/>
            </a:xfrm>
            <a:prstGeom prst="rect">
              <a:avLst/>
            </a:prstGeom>
            <a:noFill/>
          </p:spPr>
          <p:txBody>
            <a:bodyPr wrap="none" rtlCol="0">
              <a:spAutoFit/>
            </a:bodyPr>
            <a:lstStyle/>
            <a:p>
              <a:pPr algn="ctr"/>
              <a:r>
                <a:rPr lang="fr-FR" sz="1000" dirty="0"/>
                <a:t>83</a:t>
              </a:r>
            </a:p>
          </p:txBody>
        </p:sp>
        <p:sp>
          <p:nvSpPr>
            <p:cNvPr id="106" name="ZoneTexte 105"/>
            <p:cNvSpPr txBox="1"/>
            <p:nvPr/>
          </p:nvSpPr>
          <p:spPr>
            <a:xfrm>
              <a:off x="6447519" y="5779299"/>
              <a:ext cx="532518" cy="246221"/>
            </a:xfrm>
            <a:prstGeom prst="rect">
              <a:avLst/>
            </a:prstGeom>
            <a:noFill/>
          </p:spPr>
          <p:txBody>
            <a:bodyPr wrap="none" rtlCol="0">
              <a:spAutoFit/>
            </a:bodyPr>
            <a:lstStyle/>
            <a:p>
              <a:pPr algn="ctr"/>
              <a:r>
                <a:rPr lang="fr-FR" sz="1000" b="1" dirty="0"/>
                <a:t>Jours</a:t>
              </a:r>
            </a:p>
          </p:txBody>
        </p:sp>
        <p:sp>
          <p:nvSpPr>
            <p:cNvPr id="107" name="ZoneTexte 106"/>
            <p:cNvSpPr txBox="1"/>
            <p:nvPr/>
          </p:nvSpPr>
          <p:spPr>
            <a:xfrm>
              <a:off x="4474189" y="4808336"/>
              <a:ext cx="396262" cy="246221"/>
            </a:xfrm>
            <a:prstGeom prst="rect">
              <a:avLst/>
            </a:prstGeom>
            <a:noFill/>
          </p:spPr>
          <p:txBody>
            <a:bodyPr wrap="none" rtlCol="0">
              <a:spAutoFit/>
            </a:bodyPr>
            <a:lstStyle/>
            <a:p>
              <a:pPr algn="r"/>
              <a:r>
                <a:rPr lang="fr-FR" sz="1000" dirty="0"/>
                <a:t>100</a:t>
              </a:r>
            </a:p>
          </p:txBody>
        </p:sp>
        <p:sp>
          <p:nvSpPr>
            <p:cNvPr id="108" name="ZoneTexte 107"/>
            <p:cNvSpPr txBox="1"/>
            <p:nvPr/>
          </p:nvSpPr>
          <p:spPr>
            <a:xfrm>
              <a:off x="4368390" y="4247226"/>
              <a:ext cx="502061" cy="246221"/>
            </a:xfrm>
            <a:prstGeom prst="rect">
              <a:avLst/>
            </a:prstGeom>
            <a:noFill/>
          </p:spPr>
          <p:txBody>
            <a:bodyPr wrap="none" rtlCol="0">
              <a:spAutoFit/>
            </a:bodyPr>
            <a:lstStyle/>
            <a:p>
              <a:pPr algn="r"/>
              <a:r>
                <a:rPr lang="fr-FR" sz="1000" dirty="0"/>
                <a:t>1 000</a:t>
              </a:r>
            </a:p>
          </p:txBody>
        </p:sp>
        <p:sp>
          <p:nvSpPr>
            <p:cNvPr id="109" name="ZoneTexte 108"/>
            <p:cNvSpPr txBox="1"/>
            <p:nvPr/>
          </p:nvSpPr>
          <p:spPr>
            <a:xfrm>
              <a:off x="4297858" y="3638498"/>
              <a:ext cx="572593" cy="246221"/>
            </a:xfrm>
            <a:prstGeom prst="rect">
              <a:avLst/>
            </a:prstGeom>
            <a:noFill/>
          </p:spPr>
          <p:txBody>
            <a:bodyPr wrap="none" rtlCol="0">
              <a:spAutoFit/>
            </a:bodyPr>
            <a:lstStyle/>
            <a:p>
              <a:pPr algn="r"/>
              <a:r>
                <a:rPr lang="fr-FR" sz="1000" dirty="0"/>
                <a:t>10 000</a:t>
              </a:r>
            </a:p>
          </p:txBody>
        </p:sp>
        <p:sp>
          <p:nvSpPr>
            <p:cNvPr id="111" name="ZoneTexte 110"/>
            <p:cNvSpPr txBox="1"/>
            <p:nvPr/>
          </p:nvSpPr>
          <p:spPr>
            <a:xfrm>
              <a:off x="5218680" y="5106359"/>
              <a:ext cx="1754006" cy="246221"/>
            </a:xfrm>
            <a:prstGeom prst="rect">
              <a:avLst/>
            </a:prstGeom>
            <a:noFill/>
          </p:spPr>
          <p:txBody>
            <a:bodyPr wrap="none" rtlCol="0">
              <a:spAutoFit/>
            </a:bodyPr>
            <a:lstStyle/>
            <a:p>
              <a:pPr algn="ctr"/>
              <a:r>
                <a:rPr lang="fr-FR" sz="1000" dirty="0"/>
                <a:t>TFV-DP 16 </a:t>
              </a:r>
              <a:r>
                <a:rPr lang="fr-FR" sz="1000" dirty="0" err="1"/>
                <a:t>fmol</a:t>
              </a:r>
              <a:r>
                <a:rPr lang="fr-FR" sz="1000" dirty="0"/>
                <a:t>/10</a:t>
              </a:r>
              <a:r>
                <a:rPr lang="fr-FR" sz="1000" baseline="30000" dirty="0"/>
                <a:t>6</a:t>
              </a:r>
              <a:r>
                <a:rPr lang="fr-FR" sz="1000" dirty="0"/>
                <a:t> PBMC</a:t>
              </a:r>
            </a:p>
          </p:txBody>
        </p:sp>
        <p:sp>
          <p:nvSpPr>
            <p:cNvPr id="112" name="ZoneTexte 111"/>
            <p:cNvSpPr txBox="1"/>
            <p:nvPr/>
          </p:nvSpPr>
          <p:spPr>
            <a:xfrm>
              <a:off x="4966284" y="3739964"/>
              <a:ext cx="1901483" cy="246221"/>
            </a:xfrm>
            <a:prstGeom prst="rect">
              <a:avLst/>
            </a:prstGeom>
            <a:noFill/>
          </p:spPr>
          <p:txBody>
            <a:bodyPr wrap="none" rtlCol="0">
              <a:spAutoFit/>
            </a:bodyPr>
            <a:lstStyle/>
            <a:p>
              <a:pPr algn="ctr"/>
              <a:r>
                <a:rPr lang="fr-FR" sz="1000" dirty="0"/>
                <a:t>FTC-TP 3 700 </a:t>
              </a:r>
              <a:r>
                <a:rPr lang="fr-FR" sz="1000" dirty="0" err="1"/>
                <a:t>fmol</a:t>
              </a:r>
              <a:r>
                <a:rPr lang="fr-FR" sz="1000" dirty="0"/>
                <a:t>/10</a:t>
              </a:r>
              <a:r>
                <a:rPr lang="fr-FR" sz="1000" baseline="30000" dirty="0"/>
                <a:t>6</a:t>
              </a:r>
              <a:r>
                <a:rPr lang="fr-FR" sz="1000" dirty="0"/>
                <a:t> PBMC</a:t>
              </a:r>
            </a:p>
          </p:txBody>
        </p:sp>
        <p:cxnSp>
          <p:nvCxnSpPr>
            <p:cNvPr id="5143" name="Connecteur droit 5142"/>
            <p:cNvCxnSpPr/>
            <p:nvPr/>
          </p:nvCxnSpPr>
          <p:spPr bwMode="auto">
            <a:xfrm flipH="1">
              <a:off x="7490404" y="5215615"/>
              <a:ext cx="383724" cy="305378"/>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115" name="ZoneTexte 114"/>
            <p:cNvSpPr txBox="1"/>
            <p:nvPr/>
          </p:nvSpPr>
          <p:spPr>
            <a:xfrm>
              <a:off x="7621585" y="4828183"/>
              <a:ext cx="926117" cy="400110"/>
            </a:xfrm>
            <a:prstGeom prst="rect">
              <a:avLst/>
            </a:prstGeom>
            <a:noFill/>
          </p:spPr>
          <p:txBody>
            <a:bodyPr wrap="none" rtlCol="0">
              <a:spAutoFit/>
            </a:bodyPr>
            <a:lstStyle/>
            <a:p>
              <a:pPr algn="ctr"/>
              <a:r>
                <a:rPr lang="fr-FR" sz="1000" dirty="0"/>
                <a:t>Recharge </a:t>
              </a:r>
            </a:p>
            <a:p>
              <a:pPr algn="ctr"/>
              <a:r>
                <a:rPr lang="fr-FR" sz="1000" dirty="0"/>
                <a:t>transcutanée</a:t>
              </a:r>
            </a:p>
          </p:txBody>
        </p:sp>
      </p:grpSp>
      <p:sp>
        <p:nvSpPr>
          <p:cNvPr id="110" name="ZoneTexte 10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121</a:t>
            </a:r>
          </a:p>
        </p:txBody>
      </p:sp>
    </p:spTree>
    <p:extLst>
      <p:ext uri="{BB962C8B-B14F-4D97-AF65-F5344CB8AC3E}">
        <p14:creationId xmlns:p14="http://schemas.microsoft.com/office/powerpoint/2010/main" val="76289664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Implant biodégradable de TAF : </a:t>
            </a:r>
            <a:br>
              <a:rPr lang="fr-FR" dirty="0"/>
            </a:br>
            <a:r>
              <a:rPr lang="fr-FR" dirty="0"/>
              <a:t>évaluation in vitro et in vivo chez le lapin </a:t>
            </a:r>
          </a:p>
        </p:txBody>
      </p:sp>
      <p:sp>
        <p:nvSpPr>
          <p:cNvPr id="5123" name="Rectangle 3"/>
          <p:cNvSpPr>
            <a:spLocks noGrp="1" noChangeArrowheads="1"/>
          </p:cNvSpPr>
          <p:nvPr>
            <p:ph idx="1"/>
          </p:nvPr>
        </p:nvSpPr>
        <p:spPr>
          <a:xfrm>
            <a:off x="321733" y="1233265"/>
            <a:ext cx="5541631" cy="2263476"/>
          </a:xfrm>
        </p:spPr>
        <p:txBody>
          <a:bodyPr/>
          <a:lstStyle/>
          <a:p>
            <a:pPr eaLnBrk="1" hangingPunct="1"/>
            <a:r>
              <a:rPr lang="fr-FR" sz="1400" b="1" dirty="0">
                <a:solidFill>
                  <a:srgbClr val="0070C0"/>
                </a:solidFill>
              </a:rPr>
              <a:t>Conception et fabrication </a:t>
            </a:r>
            <a:r>
              <a:rPr lang="fr-FR" sz="1400" dirty="0"/>
              <a:t>d’un implant prototype SC composé d’un film de polymère biodégradable :</a:t>
            </a:r>
          </a:p>
          <a:p>
            <a:pPr lvl="1" eaLnBrk="1" hangingPunct="1"/>
            <a:r>
              <a:rPr lang="fr-FR" sz="1400" dirty="0"/>
              <a:t>Capable de libérer des ARV destinés à la PrEP avec une cinétique d’ordre zéro</a:t>
            </a:r>
          </a:p>
          <a:p>
            <a:pPr lvl="1" eaLnBrk="1" hangingPunct="1"/>
            <a:r>
              <a:rPr lang="fr-FR" sz="1400" dirty="0"/>
              <a:t>Compatible avec les trocarts applicateurs existants</a:t>
            </a:r>
          </a:p>
          <a:p>
            <a:pPr lvl="1" eaLnBrk="1" hangingPunct="1"/>
            <a:r>
              <a:rPr lang="fr-FR" sz="1400" dirty="0"/>
              <a:t>De taille 2-2,5 mm diamètre x 40 mm long (25 </a:t>
            </a:r>
            <a:r>
              <a:rPr lang="fr-FR" sz="1400" dirty="0" err="1"/>
              <a:t>μm</a:t>
            </a:r>
            <a:r>
              <a:rPr lang="fr-FR" sz="1400" dirty="0"/>
              <a:t> épaisseur)</a:t>
            </a:r>
          </a:p>
          <a:p>
            <a:pPr eaLnBrk="1" hangingPunct="1"/>
            <a:r>
              <a:rPr lang="fr-FR" sz="1400" b="1" dirty="0">
                <a:solidFill>
                  <a:srgbClr val="0070C0"/>
                </a:solidFill>
              </a:rPr>
              <a:t>Evaluations in vitro et in vivo </a:t>
            </a:r>
            <a:r>
              <a:rPr lang="fr-FR" sz="1400" dirty="0"/>
              <a:t>(lapin) de 3 doses 0,98, </a:t>
            </a:r>
            <a:br>
              <a:rPr lang="fr-FR" sz="1400" dirty="0"/>
            </a:br>
            <a:r>
              <a:rPr lang="fr-FR" sz="1400" dirty="0"/>
              <a:t>0,49 et 0,1 mg/jour (6 lapins par dose)</a:t>
            </a:r>
          </a:p>
          <a:p>
            <a:pPr eaLnBrk="1" hangingPunct="1"/>
            <a:r>
              <a:rPr lang="fr-FR" sz="1400" dirty="0"/>
              <a:t>Mesures des concentrations plasma et PBMC par LC-MS/MS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Durham PG, CROI 2017, Abs. 420</a:t>
            </a:r>
          </a:p>
        </p:txBody>
      </p:sp>
      <p:sp>
        <p:nvSpPr>
          <p:cNvPr id="7" name="ZoneTexte 6"/>
          <p:cNvSpPr txBox="1"/>
          <p:nvPr/>
        </p:nvSpPr>
        <p:spPr>
          <a:xfrm>
            <a:off x="762000" y="3478607"/>
            <a:ext cx="7416800" cy="338554"/>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rPr>
              <a:t>Concentrations plasmatiques de TFV et TAF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 selon les doses</a:t>
            </a:r>
          </a:p>
        </p:txBody>
      </p:sp>
      <p:grpSp>
        <p:nvGrpSpPr>
          <p:cNvPr id="2" name="Groupe 1"/>
          <p:cNvGrpSpPr/>
          <p:nvPr/>
        </p:nvGrpSpPr>
        <p:grpSpPr>
          <a:xfrm>
            <a:off x="5559774" y="1233265"/>
            <a:ext cx="3584136" cy="2321820"/>
            <a:chOff x="5559774" y="1233265"/>
            <a:chExt cx="3584136" cy="2321820"/>
          </a:xfrm>
        </p:grpSpPr>
        <p:sp>
          <p:nvSpPr>
            <p:cNvPr id="10" name="Rectangle à coins arrondis 9"/>
            <p:cNvSpPr/>
            <p:nvPr/>
          </p:nvSpPr>
          <p:spPr bwMode="auto">
            <a:xfrm>
              <a:off x="6629150" y="2125662"/>
              <a:ext cx="575928" cy="1362075"/>
            </a:xfrm>
            <a:prstGeom prst="roundRect">
              <a:avLst/>
            </a:prstGeom>
            <a:solidFill>
              <a:srgbClr val="92D050"/>
            </a:solidFill>
            <a:ln w="571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 name="Rectangle à coins arrondis 8"/>
            <p:cNvSpPr/>
            <p:nvPr/>
          </p:nvSpPr>
          <p:spPr bwMode="auto">
            <a:xfrm>
              <a:off x="6629150" y="2125662"/>
              <a:ext cx="575928" cy="1362075"/>
            </a:xfrm>
            <a:prstGeom prst="roundRect">
              <a:avLst/>
            </a:prstGeom>
            <a:no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 name="Rectangle à coins arrondis 10"/>
            <p:cNvSpPr/>
            <p:nvPr/>
          </p:nvSpPr>
          <p:spPr bwMode="auto">
            <a:xfrm>
              <a:off x="6762499" y="2230437"/>
              <a:ext cx="318431" cy="1143000"/>
            </a:xfrm>
            <a:prstGeom prst="roundRect">
              <a:avLst/>
            </a:prstGeom>
            <a:solidFill>
              <a:srgbClr val="00B050"/>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8" name="Connecteur droit avec flèche 7"/>
            <p:cNvCxnSpPr/>
            <p:nvPr/>
          </p:nvCxnSpPr>
          <p:spPr bwMode="auto">
            <a:xfrm>
              <a:off x="6917114" y="1622421"/>
              <a:ext cx="0" cy="808041"/>
            </a:xfrm>
            <a:prstGeom prst="straightConnector1">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13" name="Connecteur droit 12"/>
            <p:cNvCxnSpPr/>
            <p:nvPr/>
          </p:nvCxnSpPr>
          <p:spPr bwMode="auto">
            <a:xfrm>
              <a:off x="6429125" y="2801937"/>
              <a:ext cx="285749" cy="0"/>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16" name="Connecteur droit 15"/>
            <p:cNvCxnSpPr/>
            <p:nvPr/>
          </p:nvCxnSpPr>
          <p:spPr bwMode="auto">
            <a:xfrm flipH="1">
              <a:off x="7205078" y="2344737"/>
              <a:ext cx="285749" cy="0"/>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14" name="ZoneTexte 13"/>
            <p:cNvSpPr txBox="1"/>
            <p:nvPr/>
          </p:nvSpPr>
          <p:spPr>
            <a:xfrm>
              <a:off x="6382951" y="1233265"/>
              <a:ext cx="1077539" cy="430887"/>
            </a:xfrm>
            <a:prstGeom prst="rect">
              <a:avLst/>
            </a:prstGeom>
            <a:noFill/>
          </p:spPr>
          <p:txBody>
            <a:bodyPr wrap="none" rtlCol="0">
              <a:spAutoFit/>
            </a:bodyPr>
            <a:lstStyle/>
            <a:p>
              <a:pPr algn="ctr"/>
              <a:r>
                <a:rPr lang="fr-FR" sz="1050" b="1" dirty="0"/>
                <a:t>Réservoir de </a:t>
              </a:r>
            </a:p>
            <a:p>
              <a:pPr algn="ctr"/>
              <a:r>
                <a:rPr lang="fr-FR" sz="1050" b="1" dirty="0"/>
                <a:t>ARV formulé</a:t>
              </a:r>
            </a:p>
          </p:txBody>
        </p:sp>
        <p:sp>
          <p:nvSpPr>
            <p:cNvPr id="18" name="ZoneTexte 17"/>
            <p:cNvSpPr txBox="1"/>
            <p:nvPr/>
          </p:nvSpPr>
          <p:spPr>
            <a:xfrm>
              <a:off x="7417279" y="2143124"/>
              <a:ext cx="1265091" cy="430887"/>
            </a:xfrm>
            <a:prstGeom prst="rect">
              <a:avLst/>
            </a:prstGeom>
            <a:noFill/>
          </p:spPr>
          <p:txBody>
            <a:bodyPr wrap="none" rtlCol="0">
              <a:spAutoFit/>
            </a:bodyPr>
            <a:lstStyle/>
            <a:p>
              <a:pPr algn="ctr"/>
              <a:r>
                <a:rPr lang="fr-FR" sz="1050" b="1" dirty="0"/>
                <a:t>Fine membrane </a:t>
              </a:r>
            </a:p>
            <a:p>
              <a:pPr algn="ctr"/>
              <a:r>
                <a:rPr lang="fr-FR" sz="1050" b="1" dirty="0"/>
                <a:t>(polymère)</a:t>
              </a:r>
            </a:p>
          </p:txBody>
        </p:sp>
        <p:sp>
          <p:nvSpPr>
            <p:cNvPr id="19" name="ZoneTexte 18"/>
            <p:cNvSpPr txBox="1"/>
            <p:nvPr/>
          </p:nvSpPr>
          <p:spPr>
            <a:xfrm>
              <a:off x="5559774" y="2601882"/>
              <a:ext cx="1051891" cy="415498"/>
            </a:xfrm>
            <a:prstGeom prst="rect">
              <a:avLst/>
            </a:prstGeom>
            <a:noFill/>
          </p:spPr>
          <p:txBody>
            <a:bodyPr wrap="none" rtlCol="0">
              <a:spAutoFit/>
            </a:bodyPr>
            <a:lstStyle/>
            <a:p>
              <a:r>
                <a:rPr lang="fr-FR" sz="1050" b="1" dirty="0"/>
                <a:t>ARV dissous </a:t>
              </a:r>
            </a:p>
            <a:p>
              <a:r>
                <a:rPr lang="fr-FR" sz="1050" b="1" dirty="0"/>
                <a:t>(à saturation)</a:t>
              </a:r>
            </a:p>
          </p:txBody>
        </p:sp>
        <p:sp>
          <p:nvSpPr>
            <p:cNvPr id="15" name="Flèche droite 14"/>
            <p:cNvSpPr/>
            <p:nvPr/>
          </p:nvSpPr>
          <p:spPr bwMode="auto">
            <a:xfrm flipH="1">
              <a:off x="7094124" y="2697121"/>
              <a:ext cx="828675" cy="377051"/>
            </a:xfrm>
            <a:prstGeom prst="rightArrow">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1" name="Flèche droite 20"/>
            <p:cNvSpPr/>
            <p:nvPr/>
          </p:nvSpPr>
          <p:spPr bwMode="auto">
            <a:xfrm>
              <a:off x="7094124" y="3074173"/>
              <a:ext cx="828675" cy="377051"/>
            </a:xfrm>
            <a:prstGeom prst="rightArrow">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 name="ZoneTexte 21"/>
            <p:cNvSpPr txBox="1"/>
            <p:nvPr/>
          </p:nvSpPr>
          <p:spPr>
            <a:xfrm>
              <a:off x="7877217" y="2653400"/>
              <a:ext cx="1266693" cy="415498"/>
            </a:xfrm>
            <a:prstGeom prst="rect">
              <a:avLst/>
            </a:prstGeom>
            <a:noFill/>
          </p:spPr>
          <p:txBody>
            <a:bodyPr wrap="none" rtlCol="0">
              <a:spAutoFit/>
            </a:bodyPr>
            <a:lstStyle/>
            <a:p>
              <a:pPr algn="ctr"/>
              <a:r>
                <a:rPr lang="fr-FR" sz="1050" b="1" dirty="0"/>
                <a:t>Entrée de liquide</a:t>
              </a:r>
            </a:p>
            <a:p>
              <a:pPr algn="ctr"/>
              <a:r>
                <a:rPr lang="fr-FR" sz="1050" b="1" dirty="0"/>
                <a:t> biologique</a:t>
              </a:r>
            </a:p>
          </p:txBody>
        </p:sp>
        <p:sp>
          <p:nvSpPr>
            <p:cNvPr id="23" name="ZoneTexte 22"/>
            <p:cNvSpPr txBox="1"/>
            <p:nvPr/>
          </p:nvSpPr>
          <p:spPr>
            <a:xfrm>
              <a:off x="7932590" y="3139587"/>
              <a:ext cx="1119216" cy="415498"/>
            </a:xfrm>
            <a:prstGeom prst="rect">
              <a:avLst/>
            </a:prstGeom>
            <a:noFill/>
          </p:spPr>
          <p:txBody>
            <a:bodyPr wrap="none" rtlCol="0">
              <a:spAutoFit/>
            </a:bodyPr>
            <a:lstStyle/>
            <a:p>
              <a:pPr algn="ctr"/>
              <a:r>
                <a:rPr lang="fr-FR" sz="1050" b="1" dirty="0"/>
                <a:t>Sortie de ARV </a:t>
              </a:r>
            </a:p>
            <a:p>
              <a:pPr algn="ctr"/>
              <a:r>
                <a:rPr lang="fr-FR" sz="1050" b="1" dirty="0"/>
                <a:t>dissous</a:t>
              </a:r>
            </a:p>
          </p:txBody>
        </p:sp>
      </p:grpSp>
      <p:sp>
        <p:nvSpPr>
          <p:cNvPr id="24" name="Rectangle 3"/>
          <p:cNvSpPr txBox="1">
            <a:spLocks noChangeArrowheads="1"/>
          </p:cNvSpPr>
          <p:nvPr/>
        </p:nvSpPr>
        <p:spPr bwMode="auto">
          <a:xfrm>
            <a:off x="321732" y="6178552"/>
            <a:ext cx="8360638" cy="40481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kern="0" dirty="0">
                <a:solidFill>
                  <a:srgbClr val="0070C0"/>
                </a:solidFill>
              </a:rPr>
              <a:t>Conclusion : </a:t>
            </a:r>
            <a:r>
              <a:rPr lang="fr-FR" sz="1600" kern="0" dirty="0"/>
              <a:t>après une dose unique, libération pendant 45 jours de TAF de manière dose-dépendante, compatible avec une utilisation en PrEP</a:t>
            </a:r>
          </a:p>
        </p:txBody>
      </p:sp>
      <p:sp>
        <p:nvSpPr>
          <p:cNvPr id="169" name="ZoneTexte 168"/>
          <p:cNvSpPr txBox="1"/>
          <p:nvPr/>
        </p:nvSpPr>
        <p:spPr>
          <a:xfrm>
            <a:off x="4176207" y="5779908"/>
            <a:ext cx="532518" cy="246221"/>
          </a:xfrm>
          <a:prstGeom prst="rect">
            <a:avLst/>
          </a:prstGeom>
          <a:noFill/>
        </p:spPr>
        <p:txBody>
          <a:bodyPr wrap="none" rtlCol="0">
            <a:spAutoFit/>
          </a:bodyPr>
          <a:lstStyle/>
          <a:p>
            <a:pPr algn="ctr"/>
            <a:r>
              <a:rPr lang="fr-FR" sz="1000" b="1" dirty="0"/>
              <a:t>Jours</a:t>
            </a:r>
          </a:p>
        </p:txBody>
      </p:sp>
      <p:grpSp>
        <p:nvGrpSpPr>
          <p:cNvPr id="4" name="Groupe 3"/>
          <p:cNvGrpSpPr/>
          <p:nvPr/>
        </p:nvGrpSpPr>
        <p:grpSpPr>
          <a:xfrm>
            <a:off x="965724" y="3813986"/>
            <a:ext cx="3115160" cy="2358415"/>
            <a:chOff x="965724" y="3813986"/>
            <a:chExt cx="3115160" cy="2358415"/>
          </a:xfrm>
        </p:grpSpPr>
        <p:grpSp>
          <p:nvGrpSpPr>
            <p:cNvPr id="9298" name="Groupe 9297"/>
            <p:cNvGrpSpPr/>
            <p:nvPr/>
          </p:nvGrpSpPr>
          <p:grpSpPr>
            <a:xfrm>
              <a:off x="1339851" y="3917057"/>
              <a:ext cx="2716094" cy="2051050"/>
              <a:chOff x="1339851" y="4214813"/>
              <a:chExt cx="2716094" cy="2051050"/>
            </a:xfrm>
          </p:grpSpPr>
          <p:sp>
            <p:nvSpPr>
              <p:cNvPr id="26" name="Freeform 8"/>
              <p:cNvSpPr>
                <a:spLocks/>
              </p:cNvSpPr>
              <p:nvPr/>
            </p:nvSpPr>
            <p:spPr bwMode="auto">
              <a:xfrm>
                <a:off x="1393827" y="4214813"/>
                <a:ext cx="2662118" cy="1985963"/>
              </a:xfrm>
              <a:custGeom>
                <a:avLst/>
                <a:gdLst>
                  <a:gd name="T0" fmla="*/ 1742 w 1742"/>
                  <a:gd name="T1" fmla="*/ 1251 h 1251"/>
                  <a:gd name="T2" fmla="*/ 0 w 1742"/>
                  <a:gd name="T3" fmla="*/ 1251 h 1251"/>
                  <a:gd name="T4" fmla="*/ 0 w 1742"/>
                  <a:gd name="T5" fmla="*/ 0 h 1251"/>
                </a:gdLst>
                <a:ahLst/>
                <a:cxnLst>
                  <a:cxn ang="0">
                    <a:pos x="T0" y="T1"/>
                  </a:cxn>
                  <a:cxn ang="0">
                    <a:pos x="T2" y="T3"/>
                  </a:cxn>
                  <a:cxn ang="0">
                    <a:pos x="T4" y="T5"/>
                  </a:cxn>
                </a:cxnLst>
                <a:rect l="0" t="0" r="r" b="b"/>
                <a:pathLst>
                  <a:path w="1742" h="1251">
                    <a:moveTo>
                      <a:pt x="1742" y="1251"/>
                    </a:moveTo>
                    <a:lnTo>
                      <a:pt x="0" y="1251"/>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19" name="Line 16"/>
              <p:cNvSpPr>
                <a:spLocks noChangeShapeType="1"/>
              </p:cNvSpPr>
              <p:nvPr/>
            </p:nvSpPr>
            <p:spPr bwMode="auto">
              <a:xfrm flipV="1">
                <a:off x="2905126"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0" name="Line 17"/>
              <p:cNvSpPr>
                <a:spLocks noChangeShapeType="1"/>
              </p:cNvSpPr>
              <p:nvPr/>
            </p:nvSpPr>
            <p:spPr bwMode="auto">
              <a:xfrm flipV="1">
                <a:off x="3408363"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1" name="Line 18"/>
              <p:cNvSpPr>
                <a:spLocks noChangeShapeType="1"/>
              </p:cNvSpPr>
              <p:nvPr/>
            </p:nvSpPr>
            <p:spPr bwMode="auto">
              <a:xfrm flipV="1">
                <a:off x="3911601"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2" name="Line 19"/>
              <p:cNvSpPr>
                <a:spLocks noChangeShapeType="1"/>
              </p:cNvSpPr>
              <p:nvPr/>
            </p:nvSpPr>
            <p:spPr bwMode="auto">
              <a:xfrm flipV="1">
                <a:off x="1393826"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4" name="Line 20"/>
              <p:cNvSpPr>
                <a:spLocks noChangeShapeType="1"/>
              </p:cNvSpPr>
              <p:nvPr/>
            </p:nvSpPr>
            <p:spPr bwMode="auto">
              <a:xfrm flipV="1">
                <a:off x="1898651"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5" name="Line 21"/>
              <p:cNvSpPr>
                <a:spLocks noChangeShapeType="1"/>
              </p:cNvSpPr>
              <p:nvPr/>
            </p:nvSpPr>
            <p:spPr bwMode="auto">
              <a:xfrm flipV="1">
                <a:off x="2401888"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1" name="Line 27"/>
              <p:cNvSpPr>
                <a:spLocks noChangeShapeType="1"/>
              </p:cNvSpPr>
              <p:nvPr/>
            </p:nvSpPr>
            <p:spPr bwMode="auto">
              <a:xfrm>
                <a:off x="1339851" y="4225925"/>
                <a:ext cx="53975"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2" name="Line 28"/>
              <p:cNvSpPr>
                <a:spLocks noChangeShapeType="1"/>
              </p:cNvSpPr>
              <p:nvPr/>
            </p:nvSpPr>
            <p:spPr bwMode="auto">
              <a:xfrm>
                <a:off x="1339851" y="4718050"/>
                <a:ext cx="53975"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3" name="Line 29"/>
              <p:cNvSpPr>
                <a:spLocks noChangeShapeType="1"/>
              </p:cNvSpPr>
              <p:nvPr/>
            </p:nvSpPr>
            <p:spPr bwMode="auto">
              <a:xfrm>
                <a:off x="1339851" y="5211763"/>
                <a:ext cx="53975"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4" name="Line 30"/>
              <p:cNvSpPr>
                <a:spLocks noChangeShapeType="1"/>
              </p:cNvSpPr>
              <p:nvPr/>
            </p:nvSpPr>
            <p:spPr bwMode="auto">
              <a:xfrm>
                <a:off x="1339851" y="5705475"/>
                <a:ext cx="53975"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5" name="Line 31"/>
              <p:cNvSpPr>
                <a:spLocks noChangeShapeType="1"/>
              </p:cNvSpPr>
              <p:nvPr/>
            </p:nvSpPr>
            <p:spPr bwMode="auto">
              <a:xfrm>
                <a:off x="1339851" y="6200775"/>
                <a:ext cx="53975"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5" name="Line 41"/>
              <p:cNvSpPr>
                <a:spLocks noChangeShapeType="1"/>
              </p:cNvSpPr>
              <p:nvPr/>
            </p:nvSpPr>
            <p:spPr bwMode="auto">
              <a:xfrm>
                <a:off x="1979613" y="5408613"/>
                <a:ext cx="0" cy="168275"/>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6" name="Line 42"/>
              <p:cNvSpPr>
                <a:spLocks noChangeShapeType="1"/>
              </p:cNvSpPr>
              <p:nvPr/>
            </p:nvSpPr>
            <p:spPr bwMode="auto">
              <a:xfrm>
                <a:off x="1414463" y="5410200"/>
                <a:ext cx="0" cy="411163"/>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Line 50"/>
              <p:cNvSpPr>
                <a:spLocks noChangeShapeType="1"/>
              </p:cNvSpPr>
              <p:nvPr/>
            </p:nvSpPr>
            <p:spPr bwMode="auto">
              <a:xfrm flipV="1">
                <a:off x="2571751" y="5375275"/>
                <a:ext cx="0" cy="276225"/>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Line 51"/>
              <p:cNvSpPr>
                <a:spLocks noChangeShapeType="1"/>
              </p:cNvSpPr>
              <p:nvPr/>
            </p:nvSpPr>
            <p:spPr bwMode="auto">
              <a:xfrm flipV="1">
                <a:off x="1477963" y="5083175"/>
                <a:ext cx="0" cy="419100"/>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0" name="Line 52"/>
              <p:cNvSpPr>
                <a:spLocks noChangeShapeType="1"/>
              </p:cNvSpPr>
              <p:nvPr/>
            </p:nvSpPr>
            <p:spPr bwMode="auto">
              <a:xfrm>
                <a:off x="2228851" y="4686300"/>
                <a:ext cx="0" cy="252413"/>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1" name="Line 53"/>
              <p:cNvSpPr>
                <a:spLocks noChangeShapeType="1"/>
              </p:cNvSpPr>
              <p:nvPr/>
            </p:nvSpPr>
            <p:spPr bwMode="auto">
              <a:xfrm flipV="1">
                <a:off x="1647826" y="5278438"/>
                <a:ext cx="0" cy="276225"/>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4" name="Freeform 56"/>
              <p:cNvSpPr>
                <a:spLocks/>
              </p:cNvSpPr>
              <p:nvPr/>
            </p:nvSpPr>
            <p:spPr bwMode="auto">
              <a:xfrm>
                <a:off x="1416051" y="4938713"/>
                <a:ext cx="1739900" cy="587375"/>
              </a:xfrm>
              <a:custGeom>
                <a:avLst/>
                <a:gdLst>
                  <a:gd name="T0" fmla="*/ 1096 w 1096"/>
                  <a:gd name="T1" fmla="*/ 357 h 370"/>
                  <a:gd name="T2" fmla="*/ 728 w 1096"/>
                  <a:gd name="T3" fmla="*/ 336 h 370"/>
                  <a:gd name="T4" fmla="*/ 728 w 1096"/>
                  <a:gd name="T5" fmla="*/ 336 h 370"/>
                  <a:gd name="T6" fmla="*/ 512 w 1096"/>
                  <a:gd name="T7" fmla="*/ 0 h 370"/>
                  <a:gd name="T8" fmla="*/ 357 w 1096"/>
                  <a:gd name="T9" fmla="*/ 343 h 370"/>
                  <a:gd name="T10" fmla="*/ 355 w 1096"/>
                  <a:gd name="T11" fmla="*/ 341 h 370"/>
                  <a:gd name="T12" fmla="*/ 146 w 1096"/>
                  <a:gd name="T13" fmla="*/ 279 h 370"/>
                  <a:gd name="T14" fmla="*/ 144 w 1096"/>
                  <a:gd name="T15" fmla="*/ 278 h 370"/>
                  <a:gd name="T16" fmla="*/ 39 w 1096"/>
                  <a:gd name="T17" fmla="*/ 173 h 370"/>
                  <a:gd name="T18" fmla="*/ 0 w 1096"/>
                  <a:gd name="T19"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6" h="370">
                    <a:moveTo>
                      <a:pt x="1096" y="357"/>
                    </a:moveTo>
                    <a:lnTo>
                      <a:pt x="728" y="336"/>
                    </a:lnTo>
                    <a:lnTo>
                      <a:pt x="728" y="336"/>
                    </a:lnTo>
                    <a:lnTo>
                      <a:pt x="512" y="0"/>
                    </a:lnTo>
                    <a:lnTo>
                      <a:pt x="357" y="343"/>
                    </a:lnTo>
                    <a:lnTo>
                      <a:pt x="355" y="341"/>
                    </a:lnTo>
                    <a:lnTo>
                      <a:pt x="146" y="279"/>
                    </a:lnTo>
                    <a:lnTo>
                      <a:pt x="144" y="278"/>
                    </a:lnTo>
                    <a:lnTo>
                      <a:pt x="39" y="173"/>
                    </a:lnTo>
                    <a:lnTo>
                      <a:pt x="0" y="370"/>
                    </a:lnTo>
                  </a:path>
                </a:pathLst>
              </a:custGeom>
              <a:noFill/>
              <a:ln w="1746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5" name="Freeform 57"/>
              <p:cNvSpPr>
                <a:spLocks/>
              </p:cNvSpPr>
              <p:nvPr/>
            </p:nvSpPr>
            <p:spPr bwMode="auto">
              <a:xfrm>
                <a:off x="1387476" y="5499100"/>
                <a:ext cx="55563" cy="53975"/>
              </a:xfrm>
              <a:custGeom>
                <a:avLst/>
                <a:gdLst>
                  <a:gd name="T0" fmla="*/ 6 w 35"/>
                  <a:gd name="T1" fmla="*/ 4 h 34"/>
                  <a:gd name="T2" fmla="*/ 3 w 35"/>
                  <a:gd name="T3" fmla="*/ 8 h 34"/>
                  <a:gd name="T4" fmla="*/ 2 w 35"/>
                  <a:gd name="T5" fmla="*/ 13 h 34"/>
                  <a:gd name="T6" fmla="*/ 0 w 35"/>
                  <a:gd name="T7" fmla="*/ 17 h 34"/>
                  <a:gd name="T8" fmla="*/ 2 w 35"/>
                  <a:gd name="T9" fmla="*/ 22 h 34"/>
                  <a:gd name="T10" fmla="*/ 3 w 35"/>
                  <a:gd name="T11" fmla="*/ 26 h 34"/>
                  <a:gd name="T12" fmla="*/ 6 w 35"/>
                  <a:gd name="T13" fmla="*/ 29 h 34"/>
                  <a:gd name="T14" fmla="*/ 10 w 35"/>
                  <a:gd name="T15" fmla="*/ 33 h 34"/>
                  <a:gd name="T16" fmla="*/ 14 w 35"/>
                  <a:gd name="T17" fmla="*/ 34 h 34"/>
                  <a:gd name="T18" fmla="*/ 18 w 35"/>
                  <a:gd name="T19" fmla="*/ 34 h 34"/>
                  <a:gd name="T20" fmla="*/ 22 w 35"/>
                  <a:gd name="T21" fmla="*/ 34 h 34"/>
                  <a:gd name="T22" fmla="*/ 26 w 35"/>
                  <a:gd name="T23" fmla="*/ 33 h 34"/>
                  <a:gd name="T24" fmla="*/ 30 w 35"/>
                  <a:gd name="T25" fmla="*/ 29 h 34"/>
                  <a:gd name="T26" fmla="*/ 33 w 35"/>
                  <a:gd name="T27" fmla="*/ 26 h 34"/>
                  <a:gd name="T28" fmla="*/ 34 w 35"/>
                  <a:gd name="T29" fmla="*/ 22 h 34"/>
                  <a:gd name="T30" fmla="*/ 35 w 35"/>
                  <a:gd name="T31" fmla="*/ 17 h 34"/>
                  <a:gd name="T32" fmla="*/ 34 w 35"/>
                  <a:gd name="T33" fmla="*/ 13 h 34"/>
                  <a:gd name="T34" fmla="*/ 33 w 35"/>
                  <a:gd name="T35" fmla="*/ 8 h 34"/>
                  <a:gd name="T36" fmla="*/ 30 w 35"/>
                  <a:gd name="T37" fmla="*/ 4 h 34"/>
                  <a:gd name="T38" fmla="*/ 26 w 35"/>
                  <a:gd name="T39" fmla="*/ 2 h 34"/>
                  <a:gd name="T40" fmla="*/ 22 w 35"/>
                  <a:gd name="T41" fmla="*/ 0 h 34"/>
                  <a:gd name="T42" fmla="*/ 18 w 35"/>
                  <a:gd name="T43" fmla="*/ 0 h 34"/>
                  <a:gd name="T44" fmla="*/ 14 w 35"/>
                  <a:gd name="T45" fmla="*/ 0 h 34"/>
                  <a:gd name="T46" fmla="*/ 10 w 35"/>
                  <a:gd name="T47" fmla="*/ 2 h 34"/>
                  <a:gd name="T48" fmla="*/ 6 w 35"/>
                  <a:gd name="T49" fmla="*/ 4 h 34"/>
                  <a:gd name="T50" fmla="*/ 6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6" y="4"/>
                    </a:moveTo>
                    <a:lnTo>
                      <a:pt x="3" y="8"/>
                    </a:lnTo>
                    <a:lnTo>
                      <a:pt x="2" y="13"/>
                    </a:lnTo>
                    <a:lnTo>
                      <a:pt x="0" y="17"/>
                    </a:lnTo>
                    <a:lnTo>
                      <a:pt x="2" y="22"/>
                    </a:lnTo>
                    <a:lnTo>
                      <a:pt x="3" y="26"/>
                    </a:lnTo>
                    <a:lnTo>
                      <a:pt x="6" y="29"/>
                    </a:lnTo>
                    <a:lnTo>
                      <a:pt x="10" y="33"/>
                    </a:lnTo>
                    <a:lnTo>
                      <a:pt x="14" y="34"/>
                    </a:lnTo>
                    <a:lnTo>
                      <a:pt x="18" y="34"/>
                    </a:lnTo>
                    <a:lnTo>
                      <a:pt x="22" y="34"/>
                    </a:lnTo>
                    <a:lnTo>
                      <a:pt x="26" y="33"/>
                    </a:lnTo>
                    <a:lnTo>
                      <a:pt x="30" y="29"/>
                    </a:lnTo>
                    <a:lnTo>
                      <a:pt x="33" y="26"/>
                    </a:lnTo>
                    <a:lnTo>
                      <a:pt x="34" y="22"/>
                    </a:lnTo>
                    <a:lnTo>
                      <a:pt x="35" y="17"/>
                    </a:lnTo>
                    <a:lnTo>
                      <a:pt x="34" y="13"/>
                    </a:lnTo>
                    <a:lnTo>
                      <a:pt x="33" y="8"/>
                    </a:lnTo>
                    <a:lnTo>
                      <a:pt x="30" y="4"/>
                    </a:lnTo>
                    <a:lnTo>
                      <a:pt x="26" y="2"/>
                    </a:lnTo>
                    <a:lnTo>
                      <a:pt x="22" y="0"/>
                    </a:lnTo>
                    <a:lnTo>
                      <a:pt x="18" y="0"/>
                    </a:lnTo>
                    <a:lnTo>
                      <a:pt x="14" y="0"/>
                    </a:lnTo>
                    <a:lnTo>
                      <a:pt x="10" y="2"/>
                    </a:lnTo>
                    <a:lnTo>
                      <a:pt x="6" y="4"/>
                    </a:lnTo>
                    <a:lnTo>
                      <a:pt x="6"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6" name="Freeform 58"/>
              <p:cNvSpPr>
                <a:spLocks/>
              </p:cNvSpPr>
              <p:nvPr/>
            </p:nvSpPr>
            <p:spPr bwMode="auto">
              <a:xfrm>
                <a:off x="1449388" y="5187950"/>
                <a:ext cx="55563" cy="53975"/>
              </a:xfrm>
              <a:custGeom>
                <a:avLst/>
                <a:gdLst>
                  <a:gd name="T0" fmla="*/ 6 w 35"/>
                  <a:gd name="T1" fmla="*/ 4 h 34"/>
                  <a:gd name="T2" fmla="*/ 3 w 35"/>
                  <a:gd name="T3" fmla="*/ 8 h 34"/>
                  <a:gd name="T4" fmla="*/ 2 w 35"/>
                  <a:gd name="T5" fmla="*/ 12 h 34"/>
                  <a:gd name="T6" fmla="*/ 0 w 35"/>
                  <a:gd name="T7" fmla="*/ 16 h 34"/>
                  <a:gd name="T8" fmla="*/ 2 w 35"/>
                  <a:gd name="T9" fmla="*/ 22 h 34"/>
                  <a:gd name="T10" fmla="*/ 3 w 35"/>
                  <a:gd name="T11" fmla="*/ 26 h 34"/>
                  <a:gd name="T12" fmla="*/ 6 w 35"/>
                  <a:gd name="T13" fmla="*/ 30 h 34"/>
                  <a:gd name="T14" fmla="*/ 10 w 35"/>
                  <a:gd name="T15" fmla="*/ 32 h 34"/>
                  <a:gd name="T16" fmla="*/ 14 w 35"/>
                  <a:gd name="T17" fmla="*/ 34 h 34"/>
                  <a:gd name="T18" fmla="*/ 18 w 35"/>
                  <a:gd name="T19" fmla="*/ 34 h 34"/>
                  <a:gd name="T20" fmla="*/ 23 w 35"/>
                  <a:gd name="T21" fmla="*/ 34 h 34"/>
                  <a:gd name="T22" fmla="*/ 27 w 35"/>
                  <a:gd name="T23" fmla="*/ 32 h 34"/>
                  <a:gd name="T24" fmla="*/ 30 w 35"/>
                  <a:gd name="T25" fmla="*/ 30 h 34"/>
                  <a:gd name="T26" fmla="*/ 33 w 35"/>
                  <a:gd name="T27" fmla="*/ 26 h 34"/>
                  <a:gd name="T28" fmla="*/ 35 w 35"/>
                  <a:gd name="T29" fmla="*/ 22 h 34"/>
                  <a:gd name="T30" fmla="*/ 35 w 35"/>
                  <a:gd name="T31" fmla="*/ 16 h 34"/>
                  <a:gd name="T32" fmla="*/ 35 w 35"/>
                  <a:gd name="T33" fmla="*/ 12 h 34"/>
                  <a:gd name="T34" fmla="*/ 33 w 35"/>
                  <a:gd name="T35" fmla="*/ 8 h 34"/>
                  <a:gd name="T36" fmla="*/ 30 w 35"/>
                  <a:gd name="T37" fmla="*/ 4 h 34"/>
                  <a:gd name="T38" fmla="*/ 27 w 35"/>
                  <a:gd name="T39" fmla="*/ 1 h 34"/>
                  <a:gd name="T40" fmla="*/ 23 w 35"/>
                  <a:gd name="T41" fmla="*/ 0 h 34"/>
                  <a:gd name="T42" fmla="*/ 18 w 35"/>
                  <a:gd name="T43" fmla="*/ 0 h 34"/>
                  <a:gd name="T44" fmla="*/ 14 w 35"/>
                  <a:gd name="T45" fmla="*/ 0 h 34"/>
                  <a:gd name="T46" fmla="*/ 10 w 35"/>
                  <a:gd name="T47" fmla="*/ 1 h 34"/>
                  <a:gd name="T48" fmla="*/ 6 w 35"/>
                  <a:gd name="T49" fmla="*/ 4 h 34"/>
                  <a:gd name="T50" fmla="*/ 6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6" y="4"/>
                    </a:moveTo>
                    <a:lnTo>
                      <a:pt x="3" y="8"/>
                    </a:lnTo>
                    <a:lnTo>
                      <a:pt x="2" y="12"/>
                    </a:lnTo>
                    <a:lnTo>
                      <a:pt x="0" y="16"/>
                    </a:lnTo>
                    <a:lnTo>
                      <a:pt x="2" y="22"/>
                    </a:lnTo>
                    <a:lnTo>
                      <a:pt x="3" y="26"/>
                    </a:lnTo>
                    <a:lnTo>
                      <a:pt x="6" y="30"/>
                    </a:lnTo>
                    <a:lnTo>
                      <a:pt x="10" y="32"/>
                    </a:lnTo>
                    <a:lnTo>
                      <a:pt x="14" y="34"/>
                    </a:lnTo>
                    <a:lnTo>
                      <a:pt x="18" y="34"/>
                    </a:lnTo>
                    <a:lnTo>
                      <a:pt x="23" y="34"/>
                    </a:lnTo>
                    <a:lnTo>
                      <a:pt x="27" y="32"/>
                    </a:lnTo>
                    <a:lnTo>
                      <a:pt x="30" y="30"/>
                    </a:lnTo>
                    <a:lnTo>
                      <a:pt x="33" y="26"/>
                    </a:lnTo>
                    <a:lnTo>
                      <a:pt x="35" y="22"/>
                    </a:lnTo>
                    <a:lnTo>
                      <a:pt x="35" y="16"/>
                    </a:lnTo>
                    <a:lnTo>
                      <a:pt x="35" y="12"/>
                    </a:lnTo>
                    <a:lnTo>
                      <a:pt x="33" y="8"/>
                    </a:lnTo>
                    <a:lnTo>
                      <a:pt x="30" y="4"/>
                    </a:lnTo>
                    <a:lnTo>
                      <a:pt x="27" y="1"/>
                    </a:lnTo>
                    <a:lnTo>
                      <a:pt x="23" y="0"/>
                    </a:lnTo>
                    <a:lnTo>
                      <a:pt x="18" y="0"/>
                    </a:lnTo>
                    <a:lnTo>
                      <a:pt x="14" y="0"/>
                    </a:lnTo>
                    <a:lnTo>
                      <a:pt x="10" y="1"/>
                    </a:lnTo>
                    <a:lnTo>
                      <a:pt x="6" y="4"/>
                    </a:lnTo>
                    <a:lnTo>
                      <a:pt x="6"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7" name="Freeform 59"/>
              <p:cNvSpPr>
                <a:spLocks/>
              </p:cNvSpPr>
              <p:nvPr/>
            </p:nvSpPr>
            <p:spPr bwMode="auto">
              <a:xfrm>
                <a:off x="1616076" y="5353050"/>
                <a:ext cx="55563" cy="55563"/>
              </a:xfrm>
              <a:custGeom>
                <a:avLst/>
                <a:gdLst>
                  <a:gd name="T0" fmla="*/ 6 w 35"/>
                  <a:gd name="T1" fmla="*/ 5 h 35"/>
                  <a:gd name="T2" fmla="*/ 3 w 35"/>
                  <a:gd name="T3" fmla="*/ 9 h 35"/>
                  <a:gd name="T4" fmla="*/ 2 w 35"/>
                  <a:gd name="T5" fmla="*/ 13 h 35"/>
                  <a:gd name="T6" fmla="*/ 0 w 35"/>
                  <a:gd name="T7" fmla="*/ 17 h 35"/>
                  <a:gd name="T8" fmla="*/ 2 w 35"/>
                  <a:gd name="T9" fmla="*/ 22 h 35"/>
                  <a:gd name="T10" fmla="*/ 3 w 35"/>
                  <a:gd name="T11" fmla="*/ 27 h 35"/>
                  <a:gd name="T12" fmla="*/ 6 w 35"/>
                  <a:gd name="T13" fmla="*/ 29 h 35"/>
                  <a:gd name="T14" fmla="*/ 10 w 35"/>
                  <a:gd name="T15" fmla="*/ 32 h 35"/>
                  <a:gd name="T16" fmla="*/ 14 w 35"/>
                  <a:gd name="T17" fmla="*/ 35 h 35"/>
                  <a:gd name="T18" fmla="*/ 18 w 35"/>
                  <a:gd name="T19" fmla="*/ 35 h 35"/>
                  <a:gd name="T20" fmla="*/ 22 w 35"/>
                  <a:gd name="T21" fmla="*/ 35 h 35"/>
                  <a:gd name="T22" fmla="*/ 26 w 35"/>
                  <a:gd name="T23" fmla="*/ 32 h 35"/>
                  <a:gd name="T24" fmla="*/ 30 w 35"/>
                  <a:gd name="T25" fmla="*/ 29 h 35"/>
                  <a:gd name="T26" fmla="*/ 32 w 35"/>
                  <a:gd name="T27" fmla="*/ 27 h 35"/>
                  <a:gd name="T28" fmla="*/ 35 w 35"/>
                  <a:gd name="T29" fmla="*/ 22 h 35"/>
                  <a:gd name="T30" fmla="*/ 35 w 35"/>
                  <a:gd name="T31" fmla="*/ 17 h 35"/>
                  <a:gd name="T32" fmla="*/ 35 w 35"/>
                  <a:gd name="T33" fmla="*/ 13 h 35"/>
                  <a:gd name="T34" fmla="*/ 32 w 35"/>
                  <a:gd name="T35" fmla="*/ 9 h 35"/>
                  <a:gd name="T36" fmla="*/ 30 w 35"/>
                  <a:gd name="T37" fmla="*/ 5 h 35"/>
                  <a:gd name="T38" fmla="*/ 26 w 35"/>
                  <a:gd name="T39" fmla="*/ 2 h 35"/>
                  <a:gd name="T40" fmla="*/ 22 w 35"/>
                  <a:gd name="T41" fmla="*/ 1 h 35"/>
                  <a:gd name="T42" fmla="*/ 18 w 35"/>
                  <a:gd name="T43" fmla="*/ 0 h 35"/>
                  <a:gd name="T44" fmla="*/ 14 w 35"/>
                  <a:gd name="T45" fmla="*/ 1 h 35"/>
                  <a:gd name="T46" fmla="*/ 10 w 35"/>
                  <a:gd name="T47" fmla="*/ 2 h 35"/>
                  <a:gd name="T48" fmla="*/ 6 w 35"/>
                  <a:gd name="T49" fmla="*/ 5 h 35"/>
                  <a:gd name="T50" fmla="*/ 6 w 35"/>
                  <a:gd name="T5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6" y="5"/>
                    </a:moveTo>
                    <a:lnTo>
                      <a:pt x="3" y="9"/>
                    </a:lnTo>
                    <a:lnTo>
                      <a:pt x="2" y="13"/>
                    </a:lnTo>
                    <a:lnTo>
                      <a:pt x="0" y="17"/>
                    </a:lnTo>
                    <a:lnTo>
                      <a:pt x="2" y="22"/>
                    </a:lnTo>
                    <a:lnTo>
                      <a:pt x="3" y="27"/>
                    </a:lnTo>
                    <a:lnTo>
                      <a:pt x="6" y="29"/>
                    </a:lnTo>
                    <a:lnTo>
                      <a:pt x="10" y="32"/>
                    </a:lnTo>
                    <a:lnTo>
                      <a:pt x="14" y="35"/>
                    </a:lnTo>
                    <a:lnTo>
                      <a:pt x="18" y="35"/>
                    </a:lnTo>
                    <a:lnTo>
                      <a:pt x="22" y="35"/>
                    </a:lnTo>
                    <a:lnTo>
                      <a:pt x="26" y="32"/>
                    </a:lnTo>
                    <a:lnTo>
                      <a:pt x="30" y="29"/>
                    </a:lnTo>
                    <a:lnTo>
                      <a:pt x="32" y="27"/>
                    </a:lnTo>
                    <a:lnTo>
                      <a:pt x="35" y="22"/>
                    </a:lnTo>
                    <a:lnTo>
                      <a:pt x="35" y="17"/>
                    </a:lnTo>
                    <a:lnTo>
                      <a:pt x="35" y="13"/>
                    </a:lnTo>
                    <a:lnTo>
                      <a:pt x="32" y="9"/>
                    </a:lnTo>
                    <a:lnTo>
                      <a:pt x="30" y="5"/>
                    </a:lnTo>
                    <a:lnTo>
                      <a:pt x="26" y="2"/>
                    </a:lnTo>
                    <a:lnTo>
                      <a:pt x="22" y="1"/>
                    </a:lnTo>
                    <a:lnTo>
                      <a:pt x="18" y="0"/>
                    </a:lnTo>
                    <a:lnTo>
                      <a:pt x="14" y="1"/>
                    </a:lnTo>
                    <a:lnTo>
                      <a:pt x="10" y="2"/>
                    </a:lnTo>
                    <a:lnTo>
                      <a:pt x="6" y="5"/>
                    </a:lnTo>
                    <a:lnTo>
                      <a:pt x="6"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8" name="Freeform 60"/>
              <p:cNvSpPr>
                <a:spLocks/>
              </p:cNvSpPr>
              <p:nvPr/>
            </p:nvSpPr>
            <p:spPr bwMode="auto">
              <a:xfrm>
                <a:off x="1951038" y="5453063"/>
                <a:ext cx="55563" cy="55563"/>
              </a:xfrm>
              <a:custGeom>
                <a:avLst/>
                <a:gdLst>
                  <a:gd name="T0" fmla="*/ 6 w 35"/>
                  <a:gd name="T1" fmla="*/ 5 h 35"/>
                  <a:gd name="T2" fmla="*/ 3 w 35"/>
                  <a:gd name="T3" fmla="*/ 9 h 35"/>
                  <a:gd name="T4" fmla="*/ 2 w 35"/>
                  <a:gd name="T5" fmla="*/ 13 h 35"/>
                  <a:gd name="T6" fmla="*/ 0 w 35"/>
                  <a:gd name="T7" fmla="*/ 17 h 35"/>
                  <a:gd name="T8" fmla="*/ 2 w 35"/>
                  <a:gd name="T9" fmla="*/ 23 h 35"/>
                  <a:gd name="T10" fmla="*/ 3 w 35"/>
                  <a:gd name="T11" fmla="*/ 27 h 35"/>
                  <a:gd name="T12" fmla="*/ 6 w 35"/>
                  <a:gd name="T13" fmla="*/ 29 h 35"/>
                  <a:gd name="T14" fmla="*/ 10 w 35"/>
                  <a:gd name="T15" fmla="*/ 32 h 35"/>
                  <a:gd name="T16" fmla="*/ 14 w 35"/>
                  <a:gd name="T17" fmla="*/ 35 h 35"/>
                  <a:gd name="T18" fmla="*/ 18 w 35"/>
                  <a:gd name="T19" fmla="*/ 35 h 35"/>
                  <a:gd name="T20" fmla="*/ 23 w 35"/>
                  <a:gd name="T21" fmla="*/ 35 h 35"/>
                  <a:gd name="T22" fmla="*/ 27 w 35"/>
                  <a:gd name="T23" fmla="*/ 32 h 35"/>
                  <a:gd name="T24" fmla="*/ 30 w 35"/>
                  <a:gd name="T25" fmla="*/ 29 h 35"/>
                  <a:gd name="T26" fmla="*/ 32 w 35"/>
                  <a:gd name="T27" fmla="*/ 27 h 35"/>
                  <a:gd name="T28" fmla="*/ 35 w 35"/>
                  <a:gd name="T29" fmla="*/ 23 h 35"/>
                  <a:gd name="T30" fmla="*/ 35 w 35"/>
                  <a:gd name="T31" fmla="*/ 17 h 35"/>
                  <a:gd name="T32" fmla="*/ 35 w 35"/>
                  <a:gd name="T33" fmla="*/ 13 h 35"/>
                  <a:gd name="T34" fmla="*/ 32 w 35"/>
                  <a:gd name="T35" fmla="*/ 9 h 35"/>
                  <a:gd name="T36" fmla="*/ 30 w 35"/>
                  <a:gd name="T37" fmla="*/ 5 h 35"/>
                  <a:gd name="T38" fmla="*/ 27 w 35"/>
                  <a:gd name="T39" fmla="*/ 3 h 35"/>
                  <a:gd name="T40" fmla="*/ 23 w 35"/>
                  <a:gd name="T41" fmla="*/ 1 h 35"/>
                  <a:gd name="T42" fmla="*/ 18 w 35"/>
                  <a:gd name="T43" fmla="*/ 0 h 35"/>
                  <a:gd name="T44" fmla="*/ 14 w 35"/>
                  <a:gd name="T45" fmla="*/ 1 h 35"/>
                  <a:gd name="T46" fmla="*/ 10 w 35"/>
                  <a:gd name="T47" fmla="*/ 3 h 35"/>
                  <a:gd name="T48" fmla="*/ 6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6" y="5"/>
                    </a:moveTo>
                    <a:lnTo>
                      <a:pt x="3" y="9"/>
                    </a:lnTo>
                    <a:lnTo>
                      <a:pt x="2" y="13"/>
                    </a:lnTo>
                    <a:lnTo>
                      <a:pt x="0" y="17"/>
                    </a:lnTo>
                    <a:lnTo>
                      <a:pt x="2" y="23"/>
                    </a:lnTo>
                    <a:lnTo>
                      <a:pt x="3" y="27"/>
                    </a:lnTo>
                    <a:lnTo>
                      <a:pt x="6" y="29"/>
                    </a:lnTo>
                    <a:lnTo>
                      <a:pt x="10" y="32"/>
                    </a:lnTo>
                    <a:lnTo>
                      <a:pt x="14" y="35"/>
                    </a:lnTo>
                    <a:lnTo>
                      <a:pt x="18" y="35"/>
                    </a:lnTo>
                    <a:lnTo>
                      <a:pt x="23" y="35"/>
                    </a:lnTo>
                    <a:lnTo>
                      <a:pt x="27" y="32"/>
                    </a:lnTo>
                    <a:lnTo>
                      <a:pt x="30" y="29"/>
                    </a:lnTo>
                    <a:lnTo>
                      <a:pt x="32" y="27"/>
                    </a:lnTo>
                    <a:lnTo>
                      <a:pt x="35" y="23"/>
                    </a:lnTo>
                    <a:lnTo>
                      <a:pt x="35" y="17"/>
                    </a:lnTo>
                    <a:lnTo>
                      <a:pt x="35" y="13"/>
                    </a:lnTo>
                    <a:lnTo>
                      <a:pt x="32" y="9"/>
                    </a:lnTo>
                    <a:lnTo>
                      <a:pt x="30" y="5"/>
                    </a:lnTo>
                    <a:lnTo>
                      <a:pt x="27" y="3"/>
                    </a:lnTo>
                    <a:lnTo>
                      <a:pt x="23" y="1"/>
                    </a:lnTo>
                    <a:lnTo>
                      <a:pt x="18" y="0"/>
                    </a:lnTo>
                    <a:lnTo>
                      <a:pt x="14" y="1"/>
                    </a:lnTo>
                    <a:lnTo>
                      <a:pt x="10" y="3"/>
                    </a:lnTo>
                    <a:lnTo>
                      <a:pt x="6"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9" name="Freeform 61"/>
              <p:cNvSpPr>
                <a:spLocks/>
              </p:cNvSpPr>
              <p:nvPr/>
            </p:nvSpPr>
            <p:spPr bwMode="auto">
              <a:xfrm>
                <a:off x="2200276" y="4910138"/>
                <a:ext cx="55563" cy="55563"/>
              </a:xfrm>
              <a:custGeom>
                <a:avLst/>
                <a:gdLst>
                  <a:gd name="T0" fmla="*/ 6 w 35"/>
                  <a:gd name="T1" fmla="*/ 6 h 35"/>
                  <a:gd name="T2" fmla="*/ 3 w 35"/>
                  <a:gd name="T3" fmla="*/ 10 h 35"/>
                  <a:gd name="T4" fmla="*/ 2 w 35"/>
                  <a:gd name="T5" fmla="*/ 14 h 35"/>
                  <a:gd name="T6" fmla="*/ 0 w 35"/>
                  <a:gd name="T7" fmla="*/ 18 h 35"/>
                  <a:gd name="T8" fmla="*/ 2 w 35"/>
                  <a:gd name="T9" fmla="*/ 23 h 35"/>
                  <a:gd name="T10" fmla="*/ 3 w 35"/>
                  <a:gd name="T11" fmla="*/ 27 h 35"/>
                  <a:gd name="T12" fmla="*/ 6 w 35"/>
                  <a:gd name="T13" fmla="*/ 30 h 35"/>
                  <a:gd name="T14" fmla="*/ 10 w 35"/>
                  <a:gd name="T15" fmla="*/ 33 h 35"/>
                  <a:gd name="T16" fmla="*/ 14 w 35"/>
                  <a:gd name="T17" fmla="*/ 35 h 35"/>
                  <a:gd name="T18" fmla="*/ 18 w 35"/>
                  <a:gd name="T19" fmla="*/ 35 h 35"/>
                  <a:gd name="T20" fmla="*/ 22 w 35"/>
                  <a:gd name="T21" fmla="*/ 35 h 35"/>
                  <a:gd name="T22" fmla="*/ 26 w 35"/>
                  <a:gd name="T23" fmla="*/ 33 h 35"/>
                  <a:gd name="T24" fmla="*/ 30 w 35"/>
                  <a:gd name="T25" fmla="*/ 30 h 35"/>
                  <a:gd name="T26" fmla="*/ 33 w 35"/>
                  <a:gd name="T27" fmla="*/ 27 h 35"/>
                  <a:gd name="T28" fmla="*/ 34 w 35"/>
                  <a:gd name="T29" fmla="*/ 23 h 35"/>
                  <a:gd name="T30" fmla="*/ 35 w 35"/>
                  <a:gd name="T31" fmla="*/ 18 h 35"/>
                  <a:gd name="T32" fmla="*/ 34 w 35"/>
                  <a:gd name="T33" fmla="*/ 14 h 35"/>
                  <a:gd name="T34" fmla="*/ 33 w 35"/>
                  <a:gd name="T35" fmla="*/ 10 h 35"/>
                  <a:gd name="T36" fmla="*/ 30 w 35"/>
                  <a:gd name="T37" fmla="*/ 6 h 35"/>
                  <a:gd name="T38" fmla="*/ 26 w 35"/>
                  <a:gd name="T39" fmla="*/ 3 h 35"/>
                  <a:gd name="T40" fmla="*/ 22 w 35"/>
                  <a:gd name="T41" fmla="*/ 2 h 35"/>
                  <a:gd name="T42" fmla="*/ 18 w 35"/>
                  <a:gd name="T43" fmla="*/ 0 h 35"/>
                  <a:gd name="T44" fmla="*/ 14 w 35"/>
                  <a:gd name="T45" fmla="*/ 2 h 35"/>
                  <a:gd name="T46" fmla="*/ 10 w 35"/>
                  <a:gd name="T47" fmla="*/ 3 h 35"/>
                  <a:gd name="T48" fmla="*/ 6 w 35"/>
                  <a:gd name="T49" fmla="*/ 6 h 35"/>
                  <a:gd name="T50" fmla="*/ 6 w 35"/>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6" y="6"/>
                    </a:moveTo>
                    <a:lnTo>
                      <a:pt x="3" y="10"/>
                    </a:lnTo>
                    <a:lnTo>
                      <a:pt x="2" y="14"/>
                    </a:lnTo>
                    <a:lnTo>
                      <a:pt x="0" y="18"/>
                    </a:lnTo>
                    <a:lnTo>
                      <a:pt x="2" y="23"/>
                    </a:lnTo>
                    <a:lnTo>
                      <a:pt x="3" y="27"/>
                    </a:lnTo>
                    <a:lnTo>
                      <a:pt x="6" y="30"/>
                    </a:lnTo>
                    <a:lnTo>
                      <a:pt x="10" y="33"/>
                    </a:lnTo>
                    <a:lnTo>
                      <a:pt x="14" y="35"/>
                    </a:lnTo>
                    <a:lnTo>
                      <a:pt x="18" y="35"/>
                    </a:lnTo>
                    <a:lnTo>
                      <a:pt x="22" y="35"/>
                    </a:lnTo>
                    <a:lnTo>
                      <a:pt x="26" y="33"/>
                    </a:lnTo>
                    <a:lnTo>
                      <a:pt x="30" y="30"/>
                    </a:lnTo>
                    <a:lnTo>
                      <a:pt x="33" y="27"/>
                    </a:lnTo>
                    <a:lnTo>
                      <a:pt x="34" y="23"/>
                    </a:lnTo>
                    <a:lnTo>
                      <a:pt x="35" y="18"/>
                    </a:lnTo>
                    <a:lnTo>
                      <a:pt x="34" y="14"/>
                    </a:lnTo>
                    <a:lnTo>
                      <a:pt x="33" y="10"/>
                    </a:lnTo>
                    <a:lnTo>
                      <a:pt x="30" y="6"/>
                    </a:lnTo>
                    <a:lnTo>
                      <a:pt x="26" y="3"/>
                    </a:lnTo>
                    <a:lnTo>
                      <a:pt x="22" y="2"/>
                    </a:lnTo>
                    <a:lnTo>
                      <a:pt x="18" y="0"/>
                    </a:lnTo>
                    <a:lnTo>
                      <a:pt x="14" y="2"/>
                    </a:lnTo>
                    <a:lnTo>
                      <a:pt x="10" y="3"/>
                    </a:lnTo>
                    <a:lnTo>
                      <a:pt x="6" y="6"/>
                    </a:lnTo>
                    <a:lnTo>
                      <a:pt x="6" y="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0" name="Freeform 62"/>
              <p:cNvSpPr>
                <a:spLocks/>
              </p:cNvSpPr>
              <p:nvPr/>
            </p:nvSpPr>
            <p:spPr bwMode="auto">
              <a:xfrm>
                <a:off x="2544763" y="5446713"/>
                <a:ext cx="55563" cy="52388"/>
              </a:xfrm>
              <a:custGeom>
                <a:avLst/>
                <a:gdLst>
                  <a:gd name="T0" fmla="*/ 5 w 35"/>
                  <a:gd name="T1" fmla="*/ 4 h 33"/>
                  <a:gd name="T2" fmla="*/ 2 w 35"/>
                  <a:gd name="T3" fmla="*/ 8 h 33"/>
                  <a:gd name="T4" fmla="*/ 1 w 35"/>
                  <a:gd name="T5" fmla="*/ 12 h 33"/>
                  <a:gd name="T6" fmla="*/ 0 w 35"/>
                  <a:gd name="T7" fmla="*/ 16 h 33"/>
                  <a:gd name="T8" fmla="*/ 1 w 35"/>
                  <a:gd name="T9" fmla="*/ 21 h 33"/>
                  <a:gd name="T10" fmla="*/ 2 w 35"/>
                  <a:gd name="T11" fmla="*/ 25 h 33"/>
                  <a:gd name="T12" fmla="*/ 5 w 35"/>
                  <a:gd name="T13" fmla="*/ 29 h 33"/>
                  <a:gd name="T14" fmla="*/ 9 w 35"/>
                  <a:gd name="T15" fmla="*/ 32 h 33"/>
                  <a:gd name="T16" fmla="*/ 13 w 35"/>
                  <a:gd name="T17" fmla="*/ 33 h 33"/>
                  <a:gd name="T18" fmla="*/ 17 w 35"/>
                  <a:gd name="T19" fmla="*/ 33 h 33"/>
                  <a:gd name="T20" fmla="*/ 23 w 35"/>
                  <a:gd name="T21" fmla="*/ 33 h 33"/>
                  <a:gd name="T22" fmla="*/ 27 w 35"/>
                  <a:gd name="T23" fmla="*/ 32 h 33"/>
                  <a:gd name="T24" fmla="*/ 29 w 35"/>
                  <a:gd name="T25" fmla="*/ 29 h 33"/>
                  <a:gd name="T26" fmla="*/ 32 w 35"/>
                  <a:gd name="T27" fmla="*/ 25 h 33"/>
                  <a:gd name="T28" fmla="*/ 35 w 35"/>
                  <a:gd name="T29" fmla="*/ 21 h 33"/>
                  <a:gd name="T30" fmla="*/ 35 w 35"/>
                  <a:gd name="T31" fmla="*/ 16 h 33"/>
                  <a:gd name="T32" fmla="*/ 35 w 35"/>
                  <a:gd name="T33" fmla="*/ 12 h 33"/>
                  <a:gd name="T34" fmla="*/ 32 w 35"/>
                  <a:gd name="T35" fmla="*/ 8 h 33"/>
                  <a:gd name="T36" fmla="*/ 29 w 35"/>
                  <a:gd name="T37" fmla="*/ 4 h 33"/>
                  <a:gd name="T38" fmla="*/ 27 w 35"/>
                  <a:gd name="T39" fmla="*/ 1 h 33"/>
                  <a:gd name="T40" fmla="*/ 23 w 35"/>
                  <a:gd name="T41" fmla="*/ 0 h 33"/>
                  <a:gd name="T42" fmla="*/ 17 w 35"/>
                  <a:gd name="T43" fmla="*/ 0 h 33"/>
                  <a:gd name="T44" fmla="*/ 13 w 35"/>
                  <a:gd name="T45" fmla="*/ 0 h 33"/>
                  <a:gd name="T46" fmla="*/ 9 w 35"/>
                  <a:gd name="T47" fmla="*/ 1 h 33"/>
                  <a:gd name="T48" fmla="*/ 5 w 35"/>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5" y="4"/>
                    </a:moveTo>
                    <a:lnTo>
                      <a:pt x="2" y="8"/>
                    </a:lnTo>
                    <a:lnTo>
                      <a:pt x="1" y="12"/>
                    </a:lnTo>
                    <a:lnTo>
                      <a:pt x="0" y="16"/>
                    </a:lnTo>
                    <a:lnTo>
                      <a:pt x="1" y="21"/>
                    </a:lnTo>
                    <a:lnTo>
                      <a:pt x="2" y="25"/>
                    </a:lnTo>
                    <a:lnTo>
                      <a:pt x="5" y="29"/>
                    </a:lnTo>
                    <a:lnTo>
                      <a:pt x="9" y="32"/>
                    </a:lnTo>
                    <a:lnTo>
                      <a:pt x="13" y="33"/>
                    </a:lnTo>
                    <a:lnTo>
                      <a:pt x="17" y="33"/>
                    </a:lnTo>
                    <a:lnTo>
                      <a:pt x="23" y="33"/>
                    </a:lnTo>
                    <a:lnTo>
                      <a:pt x="27" y="32"/>
                    </a:lnTo>
                    <a:lnTo>
                      <a:pt x="29" y="29"/>
                    </a:lnTo>
                    <a:lnTo>
                      <a:pt x="32" y="25"/>
                    </a:lnTo>
                    <a:lnTo>
                      <a:pt x="35" y="21"/>
                    </a:lnTo>
                    <a:lnTo>
                      <a:pt x="35" y="16"/>
                    </a:lnTo>
                    <a:lnTo>
                      <a:pt x="35" y="12"/>
                    </a:lnTo>
                    <a:lnTo>
                      <a:pt x="32" y="8"/>
                    </a:lnTo>
                    <a:lnTo>
                      <a:pt x="29" y="4"/>
                    </a:lnTo>
                    <a:lnTo>
                      <a:pt x="27" y="1"/>
                    </a:lnTo>
                    <a:lnTo>
                      <a:pt x="23" y="0"/>
                    </a:lnTo>
                    <a:lnTo>
                      <a:pt x="17" y="0"/>
                    </a:lnTo>
                    <a:lnTo>
                      <a:pt x="13" y="0"/>
                    </a:lnTo>
                    <a:lnTo>
                      <a:pt x="9" y="1"/>
                    </a:lnTo>
                    <a:lnTo>
                      <a:pt x="5"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1" name="Freeform 63"/>
              <p:cNvSpPr>
                <a:spLocks/>
              </p:cNvSpPr>
              <p:nvPr/>
            </p:nvSpPr>
            <p:spPr bwMode="auto">
              <a:xfrm>
                <a:off x="3128963" y="5478463"/>
                <a:ext cx="55563" cy="55563"/>
              </a:xfrm>
              <a:custGeom>
                <a:avLst/>
                <a:gdLst>
                  <a:gd name="T0" fmla="*/ 5 w 35"/>
                  <a:gd name="T1" fmla="*/ 5 h 35"/>
                  <a:gd name="T2" fmla="*/ 3 w 35"/>
                  <a:gd name="T3" fmla="*/ 8 h 35"/>
                  <a:gd name="T4" fmla="*/ 1 w 35"/>
                  <a:gd name="T5" fmla="*/ 13 h 35"/>
                  <a:gd name="T6" fmla="*/ 0 w 35"/>
                  <a:gd name="T7" fmla="*/ 17 h 35"/>
                  <a:gd name="T8" fmla="*/ 1 w 35"/>
                  <a:gd name="T9" fmla="*/ 21 h 35"/>
                  <a:gd name="T10" fmla="*/ 3 w 35"/>
                  <a:gd name="T11" fmla="*/ 26 h 35"/>
                  <a:gd name="T12" fmla="*/ 5 w 35"/>
                  <a:gd name="T13" fmla="*/ 30 h 35"/>
                  <a:gd name="T14" fmla="*/ 9 w 35"/>
                  <a:gd name="T15" fmla="*/ 32 h 35"/>
                  <a:gd name="T16" fmla="*/ 13 w 35"/>
                  <a:gd name="T17" fmla="*/ 34 h 35"/>
                  <a:gd name="T18" fmla="*/ 17 w 35"/>
                  <a:gd name="T19" fmla="*/ 35 h 35"/>
                  <a:gd name="T20" fmla="*/ 23 w 35"/>
                  <a:gd name="T21" fmla="*/ 34 h 35"/>
                  <a:gd name="T22" fmla="*/ 27 w 35"/>
                  <a:gd name="T23" fmla="*/ 32 h 35"/>
                  <a:gd name="T24" fmla="*/ 29 w 35"/>
                  <a:gd name="T25" fmla="*/ 30 h 35"/>
                  <a:gd name="T26" fmla="*/ 32 w 35"/>
                  <a:gd name="T27" fmla="*/ 26 h 35"/>
                  <a:gd name="T28" fmla="*/ 35 w 35"/>
                  <a:gd name="T29" fmla="*/ 21 h 35"/>
                  <a:gd name="T30" fmla="*/ 35 w 35"/>
                  <a:gd name="T31" fmla="*/ 17 h 35"/>
                  <a:gd name="T32" fmla="*/ 35 w 35"/>
                  <a:gd name="T33" fmla="*/ 13 h 35"/>
                  <a:gd name="T34" fmla="*/ 32 w 35"/>
                  <a:gd name="T35" fmla="*/ 8 h 35"/>
                  <a:gd name="T36" fmla="*/ 29 w 35"/>
                  <a:gd name="T37" fmla="*/ 5 h 35"/>
                  <a:gd name="T38" fmla="*/ 27 w 35"/>
                  <a:gd name="T39" fmla="*/ 3 h 35"/>
                  <a:gd name="T40" fmla="*/ 23 w 35"/>
                  <a:gd name="T41" fmla="*/ 1 h 35"/>
                  <a:gd name="T42" fmla="*/ 17 w 35"/>
                  <a:gd name="T43" fmla="*/ 0 h 35"/>
                  <a:gd name="T44" fmla="*/ 13 w 35"/>
                  <a:gd name="T45" fmla="*/ 1 h 35"/>
                  <a:gd name="T46" fmla="*/ 9 w 35"/>
                  <a:gd name="T47" fmla="*/ 3 h 35"/>
                  <a:gd name="T48" fmla="*/ 5 w 35"/>
                  <a:gd name="T49" fmla="*/ 5 h 35"/>
                  <a:gd name="T50" fmla="*/ 5 w 35"/>
                  <a:gd name="T5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5" y="5"/>
                    </a:moveTo>
                    <a:lnTo>
                      <a:pt x="3" y="8"/>
                    </a:lnTo>
                    <a:lnTo>
                      <a:pt x="1" y="13"/>
                    </a:lnTo>
                    <a:lnTo>
                      <a:pt x="0" y="17"/>
                    </a:lnTo>
                    <a:lnTo>
                      <a:pt x="1" y="21"/>
                    </a:lnTo>
                    <a:lnTo>
                      <a:pt x="3" y="26"/>
                    </a:lnTo>
                    <a:lnTo>
                      <a:pt x="5" y="30"/>
                    </a:lnTo>
                    <a:lnTo>
                      <a:pt x="9" y="32"/>
                    </a:lnTo>
                    <a:lnTo>
                      <a:pt x="13" y="34"/>
                    </a:lnTo>
                    <a:lnTo>
                      <a:pt x="17" y="35"/>
                    </a:lnTo>
                    <a:lnTo>
                      <a:pt x="23" y="34"/>
                    </a:lnTo>
                    <a:lnTo>
                      <a:pt x="27" y="32"/>
                    </a:lnTo>
                    <a:lnTo>
                      <a:pt x="29" y="30"/>
                    </a:lnTo>
                    <a:lnTo>
                      <a:pt x="32" y="26"/>
                    </a:lnTo>
                    <a:lnTo>
                      <a:pt x="35" y="21"/>
                    </a:lnTo>
                    <a:lnTo>
                      <a:pt x="35" y="17"/>
                    </a:lnTo>
                    <a:lnTo>
                      <a:pt x="35" y="13"/>
                    </a:lnTo>
                    <a:lnTo>
                      <a:pt x="32" y="8"/>
                    </a:lnTo>
                    <a:lnTo>
                      <a:pt x="29" y="5"/>
                    </a:lnTo>
                    <a:lnTo>
                      <a:pt x="27" y="3"/>
                    </a:lnTo>
                    <a:lnTo>
                      <a:pt x="23" y="1"/>
                    </a:lnTo>
                    <a:lnTo>
                      <a:pt x="17" y="0"/>
                    </a:lnTo>
                    <a:lnTo>
                      <a:pt x="13" y="1"/>
                    </a:lnTo>
                    <a:lnTo>
                      <a:pt x="9" y="3"/>
                    </a:lnTo>
                    <a:lnTo>
                      <a:pt x="5" y="5"/>
                    </a:lnTo>
                    <a:lnTo>
                      <a:pt x="5"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51" name="Line 73"/>
              <p:cNvSpPr>
                <a:spLocks noChangeShapeType="1"/>
              </p:cNvSpPr>
              <p:nvPr/>
            </p:nvSpPr>
            <p:spPr bwMode="auto">
              <a:xfrm flipV="1">
                <a:off x="1476376" y="5573713"/>
                <a:ext cx="0" cy="290513"/>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3" name="Line 79"/>
              <p:cNvSpPr>
                <a:spLocks noChangeShapeType="1"/>
              </p:cNvSpPr>
              <p:nvPr/>
            </p:nvSpPr>
            <p:spPr bwMode="auto">
              <a:xfrm flipV="1">
                <a:off x="1414463" y="5589588"/>
                <a:ext cx="0" cy="352425"/>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4" name="Freeform 80"/>
              <p:cNvSpPr>
                <a:spLocks/>
              </p:cNvSpPr>
              <p:nvPr/>
            </p:nvSpPr>
            <p:spPr bwMode="auto">
              <a:xfrm>
                <a:off x="1408113" y="5665788"/>
                <a:ext cx="827088" cy="225425"/>
              </a:xfrm>
              <a:custGeom>
                <a:avLst/>
                <a:gdLst>
                  <a:gd name="T0" fmla="*/ 521 w 521"/>
                  <a:gd name="T1" fmla="*/ 142 h 142"/>
                  <a:gd name="T2" fmla="*/ 358 w 521"/>
                  <a:gd name="T3" fmla="*/ 142 h 142"/>
                  <a:gd name="T4" fmla="*/ 147 w 521"/>
                  <a:gd name="T5" fmla="*/ 97 h 142"/>
                  <a:gd name="T6" fmla="*/ 44 w 521"/>
                  <a:gd name="T7" fmla="*/ 0 h 142"/>
                  <a:gd name="T8" fmla="*/ 43 w 521"/>
                  <a:gd name="T9" fmla="*/ 2 h 142"/>
                  <a:gd name="T10" fmla="*/ 4 w 521"/>
                  <a:gd name="T11" fmla="*/ 22 h 142"/>
                  <a:gd name="T12" fmla="*/ 0 w 521"/>
                  <a:gd name="T13" fmla="*/ 25 h 142"/>
                </a:gdLst>
                <a:ahLst/>
                <a:cxnLst>
                  <a:cxn ang="0">
                    <a:pos x="T0" y="T1"/>
                  </a:cxn>
                  <a:cxn ang="0">
                    <a:pos x="T2" y="T3"/>
                  </a:cxn>
                  <a:cxn ang="0">
                    <a:pos x="T4" y="T5"/>
                  </a:cxn>
                  <a:cxn ang="0">
                    <a:pos x="T6" y="T7"/>
                  </a:cxn>
                  <a:cxn ang="0">
                    <a:pos x="T8" y="T9"/>
                  </a:cxn>
                  <a:cxn ang="0">
                    <a:pos x="T10" y="T11"/>
                  </a:cxn>
                  <a:cxn ang="0">
                    <a:pos x="T12" y="T13"/>
                  </a:cxn>
                </a:cxnLst>
                <a:rect l="0" t="0" r="r" b="b"/>
                <a:pathLst>
                  <a:path w="521" h="142">
                    <a:moveTo>
                      <a:pt x="521" y="142"/>
                    </a:moveTo>
                    <a:lnTo>
                      <a:pt x="358" y="142"/>
                    </a:lnTo>
                    <a:lnTo>
                      <a:pt x="147" y="97"/>
                    </a:lnTo>
                    <a:lnTo>
                      <a:pt x="44" y="0"/>
                    </a:lnTo>
                    <a:lnTo>
                      <a:pt x="43" y="2"/>
                    </a:lnTo>
                    <a:lnTo>
                      <a:pt x="4" y="22"/>
                    </a:lnTo>
                    <a:lnTo>
                      <a:pt x="0" y="25"/>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6" name="Freeform 82"/>
              <p:cNvSpPr>
                <a:spLocks/>
              </p:cNvSpPr>
              <p:nvPr/>
            </p:nvSpPr>
            <p:spPr bwMode="auto">
              <a:xfrm>
                <a:off x="1385888" y="5675313"/>
                <a:ext cx="55563" cy="52388"/>
              </a:xfrm>
              <a:custGeom>
                <a:avLst/>
                <a:gdLst>
                  <a:gd name="T0" fmla="*/ 30 w 35"/>
                  <a:gd name="T1" fmla="*/ 4 h 33"/>
                  <a:gd name="T2" fmla="*/ 26 w 35"/>
                  <a:gd name="T3" fmla="*/ 1 h 33"/>
                  <a:gd name="T4" fmla="*/ 22 w 35"/>
                  <a:gd name="T5" fmla="*/ 0 h 33"/>
                  <a:gd name="T6" fmla="*/ 18 w 35"/>
                  <a:gd name="T7" fmla="*/ 0 h 33"/>
                  <a:gd name="T8" fmla="*/ 12 w 35"/>
                  <a:gd name="T9" fmla="*/ 0 h 33"/>
                  <a:gd name="T10" fmla="*/ 8 w 35"/>
                  <a:gd name="T11" fmla="*/ 1 h 33"/>
                  <a:gd name="T12" fmla="*/ 5 w 35"/>
                  <a:gd name="T13" fmla="*/ 4 h 33"/>
                  <a:gd name="T14" fmla="*/ 3 w 35"/>
                  <a:gd name="T15" fmla="*/ 8 h 33"/>
                  <a:gd name="T16" fmla="*/ 0 w 35"/>
                  <a:gd name="T17" fmla="*/ 12 h 33"/>
                  <a:gd name="T18" fmla="*/ 0 w 35"/>
                  <a:gd name="T19" fmla="*/ 16 h 33"/>
                  <a:gd name="T20" fmla="*/ 0 w 35"/>
                  <a:gd name="T21" fmla="*/ 21 h 33"/>
                  <a:gd name="T22" fmla="*/ 3 w 35"/>
                  <a:gd name="T23" fmla="*/ 25 h 33"/>
                  <a:gd name="T24" fmla="*/ 5 w 35"/>
                  <a:gd name="T25" fmla="*/ 28 h 33"/>
                  <a:gd name="T26" fmla="*/ 8 w 35"/>
                  <a:gd name="T27" fmla="*/ 31 h 33"/>
                  <a:gd name="T28" fmla="*/ 12 w 35"/>
                  <a:gd name="T29" fmla="*/ 33 h 33"/>
                  <a:gd name="T30" fmla="*/ 18 w 35"/>
                  <a:gd name="T31" fmla="*/ 33 h 33"/>
                  <a:gd name="T32" fmla="*/ 22 w 35"/>
                  <a:gd name="T33" fmla="*/ 33 h 33"/>
                  <a:gd name="T34" fmla="*/ 26 w 35"/>
                  <a:gd name="T35" fmla="*/ 31 h 33"/>
                  <a:gd name="T36" fmla="*/ 30 w 35"/>
                  <a:gd name="T37" fmla="*/ 28 h 33"/>
                  <a:gd name="T38" fmla="*/ 32 w 35"/>
                  <a:gd name="T39" fmla="*/ 25 h 33"/>
                  <a:gd name="T40" fmla="*/ 34 w 35"/>
                  <a:gd name="T41" fmla="*/ 21 h 33"/>
                  <a:gd name="T42" fmla="*/ 35 w 35"/>
                  <a:gd name="T43" fmla="*/ 16 h 33"/>
                  <a:gd name="T44" fmla="*/ 34 w 35"/>
                  <a:gd name="T45" fmla="*/ 12 h 33"/>
                  <a:gd name="T46" fmla="*/ 32 w 35"/>
                  <a:gd name="T47" fmla="*/ 8 h 33"/>
                  <a:gd name="T48" fmla="*/ 30 w 35"/>
                  <a:gd name="T49" fmla="*/ 4 h 33"/>
                  <a:gd name="T50" fmla="*/ 30 w 35"/>
                  <a:gd name="T5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3">
                    <a:moveTo>
                      <a:pt x="30" y="4"/>
                    </a:moveTo>
                    <a:lnTo>
                      <a:pt x="26" y="1"/>
                    </a:lnTo>
                    <a:lnTo>
                      <a:pt x="22" y="0"/>
                    </a:lnTo>
                    <a:lnTo>
                      <a:pt x="18" y="0"/>
                    </a:lnTo>
                    <a:lnTo>
                      <a:pt x="12" y="0"/>
                    </a:lnTo>
                    <a:lnTo>
                      <a:pt x="8" y="1"/>
                    </a:lnTo>
                    <a:lnTo>
                      <a:pt x="5" y="4"/>
                    </a:lnTo>
                    <a:lnTo>
                      <a:pt x="3" y="8"/>
                    </a:lnTo>
                    <a:lnTo>
                      <a:pt x="0" y="12"/>
                    </a:lnTo>
                    <a:lnTo>
                      <a:pt x="0" y="16"/>
                    </a:lnTo>
                    <a:lnTo>
                      <a:pt x="0" y="21"/>
                    </a:lnTo>
                    <a:lnTo>
                      <a:pt x="3" y="25"/>
                    </a:lnTo>
                    <a:lnTo>
                      <a:pt x="5" y="28"/>
                    </a:lnTo>
                    <a:lnTo>
                      <a:pt x="8" y="31"/>
                    </a:lnTo>
                    <a:lnTo>
                      <a:pt x="12" y="33"/>
                    </a:lnTo>
                    <a:lnTo>
                      <a:pt x="18" y="33"/>
                    </a:lnTo>
                    <a:lnTo>
                      <a:pt x="22" y="33"/>
                    </a:lnTo>
                    <a:lnTo>
                      <a:pt x="26" y="31"/>
                    </a:lnTo>
                    <a:lnTo>
                      <a:pt x="30" y="28"/>
                    </a:lnTo>
                    <a:lnTo>
                      <a:pt x="32" y="25"/>
                    </a:lnTo>
                    <a:lnTo>
                      <a:pt x="34" y="21"/>
                    </a:lnTo>
                    <a:lnTo>
                      <a:pt x="35" y="16"/>
                    </a:lnTo>
                    <a:lnTo>
                      <a:pt x="34" y="12"/>
                    </a:lnTo>
                    <a:lnTo>
                      <a:pt x="32" y="8"/>
                    </a:lnTo>
                    <a:lnTo>
                      <a:pt x="30" y="4"/>
                    </a:lnTo>
                    <a:lnTo>
                      <a:pt x="30"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57" name="Freeform 83"/>
              <p:cNvSpPr>
                <a:spLocks/>
              </p:cNvSpPr>
              <p:nvPr/>
            </p:nvSpPr>
            <p:spPr bwMode="auto">
              <a:xfrm>
                <a:off x="1449388" y="5638800"/>
                <a:ext cx="55563" cy="55563"/>
              </a:xfrm>
              <a:custGeom>
                <a:avLst/>
                <a:gdLst>
                  <a:gd name="T0" fmla="*/ 30 w 35"/>
                  <a:gd name="T1" fmla="*/ 5 h 35"/>
                  <a:gd name="T2" fmla="*/ 27 w 35"/>
                  <a:gd name="T3" fmla="*/ 3 h 35"/>
                  <a:gd name="T4" fmla="*/ 23 w 35"/>
                  <a:gd name="T5" fmla="*/ 0 h 35"/>
                  <a:gd name="T6" fmla="*/ 18 w 35"/>
                  <a:gd name="T7" fmla="*/ 0 h 35"/>
                  <a:gd name="T8" fmla="*/ 14 w 35"/>
                  <a:gd name="T9" fmla="*/ 0 h 35"/>
                  <a:gd name="T10" fmla="*/ 10 w 35"/>
                  <a:gd name="T11" fmla="*/ 3 h 35"/>
                  <a:gd name="T12" fmla="*/ 6 w 35"/>
                  <a:gd name="T13" fmla="*/ 5 h 35"/>
                  <a:gd name="T14" fmla="*/ 3 w 35"/>
                  <a:gd name="T15" fmla="*/ 8 h 35"/>
                  <a:gd name="T16" fmla="*/ 2 w 35"/>
                  <a:gd name="T17" fmla="*/ 12 h 35"/>
                  <a:gd name="T18" fmla="*/ 0 w 35"/>
                  <a:gd name="T19" fmla="*/ 17 h 35"/>
                  <a:gd name="T20" fmla="*/ 2 w 35"/>
                  <a:gd name="T21" fmla="*/ 21 h 35"/>
                  <a:gd name="T22" fmla="*/ 3 w 35"/>
                  <a:gd name="T23" fmla="*/ 25 h 35"/>
                  <a:gd name="T24" fmla="*/ 6 w 35"/>
                  <a:gd name="T25" fmla="*/ 29 h 35"/>
                  <a:gd name="T26" fmla="*/ 10 w 35"/>
                  <a:gd name="T27" fmla="*/ 32 h 35"/>
                  <a:gd name="T28" fmla="*/ 14 w 35"/>
                  <a:gd name="T29" fmla="*/ 33 h 35"/>
                  <a:gd name="T30" fmla="*/ 18 w 35"/>
                  <a:gd name="T31" fmla="*/ 35 h 35"/>
                  <a:gd name="T32" fmla="*/ 23 w 35"/>
                  <a:gd name="T33" fmla="*/ 33 h 35"/>
                  <a:gd name="T34" fmla="*/ 27 w 35"/>
                  <a:gd name="T35" fmla="*/ 32 h 35"/>
                  <a:gd name="T36" fmla="*/ 30 w 35"/>
                  <a:gd name="T37" fmla="*/ 29 h 35"/>
                  <a:gd name="T38" fmla="*/ 33 w 35"/>
                  <a:gd name="T39" fmla="*/ 25 h 35"/>
                  <a:gd name="T40" fmla="*/ 35 w 35"/>
                  <a:gd name="T41" fmla="*/ 21 h 35"/>
                  <a:gd name="T42" fmla="*/ 35 w 35"/>
                  <a:gd name="T43" fmla="*/ 17 h 35"/>
                  <a:gd name="T44" fmla="*/ 35 w 35"/>
                  <a:gd name="T45" fmla="*/ 12 h 35"/>
                  <a:gd name="T46" fmla="*/ 33 w 35"/>
                  <a:gd name="T47" fmla="*/ 8 h 35"/>
                  <a:gd name="T48" fmla="*/ 30 w 35"/>
                  <a:gd name="T49" fmla="*/ 5 h 35"/>
                  <a:gd name="T50" fmla="*/ 30 w 35"/>
                  <a:gd name="T5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30" y="5"/>
                    </a:moveTo>
                    <a:lnTo>
                      <a:pt x="27" y="3"/>
                    </a:lnTo>
                    <a:lnTo>
                      <a:pt x="23" y="0"/>
                    </a:lnTo>
                    <a:lnTo>
                      <a:pt x="18" y="0"/>
                    </a:lnTo>
                    <a:lnTo>
                      <a:pt x="14" y="0"/>
                    </a:lnTo>
                    <a:lnTo>
                      <a:pt x="10" y="3"/>
                    </a:lnTo>
                    <a:lnTo>
                      <a:pt x="6" y="5"/>
                    </a:lnTo>
                    <a:lnTo>
                      <a:pt x="3" y="8"/>
                    </a:lnTo>
                    <a:lnTo>
                      <a:pt x="2" y="12"/>
                    </a:lnTo>
                    <a:lnTo>
                      <a:pt x="0" y="17"/>
                    </a:lnTo>
                    <a:lnTo>
                      <a:pt x="2" y="21"/>
                    </a:lnTo>
                    <a:lnTo>
                      <a:pt x="3" y="25"/>
                    </a:lnTo>
                    <a:lnTo>
                      <a:pt x="6" y="29"/>
                    </a:lnTo>
                    <a:lnTo>
                      <a:pt x="10" y="32"/>
                    </a:lnTo>
                    <a:lnTo>
                      <a:pt x="14" y="33"/>
                    </a:lnTo>
                    <a:lnTo>
                      <a:pt x="18" y="35"/>
                    </a:lnTo>
                    <a:lnTo>
                      <a:pt x="23" y="33"/>
                    </a:lnTo>
                    <a:lnTo>
                      <a:pt x="27" y="32"/>
                    </a:lnTo>
                    <a:lnTo>
                      <a:pt x="30" y="29"/>
                    </a:lnTo>
                    <a:lnTo>
                      <a:pt x="33" y="25"/>
                    </a:lnTo>
                    <a:lnTo>
                      <a:pt x="35" y="21"/>
                    </a:lnTo>
                    <a:lnTo>
                      <a:pt x="35" y="17"/>
                    </a:lnTo>
                    <a:lnTo>
                      <a:pt x="35" y="12"/>
                    </a:lnTo>
                    <a:lnTo>
                      <a:pt x="33" y="8"/>
                    </a:lnTo>
                    <a:lnTo>
                      <a:pt x="30" y="5"/>
                    </a:lnTo>
                    <a:lnTo>
                      <a:pt x="30"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58" name="Freeform 84"/>
              <p:cNvSpPr>
                <a:spLocks/>
              </p:cNvSpPr>
              <p:nvPr/>
            </p:nvSpPr>
            <p:spPr bwMode="auto">
              <a:xfrm>
                <a:off x="1614488" y="5792788"/>
                <a:ext cx="55563" cy="55563"/>
              </a:xfrm>
              <a:custGeom>
                <a:avLst/>
                <a:gdLst>
                  <a:gd name="T0" fmla="*/ 29 w 35"/>
                  <a:gd name="T1" fmla="*/ 5 h 35"/>
                  <a:gd name="T2" fmla="*/ 25 w 35"/>
                  <a:gd name="T3" fmla="*/ 2 h 35"/>
                  <a:gd name="T4" fmla="*/ 21 w 35"/>
                  <a:gd name="T5" fmla="*/ 1 h 35"/>
                  <a:gd name="T6" fmla="*/ 17 w 35"/>
                  <a:gd name="T7" fmla="*/ 0 h 35"/>
                  <a:gd name="T8" fmla="*/ 12 w 35"/>
                  <a:gd name="T9" fmla="*/ 1 h 35"/>
                  <a:gd name="T10" fmla="*/ 8 w 35"/>
                  <a:gd name="T11" fmla="*/ 2 h 35"/>
                  <a:gd name="T12" fmla="*/ 5 w 35"/>
                  <a:gd name="T13" fmla="*/ 5 h 35"/>
                  <a:gd name="T14" fmla="*/ 3 w 35"/>
                  <a:gd name="T15" fmla="*/ 9 h 35"/>
                  <a:gd name="T16" fmla="*/ 0 w 35"/>
                  <a:gd name="T17" fmla="*/ 13 h 35"/>
                  <a:gd name="T18" fmla="*/ 0 w 35"/>
                  <a:gd name="T19" fmla="*/ 17 h 35"/>
                  <a:gd name="T20" fmla="*/ 0 w 35"/>
                  <a:gd name="T21" fmla="*/ 21 h 35"/>
                  <a:gd name="T22" fmla="*/ 3 w 35"/>
                  <a:gd name="T23" fmla="*/ 27 h 35"/>
                  <a:gd name="T24" fmla="*/ 5 w 35"/>
                  <a:gd name="T25" fmla="*/ 29 h 35"/>
                  <a:gd name="T26" fmla="*/ 8 w 35"/>
                  <a:gd name="T27" fmla="*/ 32 h 35"/>
                  <a:gd name="T28" fmla="*/ 12 w 35"/>
                  <a:gd name="T29" fmla="*/ 33 h 35"/>
                  <a:gd name="T30" fmla="*/ 17 w 35"/>
                  <a:gd name="T31" fmla="*/ 35 h 35"/>
                  <a:gd name="T32" fmla="*/ 21 w 35"/>
                  <a:gd name="T33" fmla="*/ 33 h 35"/>
                  <a:gd name="T34" fmla="*/ 25 w 35"/>
                  <a:gd name="T35" fmla="*/ 32 h 35"/>
                  <a:gd name="T36" fmla="*/ 29 w 35"/>
                  <a:gd name="T37" fmla="*/ 29 h 35"/>
                  <a:gd name="T38" fmla="*/ 32 w 35"/>
                  <a:gd name="T39" fmla="*/ 27 h 35"/>
                  <a:gd name="T40" fmla="*/ 33 w 35"/>
                  <a:gd name="T41" fmla="*/ 21 h 35"/>
                  <a:gd name="T42" fmla="*/ 35 w 35"/>
                  <a:gd name="T43" fmla="*/ 17 h 35"/>
                  <a:gd name="T44" fmla="*/ 33 w 35"/>
                  <a:gd name="T45" fmla="*/ 13 h 35"/>
                  <a:gd name="T46" fmla="*/ 32 w 35"/>
                  <a:gd name="T47" fmla="*/ 9 h 35"/>
                  <a:gd name="T48" fmla="*/ 29 w 35"/>
                  <a:gd name="T49" fmla="*/ 5 h 35"/>
                  <a:gd name="T50" fmla="*/ 29 w 35"/>
                  <a:gd name="T5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29" y="5"/>
                    </a:moveTo>
                    <a:lnTo>
                      <a:pt x="25" y="2"/>
                    </a:lnTo>
                    <a:lnTo>
                      <a:pt x="21" y="1"/>
                    </a:lnTo>
                    <a:lnTo>
                      <a:pt x="17" y="0"/>
                    </a:lnTo>
                    <a:lnTo>
                      <a:pt x="12" y="1"/>
                    </a:lnTo>
                    <a:lnTo>
                      <a:pt x="8" y="2"/>
                    </a:lnTo>
                    <a:lnTo>
                      <a:pt x="5" y="5"/>
                    </a:lnTo>
                    <a:lnTo>
                      <a:pt x="3" y="9"/>
                    </a:lnTo>
                    <a:lnTo>
                      <a:pt x="0" y="13"/>
                    </a:lnTo>
                    <a:lnTo>
                      <a:pt x="0" y="17"/>
                    </a:lnTo>
                    <a:lnTo>
                      <a:pt x="0" y="21"/>
                    </a:lnTo>
                    <a:lnTo>
                      <a:pt x="3" y="27"/>
                    </a:lnTo>
                    <a:lnTo>
                      <a:pt x="5" y="29"/>
                    </a:lnTo>
                    <a:lnTo>
                      <a:pt x="8" y="32"/>
                    </a:lnTo>
                    <a:lnTo>
                      <a:pt x="12" y="33"/>
                    </a:lnTo>
                    <a:lnTo>
                      <a:pt x="17" y="35"/>
                    </a:lnTo>
                    <a:lnTo>
                      <a:pt x="21" y="33"/>
                    </a:lnTo>
                    <a:lnTo>
                      <a:pt x="25" y="32"/>
                    </a:lnTo>
                    <a:lnTo>
                      <a:pt x="29" y="29"/>
                    </a:lnTo>
                    <a:lnTo>
                      <a:pt x="32" y="27"/>
                    </a:lnTo>
                    <a:lnTo>
                      <a:pt x="33" y="21"/>
                    </a:lnTo>
                    <a:lnTo>
                      <a:pt x="35" y="17"/>
                    </a:lnTo>
                    <a:lnTo>
                      <a:pt x="33" y="13"/>
                    </a:lnTo>
                    <a:lnTo>
                      <a:pt x="32" y="9"/>
                    </a:lnTo>
                    <a:lnTo>
                      <a:pt x="29" y="5"/>
                    </a:lnTo>
                    <a:lnTo>
                      <a:pt x="29"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59" name="Freeform 85"/>
              <p:cNvSpPr>
                <a:spLocks/>
              </p:cNvSpPr>
              <p:nvPr/>
            </p:nvSpPr>
            <p:spPr bwMode="auto">
              <a:xfrm>
                <a:off x="1949451" y="5864225"/>
                <a:ext cx="55563" cy="53975"/>
              </a:xfrm>
              <a:custGeom>
                <a:avLst/>
                <a:gdLst>
                  <a:gd name="T0" fmla="*/ 29 w 35"/>
                  <a:gd name="T1" fmla="*/ 4 h 34"/>
                  <a:gd name="T2" fmla="*/ 25 w 35"/>
                  <a:gd name="T3" fmla="*/ 2 h 34"/>
                  <a:gd name="T4" fmla="*/ 21 w 35"/>
                  <a:gd name="T5" fmla="*/ 0 h 34"/>
                  <a:gd name="T6" fmla="*/ 17 w 35"/>
                  <a:gd name="T7" fmla="*/ 0 h 34"/>
                  <a:gd name="T8" fmla="*/ 13 w 35"/>
                  <a:gd name="T9" fmla="*/ 0 h 34"/>
                  <a:gd name="T10" fmla="*/ 9 w 35"/>
                  <a:gd name="T11" fmla="*/ 2 h 34"/>
                  <a:gd name="T12" fmla="*/ 5 w 35"/>
                  <a:gd name="T13" fmla="*/ 4 h 34"/>
                  <a:gd name="T14" fmla="*/ 3 w 35"/>
                  <a:gd name="T15" fmla="*/ 8 h 34"/>
                  <a:gd name="T16" fmla="*/ 1 w 35"/>
                  <a:gd name="T17" fmla="*/ 13 h 34"/>
                  <a:gd name="T18" fmla="*/ 0 w 35"/>
                  <a:gd name="T19" fmla="*/ 17 h 34"/>
                  <a:gd name="T20" fmla="*/ 1 w 35"/>
                  <a:gd name="T21" fmla="*/ 22 h 34"/>
                  <a:gd name="T22" fmla="*/ 3 w 35"/>
                  <a:gd name="T23" fmla="*/ 26 h 34"/>
                  <a:gd name="T24" fmla="*/ 5 w 35"/>
                  <a:gd name="T25" fmla="*/ 30 h 34"/>
                  <a:gd name="T26" fmla="*/ 9 w 35"/>
                  <a:gd name="T27" fmla="*/ 33 h 34"/>
                  <a:gd name="T28" fmla="*/ 13 w 35"/>
                  <a:gd name="T29" fmla="*/ 34 h 34"/>
                  <a:gd name="T30" fmla="*/ 17 w 35"/>
                  <a:gd name="T31" fmla="*/ 34 h 34"/>
                  <a:gd name="T32" fmla="*/ 21 w 35"/>
                  <a:gd name="T33" fmla="*/ 34 h 34"/>
                  <a:gd name="T34" fmla="*/ 25 w 35"/>
                  <a:gd name="T35" fmla="*/ 33 h 34"/>
                  <a:gd name="T36" fmla="*/ 29 w 35"/>
                  <a:gd name="T37" fmla="*/ 30 h 34"/>
                  <a:gd name="T38" fmla="*/ 32 w 35"/>
                  <a:gd name="T39" fmla="*/ 26 h 34"/>
                  <a:gd name="T40" fmla="*/ 33 w 35"/>
                  <a:gd name="T41" fmla="*/ 22 h 34"/>
                  <a:gd name="T42" fmla="*/ 35 w 35"/>
                  <a:gd name="T43" fmla="*/ 17 h 34"/>
                  <a:gd name="T44" fmla="*/ 33 w 35"/>
                  <a:gd name="T45" fmla="*/ 13 h 34"/>
                  <a:gd name="T46" fmla="*/ 32 w 35"/>
                  <a:gd name="T47" fmla="*/ 8 h 34"/>
                  <a:gd name="T48" fmla="*/ 29 w 35"/>
                  <a:gd name="T49" fmla="*/ 4 h 34"/>
                  <a:gd name="T50" fmla="*/ 29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29" y="4"/>
                    </a:moveTo>
                    <a:lnTo>
                      <a:pt x="25" y="2"/>
                    </a:lnTo>
                    <a:lnTo>
                      <a:pt x="21" y="0"/>
                    </a:lnTo>
                    <a:lnTo>
                      <a:pt x="17" y="0"/>
                    </a:lnTo>
                    <a:lnTo>
                      <a:pt x="13" y="0"/>
                    </a:lnTo>
                    <a:lnTo>
                      <a:pt x="9" y="2"/>
                    </a:lnTo>
                    <a:lnTo>
                      <a:pt x="5" y="4"/>
                    </a:lnTo>
                    <a:lnTo>
                      <a:pt x="3" y="8"/>
                    </a:lnTo>
                    <a:lnTo>
                      <a:pt x="1" y="13"/>
                    </a:lnTo>
                    <a:lnTo>
                      <a:pt x="0" y="17"/>
                    </a:lnTo>
                    <a:lnTo>
                      <a:pt x="1" y="22"/>
                    </a:lnTo>
                    <a:lnTo>
                      <a:pt x="3" y="26"/>
                    </a:lnTo>
                    <a:lnTo>
                      <a:pt x="5" y="30"/>
                    </a:lnTo>
                    <a:lnTo>
                      <a:pt x="9" y="33"/>
                    </a:lnTo>
                    <a:lnTo>
                      <a:pt x="13" y="34"/>
                    </a:lnTo>
                    <a:lnTo>
                      <a:pt x="17" y="34"/>
                    </a:lnTo>
                    <a:lnTo>
                      <a:pt x="21" y="34"/>
                    </a:lnTo>
                    <a:lnTo>
                      <a:pt x="25" y="33"/>
                    </a:lnTo>
                    <a:lnTo>
                      <a:pt x="29" y="30"/>
                    </a:lnTo>
                    <a:lnTo>
                      <a:pt x="32" y="26"/>
                    </a:lnTo>
                    <a:lnTo>
                      <a:pt x="33" y="22"/>
                    </a:lnTo>
                    <a:lnTo>
                      <a:pt x="35" y="17"/>
                    </a:lnTo>
                    <a:lnTo>
                      <a:pt x="33" y="13"/>
                    </a:lnTo>
                    <a:lnTo>
                      <a:pt x="32" y="8"/>
                    </a:lnTo>
                    <a:lnTo>
                      <a:pt x="29" y="4"/>
                    </a:lnTo>
                    <a:lnTo>
                      <a:pt x="29"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0" name="Freeform 86"/>
              <p:cNvSpPr>
                <a:spLocks/>
              </p:cNvSpPr>
              <p:nvPr/>
            </p:nvSpPr>
            <p:spPr bwMode="auto">
              <a:xfrm>
                <a:off x="2206626" y="5864225"/>
                <a:ext cx="55563" cy="53975"/>
              </a:xfrm>
              <a:custGeom>
                <a:avLst/>
                <a:gdLst>
                  <a:gd name="T0" fmla="*/ 30 w 35"/>
                  <a:gd name="T1" fmla="*/ 4 h 34"/>
                  <a:gd name="T2" fmla="*/ 26 w 35"/>
                  <a:gd name="T3" fmla="*/ 2 h 34"/>
                  <a:gd name="T4" fmla="*/ 22 w 35"/>
                  <a:gd name="T5" fmla="*/ 0 h 34"/>
                  <a:gd name="T6" fmla="*/ 18 w 35"/>
                  <a:gd name="T7" fmla="*/ 0 h 34"/>
                  <a:gd name="T8" fmla="*/ 12 w 35"/>
                  <a:gd name="T9" fmla="*/ 0 h 34"/>
                  <a:gd name="T10" fmla="*/ 8 w 35"/>
                  <a:gd name="T11" fmla="*/ 2 h 34"/>
                  <a:gd name="T12" fmla="*/ 6 w 35"/>
                  <a:gd name="T13" fmla="*/ 4 h 34"/>
                  <a:gd name="T14" fmla="*/ 3 w 35"/>
                  <a:gd name="T15" fmla="*/ 8 h 34"/>
                  <a:gd name="T16" fmla="*/ 0 w 35"/>
                  <a:gd name="T17" fmla="*/ 13 h 34"/>
                  <a:gd name="T18" fmla="*/ 0 w 35"/>
                  <a:gd name="T19" fmla="*/ 17 h 34"/>
                  <a:gd name="T20" fmla="*/ 0 w 35"/>
                  <a:gd name="T21" fmla="*/ 22 h 34"/>
                  <a:gd name="T22" fmla="*/ 3 w 35"/>
                  <a:gd name="T23" fmla="*/ 26 h 34"/>
                  <a:gd name="T24" fmla="*/ 6 w 35"/>
                  <a:gd name="T25" fmla="*/ 30 h 34"/>
                  <a:gd name="T26" fmla="*/ 8 w 35"/>
                  <a:gd name="T27" fmla="*/ 33 h 34"/>
                  <a:gd name="T28" fmla="*/ 12 w 35"/>
                  <a:gd name="T29" fmla="*/ 34 h 34"/>
                  <a:gd name="T30" fmla="*/ 18 w 35"/>
                  <a:gd name="T31" fmla="*/ 34 h 34"/>
                  <a:gd name="T32" fmla="*/ 22 w 35"/>
                  <a:gd name="T33" fmla="*/ 34 h 34"/>
                  <a:gd name="T34" fmla="*/ 26 w 35"/>
                  <a:gd name="T35" fmla="*/ 33 h 34"/>
                  <a:gd name="T36" fmla="*/ 30 w 35"/>
                  <a:gd name="T37" fmla="*/ 30 h 34"/>
                  <a:gd name="T38" fmla="*/ 33 w 35"/>
                  <a:gd name="T39" fmla="*/ 26 h 34"/>
                  <a:gd name="T40" fmla="*/ 34 w 35"/>
                  <a:gd name="T41" fmla="*/ 22 h 34"/>
                  <a:gd name="T42" fmla="*/ 35 w 35"/>
                  <a:gd name="T43" fmla="*/ 17 h 34"/>
                  <a:gd name="T44" fmla="*/ 34 w 35"/>
                  <a:gd name="T45" fmla="*/ 13 h 34"/>
                  <a:gd name="T46" fmla="*/ 33 w 35"/>
                  <a:gd name="T47" fmla="*/ 8 h 34"/>
                  <a:gd name="T48" fmla="*/ 30 w 35"/>
                  <a:gd name="T49" fmla="*/ 4 h 34"/>
                  <a:gd name="T50" fmla="*/ 30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30" y="4"/>
                    </a:moveTo>
                    <a:lnTo>
                      <a:pt x="26" y="2"/>
                    </a:lnTo>
                    <a:lnTo>
                      <a:pt x="22" y="0"/>
                    </a:lnTo>
                    <a:lnTo>
                      <a:pt x="18" y="0"/>
                    </a:lnTo>
                    <a:lnTo>
                      <a:pt x="12" y="0"/>
                    </a:lnTo>
                    <a:lnTo>
                      <a:pt x="8" y="2"/>
                    </a:lnTo>
                    <a:lnTo>
                      <a:pt x="6" y="4"/>
                    </a:lnTo>
                    <a:lnTo>
                      <a:pt x="3" y="8"/>
                    </a:lnTo>
                    <a:lnTo>
                      <a:pt x="0" y="13"/>
                    </a:lnTo>
                    <a:lnTo>
                      <a:pt x="0" y="17"/>
                    </a:lnTo>
                    <a:lnTo>
                      <a:pt x="0" y="22"/>
                    </a:lnTo>
                    <a:lnTo>
                      <a:pt x="3" y="26"/>
                    </a:lnTo>
                    <a:lnTo>
                      <a:pt x="6" y="30"/>
                    </a:lnTo>
                    <a:lnTo>
                      <a:pt x="8" y="33"/>
                    </a:lnTo>
                    <a:lnTo>
                      <a:pt x="12" y="34"/>
                    </a:lnTo>
                    <a:lnTo>
                      <a:pt x="18" y="34"/>
                    </a:lnTo>
                    <a:lnTo>
                      <a:pt x="22" y="34"/>
                    </a:lnTo>
                    <a:lnTo>
                      <a:pt x="26" y="33"/>
                    </a:lnTo>
                    <a:lnTo>
                      <a:pt x="30" y="30"/>
                    </a:lnTo>
                    <a:lnTo>
                      <a:pt x="33" y="26"/>
                    </a:lnTo>
                    <a:lnTo>
                      <a:pt x="34" y="22"/>
                    </a:lnTo>
                    <a:lnTo>
                      <a:pt x="35" y="17"/>
                    </a:lnTo>
                    <a:lnTo>
                      <a:pt x="34" y="13"/>
                    </a:lnTo>
                    <a:lnTo>
                      <a:pt x="33" y="8"/>
                    </a:lnTo>
                    <a:lnTo>
                      <a:pt x="30" y="4"/>
                    </a:lnTo>
                    <a:lnTo>
                      <a:pt x="30"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70" name="Line 96"/>
              <p:cNvSpPr>
                <a:spLocks noChangeShapeType="1"/>
              </p:cNvSpPr>
              <p:nvPr/>
            </p:nvSpPr>
            <p:spPr bwMode="auto">
              <a:xfrm>
                <a:off x="1482726" y="5111750"/>
                <a:ext cx="0" cy="174625"/>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7" name="Line 103"/>
              <p:cNvSpPr>
                <a:spLocks noChangeShapeType="1"/>
              </p:cNvSpPr>
              <p:nvPr/>
            </p:nvSpPr>
            <p:spPr bwMode="auto">
              <a:xfrm flipV="1">
                <a:off x="1409701" y="5273675"/>
                <a:ext cx="0" cy="865188"/>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8" name="Line 104"/>
              <p:cNvSpPr>
                <a:spLocks noChangeShapeType="1"/>
              </p:cNvSpPr>
              <p:nvPr/>
            </p:nvSpPr>
            <p:spPr bwMode="auto">
              <a:xfrm>
                <a:off x="1641476" y="5434013"/>
                <a:ext cx="0" cy="150813"/>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9" name="Line 105"/>
              <p:cNvSpPr>
                <a:spLocks noChangeShapeType="1"/>
              </p:cNvSpPr>
              <p:nvPr/>
            </p:nvSpPr>
            <p:spPr bwMode="auto">
              <a:xfrm flipV="1">
                <a:off x="1979613" y="5510213"/>
                <a:ext cx="0" cy="234950"/>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80" name="Line 106"/>
              <p:cNvSpPr>
                <a:spLocks noChangeShapeType="1"/>
              </p:cNvSpPr>
              <p:nvPr/>
            </p:nvSpPr>
            <p:spPr bwMode="auto">
              <a:xfrm>
                <a:off x="2228851" y="5238750"/>
                <a:ext cx="0" cy="171450"/>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82" name="Freeform 108"/>
              <p:cNvSpPr>
                <a:spLocks/>
              </p:cNvSpPr>
              <p:nvPr/>
            </p:nvSpPr>
            <p:spPr bwMode="auto">
              <a:xfrm>
                <a:off x="1409701" y="5286375"/>
                <a:ext cx="1160463" cy="336550"/>
              </a:xfrm>
              <a:custGeom>
                <a:avLst/>
                <a:gdLst>
                  <a:gd name="T0" fmla="*/ 0 w 731"/>
                  <a:gd name="T1" fmla="*/ 159 h 212"/>
                  <a:gd name="T2" fmla="*/ 46 w 731"/>
                  <a:gd name="T3" fmla="*/ 0 h 212"/>
                  <a:gd name="T4" fmla="*/ 146 w 731"/>
                  <a:gd name="T5" fmla="*/ 188 h 212"/>
                  <a:gd name="T6" fmla="*/ 361 w 731"/>
                  <a:gd name="T7" fmla="*/ 188 h 212"/>
                  <a:gd name="T8" fmla="*/ 516 w 731"/>
                  <a:gd name="T9" fmla="*/ 78 h 212"/>
                  <a:gd name="T10" fmla="*/ 731 w 731"/>
                  <a:gd name="T11" fmla="*/ 212 h 212"/>
                </a:gdLst>
                <a:ahLst/>
                <a:cxnLst>
                  <a:cxn ang="0">
                    <a:pos x="T0" y="T1"/>
                  </a:cxn>
                  <a:cxn ang="0">
                    <a:pos x="T2" y="T3"/>
                  </a:cxn>
                  <a:cxn ang="0">
                    <a:pos x="T4" y="T5"/>
                  </a:cxn>
                  <a:cxn ang="0">
                    <a:pos x="T6" y="T7"/>
                  </a:cxn>
                  <a:cxn ang="0">
                    <a:pos x="T8" y="T9"/>
                  </a:cxn>
                  <a:cxn ang="0">
                    <a:pos x="T10" y="T11"/>
                  </a:cxn>
                </a:cxnLst>
                <a:rect l="0" t="0" r="r" b="b"/>
                <a:pathLst>
                  <a:path w="731" h="212">
                    <a:moveTo>
                      <a:pt x="0" y="159"/>
                    </a:moveTo>
                    <a:lnTo>
                      <a:pt x="46" y="0"/>
                    </a:lnTo>
                    <a:lnTo>
                      <a:pt x="146" y="188"/>
                    </a:lnTo>
                    <a:lnTo>
                      <a:pt x="361" y="188"/>
                    </a:lnTo>
                    <a:lnTo>
                      <a:pt x="516" y="78"/>
                    </a:lnTo>
                    <a:lnTo>
                      <a:pt x="731" y="212"/>
                    </a:lnTo>
                  </a:path>
                </a:pathLst>
              </a:custGeom>
              <a:noFill/>
              <a:ln w="17463">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83" name="Freeform 109"/>
              <p:cNvSpPr>
                <a:spLocks/>
              </p:cNvSpPr>
              <p:nvPr/>
            </p:nvSpPr>
            <p:spPr bwMode="auto">
              <a:xfrm>
                <a:off x="1381126" y="5510213"/>
                <a:ext cx="55563" cy="55563"/>
              </a:xfrm>
              <a:custGeom>
                <a:avLst/>
                <a:gdLst>
                  <a:gd name="T0" fmla="*/ 30 w 35"/>
                  <a:gd name="T1" fmla="*/ 6 h 35"/>
                  <a:gd name="T2" fmla="*/ 27 w 35"/>
                  <a:gd name="T3" fmla="*/ 3 h 35"/>
                  <a:gd name="T4" fmla="*/ 23 w 35"/>
                  <a:gd name="T5" fmla="*/ 1 h 35"/>
                  <a:gd name="T6" fmla="*/ 18 w 35"/>
                  <a:gd name="T7" fmla="*/ 0 h 35"/>
                  <a:gd name="T8" fmla="*/ 14 w 35"/>
                  <a:gd name="T9" fmla="*/ 1 h 35"/>
                  <a:gd name="T10" fmla="*/ 10 w 35"/>
                  <a:gd name="T11" fmla="*/ 3 h 35"/>
                  <a:gd name="T12" fmla="*/ 6 w 35"/>
                  <a:gd name="T13" fmla="*/ 6 h 35"/>
                  <a:gd name="T14" fmla="*/ 3 w 35"/>
                  <a:gd name="T15" fmla="*/ 10 h 35"/>
                  <a:gd name="T16" fmla="*/ 2 w 35"/>
                  <a:gd name="T17" fmla="*/ 14 h 35"/>
                  <a:gd name="T18" fmla="*/ 0 w 35"/>
                  <a:gd name="T19" fmla="*/ 18 h 35"/>
                  <a:gd name="T20" fmla="*/ 2 w 35"/>
                  <a:gd name="T21" fmla="*/ 22 h 35"/>
                  <a:gd name="T22" fmla="*/ 3 w 35"/>
                  <a:gd name="T23" fmla="*/ 26 h 35"/>
                  <a:gd name="T24" fmla="*/ 6 w 35"/>
                  <a:gd name="T25" fmla="*/ 30 h 35"/>
                  <a:gd name="T26" fmla="*/ 10 w 35"/>
                  <a:gd name="T27" fmla="*/ 32 h 35"/>
                  <a:gd name="T28" fmla="*/ 14 w 35"/>
                  <a:gd name="T29" fmla="*/ 34 h 35"/>
                  <a:gd name="T30" fmla="*/ 18 w 35"/>
                  <a:gd name="T31" fmla="*/ 35 h 35"/>
                  <a:gd name="T32" fmla="*/ 23 w 35"/>
                  <a:gd name="T33" fmla="*/ 34 h 35"/>
                  <a:gd name="T34" fmla="*/ 27 w 35"/>
                  <a:gd name="T35" fmla="*/ 32 h 35"/>
                  <a:gd name="T36" fmla="*/ 30 w 35"/>
                  <a:gd name="T37" fmla="*/ 30 h 35"/>
                  <a:gd name="T38" fmla="*/ 33 w 35"/>
                  <a:gd name="T39" fmla="*/ 26 h 35"/>
                  <a:gd name="T40" fmla="*/ 35 w 35"/>
                  <a:gd name="T41" fmla="*/ 22 h 35"/>
                  <a:gd name="T42" fmla="*/ 35 w 35"/>
                  <a:gd name="T43" fmla="*/ 18 h 35"/>
                  <a:gd name="T44" fmla="*/ 35 w 35"/>
                  <a:gd name="T45" fmla="*/ 14 h 35"/>
                  <a:gd name="T46" fmla="*/ 33 w 35"/>
                  <a:gd name="T47" fmla="*/ 10 h 35"/>
                  <a:gd name="T48" fmla="*/ 30 w 35"/>
                  <a:gd name="T49" fmla="*/ 6 h 35"/>
                  <a:gd name="T50" fmla="*/ 30 w 35"/>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30" y="6"/>
                    </a:moveTo>
                    <a:lnTo>
                      <a:pt x="27" y="3"/>
                    </a:lnTo>
                    <a:lnTo>
                      <a:pt x="23" y="1"/>
                    </a:lnTo>
                    <a:lnTo>
                      <a:pt x="18" y="0"/>
                    </a:lnTo>
                    <a:lnTo>
                      <a:pt x="14" y="1"/>
                    </a:lnTo>
                    <a:lnTo>
                      <a:pt x="10" y="3"/>
                    </a:lnTo>
                    <a:lnTo>
                      <a:pt x="6" y="6"/>
                    </a:lnTo>
                    <a:lnTo>
                      <a:pt x="3" y="10"/>
                    </a:lnTo>
                    <a:lnTo>
                      <a:pt x="2" y="14"/>
                    </a:lnTo>
                    <a:lnTo>
                      <a:pt x="0" y="18"/>
                    </a:lnTo>
                    <a:lnTo>
                      <a:pt x="2" y="22"/>
                    </a:lnTo>
                    <a:lnTo>
                      <a:pt x="3" y="26"/>
                    </a:lnTo>
                    <a:lnTo>
                      <a:pt x="6" y="30"/>
                    </a:lnTo>
                    <a:lnTo>
                      <a:pt x="10" y="32"/>
                    </a:lnTo>
                    <a:lnTo>
                      <a:pt x="14" y="34"/>
                    </a:lnTo>
                    <a:lnTo>
                      <a:pt x="18" y="35"/>
                    </a:lnTo>
                    <a:lnTo>
                      <a:pt x="23" y="34"/>
                    </a:lnTo>
                    <a:lnTo>
                      <a:pt x="27" y="32"/>
                    </a:lnTo>
                    <a:lnTo>
                      <a:pt x="30" y="30"/>
                    </a:lnTo>
                    <a:lnTo>
                      <a:pt x="33" y="26"/>
                    </a:lnTo>
                    <a:lnTo>
                      <a:pt x="35" y="22"/>
                    </a:lnTo>
                    <a:lnTo>
                      <a:pt x="35" y="18"/>
                    </a:lnTo>
                    <a:lnTo>
                      <a:pt x="35" y="14"/>
                    </a:lnTo>
                    <a:lnTo>
                      <a:pt x="33" y="10"/>
                    </a:lnTo>
                    <a:lnTo>
                      <a:pt x="30" y="6"/>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84" name="Freeform 110"/>
              <p:cNvSpPr>
                <a:spLocks/>
              </p:cNvSpPr>
              <p:nvPr/>
            </p:nvSpPr>
            <p:spPr bwMode="auto">
              <a:xfrm>
                <a:off x="1454151" y="5257800"/>
                <a:ext cx="53975" cy="55563"/>
              </a:xfrm>
              <a:custGeom>
                <a:avLst/>
                <a:gdLst>
                  <a:gd name="T0" fmla="*/ 30 w 34"/>
                  <a:gd name="T1" fmla="*/ 6 h 35"/>
                  <a:gd name="T2" fmla="*/ 26 w 34"/>
                  <a:gd name="T3" fmla="*/ 3 h 35"/>
                  <a:gd name="T4" fmla="*/ 22 w 34"/>
                  <a:gd name="T5" fmla="*/ 0 h 35"/>
                  <a:gd name="T6" fmla="*/ 18 w 34"/>
                  <a:gd name="T7" fmla="*/ 0 h 35"/>
                  <a:gd name="T8" fmla="*/ 12 w 34"/>
                  <a:gd name="T9" fmla="*/ 0 h 35"/>
                  <a:gd name="T10" fmla="*/ 8 w 34"/>
                  <a:gd name="T11" fmla="*/ 3 h 35"/>
                  <a:gd name="T12" fmla="*/ 4 w 34"/>
                  <a:gd name="T13" fmla="*/ 6 h 35"/>
                  <a:gd name="T14" fmla="*/ 1 w 34"/>
                  <a:gd name="T15" fmla="*/ 9 h 35"/>
                  <a:gd name="T16" fmla="*/ 0 w 34"/>
                  <a:gd name="T17" fmla="*/ 13 h 35"/>
                  <a:gd name="T18" fmla="*/ 0 w 34"/>
                  <a:gd name="T19" fmla="*/ 18 h 35"/>
                  <a:gd name="T20" fmla="*/ 0 w 34"/>
                  <a:gd name="T21" fmla="*/ 22 h 35"/>
                  <a:gd name="T22" fmla="*/ 1 w 34"/>
                  <a:gd name="T23" fmla="*/ 26 h 35"/>
                  <a:gd name="T24" fmla="*/ 4 w 34"/>
                  <a:gd name="T25" fmla="*/ 30 h 35"/>
                  <a:gd name="T26" fmla="*/ 8 w 34"/>
                  <a:gd name="T27" fmla="*/ 33 h 35"/>
                  <a:gd name="T28" fmla="*/ 12 w 34"/>
                  <a:gd name="T29" fmla="*/ 34 h 35"/>
                  <a:gd name="T30" fmla="*/ 18 w 34"/>
                  <a:gd name="T31" fmla="*/ 35 h 35"/>
                  <a:gd name="T32" fmla="*/ 22 w 34"/>
                  <a:gd name="T33" fmla="*/ 34 h 35"/>
                  <a:gd name="T34" fmla="*/ 26 w 34"/>
                  <a:gd name="T35" fmla="*/ 33 h 35"/>
                  <a:gd name="T36" fmla="*/ 30 w 34"/>
                  <a:gd name="T37" fmla="*/ 30 h 35"/>
                  <a:gd name="T38" fmla="*/ 32 w 34"/>
                  <a:gd name="T39" fmla="*/ 26 h 35"/>
                  <a:gd name="T40" fmla="*/ 34 w 34"/>
                  <a:gd name="T41" fmla="*/ 22 h 35"/>
                  <a:gd name="T42" fmla="*/ 34 w 34"/>
                  <a:gd name="T43" fmla="*/ 18 h 35"/>
                  <a:gd name="T44" fmla="*/ 34 w 34"/>
                  <a:gd name="T45" fmla="*/ 13 h 35"/>
                  <a:gd name="T46" fmla="*/ 32 w 34"/>
                  <a:gd name="T47" fmla="*/ 9 h 35"/>
                  <a:gd name="T48" fmla="*/ 30 w 34"/>
                  <a:gd name="T49" fmla="*/ 6 h 35"/>
                  <a:gd name="T50" fmla="*/ 30 w 34"/>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5">
                    <a:moveTo>
                      <a:pt x="30" y="6"/>
                    </a:moveTo>
                    <a:lnTo>
                      <a:pt x="26" y="3"/>
                    </a:lnTo>
                    <a:lnTo>
                      <a:pt x="22" y="0"/>
                    </a:lnTo>
                    <a:lnTo>
                      <a:pt x="18" y="0"/>
                    </a:lnTo>
                    <a:lnTo>
                      <a:pt x="12" y="0"/>
                    </a:lnTo>
                    <a:lnTo>
                      <a:pt x="8" y="3"/>
                    </a:lnTo>
                    <a:lnTo>
                      <a:pt x="4" y="6"/>
                    </a:lnTo>
                    <a:lnTo>
                      <a:pt x="1" y="9"/>
                    </a:lnTo>
                    <a:lnTo>
                      <a:pt x="0" y="13"/>
                    </a:lnTo>
                    <a:lnTo>
                      <a:pt x="0" y="18"/>
                    </a:lnTo>
                    <a:lnTo>
                      <a:pt x="0" y="22"/>
                    </a:lnTo>
                    <a:lnTo>
                      <a:pt x="1" y="26"/>
                    </a:lnTo>
                    <a:lnTo>
                      <a:pt x="4" y="30"/>
                    </a:lnTo>
                    <a:lnTo>
                      <a:pt x="8" y="33"/>
                    </a:lnTo>
                    <a:lnTo>
                      <a:pt x="12" y="34"/>
                    </a:lnTo>
                    <a:lnTo>
                      <a:pt x="18" y="35"/>
                    </a:lnTo>
                    <a:lnTo>
                      <a:pt x="22" y="34"/>
                    </a:lnTo>
                    <a:lnTo>
                      <a:pt x="26" y="33"/>
                    </a:lnTo>
                    <a:lnTo>
                      <a:pt x="30" y="30"/>
                    </a:lnTo>
                    <a:lnTo>
                      <a:pt x="32" y="26"/>
                    </a:lnTo>
                    <a:lnTo>
                      <a:pt x="34" y="22"/>
                    </a:lnTo>
                    <a:lnTo>
                      <a:pt x="34" y="18"/>
                    </a:lnTo>
                    <a:lnTo>
                      <a:pt x="34" y="13"/>
                    </a:lnTo>
                    <a:lnTo>
                      <a:pt x="32" y="9"/>
                    </a:lnTo>
                    <a:lnTo>
                      <a:pt x="30" y="6"/>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85" name="Freeform 111"/>
              <p:cNvSpPr>
                <a:spLocks/>
              </p:cNvSpPr>
              <p:nvPr/>
            </p:nvSpPr>
            <p:spPr bwMode="auto">
              <a:xfrm>
                <a:off x="1614488" y="5559425"/>
                <a:ext cx="55563" cy="53975"/>
              </a:xfrm>
              <a:custGeom>
                <a:avLst/>
                <a:gdLst>
                  <a:gd name="T0" fmla="*/ 29 w 35"/>
                  <a:gd name="T1" fmla="*/ 4 h 34"/>
                  <a:gd name="T2" fmla="*/ 25 w 35"/>
                  <a:gd name="T3" fmla="*/ 1 h 34"/>
                  <a:gd name="T4" fmla="*/ 21 w 35"/>
                  <a:gd name="T5" fmla="*/ 0 h 34"/>
                  <a:gd name="T6" fmla="*/ 17 w 35"/>
                  <a:gd name="T7" fmla="*/ 0 h 34"/>
                  <a:gd name="T8" fmla="*/ 12 w 35"/>
                  <a:gd name="T9" fmla="*/ 0 h 34"/>
                  <a:gd name="T10" fmla="*/ 8 w 35"/>
                  <a:gd name="T11" fmla="*/ 1 h 34"/>
                  <a:gd name="T12" fmla="*/ 5 w 35"/>
                  <a:gd name="T13" fmla="*/ 4 h 34"/>
                  <a:gd name="T14" fmla="*/ 3 w 35"/>
                  <a:gd name="T15" fmla="*/ 8 h 34"/>
                  <a:gd name="T16" fmla="*/ 0 w 35"/>
                  <a:gd name="T17" fmla="*/ 12 h 34"/>
                  <a:gd name="T18" fmla="*/ 0 w 35"/>
                  <a:gd name="T19" fmla="*/ 16 h 34"/>
                  <a:gd name="T20" fmla="*/ 0 w 35"/>
                  <a:gd name="T21" fmla="*/ 22 h 34"/>
                  <a:gd name="T22" fmla="*/ 3 w 35"/>
                  <a:gd name="T23" fmla="*/ 26 h 34"/>
                  <a:gd name="T24" fmla="*/ 5 w 35"/>
                  <a:gd name="T25" fmla="*/ 28 h 34"/>
                  <a:gd name="T26" fmla="*/ 8 w 35"/>
                  <a:gd name="T27" fmla="*/ 31 h 34"/>
                  <a:gd name="T28" fmla="*/ 12 w 35"/>
                  <a:gd name="T29" fmla="*/ 34 h 34"/>
                  <a:gd name="T30" fmla="*/ 17 w 35"/>
                  <a:gd name="T31" fmla="*/ 34 h 34"/>
                  <a:gd name="T32" fmla="*/ 21 w 35"/>
                  <a:gd name="T33" fmla="*/ 34 h 34"/>
                  <a:gd name="T34" fmla="*/ 25 w 35"/>
                  <a:gd name="T35" fmla="*/ 31 h 34"/>
                  <a:gd name="T36" fmla="*/ 29 w 35"/>
                  <a:gd name="T37" fmla="*/ 28 h 34"/>
                  <a:gd name="T38" fmla="*/ 32 w 35"/>
                  <a:gd name="T39" fmla="*/ 26 h 34"/>
                  <a:gd name="T40" fmla="*/ 33 w 35"/>
                  <a:gd name="T41" fmla="*/ 22 h 34"/>
                  <a:gd name="T42" fmla="*/ 35 w 35"/>
                  <a:gd name="T43" fmla="*/ 16 h 34"/>
                  <a:gd name="T44" fmla="*/ 33 w 35"/>
                  <a:gd name="T45" fmla="*/ 12 h 34"/>
                  <a:gd name="T46" fmla="*/ 32 w 35"/>
                  <a:gd name="T47" fmla="*/ 8 h 34"/>
                  <a:gd name="T48" fmla="*/ 29 w 35"/>
                  <a:gd name="T49" fmla="*/ 4 h 34"/>
                  <a:gd name="T50" fmla="*/ 29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29" y="4"/>
                    </a:moveTo>
                    <a:lnTo>
                      <a:pt x="25" y="1"/>
                    </a:lnTo>
                    <a:lnTo>
                      <a:pt x="21" y="0"/>
                    </a:lnTo>
                    <a:lnTo>
                      <a:pt x="17" y="0"/>
                    </a:lnTo>
                    <a:lnTo>
                      <a:pt x="12" y="0"/>
                    </a:lnTo>
                    <a:lnTo>
                      <a:pt x="8" y="1"/>
                    </a:lnTo>
                    <a:lnTo>
                      <a:pt x="5" y="4"/>
                    </a:lnTo>
                    <a:lnTo>
                      <a:pt x="3" y="8"/>
                    </a:lnTo>
                    <a:lnTo>
                      <a:pt x="0" y="12"/>
                    </a:lnTo>
                    <a:lnTo>
                      <a:pt x="0" y="16"/>
                    </a:lnTo>
                    <a:lnTo>
                      <a:pt x="0" y="22"/>
                    </a:lnTo>
                    <a:lnTo>
                      <a:pt x="3" y="26"/>
                    </a:lnTo>
                    <a:lnTo>
                      <a:pt x="5" y="28"/>
                    </a:lnTo>
                    <a:lnTo>
                      <a:pt x="8" y="31"/>
                    </a:lnTo>
                    <a:lnTo>
                      <a:pt x="12" y="34"/>
                    </a:lnTo>
                    <a:lnTo>
                      <a:pt x="17" y="34"/>
                    </a:lnTo>
                    <a:lnTo>
                      <a:pt x="21" y="34"/>
                    </a:lnTo>
                    <a:lnTo>
                      <a:pt x="25" y="31"/>
                    </a:lnTo>
                    <a:lnTo>
                      <a:pt x="29" y="28"/>
                    </a:lnTo>
                    <a:lnTo>
                      <a:pt x="32" y="26"/>
                    </a:lnTo>
                    <a:lnTo>
                      <a:pt x="33" y="22"/>
                    </a:lnTo>
                    <a:lnTo>
                      <a:pt x="35" y="16"/>
                    </a:lnTo>
                    <a:lnTo>
                      <a:pt x="33" y="12"/>
                    </a:lnTo>
                    <a:lnTo>
                      <a:pt x="32" y="8"/>
                    </a:lnTo>
                    <a:lnTo>
                      <a:pt x="29" y="4"/>
                    </a:lnTo>
                    <a:lnTo>
                      <a:pt x="29" y="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86" name="Freeform 112"/>
              <p:cNvSpPr>
                <a:spLocks/>
              </p:cNvSpPr>
              <p:nvPr/>
            </p:nvSpPr>
            <p:spPr bwMode="auto">
              <a:xfrm>
                <a:off x="1951038" y="5559425"/>
                <a:ext cx="55563" cy="53975"/>
              </a:xfrm>
              <a:custGeom>
                <a:avLst/>
                <a:gdLst>
                  <a:gd name="T0" fmla="*/ 30 w 35"/>
                  <a:gd name="T1" fmla="*/ 4 h 34"/>
                  <a:gd name="T2" fmla="*/ 27 w 35"/>
                  <a:gd name="T3" fmla="*/ 1 h 34"/>
                  <a:gd name="T4" fmla="*/ 23 w 35"/>
                  <a:gd name="T5" fmla="*/ 0 h 34"/>
                  <a:gd name="T6" fmla="*/ 18 w 35"/>
                  <a:gd name="T7" fmla="*/ 0 h 34"/>
                  <a:gd name="T8" fmla="*/ 14 w 35"/>
                  <a:gd name="T9" fmla="*/ 0 h 34"/>
                  <a:gd name="T10" fmla="*/ 10 w 35"/>
                  <a:gd name="T11" fmla="*/ 1 h 34"/>
                  <a:gd name="T12" fmla="*/ 6 w 35"/>
                  <a:gd name="T13" fmla="*/ 4 h 34"/>
                  <a:gd name="T14" fmla="*/ 3 w 35"/>
                  <a:gd name="T15" fmla="*/ 8 h 34"/>
                  <a:gd name="T16" fmla="*/ 2 w 35"/>
                  <a:gd name="T17" fmla="*/ 12 h 34"/>
                  <a:gd name="T18" fmla="*/ 0 w 35"/>
                  <a:gd name="T19" fmla="*/ 16 h 34"/>
                  <a:gd name="T20" fmla="*/ 2 w 35"/>
                  <a:gd name="T21" fmla="*/ 22 h 34"/>
                  <a:gd name="T22" fmla="*/ 3 w 35"/>
                  <a:gd name="T23" fmla="*/ 26 h 34"/>
                  <a:gd name="T24" fmla="*/ 6 w 35"/>
                  <a:gd name="T25" fmla="*/ 28 h 34"/>
                  <a:gd name="T26" fmla="*/ 10 w 35"/>
                  <a:gd name="T27" fmla="*/ 31 h 34"/>
                  <a:gd name="T28" fmla="*/ 14 w 35"/>
                  <a:gd name="T29" fmla="*/ 34 h 34"/>
                  <a:gd name="T30" fmla="*/ 18 w 35"/>
                  <a:gd name="T31" fmla="*/ 34 h 34"/>
                  <a:gd name="T32" fmla="*/ 23 w 35"/>
                  <a:gd name="T33" fmla="*/ 34 h 34"/>
                  <a:gd name="T34" fmla="*/ 27 w 35"/>
                  <a:gd name="T35" fmla="*/ 31 h 34"/>
                  <a:gd name="T36" fmla="*/ 30 w 35"/>
                  <a:gd name="T37" fmla="*/ 28 h 34"/>
                  <a:gd name="T38" fmla="*/ 32 w 35"/>
                  <a:gd name="T39" fmla="*/ 26 h 34"/>
                  <a:gd name="T40" fmla="*/ 35 w 35"/>
                  <a:gd name="T41" fmla="*/ 22 h 34"/>
                  <a:gd name="T42" fmla="*/ 35 w 35"/>
                  <a:gd name="T43" fmla="*/ 16 h 34"/>
                  <a:gd name="T44" fmla="*/ 35 w 35"/>
                  <a:gd name="T45" fmla="*/ 12 h 34"/>
                  <a:gd name="T46" fmla="*/ 32 w 35"/>
                  <a:gd name="T47" fmla="*/ 8 h 34"/>
                  <a:gd name="T48" fmla="*/ 30 w 35"/>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30" y="4"/>
                    </a:moveTo>
                    <a:lnTo>
                      <a:pt x="27" y="1"/>
                    </a:lnTo>
                    <a:lnTo>
                      <a:pt x="23" y="0"/>
                    </a:lnTo>
                    <a:lnTo>
                      <a:pt x="18" y="0"/>
                    </a:lnTo>
                    <a:lnTo>
                      <a:pt x="14" y="0"/>
                    </a:lnTo>
                    <a:lnTo>
                      <a:pt x="10" y="1"/>
                    </a:lnTo>
                    <a:lnTo>
                      <a:pt x="6" y="4"/>
                    </a:lnTo>
                    <a:lnTo>
                      <a:pt x="3" y="8"/>
                    </a:lnTo>
                    <a:lnTo>
                      <a:pt x="2" y="12"/>
                    </a:lnTo>
                    <a:lnTo>
                      <a:pt x="0" y="16"/>
                    </a:lnTo>
                    <a:lnTo>
                      <a:pt x="2" y="22"/>
                    </a:lnTo>
                    <a:lnTo>
                      <a:pt x="3" y="26"/>
                    </a:lnTo>
                    <a:lnTo>
                      <a:pt x="6" y="28"/>
                    </a:lnTo>
                    <a:lnTo>
                      <a:pt x="10" y="31"/>
                    </a:lnTo>
                    <a:lnTo>
                      <a:pt x="14" y="34"/>
                    </a:lnTo>
                    <a:lnTo>
                      <a:pt x="18" y="34"/>
                    </a:lnTo>
                    <a:lnTo>
                      <a:pt x="23" y="34"/>
                    </a:lnTo>
                    <a:lnTo>
                      <a:pt x="27" y="31"/>
                    </a:lnTo>
                    <a:lnTo>
                      <a:pt x="30" y="28"/>
                    </a:lnTo>
                    <a:lnTo>
                      <a:pt x="32" y="26"/>
                    </a:lnTo>
                    <a:lnTo>
                      <a:pt x="35" y="22"/>
                    </a:lnTo>
                    <a:lnTo>
                      <a:pt x="35" y="16"/>
                    </a:lnTo>
                    <a:lnTo>
                      <a:pt x="35" y="12"/>
                    </a:lnTo>
                    <a:lnTo>
                      <a:pt x="32" y="8"/>
                    </a:lnTo>
                    <a:lnTo>
                      <a:pt x="30" y="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87" name="Freeform 113"/>
              <p:cNvSpPr>
                <a:spLocks/>
              </p:cNvSpPr>
              <p:nvPr/>
            </p:nvSpPr>
            <p:spPr bwMode="auto">
              <a:xfrm>
                <a:off x="2200276" y="5381625"/>
                <a:ext cx="55563" cy="55563"/>
              </a:xfrm>
              <a:custGeom>
                <a:avLst/>
                <a:gdLst>
                  <a:gd name="T0" fmla="*/ 30 w 35"/>
                  <a:gd name="T1" fmla="*/ 6 h 35"/>
                  <a:gd name="T2" fmla="*/ 26 w 35"/>
                  <a:gd name="T3" fmla="*/ 3 h 35"/>
                  <a:gd name="T4" fmla="*/ 22 w 35"/>
                  <a:gd name="T5" fmla="*/ 2 h 35"/>
                  <a:gd name="T6" fmla="*/ 18 w 35"/>
                  <a:gd name="T7" fmla="*/ 0 h 35"/>
                  <a:gd name="T8" fmla="*/ 14 w 35"/>
                  <a:gd name="T9" fmla="*/ 2 h 35"/>
                  <a:gd name="T10" fmla="*/ 10 w 35"/>
                  <a:gd name="T11" fmla="*/ 3 h 35"/>
                  <a:gd name="T12" fmla="*/ 6 w 35"/>
                  <a:gd name="T13" fmla="*/ 6 h 35"/>
                  <a:gd name="T14" fmla="*/ 3 w 35"/>
                  <a:gd name="T15" fmla="*/ 10 h 35"/>
                  <a:gd name="T16" fmla="*/ 2 w 35"/>
                  <a:gd name="T17" fmla="*/ 14 h 35"/>
                  <a:gd name="T18" fmla="*/ 0 w 35"/>
                  <a:gd name="T19" fmla="*/ 18 h 35"/>
                  <a:gd name="T20" fmla="*/ 2 w 35"/>
                  <a:gd name="T21" fmla="*/ 23 h 35"/>
                  <a:gd name="T22" fmla="*/ 3 w 35"/>
                  <a:gd name="T23" fmla="*/ 27 h 35"/>
                  <a:gd name="T24" fmla="*/ 6 w 35"/>
                  <a:gd name="T25" fmla="*/ 30 h 35"/>
                  <a:gd name="T26" fmla="*/ 10 w 35"/>
                  <a:gd name="T27" fmla="*/ 33 h 35"/>
                  <a:gd name="T28" fmla="*/ 14 w 35"/>
                  <a:gd name="T29" fmla="*/ 35 h 35"/>
                  <a:gd name="T30" fmla="*/ 18 w 35"/>
                  <a:gd name="T31" fmla="*/ 35 h 35"/>
                  <a:gd name="T32" fmla="*/ 22 w 35"/>
                  <a:gd name="T33" fmla="*/ 35 h 35"/>
                  <a:gd name="T34" fmla="*/ 26 w 35"/>
                  <a:gd name="T35" fmla="*/ 33 h 35"/>
                  <a:gd name="T36" fmla="*/ 30 w 35"/>
                  <a:gd name="T37" fmla="*/ 30 h 35"/>
                  <a:gd name="T38" fmla="*/ 33 w 35"/>
                  <a:gd name="T39" fmla="*/ 27 h 35"/>
                  <a:gd name="T40" fmla="*/ 34 w 35"/>
                  <a:gd name="T41" fmla="*/ 23 h 35"/>
                  <a:gd name="T42" fmla="*/ 35 w 35"/>
                  <a:gd name="T43" fmla="*/ 18 h 35"/>
                  <a:gd name="T44" fmla="*/ 34 w 35"/>
                  <a:gd name="T45" fmla="*/ 14 h 35"/>
                  <a:gd name="T46" fmla="*/ 33 w 35"/>
                  <a:gd name="T47" fmla="*/ 10 h 35"/>
                  <a:gd name="T48" fmla="*/ 30 w 35"/>
                  <a:gd name="T49" fmla="*/ 6 h 35"/>
                  <a:gd name="T50" fmla="*/ 30 w 35"/>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30" y="6"/>
                    </a:moveTo>
                    <a:lnTo>
                      <a:pt x="26" y="3"/>
                    </a:lnTo>
                    <a:lnTo>
                      <a:pt x="22" y="2"/>
                    </a:lnTo>
                    <a:lnTo>
                      <a:pt x="18" y="0"/>
                    </a:lnTo>
                    <a:lnTo>
                      <a:pt x="14" y="2"/>
                    </a:lnTo>
                    <a:lnTo>
                      <a:pt x="10" y="3"/>
                    </a:lnTo>
                    <a:lnTo>
                      <a:pt x="6" y="6"/>
                    </a:lnTo>
                    <a:lnTo>
                      <a:pt x="3" y="10"/>
                    </a:lnTo>
                    <a:lnTo>
                      <a:pt x="2" y="14"/>
                    </a:lnTo>
                    <a:lnTo>
                      <a:pt x="0" y="18"/>
                    </a:lnTo>
                    <a:lnTo>
                      <a:pt x="2" y="23"/>
                    </a:lnTo>
                    <a:lnTo>
                      <a:pt x="3" y="27"/>
                    </a:lnTo>
                    <a:lnTo>
                      <a:pt x="6" y="30"/>
                    </a:lnTo>
                    <a:lnTo>
                      <a:pt x="10" y="33"/>
                    </a:lnTo>
                    <a:lnTo>
                      <a:pt x="14" y="35"/>
                    </a:lnTo>
                    <a:lnTo>
                      <a:pt x="18" y="35"/>
                    </a:lnTo>
                    <a:lnTo>
                      <a:pt x="22" y="35"/>
                    </a:lnTo>
                    <a:lnTo>
                      <a:pt x="26" y="33"/>
                    </a:lnTo>
                    <a:lnTo>
                      <a:pt x="30" y="30"/>
                    </a:lnTo>
                    <a:lnTo>
                      <a:pt x="33" y="27"/>
                    </a:lnTo>
                    <a:lnTo>
                      <a:pt x="34" y="23"/>
                    </a:lnTo>
                    <a:lnTo>
                      <a:pt x="35" y="18"/>
                    </a:lnTo>
                    <a:lnTo>
                      <a:pt x="34" y="14"/>
                    </a:lnTo>
                    <a:lnTo>
                      <a:pt x="33" y="10"/>
                    </a:lnTo>
                    <a:lnTo>
                      <a:pt x="30" y="6"/>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88" name="Freeform 114"/>
              <p:cNvSpPr>
                <a:spLocks/>
              </p:cNvSpPr>
              <p:nvPr/>
            </p:nvSpPr>
            <p:spPr bwMode="auto">
              <a:xfrm>
                <a:off x="2541588" y="5597525"/>
                <a:ext cx="55563" cy="53975"/>
              </a:xfrm>
              <a:custGeom>
                <a:avLst/>
                <a:gdLst>
                  <a:gd name="T0" fmla="*/ 30 w 35"/>
                  <a:gd name="T1" fmla="*/ 4 h 34"/>
                  <a:gd name="T2" fmla="*/ 26 w 35"/>
                  <a:gd name="T3" fmla="*/ 2 h 34"/>
                  <a:gd name="T4" fmla="*/ 22 w 35"/>
                  <a:gd name="T5" fmla="*/ 0 h 34"/>
                  <a:gd name="T6" fmla="*/ 18 w 35"/>
                  <a:gd name="T7" fmla="*/ 0 h 34"/>
                  <a:gd name="T8" fmla="*/ 12 w 35"/>
                  <a:gd name="T9" fmla="*/ 0 h 34"/>
                  <a:gd name="T10" fmla="*/ 8 w 35"/>
                  <a:gd name="T11" fmla="*/ 2 h 34"/>
                  <a:gd name="T12" fmla="*/ 6 w 35"/>
                  <a:gd name="T13" fmla="*/ 4 h 34"/>
                  <a:gd name="T14" fmla="*/ 3 w 35"/>
                  <a:gd name="T15" fmla="*/ 8 h 34"/>
                  <a:gd name="T16" fmla="*/ 0 w 35"/>
                  <a:gd name="T17" fmla="*/ 12 h 34"/>
                  <a:gd name="T18" fmla="*/ 0 w 35"/>
                  <a:gd name="T19" fmla="*/ 16 h 34"/>
                  <a:gd name="T20" fmla="*/ 0 w 35"/>
                  <a:gd name="T21" fmla="*/ 22 h 34"/>
                  <a:gd name="T22" fmla="*/ 3 w 35"/>
                  <a:gd name="T23" fmla="*/ 26 h 34"/>
                  <a:gd name="T24" fmla="*/ 6 w 35"/>
                  <a:gd name="T25" fmla="*/ 29 h 34"/>
                  <a:gd name="T26" fmla="*/ 8 w 35"/>
                  <a:gd name="T27" fmla="*/ 33 h 34"/>
                  <a:gd name="T28" fmla="*/ 12 w 35"/>
                  <a:gd name="T29" fmla="*/ 34 h 34"/>
                  <a:gd name="T30" fmla="*/ 18 w 35"/>
                  <a:gd name="T31" fmla="*/ 34 h 34"/>
                  <a:gd name="T32" fmla="*/ 22 w 35"/>
                  <a:gd name="T33" fmla="*/ 34 h 34"/>
                  <a:gd name="T34" fmla="*/ 26 w 35"/>
                  <a:gd name="T35" fmla="*/ 33 h 34"/>
                  <a:gd name="T36" fmla="*/ 30 w 35"/>
                  <a:gd name="T37" fmla="*/ 29 h 34"/>
                  <a:gd name="T38" fmla="*/ 33 w 35"/>
                  <a:gd name="T39" fmla="*/ 26 h 34"/>
                  <a:gd name="T40" fmla="*/ 34 w 35"/>
                  <a:gd name="T41" fmla="*/ 22 h 34"/>
                  <a:gd name="T42" fmla="*/ 35 w 35"/>
                  <a:gd name="T43" fmla="*/ 16 h 34"/>
                  <a:gd name="T44" fmla="*/ 34 w 35"/>
                  <a:gd name="T45" fmla="*/ 12 h 34"/>
                  <a:gd name="T46" fmla="*/ 33 w 35"/>
                  <a:gd name="T47" fmla="*/ 8 h 34"/>
                  <a:gd name="T48" fmla="*/ 30 w 35"/>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30" y="4"/>
                    </a:moveTo>
                    <a:lnTo>
                      <a:pt x="26" y="2"/>
                    </a:lnTo>
                    <a:lnTo>
                      <a:pt x="22" y="0"/>
                    </a:lnTo>
                    <a:lnTo>
                      <a:pt x="18" y="0"/>
                    </a:lnTo>
                    <a:lnTo>
                      <a:pt x="12" y="0"/>
                    </a:lnTo>
                    <a:lnTo>
                      <a:pt x="8" y="2"/>
                    </a:lnTo>
                    <a:lnTo>
                      <a:pt x="6" y="4"/>
                    </a:lnTo>
                    <a:lnTo>
                      <a:pt x="3" y="8"/>
                    </a:lnTo>
                    <a:lnTo>
                      <a:pt x="0" y="12"/>
                    </a:lnTo>
                    <a:lnTo>
                      <a:pt x="0" y="16"/>
                    </a:lnTo>
                    <a:lnTo>
                      <a:pt x="0" y="22"/>
                    </a:lnTo>
                    <a:lnTo>
                      <a:pt x="3" y="26"/>
                    </a:lnTo>
                    <a:lnTo>
                      <a:pt x="6" y="29"/>
                    </a:lnTo>
                    <a:lnTo>
                      <a:pt x="8" y="33"/>
                    </a:lnTo>
                    <a:lnTo>
                      <a:pt x="12" y="34"/>
                    </a:lnTo>
                    <a:lnTo>
                      <a:pt x="18" y="34"/>
                    </a:lnTo>
                    <a:lnTo>
                      <a:pt x="22" y="34"/>
                    </a:lnTo>
                    <a:lnTo>
                      <a:pt x="26" y="33"/>
                    </a:lnTo>
                    <a:lnTo>
                      <a:pt x="30" y="29"/>
                    </a:lnTo>
                    <a:lnTo>
                      <a:pt x="33" y="26"/>
                    </a:lnTo>
                    <a:lnTo>
                      <a:pt x="34" y="22"/>
                    </a:lnTo>
                    <a:lnTo>
                      <a:pt x="35" y="16"/>
                    </a:lnTo>
                    <a:lnTo>
                      <a:pt x="34" y="12"/>
                    </a:lnTo>
                    <a:lnTo>
                      <a:pt x="33" y="8"/>
                    </a:lnTo>
                    <a:lnTo>
                      <a:pt x="30" y="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47" name="ZoneTexte 146"/>
            <p:cNvSpPr txBox="1"/>
            <p:nvPr/>
          </p:nvSpPr>
          <p:spPr>
            <a:xfrm>
              <a:off x="965724" y="5784671"/>
              <a:ext cx="431528" cy="246221"/>
            </a:xfrm>
            <a:prstGeom prst="rect">
              <a:avLst/>
            </a:prstGeom>
            <a:noFill/>
          </p:spPr>
          <p:txBody>
            <a:bodyPr wrap="none" rtlCol="0">
              <a:spAutoFit/>
            </a:bodyPr>
            <a:lstStyle/>
            <a:p>
              <a:pPr algn="r"/>
              <a:r>
                <a:rPr lang="fr-FR" sz="1000" dirty="0"/>
                <a:t>0,01</a:t>
              </a:r>
            </a:p>
          </p:txBody>
        </p:sp>
        <p:sp>
          <p:nvSpPr>
            <p:cNvPr id="148" name="ZoneTexte 147"/>
            <p:cNvSpPr txBox="1"/>
            <p:nvPr/>
          </p:nvSpPr>
          <p:spPr>
            <a:xfrm>
              <a:off x="1273621" y="5926180"/>
              <a:ext cx="255198" cy="246221"/>
            </a:xfrm>
            <a:prstGeom prst="rect">
              <a:avLst/>
            </a:prstGeom>
            <a:noFill/>
          </p:spPr>
          <p:txBody>
            <a:bodyPr wrap="none" rtlCol="0">
              <a:spAutoFit/>
            </a:bodyPr>
            <a:lstStyle/>
            <a:p>
              <a:pPr algn="ctr"/>
              <a:r>
                <a:rPr lang="fr-FR" sz="1000" dirty="0"/>
                <a:t>0</a:t>
              </a:r>
            </a:p>
          </p:txBody>
        </p:sp>
        <p:sp>
          <p:nvSpPr>
            <p:cNvPr id="149" name="ZoneTexte 148"/>
            <p:cNvSpPr txBox="1"/>
            <p:nvPr/>
          </p:nvSpPr>
          <p:spPr>
            <a:xfrm>
              <a:off x="1036256" y="5288656"/>
              <a:ext cx="360996" cy="246221"/>
            </a:xfrm>
            <a:prstGeom prst="rect">
              <a:avLst/>
            </a:prstGeom>
            <a:noFill/>
          </p:spPr>
          <p:txBody>
            <a:bodyPr wrap="none" rtlCol="0">
              <a:spAutoFit/>
            </a:bodyPr>
            <a:lstStyle/>
            <a:p>
              <a:pPr algn="r"/>
              <a:r>
                <a:rPr lang="fr-FR" sz="1000" dirty="0"/>
                <a:t>0,1</a:t>
              </a:r>
            </a:p>
          </p:txBody>
        </p:sp>
        <p:sp>
          <p:nvSpPr>
            <p:cNvPr id="150" name="ZoneTexte 149"/>
            <p:cNvSpPr txBox="1"/>
            <p:nvPr/>
          </p:nvSpPr>
          <p:spPr>
            <a:xfrm>
              <a:off x="1142054" y="4778195"/>
              <a:ext cx="255198" cy="246221"/>
            </a:xfrm>
            <a:prstGeom prst="rect">
              <a:avLst/>
            </a:prstGeom>
            <a:noFill/>
          </p:spPr>
          <p:txBody>
            <a:bodyPr wrap="none" rtlCol="0">
              <a:spAutoFit/>
            </a:bodyPr>
            <a:lstStyle/>
            <a:p>
              <a:pPr algn="r"/>
              <a:r>
                <a:rPr lang="fr-FR" sz="1000" dirty="0"/>
                <a:t>1</a:t>
              </a:r>
            </a:p>
          </p:txBody>
        </p:sp>
        <p:sp>
          <p:nvSpPr>
            <p:cNvPr id="151" name="ZoneTexte 150"/>
            <p:cNvSpPr txBox="1"/>
            <p:nvPr/>
          </p:nvSpPr>
          <p:spPr>
            <a:xfrm>
              <a:off x="1071522" y="4280514"/>
              <a:ext cx="325730" cy="246221"/>
            </a:xfrm>
            <a:prstGeom prst="rect">
              <a:avLst/>
            </a:prstGeom>
            <a:noFill/>
          </p:spPr>
          <p:txBody>
            <a:bodyPr wrap="none" rtlCol="0">
              <a:spAutoFit/>
            </a:bodyPr>
            <a:lstStyle/>
            <a:p>
              <a:pPr algn="r"/>
              <a:r>
                <a:rPr lang="fr-FR" sz="1000" dirty="0"/>
                <a:t>10</a:t>
              </a:r>
            </a:p>
          </p:txBody>
        </p:sp>
        <p:sp>
          <p:nvSpPr>
            <p:cNvPr id="152" name="ZoneTexte 151"/>
            <p:cNvSpPr txBox="1"/>
            <p:nvPr/>
          </p:nvSpPr>
          <p:spPr>
            <a:xfrm>
              <a:off x="1000990" y="3813986"/>
              <a:ext cx="396262" cy="246221"/>
            </a:xfrm>
            <a:prstGeom prst="rect">
              <a:avLst/>
            </a:prstGeom>
            <a:noFill/>
          </p:spPr>
          <p:txBody>
            <a:bodyPr wrap="none" rtlCol="0">
              <a:spAutoFit/>
            </a:bodyPr>
            <a:lstStyle/>
            <a:p>
              <a:pPr algn="r"/>
              <a:r>
                <a:rPr lang="fr-FR" sz="1000" dirty="0"/>
                <a:t>100</a:t>
              </a:r>
            </a:p>
          </p:txBody>
        </p:sp>
        <p:sp>
          <p:nvSpPr>
            <p:cNvPr id="153" name="ZoneTexte 152"/>
            <p:cNvSpPr txBox="1"/>
            <p:nvPr/>
          </p:nvSpPr>
          <p:spPr>
            <a:xfrm>
              <a:off x="1771052" y="5926180"/>
              <a:ext cx="255198" cy="246221"/>
            </a:xfrm>
            <a:prstGeom prst="rect">
              <a:avLst/>
            </a:prstGeom>
            <a:noFill/>
          </p:spPr>
          <p:txBody>
            <a:bodyPr wrap="none" rtlCol="0">
              <a:spAutoFit/>
            </a:bodyPr>
            <a:lstStyle/>
            <a:p>
              <a:pPr algn="ctr"/>
              <a:r>
                <a:rPr lang="fr-FR" sz="1000" dirty="0"/>
                <a:t>6</a:t>
              </a:r>
            </a:p>
          </p:txBody>
        </p:sp>
        <p:sp>
          <p:nvSpPr>
            <p:cNvPr id="154" name="ZoneTexte 153"/>
            <p:cNvSpPr txBox="1"/>
            <p:nvPr/>
          </p:nvSpPr>
          <p:spPr>
            <a:xfrm>
              <a:off x="2250735" y="5926180"/>
              <a:ext cx="325731" cy="246221"/>
            </a:xfrm>
            <a:prstGeom prst="rect">
              <a:avLst/>
            </a:prstGeom>
            <a:noFill/>
          </p:spPr>
          <p:txBody>
            <a:bodyPr wrap="none" rtlCol="0">
              <a:spAutoFit/>
            </a:bodyPr>
            <a:lstStyle/>
            <a:p>
              <a:pPr algn="ctr"/>
              <a:r>
                <a:rPr lang="fr-FR" sz="1000" dirty="0"/>
                <a:t>12</a:t>
              </a:r>
            </a:p>
          </p:txBody>
        </p:sp>
        <p:sp>
          <p:nvSpPr>
            <p:cNvPr id="155" name="ZoneTexte 154"/>
            <p:cNvSpPr txBox="1"/>
            <p:nvPr/>
          </p:nvSpPr>
          <p:spPr>
            <a:xfrm>
              <a:off x="2742261" y="5926180"/>
              <a:ext cx="325731" cy="246221"/>
            </a:xfrm>
            <a:prstGeom prst="rect">
              <a:avLst/>
            </a:prstGeom>
            <a:noFill/>
          </p:spPr>
          <p:txBody>
            <a:bodyPr wrap="none" rtlCol="0">
              <a:spAutoFit/>
            </a:bodyPr>
            <a:lstStyle/>
            <a:p>
              <a:pPr algn="ctr"/>
              <a:r>
                <a:rPr lang="fr-FR" sz="1000" dirty="0"/>
                <a:t>18</a:t>
              </a:r>
            </a:p>
          </p:txBody>
        </p:sp>
        <p:sp>
          <p:nvSpPr>
            <p:cNvPr id="156" name="ZoneTexte 155"/>
            <p:cNvSpPr txBox="1"/>
            <p:nvPr/>
          </p:nvSpPr>
          <p:spPr>
            <a:xfrm>
              <a:off x="3245498" y="5926180"/>
              <a:ext cx="325731" cy="246221"/>
            </a:xfrm>
            <a:prstGeom prst="rect">
              <a:avLst/>
            </a:prstGeom>
            <a:noFill/>
          </p:spPr>
          <p:txBody>
            <a:bodyPr wrap="none" rtlCol="0">
              <a:spAutoFit/>
            </a:bodyPr>
            <a:lstStyle/>
            <a:p>
              <a:pPr algn="ctr"/>
              <a:r>
                <a:rPr lang="fr-FR" sz="1000" dirty="0"/>
                <a:t>24</a:t>
              </a:r>
            </a:p>
          </p:txBody>
        </p:sp>
        <p:sp>
          <p:nvSpPr>
            <p:cNvPr id="157" name="ZoneTexte 156"/>
            <p:cNvSpPr txBox="1"/>
            <p:nvPr/>
          </p:nvSpPr>
          <p:spPr>
            <a:xfrm>
              <a:off x="3755153" y="5926180"/>
              <a:ext cx="325731" cy="246221"/>
            </a:xfrm>
            <a:prstGeom prst="rect">
              <a:avLst/>
            </a:prstGeom>
            <a:noFill/>
          </p:spPr>
          <p:txBody>
            <a:bodyPr wrap="none" rtlCol="0">
              <a:spAutoFit/>
            </a:bodyPr>
            <a:lstStyle/>
            <a:p>
              <a:pPr algn="ctr"/>
              <a:r>
                <a:rPr lang="fr-FR" sz="1000" dirty="0"/>
                <a:t>30</a:t>
              </a:r>
            </a:p>
          </p:txBody>
        </p:sp>
        <p:sp>
          <p:nvSpPr>
            <p:cNvPr id="172" name="ZoneTexte 171"/>
            <p:cNvSpPr txBox="1"/>
            <p:nvPr/>
          </p:nvSpPr>
          <p:spPr>
            <a:xfrm>
              <a:off x="2936876" y="4175221"/>
              <a:ext cx="1091966" cy="276999"/>
            </a:xfrm>
            <a:prstGeom prst="rect">
              <a:avLst/>
            </a:prstGeom>
            <a:noFill/>
          </p:spPr>
          <p:txBody>
            <a:bodyPr wrap="none" rtlCol="0">
              <a:spAutoFit/>
            </a:bodyPr>
            <a:lstStyle/>
            <a:p>
              <a:r>
                <a:rPr lang="fr-FR" sz="1200" b="1" dirty="0"/>
                <a:t>0,98 mg/jour</a:t>
              </a:r>
            </a:p>
          </p:txBody>
        </p:sp>
        <p:sp>
          <p:nvSpPr>
            <p:cNvPr id="173" name="ZoneTexte 172"/>
            <p:cNvSpPr txBox="1"/>
            <p:nvPr/>
          </p:nvSpPr>
          <p:spPr>
            <a:xfrm>
              <a:off x="2936876" y="4357249"/>
              <a:ext cx="1091966" cy="276999"/>
            </a:xfrm>
            <a:prstGeom prst="rect">
              <a:avLst/>
            </a:prstGeom>
            <a:noFill/>
          </p:spPr>
          <p:txBody>
            <a:bodyPr wrap="none" rtlCol="0">
              <a:spAutoFit/>
            </a:bodyPr>
            <a:lstStyle/>
            <a:p>
              <a:r>
                <a:rPr lang="fr-FR" sz="1200" b="1" dirty="0"/>
                <a:t>0,49 mg/jour</a:t>
              </a:r>
            </a:p>
          </p:txBody>
        </p:sp>
        <p:sp>
          <p:nvSpPr>
            <p:cNvPr id="174" name="ZoneTexte 173"/>
            <p:cNvSpPr txBox="1"/>
            <p:nvPr/>
          </p:nvSpPr>
          <p:spPr>
            <a:xfrm>
              <a:off x="2936876" y="4539277"/>
              <a:ext cx="1007007" cy="276999"/>
            </a:xfrm>
            <a:prstGeom prst="rect">
              <a:avLst/>
            </a:prstGeom>
            <a:noFill/>
          </p:spPr>
          <p:txBody>
            <a:bodyPr wrap="none" rtlCol="0">
              <a:spAutoFit/>
            </a:bodyPr>
            <a:lstStyle/>
            <a:p>
              <a:r>
                <a:rPr lang="fr-FR" sz="1200" b="1" dirty="0"/>
                <a:t>0,1 mg/jour</a:t>
              </a:r>
            </a:p>
          </p:txBody>
        </p:sp>
        <p:sp>
          <p:nvSpPr>
            <p:cNvPr id="175" name="Freeform 32"/>
            <p:cNvSpPr>
              <a:spLocks/>
            </p:cNvSpPr>
            <p:nvPr/>
          </p:nvSpPr>
          <p:spPr bwMode="auto">
            <a:xfrm>
              <a:off x="2824163" y="4267894"/>
              <a:ext cx="55563" cy="53975"/>
            </a:xfrm>
            <a:custGeom>
              <a:avLst/>
              <a:gdLst>
                <a:gd name="T0" fmla="*/ 5 w 35"/>
                <a:gd name="T1" fmla="*/ 4 h 34"/>
                <a:gd name="T2" fmla="*/ 3 w 35"/>
                <a:gd name="T3" fmla="*/ 8 h 34"/>
                <a:gd name="T4" fmla="*/ 1 w 35"/>
                <a:gd name="T5" fmla="*/ 12 h 34"/>
                <a:gd name="T6" fmla="*/ 0 w 35"/>
                <a:gd name="T7" fmla="*/ 16 h 34"/>
                <a:gd name="T8" fmla="*/ 1 w 35"/>
                <a:gd name="T9" fmla="*/ 22 h 34"/>
                <a:gd name="T10" fmla="*/ 3 w 35"/>
                <a:gd name="T11" fmla="*/ 26 h 34"/>
                <a:gd name="T12" fmla="*/ 5 w 35"/>
                <a:gd name="T13" fmla="*/ 30 h 34"/>
                <a:gd name="T14" fmla="*/ 9 w 35"/>
                <a:gd name="T15" fmla="*/ 32 h 34"/>
                <a:gd name="T16" fmla="*/ 13 w 35"/>
                <a:gd name="T17" fmla="*/ 34 h 34"/>
                <a:gd name="T18" fmla="*/ 17 w 35"/>
                <a:gd name="T19" fmla="*/ 34 h 34"/>
                <a:gd name="T20" fmla="*/ 23 w 35"/>
                <a:gd name="T21" fmla="*/ 34 h 34"/>
                <a:gd name="T22" fmla="*/ 27 w 35"/>
                <a:gd name="T23" fmla="*/ 32 h 34"/>
                <a:gd name="T24" fmla="*/ 29 w 35"/>
                <a:gd name="T25" fmla="*/ 30 h 34"/>
                <a:gd name="T26" fmla="*/ 32 w 35"/>
                <a:gd name="T27" fmla="*/ 26 h 34"/>
                <a:gd name="T28" fmla="*/ 35 w 35"/>
                <a:gd name="T29" fmla="*/ 22 h 34"/>
                <a:gd name="T30" fmla="*/ 35 w 35"/>
                <a:gd name="T31" fmla="*/ 16 h 34"/>
                <a:gd name="T32" fmla="*/ 35 w 35"/>
                <a:gd name="T33" fmla="*/ 12 h 34"/>
                <a:gd name="T34" fmla="*/ 32 w 35"/>
                <a:gd name="T35" fmla="*/ 8 h 34"/>
                <a:gd name="T36" fmla="*/ 29 w 35"/>
                <a:gd name="T37" fmla="*/ 4 h 34"/>
                <a:gd name="T38" fmla="*/ 27 w 35"/>
                <a:gd name="T39" fmla="*/ 1 h 34"/>
                <a:gd name="T40" fmla="*/ 23 w 35"/>
                <a:gd name="T41" fmla="*/ 0 h 34"/>
                <a:gd name="T42" fmla="*/ 17 w 35"/>
                <a:gd name="T43" fmla="*/ 0 h 34"/>
                <a:gd name="T44" fmla="*/ 13 w 35"/>
                <a:gd name="T45" fmla="*/ 0 h 34"/>
                <a:gd name="T46" fmla="*/ 9 w 35"/>
                <a:gd name="T47" fmla="*/ 1 h 34"/>
                <a:gd name="T48" fmla="*/ 5 w 35"/>
                <a:gd name="T49" fmla="*/ 4 h 34"/>
                <a:gd name="T50" fmla="*/ 5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5" y="4"/>
                  </a:moveTo>
                  <a:lnTo>
                    <a:pt x="3" y="8"/>
                  </a:lnTo>
                  <a:lnTo>
                    <a:pt x="1" y="12"/>
                  </a:lnTo>
                  <a:lnTo>
                    <a:pt x="0" y="16"/>
                  </a:lnTo>
                  <a:lnTo>
                    <a:pt x="1" y="22"/>
                  </a:lnTo>
                  <a:lnTo>
                    <a:pt x="3" y="26"/>
                  </a:lnTo>
                  <a:lnTo>
                    <a:pt x="5" y="30"/>
                  </a:lnTo>
                  <a:lnTo>
                    <a:pt x="9" y="32"/>
                  </a:lnTo>
                  <a:lnTo>
                    <a:pt x="13" y="34"/>
                  </a:lnTo>
                  <a:lnTo>
                    <a:pt x="17" y="34"/>
                  </a:lnTo>
                  <a:lnTo>
                    <a:pt x="23" y="34"/>
                  </a:lnTo>
                  <a:lnTo>
                    <a:pt x="27" y="32"/>
                  </a:lnTo>
                  <a:lnTo>
                    <a:pt x="29" y="30"/>
                  </a:lnTo>
                  <a:lnTo>
                    <a:pt x="32" y="26"/>
                  </a:lnTo>
                  <a:lnTo>
                    <a:pt x="35" y="22"/>
                  </a:lnTo>
                  <a:lnTo>
                    <a:pt x="35" y="16"/>
                  </a:lnTo>
                  <a:lnTo>
                    <a:pt x="35" y="12"/>
                  </a:lnTo>
                  <a:lnTo>
                    <a:pt x="32" y="8"/>
                  </a:lnTo>
                  <a:lnTo>
                    <a:pt x="29" y="4"/>
                  </a:lnTo>
                  <a:lnTo>
                    <a:pt x="27" y="1"/>
                  </a:lnTo>
                  <a:lnTo>
                    <a:pt x="23" y="0"/>
                  </a:lnTo>
                  <a:lnTo>
                    <a:pt x="17" y="0"/>
                  </a:lnTo>
                  <a:lnTo>
                    <a:pt x="13" y="0"/>
                  </a:lnTo>
                  <a:lnTo>
                    <a:pt x="9" y="1"/>
                  </a:lnTo>
                  <a:lnTo>
                    <a:pt x="5" y="4"/>
                  </a:lnTo>
                  <a:lnTo>
                    <a:pt x="5"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6" name="Freeform 33"/>
            <p:cNvSpPr>
              <a:spLocks/>
            </p:cNvSpPr>
            <p:nvPr/>
          </p:nvSpPr>
          <p:spPr bwMode="auto">
            <a:xfrm>
              <a:off x="2824163" y="4633019"/>
              <a:ext cx="55563" cy="53975"/>
            </a:xfrm>
            <a:custGeom>
              <a:avLst/>
              <a:gdLst>
                <a:gd name="T0" fmla="*/ 29 w 35"/>
                <a:gd name="T1" fmla="*/ 4 h 34"/>
                <a:gd name="T2" fmla="*/ 27 w 35"/>
                <a:gd name="T3" fmla="*/ 1 h 34"/>
                <a:gd name="T4" fmla="*/ 23 w 35"/>
                <a:gd name="T5" fmla="*/ 0 h 34"/>
                <a:gd name="T6" fmla="*/ 17 w 35"/>
                <a:gd name="T7" fmla="*/ 0 h 34"/>
                <a:gd name="T8" fmla="*/ 13 w 35"/>
                <a:gd name="T9" fmla="*/ 0 h 34"/>
                <a:gd name="T10" fmla="*/ 9 w 35"/>
                <a:gd name="T11" fmla="*/ 1 h 34"/>
                <a:gd name="T12" fmla="*/ 5 w 35"/>
                <a:gd name="T13" fmla="*/ 4 h 34"/>
                <a:gd name="T14" fmla="*/ 3 w 35"/>
                <a:gd name="T15" fmla="*/ 8 h 34"/>
                <a:gd name="T16" fmla="*/ 1 w 35"/>
                <a:gd name="T17" fmla="*/ 12 h 34"/>
                <a:gd name="T18" fmla="*/ 0 w 35"/>
                <a:gd name="T19" fmla="*/ 18 h 34"/>
                <a:gd name="T20" fmla="*/ 1 w 35"/>
                <a:gd name="T21" fmla="*/ 22 h 34"/>
                <a:gd name="T22" fmla="*/ 3 w 35"/>
                <a:gd name="T23" fmla="*/ 26 h 34"/>
                <a:gd name="T24" fmla="*/ 5 w 35"/>
                <a:gd name="T25" fmla="*/ 30 h 34"/>
                <a:gd name="T26" fmla="*/ 9 w 35"/>
                <a:gd name="T27" fmla="*/ 32 h 34"/>
                <a:gd name="T28" fmla="*/ 13 w 35"/>
                <a:gd name="T29" fmla="*/ 34 h 34"/>
                <a:gd name="T30" fmla="*/ 17 w 35"/>
                <a:gd name="T31" fmla="*/ 34 h 34"/>
                <a:gd name="T32" fmla="*/ 23 w 35"/>
                <a:gd name="T33" fmla="*/ 34 h 34"/>
                <a:gd name="T34" fmla="*/ 27 w 35"/>
                <a:gd name="T35" fmla="*/ 32 h 34"/>
                <a:gd name="T36" fmla="*/ 29 w 35"/>
                <a:gd name="T37" fmla="*/ 30 h 34"/>
                <a:gd name="T38" fmla="*/ 32 w 35"/>
                <a:gd name="T39" fmla="*/ 26 h 34"/>
                <a:gd name="T40" fmla="*/ 35 w 35"/>
                <a:gd name="T41" fmla="*/ 22 h 34"/>
                <a:gd name="T42" fmla="*/ 35 w 35"/>
                <a:gd name="T43" fmla="*/ 18 h 34"/>
                <a:gd name="T44" fmla="*/ 35 w 35"/>
                <a:gd name="T45" fmla="*/ 12 h 34"/>
                <a:gd name="T46" fmla="*/ 32 w 35"/>
                <a:gd name="T47" fmla="*/ 8 h 34"/>
                <a:gd name="T48" fmla="*/ 29 w 35"/>
                <a:gd name="T49" fmla="*/ 4 h 34"/>
                <a:gd name="T50" fmla="*/ 29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29" y="4"/>
                  </a:moveTo>
                  <a:lnTo>
                    <a:pt x="27" y="1"/>
                  </a:lnTo>
                  <a:lnTo>
                    <a:pt x="23" y="0"/>
                  </a:lnTo>
                  <a:lnTo>
                    <a:pt x="17" y="0"/>
                  </a:lnTo>
                  <a:lnTo>
                    <a:pt x="13" y="0"/>
                  </a:lnTo>
                  <a:lnTo>
                    <a:pt x="9" y="1"/>
                  </a:lnTo>
                  <a:lnTo>
                    <a:pt x="5" y="4"/>
                  </a:lnTo>
                  <a:lnTo>
                    <a:pt x="3" y="8"/>
                  </a:lnTo>
                  <a:lnTo>
                    <a:pt x="1" y="12"/>
                  </a:lnTo>
                  <a:lnTo>
                    <a:pt x="0" y="18"/>
                  </a:lnTo>
                  <a:lnTo>
                    <a:pt x="1" y="22"/>
                  </a:lnTo>
                  <a:lnTo>
                    <a:pt x="3" y="26"/>
                  </a:lnTo>
                  <a:lnTo>
                    <a:pt x="5" y="30"/>
                  </a:lnTo>
                  <a:lnTo>
                    <a:pt x="9" y="32"/>
                  </a:lnTo>
                  <a:lnTo>
                    <a:pt x="13" y="34"/>
                  </a:lnTo>
                  <a:lnTo>
                    <a:pt x="17" y="34"/>
                  </a:lnTo>
                  <a:lnTo>
                    <a:pt x="23" y="34"/>
                  </a:lnTo>
                  <a:lnTo>
                    <a:pt x="27" y="32"/>
                  </a:lnTo>
                  <a:lnTo>
                    <a:pt x="29" y="30"/>
                  </a:lnTo>
                  <a:lnTo>
                    <a:pt x="32" y="26"/>
                  </a:lnTo>
                  <a:lnTo>
                    <a:pt x="35" y="22"/>
                  </a:lnTo>
                  <a:lnTo>
                    <a:pt x="35" y="18"/>
                  </a:lnTo>
                  <a:lnTo>
                    <a:pt x="35" y="12"/>
                  </a:lnTo>
                  <a:lnTo>
                    <a:pt x="32" y="8"/>
                  </a:lnTo>
                  <a:lnTo>
                    <a:pt x="29" y="4"/>
                  </a:lnTo>
                  <a:lnTo>
                    <a:pt x="29"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7" name="Freeform 34"/>
            <p:cNvSpPr>
              <a:spLocks/>
            </p:cNvSpPr>
            <p:nvPr/>
          </p:nvSpPr>
          <p:spPr bwMode="auto">
            <a:xfrm>
              <a:off x="2824163" y="4448869"/>
              <a:ext cx="55563" cy="55563"/>
            </a:xfrm>
            <a:custGeom>
              <a:avLst/>
              <a:gdLst>
                <a:gd name="T0" fmla="*/ 29 w 35"/>
                <a:gd name="T1" fmla="*/ 6 h 35"/>
                <a:gd name="T2" fmla="*/ 27 w 35"/>
                <a:gd name="T3" fmla="*/ 3 h 35"/>
                <a:gd name="T4" fmla="*/ 23 w 35"/>
                <a:gd name="T5" fmla="*/ 2 h 35"/>
                <a:gd name="T6" fmla="*/ 17 w 35"/>
                <a:gd name="T7" fmla="*/ 0 h 35"/>
                <a:gd name="T8" fmla="*/ 13 w 35"/>
                <a:gd name="T9" fmla="*/ 2 h 35"/>
                <a:gd name="T10" fmla="*/ 9 w 35"/>
                <a:gd name="T11" fmla="*/ 3 h 35"/>
                <a:gd name="T12" fmla="*/ 5 w 35"/>
                <a:gd name="T13" fmla="*/ 6 h 35"/>
                <a:gd name="T14" fmla="*/ 3 w 35"/>
                <a:gd name="T15" fmla="*/ 10 h 35"/>
                <a:gd name="T16" fmla="*/ 1 w 35"/>
                <a:gd name="T17" fmla="*/ 14 h 35"/>
                <a:gd name="T18" fmla="*/ 0 w 35"/>
                <a:gd name="T19" fmla="*/ 18 h 35"/>
                <a:gd name="T20" fmla="*/ 1 w 35"/>
                <a:gd name="T21" fmla="*/ 22 h 35"/>
                <a:gd name="T22" fmla="*/ 3 w 35"/>
                <a:gd name="T23" fmla="*/ 26 h 35"/>
                <a:gd name="T24" fmla="*/ 5 w 35"/>
                <a:gd name="T25" fmla="*/ 30 h 35"/>
                <a:gd name="T26" fmla="*/ 9 w 35"/>
                <a:gd name="T27" fmla="*/ 33 h 35"/>
                <a:gd name="T28" fmla="*/ 13 w 35"/>
                <a:gd name="T29" fmla="*/ 34 h 35"/>
                <a:gd name="T30" fmla="*/ 17 w 35"/>
                <a:gd name="T31" fmla="*/ 35 h 35"/>
                <a:gd name="T32" fmla="*/ 23 w 35"/>
                <a:gd name="T33" fmla="*/ 34 h 35"/>
                <a:gd name="T34" fmla="*/ 27 w 35"/>
                <a:gd name="T35" fmla="*/ 33 h 35"/>
                <a:gd name="T36" fmla="*/ 29 w 35"/>
                <a:gd name="T37" fmla="*/ 30 h 35"/>
                <a:gd name="T38" fmla="*/ 32 w 35"/>
                <a:gd name="T39" fmla="*/ 26 h 35"/>
                <a:gd name="T40" fmla="*/ 35 w 35"/>
                <a:gd name="T41" fmla="*/ 22 h 35"/>
                <a:gd name="T42" fmla="*/ 35 w 35"/>
                <a:gd name="T43" fmla="*/ 18 h 35"/>
                <a:gd name="T44" fmla="*/ 35 w 35"/>
                <a:gd name="T45" fmla="*/ 14 h 35"/>
                <a:gd name="T46" fmla="*/ 32 w 35"/>
                <a:gd name="T47" fmla="*/ 10 h 35"/>
                <a:gd name="T48" fmla="*/ 29 w 35"/>
                <a:gd name="T49" fmla="*/ 6 h 35"/>
                <a:gd name="T50" fmla="*/ 29 w 35"/>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29" y="6"/>
                  </a:moveTo>
                  <a:lnTo>
                    <a:pt x="27" y="3"/>
                  </a:lnTo>
                  <a:lnTo>
                    <a:pt x="23" y="2"/>
                  </a:lnTo>
                  <a:lnTo>
                    <a:pt x="17" y="0"/>
                  </a:lnTo>
                  <a:lnTo>
                    <a:pt x="13" y="2"/>
                  </a:lnTo>
                  <a:lnTo>
                    <a:pt x="9" y="3"/>
                  </a:lnTo>
                  <a:lnTo>
                    <a:pt x="5" y="6"/>
                  </a:lnTo>
                  <a:lnTo>
                    <a:pt x="3" y="10"/>
                  </a:lnTo>
                  <a:lnTo>
                    <a:pt x="1" y="14"/>
                  </a:lnTo>
                  <a:lnTo>
                    <a:pt x="0" y="18"/>
                  </a:lnTo>
                  <a:lnTo>
                    <a:pt x="1" y="22"/>
                  </a:lnTo>
                  <a:lnTo>
                    <a:pt x="3" y="26"/>
                  </a:lnTo>
                  <a:lnTo>
                    <a:pt x="5" y="30"/>
                  </a:lnTo>
                  <a:lnTo>
                    <a:pt x="9" y="33"/>
                  </a:lnTo>
                  <a:lnTo>
                    <a:pt x="13" y="34"/>
                  </a:lnTo>
                  <a:lnTo>
                    <a:pt x="17" y="35"/>
                  </a:lnTo>
                  <a:lnTo>
                    <a:pt x="23" y="34"/>
                  </a:lnTo>
                  <a:lnTo>
                    <a:pt x="27" y="33"/>
                  </a:lnTo>
                  <a:lnTo>
                    <a:pt x="29" y="30"/>
                  </a:lnTo>
                  <a:lnTo>
                    <a:pt x="32" y="26"/>
                  </a:lnTo>
                  <a:lnTo>
                    <a:pt x="35" y="22"/>
                  </a:lnTo>
                  <a:lnTo>
                    <a:pt x="35" y="18"/>
                  </a:lnTo>
                  <a:lnTo>
                    <a:pt x="35" y="14"/>
                  </a:lnTo>
                  <a:lnTo>
                    <a:pt x="32" y="10"/>
                  </a:lnTo>
                  <a:lnTo>
                    <a:pt x="29" y="6"/>
                  </a:lnTo>
                  <a:lnTo>
                    <a:pt x="29"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84" name="ZoneTexte 183"/>
          <p:cNvSpPr txBox="1"/>
          <p:nvPr/>
        </p:nvSpPr>
        <p:spPr>
          <a:xfrm>
            <a:off x="2153210" y="3830272"/>
            <a:ext cx="1053302" cy="276999"/>
          </a:xfrm>
          <a:prstGeom prst="rect">
            <a:avLst/>
          </a:prstGeom>
          <a:noFill/>
        </p:spPr>
        <p:txBody>
          <a:bodyPr wrap="none" rtlCol="0">
            <a:spAutoFit/>
          </a:bodyPr>
          <a:lstStyle/>
          <a:p>
            <a:pPr algn="ctr"/>
            <a:r>
              <a:rPr lang="fr-FR" sz="1200" b="1" dirty="0">
                <a:solidFill>
                  <a:srgbClr val="0070C0"/>
                </a:solidFill>
              </a:rPr>
              <a:t>Plasma TAF</a:t>
            </a:r>
          </a:p>
        </p:txBody>
      </p:sp>
      <p:sp>
        <p:nvSpPr>
          <p:cNvPr id="185" name="ZoneTexte 184"/>
          <p:cNvSpPr txBox="1"/>
          <p:nvPr/>
        </p:nvSpPr>
        <p:spPr>
          <a:xfrm>
            <a:off x="6129301" y="3830272"/>
            <a:ext cx="1056701" cy="276999"/>
          </a:xfrm>
          <a:prstGeom prst="rect">
            <a:avLst/>
          </a:prstGeom>
          <a:noFill/>
        </p:spPr>
        <p:txBody>
          <a:bodyPr wrap="none" rtlCol="0">
            <a:spAutoFit/>
          </a:bodyPr>
          <a:lstStyle/>
          <a:p>
            <a:pPr algn="ctr"/>
            <a:r>
              <a:rPr lang="fr-FR" sz="1200" b="1" dirty="0">
                <a:solidFill>
                  <a:srgbClr val="0070C0"/>
                </a:solidFill>
              </a:rPr>
              <a:t>Plasma TFV</a:t>
            </a:r>
          </a:p>
        </p:txBody>
      </p:sp>
      <p:grpSp>
        <p:nvGrpSpPr>
          <p:cNvPr id="3" name="Groupe 2"/>
          <p:cNvGrpSpPr/>
          <p:nvPr/>
        </p:nvGrpSpPr>
        <p:grpSpPr>
          <a:xfrm>
            <a:off x="4708725" y="3813986"/>
            <a:ext cx="3378777" cy="2358415"/>
            <a:chOff x="4708725" y="3813986"/>
            <a:chExt cx="3378777" cy="2358415"/>
          </a:xfrm>
        </p:grpSpPr>
        <p:grpSp>
          <p:nvGrpSpPr>
            <p:cNvPr id="9297" name="Groupe 9296"/>
            <p:cNvGrpSpPr/>
            <p:nvPr/>
          </p:nvGrpSpPr>
          <p:grpSpPr>
            <a:xfrm>
              <a:off x="5084690" y="3917057"/>
              <a:ext cx="2819401" cy="2051050"/>
              <a:chOff x="4856163" y="4214813"/>
              <a:chExt cx="2819401" cy="2051050"/>
            </a:xfrm>
          </p:grpSpPr>
          <p:sp>
            <p:nvSpPr>
              <p:cNvPr id="27" name="Freeform 9"/>
              <p:cNvSpPr>
                <a:spLocks/>
              </p:cNvSpPr>
              <p:nvPr/>
            </p:nvSpPr>
            <p:spPr bwMode="auto">
              <a:xfrm>
                <a:off x="4911726" y="4214813"/>
                <a:ext cx="2763838" cy="1985963"/>
              </a:xfrm>
              <a:custGeom>
                <a:avLst/>
                <a:gdLst>
                  <a:gd name="T0" fmla="*/ 1741 w 1741"/>
                  <a:gd name="T1" fmla="*/ 1251 h 1251"/>
                  <a:gd name="T2" fmla="*/ 0 w 1741"/>
                  <a:gd name="T3" fmla="*/ 1251 h 1251"/>
                  <a:gd name="T4" fmla="*/ 0 w 1741"/>
                  <a:gd name="T5" fmla="*/ 0 h 1251"/>
                </a:gdLst>
                <a:ahLst/>
                <a:cxnLst>
                  <a:cxn ang="0">
                    <a:pos x="T0" y="T1"/>
                  </a:cxn>
                  <a:cxn ang="0">
                    <a:pos x="T2" y="T3"/>
                  </a:cxn>
                  <a:cxn ang="0">
                    <a:pos x="T4" y="T5"/>
                  </a:cxn>
                </a:cxnLst>
                <a:rect l="0" t="0" r="r" b="b"/>
                <a:pathLst>
                  <a:path w="1741" h="1251">
                    <a:moveTo>
                      <a:pt x="1741" y="1251"/>
                    </a:moveTo>
                    <a:lnTo>
                      <a:pt x="0" y="1251"/>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0"/>
              <p:cNvSpPr>
                <a:spLocks noChangeShapeType="1"/>
              </p:cNvSpPr>
              <p:nvPr/>
            </p:nvSpPr>
            <p:spPr bwMode="auto">
              <a:xfrm flipV="1">
                <a:off x="6469063"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11"/>
              <p:cNvSpPr>
                <a:spLocks noChangeShapeType="1"/>
              </p:cNvSpPr>
              <p:nvPr/>
            </p:nvSpPr>
            <p:spPr bwMode="auto">
              <a:xfrm flipV="1">
                <a:off x="6986588"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12"/>
              <p:cNvSpPr>
                <a:spLocks noChangeShapeType="1"/>
              </p:cNvSpPr>
              <p:nvPr/>
            </p:nvSpPr>
            <p:spPr bwMode="auto">
              <a:xfrm flipV="1">
                <a:off x="7507288"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13"/>
              <p:cNvSpPr>
                <a:spLocks noChangeShapeType="1"/>
              </p:cNvSpPr>
              <p:nvPr/>
            </p:nvSpPr>
            <p:spPr bwMode="auto">
              <a:xfrm flipV="1">
                <a:off x="4911726"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16" name="Line 14"/>
              <p:cNvSpPr>
                <a:spLocks noChangeShapeType="1"/>
              </p:cNvSpPr>
              <p:nvPr/>
            </p:nvSpPr>
            <p:spPr bwMode="auto">
              <a:xfrm flipV="1">
                <a:off x="5430838"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17" name="Line 15"/>
              <p:cNvSpPr>
                <a:spLocks noChangeShapeType="1"/>
              </p:cNvSpPr>
              <p:nvPr/>
            </p:nvSpPr>
            <p:spPr bwMode="auto">
              <a:xfrm flipV="1">
                <a:off x="5949951" y="6200775"/>
                <a:ext cx="0" cy="650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6" name="Line 22"/>
              <p:cNvSpPr>
                <a:spLocks noChangeShapeType="1"/>
              </p:cNvSpPr>
              <p:nvPr/>
            </p:nvSpPr>
            <p:spPr bwMode="auto">
              <a:xfrm>
                <a:off x="4856163" y="4225925"/>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7" name="Line 23"/>
              <p:cNvSpPr>
                <a:spLocks noChangeShapeType="1"/>
              </p:cNvSpPr>
              <p:nvPr/>
            </p:nvSpPr>
            <p:spPr bwMode="auto">
              <a:xfrm>
                <a:off x="4856163" y="4718050"/>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8" name="Line 24"/>
              <p:cNvSpPr>
                <a:spLocks noChangeShapeType="1"/>
              </p:cNvSpPr>
              <p:nvPr/>
            </p:nvSpPr>
            <p:spPr bwMode="auto">
              <a:xfrm>
                <a:off x="4856163" y="5211763"/>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29" name="Line 25"/>
              <p:cNvSpPr>
                <a:spLocks noChangeShapeType="1"/>
              </p:cNvSpPr>
              <p:nvPr/>
            </p:nvSpPr>
            <p:spPr bwMode="auto">
              <a:xfrm>
                <a:off x="4856163" y="5705475"/>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30" name="Line 26"/>
              <p:cNvSpPr>
                <a:spLocks noChangeShapeType="1"/>
              </p:cNvSpPr>
              <p:nvPr/>
            </p:nvSpPr>
            <p:spPr bwMode="auto">
              <a:xfrm>
                <a:off x="4856163" y="6200775"/>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4" name="Line 40"/>
              <p:cNvSpPr>
                <a:spLocks noChangeShapeType="1"/>
              </p:cNvSpPr>
              <p:nvPr/>
            </p:nvSpPr>
            <p:spPr bwMode="auto">
              <a:xfrm flipV="1">
                <a:off x="6122988" y="4984750"/>
                <a:ext cx="0" cy="195263"/>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7" name="Freeform 43"/>
              <p:cNvSpPr>
                <a:spLocks/>
              </p:cNvSpPr>
              <p:nvPr/>
            </p:nvSpPr>
            <p:spPr bwMode="auto">
              <a:xfrm>
                <a:off x="6724651" y="5224463"/>
                <a:ext cx="0" cy="155575"/>
              </a:xfrm>
              <a:custGeom>
                <a:avLst/>
                <a:gdLst>
                  <a:gd name="T0" fmla="*/ 98 h 98"/>
                  <a:gd name="T1" fmla="*/ 98 h 98"/>
                  <a:gd name="T2" fmla="*/ 0 h 98"/>
                </a:gdLst>
                <a:ahLst/>
                <a:cxnLst>
                  <a:cxn ang="0">
                    <a:pos x="0" y="T0"/>
                  </a:cxn>
                  <a:cxn ang="0">
                    <a:pos x="0" y="T1"/>
                  </a:cxn>
                  <a:cxn ang="0">
                    <a:pos x="0" y="T2"/>
                  </a:cxn>
                </a:cxnLst>
                <a:rect l="0" t="0" r="r" b="b"/>
                <a:pathLst>
                  <a:path h="98">
                    <a:moveTo>
                      <a:pt x="0" y="98"/>
                    </a:moveTo>
                    <a:lnTo>
                      <a:pt x="0" y="98"/>
                    </a:lnTo>
                    <a:lnTo>
                      <a:pt x="0" y="0"/>
                    </a:lnTo>
                  </a:path>
                </a:pathLst>
              </a:custGeom>
              <a:noFill/>
              <a:ln w="1111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Line 44"/>
              <p:cNvSpPr>
                <a:spLocks noChangeShapeType="1"/>
              </p:cNvSpPr>
              <p:nvPr/>
            </p:nvSpPr>
            <p:spPr bwMode="auto">
              <a:xfrm flipV="1">
                <a:off x="7500938" y="5540375"/>
                <a:ext cx="0" cy="379413"/>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Line 45"/>
              <p:cNvSpPr>
                <a:spLocks noChangeShapeType="1"/>
              </p:cNvSpPr>
              <p:nvPr/>
            </p:nvSpPr>
            <p:spPr bwMode="auto">
              <a:xfrm flipV="1">
                <a:off x="5170488" y="5013325"/>
                <a:ext cx="0" cy="100013"/>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46"/>
              <p:cNvSpPr>
                <a:spLocks noChangeShapeType="1"/>
              </p:cNvSpPr>
              <p:nvPr/>
            </p:nvSpPr>
            <p:spPr bwMode="auto">
              <a:xfrm flipV="1">
                <a:off x="5518151" y="4945063"/>
                <a:ext cx="0" cy="204788"/>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5" name="Line 47"/>
              <p:cNvSpPr>
                <a:spLocks noChangeShapeType="1"/>
              </p:cNvSpPr>
              <p:nvPr/>
            </p:nvSpPr>
            <p:spPr bwMode="auto">
              <a:xfrm flipV="1">
                <a:off x="5775326" y="4610100"/>
                <a:ext cx="0" cy="211138"/>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Line 48"/>
              <p:cNvSpPr>
                <a:spLocks noChangeShapeType="1"/>
              </p:cNvSpPr>
              <p:nvPr/>
            </p:nvSpPr>
            <p:spPr bwMode="auto">
              <a:xfrm flipV="1">
                <a:off x="4999038" y="4991100"/>
                <a:ext cx="0" cy="238125"/>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Line 49"/>
              <p:cNvSpPr>
                <a:spLocks noChangeShapeType="1"/>
              </p:cNvSpPr>
              <p:nvPr/>
            </p:nvSpPr>
            <p:spPr bwMode="auto">
              <a:xfrm flipV="1">
                <a:off x="4940301" y="5148263"/>
                <a:ext cx="0" cy="276225"/>
              </a:xfrm>
              <a:prstGeom prst="line">
                <a:avLst/>
              </a:prstGeom>
              <a:noFill/>
              <a:ln w="1111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2" name="Freeform 54"/>
              <p:cNvSpPr>
                <a:spLocks/>
              </p:cNvSpPr>
              <p:nvPr/>
            </p:nvSpPr>
            <p:spPr bwMode="auto">
              <a:xfrm>
                <a:off x="4941888" y="4821238"/>
                <a:ext cx="1782763" cy="558800"/>
              </a:xfrm>
              <a:custGeom>
                <a:avLst/>
                <a:gdLst>
                  <a:gd name="T0" fmla="*/ 1123 w 1123"/>
                  <a:gd name="T1" fmla="*/ 352 h 352"/>
                  <a:gd name="T2" fmla="*/ 744 w 1123"/>
                  <a:gd name="T3" fmla="*/ 153 h 352"/>
                  <a:gd name="T4" fmla="*/ 742 w 1123"/>
                  <a:gd name="T5" fmla="*/ 153 h 352"/>
                  <a:gd name="T6" fmla="*/ 523 w 1123"/>
                  <a:gd name="T7" fmla="*/ 0 h 352"/>
                  <a:gd name="T8" fmla="*/ 364 w 1123"/>
                  <a:gd name="T9" fmla="*/ 125 h 352"/>
                  <a:gd name="T10" fmla="*/ 363 w 1123"/>
                  <a:gd name="T11" fmla="*/ 125 h 352"/>
                  <a:gd name="T12" fmla="*/ 146 w 1123"/>
                  <a:gd name="T13" fmla="*/ 149 h 352"/>
                  <a:gd name="T14" fmla="*/ 144 w 1123"/>
                  <a:gd name="T15" fmla="*/ 149 h 352"/>
                  <a:gd name="T16" fmla="*/ 36 w 1123"/>
                  <a:gd name="T17" fmla="*/ 171 h 352"/>
                  <a:gd name="T18" fmla="*/ 34 w 1123"/>
                  <a:gd name="T19" fmla="*/ 171 h 352"/>
                  <a:gd name="T20" fmla="*/ 0 w 1123"/>
                  <a:gd name="T21" fmla="*/ 27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3" h="352">
                    <a:moveTo>
                      <a:pt x="1123" y="352"/>
                    </a:moveTo>
                    <a:lnTo>
                      <a:pt x="744" y="153"/>
                    </a:lnTo>
                    <a:lnTo>
                      <a:pt x="742" y="153"/>
                    </a:lnTo>
                    <a:lnTo>
                      <a:pt x="523" y="0"/>
                    </a:lnTo>
                    <a:lnTo>
                      <a:pt x="364" y="125"/>
                    </a:lnTo>
                    <a:lnTo>
                      <a:pt x="363" y="125"/>
                    </a:lnTo>
                    <a:lnTo>
                      <a:pt x="146" y="149"/>
                    </a:lnTo>
                    <a:lnTo>
                      <a:pt x="144" y="149"/>
                    </a:lnTo>
                    <a:lnTo>
                      <a:pt x="36" y="171"/>
                    </a:lnTo>
                    <a:lnTo>
                      <a:pt x="34" y="171"/>
                    </a:lnTo>
                    <a:lnTo>
                      <a:pt x="0" y="274"/>
                    </a:lnTo>
                  </a:path>
                </a:pathLst>
              </a:custGeom>
              <a:noFill/>
              <a:ln w="1746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33" name="Freeform 55"/>
              <p:cNvSpPr>
                <a:spLocks/>
              </p:cNvSpPr>
              <p:nvPr/>
            </p:nvSpPr>
            <p:spPr bwMode="auto">
              <a:xfrm>
                <a:off x="6724651" y="5380038"/>
                <a:ext cx="776288" cy="279400"/>
              </a:xfrm>
              <a:custGeom>
                <a:avLst/>
                <a:gdLst>
                  <a:gd name="T0" fmla="*/ 489 w 489"/>
                  <a:gd name="T1" fmla="*/ 176 h 176"/>
                  <a:gd name="T2" fmla="*/ 2 w 489"/>
                  <a:gd name="T3" fmla="*/ 0 h 176"/>
                  <a:gd name="T4" fmla="*/ 0 w 489"/>
                  <a:gd name="T5" fmla="*/ 0 h 176"/>
                </a:gdLst>
                <a:ahLst/>
                <a:cxnLst>
                  <a:cxn ang="0">
                    <a:pos x="T0" y="T1"/>
                  </a:cxn>
                  <a:cxn ang="0">
                    <a:pos x="T2" y="T3"/>
                  </a:cxn>
                  <a:cxn ang="0">
                    <a:pos x="T4" y="T5"/>
                  </a:cxn>
                </a:cxnLst>
                <a:rect l="0" t="0" r="r" b="b"/>
                <a:pathLst>
                  <a:path w="489" h="176">
                    <a:moveTo>
                      <a:pt x="489" y="176"/>
                    </a:moveTo>
                    <a:lnTo>
                      <a:pt x="2" y="0"/>
                    </a:lnTo>
                    <a:lnTo>
                      <a:pt x="0" y="0"/>
                    </a:lnTo>
                  </a:path>
                </a:pathLst>
              </a:custGeom>
              <a:noFill/>
              <a:ln w="1746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2" name="Freeform 64"/>
              <p:cNvSpPr>
                <a:spLocks/>
              </p:cNvSpPr>
              <p:nvPr/>
            </p:nvSpPr>
            <p:spPr bwMode="auto">
              <a:xfrm>
                <a:off x="4913313" y="5229225"/>
                <a:ext cx="55563" cy="55563"/>
              </a:xfrm>
              <a:custGeom>
                <a:avLst/>
                <a:gdLst>
                  <a:gd name="T0" fmla="*/ 6 w 35"/>
                  <a:gd name="T1" fmla="*/ 5 h 35"/>
                  <a:gd name="T2" fmla="*/ 3 w 35"/>
                  <a:gd name="T3" fmla="*/ 8 h 35"/>
                  <a:gd name="T4" fmla="*/ 2 w 35"/>
                  <a:gd name="T5" fmla="*/ 12 h 35"/>
                  <a:gd name="T6" fmla="*/ 0 w 35"/>
                  <a:gd name="T7" fmla="*/ 17 h 35"/>
                  <a:gd name="T8" fmla="*/ 2 w 35"/>
                  <a:gd name="T9" fmla="*/ 21 h 35"/>
                  <a:gd name="T10" fmla="*/ 3 w 35"/>
                  <a:gd name="T11" fmla="*/ 25 h 35"/>
                  <a:gd name="T12" fmla="*/ 6 w 35"/>
                  <a:gd name="T13" fmla="*/ 29 h 35"/>
                  <a:gd name="T14" fmla="*/ 10 w 35"/>
                  <a:gd name="T15" fmla="*/ 32 h 35"/>
                  <a:gd name="T16" fmla="*/ 14 w 35"/>
                  <a:gd name="T17" fmla="*/ 33 h 35"/>
                  <a:gd name="T18" fmla="*/ 18 w 35"/>
                  <a:gd name="T19" fmla="*/ 35 h 35"/>
                  <a:gd name="T20" fmla="*/ 22 w 35"/>
                  <a:gd name="T21" fmla="*/ 33 h 35"/>
                  <a:gd name="T22" fmla="*/ 26 w 35"/>
                  <a:gd name="T23" fmla="*/ 32 h 35"/>
                  <a:gd name="T24" fmla="*/ 30 w 35"/>
                  <a:gd name="T25" fmla="*/ 29 h 35"/>
                  <a:gd name="T26" fmla="*/ 33 w 35"/>
                  <a:gd name="T27" fmla="*/ 25 h 35"/>
                  <a:gd name="T28" fmla="*/ 35 w 35"/>
                  <a:gd name="T29" fmla="*/ 21 h 35"/>
                  <a:gd name="T30" fmla="*/ 35 w 35"/>
                  <a:gd name="T31" fmla="*/ 17 h 35"/>
                  <a:gd name="T32" fmla="*/ 35 w 35"/>
                  <a:gd name="T33" fmla="*/ 12 h 35"/>
                  <a:gd name="T34" fmla="*/ 33 w 35"/>
                  <a:gd name="T35" fmla="*/ 8 h 35"/>
                  <a:gd name="T36" fmla="*/ 30 w 35"/>
                  <a:gd name="T37" fmla="*/ 5 h 35"/>
                  <a:gd name="T38" fmla="*/ 26 w 35"/>
                  <a:gd name="T39" fmla="*/ 2 h 35"/>
                  <a:gd name="T40" fmla="*/ 22 w 35"/>
                  <a:gd name="T41" fmla="*/ 1 h 35"/>
                  <a:gd name="T42" fmla="*/ 18 w 35"/>
                  <a:gd name="T43" fmla="*/ 0 h 35"/>
                  <a:gd name="T44" fmla="*/ 14 w 35"/>
                  <a:gd name="T45" fmla="*/ 1 h 35"/>
                  <a:gd name="T46" fmla="*/ 10 w 35"/>
                  <a:gd name="T47" fmla="*/ 2 h 35"/>
                  <a:gd name="T48" fmla="*/ 6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6" y="5"/>
                    </a:moveTo>
                    <a:lnTo>
                      <a:pt x="3" y="8"/>
                    </a:lnTo>
                    <a:lnTo>
                      <a:pt x="2" y="12"/>
                    </a:lnTo>
                    <a:lnTo>
                      <a:pt x="0" y="17"/>
                    </a:lnTo>
                    <a:lnTo>
                      <a:pt x="2" y="21"/>
                    </a:lnTo>
                    <a:lnTo>
                      <a:pt x="3" y="25"/>
                    </a:lnTo>
                    <a:lnTo>
                      <a:pt x="6" y="29"/>
                    </a:lnTo>
                    <a:lnTo>
                      <a:pt x="10" y="32"/>
                    </a:lnTo>
                    <a:lnTo>
                      <a:pt x="14" y="33"/>
                    </a:lnTo>
                    <a:lnTo>
                      <a:pt x="18" y="35"/>
                    </a:lnTo>
                    <a:lnTo>
                      <a:pt x="22" y="33"/>
                    </a:lnTo>
                    <a:lnTo>
                      <a:pt x="26" y="32"/>
                    </a:lnTo>
                    <a:lnTo>
                      <a:pt x="30" y="29"/>
                    </a:lnTo>
                    <a:lnTo>
                      <a:pt x="33" y="25"/>
                    </a:lnTo>
                    <a:lnTo>
                      <a:pt x="35" y="21"/>
                    </a:lnTo>
                    <a:lnTo>
                      <a:pt x="35" y="17"/>
                    </a:lnTo>
                    <a:lnTo>
                      <a:pt x="35" y="12"/>
                    </a:lnTo>
                    <a:lnTo>
                      <a:pt x="33" y="8"/>
                    </a:lnTo>
                    <a:lnTo>
                      <a:pt x="30" y="5"/>
                    </a:lnTo>
                    <a:lnTo>
                      <a:pt x="26" y="2"/>
                    </a:lnTo>
                    <a:lnTo>
                      <a:pt x="22" y="1"/>
                    </a:lnTo>
                    <a:lnTo>
                      <a:pt x="18" y="0"/>
                    </a:lnTo>
                    <a:lnTo>
                      <a:pt x="14" y="1"/>
                    </a:lnTo>
                    <a:lnTo>
                      <a:pt x="10" y="2"/>
                    </a:lnTo>
                    <a:lnTo>
                      <a:pt x="6"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3" name="Freeform 65"/>
              <p:cNvSpPr>
                <a:spLocks/>
              </p:cNvSpPr>
              <p:nvPr/>
            </p:nvSpPr>
            <p:spPr bwMode="auto">
              <a:xfrm>
                <a:off x="4967288" y="5065713"/>
                <a:ext cx="55563" cy="53975"/>
              </a:xfrm>
              <a:custGeom>
                <a:avLst/>
                <a:gdLst>
                  <a:gd name="T0" fmla="*/ 5 w 35"/>
                  <a:gd name="T1" fmla="*/ 4 h 34"/>
                  <a:gd name="T2" fmla="*/ 3 w 35"/>
                  <a:gd name="T3" fmla="*/ 8 h 34"/>
                  <a:gd name="T4" fmla="*/ 1 w 35"/>
                  <a:gd name="T5" fmla="*/ 13 h 34"/>
                  <a:gd name="T6" fmla="*/ 0 w 35"/>
                  <a:gd name="T7" fmla="*/ 17 h 34"/>
                  <a:gd name="T8" fmla="*/ 1 w 35"/>
                  <a:gd name="T9" fmla="*/ 22 h 34"/>
                  <a:gd name="T10" fmla="*/ 3 w 35"/>
                  <a:gd name="T11" fmla="*/ 26 h 34"/>
                  <a:gd name="T12" fmla="*/ 5 w 35"/>
                  <a:gd name="T13" fmla="*/ 30 h 34"/>
                  <a:gd name="T14" fmla="*/ 9 w 35"/>
                  <a:gd name="T15" fmla="*/ 33 h 34"/>
                  <a:gd name="T16" fmla="*/ 14 w 35"/>
                  <a:gd name="T17" fmla="*/ 34 h 34"/>
                  <a:gd name="T18" fmla="*/ 18 w 35"/>
                  <a:gd name="T19" fmla="*/ 34 h 34"/>
                  <a:gd name="T20" fmla="*/ 23 w 35"/>
                  <a:gd name="T21" fmla="*/ 34 h 34"/>
                  <a:gd name="T22" fmla="*/ 27 w 35"/>
                  <a:gd name="T23" fmla="*/ 33 h 34"/>
                  <a:gd name="T24" fmla="*/ 30 w 35"/>
                  <a:gd name="T25" fmla="*/ 30 h 34"/>
                  <a:gd name="T26" fmla="*/ 32 w 35"/>
                  <a:gd name="T27" fmla="*/ 26 h 34"/>
                  <a:gd name="T28" fmla="*/ 35 w 35"/>
                  <a:gd name="T29" fmla="*/ 22 h 34"/>
                  <a:gd name="T30" fmla="*/ 35 w 35"/>
                  <a:gd name="T31" fmla="*/ 17 h 34"/>
                  <a:gd name="T32" fmla="*/ 35 w 35"/>
                  <a:gd name="T33" fmla="*/ 13 h 34"/>
                  <a:gd name="T34" fmla="*/ 32 w 35"/>
                  <a:gd name="T35" fmla="*/ 8 h 34"/>
                  <a:gd name="T36" fmla="*/ 30 w 35"/>
                  <a:gd name="T37" fmla="*/ 4 h 34"/>
                  <a:gd name="T38" fmla="*/ 27 w 35"/>
                  <a:gd name="T39" fmla="*/ 2 h 34"/>
                  <a:gd name="T40" fmla="*/ 23 w 35"/>
                  <a:gd name="T41" fmla="*/ 0 h 34"/>
                  <a:gd name="T42" fmla="*/ 18 w 35"/>
                  <a:gd name="T43" fmla="*/ 0 h 34"/>
                  <a:gd name="T44" fmla="*/ 14 w 35"/>
                  <a:gd name="T45" fmla="*/ 0 h 34"/>
                  <a:gd name="T46" fmla="*/ 9 w 35"/>
                  <a:gd name="T47" fmla="*/ 2 h 34"/>
                  <a:gd name="T48" fmla="*/ 5 w 35"/>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5" y="4"/>
                    </a:moveTo>
                    <a:lnTo>
                      <a:pt x="3" y="8"/>
                    </a:lnTo>
                    <a:lnTo>
                      <a:pt x="1" y="13"/>
                    </a:lnTo>
                    <a:lnTo>
                      <a:pt x="0" y="17"/>
                    </a:lnTo>
                    <a:lnTo>
                      <a:pt x="1" y="22"/>
                    </a:lnTo>
                    <a:lnTo>
                      <a:pt x="3" y="26"/>
                    </a:lnTo>
                    <a:lnTo>
                      <a:pt x="5" y="30"/>
                    </a:lnTo>
                    <a:lnTo>
                      <a:pt x="9" y="33"/>
                    </a:lnTo>
                    <a:lnTo>
                      <a:pt x="14" y="34"/>
                    </a:lnTo>
                    <a:lnTo>
                      <a:pt x="18" y="34"/>
                    </a:lnTo>
                    <a:lnTo>
                      <a:pt x="23" y="34"/>
                    </a:lnTo>
                    <a:lnTo>
                      <a:pt x="27" y="33"/>
                    </a:lnTo>
                    <a:lnTo>
                      <a:pt x="30" y="30"/>
                    </a:lnTo>
                    <a:lnTo>
                      <a:pt x="32" y="26"/>
                    </a:lnTo>
                    <a:lnTo>
                      <a:pt x="35" y="22"/>
                    </a:lnTo>
                    <a:lnTo>
                      <a:pt x="35" y="17"/>
                    </a:lnTo>
                    <a:lnTo>
                      <a:pt x="35" y="13"/>
                    </a:lnTo>
                    <a:lnTo>
                      <a:pt x="32" y="8"/>
                    </a:lnTo>
                    <a:lnTo>
                      <a:pt x="30" y="4"/>
                    </a:lnTo>
                    <a:lnTo>
                      <a:pt x="27" y="2"/>
                    </a:lnTo>
                    <a:lnTo>
                      <a:pt x="23" y="0"/>
                    </a:lnTo>
                    <a:lnTo>
                      <a:pt x="18" y="0"/>
                    </a:lnTo>
                    <a:lnTo>
                      <a:pt x="14" y="0"/>
                    </a:lnTo>
                    <a:lnTo>
                      <a:pt x="9" y="2"/>
                    </a:lnTo>
                    <a:lnTo>
                      <a:pt x="5"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4" name="Freeform 66"/>
              <p:cNvSpPr>
                <a:spLocks/>
              </p:cNvSpPr>
              <p:nvPr/>
            </p:nvSpPr>
            <p:spPr bwMode="auto">
              <a:xfrm>
                <a:off x="5141913" y="5030788"/>
                <a:ext cx="55563" cy="55563"/>
              </a:xfrm>
              <a:custGeom>
                <a:avLst/>
                <a:gdLst>
                  <a:gd name="T0" fmla="*/ 6 w 35"/>
                  <a:gd name="T1" fmla="*/ 5 h 35"/>
                  <a:gd name="T2" fmla="*/ 3 w 35"/>
                  <a:gd name="T3" fmla="*/ 9 h 35"/>
                  <a:gd name="T4" fmla="*/ 2 w 35"/>
                  <a:gd name="T5" fmla="*/ 13 h 35"/>
                  <a:gd name="T6" fmla="*/ 0 w 35"/>
                  <a:gd name="T7" fmla="*/ 17 h 35"/>
                  <a:gd name="T8" fmla="*/ 2 w 35"/>
                  <a:gd name="T9" fmla="*/ 21 h 35"/>
                  <a:gd name="T10" fmla="*/ 3 w 35"/>
                  <a:gd name="T11" fmla="*/ 25 h 35"/>
                  <a:gd name="T12" fmla="*/ 6 w 35"/>
                  <a:gd name="T13" fmla="*/ 29 h 35"/>
                  <a:gd name="T14" fmla="*/ 10 w 35"/>
                  <a:gd name="T15" fmla="*/ 32 h 35"/>
                  <a:gd name="T16" fmla="*/ 14 w 35"/>
                  <a:gd name="T17" fmla="*/ 33 h 35"/>
                  <a:gd name="T18" fmla="*/ 18 w 35"/>
                  <a:gd name="T19" fmla="*/ 35 h 35"/>
                  <a:gd name="T20" fmla="*/ 23 w 35"/>
                  <a:gd name="T21" fmla="*/ 33 h 35"/>
                  <a:gd name="T22" fmla="*/ 27 w 35"/>
                  <a:gd name="T23" fmla="*/ 32 h 35"/>
                  <a:gd name="T24" fmla="*/ 30 w 35"/>
                  <a:gd name="T25" fmla="*/ 29 h 35"/>
                  <a:gd name="T26" fmla="*/ 32 w 35"/>
                  <a:gd name="T27" fmla="*/ 25 h 35"/>
                  <a:gd name="T28" fmla="*/ 35 w 35"/>
                  <a:gd name="T29" fmla="*/ 21 h 35"/>
                  <a:gd name="T30" fmla="*/ 35 w 35"/>
                  <a:gd name="T31" fmla="*/ 17 h 35"/>
                  <a:gd name="T32" fmla="*/ 35 w 35"/>
                  <a:gd name="T33" fmla="*/ 13 h 35"/>
                  <a:gd name="T34" fmla="*/ 32 w 35"/>
                  <a:gd name="T35" fmla="*/ 9 h 35"/>
                  <a:gd name="T36" fmla="*/ 30 w 35"/>
                  <a:gd name="T37" fmla="*/ 5 h 35"/>
                  <a:gd name="T38" fmla="*/ 27 w 35"/>
                  <a:gd name="T39" fmla="*/ 2 h 35"/>
                  <a:gd name="T40" fmla="*/ 23 w 35"/>
                  <a:gd name="T41" fmla="*/ 1 h 35"/>
                  <a:gd name="T42" fmla="*/ 18 w 35"/>
                  <a:gd name="T43" fmla="*/ 0 h 35"/>
                  <a:gd name="T44" fmla="*/ 14 w 35"/>
                  <a:gd name="T45" fmla="*/ 1 h 35"/>
                  <a:gd name="T46" fmla="*/ 10 w 35"/>
                  <a:gd name="T47" fmla="*/ 2 h 35"/>
                  <a:gd name="T48" fmla="*/ 6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6" y="5"/>
                    </a:moveTo>
                    <a:lnTo>
                      <a:pt x="3" y="9"/>
                    </a:lnTo>
                    <a:lnTo>
                      <a:pt x="2" y="13"/>
                    </a:lnTo>
                    <a:lnTo>
                      <a:pt x="0" y="17"/>
                    </a:lnTo>
                    <a:lnTo>
                      <a:pt x="2" y="21"/>
                    </a:lnTo>
                    <a:lnTo>
                      <a:pt x="3" y="25"/>
                    </a:lnTo>
                    <a:lnTo>
                      <a:pt x="6" y="29"/>
                    </a:lnTo>
                    <a:lnTo>
                      <a:pt x="10" y="32"/>
                    </a:lnTo>
                    <a:lnTo>
                      <a:pt x="14" y="33"/>
                    </a:lnTo>
                    <a:lnTo>
                      <a:pt x="18" y="35"/>
                    </a:lnTo>
                    <a:lnTo>
                      <a:pt x="23" y="33"/>
                    </a:lnTo>
                    <a:lnTo>
                      <a:pt x="27" y="32"/>
                    </a:lnTo>
                    <a:lnTo>
                      <a:pt x="30" y="29"/>
                    </a:lnTo>
                    <a:lnTo>
                      <a:pt x="32" y="25"/>
                    </a:lnTo>
                    <a:lnTo>
                      <a:pt x="35" y="21"/>
                    </a:lnTo>
                    <a:lnTo>
                      <a:pt x="35" y="17"/>
                    </a:lnTo>
                    <a:lnTo>
                      <a:pt x="35" y="13"/>
                    </a:lnTo>
                    <a:lnTo>
                      <a:pt x="32" y="9"/>
                    </a:lnTo>
                    <a:lnTo>
                      <a:pt x="30" y="5"/>
                    </a:lnTo>
                    <a:lnTo>
                      <a:pt x="27" y="2"/>
                    </a:lnTo>
                    <a:lnTo>
                      <a:pt x="23" y="1"/>
                    </a:lnTo>
                    <a:lnTo>
                      <a:pt x="18" y="0"/>
                    </a:lnTo>
                    <a:lnTo>
                      <a:pt x="14" y="1"/>
                    </a:lnTo>
                    <a:lnTo>
                      <a:pt x="10" y="2"/>
                    </a:lnTo>
                    <a:lnTo>
                      <a:pt x="6"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5" name="Freeform 67"/>
              <p:cNvSpPr>
                <a:spLocks/>
              </p:cNvSpPr>
              <p:nvPr/>
            </p:nvSpPr>
            <p:spPr bwMode="auto">
              <a:xfrm>
                <a:off x="5494338" y="4991100"/>
                <a:ext cx="53975" cy="55563"/>
              </a:xfrm>
              <a:custGeom>
                <a:avLst/>
                <a:gdLst>
                  <a:gd name="T0" fmla="*/ 4 w 34"/>
                  <a:gd name="T1" fmla="*/ 6 h 35"/>
                  <a:gd name="T2" fmla="*/ 1 w 34"/>
                  <a:gd name="T3" fmla="*/ 8 h 35"/>
                  <a:gd name="T4" fmla="*/ 0 w 34"/>
                  <a:gd name="T5" fmla="*/ 12 h 35"/>
                  <a:gd name="T6" fmla="*/ 0 w 34"/>
                  <a:gd name="T7" fmla="*/ 18 h 35"/>
                  <a:gd name="T8" fmla="*/ 0 w 34"/>
                  <a:gd name="T9" fmla="*/ 22 h 35"/>
                  <a:gd name="T10" fmla="*/ 1 w 34"/>
                  <a:gd name="T11" fmla="*/ 26 h 35"/>
                  <a:gd name="T12" fmla="*/ 4 w 34"/>
                  <a:gd name="T13" fmla="*/ 30 h 35"/>
                  <a:gd name="T14" fmla="*/ 8 w 34"/>
                  <a:gd name="T15" fmla="*/ 33 h 35"/>
                  <a:gd name="T16" fmla="*/ 12 w 34"/>
                  <a:gd name="T17" fmla="*/ 34 h 35"/>
                  <a:gd name="T18" fmla="*/ 16 w 34"/>
                  <a:gd name="T19" fmla="*/ 35 h 35"/>
                  <a:gd name="T20" fmla="*/ 21 w 34"/>
                  <a:gd name="T21" fmla="*/ 34 h 35"/>
                  <a:gd name="T22" fmla="*/ 25 w 34"/>
                  <a:gd name="T23" fmla="*/ 33 h 35"/>
                  <a:gd name="T24" fmla="*/ 28 w 34"/>
                  <a:gd name="T25" fmla="*/ 30 h 35"/>
                  <a:gd name="T26" fmla="*/ 31 w 34"/>
                  <a:gd name="T27" fmla="*/ 26 h 35"/>
                  <a:gd name="T28" fmla="*/ 34 w 34"/>
                  <a:gd name="T29" fmla="*/ 22 h 35"/>
                  <a:gd name="T30" fmla="*/ 34 w 34"/>
                  <a:gd name="T31" fmla="*/ 18 h 35"/>
                  <a:gd name="T32" fmla="*/ 34 w 34"/>
                  <a:gd name="T33" fmla="*/ 12 h 35"/>
                  <a:gd name="T34" fmla="*/ 31 w 34"/>
                  <a:gd name="T35" fmla="*/ 8 h 35"/>
                  <a:gd name="T36" fmla="*/ 28 w 34"/>
                  <a:gd name="T37" fmla="*/ 6 h 35"/>
                  <a:gd name="T38" fmla="*/ 25 w 34"/>
                  <a:gd name="T39" fmla="*/ 3 h 35"/>
                  <a:gd name="T40" fmla="*/ 21 w 34"/>
                  <a:gd name="T41" fmla="*/ 0 h 35"/>
                  <a:gd name="T42" fmla="*/ 16 w 34"/>
                  <a:gd name="T43" fmla="*/ 0 h 35"/>
                  <a:gd name="T44" fmla="*/ 12 w 34"/>
                  <a:gd name="T45" fmla="*/ 0 h 35"/>
                  <a:gd name="T46" fmla="*/ 8 w 34"/>
                  <a:gd name="T47" fmla="*/ 3 h 35"/>
                  <a:gd name="T48" fmla="*/ 4 w 34"/>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5">
                    <a:moveTo>
                      <a:pt x="4" y="6"/>
                    </a:moveTo>
                    <a:lnTo>
                      <a:pt x="1" y="8"/>
                    </a:lnTo>
                    <a:lnTo>
                      <a:pt x="0" y="12"/>
                    </a:lnTo>
                    <a:lnTo>
                      <a:pt x="0" y="18"/>
                    </a:lnTo>
                    <a:lnTo>
                      <a:pt x="0" y="22"/>
                    </a:lnTo>
                    <a:lnTo>
                      <a:pt x="1" y="26"/>
                    </a:lnTo>
                    <a:lnTo>
                      <a:pt x="4" y="30"/>
                    </a:lnTo>
                    <a:lnTo>
                      <a:pt x="8" y="33"/>
                    </a:lnTo>
                    <a:lnTo>
                      <a:pt x="12" y="34"/>
                    </a:lnTo>
                    <a:lnTo>
                      <a:pt x="16" y="35"/>
                    </a:lnTo>
                    <a:lnTo>
                      <a:pt x="21" y="34"/>
                    </a:lnTo>
                    <a:lnTo>
                      <a:pt x="25" y="33"/>
                    </a:lnTo>
                    <a:lnTo>
                      <a:pt x="28" y="30"/>
                    </a:lnTo>
                    <a:lnTo>
                      <a:pt x="31" y="26"/>
                    </a:lnTo>
                    <a:lnTo>
                      <a:pt x="34" y="22"/>
                    </a:lnTo>
                    <a:lnTo>
                      <a:pt x="34" y="18"/>
                    </a:lnTo>
                    <a:lnTo>
                      <a:pt x="34" y="12"/>
                    </a:lnTo>
                    <a:lnTo>
                      <a:pt x="31" y="8"/>
                    </a:lnTo>
                    <a:lnTo>
                      <a:pt x="28" y="6"/>
                    </a:lnTo>
                    <a:lnTo>
                      <a:pt x="25" y="3"/>
                    </a:lnTo>
                    <a:lnTo>
                      <a:pt x="21" y="0"/>
                    </a:lnTo>
                    <a:lnTo>
                      <a:pt x="16" y="0"/>
                    </a:lnTo>
                    <a:lnTo>
                      <a:pt x="12" y="0"/>
                    </a:lnTo>
                    <a:lnTo>
                      <a:pt x="8" y="3"/>
                    </a:lnTo>
                    <a:lnTo>
                      <a:pt x="4" y="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6" name="Freeform 68"/>
              <p:cNvSpPr>
                <a:spLocks/>
              </p:cNvSpPr>
              <p:nvPr/>
            </p:nvSpPr>
            <p:spPr bwMode="auto">
              <a:xfrm>
                <a:off x="5748338" y="4792663"/>
                <a:ext cx="55563" cy="53975"/>
              </a:xfrm>
              <a:custGeom>
                <a:avLst/>
                <a:gdLst>
                  <a:gd name="T0" fmla="*/ 5 w 35"/>
                  <a:gd name="T1" fmla="*/ 4 h 34"/>
                  <a:gd name="T2" fmla="*/ 3 w 35"/>
                  <a:gd name="T3" fmla="*/ 8 h 34"/>
                  <a:gd name="T4" fmla="*/ 0 w 35"/>
                  <a:gd name="T5" fmla="*/ 12 h 34"/>
                  <a:gd name="T6" fmla="*/ 0 w 35"/>
                  <a:gd name="T7" fmla="*/ 18 h 34"/>
                  <a:gd name="T8" fmla="*/ 0 w 35"/>
                  <a:gd name="T9" fmla="*/ 22 h 34"/>
                  <a:gd name="T10" fmla="*/ 3 w 35"/>
                  <a:gd name="T11" fmla="*/ 26 h 34"/>
                  <a:gd name="T12" fmla="*/ 5 w 35"/>
                  <a:gd name="T13" fmla="*/ 30 h 34"/>
                  <a:gd name="T14" fmla="*/ 8 w 35"/>
                  <a:gd name="T15" fmla="*/ 33 h 34"/>
                  <a:gd name="T16" fmla="*/ 12 w 35"/>
                  <a:gd name="T17" fmla="*/ 34 h 34"/>
                  <a:gd name="T18" fmla="*/ 17 w 35"/>
                  <a:gd name="T19" fmla="*/ 34 h 34"/>
                  <a:gd name="T20" fmla="*/ 21 w 35"/>
                  <a:gd name="T21" fmla="*/ 34 h 34"/>
                  <a:gd name="T22" fmla="*/ 25 w 35"/>
                  <a:gd name="T23" fmla="*/ 33 h 34"/>
                  <a:gd name="T24" fmla="*/ 29 w 35"/>
                  <a:gd name="T25" fmla="*/ 30 h 34"/>
                  <a:gd name="T26" fmla="*/ 32 w 35"/>
                  <a:gd name="T27" fmla="*/ 26 h 34"/>
                  <a:gd name="T28" fmla="*/ 33 w 35"/>
                  <a:gd name="T29" fmla="*/ 22 h 34"/>
                  <a:gd name="T30" fmla="*/ 35 w 35"/>
                  <a:gd name="T31" fmla="*/ 18 h 34"/>
                  <a:gd name="T32" fmla="*/ 33 w 35"/>
                  <a:gd name="T33" fmla="*/ 12 h 34"/>
                  <a:gd name="T34" fmla="*/ 32 w 35"/>
                  <a:gd name="T35" fmla="*/ 8 h 34"/>
                  <a:gd name="T36" fmla="*/ 29 w 35"/>
                  <a:gd name="T37" fmla="*/ 4 h 34"/>
                  <a:gd name="T38" fmla="*/ 25 w 35"/>
                  <a:gd name="T39" fmla="*/ 2 h 34"/>
                  <a:gd name="T40" fmla="*/ 21 w 35"/>
                  <a:gd name="T41" fmla="*/ 0 h 34"/>
                  <a:gd name="T42" fmla="*/ 17 w 35"/>
                  <a:gd name="T43" fmla="*/ 0 h 34"/>
                  <a:gd name="T44" fmla="*/ 12 w 35"/>
                  <a:gd name="T45" fmla="*/ 0 h 34"/>
                  <a:gd name="T46" fmla="*/ 8 w 35"/>
                  <a:gd name="T47" fmla="*/ 2 h 34"/>
                  <a:gd name="T48" fmla="*/ 5 w 35"/>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5" y="4"/>
                    </a:moveTo>
                    <a:lnTo>
                      <a:pt x="3" y="8"/>
                    </a:lnTo>
                    <a:lnTo>
                      <a:pt x="0" y="12"/>
                    </a:lnTo>
                    <a:lnTo>
                      <a:pt x="0" y="18"/>
                    </a:lnTo>
                    <a:lnTo>
                      <a:pt x="0" y="22"/>
                    </a:lnTo>
                    <a:lnTo>
                      <a:pt x="3" y="26"/>
                    </a:lnTo>
                    <a:lnTo>
                      <a:pt x="5" y="30"/>
                    </a:lnTo>
                    <a:lnTo>
                      <a:pt x="8" y="33"/>
                    </a:lnTo>
                    <a:lnTo>
                      <a:pt x="12" y="34"/>
                    </a:lnTo>
                    <a:lnTo>
                      <a:pt x="17" y="34"/>
                    </a:lnTo>
                    <a:lnTo>
                      <a:pt x="21" y="34"/>
                    </a:lnTo>
                    <a:lnTo>
                      <a:pt x="25" y="33"/>
                    </a:lnTo>
                    <a:lnTo>
                      <a:pt x="29" y="30"/>
                    </a:lnTo>
                    <a:lnTo>
                      <a:pt x="32" y="26"/>
                    </a:lnTo>
                    <a:lnTo>
                      <a:pt x="33" y="22"/>
                    </a:lnTo>
                    <a:lnTo>
                      <a:pt x="35" y="18"/>
                    </a:lnTo>
                    <a:lnTo>
                      <a:pt x="33" y="12"/>
                    </a:lnTo>
                    <a:lnTo>
                      <a:pt x="32" y="8"/>
                    </a:lnTo>
                    <a:lnTo>
                      <a:pt x="29" y="4"/>
                    </a:lnTo>
                    <a:lnTo>
                      <a:pt x="25" y="2"/>
                    </a:lnTo>
                    <a:lnTo>
                      <a:pt x="21" y="0"/>
                    </a:lnTo>
                    <a:lnTo>
                      <a:pt x="17" y="0"/>
                    </a:lnTo>
                    <a:lnTo>
                      <a:pt x="12" y="0"/>
                    </a:lnTo>
                    <a:lnTo>
                      <a:pt x="8" y="2"/>
                    </a:lnTo>
                    <a:lnTo>
                      <a:pt x="5"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7" name="Freeform 69"/>
              <p:cNvSpPr>
                <a:spLocks/>
              </p:cNvSpPr>
              <p:nvPr/>
            </p:nvSpPr>
            <p:spPr bwMode="auto">
              <a:xfrm>
                <a:off x="6096001" y="5038725"/>
                <a:ext cx="52388" cy="53975"/>
              </a:xfrm>
              <a:custGeom>
                <a:avLst/>
                <a:gdLst>
                  <a:gd name="T0" fmla="*/ 4 w 33"/>
                  <a:gd name="T1" fmla="*/ 4 h 34"/>
                  <a:gd name="T2" fmla="*/ 1 w 33"/>
                  <a:gd name="T3" fmla="*/ 8 h 34"/>
                  <a:gd name="T4" fmla="*/ 0 w 33"/>
                  <a:gd name="T5" fmla="*/ 12 h 34"/>
                  <a:gd name="T6" fmla="*/ 0 w 33"/>
                  <a:gd name="T7" fmla="*/ 16 h 34"/>
                  <a:gd name="T8" fmla="*/ 0 w 33"/>
                  <a:gd name="T9" fmla="*/ 21 h 34"/>
                  <a:gd name="T10" fmla="*/ 1 w 33"/>
                  <a:gd name="T11" fmla="*/ 25 h 34"/>
                  <a:gd name="T12" fmla="*/ 4 w 33"/>
                  <a:gd name="T13" fmla="*/ 28 h 34"/>
                  <a:gd name="T14" fmla="*/ 8 w 33"/>
                  <a:gd name="T15" fmla="*/ 32 h 34"/>
                  <a:gd name="T16" fmla="*/ 12 w 33"/>
                  <a:gd name="T17" fmla="*/ 34 h 34"/>
                  <a:gd name="T18" fmla="*/ 17 w 33"/>
                  <a:gd name="T19" fmla="*/ 34 h 34"/>
                  <a:gd name="T20" fmla="*/ 21 w 33"/>
                  <a:gd name="T21" fmla="*/ 34 h 34"/>
                  <a:gd name="T22" fmla="*/ 25 w 33"/>
                  <a:gd name="T23" fmla="*/ 32 h 34"/>
                  <a:gd name="T24" fmla="*/ 29 w 33"/>
                  <a:gd name="T25" fmla="*/ 28 h 34"/>
                  <a:gd name="T26" fmla="*/ 32 w 33"/>
                  <a:gd name="T27" fmla="*/ 25 h 34"/>
                  <a:gd name="T28" fmla="*/ 33 w 33"/>
                  <a:gd name="T29" fmla="*/ 21 h 34"/>
                  <a:gd name="T30" fmla="*/ 33 w 33"/>
                  <a:gd name="T31" fmla="*/ 16 h 34"/>
                  <a:gd name="T32" fmla="*/ 33 w 33"/>
                  <a:gd name="T33" fmla="*/ 12 h 34"/>
                  <a:gd name="T34" fmla="*/ 32 w 33"/>
                  <a:gd name="T35" fmla="*/ 8 h 34"/>
                  <a:gd name="T36" fmla="*/ 29 w 33"/>
                  <a:gd name="T37" fmla="*/ 4 h 34"/>
                  <a:gd name="T38" fmla="*/ 25 w 33"/>
                  <a:gd name="T39" fmla="*/ 1 h 34"/>
                  <a:gd name="T40" fmla="*/ 21 w 33"/>
                  <a:gd name="T41" fmla="*/ 0 h 34"/>
                  <a:gd name="T42" fmla="*/ 17 w 33"/>
                  <a:gd name="T43" fmla="*/ 0 h 34"/>
                  <a:gd name="T44" fmla="*/ 12 w 33"/>
                  <a:gd name="T45" fmla="*/ 0 h 34"/>
                  <a:gd name="T46" fmla="*/ 8 w 33"/>
                  <a:gd name="T47" fmla="*/ 1 h 34"/>
                  <a:gd name="T48" fmla="*/ 4 w 33"/>
                  <a:gd name="T4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4">
                    <a:moveTo>
                      <a:pt x="4" y="4"/>
                    </a:moveTo>
                    <a:lnTo>
                      <a:pt x="1" y="8"/>
                    </a:lnTo>
                    <a:lnTo>
                      <a:pt x="0" y="12"/>
                    </a:lnTo>
                    <a:lnTo>
                      <a:pt x="0" y="16"/>
                    </a:lnTo>
                    <a:lnTo>
                      <a:pt x="0" y="21"/>
                    </a:lnTo>
                    <a:lnTo>
                      <a:pt x="1" y="25"/>
                    </a:lnTo>
                    <a:lnTo>
                      <a:pt x="4" y="28"/>
                    </a:lnTo>
                    <a:lnTo>
                      <a:pt x="8" y="32"/>
                    </a:lnTo>
                    <a:lnTo>
                      <a:pt x="12" y="34"/>
                    </a:lnTo>
                    <a:lnTo>
                      <a:pt x="17" y="34"/>
                    </a:lnTo>
                    <a:lnTo>
                      <a:pt x="21" y="34"/>
                    </a:lnTo>
                    <a:lnTo>
                      <a:pt x="25" y="32"/>
                    </a:lnTo>
                    <a:lnTo>
                      <a:pt x="29" y="28"/>
                    </a:lnTo>
                    <a:lnTo>
                      <a:pt x="32" y="25"/>
                    </a:lnTo>
                    <a:lnTo>
                      <a:pt x="33" y="21"/>
                    </a:lnTo>
                    <a:lnTo>
                      <a:pt x="33" y="16"/>
                    </a:lnTo>
                    <a:lnTo>
                      <a:pt x="33" y="12"/>
                    </a:lnTo>
                    <a:lnTo>
                      <a:pt x="32" y="8"/>
                    </a:lnTo>
                    <a:lnTo>
                      <a:pt x="29" y="4"/>
                    </a:lnTo>
                    <a:lnTo>
                      <a:pt x="25" y="1"/>
                    </a:lnTo>
                    <a:lnTo>
                      <a:pt x="21" y="0"/>
                    </a:lnTo>
                    <a:lnTo>
                      <a:pt x="17" y="0"/>
                    </a:lnTo>
                    <a:lnTo>
                      <a:pt x="12" y="0"/>
                    </a:lnTo>
                    <a:lnTo>
                      <a:pt x="8" y="1"/>
                    </a:lnTo>
                    <a:lnTo>
                      <a:pt x="4"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8" name="Freeform 70"/>
              <p:cNvSpPr>
                <a:spLocks/>
              </p:cNvSpPr>
              <p:nvPr/>
            </p:nvSpPr>
            <p:spPr bwMode="auto">
              <a:xfrm>
                <a:off x="6697663" y="5353050"/>
                <a:ext cx="55563" cy="52388"/>
              </a:xfrm>
              <a:custGeom>
                <a:avLst/>
                <a:gdLst>
                  <a:gd name="T0" fmla="*/ 5 w 35"/>
                  <a:gd name="T1" fmla="*/ 5 h 33"/>
                  <a:gd name="T2" fmla="*/ 2 w 35"/>
                  <a:gd name="T3" fmla="*/ 8 h 33"/>
                  <a:gd name="T4" fmla="*/ 0 w 35"/>
                  <a:gd name="T5" fmla="*/ 12 h 33"/>
                  <a:gd name="T6" fmla="*/ 0 w 35"/>
                  <a:gd name="T7" fmla="*/ 17 h 33"/>
                  <a:gd name="T8" fmla="*/ 0 w 35"/>
                  <a:gd name="T9" fmla="*/ 21 h 33"/>
                  <a:gd name="T10" fmla="*/ 2 w 35"/>
                  <a:gd name="T11" fmla="*/ 25 h 33"/>
                  <a:gd name="T12" fmla="*/ 5 w 35"/>
                  <a:gd name="T13" fmla="*/ 29 h 33"/>
                  <a:gd name="T14" fmla="*/ 8 w 35"/>
                  <a:gd name="T15" fmla="*/ 32 h 33"/>
                  <a:gd name="T16" fmla="*/ 12 w 35"/>
                  <a:gd name="T17" fmla="*/ 33 h 33"/>
                  <a:gd name="T18" fmla="*/ 17 w 35"/>
                  <a:gd name="T19" fmla="*/ 33 h 33"/>
                  <a:gd name="T20" fmla="*/ 21 w 35"/>
                  <a:gd name="T21" fmla="*/ 33 h 33"/>
                  <a:gd name="T22" fmla="*/ 25 w 35"/>
                  <a:gd name="T23" fmla="*/ 32 h 33"/>
                  <a:gd name="T24" fmla="*/ 29 w 35"/>
                  <a:gd name="T25" fmla="*/ 29 h 33"/>
                  <a:gd name="T26" fmla="*/ 32 w 35"/>
                  <a:gd name="T27" fmla="*/ 25 h 33"/>
                  <a:gd name="T28" fmla="*/ 33 w 35"/>
                  <a:gd name="T29" fmla="*/ 21 h 33"/>
                  <a:gd name="T30" fmla="*/ 35 w 35"/>
                  <a:gd name="T31" fmla="*/ 17 h 33"/>
                  <a:gd name="T32" fmla="*/ 33 w 35"/>
                  <a:gd name="T33" fmla="*/ 12 h 33"/>
                  <a:gd name="T34" fmla="*/ 32 w 35"/>
                  <a:gd name="T35" fmla="*/ 8 h 33"/>
                  <a:gd name="T36" fmla="*/ 29 w 35"/>
                  <a:gd name="T37" fmla="*/ 5 h 33"/>
                  <a:gd name="T38" fmla="*/ 25 w 35"/>
                  <a:gd name="T39" fmla="*/ 2 h 33"/>
                  <a:gd name="T40" fmla="*/ 21 w 35"/>
                  <a:gd name="T41" fmla="*/ 0 h 33"/>
                  <a:gd name="T42" fmla="*/ 17 w 35"/>
                  <a:gd name="T43" fmla="*/ 0 h 33"/>
                  <a:gd name="T44" fmla="*/ 12 w 35"/>
                  <a:gd name="T45" fmla="*/ 0 h 33"/>
                  <a:gd name="T46" fmla="*/ 8 w 35"/>
                  <a:gd name="T47" fmla="*/ 2 h 33"/>
                  <a:gd name="T48" fmla="*/ 5 w 35"/>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5" y="5"/>
                    </a:moveTo>
                    <a:lnTo>
                      <a:pt x="2" y="8"/>
                    </a:lnTo>
                    <a:lnTo>
                      <a:pt x="0" y="12"/>
                    </a:lnTo>
                    <a:lnTo>
                      <a:pt x="0" y="17"/>
                    </a:lnTo>
                    <a:lnTo>
                      <a:pt x="0" y="21"/>
                    </a:lnTo>
                    <a:lnTo>
                      <a:pt x="2" y="25"/>
                    </a:lnTo>
                    <a:lnTo>
                      <a:pt x="5" y="29"/>
                    </a:lnTo>
                    <a:lnTo>
                      <a:pt x="8" y="32"/>
                    </a:lnTo>
                    <a:lnTo>
                      <a:pt x="12" y="33"/>
                    </a:lnTo>
                    <a:lnTo>
                      <a:pt x="17" y="33"/>
                    </a:lnTo>
                    <a:lnTo>
                      <a:pt x="21" y="33"/>
                    </a:lnTo>
                    <a:lnTo>
                      <a:pt x="25" y="32"/>
                    </a:lnTo>
                    <a:lnTo>
                      <a:pt x="29" y="29"/>
                    </a:lnTo>
                    <a:lnTo>
                      <a:pt x="32" y="25"/>
                    </a:lnTo>
                    <a:lnTo>
                      <a:pt x="33" y="21"/>
                    </a:lnTo>
                    <a:lnTo>
                      <a:pt x="35" y="17"/>
                    </a:lnTo>
                    <a:lnTo>
                      <a:pt x="33" y="12"/>
                    </a:lnTo>
                    <a:lnTo>
                      <a:pt x="32" y="8"/>
                    </a:lnTo>
                    <a:lnTo>
                      <a:pt x="29" y="5"/>
                    </a:lnTo>
                    <a:lnTo>
                      <a:pt x="25" y="2"/>
                    </a:lnTo>
                    <a:lnTo>
                      <a:pt x="21" y="0"/>
                    </a:lnTo>
                    <a:lnTo>
                      <a:pt x="17" y="0"/>
                    </a:lnTo>
                    <a:lnTo>
                      <a:pt x="12" y="0"/>
                    </a:lnTo>
                    <a:lnTo>
                      <a:pt x="8" y="2"/>
                    </a:lnTo>
                    <a:lnTo>
                      <a:pt x="5"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49" name="Freeform 71"/>
              <p:cNvSpPr>
                <a:spLocks/>
              </p:cNvSpPr>
              <p:nvPr/>
            </p:nvSpPr>
            <p:spPr bwMode="auto">
              <a:xfrm>
                <a:off x="7473951" y="5632450"/>
                <a:ext cx="55563" cy="55563"/>
              </a:xfrm>
              <a:custGeom>
                <a:avLst/>
                <a:gdLst>
                  <a:gd name="T0" fmla="*/ 5 w 35"/>
                  <a:gd name="T1" fmla="*/ 5 h 35"/>
                  <a:gd name="T2" fmla="*/ 3 w 35"/>
                  <a:gd name="T3" fmla="*/ 9 h 35"/>
                  <a:gd name="T4" fmla="*/ 1 w 35"/>
                  <a:gd name="T5" fmla="*/ 13 h 35"/>
                  <a:gd name="T6" fmla="*/ 0 w 35"/>
                  <a:gd name="T7" fmla="*/ 17 h 35"/>
                  <a:gd name="T8" fmla="*/ 1 w 35"/>
                  <a:gd name="T9" fmla="*/ 21 h 35"/>
                  <a:gd name="T10" fmla="*/ 3 w 35"/>
                  <a:gd name="T11" fmla="*/ 25 h 35"/>
                  <a:gd name="T12" fmla="*/ 5 w 35"/>
                  <a:gd name="T13" fmla="*/ 29 h 35"/>
                  <a:gd name="T14" fmla="*/ 9 w 35"/>
                  <a:gd name="T15" fmla="*/ 32 h 35"/>
                  <a:gd name="T16" fmla="*/ 13 w 35"/>
                  <a:gd name="T17" fmla="*/ 33 h 35"/>
                  <a:gd name="T18" fmla="*/ 17 w 35"/>
                  <a:gd name="T19" fmla="*/ 35 h 35"/>
                  <a:gd name="T20" fmla="*/ 21 w 35"/>
                  <a:gd name="T21" fmla="*/ 33 h 35"/>
                  <a:gd name="T22" fmla="*/ 25 w 35"/>
                  <a:gd name="T23" fmla="*/ 32 h 35"/>
                  <a:gd name="T24" fmla="*/ 29 w 35"/>
                  <a:gd name="T25" fmla="*/ 29 h 35"/>
                  <a:gd name="T26" fmla="*/ 32 w 35"/>
                  <a:gd name="T27" fmla="*/ 25 h 35"/>
                  <a:gd name="T28" fmla="*/ 33 w 35"/>
                  <a:gd name="T29" fmla="*/ 21 h 35"/>
                  <a:gd name="T30" fmla="*/ 35 w 35"/>
                  <a:gd name="T31" fmla="*/ 17 h 35"/>
                  <a:gd name="T32" fmla="*/ 33 w 35"/>
                  <a:gd name="T33" fmla="*/ 13 h 35"/>
                  <a:gd name="T34" fmla="*/ 32 w 35"/>
                  <a:gd name="T35" fmla="*/ 9 h 35"/>
                  <a:gd name="T36" fmla="*/ 29 w 35"/>
                  <a:gd name="T37" fmla="*/ 5 h 35"/>
                  <a:gd name="T38" fmla="*/ 25 w 35"/>
                  <a:gd name="T39" fmla="*/ 2 h 35"/>
                  <a:gd name="T40" fmla="*/ 21 w 35"/>
                  <a:gd name="T41" fmla="*/ 1 h 35"/>
                  <a:gd name="T42" fmla="*/ 17 w 35"/>
                  <a:gd name="T43" fmla="*/ 0 h 35"/>
                  <a:gd name="T44" fmla="*/ 13 w 35"/>
                  <a:gd name="T45" fmla="*/ 1 h 35"/>
                  <a:gd name="T46" fmla="*/ 9 w 35"/>
                  <a:gd name="T47" fmla="*/ 2 h 35"/>
                  <a:gd name="T48" fmla="*/ 5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5" y="5"/>
                    </a:moveTo>
                    <a:lnTo>
                      <a:pt x="3" y="9"/>
                    </a:lnTo>
                    <a:lnTo>
                      <a:pt x="1" y="13"/>
                    </a:lnTo>
                    <a:lnTo>
                      <a:pt x="0" y="17"/>
                    </a:lnTo>
                    <a:lnTo>
                      <a:pt x="1" y="21"/>
                    </a:lnTo>
                    <a:lnTo>
                      <a:pt x="3" y="25"/>
                    </a:lnTo>
                    <a:lnTo>
                      <a:pt x="5" y="29"/>
                    </a:lnTo>
                    <a:lnTo>
                      <a:pt x="9" y="32"/>
                    </a:lnTo>
                    <a:lnTo>
                      <a:pt x="13" y="33"/>
                    </a:lnTo>
                    <a:lnTo>
                      <a:pt x="17" y="35"/>
                    </a:lnTo>
                    <a:lnTo>
                      <a:pt x="21" y="33"/>
                    </a:lnTo>
                    <a:lnTo>
                      <a:pt x="25" y="32"/>
                    </a:lnTo>
                    <a:lnTo>
                      <a:pt x="29" y="29"/>
                    </a:lnTo>
                    <a:lnTo>
                      <a:pt x="32" y="25"/>
                    </a:lnTo>
                    <a:lnTo>
                      <a:pt x="33" y="21"/>
                    </a:lnTo>
                    <a:lnTo>
                      <a:pt x="35" y="17"/>
                    </a:lnTo>
                    <a:lnTo>
                      <a:pt x="33" y="13"/>
                    </a:lnTo>
                    <a:lnTo>
                      <a:pt x="32" y="9"/>
                    </a:lnTo>
                    <a:lnTo>
                      <a:pt x="29" y="5"/>
                    </a:lnTo>
                    <a:lnTo>
                      <a:pt x="25" y="2"/>
                    </a:lnTo>
                    <a:lnTo>
                      <a:pt x="21" y="1"/>
                    </a:lnTo>
                    <a:lnTo>
                      <a:pt x="17" y="0"/>
                    </a:lnTo>
                    <a:lnTo>
                      <a:pt x="13" y="1"/>
                    </a:lnTo>
                    <a:lnTo>
                      <a:pt x="9" y="2"/>
                    </a:lnTo>
                    <a:lnTo>
                      <a:pt x="5" y="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50" name="Line 72"/>
              <p:cNvSpPr>
                <a:spLocks noChangeShapeType="1"/>
              </p:cNvSpPr>
              <p:nvPr/>
            </p:nvSpPr>
            <p:spPr bwMode="auto">
              <a:xfrm>
                <a:off x="6122988" y="5422900"/>
                <a:ext cx="0" cy="298450"/>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8" name="Line 74"/>
              <p:cNvSpPr>
                <a:spLocks noChangeShapeType="1"/>
              </p:cNvSpPr>
              <p:nvPr/>
            </p:nvSpPr>
            <p:spPr bwMode="auto">
              <a:xfrm>
                <a:off x="4995863" y="5300663"/>
                <a:ext cx="0" cy="153988"/>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49" name="Line 75"/>
              <p:cNvSpPr>
                <a:spLocks noChangeShapeType="1"/>
              </p:cNvSpPr>
              <p:nvPr/>
            </p:nvSpPr>
            <p:spPr bwMode="auto">
              <a:xfrm>
                <a:off x="4941888" y="5414963"/>
                <a:ext cx="0" cy="188913"/>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0" name="Line 76"/>
              <p:cNvSpPr>
                <a:spLocks noChangeShapeType="1"/>
              </p:cNvSpPr>
              <p:nvPr/>
            </p:nvSpPr>
            <p:spPr bwMode="auto">
              <a:xfrm flipV="1">
                <a:off x="5518151" y="5395913"/>
                <a:ext cx="0" cy="150813"/>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1" name="Line 77"/>
              <p:cNvSpPr>
                <a:spLocks noChangeShapeType="1"/>
              </p:cNvSpPr>
              <p:nvPr/>
            </p:nvSpPr>
            <p:spPr bwMode="auto">
              <a:xfrm flipV="1">
                <a:off x="5778501" y="5497513"/>
                <a:ext cx="0" cy="222250"/>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2" name="Line 78"/>
              <p:cNvSpPr>
                <a:spLocks noChangeShapeType="1"/>
              </p:cNvSpPr>
              <p:nvPr/>
            </p:nvSpPr>
            <p:spPr bwMode="auto">
              <a:xfrm>
                <a:off x="5173663" y="5189538"/>
                <a:ext cx="0" cy="179388"/>
              </a:xfrm>
              <a:prstGeom prst="line">
                <a:avLst/>
              </a:prstGeom>
              <a:noFill/>
              <a:ln w="11113">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55" name="Freeform 81"/>
              <p:cNvSpPr>
                <a:spLocks/>
              </p:cNvSpPr>
              <p:nvPr/>
            </p:nvSpPr>
            <p:spPr bwMode="auto">
              <a:xfrm>
                <a:off x="4941888" y="5368925"/>
                <a:ext cx="2565400" cy="357188"/>
              </a:xfrm>
              <a:custGeom>
                <a:avLst/>
                <a:gdLst>
                  <a:gd name="T0" fmla="*/ 1616 w 1616"/>
                  <a:gd name="T1" fmla="*/ 225 h 225"/>
                  <a:gd name="T2" fmla="*/ 1123 w 1616"/>
                  <a:gd name="T3" fmla="*/ 120 h 225"/>
                  <a:gd name="T4" fmla="*/ 750 w 1616"/>
                  <a:gd name="T5" fmla="*/ 92 h 225"/>
                  <a:gd name="T6" fmla="*/ 744 w 1616"/>
                  <a:gd name="T7" fmla="*/ 93 h 225"/>
                  <a:gd name="T8" fmla="*/ 531 w 1616"/>
                  <a:gd name="T9" fmla="*/ 140 h 225"/>
                  <a:gd name="T10" fmla="*/ 527 w 1616"/>
                  <a:gd name="T11" fmla="*/ 139 h 225"/>
                  <a:gd name="T12" fmla="*/ 364 w 1616"/>
                  <a:gd name="T13" fmla="*/ 58 h 225"/>
                  <a:gd name="T14" fmla="*/ 363 w 1616"/>
                  <a:gd name="T15" fmla="*/ 58 h 225"/>
                  <a:gd name="T16" fmla="*/ 146 w 1616"/>
                  <a:gd name="T17" fmla="*/ 0 h 225"/>
                  <a:gd name="T18" fmla="*/ 34 w 1616"/>
                  <a:gd name="T19" fmla="*/ 54 h 225"/>
                  <a:gd name="T20" fmla="*/ 0 w 1616"/>
                  <a:gd name="T21" fmla="*/ 14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6" h="225">
                    <a:moveTo>
                      <a:pt x="1616" y="225"/>
                    </a:moveTo>
                    <a:lnTo>
                      <a:pt x="1123" y="120"/>
                    </a:lnTo>
                    <a:lnTo>
                      <a:pt x="750" y="92"/>
                    </a:lnTo>
                    <a:lnTo>
                      <a:pt x="744" y="93"/>
                    </a:lnTo>
                    <a:lnTo>
                      <a:pt x="531" y="140"/>
                    </a:lnTo>
                    <a:lnTo>
                      <a:pt x="527" y="139"/>
                    </a:lnTo>
                    <a:lnTo>
                      <a:pt x="364" y="58"/>
                    </a:lnTo>
                    <a:lnTo>
                      <a:pt x="363" y="58"/>
                    </a:lnTo>
                    <a:lnTo>
                      <a:pt x="146" y="0"/>
                    </a:lnTo>
                    <a:lnTo>
                      <a:pt x="34" y="54"/>
                    </a:lnTo>
                    <a:lnTo>
                      <a:pt x="0" y="148"/>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61" name="Freeform 87"/>
              <p:cNvSpPr>
                <a:spLocks/>
              </p:cNvSpPr>
              <p:nvPr/>
            </p:nvSpPr>
            <p:spPr bwMode="auto">
              <a:xfrm>
                <a:off x="4913313" y="5576888"/>
                <a:ext cx="55563" cy="52388"/>
              </a:xfrm>
              <a:custGeom>
                <a:avLst/>
                <a:gdLst>
                  <a:gd name="T0" fmla="*/ 30 w 35"/>
                  <a:gd name="T1" fmla="*/ 5 h 33"/>
                  <a:gd name="T2" fmla="*/ 26 w 35"/>
                  <a:gd name="T3" fmla="*/ 3 h 33"/>
                  <a:gd name="T4" fmla="*/ 22 w 35"/>
                  <a:gd name="T5" fmla="*/ 0 h 33"/>
                  <a:gd name="T6" fmla="*/ 18 w 35"/>
                  <a:gd name="T7" fmla="*/ 0 h 33"/>
                  <a:gd name="T8" fmla="*/ 14 w 35"/>
                  <a:gd name="T9" fmla="*/ 0 h 33"/>
                  <a:gd name="T10" fmla="*/ 10 w 35"/>
                  <a:gd name="T11" fmla="*/ 3 h 33"/>
                  <a:gd name="T12" fmla="*/ 6 w 35"/>
                  <a:gd name="T13" fmla="*/ 5 h 33"/>
                  <a:gd name="T14" fmla="*/ 3 w 35"/>
                  <a:gd name="T15" fmla="*/ 8 h 33"/>
                  <a:gd name="T16" fmla="*/ 2 w 35"/>
                  <a:gd name="T17" fmla="*/ 12 h 33"/>
                  <a:gd name="T18" fmla="*/ 0 w 35"/>
                  <a:gd name="T19" fmla="*/ 17 h 33"/>
                  <a:gd name="T20" fmla="*/ 2 w 35"/>
                  <a:gd name="T21" fmla="*/ 21 h 33"/>
                  <a:gd name="T22" fmla="*/ 3 w 35"/>
                  <a:gd name="T23" fmla="*/ 25 h 33"/>
                  <a:gd name="T24" fmla="*/ 6 w 35"/>
                  <a:gd name="T25" fmla="*/ 29 h 33"/>
                  <a:gd name="T26" fmla="*/ 10 w 35"/>
                  <a:gd name="T27" fmla="*/ 32 h 33"/>
                  <a:gd name="T28" fmla="*/ 14 w 35"/>
                  <a:gd name="T29" fmla="*/ 33 h 33"/>
                  <a:gd name="T30" fmla="*/ 18 w 35"/>
                  <a:gd name="T31" fmla="*/ 33 h 33"/>
                  <a:gd name="T32" fmla="*/ 22 w 35"/>
                  <a:gd name="T33" fmla="*/ 33 h 33"/>
                  <a:gd name="T34" fmla="*/ 26 w 35"/>
                  <a:gd name="T35" fmla="*/ 32 h 33"/>
                  <a:gd name="T36" fmla="*/ 30 w 35"/>
                  <a:gd name="T37" fmla="*/ 29 h 33"/>
                  <a:gd name="T38" fmla="*/ 33 w 35"/>
                  <a:gd name="T39" fmla="*/ 25 h 33"/>
                  <a:gd name="T40" fmla="*/ 35 w 35"/>
                  <a:gd name="T41" fmla="*/ 21 h 33"/>
                  <a:gd name="T42" fmla="*/ 35 w 35"/>
                  <a:gd name="T43" fmla="*/ 17 h 33"/>
                  <a:gd name="T44" fmla="*/ 35 w 35"/>
                  <a:gd name="T45" fmla="*/ 12 h 33"/>
                  <a:gd name="T46" fmla="*/ 33 w 35"/>
                  <a:gd name="T47" fmla="*/ 8 h 33"/>
                  <a:gd name="T48" fmla="*/ 30 w 35"/>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30" y="5"/>
                    </a:moveTo>
                    <a:lnTo>
                      <a:pt x="26" y="3"/>
                    </a:lnTo>
                    <a:lnTo>
                      <a:pt x="22" y="0"/>
                    </a:lnTo>
                    <a:lnTo>
                      <a:pt x="18" y="0"/>
                    </a:lnTo>
                    <a:lnTo>
                      <a:pt x="14" y="0"/>
                    </a:lnTo>
                    <a:lnTo>
                      <a:pt x="10" y="3"/>
                    </a:lnTo>
                    <a:lnTo>
                      <a:pt x="6" y="5"/>
                    </a:lnTo>
                    <a:lnTo>
                      <a:pt x="3" y="8"/>
                    </a:lnTo>
                    <a:lnTo>
                      <a:pt x="2" y="12"/>
                    </a:lnTo>
                    <a:lnTo>
                      <a:pt x="0" y="17"/>
                    </a:lnTo>
                    <a:lnTo>
                      <a:pt x="2" y="21"/>
                    </a:lnTo>
                    <a:lnTo>
                      <a:pt x="3" y="25"/>
                    </a:lnTo>
                    <a:lnTo>
                      <a:pt x="6" y="29"/>
                    </a:lnTo>
                    <a:lnTo>
                      <a:pt x="10" y="32"/>
                    </a:lnTo>
                    <a:lnTo>
                      <a:pt x="14" y="33"/>
                    </a:lnTo>
                    <a:lnTo>
                      <a:pt x="18" y="33"/>
                    </a:lnTo>
                    <a:lnTo>
                      <a:pt x="22" y="33"/>
                    </a:lnTo>
                    <a:lnTo>
                      <a:pt x="26" y="32"/>
                    </a:lnTo>
                    <a:lnTo>
                      <a:pt x="30" y="29"/>
                    </a:lnTo>
                    <a:lnTo>
                      <a:pt x="33" y="25"/>
                    </a:lnTo>
                    <a:lnTo>
                      <a:pt x="35" y="21"/>
                    </a:lnTo>
                    <a:lnTo>
                      <a:pt x="35" y="17"/>
                    </a:lnTo>
                    <a:lnTo>
                      <a:pt x="35" y="12"/>
                    </a:lnTo>
                    <a:lnTo>
                      <a:pt x="33" y="8"/>
                    </a:lnTo>
                    <a:lnTo>
                      <a:pt x="30"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2" name="Freeform 88"/>
              <p:cNvSpPr>
                <a:spLocks/>
              </p:cNvSpPr>
              <p:nvPr/>
            </p:nvSpPr>
            <p:spPr bwMode="auto">
              <a:xfrm>
                <a:off x="4967288" y="5427663"/>
                <a:ext cx="55563" cy="55563"/>
              </a:xfrm>
              <a:custGeom>
                <a:avLst/>
                <a:gdLst>
                  <a:gd name="T0" fmla="*/ 30 w 35"/>
                  <a:gd name="T1" fmla="*/ 5 h 35"/>
                  <a:gd name="T2" fmla="*/ 27 w 35"/>
                  <a:gd name="T3" fmla="*/ 2 h 35"/>
                  <a:gd name="T4" fmla="*/ 23 w 35"/>
                  <a:gd name="T5" fmla="*/ 1 h 35"/>
                  <a:gd name="T6" fmla="*/ 18 w 35"/>
                  <a:gd name="T7" fmla="*/ 0 h 35"/>
                  <a:gd name="T8" fmla="*/ 14 w 35"/>
                  <a:gd name="T9" fmla="*/ 1 h 35"/>
                  <a:gd name="T10" fmla="*/ 9 w 35"/>
                  <a:gd name="T11" fmla="*/ 2 h 35"/>
                  <a:gd name="T12" fmla="*/ 5 w 35"/>
                  <a:gd name="T13" fmla="*/ 5 h 35"/>
                  <a:gd name="T14" fmla="*/ 3 w 35"/>
                  <a:gd name="T15" fmla="*/ 9 h 35"/>
                  <a:gd name="T16" fmla="*/ 1 w 35"/>
                  <a:gd name="T17" fmla="*/ 13 h 35"/>
                  <a:gd name="T18" fmla="*/ 0 w 35"/>
                  <a:gd name="T19" fmla="*/ 17 h 35"/>
                  <a:gd name="T20" fmla="*/ 1 w 35"/>
                  <a:gd name="T21" fmla="*/ 23 h 35"/>
                  <a:gd name="T22" fmla="*/ 3 w 35"/>
                  <a:gd name="T23" fmla="*/ 27 h 35"/>
                  <a:gd name="T24" fmla="*/ 5 w 35"/>
                  <a:gd name="T25" fmla="*/ 29 h 35"/>
                  <a:gd name="T26" fmla="*/ 9 w 35"/>
                  <a:gd name="T27" fmla="*/ 32 h 35"/>
                  <a:gd name="T28" fmla="*/ 14 w 35"/>
                  <a:gd name="T29" fmla="*/ 33 h 35"/>
                  <a:gd name="T30" fmla="*/ 18 w 35"/>
                  <a:gd name="T31" fmla="*/ 35 h 35"/>
                  <a:gd name="T32" fmla="*/ 23 w 35"/>
                  <a:gd name="T33" fmla="*/ 33 h 35"/>
                  <a:gd name="T34" fmla="*/ 27 w 35"/>
                  <a:gd name="T35" fmla="*/ 32 h 35"/>
                  <a:gd name="T36" fmla="*/ 30 w 35"/>
                  <a:gd name="T37" fmla="*/ 29 h 35"/>
                  <a:gd name="T38" fmla="*/ 32 w 35"/>
                  <a:gd name="T39" fmla="*/ 27 h 35"/>
                  <a:gd name="T40" fmla="*/ 35 w 35"/>
                  <a:gd name="T41" fmla="*/ 23 h 35"/>
                  <a:gd name="T42" fmla="*/ 35 w 35"/>
                  <a:gd name="T43" fmla="*/ 17 h 35"/>
                  <a:gd name="T44" fmla="*/ 35 w 35"/>
                  <a:gd name="T45" fmla="*/ 13 h 35"/>
                  <a:gd name="T46" fmla="*/ 32 w 35"/>
                  <a:gd name="T47" fmla="*/ 9 h 35"/>
                  <a:gd name="T48" fmla="*/ 30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0" y="5"/>
                    </a:moveTo>
                    <a:lnTo>
                      <a:pt x="27" y="2"/>
                    </a:lnTo>
                    <a:lnTo>
                      <a:pt x="23" y="1"/>
                    </a:lnTo>
                    <a:lnTo>
                      <a:pt x="18" y="0"/>
                    </a:lnTo>
                    <a:lnTo>
                      <a:pt x="14" y="1"/>
                    </a:lnTo>
                    <a:lnTo>
                      <a:pt x="9" y="2"/>
                    </a:lnTo>
                    <a:lnTo>
                      <a:pt x="5" y="5"/>
                    </a:lnTo>
                    <a:lnTo>
                      <a:pt x="3" y="9"/>
                    </a:lnTo>
                    <a:lnTo>
                      <a:pt x="1" y="13"/>
                    </a:lnTo>
                    <a:lnTo>
                      <a:pt x="0" y="17"/>
                    </a:lnTo>
                    <a:lnTo>
                      <a:pt x="1" y="23"/>
                    </a:lnTo>
                    <a:lnTo>
                      <a:pt x="3" y="27"/>
                    </a:lnTo>
                    <a:lnTo>
                      <a:pt x="5" y="29"/>
                    </a:lnTo>
                    <a:lnTo>
                      <a:pt x="9" y="32"/>
                    </a:lnTo>
                    <a:lnTo>
                      <a:pt x="14" y="33"/>
                    </a:lnTo>
                    <a:lnTo>
                      <a:pt x="18" y="35"/>
                    </a:lnTo>
                    <a:lnTo>
                      <a:pt x="23" y="33"/>
                    </a:lnTo>
                    <a:lnTo>
                      <a:pt x="27" y="32"/>
                    </a:lnTo>
                    <a:lnTo>
                      <a:pt x="30" y="29"/>
                    </a:lnTo>
                    <a:lnTo>
                      <a:pt x="32" y="27"/>
                    </a:lnTo>
                    <a:lnTo>
                      <a:pt x="35" y="23"/>
                    </a:lnTo>
                    <a:lnTo>
                      <a:pt x="35" y="17"/>
                    </a:lnTo>
                    <a:lnTo>
                      <a:pt x="35" y="13"/>
                    </a:lnTo>
                    <a:lnTo>
                      <a:pt x="32" y="9"/>
                    </a:lnTo>
                    <a:lnTo>
                      <a:pt x="30"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3" name="Freeform 89"/>
              <p:cNvSpPr>
                <a:spLocks/>
              </p:cNvSpPr>
              <p:nvPr/>
            </p:nvSpPr>
            <p:spPr bwMode="auto">
              <a:xfrm>
                <a:off x="5146676" y="5341938"/>
                <a:ext cx="53975" cy="55563"/>
              </a:xfrm>
              <a:custGeom>
                <a:avLst/>
                <a:gdLst>
                  <a:gd name="T0" fmla="*/ 29 w 34"/>
                  <a:gd name="T1" fmla="*/ 5 h 35"/>
                  <a:gd name="T2" fmla="*/ 25 w 34"/>
                  <a:gd name="T3" fmla="*/ 3 h 35"/>
                  <a:gd name="T4" fmla="*/ 21 w 34"/>
                  <a:gd name="T5" fmla="*/ 0 h 35"/>
                  <a:gd name="T6" fmla="*/ 17 w 34"/>
                  <a:gd name="T7" fmla="*/ 0 h 35"/>
                  <a:gd name="T8" fmla="*/ 12 w 34"/>
                  <a:gd name="T9" fmla="*/ 0 h 35"/>
                  <a:gd name="T10" fmla="*/ 8 w 34"/>
                  <a:gd name="T11" fmla="*/ 3 h 35"/>
                  <a:gd name="T12" fmla="*/ 4 w 34"/>
                  <a:gd name="T13" fmla="*/ 5 h 35"/>
                  <a:gd name="T14" fmla="*/ 1 w 34"/>
                  <a:gd name="T15" fmla="*/ 8 h 35"/>
                  <a:gd name="T16" fmla="*/ 0 w 34"/>
                  <a:gd name="T17" fmla="*/ 12 h 35"/>
                  <a:gd name="T18" fmla="*/ 0 w 34"/>
                  <a:gd name="T19" fmla="*/ 17 h 35"/>
                  <a:gd name="T20" fmla="*/ 0 w 34"/>
                  <a:gd name="T21" fmla="*/ 21 h 35"/>
                  <a:gd name="T22" fmla="*/ 1 w 34"/>
                  <a:gd name="T23" fmla="*/ 25 h 35"/>
                  <a:gd name="T24" fmla="*/ 4 w 34"/>
                  <a:gd name="T25" fmla="*/ 29 h 35"/>
                  <a:gd name="T26" fmla="*/ 8 w 34"/>
                  <a:gd name="T27" fmla="*/ 32 h 35"/>
                  <a:gd name="T28" fmla="*/ 12 w 34"/>
                  <a:gd name="T29" fmla="*/ 34 h 35"/>
                  <a:gd name="T30" fmla="*/ 17 w 34"/>
                  <a:gd name="T31" fmla="*/ 35 h 35"/>
                  <a:gd name="T32" fmla="*/ 21 w 34"/>
                  <a:gd name="T33" fmla="*/ 34 h 35"/>
                  <a:gd name="T34" fmla="*/ 25 w 34"/>
                  <a:gd name="T35" fmla="*/ 32 h 35"/>
                  <a:gd name="T36" fmla="*/ 29 w 34"/>
                  <a:gd name="T37" fmla="*/ 29 h 35"/>
                  <a:gd name="T38" fmla="*/ 32 w 34"/>
                  <a:gd name="T39" fmla="*/ 25 h 35"/>
                  <a:gd name="T40" fmla="*/ 34 w 34"/>
                  <a:gd name="T41" fmla="*/ 21 h 35"/>
                  <a:gd name="T42" fmla="*/ 34 w 34"/>
                  <a:gd name="T43" fmla="*/ 17 h 35"/>
                  <a:gd name="T44" fmla="*/ 34 w 34"/>
                  <a:gd name="T45" fmla="*/ 12 h 35"/>
                  <a:gd name="T46" fmla="*/ 32 w 34"/>
                  <a:gd name="T47" fmla="*/ 8 h 35"/>
                  <a:gd name="T48" fmla="*/ 29 w 34"/>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5">
                    <a:moveTo>
                      <a:pt x="29" y="5"/>
                    </a:moveTo>
                    <a:lnTo>
                      <a:pt x="25" y="3"/>
                    </a:lnTo>
                    <a:lnTo>
                      <a:pt x="21" y="0"/>
                    </a:lnTo>
                    <a:lnTo>
                      <a:pt x="17" y="0"/>
                    </a:lnTo>
                    <a:lnTo>
                      <a:pt x="12" y="0"/>
                    </a:lnTo>
                    <a:lnTo>
                      <a:pt x="8" y="3"/>
                    </a:lnTo>
                    <a:lnTo>
                      <a:pt x="4" y="5"/>
                    </a:lnTo>
                    <a:lnTo>
                      <a:pt x="1" y="8"/>
                    </a:lnTo>
                    <a:lnTo>
                      <a:pt x="0" y="12"/>
                    </a:lnTo>
                    <a:lnTo>
                      <a:pt x="0" y="17"/>
                    </a:lnTo>
                    <a:lnTo>
                      <a:pt x="0" y="21"/>
                    </a:lnTo>
                    <a:lnTo>
                      <a:pt x="1" y="25"/>
                    </a:lnTo>
                    <a:lnTo>
                      <a:pt x="4" y="29"/>
                    </a:lnTo>
                    <a:lnTo>
                      <a:pt x="8" y="32"/>
                    </a:lnTo>
                    <a:lnTo>
                      <a:pt x="12" y="34"/>
                    </a:lnTo>
                    <a:lnTo>
                      <a:pt x="17" y="35"/>
                    </a:lnTo>
                    <a:lnTo>
                      <a:pt x="21" y="34"/>
                    </a:lnTo>
                    <a:lnTo>
                      <a:pt x="25" y="32"/>
                    </a:lnTo>
                    <a:lnTo>
                      <a:pt x="29" y="29"/>
                    </a:lnTo>
                    <a:lnTo>
                      <a:pt x="32" y="25"/>
                    </a:lnTo>
                    <a:lnTo>
                      <a:pt x="34" y="21"/>
                    </a:lnTo>
                    <a:lnTo>
                      <a:pt x="34" y="17"/>
                    </a:lnTo>
                    <a:lnTo>
                      <a:pt x="34" y="12"/>
                    </a:lnTo>
                    <a:lnTo>
                      <a:pt x="32" y="8"/>
                    </a:lnTo>
                    <a:lnTo>
                      <a:pt x="29"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4" name="Freeform 90"/>
              <p:cNvSpPr>
                <a:spLocks/>
              </p:cNvSpPr>
              <p:nvPr/>
            </p:nvSpPr>
            <p:spPr bwMode="auto">
              <a:xfrm>
                <a:off x="5489576" y="5434013"/>
                <a:ext cx="55563" cy="52388"/>
              </a:xfrm>
              <a:custGeom>
                <a:avLst/>
                <a:gdLst>
                  <a:gd name="T0" fmla="*/ 30 w 35"/>
                  <a:gd name="T1" fmla="*/ 4 h 33"/>
                  <a:gd name="T2" fmla="*/ 26 w 35"/>
                  <a:gd name="T3" fmla="*/ 1 h 33"/>
                  <a:gd name="T4" fmla="*/ 22 w 35"/>
                  <a:gd name="T5" fmla="*/ 0 h 33"/>
                  <a:gd name="T6" fmla="*/ 18 w 35"/>
                  <a:gd name="T7" fmla="*/ 0 h 33"/>
                  <a:gd name="T8" fmla="*/ 14 w 35"/>
                  <a:gd name="T9" fmla="*/ 0 h 33"/>
                  <a:gd name="T10" fmla="*/ 8 w 35"/>
                  <a:gd name="T11" fmla="*/ 1 h 33"/>
                  <a:gd name="T12" fmla="*/ 6 w 35"/>
                  <a:gd name="T13" fmla="*/ 4 h 33"/>
                  <a:gd name="T14" fmla="*/ 3 w 35"/>
                  <a:gd name="T15" fmla="*/ 8 h 33"/>
                  <a:gd name="T16" fmla="*/ 2 w 35"/>
                  <a:gd name="T17" fmla="*/ 12 h 33"/>
                  <a:gd name="T18" fmla="*/ 0 w 35"/>
                  <a:gd name="T19" fmla="*/ 17 h 33"/>
                  <a:gd name="T20" fmla="*/ 2 w 35"/>
                  <a:gd name="T21" fmla="*/ 21 h 33"/>
                  <a:gd name="T22" fmla="*/ 3 w 35"/>
                  <a:gd name="T23" fmla="*/ 25 h 33"/>
                  <a:gd name="T24" fmla="*/ 6 w 35"/>
                  <a:gd name="T25" fmla="*/ 29 h 33"/>
                  <a:gd name="T26" fmla="*/ 8 w 35"/>
                  <a:gd name="T27" fmla="*/ 32 h 33"/>
                  <a:gd name="T28" fmla="*/ 14 w 35"/>
                  <a:gd name="T29" fmla="*/ 33 h 33"/>
                  <a:gd name="T30" fmla="*/ 18 w 35"/>
                  <a:gd name="T31" fmla="*/ 33 h 33"/>
                  <a:gd name="T32" fmla="*/ 22 w 35"/>
                  <a:gd name="T33" fmla="*/ 33 h 33"/>
                  <a:gd name="T34" fmla="*/ 26 w 35"/>
                  <a:gd name="T35" fmla="*/ 32 h 33"/>
                  <a:gd name="T36" fmla="*/ 30 w 35"/>
                  <a:gd name="T37" fmla="*/ 29 h 33"/>
                  <a:gd name="T38" fmla="*/ 33 w 35"/>
                  <a:gd name="T39" fmla="*/ 25 h 33"/>
                  <a:gd name="T40" fmla="*/ 34 w 35"/>
                  <a:gd name="T41" fmla="*/ 21 h 33"/>
                  <a:gd name="T42" fmla="*/ 35 w 35"/>
                  <a:gd name="T43" fmla="*/ 17 h 33"/>
                  <a:gd name="T44" fmla="*/ 34 w 35"/>
                  <a:gd name="T45" fmla="*/ 12 h 33"/>
                  <a:gd name="T46" fmla="*/ 33 w 35"/>
                  <a:gd name="T47" fmla="*/ 8 h 33"/>
                  <a:gd name="T48" fmla="*/ 30 w 35"/>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30" y="4"/>
                    </a:moveTo>
                    <a:lnTo>
                      <a:pt x="26" y="1"/>
                    </a:lnTo>
                    <a:lnTo>
                      <a:pt x="22" y="0"/>
                    </a:lnTo>
                    <a:lnTo>
                      <a:pt x="18" y="0"/>
                    </a:lnTo>
                    <a:lnTo>
                      <a:pt x="14" y="0"/>
                    </a:lnTo>
                    <a:lnTo>
                      <a:pt x="8" y="1"/>
                    </a:lnTo>
                    <a:lnTo>
                      <a:pt x="6" y="4"/>
                    </a:lnTo>
                    <a:lnTo>
                      <a:pt x="3" y="8"/>
                    </a:lnTo>
                    <a:lnTo>
                      <a:pt x="2" y="12"/>
                    </a:lnTo>
                    <a:lnTo>
                      <a:pt x="0" y="17"/>
                    </a:lnTo>
                    <a:lnTo>
                      <a:pt x="2" y="21"/>
                    </a:lnTo>
                    <a:lnTo>
                      <a:pt x="3" y="25"/>
                    </a:lnTo>
                    <a:lnTo>
                      <a:pt x="6" y="29"/>
                    </a:lnTo>
                    <a:lnTo>
                      <a:pt x="8" y="32"/>
                    </a:lnTo>
                    <a:lnTo>
                      <a:pt x="14" y="33"/>
                    </a:lnTo>
                    <a:lnTo>
                      <a:pt x="18" y="33"/>
                    </a:lnTo>
                    <a:lnTo>
                      <a:pt x="22" y="33"/>
                    </a:lnTo>
                    <a:lnTo>
                      <a:pt x="26" y="32"/>
                    </a:lnTo>
                    <a:lnTo>
                      <a:pt x="30" y="29"/>
                    </a:lnTo>
                    <a:lnTo>
                      <a:pt x="33" y="25"/>
                    </a:lnTo>
                    <a:lnTo>
                      <a:pt x="34" y="21"/>
                    </a:lnTo>
                    <a:lnTo>
                      <a:pt x="35" y="17"/>
                    </a:lnTo>
                    <a:lnTo>
                      <a:pt x="34" y="12"/>
                    </a:lnTo>
                    <a:lnTo>
                      <a:pt x="33" y="8"/>
                    </a:lnTo>
                    <a:lnTo>
                      <a:pt x="30"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5" name="Freeform 91"/>
              <p:cNvSpPr>
                <a:spLocks/>
              </p:cNvSpPr>
              <p:nvPr/>
            </p:nvSpPr>
            <p:spPr bwMode="auto">
              <a:xfrm>
                <a:off x="5749926" y="5561013"/>
                <a:ext cx="55563" cy="53975"/>
              </a:xfrm>
              <a:custGeom>
                <a:avLst/>
                <a:gdLst>
                  <a:gd name="T0" fmla="*/ 30 w 35"/>
                  <a:gd name="T1" fmla="*/ 6 h 34"/>
                  <a:gd name="T2" fmla="*/ 27 w 35"/>
                  <a:gd name="T3" fmla="*/ 2 h 34"/>
                  <a:gd name="T4" fmla="*/ 23 w 35"/>
                  <a:gd name="T5" fmla="*/ 0 h 34"/>
                  <a:gd name="T6" fmla="*/ 18 w 35"/>
                  <a:gd name="T7" fmla="*/ 0 h 34"/>
                  <a:gd name="T8" fmla="*/ 14 w 35"/>
                  <a:gd name="T9" fmla="*/ 0 h 34"/>
                  <a:gd name="T10" fmla="*/ 10 w 35"/>
                  <a:gd name="T11" fmla="*/ 2 h 34"/>
                  <a:gd name="T12" fmla="*/ 6 w 35"/>
                  <a:gd name="T13" fmla="*/ 6 h 34"/>
                  <a:gd name="T14" fmla="*/ 3 w 35"/>
                  <a:gd name="T15" fmla="*/ 8 h 34"/>
                  <a:gd name="T16" fmla="*/ 2 w 35"/>
                  <a:gd name="T17" fmla="*/ 13 h 34"/>
                  <a:gd name="T18" fmla="*/ 0 w 35"/>
                  <a:gd name="T19" fmla="*/ 18 h 34"/>
                  <a:gd name="T20" fmla="*/ 2 w 35"/>
                  <a:gd name="T21" fmla="*/ 22 h 34"/>
                  <a:gd name="T22" fmla="*/ 3 w 35"/>
                  <a:gd name="T23" fmla="*/ 26 h 34"/>
                  <a:gd name="T24" fmla="*/ 6 w 35"/>
                  <a:gd name="T25" fmla="*/ 30 h 34"/>
                  <a:gd name="T26" fmla="*/ 10 w 35"/>
                  <a:gd name="T27" fmla="*/ 33 h 34"/>
                  <a:gd name="T28" fmla="*/ 14 w 35"/>
                  <a:gd name="T29" fmla="*/ 34 h 34"/>
                  <a:gd name="T30" fmla="*/ 18 w 35"/>
                  <a:gd name="T31" fmla="*/ 34 h 34"/>
                  <a:gd name="T32" fmla="*/ 23 w 35"/>
                  <a:gd name="T33" fmla="*/ 34 h 34"/>
                  <a:gd name="T34" fmla="*/ 27 w 35"/>
                  <a:gd name="T35" fmla="*/ 33 h 34"/>
                  <a:gd name="T36" fmla="*/ 30 w 35"/>
                  <a:gd name="T37" fmla="*/ 30 h 34"/>
                  <a:gd name="T38" fmla="*/ 32 w 35"/>
                  <a:gd name="T39" fmla="*/ 26 h 34"/>
                  <a:gd name="T40" fmla="*/ 35 w 35"/>
                  <a:gd name="T41" fmla="*/ 22 h 34"/>
                  <a:gd name="T42" fmla="*/ 35 w 35"/>
                  <a:gd name="T43" fmla="*/ 18 h 34"/>
                  <a:gd name="T44" fmla="*/ 35 w 35"/>
                  <a:gd name="T45" fmla="*/ 13 h 34"/>
                  <a:gd name="T46" fmla="*/ 32 w 35"/>
                  <a:gd name="T47" fmla="*/ 8 h 34"/>
                  <a:gd name="T48" fmla="*/ 30 w 35"/>
                  <a:gd name="T49"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30" y="6"/>
                    </a:moveTo>
                    <a:lnTo>
                      <a:pt x="27" y="2"/>
                    </a:lnTo>
                    <a:lnTo>
                      <a:pt x="23" y="0"/>
                    </a:lnTo>
                    <a:lnTo>
                      <a:pt x="18" y="0"/>
                    </a:lnTo>
                    <a:lnTo>
                      <a:pt x="14" y="0"/>
                    </a:lnTo>
                    <a:lnTo>
                      <a:pt x="10" y="2"/>
                    </a:lnTo>
                    <a:lnTo>
                      <a:pt x="6" y="6"/>
                    </a:lnTo>
                    <a:lnTo>
                      <a:pt x="3" y="8"/>
                    </a:lnTo>
                    <a:lnTo>
                      <a:pt x="2" y="13"/>
                    </a:lnTo>
                    <a:lnTo>
                      <a:pt x="0" y="18"/>
                    </a:lnTo>
                    <a:lnTo>
                      <a:pt x="2" y="22"/>
                    </a:lnTo>
                    <a:lnTo>
                      <a:pt x="3" y="26"/>
                    </a:lnTo>
                    <a:lnTo>
                      <a:pt x="6" y="30"/>
                    </a:lnTo>
                    <a:lnTo>
                      <a:pt x="10" y="33"/>
                    </a:lnTo>
                    <a:lnTo>
                      <a:pt x="14" y="34"/>
                    </a:lnTo>
                    <a:lnTo>
                      <a:pt x="18" y="34"/>
                    </a:lnTo>
                    <a:lnTo>
                      <a:pt x="23" y="34"/>
                    </a:lnTo>
                    <a:lnTo>
                      <a:pt x="27" y="33"/>
                    </a:lnTo>
                    <a:lnTo>
                      <a:pt x="30" y="30"/>
                    </a:lnTo>
                    <a:lnTo>
                      <a:pt x="32" y="26"/>
                    </a:lnTo>
                    <a:lnTo>
                      <a:pt x="35" y="22"/>
                    </a:lnTo>
                    <a:lnTo>
                      <a:pt x="35" y="18"/>
                    </a:lnTo>
                    <a:lnTo>
                      <a:pt x="35" y="13"/>
                    </a:lnTo>
                    <a:lnTo>
                      <a:pt x="32" y="8"/>
                    </a:lnTo>
                    <a:lnTo>
                      <a:pt x="30" y="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6" name="Freeform 92"/>
              <p:cNvSpPr>
                <a:spLocks/>
              </p:cNvSpPr>
              <p:nvPr/>
            </p:nvSpPr>
            <p:spPr bwMode="auto">
              <a:xfrm>
                <a:off x="6103938" y="5486400"/>
                <a:ext cx="55563" cy="55563"/>
              </a:xfrm>
              <a:custGeom>
                <a:avLst/>
                <a:gdLst>
                  <a:gd name="T0" fmla="*/ 30 w 35"/>
                  <a:gd name="T1" fmla="*/ 6 h 35"/>
                  <a:gd name="T2" fmla="*/ 26 w 35"/>
                  <a:gd name="T3" fmla="*/ 3 h 35"/>
                  <a:gd name="T4" fmla="*/ 22 w 35"/>
                  <a:gd name="T5" fmla="*/ 2 h 35"/>
                  <a:gd name="T6" fmla="*/ 18 w 35"/>
                  <a:gd name="T7" fmla="*/ 0 h 35"/>
                  <a:gd name="T8" fmla="*/ 12 w 35"/>
                  <a:gd name="T9" fmla="*/ 2 h 35"/>
                  <a:gd name="T10" fmla="*/ 8 w 35"/>
                  <a:gd name="T11" fmla="*/ 3 h 35"/>
                  <a:gd name="T12" fmla="*/ 4 w 35"/>
                  <a:gd name="T13" fmla="*/ 6 h 35"/>
                  <a:gd name="T14" fmla="*/ 2 w 35"/>
                  <a:gd name="T15" fmla="*/ 8 h 35"/>
                  <a:gd name="T16" fmla="*/ 0 w 35"/>
                  <a:gd name="T17" fmla="*/ 12 h 35"/>
                  <a:gd name="T18" fmla="*/ 0 w 35"/>
                  <a:gd name="T19" fmla="*/ 18 h 35"/>
                  <a:gd name="T20" fmla="*/ 0 w 35"/>
                  <a:gd name="T21" fmla="*/ 22 h 35"/>
                  <a:gd name="T22" fmla="*/ 2 w 35"/>
                  <a:gd name="T23" fmla="*/ 26 h 35"/>
                  <a:gd name="T24" fmla="*/ 4 w 35"/>
                  <a:gd name="T25" fmla="*/ 30 h 35"/>
                  <a:gd name="T26" fmla="*/ 8 w 35"/>
                  <a:gd name="T27" fmla="*/ 33 h 35"/>
                  <a:gd name="T28" fmla="*/ 12 w 35"/>
                  <a:gd name="T29" fmla="*/ 34 h 35"/>
                  <a:gd name="T30" fmla="*/ 18 w 35"/>
                  <a:gd name="T31" fmla="*/ 35 h 35"/>
                  <a:gd name="T32" fmla="*/ 22 w 35"/>
                  <a:gd name="T33" fmla="*/ 34 h 35"/>
                  <a:gd name="T34" fmla="*/ 26 w 35"/>
                  <a:gd name="T35" fmla="*/ 33 h 35"/>
                  <a:gd name="T36" fmla="*/ 30 w 35"/>
                  <a:gd name="T37" fmla="*/ 30 h 35"/>
                  <a:gd name="T38" fmla="*/ 32 w 35"/>
                  <a:gd name="T39" fmla="*/ 26 h 35"/>
                  <a:gd name="T40" fmla="*/ 34 w 35"/>
                  <a:gd name="T41" fmla="*/ 22 h 35"/>
                  <a:gd name="T42" fmla="*/ 35 w 35"/>
                  <a:gd name="T43" fmla="*/ 18 h 35"/>
                  <a:gd name="T44" fmla="*/ 34 w 35"/>
                  <a:gd name="T45" fmla="*/ 12 h 35"/>
                  <a:gd name="T46" fmla="*/ 32 w 35"/>
                  <a:gd name="T47" fmla="*/ 8 h 35"/>
                  <a:gd name="T48" fmla="*/ 30 w 35"/>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0" y="6"/>
                    </a:moveTo>
                    <a:lnTo>
                      <a:pt x="26" y="3"/>
                    </a:lnTo>
                    <a:lnTo>
                      <a:pt x="22" y="2"/>
                    </a:lnTo>
                    <a:lnTo>
                      <a:pt x="18" y="0"/>
                    </a:lnTo>
                    <a:lnTo>
                      <a:pt x="12" y="2"/>
                    </a:lnTo>
                    <a:lnTo>
                      <a:pt x="8" y="3"/>
                    </a:lnTo>
                    <a:lnTo>
                      <a:pt x="4" y="6"/>
                    </a:lnTo>
                    <a:lnTo>
                      <a:pt x="2" y="8"/>
                    </a:lnTo>
                    <a:lnTo>
                      <a:pt x="0" y="12"/>
                    </a:lnTo>
                    <a:lnTo>
                      <a:pt x="0" y="18"/>
                    </a:lnTo>
                    <a:lnTo>
                      <a:pt x="0" y="22"/>
                    </a:lnTo>
                    <a:lnTo>
                      <a:pt x="2" y="26"/>
                    </a:lnTo>
                    <a:lnTo>
                      <a:pt x="4" y="30"/>
                    </a:lnTo>
                    <a:lnTo>
                      <a:pt x="8" y="33"/>
                    </a:lnTo>
                    <a:lnTo>
                      <a:pt x="12" y="34"/>
                    </a:lnTo>
                    <a:lnTo>
                      <a:pt x="18" y="35"/>
                    </a:lnTo>
                    <a:lnTo>
                      <a:pt x="22" y="34"/>
                    </a:lnTo>
                    <a:lnTo>
                      <a:pt x="26" y="33"/>
                    </a:lnTo>
                    <a:lnTo>
                      <a:pt x="30" y="30"/>
                    </a:lnTo>
                    <a:lnTo>
                      <a:pt x="32" y="26"/>
                    </a:lnTo>
                    <a:lnTo>
                      <a:pt x="34" y="22"/>
                    </a:lnTo>
                    <a:lnTo>
                      <a:pt x="35" y="18"/>
                    </a:lnTo>
                    <a:lnTo>
                      <a:pt x="34" y="12"/>
                    </a:lnTo>
                    <a:lnTo>
                      <a:pt x="32" y="8"/>
                    </a:lnTo>
                    <a:lnTo>
                      <a:pt x="30" y="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7" name="Freeform 93"/>
              <p:cNvSpPr>
                <a:spLocks/>
              </p:cNvSpPr>
              <p:nvPr/>
            </p:nvSpPr>
            <p:spPr bwMode="auto">
              <a:xfrm>
                <a:off x="6697663" y="5532438"/>
                <a:ext cx="55563" cy="55563"/>
              </a:xfrm>
              <a:custGeom>
                <a:avLst/>
                <a:gdLst>
                  <a:gd name="T0" fmla="*/ 29 w 35"/>
                  <a:gd name="T1" fmla="*/ 5 h 35"/>
                  <a:gd name="T2" fmla="*/ 25 w 35"/>
                  <a:gd name="T3" fmla="*/ 2 h 35"/>
                  <a:gd name="T4" fmla="*/ 21 w 35"/>
                  <a:gd name="T5" fmla="*/ 0 h 35"/>
                  <a:gd name="T6" fmla="*/ 17 w 35"/>
                  <a:gd name="T7" fmla="*/ 0 h 35"/>
                  <a:gd name="T8" fmla="*/ 12 w 35"/>
                  <a:gd name="T9" fmla="*/ 0 h 35"/>
                  <a:gd name="T10" fmla="*/ 8 w 35"/>
                  <a:gd name="T11" fmla="*/ 2 h 35"/>
                  <a:gd name="T12" fmla="*/ 5 w 35"/>
                  <a:gd name="T13" fmla="*/ 5 h 35"/>
                  <a:gd name="T14" fmla="*/ 2 w 35"/>
                  <a:gd name="T15" fmla="*/ 8 h 35"/>
                  <a:gd name="T16" fmla="*/ 0 w 35"/>
                  <a:gd name="T17" fmla="*/ 12 h 35"/>
                  <a:gd name="T18" fmla="*/ 0 w 35"/>
                  <a:gd name="T19" fmla="*/ 17 h 35"/>
                  <a:gd name="T20" fmla="*/ 0 w 35"/>
                  <a:gd name="T21" fmla="*/ 21 h 35"/>
                  <a:gd name="T22" fmla="*/ 2 w 35"/>
                  <a:gd name="T23" fmla="*/ 25 h 35"/>
                  <a:gd name="T24" fmla="*/ 5 w 35"/>
                  <a:gd name="T25" fmla="*/ 29 h 35"/>
                  <a:gd name="T26" fmla="*/ 8 w 35"/>
                  <a:gd name="T27" fmla="*/ 32 h 35"/>
                  <a:gd name="T28" fmla="*/ 12 w 35"/>
                  <a:gd name="T29" fmla="*/ 33 h 35"/>
                  <a:gd name="T30" fmla="*/ 17 w 35"/>
                  <a:gd name="T31" fmla="*/ 35 h 35"/>
                  <a:gd name="T32" fmla="*/ 21 w 35"/>
                  <a:gd name="T33" fmla="*/ 33 h 35"/>
                  <a:gd name="T34" fmla="*/ 25 w 35"/>
                  <a:gd name="T35" fmla="*/ 32 h 35"/>
                  <a:gd name="T36" fmla="*/ 29 w 35"/>
                  <a:gd name="T37" fmla="*/ 29 h 35"/>
                  <a:gd name="T38" fmla="*/ 32 w 35"/>
                  <a:gd name="T39" fmla="*/ 25 h 35"/>
                  <a:gd name="T40" fmla="*/ 33 w 35"/>
                  <a:gd name="T41" fmla="*/ 21 h 35"/>
                  <a:gd name="T42" fmla="*/ 35 w 35"/>
                  <a:gd name="T43" fmla="*/ 17 h 35"/>
                  <a:gd name="T44" fmla="*/ 33 w 35"/>
                  <a:gd name="T45" fmla="*/ 12 h 35"/>
                  <a:gd name="T46" fmla="*/ 32 w 35"/>
                  <a:gd name="T47" fmla="*/ 8 h 35"/>
                  <a:gd name="T48" fmla="*/ 29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29" y="5"/>
                    </a:moveTo>
                    <a:lnTo>
                      <a:pt x="25" y="2"/>
                    </a:lnTo>
                    <a:lnTo>
                      <a:pt x="21" y="0"/>
                    </a:lnTo>
                    <a:lnTo>
                      <a:pt x="17" y="0"/>
                    </a:lnTo>
                    <a:lnTo>
                      <a:pt x="12" y="0"/>
                    </a:lnTo>
                    <a:lnTo>
                      <a:pt x="8" y="2"/>
                    </a:lnTo>
                    <a:lnTo>
                      <a:pt x="5" y="5"/>
                    </a:lnTo>
                    <a:lnTo>
                      <a:pt x="2" y="8"/>
                    </a:lnTo>
                    <a:lnTo>
                      <a:pt x="0" y="12"/>
                    </a:lnTo>
                    <a:lnTo>
                      <a:pt x="0" y="17"/>
                    </a:lnTo>
                    <a:lnTo>
                      <a:pt x="0" y="21"/>
                    </a:lnTo>
                    <a:lnTo>
                      <a:pt x="2" y="25"/>
                    </a:lnTo>
                    <a:lnTo>
                      <a:pt x="5" y="29"/>
                    </a:lnTo>
                    <a:lnTo>
                      <a:pt x="8" y="32"/>
                    </a:lnTo>
                    <a:lnTo>
                      <a:pt x="12" y="33"/>
                    </a:lnTo>
                    <a:lnTo>
                      <a:pt x="17" y="35"/>
                    </a:lnTo>
                    <a:lnTo>
                      <a:pt x="21" y="33"/>
                    </a:lnTo>
                    <a:lnTo>
                      <a:pt x="25" y="32"/>
                    </a:lnTo>
                    <a:lnTo>
                      <a:pt x="29" y="29"/>
                    </a:lnTo>
                    <a:lnTo>
                      <a:pt x="32" y="25"/>
                    </a:lnTo>
                    <a:lnTo>
                      <a:pt x="33" y="21"/>
                    </a:lnTo>
                    <a:lnTo>
                      <a:pt x="35" y="17"/>
                    </a:lnTo>
                    <a:lnTo>
                      <a:pt x="33" y="12"/>
                    </a:lnTo>
                    <a:lnTo>
                      <a:pt x="32" y="8"/>
                    </a:lnTo>
                    <a:lnTo>
                      <a:pt x="29" y="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8" name="Freeform 94"/>
              <p:cNvSpPr>
                <a:spLocks/>
              </p:cNvSpPr>
              <p:nvPr/>
            </p:nvSpPr>
            <p:spPr bwMode="auto">
              <a:xfrm>
                <a:off x="7480301" y="5697538"/>
                <a:ext cx="55563" cy="53975"/>
              </a:xfrm>
              <a:custGeom>
                <a:avLst/>
                <a:gdLst>
                  <a:gd name="T0" fmla="*/ 29 w 35"/>
                  <a:gd name="T1" fmla="*/ 6 h 34"/>
                  <a:gd name="T2" fmla="*/ 25 w 35"/>
                  <a:gd name="T3" fmla="*/ 2 h 34"/>
                  <a:gd name="T4" fmla="*/ 21 w 35"/>
                  <a:gd name="T5" fmla="*/ 0 h 34"/>
                  <a:gd name="T6" fmla="*/ 17 w 35"/>
                  <a:gd name="T7" fmla="*/ 0 h 34"/>
                  <a:gd name="T8" fmla="*/ 12 w 35"/>
                  <a:gd name="T9" fmla="*/ 0 h 34"/>
                  <a:gd name="T10" fmla="*/ 8 w 35"/>
                  <a:gd name="T11" fmla="*/ 2 h 34"/>
                  <a:gd name="T12" fmla="*/ 5 w 35"/>
                  <a:gd name="T13" fmla="*/ 6 h 34"/>
                  <a:gd name="T14" fmla="*/ 3 w 35"/>
                  <a:gd name="T15" fmla="*/ 9 h 34"/>
                  <a:gd name="T16" fmla="*/ 0 w 35"/>
                  <a:gd name="T17" fmla="*/ 13 h 34"/>
                  <a:gd name="T18" fmla="*/ 0 w 35"/>
                  <a:gd name="T19" fmla="*/ 18 h 34"/>
                  <a:gd name="T20" fmla="*/ 0 w 35"/>
                  <a:gd name="T21" fmla="*/ 22 h 34"/>
                  <a:gd name="T22" fmla="*/ 3 w 35"/>
                  <a:gd name="T23" fmla="*/ 26 h 34"/>
                  <a:gd name="T24" fmla="*/ 5 w 35"/>
                  <a:gd name="T25" fmla="*/ 30 h 34"/>
                  <a:gd name="T26" fmla="*/ 8 w 35"/>
                  <a:gd name="T27" fmla="*/ 33 h 34"/>
                  <a:gd name="T28" fmla="*/ 12 w 35"/>
                  <a:gd name="T29" fmla="*/ 34 h 34"/>
                  <a:gd name="T30" fmla="*/ 17 w 35"/>
                  <a:gd name="T31" fmla="*/ 34 h 34"/>
                  <a:gd name="T32" fmla="*/ 21 w 35"/>
                  <a:gd name="T33" fmla="*/ 34 h 34"/>
                  <a:gd name="T34" fmla="*/ 25 w 35"/>
                  <a:gd name="T35" fmla="*/ 33 h 34"/>
                  <a:gd name="T36" fmla="*/ 29 w 35"/>
                  <a:gd name="T37" fmla="*/ 30 h 34"/>
                  <a:gd name="T38" fmla="*/ 32 w 35"/>
                  <a:gd name="T39" fmla="*/ 26 h 34"/>
                  <a:gd name="T40" fmla="*/ 33 w 35"/>
                  <a:gd name="T41" fmla="*/ 22 h 34"/>
                  <a:gd name="T42" fmla="*/ 35 w 35"/>
                  <a:gd name="T43" fmla="*/ 18 h 34"/>
                  <a:gd name="T44" fmla="*/ 33 w 35"/>
                  <a:gd name="T45" fmla="*/ 13 h 34"/>
                  <a:gd name="T46" fmla="*/ 32 w 35"/>
                  <a:gd name="T47" fmla="*/ 9 h 34"/>
                  <a:gd name="T48" fmla="*/ 29 w 35"/>
                  <a:gd name="T49"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29" y="6"/>
                    </a:moveTo>
                    <a:lnTo>
                      <a:pt x="25" y="2"/>
                    </a:lnTo>
                    <a:lnTo>
                      <a:pt x="21" y="0"/>
                    </a:lnTo>
                    <a:lnTo>
                      <a:pt x="17" y="0"/>
                    </a:lnTo>
                    <a:lnTo>
                      <a:pt x="12" y="0"/>
                    </a:lnTo>
                    <a:lnTo>
                      <a:pt x="8" y="2"/>
                    </a:lnTo>
                    <a:lnTo>
                      <a:pt x="5" y="6"/>
                    </a:lnTo>
                    <a:lnTo>
                      <a:pt x="3" y="9"/>
                    </a:lnTo>
                    <a:lnTo>
                      <a:pt x="0" y="13"/>
                    </a:lnTo>
                    <a:lnTo>
                      <a:pt x="0" y="18"/>
                    </a:lnTo>
                    <a:lnTo>
                      <a:pt x="0" y="22"/>
                    </a:lnTo>
                    <a:lnTo>
                      <a:pt x="3" y="26"/>
                    </a:lnTo>
                    <a:lnTo>
                      <a:pt x="5" y="30"/>
                    </a:lnTo>
                    <a:lnTo>
                      <a:pt x="8" y="33"/>
                    </a:lnTo>
                    <a:lnTo>
                      <a:pt x="12" y="34"/>
                    </a:lnTo>
                    <a:lnTo>
                      <a:pt x="17" y="34"/>
                    </a:lnTo>
                    <a:lnTo>
                      <a:pt x="21" y="34"/>
                    </a:lnTo>
                    <a:lnTo>
                      <a:pt x="25" y="33"/>
                    </a:lnTo>
                    <a:lnTo>
                      <a:pt x="29" y="30"/>
                    </a:lnTo>
                    <a:lnTo>
                      <a:pt x="32" y="26"/>
                    </a:lnTo>
                    <a:lnTo>
                      <a:pt x="33" y="22"/>
                    </a:lnTo>
                    <a:lnTo>
                      <a:pt x="35" y="18"/>
                    </a:lnTo>
                    <a:lnTo>
                      <a:pt x="33" y="13"/>
                    </a:lnTo>
                    <a:lnTo>
                      <a:pt x="32" y="9"/>
                    </a:lnTo>
                    <a:lnTo>
                      <a:pt x="29" y="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69" name="Line 95"/>
              <p:cNvSpPr>
                <a:spLocks noChangeShapeType="1"/>
              </p:cNvSpPr>
              <p:nvPr/>
            </p:nvSpPr>
            <p:spPr bwMode="auto">
              <a:xfrm flipV="1">
                <a:off x="6122988" y="5106988"/>
                <a:ext cx="0" cy="322263"/>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1" name="Line 97"/>
              <p:cNvSpPr>
                <a:spLocks noChangeShapeType="1"/>
              </p:cNvSpPr>
              <p:nvPr/>
            </p:nvSpPr>
            <p:spPr bwMode="auto">
              <a:xfrm>
                <a:off x="6727826" y="5403850"/>
                <a:ext cx="0" cy="63500"/>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2" name="Line 98"/>
              <p:cNvSpPr>
                <a:spLocks noChangeShapeType="1"/>
              </p:cNvSpPr>
              <p:nvPr/>
            </p:nvSpPr>
            <p:spPr bwMode="auto">
              <a:xfrm>
                <a:off x="5170488" y="5099050"/>
                <a:ext cx="0" cy="133350"/>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3" name="Line 99"/>
              <p:cNvSpPr>
                <a:spLocks noChangeShapeType="1"/>
              </p:cNvSpPr>
              <p:nvPr/>
            </p:nvSpPr>
            <p:spPr bwMode="auto">
              <a:xfrm flipV="1">
                <a:off x="5511801" y="4962525"/>
                <a:ext cx="0" cy="368300"/>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4" name="Line 100"/>
              <p:cNvSpPr>
                <a:spLocks noChangeShapeType="1"/>
              </p:cNvSpPr>
              <p:nvPr/>
            </p:nvSpPr>
            <p:spPr bwMode="auto">
              <a:xfrm>
                <a:off x="5775326" y="4864100"/>
                <a:ext cx="0" cy="173038"/>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5" name="Line 101"/>
              <p:cNvSpPr>
                <a:spLocks noChangeShapeType="1"/>
              </p:cNvSpPr>
              <p:nvPr/>
            </p:nvSpPr>
            <p:spPr bwMode="auto">
              <a:xfrm flipV="1">
                <a:off x="4940301" y="5024438"/>
                <a:ext cx="0" cy="447675"/>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76" name="Line 102"/>
              <p:cNvSpPr>
                <a:spLocks noChangeShapeType="1"/>
              </p:cNvSpPr>
              <p:nvPr/>
            </p:nvSpPr>
            <p:spPr bwMode="auto">
              <a:xfrm flipV="1">
                <a:off x="5002213" y="4883150"/>
                <a:ext cx="0" cy="588963"/>
              </a:xfrm>
              <a:prstGeom prst="line">
                <a:avLst/>
              </a:prstGeom>
              <a:noFill/>
              <a:ln w="1111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81" name="Freeform 107"/>
              <p:cNvSpPr>
                <a:spLocks/>
              </p:cNvSpPr>
              <p:nvPr/>
            </p:nvSpPr>
            <p:spPr bwMode="auto">
              <a:xfrm>
                <a:off x="4935538" y="5019675"/>
                <a:ext cx="2563813" cy="922338"/>
              </a:xfrm>
              <a:custGeom>
                <a:avLst/>
                <a:gdLst>
                  <a:gd name="T0" fmla="*/ 1615 w 1615"/>
                  <a:gd name="T1" fmla="*/ 581 h 581"/>
                  <a:gd name="T2" fmla="*/ 1129 w 1615"/>
                  <a:gd name="T3" fmla="*/ 282 h 581"/>
                  <a:gd name="T4" fmla="*/ 750 w 1615"/>
                  <a:gd name="T5" fmla="*/ 125 h 581"/>
                  <a:gd name="T6" fmla="*/ 748 w 1615"/>
                  <a:gd name="T7" fmla="*/ 124 h 581"/>
                  <a:gd name="T8" fmla="*/ 529 w 1615"/>
                  <a:gd name="T9" fmla="*/ 11 h 581"/>
                  <a:gd name="T10" fmla="*/ 363 w 1615"/>
                  <a:gd name="T11" fmla="*/ 37 h 581"/>
                  <a:gd name="T12" fmla="*/ 148 w 1615"/>
                  <a:gd name="T13" fmla="*/ 85 h 581"/>
                  <a:gd name="T14" fmla="*/ 145 w 1615"/>
                  <a:gd name="T15" fmla="*/ 86 h 581"/>
                  <a:gd name="T16" fmla="*/ 46 w 1615"/>
                  <a:gd name="T17" fmla="*/ 0 h 581"/>
                  <a:gd name="T18" fmla="*/ 42 w 1615"/>
                  <a:gd name="T19" fmla="*/ 7 h 581"/>
                  <a:gd name="T20" fmla="*/ 3 w 1615"/>
                  <a:gd name="T21" fmla="*/ 78 h 581"/>
                  <a:gd name="T22" fmla="*/ 0 w 1615"/>
                  <a:gd name="T23" fmla="*/ 8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5" h="581">
                    <a:moveTo>
                      <a:pt x="1615" y="581"/>
                    </a:moveTo>
                    <a:lnTo>
                      <a:pt x="1129" y="282"/>
                    </a:lnTo>
                    <a:lnTo>
                      <a:pt x="750" y="125"/>
                    </a:lnTo>
                    <a:lnTo>
                      <a:pt x="748" y="124"/>
                    </a:lnTo>
                    <a:lnTo>
                      <a:pt x="529" y="11"/>
                    </a:lnTo>
                    <a:lnTo>
                      <a:pt x="363" y="37"/>
                    </a:lnTo>
                    <a:lnTo>
                      <a:pt x="148" y="85"/>
                    </a:lnTo>
                    <a:lnTo>
                      <a:pt x="145" y="86"/>
                    </a:lnTo>
                    <a:lnTo>
                      <a:pt x="46" y="0"/>
                    </a:lnTo>
                    <a:lnTo>
                      <a:pt x="42" y="7"/>
                    </a:lnTo>
                    <a:lnTo>
                      <a:pt x="3" y="78"/>
                    </a:lnTo>
                    <a:lnTo>
                      <a:pt x="0" y="82"/>
                    </a:lnTo>
                  </a:path>
                </a:pathLst>
              </a:custGeom>
              <a:noFill/>
              <a:ln w="17463">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89" name="Freeform 115"/>
              <p:cNvSpPr>
                <a:spLocks/>
              </p:cNvSpPr>
              <p:nvPr/>
            </p:nvSpPr>
            <p:spPr bwMode="auto">
              <a:xfrm>
                <a:off x="4911726" y="5118100"/>
                <a:ext cx="55563" cy="52388"/>
              </a:xfrm>
              <a:custGeom>
                <a:avLst/>
                <a:gdLst>
                  <a:gd name="T0" fmla="*/ 30 w 35"/>
                  <a:gd name="T1" fmla="*/ 4 h 33"/>
                  <a:gd name="T2" fmla="*/ 26 w 35"/>
                  <a:gd name="T3" fmla="*/ 1 h 33"/>
                  <a:gd name="T4" fmla="*/ 22 w 35"/>
                  <a:gd name="T5" fmla="*/ 0 h 33"/>
                  <a:gd name="T6" fmla="*/ 18 w 35"/>
                  <a:gd name="T7" fmla="*/ 0 h 33"/>
                  <a:gd name="T8" fmla="*/ 12 w 35"/>
                  <a:gd name="T9" fmla="*/ 0 h 33"/>
                  <a:gd name="T10" fmla="*/ 8 w 35"/>
                  <a:gd name="T11" fmla="*/ 1 h 33"/>
                  <a:gd name="T12" fmla="*/ 6 w 35"/>
                  <a:gd name="T13" fmla="*/ 4 h 33"/>
                  <a:gd name="T14" fmla="*/ 3 w 35"/>
                  <a:gd name="T15" fmla="*/ 8 h 33"/>
                  <a:gd name="T16" fmla="*/ 0 w 35"/>
                  <a:gd name="T17" fmla="*/ 12 h 33"/>
                  <a:gd name="T18" fmla="*/ 0 w 35"/>
                  <a:gd name="T19" fmla="*/ 16 h 33"/>
                  <a:gd name="T20" fmla="*/ 0 w 35"/>
                  <a:gd name="T21" fmla="*/ 21 h 33"/>
                  <a:gd name="T22" fmla="*/ 3 w 35"/>
                  <a:gd name="T23" fmla="*/ 25 h 33"/>
                  <a:gd name="T24" fmla="*/ 6 w 35"/>
                  <a:gd name="T25" fmla="*/ 28 h 33"/>
                  <a:gd name="T26" fmla="*/ 8 w 35"/>
                  <a:gd name="T27" fmla="*/ 32 h 33"/>
                  <a:gd name="T28" fmla="*/ 12 w 35"/>
                  <a:gd name="T29" fmla="*/ 33 h 33"/>
                  <a:gd name="T30" fmla="*/ 18 w 35"/>
                  <a:gd name="T31" fmla="*/ 33 h 33"/>
                  <a:gd name="T32" fmla="*/ 22 w 35"/>
                  <a:gd name="T33" fmla="*/ 33 h 33"/>
                  <a:gd name="T34" fmla="*/ 26 w 35"/>
                  <a:gd name="T35" fmla="*/ 32 h 33"/>
                  <a:gd name="T36" fmla="*/ 30 w 35"/>
                  <a:gd name="T37" fmla="*/ 28 h 33"/>
                  <a:gd name="T38" fmla="*/ 32 w 35"/>
                  <a:gd name="T39" fmla="*/ 25 h 33"/>
                  <a:gd name="T40" fmla="*/ 34 w 35"/>
                  <a:gd name="T41" fmla="*/ 21 h 33"/>
                  <a:gd name="T42" fmla="*/ 35 w 35"/>
                  <a:gd name="T43" fmla="*/ 16 h 33"/>
                  <a:gd name="T44" fmla="*/ 34 w 35"/>
                  <a:gd name="T45" fmla="*/ 12 h 33"/>
                  <a:gd name="T46" fmla="*/ 32 w 35"/>
                  <a:gd name="T47" fmla="*/ 8 h 33"/>
                  <a:gd name="T48" fmla="*/ 30 w 35"/>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30" y="4"/>
                    </a:moveTo>
                    <a:lnTo>
                      <a:pt x="26" y="1"/>
                    </a:lnTo>
                    <a:lnTo>
                      <a:pt x="22" y="0"/>
                    </a:lnTo>
                    <a:lnTo>
                      <a:pt x="18" y="0"/>
                    </a:lnTo>
                    <a:lnTo>
                      <a:pt x="12" y="0"/>
                    </a:lnTo>
                    <a:lnTo>
                      <a:pt x="8" y="1"/>
                    </a:lnTo>
                    <a:lnTo>
                      <a:pt x="6" y="4"/>
                    </a:lnTo>
                    <a:lnTo>
                      <a:pt x="3" y="8"/>
                    </a:lnTo>
                    <a:lnTo>
                      <a:pt x="0" y="12"/>
                    </a:lnTo>
                    <a:lnTo>
                      <a:pt x="0" y="16"/>
                    </a:lnTo>
                    <a:lnTo>
                      <a:pt x="0" y="21"/>
                    </a:lnTo>
                    <a:lnTo>
                      <a:pt x="3" y="25"/>
                    </a:lnTo>
                    <a:lnTo>
                      <a:pt x="6" y="28"/>
                    </a:lnTo>
                    <a:lnTo>
                      <a:pt x="8" y="32"/>
                    </a:lnTo>
                    <a:lnTo>
                      <a:pt x="12" y="33"/>
                    </a:lnTo>
                    <a:lnTo>
                      <a:pt x="18" y="33"/>
                    </a:lnTo>
                    <a:lnTo>
                      <a:pt x="22" y="33"/>
                    </a:lnTo>
                    <a:lnTo>
                      <a:pt x="26" y="32"/>
                    </a:lnTo>
                    <a:lnTo>
                      <a:pt x="30" y="28"/>
                    </a:lnTo>
                    <a:lnTo>
                      <a:pt x="32" y="25"/>
                    </a:lnTo>
                    <a:lnTo>
                      <a:pt x="34" y="21"/>
                    </a:lnTo>
                    <a:lnTo>
                      <a:pt x="35" y="16"/>
                    </a:lnTo>
                    <a:lnTo>
                      <a:pt x="34" y="12"/>
                    </a:lnTo>
                    <a:lnTo>
                      <a:pt x="32" y="8"/>
                    </a:lnTo>
                    <a:lnTo>
                      <a:pt x="30" y="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0" name="Freeform 116"/>
              <p:cNvSpPr>
                <a:spLocks/>
              </p:cNvSpPr>
              <p:nvPr/>
            </p:nvSpPr>
            <p:spPr bwMode="auto">
              <a:xfrm>
                <a:off x="4979988" y="4991100"/>
                <a:ext cx="55563" cy="55563"/>
              </a:xfrm>
              <a:custGeom>
                <a:avLst/>
                <a:gdLst>
                  <a:gd name="T0" fmla="*/ 30 w 35"/>
                  <a:gd name="T1" fmla="*/ 6 h 35"/>
                  <a:gd name="T2" fmla="*/ 26 w 35"/>
                  <a:gd name="T3" fmla="*/ 3 h 35"/>
                  <a:gd name="T4" fmla="*/ 22 w 35"/>
                  <a:gd name="T5" fmla="*/ 0 h 35"/>
                  <a:gd name="T6" fmla="*/ 18 w 35"/>
                  <a:gd name="T7" fmla="*/ 0 h 35"/>
                  <a:gd name="T8" fmla="*/ 12 w 35"/>
                  <a:gd name="T9" fmla="*/ 0 h 35"/>
                  <a:gd name="T10" fmla="*/ 8 w 35"/>
                  <a:gd name="T11" fmla="*/ 3 h 35"/>
                  <a:gd name="T12" fmla="*/ 6 w 35"/>
                  <a:gd name="T13" fmla="*/ 6 h 35"/>
                  <a:gd name="T14" fmla="*/ 3 w 35"/>
                  <a:gd name="T15" fmla="*/ 8 h 35"/>
                  <a:gd name="T16" fmla="*/ 0 w 35"/>
                  <a:gd name="T17" fmla="*/ 12 h 35"/>
                  <a:gd name="T18" fmla="*/ 0 w 35"/>
                  <a:gd name="T19" fmla="*/ 18 h 35"/>
                  <a:gd name="T20" fmla="*/ 0 w 35"/>
                  <a:gd name="T21" fmla="*/ 22 h 35"/>
                  <a:gd name="T22" fmla="*/ 3 w 35"/>
                  <a:gd name="T23" fmla="*/ 26 h 35"/>
                  <a:gd name="T24" fmla="*/ 6 w 35"/>
                  <a:gd name="T25" fmla="*/ 30 h 35"/>
                  <a:gd name="T26" fmla="*/ 8 w 35"/>
                  <a:gd name="T27" fmla="*/ 33 h 35"/>
                  <a:gd name="T28" fmla="*/ 12 w 35"/>
                  <a:gd name="T29" fmla="*/ 34 h 35"/>
                  <a:gd name="T30" fmla="*/ 18 w 35"/>
                  <a:gd name="T31" fmla="*/ 35 h 35"/>
                  <a:gd name="T32" fmla="*/ 22 w 35"/>
                  <a:gd name="T33" fmla="*/ 34 h 35"/>
                  <a:gd name="T34" fmla="*/ 26 w 35"/>
                  <a:gd name="T35" fmla="*/ 33 h 35"/>
                  <a:gd name="T36" fmla="*/ 30 w 35"/>
                  <a:gd name="T37" fmla="*/ 30 h 35"/>
                  <a:gd name="T38" fmla="*/ 32 w 35"/>
                  <a:gd name="T39" fmla="*/ 26 h 35"/>
                  <a:gd name="T40" fmla="*/ 34 w 35"/>
                  <a:gd name="T41" fmla="*/ 22 h 35"/>
                  <a:gd name="T42" fmla="*/ 35 w 35"/>
                  <a:gd name="T43" fmla="*/ 18 h 35"/>
                  <a:gd name="T44" fmla="*/ 34 w 35"/>
                  <a:gd name="T45" fmla="*/ 12 h 35"/>
                  <a:gd name="T46" fmla="*/ 32 w 35"/>
                  <a:gd name="T47" fmla="*/ 8 h 35"/>
                  <a:gd name="T48" fmla="*/ 30 w 35"/>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0" y="6"/>
                    </a:moveTo>
                    <a:lnTo>
                      <a:pt x="26" y="3"/>
                    </a:lnTo>
                    <a:lnTo>
                      <a:pt x="22" y="0"/>
                    </a:lnTo>
                    <a:lnTo>
                      <a:pt x="18" y="0"/>
                    </a:lnTo>
                    <a:lnTo>
                      <a:pt x="12" y="0"/>
                    </a:lnTo>
                    <a:lnTo>
                      <a:pt x="8" y="3"/>
                    </a:lnTo>
                    <a:lnTo>
                      <a:pt x="6" y="6"/>
                    </a:lnTo>
                    <a:lnTo>
                      <a:pt x="3" y="8"/>
                    </a:lnTo>
                    <a:lnTo>
                      <a:pt x="0" y="12"/>
                    </a:lnTo>
                    <a:lnTo>
                      <a:pt x="0" y="18"/>
                    </a:lnTo>
                    <a:lnTo>
                      <a:pt x="0" y="22"/>
                    </a:lnTo>
                    <a:lnTo>
                      <a:pt x="3" y="26"/>
                    </a:lnTo>
                    <a:lnTo>
                      <a:pt x="6" y="30"/>
                    </a:lnTo>
                    <a:lnTo>
                      <a:pt x="8" y="33"/>
                    </a:lnTo>
                    <a:lnTo>
                      <a:pt x="12" y="34"/>
                    </a:lnTo>
                    <a:lnTo>
                      <a:pt x="18" y="35"/>
                    </a:lnTo>
                    <a:lnTo>
                      <a:pt x="22" y="34"/>
                    </a:lnTo>
                    <a:lnTo>
                      <a:pt x="26" y="33"/>
                    </a:lnTo>
                    <a:lnTo>
                      <a:pt x="30" y="30"/>
                    </a:lnTo>
                    <a:lnTo>
                      <a:pt x="32" y="26"/>
                    </a:lnTo>
                    <a:lnTo>
                      <a:pt x="34" y="22"/>
                    </a:lnTo>
                    <a:lnTo>
                      <a:pt x="35" y="18"/>
                    </a:lnTo>
                    <a:lnTo>
                      <a:pt x="34" y="12"/>
                    </a:lnTo>
                    <a:lnTo>
                      <a:pt x="32" y="8"/>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1" name="Freeform 117"/>
              <p:cNvSpPr>
                <a:spLocks/>
              </p:cNvSpPr>
              <p:nvPr/>
            </p:nvSpPr>
            <p:spPr bwMode="auto">
              <a:xfrm>
                <a:off x="5141913" y="5126038"/>
                <a:ext cx="55563" cy="55563"/>
              </a:xfrm>
              <a:custGeom>
                <a:avLst/>
                <a:gdLst>
                  <a:gd name="T0" fmla="*/ 30 w 35"/>
                  <a:gd name="T1" fmla="*/ 5 h 35"/>
                  <a:gd name="T2" fmla="*/ 27 w 35"/>
                  <a:gd name="T3" fmla="*/ 3 h 35"/>
                  <a:gd name="T4" fmla="*/ 23 w 35"/>
                  <a:gd name="T5" fmla="*/ 1 h 35"/>
                  <a:gd name="T6" fmla="*/ 18 w 35"/>
                  <a:gd name="T7" fmla="*/ 0 h 35"/>
                  <a:gd name="T8" fmla="*/ 14 w 35"/>
                  <a:gd name="T9" fmla="*/ 1 h 35"/>
                  <a:gd name="T10" fmla="*/ 10 w 35"/>
                  <a:gd name="T11" fmla="*/ 3 h 35"/>
                  <a:gd name="T12" fmla="*/ 6 w 35"/>
                  <a:gd name="T13" fmla="*/ 5 h 35"/>
                  <a:gd name="T14" fmla="*/ 3 w 35"/>
                  <a:gd name="T15" fmla="*/ 9 h 35"/>
                  <a:gd name="T16" fmla="*/ 2 w 35"/>
                  <a:gd name="T17" fmla="*/ 14 h 35"/>
                  <a:gd name="T18" fmla="*/ 0 w 35"/>
                  <a:gd name="T19" fmla="*/ 18 h 35"/>
                  <a:gd name="T20" fmla="*/ 2 w 35"/>
                  <a:gd name="T21" fmla="*/ 23 h 35"/>
                  <a:gd name="T22" fmla="*/ 3 w 35"/>
                  <a:gd name="T23" fmla="*/ 27 h 35"/>
                  <a:gd name="T24" fmla="*/ 6 w 35"/>
                  <a:gd name="T25" fmla="*/ 30 h 35"/>
                  <a:gd name="T26" fmla="*/ 10 w 35"/>
                  <a:gd name="T27" fmla="*/ 32 h 35"/>
                  <a:gd name="T28" fmla="*/ 14 w 35"/>
                  <a:gd name="T29" fmla="*/ 35 h 35"/>
                  <a:gd name="T30" fmla="*/ 18 w 35"/>
                  <a:gd name="T31" fmla="*/ 35 h 35"/>
                  <a:gd name="T32" fmla="*/ 23 w 35"/>
                  <a:gd name="T33" fmla="*/ 35 h 35"/>
                  <a:gd name="T34" fmla="*/ 27 w 35"/>
                  <a:gd name="T35" fmla="*/ 32 h 35"/>
                  <a:gd name="T36" fmla="*/ 30 w 35"/>
                  <a:gd name="T37" fmla="*/ 30 h 35"/>
                  <a:gd name="T38" fmla="*/ 32 w 35"/>
                  <a:gd name="T39" fmla="*/ 27 h 35"/>
                  <a:gd name="T40" fmla="*/ 35 w 35"/>
                  <a:gd name="T41" fmla="*/ 23 h 35"/>
                  <a:gd name="T42" fmla="*/ 35 w 35"/>
                  <a:gd name="T43" fmla="*/ 18 h 35"/>
                  <a:gd name="T44" fmla="*/ 35 w 35"/>
                  <a:gd name="T45" fmla="*/ 14 h 35"/>
                  <a:gd name="T46" fmla="*/ 32 w 35"/>
                  <a:gd name="T47" fmla="*/ 9 h 35"/>
                  <a:gd name="T48" fmla="*/ 30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0" y="5"/>
                    </a:moveTo>
                    <a:lnTo>
                      <a:pt x="27" y="3"/>
                    </a:lnTo>
                    <a:lnTo>
                      <a:pt x="23" y="1"/>
                    </a:lnTo>
                    <a:lnTo>
                      <a:pt x="18" y="0"/>
                    </a:lnTo>
                    <a:lnTo>
                      <a:pt x="14" y="1"/>
                    </a:lnTo>
                    <a:lnTo>
                      <a:pt x="10" y="3"/>
                    </a:lnTo>
                    <a:lnTo>
                      <a:pt x="6" y="5"/>
                    </a:lnTo>
                    <a:lnTo>
                      <a:pt x="3" y="9"/>
                    </a:lnTo>
                    <a:lnTo>
                      <a:pt x="2" y="14"/>
                    </a:lnTo>
                    <a:lnTo>
                      <a:pt x="0" y="18"/>
                    </a:lnTo>
                    <a:lnTo>
                      <a:pt x="2" y="23"/>
                    </a:lnTo>
                    <a:lnTo>
                      <a:pt x="3" y="27"/>
                    </a:lnTo>
                    <a:lnTo>
                      <a:pt x="6" y="30"/>
                    </a:lnTo>
                    <a:lnTo>
                      <a:pt x="10" y="32"/>
                    </a:lnTo>
                    <a:lnTo>
                      <a:pt x="14" y="35"/>
                    </a:lnTo>
                    <a:lnTo>
                      <a:pt x="18" y="35"/>
                    </a:lnTo>
                    <a:lnTo>
                      <a:pt x="23" y="35"/>
                    </a:lnTo>
                    <a:lnTo>
                      <a:pt x="27" y="32"/>
                    </a:lnTo>
                    <a:lnTo>
                      <a:pt x="30" y="30"/>
                    </a:lnTo>
                    <a:lnTo>
                      <a:pt x="32" y="27"/>
                    </a:lnTo>
                    <a:lnTo>
                      <a:pt x="35" y="23"/>
                    </a:lnTo>
                    <a:lnTo>
                      <a:pt x="35" y="18"/>
                    </a:lnTo>
                    <a:lnTo>
                      <a:pt x="35" y="14"/>
                    </a:lnTo>
                    <a:lnTo>
                      <a:pt x="32" y="9"/>
                    </a:lnTo>
                    <a:lnTo>
                      <a:pt x="30" y="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2" name="Freeform 118"/>
              <p:cNvSpPr>
                <a:spLocks/>
              </p:cNvSpPr>
              <p:nvPr/>
            </p:nvSpPr>
            <p:spPr bwMode="auto">
              <a:xfrm>
                <a:off x="5483226" y="5051425"/>
                <a:ext cx="55563" cy="53975"/>
              </a:xfrm>
              <a:custGeom>
                <a:avLst/>
                <a:gdLst>
                  <a:gd name="T0" fmla="*/ 30 w 35"/>
                  <a:gd name="T1" fmla="*/ 5 h 34"/>
                  <a:gd name="T2" fmla="*/ 26 w 35"/>
                  <a:gd name="T3" fmla="*/ 3 h 34"/>
                  <a:gd name="T4" fmla="*/ 22 w 35"/>
                  <a:gd name="T5" fmla="*/ 0 h 34"/>
                  <a:gd name="T6" fmla="*/ 18 w 35"/>
                  <a:gd name="T7" fmla="*/ 0 h 34"/>
                  <a:gd name="T8" fmla="*/ 14 w 35"/>
                  <a:gd name="T9" fmla="*/ 0 h 34"/>
                  <a:gd name="T10" fmla="*/ 10 w 35"/>
                  <a:gd name="T11" fmla="*/ 3 h 34"/>
                  <a:gd name="T12" fmla="*/ 6 w 35"/>
                  <a:gd name="T13" fmla="*/ 5 h 34"/>
                  <a:gd name="T14" fmla="*/ 3 w 35"/>
                  <a:gd name="T15" fmla="*/ 8 h 34"/>
                  <a:gd name="T16" fmla="*/ 2 w 35"/>
                  <a:gd name="T17" fmla="*/ 12 h 34"/>
                  <a:gd name="T18" fmla="*/ 0 w 35"/>
                  <a:gd name="T19" fmla="*/ 17 h 34"/>
                  <a:gd name="T20" fmla="*/ 2 w 35"/>
                  <a:gd name="T21" fmla="*/ 22 h 34"/>
                  <a:gd name="T22" fmla="*/ 3 w 35"/>
                  <a:gd name="T23" fmla="*/ 26 h 34"/>
                  <a:gd name="T24" fmla="*/ 6 w 35"/>
                  <a:gd name="T25" fmla="*/ 30 h 34"/>
                  <a:gd name="T26" fmla="*/ 10 w 35"/>
                  <a:gd name="T27" fmla="*/ 32 h 34"/>
                  <a:gd name="T28" fmla="*/ 14 w 35"/>
                  <a:gd name="T29" fmla="*/ 34 h 34"/>
                  <a:gd name="T30" fmla="*/ 18 w 35"/>
                  <a:gd name="T31" fmla="*/ 34 h 34"/>
                  <a:gd name="T32" fmla="*/ 22 w 35"/>
                  <a:gd name="T33" fmla="*/ 34 h 34"/>
                  <a:gd name="T34" fmla="*/ 26 w 35"/>
                  <a:gd name="T35" fmla="*/ 32 h 34"/>
                  <a:gd name="T36" fmla="*/ 30 w 35"/>
                  <a:gd name="T37" fmla="*/ 30 h 34"/>
                  <a:gd name="T38" fmla="*/ 32 w 35"/>
                  <a:gd name="T39" fmla="*/ 26 h 34"/>
                  <a:gd name="T40" fmla="*/ 35 w 35"/>
                  <a:gd name="T41" fmla="*/ 22 h 34"/>
                  <a:gd name="T42" fmla="*/ 35 w 35"/>
                  <a:gd name="T43" fmla="*/ 17 h 34"/>
                  <a:gd name="T44" fmla="*/ 35 w 35"/>
                  <a:gd name="T45" fmla="*/ 12 h 34"/>
                  <a:gd name="T46" fmla="*/ 32 w 35"/>
                  <a:gd name="T47" fmla="*/ 8 h 34"/>
                  <a:gd name="T48" fmla="*/ 30 w 35"/>
                  <a:gd name="T49"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30" y="5"/>
                    </a:moveTo>
                    <a:lnTo>
                      <a:pt x="26" y="3"/>
                    </a:lnTo>
                    <a:lnTo>
                      <a:pt x="22" y="0"/>
                    </a:lnTo>
                    <a:lnTo>
                      <a:pt x="18" y="0"/>
                    </a:lnTo>
                    <a:lnTo>
                      <a:pt x="14" y="0"/>
                    </a:lnTo>
                    <a:lnTo>
                      <a:pt x="10" y="3"/>
                    </a:lnTo>
                    <a:lnTo>
                      <a:pt x="6" y="5"/>
                    </a:lnTo>
                    <a:lnTo>
                      <a:pt x="3" y="8"/>
                    </a:lnTo>
                    <a:lnTo>
                      <a:pt x="2" y="12"/>
                    </a:lnTo>
                    <a:lnTo>
                      <a:pt x="0" y="17"/>
                    </a:lnTo>
                    <a:lnTo>
                      <a:pt x="2" y="22"/>
                    </a:lnTo>
                    <a:lnTo>
                      <a:pt x="3" y="26"/>
                    </a:lnTo>
                    <a:lnTo>
                      <a:pt x="6" y="30"/>
                    </a:lnTo>
                    <a:lnTo>
                      <a:pt x="10" y="32"/>
                    </a:lnTo>
                    <a:lnTo>
                      <a:pt x="14" y="34"/>
                    </a:lnTo>
                    <a:lnTo>
                      <a:pt x="18" y="34"/>
                    </a:lnTo>
                    <a:lnTo>
                      <a:pt x="22" y="34"/>
                    </a:lnTo>
                    <a:lnTo>
                      <a:pt x="26" y="32"/>
                    </a:lnTo>
                    <a:lnTo>
                      <a:pt x="30" y="30"/>
                    </a:lnTo>
                    <a:lnTo>
                      <a:pt x="32" y="26"/>
                    </a:lnTo>
                    <a:lnTo>
                      <a:pt x="35" y="22"/>
                    </a:lnTo>
                    <a:lnTo>
                      <a:pt x="35" y="17"/>
                    </a:lnTo>
                    <a:lnTo>
                      <a:pt x="35" y="12"/>
                    </a:lnTo>
                    <a:lnTo>
                      <a:pt x="32" y="8"/>
                    </a:lnTo>
                    <a:lnTo>
                      <a:pt x="30" y="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3" name="Freeform 119"/>
              <p:cNvSpPr>
                <a:spLocks/>
              </p:cNvSpPr>
              <p:nvPr/>
            </p:nvSpPr>
            <p:spPr bwMode="auto">
              <a:xfrm>
                <a:off x="5748338" y="5008563"/>
                <a:ext cx="55563" cy="55563"/>
              </a:xfrm>
              <a:custGeom>
                <a:avLst/>
                <a:gdLst>
                  <a:gd name="T0" fmla="*/ 29 w 35"/>
                  <a:gd name="T1" fmla="*/ 5 h 35"/>
                  <a:gd name="T2" fmla="*/ 25 w 35"/>
                  <a:gd name="T3" fmla="*/ 3 h 35"/>
                  <a:gd name="T4" fmla="*/ 21 w 35"/>
                  <a:gd name="T5" fmla="*/ 1 h 35"/>
                  <a:gd name="T6" fmla="*/ 17 w 35"/>
                  <a:gd name="T7" fmla="*/ 0 h 35"/>
                  <a:gd name="T8" fmla="*/ 12 w 35"/>
                  <a:gd name="T9" fmla="*/ 1 h 35"/>
                  <a:gd name="T10" fmla="*/ 8 w 35"/>
                  <a:gd name="T11" fmla="*/ 3 h 35"/>
                  <a:gd name="T12" fmla="*/ 5 w 35"/>
                  <a:gd name="T13" fmla="*/ 5 h 35"/>
                  <a:gd name="T14" fmla="*/ 3 w 35"/>
                  <a:gd name="T15" fmla="*/ 10 h 35"/>
                  <a:gd name="T16" fmla="*/ 0 w 35"/>
                  <a:gd name="T17" fmla="*/ 14 h 35"/>
                  <a:gd name="T18" fmla="*/ 0 w 35"/>
                  <a:gd name="T19" fmla="*/ 18 h 35"/>
                  <a:gd name="T20" fmla="*/ 0 w 35"/>
                  <a:gd name="T21" fmla="*/ 22 h 35"/>
                  <a:gd name="T22" fmla="*/ 3 w 35"/>
                  <a:gd name="T23" fmla="*/ 27 h 35"/>
                  <a:gd name="T24" fmla="*/ 5 w 35"/>
                  <a:gd name="T25" fmla="*/ 30 h 35"/>
                  <a:gd name="T26" fmla="*/ 8 w 35"/>
                  <a:gd name="T27" fmla="*/ 32 h 35"/>
                  <a:gd name="T28" fmla="*/ 12 w 35"/>
                  <a:gd name="T29" fmla="*/ 34 h 35"/>
                  <a:gd name="T30" fmla="*/ 17 w 35"/>
                  <a:gd name="T31" fmla="*/ 35 h 35"/>
                  <a:gd name="T32" fmla="*/ 21 w 35"/>
                  <a:gd name="T33" fmla="*/ 34 h 35"/>
                  <a:gd name="T34" fmla="*/ 25 w 35"/>
                  <a:gd name="T35" fmla="*/ 32 h 35"/>
                  <a:gd name="T36" fmla="*/ 29 w 35"/>
                  <a:gd name="T37" fmla="*/ 30 h 35"/>
                  <a:gd name="T38" fmla="*/ 32 w 35"/>
                  <a:gd name="T39" fmla="*/ 27 h 35"/>
                  <a:gd name="T40" fmla="*/ 33 w 35"/>
                  <a:gd name="T41" fmla="*/ 22 h 35"/>
                  <a:gd name="T42" fmla="*/ 35 w 35"/>
                  <a:gd name="T43" fmla="*/ 18 h 35"/>
                  <a:gd name="T44" fmla="*/ 33 w 35"/>
                  <a:gd name="T45" fmla="*/ 14 h 35"/>
                  <a:gd name="T46" fmla="*/ 32 w 35"/>
                  <a:gd name="T47" fmla="*/ 10 h 35"/>
                  <a:gd name="T48" fmla="*/ 29 w 35"/>
                  <a:gd name="T4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29" y="5"/>
                    </a:moveTo>
                    <a:lnTo>
                      <a:pt x="25" y="3"/>
                    </a:lnTo>
                    <a:lnTo>
                      <a:pt x="21" y="1"/>
                    </a:lnTo>
                    <a:lnTo>
                      <a:pt x="17" y="0"/>
                    </a:lnTo>
                    <a:lnTo>
                      <a:pt x="12" y="1"/>
                    </a:lnTo>
                    <a:lnTo>
                      <a:pt x="8" y="3"/>
                    </a:lnTo>
                    <a:lnTo>
                      <a:pt x="5" y="5"/>
                    </a:lnTo>
                    <a:lnTo>
                      <a:pt x="3" y="10"/>
                    </a:lnTo>
                    <a:lnTo>
                      <a:pt x="0" y="14"/>
                    </a:lnTo>
                    <a:lnTo>
                      <a:pt x="0" y="18"/>
                    </a:lnTo>
                    <a:lnTo>
                      <a:pt x="0" y="22"/>
                    </a:lnTo>
                    <a:lnTo>
                      <a:pt x="3" y="27"/>
                    </a:lnTo>
                    <a:lnTo>
                      <a:pt x="5" y="30"/>
                    </a:lnTo>
                    <a:lnTo>
                      <a:pt x="8" y="32"/>
                    </a:lnTo>
                    <a:lnTo>
                      <a:pt x="12" y="34"/>
                    </a:lnTo>
                    <a:lnTo>
                      <a:pt x="17" y="35"/>
                    </a:lnTo>
                    <a:lnTo>
                      <a:pt x="21" y="34"/>
                    </a:lnTo>
                    <a:lnTo>
                      <a:pt x="25" y="32"/>
                    </a:lnTo>
                    <a:lnTo>
                      <a:pt x="29" y="30"/>
                    </a:lnTo>
                    <a:lnTo>
                      <a:pt x="32" y="27"/>
                    </a:lnTo>
                    <a:lnTo>
                      <a:pt x="33" y="22"/>
                    </a:lnTo>
                    <a:lnTo>
                      <a:pt x="35" y="18"/>
                    </a:lnTo>
                    <a:lnTo>
                      <a:pt x="33" y="14"/>
                    </a:lnTo>
                    <a:lnTo>
                      <a:pt x="32" y="10"/>
                    </a:lnTo>
                    <a:lnTo>
                      <a:pt x="29" y="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4" name="Freeform 120"/>
              <p:cNvSpPr>
                <a:spLocks/>
              </p:cNvSpPr>
              <p:nvPr/>
            </p:nvSpPr>
            <p:spPr bwMode="auto">
              <a:xfrm>
                <a:off x="6097588" y="5189538"/>
                <a:ext cx="55563" cy="55563"/>
              </a:xfrm>
              <a:custGeom>
                <a:avLst/>
                <a:gdLst>
                  <a:gd name="T0" fmla="*/ 30 w 35"/>
                  <a:gd name="T1" fmla="*/ 6 h 35"/>
                  <a:gd name="T2" fmla="*/ 26 w 35"/>
                  <a:gd name="T3" fmla="*/ 3 h 35"/>
                  <a:gd name="T4" fmla="*/ 22 w 35"/>
                  <a:gd name="T5" fmla="*/ 0 h 35"/>
                  <a:gd name="T6" fmla="*/ 18 w 35"/>
                  <a:gd name="T7" fmla="*/ 0 h 35"/>
                  <a:gd name="T8" fmla="*/ 12 w 35"/>
                  <a:gd name="T9" fmla="*/ 0 h 35"/>
                  <a:gd name="T10" fmla="*/ 8 w 35"/>
                  <a:gd name="T11" fmla="*/ 3 h 35"/>
                  <a:gd name="T12" fmla="*/ 6 w 35"/>
                  <a:gd name="T13" fmla="*/ 6 h 35"/>
                  <a:gd name="T14" fmla="*/ 3 w 35"/>
                  <a:gd name="T15" fmla="*/ 8 h 35"/>
                  <a:gd name="T16" fmla="*/ 0 w 35"/>
                  <a:gd name="T17" fmla="*/ 13 h 35"/>
                  <a:gd name="T18" fmla="*/ 0 w 35"/>
                  <a:gd name="T19" fmla="*/ 18 h 35"/>
                  <a:gd name="T20" fmla="*/ 0 w 35"/>
                  <a:gd name="T21" fmla="*/ 22 h 35"/>
                  <a:gd name="T22" fmla="*/ 3 w 35"/>
                  <a:gd name="T23" fmla="*/ 26 h 35"/>
                  <a:gd name="T24" fmla="*/ 6 w 35"/>
                  <a:gd name="T25" fmla="*/ 30 h 35"/>
                  <a:gd name="T26" fmla="*/ 8 w 35"/>
                  <a:gd name="T27" fmla="*/ 33 h 35"/>
                  <a:gd name="T28" fmla="*/ 12 w 35"/>
                  <a:gd name="T29" fmla="*/ 34 h 35"/>
                  <a:gd name="T30" fmla="*/ 18 w 35"/>
                  <a:gd name="T31" fmla="*/ 35 h 35"/>
                  <a:gd name="T32" fmla="*/ 22 w 35"/>
                  <a:gd name="T33" fmla="*/ 34 h 35"/>
                  <a:gd name="T34" fmla="*/ 26 w 35"/>
                  <a:gd name="T35" fmla="*/ 33 h 35"/>
                  <a:gd name="T36" fmla="*/ 30 w 35"/>
                  <a:gd name="T37" fmla="*/ 30 h 35"/>
                  <a:gd name="T38" fmla="*/ 32 w 35"/>
                  <a:gd name="T39" fmla="*/ 26 h 35"/>
                  <a:gd name="T40" fmla="*/ 34 w 35"/>
                  <a:gd name="T41" fmla="*/ 22 h 35"/>
                  <a:gd name="T42" fmla="*/ 35 w 35"/>
                  <a:gd name="T43" fmla="*/ 18 h 35"/>
                  <a:gd name="T44" fmla="*/ 34 w 35"/>
                  <a:gd name="T45" fmla="*/ 13 h 35"/>
                  <a:gd name="T46" fmla="*/ 32 w 35"/>
                  <a:gd name="T47" fmla="*/ 8 h 35"/>
                  <a:gd name="T48" fmla="*/ 30 w 35"/>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5">
                    <a:moveTo>
                      <a:pt x="30" y="6"/>
                    </a:moveTo>
                    <a:lnTo>
                      <a:pt x="26" y="3"/>
                    </a:lnTo>
                    <a:lnTo>
                      <a:pt x="22" y="0"/>
                    </a:lnTo>
                    <a:lnTo>
                      <a:pt x="18" y="0"/>
                    </a:lnTo>
                    <a:lnTo>
                      <a:pt x="12" y="0"/>
                    </a:lnTo>
                    <a:lnTo>
                      <a:pt x="8" y="3"/>
                    </a:lnTo>
                    <a:lnTo>
                      <a:pt x="6" y="6"/>
                    </a:lnTo>
                    <a:lnTo>
                      <a:pt x="3" y="8"/>
                    </a:lnTo>
                    <a:lnTo>
                      <a:pt x="0" y="13"/>
                    </a:lnTo>
                    <a:lnTo>
                      <a:pt x="0" y="18"/>
                    </a:lnTo>
                    <a:lnTo>
                      <a:pt x="0" y="22"/>
                    </a:lnTo>
                    <a:lnTo>
                      <a:pt x="3" y="26"/>
                    </a:lnTo>
                    <a:lnTo>
                      <a:pt x="6" y="30"/>
                    </a:lnTo>
                    <a:lnTo>
                      <a:pt x="8" y="33"/>
                    </a:lnTo>
                    <a:lnTo>
                      <a:pt x="12" y="34"/>
                    </a:lnTo>
                    <a:lnTo>
                      <a:pt x="18" y="35"/>
                    </a:lnTo>
                    <a:lnTo>
                      <a:pt x="22" y="34"/>
                    </a:lnTo>
                    <a:lnTo>
                      <a:pt x="26" y="33"/>
                    </a:lnTo>
                    <a:lnTo>
                      <a:pt x="30" y="30"/>
                    </a:lnTo>
                    <a:lnTo>
                      <a:pt x="32" y="26"/>
                    </a:lnTo>
                    <a:lnTo>
                      <a:pt x="34" y="22"/>
                    </a:lnTo>
                    <a:lnTo>
                      <a:pt x="35" y="18"/>
                    </a:lnTo>
                    <a:lnTo>
                      <a:pt x="34" y="13"/>
                    </a:lnTo>
                    <a:lnTo>
                      <a:pt x="32" y="8"/>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5" name="Freeform 121"/>
              <p:cNvSpPr>
                <a:spLocks/>
              </p:cNvSpPr>
              <p:nvPr/>
            </p:nvSpPr>
            <p:spPr bwMode="auto">
              <a:xfrm>
                <a:off x="6699251" y="5440363"/>
                <a:ext cx="55563" cy="52388"/>
              </a:xfrm>
              <a:custGeom>
                <a:avLst/>
                <a:gdLst>
                  <a:gd name="T0" fmla="*/ 30 w 35"/>
                  <a:gd name="T1" fmla="*/ 5 h 33"/>
                  <a:gd name="T2" fmla="*/ 26 w 35"/>
                  <a:gd name="T3" fmla="*/ 1 h 33"/>
                  <a:gd name="T4" fmla="*/ 22 w 35"/>
                  <a:gd name="T5" fmla="*/ 0 h 33"/>
                  <a:gd name="T6" fmla="*/ 18 w 35"/>
                  <a:gd name="T7" fmla="*/ 0 h 33"/>
                  <a:gd name="T8" fmla="*/ 14 w 35"/>
                  <a:gd name="T9" fmla="*/ 0 h 33"/>
                  <a:gd name="T10" fmla="*/ 10 w 35"/>
                  <a:gd name="T11" fmla="*/ 1 h 33"/>
                  <a:gd name="T12" fmla="*/ 5 w 35"/>
                  <a:gd name="T13" fmla="*/ 5 h 33"/>
                  <a:gd name="T14" fmla="*/ 3 w 35"/>
                  <a:gd name="T15" fmla="*/ 8 h 33"/>
                  <a:gd name="T16" fmla="*/ 1 w 35"/>
                  <a:gd name="T17" fmla="*/ 12 h 33"/>
                  <a:gd name="T18" fmla="*/ 0 w 35"/>
                  <a:gd name="T19" fmla="*/ 17 h 33"/>
                  <a:gd name="T20" fmla="*/ 1 w 35"/>
                  <a:gd name="T21" fmla="*/ 21 h 33"/>
                  <a:gd name="T22" fmla="*/ 3 w 35"/>
                  <a:gd name="T23" fmla="*/ 25 h 33"/>
                  <a:gd name="T24" fmla="*/ 5 w 35"/>
                  <a:gd name="T25" fmla="*/ 29 h 33"/>
                  <a:gd name="T26" fmla="*/ 10 w 35"/>
                  <a:gd name="T27" fmla="*/ 32 h 33"/>
                  <a:gd name="T28" fmla="*/ 14 w 35"/>
                  <a:gd name="T29" fmla="*/ 33 h 33"/>
                  <a:gd name="T30" fmla="*/ 18 w 35"/>
                  <a:gd name="T31" fmla="*/ 33 h 33"/>
                  <a:gd name="T32" fmla="*/ 22 w 35"/>
                  <a:gd name="T33" fmla="*/ 33 h 33"/>
                  <a:gd name="T34" fmla="*/ 26 w 35"/>
                  <a:gd name="T35" fmla="*/ 32 h 33"/>
                  <a:gd name="T36" fmla="*/ 30 w 35"/>
                  <a:gd name="T37" fmla="*/ 29 h 33"/>
                  <a:gd name="T38" fmla="*/ 32 w 35"/>
                  <a:gd name="T39" fmla="*/ 25 h 33"/>
                  <a:gd name="T40" fmla="*/ 34 w 35"/>
                  <a:gd name="T41" fmla="*/ 21 h 33"/>
                  <a:gd name="T42" fmla="*/ 35 w 35"/>
                  <a:gd name="T43" fmla="*/ 17 h 33"/>
                  <a:gd name="T44" fmla="*/ 34 w 35"/>
                  <a:gd name="T45" fmla="*/ 12 h 33"/>
                  <a:gd name="T46" fmla="*/ 32 w 35"/>
                  <a:gd name="T47" fmla="*/ 8 h 33"/>
                  <a:gd name="T48" fmla="*/ 30 w 35"/>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3">
                    <a:moveTo>
                      <a:pt x="30" y="5"/>
                    </a:moveTo>
                    <a:lnTo>
                      <a:pt x="26" y="1"/>
                    </a:lnTo>
                    <a:lnTo>
                      <a:pt x="22" y="0"/>
                    </a:lnTo>
                    <a:lnTo>
                      <a:pt x="18" y="0"/>
                    </a:lnTo>
                    <a:lnTo>
                      <a:pt x="14" y="0"/>
                    </a:lnTo>
                    <a:lnTo>
                      <a:pt x="10" y="1"/>
                    </a:lnTo>
                    <a:lnTo>
                      <a:pt x="5" y="5"/>
                    </a:lnTo>
                    <a:lnTo>
                      <a:pt x="3" y="8"/>
                    </a:lnTo>
                    <a:lnTo>
                      <a:pt x="1" y="12"/>
                    </a:lnTo>
                    <a:lnTo>
                      <a:pt x="0" y="17"/>
                    </a:lnTo>
                    <a:lnTo>
                      <a:pt x="1" y="21"/>
                    </a:lnTo>
                    <a:lnTo>
                      <a:pt x="3" y="25"/>
                    </a:lnTo>
                    <a:lnTo>
                      <a:pt x="5" y="29"/>
                    </a:lnTo>
                    <a:lnTo>
                      <a:pt x="10" y="32"/>
                    </a:lnTo>
                    <a:lnTo>
                      <a:pt x="14" y="33"/>
                    </a:lnTo>
                    <a:lnTo>
                      <a:pt x="18" y="33"/>
                    </a:lnTo>
                    <a:lnTo>
                      <a:pt x="22" y="33"/>
                    </a:lnTo>
                    <a:lnTo>
                      <a:pt x="26" y="32"/>
                    </a:lnTo>
                    <a:lnTo>
                      <a:pt x="30" y="29"/>
                    </a:lnTo>
                    <a:lnTo>
                      <a:pt x="32" y="25"/>
                    </a:lnTo>
                    <a:lnTo>
                      <a:pt x="34" y="21"/>
                    </a:lnTo>
                    <a:lnTo>
                      <a:pt x="35" y="17"/>
                    </a:lnTo>
                    <a:lnTo>
                      <a:pt x="34" y="12"/>
                    </a:lnTo>
                    <a:lnTo>
                      <a:pt x="32" y="8"/>
                    </a:lnTo>
                    <a:lnTo>
                      <a:pt x="30" y="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96" name="Freeform 122"/>
              <p:cNvSpPr>
                <a:spLocks/>
              </p:cNvSpPr>
              <p:nvPr/>
            </p:nvSpPr>
            <p:spPr bwMode="auto">
              <a:xfrm>
                <a:off x="7470776" y="5913438"/>
                <a:ext cx="53975" cy="55563"/>
              </a:xfrm>
              <a:custGeom>
                <a:avLst/>
                <a:gdLst>
                  <a:gd name="T0" fmla="*/ 30 w 34"/>
                  <a:gd name="T1" fmla="*/ 6 h 35"/>
                  <a:gd name="T2" fmla="*/ 26 w 34"/>
                  <a:gd name="T3" fmla="*/ 3 h 35"/>
                  <a:gd name="T4" fmla="*/ 22 w 34"/>
                  <a:gd name="T5" fmla="*/ 2 h 35"/>
                  <a:gd name="T6" fmla="*/ 18 w 34"/>
                  <a:gd name="T7" fmla="*/ 0 h 35"/>
                  <a:gd name="T8" fmla="*/ 13 w 34"/>
                  <a:gd name="T9" fmla="*/ 2 h 35"/>
                  <a:gd name="T10" fmla="*/ 9 w 34"/>
                  <a:gd name="T11" fmla="*/ 3 h 35"/>
                  <a:gd name="T12" fmla="*/ 5 w 34"/>
                  <a:gd name="T13" fmla="*/ 6 h 35"/>
                  <a:gd name="T14" fmla="*/ 2 w 34"/>
                  <a:gd name="T15" fmla="*/ 10 h 35"/>
                  <a:gd name="T16" fmla="*/ 0 w 34"/>
                  <a:gd name="T17" fmla="*/ 14 h 35"/>
                  <a:gd name="T18" fmla="*/ 0 w 34"/>
                  <a:gd name="T19" fmla="*/ 18 h 35"/>
                  <a:gd name="T20" fmla="*/ 0 w 34"/>
                  <a:gd name="T21" fmla="*/ 22 h 35"/>
                  <a:gd name="T22" fmla="*/ 2 w 34"/>
                  <a:gd name="T23" fmla="*/ 26 h 35"/>
                  <a:gd name="T24" fmla="*/ 5 w 34"/>
                  <a:gd name="T25" fmla="*/ 30 h 35"/>
                  <a:gd name="T26" fmla="*/ 9 w 34"/>
                  <a:gd name="T27" fmla="*/ 33 h 35"/>
                  <a:gd name="T28" fmla="*/ 13 w 34"/>
                  <a:gd name="T29" fmla="*/ 34 h 35"/>
                  <a:gd name="T30" fmla="*/ 18 w 34"/>
                  <a:gd name="T31" fmla="*/ 35 h 35"/>
                  <a:gd name="T32" fmla="*/ 22 w 34"/>
                  <a:gd name="T33" fmla="*/ 34 h 35"/>
                  <a:gd name="T34" fmla="*/ 26 w 34"/>
                  <a:gd name="T35" fmla="*/ 33 h 35"/>
                  <a:gd name="T36" fmla="*/ 30 w 34"/>
                  <a:gd name="T37" fmla="*/ 30 h 35"/>
                  <a:gd name="T38" fmla="*/ 33 w 34"/>
                  <a:gd name="T39" fmla="*/ 26 h 35"/>
                  <a:gd name="T40" fmla="*/ 34 w 34"/>
                  <a:gd name="T41" fmla="*/ 22 h 35"/>
                  <a:gd name="T42" fmla="*/ 34 w 34"/>
                  <a:gd name="T43" fmla="*/ 18 h 35"/>
                  <a:gd name="T44" fmla="*/ 34 w 34"/>
                  <a:gd name="T45" fmla="*/ 14 h 35"/>
                  <a:gd name="T46" fmla="*/ 33 w 34"/>
                  <a:gd name="T47" fmla="*/ 10 h 35"/>
                  <a:gd name="T48" fmla="*/ 30 w 34"/>
                  <a:gd name="T4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5">
                    <a:moveTo>
                      <a:pt x="30" y="6"/>
                    </a:moveTo>
                    <a:lnTo>
                      <a:pt x="26" y="3"/>
                    </a:lnTo>
                    <a:lnTo>
                      <a:pt x="22" y="2"/>
                    </a:lnTo>
                    <a:lnTo>
                      <a:pt x="18" y="0"/>
                    </a:lnTo>
                    <a:lnTo>
                      <a:pt x="13" y="2"/>
                    </a:lnTo>
                    <a:lnTo>
                      <a:pt x="9" y="3"/>
                    </a:lnTo>
                    <a:lnTo>
                      <a:pt x="5" y="6"/>
                    </a:lnTo>
                    <a:lnTo>
                      <a:pt x="2" y="10"/>
                    </a:lnTo>
                    <a:lnTo>
                      <a:pt x="0" y="14"/>
                    </a:lnTo>
                    <a:lnTo>
                      <a:pt x="0" y="18"/>
                    </a:lnTo>
                    <a:lnTo>
                      <a:pt x="0" y="22"/>
                    </a:lnTo>
                    <a:lnTo>
                      <a:pt x="2" y="26"/>
                    </a:lnTo>
                    <a:lnTo>
                      <a:pt x="5" y="30"/>
                    </a:lnTo>
                    <a:lnTo>
                      <a:pt x="9" y="33"/>
                    </a:lnTo>
                    <a:lnTo>
                      <a:pt x="13" y="34"/>
                    </a:lnTo>
                    <a:lnTo>
                      <a:pt x="18" y="35"/>
                    </a:lnTo>
                    <a:lnTo>
                      <a:pt x="22" y="34"/>
                    </a:lnTo>
                    <a:lnTo>
                      <a:pt x="26" y="33"/>
                    </a:lnTo>
                    <a:lnTo>
                      <a:pt x="30" y="30"/>
                    </a:lnTo>
                    <a:lnTo>
                      <a:pt x="33" y="26"/>
                    </a:lnTo>
                    <a:lnTo>
                      <a:pt x="34" y="22"/>
                    </a:lnTo>
                    <a:lnTo>
                      <a:pt x="34" y="18"/>
                    </a:lnTo>
                    <a:lnTo>
                      <a:pt x="34" y="14"/>
                    </a:lnTo>
                    <a:lnTo>
                      <a:pt x="33" y="10"/>
                    </a:lnTo>
                    <a:lnTo>
                      <a:pt x="30"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58" name="ZoneTexte 157"/>
            <p:cNvSpPr txBox="1"/>
            <p:nvPr/>
          </p:nvSpPr>
          <p:spPr>
            <a:xfrm>
              <a:off x="4708725" y="5784671"/>
              <a:ext cx="431528" cy="246221"/>
            </a:xfrm>
            <a:prstGeom prst="rect">
              <a:avLst/>
            </a:prstGeom>
            <a:noFill/>
          </p:spPr>
          <p:txBody>
            <a:bodyPr wrap="none" rtlCol="0">
              <a:spAutoFit/>
            </a:bodyPr>
            <a:lstStyle/>
            <a:p>
              <a:pPr algn="r"/>
              <a:r>
                <a:rPr lang="fr-FR" sz="1000" dirty="0"/>
                <a:t>0,01</a:t>
              </a:r>
            </a:p>
          </p:txBody>
        </p:sp>
        <p:sp>
          <p:nvSpPr>
            <p:cNvPr id="159" name="ZoneTexte 158"/>
            <p:cNvSpPr txBox="1"/>
            <p:nvPr/>
          </p:nvSpPr>
          <p:spPr>
            <a:xfrm>
              <a:off x="5016622" y="5926180"/>
              <a:ext cx="255198" cy="246221"/>
            </a:xfrm>
            <a:prstGeom prst="rect">
              <a:avLst/>
            </a:prstGeom>
            <a:noFill/>
          </p:spPr>
          <p:txBody>
            <a:bodyPr wrap="none" rtlCol="0">
              <a:spAutoFit/>
            </a:bodyPr>
            <a:lstStyle/>
            <a:p>
              <a:pPr algn="ctr"/>
              <a:r>
                <a:rPr lang="fr-FR" sz="1000" dirty="0"/>
                <a:t>0</a:t>
              </a:r>
            </a:p>
          </p:txBody>
        </p:sp>
        <p:sp>
          <p:nvSpPr>
            <p:cNvPr id="160" name="ZoneTexte 159"/>
            <p:cNvSpPr txBox="1"/>
            <p:nvPr/>
          </p:nvSpPr>
          <p:spPr>
            <a:xfrm>
              <a:off x="4779257" y="5288656"/>
              <a:ext cx="360996" cy="246221"/>
            </a:xfrm>
            <a:prstGeom prst="rect">
              <a:avLst/>
            </a:prstGeom>
            <a:noFill/>
          </p:spPr>
          <p:txBody>
            <a:bodyPr wrap="none" rtlCol="0">
              <a:spAutoFit/>
            </a:bodyPr>
            <a:lstStyle/>
            <a:p>
              <a:pPr algn="r"/>
              <a:r>
                <a:rPr lang="fr-FR" sz="1000" dirty="0"/>
                <a:t>0,1</a:t>
              </a:r>
            </a:p>
          </p:txBody>
        </p:sp>
        <p:sp>
          <p:nvSpPr>
            <p:cNvPr id="161" name="ZoneTexte 160"/>
            <p:cNvSpPr txBox="1"/>
            <p:nvPr/>
          </p:nvSpPr>
          <p:spPr>
            <a:xfrm>
              <a:off x="4885055" y="4778195"/>
              <a:ext cx="255198" cy="246221"/>
            </a:xfrm>
            <a:prstGeom prst="rect">
              <a:avLst/>
            </a:prstGeom>
            <a:noFill/>
          </p:spPr>
          <p:txBody>
            <a:bodyPr wrap="none" rtlCol="0">
              <a:spAutoFit/>
            </a:bodyPr>
            <a:lstStyle/>
            <a:p>
              <a:pPr algn="r"/>
              <a:r>
                <a:rPr lang="fr-FR" sz="1000" dirty="0"/>
                <a:t>1</a:t>
              </a:r>
            </a:p>
          </p:txBody>
        </p:sp>
        <p:sp>
          <p:nvSpPr>
            <p:cNvPr id="162" name="ZoneTexte 161"/>
            <p:cNvSpPr txBox="1"/>
            <p:nvPr/>
          </p:nvSpPr>
          <p:spPr>
            <a:xfrm>
              <a:off x="4814523" y="4280514"/>
              <a:ext cx="325730" cy="246221"/>
            </a:xfrm>
            <a:prstGeom prst="rect">
              <a:avLst/>
            </a:prstGeom>
            <a:noFill/>
          </p:spPr>
          <p:txBody>
            <a:bodyPr wrap="none" rtlCol="0">
              <a:spAutoFit/>
            </a:bodyPr>
            <a:lstStyle/>
            <a:p>
              <a:pPr algn="r"/>
              <a:r>
                <a:rPr lang="fr-FR" sz="1000" dirty="0"/>
                <a:t>10</a:t>
              </a:r>
            </a:p>
          </p:txBody>
        </p:sp>
        <p:sp>
          <p:nvSpPr>
            <p:cNvPr id="163" name="ZoneTexte 162"/>
            <p:cNvSpPr txBox="1"/>
            <p:nvPr/>
          </p:nvSpPr>
          <p:spPr>
            <a:xfrm>
              <a:off x="4743991" y="3813986"/>
              <a:ext cx="396262" cy="246221"/>
            </a:xfrm>
            <a:prstGeom prst="rect">
              <a:avLst/>
            </a:prstGeom>
            <a:noFill/>
          </p:spPr>
          <p:txBody>
            <a:bodyPr wrap="none" rtlCol="0">
              <a:spAutoFit/>
            </a:bodyPr>
            <a:lstStyle/>
            <a:p>
              <a:pPr algn="r"/>
              <a:r>
                <a:rPr lang="fr-FR" sz="1000" dirty="0"/>
                <a:t>100</a:t>
              </a:r>
            </a:p>
          </p:txBody>
        </p:sp>
        <p:sp>
          <p:nvSpPr>
            <p:cNvPr id="164" name="ZoneTexte 163"/>
            <p:cNvSpPr txBox="1"/>
            <p:nvPr/>
          </p:nvSpPr>
          <p:spPr>
            <a:xfrm>
              <a:off x="5533103" y="5926180"/>
              <a:ext cx="255198" cy="246221"/>
            </a:xfrm>
            <a:prstGeom prst="rect">
              <a:avLst/>
            </a:prstGeom>
            <a:noFill/>
          </p:spPr>
          <p:txBody>
            <a:bodyPr wrap="none" rtlCol="0">
              <a:spAutoFit/>
            </a:bodyPr>
            <a:lstStyle/>
            <a:p>
              <a:pPr algn="ctr"/>
              <a:r>
                <a:rPr lang="fr-FR" sz="1000" dirty="0"/>
                <a:t>6</a:t>
              </a:r>
            </a:p>
          </p:txBody>
        </p:sp>
        <p:sp>
          <p:nvSpPr>
            <p:cNvPr id="165" name="ZoneTexte 164"/>
            <p:cNvSpPr txBox="1"/>
            <p:nvPr/>
          </p:nvSpPr>
          <p:spPr>
            <a:xfrm>
              <a:off x="6022311" y="5926180"/>
              <a:ext cx="325731" cy="246221"/>
            </a:xfrm>
            <a:prstGeom prst="rect">
              <a:avLst/>
            </a:prstGeom>
            <a:noFill/>
          </p:spPr>
          <p:txBody>
            <a:bodyPr wrap="none" rtlCol="0">
              <a:spAutoFit/>
            </a:bodyPr>
            <a:lstStyle/>
            <a:p>
              <a:pPr algn="ctr"/>
              <a:r>
                <a:rPr lang="fr-FR" sz="1000" dirty="0"/>
                <a:t>12</a:t>
              </a:r>
            </a:p>
          </p:txBody>
        </p:sp>
        <p:sp>
          <p:nvSpPr>
            <p:cNvPr id="166" name="ZoneTexte 165"/>
            <p:cNvSpPr txBox="1"/>
            <p:nvPr/>
          </p:nvSpPr>
          <p:spPr>
            <a:xfrm>
              <a:off x="6532887" y="5926180"/>
              <a:ext cx="325731" cy="246221"/>
            </a:xfrm>
            <a:prstGeom prst="rect">
              <a:avLst/>
            </a:prstGeom>
            <a:noFill/>
          </p:spPr>
          <p:txBody>
            <a:bodyPr wrap="none" rtlCol="0">
              <a:spAutoFit/>
            </a:bodyPr>
            <a:lstStyle/>
            <a:p>
              <a:pPr algn="ctr"/>
              <a:r>
                <a:rPr lang="fr-FR" sz="1000" dirty="0"/>
                <a:t>18</a:t>
              </a:r>
            </a:p>
          </p:txBody>
        </p:sp>
        <p:sp>
          <p:nvSpPr>
            <p:cNvPr id="167" name="ZoneTexte 166"/>
            <p:cNvSpPr txBox="1"/>
            <p:nvPr/>
          </p:nvSpPr>
          <p:spPr>
            <a:xfrm>
              <a:off x="7064699" y="5926180"/>
              <a:ext cx="325731" cy="246221"/>
            </a:xfrm>
            <a:prstGeom prst="rect">
              <a:avLst/>
            </a:prstGeom>
            <a:noFill/>
          </p:spPr>
          <p:txBody>
            <a:bodyPr wrap="none" rtlCol="0">
              <a:spAutoFit/>
            </a:bodyPr>
            <a:lstStyle/>
            <a:p>
              <a:pPr algn="ctr"/>
              <a:r>
                <a:rPr lang="fr-FR" sz="1000" dirty="0"/>
                <a:t>24</a:t>
              </a:r>
            </a:p>
          </p:txBody>
        </p:sp>
        <p:sp>
          <p:nvSpPr>
            <p:cNvPr id="168" name="ZoneTexte 167"/>
            <p:cNvSpPr txBox="1"/>
            <p:nvPr/>
          </p:nvSpPr>
          <p:spPr>
            <a:xfrm>
              <a:off x="7574354" y="5926180"/>
              <a:ext cx="325731" cy="246221"/>
            </a:xfrm>
            <a:prstGeom prst="rect">
              <a:avLst/>
            </a:prstGeom>
            <a:noFill/>
          </p:spPr>
          <p:txBody>
            <a:bodyPr wrap="none" rtlCol="0">
              <a:spAutoFit/>
            </a:bodyPr>
            <a:lstStyle/>
            <a:p>
              <a:pPr algn="ctr"/>
              <a:r>
                <a:rPr lang="fr-FR" sz="1000" dirty="0"/>
                <a:t>30</a:t>
              </a:r>
            </a:p>
          </p:txBody>
        </p:sp>
        <p:sp>
          <p:nvSpPr>
            <p:cNvPr id="180" name="Freeform 32"/>
            <p:cNvSpPr>
              <a:spLocks/>
            </p:cNvSpPr>
            <p:nvPr/>
          </p:nvSpPr>
          <p:spPr bwMode="auto">
            <a:xfrm>
              <a:off x="6843640" y="4267894"/>
              <a:ext cx="55563" cy="53975"/>
            </a:xfrm>
            <a:custGeom>
              <a:avLst/>
              <a:gdLst>
                <a:gd name="T0" fmla="*/ 5 w 35"/>
                <a:gd name="T1" fmla="*/ 4 h 34"/>
                <a:gd name="T2" fmla="*/ 3 w 35"/>
                <a:gd name="T3" fmla="*/ 8 h 34"/>
                <a:gd name="T4" fmla="*/ 1 w 35"/>
                <a:gd name="T5" fmla="*/ 12 h 34"/>
                <a:gd name="T6" fmla="*/ 0 w 35"/>
                <a:gd name="T7" fmla="*/ 16 h 34"/>
                <a:gd name="T8" fmla="*/ 1 w 35"/>
                <a:gd name="T9" fmla="*/ 22 h 34"/>
                <a:gd name="T10" fmla="*/ 3 w 35"/>
                <a:gd name="T11" fmla="*/ 26 h 34"/>
                <a:gd name="T12" fmla="*/ 5 w 35"/>
                <a:gd name="T13" fmla="*/ 30 h 34"/>
                <a:gd name="T14" fmla="*/ 9 w 35"/>
                <a:gd name="T15" fmla="*/ 32 h 34"/>
                <a:gd name="T16" fmla="*/ 13 w 35"/>
                <a:gd name="T17" fmla="*/ 34 h 34"/>
                <a:gd name="T18" fmla="*/ 17 w 35"/>
                <a:gd name="T19" fmla="*/ 34 h 34"/>
                <a:gd name="T20" fmla="*/ 23 w 35"/>
                <a:gd name="T21" fmla="*/ 34 h 34"/>
                <a:gd name="T22" fmla="*/ 27 w 35"/>
                <a:gd name="T23" fmla="*/ 32 h 34"/>
                <a:gd name="T24" fmla="*/ 29 w 35"/>
                <a:gd name="T25" fmla="*/ 30 h 34"/>
                <a:gd name="T26" fmla="*/ 32 w 35"/>
                <a:gd name="T27" fmla="*/ 26 h 34"/>
                <a:gd name="T28" fmla="*/ 35 w 35"/>
                <a:gd name="T29" fmla="*/ 22 h 34"/>
                <a:gd name="T30" fmla="*/ 35 w 35"/>
                <a:gd name="T31" fmla="*/ 16 h 34"/>
                <a:gd name="T32" fmla="*/ 35 w 35"/>
                <a:gd name="T33" fmla="*/ 12 h 34"/>
                <a:gd name="T34" fmla="*/ 32 w 35"/>
                <a:gd name="T35" fmla="*/ 8 h 34"/>
                <a:gd name="T36" fmla="*/ 29 w 35"/>
                <a:gd name="T37" fmla="*/ 4 h 34"/>
                <a:gd name="T38" fmla="*/ 27 w 35"/>
                <a:gd name="T39" fmla="*/ 1 h 34"/>
                <a:gd name="T40" fmla="*/ 23 w 35"/>
                <a:gd name="T41" fmla="*/ 0 h 34"/>
                <a:gd name="T42" fmla="*/ 17 w 35"/>
                <a:gd name="T43" fmla="*/ 0 h 34"/>
                <a:gd name="T44" fmla="*/ 13 w 35"/>
                <a:gd name="T45" fmla="*/ 0 h 34"/>
                <a:gd name="T46" fmla="*/ 9 w 35"/>
                <a:gd name="T47" fmla="*/ 1 h 34"/>
                <a:gd name="T48" fmla="*/ 5 w 35"/>
                <a:gd name="T49" fmla="*/ 4 h 34"/>
                <a:gd name="T50" fmla="*/ 5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5" y="4"/>
                  </a:moveTo>
                  <a:lnTo>
                    <a:pt x="3" y="8"/>
                  </a:lnTo>
                  <a:lnTo>
                    <a:pt x="1" y="12"/>
                  </a:lnTo>
                  <a:lnTo>
                    <a:pt x="0" y="16"/>
                  </a:lnTo>
                  <a:lnTo>
                    <a:pt x="1" y="22"/>
                  </a:lnTo>
                  <a:lnTo>
                    <a:pt x="3" y="26"/>
                  </a:lnTo>
                  <a:lnTo>
                    <a:pt x="5" y="30"/>
                  </a:lnTo>
                  <a:lnTo>
                    <a:pt x="9" y="32"/>
                  </a:lnTo>
                  <a:lnTo>
                    <a:pt x="13" y="34"/>
                  </a:lnTo>
                  <a:lnTo>
                    <a:pt x="17" y="34"/>
                  </a:lnTo>
                  <a:lnTo>
                    <a:pt x="23" y="34"/>
                  </a:lnTo>
                  <a:lnTo>
                    <a:pt x="27" y="32"/>
                  </a:lnTo>
                  <a:lnTo>
                    <a:pt x="29" y="30"/>
                  </a:lnTo>
                  <a:lnTo>
                    <a:pt x="32" y="26"/>
                  </a:lnTo>
                  <a:lnTo>
                    <a:pt x="35" y="22"/>
                  </a:lnTo>
                  <a:lnTo>
                    <a:pt x="35" y="16"/>
                  </a:lnTo>
                  <a:lnTo>
                    <a:pt x="35" y="12"/>
                  </a:lnTo>
                  <a:lnTo>
                    <a:pt x="32" y="8"/>
                  </a:lnTo>
                  <a:lnTo>
                    <a:pt x="29" y="4"/>
                  </a:lnTo>
                  <a:lnTo>
                    <a:pt x="27" y="1"/>
                  </a:lnTo>
                  <a:lnTo>
                    <a:pt x="23" y="0"/>
                  </a:lnTo>
                  <a:lnTo>
                    <a:pt x="17" y="0"/>
                  </a:lnTo>
                  <a:lnTo>
                    <a:pt x="13" y="0"/>
                  </a:lnTo>
                  <a:lnTo>
                    <a:pt x="9" y="1"/>
                  </a:lnTo>
                  <a:lnTo>
                    <a:pt x="5" y="4"/>
                  </a:lnTo>
                  <a:lnTo>
                    <a:pt x="5" y="4"/>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1" name="Freeform 33"/>
            <p:cNvSpPr>
              <a:spLocks/>
            </p:cNvSpPr>
            <p:nvPr/>
          </p:nvSpPr>
          <p:spPr bwMode="auto">
            <a:xfrm>
              <a:off x="6843640" y="4633019"/>
              <a:ext cx="55563" cy="53975"/>
            </a:xfrm>
            <a:custGeom>
              <a:avLst/>
              <a:gdLst>
                <a:gd name="T0" fmla="*/ 29 w 35"/>
                <a:gd name="T1" fmla="*/ 4 h 34"/>
                <a:gd name="T2" fmla="*/ 27 w 35"/>
                <a:gd name="T3" fmla="*/ 1 h 34"/>
                <a:gd name="T4" fmla="*/ 23 w 35"/>
                <a:gd name="T5" fmla="*/ 0 h 34"/>
                <a:gd name="T6" fmla="*/ 17 w 35"/>
                <a:gd name="T7" fmla="*/ 0 h 34"/>
                <a:gd name="T8" fmla="*/ 13 w 35"/>
                <a:gd name="T9" fmla="*/ 0 h 34"/>
                <a:gd name="T10" fmla="*/ 9 w 35"/>
                <a:gd name="T11" fmla="*/ 1 h 34"/>
                <a:gd name="T12" fmla="*/ 5 w 35"/>
                <a:gd name="T13" fmla="*/ 4 h 34"/>
                <a:gd name="T14" fmla="*/ 3 w 35"/>
                <a:gd name="T15" fmla="*/ 8 h 34"/>
                <a:gd name="T16" fmla="*/ 1 w 35"/>
                <a:gd name="T17" fmla="*/ 12 h 34"/>
                <a:gd name="T18" fmla="*/ 0 w 35"/>
                <a:gd name="T19" fmla="*/ 18 h 34"/>
                <a:gd name="T20" fmla="*/ 1 w 35"/>
                <a:gd name="T21" fmla="*/ 22 h 34"/>
                <a:gd name="T22" fmla="*/ 3 w 35"/>
                <a:gd name="T23" fmla="*/ 26 h 34"/>
                <a:gd name="T24" fmla="*/ 5 w 35"/>
                <a:gd name="T25" fmla="*/ 30 h 34"/>
                <a:gd name="T26" fmla="*/ 9 w 35"/>
                <a:gd name="T27" fmla="*/ 32 h 34"/>
                <a:gd name="T28" fmla="*/ 13 w 35"/>
                <a:gd name="T29" fmla="*/ 34 h 34"/>
                <a:gd name="T30" fmla="*/ 17 w 35"/>
                <a:gd name="T31" fmla="*/ 34 h 34"/>
                <a:gd name="T32" fmla="*/ 23 w 35"/>
                <a:gd name="T33" fmla="*/ 34 h 34"/>
                <a:gd name="T34" fmla="*/ 27 w 35"/>
                <a:gd name="T35" fmla="*/ 32 h 34"/>
                <a:gd name="T36" fmla="*/ 29 w 35"/>
                <a:gd name="T37" fmla="*/ 30 h 34"/>
                <a:gd name="T38" fmla="*/ 32 w 35"/>
                <a:gd name="T39" fmla="*/ 26 h 34"/>
                <a:gd name="T40" fmla="*/ 35 w 35"/>
                <a:gd name="T41" fmla="*/ 22 h 34"/>
                <a:gd name="T42" fmla="*/ 35 w 35"/>
                <a:gd name="T43" fmla="*/ 18 h 34"/>
                <a:gd name="T44" fmla="*/ 35 w 35"/>
                <a:gd name="T45" fmla="*/ 12 h 34"/>
                <a:gd name="T46" fmla="*/ 32 w 35"/>
                <a:gd name="T47" fmla="*/ 8 h 34"/>
                <a:gd name="T48" fmla="*/ 29 w 35"/>
                <a:gd name="T49" fmla="*/ 4 h 34"/>
                <a:gd name="T50" fmla="*/ 29 w 35"/>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29" y="4"/>
                  </a:moveTo>
                  <a:lnTo>
                    <a:pt x="27" y="1"/>
                  </a:lnTo>
                  <a:lnTo>
                    <a:pt x="23" y="0"/>
                  </a:lnTo>
                  <a:lnTo>
                    <a:pt x="17" y="0"/>
                  </a:lnTo>
                  <a:lnTo>
                    <a:pt x="13" y="0"/>
                  </a:lnTo>
                  <a:lnTo>
                    <a:pt x="9" y="1"/>
                  </a:lnTo>
                  <a:lnTo>
                    <a:pt x="5" y="4"/>
                  </a:lnTo>
                  <a:lnTo>
                    <a:pt x="3" y="8"/>
                  </a:lnTo>
                  <a:lnTo>
                    <a:pt x="1" y="12"/>
                  </a:lnTo>
                  <a:lnTo>
                    <a:pt x="0" y="18"/>
                  </a:lnTo>
                  <a:lnTo>
                    <a:pt x="1" y="22"/>
                  </a:lnTo>
                  <a:lnTo>
                    <a:pt x="3" y="26"/>
                  </a:lnTo>
                  <a:lnTo>
                    <a:pt x="5" y="30"/>
                  </a:lnTo>
                  <a:lnTo>
                    <a:pt x="9" y="32"/>
                  </a:lnTo>
                  <a:lnTo>
                    <a:pt x="13" y="34"/>
                  </a:lnTo>
                  <a:lnTo>
                    <a:pt x="17" y="34"/>
                  </a:lnTo>
                  <a:lnTo>
                    <a:pt x="23" y="34"/>
                  </a:lnTo>
                  <a:lnTo>
                    <a:pt x="27" y="32"/>
                  </a:lnTo>
                  <a:lnTo>
                    <a:pt x="29" y="30"/>
                  </a:lnTo>
                  <a:lnTo>
                    <a:pt x="32" y="26"/>
                  </a:lnTo>
                  <a:lnTo>
                    <a:pt x="35" y="22"/>
                  </a:lnTo>
                  <a:lnTo>
                    <a:pt x="35" y="18"/>
                  </a:lnTo>
                  <a:lnTo>
                    <a:pt x="35" y="12"/>
                  </a:lnTo>
                  <a:lnTo>
                    <a:pt x="32" y="8"/>
                  </a:lnTo>
                  <a:lnTo>
                    <a:pt x="29" y="4"/>
                  </a:lnTo>
                  <a:lnTo>
                    <a:pt x="29" y="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2" name="Freeform 34"/>
            <p:cNvSpPr>
              <a:spLocks/>
            </p:cNvSpPr>
            <p:nvPr/>
          </p:nvSpPr>
          <p:spPr bwMode="auto">
            <a:xfrm>
              <a:off x="6843640" y="4448869"/>
              <a:ext cx="55563" cy="55563"/>
            </a:xfrm>
            <a:custGeom>
              <a:avLst/>
              <a:gdLst>
                <a:gd name="T0" fmla="*/ 29 w 35"/>
                <a:gd name="T1" fmla="*/ 6 h 35"/>
                <a:gd name="T2" fmla="*/ 27 w 35"/>
                <a:gd name="T3" fmla="*/ 3 h 35"/>
                <a:gd name="T4" fmla="*/ 23 w 35"/>
                <a:gd name="T5" fmla="*/ 2 h 35"/>
                <a:gd name="T6" fmla="*/ 17 w 35"/>
                <a:gd name="T7" fmla="*/ 0 h 35"/>
                <a:gd name="T8" fmla="*/ 13 w 35"/>
                <a:gd name="T9" fmla="*/ 2 h 35"/>
                <a:gd name="T10" fmla="*/ 9 w 35"/>
                <a:gd name="T11" fmla="*/ 3 h 35"/>
                <a:gd name="T12" fmla="*/ 5 w 35"/>
                <a:gd name="T13" fmla="*/ 6 h 35"/>
                <a:gd name="T14" fmla="*/ 3 w 35"/>
                <a:gd name="T15" fmla="*/ 10 h 35"/>
                <a:gd name="T16" fmla="*/ 1 w 35"/>
                <a:gd name="T17" fmla="*/ 14 h 35"/>
                <a:gd name="T18" fmla="*/ 0 w 35"/>
                <a:gd name="T19" fmla="*/ 18 h 35"/>
                <a:gd name="T20" fmla="*/ 1 w 35"/>
                <a:gd name="T21" fmla="*/ 22 h 35"/>
                <a:gd name="T22" fmla="*/ 3 w 35"/>
                <a:gd name="T23" fmla="*/ 26 h 35"/>
                <a:gd name="T24" fmla="*/ 5 w 35"/>
                <a:gd name="T25" fmla="*/ 30 h 35"/>
                <a:gd name="T26" fmla="*/ 9 w 35"/>
                <a:gd name="T27" fmla="*/ 33 h 35"/>
                <a:gd name="T28" fmla="*/ 13 w 35"/>
                <a:gd name="T29" fmla="*/ 34 h 35"/>
                <a:gd name="T30" fmla="*/ 17 w 35"/>
                <a:gd name="T31" fmla="*/ 35 h 35"/>
                <a:gd name="T32" fmla="*/ 23 w 35"/>
                <a:gd name="T33" fmla="*/ 34 h 35"/>
                <a:gd name="T34" fmla="*/ 27 w 35"/>
                <a:gd name="T35" fmla="*/ 33 h 35"/>
                <a:gd name="T36" fmla="*/ 29 w 35"/>
                <a:gd name="T37" fmla="*/ 30 h 35"/>
                <a:gd name="T38" fmla="*/ 32 w 35"/>
                <a:gd name="T39" fmla="*/ 26 h 35"/>
                <a:gd name="T40" fmla="*/ 35 w 35"/>
                <a:gd name="T41" fmla="*/ 22 h 35"/>
                <a:gd name="T42" fmla="*/ 35 w 35"/>
                <a:gd name="T43" fmla="*/ 18 h 35"/>
                <a:gd name="T44" fmla="*/ 35 w 35"/>
                <a:gd name="T45" fmla="*/ 14 h 35"/>
                <a:gd name="T46" fmla="*/ 32 w 35"/>
                <a:gd name="T47" fmla="*/ 10 h 35"/>
                <a:gd name="T48" fmla="*/ 29 w 35"/>
                <a:gd name="T49" fmla="*/ 6 h 35"/>
                <a:gd name="T50" fmla="*/ 29 w 35"/>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5">
                  <a:moveTo>
                    <a:pt x="29" y="6"/>
                  </a:moveTo>
                  <a:lnTo>
                    <a:pt x="27" y="3"/>
                  </a:lnTo>
                  <a:lnTo>
                    <a:pt x="23" y="2"/>
                  </a:lnTo>
                  <a:lnTo>
                    <a:pt x="17" y="0"/>
                  </a:lnTo>
                  <a:lnTo>
                    <a:pt x="13" y="2"/>
                  </a:lnTo>
                  <a:lnTo>
                    <a:pt x="9" y="3"/>
                  </a:lnTo>
                  <a:lnTo>
                    <a:pt x="5" y="6"/>
                  </a:lnTo>
                  <a:lnTo>
                    <a:pt x="3" y="10"/>
                  </a:lnTo>
                  <a:lnTo>
                    <a:pt x="1" y="14"/>
                  </a:lnTo>
                  <a:lnTo>
                    <a:pt x="0" y="18"/>
                  </a:lnTo>
                  <a:lnTo>
                    <a:pt x="1" y="22"/>
                  </a:lnTo>
                  <a:lnTo>
                    <a:pt x="3" y="26"/>
                  </a:lnTo>
                  <a:lnTo>
                    <a:pt x="5" y="30"/>
                  </a:lnTo>
                  <a:lnTo>
                    <a:pt x="9" y="33"/>
                  </a:lnTo>
                  <a:lnTo>
                    <a:pt x="13" y="34"/>
                  </a:lnTo>
                  <a:lnTo>
                    <a:pt x="17" y="35"/>
                  </a:lnTo>
                  <a:lnTo>
                    <a:pt x="23" y="34"/>
                  </a:lnTo>
                  <a:lnTo>
                    <a:pt x="27" y="33"/>
                  </a:lnTo>
                  <a:lnTo>
                    <a:pt x="29" y="30"/>
                  </a:lnTo>
                  <a:lnTo>
                    <a:pt x="32" y="26"/>
                  </a:lnTo>
                  <a:lnTo>
                    <a:pt x="35" y="22"/>
                  </a:lnTo>
                  <a:lnTo>
                    <a:pt x="35" y="18"/>
                  </a:lnTo>
                  <a:lnTo>
                    <a:pt x="35" y="14"/>
                  </a:lnTo>
                  <a:lnTo>
                    <a:pt x="32" y="10"/>
                  </a:lnTo>
                  <a:lnTo>
                    <a:pt x="29" y="6"/>
                  </a:lnTo>
                  <a:lnTo>
                    <a:pt x="29" y="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6" name="ZoneTexte 185"/>
            <p:cNvSpPr txBox="1"/>
            <p:nvPr/>
          </p:nvSpPr>
          <p:spPr>
            <a:xfrm>
              <a:off x="6995536" y="4157176"/>
              <a:ext cx="1091966" cy="276999"/>
            </a:xfrm>
            <a:prstGeom prst="rect">
              <a:avLst/>
            </a:prstGeom>
            <a:noFill/>
          </p:spPr>
          <p:txBody>
            <a:bodyPr wrap="none" rtlCol="0">
              <a:spAutoFit/>
            </a:bodyPr>
            <a:lstStyle/>
            <a:p>
              <a:r>
                <a:rPr lang="fr-FR" sz="1200" b="1" dirty="0"/>
                <a:t>0,98 mg/jour</a:t>
              </a:r>
            </a:p>
          </p:txBody>
        </p:sp>
        <p:sp>
          <p:nvSpPr>
            <p:cNvPr id="187" name="ZoneTexte 186"/>
            <p:cNvSpPr txBox="1"/>
            <p:nvPr/>
          </p:nvSpPr>
          <p:spPr>
            <a:xfrm>
              <a:off x="6995536" y="4339204"/>
              <a:ext cx="1091966" cy="276999"/>
            </a:xfrm>
            <a:prstGeom prst="rect">
              <a:avLst/>
            </a:prstGeom>
            <a:noFill/>
          </p:spPr>
          <p:txBody>
            <a:bodyPr wrap="none" rtlCol="0">
              <a:spAutoFit/>
            </a:bodyPr>
            <a:lstStyle/>
            <a:p>
              <a:r>
                <a:rPr lang="fr-FR" sz="1200" b="1" dirty="0"/>
                <a:t>0,49 mg/jour</a:t>
              </a:r>
            </a:p>
          </p:txBody>
        </p:sp>
        <p:sp>
          <p:nvSpPr>
            <p:cNvPr id="188" name="ZoneTexte 187"/>
            <p:cNvSpPr txBox="1"/>
            <p:nvPr/>
          </p:nvSpPr>
          <p:spPr>
            <a:xfrm>
              <a:off x="6995536" y="4521232"/>
              <a:ext cx="1007007" cy="276999"/>
            </a:xfrm>
            <a:prstGeom prst="rect">
              <a:avLst/>
            </a:prstGeom>
            <a:noFill/>
          </p:spPr>
          <p:txBody>
            <a:bodyPr wrap="none" rtlCol="0">
              <a:spAutoFit/>
            </a:bodyPr>
            <a:lstStyle/>
            <a:p>
              <a:r>
                <a:rPr lang="fr-FR" sz="1200" b="1" dirty="0"/>
                <a:t>0,1 mg/jour</a:t>
              </a:r>
            </a:p>
          </p:txBody>
        </p:sp>
      </p:grpSp>
      <p:sp>
        <p:nvSpPr>
          <p:cNvPr id="170" name="ZoneTexte 16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122</a:t>
            </a:r>
          </a:p>
        </p:txBody>
      </p:sp>
    </p:spTree>
    <p:extLst>
      <p:ext uri="{BB962C8B-B14F-4D97-AF65-F5344CB8AC3E}">
        <p14:creationId xmlns:p14="http://schemas.microsoft.com/office/powerpoint/2010/main" val="264437611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IV. Grossesse - Enfant</a:t>
            </a:r>
            <a:endParaRPr lang="fr-FR" sz="3200" dirty="0"/>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123</a:t>
            </a:r>
          </a:p>
        </p:txBody>
      </p:sp>
    </p:spTree>
    <p:custDataLst>
      <p:tags r:id="rId1"/>
    </p:custDataLst>
    <p:extLst>
      <p:ext uri="{BB962C8B-B14F-4D97-AF65-F5344CB8AC3E}">
        <p14:creationId xmlns:p14="http://schemas.microsoft.com/office/powerpoint/2010/main" val="2018580157"/>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Pharmacocinétique de RPV pendant </a:t>
            </a:r>
            <a:br>
              <a:rPr lang="fr-FR" dirty="0"/>
            </a:br>
            <a:r>
              <a:rPr lang="fr-FR" dirty="0"/>
              <a:t>le 3</a:t>
            </a:r>
            <a:r>
              <a:rPr lang="fr-FR" baseline="30000" dirty="0"/>
              <a:t>ème</a:t>
            </a:r>
            <a:r>
              <a:rPr lang="fr-FR" dirty="0"/>
              <a:t> trimestre de grossesse (1)</a:t>
            </a:r>
          </a:p>
        </p:txBody>
      </p:sp>
      <p:sp>
        <p:nvSpPr>
          <p:cNvPr id="5123" name="Rectangle 3"/>
          <p:cNvSpPr>
            <a:spLocks noGrp="1" noChangeArrowheads="1"/>
          </p:cNvSpPr>
          <p:nvPr>
            <p:ph idx="1"/>
          </p:nvPr>
        </p:nvSpPr>
        <p:spPr>
          <a:xfrm>
            <a:off x="457200" y="1341438"/>
            <a:ext cx="8507413" cy="2292747"/>
          </a:xfrm>
        </p:spPr>
        <p:txBody>
          <a:bodyPr/>
          <a:lstStyle/>
          <a:p>
            <a:pPr eaLnBrk="1" hangingPunct="1"/>
            <a:r>
              <a:rPr lang="fr-FR" sz="1600" b="1" dirty="0">
                <a:solidFill>
                  <a:srgbClr val="0070C0"/>
                </a:solidFill>
              </a:rPr>
              <a:t>Etude PANNA (NCT00825929) </a:t>
            </a:r>
            <a:r>
              <a:rPr lang="fr-FR" sz="1600" dirty="0"/>
              <a:t>ouverte, multicentrique, PK plasmatique de RPV </a:t>
            </a:r>
            <a:br>
              <a:rPr lang="fr-FR" sz="1600" dirty="0"/>
            </a:br>
            <a:r>
              <a:rPr lang="fr-FR" sz="1600" dirty="0"/>
              <a:t>(25 mg </a:t>
            </a:r>
            <a:r>
              <a:rPr lang="fr-FR" sz="1600" dirty="0" err="1"/>
              <a:t>qd</a:t>
            </a:r>
            <a:r>
              <a:rPr lang="fr-FR" sz="1600" dirty="0"/>
              <a:t>) au cours du 3</a:t>
            </a:r>
            <a:r>
              <a:rPr lang="fr-FR" sz="1600" baseline="30000" dirty="0"/>
              <a:t>ème</a:t>
            </a:r>
            <a:r>
              <a:rPr lang="fr-FR" sz="1600" dirty="0"/>
              <a:t> trimestre de grossesse vs post-partum</a:t>
            </a:r>
          </a:p>
          <a:p>
            <a:pPr eaLnBrk="1" hangingPunct="1"/>
            <a:r>
              <a:rPr lang="fr-FR" sz="1600" b="1" dirty="0">
                <a:solidFill>
                  <a:srgbClr val="0070C0"/>
                </a:solidFill>
              </a:rPr>
              <a:t>Méthode : </a:t>
            </a:r>
            <a:r>
              <a:rPr lang="fr-FR" sz="1600" dirty="0"/>
              <a:t>PK plasma intensives sur 24h (10 points) + si possible sang de cordon pour mesures des concentrations totales de RPV</a:t>
            </a:r>
          </a:p>
          <a:p>
            <a:pPr eaLnBrk="1" hangingPunct="1"/>
            <a:r>
              <a:rPr lang="fr-FR" sz="1600" b="1" dirty="0">
                <a:solidFill>
                  <a:srgbClr val="0070C0"/>
                </a:solidFill>
              </a:rPr>
              <a:t>Caractéristiques médianes des 16 femmes VIH+ :</a:t>
            </a:r>
            <a:r>
              <a:rPr lang="fr-FR" sz="1600" dirty="0">
                <a:solidFill>
                  <a:srgbClr val="0070C0"/>
                </a:solidFill>
              </a:rPr>
              <a:t> </a:t>
            </a:r>
            <a:r>
              <a:rPr lang="fr-FR" sz="1600" dirty="0"/>
              <a:t>100 % RPV/FTC/TDF ; 81 % conceptions sous RPV ; 1 </a:t>
            </a:r>
            <a:r>
              <a:rPr lang="fr-FR" sz="1600" dirty="0" err="1"/>
              <a:t>co</a:t>
            </a:r>
            <a:r>
              <a:rPr lang="fr-FR" sz="1600" dirty="0"/>
              <a:t>-médication avec LPV/r ; 100 % CV &lt; 50 c/ml dès le 3</a:t>
            </a:r>
            <a:r>
              <a:rPr lang="fr-FR" sz="1600" baseline="30000" dirty="0"/>
              <a:t>ème</a:t>
            </a:r>
            <a:r>
              <a:rPr lang="fr-FR" sz="1600" dirty="0"/>
              <a:t> trimestre ; 580 CD4/mm</a:t>
            </a:r>
            <a:r>
              <a:rPr lang="fr-FR" sz="1600" baseline="30000" dirty="0"/>
              <a:t>3</a:t>
            </a:r>
            <a:r>
              <a:rPr lang="fr-FR" sz="1600" dirty="0"/>
              <a:t> au 3</a:t>
            </a:r>
            <a:r>
              <a:rPr lang="fr-FR" sz="1600" baseline="30000" dirty="0"/>
              <a:t>ème</a:t>
            </a:r>
            <a:r>
              <a:rPr lang="fr-FR" sz="1600" dirty="0"/>
              <a:t> trimestre et 700 CD4/mm</a:t>
            </a:r>
            <a:r>
              <a:rPr lang="fr-FR" sz="1600" baseline="30000" dirty="0"/>
              <a:t>3</a:t>
            </a:r>
            <a:r>
              <a:rPr lang="fr-FR" sz="1600" dirty="0"/>
              <a:t> en postpartum</a:t>
            </a:r>
          </a:p>
          <a:p>
            <a:pPr eaLnBrk="1" hangingPunct="1"/>
            <a:r>
              <a:rPr lang="fr-FR" sz="1600" b="1" dirty="0">
                <a:solidFill>
                  <a:srgbClr val="0070C0"/>
                </a:solidFill>
              </a:rPr>
              <a:t>A l’accouchement : </a:t>
            </a:r>
            <a:r>
              <a:rPr lang="fr-FR" sz="1600" dirty="0"/>
              <a:t>âge gestationnel 40 semaines, 5 césariennes (2 inconnus), poids des nouveaux nés 3423 g, 96 % CV &lt; 50 c/ml (1 inconnue)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Colbers</a:t>
            </a:r>
            <a:r>
              <a:rPr lang="en-GB" sz="1200" i="1" dirty="0">
                <a:solidFill>
                  <a:srgbClr val="0070C0"/>
                </a:solidFill>
              </a:rPr>
              <a:t> A, CROI 2017, Abs. 754</a:t>
            </a:r>
          </a:p>
        </p:txBody>
      </p:sp>
      <p:sp>
        <p:nvSpPr>
          <p:cNvPr id="8" name="ZoneTexte 7"/>
          <p:cNvSpPr txBox="1"/>
          <p:nvPr/>
        </p:nvSpPr>
        <p:spPr>
          <a:xfrm>
            <a:off x="334387" y="3863902"/>
            <a:ext cx="3516284"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PK plasmatiques de RPV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a:t>
            </a:r>
          </a:p>
        </p:txBody>
      </p:sp>
      <p:sp>
        <p:nvSpPr>
          <p:cNvPr id="9" name="ZoneTexte 8"/>
          <p:cNvSpPr txBox="1"/>
          <p:nvPr/>
        </p:nvSpPr>
        <p:spPr>
          <a:xfrm>
            <a:off x="5061542" y="3863902"/>
            <a:ext cx="3255251"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Paramètres PK plasmatiques de RPV</a:t>
            </a:r>
          </a:p>
        </p:txBody>
      </p:sp>
      <p:grpSp>
        <p:nvGrpSpPr>
          <p:cNvPr id="3" name="Groupe 2"/>
          <p:cNvGrpSpPr/>
          <p:nvPr/>
        </p:nvGrpSpPr>
        <p:grpSpPr>
          <a:xfrm>
            <a:off x="446414" y="4322970"/>
            <a:ext cx="3282106" cy="2270145"/>
            <a:chOff x="446414" y="4322970"/>
            <a:chExt cx="3282106" cy="2270145"/>
          </a:xfrm>
        </p:grpSpPr>
        <p:grpSp>
          <p:nvGrpSpPr>
            <p:cNvPr id="10" name="Groupe 22616"/>
            <p:cNvGrpSpPr/>
            <p:nvPr/>
          </p:nvGrpSpPr>
          <p:grpSpPr>
            <a:xfrm>
              <a:off x="814585" y="4425570"/>
              <a:ext cx="2480688" cy="1727200"/>
              <a:chOff x="817563" y="4025900"/>
              <a:chExt cx="1824038" cy="1270001"/>
            </a:xfrm>
          </p:grpSpPr>
          <p:sp>
            <p:nvSpPr>
              <p:cNvPr id="11" name="Freeform 9"/>
              <p:cNvSpPr>
                <a:spLocks/>
              </p:cNvSpPr>
              <p:nvPr/>
            </p:nvSpPr>
            <p:spPr bwMode="auto">
              <a:xfrm>
                <a:off x="879475" y="4059238"/>
                <a:ext cx="1743075" cy="1177925"/>
              </a:xfrm>
              <a:custGeom>
                <a:avLst/>
                <a:gdLst>
                  <a:gd name="T0" fmla="*/ 2197 w 2197"/>
                  <a:gd name="T1" fmla="*/ 1484 h 1484"/>
                  <a:gd name="T2" fmla="*/ 0 w 2197"/>
                  <a:gd name="T3" fmla="*/ 1484 h 1484"/>
                  <a:gd name="T4" fmla="*/ 0 w 2197"/>
                  <a:gd name="T5" fmla="*/ 0 h 1484"/>
                </a:gdLst>
                <a:ahLst/>
                <a:cxnLst>
                  <a:cxn ang="0">
                    <a:pos x="T0" y="T1"/>
                  </a:cxn>
                  <a:cxn ang="0">
                    <a:pos x="T2" y="T3"/>
                  </a:cxn>
                  <a:cxn ang="0">
                    <a:pos x="T4" y="T5"/>
                  </a:cxn>
                </a:cxnLst>
                <a:rect l="0" t="0" r="r" b="b"/>
                <a:pathLst>
                  <a:path w="2197" h="1484">
                    <a:moveTo>
                      <a:pt x="2197" y="1484"/>
                    </a:moveTo>
                    <a:lnTo>
                      <a:pt x="0" y="1484"/>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Freeform 11"/>
              <p:cNvSpPr>
                <a:spLocks/>
              </p:cNvSpPr>
              <p:nvPr/>
            </p:nvSpPr>
            <p:spPr bwMode="auto">
              <a:xfrm>
                <a:off x="1831975" y="4164013"/>
                <a:ext cx="30163" cy="30163"/>
              </a:xfrm>
              <a:custGeom>
                <a:avLst/>
                <a:gdLst>
                  <a:gd name="T0" fmla="*/ 19 w 38"/>
                  <a:gd name="T1" fmla="*/ 38 h 38"/>
                  <a:gd name="T2" fmla="*/ 24 w 38"/>
                  <a:gd name="T3" fmla="*/ 37 h 38"/>
                  <a:gd name="T4" fmla="*/ 28 w 38"/>
                  <a:gd name="T5" fmla="*/ 36 h 38"/>
                  <a:gd name="T6" fmla="*/ 32 w 38"/>
                  <a:gd name="T7" fmla="*/ 33 h 38"/>
                  <a:gd name="T8" fmla="*/ 35 w 38"/>
                  <a:gd name="T9" fmla="*/ 29 h 38"/>
                  <a:gd name="T10" fmla="*/ 38 w 38"/>
                  <a:gd name="T11" fmla="*/ 24 h 38"/>
                  <a:gd name="T12" fmla="*/ 38 w 38"/>
                  <a:gd name="T13" fmla="*/ 19 h 38"/>
                  <a:gd name="T14" fmla="*/ 38 w 38"/>
                  <a:gd name="T15" fmla="*/ 13 h 38"/>
                  <a:gd name="T16" fmla="*/ 35 w 38"/>
                  <a:gd name="T17" fmla="*/ 9 h 38"/>
                  <a:gd name="T18" fmla="*/ 32 w 38"/>
                  <a:gd name="T19" fmla="*/ 6 h 38"/>
                  <a:gd name="T20" fmla="*/ 28 w 38"/>
                  <a:gd name="T21" fmla="*/ 3 h 38"/>
                  <a:gd name="T22" fmla="*/ 24 w 38"/>
                  <a:gd name="T23" fmla="*/ 0 h 38"/>
                  <a:gd name="T24" fmla="*/ 19 w 38"/>
                  <a:gd name="T25" fmla="*/ 0 h 38"/>
                  <a:gd name="T26" fmla="*/ 14 w 38"/>
                  <a:gd name="T27" fmla="*/ 0 h 38"/>
                  <a:gd name="T28" fmla="*/ 9 w 38"/>
                  <a:gd name="T29" fmla="*/ 3 h 38"/>
                  <a:gd name="T30" fmla="*/ 5 w 38"/>
                  <a:gd name="T31" fmla="*/ 6 h 38"/>
                  <a:gd name="T32" fmla="*/ 2 w 38"/>
                  <a:gd name="T33" fmla="*/ 9 h 38"/>
                  <a:gd name="T34" fmla="*/ 1 w 38"/>
                  <a:gd name="T35" fmla="*/ 13 h 38"/>
                  <a:gd name="T36" fmla="*/ 0 w 38"/>
                  <a:gd name="T37" fmla="*/ 19 h 38"/>
                  <a:gd name="T38" fmla="*/ 1 w 38"/>
                  <a:gd name="T39" fmla="*/ 24 h 38"/>
                  <a:gd name="T40" fmla="*/ 2 w 38"/>
                  <a:gd name="T41" fmla="*/ 29 h 38"/>
                  <a:gd name="T42" fmla="*/ 5 w 38"/>
                  <a:gd name="T43" fmla="*/ 33 h 38"/>
                  <a:gd name="T44" fmla="*/ 9 w 38"/>
                  <a:gd name="T45" fmla="*/ 36 h 38"/>
                  <a:gd name="T46" fmla="*/ 14 w 38"/>
                  <a:gd name="T47" fmla="*/ 37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7"/>
                    </a:lnTo>
                    <a:lnTo>
                      <a:pt x="28" y="36"/>
                    </a:lnTo>
                    <a:lnTo>
                      <a:pt x="32" y="33"/>
                    </a:lnTo>
                    <a:lnTo>
                      <a:pt x="35" y="29"/>
                    </a:lnTo>
                    <a:lnTo>
                      <a:pt x="38" y="24"/>
                    </a:lnTo>
                    <a:lnTo>
                      <a:pt x="38" y="19"/>
                    </a:lnTo>
                    <a:lnTo>
                      <a:pt x="38" y="13"/>
                    </a:lnTo>
                    <a:lnTo>
                      <a:pt x="35" y="9"/>
                    </a:lnTo>
                    <a:lnTo>
                      <a:pt x="32" y="6"/>
                    </a:lnTo>
                    <a:lnTo>
                      <a:pt x="28" y="3"/>
                    </a:lnTo>
                    <a:lnTo>
                      <a:pt x="24" y="0"/>
                    </a:lnTo>
                    <a:lnTo>
                      <a:pt x="19" y="0"/>
                    </a:lnTo>
                    <a:lnTo>
                      <a:pt x="14" y="0"/>
                    </a:lnTo>
                    <a:lnTo>
                      <a:pt x="9" y="3"/>
                    </a:lnTo>
                    <a:lnTo>
                      <a:pt x="5" y="6"/>
                    </a:lnTo>
                    <a:lnTo>
                      <a:pt x="2" y="9"/>
                    </a:lnTo>
                    <a:lnTo>
                      <a:pt x="1" y="13"/>
                    </a:lnTo>
                    <a:lnTo>
                      <a:pt x="0" y="19"/>
                    </a:lnTo>
                    <a:lnTo>
                      <a:pt x="1" y="24"/>
                    </a:lnTo>
                    <a:lnTo>
                      <a:pt x="2" y="29"/>
                    </a:lnTo>
                    <a:lnTo>
                      <a:pt x="5" y="33"/>
                    </a:lnTo>
                    <a:lnTo>
                      <a:pt x="9" y="36"/>
                    </a:lnTo>
                    <a:lnTo>
                      <a:pt x="14" y="37"/>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 name="Freeform 12"/>
              <p:cNvSpPr>
                <a:spLocks/>
              </p:cNvSpPr>
              <p:nvPr/>
            </p:nvSpPr>
            <p:spPr bwMode="auto">
              <a:xfrm>
                <a:off x="1833563" y="4025900"/>
                <a:ext cx="31750" cy="30163"/>
              </a:xfrm>
              <a:custGeom>
                <a:avLst/>
                <a:gdLst>
                  <a:gd name="T0" fmla="*/ 6 w 39"/>
                  <a:gd name="T1" fmla="*/ 32 h 37"/>
                  <a:gd name="T2" fmla="*/ 10 w 39"/>
                  <a:gd name="T3" fmla="*/ 35 h 37"/>
                  <a:gd name="T4" fmla="*/ 14 w 39"/>
                  <a:gd name="T5" fmla="*/ 37 h 37"/>
                  <a:gd name="T6" fmla="*/ 20 w 39"/>
                  <a:gd name="T7" fmla="*/ 37 h 37"/>
                  <a:gd name="T8" fmla="*/ 25 w 39"/>
                  <a:gd name="T9" fmla="*/ 37 h 37"/>
                  <a:gd name="T10" fmla="*/ 29 w 39"/>
                  <a:gd name="T11" fmla="*/ 35 h 37"/>
                  <a:gd name="T12" fmla="*/ 33 w 39"/>
                  <a:gd name="T13" fmla="*/ 32 h 37"/>
                  <a:gd name="T14" fmla="*/ 37 w 39"/>
                  <a:gd name="T15" fmla="*/ 28 h 37"/>
                  <a:gd name="T16" fmla="*/ 38 w 39"/>
                  <a:gd name="T17" fmla="*/ 23 h 37"/>
                  <a:gd name="T18" fmla="*/ 39 w 39"/>
                  <a:gd name="T19" fmla="*/ 19 h 37"/>
                  <a:gd name="T20" fmla="*/ 38 w 39"/>
                  <a:gd name="T21" fmla="*/ 14 h 37"/>
                  <a:gd name="T22" fmla="*/ 37 w 39"/>
                  <a:gd name="T23" fmla="*/ 9 h 37"/>
                  <a:gd name="T24" fmla="*/ 33 w 39"/>
                  <a:gd name="T25" fmla="*/ 5 h 37"/>
                  <a:gd name="T26" fmla="*/ 29 w 39"/>
                  <a:gd name="T27" fmla="*/ 2 h 37"/>
                  <a:gd name="T28" fmla="*/ 25 w 39"/>
                  <a:gd name="T29" fmla="*/ 0 h 37"/>
                  <a:gd name="T30" fmla="*/ 20 w 39"/>
                  <a:gd name="T31" fmla="*/ 0 h 37"/>
                  <a:gd name="T32" fmla="*/ 14 w 39"/>
                  <a:gd name="T33" fmla="*/ 0 h 37"/>
                  <a:gd name="T34" fmla="*/ 10 w 39"/>
                  <a:gd name="T35" fmla="*/ 2 h 37"/>
                  <a:gd name="T36" fmla="*/ 6 w 39"/>
                  <a:gd name="T37" fmla="*/ 5 h 37"/>
                  <a:gd name="T38" fmla="*/ 3 w 39"/>
                  <a:gd name="T39" fmla="*/ 9 h 37"/>
                  <a:gd name="T40" fmla="*/ 1 w 39"/>
                  <a:gd name="T41" fmla="*/ 14 h 37"/>
                  <a:gd name="T42" fmla="*/ 0 w 39"/>
                  <a:gd name="T43" fmla="*/ 19 h 37"/>
                  <a:gd name="T44" fmla="*/ 1 w 39"/>
                  <a:gd name="T45" fmla="*/ 23 h 37"/>
                  <a:gd name="T46" fmla="*/ 3 w 39"/>
                  <a:gd name="T47" fmla="*/ 28 h 37"/>
                  <a:gd name="T48" fmla="*/ 6 w 39"/>
                  <a:gd name="T49" fmla="*/ 32 h 37"/>
                  <a:gd name="T50" fmla="*/ 6 w 39"/>
                  <a:gd name="T5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7">
                    <a:moveTo>
                      <a:pt x="6" y="32"/>
                    </a:moveTo>
                    <a:lnTo>
                      <a:pt x="10" y="35"/>
                    </a:lnTo>
                    <a:lnTo>
                      <a:pt x="14" y="37"/>
                    </a:lnTo>
                    <a:lnTo>
                      <a:pt x="20" y="37"/>
                    </a:lnTo>
                    <a:lnTo>
                      <a:pt x="25" y="37"/>
                    </a:lnTo>
                    <a:lnTo>
                      <a:pt x="29" y="35"/>
                    </a:lnTo>
                    <a:lnTo>
                      <a:pt x="33" y="32"/>
                    </a:lnTo>
                    <a:lnTo>
                      <a:pt x="37" y="28"/>
                    </a:lnTo>
                    <a:lnTo>
                      <a:pt x="38" y="23"/>
                    </a:lnTo>
                    <a:lnTo>
                      <a:pt x="39" y="19"/>
                    </a:lnTo>
                    <a:lnTo>
                      <a:pt x="38" y="14"/>
                    </a:lnTo>
                    <a:lnTo>
                      <a:pt x="37" y="9"/>
                    </a:lnTo>
                    <a:lnTo>
                      <a:pt x="33" y="5"/>
                    </a:lnTo>
                    <a:lnTo>
                      <a:pt x="29" y="2"/>
                    </a:lnTo>
                    <a:lnTo>
                      <a:pt x="25" y="0"/>
                    </a:lnTo>
                    <a:lnTo>
                      <a:pt x="20" y="0"/>
                    </a:lnTo>
                    <a:lnTo>
                      <a:pt x="14" y="0"/>
                    </a:lnTo>
                    <a:lnTo>
                      <a:pt x="10" y="2"/>
                    </a:lnTo>
                    <a:lnTo>
                      <a:pt x="6" y="5"/>
                    </a:lnTo>
                    <a:lnTo>
                      <a:pt x="3" y="9"/>
                    </a:lnTo>
                    <a:lnTo>
                      <a:pt x="1" y="14"/>
                    </a:lnTo>
                    <a:lnTo>
                      <a:pt x="0" y="19"/>
                    </a:lnTo>
                    <a:lnTo>
                      <a:pt x="1" y="23"/>
                    </a:lnTo>
                    <a:lnTo>
                      <a:pt x="3" y="28"/>
                    </a:lnTo>
                    <a:lnTo>
                      <a:pt x="6" y="32"/>
                    </a:lnTo>
                    <a:lnTo>
                      <a:pt x="6" y="32"/>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 name="Line 17"/>
              <p:cNvSpPr>
                <a:spLocks noChangeShapeType="1"/>
              </p:cNvSpPr>
              <p:nvPr/>
            </p:nvSpPr>
            <p:spPr bwMode="auto">
              <a:xfrm flipV="1">
                <a:off x="2041525"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8"/>
              <p:cNvSpPr>
                <a:spLocks noChangeShapeType="1"/>
              </p:cNvSpPr>
              <p:nvPr/>
            </p:nvSpPr>
            <p:spPr bwMode="auto">
              <a:xfrm flipV="1">
                <a:off x="1751013"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9"/>
              <p:cNvSpPr>
                <a:spLocks noChangeShapeType="1"/>
              </p:cNvSpPr>
              <p:nvPr/>
            </p:nvSpPr>
            <p:spPr bwMode="auto">
              <a:xfrm flipV="1">
                <a:off x="1460500"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20"/>
              <p:cNvSpPr>
                <a:spLocks noChangeShapeType="1"/>
              </p:cNvSpPr>
              <p:nvPr/>
            </p:nvSpPr>
            <p:spPr bwMode="auto">
              <a:xfrm flipV="1">
                <a:off x="1169988"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21"/>
              <p:cNvSpPr>
                <a:spLocks noChangeShapeType="1"/>
              </p:cNvSpPr>
              <p:nvPr/>
            </p:nvSpPr>
            <p:spPr bwMode="auto">
              <a:xfrm flipV="1">
                <a:off x="879475"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22"/>
              <p:cNvSpPr>
                <a:spLocks noChangeShapeType="1"/>
              </p:cNvSpPr>
              <p:nvPr/>
            </p:nvSpPr>
            <p:spPr bwMode="auto">
              <a:xfrm flipV="1">
                <a:off x="2622550"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3"/>
              <p:cNvSpPr>
                <a:spLocks noChangeShapeType="1"/>
              </p:cNvSpPr>
              <p:nvPr/>
            </p:nvSpPr>
            <p:spPr bwMode="auto">
              <a:xfrm flipV="1">
                <a:off x="2332038" y="5237163"/>
                <a:ext cx="0" cy="5873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33"/>
              <p:cNvSpPr>
                <a:spLocks noChangeShapeType="1"/>
              </p:cNvSpPr>
              <p:nvPr/>
            </p:nvSpPr>
            <p:spPr bwMode="auto">
              <a:xfrm>
                <a:off x="817563" y="4064000"/>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34"/>
              <p:cNvSpPr>
                <a:spLocks noChangeShapeType="1"/>
              </p:cNvSpPr>
              <p:nvPr/>
            </p:nvSpPr>
            <p:spPr bwMode="auto">
              <a:xfrm>
                <a:off x="817563" y="4298633"/>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35"/>
              <p:cNvSpPr>
                <a:spLocks noChangeShapeType="1"/>
              </p:cNvSpPr>
              <p:nvPr/>
            </p:nvSpPr>
            <p:spPr bwMode="auto">
              <a:xfrm>
                <a:off x="817563" y="4533265"/>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36"/>
              <p:cNvSpPr>
                <a:spLocks noChangeShapeType="1"/>
              </p:cNvSpPr>
              <p:nvPr/>
            </p:nvSpPr>
            <p:spPr bwMode="auto">
              <a:xfrm>
                <a:off x="817563" y="4767898"/>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37"/>
              <p:cNvSpPr>
                <a:spLocks noChangeShapeType="1"/>
              </p:cNvSpPr>
              <p:nvPr/>
            </p:nvSpPr>
            <p:spPr bwMode="auto">
              <a:xfrm>
                <a:off x="817563" y="5237163"/>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01"/>
              <p:cNvSpPr>
                <a:spLocks noChangeShapeType="1"/>
              </p:cNvSpPr>
              <p:nvPr/>
            </p:nvSpPr>
            <p:spPr bwMode="auto">
              <a:xfrm flipH="1">
                <a:off x="1789113" y="4308475"/>
                <a:ext cx="125413" cy="0"/>
              </a:xfrm>
              <a:prstGeom prst="line">
                <a:avLst/>
              </a:prstGeom>
              <a:noFill/>
              <a:ln w="1905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102"/>
              <p:cNvSpPr>
                <a:spLocks/>
              </p:cNvSpPr>
              <p:nvPr/>
            </p:nvSpPr>
            <p:spPr bwMode="auto">
              <a:xfrm>
                <a:off x="879475" y="4422775"/>
                <a:ext cx="1733550" cy="434975"/>
              </a:xfrm>
              <a:custGeom>
                <a:avLst/>
                <a:gdLst>
                  <a:gd name="T0" fmla="*/ 2184 w 2184"/>
                  <a:gd name="T1" fmla="*/ 379 h 549"/>
                  <a:gd name="T2" fmla="*/ 1095 w 2184"/>
                  <a:gd name="T3" fmla="*/ 405 h 549"/>
                  <a:gd name="T4" fmla="*/ 818 w 2184"/>
                  <a:gd name="T5" fmla="*/ 333 h 549"/>
                  <a:gd name="T6" fmla="*/ 728 w 2184"/>
                  <a:gd name="T7" fmla="*/ 311 h 549"/>
                  <a:gd name="T8" fmla="*/ 636 w 2184"/>
                  <a:gd name="T9" fmla="*/ 294 h 549"/>
                  <a:gd name="T10" fmla="*/ 542 w 2184"/>
                  <a:gd name="T11" fmla="*/ 282 h 549"/>
                  <a:gd name="T12" fmla="*/ 361 w 2184"/>
                  <a:gd name="T13" fmla="*/ 25 h 549"/>
                  <a:gd name="T14" fmla="*/ 338 w 2184"/>
                  <a:gd name="T15" fmla="*/ 9 h 549"/>
                  <a:gd name="T16" fmla="*/ 317 w 2184"/>
                  <a:gd name="T17" fmla="*/ 2 h 549"/>
                  <a:gd name="T18" fmla="*/ 297 w 2184"/>
                  <a:gd name="T19" fmla="*/ 0 h 549"/>
                  <a:gd name="T20" fmla="*/ 281 w 2184"/>
                  <a:gd name="T21" fmla="*/ 7 h 549"/>
                  <a:gd name="T22" fmla="*/ 267 w 2184"/>
                  <a:gd name="T23" fmla="*/ 20 h 549"/>
                  <a:gd name="T24" fmla="*/ 254 w 2184"/>
                  <a:gd name="T25" fmla="*/ 41 h 549"/>
                  <a:gd name="T26" fmla="*/ 245 w 2184"/>
                  <a:gd name="T27" fmla="*/ 70 h 549"/>
                  <a:gd name="T28" fmla="*/ 237 w 2184"/>
                  <a:gd name="T29" fmla="*/ 105 h 549"/>
                  <a:gd name="T30" fmla="*/ 209 w 2184"/>
                  <a:gd name="T31" fmla="*/ 207 h 549"/>
                  <a:gd name="T32" fmla="*/ 175 w 2184"/>
                  <a:gd name="T33" fmla="*/ 308 h 549"/>
                  <a:gd name="T34" fmla="*/ 135 w 2184"/>
                  <a:gd name="T35" fmla="*/ 410 h 549"/>
                  <a:gd name="T36" fmla="*/ 85 w 2184"/>
                  <a:gd name="T37" fmla="*/ 511 h 549"/>
                  <a:gd name="T38" fmla="*/ 75 w 2184"/>
                  <a:gd name="T39" fmla="*/ 532 h 549"/>
                  <a:gd name="T40" fmla="*/ 64 w 2184"/>
                  <a:gd name="T41" fmla="*/ 544 h 549"/>
                  <a:gd name="T42" fmla="*/ 52 w 2184"/>
                  <a:gd name="T43" fmla="*/ 549 h 549"/>
                  <a:gd name="T44" fmla="*/ 41 w 2184"/>
                  <a:gd name="T45" fmla="*/ 546 h 549"/>
                  <a:gd name="T46" fmla="*/ 28 w 2184"/>
                  <a:gd name="T47" fmla="*/ 536 h 549"/>
                  <a:gd name="T48" fmla="*/ 14 w 2184"/>
                  <a:gd name="T49" fmla="*/ 519 h 549"/>
                  <a:gd name="T50" fmla="*/ 0 w 2184"/>
                  <a:gd name="T51" fmla="*/ 494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84" h="549">
                    <a:moveTo>
                      <a:pt x="2184" y="379"/>
                    </a:moveTo>
                    <a:lnTo>
                      <a:pt x="1095" y="405"/>
                    </a:lnTo>
                    <a:lnTo>
                      <a:pt x="818" y="333"/>
                    </a:lnTo>
                    <a:lnTo>
                      <a:pt x="728" y="311"/>
                    </a:lnTo>
                    <a:lnTo>
                      <a:pt x="636" y="294"/>
                    </a:lnTo>
                    <a:lnTo>
                      <a:pt x="542" y="282"/>
                    </a:lnTo>
                    <a:lnTo>
                      <a:pt x="361" y="25"/>
                    </a:lnTo>
                    <a:lnTo>
                      <a:pt x="338" y="9"/>
                    </a:lnTo>
                    <a:lnTo>
                      <a:pt x="317" y="2"/>
                    </a:lnTo>
                    <a:lnTo>
                      <a:pt x="297" y="0"/>
                    </a:lnTo>
                    <a:lnTo>
                      <a:pt x="281" y="7"/>
                    </a:lnTo>
                    <a:lnTo>
                      <a:pt x="267" y="20"/>
                    </a:lnTo>
                    <a:lnTo>
                      <a:pt x="254" y="41"/>
                    </a:lnTo>
                    <a:lnTo>
                      <a:pt x="245" y="70"/>
                    </a:lnTo>
                    <a:lnTo>
                      <a:pt x="237" y="105"/>
                    </a:lnTo>
                    <a:lnTo>
                      <a:pt x="209" y="207"/>
                    </a:lnTo>
                    <a:lnTo>
                      <a:pt x="175" y="308"/>
                    </a:lnTo>
                    <a:lnTo>
                      <a:pt x="135" y="410"/>
                    </a:lnTo>
                    <a:lnTo>
                      <a:pt x="85" y="511"/>
                    </a:lnTo>
                    <a:lnTo>
                      <a:pt x="75" y="532"/>
                    </a:lnTo>
                    <a:lnTo>
                      <a:pt x="64" y="544"/>
                    </a:lnTo>
                    <a:lnTo>
                      <a:pt x="52" y="549"/>
                    </a:lnTo>
                    <a:lnTo>
                      <a:pt x="41" y="546"/>
                    </a:lnTo>
                    <a:lnTo>
                      <a:pt x="28" y="536"/>
                    </a:lnTo>
                    <a:lnTo>
                      <a:pt x="14" y="519"/>
                    </a:lnTo>
                    <a:lnTo>
                      <a:pt x="0" y="494"/>
                    </a:lnTo>
                  </a:path>
                </a:pathLst>
              </a:custGeom>
              <a:noFill/>
              <a:ln w="1905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03"/>
              <p:cNvSpPr>
                <a:spLocks noChangeShapeType="1"/>
              </p:cNvSpPr>
              <p:nvPr/>
            </p:nvSpPr>
            <p:spPr bwMode="auto">
              <a:xfrm>
                <a:off x="2625725" y="4362450"/>
                <a:ext cx="0" cy="257175"/>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104"/>
              <p:cNvSpPr>
                <a:spLocks noChangeShapeType="1"/>
              </p:cNvSpPr>
              <p:nvPr/>
            </p:nvSpPr>
            <p:spPr bwMode="auto">
              <a:xfrm>
                <a:off x="1106488" y="4248150"/>
                <a:ext cx="0" cy="28733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105"/>
              <p:cNvSpPr>
                <a:spLocks noChangeShapeType="1"/>
              </p:cNvSpPr>
              <p:nvPr/>
            </p:nvSpPr>
            <p:spPr bwMode="auto">
              <a:xfrm>
                <a:off x="962025" y="4343400"/>
                <a:ext cx="0" cy="254000"/>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106"/>
              <p:cNvSpPr>
                <a:spLocks noChangeShapeType="1"/>
              </p:cNvSpPr>
              <p:nvPr/>
            </p:nvSpPr>
            <p:spPr bwMode="auto">
              <a:xfrm>
                <a:off x="914400" y="4395788"/>
                <a:ext cx="0" cy="244475"/>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107"/>
              <p:cNvSpPr>
                <a:spLocks noChangeShapeType="1"/>
              </p:cNvSpPr>
              <p:nvPr/>
            </p:nvSpPr>
            <p:spPr bwMode="auto">
              <a:xfrm>
                <a:off x="879475" y="4308475"/>
                <a:ext cx="0" cy="27463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108"/>
              <p:cNvSpPr>
                <a:spLocks noChangeShapeType="1"/>
              </p:cNvSpPr>
              <p:nvPr/>
            </p:nvSpPr>
            <p:spPr bwMode="auto">
              <a:xfrm>
                <a:off x="1751013" y="4371975"/>
                <a:ext cx="0" cy="247650"/>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109"/>
              <p:cNvSpPr>
                <a:spLocks noChangeShapeType="1"/>
              </p:cNvSpPr>
              <p:nvPr/>
            </p:nvSpPr>
            <p:spPr bwMode="auto">
              <a:xfrm>
                <a:off x="1468438" y="4362450"/>
                <a:ext cx="0" cy="27463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110"/>
              <p:cNvSpPr>
                <a:spLocks noChangeShapeType="1"/>
              </p:cNvSpPr>
              <p:nvPr/>
            </p:nvSpPr>
            <p:spPr bwMode="auto">
              <a:xfrm>
                <a:off x="1316038" y="4216400"/>
                <a:ext cx="0" cy="284163"/>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111"/>
              <p:cNvSpPr>
                <a:spLocks noChangeShapeType="1"/>
              </p:cNvSpPr>
              <p:nvPr/>
            </p:nvSpPr>
            <p:spPr bwMode="auto">
              <a:xfrm>
                <a:off x="1169988" y="4205288"/>
                <a:ext cx="0" cy="295275"/>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112"/>
              <p:cNvSpPr>
                <a:spLocks noChangeShapeType="1"/>
              </p:cNvSpPr>
              <p:nvPr/>
            </p:nvSpPr>
            <p:spPr bwMode="auto">
              <a:xfrm>
                <a:off x="1035050" y="4267200"/>
                <a:ext cx="0" cy="30003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Freeform 113"/>
              <p:cNvSpPr>
                <a:spLocks/>
              </p:cNvSpPr>
              <p:nvPr/>
            </p:nvSpPr>
            <p:spPr bwMode="auto">
              <a:xfrm>
                <a:off x="879475" y="4500563"/>
                <a:ext cx="1746250" cy="139700"/>
              </a:xfrm>
              <a:custGeom>
                <a:avLst/>
                <a:gdLst>
                  <a:gd name="T0" fmla="*/ 2201 w 2201"/>
                  <a:gd name="T1" fmla="*/ 149 h 175"/>
                  <a:gd name="T2" fmla="*/ 1097 w 2201"/>
                  <a:gd name="T3" fmla="*/ 149 h 175"/>
                  <a:gd name="T4" fmla="*/ 742 w 2201"/>
                  <a:gd name="T5" fmla="*/ 171 h 175"/>
                  <a:gd name="T6" fmla="*/ 550 w 2201"/>
                  <a:gd name="T7" fmla="*/ 0 h 175"/>
                  <a:gd name="T8" fmla="*/ 365 w 2201"/>
                  <a:gd name="T9" fmla="*/ 0 h 175"/>
                  <a:gd name="T10" fmla="*/ 287 w 2201"/>
                  <a:gd name="T11" fmla="*/ 43 h 175"/>
                  <a:gd name="T12" fmla="*/ 196 w 2201"/>
                  <a:gd name="T13" fmla="*/ 82 h 175"/>
                  <a:gd name="T14" fmla="*/ 105 w 2201"/>
                  <a:gd name="T15" fmla="*/ 122 h 175"/>
                  <a:gd name="T16" fmla="*/ 45 w 2201"/>
                  <a:gd name="T17" fmla="*/ 175 h 175"/>
                  <a:gd name="T18" fmla="*/ 0 w 2201"/>
                  <a:gd name="T19" fmla="*/ 10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1" h="175">
                    <a:moveTo>
                      <a:pt x="2201" y="149"/>
                    </a:moveTo>
                    <a:lnTo>
                      <a:pt x="1097" y="149"/>
                    </a:lnTo>
                    <a:lnTo>
                      <a:pt x="742" y="171"/>
                    </a:lnTo>
                    <a:lnTo>
                      <a:pt x="550" y="0"/>
                    </a:lnTo>
                    <a:lnTo>
                      <a:pt x="365" y="0"/>
                    </a:lnTo>
                    <a:lnTo>
                      <a:pt x="287" y="43"/>
                    </a:lnTo>
                    <a:lnTo>
                      <a:pt x="196" y="82"/>
                    </a:lnTo>
                    <a:lnTo>
                      <a:pt x="105" y="122"/>
                    </a:lnTo>
                    <a:lnTo>
                      <a:pt x="45" y="175"/>
                    </a:lnTo>
                    <a:lnTo>
                      <a:pt x="0" y="103"/>
                    </a:lnTo>
                  </a:path>
                </a:pathLst>
              </a:custGeom>
              <a:noFill/>
              <a:ln w="19050">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Freeform 114"/>
              <p:cNvSpPr>
                <a:spLocks/>
              </p:cNvSpPr>
              <p:nvPr/>
            </p:nvSpPr>
            <p:spPr bwMode="auto">
              <a:xfrm>
                <a:off x="863600" y="4568825"/>
                <a:ext cx="31750" cy="30163"/>
              </a:xfrm>
              <a:custGeom>
                <a:avLst/>
                <a:gdLst>
                  <a:gd name="T0" fmla="*/ 20 w 40"/>
                  <a:gd name="T1" fmla="*/ 38 h 38"/>
                  <a:gd name="T2" fmla="*/ 25 w 40"/>
                  <a:gd name="T3" fmla="*/ 37 h 38"/>
                  <a:gd name="T4" fmla="*/ 29 w 40"/>
                  <a:gd name="T5" fmla="*/ 35 h 38"/>
                  <a:gd name="T6" fmla="*/ 33 w 40"/>
                  <a:gd name="T7" fmla="*/ 33 h 38"/>
                  <a:gd name="T8" fmla="*/ 37 w 40"/>
                  <a:gd name="T9" fmla="*/ 29 h 38"/>
                  <a:gd name="T10" fmla="*/ 38 w 40"/>
                  <a:gd name="T11" fmla="*/ 23 h 38"/>
                  <a:gd name="T12" fmla="*/ 40 w 40"/>
                  <a:gd name="T13" fmla="*/ 18 h 38"/>
                  <a:gd name="T14" fmla="*/ 38 w 40"/>
                  <a:gd name="T15" fmla="*/ 13 h 38"/>
                  <a:gd name="T16" fmla="*/ 37 w 40"/>
                  <a:gd name="T17" fmla="*/ 9 h 38"/>
                  <a:gd name="T18" fmla="*/ 33 w 40"/>
                  <a:gd name="T19" fmla="*/ 5 h 38"/>
                  <a:gd name="T20" fmla="*/ 29 w 40"/>
                  <a:gd name="T21" fmla="*/ 2 h 38"/>
                  <a:gd name="T22" fmla="*/ 25 w 40"/>
                  <a:gd name="T23" fmla="*/ 0 h 38"/>
                  <a:gd name="T24" fmla="*/ 20 w 40"/>
                  <a:gd name="T25" fmla="*/ 0 h 38"/>
                  <a:gd name="T26" fmla="*/ 15 w 40"/>
                  <a:gd name="T27" fmla="*/ 0 h 38"/>
                  <a:gd name="T28" fmla="*/ 11 w 40"/>
                  <a:gd name="T29" fmla="*/ 2 h 38"/>
                  <a:gd name="T30" fmla="*/ 6 w 40"/>
                  <a:gd name="T31" fmla="*/ 5 h 38"/>
                  <a:gd name="T32" fmla="*/ 3 w 40"/>
                  <a:gd name="T33" fmla="*/ 9 h 38"/>
                  <a:gd name="T34" fmla="*/ 2 w 40"/>
                  <a:gd name="T35" fmla="*/ 13 h 38"/>
                  <a:gd name="T36" fmla="*/ 0 w 40"/>
                  <a:gd name="T37" fmla="*/ 18 h 38"/>
                  <a:gd name="T38" fmla="*/ 2 w 40"/>
                  <a:gd name="T39" fmla="*/ 23 h 38"/>
                  <a:gd name="T40" fmla="*/ 3 w 40"/>
                  <a:gd name="T41" fmla="*/ 29 h 38"/>
                  <a:gd name="T42" fmla="*/ 6 w 40"/>
                  <a:gd name="T43" fmla="*/ 33 h 38"/>
                  <a:gd name="T44" fmla="*/ 11 w 40"/>
                  <a:gd name="T45" fmla="*/ 35 h 38"/>
                  <a:gd name="T46" fmla="*/ 15 w 40"/>
                  <a:gd name="T47" fmla="*/ 37 h 38"/>
                  <a:gd name="T48" fmla="*/ 20 w 40"/>
                  <a:gd name="T49" fmla="*/ 38 h 38"/>
                  <a:gd name="T50" fmla="*/ 20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20" y="38"/>
                    </a:moveTo>
                    <a:lnTo>
                      <a:pt x="25" y="37"/>
                    </a:lnTo>
                    <a:lnTo>
                      <a:pt x="29" y="35"/>
                    </a:lnTo>
                    <a:lnTo>
                      <a:pt x="33" y="33"/>
                    </a:lnTo>
                    <a:lnTo>
                      <a:pt x="37" y="29"/>
                    </a:lnTo>
                    <a:lnTo>
                      <a:pt x="38" y="23"/>
                    </a:lnTo>
                    <a:lnTo>
                      <a:pt x="40" y="18"/>
                    </a:lnTo>
                    <a:lnTo>
                      <a:pt x="38" y="13"/>
                    </a:lnTo>
                    <a:lnTo>
                      <a:pt x="37" y="9"/>
                    </a:lnTo>
                    <a:lnTo>
                      <a:pt x="33" y="5"/>
                    </a:lnTo>
                    <a:lnTo>
                      <a:pt x="29" y="2"/>
                    </a:lnTo>
                    <a:lnTo>
                      <a:pt x="25" y="0"/>
                    </a:lnTo>
                    <a:lnTo>
                      <a:pt x="20" y="0"/>
                    </a:lnTo>
                    <a:lnTo>
                      <a:pt x="15" y="0"/>
                    </a:lnTo>
                    <a:lnTo>
                      <a:pt x="11" y="2"/>
                    </a:lnTo>
                    <a:lnTo>
                      <a:pt x="6" y="5"/>
                    </a:lnTo>
                    <a:lnTo>
                      <a:pt x="3" y="9"/>
                    </a:lnTo>
                    <a:lnTo>
                      <a:pt x="2" y="13"/>
                    </a:lnTo>
                    <a:lnTo>
                      <a:pt x="0" y="18"/>
                    </a:lnTo>
                    <a:lnTo>
                      <a:pt x="2" y="23"/>
                    </a:lnTo>
                    <a:lnTo>
                      <a:pt x="3" y="29"/>
                    </a:lnTo>
                    <a:lnTo>
                      <a:pt x="6" y="33"/>
                    </a:lnTo>
                    <a:lnTo>
                      <a:pt x="11" y="35"/>
                    </a:lnTo>
                    <a:lnTo>
                      <a:pt x="15" y="37"/>
                    </a:lnTo>
                    <a:lnTo>
                      <a:pt x="20" y="38"/>
                    </a:lnTo>
                    <a:lnTo>
                      <a:pt x="20"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Freeform 115"/>
              <p:cNvSpPr>
                <a:spLocks/>
              </p:cNvSpPr>
              <p:nvPr/>
            </p:nvSpPr>
            <p:spPr bwMode="auto">
              <a:xfrm>
                <a:off x="900113" y="4625975"/>
                <a:ext cx="30163" cy="30163"/>
              </a:xfrm>
              <a:custGeom>
                <a:avLst/>
                <a:gdLst>
                  <a:gd name="T0" fmla="*/ 19 w 38"/>
                  <a:gd name="T1" fmla="*/ 38 h 38"/>
                  <a:gd name="T2" fmla="*/ 24 w 38"/>
                  <a:gd name="T3" fmla="*/ 37 h 38"/>
                  <a:gd name="T4" fmla="*/ 29 w 38"/>
                  <a:gd name="T5" fmla="*/ 35 h 38"/>
                  <a:gd name="T6" fmla="*/ 33 w 38"/>
                  <a:gd name="T7" fmla="*/ 33 h 38"/>
                  <a:gd name="T8" fmla="*/ 36 w 38"/>
                  <a:gd name="T9" fmla="*/ 29 h 38"/>
                  <a:gd name="T10" fmla="*/ 38 w 38"/>
                  <a:gd name="T11" fmla="*/ 23 h 38"/>
                  <a:gd name="T12" fmla="*/ 38 w 38"/>
                  <a:gd name="T13" fmla="*/ 18 h 38"/>
                  <a:gd name="T14" fmla="*/ 38 w 38"/>
                  <a:gd name="T15" fmla="*/ 13 h 38"/>
                  <a:gd name="T16" fmla="*/ 36 w 38"/>
                  <a:gd name="T17" fmla="*/ 9 h 38"/>
                  <a:gd name="T18" fmla="*/ 33 w 38"/>
                  <a:gd name="T19" fmla="*/ 5 h 38"/>
                  <a:gd name="T20" fmla="*/ 29 w 38"/>
                  <a:gd name="T21" fmla="*/ 2 h 38"/>
                  <a:gd name="T22" fmla="*/ 24 w 38"/>
                  <a:gd name="T23" fmla="*/ 0 h 38"/>
                  <a:gd name="T24" fmla="*/ 19 w 38"/>
                  <a:gd name="T25" fmla="*/ 0 h 38"/>
                  <a:gd name="T26" fmla="*/ 15 w 38"/>
                  <a:gd name="T27" fmla="*/ 0 h 38"/>
                  <a:gd name="T28" fmla="*/ 9 w 38"/>
                  <a:gd name="T29" fmla="*/ 2 h 38"/>
                  <a:gd name="T30" fmla="*/ 5 w 38"/>
                  <a:gd name="T31" fmla="*/ 5 h 38"/>
                  <a:gd name="T32" fmla="*/ 3 w 38"/>
                  <a:gd name="T33" fmla="*/ 9 h 38"/>
                  <a:gd name="T34" fmla="*/ 0 w 38"/>
                  <a:gd name="T35" fmla="*/ 13 h 38"/>
                  <a:gd name="T36" fmla="*/ 0 w 38"/>
                  <a:gd name="T37" fmla="*/ 18 h 38"/>
                  <a:gd name="T38" fmla="*/ 0 w 38"/>
                  <a:gd name="T39" fmla="*/ 23 h 38"/>
                  <a:gd name="T40" fmla="*/ 3 w 38"/>
                  <a:gd name="T41" fmla="*/ 29 h 38"/>
                  <a:gd name="T42" fmla="*/ 5 w 38"/>
                  <a:gd name="T43" fmla="*/ 33 h 38"/>
                  <a:gd name="T44" fmla="*/ 9 w 38"/>
                  <a:gd name="T45" fmla="*/ 35 h 38"/>
                  <a:gd name="T46" fmla="*/ 15 w 38"/>
                  <a:gd name="T47" fmla="*/ 37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7"/>
                    </a:lnTo>
                    <a:lnTo>
                      <a:pt x="29" y="35"/>
                    </a:lnTo>
                    <a:lnTo>
                      <a:pt x="33" y="33"/>
                    </a:lnTo>
                    <a:lnTo>
                      <a:pt x="36" y="29"/>
                    </a:lnTo>
                    <a:lnTo>
                      <a:pt x="38" y="23"/>
                    </a:lnTo>
                    <a:lnTo>
                      <a:pt x="38" y="18"/>
                    </a:lnTo>
                    <a:lnTo>
                      <a:pt x="38" y="13"/>
                    </a:lnTo>
                    <a:lnTo>
                      <a:pt x="36" y="9"/>
                    </a:lnTo>
                    <a:lnTo>
                      <a:pt x="33" y="5"/>
                    </a:lnTo>
                    <a:lnTo>
                      <a:pt x="29" y="2"/>
                    </a:lnTo>
                    <a:lnTo>
                      <a:pt x="24" y="0"/>
                    </a:lnTo>
                    <a:lnTo>
                      <a:pt x="19" y="0"/>
                    </a:lnTo>
                    <a:lnTo>
                      <a:pt x="15" y="0"/>
                    </a:lnTo>
                    <a:lnTo>
                      <a:pt x="9" y="2"/>
                    </a:lnTo>
                    <a:lnTo>
                      <a:pt x="5" y="5"/>
                    </a:lnTo>
                    <a:lnTo>
                      <a:pt x="3" y="9"/>
                    </a:lnTo>
                    <a:lnTo>
                      <a:pt x="0" y="13"/>
                    </a:lnTo>
                    <a:lnTo>
                      <a:pt x="0" y="18"/>
                    </a:lnTo>
                    <a:lnTo>
                      <a:pt x="0" y="23"/>
                    </a:lnTo>
                    <a:lnTo>
                      <a:pt x="3" y="29"/>
                    </a:lnTo>
                    <a:lnTo>
                      <a:pt x="5" y="33"/>
                    </a:lnTo>
                    <a:lnTo>
                      <a:pt x="9" y="35"/>
                    </a:lnTo>
                    <a:lnTo>
                      <a:pt x="15" y="37"/>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1" name="Freeform 116"/>
              <p:cNvSpPr>
                <a:spLocks/>
              </p:cNvSpPr>
              <p:nvPr/>
            </p:nvSpPr>
            <p:spPr bwMode="auto">
              <a:xfrm>
                <a:off x="947738" y="4581525"/>
                <a:ext cx="30163" cy="31750"/>
              </a:xfrm>
              <a:custGeom>
                <a:avLst/>
                <a:gdLst>
                  <a:gd name="T0" fmla="*/ 19 w 38"/>
                  <a:gd name="T1" fmla="*/ 39 h 39"/>
                  <a:gd name="T2" fmla="*/ 24 w 38"/>
                  <a:gd name="T3" fmla="*/ 38 h 39"/>
                  <a:gd name="T4" fmla="*/ 29 w 38"/>
                  <a:gd name="T5" fmla="*/ 37 h 39"/>
                  <a:gd name="T6" fmla="*/ 33 w 38"/>
                  <a:gd name="T7" fmla="*/ 33 h 39"/>
                  <a:gd name="T8" fmla="*/ 36 w 38"/>
                  <a:gd name="T9" fmla="*/ 29 h 39"/>
                  <a:gd name="T10" fmla="*/ 37 w 38"/>
                  <a:gd name="T11" fmla="*/ 25 h 39"/>
                  <a:gd name="T12" fmla="*/ 38 w 38"/>
                  <a:gd name="T13" fmla="*/ 20 h 39"/>
                  <a:gd name="T14" fmla="*/ 37 w 38"/>
                  <a:gd name="T15" fmla="*/ 14 h 39"/>
                  <a:gd name="T16" fmla="*/ 36 w 38"/>
                  <a:gd name="T17" fmla="*/ 10 h 39"/>
                  <a:gd name="T18" fmla="*/ 33 w 38"/>
                  <a:gd name="T19" fmla="*/ 6 h 39"/>
                  <a:gd name="T20" fmla="*/ 29 w 38"/>
                  <a:gd name="T21" fmla="*/ 2 h 39"/>
                  <a:gd name="T22" fmla="*/ 24 w 38"/>
                  <a:gd name="T23" fmla="*/ 1 h 39"/>
                  <a:gd name="T24" fmla="*/ 19 w 38"/>
                  <a:gd name="T25" fmla="*/ 0 h 39"/>
                  <a:gd name="T26" fmla="*/ 14 w 38"/>
                  <a:gd name="T27" fmla="*/ 1 h 39"/>
                  <a:gd name="T28" fmla="*/ 10 w 38"/>
                  <a:gd name="T29" fmla="*/ 2 h 39"/>
                  <a:gd name="T30" fmla="*/ 6 w 38"/>
                  <a:gd name="T31" fmla="*/ 6 h 39"/>
                  <a:gd name="T32" fmla="*/ 2 w 38"/>
                  <a:gd name="T33" fmla="*/ 10 h 39"/>
                  <a:gd name="T34" fmla="*/ 0 w 38"/>
                  <a:gd name="T35" fmla="*/ 14 h 39"/>
                  <a:gd name="T36" fmla="*/ 0 w 38"/>
                  <a:gd name="T37" fmla="*/ 20 h 39"/>
                  <a:gd name="T38" fmla="*/ 0 w 38"/>
                  <a:gd name="T39" fmla="*/ 25 h 39"/>
                  <a:gd name="T40" fmla="*/ 2 w 38"/>
                  <a:gd name="T41" fmla="*/ 29 h 39"/>
                  <a:gd name="T42" fmla="*/ 6 w 38"/>
                  <a:gd name="T43" fmla="*/ 33 h 39"/>
                  <a:gd name="T44" fmla="*/ 10 w 38"/>
                  <a:gd name="T45" fmla="*/ 37 h 39"/>
                  <a:gd name="T46" fmla="*/ 14 w 38"/>
                  <a:gd name="T47" fmla="*/ 38 h 39"/>
                  <a:gd name="T48" fmla="*/ 19 w 38"/>
                  <a:gd name="T49" fmla="*/ 39 h 39"/>
                  <a:gd name="T50" fmla="*/ 19 w 38"/>
                  <a:gd name="T5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19" y="39"/>
                    </a:moveTo>
                    <a:lnTo>
                      <a:pt x="24" y="38"/>
                    </a:lnTo>
                    <a:lnTo>
                      <a:pt x="29" y="37"/>
                    </a:lnTo>
                    <a:lnTo>
                      <a:pt x="33" y="33"/>
                    </a:lnTo>
                    <a:lnTo>
                      <a:pt x="36" y="29"/>
                    </a:lnTo>
                    <a:lnTo>
                      <a:pt x="37" y="25"/>
                    </a:lnTo>
                    <a:lnTo>
                      <a:pt x="38" y="20"/>
                    </a:lnTo>
                    <a:lnTo>
                      <a:pt x="37" y="14"/>
                    </a:lnTo>
                    <a:lnTo>
                      <a:pt x="36" y="10"/>
                    </a:lnTo>
                    <a:lnTo>
                      <a:pt x="33" y="6"/>
                    </a:lnTo>
                    <a:lnTo>
                      <a:pt x="29" y="2"/>
                    </a:lnTo>
                    <a:lnTo>
                      <a:pt x="24" y="1"/>
                    </a:lnTo>
                    <a:lnTo>
                      <a:pt x="19" y="0"/>
                    </a:lnTo>
                    <a:lnTo>
                      <a:pt x="14" y="1"/>
                    </a:lnTo>
                    <a:lnTo>
                      <a:pt x="10" y="2"/>
                    </a:lnTo>
                    <a:lnTo>
                      <a:pt x="6" y="6"/>
                    </a:lnTo>
                    <a:lnTo>
                      <a:pt x="2" y="10"/>
                    </a:lnTo>
                    <a:lnTo>
                      <a:pt x="0" y="14"/>
                    </a:lnTo>
                    <a:lnTo>
                      <a:pt x="0" y="20"/>
                    </a:lnTo>
                    <a:lnTo>
                      <a:pt x="0" y="25"/>
                    </a:lnTo>
                    <a:lnTo>
                      <a:pt x="2" y="29"/>
                    </a:lnTo>
                    <a:lnTo>
                      <a:pt x="6" y="33"/>
                    </a:lnTo>
                    <a:lnTo>
                      <a:pt x="10" y="37"/>
                    </a:lnTo>
                    <a:lnTo>
                      <a:pt x="14" y="38"/>
                    </a:lnTo>
                    <a:lnTo>
                      <a:pt x="19" y="39"/>
                    </a:lnTo>
                    <a:lnTo>
                      <a:pt x="19"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2" name="Freeform 117"/>
              <p:cNvSpPr>
                <a:spLocks/>
              </p:cNvSpPr>
              <p:nvPr/>
            </p:nvSpPr>
            <p:spPr bwMode="auto">
              <a:xfrm>
                <a:off x="1019175" y="4551363"/>
                <a:ext cx="30163" cy="30163"/>
              </a:xfrm>
              <a:custGeom>
                <a:avLst/>
                <a:gdLst>
                  <a:gd name="T0" fmla="*/ 19 w 38"/>
                  <a:gd name="T1" fmla="*/ 38 h 38"/>
                  <a:gd name="T2" fmla="*/ 23 w 38"/>
                  <a:gd name="T3" fmla="*/ 38 h 38"/>
                  <a:gd name="T4" fmla="*/ 29 w 38"/>
                  <a:gd name="T5" fmla="*/ 35 h 38"/>
                  <a:gd name="T6" fmla="*/ 32 w 38"/>
                  <a:gd name="T7" fmla="*/ 33 h 38"/>
                  <a:gd name="T8" fmla="*/ 35 w 38"/>
                  <a:gd name="T9" fmla="*/ 29 h 38"/>
                  <a:gd name="T10" fmla="*/ 38 w 38"/>
                  <a:gd name="T11" fmla="*/ 23 h 38"/>
                  <a:gd name="T12" fmla="*/ 38 w 38"/>
                  <a:gd name="T13" fmla="*/ 18 h 38"/>
                  <a:gd name="T14" fmla="*/ 38 w 38"/>
                  <a:gd name="T15" fmla="*/ 14 h 38"/>
                  <a:gd name="T16" fmla="*/ 35 w 38"/>
                  <a:gd name="T17" fmla="*/ 9 h 38"/>
                  <a:gd name="T18" fmla="*/ 32 w 38"/>
                  <a:gd name="T19" fmla="*/ 5 h 38"/>
                  <a:gd name="T20" fmla="*/ 29 w 38"/>
                  <a:gd name="T21" fmla="*/ 3 h 38"/>
                  <a:gd name="T22" fmla="*/ 23 w 38"/>
                  <a:gd name="T23" fmla="*/ 0 h 38"/>
                  <a:gd name="T24" fmla="*/ 19 w 38"/>
                  <a:gd name="T25" fmla="*/ 0 h 38"/>
                  <a:gd name="T26" fmla="*/ 14 w 38"/>
                  <a:gd name="T27" fmla="*/ 0 h 38"/>
                  <a:gd name="T28" fmla="*/ 9 w 38"/>
                  <a:gd name="T29" fmla="*/ 3 h 38"/>
                  <a:gd name="T30" fmla="*/ 5 w 38"/>
                  <a:gd name="T31" fmla="*/ 5 h 38"/>
                  <a:gd name="T32" fmla="*/ 2 w 38"/>
                  <a:gd name="T33" fmla="*/ 9 h 38"/>
                  <a:gd name="T34" fmla="*/ 0 w 38"/>
                  <a:gd name="T35" fmla="*/ 14 h 38"/>
                  <a:gd name="T36" fmla="*/ 0 w 38"/>
                  <a:gd name="T37" fmla="*/ 18 h 38"/>
                  <a:gd name="T38" fmla="*/ 0 w 38"/>
                  <a:gd name="T39" fmla="*/ 23 h 38"/>
                  <a:gd name="T40" fmla="*/ 2 w 38"/>
                  <a:gd name="T41" fmla="*/ 29 h 38"/>
                  <a:gd name="T42" fmla="*/ 5 w 38"/>
                  <a:gd name="T43" fmla="*/ 33 h 38"/>
                  <a:gd name="T44" fmla="*/ 9 w 38"/>
                  <a:gd name="T45" fmla="*/ 35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3" y="38"/>
                    </a:lnTo>
                    <a:lnTo>
                      <a:pt x="29" y="35"/>
                    </a:lnTo>
                    <a:lnTo>
                      <a:pt x="32" y="33"/>
                    </a:lnTo>
                    <a:lnTo>
                      <a:pt x="35" y="29"/>
                    </a:lnTo>
                    <a:lnTo>
                      <a:pt x="38" y="23"/>
                    </a:lnTo>
                    <a:lnTo>
                      <a:pt x="38" y="18"/>
                    </a:lnTo>
                    <a:lnTo>
                      <a:pt x="38" y="14"/>
                    </a:lnTo>
                    <a:lnTo>
                      <a:pt x="35" y="9"/>
                    </a:lnTo>
                    <a:lnTo>
                      <a:pt x="32" y="5"/>
                    </a:lnTo>
                    <a:lnTo>
                      <a:pt x="29" y="3"/>
                    </a:lnTo>
                    <a:lnTo>
                      <a:pt x="23" y="0"/>
                    </a:lnTo>
                    <a:lnTo>
                      <a:pt x="19" y="0"/>
                    </a:lnTo>
                    <a:lnTo>
                      <a:pt x="14" y="0"/>
                    </a:lnTo>
                    <a:lnTo>
                      <a:pt x="9" y="3"/>
                    </a:lnTo>
                    <a:lnTo>
                      <a:pt x="5" y="5"/>
                    </a:lnTo>
                    <a:lnTo>
                      <a:pt x="2" y="9"/>
                    </a:lnTo>
                    <a:lnTo>
                      <a:pt x="0" y="14"/>
                    </a:lnTo>
                    <a:lnTo>
                      <a:pt x="0" y="18"/>
                    </a:lnTo>
                    <a:lnTo>
                      <a:pt x="0" y="23"/>
                    </a:lnTo>
                    <a:lnTo>
                      <a:pt x="2" y="29"/>
                    </a:lnTo>
                    <a:lnTo>
                      <a:pt x="5" y="33"/>
                    </a:lnTo>
                    <a:lnTo>
                      <a:pt x="9" y="35"/>
                    </a:lnTo>
                    <a:lnTo>
                      <a:pt x="14" y="38"/>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3" name="Freeform 118"/>
              <p:cNvSpPr>
                <a:spLocks/>
              </p:cNvSpPr>
              <p:nvPr/>
            </p:nvSpPr>
            <p:spPr bwMode="auto">
              <a:xfrm>
                <a:off x="1092200" y="4521200"/>
                <a:ext cx="30163" cy="30163"/>
              </a:xfrm>
              <a:custGeom>
                <a:avLst/>
                <a:gdLst>
                  <a:gd name="T0" fmla="*/ 20 w 38"/>
                  <a:gd name="T1" fmla="*/ 38 h 38"/>
                  <a:gd name="T2" fmla="*/ 24 w 38"/>
                  <a:gd name="T3" fmla="*/ 38 h 38"/>
                  <a:gd name="T4" fmla="*/ 29 w 38"/>
                  <a:gd name="T5" fmla="*/ 35 h 38"/>
                  <a:gd name="T6" fmla="*/ 33 w 38"/>
                  <a:gd name="T7" fmla="*/ 32 h 38"/>
                  <a:gd name="T8" fmla="*/ 35 w 38"/>
                  <a:gd name="T9" fmla="*/ 28 h 38"/>
                  <a:gd name="T10" fmla="*/ 38 w 38"/>
                  <a:gd name="T11" fmla="*/ 23 h 38"/>
                  <a:gd name="T12" fmla="*/ 38 w 38"/>
                  <a:gd name="T13" fmla="*/ 18 h 38"/>
                  <a:gd name="T14" fmla="*/ 38 w 38"/>
                  <a:gd name="T15" fmla="*/ 14 h 38"/>
                  <a:gd name="T16" fmla="*/ 35 w 38"/>
                  <a:gd name="T17" fmla="*/ 9 h 38"/>
                  <a:gd name="T18" fmla="*/ 33 w 38"/>
                  <a:gd name="T19" fmla="*/ 5 h 38"/>
                  <a:gd name="T20" fmla="*/ 29 w 38"/>
                  <a:gd name="T21" fmla="*/ 2 h 38"/>
                  <a:gd name="T22" fmla="*/ 24 w 38"/>
                  <a:gd name="T23" fmla="*/ 0 h 38"/>
                  <a:gd name="T24" fmla="*/ 20 w 38"/>
                  <a:gd name="T25" fmla="*/ 0 h 38"/>
                  <a:gd name="T26" fmla="*/ 14 w 38"/>
                  <a:gd name="T27" fmla="*/ 0 h 38"/>
                  <a:gd name="T28" fmla="*/ 9 w 38"/>
                  <a:gd name="T29" fmla="*/ 2 h 38"/>
                  <a:gd name="T30" fmla="*/ 5 w 38"/>
                  <a:gd name="T31" fmla="*/ 5 h 38"/>
                  <a:gd name="T32" fmla="*/ 3 w 38"/>
                  <a:gd name="T33" fmla="*/ 9 h 38"/>
                  <a:gd name="T34" fmla="*/ 0 w 38"/>
                  <a:gd name="T35" fmla="*/ 14 h 38"/>
                  <a:gd name="T36" fmla="*/ 0 w 38"/>
                  <a:gd name="T37" fmla="*/ 18 h 38"/>
                  <a:gd name="T38" fmla="*/ 0 w 38"/>
                  <a:gd name="T39" fmla="*/ 23 h 38"/>
                  <a:gd name="T40" fmla="*/ 3 w 38"/>
                  <a:gd name="T41" fmla="*/ 28 h 38"/>
                  <a:gd name="T42" fmla="*/ 5 w 38"/>
                  <a:gd name="T43" fmla="*/ 32 h 38"/>
                  <a:gd name="T44" fmla="*/ 9 w 38"/>
                  <a:gd name="T45" fmla="*/ 35 h 38"/>
                  <a:gd name="T46" fmla="*/ 14 w 38"/>
                  <a:gd name="T47" fmla="*/ 38 h 38"/>
                  <a:gd name="T48" fmla="*/ 20 w 38"/>
                  <a:gd name="T49" fmla="*/ 38 h 38"/>
                  <a:gd name="T50" fmla="*/ 20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20" y="38"/>
                    </a:moveTo>
                    <a:lnTo>
                      <a:pt x="24" y="38"/>
                    </a:lnTo>
                    <a:lnTo>
                      <a:pt x="29" y="35"/>
                    </a:lnTo>
                    <a:lnTo>
                      <a:pt x="33" y="32"/>
                    </a:lnTo>
                    <a:lnTo>
                      <a:pt x="35" y="28"/>
                    </a:lnTo>
                    <a:lnTo>
                      <a:pt x="38" y="23"/>
                    </a:lnTo>
                    <a:lnTo>
                      <a:pt x="38" y="18"/>
                    </a:lnTo>
                    <a:lnTo>
                      <a:pt x="38" y="14"/>
                    </a:lnTo>
                    <a:lnTo>
                      <a:pt x="35" y="9"/>
                    </a:lnTo>
                    <a:lnTo>
                      <a:pt x="33" y="5"/>
                    </a:lnTo>
                    <a:lnTo>
                      <a:pt x="29" y="2"/>
                    </a:lnTo>
                    <a:lnTo>
                      <a:pt x="24" y="0"/>
                    </a:lnTo>
                    <a:lnTo>
                      <a:pt x="20" y="0"/>
                    </a:lnTo>
                    <a:lnTo>
                      <a:pt x="14" y="0"/>
                    </a:lnTo>
                    <a:lnTo>
                      <a:pt x="9" y="2"/>
                    </a:lnTo>
                    <a:lnTo>
                      <a:pt x="5" y="5"/>
                    </a:lnTo>
                    <a:lnTo>
                      <a:pt x="3" y="9"/>
                    </a:lnTo>
                    <a:lnTo>
                      <a:pt x="0" y="14"/>
                    </a:lnTo>
                    <a:lnTo>
                      <a:pt x="0" y="18"/>
                    </a:lnTo>
                    <a:lnTo>
                      <a:pt x="0" y="23"/>
                    </a:lnTo>
                    <a:lnTo>
                      <a:pt x="3" y="28"/>
                    </a:lnTo>
                    <a:lnTo>
                      <a:pt x="5" y="32"/>
                    </a:lnTo>
                    <a:lnTo>
                      <a:pt x="9" y="35"/>
                    </a:lnTo>
                    <a:lnTo>
                      <a:pt x="14" y="38"/>
                    </a:lnTo>
                    <a:lnTo>
                      <a:pt x="20" y="38"/>
                    </a:lnTo>
                    <a:lnTo>
                      <a:pt x="20"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4" name="Freeform 119"/>
              <p:cNvSpPr>
                <a:spLocks/>
              </p:cNvSpPr>
              <p:nvPr/>
            </p:nvSpPr>
            <p:spPr bwMode="auto">
              <a:xfrm>
                <a:off x="1154113" y="4486275"/>
                <a:ext cx="30163" cy="30163"/>
              </a:xfrm>
              <a:custGeom>
                <a:avLst/>
                <a:gdLst>
                  <a:gd name="T0" fmla="*/ 19 w 39"/>
                  <a:gd name="T1" fmla="*/ 38 h 38"/>
                  <a:gd name="T2" fmla="*/ 25 w 39"/>
                  <a:gd name="T3" fmla="*/ 38 h 38"/>
                  <a:gd name="T4" fmla="*/ 28 w 39"/>
                  <a:gd name="T5" fmla="*/ 36 h 38"/>
                  <a:gd name="T6" fmla="*/ 32 w 39"/>
                  <a:gd name="T7" fmla="*/ 33 h 38"/>
                  <a:gd name="T8" fmla="*/ 36 w 39"/>
                  <a:gd name="T9" fmla="*/ 29 h 38"/>
                  <a:gd name="T10" fmla="*/ 38 w 39"/>
                  <a:gd name="T11" fmla="*/ 24 h 38"/>
                  <a:gd name="T12" fmla="*/ 39 w 39"/>
                  <a:gd name="T13" fmla="*/ 19 h 38"/>
                  <a:gd name="T14" fmla="*/ 38 w 39"/>
                  <a:gd name="T15" fmla="*/ 15 h 38"/>
                  <a:gd name="T16" fmla="*/ 36 w 39"/>
                  <a:gd name="T17" fmla="*/ 10 h 38"/>
                  <a:gd name="T18" fmla="*/ 32 w 39"/>
                  <a:gd name="T19" fmla="*/ 6 h 38"/>
                  <a:gd name="T20" fmla="*/ 28 w 39"/>
                  <a:gd name="T21" fmla="*/ 3 h 38"/>
                  <a:gd name="T22" fmla="*/ 25 w 39"/>
                  <a:gd name="T23" fmla="*/ 0 h 38"/>
                  <a:gd name="T24" fmla="*/ 19 w 39"/>
                  <a:gd name="T25" fmla="*/ 0 h 38"/>
                  <a:gd name="T26" fmla="*/ 14 w 39"/>
                  <a:gd name="T27" fmla="*/ 0 h 38"/>
                  <a:gd name="T28" fmla="*/ 10 w 39"/>
                  <a:gd name="T29" fmla="*/ 3 h 38"/>
                  <a:gd name="T30" fmla="*/ 6 w 39"/>
                  <a:gd name="T31" fmla="*/ 6 h 38"/>
                  <a:gd name="T32" fmla="*/ 2 w 39"/>
                  <a:gd name="T33" fmla="*/ 10 h 38"/>
                  <a:gd name="T34" fmla="*/ 1 w 39"/>
                  <a:gd name="T35" fmla="*/ 15 h 38"/>
                  <a:gd name="T36" fmla="*/ 0 w 39"/>
                  <a:gd name="T37" fmla="*/ 19 h 38"/>
                  <a:gd name="T38" fmla="*/ 1 w 39"/>
                  <a:gd name="T39" fmla="*/ 24 h 38"/>
                  <a:gd name="T40" fmla="*/ 2 w 39"/>
                  <a:gd name="T41" fmla="*/ 29 h 38"/>
                  <a:gd name="T42" fmla="*/ 6 w 39"/>
                  <a:gd name="T43" fmla="*/ 33 h 38"/>
                  <a:gd name="T44" fmla="*/ 10 w 39"/>
                  <a:gd name="T45" fmla="*/ 36 h 38"/>
                  <a:gd name="T46" fmla="*/ 14 w 39"/>
                  <a:gd name="T47" fmla="*/ 38 h 38"/>
                  <a:gd name="T48" fmla="*/ 19 w 39"/>
                  <a:gd name="T49" fmla="*/ 38 h 38"/>
                  <a:gd name="T50" fmla="*/ 19 w 39"/>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19" y="38"/>
                    </a:moveTo>
                    <a:lnTo>
                      <a:pt x="25" y="38"/>
                    </a:lnTo>
                    <a:lnTo>
                      <a:pt x="28" y="36"/>
                    </a:lnTo>
                    <a:lnTo>
                      <a:pt x="32" y="33"/>
                    </a:lnTo>
                    <a:lnTo>
                      <a:pt x="36" y="29"/>
                    </a:lnTo>
                    <a:lnTo>
                      <a:pt x="38" y="24"/>
                    </a:lnTo>
                    <a:lnTo>
                      <a:pt x="39" y="19"/>
                    </a:lnTo>
                    <a:lnTo>
                      <a:pt x="38" y="15"/>
                    </a:lnTo>
                    <a:lnTo>
                      <a:pt x="36" y="10"/>
                    </a:lnTo>
                    <a:lnTo>
                      <a:pt x="32" y="6"/>
                    </a:lnTo>
                    <a:lnTo>
                      <a:pt x="28" y="3"/>
                    </a:lnTo>
                    <a:lnTo>
                      <a:pt x="25" y="0"/>
                    </a:lnTo>
                    <a:lnTo>
                      <a:pt x="19" y="0"/>
                    </a:lnTo>
                    <a:lnTo>
                      <a:pt x="14" y="0"/>
                    </a:lnTo>
                    <a:lnTo>
                      <a:pt x="10" y="3"/>
                    </a:lnTo>
                    <a:lnTo>
                      <a:pt x="6" y="6"/>
                    </a:lnTo>
                    <a:lnTo>
                      <a:pt x="2" y="10"/>
                    </a:lnTo>
                    <a:lnTo>
                      <a:pt x="1" y="15"/>
                    </a:lnTo>
                    <a:lnTo>
                      <a:pt x="0" y="19"/>
                    </a:lnTo>
                    <a:lnTo>
                      <a:pt x="1" y="24"/>
                    </a:lnTo>
                    <a:lnTo>
                      <a:pt x="2" y="29"/>
                    </a:lnTo>
                    <a:lnTo>
                      <a:pt x="6" y="33"/>
                    </a:lnTo>
                    <a:lnTo>
                      <a:pt x="10" y="36"/>
                    </a:lnTo>
                    <a:lnTo>
                      <a:pt x="14" y="38"/>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120"/>
              <p:cNvSpPr>
                <a:spLocks/>
              </p:cNvSpPr>
              <p:nvPr/>
            </p:nvSpPr>
            <p:spPr bwMode="auto">
              <a:xfrm>
                <a:off x="1300163" y="4486275"/>
                <a:ext cx="30163" cy="30163"/>
              </a:xfrm>
              <a:custGeom>
                <a:avLst/>
                <a:gdLst>
                  <a:gd name="T0" fmla="*/ 20 w 38"/>
                  <a:gd name="T1" fmla="*/ 38 h 38"/>
                  <a:gd name="T2" fmla="*/ 24 w 38"/>
                  <a:gd name="T3" fmla="*/ 38 h 38"/>
                  <a:gd name="T4" fmla="*/ 29 w 38"/>
                  <a:gd name="T5" fmla="*/ 36 h 38"/>
                  <a:gd name="T6" fmla="*/ 33 w 38"/>
                  <a:gd name="T7" fmla="*/ 33 h 38"/>
                  <a:gd name="T8" fmla="*/ 36 w 38"/>
                  <a:gd name="T9" fmla="*/ 29 h 38"/>
                  <a:gd name="T10" fmla="*/ 38 w 38"/>
                  <a:gd name="T11" fmla="*/ 24 h 38"/>
                  <a:gd name="T12" fmla="*/ 38 w 38"/>
                  <a:gd name="T13" fmla="*/ 19 h 38"/>
                  <a:gd name="T14" fmla="*/ 38 w 38"/>
                  <a:gd name="T15" fmla="*/ 15 h 38"/>
                  <a:gd name="T16" fmla="*/ 36 w 38"/>
                  <a:gd name="T17" fmla="*/ 10 h 38"/>
                  <a:gd name="T18" fmla="*/ 33 w 38"/>
                  <a:gd name="T19" fmla="*/ 6 h 38"/>
                  <a:gd name="T20" fmla="*/ 29 w 38"/>
                  <a:gd name="T21" fmla="*/ 3 h 38"/>
                  <a:gd name="T22" fmla="*/ 24 w 38"/>
                  <a:gd name="T23" fmla="*/ 0 h 38"/>
                  <a:gd name="T24" fmla="*/ 20 w 38"/>
                  <a:gd name="T25" fmla="*/ 0 h 38"/>
                  <a:gd name="T26" fmla="*/ 15 w 38"/>
                  <a:gd name="T27" fmla="*/ 0 h 38"/>
                  <a:gd name="T28" fmla="*/ 9 w 38"/>
                  <a:gd name="T29" fmla="*/ 3 h 38"/>
                  <a:gd name="T30" fmla="*/ 5 w 38"/>
                  <a:gd name="T31" fmla="*/ 6 h 38"/>
                  <a:gd name="T32" fmla="*/ 3 w 38"/>
                  <a:gd name="T33" fmla="*/ 10 h 38"/>
                  <a:gd name="T34" fmla="*/ 0 w 38"/>
                  <a:gd name="T35" fmla="*/ 15 h 38"/>
                  <a:gd name="T36" fmla="*/ 0 w 38"/>
                  <a:gd name="T37" fmla="*/ 19 h 38"/>
                  <a:gd name="T38" fmla="*/ 0 w 38"/>
                  <a:gd name="T39" fmla="*/ 24 h 38"/>
                  <a:gd name="T40" fmla="*/ 3 w 38"/>
                  <a:gd name="T41" fmla="*/ 29 h 38"/>
                  <a:gd name="T42" fmla="*/ 5 w 38"/>
                  <a:gd name="T43" fmla="*/ 33 h 38"/>
                  <a:gd name="T44" fmla="*/ 9 w 38"/>
                  <a:gd name="T45" fmla="*/ 36 h 38"/>
                  <a:gd name="T46" fmla="*/ 15 w 38"/>
                  <a:gd name="T47" fmla="*/ 38 h 38"/>
                  <a:gd name="T48" fmla="*/ 20 w 38"/>
                  <a:gd name="T49" fmla="*/ 38 h 38"/>
                  <a:gd name="T50" fmla="*/ 20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20" y="38"/>
                    </a:moveTo>
                    <a:lnTo>
                      <a:pt x="24" y="38"/>
                    </a:lnTo>
                    <a:lnTo>
                      <a:pt x="29" y="36"/>
                    </a:lnTo>
                    <a:lnTo>
                      <a:pt x="33" y="33"/>
                    </a:lnTo>
                    <a:lnTo>
                      <a:pt x="36" y="29"/>
                    </a:lnTo>
                    <a:lnTo>
                      <a:pt x="38" y="24"/>
                    </a:lnTo>
                    <a:lnTo>
                      <a:pt x="38" y="19"/>
                    </a:lnTo>
                    <a:lnTo>
                      <a:pt x="38" y="15"/>
                    </a:lnTo>
                    <a:lnTo>
                      <a:pt x="36" y="10"/>
                    </a:lnTo>
                    <a:lnTo>
                      <a:pt x="33" y="6"/>
                    </a:lnTo>
                    <a:lnTo>
                      <a:pt x="29" y="3"/>
                    </a:lnTo>
                    <a:lnTo>
                      <a:pt x="24" y="0"/>
                    </a:lnTo>
                    <a:lnTo>
                      <a:pt x="20" y="0"/>
                    </a:lnTo>
                    <a:lnTo>
                      <a:pt x="15" y="0"/>
                    </a:lnTo>
                    <a:lnTo>
                      <a:pt x="9" y="3"/>
                    </a:lnTo>
                    <a:lnTo>
                      <a:pt x="5" y="6"/>
                    </a:lnTo>
                    <a:lnTo>
                      <a:pt x="3" y="10"/>
                    </a:lnTo>
                    <a:lnTo>
                      <a:pt x="0" y="15"/>
                    </a:lnTo>
                    <a:lnTo>
                      <a:pt x="0" y="19"/>
                    </a:lnTo>
                    <a:lnTo>
                      <a:pt x="0" y="24"/>
                    </a:lnTo>
                    <a:lnTo>
                      <a:pt x="3" y="29"/>
                    </a:lnTo>
                    <a:lnTo>
                      <a:pt x="5" y="33"/>
                    </a:lnTo>
                    <a:lnTo>
                      <a:pt x="9" y="36"/>
                    </a:lnTo>
                    <a:lnTo>
                      <a:pt x="15" y="38"/>
                    </a:lnTo>
                    <a:lnTo>
                      <a:pt x="20" y="38"/>
                    </a:lnTo>
                    <a:lnTo>
                      <a:pt x="20"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6" name="Freeform 121"/>
              <p:cNvSpPr>
                <a:spLocks/>
              </p:cNvSpPr>
              <p:nvPr/>
            </p:nvSpPr>
            <p:spPr bwMode="auto">
              <a:xfrm>
                <a:off x="1452563" y="4621213"/>
                <a:ext cx="31750" cy="30163"/>
              </a:xfrm>
              <a:custGeom>
                <a:avLst/>
                <a:gdLst>
                  <a:gd name="T0" fmla="*/ 19 w 39"/>
                  <a:gd name="T1" fmla="*/ 38 h 38"/>
                  <a:gd name="T2" fmla="*/ 25 w 39"/>
                  <a:gd name="T3" fmla="*/ 38 h 38"/>
                  <a:gd name="T4" fmla="*/ 29 w 39"/>
                  <a:gd name="T5" fmla="*/ 35 h 38"/>
                  <a:gd name="T6" fmla="*/ 32 w 39"/>
                  <a:gd name="T7" fmla="*/ 32 h 38"/>
                  <a:gd name="T8" fmla="*/ 36 w 39"/>
                  <a:gd name="T9" fmla="*/ 28 h 38"/>
                  <a:gd name="T10" fmla="*/ 38 w 39"/>
                  <a:gd name="T11" fmla="*/ 23 h 38"/>
                  <a:gd name="T12" fmla="*/ 39 w 39"/>
                  <a:gd name="T13" fmla="*/ 19 h 38"/>
                  <a:gd name="T14" fmla="*/ 38 w 39"/>
                  <a:gd name="T15" fmla="*/ 14 h 38"/>
                  <a:gd name="T16" fmla="*/ 36 w 39"/>
                  <a:gd name="T17" fmla="*/ 9 h 38"/>
                  <a:gd name="T18" fmla="*/ 32 w 39"/>
                  <a:gd name="T19" fmla="*/ 5 h 38"/>
                  <a:gd name="T20" fmla="*/ 29 w 39"/>
                  <a:gd name="T21" fmla="*/ 2 h 38"/>
                  <a:gd name="T22" fmla="*/ 25 w 39"/>
                  <a:gd name="T23" fmla="*/ 0 h 38"/>
                  <a:gd name="T24" fmla="*/ 19 w 39"/>
                  <a:gd name="T25" fmla="*/ 0 h 38"/>
                  <a:gd name="T26" fmla="*/ 14 w 39"/>
                  <a:gd name="T27" fmla="*/ 0 h 38"/>
                  <a:gd name="T28" fmla="*/ 10 w 39"/>
                  <a:gd name="T29" fmla="*/ 2 h 38"/>
                  <a:gd name="T30" fmla="*/ 6 w 39"/>
                  <a:gd name="T31" fmla="*/ 5 h 38"/>
                  <a:gd name="T32" fmla="*/ 2 w 39"/>
                  <a:gd name="T33" fmla="*/ 9 h 38"/>
                  <a:gd name="T34" fmla="*/ 1 w 39"/>
                  <a:gd name="T35" fmla="*/ 14 h 38"/>
                  <a:gd name="T36" fmla="*/ 0 w 39"/>
                  <a:gd name="T37" fmla="*/ 19 h 38"/>
                  <a:gd name="T38" fmla="*/ 1 w 39"/>
                  <a:gd name="T39" fmla="*/ 23 h 38"/>
                  <a:gd name="T40" fmla="*/ 2 w 39"/>
                  <a:gd name="T41" fmla="*/ 28 h 38"/>
                  <a:gd name="T42" fmla="*/ 6 w 39"/>
                  <a:gd name="T43" fmla="*/ 32 h 38"/>
                  <a:gd name="T44" fmla="*/ 10 w 39"/>
                  <a:gd name="T45" fmla="*/ 35 h 38"/>
                  <a:gd name="T46" fmla="*/ 14 w 39"/>
                  <a:gd name="T47" fmla="*/ 38 h 38"/>
                  <a:gd name="T48" fmla="*/ 19 w 39"/>
                  <a:gd name="T49" fmla="*/ 38 h 38"/>
                  <a:gd name="T50" fmla="*/ 19 w 39"/>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19" y="38"/>
                    </a:moveTo>
                    <a:lnTo>
                      <a:pt x="25" y="38"/>
                    </a:lnTo>
                    <a:lnTo>
                      <a:pt x="29" y="35"/>
                    </a:lnTo>
                    <a:lnTo>
                      <a:pt x="32" y="32"/>
                    </a:lnTo>
                    <a:lnTo>
                      <a:pt x="36" y="28"/>
                    </a:lnTo>
                    <a:lnTo>
                      <a:pt x="38" y="23"/>
                    </a:lnTo>
                    <a:lnTo>
                      <a:pt x="39" y="19"/>
                    </a:lnTo>
                    <a:lnTo>
                      <a:pt x="38" y="14"/>
                    </a:lnTo>
                    <a:lnTo>
                      <a:pt x="36" y="9"/>
                    </a:lnTo>
                    <a:lnTo>
                      <a:pt x="32" y="5"/>
                    </a:lnTo>
                    <a:lnTo>
                      <a:pt x="29" y="2"/>
                    </a:lnTo>
                    <a:lnTo>
                      <a:pt x="25" y="0"/>
                    </a:lnTo>
                    <a:lnTo>
                      <a:pt x="19" y="0"/>
                    </a:lnTo>
                    <a:lnTo>
                      <a:pt x="14" y="0"/>
                    </a:lnTo>
                    <a:lnTo>
                      <a:pt x="10" y="2"/>
                    </a:lnTo>
                    <a:lnTo>
                      <a:pt x="6" y="5"/>
                    </a:lnTo>
                    <a:lnTo>
                      <a:pt x="2" y="9"/>
                    </a:lnTo>
                    <a:lnTo>
                      <a:pt x="1" y="14"/>
                    </a:lnTo>
                    <a:lnTo>
                      <a:pt x="0" y="19"/>
                    </a:lnTo>
                    <a:lnTo>
                      <a:pt x="1" y="23"/>
                    </a:lnTo>
                    <a:lnTo>
                      <a:pt x="2" y="28"/>
                    </a:lnTo>
                    <a:lnTo>
                      <a:pt x="6" y="32"/>
                    </a:lnTo>
                    <a:lnTo>
                      <a:pt x="10" y="35"/>
                    </a:lnTo>
                    <a:lnTo>
                      <a:pt x="14" y="38"/>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7" name="Freeform 122"/>
              <p:cNvSpPr>
                <a:spLocks/>
              </p:cNvSpPr>
              <p:nvPr/>
            </p:nvSpPr>
            <p:spPr bwMode="auto">
              <a:xfrm>
                <a:off x="1735138" y="4603750"/>
                <a:ext cx="30163" cy="30163"/>
              </a:xfrm>
              <a:custGeom>
                <a:avLst/>
                <a:gdLst>
                  <a:gd name="T0" fmla="*/ 19 w 37"/>
                  <a:gd name="T1" fmla="*/ 38 h 38"/>
                  <a:gd name="T2" fmla="*/ 24 w 37"/>
                  <a:gd name="T3" fmla="*/ 38 h 38"/>
                  <a:gd name="T4" fmla="*/ 28 w 37"/>
                  <a:gd name="T5" fmla="*/ 36 h 38"/>
                  <a:gd name="T6" fmla="*/ 32 w 37"/>
                  <a:gd name="T7" fmla="*/ 33 h 38"/>
                  <a:gd name="T8" fmla="*/ 35 w 37"/>
                  <a:gd name="T9" fmla="*/ 29 h 38"/>
                  <a:gd name="T10" fmla="*/ 37 w 37"/>
                  <a:gd name="T11" fmla="*/ 24 h 38"/>
                  <a:gd name="T12" fmla="*/ 37 w 37"/>
                  <a:gd name="T13" fmla="*/ 20 h 38"/>
                  <a:gd name="T14" fmla="*/ 37 w 37"/>
                  <a:gd name="T15" fmla="*/ 15 h 38"/>
                  <a:gd name="T16" fmla="*/ 35 w 37"/>
                  <a:gd name="T17" fmla="*/ 10 h 38"/>
                  <a:gd name="T18" fmla="*/ 32 w 37"/>
                  <a:gd name="T19" fmla="*/ 6 h 38"/>
                  <a:gd name="T20" fmla="*/ 28 w 37"/>
                  <a:gd name="T21" fmla="*/ 3 h 38"/>
                  <a:gd name="T22" fmla="*/ 24 w 37"/>
                  <a:gd name="T23" fmla="*/ 0 h 38"/>
                  <a:gd name="T24" fmla="*/ 19 w 37"/>
                  <a:gd name="T25" fmla="*/ 0 h 38"/>
                  <a:gd name="T26" fmla="*/ 14 w 37"/>
                  <a:gd name="T27" fmla="*/ 0 h 38"/>
                  <a:gd name="T28" fmla="*/ 9 w 37"/>
                  <a:gd name="T29" fmla="*/ 3 h 38"/>
                  <a:gd name="T30" fmla="*/ 5 w 37"/>
                  <a:gd name="T31" fmla="*/ 6 h 38"/>
                  <a:gd name="T32" fmla="*/ 2 w 37"/>
                  <a:gd name="T33" fmla="*/ 10 h 38"/>
                  <a:gd name="T34" fmla="*/ 0 w 37"/>
                  <a:gd name="T35" fmla="*/ 15 h 38"/>
                  <a:gd name="T36" fmla="*/ 0 w 37"/>
                  <a:gd name="T37" fmla="*/ 20 h 38"/>
                  <a:gd name="T38" fmla="*/ 0 w 37"/>
                  <a:gd name="T39" fmla="*/ 24 h 38"/>
                  <a:gd name="T40" fmla="*/ 2 w 37"/>
                  <a:gd name="T41" fmla="*/ 29 h 38"/>
                  <a:gd name="T42" fmla="*/ 5 w 37"/>
                  <a:gd name="T43" fmla="*/ 33 h 38"/>
                  <a:gd name="T44" fmla="*/ 9 w 37"/>
                  <a:gd name="T45" fmla="*/ 36 h 38"/>
                  <a:gd name="T46" fmla="*/ 14 w 37"/>
                  <a:gd name="T47" fmla="*/ 38 h 38"/>
                  <a:gd name="T48" fmla="*/ 19 w 37"/>
                  <a:gd name="T49" fmla="*/ 38 h 38"/>
                  <a:gd name="T50" fmla="*/ 19 w 37"/>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19" y="38"/>
                    </a:moveTo>
                    <a:lnTo>
                      <a:pt x="24" y="38"/>
                    </a:lnTo>
                    <a:lnTo>
                      <a:pt x="28" y="36"/>
                    </a:lnTo>
                    <a:lnTo>
                      <a:pt x="32" y="33"/>
                    </a:lnTo>
                    <a:lnTo>
                      <a:pt x="35" y="29"/>
                    </a:lnTo>
                    <a:lnTo>
                      <a:pt x="37" y="24"/>
                    </a:lnTo>
                    <a:lnTo>
                      <a:pt x="37" y="20"/>
                    </a:lnTo>
                    <a:lnTo>
                      <a:pt x="37" y="15"/>
                    </a:lnTo>
                    <a:lnTo>
                      <a:pt x="35" y="10"/>
                    </a:lnTo>
                    <a:lnTo>
                      <a:pt x="32" y="6"/>
                    </a:lnTo>
                    <a:lnTo>
                      <a:pt x="28" y="3"/>
                    </a:lnTo>
                    <a:lnTo>
                      <a:pt x="24" y="0"/>
                    </a:lnTo>
                    <a:lnTo>
                      <a:pt x="19" y="0"/>
                    </a:lnTo>
                    <a:lnTo>
                      <a:pt x="14" y="0"/>
                    </a:lnTo>
                    <a:lnTo>
                      <a:pt x="9" y="3"/>
                    </a:lnTo>
                    <a:lnTo>
                      <a:pt x="5" y="6"/>
                    </a:lnTo>
                    <a:lnTo>
                      <a:pt x="2" y="10"/>
                    </a:lnTo>
                    <a:lnTo>
                      <a:pt x="0" y="15"/>
                    </a:lnTo>
                    <a:lnTo>
                      <a:pt x="0" y="20"/>
                    </a:lnTo>
                    <a:lnTo>
                      <a:pt x="0" y="24"/>
                    </a:lnTo>
                    <a:lnTo>
                      <a:pt x="2" y="29"/>
                    </a:lnTo>
                    <a:lnTo>
                      <a:pt x="5" y="33"/>
                    </a:lnTo>
                    <a:lnTo>
                      <a:pt x="9" y="36"/>
                    </a:lnTo>
                    <a:lnTo>
                      <a:pt x="14" y="38"/>
                    </a:lnTo>
                    <a:lnTo>
                      <a:pt x="19" y="38"/>
                    </a:lnTo>
                    <a:lnTo>
                      <a:pt x="19"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123"/>
              <p:cNvSpPr>
                <a:spLocks/>
              </p:cNvSpPr>
              <p:nvPr/>
            </p:nvSpPr>
            <p:spPr bwMode="auto">
              <a:xfrm>
                <a:off x="2611438" y="4603750"/>
                <a:ext cx="30163" cy="30163"/>
              </a:xfrm>
              <a:custGeom>
                <a:avLst/>
                <a:gdLst>
                  <a:gd name="T0" fmla="*/ 20 w 40"/>
                  <a:gd name="T1" fmla="*/ 38 h 38"/>
                  <a:gd name="T2" fmla="*/ 25 w 40"/>
                  <a:gd name="T3" fmla="*/ 38 h 38"/>
                  <a:gd name="T4" fmla="*/ 29 w 40"/>
                  <a:gd name="T5" fmla="*/ 36 h 38"/>
                  <a:gd name="T6" fmla="*/ 33 w 40"/>
                  <a:gd name="T7" fmla="*/ 33 h 38"/>
                  <a:gd name="T8" fmla="*/ 37 w 40"/>
                  <a:gd name="T9" fmla="*/ 29 h 38"/>
                  <a:gd name="T10" fmla="*/ 38 w 40"/>
                  <a:gd name="T11" fmla="*/ 24 h 38"/>
                  <a:gd name="T12" fmla="*/ 40 w 40"/>
                  <a:gd name="T13" fmla="*/ 20 h 38"/>
                  <a:gd name="T14" fmla="*/ 38 w 40"/>
                  <a:gd name="T15" fmla="*/ 15 h 38"/>
                  <a:gd name="T16" fmla="*/ 37 w 40"/>
                  <a:gd name="T17" fmla="*/ 10 h 38"/>
                  <a:gd name="T18" fmla="*/ 33 w 40"/>
                  <a:gd name="T19" fmla="*/ 6 h 38"/>
                  <a:gd name="T20" fmla="*/ 29 w 40"/>
                  <a:gd name="T21" fmla="*/ 3 h 38"/>
                  <a:gd name="T22" fmla="*/ 25 w 40"/>
                  <a:gd name="T23" fmla="*/ 0 h 38"/>
                  <a:gd name="T24" fmla="*/ 20 w 40"/>
                  <a:gd name="T25" fmla="*/ 0 h 38"/>
                  <a:gd name="T26" fmla="*/ 15 w 40"/>
                  <a:gd name="T27" fmla="*/ 0 h 38"/>
                  <a:gd name="T28" fmla="*/ 11 w 40"/>
                  <a:gd name="T29" fmla="*/ 3 h 38"/>
                  <a:gd name="T30" fmla="*/ 7 w 40"/>
                  <a:gd name="T31" fmla="*/ 6 h 38"/>
                  <a:gd name="T32" fmla="*/ 3 w 40"/>
                  <a:gd name="T33" fmla="*/ 10 h 38"/>
                  <a:gd name="T34" fmla="*/ 2 w 40"/>
                  <a:gd name="T35" fmla="*/ 15 h 38"/>
                  <a:gd name="T36" fmla="*/ 0 w 40"/>
                  <a:gd name="T37" fmla="*/ 20 h 38"/>
                  <a:gd name="T38" fmla="*/ 2 w 40"/>
                  <a:gd name="T39" fmla="*/ 24 h 38"/>
                  <a:gd name="T40" fmla="*/ 3 w 40"/>
                  <a:gd name="T41" fmla="*/ 29 h 38"/>
                  <a:gd name="T42" fmla="*/ 7 w 40"/>
                  <a:gd name="T43" fmla="*/ 33 h 38"/>
                  <a:gd name="T44" fmla="*/ 11 w 40"/>
                  <a:gd name="T45" fmla="*/ 36 h 38"/>
                  <a:gd name="T46" fmla="*/ 15 w 40"/>
                  <a:gd name="T47" fmla="*/ 38 h 38"/>
                  <a:gd name="T48" fmla="*/ 20 w 40"/>
                  <a:gd name="T49" fmla="*/ 38 h 38"/>
                  <a:gd name="T50" fmla="*/ 20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20" y="38"/>
                    </a:moveTo>
                    <a:lnTo>
                      <a:pt x="25" y="38"/>
                    </a:lnTo>
                    <a:lnTo>
                      <a:pt x="29" y="36"/>
                    </a:lnTo>
                    <a:lnTo>
                      <a:pt x="33" y="33"/>
                    </a:lnTo>
                    <a:lnTo>
                      <a:pt x="37" y="29"/>
                    </a:lnTo>
                    <a:lnTo>
                      <a:pt x="38" y="24"/>
                    </a:lnTo>
                    <a:lnTo>
                      <a:pt x="40" y="20"/>
                    </a:lnTo>
                    <a:lnTo>
                      <a:pt x="38" y="15"/>
                    </a:lnTo>
                    <a:lnTo>
                      <a:pt x="37" y="10"/>
                    </a:lnTo>
                    <a:lnTo>
                      <a:pt x="33" y="6"/>
                    </a:lnTo>
                    <a:lnTo>
                      <a:pt x="29" y="3"/>
                    </a:lnTo>
                    <a:lnTo>
                      <a:pt x="25" y="0"/>
                    </a:lnTo>
                    <a:lnTo>
                      <a:pt x="20" y="0"/>
                    </a:lnTo>
                    <a:lnTo>
                      <a:pt x="15" y="0"/>
                    </a:lnTo>
                    <a:lnTo>
                      <a:pt x="11" y="3"/>
                    </a:lnTo>
                    <a:lnTo>
                      <a:pt x="7" y="6"/>
                    </a:lnTo>
                    <a:lnTo>
                      <a:pt x="3" y="10"/>
                    </a:lnTo>
                    <a:lnTo>
                      <a:pt x="2" y="15"/>
                    </a:lnTo>
                    <a:lnTo>
                      <a:pt x="0" y="20"/>
                    </a:lnTo>
                    <a:lnTo>
                      <a:pt x="2" y="24"/>
                    </a:lnTo>
                    <a:lnTo>
                      <a:pt x="3" y="29"/>
                    </a:lnTo>
                    <a:lnTo>
                      <a:pt x="7" y="33"/>
                    </a:lnTo>
                    <a:lnTo>
                      <a:pt x="11" y="36"/>
                    </a:lnTo>
                    <a:lnTo>
                      <a:pt x="15" y="38"/>
                    </a:lnTo>
                    <a:lnTo>
                      <a:pt x="20" y="38"/>
                    </a:lnTo>
                    <a:lnTo>
                      <a:pt x="20"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Line 124"/>
              <p:cNvSpPr>
                <a:spLocks noChangeShapeType="1"/>
              </p:cNvSpPr>
              <p:nvPr/>
            </p:nvSpPr>
            <p:spPr bwMode="auto">
              <a:xfrm flipV="1">
                <a:off x="955675" y="4846638"/>
                <a:ext cx="0" cy="19050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125"/>
              <p:cNvSpPr>
                <a:spLocks noChangeShapeType="1"/>
              </p:cNvSpPr>
              <p:nvPr/>
            </p:nvSpPr>
            <p:spPr bwMode="auto">
              <a:xfrm flipV="1">
                <a:off x="1027113" y="4791075"/>
                <a:ext cx="0" cy="169863"/>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126"/>
              <p:cNvSpPr>
                <a:spLocks noChangeShapeType="1"/>
              </p:cNvSpPr>
              <p:nvPr/>
            </p:nvSpPr>
            <p:spPr bwMode="auto">
              <a:xfrm flipV="1">
                <a:off x="1752600" y="4911725"/>
                <a:ext cx="0" cy="173038"/>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127"/>
              <p:cNvSpPr>
                <a:spLocks noChangeShapeType="1"/>
              </p:cNvSpPr>
              <p:nvPr/>
            </p:nvSpPr>
            <p:spPr bwMode="auto">
              <a:xfrm flipV="1">
                <a:off x="1100138" y="4752975"/>
                <a:ext cx="0" cy="18415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128"/>
              <p:cNvSpPr>
                <a:spLocks noChangeShapeType="1"/>
              </p:cNvSpPr>
              <p:nvPr/>
            </p:nvSpPr>
            <p:spPr bwMode="auto">
              <a:xfrm flipV="1">
                <a:off x="1316038" y="4802188"/>
                <a:ext cx="0" cy="16827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129"/>
              <p:cNvSpPr>
                <a:spLocks noChangeShapeType="1"/>
              </p:cNvSpPr>
              <p:nvPr/>
            </p:nvSpPr>
            <p:spPr bwMode="auto">
              <a:xfrm flipV="1">
                <a:off x="1465263" y="4872038"/>
                <a:ext cx="0" cy="16192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130"/>
              <p:cNvSpPr>
                <a:spLocks noChangeShapeType="1"/>
              </p:cNvSpPr>
              <p:nvPr/>
            </p:nvSpPr>
            <p:spPr bwMode="auto">
              <a:xfrm flipV="1">
                <a:off x="1173163" y="4714875"/>
                <a:ext cx="0" cy="22225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Line 131"/>
              <p:cNvSpPr>
                <a:spLocks noChangeShapeType="1"/>
              </p:cNvSpPr>
              <p:nvPr/>
            </p:nvSpPr>
            <p:spPr bwMode="auto">
              <a:xfrm flipV="1">
                <a:off x="879475" y="4913313"/>
                <a:ext cx="0" cy="18732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Line 132"/>
              <p:cNvSpPr>
                <a:spLocks noChangeShapeType="1"/>
              </p:cNvSpPr>
              <p:nvPr/>
            </p:nvSpPr>
            <p:spPr bwMode="auto">
              <a:xfrm flipV="1">
                <a:off x="919163" y="4887913"/>
                <a:ext cx="0" cy="204788"/>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133"/>
              <p:cNvSpPr>
                <a:spLocks noChangeShapeType="1"/>
              </p:cNvSpPr>
              <p:nvPr/>
            </p:nvSpPr>
            <p:spPr bwMode="auto">
              <a:xfrm flipV="1">
                <a:off x="2622550" y="4943475"/>
                <a:ext cx="0" cy="141288"/>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Freeform 134"/>
              <p:cNvSpPr>
                <a:spLocks/>
              </p:cNvSpPr>
              <p:nvPr/>
            </p:nvSpPr>
            <p:spPr bwMode="auto">
              <a:xfrm>
                <a:off x="879475" y="4714875"/>
                <a:ext cx="1743075" cy="228600"/>
              </a:xfrm>
              <a:custGeom>
                <a:avLst/>
                <a:gdLst>
                  <a:gd name="T0" fmla="*/ 2197 w 2197"/>
                  <a:gd name="T1" fmla="*/ 288 h 288"/>
                  <a:gd name="T2" fmla="*/ 1100 w 2197"/>
                  <a:gd name="T3" fmla="*/ 248 h 288"/>
                  <a:gd name="T4" fmla="*/ 737 w 2197"/>
                  <a:gd name="T5" fmla="*/ 198 h 288"/>
                  <a:gd name="T6" fmla="*/ 550 w 2197"/>
                  <a:gd name="T7" fmla="*/ 109 h 288"/>
                  <a:gd name="T8" fmla="*/ 369 w 2197"/>
                  <a:gd name="T9" fmla="*/ 0 h 288"/>
                  <a:gd name="T10" fmla="*/ 278 w 2197"/>
                  <a:gd name="T11" fmla="*/ 49 h 288"/>
                  <a:gd name="T12" fmla="*/ 186 w 2197"/>
                  <a:gd name="T13" fmla="*/ 96 h 288"/>
                  <a:gd name="T14" fmla="*/ 97 w 2197"/>
                  <a:gd name="T15" fmla="*/ 167 h 288"/>
                  <a:gd name="T16" fmla="*/ 50 w 2197"/>
                  <a:gd name="T17" fmla="*/ 218 h 288"/>
                  <a:gd name="T18" fmla="*/ 0 w 2197"/>
                  <a:gd name="T19" fmla="*/ 24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7" h="288">
                    <a:moveTo>
                      <a:pt x="2197" y="288"/>
                    </a:moveTo>
                    <a:lnTo>
                      <a:pt x="1100" y="248"/>
                    </a:lnTo>
                    <a:lnTo>
                      <a:pt x="737" y="198"/>
                    </a:lnTo>
                    <a:lnTo>
                      <a:pt x="550" y="109"/>
                    </a:lnTo>
                    <a:lnTo>
                      <a:pt x="369" y="0"/>
                    </a:lnTo>
                    <a:lnTo>
                      <a:pt x="278" y="49"/>
                    </a:lnTo>
                    <a:lnTo>
                      <a:pt x="186" y="96"/>
                    </a:lnTo>
                    <a:lnTo>
                      <a:pt x="97" y="167"/>
                    </a:lnTo>
                    <a:lnTo>
                      <a:pt x="50" y="218"/>
                    </a:lnTo>
                    <a:lnTo>
                      <a:pt x="0" y="249"/>
                    </a:lnTo>
                  </a:path>
                </a:pathLst>
              </a:custGeom>
              <a:noFill/>
              <a:ln w="19050">
                <a:solidFill>
                  <a:srgbClr val="00CC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Freeform 135"/>
              <p:cNvSpPr>
                <a:spLocks/>
              </p:cNvSpPr>
              <p:nvPr/>
            </p:nvSpPr>
            <p:spPr bwMode="auto">
              <a:xfrm>
                <a:off x="863600" y="4897438"/>
                <a:ext cx="31750" cy="30163"/>
              </a:xfrm>
              <a:custGeom>
                <a:avLst/>
                <a:gdLst>
                  <a:gd name="T0" fmla="*/ 6 w 40"/>
                  <a:gd name="T1" fmla="*/ 32 h 37"/>
                  <a:gd name="T2" fmla="*/ 11 w 40"/>
                  <a:gd name="T3" fmla="*/ 35 h 37"/>
                  <a:gd name="T4" fmla="*/ 15 w 40"/>
                  <a:gd name="T5" fmla="*/ 37 h 37"/>
                  <a:gd name="T6" fmla="*/ 20 w 40"/>
                  <a:gd name="T7" fmla="*/ 37 h 37"/>
                  <a:gd name="T8" fmla="*/ 25 w 40"/>
                  <a:gd name="T9" fmla="*/ 37 h 37"/>
                  <a:gd name="T10" fmla="*/ 29 w 40"/>
                  <a:gd name="T11" fmla="*/ 35 h 37"/>
                  <a:gd name="T12" fmla="*/ 33 w 40"/>
                  <a:gd name="T13" fmla="*/ 32 h 37"/>
                  <a:gd name="T14" fmla="*/ 37 w 40"/>
                  <a:gd name="T15" fmla="*/ 28 h 37"/>
                  <a:gd name="T16" fmla="*/ 38 w 40"/>
                  <a:gd name="T17" fmla="*/ 24 h 37"/>
                  <a:gd name="T18" fmla="*/ 40 w 40"/>
                  <a:gd name="T19" fmla="*/ 19 h 37"/>
                  <a:gd name="T20" fmla="*/ 38 w 40"/>
                  <a:gd name="T21" fmla="*/ 14 h 37"/>
                  <a:gd name="T22" fmla="*/ 37 w 40"/>
                  <a:gd name="T23" fmla="*/ 9 h 37"/>
                  <a:gd name="T24" fmla="*/ 33 w 40"/>
                  <a:gd name="T25" fmla="*/ 5 h 37"/>
                  <a:gd name="T26" fmla="*/ 29 w 40"/>
                  <a:gd name="T27" fmla="*/ 2 h 37"/>
                  <a:gd name="T28" fmla="*/ 25 w 40"/>
                  <a:gd name="T29" fmla="*/ 1 h 37"/>
                  <a:gd name="T30" fmla="*/ 20 w 40"/>
                  <a:gd name="T31" fmla="*/ 0 h 37"/>
                  <a:gd name="T32" fmla="*/ 15 w 40"/>
                  <a:gd name="T33" fmla="*/ 1 h 37"/>
                  <a:gd name="T34" fmla="*/ 11 w 40"/>
                  <a:gd name="T35" fmla="*/ 2 h 37"/>
                  <a:gd name="T36" fmla="*/ 6 w 40"/>
                  <a:gd name="T37" fmla="*/ 5 h 37"/>
                  <a:gd name="T38" fmla="*/ 3 w 40"/>
                  <a:gd name="T39" fmla="*/ 9 h 37"/>
                  <a:gd name="T40" fmla="*/ 2 w 40"/>
                  <a:gd name="T41" fmla="*/ 14 h 37"/>
                  <a:gd name="T42" fmla="*/ 0 w 40"/>
                  <a:gd name="T43" fmla="*/ 19 h 37"/>
                  <a:gd name="T44" fmla="*/ 2 w 40"/>
                  <a:gd name="T45" fmla="*/ 24 h 37"/>
                  <a:gd name="T46" fmla="*/ 3 w 40"/>
                  <a:gd name="T47" fmla="*/ 28 h 37"/>
                  <a:gd name="T48" fmla="*/ 6 w 40"/>
                  <a:gd name="T49" fmla="*/ 32 h 37"/>
                  <a:gd name="T50" fmla="*/ 6 w 40"/>
                  <a:gd name="T51"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7">
                    <a:moveTo>
                      <a:pt x="6" y="32"/>
                    </a:moveTo>
                    <a:lnTo>
                      <a:pt x="11" y="35"/>
                    </a:lnTo>
                    <a:lnTo>
                      <a:pt x="15" y="37"/>
                    </a:lnTo>
                    <a:lnTo>
                      <a:pt x="20" y="37"/>
                    </a:lnTo>
                    <a:lnTo>
                      <a:pt x="25" y="37"/>
                    </a:lnTo>
                    <a:lnTo>
                      <a:pt x="29" y="35"/>
                    </a:lnTo>
                    <a:lnTo>
                      <a:pt x="33" y="32"/>
                    </a:lnTo>
                    <a:lnTo>
                      <a:pt x="37" y="28"/>
                    </a:lnTo>
                    <a:lnTo>
                      <a:pt x="38" y="24"/>
                    </a:lnTo>
                    <a:lnTo>
                      <a:pt x="40" y="19"/>
                    </a:lnTo>
                    <a:lnTo>
                      <a:pt x="38" y="14"/>
                    </a:lnTo>
                    <a:lnTo>
                      <a:pt x="37" y="9"/>
                    </a:lnTo>
                    <a:lnTo>
                      <a:pt x="33" y="5"/>
                    </a:lnTo>
                    <a:lnTo>
                      <a:pt x="29" y="2"/>
                    </a:lnTo>
                    <a:lnTo>
                      <a:pt x="25" y="1"/>
                    </a:lnTo>
                    <a:lnTo>
                      <a:pt x="20" y="0"/>
                    </a:lnTo>
                    <a:lnTo>
                      <a:pt x="15" y="1"/>
                    </a:lnTo>
                    <a:lnTo>
                      <a:pt x="11" y="2"/>
                    </a:lnTo>
                    <a:lnTo>
                      <a:pt x="6" y="5"/>
                    </a:lnTo>
                    <a:lnTo>
                      <a:pt x="3" y="9"/>
                    </a:lnTo>
                    <a:lnTo>
                      <a:pt x="2" y="14"/>
                    </a:lnTo>
                    <a:lnTo>
                      <a:pt x="0" y="19"/>
                    </a:lnTo>
                    <a:lnTo>
                      <a:pt x="2" y="24"/>
                    </a:lnTo>
                    <a:lnTo>
                      <a:pt x="3" y="28"/>
                    </a:lnTo>
                    <a:lnTo>
                      <a:pt x="6" y="32"/>
                    </a:lnTo>
                    <a:lnTo>
                      <a:pt x="6" y="32"/>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 name="Freeform 136"/>
              <p:cNvSpPr>
                <a:spLocks/>
              </p:cNvSpPr>
              <p:nvPr/>
            </p:nvSpPr>
            <p:spPr bwMode="auto">
              <a:xfrm>
                <a:off x="903288" y="4872038"/>
                <a:ext cx="31750" cy="31750"/>
              </a:xfrm>
              <a:custGeom>
                <a:avLst/>
                <a:gdLst>
                  <a:gd name="T0" fmla="*/ 7 w 39"/>
                  <a:gd name="T1" fmla="*/ 33 h 39"/>
                  <a:gd name="T2" fmla="*/ 11 w 39"/>
                  <a:gd name="T3" fmla="*/ 37 h 39"/>
                  <a:gd name="T4" fmla="*/ 15 w 39"/>
                  <a:gd name="T5" fmla="*/ 38 h 39"/>
                  <a:gd name="T6" fmla="*/ 20 w 39"/>
                  <a:gd name="T7" fmla="*/ 39 h 39"/>
                  <a:gd name="T8" fmla="*/ 25 w 39"/>
                  <a:gd name="T9" fmla="*/ 38 h 39"/>
                  <a:gd name="T10" fmla="*/ 29 w 39"/>
                  <a:gd name="T11" fmla="*/ 37 h 39"/>
                  <a:gd name="T12" fmla="*/ 33 w 39"/>
                  <a:gd name="T13" fmla="*/ 33 h 39"/>
                  <a:gd name="T14" fmla="*/ 37 w 39"/>
                  <a:gd name="T15" fmla="*/ 29 h 39"/>
                  <a:gd name="T16" fmla="*/ 38 w 39"/>
                  <a:gd name="T17" fmla="*/ 25 h 39"/>
                  <a:gd name="T18" fmla="*/ 39 w 39"/>
                  <a:gd name="T19" fmla="*/ 20 h 39"/>
                  <a:gd name="T20" fmla="*/ 38 w 39"/>
                  <a:gd name="T21" fmla="*/ 15 h 39"/>
                  <a:gd name="T22" fmla="*/ 37 w 39"/>
                  <a:gd name="T23" fmla="*/ 11 h 39"/>
                  <a:gd name="T24" fmla="*/ 33 w 39"/>
                  <a:gd name="T25" fmla="*/ 7 h 39"/>
                  <a:gd name="T26" fmla="*/ 29 w 39"/>
                  <a:gd name="T27" fmla="*/ 3 h 39"/>
                  <a:gd name="T28" fmla="*/ 25 w 39"/>
                  <a:gd name="T29" fmla="*/ 1 h 39"/>
                  <a:gd name="T30" fmla="*/ 20 w 39"/>
                  <a:gd name="T31" fmla="*/ 0 h 39"/>
                  <a:gd name="T32" fmla="*/ 15 w 39"/>
                  <a:gd name="T33" fmla="*/ 1 h 39"/>
                  <a:gd name="T34" fmla="*/ 11 w 39"/>
                  <a:gd name="T35" fmla="*/ 3 h 39"/>
                  <a:gd name="T36" fmla="*/ 7 w 39"/>
                  <a:gd name="T37" fmla="*/ 7 h 39"/>
                  <a:gd name="T38" fmla="*/ 3 w 39"/>
                  <a:gd name="T39" fmla="*/ 11 h 39"/>
                  <a:gd name="T40" fmla="*/ 1 w 39"/>
                  <a:gd name="T41" fmla="*/ 15 h 39"/>
                  <a:gd name="T42" fmla="*/ 0 w 39"/>
                  <a:gd name="T43" fmla="*/ 20 h 39"/>
                  <a:gd name="T44" fmla="*/ 1 w 39"/>
                  <a:gd name="T45" fmla="*/ 25 h 39"/>
                  <a:gd name="T46" fmla="*/ 3 w 39"/>
                  <a:gd name="T47" fmla="*/ 29 h 39"/>
                  <a:gd name="T48" fmla="*/ 7 w 39"/>
                  <a:gd name="T49" fmla="*/ 33 h 39"/>
                  <a:gd name="T50" fmla="*/ 7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7" y="33"/>
                    </a:moveTo>
                    <a:lnTo>
                      <a:pt x="11" y="37"/>
                    </a:lnTo>
                    <a:lnTo>
                      <a:pt x="15" y="38"/>
                    </a:lnTo>
                    <a:lnTo>
                      <a:pt x="20" y="39"/>
                    </a:lnTo>
                    <a:lnTo>
                      <a:pt x="25" y="38"/>
                    </a:lnTo>
                    <a:lnTo>
                      <a:pt x="29" y="37"/>
                    </a:lnTo>
                    <a:lnTo>
                      <a:pt x="33" y="33"/>
                    </a:lnTo>
                    <a:lnTo>
                      <a:pt x="37" y="29"/>
                    </a:lnTo>
                    <a:lnTo>
                      <a:pt x="38" y="25"/>
                    </a:lnTo>
                    <a:lnTo>
                      <a:pt x="39" y="20"/>
                    </a:lnTo>
                    <a:lnTo>
                      <a:pt x="38" y="15"/>
                    </a:lnTo>
                    <a:lnTo>
                      <a:pt x="37" y="11"/>
                    </a:lnTo>
                    <a:lnTo>
                      <a:pt x="33" y="7"/>
                    </a:lnTo>
                    <a:lnTo>
                      <a:pt x="29" y="3"/>
                    </a:lnTo>
                    <a:lnTo>
                      <a:pt x="25" y="1"/>
                    </a:lnTo>
                    <a:lnTo>
                      <a:pt x="20" y="0"/>
                    </a:lnTo>
                    <a:lnTo>
                      <a:pt x="15" y="1"/>
                    </a:lnTo>
                    <a:lnTo>
                      <a:pt x="11" y="3"/>
                    </a:lnTo>
                    <a:lnTo>
                      <a:pt x="7" y="7"/>
                    </a:lnTo>
                    <a:lnTo>
                      <a:pt x="3" y="11"/>
                    </a:lnTo>
                    <a:lnTo>
                      <a:pt x="1" y="15"/>
                    </a:lnTo>
                    <a:lnTo>
                      <a:pt x="0" y="20"/>
                    </a:lnTo>
                    <a:lnTo>
                      <a:pt x="1" y="25"/>
                    </a:lnTo>
                    <a:lnTo>
                      <a:pt x="3" y="29"/>
                    </a:lnTo>
                    <a:lnTo>
                      <a:pt x="7" y="33"/>
                    </a:lnTo>
                    <a:lnTo>
                      <a:pt x="7"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 name="Freeform 137"/>
              <p:cNvSpPr>
                <a:spLocks/>
              </p:cNvSpPr>
              <p:nvPr/>
            </p:nvSpPr>
            <p:spPr bwMode="auto">
              <a:xfrm>
                <a:off x="941388" y="4832350"/>
                <a:ext cx="30163" cy="30163"/>
              </a:xfrm>
              <a:custGeom>
                <a:avLst/>
                <a:gdLst>
                  <a:gd name="T0" fmla="*/ 5 w 38"/>
                  <a:gd name="T1" fmla="*/ 33 h 39"/>
                  <a:gd name="T2" fmla="*/ 9 w 38"/>
                  <a:gd name="T3" fmla="*/ 37 h 39"/>
                  <a:gd name="T4" fmla="*/ 14 w 38"/>
                  <a:gd name="T5" fmla="*/ 38 h 39"/>
                  <a:gd name="T6" fmla="*/ 18 w 38"/>
                  <a:gd name="T7" fmla="*/ 39 h 39"/>
                  <a:gd name="T8" fmla="*/ 23 w 38"/>
                  <a:gd name="T9" fmla="*/ 38 h 39"/>
                  <a:gd name="T10" fmla="*/ 28 w 38"/>
                  <a:gd name="T11" fmla="*/ 37 h 39"/>
                  <a:gd name="T12" fmla="*/ 32 w 38"/>
                  <a:gd name="T13" fmla="*/ 33 h 39"/>
                  <a:gd name="T14" fmla="*/ 35 w 38"/>
                  <a:gd name="T15" fmla="*/ 29 h 39"/>
                  <a:gd name="T16" fmla="*/ 38 w 38"/>
                  <a:gd name="T17" fmla="*/ 25 h 39"/>
                  <a:gd name="T18" fmla="*/ 38 w 38"/>
                  <a:gd name="T19" fmla="*/ 20 h 39"/>
                  <a:gd name="T20" fmla="*/ 38 w 38"/>
                  <a:gd name="T21" fmla="*/ 14 h 39"/>
                  <a:gd name="T22" fmla="*/ 35 w 38"/>
                  <a:gd name="T23" fmla="*/ 11 h 39"/>
                  <a:gd name="T24" fmla="*/ 32 w 38"/>
                  <a:gd name="T25" fmla="*/ 7 h 39"/>
                  <a:gd name="T26" fmla="*/ 28 w 38"/>
                  <a:gd name="T27" fmla="*/ 3 h 39"/>
                  <a:gd name="T28" fmla="*/ 23 w 38"/>
                  <a:gd name="T29" fmla="*/ 1 h 39"/>
                  <a:gd name="T30" fmla="*/ 18 w 38"/>
                  <a:gd name="T31" fmla="*/ 0 h 39"/>
                  <a:gd name="T32" fmla="*/ 14 w 38"/>
                  <a:gd name="T33" fmla="*/ 1 h 39"/>
                  <a:gd name="T34" fmla="*/ 9 w 38"/>
                  <a:gd name="T35" fmla="*/ 3 h 39"/>
                  <a:gd name="T36" fmla="*/ 5 w 38"/>
                  <a:gd name="T37" fmla="*/ 7 h 39"/>
                  <a:gd name="T38" fmla="*/ 2 w 38"/>
                  <a:gd name="T39" fmla="*/ 11 h 39"/>
                  <a:gd name="T40" fmla="*/ 0 w 38"/>
                  <a:gd name="T41" fmla="*/ 14 h 39"/>
                  <a:gd name="T42" fmla="*/ 0 w 38"/>
                  <a:gd name="T43" fmla="*/ 20 h 39"/>
                  <a:gd name="T44" fmla="*/ 0 w 38"/>
                  <a:gd name="T45" fmla="*/ 25 h 39"/>
                  <a:gd name="T46" fmla="*/ 2 w 38"/>
                  <a:gd name="T47" fmla="*/ 29 h 39"/>
                  <a:gd name="T48" fmla="*/ 5 w 38"/>
                  <a:gd name="T49" fmla="*/ 33 h 39"/>
                  <a:gd name="T50" fmla="*/ 5 w 38"/>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5" y="33"/>
                    </a:moveTo>
                    <a:lnTo>
                      <a:pt x="9" y="37"/>
                    </a:lnTo>
                    <a:lnTo>
                      <a:pt x="14" y="38"/>
                    </a:lnTo>
                    <a:lnTo>
                      <a:pt x="18" y="39"/>
                    </a:lnTo>
                    <a:lnTo>
                      <a:pt x="23" y="38"/>
                    </a:lnTo>
                    <a:lnTo>
                      <a:pt x="28" y="37"/>
                    </a:lnTo>
                    <a:lnTo>
                      <a:pt x="32" y="33"/>
                    </a:lnTo>
                    <a:lnTo>
                      <a:pt x="35" y="29"/>
                    </a:lnTo>
                    <a:lnTo>
                      <a:pt x="38" y="25"/>
                    </a:lnTo>
                    <a:lnTo>
                      <a:pt x="38" y="20"/>
                    </a:lnTo>
                    <a:lnTo>
                      <a:pt x="38" y="14"/>
                    </a:lnTo>
                    <a:lnTo>
                      <a:pt x="35" y="11"/>
                    </a:lnTo>
                    <a:lnTo>
                      <a:pt x="32" y="7"/>
                    </a:lnTo>
                    <a:lnTo>
                      <a:pt x="28" y="3"/>
                    </a:lnTo>
                    <a:lnTo>
                      <a:pt x="23" y="1"/>
                    </a:lnTo>
                    <a:lnTo>
                      <a:pt x="18" y="0"/>
                    </a:lnTo>
                    <a:lnTo>
                      <a:pt x="14" y="1"/>
                    </a:lnTo>
                    <a:lnTo>
                      <a:pt x="9" y="3"/>
                    </a:lnTo>
                    <a:lnTo>
                      <a:pt x="5" y="7"/>
                    </a:lnTo>
                    <a:lnTo>
                      <a:pt x="2" y="11"/>
                    </a:lnTo>
                    <a:lnTo>
                      <a:pt x="0" y="14"/>
                    </a:lnTo>
                    <a:lnTo>
                      <a:pt x="0" y="20"/>
                    </a:lnTo>
                    <a:lnTo>
                      <a:pt x="0" y="25"/>
                    </a:lnTo>
                    <a:lnTo>
                      <a:pt x="2" y="29"/>
                    </a:lnTo>
                    <a:lnTo>
                      <a:pt x="5" y="33"/>
                    </a:lnTo>
                    <a:lnTo>
                      <a:pt x="5"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3" name="Freeform 138"/>
              <p:cNvSpPr>
                <a:spLocks/>
              </p:cNvSpPr>
              <p:nvPr/>
            </p:nvSpPr>
            <p:spPr bwMode="auto">
              <a:xfrm>
                <a:off x="1011238" y="4776788"/>
                <a:ext cx="31750" cy="30163"/>
              </a:xfrm>
              <a:custGeom>
                <a:avLst/>
                <a:gdLst>
                  <a:gd name="T0" fmla="*/ 6 w 40"/>
                  <a:gd name="T1" fmla="*/ 32 h 38"/>
                  <a:gd name="T2" fmla="*/ 11 w 40"/>
                  <a:gd name="T3" fmla="*/ 35 h 38"/>
                  <a:gd name="T4" fmla="*/ 15 w 40"/>
                  <a:gd name="T5" fmla="*/ 38 h 38"/>
                  <a:gd name="T6" fmla="*/ 20 w 40"/>
                  <a:gd name="T7" fmla="*/ 38 h 38"/>
                  <a:gd name="T8" fmla="*/ 25 w 40"/>
                  <a:gd name="T9" fmla="*/ 38 h 38"/>
                  <a:gd name="T10" fmla="*/ 29 w 40"/>
                  <a:gd name="T11" fmla="*/ 35 h 38"/>
                  <a:gd name="T12" fmla="*/ 33 w 40"/>
                  <a:gd name="T13" fmla="*/ 32 h 38"/>
                  <a:gd name="T14" fmla="*/ 37 w 40"/>
                  <a:gd name="T15" fmla="*/ 28 h 38"/>
                  <a:gd name="T16" fmla="*/ 38 w 40"/>
                  <a:gd name="T17" fmla="*/ 23 h 38"/>
                  <a:gd name="T18" fmla="*/ 40 w 40"/>
                  <a:gd name="T19" fmla="*/ 18 h 38"/>
                  <a:gd name="T20" fmla="*/ 38 w 40"/>
                  <a:gd name="T21" fmla="*/ 14 h 38"/>
                  <a:gd name="T22" fmla="*/ 37 w 40"/>
                  <a:gd name="T23" fmla="*/ 9 h 38"/>
                  <a:gd name="T24" fmla="*/ 33 w 40"/>
                  <a:gd name="T25" fmla="*/ 5 h 38"/>
                  <a:gd name="T26" fmla="*/ 29 w 40"/>
                  <a:gd name="T27" fmla="*/ 2 h 38"/>
                  <a:gd name="T28" fmla="*/ 25 w 40"/>
                  <a:gd name="T29" fmla="*/ 0 h 38"/>
                  <a:gd name="T30" fmla="*/ 20 w 40"/>
                  <a:gd name="T31" fmla="*/ 0 h 38"/>
                  <a:gd name="T32" fmla="*/ 15 w 40"/>
                  <a:gd name="T33" fmla="*/ 0 h 38"/>
                  <a:gd name="T34" fmla="*/ 11 w 40"/>
                  <a:gd name="T35" fmla="*/ 2 h 38"/>
                  <a:gd name="T36" fmla="*/ 6 w 40"/>
                  <a:gd name="T37" fmla="*/ 5 h 38"/>
                  <a:gd name="T38" fmla="*/ 3 w 40"/>
                  <a:gd name="T39" fmla="*/ 9 h 38"/>
                  <a:gd name="T40" fmla="*/ 2 w 40"/>
                  <a:gd name="T41" fmla="*/ 14 h 38"/>
                  <a:gd name="T42" fmla="*/ 0 w 40"/>
                  <a:gd name="T43" fmla="*/ 18 h 38"/>
                  <a:gd name="T44" fmla="*/ 2 w 40"/>
                  <a:gd name="T45" fmla="*/ 23 h 38"/>
                  <a:gd name="T46" fmla="*/ 3 w 40"/>
                  <a:gd name="T47" fmla="*/ 28 h 38"/>
                  <a:gd name="T48" fmla="*/ 6 w 40"/>
                  <a:gd name="T49" fmla="*/ 32 h 38"/>
                  <a:gd name="T50" fmla="*/ 6 w 40"/>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6" y="32"/>
                    </a:moveTo>
                    <a:lnTo>
                      <a:pt x="11" y="35"/>
                    </a:lnTo>
                    <a:lnTo>
                      <a:pt x="15" y="38"/>
                    </a:lnTo>
                    <a:lnTo>
                      <a:pt x="20" y="38"/>
                    </a:lnTo>
                    <a:lnTo>
                      <a:pt x="25" y="38"/>
                    </a:lnTo>
                    <a:lnTo>
                      <a:pt x="29" y="35"/>
                    </a:lnTo>
                    <a:lnTo>
                      <a:pt x="33" y="32"/>
                    </a:lnTo>
                    <a:lnTo>
                      <a:pt x="37" y="28"/>
                    </a:lnTo>
                    <a:lnTo>
                      <a:pt x="38" y="23"/>
                    </a:lnTo>
                    <a:lnTo>
                      <a:pt x="40" y="18"/>
                    </a:lnTo>
                    <a:lnTo>
                      <a:pt x="38" y="14"/>
                    </a:lnTo>
                    <a:lnTo>
                      <a:pt x="37" y="9"/>
                    </a:lnTo>
                    <a:lnTo>
                      <a:pt x="33" y="5"/>
                    </a:lnTo>
                    <a:lnTo>
                      <a:pt x="29" y="2"/>
                    </a:lnTo>
                    <a:lnTo>
                      <a:pt x="25" y="0"/>
                    </a:lnTo>
                    <a:lnTo>
                      <a:pt x="20" y="0"/>
                    </a:lnTo>
                    <a:lnTo>
                      <a:pt x="15" y="0"/>
                    </a:lnTo>
                    <a:lnTo>
                      <a:pt x="11" y="2"/>
                    </a:lnTo>
                    <a:lnTo>
                      <a:pt x="6" y="5"/>
                    </a:lnTo>
                    <a:lnTo>
                      <a:pt x="3" y="9"/>
                    </a:lnTo>
                    <a:lnTo>
                      <a:pt x="2" y="14"/>
                    </a:lnTo>
                    <a:lnTo>
                      <a:pt x="0" y="18"/>
                    </a:lnTo>
                    <a:lnTo>
                      <a:pt x="2" y="23"/>
                    </a:lnTo>
                    <a:lnTo>
                      <a:pt x="3" y="28"/>
                    </a:lnTo>
                    <a:lnTo>
                      <a:pt x="6" y="32"/>
                    </a:lnTo>
                    <a:lnTo>
                      <a:pt x="6" y="32"/>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4" name="Freeform 139"/>
              <p:cNvSpPr>
                <a:spLocks/>
              </p:cNvSpPr>
              <p:nvPr/>
            </p:nvSpPr>
            <p:spPr bwMode="auto">
              <a:xfrm>
                <a:off x="1084263" y="4738688"/>
                <a:ext cx="31750" cy="30163"/>
              </a:xfrm>
              <a:custGeom>
                <a:avLst/>
                <a:gdLst>
                  <a:gd name="T0" fmla="*/ 6 w 39"/>
                  <a:gd name="T1" fmla="*/ 33 h 38"/>
                  <a:gd name="T2" fmla="*/ 10 w 39"/>
                  <a:gd name="T3" fmla="*/ 36 h 38"/>
                  <a:gd name="T4" fmla="*/ 14 w 39"/>
                  <a:gd name="T5" fmla="*/ 38 h 38"/>
                  <a:gd name="T6" fmla="*/ 20 w 39"/>
                  <a:gd name="T7" fmla="*/ 38 h 38"/>
                  <a:gd name="T8" fmla="*/ 25 w 39"/>
                  <a:gd name="T9" fmla="*/ 38 h 38"/>
                  <a:gd name="T10" fmla="*/ 29 w 39"/>
                  <a:gd name="T11" fmla="*/ 36 h 38"/>
                  <a:gd name="T12" fmla="*/ 34 w 39"/>
                  <a:gd name="T13" fmla="*/ 33 h 38"/>
                  <a:gd name="T14" fmla="*/ 37 w 39"/>
                  <a:gd name="T15" fmla="*/ 29 h 38"/>
                  <a:gd name="T16" fmla="*/ 38 w 39"/>
                  <a:gd name="T17" fmla="*/ 25 h 38"/>
                  <a:gd name="T18" fmla="*/ 39 w 39"/>
                  <a:gd name="T19" fmla="*/ 20 h 38"/>
                  <a:gd name="T20" fmla="*/ 38 w 39"/>
                  <a:gd name="T21" fmla="*/ 15 h 38"/>
                  <a:gd name="T22" fmla="*/ 37 w 39"/>
                  <a:gd name="T23" fmla="*/ 9 h 38"/>
                  <a:gd name="T24" fmla="*/ 34 w 39"/>
                  <a:gd name="T25" fmla="*/ 5 h 38"/>
                  <a:gd name="T26" fmla="*/ 29 w 39"/>
                  <a:gd name="T27" fmla="*/ 3 h 38"/>
                  <a:gd name="T28" fmla="*/ 25 w 39"/>
                  <a:gd name="T29" fmla="*/ 2 h 38"/>
                  <a:gd name="T30" fmla="*/ 20 w 39"/>
                  <a:gd name="T31" fmla="*/ 0 h 38"/>
                  <a:gd name="T32" fmla="*/ 14 w 39"/>
                  <a:gd name="T33" fmla="*/ 2 h 38"/>
                  <a:gd name="T34" fmla="*/ 10 w 39"/>
                  <a:gd name="T35" fmla="*/ 3 h 38"/>
                  <a:gd name="T36" fmla="*/ 6 w 39"/>
                  <a:gd name="T37" fmla="*/ 5 h 38"/>
                  <a:gd name="T38" fmla="*/ 3 w 39"/>
                  <a:gd name="T39" fmla="*/ 9 h 38"/>
                  <a:gd name="T40" fmla="*/ 1 w 39"/>
                  <a:gd name="T41" fmla="*/ 15 h 38"/>
                  <a:gd name="T42" fmla="*/ 0 w 39"/>
                  <a:gd name="T43" fmla="*/ 20 h 38"/>
                  <a:gd name="T44" fmla="*/ 1 w 39"/>
                  <a:gd name="T45" fmla="*/ 25 h 38"/>
                  <a:gd name="T46" fmla="*/ 3 w 39"/>
                  <a:gd name="T47" fmla="*/ 29 h 38"/>
                  <a:gd name="T48" fmla="*/ 6 w 39"/>
                  <a:gd name="T49" fmla="*/ 33 h 38"/>
                  <a:gd name="T50" fmla="*/ 6 w 39"/>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6" y="33"/>
                    </a:moveTo>
                    <a:lnTo>
                      <a:pt x="10" y="36"/>
                    </a:lnTo>
                    <a:lnTo>
                      <a:pt x="14" y="38"/>
                    </a:lnTo>
                    <a:lnTo>
                      <a:pt x="20" y="38"/>
                    </a:lnTo>
                    <a:lnTo>
                      <a:pt x="25" y="38"/>
                    </a:lnTo>
                    <a:lnTo>
                      <a:pt x="29" y="36"/>
                    </a:lnTo>
                    <a:lnTo>
                      <a:pt x="34" y="33"/>
                    </a:lnTo>
                    <a:lnTo>
                      <a:pt x="37" y="29"/>
                    </a:lnTo>
                    <a:lnTo>
                      <a:pt x="38" y="25"/>
                    </a:lnTo>
                    <a:lnTo>
                      <a:pt x="39" y="20"/>
                    </a:lnTo>
                    <a:lnTo>
                      <a:pt x="38" y="15"/>
                    </a:lnTo>
                    <a:lnTo>
                      <a:pt x="37" y="9"/>
                    </a:lnTo>
                    <a:lnTo>
                      <a:pt x="34" y="5"/>
                    </a:lnTo>
                    <a:lnTo>
                      <a:pt x="29" y="3"/>
                    </a:lnTo>
                    <a:lnTo>
                      <a:pt x="25" y="2"/>
                    </a:lnTo>
                    <a:lnTo>
                      <a:pt x="20" y="0"/>
                    </a:lnTo>
                    <a:lnTo>
                      <a:pt x="14" y="2"/>
                    </a:lnTo>
                    <a:lnTo>
                      <a:pt x="10" y="3"/>
                    </a:lnTo>
                    <a:lnTo>
                      <a:pt x="6" y="5"/>
                    </a:lnTo>
                    <a:lnTo>
                      <a:pt x="3" y="9"/>
                    </a:lnTo>
                    <a:lnTo>
                      <a:pt x="1" y="15"/>
                    </a:lnTo>
                    <a:lnTo>
                      <a:pt x="0" y="20"/>
                    </a:lnTo>
                    <a:lnTo>
                      <a:pt x="1" y="25"/>
                    </a:lnTo>
                    <a:lnTo>
                      <a:pt x="3" y="29"/>
                    </a:lnTo>
                    <a:lnTo>
                      <a:pt x="6" y="33"/>
                    </a:lnTo>
                    <a:lnTo>
                      <a:pt x="6"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5" name="Freeform 140"/>
              <p:cNvSpPr>
                <a:spLocks/>
              </p:cNvSpPr>
              <p:nvPr/>
            </p:nvSpPr>
            <p:spPr bwMode="auto">
              <a:xfrm>
                <a:off x="1157288" y="4699000"/>
                <a:ext cx="30163" cy="31750"/>
              </a:xfrm>
              <a:custGeom>
                <a:avLst/>
                <a:gdLst>
                  <a:gd name="T0" fmla="*/ 5 w 38"/>
                  <a:gd name="T1" fmla="*/ 33 h 39"/>
                  <a:gd name="T2" fmla="*/ 9 w 38"/>
                  <a:gd name="T3" fmla="*/ 36 h 39"/>
                  <a:gd name="T4" fmla="*/ 14 w 38"/>
                  <a:gd name="T5" fmla="*/ 38 h 39"/>
                  <a:gd name="T6" fmla="*/ 18 w 38"/>
                  <a:gd name="T7" fmla="*/ 39 h 39"/>
                  <a:gd name="T8" fmla="*/ 23 w 38"/>
                  <a:gd name="T9" fmla="*/ 38 h 39"/>
                  <a:gd name="T10" fmla="*/ 29 w 38"/>
                  <a:gd name="T11" fmla="*/ 36 h 39"/>
                  <a:gd name="T12" fmla="*/ 33 w 38"/>
                  <a:gd name="T13" fmla="*/ 33 h 39"/>
                  <a:gd name="T14" fmla="*/ 35 w 38"/>
                  <a:gd name="T15" fmla="*/ 29 h 39"/>
                  <a:gd name="T16" fmla="*/ 38 w 38"/>
                  <a:gd name="T17" fmla="*/ 25 h 39"/>
                  <a:gd name="T18" fmla="*/ 38 w 38"/>
                  <a:gd name="T19" fmla="*/ 19 h 39"/>
                  <a:gd name="T20" fmla="*/ 38 w 38"/>
                  <a:gd name="T21" fmla="*/ 14 h 39"/>
                  <a:gd name="T22" fmla="*/ 35 w 38"/>
                  <a:gd name="T23" fmla="*/ 10 h 39"/>
                  <a:gd name="T24" fmla="*/ 33 w 38"/>
                  <a:gd name="T25" fmla="*/ 6 h 39"/>
                  <a:gd name="T26" fmla="*/ 29 w 38"/>
                  <a:gd name="T27" fmla="*/ 2 h 39"/>
                  <a:gd name="T28" fmla="*/ 23 w 38"/>
                  <a:gd name="T29" fmla="*/ 1 h 39"/>
                  <a:gd name="T30" fmla="*/ 18 w 38"/>
                  <a:gd name="T31" fmla="*/ 0 h 39"/>
                  <a:gd name="T32" fmla="*/ 14 w 38"/>
                  <a:gd name="T33" fmla="*/ 1 h 39"/>
                  <a:gd name="T34" fmla="*/ 9 w 38"/>
                  <a:gd name="T35" fmla="*/ 2 h 39"/>
                  <a:gd name="T36" fmla="*/ 5 w 38"/>
                  <a:gd name="T37" fmla="*/ 6 h 39"/>
                  <a:gd name="T38" fmla="*/ 3 w 38"/>
                  <a:gd name="T39" fmla="*/ 10 h 39"/>
                  <a:gd name="T40" fmla="*/ 0 w 38"/>
                  <a:gd name="T41" fmla="*/ 14 h 39"/>
                  <a:gd name="T42" fmla="*/ 0 w 38"/>
                  <a:gd name="T43" fmla="*/ 19 h 39"/>
                  <a:gd name="T44" fmla="*/ 0 w 38"/>
                  <a:gd name="T45" fmla="*/ 25 h 39"/>
                  <a:gd name="T46" fmla="*/ 3 w 38"/>
                  <a:gd name="T47" fmla="*/ 29 h 39"/>
                  <a:gd name="T48" fmla="*/ 5 w 38"/>
                  <a:gd name="T49" fmla="*/ 33 h 39"/>
                  <a:gd name="T50" fmla="*/ 5 w 38"/>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5" y="33"/>
                    </a:moveTo>
                    <a:lnTo>
                      <a:pt x="9" y="36"/>
                    </a:lnTo>
                    <a:lnTo>
                      <a:pt x="14" y="38"/>
                    </a:lnTo>
                    <a:lnTo>
                      <a:pt x="18" y="39"/>
                    </a:lnTo>
                    <a:lnTo>
                      <a:pt x="23" y="38"/>
                    </a:lnTo>
                    <a:lnTo>
                      <a:pt x="29" y="36"/>
                    </a:lnTo>
                    <a:lnTo>
                      <a:pt x="33" y="33"/>
                    </a:lnTo>
                    <a:lnTo>
                      <a:pt x="35" y="29"/>
                    </a:lnTo>
                    <a:lnTo>
                      <a:pt x="38" y="25"/>
                    </a:lnTo>
                    <a:lnTo>
                      <a:pt x="38" y="19"/>
                    </a:lnTo>
                    <a:lnTo>
                      <a:pt x="38" y="14"/>
                    </a:lnTo>
                    <a:lnTo>
                      <a:pt x="35" y="10"/>
                    </a:lnTo>
                    <a:lnTo>
                      <a:pt x="33" y="6"/>
                    </a:lnTo>
                    <a:lnTo>
                      <a:pt x="29" y="2"/>
                    </a:lnTo>
                    <a:lnTo>
                      <a:pt x="23" y="1"/>
                    </a:lnTo>
                    <a:lnTo>
                      <a:pt x="18" y="0"/>
                    </a:lnTo>
                    <a:lnTo>
                      <a:pt x="14" y="1"/>
                    </a:lnTo>
                    <a:lnTo>
                      <a:pt x="9" y="2"/>
                    </a:lnTo>
                    <a:lnTo>
                      <a:pt x="5" y="6"/>
                    </a:lnTo>
                    <a:lnTo>
                      <a:pt x="3" y="10"/>
                    </a:lnTo>
                    <a:lnTo>
                      <a:pt x="0" y="14"/>
                    </a:lnTo>
                    <a:lnTo>
                      <a:pt x="0" y="19"/>
                    </a:lnTo>
                    <a:lnTo>
                      <a:pt x="0" y="25"/>
                    </a:lnTo>
                    <a:lnTo>
                      <a:pt x="3" y="29"/>
                    </a:lnTo>
                    <a:lnTo>
                      <a:pt x="5" y="33"/>
                    </a:lnTo>
                    <a:lnTo>
                      <a:pt x="5"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6" name="Freeform 141"/>
              <p:cNvSpPr>
                <a:spLocks/>
              </p:cNvSpPr>
              <p:nvPr/>
            </p:nvSpPr>
            <p:spPr bwMode="auto">
              <a:xfrm>
                <a:off x="1300163" y="4786313"/>
                <a:ext cx="30163" cy="30163"/>
              </a:xfrm>
              <a:custGeom>
                <a:avLst/>
                <a:gdLst>
                  <a:gd name="T0" fmla="*/ 5 w 38"/>
                  <a:gd name="T1" fmla="*/ 32 h 38"/>
                  <a:gd name="T2" fmla="*/ 9 w 38"/>
                  <a:gd name="T3" fmla="*/ 35 h 38"/>
                  <a:gd name="T4" fmla="*/ 15 w 38"/>
                  <a:gd name="T5" fmla="*/ 38 h 38"/>
                  <a:gd name="T6" fmla="*/ 20 w 38"/>
                  <a:gd name="T7" fmla="*/ 38 h 38"/>
                  <a:gd name="T8" fmla="*/ 24 w 38"/>
                  <a:gd name="T9" fmla="*/ 38 h 38"/>
                  <a:gd name="T10" fmla="*/ 29 w 38"/>
                  <a:gd name="T11" fmla="*/ 35 h 38"/>
                  <a:gd name="T12" fmla="*/ 33 w 38"/>
                  <a:gd name="T13" fmla="*/ 32 h 38"/>
                  <a:gd name="T14" fmla="*/ 36 w 38"/>
                  <a:gd name="T15" fmla="*/ 29 h 38"/>
                  <a:gd name="T16" fmla="*/ 38 w 38"/>
                  <a:gd name="T17" fmla="*/ 23 h 38"/>
                  <a:gd name="T18" fmla="*/ 38 w 38"/>
                  <a:gd name="T19" fmla="*/ 18 h 38"/>
                  <a:gd name="T20" fmla="*/ 38 w 38"/>
                  <a:gd name="T21" fmla="*/ 14 h 38"/>
                  <a:gd name="T22" fmla="*/ 36 w 38"/>
                  <a:gd name="T23" fmla="*/ 9 h 38"/>
                  <a:gd name="T24" fmla="*/ 33 w 38"/>
                  <a:gd name="T25" fmla="*/ 5 h 38"/>
                  <a:gd name="T26" fmla="*/ 29 w 38"/>
                  <a:gd name="T27" fmla="*/ 2 h 38"/>
                  <a:gd name="T28" fmla="*/ 24 w 38"/>
                  <a:gd name="T29" fmla="*/ 0 h 38"/>
                  <a:gd name="T30" fmla="*/ 20 w 38"/>
                  <a:gd name="T31" fmla="*/ 0 h 38"/>
                  <a:gd name="T32" fmla="*/ 15 w 38"/>
                  <a:gd name="T33" fmla="*/ 0 h 38"/>
                  <a:gd name="T34" fmla="*/ 9 w 38"/>
                  <a:gd name="T35" fmla="*/ 2 h 38"/>
                  <a:gd name="T36" fmla="*/ 5 w 38"/>
                  <a:gd name="T37" fmla="*/ 5 h 38"/>
                  <a:gd name="T38" fmla="*/ 3 w 38"/>
                  <a:gd name="T39" fmla="*/ 9 h 38"/>
                  <a:gd name="T40" fmla="*/ 0 w 38"/>
                  <a:gd name="T41" fmla="*/ 14 h 38"/>
                  <a:gd name="T42" fmla="*/ 0 w 38"/>
                  <a:gd name="T43" fmla="*/ 18 h 38"/>
                  <a:gd name="T44" fmla="*/ 0 w 38"/>
                  <a:gd name="T45" fmla="*/ 23 h 38"/>
                  <a:gd name="T46" fmla="*/ 3 w 38"/>
                  <a:gd name="T47" fmla="*/ 29 h 38"/>
                  <a:gd name="T48" fmla="*/ 5 w 38"/>
                  <a:gd name="T49" fmla="*/ 32 h 38"/>
                  <a:gd name="T50" fmla="*/ 5 w 38"/>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5" y="32"/>
                    </a:moveTo>
                    <a:lnTo>
                      <a:pt x="9" y="35"/>
                    </a:lnTo>
                    <a:lnTo>
                      <a:pt x="15" y="38"/>
                    </a:lnTo>
                    <a:lnTo>
                      <a:pt x="20" y="38"/>
                    </a:lnTo>
                    <a:lnTo>
                      <a:pt x="24" y="38"/>
                    </a:lnTo>
                    <a:lnTo>
                      <a:pt x="29" y="35"/>
                    </a:lnTo>
                    <a:lnTo>
                      <a:pt x="33" y="32"/>
                    </a:lnTo>
                    <a:lnTo>
                      <a:pt x="36" y="29"/>
                    </a:lnTo>
                    <a:lnTo>
                      <a:pt x="38" y="23"/>
                    </a:lnTo>
                    <a:lnTo>
                      <a:pt x="38" y="18"/>
                    </a:lnTo>
                    <a:lnTo>
                      <a:pt x="38" y="14"/>
                    </a:lnTo>
                    <a:lnTo>
                      <a:pt x="36" y="9"/>
                    </a:lnTo>
                    <a:lnTo>
                      <a:pt x="33" y="5"/>
                    </a:lnTo>
                    <a:lnTo>
                      <a:pt x="29" y="2"/>
                    </a:lnTo>
                    <a:lnTo>
                      <a:pt x="24" y="0"/>
                    </a:lnTo>
                    <a:lnTo>
                      <a:pt x="20" y="0"/>
                    </a:lnTo>
                    <a:lnTo>
                      <a:pt x="15" y="0"/>
                    </a:lnTo>
                    <a:lnTo>
                      <a:pt x="9" y="2"/>
                    </a:lnTo>
                    <a:lnTo>
                      <a:pt x="5" y="5"/>
                    </a:lnTo>
                    <a:lnTo>
                      <a:pt x="3" y="9"/>
                    </a:lnTo>
                    <a:lnTo>
                      <a:pt x="0" y="14"/>
                    </a:lnTo>
                    <a:lnTo>
                      <a:pt x="0" y="18"/>
                    </a:lnTo>
                    <a:lnTo>
                      <a:pt x="0" y="23"/>
                    </a:lnTo>
                    <a:lnTo>
                      <a:pt x="3" y="29"/>
                    </a:lnTo>
                    <a:lnTo>
                      <a:pt x="5" y="32"/>
                    </a:lnTo>
                    <a:lnTo>
                      <a:pt x="5" y="32"/>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7" name="Freeform 142"/>
              <p:cNvSpPr>
                <a:spLocks/>
              </p:cNvSpPr>
              <p:nvPr/>
            </p:nvSpPr>
            <p:spPr bwMode="auto">
              <a:xfrm>
                <a:off x="1449388" y="4856163"/>
                <a:ext cx="30163" cy="31750"/>
              </a:xfrm>
              <a:custGeom>
                <a:avLst/>
                <a:gdLst>
                  <a:gd name="T0" fmla="*/ 5 w 38"/>
                  <a:gd name="T1" fmla="*/ 33 h 40"/>
                  <a:gd name="T2" fmla="*/ 9 w 38"/>
                  <a:gd name="T3" fmla="*/ 37 h 40"/>
                  <a:gd name="T4" fmla="*/ 14 w 38"/>
                  <a:gd name="T5" fmla="*/ 38 h 40"/>
                  <a:gd name="T6" fmla="*/ 18 w 38"/>
                  <a:gd name="T7" fmla="*/ 40 h 40"/>
                  <a:gd name="T8" fmla="*/ 23 w 38"/>
                  <a:gd name="T9" fmla="*/ 38 h 40"/>
                  <a:gd name="T10" fmla="*/ 29 w 38"/>
                  <a:gd name="T11" fmla="*/ 37 h 40"/>
                  <a:gd name="T12" fmla="*/ 33 w 38"/>
                  <a:gd name="T13" fmla="*/ 33 h 40"/>
                  <a:gd name="T14" fmla="*/ 35 w 38"/>
                  <a:gd name="T15" fmla="*/ 29 h 40"/>
                  <a:gd name="T16" fmla="*/ 38 w 38"/>
                  <a:gd name="T17" fmla="*/ 25 h 40"/>
                  <a:gd name="T18" fmla="*/ 38 w 38"/>
                  <a:gd name="T19" fmla="*/ 20 h 40"/>
                  <a:gd name="T20" fmla="*/ 38 w 38"/>
                  <a:gd name="T21" fmla="*/ 15 h 40"/>
                  <a:gd name="T22" fmla="*/ 35 w 38"/>
                  <a:gd name="T23" fmla="*/ 11 h 40"/>
                  <a:gd name="T24" fmla="*/ 33 w 38"/>
                  <a:gd name="T25" fmla="*/ 7 h 40"/>
                  <a:gd name="T26" fmla="*/ 29 w 38"/>
                  <a:gd name="T27" fmla="*/ 3 h 40"/>
                  <a:gd name="T28" fmla="*/ 23 w 38"/>
                  <a:gd name="T29" fmla="*/ 2 h 40"/>
                  <a:gd name="T30" fmla="*/ 18 w 38"/>
                  <a:gd name="T31" fmla="*/ 0 h 40"/>
                  <a:gd name="T32" fmla="*/ 14 w 38"/>
                  <a:gd name="T33" fmla="*/ 2 h 40"/>
                  <a:gd name="T34" fmla="*/ 9 w 38"/>
                  <a:gd name="T35" fmla="*/ 3 h 40"/>
                  <a:gd name="T36" fmla="*/ 5 w 38"/>
                  <a:gd name="T37" fmla="*/ 7 h 40"/>
                  <a:gd name="T38" fmla="*/ 2 w 38"/>
                  <a:gd name="T39" fmla="*/ 11 h 40"/>
                  <a:gd name="T40" fmla="*/ 0 w 38"/>
                  <a:gd name="T41" fmla="*/ 15 h 40"/>
                  <a:gd name="T42" fmla="*/ 0 w 38"/>
                  <a:gd name="T43" fmla="*/ 20 h 40"/>
                  <a:gd name="T44" fmla="*/ 0 w 38"/>
                  <a:gd name="T45" fmla="*/ 25 h 40"/>
                  <a:gd name="T46" fmla="*/ 2 w 38"/>
                  <a:gd name="T47" fmla="*/ 29 h 40"/>
                  <a:gd name="T48" fmla="*/ 5 w 38"/>
                  <a:gd name="T49" fmla="*/ 33 h 40"/>
                  <a:gd name="T50" fmla="*/ 5 w 38"/>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5" y="33"/>
                    </a:moveTo>
                    <a:lnTo>
                      <a:pt x="9" y="37"/>
                    </a:lnTo>
                    <a:lnTo>
                      <a:pt x="14" y="38"/>
                    </a:lnTo>
                    <a:lnTo>
                      <a:pt x="18" y="40"/>
                    </a:lnTo>
                    <a:lnTo>
                      <a:pt x="23" y="38"/>
                    </a:lnTo>
                    <a:lnTo>
                      <a:pt x="29" y="37"/>
                    </a:lnTo>
                    <a:lnTo>
                      <a:pt x="33" y="33"/>
                    </a:lnTo>
                    <a:lnTo>
                      <a:pt x="35" y="29"/>
                    </a:lnTo>
                    <a:lnTo>
                      <a:pt x="38" y="25"/>
                    </a:lnTo>
                    <a:lnTo>
                      <a:pt x="38" y="20"/>
                    </a:lnTo>
                    <a:lnTo>
                      <a:pt x="38" y="15"/>
                    </a:lnTo>
                    <a:lnTo>
                      <a:pt x="35" y="11"/>
                    </a:lnTo>
                    <a:lnTo>
                      <a:pt x="33" y="7"/>
                    </a:lnTo>
                    <a:lnTo>
                      <a:pt x="29" y="3"/>
                    </a:lnTo>
                    <a:lnTo>
                      <a:pt x="23" y="2"/>
                    </a:lnTo>
                    <a:lnTo>
                      <a:pt x="18" y="0"/>
                    </a:lnTo>
                    <a:lnTo>
                      <a:pt x="14" y="2"/>
                    </a:lnTo>
                    <a:lnTo>
                      <a:pt x="9" y="3"/>
                    </a:lnTo>
                    <a:lnTo>
                      <a:pt x="5" y="7"/>
                    </a:lnTo>
                    <a:lnTo>
                      <a:pt x="2" y="11"/>
                    </a:lnTo>
                    <a:lnTo>
                      <a:pt x="0" y="15"/>
                    </a:lnTo>
                    <a:lnTo>
                      <a:pt x="0" y="20"/>
                    </a:lnTo>
                    <a:lnTo>
                      <a:pt x="0" y="25"/>
                    </a:lnTo>
                    <a:lnTo>
                      <a:pt x="2" y="29"/>
                    </a:lnTo>
                    <a:lnTo>
                      <a:pt x="5" y="33"/>
                    </a:lnTo>
                    <a:lnTo>
                      <a:pt x="5"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8" name="Freeform 143"/>
              <p:cNvSpPr>
                <a:spLocks/>
              </p:cNvSpPr>
              <p:nvPr/>
            </p:nvSpPr>
            <p:spPr bwMode="auto">
              <a:xfrm>
                <a:off x="1736725" y="4895850"/>
                <a:ext cx="31750" cy="30163"/>
              </a:xfrm>
              <a:custGeom>
                <a:avLst/>
                <a:gdLst>
                  <a:gd name="T0" fmla="*/ 7 w 39"/>
                  <a:gd name="T1" fmla="*/ 33 h 38"/>
                  <a:gd name="T2" fmla="*/ 11 w 39"/>
                  <a:gd name="T3" fmla="*/ 37 h 38"/>
                  <a:gd name="T4" fmla="*/ 15 w 39"/>
                  <a:gd name="T5" fmla="*/ 38 h 38"/>
                  <a:gd name="T6" fmla="*/ 20 w 39"/>
                  <a:gd name="T7" fmla="*/ 38 h 38"/>
                  <a:gd name="T8" fmla="*/ 25 w 39"/>
                  <a:gd name="T9" fmla="*/ 38 h 38"/>
                  <a:gd name="T10" fmla="*/ 29 w 39"/>
                  <a:gd name="T11" fmla="*/ 37 h 38"/>
                  <a:gd name="T12" fmla="*/ 33 w 39"/>
                  <a:gd name="T13" fmla="*/ 33 h 38"/>
                  <a:gd name="T14" fmla="*/ 37 w 39"/>
                  <a:gd name="T15" fmla="*/ 29 h 38"/>
                  <a:gd name="T16" fmla="*/ 38 w 39"/>
                  <a:gd name="T17" fmla="*/ 25 h 38"/>
                  <a:gd name="T18" fmla="*/ 39 w 39"/>
                  <a:gd name="T19" fmla="*/ 20 h 38"/>
                  <a:gd name="T20" fmla="*/ 38 w 39"/>
                  <a:gd name="T21" fmla="*/ 15 h 38"/>
                  <a:gd name="T22" fmla="*/ 37 w 39"/>
                  <a:gd name="T23" fmla="*/ 9 h 38"/>
                  <a:gd name="T24" fmla="*/ 33 w 39"/>
                  <a:gd name="T25" fmla="*/ 5 h 38"/>
                  <a:gd name="T26" fmla="*/ 29 w 39"/>
                  <a:gd name="T27" fmla="*/ 3 h 38"/>
                  <a:gd name="T28" fmla="*/ 25 w 39"/>
                  <a:gd name="T29" fmla="*/ 2 h 38"/>
                  <a:gd name="T30" fmla="*/ 20 w 39"/>
                  <a:gd name="T31" fmla="*/ 0 h 38"/>
                  <a:gd name="T32" fmla="*/ 15 w 39"/>
                  <a:gd name="T33" fmla="*/ 2 h 38"/>
                  <a:gd name="T34" fmla="*/ 11 w 39"/>
                  <a:gd name="T35" fmla="*/ 3 h 38"/>
                  <a:gd name="T36" fmla="*/ 7 w 39"/>
                  <a:gd name="T37" fmla="*/ 5 h 38"/>
                  <a:gd name="T38" fmla="*/ 3 w 39"/>
                  <a:gd name="T39" fmla="*/ 9 h 38"/>
                  <a:gd name="T40" fmla="*/ 1 w 39"/>
                  <a:gd name="T41" fmla="*/ 15 h 38"/>
                  <a:gd name="T42" fmla="*/ 0 w 39"/>
                  <a:gd name="T43" fmla="*/ 20 h 38"/>
                  <a:gd name="T44" fmla="*/ 1 w 39"/>
                  <a:gd name="T45" fmla="*/ 25 h 38"/>
                  <a:gd name="T46" fmla="*/ 3 w 39"/>
                  <a:gd name="T47" fmla="*/ 29 h 38"/>
                  <a:gd name="T48" fmla="*/ 7 w 39"/>
                  <a:gd name="T49" fmla="*/ 33 h 38"/>
                  <a:gd name="T50" fmla="*/ 7 w 39"/>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7" y="33"/>
                    </a:moveTo>
                    <a:lnTo>
                      <a:pt x="11" y="37"/>
                    </a:lnTo>
                    <a:lnTo>
                      <a:pt x="15" y="38"/>
                    </a:lnTo>
                    <a:lnTo>
                      <a:pt x="20" y="38"/>
                    </a:lnTo>
                    <a:lnTo>
                      <a:pt x="25" y="38"/>
                    </a:lnTo>
                    <a:lnTo>
                      <a:pt x="29" y="37"/>
                    </a:lnTo>
                    <a:lnTo>
                      <a:pt x="33" y="33"/>
                    </a:lnTo>
                    <a:lnTo>
                      <a:pt x="37" y="29"/>
                    </a:lnTo>
                    <a:lnTo>
                      <a:pt x="38" y="25"/>
                    </a:lnTo>
                    <a:lnTo>
                      <a:pt x="39" y="20"/>
                    </a:lnTo>
                    <a:lnTo>
                      <a:pt x="38" y="15"/>
                    </a:lnTo>
                    <a:lnTo>
                      <a:pt x="37" y="9"/>
                    </a:lnTo>
                    <a:lnTo>
                      <a:pt x="33" y="5"/>
                    </a:lnTo>
                    <a:lnTo>
                      <a:pt x="29" y="3"/>
                    </a:lnTo>
                    <a:lnTo>
                      <a:pt x="25" y="2"/>
                    </a:lnTo>
                    <a:lnTo>
                      <a:pt x="20" y="0"/>
                    </a:lnTo>
                    <a:lnTo>
                      <a:pt x="15" y="2"/>
                    </a:lnTo>
                    <a:lnTo>
                      <a:pt x="11" y="3"/>
                    </a:lnTo>
                    <a:lnTo>
                      <a:pt x="7" y="5"/>
                    </a:lnTo>
                    <a:lnTo>
                      <a:pt x="3" y="9"/>
                    </a:lnTo>
                    <a:lnTo>
                      <a:pt x="1" y="15"/>
                    </a:lnTo>
                    <a:lnTo>
                      <a:pt x="0" y="20"/>
                    </a:lnTo>
                    <a:lnTo>
                      <a:pt x="1" y="25"/>
                    </a:lnTo>
                    <a:lnTo>
                      <a:pt x="3" y="29"/>
                    </a:lnTo>
                    <a:lnTo>
                      <a:pt x="7" y="33"/>
                    </a:lnTo>
                    <a:lnTo>
                      <a:pt x="7"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9" name="Freeform 144"/>
              <p:cNvSpPr>
                <a:spLocks/>
              </p:cNvSpPr>
              <p:nvPr/>
            </p:nvSpPr>
            <p:spPr bwMode="auto">
              <a:xfrm>
                <a:off x="2608263" y="4927600"/>
                <a:ext cx="30163" cy="30163"/>
              </a:xfrm>
              <a:custGeom>
                <a:avLst/>
                <a:gdLst>
                  <a:gd name="T0" fmla="*/ 6 w 38"/>
                  <a:gd name="T1" fmla="*/ 33 h 38"/>
                  <a:gd name="T2" fmla="*/ 9 w 38"/>
                  <a:gd name="T3" fmla="*/ 35 h 38"/>
                  <a:gd name="T4" fmla="*/ 15 w 38"/>
                  <a:gd name="T5" fmla="*/ 38 h 38"/>
                  <a:gd name="T6" fmla="*/ 20 w 38"/>
                  <a:gd name="T7" fmla="*/ 38 h 38"/>
                  <a:gd name="T8" fmla="*/ 24 w 38"/>
                  <a:gd name="T9" fmla="*/ 38 h 38"/>
                  <a:gd name="T10" fmla="*/ 29 w 38"/>
                  <a:gd name="T11" fmla="*/ 35 h 38"/>
                  <a:gd name="T12" fmla="*/ 33 w 38"/>
                  <a:gd name="T13" fmla="*/ 33 h 38"/>
                  <a:gd name="T14" fmla="*/ 36 w 38"/>
                  <a:gd name="T15" fmla="*/ 29 h 38"/>
                  <a:gd name="T16" fmla="*/ 38 w 38"/>
                  <a:gd name="T17" fmla="*/ 25 h 38"/>
                  <a:gd name="T18" fmla="*/ 38 w 38"/>
                  <a:gd name="T19" fmla="*/ 19 h 38"/>
                  <a:gd name="T20" fmla="*/ 38 w 38"/>
                  <a:gd name="T21" fmla="*/ 14 h 38"/>
                  <a:gd name="T22" fmla="*/ 36 w 38"/>
                  <a:gd name="T23" fmla="*/ 9 h 38"/>
                  <a:gd name="T24" fmla="*/ 33 w 38"/>
                  <a:gd name="T25" fmla="*/ 5 h 38"/>
                  <a:gd name="T26" fmla="*/ 29 w 38"/>
                  <a:gd name="T27" fmla="*/ 2 h 38"/>
                  <a:gd name="T28" fmla="*/ 24 w 38"/>
                  <a:gd name="T29" fmla="*/ 0 h 38"/>
                  <a:gd name="T30" fmla="*/ 20 w 38"/>
                  <a:gd name="T31" fmla="*/ 0 h 38"/>
                  <a:gd name="T32" fmla="*/ 15 w 38"/>
                  <a:gd name="T33" fmla="*/ 0 h 38"/>
                  <a:gd name="T34" fmla="*/ 9 w 38"/>
                  <a:gd name="T35" fmla="*/ 2 h 38"/>
                  <a:gd name="T36" fmla="*/ 6 w 38"/>
                  <a:gd name="T37" fmla="*/ 5 h 38"/>
                  <a:gd name="T38" fmla="*/ 3 w 38"/>
                  <a:gd name="T39" fmla="*/ 9 h 38"/>
                  <a:gd name="T40" fmla="*/ 0 w 38"/>
                  <a:gd name="T41" fmla="*/ 14 h 38"/>
                  <a:gd name="T42" fmla="*/ 0 w 38"/>
                  <a:gd name="T43" fmla="*/ 19 h 38"/>
                  <a:gd name="T44" fmla="*/ 0 w 38"/>
                  <a:gd name="T45" fmla="*/ 25 h 38"/>
                  <a:gd name="T46" fmla="*/ 3 w 38"/>
                  <a:gd name="T47" fmla="*/ 29 h 38"/>
                  <a:gd name="T48" fmla="*/ 6 w 38"/>
                  <a:gd name="T49" fmla="*/ 33 h 38"/>
                  <a:gd name="T50" fmla="*/ 6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6" y="33"/>
                    </a:moveTo>
                    <a:lnTo>
                      <a:pt x="9" y="35"/>
                    </a:lnTo>
                    <a:lnTo>
                      <a:pt x="15" y="38"/>
                    </a:lnTo>
                    <a:lnTo>
                      <a:pt x="20" y="38"/>
                    </a:lnTo>
                    <a:lnTo>
                      <a:pt x="24" y="38"/>
                    </a:lnTo>
                    <a:lnTo>
                      <a:pt x="29" y="35"/>
                    </a:lnTo>
                    <a:lnTo>
                      <a:pt x="33" y="33"/>
                    </a:lnTo>
                    <a:lnTo>
                      <a:pt x="36" y="29"/>
                    </a:lnTo>
                    <a:lnTo>
                      <a:pt x="38" y="25"/>
                    </a:lnTo>
                    <a:lnTo>
                      <a:pt x="38" y="19"/>
                    </a:lnTo>
                    <a:lnTo>
                      <a:pt x="38" y="14"/>
                    </a:lnTo>
                    <a:lnTo>
                      <a:pt x="36" y="9"/>
                    </a:lnTo>
                    <a:lnTo>
                      <a:pt x="33" y="5"/>
                    </a:lnTo>
                    <a:lnTo>
                      <a:pt x="29" y="2"/>
                    </a:lnTo>
                    <a:lnTo>
                      <a:pt x="24" y="0"/>
                    </a:lnTo>
                    <a:lnTo>
                      <a:pt x="20" y="0"/>
                    </a:lnTo>
                    <a:lnTo>
                      <a:pt x="15" y="0"/>
                    </a:lnTo>
                    <a:lnTo>
                      <a:pt x="9" y="2"/>
                    </a:lnTo>
                    <a:lnTo>
                      <a:pt x="6" y="5"/>
                    </a:lnTo>
                    <a:lnTo>
                      <a:pt x="3" y="9"/>
                    </a:lnTo>
                    <a:lnTo>
                      <a:pt x="0" y="14"/>
                    </a:lnTo>
                    <a:lnTo>
                      <a:pt x="0" y="19"/>
                    </a:lnTo>
                    <a:lnTo>
                      <a:pt x="0" y="25"/>
                    </a:lnTo>
                    <a:lnTo>
                      <a:pt x="3" y="29"/>
                    </a:lnTo>
                    <a:lnTo>
                      <a:pt x="6" y="33"/>
                    </a:lnTo>
                    <a:lnTo>
                      <a:pt x="6" y="3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0" name="Line 37"/>
              <p:cNvSpPr>
                <a:spLocks noChangeShapeType="1"/>
              </p:cNvSpPr>
              <p:nvPr/>
            </p:nvSpPr>
            <p:spPr bwMode="auto">
              <a:xfrm>
                <a:off x="817563" y="5002530"/>
                <a:ext cx="6191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72" name="ZoneTexte 71"/>
            <p:cNvSpPr txBox="1"/>
            <p:nvPr/>
          </p:nvSpPr>
          <p:spPr>
            <a:xfrm>
              <a:off x="622744" y="5949776"/>
              <a:ext cx="255198" cy="246221"/>
            </a:xfrm>
            <a:prstGeom prst="rect">
              <a:avLst/>
            </a:prstGeom>
            <a:noFill/>
          </p:spPr>
          <p:txBody>
            <a:bodyPr wrap="none" rtlCol="0">
              <a:spAutoFit/>
            </a:bodyPr>
            <a:lstStyle/>
            <a:p>
              <a:pPr algn="r"/>
              <a:r>
                <a:rPr lang="fr-FR" sz="1000" dirty="0"/>
                <a:t>0</a:t>
              </a:r>
            </a:p>
          </p:txBody>
        </p:sp>
        <p:sp>
          <p:nvSpPr>
            <p:cNvPr id="73" name="ZoneTexte 72"/>
            <p:cNvSpPr txBox="1"/>
            <p:nvPr/>
          </p:nvSpPr>
          <p:spPr>
            <a:xfrm>
              <a:off x="776485" y="6123163"/>
              <a:ext cx="255198" cy="246221"/>
            </a:xfrm>
            <a:prstGeom prst="rect">
              <a:avLst/>
            </a:prstGeom>
            <a:noFill/>
          </p:spPr>
          <p:txBody>
            <a:bodyPr wrap="none" rtlCol="0">
              <a:spAutoFit/>
            </a:bodyPr>
            <a:lstStyle/>
            <a:p>
              <a:pPr algn="ctr"/>
              <a:r>
                <a:rPr lang="fr-FR" sz="1000" dirty="0"/>
                <a:t>0</a:t>
              </a:r>
            </a:p>
          </p:txBody>
        </p:sp>
        <p:sp>
          <p:nvSpPr>
            <p:cNvPr id="74" name="ZoneTexte 73"/>
            <p:cNvSpPr txBox="1"/>
            <p:nvPr/>
          </p:nvSpPr>
          <p:spPr>
            <a:xfrm>
              <a:off x="1170698" y="6123163"/>
              <a:ext cx="255198" cy="246221"/>
            </a:xfrm>
            <a:prstGeom prst="rect">
              <a:avLst/>
            </a:prstGeom>
            <a:noFill/>
          </p:spPr>
          <p:txBody>
            <a:bodyPr wrap="none" rtlCol="0">
              <a:spAutoFit/>
            </a:bodyPr>
            <a:lstStyle/>
            <a:p>
              <a:pPr algn="ctr"/>
              <a:r>
                <a:rPr lang="fr-FR" sz="1000" dirty="0"/>
                <a:t>4</a:t>
              </a:r>
            </a:p>
          </p:txBody>
        </p:sp>
        <p:sp>
          <p:nvSpPr>
            <p:cNvPr id="75" name="ZoneTexte 74"/>
            <p:cNvSpPr txBox="1"/>
            <p:nvPr/>
          </p:nvSpPr>
          <p:spPr>
            <a:xfrm>
              <a:off x="1564911" y="6123163"/>
              <a:ext cx="255198" cy="246221"/>
            </a:xfrm>
            <a:prstGeom prst="rect">
              <a:avLst/>
            </a:prstGeom>
            <a:noFill/>
          </p:spPr>
          <p:txBody>
            <a:bodyPr wrap="none" rtlCol="0">
              <a:spAutoFit/>
            </a:bodyPr>
            <a:lstStyle/>
            <a:p>
              <a:pPr algn="ctr"/>
              <a:r>
                <a:rPr lang="fr-FR" sz="1000" dirty="0"/>
                <a:t>8</a:t>
              </a:r>
            </a:p>
          </p:txBody>
        </p:sp>
        <p:sp>
          <p:nvSpPr>
            <p:cNvPr id="76" name="ZoneTexte 75"/>
            <p:cNvSpPr txBox="1"/>
            <p:nvPr/>
          </p:nvSpPr>
          <p:spPr>
            <a:xfrm>
              <a:off x="1923858" y="6123163"/>
              <a:ext cx="325731" cy="246221"/>
            </a:xfrm>
            <a:prstGeom prst="rect">
              <a:avLst/>
            </a:prstGeom>
            <a:noFill/>
          </p:spPr>
          <p:txBody>
            <a:bodyPr wrap="none" rtlCol="0">
              <a:spAutoFit/>
            </a:bodyPr>
            <a:lstStyle/>
            <a:p>
              <a:pPr algn="ctr"/>
              <a:r>
                <a:rPr lang="fr-FR" sz="1000" dirty="0"/>
                <a:t>12</a:t>
              </a:r>
            </a:p>
          </p:txBody>
        </p:sp>
        <p:sp>
          <p:nvSpPr>
            <p:cNvPr id="77" name="ZoneTexte 76"/>
            <p:cNvSpPr txBox="1"/>
            <p:nvPr/>
          </p:nvSpPr>
          <p:spPr>
            <a:xfrm>
              <a:off x="2318071" y="6123163"/>
              <a:ext cx="325731" cy="246221"/>
            </a:xfrm>
            <a:prstGeom prst="rect">
              <a:avLst/>
            </a:prstGeom>
            <a:noFill/>
          </p:spPr>
          <p:txBody>
            <a:bodyPr wrap="none" rtlCol="0">
              <a:spAutoFit/>
            </a:bodyPr>
            <a:lstStyle/>
            <a:p>
              <a:pPr algn="ctr"/>
              <a:r>
                <a:rPr lang="fr-FR" sz="1000" dirty="0"/>
                <a:t>16</a:t>
              </a:r>
            </a:p>
          </p:txBody>
        </p:sp>
        <p:sp>
          <p:nvSpPr>
            <p:cNvPr id="78" name="ZoneTexte 77"/>
            <p:cNvSpPr txBox="1"/>
            <p:nvPr/>
          </p:nvSpPr>
          <p:spPr>
            <a:xfrm>
              <a:off x="2712284" y="6123163"/>
              <a:ext cx="325731" cy="246221"/>
            </a:xfrm>
            <a:prstGeom prst="rect">
              <a:avLst/>
            </a:prstGeom>
            <a:noFill/>
          </p:spPr>
          <p:txBody>
            <a:bodyPr wrap="none" rtlCol="0">
              <a:spAutoFit/>
            </a:bodyPr>
            <a:lstStyle/>
            <a:p>
              <a:pPr algn="ctr"/>
              <a:r>
                <a:rPr lang="fr-FR" sz="1000" dirty="0"/>
                <a:t>20</a:t>
              </a:r>
            </a:p>
          </p:txBody>
        </p:sp>
        <p:sp>
          <p:nvSpPr>
            <p:cNvPr id="79" name="ZoneTexte 78"/>
            <p:cNvSpPr txBox="1"/>
            <p:nvPr/>
          </p:nvSpPr>
          <p:spPr>
            <a:xfrm>
              <a:off x="3106498" y="6123163"/>
              <a:ext cx="325731" cy="246221"/>
            </a:xfrm>
            <a:prstGeom prst="rect">
              <a:avLst/>
            </a:prstGeom>
            <a:noFill/>
          </p:spPr>
          <p:txBody>
            <a:bodyPr wrap="none" rtlCol="0">
              <a:spAutoFit/>
            </a:bodyPr>
            <a:lstStyle/>
            <a:p>
              <a:pPr algn="ctr"/>
              <a:r>
                <a:rPr lang="fr-FR" sz="1000" dirty="0"/>
                <a:t>24</a:t>
              </a:r>
            </a:p>
          </p:txBody>
        </p:sp>
        <p:sp>
          <p:nvSpPr>
            <p:cNvPr id="80" name="ZoneTexte 79"/>
            <p:cNvSpPr txBox="1"/>
            <p:nvPr/>
          </p:nvSpPr>
          <p:spPr>
            <a:xfrm>
              <a:off x="446414" y="5316740"/>
              <a:ext cx="431528" cy="246221"/>
            </a:xfrm>
            <a:prstGeom prst="rect">
              <a:avLst/>
            </a:prstGeom>
            <a:noFill/>
          </p:spPr>
          <p:txBody>
            <a:bodyPr wrap="none" rtlCol="0">
              <a:spAutoFit/>
            </a:bodyPr>
            <a:lstStyle/>
            <a:p>
              <a:pPr algn="r"/>
              <a:r>
                <a:rPr lang="fr-FR" sz="1000" dirty="0"/>
                <a:t>0,10</a:t>
              </a:r>
            </a:p>
          </p:txBody>
        </p:sp>
        <p:sp>
          <p:nvSpPr>
            <p:cNvPr id="81" name="ZoneTexte 80"/>
            <p:cNvSpPr txBox="1"/>
            <p:nvPr/>
          </p:nvSpPr>
          <p:spPr>
            <a:xfrm>
              <a:off x="446414" y="5000221"/>
              <a:ext cx="431528" cy="246221"/>
            </a:xfrm>
            <a:prstGeom prst="rect">
              <a:avLst/>
            </a:prstGeom>
            <a:noFill/>
          </p:spPr>
          <p:txBody>
            <a:bodyPr wrap="none" rtlCol="0">
              <a:spAutoFit/>
            </a:bodyPr>
            <a:lstStyle/>
            <a:p>
              <a:pPr algn="r"/>
              <a:r>
                <a:rPr lang="fr-FR" sz="1000" dirty="0"/>
                <a:t>0,15</a:t>
              </a:r>
            </a:p>
          </p:txBody>
        </p:sp>
        <p:sp>
          <p:nvSpPr>
            <p:cNvPr id="82" name="ZoneTexte 81"/>
            <p:cNvSpPr txBox="1"/>
            <p:nvPr/>
          </p:nvSpPr>
          <p:spPr>
            <a:xfrm>
              <a:off x="446414" y="4683702"/>
              <a:ext cx="431528" cy="246221"/>
            </a:xfrm>
            <a:prstGeom prst="rect">
              <a:avLst/>
            </a:prstGeom>
            <a:noFill/>
          </p:spPr>
          <p:txBody>
            <a:bodyPr wrap="none" rtlCol="0">
              <a:spAutoFit/>
            </a:bodyPr>
            <a:lstStyle/>
            <a:p>
              <a:pPr algn="r"/>
              <a:r>
                <a:rPr lang="fr-FR" sz="1000" dirty="0"/>
                <a:t>0,20</a:t>
              </a:r>
            </a:p>
          </p:txBody>
        </p:sp>
        <p:sp>
          <p:nvSpPr>
            <p:cNvPr id="83" name="ZoneTexte 82"/>
            <p:cNvSpPr txBox="1"/>
            <p:nvPr/>
          </p:nvSpPr>
          <p:spPr>
            <a:xfrm>
              <a:off x="446414" y="4367183"/>
              <a:ext cx="431528" cy="246221"/>
            </a:xfrm>
            <a:prstGeom prst="rect">
              <a:avLst/>
            </a:prstGeom>
            <a:noFill/>
          </p:spPr>
          <p:txBody>
            <a:bodyPr wrap="none" rtlCol="0">
              <a:spAutoFit/>
            </a:bodyPr>
            <a:lstStyle/>
            <a:p>
              <a:pPr algn="r"/>
              <a:r>
                <a:rPr lang="fr-FR" sz="1000" dirty="0"/>
                <a:t>0,25</a:t>
              </a:r>
            </a:p>
          </p:txBody>
        </p:sp>
        <p:sp>
          <p:nvSpPr>
            <p:cNvPr id="84" name="ZoneTexte 83"/>
            <p:cNvSpPr txBox="1"/>
            <p:nvPr/>
          </p:nvSpPr>
          <p:spPr>
            <a:xfrm>
              <a:off x="446414" y="5633259"/>
              <a:ext cx="431528" cy="246221"/>
            </a:xfrm>
            <a:prstGeom prst="rect">
              <a:avLst/>
            </a:prstGeom>
            <a:noFill/>
          </p:spPr>
          <p:txBody>
            <a:bodyPr wrap="none" rtlCol="0">
              <a:spAutoFit/>
            </a:bodyPr>
            <a:lstStyle/>
            <a:p>
              <a:pPr algn="r"/>
              <a:r>
                <a:rPr lang="fr-FR" sz="1000" dirty="0"/>
                <a:t>0,05</a:t>
              </a:r>
            </a:p>
          </p:txBody>
        </p:sp>
        <p:sp>
          <p:nvSpPr>
            <p:cNvPr id="85" name="ZoneTexte 84"/>
            <p:cNvSpPr txBox="1"/>
            <p:nvPr/>
          </p:nvSpPr>
          <p:spPr>
            <a:xfrm>
              <a:off x="2381676" y="4322970"/>
              <a:ext cx="1055097" cy="253916"/>
            </a:xfrm>
            <a:prstGeom prst="rect">
              <a:avLst/>
            </a:prstGeom>
            <a:noFill/>
          </p:spPr>
          <p:txBody>
            <a:bodyPr wrap="none" rtlCol="0">
              <a:spAutoFit/>
            </a:bodyPr>
            <a:lstStyle/>
            <a:p>
              <a:r>
                <a:rPr lang="fr-FR" sz="1050" b="1" dirty="0"/>
                <a:t>3</a:t>
              </a:r>
              <a:r>
                <a:rPr lang="fr-FR" sz="1050" b="1" baseline="30000" dirty="0"/>
                <a:t>ème</a:t>
              </a:r>
              <a:r>
                <a:rPr lang="fr-FR" sz="1050" b="1" dirty="0"/>
                <a:t> trimestre</a:t>
              </a:r>
            </a:p>
          </p:txBody>
        </p:sp>
        <p:sp>
          <p:nvSpPr>
            <p:cNvPr id="86" name="ZoneTexte 85"/>
            <p:cNvSpPr txBox="1"/>
            <p:nvPr/>
          </p:nvSpPr>
          <p:spPr>
            <a:xfrm>
              <a:off x="2381676" y="4510804"/>
              <a:ext cx="933269" cy="253916"/>
            </a:xfrm>
            <a:prstGeom prst="rect">
              <a:avLst/>
            </a:prstGeom>
            <a:noFill/>
          </p:spPr>
          <p:txBody>
            <a:bodyPr wrap="none" rtlCol="0">
              <a:spAutoFit/>
            </a:bodyPr>
            <a:lstStyle/>
            <a:p>
              <a:r>
                <a:rPr lang="fr-FR" sz="1050" b="1" dirty="0"/>
                <a:t>Postpartum</a:t>
              </a:r>
            </a:p>
          </p:txBody>
        </p:sp>
        <p:sp>
          <p:nvSpPr>
            <p:cNvPr id="87" name="ZoneTexte 86"/>
            <p:cNvSpPr txBox="1"/>
            <p:nvPr/>
          </p:nvSpPr>
          <p:spPr>
            <a:xfrm>
              <a:off x="2381676" y="4686761"/>
              <a:ext cx="1346844" cy="253916"/>
            </a:xfrm>
            <a:prstGeom prst="rect">
              <a:avLst/>
            </a:prstGeom>
            <a:noFill/>
          </p:spPr>
          <p:txBody>
            <a:bodyPr wrap="none" rtlCol="0">
              <a:spAutoFit/>
            </a:bodyPr>
            <a:lstStyle/>
            <a:p>
              <a:r>
                <a:rPr lang="fr-FR" sz="1050" b="1" dirty="0" err="1"/>
                <a:t>Ref</a:t>
              </a:r>
              <a:r>
                <a:rPr lang="fr-FR" sz="1050" b="1" dirty="0"/>
                <a:t> </a:t>
              </a:r>
              <a:r>
                <a:rPr lang="fr-FR" sz="1050" b="1" dirty="0" err="1"/>
                <a:t>Lamorde</a:t>
              </a:r>
              <a:r>
                <a:rPr lang="fr-FR" sz="1050" b="1" dirty="0"/>
                <a:t> 2015</a:t>
              </a:r>
            </a:p>
          </p:txBody>
        </p:sp>
        <p:sp>
          <p:nvSpPr>
            <p:cNvPr id="88" name="ZoneTexte 87"/>
            <p:cNvSpPr txBox="1"/>
            <p:nvPr/>
          </p:nvSpPr>
          <p:spPr>
            <a:xfrm>
              <a:off x="1732055" y="6316116"/>
              <a:ext cx="704039" cy="276999"/>
            </a:xfrm>
            <a:prstGeom prst="rect">
              <a:avLst/>
            </a:prstGeom>
            <a:noFill/>
          </p:spPr>
          <p:txBody>
            <a:bodyPr wrap="none" rtlCol="0">
              <a:spAutoFit/>
            </a:bodyPr>
            <a:lstStyle/>
            <a:p>
              <a:pPr algn="ctr"/>
              <a:r>
                <a:rPr lang="fr-FR" sz="1200" b="1" dirty="0"/>
                <a:t>Heures</a:t>
              </a:r>
            </a:p>
          </p:txBody>
        </p:sp>
      </p:grpSp>
      <p:graphicFrame>
        <p:nvGraphicFramePr>
          <p:cNvPr id="89" name="Tableau 88"/>
          <p:cNvGraphicFramePr>
            <a:graphicFrameLocks noGrp="1"/>
          </p:cNvGraphicFramePr>
          <p:nvPr>
            <p:extLst/>
          </p:nvPr>
        </p:nvGraphicFramePr>
        <p:xfrm>
          <a:off x="3940746" y="4210436"/>
          <a:ext cx="5051207" cy="1859280"/>
        </p:xfrm>
        <a:graphic>
          <a:graphicData uri="http://schemas.openxmlformats.org/drawingml/2006/table">
            <a:tbl>
              <a:tblPr firstRow="1" bandRow="1">
                <a:tableStyleId>{5C22544A-7EE6-4342-B048-85BDC9FD1C3A}</a:tableStyleId>
              </a:tblPr>
              <a:tblGrid>
                <a:gridCol w="1194397">
                  <a:extLst>
                    <a:ext uri="{9D8B030D-6E8A-4147-A177-3AD203B41FA5}">
                      <a16:colId xmlns:a16="http://schemas.microsoft.com/office/drawing/2014/main" xmlns="" val="20000"/>
                    </a:ext>
                  </a:extLst>
                </a:gridCol>
                <a:gridCol w="1083607">
                  <a:extLst>
                    <a:ext uri="{9D8B030D-6E8A-4147-A177-3AD203B41FA5}">
                      <a16:colId xmlns:a16="http://schemas.microsoft.com/office/drawing/2014/main" xmlns="" val="20001"/>
                    </a:ext>
                  </a:extLst>
                </a:gridCol>
                <a:gridCol w="947418">
                  <a:extLst>
                    <a:ext uri="{9D8B030D-6E8A-4147-A177-3AD203B41FA5}">
                      <a16:colId xmlns:a16="http://schemas.microsoft.com/office/drawing/2014/main" xmlns="" val="20002"/>
                    </a:ext>
                  </a:extLst>
                </a:gridCol>
                <a:gridCol w="1825785">
                  <a:extLst>
                    <a:ext uri="{9D8B030D-6E8A-4147-A177-3AD203B41FA5}">
                      <a16:colId xmlns:a16="http://schemas.microsoft.com/office/drawing/2014/main" xmlns="" val="20003"/>
                    </a:ext>
                  </a:extLst>
                </a:gridCol>
              </a:tblGrid>
              <a:tr h="286936">
                <a:tc>
                  <a:txBody>
                    <a:bodyPr/>
                    <a:lstStyle/>
                    <a:p>
                      <a:pPr>
                        <a:lnSpc>
                          <a:spcPct val="100000"/>
                        </a:lnSpc>
                      </a:pPr>
                      <a:r>
                        <a:rPr lang="fr-FR" sz="1000" dirty="0">
                          <a:solidFill>
                            <a:srgbClr val="000066"/>
                          </a:solidFill>
                        </a:rPr>
                        <a:t>Paramètres</a:t>
                      </a:r>
                      <a:r>
                        <a:rPr lang="fr-FR" sz="1000" baseline="0" dirty="0">
                          <a:solidFill>
                            <a:srgbClr val="000066"/>
                          </a:solidFill>
                        </a:rPr>
                        <a:t> PK</a:t>
                      </a:r>
                      <a:endParaRPr lang="fr-FR" sz="1000" dirty="0">
                        <a:solidFill>
                          <a:srgbClr val="000066"/>
                        </a:solidFill>
                      </a:endParaRPr>
                    </a:p>
                  </a:txBody>
                  <a:tcPr anchor="ctr"/>
                </a:tc>
                <a:tc>
                  <a:txBody>
                    <a:bodyPr/>
                    <a:lstStyle/>
                    <a:p>
                      <a:pPr algn="ctr">
                        <a:lnSpc>
                          <a:spcPct val="100000"/>
                        </a:lnSpc>
                      </a:pPr>
                      <a:r>
                        <a:rPr lang="fr-FR" sz="1000" dirty="0">
                          <a:solidFill>
                            <a:srgbClr val="000066"/>
                          </a:solidFill>
                        </a:rPr>
                        <a:t>3</a:t>
                      </a:r>
                      <a:r>
                        <a:rPr lang="fr-FR" sz="1000" baseline="30000" dirty="0">
                          <a:solidFill>
                            <a:srgbClr val="000066"/>
                          </a:solidFill>
                        </a:rPr>
                        <a:t>ème</a:t>
                      </a:r>
                      <a:r>
                        <a:rPr lang="fr-FR" sz="1000" dirty="0">
                          <a:solidFill>
                            <a:srgbClr val="000066"/>
                          </a:solidFill>
                        </a:rPr>
                        <a:t> trimestre</a:t>
                      </a:r>
                    </a:p>
                    <a:p>
                      <a:pPr algn="ctr">
                        <a:lnSpc>
                          <a:spcPct val="100000"/>
                        </a:lnSpc>
                      </a:pPr>
                      <a:r>
                        <a:rPr lang="fr-FR" sz="1000" b="0" dirty="0">
                          <a:solidFill>
                            <a:srgbClr val="000066"/>
                          </a:solidFill>
                        </a:rPr>
                        <a:t>(n = 16)</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66"/>
                          </a:solidFill>
                        </a:rPr>
                        <a:t>Post </a:t>
                      </a:r>
                      <a:r>
                        <a:rPr lang="fr-FR" sz="1000" dirty="0" err="1">
                          <a:solidFill>
                            <a:srgbClr val="000066"/>
                          </a:solidFill>
                        </a:rPr>
                        <a:t>partum</a:t>
                      </a:r>
                      <a:r>
                        <a:rPr lang="fr-FR" sz="1000" dirty="0">
                          <a:solidFill>
                            <a:srgbClr val="000066"/>
                          </a:solidFill>
                        </a:rPr>
                        <a:t/>
                      </a:r>
                      <a:br>
                        <a:rPr lang="fr-FR" sz="1000" dirty="0">
                          <a:solidFill>
                            <a:srgbClr val="000066"/>
                          </a:solidFill>
                        </a:rPr>
                      </a:br>
                      <a:r>
                        <a:rPr lang="fr-FR" sz="1000" b="0" dirty="0">
                          <a:solidFill>
                            <a:srgbClr val="000066"/>
                          </a:solidFill>
                        </a:rPr>
                        <a:t>(n = 15)</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66"/>
                          </a:solidFill>
                        </a:rPr>
                        <a:t>RMG (%) [IC 90 %</a:t>
                      </a:r>
                      <a:r>
                        <a:rPr lang="fr-FR" sz="1000" baseline="0" dirty="0">
                          <a:solidFill>
                            <a:srgbClr val="000066"/>
                          </a:solidFill>
                        </a:rPr>
                        <a:t>) </a:t>
                      </a:r>
                    </a:p>
                    <a:p>
                      <a:pPr marL="0" marR="0" indent="0" algn="ctr" defTabSz="914400" rtl="0" eaLnBrk="1" fontAlgn="auto" latinLnBrk="0" hangingPunct="1">
                        <a:lnSpc>
                          <a:spcPct val="100000"/>
                        </a:lnSpc>
                        <a:spcBef>
                          <a:spcPts val="0"/>
                        </a:spcBef>
                        <a:spcAft>
                          <a:spcPts val="0"/>
                        </a:spcAft>
                        <a:buClrTx/>
                        <a:buSzTx/>
                        <a:buFontTx/>
                        <a:buNone/>
                        <a:tabLst/>
                        <a:defRPr/>
                      </a:pPr>
                      <a:r>
                        <a:rPr lang="fr-FR" sz="1000" baseline="0" dirty="0">
                          <a:solidFill>
                            <a:srgbClr val="000066"/>
                          </a:solidFill>
                        </a:rPr>
                        <a:t>3</a:t>
                      </a:r>
                      <a:r>
                        <a:rPr lang="fr-FR" sz="1000" baseline="30000" dirty="0">
                          <a:solidFill>
                            <a:srgbClr val="000066"/>
                          </a:solidFill>
                        </a:rPr>
                        <a:t>ème</a:t>
                      </a:r>
                      <a:r>
                        <a:rPr lang="fr-FR" sz="1000" baseline="0" dirty="0">
                          <a:solidFill>
                            <a:srgbClr val="000066"/>
                          </a:solidFill>
                        </a:rPr>
                        <a:t> trimestre/postpartum</a:t>
                      </a:r>
                      <a:endParaRPr lang="fr-FR" sz="1000" dirty="0">
                        <a:solidFill>
                          <a:srgbClr val="000066"/>
                        </a:solidFill>
                      </a:endParaRPr>
                    </a:p>
                  </a:txBody>
                  <a:tcPr anchor="ctr"/>
                </a:tc>
                <a:extLst>
                  <a:ext uri="{0D108BD9-81ED-4DB2-BD59-A6C34878D82A}">
                    <a16:rowId xmlns:a16="http://schemas.microsoft.com/office/drawing/2014/main" xmlns="" val="10000"/>
                  </a:ext>
                </a:extLst>
              </a:tr>
              <a:tr h="22476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000" dirty="0">
                          <a:solidFill>
                            <a:srgbClr val="000066"/>
                          </a:solidFill>
                        </a:rPr>
                        <a:t>AUC</a:t>
                      </a:r>
                      <a:r>
                        <a:rPr lang="fr-FR" sz="1000" baseline="-25000" dirty="0">
                          <a:solidFill>
                            <a:srgbClr val="000066"/>
                          </a:solidFill>
                        </a:rPr>
                        <a:t>0-24h</a:t>
                      </a:r>
                      <a:r>
                        <a:rPr lang="fr-FR" sz="1000" dirty="0">
                          <a:solidFill>
                            <a:srgbClr val="000066"/>
                          </a:solidFill>
                        </a:rPr>
                        <a:t> (mg/</a:t>
                      </a:r>
                      <a:r>
                        <a:rPr lang="fr-FR" sz="1000" dirty="0" err="1">
                          <a:solidFill>
                            <a:srgbClr val="000066"/>
                          </a:solidFill>
                        </a:rPr>
                        <a:t>l.h</a:t>
                      </a:r>
                      <a:r>
                        <a:rPr lang="fr-FR" sz="1000" dirty="0">
                          <a:solidFill>
                            <a:srgbClr val="000066"/>
                          </a:solidFill>
                        </a:rPr>
                        <a:t>)</a:t>
                      </a:r>
                    </a:p>
                  </a:txBody>
                  <a:tcPr anchor="ctr"/>
                </a:tc>
                <a:tc>
                  <a:txBody>
                    <a:bodyPr/>
                    <a:lstStyle/>
                    <a:p>
                      <a:pPr algn="ctr">
                        <a:lnSpc>
                          <a:spcPct val="100000"/>
                        </a:lnSpc>
                      </a:pPr>
                      <a:r>
                        <a:rPr lang="fr-FR" sz="1000" dirty="0">
                          <a:solidFill>
                            <a:srgbClr val="000066"/>
                          </a:solidFill>
                        </a:rPr>
                        <a:t>1,71 (37)</a:t>
                      </a:r>
                    </a:p>
                  </a:txBody>
                  <a:tcPr anchor="ctr"/>
                </a:tc>
                <a:tc>
                  <a:txBody>
                    <a:bodyPr/>
                    <a:lstStyle/>
                    <a:p>
                      <a:pPr algn="ctr">
                        <a:lnSpc>
                          <a:spcPct val="100000"/>
                        </a:lnSpc>
                      </a:pPr>
                      <a:r>
                        <a:rPr lang="fr-FR" sz="1000" dirty="0">
                          <a:solidFill>
                            <a:srgbClr val="000066"/>
                          </a:solidFill>
                        </a:rPr>
                        <a:t>3,04 (39)</a:t>
                      </a:r>
                    </a:p>
                  </a:txBody>
                  <a:tcPr anchor="ctr"/>
                </a:tc>
                <a:tc>
                  <a:txBody>
                    <a:bodyPr/>
                    <a:lstStyle/>
                    <a:p>
                      <a:pPr algn="ctr">
                        <a:lnSpc>
                          <a:spcPct val="100000"/>
                        </a:lnSpc>
                      </a:pPr>
                      <a:r>
                        <a:rPr lang="fr-FR" sz="1000" dirty="0">
                          <a:solidFill>
                            <a:srgbClr val="000066"/>
                          </a:solidFill>
                        </a:rPr>
                        <a:t>55 (46 - 66)</a:t>
                      </a:r>
                    </a:p>
                  </a:txBody>
                  <a:tcPr anchor="ctr"/>
                </a:tc>
                <a:extLst>
                  <a:ext uri="{0D108BD9-81ED-4DB2-BD59-A6C34878D82A}">
                    <a16:rowId xmlns:a16="http://schemas.microsoft.com/office/drawing/2014/main" xmlns="" val="10001"/>
                  </a:ext>
                </a:extLst>
              </a:tr>
              <a:tr h="224769">
                <a:tc>
                  <a:txBody>
                    <a:bodyPr/>
                    <a:lstStyle/>
                    <a:p>
                      <a:pPr>
                        <a:lnSpc>
                          <a:spcPct val="1000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(mg/l)</a:t>
                      </a:r>
                    </a:p>
                  </a:txBody>
                  <a:tcPr anchor="ctr"/>
                </a:tc>
                <a:tc>
                  <a:txBody>
                    <a:bodyPr/>
                    <a:lstStyle/>
                    <a:p>
                      <a:pPr algn="ctr">
                        <a:lnSpc>
                          <a:spcPct val="100000"/>
                        </a:lnSpc>
                      </a:pPr>
                      <a:r>
                        <a:rPr lang="fr-FR" sz="1000" dirty="0">
                          <a:solidFill>
                            <a:srgbClr val="000066"/>
                          </a:solidFill>
                        </a:rPr>
                        <a:t>0,11 (36)</a:t>
                      </a:r>
                    </a:p>
                  </a:txBody>
                  <a:tcPr anchor="ctr"/>
                </a:tc>
                <a:tc>
                  <a:txBody>
                    <a:bodyPr/>
                    <a:lstStyle/>
                    <a:p>
                      <a:pPr algn="ctr">
                        <a:lnSpc>
                          <a:spcPct val="100000"/>
                        </a:lnSpc>
                      </a:pPr>
                      <a:r>
                        <a:rPr lang="fr-FR" sz="1000" dirty="0">
                          <a:solidFill>
                            <a:srgbClr val="000066"/>
                          </a:solidFill>
                        </a:rPr>
                        <a:t>0,17 (34)</a:t>
                      </a:r>
                    </a:p>
                  </a:txBody>
                  <a:tcPr anchor="ctr"/>
                </a:tc>
                <a:tc>
                  <a:txBody>
                    <a:bodyPr/>
                    <a:lstStyle/>
                    <a:p>
                      <a:pPr algn="ctr">
                        <a:lnSpc>
                          <a:spcPct val="100000"/>
                        </a:lnSpc>
                      </a:pPr>
                      <a:r>
                        <a:rPr lang="fr-FR" sz="1000" dirty="0">
                          <a:solidFill>
                            <a:srgbClr val="000066"/>
                          </a:solidFill>
                        </a:rPr>
                        <a:t>65 (55 - 76)</a:t>
                      </a:r>
                    </a:p>
                  </a:txBody>
                  <a:tcPr anchor="ctr"/>
                </a:tc>
                <a:extLst>
                  <a:ext uri="{0D108BD9-81ED-4DB2-BD59-A6C34878D82A}">
                    <a16:rowId xmlns:a16="http://schemas.microsoft.com/office/drawing/2014/main" xmlns="" val="10002"/>
                  </a:ext>
                </a:extLst>
              </a:tr>
              <a:tr h="224769">
                <a:tc>
                  <a:txBody>
                    <a:bodyPr/>
                    <a:lstStyle/>
                    <a:p>
                      <a:pPr>
                        <a:lnSpc>
                          <a:spcPct val="1000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ct val="100000"/>
                        </a:lnSpc>
                      </a:pPr>
                      <a:r>
                        <a:rPr lang="fr-FR" sz="1000" dirty="0">
                          <a:solidFill>
                            <a:srgbClr val="000066"/>
                          </a:solidFill>
                        </a:rPr>
                        <a:t>3,02 (0,5 - 6,08)</a:t>
                      </a:r>
                    </a:p>
                  </a:txBody>
                  <a:tcPr anchor="ctr"/>
                </a:tc>
                <a:tc>
                  <a:txBody>
                    <a:bodyPr/>
                    <a:lstStyle/>
                    <a:p>
                      <a:pPr algn="ctr">
                        <a:lnSpc>
                          <a:spcPct val="100000"/>
                        </a:lnSpc>
                      </a:pPr>
                      <a:r>
                        <a:rPr lang="fr-FR" sz="1000" dirty="0">
                          <a:solidFill>
                            <a:srgbClr val="000066"/>
                          </a:solidFill>
                        </a:rPr>
                        <a:t>5,95 (0-11,9)</a:t>
                      </a:r>
                    </a:p>
                  </a:txBody>
                  <a:tcPr anchor="ctr"/>
                </a:tc>
                <a:tc>
                  <a:txBody>
                    <a:bodyPr/>
                    <a:lstStyle/>
                    <a:p>
                      <a:pPr algn="ctr">
                        <a:lnSpc>
                          <a:spcPct val="100000"/>
                        </a:lnSpc>
                      </a:pPr>
                      <a:endParaRPr lang="fr-FR" sz="1000" dirty="0">
                        <a:solidFill>
                          <a:srgbClr val="000066"/>
                        </a:solidFill>
                      </a:endParaRPr>
                    </a:p>
                  </a:txBody>
                  <a:tcPr anchor="ctr"/>
                </a:tc>
                <a:extLst>
                  <a:ext uri="{0D108BD9-81ED-4DB2-BD59-A6C34878D82A}">
                    <a16:rowId xmlns:a16="http://schemas.microsoft.com/office/drawing/2014/main" xmlns="" val="10003"/>
                  </a:ext>
                </a:extLst>
              </a:tr>
              <a:tr h="224769">
                <a:tc>
                  <a:txBody>
                    <a:bodyPr/>
                    <a:lstStyle/>
                    <a:p>
                      <a:pPr>
                        <a:lnSpc>
                          <a:spcPct val="100000"/>
                        </a:lnSpc>
                      </a:pPr>
                      <a:r>
                        <a:rPr lang="fr-FR" sz="1000" dirty="0" err="1">
                          <a:solidFill>
                            <a:srgbClr val="000066"/>
                          </a:solidFill>
                        </a:rPr>
                        <a:t>C</a:t>
                      </a:r>
                      <a:r>
                        <a:rPr lang="fr-FR" sz="1000" baseline="-25000" dirty="0" err="1">
                          <a:solidFill>
                            <a:srgbClr val="000066"/>
                          </a:solidFill>
                        </a:rPr>
                        <a:t>oh</a:t>
                      </a:r>
                      <a:r>
                        <a:rPr lang="fr-FR" sz="1000" dirty="0">
                          <a:solidFill>
                            <a:srgbClr val="000066"/>
                          </a:solidFill>
                        </a:rPr>
                        <a:t> (mg/l)</a:t>
                      </a:r>
                    </a:p>
                  </a:txBody>
                  <a:tcPr anchor="ctr"/>
                </a:tc>
                <a:tc>
                  <a:txBody>
                    <a:bodyPr/>
                    <a:lstStyle/>
                    <a:p>
                      <a:pPr algn="ctr">
                        <a:lnSpc>
                          <a:spcPct val="100000"/>
                        </a:lnSpc>
                      </a:pPr>
                      <a:r>
                        <a:rPr lang="fr-FR" sz="1000" dirty="0">
                          <a:solidFill>
                            <a:srgbClr val="000066"/>
                          </a:solidFill>
                        </a:rPr>
                        <a:t>0,06 (53)</a:t>
                      </a:r>
                    </a:p>
                  </a:txBody>
                  <a:tcPr anchor="ctr"/>
                </a:tc>
                <a:tc>
                  <a:txBody>
                    <a:bodyPr/>
                    <a:lstStyle/>
                    <a:p>
                      <a:pPr algn="ctr">
                        <a:lnSpc>
                          <a:spcPct val="100000"/>
                        </a:lnSpc>
                      </a:pPr>
                      <a:r>
                        <a:rPr lang="fr-FR" sz="1000" dirty="0">
                          <a:solidFill>
                            <a:srgbClr val="000066"/>
                          </a:solidFill>
                        </a:rPr>
                        <a:t>0,13 (45)</a:t>
                      </a:r>
                    </a:p>
                  </a:txBody>
                  <a:tcPr anchor="ctr"/>
                </a:tc>
                <a:tc>
                  <a:txBody>
                    <a:bodyPr/>
                    <a:lstStyle/>
                    <a:p>
                      <a:pPr algn="ctr">
                        <a:lnSpc>
                          <a:spcPct val="100000"/>
                        </a:lnSpc>
                      </a:pPr>
                      <a:r>
                        <a:rPr lang="fr-FR" sz="1000" dirty="0">
                          <a:solidFill>
                            <a:srgbClr val="000066"/>
                          </a:solidFill>
                        </a:rPr>
                        <a:t>47 (38 - 58)</a:t>
                      </a:r>
                    </a:p>
                  </a:txBody>
                  <a:tcPr anchor="ctr"/>
                </a:tc>
                <a:extLst>
                  <a:ext uri="{0D108BD9-81ED-4DB2-BD59-A6C34878D82A}">
                    <a16:rowId xmlns:a16="http://schemas.microsoft.com/office/drawing/2014/main" xmlns="" val="10004"/>
                  </a:ext>
                </a:extLst>
              </a:tr>
              <a:tr h="224769">
                <a:tc>
                  <a:txBody>
                    <a:bodyPr/>
                    <a:lstStyle/>
                    <a:p>
                      <a:pPr>
                        <a:lnSpc>
                          <a:spcPct val="100000"/>
                        </a:lnSpc>
                      </a:pPr>
                      <a:r>
                        <a:rPr lang="fr-FR" sz="1000" dirty="0" err="1">
                          <a:solidFill>
                            <a:srgbClr val="000066"/>
                          </a:solidFill>
                        </a:rPr>
                        <a:t>C</a:t>
                      </a:r>
                      <a:r>
                        <a:rPr lang="fr-FR" sz="1000" baseline="-25000" dirty="0" err="1">
                          <a:solidFill>
                            <a:srgbClr val="000066"/>
                          </a:solidFill>
                        </a:rPr>
                        <a:t>min</a:t>
                      </a:r>
                      <a:r>
                        <a:rPr lang="fr-FR" sz="1000" dirty="0">
                          <a:solidFill>
                            <a:srgbClr val="000066"/>
                          </a:solidFill>
                        </a:rPr>
                        <a:t> (mg/l)</a:t>
                      </a:r>
                    </a:p>
                  </a:txBody>
                  <a:tcPr anchor="ctr"/>
                </a:tc>
                <a:tc>
                  <a:txBody>
                    <a:bodyPr/>
                    <a:lstStyle/>
                    <a:p>
                      <a:pPr algn="ctr">
                        <a:lnSpc>
                          <a:spcPct val="100000"/>
                        </a:lnSpc>
                      </a:pPr>
                      <a:r>
                        <a:rPr lang="fr-FR" sz="1000" dirty="0">
                          <a:solidFill>
                            <a:srgbClr val="000066"/>
                          </a:solidFill>
                        </a:rPr>
                        <a:t>0,05 (50)</a:t>
                      </a:r>
                    </a:p>
                  </a:txBody>
                  <a:tcPr anchor="ctr"/>
                </a:tc>
                <a:tc>
                  <a:txBody>
                    <a:bodyPr/>
                    <a:lstStyle/>
                    <a:p>
                      <a:pPr algn="ctr">
                        <a:lnSpc>
                          <a:spcPct val="100000"/>
                        </a:lnSpc>
                      </a:pPr>
                      <a:r>
                        <a:rPr lang="fr-FR" sz="1000" dirty="0">
                          <a:solidFill>
                            <a:srgbClr val="000066"/>
                          </a:solidFill>
                        </a:rPr>
                        <a:t>0,10 (42)</a:t>
                      </a:r>
                    </a:p>
                  </a:txBody>
                  <a:tcPr anchor="ctr"/>
                </a:tc>
                <a:tc>
                  <a:txBody>
                    <a:bodyPr/>
                    <a:lstStyle/>
                    <a:p>
                      <a:pPr algn="ctr">
                        <a:lnSpc>
                          <a:spcPct val="100000"/>
                        </a:lnSpc>
                      </a:pPr>
                      <a:r>
                        <a:rPr lang="fr-FR" sz="1000" dirty="0">
                          <a:solidFill>
                            <a:srgbClr val="000066"/>
                          </a:solidFill>
                        </a:rPr>
                        <a:t>51 (41 - 63)</a:t>
                      </a:r>
                    </a:p>
                  </a:txBody>
                  <a:tcPr anchor="ctr"/>
                </a:tc>
                <a:extLst>
                  <a:ext uri="{0D108BD9-81ED-4DB2-BD59-A6C34878D82A}">
                    <a16:rowId xmlns:a16="http://schemas.microsoft.com/office/drawing/2014/main" xmlns="" val="10005"/>
                  </a:ext>
                </a:extLst>
              </a:tr>
              <a:tr h="224769">
                <a:tc>
                  <a:txBody>
                    <a:bodyPr/>
                    <a:lstStyle/>
                    <a:p>
                      <a:pPr>
                        <a:lnSpc>
                          <a:spcPct val="100000"/>
                        </a:lnSpc>
                      </a:pPr>
                      <a:r>
                        <a:rPr lang="fr-FR" sz="1000" dirty="0">
                          <a:solidFill>
                            <a:srgbClr val="000066"/>
                          </a:solidFill>
                        </a:rPr>
                        <a:t>CL/F (l/h)</a:t>
                      </a:r>
                    </a:p>
                  </a:txBody>
                  <a:tcPr anchor="ctr"/>
                </a:tc>
                <a:tc>
                  <a:txBody>
                    <a:bodyPr/>
                    <a:lstStyle/>
                    <a:p>
                      <a:pPr algn="ctr">
                        <a:lnSpc>
                          <a:spcPct val="100000"/>
                        </a:lnSpc>
                      </a:pPr>
                      <a:r>
                        <a:rPr lang="fr-FR" sz="1000" dirty="0">
                          <a:solidFill>
                            <a:srgbClr val="000066"/>
                          </a:solidFill>
                        </a:rPr>
                        <a:t>14,77 (38)</a:t>
                      </a:r>
                    </a:p>
                  </a:txBody>
                  <a:tcPr anchor="ctr"/>
                </a:tc>
                <a:tc>
                  <a:txBody>
                    <a:bodyPr/>
                    <a:lstStyle/>
                    <a:p>
                      <a:pPr algn="ctr">
                        <a:lnSpc>
                          <a:spcPct val="100000"/>
                        </a:lnSpc>
                      </a:pPr>
                      <a:r>
                        <a:rPr lang="fr-FR" sz="1000" dirty="0">
                          <a:solidFill>
                            <a:srgbClr val="000066"/>
                          </a:solidFill>
                        </a:rPr>
                        <a:t>8,23 (39)</a:t>
                      </a:r>
                    </a:p>
                  </a:txBody>
                  <a:tcPr anchor="ctr"/>
                </a:tc>
                <a:tc>
                  <a:txBody>
                    <a:bodyPr/>
                    <a:lstStyle/>
                    <a:p>
                      <a:pPr algn="ctr">
                        <a:lnSpc>
                          <a:spcPct val="100000"/>
                        </a:lnSpc>
                      </a:pPr>
                      <a:r>
                        <a:rPr lang="fr-FR" sz="1000" dirty="0">
                          <a:solidFill>
                            <a:srgbClr val="000066"/>
                          </a:solidFill>
                        </a:rPr>
                        <a:t>184 (154 - 220)</a:t>
                      </a:r>
                    </a:p>
                  </a:txBody>
                  <a:tcPr anchor="ctr"/>
                </a:tc>
                <a:extLst>
                  <a:ext uri="{0D108BD9-81ED-4DB2-BD59-A6C34878D82A}">
                    <a16:rowId xmlns:a16="http://schemas.microsoft.com/office/drawing/2014/main" xmlns="" val="10006"/>
                  </a:ext>
                </a:extLst>
              </a:tr>
            </a:tbl>
          </a:graphicData>
        </a:graphic>
      </p:graphicFrame>
      <p:sp>
        <p:nvSpPr>
          <p:cNvPr id="2" name="ZoneTexte 1"/>
          <p:cNvSpPr txBox="1"/>
          <p:nvPr/>
        </p:nvSpPr>
        <p:spPr>
          <a:xfrm>
            <a:off x="4101049" y="6342137"/>
            <a:ext cx="3940890" cy="246221"/>
          </a:xfrm>
          <a:prstGeom prst="rect">
            <a:avLst/>
          </a:prstGeom>
          <a:noFill/>
        </p:spPr>
        <p:txBody>
          <a:bodyPr wrap="none" rtlCol="0">
            <a:spAutoFit/>
          </a:bodyPr>
          <a:lstStyle/>
          <a:p>
            <a:r>
              <a:rPr lang="fr-FR" sz="1000" dirty="0"/>
              <a:t>*Médiane (extrêmes); RMG : rapport des moyennes géométriques</a:t>
            </a:r>
          </a:p>
        </p:txBody>
      </p:sp>
      <p:sp>
        <p:nvSpPr>
          <p:cNvPr id="90" name="ZoneTexte 8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124</a:t>
            </a:r>
          </a:p>
        </p:txBody>
      </p:sp>
    </p:spTree>
    <p:extLst>
      <p:ext uri="{BB962C8B-B14F-4D97-AF65-F5344CB8AC3E}">
        <p14:creationId xmlns:p14="http://schemas.microsoft.com/office/powerpoint/2010/main" val="18305922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1"/>
          <p:cNvSpPr>
            <a:spLocks noGrp="1"/>
          </p:cNvSpPr>
          <p:nvPr>
            <p:ph type="title"/>
          </p:nvPr>
        </p:nvSpPr>
        <p:spPr/>
        <p:txBody>
          <a:bodyPr/>
          <a:lstStyle/>
          <a:p>
            <a:r>
              <a:rPr lang="fr-FR" dirty="0"/>
              <a:t>Un niveau de résistance élevé à DTG associé à des mutations en dehors de l’intégrase (2)</a:t>
            </a:r>
          </a:p>
        </p:txBody>
      </p:sp>
      <p:sp>
        <p:nvSpPr>
          <p:cNvPr id="4" name="Espace réservé du contenu 3"/>
          <p:cNvSpPr>
            <a:spLocks noGrp="1"/>
          </p:cNvSpPr>
          <p:nvPr>
            <p:ph idx="1"/>
          </p:nvPr>
        </p:nvSpPr>
        <p:spPr>
          <a:xfrm>
            <a:off x="448317" y="1341438"/>
            <a:ext cx="8507413" cy="5111750"/>
          </a:xfrm>
        </p:spPr>
        <p:txBody>
          <a:bodyPr/>
          <a:lstStyle/>
          <a:p>
            <a:r>
              <a:rPr lang="fr-FR" sz="2000" b="1" dirty="0">
                <a:solidFill>
                  <a:srgbClr val="0070C0"/>
                </a:solidFill>
              </a:rPr>
              <a:t>Caractérisation phénotypique du virus résistant à DTG</a:t>
            </a:r>
            <a:endParaRPr lang="fr-FR" sz="1800" dirty="0">
              <a:solidFill>
                <a:srgbClr val="0070C0"/>
              </a:solidFill>
            </a:endParaRPr>
          </a:p>
        </p:txBody>
      </p:sp>
      <p:sp>
        <p:nvSpPr>
          <p:cNvPr id="6" name="ZoneTexte 5"/>
          <p:cNvSpPr txBox="1"/>
          <p:nvPr/>
        </p:nvSpPr>
        <p:spPr>
          <a:xfrm>
            <a:off x="719351" y="1758866"/>
            <a:ext cx="3740475" cy="369332"/>
          </a:xfrm>
          <a:prstGeom prst="rect">
            <a:avLst/>
          </a:prstGeom>
          <a:noFill/>
          <a:ln w="9525">
            <a:noFill/>
            <a:miter lim="800000"/>
            <a:headEnd/>
            <a:tailEnd/>
          </a:ln>
        </p:spPr>
        <p:txBody>
          <a:bodyPr wrap="square">
            <a:spAutoFit/>
          </a:bodyPr>
          <a:lstStyle>
            <a:defPPr>
              <a:defRPr lang="fr-FR"/>
            </a:defPPr>
            <a:lvl1pPr algn="ctr">
              <a:defRPr sz="1600" b="1">
                <a:solidFill>
                  <a:srgbClr val="0070C0"/>
                </a:solidFill>
                <a:latin typeface="Calibri" pitchFamily="34" charset="0"/>
                <a:ea typeface="ＭＳ Ｐゴシック" pitchFamily="34" charset="-128"/>
              </a:defRPr>
            </a:lvl1pPr>
          </a:lstStyle>
          <a:p>
            <a:r>
              <a:rPr lang="fr-FR" sz="1800" dirty="0"/>
              <a:t>% par rapport au virus sauvage</a:t>
            </a:r>
          </a:p>
        </p:txBody>
      </p:sp>
      <p:sp>
        <p:nvSpPr>
          <p:cNvPr id="9" name="Espace réservé du contenu 3"/>
          <p:cNvSpPr txBox="1">
            <a:spLocks/>
          </p:cNvSpPr>
          <p:nvPr/>
        </p:nvSpPr>
        <p:spPr bwMode="auto">
          <a:xfrm>
            <a:off x="447352" y="4969183"/>
            <a:ext cx="8507413" cy="163576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defTabSz="914400">
              <a:buFontTx/>
              <a:buNone/>
            </a:pPr>
            <a:endParaRPr lang="fr-FR" sz="900" kern="0" dirty="0"/>
          </a:p>
          <a:p>
            <a:pPr defTabSz="914400"/>
            <a:r>
              <a:rPr lang="fr-FR" sz="2000" b="1" kern="0" dirty="0">
                <a:solidFill>
                  <a:srgbClr val="0070C0"/>
                </a:solidFill>
              </a:rPr>
              <a:t>Analyse de séquences issues de patients</a:t>
            </a:r>
          </a:p>
          <a:p>
            <a:pPr lvl="1" defTabSz="914400"/>
            <a:r>
              <a:rPr lang="fr-FR" sz="1800" kern="0" dirty="0"/>
              <a:t>39 patients avec CV détectable sous un traitement à base d’INI</a:t>
            </a:r>
          </a:p>
          <a:p>
            <a:pPr lvl="1" defTabSz="914400"/>
            <a:r>
              <a:rPr lang="fr-FR" sz="1800" kern="0" dirty="0"/>
              <a:t>4 séquences avec des mutations dans la région 3’PPT mais différentes </a:t>
            </a:r>
          </a:p>
          <a:p>
            <a:pPr marL="457200" lvl="1" indent="0" defTabSz="914400">
              <a:buNone/>
              <a:tabLst>
                <a:tab pos="717550" algn="l"/>
              </a:tabLst>
            </a:pPr>
            <a:r>
              <a:rPr lang="fr-FR" sz="1800" kern="0" dirty="0"/>
              <a:t>	de celles décrites dans le virus sélectionné in vitro (aucune mutation </a:t>
            </a:r>
          </a:p>
          <a:p>
            <a:pPr marL="457200" lvl="1" indent="0" defTabSz="914400">
              <a:buNone/>
              <a:tabLst>
                <a:tab pos="717550" algn="l"/>
              </a:tabLst>
            </a:pPr>
            <a:r>
              <a:rPr lang="fr-FR" sz="1800" kern="0" dirty="0"/>
              <a:t>	dans le motif « </a:t>
            </a:r>
            <a:r>
              <a:rPr lang="fr-FR" sz="1800" kern="0" dirty="0" err="1"/>
              <a:t>gggggg</a:t>
            </a:r>
            <a:r>
              <a:rPr lang="fr-FR" sz="1800" kern="0" dirty="0"/>
              <a:t> » de la région 3’PPT)</a:t>
            </a:r>
          </a:p>
        </p:txBody>
      </p:sp>
      <p:sp>
        <p:nvSpPr>
          <p:cNvPr id="10" name="Espace réservé du contenu 3"/>
          <p:cNvSpPr txBox="1">
            <a:spLocks/>
          </p:cNvSpPr>
          <p:nvPr/>
        </p:nvSpPr>
        <p:spPr bwMode="auto">
          <a:xfrm>
            <a:off x="4551571" y="2232211"/>
            <a:ext cx="4490204" cy="170560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defTabSz="914400">
              <a:tabLst>
                <a:tab pos="4565650" algn="l"/>
              </a:tabLst>
            </a:pPr>
            <a:r>
              <a:rPr lang="fr-FR" sz="1800" kern="0" dirty="0"/>
              <a:t>Virus hautement résistant à DTG </a:t>
            </a:r>
            <a:br>
              <a:rPr lang="fr-FR" sz="1800" kern="0" dirty="0"/>
            </a:br>
            <a:r>
              <a:rPr lang="fr-FR" sz="1800" kern="0" dirty="0"/>
              <a:t>mais aussi à RAL et EVG</a:t>
            </a:r>
            <a:br>
              <a:rPr lang="fr-FR" sz="1800" kern="0" dirty="0"/>
            </a:br>
            <a:endParaRPr lang="fr-FR" sz="1800" kern="0" dirty="0"/>
          </a:p>
          <a:p>
            <a:pPr defTabSz="914400">
              <a:tabLst>
                <a:tab pos="4565650" algn="l"/>
              </a:tabLst>
            </a:pPr>
            <a:r>
              <a:rPr lang="fr-FR" sz="1800" kern="0" dirty="0"/>
              <a:t>Faible capacité réplicative (</a:t>
            </a:r>
            <a:r>
              <a:rPr lang="fr-FR" sz="1800" kern="0" dirty="0">
                <a:latin typeface="ＭＳ ゴシック"/>
                <a:ea typeface="ＭＳ ゴシック"/>
                <a:cs typeface="ＭＳ ゴシック"/>
              </a:rPr>
              <a:t>≅</a:t>
            </a:r>
            <a:r>
              <a:rPr lang="fr-FR" sz="1800" kern="0" dirty="0"/>
              <a:t>10 %)</a:t>
            </a:r>
            <a:br>
              <a:rPr lang="fr-FR" sz="1800" kern="0" dirty="0"/>
            </a:br>
            <a:endParaRPr lang="fr-FR" sz="1800" kern="0" dirty="0"/>
          </a:p>
          <a:p>
            <a:pPr defTabSz="914400">
              <a:tabLst>
                <a:tab pos="4565650" algn="l"/>
              </a:tabLst>
            </a:pPr>
            <a:r>
              <a:rPr lang="fr-FR" sz="1800" kern="0" dirty="0"/>
              <a:t>Capacité in vitro de réinfecter des nouvelles cellules lymphoïdes MT4</a:t>
            </a:r>
          </a:p>
        </p:txBody>
      </p:sp>
      <p:grpSp>
        <p:nvGrpSpPr>
          <p:cNvPr id="2" name="Grouper 1"/>
          <p:cNvGrpSpPr/>
          <p:nvPr/>
        </p:nvGrpSpPr>
        <p:grpSpPr>
          <a:xfrm>
            <a:off x="358928" y="2007693"/>
            <a:ext cx="4217094" cy="3027060"/>
            <a:chOff x="727330" y="2291151"/>
            <a:chExt cx="3679791" cy="2654065"/>
          </a:xfrm>
        </p:grpSpPr>
        <p:grpSp>
          <p:nvGrpSpPr>
            <p:cNvPr id="5144" name="Groupe 5143"/>
            <p:cNvGrpSpPr/>
            <p:nvPr/>
          </p:nvGrpSpPr>
          <p:grpSpPr>
            <a:xfrm>
              <a:off x="1071693" y="2291151"/>
              <a:ext cx="2636837" cy="2184400"/>
              <a:chOff x="773113" y="2309813"/>
              <a:chExt cx="2636837" cy="2184400"/>
            </a:xfrm>
          </p:grpSpPr>
          <p:sp>
            <p:nvSpPr>
              <p:cNvPr id="13" name="Freeform 7"/>
              <p:cNvSpPr>
                <a:spLocks/>
              </p:cNvSpPr>
              <p:nvPr/>
            </p:nvSpPr>
            <p:spPr bwMode="auto">
              <a:xfrm>
                <a:off x="835025" y="2309813"/>
                <a:ext cx="2574925" cy="2117725"/>
              </a:xfrm>
              <a:custGeom>
                <a:avLst/>
                <a:gdLst>
                  <a:gd name="T0" fmla="*/ 0 w 3244"/>
                  <a:gd name="T1" fmla="*/ 0 h 2670"/>
                  <a:gd name="T2" fmla="*/ 0 w 3244"/>
                  <a:gd name="T3" fmla="*/ 2670 h 2670"/>
                  <a:gd name="T4" fmla="*/ 3244 w 3244"/>
                  <a:gd name="T5" fmla="*/ 2670 h 2670"/>
                </a:gdLst>
                <a:ahLst/>
                <a:cxnLst>
                  <a:cxn ang="0">
                    <a:pos x="T0" y="T1"/>
                  </a:cxn>
                  <a:cxn ang="0">
                    <a:pos x="T2" y="T3"/>
                  </a:cxn>
                  <a:cxn ang="0">
                    <a:pos x="T4" y="T5"/>
                  </a:cxn>
                </a:cxnLst>
                <a:rect l="0" t="0" r="r" b="b"/>
                <a:pathLst>
                  <a:path w="3244" h="2670">
                    <a:moveTo>
                      <a:pt x="0" y="0"/>
                    </a:moveTo>
                    <a:lnTo>
                      <a:pt x="0" y="2670"/>
                    </a:lnTo>
                    <a:lnTo>
                      <a:pt x="3244" y="267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4" name="Line 8"/>
              <p:cNvSpPr>
                <a:spLocks noChangeShapeType="1"/>
              </p:cNvSpPr>
              <p:nvPr/>
            </p:nvSpPr>
            <p:spPr bwMode="auto">
              <a:xfrm flipV="1">
                <a:off x="3406775"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 name="Line 9"/>
              <p:cNvSpPr>
                <a:spLocks noChangeShapeType="1"/>
              </p:cNvSpPr>
              <p:nvPr/>
            </p:nvSpPr>
            <p:spPr bwMode="auto">
              <a:xfrm flipV="1">
                <a:off x="835025"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6" name="Line 10"/>
              <p:cNvSpPr>
                <a:spLocks noChangeShapeType="1"/>
              </p:cNvSpPr>
              <p:nvPr/>
            </p:nvSpPr>
            <p:spPr bwMode="auto">
              <a:xfrm flipV="1">
                <a:off x="1349375"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7" name="Line 11"/>
              <p:cNvSpPr>
                <a:spLocks noChangeShapeType="1"/>
              </p:cNvSpPr>
              <p:nvPr/>
            </p:nvSpPr>
            <p:spPr bwMode="auto">
              <a:xfrm flipV="1">
                <a:off x="1863725"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8" name="Line 12"/>
              <p:cNvSpPr>
                <a:spLocks noChangeShapeType="1"/>
              </p:cNvSpPr>
              <p:nvPr/>
            </p:nvSpPr>
            <p:spPr bwMode="auto">
              <a:xfrm flipV="1">
                <a:off x="2376488"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9" name="Line 13"/>
              <p:cNvSpPr>
                <a:spLocks noChangeShapeType="1"/>
              </p:cNvSpPr>
              <p:nvPr/>
            </p:nvSpPr>
            <p:spPr bwMode="auto">
              <a:xfrm flipV="1">
                <a:off x="2890838" y="4427538"/>
                <a:ext cx="0" cy="66675"/>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0" name="Line 14"/>
              <p:cNvSpPr>
                <a:spLocks noChangeShapeType="1"/>
              </p:cNvSpPr>
              <p:nvPr/>
            </p:nvSpPr>
            <p:spPr bwMode="auto">
              <a:xfrm>
                <a:off x="773113" y="3546475"/>
                <a:ext cx="619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1" name="Line 15"/>
              <p:cNvSpPr>
                <a:spLocks noChangeShapeType="1"/>
              </p:cNvSpPr>
              <p:nvPr/>
            </p:nvSpPr>
            <p:spPr bwMode="auto">
              <a:xfrm>
                <a:off x="773113" y="4427538"/>
                <a:ext cx="619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2" name="Line 16"/>
              <p:cNvSpPr>
                <a:spLocks noChangeShapeType="1"/>
              </p:cNvSpPr>
              <p:nvPr/>
            </p:nvSpPr>
            <p:spPr bwMode="auto">
              <a:xfrm>
                <a:off x="773113" y="2665413"/>
                <a:ext cx="619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3" name="Freeform 17"/>
              <p:cNvSpPr>
                <a:spLocks/>
              </p:cNvSpPr>
              <p:nvPr/>
            </p:nvSpPr>
            <p:spPr bwMode="auto">
              <a:xfrm>
                <a:off x="835025" y="2611438"/>
                <a:ext cx="2311400" cy="1030288"/>
              </a:xfrm>
              <a:custGeom>
                <a:avLst/>
                <a:gdLst>
                  <a:gd name="T0" fmla="*/ 2912 w 2912"/>
                  <a:gd name="T1" fmla="*/ 1299 h 1299"/>
                  <a:gd name="T2" fmla="*/ 2807 w 2912"/>
                  <a:gd name="T3" fmla="*/ 1277 h 1299"/>
                  <a:gd name="T4" fmla="*/ 2703 w 2912"/>
                  <a:gd name="T5" fmla="*/ 1246 h 1299"/>
                  <a:gd name="T6" fmla="*/ 2601 w 2912"/>
                  <a:gd name="T7" fmla="*/ 1204 h 1299"/>
                  <a:gd name="T8" fmla="*/ 2500 w 2912"/>
                  <a:gd name="T9" fmla="*/ 1155 h 1299"/>
                  <a:gd name="T10" fmla="*/ 2403 w 2912"/>
                  <a:gd name="T11" fmla="*/ 1096 h 1299"/>
                  <a:gd name="T12" fmla="*/ 2305 w 2912"/>
                  <a:gd name="T13" fmla="*/ 1026 h 1299"/>
                  <a:gd name="T14" fmla="*/ 2211 w 2912"/>
                  <a:gd name="T15" fmla="*/ 949 h 1299"/>
                  <a:gd name="T16" fmla="*/ 2116 w 2912"/>
                  <a:gd name="T17" fmla="*/ 862 h 1299"/>
                  <a:gd name="T18" fmla="*/ 2025 w 2912"/>
                  <a:gd name="T19" fmla="*/ 764 h 1299"/>
                  <a:gd name="T20" fmla="*/ 1935 w 2912"/>
                  <a:gd name="T21" fmla="*/ 659 h 1299"/>
                  <a:gd name="T22" fmla="*/ 1861 w 2912"/>
                  <a:gd name="T23" fmla="*/ 563 h 1299"/>
                  <a:gd name="T24" fmla="*/ 1785 w 2912"/>
                  <a:gd name="T25" fmla="*/ 476 h 1299"/>
                  <a:gd name="T26" fmla="*/ 1707 w 2912"/>
                  <a:gd name="T27" fmla="*/ 397 h 1299"/>
                  <a:gd name="T28" fmla="*/ 1627 w 2912"/>
                  <a:gd name="T29" fmla="*/ 326 h 1299"/>
                  <a:gd name="T30" fmla="*/ 1545 w 2912"/>
                  <a:gd name="T31" fmla="*/ 264 h 1299"/>
                  <a:gd name="T32" fmla="*/ 1461 w 2912"/>
                  <a:gd name="T33" fmla="*/ 210 h 1299"/>
                  <a:gd name="T34" fmla="*/ 1376 w 2912"/>
                  <a:gd name="T35" fmla="*/ 165 h 1299"/>
                  <a:gd name="T36" fmla="*/ 1287 w 2912"/>
                  <a:gd name="T37" fmla="*/ 127 h 1299"/>
                  <a:gd name="T38" fmla="*/ 1202 w 2912"/>
                  <a:gd name="T39" fmla="*/ 104 h 1299"/>
                  <a:gd name="T40" fmla="*/ 1106 w 2912"/>
                  <a:gd name="T41" fmla="*/ 84 h 1299"/>
                  <a:gd name="T42" fmla="*/ 1001 w 2912"/>
                  <a:gd name="T43" fmla="*/ 65 h 1299"/>
                  <a:gd name="T44" fmla="*/ 886 w 2912"/>
                  <a:gd name="T45" fmla="*/ 50 h 1299"/>
                  <a:gd name="T46" fmla="*/ 762 w 2912"/>
                  <a:gd name="T47" fmla="*/ 36 h 1299"/>
                  <a:gd name="T48" fmla="*/ 629 w 2912"/>
                  <a:gd name="T49" fmla="*/ 24 h 1299"/>
                  <a:gd name="T50" fmla="*/ 485 w 2912"/>
                  <a:gd name="T51" fmla="*/ 14 h 1299"/>
                  <a:gd name="T52" fmla="*/ 333 w 2912"/>
                  <a:gd name="T53" fmla="*/ 8 h 1299"/>
                  <a:gd name="T54" fmla="*/ 172 w 2912"/>
                  <a:gd name="T55" fmla="*/ 4 h 1299"/>
                  <a:gd name="T56" fmla="*/ 0 w 2912"/>
                  <a:gd name="T57" fmla="*/ 0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12" h="1299">
                    <a:moveTo>
                      <a:pt x="2912" y="1299"/>
                    </a:moveTo>
                    <a:lnTo>
                      <a:pt x="2807" y="1277"/>
                    </a:lnTo>
                    <a:lnTo>
                      <a:pt x="2703" y="1246"/>
                    </a:lnTo>
                    <a:lnTo>
                      <a:pt x="2601" y="1204"/>
                    </a:lnTo>
                    <a:lnTo>
                      <a:pt x="2500" y="1155"/>
                    </a:lnTo>
                    <a:lnTo>
                      <a:pt x="2403" y="1096"/>
                    </a:lnTo>
                    <a:lnTo>
                      <a:pt x="2305" y="1026"/>
                    </a:lnTo>
                    <a:lnTo>
                      <a:pt x="2211" y="949"/>
                    </a:lnTo>
                    <a:lnTo>
                      <a:pt x="2116" y="862"/>
                    </a:lnTo>
                    <a:lnTo>
                      <a:pt x="2025" y="764"/>
                    </a:lnTo>
                    <a:lnTo>
                      <a:pt x="1935" y="659"/>
                    </a:lnTo>
                    <a:lnTo>
                      <a:pt x="1861" y="563"/>
                    </a:lnTo>
                    <a:lnTo>
                      <a:pt x="1785" y="476"/>
                    </a:lnTo>
                    <a:lnTo>
                      <a:pt x="1707" y="397"/>
                    </a:lnTo>
                    <a:lnTo>
                      <a:pt x="1627" y="326"/>
                    </a:lnTo>
                    <a:lnTo>
                      <a:pt x="1545" y="264"/>
                    </a:lnTo>
                    <a:lnTo>
                      <a:pt x="1461" y="210"/>
                    </a:lnTo>
                    <a:lnTo>
                      <a:pt x="1376" y="165"/>
                    </a:lnTo>
                    <a:lnTo>
                      <a:pt x="1287" y="127"/>
                    </a:lnTo>
                    <a:lnTo>
                      <a:pt x="1202" y="104"/>
                    </a:lnTo>
                    <a:lnTo>
                      <a:pt x="1106" y="84"/>
                    </a:lnTo>
                    <a:lnTo>
                      <a:pt x="1001" y="65"/>
                    </a:lnTo>
                    <a:lnTo>
                      <a:pt x="886" y="50"/>
                    </a:lnTo>
                    <a:lnTo>
                      <a:pt x="762" y="36"/>
                    </a:lnTo>
                    <a:lnTo>
                      <a:pt x="629" y="24"/>
                    </a:lnTo>
                    <a:lnTo>
                      <a:pt x="485" y="14"/>
                    </a:lnTo>
                    <a:lnTo>
                      <a:pt x="333" y="8"/>
                    </a:lnTo>
                    <a:lnTo>
                      <a:pt x="172" y="4"/>
                    </a:lnTo>
                    <a:lnTo>
                      <a:pt x="0" y="0"/>
                    </a:lnTo>
                  </a:path>
                </a:pathLst>
              </a:custGeom>
              <a:noFill/>
              <a:ln w="1746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4" name="Freeform 18"/>
              <p:cNvSpPr>
                <a:spLocks/>
              </p:cNvSpPr>
              <p:nvPr/>
            </p:nvSpPr>
            <p:spPr bwMode="auto">
              <a:xfrm>
                <a:off x="835025" y="2706688"/>
                <a:ext cx="2308225" cy="1557338"/>
              </a:xfrm>
              <a:custGeom>
                <a:avLst/>
                <a:gdLst>
                  <a:gd name="T0" fmla="*/ 2908 w 2908"/>
                  <a:gd name="T1" fmla="*/ 1958 h 1963"/>
                  <a:gd name="T2" fmla="*/ 2801 w 2908"/>
                  <a:gd name="T3" fmla="*/ 1963 h 1963"/>
                  <a:gd name="T4" fmla="*/ 2699 w 2908"/>
                  <a:gd name="T5" fmla="*/ 1956 h 1963"/>
                  <a:gd name="T6" fmla="*/ 2599 w 2908"/>
                  <a:gd name="T7" fmla="*/ 1942 h 1963"/>
                  <a:gd name="T8" fmla="*/ 2505 w 2908"/>
                  <a:gd name="T9" fmla="*/ 1919 h 1963"/>
                  <a:gd name="T10" fmla="*/ 2412 w 2908"/>
                  <a:gd name="T11" fmla="*/ 1887 h 1963"/>
                  <a:gd name="T12" fmla="*/ 2324 w 2908"/>
                  <a:gd name="T13" fmla="*/ 1846 h 1963"/>
                  <a:gd name="T14" fmla="*/ 2239 w 2908"/>
                  <a:gd name="T15" fmla="*/ 1797 h 1963"/>
                  <a:gd name="T16" fmla="*/ 2156 w 2908"/>
                  <a:gd name="T17" fmla="*/ 1738 h 1963"/>
                  <a:gd name="T18" fmla="*/ 2077 w 2908"/>
                  <a:gd name="T19" fmla="*/ 1671 h 1963"/>
                  <a:gd name="T20" fmla="*/ 2003 w 2908"/>
                  <a:gd name="T21" fmla="*/ 1594 h 1963"/>
                  <a:gd name="T22" fmla="*/ 1930 w 2908"/>
                  <a:gd name="T23" fmla="*/ 1510 h 1963"/>
                  <a:gd name="T24" fmla="*/ 1862 w 2908"/>
                  <a:gd name="T25" fmla="*/ 1416 h 1963"/>
                  <a:gd name="T26" fmla="*/ 1797 w 2908"/>
                  <a:gd name="T27" fmla="*/ 1313 h 1963"/>
                  <a:gd name="T28" fmla="*/ 1735 w 2908"/>
                  <a:gd name="T29" fmla="*/ 1202 h 1963"/>
                  <a:gd name="T30" fmla="*/ 1659 w 2908"/>
                  <a:gd name="T31" fmla="*/ 1049 h 1963"/>
                  <a:gd name="T32" fmla="*/ 1583 w 2908"/>
                  <a:gd name="T33" fmla="*/ 903 h 1963"/>
                  <a:gd name="T34" fmla="*/ 1506 w 2908"/>
                  <a:gd name="T35" fmla="*/ 767 h 1963"/>
                  <a:gd name="T36" fmla="*/ 1427 w 2908"/>
                  <a:gd name="T37" fmla="*/ 640 h 1963"/>
                  <a:gd name="T38" fmla="*/ 1346 w 2908"/>
                  <a:gd name="T39" fmla="*/ 519 h 1963"/>
                  <a:gd name="T40" fmla="*/ 1266 w 2908"/>
                  <a:gd name="T41" fmla="*/ 409 h 1963"/>
                  <a:gd name="T42" fmla="*/ 1185 w 2908"/>
                  <a:gd name="T43" fmla="*/ 305 h 1963"/>
                  <a:gd name="T44" fmla="*/ 1139 w 2908"/>
                  <a:gd name="T45" fmla="*/ 255 h 1963"/>
                  <a:gd name="T46" fmla="*/ 1084 w 2908"/>
                  <a:gd name="T47" fmla="*/ 210 h 1963"/>
                  <a:gd name="T48" fmla="*/ 1024 w 2908"/>
                  <a:gd name="T49" fmla="*/ 170 h 1963"/>
                  <a:gd name="T50" fmla="*/ 954 w 2908"/>
                  <a:gd name="T51" fmla="*/ 134 h 1963"/>
                  <a:gd name="T52" fmla="*/ 878 w 2908"/>
                  <a:gd name="T53" fmla="*/ 102 h 1963"/>
                  <a:gd name="T54" fmla="*/ 795 w 2908"/>
                  <a:gd name="T55" fmla="*/ 74 h 1963"/>
                  <a:gd name="T56" fmla="*/ 703 w 2908"/>
                  <a:gd name="T57" fmla="*/ 51 h 1963"/>
                  <a:gd name="T58" fmla="*/ 604 w 2908"/>
                  <a:gd name="T59" fmla="*/ 32 h 1963"/>
                  <a:gd name="T60" fmla="*/ 499 w 2908"/>
                  <a:gd name="T61" fmla="*/ 17 h 1963"/>
                  <a:gd name="T62" fmla="*/ 386 w 2908"/>
                  <a:gd name="T63" fmla="*/ 7 h 1963"/>
                  <a:gd name="T64" fmla="*/ 265 w 2908"/>
                  <a:gd name="T65" fmla="*/ 1 h 1963"/>
                  <a:gd name="T66" fmla="*/ 136 w 2908"/>
                  <a:gd name="T67" fmla="*/ 0 h 1963"/>
                  <a:gd name="T68" fmla="*/ 0 w 2908"/>
                  <a:gd name="T69" fmla="*/ 3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8" h="1963">
                    <a:moveTo>
                      <a:pt x="2908" y="1958"/>
                    </a:moveTo>
                    <a:lnTo>
                      <a:pt x="2801" y="1963"/>
                    </a:lnTo>
                    <a:lnTo>
                      <a:pt x="2699" y="1956"/>
                    </a:lnTo>
                    <a:lnTo>
                      <a:pt x="2599" y="1942"/>
                    </a:lnTo>
                    <a:lnTo>
                      <a:pt x="2505" y="1919"/>
                    </a:lnTo>
                    <a:lnTo>
                      <a:pt x="2412" y="1887"/>
                    </a:lnTo>
                    <a:lnTo>
                      <a:pt x="2324" y="1846"/>
                    </a:lnTo>
                    <a:lnTo>
                      <a:pt x="2239" y="1797"/>
                    </a:lnTo>
                    <a:lnTo>
                      <a:pt x="2156" y="1738"/>
                    </a:lnTo>
                    <a:lnTo>
                      <a:pt x="2077" y="1671"/>
                    </a:lnTo>
                    <a:lnTo>
                      <a:pt x="2003" y="1594"/>
                    </a:lnTo>
                    <a:lnTo>
                      <a:pt x="1930" y="1510"/>
                    </a:lnTo>
                    <a:lnTo>
                      <a:pt x="1862" y="1416"/>
                    </a:lnTo>
                    <a:lnTo>
                      <a:pt x="1797" y="1313"/>
                    </a:lnTo>
                    <a:lnTo>
                      <a:pt x="1735" y="1202"/>
                    </a:lnTo>
                    <a:lnTo>
                      <a:pt x="1659" y="1049"/>
                    </a:lnTo>
                    <a:lnTo>
                      <a:pt x="1583" y="903"/>
                    </a:lnTo>
                    <a:lnTo>
                      <a:pt x="1506" y="767"/>
                    </a:lnTo>
                    <a:lnTo>
                      <a:pt x="1427" y="640"/>
                    </a:lnTo>
                    <a:lnTo>
                      <a:pt x="1346" y="519"/>
                    </a:lnTo>
                    <a:lnTo>
                      <a:pt x="1266" y="409"/>
                    </a:lnTo>
                    <a:lnTo>
                      <a:pt x="1185" y="305"/>
                    </a:lnTo>
                    <a:lnTo>
                      <a:pt x="1139" y="255"/>
                    </a:lnTo>
                    <a:lnTo>
                      <a:pt x="1084" y="210"/>
                    </a:lnTo>
                    <a:lnTo>
                      <a:pt x="1024" y="170"/>
                    </a:lnTo>
                    <a:lnTo>
                      <a:pt x="954" y="134"/>
                    </a:lnTo>
                    <a:lnTo>
                      <a:pt x="878" y="102"/>
                    </a:lnTo>
                    <a:lnTo>
                      <a:pt x="795" y="74"/>
                    </a:lnTo>
                    <a:lnTo>
                      <a:pt x="703" y="51"/>
                    </a:lnTo>
                    <a:lnTo>
                      <a:pt x="604" y="32"/>
                    </a:lnTo>
                    <a:lnTo>
                      <a:pt x="499" y="17"/>
                    </a:lnTo>
                    <a:lnTo>
                      <a:pt x="386" y="7"/>
                    </a:lnTo>
                    <a:lnTo>
                      <a:pt x="265" y="1"/>
                    </a:lnTo>
                    <a:lnTo>
                      <a:pt x="136" y="0"/>
                    </a:lnTo>
                    <a:lnTo>
                      <a:pt x="0" y="3"/>
                    </a:lnTo>
                  </a:path>
                </a:pathLst>
              </a:custGeom>
              <a:noFill/>
              <a:ln w="17463">
                <a:solidFill>
                  <a:srgbClr val="FF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5" name="Line 19"/>
              <p:cNvSpPr>
                <a:spLocks noChangeShapeType="1"/>
              </p:cNvSpPr>
              <p:nvPr/>
            </p:nvSpPr>
            <p:spPr bwMode="auto">
              <a:xfrm flipV="1">
                <a:off x="2892425" y="3433763"/>
                <a:ext cx="0" cy="317500"/>
              </a:xfrm>
              <a:prstGeom prst="line">
                <a:avLst/>
              </a:prstGeom>
              <a:noFill/>
              <a:ln w="174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6" name="Line 20"/>
              <p:cNvSpPr>
                <a:spLocks noChangeShapeType="1"/>
              </p:cNvSpPr>
              <p:nvPr/>
            </p:nvSpPr>
            <p:spPr bwMode="auto">
              <a:xfrm flipV="1">
                <a:off x="2643188" y="3243263"/>
                <a:ext cx="0" cy="381000"/>
              </a:xfrm>
              <a:prstGeom prst="line">
                <a:avLst/>
              </a:prstGeom>
              <a:noFill/>
              <a:ln w="174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7" name="Line 21"/>
              <p:cNvSpPr>
                <a:spLocks noChangeShapeType="1"/>
              </p:cNvSpPr>
              <p:nvPr/>
            </p:nvSpPr>
            <p:spPr bwMode="auto">
              <a:xfrm flipV="1">
                <a:off x="2376488" y="3043238"/>
                <a:ext cx="0" cy="157163"/>
              </a:xfrm>
              <a:prstGeom prst="line">
                <a:avLst/>
              </a:prstGeom>
              <a:noFill/>
              <a:ln w="174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8" name="Line 22"/>
              <p:cNvSpPr>
                <a:spLocks noChangeShapeType="1"/>
              </p:cNvSpPr>
              <p:nvPr/>
            </p:nvSpPr>
            <p:spPr bwMode="auto">
              <a:xfrm flipV="1">
                <a:off x="1614488" y="2449513"/>
                <a:ext cx="0" cy="165100"/>
              </a:xfrm>
              <a:prstGeom prst="line">
                <a:avLst/>
              </a:prstGeom>
              <a:noFill/>
              <a:ln w="174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9" name="Line 23"/>
              <p:cNvSpPr>
                <a:spLocks noChangeShapeType="1"/>
              </p:cNvSpPr>
              <p:nvPr/>
            </p:nvSpPr>
            <p:spPr bwMode="auto">
              <a:xfrm flipV="1">
                <a:off x="3155950" y="3495675"/>
                <a:ext cx="0" cy="246063"/>
              </a:xfrm>
              <a:prstGeom prst="line">
                <a:avLst/>
              </a:prstGeom>
              <a:noFill/>
              <a:ln w="174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 name="Freeform 24"/>
              <p:cNvSpPr>
                <a:spLocks/>
              </p:cNvSpPr>
              <p:nvPr/>
            </p:nvSpPr>
            <p:spPr bwMode="auto">
              <a:xfrm>
                <a:off x="1320800" y="2636838"/>
                <a:ext cx="61913" cy="61913"/>
              </a:xfrm>
              <a:custGeom>
                <a:avLst/>
                <a:gdLst>
                  <a:gd name="T0" fmla="*/ 68 w 79"/>
                  <a:gd name="T1" fmla="*/ 69 h 79"/>
                  <a:gd name="T2" fmla="*/ 77 w 79"/>
                  <a:gd name="T3" fmla="*/ 55 h 79"/>
                  <a:gd name="T4" fmla="*/ 79 w 79"/>
                  <a:gd name="T5" fmla="*/ 39 h 79"/>
                  <a:gd name="T6" fmla="*/ 77 w 79"/>
                  <a:gd name="T7" fmla="*/ 24 h 79"/>
                  <a:gd name="T8" fmla="*/ 68 w 79"/>
                  <a:gd name="T9" fmla="*/ 11 h 79"/>
                  <a:gd name="T10" fmla="*/ 54 w 79"/>
                  <a:gd name="T11" fmla="*/ 2 h 79"/>
                  <a:gd name="T12" fmla="*/ 39 w 79"/>
                  <a:gd name="T13" fmla="*/ 0 h 79"/>
                  <a:gd name="T14" fmla="*/ 25 w 79"/>
                  <a:gd name="T15" fmla="*/ 2 h 79"/>
                  <a:gd name="T16" fmla="*/ 11 w 79"/>
                  <a:gd name="T17" fmla="*/ 11 h 79"/>
                  <a:gd name="T18" fmla="*/ 2 w 79"/>
                  <a:gd name="T19" fmla="*/ 24 h 79"/>
                  <a:gd name="T20" fmla="*/ 0 w 79"/>
                  <a:gd name="T21" fmla="*/ 39 h 79"/>
                  <a:gd name="T22" fmla="*/ 2 w 79"/>
                  <a:gd name="T23" fmla="*/ 55 h 79"/>
                  <a:gd name="T24" fmla="*/ 11 w 79"/>
                  <a:gd name="T25" fmla="*/ 69 h 79"/>
                  <a:gd name="T26" fmla="*/ 25 w 79"/>
                  <a:gd name="T27" fmla="*/ 76 h 79"/>
                  <a:gd name="T28" fmla="*/ 39 w 79"/>
                  <a:gd name="T29" fmla="*/ 79 h 79"/>
                  <a:gd name="T30" fmla="*/ 54 w 79"/>
                  <a:gd name="T31" fmla="*/ 76 h 79"/>
                  <a:gd name="T32" fmla="*/ 68 w 79"/>
                  <a:gd name="T33" fmla="*/ 69 h 79"/>
                  <a:gd name="T34" fmla="*/ 68 w 79"/>
                  <a:gd name="T35"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9">
                    <a:moveTo>
                      <a:pt x="68" y="69"/>
                    </a:moveTo>
                    <a:lnTo>
                      <a:pt x="77" y="55"/>
                    </a:lnTo>
                    <a:lnTo>
                      <a:pt x="79" y="39"/>
                    </a:lnTo>
                    <a:lnTo>
                      <a:pt x="77" y="24"/>
                    </a:lnTo>
                    <a:lnTo>
                      <a:pt x="68" y="11"/>
                    </a:lnTo>
                    <a:lnTo>
                      <a:pt x="54" y="2"/>
                    </a:lnTo>
                    <a:lnTo>
                      <a:pt x="39" y="0"/>
                    </a:lnTo>
                    <a:lnTo>
                      <a:pt x="25" y="2"/>
                    </a:lnTo>
                    <a:lnTo>
                      <a:pt x="11" y="11"/>
                    </a:lnTo>
                    <a:lnTo>
                      <a:pt x="2" y="24"/>
                    </a:lnTo>
                    <a:lnTo>
                      <a:pt x="0" y="39"/>
                    </a:lnTo>
                    <a:lnTo>
                      <a:pt x="2" y="55"/>
                    </a:lnTo>
                    <a:lnTo>
                      <a:pt x="11" y="69"/>
                    </a:lnTo>
                    <a:lnTo>
                      <a:pt x="25" y="76"/>
                    </a:lnTo>
                    <a:lnTo>
                      <a:pt x="39" y="79"/>
                    </a:lnTo>
                    <a:lnTo>
                      <a:pt x="54" y="76"/>
                    </a:lnTo>
                    <a:lnTo>
                      <a:pt x="68" y="69"/>
                    </a:lnTo>
                    <a:lnTo>
                      <a:pt x="68" y="6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1" name="Freeform 25"/>
              <p:cNvSpPr>
                <a:spLocks/>
              </p:cNvSpPr>
              <p:nvPr/>
            </p:nvSpPr>
            <p:spPr bwMode="auto">
              <a:xfrm>
                <a:off x="1585913" y="2505075"/>
                <a:ext cx="63500" cy="63500"/>
              </a:xfrm>
              <a:custGeom>
                <a:avLst/>
                <a:gdLst>
                  <a:gd name="T0" fmla="*/ 68 w 81"/>
                  <a:gd name="T1" fmla="*/ 68 h 80"/>
                  <a:gd name="T2" fmla="*/ 77 w 81"/>
                  <a:gd name="T3" fmla="*/ 55 h 80"/>
                  <a:gd name="T4" fmla="*/ 81 w 81"/>
                  <a:gd name="T5" fmla="*/ 40 h 80"/>
                  <a:gd name="T6" fmla="*/ 77 w 81"/>
                  <a:gd name="T7" fmla="*/ 24 h 80"/>
                  <a:gd name="T8" fmla="*/ 68 w 81"/>
                  <a:gd name="T9" fmla="*/ 12 h 80"/>
                  <a:gd name="T10" fmla="*/ 56 w 81"/>
                  <a:gd name="T11" fmla="*/ 3 h 80"/>
                  <a:gd name="T12" fmla="*/ 40 w 81"/>
                  <a:gd name="T13" fmla="*/ 0 h 80"/>
                  <a:gd name="T14" fmla="*/ 25 w 81"/>
                  <a:gd name="T15" fmla="*/ 3 h 80"/>
                  <a:gd name="T16" fmla="*/ 11 w 81"/>
                  <a:gd name="T17" fmla="*/ 12 h 80"/>
                  <a:gd name="T18" fmla="*/ 3 w 81"/>
                  <a:gd name="T19" fmla="*/ 24 h 80"/>
                  <a:gd name="T20" fmla="*/ 0 w 81"/>
                  <a:gd name="T21" fmla="*/ 40 h 80"/>
                  <a:gd name="T22" fmla="*/ 3 w 81"/>
                  <a:gd name="T23" fmla="*/ 55 h 80"/>
                  <a:gd name="T24" fmla="*/ 11 w 81"/>
                  <a:gd name="T25" fmla="*/ 68 h 80"/>
                  <a:gd name="T26" fmla="*/ 25 w 81"/>
                  <a:gd name="T27" fmla="*/ 77 h 80"/>
                  <a:gd name="T28" fmla="*/ 40 w 81"/>
                  <a:gd name="T29" fmla="*/ 80 h 80"/>
                  <a:gd name="T30" fmla="*/ 56 w 81"/>
                  <a:gd name="T31" fmla="*/ 77 h 80"/>
                  <a:gd name="T32" fmla="*/ 68 w 81"/>
                  <a:gd name="T33" fmla="*/ 68 h 80"/>
                  <a:gd name="T34" fmla="*/ 68 w 81"/>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0">
                    <a:moveTo>
                      <a:pt x="68" y="68"/>
                    </a:moveTo>
                    <a:lnTo>
                      <a:pt x="77" y="55"/>
                    </a:lnTo>
                    <a:lnTo>
                      <a:pt x="81" y="40"/>
                    </a:lnTo>
                    <a:lnTo>
                      <a:pt x="77" y="24"/>
                    </a:lnTo>
                    <a:lnTo>
                      <a:pt x="68" y="12"/>
                    </a:lnTo>
                    <a:lnTo>
                      <a:pt x="56" y="3"/>
                    </a:lnTo>
                    <a:lnTo>
                      <a:pt x="40" y="0"/>
                    </a:lnTo>
                    <a:lnTo>
                      <a:pt x="25" y="3"/>
                    </a:lnTo>
                    <a:lnTo>
                      <a:pt x="11" y="12"/>
                    </a:lnTo>
                    <a:lnTo>
                      <a:pt x="3" y="24"/>
                    </a:lnTo>
                    <a:lnTo>
                      <a:pt x="0" y="40"/>
                    </a:lnTo>
                    <a:lnTo>
                      <a:pt x="3" y="55"/>
                    </a:lnTo>
                    <a:lnTo>
                      <a:pt x="11" y="68"/>
                    </a:lnTo>
                    <a:lnTo>
                      <a:pt x="25" y="77"/>
                    </a:lnTo>
                    <a:lnTo>
                      <a:pt x="40" y="80"/>
                    </a:lnTo>
                    <a:lnTo>
                      <a:pt x="56" y="77"/>
                    </a:lnTo>
                    <a:lnTo>
                      <a:pt x="68" y="68"/>
                    </a:lnTo>
                    <a:lnTo>
                      <a:pt x="68" y="6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0" name="Freeform 26"/>
              <p:cNvSpPr>
                <a:spLocks/>
              </p:cNvSpPr>
              <p:nvPr/>
            </p:nvSpPr>
            <p:spPr bwMode="auto">
              <a:xfrm>
                <a:off x="1825625" y="2720975"/>
                <a:ext cx="63500" cy="63500"/>
              </a:xfrm>
              <a:custGeom>
                <a:avLst/>
                <a:gdLst>
                  <a:gd name="T0" fmla="*/ 68 w 81"/>
                  <a:gd name="T1" fmla="*/ 68 h 81"/>
                  <a:gd name="T2" fmla="*/ 78 w 81"/>
                  <a:gd name="T3" fmla="*/ 56 h 81"/>
                  <a:gd name="T4" fmla="*/ 81 w 81"/>
                  <a:gd name="T5" fmla="*/ 41 h 81"/>
                  <a:gd name="T6" fmla="*/ 78 w 81"/>
                  <a:gd name="T7" fmla="*/ 25 h 81"/>
                  <a:gd name="T8" fmla="*/ 68 w 81"/>
                  <a:gd name="T9" fmla="*/ 11 h 81"/>
                  <a:gd name="T10" fmla="*/ 56 w 81"/>
                  <a:gd name="T11" fmla="*/ 3 h 81"/>
                  <a:gd name="T12" fmla="*/ 40 w 81"/>
                  <a:gd name="T13" fmla="*/ 0 h 81"/>
                  <a:gd name="T14" fmla="*/ 25 w 81"/>
                  <a:gd name="T15" fmla="*/ 3 h 81"/>
                  <a:gd name="T16" fmla="*/ 12 w 81"/>
                  <a:gd name="T17" fmla="*/ 11 h 81"/>
                  <a:gd name="T18" fmla="*/ 3 w 81"/>
                  <a:gd name="T19" fmla="*/ 25 h 81"/>
                  <a:gd name="T20" fmla="*/ 0 w 81"/>
                  <a:gd name="T21" fmla="*/ 41 h 81"/>
                  <a:gd name="T22" fmla="*/ 3 w 81"/>
                  <a:gd name="T23" fmla="*/ 56 h 81"/>
                  <a:gd name="T24" fmla="*/ 12 w 81"/>
                  <a:gd name="T25" fmla="*/ 68 h 81"/>
                  <a:gd name="T26" fmla="*/ 25 w 81"/>
                  <a:gd name="T27" fmla="*/ 78 h 81"/>
                  <a:gd name="T28" fmla="*/ 40 w 81"/>
                  <a:gd name="T29" fmla="*/ 81 h 81"/>
                  <a:gd name="T30" fmla="*/ 56 w 81"/>
                  <a:gd name="T31" fmla="*/ 78 h 81"/>
                  <a:gd name="T32" fmla="*/ 68 w 81"/>
                  <a:gd name="T33" fmla="*/ 68 h 81"/>
                  <a:gd name="T34" fmla="*/ 68 w 81"/>
                  <a:gd name="T3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1">
                    <a:moveTo>
                      <a:pt x="68" y="68"/>
                    </a:moveTo>
                    <a:lnTo>
                      <a:pt x="78" y="56"/>
                    </a:lnTo>
                    <a:lnTo>
                      <a:pt x="81" y="41"/>
                    </a:lnTo>
                    <a:lnTo>
                      <a:pt x="78" y="25"/>
                    </a:lnTo>
                    <a:lnTo>
                      <a:pt x="68" y="11"/>
                    </a:lnTo>
                    <a:lnTo>
                      <a:pt x="56" y="3"/>
                    </a:lnTo>
                    <a:lnTo>
                      <a:pt x="40" y="0"/>
                    </a:lnTo>
                    <a:lnTo>
                      <a:pt x="25" y="3"/>
                    </a:lnTo>
                    <a:lnTo>
                      <a:pt x="12" y="11"/>
                    </a:lnTo>
                    <a:lnTo>
                      <a:pt x="3" y="25"/>
                    </a:lnTo>
                    <a:lnTo>
                      <a:pt x="0" y="41"/>
                    </a:lnTo>
                    <a:lnTo>
                      <a:pt x="3" y="56"/>
                    </a:lnTo>
                    <a:lnTo>
                      <a:pt x="12" y="68"/>
                    </a:lnTo>
                    <a:lnTo>
                      <a:pt x="25" y="78"/>
                    </a:lnTo>
                    <a:lnTo>
                      <a:pt x="40" y="81"/>
                    </a:lnTo>
                    <a:lnTo>
                      <a:pt x="56" y="78"/>
                    </a:lnTo>
                    <a:lnTo>
                      <a:pt x="68" y="68"/>
                    </a:lnTo>
                    <a:lnTo>
                      <a:pt x="68" y="6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1" name="Freeform 27"/>
              <p:cNvSpPr>
                <a:spLocks/>
              </p:cNvSpPr>
              <p:nvPr/>
            </p:nvSpPr>
            <p:spPr bwMode="auto">
              <a:xfrm>
                <a:off x="2097088" y="2840038"/>
                <a:ext cx="63500" cy="65088"/>
              </a:xfrm>
              <a:custGeom>
                <a:avLst/>
                <a:gdLst>
                  <a:gd name="T0" fmla="*/ 70 w 81"/>
                  <a:gd name="T1" fmla="*/ 69 h 80"/>
                  <a:gd name="T2" fmla="*/ 78 w 81"/>
                  <a:gd name="T3" fmla="*/ 55 h 80"/>
                  <a:gd name="T4" fmla="*/ 81 w 81"/>
                  <a:gd name="T5" fmla="*/ 40 h 80"/>
                  <a:gd name="T6" fmla="*/ 78 w 81"/>
                  <a:gd name="T7" fmla="*/ 24 h 80"/>
                  <a:gd name="T8" fmla="*/ 70 w 81"/>
                  <a:gd name="T9" fmla="*/ 12 h 80"/>
                  <a:gd name="T10" fmla="*/ 56 w 81"/>
                  <a:gd name="T11" fmla="*/ 3 h 80"/>
                  <a:gd name="T12" fmla="*/ 41 w 81"/>
                  <a:gd name="T13" fmla="*/ 0 h 80"/>
                  <a:gd name="T14" fmla="*/ 25 w 81"/>
                  <a:gd name="T15" fmla="*/ 3 h 80"/>
                  <a:gd name="T16" fmla="*/ 13 w 81"/>
                  <a:gd name="T17" fmla="*/ 12 h 80"/>
                  <a:gd name="T18" fmla="*/ 4 w 81"/>
                  <a:gd name="T19" fmla="*/ 24 h 80"/>
                  <a:gd name="T20" fmla="*/ 0 w 81"/>
                  <a:gd name="T21" fmla="*/ 40 h 80"/>
                  <a:gd name="T22" fmla="*/ 4 w 81"/>
                  <a:gd name="T23" fmla="*/ 55 h 80"/>
                  <a:gd name="T24" fmla="*/ 13 w 81"/>
                  <a:gd name="T25" fmla="*/ 69 h 80"/>
                  <a:gd name="T26" fmla="*/ 25 w 81"/>
                  <a:gd name="T27" fmla="*/ 77 h 80"/>
                  <a:gd name="T28" fmla="*/ 41 w 81"/>
                  <a:gd name="T29" fmla="*/ 80 h 80"/>
                  <a:gd name="T30" fmla="*/ 56 w 81"/>
                  <a:gd name="T31" fmla="*/ 77 h 80"/>
                  <a:gd name="T32" fmla="*/ 70 w 81"/>
                  <a:gd name="T33" fmla="*/ 69 h 80"/>
                  <a:gd name="T34" fmla="*/ 70 w 81"/>
                  <a:gd name="T35" fmla="*/ 6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0">
                    <a:moveTo>
                      <a:pt x="70" y="69"/>
                    </a:moveTo>
                    <a:lnTo>
                      <a:pt x="78" y="55"/>
                    </a:lnTo>
                    <a:lnTo>
                      <a:pt x="81" y="40"/>
                    </a:lnTo>
                    <a:lnTo>
                      <a:pt x="78" y="24"/>
                    </a:lnTo>
                    <a:lnTo>
                      <a:pt x="70" y="12"/>
                    </a:lnTo>
                    <a:lnTo>
                      <a:pt x="56" y="3"/>
                    </a:lnTo>
                    <a:lnTo>
                      <a:pt x="41" y="0"/>
                    </a:lnTo>
                    <a:lnTo>
                      <a:pt x="25" y="3"/>
                    </a:lnTo>
                    <a:lnTo>
                      <a:pt x="13" y="12"/>
                    </a:lnTo>
                    <a:lnTo>
                      <a:pt x="4" y="24"/>
                    </a:lnTo>
                    <a:lnTo>
                      <a:pt x="0" y="40"/>
                    </a:lnTo>
                    <a:lnTo>
                      <a:pt x="4" y="55"/>
                    </a:lnTo>
                    <a:lnTo>
                      <a:pt x="13" y="69"/>
                    </a:lnTo>
                    <a:lnTo>
                      <a:pt x="25" y="77"/>
                    </a:lnTo>
                    <a:lnTo>
                      <a:pt x="41" y="80"/>
                    </a:lnTo>
                    <a:lnTo>
                      <a:pt x="56" y="77"/>
                    </a:lnTo>
                    <a:lnTo>
                      <a:pt x="70" y="69"/>
                    </a:lnTo>
                    <a:lnTo>
                      <a:pt x="70" y="6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2" name="Freeform 28"/>
              <p:cNvSpPr>
                <a:spLocks/>
              </p:cNvSpPr>
              <p:nvPr/>
            </p:nvSpPr>
            <p:spPr bwMode="auto">
              <a:xfrm>
                <a:off x="2344738" y="3090863"/>
                <a:ext cx="63500" cy="63500"/>
              </a:xfrm>
              <a:custGeom>
                <a:avLst/>
                <a:gdLst>
                  <a:gd name="T0" fmla="*/ 69 w 79"/>
                  <a:gd name="T1" fmla="*/ 68 h 81"/>
                  <a:gd name="T2" fmla="*/ 78 w 79"/>
                  <a:gd name="T3" fmla="*/ 56 h 81"/>
                  <a:gd name="T4" fmla="*/ 79 w 79"/>
                  <a:gd name="T5" fmla="*/ 40 h 81"/>
                  <a:gd name="T6" fmla="*/ 78 w 79"/>
                  <a:gd name="T7" fmla="*/ 25 h 81"/>
                  <a:gd name="T8" fmla="*/ 69 w 79"/>
                  <a:gd name="T9" fmla="*/ 12 h 81"/>
                  <a:gd name="T10" fmla="*/ 55 w 79"/>
                  <a:gd name="T11" fmla="*/ 3 h 81"/>
                  <a:gd name="T12" fmla="*/ 39 w 79"/>
                  <a:gd name="T13" fmla="*/ 0 h 81"/>
                  <a:gd name="T14" fmla="*/ 25 w 79"/>
                  <a:gd name="T15" fmla="*/ 3 h 81"/>
                  <a:gd name="T16" fmla="*/ 11 w 79"/>
                  <a:gd name="T17" fmla="*/ 12 h 81"/>
                  <a:gd name="T18" fmla="*/ 2 w 79"/>
                  <a:gd name="T19" fmla="*/ 25 h 81"/>
                  <a:gd name="T20" fmla="*/ 0 w 79"/>
                  <a:gd name="T21" fmla="*/ 40 h 81"/>
                  <a:gd name="T22" fmla="*/ 2 w 79"/>
                  <a:gd name="T23" fmla="*/ 56 h 81"/>
                  <a:gd name="T24" fmla="*/ 11 w 79"/>
                  <a:gd name="T25" fmla="*/ 68 h 81"/>
                  <a:gd name="T26" fmla="*/ 25 w 79"/>
                  <a:gd name="T27" fmla="*/ 78 h 81"/>
                  <a:gd name="T28" fmla="*/ 39 w 79"/>
                  <a:gd name="T29" fmla="*/ 81 h 81"/>
                  <a:gd name="T30" fmla="*/ 55 w 79"/>
                  <a:gd name="T31" fmla="*/ 78 h 81"/>
                  <a:gd name="T32" fmla="*/ 69 w 79"/>
                  <a:gd name="T33" fmla="*/ 68 h 81"/>
                  <a:gd name="T34" fmla="*/ 69 w 79"/>
                  <a:gd name="T3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81">
                    <a:moveTo>
                      <a:pt x="69" y="68"/>
                    </a:moveTo>
                    <a:lnTo>
                      <a:pt x="78" y="56"/>
                    </a:lnTo>
                    <a:lnTo>
                      <a:pt x="79" y="40"/>
                    </a:lnTo>
                    <a:lnTo>
                      <a:pt x="78" y="25"/>
                    </a:lnTo>
                    <a:lnTo>
                      <a:pt x="69" y="12"/>
                    </a:lnTo>
                    <a:lnTo>
                      <a:pt x="55" y="3"/>
                    </a:lnTo>
                    <a:lnTo>
                      <a:pt x="39" y="0"/>
                    </a:lnTo>
                    <a:lnTo>
                      <a:pt x="25" y="3"/>
                    </a:lnTo>
                    <a:lnTo>
                      <a:pt x="11" y="12"/>
                    </a:lnTo>
                    <a:lnTo>
                      <a:pt x="2" y="25"/>
                    </a:lnTo>
                    <a:lnTo>
                      <a:pt x="0" y="40"/>
                    </a:lnTo>
                    <a:lnTo>
                      <a:pt x="2" y="56"/>
                    </a:lnTo>
                    <a:lnTo>
                      <a:pt x="11" y="68"/>
                    </a:lnTo>
                    <a:lnTo>
                      <a:pt x="25" y="78"/>
                    </a:lnTo>
                    <a:lnTo>
                      <a:pt x="39" y="81"/>
                    </a:lnTo>
                    <a:lnTo>
                      <a:pt x="55" y="78"/>
                    </a:lnTo>
                    <a:lnTo>
                      <a:pt x="69" y="68"/>
                    </a:lnTo>
                    <a:lnTo>
                      <a:pt x="69" y="6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3" name="Freeform 29"/>
              <p:cNvSpPr>
                <a:spLocks/>
              </p:cNvSpPr>
              <p:nvPr/>
            </p:nvSpPr>
            <p:spPr bwMode="auto">
              <a:xfrm>
                <a:off x="2605088" y="3411538"/>
                <a:ext cx="65088" cy="65088"/>
              </a:xfrm>
              <a:custGeom>
                <a:avLst/>
                <a:gdLst>
                  <a:gd name="T0" fmla="*/ 68 w 80"/>
                  <a:gd name="T1" fmla="*/ 68 h 81"/>
                  <a:gd name="T2" fmla="*/ 77 w 80"/>
                  <a:gd name="T3" fmla="*/ 56 h 81"/>
                  <a:gd name="T4" fmla="*/ 80 w 80"/>
                  <a:gd name="T5" fmla="*/ 40 h 81"/>
                  <a:gd name="T6" fmla="*/ 77 w 80"/>
                  <a:gd name="T7" fmla="*/ 25 h 81"/>
                  <a:gd name="T8" fmla="*/ 68 w 80"/>
                  <a:gd name="T9" fmla="*/ 12 h 81"/>
                  <a:gd name="T10" fmla="*/ 56 w 80"/>
                  <a:gd name="T11" fmla="*/ 3 h 81"/>
                  <a:gd name="T12" fmla="*/ 40 w 80"/>
                  <a:gd name="T13" fmla="*/ 0 h 81"/>
                  <a:gd name="T14" fmla="*/ 25 w 80"/>
                  <a:gd name="T15" fmla="*/ 3 h 81"/>
                  <a:gd name="T16" fmla="*/ 12 w 80"/>
                  <a:gd name="T17" fmla="*/ 12 h 81"/>
                  <a:gd name="T18" fmla="*/ 3 w 80"/>
                  <a:gd name="T19" fmla="*/ 25 h 81"/>
                  <a:gd name="T20" fmla="*/ 0 w 80"/>
                  <a:gd name="T21" fmla="*/ 40 h 81"/>
                  <a:gd name="T22" fmla="*/ 3 w 80"/>
                  <a:gd name="T23" fmla="*/ 56 h 81"/>
                  <a:gd name="T24" fmla="*/ 12 w 80"/>
                  <a:gd name="T25" fmla="*/ 68 h 81"/>
                  <a:gd name="T26" fmla="*/ 25 w 80"/>
                  <a:gd name="T27" fmla="*/ 77 h 81"/>
                  <a:gd name="T28" fmla="*/ 40 w 80"/>
                  <a:gd name="T29" fmla="*/ 81 h 81"/>
                  <a:gd name="T30" fmla="*/ 56 w 80"/>
                  <a:gd name="T31" fmla="*/ 77 h 81"/>
                  <a:gd name="T32" fmla="*/ 68 w 80"/>
                  <a:gd name="T33" fmla="*/ 68 h 81"/>
                  <a:gd name="T34" fmla="*/ 68 w 80"/>
                  <a:gd name="T3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81">
                    <a:moveTo>
                      <a:pt x="68" y="68"/>
                    </a:moveTo>
                    <a:lnTo>
                      <a:pt x="77" y="56"/>
                    </a:lnTo>
                    <a:lnTo>
                      <a:pt x="80" y="40"/>
                    </a:lnTo>
                    <a:lnTo>
                      <a:pt x="77" y="25"/>
                    </a:lnTo>
                    <a:lnTo>
                      <a:pt x="68" y="12"/>
                    </a:lnTo>
                    <a:lnTo>
                      <a:pt x="56" y="3"/>
                    </a:lnTo>
                    <a:lnTo>
                      <a:pt x="40" y="0"/>
                    </a:lnTo>
                    <a:lnTo>
                      <a:pt x="25" y="3"/>
                    </a:lnTo>
                    <a:lnTo>
                      <a:pt x="12" y="12"/>
                    </a:lnTo>
                    <a:lnTo>
                      <a:pt x="3" y="25"/>
                    </a:lnTo>
                    <a:lnTo>
                      <a:pt x="0" y="40"/>
                    </a:lnTo>
                    <a:lnTo>
                      <a:pt x="3" y="56"/>
                    </a:lnTo>
                    <a:lnTo>
                      <a:pt x="12" y="68"/>
                    </a:lnTo>
                    <a:lnTo>
                      <a:pt x="25" y="77"/>
                    </a:lnTo>
                    <a:lnTo>
                      <a:pt x="40" y="81"/>
                    </a:lnTo>
                    <a:lnTo>
                      <a:pt x="56" y="77"/>
                    </a:lnTo>
                    <a:lnTo>
                      <a:pt x="68" y="68"/>
                    </a:lnTo>
                    <a:lnTo>
                      <a:pt x="68" y="6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4" name="Freeform 30"/>
              <p:cNvSpPr>
                <a:spLocks/>
              </p:cNvSpPr>
              <p:nvPr/>
            </p:nvSpPr>
            <p:spPr bwMode="auto">
              <a:xfrm>
                <a:off x="2855913" y="3560763"/>
                <a:ext cx="63500" cy="63500"/>
              </a:xfrm>
              <a:custGeom>
                <a:avLst/>
                <a:gdLst>
                  <a:gd name="T0" fmla="*/ 68 w 81"/>
                  <a:gd name="T1" fmla="*/ 70 h 81"/>
                  <a:gd name="T2" fmla="*/ 78 w 81"/>
                  <a:gd name="T3" fmla="*/ 56 h 81"/>
                  <a:gd name="T4" fmla="*/ 81 w 81"/>
                  <a:gd name="T5" fmla="*/ 41 h 81"/>
                  <a:gd name="T6" fmla="*/ 78 w 81"/>
                  <a:gd name="T7" fmla="*/ 25 h 81"/>
                  <a:gd name="T8" fmla="*/ 68 w 81"/>
                  <a:gd name="T9" fmla="*/ 13 h 81"/>
                  <a:gd name="T10" fmla="*/ 56 w 81"/>
                  <a:gd name="T11" fmla="*/ 4 h 81"/>
                  <a:gd name="T12" fmla="*/ 41 w 81"/>
                  <a:gd name="T13" fmla="*/ 0 h 81"/>
                  <a:gd name="T14" fmla="*/ 25 w 81"/>
                  <a:gd name="T15" fmla="*/ 4 h 81"/>
                  <a:gd name="T16" fmla="*/ 11 w 81"/>
                  <a:gd name="T17" fmla="*/ 13 h 81"/>
                  <a:gd name="T18" fmla="*/ 3 w 81"/>
                  <a:gd name="T19" fmla="*/ 25 h 81"/>
                  <a:gd name="T20" fmla="*/ 0 w 81"/>
                  <a:gd name="T21" fmla="*/ 41 h 81"/>
                  <a:gd name="T22" fmla="*/ 3 w 81"/>
                  <a:gd name="T23" fmla="*/ 56 h 81"/>
                  <a:gd name="T24" fmla="*/ 11 w 81"/>
                  <a:gd name="T25" fmla="*/ 70 h 81"/>
                  <a:gd name="T26" fmla="*/ 25 w 81"/>
                  <a:gd name="T27" fmla="*/ 78 h 81"/>
                  <a:gd name="T28" fmla="*/ 41 w 81"/>
                  <a:gd name="T29" fmla="*/ 81 h 81"/>
                  <a:gd name="T30" fmla="*/ 56 w 81"/>
                  <a:gd name="T31" fmla="*/ 78 h 81"/>
                  <a:gd name="T32" fmla="*/ 68 w 81"/>
                  <a:gd name="T33" fmla="*/ 70 h 81"/>
                  <a:gd name="T34" fmla="*/ 68 w 81"/>
                  <a:gd name="T35"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81">
                    <a:moveTo>
                      <a:pt x="68" y="70"/>
                    </a:moveTo>
                    <a:lnTo>
                      <a:pt x="78" y="56"/>
                    </a:lnTo>
                    <a:lnTo>
                      <a:pt x="81" y="41"/>
                    </a:lnTo>
                    <a:lnTo>
                      <a:pt x="78" y="25"/>
                    </a:lnTo>
                    <a:lnTo>
                      <a:pt x="68" y="13"/>
                    </a:lnTo>
                    <a:lnTo>
                      <a:pt x="56" y="4"/>
                    </a:lnTo>
                    <a:lnTo>
                      <a:pt x="41" y="0"/>
                    </a:lnTo>
                    <a:lnTo>
                      <a:pt x="25" y="4"/>
                    </a:lnTo>
                    <a:lnTo>
                      <a:pt x="11" y="13"/>
                    </a:lnTo>
                    <a:lnTo>
                      <a:pt x="3" y="25"/>
                    </a:lnTo>
                    <a:lnTo>
                      <a:pt x="0" y="41"/>
                    </a:lnTo>
                    <a:lnTo>
                      <a:pt x="3" y="56"/>
                    </a:lnTo>
                    <a:lnTo>
                      <a:pt x="11" y="70"/>
                    </a:lnTo>
                    <a:lnTo>
                      <a:pt x="25" y="78"/>
                    </a:lnTo>
                    <a:lnTo>
                      <a:pt x="41" y="81"/>
                    </a:lnTo>
                    <a:lnTo>
                      <a:pt x="56" y="78"/>
                    </a:lnTo>
                    <a:lnTo>
                      <a:pt x="68" y="70"/>
                    </a:lnTo>
                    <a:lnTo>
                      <a:pt x="68" y="7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5" name="Freeform 31"/>
              <p:cNvSpPr>
                <a:spLocks/>
              </p:cNvSpPr>
              <p:nvPr/>
            </p:nvSpPr>
            <p:spPr bwMode="auto">
              <a:xfrm>
                <a:off x="3121025" y="3598863"/>
                <a:ext cx="63500" cy="65088"/>
              </a:xfrm>
              <a:custGeom>
                <a:avLst/>
                <a:gdLst>
                  <a:gd name="T0" fmla="*/ 68 w 80"/>
                  <a:gd name="T1" fmla="*/ 69 h 81"/>
                  <a:gd name="T2" fmla="*/ 77 w 80"/>
                  <a:gd name="T3" fmla="*/ 56 h 81"/>
                  <a:gd name="T4" fmla="*/ 80 w 80"/>
                  <a:gd name="T5" fmla="*/ 41 h 81"/>
                  <a:gd name="T6" fmla="*/ 77 w 80"/>
                  <a:gd name="T7" fmla="*/ 25 h 81"/>
                  <a:gd name="T8" fmla="*/ 68 w 80"/>
                  <a:gd name="T9" fmla="*/ 11 h 81"/>
                  <a:gd name="T10" fmla="*/ 56 w 80"/>
                  <a:gd name="T11" fmla="*/ 4 h 81"/>
                  <a:gd name="T12" fmla="*/ 40 w 80"/>
                  <a:gd name="T13" fmla="*/ 0 h 81"/>
                  <a:gd name="T14" fmla="*/ 25 w 80"/>
                  <a:gd name="T15" fmla="*/ 4 h 81"/>
                  <a:gd name="T16" fmla="*/ 12 w 80"/>
                  <a:gd name="T17" fmla="*/ 11 h 81"/>
                  <a:gd name="T18" fmla="*/ 3 w 80"/>
                  <a:gd name="T19" fmla="*/ 25 h 81"/>
                  <a:gd name="T20" fmla="*/ 0 w 80"/>
                  <a:gd name="T21" fmla="*/ 41 h 81"/>
                  <a:gd name="T22" fmla="*/ 3 w 80"/>
                  <a:gd name="T23" fmla="*/ 56 h 81"/>
                  <a:gd name="T24" fmla="*/ 12 w 80"/>
                  <a:gd name="T25" fmla="*/ 69 h 81"/>
                  <a:gd name="T26" fmla="*/ 25 w 80"/>
                  <a:gd name="T27" fmla="*/ 78 h 81"/>
                  <a:gd name="T28" fmla="*/ 40 w 80"/>
                  <a:gd name="T29" fmla="*/ 81 h 81"/>
                  <a:gd name="T30" fmla="*/ 56 w 80"/>
                  <a:gd name="T31" fmla="*/ 78 h 81"/>
                  <a:gd name="T32" fmla="*/ 68 w 80"/>
                  <a:gd name="T33" fmla="*/ 69 h 81"/>
                  <a:gd name="T34" fmla="*/ 68 w 80"/>
                  <a:gd name="T35"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81">
                    <a:moveTo>
                      <a:pt x="68" y="69"/>
                    </a:moveTo>
                    <a:lnTo>
                      <a:pt x="77" y="56"/>
                    </a:lnTo>
                    <a:lnTo>
                      <a:pt x="80" y="41"/>
                    </a:lnTo>
                    <a:lnTo>
                      <a:pt x="77" y="25"/>
                    </a:lnTo>
                    <a:lnTo>
                      <a:pt x="68" y="11"/>
                    </a:lnTo>
                    <a:lnTo>
                      <a:pt x="56" y="4"/>
                    </a:lnTo>
                    <a:lnTo>
                      <a:pt x="40" y="0"/>
                    </a:lnTo>
                    <a:lnTo>
                      <a:pt x="25" y="4"/>
                    </a:lnTo>
                    <a:lnTo>
                      <a:pt x="12" y="11"/>
                    </a:lnTo>
                    <a:lnTo>
                      <a:pt x="3" y="25"/>
                    </a:lnTo>
                    <a:lnTo>
                      <a:pt x="0" y="41"/>
                    </a:lnTo>
                    <a:lnTo>
                      <a:pt x="3" y="56"/>
                    </a:lnTo>
                    <a:lnTo>
                      <a:pt x="12" y="69"/>
                    </a:lnTo>
                    <a:lnTo>
                      <a:pt x="25" y="78"/>
                    </a:lnTo>
                    <a:lnTo>
                      <a:pt x="40" y="81"/>
                    </a:lnTo>
                    <a:lnTo>
                      <a:pt x="56" y="78"/>
                    </a:lnTo>
                    <a:lnTo>
                      <a:pt x="68" y="69"/>
                    </a:lnTo>
                    <a:lnTo>
                      <a:pt x="68" y="6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7" name="Freeform 32"/>
              <p:cNvSpPr>
                <a:spLocks/>
              </p:cNvSpPr>
              <p:nvPr/>
            </p:nvSpPr>
            <p:spPr bwMode="auto">
              <a:xfrm>
                <a:off x="2483395" y="2651799"/>
                <a:ext cx="63500" cy="63500"/>
              </a:xfrm>
              <a:custGeom>
                <a:avLst/>
                <a:gdLst>
                  <a:gd name="T0" fmla="*/ 69 w 80"/>
                  <a:gd name="T1" fmla="*/ 70 h 81"/>
                  <a:gd name="T2" fmla="*/ 77 w 80"/>
                  <a:gd name="T3" fmla="*/ 56 h 81"/>
                  <a:gd name="T4" fmla="*/ 80 w 80"/>
                  <a:gd name="T5" fmla="*/ 41 h 81"/>
                  <a:gd name="T6" fmla="*/ 77 w 80"/>
                  <a:gd name="T7" fmla="*/ 25 h 81"/>
                  <a:gd name="T8" fmla="*/ 69 w 80"/>
                  <a:gd name="T9" fmla="*/ 13 h 81"/>
                  <a:gd name="T10" fmla="*/ 55 w 80"/>
                  <a:gd name="T11" fmla="*/ 4 h 81"/>
                  <a:gd name="T12" fmla="*/ 40 w 80"/>
                  <a:gd name="T13" fmla="*/ 0 h 81"/>
                  <a:gd name="T14" fmla="*/ 24 w 80"/>
                  <a:gd name="T15" fmla="*/ 4 h 81"/>
                  <a:gd name="T16" fmla="*/ 12 w 80"/>
                  <a:gd name="T17" fmla="*/ 13 h 81"/>
                  <a:gd name="T18" fmla="*/ 3 w 80"/>
                  <a:gd name="T19" fmla="*/ 25 h 81"/>
                  <a:gd name="T20" fmla="*/ 0 w 80"/>
                  <a:gd name="T21" fmla="*/ 41 h 81"/>
                  <a:gd name="T22" fmla="*/ 3 w 80"/>
                  <a:gd name="T23" fmla="*/ 56 h 81"/>
                  <a:gd name="T24" fmla="*/ 12 w 80"/>
                  <a:gd name="T25" fmla="*/ 70 h 81"/>
                  <a:gd name="T26" fmla="*/ 24 w 80"/>
                  <a:gd name="T27" fmla="*/ 78 h 81"/>
                  <a:gd name="T28" fmla="*/ 40 w 80"/>
                  <a:gd name="T29" fmla="*/ 81 h 81"/>
                  <a:gd name="T30" fmla="*/ 55 w 80"/>
                  <a:gd name="T31" fmla="*/ 78 h 81"/>
                  <a:gd name="T32" fmla="*/ 69 w 80"/>
                  <a:gd name="T33"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81">
                    <a:moveTo>
                      <a:pt x="69" y="70"/>
                    </a:moveTo>
                    <a:lnTo>
                      <a:pt x="77" y="56"/>
                    </a:lnTo>
                    <a:lnTo>
                      <a:pt x="80" y="41"/>
                    </a:lnTo>
                    <a:lnTo>
                      <a:pt x="77" y="25"/>
                    </a:lnTo>
                    <a:lnTo>
                      <a:pt x="69" y="13"/>
                    </a:lnTo>
                    <a:lnTo>
                      <a:pt x="55" y="4"/>
                    </a:lnTo>
                    <a:lnTo>
                      <a:pt x="40" y="0"/>
                    </a:lnTo>
                    <a:lnTo>
                      <a:pt x="24" y="4"/>
                    </a:lnTo>
                    <a:lnTo>
                      <a:pt x="12" y="13"/>
                    </a:lnTo>
                    <a:lnTo>
                      <a:pt x="3" y="25"/>
                    </a:lnTo>
                    <a:lnTo>
                      <a:pt x="0" y="41"/>
                    </a:lnTo>
                    <a:lnTo>
                      <a:pt x="3" y="56"/>
                    </a:lnTo>
                    <a:lnTo>
                      <a:pt x="12" y="70"/>
                    </a:lnTo>
                    <a:lnTo>
                      <a:pt x="24" y="78"/>
                    </a:lnTo>
                    <a:lnTo>
                      <a:pt x="40" y="81"/>
                    </a:lnTo>
                    <a:lnTo>
                      <a:pt x="55" y="78"/>
                    </a:lnTo>
                    <a:lnTo>
                      <a:pt x="69" y="7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8" name="Line 33"/>
              <p:cNvSpPr>
                <a:spLocks noChangeShapeType="1"/>
              </p:cNvSpPr>
              <p:nvPr/>
            </p:nvSpPr>
            <p:spPr bwMode="auto">
              <a:xfrm flipV="1">
                <a:off x="3143250" y="4224338"/>
                <a:ext cx="0" cy="87313"/>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29" name="Line 34"/>
              <p:cNvSpPr>
                <a:spLocks noChangeShapeType="1"/>
              </p:cNvSpPr>
              <p:nvPr/>
            </p:nvSpPr>
            <p:spPr bwMode="auto">
              <a:xfrm flipV="1">
                <a:off x="1868488" y="2973388"/>
                <a:ext cx="0" cy="260350"/>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0" name="Line 35"/>
              <p:cNvSpPr>
                <a:spLocks noChangeShapeType="1"/>
              </p:cNvSpPr>
              <p:nvPr/>
            </p:nvSpPr>
            <p:spPr bwMode="auto">
              <a:xfrm flipV="1">
                <a:off x="1350963" y="2698750"/>
                <a:ext cx="0" cy="149225"/>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1" name="Line 36"/>
              <p:cNvSpPr>
                <a:spLocks noChangeShapeType="1"/>
              </p:cNvSpPr>
              <p:nvPr/>
            </p:nvSpPr>
            <p:spPr bwMode="auto">
              <a:xfrm flipV="1">
                <a:off x="1617663" y="2730500"/>
                <a:ext cx="0" cy="157163"/>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2" name="Line 37"/>
              <p:cNvSpPr>
                <a:spLocks noChangeShapeType="1"/>
              </p:cNvSpPr>
              <p:nvPr/>
            </p:nvSpPr>
            <p:spPr bwMode="auto">
              <a:xfrm flipV="1">
                <a:off x="2378075" y="3854450"/>
                <a:ext cx="0" cy="222250"/>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3" name="Line 38"/>
              <p:cNvSpPr>
                <a:spLocks noChangeShapeType="1"/>
              </p:cNvSpPr>
              <p:nvPr/>
            </p:nvSpPr>
            <p:spPr bwMode="auto">
              <a:xfrm flipV="1">
                <a:off x="2879725" y="4179888"/>
                <a:ext cx="0" cy="133350"/>
              </a:xfrm>
              <a:prstGeom prst="line">
                <a:avLst/>
              </a:prstGeom>
              <a:noFill/>
              <a:ln w="17463">
                <a:solidFill>
                  <a:srgbClr val="FF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4" name="Rectangle 39"/>
              <p:cNvSpPr>
                <a:spLocks noChangeArrowheads="1"/>
              </p:cNvSpPr>
              <p:nvPr/>
            </p:nvSpPr>
            <p:spPr bwMode="auto">
              <a:xfrm>
                <a:off x="1323975" y="2751138"/>
                <a:ext cx="57150" cy="55563"/>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5" name="Rectangle 40"/>
              <p:cNvSpPr>
                <a:spLocks noChangeArrowheads="1"/>
              </p:cNvSpPr>
              <p:nvPr/>
            </p:nvSpPr>
            <p:spPr bwMode="auto">
              <a:xfrm>
                <a:off x="1593850" y="2779713"/>
                <a:ext cx="55563" cy="57150"/>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6" name="Rectangle 41"/>
              <p:cNvSpPr>
                <a:spLocks noChangeArrowheads="1"/>
              </p:cNvSpPr>
              <p:nvPr/>
            </p:nvSpPr>
            <p:spPr bwMode="auto">
              <a:xfrm>
                <a:off x="1836738" y="3081338"/>
                <a:ext cx="55563" cy="57150"/>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7" name="Rectangle 42"/>
              <p:cNvSpPr>
                <a:spLocks noChangeArrowheads="1"/>
              </p:cNvSpPr>
              <p:nvPr/>
            </p:nvSpPr>
            <p:spPr bwMode="auto">
              <a:xfrm>
                <a:off x="2105025" y="3411538"/>
                <a:ext cx="55563" cy="57150"/>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8" name="Freeform 43"/>
              <p:cNvSpPr>
                <a:spLocks/>
              </p:cNvSpPr>
              <p:nvPr/>
            </p:nvSpPr>
            <p:spPr bwMode="auto">
              <a:xfrm>
                <a:off x="2349500" y="3944938"/>
                <a:ext cx="57150" cy="55563"/>
              </a:xfrm>
              <a:custGeom>
                <a:avLst/>
                <a:gdLst>
                  <a:gd name="T0" fmla="*/ 71 w 71"/>
                  <a:gd name="T1" fmla="*/ 70 h 70"/>
                  <a:gd name="T2" fmla="*/ 71 w 71"/>
                  <a:gd name="T3" fmla="*/ 0 h 70"/>
                  <a:gd name="T4" fmla="*/ 0 w 71"/>
                  <a:gd name="T5" fmla="*/ 0 h 70"/>
                  <a:gd name="T6" fmla="*/ 0 w 71"/>
                  <a:gd name="T7" fmla="*/ 70 h 70"/>
                  <a:gd name="T8" fmla="*/ 71 w 71"/>
                  <a:gd name="T9" fmla="*/ 70 h 70"/>
                  <a:gd name="T10" fmla="*/ 71 w 71"/>
                  <a:gd name="T11" fmla="*/ 70 h 70"/>
                </a:gdLst>
                <a:ahLst/>
                <a:cxnLst>
                  <a:cxn ang="0">
                    <a:pos x="T0" y="T1"/>
                  </a:cxn>
                  <a:cxn ang="0">
                    <a:pos x="T2" y="T3"/>
                  </a:cxn>
                  <a:cxn ang="0">
                    <a:pos x="T4" y="T5"/>
                  </a:cxn>
                  <a:cxn ang="0">
                    <a:pos x="T6" y="T7"/>
                  </a:cxn>
                  <a:cxn ang="0">
                    <a:pos x="T8" y="T9"/>
                  </a:cxn>
                  <a:cxn ang="0">
                    <a:pos x="T10" y="T11"/>
                  </a:cxn>
                </a:cxnLst>
                <a:rect l="0" t="0" r="r" b="b"/>
                <a:pathLst>
                  <a:path w="71" h="70">
                    <a:moveTo>
                      <a:pt x="71" y="70"/>
                    </a:moveTo>
                    <a:lnTo>
                      <a:pt x="71" y="0"/>
                    </a:lnTo>
                    <a:lnTo>
                      <a:pt x="0" y="0"/>
                    </a:lnTo>
                    <a:lnTo>
                      <a:pt x="0" y="70"/>
                    </a:lnTo>
                    <a:lnTo>
                      <a:pt x="71" y="70"/>
                    </a:lnTo>
                    <a:lnTo>
                      <a:pt x="71" y="70"/>
                    </a:lnTo>
                    <a:close/>
                  </a:path>
                </a:pathLst>
              </a:custGeom>
              <a:solidFill>
                <a:srgbClr val="FF3300"/>
              </a:solidFill>
              <a:ln w="0">
                <a:solidFill>
                  <a:srgbClr val="FF33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39" name="Freeform 44"/>
              <p:cNvSpPr>
                <a:spLocks/>
              </p:cNvSpPr>
              <p:nvPr/>
            </p:nvSpPr>
            <p:spPr bwMode="auto">
              <a:xfrm>
                <a:off x="2608263" y="4121150"/>
                <a:ext cx="57150" cy="55563"/>
              </a:xfrm>
              <a:custGeom>
                <a:avLst/>
                <a:gdLst>
                  <a:gd name="T0" fmla="*/ 71 w 71"/>
                  <a:gd name="T1" fmla="*/ 72 h 72"/>
                  <a:gd name="T2" fmla="*/ 71 w 71"/>
                  <a:gd name="T3" fmla="*/ 0 h 72"/>
                  <a:gd name="T4" fmla="*/ 0 w 71"/>
                  <a:gd name="T5" fmla="*/ 0 h 72"/>
                  <a:gd name="T6" fmla="*/ 0 w 71"/>
                  <a:gd name="T7" fmla="*/ 72 h 72"/>
                  <a:gd name="T8" fmla="*/ 71 w 71"/>
                  <a:gd name="T9" fmla="*/ 72 h 72"/>
                  <a:gd name="T10" fmla="*/ 71 w 71"/>
                  <a:gd name="T11" fmla="*/ 72 h 72"/>
                </a:gdLst>
                <a:ahLst/>
                <a:cxnLst>
                  <a:cxn ang="0">
                    <a:pos x="T0" y="T1"/>
                  </a:cxn>
                  <a:cxn ang="0">
                    <a:pos x="T2" y="T3"/>
                  </a:cxn>
                  <a:cxn ang="0">
                    <a:pos x="T4" y="T5"/>
                  </a:cxn>
                  <a:cxn ang="0">
                    <a:pos x="T6" y="T7"/>
                  </a:cxn>
                  <a:cxn ang="0">
                    <a:pos x="T8" y="T9"/>
                  </a:cxn>
                  <a:cxn ang="0">
                    <a:pos x="T10" y="T11"/>
                  </a:cxn>
                </a:cxnLst>
                <a:rect l="0" t="0" r="r" b="b"/>
                <a:pathLst>
                  <a:path w="71" h="72">
                    <a:moveTo>
                      <a:pt x="71" y="72"/>
                    </a:moveTo>
                    <a:lnTo>
                      <a:pt x="71" y="0"/>
                    </a:lnTo>
                    <a:lnTo>
                      <a:pt x="0" y="0"/>
                    </a:lnTo>
                    <a:lnTo>
                      <a:pt x="0" y="72"/>
                    </a:lnTo>
                    <a:lnTo>
                      <a:pt x="71" y="72"/>
                    </a:lnTo>
                    <a:lnTo>
                      <a:pt x="71" y="72"/>
                    </a:lnTo>
                    <a:close/>
                  </a:path>
                </a:pathLst>
              </a:custGeom>
              <a:solidFill>
                <a:srgbClr val="FF3300"/>
              </a:solidFill>
              <a:ln w="0">
                <a:solidFill>
                  <a:srgbClr val="FF33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40" name="Freeform 45"/>
              <p:cNvSpPr>
                <a:spLocks/>
              </p:cNvSpPr>
              <p:nvPr/>
            </p:nvSpPr>
            <p:spPr bwMode="auto">
              <a:xfrm>
                <a:off x="2852738" y="4216400"/>
                <a:ext cx="57150" cy="57150"/>
              </a:xfrm>
              <a:custGeom>
                <a:avLst/>
                <a:gdLst>
                  <a:gd name="T0" fmla="*/ 71 w 71"/>
                  <a:gd name="T1" fmla="*/ 71 h 71"/>
                  <a:gd name="T2" fmla="*/ 71 w 71"/>
                  <a:gd name="T3" fmla="*/ 0 h 71"/>
                  <a:gd name="T4" fmla="*/ 0 w 71"/>
                  <a:gd name="T5" fmla="*/ 0 h 71"/>
                  <a:gd name="T6" fmla="*/ 0 w 71"/>
                  <a:gd name="T7" fmla="*/ 71 h 71"/>
                  <a:gd name="T8" fmla="*/ 71 w 71"/>
                  <a:gd name="T9" fmla="*/ 71 h 71"/>
                  <a:gd name="T10" fmla="*/ 71 w 71"/>
                  <a:gd name="T11" fmla="*/ 71 h 71"/>
                </a:gdLst>
                <a:ahLst/>
                <a:cxnLst>
                  <a:cxn ang="0">
                    <a:pos x="T0" y="T1"/>
                  </a:cxn>
                  <a:cxn ang="0">
                    <a:pos x="T2" y="T3"/>
                  </a:cxn>
                  <a:cxn ang="0">
                    <a:pos x="T4" y="T5"/>
                  </a:cxn>
                  <a:cxn ang="0">
                    <a:pos x="T6" y="T7"/>
                  </a:cxn>
                  <a:cxn ang="0">
                    <a:pos x="T8" y="T9"/>
                  </a:cxn>
                  <a:cxn ang="0">
                    <a:pos x="T10" y="T11"/>
                  </a:cxn>
                </a:cxnLst>
                <a:rect l="0" t="0" r="r" b="b"/>
                <a:pathLst>
                  <a:path w="71" h="71">
                    <a:moveTo>
                      <a:pt x="71" y="71"/>
                    </a:moveTo>
                    <a:lnTo>
                      <a:pt x="71" y="0"/>
                    </a:lnTo>
                    <a:lnTo>
                      <a:pt x="0" y="0"/>
                    </a:lnTo>
                    <a:lnTo>
                      <a:pt x="0" y="71"/>
                    </a:lnTo>
                    <a:lnTo>
                      <a:pt x="71" y="71"/>
                    </a:lnTo>
                    <a:lnTo>
                      <a:pt x="71" y="71"/>
                    </a:lnTo>
                    <a:close/>
                  </a:path>
                </a:pathLst>
              </a:custGeom>
              <a:solidFill>
                <a:srgbClr val="FF3300"/>
              </a:solidFill>
              <a:ln w="0">
                <a:solidFill>
                  <a:srgbClr val="FF33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41" name="Rectangle 46"/>
              <p:cNvSpPr>
                <a:spLocks noChangeArrowheads="1"/>
              </p:cNvSpPr>
              <p:nvPr/>
            </p:nvSpPr>
            <p:spPr bwMode="auto">
              <a:xfrm>
                <a:off x="3114675" y="4233863"/>
                <a:ext cx="55563" cy="55563"/>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42" name="Freeform 47"/>
              <p:cNvSpPr>
                <a:spLocks/>
              </p:cNvSpPr>
              <p:nvPr/>
            </p:nvSpPr>
            <p:spPr bwMode="auto">
              <a:xfrm>
                <a:off x="811213" y="2638425"/>
                <a:ext cx="53975" cy="57150"/>
              </a:xfrm>
              <a:custGeom>
                <a:avLst/>
                <a:gdLst>
                  <a:gd name="T0" fmla="*/ 70 w 70"/>
                  <a:gd name="T1" fmla="*/ 71 h 71"/>
                  <a:gd name="T2" fmla="*/ 70 w 70"/>
                  <a:gd name="T3" fmla="*/ 0 h 71"/>
                  <a:gd name="T4" fmla="*/ 0 w 70"/>
                  <a:gd name="T5" fmla="*/ 0 h 71"/>
                  <a:gd name="T6" fmla="*/ 0 w 70"/>
                  <a:gd name="T7" fmla="*/ 71 h 71"/>
                  <a:gd name="T8" fmla="*/ 70 w 70"/>
                  <a:gd name="T9" fmla="*/ 71 h 71"/>
                  <a:gd name="T10" fmla="*/ 70 w 70"/>
                  <a:gd name="T11" fmla="*/ 71 h 71"/>
                </a:gdLst>
                <a:ahLst/>
                <a:cxnLst>
                  <a:cxn ang="0">
                    <a:pos x="T0" y="T1"/>
                  </a:cxn>
                  <a:cxn ang="0">
                    <a:pos x="T2" y="T3"/>
                  </a:cxn>
                  <a:cxn ang="0">
                    <a:pos x="T4" y="T5"/>
                  </a:cxn>
                  <a:cxn ang="0">
                    <a:pos x="T6" y="T7"/>
                  </a:cxn>
                  <a:cxn ang="0">
                    <a:pos x="T8" y="T9"/>
                  </a:cxn>
                  <a:cxn ang="0">
                    <a:pos x="T10" y="T11"/>
                  </a:cxn>
                </a:cxnLst>
                <a:rect l="0" t="0" r="r" b="b"/>
                <a:pathLst>
                  <a:path w="70" h="71">
                    <a:moveTo>
                      <a:pt x="70" y="71"/>
                    </a:moveTo>
                    <a:lnTo>
                      <a:pt x="70" y="0"/>
                    </a:lnTo>
                    <a:lnTo>
                      <a:pt x="0" y="0"/>
                    </a:lnTo>
                    <a:lnTo>
                      <a:pt x="0" y="71"/>
                    </a:lnTo>
                    <a:lnTo>
                      <a:pt x="70" y="71"/>
                    </a:lnTo>
                    <a:lnTo>
                      <a:pt x="70" y="71"/>
                    </a:lnTo>
                    <a:close/>
                  </a:path>
                </a:pathLst>
              </a:custGeom>
              <a:solidFill>
                <a:srgbClr val="FF3300"/>
              </a:solidFill>
              <a:ln w="0">
                <a:solidFill>
                  <a:srgbClr val="FF33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5143" name="Rectangle 48"/>
              <p:cNvSpPr>
                <a:spLocks noChangeArrowheads="1"/>
              </p:cNvSpPr>
              <p:nvPr/>
            </p:nvSpPr>
            <p:spPr bwMode="auto">
              <a:xfrm>
                <a:off x="2491331" y="2856581"/>
                <a:ext cx="55563" cy="57150"/>
              </a:xfrm>
              <a:prstGeom prst="rect">
                <a:avLst/>
              </a:prstGeom>
              <a:solidFill>
                <a:srgbClr val="FF3300"/>
              </a:solidFill>
              <a:ln w="0">
                <a:solidFill>
                  <a:srgbClr val="FF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grpSp>
        <p:sp>
          <p:nvSpPr>
            <p:cNvPr id="57" name="ZoneTexte 56"/>
            <p:cNvSpPr txBox="1"/>
            <p:nvPr/>
          </p:nvSpPr>
          <p:spPr>
            <a:xfrm>
              <a:off x="907829" y="4483554"/>
              <a:ext cx="431529" cy="246221"/>
            </a:xfrm>
            <a:prstGeom prst="rect">
              <a:avLst/>
            </a:prstGeom>
            <a:noFill/>
          </p:spPr>
          <p:txBody>
            <a:bodyPr wrap="none" rtlCol="0">
              <a:spAutoFit/>
            </a:bodyPr>
            <a:lstStyle/>
            <a:p>
              <a:pPr algn="ctr"/>
              <a:r>
                <a:rPr lang="fr-FR" sz="1200" dirty="0">
                  <a:solidFill>
                    <a:srgbClr val="000066"/>
                  </a:solidFill>
                </a:rPr>
                <a:t>0,01</a:t>
              </a:r>
            </a:p>
          </p:txBody>
        </p:sp>
        <p:sp>
          <p:nvSpPr>
            <p:cNvPr id="58" name="ZoneTexte 57"/>
            <p:cNvSpPr txBox="1"/>
            <p:nvPr/>
          </p:nvSpPr>
          <p:spPr>
            <a:xfrm>
              <a:off x="888321" y="4298802"/>
              <a:ext cx="235273" cy="242867"/>
            </a:xfrm>
            <a:prstGeom prst="rect">
              <a:avLst/>
            </a:prstGeom>
            <a:noFill/>
          </p:spPr>
          <p:txBody>
            <a:bodyPr wrap="none" rtlCol="0">
              <a:spAutoFit/>
            </a:bodyPr>
            <a:lstStyle/>
            <a:p>
              <a:pPr algn="r"/>
              <a:r>
                <a:rPr lang="fr-FR" sz="1200" dirty="0">
                  <a:solidFill>
                    <a:srgbClr val="000066"/>
                  </a:solidFill>
                </a:rPr>
                <a:t>0</a:t>
              </a:r>
            </a:p>
          </p:txBody>
        </p:sp>
        <p:sp>
          <p:nvSpPr>
            <p:cNvPr id="60" name="ZoneTexte 59"/>
            <p:cNvSpPr txBox="1"/>
            <p:nvPr/>
          </p:nvSpPr>
          <p:spPr>
            <a:xfrm>
              <a:off x="1469045" y="4483554"/>
              <a:ext cx="360997" cy="246221"/>
            </a:xfrm>
            <a:prstGeom prst="rect">
              <a:avLst/>
            </a:prstGeom>
            <a:noFill/>
          </p:spPr>
          <p:txBody>
            <a:bodyPr wrap="none" rtlCol="0">
              <a:spAutoFit/>
            </a:bodyPr>
            <a:lstStyle/>
            <a:p>
              <a:pPr algn="ctr"/>
              <a:r>
                <a:rPr lang="fr-FR" sz="1200" dirty="0">
                  <a:solidFill>
                    <a:srgbClr val="000066"/>
                  </a:solidFill>
                </a:rPr>
                <a:t>0,1</a:t>
              </a:r>
            </a:p>
          </p:txBody>
        </p:sp>
        <p:sp>
          <p:nvSpPr>
            <p:cNvPr id="61" name="ZoneTexte 60"/>
            <p:cNvSpPr txBox="1"/>
            <p:nvPr/>
          </p:nvSpPr>
          <p:spPr>
            <a:xfrm>
              <a:off x="2044668" y="4483554"/>
              <a:ext cx="235273" cy="242867"/>
            </a:xfrm>
            <a:prstGeom prst="rect">
              <a:avLst/>
            </a:prstGeom>
            <a:noFill/>
          </p:spPr>
          <p:txBody>
            <a:bodyPr wrap="none" rtlCol="0">
              <a:spAutoFit/>
            </a:bodyPr>
            <a:lstStyle/>
            <a:p>
              <a:pPr algn="ctr"/>
              <a:r>
                <a:rPr lang="fr-FR" sz="1200" dirty="0">
                  <a:solidFill>
                    <a:srgbClr val="000066"/>
                  </a:solidFill>
                </a:rPr>
                <a:t>1</a:t>
              </a:r>
            </a:p>
          </p:txBody>
        </p:sp>
        <p:sp>
          <p:nvSpPr>
            <p:cNvPr id="62" name="ZoneTexte 61"/>
            <p:cNvSpPr txBox="1"/>
            <p:nvPr/>
          </p:nvSpPr>
          <p:spPr>
            <a:xfrm>
              <a:off x="2520364" y="4483554"/>
              <a:ext cx="309406" cy="242867"/>
            </a:xfrm>
            <a:prstGeom prst="rect">
              <a:avLst/>
            </a:prstGeom>
            <a:noFill/>
          </p:spPr>
          <p:txBody>
            <a:bodyPr wrap="none" rtlCol="0">
              <a:spAutoFit/>
            </a:bodyPr>
            <a:lstStyle/>
            <a:p>
              <a:pPr algn="ctr"/>
              <a:r>
                <a:rPr lang="fr-FR" sz="1200" dirty="0">
                  <a:solidFill>
                    <a:srgbClr val="000066"/>
                  </a:solidFill>
                </a:rPr>
                <a:t>10</a:t>
              </a:r>
            </a:p>
          </p:txBody>
        </p:sp>
        <p:sp>
          <p:nvSpPr>
            <p:cNvPr id="63" name="ZoneTexte 62"/>
            <p:cNvSpPr txBox="1"/>
            <p:nvPr/>
          </p:nvSpPr>
          <p:spPr>
            <a:xfrm>
              <a:off x="2992874" y="4483554"/>
              <a:ext cx="396263" cy="246221"/>
            </a:xfrm>
            <a:prstGeom prst="rect">
              <a:avLst/>
            </a:prstGeom>
            <a:noFill/>
          </p:spPr>
          <p:txBody>
            <a:bodyPr wrap="none" rtlCol="0">
              <a:spAutoFit/>
            </a:bodyPr>
            <a:lstStyle/>
            <a:p>
              <a:pPr algn="ctr"/>
              <a:r>
                <a:rPr lang="fr-FR" sz="1200" dirty="0">
                  <a:solidFill>
                    <a:srgbClr val="000066"/>
                  </a:solidFill>
                </a:rPr>
                <a:t>100</a:t>
              </a:r>
            </a:p>
          </p:txBody>
        </p:sp>
        <p:sp>
          <p:nvSpPr>
            <p:cNvPr id="64" name="ZoneTexte 63"/>
            <p:cNvSpPr txBox="1"/>
            <p:nvPr/>
          </p:nvSpPr>
          <p:spPr>
            <a:xfrm>
              <a:off x="3454325" y="4483554"/>
              <a:ext cx="502062" cy="246221"/>
            </a:xfrm>
            <a:prstGeom prst="rect">
              <a:avLst/>
            </a:prstGeom>
            <a:noFill/>
          </p:spPr>
          <p:txBody>
            <a:bodyPr wrap="none" rtlCol="0">
              <a:spAutoFit/>
            </a:bodyPr>
            <a:lstStyle/>
            <a:p>
              <a:pPr algn="ctr"/>
              <a:r>
                <a:rPr lang="fr-FR" sz="1200" dirty="0">
                  <a:solidFill>
                    <a:srgbClr val="000066"/>
                  </a:solidFill>
                </a:rPr>
                <a:t>1 000</a:t>
              </a:r>
            </a:p>
          </p:txBody>
        </p:sp>
        <p:sp>
          <p:nvSpPr>
            <p:cNvPr id="65" name="ZoneTexte 64"/>
            <p:cNvSpPr txBox="1"/>
            <p:nvPr/>
          </p:nvSpPr>
          <p:spPr>
            <a:xfrm>
              <a:off x="814188" y="3410375"/>
              <a:ext cx="309406" cy="242867"/>
            </a:xfrm>
            <a:prstGeom prst="rect">
              <a:avLst/>
            </a:prstGeom>
            <a:noFill/>
          </p:spPr>
          <p:txBody>
            <a:bodyPr wrap="none" rtlCol="0">
              <a:spAutoFit/>
            </a:bodyPr>
            <a:lstStyle/>
            <a:p>
              <a:pPr algn="r"/>
              <a:r>
                <a:rPr lang="fr-FR" sz="1200" dirty="0">
                  <a:solidFill>
                    <a:srgbClr val="000066"/>
                  </a:solidFill>
                </a:rPr>
                <a:t>50</a:t>
              </a:r>
            </a:p>
          </p:txBody>
        </p:sp>
        <p:sp>
          <p:nvSpPr>
            <p:cNvPr id="66" name="ZoneTexte 65"/>
            <p:cNvSpPr txBox="1"/>
            <p:nvPr/>
          </p:nvSpPr>
          <p:spPr>
            <a:xfrm>
              <a:off x="727330" y="2532125"/>
              <a:ext cx="396263" cy="246221"/>
            </a:xfrm>
            <a:prstGeom prst="rect">
              <a:avLst/>
            </a:prstGeom>
            <a:noFill/>
          </p:spPr>
          <p:txBody>
            <a:bodyPr wrap="none" rtlCol="0">
              <a:spAutoFit/>
            </a:bodyPr>
            <a:lstStyle/>
            <a:p>
              <a:pPr algn="r"/>
              <a:r>
                <a:rPr lang="fr-FR" sz="1200" dirty="0">
                  <a:solidFill>
                    <a:srgbClr val="000066"/>
                  </a:solidFill>
                </a:rPr>
                <a:t>100</a:t>
              </a:r>
            </a:p>
          </p:txBody>
        </p:sp>
        <p:sp>
          <p:nvSpPr>
            <p:cNvPr id="67" name="ZoneTexte 66"/>
            <p:cNvSpPr txBox="1"/>
            <p:nvPr/>
          </p:nvSpPr>
          <p:spPr>
            <a:xfrm>
              <a:off x="2821651" y="2555538"/>
              <a:ext cx="1585470" cy="242867"/>
            </a:xfrm>
            <a:prstGeom prst="rect">
              <a:avLst/>
            </a:prstGeom>
            <a:noFill/>
          </p:spPr>
          <p:txBody>
            <a:bodyPr wrap="none" rtlCol="0">
              <a:spAutoFit/>
            </a:bodyPr>
            <a:lstStyle/>
            <a:p>
              <a:r>
                <a:rPr lang="fr-FR" sz="1200" b="1" dirty="0">
                  <a:solidFill>
                    <a:srgbClr val="000066"/>
                  </a:solidFill>
                </a:rPr>
                <a:t>Virus mutations 3’PPT</a:t>
              </a:r>
            </a:p>
          </p:txBody>
        </p:sp>
        <p:sp>
          <p:nvSpPr>
            <p:cNvPr id="68" name="ZoneTexte 67"/>
            <p:cNvSpPr txBox="1"/>
            <p:nvPr/>
          </p:nvSpPr>
          <p:spPr>
            <a:xfrm>
              <a:off x="2821651" y="2758624"/>
              <a:ext cx="1067928" cy="242867"/>
            </a:xfrm>
            <a:prstGeom prst="rect">
              <a:avLst/>
            </a:prstGeom>
            <a:noFill/>
          </p:spPr>
          <p:txBody>
            <a:bodyPr wrap="none" rtlCol="0">
              <a:spAutoFit/>
            </a:bodyPr>
            <a:lstStyle/>
            <a:p>
              <a:r>
                <a:rPr lang="fr-FR" sz="1200" b="1" dirty="0">
                  <a:solidFill>
                    <a:srgbClr val="000066"/>
                  </a:solidFill>
                </a:rPr>
                <a:t>Virus sauvage</a:t>
              </a:r>
            </a:p>
          </p:txBody>
        </p:sp>
        <p:sp>
          <p:nvSpPr>
            <p:cNvPr id="69" name="ZoneTexte 68"/>
            <p:cNvSpPr txBox="1"/>
            <p:nvPr/>
          </p:nvSpPr>
          <p:spPr>
            <a:xfrm>
              <a:off x="1986235" y="4675363"/>
              <a:ext cx="863317" cy="269853"/>
            </a:xfrm>
            <a:prstGeom prst="rect">
              <a:avLst/>
            </a:prstGeom>
            <a:noFill/>
          </p:spPr>
          <p:txBody>
            <a:bodyPr wrap="none" rtlCol="0">
              <a:spAutoFit/>
            </a:bodyPr>
            <a:lstStyle/>
            <a:p>
              <a:pPr algn="ctr"/>
              <a:r>
                <a:rPr lang="fr-FR" sz="1400" b="1" dirty="0">
                  <a:solidFill>
                    <a:srgbClr val="000066"/>
                  </a:solidFill>
                </a:rPr>
                <a:t>DTG (</a:t>
              </a:r>
              <a:r>
                <a:rPr lang="fr-FR" sz="1400" b="1" dirty="0" err="1">
                  <a:solidFill>
                    <a:srgbClr val="000066"/>
                  </a:solidFill>
                </a:rPr>
                <a:t>nM</a:t>
              </a:r>
              <a:r>
                <a:rPr lang="fr-FR" sz="1400" b="1" dirty="0">
                  <a:solidFill>
                    <a:srgbClr val="000066"/>
                  </a:solidFill>
                </a:rPr>
                <a:t>)</a:t>
              </a:r>
            </a:p>
          </p:txBody>
        </p:sp>
      </p:grpSp>
      <p:sp>
        <p:nvSpPr>
          <p:cNvPr id="70"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Malet I, CROI 2017, Abs. 499</a:t>
            </a:r>
          </a:p>
        </p:txBody>
      </p:sp>
      <p:sp>
        <p:nvSpPr>
          <p:cNvPr id="71" name="ZoneTexte 70"/>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8</a:t>
            </a:r>
          </a:p>
        </p:txBody>
      </p:sp>
    </p:spTree>
    <p:extLst>
      <p:ext uri="{BB962C8B-B14F-4D97-AF65-F5344CB8AC3E}">
        <p14:creationId xmlns:p14="http://schemas.microsoft.com/office/powerpoint/2010/main" val="3641441151"/>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Pharmacocinétique de RPV pendant </a:t>
            </a:r>
            <a:br>
              <a:rPr lang="fr-FR" dirty="0"/>
            </a:br>
            <a:r>
              <a:rPr lang="fr-FR" dirty="0"/>
              <a:t>le 3</a:t>
            </a:r>
            <a:r>
              <a:rPr lang="fr-FR" baseline="30000" dirty="0"/>
              <a:t>ème</a:t>
            </a:r>
            <a:r>
              <a:rPr lang="fr-FR" dirty="0"/>
              <a:t> trimestre de grossesse (2)</a:t>
            </a:r>
          </a:p>
        </p:txBody>
      </p:sp>
      <p:sp>
        <p:nvSpPr>
          <p:cNvPr id="5123" name="Rectangle 3"/>
          <p:cNvSpPr>
            <a:spLocks noGrp="1" noChangeArrowheads="1"/>
          </p:cNvSpPr>
          <p:nvPr>
            <p:ph idx="1"/>
          </p:nvPr>
        </p:nvSpPr>
        <p:spPr>
          <a:xfrm>
            <a:off x="237067" y="1222907"/>
            <a:ext cx="5029200" cy="5516562"/>
          </a:xfrm>
        </p:spPr>
        <p:txBody>
          <a:bodyPr/>
          <a:lstStyle/>
          <a:p>
            <a:pPr eaLnBrk="1" hangingPunct="1"/>
            <a:r>
              <a:rPr lang="fr-FR" sz="1600" b="1" dirty="0">
                <a:solidFill>
                  <a:srgbClr val="0070C0"/>
                </a:solidFill>
              </a:rPr>
              <a:t>Résultats </a:t>
            </a:r>
          </a:p>
          <a:p>
            <a:pPr lvl="1" eaLnBrk="1" hangingPunct="1"/>
            <a:r>
              <a:rPr lang="fr-FR" sz="1400" dirty="0"/>
              <a:t>Seules 2 </a:t>
            </a:r>
            <a:r>
              <a:rPr lang="fr-FR" sz="1400" dirty="0" err="1"/>
              <a:t>C</a:t>
            </a:r>
            <a:r>
              <a:rPr lang="fr-FR" sz="1400" baseline="-25000" dirty="0" err="1"/>
              <a:t>min</a:t>
            </a:r>
            <a:r>
              <a:rPr lang="fr-FR" sz="1400" dirty="0"/>
              <a:t> de RPV &lt; 40 </a:t>
            </a:r>
            <a:r>
              <a:rPr lang="fr-FR" sz="1400" dirty="0" err="1"/>
              <a:t>ng</a:t>
            </a:r>
            <a:r>
              <a:rPr lang="fr-FR" sz="1400" dirty="0"/>
              <a:t>/ml au 3</a:t>
            </a:r>
            <a:r>
              <a:rPr lang="fr-FR" sz="1400" baseline="30000" dirty="0"/>
              <a:t>ème</a:t>
            </a:r>
            <a:r>
              <a:rPr lang="fr-FR" sz="1400" dirty="0"/>
              <a:t> trimestre (39 et 30 </a:t>
            </a:r>
            <a:r>
              <a:rPr lang="fr-FR" sz="1400" dirty="0" err="1"/>
              <a:t>ng</a:t>
            </a:r>
            <a:r>
              <a:rPr lang="fr-FR" sz="1400" dirty="0"/>
              <a:t>/ml)</a:t>
            </a:r>
          </a:p>
          <a:p>
            <a:pPr lvl="1" eaLnBrk="1" hangingPunct="1"/>
            <a:r>
              <a:rPr lang="fr-FR" sz="1400" dirty="0"/>
              <a:t>Rapport médian (extrêmes ; n = 5) sang de cordon/maternel des concentrations plasmatiques de RPV = 0,50 (0,35-0,81)</a:t>
            </a:r>
            <a:br>
              <a:rPr lang="fr-FR" sz="1400" dirty="0"/>
            </a:br>
            <a:endParaRPr lang="fr-FR" sz="1400" dirty="0"/>
          </a:p>
          <a:p>
            <a:pPr eaLnBrk="1" hangingPunct="1"/>
            <a:r>
              <a:rPr lang="fr-FR" sz="1600" b="1" dirty="0">
                <a:solidFill>
                  <a:srgbClr val="0070C0"/>
                </a:solidFill>
              </a:rPr>
              <a:t>Tolérance </a:t>
            </a:r>
          </a:p>
          <a:p>
            <a:pPr lvl="1" eaLnBrk="1" hangingPunct="1"/>
            <a:r>
              <a:rPr lang="fr-FR" sz="1400" dirty="0"/>
              <a:t>Un seul EIG à l’origine de contractions irrégulières entrainant l’hospitalisation (non imputable aux ARV)</a:t>
            </a:r>
          </a:p>
          <a:p>
            <a:pPr lvl="1" eaLnBrk="1" hangingPunct="1"/>
            <a:r>
              <a:rPr lang="fr-FR" sz="1400" dirty="0"/>
              <a:t>Bonne tolérance générale</a:t>
            </a:r>
          </a:p>
          <a:p>
            <a:pPr lvl="1" eaLnBrk="1" hangingPunct="1"/>
            <a:r>
              <a:rPr lang="fr-FR" sz="1400" dirty="0"/>
              <a:t>Aucune contamination VIH ni malformation ni prématurité rapportées chez les nouveaux nés</a:t>
            </a:r>
          </a:p>
          <a:p>
            <a:pPr lvl="1" eaLnBrk="1" hangingPunct="1"/>
            <a:r>
              <a:rPr lang="fr-FR" sz="1400" dirty="0"/>
              <a:t>Seul un nouveau né de poids &lt; 2 500 g et </a:t>
            </a:r>
            <a:br>
              <a:rPr lang="fr-FR" sz="1400" dirty="0"/>
            </a:br>
            <a:r>
              <a:rPr lang="fr-FR" sz="1400" dirty="0"/>
              <a:t>3 hypotrophies</a:t>
            </a:r>
            <a:br>
              <a:rPr lang="fr-FR" sz="1400" dirty="0"/>
            </a:br>
            <a:endParaRPr lang="fr-FR" sz="1400" dirty="0"/>
          </a:p>
          <a:p>
            <a:pPr eaLnBrk="1" hangingPunct="1"/>
            <a:r>
              <a:rPr lang="fr-FR" sz="1600" b="1" dirty="0">
                <a:solidFill>
                  <a:srgbClr val="0070C0"/>
                </a:solidFill>
              </a:rPr>
              <a:t>Conclusions </a:t>
            </a:r>
          </a:p>
          <a:p>
            <a:pPr lvl="1" eaLnBrk="1" hangingPunct="1"/>
            <a:r>
              <a:rPr lang="fr-FR" sz="1400" dirty="0"/>
              <a:t>Sous exposition plasmatique de RPV (</a:t>
            </a:r>
            <a:r>
              <a:rPr lang="fr-FR" sz="1400" dirty="0">
                <a:sym typeface="Wingdings" panose="05000000000000000000" pitchFamily="2" charset="2"/>
              </a:rPr>
              <a:t> </a:t>
            </a:r>
            <a:r>
              <a:rPr lang="fr-FR" sz="1400" dirty="0"/>
              <a:t>50 %) au 3</a:t>
            </a:r>
            <a:r>
              <a:rPr lang="fr-FR" sz="1400" baseline="30000" dirty="0"/>
              <a:t>ème</a:t>
            </a:r>
            <a:r>
              <a:rPr lang="fr-FR" sz="1400" dirty="0"/>
              <a:t> trimestre de grossesse mais sans effet délétère ni sur la CV ni sur la TMF</a:t>
            </a:r>
          </a:p>
          <a:p>
            <a:pPr lvl="1" eaLnBrk="1" hangingPunct="1"/>
            <a:r>
              <a:rPr lang="fr-FR" sz="1400" dirty="0"/>
              <a:t>Importance de la prise de RPV au milieu des repas chez les femmes enceintes</a:t>
            </a:r>
          </a:p>
          <a:p>
            <a:pPr lvl="1" eaLnBrk="1" hangingPunct="1"/>
            <a:r>
              <a:rPr lang="fr-FR" sz="1400" dirty="0"/>
              <a:t>Résultats cohérents avec ceux d’IMPACT P0126s </a:t>
            </a:r>
            <a:r>
              <a:rPr lang="fr-FR" sz="1200" i="1" dirty="0"/>
              <a:t>(</a:t>
            </a:r>
            <a:r>
              <a:rPr lang="fr-FR" sz="1200" i="1" dirty="0" err="1"/>
              <a:t>Mirochnick</a:t>
            </a:r>
            <a:r>
              <a:rPr lang="fr-FR" sz="1200" i="1" dirty="0"/>
              <a:t> M, CROI 2015, Abs 894)</a:t>
            </a:r>
          </a:p>
        </p:txBody>
      </p:sp>
      <p:sp>
        <p:nvSpPr>
          <p:cNvPr id="6" name="Rectangle 5"/>
          <p:cNvSpPr/>
          <p:nvPr/>
        </p:nvSpPr>
        <p:spPr>
          <a:xfrm>
            <a:off x="5851352" y="1281792"/>
            <a:ext cx="2991204" cy="584775"/>
          </a:xfrm>
          <a:prstGeom prst="rect">
            <a:avLst/>
          </a:prstGeom>
        </p:spPr>
        <p:txBody>
          <a:bodyPr wrap="none">
            <a:spAutoFit/>
          </a:bodyPr>
          <a:lstStyle/>
          <a:p>
            <a:pPr algn="ctr"/>
            <a:r>
              <a:rPr lang="fr-FR" sz="1600" b="1" dirty="0">
                <a:solidFill>
                  <a:srgbClr val="0070C0"/>
                </a:solidFill>
                <a:latin typeface="Calibri" panose="020F0502020204030204" pitchFamily="34" charset="0"/>
              </a:rPr>
              <a:t>ASC</a:t>
            </a:r>
            <a:r>
              <a:rPr lang="fr-FR" sz="1600" b="1" baseline="-25000" dirty="0">
                <a:solidFill>
                  <a:srgbClr val="0070C0"/>
                </a:solidFill>
                <a:latin typeface="Calibri" panose="020F0502020204030204" pitchFamily="34" charset="0"/>
              </a:rPr>
              <a:t>0-∞ </a:t>
            </a:r>
            <a:r>
              <a:rPr lang="fr-FR" sz="1600" b="1" dirty="0">
                <a:solidFill>
                  <a:srgbClr val="0070C0"/>
                </a:solidFill>
                <a:latin typeface="Calibri" panose="020F0502020204030204" pitchFamily="34" charset="0"/>
              </a:rPr>
              <a:t>(mg/</a:t>
            </a:r>
            <a:r>
              <a:rPr lang="fr-FR" sz="1600" b="1" dirty="0" err="1">
                <a:solidFill>
                  <a:srgbClr val="0070C0"/>
                </a:solidFill>
                <a:latin typeface="Calibri" panose="020F0502020204030204" pitchFamily="34" charset="0"/>
              </a:rPr>
              <a:t>l.h</a:t>
            </a:r>
            <a:r>
              <a:rPr lang="fr-FR" sz="1600" b="1" dirty="0">
                <a:solidFill>
                  <a:srgbClr val="0070C0"/>
                </a:solidFill>
                <a:latin typeface="Calibri" panose="020F0502020204030204" pitchFamily="34" charset="0"/>
              </a:rPr>
              <a:t>) </a:t>
            </a:r>
          </a:p>
          <a:p>
            <a:pPr algn="ctr"/>
            <a:r>
              <a:rPr lang="fr-FR" sz="1600" b="1" dirty="0">
                <a:solidFill>
                  <a:srgbClr val="0070C0"/>
                </a:solidFill>
                <a:latin typeface="Calibri" panose="020F0502020204030204" pitchFamily="34" charset="0"/>
              </a:rPr>
              <a:t>au 3</a:t>
            </a:r>
            <a:r>
              <a:rPr lang="fr-FR" sz="1600" b="1" baseline="30000" dirty="0">
                <a:solidFill>
                  <a:srgbClr val="0070C0"/>
                </a:solidFill>
                <a:latin typeface="Calibri" panose="020F0502020204030204" pitchFamily="34" charset="0"/>
              </a:rPr>
              <a:t>ème</a:t>
            </a:r>
            <a:r>
              <a:rPr lang="fr-FR" sz="1600" b="1" dirty="0">
                <a:solidFill>
                  <a:srgbClr val="0070C0"/>
                </a:solidFill>
                <a:latin typeface="Calibri" panose="020F0502020204030204" pitchFamily="34" charset="0"/>
              </a:rPr>
              <a:t> trimestre et post-partum </a:t>
            </a:r>
          </a:p>
        </p:txBody>
      </p:sp>
      <p:sp>
        <p:nvSpPr>
          <p:cNvPr id="10" name="Rectangle 9"/>
          <p:cNvSpPr/>
          <p:nvPr/>
        </p:nvSpPr>
        <p:spPr>
          <a:xfrm>
            <a:off x="5874595" y="3735169"/>
            <a:ext cx="2944717" cy="584775"/>
          </a:xfrm>
          <a:prstGeom prst="rect">
            <a:avLst/>
          </a:prstGeom>
        </p:spPr>
        <p:txBody>
          <a:bodyPr wrap="none">
            <a:spAutoFit/>
          </a:bodyPr>
          <a:lstStyle/>
          <a:p>
            <a:pPr algn="ctr"/>
            <a:r>
              <a:rPr lang="fr-FR" sz="1600" b="1" dirty="0" err="1">
                <a:solidFill>
                  <a:srgbClr val="0070C0"/>
                </a:solidFill>
                <a:latin typeface="Calibri" panose="020F0502020204030204" pitchFamily="34" charset="0"/>
              </a:rPr>
              <a:t>C</a:t>
            </a:r>
            <a:r>
              <a:rPr lang="fr-FR" sz="1600" b="1" baseline="-25000" dirty="0" err="1">
                <a:solidFill>
                  <a:srgbClr val="0070C0"/>
                </a:solidFill>
                <a:latin typeface="Calibri" panose="020F0502020204030204" pitchFamily="34" charset="0"/>
              </a:rPr>
              <a:t>min</a:t>
            </a:r>
            <a:r>
              <a:rPr lang="fr-FR" sz="1600" b="1" dirty="0">
                <a:solidFill>
                  <a:srgbClr val="0070C0"/>
                </a:solidFill>
                <a:latin typeface="Calibri" panose="020F0502020204030204" pitchFamily="34" charset="0"/>
              </a:rPr>
              <a:t> (mg/l) de RPV </a:t>
            </a:r>
          </a:p>
          <a:p>
            <a:pPr algn="ctr"/>
            <a:r>
              <a:rPr lang="fr-FR" sz="1600" b="1" dirty="0">
                <a:solidFill>
                  <a:srgbClr val="0070C0"/>
                </a:solidFill>
                <a:latin typeface="Calibri" panose="020F0502020204030204" pitchFamily="34" charset="0"/>
              </a:rPr>
              <a:t>au 3</a:t>
            </a:r>
            <a:r>
              <a:rPr lang="fr-FR" sz="1600" b="1" baseline="30000" dirty="0">
                <a:solidFill>
                  <a:srgbClr val="0070C0"/>
                </a:solidFill>
                <a:latin typeface="Calibri" panose="020F0502020204030204" pitchFamily="34" charset="0"/>
              </a:rPr>
              <a:t>ème</a:t>
            </a:r>
            <a:r>
              <a:rPr lang="fr-FR" sz="1600" b="1" dirty="0">
                <a:solidFill>
                  <a:srgbClr val="0070C0"/>
                </a:solidFill>
                <a:latin typeface="Calibri" panose="020F0502020204030204" pitchFamily="34" charset="0"/>
              </a:rPr>
              <a:t> trimestre et post-partum</a:t>
            </a:r>
          </a:p>
        </p:txBody>
      </p:sp>
      <p:sp>
        <p:nvSpPr>
          <p:cNvPr id="11"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Colbers</a:t>
            </a:r>
            <a:r>
              <a:rPr lang="en-GB" sz="1200" i="1" dirty="0">
                <a:solidFill>
                  <a:srgbClr val="0070C0"/>
                </a:solidFill>
              </a:rPr>
              <a:t> A, CROI 2017, Abs. 754</a:t>
            </a:r>
          </a:p>
        </p:txBody>
      </p:sp>
      <p:grpSp>
        <p:nvGrpSpPr>
          <p:cNvPr id="3" name="Grouper 2"/>
          <p:cNvGrpSpPr/>
          <p:nvPr/>
        </p:nvGrpSpPr>
        <p:grpSpPr>
          <a:xfrm>
            <a:off x="6052219" y="1817715"/>
            <a:ext cx="2264514" cy="1511068"/>
            <a:chOff x="6370701" y="1874866"/>
            <a:chExt cx="1496269" cy="1327649"/>
          </a:xfrm>
        </p:grpSpPr>
        <p:grpSp>
          <p:nvGrpSpPr>
            <p:cNvPr id="9" name="Groupe 22615"/>
            <p:cNvGrpSpPr/>
            <p:nvPr/>
          </p:nvGrpSpPr>
          <p:grpSpPr>
            <a:xfrm>
              <a:off x="6509011" y="1993652"/>
              <a:ext cx="1325562" cy="934164"/>
              <a:chOff x="544513" y="2600325"/>
              <a:chExt cx="973138" cy="685801"/>
            </a:xfrm>
          </p:grpSpPr>
          <p:sp>
            <p:nvSpPr>
              <p:cNvPr id="12" name="Freeform 8"/>
              <p:cNvSpPr>
                <a:spLocks/>
              </p:cNvSpPr>
              <p:nvPr/>
            </p:nvSpPr>
            <p:spPr bwMode="auto">
              <a:xfrm>
                <a:off x="582613" y="2600325"/>
                <a:ext cx="935038" cy="646113"/>
              </a:xfrm>
              <a:custGeom>
                <a:avLst/>
                <a:gdLst>
                  <a:gd name="T0" fmla="*/ 1177 w 1177"/>
                  <a:gd name="T1" fmla="*/ 814 h 814"/>
                  <a:gd name="T2" fmla="*/ 0 w 1177"/>
                  <a:gd name="T3" fmla="*/ 814 h 814"/>
                  <a:gd name="T4" fmla="*/ 0 w 1177"/>
                  <a:gd name="T5" fmla="*/ 0 h 814"/>
                </a:gdLst>
                <a:ahLst/>
                <a:cxnLst>
                  <a:cxn ang="0">
                    <a:pos x="T0" y="T1"/>
                  </a:cxn>
                  <a:cxn ang="0">
                    <a:pos x="T2" y="T3"/>
                  </a:cxn>
                  <a:cxn ang="0">
                    <a:pos x="T4" y="T5"/>
                  </a:cxn>
                </a:cxnLst>
                <a:rect l="0" t="0" r="r" b="b"/>
                <a:pathLst>
                  <a:path w="1177" h="814">
                    <a:moveTo>
                      <a:pt x="1177" y="814"/>
                    </a:moveTo>
                    <a:lnTo>
                      <a:pt x="0" y="814"/>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5"/>
              <p:cNvSpPr>
                <a:spLocks noChangeShapeType="1"/>
              </p:cNvSpPr>
              <p:nvPr/>
            </p:nvSpPr>
            <p:spPr bwMode="auto">
              <a:xfrm flipV="1">
                <a:off x="1290638" y="3246438"/>
                <a:ext cx="0" cy="396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6"/>
              <p:cNvSpPr>
                <a:spLocks noChangeShapeType="1"/>
              </p:cNvSpPr>
              <p:nvPr/>
            </p:nvSpPr>
            <p:spPr bwMode="auto">
              <a:xfrm flipV="1">
                <a:off x="814388" y="3246438"/>
                <a:ext cx="0" cy="396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28"/>
              <p:cNvSpPr>
                <a:spLocks noChangeShapeType="1"/>
              </p:cNvSpPr>
              <p:nvPr/>
            </p:nvSpPr>
            <p:spPr bwMode="auto">
              <a:xfrm>
                <a:off x="544513" y="2603500"/>
                <a:ext cx="381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29"/>
              <p:cNvSpPr>
                <a:spLocks noChangeShapeType="1"/>
              </p:cNvSpPr>
              <p:nvPr/>
            </p:nvSpPr>
            <p:spPr bwMode="auto">
              <a:xfrm>
                <a:off x="544513" y="2763838"/>
                <a:ext cx="381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30"/>
              <p:cNvSpPr>
                <a:spLocks noChangeShapeType="1"/>
              </p:cNvSpPr>
              <p:nvPr/>
            </p:nvSpPr>
            <p:spPr bwMode="auto">
              <a:xfrm>
                <a:off x="544513" y="2924175"/>
                <a:ext cx="381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31"/>
              <p:cNvSpPr>
                <a:spLocks noChangeShapeType="1"/>
              </p:cNvSpPr>
              <p:nvPr/>
            </p:nvSpPr>
            <p:spPr bwMode="auto">
              <a:xfrm>
                <a:off x="544513" y="3084513"/>
                <a:ext cx="381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32"/>
              <p:cNvSpPr>
                <a:spLocks noChangeShapeType="1"/>
              </p:cNvSpPr>
              <p:nvPr/>
            </p:nvSpPr>
            <p:spPr bwMode="auto">
              <a:xfrm>
                <a:off x="544513" y="3246438"/>
                <a:ext cx="381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75"/>
              <p:cNvSpPr>
                <a:spLocks noChangeShapeType="1"/>
              </p:cNvSpPr>
              <p:nvPr/>
            </p:nvSpPr>
            <p:spPr bwMode="auto">
              <a:xfrm flipH="1" flipV="1">
                <a:off x="1042988" y="2978150"/>
                <a:ext cx="103188" cy="63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76"/>
              <p:cNvSpPr>
                <a:spLocks noChangeShapeType="1"/>
              </p:cNvSpPr>
              <p:nvPr/>
            </p:nvSpPr>
            <p:spPr bwMode="auto">
              <a:xfrm flipV="1">
                <a:off x="1042988" y="2828925"/>
                <a:ext cx="244475" cy="1492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77"/>
              <p:cNvSpPr>
                <a:spLocks noChangeShapeType="1"/>
              </p:cNvSpPr>
              <p:nvPr/>
            </p:nvSpPr>
            <p:spPr bwMode="auto">
              <a:xfrm flipH="1">
                <a:off x="1146175" y="2936875"/>
                <a:ext cx="149225" cy="476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78"/>
              <p:cNvSpPr>
                <a:spLocks noChangeShapeType="1"/>
              </p:cNvSpPr>
              <p:nvPr/>
            </p:nvSpPr>
            <p:spPr bwMode="auto">
              <a:xfrm flipH="1" flipV="1">
                <a:off x="1146175" y="2984500"/>
                <a:ext cx="149225" cy="111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79"/>
              <p:cNvSpPr>
                <a:spLocks/>
              </p:cNvSpPr>
              <p:nvPr/>
            </p:nvSpPr>
            <p:spPr bwMode="auto">
              <a:xfrm>
                <a:off x="820738" y="3144838"/>
                <a:ext cx="41275" cy="6350"/>
              </a:xfrm>
              <a:custGeom>
                <a:avLst/>
                <a:gdLst>
                  <a:gd name="T0" fmla="*/ 53 w 53"/>
                  <a:gd name="T1" fmla="*/ 0 h 8"/>
                  <a:gd name="T2" fmla="*/ 0 w 53"/>
                  <a:gd name="T3" fmla="*/ 8 h 8"/>
                  <a:gd name="T4" fmla="*/ 25 w 53"/>
                  <a:gd name="T5" fmla="*/ 2 h 8"/>
                </a:gdLst>
                <a:ahLst/>
                <a:cxnLst>
                  <a:cxn ang="0">
                    <a:pos x="T0" y="T1"/>
                  </a:cxn>
                  <a:cxn ang="0">
                    <a:pos x="T2" y="T3"/>
                  </a:cxn>
                  <a:cxn ang="0">
                    <a:pos x="T4" y="T5"/>
                  </a:cxn>
                </a:cxnLst>
                <a:rect l="0" t="0" r="r" b="b"/>
                <a:pathLst>
                  <a:path w="53" h="8">
                    <a:moveTo>
                      <a:pt x="53" y="0"/>
                    </a:moveTo>
                    <a:lnTo>
                      <a:pt x="0" y="8"/>
                    </a:lnTo>
                    <a:lnTo>
                      <a:pt x="25" y="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80"/>
              <p:cNvSpPr>
                <a:spLocks noChangeShapeType="1"/>
              </p:cNvSpPr>
              <p:nvPr/>
            </p:nvSpPr>
            <p:spPr bwMode="auto">
              <a:xfrm flipV="1">
                <a:off x="839788" y="3144838"/>
                <a:ext cx="22225"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81"/>
              <p:cNvSpPr>
                <a:spLocks noChangeShapeType="1"/>
              </p:cNvSpPr>
              <p:nvPr/>
            </p:nvSpPr>
            <p:spPr bwMode="auto">
              <a:xfrm flipH="1">
                <a:off x="819150" y="3079750"/>
                <a:ext cx="57150" cy="349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82"/>
              <p:cNvSpPr>
                <a:spLocks noChangeShapeType="1"/>
              </p:cNvSpPr>
              <p:nvPr/>
            </p:nvSpPr>
            <p:spPr bwMode="auto">
              <a:xfrm flipV="1">
                <a:off x="820738" y="3079750"/>
                <a:ext cx="55563" cy="111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83"/>
              <p:cNvSpPr>
                <a:spLocks noChangeShapeType="1"/>
              </p:cNvSpPr>
              <p:nvPr/>
            </p:nvSpPr>
            <p:spPr bwMode="auto">
              <a:xfrm flipV="1">
                <a:off x="819150" y="3146425"/>
                <a:ext cx="20638"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84"/>
              <p:cNvSpPr>
                <a:spLocks noChangeShapeType="1"/>
              </p:cNvSpPr>
              <p:nvPr/>
            </p:nvSpPr>
            <p:spPr bwMode="auto">
              <a:xfrm>
                <a:off x="820738" y="2962275"/>
                <a:ext cx="158750" cy="111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85"/>
              <p:cNvSpPr>
                <a:spLocks noChangeShapeType="1"/>
              </p:cNvSpPr>
              <p:nvPr/>
            </p:nvSpPr>
            <p:spPr bwMode="auto">
              <a:xfrm flipH="1">
                <a:off x="820738" y="2973388"/>
                <a:ext cx="158750" cy="1174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Freeform 86"/>
              <p:cNvSpPr>
                <a:spLocks/>
              </p:cNvSpPr>
              <p:nvPr/>
            </p:nvSpPr>
            <p:spPr bwMode="auto">
              <a:xfrm>
                <a:off x="819150" y="2995613"/>
                <a:ext cx="476250" cy="144463"/>
              </a:xfrm>
              <a:custGeom>
                <a:avLst/>
                <a:gdLst>
                  <a:gd name="T0" fmla="*/ 233 w 600"/>
                  <a:gd name="T1" fmla="*/ 136 h 182"/>
                  <a:gd name="T2" fmla="*/ 0 w 600"/>
                  <a:gd name="T3" fmla="*/ 182 h 182"/>
                  <a:gd name="T4" fmla="*/ 600 w 600"/>
                  <a:gd name="T5" fmla="*/ 0 h 182"/>
                </a:gdLst>
                <a:ahLst/>
                <a:cxnLst>
                  <a:cxn ang="0">
                    <a:pos x="T0" y="T1"/>
                  </a:cxn>
                  <a:cxn ang="0">
                    <a:pos x="T2" y="T3"/>
                  </a:cxn>
                  <a:cxn ang="0">
                    <a:pos x="T4" y="T5"/>
                  </a:cxn>
                </a:cxnLst>
                <a:rect l="0" t="0" r="r" b="b"/>
                <a:pathLst>
                  <a:path w="600" h="182">
                    <a:moveTo>
                      <a:pt x="233" y="136"/>
                    </a:moveTo>
                    <a:lnTo>
                      <a:pt x="0" y="182"/>
                    </a:lnTo>
                    <a:lnTo>
                      <a:pt x="60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87"/>
              <p:cNvSpPr>
                <a:spLocks noChangeShapeType="1"/>
              </p:cNvSpPr>
              <p:nvPr/>
            </p:nvSpPr>
            <p:spPr bwMode="auto">
              <a:xfrm flipV="1">
                <a:off x="839788" y="3103563"/>
                <a:ext cx="165100" cy="428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88"/>
              <p:cNvSpPr>
                <a:spLocks noChangeShapeType="1"/>
              </p:cNvSpPr>
              <p:nvPr/>
            </p:nvSpPr>
            <p:spPr bwMode="auto">
              <a:xfrm flipV="1">
                <a:off x="820738" y="3063875"/>
                <a:ext cx="80963" cy="269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89"/>
              <p:cNvSpPr>
                <a:spLocks noChangeShapeType="1"/>
              </p:cNvSpPr>
              <p:nvPr/>
            </p:nvSpPr>
            <p:spPr bwMode="auto">
              <a:xfrm flipH="1">
                <a:off x="876300" y="3063875"/>
                <a:ext cx="25400" cy="158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90"/>
              <p:cNvSpPr>
                <a:spLocks noChangeShapeType="1"/>
              </p:cNvSpPr>
              <p:nvPr/>
            </p:nvSpPr>
            <p:spPr bwMode="auto">
              <a:xfrm flipH="1">
                <a:off x="1004888" y="3027363"/>
                <a:ext cx="287338" cy="762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91"/>
              <p:cNvSpPr>
                <a:spLocks noChangeShapeType="1"/>
              </p:cNvSpPr>
              <p:nvPr/>
            </p:nvSpPr>
            <p:spPr bwMode="auto">
              <a:xfrm flipV="1">
                <a:off x="1004888" y="3046413"/>
                <a:ext cx="287338" cy="571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92"/>
              <p:cNvSpPr>
                <a:spLocks noChangeShapeType="1"/>
              </p:cNvSpPr>
              <p:nvPr/>
            </p:nvSpPr>
            <p:spPr bwMode="auto">
              <a:xfrm flipV="1">
                <a:off x="979488" y="2743200"/>
                <a:ext cx="311150" cy="2301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93"/>
              <p:cNvSpPr>
                <a:spLocks noChangeShapeType="1"/>
              </p:cNvSpPr>
              <p:nvPr/>
            </p:nvSpPr>
            <p:spPr bwMode="auto">
              <a:xfrm flipH="1" flipV="1">
                <a:off x="979488" y="2973388"/>
                <a:ext cx="63500" cy="47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94"/>
              <p:cNvSpPr>
                <a:spLocks noChangeShapeType="1"/>
              </p:cNvSpPr>
              <p:nvPr/>
            </p:nvSpPr>
            <p:spPr bwMode="auto">
              <a:xfrm flipV="1">
                <a:off x="901700" y="2978150"/>
                <a:ext cx="141288" cy="857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95"/>
              <p:cNvSpPr>
                <a:spLocks noChangeShapeType="1"/>
              </p:cNvSpPr>
              <p:nvPr/>
            </p:nvSpPr>
            <p:spPr bwMode="auto">
              <a:xfrm flipH="1">
                <a:off x="901700" y="2984500"/>
                <a:ext cx="244475" cy="793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96"/>
              <p:cNvSpPr>
                <a:spLocks noChangeShapeType="1"/>
              </p:cNvSpPr>
              <p:nvPr/>
            </p:nvSpPr>
            <p:spPr bwMode="auto">
              <a:xfrm flipV="1">
                <a:off x="876300" y="2995613"/>
                <a:ext cx="419100" cy="841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97"/>
              <p:cNvSpPr>
                <a:spLocks noChangeShapeType="1"/>
              </p:cNvSpPr>
              <p:nvPr/>
            </p:nvSpPr>
            <p:spPr bwMode="auto">
              <a:xfrm flipV="1">
                <a:off x="862013" y="3074988"/>
                <a:ext cx="430213" cy="698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98"/>
              <p:cNvSpPr>
                <a:spLocks noChangeShapeType="1"/>
              </p:cNvSpPr>
              <p:nvPr/>
            </p:nvSpPr>
            <p:spPr bwMode="auto">
              <a:xfrm flipH="1">
                <a:off x="862013" y="3113088"/>
                <a:ext cx="433388" cy="317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Freeform 99"/>
              <p:cNvSpPr>
                <a:spLocks/>
              </p:cNvSpPr>
              <p:nvPr/>
            </p:nvSpPr>
            <p:spPr bwMode="auto">
              <a:xfrm>
                <a:off x="808038" y="2925763"/>
                <a:ext cx="30163" cy="31750"/>
              </a:xfrm>
              <a:custGeom>
                <a:avLst/>
                <a:gdLst>
                  <a:gd name="T0" fmla="*/ 32 w 38"/>
                  <a:gd name="T1" fmla="*/ 33 h 39"/>
                  <a:gd name="T2" fmla="*/ 35 w 38"/>
                  <a:gd name="T3" fmla="*/ 29 h 39"/>
                  <a:gd name="T4" fmla="*/ 36 w 38"/>
                  <a:gd name="T5" fmla="*/ 25 h 39"/>
                  <a:gd name="T6" fmla="*/ 38 w 38"/>
                  <a:gd name="T7" fmla="*/ 20 h 39"/>
                  <a:gd name="T8" fmla="*/ 36 w 38"/>
                  <a:gd name="T9" fmla="*/ 15 h 39"/>
                  <a:gd name="T10" fmla="*/ 35 w 38"/>
                  <a:gd name="T11" fmla="*/ 11 h 39"/>
                  <a:gd name="T12" fmla="*/ 32 w 38"/>
                  <a:gd name="T13" fmla="*/ 7 h 39"/>
                  <a:gd name="T14" fmla="*/ 28 w 38"/>
                  <a:gd name="T15" fmla="*/ 3 h 39"/>
                  <a:gd name="T16" fmla="*/ 23 w 38"/>
                  <a:gd name="T17" fmla="*/ 1 h 39"/>
                  <a:gd name="T18" fmla="*/ 18 w 38"/>
                  <a:gd name="T19" fmla="*/ 0 h 39"/>
                  <a:gd name="T20" fmla="*/ 13 w 38"/>
                  <a:gd name="T21" fmla="*/ 1 h 39"/>
                  <a:gd name="T22" fmla="*/ 9 w 38"/>
                  <a:gd name="T23" fmla="*/ 3 h 39"/>
                  <a:gd name="T24" fmla="*/ 5 w 38"/>
                  <a:gd name="T25" fmla="*/ 7 h 39"/>
                  <a:gd name="T26" fmla="*/ 1 w 38"/>
                  <a:gd name="T27" fmla="*/ 11 h 39"/>
                  <a:gd name="T28" fmla="*/ 0 w 38"/>
                  <a:gd name="T29" fmla="*/ 15 h 39"/>
                  <a:gd name="T30" fmla="*/ 0 w 38"/>
                  <a:gd name="T31" fmla="*/ 20 h 39"/>
                  <a:gd name="T32" fmla="*/ 0 w 38"/>
                  <a:gd name="T33" fmla="*/ 25 h 39"/>
                  <a:gd name="T34" fmla="*/ 1 w 38"/>
                  <a:gd name="T35" fmla="*/ 29 h 39"/>
                  <a:gd name="T36" fmla="*/ 5 w 38"/>
                  <a:gd name="T37" fmla="*/ 33 h 39"/>
                  <a:gd name="T38" fmla="*/ 9 w 38"/>
                  <a:gd name="T39" fmla="*/ 37 h 39"/>
                  <a:gd name="T40" fmla="*/ 13 w 38"/>
                  <a:gd name="T41" fmla="*/ 38 h 39"/>
                  <a:gd name="T42" fmla="*/ 18 w 38"/>
                  <a:gd name="T43" fmla="*/ 39 h 39"/>
                  <a:gd name="T44" fmla="*/ 23 w 38"/>
                  <a:gd name="T45" fmla="*/ 38 h 39"/>
                  <a:gd name="T46" fmla="*/ 28 w 38"/>
                  <a:gd name="T47" fmla="*/ 37 h 39"/>
                  <a:gd name="T48" fmla="*/ 32 w 38"/>
                  <a:gd name="T49" fmla="*/ 33 h 39"/>
                  <a:gd name="T50" fmla="*/ 32 w 38"/>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2" y="33"/>
                    </a:moveTo>
                    <a:lnTo>
                      <a:pt x="35" y="29"/>
                    </a:lnTo>
                    <a:lnTo>
                      <a:pt x="36" y="25"/>
                    </a:lnTo>
                    <a:lnTo>
                      <a:pt x="38" y="20"/>
                    </a:lnTo>
                    <a:lnTo>
                      <a:pt x="36" y="15"/>
                    </a:lnTo>
                    <a:lnTo>
                      <a:pt x="35" y="11"/>
                    </a:lnTo>
                    <a:lnTo>
                      <a:pt x="32" y="7"/>
                    </a:lnTo>
                    <a:lnTo>
                      <a:pt x="28" y="3"/>
                    </a:lnTo>
                    <a:lnTo>
                      <a:pt x="23" y="1"/>
                    </a:lnTo>
                    <a:lnTo>
                      <a:pt x="18" y="0"/>
                    </a:lnTo>
                    <a:lnTo>
                      <a:pt x="13" y="1"/>
                    </a:lnTo>
                    <a:lnTo>
                      <a:pt x="9" y="3"/>
                    </a:lnTo>
                    <a:lnTo>
                      <a:pt x="5" y="7"/>
                    </a:lnTo>
                    <a:lnTo>
                      <a:pt x="1" y="11"/>
                    </a:lnTo>
                    <a:lnTo>
                      <a:pt x="0" y="15"/>
                    </a:lnTo>
                    <a:lnTo>
                      <a:pt x="0" y="20"/>
                    </a:lnTo>
                    <a:lnTo>
                      <a:pt x="0" y="25"/>
                    </a:lnTo>
                    <a:lnTo>
                      <a:pt x="1" y="29"/>
                    </a:lnTo>
                    <a:lnTo>
                      <a:pt x="5" y="33"/>
                    </a:lnTo>
                    <a:lnTo>
                      <a:pt x="9" y="37"/>
                    </a:lnTo>
                    <a:lnTo>
                      <a:pt x="13" y="38"/>
                    </a:lnTo>
                    <a:lnTo>
                      <a:pt x="18" y="39"/>
                    </a:lnTo>
                    <a:lnTo>
                      <a:pt x="23" y="38"/>
                    </a:lnTo>
                    <a:lnTo>
                      <a:pt x="28" y="37"/>
                    </a:lnTo>
                    <a:lnTo>
                      <a:pt x="32" y="33"/>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45" name="ZoneTexte 44"/>
            <p:cNvSpPr txBox="1"/>
            <p:nvPr/>
          </p:nvSpPr>
          <p:spPr>
            <a:xfrm>
              <a:off x="6370704" y="2751288"/>
              <a:ext cx="178154" cy="243376"/>
            </a:xfrm>
            <a:prstGeom prst="rect">
              <a:avLst/>
            </a:prstGeom>
            <a:noFill/>
          </p:spPr>
          <p:txBody>
            <a:bodyPr wrap="none" rtlCol="0">
              <a:spAutoFit/>
            </a:bodyPr>
            <a:lstStyle/>
            <a:p>
              <a:pPr algn="r"/>
              <a:r>
                <a:rPr lang="fr-FR" sz="1200" dirty="0"/>
                <a:t>0</a:t>
              </a:r>
            </a:p>
          </p:txBody>
        </p:sp>
        <p:sp>
          <p:nvSpPr>
            <p:cNvPr id="46" name="ZoneTexte 45"/>
            <p:cNvSpPr txBox="1"/>
            <p:nvPr/>
          </p:nvSpPr>
          <p:spPr>
            <a:xfrm>
              <a:off x="6370704" y="2532181"/>
              <a:ext cx="178154" cy="243376"/>
            </a:xfrm>
            <a:prstGeom prst="rect">
              <a:avLst/>
            </a:prstGeom>
            <a:noFill/>
          </p:spPr>
          <p:txBody>
            <a:bodyPr wrap="none" rtlCol="0">
              <a:spAutoFit/>
            </a:bodyPr>
            <a:lstStyle/>
            <a:p>
              <a:pPr algn="r"/>
              <a:r>
                <a:rPr lang="fr-FR" sz="1200" dirty="0"/>
                <a:t>2</a:t>
              </a:r>
            </a:p>
          </p:txBody>
        </p:sp>
        <p:sp>
          <p:nvSpPr>
            <p:cNvPr id="47" name="ZoneTexte 46"/>
            <p:cNvSpPr txBox="1"/>
            <p:nvPr/>
          </p:nvSpPr>
          <p:spPr>
            <a:xfrm>
              <a:off x="6370704" y="2313076"/>
              <a:ext cx="178154" cy="243376"/>
            </a:xfrm>
            <a:prstGeom prst="rect">
              <a:avLst/>
            </a:prstGeom>
            <a:noFill/>
          </p:spPr>
          <p:txBody>
            <a:bodyPr wrap="none" rtlCol="0">
              <a:spAutoFit/>
            </a:bodyPr>
            <a:lstStyle/>
            <a:p>
              <a:pPr algn="r"/>
              <a:r>
                <a:rPr lang="fr-FR" sz="1200" dirty="0"/>
                <a:t>4</a:t>
              </a:r>
            </a:p>
          </p:txBody>
        </p:sp>
        <p:sp>
          <p:nvSpPr>
            <p:cNvPr id="48" name="ZoneTexte 47"/>
            <p:cNvSpPr txBox="1"/>
            <p:nvPr/>
          </p:nvSpPr>
          <p:spPr>
            <a:xfrm>
              <a:off x="6370704" y="2093971"/>
              <a:ext cx="178154" cy="243376"/>
            </a:xfrm>
            <a:prstGeom prst="rect">
              <a:avLst/>
            </a:prstGeom>
            <a:noFill/>
          </p:spPr>
          <p:txBody>
            <a:bodyPr wrap="none" rtlCol="0">
              <a:spAutoFit/>
            </a:bodyPr>
            <a:lstStyle/>
            <a:p>
              <a:pPr algn="r"/>
              <a:r>
                <a:rPr lang="fr-FR" sz="1200" dirty="0"/>
                <a:t>6</a:t>
              </a:r>
            </a:p>
          </p:txBody>
        </p:sp>
        <p:sp>
          <p:nvSpPr>
            <p:cNvPr id="49" name="ZoneTexte 48"/>
            <p:cNvSpPr txBox="1"/>
            <p:nvPr/>
          </p:nvSpPr>
          <p:spPr>
            <a:xfrm>
              <a:off x="6370701" y="1874866"/>
              <a:ext cx="178154" cy="243376"/>
            </a:xfrm>
            <a:prstGeom prst="rect">
              <a:avLst/>
            </a:prstGeom>
            <a:noFill/>
          </p:spPr>
          <p:txBody>
            <a:bodyPr wrap="none" rtlCol="0">
              <a:spAutoFit/>
            </a:bodyPr>
            <a:lstStyle/>
            <a:p>
              <a:pPr algn="r"/>
              <a:r>
                <a:rPr lang="fr-FR" sz="1200" dirty="0"/>
                <a:t>8</a:t>
              </a:r>
            </a:p>
          </p:txBody>
        </p:sp>
        <p:sp>
          <p:nvSpPr>
            <p:cNvPr id="50" name="ZoneTexte 49"/>
            <p:cNvSpPr txBox="1"/>
            <p:nvPr/>
          </p:nvSpPr>
          <p:spPr>
            <a:xfrm>
              <a:off x="6509539" y="2959139"/>
              <a:ext cx="734222" cy="243376"/>
            </a:xfrm>
            <a:prstGeom prst="rect">
              <a:avLst/>
            </a:prstGeom>
            <a:noFill/>
          </p:spPr>
          <p:txBody>
            <a:bodyPr wrap="none" rtlCol="0">
              <a:spAutoFit/>
            </a:bodyPr>
            <a:lstStyle/>
            <a:p>
              <a:pPr algn="ctr"/>
              <a:r>
                <a:rPr lang="fr-FR" sz="1200" dirty="0"/>
                <a:t>3</a:t>
              </a:r>
              <a:r>
                <a:rPr lang="fr-FR" sz="1200" baseline="30000" dirty="0"/>
                <a:t>ème</a:t>
              </a:r>
              <a:r>
                <a:rPr lang="fr-FR" sz="1200" dirty="0"/>
                <a:t> trimestre</a:t>
              </a:r>
            </a:p>
          </p:txBody>
        </p:sp>
        <p:sp>
          <p:nvSpPr>
            <p:cNvPr id="51" name="ZoneTexte 50"/>
            <p:cNvSpPr txBox="1"/>
            <p:nvPr/>
          </p:nvSpPr>
          <p:spPr>
            <a:xfrm>
              <a:off x="7192061" y="2959139"/>
              <a:ext cx="674909" cy="243376"/>
            </a:xfrm>
            <a:prstGeom prst="rect">
              <a:avLst/>
            </a:prstGeom>
            <a:noFill/>
          </p:spPr>
          <p:txBody>
            <a:bodyPr wrap="none" rtlCol="0">
              <a:spAutoFit/>
            </a:bodyPr>
            <a:lstStyle/>
            <a:p>
              <a:pPr algn="ctr"/>
              <a:r>
                <a:rPr lang="fr-FR" sz="1200" dirty="0"/>
                <a:t>Post-partum</a:t>
              </a:r>
            </a:p>
          </p:txBody>
        </p:sp>
      </p:grpSp>
      <p:grpSp>
        <p:nvGrpSpPr>
          <p:cNvPr id="2" name="Grouper 1"/>
          <p:cNvGrpSpPr/>
          <p:nvPr/>
        </p:nvGrpSpPr>
        <p:grpSpPr>
          <a:xfrm>
            <a:off x="6041580" y="4377835"/>
            <a:ext cx="2327672" cy="1673248"/>
            <a:chOff x="6671389" y="4435003"/>
            <a:chExt cx="1634557" cy="1292896"/>
          </a:xfrm>
        </p:grpSpPr>
        <p:grpSp>
          <p:nvGrpSpPr>
            <p:cNvPr id="52" name="Groupe 22614"/>
            <p:cNvGrpSpPr/>
            <p:nvPr/>
          </p:nvGrpSpPr>
          <p:grpSpPr>
            <a:xfrm>
              <a:off x="6909059" y="4557082"/>
              <a:ext cx="1325562" cy="934164"/>
              <a:chOff x="1965325" y="2587625"/>
              <a:chExt cx="973138" cy="685801"/>
            </a:xfrm>
          </p:grpSpPr>
          <p:sp>
            <p:nvSpPr>
              <p:cNvPr id="53" name="Freeform 10"/>
              <p:cNvSpPr>
                <a:spLocks/>
              </p:cNvSpPr>
              <p:nvPr/>
            </p:nvSpPr>
            <p:spPr bwMode="auto">
              <a:xfrm>
                <a:off x="2005013" y="2587625"/>
                <a:ext cx="933450" cy="646113"/>
              </a:xfrm>
              <a:custGeom>
                <a:avLst/>
                <a:gdLst>
                  <a:gd name="T0" fmla="*/ 1177 w 1177"/>
                  <a:gd name="T1" fmla="*/ 815 h 815"/>
                  <a:gd name="T2" fmla="*/ 0 w 1177"/>
                  <a:gd name="T3" fmla="*/ 815 h 815"/>
                  <a:gd name="T4" fmla="*/ 0 w 1177"/>
                  <a:gd name="T5" fmla="*/ 0 h 815"/>
                </a:gdLst>
                <a:ahLst/>
                <a:cxnLst>
                  <a:cxn ang="0">
                    <a:pos x="T0" y="T1"/>
                  </a:cxn>
                  <a:cxn ang="0">
                    <a:pos x="T2" y="T3"/>
                  </a:cxn>
                  <a:cxn ang="0">
                    <a:pos x="T4" y="T5"/>
                  </a:cxn>
                </a:cxnLst>
                <a:rect l="0" t="0" r="r" b="b"/>
                <a:pathLst>
                  <a:path w="1177" h="815">
                    <a:moveTo>
                      <a:pt x="1177" y="815"/>
                    </a:moveTo>
                    <a:lnTo>
                      <a:pt x="0" y="815"/>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13"/>
              <p:cNvSpPr>
                <a:spLocks noChangeShapeType="1"/>
              </p:cNvSpPr>
              <p:nvPr/>
            </p:nvSpPr>
            <p:spPr bwMode="auto">
              <a:xfrm flipV="1">
                <a:off x="2235200" y="3233738"/>
                <a:ext cx="0" cy="396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Line 14"/>
              <p:cNvSpPr>
                <a:spLocks noChangeShapeType="1"/>
              </p:cNvSpPr>
              <p:nvPr/>
            </p:nvSpPr>
            <p:spPr bwMode="auto">
              <a:xfrm flipV="1">
                <a:off x="2711450" y="3233738"/>
                <a:ext cx="0" cy="39688"/>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24"/>
              <p:cNvSpPr>
                <a:spLocks noChangeShapeType="1"/>
              </p:cNvSpPr>
              <p:nvPr/>
            </p:nvSpPr>
            <p:spPr bwMode="auto">
              <a:xfrm>
                <a:off x="1965325" y="2805113"/>
                <a:ext cx="3968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Line 25"/>
              <p:cNvSpPr>
                <a:spLocks noChangeShapeType="1"/>
              </p:cNvSpPr>
              <p:nvPr/>
            </p:nvSpPr>
            <p:spPr bwMode="auto">
              <a:xfrm>
                <a:off x="1965325" y="2590800"/>
                <a:ext cx="3968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Line 26"/>
              <p:cNvSpPr>
                <a:spLocks noChangeShapeType="1"/>
              </p:cNvSpPr>
              <p:nvPr/>
            </p:nvSpPr>
            <p:spPr bwMode="auto">
              <a:xfrm>
                <a:off x="1965325" y="3019425"/>
                <a:ext cx="3968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27"/>
              <p:cNvSpPr>
                <a:spLocks noChangeShapeType="1"/>
              </p:cNvSpPr>
              <p:nvPr/>
            </p:nvSpPr>
            <p:spPr bwMode="auto">
              <a:xfrm>
                <a:off x="1965325" y="3233738"/>
                <a:ext cx="39688"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Freeform 38"/>
              <p:cNvSpPr>
                <a:spLocks/>
              </p:cNvSpPr>
              <p:nvPr/>
            </p:nvSpPr>
            <p:spPr bwMode="auto">
              <a:xfrm>
                <a:off x="2005013" y="3146425"/>
                <a:ext cx="933450" cy="0"/>
              </a:xfrm>
              <a:custGeom>
                <a:avLst/>
                <a:gdLst>
                  <a:gd name="T0" fmla="*/ 1176 w 1176"/>
                  <a:gd name="T1" fmla="*/ 356 w 1176"/>
                  <a:gd name="T2" fmla="*/ 322 w 1176"/>
                  <a:gd name="T3" fmla="*/ 0 w 1176"/>
                </a:gdLst>
                <a:ahLst/>
                <a:cxnLst>
                  <a:cxn ang="0">
                    <a:pos x="T0" y="0"/>
                  </a:cxn>
                  <a:cxn ang="0">
                    <a:pos x="T1" y="0"/>
                  </a:cxn>
                  <a:cxn ang="0">
                    <a:pos x="T2" y="0"/>
                  </a:cxn>
                  <a:cxn ang="0">
                    <a:pos x="T3" y="0"/>
                  </a:cxn>
                </a:cxnLst>
                <a:rect l="0" t="0" r="r" b="b"/>
                <a:pathLst>
                  <a:path w="1176">
                    <a:moveTo>
                      <a:pt x="1176" y="0"/>
                    </a:moveTo>
                    <a:lnTo>
                      <a:pt x="356" y="0"/>
                    </a:lnTo>
                    <a:lnTo>
                      <a:pt x="322" y="0"/>
                    </a:lnTo>
                    <a:lnTo>
                      <a:pt x="0" y="0"/>
                    </a:lnTo>
                  </a:path>
                </a:pathLst>
              </a:custGeom>
              <a:noFill/>
              <a:ln w="6350">
                <a:solidFill>
                  <a:srgbClr val="000066"/>
                </a:solidFill>
                <a:prstDash val="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39"/>
              <p:cNvSpPr>
                <a:spLocks noChangeShapeType="1"/>
              </p:cNvSpPr>
              <p:nvPr/>
            </p:nvSpPr>
            <p:spPr bwMode="auto">
              <a:xfrm flipH="1">
                <a:off x="2638425" y="2921000"/>
                <a:ext cx="71438" cy="301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Line 40"/>
              <p:cNvSpPr>
                <a:spLocks noChangeShapeType="1"/>
              </p:cNvSpPr>
              <p:nvPr/>
            </p:nvSpPr>
            <p:spPr bwMode="auto">
              <a:xfrm flipH="1">
                <a:off x="2638425" y="2943225"/>
                <a:ext cx="33338" cy="79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 name="Line 41"/>
              <p:cNvSpPr>
                <a:spLocks noChangeShapeType="1"/>
              </p:cNvSpPr>
              <p:nvPr/>
            </p:nvSpPr>
            <p:spPr bwMode="auto">
              <a:xfrm flipH="1">
                <a:off x="2671763" y="2932113"/>
                <a:ext cx="38100" cy="111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 name="Line 42"/>
              <p:cNvSpPr>
                <a:spLocks noChangeShapeType="1"/>
              </p:cNvSpPr>
              <p:nvPr/>
            </p:nvSpPr>
            <p:spPr bwMode="auto">
              <a:xfrm flipV="1">
                <a:off x="2671763" y="2921000"/>
                <a:ext cx="38100" cy="222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 name="Freeform 43"/>
              <p:cNvSpPr>
                <a:spLocks/>
              </p:cNvSpPr>
              <p:nvPr/>
            </p:nvSpPr>
            <p:spPr bwMode="auto">
              <a:xfrm>
                <a:off x="2246313" y="3141663"/>
                <a:ext cx="49213" cy="26988"/>
              </a:xfrm>
              <a:custGeom>
                <a:avLst/>
                <a:gdLst>
                  <a:gd name="T0" fmla="*/ 63 w 63"/>
                  <a:gd name="T1" fmla="*/ 0 h 35"/>
                  <a:gd name="T2" fmla="*/ 52 w 63"/>
                  <a:gd name="T3" fmla="*/ 6 h 35"/>
                  <a:gd name="T4" fmla="*/ 0 w 63"/>
                  <a:gd name="T5" fmla="*/ 35 h 35"/>
                </a:gdLst>
                <a:ahLst/>
                <a:cxnLst>
                  <a:cxn ang="0">
                    <a:pos x="T0" y="T1"/>
                  </a:cxn>
                  <a:cxn ang="0">
                    <a:pos x="T2" y="T3"/>
                  </a:cxn>
                  <a:cxn ang="0">
                    <a:pos x="T4" y="T5"/>
                  </a:cxn>
                </a:cxnLst>
                <a:rect l="0" t="0" r="r" b="b"/>
                <a:pathLst>
                  <a:path w="63" h="35">
                    <a:moveTo>
                      <a:pt x="63" y="0"/>
                    </a:moveTo>
                    <a:lnTo>
                      <a:pt x="52" y="6"/>
                    </a:lnTo>
                    <a:lnTo>
                      <a:pt x="0" y="35"/>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6" name="Freeform 44"/>
              <p:cNvSpPr>
                <a:spLocks/>
              </p:cNvSpPr>
              <p:nvPr/>
            </p:nvSpPr>
            <p:spPr bwMode="auto">
              <a:xfrm>
                <a:off x="2246313" y="3141663"/>
                <a:ext cx="49213" cy="6350"/>
              </a:xfrm>
              <a:custGeom>
                <a:avLst/>
                <a:gdLst>
                  <a:gd name="T0" fmla="*/ 0 w 63"/>
                  <a:gd name="T1" fmla="*/ 8 h 8"/>
                  <a:gd name="T2" fmla="*/ 18 w 63"/>
                  <a:gd name="T3" fmla="*/ 6 h 8"/>
                  <a:gd name="T4" fmla="*/ 63 w 63"/>
                  <a:gd name="T5" fmla="*/ 0 h 8"/>
                </a:gdLst>
                <a:ahLst/>
                <a:cxnLst>
                  <a:cxn ang="0">
                    <a:pos x="T0" y="T1"/>
                  </a:cxn>
                  <a:cxn ang="0">
                    <a:pos x="T2" y="T3"/>
                  </a:cxn>
                  <a:cxn ang="0">
                    <a:pos x="T4" y="T5"/>
                  </a:cxn>
                </a:cxnLst>
                <a:rect l="0" t="0" r="r" b="b"/>
                <a:pathLst>
                  <a:path w="63" h="8">
                    <a:moveTo>
                      <a:pt x="0" y="8"/>
                    </a:moveTo>
                    <a:lnTo>
                      <a:pt x="18" y="6"/>
                    </a:lnTo>
                    <a:lnTo>
                      <a:pt x="63"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7" name="Line 45"/>
              <p:cNvSpPr>
                <a:spLocks noChangeShapeType="1"/>
              </p:cNvSpPr>
              <p:nvPr/>
            </p:nvSpPr>
            <p:spPr bwMode="auto">
              <a:xfrm flipV="1">
                <a:off x="2444750" y="2879725"/>
                <a:ext cx="119063" cy="841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8" name="Line 46"/>
              <p:cNvSpPr>
                <a:spLocks noChangeShapeType="1"/>
              </p:cNvSpPr>
              <p:nvPr/>
            </p:nvSpPr>
            <p:spPr bwMode="auto">
              <a:xfrm flipV="1">
                <a:off x="2338388" y="2963863"/>
                <a:ext cx="106363" cy="746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9" name="Line 47"/>
              <p:cNvSpPr>
                <a:spLocks noChangeShapeType="1"/>
              </p:cNvSpPr>
              <p:nvPr/>
            </p:nvSpPr>
            <p:spPr bwMode="auto">
              <a:xfrm flipH="1" flipV="1">
                <a:off x="2446338" y="2873375"/>
                <a:ext cx="117475" cy="63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0" name="Line 48"/>
              <p:cNvSpPr>
                <a:spLocks noChangeShapeType="1"/>
              </p:cNvSpPr>
              <p:nvPr/>
            </p:nvSpPr>
            <p:spPr bwMode="auto">
              <a:xfrm flipV="1">
                <a:off x="2320925" y="2873375"/>
                <a:ext cx="125413" cy="1079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1" name="Line 49"/>
              <p:cNvSpPr>
                <a:spLocks noChangeShapeType="1"/>
              </p:cNvSpPr>
              <p:nvPr/>
            </p:nvSpPr>
            <p:spPr bwMode="auto">
              <a:xfrm flipH="1">
                <a:off x="2320925" y="2963863"/>
                <a:ext cx="123825" cy="174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 name="Line 50"/>
              <p:cNvSpPr>
                <a:spLocks noChangeShapeType="1"/>
              </p:cNvSpPr>
              <p:nvPr/>
            </p:nvSpPr>
            <p:spPr bwMode="auto">
              <a:xfrm flipH="1">
                <a:off x="2362200" y="3074988"/>
                <a:ext cx="60325" cy="317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 name="Line 51"/>
              <p:cNvSpPr>
                <a:spLocks noChangeShapeType="1"/>
              </p:cNvSpPr>
              <p:nvPr/>
            </p:nvSpPr>
            <p:spPr bwMode="auto">
              <a:xfrm flipH="1">
                <a:off x="2346325" y="3106738"/>
                <a:ext cx="15875" cy="95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 name="Line 52"/>
              <p:cNvSpPr>
                <a:spLocks noChangeShapeType="1"/>
              </p:cNvSpPr>
              <p:nvPr/>
            </p:nvSpPr>
            <p:spPr bwMode="auto">
              <a:xfrm flipH="1">
                <a:off x="2332038" y="3116263"/>
                <a:ext cx="14288" cy="63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5" name="Line 53"/>
              <p:cNvSpPr>
                <a:spLocks noChangeShapeType="1"/>
              </p:cNvSpPr>
              <p:nvPr/>
            </p:nvSpPr>
            <p:spPr bwMode="auto">
              <a:xfrm flipH="1">
                <a:off x="2295525" y="3122613"/>
                <a:ext cx="36513"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 name="Line 54"/>
              <p:cNvSpPr>
                <a:spLocks noChangeShapeType="1"/>
              </p:cNvSpPr>
              <p:nvPr/>
            </p:nvSpPr>
            <p:spPr bwMode="auto">
              <a:xfrm flipV="1">
                <a:off x="2246313" y="3122613"/>
                <a:ext cx="85725" cy="174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7" name="Line 55"/>
              <p:cNvSpPr>
                <a:spLocks noChangeShapeType="1"/>
              </p:cNvSpPr>
              <p:nvPr/>
            </p:nvSpPr>
            <p:spPr bwMode="auto">
              <a:xfrm flipH="1">
                <a:off x="2246313" y="3106738"/>
                <a:ext cx="115888" cy="333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 name="Line 56"/>
              <p:cNvSpPr>
                <a:spLocks noChangeShapeType="1"/>
              </p:cNvSpPr>
              <p:nvPr/>
            </p:nvSpPr>
            <p:spPr bwMode="auto">
              <a:xfrm flipV="1">
                <a:off x="2246313" y="3074988"/>
                <a:ext cx="176213" cy="539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 name="Line 57"/>
              <p:cNvSpPr>
                <a:spLocks noChangeShapeType="1"/>
              </p:cNvSpPr>
              <p:nvPr/>
            </p:nvSpPr>
            <p:spPr bwMode="auto">
              <a:xfrm flipH="1">
                <a:off x="2246313" y="3116263"/>
                <a:ext cx="100013" cy="238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 name="Line 58"/>
              <p:cNvSpPr>
                <a:spLocks noChangeShapeType="1"/>
              </p:cNvSpPr>
              <p:nvPr/>
            </p:nvSpPr>
            <p:spPr bwMode="auto">
              <a:xfrm flipH="1">
                <a:off x="2246313" y="3038475"/>
                <a:ext cx="92075" cy="254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 name="Line 59"/>
              <p:cNvSpPr>
                <a:spLocks noChangeShapeType="1"/>
              </p:cNvSpPr>
              <p:nvPr/>
            </p:nvSpPr>
            <p:spPr bwMode="auto">
              <a:xfrm flipH="1">
                <a:off x="2246313" y="2981325"/>
                <a:ext cx="74613" cy="127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 name="Line 60"/>
              <p:cNvSpPr>
                <a:spLocks noChangeShapeType="1"/>
              </p:cNvSpPr>
              <p:nvPr/>
            </p:nvSpPr>
            <p:spPr bwMode="auto">
              <a:xfrm flipH="1" flipV="1">
                <a:off x="2246313" y="2860675"/>
                <a:ext cx="200025" cy="127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 name="Line 61"/>
              <p:cNvSpPr>
                <a:spLocks noChangeShapeType="1"/>
              </p:cNvSpPr>
              <p:nvPr/>
            </p:nvSpPr>
            <p:spPr bwMode="auto">
              <a:xfrm flipV="1">
                <a:off x="2246313" y="2981325"/>
                <a:ext cx="74613" cy="666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 name="Line 62"/>
              <p:cNvSpPr>
                <a:spLocks noChangeShapeType="1"/>
              </p:cNvSpPr>
              <p:nvPr/>
            </p:nvSpPr>
            <p:spPr bwMode="auto">
              <a:xfrm flipV="1">
                <a:off x="2246313" y="3038475"/>
                <a:ext cx="92075" cy="635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 name="Line 63"/>
              <p:cNvSpPr>
                <a:spLocks noChangeShapeType="1"/>
              </p:cNvSpPr>
              <p:nvPr/>
            </p:nvSpPr>
            <p:spPr bwMode="auto">
              <a:xfrm>
                <a:off x="2563813" y="2879725"/>
                <a:ext cx="146050" cy="95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Line 64"/>
              <p:cNvSpPr>
                <a:spLocks noChangeShapeType="1"/>
              </p:cNvSpPr>
              <p:nvPr/>
            </p:nvSpPr>
            <p:spPr bwMode="auto">
              <a:xfrm flipH="1">
                <a:off x="2444750" y="2921000"/>
                <a:ext cx="265113" cy="428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 name="Line 65"/>
              <p:cNvSpPr>
                <a:spLocks noChangeShapeType="1"/>
              </p:cNvSpPr>
              <p:nvPr/>
            </p:nvSpPr>
            <p:spPr bwMode="auto">
              <a:xfrm flipH="1">
                <a:off x="2338388" y="2951163"/>
                <a:ext cx="300038" cy="873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66"/>
              <p:cNvSpPr>
                <a:spLocks noChangeShapeType="1"/>
              </p:cNvSpPr>
              <p:nvPr/>
            </p:nvSpPr>
            <p:spPr bwMode="auto">
              <a:xfrm flipV="1">
                <a:off x="2446338" y="2641600"/>
                <a:ext cx="263525" cy="2317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67"/>
              <p:cNvSpPr>
                <a:spLocks noChangeShapeType="1"/>
              </p:cNvSpPr>
              <p:nvPr/>
            </p:nvSpPr>
            <p:spPr bwMode="auto">
              <a:xfrm flipH="1">
                <a:off x="2563813" y="2776538"/>
                <a:ext cx="146050" cy="1031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68"/>
              <p:cNvSpPr>
                <a:spLocks noChangeShapeType="1"/>
              </p:cNvSpPr>
              <p:nvPr/>
            </p:nvSpPr>
            <p:spPr bwMode="auto">
              <a:xfrm flipH="1">
                <a:off x="2422525" y="2943225"/>
                <a:ext cx="249238" cy="1317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69"/>
              <p:cNvSpPr>
                <a:spLocks noChangeShapeType="1"/>
              </p:cNvSpPr>
              <p:nvPr/>
            </p:nvSpPr>
            <p:spPr bwMode="auto">
              <a:xfrm flipH="1">
                <a:off x="2246313" y="2951163"/>
                <a:ext cx="392113" cy="1666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70"/>
              <p:cNvSpPr>
                <a:spLocks noChangeShapeType="1"/>
              </p:cNvSpPr>
              <p:nvPr/>
            </p:nvSpPr>
            <p:spPr bwMode="auto">
              <a:xfrm flipV="1">
                <a:off x="2295525" y="3092450"/>
                <a:ext cx="414338" cy="492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71"/>
              <p:cNvSpPr>
                <a:spLocks noChangeShapeType="1"/>
              </p:cNvSpPr>
              <p:nvPr/>
            </p:nvSpPr>
            <p:spPr bwMode="auto">
              <a:xfrm flipV="1">
                <a:off x="2332038" y="3049588"/>
                <a:ext cx="377825" cy="730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72"/>
              <p:cNvSpPr>
                <a:spLocks noChangeShapeType="1"/>
              </p:cNvSpPr>
              <p:nvPr/>
            </p:nvSpPr>
            <p:spPr bwMode="auto">
              <a:xfrm flipV="1">
                <a:off x="2346325" y="3028950"/>
                <a:ext cx="363538" cy="873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Line 73"/>
              <p:cNvSpPr>
                <a:spLocks noChangeShapeType="1"/>
              </p:cNvSpPr>
              <p:nvPr/>
            </p:nvSpPr>
            <p:spPr bwMode="auto">
              <a:xfrm flipV="1">
                <a:off x="2362200" y="3009900"/>
                <a:ext cx="347663" cy="968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6" name="Line 74"/>
              <p:cNvSpPr>
                <a:spLocks noChangeShapeType="1"/>
              </p:cNvSpPr>
              <p:nvPr/>
            </p:nvSpPr>
            <p:spPr bwMode="auto">
              <a:xfrm flipV="1">
                <a:off x="2422525" y="2984500"/>
                <a:ext cx="287338" cy="904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7" name="Freeform 100"/>
              <p:cNvSpPr>
                <a:spLocks/>
              </p:cNvSpPr>
              <p:nvPr/>
            </p:nvSpPr>
            <p:spPr bwMode="auto">
              <a:xfrm>
                <a:off x="2227263" y="2917825"/>
                <a:ext cx="30163" cy="30163"/>
              </a:xfrm>
              <a:custGeom>
                <a:avLst/>
                <a:gdLst>
                  <a:gd name="T0" fmla="*/ 33 w 38"/>
                  <a:gd name="T1" fmla="*/ 32 h 38"/>
                  <a:gd name="T2" fmla="*/ 35 w 38"/>
                  <a:gd name="T3" fmla="*/ 29 h 38"/>
                  <a:gd name="T4" fmla="*/ 38 w 38"/>
                  <a:gd name="T5" fmla="*/ 23 h 38"/>
                  <a:gd name="T6" fmla="*/ 38 w 38"/>
                  <a:gd name="T7" fmla="*/ 18 h 38"/>
                  <a:gd name="T8" fmla="*/ 38 w 38"/>
                  <a:gd name="T9" fmla="*/ 14 h 38"/>
                  <a:gd name="T10" fmla="*/ 35 w 38"/>
                  <a:gd name="T11" fmla="*/ 9 h 38"/>
                  <a:gd name="T12" fmla="*/ 33 w 38"/>
                  <a:gd name="T13" fmla="*/ 5 h 38"/>
                  <a:gd name="T14" fmla="*/ 29 w 38"/>
                  <a:gd name="T15" fmla="*/ 2 h 38"/>
                  <a:gd name="T16" fmla="*/ 24 w 38"/>
                  <a:gd name="T17" fmla="*/ 0 h 38"/>
                  <a:gd name="T18" fmla="*/ 18 w 38"/>
                  <a:gd name="T19" fmla="*/ 0 h 38"/>
                  <a:gd name="T20" fmla="*/ 15 w 38"/>
                  <a:gd name="T21" fmla="*/ 0 h 38"/>
                  <a:gd name="T22" fmla="*/ 9 w 38"/>
                  <a:gd name="T23" fmla="*/ 2 h 38"/>
                  <a:gd name="T24" fmla="*/ 5 w 38"/>
                  <a:gd name="T25" fmla="*/ 5 h 38"/>
                  <a:gd name="T26" fmla="*/ 3 w 38"/>
                  <a:gd name="T27" fmla="*/ 9 h 38"/>
                  <a:gd name="T28" fmla="*/ 0 w 38"/>
                  <a:gd name="T29" fmla="*/ 14 h 38"/>
                  <a:gd name="T30" fmla="*/ 0 w 38"/>
                  <a:gd name="T31" fmla="*/ 18 h 38"/>
                  <a:gd name="T32" fmla="*/ 0 w 38"/>
                  <a:gd name="T33" fmla="*/ 23 h 38"/>
                  <a:gd name="T34" fmla="*/ 3 w 38"/>
                  <a:gd name="T35" fmla="*/ 29 h 38"/>
                  <a:gd name="T36" fmla="*/ 5 w 38"/>
                  <a:gd name="T37" fmla="*/ 32 h 38"/>
                  <a:gd name="T38" fmla="*/ 9 w 38"/>
                  <a:gd name="T39" fmla="*/ 35 h 38"/>
                  <a:gd name="T40" fmla="*/ 15 w 38"/>
                  <a:gd name="T41" fmla="*/ 38 h 38"/>
                  <a:gd name="T42" fmla="*/ 18 w 38"/>
                  <a:gd name="T43" fmla="*/ 38 h 38"/>
                  <a:gd name="T44" fmla="*/ 24 w 38"/>
                  <a:gd name="T45" fmla="*/ 38 h 38"/>
                  <a:gd name="T46" fmla="*/ 29 w 38"/>
                  <a:gd name="T47" fmla="*/ 35 h 38"/>
                  <a:gd name="T48" fmla="*/ 33 w 38"/>
                  <a:gd name="T49" fmla="*/ 32 h 38"/>
                  <a:gd name="T50" fmla="*/ 33 w 38"/>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2"/>
                    </a:moveTo>
                    <a:lnTo>
                      <a:pt x="35" y="29"/>
                    </a:lnTo>
                    <a:lnTo>
                      <a:pt x="38" y="23"/>
                    </a:lnTo>
                    <a:lnTo>
                      <a:pt x="38" y="18"/>
                    </a:lnTo>
                    <a:lnTo>
                      <a:pt x="38" y="14"/>
                    </a:lnTo>
                    <a:lnTo>
                      <a:pt x="35" y="9"/>
                    </a:lnTo>
                    <a:lnTo>
                      <a:pt x="33" y="5"/>
                    </a:lnTo>
                    <a:lnTo>
                      <a:pt x="29" y="2"/>
                    </a:lnTo>
                    <a:lnTo>
                      <a:pt x="24" y="0"/>
                    </a:lnTo>
                    <a:lnTo>
                      <a:pt x="18" y="0"/>
                    </a:lnTo>
                    <a:lnTo>
                      <a:pt x="15" y="0"/>
                    </a:lnTo>
                    <a:lnTo>
                      <a:pt x="9" y="2"/>
                    </a:lnTo>
                    <a:lnTo>
                      <a:pt x="5" y="5"/>
                    </a:lnTo>
                    <a:lnTo>
                      <a:pt x="3" y="9"/>
                    </a:lnTo>
                    <a:lnTo>
                      <a:pt x="0" y="14"/>
                    </a:lnTo>
                    <a:lnTo>
                      <a:pt x="0" y="18"/>
                    </a:lnTo>
                    <a:lnTo>
                      <a:pt x="0" y="23"/>
                    </a:lnTo>
                    <a:lnTo>
                      <a:pt x="3" y="29"/>
                    </a:lnTo>
                    <a:lnTo>
                      <a:pt x="5" y="32"/>
                    </a:lnTo>
                    <a:lnTo>
                      <a:pt x="9" y="35"/>
                    </a:lnTo>
                    <a:lnTo>
                      <a:pt x="15" y="38"/>
                    </a:lnTo>
                    <a:lnTo>
                      <a:pt x="18" y="38"/>
                    </a:lnTo>
                    <a:lnTo>
                      <a:pt x="24" y="38"/>
                    </a:lnTo>
                    <a:lnTo>
                      <a:pt x="29" y="35"/>
                    </a:lnTo>
                    <a:lnTo>
                      <a:pt x="33" y="32"/>
                    </a:lnTo>
                    <a:lnTo>
                      <a:pt x="33"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98" name="ZoneTexte 97"/>
            <p:cNvSpPr txBox="1"/>
            <p:nvPr/>
          </p:nvSpPr>
          <p:spPr>
            <a:xfrm>
              <a:off x="6761442" y="5314718"/>
              <a:ext cx="189339" cy="214033"/>
            </a:xfrm>
            <a:prstGeom prst="rect">
              <a:avLst/>
            </a:prstGeom>
            <a:noFill/>
          </p:spPr>
          <p:txBody>
            <a:bodyPr wrap="none" rtlCol="0">
              <a:spAutoFit/>
            </a:bodyPr>
            <a:lstStyle/>
            <a:p>
              <a:pPr algn="r"/>
              <a:r>
                <a:rPr lang="fr-FR" sz="1200" dirty="0"/>
                <a:t>0</a:t>
              </a:r>
            </a:p>
          </p:txBody>
        </p:sp>
        <p:sp>
          <p:nvSpPr>
            <p:cNvPr id="99" name="ZoneTexte 98"/>
            <p:cNvSpPr txBox="1"/>
            <p:nvPr/>
          </p:nvSpPr>
          <p:spPr>
            <a:xfrm>
              <a:off x="6671389" y="5021479"/>
              <a:ext cx="279392" cy="214033"/>
            </a:xfrm>
            <a:prstGeom prst="rect">
              <a:avLst/>
            </a:prstGeom>
            <a:noFill/>
          </p:spPr>
          <p:txBody>
            <a:bodyPr wrap="none" rtlCol="0">
              <a:spAutoFit/>
            </a:bodyPr>
            <a:lstStyle/>
            <a:p>
              <a:pPr algn="r"/>
              <a:r>
                <a:rPr lang="fr-FR" sz="1200" dirty="0"/>
                <a:t>0,1</a:t>
              </a:r>
            </a:p>
          </p:txBody>
        </p:sp>
        <p:sp>
          <p:nvSpPr>
            <p:cNvPr id="100" name="ZoneTexte 99"/>
            <p:cNvSpPr txBox="1"/>
            <p:nvPr/>
          </p:nvSpPr>
          <p:spPr>
            <a:xfrm>
              <a:off x="6671389" y="4728241"/>
              <a:ext cx="279392" cy="214033"/>
            </a:xfrm>
            <a:prstGeom prst="rect">
              <a:avLst/>
            </a:prstGeom>
            <a:noFill/>
          </p:spPr>
          <p:txBody>
            <a:bodyPr wrap="none" rtlCol="0">
              <a:spAutoFit/>
            </a:bodyPr>
            <a:lstStyle/>
            <a:p>
              <a:pPr algn="r"/>
              <a:r>
                <a:rPr lang="fr-FR" sz="1200" dirty="0"/>
                <a:t>0,2</a:t>
              </a:r>
            </a:p>
          </p:txBody>
        </p:sp>
        <p:sp>
          <p:nvSpPr>
            <p:cNvPr id="101" name="ZoneTexte 100"/>
            <p:cNvSpPr txBox="1"/>
            <p:nvPr/>
          </p:nvSpPr>
          <p:spPr>
            <a:xfrm>
              <a:off x="6671389" y="4435003"/>
              <a:ext cx="279392" cy="214033"/>
            </a:xfrm>
            <a:prstGeom prst="rect">
              <a:avLst/>
            </a:prstGeom>
            <a:noFill/>
          </p:spPr>
          <p:txBody>
            <a:bodyPr wrap="none" rtlCol="0">
              <a:spAutoFit/>
            </a:bodyPr>
            <a:lstStyle/>
            <a:p>
              <a:pPr algn="r"/>
              <a:r>
                <a:rPr lang="fr-FR" sz="1200" dirty="0"/>
                <a:t>0,3</a:t>
              </a:r>
            </a:p>
          </p:txBody>
        </p:sp>
        <p:sp>
          <p:nvSpPr>
            <p:cNvPr id="102" name="ZoneTexte 101"/>
            <p:cNvSpPr txBox="1"/>
            <p:nvPr/>
          </p:nvSpPr>
          <p:spPr>
            <a:xfrm>
              <a:off x="6878151" y="5513866"/>
              <a:ext cx="780317" cy="214033"/>
            </a:xfrm>
            <a:prstGeom prst="rect">
              <a:avLst/>
            </a:prstGeom>
            <a:noFill/>
          </p:spPr>
          <p:txBody>
            <a:bodyPr wrap="none" rtlCol="0">
              <a:spAutoFit/>
            </a:bodyPr>
            <a:lstStyle/>
            <a:p>
              <a:pPr algn="ctr"/>
              <a:r>
                <a:rPr lang="fr-FR" sz="1200" dirty="0"/>
                <a:t>3</a:t>
              </a:r>
              <a:r>
                <a:rPr lang="fr-FR" sz="1200" baseline="30000" dirty="0"/>
                <a:t>ème</a:t>
              </a:r>
              <a:r>
                <a:rPr lang="fr-FR" sz="1200" dirty="0"/>
                <a:t> trimestre</a:t>
              </a:r>
            </a:p>
          </p:txBody>
        </p:sp>
        <p:sp>
          <p:nvSpPr>
            <p:cNvPr id="103" name="ZoneTexte 102"/>
            <p:cNvSpPr txBox="1"/>
            <p:nvPr/>
          </p:nvSpPr>
          <p:spPr>
            <a:xfrm>
              <a:off x="7588666" y="5513866"/>
              <a:ext cx="717280" cy="214033"/>
            </a:xfrm>
            <a:prstGeom prst="rect">
              <a:avLst/>
            </a:prstGeom>
            <a:noFill/>
          </p:spPr>
          <p:txBody>
            <a:bodyPr wrap="none" rtlCol="0">
              <a:spAutoFit/>
            </a:bodyPr>
            <a:lstStyle/>
            <a:p>
              <a:pPr algn="ctr"/>
              <a:r>
                <a:rPr lang="fr-FR" sz="1200" dirty="0"/>
                <a:t>Post-partum</a:t>
              </a:r>
            </a:p>
          </p:txBody>
        </p:sp>
      </p:grpSp>
      <p:sp>
        <p:nvSpPr>
          <p:cNvPr id="104" name="ZoneTexte 10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125</a:t>
            </a:r>
          </a:p>
        </p:txBody>
      </p:sp>
    </p:spTree>
    <p:extLst>
      <p:ext uri="{BB962C8B-B14F-4D97-AF65-F5344CB8AC3E}">
        <p14:creationId xmlns:p14="http://schemas.microsoft.com/office/powerpoint/2010/main" val="412067876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Pharmacocinétique d’EVG/c pendant </a:t>
            </a:r>
            <a:br>
              <a:rPr lang="fr-FR" dirty="0"/>
            </a:br>
            <a:r>
              <a:rPr lang="fr-FR" dirty="0"/>
              <a:t>la grossesse et en post-partum (1)</a:t>
            </a:r>
          </a:p>
        </p:txBody>
      </p:sp>
      <p:sp>
        <p:nvSpPr>
          <p:cNvPr id="5123" name="Rectangle 3"/>
          <p:cNvSpPr>
            <a:spLocks noGrp="1" noChangeArrowheads="1"/>
          </p:cNvSpPr>
          <p:nvPr>
            <p:ph idx="1"/>
          </p:nvPr>
        </p:nvSpPr>
        <p:spPr>
          <a:xfrm>
            <a:off x="457201" y="1341438"/>
            <a:ext cx="8512628" cy="5516562"/>
          </a:xfrm>
        </p:spPr>
        <p:txBody>
          <a:bodyPr/>
          <a:lstStyle/>
          <a:p>
            <a:pPr eaLnBrk="1" hangingPunct="1"/>
            <a:r>
              <a:rPr lang="fr-FR" sz="1600" b="1" dirty="0">
                <a:solidFill>
                  <a:srgbClr val="0070C0"/>
                </a:solidFill>
              </a:rPr>
              <a:t>Etude IMPACT P1026s (NCT00042289) : </a:t>
            </a:r>
            <a:r>
              <a:rPr lang="fr-FR" sz="1600" dirty="0"/>
              <a:t>en cours, ouverte, multicentrique, phase IV, prospective, PK plasmatique d’EVG/c chez des femmes enceintes VIH+ et </a:t>
            </a:r>
            <a:br>
              <a:rPr lang="fr-FR" sz="1600" dirty="0"/>
            </a:br>
            <a:r>
              <a:rPr lang="fr-FR" sz="1600" dirty="0"/>
              <a:t>nouveau-nés</a:t>
            </a:r>
            <a:br>
              <a:rPr lang="fr-FR" sz="1600" dirty="0"/>
            </a:br>
            <a:endParaRPr lang="fr-FR" sz="1600" dirty="0"/>
          </a:p>
          <a:p>
            <a:pPr eaLnBrk="1" hangingPunct="1"/>
            <a:r>
              <a:rPr lang="fr-FR" sz="1600" b="1" dirty="0">
                <a:solidFill>
                  <a:srgbClr val="0070C0"/>
                </a:solidFill>
              </a:rPr>
              <a:t>Méthode</a:t>
            </a:r>
          </a:p>
          <a:p>
            <a:pPr lvl="1" eaLnBrk="1" hangingPunct="1"/>
            <a:r>
              <a:rPr lang="fr-FR" sz="1400" dirty="0"/>
              <a:t>PK plasma intensives sur 24h (8 points) chez les femmes à 20-28 semaines de gestation (SG), 30-38 SG et entre 3 et 12 semaines en postpartum</a:t>
            </a:r>
          </a:p>
          <a:p>
            <a:pPr lvl="1" eaLnBrk="1" hangingPunct="1"/>
            <a:r>
              <a:rPr lang="fr-FR" sz="1400" dirty="0"/>
              <a:t>Chez les nouveau-nés, si poids de naissance &gt; 1000 g et pas de malformation, mesures des concentrations plasmatiques entre 2-10h, 18-28h, 36-72h et 5 - 9 jours après la naissance</a:t>
            </a:r>
          </a:p>
          <a:p>
            <a:pPr lvl="1" eaLnBrk="1" hangingPunct="1"/>
            <a:r>
              <a:rPr lang="fr-FR" sz="1400" dirty="0"/>
              <a:t>Mesures des concentrations plasmatiques par LC-MS/MS (LDD &lt; 10 </a:t>
            </a:r>
            <a:r>
              <a:rPr lang="fr-FR" sz="1400" dirty="0" err="1"/>
              <a:t>ng</a:t>
            </a:r>
            <a:r>
              <a:rPr lang="fr-FR" sz="1400" dirty="0"/>
              <a:t>/ml)</a:t>
            </a:r>
          </a:p>
          <a:p>
            <a:pPr lvl="1" eaLnBrk="1" hangingPunct="1"/>
            <a:r>
              <a:rPr lang="fr-FR" sz="1400" dirty="0"/>
              <a:t>Paramètres PK calculés par méthode non </a:t>
            </a:r>
            <a:r>
              <a:rPr lang="fr-FR" sz="1400" dirty="0" err="1"/>
              <a:t>compartimentale</a:t>
            </a:r>
            <a:endParaRPr lang="fr-FR" sz="1400" dirty="0"/>
          </a:p>
          <a:p>
            <a:pPr eaLnBrk="1" hangingPunct="1"/>
            <a:endParaRPr lang="fr-FR" sz="1600" dirty="0"/>
          </a:p>
          <a:p>
            <a:pPr eaLnBrk="1" hangingPunct="1"/>
            <a:r>
              <a:rPr lang="fr-FR" sz="1600" b="1" dirty="0">
                <a:solidFill>
                  <a:srgbClr val="0070C0"/>
                </a:solidFill>
              </a:rPr>
              <a:t>Caractéristiques des 29 patientes (médiane) </a:t>
            </a:r>
          </a:p>
          <a:p>
            <a:pPr lvl="1" eaLnBrk="1" hangingPunct="1"/>
            <a:r>
              <a:rPr lang="fr-FR" sz="1400" dirty="0"/>
              <a:t>A l’accouchement, 32 ans, 86 kg, FTC (29), TDF (28), TAF (1), ZDV (3), MVC (1), CV &lt; 50 c/ml (14/19), 658 CD4/mm</a:t>
            </a:r>
            <a:r>
              <a:rPr lang="fr-FR" sz="1400" baseline="30000" dirty="0"/>
              <a:t>3</a:t>
            </a:r>
            <a:endParaRPr lang="fr-FR" sz="1400" dirty="0"/>
          </a:p>
          <a:p>
            <a:pPr lvl="1" eaLnBrk="1" hangingPunct="1"/>
            <a:r>
              <a:rPr lang="fr-FR" sz="1400" dirty="0"/>
              <a:t>Au 2</a:t>
            </a:r>
            <a:r>
              <a:rPr lang="fr-FR" sz="1400" baseline="30000" dirty="0"/>
              <a:t>ème</a:t>
            </a:r>
            <a:r>
              <a:rPr lang="fr-FR" sz="1400" dirty="0"/>
              <a:t> trimestre : CV &lt; 50 c/ml (13/16), 701 CD4/mm</a:t>
            </a:r>
            <a:r>
              <a:rPr lang="fr-FR" sz="1400" baseline="30000" dirty="0"/>
              <a:t>3</a:t>
            </a:r>
          </a:p>
          <a:p>
            <a:pPr lvl="1" eaLnBrk="1" hangingPunct="1"/>
            <a:r>
              <a:rPr lang="fr-FR" sz="1400" dirty="0"/>
              <a:t>Au 3</a:t>
            </a:r>
            <a:r>
              <a:rPr lang="fr-FR" sz="1400" baseline="30000" dirty="0"/>
              <a:t>ème</a:t>
            </a:r>
            <a:r>
              <a:rPr lang="fr-FR" sz="1400" dirty="0"/>
              <a:t> trimestre : CV &lt; 50 c/ml (12/15), 728 CD4/mm</a:t>
            </a:r>
            <a:r>
              <a:rPr lang="fr-FR" sz="1400" baseline="30000" dirty="0"/>
              <a:t>3</a:t>
            </a:r>
          </a:p>
          <a:p>
            <a:pPr lvl="1" eaLnBrk="1" hangingPunct="1"/>
            <a:r>
              <a:rPr lang="fr-FR" sz="1400" dirty="0"/>
              <a:t>En post-partum : CV &lt; 50 c/ml (11/16), 956 CD4/mm</a:t>
            </a:r>
            <a:r>
              <a:rPr lang="fr-FR" sz="1400" baseline="30000" dirty="0"/>
              <a:t>3</a:t>
            </a:r>
          </a:p>
          <a:p>
            <a:pPr eaLnBrk="1" hangingPunct="1"/>
            <a:endParaRPr lang="fr-FR" sz="1600" baseline="30000" dirty="0"/>
          </a:p>
          <a:p>
            <a:pPr eaLnBrk="1" hangingPunct="1"/>
            <a:r>
              <a:rPr lang="fr-FR" sz="1600" b="1" dirty="0">
                <a:solidFill>
                  <a:srgbClr val="0070C0"/>
                </a:solidFill>
              </a:rPr>
              <a:t>Caractéristiques des 26 nouveau-nés (médiane, extrêmes) </a:t>
            </a:r>
            <a:endParaRPr lang="fr-FR" sz="1600" dirty="0">
              <a:solidFill>
                <a:srgbClr val="0070C0"/>
              </a:solidFill>
            </a:endParaRPr>
          </a:p>
          <a:p>
            <a:pPr lvl="1" eaLnBrk="1" hangingPunct="1"/>
            <a:r>
              <a:rPr lang="fr-FR" sz="1400" dirty="0"/>
              <a:t>Age gestationnel : 38,8 (34,6 - 41,3) semaines, </a:t>
            </a:r>
          </a:p>
          <a:p>
            <a:pPr lvl="1" eaLnBrk="1" hangingPunct="1"/>
            <a:r>
              <a:rPr lang="fr-FR" sz="1400" dirty="0"/>
              <a:t>Poids de naissance : 3 076 (1 885 – 4 050) g, </a:t>
            </a:r>
          </a:p>
          <a:p>
            <a:pPr lvl="1" eaLnBrk="1" hangingPunct="1"/>
            <a:r>
              <a:rPr lang="fr-FR" sz="1400" dirty="0"/>
              <a:t>20 VIH- et 6 en attente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Best B, CROI 2017, Abs. 755</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126</a:t>
            </a:r>
          </a:p>
        </p:txBody>
      </p:sp>
    </p:spTree>
    <p:extLst>
      <p:ext uri="{BB962C8B-B14F-4D97-AF65-F5344CB8AC3E}">
        <p14:creationId xmlns:p14="http://schemas.microsoft.com/office/powerpoint/2010/main" val="63161600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Pharmacocinétique d’EVG/c pendant </a:t>
            </a:r>
            <a:br>
              <a:rPr lang="fr-FR" dirty="0"/>
            </a:br>
            <a:r>
              <a:rPr lang="fr-FR" dirty="0"/>
              <a:t>la grossesse et en post-partum (2)</a:t>
            </a:r>
          </a:p>
        </p:txBody>
      </p:sp>
      <p:sp>
        <p:nvSpPr>
          <p:cNvPr id="5123" name="Rectangle 3"/>
          <p:cNvSpPr>
            <a:spLocks noGrp="1" noChangeArrowheads="1"/>
          </p:cNvSpPr>
          <p:nvPr>
            <p:ph idx="1"/>
          </p:nvPr>
        </p:nvSpPr>
        <p:spPr>
          <a:xfrm>
            <a:off x="457200" y="4080934"/>
            <a:ext cx="8507413" cy="2502429"/>
          </a:xfrm>
        </p:spPr>
        <p:txBody>
          <a:bodyPr/>
          <a:lstStyle/>
          <a:p>
            <a:pPr eaLnBrk="1" hangingPunct="1"/>
            <a:r>
              <a:rPr lang="fr-FR" sz="1600" b="1" dirty="0">
                <a:solidFill>
                  <a:srgbClr val="0070C0"/>
                </a:solidFill>
              </a:rPr>
              <a:t>Synthèse </a:t>
            </a:r>
          </a:p>
          <a:p>
            <a:pPr lvl="1" eaLnBrk="1" hangingPunct="1"/>
            <a:r>
              <a:rPr lang="fr-FR" sz="1400" dirty="0"/>
              <a:t>Les expositions plasmatiques d’EVG et </a:t>
            </a:r>
            <a:r>
              <a:rPr lang="fr-FR" sz="1400" dirty="0" err="1"/>
              <a:t>cobicistat</a:t>
            </a:r>
            <a:r>
              <a:rPr lang="fr-FR" sz="1400" dirty="0"/>
              <a:t> sont diminuées pendant la grossesse comparées au post-partum et les doses habituelles d’EVG/c (150/150 mg </a:t>
            </a:r>
            <a:r>
              <a:rPr lang="fr-FR" sz="1400" dirty="0" err="1"/>
              <a:t>qd</a:t>
            </a:r>
            <a:r>
              <a:rPr lang="fr-FR" sz="1400" dirty="0"/>
              <a:t>) semblent insuffisantes pour garantir une suppression virologique optimale</a:t>
            </a:r>
          </a:p>
          <a:p>
            <a:pPr lvl="1" eaLnBrk="1" hangingPunct="1"/>
            <a:r>
              <a:rPr lang="fr-FR" sz="1400" dirty="0"/>
              <a:t>EVG traverse le placenta avec une T</a:t>
            </a:r>
            <a:r>
              <a:rPr lang="fr-FR" sz="1400" baseline="-25000" dirty="0"/>
              <a:t>1/2</a:t>
            </a:r>
            <a:r>
              <a:rPr lang="fr-FR" sz="1400" dirty="0"/>
              <a:t> chez le nouveau-né proche de celle de l’adulte alors que </a:t>
            </a:r>
            <a:r>
              <a:rPr lang="fr-FR" sz="1400" dirty="0" err="1"/>
              <a:t>cobicistat</a:t>
            </a:r>
            <a:r>
              <a:rPr lang="fr-FR" sz="1400" dirty="0"/>
              <a:t> n’est pas détectable chez les nouveau-nés</a:t>
            </a:r>
            <a:br>
              <a:rPr lang="fr-FR" sz="1400" dirty="0"/>
            </a:br>
            <a:endParaRPr lang="fr-FR" sz="1400" dirty="0"/>
          </a:p>
          <a:p>
            <a:pPr eaLnBrk="1" hangingPunct="1"/>
            <a:r>
              <a:rPr lang="fr-FR" sz="1600" b="1" dirty="0">
                <a:solidFill>
                  <a:srgbClr val="0070C0"/>
                </a:solidFill>
              </a:rPr>
              <a:t>Tolérance </a:t>
            </a:r>
          </a:p>
          <a:p>
            <a:pPr lvl="1" eaLnBrk="1" hangingPunct="1"/>
            <a:r>
              <a:rPr lang="fr-FR" sz="1400" dirty="0"/>
              <a:t>1 EI maternel probablement imputable au traitement et à l’origine d’une prématurité</a:t>
            </a:r>
          </a:p>
          <a:p>
            <a:pPr lvl="1" eaLnBrk="1" hangingPunct="1"/>
            <a:r>
              <a:rPr lang="fr-FR" sz="1400" dirty="0"/>
              <a:t>2 anomalies congénitales rapportées : 1 syndrome de bride amniotique avec microcéphalie </a:t>
            </a:r>
            <a:br>
              <a:rPr lang="fr-FR" sz="1400" dirty="0"/>
            </a:br>
            <a:r>
              <a:rPr lang="fr-FR" sz="1400" dirty="0"/>
              <a:t>et retard de croissance et 1 polydactylie </a:t>
            </a:r>
            <a:r>
              <a:rPr lang="fr-FR" sz="1400" dirty="0" err="1"/>
              <a:t>postaxiale</a:t>
            </a:r>
            <a:endParaRPr lang="fr-FR" sz="1400" dirty="0"/>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Best B, CROI 2017, Abs. 755</a:t>
            </a:r>
          </a:p>
        </p:txBody>
      </p:sp>
      <p:grpSp>
        <p:nvGrpSpPr>
          <p:cNvPr id="2" name="Groupe 1"/>
          <p:cNvGrpSpPr/>
          <p:nvPr/>
        </p:nvGrpSpPr>
        <p:grpSpPr>
          <a:xfrm>
            <a:off x="733950" y="1903215"/>
            <a:ext cx="3755936" cy="2173604"/>
            <a:chOff x="733950" y="1903215"/>
            <a:chExt cx="3755936" cy="2173604"/>
          </a:xfrm>
        </p:grpSpPr>
        <p:sp>
          <p:nvSpPr>
            <p:cNvPr id="7" name="Line 31"/>
            <p:cNvSpPr>
              <a:spLocks noChangeShapeType="1"/>
            </p:cNvSpPr>
            <p:nvPr/>
          </p:nvSpPr>
          <p:spPr bwMode="auto">
            <a:xfrm flipH="1">
              <a:off x="1476956" y="3359984"/>
              <a:ext cx="215900" cy="0"/>
            </a:xfrm>
            <a:prstGeom prst="line">
              <a:avLst/>
            </a:prstGeom>
            <a:noFill/>
            <a:ln w="17463">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34"/>
            <p:cNvSpPr>
              <a:spLocks noChangeShapeType="1"/>
            </p:cNvSpPr>
            <p:nvPr/>
          </p:nvSpPr>
          <p:spPr bwMode="auto">
            <a:xfrm flipH="1">
              <a:off x="1476956" y="3168629"/>
              <a:ext cx="217488" cy="0"/>
            </a:xfrm>
            <a:prstGeom prst="line">
              <a:avLst/>
            </a:prstGeom>
            <a:noFill/>
            <a:ln w="17463">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56"/>
            <p:cNvSpPr>
              <a:spLocks noChangeShapeType="1"/>
            </p:cNvSpPr>
            <p:nvPr/>
          </p:nvSpPr>
          <p:spPr bwMode="auto">
            <a:xfrm flipH="1">
              <a:off x="1476956" y="2977275"/>
              <a:ext cx="215900" cy="0"/>
            </a:xfrm>
            <a:prstGeom prst="line">
              <a:avLst/>
            </a:prstGeom>
            <a:noFill/>
            <a:ln w="17463">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62"/>
            <p:cNvSpPr>
              <a:spLocks noChangeShapeType="1"/>
            </p:cNvSpPr>
            <p:nvPr/>
          </p:nvSpPr>
          <p:spPr bwMode="auto">
            <a:xfrm flipH="1">
              <a:off x="1476956" y="2785921"/>
              <a:ext cx="217488" cy="0"/>
            </a:xfrm>
            <a:prstGeom prst="line">
              <a:avLst/>
            </a:prstGeom>
            <a:noFill/>
            <a:ln w="17463">
              <a:solidFill>
                <a:srgbClr val="FF00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nvGrpSpPr>
            <p:cNvPr id="11" name="Groupe 23598"/>
            <p:cNvGrpSpPr/>
            <p:nvPr/>
          </p:nvGrpSpPr>
          <p:grpSpPr>
            <a:xfrm>
              <a:off x="1199499" y="1990686"/>
              <a:ext cx="3130550" cy="1639887"/>
              <a:chOff x="1303338" y="2122488"/>
              <a:chExt cx="3130550" cy="1639887"/>
            </a:xfrm>
          </p:grpSpPr>
          <p:sp>
            <p:nvSpPr>
              <p:cNvPr id="12" name="Freeform 10"/>
              <p:cNvSpPr>
                <a:spLocks/>
              </p:cNvSpPr>
              <p:nvPr/>
            </p:nvSpPr>
            <p:spPr bwMode="auto">
              <a:xfrm>
                <a:off x="1376363" y="2122488"/>
                <a:ext cx="3057525" cy="1566862"/>
              </a:xfrm>
              <a:custGeom>
                <a:avLst/>
                <a:gdLst>
                  <a:gd name="T0" fmla="*/ 1926 w 1926"/>
                  <a:gd name="T1" fmla="*/ 987 h 987"/>
                  <a:gd name="T2" fmla="*/ 0 w 1926"/>
                  <a:gd name="T3" fmla="*/ 987 h 987"/>
                  <a:gd name="T4" fmla="*/ 0 w 1926"/>
                  <a:gd name="T5" fmla="*/ 0 h 987"/>
                </a:gdLst>
                <a:ahLst/>
                <a:cxnLst>
                  <a:cxn ang="0">
                    <a:pos x="T0" y="T1"/>
                  </a:cxn>
                  <a:cxn ang="0">
                    <a:pos x="T2" y="T3"/>
                  </a:cxn>
                  <a:cxn ang="0">
                    <a:pos x="T4" y="T5"/>
                  </a:cxn>
                </a:cxnLst>
                <a:rect l="0" t="0" r="r" b="b"/>
                <a:pathLst>
                  <a:path w="1926" h="987">
                    <a:moveTo>
                      <a:pt x="1926" y="987"/>
                    </a:moveTo>
                    <a:lnTo>
                      <a:pt x="0" y="987"/>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2"/>
              <p:cNvSpPr>
                <a:spLocks noChangeShapeType="1"/>
              </p:cNvSpPr>
              <p:nvPr/>
            </p:nvSpPr>
            <p:spPr bwMode="auto">
              <a:xfrm flipV="1">
                <a:off x="3919538"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3"/>
              <p:cNvSpPr>
                <a:spLocks noChangeShapeType="1"/>
              </p:cNvSpPr>
              <p:nvPr/>
            </p:nvSpPr>
            <p:spPr bwMode="auto">
              <a:xfrm flipV="1">
                <a:off x="2393950"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p:cNvSpPr>
                <a:spLocks noChangeShapeType="1"/>
              </p:cNvSpPr>
              <p:nvPr/>
            </p:nvSpPr>
            <p:spPr bwMode="auto">
              <a:xfrm flipV="1">
                <a:off x="1376363"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6"/>
              <p:cNvSpPr>
                <a:spLocks noChangeShapeType="1"/>
              </p:cNvSpPr>
              <p:nvPr/>
            </p:nvSpPr>
            <p:spPr bwMode="auto">
              <a:xfrm flipV="1">
                <a:off x="4429125"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8"/>
              <p:cNvSpPr>
                <a:spLocks noChangeShapeType="1"/>
              </p:cNvSpPr>
              <p:nvPr/>
            </p:nvSpPr>
            <p:spPr bwMode="auto">
              <a:xfrm flipV="1">
                <a:off x="1884363"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22"/>
              <p:cNvSpPr>
                <a:spLocks noChangeShapeType="1"/>
              </p:cNvSpPr>
              <p:nvPr/>
            </p:nvSpPr>
            <p:spPr bwMode="auto">
              <a:xfrm flipV="1">
                <a:off x="3411538"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23"/>
              <p:cNvSpPr>
                <a:spLocks noChangeShapeType="1"/>
              </p:cNvSpPr>
              <p:nvPr/>
            </p:nvSpPr>
            <p:spPr bwMode="auto">
              <a:xfrm flipV="1">
                <a:off x="2901950" y="3689350"/>
                <a:ext cx="0" cy="7302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91"/>
              <p:cNvSpPr>
                <a:spLocks noChangeShapeType="1"/>
              </p:cNvSpPr>
              <p:nvPr/>
            </p:nvSpPr>
            <p:spPr bwMode="auto">
              <a:xfrm>
                <a:off x="1303338" y="2141538"/>
                <a:ext cx="73025"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98"/>
              <p:cNvSpPr>
                <a:spLocks noChangeShapeType="1"/>
              </p:cNvSpPr>
              <p:nvPr/>
            </p:nvSpPr>
            <p:spPr bwMode="auto">
              <a:xfrm>
                <a:off x="1303338" y="2341563"/>
                <a:ext cx="73025"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99"/>
              <p:cNvSpPr>
                <a:spLocks noChangeShapeType="1"/>
              </p:cNvSpPr>
              <p:nvPr/>
            </p:nvSpPr>
            <p:spPr bwMode="auto">
              <a:xfrm>
                <a:off x="1303338" y="3021013"/>
                <a:ext cx="73025"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100"/>
              <p:cNvSpPr>
                <a:spLocks noChangeShapeType="1"/>
              </p:cNvSpPr>
              <p:nvPr/>
            </p:nvSpPr>
            <p:spPr bwMode="auto">
              <a:xfrm>
                <a:off x="1303338" y="3689350"/>
                <a:ext cx="73025"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Freeform 101"/>
              <p:cNvSpPr>
                <a:spLocks/>
              </p:cNvSpPr>
              <p:nvPr/>
            </p:nvSpPr>
            <p:spPr bwMode="auto">
              <a:xfrm>
                <a:off x="1376363" y="2220913"/>
                <a:ext cx="3028950" cy="338137"/>
              </a:xfrm>
              <a:custGeom>
                <a:avLst/>
                <a:gdLst>
                  <a:gd name="T0" fmla="*/ 1908 w 1908"/>
                  <a:gd name="T1" fmla="*/ 206 h 213"/>
                  <a:gd name="T2" fmla="*/ 1548 w 1908"/>
                  <a:gd name="T3" fmla="*/ 135 h 213"/>
                  <a:gd name="T4" fmla="*/ 1127 w 1908"/>
                  <a:gd name="T5" fmla="*/ 62 h 213"/>
                  <a:gd name="T6" fmla="*/ 937 w 1908"/>
                  <a:gd name="T7" fmla="*/ 32 h 213"/>
                  <a:gd name="T8" fmla="*/ 738 w 1908"/>
                  <a:gd name="T9" fmla="*/ 17 h 213"/>
                  <a:gd name="T10" fmla="*/ 512 w 1908"/>
                  <a:gd name="T11" fmla="*/ 17 h 213"/>
                  <a:gd name="T12" fmla="*/ 322 w 1908"/>
                  <a:gd name="T13" fmla="*/ 0 h 213"/>
                  <a:gd name="T14" fmla="*/ 182 w 1908"/>
                  <a:gd name="T15" fmla="*/ 18 h 213"/>
                  <a:gd name="T16" fmla="*/ 121 w 1908"/>
                  <a:gd name="T17" fmla="*/ 61 h 213"/>
                  <a:gd name="T18" fmla="*/ 0 w 1908"/>
                  <a:gd name="T1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8" h="213">
                    <a:moveTo>
                      <a:pt x="1908" y="206"/>
                    </a:moveTo>
                    <a:lnTo>
                      <a:pt x="1548" y="135"/>
                    </a:lnTo>
                    <a:lnTo>
                      <a:pt x="1127" y="62"/>
                    </a:lnTo>
                    <a:lnTo>
                      <a:pt x="937" y="32"/>
                    </a:lnTo>
                    <a:lnTo>
                      <a:pt x="738" y="17"/>
                    </a:lnTo>
                    <a:lnTo>
                      <a:pt x="512" y="17"/>
                    </a:lnTo>
                    <a:lnTo>
                      <a:pt x="322" y="0"/>
                    </a:lnTo>
                    <a:lnTo>
                      <a:pt x="182" y="18"/>
                    </a:lnTo>
                    <a:lnTo>
                      <a:pt x="121" y="61"/>
                    </a:lnTo>
                    <a:lnTo>
                      <a:pt x="0" y="213"/>
                    </a:lnTo>
                  </a:path>
                </a:pathLst>
              </a:custGeom>
              <a:noFill/>
              <a:ln w="23813">
                <a:solidFill>
                  <a:srgbClr val="FF00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102"/>
              <p:cNvSpPr>
                <a:spLocks/>
              </p:cNvSpPr>
              <p:nvPr/>
            </p:nvSpPr>
            <p:spPr bwMode="auto">
              <a:xfrm>
                <a:off x="1376363" y="2216150"/>
                <a:ext cx="3049588" cy="385762"/>
              </a:xfrm>
              <a:custGeom>
                <a:avLst/>
                <a:gdLst>
                  <a:gd name="T0" fmla="*/ 1921 w 1921"/>
                  <a:gd name="T1" fmla="*/ 235 h 243"/>
                  <a:gd name="T2" fmla="*/ 1706 w 1921"/>
                  <a:gd name="T3" fmla="*/ 217 h 243"/>
                  <a:gd name="T4" fmla="*/ 1435 w 1921"/>
                  <a:gd name="T5" fmla="*/ 164 h 243"/>
                  <a:gd name="T6" fmla="*/ 1153 w 1921"/>
                  <a:gd name="T7" fmla="*/ 123 h 243"/>
                  <a:gd name="T8" fmla="*/ 837 w 1921"/>
                  <a:gd name="T9" fmla="*/ 71 h 243"/>
                  <a:gd name="T10" fmla="*/ 685 w 1921"/>
                  <a:gd name="T11" fmla="*/ 33 h 243"/>
                  <a:gd name="T12" fmla="*/ 436 w 1921"/>
                  <a:gd name="T13" fmla="*/ 0 h 243"/>
                  <a:gd name="T14" fmla="*/ 302 w 1921"/>
                  <a:gd name="T15" fmla="*/ 0 h 243"/>
                  <a:gd name="T16" fmla="*/ 197 w 1921"/>
                  <a:gd name="T17" fmla="*/ 53 h 243"/>
                  <a:gd name="T18" fmla="*/ 158 w 1921"/>
                  <a:gd name="T19" fmla="*/ 120 h 243"/>
                  <a:gd name="T20" fmla="*/ 72 w 1921"/>
                  <a:gd name="T21" fmla="*/ 226 h 243"/>
                  <a:gd name="T22" fmla="*/ 53 w 1921"/>
                  <a:gd name="T23" fmla="*/ 238 h 243"/>
                  <a:gd name="T24" fmla="*/ 34 w 1921"/>
                  <a:gd name="T25" fmla="*/ 243 h 243"/>
                  <a:gd name="T26" fmla="*/ 16 w 1921"/>
                  <a:gd name="T27" fmla="*/ 238 h 243"/>
                  <a:gd name="T28" fmla="*/ 0 w 1921"/>
                  <a:gd name="T29" fmla="*/ 2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1" h="243">
                    <a:moveTo>
                      <a:pt x="1921" y="235"/>
                    </a:moveTo>
                    <a:lnTo>
                      <a:pt x="1706" y="217"/>
                    </a:lnTo>
                    <a:lnTo>
                      <a:pt x="1435" y="164"/>
                    </a:lnTo>
                    <a:lnTo>
                      <a:pt x="1153" y="123"/>
                    </a:lnTo>
                    <a:lnTo>
                      <a:pt x="837" y="71"/>
                    </a:lnTo>
                    <a:lnTo>
                      <a:pt x="685" y="33"/>
                    </a:lnTo>
                    <a:lnTo>
                      <a:pt x="436" y="0"/>
                    </a:lnTo>
                    <a:lnTo>
                      <a:pt x="302" y="0"/>
                    </a:lnTo>
                    <a:lnTo>
                      <a:pt x="197" y="53"/>
                    </a:lnTo>
                    <a:lnTo>
                      <a:pt x="158" y="120"/>
                    </a:lnTo>
                    <a:lnTo>
                      <a:pt x="72" y="226"/>
                    </a:lnTo>
                    <a:lnTo>
                      <a:pt x="53" y="238"/>
                    </a:lnTo>
                    <a:lnTo>
                      <a:pt x="34" y="243"/>
                    </a:lnTo>
                    <a:lnTo>
                      <a:pt x="16" y="238"/>
                    </a:lnTo>
                    <a:lnTo>
                      <a:pt x="0" y="226"/>
                    </a:lnTo>
                  </a:path>
                </a:pathLst>
              </a:custGeom>
              <a:noFill/>
              <a:ln w="23813">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Freeform 103"/>
              <p:cNvSpPr>
                <a:spLocks/>
              </p:cNvSpPr>
              <p:nvPr/>
            </p:nvSpPr>
            <p:spPr bwMode="auto">
              <a:xfrm>
                <a:off x="1376363" y="2273300"/>
                <a:ext cx="3038475" cy="1182687"/>
              </a:xfrm>
              <a:custGeom>
                <a:avLst/>
                <a:gdLst>
                  <a:gd name="T0" fmla="*/ 1914 w 1914"/>
                  <a:gd name="T1" fmla="*/ 727 h 745"/>
                  <a:gd name="T2" fmla="*/ 1104 w 1914"/>
                  <a:gd name="T3" fmla="*/ 230 h 745"/>
                  <a:gd name="T4" fmla="*/ 937 w 1914"/>
                  <a:gd name="T5" fmla="*/ 137 h 745"/>
                  <a:gd name="T6" fmla="*/ 714 w 1914"/>
                  <a:gd name="T7" fmla="*/ 73 h 745"/>
                  <a:gd name="T8" fmla="*/ 471 w 1914"/>
                  <a:gd name="T9" fmla="*/ 0 h 745"/>
                  <a:gd name="T10" fmla="*/ 294 w 1914"/>
                  <a:gd name="T11" fmla="*/ 20 h 745"/>
                  <a:gd name="T12" fmla="*/ 156 w 1914"/>
                  <a:gd name="T13" fmla="*/ 47 h 745"/>
                  <a:gd name="T14" fmla="*/ 95 w 1914"/>
                  <a:gd name="T15" fmla="*/ 161 h 745"/>
                  <a:gd name="T16" fmla="*/ 51 w 1914"/>
                  <a:gd name="T17" fmla="*/ 333 h 745"/>
                  <a:gd name="T18" fmla="*/ 0 w 1914"/>
                  <a:gd name="T19" fmla="*/ 745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4" h="745">
                    <a:moveTo>
                      <a:pt x="1914" y="727"/>
                    </a:moveTo>
                    <a:lnTo>
                      <a:pt x="1104" y="230"/>
                    </a:lnTo>
                    <a:lnTo>
                      <a:pt x="937" y="137"/>
                    </a:lnTo>
                    <a:lnTo>
                      <a:pt x="714" y="73"/>
                    </a:lnTo>
                    <a:lnTo>
                      <a:pt x="471" y="0"/>
                    </a:lnTo>
                    <a:lnTo>
                      <a:pt x="294" y="20"/>
                    </a:lnTo>
                    <a:lnTo>
                      <a:pt x="156" y="47"/>
                    </a:lnTo>
                    <a:lnTo>
                      <a:pt x="95" y="161"/>
                    </a:lnTo>
                    <a:lnTo>
                      <a:pt x="51" y="333"/>
                    </a:lnTo>
                    <a:lnTo>
                      <a:pt x="0" y="745"/>
                    </a:lnTo>
                  </a:path>
                </a:pathLst>
              </a:custGeom>
              <a:noFill/>
              <a:ln w="2381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104"/>
              <p:cNvSpPr>
                <a:spLocks/>
              </p:cNvSpPr>
              <p:nvPr/>
            </p:nvSpPr>
            <p:spPr bwMode="auto">
              <a:xfrm>
                <a:off x="1376363" y="2282825"/>
                <a:ext cx="3019425" cy="1173162"/>
              </a:xfrm>
              <a:custGeom>
                <a:avLst/>
                <a:gdLst>
                  <a:gd name="T0" fmla="*/ 1902 w 1902"/>
                  <a:gd name="T1" fmla="*/ 563 h 739"/>
                  <a:gd name="T2" fmla="*/ 1435 w 1902"/>
                  <a:gd name="T3" fmla="*/ 353 h 739"/>
                  <a:gd name="T4" fmla="*/ 1036 w 1902"/>
                  <a:gd name="T5" fmla="*/ 164 h 739"/>
                  <a:gd name="T6" fmla="*/ 785 w 1902"/>
                  <a:gd name="T7" fmla="*/ 87 h 739"/>
                  <a:gd name="T8" fmla="*/ 464 w 1902"/>
                  <a:gd name="T9" fmla="*/ 0 h 739"/>
                  <a:gd name="T10" fmla="*/ 300 w 1902"/>
                  <a:gd name="T11" fmla="*/ 47 h 739"/>
                  <a:gd name="T12" fmla="*/ 144 w 1902"/>
                  <a:gd name="T13" fmla="*/ 184 h 739"/>
                  <a:gd name="T14" fmla="*/ 71 w 1902"/>
                  <a:gd name="T15" fmla="*/ 365 h 739"/>
                  <a:gd name="T16" fmla="*/ 0 w 1902"/>
                  <a:gd name="T17"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2" h="739">
                    <a:moveTo>
                      <a:pt x="1902" y="563"/>
                    </a:moveTo>
                    <a:lnTo>
                      <a:pt x="1435" y="353"/>
                    </a:lnTo>
                    <a:lnTo>
                      <a:pt x="1036" y="164"/>
                    </a:lnTo>
                    <a:lnTo>
                      <a:pt x="785" y="87"/>
                    </a:lnTo>
                    <a:lnTo>
                      <a:pt x="464" y="0"/>
                    </a:lnTo>
                    <a:lnTo>
                      <a:pt x="300" y="47"/>
                    </a:lnTo>
                    <a:lnTo>
                      <a:pt x="144" y="184"/>
                    </a:lnTo>
                    <a:lnTo>
                      <a:pt x="71" y="365"/>
                    </a:lnTo>
                    <a:lnTo>
                      <a:pt x="0" y="739"/>
                    </a:lnTo>
                  </a:path>
                </a:pathLst>
              </a:custGeom>
              <a:noFill/>
              <a:ln w="23813">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28" name="ZoneTexte 27"/>
            <p:cNvSpPr txBox="1"/>
            <p:nvPr/>
          </p:nvSpPr>
          <p:spPr>
            <a:xfrm>
              <a:off x="1139936" y="3622409"/>
              <a:ext cx="255198" cy="246221"/>
            </a:xfrm>
            <a:prstGeom prst="rect">
              <a:avLst/>
            </a:prstGeom>
            <a:noFill/>
          </p:spPr>
          <p:txBody>
            <a:bodyPr wrap="none" rtlCol="0">
              <a:spAutoFit/>
            </a:bodyPr>
            <a:lstStyle/>
            <a:p>
              <a:pPr algn="ctr"/>
              <a:r>
                <a:rPr lang="fr-FR" sz="1000" dirty="0"/>
                <a:t>0</a:t>
              </a:r>
            </a:p>
          </p:txBody>
        </p:sp>
        <p:sp>
          <p:nvSpPr>
            <p:cNvPr id="29" name="ZoneTexte 28"/>
            <p:cNvSpPr txBox="1"/>
            <p:nvPr/>
          </p:nvSpPr>
          <p:spPr>
            <a:xfrm>
              <a:off x="1652925" y="3622409"/>
              <a:ext cx="255198" cy="246221"/>
            </a:xfrm>
            <a:prstGeom prst="rect">
              <a:avLst/>
            </a:prstGeom>
            <a:noFill/>
          </p:spPr>
          <p:txBody>
            <a:bodyPr wrap="none" rtlCol="0">
              <a:spAutoFit/>
            </a:bodyPr>
            <a:lstStyle/>
            <a:p>
              <a:pPr algn="ctr"/>
              <a:r>
                <a:rPr lang="fr-FR" sz="1000" dirty="0"/>
                <a:t>4</a:t>
              </a:r>
            </a:p>
          </p:txBody>
        </p:sp>
        <p:sp>
          <p:nvSpPr>
            <p:cNvPr id="30" name="ZoneTexte 29"/>
            <p:cNvSpPr txBox="1"/>
            <p:nvPr/>
          </p:nvSpPr>
          <p:spPr>
            <a:xfrm>
              <a:off x="2162512" y="3622409"/>
              <a:ext cx="255198" cy="246221"/>
            </a:xfrm>
            <a:prstGeom prst="rect">
              <a:avLst/>
            </a:prstGeom>
            <a:noFill/>
          </p:spPr>
          <p:txBody>
            <a:bodyPr wrap="none" rtlCol="0">
              <a:spAutoFit/>
            </a:bodyPr>
            <a:lstStyle/>
            <a:p>
              <a:pPr algn="ctr"/>
              <a:r>
                <a:rPr lang="fr-FR" sz="1000" dirty="0"/>
                <a:t>8</a:t>
              </a:r>
            </a:p>
          </p:txBody>
        </p:sp>
        <p:sp>
          <p:nvSpPr>
            <p:cNvPr id="31" name="ZoneTexte 30"/>
            <p:cNvSpPr txBox="1"/>
            <p:nvPr/>
          </p:nvSpPr>
          <p:spPr>
            <a:xfrm>
              <a:off x="2638421" y="3622409"/>
              <a:ext cx="325731" cy="246221"/>
            </a:xfrm>
            <a:prstGeom prst="rect">
              <a:avLst/>
            </a:prstGeom>
            <a:noFill/>
          </p:spPr>
          <p:txBody>
            <a:bodyPr wrap="none" rtlCol="0">
              <a:spAutoFit/>
            </a:bodyPr>
            <a:lstStyle/>
            <a:p>
              <a:pPr algn="ctr"/>
              <a:r>
                <a:rPr lang="fr-FR" sz="1000" dirty="0"/>
                <a:t>12</a:t>
              </a:r>
            </a:p>
          </p:txBody>
        </p:sp>
        <p:sp>
          <p:nvSpPr>
            <p:cNvPr id="32" name="ZoneTexte 31"/>
            <p:cNvSpPr txBox="1"/>
            <p:nvPr/>
          </p:nvSpPr>
          <p:spPr>
            <a:xfrm>
              <a:off x="3144834" y="3622409"/>
              <a:ext cx="325731" cy="246221"/>
            </a:xfrm>
            <a:prstGeom prst="rect">
              <a:avLst/>
            </a:prstGeom>
            <a:noFill/>
          </p:spPr>
          <p:txBody>
            <a:bodyPr wrap="none" rtlCol="0">
              <a:spAutoFit/>
            </a:bodyPr>
            <a:lstStyle/>
            <a:p>
              <a:pPr algn="ctr"/>
              <a:r>
                <a:rPr lang="fr-FR" sz="1000" dirty="0"/>
                <a:t>16</a:t>
              </a:r>
            </a:p>
          </p:txBody>
        </p:sp>
        <p:sp>
          <p:nvSpPr>
            <p:cNvPr id="33" name="ZoneTexte 32"/>
            <p:cNvSpPr txBox="1"/>
            <p:nvPr/>
          </p:nvSpPr>
          <p:spPr>
            <a:xfrm>
              <a:off x="3652834" y="3622409"/>
              <a:ext cx="325731" cy="246221"/>
            </a:xfrm>
            <a:prstGeom prst="rect">
              <a:avLst/>
            </a:prstGeom>
            <a:noFill/>
          </p:spPr>
          <p:txBody>
            <a:bodyPr wrap="none" rtlCol="0">
              <a:spAutoFit/>
            </a:bodyPr>
            <a:lstStyle/>
            <a:p>
              <a:pPr algn="ctr"/>
              <a:r>
                <a:rPr lang="fr-FR" sz="1000" dirty="0"/>
                <a:t>20</a:t>
              </a:r>
            </a:p>
          </p:txBody>
        </p:sp>
        <p:sp>
          <p:nvSpPr>
            <p:cNvPr id="34" name="ZoneTexte 33"/>
            <p:cNvSpPr txBox="1"/>
            <p:nvPr/>
          </p:nvSpPr>
          <p:spPr>
            <a:xfrm>
              <a:off x="4164155" y="3622409"/>
              <a:ext cx="325731" cy="246221"/>
            </a:xfrm>
            <a:prstGeom prst="rect">
              <a:avLst/>
            </a:prstGeom>
            <a:noFill/>
          </p:spPr>
          <p:txBody>
            <a:bodyPr wrap="none" rtlCol="0">
              <a:spAutoFit/>
            </a:bodyPr>
            <a:lstStyle/>
            <a:p>
              <a:pPr algn="ctr"/>
              <a:r>
                <a:rPr lang="fr-FR" sz="1000" dirty="0"/>
                <a:t>24</a:t>
              </a:r>
            </a:p>
          </p:txBody>
        </p:sp>
        <p:sp>
          <p:nvSpPr>
            <p:cNvPr id="35" name="ZoneTexte 34"/>
            <p:cNvSpPr txBox="1"/>
            <p:nvPr/>
          </p:nvSpPr>
          <p:spPr>
            <a:xfrm>
              <a:off x="910281" y="3446196"/>
              <a:ext cx="325730" cy="246221"/>
            </a:xfrm>
            <a:prstGeom prst="rect">
              <a:avLst/>
            </a:prstGeom>
            <a:noFill/>
          </p:spPr>
          <p:txBody>
            <a:bodyPr wrap="none" rtlCol="0">
              <a:spAutoFit/>
            </a:bodyPr>
            <a:lstStyle/>
            <a:p>
              <a:pPr algn="r"/>
              <a:r>
                <a:rPr lang="fr-FR" sz="1000" dirty="0"/>
                <a:t>10</a:t>
              </a:r>
            </a:p>
          </p:txBody>
        </p:sp>
        <p:sp>
          <p:nvSpPr>
            <p:cNvPr id="36" name="ZoneTexte 35"/>
            <p:cNvSpPr txBox="1"/>
            <p:nvPr/>
          </p:nvSpPr>
          <p:spPr>
            <a:xfrm>
              <a:off x="839749" y="2775625"/>
              <a:ext cx="396262" cy="246221"/>
            </a:xfrm>
            <a:prstGeom prst="rect">
              <a:avLst/>
            </a:prstGeom>
            <a:noFill/>
          </p:spPr>
          <p:txBody>
            <a:bodyPr wrap="none" rtlCol="0">
              <a:spAutoFit/>
            </a:bodyPr>
            <a:lstStyle/>
            <a:p>
              <a:pPr algn="r"/>
              <a:r>
                <a:rPr lang="fr-FR" sz="1000" dirty="0"/>
                <a:t>100</a:t>
              </a:r>
            </a:p>
          </p:txBody>
        </p:sp>
        <p:sp>
          <p:nvSpPr>
            <p:cNvPr id="37" name="ZoneTexte 36"/>
            <p:cNvSpPr txBox="1"/>
            <p:nvPr/>
          </p:nvSpPr>
          <p:spPr>
            <a:xfrm>
              <a:off x="733950" y="2098183"/>
              <a:ext cx="502061" cy="246221"/>
            </a:xfrm>
            <a:prstGeom prst="rect">
              <a:avLst/>
            </a:prstGeom>
            <a:noFill/>
          </p:spPr>
          <p:txBody>
            <a:bodyPr wrap="none" rtlCol="0">
              <a:spAutoFit/>
            </a:bodyPr>
            <a:lstStyle/>
            <a:p>
              <a:pPr algn="r"/>
              <a:r>
                <a:rPr lang="fr-FR" sz="1000" dirty="0"/>
                <a:t>1 000</a:t>
              </a:r>
            </a:p>
          </p:txBody>
        </p:sp>
        <p:sp>
          <p:nvSpPr>
            <p:cNvPr id="38" name="ZoneTexte 37"/>
            <p:cNvSpPr txBox="1"/>
            <p:nvPr/>
          </p:nvSpPr>
          <p:spPr>
            <a:xfrm>
              <a:off x="733950" y="1903215"/>
              <a:ext cx="502061" cy="246221"/>
            </a:xfrm>
            <a:prstGeom prst="rect">
              <a:avLst/>
            </a:prstGeom>
            <a:noFill/>
          </p:spPr>
          <p:txBody>
            <a:bodyPr wrap="none" rtlCol="0">
              <a:spAutoFit/>
            </a:bodyPr>
            <a:lstStyle/>
            <a:p>
              <a:pPr algn="r"/>
              <a:r>
                <a:rPr lang="fr-FR" sz="1000" dirty="0"/>
                <a:t>2 000</a:t>
              </a:r>
            </a:p>
          </p:txBody>
        </p:sp>
        <p:sp>
          <p:nvSpPr>
            <p:cNvPr id="39" name="ZoneTexte 38"/>
            <p:cNvSpPr txBox="1"/>
            <p:nvPr/>
          </p:nvSpPr>
          <p:spPr>
            <a:xfrm>
              <a:off x="1671741" y="3236873"/>
              <a:ext cx="1495922" cy="246221"/>
            </a:xfrm>
            <a:prstGeom prst="rect">
              <a:avLst/>
            </a:prstGeom>
            <a:noFill/>
          </p:spPr>
          <p:txBody>
            <a:bodyPr wrap="none" rtlCol="0">
              <a:spAutoFit/>
            </a:bodyPr>
            <a:lstStyle/>
            <a:p>
              <a:r>
                <a:rPr lang="fr-FR" sz="1000" b="1" dirty="0"/>
                <a:t>2</a:t>
              </a:r>
              <a:r>
                <a:rPr lang="fr-FR" sz="1000" b="1" baseline="30000" dirty="0"/>
                <a:t>ème</a:t>
              </a:r>
              <a:r>
                <a:rPr lang="fr-FR" sz="1000" b="1" dirty="0"/>
                <a:t> trimestre (n = 16)</a:t>
              </a:r>
            </a:p>
          </p:txBody>
        </p:sp>
        <p:sp>
          <p:nvSpPr>
            <p:cNvPr id="40" name="ZoneTexte 39"/>
            <p:cNvSpPr txBox="1"/>
            <p:nvPr/>
          </p:nvSpPr>
          <p:spPr>
            <a:xfrm>
              <a:off x="1705238" y="3045518"/>
              <a:ext cx="1495922" cy="246221"/>
            </a:xfrm>
            <a:prstGeom prst="rect">
              <a:avLst/>
            </a:prstGeom>
            <a:noFill/>
          </p:spPr>
          <p:txBody>
            <a:bodyPr wrap="none" rtlCol="0">
              <a:spAutoFit/>
            </a:bodyPr>
            <a:lstStyle/>
            <a:p>
              <a:r>
                <a:rPr lang="fr-FR" sz="1000" b="1" dirty="0"/>
                <a:t>3</a:t>
              </a:r>
              <a:r>
                <a:rPr lang="fr-FR" sz="1000" b="1" baseline="30000" dirty="0"/>
                <a:t>ème</a:t>
              </a:r>
              <a:r>
                <a:rPr lang="fr-FR" sz="1000" b="1" dirty="0"/>
                <a:t> trimestre (n = 20)</a:t>
              </a:r>
            </a:p>
          </p:txBody>
        </p:sp>
        <p:sp>
          <p:nvSpPr>
            <p:cNvPr id="41" name="ZoneTexte 40"/>
            <p:cNvSpPr txBox="1"/>
            <p:nvPr/>
          </p:nvSpPr>
          <p:spPr>
            <a:xfrm>
              <a:off x="1737442" y="2662810"/>
              <a:ext cx="1426994" cy="246221"/>
            </a:xfrm>
            <a:prstGeom prst="rect">
              <a:avLst/>
            </a:prstGeom>
            <a:noFill/>
          </p:spPr>
          <p:txBody>
            <a:bodyPr wrap="none" rtlCol="0">
              <a:spAutoFit/>
            </a:bodyPr>
            <a:lstStyle/>
            <a:p>
              <a:r>
                <a:rPr lang="fr-FR" sz="1000" b="1" dirty="0"/>
                <a:t>Post-partum (n = 16)</a:t>
              </a:r>
            </a:p>
          </p:txBody>
        </p:sp>
        <p:sp>
          <p:nvSpPr>
            <p:cNvPr id="42" name="ZoneTexte 41"/>
            <p:cNvSpPr txBox="1"/>
            <p:nvPr/>
          </p:nvSpPr>
          <p:spPr>
            <a:xfrm>
              <a:off x="1718104" y="2854164"/>
              <a:ext cx="1519968" cy="246221"/>
            </a:xfrm>
            <a:prstGeom prst="rect">
              <a:avLst/>
            </a:prstGeom>
            <a:noFill/>
          </p:spPr>
          <p:txBody>
            <a:bodyPr wrap="none" rtlCol="0">
              <a:spAutoFit/>
            </a:bodyPr>
            <a:lstStyle/>
            <a:p>
              <a:r>
                <a:rPr lang="fr-FR" sz="1000" b="1" dirty="0"/>
                <a:t>Médiane non enceinte</a:t>
              </a:r>
            </a:p>
          </p:txBody>
        </p:sp>
        <p:sp>
          <p:nvSpPr>
            <p:cNvPr id="43" name="ZoneTexte 42"/>
            <p:cNvSpPr txBox="1"/>
            <p:nvPr/>
          </p:nvSpPr>
          <p:spPr>
            <a:xfrm>
              <a:off x="2494935" y="3830598"/>
              <a:ext cx="617477" cy="246221"/>
            </a:xfrm>
            <a:prstGeom prst="rect">
              <a:avLst/>
            </a:prstGeom>
            <a:noFill/>
          </p:spPr>
          <p:txBody>
            <a:bodyPr wrap="none" rtlCol="0">
              <a:spAutoFit/>
            </a:bodyPr>
            <a:lstStyle/>
            <a:p>
              <a:pPr algn="ctr"/>
              <a:r>
                <a:rPr lang="fr-FR" sz="1000" b="1" dirty="0"/>
                <a:t>Heures</a:t>
              </a:r>
            </a:p>
          </p:txBody>
        </p:sp>
      </p:grpSp>
      <p:sp>
        <p:nvSpPr>
          <p:cNvPr id="44" name="ZoneTexte 43"/>
          <p:cNvSpPr txBox="1"/>
          <p:nvPr/>
        </p:nvSpPr>
        <p:spPr>
          <a:xfrm>
            <a:off x="740353" y="1164524"/>
            <a:ext cx="3664786"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PK plasma médians d’EVG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a:t>
            </a:r>
          </a:p>
          <a:p>
            <a:pPr algn="ctr"/>
            <a:r>
              <a:rPr lang="fr-FR" sz="1600" b="1" dirty="0">
                <a:solidFill>
                  <a:srgbClr val="0070C0"/>
                </a:solidFill>
                <a:latin typeface="Calibri" panose="020F0502020204030204" pitchFamily="34" charset="0"/>
              </a:rPr>
              <a:t>pendant la grossesse</a:t>
            </a:r>
          </a:p>
        </p:txBody>
      </p:sp>
      <p:graphicFrame>
        <p:nvGraphicFramePr>
          <p:cNvPr id="93" name="Tableau 92"/>
          <p:cNvGraphicFramePr>
            <a:graphicFrameLocks noGrp="1"/>
          </p:cNvGraphicFramePr>
          <p:nvPr>
            <p:extLst/>
          </p:nvPr>
        </p:nvGraphicFramePr>
        <p:xfrm>
          <a:off x="7000304" y="1781271"/>
          <a:ext cx="2070671" cy="1127760"/>
        </p:xfrm>
        <a:graphic>
          <a:graphicData uri="http://schemas.openxmlformats.org/drawingml/2006/table">
            <a:tbl>
              <a:tblPr firstRow="1" bandRow="1">
                <a:tableStyleId>{5C22544A-7EE6-4342-B048-85BDC9FD1C3A}</a:tableStyleId>
              </a:tblPr>
              <a:tblGrid>
                <a:gridCol w="947670">
                  <a:extLst>
                    <a:ext uri="{9D8B030D-6E8A-4147-A177-3AD203B41FA5}">
                      <a16:colId xmlns:a16="http://schemas.microsoft.com/office/drawing/2014/main" xmlns="" val="20000"/>
                    </a:ext>
                  </a:extLst>
                </a:gridCol>
                <a:gridCol w="1123001">
                  <a:extLst>
                    <a:ext uri="{9D8B030D-6E8A-4147-A177-3AD203B41FA5}">
                      <a16:colId xmlns:a16="http://schemas.microsoft.com/office/drawing/2014/main" xmlns="" val="20001"/>
                    </a:ext>
                  </a:extLst>
                </a:gridCol>
              </a:tblGrid>
              <a:tr h="286936">
                <a:tc>
                  <a:txBody>
                    <a:bodyPr/>
                    <a:lstStyle/>
                    <a:p>
                      <a:pPr>
                        <a:lnSpc>
                          <a:spcPct val="100000"/>
                        </a:lnSpc>
                      </a:pPr>
                      <a:r>
                        <a:rPr lang="fr-FR" sz="1000" dirty="0">
                          <a:solidFill>
                            <a:srgbClr val="000066"/>
                          </a:solidFill>
                        </a:rPr>
                        <a:t>Paramètres</a:t>
                      </a:r>
                      <a:r>
                        <a:rPr lang="fr-FR" sz="1000" baseline="0" dirty="0">
                          <a:solidFill>
                            <a:srgbClr val="000066"/>
                          </a:solidFill>
                        </a:rPr>
                        <a:t> </a:t>
                      </a:r>
                    </a:p>
                    <a:p>
                      <a:pPr>
                        <a:lnSpc>
                          <a:spcPct val="100000"/>
                        </a:lnSpc>
                      </a:pPr>
                      <a:r>
                        <a:rPr lang="fr-FR" sz="1000" baseline="0" dirty="0">
                          <a:solidFill>
                            <a:srgbClr val="000066"/>
                          </a:solidFill>
                        </a:rPr>
                        <a:t>PK</a:t>
                      </a:r>
                      <a:endParaRPr lang="fr-FR" sz="1000" dirty="0">
                        <a:solidFill>
                          <a:srgbClr val="000066"/>
                        </a:solidFill>
                      </a:endParaRPr>
                    </a:p>
                  </a:txBody>
                  <a:tcPr anchor="ctr"/>
                </a:tc>
                <a:tc>
                  <a:txBody>
                    <a:bodyPr/>
                    <a:lstStyle/>
                    <a:p>
                      <a:pPr algn="ctr">
                        <a:lnSpc>
                          <a:spcPct val="100000"/>
                        </a:lnSpc>
                      </a:pPr>
                      <a:r>
                        <a:rPr lang="fr-FR" sz="1000" dirty="0">
                          <a:solidFill>
                            <a:srgbClr val="000066"/>
                          </a:solidFill>
                        </a:rPr>
                        <a:t>Médiane (IQR)</a:t>
                      </a:r>
                    </a:p>
                  </a:txBody>
                  <a:tcPr anchor="ctr"/>
                </a:tc>
                <a:extLst>
                  <a:ext uri="{0D108BD9-81ED-4DB2-BD59-A6C34878D82A}">
                    <a16:rowId xmlns:a16="http://schemas.microsoft.com/office/drawing/2014/main" xmlns="" val="10000"/>
                  </a:ext>
                </a:extLst>
              </a:tr>
              <a:tr h="224769">
                <a:tc>
                  <a:txBody>
                    <a:bodyPr/>
                    <a:lstStyle/>
                    <a:p>
                      <a:pPr>
                        <a:lnSpc>
                          <a:spcPct val="1000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a:t>
                      </a:r>
                      <a:r>
                        <a:rPr lang="fr-FR" sz="1000" dirty="0" err="1">
                          <a:solidFill>
                            <a:srgbClr val="000066"/>
                          </a:solidFill>
                        </a:rPr>
                        <a:t>ng</a:t>
                      </a:r>
                      <a:r>
                        <a:rPr lang="fr-FR" sz="1000" dirty="0">
                          <a:solidFill>
                            <a:srgbClr val="000066"/>
                          </a:solidFill>
                        </a:rPr>
                        <a:t>/ml)</a:t>
                      </a:r>
                    </a:p>
                  </a:txBody>
                  <a:tcPr anchor="ctr"/>
                </a:tc>
                <a:tc>
                  <a:txBody>
                    <a:bodyPr/>
                    <a:lstStyle/>
                    <a:p>
                      <a:pPr algn="ctr">
                        <a:lnSpc>
                          <a:spcPct val="100000"/>
                        </a:lnSpc>
                      </a:pPr>
                      <a:r>
                        <a:rPr lang="fr-FR" sz="1000" dirty="0">
                          <a:solidFill>
                            <a:srgbClr val="000066"/>
                          </a:solidFill>
                        </a:rPr>
                        <a:t>358 (140 - 619)</a:t>
                      </a:r>
                    </a:p>
                  </a:txBody>
                  <a:tcPr anchor="ctr"/>
                </a:tc>
                <a:extLst>
                  <a:ext uri="{0D108BD9-81ED-4DB2-BD59-A6C34878D82A}">
                    <a16:rowId xmlns:a16="http://schemas.microsoft.com/office/drawing/2014/main" xmlns="" val="10001"/>
                  </a:ext>
                </a:extLst>
              </a:tr>
              <a:tr h="224769">
                <a:tc>
                  <a:txBody>
                    <a:bodyPr/>
                    <a:lstStyle/>
                    <a:p>
                      <a:pPr>
                        <a:lnSpc>
                          <a:spcPct val="1000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ct val="100000"/>
                        </a:lnSpc>
                      </a:pPr>
                      <a:r>
                        <a:rPr lang="fr-FR" sz="1000" dirty="0">
                          <a:solidFill>
                            <a:srgbClr val="000066"/>
                          </a:solidFill>
                        </a:rPr>
                        <a:t>4,4 (3,1 - 7,5)</a:t>
                      </a:r>
                    </a:p>
                  </a:txBody>
                  <a:tcPr anchor="ctr"/>
                </a:tc>
                <a:extLst>
                  <a:ext uri="{0D108BD9-81ED-4DB2-BD59-A6C34878D82A}">
                    <a16:rowId xmlns:a16="http://schemas.microsoft.com/office/drawing/2014/main" xmlns="" val="10002"/>
                  </a:ext>
                </a:extLst>
              </a:tr>
              <a:tr h="224769">
                <a:tc>
                  <a:txBody>
                    <a:bodyPr/>
                    <a:lstStyle/>
                    <a:p>
                      <a:pPr>
                        <a:lnSpc>
                          <a:spcPct val="100000"/>
                        </a:lnSpc>
                      </a:pPr>
                      <a:r>
                        <a:rPr lang="fr-FR" sz="1000" dirty="0">
                          <a:solidFill>
                            <a:srgbClr val="000066"/>
                          </a:solidFill>
                        </a:rPr>
                        <a:t>T</a:t>
                      </a:r>
                      <a:r>
                        <a:rPr lang="fr-FR" sz="1000" baseline="-25000" dirty="0">
                          <a:solidFill>
                            <a:srgbClr val="000066"/>
                          </a:solidFill>
                        </a:rPr>
                        <a:t>∞</a:t>
                      </a:r>
                      <a:r>
                        <a:rPr lang="fr-FR" sz="1000" dirty="0">
                          <a:solidFill>
                            <a:srgbClr val="000066"/>
                          </a:solidFill>
                        </a:rPr>
                        <a:t> (</a:t>
                      </a:r>
                      <a:r>
                        <a:rPr lang="fr-FR" sz="1000" dirty="0" err="1">
                          <a:solidFill>
                            <a:srgbClr val="000066"/>
                          </a:solidFill>
                        </a:rPr>
                        <a:t>hr</a:t>
                      </a:r>
                      <a:r>
                        <a:rPr lang="fr-FR" sz="1000" dirty="0">
                          <a:solidFill>
                            <a:srgbClr val="000066"/>
                          </a:solidFill>
                        </a:rPr>
                        <a:t>)</a:t>
                      </a:r>
                    </a:p>
                  </a:txBody>
                  <a:tcPr anchor="ctr"/>
                </a:tc>
                <a:tc>
                  <a:txBody>
                    <a:bodyPr/>
                    <a:lstStyle/>
                    <a:p>
                      <a:pPr algn="ctr">
                        <a:lnSpc>
                          <a:spcPct val="100000"/>
                        </a:lnSpc>
                      </a:pPr>
                      <a:r>
                        <a:rPr lang="fr-FR" sz="1000" dirty="0">
                          <a:solidFill>
                            <a:srgbClr val="000066"/>
                          </a:solidFill>
                        </a:rPr>
                        <a:t>7,4 (5,9 - 8,8)</a:t>
                      </a:r>
                    </a:p>
                  </a:txBody>
                  <a:tcPr anchor="ctr"/>
                </a:tc>
                <a:extLst>
                  <a:ext uri="{0D108BD9-81ED-4DB2-BD59-A6C34878D82A}">
                    <a16:rowId xmlns:a16="http://schemas.microsoft.com/office/drawing/2014/main" xmlns="" val="10003"/>
                  </a:ext>
                </a:extLst>
              </a:tr>
            </a:tbl>
          </a:graphicData>
        </a:graphic>
      </p:graphicFrame>
      <p:sp>
        <p:nvSpPr>
          <p:cNvPr id="94" name="ZoneTexte 93"/>
          <p:cNvSpPr txBox="1"/>
          <p:nvPr/>
        </p:nvSpPr>
        <p:spPr>
          <a:xfrm>
            <a:off x="4686701" y="1164524"/>
            <a:ext cx="3869970"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PK plasma individuels d’EVG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a:t>
            </a:r>
          </a:p>
          <a:p>
            <a:pPr algn="ctr"/>
            <a:r>
              <a:rPr lang="fr-FR" sz="1600" b="1" dirty="0">
                <a:solidFill>
                  <a:srgbClr val="0070C0"/>
                </a:solidFill>
                <a:latin typeface="Calibri" panose="020F0502020204030204" pitchFamily="34" charset="0"/>
              </a:rPr>
              <a:t>chez les nouveau-nés</a:t>
            </a:r>
          </a:p>
        </p:txBody>
      </p:sp>
      <p:grpSp>
        <p:nvGrpSpPr>
          <p:cNvPr id="3" name="Groupe 2"/>
          <p:cNvGrpSpPr/>
          <p:nvPr/>
        </p:nvGrpSpPr>
        <p:grpSpPr>
          <a:xfrm>
            <a:off x="5185063" y="2077782"/>
            <a:ext cx="2744076" cy="2037069"/>
            <a:chOff x="5185063" y="2077782"/>
            <a:chExt cx="2744076" cy="2037069"/>
          </a:xfrm>
        </p:grpSpPr>
        <p:grpSp>
          <p:nvGrpSpPr>
            <p:cNvPr id="45" name="Groupe 23596"/>
            <p:cNvGrpSpPr/>
            <p:nvPr/>
          </p:nvGrpSpPr>
          <p:grpSpPr>
            <a:xfrm>
              <a:off x="5675535" y="2171858"/>
              <a:ext cx="2114551" cy="1428750"/>
              <a:chOff x="3635375" y="4943475"/>
              <a:chExt cx="2114551" cy="1428750"/>
            </a:xfrm>
          </p:grpSpPr>
          <p:sp>
            <p:nvSpPr>
              <p:cNvPr id="46" name="Freeform 11"/>
              <p:cNvSpPr>
                <a:spLocks/>
              </p:cNvSpPr>
              <p:nvPr/>
            </p:nvSpPr>
            <p:spPr bwMode="auto">
              <a:xfrm>
                <a:off x="3700463" y="4943475"/>
                <a:ext cx="2049463" cy="1374775"/>
              </a:xfrm>
              <a:custGeom>
                <a:avLst/>
                <a:gdLst>
                  <a:gd name="T0" fmla="*/ 0 w 1291"/>
                  <a:gd name="T1" fmla="*/ 0 h 866"/>
                  <a:gd name="T2" fmla="*/ 0 w 1291"/>
                  <a:gd name="T3" fmla="*/ 866 h 866"/>
                  <a:gd name="T4" fmla="*/ 1291 w 1291"/>
                  <a:gd name="T5" fmla="*/ 866 h 866"/>
                </a:gdLst>
                <a:ahLst/>
                <a:cxnLst>
                  <a:cxn ang="0">
                    <a:pos x="T0" y="T1"/>
                  </a:cxn>
                  <a:cxn ang="0">
                    <a:pos x="T2" y="T3"/>
                  </a:cxn>
                  <a:cxn ang="0">
                    <a:pos x="T4" y="T5"/>
                  </a:cxn>
                </a:cxnLst>
                <a:rect l="0" t="0" r="r" b="b"/>
                <a:pathLst>
                  <a:path w="1291" h="866">
                    <a:moveTo>
                      <a:pt x="0" y="0"/>
                    </a:moveTo>
                    <a:lnTo>
                      <a:pt x="0" y="866"/>
                    </a:lnTo>
                    <a:lnTo>
                      <a:pt x="1291" y="866"/>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17"/>
              <p:cNvSpPr>
                <a:spLocks noChangeShapeType="1"/>
              </p:cNvSpPr>
              <p:nvPr/>
            </p:nvSpPr>
            <p:spPr bwMode="auto">
              <a:xfrm flipV="1">
                <a:off x="5051425" y="6318250"/>
                <a:ext cx="0" cy="539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19"/>
              <p:cNvSpPr>
                <a:spLocks noChangeShapeType="1"/>
              </p:cNvSpPr>
              <p:nvPr/>
            </p:nvSpPr>
            <p:spPr bwMode="auto">
              <a:xfrm flipV="1">
                <a:off x="3700463" y="6318250"/>
                <a:ext cx="0" cy="539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20"/>
              <p:cNvSpPr>
                <a:spLocks noChangeShapeType="1"/>
              </p:cNvSpPr>
              <p:nvPr/>
            </p:nvSpPr>
            <p:spPr bwMode="auto">
              <a:xfrm flipV="1">
                <a:off x="4375150" y="6318250"/>
                <a:ext cx="0" cy="539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26"/>
              <p:cNvSpPr>
                <a:spLocks noChangeShapeType="1"/>
              </p:cNvSpPr>
              <p:nvPr/>
            </p:nvSpPr>
            <p:spPr bwMode="auto">
              <a:xfrm flipV="1">
                <a:off x="5726113" y="6318250"/>
                <a:ext cx="0" cy="539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Freeform 30"/>
              <p:cNvSpPr>
                <a:spLocks/>
              </p:cNvSpPr>
              <p:nvPr/>
            </p:nvSpPr>
            <p:spPr bwMode="auto">
              <a:xfrm>
                <a:off x="3951288" y="5202238"/>
                <a:ext cx="811213" cy="1063625"/>
              </a:xfrm>
              <a:custGeom>
                <a:avLst/>
                <a:gdLst>
                  <a:gd name="T0" fmla="*/ 0 w 511"/>
                  <a:gd name="T1" fmla="*/ 0 h 670"/>
                  <a:gd name="T2" fmla="*/ 111 w 511"/>
                  <a:gd name="T3" fmla="*/ 146 h 670"/>
                  <a:gd name="T4" fmla="*/ 267 w 511"/>
                  <a:gd name="T5" fmla="*/ 349 h 670"/>
                  <a:gd name="T6" fmla="*/ 366 w 511"/>
                  <a:gd name="T7" fmla="*/ 481 h 670"/>
                  <a:gd name="T8" fmla="*/ 386 w 511"/>
                  <a:gd name="T9" fmla="*/ 507 h 670"/>
                  <a:gd name="T10" fmla="*/ 397 w 511"/>
                  <a:gd name="T11" fmla="*/ 519 h 670"/>
                  <a:gd name="T12" fmla="*/ 473 w 511"/>
                  <a:gd name="T13" fmla="*/ 620 h 670"/>
                  <a:gd name="T14" fmla="*/ 486 w 511"/>
                  <a:gd name="T15" fmla="*/ 638 h 670"/>
                  <a:gd name="T16" fmla="*/ 511 w 511"/>
                  <a:gd name="T1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670">
                    <a:moveTo>
                      <a:pt x="0" y="0"/>
                    </a:moveTo>
                    <a:lnTo>
                      <a:pt x="111" y="146"/>
                    </a:lnTo>
                    <a:lnTo>
                      <a:pt x="267" y="349"/>
                    </a:lnTo>
                    <a:lnTo>
                      <a:pt x="366" y="481"/>
                    </a:lnTo>
                    <a:lnTo>
                      <a:pt x="386" y="507"/>
                    </a:lnTo>
                    <a:lnTo>
                      <a:pt x="397" y="519"/>
                    </a:lnTo>
                    <a:lnTo>
                      <a:pt x="473" y="620"/>
                    </a:lnTo>
                    <a:lnTo>
                      <a:pt x="486" y="638"/>
                    </a:lnTo>
                    <a:lnTo>
                      <a:pt x="511" y="670"/>
                    </a:lnTo>
                  </a:path>
                </a:pathLst>
              </a:custGeom>
              <a:noFill/>
              <a:ln w="17463">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Freeform 40"/>
              <p:cNvSpPr>
                <a:spLocks/>
              </p:cNvSpPr>
              <p:nvPr/>
            </p:nvSpPr>
            <p:spPr bwMode="auto">
              <a:xfrm>
                <a:off x="3975100" y="5397500"/>
                <a:ext cx="808038" cy="433387"/>
              </a:xfrm>
              <a:custGeom>
                <a:avLst/>
                <a:gdLst>
                  <a:gd name="T0" fmla="*/ 509 w 509"/>
                  <a:gd name="T1" fmla="*/ 273 h 273"/>
                  <a:gd name="T2" fmla="*/ 341 w 509"/>
                  <a:gd name="T3" fmla="*/ 133 h 273"/>
                  <a:gd name="T4" fmla="*/ 181 w 509"/>
                  <a:gd name="T5" fmla="*/ 0 h 273"/>
                  <a:gd name="T6" fmla="*/ 149 w 509"/>
                  <a:gd name="T7" fmla="*/ 9 h 273"/>
                  <a:gd name="T8" fmla="*/ 116 w 509"/>
                  <a:gd name="T9" fmla="*/ 17 h 273"/>
                  <a:gd name="T10" fmla="*/ 110 w 509"/>
                  <a:gd name="T11" fmla="*/ 18 h 273"/>
                  <a:gd name="T12" fmla="*/ 96 w 509"/>
                  <a:gd name="T13" fmla="*/ 23 h 273"/>
                  <a:gd name="T14" fmla="*/ 87 w 509"/>
                  <a:gd name="T15" fmla="*/ 24 h 273"/>
                  <a:gd name="T16" fmla="*/ 8 w 509"/>
                  <a:gd name="T17" fmla="*/ 44 h 273"/>
                  <a:gd name="T18" fmla="*/ 0 w 509"/>
                  <a:gd name="T19" fmla="*/ 4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73">
                    <a:moveTo>
                      <a:pt x="509" y="273"/>
                    </a:moveTo>
                    <a:lnTo>
                      <a:pt x="341" y="133"/>
                    </a:lnTo>
                    <a:lnTo>
                      <a:pt x="181" y="0"/>
                    </a:lnTo>
                    <a:lnTo>
                      <a:pt x="149" y="9"/>
                    </a:lnTo>
                    <a:lnTo>
                      <a:pt x="116" y="17"/>
                    </a:lnTo>
                    <a:lnTo>
                      <a:pt x="110" y="18"/>
                    </a:lnTo>
                    <a:lnTo>
                      <a:pt x="96" y="23"/>
                    </a:lnTo>
                    <a:lnTo>
                      <a:pt x="87" y="24"/>
                    </a:lnTo>
                    <a:lnTo>
                      <a:pt x="8" y="44"/>
                    </a:lnTo>
                    <a:lnTo>
                      <a:pt x="0" y="47"/>
                    </a:lnTo>
                  </a:path>
                </a:pathLst>
              </a:custGeom>
              <a:noFill/>
              <a:ln w="17463">
                <a:solidFill>
                  <a:srgbClr val="00FF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41"/>
              <p:cNvSpPr>
                <a:spLocks noChangeShapeType="1"/>
              </p:cNvSpPr>
              <p:nvPr/>
            </p:nvSpPr>
            <p:spPr bwMode="auto">
              <a:xfrm flipH="1" flipV="1">
                <a:off x="5092700" y="6316663"/>
                <a:ext cx="20638" cy="1587"/>
              </a:xfrm>
              <a:prstGeom prst="line">
                <a:avLst/>
              </a:prstGeom>
              <a:noFill/>
              <a:ln w="17463">
                <a:solidFill>
                  <a:srgbClr val="00FF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Freeform 42"/>
              <p:cNvSpPr>
                <a:spLocks/>
              </p:cNvSpPr>
              <p:nvPr/>
            </p:nvSpPr>
            <p:spPr bwMode="auto">
              <a:xfrm>
                <a:off x="4425950" y="6261100"/>
                <a:ext cx="657225" cy="55562"/>
              </a:xfrm>
              <a:custGeom>
                <a:avLst/>
                <a:gdLst>
                  <a:gd name="T0" fmla="*/ 414 w 414"/>
                  <a:gd name="T1" fmla="*/ 35 h 35"/>
                  <a:gd name="T2" fmla="*/ 380 w 414"/>
                  <a:gd name="T3" fmla="*/ 32 h 35"/>
                  <a:gd name="T4" fmla="*/ 0 w 414"/>
                  <a:gd name="T5" fmla="*/ 0 h 35"/>
                </a:gdLst>
                <a:ahLst/>
                <a:cxnLst>
                  <a:cxn ang="0">
                    <a:pos x="T0" y="T1"/>
                  </a:cxn>
                  <a:cxn ang="0">
                    <a:pos x="T2" y="T3"/>
                  </a:cxn>
                  <a:cxn ang="0">
                    <a:pos x="T4" y="T5"/>
                  </a:cxn>
                </a:cxnLst>
                <a:rect l="0" t="0" r="r" b="b"/>
                <a:pathLst>
                  <a:path w="414" h="35">
                    <a:moveTo>
                      <a:pt x="414" y="35"/>
                    </a:moveTo>
                    <a:lnTo>
                      <a:pt x="380" y="32"/>
                    </a:lnTo>
                    <a:lnTo>
                      <a:pt x="0" y="0"/>
                    </a:lnTo>
                  </a:path>
                </a:pathLst>
              </a:custGeom>
              <a:noFill/>
              <a:ln w="17463">
                <a:solidFill>
                  <a:srgbClr val="00FF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43"/>
              <p:cNvSpPr>
                <a:spLocks noChangeShapeType="1"/>
              </p:cNvSpPr>
              <p:nvPr/>
            </p:nvSpPr>
            <p:spPr bwMode="auto">
              <a:xfrm flipH="1">
                <a:off x="3779838" y="6318250"/>
                <a:ext cx="1333500" cy="0"/>
              </a:xfrm>
              <a:prstGeom prst="line">
                <a:avLst/>
              </a:prstGeom>
              <a:noFill/>
              <a:ln w="17463">
                <a:solidFill>
                  <a:srgbClr val="00FF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Freeform 44"/>
              <p:cNvSpPr>
                <a:spLocks/>
              </p:cNvSpPr>
              <p:nvPr/>
            </p:nvSpPr>
            <p:spPr bwMode="auto">
              <a:xfrm>
                <a:off x="4430713" y="5970588"/>
                <a:ext cx="331788" cy="295275"/>
              </a:xfrm>
              <a:custGeom>
                <a:avLst/>
                <a:gdLst>
                  <a:gd name="T0" fmla="*/ 209 w 209"/>
                  <a:gd name="T1" fmla="*/ 186 h 186"/>
                  <a:gd name="T2" fmla="*/ 166 w 209"/>
                  <a:gd name="T3" fmla="*/ 148 h 186"/>
                  <a:gd name="T4" fmla="*/ 142 w 209"/>
                  <a:gd name="T5" fmla="*/ 127 h 186"/>
                  <a:gd name="T6" fmla="*/ 0 w 209"/>
                  <a:gd name="T7" fmla="*/ 0 h 186"/>
                </a:gdLst>
                <a:ahLst/>
                <a:cxnLst>
                  <a:cxn ang="0">
                    <a:pos x="T0" y="T1"/>
                  </a:cxn>
                  <a:cxn ang="0">
                    <a:pos x="T2" y="T3"/>
                  </a:cxn>
                  <a:cxn ang="0">
                    <a:pos x="T4" y="T5"/>
                  </a:cxn>
                  <a:cxn ang="0">
                    <a:pos x="T6" y="T7"/>
                  </a:cxn>
                </a:cxnLst>
                <a:rect l="0" t="0" r="r" b="b"/>
                <a:pathLst>
                  <a:path w="209" h="186">
                    <a:moveTo>
                      <a:pt x="209" y="186"/>
                    </a:moveTo>
                    <a:lnTo>
                      <a:pt x="166" y="148"/>
                    </a:lnTo>
                    <a:lnTo>
                      <a:pt x="142" y="127"/>
                    </a:lnTo>
                    <a:lnTo>
                      <a:pt x="0" y="0"/>
                    </a:lnTo>
                  </a:path>
                </a:pathLst>
              </a:custGeom>
              <a:noFill/>
              <a:ln w="17463">
                <a:solidFill>
                  <a:srgbClr val="00FF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Freeform 45"/>
              <p:cNvSpPr>
                <a:spLocks/>
              </p:cNvSpPr>
              <p:nvPr/>
            </p:nvSpPr>
            <p:spPr bwMode="auto">
              <a:xfrm>
                <a:off x="3746500" y="5483225"/>
                <a:ext cx="725488" cy="496887"/>
              </a:xfrm>
              <a:custGeom>
                <a:avLst/>
                <a:gdLst>
                  <a:gd name="T0" fmla="*/ 457 w 457"/>
                  <a:gd name="T1" fmla="*/ 313 h 313"/>
                  <a:gd name="T2" fmla="*/ 421 w 457"/>
                  <a:gd name="T3" fmla="*/ 289 h 313"/>
                  <a:gd name="T4" fmla="*/ 404 w 457"/>
                  <a:gd name="T5" fmla="*/ 279 h 313"/>
                  <a:gd name="T6" fmla="*/ 380 w 457"/>
                  <a:gd name="T7" fmla="*/ 260 h 313"/>
                  <a:gd name="T8" fmla="*/ 287 w 457"/>
                  <a:gd name="T9" fmla="*/ 198 h 313"/>
                  <a:gd name="T10" fmla="*/ 267 w 457"/>
                  <a:gd name="T11" fmla="*/ 184 h 313"/>
                  <a:gd name="T12" fmla="*/ 251 w 457"/>
                  <a:gd name="T13" fmla="*/ 172 h 313"/>
                  <a:gd name="T14" fmla="*/ 226 w 457"/>
                  <a:gd name="T15" fmla="*/ 155 h 313"/>
                  <a:gd name="T16" fmla="*/ 0 w 457"/>
                  <a:gd name="T1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7" h="313">
                    <a:moveTo>
                      <a:pt x="457" y="313"/>
                    </a:moveTo>
                    <a:lnTo>
                      <a:pt x="421" y="289"/>
                    </a:lnTo>
                    <a:lnTo>
                      <a:pt x="404" y="279"/>
                    </a:lnTo>
                    <a:lnTo>
                      <a:pt x="380" y="260"/>
                    </a:lnTo>
                    <a:lnTo>
                      <a:pt x="287" y="198"/>
                    </a:lnTo>
                    <a:lnTo>
                      <a:pt x="267" y="184"/>
                    </a:lnTo>
                    <a:lnTo>
                      <a:pt x="251" y="172"/>
                    </a:lnTo>
                    <a:lnTo>
                      <a:pt x="226" y="155"/>
                    </a:lnTo>
                    <a:lnTo>
                      <a:pt x="0" y="0"/>
                    </a:lnTo>
                  </a:path>
                </a:pathLst>
              </a:custGeom>
              <a:noFill/>
              <a:ln w="17463">
                <a:solidFill>
                  <a:srgbClr val="00FF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46"/>
              <p:cNvSpPr>
                <a:spLocks noChangeShapeType="1"/>
              </p:cNvSpPr>
              <p:nvPr/>
            </p:nvSpPr>
            <p:spPr bwMode="auto">
              <a:xfrm flipH="1">
                <a:off x="5113338" y="6318250"/>
                <a:ext cx="73025" cy="0"/>
              </a:xfrm>
              <a:prstGeom prst="line">
                <a:avLst/>
              </a:prstGeom>
              <a:noFill/>
              <a:ln w="17463">
                <a:solidFill>
                  <a:srgbClr val="00FF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Freeform 48"/>
              <p:cNvSpPr>
                <a:spLocks/>
              </p:cNvSpPr>
              <p:nvPr/>
            </p:nvSpPr>
            <p:spPr bwMode="auto">
              <a:xfrm>
                <a:off x="3819525" y="5257800"/>
                <a:ext cx="1885950" cy="1019175"/>
              </a:xfrm>
              <a:custGeom>
                <a:avLst/>
                <a:gdLst>
                  <a:gd name="T0" fmla="*/ 1188 w 1188"/>
                  <a:gd name="T1" fmla="*/ 642 h 642"/>
                  <a:gd name="T2" fmla="*/ 1110 w 1188"/>
                  <a:gd name="T3" fmla="*/ 642 h 642"/>
                  <a:gd name="T4" fmla="*/ 1089 w 1188"/>
                  <a:gd name="T5" fmla="*/ 641 h 642"/>
                  <a:gd name="T6" fmla="*/ 952 w 1188"/>
                  <a:gd name="T7" fmla="*/ 639 h 642"/>
                  <a:gd name="T8" fmla="*/ 852 w 1188"/>
                  <a:gd name="T9" fmla="*/ 638 h 642"/>
                  <a:gd name="T10" fmla="*/ 764 w 1188"/>
                  <a:gd name="T11" fmla="*/ 638 h 642"/>
                  <a:gd name="T12" fmla="*/ 709 w 1188"/>
                  <a:gd name="T13" fmla="*/ 636 h 642"/>
                  <a:gd name="T14" fmla="*/ 676 w 1188"/>
                  <a:gd name="T15" fmla="*/ 636 h 642"/>
                  <a:gd name="T16" fmla="*/ 673 w 1188"/>
                  <a:gd name="T17" fmla="*/ 636 h 642"/>
                  <a:gd name="T18" fmla="*/ 594 w 1188"/>
                  <a:gd name="T19" fmla="*/ 635 h 642"/>
                  <a:gd name="T20" fmla="*/ 382 w 1188"/>
                  <a:gd name="T21" fmla="*/ 632 h 642"/>
                  <a:gd name="T22" fmla="*/ 317 w 1188"/>
                  <a:gd name="T23" fmla="*/ 524 h 642"/>
                  <a:gd name="T24" fmla="*/ 214 w 1188"/>
                  <a:gd name="T25" fmla="*/ 354 h 642"/>
                  <a:gd name="T26" fmla="*/ 180 w 1188"/>
                  <a:gd name="T27" fmla="*/ 297 h 642"/>
                  <a:gd name="T28" fmla="*/ 168 w 1188"/>
                  <a:gd name="T29" fmla="*/ 278 h 642"/>
                  <a:gd name="T30" fmla="*/ 57 w 1188"/>
                  <a:gd name="T31" fmla="*/ 95 h 642"/>
                  <a:gd name="T32" fmla="*/ 0 w 1188"/>
                  <a:gd name="T33"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8" h="642">
                    <a:moveTo>
                      <a:pt x="1188" y="642"/>
                    </a:moveTo>
                    <a:lnTo>
                      <a:pt x="1110" y="642"/>
                    </a:lnTo>
                    <a:lnTo>
                      <a:pt x="1089" y="641"/>
                    </a:lnTo>
                    <a:lnTo>
                      <a:pt x="952" y="639"/>
                    </a:lnTo>
                    <a:lnTo>
                      <a:pt x="852" y="638"/>
                    </a:lnTo>
                    <a:lnTo>
                      <a:pt x="764" y="638"/>
                    </a:lnTo>
                    <a:lnTo>
                      <a:pt x="709" y="636"/>
                    </a:lnTo>
                    <a:lnTo>
                      <a:pt x="676" y="636"/>
                    </a:lnTo>
                    <a:lnTo>
                      <a:pt x="673" y="636"/>
                    </a:lnTo>
                    <a:lnTo>
                      <a:pt x="594" y="635"/>
                    </a:lnTo>
                    <a:lnTo>
                      <a:pt x="382" y="632"/>
                    </a:lnTo>
                    <a:lnTo>
                      <a:pt x="317" y="524"/>
                    </a:lnTo>
                    <a:lnTo>
                      <a:pt x="214" y="354"/>
                    </a:lnTo>
                    <a:lnTo>
                      <a:pt x="180" y="297"/>
                    </a:lnTo>
                    <a:lnTo>
                      <a:pt x="168" y="278"/>
                    </a:lnTo>
                    <a:lnTo>
                      <a:pt x="57" y="95"/>
                    </a:lnTo>
                    <a:lnTo>
                      <a:pt x="0" y="0"/>
                    </a:lnTo>
                  </a:path>
                </a:pathLst>
              </a:custGeom>
              <a:noFill/>
              <a:ln w="17463">
                <a:solidFill>
                  <a:srgbClr val="00FF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Freeform 52"/>
              <p:cNvSpPr>
                <a:spLocks/>
              </p:cNvSpPr>
              <p:nvPr/>
            </p:nvSpPr>
            <p:spPr bwMode="auto">
              <a:xfrm>
                <a:off x="3965575" y="5745163"/>
                <a:ext cx="1758950" cy="257175"/>
              </a:xfrm>
              <a:custGeom>
                <a:avLst/>
                <a:gdLst>
                  <a:gd name="T0" fmla="*/ 1108 w 1108"/>
                  <a:gd name="T1" fmla="*/ 162 h 162"/>
                  <a:gd name="T2" fmla="*/ 584 w 1108"/>
                  <a:gd name="T3" fmla="*/ 66 h 162"/>
                  <a:gd name="T4" fmla="*/ 515 w 1108"/>
                  <a:gd name="T5" fmla="*/ 54 h 162"/>
                  <a:gd name="T6" fmla="*/ 433 w 1108"/>
                  <a:gd name="T7" fmla="*/ 39 h 162"/>
                  <a:gd name="T8" fmla="*/ 412 w 1108"/>
                  <a:gd name="T9" fmla="*/ 36 h 162"/>
                  <a:gd name="T10" fmla="*/ 307 w 1108"/>
                  <a:gd name="T11" fmla="*/ 16 h 162"/>
                  <a:gd name="T12" fmla="*/ 258 w 1108"/>
                  <a:gd name="T13" fmla="*/ 7 h 162"/>
                  <a:gd name="T14" fmla="*/ 230 w 1108"/>
                  <a:gd name="T15" fmla="*/ 3 h 162"/>
                  <a:gd name="T16" fmla="*/ 213 w 1108"/>
                  <a:gd name="T17" fmla="*/ 0 h 162"/>
                  <a:gd name="T18" fmla="*/ 178 w 1108"/>
                  <a:gd name="T19" fmla="*/ 18 h 162"/>
                  <a:gd name="T20" fmla="*/ 154 w 1108"/>
                  <a:gd name="T21" fmla="*/ 30 h 162"/>
                  <a:gd name="T22" fmla="*/ 149 w 1108"/>
                  <a:gd name="T23" fmla="*/ 33 h 162"/>
                  <a:gd name="T24" fmla="*/ 140 w 1108"/>
                  <a:gd name="T25" fmla="*/ 38 h 162"/>
                  <a:gd name="T26" fmla="*/ 131 w 1108"/>
                  <a:gd name="T27" fmla="*/ 42 h 162"/>
                  <a:gd name="T28" fmla="*/ 122 w 1108"/>
                  <a:gd name="T29" fmla="*/ 47 h 162"/>
                  <a:gd name="T30" fmla="*/ 58 w 1108"/>
                  <a:gd name="T31" fmla="*/ 80 h 162"/>
                  <a:gd name="T32" fmla="*/ 0 w 1108"/>
                  <a:gd name="T33"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8" h="162">
                    <a:moveTo>
                      <a:pt x="1108" y="162"/>
                    </a:moveTo>
                    <a:lnTo>
                      <a:pt x="584" y="66"/>
                    </a:lnTo>
                    <a:lnTo>
                      <a:pt x="515" y="54"/>
                    </a:lnTo>
                    <a:lnTo>
                      <a:pt x="433" y="39"/>
                    </a:lnTo>
                    <a:lnTo>
                      <a:pt x="412" y="36"/>
                    </a:lnTo>
                    <a:lnTo>
                      <a:pt x="307" y="16"/>
                    </a:lnTo>
                    <a:lnTo>
                      <a:pt x="258" y="7"/>
                    </a:lnTo>
                    <a:lnTo>
                      <a:pt x="230" y="3"/>
                    </a:lnTo>
                    <a:lnTo>
                      <a:pt x="213" y="0"/>
                    </a:lnTo>
                    <a:lnTo>
                      <a:pt x="178" y="18"/>
                    </a:lnTo>
                    <a:lnTo>
                      <a:pt x="154" y="30"/>
                    </a:lnTo>
                    <a:lnTo>
                      <a:pt x="149" y="33"/>
                    </a:lnTo>
                    <a:lnTo>
                      <a:pt x="140" y="38"/>
                    </a:lnTo>
                    <a:lnTo>
                      <a:pt x="131" y="42"/>
                    </a:lnTo>
                    <a:lnTo>
                      <a:pt x="122" y="47"/>
                    </a:lnTo>
                    <a:lnTo>
                      <a:pt x="58" y="80"/>
                    </a:lnTo>
                    <a:lnTo>
                      <a:pt x="0" y="110"/>
                    </a:lnTo>
                  </a:path>
                </a:pathLst>
              </a:custGeom>
              <a:noFill/>
              <a:ln w="17463">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Freeform 57"/>
              <p:cNvSpPr>
                <a:spLocks/>
              </p:cNvSpPr>
              <p:nvPr/>
            </p:nvSpPr>
            <p:spPr bwMode="auto">
              <a:xfrm>
                <a:off x="3922713" y="5105400"/>
                <a:ext cx="658813" cy="654050"/>
              </a:xfrm>
              <a:custGeom>
                <a:avLst/>
                <a:gdLst>
                  <a:gd name="T0" fmla="*/ 0 w 415"/>
                  <a:gd name="T1" fmla="*/ 0 h 412"/>
                  <a:gd name="T2" fmla="*/ 214 w 415"/>
                  <a:gd name="T3" fmla="*/ 184 h 412"/>
                  <a:gd name="T4" fmla="*/ 275 w 415"/>
                  <a:gd name="T5" fmla="*/ 254 h 412"/>
                  <a:gd name="T6" fmla="*/ 415 w 415"/>
                  <a:gd name="T7" fmla="*/ 412 h 412"/>
                </a:gdLst>
                <a:ahLst/>
                <a:cxnLst>
                  <a:cxn ang="0">
                    <a:pos x="T0" y="T1"/>
                  </a:cxn>
                  <a:cxn ang="0">
                    <a:pos x="T2" y="T3"/>
                  </a:cxn>
                  <a:cxn ang="0">
                    <a:pos x="T4" y="T5"/>
                  </a:cxn>
                  <a:cxn ang="0">
                    <a:pos x="T6" y="T7"/>
                  </a:cxn>
                </a:cxnLst>
                <a:rect l="0" t="0" r="r" b="b"/>
                <a:pathLst>
                  <a:path w="415" h="412">
                    <a:moveTo>
                      <a:pt x="0" y="0"/>
                    </a:moveTo>
                    <a:lnTo>
                      <a:pt x="214" y="184"/>
                    </a:lnTo>
                    <a:lnTo>
                      <a:pt x="275" y="254"/>
                    </a:lnTo>
                    <a:lnTo>
                      <a:pt x="415" y="412"/>
                    </a:lnTo>
                  </a:path>
                </a:pathLst>
              </a:custGeom>
              <a:noFill/>
              <a:ln w="17463">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Freeform 58"/>
              <p:cNvSpPr>
                <a:spLocks/>
              </p:cNvSpPr>
              <p:nvPr/>
            </p:nvSpPr>
            <p:spPr bwMode="auto">
              <a:xfrm>
                <a:off x="4581525" y="5759450"/>
                <a:ext cx="450850" cy="511175"/>
              </a:xfrm>
              <a:custGeom>
                <a:avLst/>
                <a:gdLst>
                  <a:gd name="T0" fmla="*/ 0 w 284"/>
                  <a:gd name="T1" fmla="*/ 0 h 322"/>
                  <a:gd name="T2" fmla="*/ 24 w 284"/>
                  <a:gd name="T3" fmla="*/ 27 h 322"/>
                  <a:gd name="T4" fmla="*/ 183 w 284"/>
                  <a:gd name="T5" fmla="*/ 208 h 322"/>
                  <a:gd name="T6" fmla="*/ 206 w 284"/>
                  <a:gd name="T7" fmla="*/ 232 h 322"/>
                  <a:gd name="T8" fmla="*/ 221 w 284"/>
                  <a:gd name="T9" fmla="*/ 250 h 322"/>
                  <a:gd name="T10" fmla="*/ 284 w 284"/>
                  <a:gd name="T11" fmla="*/ 322 h 322"/>
                </a:gdLst>
                <a:ahLst/>
                <a:cxnLst>
                  <a:cxn ang="0">
                    <a:pos x="T0" y="T1"/>
                  </a:cxn>
                  <a:cxn ang="0">
                    <a:pos x="T2" y="T3"/>
                  </a:cxn>
                  <a:cxn ang="0">
                    <a:pos x="T4" y="T5"/>
                  </a:cxn>
                  <a:cxn ang="0">
                    <a:pos x="T6" y="T7"/>
                  </a:cxn>
                  <a:cxn ang="0">
                    <a:pos x="T8" y="T9"/>
                  </a:cxn>
                  <a:cxn ang="0">
                    <a:pos x="T10" y="T11"/>
                  </a:cxn>
                </a:cxnLst>
                <a:rect l="0" t="0" r="r" b="b"/>
                <a:pathLst>
                  <a:path w="284" h="322">
                    <a:moveTo>
                      <a:pt x="0" y="0"/>
                    </a:moveTo>
                    <a:lnTo>
                      <a:pt x="24" y="27"/>
                    </a:lnTo>
                    <a:lnTo>
                      <a:pt x="183" y="208"/>
                    </a:lnTo>
                    <a:lnTo>
                      <a:pt x="206" y="232"/>
                    </a:lnTo>
                    <a:lnTo>
                      <a:pt x="221" y="250"/>
                    </a:lnTo>
                    <a:lnTo>
                      <a:pt x="284" y="322"/>
                    </a:lnTo>
                  </a:path>
                </a:pathLst>
              </a:custGeom>
              <a:noFill/>
              <a:ln w="17463">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Freeform 59"/>
              <p:cNvSpPr>
                <a:spLocks/>
              </p:cNvSpPr>
              <p:nvPr/>
            </p:nvSpPr>
            <p:spPr bwMode="auto">
              <a:xfrm>
                <a:off x="4581525" y="5759450"/>
                <a:ext cx="757238" cy="517525"/>
              </a:xfrm>
              <a:custGeom>
                <a:avLst/>
                <a:gdLst>
                  <a:gd name="T0" fmla="*/ 0 w 477"/>
                  <a:gd name="T1" fmla="*/ 0 h 326"/>
                  <a:gd name="T2" fmla="*/ 45 w 477"/>
                  <a:gd name="T3" fmla="*/ 30 h 326"/>
                  <a:gd name="T4" fmla="*/ 357 w 477"/>
                  <a:gd name="T5" fmla="*/ 244 h 326"/>
                  <a:gd name="T6" fmla="*/ 378 w 477"/>
                  <a:gd name="T7" fmla="*/ 260 h 326"/>
                  <a:gd name="T8" fmla="*/ 472 w 477"/>
                  <a:gd name="T9" fmla="*/ 323 h 326"/>
                  <a:gd name="T10" fmla="*/ 477 w 477"/>
                  <a:gd name="T11" fmla="*/ 326 h 326"/>
                </a:gdLst>
                <a:ahLst/>
                <a:cxnLst>
                  <a:cxn ang="0">
                    <a:pos x="T0" y="T1"/>
                  </a:cxn>
                  <a:cxn ang="0">
                    <a:pos x="T2" y="T3"/>
                  </a:cxn>
                  <a:cxn ang="0">
                    <a:pos x="T4" y="T5"/>
                  </a:cxn>
                  <a:cxn ang="0">
                    <a:pos x="T6" y="T7"/>
                  </a:cxn>
                  <a:cxn ang="0">
                    <a:pos x="T8" y="T9"/>
                  </a:cxn>
                  <a:cxn ang="0">
                    <a:pos x="T10" y="T11"/>
                  </a:cxn>
                </a:cxnLst>
                <a:rect l="0" t="0" r="r" b="b"/>
                <a:pathLst>
                  <a:path w="477" h="326">
                    <a:moveTo>
                      <a:pt x="0" y="0"/>
                    </a:moveTo>
                    <a:lnTo>
                      <a:pt x="45" y="30"/>
                    </a:lnTo>
                    <a:lnTo>
                      <a:pt x="357" y="244"/>
                    </a:lnTo>
                    <a:lnTo>
                      <a:pt x="378" y="260"/>
                    </a:lnTo>
                    <a:lnTo>
                      <a:pt x="472" y="323"/>
                    </a:lnTo>
                    <a:lnTo>
                      <a:pt x="477" y="326"/>
                    </a:lnTo>
                  </a:path>
                </a:pathLst>
              </a:custGeom>
              <a:noFill/>
              <a:ln w="17463">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60"/>
              <p:cNvSpPr>
                <a:spLocks noChangeShapeType="1"/>
              </p:cNvSpPr>
              <p:nvPr/>
            </p:nvSpPr>
            <p:spPr bwMode="auto">
              <a:xfrm>
                <a:off x="4229100" y="5514975"/>
                <a:ext cx="352425" cy="244475"/>
              </a:xfrm>
              <a:prstGeom prst="line">
                <a:avLst/>
              </a:prstGeom>
              <a:noFill/>
              <a:ln w="17463">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Freeform 63"/>
              <p:cNvSpPr>
                <a:spLocks/>
              </p:cNvSpPr>
              <p:nvPr/>
            </p:nvSpPr>
            <p:spPr bwMode="auto">
              <a:xfrm>
                <a:off x="3763963" y="5248275"/>
                <a:ext cx="631825" cy="684212"/>
              </a:xfrm>
              <a:custGeom>
                <a:avLst/>
                <a:gdLst>
                  <a:gd name="T0" fmla="*/ 398 w 398"/>
                  <a:gd name="T1" fmla="*/ 431 h 431"/>
                  <a:gd name="T2" fmla="*/ 393 w 398"/>
                  <a:gd name="T3" fmla="*/ 427 h 431"/>
                  <a:gd name="T4" fmla="*/ 305 w 398"/>
                  <a:gd name="T5" fmla="*/ 331 h 431"/>
                  <a:gd name="T6" fmla="*/ 162 w 398"/>
                  <a:gd name="T7" fmla="*/ 177 h 431"/>
                  <a:gd name="T8" fmla="*/ 161 w 398"/>
                  <a:gd name="T9" fmla="*/ 174 h 431"/>
                  <a:gd name="T10" fmla="*/ 92 w 398"/>
                  <a:gd name="T11" fmla="*/ 101 h 431"/>
                  <a:gd name="T12" fmla="*/ 0 w 398"/>
                  <a:gd name="T13" fmla="*/ 0 h 431"/>
                </a:gdLst>
                <a:ahLst/>
                <a:cxnLst>
                  <a:cxn ang="0">
                    <a:pos x="T0" y="T1"/>
                  </a:cxn>
                  <a:cxn ang="0">
                    <a:pos x="T2" y="T3"/>
                  </a:cxn>
                  <a:cxn ang="0">
                    <a:pos x="T4" y="T5"/>
                  </a:cxn>
                  <a:cxn ang="0">
                    <a:pos x="T6" y="T7"/>
                  </a:cxn>
                  <a:cxn ang="0">
                    <a:pos x="T8" y="T9"/>
                  </a:cxn>
                  <a:cxn ang="0">
                    <a:pos x="T10" y="T11"/>
                  </a:cxn>
                  <a:cxn ang="0">
                    <a:pos x="T12" y="T13"/>
                  </a:cxn>
                </a:cxnLst>
                <a:rect l="0" t="0" r="r" b="b"/>
                <a:pathLst>
                  <a:path w="398" h="431">
                    <a:moveTo>
                      <a:pt x="398" y="431"/>
                    </a:moveTo>
                    <a:lnTo>
                      <a:pt x="393" y="427"/>
                    </a:lnTo>
                    <a:lnTo>
                      <a:pt x="305" y="331"/>
                    </a:lnTo>
                    <a:lnTo>
                      <a:pt x="162" y="177"/>
                    </a:lnTo>
                    <a:lnTo>
                      <a:pt x="161" y="174"/>
                    </a:lnTo>
                    <a:lnTo>
                      <a:pt x="92" y="101"/>
                    </a:lnTo>
                    <a:lnTo>
                      <a:pt x="0" y="0"/>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Freeform 64"/>
              <p:cNvSpPr>
                <a:spLocks/>
              </p:cNvSpPr>
              <p:nvPr/>
            </p:nvSpPr>
            <p:spPr bwMode="auto">
              <a:xfrm>
                <a:off x="4395788" y="5932488"/>
                <a:ext cx="288925" cy="106362"/>
              </a:xfrm>
              <a:custGeom>
                <a:avLst/>
                <a:gdLst>
                  <a:gd name="T0" fmla="*/ 182 w 182"/>
                  <a:gd name="T1" fmla="*/ 67 h 67"/>
                  <a:gd name="T2" fmla="*/ 106 w 182"/>
                  <a:gd name="T3" fmla="*/ 47 h 67"/>
                  <a:gd name="T4" fmla="*/ 73 w 182"/>
                  <a:gd name="T5" fmla="*/ 38 h 67"/>
                  <a:gd name="T6" fmla="*/ 48 w 182"/>
                  <a:gd name="T7" fmla="*/ 30 h 67"/>
                  <a:gd name="T8" fmla="*/ 22 w 182"/>
                  <a:gd name="T9" fmla="*/ 24 h 67"/>
                  <a:gd name="T10" fmla="*/ 0 w 182"/>
                  <a:gd name="T11" fmla="*/ 0 h 67"/>
                </a:gdLst>
                <a:ahLst/>
                <a:cxnLst>
                  <a:cxn ang="0">
                    <a:pos x="T0" y="T1"/>
                  </a:cxn>
                  <a:cxn ang="0">
                    <a:pos x="T2" y="T3"/>
                  </a:cxn>
                  <a:cxn ang="0">
                    <a:pos x="T4" y="T5"/>
                  </a:cxn>
                  <a:cxn ang="0">
                    <a:pos x="T6" y="T7"/>
                  </a:cxn>
                  <a:cxn ang="0">
                    <a:pos x="T8" y="T9"/>
                  </a:cxn>
                  <a:cxn ang="0">
                    <a:pos x="T10" y="T11"/>
                  </a:cxn>
                </a:cxnLst>
                <a:rect l="0" t="0" r="r" b="b"/>
                <a:pathLst>
                  <a:path w="182" h="67">
                    <a:moveTo>
                      <a:pt x="182" y="67"/>
                    </a:moveTo>
                    <a:lnTo>
                      <a:pt x="106" y="47"/>
                    </a:lnTo>
                    <a:lnTo>
                      <a:pt x="73" y="38"/>
                    </a:lnTo>
                    <a:lnTo>
                      <a:pt x="48" y="30"/>
                    </a:lnTo>
                    <a:lnTo>
                      <a:pt x="22" y="24"/>
                    </a:lnTo>
                    <a:lnTo>
                      <a:pt x="0" y="0"/>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Freeform 66"/>
              <p:cNvSpPr>
                <a:spLocks/>
              </p:cNvSpPr>
              <p:nvPr/>
            </p:nvSpPr>
            <p:spPr bwMode="auto">
              <a:xfrm>
                <a:off x="4684713" y="6038850"/>
                <a:ext cx="896938" cy="238125"/>
              </a:xfrm>
              <a:custGeom>
                <a:avLst/>
                <a:gdLst>
                  <a:gd name="T0" fmla="*/ 565 w 565"/>
                  <a:gd name="T1" fmla="*/ 150 h 150"/>
                  <a:gd name="T2" fmla="*/ 530 w 565"/>
                  <a:gd name="T3" fmla="*/ 141 h 150"/>
                  <a:gd name="T4" fmla="*/ 313 w 565"/>
                  <a:gd name="T5" fmla="*/ 84 h 150"/>
                  <a:gd name="T6" fmla="*/ 243 w 565"/>
                  <a:gd name="T7" fmla="*/ 64 h 150"/>
                  <a:gd name="T8" fmla="*/ 118 w 565"/>
                  <a:gd name="T9" fmla="*/ 32 h 150"/>
                  <a:gd name="T10" fmla="*/ 1 w 565"/>
                  <a:gd name="T11" fmla="*/ 0 h 150"/>
                  <a:gd name="T12" fmla="*/ 0 w 565"/>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565" h="150">
                    <a:moveTo>
                      <a:pt x="565" y="150"/>
                    </a:moveTo>
                    <a:lnTo>
                      <a:pt x="530" y="141"/>
                    </a:lnTo>
                    <a:lnTo>
                      <a:pt x="313" y="84"/>
                    </a:lnTo>
                    <a:lnTo>
                      <a:pt x="243" y="64"/>
                    </a:lnTo>
                    <a:lnTo>
                      <a:pt x="118" y="32"/>
                    </a:lnTo>
                    <a:lnTo>
                      <a:pt x="1" y="0"/>
                    </a:lnTo>
                    <a:lnTo>
                      <a:pt x="0" y="0"/>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Freeform 67"/>
              <p:cNvSpPr>
                <a:spLocks/>
              </p:cNvSpPr>
              <p:nvPr/>
            </p:nvSpPr>
            <p:spPr bwMode="auto">
              <a:xfrm>
                <a:off x="3951288" y="5202238"/>
                <a:ext cx="733425" cy="836612"/>
              </a:xfrm>
              <a:custGeom>
                <a:avLst/>
                <a:gdLst>
                  <a:gd name="T0" fmla="*/ 0 w 462"/>
                  <a:gd name="T1" fmla="*/ 0 h 527"/>
                  <a:gd name="T2" fmla="*/ 102 w 462"/>
                  <a:gd name="T3" fmla="*/ 147 h 527"/>
                  <a:gd name="T4" fmla="*/ 239 w 462"/>
                  <a:gd name="T5" fmla="*/ 345 h 527"/>
                  <a:gd name="T6" fmla="*/ 315 w 462"/>
                  <a:gd name="T7" fmla="*/ 457 h 527"/>
                  <a:gd name="T8" fmla="*/ 366 w 462"/>
                  <a:gd name="T9" fmla="*/ 481 h 527"/>
                  <a:gd name="T10" fmla="*/ 462 w 462"/>
                  <a:gd name="T11" fmla="*/ 527 h 527"/>
                </a:gdLst>
                <a:ahLst/>
                <a:cxnLst>
                  <a:cxn ang="0">
                    <a:pos x="T0" y="T1"/>
                  </a:cxn>
                  <a:cxn ang="0">
                    <a:pos x="T2" y="T3"/>
                  </a:cxn>
                  <a:cxn ang="0">
                    <a:pos x="T4" y="T5"/>
                  </a:cxn>
                  <a:cxn ang="0">
                    <a:pos x="T6" y="T7"/>
                  </a:cxn>
                  <a:cxn ang="0">
                    <a:pos x="T8" y="T9"/>
                  </a:cxn>
                  <a:cxn ang="0">
                    <a:pos x="T10" y="T11"/>
                  </a:cxn>
                </a:cxnLst>
                <a:rect l="0" t="0" r="r" b="b"/>
                <a:pathLst>
                  <a:path w="462" h="527">
                    <a:moveTo>
                      <a:pt x="0" y="0"/>
                    </a:moveTo>
                    <a:lnTo>
                      <a:pt x="102" y="147"/>
                    </a:lnTo>
                    <a:lnTo>
                      <a:pt x="239" y="345"/>
                    </a:lnTo>
                    <a:lnTo>
                      <a:pt x="315" y="457"/>
                    </a:lnTo>
                    <a:lnTo>
                      <a:pt x="366" y="481"/>
                    </a:lnTo>
                    <a:lnTo>
                      <a:pt x="462" y="527"/>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Freeform 68"/>
              <p:cNvSpPr>
                <a:spLocks/>
              </p:cNvSpPr>
              <p:nvPr/>
            </p:nvSpPr>
            <p:spPr bwMode="auto">
              <a:xfrm>
                <a:off x="4684713" y="6038850"/>
                <a:ext cx="501650" cy="238125"/>
              </a:xfrm>
              <a:custGeom>
                <a:avLst/>
                <a:gdLst>
                  <a:gd name="T0" fmla="*/ 0 w 316"/>
                  <a:gd name="T1" fmla="*/ 0 h 150"/>
                  <a:gd name="T2" fmla="*/ 1 w 316"/>
                  <a:gd name="T3" fmla="*/ 0 h 150"/>
                  <a:gd name="T4" fmla="*/ 115 w 316"/>
                  <a:gd name="T5" fmla="*/ 55 h 150"/>
                  <a:gd name="T6" fmla="*/ 156 w 316"/>
                  <a:gd name="T7" fmla="*/ 74 h 150"/>
                  <a:gd name="T8" fmla="*/ 307 w 316"/>
                  <a:gd name="T9" fmla="*/ 146 h 150"/>
                  <a:gd name="T10" fmla="*/ 316 w 316"/>
                  <a:gd name="T11" fmla="*/ 150 h 150"/>
                </a:gdLst>
                <a:ahLst/>
                <a:cxnLst>
                  <a:cxn ang="0">
                    <a:pos x="T0" y="T1"/>
                  </a:cxn>
                  <a:cxn ang="0">
                    <a:pos x="T2" y="T3"/>
                  </a:cxn>
                  <a:cxn ang="0">
                    <a:pos x="T4" y="T5"/>
                  </a:cxn>
                  <a:cxn ang="0">
                    <a:pos x="T6" y="T7"/>
                  </a:cxn>
                  <a:cxn ang="0">
                    <a:pos x="T8" y="T9"/>
                  </a:cxn>
                  <a:cxn ang="0">
                    <a:pos x="T10" y="T11"/>
                  </a:cxn>
                </a:cxnLst>
                <a:rect l="0" t="0" r="r" b="b"/>
                <a:pathLst>
                  <a:path w="316" h="150">
                    <a:moveTo>
                      <a:pt x="0" y="0"/>
                    </a:moveTo>
                    <a:lnTo>
                      <a:pt x="1" y="0"/>
                    </a:lnTo>
                    <a:lnTo>
                      <a:pt x="115" y="55"/>
                    </a:lnTo>
                    <a:lnTo>
                      <a:pt x="156" y="74"/>
                    </a:lnTo>
                    <a:lnTo>
                      <a:pt x="307" y="146"/>
                    </a:lnTo>
                    <a:lnTo>
                      <a:pt x="316" y="150"/>
                    </a:lnTo>
                  </a:path>
                </a:pathLst>
              </a:custGeom>
              <a:noFill/>
              <a:ln w="17463">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Freeform 69"/>
              <p:cNvSpPr>
                <a:spLocks/>
              </p:cNvSpPr>
              <p:nvPr/>
            </p:nvSpPr>
            <p:spPr bwMode="auto">
              <a:xfrm>
                <a:off x="4024313" y="5243513"/>
                <a:ext cx="1528763" cy="1033462"/>
              </a:xfrm>
              <a:custGeom>
                <a:avLst/>
                <a:gdLst>
                  <a:gd name="T0" fmla="*/ 0 w 963"/>
                  <a:gd name="T1" fmla="*/ 0 h 651"/>
                  <a:gd name="T2" fmla="*/ 118 w 963"/>
                  <a:gd name="T3" fmla="*/ 106 h 651"/>
                  <a:gd name="T4" fmla="*/ 120 w 963"/>
                  <a:gd name="T5" fmla="*/ 107 h 651"/>
                  <a:gd name="T6" fmla="*/ 211 w 963"/>
                  <a:gd name="T7" fmla="*/ 167 h 651"/>
                  <a:gd name="T8" fmla="*/ 310 w 963"/>
                  <a:gd name="T9" fmla="*/ 230 h 651"/>
                  <a:gd name="T10" fmla="*/ 547 w 963"/>
                  <a:gd name="T11" fmla="*/ 382 h 651"/>
                  <a:gd name="T12" fmla="*/ 850 w 963"/>
                  <a:gd name="T13" fmla="*/ 580 h 651"/>
                  <a:gd name="T14" fmla="*/ 946 w 963"/>
                  <a:gd name="T15" fmla="*/ 642 h 651"/>
                  <a:gd name="T16" fmla="*/ 960 w 963"/>
                  <a:gd name="T17" fmla="*/ 650 h 651"/>
                  <a:gd name="T18" fmla="*/ 963 w 963"/>
                  <a:gd name="T19" fmla="*/ 6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3" h="651">
                    <a:moveTo>
                      <a:pt x="0" y="0"/>
                    </a:moveTo>
                    <a:lnTo>
                      <a:pt x="118" y="106"/>
                    </a:lnTo>
                    <a:lnTo>
                      <a:pt x="120" y="107"/>
                    </a:lnTo>
                    <a:lnTo>
                      <a:pt x="211" y="167"/>
                    </a:lnTo>
                    <a:lnTo>
                      <a:pt x="310" y="230"/>
                    </a:lnTo>
                    <a:lnTo>
                      <a:pt x="547" y="382"/>
                    </a:lnTo>
                    <a:lnTo>
                      <a:pt x="850" y="580"/>
                    </a:lnTo>
                    <a:lnTo>
                      <a:pt x="946" y="642"/>
                    </a:lnTo>
                    <a:lnTo>
                      <a:pt x="960" y="650"/>
                    </a:lnTo>
                    <a:lnTo>
                      <a:pt x="963" y="651"/>
                    </a:lnTo>
                  </a:path>
                </a:pathLst>
              </a:custGeom>
              <a:noFill/>
              <a:ln w="17463">
                <a:solidFill>
                  <a:srgbClr val="FF33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Freeform 71"/>
              <p:cNvSpPr>
                <a:spLocks/>
              </p:cNvSpPr>
              <p:nvPr/>
            </p:nvSpPr>
            <p:spPr bwMode="auto">
              <a:xfrm>
                <a:off x="4229100" y="5514975"/>
                <a:ext cx="1323975" cy="762000"/>
              </a:xfrm>
              <a:custGeom>
                <a:avLst/>
                <a:gdLst>
                  <a:gd name="T0" fmla="*/ 834 w 834"/>
                  <a:gd name="T1" fmla="*/ 480 h 480"/>
                  <a:gd name="T2" fmla="*/ 421 w 834"/>
                  <a:gd name="T3" fmla="*/ 480 h 480"/>
                  <a:gd name="T4" fmla="*/ 415 w 834"/>
                  <a:gd name="T5" fmla="*/ 474 h 480"/>
                  <a:gd name="T6" fmla="*/ 415 w 834"/>
                  <a:gd name="T7" fmla="*/ 473 h 480"/>
                  <a:gd name="T8" fmla="*/ 401 w 834"/>
                  <a:gd name="T9" fmla="*/ 458 h 480"/>
                  <a:gd name="T10" fmla="*/ 331 w 834"/>
                  <a:gd name="T11" fmla="*/ 380 h 480"/>
                  <a:gd name="T12" fmla="*/ 288 w 834"/>
                  <a:gd name="T13" fmla="*/ 330 h 480"/>
                  <a:gd name="T14" fmla="*/ 288 w 834"/>
                  <a:gd name="T15" fmla="*/ 330 h 480"/>
                  <a:gd name="T16" fmla="*/ 141 w 834"/>
                  <a:gd name="T17" fmla="*/ 161 h 480"/>
                  <a:gd name="T18" fmla="*/ 0 w 834"/>
                  <a:gd name="T1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4" h="480">
                    <a:moveTo>
                      <a:pt x="834" y="480"/>
                    </a:moveTo>
                    <a:lnTo>
                      <a:pt x="421" y="480"/>
                    </a:lnTo>
                    <a:lnTo>
                      <a:pt x="415" y="474"/>
                    </a:lnTo>
                    <a:lnTo>
                      <a:pt x="415" y="473"/>
                    </a:lnTo>
                    <a:lnTo>
                      <a:pt x="401" y="458"/>
                    </a:lnTo>
                    <a:lnTo>
                      <a:pt x="331" y="380"/>
                    </a:lnTo>
                    <a:lnTo>
                      <a:pt x="288" y="330"/>
                    </a:lnTo>
                    <a:lnTo>
                      <a:pt x="288" y="330"/>
                    </a:lnTo>
                    <a:lnTo>
                      <a:pt x="141" y="161"/>
                    </a:lnTo>
                    <a:lnTo>
                      <a:pt x="0" y="0"/>
                    </a:lnTo>
                  </a:path>
                </a:pathLst>
              </a:custGeom>
              <a:noFill/>
              <a:ln w="17463">
                <a:solidFill>
                  <a:srgbClr val="FF33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Freeform 72"/>
              <p:cNvSpPr>
                <a:spLocks/>
              </p:cNvSpPr>
              <p:nvPr/>
            </p:nvSpPr>
            <p:spPr bwMode="auto">
              <a:xfrm>
                <a:off x="3751263" y="4975225"/>
                <a:ext cx="477838" cy="539750"/>
              </a:xfrm>
              <a:custGeom>
                <a:avLst/>
                <a:gdLst>
                  <a:gd name="T0" fmla="*/ 301 w 301"/>
                  <a:gd name="T1" fmla="*/ 340 h 340"/>
                  <a:gd name="T2" fmla="*/ 251 w 301"/>
                  <a:gd name="T3" fmla="*/ 284 h 340"/>
                  <a:gd name="T4" fmla="*/ 126 w 301"/>
                  <a:gd name="T5" fmla="*/ 143 h 340"/>
                  <a:gd name="T6" fmla="*/ 0 w 301"/>
                  <a:gd name="T7" fmla="*/ 0 h 340"/>
                </a:gdLst>
                <a:ahLst/>
                <a:cxnLst>
                  <a:cxn ang="0">
                    <a:pos x="T0" y="T1"/>
                  </a:cxn>
                  <a:cxn ang="0">
                    <a:pos x="T2" y="T3"/>
                  </a:cxn>
                  <a:cxn ang="0">
                    <a:pos x="T4" y="T5"/>
                  </a:cxn>
                  <a:cxn ang="0">
                    <a:pos x="T6" y="T7"/>
                  </a:cxn>
                </a:cxnLst>
                <a:rect l="0" t="0" r="r" b="b"/>
                <a:pathLst>
                  <a:path w="301" h="340">
                    <a:moveTo>
                      <a:pt x="301" y="340"/>
                    </a:moveTo>
                    <a:lnTo>
                      <a:pt x="251" y="284"/>
                    </a:lnTo>
                    <a:lnTo>
                      <a:pt x="126" y="143"/>
                    </a:lnTo>
                    <a:lnTo>
                      <a:pt x="0" y="0"/>
                    </a:lnTo>
                  </a:path>
                </a:pathLst>
              </a:custGeom>
              <a:noFill/>
              <a:ln w="17463">
                <a:solidFill>
                  <a:srgbClr val="FF33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Freeform 73"/>
              <p:cNvSpPr>
                <a:spLocks/>
              </p:cNvSpPr>
              <p:nvPr/>
            </p:nvSpPr>
            <p:spPr bwMode="auto">
              <a:xfrm>
                <a:off x="3819525" y="4967288"/>
                <a:ext cx="204788" cy="276225"/>
              </a:xfrm>
              <a:custGeom>
                <a:avLst/>
                <a:gdLst>
                  <a:gd name="T0" fmla="*/ 129 w 129"/>
                  <a:gd name="T1" fmla="*/ 174 h 174"/>
                  <a:gd name="T2" fmla="*/ 65 w 129"/>
                  <a:gd name="T3" fmla="*/ 87 h 174"/>
                  <a:gd name="T4" fmla="*/ 0 w 129"/>
                  <a:gd name="T5" fmla="*/ 0 h 174"/>
                </a:gdLst>
                <a:ahLst/>
                <a:cxnLst>
                  <a:cxn ang="0">
                    <a:pos x="T0" y="T1"/>
                  </a:cxn>
                  <a:cxn ang="0">
                    <a:pos x="T2" y="T3"/>
                  </a:cxn>
                  <a:cxn ang="0">
                    <a:pos x="T4" y="T5"/>
                  </a:cxn>
                </a:cxnLst>
                <a:rect l="0" t="0" r="r" b="b"/>
                <a:pathLst>
                  <a:path w="129" h="174">
                    <a:moveTo>
                      <a:pt x="129" y="174"/>
                    </a:moveTo>
                    <a:lnTo>
                      <a:pt x="65" y="87"/>
                    </a:lnTo>
                    <a:lnTo>
                      <a:pt x="0" y="0"/>
                    </a:lnTo>
                  </a:path>
                </a:pathLst>
              </a:custGeom>
              <a:noFill/>
              <a:ln w="17463">
                <a:solidFill>
                  <a:srgbClr val="FF33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Freeform 74"/>
              <p:cNvSpPr>
                <a:spLocks/>
              </p:cNvSpPr>
              <p:nvPr/>
            </p:nvSpPr>
            <p:spPr bwMode="auto">
              <a:xfrm>
                <a:off x="4024313" y="5243513"/>
                <a:ext cx="204788" cy="271462"/>
              </a:xfrm>
              <a:custGeom>
                <a:avLst/>
                <a:gdLst>
                  <a:gd name="T0" fmla="*/ 129 w 129"/>
                  <a:gd name="T1" fmla="*/ 171 h 171"/>
                  <a:gd name="T2" fmla="*/ 85 w 129"/>
                  <a:gd name="T3" fmla="*/ 114 h 171"/>
                  <a:gd name="T4" fmla="*/ 0 w 129"/>
                  <a:gd name="T5" fmla="*/ 0 h 171"/>
                </a:gdLst>
                <a:ahLst/>
                <a:cxnLst>
                  <a:cxn ang="0">
                    <a:pos x="T0" y="T1"/>
                  </a:cxn>
                  <a:cxn ang="0">
                    <a:pos x="T2" y="T3"/>
                  </a:cxn>
                  <a:cxn ang="0">
                    <a:pos x="T4" y="T5"/>
                  </a:cxn>
                </a:cxnLst>
                <a:rect l="0" t="0" r="r" b="b"/>
                <a:pathLst>
                  <a:path w="129" h="171">
                    <a:moveTo>
                      <a:pt x="129" y="171"/>
                    </a:moveTo>
                    <a:lnTo>
                      <a:pt x="85" y="114"/>
                    </a:lnTo>
                    <a:lnTo>
                      <a:pt x="0" y="0"/>
                    </a:lnTo>
                  </a:path>
                </a:pathLst>
              </a:custGeom>
              <a:noFill/>
              <a:ln w="17463">
                <a:solidFill>
                  <a:srgbClr val="FF33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75"/>
              <p:cNvSpPr>
                <a:spLocks noChangeShapeType="1"/>
              </p:cNvSpPr>
              <p:nvPr/>
            </p:nvSpPr>
            <p:spPr bwMode="auto">
              <a:xfrm flipH="1">
                <a:off x="5553075" y="6276975"/>
                <a:ext cx="152400" cy="0"/>
              </a:xfrm>
              <a:prstGeom prst="line">
                <a:avLst/>
              </a:prstGeom>
              <a:noFill/>
              <a:ln w="17463">
                <a:solidFill>
                  <a:srgbClr val="FF33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Freeform 76"/>
              <p:cNvSpPr>
                <a:spLocks/>
              </p:cNvSpPr>
              <p:nvPr/>
            </p:nvSpPr>
            <p:spPr bwMode="auto">
              <a:xfrm>
                <a:off x="4011613" y="5513388"/>
                <a:ext cx="1081088" cy="803275"/>
              </a:xfrm>
              <a:custGeom>
                <a:avLst/>
                <a:gdLst>
                  <a:gd name="T0" fmla="*/ 0 w 681"/>
                  <a:gd name="T1" fmla="*/ 0 h 506"/>
                  <a:gd name="T2" fmla="*/ 6 w 681"/>
                  <a:gd name="T3" fmla="*/ 10 h 506"/>
                  <a:gd name="T4" fmla="*/ 91 w 681"/>
                  <a:gd name="T5" fmla="*/ 150 h 506"/>
                  <a:gd name="T6" fmla="*/ 100 w 681"/>
                  <a:gd name="T7" fmla="*/ 165 h 506"/>
                  <a:gd name="T8" fmla="*/ 111 w 681"/>
                  <a:gd name="T9" fmla="*/ 184 h 506"/>
                  <a:gd name="T10" fmla="*/ 211 w 681"/>
                  <a:gd name="T11" fmla="*/ 349 h 506"/>
                  <a:gd name="T12" fmla="*/ 406 w 681"/>
                  <a:gd name="T13" fmla="*/ 415 h 506"/>
                  <a:gd name="T14" fmla="*/ 435 w 681"/>
                  <a:gd name="T15" fmla="*/ 424 h 506"/>
                  <a:gd name="T16" fmla="*/ 538 w 681"/>
                  <a:gd name="T17" fmla="*/ 459 h 506"/>
                  <a:gd name="T18" fmla="*/ 588 w 681"/>
                  <a:gd name="T19" fmla="*/ 475 h 506"/>
                  <a:gd name="T20" fmla="*/ 606 w 681"/>
                  <a:gd name="T21" fmla="*/ 481 h 506"/>
                  <a:gd name="T22" fmla="*/ 675 w 681"/>
                  <a:gd name="T23" fmla="*/ 506 h 506"/>
                  <a:gd name="T24" fmla="*/ 681 w 681"/>
                  <a:gd name="T25"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1" h="506">
                    <a:moveTo>
                      <a:pt x="0" y="0"/>
                    </a:moveTo>
                    <a:lnTo>
                      <a:pt x="6" y="10"/>
                    </a:lnTo>
                    <a:lnTo>
                      <a:pt x="91" y="150"/>
                    </a:lnTo>
                    <a:lnTo>
                      <a:pt x="100" y="165"/>
                    </a:lnTo>
                    <a:lnTo>
                      <a:pt x="111" y="184"/>
                    </a:lnTo>
                    <a:lnTo>
                      <a:pt x="211" y="349"/>
                    </a:lnTo>
                    <a:lnTo>
                      <a:pt x="406" y="415"/>
                    </a:lnTo>
                    <a:lnTo>
                      <a:pt x="435" y="424"/>
                    </a:lnTo>
                    <a:lnTo>
                      <a:pt x="538" y="459"/>
                    </a:lnTo>
                    <a:lnTo>
                      <a:pt x="588" y="475"/>
                    </a:lnTo>
                    <a:lnTo>
                      <a:pt x="606" y="481"/>
                    </a:lnTo>
                    <a:lnTo>
                      <a:pt x="675" y="506"/>
                    </a:lnTo>
                    <a:lnTo>
                      <a:pt x="681" y="506"/>
                    </a:lnTo>
                  </a:path>
                </a:pathLst>
              </a:custGeom>
              <a:noFill/>
              <a:ln w="17463">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Freeform 79"/>
              <p:cNvSpPr>
                <a:spLocks/>
              </p:cNvSpPr>
              <p:nvPr/>
            </p:nvSpPr>
            <p:spPr bwMode="auto">
              <a:xfrm>
                <a:off x="3873500" y="5257800"/>
                <a:ext cx="138113" cy="255587"/>
              </a:xfrm>
              <a:custGeom>
                <a:avLst/>
                <a:gdLst>
                  <a:gd name="T0" fmla="*/ 87 w 87"/>
                  <a:gd name="T1" fmla="*/ 161 h 161"/>
                  <a:gd name="T2" fmla="*/ 72 w 87"/>
                  <a:gd name="T3" fmla="*/ 132 h 161"/>
                  <a:gd name="T4" fmla="*/ 0 w 87"/>
                  <a:gd name="T5" fmla="*/ 0 h 161"/>
                </a:gdLst>
                <a:ahLst/>
                <a:cxnLst>
                  <a:cxn ang="0">
                    <a:pos x="T0" y="T1"/>
                  </a:cxn>
                  <a:cxn ang="0">
                    <a:pos x="T2" y="T3"/>
                  </a:cxn>
                  <a:cxn ang="0">
                    <a:pos x="T4" y="T5"/>
                  </a:cxn>
                </a:cxnLst>
                <a:rect l="0" t="0" r="r" b="b"/>
                <a:pathLst>
                  <a:path w="87" h="161">
                    <a:moveTo>
                      <a:pt x="87" y="161"/>
                    </a:moveTo>
                    <a:lnTo>
                      <a:pt x="72" y="132"/>
                    </a:lnTo>
                    <a:lnTo>
                      <a:pt x="0" y="0"/>
                    </a:lnTo>
                  </a:path>
                </a:pathLst>
              </a:custGeom>
              <a:noFill/>
              <a:ln w="17463">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Freeform 80"/>
              <p:cNvSpPr>
                <a:spLocks/>
              </p:cNvSpPr>
              <p:nvPr/>
            </p:nvSpPr>
            <p:spPr bwMode="auto">
              <a:xfrm>
                <a:off x="4011613" y="5513388"/>
                <a:ext cx="311150" cy="576262"/>
              </a:xfrm>
              <a:custGeom>
                <a:avLst/>
                <a:gdLst>
                  <a:gd name="T0" fmla="*/ 196 w 196"/>
                  <a:gd name="T1" fmla="*/ 363 h 363"/>
                  <a:gd name="T2" fmla="*/ 102 w 196"/>
                  <a:gd name="T3" fmla="*/ 188 h 363"/>
                  <a:gd name="T4" fmla="*/ 84 w 196"/>
                  <a:gd name="T5" fmla="*/ 153 h 363"/>
                  <a:gd name="T6" fmla="*/ 75 w 196"/>
                  <a:gd name="T7" fmla="*/ 138 h 363"/>
                  <a:gd name="T8" fmla="*/ 5 w 196"/>
                  <a:gd name="T9" fmla="*/ 7 h 363"/>
                  <a:gd name="T10" fmla="*/ 0 w 196"/>
                  <a:gd name="T11" fmla="*/ 0 h 363"/>
                </a:gdLst>
                <a:ahLst/>
                <a:cxnLst>
                  <a:cxn ang="0">
                    <a:pos x="T0" y="T1"/>
                  </a:cxn>
                  <a:cxn ang="0">
                    <a:pos x="T2" y="T3"/>
                  </a:cxn>
                  <a:cxn ang="0">
                    <a:pos x="T4" y="T5"/>
                  </a:cxn>
                  <a:cxn ang="0">
                    <a:pos x="T6" y="T7"/>
                  </a:cxn>
                  <a:cxn ang="0">
                    <a:pos x="T8" y="T9"/>
                  </a:cxn>
                  <a:cxn ang="0">
                    <a:pos x="T10" y="T11"/>
                  </a:cxn>
                </a:cxnLst>
                <a:rect l="0" t="0" r="r" b="b"/>
                <a:pathLst>
                  <a:path w="196" h="363">
                    <a:moveTo>
                      <a:pt x="196" y="363"/>
                    </a:moveTo>
                    <a:lnTo>
                      <a:pt x="102" y="188"/>
                    </a:lnTo>
                    <a:lnTo>
                      <a:pt x="84" y="153"/>
                    </a:lnTo>
                    <a:lnTo>
                      <a:pt x="75" y="138"/>
                    </a:lnTo>
                    <a:lnTo>
                      <a:pt x="5" y="7"/>
                    </a:lnTo>
                    <a:lnTo>
                      <a:pt x="0" y="0"/>
                    </a:lnTo>
                  </a:path>
                </a:pathLst>
              </a:custGeom>
              <a:noFill/>
              <a:ln w="17463">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Freeform 81"/>
              <p:cNvSpPr>
                <a:spLocks/>
              </p:cNvSpPr>
              <p:nvPr/>
            </p:nvSpPr>
            <p:spPr bwMode="auto">
              <a:xfrm>
                <a:off x="3814763" y="5491163"/>
                <a:ext cx="581025" cy="441325"/>
              </a:xfrm>
              <a:custGeom>
                <a:avLst/>
                <a:gdLst>
                  <a:gd name="T0" fmla="*/ 0 w 366"/>
                  <a:gd name="T1" fmla="*/ 0 h 278"/>
                  <a:gd name="T2" fmla="*/ 171 w 366"/>
                  <a:gd name="T3" fmla="*/ 131 h 278"/>
                  <a:gd name="T4" fmla="*/ 199 w 366"/>
                  <a:gd name="T5" fmla="*/ 152 h 278"/>
                  <a:gd name="T6" fmla="*/ 215 w 366"/>
                  <a:gd name="T7" fmla="*/ 164 h 278"/>
                  <a:gd name="T8" fmla="*/ 249 w 366"/>
                  <a:gd name="T9" fmla="*/ 190 h 278"/>
                  <a:gd name="T10" fmla="*/ 337 w 366"/>
                  <a:gd name="T11" fmla="*/ 255 h 278"/>
                  <a:gd name="T12" fmla="*/ 366 w 366"/>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366" h="278">
                    <a:moveTo>
                      <a:pt x="0" y="0"/>
                    </a:moveTo>
                    <a:lnTo>
                      <a:pt x="171" y="131"/>
                    </a:lnTo>
                    <a:lnTo>
                      <a:pt x="199" y="152"/>
                    </a:lnTo>
                    <a:lnTo>
                      <a:pt x="215" y="164"/>
                    </a:lnTo>
                    <a:lnTo>
                      <a:pt x="249" y="190"/>
                    </a:lnTo>
                    <a:lnTo>
                      <a:pt x="337" y="255"/>
                    </a:lnTo>
                    <a:lnTo>
                      <a:pt x="366" y="278"/>
                    </a:lnTo>
                  </a:path>
                </a:pathLst>
              </a:custGeom>
              <a:noFill/>
              <a:ln w="17463">
                <a:solidFill>
                  <a:srgbClr val="FF9933"/>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Freeform 82"/>
              <p:cNvSpPr>
                <a:spLocks/>
              </p:cNvSpPr>
              <p:nvPr/>
            </p:nvSpPr>
            <p:spPr bwMode="auto">
              <a:xfrm>
                <a:off x="4395788" y="5932488"/>
                <a:ext cx="1343025" cy="258762"/>
              </a:xfrm>
              <a:custGeom>
                <a:avLst/>
                <a:gdLst>
                  <a:gd name="T0" fmla="*/ 0 w 846"/>
                  <a:gd name="T1" fmla="*/ 0 h 163"/>
                  <a:gd name="T2" fmla="*/ 12 w 846"/>
                  <a:gd name="T3" fmla="*/ 6 h 163"/>
                  <a:gd name="T4" fmla="*/ 73 w 846"/>
                  <a:gd name="T5" fmla="*/ 38 h 163"/>
                  <a:gd name="T6" fmla="*/ 117 w 846"/>
                  <a:gd name="T7" fmla="*/ 59 h 163"/>
                  <a:gd name="T8" fmla="*/ 226 w 846"/>
                  <a:gd name="T9" fmla="*/ 117 h 163"/>
                  <a:gd name="T10" fmla="*/ 297 w 846"/>
                  <a:gd name="T11" fmla="*/ 122 h 163"/>
                  <a:gd name="T12" fmla="*/ 323 w 846"/>
                  <a:gd name="T13" fmla="*/ 123 h 163"/>
                  <a:gd name="T14" fmla="*/ 425 w 846"/>
                  <a:gd name="T15" fmla="*/ 131 h 163"/>
                  <a:gd name="T16" fmla="*/ 474 w 846"/>
                  <a:gd name="T17" fmla="*/ 135 h 163"/>
                  <a:gd name="T18" fmla="*/ 616 w 846"/>
                  <a:gd name="T19" fmla="*/ 146 h 163"/>
                  <a:gd name="T20" fmla="*/ 846 w 846"/>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6" h="163">
                    <a:moveTo>
                      <a:pt x="0" y="0"/>
                    </a:moveTo>
                    <a:lnTo>
                      <a:pt x="12" y="6"/>
                    </a:lnTo>
                    <a:lnTo>
                      <a:pt x="73" y="38"/>
                    </a:lnTo>
                    <a:lnTo>
                      <a:pt x="117" y="59"/>
                    </a:lnTo>
                    <a:lnTo>
                      <a:pt x="226" y="117"/>
                    </a:lnTo>
                    <a:lnTo>
                      <a:pt x="297" y="122"/>
                    </a:lnTo>
                    <a:lnTo>
                      <a:pt x="323" y="123"/>
                    </a:lnTo>
                    <a:lnTo>
                      <a:pt x="425" y="131"/>
                    </a:lnTo>
                    <a:lnTo>
                      <a:pt x="474" y="135"/>
                    </a:lnTo>
                    <a:lnTo>
                      <a:pt x="616" y="146"/>
                    </a:lnTo>
                    <a:lnTo>
                      <a:pt x="846" y="163"/>
                    </a:lnTo>
                  </a:path>
                </a:pathLst>
              </a:custGeom>
              <a:noFill/>
              <a:ln w="17463">
                <a:solidFill>
                  <a:srgbClr val="FF9933"/>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Freeform 83"/>
              <p:cNvSpPr>
                <a:spLocks/>
              </p:cNvSpPr>
              <p:nvPr/>
            </p:nvSpPr>
            <p:spPr bwMode="auto">
              <a:xfrm>
                <a:off x="3867150" y="5715000"/>
                <a:ext cx="1184275" cy="603250"/>
              </a:xfrm>
              <a:custGeom>
                <a:avLst/>
                <a:gdLst>
                  <a:gd name="T0" fmla="*/ 746 w 746"/>
                  <a:gd name="T1" fmla="*/ 380 h 380"/>
                  <a:gd name="T2" fmla="*/ 732 w 746"/>
                  <a:gd name="T3" fmla="*/ 376 h 380"/>
                  <a:gd name="T4" fmla="*/ 667 w 746"/>
                  <a:gd name="T5" fmla="*/ 354 h 380"/>
                  <a:gd name="T6" fmla="*/ 646 w 746"/>
                  <a:gd name="T7" fmla="*/ 348 h 380"/>
                  <a:gd name="T8" fmla="*/ 643 w 746"/>
                  <a:gd name="T9" fmla="*/ 347 h 380"/>
                  <a:gd name="T10" fmla="*/ 539 w 746"/>
                  <a:gd name="T11" fmla="*/ 315 h 380"/>
                  <a:gd name="T12" fmla="*/ 521 w 746"/>
                  <a:gd name="T13" fmla="*/ 309 h 380"/>
                  <a:gd name="T14" fmla="*/ 287 w 746"/>
                  <a:gd name="T15" fmla="*/ 236 h 380"/>
                  <a:gd name="T16" fmla="*/ 120 w 746"/>
                  <a:gd name="T17" fmla="*/ 99 h 380"/>
                  <a:gd name="T18" fmla="*/ 0 w 746"/>
                  <a:gd name="T1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6" h="380">
                    <a:moveTo>
                      <a:pt x="746" y="380"/>
                    </a:moveTo>
                    <a:lnTo>
                      <a:pt x="732" y="376"/>
                    </a:lnTo>
                    <a:lnTo>
                      <a:pt x="667" y="354"/>
                    </a:lnTo>
                    <a:lnTo>
                      <a:pt x="646" y="348"/>
                    </a:lnTo>
                    <a:lnTo>
                      <a:pt x="643" y="347"/>
                    </a:lnTo>
                    <a:lnTo>
                      <a:pt x="539" y="315"/>
                    </a:lnTo>
                    <a:lnTo>
                      <a:pt x="521" y="309"/>
                    </a:lnTo>
                    <a:lnTo>
                      <a:pt x="287" y="236"/>
                    </a:lnTo>
                    <a:lnTo>
                      <a:pt x="120" y="99"/>
                    </a:lnTo>
                    <a:lnTo>
                      <a:pt x="0" y="0"/>
                    </a:lnTo>
                  </a:path>
                </a:pathLst>
              </a:custGeom>
              <a:noFill/>
              <a:ln w="17463">
                <a:solidFill>
                  <a:srgbClr val="FF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Line 95"/>
              <p:cNvSpPr>
                <a:spLocks noChangeShapeType="1"/>
              </p:cNvSpPr>
              <p:nvPr/>
            </p:nvSpPr>
            <p:spPr bwMode="auto">
              <a:xfrm>
                <a:off x="3635375" y="4967288"/>
                <a:ext cx="6508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Line 96"/>
              <p:cNvSpPr>
                <a:spLocks noChangeShapeType="1"/>
              </p:cNvSpPr>
              <p:nvPr/>
            </p:nvSpPr>
            <p:spPr bwMode="auto">
              <a:xfrm>
                <a:off x="3635375" y="6318250"/>
                <a:ext cx="6508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Line 97"/>
              <p:cNvSpPr>
                <a:spLocks noChangeShapeType="1"/>
              </p:cNvSpPr>
              <p:nvPr/>
            </p:nvSpPr>
            <p:spPr bwMode="auto">
              <a:xfrm>
                <a:off x="3635375" y="5634038"/>
                <a:ext cx="6508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85" name="ZoneTexte 84"/>
            <p:cNvSpPr txBox="1"/>
            <p:nvPr/>
          </p:nvSpPr>
          <p:spPr>
            <a:xfrm>
              <a:off x="5361394" y="3419633"/>
              <a:ext cx="325730" cy="246221"/>
            </a:xfrm>
            <a:prstGeom prst="rect">
              <a:avLst/>
            </a:prstGeom>
            <a:noFill/>
          </p:spPr>
          <p:txBody>
            <a:bodyPr wrap="none" rtlCol="0">
              <a:spAutoFit/>
            </a:bodyPr>
            <a:lstStyle/>
            <a:p>
              <a:pPr algn="r"/>
              <a:r>
                <a:rPr lang="fr-FR" sz="1000" dirty="0"/>
                <a:t>10</a:t>
              </a:r>
            </a:p>
          </p:txBody>
        </p:sp>
        <p:sp>
          <p:nvSpPr>
            <p:cNvPr id="87" name="ZoneTexte 86"/>
            <p:cNvSpPr txBox="1"/>
            <p:nvPr/>
          </p:nvSpPr>
          <p:spPr>
            <a:xfrm>
              <a:off x="5290862" y="2748708"/>
              <a:ext cx="396262" cy="246221"/>
            </a:xfrm>
            <a:prstGeom prst="rect">
              <a:avLst/>
            </a:prstGeom>
            <a:noFill/>
          </p:spPr>
          <p:txBody>
            <a:bodyPr wrap="none" rtlCol="0">
              <a:spAutoFit/>
            </a:bodyPr>
            <a:lstStyle/>
            <a:p>
              <a:pPr algn="r"/>
              <a:r>
                <a:rPr lang="fr-FR" sz="1000" dirty="0"/>
                <a:t>100</a:t>
              </a:r>
            </a:p>
          </p:txBody>
        </p:sp>
        <p:sp>
          <p:nvSpPr>
            <p:cNvPr id="88" name="ZoneTexte 87"/>
            <p:cNvSpPr txBox="1"/>
            <p:nvPr/>
          </p:nvSpPr>
          <p:spPr>
            <a:xfrm>
              <a:off x="5185063" y="2077782"/>
              <a:ext cx="502061" cy="246221"/>
            </a:xfrm>
            <a:prstGeom prst="rect">
              <a:avLst/>
            </a:prstGeom>
            <a:noFill/>
          </p:spPr>
          <p:txBody>
            <a:bodyPr wrap="none" rtlCol="0">
              <a:spAutoFit/>
            </a:bodyPr>
            <a:lstStyle/>
            <a:p>
              <a:pPr algn="r"/>
              <a:r>
                <a:rPr lang="fr-FR" sz="1000" dirty="0"/>
                <a:t>1 000</a:t>
              </a:r>
            </a:p>
          </p:txBody>
        </p:sp>
        <p:sp>
          <p:nvSpPr>
            <p:cNvPr id="89" name="ZoneTexte 88"/>
            <p:cNvSpPr txBox="1"/>
            <p:nvPr/>
          </p:nvSpPr>
          <p:spPr>
            <a:xfrm>
              <a:off x="5613024" y="3616281"/>
              <a:ext cx="255198" cy="246221"/>
            </a:xfrm>
            <a:prstGeom prst="rect">
              <a:avLst/>
            </a:prstGeom>
            <a:noFill/>
          </p:spPr>
          <p:txBody>
            <a:bodyPr wrap="none" rtlCol="0">
              <a:spAutoFit/>
            </a:bodyPr>
            <a:lstStyle/>
            <a:p>
              <a:pPr algn="ctr"/>
              <a:r>
                <a:rPr lang="fr-FR" sz="1000" dirty="0"/>
                <a:t>0</a:t>
              </a:r>
            </a:p>
          </p:txBody>
        </p:sp>
        <p:sp>
          <p:nvSpPr>
            <p:cNvPr id="90" name="ZoneTexte 89"/>
            <p:cNvSpPr txBox="1"/>
            <p:nvPr/>
          </p:nvSpPr>
          <p:spPr>
            <a:xfrm>
              <a:off x="6244880" y="3616281"/>
              <a:ext cx="325731" cy="246221"/>
            </a:xfrm>
            <a:prstGeom prst="rect">
              <a:avLst/>
            </a:prstGeom>
            <a:noFill/>
          </p:spPr>
          <p:txBody>
            <a:bodyPr wrap="none" rtlCol="0">
              <a:spAutoFit/>
            </a:bodyPr>
            <a:lstStyle/>
            <a:p>
              <a:pPr algn="ctr"/>
              <a:r>
                <a:rPr lang="fr-FR" sz="1000" dirty="0"/>
                <a:t>24</a:t>
              </a:r>
            </a:p>
          </p:txBody>
        </p:sp>
        <p:sp>
          <p:nvSpPr>
            <p:cNvPr id="91" name="ZoneTexte 90"/>
            <p:cNvSpPr txBox="1"/>
            <p:nvPr/>
          </p:nvSpPr>
          <p:spPr>
            <a:xfrm>
              <a:off x="6931442" y="3616281"/>
              <a:ext cx="325731" cy="246221"/>
            </a:xfrm>
            <a:prstGeom prst="rect">
              <a:avLst/>
            </a:prstGeom>
            <a:noFill/>
          </p:spPr>
          <p:txBody>
            <a:bodyPr wrap="none" rtlCol="0">
              <a:spAutoFit/>
            </a:bodyPr>
            <a:lstStyle/>
            <a:p>
              <a:pPr algn="ctr"/>
              <a:r>
                <a:rPr lang="fr-FR" sz="1000" dirty="0"/>
                <a:t>48</a:t>
              </a:r>
            </a:p>
          </p:txBody>
        </p:sp>
        <p:sp>
          <p:nvSpPr>
            <p:cNvPr id="92" name="ZoneTexte 91"/>
            <p:cNvSpPr txBox="1"/>
            <p:nvPr/>
          </p:nvSpPr>
          <p:spPr>
            <a:xfrm>
              <a:off x="7603408" y="3616281"/>
              <a:ext cx="325731" cy="246221"/>
            </a:xfrm>
            <a:prstGeom prst="rect">
              <a:avLst/>
            </a:prstGeom>
            <a:noFill/>
          </p:spPr>
          <p:txBody>
            <a:bodyPr wrap="none" rtlCol="0">
              <a:spAutoFit/>
            </a:bodyPr>
            <a:lstStyle/>
            <a:p>
              <a:pPr algn="ctr"/>
              <a:r>
                <a:rPr lang="fr-FR" sz="1000" dirty="0"/>
                <a:t>72</a:t>
              </a:r>
            </a:p>
          </p:txBody>
        </p:sp>
        <p:sp>
          <p:nvSpPr>
            <p:cNvPr id="95" name="ZoneTexte 94"/>
            <p:cNvSpPr txBox="1"/>
            <p:nvPr/>
          </p:nvSpPr>
          <p:spPr>
            <a:xfrm>
              <a:off x="6528939" y="3868630"/>
              <a:ext cx="617477" cy="246221"/>
            </a:xfrm>
            <a:prstGeom prst="rect">
              <a:avLst/>
            </a:prstGeom>
            <a:noFill/>
          </p:spPr>
          <p:txBody>
            <a:bodyPr wrap="none" rtlCol="0">
              <a:spAutoFit/>
            </a:bodyPr>
            <a:lstStyle/>
            <a:p>
              <a:pPr algn="ctr"/>
              <a:r>
                <a:rPr lang="fr-FR" sz="1000" b="1" dirty="0"/>
                <a:t>Heures</a:t>
              </a:r>
            </a:p>
          </p:txBody>
        </p:sp>
      </p:grpSp>
      <p:sp>
        <p:nvSpPr>
          <p:cNvPr id="96" name="ZoneTexte 9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127</a:t>
            </a:r>
          </a:p>
        </p:txBody>
      </p:sp>
    </p:spTree>
    <p:extLst>
      <p:ext uri="{BB962C8B-B14F-4D97-AF65-F5344CB8AC3E}">
        <p14:creationId xmlns:p14="http://schemas.microsoft.com/office/powerpoint/2010/main" val="69436280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Recherche de doses de RAL (granules) </a:t>
            </a:r>
            <a:br>
              <a:rPr lang="fr-FR" dirty="0"/>
            </a:br>
            <a:r>
              <a:rPr lang="fr-FR" dirty="0"/>
              <a:t>chez le nouveau-né (1)</a:t>
            </a:r>
          </a:p>
        </p:txBody>
      </p:sp>
      <p:sp>
        <p:nvSpPr>
          <p:cNvPr id="5123" name="Rectangle 3"/>
          <p:cNvSpPr>
            <a:spLocks noGrp="1" noChangeArrowheads="1"/>
          </p:cNvSpPr>
          <p:nvPr>
            <p:ph idx="1"/>
          </p:nvPr>
        </p:nvSpPr>
        <p:spPr>
          <a:xfrm>
            <a:off x="457200" y="1217951"/>
            <a:ext cx="8507413" cy="2027298"/>
          </a:xfrm>
        </p:spPr>
        <p:txBody>
          <a:bodyPr/>
          <a:lstStyle/>
          <a:p>
            <a:pPr eaLnBrk="1" hangingPunct="1"/>
            <a:r>
              <a:rPr lang="fr-FR" sz="1600" b="1" dirty="0">
                <a:solidFill>
                  <a:srgbClr val="0070C0"/>
                </a:solidFill>
              </a:rPr>
              <a:t>Objectifs : </a:t>
            </a:r>
            <a:r>
              <a:rPr lang="fr-FR" sz="1600" dirty="0"/>
              <a:t>PK plasmatique et tolérance de RAL administré en granules pour suspension par voie orale chez des nouveaux nés </a:t>
            </a:r>
          </a:p>
          <a:p>
            <a:pPr eaLnBrk="1" hangingPunct="1"/>
            <a:r>
              <a:rPr lang="fr-FR" sz="1600" b="1" dirty="0"/>
              <a:t>Utilisation d’un modèle PK </a:t>
            </a:r>
            <a:r>
              <a:rPr lang="fr-FR" sz="1600" dirty="0"/>
              <a:t>(NONMEM) précédemment développé à partir de données PK d’enfants enrôlés dans IMPACT P1066 et incluant des données de maturation :</a:t>
            </a:r>
          </a:p>
          <a:p>
            <a:pPr lvl="1" eaLnBrk="1" hangingPunct="1"/>
            <a:r>
              <a:rPr lang="fr-FR" sz="1400" dirty="0"/>
              <a:t>Vitesse d’absorption maximale de 16 % à la naissance à 90 % à 2 semaines</a:t>
            </a:r>
          </a:p>
          <a:p>
            <a:pPr lvl="1" eaLnBrk="1" hangingPunct="1"/>
            <a:r>
              <a:rPr lang="fr-FR" sz="1400" dirty="0"/>
              <a:t>Clairance proche de 0 à la naissance à valeur maximale à l’âge de 6 mois</a:t>
            </a:r>
          </a:p>
          <a:p>
            <a:pPr eaLnBrk="1" hangingPunct="1"/>
            <a:r>
              <a:rPr lang="fr-FR" sz="1600" dirty="0"/>
              <a:t>A titre indicatif, les cibles choisies pour RAL plasmatique : </a:t>
            </a:r>
            <a:r>
              <a:rPr lang="fr-FR" sz="1400" dirty="0" err="1"/>
              <a:t>C</a:t>
            </a:r>
            <a:r>
              <a:rPr lang="fr-FR" sz="1400" baseline="-25000" dirty="0" err="1"/>
              <a:t>min</a:t>
            </a:r>
            <a:r>
              <a:rPr lang="fr-FR" sz="1400" dirty="0"/>
              <a:t>&gt; 33 </a:t>
            </a:r>
            <a:r>
              <a:rPr lang="fr-FR" sz="1400" dirty="0" err="1"/>
              <a:t>ng</a:t>
            </a:r>
            <a:r>
              <a:rPr lang="fr-FR" sz="1400" dirty="0"/>
              <a:t>/ml, </a:t>
            </a:r>
            <a:r>
              <a:rPr lang="fr-FR" sz="1400" dirty="0" err="1"/>
              <a:t>C</a:t>
            </a:r>
            <a:r>
              <a:rPr lang="fr-FR" sz="1400" baseline="-25000" dirty="0" err="1"/>
              <a:t>max</a:t>
            </a:r>
            <a:r>
              <a:rPr lang="fr-FR" sz="1400" dirty="0"/>
              <a:t>&lt; 8 724 </a:t>
            </a:r>
            <a:r>
              <a:rPr lang="fr-FR" sz="1400" dirty="0" err="1"/>
              <a:t>ng</a:t>
            </a:r>
            <a:r>
              <a:rPr lang="fr-FR" sz="1400" dirty="0"/>
              <a:t>/ml, ASC</a:t>
            </a:r>
            <a:r>
              <a:rPr lang="fr-FR" sz="1400" baseline="-25000" dirty="0"/>
              <a:t>0-12h</a:t>
            </a:r>
            <a:r>
              <a:rPr lang="fr-FR" sz="1400" dirty="0"/>
              <a:t> : 6-20 </a:t>
            </a:r>
            <a:r>
              <a:rPr lang="fr-FR" sz="1400" dirty="0" err="1"/>
              <a:t>mg.h</a:t>
            </a:r>
            <a:r>
              <a:rPr lang="fr-FR" sz="1400" dirty="0"/>
              <a:t>/l et ASC</a:t>
            </a:r>
            <a:r>
              <a:rPr lang="fr-FR" sz="1400" baseline="-25000" dirty="0"/>
              <a:t>0-24h</a:t>
            </a:r>
            <a:r>
              <a:rPr lang="fr-FR" sz="1400" dirty="0"/>
              <a:t> : 12-40 </a:t>
            </a:r>
            <a:r>
              <a:rPr lang="fr-FR" sz="1400" dirty="0" err="1"/>
              <a:t>mg.h</a:t>
            </a:r>
            <a:r>
              <a:rPr lang="fr-FR" sz="1400" dirty="0"/>
              <a:t>/l</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Clarke DF, CROI 2017, Abs. 757</a:t>
            </a:r>
          </a:p>
        </p:txBody>
      </p:sp>
      <p:graphicFrame>
        <p:nvGraphicFramePr>
          <p:cNvPr id="2" name="Tableau 1"/>
          <p:cNvGraphicFramePr>
            <a:graphicFrameLocks noGrp="1"/>
          </p:cNvGraphicFramePr>
          <p:nvPr>
            <p:extLst/>
          </p:nvPr>
        </p:nvGraphicFramePr>
        <p:xfrm>
          <a:off x="1877710" y="3637709"/>
          <a:ext cx="6883912" cy="2906197"/>
        </p:xfrm>
        <a:graphic>
          <a:graphicData uri="http://schemas.openxmlformats.org/drawingml/2006/table">
            <a:tbl>
              <a:tblPr firstRow="1" bandRow="1">
                <a:tableStyleId>{5C22544A-7EE6-4342-B048-85BDC9FD1C3A}</a:tableStyleId>
              </a:tblPr>
              <a:tblGrid>
                <a:gridCol w="767402">
                  <a:extLst>
                    <a:ext uri="{9D8B030D-6E8A-4147-A177-3AD203B41FA5}">
                      <a16:colId xmlns:a16="http://schemas.microsoft.com/office/drawing/2014/main" xmlns="" val="20000"/>
                    </a:ext>
                  </a:extLst>
                </a:gridCol>
                <a:gridCol w="606594">
                  <a:extLst>
                    <a:ext uri="{9D8B030D-6E8A-4147-A177-3AD203B41FA5}">
                      <a16:colId xmlns:a16="http://schemas.microsoft.com/office/drawing/2014/main" xmlns="" val="20001"/>
                    </a:ext>
                  </a:extLst>
                </a:gridCol>
                <a:gridCol w="487904">
                  <a:extLst>
                    <a:ext uri="{9D8B030D-6E8A-4147-A177-3AD203B41FA5}">
                      <a16:colId xmlns:a16="http://schemas.microsoft.com/office/drawing/2014/main" xmlns="" val="20002"/>
                    </a:ext>
                  </a:extLst>
                </a:gridCol>
                <a:gridCol w="572660">
                  <a:extLst>
                    <a:ext uri="{9D8B030D-6E8A-4147-A177-3AD203B41FA5}">
                      <a16:colId xmlns:a16="http://schemas.microsoft.com/office/drawing/2014/main" xmlns="" val="20003"/>
                    </a:ext>
                  </a:extLst>
                </a:gridCol>
                <a:gridCol w="572660">
                  <a:extLst>
                    <a:ext uri="{9D8B030D-6E8A-4147-A177-3AD203B41FA5}">
                      <a16:colId xmlns:a16="http://schemas.microsoft.com/office/drawing/2014/main" xmlns="" val="20004"/>
                    </a:ext>
                  </a:extLst>
                </a:gridCol>
                <a:gridCol w="572660">
                  <a:extLst>
                    <a:ext uri="{9D8B030D-6E8A-4147-A177-3AD203B41FA5}">
                      <a16:colId xmlns:a16="http://schemas.microsoft.com/office/drawing/2014/main" xmlns="" val="20005"/>
                    </a:ext>
                  </a:extLst>
                </a:gridCol>
                <a:gridCol w="572660">
                  <a:extLst>
                    <a:ext uri="{9D8B030D-6E8A-4147-A177-3AD203B41FA5}">
                      <a16:colId xmlns:a16="http://schemas.microsoft.com/office/drawing/2014/main" xmlns="" val="20006"/>
                    </a:ext>
                  </a:extLst>
                </a:gridCol>
                <a:gridCol w="563880">
                  <a:extLst>
                    <a:ext uri="{9D8B030D-6E8A-4147-A177-3AD203B41FA5}">
                      <a16:colId xmlns:a16="http://schemas.microsoft.com/office/drawing/2014/main" xmlns="" val="20007"/>
                    </a:ext>
                  </a:extLst>
                </a:gridCol>
                <a:gridCol w="601980">
                  <a:extLst>
                    <a:ext uri="{9D8B030D-6E8A-4147-A177-3AD203B41FA5}">
                      <a16:colId xmlns:a16="http://schemas.microsoft.com/office/drawing/2014/main" xmlns="" val="20008"/>
                    </a:ext>
                  </a:extLst>
                </a:gridCol>
                <a:gridCol w="782756">
                  <a:extLst>
                    <a:ext uri="{9D8B030D-6E8A-4147-A177-3AD203B41FA5}">
                      <a16:colId xmlns:a16="http://schemas.microsoft.com/office/drawing/2014/main" xmlns="" val="20009"/>
                    </a:ext>
                  </a:extLst>
                </a:gridCol>
                <a:gridCol w="782756">
                  <a:extLst>
                    <a:ext uri="{9D8B030D-6E8A-4147-A177-3AD203B41FA5}">
                      <a16:colId xmlns:a16="http://schemas.microsoft.com/office/drawing/2014/main" xmlns="" val="20010"/>
                    </a:ext>
                  </a:extLst>
                </a:gridCol>
              </a:tblGrid>
              <a:tr h="422267">
                <a:tc>
                  <a:txBody>
                    <a:bodyPr/>
                    <a:lstStyle/>
                    <a:p>
                      <a:pPr algn="ctr"/>
                      <a:r>
                        <a:rPr lang="fr-FR" sz="1000" dirty="0"/>
                        <a:t>Schéma</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1-7</a:t>
                      </a:r>
                    </a:p>
                    <a:p>
                      <a:pPr algn="ctr"/>
                      <a:r>
                        <a:rPr lang="fr-FR" sz="1000" dirty="0"/>
                        <a:t>(S1)</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8-14</a:t>
                      </a:r>
                    </a:p>
                    <a:p>
                      <a:pPr algn="ctr"/>
                      <a:r>
                        <a:rPr lang="fr-FR" sz="1000" dirty="0"/>
                        <a:t>(S2)</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15-21</a:t>
                      </a:r>
                    </a:p>
                    <a:p>
                      <a:pPr algn="ctr"/>
                      <a:r>
                        <a:rPr lang="fr-FR" sz="1000" dirty="0"/>
                        <a:t>(S3)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22-28</a:t>
                      </a:r>
                    </a:p>
                    <a:p>
                      <a:pPr algn="ctr"/>
                      <a:r>
                        <a:rPr lang="fr-FR" sz="1000" dirty="0"/>
                        <a:t>(S4)</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29-35</a:t>
                      </a:r>
                    </a:p>
                    <a:p>
                      <a:pPr algn="ctr"/>
                      <a:r>
                        <a:rPr lang="fr-FR" sz="1000" dirty="0"/>
                        <a:t>(S5)</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36-42</a:t>
                      </a:r>
                    </a:p>
                    <a:p>
                      <a:pPr algn="ctr"/>
                      <a:r>
                        <a:rPr lang="fr-FR" sz="1000" dirty="0"/>
                        <a:t>(S6)</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err="1"/>
                        <a:t>C</a:t>
                      </a:r>
                      <a:r>
                        <a:rPr lang="fr-FR" sz="1000" baseline="-25000" dirty="0" err="1"/>
                        <a:t>min</a:t>
                      </a:r>
                      <a:endParaRPr lang="fr-FR" sz="1000" baseline="-25000" dirty="0"/>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err="1"/>
                        <a:t>C</a:t>
                      </a:r>
                      <a:r>
                        <a:rPr lang="fr-FR" sz="1000" baseline="-25000" dirty="0" err="1"/>
                        <a:t>max</a:t>
                      </a:r>
                      <a:endParaRPr lang="fr-FR" sz="1000" baseline="-25000" dirty="0"/>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ASC</a:t>
                      </a:r>
                      <a:r>
                        <a:rPr lang="fr-FR" sz="1000" baseline="-25000" dirty="0"/>
                        <a:t>0-24h</a:t>
                      </a:r>
                    </a:p>
                    <a:p>
                      <a:pPr algn="ctr"/>
                      <a:r>
                        <a:rPr lang="fr-FR" sz="1000" dirty="0" err="1"/>
                        <a:t>qd</a:t>
                      </a:r>
                      <a:endParaRPr lang="fr-FR" sz="1000" dirty="0"/>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a:txBody>
                    <a:bodyPr/>
                    <a:lstStyle/>
                    <a:p>
                      <a:pPr algn="ctr"/>
                      <a:r>
                        <a:rPr lang="fr-FR" sz="1000" dirty="0"/>
                        <a:t>ASC</a:t>
                      </a:r>
                      <a:r>
                        <a:rPr lang="fr-FR" sz="1000" baseline="-25000" dirty="0"/>
                        <a:t>0-12h</a:t>
                      </a:r>
                    </a:p>
                    <a:p>
                      <a:pPr algn="ctr"/>
                      <a:r>
                        <a:rPr lang="fr-FR" sz="1000" dirty="0" err="1"/>
                        <a:t>bid</a:t>
                      </a:r>
                      <a:endParaRPr lang="fr-FR" sz="1000" dirty="0"/>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extLst>
                  <a:ext uri="{0D108BD9-81ED-4DB2-BD59-A6C34878D82A}">
                    <a16:rowId xmlns:a16="http://schemas.microsoft.com/office/drawing/2014/main" xmlns="" val="10000"/>
                  </a:ext>
                </a:extLst>
              </a:tr>
              <a:tr h="248393">
                <a:tc>
                  <a:txBody>
                    <a:bodyPr/>
                    <a:lstStyle/>
                    <a:p>
                      <a:pPr algn="ctr"/>
                      <a:r>
                        <a:rPr lang="fr-FR" sz="1000" dirty="0">
                          <a:solidFill>
                            <a:srgbClr val="FFFFFF"/>
                          </a:solidFill>
                        </a:rPr>
                        <a:t>1</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FF"/>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5">
                  <a:txBody>
                    <a:bodyPr/>
                    <a:lstStyle/>
                    <a:p>
                      <a:pPr algn="ctr"/>
                      <a:r>
                        <a:rPr lang="fr-FR" sz="1000" dirty="0">
                          <a:solidFill>
                            <a:srgbClr val="000090"/>
                          </a:solidFill>
                        </a:rPr>
                        <a:t>3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chemeClr val="bg1"/>
                          </a:solidFill>
                        </a:rPr>
                        <a:t>J42</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00"/>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1"/>
                  </a:ext>
                </a:extLst>
              </a:tr>
              <a:tr h="248393">
                <a:tc>
                  <a:txBody>
                    <a:bodyPr/>
                    <a:lstStyle/>
                    <a:p>
                      <a:pPr algn="ctr"/>
                      <a:r>
                        <a:rPr lang="fr-FR" sz="1000" dirty="0">
                          <a:solidFill>
                            <a:srgbClr val="FFFFFF"/>
                          </a:solidFill>
                        </a:rPr>
                        <a:t>2</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r>
                        <a:rPr lang="fr-FR" sz="1000" dirty="0">
                          <a:solidFill>
                            <a:srgbClr val="000090"/>
                          </a:solidFill>
                        </a:rPr>
                        <a:t>3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3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4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000090"/>
                          </a:solidFill>
                        </a:rPr>
                        <a:t>J42</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FFFFFF"/>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00"/>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2"/>
                  </a:ext>
                </a:extLst>
              </a:tr>
              <a:tr h="248393">
                <a:tc>
                  <a:txBody>
                    <a:bodyPr/>
                    <a:lstStyle/>
                    <a:p>
                      <a:pPr algn="ctr"/>
                      <a:r>
                        <a:rPr lang="fr-FR" sz="1000" dirty="0">
                          <a:solidFill>
                            <a:srgbClr val="FFFFFF"/>
                          </a:solidFill>
                        </a:rPr>
                        <a:t>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2</a:t>
                      </a:r>
                      <a:r>
                        <a:rPr lang="fr-FR" sz="1000" baseline="0" dirty="0">
                          <a:solidFill>
                            <a:srgbClr val="000090"/>
                          </a:solidFill>
                        </a:rPr>
                        <a:t> </a:t>
                      </a:r>
                      <a:r>
                        <a:rPr lang="fr-FR" sz="1000" baseline="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000090"/>
                          </a:solidFill>
                        </a:rPr>
                        <a:t>J28</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3"/>
                  </a:ext>
                </a:extLst>
              </a:tr>
              <a:tr h="248393">
                <a:tc>
                  <a:txBody>
                    <a:bodyPr/>
                    <a:lstStyle/>
                    <a:p>
                      <a:pPr algn="ctr"/>
                      <a:r>
                        <a:rPr lang="fr-FR" sz="1000" dirty="0">
                          <a:solidFill>
                            <a:srgbClr val="FFFFFF"/>
                          </a:solidFill>
                        </a:rPr>
                        <a:t>4</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3366FF"/>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4">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r>
                        <a:rPr lang="fr-FR" sz="1000" dirty="0">
                          <a:solidFill>
                            <a:srgbClr val="000090"/>
                          </a:solidFill>
                        </a:rPr>
                        <a:t>J14-16</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extLst>
                  <a:ext uri="{0D108BD9-81ED-4DB2-BD59-A6C34878D82A}">
                    <a16:rowId xmlns:a16="http://schemas.microsoft.com/office/drawing/2014/main" xmlns="" val="10004"/>
                  </a:ext>
                </a:extLst>
              </a:tr>
              <a:tr h="248393">
                <a:tc>
                  <a:txBody>
                    <a:bodyPr/>
                    <a:lstStyle/>
                    <a:p>
                      <a:pPr algn="ctr"/>
                      <a:r>
                        <a:rPr lang="fr-FR" sz="1000" dirty="0">
                          <a:solidFill>
                            <a:srgbClr val="FFFFFF"/>
                          </a:solidFill>
                        </a:rPr>
                        <a:t>5</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44ECFF"/>
                    </a:solidFill>
                  </a:tcPr>
                </a:tc>
                <a:tc gridSpan="2">
                  <a:txBody>
                    <a:bodyPr/>
                    <a:lstStyle/>
                    <a:p>
                      <a:pPr algn="ctr"/>
                      <a:r>
                        <a:rPr lang="fr-FR" sz="1000" dirty="0">
                          <a:solidFill>
                            <a:srgbClr val="000090"/>
                          </a:solidFill>
                        </a:rPr>
                        <a:t>3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3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000090"/>
                          </a:solidFill>
                        </a:rPr>
                        <a:t>J14</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FFFFFF"/>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00"/>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5"/>
                  </a:ext>
                </a:extLst>
              </a:tr>
              <a:tr h="248393">
                <a:tc>
                  <a:txBody>
                    <a:bodyPr/>
                    <a:lstStyle/>
                    <a:p>
                      <a:pPr algn="ctr"/>
                      <a:r>
                        <a:rPr lang="fr-FR" sz="1000" dirty="0">
                          <a:solidFill>
                            <a:srgbClr val="FFFFFF"/>
                          </a:solidFill>
                        </a:rPr>
                        <a:t>6</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chemeClr val="bg2">
                        <a:lumMod val="60000"/>
                        <a:lumOff val="40000"/>
                      </a:schemeClr>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000090"/>
                          </a:solidFill>
                        </a:rPr>
                        <a:t>4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4">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J14-16</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extLst>
                  <a:ext uri="{0D108BD9-81ED-4DB2-BD59-A6C34878D82A}">
                    <a16:rowId xmlns:a16="http://schemas.microsoft.com/office/drawing/2014/main" xmlns="" val="10006"/>
                  </a:ext>
                </a:extLst>
              </a:tr>
              <a:tr h="248393">
                <a:tc>
                  <a:txBody>
                    <a:bodyPr/>
                    <a:lstStyle/>
                    <a:p>
                      <a:pPr algn="ctr"/>
                      <a:r>
                        <a:rPr lang="fr-FR" sz="1000" dirty="0">
                          <a:solidFill>
                            <a:srgbClr val="FFFFFF"/>
                          </a:solidFill>
                        </a:rPr>
                        <a:t>7</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45B26"/>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3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7"/>
                  </a:ext>
                </a:extLst>
              </a:tr>
              <a:tr h="248393">
                <a:tc>
                  <a:txBody>
                    <a:bodyPr/>
                    <a:lstStyle/>
                    <a:p>
                      <a:pPr algn="ctr"/>
                      <a:r>
                        <a:rPr lang="fr-FR" sz="1000" dirty="0">
                          <a:solidFill>
                            <a:srgbClr val="FFFFFF"/>
                          </a:solidFill>
                        </a:rPr>
                        <a:t>8</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C5279"/>
                    </a:solidFill>
                  </a:tcPr>
                </a:tc>
                <a:tc>
                  <a:txBody>
                    <a:bodyPr/>
                    <a:lstStyle/>
                    <a:p>
                      <a:pPr algn="ctr"/>
                      <a:r>
                        <a:rPr lang="fr-FR" sz="1000" dirty="0">
                          <a:solidFill>
                            <a:srgbClr val="000090"/>
                          </a:solidFill>
                        </a:rPr>
                        <a:t>2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6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r>
                        <a:rPr lang="fr-FR" sz="1000" dirty="0">
                          <a:solidFill>
                            <a:srgbClr val="FFFFFF"/>
                          </a:solidFill>
                        </a:rPr>
                        <a:t>J28</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00"/>
                    </a:solidFill>
                  </a:tcPr>
                </a:tc>
                <a:tc>
                  <a:txBody>
                    <a:bodyPr/>
                    <a:lstStyle/>
                    <a:p>
                      <a:pPr algn="ctr"/>
                      <a:endParaRPr lang="fr-FR" sz="100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000090"/>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9933"/>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8"/>
                  </a:ext>
                </a:extLst>
              </a:tr>
              <a:tr h="248393">
                <a:tc>
                  <a:txBody>
                    <a:bodyPr/>
                    <a:lstStyle/>
                    <a:p>
                      <a:pPr algn="ctr"/>
                      <a:r>
                        <a:rPr lang="fr-FR" sz="1000" dirty="0">
                          <a:solidFill>
                            <a:srgbClr val="FFFFFF"/>
                          </a:solidFill>
                        </a:rPr>
                        <a:t>9</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FF00"/>
                    </a:solidFill>
                  </a:tcPr>
                </a:tc>
                <a:tc>
                  <a:txBody>
                    <a:bodyPr/>
                    <a:lstStyle/>
                    <a:p>
                      <a:pPr algn="ctr"/>
                      <a:r>
                        <a:rPr lang="fr-FR" sz="1000" dirty="0">
                          <a:solidFill>
                            <a:srgbClr val="000090"/>
                          </a:solidFill>
                        </a:rPr>
                        <a:t>3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3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000" dirty="0">
                          <a:solidFill>
                            <a:srgbClr val="FFFFFF"/>
                          </a:solidFill>
                        </a:rPr>
                        <a:t>J2+3</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FF0000"/>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09"/>
                  </a:ext>
                </a:extLst>
              </a:tr>
              <a:tr h="248393">
                <a:tc>
                  <a:txBody>
                    <a:bodyPr/>
                    <a:lstStyle/>
                    <a:p>
                      <a:pPr algn="ctr"/>
                      <a:r>
                        <a:rPr lang="fr-FR" sz="1000" dirty="0">
                          <a:solidFill>
                            <a:srgbClr val="FFFFFF"/>
                          </a:solidFill>
                        </a:rPr>
                        <a:t>10</a:t>
                      </a: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660066"/>
                    </a:solidFill>
                  </a:tcPr>
                </a:tc>
                <a:tc>
                  <a:txBody>
                    <a:bodyPr/>
                    <a:lstStyle/>
                    <a:p>
                      <a:pPr algn="ctr"/>
                      <a:r>
                        <a:rPr lang="fr-FR" sz="1000" dirty="0">
                          <a:solidFill>
                            <a:srgbClr val="000090"/>
                          </a:solidFill>
                        </a:rPr>
                        <a:t>1,5 </a:t>
                      </a:r>
                      <a:r>
                        <a:rPr lang="fr-FR" sz="1000" dirty="0" err="1">
                          <a:solidFill>
                            <a:srgbClr val="000090"/>
                          </a:solidFill>
                        </a:rPr>
                        <a:t>qd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3">
                  <a:txBody>
                    <a:bodyPr/>
                    <a:lstStyle/>
                    <a:p>
                      <a:pPr algn="ctr"/>
                      <a:r>
                        <a:rPr lang="fr-FR" sz="1000" dirty="0">
                          <a:solidFill>
                            <a:srgbClr val="000090"/>
                          </a:solidFill>
                        </a:rPr>
                        <a:t>3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gridSpan="2">
                  <a:txBody>
                    <a:bodyPr/>
                    <a:lstStyle/>
                    <a:p>
                      <a:pPr algn="ctr"/>
                      <a:r>
                        <a:rPr lang="fr-FR" sz="1000" dirty="0">
                          <a:solidFill>
                            <a:srgbClr val="000090"/>
                          </a:solidFill>
                        </a:rPr>
                        <a:t>6 </a:t>
                      </a:r>
                      <a:r>
                        <a:rPr lang="fr-FR" sz="1000" dirty="0" err="1">
                          <a:solidFill>
                            <a:srgbClr val="000090"/>
                          </a:solidFill>
                        </a:rPr>
                        <a:t>bid</a:t>
                      </a: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hMerge="1">
                  <a:txBody>
                    <a:bodyPr/>
                    <a:lstStyle/>
                    <a:p>
                      <a:pPr algn="ctr"/>
                      <a:endParaRPr lang="fr-FR" sz="16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no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tc>
                  <a:txBody>
                    <a:bodyPr/>
                    <a:lstStyle/>
                    <a:p>
                      <a:pPr algn="ctr"/>
                      <a:endParaRPr lang="fr-FR" sz="1000" dirty="0">
                        <a:solidFill>
                          <a:srgbClr val="000090"/>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27C441"/>
                    </a:solidFill>
                  </a:tcPr>
                </a:tc>
                <a:extLst>
                  <a:ext uri="{0D108BD9-81ED-4DB2-BD59-A6C34878D82A}">
                    <a16:rowId xmlns:a16="http://schemas.microsoft.com/office/drawing/2014/main" xmlns="" val="10010"/>
                  </a:ext>
                </a:extLst>
              </a:tr>
            </a:tbl>
          </a:graphicData>
        </a:graphic>
      </p:graphicFrame>
      <p:sp>
        <p:nvSpPr>
          <p:cNvPr id="4" name="Rectangle 3"/>
          <p:cNvSpPr/>
          <p:nvPr/>
        </p:nvSpPr>
        <p:spPr>
          <a:xfrm>
            <a:off x="479088" y="3264299"/>
            <a:ext cx="8381156" cy="338554"/>
          </a:xfrm>
          <a:prstGeom prst="rect">
            <a:avLst/>
          </a:prstGeom>
        </p:spPr>
        <p:txBody>
          <a:bodyPr wrap="square">
            <a:spAutoFit/>
          </a:bodyPr>
          <a:lstStyle/>
          <a:p>
            <a:pPr algn="ctr"/>
            <a:r>
              <a:rPr lang="fr-FR" sz="1600" b="1" dirty="0">
                <a:solidFill>
                  <a:srgbClr val="0070C0"/>
                </a:solidFill>
                <a:latin typeface="Calibri" panose="020F0502020204030204" pitchFamily="34" charset="0"/>
              </a:rPr>
              <a:t>Résultats des simulations pour les choix des doses (mg/kg) en fonction de l’âge </a:t>
            </a:r>
          </a:p>
        </p:txBody>
      </p:sp>
      <p:sp>
        <p:nvSpPr>
          <p:cNvPr id="6" name="Rectangle 5"/>
          <p:cNvSpPr/>
          <p:nvPr/>
        </p:nvSpPr>
        <p:spPr bwMode="auto">
          <a:xfrm>
            <a:off x="1877710" y="6271420"/>
            <a:ext cx="6883912" cy="272486"/>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7" name="Flèche vers la droite 6"/>
          <p:cNvSpPr/>
          <p:nvPr/>
        </p:nvSpPr>
        <p:spPr bwMode="auto">
          <a:xfrm>
            <a:off x="1428750" y="6271420"/>
            <a:ext cx="391576" cy="302074"/>
          </a:xfrm>
          <a:prstGeom prst="rightArrow">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8" name="ZoneTexte 7"/>
          <p:cNvSpPr txBox="1"/>
          <p:nvPr/>
        </p:nvSpPr>
        <p:spPr>
          <a:xfrm>
            <a:off x="373375" y="6150254"/>
            <a:ext cx="963300" cy="523220"/>
          </a:xfrm>
          <a:prstGeom prst="rect">
            <a:avLst/>
          </a:prstGeom>
          <a:noFill/>
        </p:spPr>
        <p:txBody>
          <a:bodyPr wrap="none" rtlCol="0">
            <a:spAutoFit/>
          </a:bodyPr>
          <a:lstStyle/>
          <a:p>
            <a:pPr algn="ctr"/>
            <a:r>
              <a:rPr lang="fr-FR" sz="1400" dirty="0">
                <a:solidFill>
                  <a:srgbClr val="FF0000"/>
                </a:solidFill>
              </a:rPr>
              <a:t>Schéma </a:t>
            </a:r>
          </a:p>
          <a:p>
            <a:pPr algn="ctr"/>
            <a:r>
              <a:rPr lang="fr-FR" sz="1400" dirty="0">
                <a:solidFill>
                  <a:srgbClr val="FF0000"/>
                </a:solidFill>
              </a:rPr>
              <a:t>de l’étude </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128</a:t>
            </a:r>
          </a:p>
        </p:txBody>
      </p:sp>
    </p:spTree>
    <p:extLst>
      <p:ext uri="{BB962C8B-B14F-4D97-AF65-F5344CB8AC3E}">
        <p14:creationId xmlns:p14="http://schemas.microsoft.com/office/powerpoint/2010/main" val="397907950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Recherche de doses de RAL (granules) </a:t>
            </a:r>
            <a:br>
              <a:rPr lang="fr-FR" dirty="0"/>
            </a:br>
            <a:r>
              <a:rPr lang="fr-FR" dirty="0"/>
              <a:t>chez le nouveau-né (2)</a:t>
            </a:r>
          </a:p>
        </p:txBody>
      </p:sp>
      <p:sp>
        <p:nvSpPr>
          <p:cNvPr id="5123" name="Rectangle 3"/>
          <p:cNvSpPr>
            <a:spLocks noGrp="1" noChangeArrowheads="1"/>
          </p:cNvSpPr>
          <p:nvPr>
            <p:ph idx="1"/>
          </p:nvPr>
        </p:nvSpPr>
        <p:spPr>
          <a:xfrm>
            <a:off x="457200" y="1341438"/>
            <a:ext cx="8507413" cy="1410583"/>
          </a:xfrm>
        </p:spPr>
        <p:txBody>
          <a:bodyPr/>
          <a:lstStyle/>
          <a:p>
            <a:pPr eaLnBrk="1" hangingPunct="1"/>
            <a:r>
              <a:rPr lang="fr-FR" sz="1800" b="1" dirty="0">
                <a:solidFill>
                  <a:srgbClr val="0070C0"/>
                </a:solidFill>
              </a:rPr>
              <a:t>Résultats </a:t>
            </a:r>
          </a:p>
          <a:p>
            <a:pPr lvl="1" eaLnBrk="1" hangingPunct="1"/>
            <a:r>
              <a:rPr lang="fr-FR" sz="1600" dirty="0"/>
              <a:t>Inclusion de 26 enfants naïfs de RAL : 46 % filles, âge gestationnel 38,5 semaines, poids de naissance 2930 g, accouchement par césarienne 81 %</a:t>
            </a:r>
          </a:p>
          <a:p>
            <a:pPr lvl="1" eaLnBrk="1" hangingPunct="1"/>
            <a:r>
              <a:rPr lang="fr-FR" sz="1600" dirty="0"/>
              <a:t>Aucun EI lié au traitement rapporté ni élévation de bilirubinémie</a:t>
            </a:r>
          </a:p>
          <a:p>
            <a:pPr lvl="1" eaLnBrk="1" hangingPunct="1"/>
            <a:r>
              <a:rPr lang="fr-FR" sz="1600" dirty="0"/>
              <a:t>Tous les tests de recherche du VIH négatifs à la naissance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Clarke DF, CROI 2017, Abs. 757</a:t>
            </a:r>
          </a:p>
        </p:txBody>
      </p:sp>
      <p:sp>
        <p:nvSpPr>
          <p:cNvPr id="2" name="ZoneTexte 1"/>
          <p:cNvSpPr txBox="1"/>
          <p:nvPr/>
        </p:nvSpPr>
        <p:spPr>
          <a:xfrm>
            <a:off x="1326223" y="2728532"/>
            <a:ext cx="6865021"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Paramètres PK plasma et cibles atteintes selon les doses administrées </a:t>
            </a:r>
          </a:p>
        </p:txBody>
      </p:sp>
      <p:graphicFrame>
        <p:nvGraphicFramePr>
          <p:cNvPr id="7" name="Tableau 6"/>
          <p:cNvGraphicFramePr>
            <a:graphicFrameLocks noGrp="1"/>
          </p:cNvGraphicFramePr>
          <p:nvPr>
            <p:extLst>
              <p:ext uri="{D42A27DB-BD31-4B8C-83A1-F6EECF244321}">
                <p14:modId xmlns:p14="http://schemas.microsoft.com/office/powerpoint/2010/main" val="281626164"/>
              </p:ext>
            </p:extLst>
          </p:nvPr>
        </p:nvGraphicFramePr>
        <p:xfrm>
          <a:off x="445555" y="3161918"/>
          <a:ext cx="8460320" cy="3368983"/>
        </p:xfrm>
        <a:graphic>
          <a:graphicData uri="http://schemas.openxmlformats.org/drawingml/2006/table">
            <a:tbl>
              <a:tblPr firstRow="1" bandRow="1">
                <a:tableStyleId>{5C22544A-7EE6-4342-B048-85BDC9FD1C3A}</a:tableStyleId>
              </a:tblPr>
              <a:tblGrid>
                <a:gridCol w="1692064">
                  <a:extLst>
                    <a:ext uri="{9D8B030D-6E8A-4147-A177-3AD203B41FA5}">
                      <a16:colId xmlns:a16="http://schemas.microsoft.com/office/drawing/2014/main" xmlns="" val="20000"/>
                    </a:ext>
                  </a:extLst>
                </a:gridCol>
                <a:gridCol w="1692064">
                  <a:extLst>
                    <a:ext uri="{9D8B030D-6E8A-4147-A177-3AD203B41FA5}">
                      <a16:colId xmlns:a16="http://schemas.microsoft.com/office/drawing/2014/main" xmlns="" val="20001"/>
                    </a:ext>
                  </a:extLst>
                </a:gridCol>
                <a:gridCol w="1692064">
                  <a:extLst>
                    <a:ext uri="{9D8B030D-6E8A-4147-A177-3AD203B41FA5}">
                      <a16:colId xmlns:a16="http://schemas.microsoft.com/office/drawing/2014/main" xmlns="" val="20002"/>
                    </a:ext>
                  </a:extLst>
                </a:gridCol>
                <a:gridCol w="1692064">
                  <a:extLst>
                    <a:ext uri="{9D8B030D-6E8A-4147-A177-3AD203B41FA5}">
                      <a16:colId xmlns:a16="http://schemas.microsoft.com/office/drawing/2014/main" xmlns="" val="20003"/>
                    </a:ext>
                  </a:extLst>
                </a:gridCol>
                <a:gridCol w="1692064">
                  <a:extLst>
                    <a:ext uri="{9D8B030D-6E8A-4147-A177-3AD203B41FA5}">
                      <a16:colId xmlns:a16="http://schemas.microsoft.com/office/drawing/2014/main" xmlns="" val="240508768"/>
                    </a:ext>
                  </a:extLst>
                </a:gridCol>
              </a:tblGrid>
              <a:tr h="528339">
                <a:tc rowSpan="2">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endParaRPr lang="fr-FR" sz="1400" b="1" noProof="0" dirty="0">
                        <a:solidFill>
                          <a:srgbClr val="000066"/>
                        </a:solidFill>
                        <a:effectLst/>
                        <a:latin typeface="+mn-lt"/>
                      </a:endParaRPr>
                    </a:p>
                    <a:p>
                      <a:pPr marL="0" marR="0" indent="0" algn="ctr" defTabSz="914400" rtl="0" eaLnBrk="1" fontAlgn="auto" latinLnBrk="0" hangingPunct="1">
                        <a:lnSpc>
                          <a:spcPct val="100000"/>
                        </a:lnSpc>
                        <a:spcBef>
                          <a:spcPts val="0"/>
                        </a:spcBef>
                        <a:spcAft>
                          <a:spcPts val="0"/>
                        </a:spcAft>
                        <a:buClrTx/>
                        <a:buSzTx/>
                        <a:buFontTx/>
                        <a:buNone/>
                        <a:tabLst>
                          <a:tab pos="1219200" algn="l"/>
                        </a:tabLst>
                        <a:defRPr/>
                      </a:pPr>
                      <a:r>
                        <a:rPr lang="fr-FR" sz="1400" b="1" noProof="0" dirty="0">
                          <a:solidFill>
                            <a:srgbClr val="000066"/>
                          </a:solidFill>
                          <a:effectLst/>
                          <a:latin typeface="+mn-lt"/>
                        </a:rPr>
                        <a:t>Paramètres</a:t>
                      </a:r>
                    </a:p>
                    <a:p>
                      <a:pPr marL="0" marR="0" indent="0" algn="ctr" defTabSz="914400" rtl="0" eaLnBrk="1" fontAlgn="auto" latinLnBrk="0" hangingPunct="1">
                        <a:lnSpc>
                          <a:spcPct val="100000"/>
                        </a:lnSpc>
                        <a:spcBef>
                          <a:spcPts val="0"/>
                        </a:spcBef>
                        <a:spcAft>
                          <a:spcPts val="0"/>
                        </a:spcAft>
                        <a:buClrTx/>
                        <a:buSzTx/>
                        <a:buFontTx/>
                        <a:buNone/>
                        <a:tabLst>
                          <a:tab pos="1219200" algn="l"/>
                        </a:tabLst>
                        <a:defRPr/>
                      </a:pPr>
                      <a:r>
                        <a:rPr lang="fr-FR" sz="1400" b="1" noProof="0" dirty="0">
                          <a:solidFill>
                            <a:srgbClr val="000066"/>
                          </a:solidFill>
                          <a:effectLst/>
                          <a:latin typeface="+mn-lt"/>
                        </a:rPr>
                        <a:t>PK </a:t>
                      </a:r>
                      <a:endParaRPr lang="fr-FR" sz="1400" b="1" noProof="0" dirty="0">
                        <a:solidFill>
                          <a:srgbClr val="000066"/>
                        </a:solidFill>
                        <a:effectLst/>
                        <a:latin typeface="+mn-lt"/>
                        <a:ea typeface="Times New Roman" panose="02020603050405020304" pitchFamily="18" charset="0"/>
                      </a:endParaRPr>
                    </a:p>
                  </a:txBody>
                  <a:tcPr marL="68576" marR="68576" marT="50292" marB="50292" anchor="ctr"/>
                </a:tc>
                <a:tc gridSpan="2">
                  <a:txBody>
                    <a:bodyPr/>
                    <a:lstStyle/>
                    <a:p>
                      <a:pPr marL="0" marR="0" algn="ctr">
                        <a:spcBef>
                          <a:spcPts val="0"/>
                        </a:spcBef>
                        <a:spcAft>
                          <a:spcPts val="0"/>
                        </a:spcAft>
                        <a:tabLst>
                          <a:tab pos="1219200" algn="l"/>
                        </a:tabLst>
                      </a:pPr>
                      <a:r>
                        <a:rPr lang="fr-FR" sz="1400" b="1" noProof="0" dirty="0">
                          <a:solidFill>
                            <a:srgbClr val="000066"/>
                          </a:solidFill>
                          <a:effectLst/>
                          <a:latin typeface="+mn-lt"/>
                        </a:rPr>
                        <a:t>Après la dose initiale :</a:t>
                      </a:r>
                      <a:r>
                        <a:rPr lang="fr-FR" sz="1400" b="1" baseline="0" noProof="0" dirty="0">
                          <a:solidFill>
                            <a:srgbClr val="000066"/>
                          </a:solidFill>
                          <a:effectLst/>
                          <a:latin typeface="+mn-lt"/>
                        </a:rPr>
                        <a:t> </a:t>
                      </a:r>
                      <a:r>
                        <a:rPr lang="fr-FR" sz="1400" b="1" noProof="0" dirty="0">
                          <a:solidFill>
                            <a:srgbClr val="000066"/>
                          </a:solidFill>
                          <a:effectLst/>
                          <a:latin typeface="+mn-lt"/>
                        </a:rPr>
                        <a:t>1,5 mg/kg </a:t>
                      </a:r>
                      <a:r>
                        <a:rPr lang="fr-FR" sz="1400" b="1" noProof="0" dirty="0" err="1">
                          <a:solidFill>
                            <a:srgbClr val="000066"/>
                          </a:solidFill>
                          <a:effectLst/>
                          <a:latin typeface="+mn-lt"/>
                        </a:rPr>
                        <a:t>qd</a:t>
                      </a:r>
                      <a:r>
                        <a:rPr lang="fr-FR" sz="1400" b="1" noProof="0" dirty="0">
                          <a:solidFill>
                            <a:srgbClr val="000066"/>
                          </a:solidFill>
                          <a:effectLst/>
                          <a:latin typeface="+mn-lt"/>
                        </a:rPr>
                        <a:t> </a:t>
                      </a:r>
                      <a:br>
                        <a:rPr lang="fr-FR" sz="1400" b="1" noProof="0" dirty="0">
                          <a:solidFill>
                            <a:srgbClr val="000066"/>
                          </a:solidFill>
                          <a:effectLst/>
                          <a:latin typeface="+mn-lt"/>
                        </a:rPr>
                      </a:br>
                      <a:r>
                        <a:rPr lang="fr-FR" sz="1400" b="0" noProof="0" dirty="0">
                          <a:solidFill>
                            <a:srgbClr val="000066"/>
                          </a:solidFill>
                          <a:effectLst/>
                          <a:latin typeface="+mn-lt"/>
                        </a:rPr>
                        <a:t>(n = 25)</a:t>
                      </a:r>
                      <a:endParaRPr lang="fr-FR" sz="1400" b="0" noProof="0" dirty="0">
                        <a:solidFill>
                          <a:srgbClr val="000066"/>
                        </a:solidFill>
                        <a:effectLst/>
                        <a:latin typeface="+mn-lt"/>
                        <a:ea typeface="Times New Roman" panose="02020603050405020304" pitchFamily="18" charset="0"/>
                      </a:endParaRPr>
                    </a:p>
                  </a:txBody>
                  <a:tcPr marL="68576" marR="68576" marT="0" marB="0" anchor="ctr">
                    <a:lnB w="12700" cap="flat" cmpd="sng" algn="ctr">
                      <a:solidFill>
                        <a:schemeClr val="bg1"/>
                      </a:solidFill>
                      <a:prstDash val="solid"/>
                      <a:round/>
                      <a:headEnd type="none" w="med" len="med"/>
                      <a:tailEnd type="none" w="med" len="med"/>
                    </a:lnB>
                  </a:tcPr>
                </a:tc>
                <a:tc hMerge="1">
                  <a:txBody>
                    <a:bodyPr/>
                    <a:lstStyle/>
                    <a:p>
                      <a:pPr marL="0" marR="0">
                        <a:spcBef>
                          <a:spcPts val="0"/>
                        </a:spcBef>
                        <a:spcAft>
                          <a:spcPts val="0"/>
                        </a:spcAft>
                        <a:tabLst>
                          <a:tab pos="1219200" algn="l"/>
                        </a:tabLst>
                      </a:pPr>
                      <a:endParaRPr lang="en-US" sz="2400" dirty="0">
                        <a:effectLst/>
                        <a:latin typeface="Times New Roman" panose="02020603050405020304" pitchFamily="18" charset="0"/>
                        <a:ea typeface="Times New Roman" panose="02020603050405020304" pitchFamily="18" charset="0"/>
                      </a:endParaRPr>
                    </a:p>
                  </a:txBody>
                  <a:tcPr marL="68580" marR="68580" marT="0" marB="0"/>
                </a:tc>
                <a:tc gridSpan="2">
                  <a:txBody>
                    <a:bodyPr/>
                    <a:lstStyle/>
                    <a:p>
                      <a:pPr marL="0" marR="0" algn="ctr">
                        <a:spcBef>
                          <a:spcPts val="0"/>
                        </a:spcBef>
                        <a:spcAft>
                          <a:spcPts val="0"/>
                        </a:spcAft>
                        <a:tabLst>
                          <a:tab pos="1219200" algn="l"/>
                        </a:tabLst>
                      </a:pPr>
                      <a:r>
                        <a:rPr lang="fr-FR" sz="1400" b="1" noProof="0" dirty="0">
                          <a:solidFill>
                            <a:srgbClr val="000066"/>
                          </a:solidFill>
                          <a:effectLst/>
                          <a:latin typeface="+mn-lt"/>
                        </a:rPr>
                        <a:t>J15-18 :</a:t>
                      </a:r>
                      <a:r>
                        <a:rPr lang="fr-FR" sz="1400" b="1" baseline="0" noProof="0" dirty="0">
                          <a:solidFill>
                            <a:srgbClr val="000066"/>
                          </a:solidFill>
                          <a:effectLst/>
                          <a:latin typeface="+mn-lt"/>
                        </a:rPr>
                        <a:t> </a:t>
                      </a:r>
                      <a:r>
                        <a:rPr lang="fr-FR" sz="1400" b="1" noProof="0" dirty="0">
                          <a:solidFill>
                            <a:srgbClr val="000066"/>
                          </a:solidFill>
                          <a:effectLst/>
                          <a:latin typeface="+mn-lt"/>
                        </a:rPr>
                        <a:t>3,0 mg/kg </a:t>
                      </a:r>
                      <a:r>
                        <a:rPr lang="fr-FR" sz="1400" b="1" noProof="0" dirty="0" err="1">
                          <a:solidFill>
                            <a:srgbClr val="000066"/>
                          </a:solidFill>
                          <a:effectLst/>
                          <a:latin typeface="+mn-lt"/>
                        </a:rPr>
                        <a:t>bid</a:t>
                      </a:r>
                      <a:r>
                        <a:rPr lang="fr-FR" sz="1400" b="1" baseline="0" noProof="0" dirty="0">
                          <a:solidFill>
                            <a:srgbClr val="000066"/>
                          </a:solidFill>
                          <a:effectLst/>
                          <a:latin typeface="+mn-lt"/>
                        </a:rPr>
                        <a:t> </a:t>
                      </a:r>
                      <a:br>
                        <a:rPr lang="fr-FR" sz="1400" b="1" baseline="0" noProof="0" dirty="0">
                          <a:solidFill>
                            <a:srgbClr val="000066"/>
                          </a:solidFill>
                          <a:effectLst/>
                          <a:latin typeface="+mn-lt"/>
                        </a:rPr>
                      </a:br>
                      <a:r>
                        <a:rPr lang="fr-FR" sz="1400" b="0" noProof="0" dirty="0">
                          <a:solidFill>
                            <a:srgbClr val="000066"/>
                          </a:solidFill>
                          <a:effectLst/>
                          <a:latin typeface="+mn-lt"/>
                        </a:rPr>
                        <a:t>(n = 24)</a:t>
                      </a:r>
                    </a:p>
                  </a:txBody>
                  <a:tcPr marL="68576" marR="68576" marT="0" marB="0" anchor="ctr">
                    <a:lnB w="12700" cap="flat" cmpd="sng" algn="ctr">
                      <a:solidFill>
                        <a:schemeClr val="bg1"/>
                      </a:solidFill>
                      <a:prstDash val="solid"/>
                      <a:round/>
                      <a:headEnd type="none" w="med" len="med"/>
                      <a:tailEnd type="none" w="med" len="med"/>
                    </a:lnB>
                  </a:tcPr>
                </a:tc>
                <a:tc hMerge="1">
                  <a:txBody>
                    <a:bodyPr/>
                    <a:lstStyle/>
                    <a:p>
                      <a:pPr marL="0" marR="0">
                        <a:spcBef>
                          <a:spcPts val="0"/>
                        </a:spcBef>
                        <a:spcAft>
                          <a:spcPts val="0"/>
                        </a:spcAft>
                        <a:tabLst>
                          <a:tab pos="1219200" algn="l"/>
                        </a:tabLst>
                      </a:pPr>
                      <a:endParaRPr lang="en-US" sz="2400" dirty="0">
                        <a:effectLst/>
                        <a:latin typeface="Times New Roman" panose="02020603050405020304" pitchFamily="18" charset="0"/>
                        <a:ea typeface="Times New Roman" panose="02020603050405020304" pitchFamily="18" charset="0"/>
                      </a:endParaRPr>
                    </a:p>
                  </a:txBody>
                  <a:tcPr marL="68580" marR="68580" marT="0" marB="0"/>
                </a:tc>
                <a:extLst>
                  <a:ext uri="{0D108BD9-81ED-4DB2-BD59-A6C34878D82A}">
                    <a16:rowId xmlns:a16="http://schemas.microsoft.com/office/drawing/2014/main" xmlns="" val="10000"/>
                  </a:ext>
                </a:extLst>
              </a:tr>
              <a:tr h="450335">
                <a:tc vMerge="1">
                  <a:txBody>
                    <a:bodyPr/>
                    <a:lstStyle/>
                    <a:p>
                      <a:endParaRPr lang="en-US"/>
                    </a:p>
                  </a:txBody>
                  <a:tcPr/>
                </a:tc>
                <a:tc>
                  <a:txBody>
                    <a:bodyPr/>
                    <a:lstStyle/>
                    <a:p>
                      <a:pPr marL="0" marR="0" algn="ctr">
                        <a:spcBef>
                          <a:spcPts val="0"/>
                        </a:spcBef>
                        <a:spcAft>
                          <a:spcPts val="0"/>
                        </a:spcAft>
                        <a:tabLst>
                          <a:tab pos="1219200" algn="l"/>
                        </a:tabLst>
                      </a:pPr>
                      <a:r>
                        <a:rPr lang="fr-FR" sz="1400" b="1" noProof="0" dirty="0" err="1">
                          <a:solidFill>
                            <a:srgbClr val="000066"/>
                          </a:solidFill>
                          <a:effectLst/>
                          <a:latin typeface="+mn-lt"/>
                        </a:rPr>
                        <a:t>Moy</a:t>
                      </a:r>
                      <a:r>
                        <a:rPr lang="fr-FR" sz="1400" b="1" noProof="0" dirty="0">
                          <a:solidFill>
                            <a:srgbClr val="000066"/>
                          </a:solidFill>
                          <a:effectLst/>
                          <a:latin typeface="+mn-lt"/>
                        </a:rPr>
                        <a:t> géométrique</a:t>
                      </a:r>
                    </a:p>
                    <a:p>
                      <a:pPr marL="0" marR="0" algn="ctr">
                        <a:spcBef>
                          <a:spcPts val="0"/>
                        </a:spcBef>
                        <a:spcAft>
                          <a:spcPts val="0"/>
                        </a:spcAft>
                        <a:tabLst>
                          <a:tab pos="1219200" algn="l"/>
                        </a:tabLst>
                      </a:pPr>
                      <a:r>
                        <a:rPr lang="fr-FR" sz="1400" b="1" noProof="0" dirty="0">
                          <a:solidFill>
                            <a:srgbClr val="000066"/>
                          </a:solidFill>
                          <a:effectLst/>
                          <a:latin typeface="+mn-lt"/>
                        </a:rPr>
                        <a:t> (CV %)</a:t>
                      </a:r>
                      <a:endParaRPr lang="fr-FR" sz="1400" b="1" noProof="0" dirty="0">
                        <a:solidFill>
                          <a:srgbClr val="000066"/>
                        </a:solidFill>
                        <a:effectLst/>
                        <a:latin typeface="+mn-lt"/>
                        <a:ea typeface="Times New Roman" panose="02020603050405020304" pitchFamily="18" charset="0"/>
                      </a:endParaRPr>
                    </a:p>
                  </a:txBody>
                  <a:tcPr marL="68576" marR="68576"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tabLst>
                          <a:tab pos="1219200" algn="l"/>
                        </a:tabLst>
                      </a:pPr>
                      <a:r>
                        <a:rPr lang="fr-FR" sz="1400" b="1" noProof="0" dirty="0">
                          <a:solidFill>
                            <a:srgbClr val="000066"/>
                          </a:solidFill>
                          <a:effectLst/>
                          <a:latin typeface="+mn-lt"/>
                        </a:rPr>
                        <a:t>n par rapport </a:t>
                      </a:r>
                    </a:p>
                    <a:p>
                      <a:pPr marL="0" marR="0" algn="ctr">
                        <a:spcBef>
                          <a:spcPts val="0"/>
                        </a:spcBef>
                        <a:spcAft>
                          <a:spcPts val="0"/>
                        </a:spcAft>
                        <a:tabLst>
                          <a:tab pos="1219200" algn="l"/>
                        </a:tabLst>
                      </a:pPr>
                      <a:r>
                        <a:rPr lang="fr-FR" sz="1400" b="1" noProof="0" dirty="0">
                          <a:solidFill>
                            <a:srgbClr val="000066"/>
                          </a:solidFill>
                          <a:effectLst/>
                          <a:latin typeface="+mn-lt"/>
                        </a:rPr>
                        <a:t>à la cible</a:t>
                      </a:r>
                      <a:endParaRPr lang="fr-FR" sz="1400" b="1" noProof="0" dirty="0">
                        <a:solidFill>
                          <a:srgbClr val="000066"/>
                        </a:solidFill>
                        <a:effectLst/>
                        <a:latin typeface="+mn-lt"/>
                        <a:ea typeface="Times New Roman" panose="02020603050405020304" pitchFamily="18" charset="0"/>
                      </a:endParaRPr>
                    </a:p>
                  </a:txBody>
                  <a:tcPr marL="68576" marR="68576" marT="0" marB="0"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tabLst>
                          <a:tab pos="1219200" algn="l"/>
                        </a:tabLst>
                      </a:pPr>
                      <a:r>
                        <a:rPr lang="fr-FR" sz="1400" b="1" noProof="0" dirty="0" err="1">
                          <a:solidFill>
                            <a:srgbClr val="000066"/>
                          </a:solidFill>
                          <a:effectLst/>
                          <a:latin typeface="+mn-lt"/>
                        </a:rPr>
                        <a:t>Moy</a:t>
                      </a:r>
                      <a:r>
                        <a:rPr lang="fr-FR" sz="1400" b="1" noProof="0" dirty="0">
                          <a:solidFill>
                            <a:srgbClr val="000066"/>
                          </a:solidFill>
                          <a:effectLst/>
                          <a:latin typeface="+mn-lt"/>
                        </a:rPr>
                        <a:t> géométrique </a:t>
                      </a:r>
                    </a:p>
                    <a:p>
                      <a:pPr marL="0" marR="0" algn="ctr">
                        <a:spcBef>
                          <a:spcPts val="0"/>
                        </a:spcBef>
                        <a:spcAft>
                          <a:spcPts val="0"/>
                        </a:spcAft>
                        <a:tabLst>
                          <a:tab pos="1219200" algn="l"/>
                        </a:tabLst>
                      </a:pPr>
                      <a:r>
                        <a:rPr lang="fr-FR" sz="1400" b="1" noProof="0" dirty="0">
                          <a:solidFill>
                            <a:srgbClr val="000066"/>
                          </a:solidFill>
                          <a:effectLst/>
                          <a:latin typeface="+mn-lt"/>
                        </a:rPr>
                        <a:t>(CV %)</a:t>
                      </a:r>
                      <a:endParaRPr lang="fr-FR" sz="1400" b="1" noProof="0" dirty="0">
                        <a:solidFill>
                          <a:srgbClr val="000066"/>
                        </a:solidFill>
                        <a:effectLst/>
                        <a:latin typeface="+mn-lt"/>
                        <a:ea typeface="Times New Roman" panose="02020603050405020304" pitchFamily="18" charset="0"/>
                      </a:endParaRPr>
                    </a:p>
                  </a:txBody>
                  <a:tcPr marL="68576" marR="68576" marT="0" marB="0"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tabLst>
                          <a:tab pos="1219200" algn="l"/>
                        </a:tabLst>
                      </a:pPr>
                      <a:r>
                        <a:rPr lang="fr-FR" sz="1400" b="1" noProof="0" dirty="0">
                          <a:solidFill>
                            <a:srgbClr val="000066"/>
                          </a:solidFill>
                          <a:effectLst/>
                          <a:latin typeface="+mn-lt"/>
                        </a:rPr>
                        <a:t>n par rapport </a:t>
                      </a:r>
                    </a:p>
                    <a:p>
                      <a:pPr marL="0" marR="0" algn="ctr">
                        <a:spcBef>
                          <a:spcPts val="0"/>
                        </a:spcBef>
                        <a:spcAft>
                          <a:spcPts val="0"/>
                        </a:spcAft>
                        <a:tabLst>
                          <a:tab pos="1219200" algn="l"/>
                        </a:tabLst>
                      </a:pPr>
                      <a:r>
                        <a:rPr lang="fr-FR" sz="1400" b="1" noProof="0" dirty="0">
                          <a:solidFill>
                            <a:srgbClr val="000066"/>
                          </a:solidFill>
                          <a:effectLst/>
                          <a:latin typeface="+mn-lt"/>
                        </a:rPr>
                        <a:t>à la cible</a:t>
                      </a:r>
                      <a:endParaRPr lang="fr-FR" sz="1400" b="1" noProof="0" dirty="0">
                        <a:solidFill>
                          <a:srgbClr val="000066"/>
                        </a:solidFill>
                        <a:effectLst/>
                        <a:latin typeface="+mn-lt"/>
                        <a:ea typeface="Times New Roman" panose="02020603050405020304" pitchFamily="18" charset="0"/>
                      </a:endParaRPr>
                    </a:p>
                  </a:txBody>
                  <a:tcPr marL="68576" marR="68576" marT="0" marB="0"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1"/>
                  </a:ext>
                </a:extLst>
              </a:tr>
              <a:tr h="675502">
                <a:tc>
                  <a:txBody>
                    <a:bodyPr/>
                    <a:lstStyle/>
                    <a:p>
                      <a:pPr marL="0" marR="0" lvl="0" indent="0" algn="l" defTabSz="1259081" rtl="0" eaLnBrk="1" fontAlgn="auto" latinLnBrk="0" hangingPunct="1">
                        <a:lnSpc>
                          <a:spcPct val="100000"/>
                        </a:lnSpc>
                        <a:spcBef>
                          <a:spcPts val="0"/>
                        </a:spcBef>
                        <a:spcAft>
                          <a:spcPts val="0"/>
                        </a:spcAft>
                        <a:buClrTx/>
                        <a:buSzTx/>
                        <a:buFontTx/>
                        <a:buNone/>
                        <a:tabLst>
                          <a:tab pos="1219200" algn="l"/>
                        </a:tabLst>
                        <a:defRPr/>
                      </a:pPr>
                      <a:r>
                        <a:rPr lang="fr-FR" sz="1400" b="0" baseline="0" noProof="0" dirty="0">
                          <a:solidFill>
                            <a:srgbClr val="000066"/>
                          </a:solidFill>
                          <a:effectLst/>
                          <a:latin typeface="+mn-lt"/>
                        </a:rPr>
                        <a:t>ASC (</a:t>
                      </a:r>
                      <a:r>
                        <a:rPr lang="fr-FR" sz="1400" b="0" baseline="0" noProof="0" dirty="0" err="1">
                          <a:solidFill>
                            <a:srgbClr val="000066"/>
                          </a:solidFill>
                          <a:effectLst/>
                          <a:latin typeface="+mn-lt"/>
                        </a:rPr>
                        <a:t>mg.h</a:t>
                      </a:r>
                      <a:r>
                        <a:rPr lang="fr-FR" sz="1400" b="0" baseline="0" noProof="0" dirty="0">
                          <a:solidFill>
                            <a:srgbClr val="000066"/>
                          </a:solidFill>
                          <a:effectLst/>
                          <a:latin typeface="+mn-lt"/>
                        </a:rPr>
                        <a:t>/l)</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38,2 (38,4 %)</a:t>
                      </a:r>
                    </a:p>
                  </a:txBody>
                  <a:tcPr marL="68576" marR="68576" marT="0" marB="0" anchor="ctr">
                    <a:lnT w="28575" cap="flat" cmpd="sng" algn="ctr">
                      <a:solidFill>
                        <a:schemeClr val="bg1"/>
                      </a:solidFill>
                      <a:prstDash val="solid"/>
                      <a:round/>
                      <a:headEnd type="none" w="med" len="med"/>
                      <a:tailEnd type="none" w="med" len="med"/>
                    </a:lnT>
                  </a:tcPr>
                </a:tc>
                <a:tc>
                  <a:txBody>
                    <a:bodyPr/>
                    <a:lstStyle/>
                    <a:p>
                      <a:pPr marL="0" marR="0" indent="0" algn="ctr">
                        <a:spcBef>
                          <a:spcPts val="0"/>
                        </a:spcBef>
                        <a:spcAft>
                          <a:spcPts val="0"/>
                        </a:spcAft>
                        <a:buFont typeface="Wingdings" charset="0"/>
                        <a:buNone/>
                        <a:tabLst>
                          <a:tab pos="1219200" algn="l"/>
                        </a:tabLst>
                      </a:pPr>
                      <a:r>
                        <a:rPr lang="fr-FR" sz="1400" noProof="0" dirty="0">
                          <a:solidFill>
                            <a:srgbClr val="000066"/>
                          </a:solidFill>
                          <a:effectLst/>
                          <a:latin typeface="+mn-lt"/>
                        </a:rPr>
                        <a:t>&gt; (n = 11) </a:t>
                      </a:r>
                    </a:p>
                    <a:p>
                      <a:pPr marL="0" marR="0" indent="0" algn="ctr">
                        <a:spcBef>
                          <a:spcPts val="0"/>
                        </a:spcBef>
                        <a:spcAft>
                          <a:spcPts val="0"/>
                        </a:spcAft>
                        <a:buFont typeface="Wingdings" charset="0"/>
                        <a:buNone/>
                        <a:tabLst>
                          <a:tab pos="1219200" algn="l"/>
                        </a:tabLst>
                      </a:pPr>
                      <a:r>
                        <a:rPr lang="fr-FR" sz="1400" noProof="0" dirty="0">
                          <a:solidFill>
                            <a:srgbClr val="000066"/>
                          </a:solidFill>
                          <a:effectLst/>
                          <a:latin typeface="+mn-lt"/>
                        </a:rPr>
                        <a:t>= (n = 13)</a:t>
                      </a:r>
                    </a:p>
                    <a:p>
                      <a:pPr marL="0" marR="0" algn="ctr">
                        <a:spcBef>
                          <a:spcPts val="0"/>
                        </a:spcBef>
                        <a:spcAft>
                          <a:spcPts val="0"/>
                        </a:spcAft>
                        <a:tabLst>
                          <a:tab pos="1219200" algn="l"/>
                        </a:tabLst>
                      </a:pPr>
                      <a:r>
                        <a:rPr lang="fr-FR" sz="1400" noProof="0" dirty="0">
                          <a:solidFill>
                            <a:srgbClr val="000066"/>
                          </a:solidFill>
                          <a:effectLst/>
                          <a:latin typeface="+mn-lt"/>
                        </a:rPr>
                        <a:t>&lt; (n = 0)</a:t>
                      </a:r>
                      <a:endParaRPr lang="fr-FR" sz="1400" noProof="0" dirty="0">
                        <a:solidFill>
                          <a:srgbClr val="000066"/>
                        </a:solidFill>
                        <a:effectLst/>
                        <a:latin typeface="+mn-lt"/>
                        <a:ea typeface="Times New Roman" panose="02020603050405020304" pitchFamily="18" charset="0"/>
                      </a:endParaRPr>
                    </a:p>
                  </a:txBody>
                  <a:tcPr marL="68576" marR="68576" marT="0" marB="0" anchor="ctr">
                    <a:lnT w="28575"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14,3 (43,3 %)</a:t>
                      </a:r>
                      <a:endParaRPr lang="fr-FR" sz="1400" noProof="0" dirty="0">
                        <a:solidFill>
                          <a:srgbClr val="000066"/>
                        </a:solidFill>
                        <a:effectLst/>
                        <a:latin typeface="+mn-lt"/>
                        <a:ea typeface="Times New Roman" panose="02020603050405020304" pitchFamily="18" charset="0"/>
                      </a:endParaRPr>
                    </a:p>
                  </a:txBody>
                  <a:tcPr marL="68576" marR="68576" marT="0" marB="0" anchor="ctr">
                    <a:lnT w="28575" cap="flat" cmpd="sng" algn="ctr">
                      <a:solidFill>
                        <a:schemeClr val="bg1"/>
                      </a:solidFill>
                      <a:prstDash val="solid"/>
                      <a:round/>
                      <a:headEnd type="none" w="med" len="med"/>
                      <a:tailEnd type="none" w="med" len="med"/>
                    </a:lnT>
                  </a:tcPr>
                </a:tc>
                <a:tc>
                  <a:txBody>
                    <a:bodyPr/>
                    <a:lstStyle/>
                    <a:p>
                      <a:pPr marL="0" marR="0" indent="0" algn="ctr">
                        <a:spcBef>
                          <a:spcPts val="0"/>
                        </a:spcBef>
                        <a:spcAft>
                          <a:spcPts val="0"/>
                        </a:spcAft>
                        <a:buFont typeface="Wingdings" charset="0"/>
                        <a:buNone/>
                        <a:tabLst>
                          <a:tab pos="1219200" algn="l"/>
                        </a:tabLst>
                      </a:pPr>
                      <a:r>
                        <a:rPr lang="fr-FR" sz="1400" noProof="0" dirty="0">
                          <a:solidFill>
                            <a:srgbClr val="000066"/>
                          </a:solidFill>
                          <a:effectLst/>
                          <a:latin typeface="+mn-lt"/>
                        </a:rPr>
                        <a:t>&gt; (n = 8) </a:t>
                      </a:r>
                    </a:p>
                    <a:p>
                      <a:pPr marL="0" marR="0" indent="0" algn="ctr">
                        <a:spcBef>
                          <a:spcPts val="0"/>
                        </a:spcBef>
                        <a:spcAft>
                          <a:spcPts val="0"/>
                        </a:spcAft>
                        <a:buFont typeface="Wingdings" charset="0"/>
                        <a:buNone/>
                        <a:tabLst>
                          <a:tab pos="1219200" algn="l"/>
                        </a:tabLst>
                      </a:pPr>
                      <a:r>
                        <a:rPr lang="fr-FR" sz="1400" noProof="0" dirty="0">
                          <a:solidFill>
                            <a:srgbClr val="000066"/>
                          </a:solidFill>
                          <a:effectLst/>
                          <a:latin typeface="+mn-lt"/>
                        </a:rPr>
                        <a:t>= (n = 14)</a:t>
                      </a:r>
                    </a:p>
                    <a:p>
                      <a:pPr marL="0" marR="0" algn="ctr">
                        <a:spcBef>
                          <a:spcPts val="0"/>
                        </a:spcBef>
                        <a:spcAft>
                          <a:spcPts val="0"/>
                        </a:spcAft>
                        <a:tabLst>
                          <a:tab pos="1219200" algn="l"/>
                        </a:tabLst>
                      </a:pPr>
                      <a:r>
                        <a:rPr lang="fr-FR" sz="1400" noProof="0" dirty="0">
                          <a:solidFill>
                            <a:srgbClr val="000066"/>
                          </a:solidFill>
                          <a:effectLst/>
                          <a:latin typeface="+mn-lt"/>
                        </a:rPr>
                        <a:t>&lt; (n = 1)</a:t>
                      </a:r>
                      <a:endParaRPr lang="fr-FR" sz="1400" noProof="0" dirty="0">
                        <a:solidFill>
                          <a:srgbClr val="000066"/>
                        </a:solidFill>
                        <a:effectLst/>
                        <a:latin typeface="+mn-lt"/>
                        <a:ea typeface="Times New Roman" panose="02020603050405020304" pitchFamily="18" charset="0"/>
                      </a:endParaRPr>
                    </a:p>
                  </a:txBody>
                  <a:tcPr marL="68576" marR="68576" marT="0" marB="0"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xmlns="" val="10002"/>
                  </a:ext>
                </a:extLst>
              </a:tr>
              <a:tr h="450335">
                <a:tc>
                  <a:txBody>
                    <a:bodyPr/>
                    <a:lstStyle/>
                    <a:p>
                      <a:pPr marL="0" marR="0" lvl="0" indent="0" algn="l" defTabSz="1259081" rtl="0" eaLnBrk="1" fontAlgn="auto" latinLnBrk="0" hangingPunct="1">
                        <a:lnSpc>
                          <a:spcPct val="100000"/>
                        </a:lnSpc>
                        <a:spcBef>
                          <a:spcPts val="0"/>
                        </a:spcBef>
                        <a:spcAft>
                          <a:spcPts val="0"/>
                        </a:spcAft>
                        <a:buClrTx/>
                        <a:buSzTx/>
                        <a:buFontTx/>
                        <a:buNone/>
                        <a:tabLst>
                          <a:tab pos="1219200" algn="l"/>
                        </a:tabLst>
                        <a:defRPr/>
                      </a:pPr>
                      <a:r>
                        <a:rPr lang="fr-FR" sz="1400" b="0" baseline="0" noProof="0" dirty="0" err="1">
                          <a:solidFill>
                            <a:srgbClr val="000066"/>
                          </a:solidFill>
                          <a:effectLst/>
                          <a:latin typeface="+mn-lt"/>
                        </a:rPr>
                        <a:t>C</a:t>
                      </a:r>
                      <a:r>
                        <a:rPr lang="fr-FR" sz="1400" b="0" baseline="-25000" noProof="0" dirty="0" err="1">
                          <a:solidFill>
                            <a:srgbClr val="000066"/>
                          </a:solidFill>
                          <a:effectLst/>
                          <a:latin typeface="+mn-lt"/>
                        </a:rPr>
                        <a:t>min</a:t>
                      </a:r>
                      <a:r>
                        <a:rPr lang="fr-FR" sz="1400" b="0" baseline="0" noProof="0" dirty="0">
                          <a:solidFill>
                            <a:srgbClr val="000066"/>
                          </a:solidFill>
                          <a:effectLst/>
                          <a:latin typeface="+mn-lt"/>
                        </a:rPr>
                        <a:t> (</a:t>
                      </a:r>
                      <a:r>
                        <a:rPr lang="fr-FR" sz="1400" b="0" baseline="0" noProof="0" dirty="0" err="1">
                          <a:solidFill>
                            <a:srgbClr val="000066"/>
                          </a:solidFill>
                          <a:effectLst/>
                          <a:latin typeface="+mn-lt"/>
                        </a:rPr>
                        <a:t>ng</a:t>
                      </a:r>
                      <a:r>
                        <a:rPr lang="fr-FR" sz="1400" b="0" baseline="0" noProof="0" dirty="0">
                          <a:solidFill>
                            <a:srgbClr val="000066"/>
                          </a:solidFill>
                          <a:effectLst/>
                          <a:latin typeface="+mn-lt"/>
                        </a:rPr>
                        <a:t>/ml)</a:t>
                      </a:r>
                    </a:p>
                  </a:txBody>
                  <a:tcPr marL="68576" marR="68576" marT="0" marB="0" anchor="ctr"/>
                </a:tc>
                <a:tc>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r>
                        <a:rPr lang="fr-FR" sz="1400" noProof="0" dirty="0">
                          <a:solidFill>
                            <a:srgbClr val="000066"/>
                          </a:solidFill>
                          <a:effectLst/>
                          <a:latin typeface="+mn-lt"/>
                        </a:rPr>
                        <a:t>948 (64,2 %)</a:t>
                      </a:r>
                      <a:endParaRPr lang="fr-FR" sz="1400" noProof="0" dirty="0">
                        <a:solidFill>
                          <a:srgbClr val="000066"/>
                        </a:solidFill>
                        <a:effectLst/>
                        <a:latin typeface="+mn-lt"/>
                        <a:ea typeface="Times New Roman" panose="02020603050405020304" pitchFamily="18" charset="0"/>
                      </a:endParaRP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&gt;</a:t>
                      </a:r>
                      <a:r>
                        <a:rPr lang="fr-FR" sz="1400" baseline="0" noProof="0" dirty="0">
                          <a:solidFill>
                            <a:srgbClr val="000066"/>
                          </a:solidFill>
                          <a:effectLst/>
                          <a:latin typeface="+mn-lt"/>
                        </a:rPr>
                        <a:t> (n = </a:t>
                      </a:r>
                      <a:r>
                        <a:rPr lang="fr-FR" sz="1400" noProof="0" dirty="0">
                          <a:solidFill>
                            <a:srgbClr val="000066"/>
                          </a:solidFill>
                          <a:effectLst/>
                          <a:latin typeface="+mn-lt"/>
                        </a:rPr>
                        <a:t>25)</a:t>
                      </a:r>
                    </a:p>
                    <a:p>
                      <a:pPr marL="0" marR="0" algn="ctr">
                        <a:spcBef>
                          <a:spcPts val="0"/>
                        </a:spcBef>
                        <a:spcAft>
                          <a:spcPts val="0"/>
                        </a:spcAft>
                        <a:tabLst>
                          <a:tab pos="1219200" algn="l"/>
                        </a:tabLst>
                      </a:pPr>
                      <a:r>
                        <a:rPr lang="fr-FR" sz="1400" noProof="0" dirty="0">
                          <a:solidFill>
                            <a:srgbClr val="000066"/>
                          </a:solidFill>
                          <a:effectLst/>
                          <a:latin typeface="+mn-lt"/>
                        </a:rPr>
                        <a:t>&lt; (n = 0)</a:t>
                      </a:r>
                      <a:endParaRPr lang="fr-FR" sz="1400" noProof="0" dirty="0">
                        <a:solidFill>
                          <a:srgbClr val="000066"/>
                        </a:solidFill>
                        <a:effectLst/>
                        <a:latin typeface="+mn-lt"/>
                        <a:ea typeface="Times New Roman" panose="02020603050405020304" pitchFamily="18" charset="0"/>
                      </a:endParaRP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176 (93,8 %)</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&gt;</a:t>
                      </a:r>
                      <a:r>
                        <a:rPr lang="fr-FR" sz="1400" baseline="0" noProof="0" dirty="0">
                          <a:solidFill>
                            <a:srgbClr val="000066"/>
                          </a:solidFill>
                          <a:effectLst/>
                          <a:latin typeface="+mn-lt"/>
                        </a:rPr>
                        <a:t> (n = </a:t>
                      </a:r>
                      <a:r>
                        <a:rPr lang="fr-FR" sz="1400" noProof="0" dirty="0">
                          <a:solidFill>
                            <a:srgbClr val="000066"/>
                          </a:solidFill>
                          <a:effectLst/>
                          <a:latin typeface="+mn-lt"/>
                        </a:rPr>
                        <a:t>22)</a:t>
                      </a:r>
                    </a:p>
                    <a:p>
                      <a:pPr marL="0" marR="0" algn="ctr">
                        <a:spcBef>
                          <a:spcPts val="0"/>
                        </a:spcBef>
                        <a:spcAft>
                          <a:spcPts val="0"/>
                        </a:spcAft>
                        <a:tabLst>
                          <a:tab pos="1219200" algn="l"/>
                        </a:tabLst>
                      </a:pPr>
                      <a:r>
                        <a:rPr lang="fr-FR" sz="1400" noProof="0" dirty="0">
                          <a:solidFill>
                            <a:srgbClr val="000066"/>
                          </a:solidFill>
                          <a:effectLst/>
                          <a:latin typeface="+mn-lt"/>
                        </a:rPr>
                        <a:t>&lt; (n = 1)</a:t>
                      </a:r>
                      <a:endParaRPr lang="fr-FR" sz="1400" noProof="0" dirty="0">
                        <a:solidFill>
                          <a:srgbClr val="000066"/>
                        </a:solidFill>
                        <a:effectLst/>
                        <a:latin typeface="+mn-lt"/>
                        <a:ea typeface="Times New Roman" panose="02020603050405020304" pitchFamily="18" charset="0"/>
                      </a:endParaRPr>
                    </a:p>
                  </a:txBody>
                  <a:tcPr marL="68576" marR="68576" marT="0" marB="0" anchor="ctr"/>
                </a:tc>
                <a:extLst>
                  <a:ext uri="{0D108BD9-81ED-4DB2-BD59-A6C34878D82A}">
                    <a16:rowId xmlns:a16="http://schemas.microsoft.com/office/drawing/2014/main" xmlns="" val="10003"/>
                  </a:ext>
                </a:extLst>
              </a:tr>
              <a:tr h="450335">
                <a:tc>
                  <a:txBody>
                    <a:bodyPr/>
                    <a:lstStyle/>
                    <a:p>
                      <a:pPr marL="0" marR="0" lvl="0" indent="0" algn="l" defTabSz="1259081" rtl="0" eaLnBrk="1" fontAlgn="auto" latinLnBrk="0" hangingPunct="1">
                        <a:lnSpc>
                          <a:spcPct val="100000"/>
                        </a:lnSpc>
                        <a:spcBef>
                          <a:spcPts val="0"/>
                        </a:spcBef>
                        <a:spcAft>
                          <a:spcPts val="0"/>
                        </a:spcAft>
                        <a:buClrTx/>
                        <a:buSzTx/>
                        <a:buFontTx/>
                        <a:buNone/>
                        <a:tabLst>
                          <a:tab pos="1219200" algn="l"/>
                        </a:tabLst>
                        <a:defRPr/>
                      </a:pPr>
                      <a:r>
                        <a:rPr lang="fr-FR" sz="1400" b="0" baseline="0" noProof="0" dirty="0" err="1">
                          <a:solidFill>
                            <a:srgbClr val="000066"/>
                          </a:solidFill>
                          <a:effectLst/>
                          <a:latin typeface="+mn-lt"/>
                        </a:rPr>
                        <a:t>C</a:t>
                      </a:r>
                      <a:r>
                        <a:rPr lang="fr-FR" sz="1400" b="0" baseline="-25000" noProof="0" dirty="0" err="1">
                          <a:solidFill>
                            <a:srgbClr val="000066"/>
                          </a:solidFill>
                          <a:effectLst/>
                          <a:latin typeface="+mn-lt"/>
                        </a:rPr>
                        <a:t>max</a:t>
                      </a:r>
                      <a:r>
                        <a:rPr lang="fr-FR" sz="1400" b="0" baseline="-25000" noProof="0" dirty="0">
                          <a:solidFill>
                            <a:srgbClr val="000066"/>
                          </a:solidFill>
                          <a:effectLst/>
                          <a:latin typeface="+mn-lt"/>
                        </a:rPr>
                        <a:t>  </a:t>
                      </a:r>
                      <a:r>
                        <a:rPr lang="fr-FR" sz="1400" b="0" baseline="0" noProof="0" dirty="0">
                          <a:solidFill>
                            <a:srgbClr val="000066"/>
                          </a:solidFill>
                          <a:effectLst/>
                          <a:latin typeface="+mn-lt"/>
                        </a:rPr>
                        <a:t>(</a:t>
                      </a:r>
                      <a:r>
                        <a:rPr lang="fr-FR" sz="1400" b="0" baseline="0" noProof="0" dirty="0" err="1">
                          <a:solidFill>
                            <a:srgbClr val="000066"/>
                          </a:solidFill>
                          <a:effectLst/>
                          <a:latin typeface="+mn-lt"/>
                        </a:rPr>
                        <a:t>ng</a:t>
                      </a:r>
                      <a:r>
                        <a:rPr lang="fr-FR" sz="1400" b="0" baseline="0" noProof="0" dirty="0">
                          <a:solidFill>
                            <a:srgbClr val="000066"/>
                          </a:solidFill>
                          <a:effectLst/>
                          <a:latin typeface="+mn-lt"/>
                        </a:rPr>
                        <a:t>/ml)</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2 350 (35,0 %)</a:t>
                      </a:r>
                    </a:p>
                  </a:txBody>
                  <a:tcPr marL="68576" marR="68576" marT="0" marB="0" anchor="ctr"/>
                </a:tc>
                <a:tc>
                  <a:txBody>
                    <a:bodyPr/>
                    <a:lstStyle/>
                    <a:p>
                      <a:pPr marL="0" marR="0" algn="ctr">
                        <a:spcBef>
                          <a:spcPts val="0"/>
                        </a:spcBef>
                        <a:spcAft>
                          <a:spcPts val="0"/>
                        </a:spcAft>
                        <a:tabLst>
                          <a:tab pos="1219200" algn="l"/>
                        </a:tabLst>
                      </a:pPr>
                      <a:r>
                        <a:rPr lang="fr-FR" sz="1400" noProof="0">
                          <a:solidFill>
                            <a:srgbClr val="000066"/>
                          </a:solidFill>
                          <a:effectLst/>
                          <a:latin typeface="+mn-lt"/>
                        </a:rPr>
                        <a:t>&gt; (n = 0)</a:t>
                      </a:r>
                    </a:p>
                    <a:p>
                      <a:pPr marL="0" marR="0" algn="ctr">
                        <a:spcBef>
                          <a:spcPts val="0"/>
                        </a:spcBef>
                        <a:spcAft>
                          <a:spcPts val="0"/>
                        </a:spcAft>
                        <a:tabLst>
                          <a:tab pos="1219200" algn="l"/>
                        </a:tabLst>
                      </a:pPr>
                      <a:r>
                        <a:rPr lang="fr-FR" sz="1400" noProof="0">
                          <a:solidFill>
                            <a:srgbClr val="000066"/>
                          </a:solidFill>
                          <a:effectLst/>
                          <a:latin typeface="+mn-lt"/>
                        </a:rPr>
                        <a:t>&lt; (n = 25)</a:t>
                      </a:r>
                      <a:endParaRPr lang="fr-FR" sz="1400" noProof="0">
                        <a:solidFill>
                          <a:srgbClr val="000066"/>
                        </a:solidFill>
                        <a:effectLst/>
                        <a:latin typeface="+mn-lt"/>
                        <a:ea typeface="Times New Roman" panose="02020603050405020304" pitchFamily="18" charset="0"/>
                      </a:endParaRP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2 850 (41,9 %)</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&gt;</a:t>
                      </a:r>
                      <a:r>
                        <a:rPr lang="fr-FR" sz="1400" baseline="0" noProof="0" dirty="0">
                          <a:solidFill>
                            <a:srgbClr val="000066"/>
                          </a:solidFill>
                          <a:effectLst/>
                          <a:latin typeface="+mn-lt"/>
                        </a:rPr>
                        <a:t> (n = 0</a:t>
                      </a:r>
                      <a:r>
                        <a:rPr lang="fr-FR" sz="1400" noProof="0" dirty="0">
                          <a:solidFill>
                            <a:srgbClr val="000066"/>
                          </a:solidFill>
                          <a:effectLst/>
                          <a:latin typeface="+mn-lt"/>
                        </a:rPr>
                        <a:t>)</a:t>
                      </a:r>
                    </a:p>
                    <a:p>
                      <a:pPr marL="0" marR="0" algn="ctr">
                        <a:spcBef>
                          <a:spcPts val="0"/>
                        </a:spcBef>
                        <a:spcAft>
                          <a:spcPts val="0"/>
                        </a:spcAft>
                        <a:tabLst>
                          <a:tab pos="1219200" algn="l"/>
                        </a:tabLst>
                      </a:pPr>
                      <a:r>
                        <a:rPr lang="fr-FR" sz="1400" noProof="0" dirty="0">
                          <a:solidFill>
                            <a:srgbClr val="000066"/>
                          </a:solidFill>
                          <a:effectLst/>
                          <a:latin typeface="+mn-lt"/>
                        </a:rPr>
                        <a:t>&lt; (n = 24)</a:t>
                      </a:r>
                      <a:endParaRPr lang="fr-FR" sz="1400" noProof="0" dirty="0">
                        <a:solidFill>
                          <a:srgbClr val="000066"/>
                        </a:solidFill>
                        <a:effectLst/>
                        <a:latin typeface="+mn-lt"/>
                        <a:ea typeface="Times New Roman" panose="02020603050405020304" pitchFamily="18" charset="0"/>
                      </a:endParaRPr>
                    </a:p>
                  </a:txBody>
                  <a:tcPr marL="68576" marR="68576" marT="0" marB="0" anchor="ctr"/>
                </a:tc>
                <a:extLst>
                  <a:ext uri="{0D108BD9-81ED-4DB2-BD59-A6C34878D82A}">
                    <a16:rowId xmlns:a16="http://schemas.microsoft.com/office/drawing/2014/main" xmlns="" val="10004"/>
                  </a:ext>
                </a:extLst>
              </a:tr>
              <a:tr h="450335">
                <a:tc>
                  <a:txBody>
                    <a:bodyPr/>
                    <a:lstStyle/>
                    <a:p>
                      <a:pPr marL="0" marR="0" lvl="0" indent="0" algn="l" defTabSz="1259081" rtl="0" eaLnBrk="1" fontAlgn="auto" latinLnBrk="0" hangingPunct="1">
                        <a:lnSpc>
                          <a:spcPct val="100000"/>
                        </a:lnSpc>
                        <a:spcBef>
                          <a:spcPts val="0"/>
                        </a:spcBef>
                        <a:spcAft>
                          <a:spcPts val="0"/>
                        </a:spcAft>
                        <a:buClrTx/>
                        <a:buSzTx/>
                        <a:buFontTx/>
                        <a:buNone/>
                        <a:tabLst>
                          <a:tab pos="1219200" algn="l"/>
                        </a:tabLst>
                        <a:defRPr/>
                      </a:pPr>
                      <a:r>
                        <a:rPr lang="fr-FR" sz="1400" b="0" baseline="0" noProof="0" dirty="0" err="1">
                          <a:solidFill>
                            <a:srgbClr val="000066"/>
                          </a:solidFill>
                          <a:effectLst/>
                          <a:latin typeface="+mn-lt"/>
                        </a:rPr>
                        <a:t>T</a:t>
                      </a:r>
                      <a:r>
                        <a:rPr lang="fr-FR" sz="1400" b="0" baseline="-25000" noProof="0" dirty="0" err="1">
                          <a:solidFill>
                            <a:srgbClr val="000066"/>
                          </a:solidFill>
                          <a:effectLst/>
                          <a:latin typeface="+mn-lt"/>
                        </a:rPr>
                        <a:t>max</a:t>
                      </a:r>
                      <a:r>
                        <a:rPr lang="fr-FR" sz="1400" b="0" baseline="-25000" noProof="0" dirty="0">
                          <a:solidFill>
                            <a:srgbClr val="000066"/>
                          </a:solidFill>
                          <a:effectLst/>
                          <a:latin typeface="+mn-lt"/>
                        </a:rPr>
                        <a:t> </a:t>
                      </a:r>
                      <a:r>
                        <a:rPr lang="fr-FR" sz="1400" b="0" baseline="0" noProof="0" dirty="0">
                          <a:solidFill>
                            <a:srgbClr val="000066"/>
                          </a:solidFill>
                          <a:effectLst/>
                          <a:latin typeface="+mn-lt"/>
                        </a:rPr>
                        <a:t> (</a:t>
                      </a:r>
                      <a:r>
                        <a:rPr lang="fr-FR" sz="1400" b="0" baseline="0" noProof="0" dirty="0" err="1">
                          <a:solidFill>
                            <a:srgbClr val="000066"/>
                          </a:solidFill>
                          <a:effectLst/>
                          <a:latin typeface="+mn-lt"/>
                        </a:rPr>
                        <a:t>ng</a:t>
                      </a:r>
                      <a:r>
                        <a:rPr lang="fr-FR" sz="1400" b="0" baseline="0" noProof="0" dirty="0">
                          <a:solidFill>
                            <a:srgbClr val="000066"/>
                          </a:solidFill>
                          <a:effectLst/>
                          <a:latin typeface="+mn-lt"/>
                        </a:rPr>
                        <a:t>/ml)</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5,4 (57,5 %)</a:t>
                      </a:r>
                    </a:p>
                  </a:txBody>
                  <a:tcPr marL="68576" marR="68576" marT="0" marB="0" anchor="ctr"/>
                </a:tc>
                <a:tc>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r>
                        <a:rPr lang="fr-FR" sz="1400" noProof="0">
                          <a:solidFill>
                            <a:srgbClr val="000066"/>
                          </a:solidFill>
                          <a:effectLst/>
                          <a:latin typeface="+mn-lt"/>
                        </a:rPr>
                        <a:t>-</a:t>
                      </a:r>
                      <a:endParaRPr lang="fr-FR" sz="1400" noProof="0">
                        <a:solidFill>
                          <a:srgbClr val="000066"/>
                        </a:solidFill>
                        <a:effectLst/>
                        <a:latin typeface="+mn-lt"/>
                        <a:ea typeface="Times New Roman" panose="02020603050405020304" pitchFamily="18" charset="0"/>
                      </a:endParaRP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2,3 (67,1 %)</a:t>
                      </a:r>
                    </a:p>
                  </a:txBody>
                  <a:tcPr marL="68576" marR="68576" marT="0" marB="0" anchor="ctr"/>
                </a:tc>
                <a:tc>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r>
                        <a:rPr lang="fr-FR" sz="1400" noProof="0" dirty="0">
                          <a:solidFill>
                            <a:srgbClr val="000066"/>
                          </a:solidFill>
                          <a:effectLst/>
                          <a:latin typeface="+mn-lt"/>
                        </a:rPr>
                        <a:t>-</a:t>
                      </a:r>
                      <a:endParaRPr lang="fr-FR" sz="1400" noProof="0" dirty="0">
                        <a:solidFill>
                          <a:srgbClr val="000066"/>
                        </a:solidFill>
                        <a:effectLst/>
                        <a:latin typeface="+mn-lt"/>
                        <a:ea typeface="Times New Roman" panose="02020603050405020304" pitchFamily="18" charset="0"/>
                      </a:endParaRPr>
                    </a:p>
                  </a:txBody>
                  <a:tcPr marL="68576" marR="68576" marT="0" marB="0" anchor="ctr"/>
                </a:tc>
                <a:extLst>
                  <a:ext uri="{0D108BD9-81ED-4DB2-BD59-A6C34878D82A}">
                    <a16:rowId xmlns:a16="http://schemas.microsoft.com/office/drawing/2014/main" xmlns="" val="291774269"/>
                  </a:ext>
                </a:extLst>
              </a:tr>
              <a:tr h="363802">
                <a:tc>
                  <a:txBody>
                    <a:bodyPr/>
                    <a:lstStyle/>
                    <a:p>
                      <a:pPr marL="0" marR="0" lvl="0" indent="0" algn="l" defTabSz="1259081" rtl="0" eaLnBrk="1" fontAlgn="auto" latinLnBrk="0" hangingPunct="1">
                        <a:lnSpc>
                          <a:spcPct val="100000"/>
                        </a:lnSpc>
                        <a:spcBef>
                          <a:spcPts val="0"/>
                        </a:spcBef>
                        <a:spcAft>
                          <a:spcPts val="0"/>
                        </a:spcAft>
                        <a:buClrTx/>
                        <a:buSzTx/>
                        <a:buFontTx/>
                        <a:buNone/>
                        <a:tabLst>
                          <a:tab pos="1219200" algn="l"/>
                        </a:tabLst>
                        <a:defRPr/>
                      </a:pPr>
                      <a:r>
                        <a:rPr lang="fr-FR" sz="1400" b="0" baseline="0" noProof="0" dirty="0">
                          <a:solidFill>
                            <a:srgbClr val="000066"/>
                          </a:solidFill>
                          <a:effectLst/>
                          <a:latin typeface="+mn-lt"/>
                        </a:rPr>
                        <a:t>T</a:t>
                      </a:r>
                      <a:r>
                        <a:rPr lang="fr-FR" sz="1400" b="0" baseline="-25000" noProof="0" dirty="0">
                          <a:solidFill>
                            <a:srgbClr val="000066"/>
                          </a:solidFill>
                          <a:effectLst/>
                          <a:latin typeface="+mn-lt"/>
                        </a:rPr>
                        <a:t>1/2</a:t>
                      </a:r>
                      <a:r>
                        <a:rPr lang="fr-FR" sz="1400" b="0" baseline="0" noProof="0" dirty="0">
                          <a:solidFill>
                            <a:srgbClr val="000066"/>
                          </a:solidFill>
                          <a:effectLst/>
                          <a:latin typeface="+mn-lt"/>
                        </a:rPr>
                        <a:t> (h)</a:t>
                      </a: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15,8 (174,8 %)</a:t>
                      </a:r>
                    </a:p>
                  </a:txBody>
                  <a:tcPr marL="68576" marR="68576" marT="0" marB="0" anchor="ctr"/>
                </a:tc>
                <a:tc>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r>
                        <a:rPr lang="fr-FR" sz="1400" noProof="0">
                          <a:solidFill>
                            <a:srgbClr val="000066"/>
                          </a:solidFill>
                          <a:effectLst/>
                          <a:latin typeface="+mn-lt"/>
                        </a:rPr>
                        <a:t>-</a:t>
                      </a:r>
                      <a:endParaRPr lang="fr-FR" sz="1400" noProof="0">
                        <a:solidFill>
                          <a:srgbClr val="000066"/>
                        </a:solidFill>
                        <a:effectLst/>
                        <a:latin typeface="+mn-lt"/>
                        <a:ea typeface="Times New Roman" panose="02020603050405020304" pitchFamily="18" charset="0"/>
                      </a:endParaRPr>
                    </a:p>
                  </a:txBody>
                  <a:tcPr marL="68576" marR="68576" marT="0" marB="0" anchor="ctr"/>
                </a:tc>
                <a:tc>
                  <a:txBody>
                    <a:bodyPr/>
                    <a:lstStyle/>
                    <a:p>
                      <a:pPr marL="0" marR="0" algn="ctr">
                        <a:spcBef>
                          <a:spcPts val="0"/>
                        </a:spcBef>
                        <a:spcAft>
                          <a:spcPts val="0"/>
                        </a:spcAft>
                        <a:tabLst>
                          <a:tab pos="1219200" algn="l"/>
                        </a:tabLst>
                      </a:pPr>
                      <a:r>
                        <a:rPr lang="fr-FR" sz="1400" noProof="0" dirty="0">
                          <a:solidFill>
                            <a:srgbClr val="000066"/>
                          </a:solidFill>
                          <a:effectLst/>
                          <a:latin typeface="+mn-lt"/>
                        </a:rPr>
                        <a:t>2,5</a:t>
                      </a:r>
                      <a:r>
                        <a:rPr lang="fr-FR" sz="1400" baseline="0" noProof="0" dirty="0">
                          <a:solidFill>
                            <a:srgbClr val="000066"/>
                          </a:solidFill>
                          <a:effectLst/>
                          <a:latin typeface="+mn-lt"/>
                        </a:rPr>
                        <a:t> (33,5 %)</a:t>
                      </a:r>
                      <a:endParaRPr lang="fr-FR" sz="1400" noProof="0" dirty="0">
                        <a:solidFill>
                          <a:srgbClr val="000066"/>
                        </a:solidFill>
                        <a:effectLst/>
                        <a:latin typeface="+mn-lt"/>
                      </a:endParaRPr>
                    </a:p>
                  </a:txBody>
                  <a:tcPr marL="68576" marR="68576" marT="0" marB="0" anchor="ctr"/>
                </a:tc>
                <a:tc>
                  <a:txBody>
                    <a:bodyPr/>
                    <a:lstStyle/>
                    <a:p>
                      <a:pPr marL="0" marR="0" lvl="0" indent="0" algn="ctr" defTabSz="1259081" rtl="0" eaLnBrk="1" fontAlgn="auto" latinLnBrk="0" hangingPunct="1">
                        <a:lnSpc>
                          <a:spcPct val="100000"/>
                        </a:lnSpc>
                        <a:spcBef>
                          <a:spcPts val="0"/>
                        </a:spcBef>
                        <a:spcAft>
                          <a:spcPts val="0"/>
                        </a:spcAft>
                        <a:buClrTx/>
                        <a:buSzTx/>
                        <a:buFontTx/>
                        <a:buNone/>
                        <a:tabLst>
                          <a:tab pos="1219200" algn="l"/>
                        </a:tabLst>
                        <a:defRPr/>
                      </a:pPr>
                      <a:r>
                        <a:rPr lang="fr-FR" sz="1400" noProof="0" dirty="0">
                          <a:solidFill>
                            <a:srgbClr val="000066"/>
                          </a:solidFill>
                          <a:effectLst/>
                          <a:latin typeface="+mn-lt"/>
                        </a:rPr>
                        <a:t>-</a:t>
                      </a:r>
                      <a:endParaRPr lang="fr-FR" sz="1400" noProof="0" dirty="0">
                        <a:solidFill>
                          <a:srgbClr val="000066"/>
                        </a:solidFill>
                        <a:effectLst/>
                        <a:latin typeface="+mn-lt"/>
                        <a:ea typeface="Times New Roman" panose="02020603050405020304" pitchFamily="18" charset="0"/>
                      </a:endParaRPr>
                    </a:p>
                  </a:txBody>
                  <a:tcPr marL="68576" marR="68576" marT="0" marB="0" anchor="ctr"/>
                </a:tc>
                <a:extLst>
                  <a:ext uri="{0D108BD9-81ED-4DB2-BD59-A6C34878D82A}">
                    <a16:rowId xmlns:a16="http://schemas.microsoft.com/office/drawing/2014/main" xmlns="" val="3525367603"/>
                  </a:ext>
                </a:extLst>
              </a:tr>
            </a:tbl>
          </a:graphicData>
        </a:graphic>
      </p:graphicFrame>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129</a:t>
            </a:r>
          </a:p>
        </p:txBody>
      </p:sp>
    </p:spTree>
    <p:extLst>
      <p:ext uri="{BB962C8B-B14F-4D97-AF65-F5344CB8AC3E}">
        <p14:creationId xmlns:p14="http://schemas.microsoft.com/office/powerpoint/2010/main" val="5800330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Recherche de doses de RAL (granules) </a:t>
            </a:r>
            <a:br>
              <a:rPr lang="fr-FR" dirty="0"/>
            </a:br>
            <a:r>
              <a:rPr lang="fr-FR" dirty="0"/>
              <a:t>chez le nouveau-né (3)</a:t>
            </a:r>
          </a:p>
        </p:txBody>
      </p:sp>
      <p:sp>
        <p:nvSpPr>
          <p:cNvPr id="5123" name="Rectangle 3"/>
          <p:cNvSpPr>
            <a:spLocks noGrp="1" noChangeArrowheads="1"/>
          </p:cNvSpPr>
          <p:nvPr>
            <p:ph idx="1"/>
          </p:nvPr>
        </p:nvSpPr>
        <p:spPr>
          <a:xfrm>
            <a:off x="431799" y="4898686"/>
            <a:ext cx="8639175" cy="1673324"/>
          </a:xfrm>
        </p:spPr>
        <p:txBody>
          <a:bodyPr/>
          <a:lstStyle/>
          <a:p>
            <a:pPr eaLnBrk="1" hangingPunct="1"/>
            <a:r>
              <a:rPr lang="fr-FR" sz="1800" b="1" dirty="0">
                <a:solidFill>
                  <a:srgbClr val="0070C0"/>
                </a:solidFill>
              </a:rPr>
              <a:t>Conclusions </a:t>
            </a:r>
            <a:endParaRPr lang="fr-FR" sz="1800" dirty="0">
              <a:solidFill>
                <a:srgbClr val="0070C0"/>
              </a:solidFill>
            </a:endParaRPr>
          </a:p>
          <a:p>
            <a:pPr lvl="1" eaLnBrk="1" hangingPunct="1"/>
            <a:r>
              <a:rPr lang="fr-FR" sz="1600" dirty="0"/>
              <a:t>Bonne tolérance de RAL chez l’enfant dans les 6 premières semaines de vie</a:t>
            </a:r>
          </a:p>
          <a:p>
            <a:pPr lvl="1" eaLnBrk="1" hangingPunct="1"/>
            <a:r>
              <a:rPr lang="fr-FR" sz="1600" dirty="0"/>
              <a:t>La plupart des cibles fixées de </a:t>
            </a:r>
            <a:r>
              <a:rPr lang="fr-FR" sz="1600" dirty="0" err="1"/>
              <a:t>C</a:t>
            </a:r>
            <a:r>
              <a:rPr lang="fr-FR" sz="1600" baseline="-25000" dirty="0" err="1"/>
              <a:t>min</a:t>
            </a:r>
            <a:r>
              <a:rPr lang="fr-FR" sz="1600" dirty="0"/>
              <a:t>, </a:t>
            </a:r>
            <a:r>
              <a:rPr lang="fr-FR" sz="1600" dirty="0" err="1"/>
              <a:t>C</a:t>
            </a:r>
            <a:r>
              <a:rPr lang="fr-FR" sz="1600" baseline="-25000" dirty="0" err="1"/>
              <a:t>max</a:t>
            </a:r>
            <a:r>
              <a:rPr lang="fr-FR" sz="1600" dirty="0"/>
              <a:t> et ASC</a:t>
            </a:r>
            <a:r>
              <a:rPr lang="fr-FR" sz="1600" baseline="-25000" dirty="0"/>
              <a:t> </a:t>
            </a:r>
            <a:r>
              <a:rPr lang="fr-FR" sz="1600" dirty="0"/>
              <a:t>de RAL aux doses choisies ont été atteintes (exceptées certaines ASC</a:t>
            </a:r>
            <a:r>
              <a:rPr lang="fr-FR" sz="1600" baseline="-25000" dirty="0"/>
              <a:t>0-24h </a:t>
            </a:r>
            <a:r>
              <a:rPr lang="fr-FR" sz="1600" dirty="0"/>
              <a:t>légèrement plus faibles mais acceptables au regard de l’installation rapide du métabolisme dans la 1</a:t>
            </a:r>
            <a:r>
              <a:rPr lang="fr-FR" sz="1600" baseline="30000" dirty="0"/>
              <a:t>ère</a:t>
            </a:r>
            <a:r>
              <a:rPr lang="fr-FR" sz="1600" dirty="0"/>
              <a:t> semaine de vie)</a:t>
            </a:r>
          </a:p>
          <a:p>
            <a:pPr lvl="1" eaLnBrk="1" hangingPunct="1"/>
            <a:r>
              <a:rPr lang="fr-FR" sz="1600" dirty="0"/>
              <a:t>Perspectives de modélisation PK chez les enfants nés de mères traitées par RAL pendant la grossesse ainsi que chez ceux de petits poids</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Clarke DF, CROI 2017, Abs. 757</a:t>
            </a:r>
          </a:p>
        </p:txBody>
      </p:sp>
      <p:sp>
        <p:nvSpPr>
          <p:cNvPr id="2" name="ZoneTexte 1"/>
          <p:cNvSpPr txBox="1"/>
          <p:nvPr/>
        </p:nvSpPr>
        <p:spPr>
          <a:xfrm>
            <a:off x="705394" y="1137722"/>
            <a:ext cx="7644400"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Paramètres PK plasma (</a:t>
            </a:r>
            <a:r>
              <a:rPr lang="fr-FR" b="1" dirty="0" err="1">
                <a:solidFill>
                  <a:srgbClr val="0070C0"/>
                </a:solidFill>
                <a:latin typeface="Calibri" panose="020F0502020204030204" pitchFamily="34" charset="0"/>
              </a:rPr>
              <a:t>ng</a:t>
            </a:r>
            <a:r>
              <a:rPr lang="fr-FR" b="1" dirty="0">
                <a:solidFill>
                  <a:srgbClr val="0070C0"/>
                </a:solidFill>
                <a:latin typeface="Calibri" panose="020F0502020204030204" pitchFamily="34" charset="0"/>
              </a:rPr>
              <a:t>/ml) et cibles atteintes selon les doses administrées </a:t>
            </a:r>
          </a:p>
        </p:txBody>
      </p:sp>
      <p:sp>
        <p:nvSpPr>
          <p:cNvPr id="14" name="TextBox 4"/>
          <p:cNvSpPr txBox="1"/>
          <p:nvPr/>
        </p:nvSpPr>
        <p:spPr>
          <a:xfrm>
            <a:off x="4383617" y="4637115"/>
            <a:ext cx="2133600" cy="246221"/>
          </a:xfrm>
          <a:prstGeom prst="rect">
            <a:avLst/>
          </a:prstGeom>
          <a:solidFill>
            <a:srgbClr val="FFFF00"/>
          </a:solidFill>
          <a:ln w="28575">
            <a:solidFill>
              <a:schemeClr val="tx1"/>
            </a:solidFill>
          </a:ln>
        </p:spPr>
        <p:txBody>
          <a:bodyPr wrap="square" rtlCol="0">
            <a:spAutoFit/>
          </a:bodyPr>
          <a:lstStyle/>
          <a:p>
            <a:pPr algn="ctr"/>
            <a:r>
              <a:rPr lang="en-US" sz="1000" dirty="0"/>
              <a:t>3,0 mg/kg bid</a:t>
            </a:r>
          </a:p>
        </p:txBody>
      </p:sp>
      <p:sp>
        <p:nvSpPr>
          <p:cNvPr id="15" name="TextBox 53"/>
          <p:cNvSpPr txBox="1"/>
          <p:nvPr/>
        </p:nvSpPr>
        <p:spPr>
          <a:xfrm>
            <a:off x="1810807" y="4631968"/>
            <a:ext cx="2572809" cy="246221"/>
          </a:xfrm>
          <a:prstGeom prst="rect">
            <a:avLst/>
          </a:prstGeom>
          <a:solidFill>
            <a:schemeClr val="accent3">
              <a:lumMod val="90000"/>
            </a:schemeClr>
          </a:solidFill>
          <a:ln w="28575">
            <a:solidFill>
              <a:schemeClr val="tx1"/>
            </a:solidFill>
          </a:ln>
        </p:spPr>
        <p:txBody>
          <a:bodyPr wrap="square" rtlCol="0">
            <a:spAutoFit/>
          </a:bodyPr>
          <a:lstStyle/>
          <a:p>
            <a:pPr algn="ctr"/>
            <a:r>
              <a:rPr lang="en-US" sz="1000" dirty="0"/>
              <a:t>1,5 mg/kg </a:t>
            </a:r>
            <a:r>
              <a:rPr lang="en-US" sz="1000" dirty="0" err="1"/>
              <a:t>qd</a:t>
            </a:r>
            <a:endParaRPr lang="en-US" sz="1000" dirty="0"/>
          </a:p>
        </p:txBody>
      </p:sp>
      <p:sp>
        <p:nvSpPr>
          <p:cNvPr id="16" name="TextBox 56"/>
          <p:cNvSpPr txBox="1"/>
          <p:nvPr/>
        </p:nvSpPr>
        <p:spPr>
          <a:xfrm>
            <a:off x="6517217" y="4637832"/>
            <a:ext cx="970502" cy="246221"/>
          </a:xfrm>
          <a:prstGeom prst="rect">
            <a:avLst/>
          </a:prstGeom>
          <a:solidFill>
            <a:srgbClr val="FFC000"/>
          </a:solidFill>
          <a:ln w="28575">
            <a:solidFill>
              <a:schemeClr val="tx1"/>
            </a:solidFill>
          </a:ln>
        </p:spPr>
        <p:txBody>
          <a:bodyPr wrap="square" rtlCol="0">
            <a:spAutoFit/>
          </a:bodyPr>
          <a:lstStyle/>
          <a:p>
            <a:pPr algn="ctr"/>
            <a:r>
              <a:rPr lang="en-US" sz="1000" dirty="0"/>
              <a:t>6,0 mg/kg bid</a:t>
            </a:r>
          </a:p>
        </p:txBody>
      </p:sp>
      <p:grpSp>
        <p:nvGrpSpPr>
          <p:cNvPr id="10" name="Groupe 1"/>
          <p:cNvGrpSpPr/>
          <p:nvPr/>
        </p:nvGrpSpPr>
        <p:grpSpPr>
          <a:xfrm>
            <a:off x="1328712" y="1523405"/>
            <a:ext cx="6170064" cy="3110083"/>
            <a:chOff x="433716" y="2276037"/>
            <a:chExt cx="8189981" cy="4124734"/>
          </a:xfrm>
        </p:grpSpPr>
        <p:pic>
          <p:nvPicPr>
            <p:cNvPr id="12" name="Picture 47"/>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l="9280" r="1" b="10796"/>
            <a:stretch/>
          </p:blipFill>
          <p:spPr bwMode="auto">
            <a:xfrm>
              <a:off x="1125311" y="2276037"/>
              <a:ext cx="7498386" cy="3659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7" name="Connecteur droit 16"/>
            <p:cNvCxnSpPr/>
            <p:nvPr/>
          </p:nvCxnSpPr>
          <p:spPr bwMode="auto">
            <a:xfrm>
              <a:off x="1125311" y="2388054"/>
              <a:ext cx="0" cy="3537857"/>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p:cNvCxnSpPr/>
            <p:nvPr/>
          </p:nvCxnSpPr>
          <p:spPr bwMode="auto">
            <a:xfrm flipH="1">
              <a:off x="1125311" y="5935436"/>
              <a:ext cx="735874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Connecteur droit 18"/>
            <p:cNvCxnSpPr/>
            <p:nvPr/>
          </p:nvCxnSpPr>
          <p:spPr bwMode="auto">
            <a:xfrm flipH="1">
              <a:off x="1023938" y="5935436"/>
              <a:ext cx="9184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 name="Connecteur droit 19"/>
            <p:cNvCxnSpPr/>
            <p:nvPr/>
          </p:nvCxnSpPr>
          <p:spPr bwMode="auto">
            <a:xfrm flipH="1">
              <a:off x="1023938" y="5048250"/>
              <a:ext cx="9184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p:cNvCxnSpPr/>
            <p:nvPr/>
          </p:nvCxnSpPr>
          <p:spPr bwMode="auto">
            <a:xfrm flipH="1">
              <a:off x="1023938" y="4166507"/>
              <a:ext cx="9184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flipH="1">
              <a:off x="1023938" y="3279321"/>
              <a:ext cx="9184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flipH="1">
              <a:off x="1023938" y="2403021"/>
              <a:ext cx="9184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 name="ZoneTexte 23"/>
            <p:cNvSpPr txBox="1"/>
            <p:nvPr/>
          </p:nvSpPr>
          <p:spPr>
            <a:xfrm>
              <a:off x="433716" y="2279910"/>
              <a:ext cx="666424" cy="285732"/>
            </a:xfrm>
            <a:prstGeom prst="rect">
              <a:avLst/>
            </a:prstGeom>
            <a:noFill/>
          </p:spPr>
          <p:txBody>
            <a:bodyPr wrap="none" rtlCol="0">
              <a:spAutoFit/>
            </a:bodyPr>
            <a:lstStyle/>
            <a:p>
              <a:pPr algn="r"/>
              <a:r>
                <a:rPr lang="fr-FR" sz="800" dirty="0"/>
                <a:t>10 000</a:t>
              </a:r>
            </a:p>
          </p:txBody>
        </p:sp>
        <p:sp>
          <p:nvSpPr>
            <p:cNvPr id="25" name="ZoneTexte 24"/>
            <p:cNvSpPr txBox="1"/>
            <p:nvPr/>
          </p:nvSpPr>
          <p:spPr>
            <a:xfrm>
              <a:off x="510316" y="3156210"/>
              <a:ext cx="589821" cy="285732"/>
            </a:xfrm>
            <a:prstGeom prst="rect">
              <a:avLst/>
            </a:prstGeom>
            <a:noFill/>
          </p:spPr>
          <p:txBody>
            <a:bodyPr wrap="none" rtlCol="0">
              <a:spAutoFit/>
            </a:bodyPr>
            <a:lstStyle/>
            <a:p>
              <a:pPr algn="r"/>
              <a:r>
                <a:rPr lang="fr-FR" sz="800" dirty="0"/>
                <a:t>1 000</a:t>
              </a:r>
            </a:p>
          </p:txBody>
        </p:sp>
        <p:sp>
          <p:nvSpPr>
            <p:cNvPr id="26" name="ZoneTexte 25"/>
            <p:cNvSpPr txBox="1"/>
            <p:nvPr/>
          </p:nvSpPr>
          <p:spPr>
            <a:xfrm>
              <a:off x="625218" y="4033869"/>
              <a:ext cx="474922" cy="285732"/>
            </a:xfrm>
            <a:prstGeom prst="rect">
              <a:avLst/>
            </a:prstGeom>
            <a:noFill/>
          </p:spPr>
          <p:txBody>
            <a:bodyPr wrap="none" rtlCol="0">
              <a:spAutoFit/>
            </a:bodyPr>
            <a:lstStyle/>
            <a:p>
              <a:pPr algn="r"/>
              <a:r>
                <a:rPr lang="fr-FR" sz="800" dirty="0"/>
                <a:t>100</a:t>
              </a:r>
            </a:p>
          </p:txBody>
        </p:sp>
        <p:sp>
          <p:nvSpPr>
            <p:cNvPr id="27" name="ZoneTexte 26"/>
            <p:cNvSpPr txBox="1"/>
            <p:nvPr/>
          </p:nvSpPr>
          <p:spPr>
            <a:xfrm>
              <a:off x="701816" y="4925138"/>
              <a:ext cx="398322" cy="285732"/>
            </a:xfrm>
            <a:prstGeom prst="rect">
              <a:avLst/>
            </a:prstGeom>
            <a:noFill/>
          </p:spPr>
          <p:txBody>
            <a:bodyPr wrap="none" rtlCol="0">
              <a:spAutoFit/>
            </a:bodyPr>
            <a:lstStyle/>
            <a:p>
              <a:pPr algn="r"/>
              <a:r>
                <a:rPr lang="fr-FR" sz="800" dirty="0"/>
                <a:t>10</a:t>
              </a:r>
            </a:p>
          </p:txBody>
        </p:sp>
        <p:sp>
          <p:nvSpPr>
            <p:cNvPr id="28" name="ZoneTexte 27"/>
            <p:cNvSpPr txBox="1"/>
            <p:nvPr/>
          </p:nvSpPr>
          <p:spPr>
            <a:xfrm>
              <a:off x="778419" y="5812325"/>
              <a:ext cx="321721" cy="285732"/>
            </a:xfrm>
            <a:prstGeom prst="rect">
              <a:avLst/>
            </a:prstGeom>
            <a:noFill/>
          </p:spPr>
          <p:txBody>
            <a:bodyPr wrap="none" rtlCol="0">
              <a:spAutoFit/>
            </a:bodyPr>
            <a:lstStyle/>
            <a:p>
              <a:pPr algn="r"/>
              <a:r>
                <a:rPr lang="fr-FR" sz="800" dirty="0"/>
                <a:t>1</a:t>
              </a:r>
            </a:p>
          </p:txBody>
        </p:sp>
        <p:sp>
          <p:nvSpPr>
            <p:cNvPr id="30" name="ZoneTexte 29"/>
            <p:cNvSpPr txBox="1"/>
            <p:nvPr/>
          </p:nvSpPr>
          <p:spPr>
            <a:xfrm>
              <a:off x="1687414" y="5951765"/>
              <a:ext cx="557906" cy="285732"/>
            </a:xfrm>
            <a:prstGeom prst="rect">
              <a:avLst/>
            </a:prstGeom>
            <a:noFill/>
          </p:spPr>
          <p:txBody>
            <a:bodyPr wrap="none" rtlCol="0">
              <a:spAutoFit/>
            </a:bodyPr>
            <a:lstStyle/>
            <a:p>
              <a:pPr algn="ctr"/>
              <a:r>
                <a:rPr lang="fr-FR" sz="800" dirty="0"/>
                <a:t>1-2 h</a:t>
              </a:r>
            </a:p>
          </p:txBody>
        </p:sp>
        <p:sp>
          <p:nvSpPr>
            <p:cNvPr id="31" name="ZoneTexte 30"/>
            <p:cNvSpPr txBox="1"/>
            <p:nvPr/>
          </p:nvSpPr>
          <p:spPr>
            <a:xfrm>
              <a:off x="2147288" y="5951765"/>
              <a:ext cx="596206" cy="285732"/>
            </a:xfrm>
            <a:prstGeom prst="rect">
              <a:avLst/>
            </a:prstGeom>
            <a:noFill/>
          </p:spPr>
          <p:txBody>
            <a:bodyPr wrap="none" rtlCol="0">
              <a:spAutoFit/>
            </a:bodyPr>
            <a:lstStyle/>
            <a:p>
              <a:pPr algn="ctr"/>
              <a:r>
                <a:rPr lang="fr-FR" sz="800" dirty="0"/>
                <a:t>6-10h</a:t>
              </a:r>
            </a:p>
          </p:txBody>
        </p:sp>
        <p:sp>
          <p:nvSpPr>
            <p:cNvPr id="32" name="ZoneTexte 31"/>
            <p:cNvSpPr txBox="1"/>
            <p:nvPr/>
          </p:nvSpPr>
          <p:spPr>
            <a:xfrm>
              <a:off x="2718490" y="5951765"/>
              <a:ext cx="711106" cy="285732"/>
            </a:xfrm>
            <a:prstGeom prst="rect">
              <a:avLst/>
            </a:prstGeom>
            <a:noFill/>
          </p:spPr>
          <p:txBody>
            <a:bodyPr wrap="none" rtlCol="0">
              <a:spAutoFit/>
            </a:bodyPr>
            <a:lstStyle/>
            <a:p>
              <a:pPr algn="ctr"/>
              <a:r>
                <a:rPr lang="fr-FR" sz="800" dirty="0"/>
                <a:t>20-24 h</a:t>
              </a:r>
            </a:p>
          </p:txBody>
        </p:sp>
        <p:sp>
          <p:nvSpPr>
            <p:cNvPr id="33" name="ZoneTexte 32"/>
            <p:cNvSpPr txBox="1"/>
            <p:nvPr/>
          </p:nvSpPr>
          <p:spPr>
            <a:xfrm>
              <a:off x="3243733" y="5951765"/>
              <a:ext cx="811112" cy="449006"/>
            </a:xfrm>
            <a:prstGeom prst="rect">
              <a:avLst/>
            </a:prstGeom>
            <a:noFill/>
          </p:spPr>
          <p:txBody>
            <a:bodyPr wrap="none" rtlCol="0">
              <a:spAutoFit/>
            </a:bodyPr>
            <a:lstStyle/>
            <a:p>
              <a:pPr algn="ctr"/>
              <a:r>
                <a:rPr lang="fr-FR" sz="800" dirty="0"/>
                <a:t>2</a:t>
              </a:r>
              <a:r>
                <a:rPr lang="fr-FR" sz="800" baseline="30000" dirty="0"/>
                <a:t>nde</a:t>
              </a:r>
              <a:r>
                <a:rPr lang="fr-FR" sz="800" dirty="0"/>
                <a:t> dose</a:t>
              </a:r>
              <a:br>
                <a:rPr lang="fr-FR" sz="800" dirty="0"/>
              </a:br>
              <a:r>
                <a:rPr lang="fr-FR" sz="800" dirty="0"/>
                <a:t>3-6 h</a:t>
              </a:r>
            </a:p>
          </p:txBody>
        </p:sp>
        <p:sp>
          <p:nvSpPr>
            <p:cNvPr id="34" name="ZoneTexte 33"/>
            <p:cNvSpPr txBox="1"/>
            <p:nvPr/>
          </p:nvSpPr>
          <p:spPr>
            <a:xfrm>
              <a:off x="3837559" y="5951765"/>
              <a:ext cx="800473" cy="449006"/>
            </a:xfrm>
            <a:prstGeom prst="rect">
              <a:avLst/>
            </a:prstGeom>
            <a:noFill/>
          </p:spPr>
          <p:txBody>
            <a:bodyPr wrap="none" rtlCol="0">
              <a:spAutoFit/>
            </a:bodyPr>
            <a:lstStyle/>
            <a:p>
              <a:pPr algn="ctr"/>
              <a:r>
                <a:rPr lang="fr-FR" sz="800" dirty="0"/>
                <a:t>J6-9</a:t>
              </a:r>
              <a:br>
                <a:rPr lang="fr-FR" sz="800" dirty="0"/>
              </a:br>
              <a:r>
                <a:rPr lang="fr-FR" sz="800" dirty="0" err="1"/>
                <a:t>Pre</a:t>
              </a:r>
              <a:r>
                <a:rPr lang="fr-FR" sz="800" dirty="0"/>
                <a:t>-dose</a:t>
              </a:r>
            </a:p>
          </p:txBody>
        </p:sp>
        <p:sp>
          <p:nvSpPr>
            <p:cNvPr id="35" name="ZoneTexte 34"/>
            <p:cNvSpPr txBox="1"/>
            <p:nvPr/>
          </p:nvSpPr>
          <p:spPr>
            <a:xfrm>
              <a:off x="4398741" y="5951765"/>
              <a:ext cx="800473" cy="449006"/>
            </a:xfrm>
            <a:prstGeom prst="rect">
              <a:avLst/>
            </a:prstGeom>
            <a:noFill/>
          </p:spPr>
          <p:txBody>
            <a:bodyPr wrap="none" rtlCol="0">
              <a:spAutoFit/>
            </a:bodyPr>
            <a:lstStyle/>
            <a:p>
              <a:pPr algn="ctr"/>
              <a:r>
                <a:rPr lang="fr-FR" sz="800" dirty="0"/>
                <a:t>J15-18</a:t>
              </a:r>
              <a:br>
                <a:rPr lang="fr-FR" sz="800" dirty="0"/>
              </a:br>
              <a:r>
                <a:rPr lang="fr-FR" sz="800" dirty="0" err="1"/>
                <a:t>Pre</a:t>
              </a:r>
              <a:r>
                <a:rPr lang="fr-FR" sz="800" dirty="0"/>
                <a:t>-dose</a:t>
              </a:r>
            </a:p>
          </p:txBody>
        </p:sp>
        <p:sp>
          <p:nvSpPr>
            <p:cNvPr id="36" name="ZoneTexte 35"/>
            <p:cNvSpPr txBox="1"/>
            <p:nvPr/>
          </p:nvSpPr>
          <p:spPr>
            <a:xfrm>
              <a:off x="5048685" y="5951765"/>
              <a:ext cx="664295" cy="449006"/>
            </a:xfrm>
            <a:prstGeom prst="rect">
              <a:avLst/>
            </a:prstGeom>
            <a:noFill/>
          </p:spPr>
          <p:txBody>
            <a:bodyPr wrap="none" rtlCol="0">
              <a:spAutoFit/>
            </a:bodyPr>
            <a:lstStyle/>
            <a:p>
              <a:pPr algn="ctr"/>
              <a:r>
                <a:rPr lang="fr-FR" sz="800" dirty="0"/>
                <a:t>J15-18</a:t>
              </a:r>
              <a:br>
                <a:rPr lang="fr-FR" sz="800" dirty="0"/>
              </a:br>
              <a:r>
                <a:rPr lang="fr-FR" sz="800" dirty="0"/>
                <a:t>1-2 h</a:t>
              </a:r>
            </a:p>
          </p:txBody>
        </p:sp>
        <p:sp>
          <p:nvSpPr>
            <p:cNvPr id="37" name="ZoneTexte 36"/>
            <p:cNvSpPr txBox="1"/>
            <p:nvPr/>
          </p:nvSpPr>
          <p:spPr>
            <a:xfrm>
              <a:off x="5644715" y="5951765"/>
              <a:ext cx="664295" cy="449006"/>
            </a:xfrm>
            <a:prstGeom prst="rect">
              <a:avLst/>
            </a:prstGeom>
            <a:noFill/>
          </p:spPr>
          <p:txBody>
            <a:bodyPr wrap="none" rtlCol="0">
              <a:spAutoFit/>
            </a:bodyPr>
            <a:lstStyle/>
            <a:p>
              <a:pPr algn="ctr"/>
              <a:r>
                <a:rPr lang="fr-FR" sz="800" dirty="0"/>
                <a:t>J15-18</a:t>
              </a:r>
              <a:br>
                <a:rPr lang="fr-FR" sz="800" dirty="0"/>
              </a:br>
              <a:r>
                <a:rPr lang="fr-FR" sz="800" dirty="0"/>
                <a:t>4-6 h</a:t>
              </a:r>
            </a:p>
          </p:txBody>
        </p:sp>
        <p:sp>
          <p:nvSpPr>
            <p:cNvPr id="38" name="ZoneTexte 37"/>
            <p:cNvSpPr txBox="1"/>
            <p:nvPr/>
          </p:nvSpPr>
          <p:spPr>
            <a:xfrm>
              <a:off x="6187640" y="5951765"/>
              <a:ext cx="664295" cy="449006"/>
            </a:xfrm>
            <a:prstGeom prst="rect">
              <a:avLst/>
            </a:prstGeom>
            <a:noFill/>
          </p:spPr>
          <p:txBody>
            <a:bodyPr wrap="none" rtlCol="0">
              <a:spAutoFit/>
            </a:bodyPr>
            <a:lstStyle/>
            <a:p>
              <a:pPr algn="ctr"/>
              <a:r>
                <a:rPr lang="fr-FR" sz="800" dirty="0"/>
                <a:t>J15-18</a:t>
              </a:r>
              <a:br>
                <a:rPr lang="fr-FR" sz="800" dirty="0"/>
              </a:br>
              <a:r>
                <a:rPr lang="fr-FR" sz="800" dirty="0"/>
                <a:t>8-12 h</a:t>
              </a:r>
            </a:p>
          </p:txBody>
        </p:sp>
        <p:sp>
          <p:nvSpPr>
            <p:cNvPr id="39" name="ZoneTexte 38"/>
            <p:cNvSpPr txBox="1"/>
            <p:nvPr/>
          </p:nvSpPr>
          <p:spPr>
            <a:xfrm>
              <a:off x="6662476" y="5951765"/>
              <a:ext cx="800473" cy="449006"/>
            </a:xfrm>
            <a:prstGeom prst="rect">
              <a:avLst/>
            </a:prstGeom>
            <a:noFill/>
          </p:spPr>
          <p:txBody>
            <a:bodyPr wrap="none" rtlCol="0">
              <a:spAutoFit/>
            </a:bodyPr>
            <a:lstStyle/>
            <a:p>
              <a:pPr algn="ctr"/>
              <a:r>
                <a:rPr lang="fr-FR" sz="800" dirty="0"/>
                <a:t>J28-32</a:t>
              </a:r>
              <a:br>
                <a:rPr lang="fr-FR" sz="800" dirty="0"/>
              </a:br>
              <a:r>
                <a:rPr lang="fr-FR" sz="800" dirty="0" err="1"/>
                <a:t>Pre</a:t>
              </a:r>
              <a:r>
                <a:rPr lang="fr-FR" sz="800" dirty="0"/>
                <a:t>-dose</a:t>
              </a:r>
            </a:p>
          </p:txBody>
        </p:sp>
        <p:sp>
          <p:nvSpPr>
            <p:cNvPr id="40" name="ZoneTexte 39"/>
            <p:cNvSpPr txBox="1"/>
            <p:nvPr/>
          </p:nvSpPr>
          <p:spPr>
            <a:xfrm>
              <a:off x="7273511" y="5951765"/>
              <a:ext cx="800473" cy="449006"/>
            </a:xfrm>
            <a:prstGeom prst="rect">
              <a:avLst/>
            </a:prstGeom>
            <a:noFill/>
          </p:spPr>
          <p:txBody>
            <a:bodyPr wrap="none" rtlCol="0">
              <a:spAutoFit/>
            </a:bodyPr>
            <a:lstStyle/>
            <a:p>
              <a:pPr algn="ctr"/>
              <a:r>
                <a:rPr lang="fr-FR" sz="800" dirty="0"/>
                <a:t>S5-6</a:t>
              </a:r>
              <a:br>
                <a:rPr lang="fr-FR" sz="800" dirty="0"/>
              </a:br>
              <a:r>
                <a:rPr lang="fr-FR" sz="800" dirty="0" err="1"/>
                <a:t>Pre</a:t>
              </a:r>
              <a:r>
                <a:rPr lang="fr-FR" sz="800" dirty="0"/>
                <a:t>-dose</a:t>
              </a:r>
            </a:p>
          </p:txBody>
        </p:sp>
        <p:sp>
          <p:nvSpPr>
            <p:cNvPr id="41" name="ZoneTexte 40"/>
            <p:cNvSpPr txBox="1"/>
            <p:nvPr/>
          </p:nvSpPr>
          <p:spPr>
            <a:xfrm>
              <a:off x="7941384" y="5951765"/>
              <a:ext cx="557906" cy="449006"/>
            </a:xfrm>
            <a:prstGeom prst="rect">
              <a:avLst/>
            </a:prstGeom>
            <a:noFill/>
          </p:spPr>
          <p:txBody>
            <a:bodyPr wrap="none" rtlCol="0">
              <a:spAutoFit/>
            </a:bodyPr>
            <a:lstStyle/>
            <a:p>
              <a:pPr algn="ctr"/>
              <a:r>
                <a:rPr lang="fr-FR" sz="800" dirty="0"/>
                <a:t>S5-6</a:t>
              </a:r>
              <a:br>
                <a:rPr lang="fr-FR" sz="800" dirty="0"/>
              </a:br>
              <a:r>
                <a:rPr lang="fr-FR" sz="800" dirty="0"/>
                <a:t>3-6 h</a:t>
              </a:r>
            </a:p>
          </p:txBody>
        </p:sp>
        <p:sp>
          <p:nvSpPr>
            <p:cNvPr id="42" name="ZoneTexte 41"/>
            <p:cNvSpPr txBox="1"/>
            <p:nvPr/>
          </p:nvSpPr>
          <p:spPr>
            <a:xfrm>
              <a:off x="957796" y="5951765"/>
              <a:ext cx="800473" cy="285732"/>
            </a:xfrm>
            <a:prstGeom prst="rect">
              <a:avLst/>
            </a:prstGeom>
            <a:noFill/>
          </p:spPr>
          <p:txBody>
            <a:bodyPr wrap="none" rtlCol="0">
              <a:spAutoFit/>
            </a:bodyPr>
            <a:lstStyle/>
            <a:p>
              <a:pPr algn="ctr"/>
              <a:r>
                <a:rPr lang="fr-FR" sz="800" dirty="0" err="1"/>
                <a:t>Pre</a:t>
              </a:r>
              <a:r>
                <a:rPr lang="fr-FR" sz="800" dirty="0"/>
                <a:t>-dose</a:t>
              </a:r>
            </a:p>
          </p:txBody>
        </p:sp>
      </p:grpSp>
      <p:sp>
        <p:nvSpPr>
          <p:cNvPr id="43" name="ZoneTexte 4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130</a:t>
            </a:r>
          </a:p>
        </p:txBody>
      </p:sp>
    </p:spTree>
    <p:extLst>
      <p:ext uri="{BB962C8B-B14F-4D97-AF65-F5344CB8AC3E}">
        <p14:creationId xmlns:p14="http://schemas.microsoft.com/office/powerpoint/2010/main" val="115711844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3"/>
          <p:cNvSpPr>
            <a:spLocks noGrp="1" noChangeArrowheads="1"/>
          </p:cNvSpPr>
          <p:nvPr>
            <p:ph idx="1"/>
          </p:nvPr>
        </p:nvSpPr>
        <p:spPr>
          <a:xfrm>
            <a:off x="457200" y="1254350"/>
            <a:ext cx="8507413" cy="5516562"/>
          </a:xfrm>
        </p:spPr>
        <p:txBody>
          <a:bodyPr/>
          <a:lstStyle/>
          <a:p>
            <a:pPr eaLnBrk="1" hangingPunct="1"/>
            <a:r>
              <a:rPr lang="fr-FR" sz="1600" b="1" dirty="0">
                <a:solidFill>
                  <a:srgbClr val="0070C0"/>
                </a:solidFill>
              </a:rPr>
              <a:t>Objectifs : </a:t>
            </a:r>
            <a:r>
              <a:rPr lang="fr-FR" sz="1600" dirty="0"/>
              <a:t>déterminer les PK plasma d’E/C/F/TAF (150/150/200/10 mg </a:t>
            </a:r>
            <a:r>
              <a:rPr lang="fr-FR" sz="1600" dirty="0" err="1"/>
              <a:t>qd</a:t>
            </a:r>
            <a:r>
              <a:rPr lang="fr-FR" sz="1600" dirty="0"/>
              <a:t>) et la tolérance chez l’enfant âgé de 6 à 12 ans</a:t>
            </a:r>
          </a:p>
          <a:p>
            <a:pPr eaLnBrk="1" hangingPunct="1"/>
            <a:r>
              <a:rPr lang="fr-FR" sz="1600" b="1" dirty="0">
                <a:solidFill>
                  <a:srgbClr val="0070C0"/>
                </a:solidFill>
              </a:rPr>
              <a:t>Critères d’inclusion : </a:t>
            </a:r>
            <a:r>
              <a:rPr lang="fr-FR" sz="1600" dirty="0"/>
              <a:t>poids </a:t>
            </a:r>
            <a:r>
              <a:rPr lang="fr-FR" sz="1600" u="sng" dirty="0"/>
              <a:t>&gt;</a:t>
            </a:r>
            <a:r>
              <a:rPr lang="fr-FR" sz="1600" dirty="0"/>
              <a:t> 25 kg, CV &lt; 50 c/ml depuis </a:t>
            </a:r>
            <a:r>
              <a:rPr lang="fr-FR" sz="1600" u="sng" dirty="0"/>
              <a:t>&gt;</a:t>
            </a:r>
            <a:r>
              <a:rPr lang="fr-FR" sz="1600" dirty="0"/>
              <a:t> 6 mois, CD4 &gt; 100/mm</a:t>
            </a:r>
            <a:r>
              <a:rPr lang="fr-FR" sz="1600" baseline="30000" dirty="0"/>
              <a:t>3</a:t>
            </a:r>
            <a:r>
              <a:rPr lang="fr-FR" sz="1600" dirty="0"/>
              <a:t> et </a:t>
            </a:r>
            <a:r>
              <a:rPr lang="fr-FR" sz="1600" dirty="0" err="1"/>
              <a:t>DFGe</a:t>
            </a:r>
            <a:r>
              <a:rPr lang="fr-FR" sz="1600" dirty="0"/>
              <a:t> &gt; 90 ml/min/1,73m</a:t>
            </a:r>
            <a:r>
              <a:rPr lang="fr-FR" sz="1600" baseline="30000" dirty="0"/>
              <a:t>2</a:t>
            </a:r>
            <a:r>
              <a:rPr lang="fr-FR" sz="1600" dirty="0"/>
              <a:t> et capable de déglutir</a:t>
            </a:r>
          </a:p>
          <a:p>
            <a:pPr eaLnBrk="1" hangingPunct="1"/>
            <a:r>
              <a:rPr lang="fr-FR" sz="1600" b="1" dirty="0">
                <a:solidFill>
                  <a:srgbClr val="0070C0"/>
                </a:solidFill>
              </a:rPr>
              <a:t>Méthode : </a:t>
            </a:r>
            <a:r>
              <a:rPr lang="fr-FR" sz="1600" dirty="0"/>
              <a:t>mesure des concentrations plasmatiques à S4 chez 23 enfants âgés en médiane de 10 ans</a:t>
            </a:r>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marL="0" indent="0" eaLnBrk="1" hangingPunct="1">
              <a:buNone/>
            </a:pPr>
            <a:endParaRPr lang="fr-FR" sz="1600" dirty="0"/>
          </a:p>
          <a:p>
            <a:pPr eaLnBrk="1" hangingPunct="1"/>
            <a:r>
              <a:rPr lang="fr-FR" sz="1600" b="1" dirty="0">
                <a:solidFill>
                  <a:srgbClr val="0070C0"/>
                </a:solidFill>
              </a:rPr>
              <a:t>Conclusions </a:t>
            </a:r>
          </a:p>
          <a:p>
            <a:pPr lvl="1" eaLnBrk="1" hangingPunct="1"/>
            <a:r>
              <a:rPr lang="fr-FR" sz="1600" dirty="0"/>
              <a:t>Maintien de la suppression virologique à S24 chez les enfants, sans aucun arrêt de traitement et bonne tolérance, identique à l’adulte en termes de densité minérale osseuse comme rénale</a:t>
            </a:r>
          </a:p>
          <a:p>
            <a:pPr lvl="1" eaLnBrk="1" hangingPunct="1"/>
            <a:r>
              <a:rPr lang="fr-FR" sz="1600" dirty="0"/>
              <a:t>L’exposition plasmatique chez l’enfant est supérieure à celle de l’adulte</a:t>
            </a:r>
          </a:p>
          <a:p>
            <a:pPr eaLnBrk="1" hangingPunct="1"/>
            <a:endParaRPr lang="fr-FR" sz="1600" dirty="0"/>
          </a:p>
        </p:txBody>
      </p:sp>
      <p:sp>
        <p:nvSpPr>
          <p:cNvPr id="5122" name="Rectangle 2"/>
          <p:cNvSpPr>
            <a:spLocks noGrp="1" noChangeArrowheads="1"/>
          </p:cNvSpPr>
          <p:nvPr>
            <p:ph type="title"/>
          </p:nvPr>
        </p:nvSpPr>
        <p:spPr/>
        <p:txBody>
          <a:bodyPr/>
          <a:lstStyle/>
          <a:p>
            <a:pPr eaLnBrk="1" hangingPunct="1">
              <a:defRPr/>
            </a:pPr>
            <a:r>
              <a:rPr lang="fr-FR" dirty="0"/>
              <a:t>E/C/F/TAF chez l’enfant VIH :</a:t>
            </a:r>
            <a:br>
              <a:rPr lang="fr-FR" dirty="0"/>
            </a:br>
            <a:r>
              <a:rPr lang="fr-FR" dirty="0"/>
              <a:t>pharmacocinétique, efficacité et tolérance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Gaur A, CROI 2017, Abs. 424</a:t>
            </a:r>
          </a:p>
        </p:txBody>
      </p:sp>
      <p:sp>
        <p:nvSpPr>
          <p:cNvPr id="6" name="ZoneTexte 5"/>
          <p:cNvSpPr txBox="1"/>
          <p:nvPr/>
        </p:nvSpPr>
        <p:spPr>
          <a:xfrm>
            <a:off x="457200" y="2869376"/>
            <a:ext cx="8507413" cy="584776"/>
          </a:xfrm>
          <a:prstGeom prst="rect">
            <a:avLst/>
          </a:prstGeom>
          <a:noFill/>
        </p:spPr>
        <p:txBody>
          <a:bodyPr wrap="square" rtlCol="0">
            <a:spAutoFit/>
          </a:bodyPr>
          <a:lstStyle/>
          <a:p>
            <a:pPr algn="ctr"/>
            <a:r>
              <a:rPr lang="fr-FR" sz="1600" b="1" dirty="0">
                <a:solidFill>
                  <a:srgbClr val="0070C0"/>
                </a:solidFill>
                <a:latin typeface="Calibri" panose="020F0502020204030204" pitchFamily="34" charset="0"/>
              </a:rPr>
              <a:t>Expositions plasmatiques d’EVG, </a:t>
            </a:r>
            <a:r>
              <a:rPr lang="fr-FR" sz="1600" b="1" dirty="0" err="1">
                <a:solidFill>
                  <a:srgbClr val="0070C0"/>
                </a:solidFill>
                <a:latin typeface="Calibri" panose="020F0502020204030204" pitchFamily="34" charset="0"/>
              </a:rPr>
              <a:t>cobicistat</a:t>
            </a:r>
            <a:r>
              <a:rPr lang="fr-FR" sz="1600" b="1" dirty="0">
                <a:solidFill>
                  <a:srgbClr val="0070C0"/>
                </a:solidFill>
                <a:latin typeface="Calibri" panose="020F0502020204030204" pitchFamily="34" charset="0"/>
              </a:rPr>
              <a:t>, FTC, TFV et TAF chez l’enfant vs l’adulte</a:t>
            </a:r>
          </a:p>
          <a:p>
            <a:pPr algn="ctr"/>
            <a:r>
              <a:rPr lang="fr-FR" sz="1600" b="1" dirty="0">
                <a:solidFill>
                  <a:srgbClr val="0070C0"/>
                </a:solidFill>
                <a:latin typeface="Calibri" panose="020F0502020204030204" pitchFamily="34" charset="0"/>
              </a:rPr>
              <a:t>Rapport des moyennes géométriques enfant/adulte (%) et IC 90 %</a:t>
            </a:r>
          </a:p>
        </p:txBody>
      </p:sp>
      <p:grpSp>
        <p:nvGrpSpPr>
          <p:cNvPr id="2" name="Groupe 1"/>
          <p:cNvGrpSpPr/>
          <p:nvPr/>
        </p:nvGrpSpPr>
        <p:grpSpPr>
          <a:xfrm>
            <a:off x="1884976" y="3391274"/>
            <a:ext cx="5176225" cy="2081627"/>
            <a:chOff x="1884976" y="3391274"/>
            <a:chExt cx="5176225" cy="2081627"/>
          </a:xfrm>
        </p:grpSpPr>
        <p:grpSp>
          <p:nvGrpSpPr>
            <p:cNvPr id="11288" name="Groupe 11287"/>
            <p:cNvGrpSpPr/>
            <p:nvPr/>
          </p:nvGrpSpPr>
          <p:grpSpPr>
            <a:xfrm>
              <a:off x="2243138" y="3497263"/>
              <a:ext cx="4818063" cy="1671638"/>
              <a:chOff x="2462213" y="3535363"/>
              <a:chExt cx="4818063" cy="1671638"/>
            </a:xfrm>
          </p:grpSpPr>
          <p:sp>
            <p:nvSpPr>
              <p:cNvPr id="8" name="Freeform 8"/>
              <p:cNvSpPr>
                <a:spLocks/>
              </p:cNvSpPr>
              <p:nvPr/>
            </p:nvSpPr>
            <p:spPr bwMode="auto">
              <a:xfrm>
                <a:off x="2517776" y="3540126"/>
                <a:ext cx="4762500" cy="1666875"/>
              </a:xfrm>
              <a:custGeom>
                <a:avLst/>
                <a:gdLst>
                  <a:gd name="T0" fmla="*/ 3000 w 3000"/>
                  <a:gd name="T1" fmla="*/ 1050 h 1050"/>
                  <a:gd name="T2" fmla="*/ 0 w 3000"/>
                  <a:gd name="T3" fmla="*/ 1050 h 1050"/>
                  <a:gd name="T4" fmla="*/ 0 w 3000"/>
                  <a:gd name="T5" fmla="*/ 0 h 1050"/>
                </a:gdLst>
                <a:ahLst/>
                <a:cxnLst>
                  <a:cxn ang="0">
                    <a:pos x="T0" y="T1"/>
                  </a:cxn>
                  <a:cxn ang="0">
                    <a:pos x="T2" y="T3"/>
                  </a:cxn>
                  <a:cxn ang="0">
                    <a:pos x="T4" y="T5"/>
                  </a:cxn>
                </a:cxnLst>
                <a:rect l="0" t="0" r="r" b="b"/>
                <a:pathLst>
                  <a:path w="3000" h="1050">
                    <a:moveTo>
                      <a:pt x="3000" y="1050"/>
                    </a:moveTo>
                    <a:lnTo>
                      <a:pt x="0" y="1050"/>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9"/>
              <p:cNvSpPr>
                <a:spLocks noChangeShapeType="1"/>
              </p:cNvSpPr>
              <p:nvPr/>
            </p:nvSpPr>
            <p:spPr bwMode="auto">
              <a:xfrm>
                <a:off x="2462213" y="3789363"/>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10"/>
              <p:cNvSpPr>
                <a:spLocks noChangeShapeType="1"/>
              </p:cNvSpPr>
              <p:nvPr/>
            </p:nvSpPr>
            <p:spPr bwMode="auto">
              <a:xfrm>
                <a:off x="2462213" y="4025901"/>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p:cNvSpPr>
                <a:spLocks noChangeShapeType="1"/>
              </p:cNvSpPr>
              <p:nvPr/>
            </p:nvSpPr>
            <p:spPr bwMode="auto">
              <a:xfrm>
                <a:off x="2462213" y="4260851"/>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2"/>
              <p:cNvSpPr>
                <a:spLocks noChangeShapeType="1"/>
              </p:cNvSpPr>
              <p:nvPr/>
            </p:nvSpPr>
            <p:spPr bwMode="auto">
              <a:xfrm>
                <a:off x="2462213" y="4497388"/>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3"/>
              <p:cNvSpPr>
                <a:spLocks noChangeShapeType="1"/>
              </p:cNvSpPr>
              <p:nvPr/>
            </p:nvSpPr>
            <p:spPr bwMode="auto">
              <a:xfrm>
                <a:off x="2462213" y="4733926"/>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p:cNvSpPr>
                <a:spLocks noChangeShapeType="1"/>
              </p:cNvSpPr>
              <p:nvPr/>
            </p:nvSpPr>
            <p:spPr bwMode="auto">
              <a:xfrm>
                <a:off x="2462213" y="4968876"/>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p:cNvSpPr>
                <a:spLocks noChangeShapeType="1"/>
              </p:cNvSpPr>
              <p:nvPr/>
            </p:nvSpPr>
            <p:spPr bwMode="auto">
              <a:xfrm>
                <a:off x="2462213" y="5207001"/>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6"/>
              <p:cNvSpPr>
                <a:spLocks noChangeShapeType="1"/>
              </p:cNvSpPr>
              <p:nvPr/>
            </p:nvSpPr>
            <p:spPr bwMode="auto">
              <a:xfrm>
                <a:off x="2462213" y="3552826"/>
                <a:ext cx="555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7"/>
              <p:cNvSpPr>
                <a:spLocks noChangeShapeType="1"/>
              </p:cNvSpPr>
              <p:nvPr/>
            </p:nvSpPr>
            <p:spPr bwMode="auto">
              <a:xfrm flipH="1">
                <a:off x="2517776" y="4733926"/>
                <a:ext cx="4756150" cy="0"/>
              </a:xfrm>
              <a:prstGeom prst="line">
                <a:avLst/>
              </a:prstGeom>
              <a:noFill/>
              <a:ln w="6350">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8"/>
              <p:cNvSpPr>
                <a:spLocks noChangeShapeType="1"/>
              </p:cNvSpPr>
              <p:nvPr/>
            </p:nvSpPr>
            <p:spPr bwMode="auto">
              <a:xfrm flipH="1">
                <a:off x="5784851" y="4400551"/>
                <a:ext cx="79375"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9"/>
              <p:cNvSpPr>
                <a:spLocks noChangeShapeType="1"/>
              </p:cNvSpPr>
              <p:nvPr/>
            </p:nvSpPr>
            <p:spPr bwMode="auto">
              <a:xfrm flipV="1">
                <a:off x="5864226" y="4400551"/>
                <a:ext cx="0" cy="119063"/>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p:cNvSpPr>
                <a:spLocks noChangeShapeType="1"/>
              </p:cNvSpPr>
              <p:nvPr/>
            </p:nvSpPr>
            <p:spPr bwMode="auto">
              <a:xfrm flipH="1">
                <a:off x="6818313" y="4489451"/>
                <a:ext cx="77788"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p:cNvSpPr>
                <a:spLocks noChangeShapeType="1"/>
              </p:cNvSpPr>
              <p:nvPr/>
            </p:nvSpPr>
            <p:spPr bwMode="auto">
              <a:xfrm flipV="1">
                <a:off x="6818313" y="4489451"/>
                <a:ext cx="0" cy="55563"/>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p:cNvSpPr>
                <a:spLocks noChangeShapeType="1"/>
              </p:cNvSpPr>
              <p:nvPr/>
            </p:nvSpPr>
            <p:spPr bwMode="auto">
              <a:xfrm flipV="1">
                <a:off x="6818313" y="4432301"/>
                <a:ext cx="0" cy="5715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p:cNvSpPr>
                <a:spLocks noChangeShapeType="1"/>
              </p:cNvSpPr>
              <p:nvPr/>
            </p:nvSpPr>
            <p:spPr bwMode="auto">
              <a:xfrm flipH="1">
                <a:off x="6737351" y="4489451"/>
                <a:ext cx="80963"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p:cNvSpPr>
                <a:spLocks noChangeShapeType="1"/>
              </p:cNvSpPr>
              <p:nvPr/>
            </p:nvSpPr>
            <p:spPr bwMode="auto">
              <a:xfrm flipV="1">
                <a:off x="5864226" y="4265613"/>
                <a:ext cx="0" cy="134938"/>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5"/>
              <p:cNvSpPr>
                <a:spLocks noChangeShapeType="1"/>
              </p:cNvSpPr>
              <p:nvPr/>
            </p:nvSpPr>
            <p:spPr bwMode="auto">
              <a:xfrm flipH="1">
                <a:off x="3878263" y="4464051"/>
                <a:ext cx="80963"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flipV="1">
                <a:off x="3959226" y="4464051"/>
                <a:ext cx="0" cy="157163"/>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7"/>
              <p:cNvSpPr>
                <a:spLocks noChangeShapeType="1"/>
              </p:cNvSpPr>
              <p:nvPr/>
            </p:nvSpPr>
            <p:spPr bwMode="auto">
              <a:xfrm flipV="1">
                <a:off x="2808288" y="4579938"/>
                <a:ext cx="0" cy="153988"/>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8"/>
              <p:cNvSpPr>
                <a:spLocks noChangeShapeType="1"/>
              </p:cNvSpPr>
              <p:nvPr/>
            </p:nvSpPr>
            <p:spPr bwMode="auto">
              <a:xfrm flipV="1">
                <a:off x="2808288" y="4391026"/>
                <a:ext cx="0" cy="188913"/>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9"/>
              <p:cNvSpPr>
                <a:spLocks noChangeShapeType="1"/>
              </p:cNvSpPr>
              <p:nvPr/>
            </p:nvSpPr>
            <p:spPr bwMode="auto">
              <a:xfrm flipH="1">
                <a:off x="5864226" y="4400551"/>
                <a:ext cx="79375"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30"/>
              <p:cNvSpPr>
                <a:spLocks noChangeShapeType="1"/>
              </p:cNvSpPr>
              <p:nvPr/>
            </p:nvSpPr>
            <p:spPr bwMode="auto">
              <a:xfrm flipH="1">
                <a:off x="2728913" y="4579938"/>
                <a:ext cx="79375"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31"/>
              <p:cNvSpPr>
                <a:spLocks noChangeShapeType="1"/>
              </p:cNvSpPr>
              <p:nvPr/>
            </p:nvSpPr>
            <p:spPr bwMode="auto">
              <a:xfrm flipH="1">
                <a:off x="4914901" y="4378326"/>
                <a:ext cx="79375"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64" name="Line 32"/>
              <p:cNvSpPr>
                <a:spLocks noChangeShapeType="1"/>
              </p:cNvSpPr>
              <p:nvPr/>
            </p:nvSpPr>
            <p:spPr bwMode="auto">
              <a:xfrm flipH="1">
                <a:off x="4837113" y="4378326"/>
                <a:ext cx="77788"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65" name="Line 33"/>
              <p:cNvSpPr>
                <a:spLocks noChangeShapeType="1"/>
              </p:cNvSpPr>
              <p:nvPr/>
            </p:nvSpPr>
            <p:spPr bwMode="auto">
              <a:xfrm flipV="1">
                <a:off x="4914901" y="4378326"/>
                <a:ext cx="0" cy="80963"/>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67" name="Line 34"/>
              <p:cNvSpPr>
                <a:spLocks noChangeShapeType="1"/>
              </p:cNvSpPr>
              <p:nvPr/>
            </p:nvSpPr>
            <p:spPr bwMode="auto">
              <a:xfrm flipV="1">
                <a:off x="4914901" y="4295776"/>
                <a:ext cx="0" cy="8255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68" name="Line 35"/>
              <p:cNvSpPr>
                <a:spLocks noChangeShapeType="1"/>
              </p:cNvSpPr>
              <p:nvPr/>
            </p:nvSpPr>
            <p:spPr bwMode="auto">
              <a:xfrm flipH="1">
                <a:off x="3959226" y="4464051"/>
                <a:ext cx="77788"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69" name="Line 36"/>
              <p:cNvSpPr>
                <a:spLocks noChangeShapeType="1"/>
              </p:cNvSpPr>
              <p:nvPr/>
            </p:nvSpPr>
            <p:spPr bwMode="auto">
              <a:xfrm flipV="1">
                <a:off x="3959226" y="4265613"/>
                <a:ext cx="0" cy="198438"/>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0" name="Line 37"/>
              <p:cNvSpPr>
                <a:spLocks noChangeShapeType="1"/>
              </p:cNvSpPr>
              <p:nvPr/>
            </p:nvSpPr>
            <p:spPr bwMode="auto">
              <a:xfrm flipH="1">
                <a:off x="2808288" y="4579938"/>
                <a:ext cx="79375" cy="0"/>
              </a:xfrm>
              <a:prstGeom prst="line">
                <a:avLst/>
              </a:prstGeom>
              <a:noFill/>
              <a:ln w="1905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2" name="Line 38"/>
              <p:cNvSpPr>
                <a:spLocks noChangeShapeType="1"/>
              </p:cNvSpPr>
              <p:nvPr/>
            </p:nvSpPr>
            <p:spPr bwMode="auto">
              <a:xfrm flipV="1">
                <a:off x="3189288" y="4803776"/>
                <a:ext cx="0" cy="155575"/>
              </a:xfrm>
              <a:prstGeom prst="line">
                <a:avLst/>
              </a:prstGeom>
              <a:noFill/>
              <a:ln w="19050">
                <a:solidFill>
                  <a:srgbClr val="FF33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3" name="Line 39"/>
              <p:cNvSpPr>
                <a:spLocks noChangeShapeType="1"/>
              </p:cNvSpPr>
              <p:nvPr/>
            </p:nvSpPr>
            <p:spPr bwMode="auto">
              <a:xfrm flipH="1">
                <a:off x="3108326" y="4803776"/>
                <a:ext cx="80963" cy="0"/>
              </a:xfrm>
              <a:prstGeom prst="line">
                <a:avLst/>
              </a:prstGeom>
              <a:noFill/>
              <a:ln w="19050">
                <a:solidFill>
                  <a:srgbClr val="FF33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4" name="Freeform 40"/>
              <p:cNvSpPr>
                <a:spLocks/>
              </p:cNvSpPr>
              <p:nvPr/>
            </p:nvSpPr>
            <p:spPr bwMode="auto">
              <a:xfrm>
                <a:off x="3189288" y="4578351"/>
                <a:ext cx="0" cy="225425"/>
              </a:xfrm>
              <a:custGeom>
                <a:avLst/>
                <a:gdLst>
                  <a:gd name="T0" fmla="*/ 142 h 142"/>
                  <a:gd name="T1" fmla="*/ 98 h 142"/>
                  <a:gd name="T2" fmla="*/ 0 h 142"/>
                </a:gdLst>
                <a:ahLst/>
                <a:cxnLst>
                  <a:cxn ang="0">
                    <a:pos x="0" y="T0"/>
                  </a:cxn>
                  <a:cxn ang="0">
                    <a:pos x="0" y="T1"/>
                  </a:cxn>
                  <a:cxn ang="0">
                    <a:pos x="0" y="T2"/>
                  </a:cxn>
                </a:cxnLst>
                <a:rect l="0" t="0" r="r" b="b"/>
                <a:pathLst>
                  <a:path h="142">
                    <a:moveTo>
                      <a:pt x="0" y="142"/>
                    </a:moveTo>
                    <a:lnTo>
                      <a:pt x="0" y="98"/>
                    </a:lnTo>
                    <a:lnTo>
                      <a:pt x="0" y="0"/>
                    </a:lnTo>
                  </a:path>
                </a:pathLst>
              </a:custGeom>
              <a:noFill/>
              <a:ln w="19050">
                <a:solidFill>
                  <a:srgbClr val="FF33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5" name="Line 41"/>
              <p:cNvSpPr>
                <a:spLocks noChangeShapeType="1"/>
              </p:cNvSpPr>
              <p:nvPr/>
            </p:nvSpPr>
            <p:spPr bwMode="auto">
              <a:xfrm flipH="1">
                <a:off x="3189288" y="4803776"/>
                <a:ext cx="77788" cy="0"/>
              </a:xfrm>
              <a:prstGeom prst="line">
                <a:avLst/>
              </a:prstGeom>
              <a:noFill/>
              <a:ln w="19050">
                <a:solidFill>
                  <a:srgbClr val="FF33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76" name="Freeform 42"/>
              <p:cNvSpPr>
                <a:spLocks/>
              </p:cNvSpPr>
              <p:nvPr/>
            </p:nvSpPr>
            <p:spPr bwMode="auto">
              <a:xfrm>
                <a:off x="2798763" y="3535363"/>
                <a:ext cx="74613" cy="77788"/>
              </a:xfrm>
              <a:custGeom>
                <a:avLst/>
                <a:gdLst>
                  <a:gd name="T0" fmla="*/ 41 w 47"/>
                  <a:gd name="T1" fmla="*/ 41 h 49"/>
                  <a:gd name="T2" fmla="*/ 44 w 47"/>
                  <a:gd name="T3" fmla="*/ 38 h 49"/>
                  <a:gd name="T4" fmla="*/ 46 w 47"/>
                  <a:gd name="T5" fmla="*/ 34 h 49"/>
                  <a:gd name="T6" fmla="*/ 47 w 47"/>
                  <a:gd name="T7" fmla="*/ 30 h 49"/>
                  <a:gd name="T8" fmla="*/ 47 w 47"/>
                  <a:gd name="T9" fmla="*/ 25 h 49"/>
                  <a:gd name="T10" fmla="*/ 46 w 47"/>
                  <a:gd name="T11" fmla="*/ 15 h 49"/>
                  <a:gd name="T12" fmla="*/ 41 w 47"/>
                  <a:gd name="T13" fmla="*/ 8 h 49"/>
                  <a:gd name="T14" fmla="*/ 37 w 47"/>
                  <a:gd name="T15" fmla="*/ 5 h 49"/>
                  <a:gd name="T16" fmla="*/ 33 w 47"/>
                  <a:gd name="T17" fmla="*/ 3 h 49"/>
                  <a:gd name="T18" fmla="*/ 28 w 47"/>
                  <a:gd name="T19" fmla="*/ 2 h 49"/>
                  <a:gd name="T20" fmla="*/ 24 w 47"/>
                  <a:gd name="T21" fmla="*/ 0 h 49"/>
                  <a:gd name="T22" fmla="*/ 15 w 47"/>
                  <a:gd name="T23" fmla="*/ 3 h 49"/>
                  <a:gd name="T24" fmla="*/ 6 w 47"/>
                  <a:gd name="T25" fmla="*/ 8 h 49"/>
                  <a:gd name="T26" fmla="*/ 1 w 47"/>
                  <a:gd name="T27" fmla="*/ 15 h 49"/>
                  <a:gd name="T28" fmla="*/ 0 w 47"/>
                  <a:gd name="T29" fmla="*/ 25 h 49"/>
                  <a:gd name="T30" fmla="*/ 0 w 47"/>
                  <a:gd name="T31" fmla="*/ 30 h 49"/>
                  <a:gd name="T32" fmla="*/ 1 w 47"/>
                  <a:gd name="T33" fmla="*/ 34 h 49"/>
                  <a:gd name="T34" fmla="*/ 3 w 47"/>
                  <a:gd name="T35" fmla="*/ 38 h 49"/>
                  <a:gd name="T36" fmla="*/ 6 w 47"/>
                  <a:gd name="T37" fmla="*/ 41 h 49"/>
                  <a:gd name="T38" fmla="*/ 15 w 47"/>
                  <a:gd name="T39" fmla="*/ 47 h 49"/>
                  <a:gd name="T40" fmla="*/ 24 w 47"/>
                  <a:gd name="T41" fmla="*/ 49 h 49"/>
                  <a:gd name="T42" fmla="*/ 28 w 47"/>
                  <a:gd name="T43" fmla="*/ 48 h 49"/>
                  <a:gd name="T44" fmla="*/ 33 w 47"/>
                  <a:gd name="T45" fmla="*/ 47 h 49"/>
                  <a:gd name="T46" fmla="*/ 37 w 47"/>
                  <a:gd name="T47" fmla="*/ 45 h 49"/>
                  <a:gd name="T48" fmla="*/ 41 w 47"/>
                  <a:gd name="T49" fmla="*/ 41 h 49"/>
                  <a:gd name="T50" fmla="*/ 41 w 47"/>
                  <a:gd name="T51"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9">
                    <a:moveTo>
                      <a:pt x="41" y="41"/>
                    </a:moveTo>
                    <a:lnTo>
                      <a:pt x="44" y="38"/>
                    </a:lnTo>
                    <a:lnTo>
                      <a:pt x="46" y="34"/>
                    </a:lnTo>
                    <a:lnTo>
                      <a:pt x="47" y="30"/>
                    </a:lnTo>
                    <a:lnTo>
                      <a:pt x="47" y="25"/>
                    </a:lnTo>
                    <a:lnTo>
                      <a:pt x="46" y="15"/>
                    </a:lnTo>
                    <a:lnTo>
                      <a:pt x="41" y="8"/>
                    </a:lnTo>
                    <a:lnTo>
                      <a:pt x="37" y="5"/>
                    </a:lnTo>
                    <a:lnTo>
                      <a:pt x="33" y="3"/>
                    </a:lnTo>
                    <a:lnTo>
                      <a:pt x="28" y="2"/>
                    </a:lnTo>
                    <a:lnTo>
                      <a:pt x="24" y="0"/>
                    </a:lnTo>
                    <a:lnTo>
                      <a:pt x="15" y="3"/>
                    </a:lnTo>
                    <a:lnTo>
                      <a:pt x="6" y="8"/>
                    </a:lnTo>
                    <a:lnTo>
                      <a:pt x="1" y="15"/>
                    </a:lnTo>
                    <a:lnTo>
                      <a:pt x="0" y="25"/>
                    </a:lnTo>
                    <a:lnTo>
                      <a:pt x="0" y="30"/>
                    </a:lnTo>
                    <a:lnTo>
                      <a:pt x="1" y="34"/>
                    </a:lnTo>
                    <a:lnTo>
                      <a:pt x="3" y="38"/>
                    </a:lnTo>
                    <a:lnTo>
                      <a:pt x="6" y="41"/>
                    </a:lnTo>
                    <a:lnTo>
                      <a:pt x="15" y="47"/>
                    </a:lnTo>
                    <a:lnTo>
                      <a:pt x="24" y="49"/>
                    </a:lnTo>
                    <a:lnTo>
                      <a:pt x="28" y="48"/>
                    </a:lnTo>
                    <a:lnTo>
                      <a:pt x="33" y="47"/>
                    </a:lnTo>
                    <a:lnTo>
                      <a:pt x="37" y="45"/>
                    </a:lnTo>
                    <a:lnTo>
                      <a:pt x="41" y="41"/>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77" name="Freeform 43"/>
              <p:cNvSpPr>
                <a:spLocks/>
              </p:cNvSpPr>
              <p:nvPr/>
            </p:nvSpPr>
            <p:spPr bwMode="auto">
              <a:xfrm>
                <a:off x="2798763" y="3738563"/>
                <a:ext cx="76200" cy="76200"/>
              </a:xfrm>
              <a:custGeom>
                <a:avLst/>
                <a:gdLst>
                  <a:gd name="T0" fmla="*/ 24 w 48"/>
                  <a:gd name="T1" fmla="*/ 48 h 48"/>
                  <a:gd name="T2" fmla="*/ 28 w 48"/>
                  <a:gd name="T3" fmla="*/ 47 h 48"/>
                  <a:gd name="T4" fmla="*/ 33 w 48"/>
                  <a:gd name="T5" fmla="*/ 46 h 48"/>
                  <a:gd name="T6" fmla="*/ 37 w 48"/>
                  <a:gd name="T7" fmla="*/ 44 h 48"/>
                  <a:gd name="T8" fmla="*/ 41 w 48"/>
                  <a:gd name="T9" fmla="*/ 40 h 48"/>
                  <a:gd name="T10" fmla="*/ 44 w 48"/>
                  <a:gd name="T11" fmla="*/ 37 h 48"/>
                  <a:gd name="T12" fmla="*/ 46 w 48"/>
                  <a:gd name="T13" fmla="*/ 33 h 48"/>
                  <a:gd name="T14" fmla="*/ 47 w 48"/>
                  <a:gd name="T15" fmla="*/ 29 h 48"/>
                  <a:gd name="T16" fmla="*/ 48 w 48"/>
                  <a:gd name="T17" fmla="*/ 24 h 48"/>
                  <a:gd name="T18" fmla="*/ 46 w 48"/>
                  <a:gd name="T19" fmla="*/ 14 h 48"/>
                  <a:gd name="T20" fmla="*/ 41 w 48"/>
                  <a:gd name="T21" fmla="*/ 7 h 48"/>
                  <a:gd name="T22" fmla="*/ 37 w 48"/>
                  <a:gd name="T23" fmla="*/ 4 h 48"/>
                  <a:gd name="T24" fmla="*/ 33 w 48"/>
                  <a:gd name="T25" fmla="*/ 2 h 48"/>
                  <a:gd name="T26" fmla="*/ 28 w 48"/>
                  <a:gd name="T27" fmla="*/ 1 h 48"/>
                  <a:gd name="T28" fmla="*/ 24 w 48"/>
                  <a:gd name="T29" fmla="*/ 0 h 48"/>
                  <a:gd name="T30" fmla="*/ 15 w 48"/>
                  <a:gd name="T31" fmla="*/ 2 h 48"/>
                  <a:gd name="T32" fmla="*/ 6 w 48"/>
                  <a:gd name="T33" fmla="*/ 7 h 48"/>
                  <a:gd name="T34" fmla="*/ 1 w 48"/>
                  <a:gd name="T35" fmla="*/ 14 h 48"/>
                  <a:gd name="T36" fmla="*/ 0 w 48"/>
                  <a:gd name="T37" fmla="*/ 24 h 48"/>
                  <a:gd name="T38" fmla="*/ 0 w 48"/>
                  <a:gd name="T39" fmla="*/ 29 h 48"/>
                  <a:gd name="T40" fmla="*/ 1 w 48"/>
                  <a:gd name="T41" fmla="*/ 33 h 48"/>
                  <a:gd name="T42" fmla="*/ 3 w 48"/>
                  <a:gd name="T43" fmla="*/ 37 h 48"/>
                  <a:gd name="T44" fmla="*/ 6 w 48"/>
                  <a:gd name="T45" fmla="*/ 40 h 48"/>
                  <a:gd name="T46" fmla="*/ 15 w 48"/>
                  <a:gd name="T47" fmla="*/ 46 h 48"/>
                  <a:gd name="T48" fmla="*/ 24 w 48"/>
                  <a:gd name="T49" fmla="*/ 48 h 48"/>
                  <a:gd name="T50" fmla="*/ 24 w 48"/>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24" y="48"/>
                    </a:moveTo>
                    <a:lnTo>
                      <a:pt x="28" y="47"/>
                    </a:lnTo>
                    <a:lnTo>
                      <a:pt x="33" y="46"/>
                    </a:lnTo>
                    <a:lnTo>
                      <a:pt x="37" y="44"/>
                    </a:lnTo>
                    <a:lnTo>
                      <a:pt x="41" y="40"/>
                    </a:lnTo>
                    <a:lnTo>
                      <a:pt x="44" y="37"/>
                    </a:lnTo>
                    <a:lnTo>
                      <a:pt x="46" y="33"/>
                    </a:lnTo>
                    <a:lnTo>
                      <a:pt x="47" y="29"/>
                    </a:lnTo>
                    <a:lnTo>
                      <a:pt x="48" y="24"/>
                    </a:lnTo>
                    <a:lnTo>
                      <a:pt x="46" y="14"/>
                    </a:lnTo>
                    <a:lnTo>
                      <a:pt x="41" y="7"/>
                    </a:lnTo>
                    <a:lnTo>
                      <a:pt x="37" y="4"/>
                    </a:lnTo>
                    <a:lnTo>
                      <a:pt x="33" y="2"/>
                    </a:lnTo>
                    <a:lnTo>
                      <a:pt x="28" y="1"/>
                    </a:lnTo>
                    <a:lnTo>
                      <a:pt x="24" y="0"/>
                    </a:lnTo>
                    <a:lnTo>
                      <a:pt x="15" y="2"/>
                    </a:lnTo>
                    <a:lnTo>
                      <a:pt x="6" y="7"/>
                    </a:lnTo>
                    <a:lnTo>
                      <a:pt x="1" y="14"/>
                    </a:lnTo>
                    <a:lnTo>
                      <a:pt x="0" y="24"/>
                    </a:lnTo>
                    <a:lnTo>
                      <a:pt x="0" y="29"/>
                    </a:lnTo>
                    <a:lnTo>
                      <a:pt x="1" y="33"/>
                    </a:lnTo>
                    <a:lnTo>
                      <a:pt x="3" y="37"/>
                    </a:lnTo>
                    <a:lnTo>
                      <a:pt x="6" y="40"/>
                    </a:lnTo>
                    <a:lnTo>
                      <a:pt x="15" y="46"/>
                    </a:lnTo>
                    <a:lnTo>
                      <a:pt x="24" y="48"/>
                    </a:lnTo>
                    <a:lnTo>
                      <a:pt x="24" y="48"/>
                    </a:lnTo>
                    <a:close/>
                  </a:path>
                </a:pathLst>
              </a:custGeom>
              <a:solidFill>
                <a:srgbClr val="FF3366"/>
              </a:solidFill>
              <a:ln w="0">
                <a:solidFill>
                  <a:srgbClr val="FF33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78" name="Freeform 44"/>
              <p:cNvSpPr>
                <a:spLocks/>
              </p:cNvSpPr>
              <p:nvPr/>
            </p:nvSpPr>
            <p:spPr bwMode="auto">
              <a:xfrm>
                <a:off x="3149601" y="4765676"/>
                <a:ext cx="77788" cy="76200"/>
              </a:xfrm>
              <a:custGeom>
                <a:avLst/>
                <a:gdLst>
                  <a:gd name="T0" fmla="*/ 25 w 49"/>
                  <a:gd name="T1" fmla="*/ 48 h 48"/>
                  <a:gd name="T2" fmla="*/ 29 w 49"/>
                  <a:gd name="T3" fmla="*/ 47 h 48"/>
                  <a:gd name="T4" fmla="*/ 34 w 49"/>
                  <a:gd name="T5" fmla="*/ 46 h 48"/>
                  <a:gd name="T6" fmla="*/ 37 w 49"/>
                  <a:gd name="T7" fmla="*/ 44 h 48"/>
                  <a:gd name="T8" fmla="*/ 41 w 49"/>
                  <a:gd name="T9" fmla="*/ 41 h 48"/>
                  <a:gd name="T10" fmla="*/ 45 w 49"/>
                  <a:gd name="T11" fmla="*/ 37 h 48"/>
                  <a:gd name="T12" fmla="*/ 47 w 49"/>
                  <a:gd name="T13" fmla="*/ 33 h 48"/>
                  <a:gd name="T14" fmla="*/ 48 w 49"/>
                  <a:gd name="T15" fmla="*/ 29 h 48"/>
                  <a:gd name="T16" fmla="*/ 49 w 49"/>
                  <a:gd name="T17" fmla="*/ 24 h 48"/>
                  <a:gd name="T18" fmla="*/ 47 w 49"/>
                  <a:gd name="T19" fmla="*/ 15 h 48"/>
                  <a:gd name="T20" fmla="*/ 41 w 49"/>
                  <a:gd name="T21" fmla="*/ 6 h 48"/>
                  <a:gd name="T22" fmla="*/ 37 w 49"/>
                  <a:gd name="T23" fmla="*/ 4 h 48"/>
                  <a:gd name="T24" fmla="*/ 34 w 49"/>
                  <a:gd name="T25" fmla="*/ 2 h 48"/>
                  <a:gd name="T26" fmla="*/ 29 w 49"/>
                  <a:gd name="T27" fmla="*/ 0 h 48"/>
                  <a:gd name="T28" fmla="*/ 25 w 49"/>
                  <a:gd name="T29" fmla="*/ 0 h 48"/>
                  <a:gd name="T30" fmla="*/ 15 w 49"/>
                  <a:gd name="T31" fmla="*/ 2 h 48"/>
                  <a:gd name="T32" fmla="*/ 8 w 49"/>
                  <a:gd name="T33" fmla="*/ 6 h 48"/>
                  <a:gd name="T34" fmla="*/ 3 w 49"/>
                  <a:gd name="T35" fmla="*/ 15 h 48"/>
                  <a:gd name="T36" fmla="*/ 0 w 49"/>
                  <a:gd name="T37" fmla="*/ 24 h 48"/>
                  <a:gd name="T38" fmla="*/ 0 w 49"/>
                  <a:gd name="T39" fmla="*/ 29 h 48"/>
                  <a:gd name="T40" fmla="*/ 3 w 49"/>
                  <a:gd name="T41" fmla="*/ 33 h 48"/>
                  <a:gd name="T42" fmla="*/ 5 w 49"/>
                  <a:gd name="T43" fmla="*/ 37 h 48"/>
                  <a:gd name="T44" fmla="*/ 8 w 49"/>
                  <a:gd name="T45" fmla="*/ 41 h 48"/>
                  <a:gd name="T46" fmla="*/ 15 w 49"/>
                  <a:gd name="T47" fmla="*/ 46 h 48"/>
                  <a:gd name="T48" fmla="*/ 25 w 49"/>
                  <a:gd name="T49" fmla="*/ 48 h 48"/>
                  <a:gd name="T50" fmla="*/ 25 w 49"/>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48">
                    <a:moveTo>
                      <a:pt x="25" y="48"/>
                    </a:moveTo>
                    <a:lnTo>
                      <a:pt x="29" y="47"/>
                    </a:lnTo>
                    <a:lnTo>
                      <a:pt x="34" y="46"/>
                    </a:lnTo>
                    <a:lnTo>
                      <a:pt x="37" y="44"/>
                    </a:lnTo>
                    <a:lnTo>
                      <a:pt x="41" y="41"/>
                    </a:lnTo>
                    <a:lnTo>
                      <a:pt x="45" y="37"/>
                    </a:lnTo>
                    <a:lnTo>
                      <a:pt x="47" y="33"/>
                    </a:lnTo>
                    <a:lnTo>
                      <a:pt x="48" y="29"/>
                    </a:lnTo>
                    <a:lnTo>
                      <a:pt x="49" y="24"/>
                    </a:lnTo>
                    <a:lnTo>
                      <a:pt x="47" y="15"/>
                    </a:lnTo>
                    <a:lnTo>
                      <a:pt x="41" y="6"/>
                    </a:lnTo>
                    <a:lnTo>
                      <a:pt x="37" y="4"/>
                    </a:lnTo>
                    <a:lnTo>
                      <a:pt x="34" y="2"/>
                    </a:lnTo>
                    <a:lnTo>
                      <a:pt x="29" y="0"/>
                    </a:lnTo>
                    <a:lnTo>
                      <a:pt x="25" y="0"/>
                    </a:lnTo>
                    <a:lnTo>
                      <a:pt x="15" y="2"/>
                    </a:lnTo>
                    <a:lnTo>
                      <a:pt x="8" y="6"/>
                    </a:lnTo>
                    <a:lnTo>
                      <a:pt x="3" y="15"/>
                    </a:lnTo>
                    <a:lnTo>
                      <a:pt x="0" y="24"/>
                    </a:lnTo>
                    <a:lnTo>
                      <a:pt x="0" y="29"/>
                    </a:lnTo>
                    <a:lnTo>
                      <a:pt x="3" y="33"/>
                    </a:lnTo>
                    <a:lnTo>
                      <a:pt x="5" y="37"/>
                    </a:lnTo>
                    <a:lnTo>
                      <a:pt x="8" y="41"/>
                    </a:lnTo>
                    <a:lnTo>
                      <a:pt x="15" y="46"/>
                    </a:lnTo>
                    <a:lnTo>
                      <a:pt x="25" y="48"/>
                    </a:lnTo>
                    <a:lnTo>
                      <a:pt x="25" y="48"/>
                    </a:lnTo>
                    <a:close/>
                  </a:path>
                </a:pathLst>
              </a:custGeom>
              <a:solidFill>
                <a:srgbClr val="FF3366"/>
              </a:solidFill>
              <a:ln w="0">
                <a:solidFill>
                  <a:srgbClr val="FF33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79" name="Freeform 45"/>
              <p:cNvSpPr>
                <a:spLocks/>
              </p:cNvSpPr>
              <p:nvPr/>
            </p:nvSpPr>
            <p:spPr bwMode="auto">
              <a:xfrm>
                <a:off x="2770188" y="4540251"/>
                <a:ext cx="74613" cy="76200"/>
              </a:xfrm>
              <a:custGeom>
                <a:avLst/>
                <a:gdLst>
                  <a:gd name="T0" fmla="*/ 41 w 47"/>
                  <a:gd name="T1" fmla="*/ 41 h 48"/>
                  <a:gd name="T2" fmla="*/ 44 w 47"/>
                  <a:gd name="T3" fmla="*/ 37 h 48"/>
                  <a:gd name="T4" fmla="*/ 46 w 47"/>
                  <a:gd name="T5" fmla="*/ 33 h 48"/>
                  <a:gd name="T6" fmla="*/ 47 w 47"/>
                  <a:gd name="T7" fmla="*/ 29 h 48"/>
                  <a:gd name="T8" fmla="*/ 47 w 47"/>
                  <a:gd name="T9" fmla="*/ 25 h 48"/>
                  <a:gd name="T10" fmla="*/ 46 w 47"/>
                  <a:gd name="T11" fmla="*/ 15 h 48"/>
                  <a:gd name="T12" fmla="*/ 41 w 47"/>
                  <a:gd name="T13" fmla="*/ 7 h 48"/>
                  <a:gd name="T14" fmla="*/ 37 w 47"/>
                  <a:gd name="T15" fmla="*/ 5 h 48"/>
                  <a:gd name="T16" fmla="*/ 33 w 47"/>
                  <a:gd name="T17" fmla="*/ 2 h 48"/>
                  <a:gd name="T18" fmla="*/ 28 w 47"/>
                  <a:gd name="T19" fmla="*/ 0 h 48"/>
                  <a:gd name="T20" fmla="*/ 24 w 47"/>
                  <a:gd name="T21" fmla="*/ 0 h 48"/>
                  <a:gd name="T22" fmla="*/ 15 w 47"/>
                  <a:gd name="T23" fmla="*/ 2 h 48"/>
                  <a:gd name="T24" fmla="*/ 6 w 47"/>
                  <a:gd name="T25" fmla="*/ 7 h 48"/>
                  <a:gd name="T26" fmla="*/ 1 w 47"/>
                  <a:gd name="T27" fmla="*/ 15 h 48"/>
                  <a:gd name="T28" fmla="*/ 0 w 47"/>
                  <a:gd name="T29" fmla="*/ 25 h 48"/>
                  <a:gd name="T30" fmla="*/ 0 w 47"/>
                  <a:gd name="T31" fmla="*/ 29 h 48"/>
                  <a:gd name="T32" fmla="*/ 1 w 47"/>
                  <a:gd name="T33" fmla="*/ 33 h 48"/>
                  <a:gd name="T34" fmla="*/ 3 w 47"/>
                  <a:gd name="T35" fmla="*/ 37 h 48"/>
                  <a:gd name="T36" fmla="*/ 6 w 47"/>
                  <a:gd name="T37" fmla="*/ 41 h 48"/>
                  <a:gd name="T38" fmla="*/ 15 w 47"/>
                  <a:gd name="T39" fmla="*/ 47 h 48"/>
                  <a:gd name="T40" fmla="*/ 24 w 47"/>
                  <a:gd name="T41" fmla="*/ 48 h 48"/>
                  <a:gd name="T42" fmla="*/ 28 w 47"/>
                  <a:gd name="T43" fmla="*/ 48 h 48"/>
                  <a:gd name="T44" fmla="*/ 33 w 47"/>
                  <a:gd name="T45" fmla="*/ 47 h 48"/>
                  <a:gd name="T46" fmla="*/ 37 w 47"/>
                  <a:gd name="T47" fmla="*/ 45 h 48"/>
                  <a:gd name="T48" fmla="*/ 41 w 47"/>
                  <a:gd name="T49" fmla="*/ 41 h 48"/>
                  <a:gd name="T50" fmla="*/ 41 w 47"/>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41" y="41"/>
                    </a:moveTo>
                    <a:lnTo>
                      <a:pt x="44" y="37"/>
                    </a:lnTo>
                    <a:lnTo>
                      <a:pt x="46" y="33"/>
                    </a:lnTo>
                    <a:lnTo>
                      <a:pt x="47" y="29"/>
                    </a:lnTo>
                    <a:lnTo>
                      <a:pt x="47" y="25"/>
                    </a:lnTo>
                    <a:lnTo>
                      <a:pt x="46" y="15"/>
                    </a:lnTo>
                    <a:lnTo>
                      <a:pt x="41" y="7"/>
                    </a:lnTo>
                    <a:lnTo>
                      <a:pt x="37" y="5"/>
                    </a:lnTo>
                    <a:lnTo>
                      <a:pt x="33" y="2"/>
                    </a:lnTo>
                    <a:lnTo>
                      <a:pt x="28" y="0"/>
                    </a:lnTo>
                    <a:lnTo>
                      <a:pt x="24" y="0"/>
                    </a:lnTo>
                    <a:lnTo>
                      <a:pt x="15" y="2"/>
                    </a:lnTo>
                    <a:lnTo>
                      <a:pt x="6" y="7"/>
                    </a:lnTo>
                    <a:lnTo>
                      <a:pt x="1" y="15"/>
                    </a:lnTo>
                    <a:lnTo>
                      <a:pt x="0" y="25"/>
                    </a:lnTo>
                    <a:lnTo>
                      <a:pt x="0" y="29"/>
                    </a:lnTo>
                    <a:lnTo>
                      <a:pt x="1" y="33"/>
                    </a:lnTo>
                    <a:lnTo>
                      <a:pt x="3" y="37"/>
                    </a:lnTo>
                    <a:lnTo>
                      <a:pt x="6" y="41"/>
                    </a:lnTo>
                    <a:lnTo>
                      <a:pt x="15" y="47"/>
                    </a:lnTo>
                    <a:lnTo>
                      <a:pt x="24" y="48"/>
                    </a:lnTo>
                    <a:lnTo>
                      <a:pt x="28" y="48"/>
                    </a:lnTo>
                    <a:lnTo>
                      <a:pt x="33" y="47"/>
                    </a:lnTo>
                    <a:lnTo>
                      <a:pt x="37" y="45"/>
                    </a:lnTo>
                    <a:lnTo>
                      <a:pt x="41" y="41"/>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80" name="Freeform 46"/>
              <p:cNvSpPr>
                <a:spLocks/>
              </p:cNvSpPr>
              <p:nvPr/>
            </p:nvSpPr>
            <p:spPr bwMode="auto">
              <a:xfrm>
                <a:off x="3919538" y="4425951"/>
                <a:ext cx="76200" cy="76200"/>
              </a:xfrm>
              <a:custGeom>
                <a:avLst/>
                <a:gdLst>
                  <a:gd name="T0" fmla="*/ 41 w 48"/>
                  <a:gd name="T1" fmla="*/ 41 h 48"/>
                  <a:gd name="T2" fmla="*/ 45 w 48"/>
                  <a:gd name="T3" fmla="*/ 38 h 48"/>
                  <a:gd name="T4" fmla="*/ 47 w 48"/>
                  <a:gd name="T5" fmla="*/ 34 h 48"/>
                  <a:gd name="T6" fmla="*/ 48 w 48"/>
                  <a:gd name="T7" fmla="*/ 29 h 48"/>
                  <a:gd name="T8" fmla="*/ 48 w 48"/>
                  <a:gd name="T9" fmla="*/ 24 h 48"/>
                  <a:gd name="T10" fmla="*/ 47 w 48"/>
                  <a:gd name="T11" fmla="*/ 15 h 48"/>
                  <a:gd name="T12" fmla="*/ 41 w 48"/>
                  <a:gd name="T13" fmla="*/ 7 h 48"/>
                  <a:gd name="T14" fmla="*/ 37 w 48"/>
                  <a:gd name="T15" fmla="*/ 4 h 48"/>
                  <a:gd name="T16" fmla="*/ 33 w 48"/>
                  <a:gd name="T17" fmla="*/ 2 h 48"/>
                  <a:gd name="T18" fmla="*/ 29 w 48"/>
                  <a:gd name="T19" fmla="*/ 1 h 48"/>
                  <a:gd name="T20" fmla="*/ 25 w 48"/>
                  <a:gd name="T21" fmla="*/ 0 h 48"/>
                  <a:gd name="T22" fmla="*/ 15 w 48"/>
                  <a:gd name="T23" fmla="*/ 2 h 48"/>
                  <a:gd name="T24" fmla="*/ 7 w 48"/>
                  <a:gd name="T25" fmla="*/ 7 h 48"/>
                  <a:gd name="T26" fmla="*/ 1 w 48"/>
                  <a:gd name="T27" fmla="*/ 15 h 48"/>
                  <a:gd name="T28" fmla="*/ 0 w 48"/>
                  <a:gd name="T29" fmla="*/ 24 h 48"/>
                  <a:gd name="T30" fmla="*/ 0 w 48"/>
                  <a:gd name="T31" fmla="*/ 29 h 48"/>
                  <a:gd name="T32" fmla="*/ 1 w 48"/>
                  <a:gd name="T33" fmla="*/ 34 h 48"/>
                  <a:gd name="T34" fmla="*/ 4 w 48"/>
                  <a:gd name="T35" fmla="*/ 38 h 48"/>
                  <a:gd name="T36" fmla="*/ 7 w 48"/>
                  <a:gd name="T37" fmla="*/ 41 h 48"/>
                  <a:gd name="T38" fmla="*/ 15 w 48"/>
                  <a:gd name="T39" fmla="*/ 46 h 48"/>
                  <a:gd name="T40" fmla="*/ 25 w 48"/>
                  <a:gd name="T41" fmla="*/ 48 h 48"/>
                  <a:gd name="T42" fmla="*/ 29 w 48"/>
                  <a:gd name="T43" fmla="*/ 47 h 48"/>
                  <a:gd name="T44" fmla="*/ 33 w 48"/>
                  <a:gd name="T45" fmla="*/ 46 h 48"/>
                  <a:gd name="T46" fmla="*/ 37 w 48"/>
                  <a:gd name="T47" fmla="*/ 44 h 48"/>
                  <a:gd name="T48" fmla="*/ 41 w 48"/>
                  <a:gd name="T49" fmla="*/ 41 h 48"/>
                  <a:gd name="T50" fmla="*/ 41 w 48"/>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41" y="41"/>
                    </a:moveTo>
                    <a:lnTo>
                      <a:pt x="45" y="38"/>
                    </a:lnTo>
                    <a:lnTo>
                      <a:pt x="47" y="34"/>
                    </a:lnTo>
                    <a:lnTo>
                      <a:pt x="48" y="29"/>
                    </a:lnTo>
                    <a:lnTo>
                      <a:pt x="48" y="24"/>
                    </a:lnTo>
                    <a:lnTo>
                      <a:pt x="47" y="15"/>
                    </a:lnTo>
                    <a:lnTo>
                      <a:pt x="41" y="7"/>
                    </a:lnTo>
                    <a:lnTo>
                      <a:pt x="37" y="4"/>
                    </a:lnTo>
                    <a:lnTo>
                      <a:pt x="33" y="2"/>
                    </a:lnTo>
                    <a:lnTo>
                      <a:pt x="29" y="1"/>
                    </a:lnTo>
                    <a:lnTo>
                      <a:pt x="25" y="0"/>
                    </a:lnTo>
                    <a:lnTo>
                      <a:pt x="15" y="2"/>
                    </a:lnTo>
                    <a:lnTo>
                      <a:pt x="7" y="7"/>
                    </a:lnTo>
                    <a:lnTo>
                      <a:pt x="1" y="15"/>
                    </a:lnTo>
                    <a:lnTo>
                      <a:pt x="0" y="24"/>
                    </a:lnTo>
                    <a:lnTo>
                      <a:pt x="0" y="29"/>
                    </a:lnTo>
                    <a:lnTo>
                      <a:pt x="1" y="34"/>
                    </a:lnTo>
                    <a:lnTo>
                      <a:pt x="4" y="38"/>
                    </a:lnTo>
                    <a:lnTo>
                      <a:pt x="7" y="41"/>
                    </a:lnTo>
                    <a:lnTo>
                      <a:pt x="15" y="46"/>
                    </a:lnTo>
                    <a:lnTo>
                      <a:pt x="25" y="48"/>
                    </a:lnTo>
                    <a:lnTo>
                      <a:pt x="29" y="47"/>
                    </a:lnTo>
                    <a:lnTo>
                      <a:pt x="33" y="46"/>
                    </a:lnTo>
                    <a:lnTo>
                      <a:pt x="37" y="44"/>
                    </a:lnTo>
                    <a:lnTo>
                      <a:pt x="41" y="41"/>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81" name="Freeform 47"/>
              <p:cNvSpPr>
                <a:spLocks/>
              </p:cNvSpPr>
              <p:nvPr/>
            </p:nvSpPr>
            <p:spPr bwMode="auto">
              <a:xfrm>
                <a:off x="4876801" y="4338638"/>
                <a:ext cx="76200" cy="77788"/>
              </a:xfrm>
              <a:custGeom>
                <a:avLst/>
                <a:gdLst>
                  <a:gd name="T0" fmla="*/ 41 w 48"/>
                  <a:gd name="T1" fmla="*/ 41 h 49"/>
                  <a:gd name="T2" fmla="*/ 44 w 48"/>
                  <a:gd name="T3" fmla="*/ 37 h 49"/>
                  <a:gd name="T4" fmla="*/ 46 w 48"/>
                  <a:gd name="T5" fmla="*/ 34 h 49"/>
                  <a:gd name="T6" fmla="*/ 48 w 48"/>
                  <a:gd name="T7" fmla="*/ 29 h 49"/>
                  <a:gd name="T8" fmla="*/ 48 w 48"/>
                  <a:gd name="T9" fmla="*/ 25 h 49"/>
                  <a:gd name="T10" fmla="*/ 46 w 48"/>
                  <a:gd name="T11" fmla="*/ 15 h 49"/>
                  <a:gd name="T12" fmla="*/ 41 w 48"/>
                  <a:gd name="T13" fmla="*/ 8 h 49"/>
                  <a:gd name="T14" fmla="*/ 38 w 48"/>
                  <a:gd name="T15" fmla="*/ 5 h 49"/>
                  <a:gd name="T16" fmla="*/ 34 w 48"/>
                  <a:gd name="T17" fmla="*/ 3 h 49"/>
                  <a:gd name="T18" fmla="*/ 29 w 48"/>
                  <a:gd name="T19" fmla="*/ 0 h 49"/>
                  <a:gd name="T20" fmla="*/ 24 w 48"/>
                  <a:gd name="T21" fmla="*/ 0 h 49"/>
                  <a:gd name="T22" fmla="*/ 15 w 48"/>
                  <a:gd name="T23" fmla="*/ 3 h 49"/>
                  <a:gd name="T24" fmla="*/ 7 w 48"/>
                  <a:gd name="T25" fmla="*/ 8 h 49"/>
                  <a:gd name="T26" fmla="*/ 2 w 48"/>
                  <a:gd name="T27" fmla="*/ 15 h 49"/>
                  <a:gd name="T28" fmla="*/ 0 w 48"/>
                  <a:gd name="T29" fmla="*/ 25 h 49"/>
                  <a:gd name="T30" fmla="*/ 1 w 48"/>
                  <a:gd name="T31" fmla="*/ 29 h 49"/>
                  <a:gd name="T32" fmla="*/ 2 w 48"/>
                  <a:gd name="T33" fmla="*/ 34 h 49"/>
                  <a:gd name="T34" fmla="*/ 4 w 48"/>
                  <a:gd name="T35" fmla="*/ 37 h 49"/>
                  <a:gd name="T36" fmla="*/ 7 w 48"/>
                  <a:gd name="T37" fmla="*/ 41 h 49"/>
                  <a:gd name="T38" fmla="*/ 15 w 48"/>
                  <a:gd name="T39" fmla="*/ 47 h 49"/>
                  <a:gd name="T40" fmla="*/ 24 w 48"/>
                  <a:gd name="T41" fmla="*/ 49 h 49"/>
                  <a:gd name="T42" fmla="*/ 29 w 48"/>
                  <a:gd name="T43" fmla="*/ 48 h 49"/>
                  <a:gd name="T44" fmla="*/ 34 w 48"/>
                  <a:gd name="T45" fmla="*/ 47 h 49"/>
                  <a:gd name="T46" fmla="*/ 38 w 48"/>
                  <a:gd name="T47" fmla="*/ 45 h 49"/>
                  <a:gd name="T48" fmla="*/ 41 w 48"/>
                  <a:gd name="T4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9">
                    <a:moveTo>
                      <a:pt x="41" y="41"/>
                    </a:moveTo>
                    <a:lnTo>
                      <a:pt x="44" y="37"/>
                    </a:lnTo>
                    <a:lnTo>
                      <a:pt x="46" y="34"/>
                    </a:lnTo>
                    <a:lnTo>
                      <a:pt x="48" y="29"/>
                    </a:lnTo>
                    <a:lnTo>
                      <a:pt x="48" y="25"/>
                    </a:lnTo>
                    <a:lnTo>
                      <a:pt x="46" y="15"/>
                    </a:lnTo>
                    <a:lnTo>
                      <a:pt x="41" y="8"/>
                    </a:lnTo>
                    <a:lnTo>
                      <a:pt x="38" y="5"/>
                    </a:lnTo>
                    <a:lnTo>
                      <a:pt x="34" y="3"/>
                    </a:lnTo>
                    <a:lnTo>
                      <a:pt x="29" y="0"/>
                    </a:lnTo>
                    <a:lnTo>
                      <a:pt x="24" y="0"/>
                    </a:lnTo>
                    <a:lnTo>
                      <a:pt x="15" y="3"/>
                    </a:lnTo>
                    <a:lnTo>
                      <a:pt x="7" y="8"/>
                    </a:lnTo>
                    <a:lnTo>
                      <a:pt x="2" y="15"/>
                    </a:lnTo>
                    <a:lnTo>
                      <a:pt x="0" y="25"/>
                    </a:lnTo>
                    <a:lnTo>
                      <a:pt x="1" y="29"/>
                    </a:lnTo>
                    <a:lnTo>
                      <a:pt x="2" y="34"/>
                    </a:lnTo>
                    <a:lnTo>
                      <a:pt x="4" y="37"/>
                    </a:lnTo>
                    <a:lnTo>
                      <a:pt x="7" y="41"/>
                    </a:lnTo>
                    <a:lnTo>
                      <a:pt x="15" y="47"/>
                    </a:lnTo>
                    <a:lnTo>
                      <a:pt x="24" y="49"/>
                    </a:lnTo>
                    <a:lnTo>
                      <a:pt x="29" y="48"/>
                    </a:lnTo>
                    <a:lnTo>
                      <a:pt x="34" y="47"/>
                    </a:lnTo>
                    <a:lnTo>
                      <a:pt x="38" y="45"/>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82" name="Freeform 48"/>
              <p:cNvSpPr>
                <a:spLocks/>
              </p:cNvSpPr>
              <p:nvPr/>
            </p:nvSpPr>
            <p:spPr bwMode="auto">
              <a:xfrm>
                <a:off x="5826126" y="4362451"/>
                <a:ext cx="76200" cy="76200"/>
              </a:xfrm>
              <a:custGeom>
                <a:avLst/>
                <a:gdLst>
                  <a:gd name="T0" fmla="*/ 41 w 48"/>
                  <a:gd name="T1" fmla="*/ 41 h 48"/>
                  <a:gd name="T2" fmla="*/ 44 w 48"/>
                  <a:gd name="T3" fmla="*/ 37 h 48"/>
                  <a:gd name="T4" fmla="*/ 46 w 48"/>
                  <a:gd name="T5" fmla="*/ 34 h 48"/>
                  <a:gd name="T6" fmla="*/ 48 w 48"/>
                  <a:gd name="T7" fmla="*/ 28 h 48"/>
                  <a:gd name="T8" fmla="*/ 48 w 48"/>
                  <a:gd name="T9" fmla="*/ 24 h 48"/>
                  <a:gd name="T10" fmla="*/ 46 w 48"/>
                  <a:gd name="T11" fmla="*/ 15 h 48"/>
                  <a:gd name="T12" fmla="*/ 41 w 48"/>
                  <a:gd name="T13" fmla="*/ 7 h 48"/>
                  <a:gd name="T14" fmla="*/ 37 w 48"/>
                  <a:gd name="T15" fmla="*/ 4 h 48"/>
                  <a:gd name="T16" fmla="*/ 33 w 48"/>
                  <a:gd name="T17" fmla="*/ 2 h 48"/>
                  <a:gd name="T18" fmla="*/ 29 w 48"/>
                  <a:gd name="T19" fmla="*/ 0 h 48"/>
                  <a:gd name="T20" fmla="*/ 24 w 48"/>
                  <a:gd name="T21" fmla="*/ 0 h 48"/>
                  <a:gd name="T22" fmla="*/ 15 w 48"/>
                  <a:gd name="T23" fmla="*/ 2 h 48"/>
                  <a:gd name="T24" fmla="*/ 7 w 48"/>
                  <a:gd name="T25" fmla="*/ 7 h 48"/>
                  <a:gd name="T26" fmla="*/ 1 w 48"/>
                  <a:gd name="T27" fmla="*/ 15 h 48"/>
                  <a:gd name="T28" fmla="*/ 0 w 48"/>
                  <a:gd name="T29" fmla="*/ 24 h 48"/>
                  <a:gd name="T30" fmla="*/ 0 w 48"/>
                  <a:gd name="T31" fmla="*/ 28 h 48"/>
                  <a:gd name="T32" fmla="*/ 1 w 48"/>
                  <a:gd name="T33" fmla="*/ 34 h 48"/>
                  <a:gd name="T34" fmla="*/ 3 w 48"/>
                  <a:gd name="T35" fmla="*/ 37 h 48"/>
                  <a:gd name="T36" fmla="*/ 7 w 48"/>
                  <a:gd name="T37" fmla="*/ 41 h 48"/>
                  <a:gd name="T38" fmla="*/ 15 w 48"/>
                  <a:gd name="T39" fmla="*/ 46 h 48"/>
                  <a:gd name="T40" fmla="*/ 24 w 48"/>
                  <a:gd name="T41" fmla="*/ 48 h 48"/>
                  <a:gd name="T42" fmla="*/ 29 w 48"/>
                  <a:gd name="T43" fmla="*/ 47 h 48"/>
                  <a:gd name="T44" fmla="*/ 33 w 48"/>
                  <a:gd name="T45" fmla="*/ 46 h 48"/>
                  <a:gd name="T46" fmla="*/ 37 w 48"/>
                  <a:gd name="T47" fmla="*/ 44 h 48"/>
                  <a:gd name="T48" fmla="*/ 41 w 48"/>
                  <a:gd name="T49" fmla="*/ 41 h 48"/>
                  <a:gd name="T50" fmla="*/ 41 w 48"/>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41" y="41"/>
                    </a:moveTo>
                    <a:lnTo>
                      <a:pt x="44" y="37"/>
                    </a:lnTo>
                    <a:lnTo>
                      <a:pt x="46" y="34"/>
                    </a:lnTo>
                    <a:lnTo>
                      <a:pt x="48" y="28"/>
                    </a:lnTo>
                    <a:lnTo>
                      <a:pt x="48" y="24"/>
                    </a:lnTo>
                    <a:lnTo>
                      <a:pt x="46" y="15"/>
                    </a:lnTo>
                    <a:lnTo>
                      <a:pt x="41" y="7"/>
                    </a:lnTo>
                    <a:lnTo>
                      <a:pt x="37" y="4"/>
                    </a:lnTo>
                    <a:lnTo>
                      <a:pt x="33" y="2"/>
                    </a:lnTo>
                    <a:lnTo>
                      <a:pt x="29" y="0"/>
                    </a:lnTo>
                    <a:lnTo>
                      <a:pt x="24" y="0"/>
                    </a:lnTo>
                    <a:lnTo>
                      <a:pt x="15" y="2"/>
                    </a:lnTo>
                    <a:lnTo>
                      <a:pt x="7" y="7"/>
                    </a:lnTo>
                    <a:lnTo>
                      <a:pt x="1" y="15"/>
                    </a:lnTo>
                    <a:lnTo>
                      <a:pt x="0" y="24"/>
                    </a:lnTo>
                    <a:lnTo>
                      <a:pt x="0" y="28"/>
                    </a:lnTo>
                    <a:lnTo>
                      <a:pt x="1" y="34"/>
                    </a:lnTo>
                    <a:lnTo>
                      <a:pt x="3" y="37"/>
                    </a:lnTo>
                    <a:lnTo>
                      <a:pt x="7" y="41"/>
                    </a:lnTo>
                    <a:lnTo>
                      <a:pt x="15" y="46"/>
                    </a:lnTo>
                    <a:lnTo>
                      <a:pt x="24" y="48"/>
                    </a:lnTo>
                    <a:lnTo>
                      <a:pt x="29" y="47"/>
                    </a:lnTo>
                    <a:lnTo>
                      <a:pt x="33" y="46"/>
                    </a:lnTo>
                    <a:lnTo>
                      <a:pt x="37" y="44"/>
                    </a:lnTo>
                    <a:lnTo>
                      <a:pt x="41" y="41"/>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83" name="Freeform 49"/>
              <p:cNvSpPr>
                <a:spLocks/>
              </p:cNvSpPr>
              <p:nvPr/>
            </p:nvSpPr>
            <p:spPr bwMode="auto">
              <a:xfrm>
                <a:off x="6780213" y="4451351"/>
                <a:ext cx="74613" cy="74613"/>
              </a:xfrm>
              <a:custGeom>
                <a:avLst/>
                <a:gdLst>
                  <a:gd name="T0" fmla="*/ 41 w 47"/>
                  <a:gd name="T1" fmla="*/ 41 h 47"/>
                  <a:gd name="T2" fmla="*/ 44 w 47"/>
                  <a:gd name="T3" fmla="*/ 37 h 47"/>
                  <a:gd name="T4" fmla="*/ 46 w 47"/>
                  <a:gd name="T5" fmla="*/ 32 h 47"/>
                  <a:gd name="T6" fmla="*/ 47 w 47"/>
                  <a:gd name="T7" fmla="*/ 28 h 47"/>
                  <a:gd name="T8" fmla="*/ 47 w 47"/>
                  <a:gd name="T9" fmla="*/ 24 h 47"/>
                  <a:gd name="T10" fmla="*/ 46 w 47"/>
                  <a:gd name="T11" fmla="*/ 14 h 47"/>
                  <a:gd name="T12" fmla="*/ 41 w 47"/>
                  <a:gd name="T13" fmla="*/ 6 h 47"/>
                  <a:gd name="T14" fmla="*/ 36 w 47"/>
                  <a:gd name="T15" fmla="*/ 3 h 47"/>
                  <a:gd name="T16" fmla="*/ 32 w 47"/>
                  <a:gd name="T17" fmla="*/ 1 h 47"/>
                  <a:gd name="T18" fmla="*/ 28 w 47"/>
                  <a:gd name="T19" fmla="*/ 0 h 47"/>
                  <a:gd name="T20" fmla="*/ 24 w 47"/>
                  <a:gd name="T21" fmla="*/ 0 h 47"/>
                  <a:gd name="T22" fmla="*/ 14 w 47"/>
                  <a:gd name="T23" fmla="*/ 1 h 47"/>
                  <a:gd name="T24" fmla="*/ 6 w 47"/>
                  <a:gd name="T25" fmla="*/ 6 h 47"/>
                  <a:gd name="T26" fmla="*/ 1 w 47"/>
                  <a:gd name="T27" fmla="*/ 14 h 47"/>
                  <a:gd name="T28" fmla="*/ 0 w 47"/>
                  <a:gd name="T29" fmla="*/ 24 h 47"/>
                  <a:gd name="T30" fmla="*/ 0 w 47"/>
                  <a:gd name="T31" fmla="*/ 28 h 47"/>
                  <a:gd name="T32" fmla="*/ 1 w 47"/>
                  <a:gd name="T33" fmla="*/ 32 h 47"/>
                  <a:gd name="T34" fmla="*/ 3 w 47"/>
                  <a:gd name="T35" fmla="*/ 37 h 47"/>
                  <a:gd name="T36" fmla="*/ 6 w 47"/>
                  <a:gd name="T37" fmla="*/ 41 h 47"/>
                  <a:gd name="T38" fmla="*/ 14 w 47"/>
                  <a:gd name="T39" fmla="*/ 46 h 47"/>
                  <a:gd name="T40" fmla="*/ 24 w 47"/>
                  <a:gd name="T41" fmla="*/ 47 h 47"/>
                  <a:gd name="T42" fmla="*/ 28 w 47"/>
                  <a:gd name="T43" fmla="*/ 47 h 47"/>
                  <a:gd name="T44" fmla="*/ 32 w 47"/>
                  <a:gd name="T45" fmla="*/ 46 h 47"/>
                  <a:gd name="T46" fmla="*/ 36 w 47"/>
                  <a:gd name="T47" fmla="*/ 44 h 47"/>
                  <a:gd name="T48" fmla="*/ 41 w 47"/>
                  <a:gd name="T49"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47">
                    <a:moveTo>
                      <a:pt x="41" y="41"/>
                    </a:moveTo>
                    <a:lnTo>
                      <a:pt x="44" y="37"/>
                    </a:lnTo>
                    <a:lnTo>
                      <a:pt x="46" y="32"/>
                    </a:lnTo>
                    <a:lnTo>
                      <a:pt x="47" y="28"/>
                    </a:lnTo>
                    <a:lnTo>
                      <a:pt x="47" y="24"/>
                    </a:lnTo>
                    <a:lnTo>
                      <a:pt x="46" y="14"/>
                    </a:lnTo>
                    <a:lnTo>
                      <a:pt x="41" y="6"/>
                    </a:lnTo>
                    <a:lnTo>
                      <a:pt x="36" y="3"/>
                    </a:lnTo>
                    <a:lnTo>
                      <a:pt x="32" y="1"/>
                    </a:lnTo>
                    <a:lnTo>
                      <a:pt x="28" y="0"/>
                    </a:lnTo>
                    <a:lnTo>
                      <a:pt x="24" y="0"/>
                    </a:lnTo>
                    <a:lnTo>
                      <a:pt x="14" y="1"/>
                    </a:lnTo>
                    <a:lnTo>
                      <a:pt x="6" y="6"/>
                    </a:lnTo>
                    <a:lnTo>
                      <a:pt x="1" y="14"/>
                    </a:lnTo>
                    <a:lnTo>
                      <a:pt x="0" y="24"/>
                    </a:lnTo>
                    <a:lnTo>
                      <a:pt x="0" y="28"/>
                    </a:lnTo>
                    <a:lnTo>
                      <a:pt x="1" y="32"/>
                    </a:lnTo>
                    <a:lnTo>
                      <a:pt x="3" y="37"/>
                    </a:lnTo>
                    <a:lnTo>
                      <a:pt x="6" y="41"/>
                    </a:lnTo>
                    <a:lnTo>
                      <a:pt x="14" y="46"/>
                    </a:lnTo>
                    <a:lnTo>
                      <a:pt x="24" y="47"/>
                    </a:lnTo>
                    <a:lnTo>
                      <a:pt x="28" y="47"/>
                    </a:lnTo>
                    <a:lnTo>
                      <a:pt x="32" y="46"/>
                    </a:lnTo>
                    <a:lnTo>
                      <a:pt x="36" y="44"/>
                    </a:lnTo>
                    <a:lnTo>
                      <a:pt x="41" y="41"/>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84" name="Line 50"/>
              <p:cNvSpPr>
                <a:spLocks noChangeShapeType="1"/>
              </p:cNvSpPr>
              <p:nvPr/>
            </p:nvSpPr>
            <p:spPr bwMode="auto">
              <a:xfrm>
                <a:off x="3189288" y="4733926"/>
                <a:ext cx="0" cy="69850"/>
              </a:xfrm>
              <a:prstGeom prst="line">
                <a:avLst/>
              </a:prstGeom>
              <a:noFill/>
              <a:ln w="0">
                <a:solidFill>
                  <a:srgbClr val="FF4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85" name="Line 51"/>
              <p:cNvSpPr>
                <a:spLocks noChangeShapeType="1"/>
              </p:cNvSpPr>
              <p:nvPr/>
            </p:nvSpPr>
            <p:spPr bwMode="auto">
              <a:xfrm>
                <a:off x="3189288" y="4803776"/>
                <a:ext cx="0" cy="155575"/>
              </a:xfrm>
              <a:prstGeom prst="line">
                <a:avLst/>
              </a:prstGeom>
              <a:noFill/>
              <a:ln w="0">
                <a:solidFill>
                  <a:srgbClr val="FF4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86" name="Line 52"/>
              <p:cNvSpPr>
                <a:spLocks noChangeShapeType="1"/>
              </p:cNvSpPr>
              <p:nvPr/>
            </p:nvSpPr>
            <p:spPr bwMode="auto">
              <a:xfrm>
                <a:off x="3108326" y="4803776"/>
                <a:ext cx="80963" cy="0"/>
              </a:xfrm>
              <a:prstGeom prst="line">
                <a:avLst/>
              </a:prstGeom>
              <a:noFill/>
              <a:ln w="0">
                <a:solidFill>
                  <a:srgbClr val="FF4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87" name="Line 53"/>
              <p:cNvSpPr>
                <a:spLocks noChangeShapeType="1"/>
              </p:cNvSpPr>
              <p:nvPr/>
            </p:nvSpPr>
            <p:spPr bwMode="auto">
              <a:xfrm>
                <a:off x="3189288" y="4803776"/>
                <a:ext cx="77788" cy="0"/>
              </a:xfrm>
              <a:prstGeom prst="line">
                <a:avLst/>
              </a:prstGeom>
              <a:noFill/>
              <a:ln w="0">
                <a:solidFill>
                  <a:srgbClr val="FF4F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9" name="ZoneTexte 58"/>
            <p:cNvSpPr txBox="1"/>
            <p:nvPr/>
          </p:nvSpPr>
          <p:spPr>
            <a:xfrm>
              <a:off x="2026040" y="5040539"/>
              <a:ext cx="255198" cy="246221"/>
            </a:xfrm>
            <a:prstGeom prst="rect">
              <a:avLst/>
            </a:prstGeom>
            <a:noFill/>
          </p:spPr>
          <p:txBody>
            <a:bodyPr wrap="none" rtlCol="0">
              <a:spAutoFit/>
            </a:bodyPr>
            <a:lstStyle/>
            <a:p>
              <a:pPr algn="r"/>
              <a:r>
                <a:rPr lang="fr-FR" sz="1000" dirty="0"/>
                <a:t>0</a:t>
              </a:r>
            </a:p>
          </p:txBody>
        </p:sp>
        <p:sp>
          <p:nvSpPr>
            <p:cNvPr id="60" name="ZoneTexte 59"/>
            <p:cNvSpPr txBox="1"/>
            <p:nvPr/>
          </p:nvSpPr>
          <p:spPr>
            <a:xfrm>
              <a:off x="2487369" y="5195902"/>
              <a:ext cx="510076" cy="276999"/>
            </a:xfrm>
            <a:prstGeom prst="rect">
              <a:avLst/>
            </a:prstGeom>
            <a:noFill/>
          </p:spPr>
          <p:txBody>
            <a:bodyPr wrap="none" rtlCol="0">
              <a:spAutoFit/>
            </a:bodyPr>
            <a:lstStyle/>
            <a:p>
              <a:pPr algn="ctr"/>
              <a:r>
                <a:rPr lang="fr-FR" sz="1200" b="1" dirty="0"/>
                <a:t>EVG</a:t>
              </a:r>
            </a:p>
          </p:txBody>
        </p:sp>
        <p:sp>
          <p:nvSpPr>
            <p:cNvPr id="61" name="ZoneTexte 60"/>
            <p:cNvSpPr txBox="1"/>
            <p:nvPr/>
          </p:nvSpPr>
          <p:spPr>
            <a:xfrm>
              <a:off x="3476297" y="5195902"/>
              <a:ext cx="527709" cy="276999"/>
            </a:xfrm>
            <a:prstGeom prst="rect">
              <a:avLst/>
            </a:prstGeom>
            <a:noFill/>
          </p:spPr>
          <p:txBody>
            <a:bodyPr wrap="none" rtlCol="0">
              <a:spAutoFit/>
            </a:bodyPr>
            <a:lstStyle/>
            <a:p>
              <a:pPr algn="ctr"/>
              <a:r>
                <a:rPr lang="fr-FR" sz="1200" b="1" dirty="0" err="1"/>
                <a:t>Cobi</a:t>
              </a:r>
              <a:endParaRPr lang="fr-FR" sz="1200" b="1" dirty="0"/>
            </a:p>
          </p:txBody>
        </p:sp>
        <p:sp>
          <p:nvSpPr>
            <p:cNvPr id="62" name="ZoneTexte 61"/>
            <p:cNvSpPr txBox="1"/>
            <p:nvPr/>
          </p:nvSpPr>
          <p:spPr>
            <a:xfrm>
              <a:off x="4434563" y="5195902"/>
              <a:ext cx="484428" cy="276999"/>
            </a:xfrm>
            <a:prstGeom prst="rect">
              <a:avLst/>
            </a:prstGeom>
            <a:noFill/>
          </p:spPr>
          <p:txBody>
            <a:bodyPr wrap="none" rtlCol="0">
              <a:spAutoFit/>
            </a:bodyPr>
            <a:lstStyle/>
            <a:p>
              <a:pPr algn="ctr"/>
              <a:r>
                <a:rPr lang="fr-FR" sz="1200" b="1" dirty="0"/>
                <a:t>FTC</a:t>
              </a:r>
            </a:p>
          </p:txBody>
        </p:sp>
        <p:sp>
          <p:nvSpPr>
            <p:cNvPr id="63" name="ZoneTexte 62"/>
            <p:cNvSpPr txBox="1"/>
            <p:nvPr/>
          </p:nvSpPr>
          <p:spPr>
            <a:xfrm>
              <a:off x="5408645" y="5195902"/>
              <a:ext cx="473015" cy="276999"/>
            </a:xfrm>
            <a:prstGeom prst="rect">
              <a:avLst/>
            </a:prstGeom>
            <a:noFill/>
          </p:spPr>
          <p:txBody>
            <a:bodyPr wrap="none" rtlCol="0">
              <a:spAutoFit/>
            </a:bodyPr>
            <a:lstStyle/>
            <a:p>
              <a:pPr algn="ctr"/>
              <a:r>
                <a:rPr lang="fr-FR" sz="1200" b="1" dirty="0"/>
                <a:t>TAF</a:t>
              </a:r>
            </a:p>
          </p:txBody>
        </p:sp>
        <p:sp>
          <p:nvSpPr>
            <p:cNvPr id="64" name="ZoneTexte 63"/>
            <p:cNvSpPr txBox="1"/>
            <p:nvPr/>
          </p:nvSpPr>
          <p:spPr>
            <a:xfrm>
              <a:off x="6360238" y="5195902"/>
              <a:ext cx="476412" cy="276999"/>
            </a:xfrm>
            <a:prstGeom prst="rect">
              <a:avLst/>
            </a:prstGeom>
            <a:noFill/>
          </p:spPr>
          <p:txBody>
            <a:bodyPr wrap="none" rtlCol="0">
              <a:spAutoFit/>
            </a:bodyPr>
            <a:lstStyle/>
            <a:p>
              <a:pPr algn="ctr"/>
              <a:r>
                <a:rPr lang="fr-FR" sz="1200" b="1" dirty="0"/>
                <a:t>TFV</a:t>
              </a:r>
            </a:p>
          </p:txBody>
        </p:sp>
        <p:sp>
          <p:nvSpPr>
            <p:cNvPr id="65" name="ZoneTexte 64"/>
            <p:cNvSpPr txBox="1"/>
            <p:nvPr/>
          </p:nvSpPr>
          <p:spPr>
            <a:xfrm>
              <a:off x="1955508" y="4804981"/>
              <a:ext cx="325730" cy="246221"/>
            </a:xfrm>
            <a:prstGeom prst="rect">
              <a:avLst/>
            </a:prstGeom>
            <a:noFill/>
          </p:spPr>
          <p:txBody>
            <a:bodyPr wrap="none" rtlCol="0">
              <a:spAutoFit/>
            </a:bodyPr>
            <a:lstStyle/>
            <a:p>
              <a:pPr algn="r"/>
              <a:r>
                <a:rPr lang="fr-FR" sz="1000" dirty="0"/>
                <a:t>50</a:t>
              </a:r>
            </a:p>
          </p:txBody>
        </p:sp>
        <p:sp>
          <p:nvSpPr>
            <p:cNvPr id="66" name="ZoneTexte 65"/>
            <p:cNvSpPr txBox="1"/>
            <p:nvPr/>
          </p:nvSpPr>
          <p:spPr>
            <a:xfrm>
              <a:off x="1884976" y="4569420"/>
              <a:ext cx="396262" cy="246221"/>
            </a:xfrm>
            <a:prstGeom prst="rect">
              <a:avLst/>
            </a:prstGeom>
            <a:noFill/>
          </p:spPr>
          <p:txBody>
            <a:bodyPr wrap="none" rtlCol="0">
              <a:spAutoFit/>
            </a:bodyPr>
            <a:lstStyle/>
            <a:p>
              <a:pPr algn="r"/>
              <a:r>
                <a:rPr lang="fr-FR" sz="1000" dirty="0"/>
                <a:t>100</a:t>
              </a:r>
            </a:p>
          </p:txBody>
        </p:sp>
        <p:sp>
          <p:nvSpPr>
            <p:cNvPr id="67" name="ZoneTexte 66"/>
            <p:cNvSpPr txBox="1"/>
            <p:nvPr/>
          </p:nvSpPr>
          <p:spPr>
            <a:xfrm>
              <a:off x="1884976" y="4333859"/>
              <a:ext cx="396262" cy="246221"/>
            </a:xfrm>
            <a:prstGeom prst="rect">
              <a:avLst/>
            </a:prstGeom>
            <a:noFill/>
          </p:spPr>
          <p:txBody>
            <a:bodyPr wrap="none" rtlCol="0">
              <a:spAutoFit/>
            </a:bodyPr>
            <a:lstStyle/>
            <a:p>
              <a:pPr algn="r"/>
              <a:r>
                <a:rPr lang="fr-FR" sz="1000" dirty="0"/>
                <a:t>150</a:t>
              </a:r>
            </a:p>
          </p:txBody>
        </p:sp>
        <p:sp>
          <p:nvSpPr>
            <p:cNvPr id="68" name="ZoneTexte 67"/>
            <p:cNvSpPr txBox="1"/>
            <p:nvPr/>
          </p:nvSpPr>
          <p:spPr>
            <a:xfrm>
              <a:off x="1884976" y="4098298"/>
              <a:ext cx="396262" cy="246221"/>
            </a:xfrm>
            <a:prstGeom prst="rect">
              <a:avLst/>
            </a:prstGeom>
            <a:noFill/>
          </p:spPr>
          <p:txBody>
            <a:bodyPr wrap="none" rtlCol="0">
              <a:spAutoFit/>
            </a:bodyPr>
            <a:lstStyle/>
            <a:p>
              <a:pPr algn="r"/>
              <a:r>
                <a:rPr lang="fr-FR" sz="1000" dirty="0"/>
                <a:t>200</a:t>
              </a:r>
            </a:p>
          </p:txBody>
        </p:sp>
        <p:sp>
          <p:nvSpPr>
            <p:cNvPr id="69" name="ZoneTexte 68"/>
            <p:cNvSpPr txBox="1"/>
            <p:nvPr/>
          </p:nvSpPr>
          <p:spPr>
            <a:xfrm>
              <a:off x="1884976" y="3862737"/>
              <a:ext cx="396262" cy="246221"/>
            </a:xfrm>
            <a:prstGeom prst="rect">
              <a:avLst/>
            </a:prstGeom>
            <a:noFill/>
          </p:spPr>
          <p:txBody>
            <a:bodyPr wrap="none" rtlCol="0">
              <a:spAutoFit/>
            </a:bodyPr>
            <a:lstStyle/>
            <a:p>
              <a:pPr algn="r"/>
              <a:r>
                <a:rPr lang="fr-FR" sz="1000" dirty="0"/>
                <a:t>250</a:t>
              </a:r>
            </a:p>
          </p:txBody>
        </p:sp>
        <p:sp>
          <p:nvSpPr>
            <p:cNvPr id="70" name="ZoneTexte 69"/>
            <p:cNvSpPr txBox="1"/>
            <p:nvPr/>
          </p:nvSpPr>
          <p:spPr>
            <a:xfrm>
              <a:off x="1884976" y="3627176"/>
              <a:ext cx="396262" cy="246221"/>
            </a:xfrm>
            <a:prstGeom prst="rect">
              <a:avLst/>
            </a:prstGeom>
            <a:noFill/>
          </p:spPr>
          <p:txBody>
            <a:bodyPr wrap="none" rtlCol="0">
              <a:spAutoFit/>
            </a:bodyPr>
            <a:lstStyle/>
            <a:p>
              <a:pPr algn="r"/>
              <a:r>
                <a:rPr lang="fr-FR" sz="1000" dirty="0"/>
                <a:t>300</a:t>
              </a:r>
            </a:p>
          </p:txBody>
        </p:sp>
        <p:sp>
          <p:nvSpPr>
            <p:cNvPr id="71" name="ZoneTexte 70"/>
            <p:cNvSpPr txBox="1"/>
            <p:nvPr/>
          </p:nvSpPr>
          <p:spPr>
            <a:xfrm>
              <a:off x="1884976" y="3391615"/>
              <a:ext cx="396262" cy="246221"/>
            </a:xfrm>
            <a:prstGeom prst="rect">
              <a:avLst/>
            </a:prstGeom>
            <a:noFill/>
          </p:spPr>
          <p:txBody>
            <a:bodyPr wrap="none" rtlCol="0">
              <a:spAutoFit/>
            </a:bodyPr>
            <a:lstStyle/>
            <a:p>
              <a:pPr algn="r"/>
              <a:r>
                <a:rPr lang="fr-FR" sz="1000" dirty="0"/>
                <a:t>350</a:t>
              </a:r>
            </a:p>
          </p:txBody>
        </p:sp>
        <p:sp>
          <p:nvSpPr>
            <p:cNvPr id="72" name="ZoneTexte 71"/>
            <p:cNvSpPr txBox="1"/>
            <p:nvPr/>
          </p:nvSpPr>
          <p:spPr>
            <a:xfrm>
              <a:off x="2655888" y="3391274"/>
              <a:ext cx="662361" cy="276999"/>
            </a:xfrm>
            <a:prstGeom prst="rect">
              <a:avLst/>
            </a:prstGeom>
            <a:noFill/>
          </p:spPr>
          <p:txBody>
            <a:bodyPr wrap="none" rtlCol="0">
              <a:spAutoFit/>
            </a:bodyPr>
            <a:lstStyle/>
            <a:p>
              <a:r>
                <a:rPr lang="fr-FR" sz="1200" b="1" dirty="0" err="1"/>
                <a:t>ASC</a:t>
              </a:r>
              <a:r>
                <a:rPr lang="fr-FR" sz="1200" b="1" baseline="-25000" dirty="0" err="1"/>
                <a:t>tau</a:t>
              </a:r>
              <a:endParaRPr lang="fr-FR" sz="1200" b="1" baseline="-25000" dirty="0"/>
            </a:p>
          </p:txBody>
        </p:sp>
        <p:sp>
          <p:nvSpPr>
            <p:cNvPr id="73" name="ZoneTexte 72"/>
            <p:cNvSpPr txBox="1"/>
            <p:nvPr/>
          </p:nvSpPr>
          <p:spPr>
            <a:xfrm>
              <a:off x="2655888" y="3593680"/>
              <a:ext cx="449162" cy="276999"/>
            </a:xfrm>
            <a:prstGeom prst="rect">
              <a:avLst/>
            </a:prstGeom>
            <a:noFill/>
          </p:spPr>
          <p:txBody>
            <a:bodyPr wrap="none" rtlCol="0">
              <a:spAutoFit/>
            </a:bodyPr>
            <a:lstStyle/>
            <a:p>
              <a:r>
                <a:rPr lang="fr-FR" sz="1200" b="1" dirty="0" err="1"/>
                <a:t>C</a:t>
              </a:r>
              <a:r>
                <a:rPr lang="fr-FR" sz="1200" b="1" baseline="-25000" dirty="0" err="1"/>
                <a:t>tau</a:t>
              </a:r>
              <a:endParaRPr lang="fr-FR" sz="1200" b="1" baseline="-25000" dirty="0"/>
            </a:p>
          </p:txBody>
        </p:sp>
      </p:grpSp>
      <p:sp>
        <p:nvSpPr>
          <p:cNvPr id="74" name="ZoneTexte 7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131</a:t>
            </a:r>
          </a:p>
        </p:txBody>
      </p:sp>
    </p:spTree>
    <p:extLst>
      <p:ext uri="{BB962C8B-B14F-4D97-AF65-F5344CB8AC3E}">
        <p14:creationId xmlns:p14="http://schemas.microsoft.com/office/powerpoint/2010/main" val="201502541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contenu 7"/>
          <p:cNvSpPr>
            <a:spLocks noGrp="1"/>
          </p:cNvSpPr>
          <p:nvPr>
            <p:ph idx="1"/>
          </p:nvPr>
        </p:nvSpPr>
        <p:spPr>
          <a:xfrm>
            <a:off x="250127" y="1135349"/>
            <a:ext cx="8507413" cy="5111750"/>
          </a:xfrm>
        </p:spPr>
        <p:txBody>
          <a:bodyPr/>
          <a:lstStyle/>
          <a:p>
            <a:pPr>
              <a:spcBef>
                <a:spcPts val="600"/>
              </a:spcBef>
            </a:pPr>
            <a:r>
              <a:rPr lang="fr-FR" sz="2000" b="1" dirty="0">
                <a:solidFill>
                  <a:srgbClr val="0070C0"/>
                </a:solidFill>
              </a:rPr>
              <a:t>Objectif : </a:t>
            </a:r>
            <a:r>
              <a:rPr lang="fr-FR" sz="1800" dirty="0"/>
              <a:t>décrire la réponse virologique à un traitement ARV immédiat, </a:t>
            </a:r>
            <a:br>
              <a:rPr lang="fr-FR" sz="1800" dirty="0"/>
            </a:br>
            <a:r>
              <a:rPr lang="fr-FR" sz="1800" dirty="0"/>
              <a:t>dès le diagnostic, chez le nouveau-né infecté</a:t>
            </a:r>
            <a:endParaRPr lang="fr-FR" sz="900" dirty="0"/>
          </a:p>
          <a:p>
            <a:pPr>
              <a:spcBef>
                <a:spcPts val="600"/>
              </a:spcBef>
            </a:pPr>
            <a:r>
              <a:rPr lang="fr-FR" sz="1800" dirty="0"/>
              <a:t>Cohorte de 30 nouveau-nés ayant débuté les ARV dans les 2 premiers jours de vie (Johannesburg, Afrique du Sud)</a:t>
            </a:r>
          </a:p>
          <a:p>
            <a:pPr>
              <a:spcBef>
                <a:spcPts val="600"/>
              </a:spcBef>
            </a:pPr>
            <a:r>
              <a:rPr lang="fr-FR" sz="1800" dirty="0"/>
              <a:t>ZDV/3TC/NVP changé pour ZDV/3TC/LPV/r en médiane à J27</a:t>
            </a:r>
          </a:p>
          <a:p>
            <a:pPr marL="0" indent="0">
              <a:spcBef>
                <a:spcPts val="600"/>
              </a:spcBef>
              <a:buNone/>
            </a:pPr>
            <a:endParaRPr lang="fr-FR" sz="1800" dirty="0"/>
          </a:p>
        </p:txBody>
      </p:sp>
      <p:sp>
        <p:nvSpPr>
          <p:cNvPr id="5" name="ZoneTexte 4"/>
          <p:cNvSpPr txBox="1"/>
          <p:nvPr/>
        </p:nvSpPr>
        <p:spPr>
          <a:xfrm>
            <a:off x="172311" y="2806537"/>
            <a:ext cx="3173398"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CV à M12 </a:t>
            </a:r>
            <a:r>
              <a:rPr lang="fr-FR" sz="1600" b="1" dirty="0">
                <a:solidFill>
                  <a:srgbClr val="0070C0"/>
                </a:solidFill>
                <a:latin typeface="Calibri" panose="020F0502020204030204" pitchFamily="34" charset="0"/>
                <a:cs typeface="Calibri" panose="020F0502020204030204" pitchFamily="34" charset="0"/>
              </a:rPr>
              <a:t>(n)</a:t>
            </a:r>
          </a:p>
        </p:txBody>
      </p:sp>
      <p:sp>
        <p:nvSpPr>
          <p:cNvPr id="7" name="Titre 6"/>
          <p:cNvSpPr>
            <a:spLocks noGrp="1"/>
          </p:cNvSpPr>
          <p:nvPr>
            <p:ph type="title"/>
          </p:nvPr>
        </p:nvSpPr>
        <p:spPr>
          <a:xfrm>
            <a:off x="1547813" y="123788"/>
            <a:ext cx="7523162" cy="936625"/>
          </a:xfrm>
        </p:spPr>
        <p:txBody>
          <a:bodyPr/>
          <a:lstStyle/>
          <a:p>
            <a:r>
              <a:rPr lang="fr-FR" dirty="0"/>
              <a:t>Traitement ARV « immédiat » chez les nouveau-nés infectés : réponse virologique</a:t>
            </a:r>
          </a:p>
        </p:txBody>
      </p:sp>
      <p:sp>
        <p:nvSpPr>
          <p:cNvPr id="9" name="ZoneTexte 8"/>
          <p:cNvSpPr txBox="1"/>
          <p:nvPr/>
        </p:nvSpPr>
        <p:spPr>
          <a:xfrm>
            <a:off x="3765625" y="3079655"/>
            <a:ext cx="5456025" cy="31674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b="1">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solidFill>
                  <a:srgbClr val="0070C0"/>
                </a:solidFill>
              </a:rPr>
              <a:t>Résultats </a:t>
            </a:r>
            <a:endParaRPr lang="fr-FR" sz="1800" dirty="0">
              <a:solidFill>
                <a:srgbClr val="0070C0"/>
              </a:solidFill>
            </a:endParaRPr>
          </a:p>
          <a:p>
            <a:pPr lvl="1"/>
            <a:r>
              <a:rPr lang="fr-FR" sz="1800" dirty="0"/>
              <a:t>3 décès dans les 3 premiers mois de vie </a:t>
            </a:r>
          </a:p>
          <a:p>
            <a:pPr lvl="1"/>
            <a:r>
              <a:rPr lang="fr-FR" sz="1800" b="0" dirty="0"/>
              <a:t>3/30 (10 %) avec une PCR qualitative devenue négative</a:t>
            </a:r>
          </a:p>
          <a:p>
            <a:pPr lvl="1"/>
            <a:r>
              <a:rPr lang="fr-FR" sz="1800" b="0" dirty="0"/>
              <a:t>Profils de réponse virologique hétérogènes</a:t>
            </a:r>
          </a:p>
          <a:p>
            <a:endParaRPr lang="fr-FR" sz="1800" b="0" dirty="0"/>
          </a:p>
          <a:p>
            <a:r>
              <a:rPr lang="fr-FR" dirty="0">
                <a:solidFill>
                  <a:srgbClr val="0070C0"/>
                </a:solidFill>
              </a:rPr>
              <a:t>Conclusion </a:t>
            </a:r>
          </a:p>
          <a:p>
            <a:pPr lvl="1"/>
            <a:r>
              <a:rPr lang="fr-FR" sz="1800" dirty="0"/>
              <a:t>Obstacles sociaux et cliniques impactant l’engagement dans le soin</a:t>
            </a:r>
          </a:p>
          <a:p>
            <a:pPr lvl="1"/>
            <a:r>
              <a:rPr lang="fr-FR" sz="1800" b="0" dirty="0"/>
              <a:t>Proportion non négligeable </a:t>
            </a:r>
            <a:r>
              <a:rPr lang="fr-FR" sz="1800" dirty="0"/>
              <a:t>d’enfants </a:t>
            </a:r>
          </a:p>
          <a:p>
            <a:pPr marL="457200" lvl="1" indent="0">
              <a:buNone/>
              <a:tabLst>
                <a:tab pos="720725" algn="l"/>
              </a:tabLst>
            </a:pPr>
            <a:r>
              <a:rPr lang="fr-FR" sz="1800" dirty="0"/>
              <a:t>	avec une PCR devenue négative</a:t>
            </a:r>
          </a:p>
        </p:txBody>
      </p:sp>
      <p:grpSp>
        <p:nvGrpSpPr>
          <p:cNvPr id="2" name="Groupe 1"/>
          <p:cNvGrpSpPr/>
          <p:nvPr/>
        </p:nvGrpSpPr>
        <p:grpSpPr>
          <a:xfrm>
            <a:off x="258613" y="3137371"/>
            <a:ext cx="3883713" cy="3675841"/>
            <a:chOff x="258613" y="3137371"/>
            <a:chExt cx="3883713" cy="3675841"/>
          </a:xfrm>
        </p:grpSpPr>
        <p:sp>
          <p:nvSpPr>
            <p:cNvPr id="25" name="Freeform 8"/>
            <p:cNvSpPr>
              <a:spLocks/>
            </p:cNvSpPr>
            <p:nvPr/>
          </p:nvSpPr>
          <p:spPr bwMode="auto">
            <a:xfrm>
              <a:off x="711336" y="3257156"/>
              <a:ext cx="1758149" cy="3423524"/>
            </a:xfrm>
            <a:custGeom>
              <a:avLst/>
              <a:gdLst>
                <a:gd name="T0" fmla="*/ 1628 w 1628"/>
                <a:gd name="T1" fmla="*/ 3448 h 3448"/>
                <a:gd name="T2" fmla="*/ 0 w 1628"/>
                <a:gd name="T3" fmla="*/ 3448 h 3448"/>
                <a:gd name="T4" fmla="*/ 0 w 1628"/>
                <a:gd name="T5" fmla="*/ 0 h 3448"/>
              </a:gdLst>
              <a:ahLst/>
              <a:cxnLst>
                <a:cxn ang="0">
                  <a:pos x="T0" y="T1"/>
                </a:cxn>
                <a:cxn ang="0">
                  <a:pos x="T2" y="T3"/>
                </a:cxn>
                <a:cxn ang="0">
                  <a:pos x="T4" y="T5"/>
                </a:cxn>
              </a:cxnLst>
              <a:rect l="0" t="0" r="r" b="b"/>
              <a:pathLst>
                <a:path w="1628" h="3448">
                  <a:moveTo>
                    <a:pt x="1628" y="3448"/>
                  </a:moveTo>
                  <a:lnTo>
                    <a:pt x="0" y="3448"/>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9"/>
            <p:cNvSpPr>
              <a:spLocks noChangeShapeType="1"/>
            </p:cNvSpPr>
            <p:nvPr/>
          </p:nvSpPr>
          <p:spPr bwMode="auto">
            <a:xfrm>
              <a:off x="607981" y="3844954"/>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10"/>
            <p:cNvSpPr>
              <a:spLocks noChangeShapeType="1"/>
            </p:cNvSpPr>
            <p:nvPr/>
          </p:nvSpPr>
          <p:spPr bwMode="auto">
            <a:xfrm>
              <a:off x="607981" y="4412893"/>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1"/>
            <p:cNvSpPr>
              <a:spLocks noChangeShapeType="1"/>
            </p:cNvSpPr>
            <p:nvPr/>
          </p:nvSpPr>
          <p:spPr bwMode="auto">
            <a:xfrm>
              <a:off x="607981" y="4978848"/>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12"/>
            <p:cNvSpPr>
              <a:spLocks noChangeShapeType="1"/>
            </p:cNvSpPr>
            <p:nvPr/>
          </p:nvSpPr>
          <p:spPr bwMode="auto">
            <a:xfrm>
              <a:off x="607981" y="5544801"/>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13"/>
            <p:cNvSpPr>
              <a:spLocks noChangeShapeType="1"/>
            </p:cNvSpPr>
            <p:nvPr/>
          </p:nvSpPr>
          <p:spPr bwMode="auto">
            <a:xfrm>
              <a:off x="607981" y="6110755"/>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14"/>
            <p:cNvSpPr>
              <a:spLocks noChangeShapeType="1"/>
            </p:cNvSpPr>
            <p:nvPr/>
          </p:nvSpPr>
          <p:spPr bwMode="auto">
            <a:xfrm>
              <a:off x="607981" y="6680680"/>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15"/>
            <p:cNvSpPr>
              <a:spLocks noChangeShapeType="1"/>
            </p:cNvSpPr>
            <p:nvPr/>
          </p:nvSpPr>
          <p:spPr bwMode="auto">
            <a:xfrm>
              <a:off x="607981" y="3279000"/>
              <a:ext cx="99355"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Freeform 16"/>
            <p:cNvSpPr>
              <a:spLocks/>
            </p:cNvSpPr>
            <p:nvPr/>
          </p:nvSpPr>
          <p:spPr bwMode="auto">
            <a:xfrm>
              <a:off x="1234227" y="3284080"/>
              <a:ext cx="695484" cy="335601"/>
            </a:xfrm>
            <a:custGeom>
              <a:avLst/>
              <a:gdLst>
                <a:gd name="T0" fmla="*/ 644 w 644"/>
                <a:gd name="T1" fmla="*/ 339 h 339"/>
                <a:gd name="T2" fmla="*/ 644 w 644"/>
                <a:gd name="T3" fmla="*/ 0 h 339"/>
                <a:gd name="T4" fmla="*/ 0 w 644"/>
                <a:gd name="T5" fmla="*/ 0 h 339"/>
                <a:gd name="T6" fmla="*/ 0 w 644"/>
                <a:gd name="T7" fmla="*/ 339 h 339"/>
                <a:gd name="T8" fmla="*/ 644 w 644"/>
                <a:gd name="T9" fmla="*/ 339 h 339"/>
                <a:gd name="T10" fmla="*/ 644 w 644"/>
                <a:gd name="T11" fmla="*/ 339 h 339"/>
              </a:gdLst>
              <a:ahLst/>
              <a:cxnLst>
                <a:cxn ang="0">
                  <a:pos x="T0" y="T1"/>
                </a:cxn>
                <a:cxn ang="0">
                  <a:pos x="T2" y="T3"/>
                </a:cxn>
                <a:cxn ang="0">
                  <a:pos x="T4" y="T5"/>
                </a:cxn>
                <a:cxn ang="0">
                  <a:pos x="T6" y="T7"/>
                </a:cxn>
                <a:cxn ang="0">
                  <a:pos x="T8" y="T9"/>
                </a:cxn>
                <a:cxn ang="0">
                  <a:pos x="T10" y="T11"/>
                </a:cxn>
              </a:cxnLst>
              <a:rect l="0" t="0" r="r" b="b"/>
              <a:pathLst>
                <a:path w="644" h="339">
                  <a:moveTo>
                    <a:pt x="644" y="339"/>
                  </a:moveTo>
                  <a:lnTo>
                    <a:pt x="644" y="0"/>
                  </a:lnTo>
                  <a:lnTo>
                    <a:pt x="0" y="0"/>
                  </a:lnTo>
                  <a:lnTo>
                    <a:pt x="0" y="339"/>
                  </a:lnTo>
                  <a:lnTo>
                    <a:pt x="644" y="339"/>
                  </a:lnTo>
                  <a:lnTo>
                    <a:pt x="644" y="339"/>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4" name="Rectangle 17"/>
            <p:cNvSpPr>
              <a:spLocks noChangeArrowheads="1"/>
            </p:cNvSpPr>
            <p:nvPr/>
          </p:nvSpPr>
          <p:spPr bwMode="auto">
            <a:xfrm>
              <a:off x="1234227" y="3619681"/>
              <a:ext cx="695484" cy="794321"/>
            </a:xfrm>
            <a:prstGeom prst="rect">
              <a:avLst/>
            </a:prstGeom>
            <a:solidFill>
              <a:srgbClr val="0099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5" name="Rectangle 18"/>
            <p:cNvSpPr>
              <a:spLocks noChangeArrowheads="1"/>
            </p:cNvSpPr>
            <p:nvPr/>
          </p:nvSpPr>
          <p:spPr bwMode="auto">
            <a:xfrm>
              <a:off x="1234227" y="4414002"/>
              <a:ext cx="695484" cy="331630"/>
            </a:xfrm>
            <a:prstGeom prst="rect">
              <a:avLst/>
            </a:prstGeom>
            <a:solidFill>
              <a:srgbClr val="00FF00"/>
            </a:solidFill>
            <a:ln w="0">
              <a:solidFill>
                <a:srgbClr val="00FF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6" name="Rectangle 19"/>
            <p:cNvSpPr>
              <a:spLocks noChangeArrowheads="1"/>
            </p:cNvSpPr>
            <p:nvPr/>
          </p:nvSpPr>
          <p:spPr bwMode="auto">
            <a:xfrm>
              <a:off x="1234227" y="4745631"/>
              <a:ext cx="695484" cy="695031"/>
            </a:xfrm>
            <a:prstGeom prst="rect">
              <a:avLst/>
            </a:prstGeom>
            <a:solidFill>
              <a:srgbClr val="FFCC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7" name="Rectangle 20"/>
            <p:cNvSpPr>
              <a:spLocks noChangeArrowheads="1"/>
            </p:cNvSpPr>
            <p:nvPr/>
          </p:nvSpPr>
          <p:spPr bwMode="auto">
            <a:xfrm>
              <a:off x="1234227" y="6348174"/>
              <a:ext cx="695484" cy="337586"/>
            </a:xfrm>
            <a:prstGeom prst="rect">
              <a:avLst/>
            </a:prstGeom>
            <a:solidFill>
              <a:srgbClr val="99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8" name="Rectangle 21"/>
            <p:cNvSpPr>
              <a:spLocks noChangeArrowheads="1"/>
            </p:cNvSpPr>
            <p:nvPr/>
          </p:nvSpPr>
          <p:spPr bwMode="auto">
            <a:xfrm>
              <a:off x="1234227" y="5440662"/>
              <a:ext cx="695484" cy="907512"/>
            </a:xfrm>
            <a:prstGeom prst="rect">
              <a:avLst/>
            </a:prstGeom>
            <a:solidFill>
              <a:srgbClr val="FF66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39" name="Freeform 22"/>
            <p:cNvSpPr>
              <a:spLocks/>
            </p:cNvSpPr>
            <p:nvPr/>
          </p:nvSpPr>
          <p:spPr bwMode="auto">
            <a:xfrm>
              <a:off x="2199718" y="4201788"/>
              <a:ext cx="153353" cy="140993"/>
            </a:xfrm>
            <a:custGeom>
              <a:avLst/>
              <a:gdLst>
                <a:gd name="T0" fmla="*/ 141 w 141"/>
                <a:gd name="T1" fmla="*/ 0 h 141"/>
                <a:gd name="T2" fmla="*/ 0 w 141"/>
                <a:gd name="T3" fmla="*/ 0 h 141"/>
                <a:gd name="T4" fmla="*/ 0 w 141"/>
                <a:gd name="T5" fmla="*/ 141 h 141"/>
                <a:gd name="T6" fmla="*/ 141 w 141"/>
                <a:gd name="T7" fmla="*/ 141 h 141"/>
                <a:gd name="T8" fmla="*/ 141 w 141"/>
                <a:gd name="T9" fmla="*/ 0 h 141"/>
                <a:gd name="T10" fmla="*/ 141 w 141"/>
                <a:gd name="T11" fmla="*/ 0 h 141"/>
              </a:gdLst>
              <a:ahLst/>
              <a:cxnLst>
                <a:cxn ang="0">
                  <a:pos x="T0" y="T1"/>
                </a:cxn>
                <a:cxn ang="0">
                  <a:pos x="T2" y="T3"/>
                </a:cxn>
                <a:cxn ang="0">
                  <a:pos x="T4" y="T5"/>
                </a:cxn>
                <a:cxn ang="0">
                  <a:pos x="T6" y="T7"/>
                </a:cxn>
                <a:cxn ang="0">
                  <a:pos x="T8" y="T9"/>
                </a:cxn>
                <a:cxn ang="0">
                  <a:pos x="T10" y="T11"/>
                </a:cxn>
              </a:cxnLst>
              <a:rect l="0" t="0" r="r" b="b"/>
              <a:pathLst>
                <a:path w="141" h="141">
                  <a:moveTo>
                    <a:pt x="141" y="0"/>
                  </a:moveTo>
                  <a:lnTo>
                    <a:pt x="0" y="0"/>
                  </a:lnTo>
                  <a:lnTo>
                    <a:pt x="0" y="141"/>
                  </a:lnTo>
                  <a:lnTo>
                    <a:pt x="141" y="141"/>
                  </a:lnTo>
                  <a:lnTo>
                    <a:pt x="141" y="0"/>
                  </a:lnTo>
                  <a:lnTo>
                    <a:pt x="14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Rectangle 23"/>
            <p:cNvSpPr>
              <a:spLocks noChangeArrowheads="1"/>
            </p:cNvSpPr>
            <p:nvPr/>
          </p:nvSpPr>
          <p:spPr bwMode="auto">
            <a:xfrm>
              <a:off x="2199718" y="4778556"/>
              <a:ext cx="153353" cy="140993"/>
            </a:xfrm>
            <a:prstGeom prst="rect">
              <a:avLst/>
            </a:prstGeom>
            <a:solidFill>
              <a:srgbClr val="00FF00"/>
            </a:solidFill>
            <a:ln w="0">
              <a:solidFill>
                <a:srgbClr val="00FF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1" name="Rectangle 24"/>
            <p:cNvSpPr>
              <a:spLocks noChangeArrowheads="1"/>
            </p:cNvSpPr>
            <p:nvPr/>
          </p:nvSpPr>
          <p:spPr bwMode="auto">
            <a:xfrm>
              <a:off x="2199718" y="4489730"/>
              <a:ext cx="153353" cy="140993"/>
            </a:xfrm>
            <a:prstGeom prst="rect">
              <a:avLst/>
            </a:prstGeom>
            <a:solidFill>
              <a:srgbClr val="009900"/>
            </a:solidFill>
            <a:ln w="0">
              <a:solidFill>
                <a:srgbClr val="00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2" name="Rectangle 25"/>
            <p:cNvSpPr>
              <a:spLocks noChangeArrowheads="1"/>
            </p:cNvSpPr>
            <p:nvPr/>
          </p:nvSpPr>
          <p:spPr bwMode="auto">
            <a:xfrm>
              <a:off x="2199718" y="5310411"/>
              <a:ext cx="153353" cy="140993"/>
            </a:xfrm>
            <a:prstGeom prst="rect">
              <a:avLst/>
            </a:prstGeom>
            <a:solidFill>
              <a:srgbClr val="FFCC00"/>
            </a:solidFill>
            <a:ln w="0">
              <a:solidFill>
                <a:srgbClr val="FF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3" name="Rectangle 26"/>
            <p:cNvSpPr>
              <a:spLocks noChangeArrowheads="1"/>
            </p:cNvSpPr>
            <p:nvPr/>
          </p:nvSpPr>
          <p:spPr bwMode="auto">
            <a:xfrm>
              <a:off x="2199718" y="5861406"/>
              <a:ext cx="153353" cy="140993"/>
            </a:xfrm>
            <a:prstGeom prst="rect">
              <a:avLst/>
            </a:prstGeom>
            <a:solidFill>
              <a:srgbClr val="990000"/>
            </a:solidFill>
            <a:ln w="0">
              <a:solidFill>
                <a:srgbClr val="99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4" name="Rectangle 27"/>
            <p:cNvSpPr>
              <a:spLocks noChangeArrowheads="1"/>
            </p:cNvSpPr>
            <p:nvPr/>
          </p:nvSpPr>
          <p:spPr bwMode="auto">
            <a:xfrm>
              <a:off x="2199718" y="5571478"/>
              <a:ext cx="153353" cy="140993"/>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28"/>
            <p:cNvSpPr>
              <a:spLocks/>
            </p:cNvSpPr>
            <p:nvPr/>
          </p:nvSpPr>
          <p:spPr bwMode="auto">
            <a:xfrm>
              <a:off x="1234227" y="3284080"/>
              <a:ext cx="695484" cy="335601"/>
            </a:xfrm>
            <a:custGeom>
              <a:avLst/>
              <a:gdLst>
                <a:gd name="T0" fmla="*/ 644 w 644"/>
                <a:gd name="T1" fmla="*/ 339 h 339"/>
                <a:gd name="T2" fmla="*/ 644 w 644"/>
                <a:gd name="T3" fmla="*/ 0 h 339"/>
                <a:gd name="T4" fmla="*/ 0 w 644"/>
                <a:gd name="T5" fmla="*/ 0 h 339"/>
                <a:gd name="T6" fmla="*/ 0 w 644"/>
                <a:gd name="T7" fmla="*/ 339 h 339"/>
              </a:gdLst>
              <a:ahLst/>
              <a:cxnLst>
                <a:cxn ang="0">
                  <a:pos x="T0" y="T1"/>
                </a:cxn>
                <a:cxn ang="0">
                  <a:pos x="T2" y="T3"/>
                </a:cxn>
                <a:cxn ang="0">
                  <a:pos x="T4" y="T5"/>
                </a:cxn>
                <a:cxn ang="0">
                  <a:pos x="T6" y="T7"/>
                </a:cxn>
              </a:cxnLst>
              <a:rect l="0" t="0" r="r" b="b"/>
              <a:pathLst>
                <a:path w="644" h="339">
                  <a:moveTo>
                    <a:pt x="644" y="339"/>
                  </a:moveTo>
                  <a:lnTo>
                    <a:pt x="644" y="0"/>
                  </a:lnTo>
                  <a:lnTo>
                    <a:pt x="0" y="0"/>
                  </a:lnTo>
                  <a:lnTo>
                    <a:pt x="0" y="339"/>
                  </a:lnTo>
                </a:path>
              </a:pathLst>
            </a:custGeom>
            <a:noFill/>
            <a:ln w="6350">
              <a:no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31"/>
            <p:cNvSpPr>
              <a:spLocks noChangeShapeType="1"/>
            </p:cNvSpPr>
            <p:nvPr/>
          </p:nvSpPr>
          <p:spPr bwMode="auto">
            <a:xfrm flipH="1">
              <a:off x="1234227" y="4745631"/>
              <a:ext cx="695484" cy="0"/>
            </a:xfrm>
            <a:prstGeom prst="line">
              <a:avLst/>
            </a:prstGeom>
            <a:noFill/>
            <a:ln w="635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33"/>
            <p:cNvSpPr>
              <a:spLocks noChangeShapeType="1"/>
            </p:cNvSpPr>
            <p:nvPr/>
          </p:nvSpPr>
          <p:spPr bwMode="auto">
            <a:xfrm flipV="1">
              <a:off x="1929711" y="3619681"/>
              <a:ext cx="0" cy="79432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35"/>
            <p:cNvSpPr>
              <a:spLocks noChangeShapeType="1"/>
            </p:cNvSpPr>
            <p:nvPr/>
          </p:nvSpPr>
          <p:spPr bwMode="auto">
            <a:xfrm flipH="1">
              <a:off x="1234227" y="3619681"/>
              <a:ext cx="695484" cy="0"/>
            </a:xfrm>
            <a:prstGeom prst="line">
              <a:avLst/>
            </a:prstGeom>
            <a:noFill/>
            <a:ln w="635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Freeform 36"/>
            <p:cNvSpPr>
              <a:spLocks/>
            </p:cNvSpPr>
            <p:nvPr/>
          </p:nvSpPr>
          <p:spPr bwMode="auto">
            <a:xfrm>
              <a:off x="1234227" y="6348174"/>
              <a:ext cx="695484" cy="337586"/>
            </a:xfrm>
            <a:custGeom>
              <a:avLst/>
              <a:gdLst>
                <a:gd name="T0" fmla="*/ 0 w 644"/>
                <a:gd name="T1" fmla="*/ 0 h 340"/>
                <a:gd name="T2" fmla="*/ 0 w 644"/>
                <a:gd name="T3" fmla="*/ 340 h 340"/>
                <a:gd name="T4" fmla="*/ 644 w 644"/>
                <a:gd name="T5" fmla="*/ 340 h 340"/>
                <a:gd name="T6" fmla="*/ 644 w 644"/>
                <a:gd name="T7" fmla="*/ 0 h 340"/>
              </a:gdLst>
              <a:ahLst/>
              <a:cxnLst>
                <a:cxn ang="0">
                  <a:pos x="T0" y="T1"/>
                </a:cxn>
                <a:cxn ang="0">
                  <a:pos x="T2" y="T3"/>
                </a:cxn>
                <a:cxn ang="0">
                  <a:pos x="T4" y="T5"/>
                </a:cxn>
                <a:cxn ang="0">
                  <a:pos x="T6" y="T7"/>
                </a:cxn>
              </a:cxnLst>
              <a:rect l="0" t="0" r="r" b="b"/>
              <a:pathLst>
                <a:path w="644" h="340">
                  <a:moveTo>
                    <a:pt x="0" y="0"/>
                  </a:moveTo>
                  <a:lnTo>
                    <a:pt x="0" y="340"/>
                  </a:lnTo>
                  <a:lnTo>
                    <a:pt x="644" y="340"/>
                  </a:lnTo>
                  <a:lnTo>
                    <a:pt x="644" y="0"/>
                  </a:lnTo>
                </a:path>
              </a:pathLst>
            </a:custGeom>
            <a:noFill/>
            <a:ln w="6350">
              <a:no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ZoneTexte 12"/>
            <p:cNvSpPr txBox="1"/>
            <p:nvPr/>
          </p:nvSpPr>
          <p:spPr>
            <a:xfrm>
              <a:off x="343571" y="6536213"/>
              <a:ext cx="269626" cy="276999"/>
            </a:xfrm>
            <a:prstGeom prst="rect">
              <a:avLst/>
            </a:prstGeom>
            <a:noFill/>
          </p:spPr>
          <p:txBody>
            <a:bodyPr wrap="none" rtlCol="0">
              <a:spAutoFit/>
            </a:bodyPr>
            <a:lstStyle/>
            <a:p>
              <a:pPr algn="r"/>
              <a:r>
                <a:rPr lang="fr-FR" sz="1200" dirty="0">
                  <a:solidFill>
                    <a:srgbClr val="000066"/>
                  </a:solidFill>
                </a:rPr>
                <a:t>0</a:t>
              </a:r>
            </a:p>
          </p:txBody>
        </p:sp>
        <p:sp>
          <p:nvSpPr>
            <p:cNvPr id="14" name="ZoneTexte 13"/>
            <p:cNvSpPr txBox="1"/>
            <p:nvPr/>
          </p:nvSpPr>
          <p:spPr>
            <a:xfrm>
              <a:off x="2295346" y="4140008"/>
              <a:ext cx="1095172" cy="261610"/>
            </a:xfrm>
            <a:prstGeom prst="rect">
              <a:avLst/>
            </a:prstGeom>
            <a:noFill/>
          </p:spPr>
          <p:txBody>
            <a:bodyPr wrap="none" rtlCol="0">
              <a:spAutoFit/>
            </a:bodyPr>
            <a:lstStyle/>
            <a:p>
              <a:r>
                <a:rPr lang="fr-FR" sz="1100" b="1" dirty="0">
                  <a:solidFill>
                    <a:srgbClr val="000066"/>
                  </a:solidFill>
                </a:rPr>
                <a:t>PCR négative</a:t>
              </a:r>
            </a:p>
          </p:txBody>
        </p:sp>
        <p:sp>
          <p:nvSpPr>
            <p:cNvPr id="15" name="ZoneTexte 14"/>
            <p:cNvSpPr txBox="1"/>
            <p:nvPr/>
          </p:nvSpPr>
          <p:spPr>
            <a:xfrm>
              <a:off x="2295346" y="4429539"/>
              <a:ext cx="1438214" cy="261610"/>
            </a:xfrm>
            <a:prstGeom prst="rect">
              <a:avLst/>
            </a:prstGeom>
            <a:noFill/>
          </p:spPr>
          <p:txBody>
            <a:bodyPr wrap="none" rtlCol="0">
              <a:spAutoFit/>
            </a:bodyPr>
            <a:lstStyle/>
            <a:p>
              <a:r>
                <a:rPr lang="fr-FR" sz="1100" b="1" dirty="0">
                  <a:solidFill>
                    <a:srgbClr val="000066"/>
                  </a:solidFill>
                </a:rPr>
                <a:t>Cible non détectée</a:t>
              </a:r>
            </a:p>
          </p:txBody>
        </p:sp>
        <p:sp>
          <p:nvSpPr>
            <p:cNvPr id="16" name="ZoneTexte 15"/>
            <p:cNvSpPr txBox="1"/>
            <p:nvPr/>
          </p:nvSpPr>
          <p:spPr>
            <a:xfrm>
              <a:off x="2295346" y="4744574"/>
              <a:ext cx="1271502" cy="523990"/>
            </a:xfrm>
            <a:prstGeom prst="rect">
              <a:avLst/>
            </a:prstGeom>
            <a:noFill/>
          </p:spPr>
          <p:txBody>
            <a:bodyPr wrap="none" rtlCol="0">
              <a:spAutoFit/>
            </a:bodyPr>
            <a:lstStyle/>
            <a:p>
              <a:pPr>
                <a:lnSpc>
                  <a:spcPct val="85000"/>
                </a:lnSpc>
              </a:pPr>
              <a:r>
                <a:rPr lang="fr-FR" sz="1100" b="1" dirty="0">
                  <a:solidFill>
                    <a:srgbClr val="000066"/>
                  </a:solidFill>
                </a:rPr>
                <a:t>Détectable </a:t>
              </a:r>
            </a:p>
            <a:p>
              <a:pPr>
                <a:lnSpc>
                  <a:spcPct val="85000"/>
                </a:lnSpc>
              </a:pPr>
              <a:r>
                <a:rPr lang="fr-FR" sz="1100" b="1" dirty="0">
                  <a:solidFill>
                    <a:srgbClr val="000066"/>
                  </a:solidFill>
                </a:rPr>
                <a:t>sous le seuil de </a:t>
              </a:r>
            </a:p>
            <a:p>
              <a:pPr>
                <a:lnSpc>
                  <a:spcPct val="85000"/>
                </a:lnSpc>
              </a:pPr>
              <a:r>
                <a:rPr lang="fr-FR" sz="1100" b="1" dirty="0">
                  <a:solidFill>
                    <a:srgbClr val="000066"/>
                  </a:solidFill>
                </a:rPr>
                <a:t>quantification</a:t>
              </a:r>
            </a:p>
          </p:txBody>
        </p:sp>
        <p:sp>
          <p:nvSpPr>
            <p:cNvPr id="17" name="ZoneTexte 16"/>
            <p:cNvSpPr txBox="1"/>
            <p:nvPr/>
          </p:nvSpPr>
          <p:spPr>
            <a:xfrm>
              <a:off x="2295346" y="5249428"/>
              <a:ext cx="1510350" cy="261610"/>
            </a:xfrm>
            <a:prstGeom prst="rect">
              <a:avLst/>
            </a:prstGeom>
            <a:noFill/>
          </p:spPr>
          <p:txBody>
            <a:bodyPr wrap="none" rtlCol="0">
              <a:spAutoFit/>
            </a:bodyPr>
            <a:lstStyle/>
            <a:p>
              <a:r>
                <a:rPr lang="fr-FR" sz="1100" b="1" dirty="0">
                  <a:solidFill>
                    <a:srgbClr val="000066"/>
                  </a:solidFill>
                </a:rPr>
                <a:t>Rebond virologique</a:t>
              </a:r>
            </a:p>
          </p:txBody>
        </p:sp>
        <p:sp>
          <p:nvSpPr>
            <p:cNvPr id="18" name="ZoneTexte 17"/>
            <p:cNvSpPr txBox="1"/>
            <p:nvPr/>
          </p:nvSpPr>
          <p:spPr>
            <a:xfrm>
              <a:off x="2295346" y="5799627"/>
              <a:ext cx="601447" cy="261610"/>
            </a:xfrm>
            <a:prstGeom prst="rect">
              <a:avLst/>
            </a:prstGeom>
            <a:noFill/>
          </p:spPr>
          <p:txBody>
            <a:bodyPr wrap="none" rtlCol="0">
              <a:spAutoFit/>
            </a:bodyPr>
            <a:lstStyle/>
            <a:p>
              <a:r>
                <a:rPr lang="fr-FR" sz="1100" b="1" dirty="0">
                  <a:solidFill>
                    <a:srgbClr val="000066"/>
                  </a:solidFill>
                </a:rPr>
                <a:t>Décès</a:t>
              </a:r>
            </a:p>
          </p:txBody>
        </p:sp>
        <p:sp>
          <p:nvSpPr>
            <p:cNvPr id="19" name="ZoneTexte 18"/>
            <p:cNvSpPr txBox="1"/>
            <p:nvPr/>
          </p:nvSpPr>
          <p:spPr>
            <a:xfrm>
              <a:off x="343571" y="5970216"/>
              <a:ext cx="269626" cy="276999"/>
            </a:xfrm>
            <a:prstGeom prst="rect">
              <a:avLst/>
            </a:prstGeom>
            <a:noFill/>
          </p:spPr>
          <p:txBody>
            <a:bodyPr wrap="none" rtlCol="0">
              <a:spAutoFit/>
            </a:bodyPr>
            <a:lstStyle/>
            <a:p>
              <a:pPr algn="r"/>
              <a:r>
                <a:rPr lang="fr-FR" sz="1200" dirty="0">
                  <a:solidFill>
                    <a:srgbClr val="000066"/>
                  </a:solidFill>
                </a:rPr>
                <a:t>5</a:t>
              </a:r>
            </a:p>
          </p:txBody>
        </p:sp>
        <p:sp>
          <p:nvSpPr>
            <p:cNvPr id="20" name="ZoneTexte 19"/>
            <p:cNvSpPr txBox="1"/>
            <p:nvPr/>
          </p:nvSpPr>
          <p:spPr>
            <a:xfrm>
              <a:off x="258613" y="5404219"/>
              <a:ext cx="354584" cy="276999"/>
            </a:xfrm>
            <a:prstGeom prst="rect">
              <a:avLst/>
            </a:prstGeom>
            <a:noFill/>
          </p:spPr>
          <p:txBody>
            <a:bodyPr wrap="none" rtlCol="0">
              <a:spAutoFit/>
            </a:bodyPr>
            <a:lstStyle/>
            <a:p>
              <a:pPr algn="r"/>
              <a:r>
                <a:rPr lang="fr-FR" sz="1200" dirty="0">
                  <a:solidFill>
                    <a:srgbClr val="000066"/>
                  </a:solidFill>
                </a:rPr>
                <a:t>10</a:t>
              </a:r>
            </a:p>
          </p:txBody>
        </p:sp>
        <p:sp>
          <p:nvSpPr>
            <p:cNvPr id="21" name="ZoneTexte 20"/>
            <p:cNvSpPr txBox="1"/>
            <p:nvPr/>
          </p:nvSpPr>
          <p:spPr>
            <a:xfrm>
              <a:off x="258613" y="4838222"/>
              <a:ext cx="354584" cy="276999"/>
            </a:xfrm>
            <a:prstGeom prst="rect">
              <a:avLst/>
            </a:prstGeom>
            <a:noFill/>
          </p:spPr>
          <p:txBody>
            <a:bodyPr wrap="none" rtlCol="0">
              <a:spAutoFit/>
            </a:bodyPr>
            <a:lstStyle/>
            <a:p>
              <a:pPr algn="r"/>
              <a:r>
                <a:rPr lang="fr-FR" sz="1200" dirty="0">
                  <a:solidFill>
                    <a:srgbClr val="000066"/>
                  </a:solidFill>
                </a:rPr>
                <a:t>15</a:t>
              </a:r>
            </a:p>
          </p:txBody>
        </p:sp>
        <p:sp>
          <p:nvSpPr>
            <p:cNvPr id="22" name="ZoneTexte 21"/>
            <p:cNvSpPr txBox="1"/>
            <p:nvPr/>
          </p:nvSpPr>
          <p:spPr>
            <a:xfrm>
              <a:off x="258613" y="4286810"/>
              <a:ext cx="354584" cy="276999"/>
            </a:xfrm>
            <a:prstGeom prst="rect">
              <a:avLst/>
            </a:prstGeom>
            <a:noFill/>
          </p:spPr>
          <p:txBody>
            <a:bodyPr wrap="none" rtlCol="0">
              <a:spAutoFit/>
            </a:bodyPr>
            <a:lstStyle/>
            <a:p>
              <a:pPr algn="r"/>
              <a:r>
                <a:rPr lang="fr-FR" sz="1200" dirty="0">
                  <a:solidFill>
                    <a:srgbClr val="000066"/>
                  </a:solidFill>
                </a:rPr>
                <a:t>20</a:t>
              </a:r>
            </a:p>
          </p:txBody>
        </p:sp>
        <p:sp>
          <p:nvSpPr>
            <p:cNvPr id="23" name="ZoneTexte 22"/>
            <p:cNvSpPr txBox="1"/>
            <p:nvPr/>
          </p:nvSpPr>
          <p:spPr>
            <a:xfrm>
              <a:off x="258613" y="3709238"/>
              <a:ext cx="354584" cy="276999"/>
            </a:xfrm>
            <a:prstGeom prst="rect">
              <a:avLst/>
            </a:prstGeom>
            <a:noFill/>
          </p:spPr>
          <p:txBody>
            <a:bodyPr wrap="none" rtlCol="0">
              <a:spAutoFit/>
            </a:bodyPr>
            <a:lstStyle/>
            <a:p>
              <a:pPr algn="r"/>
              <a:r>
                <a:rPr lang="fr-FR" sz="1200" dirty="0">
                  <a:solidFill>
                    <a:srgbClr val="000066"/>
                  </a:solidFill>
                </a:rPr>
                <a:t>25</a:t>
              </a:r>
            </a:p>
          </p:txBody>
        </p:sp>
        <p:sp>
          <p:nvSpPr>
            <p:cNvPr id="24" name="ZoneTexte 23"/>
            <p:cNvSpPr txBox="1"/>
            <p:nvPr/>
          </p:nvSpPr>
          <p:spPr>
            <a:xfrm>
              <a:off x="258613" y="3137371"/>
              <a:ext cx="354584" cy="276999"/>
            </a:xfrm>
            <a:prstGeom prst="rect">
              <a:avLst/>
            </a:prstGeom>
            <a:noFill/>
          </p:spPr>
          <p:txBody>
            <a:bodyPr wrap="none" rtlCol="0">
              <a:spAutoFit/>
            </a:bodyPr>
            <a:lstStyle/>
            <a:p>
              <a:pPr algn="r"/>
              <a:r>
                <a:rPr lang="fr-FR" sz="1200" dirty="0">
                  <a:solidFill>
                    <a:srgbClr val="000066"/>
                  </a:solidFill>
                </a:rPr>
                <a:t>30</a:t>
              </a:r>
            </a:p>
          </p:txBody>
        </p:sp>
        <p:sp>
          <p:nvSpPr>
            <p:cNvPr id="60" name="ZoneTexte 59"/>
            <p:cNvSpPr txBox="1"/>
            <p:nvPr/>
          </p:nvSpPr>
          <p:spPr>
            <a:xfrm>
              <a:off x="2295346" y="5531698"/>
              <a:ext cx="1846980" cy="261610"/>
            </a:xfrm>
            <a:prstGeom prst="rect">
              <a:avLst/>
            </a:prstGeom>
            <a:noFill/>
          </p:spPr>
          <p:txBody>
            <a:bodyPr wrap="none" rtlCol="0">
              <a:spAutoFit/>
            </a:bodyPr>
            <a:lstStyle/>
            <a:p>
              <a:r>
                <a:rPr lang="fr-FR" sz="1100" b="1" dirty="0">
                  <a:solidFill>
                    <a:srgbClr val="000066"/>
                  </a:solidFill>
                </a:rPr>
                <a:t>Non réponse virologique</a:t>
              </a:r>
            </a:p>
          </p:txBody>
        </p:sp>
      </p:grpSp>
      <p:sp>
        <p:nvSpPr>
          <p:cNvPr id="4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Kuhn L, CROI 2017, Abs. 27</a:t>
            </a:r>
          </a:p>
        </p:txBody>
      </p:sp>
      <p:sp>
        <p:nvSpPr>
          <p:cNvPr id="47" name="ZoneTexte 4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132</a:t>
            </a:r>
          </a:p>
        </p:txBody>
      </p:sp>
    </p:spTree>
    <p:extLst>
      <p:ext uri="{BB962C8B-B14F-4D97-AF65-F5344CB8AC3E}">
        <p14:creationId xmlns:p14="http://schemas.microsoft.com/office/powerpoint/2010/main" val="580265126"/>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Turkova</a:t>
            </a:r>
            <a:r>
              <a:rPr lang="en-GB" sz="1200" i="1" dirty="0">
                <a:solidFill>
                  <a:srgbClr val="0070C0"/>
                </a:solidFill>
              </a:rPr>
              <a:t> A, CROI 2017, Abs. 813</a:t>
            </a:r>
          </a:p>
        </p:txBody>
      </p:sp>
      <p:sp>
        <p:nvSpPr>
          <p:cNvPr id="8" name="Titre 4"/>
          <p:cNvSpPr>
            <a:spLocks noGrp="1"/>
          </p:cNvSpPr>
          <p:nvPr>
            <p:ph type="title"/>
          </p:nvPr>
        </p:nvSpPr>
        <p:spPr/>
        <p:txBody>
          <a:bodyPr/>
          <a:lstStyle/>
          <a:p>
            <a:r>
              <a:rPr lang="fr-FR" dirty="0"/>
              <a:t>Essai BREATHER : EFV + 2 INTI 5 jours/7 </a:t>
            </a:r>
            <a:br>
              <a:rPr lang="fr-FR" dirty="0"/>
            </a:br>
            <a:r>
              <a:rPr lang="fr-FR" dirty="0"/>
              <a:t>versus 7 jours/7 – Résultats à S192 (1)</a:t>
            </a:r>
          </a:p>
        </p:txBody>
      </p:sp>
      <p:sp>
        <p:nvSpPr>
          <p:cNvPr id="2" name="Espace réservé du contenu 1"/>
          <p:cNvSpPr>
            <a:spLocks noGrp="1"/>
          </p:cNvSpPr>
          <p:nvPr>
            <p:ph idx="1"/>
          </p:nvPr>
        </p:nvSpPr>
        <p:spPr/>
        <p:txBody>
          <a:bodyPr/>
          <a:lstStyle/>
          <a:p>
            <a:r>
              <a:rPr lang="fr-FR" sz="2000" dirty="0"/>
              <a:t>Essai randomisé, ouvert, multicentrique dans 11 pays</a:t>
            </a:r>
          </a:p>
          <a:p>
            <a:pPr lvl="1"/>
            <a:r>
              <a:rPr lang="fr-FR" sz="1800" b="1" dirty="0">
                <a:solidFill>
                  <a:srgbClr val="0070C0"/>
                </a:solidFill>
              </a:rPr>
              <a:t>Critères d'inclusion</a:t>
            </a:r>
          </a:p>
          <a:p>
            <a:pPr lvl="2"/>
            <a:r>
              <a:rPr lang="fr-FR" sz="1600" dirty="0"/>
              <a:t>Patients de 8 à 24 ans, CD4 &gt; 350/mm</a:t>
            </a:r>
            <a:r>
              <a:rPr lang="fr-FR" sz="1600" baseline="30000" dirty="0"/>
              <a:t>3</a:t>
            </a:r>
            <a:r>
              <a:rPr lang="fr-FR" sz="1600" dirty="0"/>
              <a:t> à l'inclusion</a:t>
            </a:r>
          </a:p>
          <a:p>
            <a:pPr lvl="2"/>
            <a:r>
              <a:rPr lang="fr-FR" sz="1600" dirty="0"/>
              <a:t>Sous EFV + 2 INTI et CV &lt; 50 c/ml depuis &gt; 12 mois</a:t>
            </a:r>
          </a:p>
          <a:p>
            <a:pPr lvl="2"/>
            <a:r>
              <a:rPr lang="fr-FR" sz="1600" dirty="0"/>
              <a:t>Pas d’ATCD d'échec virologique sous ARV</a:t>
            </a:r>
          </a:p>
          <a:p>
            <a:pPr lvl="1"/>
            <a:r>
              <a:rPr lang="fr-FR" sz="1800" b="1" dirty="0">
                <a:solidFill>
                  <a:srgbClr val="0070C0"/>
                </a:solidFill>
              </a:rPr>
              <a:t>Randomisation</a:t>
            </a:r>
          </a:p>
          <a:p>
            <a:pPr lvl="2"/>
            <a:r>
              <a:rPr lang="fr-FR" sz="1600" dirty="0"/>
              <a:t>Poursuite traitement tous les jours (7/7 j)</a:t>
            </a:r>
          </a:p>
          <a:p>
            <a:pPr lvl="2"/>
            <a:r>
              <a:rPr lang="fr-FR" sz="1600" dirty="0"/>
              <a:t>Traitement interrompu 2 jours par semaine, le weekend (5/7 j)</a:t>
            </a:r>
          </a:p>
          <a:p>
            <a:pPr lvl="1"/>
            <a:r>
              <a:rPr lang="fr-FR" sz="1800" b="1" dirty="0">
                <a:solidFill>
                  <a:srgbClr val="0070C0"/>
                </a:solidFill>
              </a:rPr>
              <a:t>Critère principal : </a:t>
            </a:r>
            <a:r>
              <a:rPr lang="fr-FR" sz="1800" dirty="0"/>
              <a:t>non-infériorité de 5/7 j démontrée à S48 </a:t>
            </a:r>
            <a:br>
              <a:rPr lang="fr-FR" sz="1800" dirty="0"/>
            </a:br>
            <a:r>
              <a:rPr lang="fr-FR" sz="1800" dirty="0"/>
              <a:t>(CV </a:t>
            </a:r>
            <a:r>
              <a:rPr lang="fr-FR" sz="1800" u="sng" dirty="0"/>
              <a:t>&gt;</a:t>
            </a:r>
            <a:r>
              <a:rPr lang="fr-FR" sz="1800" dirty="0"/>
              <a:t> 50 c/ml)</a:t>
            </a:r>
            <a:r>
              <a:rPr lang="fr-FR" sz="1800" i="1" dirty="0"/>
              <a:t> </a:t>
            </a:r>
            <a:r>
              <a:rPr lang="fr-FR" sz="1600" i="1" dirty="0"/>
              <a:t>[Lancet HIV 2016;3(9):e421-30]</a:t>
            </a:r>
          </a:p>
        </p:txBody>
      </p:sp>
      <p:graphicFrame>
        <p:nvGraphicFramePr>
          <p:cNvPr id="9" name="Tableau 8"/>
          <p:cNvGraphicFramePr>
            <a:graphicFrameLocks noGrp="1"/>
          </p:cNvGraphicFramePr>
          <p:nvPr>
            <p:extLst/>
          </p:nvPr>
        </p:nvGraphicFramePr>
        <p:xfrm>
          <a:off x="300562" y="4303055"/>
          <a:ext cx="8616221" cy="1804561"/>
        </p:xfrm>
        <a:graphic>
          <a:graphicData uri="http://schemas.openxmlformats.org/drawingml/2006/table">
            <a:tbl>
              <a:tblPr firstRow="1" bandRow="1">
                <a:tableStyleId>{5C22544A-7EE6-4342-B048-85BDC9FD1C3A}</a:tableStyleId>
              </a:tblPr>
              <a:tblGrid>
                <a:gridCol w="2005501">
                  <a:extLst>
                    <a:ext uri="{9D8B030D-6E8A-4147-A177-3AD203B41FA5}">
                      <a16:colId xmlns:a16="http://schemas.microsoft.com/office/drawing/2014/main" xmlns="" val="20000"/>
                    </a:ext>
                  </a:extLst>
                </a:gridCol>
                <a:gridCol w="1652680">
                  <a:extLst>
                    <a:ext uri="{9D8B030D-6E8A-4147-A177-3AD203B41FA5}">
                      <a16:colId xmlns:a16="http://schemas.microsoft.com/office/drawing/2014/main" xmlns="" val="20001"/>
                    </a:ext>
                  </a:extLst>
                </a:gridCol>
                <a:gridCol w="1652680">
                  <a:extLst>
                    <a:ext uri="{9D8B030D-6E8A-4147-A177-3AD203B41FA5}">
                      <a16:colId xmlns:a16="http://schemas.microsoft.com/office/drawing/2014/main" xmlns="" val="20002"/>
                    </a:ext>
                  </a:extLst>
                </a:gridCol>
                <a:gridCol w="1652680">
                  <a:extLst>
                    <a:ext uri="{9D8B030D-6E8A-4147-A177-3AD203B41FA5}">
                      <a16:colId xmlns:a16="http://schemas.microsoft.com/office/drawing/2014/main" xmlns="" val="20003"/>
                    </a:ext>
                  </a:extLst>
                </a:gridCol>
                <a:gridCol w="1652680">
                  <a:extLst>
                    <a:ext uri="{9D8B030D-6E8A-4147-A177-3AD203B41FA5}">
                      <a16:colId xmlns:a16="http://schemas.microsoft.com/office/drawing/2014/main" xmlns="" val="20004"/>
                    </a:ext>
                  </a:extLst>
                </a:gridCol>
              </a:tblGrid>
              <a:tr h="789280">
                <a:tc>
                  <a:txBody>
                    <a:bodyPr/>
                    <a:lstStyle/>
                    <a:p>
                      <a:pPr algn="ctr"/>
                      <a:endParaRPr lang="fr-FR" sz="1600" b="1" noProof="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600" noProof="0" dirty="0">
                          <a:solidFill>
                            <a:srgbClr val="000066"/>
                          </a:solidFill>
                        </a:rPr>
                        <a:t>Nombre d'échecs à S48</a:t>
                      </a:r>
                      <a:endParaRPr lang="fr-FR" sz="1600" b="1" noProof="0" dirty="0">
                        <a:solidFill>
                          <a:srgbClr val="000066"/>
                        </a:solidFill>
                      </a:endParaRPr>
                    </a:p>
                  </a:txBody>
                  <a:tcPr anchor="ctr"/>
                </a:tc>
                <a:tc>
                  <a:txBody>
                    <a:bodyPr/>
                    <a:lstStyle/>
                    <a:p>
                      <a:pPr algn="ctr"/>
                      <a:r>
                        <a:rPr lang="fr-FR" sz="1600" noProof="0" dirty="0">
                          <a:solidFill>
                            <a:srgbClr val="000066"/>
                          </a:solidFill>
                        </a:rPr>
                        <a:t>Années-patient </a:t>
                      </a:r>
                    </a:p>
                    <a:p>
                      <a:pPr algn="ctr"/>
                      <a:r>
                        <a:rPr lang="fr-FR" sz="1600" noProof="0" dirty="0">
                          <a:solidFill>
                            <a:srgbClr val="000066"/>
                          </a:solidFill>
                        </a:rPr>
                        <a:t>à risque</a:t>
                      </a:r>
                      <a:endParaRPr lang="fr-FR" sz="1600" b="1" noProof="0" dirty="0">
                        <a:solidFill>
                          <a:srgbClr val="000066"/>
                        </a:solidFill>
                      </a:endParaRPr>
                    </a:p>
                  </a:txBody>
                  <a:tcPr anchor="ctr"/>
                </a:tc>
                <a:tc>
                  <a:txBody>
                    <a:bodyPr/>
                    <a:lstStyle/>
                    <a:p>
                      <a:pPr algn="ctr"/>
                      <a:r>
                        <a:rPr lang="fr-FR" sz="1600" noProof="0" dirty="0">
                          <a:solidFill>
                            <a:srgbClr val="000066"/>
                          </a:solidFill>
                        </a:rPr>
                        <a:t>Probabilité d'échec</a:t>
                      </a:r>
                      <a:endParaRPr lang="fr-FR" sz="1600" b="1" noProof="0" dirty="0">
                        <a:solidFill>
                          <a:srgbClr val="000066"/>
                        </a:solidFill>
                      </a:endParaRPr>
                    </a:p>
                  </a:txBody>
                  <a:tcPr anchor="ctr"/>
                </a:tc>
                <a:tc>
                  <a:txBody>
                    <a:bodyPr/>
                    <a:lstStyle/>
                    <a:p>
                      <a:pPr algn="ctr"/>
                      <a:r>
                        <a:rPr lang="fr-FR" sz="1600" noProof="0" dirty="0">
                          <a:solidFill>
                            <a:srgbClr val="000066"/>
                          </a:solidFill>
                        </a:rPr>
                        <a:t>IC</a:t>
                      </a:r>
                      <a:r>
                        <a:rPr lang="fr-FR" sz="1600" baseline="0" noProof="0" dirty="0">
                          <a:solidFill>
                            <a:srgbClr val="000066"/>
                          </a:solidFill>
                        </a:rPr>
                        <a:t> 90 %</a:t>
                      </a:r>
                      <a:endParaRPr lang="fr-FR" sz="1600" b="1" noProof="0" dirty="0">
                        <a:solidFill>
                          <a:srgbClr val="000066"/>
                        </a:solidFill>
                      </a:endParaRPr>
                    </a:p>
                  </a:txBody>
                  <a:tcPr anchor="ctr"/>
                </a:tc>
                <a:extLst>
                  <a:ext uri="{0D108BD9-81ED-4DB2-BD59-A6C34878D82A}">
                    <a16:rowId xmlns:a16="http://schemas.microsoft.com/office/drawing/2014/main" xmlns="" val="10000"/>
                  </a:ext>
                </a:extLst>
              </a:tr>
              <a:tr h="338427">
                <a:tc>
                  <a:txBody>
                    <a:bodyPr/>
                    <a:lstStyle/>
                    <a:p>
                      <a:pPr algn="l"/>
                      <a:r>
                        <a:rPr lang="fr-FR" sz="1600" noProof="0" dirty="0">
                          <a:solidFill>
                            <a:srgbClr val="000066"/>
                          </a:solidFill>
                        </a:rPr>
                        <a:t>5/7 j</a:t>
                      </a:r>
                      <a:endParaRPr lang="fr-FR" sz="1600" b="0" noProof="0" dirty="0">
                        <a:solidFill>
                          <a:srgbClr val="000066"/>
                        </a:solidFill>
                      </a:endParaRPr>
                    </a:p>
                  </a:txBody>
                  <a:tcPr anchor="ctr"/>
                </a:tc>
                <a:tc>
                  <a:txBody>
                    <a:bodyPr/>
                    <a:lstStyle/>
                    <a:p>
                      <a:pPr algn="ctr"/>
                      <a:r>
                        <a:rPr lang="fr-FR" sz="1600" noProof="0" dirty="0">
                          <a:solidFill>
                            <a:srgbClr val="000066"/>
                          </a:solidFill>
                        </a:rPr>
                        <a:t>6</a:t>
                      </a:r>
                      <a:endParaRPr lang="fr-FR" sz="1600" b="0" noProof="0" dirty="0">
                        <a:solidFill>
                          <a:srgbClr val="000066"/>
                        </a:solidFill>
                      </a:endParaRPr>
                    </a:p>
                  </a:txBody>
                  <a:tcPr anchor="ctr"/>
                </a:tc>
                <a:tc>
                  <a:txBody>
                    <a:bodyPr/>
                    <a:lstStyle/>
                    <a:p>
                      <a:pPr algn="ctr"/>
                      <a:r>
                        <a:rPr lang="fr-FR" sz="1600" noProof="0" dirty="0">
                          <a:solidFill>
                            <a:srgbClr val="000066"/>
                          </a:solidFill>
                        </a:rPr>
                        <a:t>99,5</a:t>
                      </a:r>
                      <a:endParaRPr lang="fr-FR" sz="1600" b="0" noProof="0" dirty="0">
                        <a:solidFill>
                          <a:srgbClr val="000066"/>
                        </a:solidFill>
                      </a:endParaRPr>
                    </a:p>
                  </a:txBody>
                  <a:tcPr anchor="ctr"/>
                </a:tc>
                <a:tc>
                  <a:txBody>
                    <a:bodyPr/>
                    <a:lstStyle/>
                    <a:p>
                      <a:pPr algn="ctr"/>
                      <a:r>
                        <a:rPr lang="fr-FR" sz="1600" noProof="0" dirty="0">
                          <a:solidFill>
                            <a:srgbClr val="000066"/>
                          </a:solidFill>
                        </a:rPr>
                        <a:t>6,1 %</a:t>
                      </a:r>
                      <a:endParaRPr lang="fr-FR" sz="1600" b="0" noProof="0" dirty="0">
                        <a:solidFill>
                          <a:srgbClr val="000066"/>
                        </a:solidFill>
                      </a:endParaRPr>
                    </a:p>
                  </a:txBody>
                  <a:tcPr anchor="ctr"/>
                </a:tc>
                <a:tc>
                  <a:txBody>
                    <a:bodyPr/>
                    <a:lstStyle/>
                    <a:p>
                      <a:pPr algn="ctr"/>
                      <a:r>
                        <a:rPr lang="fr-FR" sz="1600" noProof="0" dirty="0">
                          <a:solidFill>
                            <a:srgbClr val="000066"/>
                          </a:solidFill>
                        </a:rPr>
                        <a:t>2,1 ; 10,2</a:t>
                      </a:r>
                      <a:endParaRPr lang="fr-FR" sz="1600" b="0" noProof="0" dirty="0">
                        <a:solidFill>
                          <a:srgbClr val="000066"/>
                        </a:solidFill>
                      </a:endParaRPr>
                    </a:p>
                  </a:txBody>
                  <a:tcPr anchor="ctr"/>
                </a:tc>
                <a:extLst>
                  <a:ext uri="{0D108BD9-81ED-4DB2-BD59-A6C34878D82A}">
                    <a16:rowId xmlns:a16="http://schemas.microsoft.com/office/drawing/2014/main" xmlns="" val="10001"/>
                  </a:ext>
                </a:extLst>
              </a:tr>
              <a:tr h="338427">
                <a:tc>
                  <a:txBody>
                    <a:bodyPr/>
                    <a:lstStyle/>
                    <a:p>
                      <a:pPr algn="l"/>
                      <a:r>
                        <a:rPr lang="fr-FR" sz="1600" noProof="0" dirty="0">
                          <a:solidFill>
                            <a:srgbClr val="000066"/>
                          </a:solidFill>
                        </a:rPr>
                        <a:t>7/7 j</a:t>
                      </a:r>
                      <a:endParaRPr lang="fr-FR" sz="1600" b="0" noProof="0" dirty="0">
                        <a:solidFill>
                          <a:srgbClr val="000066"/>
                        </a:solidFill>
                      </a:endParaRPr>
                    </a:p>
                  </a:txBody>
                  <a:tcPr anchor="ctr"/>
                </a:tc>
                <a:tc>
                  <a:txBody>
                    <a:bodyPr/>
                    <a:lstStyle/>
                    <a:p>
                      <a:pPr algn="ctr"/>
                      <a:r>
                        <a:rPr lang="fr-FR" sz="1600" noProof="0" dirty="0">
                          <a:solidFill>
                            <a:srgbClr val="000066"/>
                          </a:solidFill>
                        </a:rPr>
                        <a:t>7</a:t>
                      </a:r>
                      <a:endParaRPr lang="fr-FR" sz="1600" b="0" noProof="0" dirty="0">
                        <a:solidFill>
                          <a:srgbClr val="000066"/>
                        </a:solidFill>
                      </a:endParaRPr>
                    </a:p>
                  </a:txBody>
                  <a:tcPr anchor="ctr"/>
                </a:tc>
                <a:tc>
                  <a:txBody>
                    <a:bodyPr/>
                    <a:lstStyle/>
                    <a:p>
                      <a:pPr algn="ctr"/>
                      <a:r>
                        <a:rPr lang="fr-FR" sz="1600" noProof="0" dirty="0">
                          <a:solidFill>
                            <a:srgbClr val="000066"/>
                          </a:solidFill>
                        </a:rPr>
                        <a:t>98,8</a:t>
                      </a:r>
                      <a:endParaRPr lang="fr-FR" sz="1600" b="0" noProof="0" dirty="0">
                        <a:solidFill>
                          <a:srgbClr val="000066"/>
                        </a:solidFill>
                      </a:endParaRPr>
                    </a:p>
                  </a:txBody>
                  <a:tcPr anchor="ctr"/>
                </a:tc>
                <a:tc>
                  <a:txBody>
                    <a:bodyPr/>
                    <a:lstStyle/>
                    <a:p>
                      <a:pPr algn="ctr"/>
                      <a:r>
                        <a:rPr lang="fr-FR" sz="1600" noProof="0" dirty="0">
                          <a:solidFill>
                            <a:srgbClr val="000066"/>
                          </a:solidFill>
                        </a:rPr>
                        <a:t>7,3 %</a:t>
                      </a:r>
                      <a:endParaRPr lang="fr-FR" sz="1600" b="0" noProof="0" dirty="0">
                        <a:solidFill>
                          <a:srgbClr val="000066"/>
                        </a:solidFill>
                      </a:endParaRPr>
                    </a:p>
                  </a:txBody>
                  <a:tcPr anchor="ctr"/>
                </a:tc>
                <a:tc>
                  <a:txBody>
                    <a:bodyPr/>
                    <a:lstStyle/>
                    <a:p>
                      <a:pPr algn="ctr"/>
                      <a:r>
                        <a:rPr lang="fr-FR" sz="1600" noProof="0" dirty="0">
                          <a:solidFill>
                            <a:srgbClr val="000066"/>
                          </a:solidFill>
                        </a:rPr>
                        <a:t>2,9 ; 11,7</a:t>
                      </a:r>
                      <a:endParaRPr lang="fr-FR" sz="1600" b="0" noProof="0" dirty="0">
                        <a:solidFill>
                          <a:srgbClr val="000066"/>
                        </a:solidFill>
                      </a:endParaRPr>
                    </a:p>
                  </a:txBody>
                  <a:tcPr anchor="ctr"/>
                </a:tc>
                <a:extLst>
                  <a:ext uri="{0D108BD9-81ED-4DB2-BD59-A6C34878D82A}">
                    <a16:rowId xmlns:a16="http://schemas.microsoft.com/office/drawing/2014/main" xmlns="" val="10002"/>
                  </a:ext>
                </a:extLst>
              </a:tr>
              <a:tr h="338427">
                <a:tc>
                  <a:txBody>
                    <a:bodyPr/>
                    <a:lstStyle/>
                    <a:p>
                      <a:pPr algn="l"/>
                      <a:r>
                        <a:rPr lang="el-GR" sz="1600" noProof="0" dirty="0">
                          <a:solidFill>
                            <a:srgbClr val="000066"/>
                          </a:solidFill>
                        </a:rPr>
                        <a:t>Δ</a:t>
                      </a:r>
                      <a:r>
                        <a:rPr lang="fr-FR" sz="1600" noProof="0" dirty="0">
                          <a:solidFill>
                            <a:srgbClr val="000066"/>
                          </a:solidFill>
                        </a:rPr>
                        <a:t> (5/7 j - 7/7 j)</a:t>
                      </a:r>
                      <a:endParaRPr lang="fr-FR" sz="1600" b="0" noProof="0" dirty="0">
                        <a:solidFill>
                          <a:srgbClr val="000066"/>
                        </a:solidFill>
                      </a:endParaRPr>
                    </a:p>
                  </a:txBody>
                  <a:tcPr anchor="ctr"/>
                </a:tc>
                <a:tc>
                  <a:txBody>
                    <a:bodyPr/>
                    <a:lstStyle/>
                    <a:p>
                      <a:pPr algn="ctr"/>
                      <a:endParaRPr lang="fr-FR" sz="1600" b="0" noProof="0" dirty="0">
                        <a:solidFill>
                          <a:srgbClr val="000066"/>
                        </a:solidFill>
                      </a:endParaRPr>
                    </a:p>
                  </a:txBody>
                  <a:tcPr anchor="ctr"/>
                </a:tc>
                <a:tc>
                  <a:txBody>
                    <a:bodyPr/>
                    <a:lstStyle/>
                    <a:p>
                      <a:pPr algn="ctr"/>
                      <a:endParaRPr lang="fr-FR" sz="1600" b="0" noProof="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600" noProof="0" dirty="0">
                          <a:solidFill>
                            <a:srgbClr val="000066"/>
                          </a:solidFill>
                        </a:rPr>
                        <a:t>-1,2 %</a:t>
                      </a:r>
                      <a:endParaRPr lang="fr-FR" sz="1600" b="0" noProof="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600" noProof="0" dirty="0">
                          <a:solidFill>
                            <a:srgbClr val="000066"/>
                          </a:solidFill>
                        </a:rPr>
                        <a:t>-7,3 ; 4,9</a:t>
                      </a:r>
                      <a:endParaRPr lang="fr-FR" sz="1600" b="0" noProof="0" dirty="0">
                        <a:solidFill>
                          <a:srgbClr val="000066"/>
                        </a:solidFill>
                      </a:endParaRPr>
                    </a:p>
                  </a:txBody>
                  <a:tcPr anchor="ctr"/>
                </a:tc>
                <a:extLst>
                  <a:ext uri="{0D108BD9-81ED-4DB2-BD59-A6C34878D82A}">
                    <a16:rowId xmlns:a16="http://schemas.microsoft.com/office/drawing/2014/main" xmlns="" val="10003"/>
                  </a:ext>
                </a:extLst>
              </a:tr>
            </a:tbl>
          </a:graphicData>
        </a:graphic>
      </p:graphicFrame>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133</a:t>
            </a:r>
          </a:p>
        </p:txBody>
      </p:sp>
    </p:spTree>
    <p:extLst>
      <p:ext uri="{BB962C8B-B14F-4D97-AF65-F5344CB8AC3E}">
        <p14:creationId xmlns:p14="http://schemas.microsoft.com/office/powerpoint/2010/main" val="49748636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err="1">
                <a:solidFill>
                  <a:srgbClr val="0070C0"/>
                </a:solidFill>
              </a:rPr>
              <a:t>Turkova</a:t>
            </a:r>
            <a:r>
              <a:rPr lang="fr-FR" sz="1200" i="1" dirty="0">
                <a:solidFill>
                  <a:srgbClr val="0070C0"/>
                </a:solidFill>
              </a:rPr>
              <a:t> A, CROI 2017, Abs. 813</a:t>
            </a:r>
          </a:p>
        </p:txBody>
      </p:sp>
      <p:sp>
        <p:nvSpPr>
          <p:cNvPr id="96" name="Titre 4"/>
          <p:cNvSpPr>
            <a:spLocks noGrp="1"/>
          </p:cNvSpPr>
          <p:nvPr>
            <p:ph type="title"/>
          </p:nvPr>
        </p:nvSpPr>
        <p:spPr/>
        <p:txBody>
          <a:bodyPr/>
          <a:lstStyle/>
          <a:p>
            <a:r>
              <a:rPr lang="fr-FR" dirty="0"/>
              <a:t>Essai BREATHER : EFV + 2 INTI 5 jours/7 </a:t>
            </a:r>
            <a:br>
              <a:rPr lang="fr-FR" dirty="0"/>
            </a:br>
            <a:r>
              <a:rPr lang="fr-FR" dirty="0"/>
              <a:t>versus 7 jours/7 – Résultats à S192 (2)</a:t>
            </a:r>
          </a:p>
        </p:txBody>
      </p:sp>
      <p:sp>
        <p:nvSpPr>
          <p:cNvPr id="2" name="Espace réservé du contenu 1"/>
          <p:cNvSpPr>
            <a:spLocks noGrp="1"/>
          </p:cNvSpPr>
          <p:nvPr>
            <p:ph idx="1"/>
          </p:nvPr>
        </p:nvSpPr>
        <p:spPr>
          <a:xfrm>
            <a:off x="457200" y="1341438"/>
            <a:ext cx="4038600" cy="5111750"/>
          </a:xfrm>
        </p:spPr>
        <p:txBody>
          <a:bodyPr/>
          <a:lstStyle/>
          <a:p>
            <a:r>
              <a:rPr lang="fr-FR" sz="1800" dirty="0"/>
              <a:t>Après un suivi médian de 185 semaines, rebond virologique </a:t>
            </a:r>
            <a:br>
              <a:rPr lang="fr-FR" sz="1800" dirty="0"/>
            </a:br>
            <a:r>
              <a:rPr lang="fr-FR" sz="1800" dirty="0"/>
              <a:t>(CV ≥ 50 c/ml confirmée) chez </a:t>
            </a:r>
            <a:br>
              <a:rPr lang="fr-FR" sz="1800" dirty="0"/>
            </a:br>
            <a:r>
              <a:rPr lang="fr-FR" sz="1800" dirty="0"/>
              <a:t>16 patients dans chaque groupe</a:t>
            </a:r>
          </a:p>
          <a:p>
            <a:pPr lvl="1"/>
            <a:r>
              <a:rPr lang="fr-FR" sz="1600" dirty="0"/>
              <a:t>Délai au rebond identique dans  les 2 bras </a:t>
            </a:r>
          </a:p>
          <a:p>
            <a:pPr lvl="1"/>
            <a:r>
              <a:rPr lang="fr-FR" sz="1600" dirty="0"/>
              <a:t>Non infériorité de 5/7 j vs 7/7 j confirmée jusqu'à S192 </a:t>
            </a:r>
          </a:p>
          <a:p>
            <a:pPr lvl="1"/>
            <a:r>
              <a:rPr lang="fr-FR" sz="1600" dirty="0"/>
              <a:t>Sur les 16 patients du bras 5/7 j avec rebond virologique</a:t>
            </a:r>
          </a:p>
          <a:p>
            <a:pPr lvl="2"/>
            <a:r>
              <a:rPr lang="fr-FR" sz="1400" dirty="0"/>
              <a:t>14 ont repris un traitement 7/7 j</a:t>
            </a:r>
          </a:p>
          <a:p>
            <a:pPr lvl="3"/>
            <a:r>
              <a:rPr lang="fr-FR" sz="1400" dirty="0"/>
              <a:t>10 : CV redevient &lt; 50 c/ml sans changer de traitement</a:t>
            </a:r>
          </a:p>
          <a:p>
            <a:pPr lvl="3"/>
            <a:r>
              <a:rPr lang="fr-FR" sz="1400" dirty="0"/>
              <a:t>3 : CV redevient &lt; 50 c/ml  après changement de traitement</a:t>
            </a:r>
          </a:p>
          <a:p>
            <a:pPr lvl="3"/>
            <a:r>
              <a:rPr lang="fr-FR" sz="1400" dirty="0"/>
              <a:t>1 : CV reste &gt; 50 c/ml</a:t>
            </a:r>
          </a:p>
          <a:p>
            <a:pPr lvl="2"/>
            <a:r>
              <a:rPr lang="fr-FR" sz="1400" dirty="0"/>
              <a:t>2 avaient déjà repris le schéma  7/7 j avant le diagnostic de rebond </a:t>
            </a:r>
          </a:p>
        </p:txBody>
      </p:sp>
      <p:sp>
        <p:nvSpPr>
          <p:cNvPr id="8" name="Text Box 2"/>
          <p:cNvSpPr txBox="1">
            <a:spLocks noChangeArrowheads="1"/>
          </p:cNvSpPr>
          <p:nvPr/>
        </p:nvSpPr>
        <p:spPr bwMode="auto">
          <a:xfrm>
            <a:off x="5313905" y="1155590"/>
            <a:ext cx="3505957" cy="369332"/>
          </a:xfrm>
          <a:prstGeom prst="rect">
            <a:avLst/>
          </a:prstGeom>
          <a:noFill/>
          <a:ln w="9525">
            <a:noFill/>
            <a:miter lim="800000"/>
            <a:headEnd/>
            <a:tailEnd/>
          </a:ln>
        </p:spPr>
        <p:txBody>
          <a:bodyPr wrap="square">
            <a:spAutoFit/>
          </a:bodyPr>
          <a:lstStyle/>
          <a:p>
            <a:pPr algn="ctr"/>
            <a:r>
              <a:rPr lang="fr-FR" b="1">
                <a:solidFill>
                  <a:srgbClr val="0070C0"/>
                </a:solidFill>
                <a:latin typeface="Calibri" pitchFamily="34" charset="0"/>
                <a:ea typeface="ＭＳ Ｐゴシック" pitchFamily="34" charset="-128"/>
              </a:rPr>
              <a:t>Probabilité CV </a:t>
            </a:r>
            <a:r>
              <a:rPr lang="fr-FR" b="1" u="sng">
                <a:solidFill>
                  <a:srgbClr val="0070C0"/>
                </a:solidFill>
                <a:latin typeface="Calibri" pitchFamily="34" charset="0"/>
                <a:ea typeface="ＭＳ Ｐゴシック" pitchFamily="34" charset="-128"/>
              </a:rPr>
              <a:t>&gt;</a:t>
            </a:r>
            <a:r>
              <a:rPr lang="fr-FR" b="1">
                <a:solidFill>
                  <a:srgbClr val="0070C0"/>
                </a:solidFill>
                <a:latin typeface="Calibri" pitchFamily="34" charset="0"/>
                <a:ea typeface="ＭＳ Ｐゴシック" pitchFamily="34" charset="-128"/>
              </a:rPr>
              <a:t> 50 c/ml confirmée</a:t>
            </a:r>
          </a:p>
        </p:txBody>
      </p:sp>
      <p:grpSp>
        <p:nvGrpSpPr>
          <p:cNvPr id="3" name="Groupe 2"/>
          <p:cNvGrpSpPr/>
          <p:nvPr/>
        </p:nvGrpSpPr>
        <p:grpSpPr>
          <a:xfrm>
            <a:off x="4397849" y="4436178"/>
            <a:ext cx="4743523" cy="1985868"/>
            <a:chOff x="4397849" y="4436178"/>
            <a:chExt cx="4743523" cy="1985868"/>
          </a:xfrm>
        </p:grpSpPr>
        <p:sp>
          <p:nvSpPr>
            <p:cNvPr id="52" name="ZoneTexte 51"/>
            <p:cNvSpPr txBox="1"/>
            <p:nvPr/>
          </p:nvSpPr>
          <p:spPr>
            <a:xfrm>
              <a:off x="5240312" y="4436178"/>
              <a:ext cx="532518" cy="523220"/>
            </a:xfrm>
            <a:prstGeom prst="rect">
              <a:avLst/>
            </a:prstGeom>
            <a:noFill/>
          </p:spPr>
          <p:txBody>
            <a:bodyPr wrap="none" rtlCol="0">
              <a:spAutoFit/>
            </a:bodyPr>
            <a:lstStyle/>
            <a:p>
              <a:pPr algn="ctr"/>
              <a:r>
                <a:rPr lang="fr-FR" sz="1400" b="1" dirty="0">
                  <a:solidFill>
                    <a:srgbClr val="0070C0"/>
                  </a:solidFill>
                </a:rPr>
                <a:t>5/7 j</a:t>
              </a:r>
            </a:p>
            <a:p>
              <a:pPr algn="ctr"/>
              <a:r>
                <a:rPr lang="fr-FR" sz="1400" b="1" dirty="0">
                  <a:solidFill>
                    <a:srgbClr val="0070C0"/>
                  </a:solidFill>
                </a:rPr>
                <a:t>%</a:t>
              </a:r>
            </a:p>
          </p:txBody>
        </p:sp>
        <p:sp>
          <p:nvSpPr>
            <p:cNvPr id="53" name="ZoneTexte 52"/>
            <p:cNvSpPr txBox="1"/>
            <p:nvPr/>
          </p:nvSpPr>
          <p:spPr>
            <a:xfrm>
              <a:off x="5565320" y="4436178"/>
              <a:ext cx="681596" cy="523220"/>
            </a:xfrm>
            <a:prstGeom prst="rect">
              <a:avLst/>
            </a:prstGeom>
            <a:noFill/>
          </p:spPr>
          <p:txBody>
            <a:bodyPr wrap="none" rtlCol="0">
              <a:spAutoFit/>
            </a:bodyPr>
            <a:lstStyle/>
            <a:p>
              <a:pPr algn="ctr"/>
              <a:r>
                <a:rPr lang="fr-FR" sz="1400" b="1" dirty="0">
                  <a:solidFill>
                    <a:srgbClr val="C00000"/>
                  </a:solidFill>
                </a:rPr>
                <a:t>   7/7 j</a:t>
              </a:r>
            </a:p>
            <a:p>
              <a:pPr algn="ctr"/>
              <a:r>
                <a:rPr lang="fr-FR" sz="1400" b="1" dirty="0">
                  <a:solidFill>
                    <a:srgbClr val="C00000"/>
                  </a:solidFill>
                </a:rPr>
                <a:t>%</a:t>
              </a:r>
            </a:p>
          </p:txBody>
        </p:sp>
        <p:sp>
          <p:nvSpPr>
            <p:cNvPr id="54" name="ZoneTexte 53"/>
            <p:cNvSpPr txBox="1"/>
            <p:nvPr/>
          </p:nvSpPr>
          <p:spPr>
            <a:xfrm>
              <a:off x="4397849" y="5049832"/>
              <a:ext cx="856199" cy="1013098"/>
            </a:xfrm>
            <a:prstGeom prst="rect">
              <a:avLst/>
            </a:prstGeom>
            <a:noFill/>
          </p:spPr>
          <p:txBody>
            <a:bodyPr wrap="none" rtlCol="0">
              <a:spAutoFit/>
            </a:bodyPr>
            <a:lstStyle/>
            <a:p>
              <a:pPr algn="r">
                <a:lnSpc>
                  <a:spcPts val="1800"/>
                </a:lnSpc>
              </a:pPr>
              <a:r>
                <a:rPr lang="fr-FR" sz="1400" dirty="0"/>
                <a:t>à S48</a:t>
              </a:r>
            </a:p>
            <a:p>
              <a:pPr algn="r">
                <a:lnSpc>
                  <a:spcPts val="1800"/>
                </a:lnSpc>
              </a:pPr>
              <a:r>
                <a:rPr lang="fr-FR" sz="1400" dirty="0"/>
                <a:t>  à S96</a:t>
              </a:r>
            </a:p>
            <a:p>
              <a:pPr algn="r">
                <a:lnSpc>
                  <a:spcPts val="1800"/>
                </a:lnSpc>
              </a:pPr>
              <a:r>
                <a:rPr lang="fr-FR" sz="1400" dirty="0"/>
                <a:t>  à S144</a:t>
              </a:r>
            </a:p>
            <a:p>
              <a:pPr algn="r">
                <a:lnSpc>
                  <a:spcPts val="1800"/>
                </a:lnSpc>
              </a:pPr>
              <a:r>
                <a:rPr lang="fr-FR" sz="1400" dirty="0"/>
                <a:t>  à S192</a:t>
              </a:r>
            </a:p>
          </p:txBody>
        </p:sp>
        <p:sp>
          <p:nvSpPr>
            <p:cNvPr id="55" name="ZoneTexte 54"/>
            <p:cNvSpPr txBox="1"/>
            <p:nvPr/>
          </p:nvSpPr>
          <p:spPr>
            <a:xfrm>
              <a:off x="5191504" y="5033483"/>
              <a:ext cx="532582" cy="1246495"/>
            </a:xfrm>
            <a:prstGeom prst="rect">
              <a:avLst/>
            </a:prstGeom>
            <a:noFill/>
          </p:spPr>
          <p:txBody>
            <a:bodyPr wrap="none" rtlCol="0">
              <a:spAutoFit/>
            </a:bodyPr>
            <a:lstStyle/>
            <a:p>
              <a:pPr algn="r">
                <a:lnSpc>
                  <a:spcPts val="1800"/>
                </a:lnSpc>
              </a:pPr>
              <a:r>
                <a:rPr lang="fr-FR" sz="1400" dirty="0">
                  <a:solidFill>
                    <a:srgbClr val="0070C0"/>
                  </a:solidFill>
                </a:rPr>
                <a:t>6,1</a:t>
              </a:r>
            </a:p>
            <a:p>
              <a:pPr algn="r">
                <a:lnSpc>
                  <a:spcPts val="1800"/>
                </a:lnSpc>
              </a:pPr>
              <a:r>
                <a:rPr lang="fr-FR" sz="1400" dirty="0">
                  <a:solidFill>
                    <a:srgbClr val="0070C0"/>
                  </a:solidFill>
                </a:rPr>
                <a:t>10,1</a:t>
              </a:r>
            </a:p>
            <a:p>
              <a:pPr algn="r">
                <a:lnSpc>
                  <a:spcPts val="1800"/>
                </a:lnSpc>
              </a:pPr>
              <a:r>
                <a:rPr lang="fr-FR" sz="1400" dirty="0">
                  <a:solidFill>
                    <a:srgbClr val="0070C0"/>
                  </a:solidFill>
                </a:rPr>
                <a:t>15,2</a:t>
              </a:r>
            </a:p>
            <a:p>
              <a:pPr algn="r">
                <a:lnSpc>
                  <a:spcPts val="1800"/>
                </a:lnSpc>
              </a:pPr>
              <a:r>
                <a:rPr lang="fr-FR" sz="1400" dirty="0">
                  <a:solidFill>
                    <a:srgbClr val="0070C0"/>
                  </a:solidFill>
                </a:rPr>
                <a:t>16,8</a:t>
              </a:r>
            </a:p>
            <a:p>
              <a:pPr algn="r">
                <a:lnSpc>
                  <a:spcPts val="1800"/>
                </a:lnSpc>
              </a:pPr>
              <a:endParaRPr lang="fr-FR" sz="1400" dirty="0">
                <a:solidFill>
                  <a:srgbClr val="0070C0"/>
                </a:solidFill>
              </a:endParaRPr>
            </a:p>
          </p:txBody>
        </p:sp>
        <p:sp>
          <p:nvSpPr>
            <p:cNvPr id="56" name="ZoneTexte 55"/>
            <p:cNvSpPr txBox="1"/>
            <p:nvPr/>
          </p:nvSpPr>
          <p:spPr>
            <a:xfrm>
              <a:off x="5609419" y="5033483"/>
              <a:ext cx="532582" cy="1246495"/>
            </a:xfrm>
            <a:prstGeom prst="rect">
              <a:avLst/>
            </a:prstGeom>
            <a:noFill/>
          </p:spPr>
          <p:txBody>
            <a:bodyPr wrap="none" rtlCol="0">
              <a:spAutoFit/>
            </a:bodyPr>
            <a:lstStyle/>
            <a:p>
              <a:pPr algn="r">
                <a:lnSpc>
                  <a:spcPts val="1800"/>
                </a:lnSpc>
              </a:pPr>
              <a:r>
                <a:rPr lang="fr-FR" sz="1400" dirty="0">
                  <a:solidFill>
                    <a:srgbClr val="C00000"/>
                  </a:solidFill>
                </a:rPr>
                <a:t>7,3</a:t>
              </a:r>
            </a:p>
            <a:p>
              <a:pPr algn="r">
                <a:lnSpc>
                  <a:spcPts val="1800"/>
                </a:lnSpc>
              </a:pPr>
              <a:r>
                <a:rPr lang="fr-FR" sz="1400" dirty="0">
                  <a:solidFill>
                    <a:srgbClr val="C00000"/>
                  </a:solidFill>
                </a:rPr>
                <a:t>11,2</a:t>
              </a:r>
            </a:p>
            <a:p>
              <a:pPr algn="r">
                <a:lnSpc>
                  <a:spcPts val="1800"/>
                </a:lnSpc>
              </a:pPr>
              <a:r>
                <a:rPr lang="fr-FR" sz="1400" dirty="0">
                  <a:solidFill>
                    <a:srgbClr val="C00000"/>
                  </a:solidFill>
                </a:rPr>
                <a:t>13,3</a:t>
              </a:r>
            </a:p>
            <a:p>
              <a:pPr algn="r">
                <a:lnSpc>
                  <a:spcPts val="1800"/>
                </a:lnSpc>
              </a:pPr>
              <a:r>
                <a:rPr lang="fr-FR" sz="1400" dirty="0">
                  <a:solidFill>
                    <a:srgbClr val="C00000"/>
                  </a:solidFill>
                </a:rPr>
                <a:t>15,2</a:t>
              </a:r>
            </a:p>
            <a:p>
              <a:pPr algn="r">
                <a:lnSpc>
                  <a:spcPts val="1800"/>
                </a:lnSpc>
              </a:pPr>
              <a:endParaRPr lang="fr-FR" sz="1400" dirty="0">
                <a:solidFill>
                  <a:srgbClr val="C00000"/>
                </a:solidFill>
              </a:endParaRPr>
            </a:p>
          </p:txBody>
        </p:sp>
        <p:sp>
          <p:nvSpPr>
            <p:cNvPr id="57" name="ZoneTexte 56"/>
            <p:cNvSpPr txBox="1"/>
            <p:nvPr/>
          </p:nvSpPr>
          <p:spPr>
            <a:xfrm>
              <a:off x="7231418" y="5033483"/>
              <a:ext cx="492507" cy="1246495"/>
            </a:xfrm>
            <a:prstGeom prst="rect">
              <a:avLst/>
            </a:prstGeom>
            <a:noFill/>
          </p:spPr>
          <p:txBody>
            <a:bodyPr wrap="none" rtlCol="0">
              <a:spAutoFit/>
            </a:bodyPr>
            <a:lstStyle/>
            <a:p>
              <a:pPr algn="r">
                <a:lnSpc>
                  <a:spcPts val="1800"/>
                </a:lnSpc>
              </a:pPr>
              <a:r>
                <a:rPr lang="fr-FR" sz="1400" dirty="0">
                  <a:solidFill>
                    <a:srgbClr val="21217A"/>
                  </a:solidFill>
                </a:rPr>
                <a:t>-1,2</a:t>
              </a:r>
            </a:p>
            <a:p>
              <a:pPr algn="r">
                <a:lnSpc>
                  <a:spcPts val="1800"/>
                </a:lnSpc>
              </a:pPr>
              <a:r>
                <a:rPr lang="fr-FR" sz="1400" dirty="0">
                  <a:solidFill>
                    <a:srgbClr val="21217A"/>
                  </a:solidFill>
                </a:rPr>
                <a:t>-1,1</a:t>
              </a:r>
            </a:p>
            <a:p>
              <a:pPr algn="r">
                <a:lnSpc>
                  <a:spcPts val="1800"/>
                </a:lnSpc>
              </a:pPr>
              <a:r>
                <a:rPr lang="fr-FR" sz="1400" dirty="0">
                  <a:solidFill>
                    <a:srgbClr val="21217A"/>
                  </a:solidFill>
                </a:rPr>
                <a:t>1,9</a:t>
              </a:r>
            </a:p>
            <a:p>
              <a:pPr algn="r">
                <a:lnSpc>
                  <a:spcPts val="1800"/>
                </a:lnSpc>
              </a:pPr>
              <a:r>
                <a:rPr lang="fr-FR" sz="1400" dirty="0">
                  <a:solidFill>
                    <a:srgbClr val="21217A"/>
                  </a:solidFill>
                </a:rPr>
                <a:t>1,6</a:t>
              </a:r>
            </a:p>
            <a:p>
              <a:pPr algn="r">
                <a:lnSpc>
                  <a:spcPts val="1800"/>
                </a:lnSpc>
              </a:pPr>
              <a:endParaRPr lang="fr-FR" sz="1400" dirty="0">
                <a:solidFill>
                  <a:srgbClr val="21217A"/>
                </a:solidFill>
              </a:endParaRPr>
            </a:p>
          </p:txBody>
        </p:sp>
        <p:sp>
          <p:nvSpPr>
            <p:cNvPr id="58" name="ZoneTexte 57"/>
            <p:cNvSpPr txBox="1"/>
            <p:nvPr/>
          </p:nvSpPr>
          <p:spPr>
            <a:xfrm>
              <a:off x="7152786" y="4436178"/>
              <a:ext cx="1983234" cy="307777"/>
            </a:xfrm>
            <a:prstGeom prst="rect">
              <a:avLst/>
            </a:prstGeom>
            <a:noFill/>
          </p:spPr>
          <p:txBody>
            <a:bodyPr wrap="none" rtlCol="0">
              <a:spAutoFit/>
            </a:bodyPr>
            <a:lstStyle/>
            <a:p>
              <a:pPr algn="ctr"/>
              <a:r>
                <a:rPr lang="fr-FR" sz="1400" b="1" dirty="0">
                  <a:solidFill>
                    <a:srgbClr val="21217A"/>
                  </a:solidFill>
                </a:rPr>
                <a:t>Différence (5/7j - 7/7j)</a:t>
              </a:r>
            </a:p>
          </p:txBody>
        </p:sp>
        <p:sp>
          <p:nvSpPr>
            <p:cNvPr id="59" name="ZoneTexte 58"/>
            <p:cNvSpPr txBox="1"/>
            <p:nvPr/>
          </p:nvSpPr>
          <p:spPr>
            <a:xfrm>
              <a:off x="7264806" y="4638453"/>
              <a:ext cx="390565" cy="398324"/>
            </a:xfrm>
            <a:prstGeom prst="rect">
              <a:avLst/>
            </a:prstGeom>
            <a:noFill/>
          </p:spPr>
          <p:txBody>
            <a:bodyPr wrap="none" rtlCol="0">
              <a:spAutoFit/>
            </a:bodyPr>
            <a:lstStyle/>
            <a:p>
              <a:pPr algn="ctr"/>
              <a:r>
                <a:rPr lang="fr-FR" sz="1400" b="1" dirty="0"/>
                <a:t>%</a:t>
              </a:r>
            </a:p>
          </p:txBody>
        </p:sp>
        <p:sp>
          <p:nvSpPr>
            <p:cNvPr id="61" name="ZoneTexte 60"/>
            <p:cNvSpPr txBox="1"/>
            <p:nvPr/>
          </p:nvSpPr>
          <p:spPr>
            <a:xfrm>
              <a:off x="8560576" y="5033483"/>
              <a:ext cx="580796" cy="1243930"/>
            </a:xfrm>
            <a:prstGeom prst="rect">
              <a:avLst/>
            </a:prstGeom>
            <a:noFill/>
          </p:spPr>
          <p:txBody>
            <a:bodyPr wrap="none" rtlCol="0">
              <a:spAutoFit/>
            </a:bodyPr>
            <a:lstStyle/>
            <a:p>
              <a:pPr algn="r">
                <a:lnSpc>
                  <a:spcPts val="1800"/>
                </a:lnSpc>
              </a:pPr>
              <a:r>
                <a:rPr lang="fr-FR" sz="1400" dirty="0"/>
                <a:t>0,75</a:t>
              </a:r>
            </a:p>
            <a:p>
              <a:pPr algn="r">
                <a:lnSpc>
                  <a:spcPts val="1800"/>
                </a:lnSpc>
              </a:pPr>
              <a:r>
                <a:rPr lang="fr-FR" sz="1400" dirty="0"/>
                <a:t>0,81</a:t>
              </a:r>
            </a:p>
            <a:p>
              <a:pPr algn="r">
                <a:lnSpc>
                  <a:spcPts val="1800"/>
                </a:lnSpc>
              </a:pPr>
              <a:r>
                <a:rPr lang="fr-FR" sz="1400" dirty="0"/>
                <a:t>0,72</a:t>
              </a:r>
            </a:p>
            <a:p>
              <a:pPr algn="r">
                <a:lnSpc>
                  <a:spcPts val="1800"/>
                </a:lnSpc>
              </a:pPr>
              <a:r>
                <a:rPr lang="fr-FR" sz="1400" dirty="0"/>
                <a:t>0,76</a:t>
              </a:r>
            </a:p>
            <a:p>
              <a:pPr algn="r">
                <a:lnSpc>
                  <a:spcPts val="1800"/>
                </a:lnSpc>
              </a:pPr>
              <a:endParaRPr lang="fr-FR" sz="1400" dirty="0"/>
            </a:p>
          </p:txBody>
        </p:sp>
        <p:sp>
          <p:nvSpPr>
            <p:cNvPr id="62" name="ZoneTexte 61"/>
            <p:cNvSpPr txBox="1"/>
            <p:nvPr/>
          </p:nvSpPr>
          <p:spPr>
            <a:xfrm>
              <a:off x="7606680" y="5033483"/>
              <a:ext cx="1108059" cy="1246495"/>
            </a:xfrm>
            <a:prstGeom prst="rect">
              <a:avLst/>
            </a:prstGeom>
            <a:noFill/>
          </p:spPr>
          <p:txBody>
            <a:bodyPr wrap="none" rtlCol="0">
              <a:spAutoFit/>
            </a:bodyPr>
            <a:lstStyle/>
            <a:p>
              <a:pPr algn="r">
                <a:lnSpc>
                  <a:spcPts val="1800"/>
                </a:lnSpc>
              </a:pPr>
              <a:r>
                <a:rPr lang="fr-FR" sz="1400" dirty="0"/>
                <a:t>(-7,3 ; 4,9)</a:t>
              </a:r>
            </a:p>
            <a:p>
              <a:pPr algn="r">
                <a:lnSpc>
                  <a:spcPts val="1800"/>
                </a:lnSpc>
              </a:pPr>
              <a:r>
                <a:rPr lang="fr-FR" sz="1400" dirty="0"/>
                <a:t>(-8,6 ; 6,4) </a:t>
              </a:r>
            </a:p>
            <a:p>
              <a:pPr algn="r">
                <a:lnSpc>
                  <a:spcPts val="1800"/>
                </a:lnSpc>
              </a:pPr>
              <a:r>
                <a:rPr lang="fr-FR" sz="1400" dirty="0"/>
                <a:t>(-6,6 ; 10,4)</a:t>
              </a:r>
            </a:p>
            <a:p>
              <a:pPr algn="r">
                <a:lnSpc>
                  <a:spcPts val="1800"/>
                </a:lnSpc>
              </a:pPr>
              <a:r>
                <a:rPr lang="fr-FR" sz="1400" dirty="0"/>
                <a:t>(-7,3 ; 10,5)</a:t>
              </a:r>
            </a:p>
            <a:p>
              <a:pPr algn="r">
                <a:lnSpc>
                  <a:spcPts val="1800"/>
                </a:lnSpc>
              </a:pPr>
              <a:endParaRPr lang="fr-FR" sz="1400" dirty="0"/>
            </a:p>
          </p:txBody>
        </p:sp>
        <p:sp>
          <p:nvSpPr>
            <p:cNvPr id="63" name="ZoneTexte 62"/>
            <p:cNvSpPr txBox="1"/>
            <p:nvPr/>
          </p:nvSpPr>
          <p:spPr>
            <a:xfrm>
              <a:off x="5857153" y="6150177"/>
              <a:ext cx="405880" cy="271869"/>
            </a:xfrm>
            <a:prstGeom prst="rect">
              <a:avLst/>
            </a:prstGeom>
            <a:noFill/>
          </p:spPr>
          <p:txBody>
            <a:bodyPr wrap="none" rtlCol="0">
              <a:spAutoFit/>
            </a:bodyPr>
            <a:lstStyle/>
            <a:p>
              <a:pPr algn="r">
                <a:lnSpc>
                  <a:spcPts val="1400"/>
                </a:lnSpc>
              </a:pPr>
              <a:r>
                <a:rPr lang="fr-FR" sz="1200" dirty="0"/>
                <a:t>-12</a:t>
              </a:r>
            </a:p>
          </p:txBody>
        </p:sp>
        <p:sp>
          <p:nvSpPr>
            <p:cNvPr id="64" name="ZoneTexte 63"/>
            <p:cNvSpPr txBox="1"/>
            <p:nvPr/>
          </p:nvSpPr>
          <p:spPr>
            <a:xfrm>
              <a:off x="6115161" y="6150177"/>
              <a:ext cx="320921" cy="271869"/>
            </a:xfrm>
            <a:prstGeom prst="rect">
              <a:avLst/>
            </a:prstGeom>
            <a:noFill/>
          </p:spPr>
          <p:txBody>
            <a:bodyPr wrap="none" rtlCol="0">
              <a:spAutoFit/>
            </a:bodyPr>
            <a:lstStyle/>
            <a:p>
              <a:pPr algn="r">
                <a:lnSpc>
                  <a:spcPts val="1400"/>
                </a:lnSpc>
              </a:pPr>
              <a:r>
                <a:rPr lang="fr-FR" sz="1200" dirty="0"/>
                <a:t>-8</a:t>
              </a:r>
            </a:p>
          </p:txBody>
        </p:sp>
        <p:sp>
          <p:nvSpPr>
            <p:cNvPr id="65" name="ZoneTexte 64"/>
            <p:cNvSpPr txBox="1"/>
            <p:nvPr/>
          </p:nvSpPr>
          <p:spPr>
            <a:xfrm>
              <a:off x="6328376" y="6150177"/>
              <a:ext cx="320921" cy="271869"/>
            </a:xfrm>
            <a:prstGeom prst="rect">
              <a:avLst/>
            </a:prstGeom>
            <a:noFill/>
          </p:spPr>
          <p:txBody>
            <a:bodyPr wrap="none" rtlCol="0">
              <a:spAutoFit/>
            </a:bodyPr>
            <a:lstStyle/>
            <a:p>
              <a:pPr algn="r">
                <a:lnSpc>
                  <a:spcPts val="1400"/>
                </a:lnSpc>
              </a:pPr>
              <a:r>
                <a:rPr lang="fr-FR" sz="1200" dirty="0"/>
                <a:t>-4</a:t>
              </a:r>
            </a:p>
          </p:txBody>
        </p:sp>
        <p:sp>
          <p:nvSpPr>
            <p:cNvPr id="66" name="ZoneTexte 65"/>
            <p:cNvSpPr txBox="1"/>
            <p:nvPr/>
          </p:nvSpPr>
          <p:spPr>
            <a:xfrm>
              <a:off x="6548965" y="6150177"/>
              <a:ext cx="269625" cy="271869"/>
            </a:xfrm>
            <a:prstGeom prst="rect">
              <a:avLst/>
            </a:prstGeom>
            <a:noFill/>
          </p:spPr>
          <p:txBody>
            <a:bodyPr wrap="none" rtlCol="0">
              <a:spAutoFit/>
            </a:bodyPr>
            <a:lstStyle/>
            <a:p>
              <a:pPr algn="r">
                <a:lnSpc>
                  <a:spcPts val="1400"/>
                </a:lnSpc>
              </a:pPr>
              <a:r>
                <a:rPr lang="fr-FR" sz="1200" dirty="0"/>
                <a:t>0</a:t>
              </a:r>
            </a:p>
          </p:txBody>
        </p:sp>
        <p:sp>
          <p:nvSpPr>
            <p:cNvPr id="67" name="ZoneTexte 66"/>
            <p:cNvSpPr txBox="1"/>
            <p:nvPr/>
          </p:nvSpPr>
          <p:spPr>
            <a:xfrm>
              <a:off x="6762660" y="6150177"/>
              <a:ext cx="269625" cy="271869"/>
            </a:xfrm>
            <a:prstGeom prst="rect">
              <a:avLst/>
            </a:prstGeom>
            <a:noFill/>
          </p:spPr>
          <p:txBody>
            <a:bodyPr wrap="none" rtlCol="0">
              <a:spAutoFit/>
            </a:bodyPr>
            <a:lstStyle/>
            <a:p>
              <a:pPr algn="r">
                <a:lnSpc>
                  <a:spcPts val="1400"/>
                </a:lnSpc>
              </a:pPr>
              <a:r>
                <a:rPr lang="fr-FR" sz="1200" dirty="0"/>
                <a:t>4</a:t>
              </a:r>
            </a:p>
          </p:txBody>
        </p:sp>
        <p:sp>
          <p:nvSpPr>
            <p:cNvPr id="68" name="ZoneTexte 67"/>
            <p:cNvSpPr txBox="1"/>
            <p:nvPr/>
          </p:nvSpPr>
          <p:spPr>
            <a:xfrm>
              <a:off x="6960766" y="6150177"/>
              <a:ext cx="269625" cy="271869"/>
            </a:xfrm>
            <a:prstGeom prst="rect">
              <a:avLst/>
            </a:prstGeom>
            <a:noFill/>
          </p:spPr>
          <p:txBody>
            <a:bodyPr wrap="none" rtlCol="0">
              <a:spAutoFit/>
            </a:bodyPr>
            <a:lstStyle/>
            <a:p>
              <a:pPr algn="r">
                <a:lnSpc>
                  <a:spcPts val="1400"/>
                </a:lnSpc>
              </a:pPr>
              <a:r>
                <a:rPr lang="fr-FR" sz="1200" dirty="0"/>
                <a:t>8</a:t>
              </a:r>
            </a:p>
          </p:txBody>
        </p:sp>
        <p:sp>
          <p:nvSpPr>
            <p:cNvPr id="69" name="ZoneTexte 68"/>
            <p:cNvSpPr txBox="1"/>
            <p:nvPr/>
          </p:nvSpPr>
          <p:spPr>
            <a:xfrm>
              <a:off x="7137140" y="6150177"/>
              <a:ext cx="354584" cy="271869"/>
            </a:xfrm>
            <a:prstGeom prst="rect">
              <a:avLst/>
            </a:prstGeom>
            <a:noFill/>
          </p:spPr>
          <p:txBody>
            <a:bodyPr wrap="none" rtlCol="0">
              <a:spAutoFit/>
            </a:bodyPr>
            <a:lstStyle/>
            <a:p>
              <a:pPr algn="r">
                <a:lnSpc>
                  <a:spcPts val="1400"/>
                </a:lnSpc>
              </a:pPr>
              <a:r>
                <a:rPr lang="fr-FR" sz="1200" dirty="0"/>
                <a:t>12</a:t>
              </a:r>
            </a:p>
          </p:txBody>
        </p:sp>
        <p:sp>
          <p:nvSpPr>
            <p:cNvPr id="70" name="Rectangle 69"/>
            <p:cNvSpPr/>
            <p:nvPr/>
          </p:nvSpPr>
          <p:spPr bwMode="auto">
            <a:xfrm>
              <a:off x="6576487" y="5198733"/>
              <a:ext cx="72811" cy="83069"/>
            </a:xfrm>
            <a:prstGeom prst="rect">
              <a:avLst/>
            </a:prstGeom>
            <a:solidFill>
              <a:srgbClr val="21217A"/>
            </a:solidFill>
            <a:ln w="9525" cap="flat" cmpd="sng" algn="ctr">
              <a:solidFill>
                <a:srgbClr val="21217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76" name="Groupe 75"/>
            <p:cNvGrpSpPr/>
            <p:nvPr/>
          </p:nvGrpSpPr>
          <p:grpSpPr>
            <a:xfrm>
              <a:off x="6263033" y="5194225"/>
              <a:ext cx="677870" cy="69828"/>
              <a:chOff x="6622315" y="5075882"/>
              <a:chExt cx="597575" cy="53955"/>
            </a:xfrm>
          </p:grpSpPr>
          <p:cxnSp>
            <p:nvCxnSpPr>
              <p:cNvPr id="72" name="Connecteur droit 71"/>
              <p:cNvCxnSpPr/>
              <p:nvPr/>
            </p:nvCxnSpPr>
            <p:spPr bwMode="auto">
              <a:xfrm>
                <a:off x="6622315" y="5102860"/>
                <a:ext cx="597575" cy="0"/>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73" name="Connecteur droit 72"/>
              <p:cNvCxnSpPr/>
              <p:nvPr/>
            </p:nvCxnSpPr>
            <p:spPr bwMode="auto">
              <a:xfrm>
                <a:off x="6622315"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75" name="Connecteur droit 74"/>
              <p:cNvCxnSpPr/>
              <p:nvPr/>
            </p:nvCxnSpPr>
            <p:spPr bwMode="auto">
              <a:xfrm>
                <a:off x="7219890"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grpSp>
        <p:grpSp>
          <p:nvGrpSpPr>
            <p:cNvPr id="77" name="Groupe 76"/>
            <p:cNvGrpSpPr/>
            <p:nvPr/>
          </p:nvGrpSpPr>
          <p:grpSpPr>
            <a:xfrm>
              <a:off x="6237551" y="5419402"/>
              <a:ext cx="770409" cy="69828"/>
              <a:chOff x="6622315" y="5075882"/>
              <a:chExt cx="597575" cy="53955"/>
            </a:xfrm>
          </p:grpSpPr>
          <p:cxnSp>
            <p:nvCxnSpPr>
              <p:cNvPr id="78" name="Connecteur droit 77"/>
              <p:cNvCxnSpPr/>
              <p:nvPr/>
            </p:nvCxnSpPr>
            <p:spPr bwMode="auto">
              <a:xfrm>
                <a:off x="6622315" y="5102860"/>
                <a:ext cx="597575" cy="0"/>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79" name="Connecteur droit 78"/>
              <p:cNvCxnSpPr/>
              <p:nvPr/>
            </p:nvCxnSpPr>
            <p:spPr bwMode="auto">
              <a:xfrm>
                <a:off x="6622315"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80" name="Connecteur droit 79"/>
              <p:cNvCxnSpPr/>
              <p:nvPr/>
            </p:nvCxnSpPr>
            <p:spPr bwMode="auto">
              <a:xfrm>
                <a:off x="7219890"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grpSp>
        <p:grpSp>
          <p:nvGrpSpPr>
            <p:cNvPr id="81" name="Groupe 80"/>
            <p:cNvGrpSpPr/>
            <p:nvPr/>
          </p:nvGrpSpPr>
          <p:grpSpPr>
            <a:xfrm>
              <a:off x="6330473" y="5633499"/>
              <a:ext cx="899917" cy="68185"/>
              <a:chOff x="6622315" y="5075882"/>
              <a:chExt cx="597575" cy="53955"/>
            </a:xfrm>
          </p:grpSpPr>
          <p:cxnSp>
            <p:nvCxnSpPr>
              <p:cNvPr id="82" name="Connecteur droit 81"/>
              <p:cNvCxnSpPr/>
              <p:nvPr/>
            </p:nvCxnSpPr>
            <p:spPr bwMode="auto">
              <a:xfrm>
                <a:off x="6622315" y="5102860"/>
                <a:ext cx="597575" cy="0"/>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83" name="Connecteur droit 82"/>
              <p:cNvCxnSpPr/>
              <p:nvPr/>
            </p:nvCxnSpPr>
            <p:spPr bwMode="auto">
              <a:xfrm>
                <a:off x="6622315"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84" name="Connecteur droit 83"/>
              <p:cNvCxnSpPr/>
              <p:nvPr/>
            </p:nvCxnSpPr>
            <p:spPr bwMode="auto">
              <a:xfrm>
                <a:off x="7219890"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grpSp>
        <p:grpSp>
          <p:nvGrpSpPr>
            <p:cNvPr id="85" name="Groupe 84"/>
            <p:cNvGrpSpPr/>
            <p:nvPr/>
          </p:nvGrpSpPr>
          <p:grpSpPr>
            <a:xfrm>
              <a:off x="6310362" y="5851254"/>
              <a:ext cx="920029" cy="69828"/>
              <a:chOff x="6622315" y="5075882"/>
              <a:chExt cx="597575" cy="53955"/>
            </a:xfrm>
          </p:grpSpPr>
          <p:cxnSp>
            <p:nvCxnSpPr>
              <p:cNvPr id="86" name="Connecteur droit 85"/>
              <p:cNvCxnSpPr/>
              <p:nvPr/>
            </p:nvCxnSpPr>
            <p:spPr bwMode="auto">
              <a:xfrm>
                <a:off x="6622315" y="5102860"/>
                <a:ext cx="597575" cy="0"/>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87" name="Connecteur droit 86"/>
              <p:cNvCxnSpPr/>
              <p:nvPr/>
            </p:nvCxnSpPr>
            <p:spPr bwMode="auto">
              <a:xfrm>
                <a:off x="6622315"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cxnSp>
            <p:nvCxnSpPr>
              <p:cNvPr id="88" name="Connecteur droit 87"/>
              <p:cNvCxnSpPr/>
              <p:nvPr/>
            </p:nvCxnSpPr>
            <p:spPr bwMode="auto">
              <a:xfrm>
                <a:off x="7219890" y="5075882"/>
                <a:ext cx="0" cy="53955"/>
              </a:xfrm>
              <a:prstGeom prst="line">
                <a:avLst/>
              </a:prstGeom>
              <a:solidFill>
                <a:schemeClr val="accent1"/>
              </a:solidFill>
              <a:ln w="19050" cap="flat" cmpd="sng" algn="ctr">
                <a:solidFill>
                  <a:srgbClr val="21217A"/>
                </a:solidFill>
                <a:prstDash val="solid"/>
                <a:round/>
                <a:headEnd type="none" w="med" len="med"/>
                <a:tailEnd type="none" w="med" len="med"/>
              </a:ln>
              <a:effectLst/>
            </p:spPr>
          </p:cxnSp>
        </p:grpSp>
        <p:sp>
          <p:nvSpPr>
            <p:cNvPr id="93" name="Rectangle 92"/>
            <p:cNvSpPr/>
            <p:nvPr/>
          </p:nvSpPr>
          <p:spPr bwMode="auto">
            <a:xfrm>
              <a:off x="6593775" y="5418156"/>
              <a:ext cx="72811" cy="83069"/>
            </a:xfrm>
            <a:prstGeom prst="rect">
              <a:avLst/>
            </a:prstGeom>
            <a:solidFill>
              <a:srgbClr val="21217A"/>
            </a:solidFill>
            <a:ln w="9525" cap="flat" cmpd="sng" algn="ctr">
              <a:solidFill>
                <a:srgbClr val="21217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94" name="Rectangle 93"/>
            <p:cNvSpPr/>
            <p:nvPr/>
          </p:nvSpPr>
          <p:spPr bwMode="auto">
            <a:xfrm>
              <a:off x="6742796" y="5623120"/>
              <a:ext cx="72811" cy="83069"/>
            </a:xfrm>
            <a:prstGeom prst="rect">
              <a:avLst/>
            </a:prstGeom>
            <a:solidFill>
              <a:srgbClr val="21217A"/>
            </a:solidFill>
            <a:ln w="9525" cap="flat" cmpd="sng" algn="ctr">
              <a:solidFill>
                <a:srgbClr val="21217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95" name="Rectangle 94"/>
            <p:cNvSpPr/>
            <p:nvPr/>
          </p:nvSpPr>
          <p:spPr bwMode="auto">
            <a:xfrm>
              <a:off x="6723348" y="5850340"/>
              <a:ext cx="72811" cy="83069"/>
            </a:xfrm>
            <a:prstGeom prst="rect">
              <a:avLst/>
            </a:prstGeom>
            <a:solidFill>
              <a:srgbClr val="21217A"/>
            </a:solidFill>
            <a:ln w="9525" cap="flat" cmpd="sng" algn="ctr">
              <a:solidFill>
                <a:srgbClr val="21217A"/>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cxnSp>
          <p:nvCxnSpPr>
            <p:cNvPr id="98" name="Connecteur droit 97"/>
            <p:cNvCxnSpPr/>
            <p:nvPr/>
          </p:nvCxnSpPr>
          <p:spPr bwMode="auto">
            <a:xfrm flipV="1">
              <a:off x="6047371"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9" name="Connecteur droit 98"/>
            <p:cNvCxnSpPr/>
            <p:nvPr/>
          </p:nvCxnSpPr>
          <p:spPr bwMode="auto">
            <a:xfrm flipV="1">
              <a:off x="6255431"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0" name="Connecteur droit 99"/>
            <p:cNvCxnSpPr/>
            <p:nvPr/>
          </p:nvCxnSpPr>
          <p:spPr bwMode="auto">
            <a:xfrm flipV="1">
              <a:off x="6465045"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1" name="Connecteur droit 100"/>
            <p:cNvCxnSpPr/>
            <p:nvPr/>
          </p:nvCxnSpPr>
          <p:spPr bwMode="auto">
            <a:xfrm flipV="1">
              <a:off x="6666585" y="4934198"/>
              <a:ext cx="0" cy="118238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2" name="Connecteur droit 101"/>
            <p:cNvCxnSpPr/>
            <p:nvPr/>
          </p:nvCxnSpPr>
          <p:spPr bwMode="auto">
            <a:xfrm flipV="1">
              <a:off x="6878360"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flipV="1">
              <a:off x="7094457"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4" name="Connecteur droit 103"/>
            <p:cNvCxnSpPr/>
            <p:nvPr/>
          </p:nvCxnSpPr>
          <p:spPr bwMode="auto">
            <a:xfrm flipV="1">
              <a:off x="7287159" y="6101607"/>
              <a:ext cx="0" cy="5999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6" name="Connecteur droit 105"/>
            <p:cNvCxnSpPr/>
            <p:nvPr/>
          </p:nvCxnSpPr>
          <p:spPr bwMode="auto">
            <a:xfrm>
              <a:off x="6046691" y="6104362"/>
              <a:ext cx="1239788" cy="1"/>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9" name="ZoneTexte 108"/>
            <p:cNvSpPr txBox="1"/>
            <p:nvPr/>
          </p:nvSpPr>
          <p:spPr>
            <a:xfrm>
              <a:off x="7679377" y="4638453"/>
              <a:ext cx="1069566" cy="398324"/>
            </a:xfrm>
            <a:prstGeom prst="rect">
              <a:avLst/>
            </a:prstGeom>
            <a:noFill/>
          </p:spPr>
          <p:txBody>
            <a:bodyPr wrap="none" rtlCol="0">
              <a:spAutoFit/>
            </a:bodyPr>
            <a:lstStyle/>
            <a:p>
              <a:pPr algn="ctr"/>
              <a:r>
                <a:rPr lang="fr-FR" sz="1400" b="1" dirty="0"/>
                <a:t>(IC 90 %)</a:t>
              </a:r>
            </a:p>
          </p:txBody>
        </p:sp>
        <p:sp>
          <p:nvSpPr>
            <p:cNvPr id="110" name="ZoneTexte 109"/>
            <p:cNvSpPr txBox="1"/>
            <p:nvPr/>
          </p:nvSpPr>
          <p:spPr>
            <a:xfrm>
              <a:off x="8694646" y="4638453"/>
              <a:ext cx="333883" cy="398324"/>
            </a:xfrm>
            <a:prstGeom prst="rect">
              <a:avLst/>
            </a:prstGeom>
            <a:noFill/>
          </p:spPr>
          <p:txBody>
            <a:bodyPr wrap="none" rtlCol="0">
              <a:spAutoFit/>
            </a:bodyPr>
            <a:lstStyle/>
            <a:p>
              <a:pPr algn="ctr"/>
              <a:r>
                <a:rPr lang="fr-FR" sz="1400" b="1" dirty="0"/>
                <a:t>p</a:t>
              </a:r>
            </a:p>
          </p:txBody>
        </p:sp>
        <p:cxnSp>
          <p:nvCxnSpPr>
            <p:cNvPr id="4" name="Connecteur droit 3"/>
            <p:cNvCxnSpPr/>
            <p:nvPr/>
          </p:nvCxnSpPr>
          <p:spPr bwMode="auto">
            <a:xfrm flipV="1">
              <a:off x="7286478" y="5019560"/>
              <a:ext cx="681" cy="1095453"/>
            </a:xfrm>
            <a:prstGeom prst="line">
              <a:avLst/>
            </a:prstGeom>
            <a:solidFill>
              <a:schemeClr val="accent1"/>
            </a:solidFill>
            <a:ln w="12700" cap="flat" cmpd="sng" algn="ctr">
              <a:solidFill>
                <a:srgbClr val="FF0000"/>
              </a:solidFill>
              <a:prstDash val="dash"/>
              <a:round/>
              <a:headEnd type="none" w="med" len="med"/>
              <a:tailEnd type="none" w="med" len="med"/>
            </a:ln>
            <a:effectLst/>
          </p:spPr>
        </p:cxnSp>
      </p:grpSp>
      <p:sp>
        <p:nvSpPr>
          <p:cNvPr id="20" name="Rectangle 19"/>
          <p:cNvSpPr/>
          <p:nvPr/>
        </p:nvSpPr>
        <p:spPr>
          <a:xfrm>
            <a:off x="5182145" y="4090794"/>
            <a:ext cx="3721993" cy="288113"/>
          </a:xfrm>
          <a:prstGeom prst="rect">
            <a:avLst/>
          </a:prstGeom>
        </p:spPr>
        <p:txBody>
          <a:bodyPr wrap="none">
            <a:spAutoFit/>
          </a:bodyPr>
          <a:lstStyle/>
          <a:p>
            <a:pPr algn="r">
              <a:lnSpc>
                <a:spcPts val="1400"/>
              </a:lnSpc>
            </a:pPr>
            <a:r>
              <a:rPr lang="fr-FR" b="1" dirty="0">
                <a:solidFill>
                  <a:srgbClr val="0070C0"/>
                </a:solidFill>
                <a:latin typeface="Calibri"/>
                <a:cs typeface="Calibri"/>
              </a:rPr>
              <a:t>CV </a:t>
            </a:r>
            <a:r>
              <a:rPr lang="fr-FR" b="1" u="sng" dirty="0">
                <a:solidFill>
                  <a:srgbClr val="0070C0"/>
                </a:solidFill>
                <a:latin typeface="Calibri"/>
                <a:cs typeface="Calibri"/>
              </a:rPr>
              <a:t>&gt;</a:t>
            </a:r>
            <a:r>
              <a:rPr lang="fr-FR" b="1" dirty="0">
                <a:solidFill>
                  <a:srgbClr val="0070C0"/>
                </a:solidFill>
                <a:latin typeface="Calibri"/>
                <a:cs typeface="Calibri"/>
              </a:rPr>
              <a:t> 50 c/ml confirmée, 5/7 j vs 7/7 j</a:t>
            </a:r>
          </a:p>
        </p:txBody>
      </p:sp>
      <p:grpSp>
        <p:nvGrpSpPr>
          <p:cNvPr id="44" name="Grouper 43"/>
          <p:cNvGrpSpPr/>
          <p:nvPr/>
        </p:nvGrpSpPr>
        <p:grpSpPr>
          <a:xfrm>
            <a:off x="4755123" y="1414818"/>
            <a:ext cx="3810328" cy="2336706"/>
            <a:chOff x="5307945" y="1546778"/>
            <a:chExt cx="3330640" cy="2336706"/>
          </a:xfrm>
        </p:grpSpPr>
        <p:sp>
          <p:nvSpPr>
            <p:cNvPr id="6" name="Forme libre 5"/>
            <p:cNvSpPr/>
            <p:nvPr/>
          </p:nvSpPr>
          <p:spPr bwMode="auto">
            <a:xfrm>
              <a:off x="5754930" y="1685278"/>
              <a:ext cx="2602230" cy="1653540"/>
            </a:xfrm>
            <a:custGeom>
              <a:avLst/>
              <a:gdLst>
                <a:gd name="connsiteX0" fmla="*/ 0 w 2602230"/>
                <a:gd name="connsiteY0" fmla="*/ 0 h 1653540"/>
                <a:gd name="connsiteX1" fmla="*/ 0 w 2602230"/>
                <a:gd name="connsiteY1" fmla="*/ 1653540 h 1653540"/>
                <a:gd name="connsiteX2" fmla="*/ 2602230 w 2602230"/>
                <a:gd name="connsiteY2" fmla="*/ 1653540 h 1653540"/>
              </a:gdLst>
              <a:ahLst/>
              <a:cxnLst>
                <a:cxn ang="0">
                  <a:pos x="connsiteX0" y="connsiteY0"/>
                </a:cxn>
                <a:cxn ang="0">
                  <a:pos x="connsiteX1" y="connsiteY1"/>
                </a:cxn>
                <a:cxn ang="0">
                  <a:pos x="connsiteX2" y="connsiteY2"/>
                </a:cxn>
              </a:cxnLst>
              <a:rect l="l" t="t" r="r" b="b"/>
              <a:pathLst>
                <a:path w="2602230" h="1653540">
                  <a:moveTo>
                    <a:pt x="0" y="0"/>
                  </a:moveTo>
                  <a:lnTo>
                    <a:pt x="0" y="1653540"/>
                  </a:lnTo>
                  <a:lnTo>
                    <a:pt x="2602230" y="165354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0" name="Forme libre 9"/>
            <p:cNvSpPr/>
            <p:nvPr/>
          </p:nvSpPr>
          <p:spPr bwMode="auto">
            <a:xfrm>
              <a:off x="5705400" y="1681468"/>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1" name="ZoneTexte 10"/>
            <p:cNvSpPr txBox="1"/>
            <p:nvPr/>
          </p:nvSpPr>
          <p:spPr>
            <a:xfrm>
              <a:off x="5307945" y="1546778"/>
              <a:ext cx="422041" cy="276999"/>
            </a:xfrm>
            <a:prstGeom prst="rect">
              <a:avLst/>
            </a:prstGeom>
            <a:noFill/>
          </p:spPr>
          <p:txBody>
            <a:bodyPr wrap="none" rtlCol="0">
              <a:spAutoFit/>
            </a:bodyPr>
            <a:lstStyle/>
            <a:p>
              <a:pPr algn="r"/>
              <a:r>
                <a:rPr lang="fr-FR" sz="1200" dirty="0"/>
                <a:t>1,00</a:t>
              </a:r>
            </a:p>
          </p:txBody>
        </p:sp>
        <p:sp>
          <p:nvSpPr>
            <p:cNvPr id="12" name="Forme libre 11"/>
            <p:cNvSpPr/>
            <p:nvPr/>
          </p:nvSpPr>
          <p:spPr bwMode="auto">
            <a:xfrm>
              <a:off x="5705400" y="2066278"/>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3" name="ZoneTexte 12"/>
            <p:cNvSpPr txBox="1"/>
            <p:nvPr/>
          </p:nvSpPr>
          <p:spPr>
            <a:xfrm>
              <a:off x="5307945" y="1931588"/>
              <a:ext cx="422041" cy="276999"/>
            </a:xfrm>
            <a:prstGeom prst="rect">
              <a:avLst/>
            </a:prstGeom>
            <a:noFill/>
          </p:spPr>
          <p:txBody>
            <a:bodyPr wrap="none" rtlCol="0">
              <a:spAutoFit/>
            </a:bodyPr>
            <a:lstStyle/>
            <a:p>
              <a:pPr algn="r"/>
              <a:r>
                <a:rPr lang="fr-FR" sz="1200" dirty="0"/>
                <a:t>0,75</a:t>
              </a:r>
            </a:p>
          </p:txBody>
        </p:sp>
        <p:sp>
          <p:nvSpPr>
            <p:cNvPr id="14" name="Forme libre 13"/>
            <p:cNvSpPr/>
            <p:nvPr/>
          </p:nvSpPr>
          <p:spPr bwMode="auto">
            <a:xfrm>
              <a:off x="5705400" y="2473948"/>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5" name="ZoneTexte 14"/>
            <p:cNvSpPr txBox="1"/>
            <p:nvPr/>
          </p:nvSpPr>
          <p:spPr>
            <a:xfrm>
              <a:off x="5307945" y="2339258"/>
              <a:ext cx="422041" cy="276999"/>
            </a:xfrm>
            <a:prstGeom prst="rect">
              <a:avLst/>
            </a:prstGeom>
            <a:noFill/>
          </p:spPr>
          <p:txBody>
            <a:bodyPr wrap="none" rtlCol="0">
              <a:spAutoFit/>
            </a:bodyPr>
            <a:lstStyle/>
            <a:p>
              <a:pPr algn="r"/>
              <a:r>
                <a:rPr lang="fr-FR" sz="1200" dirty="0"/>
                <a:t>0,50</a:t>
              </a:r>
            </a:p>
          </p:txBody>
        </p:sp>
        <p:sp>
          <p:nvSpPr>
            <p:cNvPr id="16" name="Forme libre 15"/>
            <p:cNvSpPr/>
            <p:nvPr/>
          </p:nvSpPr>
          <p:spPr bwMode="auto">
            <a:xfrm>
              <a:off x="5705400" y="2862568"/>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7" name="ZoneTexte 16"/>
            <p:cNvSpPr txBox="1"/>
            <p:nvPr/>
          </p:nvSpPr>
          <p:spPr>
            <a:xfrm>
              <a:off x="5307945" y="2727878"/>
              <a:ext cx="422041" cy="276999"/>
            </a:xfrm>
            <a:prstGeom prst="rect">
              <a:avLst/>
            </a:prstGeom>
            <a:noFill/>
          </p:spPr>
          <p:txBody>
            <a:bodyPr wrap="none" rtlCol="0">
              <a:spAutoFit/>
            </a:bodyPr>
            <a:lstStyle/>
            <a:p>
              <a:pPr algn="r"/>
              <a:r>
                <a:rPr lang="fr-FR" sz="1200" dirty="0"/>
                <a:t>0,25</a:t>
              </a:r>
            </a:p>
          </p:txBody>
        </p:sp>
        <p:sp>
          <p:nvSpPr>
            <p:cNvPr id="18" name="Forme libre 17"/>
            <p:cNvSpPr/>
            <p:nvPr/>
          </p:nvSpPr>
          <p:spPr bwMode="auto">
            <a:xfrm>
              <a:off x="5705400" y="3266428"/>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9" name="ZoneTexte 18"/>
            <p:cNvSpPr txBox="1"/>
            <p:nvPr/>
          </p:nvSpPr>
          <p:spPr>
            <a:xfrm>
              <a:off x="5307945" y="3131738"/>
              <a:ext cx="422041" cy="276999"/>
            </a:xfrm>
            <a:prstGeom prst="rect">
              <a:avLst/>
            </a:prstGeom>
            <a:noFill/>
          </p:spPr>
          <p:txBody>
            <a:bodyPr wrap="none" rtlCol="0">
              <a:spAutoFit/>
            </a:bodyPr>
            <a:lstStyle/>
            <a:p>
              <a:pPr algn="r"/>
              <a:r>
                <a:rPr lang="fr-FR" sz="1200" dirty="0"/>
                <a:t>0,00</a:t>
              </a:r>
            </a:p>
          </p:txBody>
        </p:sp>
        <p:cxnSp>
          <p:nvCxnSpPr>
            <p:cNvPr id="23" name="Connecteur droit 22"/>
            <p:cNvCxnSpPr/>
            <p:nvPr/>
          </p:nvCxnSpPr>
          <p:spPr bwMode="auto">
            <a:xfrm>
              <a:off x="604703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 name="ZoneTexte 23"/>
            <p:cNvSpPr txBox="1"/>
            <p:nvPr/>
          </p:nvSpPr>
          <p:spPr>
            <a:xfrm>
              <a:off x="5914377" y="3382956"/>
              <a:ext cx="309945" cy="276999"/>
            </a:xfrm>
            <a:prstGeom prst="rect">
              <a:avLst/>
            </a:prstGeom>
            <a:noFill/>
          </p:spPr>
          <p:txBody>
            <a:bodyPr wrap="none" rtlCol="0">
              <a:spAutoFit/>
            </a:bodyPr>
            <a:lstStyle/>
            <a:p>
              <a:pPr algn="r"/>
              <a:r>
                <a:rPr lang="fr-FR" sz="1200" dirty="0"/>
                <a:t>24</a:t>
              </a:r>
            </a:p>
          </p:txBody>
        </p:sp>
        <p:cxnSp>
          <p:nvCxnSpPr>
            <p:cNvPr id="25" name="Connecteur droit 24"/>
            <p:cNvCxnSpPr/>
            <p:nvPr/>
          </p:nvCxnSpPr>
          <p:spPr bwMode="auto">
            <a:xfrm>
              <a:off x="629087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6" name="ZoneTexte 25"/>
            <p:cNvSpPr txBox="1"/>
            <p:nvPr/>
          </p:nvSpPr>
          <p:spPr>
            <a:xfrm>
              <a:off x="6158216" y="3382956"/>
              <a:ext cx="309945" cy="276999"/>
            </a:xfrm>
            <a:prstGeom prst="rect">
              <a:avLst/>
            </a:prstGeom>
            <a:noFill/>
          </p:spPr>
          <p:txBody>
            <a:bodyPr wrap="none" rtlCol="0">
              <a:spAutoFit/>
            </a:bodyPr>
            <a:lstStyle/>
            <a:p>
              <a:pPr algn="r"/>
              <a:r>
                <a:rPr lang="fr-FR" sz="1200" dirty="0"/>
                <a:t>48</a:t>
              </a:r>
            </a:p>
          </p:txBody>
        </p:sp>
        <p:cxnSp>
          <p:nvCxnSpPr>
            <p:cNvPr id="27" name="Connecteur droit 26"/>
            <p:cNvCxnSpPr/>
            <p:nvPr/>
          </p:nvCxnSpPr>
          <p:spPr bwMode="auto">
            <a:xfrm>
              <a:off x="653471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8" name="ZoneTexte 27"/>
            <p:cNvSpPr txBox="1"/>
            <p:nvPr/>
          </p:nvSpPr>
          <p:spPr>
            <a:xfrm>
              <a:off x="6402057" y="3382956"/>
              <a:ext cx="309945" cy="276999"/>
            </a:xfrm>
            <a:prstGeom prst="rect">
              <a:avLst/>
            </a:prstGeom>
            <a:noFill/>
          </p:spPr>
          <p:txBody>
            <a:bodyPr wrap="none" rtlCol="0">
              <a:spAutoFit/>
            </a:bodyPr>
            <a:lstStyle/>
            <a:p>
              <a:pPr algn="r"/>
              <a:r>
                <a:rPr lang="fr-FR" sz="1200" dirty="0"/>
                <a:t>72</a:t>
              </a:r>
            </a:p>
          </p:txBody>
        </p:sp>
        <p:cxnSp>
          <p:nvCxnSpPr>
            <p:cNvPr id="29" name="Connecteur droit 28"/>
            <p:cNvCxnSpPr/>
            <p:nvPr/>
          </p:nvCxnSpPr>
          <p:spPr bwMode="auto">
            <a:xfrm>
              <a:off x="677347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0" name="ZoneTexte 29"/>
            <p:cNvSpPr txBox="1"/>
            <p:nvPr/>
          </p:nvSpPr>
          <p:spPr>
            <a:xfrm>
              <a:off x="6640817" y="3382956"/>
              <a:ext cx="309945" cy="276999"/>
            </a:xfrm>
            <a:prstGeom prst="rect">
              <a:avLst/>
            </a:prstGeom>
            <a:noFill/>
          </p:spPr>
          <p:txBody>
            <a:bodyPr wrap="none" rtlCol="0">
              <a:spAutoFit/>
            </a:bodyPr>
            <a:lstStyle/>
            <a:p>
              <a:pPr algn="r"/>
              <a:r>
                <a:rPr lang="fr-FR" sz="1200" dirty="0"/>
                <a:t>96</a:t>
              </a:r>
            </a:p>
          </p:txBody>
        </p:sp>
        <p:cxnSp>
          <p:nvCxnSpPr>
            <p:cNvPr id="31" name="Connecteur droit 30"/>
            <p:cNvCxnSpPr/>
            <p:nvPr/>
          </p:nvCxnSpPr>
          <p:spPr bwMode="auto">
            <a:xfrm>
              <a:off x="701985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2" name="ZoneTexte 31"/>
            <p:cNvSpPr txBox="1"/>
            <p:nvPr/>
          </p:nvSpPr>
          <p:spPr>
            <a:xfrm>
              <a:off x="7068531" y="3382956"/>
              <a:ext cx="161474" cy="276999"/>
            </a:xfrm>
            <a:prstGeom prst="rect">
              <a:avLst/>
            </a:prstGeom>
            <a:noFill/>
          </p:spPr>
          <p:txBody>
            <a:bodyPr wrap="none" rtlCol="0">
              <a:spAutoFit/>
            </a:bodyPr>
            <a:lstStyle/>
            <a:p>
              <a:pPr algn="r"/>
              <a:endParaRPr lang="fr-FR" sz="1200" dirty="0"/>
            </a:p>
          </p:txBody>
        </p:sp>
        <p:cxnSp>
          <p:nvCxnSpPr>
            <p:cNvPr id="33" name="Connecteur droit 32"/>
            <p:cNvCxnSpPr/>
            <p:nvPr/>
          </p:nvCxnSpPr>
          <p:spPr bwMode="auto">
            <a:xfrm>
              <a:off x="726623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4" name="ZoneTexte 33"/>
            <p:cNvSpPr txBox="1"/>
            <p:nvPr/>
          </p:nvSpPr>
          <p:spPr>
            <a:xfrm>
              <a:off x="7092175" y="3382956"/>
              <a:ext cx="384209" cy="276999"/>
            </a:xfrm>
            <a:prstGeom prst="rect">
              <a:avLst/>
            </a:prstGeom>
            <a:noFill/>
          </p:spPr>
          <p:txBody>
            <a:bodyPr wrap="none" rtlCol="0">
              <a:spAutoFit/>
            </a:bodyPr>
            <a:lstStyle/>
            <a:p>
              <a:pPr algn="r"/>
              <a:r>
                <a:rPr lang="fr-FR" sz="1200" dirty="0"/>
                <a:t>144</a:t>
              </a:r>
            </a:p>
          </p:txBody>
        </p:sp>
        <p:cxnSp>
          <p:nvCxnSpPr>
            <p:cNvPr id="35" name="Connecteur droit 34"/>
            <p:cNvCxnSpPr/>
            <p:nvPr/>
          </p:nvCxnSpPr>
          <p:spPr bwMode="auto">
            <a:xfrm>
              <a:off x="750753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6" name="ZoneTexte 35"/>
            <p:cNvSpPr txBox="1"/>
            <p:nvPr/>
          </p:nvSpPr>
          <p:spPr>
            <a:xfrm>
              <a:off x="7556209" y="3382956"/>
              <a:ext cx="161474" cy="276999"/>
            </a:xfrm>
            <a:prstGeom prst="rect">
              <a:avLst/>
            </a:prstGeom>
            <a:noFill/>
          </p:spPr>
          <p:txBody>
            <a:bodyPr wrap="none" rtlCol="0">
              <a:spAutoFit/>
            </a:bodyPr>
            <a:lstStyle/>
            <a:p>
              <a:pPr algn="r"/>
              <a:endParaRPr lang="fr-FR" sz="1200" dirty="0"/>
            </a:p>
          </p:txBody>
        </p:sp>
        <p:cxnSp>
          <p:nvCxnSpPr>
            <p:cNvPr id="37" name="Connecteur droit 36"/>
            <p:cNvCxnSpPr/>
            <p:nvPr/>
          </p:nvCxnSpPr>
          <p:spPr bwMode="auto">
            <a:xfrm>
              <a:off x="775645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8" name="ZoneTexte 37"/>
            <p:cNvSpPr txBox="1"/>
            <p:nvPr/>
          </p:nvSpPr>
          <p:spPr>
            <a:xfrm>
              <a:off x="7582395" y="3382956"/>
              <a:ext cx="384209" cy="276999"/>
            </a:xfrm>
            <a:prstGeom prst="rect">
              <a:avLst/>
            </a:prstGeom>
            <a:noFill/>
          </p:spPr>
          <p:txBody>
            <a:bodyPr wrap="none" rtlCol="0">
              <a:spAutoFit/>
            </a:bodyPr>
            <a:lstStyle/>
            <a:p>
              <a:pPr algn="r"/>
              <a:r>
                <a:rPr lang="fr-FR" sz="1200" dirty="0"/>
                <a:t>192</a:t>
              </a:r>
            </a:p>
          </p:txBody>
        </p:sp>
        <p:cxnSp>
          <p:nvCxnSpPr>
            <p:cNvPr id="39" name="Connecteur droit 38"/>
            <p:cNvCxnSpPr/>
            <p:nvPr/>
          </p:nvCxnSpPr>
          <p:spPr bwMode="auto">
            <a:xfrm>
              <a:off x="800029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1" name="Connecteur droit 40"/>
            <p:cNvCxnSpPr/>
            <p:nvPr/>
          </p:nvCxnSpPr>
          <p:spPr bwMode="auto">
            <a:xfrm>
              <a:off x="8251750" y="3338818"/>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2" name="ZoneTexte 41"/>
            <p:cNvSpPr txBox="1"/>
            <p:nvPr/>
          </p:nvSpPr>
          <p:spPr>
            <a:xfrm>
              <a:off x="8077695" y="3382956"/>
              <a:ext cx="384209" cy="276999"/>
            </a:xfrm>
            <a:prstGeom prst="rect">
              <a:avLst/>
            </a:prstGeom>
            <a:noFill/>
          </p:spPr>
          <p:txBody>
            <a:bodyPr wrap="none" rtlCol="0">
              <a:spAutoFit/>
            </a:bodyPr>
            <a:lstStyle/>
            <a:p>
              <a:pPr algn="r"/>
              <a:r>
                <a:rPr lang="fr-FR" sz="1200" dirty="0"/>
                <a:t>240</a:t>
              </a:r>
            </a:p>
          </p:txBody>
        </p:sp>
        <p:sp>
          <p:nvSpPr>
            <p:cNvPr id="43" name="ZoneTexte 42"/>
            <p:cNvSpPr txBox="1"/>
            <p:nvPr/>
          </p:nvSpPr>
          <p:spPr>
            <a:xfrm>
              <a:off x="5824532" y="3575707"/>
              <a:ext cx="2474797" cy="307777"/>
            </a:xfrm>
            <a:prstGeom prst="rect">
              <a:avLst/>
            </a:prstGeom>
            <a:noFill/>
          </p:spPr>
          <p:txBody>
            <a:bodyPr wrap="none" rtlCol="0">
              <a:spAutoFit/>
            </a:bodyPr>
            <a:lstStyle/>
            <a:p>
              <a:pPr algn="r"/>
              <a:r>
                <a:rPr lang="fr-FR" sz="1400" b="1" dirty="0"/>
                <a:t>Semaines après randomisation</a:t>
              </a:r>
            </a:p>
          </p:txBody>
        </p:sp>
        <p:sp>
          <p:nvSpPr>
            <p:cNvPr id="45" name="ZoneTexte 44"/>
            <p:cNvSpPr txBox="1"/>
            <p:nvPr/>
          </p:nvSpPr>
          <p:spPr>
            <a:xfrm>
              <a:off x="5800724" y="1873747"/>
              <a:ext cx="2762043" cy="307777"/>
            </a:xfrm>
            <a:prstGeom prst="rect">
              <a:avLst/>
            </a:prstGeom>
            <a:noFill/>
          </p:spPr>
          <p:txBody>
            <a:bodyPr wrap="none" rtlCol="0">
              <a:spAutoFit/>
            </a:bodyPr>
            <a:lstStyle/>
            <a:p>
              <a:pPr algn="r"/>
              <a:r>
                <a:rPr lang="fr-FR" sz="1400" dirty="0"/>
                <a:t>HR ajusté : 1,00 (0,56-1,79) ; p = 1,0</a:t>
              </a:r>
            </a:p>
          </p:txBody>
        </p:sp>
        <p:sp>
          <p:nvSpPr>
            <p:cNvPr id="46" name="ZoneTexte 45"/>
            <p:cNvSpPr txBox="1"/>
            <p:nvPr/>
          </p:nvSpPr>
          <p:spPr>
            <a:xfrm>
              <a:off x="8173107" y="2280735"/>
              <a:ext cx="465478" cy="523220"/>
            </a:xfrm>
            <a:prstGeom prst="rect">
              <a:avLst/>
            </a:prstGeom>
            <a:noFill/>
          </p:spPr>
          <p:txBody>
            <a:bodyPr wrap="none" rtlCol="0">
              <a:spAutoFit/>
            </a:bodyPr>
            <a:lstStyle/>
            <a:p>
              <a:r>
                <a:rPr lang="fr-FR" sz="1400" b="1" dirty="0"/>
                <a:t>5/7 j</a:t>
              </a:r>
            </a:p>
            <a:p>
              <a:r>
                <a:rPr lang="fr-FR" sz="1400" b="1" dirty="0"/>
                <a:t>7/7 j</a:t>
              </a:r>
            </a:p>
          </p:txBody>
        </p:sp>
        <p:cxnSp>
          <p:nvCxnSpPr>
            <p:cNvPr id="48" name="Connecteur droit 47"/>
            <p:cNvCxnSpPr/>
            <p:nvPr/>
          </p:nvCxnSpPr>
          <p:spPr bwMode="auto">
            <a:xfrm flipH="1">
              <a:off x="8030304" y="2412997"/>
              <a:ext cx="169576" cy="0"/>
            </a:xfrm>
            <a:prstGeom prst="line">
              <a:avLst/>
            </a:prstGeom>
            <a:noFill/>
            <a:ln w="28575" cap="flat" cmpd="sng" algn="ctr">
              <a:solidFill>
                <a:srgbClr val="0070C0"/>
              </a:solidFill>
              <a:prstDash val="solid"/>
              <a:round/>
              <a:headEnd type="none" w="med" len="med"/>
              <a:tailEnd type="none" w="med" len="med"/>
            </a:ln>
            <a:effectLst/>
          </p:spPr>
        </p:cxnSp>
        <p:cxnSp>
          <p:nvCxnSpPr>
            <p:cNvPr id="49" name="Connecteur droit 48"/>
            <p:cNvCxnSpPr/>
            <p:nvPr/>
          </p:nvCxnSpPr>
          <p:spPr bwMode="auto">
            <a:xfrm flipH="1">
              <a:off x="8030304" y="2665003"/>
              <a:ext cx="169576" cy="0"/>
            </a:xfrm>
            <a:prstGeom prst="line">
              <a:avLst/>
            </a:prstGeom>
            <a:noFill/>
            <a:ln w="28575" cap="flat" cmpd="sng" algn="ctr">
              <a:solidFill>
                <a:srgbClr val="C00000"/>
              </a:solidFill>
              <a:prstDash val="solid"/>
              <a:round/>
              <a:headEnd type="none" w="med" len="med"/>
              <a:tailEnd type="none" w="med" len="med"/>
            </a:ln>
            <a:effectLst/>
          </p:spPr>
        </p:cxnSp>
        <p:sp>
          <p:nvSpPr>
            <p:cNvPr id="50" name="Forme libre 49"/>
            <p:cNvSpPr/>
            <p:nvPr/>
          </p:nvSpPr>
          <p:spPr bwMode="auto">
            <a:xfrm>
              <a:off x="5790490" y="2970518"/>
              <a:ext cx="2509520" cy="294640"/>
            </a:xfrm>
            <a:custGeom>
              <a:avLst/>
              <a:gdLst>
                <a:gd name="connsiteX0" fmla="*/ 2509520 w 2509520"/>
                <a:gd name="connsiteY0" fmla="*/ 7620 h 294640"/>
                <a:gd name="connsiteX1" fmla="*/ 2075180 w 2509520"/>
                <a:gd name="connsiteY1" fmla="*/ 0 h 294640"/>
                <a:gd name="connsiteX2" fmla="*/ 1968500 w 2509520"/>
                <a:gd name="connsiteY2" fmla="*/ 55880 h 294640"/>
                <a:gd name="connsiteX3" fmla="*/ 1562100 w 2509520"/>
                <a:gd name="connsiteY3" fmla="*/ 66040 h 294640"/>
                <a:gd name="connsiteX4" fmla="*/ 1356360 w 2509520"/>
                <a:gd name="connsiteY4" fmla="*/ 104140 h 294640"/>
                <a:gd name="connsiteX5" fmla="*/ 1221740 w 2509520"/>
                <a:gd name="connsiteY5" fmla="*/ 91440 h 294640"/>
                <a:gd name="connsiteX6" fmla="*/ 1051560 w 2509520"/>
                <a:gd name="connsiteY6" fmla="*/ 119380 h 294640"/>
                <a:gd name="connsiteX7" fmla="*/ 904240 w 2509520"/>
                <a:gd name="connsiteY7" fmla="*/ 124460 h 294640"/>
                <a:gd name="connsiteX8" fmla="*/ 754380 w 2509520"/>
                <a:gd name="connsiteY8" fmla="*/ 170180 h 294640"/>
                <a:gd name="connsiteX9" fmla="*/ 530860 w 2509520"/>
                <a:gd name="connsiteY9" fmla="*/ 182880 h 294640"/>
                <a:gd name="connsiteX10" fmla="*/ 294640 w 2509520"/>
                <a:gd name="connsiteY10" fmla="*/ 261620 h 294640"/>
                <a:gd name="connsiteX11" fmla="*/ 124460 w 2509520"/>
                <a:gd name="connsiteY11" fmla="*/ 274320 h 294640"/>
                <a:gd name="connsiteX12" fmla="*/ 0 w 2509520"/>
                <a:gd name="connsiteY12" fmla="*/ 294640 h 29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9520" h="294640">
                  <a:moveTo>
                    <a:pt x="2509520" y="7620"/>
                  </a:moveTo>
                  <a:lnTo>
                    <a:pt x="2075180" y="0"/>
                  </a:lnTo>
                  <a:lnTo>
                    <a:pt x="1968500" y="55880"/>
                  </a:lnTo>
                  <a:lnTo>
                    <a:pt x="1562100" y="66040"/>
                  </a:lnTo>
                  <a:lnTo>
                    <a:pt x="1356360" y="104140"/>
                  </a:lnTo>
                  <a:lnTo>
                    <a:pt x="1221740" y="91440"/>
                  </a:lnTo>
                  <a:lnTo>
                    <a:pt x="1051560" y="119380"/>
                  </a:lnTo>
                  <a:lnTo>
                    <a:pt x="904240" y="124460"/>
                  </a:lnTo>
                  <a:lnTo>
                    <a:pt x="754380" y="170180"/>
                  </a:lnTo>
                  <a:lnTo>
                    <a:pt x="530860" y="182880"/>
                  </a:lnTo>
                  <a:lnTo>
                    <a:pt x="294640" y="261620"/>
                  </a:lnTo>
                  <a:lnTo>
                    <a:pt x="124460" y="274320"/>
                  </a:lnTo>
                  <a:lnTo>
                    <a:pt x="0" y="294640"/>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51" name="Forme libre 50"/>
            <p:cNvSpPr/>
            <p:nvPr/>
          </p:nvSpPr>
          <p:spPr bwMode="auto">
            <a:xfrm>
              <a:off x="5800650" y="2978138"/>
              <a:ext cx="2499360" cy="292100"/>
            </a:xfrm>
            <a:custGeom>
              <a:avLst/>
              <a:gdLst>
                <a:gd name="connsiteX0" fmla="*/ 2499360 w 2499360"/>
                <a:gd name="connsiteY0" fmla="*/ 0 h 292100"/>
                <a:gd name="connsiteX1" fmla="*/ 1996440 w 2499360"/>
                <a:gd name="connsiteY1" fmla="*/ 17780 h 292100"/>
                <a:gd name="connsiteX2" fmla="*/ 1826260 w 2499360"/>
                <a:gd name="connsiteY2" fmla="*/ 45720 h 292100"/>
                <a:gd name="connsiteX3" fmla="*/ 1463040 w 2499360"/>
                <a:gd name="connsiteY3" fmla="*/ 50800 h 292100"/>
                <a:gd name="connsiteX4" fmla="*/ 1209040 w 2499360"/>
                <a:gd name="connsiteY4" fmla="*/ 86360 h 292100"/>
                <a:gd name="connsiteX5" fmla="*/ 993140 w 2499360"/>
                <a:gd name="connsiteY5" fmla="*/ 121920 h 292100"/>
                <a:gd name="connsiteX6" fmla="*/ 883920 w 2499360"/>
                <a:gd name="connsiteY6" fmla="*/ 139700 h 292100"/>
                <a:gd name="connsiteX7" fmla="*/ 594360 w 2499360"/>
                <a:gd name="connsiteY7" fmla="*/ 167640 h 292100"/>
                <a:gd name="connsiteX8" fmla="*/ 480060 w 2499360"/>
                <a:gd name="connsiteY8" fmla="*/ 226060 h 292100"/>
                <a:gd name="connsiteX9" fmla="*/ 335280 w 2499360"/>
                <a:gd name="connsiteY9" fmla="*/ 233680 h 292100"/>
                <a:gd name="connsiteX10" fmla="*/ 213360 w 2499360"/>
                <a:gd name="connsiteY10" fmla="*/ 274320 h 292100"/>
                <a:gd name="connsiteX11" fmla="*/ 104140 w 2499360"/>
                <a:gd name="connsiteY11" fmla="*/ 269240 h 292100"/>
                <a:gd name="connsiteX12" fmla="*/ 0 w 2499360"/>
                <a:gd name="connsiteY12" fmla="*/ 292100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9360" h="292100">
                  <a:moveTo>
                    <a:pt x="2499360" y="0"/>
                  </a:moveTo>
                  <a:lnTo>
                    <a:pt x="1996440" y="17780"/>
                  </a:lnTo>
                  <a:lnTo>
                    <a:pt x="1826260" y="45720"/>
                  </a:lnTo>
                  <a:lnTo>
                    <a:pt x="1463040" y="50800"/>
                  </a:lnTo>
                  <a:lnTo>
                    <a:pt x="1209040" y="86360"/>
                  </a:lnTo>
                  <a:lnTo>
                    <a:pt x="993140" y="121920"/>
                  </a:lnTo>
                  <a:lnTo>
                    <a:pt x="883920" y="139700"/>
                  </a:lnTo>
                  <a:lnTo>
                    <a:pt x="594360" y="167640"/>
                  </a:lnTo>
                  <a:lnTo>
                    <a:pt x="480060" y="226060"/>
                  </a:lnTo>
                  <a:lnTo>
                    <a:pt x="335280" y="233680"/>
                  </a:lnTo>
                  <a:lnTo>
                    <a:pt x="213360" y="274320"/>
                  </a:lnTo>
                  <a:lnTo>
                    <a:pt x="104140" y="269240"/>
                  </a:lnTo>
                  <a:lnTo>
                    <a:pt x="0" y="29210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sp>
        <p:nvSpPr>
          <p:cNvPr id="97" name="ZoneTexte 9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134</a:t>
            </a:r>
          </a:p>
        </p:txBody>
      </p:sp>
    </p:spTree>
    <p:extLst>
      <p:ext uri="{BB962C8B-B14F-4D97-AF65-F5344CB8AC3E}">
        <p14:creationId xmlns:p14="http://schemas.microsoft.com/office/powerpoint/2010/main" val="36053869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re 12"/>
          <p:cNvSpPr>
            <a:spLocks noGrp="1"/>
          </p:cNvSpPr>
          <p:nvPr>
            <p:ph type="title"/>
          </p:nvPr>
        </p:nvSpPr>
        <p:spPr/>
        <p:txBody>
          <a:bodyPr/>
          <a:lstStyle/>
          <a:p>
            <a:r>
              <a:rPr lang="fr-FR" sz="2400" dirty="0"/>
              <a:t>Analyse de la résistance chez les macaques traités par CAB LA pendant une primo-infection (1)</a:t>
            </a:r>
          </a:p>
        </p:txBody>
      </p:sp>
      <p:sp>
        <p:nvSpPr>
          <p:cNvPr id="19" name="Espace réservé du contenu 18"/>
          <p:cNvSpPr>
            <a:spLocks noGrp="1"/>
          </p:cNvSpPr>
          <p:nvPr>
            <p:ph idx="1"/>
          </p:nvPr>
        </p:nvSpPr>
        <p:spPr>
          <a:xfrm>
            <a:off x="457200" y="1341438"/>
            <a:ext cx="8507413" cy="3507002"/>
          </a:xfrm>
        </p:spPr>
        <p:txBody>
          <a:bodyPr/>
          <a:lstStyle/>
          <a:p>
            <a:pPr>
              <a:spcBef>
                <a:spcPts val="600"/>
              </a:spcBef>
            </a:pPr>
            <a:r>
              <a:rPr lang="fr-FR" sz="2000" b="1" dirty="0">
                <a:solidFill>
                  <a:srgbClr val="0070C0"/>
                </a:solidFill>
              </a:rPr>
              <a:t>Objectif : </a:t>
            </a:r>
            <a:r>
              <a:rPr lang="fr-FR" sz="1800" dirty="0"/>
              <a:t>modéliser chez le macaque le risque d’émergence de résistance associé à l’initiation de CAB LA au cours d’une infection VIH récente non diagnostiquée</a:t>
            </a:r>
          </a:p>
          <a:p>
            <a:pPr>
              <a:spcBef>
                <a:spcPts val="600"/>
              </a:spcBef>
            </a:pPr>
            <a:endParaRPr lang="fr-FR" sz="1800" dirty="0">
              <a:solidFill>
                <a:srgbClr val="0070C0"/>
              </a:solidFill>
            </a:endParaRPr>
          </a:p>
          <a:p>
            <a:pPr>
              <a:spcBef>
                <a:spcPts val="600"/>
              </a:spcBef>
            </a:pPr>
            <a:r>
              <a:rPr lang="fr-FR" sz="2000" b="1" dirty="0">
                <a:solidFill>
                  <a:srgbClr val="0070C0"/>
                </a:solidFill>
              </a:rPr>
              <a:t>Méthode</a:t>
            </a:r>
          </a:p>
          <a:p>
            <a:pPr lvl="1">
              <a:spcBef>
                <a:spcPts val="600"/>
              </a:spcBef>
            </a:pPr>
            <a:r>
              <a:rPr lang="fr-FR" sz="1800" dirty="0"/>
              <a:t>6 Rhésus macaques</a:t>
            </a:r>
          </a:p>
          <a:p>
            <a:pPr lvl="1">
              <a:spcBef>
                <a:spcPts val="600"/>
              </a:spcBef>
            </a:pPr>
            <a:r>
              <a:rPr lang="fr-FR" sz="1800" dirty="0"/>
              <a:t>Infection par voie IV du virus RT-SHIV avec l’</a:t>
            </a:r>
            <a:r>
              <a:rPr lang="fr-FR" sz="1800" dirty="0" err="1"/>
              <a:t>intégrase</a:t>
            </a:r>
            <a:r>
              <a:rPr lang="fr-FR" sz="1800" dirty="0"/>
              <a:t> du SIVmac239</a:t>
            </a:r>
          </a:p>
          <a:p>
            <a:pPr lvl="1">
              <a:spcBef>
                <a:spcPts val="600"/>
              </a:spcBef>
            </a:pPr>
            <a:r>
              <a:rPr lang="fr-FR" sz="1800" dirty="0"/>
              <a:t>1</a:t>
            </a:r>
            <a:r>
              <a:rPr lang="fr-FR" sz="1800" baseline="30000" dirty="0"/>
              <a:t>ère</a:t>
            </a:r>
            <a:r>
              <a:rPr lang="fr-FR" sz="1800" dirty="0"/>
              <a:t> injection de CAB LA après confirmation infection et avant séroconversion</a:t>
            </a:r>
          </a:p>
          <a:p>
            <a:pPr lvl="1">
              <a:spcBef>
                <a:spcPts val="600"/>
              </a:spcBef>
            </a:pPr>
            <a:r>
              <a:rPr lang="fr-FR" sz="1800" dirty="0"/>
              <a:t>3 injections mensuelles de CAB LA par voie IM à la dose de 50 mg/kg</a:t>
            </a:r>
          </a:p>
          <a:p>
            <a:endParaRPr lang="fr-FR" sz="1800" dirty="0"/>
          </a:p>
        </p:txBody>
      </p:sp>
      <p:grpSp>
        <p:nvGrpSpPr>
          <p:cNvPr id="2" name="Groupe 1"/>
          <p:cNvGrpSpPr/>
          <p:nvPr/>
        </p:nvGrpSpPr>
        <p:grpSpPr>
          <a:xfrm>
            <a:off x="855808" y="4848440"/>
            <a:ext cx="8288192" cy="2011148"/>
            <a:chOff x="855808" y="4848440"/>
            <a:chExt cx="8288192" cy="2011148"/>
          </a:xfrm>
        </p:grpSpPr>
        <p:sp>
          <p:nvSpPr>
            <p:cNvPr id="16" name="ZoneTexte 15"/>
            <p:cNvSpPr txBox="1"/>
            <p:nvPr/>
          </p:nvSpPr>
          <p:spPr>
            <a:xfrm>
              <a:off x="2520196" y="5434187"/>
              <a:ext cx="886180" cy="338554"/>
            </a:xfrm>
            <a:prstGeom prst="rect">
              <a:avLst/>
            </a:prstGeom>
            <a:noFill/>
          </p:spPr>
          <p:txBody>
            <a:bodyPr wrap="none" rtlCol="0">
              <a:spAutoFit/>
            </a:bodyPr>
            <a:lstStyle/>
            <a:p>
              <a:pPr algn="ctr"/>
              <a:r>
                <a:rPr lang="fr-FR" sz="1600" dirty="0">
                  <a:solidFill>
                    <a:srgbClr val="3333FF"/>
                  </a:solidFill>
                </a:rPr>
                <a:t>ELISA+</a:t>
              </a:r>
            </a:p>
          </p:txBody>
        </p:sp>
        <p:sp>
          <p:nvSpPr>
            <p:cNvPr id="7" name="Rectangle 6"/>
            <p:cNvSpPr/>
            <p:nvPr/>
          </p:nvSpPr>
          <p:spPr bwMode="auto">
            <a:xfrm>
              <a:off x="952112" y="5749674"/>
              <a:ext cx="1538383" cy="360000"/>
            </a:xfrm>
            <a:prstGeom prst="rect">
              <a:avLst/>
            </a:prstGeom>
            <a:gradFill flip="none" rotWithShape="1">
              <a:gsLst>
                <a:gs pos="0">
                  <a:srgbClr val="FF0000">
                    <a:tint val="66000"/>
                    <a:satMod val="160000"/>
                  </a:srgbClr>
                </a:gs>
                <a:gs pos="50000">
                  <a:srgbClr val="FF0000">
                    <a:tint val="44500"/>
                    <a:satMod val="160000"/>
                  </a:srgbClr>
                </a:gs>
                <a:gs pos="100000">
                  <a:srgbClr val="FF0000">
                    <a:tint val="23500"/>
                    <a:satMod val="160000"/>
                  </a:srgbClr>
                </a:gs>
              </a:gsLst>
              <a:lin ang="2700000" scaled="1"/>
              <a:tileRect/>
            </a:gra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2060"/>
                  </a:solidFill>
                  <a:effectLst/>
                  <a:latin typeface="Arial" charset="0"/>
                </a:rPr>
                <a:t>ARN RT</a:t>
              </a:r>
              <a:r>
                <a:rPr lang="fr-FR" sz="1400" b="1" dirty="0">
                  <a:solidFill>
                    <a:srgbClr val="002060"/>
                  </a:solidFill>
                  <a:latin typeface="Arial" charset="0"/>
                </a:rPr>
                <a:t>-</a:t>
              </a:r>
              <a:r>
                <a:rPr kumimoji="0" lang="fr-FR" sz="1400" b="1" i="0" u="none" strike="noStrike" cap="none" normalizeH="0" baseline="0" dirty="0">
                  <a:ln>
                    <a:noFill/>
                  </a:ln>
                  <a:solidFill>
                    <a:srgbClr val="002060"/>
                  </a:solidFill>
                  <a:effectLst/>
                  <a:latin typeface="Arial" charset="0"/>
                </a:rPr>
                <a:t>SHIV+</a:t>
              </a:r>
            </a:p>
          </p:txBody>
        </p:sp>
        <p:sp>
          <p:nvSpPr>
            <p:cNvPr id="8" name="Rectangle 7"/>
            <p:cNvSpPr/>
            <p:nvPr/>
          </p:nvSpPr>
          <p:spPr bwMode="auto">
            <a:xfrm>
              <a:off x="2490494" y="5749676"/>
              <a:ext cx="5871411" cy="360000"/>
            </a:xfrm>
            <a:prstGeom prst="rect">
              <a:avLst/>
            </a:prstGeom>
            <a:gradFill flip="none" rotWithShape="1">
              <a:gsLst>
                <a:gs pos="50000">
                  <a:srgbClr val="00B050">
                    <a:tint val="66000"/>
                    <a:satMod val="160000"/>
                  </a:srgbClr>
                </a:gs>
                <a:gs pos="50000">
                  <a:srgbClr val="00B050">
                    <a:tint val="44500"/>
                    <a:satMod val="160000"/>
                  </a:srgbClr>
                </a:gs>
                <a:gs pos="100000">
                  <a:srgbClr val="00B050">
                    <a:tint val="23500"/>
                    <a:satMod val="160000"/>
                  </a:srgbClr>
                </a:gs>
                <a:gs pos="25000">
                  <a:srgbClr val="00B050">
                    <a:tint val="66000"/>
                    <a:satMod val="160000"/>
                  </a:srgbClr>
                </a:gs>
                <a:gs pos="37000">
                  <a:srgbClr val="00B050">
                    <a:tint val="66000"/>
                    <a:satMod val="160000"/>
                  </a:srgbClr>
                </a:gs>
                <a:gs pos="50000">
                  <a:srgbClr val="00B050">
                    <a:tint val="66000"/>
                    <a:satMod val="160000"/>
                  </a:srgbClr>
                </a:gs>
              </a:gsLst>
              <a:lin ang="0" scaled="1"/>
              <a:tileRect/>
            </a:gra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9" name="Connecteur droit avec flèche 8"/>
            <p:cNvCxnSpPr/>
            <p:nvPr/>
          </p:nvCxnSpPr>
          <p:spPr bwMode="auto">
            <a:xfrm>
              <a:off x="1323430" y="5384759"/>
              <a:ext cx="0" cy="315489"/>
            </a:xfrm>
            <a:prstGeom prst="straightConnector1">
              <a:avLst/>
            </a:prstGeom>
            <a:solidFill>
              <a:schemeClr val="accent1"/>
            </a:solidFill>
            <a:ln w="19050" cap="flat" cmpd="sng" algn="ctr">
              <a:solidFill>
                <a:srgbClr val="FF0000"/>
              </a:solidFill>
              <a:prstDash val="solid"/>
              <a:round/>
              <a:headEnd type="none" w="med" len="med"/>
              <a:tailEnd type="triangle"/>
            </a:ln>
            <a:effectLst/>
          </p:spPr>
        </p:cxnSp>
        <p:cxnSp>
          <p:nvCxnSpPr>
            <p:cNvPr id="10" name="Connecteur droit avec flèche 9"/>
            <p:cNvCxnSpPr/>
            <p:nvPr/>
          </p:nvCxnSpPr>
          <p:spPr bwMode="auto">
            <a:xfrm>
              <a:off x="2490494" y="5384759"/>
              <a:ext cx="0" cy="315489"/>
            </a:xfrm>
            <a:prstGeom prst="straightConnector1">
              <a:avLst/>
            </a:prstGeom>
            <a:solidFill>
              <a:schemeClr val="accent1"/>
            </a:solidFill>
            <a:ln w="19050" cap="flat" cmpd="sng" algn="ctr">
              <a:solidFill>
                <a:srgbClr val="000090"/>
              </a:solidFill>
              <a:prstDash val="solid"/>
              <a:round/>
              <a:headEnd type="none" w="med" len="med"/>
              <a:tailEnd type="triangle"/>
            </a:ln>
            <a:effectLst/>
          </p:spPr>
        </p:cxnSp>
        <p:cxnSp>
          <p:nvCxnSpPr>
            <p:cNvPr id="11" name="Connecteur droit avec flèche 10"/>
            <p:cNvCxnSpPr/>
            <p:nvPr/>
          </p:nvCxnSpPr>
          <p:spPr bwMode="auto">
            <a:xfrm>
              <a:off x="3402029" y="5384759"/>
              <a:ext cx="0" cy="315489"/>
            </a:xfrm>
            <a:prstGeom prst="straightConnector1">
              <a:avLst/>
            </a:prstGeom>
            <a:solidFill>
              <a:schemeClr val="accent1"/>
            </a:solidFill>
            <a:ln w="19050" cap="flat" cmpd="sng" algn="ctr">
              <a:solidFill>
                <a:srgbClr val="000090"/>
              </a:solidFill>
              <a:prstDash val="solid"/>
              <a:round/>
              <a:headEnd type="none" w="med" len="med"/>
              <a:tailEnd type="triangle"/>
            </a:ln>
            <a:effectLst/>
          </p:spPr>
        </p:cxnSp>
        <p:cxnSp>
          <p:nvCxnSpPr>
            <p:cNvPr id="12" name="Connecteur droit avec flèche 11"/>
            <p:cNvCxnSpPr/>
            <p:nvPr/>
          </p:nvCxnSpPr>
          <p:spPr bwMode="auto">
            <a:xfrm>
              <a:off x="4257036" y="5384759"/>
              <a:ext cx="0" cy="315489"/>
            </a:xfrm>
            <a:prstGeom prst="straightConnector1">
              <a:avLst/>
            </a:prstGeom>
            <a:solidFill>
              <a:schemeClr val="accent1"/>
            </a:solidFill>
            <a:ln w="19050" cap="flat" cmpd="sng" algn="ctr">
              <a:solidFill>
                <a:srgbClr val="000090"/>
              </a:solidFill>
              <a:prstDash val="solid"/>
              <a:round/>
              <a:headEnd type="none" w="med" len="med"/>
              <a:tailEnd type="triangle"/>
            </a:ln>
            <a:effectLst/>
          </p:spPr>
        </p:cxnSp>
        <p:sp>
          <p:nvSpPr>
            <p:cNvPr id="14" name="ZoneTexte 13"/>
            <p:cNvSpPr txBox="1"/>
            <p:nvPr/>
          </p:nvSpPr>
          <p:spPr>
            <a:xfrm>
              <a:off x="2472171" y="4895443"/>
              <a:ext cx="2198038" cy="369332"/>
            </a:xfrm>
            <a:prstGeom prst="rect">
              <a:avLst/>
            </a:prstGeom>
            <a:noFill/>
          </p:spPr>
          <p:txBody>
            <a:bodyPr wrap="none" rtlCol="0">
              <a:spAutoFit/>
            </a:bodyPr>
            <a:lstStyle/>
            <a:p>
              <a:pPr algn="ctr"/>
              <a:r>
                <a:rPr lang="fr-FR" b="1" dirty="0">
                  <a:solidFill>
                    <a:srgbClr val="000066"/>
                  </a:solidFill>
                </a:rPr>
                <a:t>Injections CAB LA</a:t>
              </a:r>
            </a:p>
          </p:txBody>
        </p:sp>
        <p:sp>
          <p:nvSpPr>
            <p:cNvPr id="15" name="ZoneTexte 14"/>
            <p:cNvSpPr txBox="1"/>
            <p:nvPr/>
          </p:nvSpPr>
          <p:spPr>
            <a:xfrm>
              <a:off x="855808" y="4848440"/>
              <a:ext cx="1039567" cy="584776"/>
            </a:xfrm>
            <a:prstGeom prst="rect">
              <a:avLst/>
            </a:prstGeom>
            <a:noFill/>
          </p:spPr>
          <p:txBody>
            <a:bodyPr wrap="none" rtlCol="0">
              <a:spAutoFit/>
            </a:bodyPr>
            <a:lstStyle/>
            <a:p>
              <a:pPr algn="ctr"/>
              <a:r>
                <a:rPr lang="fr-FR" sz="1600" b="1" dirty="0">
                  <a:solidFill>
                    <a:srgbClr val="FF0000"/>
                  </a:solidFill>
                </a:rPr>
                <a:t>Infection </a:t>
              </a:r>
            </a:p>
            <a:p>
              <a:pPr algn="ctr"/>
              <a:r>
                <a:rPr lang="fr-FR" sz="1600" b="1" dirty="0">
                  <a:solidFill>
                    <a:srgbClr val="FF0000"/>
                  </a:solidFill>
                </a:rPr>
                <a:t>RT-SHIV</a:t>
              </a:r>
            </a:p>
          </p:txBody>
        </p:sp>
        <p:sp>
          <p:nvSpPr>
            <p:cNvPr id="17" name="ZoneTexte 16"/>
            <p:cNvSpPr txBox="1"/>
            <p:nvPr/>
          </p:nvSpPr>
          <p:spPr>
            <a:xfrm>
              <a:off x="3182836" y="6115575"/>
              <a:ext cx="434071" cy="307777"/>
            </a:xfrm>
            <a:prstGeom prst="rect">
              <a:avLst/>
            </a:prstGeom>
            <a:noFill/>
          </p:spPr>
          <p:txBody>
            <a:bodyPr wrap="none" rtlCol="0">
              <a:spAutoFit/>
            </a:bodyPr>
            <a:lstStyle/>
            <a:p>
              <a:r>
                <a:rPr lang="fr-FR" sz="1400" b="1" dirty="0">
                  <a:solidFill>
                    <a:srgbClr val="000066"/>
                  </a:solidFill>
                </a:rPr>
                <a:t>M1</a:t>
              </a:r>
            </a:p>
          </p:txBody>
        </p:sp>
        <p:sp>
          <p:nvSpPr>
            <p:cNvPr id="18" name="ZoneTexte 17"/>
            <p:cNvSpPr txBox="1"/>
            <p:nvPr/>
          </p:nvSpPr>
          <p:spPr>
            <a:xfrm>
              <a:off x="4069016" y="6115575"/>
              <a:ext cx="434071" cy="307777"/>
            </a:xfrm>
            <a:prstGeom prst="rect">
              <a:avLst/>
            </a:prstGeom>
            <a:noFill/>
          </p:spPr>
          <p:txBody>
            <a:bodyPr wrap="none" rtlCol="0">
              <a:spAutoFit/>
            </a:bodyPr>
            <a:lstStyle/>
            <a:p>
              <a:r>
                <a:rPr lang="fr-FR" sz="1400" b="1" dirty="0">
                  <a:solidFill>
                    <a:srgbClr val="000066"/>
                  </a:solidFill>
                </a:rPr>
                <a:t>M2</a:t>
              </a:r>
            </a:p>
          </p:txBody>
        </p:sp>
        <p:sp>
          <p:nvSpPr>
            <p:cNvPr id="20"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Radzio</a:t>
              </a:r>
              <a:r>
                <a:rPr lang="fr-FR" sz="1200" i="1" dirty="0">
                  <a:solidFill>
                    <a:srgbClr val="0070C0"/>
                  </a:solidFill>
                  <a:latin typeface="Arial" charset="0"/>
                  <a:cs typeface="Arial" charset="0"/>
                </a:rPr>
                <a:t> J, CROI 2017, Abs. 84</a:t>
              </a:r>
            </a:p>
          </p:txBody>
        </p:sp>
      </p:grpSp>
      <p:sp>
        <p:nvSpPr>
          <p:cNvPr id="21" name="ZoneTexte 20"/>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9</a:t>
            </a:r>
          </a:p>
        </p:txBody>
      </p:sp>
    </p:spTree>
    <p:extLst>
      <p:ext uri="{BB962C8B-B14F-4D97-AF65-F5344CB8AC3E}">
        <p14:creationId xmlns:p14="http://schemas.microsoft.com/office/powerpoint/2010/main" val="1520125536"/>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 Comorbidités</a:t>
            </a:r>
            <a:br>
              <a:rPr lang="fr-FR" sz="4000" dirty="0"/>
            </a:br>
            <a:endParaRPr lang="fr-FR" sz="4000" dirty="0"/>
          </a:p>
          <a:p>
            <a:r>
              <a:rPr lang="fr-FR" sz="3200" dirty="0"/>
              <a:t>V. 1. Comorbidités infectieuses</a:t>
            </a:r>
          </a:p>
        </p:txBody>
      </p:sp>
      <p:sp>
        <p:nvSpPr>
          <p:cNvPr id="3" name="ZoneTexte 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135</a:t>
            </a:r>
          </a:p>
        </p:txBody>
      </p:sp>
    </p:spTree>
    <p:custDataLst>
      <p:tags r:id="rId1"/>
    </p:custDataLst>
    <p:extLst>
      <p:ext uri="{BB962C8B-B14F-4D97-AF65-F5344CB8AC3E}">
        <p14:creationId xmlns:p14="http://schemas.microsoft.com/office/powerpoint/2010/main" val="976566817"/>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74672" cy="936625"/>
          </a:xfrm>
        </p:spPr>
        <p:txBody>
          <a:bodyPr/>
          <a:lstStyle/>
          <a:p>
            <a:r>
              <a:rPr lang="fr-FR" sz="2600" dirty="0" err="1"/>
              <a:t>Neurosyphilis</a:t>
            </a:r>
            <a:r>
              <a:rPr lang="fr-FR" sz="2600" dirty="0"/>
              <a:t> chez les patients VIH : y </a:t>
            </a:r>
            <a:r>
              <a:rPr lang="fr-FR" sz="2600" dirty="0" err="1"/>
              <a:t>a-t-il</a:t>
            </a:r>
            <a:r>
              <a:rPr lang="fr-FR" sz="2600" dirty="0"/>
              <a:t> des symptômes neurologiques prédictifs ? (1)</a:t>
            </a:r>
          </a:p>
        </p:txBody>
      </p:sp>
      <p:sp>
        <p:nvSpPr>
          <p:cNvPr id="3" name="Espace réservé du contenu 2"/>
          <p:cNvSpPr>
            <a:spLocks noGrp="1"/>
          </p:cNvSpPr>
          <p:nvPr>
            <p:ph idx="1"/>
          </p:nvPr>
        </p:nvSpPr>
        <p:spPr>
          <a:xfrm>
            <a:off x="457200" y="1278717"/>
            <a:ext cx="8507413" cy="4533270"/>
          </a:xfrm>
        </p:spPr>
        <p:txBody>
          <a:bodyPr/>
          <a:lstStyle/>
          <a:p>
            <a:pPr>
              <a:spcBef>
                <a:spcPts val="600"/>
              </a:spcBef>
            </a:pPr>
            <a:r>
              <a:rPr lang="fr-FR" sz="1800" b="1" dirty="0">
                <a:solidFill>
                  <a:srgbClr val="0070C0"/>
                </a:solidFill>
              </a:rPr>
              <a:t>Etude prospective américaine chez des patients VIH+, </a:t>
            </a:r>
            <a:r>
              <a:rPr lang="fr-FR" sz="1800" dirty="0"/>
              <a:t>sans antécédent de syphilis,</a:t>
            </a:r>
            <a:r>
              <a:rPr lang="fr-FR" sz="1800" b="1" dirty="0"/>
              <a:t> </a:t>
            </a:r>
            <a:r>
              <a:rPr lang="fr-FR" sz="1800" dirty="0"/>
              <a:t>adressés pour un test RPR positif et à risque de </a:t>
            </a:r>
            <a:r>
              <a:rPr lang="fr-FR" sz="1800" dirty="0" err="1"/>
              <a:t>neurosyphilis</a:t>
            </a:r>
            <a:r>
              <a:rPr lang="fr-FR" sz="1800" dirty="0"/>
              <a:t> :</a:t>
            </a:r>
          </a:p>
          <a:p>
            <a:pPr lvl="1">
              <a:spcBef>
                <a:spcPts val="600"/>
              </a:spcBef>
            </a:pPr>
            <a:r>
              <a:rPr lang="fr-FR" sz="1800" dirty="0"/>
              <a:t>Symptômes neurologiques</a:t>
            </a:r>
          </a:p>
          <a:p>
            <a:pPr lvl="1">
              <a:spcBef>
                <a:spcPts val="600"/>
              </a:spcBef>
            </a:pPr>
            <a:r>
              <a:rPr lang="fr-FR" sz="1800" dirty="0"/>
              <a:t>Troubles de la vision ou alopécie</a:t>
            </a:r>
          </a:p>
          <a:p>
            <a:pPr lvl="1">
              <a:spcBef>
                <a:spcPts val="600"/>
              </a:spcBef>
            </a:pPr>
            <a:r>
              <a:rPr lang="fr-FR" sz="1800" dirty="0"/>
              <a:t>Titre RPR sérique </a:t>
            </a:r>
            <a:r>
              <a:rPr lang="fr-FR" sz="1800" u="sng" dirty="0"/>
              <a:t>&gt;</a:t>
            </a:r>
            <a:r>
              <a:rPr lang="fr-FR" sz="1800" dirty="0"/>
              <a:t> 32 </a:t>
            </a:r>
          </a:p>
          <a:p>
            <a:pPr lvl="1">
              <a:spcBef>
                <a:spcPts val="600"/>
              </a:spcBef>
            </a:pPr>
            <a:r>
              <a:rPr lang="fr-FR" sz="1800" dirty="0"/>
              <a:t>CD4 </a:t>
            </a:r>
            <a:r>
              <a:rPr lang="fr-FR" sz="1800" u="sng" dirty="0"/>
              <a:t>&lt;</a:t>
            </a:r>
            <a:r>
              <a:rPr lang="fr-FR" sz="1800" dirty="0"/>
              <a:t> 350/mm</a:t>
            </a:r>
            <a:r>
              <a:rPr lang="fr-FR" sz="1800" baseline="30000" dirty="0"/>
              <a:t>3</a:t>
            </a:r>
            <a:br>
              <a:rPr lang="fr-FR" sz="1800" baseline="30000" dirty="0"/>
            </a:br>
            <a:endParaRPr lang="fr-FR" sz="1800" baseline="30000" dirty="0"/>
          </a:p>
          <a:p>
            <a:pPr>
              <a:spcBef>
                <a:spcPts val="600"/>
              </a:spcBef>
            </a:pPr>
            <a:r>
              <a:rPr lang="fr-FR" sz="1800" b="1" dirty="0">
                <a:solidFill>
                  <a:srgbClr val="0070C0"/>
                </a:solidFill>
              </a:rPr>
              <a:t>385 participants </a:t>
            </a:r>
            <a:endParaRPr lang="fr-FR" sz="1800" dirty="0">
              <a:solidFill>
                <a:srgbClr val="0070C0"/>
              </a:solidFill>
            </a:endParaRPr>
          </a:p>
          <a:p>
            <a:pPr lvl="1">
              <a:spcBef>
                <a:spcPts val="600"/>
              </a:spcBef>
            </a:pPr>
            <a:r>
              <a:rPr lang="fr-FR" sz="1800" dirty="0"/>
              <a:t>Hommes : 99,5 %,</a:t>
            </a:r>
          </a:p>
          <a:p>
            <a:pPr lvl="1">
              <a:spcBef>
                <a:spcPts val="600"/>
              </a:spcBef>
            </a:pPr>
            <a:r>
              <a:rPr lang="fr-FR" sz="1800" dirty="0"/>
              <a:t>Blancs : 72,5 %</a:t>
            </a:r>
          </a:p>
          <a:p>
            <a:pPr lvl="1">
              <a:spcBef>
                <a:spcPts val="600"/>
              </a:spcBef>
            </a:pPr>
            <a:r>
              <a:rPr lang="fr-FR" sz="1800" dirty="0"/>
              <a:t>CD4 récents, médiane : 423/mm</a:t>
            </a:r>
            <a:r>
              <a:rPr lang="fr-FR" sz="1800" baseline="30000" dirty="0"/>
              <a:t>3</a:t>
            </a:r>
            <a:r>
              <a:rPr lang="fr-FR" sz="1800" dirty="0"/>
              <a:t> (IQR : 240 - 554)</a:t>
            </a:r>
          </a:p>
          <a:p>
            <a:pPr lvl="1">
              <a:spcBef>
                <a:spcPts val="600"/>
              </a:spcBef>
            </a:pPr>
            <a:r>
              <a:rPr lang="fr-FR" sz="1800" dirty="0"/>
              <a:t>Titre RPR sérique, médiane : 64 (IQR : 16 - 256)</a:t>
            </a:r>
          </a:p>
          <a:p>
            <a:pPr lvl="1">
              <a:spcBef>
                <a:spcPts val="600"/>
              </a:spcBef>
            </a:pPr>
            <a:r>
              <a:rPr lang="fr-FR" sz="1800" dirty="0"/>
              <a:t>Syphilis précoce : 69,1 %, tardive : 30,9 %</a:t>
            </a:r>
            <a:br>
              <a:rPr lang="fr-FR" sz="1800" dirty="0"/>
            </a:br>
            <a:endParaRPr lang="fr-FR" sz="1800" dirty="0"/>
          </a:p>
          <a:p>
            <a:pPr lvl="1">
              <a:spcBef>
                <a:spcPts val="600"/>
              </a:spcBef>
            </a:pPr>
            <a:r>
              <a:rPr lang="fr-FR" sz="1800" b="1" dirty="0" err="1">
                <a:solidFill>
                  <a:srgbClr val="0070C0"/>
                </a:solidFill>
              </a:rPr>
              <a:t>Neurosyphilis</a:t>
            </a:r>
            <a:r>
              <a:rPr lang="fr-FR" sz="1800" b="1" dirty="0">
                <a:solidFill>
                  <a:srgbClr val="0070C0"/>
                </a:solidFill>
              </a:rPr>
              <a:t> sur critère VDRL positif dans LCS : 17,7 % (n = 68)</a:t>
            </a:r>
          </a:p>
          <a:p>
            <a:pPr lvl="1">
              <a:spcBef>
                <a:spcPts val="600"/>
              </a:spcBef>
            </a:pPr>
            <a:endParaRPr lang="fr-FR" sz="1800" dirty="0"/>
          </a:p>
          <a:p>
            <a:pPr lvl="1">
              <a:spcBef>
                <a:spcPts val="600"/>
              </a:spcBef>
            </a:pPr>
            <a:endParaRPr lang="fr-FR" sz="1600" dirty="0"/>
          </a:p>
          <a:p>
            <a:pPr>
              <a:spcBef>
                <a:spcPts val="600"/>
              </a:spcBef>
            </a:pPr>
            <a:endParaRPr lang="fr-FR" sz="1600" dirty="0"/>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Davis AP, CROI 2017, Abs. 749</a:t>
            </a:r>
            <a:endParaRPr lang="en-GB" sz="1200" i="1" dirty="0">
              <a:solidFill>
                <a:srgbClr val="0070C0"/>
              </a:solidFill>
            </a:endParaRP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136</a:t>
            </a:r>
          </a:p>
        </p:txBody>
      </p:sp>
    </p:spTree>
    <p:extLst>
      <p:ext uri="{BB962C8B-B14F-4D97-AF65-F5344CB8AC3E}">
        <p14:creationId xmlns:p14="http://schemas.microsoft.com/office/powerpoint/2010/main" val="1996842973"/>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74672" cy="936625"/>
          </a:xfrm>
        </p:spPr>
        <p:txBody>
          <a:bodyPr/>
          <a:lstStyle/>
          <a:p>
            <a:r>
              <a:rPr lang="fr-FR" sz="2600" dirty="0" err="1"/>
              <a:t>Neurosyphilis</a:t>
            </a:r>
            <a:r>
              <a:rPr lang="fr-FR" sz="2600" dirty="0"/>
              <a:t> chez les patients VIH : y </a:t>
            </a:r>
            <a:r>
              <a:rPr lang="fr-FR" sz="2600" dirty="0" err="1"/>
              <a:t>a-t-il</a:t>
            </a:r>
            <a:r>
              <a:rPr lang="fr-FR" sz="2600" dirty="0"/>
              <a:t> des symptômes neurologiques prédictifs ? (2)</a:t>
            </a:r>
          </a:p>
        </p:txBody>
      </p:sp>
      <p:sp>
        <p:nvSpPr>
          <p:cNvPr id="3" name="Espace réservé du contenu 2"/>
          <p:cNvSpPr>
            <a:spLocks noGrp="1"/>
          </p:cNvSpPr>
          <p:nvPr>
            <p:ph idx="1"/>
          </p:nvPr>
        </p:nvSpPr>
        <p:spPr>
          <a:xfrm>
            <a:off x="457200" y="1341437"/>
            <a:ext cx="8507413" cy="775462"/>
          </a:xfrm>
        </p:spPr>
        <p:txBody>
          <a:bodyPr/>
          <a:lstStyle/>
          <a:p>
            <a:pPr marL="0" indent="0" algn="ctr">
              <a:spcBef>
                <a:spcPts val="600"/>
              </a:spcBef>
              <a:buNone/>
            </a:pPr>
            <a:r>
              <a:rPr lang="fr-FR" sz="2000" b="1" dirty="0">
                <a:solidFill>
                  <a:srgbClr val="0070C0"/>
                </a:solidFill>
                <a:latin typeface="Calibri"/>
                <a:cs typeface="Calibri"/>
              </a:rPr>
              <a:t>Symptômes rapportés par les 385 participants suspects de </a:t>
            </a:r>
            <a:r>
              <a:rPr lang="fr-FR" sz="2000" b="1" dirty="0" err="1">
                <a:solidFill>
                  <a:srgbClr val="0070C0"/>
                </a:solidFill>
                <a:latin typeface="Calibri"/>
                <a:cs typeface="Calibri"/>
              </a:rPr>
              <a:t>neurosyphilis</a:t>
            </a:r>
            <a:r>
              <a:rPr lang="fr-FR" sz="2000" b="1" dirty="0">
                <a:solidFill>
                  <a:srgbClr val="0070C0"/>
                </a:solidFill>
                <a:latin typeface="Calibri"/>
                <a:cs typeface="Calibri"/>
              </a:rPr>
              <a:t> cotation de 0 à 3 (absent/normal, minime, modéré, sévère)</a:t>
            </a:r>
          </a:p>
          <a:p>
            <a:pPr marL="457200" lvl="1" indent="0" algn="ctr">
              <a:spcBef>
                <a:spcPts val="600"/>
              </a:spcBef>
              <a:buNone/>
            </a:pPr>
            <a:endParaRPr lang="fr-FR" sz="2000" b="1" dirty="0">
              <a:solidFill>
                <a:srgbClr val="0070C0"/>
              </a:solidFill>
              <a:latin typeface="Calibri"/>
              <a:cs typeface="Calibri"/>
            </a:endParaRPr>
          </a:p>
          <a:p>
            <a:pPr marL="457200" lvl="1" indent="0" algn="ctr">
              <a:spcBef>
                <a:spcPts val="600"/>
              </a:spcBef>
              <a:buNone/>
            </a:pPr>
            <a:endParaRPr lang="fr-FR" sz="2000" b="1" dirty="0">
              <a:solidFill>
                <a:srgbClr val="0070C0"/>
              </a:solidFill>
              <a:latin typeface="Calibri"/>
              <a:cs typeface="Calibri"/>
            </a:endParaRPr>
          </a:p>
          <a:p>
            <a:pPr marL="0" indent="0" algn="ctr">
              <a:spcBef>
                <a:spcPts val="600"/>
              </a:spcBef>
              <a:buNone/>
            </a:pPr>
            <a:endParaRPr lang="fr-FR" sz="2000" b="1" dirty="0">
              <a:solidFill>
                <a:srgbClr val="0070C0"/>
              </a:solidFill>
              <a:latin typeface="Calibri"/>
              <a:cs typeface="Calibri"/>
            </a:endParaRP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Davis AP, CROI 2017, Abs. 749</a:t>
            </a:r>
            <a:endParaRPr lang="en-GB" sz="1200" i="1" dirty="0">
              <a:solidFill>
                <a:srgbClr val="0070C0"/>
              </a:solidFill>
            </a:endParaRPr>
          </a:p>
        </p:txBody>
      </p:sp>
      <p:graphicFrame>
        <p:nvGraphicFramePr>
          <p:cNvPr id="5" name="Tableau 4"/>
          <p:cNvGraphicFramePr>
            <a:graphicFrameLocks noGrp="1"/>
          </p:cNvGraphicFramePr>
          <p:nvPr>
            <p:extLst/>
          </p:nvPr>
        </p:nvGraphicFramePr>
        <p:xfrm>
          <a:off x="457201" y="2116899"/>
          <a:ext cx="8507412" cy="4195980"/>
        </p:xfrm>
        <a:graphic>
          <a:graphicData uri="http://schemas.openxmlformats.org/drawingml/2006/table">
            <a:tbl>
              <a:tblPr firstRow="1" bandRow="1">
                <a:tableStyleId>{5C22544A-7EE6-4342-B048-85BDC9FD1C3A}</a:tableStyleId>
              </a:tblPr>
              <a:tblGrid>
                <a:gridCol w="2897820">
                  <a:extLst>
                    <a:ext uri="{9D8B030D-6E8A-4147-A177-3AD203B41FA5}">
                      <a16:colId xmlns:a16="http://schemas.microsoft.com/office/drawing/2014/main" xmlns="" val="1136357191"/>
                    </a:ext>
                  </a:extLst>
                </a:gridCol>
                <a:gridCol w="2497139">
                  <a:extLst>
                    <a:ext uri="{9D8B030D-6E8A-4147-A177-3AD203B41FA5}">
                      <a16:colId xmlns:a16="http://schemas.microsoft.com/office/drawing/2014/main" xmlns="" val="2188305833"/>
                    </a:ext>
                  </a:extLst>
                </a:gridCol>
                <a:gridCol w="3112453">
                  <a:extLst>
                    <a:ext uri="{9D8B030D-6E8A-4147-A177-3AD203B41FA5}">
                      <a16:colId xmlns:a16="http://schemas.microsoft.com/office/drawing/2014/main" xmlns="" val="227802364"/>
                    </a:ext>
                  </a:extLst>
                </a:gridCol>
              </a:tblGrid>
              <a:tr h="466220">
                <a:tc>
                  <a:txBody>
                    <a:bodyPr/>
                    <a:lstStyle/>
                    <a:p>
                      <a:endParaRPr lang="fr-FR" dirty="0">
                        <a:solidFill>
                          <a:srgbClr val="000066"/>
                        </a:solidFill>
                      </a:endParaRPr>
                    </a:p>
                  </a:txBody>
                  <a:tcPr anchor="ctr"/>
                </a:tc>
                <a:tc>
                  <a:txBody>
                    <a:bodyPr/>
                    <a:lstStyle/>
                    <a:p>
                      <a:pPr algn="ctr"/>
                      <a:r>
                        <a:rPr lang="fr-FR" dirty="0">
                          <a:solidFill>
                            <a:srgbClr val="000066"/>
                          </a:solidFill>
                        </a:rPr>
                        <a:t>Minime (1)</a:t>
                      </a:r>
                    </a:p>
                  </a:txBody>
                  <a:tcPr anchor="ctr"/>
                </a:tc>
                <a:tc>
                  <a:txBody>
                    <a:bodyPr/>
                    <a:lstStyle/>
                    <a:p>
                      <a:pPr algn="ctr"/>
                      <a:r>
                        <a:rPr lang="fr-FR" dirty="0">
                          <a:solidFill>
                            <a:srgbClr val="000066"/>
                          </a:solidFill>
                        </a:rPr>
                        <a:t>Modéré à sévère (2 ou 3)</a:t>
                      </a:r>
                    </a:p>
                  </a:txBody>
                  <a:tcPr anchor="ctr"/>
                </a:tc>
                <a:extLst>
                  <a:ext uri="{0D108BD9-81ED-4DB2-BD59-A6C34878D82A}">
                    <a16:rowId xmlns:a16="http://schemas.microsoft.com/office/drawing/2014/main" xmlns="" val="4196773899"/>
                  </a:ext>
                </a:extLst>
              </a:tr>
              <a:tr h="466220">
                <a:tc>
                  <a:txBody>
                    <a:bodyPr/>
                    <a:lstStyle/>
                    <a:p>
                      <a:r>
                        <a:rPr lang="fr-FR" dirty="0">
                          <a:solidFill>
                            <a:srgbClr val="000066"/>
                          </a:solidFill>
                        </a:rPr>
                        <a:t>Céphalées</a:t>
                      </a:r>
                    </a:p>
                  </a:txBody>
                  <a:tcPr anchor="ctr"/>
                </a:tc>
                <a:tc>
                  <a:txBody>
                    <a:bodyPr/>
                    <a:lstStyle/>
                    <a:p>
                      <a:pPr algn="ctr"/>
                      <a:r>
                        <a:rPr lang="fr-FR" dirty="0">
                          <a:solidFill>
                            <a:srgbClr val="000066"/>
                          </a:solidFill>
                        </a:rPr>
                        <a:t>21% %</a:t>
                      </a:r>
                    </a:p>
                  </a:txBody>
                  <a:tcPr anchor="ctr"/>
                </a:tc>
                <a:tc>
                  <a:txBody>
                    <a:bodyPr/>
                    <a:lstStyle/>
                    <a:p>
                      <a:pPr algn="ctr"/>
                      <a:r>
                        <a:rPr lang="fr-FR" dirty="0">
                          <a:solidFill>
                            <a:srgbClr val="000066"/>
                          </a:solidFill>
                        </a:rPr>
                        <a:t>18,2 %</a:t>
                      </a:r>
                    </a:p>
                  </a:txBody>
                  <a:tcPr anchor="ctr"/>
                </a:tc>
                <a:extLst>
                  <a:ext uri="{0D108BD9-81ED-4DB2-BD59-A6C34878D82A}">
                    <a16:rowId xmlns:a16="http://schemas.microsoft.com/office/drawing/2014/main" xmlns="" val="228666108"/>
                  </a:ext>
                </a:extLst>
              </a:tr>
              <a:tr h="466220">
                <a:tc>
                  <a:txBody>
                    <a:bodyPr/>
                    <a:lstStyle/>
                    <a:p>
                      <a:r>
                        <a:rPr lang="fr-FR" dirty="0">
                          <a:solidFill>
                            <a:srgbClr val="000066"/>
                          </a:solidFill>
                        </a:rPr>
                        <a:t>Raideur de nuque</a:t>
                      </a:r>
                    </a:p>
                  </a:txBody>
                  <a:tcPr anchor="ctr"/>
                </a:tc>
                <a:tc>
                  <a:txBody>
                    <a:bodyPr/>
                    <a:lstStyle/>
                    <a:p>
                      <a:pPr algn="ctr"/>
                      <a:r>
                        <a:rPr lang="fr-FR" dirty="0">
                          <a:solidFill>
                            <a:srgbClr val="000066"/>
                          </a:solidFill>
                        </a:rPr>
                        <a:t>11,6 %</a:t>
                      </a:r>
                    </a:p>
                  </a:txBody>
                  <a:tcPr anchor="ctr"/>
                </a:tc>
                <a:tc>
                  <a:txBody>
                    <a:bodyPr/>
                    <a:lstStyle/>
                    <a:p>
                      <a:pPr algn="ctr"/>
                      <a:r>
                        <a:rPr lang="fr-FR" dirty="0">
                          <a:solidFill>
                            <a:srgbClr val="000066"/>
                          </a:solidFill>
                        </a:rPr>
                        <a:t>3,9 %</a:t>
                      </a:r>
                    </a:p>
                  </a:txBody>
                  <a:tcPr anchor="ctr"/>
                </a:tc>
                <a:extLst>
                  <a:ext uri="{0D108BD9-81ED-4DB2-BD59-A6C34878D82A}">
                    <a16:rowId xmlns:a16="http://schemas.microsoft.com/office/drawing/2014/main" xmlns="" val="3513999519"/>
                  </a:ext>
                </a:extLst>
              </a:tr>
              <a:tr h="466220">
                <a:tc>
                  <a:txBody>
                    <a:bodyPr/>
                    <a:lstStyle/>
                    <a:p>
                      <a:r>
                        <a:rPr lang="fr-FR" dirty="0">
                          <a:solidFill>
                            <a:srgbClr val="000066"/>
                          </a:solidFill>
                        </a:rPr>
                        <a:t>Photophobie</a:t>
                      </a:r>
                    </a:p>
                  </a:txBody>
                  <a:tcPr anchor="ctr"/>
                </a:tc>
                <a:tc>
                  <a:txBody>
                    <a:bodyPr/>
                    <a:lstStyle/>
                    <a:p>
                      <a:pPr algn="ctr"/>
                      <a:r>
                        <a:rPr lang="fr-FR" dirty="0">
                          <a:solidFill>
                            <a:srgbClr val="000066"/>
                          </a:solidFill>
                        </a:rPr>
                        <a:t>13,2%</a:t>
                      </a:r>
                    </a:p>
                  </a:txBody>
                  <a:tcPr anchor="ctr"/>
                </a:tc>
                <a:tc>
                  <a:txBody>
                    <a:bodyPr/>
                    <a:lstStyle/>
                    <a:p>
                      <a:pPr algn="ctr"/>
                      <a:r>
                        <a:rPr lang="fr-FR" dirty="0">
                          <a:solidFill>
                            <a:srgbClr val="000066"/>
                          </a:solidFill>
                        </a:rPr>
                        <a:t>4,0 %</a:t>
                      </a:r>
                    </a:p>
                  </a:txBody>
                  <a:tcPr anchor="ctr"/>
                </a:tc>
                <a:extLst>
                  <a:ext uri="{0D108BD9-81ED-4DB2-BD59-A6C34878D82A}">
                    <a16:rowId xmlns:a16="http://schemas.microsoft.com/office/drawing/2014/main" xmlns="" val="2143235331"/>
                  </a:ext>
                </a:extLst>
              </a:tr>
              <a:tr h="466220">
                <a:tc>
                  <a:txBody>
                    <a:bodyPr/>
                    <a:lstStyle/>
                    <a:p>
                      <a:r>
                        <a:rPr lang="fr-FR" dirty="0">
                          <a:solidFill>
                            <a:srgbClr val="000066"/>
                          </a:solidFill>
                        </a:rPr>
                        <a:t>Baisse vision</a:t>
                      </a:r>
                    </a:p>
                  </a:txBody>
                  <a:tcPr anchor="ctr"/>
                </a:tc>
                <a:tc>
                  <a:txBody>
                    <a:bodyPr/>
                    <a:lstStyle/>
                    <a:p>
                      <a:pPr algn="ctr"/>
                      <a:r>
                        <a:rPr lang="fr-FR" dirty="0">
                          <a:solidFill>
                            <a:srgbClr val="000066"/>
                          </a:solidFill>
                        </a:rPr>
                        <a:t>34,5 %</a:t>
                      </a:r>
                    </a:p>
                  </a:txBody>
                  <a:tcPr anchor="ctr"/>
                </a:tc>
                <a:tc>
                  <a:txBody>
                    <a:bodyPr/>
                    <a:lstStyle/>
                    <a:p>
                      <a:pPr algn="ctr"/>
                      <a:r>
                        <a:rPr lang="fr-FR" dirty="0">
                          <a:solidFill>
                            <a:srgbClr val="000066"/>
                          </a:solidFill>
                        </a:rPr>
                        <a:t>13,4 %</a:t>
                      </a:r>
                    </a:p>
                  </a:txBody>
                  <a:tcPr anchor="ctr"/>
                </a:tc>
                <a:extLst>
                  <a:ext uri="{0D108BD9-81ED-4DB2-BD59-A6C34878D82A}">
                    <a16:rowId xmlns:a16="http://schemas.microsoft.com/office/drawing/2014/main" xmlns="" val="2811595732"/>
                  </a:ext>
                </a:extLst>
              </a:tr>
              <a:tr h="466220">
                <a:tc>
                  <a:txBody>
                    <a:bodyPr/>
                    <a:lstStyle/>
                    <a:p>
                      <a:r>
                        <a:rPr lang="fr-FR" dirty="0">
                          <a:solidFill>
                            <a:srgbClr val="000066"/>
                          </a:solidFill>
                        </a:rPr>
                        <a:t>Inflammation oculaire</a:t>
                      </a:r>
                    </a:p>
                  </a:txBody>
                  <a:tcPr anchor="ctr"/>
                </a:tc>
                <a:tc>
                  <a:txBody>
                    <a:bodyPr/>
                    <a:lstStyle/>
                    <a:p>
                      <a:pPr algn="ctr"/>
                      <a:r>
                        <a:rPr lang="fr-FR" dirty="0">
                          <a:solidFill>
                            <a:srgbClr val="000066"/>
                          </a:solidFill>
                        </a:rPr>
                        <a:t>16,5 %</a:t>
                      </a:r>
                    </a:p>
                  </a:txBody>
                  <a:tcPr anchor="ctr"/>
                </a:tc>
                <a:tc>
                  <a:txBody>
                    <a:bodyPr/>
                    <a:lstStyle/>
                    <a:p>
                      <a:pPr algn="ctr"/>
                      <a:r>
                        <a:rPr lang="fr-FR" dirty="0">
                          <a:solidFill>
                            <a:srgbClr val="000066"/>
                          </a:solidFill>
                        </a:rPr>
                        <a:t>4,5 %</a:t>
                      </a:r>
                    </a:p>
                  </a:txBody>
                  <a:tcPr anchor="ctr"/>
                </a:tc>
                <a:extLst>
                  <a:ext uri="{0D108BD9-81ED-4DB2-BD59-A6C34878D82A}">
                    <a16:rowId xmlns:a16="http://schemas.microsoft.com/office/drawing/2014/main" xmlns="" val="1595619032"/>
                  </a:ext>
                </a:extLst>
              </a:tr>
              <a:tr h="466220">
                <a:tc>
                  <a:txBody>
                    <a:bodyPr/>
                    <a:lstStyle/>
                    <a:p>
                      <a:r>
                        <a:rPr lang="fr-FR" dirty="0">
                          <a:solidFill>
                            <a:srgbClr val="000066"/>
                          </a:solidFill>
                        </a:rPr>
                        <a:t>Acouphènes</a:t>
                      </a:r>
                    </a:p>
                  </a:txBody>
                  <a:tcPr anchor="ctr"/>
                </a:tc>
                <a:tc>
                  <a:txBody>
                    <a:bodyPr/>
                    <a:lstStyle/>
                    <a:p>
                      <a:pPr algn="ctr"/>
                      <a:r>
                        <a:rPr lang="fr-FR" dirty="0">
                          <a:solidFill>
                            <a:srgbClr val="000066"/>
                          </a:solidFill>
                        </a:rPr>
                        <a:t>14,1 %</a:t>
                      </a:r>
                    </a:p>
                  </a:txBody>
                  <a:tcPr anchor="ctr"/>
                </a:tc>
                <a:tc>
                  <a:txBody>
                    <a:bodyPr/>
                    <a:lstStyle/>
                    <a:p>
                      <a:pPr algn="ctr"/>
                      <a:r>
                        <a:rPr lang="fr-FR" dirty="0">
                          <a:solidFill>
                            <a:srgbClr val="000066"/>
                          </a:solidFill>
                        </a:rPr>
                        <a:t>7,0 %</a:t>
                      </a:r>
                    </a:p>
                  </a:txBody>
                  <a:tcPr anchor="ctr"/>
                </a:tc>
                <a:extLst>
                  <a:ext uri="{0D108BD9-81ED-4DB2-BD59-A6C34878D82A}">
                    <a16:rowId xmlns:a16="http://schemas.microsoft.com/office/drawing/2014/main" xmlns="" val="2431990659"/>
                  </a:ext>
                </a:extLst>
              </a:tr>
              <a:tr h="466220">
                <a:tc>
                  <a:txBody>
                    <a:bodyPr/>
                    <a:lstStyle/>
                    <a:p>
                      <a:r>
                        <a:rPr lang="fr-FR" dirty="0">
                          <a:solidFill>
                            <a:srgbClr val="000066"/>
                          </a:solidFill>
                        </a:rPr>
                        <a:t>Incoordination à la marche</a:t>
                      </a:r>
                    </a:p>
                  </a:txBody>
                  <a:tcPr anchor="ctr"/>
                </a:tc>
                <a:tc>
                  <a:txBody>
                    <a:bodyPr/>
                    <a:lstStyle/>
                    <a:p>
                      <a:pPr algn="ctr"/>
                      <a:r>
                        <a:rPr lang="fr-FR" dirty="0">
                          <a:solidFill>
                            <a:srgbClr val="000066"/>
                          </a:solidFill>
                        </a:rPr>
                        <a:t>16,2 %</a:t>
                      </a:r>
                    </a:p>
                  </a:txBody>
                  <a:tcPr anchor="ctr"/>
                </a:tc>
                <a:tc>
                  <a:txBody>
                    <a:bodyPr/>
                    <a:lstStyle/>
                    <a:p>
                      <a:pPr algn="ctr"/>
                      <a:r>
                        <a:rPr lang="fr-FR" dirty="0">
                          <a:solidFill>
                            <a:srgbClr val="000066"/>
                          </a:solidFill>
                        </a:rPr>
                        <a:t>0,3 %</a:t>
                      </a:r>
                    </a:p>
                  </a:txBody>
                  <a:tcPr anchor="ctr"/>
                </a:tc>
                <a:extLst>
                  <a:ext uri="{0D108BD9-81ED-4DB2-BD59-A6C34878D82A}">
                    <a16:rowId xmlns:a16="http://schemas.microsoft.com/office/drawing/2014/main" xmlns="" val="892520856"/>
                  </a:ext>
                </a:extLst>
              </a:tr>
              <a:tr h="466220">
                <a:tc>
                  <a:txBody>
                    <a:bodyPr/>
                    <a:lstStyle/>
                    <a:p>
                      <a:r>
                        <a:rPr lang="fr-FR" dirty="0">
                          <a:solidFill>
                            <a:srgbClr val="000066"/>
                          </a:solidFill>
                        </a:rPr>
                        <a:t>Alopécie</a:t>
                      </a:r>
                    </a:p>
                  </a:txBody>
                  <a:tcPr anchor="ctr"/>
                </a:tc>
                <a:tc>
                  <a:txBody>
                    <a:bodyPr/>
                    <a:lstStyle/>
                    <a:p>
                      <a:pPr algn="ctr"/>
                      <a:r>
                        <a:rPr lang="fr-FR" dirty="0">
                          <a:solidFill>
                            <a:srgbClr val="000066"/>
                          </a:solidFill>
                        </a:rPr>
                        <a:t>10,9 %</a:t>
                      </a:r>
                    </a:p>
                  </a:txBody>
                  <a:tcPr anchor="ctr"/>
                </a:tc>
                <a:tc>
                  <a:txBody>
                    <a:bodyPr/>
                    <a:lstStyle/>
                    <a:p>
                      <a:pPr algn="ctr"/>
                      <a:r>
                        <a:rPr lang="fr-FR" dirty="0">
                          <a:solidFill>
                            <a:srgbClr val="000066"/>
                          </a:solidFill>
                        </a:rPr>
                        <a:t>6,3 %</a:t>
                      </a:r>
                    </a:p>
                  </a:txBody>
                  <a:tcPr anchor="ctr"/>
                </a:tc>
                <a:extLst>
                  <a:ext uri="{0D108BD9-81ED-4DB2-BD59-A6C34878D82A}">
                    <a16:rowId xmlns:a16="http://schemas.microsoft.com/office/drawing/2014/main" xmlns="" val="1734165343"/>
                  </a:ext>
                </a:extLst>
              </a:tr>
            </a:tbl>
          </a:graphicData>
        </a:graphic>
      </p:graphicFrame>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137</a:t>
            </a:r>
          </a:p>
        </p:txBody>
      </p:sp>
    </p:spTree>
    <p:extLst>
      <p:ext uri="{BB962C8B-B14F-4D97-AF65-F5344CB8AC3E}">
        <p14:creationId xmlns:p14="http://schemas.microsoft.com/office/powerpoint/2010/main" val="3337313144"/>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74672" cy="936625"/>
          </a:xfrm>
        </p:spPr>
        <p:txBody>
          <a:bodyPr/>
          <a:lstStyle/>
          <a:p>
            <a:r>
              <a:rPr lang="fr-FR" sz="2600" dirty="0" err="1"/>
              <a:t>Neurosyphilis</a:t>
            </a:r>
            <a:r>
              <a:rPr lang="fr-FR" sz="2600" dirty="0"/>
              <a:t> chez les patients VIH : y </a:t>
            </a:r>
            <a:r>
              <a:rPr lang="fr-FR" sz="2600" dirty="0" err="1"/>
              <a:t>a-t-il</a:t>
            </a:r>
            <a:r>
              <a:rPr lang="fr-FR" sz="2600" dirty="0"/>
              <a:t> des symptômes neurologiques prédictifs ? (3)</a:t>
            </a:r>
          </a:p>
        </p:txBody>
      </p:sp>
      <p:sp>
        <p:nvSpPr>
          <p:cNvPr id="3" name="Espace réservé du contenu 2"/>
          <p:cNvSpPr>
            <a:spLocks noGrp="1"/>
          </p:cNvSpPr>
          <p:nvPr>
            <p:ph idx="1"/>
          </p:nvPr>
        </p:nvSpPr>
        <p:spPr>
          <a:xfrm>
            <a:off x="457200" y="1153277"/>
            <a:ext cx="8507413" cy="775462"/>
          </a:xfrm>
        </p:spPr>
        <p:txBody>
          <a:bodyPr/>
          <a:lstStyle/>
          <a:p>
            <a:pPr marL="0" indent="0" algn="ctr">
              <a:spcBef>
                <a:spcPts val="0"/>
              </a:spcBef>
              <a:buNone/>
            </a:pPr>
            <a:r>
              <a:rPr lang="fr-FR" sz="2000" b="1" dirty="0">
                <a:solidFill>
                  <a:srgbClr val="0070C0"/>
                </a:solidFill>
                <a:latin typeface="Calibri"/>
                <a:cs typeface="Calibri"/>
              </a:rPr>
              <a:t>4 symptômes sont significativement plus fréquents </a:t>
            </a:r>
          </a:p>
          <a:p>
            <a:pPr marL="0" indent="0" algn="ctr">
              <a:spcBef>
                <a:spcPts val="0"/>
              </a:spcBef>
              <a:buNone/>
            </a:pPr>
            <a:r>
              <a:rPr lang="fr-FR" sz="2000" b="1" dirty="0">
                <a:solidFill>
                  <a:srgbClr val="0070C0"/>
                </a:solidFill>
                <a:latin typeface="Calibri"/>
                <a:cs typeface="Calibri"/>
              </a:rPr>
              <a:t>chez les patients avec VDRL+ dans LCS</a:t>
            </a:r>
          </a:p>
          <a:p>
            <a:pPr marL="457200" lvl="1" indent="0" algn="ctr">
              <a:spcBef>
                <a:spcPts val="0"/>
              </a:spcBef>
              <a:buNone/>
            </a:pPr>
            <a:endParaRPr lang="fr-FR" sz="2000" b="1" dirty="0">
              <a:solidFill>
                <a:srgbClr val="0070C0"/>
              </a:solidFill>
              <a:latin typeface="Calibri"/>
              <a:cs typeface="Calibri"/>
            </a:endParaRPr>
          </a:p>
          <a:p>
            <a:pPr marL="457200" lvl="1" indent="0" algn="ctr">
              <a:spcBef>
                <a:spcPts val="0"/>
              </a:spcBef>
              <a:buNone/>
            </a:pPr>
            <a:endParaRPr lang="fr-FR" sz="2000" b="1" dirty="0">
              <a:solidFill>
                <a:srgbClr val="0070C0"/>
              </a:solidFill>
              <a:latin typeface="Calibri"/>
              <a:cs typeface="Calibri"/>
            </a:endParaRPr>
          </a:p>
          <a:p>
            <a:pPr marL="0" indent="0" algn="ctr">
              <a:spcBef>
                <a:spcPts val="0"/>
              </a:spcBef>
              <a:buNone/>
            </a:pPr>
            <a:endParaRPr lang="fr-FR" sz="2000" b="1" dirty="0">
              <a:solidFill>
                <a:srgbClr val="0070C0"/>
              </a:solidFill>
              <a:latin typeface="Calibri"/>
              <a:cs typeface="Calibri"/>
            </a:endParaRP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Davis AP, CROI 2017, Abs. 749</a:t>
            </a:r>
            <a:endParaRPr lang="en-GB" sz="1200" i="1" dirty="0">
              <a:solidFill>
                <a:srgbClr val="0070C0"/>
              </a:solidFill>
            </a:endParaRPr>
          </a:p>
        </p:txBody>
      </p:sp>
      <p:graphicFrame>
        <p:nvGraphicFramePr>
          <p:cNvPr id="5" name="Tableau 4"/>
          <p:cNvGraphicFramePr>
            <a:graphicFrameLocks noGrp="1"/>
          </p:cNvGraphicFramePr>
          <p:nvPr>
            <p:extLst/>
          </p:nvPr>
        </p:nvGraphicFramePr>
        <p:xfrm>
          <a:off x="607512" y="1963433"/>
          <a:ext cx="8320491" cy="2028315"/>
        </p:xfrm>
        <a:graphic>
          <a:graphicData uri="http://schemas.openxmlformats.org/drawingml/2006/table">
            <a:tbl>
              <a:tblPr firstRow="1" bandRow="1">
                <a:tableStyleId>{5C22544A-7EE6-4342-B048-85BDC9FD1C3A}</a:tableStyleId>
              </a:tblPr>
              <a:tblGrid>
                <a:gridCol w="3425868">
                  <a:extLst>
                    <a:ext uri="{9D8B030D-6E8A-4147-A177-3AD203B41FA5}">
                      <a16:colId xmlns:a16="http://schemas.microsoft.com/office/drawing/2014/main" xmlns="" val="1136357191"/>
                    </a:ext>
                  </a:extLst>
                </a:gridCol>
                <a:gridCol w="2154477">
                  <a:extLst>
                    <a:ext uri="{9D8B030D-6E8A-4147-A177-3AD203B41FA5}">
                      <a16:colId xmlns:a16="http://schemas.microsoft.com/office/drawing/2014/main" xmlns="" val="2188305833"/>
                    </a:ext>
                  </a:extLst>
                </a:gridCol>
                <a:gridCol w="1315233">
                  <a:extLst>
                    <a:ext uri="{9D8B030D-6E8A-4147-A177-3AD203B41FA5}">
                      <a16:colId xmlns:a16="http://schemas.microsoft.com/office/drawing/2014/main" xmlns="" val="227802364"/>
                    </a:ext>
                  </a:extLst>
                </a:gridCol>
                <a:gridCol w="1424913">
                  <a:extLst>
                    <a:ext uri="{9D8B030D-6E8A-4147-A177-3AD203B41FA5}">
                      <a16:colId xmlns:a16="http://schemas.microsoft.com/office/drawing/2014/main" xmlns="" val="2004909436"/>
                    </a:ext>
                  </a:extLst>
                </a:gridCol>
              </a:tblGrid>
              <a:tr h="405663">
                <a:tc>
                  <a:txBody>
                    <a:bodyPr/>
                    <a:lstStyle/>
                    <a:p>
                      <a:endParaRPr lang="fr-FR" sz="1600" dirty="0">
                        <a:solidFill>
                          <a:srgbClr val="000066"/>
                        </a:solidFill>
                      </a:endParaRPr>
                    </a:p>
                  </a:txBody>
                  <a:tcPr anchor="ctr"/>
                </a:tc>
                <a:tc>
                  <a:txBody>
                    <a:bodyPr/>
                    <a:lstStyle/>
                    <a:p>
                      <a:pPr algn="ctr"/>
                      <a:r>
                        <a:rPr lang="fr-FR" sz="1600" dirty="0" err="1">
                          <a:solidFill>
                            <a:srgbClr val="000066"/>
                          </a:solidFill>
                        </a:rPr>
                        <a:t>Odds</a:t>
                      </a:r>
                      <a:r>
                        <a:rPr lang="fr-FR" sz="1600" dirty="0">
                          <a:solidFill>
                            <a:srgbClr val="000066"/>
                          </a:solidFill>
                        </a:rPr>
                        <a:t> ratio (IC 95 %)</a:t>
                      </a:r>
                    </a:p>
                  </a:txBody>
                  <a:tcPr anchor="ctr"/>
                </a:tc>
                <a:tc>
                  <a:txBody>
                    <a:bodyPr/>
                    <a:lstStyle/>
                    <a:p>
                      <a:pPr algn="ctr"/>
                      <a:r>
                        <a:rPr lang="fr-FR" sz="1600" dirty="0">
                          <a:solidFill>
                            <a:srgbClr val="000066"/>
                          </a:solidFill>
                        </a:rPr>
                        <a:t>Sensibilité</a:t>
                      </a:r>
                    </a:p>
                  </a:txBody>
                  <a:tcPr anchor="ctr"/>
                </a:tc>
                <a:tc>
                  <a:txBody>
                    <a:bodyPr/>
                    <a:lstStyle/>
                    <a:p>
                      <a:pPr algn="ctr"/>
                      <a:r>
                        <a:rPr lang="fr-FR" sz="1600" dirty="0">
                          <a:solidFill>
                            <a:srgbClr val="000066"/>
                          </a:solidFill>
                        </a:rPr>
                        <a:t>Spécificité</a:t>
                      </a:r>
                    </a:p>
                  </a:txBody>
                  <a:tcPr anchor="ctr"/>
                </a:tc>
                <a:extLst>
                  <a:ext uri="{0D108BD9-81ED-4DB2-BD59-A6C34878D82A}">
                    <a16:rowId xmlns:a16="http://schemas.microsoft.com/office/drawing/2014/main" xmlns="" val="4196773899"/>
                  </a:ext>
                </a:extLst>
              </a:tr>
              <a:tr h="405663">
                <a:tc>
                  <a:txBody>
                    <a:bodyPr/>
                    <a:lstStyle/>
                    <a:p>
                      <a:r>
                        <a:rPr lang="fr-FR" sz="1600" dirty="0">
                          <a:solidFill>
                            <a:srgbClr val="000066"/>
                          </a:solidFill>
                        </a:rPr>
                        <a:t>Photophobie (minime à sévère)</a:t>
                      </a:r>
                    </a:p>
                  </a:txBody>
                  <a:tcPr anchor="ctr"/>
                </a:tc>
                <a:tc>
                  <a:txBody>
                    <a:bodyPr/>
                    <a:lstStyle/>
                    <a:p>
                      <a:pPr algn="ctr"/>
                      <a:r>
                        <a:rPr lang="fr-FR" sz="1600" dirty="0">
                          <a:solidFill>
                            <a:srgbClr val="000066"/>
                          </a:solidFill>
                        </a:rPr>
                        <a:t>2,0 (1,1 - 3,8)</a:t>
                      </a:r>
                    </a:p>
                  </a:txBody>
                  <a:tcPr anchor="ctr"/>
                </a:tc>
                <a:tc>
                  <a:txBody>
                    <a:bodyPr/>
                    <a:lstStyle/>
                    <a:p>
                      <a:pPr algn="ctr"/>
                      <a:r>
                        <a:rPr lang="fr-FR" sz="1600" dirty="0">
                          <a:solidFill>
                            <a:srgbClr val="000066"/>
                          </a:solidFill>
                        </a:rPr>
                        <a:t>26,6 %</a:t>
                      </a:r>
                    </a:p>
                  </a:txBody>
                  <a:tcPr anchor="ctr"/>
                </a:tc>
                <a:tc>
                  <a:txBody>
                    <a:bodyPr/>
                    <a:lstStyle/>
                    <a:p>
                      <a:pPr algn="ctr"/>
                      <a:r>
                        <a:rPr lang="fr-FR" sz="1600" dirty="0">
                          <a:solidFill>
                            <a:srgbClr val="000066"/>
                          </a:solidFill>
                        </a:rPr>
                        <a:t>84,8 %</a:t>
                      </a:r>
                    </a:p>
                  </a:txBody>
                  <a:tcPr anchor="ctr"/>
                </a:tc>
                <a:extLst>
                  <a:ext uri="{0D108BD9-81ED-4DB2-BD59-A6C34878D82A}">
                    <a16:rowId xmlns:a16="http://schemas.microsoft.com/office/drawing/2014/main" xmlns="" val="228666108"/>
                  </a:ext>
                </a:extLst>
              </a:tr>
              <a:tr h="405663">
                <a:tc>
                  <a:txBody>
                    <a:bodyPr/>
                    <a:lstStyle/>
                    <a:p>
                      <a:r>
                        <a:rPr lang="fr-FR" sz="1600" dirty="0">
                          <a:solidFill>
                            <a:srgbClr val="000066"/>
                          </a:solidFill>
                        </a:rPr>
                        <a:t>Baisse vision (minime à sévère)</a:t>
                      </a:r>
                    </a:p>
                  </a:txBody>
                  <a:tcPr anchor="ctr"/>
                </a:tc>
                <a:tc>
                  <a:txBody>
                    <a:bodyPr/>
                    <a:lstStyle/>
                    <a:p>
                      <a:pPr algn="ctr"/>
                      <a:r>
                        <a:rPr lang="fr-FR" sz="1600" dirty="0">
                          <a:solidFill>
                            <a:srgbClr val="000066"/>
                          </a:solidFill>
                        </a:rPr>
                        <a:t>2,3 (1,3 - 4,1)</a:t>
                      </a:r>
                    </a:p>
                  </a:txBody>
                  <a:tcPr anchor="ctr"/>
                </a:tc>
                <a:tc>
                  <a:txBody>
                    <a:bodyPr/>
                    <a:lstStyle/>
                    <a:p>
                      <a:pPr algn="ctr"/>
                      <a:r>
                        <a:rPr lang="fr-FR" sz="1600" dirty="0">
                          <a:solidFill>
                            <a:srgbClr val="000066"/>
                          </a:solidFill>
                        </a:rPr>
                        <a:t>65,1 %</a:t>
                      </a:r>
                    </a:p>
                  </a:txBody>
                  <a:tcPr anchor="ctr"/>
                </a:tc>
                <a:tc>
                  <a:txBody>
                    <a:bodyPr/>
                    <a:lstStyle/>
                    <a:p>
                      <a:pPr algn="ctr"/>
                      <a:r>
                        <a:rPr lang="fr-FR" sz="1600" dirty="0">
                          <a:solidFill>
                            <a:srgbClr val="000066"/>
                          </a:solidFill>
                        </a:rPr>
                        <a:t>55,6 %</a:t>
                      </a:r>
                    </a:p>
                  </a:txBody>
                  <a:tcPr anchor="ctr"/>
                </a:tc>
                <a:extLst>
                  <a:ext uri="{0D108BD9-81ED-4DB2-BD59-A6C34878D82A}">
                    <a16:rowId xmlns:a16="http://schemas.microsoft.com/office/drawing/2014/main" xmlns="" val="3513999519"/>
                  </a:ext>
                </a:extLst>
              </a:tr>
              <a:tr h="4056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Troubles coordination</a:t>
                      </a:r>
                    </a:p>
                  </a:txBody>
                  <a:tcPr anchor="ctr"/>
                </a:tc>
                <a:tc>
                  <a:txBody>
                    <a:bodyPr/>
                    <a:lstStyle/>
                    <a:p>
                      <a:pPr algn="ctr"/>
                      <a:r>
                        <a:rPr lang="fr-FR" sz="1600" dirty="0">
                          <a:solidFill>
                            <a:srgbClr val="000066"/>
                          </a:solidFill>
                        </a:rPr>
                        <a:t>2,4 (1,3 - 4,4)</a:t>
                      </a:r>
                    </a:p>
                  </a:txBody>
                  <a:tcPr anchor="ctr"/>
                </a:tc>
                <a:tc>
                  <a:txBody>
                    <a:bodyPr/>
                    <a:lstStyle/>
                    <a:p>
                      <a:pPr algn="ctr"/>
                      <a:r>
                        <a:rPr lang="fr-FR" sz="1600" dirty="0">
                          <a:solidFill>
                            <a:srgbClr val="000066"/>
                          </a:solidFill>
                        </a:rPr>
                        <a:t>27,9 %</a:t>
                      </a:r>
                    </a:p>
                  </a:txBody>
                  <a:tcPr anchor="ctr"/>
                </a:tc>
                <a:tc>
                  <a:txBody>
                    <a:bodyPr/>
                    <a:lstStyle/>
                    <a:p>
                      <a:pPr algn="ctr"/>
                      <a:r>
                        <a:rPr lang="fr-FR" sz="1600" dirty="0">
                          <a:solidFill>
                            <a:srgbClr val="000066"/>
                          </a:solidFill>
                        </a:rPr>
                        <a:t>85,9 %</a:t>
                      </a:r>
                    </a:p>
                  </a:txBody>
                  <a:tcPr anchor="ctr"/>
                </a:tc>
                <a:extLst>
                  <a:ext uri="{0D108BD9-81ED-4DB2-BD59-A6C34878D82A}">
                    <a16:rowId xmlns:a16="http://schemas.microsoft.com/office/drawing/2014/main" xmlns="" val="2143235331"/>
                  </a:ext>
                </a:extLst>
              </a:tr>
              <a:tr h="405663">
                <a:tc>
                  <a:txBody>
                    <a:bodyPr/>
                    <a:lstStyle/>
                    <a:p>
                      <a:r>
                        <a:rPr lang="fr-FR" sz="1600" dirty="0">
                          <a:solidFill>
                            <a:srgbClr val="000066"/>
                          </a:solidFill>
                        </a:rPr>
                        <a:t>Alopécie</a:t>
                      </a:r>
                      <a:r>
                        <a:rPr lang="fr-FR" sz="1600" baseline="0" dirty="0">
                          <a:solidFill>
                            <a:srgbClr val="000066"/>
                          </a:solidFill>
                        </a:rPr>
                        <a:t> </a:t>
                      </a:r>
                      <a:r>
                        <a:rPr lang="fr-FR" sz="1600" dirty="0">
                          <a:solidFill>
                            <a:srgbClr val="000066"/>
                          </a:solidFill>
                        </a:rPr>
                        <a:t>(modérée à sévère)</a:t>
                      </a:r>
                    </a:p>
                  </a:txBody>
                  <a:tcPr anchor="ctr"/>
                </a:tc>
                <a:tc>
                  <a:txBody>
                    <a:bodyPr/>
                    <a:lstStyle/>
                    <a:p>
                      <a:pPr algn="ctr"/>
                      <a:r>
                        <a:rPr lang="fr-FR" sz="1600" dirty="0">
                          <a:solidFill>
                            <a:srgbClr val="000066"/>
                          </a:solidFill>
                        </a:rPr>
                        <a:t>3,1 (1,3 - 7,5)</a:t>
                      </a:r>
                    </a:p>
                  </a:txBody>
                  <a:tcPr anchor="ctr"/>
                </a:tc>
                <a:tc>
                  <a:txBody>
                    <a:bodyPr/>
                    <a:lstStyle/>
                    <a:p>
                      <a:pPr algn="ctr"/>
                      <a:r>
                        <a:rPr lang="fr-FR" sz="1600" dirty="0">
                          <a:solidFill>
                            <a:srgbClr val="000066"/>
                          </a:solidFill>
                        </a:rPr>
                        <a:t>22,1 %</a:t>
                      </a:r>
                    </a:p>
                  </a:txBody>
                  <a:tcPr anchor="ctr"/>
                </a:tc>
                <a:tc>
                  <a:txBody>
                    <a:bodyPr/>
                    <a:lstStyle/>
                    <a:p>
                      <a:pPr algn="ctr"/>
                      <a:r>
                        <a:rPr lang="fr-FR" sz="1600" dirty="0">
                          <a:solidFill>
                            <a:srgbClr val="000066"/>
                          </a:solidFill>
                        </a:rPr>
                        <a:t>83,9 %</a:t>
                      </a:r>
                    </a:p>
                  </a:txBody>
                  <a:tcPr anchor="ctr"/>
                </a:tc>
                <a:extLst>
                  <a:ext uri="{0D108BD9-81ED-4DB2-BD59-A6C34878D82A}">
                    <a16:rowId xmlns:a16="http://schemas.microsoft.com/office/drawing/2014/main" xmlns="" val="2811595732"/>
                  </a:ext>
                </a:extLst>
              </a:tr>
            </a:tbl>
          </a:graphicData>
        </a:graphic>
      </p:graphicFrame>
      <p:sp>
        <p:nvSpPr>
          <p:cNvPr id="6" name="Espace réservé du contenu 2"/>
          <p:cNvSpPr txBox="1">
            <a:spLocks/>
          </p:cNvSpPr>
          <p:nvPr/>
        </p:nvSpPr>
        <p:spPr bwMode="auto">
          <a:xfrm>
            <a:off x="459288" y="3983267"/>
            <a:ext cx="8507413" cy="252169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lnSpc>
                <a:spcPts val="2000"/>
              </a:lnSpc>
              <a:spcBef>
                <a:spcPts val="0"/>
              </a:spcBef>
            </a:pPr>
            <a:r>
              <a:rPr lang="fr-FR" sz="1800" kern="0" dirty="0"/>
              <a:t>La sévérité de ces symptômes augmente leur spécificité mais au détriment </a:t>
            </a:r>
            <a:br>
              <a:rPr lang="fr-FR" sz="1800" kern="0" dirty="0"/>
            </a:br>
            <a:r>
              <a:rPr lang="fr-FR" sz="1800" kern="0" dirty="0"/>
              <a:t>de la sensibilité</a:t>
            </a:r>
            <a:br>
              <a:rPr lang="fr-FR" sz="1800" kern="0" dirty="0"/>
            </a:br>
            <a:endParaRPr lang="fr-FR" sz="1800" kern="0" dirty="0"/>
          </a:p>
          <a:p>
            <a:pPr>
              <a:lnSpc>
                <a:spcPts val="2000"/>
              </a:lnSpc>
              <a:spcBef>
                <a:spcPts val="0"/>
              </a:spcBef>
            </a:pPr>
            <a:r>
              <a:rPr lang="fr-FR" sz="1800" kern="0" dirty="0"/>
              <a:t>Les autres symptômes (céphalées, raideur de nuque, inflammation oculaire, acouphènes) ne sont statistiquement pas plus fréquents chez les patients </a:t>
            </a:r>
            <a:br>
              <a:rPr lang="fr-FR" sz="1800" kern="0" dirty="0"/>
            </a:br>
            <a:r>
              <a:rPr lang="fr-FR" sz="1800" kern="0" dirty="0"/>
              <a:t>avec VDRL+ dans le LCS</a:t>
            </a:r>
            <a:br>
              <a:rPr lang="fr-FR" sz="1800" kern="0" dirty="0"/>
            </a:br>
            <a:endParaRPr lang="fr-FR" sz="1800" kern="0" dirty="0"/>
          </a:p>
          <a:p>
            <a:pPr>
              <a:lnSpc>
                <a:spcPts val="2000"/>
              </a:lnSpc>
              <a:spcBef>
                <a:spcPts val="0"/>
              </a:spcBef>
            </a:pPr>
            <a:r>
              <a:rPr lang="fr-FR" sz="1800" b="1" kern="0" dirty="0">
                <a:solidFill>
                  <a:srgbClr val="0070C0"/>
                </a:solidFill>
              </a:rPr>
              <a:t>Conclusion : </a:t>
            </a:r>
            <a:r>
              <a:rPr lang="fr-FR" sz="1800" kern="0" dirty="0"/>
              <a:t>les symptômes les plus spécifiques sont peu sensibles. L’absence de symptômes neurologiques ne doit pas rassurer le clinicien </a:t>
            </a:r>
            <a:br>
              <a:rPr lang="fr-FR" sz="1800" kern="0" dirty="0"/>
            </a:br>
            <a:r>
              <a:rPr lang="fr-FR" sz="1800" kern="0" dirty="0"/>
              <a:t>pour écarter une </a:t>
            </a:r>
            <a:r>
              <a:rPr lang="fr-FR" sz="1800" kern="0" dirty="0" err="1"/>
              <a:t>neurosyphilis</a:t>
            </a:r>
            <a:endParaRPr lang="fr-FR" sz="1600" kern="0" dirty="0"/>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138</a:t>
            </a:r>
          </a:p>
        </p:txBody>
      </p:sp>
    </p:spTree>
    <p:extLst>
      <p:ext uri="{BB962C8B-B14F-4D97-AF65-F5344CB8AC3E}">
        <p14:creationId xmlns:p14="http://schemas.microsoft.com/office/powerpoint/2010/main" val="668327871"/>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t>Prophylaxie secondaire de toxoplasmose cérébrale : ne pas arrêter chez les patients avec CD4 </a:t>
            </a:r>
            <a:br>
              <a:rPr lang="fr-FR" sz="2400" dirty="0"/>
            </a:br>
            <a:r>
              <a:rPr lang="fr-FR" sz="2400" dirty="0"/>
              <a:t>entre 100 et 200/mm</a:t>
            </a:r>
            <a:r>
              <a:rPr lang="fr-FR" sz="2400" baseline="30000" dirty="0"/>
              <a:t>3</a:t>
            </a:r>
          </a:p>
        </p:txBody>
      </p:sp>
      <p:sp>
        <p:nvSpPr>
          <p:cNvPr id="7" name="Espace réservé du contenu 3"/>
          <p:cNvSpPr>
            <a:spLocks noGrp="1"/>
          </p:cNvSpPr>
          <p:nvPr>
            <p:ph idx="1"/>
          </p:nvPr>
        </p:nvSpPr>
        <p:spPr>
          <a:xfrm>
            <a:off x="337454" y="1178148"/>
            <a:ext cx="8795657" cy="1705878"/>
          </a:xfrm>
        </p:spPr>
        <p:txBody>
          <a:bodyPr/>
          <a:lstStyle/>
          <a:p>
            <a:r>
              <a:rPr lang="fr-FR" sz="1800" dirty="0"/>
              <a:t>Etude rétrospective, COHERE (10 cohortes européennes), 1 151 toxoplasmoses cérébrales (TC)</a:t>
            </a:r>
          </a:p>
          <a:p>
            <a:r>
              <a:rPr lang="fr-FR" sz="1800" dirty="0"/>
              <a:t>Rechute = nouvel épisode au delà de 4 mois après le 1</a:t>
            </a:r>
            <a:r>
              <a:rPr lang="fr-FR" sz="1800" baseline="30000" dirty="0"/>
              <a:t>er</a:t>
            </a:r>
            <a:endParaRPr lang="fr-FR" sz="1800" dirty="0"/>
          </a:p>
          <a:p>
            <a:r>
              <a:rPr lang="fr-FR" sz="1800" dirty="0"/>
              <a:t>Calcul du taux d’incidence de rechute après stratification sur l’utilisation d’une prophylaxie secondaire, du taux de CD4 et de la CV actuels</a:t>
            </a:r>
          </a:p>
          <a:p>
            <a:r>
              <a:rPr lang="fr-FR" sz="1800" dirty="0"/>
              <a:t>6 030 années-patient de suivi : 79 rechutes</a:t>
            </a:r>
          </a:p>
        </p:txBody>
      </p:sp>
      <p:sp>
        <p:nvSpPr>
          <p:cNvPr id="65" name="Text Box 2"/>
          <p:cNvSpPr txBox="1">
            <a:spLocks noChangeArrowheads="1"/>
          </p:cNvSpPr>
          <p:nvPr/>
        </p:nvSpPr>
        <p:spPr bwMode="auto">
          <a:xfrm>
            <a:off x="492469" y="2848736"/>
            <a:ext cx="4291741" cy="584775"/>
          </a:xfrm>
          <a:prstGeom prst="rect">
            <a:avLst/>
          </a:prstGeom>
          <a:noFill/>
          <a:ln w="9525">
            <a:noFill/>
            <a:miter lim="800000"/>
            <a:headEnd/>
            <a:tailEnd/>
          </a:ln>
        </p:spPr>
        <p:txBody>
          <a:bodyPr wrap="square">
            <a:prstTxWarp prst="textNoShape">
              <a:avLst/>
            </a:prstTxWarp>
            <a:spAutoFit/>
          </a:bodyPr>
          <a:lstStyle/>
          <a:p>
            <a:pPr algn="ctr"/>
            <a:r>
              <a:rPr lang="fr-FR" sz="1600" b="1" dirty="0">
                <a:solidFill>
                  <a:srgbClr val="0070C0"/>
                </a:solidFill>
                <a:latin typeface="Calibri" pitchFamily="-1" charset="0"/>
                <a:ea typeface="ＭＳ Ｐゴシック" pitchFamily="-1" charset="-128"/>
                <a:cs typeface="ＭＳ Ｐゴシック" pitchFamily="-1" charset="-128"/>
              </a:rPr>
              <a:t>Taux d’incidence de rechute </a:t>
            </a:r>
          </a:p>
          <a:p>
            <a:pPr algn="ctr"/>
            <a:r>
              <a:rPr lang="fr-FR" sz="1600" b="1" dirty="0">
                <a:solidFill>
                  <a:srgbClr val="0070C0"/>
                </a:solidFill>
                <a:latin typeface="Calibri" pitchFamily="-1" charset="0"/>
                <a:ea typeface="ＭＳ Ｐゴシック" pitchFamily="-1" charset="-128"/>
                <a:cs typeface="ＭＳ Ｐゴシック" pitchFamily="-1" charset="-128"/>
              </a:rPr>
              <a:t>de TC/100 a-p</a:t>
            </a:r>
          </a:p>
        </p:txBody>
      </p:sp>
      <p:sp>
        <p:nvSpPr>
          <p:cNvPr id="115" name="Text Box 2"/>
          <p:cNvSpPr txBox="1">
            <a:spLocks noChangeArrowheads="1"/>
          </p:cNvSpPr>
          <p:nvPr/>
        </p:nvSpPr>
        <p:spPr bwMode="auto">
          <a:xfrm>
            <a:off x="5199169" y="2848736"/>
            <a:ext cx="3941946" cy="830997"/>
          </a:xfrm>
          <a:prstGeom prst="rect">
            <a:avLst/>
          </a:prstGeom>
          <a:noFill/>
          <a:ln w="9525">
            <a:noFill/>
            <a:miter lim="800000"/>
            <a:headEnd/>
            <a:tailEnd/>
          </a:ln>
        </p:spPr>
        <p:txBody>
          <a:bodyPr wrap="square">
            <a:prstTxWarp prst="textNoShape">
              <a:avLst/>
            </a:prstTxWarp>
            <a:spAutoFit/>
          </a:bodyPr>
          <a:lstStyle/>
          <a:p>
            <a:pPr algn="ctr"/>
            <a:r>
              <a:rPr lang="fr-FR" sz="1600" b="1" dirty="0">
                <a:solidFill>
                  <a:srgbClr val="0070C0"/>
                </a:solidFill>
                <a:latin typeface="Calibri" pitchFamily="-1" charset="0"/>
                <a:ea typeface="ＭＳ Ｐゴシック" pitchFamily="-1" charset="-128"/>
                <a:cs typeface="ＭＳ Ｐゴシック" pitchFamily="-1" charset="-128"/>
              </a:rPr>
              <a:t>Taux d’incidence de rechute de TC (/100 a-p) </a:t>
            </a:r>
            <a:br>
              <a:rPr lang="fr-FR" sz="1600" b="1" dirty="0">
                <a:solidFill>
                  <a:srgbClr val="0070C0"/>
                </a:solidFill>
                <a:latin typeface="Calibri" pitchFamily="-1" charset="0"/>
                <a:ea typeface="ＭＳ Ｐゴシック" pitchFamily="-1" charset="-128"/>
                <a:cs typeface="ＭＳ Ｐゴシック" pitchFamily="-1" charset="-128"/>
              </a:rPr>
            </a:br>
            <a:r>
              <a:rPr lang="fr-FR" sz="1600" b="1" dirty="0">
                <a:solidFill>
                  <a:srgbClr val="0070C0"/>
                </a:solidFill>
                <a:latin typeface="Calibri" pitchFamily="-1" charset="0"/>
                <a:ea typeface="ＭＳ Ｐゴシック" pitchFamily="-1" charset="-128"/>
                <a:cs typeface="ＭＳ Ｐゴシック" pitchFamily="-1" charset="-128"/>
              </a:rPr>
              <a:t>chez les patients avec CV indétectable </a:t>
            </a:r>
            <a:br>
              <a:rPr lang="fr-FR" sz="1600" b="1" dirty="0">
                <a:solidFill>
                  <a:srgbClr val="0070C0"/>
                </a:solidFill>
                <a:latin typeface="Calibri" pitchFamily="-1" charset="0"/>
                <a:ea typeface="ＭＳ Ｐゴシック" pitchFamily="-1" charset="-128"/>
                <a:cs typeface="ＭＳ Ｐゴシック" pitchFamily="-1" charset="-128"/>
              </a:rPr>
            </a:br>
            <a:r>
              <a:rPr lang="fr-FR" sz="1600" b="1" dirty="0">
                <a:solidFill>
                  <a:srgbClr val="0070C0"/>
                </a:solidFill>
                <a:latin typeface="Calibri" pitchFamily="-1" charset="0"/>
                <a:ea typeface="ＭＳ Ｐゴシック" pitchFamily="-1" charset="-128"/>
                <a:cs typeface="ＭＳ Ｐゴシック" pitchFamily="-1" charset="-128"/>
              </a:rPr>
              <a:t>et sans prophylaxie secondaire</a:t>
            </a:r>
          </a:p>
        </p:txBody>
      </p:sp>
      <p:grpSp>
        <p:nvGrpSpPr>
          <p:cNvPr id="6" name="Groupe 5"/>
          <p:cNvGrpSpPr/>
          <p:nvPr/>
        </p:nvGrpSpPr>
        <p:grpSpPr>
          <a:xfrm>
            <a:off x="5643636" y="3755851"/>
            <a:ext cx="3331389" cy="2414362"/>
            <a:chOff x="5643636" y="3755851"/>
            <a:chExt cx="3331389" cy="2414362"/>
          </a:xfrm>
        </p:grpSpPr>
        <p:grpSp>
          <p:nvGrpSpPr>
            <p:cNvPr id="11302" name="Groupe 11301"/>
            <p:cNvGrpSpPr/>
            <p:nvPr/>
          </p:nvGrpSpPr>
          <p:grpSpPr>
            <a:xfrm>
              <a:off x="6061100" y="3891665"/>
              <a:ext cx="2913925" cy="1837322"/>
              <a:chOff x="7285038" y="3106738"/>
              <a:chExt cx="1743075" cy="1117600"/>
            </a:xfrm>
          </p:grpSpPr>
          <p:sp>
            <p:nvSpPr>
              <p:cNvPr id="11" name="Freeform 8"/>
              <p:cNvSpPr>
                <a:spLocks/>
              </p:cNvSpPr>
              <p:nvPr/>
            </p:nvSpPr>
            <p:spPr bwMode="auto">
              <a:xfrm>
                <a:off x="7340600" y="3106738"/>
                <a:ext cx="1687513" cy="1057275"/>
              </a:xfrm>
              <a:custGeom>
                <a:avLst/>
                <a:gdLst>
                  <a:gd name="T0" fmla="*/ 0 w 1063"/>
                  <a:gd name="T1" fmla="*/ 0 h 666"/>
                  <a:gd name="T2" fmla="*/ 0 w 1063"/>
                  <a:gd name="T3" fmla="*/ 666 h 666"/>
                  <a:gd name="T4" fmla="*/ 1063 w 1063"/>
                  <a:gd name="T5" fmla="*/ 666 h 666"/>
                </a:gdLst>
                <a:ahLst/>
                <a:cxnLst>
                  <a:cxn ang="0">
                    <a:pos x="T0" y="T1"/>
                  </a:cxn>
                  <a:cxn ang="0">
                    <a:pos x="T2" y="T3"/>
                  </a:cxn>
                  <a:cxn ang="0">
                    <a:pos x="T4" y="T5"/>
                  </a:cxn>
                </a:cxnLst>
                <a:rect l="0" t="0" r="r" b="b"/>
                <a:pathLst>
                  <a:path w="1063" h="666">
                    <a:moveTo>
                      <a:pt x="0" y="0"/>
                    </a:moveTo>
                    <a:lnTo>
                      <a:pt x="0" y="666"/>
                    </a:lnTo>
                    <a:lnTo>
                      <a:pt x="1063" y="666"/>
                    </a:lnTo>
                  </a:path>
                </a:pathLst>
              </a:custGeom>
              <a:noFill/>
              <a:ln w="1111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2"/>
              <p:cNvSpPr>
                <a:spLocks noChangeShapeType="1"/>
              </p:cNvSpPr>
              <p:nvPr/>
            </p:nvSpPr>
            <p:spPr bwMode="auto">
              <a:xfrm flipV="1">
                <a:off x="8191500" y="4164013"/>
                <a:ext cx="0" cy="6032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23"/>
              <p:cNvSpPr>
                <a:spLocks noChangeShapeType="1"/>
              </p:cNvSpPr>
              <p:nvPr/>
            </p:nvSpPr>
            <p:spPr bwMode="auto">
              <a:xfrm flipV="1">
                <a:off x="7634288" y="4164013"/>
                <a:ext cx="0" cy="6032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4"/>
              <p:cNvSpPr>
                <a:spLocks noChangeShapeType="1"/>
              </p:cNvSpPr>
              <p:nvPr/>
            </p:nvSpPr>
            <p:spPr bwMode="auto">
              <a:xfrm flipV="1">
                <a:off x="8750300" y="4164013"/>
                <a:ext cx="0" cy="6032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4" name="Line 29"/>
              <p:cNvSpPr>
                <a:spLocks noChangeShapeType="1"/>
              </p:cNvSpPr>
              <p:nvPr/>
            </p:nvSpPr>
            <p:spPr bwMode="auto">
              <a:xfrm>
                <a:off x="7285038" y="3128963"/>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5" name="Line 30"/>
              <p:cNvSpPr>
                <a:spLocks noChangeShapeType="1"/>
              </p:cNvSpPr>
              <p:nvPr/>
            </p:nvSpPr>
            <p:spPr bwMode="auto">
              <a:xfrm>
                <a:off x="7285038" y="3335338"/>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6" name="Line 31"/>
              <p:cNvSpPr>
                <a:spLocks noChangeShapeType="1"/>
              </p:cNvSpPr>
              <p:nvPr/>
            </p:nvSpPr>
            <p:spPr bwMode="auto">
              <a:xfrm>
                <a:off x="7285038" y="3543301"/>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7" name="Line 32"/>
              <p:cNvSpPr>
                <a:spLocks noChangeShapeType="1"/>
              </p:cNvSpPr>
              <p:nvPr/>
            </p:nvSpPr>
            <p:spPr bwMode="auto">
              <a:xfrm>
                <a:off x="7285038" y="3748088"/>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8" name="Line 33"/>
              <p:cNvSpPr>
                <a:spLocks noChangeShapeType="1"/>
              </p:cNvSpPr>
              <p:nvPr/>
            </p:nvSpPr>
            <p:spPr bwMode="auto">
              <a:xfrm>
                <a:off x="7285038" y="4164013"/>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69" name="Line 34"/>
              <p:cNvSpPr>
                <a:spLocks noChangeShapeType="1"/>
              </p:cNvSpPr>
              <p:nvPr/>
            </p:nvSpPr>
            <p:spPr bwMode="auto">
              <a:xfrm>
                <a:off x="7285038" y="3956051"/>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2" name="Line 35"/>
              <p:cNvSpPr>
                <a:spLocks noChangeShapeType="1"/>
              </p:cNvSpPr>
              <p:nvPr/>
            </p:nvSpPr>
            <p:spPr bwMode="auto">
              <a:xfrm flipV="1">
                <a:off x="8181975" y="3409951"/>
                <a:ext cx="0" cy="1524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3" name="Line 36"/>
              <p:cNvSpPr>
                <a:spLocks noChangeShapeType="1"/>
              </p:cNvSpPr>
              <p:nvPr/>
            </p:nvSpPr>
            <p:spPr bwMode="auto">
              <a:xfrm flipV="1">
                <a:off x="8753475" y="3554413"/>
                <a:ext cx="0" cy="1079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4" name="Line 37"/>
              <p:cNvSpPr>
                <a:spLocks noChangeShapeType="1"/>
              </p:cNvSpPr>
              <p:nvPr/>
            </p:nvSpPr>
            <p:spPr bwMode="auto">
              <a:xfrm flipV="1">
                <a:off x="7620000" y="3328988"/>
                <a:ext cx="0" cy="1666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98" name="Freeform 61"/>
              <p:cNvSpPr>
                <a:spLocks/>
              </p:cNvSpPr>
              <p:nvPr/>
            </p:nvSpPr>
            <p:spPr bwMode="auto">
              <a:xfrm>
                <a:off x="7589838" y="3381376"/>
                <a:ext cx="60325" cy="61913"/>
              </a:xfrm>
              <a:custGeom>
                <a:avLst/>
                <a:gdLst>
                  <a:gd name="T0" fmla="*/ 33 w 38"/>
                  <a:gd name="T1" fmla="*/ 33 h 39"/>
                  <a:gd name="T2" fmla="*/ 35 w 38"/>
                  <a:gd name="T3" fmla="*/ 28 h 39"/>
                  <a:gd name="T4" fmla="*/ 36 w 38"/>
                  <a:gd name="T5" fmla="*/ 25 h 39"/>
                  <a:gd name="T6" fmla="*/ 38 w 38"/>
                  <a:gd name="T7" fmla="*/ 20 h 39"/>
                  <a:gd name="T8" fmla="*/ 36 w 38"/>
                  <a:gd name="T9" fmla="*/ 14 h 39"/>
                  <a:gd name="T10" fmla="*/ 35 w 38"/>
                  <a:gd name="T11" fmla="*/ 9 h 39"/>
                  <a:gd name="T12" fmla="*/ 33 w 38"/>
                  <a:gd name="T13" fmla="*/ 6 h 39"/>
                  <a:gd name="T14" fmla="*/ 28 w 38"/>
                  <a:gd name="T15" fmla="*/ 2 h 39"/>
                  <a:gd name="T16" fmla="*/ 24 w 38"/>
                  <a:gd name="T17" fmla="*/ 0 h 39"/>
                  <a:gd name="T18" fmla="*/ 19 w 38"/>
                  <a:gd name="T19" fmla="*/ 0 h 39"/>
                  <a:gd name="T20" fmla="*/ 14 w 38"/>
                  <a:gd name="T21" fmla="*/ 0 h 39"/>
                  <a:gd name="T22" fmla="*/ 9 w 38"/>
                  <a:gd name="T23" fmla="*/ 2 h 39"/>
                  <a:gd name="T24" fmla="*/ 5 w 38"/>
                  <a:gd name="T25" fmla="*/ 6 h 39"/>
                  <a:gd name="T26" fmla="*/ 2 w 38"/>
                  <a:gd name="T27" fmla="*/ 9 h 39"/>
                  <a:gd name="T28" fmla="*/ 0 w 38"/>
                  <a:gd name="T29" fmla="*/ 14 h 39"/>
                  <a:gd name="T30" fmla="*/ 0 w 38"/>
                  <a:gd name="T31" fmla="*/ 20 h 39"/>
                  <a:gd name="T32" fmla="*/ 0 w 38"/>
                  <a:gd name="T33" fmla="*/ 25 h 39"/>
                  <a:gd name="T34" fmla="*/ 2 w 38"/>
                  <a:gd name="T35" fmla="*/ 28 h 39"/>
                  <a:gd name="T36" fmla="*/ 5 w 38"/>
                  <a:gd name="T37" fmla="*/ 33 h 39"/>
                  <a:gd name="T38" fmla="*/ 9 w 38"/>
                  <a:gd name="T39" fmla="*/ 35 h 39"/>
                  <a:gd name="T40" fmla="*/ 14 w 38"/>
                  <a:gd name="T41" fmla="*/ 39 h 39"/>
                  <a:gd name="T42" fmla="*/ 19 w 38"/>
                  <a:gd name="T43" fmla="*/ 39 h 39"/>
                  <a:gd name="T44" fmla="*/ 24 w 38"/>
                  <a:gd name="T45" fmla="*/ 39 h 39"/>
                  <a:gd name="T46" fmla="*/ 28 w 38"/>
                  <a:gd name="T47" fmla="*/ 35 h 39"/>
                  <a:gd name="T48" fmla="*/ 33 w 38"/>
                  <a:gd name="T49" fmla="*/ 33 h 39"/>
                  <a:gd name="T50" fmla="*/ 33 w 38"/>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3" y="33"/>
                    </a:moveTo>
                    <a:lnTo>
                      <a:pt x="35" y="28"/>
                    </a:lnTo>
                    <a:lnTo>
                      <a:pt x="36" y="25"/>
                    </a:lnTo>
                    <a:lnTo>
                      <a:pt x="38" y="20"/>
                    </a:lnTo>
                    <a:lnTo>
                      <a:pt x="36" y="14"/>
                    </a:lnTo>
                    <a:lnTo>
                      <a:pt x="35" y="9"/>
                    </a:lnTo>
                    <a:lnTo>
                      <a:pt x="33" y="6"/>
                    </a:lnTo>
                    <a:lnTo>
                      <a:pt x="28" y="2"/>
                    </a:lnTo>
                    <a:lnTo>
                      <a:pt x="24" y="0"/>
                    </a:lnTo>
                    <a:lnTo>
                      <a:pt x="19" y="0"/>
                    </a:lnTo>
                    <a:lnTo>
                      <a:pt x="14" y="0"/>
                    </a:lnTo>
                    <a:lnTo>
                      <a:pt x="9" y="2"/>
                    </a:lnTo>
                    <a:lnTo>
                      <a:pt x="5" y="6"/>
                    </a:lnTo>
                    <a:lnTo>
                      <a:pt x="2" y="9"/>
                    </a:lnTo>
                    <a:lnTo>
                      <a:pt x="0" y="14"/>
                    </a:lnTo>
                    <a:lnTo>
                      <a:pt x="0" y="20"/>
                    </a:lnTo>
                    <a:lnTo>
                      <a:pt x="0" y="25"/>
                    </a:lnTo>
                    <a:lnTo>
                      <a:pt x="2" y="28"/>
                    </a:lnTo>
                    <a:lnTo>
                      <a:pt x="5" y="33"/>
                    </a:lnTo>
                    <a:lnTo>
                      <a:pt x="9" y="35"/>
                    </a:lnTo>
                    <a:lnTo>
                      <a:pt x="14" y="39"/>
                    </a:lnTo>
                    <a:lnTo>
                      <a:pt x="19" y="39"/>
                    </a:lnTo>
                    <a:lnTo>
                      <a:pt x="24" y="39"/>
                    </a:lnTo>
                    <a:lnTo>
                      <a:pt x="28" y="35"/>
                    </a:lnTo>
                    <a:lnTo>
                      <a:pt x="33" y="33"/>
                    </a:lnTo>
                    <a:lnTo>
                      <a:pt x="33" y="33"/>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9" name="Freeform 62"/>
              <p:cNvSpPr>
                <a:spLocks/>
              </p:cNvSpPr>
              <p:nvPr/>
            </p:nvSpPr>
            <p:spPr bwMode="auto">
              <a:xfrm>
                <a:off x="8151813" y="3454401"/>
                <a:ext cx="61913" cy="63500"/>
              </a:xfrm>
              <a:custGeom>
                <a:avLst/>
                <a:gdLst>
                  <a:gd name="T0" fmla="*/ 33 w 39"/>
                  <a:gd name="T1" fmla="*/ 33 h 40"/>
                  <a:gd name="T2" fmla="*/ 37 w 39"/>
                  <a:gd name="T3" fmla="*/ 29 h 40"/>
                  <a:gd name="T4" fmla="*/ 39 w 39"/>
                  <a:gd name="T5" fmla="*/ 24 h 40"/>
                  <a:gd name="T6" fmla="*/ 39 w 39"/>
                  <a:gd name="T7" fmla="*/ 19 h 40"/>
                  <a:gd name="T8" fmla="*/ 39 w 39"/>
                  <a:gd name="T9" fmla="*/ 15 h 40"/>
                  <a:gd name="T10" fmla="*/ 37 w 39"/>
                  <a:gd name="T11" fmla="*/ 10 h 40"/>
                  <a:gd name="T12" fmla="*/ 33 w 39"/>
                  <a:gd name="T13" fmla="*/ 7 h 40"/>
                  <a:gd name="T14" fmla="*/ 30 w 39"/>
                  <a:gd name="T15" fmla="*/ 3 h 40"/>
                  <a:gd name="T16" fmla="*/ 25 w 39"/>
                  <a:gd name="T17" fmla="*/ 1 h 40"/>
                  <a:gd name="T18" fmla="*/ 19 w 39"/>
                  <a:gd name="T19" fmla="*/ 0 h 40"/>
                  <a:gd name="T20" fmla="*/ 14 w 39"/>
                  <a:gd name="T21" fmla="*/ 1 h 40"/>
                  <a:gd name="T22" fmla="*/ 11 w 39"/>
                  <a:gd name="T23" fmla="*/ 3 h 40"/>
                  <a:gd name="T24" fmla="*/ 5 w 39"/>
                  <a:gd name="T25" fmla="*/ 7 h 40"/>
                  <a:gd name="T26" fmla="*/ 2 w 39"/>
                  <a:gd name="T27" fmla="*/ 10 h 40"/>
                  <a:gd name="T28" fmla="*/ 0 w 39"/>
                  <a:gd name="T29" fmla="*/ 15 h 40"/>
                  <a:gd name="T30" fmla="*/ 0 w 39"/>
                  <a:gd name="T31" fmla="*/ 19 h 40"/>
                  <a:gd name="T32" fmla="*/ 0 w 39"/>
                  <a:gd name="T33" fmla="*/ 24 h 40"/>
                  <a:gd name="T34" fmla="*/ 2 w 39"/>
                  <a:gd name="T35" fmla="*/ 29 h 40"/>
                  <a:gd name="T36" fmla="*/ 5 w 39"/>
                  <a:gd name="T37" fmla="*/ 33 h 40"/>
                  <a:gd name="T38" fmla="*/ 11 w 39"/>
                  <a:gd name="T39" fmla="*/ 36 h 40"/>
                  <a:gd name="T40" fmla="*/ 14 w 39"/>
                  <a:gd name="T41" fmla="*/ 38 h 40"/>
                  <a:gd name="T42" fmla="*/ 19 w 39"/>
                  <a:gd name="T43" fmla="*/ 40 h 40"/>
                  <a:gd name="T44" fmla="*/ 25 w 39"/>
                  <a:gd name="T45" fmla="*/ 38 h 40"/>
                  <a:gd name="T46" fmla="*/ 30 w 39"/>
                  <a:gd name="T47" fmla="*/ 36 h 40"/>
                  <a:gd name="T48" fmla="*/ 33 w 39"/>
                  <a:gd name="T49" fmla="*/ 33 h 40"/>
                  <a:gd name="T50" fmla="*/ 33 w 39"/>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3" y="33"/>
                    </a:moveTo>
                    <a:lnTo>
                      <a:pt x="37" y="29"/>
                    </a:lnTo>
                    <a:lnTo>
                      <a:pt x="39" y="24"/>
                    </a:lnTo>
                    <a:lnTo>
                      <a:pt x="39" y="19"/>
                    </a:lnTo>
                    <a:lnTo>
                      <a:pt x="39" y="15"/>
                    </a:lnTo>
                    <a:lnTo>
                      <a:pt x="37" y="10"/>
                    </a:lnTo>
                    <a:lnTo>
                      <a:pt x="33" y="7"/>
                    </a:lnTo>
                    <a:lnTo>
                      <a:pt x="30" y="3"/>
                    </a:lnTo>
                    <a:lnTo>
                      <a:pt x="25" y="1"/>
                    </a:lnTo>
                    <a:lnTo>
                      <a:pt x="19" y="0"/>
                    </a:lnTo>
                    <a:lnTo>
                      <a:pt x="14" y="1"/>
                    </a:lnTo>
                    <a:lnTo>
                      <a:pt x="11" y="3"/>
                    </a:lnTo>
                    <a:lnTo>
                      <a:pt x="5" y="7"/>
                    </a:lnTo>
                    <a:lnTo>
                      <a:pt x="2" y="10"/>
                    </a:lnTo>
                    <a:lnTo>
                      <a:pt x="0" y="15"/>
                    </a:lnTo>
                    <a:lnTo>
                      <a:pt x="0" y="19"/>
                    </a:lnTo>
                    <a:lnTo>
                      <a:pt x="0" y="24"/>
                    </a:lnTo>
                    <a:lnTo>
                      <a:pt x="2" y="29"/>
                    </a:lnTo>
                    <a:lnTo>
                      <a:pt x="5" y="33"/>
                    </a:lnTo>
                    <a:lnTo>
                      <a:pt x="11" y="36"/>
                    </a:lnTo>
                    <a:lnTo>
                      <a:pt x="14" y="38"/>
                    </a:lnTo>
                    <a:lnTo>
                      <a:pt x="19" y="40"/>
                    </a:lnTo>
                    <a:lnTo>
                      <a:pt x="25" y="38"/>
                    </a:lnTo>
                    <a:lnTo>
                      <a:pt x="30" y="36"/>
                    </a:lnTo>
                    <a:lnTo>
                      <a:pt x="33" y="33"/>
                    </a:lnTo>
                    <a:lnTo>
                      <a:pt x="33" y="33"/>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300" name="Freeform 63"/>
              <p:cNvSpPr>
                <a:spLocks/>
              </p:cNvSpPr>
              <p:nvPr/>
            </p:nvSpPr>
            <p:spPr bwMode="auto">
              <a:xfrm>
                <a:off x="8723313" y="3576638"/>
                <a:ext cx="60325" cy="63500"/>
              </a:xfrm>
              <a:custGeom>
                <a:avLst/>
                <a:gdLst>
                  <a:gd name="T0" fmla="*/ 33 w 38"/>
                  <a:gd name="T1" fmla="*/ 33 h 40"/>
                  <a:gd name="T2" fmla="*/ 35 w 38"/>
                  <a:gd name="T3" fmla="*/ 29 h 40"/>
                  <a:gd name="T4" fmla="*/ 36 w 38"/>
                  <a:gd name="T5" fmla="*/ 24 h 40"/>
                  <a:gd name="T6" fmla="*/ 38 w 38"/>
                  <a:gd name="T7" fmla="*/ 19 h 40"/>
                  <a:gd name="T8" fmla="*/ 36 w 38"/>
                  <a:gd name="T9" fmla="*/ 15 h 40"/>
                  <a:gd name="T10" fmla="*/ 35 w 38"/>
                  <a:gd name="T11" fmla="*/ 10 h 40"/>
                  <a:gd name="T12" fmla="*/ 33 w 38"/>
                  <a:gd name="T13" fmla="*/ 7 h 40"/>
                  <a:gd name="T14" fmla="*/ 28 w 38"/>
                  <a:gd name="T15" fmla="*/ 3 h 40"/>
                  <a:gd name="T16" fmla="*/ 24 w 38"/>
                  <a:gd name="T17" fmla="*/ 1 h 40"/>
                  <a:gd name="T18" fmla="*/ 19 w 38"/>
                  <a:gd name="T19" fmla="*/ 0 h 40"/>
                  <a:gd name="T20" fmla="*/ 14 w 38"/>
                  <a:gd name="T21" fmla="*/ 1 h 40"/>
                  <a:gd name="T22" fmla="*/ 8 w 38"/>
                  <a:gd name="T23" fmla="*/ 3 h 40"/>
                  <a:gd name="T24" fmla="*/ 5 w 38"/>
                  <a:gd name="T25" fmla="*/ 7 h 40"/>
                  <a:gd name="T26" fmla="*/ 1 w 38"/>
                  <a:gd name="T27" fmla="*/ 10 h 40"/>
                  <a:gd name="T28" fmla="*/ 0 w 38"/>
                  <a:gd name="T29" fmla="*/ 15 h 40"/>
                  <a:gd name="T30" fmla="*/ 0 w 38"/>
                  <a:gd name="T31" fmla="*/ 19 h 40"/>
                  <a:gd name="T32" fmla="*/ 0 w 38"/>
                  <a:gd name="T33" fmla="*/ 24 h 40"/>
                  <a:gd name="T34" fmla="*/ 1 w 38"/>
                  <a:gd name="T35" fmla="*/ 29 h 40"/>
                  <a:gd name="T36" fmla="*/ 5 w 38"/>
                  <a:gd name="T37" fmla="*/ 33 h 40"/>
                  <a:gd name="T38" fmla="*/ 8 w 38"/>
                  <a:gd name="T39" fmla="*/ 36 h 40"/>
                  <a:gd name="T40" fmla="*/ 14 w 38"/>
                  <a:gd name="T41" fmla="*/ 38 h 40"/>
                  <a:gd name="T42" fmla="*/ 19 w 38"/>
                  <a:gd name="T43" fmla="*/ 40 h 40"/>
                  <a:gd name="T44" fmla="*/ 24 w 38"/>
                  <a:gd name="T45" fmla="*/ 38 h 40"/>
                  <a:gd name="T46" fmla="*/ 28 w 38"/>
                  <a:gd name="T47" fmla="*/ 36 h 40"/>
                  <a:gd name="T48" fmla="*/ 33 w 38"/>
                  <a:gd name="T49" fmla="*/ 33 h 40"/>
                  <a:gd name="T50" fmla="*/ 33 w 38"/>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33" y="33"/>
                    </a:moveTo>
                    <a:lnTo>
                      <a:pt x="35" y="29"/>
                    </a:lnTo>
                    <a:lnTo>
                      <a:pt x="36" y="24"/>
                    </a:lnTo>
                    <a:lnTo>
                      <a:pt x="38" y="19"/>
                    </a:lnTo>
                    <a:lnTo>
                      <a:pt x="36" y="15"/>
                    </a:lnTo>
                    <a:lnTo>
                      <a:pt x="35" y="10"/>
                    </a:lnTo>
                    <a:lnTo>
                      <a:pt x="33" y="7"/>
                    </a:lnTo>
                    <a:lnTo>
                      <a:pt x="28" y="3"/>
                    </a:lnTo>
                    <a:lnTo>
                      <a:pt x="24" y="1"/>
                    </a:lnTo>
                    <a:lnTo>
                      <a:pt x="19" y="0"/>
                    </a:lnTo>
                    <a:lnTo>
                      <a:pt x="14" y="1"/>
                    </a:lnTo>
                    <a:lnTo>
                      <a:pt x="8" y="3"/>
                    </a:lnTo>
                    <a:lnTo>
                      <a:pt x="5" y="7"/>
                    </a:lnTo>
                    <a:lnTo>
                      <a:pt x="1" y="10"/>
                    </a:lnTo>
                    <a:lnTo>
                      <a:pt x="0" y="15"/>
                    </a:lnTo>
                    <a:lnTo>
                      <a:pt x="0" y="19"/>
                    </a:lnTo>
                    <a:lnTo>
                      <a:pt x="0" y="24"/>
                    </a:lnTo>
                    <a:lnTo>
                      <a:pt x="1" y="29"/>
                    </a:lnTo>
                    <a:lnTo>
                      <a:pt x="5" y="33"/>
                    </a:lnTo>
                    <a:lnTo>
                      <a:pt x="8" y="36"/>
                    </a:lnTo>
                    <a:lnTo>
                      <a:pt x="14" y="38"/>
                    </a:lnTo>
                    <a:lnTo>
                      <a:pt x="19" y="40"/>
                    </a:lnTo>
                    <a:lnTo>
                      <a:pt x="24" y="38"/>
                    </a:lnTo>
                    <a:lnTo>
                      <a:pt x="28" y="36"/>
                    </a:lnTo>
                    <a:lnTo>
                      <a:pt x="33" y="33"/>
                    </a:lnTo>
                    <a:lnTo>
                      <a:pt x="33" y="33"/>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17" name="ZoneTexte 116"/>
            <p:cNvSpPr txBox="1"/>
            <p:nvPr/>
          </p:nvSpPr>
          <p:spPr>
            <a:xfrm>
              <a:off x="5643636" y="5122435"/>
              <a:ext cx="482824" cy="276999"/>
            </a:xfrm>
            <a:prstGeom prst="rect">
              <a:avLst/>
            </a:prstGeom>
            <a:noFill/>
          </p:spPr>
          <p:txBody>
            <a:bodyPr wrap="none" rtlCol="0">
              <a:spAutoFit/>
            </a:bodyPr>
            <a:lstStyle/>
            <a:p>
              <a:r>
                <a:rPr lang="fr-FR" sz="1200" dirty="0"/>
                <a:t>0,01</a:t>
              </a:r>
            </a:p>
          </p:txBody>
        </p:sp>
        <p:sp>
          <p:nvSpPr>
            <p:cNvPr id="118" name="ZoneTexte 117"/>
            <p:cNvSpPr txBox="1"/>
            <p:nvPr/>
          </p:nvSpPr>
          <p:spPr>
            <a:xfrm>
              <a:off x="5728594" y="4766510"/>
              <a:ext cx="397866" cy="276999"/>
            </a:xfrm>
            <a:prstGeom prst="rect">
              <a:avLst/>
            </a:prstGeom>
            <a:noFill/>
          </p:spPr>
          <p:txBody>
            <a:bodyPr wrap="none" rtlCol="0">
              <a:spAutoFit/>
            </a:bodyPr>
            <a:lstStyle/>
            <a:p>
              <a:r>
                <a:rPr lang="fr-FR" sz="1200" dirty="0"/>
                <a:t>0,1</a:t>
              </a:r>
            </a:p>
          </p:txBody>
        </p:sp>
        <p:sp>
          <p:nvSpPr>
            <p:cNvPr id="119" name="ZoneTexte 118"/>
            <p:cNvSpPr txBox="1"/>
            <p:nvPr/>
          </p:nvSpPr>
          <p:spPr>
            <a:xfrm>
              <a:off x="5856834" y="4439136"/>
              <a:ext cx="269626" cy="276999"/>
            </a:xfrm>
            <a:prstGeom prst="rect">
              <a:avLst/>
            </a:prstGeom>
            <a:noFill/>
          </p:spPr>
          <p:txBody>
            <a:bodyPr wrap="none" rtlCol="0">
              <a:spAutoFit/>
            </a:bodyPr>
            <a:lstStyle/>
            <a:p>
              <a:r>
                <a:rPr lang="fr-FR" sz="1200" dirty="0"/>
                <a:t>1</a:t>
              </a:r>
            </a:p>
          </p:txBody>
        </p:sp>
        <p:sp>
          <p:nvSpPr>
            <p:cNvPr id="120" name="ZoneTexte 119"/>
            <p:cNvSpPr txBox="1"/>
            <p:nvPr/>
          </p:nvSpPr>
          <p:spPr>
            <a:xfrm>
              <a:off x="5771876" y="4097536"/>
              <a:ext cx="354584" cy="276999"/>
            </a:xfrm>
            <a:prstGeom prst="rect">
              <a:avLst/>
            </a:prstGeom>
            <a:noFill/>
          </p:spPr>
          <p:txBody>
            <a:bodyPr wrap="none" rtlCol="0">
              <a:spAutoFit/>
            </a:bodyPr>
            <a:lstStyle/>
            <a:p>
              <a:r>
                <a:rPr lang="fr-FR" sz="1200" dirty="0"/>
                <a:t>10</a:t>
              </a:r>
            </a:p>
          </p:txBody>
        </p:sp>
        <p:sp>
          <p:nvSpPr>
            <p:cNvPr id="121" name="ZoneTexte 120"/>
            <p:cNvSpPr txBox="1"/>
            <p:nvPr/>
          </p:nvSpPr>
          <p:spPr>
            <a:xfrm>
              <a:off x="5686916" y="3755851"/>
              <a:ext cx="439544" cy="276999"/>
            </a:xfrm>
            <a:prstGeom prst="rect">
              <a:avLst/>
            </a:prstGeom>
            <a:noFill/>
          </p:spPr>
          <p:txBody>
            <a:bodyPr wrap="none" rtlCol="0">
              <a:spAutoFit/>
            </a:bodyPr>
            <a:lstStyle/>
            <a:p>
              <a:r>
                <a:rPr lang="fr-FR" sz="1200" dirty="0"/>
                <a:t>100</a:t>
              </a:r>
            </a:p>
          </p:txBody>
        </p:sp>
        <p:cxnSp>
          <p:nvCxnSpPr>
            <p:cNvPr id="95" name="Connecteur droit 94"/>
            <p:cNvCxnSpPr/>
            <p:nvPr/>
          </p:nvCxnSpPr>
          <p:spPr bwMode="auto">
            <a:xfrm>
              <a:off x="6621061" y="4063628"/>
              <a:ext cx="9553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4" name="Connecteur droit 123"/>
            <p:cNvCxnSpPr/>
            <p:nvPr/>
          </p:nvCxnSpPr>
          <p:spPr bwMode="auto">
            <a:xfrm>
              <a:off x="7587736" y="4257881"/>
              <a:ext cx="95538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303" name="ZoneTexte 11302"/>
            <p:cNvSpPr txBox="1"/>
            <p:nvPr/>
          </p:nvSpPr>
          <p:spPr>
            <a:xfrm>
              <a:off x="6650856" y="3808762"/>
              <a:ext cx="945900" cy="276999"/>
            </a:xfrm>
            <a:prstGeom prst="rect">
              <a:avLst/>
            </a:prstGeom>
            <a:noFill/>
          </p:spPr>
          <p:txBody>
            <a:bodyPr wrap="none" rtlCol="0">
              <a:spAutoFit/>
            </a:bodyPr>
            <a:lstStyle/>
            <a:p>
              <a:r>
                <a:rPr lang="fr-FR" sz="1200" dirty="0"/>
                <a:t>p = 0,1163 </a:t>
              </a:r>
            </a:p>
          </p:txBody>
        </p:sp>
        <p:sp>
          <p:nvSpPr>
            <p:cNvPr id="126" name="ZoneTexte 125"/>
            <p:cNvSpPr txBox="1"/>
            <p:nvPr/>
          </p:nvSpPr>
          <p:spPr>
            <a:xfrm>
              <a:off x="7603265" y="4005509"/>
              <a:ext cx="957313" cy="276999"/>
            </a:xfrm>
            <a:prstGeom prst="rect">
              <a:avLst/>
            </a:prstGeom>
            <a:noFill/>
          </p:spPr>
          <p:txBody>
            <a:bodyPr wrap="none" rtlCol="0">
              <a:spAutoFit/>
            </a:bodyPr>
            <a:lstStyle/>
            <a:p>
              <a:r>
                <a:rPr lang="fr-FR" sz="1200" dirty="0"/>
                <a:t>p = 0,0019 </a:t>
              </a:r>
            </a:p>
          </p:txBody>
        </p:sp>
        <p:sp>
          <p:nvSpPr>
            <p:cNvPr id="127" name="ZoneTexte 126"/>
            <p:cNvSpPr txBox="1"/>
            <p:nvPr/>
          </p:nvSpPr>
          <p:spPr>
            <a:xfrm>
              <a:off x="6329994" y="5712987"/>
              <a:ext cx="567784" cy="276999"/>
            </a:xfrm>
            <a:prstGeom prst="rect">
              <a:avLst/>
            </a:prstGeom>
            <a:noFill/>
          </p:spPr>
          <p:txBody>
            <a:bodyPr wrap="none" rtlCol="0">
              <a:spAutoFit/>
            </a:bodyPr>
            <a:lstStyle/>
            <a:p>
              <a:r>
                <a:rPr lang="fr-FR" sz="1200" b="1" dirty="0"/>
                <a:t>≤ 100</a:t>
              </a:r>
              <a:endParaRPr lang="fr-FR" sz="1200" b="1" baseline="30000" dirty="0"/>
            </a:p>
          </p:txBody>
        </p:sp>
        <p:sp>
          <p:nvSpPr>
            <p:cNvPr id="128" name="ZoneTexte 127"/>
            <p:cNvSpPr txBox="1"/>
            <p:nvPr/>
          </p:nvSpPr>
          <p:spPr>
            <a:xfrm>
              <a:off x="7147194" y="5712987"/>
              <a:ext cx="745717" cy="276999"/>
            </a:xfrm>
            <a:prstGeom prst="rect">
              <a:avLst/>
            </a:prstGeom>
            <a:noFill/>
          </p:spPr>
          <p:txBody>
            <a:bodyPr wrap="none" rtlCol="0">
              <a:spAutoFit/>
            </a:bodyPr>
            <a:lstStyle/>
            <a:p>
              <a:r>
                <a:rPr lang="fr-FR" sz="1200" b="1" dirty="0"/>
                <a:t>100-200</a:t>
              </a:r>
              <a:endParaRPr lang="fr-FR" sz="1200" b="1" baseline="30000" dirty="0"/>
            </a:p>
          </p:txBody>
        </p:sp>
        <p:sp>
          <p:nvSpPr>
            <p:cNvPr id="129" name="Rectangle 128"/>
            <p:cNvSpPr/>
            <p:nvPr/>
          </p:nvSpPr>
          <p:spPr>
            <a:xfrm>
              <a:off x="7111713" y="5893214"/>
              <a:ext cx="864339" cy="276999"/>
            </a:xfrm>
            <a:prstGeom prst="rect">
              <a:avLst/>
            </a:prstGeom>
          </p:spPr>
          <p:txBody>
            <a:bodyPr wrap="none">
              <a:spAutoFit/>
            </a:bodyPr>
            <a:lstStyle/>
            <a:p>
              <a:r>
                <a:rPr lang="fr-FR" sz="1200" b="1" dirty="0"/>
                <a:t>CD4/mm</a:t>
              </a:r>
              <a:r>
                <a:rPr lang="fr-FR" sz="1200" b="1" baseline="30000" dirty="0"/>
                <a:t>3</a:t>
              </a:r>
              <a:endParaRPr lang="fr-FR" sz="1200" b="1" dirty="0"/>
            </a:p>
          </p:txBody>
        </p:sp>
        <p:sp>
          <p:nvSpPr>
            <p:cNvPr id="130" name="ZoneTexte 129"/>
            <p:cNvSpPr txBox="1"/>
            <p:nvPr/>
          </p:nvSpPr>
          <p:spPr>
            <a:xfrm>
              <a:off x="8194281" y="5712987"/>
              <a:ext cx="572593" cy="276999"/>
            </a:xfrm>
            <a:prstGeom prst="rect">
              <a:avLst/>
            </a:prstGeom>
            <a:noFill/>
          </p:spPr>
          <p:txBody>
            <a:bodyPr wrap="none" rtlCol="0">
              <a:spAutoFit/>
            </a:bodyPr>
            <a:lstStyle/>
            <a:p>
              <a:r>
                <a:rPr lang="fr-FR" sz="1200" b="1" dirty="0"/>
                <a:t>&gt; 200</a:t>
              </a:r>
              <a:endParaRPr lang="fr-FR" sz="1200" b="1" baseline="30000" dirty="0"/>
            </a:p>
          </p:txBody>
        </p:sp>
        <p:sp>
          <p:nvSpPr>
            <p:cNvPr id="131" name="ZoneTexte 130"/>
            <p:cNvSpPr txBox="1"/>
            <p:nvPr/>
          </p:nvSpPr>
          <p:spPr>
            <a:xfrm>
              <a:off x="6434742" y="4483082"/>
              <a:ext cx="397866" cy="276999"/>
            </a:xfrm>
            <a:prstGeom prst="rect">
              <a:avLst/>
            </a:prstGeom>
            <a:noFill/>
          </p:spPr>
          <p:txBody>
            <a:bodyPr wrap="none" rtlCol="0">
              <a:spAutoFit/>
            </a:bodyPr>
            <a:lstStyle/>
            <a:p>
              <a:r>
                <a:rPr lang="fr-FR" sz="1200" dirty="0"/>
                <a:t>4,4</a:t>
              </a:r>
            </a:p>
          </p:txBody>
        </p:sp>
        <p:sp>
          <p:nvSpPr>
            <p:cNvPr id="132" name="ZoneTexte 131"/>
            <p:cNvSpPr txBox="1"/>
            <p:nvPr/>
          </p:nvSpPr>
          <p:spPr>
            <a:xfrm>
              <a:off x="7373715" y="4635934"/>
              <a:ext cx="397866" cy="276999"/>
            </a:xfrm>
            <a:prstGeom prst="rect">
              <a:avLst/>
            </a:prstGeom>
            <a:noFill/>
          </p:spPr>
          <p:txBody>
            <a:bodyPr wrap="none" rtlCol="0">
              <a:spAutoFit/>
            </a:bodyPr>
            <a:lstStyle/>
            <a:p>
              <a:r>
                <a:rPr lang="fr-FR" sz="1200" dirty="0"/>
                <a:t>1,9</a:t>
              </a:r>
            </a:p>
          </p:txBody>
        </p:sp>
        <p:sp>
          <p:nvSpPr>
            <p:cNvPr id="133" name="ZoneTexte 132"/>
            <p:cNvSpPr txBox="1"/>
            <p:nvPr/>
          </p:nvSpPr>
          <p:spPr>
            <a:xfrm>
              <a:off x="8324437" y="4812336"/>
              <a:ext cx="397866" cy="276999"/>
            </a:xfrm>
            <a:prstGeom prst="rect">
              <a:avLst/>
            </a:prstGeom>
            <a:noFill/>
          </p:spPr>
          <p:txBody>
            <a:bodyPr wrap="none" rtlCol="0">
              <a:spAutoFit/>
            </a:bodyPr>
            <a:lstStyle/>
            <a:p>
              <a:r>
                <a:rPr lang="fr-FR" sz="1200" dirty="0"/>
                <a:t>0,5</a:t>
              </a:r>
            </a:p>
          </p:txBody>
        </p:sp>
      </p:grpSp>
      <p:grpSp>
        <p:nvGrpSpPr>
          <p:cNvPr id="5" name="Groupe 4"/>
          <p:cNvGrpSpPr/>
          <p:nvPr/>
        </p:nvGrpSpPr>
        <p:grpSpPr>
          <a:xfrm>
            <a:off x="95701" y="3503684"/>
            <a:ext cx="5212840" cy="2801340"/>
            <a:chOff x="95701" y="3503684"/>
            <a:chExt cx="5212840" cy="2801340"/>
          </a:xfrm>
        </p:grpSpPr>
        <p:grpSp>
          <p:nvGrpSpPr>
            <p:cNvPr id="74" name="Grouper 73"/>
            <p:cNvGrpSpPr/>
            <p:nvPr/>
          </p:nvGrpSpPr>
          <p:grpSpPr>
            <a:xfrm rot="16200000">
              <a:off x="1799629" y="3546016"/>
              <a:ext cx="54243" cy="222090"/>
              <a:chOff x="5965859" y="3353742"/>
              <a:chExt cx="54243" cy="222090"/>
            </a:xfrm>
          </p:grpSpPr>
          <p:sp>
            <p:nvSpPr>
              <p:cNvPr id="75" name="Line 43"/>
              <p:cNvSpPr>
                <a:spLocks noChangeShapeType="1"/>
              </p:cNvSpPr>
              <p:nvPr/>
            </p:nvSpPr>
            <p:spPr bwMode="auto">
              <a:xfrm flipV="1">
                <a:off x="5992469" y="3353742"/>
                <a:ext cx="0" cy="222090"/>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6" name="Freeform 52"/>
              <p:cNvSpPr>
                <a:spLocks/>
              </p:cNvSpPr>
              <p:nvPr/>
            </p:nvSpPr>
            <p:spPr bwMode="auto">
              <a:xfrm>
                <a:off x="5965859" y="3438689"/>
                <a:ext cx="54243" cy="55267"/>
              </a:xfrm>
              <a:custGeom>
                <a:avLst/>
                <a:gdLst>
                  <a:gd name="T0" fmla="*/ 46 w 53"/>
                  <a:gd name="T1" fmla="*/ 45 h 54"/>
                  <a:gd name="T2" fmla="*/ 49 w 53"/>
                  <a:gd name="T3" fmla="*/ 40 h 54"/>
                  <a:gd name="T4" fmla="*/ 53 w 53"/>
                  <a:gd name="T5" fmla="*/ 33 h 54"/>
                  <a:gd name="T6" fmla="*/ 53 w 53"/>
                  <a:gd name="T7" fmla="*/ 26 h 54"/>
                  <a:gd name="T8" fmla="*/ 53 w 53"/>
                  <a:gd name="T9" fmla="*/ 19 h 54"/>
                  <a:gd name="T10" fmla="*/ 49 w 53"/>
                  <a:gd name="T11" fmla="*/ 13 h 54"/>
                  <a:gd name="T12" fmla="*/ 46 w 53"/>
                  <a:gd name="T13" fmla="*/ 7 h 54"/>
                  <a:gd name="T14" fmla="*/ 40 w 53"/>
                  <a:gd name="T15" fmla="*/ 3 h 54"/>
                  <a:gd name="T16" fmla="*/ 33 w 53"/>
                  <a:gd name="T17" fmla="*/ 0 h 54"/>
                  <a:gd name="T18" fmla="*/ 26 w 53"/>
                  <a:gd name="T19" fmla="*/ 0 h 54"/>
                  <a:gd name="T20" fmla="*/ 19 w 53"/>
                  <a:gd name="T21" fmla="*/ 0 h 54"/>
                  <a:gd name="T22" fmla="*/ 12 w 53"/>
                  <a:gd name="T23" fmla="*/ 3 h 54"/>
                  <a:gd name="T24" fmla="*/ 7 w 53"/>
                  <a:gd name="T25" fmla="*/ 7 h 54"/>
                  <a:gd name="T26" fmla="*/ 4 w 53"/>
                  <a:gd name="T27" fmla="*/ 13 h 54"/>
                  <a:gd name="T28" fmla="*/ 0 w 53"/>
                  <a:gd name="T29" fmla="*/ 19 h 54"/>
                  <a:gd name="T30" fmla="*/ 0 w 53"/>
                  <a:gd name="T31" fmla="*/ 26 h 54"/>
                  <a:gd name="T32" fmla="*/ 0 w 53"/>
                  <a:gd name="T33" fmla="*/ 33 h 54"/>
                  <a:gd name="T34" fmla="*/ 4 w 53"/>
                  <a:gd name="T35" fmla="*/ 40 h 54"/>
                  <a:gd name="T36" fmla="*/ 7 w 53"/>
                  <a:gd name="T37" fmla="*/ 45 h 54"/>
                  <a:gd name="T38" fmla="*/ 12 w 53"/>
                  <a:gd name="T39" fmla="*/ 50 h 54"/>
                  <a:gd name="T40" fmla="*/ 19 w 53"/>
                  <a:gd name="T41" fmla="*/ 52 h 54"/>
                  <a:gd name="T42" fmla="*/ 26 w 53"/>
                  <a:gd name="T43" fmla="*/ 54 h 54"/>
                  <a:gd name="T44" fmla="*/ 33 w 53"/>
                  <a:gd name="T45" fmla="*/ 52 h 54"/>
                  <a:gd name="T46" fmla="*/ 40 w 53"/>
                  <a:gd name="T47" fmla="*/ 50 h 54"/>
                  <a:gd name="T48" fmla="*/ 46 w 53"/>
                  <a:gd name="T49" fmla="*/ 45 h 54"/>
                  <a:gd name="T50" fmla="*/ 46 w 53"/>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4">
                    <a:moveTo>
                      <a:pt x="46" y="45"/>
                    </a:moveTo>
                    <a:lnTo>
                      <a:pt x="49" y="40"/>
                    </a:lnTo>
                    <a:lnTo>
                      <a:pt x="53" y="33"/>
                    </a:lnTo>
                    <a:lnTo>
                      <a:pt x="53" y="26"/>
                    </a:lnTo>
                    <a:lnTo>
                      <a:pt x="53" y="19"/>
                    </a:lnTo>
                    <a:lnTo>
                      <a:pt x="49" y="13"/>
                    </a:lnTo>
                    <a:lnTo>
                      <a:pt x="46" y="7"/>
                    </a:lnTo>
                    <a:lnTo>
                      <a:pt x="40" y="3"/>
                    </a:lnTo>
                    <a:lnTo>
                      <a:pt x="33" y="0"/>
                    </a:lnTo>
                    <a:lnTo>
                      <a:pt x="26" y="0"/>
                    </a:lnTo>
                    <a:lnTo>
                      <a:pt x="19" y="0"/>
                    </a:lnTo>
                    <a:lnTo>
                      <a:pt x="12" y="3"/>
                    </a:lnTo>
                    <a:lnTo>
                      <a:pt x="7" y="7"/>
                    </a:lnTo>
                    <a:lnTo>
                      <a:pt x="4" y="13"/>
                    </a:lnTo>
                    <a:lnTo>
                      <a:pt x="0" y="19"/>
                    </a:lnTo>
                    <a:lnTo>
                      <a:pt x="0" y="26"/>
                    </a:lnTo>
                    <a:lnTo>
                      <a:pt x="0" y="33"/>
                    </a:lnTo>
                    <a:lnTo>
                      <a:pt x="4" y="40"/>
                    </a:lnTo>
                    <a:lnTo>
                      <a:pt x="7" y="45"/>
                    </a:lnTo>
                    <a:lnTo>
                      <a:pt x="12" y="50"/>
                    </a:lnTo>
                    <a:lnTo>
                      <a:pt x="19" y="52"/>
                    </a:lnTo>
                    <a:lnTo>
                      <a:pt x="26" y="54"/>
                    </a:lnTo>
                    <a:lnTo>
                      <a:pt x="33" y="52"/>
                    </a:lnTo>
                    <a:lnTo>
                      <a:pt x="40" y="50"/>
                    </a:lnTo>
                    <a:lnTo>
                      <a:pt x="46" y="45"/>
                    </a:lnTo>
                    <a:lnTo>
                      <a:pt x="46" y="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1271" name="ZoneTexte 11270"/>
            <p:cNvSpPr txBox="1"/>
            <p:nvPr/>
          </p:nvSpPr>
          <p:spPr>
            <a:xfrm>
              <a:off x="1981076" y="3503684"/>
              <a:ext cx="2441694" cy="276999"/>
            </a:xfrm>
            <a:prstGeom prst="rect">
              <a:avLst/>
            </a:prstGeom>
            <a:noFill/>
          </p:spPr>
          <p:txBody>
            <a:bodyPr wrap="none" rtlCol="0">
              <a:spAutoFit/>
            </a:bodyPr>
            <a:lstStyle/>
            <a:p>
              <a:r>
                <a:rPr lang="fr-FR" sz="1200" b="1" dirty="0"/>
                <a:t>Pas de prophylaxie secondaire</a:t>
              </a:r>
            </a:p>
          </p:txBody>
        </p:sp>
        <p:sp>
          <p:nvSpPr>
            <p:cNvPr id="79" name="ZoneTexte 78"/>
            <p:cNvSpPr txBox="1"/>
            <p:nvPr/>
          </p:nvSpPr>
          <p:spPr>
            <a:xfrm>
              <a:off x="1981076" y="3684515"/>
              <a:ext cx="1911101" cy="276999"/>
            </a:xfrm>
            <a:prstGeom prst="rect">
              <a:avLst/>
            </a:prstGeom>
            <a:noFill/>
          </p:spPr>
          <p:txBody>
            <a:bodyPr wrap="none" rtlCol="0">
              <a:spAutoFit/>
            </a:bodyPr>
            <a:lstStyle/>
            <a:p>
              <a:r>
                <a:rPr lang="fr-FR" sz="1200" b="1" dirty="0"/>
                <a:t>Prophylaxie secondaire</a:t>
              </a:r>
            </a:p>
          </p:txBody>
        </p:sp>
        <p:sp>
          <p:nvSpPr>
            <p:cNvPr id="12" name="Freeform 9"/>
            <p:cNvSpPr>
              <a:spLocks/>
            </p:cNvSpPr>
            <p:nvPr/>
          </p:nvSpPr>
          <p:spPr bwMode="auto">
            <a:xfrm>
              <a:off x="1339526" y="4045372"/>
              <a:ext cx="3746903" cy="1585332"/>
            </a:xfrm>
            <a:custGeom>
              <a:avLst/>
              <a:gdLst>
                <a:gd name="T0" fmla="*/ 0 w 3486"/>
                <a:gd name="T1" fmla="*/ 0 h 1549"/>
                <a:gd name="T2" fmla="*/ 0 w 3486"/>
                <a:gd name="T3" fmla="*/ 1549 h 1549"/>
                <a:gd name="T4" fmla="*/ 3486 w 3486"/>
                <a:gd name="T5" fmla="*/ 1549 h 1549"/>
              </a:gdLst>
              <a:ahLst/>
              <a:cxnLst>
                <a:cxn ang="0">
                  <a:pos x="T0" y="T1"/>
                </a:cxn>
                <a:cxn ang="0">
                  <a:pos x="T2" y="T3"/>
                </a:cxn>
                <a:cxn ang="0">
                  <a:pos x="T4" y="T5"/>
                </a:cxn>
              </a:cxnLst>
              <a:rect l="0" t="0" r="r" b="b"/>
              <a:pathLst>
                <a:path w="3486" h="1549">
                  <a:moveTo>
                    <a:pt x="0" y="0"/>
                  </a:moveTo>
                  <a:lnTo>
                    <a:pt x="0" y="1549"/>
                  </a:lnTo>
                  <a:lnTo>
                    <a:pt x="3486" y="1549"/>
                  </a:lnTo>
                </a:path>
              </a:pathLst>
            </a:custGeom>
            <a:noFill/>
            <a:ln w="1111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0"/>
            <p:cNvSpPr>
              <a:spLocks noChangeShapeType="1"/>
            </p:cNvSpPr>
            <p:nvPr/>
          </p:nvSpPr>
          <p:spPr bwMode="auto">
            <a:xfrm flipV="1">
              <a:off x="4458346"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2"/>
            <p:cNvSpPr>
              <a:spLocks noChangeShapeType="1"/>
            </p:cNvSpPr>
            <p:nvPr/>
          </p:nvSpPr>
          <p:spPr bwMode="auto">
            <a:xfrm flipV="1">
              <a:off x="3831712"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3"/>
            <p:cNvSpPr>
              <a:spLocks noChangeShapeType="1"/>
            </p:cNvSpPr>
            <p:nvPr/>
          </p:nvSpPr>
          <p:spPr bwMode="auto">
            <a:xfrm flipV="1">
              <a:off x="4947774"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6"/>
            <p:cNvSpPr>
              <a:spLocks noChangeShapeType="1"/>
            </p:cNvSpPr>
            <p:nvPr/>
          </p:nvSpPr>
          <p:spPr bwMode="auto">
            <a:xfrm flipV="1">
              <a:off x="2009386"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9"/>
            <p:cNvSpPr>
              <a:spLocks noChangeShapeType="1"/>
            </p:cNvSpPr>
            <p:nvPr/>
          </p:nvSpPr>
          <p:spPr bwMode="auto">
            <a:xfrm flipV="1">
              <a:off x="3232791"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0"/>
            <p:cNvSpPr>
              <a:spLocks noChangeShapeType="1"/>
            </p:cNvSpPr>
            <p:nvPr/>
          </p:nvSpPr>
          <p:spPr bwMode="auto">
            <a:xfrm flipV="1">
              <a:off x="2591532" y="5630703"/>
              <a:ext cx="0" cy="501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5"/>
            <p:cNvSpPr>
              <a:spLocks noChangeShapeType="1"/>
            </p:cNvSpPr>
            <p:nvPr/>
          </p:nvSpPr>
          <p:spPr bwMode="auto">
            <a:xfrm>
              <a:off x="1286858" y="4055607"/>
              <a:ext cx="5266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6"/>
            <p:cNvSpPr>
              <a:spLocks noChangeShapeType="1"/>
            </p:cNvSpPr>
            <p:nvPr/>
          </p:nvSpPr>
          <p:spPr bwMode="auto">
            <a:xfrm>
              <a:off x="1286858" y="4581662"/>
              <a:ext cx="5266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7"/>
            <p:cNvSpPr>
              <a:spLocks noChangeShapeType="1"/>
            </p:cNvSpPr>
            <p:nvPr/>
          </p:nvSpPr>
          <p:spPr bwMode="auto">
            <a:xfrm>
              <a:off x="1286858" y="5104648"/>
              <a:ext cx="5266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28"/>
            <p:cNvSpPr>
              <a:spLocks noChangeShapeType="1"/>
            </p:cNvSpPr>
            <p:nvPr/>
          </p:nvSpPr>
          <p:spPr bwMode="auto">
            <a:xfrm>
              <a:off x="1286858" y="5630703"/>
              <a:ext cx="5266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5" name="Line 38"/>
            <p:cNvSpPr>
              <a:spLocks noChangeShapeType="1"/>
            </p:cNvSpPr>
            <p:nvPr/>
          </p:nvSpPr>
          <p:spPr bwMode="auto">
            <a:xfrm flipV="1">
              <a:off x="3694507" y="4575522"/>
              <a:ext cx="0" cy="449297"/>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6" name="Line 39"/>
            <p:cNvSpPr>
              <a:spLocks noChangeShapeType="1"/>
            </p:cNvSpPr>
            <p:nvPr/>
          </p:nvSpPr>
          <p:spPr bwMode="auto">
            <a:xfrm flipV="1">
              <a:off x="4945624" y="4854925"/>
              <a:ext cx="0" cy="775779"/>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7" name="Line 40"/>
            <p:cNvSpPr>
              <a:spLocks noChangeShapeType="1"/>
            </p:cNvSpPr>
            <p:nvPr/>
          </p:nvSpPr>
          <p:spPr bwMode="auto">
            <a:xfrm flipV="1">
              <a:off x="3375279" y="4735181"/>
              <a:ext cx="0" cy="507634"/>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8" name="Line 41"/>
            <p:cNvSpPr>
              <a:spLocks noChangeShapeType="1"/>
            </p:cNvSpPr>
            <p:nvPr/>
          </p:nvSpPr>
          <p:spPr bwMode="auto">
            <a:xfrm flipV="1">
              <a:off x="2744346" y="4802729"/>
              <a:ext cx="0" cy="377655"/>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79" name="Line 42"/>
            <p:cNvSpPr>
              <a:spLocks noChangeShapeType="1"/>
            </p:cNvSpPr>
            <p:nvPr/>
          </p:nvSpPr>
          <p:spPr bwMode="auto">
            <a:xfrm flipV="1">
              <a:off x="4001912" y="5147633"/>
              <a:ext cx="0" cy="236418"/>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1" name="Line 44"/>
            <p:cNvSpPr>
              <a:spLocks noChangeShapeType="1"/>
            </p:cNvSpPr>
            <p:nvPr/>
          </p:nvSpPr>
          <p:spPr bwMode="auto">
            <a:xfrm flipV="1">
              <a:off x="1817831" y="4682984"/>
              <a:ext cx="0" cy="777826"/>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2" name="Line 45"/>
            <p:cNvSpPr>
              <a:spLocks noChangeShapeType="1"/>
            </p:cNvSpPr>
            <p:nvPr/>
          </p:nvSpPr>
          <p:spPr bwMode="auto">
            <a:xfrm flipV="1">
              <a:off x="1495378" y="4588826"/>
              <a:ext cx="0" cy="423710"/>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3" name="Line 46"/>
            <p:cNvSpPr>
              <a:spLocks noChangeShapeType="1"/>
            </p:cNvSpPr>
            <p:nvPr/>
          </p:nvSpPr>
          <p:spPr bwMode="auto">
            <a:xfrm flipV="1">
              <a:off x="3063574" y="4843667"/>
              <a:ext cx="0" cy="787037"/>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4" name="Line 47"/>
            <p:cNvSpPr>
              <a:spLocks noChangeShapeType="1"/>
            </p:cNvSpPr>
            <p:nvPr/>
          </p:nvSpPr>
          <p:spPr bwMode="auto">
            <a:xfrm flipV="1">
              <a:off x="4313617" y="4946012"/>
              <a:ext cx="0" cy="448273"/>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6" name="Line 49"/>
            <p:cNvSpPr>
              <a:spLocks noChangeShapeType="1"/>
            </p:cNvSpPr>
            <p:nvPr/>
          </p:nvSpPr>
          <p:spPr bwMode="auto">
            <a:xfrm flipV="1">
              <a:off x="4624246" y="4843667"/>
              <a:ext cx="0" cy="449297"/>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7" name="Freeform 50"/>
            <p:cNvSpPr>
              <a:spLocks/>
            </p:cNvSpPr>
            <p:nvPr/>
          </p:nvSpPr>
          <p:spPr bwMode="auto">
            <a:xfrm>
              <a:off x="1468507" y="4749509"/>
              <a:ext cx="59116" cy="55267"/>
            </a:xfrm>
            <a:custGeom>
              <a:avLst/>
              <a:gdLst>
                <a:gd name="T0" fmla="*/ 46 w 55"/>
                <a:gd name="T1" fmla="*/ 45 h 54"/>
                <a:gd name="T2" fmla="*/ 51 w 55"/>
                <a:gd name="T3" fmla="*/ 40 h 54"/>
                <a:gd name="T4" fmla="*/ 53 w 55"/>
                <a:gd name="T5" fmla="*/ 35 h 54"/>
                <a:gd name="T6" fmla="*/ 55 w 55"/>
                <a:gd name="T7" fmla="*/ 28 h 54"/>
                <a:gd name="T8" fmla="*/ 53 w 55"/>
                <a:gd name="T9" fmla="*/ 21 h 54"/>
                <a:gd name="T10" fmla="*/ 51 w 55"/>
                <a:gd name="T11" fmla="*/ 14 h 54"/>
                <a:gd name="T12" fmla="*/ 46 w 55"/>
                <a:gd name="T13" fmla="*/ 9 h 54"/>
                <a:gd name="T14" fmla="*/ 41 w 55"/>
                <a:gd name="T15" fmla="*/ 3 h 54"/>
                <a:gd name="T16" fmla="*/ 34 w 55"/>
                <a:gd name="T17" fmla="*/ 2 h 54"/>
                <a:gd name="T18" fmla="*/ 27 w 55"/>
                <a:gd name="T19" fmla="*/ 0 h 54"/>
                <a:gd name="T20" fmla="*/ 20 w 55"/>
                <a:gd name="T21" fmla="*/ 2 h 54"/>
                <a:gd name="T22" fmla="*/ 14 w 55"/>
                <a:gd name="T23" fmla="*/ 3 h 54"/>
                <a:gd name="T24" fmla="*/ 7 w 55"/>
                <a:gd name="T25" fmla="*/ 9 h 54"/>
                <a:gd name="T26" fmla="*/ 4 w 55"/>
                <a:gd name="T27" fmla="*/ 14 h 54"/>
                <a:gd name="T28" fmla="*/ 0 w 55"/>
                <a:gd name="T29" fmla="*/ 21 h 54"/>
                <a:gd name="T30" fmla="*/ 0 w 55"/>
                <a:gd name="T31" fmla="*/ 28 h 54"/>
                <a:gd name="T32" fmla="*/ 0 w 55"/>
                <a:gd name="T33" fmla="*/ 35 h 54"/>
                <a:gd name="T34" fmla="*/ 4 w 55"/>
                <a:gd name="T35" fmla="*/ 40 h 54"/>
                <a:gd name="T36" fmla="*/ 7 w 55"/>
                <a:gd name="T37" fmla="*/ 45 h 54"/>
                <a:gd name="T38" fmla="*/ 14 w 55"/>
                <a:gd name="T39" fmla="*/ 50 h 54"/>
                <a:gd name="T40" fmla="*/ 20 w 55"/>
                <a:gd name="T41" fmla="*/ 52 h 54"/>
                <a:gd name="T42" fmla="*/ 27 w 55"/>
                <a:gd name="T43" fmla="*/ 54 h 54"/>
                <a:gd name="T44" fmla="*/ 34 w 55"/>
                <a:gd name="T45" fmla="*/ 52 h 54"/>
                <a:gd name="T46" fmla="*/ 41 w 55"/>
                <a:gd name="T47" fmla="*/ 50 h 54"/>
                <a:gd name="T48" fmla="*/ 46 w 55"/>
                <a:gd name="T49" fmla="*/ 45 h 54"/>
                <a:gd name="T50" fmla="*/ 46 w 55"/>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46" y="45"/>
                  </a:moveTo>
                  <a:lnTo>
                    <a:pt x="51" y="40"/>
                  </a:lnTo>
                  <a:lnTo>
                    <a:pt x="53" y="35"/>
                  </a:lnTo>
                  <a:lnTo>
                    <a:pt x="55" y="28"/>
                  </a:lnTo>
                  <a:lnTo>
                    <a:pt x="53" y="21"/>
                  </a:lnTo>
                  <a:lnTo>
                    <a:pt x="51" y="14"/>
                  </a:lnTo>
                  <a:lnTo>
                    <a:pt x="46" y="9"/>
                  </a:lnTo>
                  <a:lnTo>
                    <a:pt x="41" y="3"/>
                  </a:lnTo>
                  <a:lnTo>
                    <a:pt x="34" y="2"/>
                  </a:lnTo>
                  <a:lnTo>
                    <a:pt x="27" y="0"/>
                  </a:lnTo>
                  <a:lnTo>
                    <a:pt x="20" y="2"/>
                  </a:lnTo>
                  <a:lnTo>
                    <a:pt x="14" y="3"/>
                  </a:lnTo>
                  <a:lnTo>
                    <a:pt x="7" y="9"/>
                  </a:lnTo>
                  <a:lnTo>
                    <a:pt x="4" y="14"/>
                  </a:lnTo>
                  <a:lnTo>
                    <a:pt x="0" y="21"/>
                  </a:lnTo>
                  <a:lnTo>
                    <a:pt x="0" y="28"/>
                  </a:lnTo>
                  <a:lnTo>
                    <a:pt x="0" y="35"/>
                  </a:lnTo>
                  <a:lnTo>
                    <a:pt x="4" y="40"/>
                  </a:lnTo>
                  <a:lnTo>
                    <a:pt x="7" y="45"/>
                  </a:lnTo>
                  <a:lnTo>
                    <a:pt x="14" y="50"/>
                  </a:lnTo>
                  <a:lnTo>
                    <a:pt x="20" y="52"/>
                  </a:lnTo>
                  <a:lnTo>
                    <a:pt x="27" y="54"/>
                  </a:lnTo>
                  <a:lnTo>
                    <a:pt x="34" y="52"/>
                  </a:lnTo>
                  <a:lnTo>
                    <a:pt x="41" y="50"/>
                  </a:lnTo>
                  <a:lnTo>
                    <a:pt x="46" y="45"/>
                  </a:lnTo>
                  <a:lnTo>
                    <a:pt x="46" y="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88" name="Freeform 51"/>
            <p:cNvSpPr>
              <a:spLocks/>
            </p:cNvSpPr>
            <p:nvPr/>
          </p:nvSpPr>
          <p:spPr bwMode="auto">
            <a:xfrm>
              <a:off x="1787735" y="4953176"/>
              <a:ext cx="58042" cy="55267"/>
            </a:xfrm>
            <a:custGeom>
              <a:avLst/>
              <a:gdLst>
                <a:gd name="T0" fmla="*/ 46 w 54"/>
                <a:gd name="T1" fmla="*/ 45 h 54"/>
                <a:gd name="T2" fmla="*/ 51 w 54"/>
                <a:gd name="T3" fmla="*/ 40 h 54"/>
                <a:gd name="T4" fmla="*/ 53 w 54"/>
                <a:gd name="T5" fmla="*/ 35 h 54"/>
                <a:gd name="T6" fmla="*/ 54 w 54"/>
                <a:gd name="T7" fmla="*/ 28 h 54"/>
                <a:gd name="T8" fmla="*/ 53 w 54"/>
                <a:gd name="T9" fmla="*/ 21 h 54"/>
                <a:gd name="T10" fmla="*/ 51 w 54"/>
                <a:gd name="T11" fmla="*/ 14 h 54"/>
                <a:gd name="T12" fmla="*/ 46 w 54"/>
                <a:gd name="T13" fmla="*/ 9 h 54"/>
                <a:gd name="T14" fmla="*/ 40 w 54"/>
                <a:gd name="T15" fmla="*/ 3 h 54"/>
                <a:gd name="T16" fmla="*/ 35 w 54"/>
                <a:gd name="T17" fmla="*/ 2 h 54"/>
                <a:gd name="T18" fmla="*/ 28 w 54"/>
                <a:gd name="T19" fmla="*/ 0 h 54"/>
                <a:gd name="T20" fmla="*/ 21 w 54"/>
                <a:gd name="T21" fmla="*/ 2 h 54"/>
                <a:gd name="T22" fmla="*/ 14 w 54"/>
                <a:gd name="T23" fmla="*/ 3 h 54"/>
                <a:gd name="T24" fmla="*/ 9 w 54"/>
                <a:gd name="T25" fmla="*/ 9 h 54"/>
                <a:gd name="T26" fmla="*/ 4 w 54"/>
                <a:gd name="T27" fmla="*/ 14 h 54"/>
                <a:gd name="T28" fmla="*/ 2 w 54"/>
                <a:gd name="T29" fmla="*/ 21 h 54"/>
                <a:gd name="T30" fmla="*/ 0 w 54"/>
                <a:gd name="T31" fmla="*/ 28 h 54"/>
                <a:gd name="T32" fmla="*/ 2 w 54"/>
                <a:gd name="T33" fmla="*/ 35 h 54"/>
                <a:gd name="T34" fmla="*/ 4 w 54"/>
                <a:gd name="T35" fmla="*/ 40 h 54"/>
                <a:gd name="T36" fmla="*/ 9 w 54"/>
                <a:gd name="T37" fmla="*/ 45 h 54"/>
                <a:gd name="T38" fmla="*/ 14 w 54"/>
                <a:gd name="T39" fmla="*/ 51 h 54"/>
                <a:gd name="T40" fmla="*/ 21 w 54"/>
                <a:gd name="T41" fmla="*/ 54 h 54"/>
                <a:gd name="T42" fmla="*/ 28 w 54"/>
                <a:gd name="T43" fmla="*/ 54 h 54"/>
                <a:gd name="T44" fmla="*/ 35 w 54"/>
                <a:gd name="T45" fmla="*/ 54 h 54"/>
                <a:gd name="T46" fmla="*/ 40 w 54"/>
                <a:gd name="T47" fmla="*/ 51 h 54"/>
                <a:gd name="T48" fmla="*/ 46 w 54"/>
                <a:gd name="T49" fmla="*/ 45 h 54"/>
                <a:gd name="T50" fmla="*/ 46 w 54"/>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46" y="45"/>
                  </a:moveTo>
                  <a:lnTo>
                    <a:pt x="51" y="40"/>
                  </a:lnTo>
                  <a:lnTo>
                    <a:pt x="53" y="35"/>
                  </a:lnTo>
                  <a:lnTo>
                    <a:pt x="54" y="28"/>
                  </a:lnTo>
                  <a:lnTo>
                    <a:pt x="53" y="21"/>
                  </a:lnTo>
                  <a:lnTo>
                    <a:pt x="51" y="14"/>
                  </a:lnTo>
                  <a:lnTo>
                    <a:pt x="46" y="9"/>
                  </a:lnTo>
                  <a:lnTo>
                    <a:pt x="40" y="3"/>
                  </a:lnTo>
                  <a:lnTo>
                    <a:pt x="35" y="2"/>
                  </a:lnTo>
                  <a:lnTo>
                    <a:pt x="28" y="0"/>
                  </a:lnTo>
                  <a:lnTo>
                    <a:pt x="21" y="2"/>
                  </a:lnTo>
                  <a:lnTo>
                    <a:pt x="14" y="3"/>
                  </a:lnTo>
                  <a:lnTo>
                    <a:pt x="9" y="9"/>
                  </a:lnTo>
                  <a:lnTo>
                    <a:pt x="4" y="14"/>
                  </a:lnTo>
                  <a:lnTo>
                    <a:pt x="2" y="21"/>
                  </a:lnTo>
                  <a:lnTo>
                    <a:pt x="0" y="28"/>
                  </a:lnTo>
                  <a:lnTo>
                    <a:pt x="2" y="35"/>
                  </a:lnTo>
                  <a:lnTo>
                    <a:pt x="4" y="40"/>
                  </a:lnTo>
                  <a:lnTo>
                    <a:pt x="9" y="45"/>
                  </a:lnTo>
                  <a:lnTo>
                    <a:pt x="14" y="51"/>
                  </a:lnTo>
                  <a:lnTo>
                    <a:pt x="21" y="54"/>
                  </a:lnTo>
                  <a:lnTo>
                    <a:pt x="28" y="54"/>
                  </a:lnTo>
                  <a:lnTo>
                    <a:pt x="35" y="54"/>
                  </a:lnTo>
                  <a:lnTo>
                    <a:pt x="40" y="51"/>
                  </a:lnTo>
                  <a:lnTo>
                    <a:pt x="46" y="45"/>
                  </a:lnTo>
                  <a:lnTo>
                    <a:pt x="46" y="45"/>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nvGrpSpPr>
            <p:cNvPr id="10" name="Grouper 9"/>
            <p:cNvGrpSpPr/>
            <p:nvPr/>
          </p:nvGrpSpPr>
          <p:grpSpPr>
            <a:xfrm>
              <a:off x="2097290" y="4666609"/>
              <a:ext cx="56967" cy="222090"/>
              <a:chOff x="5965859" y="3353742"/>
              <a:chExt cx="54243" cy="222090"/>
            </a:xfrm>
          </p:grpSpPr>
          <p:sp>
            <p:nvSpPr>
              <p:cNvPr id="11280" name="Line 43"/>
              <p:cNvSpPr>
                <a:spLocks noChangeShapeType="1"/>
              </p:cNvSpPr>
              <p:nvPr/>
            </p:nvSpPr>
            <p:spPr bwMode="auto">
              <a:xfrm flipV="1">
                <a:off x="5992469" y="3353742"/>
                <a:ext cx="0" cy="222090"/>
              </a:xfrm>
              <a:prstGeom prst="line">
                <a:avLst/>
              </a:prstGeom>
              <a:noFill/>
              <a:ln w="30163">
                <a:solidFill>
                  <a:srgbClr val="FF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89" name="Freeform 52"/>
              <p:cNvSpPr>
                <a:spLocks/>
              </p:cNvSpPr>
              <p:nvPr/>
            </p:nvSpPr>
            <p:spPr bwMode="auto">
              <a:xfrm>
                <a:off x="5965859" y="3438689"/>
                <a:ext cx="54243" cy="55267"/>
              </a:xfrm>
              <a:custGeom>
                <a:avLst/>
                <a:gdLst>
                  <a:gd name="T0" fmla="*/ 46 w 53"/>
                  <a:gd name="T1" fmla="*/ 45 h 54"/>
                  <a:gd name="T2" fmla="*/ 49 w 53"/>
                  <a:gd name="T3" fmla="*/ 40 h 54"/>
                  <a:gd name="T4" fmla="*/ 53 w 53"/>
                  <a:gd name="T5" fmla="*/ 33 h 54"/>
                  <a:gd name="T6" fmla="*/ 53 w 53"/>
                  <a:gd name="T7" fmla="*/ 26 h 54"/>
                  <a:gd name="T8" fmla="*/ 53 w 53"/>
                  <a:gd name="T9" fmla="*/ 19 h 54"/>
                  <a:gd name="T10" fmla="*/ 49 w 53"/>
                  <a:gd name="T11" fmla="*/ 13 h 54"/>
                  <a:gd name="T12" fmla="*/ 46 w 53"/>
                  <a:gd name="T13" fmla="*/ 7 h 54"/>
                  <a:gd name="T14" fmla="*/ 40 w 53"/>
                  <a:gd name="T15" fmla="*/ 3 h 54"/>
                  <a:gd name="T16" fmla="*/ 33 w 53"/>
                  <a:gd name="T17" fmla="*/ 0 h 54"/>
                  <a:gd name="T18" fmla="*/ 26 w 53"/>
                  <a:gd name="T19" fmla="*/ 0 h 54"/>
                  <a:gd name="T20" fmla="*/ 19 w 53"/>
                  <a:gd name="T21" fmla="*/ 0 h 54"/>
                  <a:gd name="T22" fmla="*/ 12 w 53"/>
                  <a:gd name="T23" fmla="*/ 3 h 54"/>
                  <a:gd name="T24" fmla="*/ 7 w 53"/>
                  <a:gd name="T25" fmla="*/ 7 h 54"/>
                  <a:gd name="T26" fmla="*/ 4 w 53"/>
                  <a:gd name="T27" fmla="*/ 13 h 54"/>
                  <a:gd name="T28" fmla="*/ 0 w 53"/>
                  <a:gd name="T29" fmla="*/ 19 h 54"/>
                  <a:gd name="T30" fmla="*/ 0 w 53"/>
                  <a:gd name="T31" fmla="*/ 26 h 54"/>
                  <a:gd name="T32" fmla="*/ 0 w 53"/>
                  <a:gd name="T33" fmla="*/ 33 h 54"/>
                  <a:gd name="T34" fmla="*/ 4 w 53"/>
                  <a:gd name="T35" fmla="*/ 40 h 54"/>
                  <a:gd name="T36" fmla="*/ 7 w 53"/>
                  <a:gd name="T37" fmla="*/ 45 h 54"/>
                  <a:gd name="T38" fmla="*/ 12 w 53"/>
                  <a:gd name="T39" fmla="*/ 50 h 54"/>
                  <a:gd name="T40" fmla="*/ 19 w 53"/>
                  <a:gd name="T41" fmla="*/ 52 h 54"/>
                  <a:gd name="T42" fmla="*/ 26 w 53"/>
                  <a:gd name="T43" fmla="*/ 54 h 54"/>
                  <a:gd name="T44" fmla="*/ 33 w 53"/>
                  <a:gd name="T45" fmla="*/ 52 h 54"/>
                  <a:gd name="T46" fmla="*/ 40 w 53"/>
                  <a:gd name="T47" fmla="*/ 50 h 54"/>
                  <a:gd name="T48" fmla="*/ 46 w 53"/>
                  <a:gd name="T49" fmla="*/ 45 h 54"/>
                  <a:gd name="T50" fmla="*/ 46 w 53"/>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4">
                    <a:moveTo>
                      <a:pt x="46" y="45"/>
                    </a:moveTo>
                    <a:lnTo>
                      <a:pt x="49" y="40"/>
                    </a:lnTo>
                    <a:lnTo>
                      <a:pt x="53" y="33"/>
                    </a:lnTo>
                    <a:lnTo>
                      <a:pt x="53" y="26"/>
                    </a:lnTo>
                    <a:lnTo>
                      <a:pt x="53" y="19"/>
                    </a:lnTo>
                    <a:lnTo>
                      <a:pt x="49" y="13"/>
                    </a:lnTo>
                    <a:lnTo>
                      <a:pt x="46" y="7"/>
                    </a:lnTo>
                    <a:lnTo>
                      <a:pt x="40" y="3"/>
                    </a:lnTo>
                    <a:lnTo>
                      <a:pt x="33" y="0"/>
                    </a:lnTo>
                    <a:lnTo>
                      <a:pt x="26" y="0"/>
                    </a:lnTo>
                    <a:lnTo>
                      <a:pt x="19" y="0"/>
                    </a:lnTo>
                    <a:lnTo>
                      <a:pt x="12" y="3"/>
                    </a:lnTo>
                    <a:lnTo>
                      <a:pt x="7" y="7"/>
                    </a:lnTo>
                    <a:lnTo>
                      <a:pt x="4" y="13"/>
                    </a:lnTo>
                    <a:lnTo>
                      <a:pt x="0" y="19"/>
                    </a:lnTo>
                    <a:lnTo>
                      <a:pt x="0" y="26"/>
                    </a:lnTo>
                    <a:lnTo>
                      <a:pt x="0" y="33"/>
                    </a:lnTo>
                    <a:lnTo>
                      <a:pt x="4" y="40"/>
                    </a:lnTo>
                    <a:lnTo>
                      <a:pt x="7" y="45"/>
                    </a:lnTo>
                    <a:lnTo>
                      <a:pt x="12" y="50"/>
                    </a:lnTo>
                    <a:lnTo>
                      <a:pt x="19" y="52"/>
                    </a:lnTo>
                    <a:lnTo>
                      <a:pt x="26" y="54"/>
                    </a:lnTo>
                    <a:lnTo>
                      <a:pt x="33" y="52"/>
                    </a:lnTo>
                    <a:lnTo>
                      <a:pt x="40" y="50"/>
                    </a:lnTo>
                    <a:lnTo>
                      <a:pt x="46" y="45"/>
                    </a:lnTo>
                    <a:lnTo>
                      <a:pt x="46" y="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grpSp>
          <p:nvGrpSpPr>
            <p:cNvPr id="11270" name="Grouper 11269"/>
            <p:cNvGrpSpPr/>
            <p:nvPr/>
          </p:nvGrpSpPr>
          <p:grpSpPr>
            <a:xfrm rot="16200000">
              <a:off x="1821422" y="3705744"/>
              <a:ext cx="53220" cy="264653"/>
              <a:chOff x="6262661" y="3314851"/>
              <a:chExt cx="53220" cy="298849"/>
            </a:xfrm>
          </p:grpSpPr>
          <p:sp>
            <p:nvSpPr>
              <p:cNvPr id="11285" name="Line 48"/>
              <p:cNvSpPr>
                <a:spLocks noChangeShapeType="1"/>
              </p:cNvSpPr>
              <p:nvPr/>
            </p:nvSpPr>
            <p:spPr bwMode="auto">
              <a:xfrm flipV="1">
                <a:off x="6289271" y="3314851"/>
                <a:ext cx="0" cy="298849"/>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90" name="Freeform 53"/>
              <p:cNvSpPr>
                <a:spLocks/>
              </p:cNvSpPr>
              <p:nvPr/>
            </p:nvSpPr>
            <p:spPr bwMode="auto">
              <a:xfrm>
                <a:off x="6262661" y="3436642"/>
                <a:ext cx="53220" cy="55267"/>
              </a:xfrm>
              <a:custGeom>
                <a:avLst/>
                <a:gdLst>
                  <a:gd name="T0" fmla="*/ 45 w 52"/>
                  <a:gd name="T1" fmla="*/ 45 h 54"/>
                  <a:gd name="T2" fmla="*/ 49 w 52"/>
                  <a:gd name="T3" fmla="*/ 40 h 54"/>
                  <a:gd name="T4" fmla="*/ 52 w 52"/>
                  <a:gd name="T5" fmla="*/ 33 h 54"/>
                  <a:gd name="T6" fmla="*/ 52 w 52"/>
                  <a:gd name="T7" fmla="*/ 26 h 54"/>
                  <a:gd name="T8" fmla="*/ 52 w 52"/>
                  <a:gd name="T9" fmla="*/ 19 h 54"/>
                  <a:gd name="T10" fmla="*/ 49 w 52"/>
                  <a:gd name="T11" fmla="*/ 14 h 54"/>
                  <a:gd name="T12" fmla="*/ 45 w 52"/>
                  <a:gd name="T13" fmla="*/ 9 h 54"/>
                  <a:gd name="T14" fmla="*/ 40 w 52"/>
                  <a:gd name="T15" fmla="*/ 3 h 54"/>
                  <a:gd name="T16" fmla="*/ 33 w 52"/>
                  <a:gd name="T17" fmla="*/ 2 h 54"/>
                  <a:gd name="T18" fmla="*/ 26 w 52"/>
                  <a:gd name="T19" fmla="*/ 0 h 54"/>
                  <a:gd name="T20" fmla="*/ 19 w 52"/>
                  <a:gd name="T21" fmla="*/ 2 h 54"/>
                  <a:gd name="T22" fmla="*/ 12 w 52"/>
                  <a:gd name="T23" fmla="*/ 3 h 54"/>
                  <a:gd name="T24" fmla="*/ 7 w 52"/>
                  <a:gd name="T25" fmla="*/ 9 h 54"/>
                  <a:gd name="T26" fmla="*/ 3 w 52"/>
                  <a:gd name="T27" fmla="*/ 14 h 54"/>
                  <a:gd name="T28" fmla="*/ 0 w 52"/>
                  <a:gd name="T29" fmla="*/ 19 h 54"/>
                  <a:gd name="T30" fmla="*/ 0 w 52"/>
                  <a:gd name="T31" fmla="*/ 26 h 54"/>
                  <a:gd name="T32" fmla="*/ 0 w 52"/>
                  <a:gd name="T33" fmla="*/ 33 h 54"/>
                  <a:gd name="T34" fmla="*/ 3 w 52"/>
                  <a:gd name="T35" fmla="*/ 40 h 54"/>
                  <a:gd name="T36" fmla="*/ 7 w 52"/>
                  <a:gd name="T37" fmla="*/ 45 h 54"/>
                  <a:gd name="T38" fmla="*/ 12 w 52"/>
                  <a:gd name="T39" fmla="*/ 50 h 54"/>
                  <a:gd name="T40" fmla="*/ 19 w 52"/>
                  <a:gd name="T41" fmla="*/ 52 h 54"/>
                  <a:gd name="T42" fmla="*/ 26 w 52"/>
                  <a:gd name="T43" fmla="*/ 54 h 54"/>
                  <a:gd name="T44" fmla="*/ 33 w 52"/>
                  <a:gd name="T45" fmla="*/ 52 h 54"/>
                  <a:gd name="T46" fmla="*/ 40 w 52"/>
                  <a:gd name="T47" fmla="*/ 50 h 54"/>
                  <a:gd name="T48" fmla="*/ 45 w 52"/>
                  <a:gd name="T49" fmla="*/ 45 h 54"/>
                  <a:gd name="T50" fmla="*/ 45 w 52"/>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5" y="45"/>
                    </a:moveTo>
                    <a:lnTo>
                      <a:pt x="49" y="40"/>
                    </a:lnTo>
                    <a:lnTo>
                      <a:pt x="52" y="33"/>
                    </a:lnTo>
                    <a:lnTo>
                      <a:pt x="52" y="26"/>
                    </a:lnTo>
                    <a:lnTo>
                      <a:pt x="52" y="19"/>
                    </a:lnTo>
                    <a:lnTo>
                      <a:pt x="49" y="14"/>
                    </a:lnTo>
                    <a:lnTo>
                      <a:pt x="45" y="9"/>
                    </a:lnTo>
                    <a:lnTo>
                      <a:pt x="40" y="3"/>
                    </a:lnTo>
                    <a:lnTo>
                      <a:pt x="33" y="2"/>
                    </a:lnTo>
                    <a:lnTo>
                      <a:pt x="26" y="0"/>
                    </a:lnTo>
                    <a:lnTo>
                      <a:pt x="19" y="2"/>
                    </a:lnTo>
                    <a:lnTo>
                      <a:pt x="12" y="3"/>
                    </a:lnTo>
                    <a:lnTo>
                      <a:pt x="7" y="9"/>
                    </a:lnTo>
                    <a:lnTo>
                      <a:pt x="3" y="14"/>
                    </a:lnTo>
                    <a:lnTo>
                      <a:pt x="0" y="19"/>
                    </a:lnTo>
                    <a:lnTo>
                      <a:pt x="0" y="26"/>
                    </a:lnTo>
                    <a:lnTo>
                      <a:pt x="0" y="33"/>
                    </a:lnTo>
                    <a:lnTo>
                      <a:pt x="3" y="40"/>
                    </a:lnTo>
                    <a:lnTo>
                      <a:pt x="7" y="45"/>
                    </a:lnTo>
                    <a:lnTo>
                      <a:pt x="12" y="50"/>
                    </a:lnTo>
                    <a:lnTo>
                      <a:pt x="19" y="52"/>
                    </a:lnTo>
                    <a:lnTo>
                      <a:pt x="26" y="54"/>
                    </a:lnTo>
                    <a:lnTo>
                      <a:pt x="33" y="52"/>
                    </a:lnTo>
                    <a:lnTo>
                      <a:pt x="40" y="50"/>
                    </a:lnTo>
                    <a:lnTo>
                      <a:pt x="45" y="45"/>
                    </a:lnTo>
                    <a:lnTo>
                      <a:pt x="45" y="45"/>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1291" name="Freeform 54"/>
            <p:cNvSpPr>
              <a:spLocks/>
            </p:cNvSpPr>
            <p:nvPr/>
          </p:nvSpPr>
          <p:spPr bwMode="auto">
            <a:xfrm>
              <a:off x="2716400" y="4941919"/>
              <a:ext cx="58042" cy="56290"/>
            </a:xfrm>
            <a:custGeom>
              <a:avLst/>
              <a:gdLst>
                <a:gd name="T0" fmla="*/ 46 w 54"/>
                <a:gd name="T1" fmla="*/ 46 h 55"/>
                <a:gd name="T2" fmla="*/ 51 w 54"/>
                <a:gd name="T3" fmla="*/ 41 h 55"/>
                <a:gd name="T4" fmla="*/ 53 w 54"/>
                <a:gd name="T5" fmla="*/ 34 h 55"/>
                <a:gd name="T6" fmla="*/ 54 w 54"/>
                <a:gd name="T7" fmla="*/ 27 h 55"/>
                <a:gd name="T8" fmla="*/ 53 w 54"/>
                <a:gd name="T9" fmla="*/ 20 h 55"/>
                <a:gd name="T10" fmla="*/ 51 w 54"/>
                <a:gd name="T11" fmla="*/ 14 h 55"/>
                <a:gd name="T12" fmla="*/ 46 w 54"/>
                <a:gd name="T13" fmla="*/ 7 h 55"/>
                <a:gd name="T14" fmla="*/ 40 w 54"/>
                <a:gd name="T15" fmla="*/ 4 h 55"/>
                <a:gd name="T16" fmla="*/ 33 w 54"/>
                <a:gd name="T17" fmla="*/ 0 h 55"/>
                <a:gd name="T18" fmla="*/ 26 w 54"/>
                <a:gd name="T19" fmla="*/ 0 h 55"/>
                <a:gd name="T20" fmla="*/ 19 w 54"/>
                <a:gd name="T21" fmla="*/ 0 h 55"/>
                <a:gd name="T22" fmla="*/ 14 w 54"/>
                <a:gd name="T23" fmla="*/ 4 h 55"/>
                <a:gd name="T24" fmla="*/ 7 w 54"/>
                <a:gd name="T25" fmla="*/ 7 h 55"/>
                <a:gd name="T26" fmla="*/ 4 w 54"/>
                <a:gd name="T27" fmla="*/ 14 h 55"/>
                <a:gd name="T28" fmla="*/ 0 w 54"/>
                <a:gd name="T29" fmla="*/ 20 h 55"/>
                <a:gd name="T30" fmla="*/ 0 w 54"/>
                <a:gd name="T31" fmla="*/ 27 h 55"/>
                <a:gd name="T32" fmla="*/ 0 w 54"/>
                <a:gd name="T33" fmla="*/ 34 h 55"/>
                <a:gd name="T34" fmla="*/ 4 w 54"/>
                <a:gd name="T35" fmla="*/ 41 h 55"/>
                <a:gd name="T36" fmla="*/ 7 w 54"/>
                <a:gd name="T37" fmla="*/ 46 h 55"/>
                <a:gd name="T38" fmla="*/ 14 w 54"/>
                <a:gd name="T39" fmla="*/ 51 h 55"/>
                <a:gd name="T40" fmla="*/ 19 w 54"/>
                <a:gd name="T41" fmla="*/ 53 h 55"/>
                <a:gd name="T42" fmla="*/ 26 w 54"/>
                <a:gd name="T43" fmla="*/ 55 h 55"/>
                <a:gd name="T44" fmla="*/ 33 w 54"/>
                <a:gd name="T45" fmla="*/ 53 h 55"/>
                <a:gd name="T46" fmla="*/ 40 w 54"/>
                <a:gd name="T47" fmla="*/ 51 h 55"/>
                <a:gd name="T48" fmla="*/ 46 w 54"/>
                <a:gd name="T49" fmla="*/ 46 h 55"/>
                <a:gd name="T50" fmla="*/ 46 w 54"/>
                <a:gd name="T51"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46" y="46"/>
                  </a:moveTo>
                  <a:lnTo>
                    <a:pt x="51" y="41"/>
                  </a:lnTo>
                  <a:lnTo>
                    <a:pt x="53" y="34"/>
                  </a:lnTo>
                  <a:lnTo>
                    <a:pt x="54" y="27"/>
                  </a:lnTo>
                  <a:lnTo>
                    <a:pt x="53" y="20"/>
                  </a:lnTo>
                  <a:lnTo>
                    <a:pt x="51" y="14"/>
                  </a:lnTo>
                  <a:lnTo>
                    <a:pt x="46" y="7"/>
                  </a:lnTo>
                  <a:lnTo>
                    <a:pt x="40" y="4"/>
                  </a:lnTo>
                  <a:lnTo>
                    <a:pt x="33" y="0"/>
                  </a:lnTo>
                  <a:lnTo>
                    <a:pt x="26" y="0"/>
                  </a:lnTo>
                  <a:lnTo>
                    <a:pt x="19" y="0"/>
                  </a:lnTo>
                  <a:lnTo>
                    <a:pt x="14" y="4"/>
                  </a:lnTo>
                  <a:lnTo>
                    <a:pt x="7" y="7"/>
                  </a:lnTo>
                  <a:lnTo>
                    <a:pt x="4" y="14"/>
                  </a:lnTo>
                  <a:lnTo>
                    <a:pt x="0" y="20"/>
                  </a:lnTo>
                  <a:lnTo>
                    <a:pt x="0" y="27"/>
                  </a:lnTo>
                  <a:lnTo>
                    <a:pt x="0" y="34"/>
                  </a:lnTo>
                  <a:lnTo>
                    <a:pt x="4" y="41"/>
                  </a:lnTo>
                  <a:lnTo>
                    <a:pt x="7" y="46"/>
                  </a:lnTo>
                  <a:lnTo>
                    <a:pt x="14" y="51"/>
                  </a:lnTo>
                  <a:lnTo>
                    <a:pt x="19" y="53"/>
                  </a:lnTo>
                  <a:lnTo>
                    <a:pt x="26" y="55"/>
                  </a:lnTo>
                  <a:lnTo>
                    <a:pt x="33" y="53"/>
                  </a:lnTo>
                  <a:lnTo>
                    <a:pt x="40" y="51"/>
                  </a:lnTo>
                  <a:lnTo>
                    <a:pt x="46" y="46"/>
                  </a:lnTo>
                  <a:lnTo>
                    <a:pt x="46" y="46"/>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2" name="Freeform 55"/>
            <p:cNvSpPr>
              <a:spLocks/>
            </p:cNvSpPr>
            <p:nvPr/>
          </p:nvSpPr>
          <p:spPr bwMode="auto">
            <a:xfrm>
              <a:off x="3035628" y="5108741"/>
              <a:ext cx="55892" cy="55267"/>
            </a:xfrm>
            <a:custGeom>
              <a:avLst/>
              <a:gdLst>
                <a:gd name="T0" fmla="*/ 45 w 52"/>
                <a:gd name="T1" fmla="*/ 47 h 54"/>
                <a:gd name="T2" fmla="*/ 49 w 52"/>
                <a:gd name="T3" fmla="*/ 40 h 54"/>
                <a:gd name="T4" fmla="*/ 52 w 52"/>
                <a:gd name="T5" fmla="*/ 35 h 54"/>
                <a:gd name="T6" fmla="*/ 52 w 52"/>
                <a:gd name="T7" fmla="*/ 28 h 54"/>
                <a:gd name="T8" fmla="*/ 52 w 52"/>
                <a:gd name="T9" fmla="*/ 21 h 54"/>
                <a:gd name="T10" fmla="*/ 49 w 52"/>
                <a:gd name="T11" fmla="*/ 14 h 54"/>
                <a:gd name="T12" fmla="*/ 45 w 52"/>
                <a:gd name="T13" fmla="*/ 9 h 54"/>
                <a:gd name="T14" fmla="*/ 40 w 52"/>
                <a:gd name="T15" fmla="*/ 3 h 54"/>
                <a:gd name="T16" fmla="*/ 33 w 52"/>
                <a:gd name="T17" fmla="*/ 2 h 54"/>
                <a:gd name="T18" fmla="*/ 26 w 52"/>
                <a:gd name="T19" fmla="*/ 0 h 54"/>
                <a:gd name="T20" fmla="*/ 19 w 52"/>
                <a:gd name="T21" fmla="*/ 2 h 54"/>
                <a:gd name="T22" fmla="*/ 12 w 52"/>
                <a:gd name="T23" fmla="*/ 3 h 54"/>
                <a:gd name="T24" fmla="*/ 7 w 52"/>
                <a:gd name="T25" fmla="*/ 9 h 54"/>
                <a:gd name="T26" fmla="*/ 3 w 52"/>
                <a:gd name="T27" fmla="*/ 14 h 54"/>
                <a:gd name="T28" fmla="*/ 0 w 52"/>
                <a:gd name="T29" fmla="*/ 21 h 54"/>
                <a:gd name="T30" fmla="*/ 0 w 52"/>
                <a:gd name="T31" fmla="*/ 28 h 54"/>
                <a:gd name="T32" fmla="*/ 0 w 52"/>
                <a:gd name="T33" fmla="*/ 35 h 54"/>
                <a:gd name="T34" fmla="*/ 3 w 52"/>
                <a:gd name="T35" fmla="*/ 40 h 54"/>
                <a:gd name="T36" fmla="*/ 7 w 52"/>
                <a:gd name="T37" fmla="*/ 47 h 54"/>
                <a:gd name="T38" fmla="*/ 12 w 52"/>
                <a:gd name="T39" fmla="*/ 50 h 54"/>
                <a:gd name="T40" fmla="*/ 19 w 52"/>
                <a:gd name="T41" fmla="*/ 54 h 54"/>
                <a:gd name="T42" fmla="*/ 26 w 52"/>
                <a:gd name="T43" fmla="*/ 54 h 54"/>
                <a:gd name="T44" fmla="*/ 33 w 52"/>
                <a:gd name="T45" fmla="*/ 54 h 54"/>
                <a:gd name="T46" fmla="*/ 40 w 52"/>
                <a:gd name="T47" fmla="*/ 50 h 54"/>
                <a:gd name="T48" fmla="*/ 45 w 52"/>
                <a:gd name="T49" fmla="*/ 47 h 54"/>
                <a:gd name="T50" fmla="*/ 45 w 52"/>
                <a:gd name="T51"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5" y="47"/>
                  </a:moveTo>
                  <a:lnTo>
                    <a:pt x="49" y="40"/>
                  </a:lnTo>
                  <a:lnTo>
                    <a:pt x="52" y="35"/>
                  </a:lnTo>
                  <a:lnTo>
                    <a:pt x="52" y="28"/>
                  </a:lnTo>
                  <a:lnTo>
                    <a:pt x="52" y="21"/>
                  </a:lnTo>
                  <a:lnTo>
                    <a:pt x="49" y="14"/>
                  </a:lnTo>
                  <a:lnTo>
                    <a:pt x="45" y="9"/>
                  </a:lnTo>
                  <a:lnTo>
                    <a:pt x="40" y="3"/>
                  </a:lnTo>
                  <a:lnTo>
                    <a:pt x="33" y="2"/>
                  </a:lnTo>
                  <a:lnTo>
                    <a:pt x="26" y="0"/>
                  </a:lnTo>
                  <a:lnTo>
                    <a:pt x="19" y="2"/>
                  </a:lnTo>
                  <a:lnTo>
                    <a:pt x="12" y="3"/>
                  </a:lnTo>
                  <a:lnTo>
                    <a:pt x="7" y="9"/>
                  </a:lnTo>
                  <a:lnTo>
                    <a:pt x="3" y="14"/>
                  </a:lnTo>
                  <a:lnTo>
                    <a:pt x="0" y="21"/>
                  </a:lnTo>
                  <a:lnTo>
                    <a:pt x="0" y="28"/>
                  </a:lnTo>
                  <a:lnTo>
                    <a:pt x="0" y="35"/>
                  </a:lnTo>
                  <a:lnTo>
                    <a:pt x="3" y="40"/>
                  </a:lnTo>
                  <a:lnTo>
                    <a:pt x="7" y="47"/>
                  </a:lnTo>
                  <a:lnTo>
                    <a:pt x="12" y="50"/>
                  </a:lnTo>
                  <a:lnTo>
                    <a:pt x="19" y="54"/>
                  </a:lnTo>
                  <a:lnTo>
                    <a:pt x="26" y="54"/>
                  </a:lnTo>
                  <a:lnTo>
                    <a:pt x="33" y="54"/>
                  </a:lnTo>
                  <a:lnTo>
                    <a:pt x="40" y="50"/>
                  </a:lnTo>
                  <a:lnTo>
                    <a:pt x="45" y="47"/>
                  </a:lnTo>
                  <a:lnTo>
                    <a:pt x="45" y="47"/>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3" name="Freeform 56"/>
            <p:cNvSpPr>
              <a:spLocks/>
            </p:cNvSpPr>
            <p:nvPr/>
          </p:nvSpPr>
          <p:spPr bwMode="auto">
            <a:xfrm>
              <a:off x="3347333" y="4926566"/>
              <a:ext cx="55892" cy="55267"/>
            </a:xfrm>
            <a:custGeom>
              <a:avLst/>
              <a:gdLst>
                <a:gd name="T0" fmla="*/ 45 w 52"/>
                <a:gd name="T1" fmla="*/ 45 h 54"/>
                <a:gd name="T2" fmla="*/ 49 w 52"/>
                <a:gd name="T3" fmla="*/ 40 h 54"/>
                <a:gd name="T4" fmla="*/ 52 w 52"/>
                <a:gd name="T5" fmla="*/ 33 h 54"/>
                <a:gd name="T6" fmla="*/ 52 w 52"/>
                <a:gd name="T7" fmla="*/ 26 h 54"/>
                <a:gd name="T8" fmla="*/ 52 w 52"/>
                <a:gd name="T9" fmla="*/ 19 h 54"/>
                <a:gd name="T10" fmla="*/ 49 w 52"/>
                <a:gd name="T11" fmla="*/ 14 h 54"/>
                <a:gd name="T12" fmla="*/ 45 w 52"/>
                <a:gd name="T13" fmla="*/ 7 h 54"/>
                <a:gd name="T14" fmla="*/ 40 w 52"/>
                <a:gd name="T15" fmla="*/ 3 h 54"/>
                <a:gd name="T16" fmla="*/ 33 w 52"/>
                <a:gd name="T17" fmla="*/ 1 h 54"/>
                <a:gd name="T18" fmla="*/ 26 w 52"/>
                <a:gd name="T19" fmla="*/ 0 h 54"/>
                <a:gd name="T20" fmla="*/ 19 w 52"/>
                <a:gd name="T21" fmla="*/ 1 h 54"/>
                <a:gd name="T22" fmla="*/ 12 w 52"/>
                <a:gd name="T23" fmla="*/ 3 h 54"/>
                <a:gd name="T24" fmla="*/ 7 w 52"/>
                <a:gd name="T25" fmla="*/ 7 h 54"/>
                <a:gd name="T26" fmla="*/ 3 w 52"/>
                <a:gd name="T27" fmla="*/ 14 h 54"/>
                <a:gd name="T28" fmla="*/ 0 w 52"/>
                <a:gd name="T29" fmla="*/ 19 h 54"/>
                <a:gd name="T30" fmla="*/ 0 w 52"/>
                <a:gd name="T31" fmla="*/ 26 h 54"/>
                <a:gd name="T32" fmla="*/ 0 w 52"/>
                <a:gd name="T33" fmla="*/ 33 h 54"/>
                <a:gd name="T34" fmla="*/ 3 w 52"/>
                <a:gd name="T35" fmla="*/ 40 h 54"/>
                <a:gd name="T36" fmla="*/ 7 w 52"/>
                <a:gd name="T37" fmla="*/ 45 h 54"/>
                <a:gd name="T38" fmla="*/ 12 w 52"/>
                <a:gd name="T39" fmla="*/ 50 h 54"/>
                <a:gd name="T40" fmla="*/ 19 w 52"/>
                <a:gd name="T41" fmla="*/ 52 h 54"/>
                <a:gd name="T42" fmla="*/ 26 w 52"/>
                <a:gd name="T43" fmla="*/ 54 h 54"/>
                <a:gd name="T44" fmla="*/ 33 w 52"/>
                <a:gd name="T45" fmla="*/ 52 h 54"/>
                <a:gd name="T46" fmla="*/ 40 w 52"/>
                <a:gd name="T47" fmla="*/ 50 h 54"/>
                <a:gd name="T48" fmla="*/ 45 w 52"/>
                <a:gd name="T49" fmla="*/ 45 h 54"/>
                <a:gd name="T50" fmla="*/ 45 w 52"/>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5" y="45"/>
                  </a:moveTo>
                  <a:lnTo>
                    <a:pt x="49" y="40"/>
                  </a:lnTo>
                  <a:lnTo>
                    <a:pt x="52" y="33"/>
                  </a:lnTo>
                  <a:lnTo>
                    <a:pt x="52" y="26"/>
                  </a:lnTo>
                  <a:lnTo>
                    <a:pt x="52" y="19"/>
                  </a:lnTo>
                  <a:lnTo>
                    <a:pt x="49" y="14"/>
                  </a:lnTo>
                  <a:lnTo>
                    <a:pt x="45" y="7"/>
                  </a:lnTo>
                  <a:lnTo>
                    <a:pt x="40" y="3"/>
                  </a:lnTo>
                  <a:lnTo>
                    <a:pt x="33" y="1"/>
                  </a:lnTo>
                  <a:lnTo>
                    <a:pt x="26" y="0"/>
                  </a:lnTo>
                  <a:lnTo>
                    <a:pt x="19" y="1"/>
                  </a:lnTo>
                  <a:lnTo>
                    <a:pt x="12" y="3"/>
                  </a:lnTo>
                  <a:lnTo>
                    <a:pt x="7" y="7"/>
                  </a:lnTo>
                  <a:lnTo>
                    <a:pt x="3" y="14"/>
                  </a:lnTo>
                  <a:lnTo>
                    <a:pt x="0" y="19"/>
                  </a:lnTo>
                  <a:lnTo>
                    <a:pt x="0" y="26"/>
                  </a:lnTo>
                  <a:lnTo>
                    <a:pt x="0" y="33"/>
                  </a:lnTo>
                  <a:lnTo>
                    <a:pt x="3" y="40"/>
                  </a:lnTo>
                  <a:lnTo>
                    <a:pt x="7" y="45"/>
                  </a:lnTo>
                  <a:lnTo>
                    <a:pt x="12" y="50"/>
                  </a:lnTo>
                  <a:lnTo>
                    <a:pt x="19" y="52"/>
                  </a:lnTo>
                  <a:lnTo>
                    <a:pt x="26" y="54"/>
                  </a:lnTo>
                  <a:lnTo>
                    <a:pt x="33" y="52"/>
                  </a:lnTo>
                  <a:lnTo>
                    <a:pt x="40" y="50"/>
                  </a:lnTo>
                  <a:lnTo>
                    <a:pt x="45" y="45"/>
                  </a:lnTo>
                  <a:lnTo>
                    <a:pt x="45" y="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4" name="Freeform 57"/>
            <p:cNvSpPr>
              <a:spLocks/>
            </p:cNvSpPr>
            <p:nvPr/>
          </p:nvSpPr>
          <p:spPr bwMode="auto">
            <a:xfrm>
              <a:off x="3664412" y="4745415"/>
              <a:ext cx="58042" cy="54243"/>
            </a:xfrm>
            <a:custGeom>
              <a:avLst/>
              <a:gdLst>
                <a:gd name="T0" fmla="*/ 45 w 54"/>
                <a:gd name="T1" fmla="*/ 46 h 53"/>
                <a:gd name="T2" fmla="*/ 50 w 54"/>
                <a:gd name="T3" fmla="*/ 39 h 53"/>
                <a:gd name="T4" fmla="*/ 52 w 54"/>
                <a:gd name="T5" fmla="*/ 33 h 53"/>
                <a:gd name="T6" fmla="*/ 54 w 54"/>
                <a:gd name="T7" fmla="*/ 26 h 53"/>
                <a:gd name="T8" fmla="*/ 52 w 54"/>
                <a:gd name="T9" fmla="*/ 19 h 53"/>
                <a:gd name="T10" fmla="*/ 50 w 54"/>
                <a:gd name="T11" fmla="*/ 13 h 53"/>
                <a:gd name="T12" fmla="*/ 45 w 54"/>
                <a:gd name="T13" fmla="*/ 7 h 53"/>
                <a:gd name="T14" fmla="*/ 40 w 54"/>
                <a:gd name="T15" fmla="*/ 2 h 53"/>
                <a:gd name="T16" fmla="*/ 35 w 54"/>
                <a:gd name="T17" fmla="*/ 0 h 53"/>
                <a:gd name="T18" fmla="*/ 28 w 54"/>
                <a:gd name="T19" fmla="*/ 0 h 53"/>
                <a:gd name="T20" fmla="*/ 21 w 54"/>
                <a:gd name="T21" fmla="*/ 0 h 53"/>
                <a:gd name="T22" fmla="*/ 14 w 54"/>
                <a:gd name="T23" fmla="*/ 2 h 53"/>
                <a:gd name="T24" fmla="*/ 8 w 54"/>
                <a:gd name="T25" fmla="*/ 7 h 53"/>
                <a:gd name="T26" fmla="*/ 3 w 54"/>
                <a:gd name="T27" fmla="*/ 13 h 53"/>
                <a:gd name="T28" fmla="*/ 1 w 54"/>
                <a:gd name="T29" fmla="*/ 19 h 53"/>
                <a:gd name="T30" fmla="*/ 0 w 54"/>
                <a:gd name="T31" fmla="*/ 26 h 53"/>
                <a:gd name="T32" fmla="*/ 1 w 54"/>
                <a:gd name="T33" fmla="*/ 33 h 53"/>
                <a:gd name="T34" fmla="*/ 3 w 54"/>
                <a:gd name="T35" fmla="*/ 39 h 53"/>
                <a:gd name="T36" fmla="*/ 8 w 54"/>
                <a:gd name="T37" fmla="*/ 46 h 53"/>
                <a:gd name="T38" fmla="*/ 14 w 54"/>
                <a:gd name="T39" fmla="*/ 49 h 53"/>
                <a:gd name="T40" fmla="*/ 21 w 54"/>
                <a:gd name="T41" fmla="*/ 53 h 53"/>
                <a:gd name="T42" fmla="*/ 28 w 54"/>
                <a:gd name="T43" fmla="*/ 53 h 53"/>
                <a:gd name="T44" fmla="*/ 35 w 54"/>
                <a:gd name="T45" fmla="*/ 53 h 53"/>
                <a:gd name="T46" fmla="*/ 40 w 54"/>
                <a:gd name="T47" fmla="*/ 49 h 53"/>
                <a:gd name="T48" fmla="*/ 45 w 54"/>
                <a:gd name="T49" fmla="*/ 46 h 53"/>
                <a:gd name="T50" fmla="*/ 45 w 54"/>
                <a:gd name="T51"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45" y="46"/>
                  </a:moveTo>
                  <a:lnTo>
                    <a:pt x="50" y="39"/>
                  </a:lnTo>
                  <a:lnTo>
                    <a:pt x="52" y="33"/>
                  </a:lnTo>
                  <a:lnTo>
                    <a:pt x="54" y="26"/>
                  </a:lnTo>
                  <a:lnTo>
                    <a:pt x="52" y="19"/>
                  </a:lnTo>
                  <a:lnTo>
                    <a:pt x="50" y="13"/>
                  </a:lnTo>
                  <a:lnTo>
                    <a:pt x="45" y="7"/>
                  </a:lnTo>
                  <a:lnTo>
                    <a:pt x="40" y="2"/>
                  </a:lnTo>
                  <a:lnTo>
                    <a:pt x="35" y="0"/>
                  </a:lnTo>
                  <a:lnTo>
                    <a:pt x="28" y="0"/>
                  </a:lnTo>
                  <a:lnTo>
                    <a:pt x="21" y="0"/>
                  </a:lnTo>
                  <a:lnTo>
                    <a:pt x="14" y="2"/>
                  </a:lnTo>
                  <a:lnTo>
                    <a:pt x="8" y="7"/>
                  </a:lnTo>
                  <a:lnTo>
                    <a:pt x="3" y="13"/>
                  </a:lnTo>
                  <a:lnTo>
                    <a:pt x="1" y="19"/>
                  </a:lnTo>
                  <a:lnTo>
                    <a:pt x="0" y="26"/>
                  </a:lnTo>
                  <a:lnTo>
                    <a:pt x="1" y="33"/>
                  </a:lnTo>
                  <a:lnTo>
                    <a:pt x="3" y="39"/>
                  </a:lnTo>
                  <a:lnTo>
                    <a:pt x="8" y="46"/>
                  </a:lnTo>
                  <a:lnTo>
                    <a:pt x="14" y="49"/>
                  </a:lnTo>
                  <a:lnTo>
                    <a:pt x="21" y="53"/>
                  </a:lnTo>
                  <a:lnTo>
                    <a:pt x="28" y="53"/>
                  </a:lnTo>
                  <a:lnTo>
                    <a:pt x="35" y="53"/>
                  </a:lnTo>
                  <a:lnTo>
                    <a:pt x="40" y="49"/>
                  </a:lnTo>
                  <a:lnTo>
                    <a:pt x="45" y="46"/>
                  </a:lnTo>
                  <a:lnTo>
                    <a:pt x="45" y="46"/>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5" name="Freeform 58"/>
            <p:cNvSpPr>
              <a:spLocks/>
            </p:cNvSpPr>
            <p:nvPr/>
          </p:nvSpPr>
          <p:spPr bwMode="auto">
            <a:xfrm>
              <a:off x="3973966" y="5238720"/>
              <a:ext cx="55892" cy="55267"/>
            </a:xfrm>
            <a:custGeom>
              <a:avLst/>
              <a:gdLst>
                <a:gd name="T0" fmla="*/ 45 w 52"/>
                <a:gd name="T1" fmla="*/ 46 h 54"/>
                <a:gd name="T2" fmla="*/ 49 w 52"/>
                <a:gd name="T3" fmla="*/ 40 h 54"/>
                <a:gd name="T4" fmla="*/ 50 w 52"/>
                <a:gd name="T5" fmla="*/ 33 h 54"/>
                <a:gd name="T6" fmla="*/ 52 w 52"/>
                <a:gd name="T7" fmla="*/ 27 h 54"/>
                <a:gd name="T8" fmla="*/ 50 w 52"/>
                <a:gd name="T9" fmla="*/ 20 h 54"/>
                <a:gd name="T10" fmla="*/ 49 w 52"/>
                <a:gd name="T11" fmla="*/ 14 h 54"/>
                <a:gd name="T12" fmla="*/ 45 w 52"/>
                <a:gd name="T13" fmla="*/ 7 h 54"/>
                <a:gd name="T14" fmla="*/ 40 w 52"/>
                <a:gd name="T15" fmla="*/ 4 h 54"/>
                <a:gd name="T16" fmla="*/ 33 w 52"/>
                <a:gd name="T17" fmla="*/ 0 h 54"/>
                <a:gd name="T18" fmla="*/ 26 w 52"/>
                <a:gd name="T19" fmla="*/ 0 h 54"/>
                <a:gd name="T20" fmla="*/ 19 w 52"/>
                <a:gd name="T21" fmla="*/ 0 h 54"/>
                <a:gd name="T22" fmla="*/ 12 w 52"/>
                <a:gd name="T23" fmla="*/ 4 h 54"/>
                <a:gd name="T24" fmla="*/ 7 w 52"/>
                <a:gd name="T25" fmla="*/ 7 h 54"/>
                <a:gd name="T26" fmla="*/ 3 w 52"/>
                <a:gd name="T27" fmla="*/ 14 h 54"/>
                <a:gd name="T28" fmla="*/ 0 w 52"/>
                <a:gd name="T29" fmla="*/ 20 h 54"/>
                <a:gd name="T30" fmla="*/ 0 w 52"/>
                <a:gd name="T31" fmla="*/ 27 h 54"/>
                <a:gd name="T32" fmla="*/ 0 w 52"/>
                <a:gd name="T33" fmla="*/ 33 h 54"/>
                <a:gd name="T34" fmla="*/ 3 w 52"/>
                <a:gd name="T35" fmla="*/ 40 h 54"/>
                <a:gd name="T36" fmla="*/ 7 w 52"/>
                <a:gd name="T37" fmla="*/ 46 h 54"/>
                <a:gd name="T38" fmla="*/ 12 w 52"/>
                <a:gd name="T39" fmla="*/ 51 h 54"/>
                <a:gd name="T40" fmla="*/ 19 w 52"/>
                <a:gd name="T41" fmla="*/ 53 h 54"/>
                <a:gd name="T42" fmla="*/ 26 w 52"/>
                <a:gd name="T43" fmla="*/ 54 h 54"/>
                <a:gd name="T44" fmla="*/ 33 w 52"/>
                <a:gd name="T45" fmla="*/ 53 h 54"/>
                <a:gd name="T46" fmla="*/ 40 w 52"/>
                <a:gd name="T47" fmla="*/ 51 h 54"/>
                <a:gd name="T48" fmla="*/ 45 w 52"/>
                <a:gd name="T49" fmla="*/ 46 h 54"/>
                <a:gd name="T50" fmla="*/ 45 w 52"/>
                <a:gd name="T51"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5" y="46"/>
                  </a:moveTo>
                  <a:lnTo>
                    <a:pt x="49" y="40"/>
                  </a:lnTo>
                  <a:lnTo>
                    <a:pt x="50" y="33"/>
                  </a:lnTo>
                  <a:lnTo>
                    <a:pt x="52" y="27"/>
                  </a:lnTo>
                  <a:lnTo>
                    <a:pt x="50" y="20"/>
                  </a:lnTo>
                  <a:lnTo>
                    <a:pt x="49" y="14"/>
                  </a:lnTo>
                  <a:lnTo>
                    <a:pt x="45" y="7"/>
                  </a:lnTo>
                  <a:lnTo>
                    <a:pt x="40" y="4"/>
                  </a:lnTo>
                  <a:lnTo>
                    <a:pt x="33" y="0"/>
                  </a:lnTo>
                  <a:lnTo>
                    <a:pt x="26" y="0"/>
                  </a:lnTo>
                  <a:lnTo>
                    <a:pt x="19" y="0"/>
                  </a:lnTo>
                  <a:lnTo>
                    <a:pt x="12" y="4"/>
                  </a:lnTo>
                  <a:lnTo>
                    <a:pt x="7" y="7"/>
                  </a:lnTo>
                  <a:lnTo>
                    <a:pt x="3" y="14"/>
                  </a:lnTo>
                  <a:lnTo>
                    <a:pt x="0" y="20"/>
                  </a:lnTo>
                  <a:lnTo>
                    <a:pt x="0" y="27"/>
                  </a:lnTo>
                  <a:lnTo>
                    <a:pt x="0" y="33"/>
                  </a:lnTo>
                  <a:lnTo>
                    <a:pt x="3" y="40"/>
                  </a:lnTo>
                  <a:lnTo>
                    <a:pt x="7" y="46"/>
                  </a:lnTo>
                  <a:lnTo>
                    <a:pt x="12" y="51"/>
                  </a:lnTo>
                  <a:lnTo>
                    <a:pt x="19" y="53"/>
                  </a:lnTo>
                  <a:lnTo>
                    <a:pt x="26" y="54"/>
                  </a:lnTo>
                  <a:lnTo>
                    <a:pt x="33" y="53"/>
                  </a:lnTo>
                  <a:lnTo>
                    <a:pt x="40" y="51"/>
                  </a:lnTo>
                  <a:lnTo>
                    <a:pt x="45" y="46"/>
                  </a:lnTo>
                  <a:lnTo>
                    <a:pt x="45" y="46"/>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6" name="Freeform 59"/>
            <p:cNvSpPr>
              <a:spLocks/>
            </p:cNvSpPr>
            <p:nvPr/>
          </p:nvSpPr>
          <p:spPr bwMode="auto">
            <a:xfrm>
              <a:off x="4284597" y="5108741"/>
              <a:ext cx="56967" cy="53220"/>
            </a:xfrm>
            <a:custGeom>
              <a:avLst/>
              <a:gdLst>
                <a:gd name="T0" fmla="*/ 46 w 53"/>
                <a:gd name="T1" fmla="*/ 45 h 52"/>
                <a:gd name="T2" fmla="*/ 49 w 53"/>
                <a:gd name="T3" fmla="*/ 38 h 52"/>
                <a:gd name="T4" fmla="*/ 53 w 53"/>
                <a:gd name="T5" fmla="*/ 33 h 52"/>
                <a:gd name="T6" fmla="*/ 53 w 53"/>
                <a:gd name="T7" fmla="*/ 26 h 52"/>
                <a:gd name="T8" fmla="*/ 53 w 53"/>
                <a:gd name="T9" fmla="*/ 19 h 52"/>
                <a:gd name="T10" fmla="*/ 49 w 53"/>
                <a:gd name="T11" fmla="*/ 12 h 52"/>
                <a:gd name="T12" fmla="*/ 46 w 53"/>
                <a:gd name="T13" fmla="*/ 7 h 52"/>
                <a:gd name="T14" fmla="*/ 41 w 53"/>
                <a:gd name="T15" fmla="*/ 3 h 52"/>
                <a:gd name="T16" fmla="*/ 34 w 53"/>
                <a:gd name="T17" fmla="*/ 0 h 52"/>
                <a:gd name="T18" fmla="*/ 27 w 53"/>
                <a:gd name="T19" fmla="*/ 0 h 52"/>
                <a:gd name="T20" fmla="*/ 20 w 53"/>
                <a:gd name="T21" fmla="*/ 0 h 52"/>
                <a:gd name="T22" fmla="*/ 13 w 53"/>
                <a:gd name="T23" fmla="*/ 3 h 52"/>
                <a:gd name="T24" fmla="*/ 7 w 53"/>
                <a:gd name="T25" fmla="*/ 7 h 52"/>
                <a:gd name="T26" fmla="*/ 4 w 53"/>
                <a:gd name="T27" fmla="*/ 12 h 52"/>
                <a:gd name="T28" fmla="*/ 0 w 53"/>
                <a:gd name="T29" fmla="*/ 19 h 52"/>
                <a:gd name="T30" fmla="*/ 0 w 53"/>
                <a:gd name="T31" fmla="*/ 26 h 52"/>
                <a:gd name="T32" fmla="*/ 0 w 53"/>
                <a:gd name="T33" fmla="*/ 33 h 52"/>
                <a:gd name="T34" fmla="*/ 4 w 53"/>
                <a:gd name="T35" fmla="*/ 38 h 52"/>
                <a:gd name="T36" fmla="*/ 7 w 53"/>
                <a:gd name="T37" fmla="*/ 45 h 52"/>
                <a:gd name="T38" fmla="*/ 13 w 53"/>
                <a:gd name="T39" fmla="*/ 49 h 52"/>
                <a:gd name="T40" fmla="*/ 20 w 53"/>
                <a:gd name="T41" fmla="*/ 52 h 52"/>
                <a:gd name="T42" fmla="*/ 27 w 53"/>
                <a:gd name="T43" fmla="*/ 52 h 52"/>
                <a:gd name="T44" fmla="*/ 34 w 53"/>
                <a:gd name="T45" fmla="*/ 52 h 52"/>
                <a:gd name="T46" fmla="*/ 41 w 53"/>
                <a:gd name="T47" fmla="*/ 49 h 52"/>
                <a:gd name="T48" fmla="*/ 46 w 53"/>
                <a:gd name="T49" fmla="*/ 45 h 52"/>
                <a:gd name="T50" fmla="*/ 46 w 53"/>
                <a:gd name="T51"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2">
                  <a:moveTo>
                    <a:pt x="46" y="45"/>
                  </a:moveTo>
                  <a:lnTo>
                    <a:pt x="49" y="38"/>
                  </a:lnTo>
                  <a:lnTo>
                    <a:pt x="53" y="33"/>
                  </a:lnTo>
                  <a:lnTo>
                    <a:pt x="53" y="26"/>
                  </a:lnTo>
                  <a:lnTo>
                    <a:pt x="53" y="19"/>
                  </a:lnTo>
                  <a:lnTo>
                    <a:pt x="49" y="12"/>
                  </a:lnTo>
                  <a:lnTo>
                    <a:pt x="46" y="7"/>
                  </a:lnTo>
                  <a:lnTo>
                    <a:pt x="41" y="3"/>
                  </a:lnTo>
                  <a:lnTo>
                    <a:pt x="34" y="0"/>
                  </a:lnTo>
                  <a:lnTo>
                    <a:pt x="27" y="0"/>
                  </a:lnTo>
                  <a:lnTo>
                    <a:pt x="20" y="0"/>
                  </a:lnTo>
                  <a:lnTo>
                    <a:pt x="13" y="3"/>
                  </a:lnTo>
                  <a:lnTo>
                    <a:pt x="7" y="7"/>
                  </a:lnTo>
                  <a:lnTo>
                    <a:pt x="4" y="12"/>
                  </a:lnTo>
                  <a:lnTo>
                    <a:pt x="0" y="19"/>
                  </a:lnTo>
                  <a:lnTo>
                    <a:pt x="0" y="26"/>
                  </a:lnTo>
                  <a:lnTo>
                    <a:pt x="0" y="33"/>
                  </a:lnTo>
                  <a:lnTo>
                    <a:pt x="4" y="38"/>
                  </a:lnTo>
                  <a:lnTo>
                    <a:pt x="7" y="45"/>
                  </a:lnTo>
                  <a:lnTo>
                    <a:pt x="13" y="49"/>
                  </a:lnTo>
                  <a:lnTo>
                    <a:pt x="20" y="52"/>
                  </a:lnTo>
                  <a:lnTo>
                    <a:pt x="27" y="52"/>
                  </a:lnTo>
                  <a:lnTo>
                    <a:pt x="34" y="52"/>
                  </a:lnTo>
                  <a:lnTo>
                    <a:pt x="41" y="49"/>
                  </a:lnTo>
                  <a:lnTo>
                    <a:pt x="46" y="45"/>
                  </a:lnTo>
                  <a:lnTo>
                    <a:pt x="46" y="45"/>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97" name="Freeform 60"/>
            <p:cNvSpPr>
              <a:spLocks/>
            </p:cNvSpPr>
            <p:nvPr/>
          </p:nvSpPr>
          <p:spPr bwMode="auto">
            <a:xfrm>
              <a:off x="4596301" y="5005373"/>
              <a:ext cx="55892" cy="55267"/>
            </a:xfrm>
            <a:custGeom>
              <a:avLst/>
              <a:gdLst>
                <a:gd name="T0" fmla="*/ 46 w 52"/>
                <a:gd name="T1" fmla="*/ 45 h 54"/>
                <a:gd name="T2" fmla="*/ 49 w 52"/>
                <a:gd name="T3" fmla="*/ 40 h 54"/>
                <a:gd name="T4" fmla="*/ 52 w 52"/>
                <a:gd name="T5" fmla="*/ 33 h 54"/>
                <a:gd name="T6" fmla="*/ 52 w 52"/>
                <a:gd name="T7" fmla="*/ 26 h 54"/>
                <a:gd name="T8" fmla="*/ 52 w 52"/>
                <a:gd name="T9" fmla="*/ 19 h 54"/>
                <a:gd name="T10" fmla="*/ 49 w 52"/>
                <a:gd name="T11" fmla="*/ 13 h 54"/>
                <a:gd name="T12" fmla="*/ 46 w 52"/>
                <a:gd name="T13" fmla="*/ 7 h 54"/>
                <a:gd name="T14" fmla="*/ 40 w 52"/>
                <a:gd name="T15" fmla="*/ 3 h 54"/>
                <a:gd name="T16" fmla="*/ 33 w 52"/>
                <a:gd name="T17" fmla="*/ 1 h 54"/>
                <a:gd name="T18" fmla="*/ 26 w 52"/>
                <a:gd name="T19" fmla="*/ 0 h 54"/>
                <a:gd name="T20" fmla="*/ 19 w 52"/>
                <a:gd name="T21" fmla="*/ 1 h 54"/>
                <a:gd name="T22" fmla="*/ 12 w 52"/>
                <a:gd name="T23" fmla="*/ 3 h 54"/>
                <a:gd name="T24" fmla="*/ 7 w 52"/>
                <a:gd name="T25" fmla="*/ 7 h 54"/>
                <a:gd name="T26" fmla="*/ 4 w 52"/>
                <a:gd name="T27" fmla="*/ 13 h 54"/>
                <a:gd name="T28" fmla="*/ 0 w 52"/>
                <a:gd name="T29" fmla="*/ 19 h 54"/>
                <a:gd name="T30" fmla="*/ 0 w 52"/>
                <a:gd name="T31" fmla="*/ 26 h 54"/>
                <a:gd name="T32" fmla="*/ 0 w 52"/>
                <a:gd name="T33" fmla="*/ 33 h 54"/>
                <a:gd name="T34" fmla="*/ 4 w 52"/>
                <a:gd name="T35" fmla="*/ 40 h 54"/>
                <a:gd name="T36" fmla="*/ 7 w 52"/>
                <a:gd name="T37" fmla="*/ 45 h 54"/>
                <a:gd name="T38" fmla="*/ 12 w 52"/>
                <a:gd name="T39" fmla="*/ 50 h 54"/>
                <a:gd name="T40" fmla="*/ 19 w 52"/>
                <a:gd name="T41" fmla="*/ 52 h 54"/>
                <a:gd name="T42" fmla="*/ 26 w 52"/>
                <a:gd name="T43" fmla="*/ 54 h 54"/>
                <a:gd name="T44" fmla="*/ 33 w 52"/>
                <a:gd name="T45" fmla="*/ 52 h 54"/>
                <a:gd name="T46" fmla="*/ 40 w 52"/>
                <a:gd name="T47" fmla="*/ 50 h 54"/>
                <a:gd name="T48" fmla="*/ 46 w 52"/>
                <a:gd name="T49" fmla="*/ 45 h 54"/>
                <a:gd name="T50" fmla="*/ 46 w 52"/>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6" y="45"/>
                  </a:moveTo>
                  <a:lnTo>
                    <a:pt x="49" y="40"/>
                  </a:lnTo>
                  <a:lnTo>
                    <a:pt x="52" y="33"/>
                  </a:lnTo>
                  <a:lnTo>
                    <a:pt x="52" y="26"/>
                  </a:lnTo>
                  <a:lnTo>
                    <a:pt x="52" y="19"/>
                  </a:lnTo>
                  <a:lnTo>
                    <a:pt x="49" y="13"/>
                  </a:lnTo>
                  <a:lnTo>
                    <a:pt x="46" y="7"/>
                  </a:lnTo>
                  <a:lnTo>
                    <a:pt x="40" y="3"/>
                  </a:lnTo>
                  <a:lnTo>
                    <a:pt x="33" y="1"/>
                  </a:lnTo>
                  <a:lnTo>
                    <a:pt x="26" y="0"/>
                  </a:lnTo>
                  <a:lnTo>
                    <a:pt x="19" y="1"/>
                  </a:lnTo>
                  <a:lnTo>
                    <a:pt x="12" y="3"/>
                  </a:lnTo>
                  <a:lnTo>
                    <a:pt x="7" y="7"/>
                  </a:lnTo>
                  <a:lnTo>
                    <a:pt x="4" y="13"/>
                  </a:lnTo>
                  <a:lnTo>
                    <a:pt x="0" y="19"/>
                  </a:lnTo>
                  <a:lnTo>
                    <a:pt x="0" y="26"/>
                  </a:lnTo>
                  <a:lnTo>
                    <a:pt x="0" y="33"/>
                  </a:lnTo>
                  <a:lnTo>
                    <a:pt x="4" y="40"/>
                  </a:lnTo>
                  <a:lnTo>
                    <a:pt x="7" y="45"/>
                  </a:lnTo>
                  <a:lnTo>
                    <a:pt x="12" y="50"/>
                  </a:lnTo>
                  <a:lnTo>
                    <a:pt x="19" y="52"/>
                  </a:lnTo>
                  <a:lnTo>
                    <a:pt x="26" y="54"/>
                  </a:lnTo>
                  <a:lnTo>
                    <a:pt x="33" y="52"/>
                  </a:lnTo>
                  <a:lnTo>
                    <a:pt x="40" y="50"/>
                  </a:lnTo>
                  <a:lnTo>
                    <a:pt x="46" y="45"/>
                  </a:lnTo>
                  <a:lnTo>
                    <a:pt x="46" y="45"/>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 name="ZoneTexte 3"/>
            <p:cNvSpPr txBox="1"/>
            <p:nvPr/>
          </p:nvSpPr>
          <p:spPr>
            <a:xfrm>
              <a:off x="95701" y="5670632"/>
              <a:ext cx="1180131" cy="276999"/>
            </a:xfrm>
            <a:prstGeom prst="rect">
              <a:avLst/>
            </a:prstGeom>
            <a:noFill/>
          </p:spPr>
          <p:txBody>
            <a:bodyPr wrap="none" rtlCol="0">
              <a:spAutoFit/>
            </a:bodyPr>
            <a:lstStyle/>
            <a:p>
              <a:r>
                <a:rPr lang="fr-FR" sz="1200" b="1" dirty="0"/>
                <a:t>CV &lt; 400 c/ml</a:t>
              </a:r>
            </a:p>
          </p:txBody>
        </p:sp>
        <p:sp>
          <p:nvSpPr>
            <p:cNvPr id="8" name="ZoneTexte 7"/>
            <p:cNvSpPr txBox="1"/>
            <p:nvPr/>
          </p:nvSpPr>
          <p:spPr>
            <a:xfrm>
              <a:off x="1037530" y="4945879"/>
              <a:ext cx="269626" cy="276999"/>
            </a:xfrm>
            <a:prstGeom prst="rect">
              <a:avLst/>
            </a:prstGeom>
            <a:noFill/>
          </p:spPr>
          <p:txBody>
            <a:bodyPr wrap="none" rtlCol="0">
              <a:spAutoFit/>
            </a:bodyPr>
            <a:lstStyle/>
            <a:p>
              <a:r>
                <a:rPr lang="fr-FR" sz="1200" dirty="0"/>
                <a:t>1</a:t>
              </a:r>
            </a:p>
          </p:txBody>
        </p:sp>
        <p:sp>
          <p:nvSpPr>
            <p:cNvPr id="68" name="ZoneTexte 67"/>
            <p:cNvSpPr txBox="1"/>
            <p:nvPr/>
          </p:nvSpPr>
          <p:spPr>
            <a:xfrm>
              <a:off x="952572" y="4421633"/>
              <a:ext cx="354584" cy="276999"/>
            </a:xfrm>
            <a:prstGeom prst="rect">
              <a:avLst/>
            </a:prstGeom>
            <a:noFill/>
          </p:spPr>
          <p:txBody>
            <a:bodyPr wrap="none" rtlCol="0">
              <a:spAutoFit/>
            </a:bodyPr>
            <a:lstStyle/>
            <a:p>
              <a:r>
                <a:rPr lang="fr-FR" sz="1200" dirty="0"/>
                <a:t>10</a:t>
              </a:r>
            </a:p>
          </p:txBody>
        </p:sp>
        <p:sp>
          <p:nvSpPr>
            <p:cNvPr id="69" name="ZoneTexte 68"/>
            <p:cNvSpPr txBox="1"/>
            <p:nvPr/>
          </p:nvSpPr>
          <p:spPr>
            <a:xfrm>
              <a:off x="867612" y="3891483"/>
              <a:ext cx="439544" cy="276999"/>
            </a:xfrm>
            <a:prstGeom prst="rect">
              <a:avLst/>
            </a:prstGeom>
            <a:noFill/>
          </p:spPr>
          <p:txBody>
            <a:bodyPr wrap="none" rtlCol="0">
              <a:spAutoFit/>
            </a:bodyPr>
            <a:lstStyle/>
            <a:p>
              <a:r>
                <a:rPr lang="fr-FR" sz="1200" dirty="0"/>
                <a:t>100</a:t>
              </a:r>
            </a:p>
          </p:txBody>
        </p:sp>
        <p:sp>
          <p:nvSpPr>
            <p:cNvPr id="80" name="ZoneTexte 79"/>
            <p:cNvSpPr txBox="1"/>
            <p:nvPr/>
          </p:nvSpPr>
          <p:spPr>
            <a:xfrm>
              <a:off x="1394707" y="5670632"/>
              <a:ext cx="458780" cy="276999"/>
            </a:xfrm>
            <a:prstGeom prst="rect">
              <a:avLst/>
            </a:prstGeom>
            <a:noFill/>
          </p:spPr>
          <p:txBody>
            <a:bodyPr wrap="none" rtlCol="0">
              <a:spAutoFit/>
            </a:bodyPr>
            <a:lstStyle/>
            <a:p>
              <a:r>
                <a:rPr lang="fr-FR" sz="1200" b="1" dirty="0"/>
                <a:t>OUI</a:t>
              </a:r>
            </a:p>
          </p:txBody>
        </p:sp>
        <p:sp>
          <p:nvSpPr>
            <p:cNvPr id="81" name="ZoneTexte 80"/>
            <p:cNvSpPr txBox="1"/>
            <p:nvPr/>
          </p:nvSpPr>
          <p:spPr>
            <a:xfrm>
              <a:off x="3201923" y="5670632"/>
              <a:ext cx="526106" cy="276999"/>
            </a:xfrm>
            <a:prstGeom prst="rect">
              <a:avLst/>
            </a:prstGeom>
            <a:noFill/>
          </p:spPr>
          <p:txBody>
            <a:bodyPr wrap="none" rtlCol="0">
              <a:spAutoFit/>
            </a:bodyPr>
            <a:lstStyle/>
            <a:p>
              <a:r>
                <a:rPr lang="fr-FR" sz="1200" b="1" dirty="0"/>
                <a:t>NON</a:t>
              </a:r>
            </a:p>
          </p:txBody>
        </p:sp>
        <p:sp>
          <p:nvSpPr>
            <p:cNvPr id="82" name="ZoneTexte 81"/>
            <p:cNvSpPr txBox="1"/>
            <p:nvPr/>
          </p:nvSpPr>
          <p:spPr>
            <a:xfrm>
              <a:off x="2636278" y="5670632"/>
              <a:ext cx="458780" cy="276999"/>
            </a:xfrm>
            <a:prstGeom prst="rect">
              <a:avLst/>
            </a:prstGeom>
            <a:noFill/>
          </p:spPr>
          <p:txBody>
            <a:bodyPr wrap="none" rtlCol="0">
              <a:spAutoFit/>
            </a:bodyPr>
            <a:lstStyle/>
            <a:p>
              <a:r>
                <a:rPr lang="fr-FR" sz="1200" b="1" dirty="0"/>
                <a:t>OUI</a:t>
              </a:r>
            </a:p>
          </p:txBody>
        </p:sp>
        <p:sp>
          <p:nvSpPr>
            <p:cNvPr id="83" name="ZoneTexte 82"/>
            <p:cNvSpPr txBox="1"/>
            <p:nvPr/>
          </p:nvSpPr>
          <p:spPr>
            <a:xfrm>
              <a:off x="2006760" y="5670632"/>
              <a:ext cx="526106" cy="276999"/>
            </a:xfrm>
            <a:prstGeom prst="rect">
              <a:avLst/>
            </a:prstGeom>
            <a:noFill/>
          </p:spPr>
          <p:txBody>
            <a:bodyPr wrap="none" rtlCol="0">
              <a:spAutoFit/>
            </a:bodyPr>
            <a:lstStyle/>
            <a:p>
              <a:r>
                <a:rPr lang="fr-FR" sz="1200" b="1" dirty="0"/>
                <a:t>NON</a:t>
              </a:r>
            </a:p>
          </p:txBody>
        </p:sp>
        <p:grpSp>
          <p:nvGrpSpPr>
            <p:cNvPr id="84" name="Grouper 83"/>
            <p:cNvGrpSpPr/>
            <p:nvPr/>
          </p:nvGrpSpPr>
          <p:grpSpPr>
            <a:xfrm>
              <a:off x="2397033" y="4580030"/>
              <a:ext cx="55892" cy="324000"/>
              <a:chOff x="6262661" y="3314851"/>
              <a:chExt cx="53220" cy="298849"/>
            </a:xfrm>
          </p:grpSpPr>
          <p:sp>
            <p:nvSpPr>
              <p:cNvPr id="85" name="Line 48"/>
              <p:cNvSpPr>
                <a:spLocks noChangeShapeType="1"/>
              </p:cNvSpPr>
              <p:nvPr/>
            </p:nvSpPr>
            <p:spPr bwMode="auto">
              <a:xfrm flipV="1">
                <a:off x="6289271" y="3314851"/>
                <a:ext cx="0" cy="298849"/>
              </a:xfrm>
              <a:prstGeom prst="line">
                <a:avLst/>
              </a:prstGeom>
              <a:noFill/>
              <a:ln w="3016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Freeform 53"/>
              <p:cNvSpPr>
                <a:spLocks/>
              </p:cNvSpPr>
              <p:nvPr/>
            </p:nvSpPr>
            <p:spPr bwMode="auto">
              <a:xfrm>
                <a:off x="6262661" y="3436642"/>
                <a:ext cx="53220" cy="55267"/>
              </a:xfrm>
              <a:custGeom>
                <a:avLst/>
                <a:gdLst>
                  <a:gd name="T0" fmla="*/ 45 w 52"/>
                  <a:gd name="T1" fmla="*/ 45 h 54"/>
                  <a:gd name="T2" fmla="*/ 49 w 52"/>
                  <a:gd name="T3" fmla="*/ 40 h 54"/>
                  <a:gd name="T4" fmla="*/ 52 w 52"/>
                  <a:gd name="T5" fmla="*/ 33 h 54"/>
                  <a:gd name="T6" fmla="*/ 52 w 52"/>
                  <a:gd name="T7" fmla="*/ 26 h 54"/>
                  <a:gd name="T8" fmla="*/ 52 w 52"/>
                  <a:gd name="T9" fmla="*/ 19 h 54"/>
                  <a:gd name="T10" fmla="*/ 49 w 52"/>
                  <a:gd name="T11" fmla="*/ 14 h 54"/>
                  <a:gd name="T12" fmla="*/ 45 w 52"/>
                  <a:gd name="T13" fmla="*/ 9 h 54"/>
                  <a:gd name="T14" fmla="*/ 40 w 52"/>
                  <a:gd name="T15" fmla="*/ 3 h 54"/>
                  <a:gd name="T16" fmla="*/ 33 w 52"/>
                  <a:gd name="T17" fmla="*/ 2 h 54"/>
                  <a:gd name="T18" fmla="*/ 26 w 52"/>
                  <a:gd name="T19" fmla="*/ 0 h 54"/>
                  <a:gd name="T20" fmla="*/ 19 w 52"/>
                  <a:gd name="T21" fmla="*/ 2 h 54"/>
                  <a:gd name="T22" fmla="*/ 12 w 52"/>
                  <a:gd name="T23" fmla="*/ 3 h 54"/>
                  <a:gd name="T24" fmla="*/ 7 w 52"/>
                  <a:gd name="T25" fmla="*/ 9 h 54"/>
                  <a:gd name="T26" fmla="*/ 3 w 52"/>
                  <a:gd name="T27" fmla="*/ 14 h 54"/>
                  <a:gd name="T28" fmla="*/ 0 w 52"/>
                  <a:gd name="T29" fmla="*/ 19 h 54"/>
                  <a:gd name="T30" fmla="*/ 0 w 52"/>
                  <a:gd name="T31" fmla="*/ 26 h 54"/>
                  <a:gd name="T32" fmla="*/ 0 w 52"/>
                  <a:gd name="T33" fmla="*/ 33 h 54"/>
                  <a:gd name="T34" fmla="*/ 3 w 52"/>
                  <a:gd name="T35" fmla="*/ 40 h 54"/>
                  <a:gd name="T36" fmla="*/ 7 w 52"/>
                  <a:gd name="T37" fmla="*/ 45 h 54"/>
                  <a:gd name="T38" fmla="*/ 12 w 52"/>
                  <a:gd name="T39" fmla="*/ 50 h 54"/>
                  <a:gd name="T40" fmla="*/ 19 w 52"/>
                  <a:gd name="T41" fmla="*/ 52 h 54"/>
                  <a:gd name="T42" fmla="*/ 26 w 52"/>
                  <a:gd name="T43" fmla="*/ 54 h 54"/>
                  <a:gd name="T44" fmla="*/ 33 w 52"/>
                  <a:gd name="T45" fmla="*/ 52 h 54"/>
                  <a:gd name="T46" fmla="*/ 40 w 52"/>
                  <a:gd name="T47" fmla="*/ 50 h 54"/>
                  <a:gd name="T48" fmla="*/ 45 w 52"/>
                  <a:gd name="T49" fmla="*/ 45 h 54"/>
                  <a:gd name="T50" fmla="*/ 45 w 52"/>
                  <a:gd name="T5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45" y="45"/>
                    </a:moveTo>
                    <a:lnTo>
                      <a:pt x="49" y="40"/>
                    </a:lnTo>
                    <a:lnTo>
                      <a:pt x="52" y="33"/>
                    </a:lnTo>
                    <a:lnTo>
                      <a:pt x="52" y="26"/>
                    </a:lnTo>
                    <a:lnTo>
                      <a:pt x="52" y="19"/>
                    </a:lnTo>
                    <a:lnTo>
                      <a:pt x="49" y="14"/>
                    </a:lnTo>
                    <a:lnTo>
                      <a:pt x="45" y="9"/>
                    </a:lnTo>
                    <a:lnTo>
                      <a:pt x="40" y="3"/>
                    </a:lnTo>
                    <a:lnTo>
                      <a:pt x="33" y="2"/>
                    </a:lnTo>
                    <a:lnTo>
                      <a:pt x="26" y="0"/>
                    </a:lnTo>
                    <a:lnTo>
                      <a:pt x="19" y="2"/>
                    </a:lnTo>
                    <a:lnTo>
                      <a:pt x="12" y="3"/>
                    </a:lnTo>
                    <a:lnTo>
                      <a:pt x="7" y="9"/>
                    </a:lnTo>
                    <a:lnTo>
                      <a:pt x="3" y="14"/>
                    </a:lnTo>
                    <a:lnTo>
                      <a:pt x="0" y="19"/>
                    </a:lnTo>
                    <a:lnTo>
                      <a:pt x="0" y="26"/>
                    </a:lnTo>
                    <a:lnTo>
                      <a:pt x="0" y="33"/>
                    </a:lnTo>
                    <a:lnTo>
                      <a:pt x="3" y="40"/>
                    </a:lnTo>
                    <a:lnTo>
                      <a:pt x="7" y="45"/>
                    </a:lnTo>
                    <a:lnTo>
                      <a:pt x="12" y="50"/>
                    </a:lnTo>
                    <a:lnTo>
                      <a:pt x="19" y="52"/>
                    </a:lnTo>
                    <a:lnTo>
                      <a:pt x="26" y="54"/>
                    </a:lnTo>
                    <a:lnTo>
                      <a:pt x="33" y="52"/>
                    </a:lnTo>
                    <a:lnTo>
                      <a:pt x="40" y="50"/>
                    </a:lnTo>
                    <a:lnTo>
                      <a:pt x="45" y="45"/>
                    </a:lnTo>
                    <a:lnTo>
                      <a:pt x="45" y="45"/>
                    </a:lnTo>
                    <a:close/>
                  </a:path>
                </a:pathLst>
              </a:custGeom>
              <a:solidFill>
                <a:srgbClr val="0033FF"/>
              </a:solidFill>
              <a:ln w="0">
                <a:solidFill>
                  <a:srgbClr val="00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87" name="ZoneTexte 86"/>
            <p:cNvSpPr txBox="1"/>
            <p:nvPr/>
          </p:nvSpPr>
          <p:spPr>
            <a:xfrm>
              <a:off x="4506529" y="5670632"/>
              <a:ext cx="526106" cy="276999"/>
            </a:xfrm>
            <a:prstGeom prst="rect">
              <a:avLst/>
            </a:prstGeom>
            <a:noFill/>
          </p:spPr>
          <p:txBody>
            <a:bodyPr wrap="none" rtlCol="0">
              <a:spAutoFit/>
            </a:bodyPr>
            <a:lstStyle/>
            <a:p>
              <a:r>
                <a:rPr lang="fr-FR" sz="1200" b="1" dirty="0"/>
                <a:t>NON</a:t>
              </a:r>
            </a:p>
          </p:txBody>
        </p:sp>
        <p:sp>
          <p:nvSpPr>
            <p:cNvPr id="88" name="ZoneTexte 87"/>
            <p:cNvSpPr txBox="1"/>
            <p:nvPr/>
          </p:nvSpPr>
          <p:spPr>
            <a:xfrm>
              <a:off x="3940885" y="5670632"/>
              <a:ext cx="458780" cy="276999"/>
            </a:xfrm>
            <a:prstGeom prst="rect">
              <a:avLst/>
            </a:prstGeom>
            <a:noFill/>
          </p:spPr>
          <p:txBody>
            <a:bodyPr wrap="none" rtlCol="0">
              <a:spAutoFit/>
            </a:bodyPr>
            <a:lstStyle/>
            <a:p>
              <a:r>
                <a:rPr lang="fr-FR" sz="1200" b="1" dirty="0"/>
                <a:t>OUI</a:t>
              </a:r>
            </a:p>
          </p:txBody>
        </p:sp>
        <p:cxnSp>
          <p:nvCxnSpPr>
            <p:cNvPr id="66" name="Connecteur droit 65"/>
            <p:cNvCxnSpPr/>
            <p:nvPr/>
          </p:nvCxnSpPr>
          <p:spPr bwMode="auto">
            <a:xfrm flipV="1">
              <a:off x="2006760" y="4190703"/>
              <a:ext cx="0" cy="1440000"/>
            </a:xfrm>
            <a:prstGeom prst="line">
              <a:avLst/>
            </a:prstGeom>
            <a:solidFill>
              <a:schemeClr val="accent1"/>
            </a:solidFill>
            <a:ln w="9525" cap="flat" cmpd="sng" algn="ctr">
              <a:solidFill>
                <a:schemeClr val="tx1"/>
              </a:solidFill>
              <a:prstDash val="dot"/>
              <a:round/>
              <a:headEnd type="none" w="med" len="med"/>
              <a:tailEnd type="none" w="med" len="med"/>
            </a:ln>
            <a:effectLst/>
          </p:spPr>
        </p:cxnSp>
        <p:cxnSp>
          <p:nvCxnSpPr>
            <p:cNvPr id="91" name="Connecteur droit 90"/>
            <p:cNvCxnSpPr/>
            <p:nvPr/>
          </p:nvCxnSpPr>
          <p:spPr bwMode="auto">
            <a:xfrm flipV="1">
              <a:off x="2589829" y="4190703"/>
              <a:ext cx="0" cy="1440000"/>
            </a:xfrm>
            <a:prstGeom prst="line">
              <a:avLst/>
            </a:prstGeom>
            <a:solidFill>
              <a:schemeClr val="accent1"/>
            </a:solidFill>
            <a:ln w="9525" cap="flat" cmpd="sng" algn="ctr">
              <a:solidFill>
                <a:schemeClr val="tx1"/>
              </a:solidFill>
              <a:prstDash val="dot"/>
              <a:round/>
              <a:headEnd type="none" w="med" len="med"/>
              <a:tailEnd type="none" w="med" len="med"/>
            </a:ln>
            <a:effectLst/>
          </p:spPr>
        </p:cxnSp>
        <p:cxnSp>
          <p:nvCxnSpPr>
            <p:cNvPr id="92" name="Connecteur droit 91"/>
            <p:cNvCxnSpPr/>
            <p:nvPr/>
          </p:nvCxnSpPr>
          <p:spPr bwMode="auto">
            <a:xfrm flipV="1">
              <a:off x="3231750" y="4190703"/>
              <a:ext cx="0" cy="1440000"/>
            </a:xfrm>
            <a:prstGeom prst="line">
              <a:avLst/>
            </a:prstGeom>
            <a:solidFill>
              <a:schemeClr val="accent1"/>
            </a:solidFill>
            <a:ln w="9525" cap="flat" cmpd="sng" algn="ctr">
              <a:solidFill>
                <a:schemeClr val="tx1"/>
              </a:solidFill>
              <a:prstDash val="dot"/>
              <a:round/>
              <a:headEnd type="none" w="med" len="med"/>
              <a:tailEnd type="none" w="med" len="med"/>
            </a:ln>
            <a:effectLst/>
          </p:spPr>
        </p:cxnSp>
        <p:cxnSp>
          <p:nvCxnSpPr>
            <p:cNvPr id="93" name="Connecteur droit 92"/>
            <p:cNvCxnSpPr/>
            <p:nvPr/>
          </p:nvCxnSpPr>
          <p:spPr bwMode="auto">
            <a:xfrm flipV="1">
              <a:off x="3829638" y="4190703"/>
              <a:ext cx="0" cy="1440000"/>
            </a:xfrm>
            <a:prstGeom prst="line">
              <a:avLst/>
            </a:prstGeom>
            <a:solidFill>
              <a:schemeClr val="accent1"/>
            </a:solidFill>
            <a:ln w="9525" cap="flat" cmpd="sng" algn="ctr">
              <a:solidFill>
                <a:schemeClr val="tx1"/>
              </a:solidFill>
              <a:prstDash val="dot"/>
              <a:round/>
              <a:headEnd type="none" w="med" len="med"/>
              <a:tailEnd type="none" w="med" len="med"/>
            </a:ln>
            <a:effectLst/>
          </p:spPr>
        </p:cxnSp>
        <p:cxnSp>
          <p:nvCxnSpPr>
            <p:cNvPr id="94" name="Connecteur droit 93"/>
            <p:cNvCxnSpPr/>
            <p:nvPr/>
          </p:nvCxnSpPr>
          <p:spPr bwMode="auto">
            <a:xfrm flipV="1">
              <a:off x="4445314" y="4190703"/>
              <a:ext cx="0" cy="1440000"/>
            </a:xfrm>
            <a:prstGeom prst="line">
              <a:avLst/>
            </a:prstGeom>
            <a:solidFill>
              <a:schemeClr val="accent1"/>
            </a:solidFill>
            <a:ln w="9525" cap="flat" cmpd="sng" algn="ctr">
              <a:solidFill>
                <a:schemeClr val="tx1"/>
              </a:solidFill>
              <a:prstDash val="dot"/>
              <a:round/>
              <a:headEnd type="none" w="med" len="med"/>
              <a:tailEnd type="none" w="med" len="med"/>
            </a:ln>
            <a:effectLst/>
          </p:spPr>
        </p:cxnSp>
        <p:sp>
          <p:nvSpPr>
            <p:cNvPr id="67" name="ZoneTexte 66"/>
            <p:cNvSpPr txBox="1"/>
            <p:nvPr/>
          </p:nvSpPr>
          <p:spPr>
            <a:xfrm>
              <a:off x="1457946" y="6028025"/>
              <a:ext cx="941283" cy="276999"/>
            </a:xfrm>
            <a:prstGeom prst="rect">
              <a:avLst/>
            </a:prstGeom>
            <a:noFill/>
          </p:spPr>
          <p:txBody>
            <a:bodyPr wrap="none" rtlCol="0">
              <a:spAutoFit/>
            </a:bodyPr>
            <a:lstStyle/>
            <a:p>
              <a:r>
                <a:rPr lang="fr-FR" sz="1200" b="1" dirty="0"/>
                <a:t>≤ 100/mm</a:t>
              </a:r>
              <a:r>
                <a:rPr lang="fr-FR" sz="1200" b="1" baseline="30000" dirty="0"/>
                <a:t>3</a:t>
              </a:r>
            </a:p>
          </p:txBody>
        </p:sp>
        <p:sp>
          <p:nvSpPr>
            <p:cNvPr id="96" name="ZoneTexte 95"/>
            <p:cNvSpPr txBox="1"/>
            <p:nvPr/>
          </p:nvSpPr>
          <p:spPr>
            <a:xfrm>
              <a:off x="2582930" y="6028025"/>
              <a:ext cx="1119217" cy="276999"/>
            </a:xfrm>
            <a:prstGeom prst="rect">
              <a:avLst/>
            </a:prstGeom>
            <a:noFill/>
          </p:spPr>
          <p:txBody>
            <a:bodyPr wrap="none" rtlCol="0">
              <a:spAutoFit/>
            </a:bodyPr>
            <a:lstStyle/>
            <a:p>
              <a:r>
                <a:rPr lang="fr-FR" sz="1200" b="1" dirty="0"/>
                <a:t>100-200/mm</a:t>
              </a:r>
              <a:r>
                <a:rPr lang="fr-FR" sz="1200" b="1" baseline="30000" dirty="0"/>
                <a:t>3</a:t>
              </a:r>
            </a:p>
          </p:txBody>
        </p:sp>
        <p:sp>
          <p:nvSpPr>
            <p:cNvPr id="71" name="Rectangle 70"/>
            <p:cNvSpPr/>
            <p:nvPr/>
          </p:nvSpPr>
          <p:spPr>
            <a:xfrm>
              <a:off x="828407" y="6028025"/>
              <a:ext cx="490840" cy="276999"/>
            </a:xfrm>
            <a:prstGeom prst="rect">
              <a:avLst/>
            </a:prstGeom>
          </p:spPr>
          <p:txBody>
            <a:bodyPr wrap="none">
              <a:spAutoFit/>
            </a:bodyPr>
            <a:lstStyle/>
            <a:p>
              <a:r>
                <a:rPr lang="fr-FR" sz="1200" b="1" dirty="0"/>
                <a:t>CD4</a:t>
              </a:r>
            </a:p>
          </p:txBody>
        </p:sp>
        <p:sp>
          <p:nvSpPr>
            <p:cNvPr id="98" name="ZoneTexte 97"/>
            <p:cNvSpPr txBox="1"/>
            <p:nvPr/>
          </p:nvSpPr>
          <p:spPr>
            <a:xfrm>
              <a:off x="3978982" y="6028025"/>
              <a:ext cx="946093" cy="276999"/>
            </a:xfrm>
            <a:prstGeom prst="rect">
              <a:avLst/>
            </a:prstGeom>
            <a:noFill/>
          </p:spPr>
          <p:txBody>
            <a:bodyPr wrap="none" rtlCol="0">
              <a:spAutoFit/>
            </a:bodyPr>
            <a:lstStyle/>
            <a:p>
              <a:r>
                <a:rPr lang="fr-FR" sz="1200" b="1" dirty="0"/>
                <a:t>&gt; 200/mm</a:t>
              </a:r>
              <a:r>
                <a:rPr lang="fr-FR" sz="1200" b="1" baseline="30000" dirty="0"/>
                <a:t>3</a:t>
              </a:r>
            </a:p>
          </p:txBody>
        </p:sp>
        <p:cxnSp>
          <p:nvCxnSpPr>
            <p:cNvPr id="77" name="Connecteur droit 76"/>
            <p:cNvCxnSpPr/>
            <p:nvPr/>
          </p:nvCxnSpPr>
          <p:spPr bwMode="auto">
            <a:xfrm>
              <a:off x="1386658" y="6012258"/>
              <a:ext cx="120317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1" name="Connecteur droit 100"/>
            <p:cNvCxnSpPr/>
            <p:nvPr/>
          </p:nvCxnSpPr>
          <p:spPr bwMode="auto">
            <a:xfrm>
              <a:off x="2684522" y="6012258"/>
              <a:ext cx="120317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2" name="Connecteur droit 101"/>
            <p:cNvCxnSpPr/>
            <p:nvPr/>
          </p:nvCxnSpPr>
          <p:spPr bwMode="auto">
            <a:xfrm>
              <a:off x="3940885" y="6012258"/>
              <a:ext cx="120317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8" name="ZoneTexte 77"/>
            <p:cNvSpPr txBox="1"/>
            <p:nvPr/>
          </p:nvSpPr>
          <p:spPr>
            <a:xfrm>
              <a:off x="1347257" y="4347690"/>
              <a:ext cx="397866" cy="276999"/>
            </a:xfrm>
            <a:prstGeom prst="rect">
              <a:avLst/>
            </a:prstGeom>
            <a:noFill/>
          </p:spPr>
          <p:txBody>
            <a:bodyPr wrap="none" rtlCol="0">
              <a:spAutoFit/>
            </a:bodyPr>
            <a:lstStyle/>
            <a:p>
              <a:r>
                <a:rPr lang="fr-FR" sz="1200" dirty="0"/>
                <a:t>4,4</a:t>
              </a:r>
            </a:p>
          </p:txBody>
        </p:sp>
        <p:sp>
          <p:nvSpPr>
            <p:cNvPr id="104" name="ZoneTexte 103"/>
            <p:cNvSpPr txBox="1"/>
            <p:nvPr/>
          </p:nvSpPr>
          <p:spPr>
            <a:xfrm>
              <a:off x="1445894" y="4915494"/>
              <a:ext cx="397866" cy="276999"/>
            </a:xfrm>
            <a:prstGeom prst="rect">
              <a:avLst/>
            </a:prstGeom>
            <a:noFill/>
          </p:spPr>
          <p:txBody>
            <a:bodyPr wrap="none" rtlCol="0">
              <a:spAutoFit/>
            </a:bodyPr>
            <a:lstStyle/>
            <a:p>
              <a:r>
                <a:rPr lang="fr-FR" sz="1200" dirty="0"/>
                <a:t>1,8</a:t>
              </a:r>
            </a:p>
          </p:txBody>
        </p:sp>
        <p:sp>
          <p:nvSpPr>
            <p:cNvPr id="105" name="ZoneTexte 104"/>
            <p:cNvSpPr txBox="1"/>
            <p:nvPr/>
          </p:nvSpPr>
          <p:spPr>
            <a:xfrm>
              <a:off x="2284638" y="4327433"/>
              <a:ext cx="397866" cy="276999"/>
            </a:xfrm>
            <a:prstGeom prst="rect">
              <a:avLst/>
            </a:prstGeom>
            <a:noFill/>
          </p:spPr>
          <p:txBody>
            <a:bodyPr wrap="none" rtlCol="0">
              <a:spAutoFit/>
            </a:bodyPr>
            <a:lstStyle/>
            <a:p>
              <a:r>
                <a:rPr lang="fr-FR" sz="1200" dirty="0"/>
                <a:t>4,4</a:t>
              </a:r>
            </a:p>
          </p:txBody>
        </p:sp>
        <p:sp>
          <p:nvSpPr>
            <p:cNvPr id="106" name="ZoneTexte 105"/>
            <p:cNvSpPr txBox="1"/>
            <p:nvPr/>
          </p:nvSpPr>
          <p:spPr>
            <a:xfrm>
              <a:off x="1961936" y="4404999"/>
              <a:ext cx="397866" cy="276999"/>
            </a:xfrm>
            <a:prstGeom prst="rect">
              <a:avLst/>
            </a:prstGeom>
            <a:noFill/>
          </p:spPr>
          <p:txBody>
            <a:bodyPr wrap="none" rtlCol="0">
              <a:spAutoFit/>
            </a:bodyPr>
            <a:lstStyle/>
            <a:p>
              <a:r>
                <a:rPr lang="fr-FR" sz="1200" dirty="0"/>
                <a:t>4,3</a:t>
              </a:r>
            </a:p>
          </p:txBody>
        </p:sp>
        <p:sp>
          <p:nvSpPr>
            <p:cNvPr id="107" name="ZoneTexte 106"/>
            <p:cNvSpPr txBox="1"/>
            <p:nvPr/>
          </p:nvSpPr>
          <p:spPr>
            <a:xfrm>
              <a:off x="2629767" y="4613430"/>
              <a:ext cx="397866" cy="276999"/>
            </a:xfrm>
            <a:prstGeom prst="rect">
              <a:avLst/>
            </a:prstGeom>
            <a:noFill/>
          </p:spPr>
          <p:txBody>
            <a:bodyPr wrap="none" rtlCol="0">
              <a:spAutoFit/>
            </a:bodyPr>
            <a:lstStyle/>
            <a:p>
              <a:r>
                <a:rPr lang="fr-FR" sz="1200" dirty="0"/>
                <a:t>1,9</a:t>
              </a:r>
            </a:p>
          </p:txBody>
        </p:sp>
        <p:sp>
          <p:nvSpPr>
            <p:cNvPr id="108" name="ZoneTexte 107"/>
            <p:cNvSpPr txBox="1"/>
            <p:nvPr/>
          </p:nvSpPr>
          <p:spPr>
            <a:xfrm>
              <a:off x="2723536" y="5081294"/>
              <a:ext cx="397866" cy="276999"/>
            </a:xfrm>
            <a:prstGeom prst="rect">
              <a:avLst/>
            </a:prstGeom>
            <a:noFill/>
          </p:spPr>
          <p:txBody>
            <a:bodyPr wrap="none" rtlCol="0">
              <a:spAutoFit/>
            </a:bodyPr>
            <a:lstStyle/>
            <a:p>
              <a:r>
                <a:rPr lang="fr-FR" sz="1200" dirty="0"/>
                <a:t>0,9</a:t>
              </a:r>
            </a:p>
          </p:txBody>
        </p:sp>
        <p:sp>
          <p:nvSpPr>
            <p:cNvPr id="109" name="ZoneTexte 108"/>
            <p:cNvSpPr txBox="1"/>
            <p:nvPr/>
          </p:nvSpPr>
          <p:spPr>
            <a:xfrm>
              <a:off x="3286719" y="4981833"/>
              <a:ext cx="397866" cy="276999"/>
            </a:xfrm>
            <a:prstGeom prst="rect">
              <a:avLst/>
            </a:prstGeom>
            <a:noFill/>
          </p:spPr>
          <p:txBody>
            <a:bodyPr wrap="none" rtlCol="0">
              <a:spAutoFit/>
            </a:bodyPr>
            <a:lstStyle/>
            <a:p>
              <a:r>
                <a:rPr lang="fr-FR" sz="1200" dirty="0"/>
                <a:t>2,0</a:t>
              </a:r>
            </a:p>
          </p:txBody>
        </p:sp>
        <p:sp>
          <p:nvSpPr>
            <p:cNvPr id="110" name="ZoneTexte 109"/>
            <p:cNvSpPr txBox="1"/>
            <p:nvPr/>
          </p:nvSpPr>
          <p:spPr>
            <a:xfrm>
              <a:off x="3652776" y="4564167"/>
              <a:ext cx="397866" cy="276999"/>
            </a:xfrm>
            <a:prstGeom prst="rect">
              <a:avLst/>
            </a:prstGeom>
            <a:noFill/>
          </p:spPr>
          <p:txBody>
            <a:bodyPr wrap="none" rtlCol="0">
              <a:spAutoFit/>
            </a:bodyPr>
            <a:lstStyle/>
            <a:p>
              <a:r>
                <a:rPr lang="fr-FR" sz="1200" dirty="0"/>
                <a:t>4,3</a:t>
              </a:r>
            </a:p>
          </p:txBody>
        </p:sp>
        <p:sp>
          <p:nvSpPr>
            <p:cNvPr id="111" name="ZoneTexte 110"/>
            <p:cNvSpPr txBox="1"/>
            <p:nvPr/>
          </p:nvSpPr>
          <p:spPr>
            <a:xfrm>
              <a:off x="3672684" y="5199051"/>
              <a:ext cx="397866" cy="276999"/>
            </a:xfrm>
            <a:prstGeom prst="rect">
              <a:avLst/>
            </a:prstGeom>
            <a:noFill/>
          </p:spPr>
          <p:txBody>
            <a:bodyPr wrap="none" rtlCol="0">
              <a:spAutoFit/>
            </a:bodyPr>
            <a:lstStyle/>
            <a:p>
              <a:r>
                <a:rPr lang="fr-FR" sz="1200" dirty="0"/>
                <a:t>0,5</a:t>
              </a:r>
            </a:p>
          </p:txBody>
        </p:sp>
        <p:sp>
          <p:nvSpPr>
            <p:cNvPr id="112" name="ZoneTexte 111"/>
            <p:cNvSpPr txBox="1"/>
            <p:nvPr/>
          </p:nvSpPr>
          <p:spPr>
            <a:xfrm>
              <a:off x="3992522" y="4903491"/>
              <a:ext cx="397866" cy="276999"/>
            </a:xfrm>
            <a:prstGeom prst="rect">
              <a:avLst/>
            </a:prstGeom>
            <a:noFill/>
          </p:spPr>
          <p:txBody>
            <a:bodyPr wrap="none" rtlCol="0">
              <a:spAutoFit/>
            </a:bodyPr>
            <a:lstStyle/>
            <a:p>
              <a:r>
                <a:rPr lang="fr-FR" sz="1200" dirty="0"/>
                <a:t>0,9</a:t>
              </a:r>
            </a:p>
          </p:txBody>
        </p:sp>
        <p:sp>
          <p:nvSpPr>
            <p:cNvPr id="113" name="ZoneTexte 112"/>
            <p:cNvSpPr txBox="1"/>
            <p:nvPr/>
          </p:nvSpPr>
          <p:spPr>
            <a:xfrm>
              <a:off x="4293709" y="4718462"/>
              <a:ext cx="397866" cy="276999"/>
            </a:xfrm>
            <a:prstGeom prst="rect">
              <a:avLst/>
            </a:prstGeom>
            <a:noFill/>
          </p:spPr>
          <p:txBody>
            <a:bodyPr wrap="none" rtlCol="0">
              <a:spAutoFit/>
            </a:bodyPr>
            <a:lstStyle/>
            <a:p>
              <a:r>
                <a:rPr lang="fr-FR" sz="1200" dirty="0"/>
                <a:t>1,4</a:t>
              </a:r>
            </a:p>
          </p:txBody>
        </p:sp>
        <p:sp>
          <p:nvSpPr>
            <p:cNvPr id="114" name="ZoneTexte 113"/>
            <p:cNvSpPr txBox="1"/>
            <p:nvPr/>
          </p:nvSpPr>
          <p:spPr>
            <a:xfrm>
              <a:off x="4910675" y="5369094"/>
              <a:ext cx="397866" cy="276999"/>
            </a:xfrm>
            <a:prstGeom prst="rect">
              <a:avLst/>
            </a:prstGeom>
            <a:noFill/>
          </p:spPr>
          <p:txBody>
            <a:bodyPr wrap="none" rtlCol="0">
              <a:spAutoFit/>
            </a:bodyPr>
            <a:lstStyle/>
            <a:p>
              <a:r>
                <a:rPr lang="fr-FR" sz="1200" dirty="0"/>
                <a:t>0,0</a:t>
              </a:r>
            </a:p>
          </p:txBody>
        </p:sp>
      </p:grpSp>
      <p:grpSp>
        <p:nvGrpSpPr>
          <p:cNvPr id="14" name="Groupe 13"/>
          <p:cNvGrpSpPr/>
          <p:nvPr/>
        </p:nvGrpSpPr>
        <p:grpSpPr>
          <a:xfrm>
            <a:off x="141762" y="6254156"/>
            <a:ext cx="5057407" cy="461665"/>
            <a:chOff x="141762" y="6254156"/>
            <a:chExt cx="5057407" cy="461665"/>
          </a:xfrm>
        </p:grpSpPr>
        <p:sp>
          <p:nvSpPr>
            <p:cNvPr id="2" name="ZoneTexte 1"/>
            <p:cNvSpPr txBox="1"/>
            <p:nvPr/>
          </p:nvSpPr>
          <p:spPr>
            <a:xfrm>
              <a:off x="141762" y="6254156"/>
              <a:ext cx="1197764" cy="461665"/>
            </a:xfrm>
            <a:prstGeom prst="rect">
              <a:avLst/>
            </a:prstGeom>
            <a:noFill/>
          </p:spPr>
          <p:txBody>
            <a:bodyPr wrap="none" rtlCol="0">
              <a:spAutoFit/>
            </a:bodyPr>
            <a:lstStyle/>
            <a:p>
              <a:pPr algn="r"/>
              <a:r>
                <a:rPr lang="fr-FR" sz="1200" dirty="0"/>
                <a:t>n rechute TC</a:t>
              </a:r>
            </a:p>
            <a:p>
              <a:pPr algn="r"/>
              <a:r>
                <a:rPr lang="fr-FR" sz="1200" dirty="0"/>
                <a:t>années-patient</a:t>
              </a:r>
            </a:p>
          </p:txBody>
        </p:sp>
        <p:sp>
          <p:nvSpPr>
            <p:cNvPr id="122" name="ZoneTexte 121"/>
            <p:cNvSpPr txBox="1"/>
            <p:nvPr/>
          </p:nvSpPr>
          <p:spPr>
            <a:xfrm>
              <a:off x="1559725" y="6254156"/>
              <a:ext cx="430001" cy="461665"/>
            </a:xfrm>
            <a:prstGeom prst="rect">
              <a:avLst/>
            </a:prstGeom>
            <a:noFill/>
          </p:spPr>
          <p:txBody>
            <a:bodyPr wrap="none" rtlCol="0">
              <a:spAutoFit/>
            </a:bodyPr>
            <a:lstStyle/>
            <a:p>
              <a:pPr algn="ctr"/>
              <a:r>
                <a:rPr lang="fr-FR" sz="1200" dirty="0"/>
                <a:t>2</a:t>
              </a:r>
            </a:p>
            <a:p>
              <a:pPr algn="ctr"/>
              <a:r>
                <a:rPr lang="fr-FR" sz="1200" dirty="0"/>
                <a:t>112</a:t>
              </a:r>
            </a:p>
          </p:txBody>
        </p:sp>
        <p:sp>
          <p:nvSpPr>
            <p:cNvPr id="123" name="ZoneTexte 122"/>
            <p:cNvSpPr txBox="1"/>
            <p:nvPr/>
          </p:nvSpPr>
          <p:spPr>
            <a:xfrm>
              <a:off x="3133791" y="6254156"/>
              <a:ext cx="441422" cy="461665"/>
            </a:xfrm>
            <a:prstGeom prst="rect">
              <a:avLst/>
            </a:prstGeom>
            <a:noFill/>
          </p:spPr>
          <p:txBody>
            <a:bodyPr wrap="none" rtlCol="0">
              <a:spAutoFit/>
            </a:bodyPr>
            <a:lstStyle/>
            <a:p>
              <a:pPr algn="ctr"/>
              <a:r>
                <a:rPr lang="fr-FR" sz="1200" dirty="0"/>
                <a:t>4</a:t>
              </a:r>
            </a:p>
            <a:p>
              <a:pPr algn="ctr"/>
              <a:r>
                <a:rPr lang="fr-FR" sz="1200" dirty="0"/>
                <a:t>199</a:t>
              </a:r>
            </a:p>
          </p:txBody>
        </p:sp>
        <p:sp>
          <p:nvSpPr>
            <p:cNvPr id="125" name="ZoneTexte 124"/>
            <p:cNvSpPr txBox="1"/>
            <p:nvPr/>
          </p:nvSpPr>
          <p:spPr>
            <a:xfrm>
              <a:off x="3462551" y="6254156"/>
              <a:ext cx="430001" cy="461665"/>
            </a:xfrm>
            <a:prstGeom prst="rect">
              <a:avLst/>
            </a:prstGeom>
            <a:noFill/>
          </p:spPr>
          <p:txBody>
            <a:bodyPr wrap="none" rtlCol="0">
              <a:spAutoFit/>
            </a:bodyPr>
            <a:lstStyle/>
            <a:p>
              <a:pPr algn="ctr"/>
              <a:r>
                <a:rPr lang="fr-FR" sz="1200" dirty="0"/>
                <a:t>5</a:t>
              </a:r>
            </a:p>
            <a:p>
              <a:pPr algn="ctr"/>
              <a:r>
                <a:rPr lang="fr-FR" sz="1200" dirty="0"/>
                <a:t>115</a:t>
              </a:r>
            </a:p>
          </p:txBody>
        </p:sp>
        <p:sp>
          <p:nvSpPr>
            <p:cNvPr id="134" name="ZoneTexte 133"/>
            <p:cNvSpPr txBox="1"/>
            <p:nvPr/>
          </p:nvSpPr>
          <p:spPr>
            <a:xfrm>
              <a:off x="3762866" y="6254156"/>
              <a:ext cx="527007" cy="461665"/>
            </a:xfrm>
            <a:prstGeom prst="rect">
              <a:avLst/>
            </a:prstGeom>
            <a:noFill/>
          </p:spPr>
          <p:txBody>
            <a:bodyPr wrap="none" rtlCol="0">
              <a:spAutoFit/>
            </a:bodyPr>
            <a:lstStyle/>
            <a:p>
              <a:pPr algn="ctr"/>
              <a:r>
                <a:rPr lang="fr-FR" sz="1200" dirty="0"/>
                <a:t>16</a:t>
              </a:r>
            </a:p>
            <a:p>
              <a:pPr algn="ctr"/>
              <a:r>
                <a:rPr lang="fr-FR" sz="1200" dirty="0"/>
                <a:t>3185</a:t>
              </a:r>
            </a:p>
          </p:txBody>
        </p:sp>
        <p:sp>
          <p:nvSpPr>
            <p:cNvPr id="135" name="ZoneTexte 134"/>
            <p:cNvSpPr txBox="1"/>
            <p:nvPr/>
          </p:nvSpPr>
          <p:spPr>
            <a:xfrm>
              <a:off x="4147965" y="6254156"/>
              <a:ext cx="441422" cy="461665"/>
            </a:xfrm>
            <a:prstGeom prst="rect">
              <a:avLst/>
            </a:prstGeom>
            <a:noFill/>
          </p:spPr>
          <p:txBody>
            <a:bodyPr wrap="none" rtlCol="0">
              <a:spAutoFit/>
            </a:bodyPr>
            <a:lstStyle/>
            <a:p>
              <a:pPr algn="ctr"/>
              <a:r>
                <a:rPr lang="fr-FR" sz="1200" dirty="0"/>
                <a:t>5</a:t>
              </a:r>
            </a:p>
            <a:p>
              <a:pPr algn="ctr"/>
              <a:r>
                <a:rPr lang="fr-FR" sz="1200" dirty="0"/>
                <a:t>571</a:t>
              </a:r>
            </a:p>
          </p:txBody>
        </p:sp>
        <p:sp>
          <p:nvSpPr>
            <p:cNvPr id="136" name="ZoneTexte 135"/>
            <p:cNvSpPr txBox="1"/>
            <p:nvPr/>
          </p:nvSpPr>
          <p:spPr>
            <a:xfrm>
              <a:off x="4428401" y="6254156"/>
              <a:ext cx="441422" cy="461665"/>
            </a:xfrm>
            <a:prstGeom prst="rect">
              <a:avLst/>
            </a:prstGeom>
            <a:noFill/>
          </p:spPr>
          <p:txBody>
            <a:bodyPr wrap="none" rtlCol="0">
              <a:spAutoFit/>
            </a:bodyPr>
            <a:lstStyle/>
            <a:p>
              <a:pPr algn="ctr"/>
              <a:r>
                <a:rPr lang="fr-FR" sz="1200" dirty="0"/>
                <a:t>5</a:t>
              </a:r>
            </a:p>
            <a:p>
              <a:pPr algn="ctr"/>
              <a:r>
                <a:rPr lang="fr-FR" sz="1200" dirty="0"/>
                <a:t>360</a:t>
              </a:r>
            </a:p>
          </p:txBody>
        </p:sp>
        <p:sp>
          <p:nvSpPr>
            <p:cNvPr id="137" name="ZoneTexte 136"/>
            <p:cNvSpPr txBox="1"/>
            <p:nvPr/>
          </p:nvSpPr>
          <p:spPr>
            <a:xfrm>
              <a:off x="4757747" y="6254156"/>
              <a:ext cx="441422" cy="461665"/>
            </a:xfrm>
            <a:prstGeom prst="rect">
              <a:avLst/>
            </a:prstGeom>
            <a:noFill/>
          </p:spPr>
          <p:txBody>
            <a:bodyPr wrap="none" rtlCol="0">
              <a:spAutoFit/>
            </a:bodyPr>
            <a:lstStyle/>
            <a:p>
              <a:pPr algn="ctr"/>
              <a:r>
                <a:rPr lang="fr-FR" sz="1200" dirty="0"/>
                <a:t>0</a:t>
              </a:r>
            </a:p>
            <a:p>
              <a:pPr algn="ctr"/>
              <a:r>
                <a:rPr lang="fr-FR" sz="1200" dirty="0"/>
                <a:t>124</a:t>
              </a:r>
            </a:p>
          </p:txBody>
        </p:sp>
        <p:sp>
          <p:nvSpPr>
            <p:cNvPr id="139" name="ZoneTexte 138"/>
            <p:cNvSpPr txBox="1"/>
            <p:nvPr/>
          </p:nvSpPr>
          <p:spPr>
            <a:xfrm>
              <a:off x="1924550" y="6254156"/>
              <a:ext cx="441422" cy="461665"/>
            </a:xfrm>
            <a:prstGeom prst="rect">
              <a:avLst/>
            </a:prstGeom>
            <a:noFill/>
          </p:spPr>
          <p:txBody>
            <a:bodyPr wrap="none" rtlCol="0">
              <a:spAutoFit/>
            </a:bodyPr>
            <a:lstStyle/>
            <a:p>
              <a:pPr algn="ctr"/>
              <a:r>
                <a:rPr lang="fr-FR" sz="1200" dirty="0"/>
                <a:t>17</a:t>
              </a:r>
            </a:p>
            <a:p>
              <a:pPr algn="ctr"/>
              <a:r>
                <a:rPr lang="fr-FR" sz="1200" dirty="0"/>
                <a:t>399</a:t>
              </a:r>
            </a:p>
          </p:txBody>
        </p:sp>
        <p:sp>
          <p:nvSpPr>
            <p:cNvPr id="140" name="ZoneTexte 139"/>
            <p:cNvSpPr txBox="1"/>
            <p:nvPr/>
          </p:nvSpPr>
          <p:spPr>
            <a:xfrm>
              <a:off x="2235447" y="6254156"/>
              <a:ext cx="441422" cy="461665"/>
            </a:xfrm>
            <a:prstGeom prst="rect">
              <a:avLst/>
            </a:prstGeom>
            <a:noFill/>
          </p:spPr>
          <p:txBody>
            <a:bodyPr wrap="none" rtlCol="0">
              <a:spAutoFit/>
            </a:bodyPr>
            <a:lstStyle/>
            <a:p>
              <a:pPr algn="ctr"/>
              <a:r>
                <a:rPr lang="fr-FR" sz="1200" dirty="0"/>
                <a:t>10</a:t>
              </a:r>
            </a:p>
            <a:p>
              <a:pPr algn="ctr"/>
              <a:r>
                <a:rPr lang="fr-FR" sz="1200" dirty="0"/>
                <a:t>227</a:t>
              </a:r>
            </a:p>
          </p:txBody>
        </p:sp>
        <p:sp>
          <p:nvSpPr>
            <p:cNvPr id="141" name="ZoneTexte 140"/>
            <p:cNvSpPr txBox="1"/>
            <p:nvPr/>
          </p:nvSpPr>
          <p:spPr>
            <a:xfrm>
              <a:off x="1257411" y="6254156"/>
              <a:ext cx="441422" cy="461665"/>
            </a:xfrm>
            <a:prstGeom prst="rect">
              <a:avLst/>
            </a:prstGeom>
            <a:noFill/>
          </p:spPr>
          <p:txBody>
            <a:bodyPr wrap="none" rtlCol="0">
              <a:spAutoFit/>
            </a:bodyPr>
            <a:lstStyle/>
            <a:p>
              <a:pPr algn="ctr"/>
              <a:r>
                <a:rPr lang="fr-FR" sz="1200" dirty="0"/>
                <a:t>6</a:t>
              </a:r>
            </a:p>
            <a:p>
              <a:pPr algn="ctr"/>
              <a:r>
                <a:rPr lang="fr-FR" sz="1200" dirty="0"/>
                <a:t>138</a:t>
              </a:r>
            </a:p>
          </p:txBody>
        </p:sp>
        <p:sp>
          <p:nvSpPr>
            <p:cNvPr id="142" name="ZoneTexte 141"/>
            <p:cNvSpPr txBox="1"/>
            <p:nvPr/>
          </p:nvSpPr>
          <p:spPr>
            <a:xfrm>
              <a:off x="2511698" y="6254156"/>
              <a:ext cx="441422" cy="461665"/>
            </a:xfrm>
            <a:prstGeom prst="rect">
              <a:avLst/>
            </a:prstGeom>
            <a:noFill/>
          </p:spPr>
          <p:txBody>
            <a:bodyPr wrap="none" rtlCol="0">
              <a:spAutoFit/>
            </a:bodyPr>
            <a:lstStyle/>
            <a:p>
              <a:pPr algn="ctr"/>
              <a:r>
                <a:rPr lang="fr-FR" sz="1200" dirty="0"/>
                <a:t>7</a:t>
              </a:r>
            </a:p>
            <a:p>
              <a:pPr algn="ctr"/>
              <a:r>
                <a:rPr lang="fr-FR" sz="1200" dirty="0"/>
                <a:t>376</a:t>
              </a:r>
            </a:p>
          </p:txBody>
        </p:sp>
        <p:sp>
          <p:nvSpPr>
            <p:cNvPr id="143" name="ZoneTexte 142"/>
            <p:cNvSpPr txBox="1"/>
            <p:nvPr/>
          </p:nvSpPr>
          <p:spPr>
            <a:xfrm>
              <a:off x="2837536" y="6254156"/>
              <a:ext cx="441422" cy="461665"/>
            </a:xfrm>
            <a:prstGeom prst="rect">
              <a:avLst/>
            </a:prstGeom>
            <a:noFill/>
          </p:spPr>
          <p:txBody>
            <a:bodyPr wrap="none" rtlCol="0">
              <a:spAutoFit/>
            </a:bodyPr>
            <a:lstStyle/>
            <a:p>
              <a:pPr algn="ctr"/>
              <a:r>
                <a:rPr lang="fr-FR" sz="1200" dirty="0"/>
                <a:t>2</a:t>
              </a:r>
            </a:p>
            <a:p>
              <a:pPr algn="ctr"/>
              <a:r>
                <a:rPr lang="fr-FR" sz="1200" dirty="0"/>
                <a:t>224</a:t>
              </a:r>
            </a:p>
          </p:txBody>
        </p:sp>
      </p:grpSp>
      <p:grpSp>
        <p:nvGrpSpPr>
          <p:cNvPr id="9" name="Groupe 8"/>
          <p:cNvGrpSpPr/>
          <p:nvPr/>
        </p:nvGrpSpPr>
        <p:grpSpPr>
          <a:xfrm>
            <a:off x="5320529" y="6121698"/>
            <a:ext cx="3434476" cy="461665"/>
            <a:chOff x="5320529" y="6121698"/>
            <a:chExt cx="3434476" cy="461665"/>
          </a:xfrm>
        </p:grpSpPr>
        <p:sp>
          <p:nvSpPr>
            <p:cNvPr id="144" name="ZoneTexte 143"/>
            <p:cNvSpPr txBox="1"/>
            <p:nvPr/>
          </p:nvSpPr>
          <p:spPr>
            <a:xfrm>
              <a:off x="6423952" y="6121698"/>
              <a:ext cx="441422" cy="461665"/>
            </a:xfrm>
            <a:prstGeom prst="rect">
              <a:avLst/>
            </a:prstGeom>
            <a:noFill/>
          </p:spPr>
          <p:txBody>
            <a:bodyPr wrap="none" rtlCol="0">
              <a:spAutoFit/>
            </a:bodyPr>
            <a:lstStyle/>
            <a:p>
              <a:pPr algn="ctr"/>
              <a:r>
                <a:rPr lang="fr-FR" sz="1200" dirty="0"/>
                <a:t>6</a:t>
              </a:r>
            </a:p>
            <a:p>
              <a:pPr algn="ctr"/>
              <a:r>
                <a:rPr lang="fr-FR" sz="1200" dirty="0"/>
                <a:t>138</a:t>
              </a:r>
            </a:p>
          </p:txBody>
        </p:sp>
        <p:sp>
          <p:nvSpPr>
            <p:cNvPr id="145" name="ZoneTexte 144"/>
            <p:cNvSpPr txBox="1"/>
            <p:nvPr/>
          </p:nvSpPr>
          <p:spPr>
            <a:xfrm>
              <a:off x="7368402" y="6121698"/>
              <a:ext cx="441422" cy="461665"/>
            </a:xfrm>
            <a:prstGeom prst="rect">
              <a:avLst/>
            </a:prstGeom>
            <a:noFill/>
          </p:spPr>
          <p:txBody>
            <a:bodyPr wrap="none" rtlCol="0">
              <a:spAutoFit/>
            </a:bodyPr>
            <a:lstStyle/>
            <a:p>
              <a:pPr algn="ctr"/>
              <a:r>
                <a:rPr lang="fr-FR" sz="1200" dirty="0"/>
                <a:t>7</a:t>
              </a:r>
            </a:p>
            <a:p>
              <a:pPr algn="ctr"/>
              <a:r>
                <a:rPr lang="fr-FR" sz="1200" dirty="0"/>
                <a:t>376</a:t>
              </a:r>
            </a:p>
          </p:txBody>
        </p:sp>
        <p:sp>
          <p:nvSpPr>
            <p:cNvPr id="146" name="ZoneTexte 145"/>
            <p:cNvSpPr txBox="1"/>
            <p:nvPr/>
          </p:nvSpPr>
          <p:spPr>
            <a:xfrm>
              <a:off x="8227998" y="6121698"/>
              <a:ext cx="527007" cy="461665"/>
            </a:xfrm>
            <a:prstGeom prst="rect">
              <a:avLst/>
            </a:prstGeom>
            <a:noFill/>
          </p:spPr>
          <p:txBody>
            <a:bodyPr wrap="none" rtlCol="0">
              <a:spAutoFit/>
            </a:bodyPr>
            <a:lstStyle/>
            <a:p>
              <a:pPr algn="ctr"/>
              <a:r>
                <a:rPr lang="fr-FR" sz="1200" dirty="0"/>
                <a:t>16</a:t>
              </a:r>
            </a:p>
            <a:p>
              <a:pPr algn="ctr"/>
              <a:r>
                <a:rPr lang="fr-FR" sz="1200" dirty="0"/>
                <a:t>3185</a:t>
              </a:r>
            </a:p>
          </p:txBody>
        </p:sp>
        <p:sp>
          <p:nvSpPr>
            <p:cNvPr id="147" name="ZoneTexte 146"/>
            <p:cNvSpPr txBox="1"/>
            <p:nvPr/>
          </p:nvSpPr>
          <p:spPr>
            <a:xfrm>
              <a:off x="5320529" y="6121698"/>
              <a:ext cx="1197765" cy="461665"/>
            </a:xfrm>
            <a:prstGeom prst="rect">
              <a:avLst/>
            </a:prstGeom>
            <a:noFill/>
          </p:spPr>
          <p:txBody>
            <a:bodyPr wrap="none" rtlCol="0">
              <a:spAutoFit/>
            </a:bodyPr>
            <a:lstStyle/>
            <a:p>
              <a:pPr algn="r"/>
              <a:r>
                <a:rPr lang="fr-FR" sz="1200" dirty="0"/>
                <a:t>n rechute TC</a:t>
              </a:r>
            </a:p>
            <a:p>
              <a:pPr algn="r"/>
              <a:r>
                <a:rPr lang="fr-FR" sz="1200" dirty="0"/>
                <a:t>années-patient</a:t>
              </a:r>
            </a:p>
          </p:txBody>
        </p:sp>
      </p:grpSp>
      <p:sp>
        <p:nvSpPr>
          <p:cNvPr id="13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Miro JM, CROI 2017, Abs. 751</a:t>
            </a:r>
          </a:p>
        </p:txBody>
      </p:sp>
      <p:sp>
        <p:nvSpPr>
          <p:cNvPr id="148" name="ZoneTexte 14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139</a:t>
            </a:r>
          </a:p>
        </p:txBody>
      </p:sp>
    </p:spTree>
    <p:extLst>
      <p:ext uri="{BB962C8B-B14F-4D97-AF65-F5344CB8AC3E}">
        <p14:creationId xmlns:p14="http://schemas.microsoft.com/office/powerpoint/2010/main" val="666808252"/>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L’initiation avec un INI est un facteur de risque d’IRIS : cohorte ATHENA</a:t>
            </a:r>
          </a:p>
        </p:txBody>
      </p:sp>
      <p:sp>
        <p:nvSpPr>
          <p:cNvPr id="5123" name="Rectangle 3"/>
          <p:cNvSpPr>
            <a:spLocks noGrp="1" noChangeArrowheads="1"/>
          </p:cNvSpPr>
          <p:nvPr>
            <p:ph idx="1"/>
          </p:nvPr>
        </p:nvSpPr>
        <p:spPr>
          <a:xfrm>
            <a:off x="285004" y="1139148"/>
            <a:ext cx="8785971" cy="1401762"/>
          </a:xfrm>
        </p:spPr>
        <p:txBody>
          <a:bodyPr/>
          <a:lstStyle/>
          <a:p>
            <a:pPr eaLnBrk="1" hangingPunct="1"/>
            <a:r>
              <a:rPr lang="fr-FR" sz="1800" b="1" dirty="0">
                <a:solidFill>
                  <a:srgbClr val="0070C0"/>
                </a:solidFill>
              </a:rPr>
              <a:t>Analyse rétrospective</a:t>
            </a:r>
          </a:p>
          <a:p>
            <a:pPr eaLnBrk="1" hangingPunct="1"/>
            <a:r>
              <a:rPr lang="fr-FR" sz="1800" dirty="0"/>
              <a:t>369 patients ayant débuté ARV après mars 2009 avec CD4 </a:t>
            </a:r>
            <a:r>
              <a:rPr lang="fr-FR" sz="1800" u="sng" dirty="0"/>
              <a:t>&lt;</a:t>
            </a:r>
            <a:r>
              <a:rPr lang="fr-FR" sz="1800" dirty="0"/>
              <a:t> 200/mm</a:t>
            </a:r>
            <a:r>
              <a:rPr lang="fr-FR" sz="1800" baseline="30000" dirty="0"/>
              <a:t>3</a:t>
            </a:r>
            <a:r>
              <a:rPr lang="fr-FR" sz="1800" dirty="0"/>
              <a:t> et </a:t>
            </a:r>
          </a:p>
          <a:p>
            <a:pPr lvl="1" eaLnBrk="1" hangingPunct="1"/>
            <a:r>
              <a:rPr lang="fr-FR" sz="1800" dirty="0"/>
              <a:t>ayant eu un diagnostic d’IO (PCP, toxoplasmose, Kaposi, CMV, cryptococcose, mycobactérie, LEMP) avant ou après début des ARV, </a:t>
            </a:r>
          </a:p>
          <a:p>
            <a:pPr lvl="1" eaLnBrk="1" hangingPunct="1"/>
            <a:r>
              <a:rPr lang="fr-FR" sz="1800" dirty="0"/>
              <a:t>et/ou une corticothérapie dans les 12 mois après le début des ARV, </a:t>
            </a:r>
          </a:p>
          <a:p>
            <a:pPr lvl="1" eaLnBrk="1" hangingPunct="1"/>
            <a:r>
              <a:rPr lang="fr-FR" sz="1800" dirty="0"/>
              <a:t>et/ou décédés dans les 12 mois après début ARV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Wijting</a:t>
            </a:r>
            <a:r>
              <a:rPr lang="en-GB" sz="1200" i="1" dirty="0">
                <a:solidFill>
                  <a:srgbClr val="0070C0"/>
                </a:solidFill>
              </a:rPr>
              <a:t> I, CROI 2017, Abs. 731</a:t>
            </a:r>
          </a:p>
        </p:txBody>
      </p:sp>
      <p:graphicFrame>
        <p:nvGraphicFramePr>
          <p:cNvPr id="6" name="Tableau 5"/>
          <p:cNvGraphicFramePr>
            <a:graphicFrameLocks noGrp="1"/>
          </p:cNvGraphicFramePr>
          <p:nvPr>
            <p:extLst/>
          </p:nvPr>
        </p:nvGraphicFramePr>
        <p:xfrm>
          <a:off x="354543" y="3273991"/>
          <a:ext cx="8414425" cy="1432560"/>
        </p:xfrm>
        <a:graphic>
          <a:graphicData uri="http://schemas.openxmlformats.org/drawingml/2006/table">
            <a:tbl>
              <a:tblPr firstRow="1" bandRow="1">
                <a:tableStyleId>{5C22544A-7EE6-4342-B048-85BDC9FD1C3A}</a:tableStyleId>
              </a:tblPr>
              <a:tblGrid>
                <a:gridCol w="3249037">
                  <a:extLst>
                    <a:ext uri="{9D8B030D-6E8A-4147-A177-3AD203B41FA5}">
                      <a16:colId xmlns:a16="http://schemas.microsoft.com/office/drawing/2014/main" xmlns="" val="20000"/>
                    </a:ext>
                  </a:extLst>
                </a:gridCol>
                <a:gridCol w="1721796">
                  <a:extLst>
                    <a:ext uri="{9D8B030D-6E8A-4147-A177-3AD203B41FA5}">
                      <a16:colId xmlns:a16="http://schemas.microsoft.com/office/drawing/2014/main" xmlns="" val="20001"/>
                    </a:ext>
                  </a:extLst>
                </a:gridCol>
                <a:gridCol w="1721796">
                  <a:extLst>
                    <a:ext uri="{9D8B030D-6E8A-4147-A177-3AD203B41FA5}">
                      <a16:colId xmlns:a16="http://schemas.microsoft.com/office/drawing/2014/main" xmlns="" val="20002"/>
                    </a:ext>
                  </a:extLst>
                </a:gridCol>
                <a:gridCol w="1721796">
                  <a:extLst>
                    <a:ext uri="{9D8B030D-6E8A-4147-A177-3AD203B41FA5}">
                      <a16:colId xmlns:a16="http://schemas.microsoft.com/office/drawing/2014/main" xmlns="" val="20003"/>
                    </a:ext>
                  </a:extLst>
                </a:gridCol>
              </a:tblGrid>
              <a:tr h="366407">
                <a:tc>
                  <a:txBody>
                    <a:bodyPr/>
                    <a:lstStyle/>
                    <a:p>
                      <a:r>
                        <a:rPr lang="fr-FR" sz="1400" dirty="0">
                          <a:solidFill>
                            <a:srgbClr val="000066"/>
                          </a:solidFill>
                        </a:rPr>
                        <a:t>Incidence</a:t>
                      </a:r>
                    </a:p>
                  </a:txBody>
                  <a:tcPr anchor="ct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Avec INI</a:t>
                      </a:r>
                      <a:r>
                        <a:rPr kumimoji="0" lang="fr-FR" sz="1400" b="0" i="0" u="none" strike="noStrike" cap="none" normalizeH="0" baseline="0" dirty="0">
                          <a:ln>
                            <a:noFill/>
                          </a:ln>
                          <a:solidFill>
                            <a:srgbClr val="000066"/>
                          </a:solidFill>
                          <a:effectLst/>
                          <a:latin typeface="Arial" charset="0"/>
                        </a:rPr>
                        <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69)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Sans INI</a:t>
                      </a:r>
                      <a:r>
                        <a:rPr kumimoji="0" lang="fr-FR" sz="1400" b="0" i="0" u="none" strike="noStrike" cap="none" normalizeH="0" baseline="0" dirty="0">
                          <a:ln>
                            <a:noFill/>
                          </a:ln>
                          <a:solidFill>
                            <a:srgbClr val="000066"/>
                          </a:solidFill>
                          <a:effectLst/>
                          <a:latin typeface="Arial" charset="0"/>
                        </a:rPr>
                        <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300)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1" i="0" u="none" strike="noStrike" cap="none" normalizeH="0" baseline="0" dirty="0">
                          <a:ln>
                            <a:noFill/>
                          </a:ln>
                          <a:solidFill>
                            <a:srgbClr val="000066"/>
                          </a:solidFill>
                          <a:effectLst/>
                          <a:latin typeface="Arial" charset="0"/>
                        </a:rPr>
                        <a:t>Total</a:t>
                      </a:r>
                      <a:r>
                        <a:rPr kumimoji="0" lang="fr-FR" sz="1400" b="0" i="0" u="none" strike="noStrike" cap="none" normalizeH="0" baseline="0" dirty="0">
                          <a:ln>
                            <a:noFill/>
                          </a:ln>
                          <a:solidFill>
                            <a:srgbClr val="000066"/>
                          </a:solidFill>
                          <a:effectLst/>
                          <a:latin typeface="Arial" charset="0"/>
                        </a:rPr>
                        <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369)</a:t>
                      </a:r>
                    </a:p>
                  </a:txBody>
                  <a:tcPr anchor="ctr" horzOverflow="overflow"/>
                </a:tc>
                <a:extLst>
                  <a:ext uri="{0D108BD9-81ED-4DB2-BD59-A6C34878D82A}">
                    <a16:rowId xmlns:a16="http://schemas.microsoft.com/office/drawing/2014/main" xmlns="" val="10000"/>
                  </a:ext>
                </a:extLst>
              </a:tr>
              <a:tr h="215533">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IRIS définition French (AIDS 2004)</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13 (19 %)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27 (9 %)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40 (11 %)</a:t>
                      </a:r>
                    </a:p>
                  </a:txBody>
                  <a:tcPr anchor="ctr" horzOverflow="overflow"/>
                </a:tc>
                <a:extLst>
                  <a:ext uri="{0D108BD9-81ED-4DB2-BD59-A6C34878D82A}">
                    <a16:rowId xmlns:a16="http://schemas.microsoft.com/office/drawing/2014/main" xmlns="" val="10001"/>
                  </a:ext>
                </a:extLst>
              </a:tr>
              <a:tr h="215533">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IRIS selon le clinicien du patient</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13 (19 %)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20 (7 %)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33 (9 %)</a:t>
                      </a:r>
                    </a:p>
                  </a:txBody>
                  <a:tcPr anchor="ctr" horzOverflow="overflow"/>
                </a:tc>
                <a:extLst>
                  <a:ext uri="{0D108BD9-81ED-4DB2-BD59-A6C34878D82A}">
                    <a16:rowId xmlns:a16="http://schemas.microsoft.com/office/drawing/2014/main" xmlns="" val="10002"/>
                  </a:ext>
                </a:extLst>
              </a:tr>
              <a:tr h="215533">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Total* IRIS</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26 (38 %)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47 (16 %)</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73 (20 %)</a:t>
                      </a:r>
                    </a:p>
                  </a:txBody>
                  <a:tcPr anchor="ctr" horzOverflow="overflow"/>
                </a:tc>
                <a:extLst>
                  <a:ext uri="{0D108BD9-81ED-4DB2-BD59-A6C34878D82A}">
                    <a16:rowId xmlns:a16="http://schemas.microsoft.com/office/drawing/2014/main" xmlns="" val="10003"/>
                  </a:ext>
                </a:extLst>
              </a:tr>
            </a:tbl>
          </a:graphicData>
        </a:graphic>
      </p:graphicFrame>
      <p:sp>
        <p:nvSpPr>
          <p:cNvPr id="7" name="Text Box 2"/>
          <p:cNvSpPr txBox="1">
            <a:spLocks noChangeArrowheads="1"/>
          </p:cNvSpPr>
          <p:nvPr/>
        </p:nvSpPr>
        <p:spPr bwMode="auto">
          <a:xfrm>
            <a:off x="240101" y="2916867"/>
            <a:ext cx="8638160" cy="369332"/>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Comparaison de l’incidence des IRIS selon 2 définitions chez les patients avec </a:t>
            </a:r>
            <a:r>
              <a:rPr lang="da-DK" b="1" dirty="0" err="1">
                <a:solidFill>
                  <a:srgbClr val="0070C0"/>
                </a:solidFill>
                <a:latin typeface="Calibri" pitchFamily="34" charset="0"/>
                <a:ea typeface="ＭＳ Ｐゴシック" pitchFamily="34" charset="-128"/>
              </a:rPr>
              <a:t>ou</a:t>
            </a:r>
            <a:r>
              <a:rPr lang="da-DK" b="1" dirty="0">
                <a:solidFill>
                  <a:srgbClr val="0070C0"/>
                </a:solidFill>
                <a:latin typeface="Calibri" pitchFamily="34" charset="0"/>
                <a:ea typeface="ＭＳ Ｐゴシック" pitchFamily="34" charset="-128"/>
              </a:rPr>
              <a:t> sans INI </a:t>
            </a:r>
            <a:endParaRPr lang="fr-FR" b="1" dirty="0">
              <a:solidFill>
                <a:srgbClr val="0070C0"/>
              </a:solidFill>
              <a:latin typeface="Calibri" pitchFamily="34" charset="0"/>
              <a:ea typeface="ＭＳ Ｐゴシック" pitchFamily="34" charset="-128"/>
            </a:endParaRPr>
          </a:p>
        </p:txBody>
      </p:sp>
      <p:sp>
        <p:nvSpPr>
          <p:cNvPr id="8" name="Rectangle 3"/>
          <p:cNvSpPr txBox="1">
            <a:spLocks noChangeArrowheads="1"/>
          </p:cNvSpPr>
          <p:nvPr/>
        </p:nvSpPr>
        <p:spPr bwMode="auto">
          <a:xfrm>
            <a:off x="240101" y="5045681"/>
            <a:ext cx="8830874" cy="99870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b="1" kern="0" dirty="0">
                <a:solidFill>
                  <a:srgbClr val="0070C0"/>
                </a:solidFill>
              </a:rPr>
              <a:t>En analyse </a:t>
            </a:r>
            <a:r>
              <a:rPr lang="fr-FR" sz="1800" b="1" kern="0" dirty="0" err="1">
                <a:solidFill>
                  <a:srgbClr val="0070C0"/>
                </a:solidFill>
              </a:rPr>
              <a:t>multivariée</a:t>
            </a:r>
            <a:r>
              <a:rPr lang="fr-FR" sz="1800" b="1" kern="0" dirty="0">
                <a:solidFill>
                  <a:srgbClr val="0070C0"/>
                </a:solidFill>
              </a:rPr>
              <a:t>, </a:t>
            </a:r>
            <a:r>
              <a:rPr lang="fr-FR" sz="1800" kern="0" dirty="0"/>
              <a:t>ajustée sur caractéristiques démographiques, nadir CD4, zénith CV, délai entre IO et initiation ARV, type IO, usage corticoïdes, l’usage d’INI est un facteur indépendant d’RIS</a:t>
            </a:r>
          </a:p>
          <a:p>
            <a:pPr lvl="1" eaLnBrk="1" hangingPunct="1"/>
            <a:r>
              <a:rPr lang="fr-FR" sz="1800" kern="0" dirty="0"/>
              <a:t>IRIS French : 		HR : 2,6 ; IC 95 % : 1,3 - 5,1 ; p = 0,004</a:t>
            </a:r>
          </a:p>
          <a:p>
            <a:pPr lvl="1" eaLnBrk="1" hangingPunct="1"/>
            <a:r>
              <a:rPr lang="fr-FR" sz="1800" kern="0" dirty="0"/>
              <a:t>IRIS French et/ou clinicien : 	HR : 2,6 ; IC 95 % : 1,6 - 4,4 ; p = 0,001</a:t>
            </a:r>
          </a:p>
          <a:p>
            <a:pPr marL="457200" lvl="1" indent="0" eaLnBrk="1" hangingPunct="1">
              <a:buNone/>
            </a:pPr>
            <a:r>
              <a:rPr lang="fr-FR" sz="1800" kern="0" dirty="0"/>
              <a:t> </a:t>
            </a:r>
          </a:p>
        </p:txBody>
      </p:sp>
      <p:sp>
        <p:nvSpPr>
          <p:cNvPr id="2" name="ZoneTexte 1"/>
          <p:cNvSpPr txBox="1"/>
          <p:nvPr/>
        </p:nvSpPr>
        <p:spPr>
          <a:xfrm>
            <a:off x="291831" y="4753591"/>
            <a:ext cx="4735416" cy="276999"/>
          </a:xfrm>
          <a:prstGeom prst="rect">
            <a:avLst/>
          </a:prstGeom>
          <a:noFill/>
        </p:spPr>
        <p:txBody>
          <a:bodyPr wrap="none" rtlCol="0">
            <a:spAutoFit/>
          </a:bodyPr>
          <a:lstStyle/>
          <a:p>
            <a:r>
              <a:rPr lang="fr-FR" sz="1200" dirty="0"/>
              <a:t>* Les IRIS répondant aux 2 définitions sont classés IRIS « French »</a:t>
            </a: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140</a:t>
            </a:r>
          </a:p>
        </p:txBody>
      </p:sp>
    </p:spTree>
    <p:extLst>
      <p:ext uri="{BB962C8B-B14F-4D97-AF65-F5344CB8AC3E}">
        <p14:creationId xmlns:p14="http://schemas.microsoft.com/office/powerpoint/2010/main" val="364110506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L’initiation avec un INI est un facteur de risque d’IRIS : cohorte </a:t>
            </a:r>
            <a:r>
              <a:rPr lang="fr-FR" sz="2600" dirty="0" err="1"/>
              <a:t>Dat’AIDS</a:t>
            </a:r>
            <a:endParaRPr lang="fr-FR" sz="2600" dirty="0"/>
          </a:p>
        </p:txBody>
      </p:sp>
      <p:sp>
        <p:nvSpPr>
          <p:cNvPr id="5123" name="Rectangle 3"/>
          <p:cNvSpPr>
            <a:spLocks noGrp="1" noChangeArrowheads="1"/>
          </p:cNvSpPr>
          <p:nvPr>
            <p:ph idx="1"/>
          </p:nvPr>
        </p:nvSpPr>
        <p:spPr>
          <a:xfrm>
            <a:off x="291831" y="1249938"/>
            <a:ext cx="8852169" cy="1401762"/>
          </a:xfrm>
        </p:spPr>
        <p:txBody>
          <a:bodyPr/>
          <a:lstStyle/>
          <a:p>
            <a:pPr eaLnBrk="1" hangingPunct="1"/>
            <a:r>
              <a:rPr lang="fr-FR" sz="1800" dirty="0"/>
              <a:t>Etude rétrospective, 15 centres</a:t>
            </a:r>
          </a:p>
          <a:p>
            <a:pPr eaLnBrk="1" hangingPunct="1"/>
            <a:r>
              <a:rPr lang="fr-FR" sz="1800" dirty="0"/>
              <a:t>2 287 patients ayant débuté ARV (3</a:t>
            </a:r>
            <a:r>
              <a:rPr lang="fr-FR" sz="1800" baseline="30000" dirty="0"/>
              <a:t>ème</a:t>
            </a:r>
            <a:r>
              <a:rPr lang="fr-FR" sz="1800" dirty="0"/>
              <a:t> agent IP/r : 65 %, INNTI : 12 %, INI : 12 %) entre le 1</a:t>
            </a:r>
            <a:r>
              <a:rPr lang="fr-FR" sz="1800" baseline="30000" dirty="0"/>
              <a:t>er</a:t>
            </a:r>
            <a:r>
              <a:rPr lang="fr-FR" sz="1800" dirty="0"/>
              <a:t> janvier 2010 et le 31 décembre 2015, avec des CD4 &lt; 200/mm</a:t>
            </a:r>
            <a:r>
              <a:rPr lang="fr-FR" sz="1800" baseline="30000" dirty="0"/>
              <a:t>3</a:t>
            </a:r>
            <a:endParaRPr lang="fr-FR" sz="1800" dirty="0"/>
          </a:p>
          <a:p>
            <a:pPr eaLnBrk="1" hangingPunct="1"/>
            <a:r>
              <a:rPr lang="fr-FR" sz="1800" dirty="0"/>
              <a:t>Analyse des dossiers des patients ayant justifié une hospitalisation dans </a:t>
            </a:r>
            <a:br>
              <a:rPr lang="fr-FR" sz="1800" dirty="0"/>
            </a:br>
            <a:r>
              <a:rPr lang="fr-FR" sz="1800" dirty="0"/>
              <a:t>les 6 premiers mois d’ARV avec un diagnostic d’IRIS (critères ACTG)</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Dutertre</a:t>
            </a:r>
            <a:r>
              <a:rPr lang="en-GB" sz="1200" i="1" dirty="0">
                <a:solidFill>
                  <a:srgbClr val="0070C0"/>
                </a:solidFill>
              </a:rPr>
              <a:t> M, CROI 2017, Abs. 732</a:t>
            </a:r>
          </a:p>
        </p:txBody>
      </p:sp>
      <p:graphicFrame>
        <p:nvGraphicFramePr>
          <p:cNvPr id="6" name="Tableau 5"/>
          <p:cNvGraphicFramePr>
            <a:graphicFrameLocks noGrp="1"/>
          </p:cNvGraphicFramePr>
          <p:nvPr>
            <p:extLst/>
          </p:nvPr>
        </p:nvGraphicFramePr>
        <p:xfrm>
          <a:off x="291830" y="3114018"/>
          <a:ext cx="8638809" cy="3453640"/>
        </p:xfrm>
        <a:graphic>
          <a:graphicData uri="http://schemas.openxmlformats.org/drawingml/2006/table">
            <a:tbl>
              <a:tblPr firstRow="1" bandRow="1">
                <a:tableStyleId>{5C22544A-7EE6-4342-B048-85BDC9FD1C3A}</a:tableStyleId>
              </a:tblPr>
              <a:tblGrid>
                <a:gridCol w="4056650">
                  <a:extLst>
                    <a:ext uri="{9D8B030D-6E8A-4147-A177-3AD203B41FA5}">
                      <a16:colId xmlns:a16="http://schemas.microsoft.com/office/drawing/2014/main" xmlns="" val="20000"/>
                    </a:ext>
                  </a:extLst>
                </a:gridCol>
                <a:gridCol w="1778000">
                  <a:extLst>
                    <a:ext uri="{9D8B030D-6E8A-4147-A177-3AD203B41FA5}">
                      <a16:colId xmlns:a16="http://schemas.microsoft.com/office/drawing/2014/main" xmlns="" val="20001"/>
                    </a:ext>
                  </a:extLst>
                </a:gridCol>
                <a:gridCol w="1828800">
                  <a:extLst>
                    <a:ext uri="{9D8B030D-6E8A-4147-A177-3AD203B41FA5}">
                      <a16:colId xmlns:a16="http://schemas.microsoft.com/office/drawing/2014/main" xmlns="" val="20002"/>
                    </a:ext>
                  </a:extLst>
                </a:gridCol>
                <a:gridCol w="975359">
                  <a:extLst>
                    <a:ext uri="{9D8B030D-6E8A-4147-A177-3AD203B41FA5}">
                      <a16:colId xmlns:a16="http://schemas.microsoft.com/office/drawing/2014/main" xmlns="" val="20003"/>
                    </a:ext>
                  </a:extLst>
                </a:gridCol>
              </a:tblGrid>
              <a:tr h="191699">
                <a:tc>
                  <a:txBody>
                    <a:bodyPr/>
                    <a:lstStyle/>
                    <a:p>
                      <a:pPr>
                        <a:lnSpc>
                          <a:spcPts val="1800"/>
                        </a:lnSpc>
                        <a:spcBef>
                          <a:spcPts val="0"/>
                        </a:spcBef>
                        <a:spcAft>
                          <a:spcPts val="0"/>
                        </a:spcAft>
                      </a:pPr>
                      <a:endParaRPr lang="fr-FR" sz="2000" dirty="0">
                        <a:solidFill>
                          <a:srgbClr val="000066"/>
                        </a:solidFill>
                      </a:endParaRPr>
                    </a:p>
                  </a:txBody>
                  <a:tcPr/>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Avec INI, n = 398</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Sans INI, n = 1889</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p</a:t>
                      </a:r>
                    </a:p>
                  </a:txBody>
                  <a:tcPr anchor="ctr" horzOverflow="overflow"/>
                </a:tc>
                <a:extLst>
                  <a:ext uri="{0D108BD9-81ED-4DB2-BD59-A6C34878D82A}">
                    <a16:rowId xmlns:a16="http://schemas.microsoft.com/office/drawing/2014/main" xmlns="" val="10000"/>
                  </a:ext>
                </a:extLst>
              </a:tr>
              <a:tr h="191699">
                <a:tc>
                  <a:txBody>
                    <a:bodyPr/>
                    <a:lstStyle/>
                    <a:p>
                      <a:pPr marL="0" marR="0" lvl="0" indent="0" algn="l"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CD4 avant ARV (mm</a:t>
                      </a:r>
                      <a:r>
                        <a:rPr kumimoji="0" lang="fr-FR" sz="1400" b="0" i="0" u="none" strike="noStrike" cap="none" normalizeH="0" baseline="30000" dirty="0">
                          <a:ln>
                            <a:noFill/>
                          </a:ln>
                          <a:solidFill>
                            <a:srgbClr val="000066"/>
                          </a:solidFill>
                          <a:effectLst/>
                          <a:latin typeface="Arial" charset="0"/>
                        </a:rPr>
                        <a:t>3</a:t>
                      </a:r>
                      <a:r>
                        <a:rPr kumimoji="0" lang="fr-FR" sz="1400" b="0" i="0" u="none" strike="noStrike" cap="none" normalizeH="0" baseline="0" dirty="0">
                          <a:ln>
                            <a:noFill/>
                          </a:ln>
                          <a:solidFill>
                            <a:srgbClr val="000066"/>
                          </a:solidFill>
                          <a:effectLst/>
                          <a:latin typeface="Arial" charset="0"/>
                        </a:rPr>
                        <a:t>), médiane IQR</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34 (16 - 85)</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84 (32 - 146)</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0,06</a:t>
                      </a:r>
                    </a:p>
                  </a:txBody>
                  <a:tcPr anchor="ctr" horzOverflow="overflow"/>
                </a:tc>
                <a:extLst>
                  <a:ext uri="{0D108BD9-81ED-4DB2-BD59-A6C34878D82A}">
                    <a16:rowId xmlns:a16="http://schemas.microsoft.com/office/drawing/2014/main" xmlns="" val="10001"/>
                  </a:ext>
                </a:extLst>
              </a:tr>
              <a:tr h="191699">
                <a:tc>
                  <a:txBody>
                    <a:bodyPr/>
                    <a:lstStyle/>
                    <a:p>
                      <a:pPr marL="0" marR="0" lvl="0" indent="0" algn="l" defTabSz="914400" rtl="0" eaLnBrk="1" fontAlgn="base" latinLnBrk="0" hangingPunct="1">
                        <a:lnSpc>
                          <a:spcPts val="18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CV avant ARV (log</a:t>
                      </a:r>
                      <a:r>
                        <a:rPr kumimoji="0" lang="fr-FR" sz="1400" b="0" i="0" u="none" strike="noStrike" cap="none" normalizeH="0" baseline="-25000" dirty="0">
                          <a:ln>
                            <a:noFill/>
                          </a:ln>
                          <a:solidFill>
                            <a:srgbClr val="000066"/>
                          </a:solidFill>
                          <a:effectLst/>
                          <a:latin typeface="Arial" charset="0"/>
                        </a:rPr>
                        <a:t>10</a:t>
                      </a:r>
                      <a:r>
                        <a:rPr kumimoji="0" lang="fr-FR" sz="1400" b="0" i="0" u="none" strike="noStrike" cap="none" normalizeH="0" baseline="0" dirty="0">
                          <a:ln>
                            <a:noFill/>
                          </a:ln>
                          <a:solidFill>
                            <a:srgbClr val="000066"/>
                          </a:solidFill>
                          <a:effectLst/>
                          <a:latin typeface="Arial" charset="0"/>
                        </a:rPr>
                        <a:t> c/ml), médiane IQR</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5,3 (4,8 - 5,7)</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5,2 (4,7 - 5,6)</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0,06</a:t>
                      </a:r>
                    </a:p>
                  </a:txBody>
                  <a:tcPr anchor="ctr" horzOverflow="overflow"/>
                </a:tc>
                <a:extLst>
                  <a:ext uri="{0D108BD9-81ED-4DB2-BD59-A6C34878D82A}">
                    <a16:rowId xmlns:a16="http://schemas.microsoft.com/office/drawing/2014/main" xmlns="" val="10002"/>
                  </a:ext>
                </a:extLst>
              </a:tr>
              <a:tr h="191699">
                <a:tc>
                  <a:txBody>
                    <a:bodyPr/>
                    <a:lstStyle/>
                    <a:p>
                      <a:pPr marL="0" marR="0" lvl="0" indent="0" algn="l" defTabSz="914400" rtl="0" eaLnBrk="1" fontAlgn="base" latinLnBrk="0" hangingPunct="1">
                        <a:lnSpc>
                          <a:spcPts val="18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CV après 3 mois d’ARV (log</a:t>
                      </a:r>
                      <a:r>
                        <a:rPr kumimoji="0" lang="fr-FR" sz="1400" b="0" i="0" u="none" strike="noStrike" cap="none" normalizeH="0" baseline="-25000" dirty="0">
                          <a:ln>
                            <a:noFill/>
                          </a:ln>
                          <a:solidFill>
                            <a:srgbClr val="000066"/>
                          </a:solidFill>
                          <a:effectLst/>
                          <a:latin typeface="Arial" charset="0"/>
                        </a:rPr>
                        <a:t>10</a:t>
                      </a:r>
                      <a:r>
                        <a:rPr kumimoji="0" lang="fr-FR" sz="1400" b="0" i="0" u="none" strike="noStrike" cap="none" normalizeH="0" baseline="0" dirty="0">
                          <a:ln>
                            <a:noFill/>
                          </a:ln>
                          <a:solidFill>
                            <a:srgbClr val="000066"/>
                          </a:solidFill>
                          <a:effectLst/>
                          <a:latin typeface="Arial" charset="0"/>
                        </a:rPr>
                        <a:t> c/ml), médiane</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1,7</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2,1</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&lt; 0,001</a:t>
                      </a:r>
                    </a:p>
                  </a:txBody>
                  <a:tcPr anchor="ctr" horzOverflow="overflow"/>
                </a:tc>
                <a:extLst>
                  <a:ext uri="{0D108BD9-81ED-4DB2-BD59-A6C34878D82A}">
                    <a16:rowId xmlns:a16="http://schemas.microsoft.com/office/drawing/2014/main" xmlns="" val="10005"/>
                  </a:ext>
                </a:extLst>
              </a:tr>
              <a:tr h="328626">
                <a:tc>
                  <a:txBody>
                    <a:bodyPr/>
                    <a:lstStyle/>
                    <a:p>
                      <a:pPr marL="0" marR="0" lvl="0" indent="0" algn="l"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Cas d’IRIS, n (%)</a:t>
                      </a:r>
                    </a:p>
                    <a:p>
                      <a:pPr marL="285750" marR="0" lvl="0" indent="-285750" algn="l" defTabSz="914400" rtl="0" eaLnBrk="1" fontAlgn="base" latinLnBrk="0" hangingPunct="1">
                        <a:lnSpc>
                          <a:spcPts val="18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OR (IC 95 %)</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12 (3,0 %)</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1,99 (1,09 - 3,47)</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29 (1,5 %)</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Réf</a:t>
                      </a:r>
                    </a:p>
                  </a:txBody>
                  <a:tcPr anchor="ctr" horzOverflow="overflow"/>
                </a:tc>
                <a:tc>
                  <a:txBody>
                    <a:bodyPr/>
                    <a:lstStyle/>
                    <a:p>
                      <a:pPr marL="0" marR="0" lvl="0" indent="0" algn="ctr" defTabSz="914400" rtl="0" eaLnBrk="1" fontAlgn="base" latinLnBrk="0" hangingPunct="1">
                        <a:lnSpc>
                          <a:spcPts val="18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0,05</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0,04</a:t>
                      </a:r>
                    </a:p>
                  </a:txBody>
                  <a:tcPr anchor="ctr" horzOverflow="overflow"/>
                </a:tc>
                <a:extLst>
                  <a:ext uri="{0D108BD9-81ED-4DB2-BD59-A6C34878D82A}">
                    <a16:rowId xmlns:a16="http://schemas.microsoft.com/office/drawing/2014/main" xmlns="" val="10003"/>
                  </a:ext>
                </a:extLst>
              </a:tr>
              <a:tr h="1287120">
                <a:tc>
                  <a:txBody>
                    <a:bodyPr/>
                    <a:lstStyle/>
                    <a:p>
                      <a:pPr marL="0" marR="0" lvl="0" indent="0" algn="l"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IRIS liés à </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Tuberculose</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1" u="none" strike="noStrike" cap="none" normalizeH="0" baseline="0" dirty="0">
                          <a:ln>
                            <a:noFill/>
                          </a:ln>
                          <a:solidFill>
                            <a:srgbClr val="000066"/>
                          </a:solidFill>
                          <a:effectLst/>
                          <a:latin typeface="Arial" charset="0"/>
                        </a:rPr>
                        <a:t>M. </a:t>
                      </a:r>
                      <a:r>
                        <a:rPr kumimoji="0" lang="fr-FR" sz="1400" b="0" i="1" u="none" strike="noStrike" cap="none" normalizeH="0" baseline="0" dirty="0" err="1">
                          <a:ln>
                            <a:noFill/>
                          </a:ln>
                          <a:solidFill>
                            <a:srgbClr val="000066"/>
                          </a:solidFill>
                          <a:effectLst/>
                          <a:latin typeface="Arial" charset="0"/>
                        </a:rPr>
                        <a:t>avium</a:t>
                      </a:r>
                      <a:endParaRPr kumimoji="0" lang="fr-FR" sz="1400" b="0" i="0" u="none" strike="noStrike" cap="none" normalizeH="0" baseline="0" dirty="0">
                        <a:ln>
                          <a:noFill/>
                        </a:ln>
                        <a:solidFill>
                          <a:srgbClr val="000066"/>
                        </a:solidFill>
                        <a:effectLst/>
                        <a:latin typeface="Arial" charset="0"/>
                      </a:endParaRP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LEMP</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CMV</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Kaposi</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1" u="none" strike="noStrike" cap="none" normalizeH="0" baseline="0" dirty="0">
                          <a:ln>
                            <a:noFill/>
                          </a:ln>
                          <a:solidFill>
                            <a:srgbClr val="000066"/>
                          </a:solidFill>
                          <a:effectLst/>
                          <a:latin typeface="Arial" charset="0"/>
                        </a:rPr>
                        <a:t>C. </a:t>
                      </a:r>
                      <a:r>
                        <a:rPr kumimoji="0" lang="fr-FR" sz="1400" b="0" i="1" u="none" strike="noStrike" cap="none" normalizeH="0" baseline="0" dirty="0" err="1">
                          <a:ln>
                            <a:noFill/>
                          </a:ln>
                          <a:solidFill>
                            <a:srgbClr val="000066"/>
                          </a:solidFill>
                          <a:effectLst/>
                          <a:latin typeface="Arial" charset="0"/>
                        </a:rPr>
                        <a:t>neoformans</a:t>
                      </a:r>
                      <a:endParaRPr kumimoji="0" lang="fr-FR" sz="1400" b="0" i="0" u="none" strike="noStrike" cap="none" normalizeH="0" baseline="0" dirty="0">
                        <a:ln>
                          <a:noFill/>
                        </a:ln>
                        <a:solidFill>
                          <a:srgbClr val="000066"/>
                        </a:solidFill>
                        <a:effectLst/>
                        <a:latin typeface="Arial" charset="0"/>
                      </a:endParaRP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Toxoplasmose</a:t>
                      </a:r>
                    </a:p>
                    <a:p>
                      <a:pPr marL="285750" marR="0" lvl="0" indent="-285750" algn="l" defTabSz="914400" rtl="0" eaLnBrk="1" fontAlgn="base" latinLnBrk="0" hangingPunct="1">
                        <a:lnSpc>
                          <a:spcPts val="1400"/>
                        </a:lnSpc>
                        <a:spcBef>
                          <a:spcPts val="0"/>
                        </a:spcBef>
                        <a:spcAft>
                          <a:spcPts val="0"/>
                        </a:spcAft>
                        <a:buClrTx/>
                        <a:buSzTx/>
                        <a:buFont typeface="Arial" panose="020B0604020202020204" pitchFamily="34" charset="0"/>
                        <a:buChar char="•"/>
                        <a:tabLst/>
                      </a:pPr>
                      <a:r>
                        <a:rPr kumimoji="0" lang="fr-FR" sz="1400" b="0" i="0" u="none" strike="noStrike" cap="none" normalizeH="0" baseline="0" dirty="0">
                          <a:ln>
                            <a:noFill/>
                          </a:ln>
                          <a:solidFill>
                            <a:srgbClr val="000066"/>
                          </a:solidFill>
                          <a:effectLst/>
                          <a:latin typeface="Arial" charset="0"/>
                        </a:rPr>
                        <a:t>VHB</a:t>
                      </a:r>
                    </a:p>
                  </a:txBody>
                  <a:tcPr anchor="ctr" horzOverflow="overflow"/>
                </a:tc>
                <a:tc>
                  <a:txBody>
                    <a:bodyPr/>
                    <a:lstStyle/>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1</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0</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a:t>
                      </a:r>
                    </a:p>
                  </a:txBody>
                  <a:tcPr anchor="ctr" horzOverflow="overflow"/>
                </a:tc>
                <a:tc>
                  <a:txBody>
                    <a:bodyPr/>
                    <a:lstStyle/>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endParaRPr kumimoji="0" lang="fr-FR" sz="1400" b="0" i="0" u="none" strike="noStrike" cap="none" normalizeH="0" baseline="0" dirty="0">
                        <a:ln>
                          <a:noFill/>
                        </a:ln>
                        <a:solidFill>
                          <a:srgbClr val="000066"/>
                        </a:solidFill>
                        <a:effectLst/>
                        <a:latin typeface="Arial" charset="0"/>
                      </a:endParaRP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7</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5</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a:t>
                      </a:r>
                      <a:br>
                        <a:rPr kumimoji="0" lang="fr-FR" sz="1400" b="0"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1</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a:t>
                      </a:r>
                    </a:p>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a:t>
                      </a:r>
                    </a:p>
                  </a:txBody>
                  <a:tcPr anchor="ctr" horzOverflow="overflow"/>
                </a:tc>
                <a:tc>
                  <a:txBody>
                    <a:bodyPr/>
                    <a:lstStyle/>
                    <a:p>
                      <a:pPr marL="0" marR="0" lvl="0" indent="0" algn="ctr" defTabSz="914400" rtl="0" eaLnBrk="1" fontAlgn="base" latinLnBrk="0" hangingPunct="1">
                        <a:lnSpc>
                          <a:spcPts val="14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0,81</a:t>
                      </a:r>
                    </a:p>
                  </a:txBody>
                  <a:tcPr anchor="ctr" horzOverflow="overflow"/>
                </a:tc>
                <a:extLst>
                  <a:ext uri="{0D108BD9-81ED-4DB2-BD59-A6C34878D82A}">
                    <a16:rowId xmlns:a16="http://schemas.microsoft.com/office/drawing/2014/main" xmlns="" val="10004"/>
                  </a:ext>
                </a:extLst>
              </a:tr>
            </a:tbl>
          </a:graphicData>
        </a:graphic>
      </p:graphicFrame>
      <p:sp>
        <p:nvSpPr>
          <p:cNvPr id="7" name="Text Box 2"/>
          <p:cNvSpPr txBox="1">
            <a:spLocks noChangeArrowheads="1"/>
          </p:cNvSpPr>
          <p:nvPr/>
        </p:nvSpPr>
        <p:spPr bwMode="auto">
          <a:xfrm>
            <a:off x="815991" y="2705774"/>
            <a:ext cx="7366103" cy="400110"/>
          </a:xfrm>
          <a:prstGeom prst="rect">
            <a:avLst/>
          </a:prstGeom>
          <a:noFill/>
          <a:ln w="9525">
            <a:noFill/>
            <a:miter lim="800000"/>
            <a:headEnd/>
            <a:tailEnd/>
          </a:ln>
        </p:spPr>
        <p:txBody>
          <a:bodyPr wrap="square">
            <a:spAutoFit/>
          </a:bodyPr>
          <a:lstStyle/>
          <a:p>
            <a:pPr algn="ctr"/>
            <a:r>
              <a:rPr lang="da-DK" sz="2000" b="1" dirty="0">
                <a:solidFill>
                  <a:srgbClr val="0070C0"/>
                </a:solidFill>
                <a:latin typeface="Calibri" pitchFamily="34" charset="0"/>
                <a:ea typeface="ＭＳ Ｐゴシック" pitchFamily="34" charset="-128"/>
              </a:rPr>
              <a:t>Comparaison des patients recevant un traitement avec ou sans INI</a:t>
            </a:r>
            <a:endParaRPr lang="fr-FR" sz="2000" b="1" dirty="0">
              <a:solidFill>
                <a:srgbClr val="0070C0"/>
              </a:solidFill>
              <a:latin typeface="Calibri" pitchFamily="34" charset="0"/>
              <a:ea typeface="ＭＳ Ｐゴシック" pitchFamily="34" charset="-128"/>
            </a:endParaRP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141</a:t>
            </a:r>
          </a:p>
        </p:txBody>
      </p:sp>
    </p:spTree>
    <p:extLst>
      <p:ext uri="{BB962C8B-B14F-4D97-AF65-F5344CB8AC3E}">
        <p14:creationId xmlns:p14="http://schemas.microsoft.com/office/powerpoint/2010/main" val="401538802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a:t>Prednisone pour la prévention de l'IRIS-TB : essai randomisé (1)</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Meintjes</a:t>
            </a:r>
            <a:r>
              <a:rPr lang="en-GB" sz="1200" i="1" dirty="0">
                <a:solidFill>
                  <a:srgbClr val="0070C0"/>
                </a:solidFill>
              </a:rPr>
              <a:t> G, CROI 2017, Abs. 81LB</a:t>
            </a:r>
          </a:p>
        </p:txBody>
      </p:sp>
      <p:sp>
        <p:nvSpPr>
          <p:cNvPr id="2" name="Espace réservé du contenu 1"/>
          <p:cNvSpPr>
            <a:spLocks noGrp="1"/>
          </p:cNvSpPr>
          <p:nvPr>
            <p:ph idx="1"/>
          </p:nvPr>
        </p:nvSpPr>
        <p:spPr>
          <a:xfrm>
            <a:off x="318292" y="1184122"/>
            <a:ext cx="8752683" cy="517678"/>
          </a:xfrm>
        </p:spPr>
        <p:txBody>
          <a:bodyPr/>
          <a:lstStyle/>
          <a:p>
            <a:r>
              <a:rPr lang="fr-FR" sz="2000" dirty="0"/>
              <a:t>Essai randomisé, conduit en Afrique du Sud</a:t>
            </a:r>
          </a:p>
        </p:txBody>
      </p:sp>
      <p:grpSp>
        <p:nvGrpSpPr>
          <p:cNvPr id="3" name="Groupe 2"/>
          <p:cNvGrpSpPr/>
          <p:nvPr/>
        </p:nvGrpSpPr>
        <p:grpSpPr>
          <a:xfrm>
            <a:off x="150273" y="1579386"/>
            <a:ext cx="8803227" cy="2885291"/>
            <a:chOff x="150273" y="1579386"/>
            <a:chExt cx="8803227" cy="2885291"/>
          </a:xfrm>
        </p:grpSpPr>
        <p:sp>
          <p:nvSpPr>
            <p:cNvPr id="4" name="ZoneTexte 3"/>
            <p:cNvSpPr txBox="1"/>
            <p:nvPr/>
          </p:nvSpPr>
          <p:spPr>
            <a:xfrm>
              <a:off x="150273" y="3175726"/>
              <a:ext cx="1636089" cy="1015663"/>
            </a:xfrm>
            <a:prstGeom prst="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fr-FR"/>
              </a:defPPr>
              <a:lvl1pPr>
                <a:defRPr sz="1200"/>
              </a:lvl1pPr>
            </a:lstStyle>
            <a:p>
              <a:r>
                <a:rPr lang="fr-FR" sz="1400" b="1" dirty="0">
                  <a:solidFill>
                    <a:srgbClr val="000066"/>
                  </a:solidFill>
                </a:rPr>
                <a:t>n = 240</a:t>
              </a:r>
            </a:p>
            <a:p>
              <a:r>
                <a:rPr lang="fr-FR" dirty="0">
                  <a:solidFill>
                    <a:srgbClr val="000066"/>
                  </a:solidFill>
                </a:rPr>
                <a:t>&gt; 18 ans</a:t>
              </a:r>
            </a:p>
            <a:p>
              <a:r>
                <a:rPr lang="fr-FR" dirty="0">
                  <a:solidFill>
                    <a:srgbClr val="000066"/>
                  </a:solidFill>
                </a:rPr>
                <a:t>CD4 &lt; 100/mm</a:t>
              </a:r>
              <a:r>
                <a:rPr lang="fr-FR" baseline="30000" dirty="0">
                  <a:solidFill>
                    <a:srgbClr val="000066"/>
                  </a:solidFill>
                </a:rPr>
                <a:t>3</a:t>
              </a:r>
            </a:p>
            <a:p>
              <a:r>
                <a:rPr lang="fr-FR" dirty="0">
                  <a:solidFill>
                    <a:srgbClr val="000066"/>
                  </a:solidFill>
                </a:rPr>
                <a:t>Naïf d'ARV</a:t>
              </a:r>
            </a:p>
            <a:p>
              <a:r>
                <a:rPr lang="fr-FR" dirty="0" err="1">
                  <a:solidFill>
                    <a:srgbClr val="000066"/>
                  </a:solidFill>
                </a:rPr>
                <a:t>Trt</a:t>
              </a:r>
              <a:r>
                <a:rPr lang="fr-FR" dirty="0">
                  <a:solidFill>
                    <a:srgbClr val="000066"/>
                  </a:solidFill>
                </a:rPr>
                <a:t> anti-BK &lt; 30 jours</a:t>
              </a:r>
            </a:p>
          </p:txBody>
        </p:sp>
        <p:sp>
          <p:nvSpPr>
            <p:cNvPr id="7" name="Flèche droite 6"/>
            <p:cNvSpPr/>
            <p:nvPr/>
          </p:nvSpPr>
          <p:spPr bwMode="auto">
            <a:xfrm>
              <a:off x="1417320" y="1579386"/>
              <a:ext cx="6385560" cy="416560"/>
            </a:xfrm>
            <a:prstGeom prst="rightArrow">
              <a:avLst/>
            </a:prstGeom>
            <a:solidFill>
              <a:srgbClr val="2D2D8A"/>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600" dirty="0">
                  <a:solidFill>
                    <a:schemeClr val="bg1"/>
                  </a:solidFill>
                </a:rPr>
                <a:t>Traitement TB</a:t>
              </a:r>
              <a:endParaRPr kumimoji="0" lang="fr-FR" sz="1600" b="0" i="0" u="none" strike="noStrike" cap="none" normalizeH="0" baseline="0" dirty="0">
                <a:ln>
                  <a:noFill/>
                </a:ln>
                <a:solidFill>
                  <a:schemeClr val="bg1"/>
                </a:solidFill>
                <a:effectLst/>
              </a:endParaRPr>
            </a:p>
          </p:txBody>
        </p:sp>
        <p:sp>
          <p:nvSpPr>
            <p:cNvPr id="10" name="Flèche droite 9"/>
            <p:cNvSpPr/>
            <p:nvPr/>
          </p:nvSpPr>
          <p:spPr bwMode="auto">
            <a:xfrm>
              <a:off x="4008120" y="1995946"/>
              <a:ext cx="3794760" cy="416560"/>
            </a:xfrm>
            <a:prstGeom prst="rightArrow">
              <a:avLst/>
            </a:prstGeom>
            <a:solidFill>
              <a:srgbClr val="3333FF"/>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lang="fr-FR" sz="1600" dirty="0">
                  <a:solidFill>
                    <a:schemeClr val="bg1"/>
                  </a:solidFill>
                </a:rPr>
                <a:t>ARV</a:t>
              </a:r>
              <a:endParaRPr kumimoji="0" lang="fr-FR" sz="1600" b="0" i="0" u="none" strike="noStrike" cap="none" normalizeH="0" baseline="0" dirty="0">
                <a:ln>
                  <a:noFill/>
                </a:ln>
                <a:solidFill>
                  <a:schemeClr val="bg1"/>
                </a:solidFill>
                <a:effectLst/>
              </a:endParaRPr>
            </a:p>
          </p:txBody>
        </p:sp>
        <p:sp>
          <p:nvSpPr>
            <p:cNvPr id="11" name="ZoneTexte 10"/>
            <p:cNvSpPr txBox="1"/>
            <p:nvPr/>
          </p:nvSpPr>
          <p:spPr>
            <a:xfrm>
              <a:off x="1202464" y="2063502"/>
              <a:ext cx="2846100" cy="276999"/>
            </a:xfrm>
            <a:prstGeom prst="rect">
              <a:avLst/>
            </a:prstGeom>
            <a:noFill/>
          </p:spPr>
          <p:txBody>
            <a:bodyPr wrap="none" rtlCol="0">
              <a:spAutoFit/>
            </a:bodyPr>
            <a:lstStyle/>
            <a:p>
              <a:r>
                <a:rPr lang="fr-FR" sz="1200" dirty="0"/>
                <a:t>ARV débuté dans les 30 j du </a:t>
              </a:r>
              <a:r>
                <a:rPr lang="fr-FR" sz="1200" dirty="0" err="1"/>
                <a:t>trt</a:t>
              </a:r>
              <a:r>
                <a:rPr lang="fr-FR" sz="1200" dirty="0"/>
                <a:t> anti-TB</a:t>
              </a:r>
            </a:p>
          </p:txBody>
        </p:sp>
        <p:sp>
          <p:nvSpPr>
            <p:cNvPr id="9" name="Rectangle 8"/>
            <p:cNvSpPr/>
            <p:nvPr/>
          </p:nvSpPr>
          <p:spPr bwMode="auto">
            <a:xfrm>
              <a:off x="3186266" y="2402921"/>
              <a:ext cx="1724189" cy="825959"/>
            </a:xfrm>
            <a:prstGeom prst="rect">
              <a:avLst/>
            </a:prstGeom>
            <a:solidFill>
              <a:srgbClr val="660033"/>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b="1" dirty="0">
                  <a:solidFill>
                    <a:schemeClr val="bg1"/>
                  </a:solidFill>
                </a:rPr>
                <a:t>Début ARV +</a:t>
              </a:r>
            </a:p>
            <a:p>
              <a:r>
                <a:rPr lang="fr-FR" sz="1200" b="1" dirty="0">
                  <a:solidFill>
                    <a:schemeClr val="bg1"/>
                  </a:solidFill>
                </a:rPr>
                <a:t>Prednisone 4 sem. </a:t>
              </a:r>
            </a:p>
            <a:p>
              <a:r>
                <a:rPr lang="fr-FR" sz="1200" b="1" dirty="0">
                  <a:solidFill>
                    <a:schemeClr val="bg1"/>
                  </a:solidFill>
                </a:rPr>
                <a:t>40 mg/j de J0 à J14</a:t>
              </a:r>
            </a:p>
            <a:p>
              <a:r>
                <a:rPr lang="fr-FR" sz="1200" b="1" dirty="0">
                  <a:solidFill>
                    <a:schemeClr val="bg1"/>
                  </a:solidFill>
                </a:rPr>
                <a:t>20 mg/j de J14 à J28</a:t>
              </a:r>
            </a:p>
          </p:txBody>
        </p:sp>
        <p:sp>
          <p:nvSpPr>
            <p:cNvPr id="13" name="Rectangle 12"/>
            <p:cNvSpPr/>
            <p:nvPr/>
          </p:nvSpPr>
          <p:spPr bwMode="auto">
            <a:xfrm>
              <a:off x="5220806" y="2566212"/>
              <a:ext cx="2582074" cy="472440"/>
            </a:xfrm>
            <a:prstGeom prst="rect">
              <a:avLst/>
            </a:prstGeom>
            <a:solidFill>
              <a:srgbClr val="660033"/>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b="1" dirty="0">
                  <a:solidFill>
                    <a:schemeClr val="bg1"/>
                  </a:solidFill>
                </a:rPr>
                <a:t>Suivi 12 semaines</a:t>
              </a:r>
            </a:p>
            <a:p>
              <a:r>
                <a:rPr lang="fr-FR" sz="1200" b="1" dirty="0">
                  <a:solidFill>
                    <a:schemeClr val="bg1"/>
                  </a:solidFill>
                </a:rPr>
                <a:t>(visites à S1, S2, S4, S8 et S12)</a:t>
              </a:r>
            </a:p>
          </p:txBody>
        </p:sp>
        <p:cxnSp>
          <p:nvCxnSpPr>
            <p:cNvPr id="14" name="Connecteur droit avec flèche 13"/>
            <p:cNvCxnSpPr>
              <a:cxnSpLocks/>
              <a:stCxn id="9" idx="3"/>
              <a:endCxn id="13" idx="1"/>
            </p:cNvCxnSpPr>
            <p:nvPr/>
          </p:nvCxnSpPr>
          <p:spPr bwMode="auto">
            <a:xfrm flipV="1">
              <a:off x="4910455" y="2802432"/>
              <a:ext cx="310351" cy="13469"/>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sp>
          <p:nvSpPr>
            <p:cNvPr id="16" name="Rectangle 15"/>
            <p:cNvSpPr/>
            <p:nvPr/>
          </p:nvSpPr>
          <p:spPr bwMode="auto">
            <a:xfrm>
              <a:off x="3186266" y="3999857"/>
              <a:ext cx="1724189" cy="45720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b="1" dirty="0">
                  <a:solidFill>
                    <a:schemeClr val="bg1"/>
                  </a:solidFill>
                </a:rPr>
                <a:t>Début ARV +</a:t>
              </a:r>
            </a:p>
            <a:p>
              <a:r>
                <a:rPr lang="fr-FR" sz="1200" b="1" dirty="0">
                  <a:solidFill>
                    <a:schemeClr val="bg1"/>
                  </a:solidFill>
                </a:rPr>
                <a:t>Placebo 4 semaines </a:t>
              </a:r>
            </a:p>
          </p:txBody>
        </p:sp>
        <p:sp>
          <p:nvSpPr>
            <p:cNvPr id="18" name="Rectangle 17"/>
            <p:cNvSpPr/>
            <p:nvPr/>
          </p:nvSpPr>
          <p:spPr bwMode="auto">
            <a:xfrm>
              <a:off x="5220806" y="3992237"/>
              <a:ext cx="2532654" cy="47244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b="1" dirty="0">
                  <a:solidFill>
                    <a:schemeClr val="bg1"/>
                  </a:solidFill>
                </a:rPr>
                <a:t>Suivi 12 semaines</a:t>
              </a:r>
            </a:p>
            <a:p>
              <a:r>
                <a:rPr lang="fr-FR" sz="1200" b="1" dirty="0">
                  <a:solidFill>
                    <a:schemeClr val="bg1"/>
                  </a:solidFill>
                </a:rPr>
                <a:t>(visites à S1, S2, S4, S8 et S12)</a:t>
              </a:r>
            </a:p>
          </p:txBody>
        </p:sp>
        <p:cxnSp>
          <p:nvCxnSpPr>
            <p:cNvPr id="19" name="Connecteur droit avec flèche 18"/>
            <p:cNvCxnSpPr>
              <a:cxnSpLocks/>
              <a:stCxn id="16" idx="3"/>
              <a:endCxn id="18" idx="1"/>
            </p:cNvCxnSpPr>
            <p:nvPr/>
          </p:nvCxnSpPr>
          <p:spPr bwMode="auto">
            <a:xfrm>
              <a:off x="4910455" y="4228457"/>
              <a:ext cx="310351" cy="0"/>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sp>
          <p:nvSpPr>
            <p:cNvPr id="20" name="Rectangle 19"/>
            <p:cNvSpPr/>
            <p:nvPr/>
          </p:nvSpPr>
          <p:spPr bwMode="auto">
            <a:xfrm>
              <a:off x="5555227" y="3099451"/>
              <a:ext cx="3398273" cy="743762"/>
            </a:xfrm>
            <a:prstGeom prst="rect">
              <a:avLst/>
            </a:prstGeom>
            <a:noFill/>
            <a:ln w="9525" cap="flat" cmpd="sng" algn="ctr">
              <a:solidFill>
                <a:srgbClr val="231DB8"/>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dirty="0"/>
                <a:t>Visite additionnelle à S28 et appel téléphonique à 1 an, pour s'assurer de l'absence de cancer (recommandation du DSMB après l'essai IMPI)</a:t>
              </a:r>
            </a:p>
          </p:txBody>
        </p:sp>
        <p:sp>
          <p:nvSpPr>
            <p:cNvPr id="21" name="Rectangle 20"/>
            <p:cNvSpPr/>
            <p:nvPr/>
          </p:nvSpPr>
          <p:spPr bwMode="auto">
            <a:xfrm>
              <a:off x="1884373" y="3406318"/>
              <a:ext cx="1482281" cy="472440"/>
            </a:xfrm>
            <a:prstGeom prst="rect">
              <a:avLst/>
            </a:prstGeom>
            <a:noFill/>
            <a:ln w="9525" cap="flat" cmpd="sng" algn="ctr">
              <a:solidFill>
                <a:srgbClr val="231DB8"/>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200" dirty="0"/>
                <a:t>Randomisation 1:1</a:t>
              </a:r>
            </a:p>
          </p:txBody>
        </p:sp>
        <p:cxnSp>
          <p:nvCxnSpPr>
            <p:cNvPr id="22" name="Connecteur en angle 21"/>
            <p:cNvCxnSpPr>
              <a:cxnSpLocks/>
              <a:stCxn id="21" idx="0"/>
              <a:endCxn id="9" idx="1"/>
            </p:cNvCxnSpPr>
            <p:nvPr/>
          </p:nvCxnSpPr>
          <p:spPr bwMode="auto">
            <a:xfrm rot="5400000" flipH="1" flipV="1">
              <a:off x="2610682" y="2830734"/>
              <a:ext cx="590417" cy="560752"/>
            </a:xfrm>
            <a:prstGeom prst="bentConnector2">
              <a:avLst/>
            </a:prstGeom>
            <a:solidFill>
              <a:schemeClr val="accent1"/>
            </a:solidFill>
            <a:ln w="28575" cap="flat" cmpd="sng" algn="ctr">
              <a:solidFill>
                <a:srgbClr val="0070C0"/>
              </a:solidFill>
              <a:prstDash val="solid"/>
              <a:round/>
              <a:headEnd type="none" w="med" len="med"/>
              <a:tailEnd type="triangle"/>
            </a:ln>
            <a:effectLst/>
          </p:spPr>
        </p:cxnSp>
        <p:cxnSp>
          <p:nvCxnSpPr>
            <p:cNvPr id="24" name="Connecteur en angle 23"/>
            <p:cNvCxnSpPr>
              <a:cxnSpLocks/>
              <a:stCxn id="21" idx="2"/>
              <a:endCxn id="16" idx="1"/>
            </p:cNvCxnSpPr>
            <p:nvPr/>
          </p:nvCxnSpPr>
          <p:spPr bwMode="auto">
            <a:xfrm rot="16200000" flipH="1">
              <a:off x="2731041" y="3773231"/>
              <a:ext cx="349699" cy="560752"/>
            </a:xfrm>
            <a:prstGeom prst="bentConnector2">
              <a:avLst/>
            </a:prstGeom>
            <a:solidFill>
              <a:schemeClr val="accent1"/>
            </a:solidFill>
            <a:ln w="28575" cap="flat" cmpd="sng" algn="ctr">
              <a:solidFill>
                <a:srgbClr val="0070C0"/>
              </a:solidFill>
              <a:prstDash val="solid"/>
              <a:round/>
              <a:headEnd type="none" w="med" len="med"/>
              <a:tailEnd type="triangle"/>
            </a:ln>
            <a:effectLst/>
          </p:spPr>
        </p:cxnSp>
      </p:grpSp>
      <p:sp>
        <p:nvSpPr>
          <p:cNvPr id="23" name="Espace réservé du contenu 1"/>
          <p:cNvSpPr txBox="1">
            <a:spLocks/>
          </p:cNvSpPr>
          <p:nvPr/>
        </p:nvSpPr>
        <p:spPr bwMode="auto">
          <a:xfrm>
            <a:off x="318292" y="4604657"/>
            <a:ext cx="8752683" cy="182348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solidFill>
                  <a:srgbClr val="0070C0"/>
                </a:solidFill>
              </a:rPr>
              <a:t>Critère de jugement principal : </a:t>
            </a:r>
            <a:r>
              <a:rPr lang="fr-FR" sz="1800" kern="0" dirty="0"/>
              <a:t>survenue d'un IRIS-TB</a:t>
            </a:r>
          </a:p>
          <a:p>
            <a:pPr lvl="1"/>
            <a:r>
              <a:rPr lang="fr-FR" sz="1600" kern="0" dirty="0"/>
              <a:t>Définition internationale, adjudication par un comité indépendant</a:t>
            </a:r>
            <a:br>
              <a:rPr lang="fr-FR" sz="1600" kern="0" dirty="0"/>
            </a:br>
            <a:endParaRPr lang="fr-FR" sz="1600" kern="0" dirty="0"/>
          </a:p>
          <a:p>
            <a:r>
              <a:rPr lang="fr-FR" sz="1800" b="1" kern="0" dirty="0">
                <a:solidFill>
                  <a:srgbClr val="0070C0"/>
                </a:solidFill>
              </a:rPr>
              <a:t>Autres critères</a:t>
            </a:r>
          </a:p>
          <a:p>
            <a:pPr lvl="1"/>
            <a:r>
              <a:rPr lang="fr-FR" sz="1600" kern="0" dirty="0"/>
              <a:t>Délai de survenue de l'IRIS-TB</a:t>
            </a:r>
          </a:p>
          <a:p>
            <a:pPr lvl="1"/>
            <a:r>
              <a:rPr lang="fr-FR" sz="1600" kern="0" dirty="0"/>
              <a:t>Décès, hospitalisation</a:t>
            </a:r>
          </a:p>
          <a:p>
            <a:pPr lvl="1"/>
            <a:r>
              <a:rPr lang="fr-FR" sz="1600" kern="0" dirty="0"/>
              <a:t>Arrêt de traitement anti-BK ou ARV pour événement indésirable</a:t>
            </a:r>
          </a:p>
          <a:p>
            <a:pPr lvl="1"/>
            <a:r>
              <a:rPr lang="fr-FR" sz="1600" kern="0" dirty="0"/>
              <a:t>Infection grave ou cancer</a:t>
            </a:r>
            <a:endParaRPr lang="fr-FR" sz="1800" kern="0" dirty="0"/>
          </a:p>
          <a:p>
            <a:endParaRPr lang="fr-FR" sz="1800" kern="0" dirty="0"/>
          </a:p>
        </p:txBody>
      </p:sp>
      <p:sp>
        <p:nvSpPr>
          <p:cNvPr id="25" name="ZoneTexte 2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142</a:t>
            </a:r>
          </a:p>
        </p:txBody>
      </p:sp>
    </p:spTree>
    <p:extLst>
      <p:ext uri="{BB962C8B-B14F-4D97-AF65-F5344CB8AC3E}">
        <p14:creationId xmlns:p14="http://schemas.microsoft.com/office/powerpoint/2010/main" val="56507062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85725" y="5510118"/>
            <a:ext cx="8985250" cy="470075"/>
          </a:xfrm>
        </p:spPr>
        <p:txBody>
          <a:bodyPr/>
          <a:lstStyle/>
          <a:p>
            <a:r>
              <a:rPr lang="fr-FR" sz="2000" dirty="0"/>
              <a:t>233/240 patients ont débuté un traitement par TDF + (FTC ou 3TC) + EFV</a:t>
            </a:r>
          </a:p>
        </p:txBody>
      </p:sp>
      <p:graphicFrame>
        <p:nvGraphicFramePr>
          <p:cNvPr id="7" name="Tableau 6"/>
          <p:cNvGraphicFramePr>
            <a:graphicFrameLocks noGrp="1"/>
          </p:cNvGraphicFramePr>
          <p:nvPr>
            <p:extLst>
              <p:ext uri="{D42A27DB-BD31-4B8C-83A1-F6EECF244321}">
                <p14:modId xmlns:p14="http://schemas.microsoft.com/office/powerpoint/2010/main" val="296750705"/>
              </p:ext>
            </p:extLst>
          </p:nvPr>
        </p:nvGraphicFramePr>
        <p:xfrm>
          <a:off x="318292" y="1770706"/>
          <a:ext cx="8495508" cy="3571760"/>
        </p:xfrm>
        <a:graphic>
          <a:graphicData uri="http://schemas.openxmlformats.org/drawingml/2006/table">
            <a:tbl>
              <a:tblPr firstRow="1" bandRow="1">
                <a:tableStyleId>{5C22544A-7EE6-4342-B048-85BDC9FD1C3A}</a:tableStyleId>
              </a:tblPr>
              <a:tblGrid>
                <a:gridCol w="5142708">
                  <a:extLst>
                    <a:ext uri="{9D8B030D-6E8A-4147-A177-3AD203B41FA5}">
                      <a16:colId xmlns:a16="http://schemas.microsoft.com/office/drawing/2014/main" xmlns="" val="20000"/>
                    </a:ext>
                  </a:extLst>
                </a:gridCol>
                <a:gridCol w="1651000">
                  <a:extLst>
                    <a:ext uri="{9D8B030D-6E8A-4147-A177-3AD203B41FA5}">
                      <a16:colId xmlns:a16="http://schemas.microsoft.com/office/drawing/2014/main" xmlns="" val="20001"/>
                    </a:ext>
                  </a:extLst>
                </a:gridCol>
                <a:gridCol w="1701800">
                  <a:extLst>
                    <a:ext uri="{9D8B030D-6E8A-4147-A177-3AD203B41FA5}">
                      <a16:colId xmlns:a16="http://schemas.microsoft.com/office/drawing/2014/main" xmlns="" val="20002"/>
                    </a:ext>
                  </a:extLst>
                </a:gridCol>
              </a:tblGrid>
              <a:tr h="6231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600" dirty="0">
                        <a:solidFill>
                          <a:srgbClr val="000066"/>
                        </a:solidFill>
                      </a:endParaRPr>
                    </a:p>
                  </a:txBody>
                  <a:tcPr anchor="ctr"/>
                </a:tc>
                <a:tc>
                  <a:txBody>
                    <a:bodyPr/>
                    <a:lstStyle/>
                    <a:p>
                      <a:pPr algn="ctr"/>
                      <a:r>
                        <a:rPr lang="fr-FR" sz="1600" dirty="0">
                          <a:solidFill>
                            <a:schemeClr val="bg1"/>
                          </a:solidFill>
                        </a:rPr>
                        <a:t>Placebo</a:t>
                      </a:r>
                    </a:p>
                    <a:p>
                      <a:pPr algn="ctr"/>
                      <a:r>
                        <a:rPr lang="fr-FR" sz="1600" b="0" dirty="0">
                          <a:solidFill>
                            <a:schemeClr val="bg1"/>
                          </a:solidFill>
                        </a:rPr>
                        <a:t>(n = 120)</a:t>
                      </a:r>
                    </a:p>
                  </a:txBody>
                  <a:tcPr anchor="ctr">
                    <a:solidFill>
                      <a:schemeClr val="bg1">
                        <a:lumMod val="50000"/>
                      </a:schemeClr>
                    </a:solidFill>
                  </a:tcPr>
                </a:tc>
                <a:tc>
                  <a:txBody>
                    <a:bodyPr/>
                    <a:lstStyle/>
                    <a:p>
                      <a:pPr algn="ctr"/>
                      <a:r>
                        <a:rPr lang="fr-FR" sz="1600" dirty="0">
                          <a:solidFill>
                            <a:schemeClr val="bg1"/>
                          </a:solidFill>
                        </a:rPr>
                        <a:t>Prednisone</a:t>
                      </a:r>
                    </a:p>
                    <a:p>
                      <a:pPr algn="ctr"/>
                      <a:r>
                        <a:rPr lang="fr-FR" sz="1600" b="0" dirty="0">
                          <a:solidFill>
                            <a:schemeClr val="bg1"/>
                          </a:solidFill>
                        </a:rPr>
                        <a:t>(n</a:t>
                      </a:r>
                      <a:r>
                        <a:rPr lang="fr-FR" sz="1600" b="0" baseline="0" dirty="0">
                          <a:solidFill>
                            <a:schemeClr val="bg1"/>
                          </a:solidFill>
                        </a:rPr>
                        <a:t> = 120)</a:t>
                      </a:r>
                      <a:endParaRPr lang="fr-FR" sz="1600" b="0" dirty="0">
                        <a:solidFill>
                          <a:schemeClr val="bg1"/>
                        </a:solidFill>
                      </a:endParaRPr>
                    </a:p>
                  </a:txBody>
                  <a:tcPr anchor="ctr">
                    <a:solidFill>
                      <a:srgbClr val="660033"/>
                    </a:solidFill>
                  </a:tcPr>
                </a:tc>
                <a:extLst>
                  <a:ext uri="{0D108BD9-81ED-4DB2-BD59-A6C34878D82A}">
                    <a16:rowId xmlns:a16="http://schemas.microsoft.com/office/drawing/2014/main" xmlns="" val="10000"/>
                  </a:ext>
                </a:extLst>
              </a:tr>
              <a:tr h="360760">
                <a:tc>
                  <a:txBody>
                    <a:bodyPr/>
                    <a:lstStyle/>
                    <a:p>
                      <a:r>
                        <a:rPr lang="fr-FR" sz="1600" dirty="0">
                          <a:solidFill>
                            <a:srgbClr val="000066"/>
                          </a:solidFill>
                        </a:rPr>
                        <a:t>Age,</a:t>
                      </a:r>
                      <a:r>
                        <a:rPr lang="fr-FR" sz="1600" baseline="0" dirty="0">
                          <a:solidFill>
                            <a:srgbClr val="000066"/>
                          </a:solidFill>
                        </a:rPr>
                        <a:t> ans, médiane (IQR)</a:t>
                      </a:r>
                      <a:endParaRPr lang="fr-FR" sz="1600" dirty="0">
                        <a:solidFill>
                          <a:srgbClr val="000066"/>
                        </a:solidFill>
                      </a:endParaRPr>
                    </a:p>
                  </a:txBody>
                  <a:tcPr anchor="ctr"/>
                </a:tc>
                <a:tc>
                  <a:txBody>
                    <a:bodyPr/>
                    <a:lstStyle/>
                    <a:p>
                      <a:pPr algn="ctr"/>
                      <a:r>
                        <a:rPr lang="fr-FR" sz="1600" dirty="0">
                          <a:solidFill>
                            <a:srgbClr val="000066"/>
                          </a:solidFill>
                        </a:rPr>
                        <a:t>36 (29 - 43)</a:t>
                      </a:r>
                    </a:p>
                  </a:txBody>
                  <a:tcPr anchor="ctr"/>
                </a:tc>
                <a:tc>
                  <a:txBody>
                    <a:bodyPr/>
                    <a:lstStyle/>
                    <a:p>
                      <a:pPr algn="ctr"/>
                      <a:r>
                        <a:rPr lang="fr-FR" sz="1600" dirty="0">
                          <a:solidFill>
                            <a:srgbClr val="000066"/>
                          </a:solidFill>
                        </a:rPr>
                        <a:t>37 (31 - 43)</a:t>
                      </a:r>
                    </a:p>
                  </a:txBody>
                  <a:tcPr anchor="ctr"/>
                </a:tc>
                <a:extLst>
                  <a:ext uri="{0D108BD9-81ED-4DB2-BD59-A6C34878D82A}">
                    <a16:rowId xmlns:a16="http://schemas.microsoft.com/office/drawing/2014/main" xmlns="" val="10001"/>
                  </a:ext>
                </a:extLst>
              </a:tr>
              <a:tr h="423309">
                <a:tc>
                  <a:txBody>
                    <a:bodyPr/>
                    <a:lstStyle/>
                    <a:p>
                      <a:r>
                        <a:rPr lang="fr-FR" sz="1600" dirty="0">
                          <a:solidFill>
                            <a:srgbClr val="000066"/>
                          </a:solidFill>
                        </a:rPr>
                        <a:t>Hommes, %</a:t>
                      </a:r>
                    </a:p>
                  </a:txBody>
                  <a:tcPr anchor="ctr"/>
                </a:tc>
                <a:tc>
                  <a:txBody>
                    <a:bodyPr/>
                    <a:lstStyle/>
                    <a:p>
                      <a:pPr algn="ctr"/>
                      <a:r>
                        <a:rPr lang="fr-FR" sz="1600" dirty="0">
                          <a:solidFill>
                            <a:srgbClr val="000066"/>
                          </a:solidFill>
                        </a:rPr>
                        <a:t>61</a:t>
                      </a:r>
                    </a:p>
                  </a:txBody>
                  <a:tcPr anchor="ctr"/>
                </a:tc>
                <a:tc>
                  <a:txBody>
                    <a:bodyPr/>
                    <a:lstStyle/>
                    <a:p>
                      <a:pPr algn="ctr"/>
                      <a:r>
                        <a:rPr lang="fr-FR" sz="1600" dirty="0">
                          <a:solidFill>
                            <a:srgbClr val="000066"/>
                          </a:solidFill>
                        </a:rPr>
                        <a:t>59</a:t>
                      </a:r>
                    </a:p>
                  </a:txBody>
                  <a:tcPr anchor="ctr"/>
                </a:tc>
                <a:extLst>
                  <a:ext uri="{0D108BD9-81ED-4DB2-BD59-A6C34878D82A}">
                    <a16:rowId xmlns:a16="http://schemas.microsoft.com/office/drawing/2014/main" xmlns="" val="10002"/>
                  </a:ext>
                </a:extLst>
              </a:tr>
              <a:tr h="360760">
                <a:tc>
                  <a:txBody>
                    <a:bodyPr/>
                    <a:lstStyle/>
                    <a:p>
                      <a:r>
                        <a:rPr lang="fr-FR" sz="1600" dirty="0">
                          <a:solidFill>
                            <a:srgbClr val="000066"/>
                          </a:solidFill>
                        </a:rPr>
                        <a:t>CD4/mm</a:t>
                      </a:r>
                      <a:r>
                        <a:rPr lang="fr-FR" sz="1600" baseline="30000" dirty="0">
                          <a:solidFill>
                            <a:srgbClr val="000066"/>
                          </a:solidFill>
                        </a:rPr>
                        <a:t>3</a:t>
                      </a:r>
                      <a:r>
                        <a:rPr lang="fr-FR" sz="1600" dirty="0">
                          <a:solidFill>
                            <a:srgbClr val="000066"/>
                          </a:solidFill>
                        </a:rPr>
                        <a:t>, </a:t>
                      </a:r>
                      <a:r>
                        <a:rPr lang="fr-FR" sz="1600" baseline="0" dirty="0">
                          <a:solidFill>
                            <a:srgbClr val="000066"/>
                          </a:solidFill>
                        </a:rPr>
                        <a:t>médiane (IQR)</a:t>
                      </a:r>
                      <a:endParaRPr lang="fr-FR" sz="1600" dirty="0">
                        <a:solidFill>
                          <a:srgbClr val="000066"/>
                        </a:solidFill>
                      </a:endParaRPr>
                    </a:p>
                  </a:txBody>
                  <a:tcPr anchor="ctr"/>
                </a:tc>
                <a:tc>
                  <a:txBody>
                    <a:bodyPr/>
                    <a:lstStyle/>
                    <a:p>
                      <a:pPr algn="ctr"/>
                      <a:r>
                        <a:rPr lang="fr-FR" sz="1600" dirty="0">
                          <a:solidFill>
                            <a:srgbClr val="000066"/>
                          </a:solidFill>
                        </a:rPr>
                        <a:t>49 (23 - 88)</a:t>
                      </a:r>
                    </a:p>
                  </a:txBody>
                  <a:tcPr anchor="ctr"/>
                </a:tc>
                <a:tc>
                  <a:txBody>
                    <a:bodyPr/>
                    <a:lstStyle/>
                    <a:p>
                      <a:pPr algn="ctr"/>
                      <a:r>
                        <a:rPr lang="fr-FR" sz="1600" dirty="0">
                          <a:solidFill>
                            <a:srgbClr val="000066"/>
                          </a:solidFill>
                        </a:rPr>
                        <a:t>51 (26 - 84)</a:t>
                      </a:r>
                    </a:p>
                  </a:txBody>
                  <a:tcPr anchor="ctr"/>
                </a:tc>
                <a:extLst>
                  <a:ext uri="{0D108BD9-81ED-4DB2-BD59-A6C34878D82A}">
                    <a16:rowId xmlns:a16="http://schemas.microsoft.com/office/drawing/2014/main" xmlns="" val="10003"/>
                  </a:ext>
                </a:extLst>
              </a:tr>
              <a:tr h="360760">
                <a:tc>
                  <a:txBody>
                    <a:bodyPr/>
                    <a:lstStyle/>
                    <a:p>
                      <a:r>
                        <a:rPr lang="fr-FR" sz="1600" dirty="0">
                          <a:solidFill>
                            <a:srgbClr val="000066"/>
                          </a:solidFill>
                        </a:rPr>
                        <a:t>CV, log</a:t>
                      </a:r>
                      <a:r>
                        <a:rPr lang="fr-FR" sz="1600" baseline="-25000" dirty="0">
                          <a:solidFill>
                            <a:srgbClr val="000066"/>
                          </a:solidFill>
                        </a:rPr>
                        <a:t>10</a:t>
                      </a:r>
                      <a:r>
                        <a:rPr lang="fr-FR" sz="1600" dirty="0">
                          <a:solidFill>
                            <a:srgbClr val="000066"/>
                          </a:solidFill>
                        </a:rPr>
                        <a:t> c/ml,</a:t>
                      </a:r>
                      <a:r>
                        <a:rPr lang="fr-FR" sz="1600" baseline="0" dirty="0">
                          <a:solidFill>
                            <a:srgbClr val="000066"/>
                          </a:solidFill>
                        </a:rPr>
                        <a:t> médiane (IQR)</a:t>
                      </a:r>
                      <a:endParaRPr lang="fr-FR" sz="1600" dirty="0">
                        <a:solidFill>
                          <a:srgbClr val="000066"/>
                        </a:solidFill>
                      </a:endParaRPr>
                    </a:p>
                  </a:txBody>
                  <a:tcPr anchor="ctr"/>
                </a:tc>
                <a:tc>
                  <a:txBody>
                    <a:bodyPr/>
                    <a:lstStyle/>
                    <a:p>
                      <a:pPr algn="ctr"/>
                      <a:r>
                        <a:rPr lang="fr-FR" sz="1600" dirty="0">
                          <a:solidFill>
                            <a:srgbClr val="000066"/>
                          </a:solidFill>
                        </a:rPr>
                        <a:t>5,6 (5,2 - 5,9)</a:t>
                      </a:r>
                    </a:p>
                  </a:txBody>
                  <a:tcPr anchor="ctr"/>
                </a:tc>
                <a:tc>
                  <a:txBody>
                    <a:bodyPr/>
                    <a:lstStyle/>
                    <a:p>
                      <a:pPr algn="ctr"/>
                      <a:r>
                        <a:rPr lang="fr-FR" sz="1600" dirty="0">
                          <a:solidFill>
                            <a:srgbClr val="000066"/>
                          </a:solidFill>
                        </a:rPr>
                        <a:t>5,5 (5,2 - 5,9)</a:t>
                      </a:r>
                    </a:p>
                  </a:txBody>
                  <a:tcPr anchor="ctr"/>
                </a:tc>
                <a:extLst>
                  <a:ext uri="{0D108BD9-81ED-4DB2-BD59-A6C34878D82A}">
                    <a16:rowId xmlns:a16="http://schemas.microsoft.com/office/drawing/2014/main" xmlns="" val="10004"/>
                  </a:ext>
                </a:extLst>
              </a:tr>
              <a:tr h="360760">
                <a:tc>
                  <a:txBody>
                    <a:bodyPr/>
                    <a:lstStyle/>
                    <a:p>
                      <a:r>
                        <a:rPr lang="fr-FR" sz="1600" dirty="0">
                          <a:solidFill>
                            <a:srgbClr val="000066"/>
                          </a:solidFill>
                        </a:rPr>
                        <a:t>Tuberculose confirmée en culture, %</a:t>
                      </a:r>
                    </a:p>
                  </a:txBody>
                  <a:tcPr anchor="ctr"/>
                </a:tc>
                <a:tc>
                  <a:txBody>
                    <a:bodyPr/>
                    <a:lstStyle/>
                    <a:p>
                      <a:pPr algn="ctr"/>
                      <a:r>
                        <a:rPr lang="fr-FR" sz="1600" dirty="0">
                          <a:solidFill>
                            <a:srgbClr val="000066"/>
                          </a:solidFill>
                        </a:rPr>
                        <a:t>74</a:t>
                      </a:r>
                    </a:p>
                  </a:txBody>
                  <a:tcPr anchor="ctr"/>
                </a:tc>
                <a:tc>
                  <a:txBody>
                    <a:bodyPr/>
                    <a:lstStyle/>
                    <a:p>
                      <a:pPr algn="ctr"/>
                      <a:r>
                        <a:rPr lang="fr-FR" sz="1600" dirty="0">
                          <a:solidFill>
                            <a:srgbClr val="000066"/>
                          </a:solidFill>
                        </a:rPr>
                        <a:t>72</a:t>
                      </a:r>
                    </a:p>
                  </a:txBody>
                  <a:tcPr anchor="ctr"/>
                </a:tc>
                <a:extLst>
                  <a:ext uri="{0D108BD9-81ED-4DB2-BD59-A6C34878D82A}">
                    <a16:rowId xmlns:a16="http://schemas.microsoft.com/office/drawing/2014/main" xmlns="" val="10005"/>
                  </a:ext>
                </a:extLst>
              </a:tr>
              <a:tr h="360760">
                <a:tc>
                  <a:txBody>
                    <a:bodyPr/>
                    <a:lstStyle/>
                    <a:p>
                      <a:r>
                        <a:rPr lang="fr-FR" sz="1600" dirty="0">
                          <a:solidFill>
                            <a:srgbClr val="000066"/>
                          </a:solidFill>
                        </a:rPr>
                        <a:t>Hémoglobine, </a:t>
                      </a:r>
                      <a:r>
                        <a:rPr lang="fr-FR" sz="1600" baseline="0" dirty="0">
                          <a:solidFill>
                            <a:srgbClr val="000066"/>
                          </a:solidFill>
                        </a:rPr>
                        <a:t>g/dl, médiane</a:t>
                      </a:r>
                      <a:endParaRPr lang="fr-FR" sz="1600" dirty="0">
                        <a:solidFill>
                          <a:srgbClr val="000066"/>
                        </a:solidFill>
                      </a:endParaRPr>
                    </a:p>
                  </a:txBody>
                  <a:tcPr anchor="ctr"/>
                </a:tc>
                <a:tc>
                  <a:txBody>
                    <a:bodyPr/>
                    <a:lstStyle/>
                    <a:p>
                      <a:pPr algn="ctr"/>
                      <a:r>
                        <a:rPr lang="fr-FR" sz="1600" dirty="0">
                          <a:solidFill>
                            <a:srgbClr val="000066"/>
                          </a:solidFill>
                        </a:rPr>
                        <a:t>9,8</a:t>
                      </a:r>
                    </a:p>
                  </a:txBody>
                  <a:tcPr anchor="ctr"/>
                </a:tc>
                <a:tc>
                  <a:txBody>
                    <a:bodyPr/>
                    <a:lstStyle/>
                    <a:p>
                      <a:pPr algn="ctr"/>
                      <a:r>
                        <a:rPr lang="fr-FR" sz="1600" dirty="0">
                          <a:solidFill>
                            <a:srgbClr val="000066"/>
                          </a:solidFill>
                        </a:rPr>
                        <a:t>9,7</a:t>
                      </a:r>
                    </a:p>
                  </a:txBody>
                  <a:tcPr anchor="ctr"/>
                </a:tc>
                <a:extLst>
                  <a:ext uri="{0D108BD9-81ED-4DB2-BD59-A6C34878D82A}">
                    <a16:rowId xmlns:a16="http://schemas.microsoft.com/office/drawing/2014/main" xmlns="" val="10006"/>
                  </a:ext>
                </a:extLst>
              </a:tr>
              <a:tr h="3607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Délai traitement anti-BK -  ARV, jours,</a:t>
                      </a:r>
                      <a:r>
                        <a:rPr lang="fr-FR" sz="1600" baseline="0" dirty="0">
                          <a:solidFill>
                            <a:srgbClr val="000066"/>
                          </a:solidFill>
                        </a:rPr>
                        <a:t> médiane (IQR)</a:t>
                      </a:r>
                      <a:endParaRPr lang="fr-FR" sz="1600" dirty="0">
                        <a:solidFill>
                          <a:srgbClr val="000066"/>
                        </a:solidFill>
                      </a:endParaRPr>
                    </a:p>
                  </a:txBody>
                  <a:tcPr anchor="ctr"/>
                </a:tc>
                <a:tc>
                  <a:txBody>
                    <a:bodyPr/>
                    <a:lstStyle/>
                    <a:p>
                      <a:pPr algn="ctr"/>
                      <a:r>
                        <a:rPr lang="fr-FR" sz="1600" dirty="0">
                          <a:solidFill>
                            <a:srgbClr val="000066"/>
                          </a:solidFill>
                        </a:rPr>
                        <a:t>17 (15 - 21)</a:t>
                      </a:r>
                    </a:p>
                  </a:txBody>
                  <a:tcPr anchor="ctr"/>
                </a:tc>
                <a:tc>
                  <a:txBody>
                    <a:bodyPr/>
                    <a:lstStyle/>
                    <a:p>
                      <a:pPr algn="ctr"/>
                      <a:r>
                        <a:rPr lang="fr-FR" sz="1600" dirty="0">
                          <a:solidFill>
                            <a:srgbClr val="000066"/>
                          </a:solidFill>
                        </a:rPr>
                        <a:t>16 (15 - 22)</a:t>
                      </a:r>
                    </a:p>
                  </a:txBody>
                  <a:tcPr anchor="ctr"/>
                </a:tc>
                <a:extLst>
                  <a:ext uri="{0D108BD9-81ED-4DB2-BD59-A6C34878D82A}">
                    <a16:rowId xmlns:a16="http://schemas.microsoft.com/office/drawing/2014/main" xmlns="" val="10007"/>
                  </a:ext>
                </a:extLst>
              </a:tr>
              <a:tr h="360760">
                <a:tc>
                  <a:txBody>
                    <a:bodyPr/>
                    <a:lstStyle/>
                    <a:p>
                      <a:r>
                        <a:rPr lang="fr-FR" sz="1600" dirty="0">
                          <a:solidFill>
                            <a:srgbClr val="000066"/>
                          </a:solidFill>
                        </a:rPr>
                        <a:t>Score de </a:t>
                      </a:r>
                      <a:r>
                        <a:rPr lang="fr-FR" sz="1600" dirty="0" err="1">
                          <a:solidFill>
                            <a:srgbClr val="000066"/>
                          </a:solidFill>
                        </a:rPr>
                        <a:t>Karnofsky</a:t>
                      </a:r>
                      <a:r>
                        <a:rPr lang="fr-FR" sz="1600" dirty="0">
                          <a:solidFill>
                            <a:srgbClr val="000066"/>
                          </a:solidFill>
                        </a:rPr>
                        <a:t>,</a:t>
                      </a:r>
                      <a:r>
                        <a:rPr lang="fr-FR" sz="1600" baseline="0" dirty="0">
                          <a:solidFill>
                            <a:srgbClr val="000066"/>
                          </a:solidFill>
                        </a:rPr>
                        <a:t> médiane</a:t>
                      </a:r>
                      <a:endParaRPr lang="fr-FR" sz="1600" dirty="0">
                        <a:solidFill>
                          <a:srgbClr val="000066"/>
                        </a:solidFill>
                      </a:endParaRPr>
                    </a:p>
                  </a:txBody>
                  <a:tcPr anchor="ctr"/>
                </a:tc>
                <a:tc>
                  <a:txBody>
                    <a:bodyPr/>
                    <a:lstStyle/>
                    <a:p>
                      <a:pPr algn="ctr"/>
                      <a:r>
                        <a:rPr lang="fr-FR" sz="1600" dirty="0">
                          <a:solidFill>
                            <a:srgbClr val="000066"/>
                          </a:solidFill>
                        </a:rPr>
                        <a:t>90</a:t>
                      </a:r>
                    </a:p>
                  </a:txBody>
                  <a:tcPr anchor="ctr"/>
                </a:tc>
                <a:tc>
                  <a:txBody>
                    <a:bodyPr/>
                    <a:lstStyle/>
                    <a:p>
                      <a:pPr algn="ctr"/>
                      <a:r>
                        <a:rPr lang="fr-FR" sz="1600" dirty="0">
                          <a:solidFill>
                            <a:srgbClr val="000066"/>
                          </a:solidFill>
                        </a:rPr>
                        <a:t>80</a:t>
                      </a:r>
                    </a:p>
                  </a:txBody>
                  <a:tcPr anchor="ctr"/>
                </a:tc>
                <a:extLst>
                  <a:ext uri="{0D108BD9-81ED-4DB2-BD59-A6C34878D82A}">
                    <a16:rowId xmlns:a16="http://schemas.microsoft.com/office/drawing/2014/main" xmlns="" val="10008"/>
                  </a:ext>
                </a:extLst>
              </a:tr>
            </a:tbl>
          </a:graphicData>
        </a:graphic>
      </p:graphicFrame>
      <p:sp>
        <p:nvSpPr>
          <p:cNvPr id="3" name="Rectangle 2"/>
          <p:cNvSpPr/>
          <p:nvPr/>
        </p:nvSpPr>
        <p:spPr>
          <a:xfrm>
            <a:off x="2303659" y="1210869"/>
            <a:ext cx="4562082" cy="400110"/>
          </a:xfrm>
          <a:prstGeom prst="rect">
            <a:avLst/>
          </a:prstGeom>
        </p:spPr>
        <p:txBody>
          <a:bodyPr wrap="none">
            <a:spAutoFit/>
          </a:bodyPr>
          <a:lstStyle/>
          <a:p>
            <a:pPr algn="ctr"/>
            <a:r>
              <a:rPr lang="fr-FR" sz="2000" b="1" dirty="0">
                <a:solidFill>
                  <a:srgbClr val="0070C0"/>
                </a:solidFill>
                <a:latin typeface="Calibri" pitchFamily="34" charset="0"/>
                <a:ea typeface="ＭＳ Ｐゴシック" pitchFamily="34" charset="-128"/>
              </a:rPr>
              <a:t>Caractéristiques des patients à l'inclusion</a:t>
            </a:r>
          </a:p>
        </p:txBody>
      </p:sp>
      <p:sp>
        <p:nvSpPr>
          <p:cNvPr id="8"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Meintjes</a:t>
            </a:r>
            <a:r>
              <a:rPr lang="en-GB" sz="1200" i="1" dirty="0">
                <a:solidFill>
                  <a:srgbClr val="0070C0"/>
                </a:solidFill>
              </a:rPr>
              <a:t> G, CROI 2017, Abs. 81LB</a:t>
            </a:r>
          </a:p>
        </p:txBody>
      </p:sp>
      <p:sp>
        <p:nvSpPr>
          <p:cNvPr id="9" name="Rectangle 2"/>
          <p:cNvSpPr>
            <a:spLocks noGrp="1" noChangeArrowheads="1"/>
          </p:cNvSpPr>
          <p:nvPr>
            <p:ph type="title"/>
          </p:nvPr>
        </p:nvSpPr>
        <p:spPr>
          <a:xfrm>
            <a:off x="1547813" y="115888"/>
            <a:ext cx="7523162" cy="936625"/>
          </a:xfrm>
        </p:spPr>
        <p:txBody>
          <a:bodyPr/>
          <a:lstStyle/>
          <a:p>
            <a:pPr eaLnBrk="1" hangingPunct="1">
              <a:defRPr/>
            </a:pPr>
            <a:r>
              <a:rPr lang="fr-FR"/>
              <a:t>Prednisone pour la prévention de l'IRIS-TB : essai randomisé (2)</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143</a:t>
            </a:r>
          </a:p>
        </p:txBody>
      </p:sp>
    </p:spTree>
    <p:extLst>
      <p:ext uri="{BB962C8B-B14F-4D97-AF65-F5344CB8AC3E}">
        <p14:creationId xmlns:p14="http://schemas.microsoft.com/office/powerpoint/2010/main" val="256966928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259928" y="1546899"/>
          <a:ext cx="8582857" cy="3931920"/>
        </p:xfrm>
        <a:graphic>
          <a:graphicData uri="http://schemas.openxmlformats.org/drawingml/2006/table">
            <a:tbl>
              <a:tblPr firstRow="1" bandRow="1">
                <a:tableStyleId>{5C22544A-7EE6-4342-B048-85BDC9FD1C3A}</a:tableStyleId>
              </a:tblPr>
              <a:tblGrid>
                <a:gridCol w="5006746">
                  <a:extLst>
                    <a:ext uri="{9D8B030D-6E8A-4147-A177-3AD203B41FA5}">
                      <a16:colId xmlns:a16="http://schemas.microsoft.com/office/drawing/2014/main" xmlns="" val="20000"/>
                    </a:ext>
                  </a:extLst>
                </a:gridCol>
                <a:gridCol w="1403684">
                  <a:extLst>
                    <a:ext uri="{9D8B030D-6E8A-4147-A177-3AD203B41FA5}">
                      <a16:colId xmlns:a16="http://schemas.microsoft.com/office/drawing/2014/main" xmlns="" val="20001"/>
                    </a:ext>
                  </a:extLst>
                </a:gridCol>
                <a:gridCol w="1403684">
                  <a:extLst>
                    <a:ext uri="{9D8B030D-6E8A-4147-A177-3AD203B41FA5}">
                      <a16:colId xmlns:a16="http://schemas.microsoft.com/office/drawing/2014/main" xmlns="" val="20002"/>
                    </a:ext>
                  </a:extLst>
                </a:gridCol>
                <a:gridCol w="768743">
                  <a:extLst>
                    <a:ext uri="{9D8B030D-6E8A-4147-A177-3AD203B41FA5}">
                      <a16:colId xmlns:a16="http://schemas.microsoft.com/office/drawing/2014/main" xmlns="" val="20003"/>
                    </a:ext>
                  </a:extLst>
                </a:gridCol>
              </a:tblGrid>
              <a:tr h="4560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600" dirty="0">
                        <a:solidFill>
                          <a:srgbClr val="000066"/>
                        </a:solidFill>
                      </a:endParaRPr>
                    </a:p>
                  </a:txBody>
                  <a:tcPr anchor="ctr"/>
                </a:tc>
                <a:tc>
                  <a:txBody>
                    <a:bodyPr/>
                    <a:lstStyle/>
                    <a:p>
                      <a:pPr algn="ctr"/>
                      <a:r>
                        <a:rPr lang="fr-FR" sz="1600" dirty="0">
                          <a:solidFill>
                            <a:schemeClr val="bg1"/>
                          </a:solidFill>
                        </a:rPr>
                        <a:t>Placebo</a:t>
                      </a:r>
                    </a:p>
                    <a:p>
                      <a:pPr algn="ctr"/>
                      <a:r>
                        <a:rPr lang="fr-FR" sz="1600" b="0" dirty="0">
                          <a:solidFill>
                            <a:schemeClr val="bg1"/>
                          </a:solidFill>
                        </a:rPr>
                        <a:t>(n</a:t>
                      </a:r>
                      <a:r>
                        <a:rPr lang="fr-FR" sz="1600" b="0" baseline="0" dirty="0">
                          <a:solidFill>
                            <a:schemeClr val="bg1"/>
                          </a:solidFill>
                        </a:rPr>
                        <a:t> = 120)</a:t>
                      </a:r>
                      <a:endParaRPr lang="fr-FR" sz="1600" b="0" dirty="0">
                        <a:solidFill>
                          <a:schemeClr val="bg1"/>
                        </a:solidFill>
                      </a:endParaRPr>
                    </a:p>
                  </a:txBody>
                  <a:tcPr anchor="ctr">
                    <a:solidFill>
                      <a:schemeClr val="bg1">
                        <a:lumMod val="50000"/>
                      </a:schemeClr>
                    </a:solidFill>
                  </a:tcPr>
                </a:tc>
                <a:tc>
                  <a:txBody>
                    <a:bodyPr/>
                    <a:lstStyle/>
                    <a:p>
                      <a:pPr algn="ctr"/>
                      <a:r>
                        <a:rPr lang="fr-FR" sz="1600" dirty="0">
                          <a:solidFill>
                            <a:schemeClr val="bg1"/>
                          </a:solidFill>
                        </a:rPr>
                        <a:t>Prednisone</a:t>
                      </a:r>
                    </a:p>
                    <a:p>
                      <a:pPr algn="ctr"/>
                      <a:r>
                        <a:rPr lang="fr-FR" sz="1600" b="0" dirty="0">
                          <a:solidFill>
                            <a:schemeClr val="bg1"/>
                          </a:solidFill>
                        </a:rPr>
                        <a:t>(n = 120)</a:t>
                      </a:r>
                    </a:p>
                  </a:txBody>
                  <a:tcPr anchor="ctr">
                    <a:solidFill>
                      <a:srgbClr val="660033"/>
                    </a:solidFill>
                  </a:tcPr>
                </a:tc>
                <a:tc>
                  <a:txBody>
                    <a:bodyPr/>
                    <a:lstStyle/>
                    <a:p>
                      <a:pPr algn="ctr"/>
                      <a:r>
                        <a:rPr lang="fr-FR" sz="1600" dirty="0">
                          <a:solidFill>
                            <a:srgbClr val="000066"/>
                          </a:solidFill>
                        </a:rPr>
                        <a:t>p</a:t>
                      </a:r>
                    </a:p>
                  </a:txBody>
                  <a:tcPr anchor="ctr"/>
                </a:tc>
                <a:extLst>
                  <a:ext uri="{0D108BD9-81ED-4DB2-BD59-A6C34878D82A}">
                    <a16:rowId xmlns:a16="http://schemas.microsoft.com/office/drawing/2014/main" xmlns="" val="10000"/>
                  </a:ext>
                </a:extLst>
              </a:tr>
              <a:tr h="264020">
                <a:tc>
                  <a:txBody>
                    <a:bodyPr/>
                    <a:lstStyle/>
                    <a:p>
                      <a:r>
                        <a:rPr lang="fr-FR" sz="1600" dirty="0">
                          <a:solidFill>
                            <a:srgbClr val="000066"/>
                          </a:solidFill>
                        </a:rPr>
                        <a:t>Survenue d'un IRIS-TB avant</a:t>
                      </a:r>
                      <a:r>
                        <a:rPr lang="fr-FR" sz="1600" baseline="0" dirty="0">
                          <a:solidFill>
                            <a:srgbClr val="000066"/>
                          </a:solidFill>
                        </a:rPr>
                        <a:t> S12, %</a:t>
                      </a:r>
                      <a:endParaRPr lang="fr-FR" sz="1600" dirty="0">
                        <a:solidFill>
                          <a:srgbClr val="000066"/>
                        </a:solidFill>
                      </a:endParaRPr>
                    </a:p>
                  </a:txBody>
                  <a:tcPr anchor="ctr"/>
                </a:tc>
                <a:tc>
                  <a:txBody>
                    <a:bodyPr/>
                    <a:lstStyle/>
                    <a:p>
                      <a:pPr algn="ctr"/>
                      <a:r>
                        <a:rPr lang="fr-FR" sz="1600" dirty="0">
                          <a:solidFill>
                            <a:srgbClr val="000066"/>
                          </a:solidFill>
                        </a:rPr>
                        <a:t>46,7</a:t>
                      </a:r>
                    </a:p>
                  </a:txBody>
                  <a:tcPr anchor="ctr"/>
                </a:tc>
                <a:tc>
                  <a:txBody>
                    <a:bodyPr/>
                    <a:lstStyle/>
                    <a:p>
                      <a:pPr algn="ctr"/>
                      <a:r>
                        <a:rPr lang="fr-FR" sz="1600" baseline="0" dirty="0">
                          <a:solidFill>
                            <a:srgbClr val="000066"/>
                          </a:solidFill>
                        </a:rPr>
                        <a:t>32,5</a:t>
                      </a:r>
                      <a:endParaRPr lang="fr-FR" sz="1600" dirty="0">
                        <a:solidFill>
                          <a:srgbClr val="000066"/>
                        </a:solidFill>
                      </a:endParaRPr>
                    </a:p>
                  </a:txBody>
                  <a:tcPr anchor="ctr"/>
                </a:tc>
                <a:tc>
                  <a:txBody>
                    <a:bodyPr/>
                    <a:lstStyle/>
                    <a:p>
                      <a:pPr algn="ctr"/>
                      <a:r>
                        <a:rPr lang="fr-FR" sz="1600" dirty="0">
                          <a:solidFill>
                            <a:srgbClr val="000066"/>
                          </a:solidFill>
                        </a:rPr>
                        <a:t>0,02</a:t>
                      </a:r>
                    </a:p>
                  </a:txBody>
                  <a:tcPr anchor="ctr"/>
                </a:tc>
                <a:extLst>
                  <a:ext uri="{0D108BD9-81ED-4DB2-BD59-A6C34878D82A}">
                    <a16:rowId xmlns:a16="http://schemas.microsoft.com/office/drawing/2014/main" xmlns="" val="10001"/>
                  </a:ext>
                </a:extLst>
              </a:tr>
              <a:tr h="264020">
                <a:tc>
                  <a:txBody>
                    <a:bodyPr/>
                    <a:lstStyle/>
                    <a:p>
                      <a:r>
                        <a:rPr lang="fr-FR" sz="1600" dirty="0">
                          <a:solidFill>
                            <a:srgbClr val="000066"/>
                          </a:solidFill>
                        </a:rPr>
                        <a:t>Délai</a:t>
                      </a:r>
                      <a:r>
                        <a:rPr lang="fr-FR" sz="1600" baseline="0" dirty="0">
                          <a:solidFill>
                            <a:srgbClr val="000066"/>
                          </a:solidFill>
                        </a:rPr>
                        <a:t> de survenue de l'IRIS-TB, jours, médiane (IQR)</a:t>
                      </a:r>
                      <a:endParaRPr lang="fr-FR" sz="1600" dirty="0">
                        <a:solidFill>
                          <a:srgbClr val="000066"/>
                        </a:solidFill>
                      </a:endParaRPr>
                    </a:p>
                  </a:txBody>
                  <a:tcPr anchor="ctr"/>
                </a:tc>
                <a:tc>
                  <a:txBody>
                    <a:bodyPr/>
                    <a:lstStyle/>
                    <a:p>
                      <a:pPr algn="ctr"/>
                      <a:r>
                        <a:rPr lang="fr-FR" sz="1600" dirty="0">
                          <a:solidFill>
                            <a:srgbClr val="000066"/>
                          </a:solidFill>
                        </a:rPr>
                        <a:t>8 (3 - 12)</a:t>
                      </a:r>
                    </a:p>
                  </a:txBody>
                  <a:tcPr anchor="ctr"/>
                </a:tc>
                <a:tc>
                  <a:txBody>
                    <a:bodyPr/>
                    <a:lstStyle/>
                    <a:p>
                      <a:pPr algn="ctr"/>
                      <a:r>
                        <a:rPr lang="fr-FR" sz="1600" dirty="0">
                          <a:solidFill>
                            <a:srgbClr val="000066"/>
                          </a:solidFill>
                        </a:rPr>
                        <a:t>10 (5 - 13)</a:t>
                      </a:r>
                    </a:p>
                  </a:txBody>
                  <a:tcPr anchor="ctr"/>
                </a:tc>
                <a:tc>
                  <a:txBody>
                    <a:bodyPr/>
                    <a:lstStyle/>
                    <a:p>
                      <a:pPr algn="ctr"/>
                      <a:r>
                        <a:rPr lang="fr-FR" sz="1600" dirty="0">
                          <a:solidFill>
                            <a:srgbClr val="000066"/>
                          </a:solidFill>
                        </a:rPr>
                        <a:t>0,02</a:t>
                      </a:r>
                    </a:p>
                  </a:txBody>
                  <a:tcPr anchor="ctr"/>
                </a:tc>
                <a:extLst>
                  <a:ext uri="{0D108BD9-81ED-4DB2-BD59-A6C34878D82A}">
                    <a16:rowId xmlns:a16="http://schemas.microsoft.com/office/drawing/2014/main" xmlns="" val="10002"/>
                  </a:ext>
                </a:extLst>
              </a:tr>
              <a:tr h="264020">
                <a:tc>
                  <a:txBody>
                    <a:bodyPr/>
                    <a:lstStyle/>
                    <a:p>
                      <a:r>
                        <a:rPr lang="fr-FR" sz="1600" dirty="0">
                          <a:solidFill>
                            <a:srgbClr val="000066"/>
                          </a:solidFill>
                        </a:rPr>
                        <a:t>Corticothérapie </a:t>
                      </a:r>
                      <a:r>
                        <a:rPr lang="fr-FR" sz="1600" baseline="0" dirty="0">
                          <a:solidFill>
                            <a:srgbClr val="000066"/>
                          </a:solidFill>
                        </a:rPr>
                        <a:t>pour IRIS-TB, %</a:t>
                      </a:r>
                      <a:endParaRPr lang="fr-FR" sz="1600" dirty="0">
                        <a:solidFill>
                          <a:srgbClr val="000066"/>
                        </a:solidFill>
                      </a:endParaRPr>
                    </a:p>
                  </a:txBody>
                  <a:tcPr anchor="ctr"/>
                </a:tc>
                <a:tc>
                  <a:txBody>
                    <a:bodyPr/>
                    <a:lstStyle/>
                    <a:p>
                      <a:pPr algn="ctr"/>
                      <a:r>
                        <a:rPr lang="fr-FR" sz="1600" dirty="0">
                          <a:solidFill>
                            <a:srgbClr val="000066"/>
                          </a:solidFill>
                        </a:rPr>
                        <a:t>28,3</a:t>
                      </a:r>
                    </a:p>
                  </a:txBody>
                  <a:tcPr anchor="ctr"/>
                </a:tc>
                <a:tc>
                  <a:txBody>
                    <a:bodyPr/>
                    <a:lstStyle/>
                    <a:p>
                      <a:pPr algn="ctr"/>
                      <a:r>
                        <a:rPr lang="fr-FR" sz="1600" dirty="0">
                          <a:solidFill>
                            <a:srgbClr val="000066"/>
                          </a:solidFill>
                        </a:rPr>
                        <a:t>13,3</a:t>
                      </a:r>
                    </a:p>
                  </a:txBody>
                  <a:tcPr anchor="ctr"/>
                </a:tc>
                <a:tc>
                  <a:txBody>
                    <a:bodyPr/>
                    <a:lstStyle/>
                    <a:p>
                      <a:pPr algn="ctr"/>
                      <a:r>
                        <a:rPr lang="fr-FR" sz="1600" dirty="0">
                          <a:solidFill>
                            <a:srgbClr val="000066"/>
                          </a:solidFill>
                        </a:rPr>
                        <a:t>0,007</a:t>
                      </a:r>
                    </a:p>
                  </a:txBody>
                  <a:tcPr anchor="ctr"/>
                </a:tc>
                <a:extLst>
                  <a:ext uri="{0D108BD9-81ED-4DB2-BD59-A6C34878D82A}">
                    <a16:rowId xmlns:a16="http://schemas.microsoft.com/office/drawing/2014/main" xmlns="" val="10003"/>
                  </a:ext>
                </a:extLst>
              </a:tr>
              <a:tr h="264020">
                <a:tc>
                  <a:txBody>
                    <a:bodyPr/>
                    <a:lstStyle/>
                    <a:p>
                      <a:r>
                        <a:rPr lang="fr-FR" sz="1600" dirty="0">
                          <a:solidFill>
                            <a:srgbClr val="000066"/>
                          </a:solidFill>
                        </a:rPr>
                        <a:t>Décès toutes causes, %</a:t>
                      </a:r>
                    </a:p>
                  </a:txBody>
                  <a:tcPr anchor="ctr"/>
                </a:tc>
                <a:tc>
                  <a:txBody>
                    <a:bodyPr/>
                    <a:lstStyle/>
                    <a:p>
                      <a:pPr algn="ctr"/>
                      <a:r>
                        <a:rPr lang="fr-FR" sz="1600" dirty="0">
                          <a:solidFill>
                            <a:srgbClr val="000066"/>
                          </a:solidFill>
                        </a:rPr>
                        <a:t>3,3</a:t>
                      </a:r>
                    </a:p>
                  </a:txBody>
                  <a:tcPr anchor="ctr"/>
                </a:tc>
                <a:tc>
                  <a:txBody>
                    <a:bodyPr/>
                    <a:lstStyle/>
                    <a:p>
                      <a:pPr algn="ctr"/>
                      <a:r>
                        <a:rPr lang="fr-FR" sz="1600" dirty="0">
                          <a:solidFill>
                            <a:srgbClr val="000066"/>
                          </a:solidFill>
                        </a:rPr>
                        <a:t>4,2</a:t>
                      </a:r>
                    </a:p>
                  </a:txBody>
                  <a:tcPr anchor="ctr"/>
                </a:tc>
                <a:tc>
                  <a:txBody>
                    <a:bodyPr/>
                    <a:lstStyle/>
                    <a:p>
                      <a:pPr algn="ctr"/>
                      <a:r>
                        <a:rPr lang="fr-FR" sz="1600" dirty="0">
                          <a:solidFill>
                            <a:srgbClr val="000066"/>
                          </a:solidFill>
                        </a:rPr>
                        <a:t>1</a:t>
                      </a:r>
                    </a:p>
                  </a:txBody>
                  <a:tcPr anchor="ctr"/>
                </a:tc>
                <a:extLst>
                  <a:ext uri="{0D108BD9-81ED-4DB2-BD59-A6C34878D82A}">
                    <a16:rowId xmlns:a16="http://schemas.microsoft.com/office/drawing/2014/main" xmlns="" val="10004"/>
                  </a:ext>
                </a:extLst>
              </a:tr>
              <a:tr h="264020">
                <a:tc>
                  <a:txBody>
                    <a:bodyPr/>
                    <a:lstStyle/>
                    <a:p>
                      <a:r>
                        <a:rPr lang="fr-FR" sz="1600" dirty="0">
                          <a:solidFill>
                            <a:srgbClr val="000066"/>
                          </a:solidFill>
                        </a:rPr>
                        <a:t>Décès dû</a:t>
                      </a:r>
                      <a:r>
                        <a:rPr lang="fr-FR" sz="1600" baseline="0" dirty="0">
                          <a:solidFill>
                            <a:srgbClr val="000066"/>
                          </a:solidFill>
                        </a:rPr>
                        <a:t> à l'IRIS-TB, n (%)</a:t>
                      </a:r>
                      <a:endParaRPr lang="fr-FR" sz="1600" dirty="0">
                        <a:solidFill>
                          <a:srgbClr val="000066"/>
                        </a:solidFill>
                      </a:endParaRPr>
                    </a:p>
                  </a:txBody>
                  <a:tcPr anchor="ctr"/>
                </a:tc>
                <a:tc>
                  <a:txBody>
                    <a:bodyPr/>
                    <a:lstStyle/>
                    <a:p>
                      <a:pPr algn="ctr"/>
                      <a:r>
                        <a:rPr lang="fr-FR" sz="1600" dirty="0">
                          <a:solidFill>
                            <a:srgbClr val="000066"/>
                          </a:solidFill>
                        </a:rPr>
                        <a:t>1 (0,8)</a:t>
                      </a:r>
                    </a:p>
                  </a:txBody>
                  <a:tcPr anchor="ctr"/>
                </a:tc>
                <a:tc>
                  <a:txBody>
                    <a:bodyPr/>
                    <a:lstStyle/>
                    <a:p>
                      <a:pPr algn="ctr"/>
                      <a:r>
                        <a:rPr lang="fr-FR" sz="1600" dirty="0">
                          <a:solidFill>
                            <a:srgbClr val="000066"/>
                          </a:solidFill>
                        </a:rPr>
                        <a:t>0</a:t>
                      </a:r>
                    </a:p>
                  </a:txBody>
                  <a:tcPr anchor="ctr"/>
                </a:tc>
                <a:tc>
                  <a:txBody>
                    <a:bodyPr/>
                    <a:lstStyle/>
                    <a:p>
                      <a:pPr algn="ctr"/>
                      <a:r>
                        <a:rPr lang="fr-FR" sz="1600" dirty="0">
                          <a:solidFill>
                            <a:srgbClr val="000066"/>
                          </a:solidFill>
                        </a:rPr>
                        <a:t>1</a:t>
                      </a:r>
                    </a:p>
                  </a:txBody>
                  <a:tcPr anchor="ctr"/>
                </a:tc>
                <a:extLst>
                  <a:ext uri="{0D108BD9-81ED-4DB2-BD59-A6C34878D82A}">
                    <a16:rowId xmlns:a16="http://schemas.microsoft.com/office/drawing/2014/main" xmlns="" val="10005"/>
                  </a:ext>
                </a:extLst>
              </a:tr>
              <a:tr h="264020">
                <a:tc>
                  <a:txBody>
                    <a:bodyPr/>
                    <a:lstStyle/>
                    <a:p>
                      <a:r>
                        <a:rPr lang="fr-FR" sz="1600" dirty="0">
                          <a:solidFill>
                            <a:srgbClr val="000066"/>
                          </a:solidFill>
                        </a:rPr>
                        <a:t>Hospitalisation pour IRIS-TB,</a:t>
                      </a:r>
                      <a:r>
                        <a:rPr lang="fr-FR" sz="1600" baseline="0" dirty="0">
                          <a:solidFill>
                            <a:srgbClr val="000066"/>
                          </a:solidFill>
                        </a:rPr>
                        <a:t> %</a:t>
                      </a:r>
                      <a:endParaRPr lang="fr-FR" sz="1600" dirty="0">
                        <a:solidFill>
                          <a:srgbClr val="000066"/>
                        </a:solidFill>
                      </a:endParaRPr>
                    </a:p>
                  </a:txBody>
                  <a:tcPr anchor="ctr"/>
                </a:tc>
                <a:tc>
                  <a:txBody>
                    <a:bodyPr/>
                    <a:lstStyle/>
                    <a:p>
                      <a:pPr algn="ctr"/>
                      <a:r>
                        <a:rPr lang="fr-FR" sz="1600" dirty="0">
                          <a:solidFill>
                            <a:srgbClr val="000066"/>
                          </a:solidFill>
                        </a:rPr>
                        <a:t>7,5</a:t>
                      </a:r>
                    </a:p>
                  </a:txBody>
                  <a:tcPr anchor="ctr"/>
                </a:tc>
                <a:tc>
                  <a:txBody>
                    <a:bodyPr/>
                    <a:lstStyle/>
                    <a:p>
                      <a:pPr algn="ctr"/>
                      <a:r>
                        <a:rPr lang="fr-FR" sz="1600" dirty="0">
                          <a:solidFill>
                            <a:srgbClr val="000066"/>
                          </a:solidFill>
                        </a:rPr>
                        <a:t>4,2</a:t>
                      </a:r>
                    </a:p>
                  </a:txBody>
                  <a:tcPr anchor="ctr"/>
                </a:tc>
                <a:tc>
                  <a:txBody>
                    <a:bodyPr/>
                    <a:lstStyle/>
                    <a:p>
                      <a:pPr algn="ctr"/>
                      <a:r>
                        <a:rPr lang="fr-FR" sz="1600" dirty="0">
                          <a:solidFill>
                            <a:srgbClr val="000066"/>
                          </a:solidFill>
                        </a:rPr>
                        <a:t>0,41</a:t>
                      </a:r>
                    </a:p>
                  </a:txBody>
                  <a:tcPr anchor="ctr"/>
                </a:tc>
                <a:extLst>
                  <a:ext uri="{0D108BD9-81ED-4DB2-BD59-A6C34878D82A}">
                    <a16:rowId xmlns:a16="http://schemas.microsoft.com/office/drawing/2014/main" xmlns="" val="10006"/>
                  </a:ext>
                </a:extLst>
              </a:tr>
              <a:tr h="264020">
                <a:tc>
                  <a:txBody>
                    <a:bodyPr/>
                    <a:lstStyle/>
                    <a:p>
                      <a:r>
                        <a:rPr lang="fr-FR" sz="1600" dirty="0">
                          <a:solidFill>
                            <a:srgbClr val="000066"/>
                          </a:solidFill>
                        </a:rPr>
                        <a:t>Modification traitement </a:t>
                      </a:r>
                      <a:r>
                        <a:rPr lang="fr-FR" sz="1600" baseline="0" dirty="0">
                          <a:solidFill>
                            <a:srgbClr val="000066"/>
                          </a:solidFill>
                        </a:rPr>
                        <a:t>ARV ou anti-BK, %</a:t>
                      </a:r>
                      <a:endParaRPr lang="fr-FR" sz="1600" dirty="0">
                        <a:solidFill>
                          <a:srgbClr val="000066"/>
                        </a:solidFill>
                      </a:endParaRPr>
                    </a:p>
                  </a:txBody>
                  <a:tcPr anchor="ctr"/>
                </a:tc>
                <a:tc>
                  <a:txBody>
                    <a:bodyPr/>
                    <a:lstStyle/>
                    <a:p>
                      <a:pPr algn="ctr"/>
                      <a:r>
                        <a:rPr lang="fr-FR" sz="1600" dirty="0">
                          <a:solidFill>
                            <a:srgbClr val="000066"/>
                          </a:solidFill>
                        </a:rPr>
                        <a:t>15,8</a:t>
                      </a:r>
                    </a:p>
                  </a:txBody>
                  <a:tcPr anchor="ctr"/>
                </a:tc>
                <a:tc>
                  <a:txBody>
                    <a:bodyPr/>
                    <a:lstStyle/>
                    <a:p>
                      <a:pPr algn="ctr"/>
                      <a:r>
                        <a:rPr lang="fr-FR" sz="1600" dirty="0">
                          <a:solidFill>
                            <a:srgbClr val="000066"/>
                          </a:solidFill>
                        </a:rPr>
                        <a:t>8,3</a:t>
                      </a:r>
                    </a:p>
                  </a:txBody>
                  <a:tcPr anchor="ctr"/>
                </a:tc>
                <a:tc>
                  <a:txBody>
                    <a:bodyPr/>
                    <a:lstStyle/>
                    <a:p>
                      <a:pPr algn="ctr"/>
                      <a:r>
                        <a:rPr lang="fr-FR" sz="1600" dirty="0">
                          <a:solidFill>
                            <a:srgbClr val="000066"/>
                          </a:solidFill>
                        </a:rPr>
                        <a:t>0,07</a:t>
                      </a:r>
                    </a:p>
                  </a:txBody>
                  <a:tcPr anchor="ctr"/>
                </a:tc>
                <a:extLst>
                  <a:ext uri="{0D108BD9-81ED-4DB2-BD59-A6C34878D82A}">
                    <a16:rowId xmlns:a16="http://schemas.microsoft.com/office/drawing/2014/main" xmlns="" val="10007"/>
                  </a:ext>
                </a:extLst>
              </a:tr>
              <a:tr h="264020">
                <a:tc>
                  <a:txBody>
                    <a:bodyPr/>
                    <a:lstStyle/>
                    <a:p>
                      <a:r>
                        <a:rPr lang="fr-FR" sz="1600" dirty="0">
                          <a:solidFill>
                            <a:srgbClr val="000066"/>
                          </a:solidFill>
                        </a:rPr>
                        <a:t>Evénement sida ou infection grave, %</a:t>
                      </a:r>
                    </a:p>
                  </a:txBody>
                  <a:tcPr anchor="ctr"/>
                </a:tc>
                <a:tc>
                  <a:txBody>
                    <a:bodyPr/>
                    <a:lstStyle/>
                    <a:p>
                      <a:pPr algn="ctr"/>
                      <a:r>
                        <a:rPr lang="fr-FR" sz="1600" dirty="0">
                          <a:solidFill>
                            <a:srgbClr val="000066"/>
                          </a:solidFill>
                        </a:rPr>
                        <a:t>15,1</a:t>
                      </a:r>
                    </a:p>
                  </a:txBody>
                  <a:tcPr anchor="ctr"/>
                </a:tc>
                <a:tc>
                  <a:txBody>
                    <a:bodyPr/>
                    <a:lstStyle/>
                    <a:p>
                      <a:pPr algn="ctr"/>
                      <a:r>
                        <a:rPr lang="fr-FR" sz="1600" dirty="0">
                          <a:solidFill>
                            <a:srgbClr val="000066"/>
                          </a:solidFill>
                        </a:rPr>
                        <a:t>9,2</a:t>
                      </a:r>
                    </a:p>
                  </a:txBody>
                  <a:tcPr anchor="ctr"/>
                </a:tc>
                <a:tc>
                  <a:txBody>
                    <a:bodyPr/>
                    <a:lstStyle/>
                    <a:p>
                      <a:pPr algn="ctr"/>
                      <a:r>
                        <a:rPr lang="fr-FR" sz="1600" dirty="0">
                          <a:solidFill>
                            <a:srgbClr val="000066"/>
                          </a:solidFill>
                        </a:rPr>
                        <a:t>0,17</a:t>
                      </a:r>
                    </a:p>
                  </a:txBody>
                  <a:tcPr anchor="ctr"/>
                </a:tc>
                <a:extLst>
                  <a:ext uri="{0D108BD9-81ED-4DB2-BD59-A6C34878D82A}">
                    <a16:rowId xmlns:a16="http://schemas.microsoft.com/office/drawing/2014/main" xmlns="" val="10008"/>
                  </a:ext>
                </a:extLst>
              </a:tr>
              <a:tr h="264020">
                <a:tc>
                  <a:txBody>
                    <a:bodyPr/>
                    <a:lstStyle/>
                    <a:p>
                      <a:r>
                        <a:rPr lang="fr-FR" sz="1600" dirty="0">
                          <a:solidFill>
                            <a:srgbClr val="000066"/>
                          </a:solidFill>
                        </a:rPr>
                        <a:t>Evénement</a:t>
                      </a:r>
                      <a:r>
                        <a:rPr lang="fr-FR" sz="1600" baseline="0" dirty="0">
                          <a:solidFill>
                            <a:srgbClr val="000066"/>
                          </a:solidFill>
                        </a:rPr>
                        <a:t> indésirable</a:t>
                      </a:r>
                      <a:r>
                        <a:rPr lang="fr-FR" sz="1600" dirty="0">
                          <a:solidFill>
                            <a:srgbClr val="000066"/>
                          </a:solidFill>
                        </a:rPr>
                        <a:t> biologique</a:t>
                      </a:r>
                      <a:r>
                        <a:rPr lang="fr-FR" sz="1600" baseline="0" dirty="0">
                          <a:solidFill>
                            <a:srgbClr val="000066"/>
                          </a:solidFill>
                        </a:rPr>
                        <a:t> grade 3-4, %</a:t>
                      </a:r>
                      <a:endParaRPr lang="fr-FR" sz="1600" dirty="0">
                        <a:solidFill>
                          <a:srgbClr val="000066"/>
                        </a:solidFill>
                      </a:endParaRPr>
                    </a:p>
                  </a:txBody>
                  <a:tcPr anchor="ctr"/>
                </a:tc>
                <a:tc>
                  <a:txBody>
                    <a:bodyPr/>
                    <a:lstStyle/>
                    <a:p>
                      <a:pPr algn="ctr"/>
                      <a:r>
                        <a:rPr lang="fr-FR" sz="1600" dirty="0">
                          <a:solidFill>
                            <a:srgbClr val="000066"/>
                          </a:solidFill>
                        </a:rPr>
                        <a:t>22,5</a:t>
                      </a:r>
                    </a:p>
                  </a:txBody>
                  <a:tcPr anchor="ctr"/>
                </a:tc>
                <a:tc>
                  <a:txBody>
                    <a:bodyPr/>
                    <a:lstStyle/>
                    <a:p>
                      <a:pPr algn="ctr"/>
                      <a:r>
                        <a:rPr lang="fr-FR" sz="1600" dirty="0">
                          <a:solidFill>
                            <a:srgbClr val="000066"/>
                          </a:solidFill>
                        </a:rPr>
                        <a:t>20,0</a:t>
                      </a:r>
                    </a:p>
                  </a:txBody>
                  <a:tcPr anchor="ctr"/>
                </a:tc>
                <a:tc>
                  <a:txBody>
                    <a:bodyPr/>
                    <a:lstStyle/>
                    <a:p>
                      <a:pPr algn="ctr"/>
                      <a:r>
                        <a:rPr lang="fr-FR" sz="1600" dirty="0">
                          <a:solidFill>
                            <a:srgbClr val="000066"/>
                          </a:solidFill>
                        </a:rPr>
                        <a:t>0,64</a:t>
                      </a:r>
                    </a:p>
                  </a:txBody>
                  <a:tcPr anchor="ctr"/>
                </a:tc>
                <a:extLst>
                  <a:ext uri="{0D108BD9-81ED-4DB2-BD59-A6C34878D82A}">
                    <a16:rowId xmlns:a16="http://schemas.microsoft.com/office/drawing/2014/main" xmlns="" val="10009"/>
                  </a:ext>
                </a:extLst>
              </a:tr>
              <a:tr h="264020">
                <a:tc>
                  <a:txBody>
                    <a:bodyPr/>
                    <a:lstStyle/>
                    <a:p>
                      <a:r>
                        <a:rPr lang="fr-FR" sz="1600" dirty="0">
                          <a:solidFill>
                            <a:srgbClr val="000066"/>
                          </a:solidFill>
                        </a:rPr>
                        <a:t>Réduction</a:t>
                      </a:r>
                      <a:r>
                        <a:rPr lang="fr-FR" sz="1600" baseline="0" dirty="0">
                          <a:solidFill>
                            <a:srgbClr val="000066"/>
                          </a:solidFill>
                        </a:rPr>
                        <a:t> CV VIH &gt; 2 log</a:t>
                      </a:r>
                      <a:r>
                        <a:rPr lang="fr-FR" sz="1600" baseline="-25000" dirty="0">
                          <a:solidFill>
                            <a:srgbClr val="000066"/>
                          </a:solidFill>
                        </a:rPr>
                        <a:t>10</a:t>
                      </a:r>
                      <a:r>
                        <a:rPr lang="fr-FR" sz="1600" baseline="0" dirty="0">
                          <a:solidFill>
                            <a:srgbClr val="000066"/>
                          </a:solidFill>
                        </a:rPr>
                        <a:t> c/ml à S12, %</a:t>
                      </a:r>
                      <a:endParaRPr lang="fr-FR" sz="1600" dirty="0">
                        <a:solidFill>
                          <a:srgbClr val="000066"/>
                        </a:solidFill>
                      </a:endParaRPr>
                    </a:p>
                  </a:txBody>
                  <a:tcPr anchor="ctr"/>
                </a:tc>
                <a:tc>
                  <a:txBody>
                    <a:bodyPr/>
                    <a:lstStyle/>
                    <a:p>
                      <a:pPr algn="ctr"/>
                      <a:r>
                        <a:rPr lang="fr-FR" sz="1600" dirty="0">
                          <a:solidFill>
                            <a:srgbClr val="000066"/>
                          </a:solidFill>
                        </a:rPr>
                        <a:t>92,4</a:t>
                      </a:r>
                    </a:p>
                  </a:txBody>
                  <a:tcPr anchor="ctr"/>
                </a:tc>
                <a:tc>
                  <a:txBody>
                    <a:bodyPr/>
                    <a:lstStyle/>
                    <a:p>
                      <a:pPr algn="ctr"/>
                      <a:r>
                        <a:rPr lang="fr-FR" sz="1600" dirty="0">
                          <a:solidFill>
                            <a:srgbClr val="000066"/>
                          </a:solidFill>
                        </a:rPr>
                        <a:t>94,3</a:t>
                      </a:r>
                    </a:p>
                  </a:txBody>
                  <a:tcPr anchor="ctr"/>
                </a:tc>
                <a:tc>
                  <a:txBody>
                    <a:bodyPr/>
                    <a:lstStyle/>
                    <a:p>
                      <a:pPr algn="ctr"/>
                      <a:r>
                        <a:rPr lang="fr-FR" sz="1600" dirty="0">
                          <a:solidFill>
                            <a:srgbClr val="000066"/>
                          </a:solidFill>
                        </a:rPr>
                        <a:t>0,58</a:t>
                      </a:r>
                    </a:p>
                  </a:txBody>
                  <a:tcPr anchor="ctr"/>
                </a:tc>
                <a:extLst>
                  <a:ext uri="{0D108BD9-81ED-4DB2-BD59-A6C34878D82A}">
                    <a16:rowId xmlns:a16="http://schemas.microsoft.com/office/drawing/2014/main" xmlns="" val="10010"/>
                  </a:ext>
                </a:extLst>
              </a:tr>
            </a:tbl>
          </a:graphicData>
        </a:graphic>
      </p:graphicFrame>
      <p:sp>
        <p:nvSpPr>
          <p:cNvPr id="6"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Meintjes</a:t>
            </a:r>
            <a:r>
              <a:rPr lang="en-GB" sz="1200" i="1" dirty="0">
                <a:solidFill>
                  <a:srgbClr val="0070C0"/>
                </a:solidFill>
              </a:rPr>
              <a:t> G, CROI 2017, Abs. 81LB</a:t>
            </a:r>
          </a:p>
        </p:txBody>
      </p:sp>
      <p:sp>
        <p:nvSpPr>
          <p:cNvPr id="7" name="Rectangle 2"/>
          <p:cNvSpPr>
            <a:spLocks noGrp="1" noChangeArrowheads="1"/>
          </p:cNvSpPr>
          <p:nvPr>
            <p:ph type="title"/>
          </p:nvPr>
        </p:nvSpPr>
        <p:spPr>
          <a:xfrm>
            <a:off x="1547813" y="115888"/>
            <a:ext cx="7523162" cy="936625"/>
          </a:xfrm>
        </p:spPr>
        <p:txBody>
          <a:bodyPr/>
          <a:lstStyle/>
          <a:p>
            <a:pPr eaLnBrk="1" hangingPunct="1">
              <a:defRPr/>
            </a:pPr>
            <a:r>
              <a:rPr lang="fr-FR"/>
              <a:t>Prednisone pour la prévention de l'IRIS-TB : essai randomisé (3)</a:t>
            </a:r>
          </a:p>
        </p:txBody>
      </p:sp>
      <p:sp>
        <p:nvSpPr>
          <p:cNvPr id="4" name="Rectangle 3"/>
          <p:cNvSpPr/>
          <p:nvPr/>
        </p:nvSpPr>
        <p:spPr>
          <a:xfrm>
            <a:off x="3557202" y="1101792"/>
            <a:ext cx="2283254" cy="400110"/>
          </a:xfrm>
          <a:prstGeom prst="rect">
            <a:avLst/>
          </a:prstGeom>
        </p:spPr>
        <p:txBody>
          <a:bodyPr wrap="none">
            <a:spAutoFit/>
          </a:bodyPr>
          <a:lstStyle/>
          <a:p>
            <a:pPr fontAlgn="auto">
              <a:spcBef>
                <a:spcPts val="0"/>
              </a:spcBef>
              <a:spcAft>
                <a:spcPts val="0"/>
              </a:spcAft>
              <a:defRPr/>
            </a:pPr>
            <a:r>
              <a:rPr lang="fr-FR" sz="2000" b="1" dirty="0">
                <a:solidFill>
                  <a:srgbClr val="0070C0"/>
                </a:solidFill>
                <a:latin typeface="Calibri"/>
                <a:cs typeface="Calibri"/>
              </a:rPr>
              <a:t>Principaux résultats</a:t>
            </a:r>
          </a:p>
        </p:txBody>
      </p:sp>
      <p:sp>
        <p:nvSpPr>
          <p:cNvPr id="8" name="Espace réservé du contenu 1"/>
          <p:cNvSpPr>
            <a:spLocks noGrp="1"/>
          </p:cNvSpPr>
          <p:nvPr>
            <p:ph idx="1"/>
          </p:nvPr>
        </p:nvSpPr>
        <p:spPr>
          <a:xfrm>
            <a:off x="72599" y="5523916"/>
            <a:ext cx="9016971" cy="913700"/>
          </a:xfrm>
        </p:spPr>
        <p:txBody>
          <a:bodyPr/>
          <a:lstStyle/>
          <a:p>
            <a:r>
              <a:rPr lang="fr-FR" sz="2000" b="1" dirty="0">
                <a:solidFill>
                  <a:srgbClr val="0070C0"/>
                </a:solidFill>
                <a:latin typeface="+mj-lt"/>
                <a:cs typeface="Calibri"/>
              </a:rPr>
              <a:t>Conclusion : </a:t>
            </a:r>
            <a:r>
              <a:rPr lang="fr-FR" sz="1800" dirty="0">
                <a:latin typeface="+mj-lt"/>
              </a:rPr>
              <a:t>une corticothérapie préventive de l'IRIS à l'introduction des ARV chez les patients VIH+ avec CD4 &lt; 100/mm</a:t>
            </a:r>
            <a:r>
              <a:rPr lang="fr-FR" sz="1800" baseline="30000" dirty="0">
                <a:latin typeface="+mj-lt"/>
              </a:rPr>
              <a:t>3 </a:t>
            </a:r>
            <a:r>
              <a:rPr lang="fr-FR" sz="1800" dirty="0">
                <a:latin typeface="+mj-lt"/>
              </a:rPr>
              <a:t>permet de réduire de 30 % l’incidence de l’IRIS-TB, de 53 % le recours à la corticothérapie en cas de survenue d’IRIS-TB, sans entrainer de sur-risque infectieux ou de cancer</a:t>
            </a:r>
            <a:endParaRPr lang="fr-FR" sz="1800" baseline="30000" dirty="0">
              <a:latin typeface="+mj-lt"/>
            </a:endParaRPr>
          </a:p>
          <a:p>
            <a:endParaRPr lang="fr-FR" sz="1800" dirty="0">
              <a:latin typeface="+mj-lt"/>
            </a:endParaRP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144</a:t>
            </a:r>
          </a:p>
        </p:txBody>
      </p:sp>
    </p:spTree>
    <p:extLst>
      <p:ext uri="{BB962C8B-B14F-4D97-AF65-F5344CB8AC3E}">
        <p14:creationId xmlns:p14="http://schemas.microsoft.com/office/powerpoint/2010/main" val="346734624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ZoneTexte 9"/>
          <p:cNvSpPr txBox="1"/>
          <p:nvPr/>
        </p:nvSpPr>
        <p:spPr>
          <a:xfrm>
            <a:off x="714567" y="1112276"/>
            <a:ext cx="7692012"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Activité antivirale et concentrations plasmatiques de CAB  </a:t>
            </a:r>
            <a:endParaRPr lang="fr-FR" sz="1600" b="1" dirty="0">
              <a:solidFill>
                <a:srgbClr val="0070C0"/>
              </a:solidFill>
              <a:latin typeface="Calibri" panose="020F0502020204030204" pitchFamily="34" charset="0"/>
              <a:cs typeface="Calibri" panose="020F0502020204030204" pitchFamily="34" charset="0"/>
            </a:endParaRPr>
          </a:p>
        </p:txBody>
      </p:sp>
      <p:sp>
        <p:nvSpPr>
          <p:cNvPr id="12" name="ZoneTexte 11"/>
          <p:cNvSpPr txBox="1"/>
          <p:nvPr/>
        </p:nvSpPr>
        <p:spPr>
          <a:xfrm>
            <a:off x="206567" y="3738408"/>
            <a:ext cx="3730433" cy="570156"/>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Excrétion virale et concentrations </a:t>
            </a:r>
            <a:br>
              <a:rPr lang="fr-FR" b="1" dirty="0">
                <a:solidFill>
                  <a:srgbClr val="0070C0"/>
                </a:solidFill>
                <a:latin typeface="Calibri" panose="020F0502020204030204" pitchFamily="34" charset="0"/>
                <a:cs typeface="Calibri" panose="020F0502020204030204" pitchFamily="34" charset="0"/>
              </a:rPr>
            </a:br>
            <a:r>
              <a:rPr lang="fr-FR" b="1" dirty="0">
                <a:solidFill>
                  <a:srgbClr val="0070C0"/>
                </a:solidFill>
                <a:latin typeface="Calibri" panose="020F0502020204030204" pitchFamily="34" charset="0"/>
                <a:cs typeface="Calibri" panose="020F0502020204030204" pitchFamily="34" charset="0"/>
              </a:rPr>
              <a:t>de CAB dans les fluides rectaux </a:t>
            </a:r>
            <a:endParaRPr lang="fr-FR" sz="1600" b="1" dirty="0">
              <a:solidFill>
                <a:srgbClr val="0070C0"/>
              </a:solidFill>
              <a:latin typeface="Calibri" panose="020F0502020204030204" pitchFamily="34" charset="0"/>
              <a:cs typeface="Calibri" panose="020F0502020204030204" pitchFamily="34" charset="0"/>
            </a:endParaRPr>
          </a:p>
        </p:txBody>
      </p:sp>
      <p:sp>
        <p:nvSpPr>
          <p:cNvPr id="13" name="ZoneTexte 12"/>
          <p:cNvSpPr txBox="1"/>
          <p:nvPr/>
        </p:nvSpPr>
        <p:spPr>
          <a:xfrm>
            <a:off x="5163880" y="3738408"/>
            <a:ext cx="3730433" cy="570156"/>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Excrétion virale et concentrations </a:t>
            </a:r>
            <a:br>
              <a:rPr lang="fr-FR" b="1" dirty="0">
                <a:solidFill>
                  <a:srgbClr val="0070C0"/>
                </a:solidFill>
                <a:latin typeface="Calibri" panose="020F0502020204030204" pitchFamily="34" charset="0"/>
                <a:cs typeface="Calibri" panose="020F0502020204030204" pitchFamily="34" charset="0"/>
              </a:rPr>
            </a:br>
            <a:r>
              <a:rPr lang="fr-FR" b="1" dirty="0">
                <a:solidFill>
                  <a:srgbClr val="0070C0"/>
                </a:solidFill>
                <a:latin typeface="Calibri" panose="020F0502020204030204" pitchFamily="34" charset="0"/>
                <a:cs typeface="Calibri" panose="020F0502020204030204" pitchFamily="34" charset="0"/>
              </a:rPr>
              <a:t>de CAB dans les fluides vaginaux </a:t>
            </a:r>
            <a:endParaRPr lang="fr-FR" sz="1600" b="1" dirty="0">
              <a:solidFill>
                <a:srgbClr val="0070C0"/>
              </a:solidFill>
              <a:latin typeface="Calibri" panose="020F0502020204030204" pitchFamily="34" charset="0"/>
              <a:cs typeface="Calibri" panose="020F0502020204030204" pitchFamily="34" charset="0"/>
            </a:endParaRPr>
          </a:p>
        </p:txBody>
      </p:sp>
      <p:sp>
        <p:nvSpPr>
          <p:cNvPr id="2" name="Titre 1"/>
          <p:cNvSpPr>
            <a:spLocks noGrp="1"/>
          </p:cNvSpPr>
          <p:nvPr>
            <p:ph type="title"/>
          </p:nvPr>
        </p:nvSpPr>
        <p:spPr/>
        <p:txBody>
          <a:bodyPr/>
          <a:lstStyle/>
          <a:p>
            <a:r>
              <a:rPr lang="fr-FR" sz="2400" dirty="0"/>
              <a:t>Analyse de la résistance chez les macaques traités par CAB LA pendant une primo-infection (2)</a:t>
            </a:r>
          </a:p>
        </p:txBody>
      </p:sp>
      <p:grpSp>
        <p:nvGrpSpPr>
          <p:cNvPr id="3" name="Groupe 2"/>
          <p:cNvGrpSpPr/>
          <p:nvPr/>
        </p:nvGrpSpPr>
        <p:grpSpPr>
          <a:xfrm>
            <a:off x="85725" y="1440300"/>
            <a:ext cx="6672674" cy="2415181"/>
            <a:chOff x="85725" y="1440300"/>
            <a:chExt cx="6672674" cy="2415181"/>
          </a:xfrm>
        </p:grpSpPr>
        <p:sp>
          <p:nvSpPr>
            <p:cNvPr id="11" name="ZoneTexte 10"/>
            <p:cNvSpPr txBox="1"/>
            <p:nvPr/>
          </p:nvSpPr>
          <p:spPr>
            <a:xfrm>
              <a:off x="85725" y="2390477"/>
              <a:ext cx="2594516" cy="80404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2000" b="1">
                  <a:solidFill>
                    <a:srgbClr val="000066"/>
                  </a:solidFill>
                </a:defRPr>
              </a:lvl1pPr>
              <a:lvl2pPr marL="742950" lvl="1" indent="-285750" eaLnBrk="0" fontAlgn="base" hangingPunct="0">
                <a:spcBef>
                  <a:spcPct val="0"/>
                </a:spcBef>
                <a:spcAft>
                  <a:spcPct val="0"/>
                </a:spcAft>
                <a:buClr>
                  <a:srgbClr val="0070C0"/>
                </a:buClr>
                <a:buChar char="–"/>
                <a:defRPr b="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lgn="ctr">
                <a:buNone/>
              </a:pPr>
              <a:r>
                <a:rPr lang="fr-FR" sz="1400" b="0" dirty="0"/>
                <a:t>Demi-vie CAB LA = 10,7 jours</a:t>
              </a:r>
            </a:p>
          </p:txBody>
        </p:sp>
        <p:cxnSp>
          <p:nvCxnSpPr>
            <p:cNvPr id="15" name="Connecteur droit 14"/>
            <p:cNvCxnSpPr>
              <a:cxnSpLocks/>
            </p:cNvCxnSpPr>
            <p:nvPr/>
          </p:nvCxnSpPr>
          <p:spPr bwMode="auto">
            <a:xfrm>
              <a:off x="3190841" y="1569527"/>
              <a:ext cx="0" cy="186170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Connecteur droit 15"/>
            <p:cNvCxnSpPr/>
            <p:nvPr/>
          </p:nvCxnSpPr>
          <p:spPr bwMode="auto">
            <a:xfrm>
              <a:off x="3102186" y="3357354"/>
              <a:ext cx="309808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p:cNvCxnSpPr/>
            <p:nvPr/>
          </p:nvCxnSpPr>
          <p:spPr bwMode="auto">
            <a:xfrm>
              <a:off x="3096799" y="1569527"/>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Connecteur droit 17"/>
            <p:cNvCxnSpPr/>
            <p:nvPr/>
          </p:nvCxnSpPr>
          <p:spPr bwMode="auto">
            <a:xfrm>
              <a:off x="3096799" y="1810858"/>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Connecteur droit 18"/>
            <p:cNvCxnSpPr>
              <a:cxnSpLocks/>
            </p:cNvCxnSpPr>
            <p:nvPr/>
          </p:nvCxnSpPr>
          <p:spPr bwMode="auto">
            <a:xfrm>
              <a:off x="3112039" y="2091291"/>
              <a:ext cx="3031433" cy="0"/>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20" name="Connecteur droit 19"/>
            <p:cNvCxnSpPr/>
            <p:nvPr/>
          </p:nvCxnSpPr>
          <p:spPr bwMode="auto">
            <a:xfrm>
              <a:off x="3096799" y="2318149"/>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 name="Connecteur droit 20"/>
            <p:cNvCxnSpPr/>
            <p:nvPr/>
          </p:nvCxnSpPr>
          <p:spPr bwMode="auto">
            <a:xfrm>
              <a:off x="3096799" y="2561942"/>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3096799" y="2827900"/>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3096799" y="3101248"/>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 name="Connecteur droit 23"/>
            <p:cNvCxnSpPr>
              <a:cxnSpLocks/>
            </p:cNvCxnSpPr>
            <p:nvPr/>
          </p:nvCxnSpPr>
          <p:spPr bwMode="auto">
            <a:xfrm rot="5400000">
              <a:off x="3534008" y="3401683"/>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 name="Connecteur droit 24"/>
            <p:cNvCxnSpPr>
              <a:cxnSpLocks/>
            </p:cNvCxnSpPr>
            <p:nvPr/>
          </p:nvCxnSpPr>
          <p:spPr bwMode="auto">
            <a:xfrm rot="5400000">
              <a:off x="3900930" y="3413998"/>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p:cNvCxnSpPr>
              <a:cxnSpLocks/>
            </p:cNvCxnSpPr>
            <p:nvPr/>
          </p:nvCxnSpPr>
          <p:spPr bwMode="auto">
            <a:xfrm rot="5400000">
              <a:off x="4262929" y="3406607"/>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p:cNvCxnSpPr>
              <a:cxnSpLocks/>
            </p:cNvCxnSpPr>
            <p:nvPr/>
          </p:nvCxnSpPr>
          <p:spPr bwMode="auto">
            <a:xfrm rot="5400000">
              <a:off x="4964770" y="3406609"/>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 name="Connecteur droit 27"/>
            <p:cNvCxnSpPr>
              <a:cxnSpLocks/>
            </p:cNvCxnSpPr>
            <p:nvPr/>
          </p:nvCxnSpPr>
          <p:spPr bwMode="auto">
            <a:xfrm rot="5400000">
              <a:off x="4610158" y="3406609"/>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p:cNvCxnSpPr>
              <a:cxnSpLocks/>
            </p:cNvCxnSpPr>
            <p:nvPr/>
          </p:nvCxnSpPr>
          <p:spPr bwMode="auto">
            <a:xfrm rot="5400000">
              <a:off x="5304604" y="3406605"/>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a:cxnSpLocks/>
            </p:cNvCxnSpPr>
            <p:nvPr/>
          </p:nvCxnSpPr>
          <p:spPr bwMode="auto">
            <a:xfrm rot="5400000">
              <a:off x="5637054" y="3406612"/>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a:cxnSpLocks/>
            </p:cNvCxnSpPr>
            <p:nvPr/>
          </p:nvCxnSpPr>
          <p:spPr bwMode="auto">
            <a:xfrm rot="5400000">
              <a:off x="5976884" y="3406607"/>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a:cxnSpLocks/>
            </p:cNvCxnSpPr>
            <p:nvPr/>
          </p:nvCxnSpPr>
          <p:spPr bwMode="auto">
            <a:xfrm>
              <a:off x="6150859" y="1677881"/>
              <a:ext cx="0" cy="168440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p:cNvCxnSpPr/>
            <p:nvPr/>
          </p:nvCxnSpPr>
          <p:spPr bwMode="auto">
            <a:xfrm>
              <a:off x="6154902" y="1685273"/>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Connecteur droit 33"/>
            <p:cNvCxnSpPr/>
            <p:nvPr/>
          </p:nvCxnSpPr>
          <p:spPr bwMode="auto">
            <a:xfrm>
              <a:off x="6154902" y="2486222"/>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 name="Connecteur droit 34"/>
            <p:cNvCxnSpPr/>
            <p:nvPr/>
          </p:nvCxnSpPr>
          <p:spPr bwMode="auto">
            <a:xfrm>
              <a:off x="6154902" y="2919327"/>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7" name="Forme libre : forme 51"/>
            <p:cNvSpPr/>
            <p:nvPr/>
          </p:nvSpPr>
          <p:spPr bwMode="auto">
            <a:xfrm>
              <a:off x="3258097" y="1665566"/>
              <a:ext cx="2497053" cy="1255912"/>
            </a:xfrm>
            <a:custGeom>
              <a:avLst/>
              <a:gdLst>
                <a:gd name="connsiteX0" fmla="*/ 0 w 1796902"/>
                <a:gd name="connsiteY0" fmla="*/ 903767 h 903767"/>
                <a:gd name="connsiteX1" fmla="*/ 58479 w 1796902"/>
                <a:gd name="connsiteY1" fmla="*/ 903767 h 903767"/>
                <a:gd name="connsiteX2" fmla="*/ 159488 w 1796902"/>
                <a:gd name="connsiteY2" fmla="*/ 0 h 903767"/>
                <a:gd name="connsiteX3" fmla="*/ 233916 w 1796902"/>
                <a:gd name="connsiteY3" fmla="*/ 42530 h 903767"/>
                <a:gd name="connsiteX4" fmla="*/ 334925 w 1796902"/>
                <a:gd name="connsiteY4" fmla="*/ 233916 h 903767"/>
                <a:gd name="connsiteX5" fmla="*/ 398721 w 1796902"/>
                <a:gd name="connsiteY5" fmla="*/ 63795 h 903767"/>
                <a:gd name="connsiteX6" fmla="*/ 505046 w 1796902"/>
                <a:gd name="connsiteY6" fmla="*/ 47847 h 903767"/>
                <a:gd name="connsiteX7" fmla="*/ 600739 w 1796902"/>
                <a:gd name="connsiteY7" fmla="*/ 170121 h 903767"/>
                <a:gd name="connsiteX8" fmla="*/ 648586 w 1796902"/>
                <a:gd name="connsiteY8" fmla="*/ 58479 h 903767"/>
                <a:gd name="connsiteX9" fmla="*/ 717698 w 1796902"/>
                <a:gd name="connsiteY9" fmla="*/ 79744 h 903767"/>
                <a:gd name="connsiteX10" fmla="*/ 829339 w 1796902"/>
                <a:gd name="connsiteY10" fmla="*/ 180754 h 903767"/>
                <a:gd name="connsiteX11" fmla="*/ 919716 w 1796902"/>
                <a:gd name="connsiteY11" fmla="*/ 313660 h 903767"/>
                <a:gd name="connsiteX12" fmla="*/ 925032 w 1796902"/>
                <a:gd name="connsiteY12" fmla="*/ 366823 h 903767"/>
                <a:gd name="connsiteX13" fmla="*/ 1036674 w 1796902"/>
                <a:gd name="connsiteY13" fmla="*/ 430619 h 903767"/>
                <a:gd name="connsiteX14" fmla="*/ 1121735 w 1796902"/>
                <a:gd name="connsiteY14" fmla="*/ 542260 h 903767"/>
                <a:gd name="connsiteX15" fmla="*/ 1291856 w 1796902"/>
                <a:gd name="connsiteY15" fmla="*/ 701749 h 903767"/>
                <a:gd name="connsiteX16" fmla="*/ 1499191 w 1796902"/>
                <a:gd name="connsiteY16" fmla="*/ 760228 h 903767"/>
                <a:gd name="connsiteX17" fmla="*/ 1605516 w 1796902"/>
                <a:gd name="connsiteY17" fmla="*/ 813391 h 903767"/>
                <a:gd name="connsiteX18" fmla="*/ 1796902 w 1796902"/>
                <a:gd name="connsiteY18" fmla="*/ 861237 h 903767"/>
                <a:gd name="connsiteX0" fmla="*/ 0 w 1796902"/>
                <a:gd name="connsiteY0" fmla="*/ 903767 h 903767"/>
                <a:gd name="connsiteX1" fmla="*/ 58479 w 1796902"/>
                <a:gd name="connsiteY1" fmla="*/ 903767 h 903767"/>
                <a:gd name="connsiteX2" fmla="*/ 159488 w 1796902"/>
                <a:gd name="connsiteY2" fmla="*/ 0 h 903767"/>
                <a:gd name="connsiteX3" fmla="*/ 233916 w 1796902"/>
                <a:gd name="connsiteY3" fmla="*/ 42530 h 903767"/>
                <a:gd name="connsiteX4" fmla="*/ 334925 w 1796902"/>
                <a:gd name="connsiteY4" fmla="*/ 233916 h 903767"/>
                <a:gd name="connsiteX5" fmla="*/ 398721 w 1796902"/>
                <a:gd name="connsiteY5" fmla="*/ 63795 h 903767"/>
                <a:gd name="connsiteX6" fmla="*/ 505046 w 1796902"/>
                <a:gd name="connsiteY6" fmla="*/ 47847 h 903767"/>
                <a:gd name="connsiteX7" fmla="*/ 600739 w 1796902"/>
                <a:gd name="connsiteY7" fmla="*/ 170121 h 903767"/>
                <a:gd name="connsiteX8" fmla="*/ 648586 w 1796902"/>
                <a:gd name="connsiteY8" fmla="*/ 58479 h 903767"/>
                <a:gd name="connsiteX9" fmla="*/ 717698 w 1796902"/>
                <a:gd name="connsiteY9" fmla="*/ 79744 h 903767"/>
                <a:gd name="connsiteX10" fmla="*/ 829339 w 1796902"/>
                <a:gd name="connsiteY10" fmla="*/ 180754 h 903767"/>
                <a:gd name="connsiteX11" fmla="*/ 919716 w 1796902"/>
                <a:gd name="connsiteY11" fmla="*/ 313660 h 903767"/>
                <a:gd name="connsiteX12" fmla="*/ 946298 w 1796902"/>
                <a:gd name="connsiteY12" fmla="*/ 366823 h 903767"/>
                <a:gd name="connsiteX13" fmla="*/ 1036674 w 1796902"/>
                <a:gd name="connsiteY13" fmla="*/ 430619 h 903767"/>
                <a:gd name="connsiteX14" fmla="*/ 1121735 w 1796902"/>
                <a:gd name="connsiteY14" fmla="*/ 542260 h 903767"/>
                <a:gd name="connsiteX15" fmla="*/ 1291856 w 1796902"/>
                <a:gd name="connsiteY15" fmla="*/ 701749 h 903767"/>
                <a:gd name="connsiteX16" fmla="*/ 1499191 w 1796902"/>
                <a:gd name="connsiteY16" fmla="*/ 760228 h 903767"/>
                <a:gd name="connsiteX17" fmla="*/ 1605516 w 1796902"/>
                <a:gd name="connsiteY17" fmla="*/ 813391 h 903767"/>
                <a:gd name="connsiteX18" fmla="*/ 1796902 w 1796902"/>
                <a:gd name="connsiteY18" fmla="*/ 861237 h 90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6902" h="903767">
                  <a:moveTo>
                    <a:pt x="0" y="903767"/>
                  </a:moveTo>
                  <a:lnTo>
                    <a:pt x="58479" y="903767"/>
                  </a:lnTo>
                  <a:lnTo>
                    <a:pt x="159488" y="0"/>
                  </a:lnTo>
                  <a:lnTo>
                    <a:pt x="233916" y="42530"/>
                  </a:lnTo>
                  <a:lnTo>
                    <a:pt x="334925" y="233916"/>
                  </a:lnTo>
                  <a:lnTo>
                    <a:pt x="398721" y="63795"/>
                  </a:lnTo>
                  <a:lnTo>
                    <a:pt x="505046" y="47847"/>
                  </a:lnTo>
                  <a:lnTo>
                    <a:pt x="600739" y="170121"/>
                  </a:lnTo>
                  <a:lnTo>
                    <a:pt x="648586" y="58479"/>
                  </a:lnTo>
                  <a:lnTo>
                    <a:pt x="717698" y="79744"/>
                  </a:lnTo>
                  <a:lnTo>
                    <a:pt x="829339" y="180754"/>
                  </a:lnTo>
                  <a:lnTo>
                    <a:pt x="919716" y="313660"/>
                  </a:lnTo>
                  <a:lnTo>
                    <a:pt x="946298" y="366823"/>
                  </a:lnTo>
                  <a:lnTo>
                    <a:pt x="1036674" y="430619"/>
                  </a:lnTo>
                  <a:lnTo>
                    <a:pt x="1121735" y="542260"/>
                  </a:lnTo>
                  <a:lnTo>
                    <a:pt x="1291856" y="701749"/>
                  </a:lnTo>
                  <a:lnTo>
                    <a:pt x="1499191" y="760228"/>
                  </a:lnTo>
                  <a:lnTo>
                    <a:pt x="1605516" y="813391"/>
                  </a:lnTo>
                  <a:lnTo>
                    <a:pt x="1796902" y="861237"/>
                  </a:lnTo>
                </a:path>
              </a:pathLst>
            </a:custGeom>
            <a:noFill/>
            <a:ln w="19050"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8" name="Forme libre : forme 53"/>
            <p:cNvSpPr/>
            <p:nvPr/>
          </p:nvSpPr>
          <p:spPr bwMode="auto">
            <a:xfrm>
              <a:off x="3193862" y="1874386"/>
              <a:ext cx="2533338" cy="1302857"/>
            </a:xfrm>
            <a:custGeom>
              <a:avLst/>
              <a:gdLst>
                <a:gd name="connsiteX0" fmla="*/ 0 w 1823013"/>
                <a:gd name="connsiteY0" fmla="*/ 937549 h 937549"/>
                <a:gd name="connsiteX1" fmla="*/ 46299 w 1823013"/>
                <a:gd name="connsiteY1" fmla="*/ 451413 h 937549"/>
                <a:gd name="connsiteX2" fmla="*/ 69448 w 1823013"/>
                <a:gd name="connsiteY2" fmla="*/ 260430 h 937549"/>
                <a:gd name="connsiteX3" fmla="*/ 121534 w 1823013"/>
                <a:gd name="connsiteY3" fmla="*/ 0 h 937549"/>
                <a:gd name="connsiteX4" fmla="*/ 144684 w 1823013"/>
                <a:gd name="connsiteY4" fmla="*/ 40511 h 937549"/>
                <a:gd name="connsiteX5" fmla="*/ 211238 w 1823013"/>
                <a:gd name="connsiteY5" fmla="*/ 755248 h 937549"/>
                <a:gd name="connsiteX6" fmla="*/ 251749 w 1823013"/>
                <a:gd name="connsiteY6" fmla="*/ 813122 h 937549"/>
                <a:gd name="connsiteX7" fmla="*/ 286473 w 1823013"/>
                <a:gd name="connsiteY7" fmla="*/ 729205 h 937549"/>
                <a:gd name="connsiteX8" fmla="*/ 347241 w 1823013"/>
                <a:gd name="connsiteY8" fmla="*/ 842058 h 937549"/>
                <a:gd name="connsiteX9" fmla="*/ 384858 w 1823013"/>
                <a:gd name="connsiteY9" fmla="*/ 787079 h 937549"/>
                <a:gd name="connsiteX10" fmla="*/ 445625 w 1823013"/>
                <a:gd name="connsiteY10" fmla="*/ 882570 h 937549"/>
                <a:gd name="connsiteX11" fmla="*/ 480349 w 1823013"/>
                <a:gd name="connsiteY11" fmla="*/ 839165 h 937549"/>
                <a:gd name="connsiteX12" fmla="*/ 512180 w 1823013"/>
                <a:gd name="connsiteY12" fmla="*/ 897038 h 937549"/>
                <a:gd name="connsiteX13" fmla="*/ 552691 w 1823013"/>
                <a:gd name="connsiteY13" fmla="*/ 891251 h 937549"/>
                <a:gd name="connsiteX14" fmla="*/ 610565 w 1823013"/>
                <a:gd name="connsiteY14" fmla="*/ 810228 h 937549"/>
                <a:gd name="connsiteX15" fmla="*/ 636608 w 1823013"/>
                <a:gd name="connsiteY15" fmla="*/ 836271 h 937549"/>
                <a:gd name="connsiteX16" fmla="*/ 682906 w 1823013"/>
                <a:gd name="connsiteY16" fmla="*/ 827590 h 937549"/>
                <a:gd name="connsiteX17" fmla="*/ 706056 w 1823013"/>
                <a:gd name="connsiteY17" fmla="*/ 911506 h 937549"/>
                <a:gd name="connsiteX18" fmla="*/ 763929 w 1823013"/>
                <a:gd name="connsiteY18" fmla="*/ 862314 h 937549"/>
                <a:gd name="connsiteX19" fmla="*/ 827590 w 1823013"/>
                <a:gd name="connsiteY19" fmla="*/ 882570 h 937549"/>
                <a:gd name="connsiteX20" fmla="*/ 983848 w 1823013"/>
                <a:gd name="connsiteY20" fmla="*/ 807334 h 937549"/>
                <a:gd name="connsiteX21" fmla="*/ 1108276 w 1823013"/>
                <a:gd name="connsiteY21" fmla="*/ 607671 h 937549"/>
                <a:gd name="connsiteX22" fmla="*/ 1235598 w 1823013"/>
                <a:gd name="connsiteY22" fmla="*/ 564266 h 937549"/>
                <a:gd name="connsiteX23" fmla="*/ 1333982 w 1823013"/>
                <a:gd name="connsiteY23" fmla="*/ 598990 h 937549"/>
                <a:gd name="connsiteX24" fmla="*/ 1368706 w 1823013"/>
                <a:gd name="connsiteY24" fmla="*/ 651076 h 937549"/>
                <a:gd name="connsiteX25" fmla="*/ 1432367 w 1823013"/>
                <a:gd name="connsiteY25" fmla="*/ 680013 h 937549"/>
                <a:gd name="connsiteX26" fmla="*/ 1484453 w 1823013"/>
                <a:gd name="connsiteY26" fmla="*/ 622139 h 937549"/>
                <a:gd name="connsiteX27" fmla="*/ 1562582 w 1823013"/>
                <a:gd name="connsiteY27" fmla="*/ 653970 h 937549"/>
                <a:gd name="connsiteX28" fmla="*/ 1823013 w 1823013"/>
                <a:gd name="connsiteY28" fmla="*/ 584522 h 93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23013" h="937549">
                  <a:moveTo>
                    <a:pt x="0" y="937549"/>
                  </a:moveTo>
                  <a:lnTo>
                    <a:pt x="46299" y="451413"/>
                  </a:lnTo>
                  <a:lnTo>
                    <a:pt x="69448" y="260430"/>
                  </a:lnTo>
                  <a:lnTo>
                    <a:pt x="121534" y="0"/>
                  </a:lnTo>
                  <a:lnTo>
                    <a:pt x="144684" y="40511"/>
                  </a:lnTo>
                  <a:lnTo>
                    <a:pt x="211238" y="755248"/>
                  </a:lnTo>
                  <a:lnTo>
                    <a:pt x="251749" y="813122"/>
                  </a:lnTo>
                  <a:lnTo>
                    <a:pt x="286473" y="729205"/>
                  </a:lnTo>
                  <a:lnTo>
                    <a:pt x="347241" y="842058"/>
                  </a:lnTo>
                  <a:lnTo>
                    <a:pt x="384858" y="787079"/>
                  </a:lnTo>
                  <a:lnTo>
                    <a:pt x="445625" y="882570"/>
                  </a:lnTo>
                  <a:lnTo>
                    <a:pt x="480349" y="839165"/>
                  </a:lnTo>
                  <a:lnTo>
                    <a:pt x="512180" y="897038"/>
                  </a:lnTo>
                  <a:lnTo>
                    <a:pt x="552691" y="891251"/>
                  </a:lnTo>
                  <a:lnTo>
                    <a:pt x="610565" y="810228"/>
                  </a:lnTo>
                  <a:lnTo>
                    <a:pt x="636608" y="836271"/>
                  </a:lnTo>
                  <a:lnTo>
                    <a:pt x="682906" y="827590"/>
                  </a:lnTo>
                  <a:lnTo>
                    <a:pt x="706056" y="911506"/>
                  </a:lnTo>
                  <a:lnTo>
                    <a:pt x="763929" y="862314"/>
                  </a:lnTo>
                  <a:lnTo>
                    <a:pt x="827590" y="882570"/>
                  </a:lnTo>
                  <a:lnTo>
                    <a:pt x="983848" y="807334"/>
                  </a:lnTo>
                  <a:lnTo>
                    <a:pt x="1108276" y="607671"/>
                  </a:lnTo>
                  <a:lnTo>
                    <a:pt x="1235598" y="564266"/>
                  </a:lnTo>
                  <a:lnTo>
                    <a:pt x="1333982" y="598990"/>
                  </a:lnTo>
                  <a:lnTo>
                    <a:pt x="1368706" y="651076"/>
                  </a:lnTo>
                  <a:lnTo>
                    <a:pt x="1432367" y="680013"/>
                  </a:lnTo>
                  <a:lnTo>
                    <a:pt x="1484453" y="622139"/>
                  </a:lnTo>
                  <a:lnTo>
                    <a:pt x="1562582" y="653970"/>
                  </a:lnTo>
                  <a:lnTo>
                    <a:pt x="1823013" y="584522"/>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9" name="ZoneTexte 38"/>
            <p:cNvSpPr txBox="1"/>
            <p:nvPr/>
          </p:nvSpPr>
          <p:spPr>
            <a:xfrm>
              <a:off x="2790735" y="1440300"/>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8</a:t>
              </a:r>
            </a:p>
          </p:txBody>
        </p:sp>
        <p:sp>
          <p:nvSpPr>
            <p:cNvPr id="40" name="ZoneTexte 39"/>
            <p:cNvSpPr txBox="1"/>
            <p:nvPr/>
          </p:nvSpPr>
          <p:spPr>
            <a:xfrm>
              <a:off x="2790735" y="1952856"/>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6</a:t>
              </a:r>
            </a:p>
          </p:txBody>
        </p:sp>
        <p:sp>
          <p:nvSpPr>
            <p:cNvPr id="41" name="ZoneTexte 40"/>
            <p:cNvSpPr txBox="1"/>
            <p:nvPr/>
          </p:nvSpPr>
          <p:spPr>
            <a:xfrm>
              <a:off x="2539962" y="2465412"/>
              <a:ext cx="624593"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4</a:t>
              </a:r>
            </a:p>
          </p:txBody>
        </p:sp>
        <p:sp>
          <p:nvSpPr>
            <p:cNvPr id="42" name="ZoneTexte 41"/>
            <p:cNvSpPr txBox="1"/>
            <p:nvPr/>
          </p:nvSpPr>
          <p:spPr>
            <a:xfrm>
              <a:off x="2475681" y="2977968"/>
              <a:ext cx="688874"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2</a:t>
              </a:r>
            </a:p>
          </p:txBody>
        </p:sp>
        <p:sp>
          <p:nvSpPr>
            <p:cNvPr id="43" name="ZoneTexte 42"/>
            <p:cNvSpPr txBox="1"/>
            <p:nvPr/>
          </p:nvSpPr>
          <p:spPr>
            <a:xfrm>
              <a:off x="2539962" y="3234243"/>
              <a:ext cx="624593"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1</a:t>
              </a:r>
            </a:p>
          </p:txBody>
        </p:sp>
        <p:sp>
          <p:nvSpPr>
            <p:cNvPr id="44" name="ZoneTexte 43"/>
            <p:cNvSpPr txBox="1"/>
            <p:nvPr/>
          </p:nvSpPr>
          <p:spPr>
            <a:xfrm>
              <a:off x="2790735" y="2721690"/>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3</a:t>
              </a:r>
            </a:p>
          </p:txBody>
        </p:sp>
        <p:sp>
          <p:nvSpPr>
            <p:cNvPr id="45" name="ZoneTexte 44"/>
            <p:cNvSpPr txBox="1"/>
            <p:nvPr/>
          </p:nvSpPr>
          <p:spPr>
            <a:xfrm>
              <a:off x="2790735" y="2209134"/>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5</a:t>
              </a:r>
            </a:p>
          </p:txBody>
        </p:sp>
        <p:sp>
          <p:nvSpPr>
            <p:cNvPr id="46" name="ZoneTexte 45"/>
            <p:cNvSpPr txBox="1"/>
            <p:nvPr/>
          </p:nvSpPr>
          <p:spPr>
            <a:xfrm>
              <a:off x="3057795" y="3407876"/>
              <a:ext cx="255198" cy="246221"/>
            </a:xfrm>
            <a:prstGeom prst="rect">
              <a:avLst/>
            </a:prstGeom>
            <a:noFill/>
          </p:spPr>
          <p:txBody>
            <a:bodyPr wrap="none" rtlCol="0">
              <a:spAutoFit/>
            </a:bodyPr>
            <a:lstStyle/>
            <a:p>
              <a:pPr algn="r"/>
              <a:r>
                <a:rPr lang="fr-FR" sz="1000" dirty="0">
                  <a:solidFill>
                    <a:srgbClr val="000066"/>
                  </a:solidFill>
                </a:rPr>
                <a:t>0</a:t>
              </a:r>
              <a:endParaRPr lang="fr-FR" sz="1000" baseline="30000" dirty="0">
                <a:solidFill>
                  <a:srgbClr val="000066"/>
                </a:solidFill>
              </a:endParaRPr>
            </a:p>
          </p:txBody>
        </p:sp>
        <p:sp>
          <p:nvSpPr>
            <p:cNvPr id="47" name="ZoneTexte 46"/>
            <p:cNvSpPr txBox="1"/>
            <p:nvPr/>
          </p:nvSpPr>
          <p:spPr>
            <a:xfrm>
              <a:off x="2790735" y="1696578"/>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7</a:t>
              </a:r>
            </a:p>
          </p:txBody>
        </p:sp>
        <p:sp>
          <p:nvSpPr>
            <p:cNvPr id="48" name="ZoneTexte 47"/>
            <p:cNvSpPr txBox="1"/>
            <p:nvPr/>
          </p:nvSpPr>
          <p:spPr>
            <a:xfrm>
              <a:off x="3450736" y="3407876"/>
              <a:ext cx="255198" cy="246221"/>
            </a:xfrm>
            <a:prstGeom prst="rect">
              <a:avLst/>
            </a:prstGeom>
            <a:noFill/>
          </p:spPr>
          <p:txBody>
            <a:bodyPr wrap="none" rtlCol="0">
              <a:spAutoFit/>
            </a:bodyPr>
            <a:lstStyle/>
            <a:p>
              <a:pPr algn="r"/>
              <a:r>
                <a:rPr lang="fr-FR" sz="1000" dirty="0">
                  <a:solidFill>
                    <a:srgbClr val="000066"/>
                  </a:solidFill>
                </a:rPr>
                <a:t>4</a:t>
              </a:r>
              <a:endParaRPr lang="fr-FR" sz="1000" baseline="30000" dirty="0">
                <a:solidFill>
                  <a:srgbClr val="000066"/>
                </a:solidFill>
              </a:endParaRPr>
            </a:p>
          </p:txBody>
        </p:sp>
        <p:sp>
          <p:nvSpPr>
            <p:cNvPr id="49" name="ZoneTexte 48"/>
            <p:cNvSpPr txBox="1"/>
            <p:nvPr/>
          </p:nvSpPr>
          <p:spPr>
            <a:xfrm>
              <a:off x="3817659" y="3407876"/>
              <a:ext cx="255198" cy="246221"/>
            </a:xfrm>
            <a:prstGeom prst="rect">
              <a:avLst/>
            </a:prstGeom>
            <a:noFill/>
          </p:spPr>
          <p:txBody>
            <a:bodyPr wrap="none" rtlCol="0">
              <a:spAutoFit/>
            </a:bodyPr>
            <a:lstStyle/>
            <a:p>
              <a:pPr algn="r"/>
              <a:r>
                <a:rPr lang="fr-FR" sz="1000" dirty="0">
                  <a:solidFill>
                    <a:srgbClr val="000066"/>
                  </a:solidFill>
                </a:rPr>
                <a:t>8</a:t>
              </a:r>
              <a:endParaRPr lang="fr-FR" sz="1000" baseline="30000" dirty="0">
                <a:solidFill>
                  <a:srgbClr val="000066"/>
                </a:solidFill>
              </a:endParaRPr>
            </a:p>
          </p:txBody>
        </p:sp>
        <p:sp>
          <p:nvSpPr>
            <p:cNvPr id="50" name="ZoneTexte 49"/>
            <p:cNvSpPr txBox="1"/>
            <p:nvPr/>
          </p:nvSpPr>
          <p:spPr>
            <a:xfrm>
              <a:off x="4144391" y="3407876"/>
              <a:ext cx="325730" cy="246221"/>
            </a:xfrm>
            <a:prstGeom prst="rect">
              <a:avLst/>
            </a:prstGeom>
            <a:noFill/>
          </p:spPr>
          <p:txBody>
            <a:bodyPr wrap="none" rtlCol="0">
              <a:spAutoFit/>
            </a:bodyPr>
            <a:lstStyle/>
            <a:p>
              <a:pPr algn="r"/>
              <a:r>
                <a:rPr lang="fr-FR" sz="1000" dirty="0">
                  <a:solidFill>
                    <a:srgbClr val="000066"/>
                  </a:solidFill>
                </a:rPr>
                <a:t>12</a:t>
              </a:r>
              <a:endParaRPr lang="fr-FR" sz="1000" baseline="30000" dirty="0">
                <a:solidFill>
                  <a:srgbClr val="000066"/>
                </a:solidFill>
              </a:endParaRPr>
            </a:p>
          </p:txBody>
        </p:sp>
        <p:sp>
          <p:nvSpPr>
            <p:cNvPr id="51" name="ZoneTexte 50"/>
            <p:cNvSpPr txBox="1"/>
            <p:nvPr/>
          </p:nvSpPr>
          <p:spPr>
            <a:xfrm>
              <a:off x="4487734" y="3407876"/>
              <a:ext cx="325730" cy="246221"/>
            </a:xfrm>
            <a:prstGeom prst="rect">
              <a:avLst/>
            </a:prstGeom>
            <a:noFill/>
          </p:spPr>
          <p:txBody>
            <a:bodyPr wrap="none" rtlCol="0">
              <a:spAutoFit/>
            </a:bodyPr>
            <a:lstStyle/>
            <a:p>
              <a:pPr algn="r"/>
              <a:r>
                <a:rPr lang="fr-FR" sz="1000" dirty="0">
                  <a:solidFill>
                    <a:srgbClr val="000066"/>
                  </a:solidFill>
                </a:rPr>
                <a:t>16</a:t>
              </a:r>
              <a:endParaRPr lang="fr-FR" sz="1000" baseline="30000" dirty="0">
                <a:solidFill>
                  <a:srgbClr val="000066"/>
                </a:solidFill>
              </a:endParaRPr>
            </a:p>
          </p:txBody>
        </p:sp>
        <p:sp>
          <p:nvSpPr>
            <p:cNvPr id="52" name="ZoneTexte 51"/>
            <p:cNvSpPr txBox="1"/>
            <p:nvPr/>
          </p:nvSpPr>
          <p:spPr>
            <a:xfrm>
              <a:off x="4855748" y="3407876"/>
              <a:ext cx="325730" cy="246221"/>
            </a:xfrm>
            <a:prstGeom prst="rect">
              <a:avLst/>
            </a:prstGeom>
            <a:noFill/>
          </p:spPr>
          <p:txBody>
            <a:bodyPr wrap="none" rtlCol="0">
              <a:spAutoFit/>
            </a:bodyPr>
            <a:lstStyle/>
            <a:p>
              <a:pPr algn="r"/>
              <a:r>
                <a:rPr lang="fr-FR" sz="1000" dirty="0">
                  <a:solidFill>
                    <a:srgbClr val="000066"/>
                  </a:solidFill>
                </a:rPr>
                <a:t>20</a:t>
              </a:r>
              <a:endParaRPr lang="fr-FR" sz="1000" baseline="30000" dirty="0">
                <a:solidFill>
                  <a:srgbClr val="000066"/>
                </a:solidFill>
              </a:endParaRPr>
            </a:p>
          </p:txBody>
        </p:sp>
        <p:sp>
          <p:nvSpPr>
            <p:cNvPr id="53" name="ZoneTexte 52"/>
            <p:cNvSpPr txBox="1"/>
            <p:nvPr/>
          </p:nvSpPr>
          <p:spPr>
            <a:xfrm>
              <a:off x="5186523" y="3407876"/>
              <a:ext cx="325730" cy="246221"/>
            </a:xfrm>
            <a:prstGeom prst="rect">
              <a:avLst/>
            </a:prstGeom>
            <a:noFill/>
          </p:spPr>
          <p:txBody>
            <a:bodyPr wrap="none" rtlCol="0">
              <a:spAutoFit/>
            </a:bodyPr>
            <a:lstStyle/>
            <a:p>
              <a:pPr algn="r"/>
              <a:r>
                <a:rPr lang="fr-FR" sz="1000" dirty="0">
                  <a:solidFill>
                    <a:srgbClr val="000066"/>
                  </a:solidFill>
                </a:rPr>
                <a:t>24</a:t>
              </a:r>
              <a:endParaRPr lang="fr-FR" sz="1000" baseline="30000" dirty="0">
                <a:solidFill>
                  <a:srgbClr val="000066"/>
                </a:solidFill>
              </a:endParaRPr>
            </a:p>
          </p:txBody>
        </p:sp>
        <p:sp>
          <p:nvSpPr>
            <p:cNvPr id="54" name="ZoneTexte 53"/>
            <p:cNvSpPr txBox="1"/>
            <p:nvPr/>
          </p:nvSpPr>
          <p:spPr>
            <a:xfrm>
              <a:off x="5528902" y="3407876"/>
              <a:ext cx="325730" cy="246221"/>
            </a:xfrm>
            <a:prstGeom prst="rect">
              <a:avLst/>
            </a:prstGeom>
            <a:noFill/>
          </p:spPr>
          <p:txBody>
            <a:bodyPr wrap="none" rtlCol="0">
              <a:spAutoFit/>
            </a:bodyPr>
            <a:lstStyle/>
            <a:p>
              <a:pPr algn="r"/>
              <a:r>
                <a:rPr lang="fr-FR" sz="1000" dirty="0">
                  <a:solidFill>
                    <a:srgbClr val="000066"/>
                  </a:solidFill>
                </a:rPr>
                <a:t>28</a:t>
              </a:r>
              <a:endParaRPr lang="fr-FR" sz="1000" baseline="30000" dirty="0">
                <a:solidFill>
                  <a:srgbClr val="000066"/>
                </a:solidFill>
              </a:endParaRPr>
            </a:p>
          </p:txBody>
        </p:sp>
        <p:sp>
          <p:nvSpPr>
            <p:cNvPr id="55" name="ZoneTexte 54"/>
            <p:cNvSpPr txBox="1"/>
            <p:nvPr/>
          </p:nvSpPr>
          <p:spPr>
            <a:xfrm>
              <a:off x="5851658" y="3407876"/>
              <a:ext cx="325730" cy="246221"/>
            </a:xfrm>
            <a:prstGeom prst="rect">
              <a:avLst/>
            </a:prstGeom>
            <a:noFill/>
          </p:spPr>
          <p:txBody>
            <a:bodyPr wrap="none" rtlCol="0">
              <a:spAutoFit/>
            </a:bodyPr>
            <a:lstStyle/>
            <a:p>
              <a:pPr algn="r"/>
              <a:r>
                <a:rPr lang="fr-FR" sz="1000" dirty="0">
                  <a:solidFill>
                    <a:srgbClr val="000066"/>
                  </a:solidFill>
                </a:rPr>
                <a:t>32</a:t>
              </a:r>
              <a:endParaRPr lang="fr-FR" sz="1000" baseline="30000" dirty="0">
                <a:solidFill>
                  <a:srgbClr val="000066"/>
                </a:solidFill>
              </a:endParaRPr>
            </a:p>
          </p:txBody>
        </p:sp>
        <p:sp>
          <p:nvSpPr>
            <p:cNvPr id="56" name="ZoneTexte 55"/>
            <p:cNvSpPr txBox="1"/>
            <p:nvPr/>
          </p:nvSpPr>
          <p:spPr>
            <a:xfrm>
              <a:off x="4187474" y="3593871"/>
              <a:ext cx="843501" cy="261610"/>
            </a:xfrm>
            <a:prstGeom prst="rect">
              <a:avLst/>
            </a:prstGeom>
            <a:noFill/>
          </p:spPr>
          <p:txBody>
            <a:bodyPr wrap="none" rtlCol="0">
              <a:spAutoFit/>
            </a:bodyPr>
            <a:lstStyle/>
            <a:p>
              <a:pPr algn="r"/>
              <a:r>
                <a:rPr lang="fr-FR" sz="1100" b="1" dirty="0">
                  <a:solidFill>
                    <a:srgbClr val="000066"/>
                  </a:solidFill>
                </a:rPr>
                <a:t>Semaines</a:t>
              </a:r>
              <a:endParaRPr lang="fr-FR" sz="1100" b="1" baseline="30000" dirty="0">
                <a:solidFill>
                  <a:srgbClr val="000066"/>
                </a:solidFill>
              </a:endParaRPr>
            </a:p>
          </p:txBody>
        </p:sp>
        <p:sp>
          <p:nvSpPr>
            <p:cNvPr id="57" name="ZoneTexte 56"/>
            <p:cNvSpPr txBox="1"/>
            <p:nvPr/>
          </p:nvSpPr>
          <p:spPr>
            <a:xfrm>
              <a:off x="6200267" y="3218137"/>
              <a:ext cx="502061" cy="246221"/>
            </a:xfrm>
            <a:prstGeom prst="rect">
              <a:avLst/>
            </a:prstGeom>
            <a:noFill/>
          </p:spPr>
          <p:txBody>
            <a:bodyPr wrap="none" rtlCol="0">
              <a:spAutoFit/>
            </a:bodyPr>
            <a:lstStyle/>
            <a:p>
              <a:r>
                <a:rPr lang="fr-FR" sz="1000" dirty="0">
                  <a:solidFill>
                    <a:srgbClr val="000066"/>
                  </a:solidFill>
                </a:rPr>
                <a:t>0,001</a:t>
              </a:r>
              <a:endParaRPr lang="fr-FR" sz="1000" baseline="30000" dirty="0">
                <a:solidFill>
                  <a:srgbClr val="000066"/>
                </a:solidFill>
              </a:endParaRPr>
            </a:p>
          </p:txBody>
        </p:sp>
        <p:sp>
          <p:nvSpPr>
            <p:cNvPr id="58" name="ZoneTexte 57"/>
            <p:cNvSpPr txBox="1"/>
            <p:nvPr/>
          </p:nvSpPr>
          <p:spPr>
            <a:xfrm>
              <a:off x="6200267" y="2769240"/>
              <a:ext cx="431529" cy="246221"/>
            </a:xfrm>
            <a:prstGeom prst="rect">
              <a:avLst/>
            </a:prstGeom>
            <a:noFill/>
          </p:spPr>
          <p:txBody>
            <a:bodyPr wrap="none" rtlCol="0">
              <a:spAutoFit/>
            </a:bodyPr>
            <a:lstStyle/>
            <a:p>
              <a:r>
                <a:rPr lang="fr-FR" sz="1000" dirty="0">
                  <a:solidFill>
                    <a:srgbClr val="000066"/>
                  </a:solidFill>
                </a:rPr>
                <a:t>0,01</a:t>
              </a:r>
              <a:endParaRPr lang="fr-FR" sz="1000" baseline="30000" dirty="0">
                <a:solidFill>
                  <a:srgbClr val="000066"/>
                </a:solidFill>
              </a:endParaRPr>
            </a:p>
          </p:txBody>
        </p:sp>
        <p:sp>
          <p:nvSpPr>
            <p:cNvPr id="59" name="ZoneTexte 58"/>
            <p:cNvSpPr txBox="1"/>
            <p:nvPr/>
          </p:nvSpPr>
          <p:spPr>
            <a:xfrm>
              <a:off x="6200267" y="2348400"/>
              <a:ext cx="360996" cy="246221"/>
            </a:xfrm>
            <a:prstGeom prst="rect">
              <a:avLst/>
            </a:prstGeom>
            <a:noFill/>
          </p:spPr>
          <p:txBody>
            <a:bodyPr wrap="none" rtlCol="0">
              <a:spAutoFit/>
            </a:bodyPr>
            <a:lstStyle/>
            <a:p>
              <a:r>
                <a:rPr lang="fr-FR" sz="1000" dirty="0">
                  <a:solidFill>
                    <a:srgbClr val="000066"/>
                  </a:solidFill>
                </a:rPr>
                <a:t>0,1</a:t>
              </a:r>
              <a:endParaRPr lang="fr-FR" sz="1000" baseline="30000" dirty="0">
                <a:solidFill>
                  <a:srgbClr val="000066"/>
                </a:solidFill>
              </a:endParaRPr>
            </a:p>
          </p:txBody>
        </p:sp>
        <p:sp>
          <p:nvSpPr>
            <p:cNvPr id="60" name="ZoneTexte 59"/>
            <p:cNvSpPr txBox="1"/>
            <p:nvPr/>
          </p:nvSpPr>
          <p:spPr>
            <a:xfrm>
              <a:off x="6200267" y="1905734"/>
              <a:ext cx="255198" cy="246221"/>
            </a:xfrm>
            <a:prstGeom prst="rect">
              <a:avLst/>
            </a:prstGeom>
            <a:noFill/>
          </p:spPr>
          <p:txBody>
            <a:bodyPr wrap="none" rtlCol="0">
              <a:spAutoFit/>
            </a:bodyPr>
            <a:lstStyle/>
            <a:p>
              <a:r>
                <a:rPr lang="fr-FR" sz="1000" dirty="0">
                  <a:solidFill>
                    <a:srgbClr val="000066"/>
                  </a:solidFill>
                </a:rPr>
                <a:t>1</a:t>
              </a:r>
              <a:endParaRPr lang="fr-FR" sz="1000" baseline="30000" dirty="0">
                <a:solidFill>
                  <a:srgbClr val="000066"/>
                </a:solidFill>
              </a:endParaRPr>
            </a:p>
          </p:txBody>
        </p:sp>
        <p:sp>
          <p:nvSpPr>
            <p:cNvPr id="61" name="ZoneTexte 60"/>
            <p:cNvSpPr txBox="1"/>
            <p:nvPr/>
          </p:nvSpPr>
          <p:spPr>
            <a:xfrm>
              <a:off x="6200267" y="1559897"/>
              <a:ext cx="325730" cy="246221"/>
            </a:xfrm>
            <a:prstGeom prst="rect">
              <a:avLst/>
            </a:prstGeom>
            <a:noFill/>
          </p:spPr>
          <p:txBody>
            <a:bodyPr wrap="none" rtlCol="0">
              <a:spAutoFit/>
            </a:bodyPr>
            <a:lstStyle/>
            <a:p>
              <a:r>
                <a:rPr lang="fr-FR" sz="1000" dirty="0">
                  <a:solidFill>
                    <a:srgbClr val="000066"/>
                  </a:solidFill>
                </a:rPr>
                <a:t>10</a:t>
              </a:r>
              <a:endParaRPr lang="fr-FR" sz="1000" baseline="30000" dirty="0">
                <a:solidFill>
                  <a:srgbClr val="000066"/>
                </a:solidFill>
              </a:endParaRPr>
            </a:p>
          </p:txBody>
        </p:sp>
        <p:sp>
          <p:nvSpPr>
            <p:cNvPr id="62" name="ZoneTexte 61"/>
            <p:cNvSpPr txBox="1"/>
            <p:nvPr/>
          </p:nvSpPr>
          <p:spPr>
            <a:xfrm rot="5400000">
              <a:off x="6171861" y="2481379"/>
              <a:ext cx="926856" cy="246221"/>
            </a:xfrm>
            <a:prstGeom prst="rect">
              <a:avLst/>
            </a:prstGeom>
            <a:noFill/>
          </p:spPr>
          <p:txBody>
            <a:bodyPr wrap="none" rtlCol="0">
              <a:spAutoFit/>
            </a:bodyPr>
            <a:lstStyle/>
            <a:p>
              <a:r>
                <a:rPr lang="fr-FR" sz="1000" b="1" dirty="0">
                  <a:solidFill>
                    <a:srgbClr val="000066"/>
                  </a:solidFill>
                </a:rPr>
                <a:t>CAB (</a:t>
              </a:r>
              <a:r>
                <a:rPr lang="el-GR" sz="1000" b="1" dirty="0">
                  <a:solidFill>
                    <a:srgbClr val="000066"/>
                  </a:solidFill>
                </a:rPr>
                <a:t>μ</a:t>
              </a:r>
              <a:r>
                <a:rPr lang="fr-FR" sz="1000" b="1" dirty="0">
                  <a:solidFill>
                    <a:srgbClr val="000066"/>
                  </a:solidFill>
                </a:rPr>
                <a:t>g/ml)</a:t>
              </a:r>
              <a:endParaRPr lang="fr-FR" sz="1000" b="1" baseline="30000" dirty="0">
                <a:solidFill>
                  <a:srgbClr val="000066"/>
                </a:solidFill>
              </a:endParaRPr>
            </a:p>
          </p:txBody>
        </p:sp>
        <p:sp>
          <p:nvSpPr>
            <p:cNvPr id="65" name="ZoneTexte 64"/>
            <p:cNvSpPr txBox="1"/>
            <p:nvPr/>
          </p:nvSpPr>
          <p:spPr>
            <a:xfrm rot="16200000">
              <a:off x="2149674" y="2306990"/>
              <a:ext cx="1205953" cy="246221"/>
            </a:xfrm>
            <a:prstGeom prst="rect">
              <a:avLst/>
            </a:prstGeom>
            <a:noFill/>
          </p:spPr>
          <p:txBody>
            <a:bodyPr wrap="none" rtlCol="0">
              <a:spAutoFit/>
            </a:bodyPr>
            <a:lstStyle/>
            <a:p>
              <a:pPr algn="ctr"/>
              <a:r>
                <a:rPr lang="fr-FR" sz="1000" b="1" dirty="0">
                  <a:solidFill>
                    <a:srgbClr val="000066"/>
                  </a:solidFill>
                </a:rPr>
                <a:t> ARN SHIV (c/ml)</a:t>
              </a:r>
              <a:endParaRPr lang="fr-FR" sz="1000" b="1" baseline="30000" dirty="0">
                <a:solidFill>
                  <a:srgbClr val="000066"/>
                </a:solidFill>
              </a:endParaRPr>
            </a:p>
          </p:txBody>
        </p:sp>
        <p:cxnSp>
          <p:nvCxnSpPr>
            <p:cNvPr id="162" name="Connecteur droit 161"/>
            <p:cNvCxnSpPr/>
            <p:nvPr/>
          </p:nvCxnSpPr>
          <p:spPr bwMode="auto">
            <a:xfrm>
              <a:off x="6154902" y="2032414"/>
              <a:ext cx="886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 name="Connecteur droit 4"/>
            <p:cNvCxnSpPr/>
            <p:nvPr/>
          </p:nvCxnSpPr>
          <p:spPr bwMode="auto">
            <a:xfrm rot="5400000">
              <a:off x="6539886" y="2091765"/>
              <a:ext cx="183819" cy="0"/>
            </a:xfrm>
            <a:prstGeom prst="line">
              <a:avLst/>
            </a:prstGeom>
            <a:noFill/>
            <a:ln w="28575" cap="flat" cmpd="sng" algn="ctr">
              <a:solidFill>
                <a:srgbClr val="00B050"/>
              </a:solidFill>
              <a:prstDash val="solid"/>
              <a:round/>
              <a:headEnd type="none" w="med" len="med"/>
              <a:tailEnd type="none" w="med" len="med"/>
            </a:ln>
            <a:effectLst/>
          </p:spPr>
        </p:cxnSp>
        <p:cxnSp>
          <p:nvCxnSpPr>
            <p:cNvPr id="163" name="Connecteur droit 162"/>
            <p:cNvCxnSpPr/>
            <p:nvPr/>
          </p:nvCxnSpPr>
          <p:spPr bwMode="auto">
            <a:xfrm rot="5400000">
              <a:off x="2663525" y="3047532"/>
              <a:ext cx="183819" cy="0"/>
            </a:xfrm>
            <a:prstGeom prst="line">
              <a:avLst/>
            </a:prstGeom>
            <a:noFill/>
            <a:ln w="28575" cap="flat" cmpd="sng" algn="ctr">
              <a:solidFill>
                <a:srgbClr val="3333FF"/>
              </a:solidFill>
              <a:prstDash val="solid"/>
              <a:round/>
              <a:headEnd type="none" w="med" len="med"/>
              <a:tailEnd type="none" w="med" len="med"/>
            </a:ln>
            <a:effectLst/>
          </p:spPr>
        </p:cxnSp>
      </p:grpSp>
      <p:grpSp>
        <p:nvGrpSpPr>
          <p:cNvPr id="6" name="Groupe 5"/>
          <p:cNvGrpSpPr/>
          <p:nvPr/>
        </p:nvGrpSpPr>
        <p:grpSpPr>
          <a:xfrm>
            <a:off x="-83898" y="4325692"/>
            <a:ext cx="4350675" cy="2529827"/>
            <a:chOff x="-83898" y="4325692"/>
            <a:chExt cx="4350675" cy="2529827"/>
          </a:xfrm>
        </p:grpSpPr>
        <p:sp>
          <p:nvSpPr>
            <p:cNvPr id="66" name="ZoneTexte 65"/>
            <p:cNvSpPr txBox="1"/>
            <p:nvPr/>
          </p:nvSpPr>
          <p:spPr>
            <a:xfrm>
              <a:off x="537783" y="6593909"/>
              <a:ext cx="3728994" cy="261610"/>
            </a:xfrm>
            <a:prstGeom prst="rect">
              <a:avLst/>
            </a:prstGeom>
            <a:noFill/>
          </p:spPr>
          <p:txBody>
            <a:bodyPr wrap="square" rtlCol="0">
              <a:spAutoFit/>
            </a:bodyPr>
            <a:lstStyle/>
            <a:p>
              <a:r>
                <a:rPr lang="fr-FR" sz="1100" dirty="0">
                  <a:solidFill>
                    <a:srgbClr val="000066"/>
                  </a:solidFill>
                </a:rPr>
                <a:t>4 x CI</a:t>
              </a:r>
              <a:r>
                <a:rPr lang="fr-FR" sz="1100" baseline="-25000" dirty="0">
                  <a:solidFill>
                    <a:srgbClr val="000066"/>
                  </a:solidFill>
                </a:rPr>
                <a:t>90</a:t>
              </a:r>
              <a:r>
                <a:rPr lang="fr-FR" sz="1100" dirty="0">
                  <a:solidFill>
                    <a:srgbClr val="000066"/>
                  </a:solidFill>
                </a:rPr>
                <a:t> ajustée par fixation protéique plasmatique </a:t>
              </a:r>
              <a:endParaRPr lang="fr-FR" sz="1100" baseline="-25000" dirty="0">
                <a:solidFill>
                  <a:srgbClr val="000066"/>
                </a:solidFill>
              </a:endParaRPr>
            </a:p>
          </p:txBody>
        </p:sp>
        <p:cxnSp>
          <p:nvCxnSpPr>
            <p:cNvPr id="68" name="Connecteur droit 67"/>
            <p:cNvCxnSpPr>
              <a:cxnSpLocks/>
            </p:cNvCxnSpPr>
            <p:nvPr/>
          </p:nvCxnSpPr>
          <p:spPr bwMode="auto">
            <a:xfrm>
              <a:off x="612551" y="4461483"/>
              <a:ext cx="0" cy="183603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9" name="Connecteur droit 68"/>
            <p:cNvCxnSpPr>
              <a:cxnSpLocks/>
            </p:cNvCxnSpPr>
            <p:nvPr/>
          </p:nvCxnSpPr>
          <p:spPr bwMode="auto">
            <a:xfrm>
              <a:off x="517689" y="6218465"/>
              <a:ext cx="284328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0" name="Connecteur droit 69"/>
            <p:cNvCxnSpPr/>
            <p:nvPr/>
          </p:nvCxnSpPr>
          <p:spPr bwMode="auto">
            <a:xfrm>
              <a:off x="517731" y="4466268"/>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1" name="Connecteur droit 70"/>
            <p:cNvCxnSpPr/>
            <p:nvPr/>
          </p:nvCxnSpPr>
          <p:spPr bwMode="auto">
            <a:xfrm>
              <a:off x="517731" y="4701423"/>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2" name="Connecteur droit 71"/>
            <p:cNvCxnSpPr/>
            <p:nvPr/>
          </p:nvCxnSpPr>
          <p:spPr bwMode="auto">
            <a:xfrm>
              <a:off x="517731" y="5193073"/>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3" name="Connecteur droit 72"/>
            <p:cNvCxnSpPr/>
            <p:nvPr/>
          </p:nvCxnSpPr>
          <p:spPr bwMode="auto">
            <a:xfrm>
              <a:off x="517731" y="5441357"/>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4" name="Connecteur droit 73"/>
            <p:cNvCxnSpPr/>
            <p:nvPr/>
          </p:nvCxnSpPr>
          <p:spPr bwMode="auto">
            <a:xfrm>
              <a:off x="517731" y="5701516"/>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5" name="Connecteur droit 74"/>
            <p:cNvCxnSpPr/>
            <p:nvPr/>
          </p:nvCxnSpPr>
          <p:spPr bwMode="auto">
            <a:xfrm>
              <a:off x="517731" y="5944427"/>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p:cNvCxnSpPr>
              <a:cxnSpLocks/>
            </p:cNvCxnSpPr>
            <p:nvPr/>
          </p:nvCxnSpPr>
          <p:spPr bwMode="auto">
            <a:xfrm rot="5400000">
              <a:off x="906243" y="6265897"/>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7" name="Connecteur droit 76"/>
            <p:cNvCxnSpPr>
              <a:cxnSpLocks/>
            </p:cNvCxnSpPr>
            <p:nvPr/>
          </p:nvCxnSpPr>
          <p:spPr bwMode="auto">
            <a:xfrm rot="5400000">
              <a:off x="1246350" y="6279074"/>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p:cNvCxnSpPr>
              <a:cxnSpLocks/>
            </p:cNvCxnSpPr>
            <p:nvPr/>
          </p:nvCxnSpPr>
          <p:spPr bwMode="auto">
            <a:xfrm rot="5400000">
              <a:off x="1596955" y="6271166"/>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a:cxnSpLocks/>
            </p:cNvCxnSpPr>
            <p:nvPr/>
          </p:nvCxnSpPr>
          <p:spPr bwMode="auto">
            <a:xfrm rot="5400000">
              <a:off x="2290186" y="6271168"/>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0" name="Connecteur droit 79"/>
            <p:cNvCxnSpPr>
              <a:cxnSpLocks/>
            </p:cNvCxnSpPr>
            <p:nvPr/>
          </p:nvCxnSpPr>
          <p:spPr bwMode="auto">
            <a:xfrm rot="5400000">
              <a:off x="1931742" y="6271168"/>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1" name="Connecteur droit 80"/>
            <p:cNvCxnSpPr>
              <a:cxnSpLocks/>
            </p:cNvCxnSpPr>
            <p:nvPr/>
          </p:nvCxnSpPr>
          <p:spPr bwMode="auto">
            <a:xfrm rot="5400000">
              <a:off x="2632810" y="6271164"/>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2" name="Connecteur droit 81"/>
            <p:cNvCxnSpPr>
              <a:cxnSpLocks/>
            </p:cNvCxnSpPr>
            <p:nvPr/>
          </p:nvCxnSpPr>
          <p:spPr bwMode="auto">
            <a:xfrm rot="5400000">
              <a:off x="2972803" y="6271171"/>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3" name="Connecteur droit 82"/>
            <p:cNvCxnSpPr>
              <a:cxnSpLocks/>
            </p:cNvCxnSpPr>
            <p:nvPr/>
          </p:nvCxnSpPr>
          <p:spPr bwMode="auto">
            <a:xfrm>
              <a:off x="3440775" y="4473878"/>
              <a:ext cx="0" cy="17144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p:cNvCxnSpPr/>
            <p:nvPr/>
          </p:nvCxnSpPr>
          <p:spPr bwMode="auto">
            <a:xfrm>
              <a:off x="3440775" y="4471749"/>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5" name="Connecteur droit 84"/>
            <p:cNvCxnSpPr/>
            <p:nvPr/>
          </p:nvCxnSpPr>
          <p:spPr bwMode="auto">
            <a:xfrm>
              <a:off x="3440775" y="5319913"/>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6" name="Connecteur droit 85"/>
            <p:cNvCxnSpPr/>
            <p:nvPr/>
          </p:nvCxnSpPr>
          <p:spPr bwMode="auto">
            <a:xfrm>
              <a:off x="3440775" y="5761120"/>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7" name="ZoneTexte 86"/>
            <p:cNvSpPr txBox="1"/>
            <p:nvPr/>
          </p:nvSpPr>
          <p:spPr>
            <a:xfrm>
              <a:off x="210605" y="4325692"/>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8</a:t>
              </a:r>
            </a:p>
          </p:txBody>
        </p:sp>
        <p:sp>
          <p:nvSpPr>
            <p:cNvPr id="88" name="ZoneTexte 87"/>
            <p:cNvSpPr txBox="1"/>
            <p:nvPr/>
          </p:nvSpPr>
          <p:spPr>
            <a:xfrm>
              <a:off x="210605" y="4832814"/>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6</a:t>
              </a:r>
            </a:p>
          </p:txBody>
        </p:sp>
        <p:sp>
          <p:nvSpPr>
            <p:cNvPr id="89" name="ZoneTexte 88"/>
            <p:cNvSpPr txBox="1"/>
            <p:nvPr/>
          </p:nvSpPr>
          <p:spPr>
            <a:xfrm>
              <a:off x="-83898" y="5339936"/>
              <a:ext cx="668323"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4</a:t>
              </a:r>
            </a:p>
          </p:txBody>
        </p:sp>
        <p:sp>
          <p:nvSpPr>
            <p:cNvPr id="90" name="ZoneTexte 89"/>
            <p:cNvSpPr txBox="1"/>
            <p:nvPr/>
          </p:nvSpPr>
          <p:spPr>
            <a:xfrm>
              <a:off x="1" y="5847058"/>
              <a:ext cx="584424"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2</a:t>
              </a:r>
            </a:p>
          </p:txBody>
        </p:sp>
        <p:sp>
          <p:nvSpPr>
            <p:cNvPr id="91" name="ZoneTexte 90"/>
            <p:cNvSpPr txBox="1"/>
            <p:nvPr/>
          </p:nvSpPr>
          <p:spPr>
            <a:xfrm>
              <a:off x="210605" y="5593497"/>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3</a:t>
              </a:r>
            </a:p>
          </p:txBody>
        </p:sp>
        <p:sp>
          <p:nvSpPr>
            <p:cNvPr id="92" name="ZoneTexte 91"/>
            <p:cNvSpPr txBox="1"/>
            <p:nvPr/>
          </p:nvSpPr>
          <p:spPr>
            <a:xfrm>
              <a:off x="210605" y="5086375"/>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5</a:t>
              </a:r>
            </a:p>
          </p:txBody>
        </p:sp>
        <p:sp>
          <p:nvSpPr>
            <p:cNvPr id="93" name="ZoneTexte 92"/>
            <p:cNvSpPr txBox="1"/>
            <p:nvPr/>
          </p:nvSpPr>
          <p:spPr>
            <a:xfrm>
              <a:off x="491239" y="6272764"/>
              <a:ext cx="255198" cy="246221"/>
            </a:xfrm>
            <a:prstGeom prst="rect">
              <a:avLst/>
            </a:prstGeom>
            <a:noFill/>
          </p:spPr>
          <p:txBody>
            <a:bodyPr wrap="none" rtlCol="0">
              <a:spAutoFit/>
            </a:bodyPr>
            <a:lstStyle/>
            <a:p>
              <a:pPr algn="r"/>
              <a:r>
                <a:rPr lang="fr-FR" sz="1000" dirty="0">
                  <a:solidFill>
                    <a:srgbClr val="000066"/>
                  </a:solidFill>
                </a:rPr>
                <a:t>0</a:t>
              </a:r>
              <a:endParaRPr lang="fr-FR" sz="1000" baseline="30000" dirty="0">
                <a:solidFill>
                  <a:srgbClr val="000066"/>
                </a:solidFill>
              </a:endParaRPr>
            </a:p>
          </p:txBody>
        </p:sp>
        <p:sp>
          <p:nvSpPr>
            <p:cNvPr id="94" name="ZoneTexte 93"/>
            <p:cNvSpPr txBox="1"/>
            <p:nvPr/>
          </p:nvSpPr>
          <p:spPr>
            <a:xfrm>
              <a:off x="210605" y="4579253"/>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7</a:t>
              </a:r>
            </a:p>
          </p:txBody>
        </p:sp>
        <p:sp>
          <p:nvSpPr>
            <p:cNvPr id="95" name="ZoneTexte 94"/>
            <p:cNvSpPr txBox="1"/>
            <p:nvPr/>
          </p:nvSpPr>
          <p:spPr>
            <a:xfrm>
              <a:off x="813078" y="6272764"/>
              <a:ext cx="255198" cy="246221"/>
            </a:xfrm>
            <a:prstGeom prst="rect">
              <a:avLst/>
            </a:prstGeom>
            <a:noFill/>
          </p:spPr>
          <p:txBody>
            <a:bodyPr wrap="none" rtlCol="0">
              <a:spAutoFit/>
            </a:bodyPr>
            <a:lstStyle/>
            <a:p>
              <a:pPr algn="r"/>
              <a:r>
                <a:rPr lang="fr-FR" sz="1000" dirty="0">
                  <a:solidFill>
                    <a:srgbClr val="000066"/>
                  </a:solidFill>
                </a:rPr>
                <a:t>4</a:t>
              </a:r>
              <a:endParaRPr lang="fr-FR" sz="1000" baseline="30000" dirty="0">
                <a:solidFill>
                  <a:srgbClr val="000066"/>
                </a:solidFill>
              </a:endParaRPr>
            </a:p>
          </p:txBody>
        </p:sp>
        <p:sp>
          <p:nvSpPr>
            <p:cNvPr id="96" name="ZoneTexte 95"/>
            <p:cNvSpPr txBox="1"/>
            <p:nvPr/>
          </p:nvSpPr>
          <p:spPr>
            <a:xfrm>
              <a:off x="1166182" y="6272764"/>
              <a:ext cx="255198" cy="246221"/>
            </a:xfrm>
            <a:prstGeom prst="rect">
              <a:avLst/>
            </a:prstGeom>
            <a:noFill/>
          </p:spPr>
          <p:txBody>
            <a:bodyPr wrap="none" rtlCol="0">
              <a:spAutoFit/>
            </a:bodyPr>
            <a:lstStyle/>
            <a:p>
              <a:pPr algn="r"/>
              <a:r>
                <a:rPr lang="fr-FR" sz="1000" dirty="0">
                  <a:solidFill>
                    <a:srgbClr val="000066"/>
                  </a:solidFill>
                </a:rPr>
                <a:t>8</a:t>
              </a:r>
              <a:endParaRPr lang="fr-FR" sz="1000" baseline="30000" dirty="0">
                <a:solidFill>
                  <a:srgbClr val="000066"/>
                </a:solidFill>
              </a:endParaRPr>
            </a:p>
          </p:txBody>
        </p:sp>
        <p:sp>
          <p:nvSpPr>
            <p:cNvPr id="97" name="ZoneTexte 96"/>
            <p:cNvSpPr txBox="1"/>
            <p:nvPr/>
          </p:nvSpPr>
          <p:spPr>
            <a:xfrm>
              <a:off x="1481521" y="6272764"/>
              <a:ext cx="325730" cy="246221"/>
            </a:xfrm>
            <a:prstGeom prst="rect">
              <a:avLst/>
            </a:prstGeom>
            <a:noFill/>
          </p:spPr>
          <p:txBody>
            <a:bodyPr wrap="none" rtlCol="0">
              <a:spAutoFit/>
            </a:bodyPr>
            <a:lstStyle/>
            <a:p>
              <a:pPr algn="r"/>
              <a:r>
                <a:rPr lang="fr-FR" sz="1000" dirty="0">
                  <a:solidFill>
                    <a:srgbClr val="000066"/>
                  </a:solidFill>
                </a:rPr>
                <a:t>12</a:t>
              </a:r>
              <a:endParaRPr lang="fr-FR" sz="1000" baseline="30000" dirty="0">
                <a:solidFill>
                  <a:srgbClr val="000066"/>
                </a:solidFill>
              </a:endParaRPr>
            </a:p>
          </p:txBody>
        </p:sp>
        <p:sp>
          <p:nvSpPr>
            <p:cNvPr id="98" name="ZoneTexte 97"/>
            <p:cNvSpPr txBox="1"/>
            <p:nvPr/>
          </p:nvSpPr>
          <p:spPr>
            <a:xfrm>
              <a:off x="1816308" y="6272764"/>
              <a:ext cx="325730" cy="246221"/>
            </a:xfrm>
            <a:prstGeom prst="rect">
              <a:avLst/>
            </a:prstGeom>
            <a:noFill/>
          </p:spPr>
          <p:txBody>
            <a:bodyPr wrap="none" rtlCol="0">
              <a:spAutoFit/>
            </a:bodyPr>
            <a:lstStyle/>
            <a:p>
              <a:pPr algn="r"/>
              <a:r>
                <a:rPr lang="fr-FR" sz="1000" dirty="0">
                  <a:solidFill>
                    <a:srgbClr val="000066"/>
                  </a:solidFill>
                </a:rPr>
                <a:t>16</a:t>
              </a:r>
              <a:endParaRPr lang="fr-FR" sz="1000" baseline="30000" dirty="0">
                <a:solidFill>
                  <a:srgbClr val="000066"/>
                </a:solidFill>
              </a:endParaRPr>
            </a:p>
          </p:txBody>
        </p:sp>
        <p:sp>
          <p:nvSpPr>
            <p:cNvPr id="99" name="ZoneTexte 98"/>
            <p:cNvSpPr txBox="1"/>
            <p:nvPr/>
          </p:nvSpPr>
          <p:spPr>
            <a:xfrm>
              <a:off x="2178443" y="6272764"/>
              <a:ext cx="325730" cy="246221"/>
            </a:xfrm>
            <a:prstGeom prst="rect">
              <a:avLst/>
            </a:prstGeom>
            <a:noFill/>
          </p:spPr>
          <p:txBody>
            <a:bodyPr wrap="none" rtlCol="0">
              <a:spAutoFit/>
            </a:bodyPr>
            <a:lstStyle/>
            <a:p>
              <a:pPr algn="r"/>
              <a:r>
                <a:rPr lang="fr-FR" sz="1000" dirty="0">
                  <a:solidFill>
                    <a:srgbClr val="000066"/>
                  </a:solidFill>
                </a:rPr>
                <a:t>20</a:t>
              </a:r>
              <a:endParaRPr lang="fr-FR" sz="1000" baseline="30000" dirty="0">
                <a:solidFill>
                  <a:srgbClr val="000066"/>
                </a:solidFill>
              </a:endParaRPr>
            </a:p>
          </p:txBody>
        </p:sp>
        <p:sp>
          <p:nvSpPr>
            <p:cNvPr id="100" name="ZoneTexte 99"/>
            <p:cNvSpPr txBox="1"/>
            <p:nvPr/>
          </p:nvSpPr>
          <p:spPr>
            <a:xfrm>
              <a:off x="2525874" y="6272764"/>
              <a:ext cx="325730" cy="246221"/>
            </a:xfrm>
            <a:prstGeom prst="rect">
              <a:avLst/>
            </a:prstGeom>
            <a:noFill/>
          </p:spPr>
          <p:txBody>
            <a:bodyPr wrap="none" rtlCol="0">
              <a:spAutoFit/>
            </a:bodyPr>
            <a:lstStyle/>
            <a:p>
              <a:pPr algn="r"/>
              <a:r>
                <a:rPr lang="fr-FR" sz="1000" dirty="0">
                  <a:solidFill>
                    <a:srgbClr val="000066"/>
                  </a:solidFill>
                </a:rPr>
                <a:t>24</a:t>
              </a:r>
              <a:endParaRPr lang="fr-FR" sz="1000" baseline="30000" dirty="0">
                <a:solidFill>
                  <a:srgbClr val="000066"/>
                </a:solidFill>
              </a:endParaRPr>
            </a:p>
          </p:txBody>
        </p:sp>
        <p:sp>
          <p:nvSpPr>
            <p:cNvPr id="101" name="ZoneTexte 100"/>
            <p:cNvSpPr txBox="1"/>
            <p:nvPr/>
          </p:nvSpPr>
          <p:spPr>
            <a:xfrm>
              <a:off x="2857369" y="6272764"/>
              <a:ext cx="325730" cy="246221"/>
            </a:xfrm>
            <a:prstGeom prst="rect">
              <a:avLst/>
            </a:prstGeom>
            <a:noFill/>
          </p:spPr>
          <p:txBody>
            <a:bodyPr wrap="none" rtlCol="0">
              <a:spAutoFit/>
            </a:bodyPr>
            <a:lstStyle/>
            <a:p>
              <a:pPr algn="r"/>
              <a:r>
                <a:rPr lang="fr-FR" sz="1000" dirty="0">
                  <a:solidFill>
                    <a:srgbClr val="000066"/>
                  </a:solidFill>
                </a:rPr>
                <a:t>28</a:t>
              </a:r>
              <a:endParaRPr lang="fr-FR" sz="1000" baseline="30000" dirty="0">
                <a:solidFill>
                  <a:srgbClr val="000066"/>
                </a:solidFill>
              </a:endParaRPr>
            </a:p>
          </p:txBody>
        </p:sp>
        <p:sp>
          <p:nvSpPr>
            <p:cNvPr id="103" name="ZoneTexte 102"/>
            <p:cNvSpPr txBox="1"/>
            <p:nvPr/>
          </p:nvSpPr>
          <p:spPr>
            <a:xfrm>
              <a:off x="3468858" y="6051095"/>
              <a:ext cx="502061" cy="246221"/>
            </a:xfrm>
            <a:prstGeom prst="rect">
              <a:avLst/>
            </a:prstGeom>
            <a:noFill/>
          </p:spPr>
          <p:txBody>
            <a:bodyPr wrap="none" rtlCol="0">
              <a:spAutoFit/>
            </a:bodyPr>
            <a:lstStyle/>
            <a:p>
              <a:r>
                <a:rPr lang="fr-FR" sz="1000" dirty="0">
                  <a:solidFill>
                    <a:srgbClr val="000066"/>
                  </a:solidFill>
                </a:rPr>
                <a:t>0,001</a:t>
              </a:r>
              <a:endParaRPr lang="fr-FR" sz="1000" baseline="30000" dirty="0">
                <a:solidFill>
                  <a:srgbClr val="000066"/>
                </a:solidFill>
              </a:endParaRPr>
            </a:p>
          </p:txBody>
        </p:sp>
        <p:sp>
          <p:nvSpPr>
            <p:cNvPr id="104" name="ZoneTexte 103"/>
            <p:cNvSpPr txBox="1"/>
            <p:nvPr/>
          </p:nvSpPr>
          <p:spPr>
            <a:xfrm>
              <a:off x="3468858" y="5661838"/>
              <a:ext cx="431528" cy="246221"/>
            </a:xfrm>
            <a:prstGeom prst="rect">
              <a:avLst/>
            </a:prstGeom>
            <a:noFill/>
          </p:spPr>
          <p:txBody>
            <a:bodyPr wrap="none" rtlCol="0">
              <a:spAutoFit/>
            </a:bodyPr>
            <a:lstStyle/>
            <a:p>
              <a:r>
                <a:rPr lang="fr-FR" sz="1000" dirty="0">
                  <a:solidFill>
                    <a:srgbClr val="000066"/>
                  </a:solidFill>
                </a:rPr>
                <a:t>0,01</a:t>
              </a:r>
              <a:endParaRPr lang="fr-FR" sz="1000" baseline="30000" dirty="0">
                <a:solidFill>
                  <a:srgbClr val="000066"/>
                </a:solidFill>
              </a:endParaRPr>
            </a:p>
          </p:txBody>
        </p:sp>
        <p:sp>
          <p:nvSpPr>
            <p:cNvPr id="105" name="ZoneTexte 104"/>
            <p:cNvSpPr txBox="1"/>
            <p:nvPr/>
          </p:nvSpPr>
          <p:spPr>
            <a:xfrm>
              <a:off x="3480245" y="5209965"/>
              <a:ext cx="360996" cy="246221"/>
            </a:xfrm>
            <a:prstGeom prst="rect">
              <a:avLst/>
            </a:prstGeom>
            <a:noFill/>
          </p:spPr>
          <p:txBody>
            <a:bodyPr wrap="none" rtlCol="0">
              <a:spAutoFit/>
            </a:bodyPr>
            <a:lstStyle/>
            <a:p>
              <a:r>
                <a:rPr lang="fr-FR" sz="1000" dirty="0">
                  <a:solidFill>
                    <a:srgbClr val="000066"/>
                  </a:solidFill>
                </a:rPr>
                <a:t>0,1</a:t>
              </a:r>
              <a:endParaRPr lang="fr-FR" sz="1000" baseline="30000" dirty="0">
                <a:solidFill>
                  <a:srgbClr val="000066"/>
                </a:solidFill>
              </a:endParaRPr>
            </a:p>
          </p:txBody>
        </p:sp>
        <p:sp>
          <p:nvSpPr>
            <p:cNvPr id="106" name="ZoneTexte 105"/>
            <p:cNvSpPr txBox="1"/>
            <p:nvPr/>
          </p:nvSpPr>
          <p:spPr>
            <a:xfrm>
              <a:off x="3468858" y="4766251"/>
              <a:ext cx="255198" cy="246221"/>
            </a:xfrm>
            <a:prstGeom prst="rect">
              <a:avLst/>
            </a:prstGeom>
            <a:noFill/>
          </p:spPr>
          <p:txBody>
            <a:bodyPr wrap="none" rtlCol="0">
              <a:spAutoFit/>
            </a:bodyPr>
            <a:lstStyle/>
            <a:p>
              <a:r>
                <a:rPr lang="fr-FR" sz="1000" dirty="0">
                  <a:solidFill>
                    <a:srgbClr val="000066"/>
                  </a:solidFill>
                </a:rPr>
                <a:t>1</a:t>
              </a:r>
              <a:endParaRPr lang="fr-FR" sz="1000" baseline="30000" dirty="0">
                <a:solidFill>
                  <a:srgbClr val="000066"/>
                </a:solidFill>
              </a:endParaRPr>
            </a:p>
          </p:txBody>
        </p:sp>
        <p:sp>
          <p:nvSpPr>
            <p:cNvPr id="107" name="ZoneTexte 106"/>
            <p:cNvSpPr txBox="1"/>
            <p:nvPr/>
          </p:nvSpPr>
          <p:spPr>
            <a:xfrm>
              <a:off x="3461166" y="4352659"/>
              <a:ext cx="325730" cy="246221"/>
            </a:xfrm>
            <a:prstGeom prst="rect">
              <a:avLst/>
            </a:prstGeom>
            <a:noFill/>
          </p:spPr>
          <p:txBody>
            <a:bodyPr wrap="none" rtlCol="0">
              <a:spAutoFit/>
            </a:bodyPr>
            <a:lstStyle/>
            <a:p>
              <a:r>
                <a:rPr lang="fr-FR" sz="1000" dirty="0">
                  <a:solidFill>
                    <a:srgbClr val="000066"/>
                  </a:solidFill>
                </a:rPr>
                <a:t>10</a:t>
              </a:r>
              <a:endParaRPr lang="fr-FR" sz="1000" baseline="30000" dirty="0">
                <a:solidFill>
                  <a:srgbClr val="000066"/>
                </a:solidFill>
              </a:endParaRPr>
            </a:p>
          </p:txBody>
        </p:sp>
        <p:sp>
          <p:nvSpPr>
            <p:cNvPr id="109" name="ZoneTexte 108"/>
            <p:cNvSpPr txBox="1"/>
            <p:nvPr/>
          </p:nvSpPr>
          <p:spPr>
            <a:xfrm rot="16200000">
              <a:off x="-375740" y="5111002"/>
              <a:ext cx="1175084" cy="246221"/>
            </a:xfrm>
            <a:prstGeom prst="rect">
              <a:avLst/>
            </a:prstGeom>
            <a:noFill/>
          </p:spPr>
          <p:txBody>
            <a:bodyPr wrap="none" rtlCol="0">
              <a:spAutoFit/>
            </a:bodyPr>
            <a:lstStyle/>
            <a:p>
              <a:pPr algn="ctr"/>
              <a:r>
                <a:rPr lang="fr-FR" sz="1000" b="1" dirty="0">
                  <a:solidFill>
                    <a:srgbClr val="000066"/>
                  </a:solidFill>
                </a:rPr>
                <a:t>ARN SHIV (c/ml)</a:t>
              </a:r>
              <a:endParaRPr lang="fr-FR" sz="1000" b="1" baseline="30000" dirty="0">
                <a:solidFill>
                  <a:srgbClr val="000066"/>
                </a:solidFill>
              </a:endParaRPr>
            </a:p>
          </p:txBody>
        </p:sp>
        <p:sp>
          <p:nvSpPr>
            <p:cNvPr id="110" name="ZoneTexte 109"/>
            <p:cNvSpPr txBox="1"/>
            <p:nvPr/>
          </p:nvSpPr>
          <p:spPr>
            <a:xfrm>
              <a:off x="62625" y="6100622"/>
              <a:ext cx="521800"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1</a:t>
              </a:r>
            </a:p>
          </p:txBody>
        </p:sp>
        <p:cxnSp>
          <p:nvCxnSpPr>
            <p:cNvPr id="111" name="Connecteur droit 110"/>
            <p:cNvCxnSpPr>
              <a:cxnSpLocks/>
            </p:cNvCxnSpPr>
            <p:nvPr/>
          </p:nvCxnSpPr>
          <p:spPr bwMode="auto">
            <a:xfrm rot="5400000">
              <a:off x="3305790" y="6259916"/>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2" name="ZoneTexte 111"/>
            <p:cNvSpPr txBox="1"/>
            <p:nvPr/>
          </p:nvSpPr>
          <p:spPr>
            <a:xfrm>
              <a:off x="3179123" y="6272764"/>
              <a:ext cx="325730" cy="246221"/>
            </a:xfrm>
            <a:prstGeom prst="rect">
              <a:avLst/>
            </a:prstGeom>
            <a:noFill/>
          </p:spPr>
          <p:txBody>
            <a:bodyPr wrap="none" rtlCol="0">
              <a:spAutoFit/>
            </a:bodyPr>
            <a:lstStyle/>
            <a:p>
              <a:pPr algn="r"/>
              <a:r>
                <a:rPr lang="fr-FR" sz="1000" dirty="0">
                  <a:solidFill>
                    <a:srgbClr val="000066"/>
                  </a:solidFill>
                </a:rPr>
                <a:t>32</a:t>
              </a:r>
              <a:endParaRPr lang="fr-FR" sz="1000" baseline="30000" dirty="0">
                <a:solidFill>
                  <a:srgbClr val="000066"/>
                </a:solidFill>
              </a:endParaRPr>
            </a:p>
          </p:txBody>
        </p:sp>
        <p:cxnSp>
          <p:nvCxnSpPr>
            <p:cNvPr id="113" name="Connecteur droit 112"/>
            <p:cNvCxnSpPr/>
            <p:nvPr/>
          </p:nvCxnSpPr>
          <p:spPr bwMode="auto">
            <a:xfrm>
              <a:off x="3440775" y="4867353"/>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4" name="Connecteur droit 113"/>
            <p:cNvCxnSpPr/>
            <p:nvPr/>
          </p:nvCxnSpPr>
          <p:spPr bwMode="auto">
            <a:xfrm>
              <a:off x="3440775" y="6184857"/>
              <a:ext cx="9486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5" name="Forme libre : forme 137"/>
            <p:cNvSpPr/>
            <p:nvPr/>
          </p:nvSpPr>
          <p:spPr bwMode="auto">
            <a:xfrm>
              <a:off x="696893" y="4585302"/>
              <a:ext cx="2215345" cy="1259912"/>
            </a:xfrm>
            <a:custGeom>
              <a:avLst/>
              <a:gdLst>
                <a:gd name="connsiteX0" fmla="*/ 0 w 1489872"/>
                <a:gd name="connsiteY0" fmla="*/ 847320 h 847320"/>
                <a:gd name="connsiteX1" fmla="*/ 74141 w 1489872"/>
                <a:gd name="connsiteY1" fmla="*/ 45896 h 847320"/>
                <a:gd name="connsiteX2" fmla="*/ 130629 w 1489872"/>
                <a:gd name="connsiteY2" fmla="*/ 42366 h 847320"/>
                <a:gd name="connsiteX3" fmla="*/ 254196 w 1489872"/>
                <a:gd name="connsiteY3" fmla="*/ 254196 h 847320"/>
                <a:gd name="connsiteX4" fmla="*/ 367172 w 1489872"/>
                <a:gd name="connsiteY4" fmla="*/ 74140 h 847320"/>
                <a:gd name="connsiteX5" fmla="*/ 416599 w 1489872"/>
                <a:gd name="connsiteY5" fmla="*/ 77671 h 847320"/>
                <a:gd name="connsiteX6" fmla="*/ 483679 w 1489872"/>
                <a:gd name="connsiteY6" fmla="*/ 155342 h 847320"/>
                <a:gd name="connsiteX7" fmla="*/ 540167 w 1489872"/>
                <a:gd name="connsiteY7" fmla="*/ 0 h 847320"/>
                <a:gd name="connsiteX8" fmla="*/ 579003 w 1489872"/>
                <a:gd name="connsiteY8" fmla="*/ 112976 h 847320"/>
                <a:gd name="connsiteX9" fmla="*/ 670796 w 1489872"/>
                <a:gd name="connsiteY9" fmla="*/ 123567 h 847320"/>
                <a:gd name="connsiteX10" fmla="*/ 716692 w 1489872"/>
                <a:gd name="connsiteY10" fmla="*/ 247135 h 847320"/>
                <a:gd name="connsiteX11" fmla="*/ 812016 w 1489872"/>
                <a:gd name="connsiteY11" fmla="*/ 271848 h 847320"/>
                <a:gd name="connsiteX12" fmla="*/ 921461 w 1489872"/>
                <a:gd name="connsiteY12" fmla="*/ 490739 h 847320"/>
                <a:gd name="connsiteX13" fmla="*/ 1034437 w 1489872"/>
                <a:gd name="connsiteY13" fmla="*/ 473087 h 847320"/>
                <a:gd name="connsiteX14" fmla="*/ 1136822 w 1489872"/>
                <a:gd name="connsiteY14" fmla="*/ 624898 h 847320"/>
                <a:gd name="connsiteX15" fmla="*/ 1274511 w 1489872"/>
                <a:gd name="connsiteY15" fmla="*/ 614307 h 847320"/>
                <a:gd name="connsiteX16" fmla="*/ 1489872 w 1489872"/>
                <a:gd name="connsiteY16" fmla="*/ 720222 h 8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9872" h="847320">
                  <a:moveTo>
                    <a:pt x="0" y="847320"/>
                  </a:moveTo>
                  <a:lnTo>
                    <a:pt x="74141" y="45896"/>
                  </a:lnTo>
                  <a:lnTo>
                    <a:pt x="130629" y="42366"/>
                  </a:lnTo>
                  <a:lnTo>
                    <a:pt x="254196" y="254196"/>
                  </a:lnTo>
                  <a:lnTo>
                    <a:pt x="367172" y="74140"/>
                  </a:lnTo>
                  <a:lnTo>
                    <a:pt x="416599" y="77671"/>
                  </a:lnTo>
                  <a:lnTo>
                    <a:pt x="483679" y="155342"/>
                  </a:lnTo>
                  <a:lnTo>
                    <a:pt x="540167" y="0"/>
                  </a:lnTo>
                  <a:lnTo>
                    <a:pt x="579003" y="112976"/>
                  </a:lnTo>
                  <a:lnTo>
                    <a:pt x="670796" y="123567"/>
                  </a:lnTo>
                  <a:lnTo>
                    <a:pt x="716692" y="247135"/>
                  </a:lnTo>
                  <a:lnTo>
                    <a:pt x="812016" y="271848"/>
                  </a:lnTo>
                  <a:lnTo>
                    <a:pt x="921461" y="490739"/>
                  </a:lnTo>
                  <a:lnTo>
                    <a:pt x="1034437" y="473087"/>
                  </a:lnTo>
                  <a:lnTo>
                    <a:pt x="1136822" y="624898"/>
                  </a:lnTo>
                  <a:lnTo>
                    <a:pt x="1274511" y="614307"/>
                  </a:lnTo>
                  <a:lnTo>
                    <a:pt x="1489872" y="720222"/>
                  </a:lnTo>
                </a:path>
              </a:pathLst>
            </a:custGeom>
            <a:noFill/>
            <a:ln w="19050"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117" name="Connecteur droit 116"/>
            <p:cNvCxnSpPr>
              <a:cxnSpLocks/>
            </p:cNvCxnSpPr>
            <p:nvPr/>
          </p:nvCxnSpPr>
          <p:spPr bwMode="auto">
            <a:xfrm>
              <a:off x="517689" y="4942128"/>
              <a:ext cx="2997664" cy="10550"/>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119" name="Forme libre : forme 135"/>
            <p:cNvSpPr/>
            <p:nvPr/>
          </p:nvSpPr>
          <p:spPr bwMode="auto">
            <a:xfrm>
              <a:off x="644645" y="5049943"/>
              <a:ext cx="1942365" cy="1018429"/>
            </a:xfrm>
            <a:custGeom>
              <a:avLst/>
              <a:gdLst>
                <a:gd name="connsiteX0" fmla="*/ 0 w 1306286"/>
                <a:gd name="connsiteY0" fmla="*/ 667265 h 684917"/>
                <a:gd name="connsiteX1" fmla="*/ 38836 w 1306286"/>
                <a:gd name="connsiteY1" fmla="*/ 31774 h 684917"/>
                <a:gd name="connsiteX2" fmla="*/ 60019 w 1306286"/>
                <a:gd name="connsiteY2" fmla="*/ 52957 h 684917"/>
                <a:gd name="connsiteX3" fmla="*/ 60019 w 1306286"/>
                <a:gd name="connsiteY3" fmla="*/ 0 h 684917"/>
                <a:gd name="connsiteX4" fmla="*/ 60019 w 1306286"/>
                <a:gd name="connsiteY4" fmla="*/ 0 h 684917"/>
                <a:gd name="connsiteX5" fmla="*/ 130629 w 1306286"/>
                <a:gd name="connsiteY5" fmla="*/ 314215 h 684917"/>
                <a:gd name="connsiteX6" fmla="*/ 158873 w 1306286"/>
                <a:gd name="connsiteY6" fmla="*/ 540167 h 684917"/>
                <a:gd name="connsiteX7" fmla="*/ 190647 w 1306286"/>
                <a:gd name="connsiteY7" fmla="*/ 480148 h 684917"/>
                <a:gd name="connsiteX8" fmla="*/ 208300 w 1306286"/>
                <a:gd name="connsiteY8" fmla="*/ 631960 h 684917"/>
                <a:gd name="connsiteX9" fmla="*/ 254196 w 1306286"/>
                <a:gd name="connsiteY9" fmla="*/ 596655 h 684917"/>
                <a:gd name="connsiteX10" fmla="*/ 282440 w 1306286"/>
                <a:gd name="connsiteY10" fmla="*/ 667265 h 684917"/>
                <a:gd name="connsiteX11" fmla="*/ 307154 w 1306286"/>
                <a:gd name="connsiteY11" fmla="*/ 596655 h 684917"/>
                <a:gd name="connsiteX12" fmla="*/ 395416 w 1306286"/>
                <a:gd name="connsiteY12" fmla="*/ 667265 h 684917"/>
                <a:gd name="connsiteX13" fmla="*/ 494270 w 1306286"/>
                <a:gd name="connsiteY13" fmla="*/ 667265 h 684917"/>
                <a:gd name="connsiteX14" fmla="*/ 518984 w 1306286"/>
                <a:gd name="connsiteY14" fmla="*/ 631960 h 684917"/>
                <a:gd name="connsiteX15" fmla="*/ 547228 w 1306286"/>
                <a:gd name="connsiteY15" fmla="*/ 660204 h 684917"/>
                <a:gd name="connsiteX16" fmla="*/ 603716 w 1306286"/>
                <a:gd name="connsiteY16" fmla="*/ 656673 h 684917"/>
                <a:gd name="connsiteX17" fmla="*/ 628430 w 1306286"/>
                <a:gd name="connsiteY17" fmla="*/ 628429 h 684917"/>
                <a:gd name="connsiteX18" fmla="*/ 639021 w 1306286"/>
                <a:gd name="connsiteY18" fmla="*/ 649612 h 684917"/>
                <a:gd name="connsiteX19" fmla="*/ 691979 w 1306286"/>
                <a:gd name="connsiteY19" fmla="*/ 621368 h 684917"/>
                <a:gd name="connsiteX20" fmla="*/ 709631 w 1306286"/>
                <a:gd name="connsiteY20" fmla="*/ 660204 h 684917"/>
                <a:gd name="connsiteX21" fmla="*/ 737875 w 1306286"/>
                <a:gd name="connsiteY21" fmla="*/ 649612 h 684917"/>
                <a:gd name="connsiteX22" fmla="*/ 773180 w 1306286"/>
                <a:gd name="connsiteY22" fmla="*/ 667265 h 684917"/>
                <a:gd name="connsiteX23" fmla="*/ 829668 w 1306286"/>
                <a:gd name="connsiteY23" fmla="*/ 628429 h 684917"/>
                <a:gd name="connsiteX24" fmla="*/ 857912 w 1306286"/>
                <a:gd name="connsiteY24" fmla="*/ 663734 h 684917"/>
                <a:gd name="connsiteX25" fmla="*/ 932053 w 1306286"/>
                <a:gd name="connsiteY25" fmla="*/ 628429 h 684917"/>
                <a:gd name="connsiteX26" fmla="*/ 967358 w 1306286"/>
                <a:gd name="connsiteY26" fmla="*/ 547228 h 684917"/>
                <a:gd name="connsiteX27" fmla="*/ 1030907 w 1306286"/>
                <a:gd name="connsiteY27" fmla="*/ 684917 h 684917"/>
                <a:gd name="connsiteX28" fmla="*/ 1083864 w 1306286"/>
                <a:gd name="connsiteY28" fmla="*/ 628429 h 684917"/>
                <a:gd name="connsiteX29" fmla="*/ 1172127 w 1306286"/>
                <a:gd name="connsiteY29" fmla="*/ 621368 h 684917"/>
                <a:gd name="connsiteX30" fmla="*/ 1207432 w 1306286"/>
                <a:gd name="connsiteY30" fmla="*/ 649612 h 684917"/>
                <a:gd name="connsiteX31" fmla="*/ 1263920 w 1306286"/>
                <a:gd name="connsiteY31" fmla="*/ 603716 h 684917"/>
                <a:gd name="connsiteX32" fmla="*/ 1306286 w 1306286"/>
                <a:gd name="connsiteY32" fmla="*/ 631960 h 684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6286" h="684917">
                  <a:moveTo>
                    <a:pt x="0" y="667265"/>
                  </a:moveTo>
                  <a:lnTo>
                    <a:pt x="38836" y="31774"/>
                  </a:lnTo>
                  <a:lnTo>
                    <a:pt x="60019" y="52957"/>
                  </a:lnTo>
                  <a:lnTo>
                    <a:pt x="60019" y="0"/>
                  </a:lnTo>
                  <a:lnTo>
                    <a:pt x="60019" y="0"/>
                  </a:lnTo>
                  <a:lnTo>
                    <a:pt x="130629" y="314215"/>
                  </a:lnTo>
                  <a:lnTo>
                    <a:pt x="158873" y="540167"/>
                  </a:lnTo>
                  <a:lnTo>
                    <a:pt x="190647" y="480148"/>
                  </a:lnTo>
                  <a:lnTo>
                    <a:pt x="208300" y="631960"/>
                  </a:lnTo>
                  <a:lnTo>
                    <a:pt x="254196" y="596655"/>
                  </a:lnTo>
                  <a:lnTo>
                    <a:pt x="282440" y="667265"/>
                  </a:lnTo>
                  <a:lnTo>
                    <a:pt x="307154" y="596655"/>
                  </a:lnTo>
                  <a:lnTo>
                    <a:pt x="395416" y="667265"/>
                  </a:lnTo>
                  <a:lnTo>
                    <a:pt x="494270" y="667265"/>
                  </a:lnTo>
                  <a:lnTo>
                    <a:pt x="518984" y="631960"/>
                  </a:lnTo>
                  <a:lnTo>
                    <a:pt x="547228" y="660204"/>
                  </a:lnTo>
                  <a:lnTo>
                    <a:pt x="603716" y="656673"/>
                  </a:lnTo>
                  <a:lnTo>
                    <a:pt x="628430" y="628429"/>
                  </a:lnTo>
                  <a:lnTo>
                    <a:pt x="639021" y="649612"/>
                  </a:lnTo>
                  <a:lnTo>
                    <a:pt x="691979" y="621368"/>
                  </a:lnTo>
                  <a:lnTo>
                    <a:pt x="709631" y="660204"/>
                  </a:lnTo>
                  <a:lnTo>
                    <a:pt x="737875" y="649612"/>
                  </a:lnTo>
                  <a:lnTo>
                    <a:pt x="773180" y="667265"/>
                  </a:lnTo>
                  <a:lnTo>
                    <a:pt x="829668" y="628429"/>
                  </a:lnTo>
                  <a:lnTo>
                    <a:pt x="857912" y="663734"/>
                  </a:lnTo>
                  <a:lnTo>
                    <a:pt x="932053" y="628429"/>
                  </a:lnTo>
                  <a:lnTo>
                    <a:pt x="967358" y="547228"/>
                  </a:lnTo>
                  <a:lnTo>
                    <a:pt x="1030907" y="684917"/>
                  </a:lnTo>
                  <a:lnTo>
                    <a:pt x="1083864" y="628429"/>
                  </a:lnTo>
                  <a:lnTo>
                    <a:pt x="1172127" y="621368"/>
                  </a:lnTo>
                  <a:lnTo>
                    <a:pt x="1207432" y="649612"/>
                  </a:lnTo>
                  <a:lnTo>
                    <a:pt x="1263920" y="603716"/>
                  </a:lnTo>
                  <a:lnTo>
                    <a:pt x="1306286" y="631960"/>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20" name="ZoneTexte 119"/>
            <p:cNvSpPr txBox="1"/>
            <p:nvPr/>
          </p:nvSpPr>
          <p:spPr>
            <a:xfrm rot="5400000">
              <a:off x="3507490" y="5280729"/>
              <a:ext cx="926857" cy="246221"/>
            </a:xfrm>
            <a:prstGeom prst="rect">
              <a:avLst/>
            </a:prstGeom>
            <a:noFill/>
          </p:spPr>
          <p:txBody>
            <a:bodyPr wrap="none" rtlCol="0">
              <a:spAutoFit/>
            </a:bodyPr>
            <a:lstStyle/>
            <a:p>
              <a:r>
                <a:rPr lang="fr-FR" sz="1000" b="1" dirty="0">
                  <a:solidFill>
                    <a:srgbClr val="000066"/>
                  </a:solidFill>
                </a:rPr>
                <a:t>CAB (</a:t>
              </a:r>
              <a:r>
                <a:rPr lang="el-GR" sz="1000" b="1" dirty="0">
                  <a:solidFill>
                    <a:srgbClr val="000066"/>
                  </a:solidFill>
                </a:rPr>
                <a:t>μ</a:t>
              </a:r>
              <a:r>
                <a:rPr lang="fr-FR" sz="1000" b="1" dirty="0">
                  <a:solidFill>
                    <a:srgbClr val="000066"/>
                  </a:solidFill>
                </a:rPr>
                <a:t>g/ml)</a:t>
              </a:r>
              <a:endParaRPr lang="fr-FR" sz="1000" b="1" baseline="30000" dirty="0">
                <a:solidFill>
                  <a:srgbClr val="000066"/>
                </a:solidFill>
              </a:endParaRPr>
            </a:p>
          </p:txBody>
        </p:sp>
        <p:cxnSp>
          <p:nvCxnSpPr>
            <p:cNvPr id="175" name="Connecteur droit 174"/>
            <p:cNvCxnSpPr>
              <a:cxnSpLocks/>
            </p:cNvCxnSpPr>
            <p:nvPr/>
          </p:nvCxnSpPr>
          <p:spPr bwMode="auto">
            <a:xfrm flipV="1">
              <a:off x="172152" y="6762443"/>
              <a:ext cx="360000" cy="0"/>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171" name="Connecteur droit 170"/>
            <p:cNvCxnSpPr/>
            <p:nvPr/>
          </p:nvCxnSpPr>
          <p:spPr bwMode="auto">
            <a:xfrm rot="5400000">
              <a:off x="121230" y="5871107"/>
              <a:ext cx="183819" cy="0"/>
            </a:xfrm>
            <a:prstGeom prst="line">
              <a:avLst/>
            </a:prstGeom>
            <a:noFill/>
            <a:ln w="28575" cap="flat" cmpd="sng" algn="ctr">
              <a:solidFill>
                <a:srgbClr val="3333FF"/>
              </a:solidFill>
              <a:prstDash val="solid"/>
              <a:round/>
              <a:headEnd type="none" w="med" len="med"/>
              <a:tailEnd type="none" w="med" len="med"/>
            </a:ln>
            <a:effectLst/>
          </p:spPr>
        </p:cxnSp>
        <p:cxnSp>
          <p:nvCxnSpPr>
            <p:cNvPr id="178" name="Connecteur droit 177"/>
            <p:cNvCxnSpPr/>
            <p:nvPr/>
          </p:nvCxnSpPr>
          <p:spPr bwMode="auto">
            <a:xfrm rot="5400000">
              <a:off x="3862884" y="4923977"/>
              <a:ext cx="183819" cy="0"/>
            </a:xfrm>
            <a:prstGeom prst="line">
              <a:avLst/>
            </a:prstGeom>
            <a:noFill/>
            <a:ln w="28575" cap="flat" cmpd="sng" algn="ctr">
              <a:solidFill>
                <a:srgbClr val="00B050"/>
              </a:solidFill>
              <a:prstDash val="solid"/>
              <a:round/>
              <a:headEnd type="none" w="med" len="med"/>
              <a:tailEnd type="none" w="med" len="med"/>
            </a:ln>
            <a:effectLst/>
          </p:spPr>
        </p:cxnSp>
      </p:grpSp>
      <p:grpSp>
        <p:nvGrpSpPr>
          <p:cNvPr id="4" name="Groupe 3"/>
          <p:cNvGrpSpPr/>
          <p:nvPr/>
        </p:nvGrpSpPr>
        <p:grpSpPr>
          <a:xfrm>
            <a:off x="4216329" y="4278428"/>
            <a:ext cx="4823371" cy="2294298"/>
            <a:chOff x="4216329" y="4278428"/>
            <a:chExt cx="4823371" cy="2294298"/>
          </a:xfrm>
        </p:grpSpPr>
        <p:cxnSp>
          <p:nvCxnSpPr>
            <p:cNvPr id="122" name="Connecteur droit 121"/>
            <p:cNvCxnSpPr>
              <a:cxnSpLocks/>
            </p:cNvCxnSpPr>
            <p:nvPr/>
          </p:nvCxnSpPr>
          <p:spPr bwMode="auto">
            <a:xfrm>
              <a:off x="5601534" y="4453086"/>
              <a:ext cx="0" cy="189435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3" name="Connecteur droit 122"/>
            <p:cNvCxnSpPr>
              <a:cxnSpLocks/>
            </p:cNvCxnSpPr>
            <p:nvPr/>
          </p:nvCxnSpPr>
          <p:spPr bwMode="auto">
            <a:xfrm>
              <a:off x="5505131" y="6275741"/>
              <a:ext cx="288948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4" name="Connecteur droit 123"/>
            <p:cNvCxnSpPr/>
            <p:nvPr/>
          </p:nvCxnSpPr>
          <p:spPr bwMode="auto">
            <a:xfrm>
              <a:off x="5505173" y="4448803"/>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5" name="Connecteur droit 124"/>
            <p:cNvCxnSpPr/>
            <p:nvPr/>
          </p:nvCxnSpPr>
          <p:spPr bwMode="auto">
            <a:xfrm>
              <a:off x="5505173" y="4713492"/>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6" name="Connecteur droit 125"/>
            <p:cNvCxnSpPr/>
            <p:nvPr/>
          </p:nvCxnSpPr>
          <p:spPr bwMode="auto">
            <a:xfrm>
              <a:off x="5505173" y="5210804"/>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7" name="Connecteur droit 126"/>
            <p:cNvCxnSpPr/>
            <p:nvPr/>
          </p:nvCxnSpPr>
          <p:spPr bwMode="auto">
            <a:xfrm>
              <a:off x="5505173" y="5468120"/>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8" name="Connecteur droit 127"/>
            <p:cNvCxnSpPr/>
            <p:nvPr/>
          </p:nvCxnSpPr>
          <p:spPr bwMode="auto">
            <a:xfrm>
              <a:off x="5505173" y="5723360"/>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29" name="Connecteur droit 128"/>
            <p:cNvCxnSpPr/>
            <p:nvPr/>
          </p:nvCxnSpPr>
          <p:spPr bwMode="auto">
            <a:xfrm>
              <a:off x="5505173" y="6007913"/>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0" name="Connecteur droit 129"/>
            <p:cNvCxnSpPr>
              <a:cxnSpLocks/>
            </p:cNvCxnSpPr>
            <p:nvPr/>
          </p:nvCxnSpPr>
          <p:spPr bwMode="auto">
            <a:xfrm rot="5400000">
              <a:off x="5905180" y="6318762"/>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1" name="Connecteur droit 130"/>
            <p:cNvCxnSpPr>
              <a:cxnSpLocks/>
            </p:cNvCxnSpPr>
            <p:nvPr/>
          </p:nvCxnSpPr>
          <p:spPr bwMode="auto">
            <a:xfrm rot="5400000">
              <a:off x="6250813" y="6330714"/>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2" name="Connecteur droit 131"/>
            <p:cNvCxnSpPr>
              <a:cxnSpLocks/>
            </p:cNvCxnSpPr>
            <p:nvPr/>
          </p:nvCxnSpPr>
          <p:spPr bwMode="auto">
            <a:xfrm rot="5400000">
              <a:off x="6607115" y="6323542"/>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3" name="Connecteur droit 132"/>
            <p:cNvCxnSpPr>
              <a:cxnSpLocks/>
            </p:cNvCxnSpPr>
            <p:nvPr/>
          </p:nvCxnSpPr>
          <p:spPr bwMode="auto">
            <a:xfrm rot="5400000">
              <a:off x="7311610" y="6323543"/>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4" name="Connecteur droit 133"/>
            <p:cNvCxnSpPr>
              <a:cxnSpLocks/>
            </p:cNvCxnSpPr>
            <p:nvPr/>
          </p:nvCxnSpPr>
          <p:spPr bwMode="auto">
            <a:xfrm rot="5400000">
              <a:off x="6947342" y="6323543"/>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5" name="Connecteur droit 134"/>
            <p:cNvCxnSpPr>
              <a:cxnSpLocks/>
            </p:cNvCxnSpPr>
            <p:nvPr/>
          </p:nvCxnSpPr>
          <p:spPr bwMode="auto">
            <a:xfrm rot="5400000">
              <a:off x="7659802" y="6323539"/>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6" name="Connecteur droit 135"/>
            <p:cNvCxnSpPr>
              <a:cxnSpLocks/>
            </p:cNvCxnSpPr>
            <p:nvPr/>
          </p:nvCxnSpPr>
          <p:spPr bwMode="auto">
            <a:xfrm rot="5400000">
              <a:off x="8005319" y="6323546"/>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7" name="Connecteur droit 136"/>
            <p:cNvCxnSpPr>
              <a:cxnSpLocks/>
            </p:cNvCxnSpPr>
            <p:nvPr/>
          </p:nvCxnSpPr>
          <p:spPr bwMode="auto">
            <a:xfrm>
              <a:off x="8475714" y="4478551"/>
              <a:ext cx="0" cy="176985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8" name="Connecteur droit 137"/>
            <p:cNvCxnSpPr/>
            <p:nvPr/>
          </p:nvCxnSpPr>
          <p:spPr bwMode="auto">
            <a:xfrm>
              <a:off x="8475714" y="4485892"/>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9" name="Connecteur droit 138"/>
            <p:cNvCxnSpPr/>
            <p:nvPr/>
          </p:nvCxnSpPr>
          <p:spPr bwMode="auto">
            <a:xfrm>
              <a:off x="8475714" y="5357960"/>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0" name="Connecteur droit 139"/>
            <p:cNvCxnSpPr/>
            <p:nvPr/>
          </p:nvCxnSpPr>
          <p:spPr bwMode="auto">
            <a:xfrm>
              <a:off x="8475714" y="5809532"/>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1" name="ZoneTexte 140"/>
            <p:cNvSpPr txBox="1"/>
            <p:nvPr/>
          </p:nvSpPr>
          <p:spPr>
            <a:xfrm>
              <a:off x="5199131" y="4278428"/>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8</a:t>
              </a:r>
            </a:p>
          </p:txBody>
        </p:sp>
        <p:sp>
          <p:nvSpPr>
            <p:cNvPr id="142" name="ZoneTexte 141"/>
            <p:cNvSpPr txBox="1"/>
            <p:nvPr/>
          </p:nvSpPr>
          <p:spPr>
            <a:xfrm>
              <a:off x="5199131" y="4804811"/>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6</a:t>
              </a:r>
            </a:p>
          </p:txBody>
        </p:sp>
        <p:sp>
          <p:nvSpPr>
            <p:cNvPr id="143" name="ZoneTexte 142"/>
            <p:cNvSpPr txBox="1"/>
            <p:nvPr/>
          </p:nvSpPr>
          <p:spPr>
            <a:xfrm>
              <a:off x="4893768" y="5319542"/>
              <a:ext cx="679183"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4</a:t>
              </a:r>
            </a:p>
          </p:txBody>
        </p:sp>
        <p:sp>
          <p:nvSpPr>
            <p:cNvPr id="144" name="ZoneTexte 143"/>
            <p:cNvSpPr txBox="1"/>
            <p:nvPr/>
          </p:nvSpPr>
          <p:spPr>
            <a:xfrm>
              <a:off x="4823869" y="5840925"/>
              <a:ext cx="749081"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2</a:t>
              </a:r>
            </a:p>
          </p:txBody>
        </p:sp>
        <p:sp>
          <p:nvSpPr>
            <p:cNvPr id="145" name="ZoneTexte 144"/>
            <p:cNvSpPr txBox="1"/>
            <p:nvPr/>
          </p:nvSpPr>
          <p:spPr>
            <a:xfrm>
              <a:off x="5199131" y="5576907"/>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3</a:t>
              </a:r>
            </a:p>
          </p:txBody>
        </p:sp>
        <p:sp>
          <p:nvSpPr>
            <p:cNvPr id="146" name="ZoneTexte 145"/>
            <p:cNvSpPr txBox="1"/>
            <p:nvPr/>
          </p:nvSpPr>
          <p:spPr>
            <a:xfrm>
              <a:off x="5199131" y="5066934"/>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5</a:t>
              </a:r>
            </a:p>
          </p:txBody>
        </p:sp>
        <p:sp>
          <p:nvSpPr>
            <p:cNvPr id="147" name="ZoneTexte 146"/>
            <p:cNvSpPr txBox="1"/>
            <p:nvPr/>
          </p:nvSpPr>
          <p:spPr>
            <a:xfrm>
              <a:off x="5481775" y="6326505"/>
              <a:ext cx="255197" cy="246221"/>
            </a:xfrm>
            <a:prstGeom prst="rect">
              <a:avLst/>
            </a:prstGeom>
            <a:noFill/>
          </p:spPr>
          <p:txBody>
            <a:bodyPr wrap="none" rtlCol="0">
              <a:spAutoFit/>
            </a:bodyPr>
            <a:lstStyle/>
            <a:p>
              <a:pPr algn="r"/>
              <a:r>
                <a:rPr lang="fr-FR" sz="1000" dirty="0">
                  <a:solidFill>
                    <a:srgbClr val="000066"/>
                  </a:solidFill>
                </a:rPr>
                <a:t>0</a:t>
              </a:r>
              <a:endParaRPr lang="fr-FR" sz="1000" baseline="30000" dirty="0">
                <a:solidFill>
                  <a:srgbClr val="000066"/>
                </a:solidFill>
              </a:endParaRPr>
            </a:p>
          </p:txBody>
        </p:sp>
        <p:sp>
          <p:nvSpPr>
            <p:cNvPr id="148" name="ZoneTexte 147"/>
            <p:cNvSpPr txBox="1"/>
            <p:nvPr/>
          </p:nvSpPr>
          <p:spPr>
            <a:xfrm>
              <a:off x="5199131" y="4547440"/>
              <a:ext cx="373820" cy="246221"/>
            </a:xfrm>
            <a:prstGeom prst="rect">
              <a:avLst/>
            </a:prstGeom>
            <a:noFill/>
          </p:spPr>
          <p:txBody>
            <a:bodyPr wrap="none" rtlCol="0">
              <a:spAutoFit/>
            </a:bodyPr>
            <a:lstStyle/>
            <a:p>
              <a:pPr algn="r"/>
              <a:r>
                <a:rPr lang="fr-FR" sz="1000" dirty="0">
                  <a:solidFill>
                    <a:srgbClr val="000066"/>
                  </a:solidFill>
                </a:rPr>
                <a:t>10</a:t>
              </a:r>
              <a:r>
                <a:rPr lang="fr-FR" sz="1000" baseline="30000" dirty="0">
                  <a:solidFill>
                    <a:srgbClr val="000066"/>
                  </a:solidFill>
                </a:rPr>
                <a:t>7</a:t>
              </a:r>
            </a:p>
          </p:txBody>
        </p:sp>
        <p:sp>
          <p:nvSpPr>
            <p:cNvPr id="149" name="ZoneTexte 148"/>
            <p:cNvSpPr txBox="1"/>
            <p:nvPr/>
          </p:nvSpPr>
          <p:spPr>
            <a:xfrm>
              <a:off x="5808844" y="6326505"/>
              <a:ext cx="255197" cy="246221"/>
            </a:xfrm>
            <a:prstGeom prst="rect">
              <a:avLst/>
            </a:prstGeom>
            <a:noFill/>
          </p:spPr>
          <p:txBody>
            <a:bodyPr wrap="none" rtlCol="0">
              <a:spAutoFit/>
            </a:bodyPr>
            <a:lstStyle/>
            <a:p>
              <a:pPr algn="r"/>
              <a:r>
                <a:rPr lang="fr-FR" sz="1000" dirty="0">
                  <a:solidFill>
                    <a:srgbClr val="000066"/>
                  </a:solidFill>
                </a:rPr>
                <a:t>4</a:t>
              </a:r>
              <a:endParaRPr lang="fr-FR" sz="1000" baseline="30000" dirty="0">
                <a:solidFill>
                  <a:srgbClr val="000066"/>
                </a:solidFill>
              </a:endParaRPr>
            </a:p>
          </p:txBody>
        </p:sp>
        <p:sp>
          <p:nvSpPr>
            <p:cNvPr id="150" name="ZoneTexte 149"/>
            <p:cNvSpPr txBox="1"/>
            <p:nvPr/>
          </p:nvSpPr>
          <p:spPr>
            <a:xfrm>
              <a:off x="6187790" y="6326505"/>
              <a:ext cx="255197" cy="246221"/>
            </a:xfrm>
            <a:prstGeom prst="rect">
              <a:avLst/>
            </a:prstGeom>
            <a:noFill/>
          </p:spPr>
          <p:txBody>
            <a:bodyPr wrap="none" rtlCol="0">
              <a:spAutoFit/>
            </a:bodyPr>
            <a:lstStyle/>
            <a:p>
              <a:pPr algn="r"/>
              <a:r>
                <a:rPr lang="fr-FR" sz="1000" dirty="0">
                  <a:solidFill>
                    <a:srgbClr val="000066"/>
                  </a:solidFill>
                </a:rPr>
                <a:t>8</a:t>
              </a:r>
              <a:endParaRPr lang="fr-FR" sz="1000" baseline="30000" dirty="0">
                <a:solidFill>
                  <a:srgbClr val="000066"/>
                </a:solidFill>
              </a:endParaRPr>
            </a:p>
          </p:txBody>
        </p:sp>
        <p:sp>
          <p:nvSpPr>
            <p:cNvPr id="151" name="ZoneTexte 150"/>
            <p:cNvSpPr txBox="1"/>
            <p:nvPr/>
          </p:nvSpPr>
          <p:spPr>
            <a:xfrm>
              <a:off x="6487270" y="6326505"/>
              <a:ext cx="325729" cy="246221"/>
            </a:xfrm>
            <a:prstGeom prst="rect">
              <a:avLst/>
            </a:prstGeom>
            <a:noFill/>
          </p:spPr>
          <p:txBody>
            <a:bodyPr wrap="none" rtlCol="0">
              <a:spAutoFit/>
            </a:bodyPr>
            <a:lstStyle/>
            <a:p>
              <a:pPr algn="r"/>
              <a:r>
                <a:rPr lang="fr-FR" sz="1000" dirty="0">
                  <a:solidFill>
                    <a:srgbClr val="000066"/>
                  </a:solidFill>
                </a:rPr>
                <a:t>12</a:t>
              </a:r>
              <a:endParaRPr lang="fr-FR" sz="1000" baseline="30000" dirty="0">
                <a:solidFill>
                  <a:srgbClr val="000066"/>
                </a:solidFill>
              </a:endParaRPr>
            </a:p>
          </p:txBody>
        </p:sp>
        <p:sp>
          <p:nvSpPr>
            <p:cNvPr id="152" name="ZoneTexte 151"/>
            <p:cNvSpPr txBox="1"/>
            <p:nvPr/>
          </p:nvSpPr>
          <p:spPr>
            <a:xfrm>
              <a:off x="6812999" y="6326505"/>
              <a:ext cx="325729" cy="246221"/>
            </a:xfrm>
            <a:prstGeom prst="rect">
              <a:avLst/>
            </a:prstGeom>
            <a:noFill/>
          </p:spPr>
          <p:txBody>
            <a:bodyPr wrap="none" rtlCol="0">
              <a:spAutoFit/>
            </a:bodyPr>
            <a:lstStyle/>
            <a:p>
              <a:pPr algn="r"/>
              <a:r>
                <a:rPr lang="fr-FR" sz="1000" dirty="0">
                  <a:solidFill>
                    <a:srgbClr val="000066"/>
                  </a:solidFill>
                </a:rPr>
                <a:t>16</a:t>
              </a:r>
              <a:endParaRPr lang="fr-FR" sz="1000" baseline="30000" dirty="0">
                <a:solidFill>
                  <a:srgbClr val="000066"/>
                </a:solidFill>
              </a:endParaRPr>
            </a:p>
          </p:txBody>
        </p:sp>
        <p:sp>
          <p:nvSpPr>
            <p:cNvPr id="153" name="ZoneTexte 152"/>
            <p:cNvSpPr txBox="1"/>
            <p:nvPr/>
          </p:nvSpPr>
          <p:spPr>
            <a:xfrm>
              <a:off x="7197542" y="6326505"/>
              <a:ext cx="325729" cy="246221"/>
            </a:xfrm>
            <a:prstGeom prst="rect">
              <a:avLst/>
            </a:prstGeom>
            <a:noFill/>
          </p:spPr>
          <p:txBody>
            <a:bodyPr wrap="none" rtlCol="0">
              <a:spAutoFit/>
            </a:bodyPr>
            <a:lstStyle/>
            <a:p>
              <a:pPr algn="r"/>
              <a:r>
                <a:rPr lang="fr-FR" sz="1000" dirty="0">
                  <a:solidFill>
                    <a:srgbClr val="000066"/>
                  </a:solidFill>
                </a:rPr>
                <a:t>20</a:t>
              </a:r>
              <a:endParaRPr lang="fr-FR" sz="1000" baseline="30000" dirty="0">
                <a:solidFill>
                  <a:srgbClr val="000066"/>
                </a:solidFill>
              </a:endParaRPr>
            </a:p>
          </p:txBody>
        </p:sp>
        <p:sp>
          <p:nvSpPr>
            <p:cNvPr id="154" name="ZoneTexte 153"/>
            <p:cNvSpPr txBox="1"/>
            <p:nvPr/>
          </p:nvSpPr>
          <p:spPr>
            <a:xfrm>
              <a:off x="7550617" y="6326505"/>
              <a:ext cx="325729" cy="246221"/>
            </a:xfrm>
            <a:prstGeom prst="rect">
              <a:avLst/>
            </a:prstGeom>
            <a:noFill/>
          </p:spPr>
          <p:txBody>
            <a:bodyPr wrap="none" rtlCol="0">
              <a:spAutoFit/>
            </a:bodyPr>
            <a:lstStyle/>
            <a:p>
              <a:pPr algn="r"/>
              <a:r>
                <a:rPr lang="fr-FR" sz="1000" dirty="0">
                  <a:solidFill>
                    <a:srgbClr val="000066"/>
                  </a:solidFill>
                </a:rPr>
                <a:t>24</a:t>
              </a:r>
              <a:endParaRPr lang="fr-FR" sz="1000" baseline="30000" dirty="0">
                <a:solidFill>
                  <a:srgbClr val="000066"/>
                </a:solidFill>
              </a:endParaRPr>
            </a:p>
          </p:txBody>
        </p:sp>
        <p:sp>
          <p:nvSpPr>
            <p:cNvPr id="155" name="ZoneTexte 154"/>
            <p:cNvSpPr txBox="1"/>
            <p:nvPr/>
          </p:nvSpPr>
          <p:spPr>
            <a:xfrm>
              <a:off x="7908553" y="6326505"/>
              <a:ext cx="325729" cy="246221"/>
            </a:xfrm>
            <a:prstGeom prst="rect">
              <a:avLst/>
            </a:prstGeom>
            <a:noFill/>
          </p:spPr>
          <p:txBody>
            <a:bodyPr wrap="none" rtlCol="0">
              <a:spAutoFit/>
            </a:bodyPr>
            <a:lstStyle/>
            <a:p>
              <a:pPr algn="r"/>
              <a:r>
                <a:rPr lang="fr-FR" sz="1000" dirty="0">
                  <a:solidFill>
                    <a:srgbClr val="000066"/>
                  </a:solidFill>
                </a:rPr>
                <a:t>28</a:t>
              </a:r>
              <a:endParaRPr lang="fr-FR" sz="1000" baseline="30000" dirty="0">
                <a:solidFill>
                  <a:srgbClr val="000066"/>
                </a:solidFill>
              </a:endParaRPr>
            </a:p>
          </p:txBody>
        </p:sp>
        <p:sp>
          <p:nvSpPr>
            <p:cNvPr id="156" name="ZoneTexte 155"/>
            <p:cNvSpPr txBox="1"/>
            <p:nvPr/>
          </p:nvSpPr>
          <p:spPr>
            <a:xfrm>
              <a:off x="4216329" y="6270317"/>
              <a:ext cx="814646" cy="253916"/>
            </a:xfrm>
            <a:prstGeom prst="rect">
              <a:avLst/>
            </a:prstGeom>
            <a:noFill/>
          </p:spPr>
          <p:txBody>
            <a:bodyPr wrap="none" rtlCol="0">
              <a:spAutoFit/>
            </a:bodyPr>
            <a:lstStyle/>
            <a:p>
              <a:pPr algn="r"/>
              <a:r>
                <a:rPr lang="fr-FR" sz="1050" b="1" dirty="0">
                  <a:solidFill>
                    <a:srgbClr val="000066"/>
                  </a:solidFill>
                </a:rPr>
                <a:t>Semaines</a:t>
              </a:r>
              <a:endParaRPr lang="fr-FR" sz="1050" b="1" baseline="30000" dirty="0">
                <a:solidFill>
                  <a:srgbClr val="000066"/>
                </a:solidFill>
              </a:endParaRPr>
            </a:p>
          </p:txBody>
        </p:sp>
        <p:sp>
          <p:nvSpPr>
            <p:cNvPr id="157" name="ZoneTexte 156"/>
            <p:cNvSpPr txBox="1"/>
            <p:nvPr/>
          </p:nvSpPr>
          <p:spPr>
            <a:xfrm>
              <a:off x="8503501" y="6107241"/>
              <a:ext cx="502061" cy="246221"/>
            </a:xfrm>
            <a:prstGeom prst="rect">
              <a:avLst/>
            </a:prstGeom>
            <a:noFill/>
          </p:spPr>
          <p:txBody>
            <a:bodyPr wrap="none" rtlCol="0">
              <a:spAutoFit/>
            </a:bodyPr>
            <a:lstStyle/>
            <a:p>
              <a:r>
                <a:rPr lang="fr-FR" sz="1000" dirty="0">
                  <a:solidFill>
                    <a:srgbClr val="000066"/>
                  </a:solidFill>
                </a:rPr>
                <a:t>0,001</a:t>
              </a:r>
              <a:endParaRPr lang="fr-FR" sz="1000" baseline="30000" dirty="0">
                <a:solidFill>
                  <a:srgbClr val="000066"/>
                </a:solidFill>
              </a:endParaRPr>
            </a:p>
          </p:txBody>
        </p:sp>
        <p:sp>
          <p:nvSpPr>
            <p:cNvPr id="158" name="ZoneTexte 157"/>
            <p:cNvSpPr txBox="1"/>
            <p:nvPr/>
          </p:nvSpPr>
          <p:spPr>
            <a:xfrm>
              <a:off x="8503501" y="5670725"/>
              <a:ext cx="431527" cy="246221"/>
            </a:xfrm>
            <a:prstGeom prst="rect">
              <a:avLst/>
            </a:prstGeom>
            <a:noFill/>
          </p:spPr>
          <p:txBody>
            <a:bodyPr wrap="none" rtlCol="0">
              <a:spAutoFit/>
            </a:bodyPr>
            <a:lstStyle/>
            <a:p>
              <a:r>
                <a:rPr lang="fr-FR" sz="1000" dirty="0">
                  <a:solidFill>
                    <a:srgbClr val="000066"/>
                  </a:solidFill>
                </a:rPr>
                <a:t>0,01</a:t>
              </a:r>
              <a:endParaRPr lang="fr-FR" sz="1000" baseline="30000" dirty="0">
                <a:solidFill>
                  <a:srgbClr val="000066"/>
                </a:solidFill>
              </a:endParaRPr>
            </a:p>
          </p:txBody>
        </p:sp>
        <p:sp>
          <p:nvSpPr>
            <p:cNvPr id="159" name="ZoneTexte 158"/>
            <p:cNvSpPr txBox="1"/>
            <p:nvPr/>
          </p:nvSpPr>
          <p:spPr>
            <a:xfrm>
              <a:off x="8515073" y="5234211"/>
              <a:ext cx="360995" cy="246221"/>
            </a:xfrm>
            <a:prstGeom prst="rect">
              <a:avLst/>
            </a:prstGeom>
            <a:noFill/>
          </p:spPr>
          <p:txBody>
            <a:bodyPr wrap="none" rtlCol="0">
              <a:spAutoFit/>
            </a:bodyPr>
            <a:lstStyle/>
            <a:p>
              <a:r>
                <a:rPr lang="fr-FR" sz="1000" dirty="0">
                  <a:solidFill>
                    <a:srgbClr val="000066"/>
                  </a:solidFill>
                </a:rPr>
                <a:t>0,1</a:t>
              </a:r>
              <a:endParaRPr lang="fr-FR" sz="1000" baseline="30000" dirty="0">
                <a:solidFill>
                  <a:srgbClr val="000066"/>
                </a:solidFill>
              </a:endParaRPr>
            </a:p>
          </p:txBody>
        </p:sp>
        <p:sp>
          <p:nvSpPr>
            <p:cNvPr id="160" name="ZoneTexte 159"/>
            <p:cNvSpPr txBox="1"/>
            <p:nvPr/>
          </p:nvSpPr>
          <p:spPr>
            <a:xfrm>
              <a:off x="8503501" y="4797698"/>
              <a:ext cx="255199" cy="246221"/>
            </a:xfrm>
            <a:prstGeom prst="rect">
              <a:avLst/>
            </a:prstGeom>
            <a:noFill/>
          </p:spPr>
          <p:txBody>
            <a:bodyPr wrap="none" rtlCol="0">
              <a:spAutoFit/>
            </a:bodyPr>
            <a:lstStyle/>
            <a:p>
              <a:r>
                <a:rPr lang="fr-FR" sz="1000" dirty="0">
                  <a:solidFill>
                    <a:srgbClr val="000066"/>
                  </a:solidFill>
                </a:rPr>
                <a:t>1</a:t>
              </a:r>
              <a:endParaRPr lang="fr-FR" sz="1000" baseline="30000" dirty="0">
                <a:solidFill>
                  <a:srgbClr val="000066"/>
                </a:solidFill>
              </a:endParaRPr>
            </a:p>
          </p:txBody>
        </p:sp>
        <p:sp>
          <p:nvSpPr>
            <p:cNvPr id="161" name="ZoneTexte 160"/>
            <p:cNvSpPr txBox="1"/>
            <p:nvPr/>
          </p:nvSpPr>
          <p:spPr>
            <a:xfrm>
              <a:off x="8495684" y="4361184"/>
              <a:ext cx="325729" cy="246221"/>
            </a:xfrm>
            <a:prstGeom prst="rect">
              <a:avLst/>
            </a:prstGeom>
            <a:noFill/>
          </p:spPr>
          <p:txBody>
            <a:bodyPr wrap="none" rtlCol="0">
              <a:spAutoFit/>
            </a:bodyPr>
            <a:lstStyle/>
            <a:p>
              <a:r>
                <a:rPr lang="fr-FR" sz="1000" dirty="0">
                  <a:solidFill>
                    <a:srgbClr val="000066"/>
                  </a:solidFill>
                </a:rPr>
                <a:t>10</a:t>
              </a:r>
              <a:endParaRPr lang="fr-FR" sz="1000" baseline="30000" dirty="0">
                <a:solidFill>
                  <a:srgbClr val="000066"/>
                </a:solidFill>
              </a:endParaRPr>
            </a:p>
          </p:txBody>
        </p:sp>
        <p:sp>
          <p:nvSpPr>
            <p:cNvPr id="164" name="ZoneTexte 163"/>
            <p:cNvSpPr txBox="1"/>
            <p:nvPr/>
          </p:nvSpPr>
          <p:spPr>
            <a:xfrm>
              <a:off x="4847345" y="6123002"/>
              <a:ext cx="749081" cy="246221"/>
            </a:xfrm>
            <a:prstGeom prst="rect">
              <a:avLst/>
            </a:prstGeom>
            <a:noFill/>
          </p:spPr>
          <p:txBody>
            <a:bodyPr wrap="square" rtlCol="0">
              <a:spAutoFit/>
            </a:bodyPr>
            <a:lstStyle/>
            <a:p>
              <a:pPr algn="r"/>
              <a:r>
                <a:rPr lang="fr-FR" sz="1000" dirty="0">
                  <a:solidFill>
                    <a:srgbClr val="000066"/>
                  </a:solidFill>
                </a:rPr>
                <a:t>10</a:t>
              </a:r>
              <a:r>
                <a:rPr lang="fr-FR" sz="1000" baseline="30000" dirty="0">
                  <a:solidFill>
                    <a:srgbClr val="000066"/>
                  </a:solidFill>
                </a:rPr>
                <a:t>1</a:t>
              </a:r>
            </a:p>
          </p:txBody>
        </p:sp>
        <p:cxnSp>
          <p:nvCxnSpPr>
            <p:cNvPr id="165" name="Connecteur droit 164"/>
            <p:cNvCxnSpPr>
              <a:cxnSpLocks/>
            </p:cNvCxnSpPr>
            <p:nvPr/>
          </p:nvCxnSpPr>
          <p:spPr bwMode="auto">
            <a:xfrm rot="5400000">
              <a:off x="8343717" y="6313338"/>
              <a:ext cx="8604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6" name="ZoneTexte 165"/>
            <p:cNvSpPr txBox="1"/>
            <p:nvPr/>
          </p:nvSpPr>
          <p:spPr>
            <a:xfrm>
              <a:off x="8254833" y="6326505"/>
              <a:ext cx="325729" cy="246221"/>
            </a:xfrm>
            <a:prstGeom prst="rect">
              <a:avLst/>
            </a:prstGeom>
            <a:noFill/>
          </p:spPr>
          <p:txBody>
            <a:bodyPr wrap="none" rtlCol="0">
              <a:spAutoFit/>
            </a:bodyPr>
            <a:lstStyle/>
            <a:p>
              <a:pPr algn="r"/>
              <a:r>
                <a:rPr lang="fr-FR" sz="1000" dirty="0">
                  <a:solidFill>
                    <a:srgbClr val="000066"/>
                  </a:solidFill>
                </a:rPr>
                <a:t>32</a:t>
              </a:r>
              <a:endParaRPr lang="fr-FR" sz="1000" baseline="30000" dirty="0">
                <a:solidFill>
                  <a:srgbClr val="000066"/>
                </a:solidFill>
              </a:endParaRPr>
            </a:p>
          </p:txBody>
        </p:sp>
        <p:cxnSp>
          <p:nvCxnSpPr>
            <p:cNvPr id="167" name="Connecteur droit 166"/>
            <p:cNvCxnSpPr/>
            <p:nvPr/>
          </p:nvCxnSpPr>
          <p:spPr bwMode="auto">
            <a:xfrm>
              <a:off x="8475714" y="4915368"/>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8" name="Connecteur droit 167"/>
            <p:cNvCxnSpPr/>
            <p:nvPr/>
          </p:nvCxnSpPr>
          <p:spPr bwMode="auto">
            <a:xfrm>
              <a:off x="8475714" y="6245258"/>
              <a:ext cx="9640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0" name="Connecteur droit 169"/>
            <p:cNvCxnSpPr>
              <a:cxnSpLocks/>
            </p:cNvCxnSpPr>
            <p:nvPr/>
          </p:nvCxnSpPr>
          <p:spPr bwMode="auto">
            <a:xfrm>
              <a:off x="5526372" y="4966776"/>
              <a:ext cx="2949342" cy="9264"/>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172" name="Forme libre : forme 201"/>
            <p:cNvSpPr/>
            <p:nvPr/>
          </p:nvSpPr>
          <p:spPr bwMode="auto">
            <a:xfrm>
              <a:off x="5618545" y="5031576"/>
              <a:ext cx="2065426" cy="1079075"/>
            </a:xfrm>
            <a:custGeom>
              <a:avLst/>
              <a:gdLst>
                <a:gd name="connsiteX0" fmla="*/ 0 w 1366838"/>
                <a:gd name="connsiteY0" fmla="*/ 776287 h 800100"/>
                <a:gd name="connsiteX1" fmla="*/ 38100 w 1366838"/>
                <a:gd name="connsiteY1" fmla="*/ 0 h 800100"/>
                <a:gd name="connsiteX2" fmla="*/ 214313 w 1366838"/>
                <a:gd name="connsiteY2" fmla="*/ 733425 h 800100"/>
                <a:gd name="connsiteX3" fmla="*/ 290513 w 1366838"/>
                <a:gd name="connsiteY3" fmla="*/ 795337 h 800100"/>
                <a:gd name="connsiteX4" fmla="*/ 328613 w 1366838"/>
                <a:gd name="connsiteY4" fmla="*/ 771525 h 800100"/>
                <a:gd name="connsiteX5" fmla="*/ 561975 w 1366838"/>
                <a:gd name="connsiteY5" fmla="*/ 795337 h 800100"/>
                <a:gd name="connsiteX6" fmla="*/ 600075 w 1366838"/>
                <a:gd name="connsiteY6" fmla="*/ 714375 h 800100"/>
                <a:gd name="connsiteX7" fmla="*/ 638175 w 1366838"/>
                <a:gd name="connsiteY7" fmla="*/ 800100 h 800100"/>
                <a:gd name="connsiteX8" fmla="*/ 1309688 w 1366838"/>
                <a:gd name="connsiteY8" fmla="*/ 800100 h 800100"/>
                <a:gd name="connsiteX9" fmla="*/ 1366838 w 1366838"/>
                <a:gd name="connsiteY9" fmla="*/ 776287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838" h="800100">
                  <a:moveTo>
                    <a:pt x="0" y="776287"/>
                  </a:moveTo>
                  <a:lnTo>
                    <a:pt x="38100" y="0"/>
                  </a:lnTo>
                  <a:lnTo>
                    <a:pt x="214313" y="733425"/>
                  </a:lnTo>
                  <a:lnTo>
                    <a:pt x="290513" y="795337"/>
                  </a:lnTo>
                  <a:lnTo>
                    <a:pt x="328613" y="771525"/>
                  </a:lnTo>
                  <a:lnTo>
                    <a:pt x="561975" y="795337"/>
                  </a:lnTo>
                  <a:lnTo>
                    <a:pt x="600075" y="714375"/>
                  </a:lnTo>
                  <a:lnTo>
                    <a:pt x="638175" y="800100"/>
                  </a:lnTo>
                  <a:lnTo>
                    <a:pt x="1309688" y="800100"/>
                  </a:lnTo>
                  <a:lnTo>
                    <a:pt x="1366838" y="776287"/>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73" name="Forme libre : forme 202"/>
            <p:cNvSpPr/>
            <p:nvPr/>
          </p:nvSpPr>
          <p:spPr bwMode="auto">
            <a:xfrm>
              <a:off x="5647331" y="4909537"/>
              <a:ext cx="2317306" cy="918499"/>
            </a:xfrm>
            <a:custGeom>
              <a:avLst/>
              <a:gdLst>
                <a:gd name="connsiteX0" fmla="*/ 0 w 1533525"/>
                <a:gd name="connsiteY0" fmla="*/ 681038 h 681038"/>
                <a:gd name="connsiteX1" fmla="*/ 80963 w 1533525"/>
                <a:gd name="connsiteY1" fmla="*/ 681038 h 681038"/>
                <a:gd name="connsiteX2" fmla="*/ 95250 w 1533525"/>
                <a:gd name="connsiteY2" fmla="*/ 133350 h 681038"/>
                <a:gd name="connsiteX3" fmla="*/ 161925 w 1533525"/>
                <a:gd name="connsiteY3" fmla="*/ 85725 h 681038"/>
                <a:gd name="connsiteX4" fmla="*/ 300038 w 1533525"/>
                <a:gd name="connsiteY4" fmla="*/ 342900 h 681038"/>
                <a:gd name="connsiteX5" fmla="*/ 328613 w 1533525"/>
                <a:gd name="connsiteY5" fmla="*/ 0 h 681038"/>
                <a:gd name="connsiteX6" fmla="*/ 395288 w 1533525"/>
                <a:gd name="connsiteY6" fmla="*/ 71438 h 681038"/>
                <a:gd name="connsiteX7" fmla="*/ 547688 w 1533525"/>
                <a:gd name="connsiteY7" fmla="*/ 447675 h 681038"/>
                <a:gd name="connsiteX8" fmla="*/ 561975 w 1533525"/>
                <a:gd name="connsiteY8" fmla="*/ 47625 h 681038"/>
                <a:gd name="connsiteX9" fmla="*/ 704850 w 1533525"/>
                <a:gd name="connsiteY9" fmla="*/ 423863 h 681038"/>
                <a:gd name="connsiteX10" fmla="*/ 785813 w 1533525"/>
                <a:gd name="connsiteY10" fmla="*/ 481013 h 681038"/>
                <a:gd name="connsiteX11" fmla="*/ 866775 w 1533525"/>
                <a:gd name="connsiteY11" fmla="*/ 376238 h 681038"/>
                <a:gd name="connsiteX12" fmla="*/ 971550 w 1533525"/>
                <a:gd name="connsiteY12" fmla="*/ 490538 h 681038"/>
                <a:gd name="connsiteX13" fmla="*/ 1090613 w 1533525"/>
                <a:gd name="connsiteY13" fmla="*/ 519113 h 681038"/>
                <a:gd name="connsiteX14" fmla="*/ 1314450 w 1533525"/>
                <a:gd name="connsiteY14" fmla="*/ 457200 h 681038"/>
                <a:gd name="connsiteX15" fmla="*/ 1423988 w 1533525"/>
                <a:gd name="connsiteY15" fmla="*/ 585788 h 681038"/>
                <a:gd name="connsiteX16" fmla="*/ 1533525 w 1533525"/>
                <a:gd name="connsiteY16" fmla="*/ 585788 h 68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3525" h="681038">
                  <a:moveTo>
                    <a:pt x="0" y="681038"/>
                  </a:moveTo>
                  <a:lnTo>
                    <a:pt x="80963" y="681038"/>
                  </a:lnTo>
                  <a:lnTo>
                    <a:pt x="95250" y="133350"/>
                  </a:lnTo>
                  <a:lnTo>
                    <a:pt x="161925" y="85725"/>
                  </a:lnTo>
                  <a:lnTo>
                    <a:pt x="300038" y="342900"/>
                  </a:lnTo>
                  <a:lnTo>
                    <a:pt x="328613" y="0"/>
                  </a:lnTo>
                  <a:lnTo>
                    <a:pt x="395288" y="71438"/>
                  </a:lnTo>
                  <a:lnTo>
                    <a:pt x="547688" y="447675"/>
                  </a:lnTo>
                  <a:lnTo>
                    <a:pt x="561975" y="47625"/>
                  </a:lnTo>
                  <a:lnTo>
                    <a:pt x="704850" y="423863"/>
                  </a:lnTo>
                  <a:lnTo>
                    <a:pt x="785813" y="481013"/>
                  </a:lnTo>
                  <a:lnTo>
                    <a:pt x="866775" y="376238"/>
                  </a:lnTo>
                  <a:lnTo>
                    <a:pt x="971550" y="490538"/>
                  </a:lnTo>
                  <a:lnTo>
                    <a:pt x="1090613" y="519113"/>
                  </a:lnTo>
                  <a:lnTo>
                    <a:pt x="1314450" y="457200"/>
                  </a:lnTo>
                  <a:lnTo>
                    <a:pt x="1423988" y="585788"/>
                  </a:lnTo>
                  <a:lnTo>
                    <a:pt x="1533525" y="585788"/>
                  </a:lnTo>
                </a:path>
              </a:pathLst>
            </a:custGeom>
            <a:noFill/>
            <a:ln w="19050"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74" name="ZoneTexte 173"/>
            <p:cNvSpPr txBox="1"/>
            <p:nvPr/>
          </p:nvSpPr>
          <p:spPr>
            <a:xfrm rot="5400000">
              <a:off x="8453161" y="5249233"/>
              <a:ext cx="926857" cy="246220"/>
            </a:xfrm>
            <a:prstGeom prst="rect">
              <a:avLst/>
            </a:prstGeom>
            <a:noFill/>
          </p:spPr>
          <p:txBody>
            <a:bodyPr wrap="none" rtlCol="0">
              <a:spAutoFit/>
            </a:bodyPr>
            <a:lstStyle/>
            <a:p>
              <a:r>
                <a:rPr lang="fr-FR" sz="1000" b="1" dirty="0">
                  <a:solidFill>
                    <a:srgbClr val="000066"/>
                  </a:solidFill>
                </a:rPr>
                <a:t>CAB (</a:t>
              </a:r>
              <a:r>
                <a:rPr lang="el-GR" sz="1000" b="1" dirty="0">
                  <a:solidFill>
                    <a:srgbClr val="000066"/>
                  </a:solidFill>
                </a:rPr>
                <a:t>μ</a:t>
              </a:r>
              <a:r>
                <a:rPr lang="fr-FR" sz="1000" b="1" dirty="0">
                  <a:solidFill>
                    <a:srgbClr val="000066"/>
                  </a:solidFill>
                </a:rPr>
                <a:t>g/ml)</a:t>
              </a:r>
              <a:endParaRPr lang="fr-FR" sz="1000" b="1" baseline="30000" dirty="0">
                <a:solidFill>
                  <a:srgbClr val="000066"/>
                </a:solidFill>
              </a:endParaRPr>
            </a:p>
          </p:txBody>
        </p:sp>
        <p:sp>
          <p:nvSpPr>
            <p:cNvPr id="176" name="ZoneTexte 175"/>
            <p:cNvSpPr txBox="1"/>
            <p:nvPr/>
          </p:nvSpPr>
          <p:spPr>
            <a:xfrm rot="16200000">
              <a:off x="4554865" y="5174289"/>
              <a:ext cx="1173719" cy="246222"/>
            </a:xfrm>
            <a:prstGeom prst="rect">
              <a:avLst/>
            </a:prstGeom>
            <a:noFill/>
          </p:spPr>
          <p:txBody>
            <a:bodyPr wrap="none" rtlCol="0">
              <a:spAutoFit/>
            </a:bodyPr>
            <a:lstStyle/>
            <a:p>
              <a:pPr algn="r"/>
              <a:r>
                <a:rPr lang="fr-FR" sz="1000" b="1" dirty="0">
                  <a:solidFill>
                    <a:srgbClr val="000066"/>
                  </a:solidFill>
                </a:rPr>
                <a:t>ARN SHIV (c/ml)</a:t>
              </a:r>
              <a:endParaRPr lang="fr-FR" sz="1000" b="1" baseline="30000" dirty="0">
                <a:solidFill>
                  <a:srgbClr val="000066"/>
                </a:solidFill>
              </a:endParaRPr>
            </a:p>
          </p:txBody>
        </p:sp>
        <p:cxnSp>
          <p:nvCxnSpPr>
            <p:cNvPr id="177" name="Connecteur droit 176"/>
            <p:cNvCxnSpPr/>
            <p:nvPr/>
          </p:nvCxnSpPr>
          <p:spPr bwMode="auto">
            <a:xfrm rot="5400000">
              <a:off x="5071970" y="5884260"/>
              <a:ext cx="183819" cy="0"/>
            </a:xfrm>
            <a:prstGeom prst="line">
              <a:avLst/>
            </a:prstGeom>
            <a:noFill/>
            <a:ln w="28575" cap="flat" cmpd="sng" algn="ctr">
              <a:solidFill>
                <a:srgbClr val="3333FF"/>
              </a:solidFill>
              <a:prstDash val="solid"/>
              <a:round/>
              <a:headEnd type="none" w="med" len="med"/>
              <a:tailEnd type="none" w="med" len="med"/>
            </a:ln>
            <a:effectLst/>
          </p:spPr>
        </p:cxnSp>
        <p:cxnSp>
          <p:nvCxnSpPr>
            <p:cNvPr id="179" name="Connecteur droit 178"/>
            <p:cNvCxnSpPr/>
            <p:nvPr/>
          </p:nvCxnSpPr>
          <p:spPr bwMode="auto">
            <a:xfrm rot="5400000">
              <a:off x="8802403" y="4843502"/>
              <a:ext cx="183819" cy="0"/>
            </a:xfrm>
            <a:prstGeom prst="line">
              <a:avLst/>
            </a:prstGeom>
            <a:noFill/>
            <a:ln w="28575" cap="flat" cmpd="sng" algn="ctr">
              <a:solidFill>
                <a:srgbClr val="00B050"/>
              </a:solidFill>
              <a:prstDash val="solid"/>
              <a:round/>
              <a:headEnd type="none" w="med" len="med"/>
              <a:tailEnd type="none" w="med" len="med"/>
            </a:ln>
            <a:effectLst/>
          </p:spPr>
        </p:cxnSp>
      </p:grpSp>
      <p:sp>
        <p:nvSpPr>
          <p:cNvPr id="169"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Radzio</a:t>
            </a:r>
            <a:r>
              <a:rPr lang="fr-FR" sz="1200" i="1" dirty="0">
                <a:solidFill>
                  <a:srgbClr val="0070C0"/>
                </a:solidFill>
                <a:latin typeface="Arial" charset="0"/>
                <a:cs typeface="Arial" charset="0"/>
              </a:rPr>
              <a:t> J, CROI 2017, Abs. 84</a:t>
            </a:r>
          </a:p>
        </p:txBody>
      </p:sp>
      <p:sp>
        <p:nvSpPr>
          <p:cNvPr id="180" name="ZoneTexte 17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10</a:t>
            </a:r>
          </a:p>
        </p:txBody>
      </p:sp>
    </p:spTree>
    <p:extLst>
      <p:ext uri="{BB962C8B-B14F-4D97-AF65-F5344CB8AC3E}">
        <p14:creationId xmlns:p14="http://schemas.microsoft.com/office/powerpoint/2010/main" val="1974373573"/>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23162" cy="936625"/>
          </a:xfrm>
        </p:spPr>
        <p:txBody>
          <a:bodyPr/>
          <a:lstStyle/>
          <a:p>
            <a:r>
              <a:rPr lang="fr-FR" sz="2400" dirty="0" err="1"/>
              <a:t>QuantiFERON</a:t>
            </a:r>
            <a:r>
              <a:rPr lang="fr-FR" sz="2400" baseline="30000" dirty="0"/>
              <a:t>®</a:t>
            </a:r>
            <a:r>
              <a:rPr lang="fr-FR" sz="2400" dirty="0"/>
              <a:t>-TB Gold versus </a:t>
            </a:r>
            <a:r>
              <a:rPr lang="fr-FR" sz="2400" dirty="0" err="1"/>
              <a:t>QuantiFERON</a:t>
            </a:r>
            <a:r>
              <a:rPr lang="fr-FR" sz="2400" baseline="30000" dirty="0"/>
              <a:t>®</a:t>
            </a:r>
            <a:r>
              <a:rPr lang="fr-FR" sz="2400" dirty="0"/>
              <a:t>-TB Gold Plus chez des adultes VIH+ et VIH- </a:t>
            </a:r>
            <a:endParaRPr lang="fr-FR" sz="2600" dirty="0"/>
          </a:p>
        </p:txBody>
      </p:sp>
      <p:sp>
        <p:nvSpPr>
          <p:cNvPr id="3" name="Espace réservé du contenu 2"/>
          <p:cNvSpPr>
            <a:spLocks noGrp="1"/>
          </p:cNvSpPr>
          <p:nvPr>
            <p:ph idx="1"/>
          </p:nvPr>
        </p:nvSpPr>
        <p:spPr>
          <a:xfrm>
            <a:off x="420384" y="1215709"/>
            <a:ext cx="8507413" cy="1213693"/>
          </a:xfrm>
        </p:spPr>
        <p:txBody>
          <a:bodyPr/>
          <a:lstStyle/>
          <a:p>
            <a:r>
              <a:rPr lang="fr-FR" sz="1800" dirty="0"/>
              <a:t>2 études menées dans une clinique en Zambie, chez des patients consécutifs chez qui vient d’être découverte une tuberculose pulmonaire</a:t>
            </a:r>
          </a:p>
          <a:p>
            <a:pPr lvl="1"/>
            <a:r>
              <a:rPr lang="fr-FR" sz="1800" dirty="0"/>
              <a:t>L’une en 2007 avec </a:t>
            </a:r>
            <a:r>
              <a:rPr lang="fr-FR" sz="1800" dirty="0" err="1"/>
              <a:t>QuantiFERON</a:t>
            </a:r>
            <a:r>
              <a:rPr lang="fr-FR" sz="1800" baseline="30000" dirty="0"/>
              <a:t>®</a:t>
            </a:r>
            <a:r>
              <a:rPr lang="fr-FR" sz="1800" dirty="0"/>
              <a:t>-TB Golf In-Tub (QGIT)</a:t>
            </a:r>
          </a:p>
          <a:p>
            <a:pPr lvl="1"/>
            <a:r>
              <a:rPr lang="fr-FR" sz="1800" dirty="0"/>
              <a:t>L’autre en 2015/2016 avec </a:t>
            </a:r>
            <a:r>
              <a:rPr lang="fr-FR" sz="1800" dirty="0" err="1"/>
              <a:t>QuantiFERON</a:t>
            </a:r>
            <a:r>
              <a:rPr lang="fr-FR" sz="1800" baseline="30000" dirty="0"/>
              <a:t>®</a:t>
            </a:r>
            <a:r>
              <a:rPr lang="fr-FR" sz="1800" dirty="0"/>
              <a:t>-TB Gold Plus (QTF-Plus)</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Telisinghe</a:t>
            </a:r>
            <a:r>
              <a:rPr lang="en-US" sz="1200" i="1" dirty="0">
                <a:solidFill>
                  <a:srgbClr val="0070C0"/>
                </a:solidFill>
              </a:rPr>
              <a:t> L, CROI 2017, Abs. 711</a:t>
            </a:r>
            <a:endParaRPr lang="en-GB" sz="1200" i="1" dirty="0">
              <a:solidFill>
                <a:srgbClr val="0070C0"/>
              </a:solidFill>
            </a:endParaRPr>
          </a:p>
        </p:txBody>
      </p:sp>
      <p:sp>
        <p:nvSpPr>
          <p:cNvPr id="22" name="Espace réservé du contenu 2"/>
          <p:cNvSpPr txBox="1">
            <a:spLocks/>
          </p:cNvSpPr>
          <p:nvPr/>
        </p:nvSpPr>
        <p:spPr bwMode="auto">
          <a:xfrm>
            <a:off x="420384" y="5735121"/>
            <a:ext cx="8558923" cy="9323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dirty="0"/>
              <a:t>Globalement la sensibilité du QTF-Plus n’est pas affectée par le statut VIH </a:t>
            </a:r>
            <a:br>
              <a:rPr lang="fr-FR" sz="1800" kern="0" dirty="0"/>
            </a:br>
            <a:r>
              <a:rPr lang="fr-FR" sz="1800" kern="0" dirty="0"/>
              <a:t>sauf pour les patients sévèrement immunodéprimés avec CD4 &lt; 100/mm</a:t>
            </a:r>
            <a:r>
              <a:rPr lang="fr-FR" sz="1800" kern="0" baseline="30000" dirty="0"/>
              <a:t>3</a:t>
            </a:r>
            <a:r>
              <a:rPr lang="fr-FR" sz="1800" kern="0" dirty="0"/>
              <a:t> </a:t>
            </a:r>
            <a:br>
              <a:rPr lang="fr-FR" sz="1800" kern="0" dirty="0"/>
            </a:br>
            <a:r>
              <a:rPr lang="fr-FR" sz="1800" kern="0" dirty="0"/>
              <a:t>(p = 0,02 vs patients avec CD4 &gt; 100/mm</a:t>
            </a:r>
            <a:r>
              <a:rPr lang="fr-FR" sz="1800" kern="0" baseline="30000" dirty="0"/>
              <a:t>3</a:t>
            </a:r>
            <a:r>
              <a:rPr lang="fr-FR" sz="1800" kern="0" dirty="0"/>
              <a:t>)</a:t>
            </a:r>
          </a:p>
        </p:txBody>
      </p:sp>
      <p:graphicFrame>
        <p:nvGraphicFramePr>
          <p:cNvPr id="5" name="Tableau 4"/>
          <p:cNvGraphicFramePr>
            <a:graphicFrameLocks noGrp="1"/>
          </p:cNvGraphicFramePr>
          <p:nvPr>
            <p:extLst/>
          </p:nvPr>
        </p:nvGraphicFramePr>
        <p:xfrm>
          <a:off x="434180" y="2525605"/>
          <a:ext cx="8612103" cy="3172460"/>
        </p:xfrm>
        <a:graphic>
          <a:graphicData uri="http://schemas.openxmlformats.org/drawingml/2006/table">
            <a:tbl>
              <a:tblPr firstRow="1" bandRow="1">
                <a:tableStyleId>{5C22544A-7EE6-4342-B048-85BDC9FD1C3A}</a:tableStyleId>
              </a:tblPr>
              <a:tblGrid>
                <a:gridCol w="2928763">
                  <a:extLst>
                    <a:ext uri="{9D8B030D-6E8A-4147-A177-3AD203B41FA5}">
                      <a16:colId xmlns:a16="http://schemas.microsoft.com/office/drawing/2014/main" xmlns="" val="1575617980"/>
                    </a:ext>
                  </a:extLst>
                </a:gridCol>
                <a:gridCol w="2460912">
                  <a:extLst>
                    <a:ext uri="{9D8B030D-6E8A-4147-A177-3AD203B41FA5}">
                      <a16:colId xmlns:a16="http://schemas.microsoft.com/office/drawing/2014/main" xmlns="" val="1859119140"/>
                    </a:ext>
                  </a:extLst>
                </a:gridCol>
                <a:gridCol w="3222428">
                  <a:extLst>
                    <a:ext uri="{9D8B030D-6E8A-4147-A177-3AD203B41FA5}">
                      <a16:colId xmlns:a16="http://schemas.microsoft.com/office/drawing/2014/main" xmlns="" val="3833839923"/>
                    </a:ext>
                  </a:extLst>
                </a:gridCol>
              </a:tblGrid>
              <a:tr h="294691">
                <a:tc>
                  <a:txBody>
                    <a:bodyPr/>
                    <a:lstStyle/>
                    <a:p>
                      <a:pPr>
                        <a:lnSpc>
                          <a:spcPts val="1700"/>
                        </a:lnSpc>
                      </a:pPr>
                      <a:endParaRPr lang="fr-FR" sz="1600" dirty="0">
                        <a:solidFill>
                          <a:srgbClr val="000066"/>
                        </a:solidFill>
                      </a:endParaRPr>
                    </a:p>
                  </a:txBody>
                  <a:tcPr anchor="ctr"/>
                </a:tc>
                <a:tc>
                  <a:txBody>
                    <a:bodyPr/>
                    <a:lstStyle/>
                    <a:p>
                      <a:pPr algn="ctr">
                        <a:lnSpc>
                          <a:spcPts val="1700"/>
                        </a:lnSpc>
                      </a:pPr>
                      <a:r>
                        <a:rPr lang="fr-FR" sz="1600" dirty="0">
                          <a:solidFill>
                            <a:srgbClr val="000066"/>
                          </a:solidFill>
                        </a:rPr>
                        <a:t>Etude 2007 QGIT </a:t>
                      </a:r>
                    </a:p>
                    <a:p>
                      <a:pPr algn="ctr">
                        <a:lnSpc>
                          <a:spcPts val="1700"/>
                        </a:lnSpc>
                      </a:pPr>
                      <a:r>
                        <a:rPr lang="fr-FR" sz="1600" b="0" dirty="0">
                          <a:solidFill>
                            <a:srgbClr val="000066"/>
                          </a:solidFill>
                        </a:rPr>
                        <a:t>(n = 112)</a:t>
                      </a:r>
                    </a:p>
                  </a:txBody>
                  <a:tcPr anchor="ctr"/>
                </a:tc>
                <a:tc>
                  <a:txBody>
                    <a:bodyPr/>
                    <a:lstStyle/>
                    <a:p>
                      <a:pPr algn="ctr">
                        <a:lnSpc>
                          <a:spcPts val="1700"/>
                        </a:lnSpc>
                      </a:pPr>
                      <a:r>
                        <a:rPr lang="fr-FR" sz="1600" dirty="0">
                          <a:solidFill>
                            <a:srgbClr val="000066"/>
                          </a:solidFill>
                        </a:rPr>
                        <a:t>Etude 2015/2016 QTF-Plus </a:t>
                      </a:r>
                    </a:p>
                    <a:p>
                      <a:pPr algn="ctr">
                        <a:lnSpc>
                          <a:spcPts val="1700"/>
                        </a:lnSpc>
                      </a:pPr>
                      <a:r>
                        <a:rPr lang="fr-FR" sz="1600" b="0" dirty="0">
                          <a:solidFill>
                            <a:srgbClr val="000066"/>
                          </a:solidFill>
                        </a:rPr>
                        <a:t>(n = 108)</a:t>
                      </a:r>
                    </a:p>
                  </a:txBody>
                  <a:tcPr anchor="ctr"/>
                </a:tc>
                <a:extLst>
                  <a:ext uri="{0D108BD9-81ED-4DB2-BD59-A6C34878D82A}">
                    <a16:rowId xmlns:a16="http://schemas.microsoft.com/office/drawing/2014/main" xmlns="" val="1055078721"/>
                  </a:ext>
                </a:extLst>
              </a:tr>
              <a:tr h="363635">
                <a:tc>
                  <a:txBody>
                    <a:bodyPr/>
                    <a:lstStyle/>
                    <a:p>
                      <a:pPr>
                        <a:lnSpc>
                          <a:spcPts val="1700"/>
                        </a:lnSpc>
                      </a:pPr>
                      <a:r>
                        <a:rPr lang="fr-FR" sz="1600" dirty="0">
                          <a:solidFill>
                            <a:srgbClr val="000066"/>
                          </a:solidFill>
                        </a:rPr>
                        <a:t>Définition des cas de tuberculose</a:t>
                      </a:r>
                    </a:p>
                  </a:txBody>
                  <a:tcPr anchor="ctr"/>
                </a:tc>
                <a:tc>
                  <a:txBody>
                    <a:bodyPr/>
                    <a:lstStyle/>
                    <a:p>
                      <a:pPr algn="ctr">
                        <a:lnSpc>
                          <a:spcPts val="1700"/>
                        </a:lnSpc>
                      </a:pPr>
                      <a:r>
                        <a:rPr lang="fr-FR" sz="1600" dirty="0">
                          <a:solidFill>
                            <a:srgbClr val="000066"/>
                          </a:solidFill>
                        </a:rPr>
                        <a:t>Examen</a:t>
                      </a:r>
                      <a:r>
                        <a:rPr lang="fr-FR" sz="1600" baseline="0" dirty="0">
                          <a:solidFill>
                            <a:srgbClr val="000066"/>
                          </a:solidFill>
                        </a:rPr>
                        <a:t> d</a:t>
                      </a:r>
                      <a:r>
                        <a:rPr lang="fr-FR" sz="1600" dirty="0">
                          <a:solidFill>
                            <a:srgbClr val="000066"/>
                          </a:solidFill>
                        </a:rPr>
                        <a:t>irect+</a:t>
                      </a:r>
                    </a:p>
                  </a:txBody>
                  <a:tcPr anchor="ctr"/>
                </a:tc>
                <a:tc>
                  <a:txBody>
                    <a:bodyPr/>
                    <a:lstStyle/>
                    <a:p>
                      <a:pPr algn="ctr">
                        <a:lnSpc>
                          <a:spcPts val="1700"/>
                        </a:lnSpc>
                      </a:pPr>
                      <a:r>
                        <a:rPr lang="fr-FR" sz="1600" dirty="0">
                          <a:solidFill>
                            <a:srgbClr val="000066"/>
                          </a:solidFill>
                        </a:rPr>
                        <a:t>Examen</a:t>
                      </a:r>
                      <a:r>
                        <a:rPr lang="fr-FR" sz="1600" baseline="0" dirty="0">
                          <a:solidFill>
                            <a:srgbClr val="000066"/>
                          </a:solidFill>
                        </a:rPr>
                        <a:t> d</a:t>
                      </a:r>
                      <a:r>
                        <a:rPr lang="fr-FR" sz="1600" dirty="0">
                          <a:solidFill>
                            <a:srgbClr val="000066"/>
                          </a:solidFill>
                        </a:rPr>
                        <a:t>irect ou </a:t>
                      </a:r>
                      <a:r>
                        <a:rPr lang="fr-FR" sz="1600" dirty="0" err="1">
                          <a:solidFill>
                            <a:srgbClr val="000066"/>
                          </a:solidFill>
                        </a:rPr>
                        <a:t>Xpert</a:t>
                      </a:r>
                      <a:r>
                        <a:rPr lang="fr-FR" sz="1600" dirty="0">
                          <a:solidFill>
                            <a:srgbClr val="000066"/>
                          </a:solidFill>
                        </a:rPr>
                        <a:t>+</a:t>
                      </a:r>
                    </a:p>
                  </a:txBody>
                  <a:tcPr anchor="ctr"/>
                </a:tc>
                <a:extLst>
                  <a:ext uri="{0D108BD9-81ED-4DB2-BD59-A6C34878D82A}">
                    <a16:rowId xmlns:a16="http://schemas.microsoft.com/office/drawing/2014/main" xmlns="" val="2026829380"/>
                  </a:ext>
                </a:extLst>
              </a:tr>
              <a:tr h="294691">
                <a:tc>
                  <a:txBody>
                    <a:bodyPr/>
                    <a:lstStyle/>
                    <a:p>
                      <a:pPr>
                        <a:lnSpc>
                          <a:spcPts val="1700"/>
                        </a:lnSpc>
                      </a:pPr>
                      <a:r>
                        <a:rPr lang="fr-FR" sz="1600" dirty="0" err="1">
                          <a:solidFill>
                            <a:srgbClr val="000066"/>
                          </a:solidFill>
                        </a:rPr>
                        <a:t>Co-infection</a:t>
                      </a:r>
                      <a:r>
                        <a:rPr lang="fr-FR" sz="1600" dirty="0">
                          <a:solidFill>
                            <a:srgbClr val="000066"/>
                          </a:solidFill>
                        </a:rPr>
                        <a:t> TB/VIH</a:t>
                      </a:r>
                    </a:p>
                  </a:txBody>
                  <a:tcPr anchor="ctr"/>
                </a:tc>
                <a:tc>
                  <a:txBody>
                    <a:bodyPr/>
                    <a:lstStyle/>
                    <a:p>
                      <a:pPr algn="ctr">
                        <a:lnSpc>
                          <a:spcPts val="1700"/>
                        </a:lnSpc>
                      </a:pPr>
                      <a:r>
                        <a:rPr lang="fr-FR" sz="1600" dirty="0">
                          <a:solidFill>
                            <a:srgbClr val="000066"/>
                          </a:solidFill>
                        </a:rPr>
                        <a:t>61 %</a:t>
                      </a:r>
                    </a:p>
                  </a:txBody>
                  <a:tcPr anchor="ctr"/>
                </a:tc>
                <a:tc>
                  <a:txBody>
                    <a:bodyPr/>
                    <a:lstStyle/>
                    <a:p>
                      <a:pPr algn="ctr">
                        <a:lnSpc>
                          <a:spcPts val="1700"/>
                        </a:lnSpc>
                      </a:pPr>
                      <a:r>
                        <a:rPr lang="fr-FR" sz="1600" dirty="0">
                          <a:solidFill>
                            <a:srgbClr val="000066"/>
                          </a:solidFill>
                        </a:rPr>
                        <a:t>63 %</a:t>
                      </a:r>
                    </a:p>
                  </a:txBody>
                  <a:tcPr anchor="ctr"/>
                </a:tc>
                <a:extLst>
                  <a:ext uri="{0D108BD9-81ED-4DB2-BD59-A6C34878D82A}">
                    <a16:rowId xmlns:a16="http://schemas.microsoft.com/office/drawing/2014/main" xmlns="" val="4139646100"/>
                  </a:ext>
                </a:extLst>
              </a:tr>
              <a:tr h="1688502">
                <a:tc>
                  <a:txBody>
                    <a:bodyPr/>
                    <a:lstStyle/>
                    <a:p>
                      <a:pPr>
                        <a:lnSpc>
                          <a:spcPts val="1700"/>
                        </a:lnSpc>
                      </a:pPr>
                      <a:r>
                        <a:rPr lang="fr-FR" sz="1600" dirty="0">
                          <a:solidFill>
                            <a:srgbClr val="000066"/>
                          </a:solidFill>
                        </a:rPr>
                        <a:t>Sensibilité IGRA (IC 95 %)</a:t>
                      </a:r>
                    </a:p>
                    <a:p>
                      <a:pPr marL="285750" indent="-285750">
                        <a:lnSpc>
                          <a:spcPts val="1700"/>
                        </a:lnSpc>
                        <a:buClr>
                          <a:srgbClr val="0070C0"/>
                        </a:buClr>
                        <a:buFont typeface="Arial" panose="020B0604020202020204" pitchFamily="34" charset="0"/>
                        <a:buChar char="•"/>
                      </a:pPr>
                      <a:r>
                        <a:rPr lang="fr-FR" sz="1600" dirty="0">
                          <a:solidFill>
                            <a:srgbClr val="000066"/>
                          </a:solidFill>
                        </a:rPr>
                        <a:t>Population totale</a:t>
                      </a:r>
                    </a:p>
                    <a:p>
                      <a:pPr marL="285750" indent="-285750">
                        <a:lnSpc>
                          <a:spcPts val="1700"/>
                        </a:lnSpc>
                        <a:buClr>
                          <a:srgbClr val="0070C0"/>
                        </a:buClr>
                        <a:buFont typeface="Arial" panose="020B0604020202020204" pitchFamily="34" charset="0"/>
                        <a:buChar char="•"/>
                      </a:pPr>
                      <a:r>
                        <a:rPr lang="fr-FR" sz="1600" dirty="0">
                          <a:solidFill>
                            <a:srgbClr val="000066"/>
                          </a:solidFill>
                        </a:rPr>
                        <a:t>Population VIH-</a:t>
                      </a:r>
                    </a:p>
                    <a:p>
                      <a:pPr marL="285750" indent="-285750">
                        <a:lnSpc>
                          <a:spcPts val="1700"/>
                        </a:lnSpc>
                        <a:buClr>
                          <a:srgbClr val="0070C0"/>
                        </a:buClr>
                        <a:buFont typeface="Arial" panose="020B0604020202020204" pitchFamily="34" charset="0"/>
                        <a:buChar char="•"/>
                      </a:pPr>
                      <a:r>
                        <a:rPr lang="fr-FR" sz="1600" dirty="0">
                          <a:solidFill>
                            <a:srgbClr val="000066"/>
                          </a:solidFill>
                        </a:rPr>
                        <a:t>Population VIH+</a:t>
                      </a:r>
                    </a:p>
                    <a:p>
                      <a:pPr marL="719138" indent="-360363">
                        <a:lnSpc>
                          <a:spcPts val="1700"/>
                        </a:lnSpc>
                        <a:buClr>
                          <a:srgbClr val="0070C0"/>
                        </a:buClr>
                        <a:buFont typeface="Arial" panose="020B0604020202020204" pitchFamily="34" charset="0"/>
                        <a:buChar char="‒"/>
                      </a:pPr>
                      <a:r>
                        <a:rPr lang="fr-FR" sz="1600" dirty="0">
                          <a:solidFill>
                            <a:srgbClr val="C00000"/>
                          </a:solidFill>
                        </a:rPr>
                        <a:t>CD4 &lt; 100/mm</a:t>
                      </a:r>
                      <a:r>
                        <a:rPr lang="fr-FR" sz="1600" baseline="30000" dirty="0">
                          <a:solidFill>
                            <a:srgbClr val="C00000"/>
                          </a:solidFill>
                        </a:rPr>
                        <a:t>3</a:t>
                      </a:r>
                    </a:p>
                    <a:p>
                      <a:pPr marL="719138" indent="-360363">
                        <a:lnSpc>
                          <a:spcPts val="1700"/>
                        </a:lnSpc>
                        <a:buClr>
                          <a:srgbClr val="0070C0"/>
                        </a:buClr>
                        <a:buFont typeface="Arial" panose="020B0604020202020204" pitchFamily="34" charset="0"/>
                        <a:buChar char="‒"/>
                      </a:pPr>
                      <a:r>
                        <a:rPr lang="fr-FR" sz="1600" dirty="0">
                          <a:solidFill>
                            <a:srgbClr val="C00000"/>
                          </a:solidFill>
                        </a:rPr>
                        <a:t>CD4 100 - 199/mm</a:t>
                      </a:r>
                      <a:r>
                        <a:rPr lang="fr-FR" sz="1600" baseline="30000" dirty="0">
                          <a:solidFill>
                            <a:srgbClr val="C00000"/>
                          </a:solidFill>
                        </a:rPr>
                        <a:t>3</a:t>
                      </a:r>
                    </a:p>
                    <a:p>
                      <a:pPr marL="719138" indent="-360363">
                        <a:lnSpc>
                          <a:spcPts val="1700"/>
                        </a:lnSpc>
                        <a:buClr>
                          <a:srgbClr val="0070C0"/>
                        </a:buClr>
                        <a:buFont typeface="Arial" panose="020B0604020202020204" pitchFamily="34" charset="0"/>
                        <a:buChar char="‒"/>
                      </a:pPr>
                      <a:r>
                        <a:rPr lang="fr-FR" sz="1600" dirty="0">
                          <a:solidFill>
                            <a:srgbClr val="C00000"/>
                          </a:solidFill>
                        </a:rPr>
                        <a:t>CD4 200 - 349/mm</a:t>
                      </a:r>
                      <a:r>
                        <a:rPr lang="fr-FR" sz="1600" baseline="30000" dirty="0">
                          <a:solidFill>
                            <a:srgbClr val="C00000"/>
                          </a:solidFill>
                        </a:rPr>
                        <a:t>3</a:t>
                      </a:r>
                    </a:p>
                    <a:p>
                      <a:pPr marL="719138" indent="-360363">
                        <a:lnSpc>
                          <a:spcPts val="1700"/>
                        </a:lnSpc>
                        <a:buClr>
                          <a:srgbClr val="0070C0"/>
                        </a:buClr>
                        <a:buFont typeface="Arial" panose="020B0604020202020204" pitchFamily="34" charset="0"/>
                        <a:buChar char="‒"/>
                      </a:pPr>
                      <a:r>
                        <a:rPr lang="fr-FR" sz="1600" dirty="0">
                          <a:solidFill>
                            <a:srgbClr val="C00000"/>
                          </a:solidFill>
                        </a:rPr>
                        <a:t>CD4 &gt; 350/mm</a:t>
                      </a:r>
                      <a:r>
                        <a:rPr lang="fr-FR" sz="1600" baseline="30000" dirty="0">
                          <a:solidFill>
                            <a:srgbClr val="C00000"/>
                          </a:solidFill>
                        </a:rPr>
                        <a:t>3</a:t>
                      </a:r>
                    </a:p>
                  </a:txBody>
                  <a:tcPr anchor="ctr"/>
                </a:tc>
                <a:tc>
                  <a:txBody>
                    <a:bodyPr/>
                    <a:lstStyle/>
                    <a:p>
                      <a:pPr algn="ctr">
                        <a:lnSpc>
                          <a:spcPts val="1700"/>
                        </a:lnSpc>
                      </a:pPr>
                      <a:r>
                        <a:rPr lang="fr-FR" sz="1600" dirty="0">
                          <a:solidFill>
                            <a:srgbClr val="000066"/>
                          </a:solidFill>
                        </a:rPr>
                        <a:t>74 % (66 - 82)</a:t>
                      </a:r>
                    </a:p>
                    <a:p>
                      <a:pPr algn="ctr">
                        <a:lnSpc>
                          <a:spcPts val="1700"/>
                        </a:lnSpc>
                      </a:pPr>
                      <a:r>
                        <a:rPr lang="fr-FR" sz="1600" dirty="0">
                          <a:solidFill>
                            <a:srgbClr val="000066"/>
                          </a:solidFill>
                        </a:rPr>
                        <a:t>84 % (71 - 96)</a:t>
                      </a:r>
                    </a:p>
                    <a:p>
                      <a:pPr algn="ctr">
                        <a:lnSpc>
                          <a:spcPts val="1700"/>
                        </a:lnSpc>
                      </a:pPr>
                      <a:r>
                        <a:rPr lang="fr-FR" sz="1600" dirty="0">
                          <a:solidFill>
                            <a:srgbClr val="000066"/>
                          </a:solidFill>
                        </a:rPr>
                        <a:t>63 % (50 - 74)</a:t>
                      </a:r>
                    </a:p>
                    <a:p>
                      <a:pPr algn="ctr">
                        <a:lnSpc>
                          <a:spcPts val="1700"/>
                        </a:lnSpc>
                      </a:pPr>
                      <a:r>
                        <a:rPr lang="fr-FR" sz="1600" dirty="0">
                          <a:solidFill>
                            <a:srgbClr val="C00000"/>
                          </a:solidFill>
                        </a:rPr>
                        <a:t>23 % (5 - 54)</a:t>
                      </a:r>
                    </a:p>
                    <a:p>
                      <a:pPr algn="ctr">
                        <a:lnSpc>
                          <a:spcPts val="1700"/>
                        </a:lnSpc>
                      </a:pPr>
                      <a:r>
                        <a:rPr lang="fr-FR" sz="1600" dirty="0">
                          <a:solidFill>
                            <a:srgbClr val="C00000"/>
                          </a:solidFill>
                        </a:rPr>
                        <a:t>70 % (46 - 88)</a:t>
                      </a:r>
                    </a:p>
                    <a:p>
                      <a:pPr algn="ctr">
                        <a:lnSpc>
                          <a:spcPts val="1700"/>
                        </a:lnSpc>
                      </a:pPr>
                      <a:r>
                        <a:rPr lang="fr-FR" sz="1600" dirty="0">
                          <a:solidFill>
                            <a:srgbClr val="C00000"/>
                          </a:solidFill>
                        </a:rPr>
                        <a:t>74 % (52 - 90)</a:t>
                      </a:r>
                    </a:p>
                    <a:p>
                      <a:pPr algn="ctr">
                        <a:lnSpc>
                          <a:spcPts val="1700"/>
                        </a:lnSpc>
                      </a:pPr>
                      <a:r>
                        <a:rPr lang="fr-FR" sz="1600" dirty="0">
                          <a:solidFill>
                            <a:srgbClr val="C00000"/>
                          </a:solidFill>
                        </a:rPr>
                        <a:t>88 % (75 - 95)</a:t>
                      </a:r>
                    </a:p>
                  </a:txBody>
                  <a:tcPr anchor="b"/>
                </a:tc>
                <a:tc>
                  <a:txBody>
                    <a:bodyPr/>
                    <a:lstStyle/>
                    <a:p>
                      <a:pPr algn="ctr">
                        <a:lnSpc>
                          <a:spcPts val="1700"/>
                        </a:lnSpc>
                      </a:pPr>
                      <a:r>
                        <a:rPr lang="fr-FR" sz="1600" dirty="0">
                          <a:solidFill>
                            <a:srgbClr val="000066"/>
                          </a:solidFill>
                        </a:rPr>
                        <a:t>83 % (75 - 90)</a:t>
                      </a:r>
                    </a:p>
                    <a:p>
                      <a:pPr algn="ctr">
                        <a:lnSpc>
                          <a:spcPts val="1700"/>
                        </a:lnSpc>
                      </a:pPr>
                      <a:r>
                        <a:rPr lang="fr-FR" sz="1600" dirty="0">
                          <a:solidFill>
                            <a:srgbClr val="000066"/>
                          </a:solidFill>
                        </a:rPr>
                        <a:t>80 % (64 - 91)</a:t>
                      </a:r>
                    </a:p>
                    <a:p>
                      <a:pPr algn="ctr">
                        <a:lnSpc>
                          <a:spcPts val="1700"/>
                        </a:lnSpc>
                      </a:pPr>
                      <a:r>
                        <a:rPr lang="fr-FR" sz="1600" dirty="0">
                          <a:solidFill>
                            <a:srgbClr val="000066"/>
                          </a:solidFill>
                        </a:rPr>
                        <a:t>85 % (75 - 93)</a:t>
                      </a:r>
                    </a:p>
                    <a:p>
                      <a:pPr algn="ctr">
                        <a:lnSpc>
                          <a:spcPts val="1700"/>
                        </a:lnSpc>
                      </a:pPr>
                      <a:r>
                        <a:rPr lang="fr-FR" sz="1600" dirty="0">
                          <a:solidFill>
                            <a:srgbClr val="C00000"/>
                          </a:solidFill>
                        </a:rPr>
                        <a:t>50 % (16 - 84)</a:t>
                      </a:r>
                    </a:p>
                    <a:p>
                      <a:pPr algn="ctr">
                        <a:lnSpc>
                          <a:spcPts val="1700"/>
                        </a:lnSpc>
                      </a:pPr>
                      <a:r>
                        <a:rPr lang="fr-FR" sz="1600" dirty="0">
                          <a:solidFill>
                            <a:srgbClr val="C00000"/>
                          </a:solidFill>
                        </a:rPr>
                        <a:t>91 % (59 - 99)</a:t>
                      </a:r>
                    </a:p>
                    <a:p>
                      <a:pPr algn="ctr">
                        <a:lnSpc>
                          <a:spcPts val="1700"/>
                        </a:lnSpc>
                      </a:pPr>
                      <a:r>
                        <a:rPr lang="fr-FR" sz="1600" dirty="0">
                          <a:solidFill>
                            <a:srgbClr val="C00000"/>
                          </a:solidFill>
                        </a:rPr>
                        <a:t>85 % (62 - 97)</a:t>
                      </a:r>
                    </a:p>
                    <a:p>
                      <a:pPr algn="ctr">
                        <a:lnSpc>
                          <a:spcPts val="1700"/>
                        </a:lnSpc>
                      </a:pPr>
                      <a:r>
                        <a:rPr lang="fr-FR" sz="1600" dirty="0">
                          <a:solidFill>
                            <a:srgbClr val="C00000"/>
                          </a:solidFill>
                        </a:rPr>
                        <a:t>92 % (64 - 99)</a:t>
                      </a:r>
                    </a:p>
                  </a:txBody>
                  <a:tcPr anchor="b"/>
                </a:tc>
                <a:extLst>
                  <a:ext uri="{0D108BD9-81ED-4DB2-BD59-A6C34878D82A}">
                    <a16:rowId xmlns:a16="http://schemas.microsoft.com/office/drawing/2014/main" xmlns="" val="600329228"/>
                  </a:ext>
                </a:extLst>
              </a:tr>
            </a:tbl>
          </a:graphicData>
        </a:graphic>
      </p:graphicFrame>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145</a:t>
            </a:r>
          </a:p>
        </p:txBody>
      </p:sp>
    </p:spTree>
    <p:extLst>
      <p:ext uri="{BB962C8B-B14F-4D97-AF65-F5344CB8AC3E}">
        <p14:creationId xmlns:p14="http://schemas.microsoft.com/office/powerpoint/2010/main" val="3601414877"/>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400" dirty="0"/>
              <a:t>Diagnostic rapide de tuberculose et de résistance </a:t>
            </a:r>
            <a:br>
              <a:rPr lang="fr-FR" sz="2400" dirty="0"/>
            </a:br>
            <a:r>
              <a:rPr lang="fr-FR" sz="2400" dirty="0"/>
              <a:t>à la rifampicine : Test </a:t>
            </a:r>
            <a:r>
              <a:rPr lang="fr-FR" sz="2400" dirty="0" err="1"/>
              <a:t>Xpert</a:t>
            </a:r>
            <a:r>
              <a:rPr lang="fr-FR" sz="2400" dirty="0"/>
              <a:t> Ultra versus </a:t>
            </a:r>
            <a:br>
              <a:rPr lang="fr-FR" sz="2400" dirty="0"/>
            </a:br>
            <a:r>
              <a:rPr lang="fr-FR" sz="2400" dirty="0" err="1"/>
              <a:t>Xpert</a:t>
            </a:r>
            <a:r>
              <a:rPr lang="fr-FR" sz="2400" dirty="0"/>
              <a:t> MTB/RIF</a:t>
            </a:r>
          </a:p>
        </p:txBody>
      </p:sp>
      <p:sp>
        <p:nvSpPr>
          <p:cNvPr id="2" name="Espace réservé du contenu 1"/>
          <p:cNvSpPr>
            <a:spLocks noGrp="1"/>
          </p:cNvSpPr>
          <p:nvPr>
            <p:ph idx="1"/>
          </p:nvPr>
        </p:nvSpPr>
        <p:spPr>
          <a:xfrm>
            <a:off x="457201" y="1341438"/>
            <a:ext cx="4887958" cy="5111750"/>
          </a:xfrm>
        </p:spPr>
        <p:txBody>
          <a:bodyPr/>
          <a:lstStyle/>
          <a:p>
            <a:r>
              <a:rPr lang="fr-FR" sz="2000" b="1" dirty="0">
                <a:solidFill>
                  <a:srgbClr val="0070C0"/>
                </a:solidFill>
                <a:cs typeface="Calibri"/>
              </a:rPr>
              <a:t>Méthode</a:t>
            </a:r>
          </a:p>
          <a:p>
            <a:pPr lvl="1"/>
            <a:r>
              <a:rPr lang="fr-FR" sz="1600" dirty="0"/>
              <a:t>Etude multicentrique prospective</a:t>
            </a:r>
          </a:p>
          <a:p>
            <a:pPr lvl="2"/>
            <a:r>
              <a:rPr lang="fr-FR" sz="1400" dirty="0"/>
              <a:t>1 243 sujets suspects de TB</a:t>
            </a:r>
          </a:p>
          <a:p>
            <a:pPr lvl="2"/>
            <a:r>
              <a:rPr lang="fr-FR" sz="1400" dirty="0"/>
              <a:t>277 sujets suspects de TB MDR</a:t>
            </a:r>
          </a:p>
          <a:p>
            <a:pPr lvl="1"/>
            <a:r>
              <a:rPr lang="fr-FR" sz="1600" dirty="0"/>
              <a:t>Comparaison </a:t>
            </a:r>
            <a:r>
              <a:rPr lang="fr-FR" sz="1600" dirty="0" err="1"/>
              <a:t>Xpert</a:t>
            </a:r>
            <a:r>
              <a:rPr lang="fr-FR" sz="1600" dirty="0"/>
              <a:t> Ultra vs </a:t>
            </a:r>
            <a:r>
              <a:rPr lang="fr-FR" sz="1600" dirty="0" err="1"/>
              <a:t>Xpert</a:t>
            </a:r>
            <a:r>
              <a:rPr lang="fr-FR" sz="1600" dirty="0"/>
              <a:t> MTB/RIF sur un même échantillon respiratoire (objectif : non infériorité)</a:t>
            </a:r>
          </a:p>
          <a:p>
            <a:pPr lvl="1"/>
            <a:r>
              <a:rPr lang="fr-FR" sz="1600" dirty="0"/>
              <a:t>Référence : culture de 4 prélèvements recueillis sur 2 jours</a:t>
            </a:r>
            <a:br>
              <a:rPr lang="fr-FR" sz="1600" dirty="0"/>
            </a:br>
            <a:endParaRPr lang="fr-FR" sz="1600" dirty="0"/>
          </a:p>
          <a:p>
            <a:r>
              <a:rPr lang="fr-FR" sz="2000" b="1" dirty="0">
                <a:solidFill>
                  <a:srgbClr val="0070C0"/>
                </a:solidFill>
                <a:cs typeface="Calibri"/>
              </a:rPr>
              <a:t>Résultats</a:t>
            </a:r>
          </a:p>
          <a:p>
            <a:pPr lvl="1"/>
            <a:r>
              <a:rPr lang="fr-FR" sz="1600" dirty="0"/>
              <a:t>Diagnostic de tuberculose</a:t>
            </a:r>
          </a:p>
          <a:p>
            <a:pPr lvl="2"/>
            <a:r>
              <a:rPr lang="fr-FR" sz="1400" dirty="0"/>
              <a:t>Meilleure sensibilité de Ultra</a:t>
            </a:r>
          </a:p>
          <a:p>
            <a:pPr lvl="3"/>
            <a:r>
              <a:rPr lang="fr-FR" sz="1400" dirty="0"/>
              <a:t>+ 17 % quand ED négatif</a:t>
            </a:r>
          </a:p>
          <a:p>
            <a:pPr lvl="3"/>
            <a:r>
              <a:rPr lang="fr-FR" sz="1400" dirty="0"/>
              <a:t>+ 12 % chez les sujets VIH+</a:t>
            </a:r>
          </a:p>
          <a:p>
            <a:pPr lvl="2"/>
            <a:r>
              <a:rPr lang="fr-FR" sz="1400" dirty="0"/>
              <a:t>Moins bonne spécificité de Ultra</a:t>
            </a:r>
          </a:p>
          <a:p>
            <a:pPr lvl="3"/>
            <a:r>
              <a:rPr lang="fr-FR" sz="1400" dirty="0"/>
              <a:t>Possible détection de BK non vivants</a:t>
            </a:r>
          </a:p>
          <a:p>
            <a:pPr lvl="1"/>
            <a:r>
              <a:rPr lang="fr-FR" sz="1600" dirty="0"/>
              <a:t>Détection des souches Rif-R</a:t>
            </a:r>
          </a:p>
          <a:p>
            <a:pPr lvl="2"/>
            <a:r>
              <a:rPr lang="fr-FR" sz="1400" dirty="0"/>
              <a:t>Non infériorité de Ultra par rapport à </a:t>
            </a:r>
            <a:r>
              <a:rPr lang="fr-FR" sz="1400" dirty="0" err="1"/>
              <a:t>Xpert</a:t>
            </a:r>
            <a:r>
              <a:rPr lang="fr-FR" sz="1400" dirty="0"/>
              <a:t> non démontrée</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Schumacher SG, CROI 2017, Abs. 76LB</a:t>
            </a:r>
          </a:p>
        </p:txBody>
      </p:sp>
      <p:grpSp>
        <p:nvGrpSpPr>
          <p:cNvPr id="4" name="Groupe 3"/>
          <p:cNvGrpSpPr/>
          <p:nvPr/>
        </p:nvGrpSpPr>
        <p:grpSpPr>
          <a:xfrm>
            <a:off x="5555227" y="1157246"/>
            <a:ext cx="3487732" cy="5460648"/>
            <a:chOff x="5555227" y="1157246"/>
            <a:chExt cx="3487732" cy="5460648"/>
          </a:xfrm>
        </p:grpSpPr>
        <p:sp>
          <p:nvSpPr>
            <p:cNvPr id="8" name="Rectangle 7"/>
            <p:cNvSpPr/>
            <p:nvPr/>
          </p:nvSpPr>
          <p:spPr bwMode="auto">
            <a:xfrm>
              <a:off x="5580063" y="1157246"/>
              <a:ext cx="3421062" cy="985520"/>
            </a:xfrm>
            <a:prstGeom prst="rec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cxnSp>
          <p:nvCxnSpPr>
            <p:cNvPr id="10" name="Connecteur droit 9"/>
            <p:cNvCxnSpPr/>
            <p:nvPr/>
          </p:nvCxnSpPr>
          <p:spPr bwMode="auto">
            <a:xfrm>
              <a:off x="6468234" y="1157246"/>
              <a:ext cx="0" cy="985520"/>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12" name="Connecteur droit 11"/>
            <p:cNvCxnSpPr/>
            <p:nvPr/>
          </p:nvCxnSpPr>
          <p:spPr bwMode="auto">
            <a:xfrm>
              <a:off x="5858768" y="1157246"/>
              <a:ext cx="0" cy="985520"/>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11" name="ZoneTexte 10"/>
            <p:cNvSpPr txBox="1"/>
            <p:nvPr/>
          </p:nvSpPr>
          <p:spPr>
            <a:xfrm>
              <a:off x="5869945" y="1865767"/>
              <a:ext cx="3173014" cy="276999"/>
            </a:xfrm>
            <a:prstGeom prst="rect">
              <a:avLst/>
            </a:prstGeom>
            <a:noFill/>
          </p:spPr>
          <p:txBody>
            <a:bodyPr wrap="none" rtlCol="0">
              <a:spAutoFit/>
            </a:bodyPr>
            <a:lstStyle/>
            <a:p>
              <a:pPr algn="r"/>
              <a:r>
                <a:rPr lang="fr-FR" sz="1200" b="1" dirty="0">
                  <a:solidFill>
                    <a:srgbClr val="0070C0"/>
                  </a:solidFill>
                </a:rPr>
                <a:t>Sensibilité pour diagnostic de TB ED- C+</a:t>
              </a:r>
            </a:p>
          </p:txBody>
        </p:sp>
        <p:sp>
          <p:nvSpPr>
            <p:cNvPr id="14" name="ZoneTexte 13"/>
            <p:cNvSpPr txBox="1"/>
            <p:nvPr/>
          </p:nvSpPr>
          <p:spPr>
            <a:xfrm>
              <a:off x="7001319" y="1265031"/>
              <a:ext cx="1875835" cy="246221"/>
            </a:xfrm>
            <a:prstGeom prst="rect">
              <a:avLst/>
            </a:prstGeom>
            <a:noFill/>
          </p:spPr>
          <p:txBody>
            <a:bodyPr wrap="none" rtlCol="0">
              <a:spAutoFit/>
            </a:bodyPr>
            <a:lstStyle/>
            <a:p>
              <a:r>
                <a:rPr lang="fr-FR" sz="1000" dirty="0"/>
                <a:t>+ 17 % (IC 95 % : + 10 ; + 25)</a:t>
              </a:r>
            </a:p>
          </p:txBody>
        </p:sp>
        <p:cxnSp>
          <p:nvCxnSpPr>
            <p:cNvPr id="15" name="Connecteur droit 14"/>
            <p:cNvCxnSpPr/>
            <p:nvPr/>
          </p:nvCxnSpPr>
          <p:spPr bwMode="auto">
            <a:xfrm>
              <a:off x="7258556" y="1511252"/>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7" name="Connecteur droit 16"/>
            <p:cNvCxnSpPr/>
            <p:nvPr/>
          </p:nvCxnSpPr>
          <p:spPr bwMode="auto">
            <a:xfrm>
              <a:off x="8450783" y="1511252"/>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8" name="Connecteur droit 17"/>
            <p:cNvCxnSpPr/>
            <p:nvPr/>
          </p:nvCxnSpPr>
          <p:spPr bwMode="auto">
            <a:xfrm flipH="1">
              <a:off x="7258556" y="1656973"/>
              <a:ext cx="1192227"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
          <p:nvSpPr>
            <p:cNvPr id="20" name="Ellipse 19"/>
            <p:cNvSpPr/>
            <p:nvPr/>
          </p:nvSpPr>
          <p:spPr bwMode="auto">
            <a:xfrm>
              <a:off x="7803419" y="1627302"/>
              <a:ext cx="59342" cy="59342"/>
            </a:xfrm>
            <a:prstGeom prst="ellipse">
              <a:avLst/>
            </a:prstGeom>
            <a:solidFill>
              <a:schemeClr val="accent6"/>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22" name="ZoneTexte 21"/>
            <p:cNvSpPr txBox="1"/>
            <p:nvPr/>
          </p:nvSpPr>
          <p:spPr>
            <a:xfrm rot="16200000">
              <a:off x="5405461" y="1515580"/>
              <a:ext cx="710451" cy="246221"/>
            </a:xfrm>
            <a:prstGeom prst="rect">
              <a:avLst/>
            </a:prstGeom>
            <a:noFill/>
          </p:spPr>
          <p:txBody>
            <a:bodyPr wrap="none" rtlCol="0">
              <a:spAutoFit/>
            </a:bodyPr>
            <a:lstStyle/>
            <a:p>
              <a:r>
                <a:rPr lang="fr-FR" sz="1000" dirty="0"/>
                <a:t>Marge NI</a:t>
              </a:r>
            </a:p>
          </p:txBody>
        </p:sp>
        <p:sp>
          <p:nvSpPr>
            <p:cNvPr id="23" name="ZoneTexte 22"/>
            <p:cNvSpPr txBox="1"/>
            <p:nvPr/>
          </p:nvSpPr>
          <p:spPr>
            <a:xfrm>
              <a:off x="5679620" y="2104099"/>
              <a:ext cx="298480" cy="246221"/>
            </a:xfrm>
            <a:prstGeom prst="rect">
              <a:avLst/>
            </a:prstGeom>
            <a:noFill/>
          </p:spPr>
          <p:txBody>
            <a:bodyPr wrap="none" rtlCol="0">
              <a:spAutoFit/>
            </a:bodyPr>
            <a:lstStyle/>
            <a:p>
              <a:r>
                <a:rPr lang="fr-FR" sz="1000" dirty="0"/>
                <a:t>-8</a:t>
              </a:r>
            </a:p>
          </p:txBody>
        </p:sp>
        <p:sp>
          <p:nvSpPr>
            <p:cNvPr id="24" name="ZoneTexte 23"/>
            <p:cNvSpPr txBox="1"/>
            <p:nvPr/>
          </p:nvSpPr>
          <p:spPr>
            <a:xfrm>
              <a:off x="6016788" y="2104099"/>
              <a:ext cx="298480" cy="246221"/>
            </a:xfrm>
            <a:prstGeom prst="rect">
              <a:avLst/>
            </a:prstGeom>
            <a:noFill/>
          </p:spPr>
          <p:txBody>
            <a:bodyPr wrap="none" rtlCol="0">
              <a:spAutoFit/>
            </a:bodyPr>
            <a:lstStyle/>
            <a:p>
              <a:r>
                <a:rPr lang="fr-FR" sz="1000" dirty="0"/>
                <a:t>-4</a:t>
              </a:r>
            </a:p>
          </p:txBody>
        </p:sp>
        <p:sp>
          <p:nvSpPr>
            <p:cNvPr id="25" name="ZoneTexte 24"/>
            <p:cNvSpPr txBox="1"/>
            <p:nvPr/>
          </p:nvSpPr>
          <p:spPr>
            <a:xfrm>
              <a:off x="6340635" y="2104099"/>
              <a:ext cx="255198" cy="246221"/>
            </a:xfrm>
            <a:prstGeom prst="rect">
              <a:avLst/>
            </a:prstGeom>
            <a:noFill/>
          </p:spPr>
          <p:txBody>
            <a:bodyPr wrap="none" rtlCol="0">
              <a:spAutoFit/>
            </a:bodyPr>
            <a:lstStyle/>
            <a:p>
              <a:r>
                <a:rPr lang="fr-FR" sz="1000" dirty="0"/>
                <a:t>0</a:t>
              </a:r>
            </a:p>
          </p:txBody>
        </p:sp>
        <p:sp>
          <p:nvSpPr>
            <p:cNvPr id="26" name="ZoneTexte 25"/>
            <p:cNvSpPr txBox="1"/>
            <p:nvPr/>
          </p:nvSpPr>
          <p:spPr>
            <a:xfrm>
              <a:off x="6661619" y="2104099"/>
              <a:ext cx="330540" cy="246221"/>
            </a:xfrm>
            <a:prstGeom prst="rect">
              <a:avLst/>
            </a:prstGeom>
            <a:noFill/>
          </p:spPr>
          <p:txBody>
            <a:bodyPr wrap="none" rtlCol="0">
              <a:spAutoFit/>
            </a:bodyPr>
            <a:lstStyle/>
            <a:p>
              <a:r>
                <a:rPr lang="fr-FR" sz="1000" dirty="0"/>
                <a:t>+4</a:t>
              </a:r>
            </a:p>
          </p:txBody>
        </p:sp>
        <p:sp>
          <p:nvSpPr>
            <p:cNvPr id="27" name="ZoneTexte 26"/>
            <p:cNvSpPr txBox="1"/>
            <p:nvPr/>
          </p:nvSpPr>
          <p:spPr>
            <a:xfrm>
              <a:off x="6931354" y="2104099"/>
              <a:ext cx="330540" cy="246221"/>
            </a:xfrm>
            <a:prstGeom prst="rect">
              <a:avLst/>
            </a:prstGeom>
            <a:noFill/>
          </p:spPr>
          <p:txBody>
            <a:bodyPr wrap="none" rtlCol="0">
              <a:spAutoFit/>
            </a:bodyPr>
            <a:lstStyle/>
            <a:p>
              <a:r>
                <a:rPr lang="fr-FR" sz="1000" dirty="0"/>
                <a:t>+8</a:t>
              </a:r>
            </a:p>
          </p:txBody>
        </p:sp>
        <p:sp>
          <p:nvSpPr>
            <p:cNvPr id="28" name="ZoneTexte 27"/>
            <p:cNvSpPr txBox="1"/>
            <p:nvPr/>
          </p:nvSpPr>
          <p:spPr>
            <a:xfrm>
              <a:off x="7262535" y="2104099"/>
              <a:ext cx="401072" cy="246221"/>
            </a:xfrm>
            <a:prstGeom prst="rect">
              <a:avLst/>
            </a:prstGeom>
            <a:noFill/>
          </p:spPr>
          <p:txBody>
            <a:bodyPr wrap="none" rtlCol="0">
              <a:spAutoFit/>
            </a:bodyPr>
            <a:lstStyle/>
            <a:p>
              <a:r>
                <a:rPr lang="fr-FR" sz="1000" dirty="0"/>
                <a:t>+12</a:t>
              </a:r>
            </a:p>
          </p:txBody>
        </p:sp>
        <p:sp>
          <p:nvSpPr>
            <p:cNvPr id="29" name="ZoneTexte 28"/>
            <p:cNvSpPr txBox="1"/>
            <p:nvPr/>
          </p:nvSpPr>
          <p:spPr>
            <a:xfrm>
              <a:off x="7559243" y="2104099"/>
              <a:ext cx="401072" cy="246221"/>
            </a:xfrm>
            <a:prstGeom prst="rect">
              <a:avLst/>
            </a:prstGeom>
            <a:noFill/>
          </p:spPr>
          <p:txBody>
            <a:bodyPr wrap="none" rtlCol="0">
              <a:spAutoFit/>
            </a:bodyPr>
            <a:lstStyle/>
            <a:p>
              <a:r>
                <a:rPr lang="fr-FR" sz="1000" dirty="0"/>
                <a:t>+16</a:t>
              </a:r>
            </a:p>
          </p:txBody>
        </p:sp>
        <p:sp>
          <p:nvSpPr>
            <p:cNvPr id="30" name="ZoneTexte 29"/>
            <p:cNvSpPr txBox="1"/>
            <p:nvPr/>
          </p:nvSpPr>
          <p:spPr>
            <a:xfrm>
              <a:off x="7857816" y="2104099"/>
              <a:ext cx="401072" cy="246221"/>
            </a:xfrm>
            <a:prstGeom prst="rect">
              <a:avLst/>
            </a:prstGeom>
            <a:noFill/>
          </p:spPr>
          <p:txBody>
            <a:bodyPr wrap="none" rtlCol="0">
              <a:spAutoFit/>
            </a:bodyPr>
            <a:lstStyle/>
            <a:p>
              <a:r>
                <a:rPr lang="fr-FR" sz="1000" dirty="0"/>
                <a:t>+20</a:t>
              </a:r>
            </a:p>
          </p:txBody>
        </p:sp>
        <p:sp>
          <p:nvSpPr>
            <p:cNvPr id="31" name="ZoneTexte 30"/>
            <p:cNvSpPr txBox="1"/>
            <p:nvPr/>
          </p:nvSpPr>
          <p:spPr>
            <a:xfrm>
              <a:off x="8173406" y="2104099"/>
              <a:ext cx="401072" cy="246221"/>
            </a:xfrm>
            <a:prstGeom prst="rect">
              <a:avLst/>
            </a:prstGeom>
            <a:noFill/>
          </p:spPr>
          <p:txBody>
            <a:bodyPr wrap="none" rtlCol="0">
              <a:spAutoFit/>
            </a:bodyPr>
            <a:lstStyle/>
            <a:p>
              <a:r>
                <a:rPr lang="fr-FR" sz="1000" dirty="0"/>
                <a:t>+24</a:t>
              </a:r>
            </a:p>
          </p:txBody>
        </p:sp>
        <p:sp>
          <p:nvSpPr>
            <p:cNvPr id="32" name="ZoneTexte 31"/>
            <p:cNvSpPr txBox="1"/>
            <p:nvPr/>
          </p:nvSpPr>
          <p:spPr>
            <a:xfrm>
              <a:off x="8500287" y="2104099"/>
              <a:ext cx="401072" cy="246221"/>
            </a:xfrm>
            <a:prstGeom prst="rect">
              <a:avLst/>
            </a:prstGeom>
            <a:noFill/>
          </p:spPr>
          <p:txBody>
            <a:bodyPr wrap="none" rtlCol="0">
              <a:spAutoFit/>
            </a:bodyPr>
            <a:lstStyle/>
            <a:p>
              <a:r>
                <a:rPr lang="fr-FR" sz="1000" dirty="0"/>
                <a:t>+28</a:t>
              </a:r>
            </a:p>
          </p:txBody>
        </p:sp>
        <p:sp>
          <p:nvSpPr>
            <p:cNvPr id="33" name="Rectangle 32"/>
            <p:cNvSpPr/>
            <p:nvPr/>
          </p:nvSpPr>
          <p:spPr bwMode="auto">
            <a:xfrm>
              <a:off x="5580063" y="2508723"/>
              <a:ext cx="3421062" cy="985520"/>
            </a:xfrm>
            <a:prstGeom prst="rec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37" name="ZoneTexte 36"/>
            <p:cNvSpPr txBox="1"/>
            <p:nvPr/>
          </p:nvSpPr>
          <p:spPr>
            <a:xfrm>
              <a:off x="5885387" y="2544583"/>
              <a:ext cx="1885453" cy="246221"/>
            </a:xfrm>
            <a:prstGeom prst="rect">
              <a:avLst/>
            </a:prstGeom>
            <a:noFill/>
          </p:spPr>
          <p:txBody>
            <a:bodyPr wrap="none" rtlCol="0">
              <a:spAutoFit/>
            </a:bodyPr>
            <a:lstStyle/>
            <a:p>
              <a:r>
                <a:rPr lang="fr-FR" sz="1000" dirty="0"/>
                <a:t>- 3,2 % (IC 95 % : - 4,7 ; - 2,1)</a:t>
              </a:r>
            </a:p>
          </p:txBody>
        </p:sp>
        <p:cxnSp>
          <p:nvCxnSpPr>
            <p:cNvPr id="38" name="Connecteur droit 37"/>
            <p:cNvCxnSpPr/>
            <p:nvPr/>
          </p:nvCxnSpPr>
          <p:spPr bwMode="auto">
            <a:xfrm>
              <a:off x="6218426" y="2799205"/>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39" name="Connecteur droit 38"/>
            <p:cNvCxnSpPr/>
            <p:nvPr/>
          </p:nvCxnSpPr>
          <p:spPr bwMode="auto">
            <a:xfrm>
              <a:off x="7262535" y="2799205"/>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40" name="Connecteur droit 39"/>
            <p:cNvCxnSpPr/>
            <p:nvPr/>
          </p:nvCxnSpPr>
          <p:spPr bwMode="auto">
            <a:xfrm flipH="1">
              <a:off x="6218427" y="2944926"/>
              <a:ext cx="1040129"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
          <p:nvSpPr>
            <p:cNvPr id="41" name="Ellipse 40"/>
            <p:cNvSpPr/>
            <p:nvPr/>
          </p:nvSpPr>
          <p:spPr bwMode="auto">
            <a:xfrm>
              <a:off x="6763289" y="2915255"/>
              <a:ext cx="59342" cy="59342"/>
            </a:xfrm>
            <a:prstGeom prst="ellipse">
              <a:avLst/>
            </a:prstGeom>
            <a:solidFill>
              <a:schemeClr val="accent6"/>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43" name="ZoneTexte 42"/>
            <p:cNvSpPr txBox="1"/>
            <p:nvPr/>
          </p:nvSpPr>
          <p:spPr>
            <a:xfrm>
              <a:off x="5555227" y="3455576"/>
              <a:ext cx="298480" cy="246221"/>
            </a:xfrm>
            <a:prstGeom prst="rect">
              <a:avLst/>
            </a:prstGeom>
            <a:noFill/>
          </p:spPr>
          <p:txBody>
            <a:bodyPr wrap="none" rtlCol="0">
              <a:spAutoFit/>
            </a:bodyPr>
            <a:lstStyle/>
            <a:p>
              <a:r>
                <a:rPr lang="fr-FR" sz="1000" dirty="0"/>
                <a:t>-6</a:t>
              </a:r>
            </a:p>
          </p:txBody>
        </p:sp>
        <p:sp>
          <p:nvSpPr>
            <p:cNvPr id="44" name="ZoneTexte 43"/>
            <p:cNvSpPr txBox="1"/>
            <p:nvPr/>
          </p:nvSpPr>
          <p:spPr>
            <a:xfrm>
              <a:off x="5968768" y="3455576"/>
              <a:ext cx="298480" cy="246221"/>
            </a:xfrm>
            <a:prstGeom prst="rect">
              <a:avLst/>
            </a:prstGeom>
            <a:noFill/>
          </p:spPr>
          <p:txBody>
            <a:bodyPr wrap="none" rtlCol="0">
              <a:spAutoFit/>
            </a:bodyPr>
            <a:lstStyle/>
            <a:p>
              <a:r>
                <a:rPr lang="fr-FR" sz="1000" dirty="0"/>
                <a:t>-5</a:t>
              </a:r>
            </a:p>
          </p:txBody>
        </p:sp>
        <p:sp>
          <p:nvSpPr>
            <p:cNvPr id="45" name="ZoneTexte 44"/>
            <p:cNvSpPr txBox="1"/>
            <p:nvPr/>
          </p:nvSpPr>
          <p:spPr>
            <a:xfrm>
              <a:off x="6340635" y="3455576"/>
              <a:ext cx="298480" cy="246221"/>
            </a:xfrm>
            <a:prstGeom prst="rect">
              <a:avLst/>
            </a:prstGeom>
            <a:noFill/>
          </p:spPr>
          <p:txBody>
            <a:bodyPr wrap="none" rtlCol="0">
              <a:spAutoFit/>
            </a:bodyPr>
            <a:lstStyle/>
            <a:p>
              <a:r>
                <a:rPr lang="fr-FR" sz="1000" dirty="0"/>
                <a:t>-4</a:t>
              </a:r>
            </a:p>
          </p:txBody>
        </p:sp>
        <p:sp>
          <p:nvSpPr>
            <p:cNvPr id="46" name="ZoneTexte 45"/>
            <p:cNvSpPr txBox="1"/>
            <p:nvPr/>
          </p:nvSpPr>
          <p:spPr>
            <a:xfrm>
              <a:off x="6702839" y="3455576"/>
              <a:ext cx="298480" cy="246221"/>
            </a:xfrm>
            <a:prstGeom prst="rect">
              <a:avLst/>
            </a:prstGeom>
            <a:noFill/>
          </p:spPr>
          <p:txBody>
            <a:bodyPr wrap="none" rtlCol="0">
              <a:spAutoFit/>
            </a:bodyPr>
            <a:lstStyle/>
            <a:p>
              <a:r>
                <a:rPr lang="fr-FR" sz="1000" dirty="0"/>
                <a:t>-3</a:t>
              </a:r>
            </a:p>
          </p:txBody>
        </p:sp>
        <p:sp>
          <p:nvSpPr>
            <p:cNvPr id="47" name="ZoneTexte 46"/>
            <p:cNvSpPr txBox="1"/>
            <p:nvPr/>
          </p:nvSpPr>
          <p:spPr>
            <a:xfrm>
              <a:off x="7113295" y="3455576"/>
              <a:ext cx="298480" cy="246221"/>
            </a:xfrm>
            <a:prstGeom prst="rect">
              <a:avLst/>
            </a:prstGeom>
            <a:noFill/>
          </p:spPr>
          <p:txBody>
            <a:bodyPr wrap="none" rtlCol="0">
              <a:spAutoFit/>
            </a:bodyPr>
            <a:lstStyle/>
            <a:p>
              <a:r>
                <a:rPr lang="fr-FR" sz="1000" dirty="0"/>
                <a:t>-2</a:t>
              </a:r>
            </a:p>
          </p:txBody>
        </p:sp>
        <p:sp>
          <p:nvSpPr>
            <p:cNvPr id="49" name="ZoneTexte 48"/>
            <p:cNvSpPr txBox="1"/>
            <p:nvPr/>
          </p:nvSpPr>
          <p:spPr>
            <a:xfrm>
              <a:off x="7502725" y="3455576"/>
              <a:ext cx="298480" cy="246221"/>
            </a:xfrm>
            <a:prstGeom prst="rect">
              <a:avLst/>
            </a:prstGeom>
            <a:noFill/>
          </p:spPr>
          <p:txBody>
            <a:bodyPr wrap="none" rtlCol="0">
              <a:spAutoFit/>
            </a:bodyPr>
            <a:lstStyle/>
            <a:p>
              <a:r>
                <a:rPr lang="fr-FR" sz="1000" dirty="0"/>
                <a:t>-1</a:t>
              </a:r>
            </a:p>
          </p:txBody>
        </p:sp>
        <p:sp>
          <p:nvSpPr>
            <p:cNvPr id="50" name="ZoneTexte 49"/>
            <p:cNvSpPr txBox="1"/>
            <p:nvPr/>
          </p:nvSpPr>
          <p:spPr>
            <a:xfrm>
              <a:off x="7906545" y="3455576"/>
              <a:ext cx="255198" cy="246221"/>
            </a:xfrm>
            <a:prstGeom prst="rect">
              <a:avLst/>
            </a:prstGeom>
            <a:noFill/>
          </p:spPr>
          <p:txBody>
            <a:bodyPr wrap="none" rtlCol="0">
              <a:spAutoFit/>
            </a:bodyPr>
            <a:lstStyle/>
            <a:p>
              <a:r>
                <a:rPr lang="fr-FR" sz="1000" dirty="0"/>
                <a:t>0</a:t>
              </a:r>
            </a:p>
          </p:txBody>
        </p:sp>
        <p:sp>
          <p:nvSpPr>
            <p:cNvPr id="51" name="ZoneTexte 50"/>
            <p:cNvSpPr txBox="1"/>
            <p:nvPr/>
          </p:nvSpPr>
          <p:spPr>
            <a:xfrm>
              <a:off x="8258888" y="3455576"/>
              <a:ext cx="330540" cy="246221"/>
            </a:xfrm>
            <a:prstGeom prst="rect">
              <a:avLst/>
            </a:prstGeom>
            <a:noFill/>
          </p:spPr>
          <p:txBody>
            <a:bodyPr wrap="none" rtlCol="0">
              <a:spAutoFit/>
            </a:bodyPr>
            <a:lstStyle/>
            <a:p>
              <a:r>
                <a:rPr lang="fr-FR" sz="1000" dirty="0"/>
                <a:t>+1</a:t>
              </a:r>
            </a:p>
          </p:txBody>
        </p:sp>
        <p:sp>
          <p:nvSpPr>
            <p:cNvPr id="52" name="ZoneTexte 51"/>
            <p:cNvSpPr txBox="1"/>
            <p:nvPr/>
          </p:nvSpPr>
          <p:spPr>
            <a:xfrm>
              <a:off x="8641963" y="3455576"/>
              <a:ext cx="330540" cy="246221"/>
            </a:xfrm>
            <a:prstGeom prst="rect">
              <a:avLst/>
            </a:prstGeom>
            <a:noFill/>
          </p:spPr>
          <p:txBody>
            <a:bodyPr wrap="none" rtlCol="0">
              <a:spAutoFit/>
            </a:bodyPr>
            <a:lstStyle/>
            <a:p>
              <a:r>
                <a:rPr lang="fr-FR" sz="1000" dirty="0"/>
                <a:t>+2</a:t>
              </a:r>
            </a:p>
          </p:txBody>
        </p:sp>
        <p:sp>
          <p:nvSpPr>
            <p:cNvPr id="53" name="ZoneTexte 52"/>
            <p:cNvSpPr txBox="1"/>
            <p:nvPr/>
          </p:nvSpPr>
          <p:spPr>
            <a:xfrm>
              <a:off x="6554832" y="2236216"/>
              <a:ext cx="1539204" cy="246221"/>
            </a:xfrm>
            <a:prstGeom prst="rect">
              <a:avLst/>
            </a:prstGeom>
            <a:noFill/>
          </p:spPr>
          <p:txBody>
            <a:bodyPr wrap="none" rtlCol="0">
              <a:spAutoFit/>
            </a:bodyPr>
            <a:lstStyle/>
            <a:p>
              <a:pPr algn="ctr"/>
              <a:r>
                <a:rPr lang="fr-FR" sz="1000" dirty="0"/>
                <a:t>Différence de sensibilité</a:t>
              </a:r>
            </a:p>
          </p:txBody>
        </p:sp>
        <p:sp>
          <p:nvSpPr>
            <p:cNvPr id="55" name="Rectangle 54"/>
            <p:cNvSpPr/>
            <p:nvPr/>
          </p:nvSpPr>
          <p:spPr bwMode="auto">
            <a:xfrm>
              <a:off x="5580063" y="3908876"/>
              <a:ext cx="3421062" cy="985520"/>
            </a:xfrm>
            <a:prstGeom prst="rec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cxnSp>
          <p:nvCxnSpPr>
            <p:cNvPr id="56" name="Connecteur droit 55"/>
            <p:cNvCxnSpPr/>
            <p:nvPr/>
          </p:nvCxnSpPr>
          <p:spPr bwMode="auto">
            <a:xfrm>
              <a:off x="7306434" y="3908876"/>
              <a:ext cx="0" cy="985520"/>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57" name="Connecteur droit 56"/>
            <p:cNvCxnSpPr/>
            <p:nvPr/>
          </p:nvCxnSpPr>
          <p:spPr bwMode="auto">
            <a:xfrm>
              <a:off x="6166028" y="3908876"/>
              <a:ext cx="0" cy="985520"/>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59" name="ZoneTexte 58"/>
            <p:cNvSpPr txBox="1"/>
            <p:nvPr/>
          </p:nvSpPr>
          <p:spPr>
            <a:xfrm>
              <a:off x="6235895" y="4016661"/>
              <a:ext cx="1917513" cy="246221"/>
            </a:xfrm>
            <a:prstGeom prst="rect">
              <a:avLst/>
            </a:prstGeom>
            <a:solidFill>
              <a:schemeClr val="bg1"/>
            </a:solidFill>
          </p:spPr>
          <p:txBody>
            <a:bodyPr wrap="none" rtlCol="0">
              <a:spAutoFit/>
            </a:bodyPr>
            <a:lstStyle/>
            <a:p>
              <a:r>
                <a:rPr lang="fr-FR" sz="1000" dirty="0"/>
                <a:t>- 0,6 % (IC 95 % : - 3,6 ; + 1,8)</a:t>
              </a:r>
            </a:p>
          </p:txBody>
        </p:sp>
        <p:cxnSp>
          <p:nvCxnSpPr>
            <p:cNvPr id="60" name="Connecteur droit 59"/>
            <p:cNvCxnSpPr/>
            <p:nvPr/>
          </p:nvCxnSpPr>
          <p:spPr bwMode="auto">
            <a:xfrm>
              <a:off x="5908738" y="4144641"/>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1" name="Connecteur droit 60"/>
            <p:cNvCxnSpPr/>
            <p:nvPr/>
          </p:nvCxnSpPr>
          <p:spPr bwMode="auto">
            <a:xfrm>
              <a:off x="7991348" y="4144641"/>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2" name="Connecteur droit 61"/>
            <p:cNvCxnSpPr/>
            <p:nvPr/>
          </p:nvCxnSpPr>
          <p:spPr bwMode="auto">
            <a:xfrm flipH="1">
              <a:off x="5904488" y="4290362"/>
              <a:ext cx="2086860"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
          <p:nvSpPr>
            <p:cNvPr id="63" name="Ellipse 62"/>
            <p:cNvSpPr/>
            <p:nvPr/>
          </p:nvSpPr>
          <p:spPr bwMode="auto">
            <a:xfrm>
              <a:off x="7062044" y="4260691"/>
              <a:ext cx="59342" cy="59342"/>
            </a:xfrm>
            <a:prstGeom prst="ellipse">
              <a:avLst/>
            </a:prstGeom>
            <a:solidFill>
              <a:schemeClr val="accent6"/>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65" name="ZoneTexte 64"/>
            <p:cNvSpPr txBox="1"/>
            <p:nvPr/>
          </p:nvSpPr>
          <p:spPr>
            <a:xfrm>
              <a:off x="5595197" y="4855729"/>
              <a:ext cx="298480" cy="246221"/>
            </a:xfrm>
            <a:prstGeom prst="rect">
              <a:avLst/>
            </a:prstGeom>
            <a:noFill/>
          </p:spPr>
          <p:txBody>
            <a:bodyPr wrap="none" rtlCol="0">
              <a:spAutoFit/>
            </a:bodyPr>
            <a:lstStyle/>
            <a:p>
              <a:r>
                <a:rPr lang="fr-FR" sz="1000" dirty="0"/>
                <a:t>-4</a:t>
              </a:r>
            </a:p>
          </p:txBody>
        </p:sp>
        <p:sp>
          <p:nvSpPr>
            <p:cNvPr id="66" name="ZoneTexte 65"/>
            <p:cNvSpPr txBox="1"/>
            <p:nvPr/>
          </p:nvSpPr>
          <p:spPr>
            <a:xfrm>
              <a:off x="6016788" y="4855729"/>
              <a:ext cx="298480" cy="246221"/>
            </a:xfrm>
            <a:prstGeom prst="rect">
              <a:avLst/>
            </a:prstGeom>
            <a:noFill/>
          </p:spPr>
          <p:txBody>
            <a:bodyPr wrap="none" rtlCol="0">
              <a:spAutoFit/>
            </a:bodyPr>
            <a:lstStyle/>
            <a:p>
              <a:r>
                <a:rPr lang="fr-FR" sz="1000" dirty="0"/>
                <a:t>-3</a:t>
              </a:r>
            </a:p>
          </p:txBody>
        </p:sp>
        <p:sp>
          <p:nvSpPr>
            <p:cNvPr id="67" name="ZoneTexte 66"/>
            <p:cNvSpPr txBox="1"/>
            <p:nvPr/>
          </p:nvSpPr>
          <p:spPr>
            <a:xfrm>
              <a:off x="6375292" y="4855729"/>
              <a:ext cx="298480" cy="246221"/>
            </a:xfrm>
            <a:prstGeom prst="rect">
              <a:avLst/>
            </a:prstGeom>
            <a:noFill/>
          </p:spPr>
          <p:txBody>
            <a:bodyPr wrap="none" rtlCol="0">
              <a:spAutoFit/>
            </a:bodyPr>
            <a:lstStyle/>
            <a:p>
              <a:r>
                <a:rPr lang="fr-FR" sz="1000" dirty="0"/>
                <a:t>-2</a:t>
              </a:r>
            </a:p>
          </p:txBody>
        </p:sp>
        <p:sp>
          <p:nvSpPr>
            <p:cNvPr id="68" name="ZoneTexte 67"/>
            <p:cNvSpPr txBox="1"/>
            <p:nvPr/>
          </p:nvSpPr>
          <p:spPr>
            <a:xfrm>
              <a:off x="6758708" y="4855729"/>
              <a:ext cx="298480" cy="246221"/>
            </a:xfrm>
            <a:prstGeom prst="rect">
              <a:avLst/>
            </a:prstGeom>
            <a:noFill/>
          </p:spPr>
          <p:txBody>
            <a:bodyPr wrap="none" rtlCol="0">
              <a:spAutoFit/>
            </a:bodyPr>
            <a:lstStyle/>
            <a:p>
              <a:r>
                <a:rPr lang="fr-FR" sz="1000" dirty="0"/>
                <a:t>-1</a:t>
              </a:r>
            </a:p>
          </p:txBody>
        </p:sp>
        <p:sp>
          <p:nvSpPr>
            <p:cNvPr id="70" name="ZoneTexte 69"/>
            <p:cNvSpPr txBox="1"/>
            <p:nvPr/>
          </p:nvSpPr>
          <p:spPr>
            <a:xfrm>
              <a:off x="7178835" y="4855729"/>
              <a:ext cx="255198" cy="246221"/>
            </a:xfrm>
            <a:prstGeom prst="rect">
              <a:avLst/>
            </a:prstGeom>
            <a:noFill/>
          </p:spPr>
          <p:txBody>
            <a:bodyPr wrap="none" rtlCol="0">
              <a:spAutoFit/>
            </a:bodyPr>
            <a:lstStyle/>
            <a:p>
              <a:r>
                <a:rPr lang="fr-FR" sz="1000" dirty="0"/>
                <a:t>0</a:t>
              </a:r>
            </a:p>
          </p:txBody>
        </p:sp>
        <p:sp>
          <p:nvSpPr>
            <p:cNvPr id="71" name="ZoneTexte 70"/>
            <p:cNvSpPr txBox="1"/>
            <p:nvPr/>
          </p:nvSpPr>
          <p:spPr>
            <a:xfrm>
              <a:off x="7527276" y="4855729"/>
              <a:ext cx="330540" cy="246221"/>
            </a:xfrm>
            <a:prstGeom prst="rect">
              <a:avLst/>
            </a:prstGeom>
            <a:noFill/>
          </p:spPr>
          <p:txBody>
            <a:bodyPr wrap="none" rtlCol="0">
              <a:spAutoFit/>
            </a:bodyPr>
            <a:lstStyle/>
            <a:p>
              <a:r>
                <a:rPr lang="fr-FR" sz="1000" dirty="0"/>
                <a:t>+1</a:t>
              </a:r>
            </a:p>
          </p:txBody>
        </p:sp>
        <p:sp>
          <p:nvSpPr>
            <p:cNvPr id="72" name="ZoneTexte 71"/>
            <p:cNvSpPr txBox="1"/>
            <p:nvPr/>
          </p:nvSpPr>
          <p:spPr>
            <a:xfrm>
              <a:off x="7868874" y="4855729"/>
              <a:ext cx="330540" cy="246221"/>
            </a:xfrm>
            <a:prstGeom prst="rect">
              <a:avLst/>
            </a:prstGeom>
            <a:noFill/>
          </p:spPr>
          <p:txBody>
            <a:bodyPr wrap="none" rtlCol="0">
              <a:spAutoFit/>
            </a:bodyPr>
            <a:lstStyle/>
            <a:p>
              <a:r>
                <a:rPr lang="fr-FR" sz="1000" dirty="0"/>
                <a:t>+2</a:t>
              </a:r>
            </a:p>
          </p:txBody>
        </p:sp>
        <p:sp>
          <p:nvSpPr>
            <p:cNvPr id="73" name="ZoneTexte 72"/>
            <p:cNvSpPr txBox="1"/>
            <p:nvPr/>
          </p:nvSpPr>
          <p:spPr>
            <a:xfrm>
              <a:off x="8258914" y="4855729"/>
              <a:ext cx="330540" cy="246221"/>
            </a:xfrm>
            <a:prstGeom prst="rect">
              <a:avLst/>
            </a:prstGeom>
            <a:noFill/>
          </p:spPr>
          <p:txBody>
            <a:bodyPr wrap="none" rtlCol="0">
              <a:spAutoFit/>
            </a:bodyPr>
            <a:lstStyle/>
            <a:p>
              <a:r>
                <a:rPr lang="fr-FR" sz="1000" dirty="0"/>
                <a:t>+3</a:t>
              </a:r>
            </a:p>
          </p:txBody>
        </p:sp>
        <p:sp>
          <p:nvSpPr>
            <p:cNvPr id="74" name="ZoneTexte 73"/>
            <p:cNvSpPr txBox="1"/>
            <p:nvPr/>
          </p:nvSpPr>
          <p:spPr>
            <a:xfrm>
              <a:off x="8641963" y="4855729"/>
              <a:ext cx="330540" cy="246221"/>
            </a:xfrm>
            <a:prstGeom prst="rect">
              <a:avLst/>
            </a:prstGeom>
            <a:noFill/>
          </p:spPr>
          <p:txBody>
            <a:bodyPr wrap="none" rtlCol="0">
              <a:spAutoFit/>
            </a:bodyPr>
            <a:lstStyle/>
            <a:p>
              <a:r>
                <a:rPr lang="fr-FR" sz="1000" dirty="0"/>
                <a:t>+4</a:t>
              </a:r>
            </a:p>
          </p:txBody>
        </p:sp>
        <p:sp>
          <p:nvSpPr>
            <p:cNvPr id="79" name="Rectangle 78"/>
            <p:cNvSpPr/>
            <p:nvPr/>
          </p:nvSpPr>
          <p:spPr bwMode="auto">
            <a:xfrm>
              <a:off x="5580063" y="5292540"/>
              <a:ext cx="3421062" cy="985520"/>
            </a:xfrm>
            <a:prstGeom prst="rect">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cxnSp>
          <p:nvCxnSpPr>
            <p:cNvPr id="80" name="Connecteur droit 79"/>
            <p:cNvCxnSpPr/>
            <p:nvPr/>
          </p:nvCxnSpPr>
          <p:spPr bwMode="auto">
            <a:xfrm>
              <a:off x="7306434" y="5292540"/>
              <a:ext cx="0" cy="985520"/>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81" name="Connecteur droit 80"/>
            <p:cNvCxnSpPr/>
            <p:nvPr/>
          </p:nvCxnSpPr>
          <p:spPr bwMode="auto">
            <a:xfrm>
              <a:off x="6165912" y="5270613"/>
              <a:ext cx="0" cy="985520"/>
            </a:xfrm>
            <a:prstGeom prst="line">
              <a:avLst/>
            </a:prstGeom>
            <a:solidFill>
              <a:schemeClr val="accent1"/>
            </a:solidFill>
            <a:ln w="9525" cap="flat" cmpd="sng" algn="ctr">
              <a:solidFill>
                <a:schemeClr val="tx1"/>
              </a:solidFill>
              <a:prstDash val="dash"/>
              <a:round/>
              <a:headEnd type="none" w="med" len="med"/>
              <a:tailEnd type="none" w="med" len="med"/>
            </a:ln>
            <a:effectLst/>
          </p:spPr>
        </p:cxnSp>
        <p:sp>
          <p:nvSpPr>
            <p:cNvPr id="83" name="ZoneTexte 82"/>
            <p:cNvSpPr txBox="1"/>
            <p:nvPr/>
          </p:nvSpPr>
          <p:spPr>
            <a:xfrm>
              <a:off x="6639115" y="5380242"/>
              <a:ext cx="1949573" cy="246221"/>
            </a:xfrm>
            <a:prstGeom prst="rect">
              <a:avLst/>
            </a:prstGeom>
            <a:solidFill>
              <a:schemeClr val="bg1"/>
            </a:solidFill>
          </p:spPr>
          <p:txBody>
            <a:bodyPr wrap="none" rtlCol="0">
              <a:spAutoFit/>
            </a:bodyPr>
            <a:lstStyle/>
            <a:p>
              <a:r>
                <a:rPr lang="fr-FR" sz="1000" dirty="0"/>
                <a:t>+ 0,3 % (IC 95 % : - 0,9 ; + 1,7)</a:t>
              </a:r>
            </a:p>
          </p:txBody>
        </p:sp>
        <p:sp>
          <p:nvSpPr>
            <p:cNvPr id="89" name="ZoneTexte 88"/>
            <p:cNvSpPr txBox="1"/>
            <p:nvPr/>
          </p:nvSpPr>
          <p:spPr>
            <a:xfrm>
              <a:off x="5595197" y="6239393"/>
              <a:ext cx="298480" cy="246221"/>
            </a:xfrm>
            <a:prstGeom prst="rect">
              <a:avLst/>
            </a:prstGeom>
            <a:noFill/>
          </p:spPr>
          <p:txBody>
            <a:bodyPr wrap="none" rtlCol="0">
              <a:spAutoFit/>
            </a:bodyPr>
            <a:lstStyle/>
            <a:p>
              <a:r>
                <a:rPr lang="fr-FR" sz="1000" dirty="0"/>
                <a:t>-4</a:t>
              </a:r>
            </a:p>
          </p:txBody>
        </p:sp>
        <p:sp>
          <p:nvSpPr>
            <p:cNvPr id="90" name="ZoneTexte 89"/>
            <p:cNvSpPr txBox="1"/>
            <p:nvPr/>
          </p:nvSpPr>
          <p:spPr>
            <a:xfrm>
              <a:off x="6016788" y="6239393"/>
              <a:ext cx="298480" cy="246221"/>
            </a:xfrm>
            <a:prstGeom prst="rect">
              <a:avLst/>
            </a:prstGeom>
            <a:noFill/>
          </p:spPr>
          <p:txBody>
            <a:bodyPr wrap="none" rtlCol="0">
              <a:spAutoFit/>
            </a:bodyPr>
            <a:lstStyle/>
            <a:p>
              <a:r>
                <a:rPr lang="fr-FR" sz="1000" dirty="0"/>
                <a:t>-3</a:t>
              </a:r>
            </a:p>
          </p:txBody>
        </p:sp>
        <p:sp>
          <p:nvSpPr>
            <p:cNvPr id="91" name="ZoneTexte 90"/>
            <p:cNvSpPr txBox="1"/>
            <p:nvPr/>
          </p:nvSpPr>
          <p:spPr>
            <a:xfrm>
              <a:off x="6375292" y="6239393"/>
              <a:ext cx="298480" cy="246221"/>
            </a:xfrm>
            <a:prstGeom prst="rect">
              <a:avLst/>
            </a:prstGeom>
            <a:noFill/>
          </p:spPr>
          <p:txBody>
            <a:bodyPr wrap="none" rtlCol="0">
              <a:spAutoFit/>
            </a:bodyPr>
            <a:lstStyle/>
            <a:p>
              <a:r>
                <a:rPr lang="fr-FR" sz="1000" dirty="0"/>
                <a:t>-2</a:t>
              </a:r>
            </a:p>
          </p:txBody>
        </p:sp>
        <p:sp>
          <p:nvSpPr>
            <p:cNvPr id="92" name="ZoneTexte 91"/>
            <p:cNvSpPr txBox="1"/>
            <p:nvPr/>
          </p:nvSpPr>
          <p:spPr>
            <a:xfrm>
              <a:off x="6758708" y="6239393"/>
              <a:ext cx="298480" cy="246221"/>
            </a:xfrm>
            <a:prstGeom prst="rect">
              <a:avLst/>
            </a:prstGeom>
            <a:noFill/>
          </p:spPr>
          <p:txBody>
            <a:bodyPr wrap="none" rtlCol="0">
              <a:spAutoFit/>
            </a:bodyPr>
            <a:lstStyle/>
            <a:p>
              <a:r>
                <a:rPr lang="fr-FR" sz="1000" dirty="0"/>
                <a:t>-1</a:t>
              </a:r>
            </a:p>
          </p:txBody>
        </p:sp>
        <p:sp>
          <p:nvSpPr>
            <p:cNvPr id="93" name="ZoneTexte 92"/>
            <p:cNvSpPr txBox="1"/>
            <p:nvPr/>
          </p:nvSpPr>
          <p:spPr>
            <a:xfrm>
              <a:off x="7178835" y="6239393"/>
              <a:ext cx="255198" cy="246221"/>
            </a:xfrm>
            <a:prstGeom prst="rect">
              <a:avLst/>
            </a:prstGeom>
            <a:noFill/>
          </p:spPr>
          <p:txBody>
            <a:bodyPr wrap="none" rtlCol="0">
              <a:spAutoFit/>
            </a:bodyPr>
            <a:lstStyle/>
            <a:p>
              <a:r>
                <a:rPr lang="fr-FR" sz="1000" dirty="0"/>
                <a:t>0</a:t>
              </a:r>
            </a:p>
          </p:txBody>
        </p:sp>
        <p:sp>
          <p:nvSpPr>
            <p:cNvPr id="94" name="ZoneTexte 93"/>
            <p:cNvSpPr txBox="1"/>
            <p:nvPr/>
          </p:nvSpPr>
          <p:spPr>
            <a:xfrm>
              <a:off x="7527276" y="6239393"/>
              <a:ext cx="330540" cy="246221"/>
            </a:xfrm>
            <a:prstGeom prst="rect">
              <a:avLst/>
            </a:prstGeom>
            <a:noFill/>
          </p:spPr>
          <p:txBody>
            <a:bodyPr wrap="none" rtlCol="0">
              <a:spAutoFit/>
            </a:bodyPr>
            <a:lstStyle/>
            <a:p>
              <a:r>
                <a:rPr lang="fr-FR" sz="1000" dirty="0"/>
                <a:t>+1</a:t>
              </a:r>
            </a:p>
          </p:txBody>
        </p:sp>
        <p:sp>
          <p:nvSpPr>
            <p:cNvPr id="95" name="ZoneTexte 94"/>
            <p:cNvSpPr txBox="1"/>
            <p:nvPr/>
          </p:nvSpPr>
          <p:spPr>
            <a:xfrm>
              <a:off x="7868874" y="6239393"/>
              <a:ext cx="330540" cy="246221"/>
            </a:xfrm>
            <a:prstGeom prst="rect">
              <a:avLst/>
            </a:prstGeom>
            <a:noFill/>
          </p:spPr>
          <p:txBody>
            <a:bodyPr wrap="none" rtlCol="0">
              <a:spAutoFit/>
            </a:bodyPr>
            <a:lstStyle/>
            <a:p>
              <a:r>
                <a:rPr lang="fr-FR" sz="1000" dirty="0"/>
                <a:t>+2</a:t>
              </a:r>
            </a:p>
          </p:txBody>
        </p:sp>
        <p:sp>
          <p:nvSpPr>
            <p:cNvPr id="96" name="ZoneTexte 95"/>
            <p:cNvSpPr txBox="1"/>
            <p:nvPr/>
          </p:nvSpPr>
          <p:spPr>
            <a:xfrm>
              <a:off x="8258914" y="6239393"/>
              <a:ext cx="330540" cy="246221"/>
            </a:xfrm>
            <a:prstGeom prst="rect">
              <a:avLst/>
            </a:prstGeom>
            <a:noFill/>
          </p:spPr>
          <p:txBody>
            <a:bodyPr wrap="none" rtlCol="0">
              <a:spAutoFit/>
            </a:bodyPr>
            <a:lstStyle/>
            <a:p>
              <a:r>
                <a:rPr lang="fr-FR" sz="1000" dirty="0"/>
                <a:t>+3</a:t>
              </a:r>
            </a:p>
          </p:txBody>
        </p:sp>
        <p:sp>
          <p:nvSpPr>
            <p:cNvPr id="97" name="ZoneTexte 96"/>
            <p:cNvSpPr txBox="1"/>
            <p:nvPr/>
          </p:nvSpPr>
          <p:spPr>
            <a:xfrm>
              <a:off x="8641963" y="6239393"/>
              <a:ext cx="330540" cy="246221"/>
            </a:xfrm>
            <a:prstGeom prst="rect">
              <a:avLst/>
            </a:prstGeom>
            <a:noFill/>
          </p:spPr>
          <p:txBody>
            <a:bodyPr wrap="none" rtlCol="0">
              <a:spAutoFit/>
            </a:bodyPr>
            <a:lstStyle/>
            <a:p>
              <a:r>
                <a:rPr lang="fr-FR" sz="1000" dirty="0"/>
                <a:t>+4</a:t>
              </a:r>
            </a:p>
          </p:txBody>
        </p:sp>
        <p:cxnSp>
          <p:nvCxnSpPr>
            <p:cNvPr id="99" name="Connecteur droit 98"/>
            <p:cNvCxnSpPr/>
            <p:nvPr/>
          </p:nvCxnSpPr>
          <p:spPr bwMode="auto">
            <a:xfrm>
              <a:off x="6931353" y="5587981"/>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00" name="Connecteur droit 99"/>
            <p:cNvCxnSpPr/>
            <p:nvPr/>
          </p:nvCxnSpPr>
          <p:spPr bwMode="auto">
            <a:xfrm>
              <a:off x="7975462" y="5587981"/>
              <a:ext cx="0" cy="288681"/>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01" name="Connecteur droit 100"/>
            <p:cNvCxnSpPr/>
            <p:nvPr/>
          </p:nvCxnSpPr>
          <p:spPr bwMode="auto">
            <a:xfrm flipH="1">
              <a:off x="6931354" y="5733702"/>
              <a:ext cx="1040129"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
          <p:nvSpPr>
            <p:cNvPr id="102" name="Ellipse 101"/>
            <p:cNvSpPr/>
            <p:nvPr/>
          </p:nvSpPr>
          <p:spPr bwMode="auto">
            <a:xfrm>
              <a:off x="7382104" y="5704031"/>
              <a:ext cx="59342" cy="59342"/>
            </a:xfrm>
            <a:prstGeom prst="ellipse">
              <a:avLst/>
            </a:prstGeom>
            <a:solidFill>
              <a:schemeClr val="accent6"/>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2400">
                <a:solidFill>
                  <a:srgbClr val="FFFFFF"/>
                </a:solidFill>
              </a:endParaRPr>
            </a:p>
          </p:txBody>
        </p:sp>
        <p:sp>
          <p:nvSpPr>
            <p:cNvPr id="103" name="ZoneTexte 102"/>
            <p:cNvSpPr txBox="1"/>
            <p:nvPr/>
          </p:nvSpPr>
          <p:spPr>
            <a:xfrm>
              <a:off x="6623413" y="3582753"/>
              <a:ext cx="1539203" cy="246221"/>
            </a:xfrm>
            <a:prstGeom prst="rect">
              <a:avLst/>
            </a:prstGeom>
            <a:noFill/>
          </p:spPr>
          <p:txBody>
            <a:bodyPr wrap="none" rtlCol="0">
              <a:spAutoFit/>
            </a:bodyPr>
            <a:lstStyle/>
            <a:p>
              <a:pPr algn="ctr"/>
              <a:r>
                <a:rPr lang="fr-FR" sz="1000" dirty="0"/>
                <a:t>Différence de spécificité</a:t>
              </a:r>
            </a:p>
          </p:txBody>
        </p:sp>
        <p:sp>
          <p:nvSpPr>
            <p:cNvPr id="84" name="ZoneTexte 83"/>
            <p:cNvSpPr txBox="1"/>
            <p:nvPr/>
          </p:nvSpPr>
          <p:spPr>
            <a:xfrm rot="16200000">
              <a:off x="5688849" y="4481777"/>
              <a:ext cx="710451" cy="246221"/>
            </a:xfrm>
            <a:prstGeom prst="rect">
              <a:avLst/>
            </a:prstGeom>
            <a:noFill/>
          </p:spPr>
          <p:txBody>
            <a:bodyPr wrap="none" rtlCol="0">
              <a:spAutoFit/>
            </a:bodyPr>
            <a:lstStyle/>
            <a:p>
              <a:r>
                <a:rPr lang="fr-FR" sz="1000" dirty="0"/>
                <a:t>Marge NI</a:t>
              </a:r>
            </a:p>
          </p:txBody>
        </p:sp>
        <p:sp>
          <p:nvSpPr>
            <p:cNvPr id="85" name="ZoneTexte 84"/>
            <p:cNvSpPr txBox="1"/>
            <p:nvPr/>
          </p:nvSpPr>
          <p:spPr>
            <a:xfrm>
              <a:off x="6612502" y="4995269"/>
              <a:ext cx="1539204" cy="246221"/>
            </a:xfrm>
            <a:prstGeom prst="rect">
              <a:avLst/>
            </a:prstGeom>
            <a:noFill/>
          </p:spPr>
          <p:txBody>
            <a:bodyPr wrap="none" rtlCol="0">
              <a:spAutoFit/>
            </a:bodyPr>
            <a:lstStyle/>
            <a:p>
              <a:pPr algn="ctr"/>
              <a:r>
                <a:rPr lang="fr-FR" sz="1000" dirty="0"/>
                <a:t>Différence de sensibilité</a:t>
              </a:r>
            </a:p>
          </p:txBody>
        </p:sp>
        <p:sp>
          <p:nvSpPr>
            <p:cNvPr id="86" name="ZoneTexte 85"/>
            <p:cNvSpPr txBox="1"/>
            <p:nvPr/>
          </p:nvSpPr>
          <p:spPr>
            <a:xfrm>
              <a:off x="6539593" y="6371673"/>
              <a:ext cx="1539203" cy="246221"/>
            </a:xfrm>
            <a:prstGeom prst="rect">
              <a:avLst/>
            </a:prstGeom>
            <a:noFill/>
          </p:spPr>
          <p:txBody>
            <a:bodyPr wrap="none" rtlCol="0">
              <a:spAutoFit/>
            </a:bodyPr>
            <a:lstStyle/>
            <a:p>
              <a:pPr algn="ctr"/>
              <a:r>
                <a:rPr lang="fr-FR" sz="1000" dirty="0"/>
                <a:t>Différence de spécificité</a:t>
              </a:r>
            </a:p>
          </p:txBody>
        </p:sp>
        <p:sp>
          <p:nvSpPr>
            <p:cNvPr id="87" name="ZoneTexte 86"/>
            <p:cNvSpPr txBox="1"/>
            <p:nvPr/>
          </p:nvSpPr>
          <p:spPr>
            <a:xfrm rot="16200000">
              <a:off x="5664409" y="5631396"/>
              <a:ext cx="710451" cy="246221"/>
            </a:xfrm>
            <a:prstGeom prst="rect">
              <a:avLst/>
            </a:prstGeom>
            <a:noFill/>
          </p:spPr>
          <p:txBody>
            <a:bodyPr wrap="none" rtlCol="0">
              <a:spAutoFit/>
            </a:bodyPr>
            <a:lstStyle/>
            <a:p>
              <a:r>
                <a:rPr lang="fr-FR" sz="1000" dirty="0"/>
                <a:t>Marge NI</a:t>
              </a:r>
            </a:p>
          </p:txBody>
        </p:sp>
        <p:cxnSp>
          <p:nvCxnSpPr>
            <p:cNvPr id="98" name="Connecteur droit 97"/>
            <p:cNvCxnSpPr/>
            <p:nvPr/>
          </p:nvCxnSpPr>
          <p:spPr bwMode="auto">
            <a:xfrm>
              <a:off x="8034144" y="2498519"/>
              <a:ext cx="0" cy="985520"/>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36" name="ZoneTexte 35"/>
            <p:cNvSpPr txBox="1"/>
            <p:nvPr/>
          </p:nvSpPr>
          <p:spPr>
            <a:xfrm>
              <a:off x="6158784" y="3207040"/>
              <a:ext cx="2835407" cy="276999"/>
            </a:xfrm>
            <a:prstGeom prst="rect">
              <a:avLst/>
            </a:prstGeom>
            <a:solidFill>
              <a:schemeClr val="bg1"/>
            </a:solidFill>
          </p:spPr>
          <p:txBody>
            <a:bodyPr wrap="none" rtlCol="0">
              <a:spAutoFit/>
            </a:bodyPr>
            <a:lstStyle/>
            <a:p>
              <a:pPr algn="r"/>
              <a:r>
                <a:rPr lang="fr-FR" sz="1200" b="1" dirty="0">
                  <a:solidFill>
                    <a:srgbClr val="0070C0"/>
                  </a:solidFill>
                </a:rPr>
                <a:t> Spécificité pour le diagnostic de TB</a:t>
              </a:r>
            </a:p>
          </p:txBody>
        </p:sp>
        <p:sp>
          <p:nvSpPr>
            <p:cNvPr id="58" name="ZoneTexte 57"/>
            <p:cNvSpPr txBox="1"/>
            <p:nvPr/>
          </p:nvSpPr>
          <p:spPr>
            <a:xfrm>
              <a:off x="6408742" y="4617397"/>
              <a:ext cx="2570611" cy="276999"/>
            </a:xfrm>
            <a:prstGeom prst="rect">
              <a:avLst/>
            </a:prstGeom>
            <a:noFill/>
          </p:spPr>
          <p:txBody>
            <a:bodyPr wrap="none" rtlCol="0">
              <a:spAutoFit/>
            </a:bodyPr>
            <a:lstStyle/>
            <a:p>
              <a:pPr algn="r"/>
              <a:r>
                <a:rPr lang="fr-FR" sz="1200" b="1" dirty="0">
                  <a:solidFill>
                    <a:srgbClr val="0070C0"/>
                  </a:solidFill>
                </a:rPr>
                <a:t>Sensibilité pour Résistance à Rif</a:t>
              </a:r>
            </a:p>
          </p:txBody>
        </p:sp>
        <p:sp>
          <p:nvSpPr>
            <p:cNvPr id="82" name="ZoneTexte 81"/>
            <p:cNvSpPr txBox="1"/>
            <p:nvPr/>
          </p:nvSpPr>
          <p:spPr>
            <a:xfrm>
              <a:off x="6408667" y="6001061"/>
              <a:ext cx="2570686" cy="276999"/>
            </a:xfrm>
            <a:prstGeom prst="rect">
              <a:avLst/>
            </a:prstGeom>
            <a:noFill/>
          </p:spPr>
          <p:txBody>
            <a:bodyPr wrap="none" rtlCol="0">
              <a:spAutoFit/>
            </a:bodyPr>
            <a:lstStyle/>
            <a:p>
              <a:pPr algn="r"/>
              <a:r>
                <a:rPr lang="fr-FR" sz="1200" b="1" dirty="0">
                  <a:solidFill>
                    <a:srgbClr val="0070C0"/>
                  </a:solidFill>
                </a:rPr>
                <a:t>Spécificité pour Résistance à Rif</a:t>
              </a:r>
            </a:p>
          </p:txBody>
        </p:sp>
      </p:grpSp>
      <p:sp>
        <p:nvSpPr>
          <p:cNvPr id="3" name="ZoneTexte 2"/>
          <p:cNvSpPr txBox="1"/>
          <p:nvPr/>
        </p:nvSpPr>
        <p:spPr>
          <a:xfrm>
            <a:off x="213361" y="6200775"/>
            <a:ext cx="1396536" cy="276999"/>
          </a:xfrm>
          <a:prstGeom prst="rect">
            <a:avLst/>
          </a:prstGeom>
          <a:noFill/>
        </p:spPr>
        <p:txBody>
          <a:bodyPr wrap="none" rtlCol="0">
            <a:spAutoFit/>
          </a:bodyPr>
          <a:lstStyle/>
          <a:p>
            <a:r>
              <a:rPr lang="fr-FR" sz="1200" dirty="0"/>
              <a:t>NI : non infériorité</a:t>
            </a:r>
          </a:p>
        </p:txBody>
      </p:sp>
      <p:sp>
        <p:nvSpPr>
          <p:cNvPr id="88" name="ZoneTexte 8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146</a:t>
            </a:r>
          </a:p>
        </p:txBody>
      </p:sp>
    </p:spTree>
    <p:extLst>
      <p:ext uri="{BB962C8B-B14F-4D97-AF65-F5344CB8AC3E}">
        <p14:creationId xmlns:p14="http://schemas.microsoft.com/office/powerpoint/2010/main" val="91958246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lnSpc>
                <a:spcPts val="2660"/>
              </a:lnSpc>
              <a:defRPr/>
            </a:pPr>
            <a:r>
              <a:rPr lang="fr-FR" sz="2400" dirty="0" err="1"/>
              <a:t>Bédaquiline</a:t>
            </a:r>
            <a:r>
              <a:rPr lang="fr-FR" sz="2400" dirty="0"/>
              <a:t>, </a:t>
            </a:r>
            <a:r>
              <a:rPr lang="fr-FR" sz="2400" dirty="0" err="1"/>
              <a:t>prétomanide</a:t>
            </a:r>
            <a:r>
              <a:rPr lang="fr-FR" sz="2400" dirty="0"/>
              <a:t>, </a:t>
            </a:r>
            <a:r>
              <a:rPr lang="fr-FR" sz="2400" dirty="0" err="1"/>
              <a:t>moxifloxacine</a:t>
            </a:r>
            <a:r>
              <a:rPr lang="fr-FR" sz="2400" dirty="0"/>
              <a:t> </a:t>
            </a:r>
            <a:br>
              <a:rPr lang="fr-FR" sz="2400" dirty="0"/>
            </a:br>
            <a:r>
              <a:rPr lang="fr-FR" sz="2400" dirty="0"/>
              <a:t>et </a:t>
            </a:r>
            <a:r>
              <a:rPr lang="fr-FR" sz="2400" dirty="0" err="1"/>
              <a:t>pyrazinamide</a:t>
            </a:r>
            <a:r>
              <a:rPr lang="fr-FR" sz="2400" dirty="0"/>
              <a:t> (</a:t>
            </a:r>
            <a:r>
              <a:rPr lang="fr-FR" sz="2400" dirty="0" err="1"/>
              <a:t>BPaMZ</a:t>
            </a:r>
            <a:r>
              <a:rPr lang="fr-FR" sz="2400" dirty="0"/>
              <a:t>) pour le traitement </a:t>
            </a:r>
            <a:br>
              <a:rPr lang="fr-FR" sz="2400" dirty="0"/>
            </a:br>
            <a:r>
              <a:rPr lang="fr-FR" sz="2400" dirty="0"/>
              <a:t>de la tuberculose sensible et </a:t>
            </a:r>
            <a:r>
              <a:rPr lang="fr-FR" sz="2400" dirty="0" err="1"/>
              <a:t>multirésistante</a:t>
            </a:r>
            <a:r>
              <a:rPr lang="fr-FR" sz="2400" dirty="0"/>
              <a:t> (1)</a:t>
            </a:r>
          </a:p>
        </p:txBody>
      </p:sp>
      <p:sp>
        <p:nvSpPr>
          <p:cNvPr id="2" name="Espace réservé du contenu 1"/>
          <p:cNvSpPr>
            <a:spLocks noGrp="1"/>
          </p:cNvSpPr>
          <p:nvPr>
            <p:ph idx="1"/>
          </p:nvPr>
        </p:nvSpPr>
        <p:spPr>
          <a:xfrm>
            <a:off x="284085" y="4415445"/>
            <a:ext cx="8859915" cy="1958721"/>
          </a:xfrm>
        </p:spPr>
        <p:txBody>
          <a:bodyPr/>
          <a:lstStyle/>
          <a:p>
            <a:r>
              <a:rPr lang="fr-FR" sz="1600" b="1" dirty="0">
                <a:solidFill>
                  <a:srgbClr val="0070C0"/>
                </a:solidFill>
              </a:rPr>
              <a:t>Critères d'inclusion</a:t>
            </a:r>
          </a:p>
          <a:p>
            <a:pPr lvl="1"/>
            <a:r>
              <a:rPr lang="fr-FR" sz="1400" dirty="0"/>
              <a:t>Tuberculose pulmonaire avec examen direct positif</a:t>
            </a:r>
          </a:p>
          <a:p>
            <a:pPr lvl="1"/>
            <a:r>
              <a:rPr lang="fr-FR" sz="1400" dirty="0"/>
              <a:t>Si patient VIH + : CD4 &gt; 100/mm</a:t>
            </a:r>
            <a:r>
              <a:rPr lang="fr-FR" sz="1400" baseline="30000" dirty="0"/>
              <a:t>3</a:t>
            </a:r>
            <a:r>
              <a:rPr lang="fr-FR" sz="1400" dirty="0"/>
              <a:t>, pas de maladie opportuniste classant sida, pas de traitement ARV en cours ou nécessaire à court terme</a:t>
            </a:r>
          </a:p>
          <a:p>
            <a:r>
              <a:rPr lang="fr-FR" sz="1600" b="1" dirty="0">
                <a:solidFill>
                  <a:srgbClr val="0070C0"/>
                </a:solidFill>
              </a:rPr>
              <a:t>Critère de jugement</a:t>
            </a:r>
          </a:p>
          <a:p>
            <a:pPr lvl="1"/>
            <a:r>
              <a:rPr lang="fr-FR" sz="1400" dirty="0"/>
              <a:t>Principal : activité bactéricide évaluée par la modification, entre J0 et S8, du délai de </a:t>
            </a:r>
            <a:r>
              <a:rPr lang="fr-FR" sz="1400" dirty="0" err="1"/>
              <a:t>positivation</a:t>
            </a:r>
            <a:r>
              <a:rPr lang="fr-FR" sz="1400" dirty="0"/>
              <a:t> des cultures d’une série de crachats prélevés sur 16h (</a:t>
            </a:r>
            <a:r>
              <a:rPr lang="fr-FR" sz="1400" i="1" dirty="0" err="1"/>
              <a:t>Mycobacterial</a:t>
            </a:r>
            <a:r>
              <a:rPr lang="fr-FR" sz="1400" i="1" dirty="0"/>
              <a:t> </a:t>
            </a:r>
            <a:r>
              <a:rPr lang="fr-FR" sz="1400" i="1" dirty="0" err="1"/>
              <a:t>Growth</a:t>
            </a:r>
            <a:r>
              <a:rPr lang="fr-FR" sz="1400" i="1" dirty="0"/>
              <a:t> </a:t>
            </a:r>
            <a:r>
              <a:rPr lang="fr-FR" sz="1400" i="1" dirty="0" err="1"/>
              <a:t>Indicator</a:t>
            </a:r>
            <a:r>
              <a:rPr lang="fr-FR" sz="1400" i="1" dirty="0"/>
              <a:t> Tube System</a:t>
            </a:r>
            <a:r>
              <a:rPr lang="fr-FR" sz="1050" i="1" dirty="0"/>
              <a:t>)</a:t>
            </a:r>
            <a:endParaRPr lang="fr-FR" sz="1400" dirty="0"/>
          </a:p>
          <a:p>
            <a:pPr lvl="1"/>
            <a:r>
              <a:rPr lang="fr-FR" sz="1400" dirty="0"/>
              <a:t>Taux de négativation des cultures des crachats à S8</a:t>
            </a:r>
            <a:endParaRPr lang="fr-FR" sz="1050" i="1"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latin typeface="Arial"/>
              </a:rPr>
              <a:t>Dawson R, CROI 2017, Abs. 724LB</a:t>
            </a:r>
          </a:p>
        </p:txBody>
      </p:sp>
      <p:sp>
        <p:nvSpPr>
          <p:cNvPr id="3" name="ZoneTexte 2"/>
          <p:cNvSpPr txBox="1"/>
          <p:nvPr/>
        </p:nvSpPr>
        <p:spPr>
          <a:xfrm>
            <a:off x="3801273" y="4096415"/>
            <a:ext cx="5342727" cy="523220"/>
          </a:xfrm>
          <a:prstGeom prst="rect">
            <a:avLst/>
          </a:prstGeom>
          <a:noFill/>
        </p:spPr>
        <p:txBody>
          <a:bodyPr wrap="square" rtlCol="0">
            <a:spAutoFit/>
          </a:bodyPr>
          <a:lstStyle/>
          <a:p>
            <a:r>
              <a:rPr lang="fr-FR" sz="1400" dirty="0">
                <a:latin typeface="Arial"/>
              </a:rPr>
              <a:t>B(dose de charge) : 400 mg/j de J0 à J14 puis 200 mg 3/sem.</a:t>
            </a:r>
          </a:p>
          <a:p>
            <a:r>
              <a:rPr lang="fr-FR" sz="1400" dirty="0">
                <a:latin typeface="Arial"/>
              </a:rPr>
              <a:t>B(simplifié) : 200 mg/j d'emblée, maintenu à cette dose (200 mg/j)</a:t>
            </a:r>
          </a:p>
        </p:txBody>
      </p:sp>
      <p:grpSp>
        <p:nvGrpSpPr>
          <p:cNvPr id="4" name="Groupe 3"/>
          <p:cNvGrpSpPr/>
          <p:nvPr/>
        </p:nvGrpSpPr>
        <p:grpSpPr>
          <a:xfrm>
            <a:off x="115580" y="1096296"/>
            <a:ext cx="8711317" cy="3027847"/>
            <a:chOff x="115580" y="1096296"/>
            <a:chExt cx="8711317" cy="3027847"/>
          </a:xfrm>
        </p:grpSpPr>
        <p:sp>
          <p:nvSpPr>
            <p:cNvPr id="14" name="Text Box 2"/>
            <p:cNvSpPr txBox="1">
              <a:spLocks noChangeArrowheads="1"/>
            </p:cNvSpPr>
            <p:nvPr/>
          </p:nvSpPr>
          <p:spPr bwMode="auto">
            <a:xfrm>
              <a:off x="115580" y="1096296"/>
              <a:ext cx="2982623" cy="400110"/>
            </a:xfrm>
            <a:prstGeom prst="rect">
              <a:avLst/>
            </a:prstGeom>
            <a:noFill/>
            <a:ln w="9525">
              <a:noFill/>
              <a:miter lim="800000"/>
              <a:headEnd/>
              <a:tailEnd/>
            </a:ln>
          </p:spPr>
          <p:txBody>
            <a:bodyPr wrap="square">
              <a:spAutoFit/>
            </a:bodyPr>
            <a:lstStyle/>
            <a:p>
              <a:pPr algn="ctr"/>
              <a:r>
                <a:rPr lang="da-DK" sz="2000" b="1" dirty="0">
                  <a:solidFill>
                    <a:srgbClr val="0070C0"/>
                  </a:solidFill>
                  <a:latin typeface="Calibri" pitchFamily="34" charset="0"/>
                  <a:ea typeface="ＭＳ Ｐゴシック" pitchFamily="34" charset="-128"/>
                </a:rPr>
                <a:t>Schéma de l'étude</a:t>
              </a:r>
            </a:p>
          </p:txBody>
        </p:sp>
        <p:sp>
          <p:nvSpPr>
            <p:cNvPr id="13" name="Ellipse 12"/>
            <p:cNvSpPr/>
            <p:nvPr/>
          </p:nvSpPr>
          <p:spPr bwMode="auto">
            <a:xfrm>
              <a:off x="725875" y="2022802"/>
              <a:ext cx="782474" cy="782474"/>
            </a:xfrm>
            <a:prstGeom prst="ellipse">
              <a:avLst/>
            </a:prstGeom>
            <a:solidFill>
              <a:srgbClr val="0070C0"/>
            </a:solidFill>
            <a:ln w="28575" cap="flat" cmpd="sng" algn="ctr">
              <a:noFill/>
              <a:prstDash val="solid"/>
              <a:round/>
              <a:headEnd type="none" w="med" len="med"/>
              <a:tailEnd type="none" w="med" len="med"/>
            </a:ln>
            <a:effectLst/>
          </p:spPr>
          <p:txBody>
            <a:bodyPr vert="horz" wrap="square" lIns="36000" tIns="36000" rIns="36000" bIns="36000" numCol="1" rtlCol="0" anchor="ctr" anchorCtr="0" compatLnSpc="1">
              <a:prstTxWarp prst="textNoShape">
                <a:avLst/>
              </a:prstTxWarp>
            </a:bodyPr>
            <a:lstStyle/>
            <a:p>
              <a:pPr algn="ctr"/>
              <a:r>
                <a:rPr lang="fr-FR" sz="1200" b="1" dirty="0">
                  <a:solidFill>
                    <a:srgbClr val="FFFFFF"/>
                  </a:solidFill>
                  <a:latin typeface="Arial"/>
                </a:rPr>
                <a:t>BK</a:t>
              </a:r>
            </a:p>
            <a:p>
              <a:pPr algn="ctr"/>
              <a:r>
                <a:rPr lang="fr-FR" sz="1200" b="1" dirty="0">
                  <a:solidFill>
                    <a:srgbClr val="FFFFFF"/>
                  </a:solidFill>
                  <a:latin typeface="Arial"/>
                </a:rPr>
                <a:t>S</a:t>
              </a:r>
            </a:p>
          </p:txBody>
        </p:sp>
        <p:sp>
          <p:nvSpPr>
            <p:cNvPr id="16" name="Ellipse 15"/>
            <p:cNvSpPr/>
            <p:nvPr/>
          </p:nvSpPr>
          <p:spPr bwMode="auto">
            <a:xfrm>
              <a:off x="710570" y="3326364"/>
              <a:ext cx="797779" cy="797779"/>
            </a:xfrm>
            <a:prstGeom prst="ellipse">
              <a:avLst/>
            </a:prstGeom>
            <a:solidFill>
              <a:srgbClr val="0070C0"/>
            </a:solidFill>
            <a:ln w="28575" cap="flat" cmpd="sng" algn="ctr">
              <a:noFill/>
              <a:prstDash val="solid"/>
              <a:round/>
              <a:headEnd type="none" w="med" len="med"/>
              <a:tailEnd type="none" w="med" len="med"/>
            </a:ln>
            <a:effectLst/>
          </p:spPr>
          <p:txBody>
            <a:bodyPr vert="horz" wrap="square" lIns="36000" tIns="36000" rIns="36000" bIns="36000" numCol="1" rtlCol="0" anchor="ctr" anchorCtr="0" compatLnSpc="1">
              <a:prstTxWarp prst="textNoShape">
                <a:avLst/>
              </a:prstTxWarp>
            </a:bodyPr>
            <a:lstStyle/>
            <a:p>
              <a:pPr algn="ctr"/>
              <a:r>
                <a:rPr lang="fr-FR" sz="1200" b="1" dirty="0">
                  <a:solidFill>
                    <a:srgbClr val="FFFFFF"/>
                  </a:solidFill>
                  <a:latin typeface="Arial"/>
                </a:rPr>
                <a:t>BK</a:t>
              </a:r>
            </a:p>
            <a:p>
              <a:pPr algn="ctr"/>
              <a:r>
                <a:rPr lang="fr-FR" sz="1200" b="1" dirty="0">
                  <a:solidFill>
                    <a:srgbClr val="FFFFFF"/>
                  </a:solidFill>
                  <a:latin typeface="Arial"/>
                </a:rPr>
                <a:t>MDR</a:t>
              </a:r>
            </a:p>
          </p:txBody>
        </p:sp>
        <p:sp>
          <p:nvSpPr>
            <p:cNvPr id="15" name="Rectangle à coins arrondis 14"/>
            <p:cNvSpPr/>
            <p:nvPr/>
          </p:nvSpPr>
          <p:spPr bwMode="auto">
            <a:xfrm>
              <a:off x="2976664" y="1365544"/>
              <a:ext cx="1649765" cy="651753"/>
            </a:xfrm>
            <a:prstGeom prst="roundRect">
              <a:avLst/>
            </a:prstGeom>
            <a:solidFill>
              <a:srgbClr val="FFFF00"/>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b="1" dirty="0">
                  <a:latin typeface="Arial"/>
                </a:rPr>
                <a:t>B(dose de charge)</a:t>
              </a:r>
              <a:r>
                <a:rPr lang="fr-FR" sz="1400" b="1" dirty="0" err="1">
                  <a:latin typeface="Arial"/>
                </a:rPr>
                <a:t>PaZ</a:t>
              </a:r>
              <a:endParaRPr lang="fr-FR" sz="1400" b="1" dirty="0">
                <a:latin typeface="Arial"/>
              </a:endParaRPr>
            </a:p>
          </p:txBody>
        </p:sp>
        <p:sp>
          <p:nvSpPr>
            <p:cNvPr id="18" name="Rectangle à coins arrondis 17"/>
            <p:cNvSpPr/>
            <p:nvPr/>
          </p:nvSpPr>
          <p:spPr bwMode="auto">
            <a:xfrm>
              <a:off x="2976664" y="2048177"/>
              <a:ext cx="1649765" cy="651753"/>
            </a:xfrm>
            <a:prstGeom prst="roundRect">
              <a:avLst/>
            </a:prstGeom>
            <a:solidFill>
              <a:srgbClr val="00B0F0"/>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b="1" dirty="0">
                  <a:solidFill>
                    <a:schemeClr val="bg1"/>
                  </a:solidFill>
                  <a:latin typeface="Arial"/>
                </a:rPr>
                <a:t>B(simplifié)</a:t>
              </a:r>
              <a:r>
                <a:rPr lang="fr-FR" sz="1400" b="1" dirty="0" err="1">
                  <a:solidFill>
                    <a:schemeClr val="bg1"/>
                  </a:solidFill>
                  <a:latin typeface="Arial"/>
                </a:rPr>
                <a:t>PaZ</a:t>
              </a:r>
              <a:endParaRPr lang="fr-FR" sz="1400" b="1" dirty="0">
                <a:solidFill>
                  <a:schemeClr val="bg1"/>
                </a:solidFill>
                <a:latin typeface="Arial"/>
              </a:endParaRPr>
            </a:p>
          </p:txBody>
        </p:sp>
        <p:sp>
          <p:nvSpPr>
            <p:cNvPr id="19" name="Rectangle à coins arrondis 18"/>
            <p:cNvSpPr/>
            <p:nvPr/>
          </p:nvSpPr>
          <p:spPr bwMode="auto">
            <a:xfrm>
              <a:off x="2977397" y="2729111"/>
              <a:ext cx="1649765" cy="651753"/>
            </a:xfrm>
            <a:prstGeom prst="roundRect">
              <a:avLst/>
            </a:prstGeom>
            <a:solidFill>
              <a:srgbClr val="33CC33"/>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b="1" dirty="0">
                  <a:solidFill>
                    <a:schemeClr val="bg1"/>
                  </a:solidFill>
                  <a:latin typeface="Arial"/>
                </a:rPr>
                <a:t>HRZE</a:t>
              </a:r>
            </a:p>
          </p:txBody>
        </p:sp>
        <p:sp>
          <p:nvSpPr>
            <p:cNvPr id="20" name="Rectangle à coins arrondis 19"/>
            <p:cNvSpPr/>
            <p:nvPr/>
          </p:nvSpPr>
          <p:spPr bwMode="auto">
            <a:xfrm>
              <a:off x="2977398" y="3401340"/>
              <a:ext cx="1649765" cy="651753"/>
            </a:xfrm>
            <a:prstGeom prst="roundRect">
              <a:avLst/>
            </a:prstGeom>
            <a:solidFill>
              <a:srgbClr val="2D2D8A"/>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b="1" dirty="0" err="1">
                  <a:solidFill>
                    <a:schemeClr val="bg1"/>
                  </a:solidFill>
                  <a:latin typeface="Arial"/>
                </a:rPr>
                <a:t>BPaMZ</a:t>
              </a:r>
              <a:endParaRPr lang="fr-FR" sz="1400" b="1" dirty="0">
                <a:solidFill>
                  <a:schemeClr val="bg1"/>
                </a:solidFill>
                <a:latin typeface="Arial"/>
              </a:endParaRPr>
            </a:p>
          </p:txBody>
        </p:sp>
        <p:sp>
          <p:nvSpPr>
            <p:cNvPr id="21" name="Rectangle à coins arrondis 20"/>
            <p:cNvSpPr/>
            <p:nvPr/>
          </p:nvSpPr>
          <p:spPr bwMode="auto">
            <a:xfrm>
              <a:off x="8119962" y="2368739"/>
              <a:ext cx="706935" cy="177281"/>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dirty="0">
                  <a:latin typeface="Arial"/>
                </a:rPr>
                <a:t>2 ans</a:t>
              </a:r>
            </a:p>
          </p:txBody>
        </p:sp>
        <p:cxnSp>
          <p:nvCxnSpPr>
            <p:cNvPr id="25" name="Connecteur droit avec flèche 24"/>
            <p:cNvCxnSpPr>
              <a:cxnSpLocks/>
              <a:stCxn id="16" idx="6"/>
              <a:endCxn id="20" idx="1"/>
            </p:cNvCxnSpPr>
            <p:nvPr/>
          </p:nvCxnSpPr>
          <p:spPr bwMode="auto">
            <a:xfrm>
              <a:off x="1508349" y="3725254"/>
              <a:ext cx="1469049" cy="1963"/>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cxnSp>
          <p:nvCxnSpPr>
            <p:cNvPr id="43" name="Connecteur en angle 42"/>
            <p:cNvCxnSpPr>
              <a:cxnSpLocks/>
              <a:stCxn id="13" idx="6"/>
              <a:endCxn id="15" idx="1"/>
            </p:cNvCxnSpPr>
            <p:nvPr/>
          </p:nvCxnSpPr>
          <p:spPr bwMode="auto">
            <a:xfrm flipV="1">
              <a:off x="1508349" y="1691421"/>
              <a:ext cx="1468315" cy="722618"/>
            </a:xfrm>
            <a:prstGeom prst="bentConnector3">
              <a:avLst/>
            </a:prstGeom>
            <a:solidFill>
              <a:schemeClr val="accent1"/>
            </a:solidFill>
            <a:ln w="28575" cap="flat" cmpd="sng" algn="ctr">
              <a:solidFill>
                <a:srgbClr val="0070C0"/>
              </a:solidFill>
              <a:prstDash val="solid"/>
              <a:round/>
              <a:headEnd type="none" w="med" len="med"/>
              <a:tailEnd type="triangle"/>
            </a:ln>
            <a:effectLst/>
          </p:spPr>
        </p:cxnSp>
        <p:cxnSp>
          <p:nvCxnSpPr>
            <p:cNvPr id="45" name="Connecteur en angle 44"/>
            <p:cNvCxnSpPr>
              <a:stCxn id="13" idx="6"/>
              <a:endCxn id="18" idx="1"/>
            </p:cNvCxnSpPr>
            <p:nvPr/>
          </p:nvCxnSpPr>
          <p:spPr bwMode="auto">
            <a:xfrm flipV="1">
              <a:off x="1508349" y="2374054"/>
              <a:ext cx="1468315" cy="39985"/>
            </a:xfrm>
            <a:prstGeom prst="bentConnector3">
              <a:avLst/>
            </a:prstGeom>
            <a:solidFill>
              <a:schemeClr val="accent1"/>
            </a:solidFill>
            <a:ln w="28575" cap="flat" cmpd="sng" algn="ctr">
              <a:solidFill>
                <a:srgbClr val="0070C0"/>
              </a:solidFill>
              <a:prstDash val="solid"/>
              <a:round/>
              <a:headEnd type="none" w="med" len="med"/>
              <a:tailEnd type="triangle"/>
            </a:ln>
            <a:effectLst/>
          </p:spPr>
        </p:cxnSp>
        <p:cxnSp>
          <p:nvCxnSpPr>
            <p:cNvPr id="47" name="Connecteur en angle 46"/>
            <p:cNvCxnSpPr>
              <a:stCxn id="13" idx="6"/>
            </p:cNvCxnSpPr>
            <p:nvPr/>
          </p:nvCxnSpPr>
          <p:spPr bwMode="auto">
            <a:xfrm>
              <a:off x="1508349" y="2414039"/>
              <a:ext cx="1469049" cy="600613"/>
            </a:xfrm>
            <a:prstGeom prst="bentConnector3">
              <a:avLst>
                <a:gd name="adj1" fmla="val 50000"/>
              </a:avLst>
            </a:prstGeom>
            <a:solidFill>
              <a:schemeClr val="accent1"/>
            </a:solidFill>
            <a:ln w="28575" cap="flat" cmpd="sng" algn="ctr">
              <a:solidFill>
                <a:srgbClr val="0070C0"/>
              </a:solidFill>
              <a:prstDash val="solid"/>
              <a:round/>
              <a:headEnd type="none" w="med" len="med"/>
              <a:tailEnd type="triangle"/>
            </a:ln>
            <a:effectLst/>
          </p:spPr>
        </p:cxnSp>
        <p:sp>
          <p:nvSpPr>
            <p:cNvPr id="11" name="Rectangle 10"/>
            <p:cNvSpPr/>
            <p:nvPr/>
          </p:nvSpPr>
          <p:spPr>
            <a:xfrm>
              <a:off x="5860561" y="2208318"/>
              <a:ext cx="2259401" cy="276999"/>
            </a:xfrm>
            <a:prstGeom prst="rect">
              <a:avLst/>
            </a:prstGeom>
          </p:spPr>
          <p:txBody>
            <a:bodyPr wrap="none">
              <a:spAutoFit/>
            </a:bodyPr>
            <a:lstStyle/>
            <a:p>
              <a:pPr algn="ctr"/>
              <a:r>
                <a:rPr lang="fr-FR" sz="1200" dirty="0">
                  <a:latin typeface="Arial"/>
                </a:rPr>
                <a:t>Visites : M6, M12, M18 et M24</a:t>
              </a:r>
            </a:p>
          </p:txBody>
        </p:sp>
        <p:sp>
          <p:nvSpPr>
            <p:cNvPr id="34" name="Rectangle à coins arrondis 33"/>
            <p:cNvSpPr/>
            <p:nvPr/>
          </p:nvSpPr>
          <p:spPr bwMode="auto">
            <a:xfrm>
              <a:off x="5303488" y="2346818"/>
              <a:ext cx="432000" cy="243882"/>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fr-FR" sz="1400" dirty="0">
                  <a:latin typeface="Arial"/>
                </a:rPr>
                <a:t>S8</a:t>
              </a:r>
            </a:p>
          </p:txBody>
        </p:sp>
        <p:sp>
          <p:nvSpPr>
            <p:cNvPr id="35" name="Rectangle 34"/>
            <p:cNvSpPr/>
            <p:nvPr/>
          </p:nvSpPr>
          <p:spPr>
            <a:xfrm>
              <a:off x="5062343" y="2725738"/>
              <a:ext cx="985767" cy="738664"/>
            </a:xfrm>
            <a:prstGeom prst="rect">
              <a:avLst/>
            </a:prstGeom>
          </p:spPr>
          <p:txBody>
            <a:bodyPr wrap="none">
              <a:spAutoFit/>
            </a:bodyPr>
            <a:lstStyle/>
            <a:p>
              <a:pPr algn="ctr"/>
              <a:r>
                <a:rPr lang="fr-FR" sz="1400" dirty="0">
                  <a:latin typeface="Arial"/>
                </a:rPr>
                <a:t>Critère de</a:t>
              </a:r>
            </a:p>
            <a:p>
              <a:pPr algn="ctr"/>
              <a:r>
                <a:rPr lang="fr-FR" sz="1400" dirty="0">
                  <a:latin typeface="Arial"/>
                </a:rPr>
                <a:t>Jugement</a:t>
              </a:r>
            </a:p>
            <a:p>
              <a:pPr algn="ctr"/>
              <a:r>
                <a:rPr lang="fr-FR" sz="1400" dirty="0">
                  <a:latin typeface="Arial"/>
                </a:rPr>
                <a:t>principal</a:t>
              </a:r>
            </a:p>
          </p:txBody>
        </p:sp>
        <p:sp>
          <p:nvSpPr>
            <p:cNvPr id="23" name="ZoneTexte 22"/>
            <p:cNvSpPr txBox="1"/>
            <p:nvPr/>
          </p:nvSpPr>
          <p:spPr>
            <a:xfrm>
              <a:off x="861341" y="1656419"/>
              <a:ext cx="1382247" cy="307777"/>
            </a:xfrm>
            <a:prstGeom prst="rect">
              <a:avLst/>
            </a:prstGeom>
            <a:noFill/>
          </p:spPr>
          <p:txBody>
            <a:bodyPr wrap="none" rtlCol="0">
              <a:spAutoFit/>
            </a:bodyPr>
            <a:lstStyle/>
            <a:p>
              <a:r>
                <a:rPr lang="fr-FR" sz="1400" dirty="0"/>
                <a:t>Randomisation</a:t>
              </a:r>
            </a:p>
          </p:txBody>
        </p:sp>
        <p:cxnSp>
          <p:nvCxnSpPr>
            <p:cNvPr id="38" name="Connecteur en angle 37"/>
            <p:cNvCxnSpPr/>
            <p:nvPr/>
          </p:nvCxnSpPr>
          <p:spPr bwMode="auto">
            <a:xfrm rot="5400000" flipV="1">
              <a:off x="1743971" y="2135659"/>
              <a:ext cx="360000" cy="1"/>
            </a:xfrm>
            <a:prstGeom prst="bentConnector3">
              <a:avLst/>
            </a:prstGeom>
            <a:solidFill>
              <a:schemeClr val="accent1"/>
            </a:solidFill>
            <a:ln w="28575" cap="flat" cmpd="sng" algn="ctr">
              <a:solidFill>
                <a:srgbClr val="0070C0"/>
              </a:solidFill>
              <a:prstDash val="solid"/>
              <a:round/>
              <a:headEnd type="none" w="med" len="med"/>
              <a:tailEnd type="triangle"/>
            </a:ln>
            <a:effectLst/>
          </p:spPr>
        </p:cxnSp>
        <p:cxnSp>
          <p:nvCxnSpPr>
            <p:cNvPr id="39" name="Connecteur en angle 38"/>
            <p:cNvCxnSpPr>
              <a:stCxn id="15" idx="3"/>
              <a:endCxn id="20" idx="3"/>
            </p:cNvCxnSpPr>
            <p:nvPr/>
          </p:nvCxnSpPr>
          <p:spPr bwMode="auto">
            <a:xfrm>
              <a:off x="4626429" y="1691421"/>
              <a:ext cx="734" cy="2035796"/>
            </a:xfrm>
            <a:prstGeom prst="bentConnector3">
              <a:avLst>
                <a:gd name="adj1" fmla="val 31244414"/>
              </a:avLst>
            </a:prstGeom>
            <a:solidFill>
              <a:schemeClr val="accent1"/>
            </a:solidFill>
            <a:ln w="28575" cap="flat" cmpd="sng" algn="ctr">
              <a:solidFill>
                <a:srgbClr val="0070C0"/>
              </a:solidFill>
              <a:prstDash val="solid"/>
              <a:round/>
              <a:headEnd type="none" w="med" len="med"/>
              <a:tailEnd type="none" w="med" len="med"/>
            </a:ln>
            <a:effectLst/>
          </p:spPr>
        </p:cxnSp>
        <p:cxnSp>
          <p:nvCxnSpPr>
            <p:cNvPr id="42" name="Connecteur en angle 41"/>
            <p:cNvCxnSpPr>
              <a:stCxn id="18" idx="3"/>
              <a:endCxn id="19" idx="3"/>
            </p:cNvCxnSpPr>
            <p:nvPr/>
          </p:nvCxnSpPr>
          <p:spPr bwMode="auto">
            <a:xfrm>
              <a:off x="4626429" y="2374054"/>
              <a:ext cx="733" cy="680934"/>
            </a:xfrm>
            <a:prstGeom prst="bentConnector3">
              <a:avLst>
                <a:gd name="adj1" fmla="val 31286903"/>
              </a:avLst>
            </a:prstGeom>
            <a:solidFill>
              <a:schemeClr val="accent1"/>
            </a:solidFill>
            <a:ln w="28575" cap="flat" cmpd="sng" algn="ctr">
              <a:solidFill>
                <a:srgbClr val="0070C0"/>
              </a:solidFill>
              <a:prstDash val="solid"/>
              <a:round/>
              <a:headEnd type="none" w="med" len="med"/>
              <a:tailEnd type="none" w="med" len="med"/>
            </a:ln>
            <a:effectLst/>
          </p:spPr>
        </p:cxnSp>
        <p:cxnSp>
          <p:nvCxnSpPr>
            <p:cNvPr id="46" name="Connecteur droit avec flèche 45"/>
            <p:cNvCxnSpPr/>
            <p:nvPr/>
          </p:nvCxnSpPr>
          <p:spPr bwMode="auto">
            <a:xfrm>
              <a:off x="4856480" y="2699930"/>
              <a:ext cx="3891280" cy="0"/>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cxnSp>
          <p:nvCxnSpPr>
            <p:cNvPr id="49" name="Connecteur droit 48"/>
            <p:cNvCxnSpPr/>
            <p:nvPr/>
          </p:nvCxnSpPr>
          <p:spPr bwMode="auto">
            <a:xfrm flipV="1">
              <a:off x="5522966" y="2590800"/>
              <a:ext cx="0" cy="109131"/>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flipV="1">
              <a:off x="8473430" y="2590800"/>
              <a:ext cx="0" cy="109131"/>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51" name="ZoneTexte 50"/>
          <p:cNvSpPr txBox="1"/>
          <p:nvPr/>
        </p:nvSpPr>
        <p:spPr>
          <a:xfrm>
            <a:off x="0" y="6469856"/>
            <a:ext cx="4732386" cy="307777"/>
          </a:xfrm>
          <a:prstGeom prst="rect">
            <a:avLst/>
          </a:prstGeom>
          <a:noFill/>
        </p:spPr>
        <p:txBody>
          <a:bodyPr wrap="none" rtlCol="0">
            <a:spAutoFit/>
          </a:bodyPr>
          <a:lstStyle/>
          <a:p>
            <a:r>
              <a:rPr lang="fr-FR" sz="1400" dirty="0"/>
              <a:t>HRZE : isoniazide, rifampicine, </a:t>
            </a:r>
            <a:r>
              <a:rPr lang="fr-FR" sz="1400" dirty="0" err="1"/>
              <a:t>pyrazinamide</a:t>
            </a:r>
            <a:r>
              <a:rPr lang="fr-FR" sz="1400" dirty="0"/>
              <a:t>, </a:t>
            </a:r>
            <a:r>
              <a:rPr lang="fr-FR" sz="1400" dirty="0" err="1"/>
              <a:t>ethambutol</a:t>
            </a:r>
            <a:endParaRPr lang="fr-FR" sz="1400" dirty="0"/>
          </a:p>
        </p:txBody>
      </p:sp>
      <p:sp>
        <p:nvSpPr>
          <p:cNvPr id="29" name="ZoneTexte 2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147</a:t>
            </a:r>
          </a:p>
        </p:txBody>
      </p:sp>
    </p:spTree>
    <p:extLst>
      <p:ext uri="{BB962C8B-B14F-4D97-AF65-F5344CB8AC3E}">
        <p14:creationId xmlns:p14="http://schemas.microsoft.com/office/powerpoint/2010/main" val="75833420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Dawson R, CROI 2017, Abs. 724LB</a:t>
            </a:r>
          </a:p>
        </p:txBody>
      </p:sp>
      <p:sp>
        <p:nvSpPr>
          <p:cNvPr id="7" name="Text Box 2"/>
          <p:cNvSpPr txBox="1">
            <a:spLocks noChangeArrowheads="1"/>
          </p:cNvSpPr>
          <p:nvPr/>
        </p:nvSpPr>
        <p:spPr bwMode="auto">
          <a:xfrm>
            <a:off x="1566683" y="1158241"/>
            <a:ext cx="6019800" cy="369332"/>
          </a:xfrm>
          <a:prstGeom prst="rect">
            <a:avLst/>
          </a:prstGeom>
          <a:noFill/>
          <a:ln w="9525">
            <a:noFill/>
            <a:miter lim="800000"/>
            <a:headEnd/>
            <a:tailEnd/>
          </a:ln>
        </p:spPr>
        <p:txBody>
          <a:bodyPr>
            <a:spAutoFit/>
          </a:bodyPr>
          <a:lstStyle/>
          <a:p>
            <a:pPr algn="ctr"/>
            <a:r>
              <a:rPr lang="da-DK" b="1" dirty="0">
                <a:solidFill>
                  <a:srgbClr val="0070C0"/>
                </a:solidFill>
                <a:latin typeface="Calibri" pitchFamily="34" charset="0"/>
                <a:ea typeface="ＭＳ Ｐゴシック" pitchFamily="34" charset="-128"/>
              </a:rPr>
              <a:t>Principales caractéristiques des patients</a:t>
            </a:r>
          </a:p>
        </p:txBody>
      </p:sp>
      <p:graphicFrame>
        <p:nvGraphicFramePr>
          <p:cNvPr id="6" name="Tableau 5"/>
          <p:cNvGraphicFramePr>
            <a:graphicFrameLocks noGrp="1"/>
          </p:cNvGraphicFramePr>
          <p:nvPr>
            <p:extLst/>
          </p:nvPr>
        </p:nvGraphicFramePr>
        <p:xfrm>
          <a:off x="255767" y="1571377"/>
          <a:ext cx="8815208" cy="2643580"/>
        </p:xfrm>
        <a:graphic>
          <a:graphicData uri="http://schemas.openxmlformats.org/drawingml/2006/table">
            <a:tbl>
              <a:tblPr firstRow="1" bandRow="1">
                <a:tableStyleId>{5C22544A-7EE6-4342-B048-85BDC9FD1C3A}</a:tableStyleId>
              </a:tblPr>
              <a:tblGrid>
                <a:gridCol w="2247947">
                  <a:extLst>
                    <a:ext uri="{9D8B030D-6E8A-4147-A177-3AD203B41FA5}">
                      <a16:colId xmlns:a16="http://schemas.microsoft.com/office/drawing/2014/main" xmlns="" val="20000"/>
                    </a:ext>
                  </a:extLst>
                </a:gridCol>
                <a:gridCol w="1872343">
                  <a:extLst>
                    <a:ext uri="{9D8B030D-6E8A-4147-A177-3AD203B41FA5}">
                      <a16:colId xmlns:a16="http://schemas.microsoft.com/office/drawing/2014/main" xmlns="" val="20001"/>
                    </a:ext>
                  </a:extLst>
                </a:gridCol>
                <a:gridCol w="1960773">
                  <a:extLst>
                    <a:ext uri="{9D8B030D-6E8A-4147-A177-3AD203B41FA5}">
                      <a16:colId xmlns:a16="http://schemas.microsoft.com/office/drawing/2014/main" xmlns="" val="20002"/>
                    </a:ext>
                  </a:extLst>
                </a:gridCol>
                <a:gridCol w="1043684">
                  <a:extLst>
                    <a:ext uri="{9D8B030D-6E8A-4147-A177-3AD203B41FA5}">
                      <a16:colId xmlns:a16="http://schemas.microsoft.com/office/drawing/2014/main" xmlns="" val="20003"/>
                    </a:ext>
                  </a:extLst>
                </a:gridCol>
                <a:gridCol w="1690461">
                  <a:extLst>
                    <a:ext uri="{9D8B030D-6E8A-4147-A177-3AD203B41FA5}">
                      <a16:colId xmlns:a16="http://schemas.microsoft.com/office/drawing/2014/main" xmlns="" val="20004"/>
                    </a:ext>
                  </a:extLst>
                </a:gridCol>
              </a:tblGrid>
              <a:tr h="518853">
                <a:tc>
                  <a:txBody>
                    <a:bodyPr/>
                    <a:lstStyle/>
                    <a:p>
                      <a:endParaRPr lang="fr-FR" sz="1600" dirty="0">
                        <a:solidFill>
                          <a:srgbClr val="000066"/>
                        </a:solidFill>
                      </a:endParaRPr>
                    </a:p>
                  </a:txBody>
                  <a:tcPr anchor="ctr"/>
                </a:tc>
                <a:tc>
                  <a:txBody>
                    <a:bodyPr/>
                    <a:lstStyle/>
                    <a:p>
                      <a:pPr algn="ctr"/>
                      <a:r>
                        <a:rPr lang="fr-FR" sz="1600" dirty="0">
                          <a:solidFill>
                            <a:srgbClr val="000066"/>
                          </a:solidFill>
                        </a:rPr>
                        <a:t>B(dose de charge)</a:t>
                      </a:r>
                      <a:r>
                        <a:rPr lang="fr-FR" sz="1600" dirty="0" err="1">
                          <a:solidFill>
                            <a:srgbClr val="000066"/>
                          </a:solidFill>
                        </a:rPr>
                        <a:t>PaZ</a:t>
                      </a:r>
                      <a:endParaRPr lang="fr-FR" sz="1600" dirty="0">
                        <a:solidFill>
                          <a:srgbClr val="000066"/>
                        </a:solidFill>
                      </a:endParaRPr>
                    </a:p>
                    <a:p>
                      <a:pPr algn="ctr"/>
                      <a:r>
                        <a:rPr lang="fr-FR" sz="1600" b="0" dirty="0">
                          <a:solidFill>
                            <a:srgbClr val="000066"/>
                          </a:solidFill>
                        </a:rPr>
                        <a:t>(n = 59)</a:t>
                      </a:r>
                    </a:p>
                  </a:txBody>
                  <a:tcPr anchor="ctr">
                    <a:solidFill>
                      <a:srgbClr val="FFFF00"/>
                    </a:solidFill>
                  </a:tcPr>
                </a:tc>
                <a:tc>
                  <a:txBody>
                    <a:bodyPr/>
                    <a:lstStyle/>
                    <a:p>
                      <a:pPr algn="ctr"/>
                      <a:r>
                        <a:rPr lang="fr-FR" sz="1600" dirty="0">
                          <a:solidFill>
                            <a:schemeClr val="bg1"/>
                          </a:solidFill>
                        </a:rPr>
                        <a:t>B(simplifié)</a:t>
                      </a:r>
                      <a:r>
                        <a:rPr lang="fr-FR" sz="1600" dirty="0" err="1">
                          <a:solidFill>
                            <a:schemeClr val="bg1"/>
                          </a:solidFill>
                        </a:rPr>
                        <a:t>PaZ</a:t>
                      </a:r>
                      <a:endParaRPr lang="fr-FR" sz="1600" dirty="0">
                        <a:solidFill>
                          <a:schemeClr val="bg1"/>
                        </a:solidFill>
                      </a:endParaRPr>
                    </a:p>
                    <a:p>
                      <a:pPr algn="ctr"/>
                      <a:r>
                        <a:rPr lang="fr-FR" sz="1600" b="0" dirty="0">
                          <a:solidFill>
                            <a:schemeClr val="bg1"/>
                          </a:solidFill>
                        </a:rPr>
                        <a:t>(n = 60)</a:t>
                      </a:r>
                    </a:p>
                  </a:txBody>
                  <a:tcPr anchor="ctr">
                    <a:solidFill>
                      <a:srgbClr val="00B0F0"/>
                    </a:solidFill>
                  </a:tcPr>
                </a:tc>
                <a:tc>
                  <a:txBody>
                    <a:bodyPr/>
                    <a:lstStyle/>
                    <a:p>
                      <a:pPr algn="ctr"/>
                      <a:r>
                        <a:rPr lang="fr-FR" sz="1600" dirty="0">
                          <a:solidFill>
                            <a:schemeClr val="bg1"/>
                          </a:solidFill>
                        </a:rPr>
                        <a:t>HRZE</a:t>
                      </a:r>
                    </a:p>
                    <a:p>
                      <a:pPr algn="ctr"/>
                      <a:r>
                        <a:rPr lang="fr-FR" sz="1600" b="0" dirty="0">
                          <a:solidFill>
                            <a:schemeClr val="bg1"/>
                          </a:solidFill>
                        </a:rPr>
                        <a:t>(n = 61)</a:t>
                      </a:r>
                    </a:p>
                  </a:txBody>
                  <a:tcPr anchor="ctr">
                    <a:solidFill>
                      <a:srgbClr val="33CC33"/>
                    </a:solidFill>
                  </a:tcPr>
                </a:tc>
                <a:tc>
                  <a:txBody>
                    <a:bodyPr/>
                    <a:lstStyle/>
                    <a:p>
                      <a:pPr algn="ctr"/>
                      <a:r>
                        <a:rPr lang="fr-FR" sz="1600" dirty="0" err="1">
                          <a:solidFill>
                            <a:schemeClr val="bg1"/>
                          </a:solidFill>
                        </a:rPr>
                        <a:t>BPaMZ</a:t>
                      </a:r>
                      <a:r>
                        <a:rPr lang="fr-FR" sz="1600" dirty="0">
                          <a:solidFill>
                            <a:schemeClr val="bg1"/>
                          </a:solidFill>
                        </a:rPr>
                        <a:t> (MDR)</a:t>
                      </a:r>
                    </a:p>
                    <a:p>
                      <a:pPr algn="ctr"/>
                      <a:r>
                        <a:rPr lang="fr-FR" sz="1600" b="0" dirty="0">
                          <a:solidFill>
                            <a:schemeClr val="bg1"/>
                          </a:solidFill>
                        </a:rPr>
                        <a:t>(n = 60)</a:t>
                      </a:r>
                    </a:p>
                  </a:txBody>
                  <a:tcPr anchor="ctr">
                    <a:solidFill>
                      <a:srgbClr val="2D2D8A"/>
                    </a:solidFill>
                  </a:tcPr>
                </a:tc>
                <a:extLst>
                  <a:ext uri="{0D108BD9-81ED-4DB2-BD59-A6C34878D82A}">
                    <a16:rowId xmlns:a16="http://schemas.microsoft.com/office/drawing/2014/main" xmlns="" val="10000"/>
                  </a:ext>
                </a:extLst>
              </a:tr>
              <a:tr h="371335">
                <a:tc>
                  <a:txBody>
                    <a:bodyPr/>
                    <a:lstStyle/>
                    <a:p>
                      <a:r>
                        <a:rPr lang="fr-FR" sz="1600" dirty="0">
                          <a:solidFill>
                            <a:srgbClr val="000066"/>
                          </a:solidFill>
                        </a:rPr>
                        <a:t>Age moyen, années</a:t>
                      </a:r>
                    </a:p>
                  </a:txBody>
                  <a:tcPr anchor="ctr"/>
                </a:tc>
                <a:tc>
                  <a:txBody>
                    <a:bodyPr/>
                    <a:lstStyle/>
                    <a:p>
                      <a:pPr algn="ctr"/>
                      <a:r>
                        <a:rPr lang="fr-FR" sz="1600" dirty="0">
                          <a:solidFill>
                            <a:srgbClr val="000066"/>
                          </a:solidFill>
                        </a:rPr>
                        <a:t>35</a:t>
                      </a:r>
                    </a:p>
                  </a:txBody>
                  <a:tcPr anchor="ctr"/>
                </a:tc>
                <a:tc>
                  <a:txBody>
                    <a:bodyPr/>
                    <a:lstStyle/>
                    <a:p>
                      <a:pPr algn="ctr"/>
                      <a:r>
                        <a:rPr lang="fr-FR" sz="1600" dirty="0">
                          <a:solidFill>
                            <a:srgbClr val="000066"/>
                          </a:solidFill>
                        </a:rPr>
                        <a:t>34</a:t>
                      </a:r>
                    </a:p>
                  </a:txBody>
                  <a:tcPr anchor="ctr"/>
                </a:tc>
                <a:tc>
                  <a:txBody>
                    <a:bodyPr/>
                    <a:lstStyle/>
                    <a:p>
                      <a:pPr algn="ctr"/>
                      <a:r>
                        <a:rPr lang="fr-FR" sz="1600" dirty="0">
                          <a:solidFill>
                            <a:srgbClr val="000066"/>
                          </a:solidFill>
                        </a:rPr>
                        <a:t>33</a:t>
                      </a:r>
                    </a:p>
                  </a:txBody>
                  <a:tcPr anchor="ctr"/>
                </a:tc>
                <a:tc>
                  <a:txBody>
                    <a:bodyPr/>
                    <a:lstStyle/>
                    <a:p>
                      <a:pPr algn="ctr"/>
                      <a:r>
                        <a:rPr lang="fr-FR" sz="1600" dirty="0">
                          <a:solidFill>
                            <a:srgbClr val="000066"/>
                          </a:solidFill>
                        </a:rPr>
                        <a:t>34</a:t>
                      </a:r>
                    </a:p>
                  </a:txBody>
                  <a:tcPr anchor="ctr"/>
                </a:tc>
                <a:extLst>
                  <a:ext uri="{0D108BD9-81ED-4DB2-BD59-A6C34878D82A}">
                    <a16:rowId xmlns:a16="http://schemas.microsoft.com/office/drawing/2014/main" xmlns="" val="10001"/>
                  </a:ext>
                </a:extLst>
              </a:tr>
              <a:tr h="371335">
                <a:tc>
                  <a:txBody>
                    <a:bodyPr/>
                    <a:lstStyle/>
                    <a:p>
                      <a:r>
                        <a:rPr lang="fr-FR" sz="1600" dirty="0">
                          <a:solidFill>
                            <a:srgbClr val="000066"/>
                          </a:solidFill>
                        </a:rPr>
                        <a:t>Hommes,</a:t>
                      </a:r>
                      <a:r>
                        <a:rPr lang="fr-FR" sz="1600" baseline="0" dirty="0">
                          <a:solidFill>
                            <a:srgbClr val="000066"/>
                          </a:solidFill>
                        </a:rPr>
                        <a:t> </a:t>
                      </a:r>
                      <a:r>
                        <a:rPr lang="fr-FR" sz="1600" dirty="0">
                          <a:solidFill>
                            <a:srgbClr val="000066"/>
                          </a:solidFill>
                        </a:rPr>
                        <a:t>%</a:t>
                      </a:r>
                    </a:p>
                  </a:txBody>
                  <a:tcPr anchor="ctr"/>
                </a:tc>
                <a:tc>
                  <a:txBody>
                    <a:bodyPr/>
                    <a:lstStyle/>
                    <a:p>
                      <a:pPr algn="ctr"/>
                      <a:r>
                        <a:rPr lang="fr-FR" sz="1600" dirty="0">
                          <a:solidFill>
                            <a:srgbClr val="000066"/>
                          </a:solidFill>
                        </a:rPr>
                        <a:t>76 %</a:t>
                      </a:r>
                    </a:p>
                  </a:txBody>
                  <a:tcPr anchor="ctr"/>
                </a:tc>
                <a:tc>
                  <a:txBody>
                    <a:bodyPr/>
                    <a:lstStyle/>
                    <a:p>
                      <a:pPr algn="ctr"/>
                      <a:r>
                        <a:rPr lang="fr-FR" sz="1600" dirty="0">
                          <a:solidFill>
                            <a:srgbClr val="000066"/>
                          </a:solidFill>
                        </a:rPr>
                        <a:t>80 %</a:t>
                      </a:r>
                    </a:p>
                  </a:txBody>
                  <a:tcPr anchor="ctr"/>
                </a:tc>
                <a:tc>
                  <a:txBody>
                    <a:bodyPr/>
                    <a:lstStyle/>
                    <a:p>
                      <a:pPr algn="ctr"/>
                      <a:r>
                        <a:rPr lang="fr-FR" sz="1600" dirty="0">
                          <a:solidFill>
                            <a:srgbClr val="000066"/>
                          </a:solidFill>
                        </a:rPr>
                        <a:t>75 %</a:t>
                      </a:r>
                    </a:p>
                  </a:txBody>
                  <a:tcPr anchor="ctr"/>
                </a:tc>
                <a:tc>
                  <a:txBody>
                    <a:bodyPr/>
                    <a:lstStyle/>
                    <a:p>
                      <a:pPr algn="ctr"/>
                      <a:r>
                        <a:rPr lang="fr-FR" sz="1600" dirty="0">
                          <a:solidFill>
                            <a:srgbClr val="000066"/>
                          </a:solidFill>
                        </a:rPr>
                        <a:t>72 %</a:t>
                      </a:r>
                    </a:p>
                  </a:txBody>
                  <a:tcPr anchor="ctr"/>
                </a:tc>
                <a:extLst>
                  <a:ext uri="{0D108BD9-81ED-4DB2-BD59-A6C34878D82A}">
                    <a16:rowId xmlns:a16="http://schemas.microsoft.com/office/drawing/2014/main" xmlns="" val="10002"/>
                  </a:ext>
                </a:extLst>
              </a:tr>
              <a:tr h="371335">
                <a:tc>
                  <a:txBody>
                    <a:bodyPr/>
                    <a:lstStyle/>
                    <a:p>
                      <a:r>
                        <a:rPr lang="fr-FR" sz="1600" dirty="0">
                          <a:solidFill>
                            <a:srgbClr val="000066"/>
                          </a:solidFill>
                        </a:rPr>
                        <a:t>Poids moyen,</a:t>
                      </a:r>
                      <a:r>
                        <a:rPr lang="fr-FR" sz="1600" baseline="0" dirty="0">
                          <a:solidFill>
                            <a:srgbClr val="000066"/>
                          </a:solidFill>
                        </a:rPr>
                        <a:t> kg</a:t>
                      </a:r>
                      <a:endParaRPr lang="fr-FR" sz="1600" dirty="0">
                        <a:solidFill>
                          <a:srgbClr val="000066"/>
                        </a:solidFill>
                      </a:endParaRPr>
                    </a:p>
                  </a:txBody>
                  <a:tcPr anchor="ctr"/>
                </a:tc>
                <a:tc>
                  <a:txBody>
                    <a:bodyPr/>
                    <a:lstStyle/>
                    <a:p>
                      <a:pPr algn="ctr"/>
                      <a:r>
                        <a:rPr lang="fr-FR" sz="1600" dirty="0">
                          <a:solidFill>
                            <a:srgbClr val="000066"/>
                          </a:solidFill>
                        </a:rPr>
                        <a:t>56</a:t>
                      </a:r>
                    </a:p>
                  </a:txBody>
                  <a:tcPr anchor="ctr"/>
                </a:tc>
                <a:tc>
                  <a:txBody>
                    <a:bodyPr/>
                    <a:lstStyle/>
                    <a:p>
                      <a:pPr algn="ctr"/>
                      <a:r>
                        <a:rPr lang="fr-FR" sz="1600" dirty="0">
                          <a:solidFill>
                            <a:srgbClr val="000066"/>
                          </a:solidFill>
                        </a:rPr>
                        <a:t>54</a:t>
                      </a:r>
                    </a:p>
                  </a:txBody>
                  <a:tcPr anchor="ctr"/>
                </a:tc>
                <a:tc>
                  <a:txBody>
                    <a:bodyPr/>
                    <a:lstStyle/>
                    <a:p>
                      <a:pPr algn="ctr"/>
                      <a:r>
                        <a:rPr lang="fr-FR" sz="1600" dirty="0">
                          <a:solidFill>
                            <a:srgbClr val="000066"/>
                          </a:solidFill>
                        </a:rPr>
                        <a:t>53</a:t>
                      </a:r>
                    </a:p>
                  </a:txBody>
                  <a:tcPr anchor="ctr"/>
                </a:tc>
                <a:tc>
                  <a:txBody>
                    <a:bodyPr/>
                    <a:lstStyle/>
                    <a:p>
                      <a:pPr algn="ctr"/>
                      <a:r>
                        <a:rPr lang="fr-FR" sz="1600" dirty="0">
                          <a:solidFill>
                            <a:srgbClr val="000066"/>
                          </a:solidFill>
                        </a:rPr>
                        <a:t>51</a:t>
                      </a:r>
                    </a:p>
                  </a:txBody>
                  <a:tcPr anchor="ctr"/>
                </a:tc>
                <a:extLst>
                  <a:ext uri="{0D108BD9-81ED-4DB2-BD59-A6C34878D82A}">
                    <a16:rowId xmlns:a16="http://schemas.microsoft.com/office/drawing/2014/main" xmlns="" val="10003"/>
                  </a:ext>
                </a:extLst>
              </a:tr>
              <a:tr h="371335">
                <a:tc>
                  <a:txBody>
                    <a:bodyPr/>
                    <a:lstStyle/>
                    <a:p>
                      <a:r>
                        <a:rPr lang="fr-FR" sz="1600" dirty="0">
                          <a:solidFill>
                            <a:srgbClr val="000066"/>
                          </a:solidFill>
                        </a:rPr>
                        <a:t>VIH+,</a:t>
                      </a:r>
                      <a:r>
                        <a:rPr lang="fr-FR" sz="1600" baseline="0" dirty="0">
                          <a:solidFill>
                            <a:srgbClr val="000066"/>
                          </a:solidFill>
                        </a:rPr>
                        <a:t> %</a:t>
                      </a:r>
                      <a:endParaRPr lang="fr-FR" sz="1600" dirty="0">
                        <a:solidFill>
                          <a:srgbClr val="000066"/>
                        </a:solidFill>
                      </a:endParaRPr>
                    </a:p>
                  </a:txBody>
                  <a:tcPr anchor="ctr"/>
                </a:tc>
                <a:tc>
                  <a:txBody>
                    <a:bodyPr/>
                    <a:lstStyle/>
                    <a:p>
                      <a:pPr algn="ctr"/>
                      <a:r>
                        <a:rPr lang="fr-FR" sz="1600" dirty="0">
                          <a:solidFill>
                            <a:srgbClr val="000066"/>
                          </a:solidFill>
                        </a:rPr>
                        <a:t>14 %</a:t>
                      </a:r>
                    </a:p>
                  </a:txBody>
                  <a:tcPr anchor="ctr"/>
                </a:tc>
                <a:tc>
                  <a:txBody>
                    <a:bodyPr/>
                    <a:lstStyle/>
                    <a:p>
                      <a:pPr algn="ctr"/>
                      <a:r>
                        <a:rPr lang="fr-FR" sz="1600" dirty="0">
                          <a:solidFill>
                            <a:srgbClr val="000066"/>
                          </a:solidFill>
                        </a:rPr>
                        <a:t>17 %</a:t>
                      </a:r>
                    </a:p>
                  </a:txBody>
                  <a:tcPr anchor="ctr"/>
                </a:tc>
                <a:tc>
                  <a:txBody>
                    <a:bodyPr/>
                    <a:lstStyle/>
                    <a:p>
                      <a:pPr algn="ctr"/>
                      <a:r>
                        <a:rPr lang="fr-FR" sz="1600" dirty="0">
                          <a:solidFill>
                            <a:srgbClr val="000066"/>
                          </a:solidFill>
                        </a:rPr>
                        <a:t>16 %</a:t>
                      </a:r>
                    </a:p>
                  </a:txBody>
                  <a:tcPr anchor="ctr"/>
                </a:tc>
                <a:tc>
                  <a:txBody>
                    <a:bodyPr/>
                    <a:lstStyle/>
                    <a:p>
                      <a:pPr algn="ctr"/>
                      <a:r>
                        <a:rPr lang="fr-FR" sz="1600" dirty="0">
                          <a:solidFill>
                            <a:srgbClr val="000066"/>
                          </a:solidFill>
                        </a:rPr>
                        <a:t>42 %</a:t>
                      </a:r>
                    </a:p>
                  </a:txBody>
                  <a:tcPr anchor="ctr"/>
                </a:tc>
                <a:extLst>
                  <a:ext uri="{0D108BD9-81ED-4DB2-BD59-A6C34878D82A}">
                    <a16:rowId xmlns:a16="http://schemas.microsoft.com/office/drawing/2014/main" xmlns="" val="10004"/>
                  </a:ext>
                </a:extLst>
              </a:tr>
              <a:tr h="329584">
                <a:tc>
                  <a:txBody>
                    <a:bodyPr/>
                    <a:lstStyle/>
                    <a:p>
                      <a:r>
                        <a:rPr lang="fr-FR" sz="1600" dirty="0" err="1">
                          <a:solidFill>
                            <a:srgbClr val="000066"/>
                          </a:solidFill>
                        </a:rPr>
                        <a:t>Pyrazinamide</a:t>
                      </a:r>
                      <a:r>
                        <a:rPr lang="fr-FR" sz="1600" dirty="0">
                          <a:solidFill>
                            <a:srgbClr val="000066"/>
                          </a:solidFill>
                        </a:rPr>
                        <a:t>-R,</a:t>
                      </a:r>
                      <a:r>
                        <a:rPr lang="fr-FR" sz="1600" baseline="0" dirty="0">
                          <a:solidFill>
                            <a:srgbClr val="000066"/>
                          </a:solidFill>
                        </a:rPr>
                        <a:t> </a:t>
                      </a:r>
                      <a:r>
                        <a:rPr lang="fr-FR" sz="1600" dirty="0">
                          <a:solidFill>
                            <a:srgbClr val="000066"/>
                          </a:solidFill>
                        </a:rPr>
                        <a:t>%</a:t>
                      </a:r>
                    </a:p>
                  </a:txBody>
                  <a:tcPr anchor="ctr"/>
                </a:tc>
                <a:tc>
                  <a:txBody>
                    <a:bodyPr/>
                    <a:lstStyle/>
                    <a:p>
                      <a:pPr algn="ctr"/>
                      <a:r>
                        <a:rPr lang="fr-FR" sz="1600" dirty="0">
                          <a:solidFill>
                            <a:srgbClr val="000066"/>
                          </a:solidFill>
                        </a:rPr>
                        <a:t>3,4 %</a:t>
                      </a:r>
                    </a:p>
                  </a:txBody>
                  <a:tcPr anchor="ctr"/>
                </a:tc>
                <a:tc>
                  <a:txBody>
                    <a:bodyPr/>
                    <a:lstStyle/>
                    <a:p>
                      <a:pPr algn="ctr"/>
                      <a:r>
                        <a:rPr lang="fr-FR" sz="1600" dirty="0">
                          <a:solidFill>
                            <a:srgbClr val="000066"/>
                          </a:solidFill>
                        </a:rPr>
                        <a:t>5,0 %</a:t>
                      </a:r>
                    </a:p>
                  </a:txBody>
                  <a:tcPr anchor="ctr"/>
                </a:tc>
                <a:tc>
                  <a:txBody>
                    <a:bodyPr/>
                    <a:lstStyle/>
                    <a:p>
                      <a:pPr algn="ctr"/>
                      <a:r>
                        <a:rPr lang="fr-FR" sz="1600" dirty="0">
                          <a:solidFill>
                            <a:srgbClr val="000066"/>
                          </a:solidFill>
                        </a:rPr>
                        <a:t>3,3 %</a:t>
                      </a:r>
                    </a:p>
                  </a:txBody>
                  <a:tcPr anchor="ctr"/>
                </a:tc>
                <a:tc>
                  <a:txBody>
                    <a:bodyPr/>
                    <a:lstStyle/>
                    <a:p>
                      <a:pPr algn="ctr"/>
                      <a:r>
                        <a:rPr lang="fr-FR" sz="1600" dirty="0">
                          <a:solidFill>
                            <a:srgbClr val="000066"/>
                          </a:solidFill>
                        </a:rPr>
                        <a:t>36 %</a:t>
                      </a:r>
                    </a:p>
                  </a:txBody>
                  <a:tcPr anchor="ctr"/>
                </a:tc>
                <a:extLst>
                  <a:ext uri="{0D108BD9-81ED-4DB2-BD59-A6C34878D82A}">
                    <a16:rowId xmlns:a16="http://schemas.microsoft.com/office/drawing/2014/main" xmlns="" val="10005"/>
                  </a:ext>
                </a:extLst>
              </a:tr>
            </a:tbl>
          </a:graphicData>
        </a:graphic>
      </p:graphicFrame>
      <p:sp>
        <p:nvSpPr>
          <p:cNvPr id="9" name="Rectangle 2"/>
          <p:cNvSpPr>
            <a:spLocks noGrp="1" noChangeArrowheads="1"/>
          </p:cNvSpPr>
          <p:nvPr>
            <p:ph type="title"/>
          </p:nvPr>
        </p:nvSpPr>
        <p:spPr/>
        <p:txBody>
          <a:bodyPr/>
          <a:lstStyle/>
          <a:p>
            <a:pPr eaLnBrk="1" hangingPunct="1">
              <a:lnSpc>
                <a:spcPts val="2660"/>
              </a:lnSpc>
              <a:defRPr/>
            </a:pPr>
            <a:r>
              <a:rPr lang="fr-FR" sz="2400" dirty="0" err="1"/>
              <a:t>Bédaquiline</a:t>
            </a:r>
            <a:r>
              <a:rPr lang="fr-FR" sz="2400" dirty="0"/>
              <a:t>, </a:t>
            </a:r>
            <a:r>
              <a:rPr lang="fr-FR" sz="2400" dirty="0" err="1"/>
              <a:t>prétomanide</a:t>
            </a:r>
            <a:r>
              <a:rPr lang="fr-FR" sz="2400" dirty="0"/>
              <a:t>, </a:t>
            </a:r>
            <a:r>
              <a:rPr lang="fr-FR" sz="2400" dirty="0" err="1"/>
              <a:t>moxifloxacine</a:t>
            </a:r>
            <a:r>
              <a:rPr lang="fr-FR" sz="2400" dirty="0"/>
              <a:t> </a:t>
            </a:r>
            <a:br>
              <a:rPr lang="fr-FR" sz="2400" dirty="0"/>
            </a:br>
            <a:r>
              <a:rPr lang="fr-FR" sz="2400" dirty="0"/>
              <a:t>et </a:t>
            </a:r>
            <a:r>
              <a:rPr lang="fr-FR" sz="2400" dirty="0" err="1"/>
              <a:t>pyrazinamide</a:t>
            </a:r>
            <a:r>
              <a:rPr lang="fr-FR" sz="2400" dirty="0"/>
              <a:t> (</a:t>
            </a:r>
            <a:r>
              <a:rPr lang="fr-FR" sz="2400" dirty="0" err="1"/>
              <a:t>BPaMZ</a:t>
            </a:r>
            <a:r>
              <a:rPr lang="fr-FR" sz="2400" dirty="0"/>
              <a:t>) pour le traitement </a:t>
            </a:r>
            <a:br>
              <a:rPr lang="fr-FR" sz="2400" dirty="0"/>
            </a:br>
            <a:r>
              <a:rPr lang="fr-FR" sz="2400" dirty="0"/>
              <a:t>de la tuberculose sensible et </a:t>
            </a:r>
            <a:r>
              <a:rPr lang="fr-FR" sz="2400" dirty="0" err="1"/>
              <a:t>multirésistante</a:t>
            </a:r>
            <a:r>
              <a:rPr lang="fr-FR" sz="2400" dirty="0"/>
              <a:t> (2)</a:t>
            </a:r>
          </a:p>
        </p:txBody>
      </p:sp>
      <p:graphicFrame>
        <p:nvGraphicFramePr>
          <p:cNvPr id="8" name="Tableau 7"/>
          <p:cNvGraphicFramePr>
            <a:graphicFrameLocks noGrp="1"/>
          </p:cNvGraphicFramePr>
          <p:nvPr>
            <p:extLst/>
          </p:nvPr>
        </p:nvGraphicFramePr>
        <p:xfrm>
          <a:off x="1271710" y="4941224"/>
          <a:ext cx="6567261" cy="1194295"/>
        </p:xfrm>
        <a:graphic>
          <a:graphicData uri="http://schemas.openxmlformats.org/drawingml/2006/table">
            <a:tbl>
              <a:tblPr firstRow="1" bandRow="1">
                <a:tableStyleId>{5C22544A-7EE6-4342-B048-85BDC9FD1C3A}</a:tableStyleId>
              </a:tblPr>
              <a:tblGrid>
                <a:gridCol w="1872343">
                  <a:extLst>
                    <a:ext uri="{9D8B030D-6E8A-4147-A177-3AD203B41FA5}">
                      <a16:colId xmlns:a16="http://schemas.microsoft.com/office/drawing/2014/main" xmlns="" val="20001"/>
                    </a:ext>
                  </a:extLst>
                </a:gridCol>
                <a:gridCol w="1960773">
                  <a:extLst>
                    <a:ext uri="{9D8B030D-6E8A-4147-A177-3AD203B41FA5}">
                      <a16:colId xmlns:a16="http://schemas.microsoft.com/office/drawing/2014/main" xmlns="" val="20002"/>
                    </a:ext>
                  </a:extLst>
                </a:gridCol>
                <a:gridCol w="1043684">
                  <a:extLst>
                    <a:ext uri="{9D8B030D-6E8A-4147-A177-3AD203B41FA5}">
                      <a16:colId xmlns:a16="http://schemas.microsoft.com/office/drawing/2014/main" xmlns="" val="20003"/>
                    </a:ext>
                  </a:extLst>
                </a:gridCol>
                <a:gridCol w="1690461">
                  <a:extLst>
                    <a:ext uri="{9D8B030D-6E8A-4147-A177-3AD203B41FA5}">
                      <a16:colId xmlns:a16="http://schemas.microsoft.com/office/drawing/2014/main" xmlns="" val="20004"/>
                    </a:ext>
                  </a:extLst>
                </a:gridCol>
              </a:tblGrid>
              <a:tr h="504086">
                <a:tc>
                  <a:txBody>
                    <a:bodyPr/>
                    <a:lstStyle/>
                    <a:p>
                      <a:pPr algn="ctr"/>
                      <a:r>
                        <a:rPr lang="fr-FR" sz="1600" dirty="0">
                          <a:solidFill>
                            <a:srgbClr val="000066"/>
                          </a:solidFill>
                        </a:rPr>
                        <a:t>B(dose de charge)</a:t>
                      </a:r>
                      <a:r>
                        <a:rPr lang="fr-FR" sz="1600" dirty="0" err="1">
                          <a:solidFill>
                            <a:srgbClr val="000066"/>
                          </a:solidFill>
                        </a:rPr>
                        <a:t>PaZ</a:t>
                      </a:r>
                      <a:endParaRPr lang="fr-FR" sz="1600" dirty="0">
                        <a:solidFill>
                          <a:srgbClr val="000066"/>
                        </a:solidFill>
                      </a:endParaRPr>
                    </a:p>
                    <a:p>
                      <a:pPr algn="ctr"/>
                      <a:r>
                        <a:rPr lang="fr-FR" sz="1600" b="0" dirty="0">
                          <a:solidFill>
                            <a:srgbClr val="000066"/>
                          </a:solidFill>
                        </a:rPr>
                        <a:t>(n = 59)</a:t>
                      </a:r>
                    </a:p>
                  </a:txBody>
                  <a:tcPr anchor="ctr">
                    <a:solidFill>
                      <a:srgbClr val="FFFF00"/>
                    </a:solidFill>
                  </a:tcPr>
                </a:tc>
                <a:tc>
                  <a:txBody>
                    <a:bodyPr/>
                    <a:lstStyle/>
                    <a:p>
                      <a:pPr algn="ctr"/>
                      <a:r>
                        <a:rPr lang="fr-FR" sz="1600" dirty="0">
                          <a:solidFill>
                            <a:schemeClr val="bg1"/>
                          </a:solidFill>
                        </a:rPr>
                        <a:t>B(simplifié)</a:t>
                      </a:r>
                      <a:r>
                        <a:rPr lang="fr-FR" sz="1600" dirty="0" err="1">
                          <a:solidFill>
                            <a:schemeClr val="bg1"/>
                          </a:solidFill>
                        </a:rPr>
                        <a:t>PaZ</a:t>
                      </a:r>
                      <a:endParaRPr lang="fr-FR" sz="1600" dirty="0">
                        <a:solidFill>
                          <a:schemeClr val="bg1"/>
                        </a:solidFill>
                      </a:endParaRPr>
                    </a:p>
                    <a:p>
                      <a:pPr algn="ctr"/>
                      <a:r>
                        <a:rPr lang="fr-FR" sz="1600" b="0" dirty="0">
                          <a:solidFill>
                            <a:schemeClr val="bg1"/>
                          </a:solidFill>
                        </a:rPr>
                        <a:t>(n = 60)</a:t>
                      </a:r>
                    </a:p>
                  </a:txBody>
                  <a:tcPr anchor="ctr">
                    <a:solidFill>
                      <a:srgbClr val="00B0F0"/>
                    </a:solidFill>
                  </a:tcPr>
                </a:tc>
                <a:tc>
                  <a:txBody>
                    <a:bodyPr/>
                    <a:lstStyle/>
                    <a:p>
                      <a:pPr algn="ctr"/>
                      <a:r>
                        <a:rPr lang="fr-FR" sz="1600" dirty="0">
                          <a:solidFill>
                            <a:schemeClr val="bg1"/>
                          </a:solidFill>
                        </a:rPr>
                        <a:t>HRZE</a:t>
                      </a:r>
                    </a:p>
                    <a:p>
                      <a:pPr algn="ctr"/>
                      <a:r>
                        <a:rPr lang="fr-FR" sz="1600" b="0" dirty="0">
                          <a:solidFill>
                            <a:schemeClr val="bg1"/>
                          </a:solidFill>
                        </a:rPr>
                        <a:t>(n = 61)</a:t>
                      </a:r>
                    </a:p>
                  </a:txBody>
                  <a:tcPr anchor="ctr">
                    <a:solidFill>
                      <a:srgbClr val="33CC33"/>
                    </a:solidFill>
                  </a:tcPr>
                </a:tc>
                <a:tc>
                  <a:txBody>
                    <a:bodyPr/>
                    <a:lstStyle/>
                    <a:p>
                      <a:pPr algn="ctr"/>
                      <a:r>
                        <a:rPr lang="fr-FR" sz="1600" dirty="0" err="1">
                          <a:solidFill>
                            <a:schemeClr val="bg1"/>
                          </a:solidFill>
                        </a:rPr>
                        <a:t>BPaMZ</a:t>
                      </a:r>
                      <a:r>
                        <a:rPr lang="fr-FR" sz="1600" dirty="0">
                          <a:solidFill>
                            <a:schemeClr val="bg1"/>
                          </a:solidFill>
                        </a:rPr>
                        <a:t> (MDR)</a:t>
                      </a:r>
                    </a:p>
                    <a:p>
                      <a:pPr algn="ctr"/>
                      <a:r>
                        <a:rPr lang="fr-FR" sz="1600" b="0" dirty="0">
                          <a:solidFill>
                            <a:schemeClr val="bg1"/>
                          </a:solidFill>
                        </a:rPr>
                        <a:t>(n = 60)</a:t>
                      </a:r>
                    </a:p>
                  </a:txBody>
                  <a:tcPr anchor="ctr">
                    <a:solidFill>
                      <a:srgbClr val="2D2D8A"/>
                    </a:solidFill>
                  </a:tcPr>
                </a:tc>
                <a:extLst>
                  <a:ext uri="{0D108BD9-81ED-4DB2-BD59-A6C34878D82A}">
                    <a16:rowId xmlns:a16="http://schemas.microsoft.com/office/drawing/2014/main" xmlns="" val="10000"/>
                  </a:ext>
                </a:extLst>
              </a:tr>
              <a:tr h="371335">
                <a:tc>
                  <a:txBody>
                    <a:bodyPr/>
                    <a:lstStyle/>
                    <a:p>
                      <a:pPr algn="ctr"/>
                      <a:r>
                        <a:rPr lang="fr-FR" sz="1600" dirty="0">
                          <a:solidFill>
                            <a:srgbClr val="000066"/>
                          </a:solidFill>
                        </a:rPr>
                        <a:t>4,9 % *</a:t>
                      </a:r>
                    </a:p>
                  </a:txBody>
                  <a:tcPr anchor="ctr"/>
                </a:tc>
                <a:tc>
                  <a:txBody>
                    <a:bodyPr/>
                    <a:lstStyle/>
                    <a:p>
                      <a:pPr algn="ctr"/>
                      <a:r>
                        <a:rPr lang="fr-FR" sz="1600" dirty="0">
                          <a:solidFill>
                            <a:srgbClr val="000066"/>
                          </a:solidFill>
                        </a:rPr>
                        <a:t>5,2 % *</a:t>
                      </a:r>
                    </a:p>
                  </a:txBody>
                  <a:tcPr anchor="ctr"/>
                </a:tc>
                <a:tc>
                  <a:txBody>
                    <a:bodyPr/>
                    <a:lstStyle/>
                    <a:p>
                      <a:pPr algn="ctr"/>
                      <a:r>
                        <a:rPr lang="fr-FR" sz="1600" dirty="0">
                          <a:solidFill>
                            <a:srgbClr val="000066"/>
                          </a:solidFill>
                        </a:rPr>
                        <a:t>4,0 % *</a:t>
                      </a:r>
                    </a:p>
                  </a:txBody>
                  <a:tcPr anchor="ctr"/>
                </a:tc>
                <a:tc>
                  <a:txBody>
                    <a:bodyPr/>
                    <a:lstStyle/>
                    <a:p>
                      <a:pPr algn="ctr"/>
                      <a:r>
                        <a:rPr lang="fr-FR" sz="1600" dirty="0">
                          <a:solidFill>
                            <a:srgbClr val="000066"/>
                          </a:solidFill>
                        </a:rPr>
                        <a:t>5,3 % *</a:t>
                      </a:r>
                    </a:p>
                  </a:txBody>
                  <a:tcPr anchor="ctr"/>
                </a:tc>
                <a:extLst>
                  <a:ext uri="{0D108BD9-81ED-4DB2-BD59-A6C34878D82A}">
                    <a16:rowId xmlns:a16="http://schemas.microsoft.com/office/drawing/2014/main" xmlns="" val="10002"/>
                  </a:ext>
                </a:extLst>
              </a:tr>
            </a:tbl>
          </a:graphicData>
        </a:graphic>
      </p:graphicFrame>
      <p:sp>
        <p:nvSpPr>
          <p:cNvPr id="10" name="Text Box 2"/>
          <p:cNvSpPr txBox="1">
            <a:spLocks noChangeArrowheads="1"/>
          </p:cNvSpPr>
          <p:nvPr/>
        </p:nvSpPr>
        <p:spPr bwMode="auto">
          <a:xfrm>
            <a:off x="1074197" y="4246662"/>
            <a:ext cx="7031114" cy="646331"/>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Activité bactéricide : pourcentage de modification quotidienne </a:t>
            </a:r>
            <a:br>
              <a:rPr lang="da-DK" b="1" dirty="0">
                <a:solidFill>
                  <a:srgbClr val="0070C0"/>
                </a:solidFill>
                <a:latin typeface="Calibri" pitchFamily="34" charset="0"/>
                <a:ea typeface="ＭＳ Ｐゴシック" pitchFamily="34" charset="-128"/>
              </a:rPr>
            </a:br>
            <a:r>
              <a:rPr lang="da-DK" b="1" dirty="0">
                <a:solidFill>
                  <a:srgbClr val="0070C0"/>
                </a:solidFill>
                <a:latin typeface="Calibri" pitchFamily="34" charset="0"/>
                <a:ea typeface="ＭＳ Ｐゴシック" pitchFamily="34" charset="-128"/>
              </a:rPr>
              <a:t>du délai de positivation des cultures en millieu liquide entre J0 et S8</a:t>
            </a:r>
          </a:p>
        </p:txBody>
      </p:sp>
      <p:sp>
        <p:nvSpPr>
          <p:cNvPr id="2" name="ZoneTexte 1"/>
          <p:cNvSpPr txBox="1"/>
          <p:nvPr/>
        </p:nvSpPr>
        <p:spPr>
          <a:xfrm>
            <a:off x="255767" y="6210164"/>
            <a:ext cx="6664004" cy="307777"/>
          </a:xfrm>
          <a:prstGeom prst="rect">
            <a:avLst/>
          </a:prstGeom>
          <a:noFill/>
        </p:spPr>
        <p:txBody>
          <a:bodyPr wrap="none" rtlCol="0">
            <a:spAutoFit/>
          </a:bodyPr>
          <a:lstStyle/>
          <a:p>
            <a:r>
              <a:rPr lang="fr-FR" sz="1400" dirty="0"/>
              <a:t>* Ces 3 schémas ont une activité bactéricide significativement supérieure à HRZE</a:t>
            </a:r>
          </a:p>
        </p:txBody>
      </p:sp>
      <p:sp>
        <p:nvSpPr>
          <p:cNvPr id="11" name="ZoneTexte 1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148</a:t>
            </a:r>
          </a:p>
        </p:txBody>
      </p:sp>
    </p:spTree>
    <p:extLst>
      <p:ext uri="{BB962C8B-B14F-4D97-AF65-F5344CB8AC3E}">
        <p14:creationId xmlns:p14="http://schemas.microsoft.com/office/powerpoint/2010/main" val="342873658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Dawson R, CROI 2017, Abs. 724LB</a:t>
            </a:r>
          </a:p>
        </p:txBody>
      </p:sp>
      <p:graphicFrame>
        <p:nvGraphicFramePr>
          <p:cNvPr id="7" name="Tableau 6"/>
          <p:cNvGraphicFramePr>
            <a:graphicFrameLocks noGrp="1"/>
          </p:cNvGraphicFramePr>
          <p:nvPr>
            <p:extLst/>
          </p:nvPr>
        </p:nvGraphicFramePr>
        <p:xfrm>
          <a:off x="336936" y="1714999"/>
          <a:ext cx="8456920" cy="1828800"/>
        </p:xfrm>
        <a:graphic>
          <a:graphicData uri="http://schemas.openxmlformats.org/drawingml/2006/table">
            <a:tbl>
              <a:tblPr firstRow="1" bandRow="1">
                <a:tableStyleId>{5C22544A-7EE6-4342-B048-85BDC9FD1C3A}</a:tableStyleId>
              </a:tblPr>
              <a:tblGrid>
                <a:gridCol w="2221491">
                  <a:extLst>
                    <a:ext uri="{9D8B030D-6E8A-4147-A177-3AD203B41FA5}">
                      <a16:colId xmlns:a16="http://schemas.microsoft.com/office/drawing/2014/main" xmlns="" val="20000"/>
                    </a:ext>
                  </a:extLst>
                </a:gridCol>
                <a:gridCol w="1759837">
                  <a:extLst>
                    <a:ext uri="{9D8B030D-6E8A-4147-A177-3AD203B41FA5}">
                      <a16:colId xmlns:a16="http://schemas.microsoft.com/office/drawing/2014/main" xmlns="" val="20001"/>
                    </a:ext>
                  </a:extLst>
                </a:gridCol>
                <a:gridCol w="1314103">
                  <a:extLst>
                    <a:ext uri="{9D8B030D-6E8A-4147-A177-3AD203B41FA5}">
                      <a16:colId xmlns:a16="http://schemas.microsoft.com/office/drawing/2014/main" xmlns="" val="20002"/>
                    </a:ext>
                  </a:extLst>
                </a:gridCol>
                <a:gridCol w="1669625">
                  <a:extLst>
                    <a:ext uri="{9D8B030D-6E8A-4147-A177-3AD203B41FA5}">
                      <a16:colId xmlns:a16="http://schemas.microsoft.com/office/drawing/2014/main" xmlns="" val="20003"/>
                    </a:ext>
                  </a:extLst>
                </a:gridCol>
                <a:gridCol w="1491864">
                  <a:extLst>
                    <a:ext uri="{9D8B030D-6E8A-4147-A177-3AD203B41FA5}">
                      <a16:colId xmlns:a16="http://schemas.microsoft.com/office/drawing/2014/main" xmlns="" val="20004"/>
                    </a:ext>
                  </a:extLst>
                </a:gridCol>
              </a:tblGrid>
              <a:tr h="150302">
                <a:tc>
                  <a:txBody>
                    <a:bodyPr/>
                    <a:lstStyle/>
                    <a:p>
                      <a:endParaRPr lang="fr-FR" sz="1400" dirty="0">
                        <a:solidFill>
                          <a:srgbClr val="000066"/>
                        </a:solidFill>
                      </a:endParaRPr>
                    </a:p>
                  </a:txBody>
                  <a:tcPr anchor="ctr">
                    <a:lnR w="12700" cap="flat" cmpd="sng" algn="ctr">
                      <a:solidFill>
                        <a:schemeClr val="bg1"/>
                      </a:solidFill>
                      <a:prstDash val="solid"/>
                      <a:round/>
                      <a:headEnd type="none" w="med" len="med"/>
                      <a:tailEnd type="none" w="med" len="med"/>
                    </a:lnR>
                  </a:tcPr>
                </a:tc>
                <a:tc>
                  <a:txBody>
                    <a:bodyPr/>
                    <a:lstStyle/>
                    <a:p>
                      <a:pPr algn="ctr"/>
                      <a:r>
                        <a:rPr lang="fr-FR" sz="1400" b="1" dirty="0">
                          <a:solidFill>
                            <a:srgbClr val="000066"/>
                          </a:solidFill>
                        </a:rPr>
                        <a:t>Milieu liquide</a:t>
                      </a:r>
                    </a:p>
                  </a:txBody>
                  <a:tcPr anchor="ctr">
                    <a:lnL w="127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solidFill>
                      <a:srgbClr val="BBE0E3"/>
                    </a:solidFill>
                  </a:tcPr>
                </a:tc>
                <a:tc>
                  <a:txBody>
                    <a:bodyPr/>
                    <a:lstStyle/>
                    <a:p>
                      <a:pPr algn="ctr"/>
                      <a:r>
                        <a:rPr lang="fr-FR" sz="1400" b="1" dirty="0">
                          <a:solidFill>
                            <a:srgbClr val="000066"/>
                          </a:solidFill>
                        </a:rPr>
                        <a:t>Milieu solide</a:t>
                      </a:r>
                    </a:p>
                  </a:txBody>
                  <a:tcPr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solidFill>
                      <a:srgbClr val="BBE0E3"/>
                    </a:solidFill>
                  </a:tcPr>
                </a:tc>
                <a:tc>
                  <a:txBody>
                    <a:bodyPr/>
                    <a:lstStyle/>
                    <a:p>
                      <a:pPr algn="ctr"/>
                      <a:r>
                        <a:rPr lang="fr-FR" sz="1400" b="1" dirty="0">
                          <a:solidFill>
                            <a:srgbClr val="000066"/>
                          </a:solidFill>
                        </a:rPr>
                        <a:t>Milieu liquide</a:t>
                      </a:r>
                    </a:p>
                  </a:txBody>
                  <a:tcPr anchor="ct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BBE0E3"/>
                    </a:solidFill>
                  </a:tcPr>
                </a:tc>
                <a:tc>
                  <a:txBody>
                    <a:bodyPr/>
                    <a:lstStyle/>
                    <a:p>
                      <a:pPr algn="ctr"/>
                      <a:r>
                        <a:rPr lang="fr-FR" sz="1400" b="1" dirty="0">
                          <a:solidFill>
                            <a:srgbClr val="000066"/>
                          </a:solidFill>
                        </a:rPr>
                        <a:t>Milieu solide</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xmlns="" val="10000"/>
                  </a:ext>
                </a:extLst>
              </a:tr>
              <a:tr h="150302">
                <a:tc>
                  <a:txBody>
                    <a:bodyPr/>
                    <a:lstStyle/>
                    <a:p>
                      <a:r>
                        <a:rPr lang="fr-FR" sz="1400" dirty="0">
                          <a:solidFill>
                            <a:srgbClr val="000066"/>
                          </a:solidFill>
                        </a:rPr>
                        <a:t>B(dose</a:t>
                      </a:r>
                      <a:r>
                        <a:rPr lang="fr-FR" sz="1400" baseline="0" dirty="0">
                          <a:solidFill>
                            <a:srgbClr val="000066"/>
                          </a:solidFill>
                        </a:rPr>
                        <a:t> de charge</a:t>
                      </a:r>
                      <a:r>
                        <a:rPr lang="fr-FR" sz="1400" dirty="0">
                          <a:solidFill>
                            <a:srgbClr val="000066"/>
                          </a:solidFill>
                        </a:rPr>
                        <a:t>)</a:t>
                      </a:r>
                      <a:r>
                        <a:rPr lang="fr-FR" sz="1400" dirty="0" err="1">
                          <a:solidFill>
                            <a:srgbClr val="000066"/>
                          </a:solidFill>
                        </a:rPr>
                        <a:t>PaZ</a:t>
                      </a:r>
                      <a:endParaRPr lang="fr-FR" sz="1400" dirty="0">
                        <a:solidFill>
                          <a:srgbClr val="000066"/>
                        </a:solidFill>
                      </a:endParaRPr>
                    </a:p>
                  </a:txBody>
                  <a:tcPr anchor="ctr"/>
                </a:tc>
                <a:tc>
                  <a:txBody>
                    <a:bodyPr/>
                    <a:lstStyle/>
                    <a:p>
                      <a:pPr algn="ctr"/>
                      <a:r>
                        <a:rPr lang="fr-FR" sz="1400" dirty="0">
                          <a:solidFill>
                            <a:srgbClr val="000066"/>
                          </a:solidFill>
                        </a:rPr>
                        <a:t>66 %</a:t>
                      </a:r>
                    </a:p>
                  </a:txBody>
                  <a:tcPr anchor="ctr">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89 %</a:t>
                      </a:r>
                    </a:p>
                  </a:txBody>
                  <a:tcPr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1,7 (1,1 - 2,8)</a:t>
                      </a:r>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1,3 (0,9 - 1,8)</a:t>
                      </a:r>
                    </a:p>
                  </a:txBody>
                  <a:tcPr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xmlns="" val="10001"/>
                  </a:ext>
                </a:extLst>
              </a:tr>
              <a:tr h="1503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B(simplifié)</a:t>
                      </a:r>
                      <a:r>
                        <a:rPr lang="fr-FR" sz="1400" dirty="0" err="1">
                          <a:solidFill>
                            <a:srgbClr val="000066"/>
                          </a:solidFill>
                        </a:rPr>
                        <a:t>PaZ</a:t>
                      </a:r>
                      <a:endParaRPr lang="fr-FR" sz="1400" dirty="0">
                        <a:solidFill>
                          <a:srgbClr val="000066"/>
                        </a:solidFill>
                      </a:endParaRPr>
                    </a:p>
                  </a:txBody>
                  <a:tcPr anchor="ctr"/>
                </a:tc>
                <a:tc>
                  <a:txBody>
                    <a:bodyPr/>
                    <a:lstStyle/>
                    <a:p>
                      <a:pPr algn="ctr"/>
                      <a:r>
                        <a:rPr lang="fr-FR" sz="1400" dirty="0">
                          <a:solidFill>
                            <a:srgbClr val="000066"/>
                          </a:solidFill>
                        </a:rPr>
                        <a:t>75 %</a:t>
                      </a:r>
                    </a:p>
                  </a:txBody>
                  <a:tcPr anchor="ctr"/>
                </a:tc>
                <a:tc>
                  <a:txBody>
                    <a:bodyPr/>
                    <a:lstStyle/>
                    <a:p>
                      <a:pPr algn="ctr"/>
                      <a:r>
                        <a:rPr lang="fr-FR" sz="1400" dirty="0">
                          <a:solidFill>
                            <a:srgbClr val="000066"/>
                          </a:solidFill>
                        </a:rPr>
                        <a:t>84 %</a:t>
                      </a:r>
                    </a:p>
                  </a:txBody>
                  <a:tcPr anchor="ctr">
                    <a:lnR w="28575" cap="flat" cmpd="sng" algn="ctr">
                      <a:solidFill>
                        <a:schemeClr val="bg1"/>
                      </a:solidFill>
                      <a:prstDash val="solid"/>
                      <a:round/>
                      <a:headEnd type="none" w="med" len="med"/>
                      <a:tailEnd type="none" w="med" len="med"/>
                    </a:lnR>
                  </a:tcPr>
                </a:tc>
                <a:tc>
                  <a:txBody>
                    <a:bodyPr/>
                    <a:lstStyle/>
                    <a:p>
                      <a:pPr algn="ctr"/>
                      <a:r>
                        <a:rPr lang="fr-FR" sz="1400" dirty="0">
                          <a:solidFill>
                            <a:srgbClr val="000066"/>
                          </a:solidFill>
                        </a:rPr>
                        <a:t>2,0 (1,3 - 3,2)</a:t>
                      </a:r>
                    </a:p>
                  </a:txBody>
                  <a:tcPr anchor="ctr">
                    <a:lnL w="28575" cap="flat" cmpd="sng" algn="ctr">
                      <a:solidFill>
                        <a:schemeClr val="bg1"/>
                      </a:solidFill>
                      <a:prstDash val="solid"/>
                      <a:round/>
                      <a:headEnd type="none" w="med" len="med"/>
                      <a:tailEnd type="none" w="med" len="med"/>
                    </a:lnL>
                  </a:tcPr>
                </a:tc>
                <a:tc>
                  <a:txBody>
                    <a:bodyPr/>
                    <a:lstStyle/>
                    <a:p>
                      <a:pPr algn="ctr"/>
                      <a:r>
                        <a:rPr lang="fr-FR" sz="1400" dirty="0">
                          <a:solidFill>
                            <a:srgbClr val="000066"/>
                          </a:solidFill>
                        </a:rPr>
                        <a:t>1,1 (0,8 - 1,6)</a:t>
                      </a:r>
                    </a:p>
                  </a:txBody>
                  <a:tcPr anchor="ctr"/>
                </a:tc>
                <a:extLst>
                  <a:ext uri="{0D108BD9-81ED-4DB2-BD59-A6C34878D82A}">
                    <a16:rowId xmlns:a16="http://schemas.microsoft.com/office/drawing/2014/main" xmlns="" val="10002"/>
                  </a:ext>
                </a:extLst>
              </a:tr>
              <a:tr h="1503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err="1">
                          <a:solidFill>
                            <a:srgbClr val="000066"/>
                          </a:solidFill>
                        </a:rPr>
                        <a:t>BPaZ</a:t>
                      </a:r>
                      <a:r>
                        <a:rPr lang="fr-FR" sz="1400" dirty="0">
                          <a:solidFill>
                            <a:srgbClr val="000066"/>
                          </a:solidFill>
                        </a:rPr>
                        <a:t> (MDR) Z-sensible</a:t>
                      </a:r>
                    </a:p>
                  </a:txBody>
                  <a:tcPr anchor="ctr"/>
                </a:tc>
                <a:tc>
                  <a:txBody>
                    <a:bodyPr/>
                    <a:lstStyle/>
                    <a:p>
                      <a:pPr algn="ctr"/>
                      <a:r>
                        <a:rPr lang="fr-FR" sz="1400" dirty="0">
                          <a:solidFill>
                            <a:srgbClr val="000066"/>
                          </a:solidFill>
                        </a:rPr>
                        <a:t>96 %</a:t>
                      </a:r>
                    </a:p>
                  </a:txBody>
                  <a:tcPr anchor="ctr"/>
                </a:tc>
                <a:tc>
                  <a:txBody>
                    <a:bodyPr/>
                    <a:lstStyle/>
                    <a:p>
                      <a:pPr algn="ctr"/>
                      <a:r>
                        <a:rPr lang="fr-FR" sz="1400" dirty="0">
                          <a:solidFill>
                            <a:srgbClr val="000066"/>
                          </a:solidFill>
                        </a:rPr>
                        <a:t>100 %</a:t>
                      </a:r>
                    </a:p>
                  </a:txBody>
                  <a:tcPr anchor="ctr">
                    <a:lnR w="28575" cap="flat" cmpd="sng" algn="ctr">
                      <a:solidFill>
                        <a:schemeClr val="bg1"/>
                      </a:solidFill>
                      <a:prstDash val="solid"/>
                      <a:round/>
                      <a:headEnd type="none" w="med" len="med"/>
                      <a:tailEnd type="none" w="med" len="med"/>
                    </a:lnR>
                  </a:tcPr>
                </a:tc>
                <a:tc>
                  <a:txBody>
                    <a:bodyPr/>
                    <a:lstStyle/>
                    <a:p>
                      <a:pPr algn="ctr"/>
                      <a:r>
                        <a:rPr lang="fr-FR" sz="1400" dirty="0">
                          <a:solidFill>
                            <a:srgbClr val="000066"/>
                          </a:solidFill>
                        </a:rPr>
                        <a:t>3,5 (2,1 - 5,6)</a:t>
                      </a:r>
                    </a:p>
                  </a:txBody>
                  <a:tcPr anchor="ctr">
                    <a:lnL w="28575" cap="flat" cmpd="sng" algn="ctr">
                      <a:solidFill>
                        <a:schemeClr val="bg1"/>
                      </a:solidFill>
                      <a:prstDash val="solid"/>
                      <a:round/>
                      <a:headEnd type="none" w="med" len="med"/>
                      <a:tailEnd type="none" w="med" len="med"/>
                    </a:lnL>
                  </a:tcPr>
                </a:tc>
                <a:tc>
                  <a:txBody>
                    <a:bodyPr/>
                    <a:lstStyle/>
                    <a:p>
                      <a:pPr algn="ctr"/>
                      <a:r>
                        <a:rPr lang="fr-FR" sz="1400" dirty="0">
                          <a:solidFill>
                            <a:srgbClr val="000066"/>
                          </a:solidFill>
                        </a:rPr>
                        <a:t>2,2 (1,5 - 3,2)</a:t>
                      </a:r>
                    </a:p>
                  </a:txBody>
                  <a:tcPr anchor="ctr"/>
                </a:tc>
                <a:extLst>
                  <a:ext uri="{0D108BD9-81ED-4DB2-BD59-A6C34878D82A}">
                    <a16:rowId xmlns:a16="http://schemas.microsoft.com/office/drawing/2014/main" xmlns="" val="10003"/>
                  </a:ext>
                </a:extLst>
              </a:tr>
              <a:tr h="15030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err="1">
                          <a:solidFill>
                            <a:srgbClr val="000066"/>
                          </a:solidFill>
                        </a:rPr>
                        <a:t>BPaZ</a:t>
                      </a:r>
                      <a:r>
                        <a:rPr lang="fr-FR" sz="1400" dirty="0">
                          <a:solidFill>
                            <a:srgbClr val="000066"/>
                          </a:solidFill>
                        </a:rPr>
                        <a:t> (MDR) Z-résistant</a:t>
                      </a:r>
                    </a:p>
                  </a:txBody>
                  <a:tcPr anchor="ctr"/>
                </a:tc>
                <a:tc>
                  <a:txBody>
                    <a:bodyPr/>
                    <a:lstStyle/>
                    <a:p>
                      <a:pPr algn="ctr"/>
                      <a:r>
                        <a:rPr lang="fr-FR" sz="1400" dirty="0">
                          <a:solidFill>
                            <a:srgbClr val="000066"/>
                          </a:solidFill>
                        </a:rPr>
                        <a:t>78 %</a:t>
                      </a:r>
                    </a:p>
                  </a:txBody>
                  <a:tcPr anchor="ctr"/>
                </a:tc>
                <a:tc>
                  <a:txBody>
                    <a:bodyPr/>
                    <a:lstStyle/>
                    <a:p>
                      <a:pPr algn="ctr"/>
                      <a:r>
                        <a:rPr lang="fr-FR" sz="1400" dirty="0">
                          <a:solidFill>
                            <a:srgbClr val="000066"/>
                          </a:solidFill>
                        </a:rPr>
                        <a:t>95 %</a:t>
                      </a:r>
                    </a:p>
                  </a:txBody>
                  <a:tcPr anchor="ctr">
                    <a:lnR w="28575" cap="flat" cmpd="sng" algn="ctr">
                      <a:solidFill>
                        <a:schemeClr val="bg1"/>
                      </a:solidFill>
                      <a:prstDash val="solid"/>
                      <a:round/>
                      <a:headEnd type="none" w="med" len="med"/>
                      <a:tailEnd type="none" w="med" len="med"/>
                    </a:lnR>
                  </a:tcPr>
                </a:tc>
                <a:tc>
                  <a:txBody>
                    <a:bodyPr/>
                    <a:lstStyle/>
                    <a:p>
                      <a:pPr algn="ctr"/>
                      <a:r>
                        <a:rPr lang="fr-FR" sz="1400" dirty="0">
                          <a:solidFill>
                            <a:srgbClr val="000066"/>
                          </a:solidFill>
                        </a:rPr>
                        <a:t>2,0 (1,1 - 3,4)</a:t>
                      </a:r>
                    </a:p>
                  </a:txBody>
                  <a:tcPr anchor="ctr">
                    <a:lnL w="28575" cap="flat" cmpd="sng" algn="ctr">
                      <a:solidFill>
                        <a:schemeClr val="bg1"/>
                      </a:solidFill>
                      <a:prstDash val="solid"/>
                      <a:round/>
                      <a:headEnd type="none" w="med" len="med"/>
                      <a:tailEnd type="none" w="med" len="med"/>
                    </a:lnL>
                  </a:tcPr>
                </a:tc>
                <a:tc>
                  <a:txBody>
                    <a:bodyPr/>
                    <a:lstStyle/>
                    <a:p>
                      <a:pPr algn="ctr"/>
                      <a:r>
                        <a:rPr lang="fr-FR" sz="1400" dirty="0">
                          <a:solidFill>
                            <a:srgbClr val="000066"/>
                          </a:solidFill>
                        </a:rPr>
                        <a:t>2,6 (1,5 - 4,6)</a:t>
                      </a:r>
                    </a:p>
                  </a:txBody>
                  <a:tcPr anchor="ctr"/>
                </a:tc>
                <a:extLst>
                  <a:ext uri="{0D108BD9-81ED-4DB2-BD59-A6C34878D82A}">
                    <a16:rowId xmlns:a16="http://schemas.microsoft.com/office/drawing/2014/main" xmlns="" val="10004"/>
                  </a:ext>
                </a:extLst>
              </a:tr>
              <a:tr h="150302">
                <a:tc>
                  <a:txBody>
                    <a:bodyPr/>
                    <a:lstStyle/>
                    <a:p>
                      <a:r>
                        <a:rPr lang="fr-FR" sz="1400" dirty="0">
                          <a:solidFill>
                            <a:srgbClr val="000066"/>
                          </a:solidFill>
                        </a:rPr>
                        <a:t>HRZE (= référence)</a:t>
                      </a:r>
                    </a:p>
                  </a:txBody>
                  <a:tcPr anchor="ctr"/>
                </a:tc>
                <a:tc>
                  <a:txBody>
                    <a:bodyPr/>
                    <a:lstStyle/>
                    <a:p>
                      <a:pPr algn="ctr"/>
                      <a:r>
                        <a:rPr lang="fr-FR" sz="1400" dirty="0">
                          <a:solidFill>
                            <a:srgbClr val="000066"/>
                          </a:solidFill>
                        </a:rPr>
                        <a:t>51 %</a:t>
                      </a:r>
                    </a:p>
                  </a:txBody>
                  <a:tcPr anchor="ctr"/>
                </a:tc>
                <a:tc>
                  <a:txBody>
                    <a:bodyPr/>
                    <a:lstStyle/>
                    <a:p>
                      <a:pPr algn="ctr"/>
                      <a:r>
                        <a:rPr lang="fr-FR" sz="1400" dirty="0">
                          <a:solidFill>
                            <a:srgbClr val="000066"/>
                          </a:solidFill>
                        </a:rPr>
                        <a:t>86 %</a:t>
                      </a:r>
                    </a:p>
                  </a:txBody>
                  <a:tcPr anchor="ctr">
                    <a:lnR w="28575" cap="flat" cmpd="sng" algn="ctr">
                      <a:solidFill>
                        <a:schemeClr val="bg1"/>
                      </a:solidFill>
                      <a:prstDash val="solid"/>
                      <a:round/>
                      <a:headEnd type="none" w="med" len="med"/>
                      <a:tailEnd type="none" w="med" len="med"/>
                    </a:lnR>
                  </a:tcPr>
                </a:tc>
                <a:tc>
                  <a:txBody>
                    <a:bodyPr/>
                    <a:lstStyle/>
                    <a:p>
                      <a:pPr algn="ctr"/>
                      <a:r>
                        <a:rPr lang="fr-FR" sz="1400" dirty="0">
                          <a:solidFill>
                            <a:srgbClr val="000066"/>
                          </a:solidFill>
                        </a:rPr>
                        <a:t>-</a:t>
                      </a:r>
                    </a:p>
                  </a:txBody>
                  <a:tcPr anchor="ctr">
                    <a:lnL w="28575" cap="flat" cmpd="sng" algn="ctr">
                      <a:solidFill>
                        <a:schemeClr val="bg1"/>
                      </a:solidFill>
                      <a:prstDash val="solid"/>
                      <a:round/>
                      <a:headEnd type="none" w="med" len="med"/>
                      <a:tailEnd type="none" w="med" len="med"/>
                    </a:lnL>
                  </a:tcPr>
                </a:tc>
                <a:tc>
                  <a:txBody>
                    <a:bodyPr/>
                    <a:lstStyle/>
                    <a:p>
                      <a:pPr algn="ctr"/>
                      <a:r>
                        <a:rPr lang="fr-FR" sz="1400" dirty="0">
                          <a:solidFill>
                            <a:srgbClr val="000066"/>
                          </a:solidFill>
                        </a:rPr>
                        <a:t>-</a:t>
                      </a:r>
                    </a:p>
                  </a:txBody>
                  <a:tcPr anchor="ctr"/>
                </a:tc>
                <a:extLst>
                  <a:ext uri="{0D108BD9-81ED-4DB2-BD59-A6C34878D82A}">
                    <a16:rowId xmlns:a16="http://schemas.microsoft.com/office/drawing/2014/main" xmlns="" val="10005"/>
                  </a:ext>
                </a:extLst>
              </a:tr>
            </a:tbl>
          </a:graphicData>
        </a:graphic>
      </p:graphicFrame>
      <p:sp>
        <p:nvSpPr>
          <p:cNvPr id="11" name="Text Box 2"/>
          <p:cNvSpPr txBox="1">
            <a:spLocks noChangeArrowheads="1"/>
          </p:cNvSpPr>
          <p:nvPr/>
        </p:nvSpPr>
        <p:spPr bwMode="auto">
          <a:xfrm>
            <a:off x="2594968" y="1257653"/>
            <a:ext cx="2938487"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Cultures négatives à S8 (%)</a:t>
            </a:r>
          </a:p>
        </p:txBody>
      </p:sp>
      <p:sp>
        <p:nvSpPr>
          <p:cNvPr id="13" name="Text Box 2"/>
          <p:cNvSpPr txBox="1">
            <a:spLocks noChangeArrowheads="1"/>
          </p:cNvSpPr>
          <p:nvPr/>
        </p:nvSpPr>
        <p:spPr bwMode="auto">
          <a:xfrm>
            <a:off x="5486401" y="1134543"/>
            <a:ext cx="3356042" cy="584775"/>
          </a:xfrm>
          <a:prstGeom prst="rect">
            <a:avLst/>
          </a:prstGeom>
          <a:noFill/>
          <a:ln w="9525">
            <a:noFill/>
            <a:miter lim="800000"/>
            <a:headEnd/>
            <a:tailEnd/>
          </a:ln>
        </p:spPr>
        <p:txBody>
          <a:bodyPr wrap="square">
            <a:spAutoFit/>
          </a:bodyPr>
          <a:lstStyle/>
          <a:p>
            <a:pPr algn="ctr"/>
            <a:r>
              <a:rPr lang="da-DK" sz="1600" b="1" dirty="0">
                <a:solidFill>
                  <a:srgbClr val="0070C0"/>
                </a:solidFill>
                <a:latin typeface="Calibri" pitchFamily="34" charset="0"/>
                <a:ea typeface="ＭＳ Ｐゴシック" pitchFamily="34" charset="-128"/>
              </a:rPr>
              <a:t>Hazard ratios (vs HRZE) </a:t>
            </a:r>
            <a:br>
              <a:rPr lang="da-DK" sz="1600" b="1" dirty="0">
                <a:solidFill>
                  <a:srgbClr val="0070C0"/>
                </a:solidFill>
                <a:latin typeface="Calibri" pitchFamily="34" charset="0"/>
                <a:ea typeface="ＭＳ Ｐゴシック" pitchFamily="34" charset="-128"/>
              </a:rPr>
            </a:br>
            <a:r>
              <a:rPr lang="da-DK" sz="1600" b="1" dirty="0">
                <a:solidFill>
                  <a:srgbClr val="0070C0"/>
                </a:solidFill>
                <a:latin typeface="Calibri" pitchFamily="34" charset="0"/>
                <a:ea typeface="ＭＳ Ｐゴシック" pitchFamily="34" charset="-128"/>
              </a:rPr>
              <a:t>du délai de négativation des cultures</a:t>
            </a:r>
          </a:p>
        </p:txBody>
      </p:sp>
      <p:graphicFrame>
        <p:nvGraphicFramePr>
          <p:cNvPr id="14" name="Tableau 13"/>
          <p:cNvGraphicFramePr>
            <a:graphicFrameLocks noGrp="1"/>
          </p:cNvGraphicFramePr>
          <p:nvPr>
            <p:extLst/>
          </p:nvPr>
        </p:nvGraphicFramePr>
        <p:xfrm>
          <a:off x="333486" y="4309612"/>
          <a:ext cx="8508956" cy="2172094"/>
        </p:xfrm>
        <a:graphic>
          <a:graphicData uri="http://schemas.openxmlformats.org/drawingml/2006/table">
            <a:tbl>
              <a:tblPr firstRow="1" bandRow="1">
                <a:tableStyleId>{5C22544A-7EE6-4342-B048-85BDC9FD1C3A}</a:tableStyleId>
              </a:tblPr>
              <a:tblGrid>
                <a:gridCol w="3004518">
                  <a:extLst>
                    <a:ext uri="{9D8B030D-6E8A-4147-A177-3AD203B41FA5}">
                      <a16:colId xmlns:a16="http://schemas.microsoft.com/office/drawing/2014/main" xmlns="" val="20000"/>
                    </a:ext>
                  </a:extLst>
                </a:gridCol>
                <a:gridCol w="1473482">
                  <a:extLst>
                    <a:ext uri="{9D8B030D-6E8A-4147-A177-3AD203B41FA5}">
                      <a16:colId xmlns:a16="http://schemas.microsoft.com/office/drawing/2014/main" xmlns="" val="20001"/>
                    </a:ext>
                  </a:extLst>
                </a:gridCol>
                <a:gridCol w="1567543">
                  <a:extLst>
                    <a:ext uri="{9D8B030D-6E8A-4147-A177-3AD203B41FA5}">
                      <a16:colId xmlns:a16="http://schemas.microsoft.com/office/drawing/2014/main" xmlns="" val="20002"/>
                    </a:ext>
                  </a:extLst>
                </a:gridCol>
                <a:gridCol w="1022301">
                  <a:extLst>
                    <a:ext uri="{9D8B030D-6E8A-4147-A177-3AD203B41FA5}">
                      <a16:colId xmlns:a16="http://schemas.microsoft.com/office/drawing/2014/main" xmlns="" val="20003"/>
                    </a:ext>
                  </a:extLst>
                </a:gridCol>
                <a:gridCol w="1441112">
                  <a:extLst>
                    <a:ext uri="{9D8B030D-6E8A-4147-A177-3AD203B41FA5}">
                      <a16:colId xmlns:a16="http://schemas.microsoft.com/office/drawing/2014/main" xmlns="" val="20004"/>
                    </a:ext>
                  </a:extLst>
                </a:gridCol>
              </a:tblGrid>
              <a:tr h="433290">
                <a:tc>
                  <a:txBody>
                    <a:bodyPr/>
                    <a:lstStyle/>
                    <a:p>
                      <a:endParaRPr lang="fr-FR" sz="1400" dirty="0">
                        <a:solidFill>
                          <a:srgbClr val="000066"/>
                        </a:solidFill>
                      </a:endParaRPr>
                    </a:p>
                  </a:txBody>
                  <a:tcPr anchor="ctr">
                    <a:lnR w="12700" cap="flat" cmpd="sng" algn="ctr">
                      <a:solidFill>
                        <a:schemeClr val="bg1"/>
                      </a:solidFill>
                      <a:prstDash val="solid"/>
                      <a:round/>
                      <a:headEnd type="none" w="med" len="med"/>
                      <a:tailEnd type="none" w="med" len="med"/>
                    </a:ln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B(dose de charge)</a:t>
                      </a:r>
                      <a:r>
                        <a:rPr lang="fr-FR" sz="1400" dirty="0" err="1">
                          <a:solidFill>
                            <a:srgbClr val="000066"/>
                          </a:solidFill>
                        </a:rPr>
                        <a:t>PaZ</a:t>
                      </a:r>
                      <a:endParaRPr lang="fr-FR" sz="140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(n = 59)</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FFFF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chemeClr val="bg1"/>
                          </a:solidFill>
                        </a:rPr>
                        <a:t>B(simplifié)</a:t>
                      </a:r>
                      <a:r>
                        <a:rPr lang="fr-FR" sz="1400" dirty="0" err="1">
                          <a:solidFill>
                            <a:schemeClr val="bg1"/>
                          </a:solidFill>
                        </a:rPr>
                        <a:t>PaZ</a:t>
                      </a:r>
                      <a:endParaRPr lang="fr-FR" sz="1400" dirty="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chemeClr val="bg1"/>
                          </a:solidFill>
                        </a:rPr>
                        <a:t>(n = 60)</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00B0F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chemeClr val="bg1"/>
                          </a:solidFill>
                        </a:rPr>
                        <a:t>HRZE</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chemeClr val="bg1"/>
                          </a:solidFill>
                        </a:rPr>
                        <a:t>(n = 61)</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33CC3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err="1">
                          <a:solidFill>
                            <a:schemeClr val="bg1"/>
                          </a:solidFill>
                        </a:rPr>
                        <a:t>BPaMZ</a:t>
                      </a:r>
                      <a:r>
                        <a:rPr lang="fr-FR" sz="1400" dirty="0">
                          <a:solidFill>
                            <a:schemeClr val="bg1"/>
                          </a:solidFill>
                        </a:rPr>
                        <a:t> (MDR)</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chemeClr val="bg1"/>
                          </a:solidFill>
                        </a:rPr>
                        <a:t>(n = 60)</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rgbClr val="2D2D8A"/>
                    </a:solidFill>
                  </a:tcPr>
                </a:tc>
                <a:extLst>
                  <a:ext uri="{0D108BD9-81ED-4DB2-BD59-A6C34878D82A}">
                    <a16:rowId xmlns:a16="http://schemas.microsoft.com/office/drawing/2014/main" xmlns="" val="10000"/>
                  </a:ext>
                </a:extLst>
              </a:tr>
              <a:tr h="3512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 1 événement indésirable</a:t>
                      </a:r>
                      <a:r>
                        <a:rPr lang="fr-FR" sz="1400" baseline="0" dirty="0">
                          <a:solidFill>
                            <a:srgbClr val="000066"/>
                          </a:solidFill>
                        </a:rPr>
                        <a:t> (EI)</a:t>
                      </a:r>
                      <a:r>
                        <a:rPr lang="fr-FR" sz="1400" dirty="0">
                          <a:solidFill>
                            <a:srgbClr val="000066"/>
                          </a:solidFill>
                        </a:rPr>
                        <a:t>, %</a:t>
                      </a:r>
                    </a:p>
                  </a:txBody>
                  <a:tcPr anchor="ctr"/>
                </a:tc>
                <a:tc>
                  <a:txBody>
                    <a:bodyPr/>
                    <a:lstStyle/>
                    <a:p>
                      <a:pPr algn="ctr"/>
                      <a:r>
                        <a:rPr lang="fr-FR" sz="1400" dirty="0">
                          <a:solidFill>
                            <a:srgbClr val="000066"/>
                          </a:solidFill>
                        </a:rPr>
                        <a:t>84,7</a:t>
                      </a:r>
                    </a:p>
                  </a:txBody>
                  <a:tcPr anchor="ctr">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75,0</a:t>
                      </a:r>
                    </a:p>
                  </a:txBody>
                  <a:tcPr anchor="ctr">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72,1</a:t>
                      </a:r>
                    </a:p>
                  </a:txBody>
                  <a:tcPr anchor="ctr">
                    <a:lnT w="28575" cap="flat" cmpd="sng" algn="ctr">
                      <a:solidFill>
                        <a:schemeClr val="bg1"/>
                      </a:solidFill>
                      <a:prstDash val="solid"/>
                      <a:round/>
                      <a:headEnd type="none" w="med" len="med"/>
                      <a:tailEnd type="none" w="med" len="med"/>
                    </a:lnT>
                  </a:tcPr>
                </a:tc>
                <a:tc>
                  <a:txBody>
                    <a:bodyPr/>
                    <a:lstStyle/>
                    <a:p>
                      <a:pPr algn="ctr"/>
                      <a:r>
                        <a:rPr lang="fr-FR" sz="1400" dirty="0">
                          <a:solidFill>
                            <a:srgbClr val="000066"/>
                          </a:solidFill>
                        </a:rPr>
                        <a:t>95,0</a:t>
                      </a:r>
                    </a:p>
                  </a:txBody>
                  <a:tcPr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xmlns="" val="10001"/>
                  </a:ext>
                </a:extLst>
              </a:tr>
              <a:tr h="3512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 1 EIG, %</a:t>
                      </a:r>
                    </a:p>
                  </a:txBody>
                  <a:tcPr anchor="ctr"/>
                </a:tc>
                <a:tc>
                  <a:txBody>
                    <a:bodyPr/>
                    <a:lstStyle/>
                    <a:p>
                      <a:pPr algn="ctr"/>
                      <a:r>
                        <a:rPr lang="fr-FR" sz="1400" dirty="0">
                          <a:solidFill>
                            <a:srgbClr val="000066"/>
                          </a:solidFill>
                        </a:rPr>
                        <a:t>6,8</a:t>
                      </a:r>
                    </a:p>
                  </a:txBody>
                  <a:tcPr anchor="ctr"/>
                </a:tc>
                <a:tc>
                  <a:txBody>
                    <a:bodyPr/>
                    <a:lstStyle/>
                    <a:p>
                      <a:pPr algn="ctr"/>
                      <a:r>
                        <a:rPr lang="fr-FR" sz="1400" dirty="0">
                          <a:solidFill>
                            <a:srgbClr val="000066"/>
                          </a:solidFill>
                        </a:rPr>
                        <a:t>5,0</a:t>
                      </a:r>
                    </a:p>
                  </a:txBody>
                  <a:tcPr anchor="ctr"/>
                </a:tc>
                <a:tc>
                  <a:txBody>
                    <a:bodyPr/>
                    <a:lstStyle/>
                    <a:p>
                      <a:pPr algn="ctr"/>
                      <a:r>
                        <a:rPr lang="fr-FR" sz="1400" dirty="0">
                          <a:solidFill>
                            <a:srgbClr val="000066"/>
                          </a:solidFill>
                        </a:rPr>
                        <a:t>6,6</a:t>
                      </a:r>
                    </a:p>
                  </a:txBody>
                  <a:tcPr anchor="ctr"/>
                </a:tc>
                <a:tc>
                  <a:txBody>
                    <a:bodyPr/>
                    <a:lstStyle/>
                    <a:p>
                      <a:pPr algn="ctr"/>
                      <a:r>
                        <a:rPr lang="fr-FR" sz="1400" dirty="0">
                          <a:solidFill>
                            <a:srgbClr val="000066"/>
                          </a:solidFill>
                        </a:rPr>
                        <a:t>6,7</a:t>
                      </a:r>
                    </a:p>
                  </a:txBody>
                  <a:tcPr anchor="ctr"/>
                </a:tc>
                <a:extLst>
                  <a:ext uri="{0D108BD9-81ED-4DB2-BD59-A6C34878D82A}">
                    <a16:rowId xmlns:a16="http://schemas.microsoft.com/office/drawing/2014/main" xmlns="" val="10002"/>
                  </a:ext>
                </a:extLst>
              </a:tr>
              <a:tr h="4332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 1 EI d'évolution fatale, %</a:t>
                      </a:r>
                    </a:p>
                  </a:txBody>
                  <a:tcPr anchor="ctr"/>
                </a:tc>
                <a:tc>
                  <a:txBody>
                    <a:bodyPr/>
                    <a:lstStyle/>
                    <a:p>
                      <a:pPr algn="ctr"/>
                      <a:r>
                        <a:rPr lang="fr-FR" sz="1400" dirty="0">
                          <a:solidFill>
                            <a:srgbClr val="000066"/>
                          </a:solidFill>
                        </a:rPr>
                        <a:t>1,7</a:t>
                      </a:r>
                    </a:p>
                  </a:txBody>
                  <a:tcPr anchor="ctr"/>
                </a:tc>
                <a:tc>
                  <a:txBody>
                    <a:bodyPr/>
                    <a:lstStyle/>
                    <a:p>
                      <a:pPr algn="ctr"/>
                      <a:r>
                        <a:rPr lang="fr-FR" sz="1400" dirty="0">
                          <a:solidFill>
                            <a:srgbClr val="000066"/>
                          </a:solidFill>
                        </a:rPr>
                        <a:t>1,7</a:t>
                      </a:r>
                    </a:p>
                  </a:txBody>
                  <a:tcPr anchor="ctr"/>
                </a:tc>
                <a:tc>
                  <a:txBody>
                    <a:bodyPr/>
                    <a:lstStyle/>
                    <a:p>
                      <a:pPr algn="ctr"/>
                      <a:r>
                        <a:rPr lang="fr-FR" sz="1400" dirty="0">
                          <a:solidFill>
                            <a:srgbClr val="000066"/>
                          </a:solidFill>
                        </a:rPr>
                        <a:t>1,6</a:t>
                      </a:r>
                    </a:p>
                  </a:txBody>
                  <a:tcPr anchor="ctr"/>
                </a:tc>
                <a:tc>
                  <a:txBody>
                    <a:bodyPr/>
                    <a:lstStyle/>
                    <a:p>
                      <a:pPr algn="ctr"/>
                      <a:r>
                        <a:rPr lang="fr-FR" sz="1400" dirty="0">
                          <a:solidFill>
                            <a:srgbClr val="000066"/>
                          </a:solidFill>
                        </a:rPr>
                        <a:t>0</a:t>
                      </a:r>
                    </a:p>
                  </a:txBody>
                  <a:tcPr anchor="ctr"/>
                </a:tc>
                <a:extLst>
                  <a:ext uri="{0D108BD9-81ED-4DB2-BD59-A6C34878D82A}">
                    <a16:rowId xmlns:a16="http://schemas.microsoft.com/office/drawing/2014/main" xmlns="" val="10003"/>
                  </a:ext>
                </a:extLst>
              </a:tr>
              <a:tr h="254877">
                <a:tc>
                  <a:txBody>
                    <a:bodyPr/>
                    <a:lstStyle/>
                    <a:p>
                      <a:r>
                        <a:rPr lang="fr-FR" sz="1400" dirty="0">
                          <a:solidFill>
                            <a:srgbClr val="000066"/>
                          </a:solidFill>
                        </a:rPr>
                        <a:t>Décès toutes causes, %</a:t>
                      </a:r>
                    </a:p>
                  </a:txBody>
                  <a:tcPr anchor="ctr"/>
                </a:tc>
                <a:tc>
                  <a:txBody>
                    <a:bodyPr/>
                    <a:lstStyle/>
                    <a:p>
                      <a:pPr algn="ctr"/>
                      <a:r>
                        <a:rPr lang="fr-FR" sz="1400" dirty="0">
                          <a:solidFill>
                            <a:srgbClr val="000066"/>
                          </a:solidFill>
                        </a:rPr>
                        <a:t>1,7</a:t>
                      </a:r>
                    </a:p>
                  </a:txBody>
                  <a:tcPr anchor="ctr"/>
                </a:tc>
                <a:tc>
                  <a:txBody>
                    <a:bodyPr/>
                    <a:lstStyle/>
                    <a:p>
                      <a:pPr algn="ctr"/>
                      <a:r>
                        <a:rPr lang="fr-FR" sz="1400" dirty="0">
                          <a:solidFill>
                            <a:srgbClr val="000066"/>
                          </a:solidFill>
                        </a:rPr>
                        <a:t>1,7</a:t>
                      </a:r>
                    </a:p>
                  </a:txBody>
                  <a:tcPr anchor="ctr"/>
                </a:tc>
                <a:tc>
                  <a:txBody>
                    <a:bodyPr/>
                    <a:lstStyle/>
                    <a:p>
                      <a:pPr algn="ctr"/>
                      <a:r>
                        <a:rPr lang="fr-FR" sz="1400" dirty="0">
                          <a:solidFill>
                            <a:srgbClr val="000066"/>
                          </a:solidFill>
                        </a:rPr>
                        <a:t>1,6</a:t>
                      </a:r>
                    </a:p>
                  </a:txBody>
                  <a:tcPr anchor="ctr"/>
                </a:tc>
                <a:tc>
                  <a:txBody>
                    <a:bodyPr/>
                    <a:lstStyle/>
                    <a:p>
                      <a:pPr algn="ctr"/>
                      <a:r>
                        <a:rPr lang="fr-FR" sz="1400" dirty="0">
                          <a:solidFill>
                            <a:srgbClr val="000066"/>
                          </a:solidFill>
                        </a:rPr>
                        <a:t>5,0</a:t>
                      </a:r>
                    </a:p>
                  </a:txBody>
                  <a:tcPr anchor="ctr"/>
                </a:tc>
                <a:extLst>
                  <a:ext uri="{0D108BD9-81ED-4DB2-BD59-A6C34878D82A}">
                    <a16:rowId xmlns:a16="http://schemas.microsoft.com/office/drawing/2014/main" xmlns="" val="10004"/>
                  </a:ext>
                </a:extLst>
              </a:tr>
            </a:tbl>
          </a:graphicData>
        </a:graphic>
      </p:graphicFrame>
      <p:sp>
        <p:nvSpPr>
          <p:cNvPr id="15" name="Text Box 2"/>
          <p:cNvSpPr txBox="1">
            <a:spLocks noChangeArrowheads="1"/>
          </p:cNvSpPr>
          <p:nvPr/>
        </p:nvSpPr>
        <p:spPr bwMode="auto">
          <a:xfrm>
            <a:off x="737905" y="3934899"/>
            <a:ext cx="7545097" cy="369332"/>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Evènements indésirables - Analyse sur la population exposée</a:t>
            </a:r>
            <a:endParaRPr lang="da-DK" dirty="0">
              <a:solidFill>
                <a:srgbClr val="0070C0"/>
              </a:solidFill>
              <a:latin typeface="Calibri" pitchFamily="34" charset="0"/>
              <a:ea typeface="ＭＳ Ｐゴシック" pitchFamily="34" charset="-128"/>
            </a:endParaRPr>
          </a:p>
        </p:txBody>
      </p:sp>
      <p:sp>
        <p:nvSpPr>
          <p:cNvPr id="10" name="Rectangle 2"/>
          <p:cNvSpPr>
            <a:spLocks noGrp="1" noChangeArrowheads="1"/>
          </p:cNvSpPr>
          <p:nvPr>
            <p:ph type="title"/>
          </p:nvPr>
        </p:nvSpPr>
        <p:spPr/>
        <p:txBody>
          <a:bodyPr/>
          <a:lstStyle/>
          <a:p>
            <a:pPr eaLnBrk="1" hangingPunct="1">
              <a:lnSpc>
                <a:spcPts val="2660"/>
              </a:lnSpc>
              <a:defRPr/>
            </a:pPr>
            <a:r>
              <a:rPr lang="fr-FR" sz="2400" dirty="0" err="1"/>
              <a:t>Bédaquiline</a:t>
            </a:r>
            <a:r>
              <a:rPr lang="fr-FR" sz="2400" dirty="0"/>
              <a:t>, </a:t>
            </a:r>
            <a:r>
              <a:rPr lang="fr-FR" sz="2400" dirty="0" err="1"/>
              <a:t>prétomanide</a:t>
            </a:r>
            <a:r>
              <a:rPr lang="fr-FR" sz="2400" dirty="0"/>
              <a:t>, </a:t>
            </a:r>
            <a:r>
              <a:rPr lang="fr-FR" sz="2400" dirty="0" err="1"/>
              <a:t>moxifloxacine</a:t>
            </a:r>
            <a:r>
              <a:rPr lang="fr-FR" sz="2400" dirty="0"/>
              <a:t/>
            </a:r>
            <a:br>
              <a:rPr lang="fr-FR" sz="2400" dirty="0"/>
            </a:br>
            <a:r>
              <a:rPr lang="fr-FR" sz="2400" dirty="0"/>
              <a:t>et </a:t>
            </a:r>
            <a:r>
              <a:rPr lang="fr-FR" sz="2400" dirty="0" err="1"/>
              <a:t>pyrazinamide</a:t>
            </a:r>
            <a:r>
              <a:rPr lang="fr-FR" sz="2400" dirty="0"/>
              <a:t> (</a:t>
            </a:r>
            <a:r>
              <a:rPr lang="fr-FR" sz="2400" dirty="0" err="1"/>
              <a:t>BPaMZ</a:t>
            </a:r>
            <a:r>
              <a:rPr lang="fr-FR" sz="2400" dirty="0"/>
              <a:t>) pour le traitement </a:t>
            </a:r>
            <a:br>
              <a:rPr lang="fr-FR" sz="2400" dirty="0"/>
            </a:br>
            <a:r>
              <a:rPr lang="fr-FR" sz="2400" dirty="0"/>
              <a:t>de la tuberculose sensible et </a:t>
            </a:r>
            <a:r>
              <a:rPr lang="fr-FR" sz="2400" dirty="0" err="1"/>
              <a:t>multirésistante</a:t>
            </a:r>
            <a:r>
              <a:rPr lang="fr-FR" sz="2400" dirty="0"/>
              <a:t> (3)</a:t>
            </a: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149</a:t>
            </a:r>
          </a:p>
        </p:txBody>
      </p:sp>
    </p:spTree>
    <p:extLst>
      <p:ext uri="{BB962C8B-B14F-4D97-AF65-F5344CB8AC3E}">
        <p14:creationId xmlns:p14="http://schemas.microsoft.com/office/powerpoint/2010/main" val="340718219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p:nvPr>
        </p:nvSpPr>
        <p:spPr/>
        <p:txBody>
          <a:bodyPr/>
          <a:lstStyle/>
          <a:p>
            <a:r>
              <a:rPr lang="fr-FR" sz="2400" dirty="0" err="1"/>
              <a:t>Bédaquiline</a:t>
            </a:r>
            <a:r>
              <a:rPr lang="fr-FR" sz="2400" dirty="0"/>
              <a:t>, </a:t>
            </a:r>
            <a:r>
              <a:rPr lang="fr-FR" sz="2400" dirty="0" err="1"/>
              <a:t>prétomanide</a:t>
            </a:r>
            <a:r>
              <a:rPr lang="fr-FR" sz="2400" dirty="0"/>
              <a:t>, </a:t>
            </a:r>
            <a:r>
              <a:rPr lang="fr-FR" sz="2400" dirty="0" err="1"/>
              <a:t>moxifloxacine</a:t>
            </a:r>
            <a:r>
              <a:rPr lang="fr-FR" sz="2400" dirty="0"/>
              <a:t> </a:t>
            </a:r>
            <a:br>
              <a:rPr lang="fr-FR" sz="2400" dirty="0"/>
            </a:br>
            <a:r>
              <a:rPr lang="fr-FR" sz="2400" dirty="0"/>
              <a:t>et </a:t>
            </a:r>
            <a:r>
              <a:rPr lang="fr-FR" sz="2400" dirty="0" err="1"/>
              <a:t>pyrazinamide</a:t>
            </a:r>
            <a:r>
              <a:rPr lang="fr-FR" sz="2400" dirty="0"/>
              <a:t> (</a:t>
            </a:r>
            <a:r>
              <a:rPr lang="fr-FR" sz="2400" dirty="0" err="1"/>
              <a:t>BPaMZ</a:t>
            </a:r>
            <a:r>
              <a:rPr lang="fr-FR" sz="2400" dirty="0"/>
              <a:t>) pour le traitement </a:t>
            </a:r>
            <a:br>
              <a:rPr lang="fr-FR" sz="2400" dirty="0"/>
            </a:br>
            <a:r>
              <a:rPr lang="fr-FR" sz="2400" dirty="0"/>
              <a:t>de la tuberculose sensible et </a:t>
            </a:r>
            <a:r>
              <a:rPr lang="fr-FR" sz="2400" dirty="0" err="1"/>
              <a:t>multirésistante</a:t>
            </a:r>
            <a:r>
              <a:rPr lang="fr-FR" sz="2400" dirty="0"/>
              <a:t> (4)</a:t>
            </a:r>
          </a:p>
        </p:txBody>
      </p:sp>
      <p:sp>
        <p:nvSpPr>
          <p:cNvPr id="4" name="Espace réservé du contenu 3"/>
          <p:cNvSpPr>
            <a:spLocks noGrp="1"/>
          </p:cNvSpPr>
          <p:nvPr>
            <p:ph idx="1"/>
          </p:nvPr>
        </p:nvSpPr>
        <p:spPr/>
        <p:txBody>
          <a:bodyPr/>
          <a:lstStyle/>
          <a:p>
            <a:r>
              <a:rPr lang="fr-FR" sz="2000" b="1" dirty="0">
                <a:solidFill>
                  <a:srgbClr val="0070C0"/>
                </a:solidFill>
              </a:rPr>
              <a:t>Conclusions</a:t>
            </a:r>
            <a:br>
              <a:rPr lang="fr-FR" sz="2000" b="1" dirty="0">
                <a:solidFill>
                  <a:srgbClr val="0070C0"/>
                </a:solidFill>
              </a:rPr>
            </a:br>
            <a:endParaRPr lang="fr-FR" sz="2000" b="1" dirty="0">
              <a:solidFill>
                <a:srgbClr val="0070C0"/>
              </a:solidFill>
            </a:endParaRPr>
          </a:p>
          <a:p>
            <a:pPr lvl="1"/>
            <a:r>
              <a:rPr lang="fr-FR" sz="2000" dirty="0"/>
              <a:t>Pour le traitement des tuberculoses sensibles</a:t>
            </a:r>
          </a:p>
          <a:p>
            <a:pPr lvl="2"/>
            <a:r>
              <a:rPr lang="fr-FR" sz="1600" dirty="0"/>
              <a:t>Les 2 schémas </a:t>
            </a:r>
            <a:r>
              <a:rPr lang="fr-FR" sz="1600" dirty="0" err="1"/>
              <a:t>BPaZ</a:t>
            </a:r>
            <a:r>
              <a:rPr lang="fr-FR" sz="1600" dirty="0"/>
              <a:t> se sont avérés plus efficaces que le schéma de référence HRZE </a:t>
            </a:r>
          </a:p>
          <a:p>
            <a:pPr lvl="2"/>
            <a:r>
              <a:rPr lang="fr-FR" sz="1600" dirty="0"/>
              <a:t>Le schéma simplifié avec </a:t>
            </a:r>
            <a:r>
              <a:rPr lang="fr-FR" sz="1600" dirty="0" err="1"/>
              <a:t>bédaquiline</a:t>
            </a:r>
            <a:r>
              <a:rPr lang="fr-FR" sz="1600" dirty="0"/>
              <a:t> 200 mg/j s'est avéré aussi efficace et mieux toléré que le schéma classique (dose de charge de 400 mg/j de J0 à J14 puis 200 mg 3 fois/semaine)</a:t>
            </a:r>
          </a:p>
          <a:p>
            <a:pPr lvl="2"/>
            <a:r>
              <a:rPr lang="fr-FR" sz="1600" dirty="0"/>
              <a:t>Le schéma </a:t>
            </a:r>
            <a:r>
              <a:rPr lang="fr-FR" sz="1600" dirty="0" err="1"/>
              <a:t>BPaZ</a:t>
            </a:r>
            <a:r>
              <a:rPr lang="fr-FR" sz="1600" dirty="0"/>
              <a:t> pourrait supplanter le schéma standard HRZE pour le traitement des tuberculoses sensibles en Afrique</a:t>
            </a:r>
            <a:br>
              <a:rPr lang="fr-FR" sz="1600" dirty="0"/>
            </a:br>
            <a:endParaRPr lang="fr-FR" sz="1600" dirty="0"/>
          </a:p>
          <a:p>
            <a:pPr lvl="1"/>
            <a:r>
              <a:rPr lang="fr-FR" sz="2000" dirty="0"/>
              <a:t>Pour le traitement des tuberculoses MDR </a:t>
            </a:r>
          </a:p>
          <a:p>
            <a:pPr lvl="2"/>
            <a:r>
              <a:rPr lang="fr-FR" sz="1600" dirty="0"/>
              <a:t>Le schéma </a:t>
            </a:r>
            <a:r>
              <a:rPr lang="fr-FR" sz="1600" dirty="0" err="1"/>
              <a:t>BPaMZ</a:t>
            </a:r>
            <a:r>
              <a:rPr lang="fr-FR" sz="1600" dirty="0"/>
              <a:t> s'est avéré très efficace : le pourcentage de cultures négatives à S8 sous ce schéma était plus élevé que celui observé à S8 avec HRZE pour le traitement des tuberculoses sensibles</a:t>
            </a:r>
          </a:p>
          <a:p>
            <a:pPr lvl="2"/>
            <a:r>
              <a:rPr lang="fr-FR" sz="1600" dirty="0"/>
              <a:t>Le schéma </a:t>
            </a:r>
            <a:r>
              <a:rPr lang="fr-FR" sz="1600" dirty="0" err="1"/>
              <a:t>BPaMZ</a:t>
            </a:r>
            <a:r>
              <a:rPr lang="fr-FR" sz="1600" dirty="0"/>
              <a:t> pourrait optimiser considérablement le traitement de première intention des tuberculoses MDR, permettant un traitement per os de durée réduite (4 à 6 mois)</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Dawson R, CROI 2017, Abs. 724LB</a:t>
            </a:r>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150</a:t>
            </a:r>
          </a:p>
        </p:txBody>
      </p:sp>
    </p:spTree>
    <p:extLst>
      <p:ext uri="{BB962C8B-B14F-4D97-AF65-F5344CB8AC3E}">
        <p14:creationId xmlns:p14="http://schemas.microsoft.com/office/powerpoint/2010/main" val="261503982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a:t>Essai NIX-TB : prétomanide, bédaquiline </a:t>
            </a:r>
            <a:br>
              <a:rPr lang="fr-FR"/>
            </a:br>
            <a:r>
              <a:rPr lang="fr-FR"/>
              <a:t>et linézolide dans la tuberculose XDR (1)</a:t>
            </a:r>
          </a:p>
        </p:txBody>
      </p:sp>
      <p:sp>
        <p:nvSpPr>
          <p:cNvPr id="2" name="Espace réservé du contenu 1"/>
          <p:cNvSpPr>
            <a:spLocks noGrp="1"/>
          </p:cNvSpPr>
          <p:nvPr>
            <p:ph idx="1"/>
          </p:nvPr>
        </p:nvSpPr>
        <p:spPr>
          <a:xfrm>
            <a:off x="457200" y="1255713"/>
            <a:ext cx="8507413" cy="5111750"/>
          </a:xfrm>
        </p:spPr>
        <p:txBody>
          <a:bodyPr/>
          <a:lstStyle/>
          <a:p>
            <a:r>
              <a:rPr lang="fr-FR" sz="1800" dirty="0"/>
              <a:t>Essai ouvert non comparatif, conduit en Afrique du Sud</a:t>
            </a:r>
          </a:p>
          <a:p>
            <a:pPr lvl="1"/>
            <a:r>
              <a:rPr lang="fr-FR" sz="1800" dirty="0"/>
              <a:t>Critères d'inclusion</a:t>
            </a:r>
          </a:p>
          <a:p>
            <a:pPr lvl="2"/>
            <a:r>
              <a:rPr lang="fr-FR" sz="1600" dirty="0"/>
              <a:t>Tuberculose XDR</a:t>
            </a:r>
          </a:p>
          <a:p>
            <a:pPr lvl="2"/>
            <a:r>
              <a:rPr lang="fr-FR" sz="1600" dirty="0"/>
              <a:t>Tuberculose MDR en échec ou intolérance de traitement </a:t>
            </a:r>
          </a:p>
          <a:p>
            <a:pPr lvl="1"/>
            <a:r>
              <a:rPr lang="fr-FR" sz="1800" dirty="0"/>
              <a:t>Critères d'exclusion</a:t>
            </a:r>
          </a:p>
          <a:p>
            <a:pPr lvl="2"/>
            <a:r>
              <a:rPr lang="fr-FR" sz="1600" dirty="0"/>
              <a:t>CD4 &lt; 50/mm</a:t>
            </a:r>
            <a:r>
              <a:rPr lang="fr-FR" sz="1600" baseline="30000" dirty="0"/>
              <a:t>3</a:t>
            </a:r>
            <a:r>
              <a:rPr lang="fr-FR" sz="1600" dirty="0"/>
              <a:t> chez les patients VIH+</a:t>
            </a:r>
          </a:p>
          <a:p>
            <a:pPr lvl="2"/>
            <a:r>
              <a:rPr lang="fr-FR" sz="1600" dirty="0"/>
              <a:t>Neuropathie périphérique de grade 3-4</a:t>
            </a:r>
          </a:p>
          <a:p>
            <a:pPr lvl="2"/>
            <a:r>
              <a:rPr lang="fr-FR" sz="1600" dirty="0"/>
              <a:t>Intervalle QT &gt; 500 ms</a:t>
            </a:r>
            <a:br>
              <a:rPr lang="fr-FR" sz="1600" dirty="0"/>
            </a:br>
            <a:endParaRPr lang="fr-FR" sz="1600" dirty="0"/>
          </a:p>
          <a:p>
            <a:r>
              <a:rPr lang="fr-FR" sz="1800" b="1" dirty="0">
                <a:solidFill>
                  <a:srgbClr val="0070C0"/>
                </a:solidFill>
              </a:rPr>
              <a:t>Schéma thérapeutique </a:t>
            </a:r>
            <a:r>
              <a:rPr lang="fr-FR" sz="1600" dirty="0"/>
              <a:t>(6 mois, prolongé à 9 mois si culture reste positive à M4)</a:t>
            </a:r>
            <a:endParaRPr lang="fr-FR" sz="1800" dirty="0"/>
          </a:p>
          <a:p>
            <a:pPr lvl="1"/>
            <a:r>
              <a:rPr lang="fr-FR" sz="1600" dirty="0" err="1"/>
              <a:t>Prétomanide</a:t>
            </a:r>
            <a:r>
              <a:rPr lang="fr-FR" sz="1600" dirty="0"/>
              <a:t> 200 mg </a:t>
            </a:r>
            <a:r>
              <a:rPr lang="fr-FR" sz="1600" dirty="0" err="1"/>
              <a:t>qd</a:t>
            </a:r>
            <a:endParaRPr lang="fr-FR" sz="1600" dirty="0"/>
          </a:p>
          <a:p>
            <a:pPr lvl="1"/>
            <a:r>
              <a:rPr lang="fr-FR" sz="1600" dirty="0" err="1"/>
              <a:t>Bédaquiline</a:t>
            </a:r>
            <a:r>
              <a:rPr lang="fr-FR" sz="1600" dirty="0"/>
              <a:t> 200 mg 3 fois/semaine (dose de charge de 400 mg/j de J0 à J14) </a:t>
            </a:r>
          </a:p>
          <a:p>
            <a:pPr lvl="1"/>
            <a:r>
              <a:rPr lang="fr-FR" sz="1600" dirty="0" err="1"/>
              <a:t>Linézolide</a:t>
            </a:r>
            <a:r>
              <a:rPr lang="fr-FR" sz="1600" dirty="0"/>
              <a:t> 1200 mg </a:t>
            </a:r>
            <a:r>
              <a:rPr lang="fr-FR" sz="1600" dirty="0" err="1"/>
              <a:t>qd</a:t>
            </a:r>
            <a:r>
              <a:rPr lang="fr-FR" sz="1600" dirty="0"/>
              <a:t> (600 mg </a:t>
            </a:r>
            <a:r>
              <a:rPr lang="fr-FR" sz="1600" dirty="0" err="1"/>
              <a:t>bid</a:t>
            </a:r>
            <a:r>
              <a:rPr lang="fr-FR" sz="1600" dirty="0"/>
              <a:t> avant amendement)</a:t>
            </a:r>
            <a:br>
              <a:rPr lang="fr-FR" sz="1600" dirty="0"/>
            </a:br>
            <a:endParaRPr lang="fr-FR" sz="1600" dirty="0"/>
          </a:p>
          <a:p>
            <a:r>
              <a:rPr lang="fr-FR" sz="1800" b="1" dirty="0">
                <a:solidFill>
                  <a:srgbClr val="0070C0"/>
                </a:solidFill>
              </a:rPr>
              <a:t>Critère de jugement principal</a:t>
            </a:r>
          </a:p>
          <a:p>
            <a:pPr lvl="1"/>
            <a:r>
              <a:rPr lang="fr-FR" sz="1600" dirty="0"/>
              <a:t>Survie sans échec ni rechute 6 mois après l'arrêt du traitement</a:t>
            </a:r>
            <a:br>
              <a:rPr lang="fr-FR" sz="1600" dirty="0"/>
            </a:br>
            <a:endParaRPr lang="fr-FR" sz="1600" dirty="0"/>
          </a:p>
          <a:p>
            <a:r>
              <a:rPr lang="fr-FR" sz="1800" b="1" dirty="0">
                <a:solidFill>
                  <a:srgbClr val="0070C0"/>
                </a:solidFill>
              </a:rPr>
              <a:t>Principaux critères de jugement secondaire</a:t>
            </a:r>
          </a:p>
          <a:p>
            <a:pPr lvl="1"/>
            <a:r>
              <a:rPr lang="fr-FR" sz="1600" dirty="0"/>
              <a:t>Survie sans échec ni rechute 24 mois après le début du traitement</a:t>
            </a:r>
          </a:p>
          <a:p>
            <a:pPr lvl="1"/>
            <a:r>
              <a:rPr lang="fr-FR" sz="1600" dirty="0"/>
              <a:t>Délai de négativation des cultures</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Conradie</a:t>
            </a:r>
            <a:r>
              <a:rPr lang="en-GB" sz="1200" i="1" dirty="0">
                <a:solidFill>
                  <a:srgbClr val="0070C0"/>
                </a:solidFill>
              </a:rPr>
              <a:t> F, CROI 2017, Abs. 80LB</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151</a:t>
            </a:r>
          </a:p>
        </p:txBody>
      </p:sp>
    </p:spTree>
    <p:extLst>
      <p:ext uri="{BB962C8B-B14F-4D97-AF65-F5344CB8AC3E}">
        <p14:creationId xmlns:p14="http://schemas.microsoft.com/office/powerpoint/2010/main" val="356157637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Essai NIX-TB : </a:t>
            </a:r>
            <a:r>
              <a:rPr lang="fr-FR" dirty="0" err="1"/>
              <a:t>prétomanide</a:t>
            </a:r>
            <a:r>
              <a:rPr lang="fr-FR" dirty="0"/>
              <a:t>, </a:t>
            </a:r>
            <a:r>
              <a:rPr lang="fr-FR" dirty="0" err="1"/>
              <a:t>bédaquiline</a:t>
            </a:r>
            <a:r>
              <a:rPr lang="fr-FR" dirty="0"/>
              <a:t> </a:t>
            </a:r>
            <a:br>
              <a:rPr lang="fr-FR" dirty="0"/>
            </a:br>
            <a:r>
              <a:rPr lang="fr-FR" dirty="0"/>
              <a:t>et </a:t>
            </a:r>
            <a:r>
              <a:rPr lang="fr-FR" dirty="0" err="1"/>
              <a:t>linézolide</a:t>
            </a:r>
            <a:r>
              <a:rPr lang="fr-FR" dirty="0"/>
              <a:t> dans la tuberculose XDR (2)</a:t>
            </a:r>
          </a:p>
        </p:txBody>
      </p:sp>
      <p:sp>
        <p:nvSpPr>
          <p:cNvPr id="2" name="Espace réservé du contenu 1"/>
          <p:cNvSpPr>
            <a:spLocks noGrp="1"/>
          </p:cNvSpPr>
          <p:nvPr>
            <p:ph idx="1"/>
          </p:nvPr>
        </p:nvSpPr>
        <p:spPr>
          <a:xfrm>
            <a:off x="457200" y="1179513"/>
            <a:ext cx="8507413" cy="5111750"/>
          </a:xfrm>
        </p:spPr>
        <p:txBody>
          <a:bodyPr/>
          <a:lstStyle/>
          <a:p>
            <a:pPr>
              <a:lnSpc>
                <a:spcPts val="2000"/>
              </a:lnSpc>
            </a:pPr>
            <a:r>
              <a:rPr lang="fr-FR" sz="1800" dirty="0"/>
              <a:t>72 patients inclus</a:t>
            </a:r>
          </a:p>
          <a:p>
            <a:pPr lvl="1">
              <a:lnSpc>
                <a:spcPts val="2000"/>
              </a:lnSpc>
            </a:pPr>
            <a:r>
              <a:rPr lang="fr-FR" sz="1400" dirty="0"/>
              <a:t>Age moyen : 34,7 ans</a:t>
            </a:r>
          </a:p>
          <a:p>
            <a:pPr lvl="1">
              <a:lnSpc>
                <a:spcPts val="2000"/>
              </a:lnSpc>
            </a:pPr>
            <a:r>
              <a:rPr lang="fr-FR" sz="1400" dirty="0"/>
              <a:t>39 hommes, 33 femmes </a:t>
            </a:r>
          </a:p>
          <a:p>
            <a:pPr lvl="1">
              <a:lnSpc>
                <a:spcPts val="2000"/>
              </a:lnSpc>
            </a:pPr>
            <a:r>
              <a:rPr lang="fr-FR" sz="1400" dirty="0"/>
              <a:t>37 VIH+</a:t>
            </a:r>
          </a:p>
          <a:p>
            <a:pPr lvl="1">
              <a:lnSpc>
                <a:spcPts val="2000"/>
              </a:lnSpc>
            </a:pPr>
            <a:r>
              <a:rPr lang="fr-FR" sz="1400" dirty="0"/>
              <a:t>Tuberculose : 47 XDR, 17 MDR-Echec traitement antérieur, 8 MDR-Intolérance traitement antérieur</a:t>
            </a:r>
            <a:br>
              <a:rPr lang="fr-FR" sz="1400" dirty="0"/>
            </a:br>
            <a:endParaRPr lang="fr-FR" sz="1400" dirty="0"/>
          </a:p>
          <a:p>
            <a:pPr>
              <a:lnSpc>
                <a:spcPts val="2000"/>
              </a:lnSpc>
            </a:pPr>
            <a:r>
              <a:rPr lang="fr-FR" sz="1800" dirty="0"/>
              <a:t>A la date d'analyse des données présentées (fin 2016)</a:t>
            </a:r>
          </a:p>
          <a:p>
            <a:pPr lvl="1">
              <a:lnSpc>
                <a:spcPts val="2000"/>
              </a:lnSpc>
            </a:pPr>
            <a:r>
              <a:rPr lang="fr-FR" sz="1600" dirty="0"/>
              <a:t>28 patients sont encore en cours de traitement</a:t>
            </a:r>
          </a:p>
          <a:p>
            <a:pPr lvl="1">
              <a:lnSpc>
                <a:spcPts val="2000"/>
              </a:lnSpc>
            </a:pPr>
            <a:r>
              <a:rPr lang="fr-FR" sz="1600" dirty="0"/>
              <a:t>4 sont décédés (pendant les 8 premières semaines)</a:t>
            </a:r>
          </a:p>
          <a:p>
            <a:pPr lvl="2">
              <a:lnSpc>
                <a:spcPts val="2000"/>
              </a:lnSpc>
            </a:pPr>
            <a:r>
              <a:rPr lang="fr-FR" sz="1400" dirty="0"/>
              <a:t>3 de tuberculose disséminée</a:t>
            </a:r>
          </a:p>
          <a:p>
            <a:pPr lvl="2">
              <a:lnSpc>
                <a:spcPts val="2000"/>
              </a:lnSpc>
            </a:pPr>
            <a:r>
              <a:rPr lang="fr-FR" sz="1400" dirty="0"/>
              <a:t>1 d'hémorragie massive sur œsophagite érosive</a:t>
            </a:r>
          </a:p>
          <a:p>
            <a:pPr lvl="1">
              <a:lnSpc>
                <a:spcPts val="2000"/>
              </a:lnSpc>
            </a:pPr>
            <a:r>
              <a:rPr lang="fr-FR" sz="1600" dirty="0"/>
              <a:t>Tous les patients vivants ont des cultures BK négatives à M4</a:t>
            </a:r>
          </a:p>
          <a:p>
            <a:pPr lvl="1">
              <a:lnSpc>
                <a:spcPts val="2000"/>
              </a:lnSpc>
            </a:pPr>
            <a:r>
              <a:rPr lang="fr-FR" sz="1600" dirty="0"/>
              <a:t>40 patients ont fini le traitement</a:t>
            </a:r>
            <a:r>
              <a:rPr lang="fr-FR" sz="1800" dirty="0"/>
              <a:t> </a:t>
            </a:r>
          </a:p>
          <a:p>
            <a:pPr lvl="2">
              <a:lnSpc>
                <a:spcPts val="2000"/>
              </a:lnSpc>
            </a:pPr>
            <a:r>
              <a:rPr lang="fr-FR" sz="1600" dirty="0"/>
              <a:t>32 patients ont atteint la visite de 6 mois après la fin du traitement</a:t>
            </a:r>
          </a:p>
          <a:p>
            <a:pPr lvl="3">
              <a:lnSpc>
                <a:spcPts val="2000"/>
              </a:lnSpc>
            </a:pPr>
            <a:r>
              <a:rPr lang="fr-FR" sz="1400" dirty="0"/>
              <a:t>30 patients n'ont pas rechuté</a:t>
            </a:r>
          </a:p>
          <a:p>
            <a:pPr lvl="3">
              <a:lnSpc>
                <a:spcPts val="2000"/>
              </a:lnSpc>
            </a:pPr>
            <a:r>
              <a:rPr lang="fr-FR" sz="1400" dirty="0"/>
              <a:t>1 </a:t>
            </a:r>
            <a:r>
              <a:rPr lang="fr-FR" sz="1400" dirty="0" err="1"/>
              <a:t>ré-infection</a:t>
            </a:r>
            <a:r>
              <a:rPr lang="fr-FR" sz="1400" dirty="0"/>
              <a:t> à BK sensible</a:t>
            </a:r>
          </a:p>
          <a:p>
            <a:pPr lvl="3">
              <a:lnSpc>
                <a:spcPts val="2000"/>
              </a:lnSpc>
            </a:pPr>
            <a:r>
              <a:rPr lang="fr-FR" sz="1400" dirty="0"/>
              <a:t>1 rechute ou </a:t>
            </a:r>
            <a:r>
              <a:rPr lang="fr-FR" sz="1400" dirty="0" err="1"/>
              <a:t>ré-infection</a:t>
            </a:r>
            <a:r>
              <a:rPr lang="fr-FR" sz="1400" dirty="0"/>
              <a:t> à XDR (investigation en cours</a:t>
            </a:r>
            <a:r>
              <a:rPr lang="fr-FR" sz="1600" dirty="0"/>
              <a:t>)</a:t>
            </a:r>
          </a:p>
          <a:p>
            <a:pPr lvl="1">
              <a:lnSpc>
                <a:spcPts val="2000"/>
              </a:lnSpc>
            </a:pPr>
            <a:r>
              <a:rPr lang="fr-FR" sz="1600" dirty="0"/>
              <a:t>49 patients (71 %) ont une ou plusieurs suspensions du </a:t>
            </a:r>
            <a:r>
              <a:rPr lang="fr-FR" sz="1600" dirty="0" err="1"/>
              <a:t>linézolide</a:t>
            </a:r>
            <a:r>
              <a:rPr lang="fr-FR" sz="1600" dirty="0"/>
              <a:t> :</a:t>
            </a:r>
          </a:p>
          <a:p>
            <a:pPr lvl="2">
              <a:lnSpc>
                <a:spcPts val="2000"/>
              </a:lnSpc>
            </a:pPr>
            <a:r>
              <a:rPr lang="fr-FR" sz="1600" dirty="0"/>
              <a:t>Neuropathie périphérique, n = 20</a:t>
            </a:r>
          </a:p>
          <a:p>
            <a:pPr lvl="2">
              <a:lnSpc>
                <a:spcPts val="2000"/>
              </a:lnSpc>
            </a:pPr>
            <a:r>
              <a:rPr lang="fr-FR" sz="1600" dirty="0" err="1"/>
              <a:t>Myélotoxicité</a:t>
            </a:r>
            <a:r>
              <a:rPr lang="fr-FR" sz="1600" dirty="0"/>
              <a:t>, n = 14 </a:t>
            </a:r>
          </a:p>
          <a:p>
            <a:pPr lvl="1">
              <a:lnSpc>
                <a:spcPts val="2000"/>
              </a:lnSpc>
            </a:pPr>
            <a:endParaRPr lang="fr-FR" sz="1800"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Conradie</a:t>
            </a:r>
            <a:r>
              <a:rPr lang="en-GB" sz="1200" i="1" dirty="0">
                <a:solidFill>
                  <a:srgbClr val="0070C0"/>
                </a:solidFill>
              </a:rPr>
              <a:t> F, CROI 2017, Abs. 80LB</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152</a:t>
            </a:r>
          </a:p>
        </p:txBody>
      </p:sp>
    </p:spTree>
    <p:extLst>
      <p:ext uri="{BB962C8B-B14F-4D97-AF65-F5344CB8AC3E}">
        <p14:creationId xmlns:p14="http://schemas.microsoft.com/office/powerpoint/2010/main" val="5937419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441451" y="58143"/>
            <a:ext cx="7523162" cy="936625"/>
          </a:xfrm>
        </p:spPr>
        <p:txBody>
          <a:bodyPr/>
          <a:lstStyle/>
          <a:p>
            <a:pPr eaLnBrk="1" hangingPunct="1">
              <a:defRPr/>
            </a:pPr>
            <a:r>
              <a:rPr lang="fr-FR" sz="2600" dirty="0"/>
              <a:t>Essai TEMPRANO : bénéfice de la prophylaxie par isoniazide à long terme (1)</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Badje</a:t>
            </a:r>
            <a:r>
              <a:rPr lang="en-GB" sz="1200" i="1" dirty="0">
                <a:solidFill>
                  <a:srgbClr val="0070C0"/>
                </a:solidFill>
              </a:rPr>
              <a:t> AD, CROI 2017, Abs. 78</a:t>
            </a:r>
          </a:p>
        </p:txBody>
      </p:sp>
      <p:sp>
        <p:nvSpPr>
          <p:cNvPr id="6" name="Espace réservé du contenu 2"/>
          <p:cNvSpPr>
            <a:spLocks noGrp="1"/>
          </p:cNvSpPr>
          <p:nvPr>
            <p:ph idx="1"/>
          </p:nvPr>
        </p:nvSpPr>
        <p:spPr>
          <a:xfrm>
            <a:off x="457200" y="1195448"/>
            <a:ext cx="8507413" cy="395871"/>
          </a:xfrm>
        </p:spPr>
        <p:txBody>
          <a:bodyPr/>
          <a:lstStyle/>
          <a:p>
            <a:pPr>
              <a:spcBef>
                <a:spcPts val="600"/>
              </a:spcBef>
            </a:pPr>
            <a:r>
              <a:rPr lang="fr-FR" sz="1800" dirty="0"/>
              <a:t>Rappel sur l'essai TEMPRANO : essai randomisé, plan factoriel à 4 bras</a:t>
            </a:r>
          </a:p>
        </p:txBody>
      </p:sp>
      <p:grpSp>
        <p:nvGrpSpPr>
          <p:cNvPr id="2" name="Groupe 1"/>
          <p:cNvGrpSpPr/>
          <p:nvPr/>
        </p:nvGrpSpPr>
        <p:grpSpPr>
          <a:xfrm>
            <a:off x="665163" y="1564089"/>
            <a:ext cx="8195995" cy="2044700"/>
            <a:chOff x="665163" y="1564089"/>
            <a:chExt cx="8195995" cy="2044700"/>
          </a:xfrm>
        </p:grpSpPr>
        <p:sp>
          <p:nvSpPr>
            <p:cNvPr id="9" name="ZoneTexte 5"/>
            <p:cNvSpPr txBox="1">
              <a:spLocks noChangeArrowheads="1"/>
            </p:cNvSpPr>
            <p:nvPr/>
          </p:nvSpPr>
          <p:spPr bwMode="auto">
            <a:xfrm>
              <a:off x="3278188" y="1564089"/>
              <a:ext cx="3092450" cy="523875"/>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none">
              <a:spAutoFit/>
            </a:bodyPr>
            <a:lstStyle/>
            <a:p>
              <a:pPr algn="ctr"/>
              <a:r>
                <a:rPr lang="fr-FR" sz="1400" b="1" dirty="0">
                  <a:solidFill>
                    <a:srgbClr val="000066"/>
                  </a:solidFill>
                </a:rPr>
                <a:t>Adultes VIH+, CD4 &lt; 800/mm</a:t>
              </a:r>
              <a:r>
                <a:rPr lang="fr-FR" sz="1400" b="1" baseline="30000" dirty="0">
                  <a:solidFill>
                    <a:srgbClr val="000066"/>
                  </a:solidFill>
                </a:rPr>
                <a:t>3</a:t>
              </a:r>
            </a:p>
            <a:p>
              <a:pPr algn="ctr"/>
              <a:r>
                <a:rPr lang="fr-FR" sz="1400" b="1" dirty="0">
                  <a:solidFill>
                    <a:srgbClr val="000066"/>
                  </a:solidFill>
                </a:rPr>
                <a:t>(n = 2 076), mars 2008 - juillet 2012</a:t>
              </a:r>
            </a:p>
          </p:txBody>
        </p:sp>
        <p:sp>
          <p:nvSpPr>
            <p:cNvPr id="10" name="ZoneTexte 6"/>
            <p:cNvSpPr txBox="1">
              <a:spLocks noChangeArrowheads="1"/>
            </p:cNvSpPr>
            <p:nvPr/>
          </p:nvSpPr>
          <p:spPr bwMode="auto">
            <a:xfrm>
              <a:off x="665163" y="2494364"/>
              <a:ext cx="1708150" cy="1114425"/>
            </a:xfrm>
            <a:prstGeom prst="rect">
              <a:avLst/>
            </a:prstGeom>
            <a:solidFill>
              <a:srgbClr val="000066"/>
            </a:solidFill>
            <a:ln w="9525">
              <a:noFill/>
              <a:miter lim="800000"/>
              <a:headEnd/>
              <a:tailEnd/>
            </a:ln>
          </p:spPr>
          <p:txBody>
            <a:bodyPr wrap="none"/>
            <a:lstStyle/>
            <a:p>
              <a:pPr algn="ctr"/>
              <a:r>
                <a:rPr lang="fr-FR" sz="1400" b="1">
                  <a:solidFill>
                    <a:srgbClr val="FFFFFF"/>
                  </a:solidFill>
                </a:rPr>
                <a:t>Bras 1 (n = 518)</a:t>
              </a:r>
              <a:br>
                <a:rPr lang="fr-FR" sz="1400" b="1">
                  <a:solidFill>
                    <a:srgbClr val="FFFFFF"/>
                  </a:solidFill>
                </a:rPr>
              </a:br>
              <a:endParaRPr lang="fr-FR" sz="1400" b="1">
                <a:solidFill>
                  <a:srgbClr val="FFFFFF"/>
                </a:solidFill>
              </a:endParaRPr>
            </a:p>
            <a:p>
              <a:pPr algn="ctr"/>
              <a:r>
                <a:rPr lang="fr-FR" sz="1400" b="1">
                  <a:solidFill>
                    <a:srgbClr val="00FFFF"/>
                  </a:solidFill>
                </a:rPr>
                <a:t>ARV initiés</a:t>
              </a:r>
              <a:r>
                <a:rPr lang="fr-FR" sz="1400">
                  <a:solidFill>
                    <a:srgbClr val="FFFFFF"/>
                  </a:solidFill>
                </a:rPr>
                <a:t/>
              </a:r>
              <a:br>
                <a:rPr lang="fr-FR" sz="1400">
                  <a:solidFill>
                    <a:srgbClr val="FFFFFF"/>
                  </a:solidFill>
                </a:rPr>
              </a:br>
              <a:r>
                <a:rPr lang="fr-FR" sz="1400" b="1">
                  <a:solidFill>
                    <a:srgbClr val="00FFFF"/>
                  </a:solidFill>
                </a:rPr>
                <a:t>selon critères OMS</a:t>
              </a:r>
            </a:p>
          </p:txBody>
        </p:sp>
        <p:sp>
          <p:nvSpPr>
            <p:cNvPr id="11" name="ZoneTexte 7"/>
            <p:cNvSpPr txBox="1">
              <a:spLocks noChangeArrowheads="1"/>
            </p:cNvSpPr>
            <p:nvPr/>
          </p:nvSpPr>
          <p:spPr bwMode="auto">
            <a:xfrm>
              <a:off x="2446303" y="2494364"/>
              <a:ext cx="2451100" cy="1114425"/>
            </a:xfrm>
            <a:prstGeom prst="rect">
              <a:avLst/>
            </a:prstGeom>
            <a:solidFill>
              <a:srgbClr val="000066"/>
            </a:solidFill>
            <a:ln w="9525">
              <a:noFill/>
              <a:miter lim="800000"/>
              <a:headEnd/>
              <a:tailEnd/>
            </a:ln>
          </p:spPr>
          <p:txBody>
            <a:bodyPr wrap="none"/>
            <a:lstStyle/>
            <a:p>
              <a:pPr algn="ctr"/>
              <a:r>
                <a:rPr lang="fr-FR" sz="1400" b="1" dirty="0">
                  <a:solidFill>
                    <a:srgbClr val="FFFFFF"/>
                  </a:solidFill>
                </a:rPr>
                <a:t>Bras 2 (n = 517)</a:t>
              </a:r>
              <a:r>
                <a:rPr lang="fr-FR" sz="1400" b="1" dirty="0">
                  <a:solidFill>
                    <a:srgbClr val="FFC000"/>
                  </a:solidFill>
                </a:rPr>
                <a:t/>
              </a:r>
              <a:br>
                <a:rPr lang="fr-FR" sz="1400" b="1" dirty="0">
                  <a:solidFill>
                    <a:srgbClr val="FFC000"/>
                  </a:solidFill>
                </a:rPr>
              </a:br>
              <a:endParaRPr lang="fr-FR" sz="1400" b="1" dirty="0">
                <a:solidFill>
                  <a:srgbClr val="FFC000"/>
                </a:solidFill>
              </a:endParaRPr>
            </a:p>
            <a:p>
              <a:pPr algn="ctr"/>
              <a:r>
                <a:rPr lang="fr-FR" sz="1400" b="1" dirty="0">
                  <a:solidFill>
                    <a:srgbClr val="00FFFF"/>
                  </a:solidFill>
                </a:rPr>
                <a:t>ARV initiés </a:t>
              </a:r>
              <a:br>
                <a:rPr lang="fr-FR" sz="1400" b="1" dirty="0">
                  <a:solidFill>
                    <a:srgbClr val="00FFFF"/>
                  </a:solidFill>
                </a:rPr>
              </a:br>
              <a:r>
                <a:rPr lang="fr-FR" sz="1400" b="1" dirty="0">
                  <a:solidFill>
                    <a:srgbClr val="00FFFF"/>
                  </a:solidFill>
                </a:rPr>
                <a:t>selon critères OMS</a:t>
              </a:r>
            </a:p>
            <a:p>
              <a:pPr algn="ctr"/>
              <a:r>
                <a:rPr lang="fr-FR" sz="1400" b="1" dirty="0">
                  <a:solidFill>
                    <a:srgbClr val="FFFF00"/>
                  </a:solidFill>
                </a:rPr>
                <a:t>+ prophylaxie INH 6 mois</a:t>
              </a:r>
            </a:p>
          </p:txBody>
        </p:sp>
        <p:sp>
          <p:nvSpPr>
            <p:cNvPr id="12" name="ZoneTexte 8"/>
            <p:cNvSpPr txBox="1">
              <a:spLocks noChangeArrowheads="1"/>
            </p:cNvSpPr>
            <p:nvPr/>
          </p:nvSpPr>
          <p:spPr bwMode="auto">
            <a:xfrm>
              <a:off x="5000625" y="2494364"/>
              <a:ext cx="1471613" cy="1114425"/>
            </a:xfrm>
            <a:prstGeom prst="rect">
              <a:avLst/>
            </a:prstGeom>
            <a:solidFill>
              <a:srgbClr val="000066"/>
            </a:solidFill>
            <a:ln w="9525">
              <a:noFill/>
              <a:miter lim="800000"/>
              <a:headEnd/>
              <a:tailEnd/>
            </a:ln>
          </p:spPr>
          <p:txBody>
            <a:bodyPr wrap="none"/>
            <a:lstStyle/>
            <a:p>
              <a:pPr algn="ctr"/>
              <a:r>
                <a:rPr lang="fr-FR" sz="1400" b="1">
                  <a:solidFill>
                    <a:srgbClr val="FFFFFF"/>
                  </a:solidFill>
                </a:rPr>
                <a:t>Bras 3 (n = 520)</a:t>
              </a:r>
              <a:br>
                <a:rPr lang="fr-FR" sz="1400" b="1">
                  <a:solidFill>
                    <a:srgbClr val="FFFFFF"/>
                  </a:solidFill>
                </a:rPr>
              </a:br>
              <a:endParaRPr lang="fr-FR" sz="1400" b="1">
                <a:solidFill>
                  <a:srgbClr val="FFFFFF"/>
                </a:solidFill>
              </a:endParaRPr>
            </a:p>
            <a:p>
              <a:pPr algn="ctr"/>
              <a:r>
                <a:rPr lang="fr-FR" sz="1400" b="1">
                  <a:solidFill>
                    <a:srgbClr val="00FFFF"/>
                  </a:solidFill>
                </a:rPr>
                <a:t>ARV immédiats</a:t>
              </a:r>
            </a:p>
          </p:txBody>
        </p:sp>
        <p:sp>
          <p:nvSpPr>
            <p:cNvPr id="13" name="ZoneTexte 9"/>
            <p:cNvSpPr txBox="1">
              <a:spLocks noChangeArrowheads="1"/>
            </p:cNvSpPr>
            <p:nvPr/>
          </p:nvSpPr>
          <p:spPr bwMode="auto">
            <a:xfrm>
              <a:off x="6656818" y="2494364"/>
              <a:ext cx="2204340" cy="1114425"/>
            </a:xfrm>
            <a:prstGeom prst="rect">
              <a:avLst/>
            </a:prstGeom>
            <a:solidFill>
              <a:srgbClr val="000066"/>
            </a:solidFill>
            <a:ln w="9525">
              <a:noFill/>
              <a:miter lim="800000"/>
              <a:headEnd/>
              <a:tailEnd/>
            </a:ln>
          </p:spPr>
          <p:txBody>
            <a:bodyPr wrap="none"/>
            <a:lstStyle/>
            <a:p>
              <a:pPr algn="ctr"/>
              <a:r>
                <a:rPr lang="fr-FR" sz="1400" b="1" dirty="0">
                  <a:solidFill>
                    <a:srgbClr val="FFFFFF"/>
                  </a:solidFill>
                </a:rPr>
                <a:t>Bras 4 (n = 521)</a:t>
              </a:r>
              <a:r>
                <a:rPr lang="fr-FR" sz="1400" b="1" dirty="0">
                  <a:solidFill>
                    <a:srgbClr val="FFC000"/>
                  </a:solidFill>
                </a:rPr>
                <a:t/>
              </a:r>
              <a:br>
                <a:rPr lang="fr-FR" sz="1400" b="1" dirty="0">
                  <a:solidFill>
                    <a:srgbClr val="FFC000"/>
                  </a:solidFill>
                </a:rPr>
              </a:br>
              <a:endParaRPr lang="fr-FR" sz="1400" b="1" dirty="0">
                <a:solidFill>
                  <a:srgbClr val="FFC000"/>
                </a:solidFill>
              </a:endParaRPr>
            </a:p>
            <a:p>
              <a:pPr algn="ctr"/>
              <a:r>
                <a:rPr lang="fr-FR" sz="1400" b="1" dirty="0">
                  <a:solidFill>
                    <a:srgbClr val="00FFFF"/>
                  </a:solidFill>
                </a:rPr>
                <a:t>ARV immédiats</a:t>
              </a:r>
            </a:p>
            <a:p>
              <a:pPr algn="ctr"/>
              <a:r>
                <a:rPr lang="fr-FR" sz="1400" b="1" dirty="0">
                  <a:solidFill>
                    <a:srgbClr val="FFFF00"/>
                  </a:solidFill>
                </a:rPr>
                <a:t>+ prophylaxie INH 6 mois</a:t>
              </a:r>
            </a:p>
          </p:txBody>
        </p:sp>
        <p:cxnSp>
          <p:nvCxnSpPr>
            <p:cNvPr id="14" name="Connecteur en angle 14"/>
            <p:cNvCxnSpPr>
              <a:cxnSpLocks noChangeShapeType="1"/>
              <a:stCxn id="9" idx="2"/>
              <a:endCxn id="10" idx="0"/>
            </p:cNvCxnSpPr>
            <p:nvPr/>
          </p:nvCxnSpPr>
          <p:spPr bwMode="auto">
            <a:xfrm rot="5400000">
              <a:off x="2968626" y="638576"/>
              <a:ext cx="406400" cy="3305175"/>
            </a:xfrm>
            <a:prstGeom prst="bentConnector3">
              <a:avLst>
                <a:gd name="adj1" fmla="val 50000"/>
              </a:avLst>
            </a:prstGeom>
            <a:noFill/>
            <a:ln w="19050" algn="ctr">
              <a:solidFill>
                <a:srgbClr val="0070C0"/>
              </a:solidFill>
              <a:round/>
              <a:headEnd/>
              <a:tailEnd type="triangle" w="med" len="med"/>
            </a:ln>
          </p:spPr>
        </p:cxnSp>
        <p:cxnSp>
          <p:nvCxnSpPr>
            <p:cNvPr id="15" name="Connecteur en angle 16"/>
            <p:cNvCxnSpPr>
              <a:cxnSpLocks noChangeShapeType="1"/>
              <a:stCxn id="9" idx="2"/>
              <a:endCxn id="11" idx="0"/>
            </p:cNvCxnSpPr>
            <p:nvPr/>
          </p:nvCxnSpPr>
          <p:spPr bwMode="auto">
            <a:xfrm rot="5400000">
              <a:off x="4044933" y="1714884"/>
              <a:ext cx="406400" cy="1152560"/>
            </a:xfrm>
            <a:prstGeom prst="bentConnector3">
              <a:avLst>
                <a:gd name="adj1" fmla="val 50000"/>
              </a:avLst>
            </a:prstGeom>
            <a:noFill/>
            <a:ln w="19050" algn="ctr">
              <a:solidFill>
                <a:srgbClr val="0070C0"/>
              </a:solidFill>
              <a:round/>
              <a:headEnd/>
              <a:tailEnd type="triangle" w="med" len="med"/>
            </a:ln>
          </p:spPr>
        </p:cxnSp>
        <p:cxnSp>
          <p:nvCxnSpPr>
            <p:cNvPr id="16" name="Connecteur en angle 18"/>
            <p:cNvCxnSpPr>
              <a:cxnSpLocks noChangeShapeType="1"/>
              <a:stCxn id="9" idx="2"/>
              <a:endCxn id="12" idx="0"/>
            </p:cNvCxnSpPr>
            <p:nvPr/>
          </p:nvCxnSpPr>
          <p:spPr bwMode="auto">
            <a:xfrm rot="16200000" flipH="1">
              <a:off x="5076826" y="1835551"/>
              <a:ext cx="406400" cy="911225"/>
            </a:xfrm>
            <a:prstGeom prst="bentConnector3">
              <a:avLst>
                <a:gd name="adj1" fmla="val 50000"/>
              </a:avLst>
            </a:prstGeom>
            <a:noFill/>
            <a:ln w="19050" algn="ctr">
              <a:solidFill>
                <a:srgbClr val="0070C0"/>
              </a:solidFill>
              <a:round/>
              <a:headEnd/>
              <a:tailEnd type="triangle" w="med" len="med"/>
            </a:ln>
          </p:spPr>
        </p:cxnSp>
        <p:cxnSp>
          <p:nvCxnSpPr>
            <p:cNvPr id="17" name="Connecteur en angle 20"/>
            <p:cNvCxnSpPr>
              <a:cxnSpLocks noChangeShapeType="1"/>
              <a:stCxn id="9" idx="2"/>
              <a:endCxn id="13" idx="0"/>
            </p:cNvCxnSpPr>
            <p:nvPr/>
          </p:nvCxnSpPr>
          <p:spPr bwMode="auto">
            <a:xfrm rot="16200000" flipH="1">
              <a:off x="6088500" y="823876"/>
              <a:ext cx="406400" cy="2934575"/>
            </a:xfrm>
            <a:prstGeom prst="bentConnector3">
              <a:avLst>
                <a:gd name="adj1" fmla="val 50000"/>
              </a:avLst>
            </a:prstGeom>
            <a:noFill/>
            <a:ln w="19050" algn="ctr">
              <a:solidFill>
                <a:srgbClr val="0070C0"/>
              </a:solidFill>
              <a:round/>
              <a:headEnd/>
              <a:tailEnd type="triangle" w="med" len="med"/>
            </a:ln>
          </p:spPr>
        </p:cxnSp>
      </p:grpSp>
      <p:sp>
        <p:nvSpPr>
          <p:cNvPr id="4" name="ZoneTexte 3"/>
          <p:cNvSpPr txBox="1"/>
          <p:nvPr/>
        </p:nvSpPr>
        <p:spPr>
          <a:xfrm>
            <a:off x="454025" y="5211993"/>
            <a:ext cx="8227573" cy="1200329"/>
          </a:xfrm>
          <a:prstGeom prst="rect">
            <a:avLst/>
          </a:prstGeom>
          <a:noFill/>
        </p:spPr>
        <p:txBody>
          <a:bodyPr wrap="none" rtlCol="0">
            <a:spAutoFit/>
          </a:bodyPr>
          <a:lstStyle/>
          <a:p>
            <a:r>
              <a:rPr lang="fr-FR" b="1" dirty="0">
                <a:solidFill>
                  <a:srgbClr val="0070C0"/>
                </a:solidFill>
              </a:rPr>
              <a:t>Suivi prolongé post-essai </a:t>
            </a:r>
          </a:p>
          <a:p>
            <a:pPr marL="285750" indent="-285750">
              <a:buClr>
                <a:srgbClr val="0070C0"/>
              </a:buClr>
              <a:buFont typeface="Arial" panose="020B0604020202020204" pitchFamily="34" charset="0"/>
              <a:buChar char="•"/>
            </a:pPr>
            <a:r>
              <a:rPr lang="fr-FR" dirty="0"/>
              <a:t>Proposition à tous les patients de TEMPRANO ayant atteint la visite de M30</a:t>
            </a:r>
            <a:br>
              <a:rPr lang="fr-FR" dirty="0"/>
            </a:br>
            <a:r>
              <a:rPr lang="fr-FR" dirty="0"/>
              <a:t>de continuer à être suivis jusqu'à ce que tous les patients aient atteint M30</a:t>
            </a:r>
          </a:p>
          <a:p>
            <a:pPr marL="285750" indent="-285750">
              <a:buClr>
                <a:srgbClr val="0070C0"/>
              </a:buClr>
              <a:buFont typeface="Arial" panose="020B0604020202020204" pitchFamily="34" charset="0"/>
              <a:buChar char="•"/>
            </a:pPr>
            <a:r>
              <a:rPr lang="fr-FR" dirty="0"/>
              <a:t>Critère de jugement : mortalité toute cause à l'issue du suivi prolongé</a:t>
            </a:r>
          </a:p>
        </p:txBody>
      </p:sp>
      <p:sp>
        <p:nvSpPr>
          <p:cNvPr id="18" name="ZoneTexte 17"/>
          <p:cNvSpPr txBox="1"/>
          <p:nvPr/>
        </p:nvSpPr>
        <p:spPr>
          <a:xfrm>
            <a:off x="454026" y="3699252"/>
            <a:ext cx="8616950" cy="1477328"/>
          </a:xfrm>
          <a:prstGeom prst="rect">
            <a:avLst/>
          </a:prstGeom>
          <a:noFill/>
        </p:spPr>
        <p:txBody>
          <a:bodyPr wrap="square" rtlCol="0">
            <a:spAutoFit/>
          </a:bodyPr>
          <a:lstStyle/>
          <a:p>
            <a:r>
              <a:rPr lang="fr-FR" b="1" dirty="0">
                <a:solidFill>
                  <a:srgbClr val="0070C0"/>
                </a:solidFill>
              </a:rPr>
              <a:t>Suivi 30 mois</a:t>
            </a:r>
          </a:p>
          <a:p>
            <a:pPr marL="285750" indent="-285750">
              <a:buClr>
                <a:srgbClr val="0070C0"/>
              </a:buClr>
              <a:buFont typeface="Arial" panose="020B0604020202020204" pitchFamily="34" charset="0"/>
              <a:buChar char="•"/>
            </a:pPr>
            <a:r>
              <a:rPr lang="fr-FR" dirty="0"/>
              <a:t>Critère d’évaluation principal : morbidité sévère liée au VIH</a:t>
            </a:r>
          </a:p>
          <a:p>
            <a:pPr marL="285750" indent="-285750">
              <a:buClr>
                <a:srgbClr val="0070C0"/>
              </a:buClr>
              <a:buFont typeface="Arial" panose="020B0604020202020204" pitchFamily="34" charset="0"/>
              <a:buChar char="•"/>
            </a:pPr>
            <a:r>
              <a:rPr lang="fr-FR" dirty="0"/>
              <a:t>Résultat concernant la prophylaxie par INH : réduction significative de la morbidité (RR : 0,65 ; IC 95 % : 0,48 - 0,88), indépendamment de l'effet du traitement ARV </a:t>
            </a:r>
            <a:r>
              <a:rPr lang="fr-FR" sz="1400" i="1" dirty="0"/>
              <a:t>(NEJM 2015;373(9):808-22)</a:t>
            </a:r>
          </a:p>
        </p:txBody>
      </p:sp>
      <p:sp>
        <p:nvSpPr>
          <p:cNvPr id="19" name="ZoneTexte 1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153</a:t>
            </a:r>
          </a:p>
        </p:txBody>
      </p:sp>
    </p:spTree>
    <p:extLst>
      <p:ext uri="{BB962C8B-B14F-4D97-AF65-F5344CB8AC3E}">
        <p14:creationId xmlns:p14="http://schemas.microsoft.com/office/powerpoint/2010/main" val="386120886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Badje</a:t>
            </a:r>
            <a:r>
              <a:rPr lang="en-GB" sz="1200" i="1" dirty="0">
                <a:solidFill>
                  <a:srgbClr val="0070C0"/>
                </a:solidFill>
              </a:rPr>
              <a:t> AD, CROI 2017, Abs. 78</a:t>
            </a:r>
          </a:p>
        </p:txBody>
      </p:sp>
      <p:graphicFrame>
        <p:nvGraphicFramePr>
          <p:cNvPr id="2" name="Tableau 1"/>
          <p:cNvGraphicFramePr>
            <a:graphicFrameLocks noGrp="1"/>
          </p:cNvGraphicFramePr>
          <p:nvPr>
            <p:extLst>
              <p:ext uri="{D42A27DB-BD31-4B8C-83A1-F6EECF244321}">
                <p14:modId xmlns:p14="http://schemas.microsoft.com/office/powerpoint/2010/main" val="201916699"/>
              </p:ext>
            </p:extLst>
          </p:nvPr>
        </p:nvGraphicFramePr>
        <p:xfrm>
          <a:off x="457202" y="1350164"/>
          <a:ext cx="8015588" cy="4900750"/>
        </p:xfrm>
        <a:graphic>
          <a:graphicData uri="http://schemas.openxmlformats.org/drawingml/2006/table">
            <a:tbl>
              <a:tblPr firstRow="1" bandRow="1">
                <a:tableStyleId>{5C22544A-7EE6-4342-B048-85BDC9FD1C3A}</a:tableStyleId>
              </a:tblPr>
              <a:tblGrid>
                <a:gridCol w="3929741">
                  <a:extLst>
                    <a:ext uri="{9D8B030D-6E8A-4147-A177-3AD203B41FA5}">
                      <a16:colId xmlns:a16="http://schemas.microsoft.com/office/drawing/2014/main" xmlns="" val="20000"/>
                    </a:ext>
                  </a:extLst>
                </a:gridCol>
                <a:gridCol w="2335975">
                  <a:extLst>
                    <a:ext uri="{9D8B030D-6E8A-4147-A177-3AD203B41FA5}">
                      <a16:colId xmlns:a16="http://schemas.microsoft.com/office/drawing/2014/main" xmlns="" val="20001"/>
                    </a:ext>
                  </a:extLst>
                </a:gridCol>
                <a:gridCol w="1749872">
                  <a:extLst>
                    <a:ext uri="{9D8B030D-6E8A-4147-A177-3AD203B41FA5}">
                      <a16:colId xmlns:a16="http://schemas.microsoft.com/office/drawing/2014/main" xmlns="" val="20002"/>
                    </a:ext>
                  </a:extLst>
                </a:gridCol>
              </a:tblGrid>
              <a:tr h="639475">
                <a:tc>
                  <a:txBody>
                    <a:bodyPr/>
                    <a:lstStyle/>
                    <a:p>
                      <a:r>
                        <a:rPr lang="fr-FR" sz="1400" dirty="0">
                          <a:solidFill>
                            <a:srgbClr val="000066"/>
                          </a:solidFill>
                        </a:rPr>
                        <a:t>Caractéristiques à l’inclusion </a:t>
                      </a:r>
                      <a:br>
                        <a:rPr lang="fr-FR" sz="1400" dirty="0">
                          <a:solidFill>
                            <a:srgbClr val="000066"/>
                          </a:solidFill>
                        </a:rPr>
                      </a:br>
                      <a:r>
                        <a:rPr lang="fr-FR" sz="1400" dirty="0">
                          <a:solidFill>
                            <a:srgbClr val="000066"/>
                          </a:solidFill>
                        </a:rPr>
                        <a:t>dans TEMPRANO</a:t>
                      </a:r>
                    </a:p>
                  </a:txBody>
                  <a:tcPr anchor="ctr"/>
                </a:tc>
                <a:tc>
                  <a:txBody>
                    <a:bodyPr/>
                    <a:lstStyle/>
                    <a:p>
                      <a:pPr algn="ctr"/>
                      <a:r>
                        <a:rPr lang="fr-FR" sz="1400" dirty="0">
                          <a:solidFill>
                            <a:srgbClr val="000066"/>
                          </a:solidFill>
                        </a:rPr>
                        <a:t>Pas de prophylaxie INH</a:t>
                      </a:r>
                    </a:p>
                    <a:p>
                      <a:pPr algn="ctr"/>
                      <a:r>
                        <a:rPr lang="fr-FR" sz="1400" b="0" dirty="0">
                          <a:solidFill>
                            <a:srgbClr val="000066"/>
                          </a:solidFill>
                        </a:rPr>
                        <a:t>(n = 1 026)</a:t>
                      </a:r>
                    </a:p>
                  </a:txBody>
                  <a:tcPr anchor="ctr">
                    <a:solidFill>
                      <a:srgbClr val="00FF00"/>
                    </a:solidFill>
                  </a:tcPr>
                </a:tc>
                <a:tc>
                  <a:txBody>
                    <a:bodyPr/>
                    <a:lstStyle/>
                    <a:p>
                      <a:pPr algn="ctr"/>
                      <a:r>
                        <a:rPr lang="fr-FR" sz="1400" dirty="0">
                          <a:solidFill>
                            <a:srgbClr val="000066"/>
                          </a:solidFill>
                        </a:rPr>
                        <a:t>Prophylaxie INH</a:t>
                      </a:r>
                    </a:p>
                    <a:p>
                      <a:pPr algn="ctr"/>
                      <a:r>
                        <a:rPr lang="fr-FR" sz="1400" b="0" dirty="0">
                          <a:solidFill>
                            <a:srgbClr val="000066"/>
                          </a:solidFill>
                        </a:rPr>
                        <a:t>(n = 1 030)</a:t>
                      </a:r>
                    </a:p>
                  </a:txBody>
                  <a:tcPr anchor="ctr">
                    <a:solidFill>
                      <a:srgbClr val="FFC000"/>
                    </a:solidFill>
                  </a:tcPr>
                </a:tc>
                <a:extLst>
                  <a:ext uri="{0D108BD9-81ED-4DB2-BD59-A6C34878D82A}">
                    <a16:rowId xmlns:a16="http://schemas.microsoft.com/office/drawing/2014/main" xmlns="" val="10000"/>
                  </a:ext>
                </a:extLst>
              </a:tr>
              <a:tr h="329355">
                <a:tc>
                  <a:txBody>
                    <a:bodyPr/>
                    <a:lstStyle/>
                    <a:p>
                      <a:r>
                        <a:rPr lang="fr-FR" sz="1600" dirty="0">
                          <a:solidFill>
                            <a:srgbClr val="000066"/>
                          </a:solidFill>
                        </a:rPr>
                        <a:t>Age, ans, médiane </a:t>
                      </a:r>
                    </a:p>
                  </a:txBody>
                  <a:tcPr anchor="ctr"/>
                </a:tc>
                <a:tc>
                  <a:txBody>
                    <a:bodyPr/>
                    <a:lstStyle/>
                    <a:p>
                      <a:pPr algn="ctr"/>
                      <a:r>
                        <a:rPr lang="fr-FR" sz="1600" dirty="0">
                          <a:solidFill>
                            <a:srgbClr val="000066"/>
                          </a:solidFill>
                        </a:rPr>
                        <a:t>35</a:t>
                      </a:r>
                    </a:p>
                  </a:txBody>
                  <a:tcPr anchor="ctr"/>
                </a:tc>
                <a:tc>
                  <a:txBody>
                    <a:bodyPr/>
                    <a:lstStyle/>
                    <a:p>
                      <a:pPr algn="ctr"/>
                      <a:r>
                        <a:rPr lang="fr-FR" sz="1600" dirty="0">
                          <a:solidFill>
                            <a:srgbClr val="000066"/>
                          </a:solidFill>
                        </a:rPr>
                        <a:t>35</a:t>
                      </a:r>
                    </a:p>
                  </a:txBody>
                  <a:tcPr anchor="ctr"/>
                </a:tc>
                <a:extLst>
                  <a:ext uri="{0D108BD9-81ED-4DB2-BD59-A6C34878D82A}">
                    <a16:rowId xmlns:a16="http://schemas.microsoft.com/office/drawing/2014/main" xmlns="" val="10001"/>
                  </a:ext>
                </a:extLst>
              </a:tr>
              <a:tr h="329355">
                <a:tc>
                  <a:txBody>
                    <a:bodyPr/>
                    <a:lstStyle/>
                    <a:p>
                      <a:r>
                        <a:rPr lang="fr-FR" sz="1600" dirty="0">
                          <a:solidFill>
                            <a:srgbClr val="000066"/>
                          </a:solidFill>
                        </a:rPr>
                        <a:t>Femmes, %</a:t>
                      </a:r>
                    </a:p>
                  </a:txBody>
                  <a:tcPr anchor="ctr"/>
                </a:tc>
                <a:tc>
                  <a:txBody>
                    <a:bodyPr/>
                    <a:lstStyle/>
                    <a:p>
                      <a:pPr algn="ctr"/>
                      <a:r>
                        <a:rPr lang="fr-FR" sz="1600" dirty="0">
                          <a:solidFill>
                            <a:srgbClr val="000066"/>
                          </a:solidFill>
                        </a:rPr>
                        <a:t>79</a:t>
                      </a:r>
                    </a:p>
                  </a:txBody>
                  <a:tcPr anchor="ctr"/>
                </a:tc>
                <a:tc>
                  <a:txBody>
                    <a:bodyPr/>
                    <a:lstStyle/>
                    <a:p>
                      <a:pPr algn="ctr"/>
                      <a:r>
                        <a:rPr lang="fr-FR" sz="1600" dirty="0">
                          <a:solidFill>
                            <a:srgbClr val="000066"/>
                          </a:solidFill>
                        </a:rPr>
                        <a:t>78</a:t>
                      </a:r>
                    </a:p>
                  </a:txBody>
                  <a:tcPr anchor="ctr"/>
                </a:tc>
                <a:extLst>
                  <a:ext uri="{0D108BD9-81ED-4DB2-BD59-A6C34878D82A}">
                    <a16:rowId xmlns:a16="http://schemas.microsoft.com/office/drawing/2014/main" xmlns="" val="10002"/>
                  </a:ext>
                </a:extLst>
              </a:tr>
              <a:tr h="3293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CD4</a:t>
                      </a:r>
                      <a:r>
                        <a:rPr lang="fr-FR" sz="1600" baseline="0" dirty="0">
                          <a:solidFill>
                            <a:srgbClr val="000066"/>
                          </a:solidFill>
                        </a:rPr>
                        <a:t> </a:t>
                      </a:r>
                      <a:r>
                        <a:rPr lang="fr-FR" sz="1600" u="sng" dirty="0">
                          <a:solidFill>
                            <a:srgbClr val="000066"/>
                          </a:solidFill>
                        </a:rPr>
                        <a:t>&gt;</a:t>
                      </a:r>
                      <a:r>
                        <a:rPr lang="fr-FR" sz="1600" dirty="0">
                          <a:solidFill>
                            <a:srgbClr val="000066"/>
                          </a:solidFill>
                        </a:rPr>
                        <a:t> 500/mm</a:t>
                      </a:r>
                      <a:r>
                        <a:rPr lang="fr-FR" sz="1600" baseline="30000" dirty="0">
                          <a:solidFill>
                            <a:srgbClr val="000066"/>
                          </a:solidFill>
                        </a:rPr>
                        <a:t>3</a:t>
                      </a:r>
                      <a:r>
                        <a:rPr lang="fr-FR" sz="1600" dirty="0">
                          <a:solidFill>
                            <a:srgbClr val="000066"/>
                          </a:solidFill>
                        </a:rPr>
                        <a:t>, %</a:t>
                      </a:r>
                    </a:p>
                  </a:txBody>
                  <a:tcPr anchor="ctr"/>
                </a:tc>
                <a:tc>
                  <a:txBody>
                    <a:bodyPr/>
                    <a:lstStyle/>
                    <a:p>
                      <a:pPr algn="ctr"/>
                      <a:r>
                        <a:rPr lang="fr-FR" sz="1600" kern="1200" dirty="0">
                          <a:solidFill>
                            <a:srgbClr val="000066"/>
                          </a:solidFill>
                          <a:latin typeface="+mn-lt"/>
                          <a:ea typeface="+mn-ea"/>
                          <a:cs typeface="+mn-cs"/>
                        </a:rPr>
                        <a:t>42</a:t>
                      </a:r>
                    </a:p>
                  </a:txBody>
                  <a:tcPr anchor="ctr"/>
                </a:tc>
                <a:tc>
                  <a:txBody>
                    <a:bodyPr/>
                    <a:lstStyle/>
                    <a:p>
                      <a:pPr algn="ctr"/>
                      <a:r>
                        <a:rPr lang="fr-FR" sz="1600" kern="1200" dirty="0">
                          <a:solidFill>
                            <a:srgbClr val="000066"/>
                          </a:solidFill>
                          <a:latin typeface="+mn-lt"/>
                          <a:ea typeface="+mn-ea"/>
                          <a:cs typeface="+mn-cs"/>
                        </a:rPr>
                        <a:t>41</a:t>
                      </a:r>
                    </a:p>
                  </a:txBody>
                  <a:tcPr anchor="ctr"/>
                </a:tc>
                <a:extLst>
                  <a:ext uri="{0D108BD9-81ED-4DB2-BD59-A6C34878D82A}">
                    <a16:rowId xmlns:a16="http://schemas.microsoft.com/office/drawing/2014/main" xmlns="" val="10003"/>
                  </a:ext>
                </a:extLst>
              </a:tr>
              <a:tr h="329355">
                <a:tc>
                  <a:txBody>
                    <a:bodyPr/>
                    <a:lstStyle/>
                    <a:p>
                      <a:r>
                        <a:rPr lang="fr-FR" sz="1600" dirty="0">
                          <a:solidFill>
                            <a:srgbClr val="000066"/>
                          </a:solidFill>
                        </a:rPr>
                        <a:t>CV VIH, log</a:t>
                      </a:r>
                      <a:r>
                        <a:rPr lang="fr-FR" sz="1600" baseline="-25000" dirty="0">
                          <a:solidFill>
                            <a:srgbClr val="000066"/>
                          </a:solidFill>
                        </a:rPr>
                        <a:t>10</a:t>
                      </a:r>
                      <a:r>
                        <a:rPr lang="fr-FR" sz="1600" dirty="0">
                          <a:solidFill>
                            <a:srgbClr val="000066"/>
                          </a:solidFill>
                        </a:rPr>
                        <a:t> c/ml, médiane</a:t>
                      </a:r>
                    </a:p>
                  </a:txBody>
                  <a:tcPr anchor="ctr"/>
                </a:tc>
                <a:tc>
                  <a:txBody>
                    <a:bodyPr/>
                    <a:lstStyle/>
                    <a:p>
                      <a:pPr algn="ctr"/>
                      <a:r>
                        <a:rPr lang="fr-FR" sz="1600" dirty="0">
                          <a:solidFill>
                            <a:srgbClr val="000066"/>
                          </a:solidFill>
                        </a:rPr>
                        <a:t>4,7</a:t>
                      </a:r>
                    </a:p>
                  </a:txBody>
                  <a:tcPr anchor="ctr"/>
                </a:tc>
                <a:tc>
                  <a:txBody>
                    <a:bodyPr/>
                    <a:lstStyle/>
                    <a:p>
                      <a:pPr algn="ctr"/>
                      <a:r>
                        <a:rPr lang="fr-FR" sz="1600" dirty="0">
                          <a:solidFill>
                            <a:srgbClr val="000066"/>
                          </a:solidFill>
                        </a:rPr>
                        <a:t>4,7</a:t>
                      </a:r>
                    </a:p>
                  </a:txBody>
                  <a:tcPr anchor="ctr"/>
                </a:tc>
                <a:extLst>
                  <a:ext uri="{0D108BD9-81ED-4DB2-BD59-A6C34878D82A}">
                    <a16:rowId xmlns:a16="http://schemas.microsoft.com/office/drawing/2014/main" xmlns="" val="10004"/>
                  </a:ext>
                </a:extLst>
              </a:tr>
              <a:tr h="329355">
                <a:tc>
                  <a:txBody>
                    <a:bodyPr/>
                    <a:lstStyle/>
                    <a:p>
                      <a:r>
                        <a:rPr lang="fr-FR" sz="1600" dirty="0">
                          <a:solidFill>
                            <a:srgbClr val="000066"/>
                          </a:solidFill>
                        </a:rPr>
                        <a:t>Antécédent de </a:t>
                      </a:r>
                      <a:r>
                        <a:rPr lang="fr-FR" sz="1600" baseline="0" dirty="0">
                          <a:solidFill>
                            <a:srgbClr val="000066"/>
                          </a:solidFill>
                        </a:rPr>
                        <a:t>t</a:t>
                      </a:r>
                      <a:r>
                        <a:rPr lang="fr-FR" sz="1600" dirty="0">
                          <a:solidFill>
                            <a:srgbClr val="000066"/>
                          </a:solidFill>
                        </a:rPr>
                        <a:t>uberculose, %</a:t>
                      </a:r>
                    </a:p>
                  </a:txBody>
                  <a:tcPr anchor="ctr"/>
                </a:tc>
                <a:tc>
                  <a:txBody>
                    <a:bodyPr/>
                    <a:lstStyle/>
                    <a:p>
                      <a:pPr algn="ctr"/>
                      <a:r>
                        <a:rPr lang="fr-FR" sz="1600" dirty="0">
                          <a:solidFill>
                            <a:srgbClr val="000066"/>
                          </a:solidFill>
                        </a:rPr>
                        <a:t>3</a:t>
                      </a:r>
                    </a:p>
                  </a:txBody>
                  <a:tcPr anchor="ctr"/>
                </a:tc>
                <a:tc>
                  <a:txBody>
                    <a:bodyPr/>
                    <a:lstStyle/>
                    <a:p>
                      <a:pPr algn="ctr"/>
                      <a:r>
                        <a:rPr lang="fr-FR" sz="1600" dirty="0">
                          <a:solidFill>
                            <a:srgbClr val="000066"/>
                          </a:solidFill>
                        </a:rPr>
                        <a:t>3</a:t>
                      </a:r>
                    </a:p>
                  </a:txBody>
                  <a:tcPr anchor="ctr"/>
                </a:tc>
                <a:extLst>
                  <a:ext uri="{0D108BD9-81ED-4DB2-BD59-A6C34878D82A}">
                    <a16:rowId xmlns:a16="http://schemas.microsoft.com/office/drawing/2014/main" xmlns="" val="10005"/>
                  </a:ext>
                </a:extLst>
              </a:tr>
              <a:tr h="329355">
                <a:tc>
                  <a:txBody>
                    <a:bodyPr/>
                    <a:lstStyle/>
                    <a:p>
                      <a:r>
                        <a:rPr lang="fr-FR" sz="1600" dirty="0">
                          <a:solidFill>
                            <a:srgbClr val="000066"/>
                          </a:solidFill>
                        </a:rPr>
                        <a:t>Test IGRA positif, %</a:t>
                      </a:r>
                    </a:p>
                  </a:txBody>
                  <a:tcPr anchor="ctr"/>
                </a:tc>
                <a:tc>
                  <a:txBody>
                    <a:bodyPr/>
                    <a:lstStyle/>
                    <a:p>
                      <a:pPr algn="ctr"/>
                      <a:r>
                        <a:rPr lang="fr-FR" sz="1600" dirty="0">
                          <a:solidFill>
                            <a:srgbClr val="000066"/>
                          </a:solidFill>
                        </a:rPr>
                        <a:t>36</a:t>
                      </a:r>
                    </a:p>
                  </a:txBody>
                  <a:tcPr anchor="ctr"/>
                </a:tc>
                <a:tc>
                  <a:txBody>
                    <a:bodyPr/>
                    <a:lstStyle/>
                    <a:p>
                      <a:pPr algn="ctr"/>
                      <a:r>
                        <a:rPr lang="fr-FR" sz="1600" dirty="0">
                          <a:solidFill>
                            <a:srgbClr val="000066"/>
                          </a:solidFill>
                        </a:rPr>
                        <a:t>34</a:t>
                      </a:r>
                    </a:p>
                  </a:txBody>
                  <a:tcPr anchor="ctr"/>
                </a:tc>
                <a:extLst>
                  <a:ext uri="{0D108BD9-81ED-4DB2-BD59-A6C34878D82A}">
                    <a16:rowId xmlns:a16="http://schemas.microsoft.com/office/drawing/2014/main" xmlns="" val="10006"/>
                  </a:ext>
                </a:extLst>
              </a:tr>
              <a:tr h="329355">
                <a:tc gridSpan="3">
                  <a:txBody>
                    <a:bodyPr/>
                    <a:lstStyle/>
                    <a:p>
                      <a:r>
                        <a:rPr lang="fr-FR" sz="1400" b="1" kern="1200" dirty="0">
                          <a:solidFill>
                            <a:srgbClr val="000066"/>
                          </a:solidFill>
                          <a:latin typeface="+mn-lt"/>
                          <a:ea typeface="+mn-ea"/>
                          <a:cs typeface="+mn-cs"/>
                        </a:rPr>
                        <a:t>Devenir des patients</a:t>
                      </a:r>
                    </a:p>
                  </a:txBody>
                  <a:tcPr anchor="ctr">
                    <a:solidFill>
                      <a:srgbClr val="BBE0E3"/>
                    </a:solidFill>
                  </a:tcPr>
                </a:tc>
                <a:tc hMerge="1">
                  <a:txBody>
                    <a:bodyPr/>
                    <a:lstStyle/>
                    <a:p>
                      <a:pPr marL="0" algn="ctr" defTabSz="914400" rtl="0" eaLnBrk="1" latinLnBrk="0" hangingPunct="1"/>
                      <a:endParaRPr lang="fr-FR" sz="1400" kern="1200" dirty="0">
                        <a:solidFill>
                          <a:srgbClr val="000066"/>
                        </a:solidFill>
                        <a:latin typeface="+mn-lt"/>
                        <a:ea typeface="+mn-ea"/>
                        <a:cs typeface="+mn-cs"/>
                      </a:endParaRPr>
                    </a:p>
                  </a:txBody>
                  <a:tcPr anchor="ctr">
                    <a:solidFill>
                      <a:srgbClr val="BBE0E3"/>
                    </a:solidFill>
                  </a:tcPr>
                </a:tc>
                <a:tc hMerge="1">
                  <a:txBody>
                    <a:bodyPr/>
                    <a:lstStyle/>
                    <a:p>
                      <a:pPr marL="0" algn="ctr" defTabSz="914400" rtl="0" eaLnBrk="1" latinLnBrk="0" hangingPunct="1"/>
                      <a:endParaRPr lang="fr-FR" sz="1400" kern="1200" dirty="0">
                        <a:solidFill>
                          <a:srgbClr val="000066"/>
                        </a:solidFill>
                        <a:latin typeface="+mn-lt"/>
                        <a:ea typeface="+mn-ea"/>
                        <a:cs typeface="+mn-cs"/>
                      </a:endParaRPr>
                    </a:p>
                  </a:txBody>
                  <a:tcPr anchor="ctr">
                    <a:solidFill>
                      <a:srgbClr val="BBE0E3"/>
                    </a:solidFill>
                  </a:tcPr>
                </a:tc>
                <a:extLst>
                  <a:ext uri="{0D108BD9-81ED-4DB2-BD59-A6C34878D82A}">
                    <a16:rowId xmlns:a16="http://schemas.microsoft.com/office/drawing/2014/main" xmlns="" val="10007"/>
                  </a:ext>
                </a:extLst>
              </a:tr>
              <a:tr h="329355">
                <a:tc>
                  <a:txBody>
                    <a:bodyPr/>
                    <a:lstStyle/>
                    <a:p>
                      <a:r>
                        <a:rPr lang="fr-FR" sz="1600" dirty="0">
                          <a:solidFill>
                            <a:srgbClr val="000066"/>
                          </a:solidFill>
                        </a:rPr>
                        <a:t>Durée</a:t>
                      </a:r>
                      <a:r>
                        <a:rPr lang="fr-FR" sz="1600" baseline="0" dirty="0">
                          <a:solidFill>
                            <a:srgbClr val="000066"/>
                          </a:solidFill>
                        </a:rPr>
                        <a:t> totale de suivi, années-patient</a:t>
                      </a:r>
                      <a:endParaRPr lang="fr-FR" sz="1600" dirty="0">
                        <a:solidFill>
                          <a:srgbClr val="000066"/>
                        </a:solidFill>
                      </a:endParaRPr>
                    </a:p>
                  </a:txBody>
                  <a:tcPr anchor="ctr"/>
                </a:tc>
                <a:tc>
                  <a:txBody>
                    <a:bodyPr/>
                    <a:lstStyle/>
                    <a:p>
                      <a:pPr algn="ctr"/>
                      <a:r>
                        <a:rPr lang="fr-FR" sz="1600" dirty="0">
                          <a:solidFill>
                            <a:srgbClr val="000066"/>
                          </a:solidFill>
                        </a:rPr>
                        <a:t>4 636</a:t>
                      </a:r>
                    </a:p>
                  </a:txBody>
                  <a:tcPr anchor="ctr"/>
                </a:tc>
                <a:tc>
                  <a:txBody>
                    <a:bodyPr/>
                    <a:lstStyle/>
                    <a:p>
                      <a:pPr algn="ctr"/>
                      <a:r>
                        <a:rPr lang="fr-FR" sz="1600" dirty="0">
                          <a:solidFill>
                            <a:srgbClr val="000066"/>
                          </a:solidFill>
                        </a:rPr>
                        <a:t>4 768</a:t>
                      </a:r>
                    </a:p>
                  </a:txBody>
                  <a:tcPr anchor="ctr"/>
                </a:tc>
                <a:extLst>
                  <a:ext uri="{0D108BD9-81ED-4DB2-BD59-A6C34878D82A}">
                    <a16:rowId xmlns:a16="http://schemas.microsoft.com/office/drawing/2014/main" xmlns="" val="10008"/>
                  </a:ext>
                </a:extLst>
              </a:tr>
              <a:tr h="329355">
                <a:tc>
                  <a:txBody>
                    <a:bodyPr/>
                    <a:lstStyle/>
                    <a:p>
                      <a:r>
                        <a:rPr lang="fr-FR" sz="1600" dirty="0">
                          <a:solidFill>
                            <a:srgbClr val="000066"/>
                          </a:solidFill>
                        </a:rPr>
                        <a:t>Perdus</a:t>
                      </a:r>
                      <a:r>
                        <a:rPr lang="fr-FR" sz="1600" baseline="0" dirty="0">
                          <a:solidFill>
                            <a:srgbClr val="000066"/>
                          </a:solidFill>
                        </a:rPr>
                        <a:t> de vue, %</a:t>
                      </a:r>
                      <a:endParaRPr lang="fr-FR" sz="1600" dirty="0">
                        <a:solidFill>
                          <a:srgbClr val="000066"/>
                        </a:solidFill>
                      </a:endParaRPr>
                    </a:p>
                  </a:txBody>
                  <a:tcPr anchor="ctr"/>
                </a:tc>
                <a:tc>
                  <a:txBody>
                    <a:bodyPr/>
                    <a:lstStyle/>
                    <a:p>
                      <a:pPr algn="ctr"/>
                      <a:r>
                        <a:rPr lang="fr-FR" sz="1600" dirty="0">
                          <a:solidFill>
                            <a:srgbClr val="000066"/>
                          </a:solidFill>
                        </a:rPr>
                        <a:t>10,7</a:t>
                      </a:r>
                    </a:p>
                  </a:txBody>
                  <a:tcPr anchor="ctr"/>
                </a:tc>
                <a:tc>
                  <a:txBody>
                    <a:bodyPr/>
                    <a:lstStyle/>
                    <a:p>
                      <a:pPr algn="ctr"/>
                      <a:r>
                        <a:rPr lang="fr-FR" sz="1600" dirty="0">
                          <a:solidFill>
                            <a:srgbClr val="000066"/>
                          </a:solidFill>
                        </a:rPr>
                        <a:t>9,4</a:t>
                      </a:r>
                    </a:p>
                  </a:txBody>
                  <a:tcPr anchor="ctr"/>
                </a:tc>
                <a:extLst>
                  <a:ext uri="{0D108BD9-81ED-4DB2-BD59-A6C34878D82A}">
                    <a16:rowId xmlns:a16="http://schemas.microsoft.com/office/drawing/2014/main" xmlns="" val="10009"/>
                  </a:ext>
                </a:extLst>
              </a:tr>
              <a:tr h="329355">
                <a:tc>
                  <a:txBody>
                    <a:bodyPr/>
                    <a:lstStyle/>
                    <a:p>
                      <a:r>
                        <a:rPr lang="fr-FR" sz="1600" dirty="0">
                          <a:solidFill>
                            <a:srgbClr val="000066"/>
                          </a:solidFill>
                        </a:rPr>
                        <a:t>Traitement ARV débuté lors du suivi, %</a:t>
                      </a:r>
                    </a:p>
                  </a:txBody>
                  <a:tcPr anchor="ctr"/>
                </a:tc>
                <a:tc>
                  <a:txBody>
                    <a:bodyPr/>
                    <a:lstStyle/>
                    <a:p>
                      <a:pPr algn="ctr"/>
                      <a:r>
                        <a:rPr lang="fr-FR" sz="1600" dirty="0">
                          <a:solidFill>
                            <a:srgbClr val="000066"/>
                          </a:solidFill>
                        </a:rPr>
                        <a:t>88</a:t>
                      </a:r>
                    </a:p>
                  </a:txBody>
                  <a:tcPr anchor="ctr"/>
                </a:tc>
                <a:tc>
                  <a:txBody>
                    <a:bodyPr/>
                    <a:lstStyle/>
                    <a:p>
                      <a:pPr algn="ctr"/>
                      <a:r>
                        <a:rPr lang="fr-FR" sz="1600" dirty="0">
                          <a:solidFill>
                            <a:srgbClr val="000066"/>
                          </a:solidFill>
                        </a:rPr>
                        <a:t>90</a:t>
                      </a:r>
                    </a:p>
                  </a:txBody>
                  <a:tcPr anchor="ctr"/>
                </a:tc>
                <a:extLst>
                  <a:ext uri="{0D108BD9-81ED-4DB2-BD59-A6C34878D82A}">
                    <a16:rowId xmlns:a16="http://schemas.microsoft.com/office/drawing/2014/main" xmlns="" val="10010"/>
                  </a:ext>
                </a:extLst>
              </a:tr>
              <a:tr h="329355">
                <a:tc>
                  <a:txBody>
                    <a:bodyPr/>
                    <a:lstStyle/>
                    <a:p>
                      <a:r>
                        <a:rPr lang="fr-FR" sz="1600" dirty="0">
                          <a:solidFill>
                            <a:srgbClr val="000066"/>
                          </a:solidFill>
                        </a:rPr>
                        <a:t>Temps </a:t>
                      </a:r>
                      <a:r>
                        <a:rPr lang="fr-FR" sz="1600" baseline="0" dirty="0">
                          <a:solidFill>
                            <a:srgbClr val="000066"/>
                          </a:solidFill>
                        </a:rPr>
                        <a:t>sous ARV jusqu’à M60, mois, </a:t>
                      </a:r>
                      <a:r>
                        <a:rPr lang="fr-FR" sz="1600" dirty="0">
                          <a:solidFill>
                            <a:srgbClr val="000066"/>
                          </a:solidFill>
                        </a:rPr>
                        <a:t>moyenne</a:t>
                      </a:r>
                    </a:p>
                  </a:txBody>
                  <a:tcPr anchor="ctr"/>
                </a:tc>
                <a:tc>
                  <a:txBody>
                    <a:bodyPr/>
                    <a:lstStyle/>
                    <a:p>
                      <a:pPr algn="ctr"/>
                      <a:r>
                        <a:rPr lang="fr-FR" sz="1600" dirty="0">
                          <a:solidFill>
                            <a:srgbClr val="000066"/>
                          </a:solidFill>
                        </a:rPr>
                        <a:t>35,7</a:t>
                      </a:r>
                    </a:p>
                  </a:txBody>
                  <a:tcPr anchor="ctr"/>
                </a:tc>
                <a:tc>
                  <a:txBody>
                    <a:bodyPr/>
                    <a:lstStyle/>
                    <a:p>
                      <a:pPr algn="ctr"/>
                      <a:r>
                        <a:rPr lang="fr-FR" sz="1600" dirty="0">
                          <a:solidFill>
                            <a:srgbClr val="000066"/>
                          </a:solidFill>
                        </a:rPr>
                        <a:t>36,0</a:t>
                      </a:r>
                    </a:p>
                  </a:txBody>
                  <a:tcPr anchor="ctr"/>
                </a:tc>
                <a:extLst>
                  <a:ext uri="{0D108BD9-81ED-4DB2-BD59-A6C34878D82A}">
                    <a16:rowId xmlns:a16="http://schemas.microsoft.com/office/drawing/2014/main" xmlns="" val="10011"/>
                  </a:ext>
                </a:extLst>
              </a:tr>
              <a:tr h="3293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CD4</a:t>
                      </a:r>
                      <a:r>
                        <a:rPr lang="fr-FR" sz="1600" baseline="0" dirty="0">
                          <a:solidFill>
                            <a:srgbClr val="000066"/>
                          </a:solidFill>
                        </a:rPr>
                        <a:t>/mm</a:t>
                      </a:r>
                      <a:r>
                        <a:rPr lang="fr-FR" sz="1600" baseline="30000" dirty="0">
                          <a:solidFill>
                            <a:srgbClr val="000066"/>
                          </a:solidFill>
                        </a:rPr>
                        <a:t>3 </a:t>
                      </a:r>
                      <a:r>
                        <a:rPr lang="fr-FR" sz="1600" dirty="0">
                          <a:solidFill>
                            <a:srgbClr val="000066"/>
                          </a:solidFill>
                        </a:rPr>
                        <a:t> </a:t>
                      </a:r>
                      <a:r>
                        <a:rPr lang="fr-FR" sz="1600" baseline="0" dirty="0">
                          <a:solidFill>
                            <a:srgbClr val="000066"/>
                          </a:solidFill>
                        </a:rPr>
                        <a:t>à M60, </a:t>
                      </a:r>
                      <a:r>
                        <a:rPr lang="fr-FR" sz="1600" dirty="0">
                          <a:solidFill>
                            <a:srgbClr val="000066"/>
                          </a:solidFill>
                        </a:rPr>
                        <a:t>moyenne</a:t>
                      </a:r>
                      <a:endParaRPr lang="fr-FR" sz="1600" baseline="30000" dirty="0">
                        <a:solidFill>
                          <a:srgbClr val="000066"/>
                        </a:solidFill>
                      </a:endParaRPr>
                    </a:p>
                  </a:txBody>
                  <a:tcPr anchor="ctr"/>
                </a:tc>
                <a:tc>
                  <a:txBody>
                    <a:bodyPr/>
                    <a:lstStyle/>
                    <a:p>
                      <a:pPr algn="ctr"/>
                      <a:r>
                        <a:rPr lang="fr-FR" sz="1600" dirty="0">
                          <a:solidFill>
                            <a:srgbClr val="000066"/>
                          </a:solidFill>
                        </a:rPr>
                        <a:t>663</a:t>
                      </a:r>
                    </a:p>
                  </a:txBody>
                  <a:tcPr anchor="ctr"/>
                </a:tc>
                <a:tc>
                  <a:txBody>
                    <a:bodyPr/>
                    <a:lstStyle/>
                    <a:p>
                      <a:pPr algn="ctr"/>
                      <a:r>
                        <a:rPr lang="fr-FR" sz="1600" dirty="0">
                          <a:solidFill>
                            <a:srgbClr val="000066"/>
                          </a:solidFill>
                        </a:rPr>
                        <a:t>655</a:t>
                      </a:r>
                    </a:p>
                  </a:txBody>
                  <a:tcPr anchor="ctr"/>
                </a:tc>
                <a:extLst>
                  <a:ext uri="{0D108BD9-81ED-4DB2-BD59-A6C34878D82A}">
                    <a16:rowId xmlns:a16="http://schemas.microsoft.com/office/drawing/2014/main" xmlns="" val="10012"/>
                  </a:ext>
                </a:extLst>
              </a:tr>
            </a:tbl>
          </a:graphicData>
        </a:graphic>
      </p:graphicFrame>
      <p:sp>
        <p:nvSpPr>
          <p:cNvPr id="8" name="Rectangle 2"/>
          <p:cNvSpPr>
            <a:spLocks noGrp="1" noChangeArrowheads="1"/>
          </p:cNvSpPr>
          <p:nvPr>
            <p:ph type="title"/>
          </p:nvPr>
        </p:nvSpPr>
        <p:spPr>
          <a:xfrm>
            <a:off x="1441451" y="58143"/>
            <a:ext cx="7523162" cy="936625"/>
          </a:xfrm>
        </p:spPr>
        <p:txBody>
          <a:bodyPr/>
          <a:lstStyle/>
          <a:p>
            <a:pPr eaLnBrk="1" hangingPunct="1">
              <a:defRPr/>
            </a:pPr>
            <a:r>
              <a:rPr lang="fr-FR" sz="2600" dirty="0"/>
              <a:t>Essai TEMPRANO : bénéfice de la prophylaxie par isoniazide à long terme (2)</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154</a:t>
            </a:r>
          </a:p>
        </p:txBody>
      </p:sp>
    </p:spTree>
    <p:extLst>
      <p:ext uri="{BB962C8B-B14F-4D97-AF65-F5344CB8AC3E}">
        <p14:creationId xmlns:p14="http://schemas.microsoft.com/office/powerpoint/2010/main" val="39130977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nvPr>
        </p:nvGraphicFramePr>
        <p:xfrm>
          <a:off x="821803" y="1652517"/>
          <a:ext cx="7618254" cy="2468880"/>
        </p:xfrm>
        <a:graphic>
          <a:graphicData uri="http://schemas.openxmlformats.org/drawingml/2006/table">
            <a:tbl>
              <a:tblPr firstRow="1" bandRow="1">
                <a:tableStyleId>{5C22544A-7EE6-4342-B048-85BDC9FD1C3A}</a:tableStyleId>
              </a:tblPr>
              <a:tblGrid>
                <a:gridCol w="1307939">
                  <a:extLst>
                    <a:ext uri="{9D8B030D-6E8A-4147-A177-3AD203B41FA5}">
                      <a16:colId xmlns:a16="http://schemas.microsoft.com/office/drawing/2014/main" xmlns="" val="20000"/>
                    </a:ext>
                  </a:extLst>
                </a:gridCol>
                <a:gridCol w="2113503">
                  <a:extLst>
                    <a:ext uri="{9D8B030D-6E8A-4147-A177-3AD203B41FA5}">
                      <a16:colId xmlns:a16="http://schemas.microsoft.com/office/drawing/2014/main" xmlns="" val="20005"/>
                    </a:ext>
                  </a:extLst>
                </a:gridCol>
                <a:gridCol w="2056096">
                  <a:extLst>
                    <a:ext uri="{9D8B030D-6E8A-4147-A177-3AD203B41FA5}">
                      <a16:colId xmlns:a16="http://schemas.microsoft.com/office/drawing/2014/main" xmlns="" val="20002"/>
                    </a:ext>
                  </a:extLst>
                </a:gridCol>
                <a:gridCol w="2140716">
                  <a:extLst>
                    <a:ext uri="{9D8B030D-6E8A-4147-A177-3AD203B41FA5}">
                      <a16:colId xmlns:a16="http://schemas.microsoft.com/office/drawing/2014/main" xmlns="" val="20003"/>
                    </a:ext>
                  </a:extLst>
                </a:gridCol>
              </a:tblGrid>
              <a:tr h="394219">
                <a:tc>
                  <a:txBody>
                    <a:bodyPr/>
                    <a:lstStyle/>
                    <a:p>
                      <a:pPr algn="l">
                        <a:spcBef>
                          <a:spcPts val="0"/>
                        </a:spcBef>
                        <a:spcAft>
                          <a:spcPts val="0"/>
                        </a:spcAft>
                      </a:pPr>
                      <a:r>
                        <a:rPr lang="fr-FR" sz="1500" dirty="0">
                          <a:solidFill>
                            <a:srgbClr val="000066"/>
                          </a:solidFill>
                        </a:rPr>
                        <a:t>Macaque</a:t>
                      </a:r>
                      <a:r>
                        <a:rPr lang="fr-FR" sz="1500" baseline="0" dirty="0">
                          <a:solidFill>
                            <a:srgbClr val="000066"/>
                          </a:solidFill>
                        </a:rPr>
                        <a:t> </a:t>
                      </a:r>
                      <a:r>
                        <a:rPr lang="fr-FR" sz="1500" dirty="0">
                          <a:solidFill>
                            <a:srgbClr val="000066"/>
                          </a:solidFill>
                        </a:rPr>
                        <a:t>#</a:t>
                      </a: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1" i="0" u="none" strike="noStrike" cap="none" normalizeH="0" baseline="0" dirty="0">
                          <a:ln>
                            <a:noFill/>
                          </a:ln>
                          <a:solidFill>
                            <a:srgbClr val="000066"/>
                          </a:solidFill>
                          <a:effectLst/>
                          <a:latin typeface="Arial" charset="0"/>
                        </a:rPr>
                        <a:t>Mutations intégrase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1" i="0" u="none" strike="noStrike" cap="none" normalizeH="0" baseline="0" dirty="0">
                          <a:ln>
                            <a:noFill/>
                          </a:ln>
                          <a:solidFill>
                            <a:srgbClr val="000066"/>
                          </a:solidFill>
                          <a:effectLst/>
                          <a:latin typeface="Arial" charset="0"/>
                        </a:rPr>
                        <a:t>1</a:t>
                      </a:r>
                      <a:r>
                        <a:rPr kumimoji="0" lang="fr-FR" sz="1500" b="1" i="0" u="none" strike="noStrike" cap="none" normalizeH="0" baseline="30000" dirty="0">
                          <a:ln>
                            <a:noFill/>
                          </a:ln>
                          <a:solidFill>
                            <a:srgbClr val="000066"/>
                          </a:solidFill>
                          <a:effectLst/>
                          <a:latin typeface="Arial" charset="0"/>
                        </a:rPr>
                        <a:t>er</a:t>
                      </a:r>
                      <a:r>
                        <a:rPr kumimoji="0" lang="fr-FR" sz="1500" b="1" i="0" u="none" strike="noStrike" cap="none" normalizeH="0" baseline="0" dirty="0">
                          <a:ln>
                            <a:noFill/>
                          </a:ln>
                          <a:solidFill>
                            <a:srgbClr val="000066"/>
                          </a:solidFill>
                          <a:effectLst/>
                          <a:latin typeface="Arial" charset="0"/>
                        </a:rPr>
                        <a:t> jour de détection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1" i="0" u="none" strike="noStrike" cap="none" normalizeH="0" baseline="0" dirty="0">
                          <a:ln>
                            <a:noFill/>
                          </a:ln>
                          <a:solidFill>
                            <a:srgbClr val="000066"/>
                          </a:solidFill>
                          <a:effectLst/>
                          <a:latin typeface="Arial" charset="0"/>
                        </a:rPr>
                        <a:t>des mutations</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1" i="0" u="none" strike="noStrike" cap="none" normalizeH="0" baseline="0" dirty="0">
                          <a:ln>
                            <a:noFill/>
                          </a:ln>
                          <a:solidFill>
                            <a:srgbClr val="000066"/>
                          </a:solidFill>
                          <a:effectLst/>
                          <a:latin typeface="Arial" charset="0"/>
                        </a:rPr>
                        <a:t>Compartiment</a:t>
                      </a:r>
                    </a:p>
                  </a:txBody>
                  <a:tcPr anchor="ctr" horzOverflow="overflow"/>
                </a:tc>
                <a:extLst>
                  <a:ext uri="{0D108BD9-81ED-4DB2-BD59-A6C34878D82A}">
                    <a16:rowId xmlns:a16="http://schemas.microsoft.com/office/drawing/2014/main" xmlns="" val="10000"/>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u="none" strike="noStrike" cap="none" normalizeH="0" baseline="0" dirty="0">
                          <a:ln>
                            <a:noFill/>
                          </a:ln>
                          <a:solidFill>
                            <a:srgbClr val="000066"/>
                          </a:solidFill>
                          <a:effectLst/>
                          <a:latin typeface="+mn-lt"/>
                        </a:rPr>
                        <a:t>10D181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E92Q-Q124R-G140R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81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Sang, rectum, vagin</a:t>
                      </a:r>
                    </a:p>
                  </a:txBody>
                  <a:tcPr anchor="ctr" horzOverflow="overflow"/>
                </a:tc>
                <a:extLst>
                  <a:ext uri="{0D108BD9-81ED-4DB2-BD59-A6C34878D82A}">
                    <a16:rowId xmlns:a16="http://schemas.microsoft.com/office/drawing/2014/main" xmlns="" val="10001"/>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35451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E92G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143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Sang</a:t>
                      </a:r>
                    </a:p>
                  </a:txBody>
                  <a:tcPr anchor="ctr" horzOverflow="overflow"/>
                </a:tc>
                <a:extLst>
                  <a:ext uri="{0D108BD9-81ED-4DB2-BD59-A6C34878D82A}">
                    <a16:rowId xmlns:a16="http://schemas.microsoft.com/office/drawing/2014/main" xmlns="" val="10002"/>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CH54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G118R-A122T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57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Sang, rectum</a:t>
                      </a:r>
                    </a:p>
                  </a:txBody>
                  <a:tcPr anchor="ctr" horzOverflow="overflow"/>
                </a:tc>
                <a:extLst>
                  <a:ext uri="{0D108BD9-81ED-4DB2-BD59-A6C34878D82A}">
                    <a16:rowId xmlns:a16="http://schemas.microsoft.com/office/drawing/2014/main" xmlns="" val="10003"/>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01D520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Aucune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a:t>
                      </a:r>
                    </a:p>
                  </a:txBody>
                  <a:tcPr anchor="ctr" horzOverflow="overflow"/>
                </a:tc>
                <a:extLst>
                  <a:ext uri="{0D108BD9-81ED-4DB2-BD59-A6C34878D82A}">
                    <a16:rowId xmlns:a16="http://schemas.microsoft.com/office/drawing/2014/main" xmlns="" val="10004"/>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33996</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A122T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162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Sang</a:t>
                      </a:r>
                    </a:p>
                  </a:txBody>
                  <a:tcPr anchor="ctr" horzOverflow="overflow"/>
                </a:tc>
                <a:extLst>
                  <a:ext uri="{0D108BD9-81ED-4DB2-BD59-A6C34878D82A}">
                    <a16:rowId xmlns:a16="http://schemas.microsoft.com/office/drawing/2014/main" xmlns="" val="10005"/>
                  </a:ext>
                </a:extLst>
              </a:tr>
              <a:tr h="26088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CJ92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I72T-S135A</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32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500" b="0" i="0" u="none" strike="noStrike" cap="none" normalizeH="0" baseline="0" dirty="0">
                          <a:ln>
                            <a:noFill/>
                          </a:ln>
                          <a:solidFill>
                            <a:srgbClr val="000066"/>
                          </a:solidFill>
                          <a:effectLst/>
                          <a:latin typeface="+mn-lt"/>
                        </a:rPr>
                        <a:t>Sang</a:t>
                      </a:r>
                    </a:p>
                  </a:txBody>
                  <a:tcPr anchor="ctr" horzOverflow="overflow"/>
                </a:tc>
                <a:extLst>
                  <a:ext uri="{0D108BD9-81ED-4DB2-BD59-A6C34878D82A}">
                    <a16:rowId xmlns:a16="http://schemas.microsoft.com/office/drawing/2014/main" xmlns="" val="10006"/>
                  </a:ext>
                </a:extLst>
              </a:tr>
            </a:tbl>
          </a:graphicData>
        </a:graphic>
      </p:graphicFrame>
      <p:sp>
        <p:nvSpPr>
          <p:cNvPr id="7" name="ZoneTexte 6"/>
          <p:cNvSpPr txBox="1"/>
          <p:nvPr/>
        </p:nvSpPr>
        <p:spPr>
          <a:xfrm>
            <a:off x="547844" y="4145886"/>
            <a:ext cx="8566662" cy="7505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240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200" b="1" dirty="0"/>
              <a:t>E92Q : </a:t>
            </a:r>
            <a:r>
              <a:rPr lang="fr-FR" sz="1200" dirty="0"/>
              <a:t>SIV (EVG : FC </a:t>
            </a:r>
            <a:r>
              <a:rPr lang="fr-FR" sz="1200" dirty="0">
                <a:latin typeface="ＭＳ ゴシック"/>
                <a:ea typeface="ＭＳ ゴシック"/>
                <a:cs typeface="ＭＳ ゴシック"/>
              </a:rPr>
              <a:t>≅ </a:t>
            </a:r>
            <a:r>
              <a:rPr lang="fr-FR" sz="1200" dirty="0"/>
              <a:t>4 ; CAB : FC = 2-4) ; VIH-1 (RAL : FC &gt; 5 ; DTG : FC &gt; 30)</a:t>
            </a:r>
          </a:p>
          <a:p>
            <a:pPr marL="0" indent="0">
              <a:buNone/>
            </a:pPr>
            <a:r>
              <a:rPr lang="fr-FR" sz="1200" b="1" dirty="0"/>
              <a:t>E92G : </a:t>
            </a:r>
            <a:r>
              <a:rPr lang="fr-FR" sz="1200" dirty="0"/>
              <a:t>SIV (non décrit) ; VIH-1 (EVG : FC </a:t>
            </a:r>
            <a:r>
              <a:rPr lang="fr-FR" sz="1200" dirty="0">
                <a:latin typeface="ＭＳ ゴシック"/>
                <a:ea typeface="ＭＳ ゴシック"/>
                <a:cs typeface="ＭＳ ゴシック"/>
              </a:rPr>
              <a:t>≅</a:t>
            </a:r>
            <a:r>
              <a:rPr lang="fr-FR" sz="1200" dirty="0"/>
              <a:t>10)</a:t>
            </a:r>
          </a:p>
          <a:p>
            <a:pPr marL="0" indent="0">
              <a:buNone/>
            </a:pPr>
            <a:r>
              <a:rPr lang="fr-FR" sz="1200" b="1" dirty="0"/>
              <a:t>G118R : </a:t>
            </a:r>
            <a:r>
              <a:rPr lang="fr-FR" sz="1200" dirty="0"/>
              <a:t>SIV (DTG : FC = 11; RAL : FC = 3 ; EVG : FC = 10) ; VIH-1 (DTG, RAL et EVG : FC = 5-20)</a:t>
            </a:r>
          </a:p>
        </p:txBody>
      </p:sp>
      <p:sp>
        <p:nvSpPr>
          <p:cNvPr id="2" name="ZoneTexte 1"/>
          <p:cNvSpPr txBox="1"/>
          <p:nvPr/>
        </p:nvSpPr>
        <p:spPr>
          <a:xfrm>
            <a:off x="324464" y="5014450"/>
            <a:ext cx="8544233" cy="14624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400" b="1">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sz="2000" dirty="0">
                <a:solidFill>
                  <a:srgbClr val="0070C0"/>
                </a:solidFill>
              </a:rPr>
              <a:t>Conclusions</a:t>
            </a:r>
            <a:r>
              <a:rPr lang="fr-FR" sz="2000" dirty="0"/>
              <a:t> </a:t>
            </a:r>
          </a:p>
          <a:p>
            <a:pPr lvl="1"/>
            <a:r>
              <a:rPr lang="fr-FR" dirty="0"/>
              <a:t>Sélection fréquente de résistance</a:t>
            </a:r>
          </a:p>
          <a:p>
            <a:pPr lvl="1"/>
            <a:r>
              <a:rPr lang="fr-FR" dirty="0"/>
              <a:t>Présence de virus résistants dans les compartiments (rectum, vagin) </a:t>
            </a:r>
            <a:br>
              <a:rPr lang="fr-FR" dirty="0"/>
            </a:br>
            <a:r>
              <a:rPr lang="fr-FR" dirty="0">
                <a:sym typeface="Wingdings" panose="05000000000000000000" pitchFamily="2" charset="2"/>
              </a:rPr>
              <a:t></a:t>
            </a:r>
            <a:r>
              <a:rPr lang="fr-FR" dirty="0"/>
              <a:t> risque de transmission de résistance</a:t>
            </a:r>
          </a:p>
          <a:p>
            <a:pPr lvl="1"/>
            <a:r>
              <a:rPr lang="fr-FR" dirty="0"/>
              <a:t>Tests phénotypiques en cours </a:t>
            </a:r>
          </a:p>
        </p:txBody>
      </p:sp>
      <p:sp>
        <p:nvSpPr>
          <p:cNvPr id="9" name="ZoneTexte 8"/>
          <p:cNvSpPr txBox="1"/>
          <p:nvPr/>
        </p:nvSpPr>
        <p:spPr>
          <a:xfrm>
            <a:off x="1432062" y="1126782"/>
            <a:ext cx="6346797"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Analyse de la résistance par séquençage de l’</a:t>
            </a:r>
            <a:r>
              <a:rPr lang="fr-FR" sz="2000" b="1" dirty="0" err="1">
                <a:solidFill>
                  <a:srgbClr val="0070C0"/>
                </a:solidFill>
                <a:latin typeface="Calibri" panose="020F0502020204030204" pitchFamily="34" charset="0"/>
                <a:cs typeface="Calibri" panose="020F0502020204030204" pitchFamily="34" charset="0"/>
              </a:rPr>
              <a:t>intégrase</a:t>
            </a:r>
            <a:r>
              <a:rPr lang="fr-FR" sz="2000" b="1" dirty="0">
                <a:solidFill>
                  <a:srgbClr val="0070C0"/>
                </a:solidFill>
                <a:latin typeface="Calibri" panose="020F0502020204030204" pitchFamily="34" charset="0"/>
                <a:cs typeface="Calibri" panose="020F0502020204030204" pitchFamily="34" charset="0"/>
              </a:rPr>
              <a:t> </a:t>
            </a:r>
          </a:p>
        </p:txBody>
      </p:sp>
      <p:sp>
        <p:nvSpPr>
          <p:cNvPr id="3" name="Titre 2"/>
          <p:cNvSpPr>
            <a:spLocks noGrp="1"/>
          </p:cNvSpPr>
          <p:nvPr>
            <p:ph type="title"/>
          </p:nvPr>
        </p:nvSpPr>
        <p:spPr/>
        <p:txBody>
          <a:bodyPr/>
          <a:lstStyle/>
          <a:p>
            <a:r>
              <a:rPr lang="fr-FR" sz="2400" dirty="0"/>
              <a:t>Analyse de la résistance chez les macaques traités par CAB LA pendant une primo-infection (3)</a:t>
            </a:r>
          </a:p>
        </p:txBody>
      </p:sp>
      <p:sp>
        <p:nvSpPr>
          <p:cNvPr id="8"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Radzio</a:t>
            </a:r>
            <a:r>
              <a:rPr lang="fr-FR" sz="1200" i="1" dirty="0">
                <a:solidFill>
                  <a:srgbClr val="0070C0"/>
                </a:solidFill>
                <a:latin typeface="Arial" charset="0"/>
                <a:cs typeface="Arial" charset="0"/>
              </a:rPr>
              <a:t> J, CROI 2017, Abs. 84</a:t>
            </a:r>
          </a:p>
        </p:txBody>
      </p:sp>
      <p:sp>
        <p:nvSpPr>
          <p:cNvPr id="10" name="ZoneTexte 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11</a:t>
            </a:r>
          </a:p>
        </p:txBody>
      </p:sp>
    </p:spTree>
    <p:extLst>
      <p:ext uri="{BB962C8B-B14F-4D97-AF65-F5344CB8AC3E}">
        <p14:creationId xmlns:p14="http://schemas.microsoft.com/office/powerpoint/2010/main" val="263925763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Badje</a:t>
            </a:r>
            <a:r>
              <a:rPr lang="en-GB" sz="1200" i="1" dirty="0">
                <a:solidFill>
                  <a:srgbClr val="0070C0"/>
                </a:solidFill>
              </a:rPr>
              <a:t> AD, CROI 2017, Abs. 78</a:t>
            </a:r>
          </a:p>
        </p:txBody>
      </p:sp>
      <p:sp>
        <p:nvSpPr>
          <p:cNvPr id="4" name="Espace réservé du contenu 3"/>
          <p:cNvSpPr>
            <a:spLocks noGrp="1"/>
          </p:cNvSpPr>
          <p:nvPr>
            <p:ph idx="1"/>
          </p:nvPr>
        </p:nvSpPr>
        <p:spPr>
          <a:xfrm>
            <a:off x="116838" y="1777860"/>
            <a:ext cx="3485535" cy="2923680"/>
          </a:xfrm>
        </p:spPr>
        <p:txBody>
          <a:bodyPr/>
          <a:lstStyle/>
          <a:p>
            <a:r>
              <a:rPr lang="fr-FR" sz="1800" dirty="0"/>
              <a:t>Prophylaxie par INH : réduction significative de la mortalité (- 37 % à 6 ans)</a:t>
            </a:r>
          </a:p>
          <a:p>
            <a:pPr lvl="1"/>
            <a:r>
              <a:rPr lang="fr-FR" sz="1800" dirty="0"/>
              <a:t>Indépendamment du traitement ARV</a:t>
            </a:r>
          </a:p>
          <a:p>
            <a:pPr lvl="1"/>
            <a:r>
              <a:rPr lang="fr-FR" sz="1800" dirty="0"/>
              <a:t>Dans une population </a:t>
            </a:r>
            <a:br>
              <a:rPr lang="fr-FR" sz="1800" dirty="0"/>
            </a:br>
            <a:r>
              <a:rPr lang="fr-FR" sz="1800" dirty="0"/>
              <a:t>de patients VIH+ peu immunodéprimés</a:t>
            </a:r>
          </a:p>
        </p:txBody>
      </p:sp>
      <p:sp>
        <p:nvSpPr>
          <p:cNvPr id="8" name="ZoneTexte 7"/>
          <p:cNvSpPr txBox="1"/>
          <p:nvPr/>
        </p:nvSpPr>
        <p:spPr>
          <a:xfrm>
            <a:off x="133699" y="5567379"/>
            <a:ext cx="8873442"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Ces résultats plaident en faveur d’une prophylaxie systématique par INH  </a:t>
            </a:r>
            <a:br>
              <a:rPr lang="fr-FR" dirty="0"/>
            </a:br>
            <a:r>
              <a:rPr lang="fr-FR" dirty="0"/>
              <a:t>chez les patients VIH+ vivant en zone d'endémie tuberculeuse, même si le traitement ARV est débuté à un niveau élevé de lymphocytes CD4</a:t>
            </a:r>
          </a:p>
        </p:txBody>
      </p:sp>
      <p:sp>
        <p:nvSpPr>
          <p:cNvPr id="21" name="ZoneTexte 20"/>
          <p:cNvSpPr txBox="1"/>
          <p:nvPr/>
        </p:nvSpPr>
        <p:spPr>
          <a:xfrm>
            <a:off x="4071051" y="1390590"/>
            <a:ext cx="4519662" cy="400110"/>
          </a:xfrm>
          <a:prstGeom prst="rect">
            <a:avLst/>
          </a:prstGeom>
          <a:noFill/>
        </p:spPr>
        <p:txBody>
          <a:bodyPr wrap="none" rtlCol="0">
            <a:spAutoFit/>
          </a:bodyPr>
          <a:lstStyle/>
          <a:p>
            <a:r>
              <a:rPr lang="fr-FR" sz="2000" b="1" dirty="0">
                <a:solidFill>
                  <a:srgbClr val="0070C0"/>
                </a:solidFill>
                <a:latin typeface="Calibri"/>
                <a:cs typeface="Calibri"/>
              </a:rPr>
              <a:t>Probabilité cumulée de décès à 6 ans (%) </a:t>
            </a:r>
          </a:p>
        </p:txBody>
      </p:sp>
      <p:grpSp>
        <p:nvGrpSpPr>
          <p:cNvPr id="2" name="Groupe 1"/>
          <p:cNvGrpSpPr/>
          <p:nvPr/>
        </p:nvGrpSpPr>
        <p:grpSpPr>
          <a:xfrm>
            <a:off x="3492875" y="1722034"/>
            <a:ext cx="5203857" cy="3687060"/>
            <a:chOff x="3492875" y="1722034"/>
            <a:chExt cx="5203857" cy="3687060"/>
          </a:xfrm>
        </p:grpSpPr>
        <p:sp>
          <p:nvSpPr>
            <p:cNvPr id="6" name="ZoneTexte 5"/>
            <p:cNvSpPr txBox="1"/>
            <p:nvPr/>
          </p:nvSpPr>
          <p:spPr>
            <a:xfrm>
              <a:off x="4284948" y="3008831"/>
              <a:ext cx="3622634" cy="584775"/>
            </a:xfrm>
            <a:prstGeom prst="rect">
              <a:avLst/>
            </a:prstGeom>
            <a:noFill/>
          </p:spPr>
          <p:txBody>
            <a:bodyPr wrap="square" rtlCol="0">
              <a:spAutoFit/>
            </a:bodyPr>
            <a:lstStyle/>
            <a:p>
              <a:r>
                <a:rPr lang="fr-FR" sz="1600" dirty="0"/>
                <a:t>Risque relatif ajusté de décès : 0,63 ; IC 95 % : 0,41-0,97</a:t>
              </a:r>
            </a:p>
          </p:txBody>
        </p:sp>
        <p:sp>
          <p:nvSpPr>
            <p:cNvPr id="9" name="Forme libre 8"/>
            <p:cNvSpPr/>
            <p:nvPr/>
          </p:nvSpPr>
          <p:spPr bwMode="auto">
            <a:xfrm>
              <a:off x="3917225" y="1860534"/>
              <a:ext cx="4610100" cy="2910840"/>
            </a:xfrm>
            <a:custGeom>
              <a:avLst/>
              <a:gdLst>
                <a:gd name="connsiteX0" fmla="*/ 0 w 4610100"/>
                <a:gd name="connsiteY0" fmla="*/ 0 h 2910840"/>
                <a:gd name="connsiteX1" fmla="*/ 0 w 4610100"/>
                <a:gd name="connsiteY1" fmla="*/ 2910840 h 2910840"/>
                <a:gd name="connsiteX2" fmla="*/ 4610100 w 4610100"/>
                <a:gd name="connsiteY2" fmla="*/ 2910840 h 2910840"/>
              </a:gdLst>
              <a:ahLst/>
              <a:cxnLst>
                <a:cxn ang="0">
                  <a:pos x="connsiteX0" y="connsiteY0"/>
                </a:cxn>
                <a:cxn ang="0">
                  <a:pos x="connsiteX1" y="connsiteY1"/>
                </a:cxn>
                <a:cxn ang="0">
                  <a:pos x="connsiteX2" y="connsiteY2"/>
                </a:cxn>
              </a:cxnLst>
              <a:rect l="l" t="t" r="r" b="b"/>
              <a:pathLst>
                <a:path w="4610100" h="2910840">
                  <a:moveTo>
                    <a:pt x="0" y="0"/>
                  </a:moveTo>
                  <a:lnTo>
                    <a:pt x="0" y="2910840"/>
                  </a:lnTo>
                  <a:lnTo>
                    <a:pt x="4610100" y="291084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cxnSp>
          <p:nvCxnSpPr>
            <p:cNvPr id="11" name="Connecteur droit 10"/>
            <p:cNvCxnSpPr/>
            <p:nvPr/>
          </p:nvCxnSpPr>
          <p:spPr bwMode="auto">
            <a:xfrm>
              <a:off x="3846760" y="1860534"/>
              <a:ext cx="7046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2" name="ZoneTexte 11"/>
            <p:cNvSpPr txBox="1"/>
            <p:nvPr/>
          </p:nvSpPr>
          <p:spPr>
            <a:xfrm>
              <a:off x="3492875" y="1722034"/>
              <a:ext cx="384365" cy="307777"/>
            </a:xfrm>
            <a:prstGeom prst="rect">
              <a:avLst/>
            </a:prstGeom>
            <a:noFill/>
          </p:spPr>
          <p:txBody>
            <a:bodyPr wrap="none" rtlCol="0">
              <a:spAutoFit/>
            </a:bodyPr>
            <a:lstStyle/>
            <a:p>
              <a:pPr algn="r"/>
              <a:r>
                <a:rPr lang="fr-FR" sz="1400" dirty="0"/>
                <a:t>15</a:t>
              </a:r>
            </a:p>
          </p:txBody>
        </p:sp>
        <p:cxnSp>
          <p:nvCxnSpPr>
            <p:cNvPr id="14" name="Connecteur droit 13"/>
            <p:cNvCxnSpPr/>
            <p:nvPr/>
          </p:nvCxnSpPr>
          <p:spPr bwMode="auto">
            <a:xfrm>
              <a:off x="3846760" y="2816844"/>
              <a:ext cx="7046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5" name="ZoneTexte 14"/>
            <p:cNvSpPr txBox="1"/>
            <p:nvPr/>
          </p:nvSpPr>
          <p:spPr>
            <a:xfrm>
              <a:off x="3492875" y="2678344"/>
              <a:ext cx="384365" cy="307777"/>
            </a:xfrm>
            <a:prstGeom prst="rect">
              <a:avLst/>
            </a:prstGeom>
            <a:noFill/>
          </p:spPr>
          <p:txBody>
            <a:bodyPr wrap="none" rtlCol="0">
              <a:spAutoFit/>
            </a:bodyPr>
            <a:lstStyle/>
            <a:p>
              <a:pPr algn="r"/>
              <a:r>
                <a:rPr lang="fr-FR" sz="1400" dirty="0"/>
                <a:t>10</a:t>
              </a:r>
            </a:p>
          </p:txBody>
        </p:sp>
        <p:cxnSp>
          <p:nvCxnSpPr>
            <p:cNvPr id="16" name="Connecteur droit 15"/>
            <p:cNvCxnSpPr/>
            <p:nvPr/>
          </p:nvCxnSpPr>
          <p:spPr bwMode="auto">
            <a:xfrm>
              <a:off x="3846760" y="3793662"/>
              <a:ext cx="7046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7" name="ZoneTexte 16"/>
            <p:cNvSpPr txBox="1"/>
            <p:nvPr/>
          </p:nvSpPr>
          <p:spPr>
            <a:xfrm>
              <a:off x="3592725" y="3655162"/>
              <a:ext cx="284515" cy="307777"/>
            </a:xfrm>
            <a:prstGeom prst="rect">
              <a:avLst/>
            </a:prstGeom>
            <a:noFill/>
          </p:spPr>
          <p:txBody>
            <a:bodyPr wrap="none" rtlCol="0">
              <a:spAutoFit/>
            </a:bodyPr>
            <a:lstStyle/>
            <a:p>
              <a:pPr algn="r"/>
              <a:r>
                <a:rPr lang="fr-FR" sz="1400" dirty="0"/>
                <a:t>5</a:t>
              </a:r>
            </a:p>
          </p:txBody>
        </p:sp>
        <p:cxnSp>
          <p:nvCxnSpPr>
            <p:cNvPr id="18" name="Connecteur droit 17"/>
            <p:cNvCxnSpPr/>
            <p:nvPr/>
          </p:nvCxnSpPr>
          <p:spPr bwMode="auto">
            <a:xfrm>
              <a:off x="3846760" y="4771374"/>
              <a:ext cx="70465"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9" name="ZoneTexte 18"/>
            <p:cNvSpPr txBox="1"/>
            <p:nvPr/>
          </p:nvSpPr>
          <p:spPr>
            <a:xfrm>
              <a:off x="3592725" y="4632874"/>
              <a:ext cx="284515" cy="307777"/>
            </a:xfrm>
            <a:prstGeom prst="rect">
              <a:avLst/>
            </a:prstGeom>
            <a:noFill/>
          </p:spPr>
          <p:txBody>
            <a:bodyPr wrap="none" rtlCol="0">
              <a:spAutoFit/>
            </a:bodyPr>
            <a:lstStyle/>
            <a:p>
              <a:pPr algn="r"/>
              <a:r>
                <a:rPr lang="fr-FR" sz="1400" dirty="0"/>
                <a:t>0</a:t>
              </a:r>
            </a:p>
          </p:txBody>
        </p:sp>
        <p:sp>
          <p:nvSpPr>
            <p:cNvPr id="22" name="ZoneTexte 21"/>
            <p:cNvSpPr txBox="1"/>
            <p:nvPr/>
          </p:nvSpPr>
          <p:spPr>
            <a:xfrm>
              <a:off x="4284947" y="2216524"/>
              <a:ext cx="4411785" cy="523220"/>
            </a:xfrm>
            <a:prstGeom prst="rect">
              <a:avLst/>
            </a:prstGeom>
            <a:noFill/>
          </p:spPr>
          <p:txBody>
            <a:bodyPr wrap="none" rtlCol="0">
              <a:spAutoFit/>
            </a:bodyPr>
            <a:lstStyle/>
            <a:p>
              <a:r>
                <a:rPr lang="fr-FR" sz="1400" b="1" dirty="0"/>
                <a:t>Pas de prophylaxie INH : 6,9 % (IC 95 % : 5,1 - 9,2)</a:t>
              </a:r>
            </a:p>
            <a:p>
              <a:r>
                <a:rPr lang="fr-FR" sz="1400" b="1" dirty="0"/>
                <a:t>Prophylaxie INH : 4,1 % (IC 95 % : 2,9 - 5,7)</a:t>
              </a:r>
            </a:p>
          </p:txBody>
        </p:sp>
        <p:cxnSp>
          <p:nvCxnSpPr>
            <p:cNvPr id="23" name="Connecteur droit 22"/>
            <p:cNvCxnSpPr/>
            <p:nvPr/>
          </p:nvCxnSpPr>
          <p:spPr bwMode="auto">
            <a:xfrm flipH="1">
              <a:off x="4097565" y="2388830"/>
              <a:ext cx="187382" cy="0"/>
            </a:xfrm>
            <a:prstGeom prst="line">
              <a:avLst/>
            </a:prstGeom>
            <a:solidFill>
              <a:schemeClr val="accent1"/>
            </a:solidFill>
            <a:ln w="28575" cap="flat" cmpd="sng" algn="ctr">
              <a:solidFill>
                <a:srgbClr val="00FF00"/>
              </a:solidFill>
              <a:prstDash val="solid"/>
              <a:round/>
              <a:headEnd type="none" w="med" len="med"/>
              <a:tailEnd type="none" w="med" len="med"/>
            </a:ln>
            <a:effectLst/>
          </p:spPr>
        </p:cxnSp>
        <p:cxnSp>
          <p:nvCxnSpPr>
            <p:cNvPr id="25" name="Connecteur droit 24"/>
            <p:cNvCxnSpPr/>
            <p:nvPr/>
          </p:nvCxnSpPr>
          <p:spPr bwMode="auto">
            <a:xfrm flipH="1">
              <a:off x="4097565" y="2611752"/>
              <a:ext cx="187382" cy="0"/>
            </a:xfrm>
            <a:prstGeom prst="line">
              <a:avLst/>
            </a:prstGeom>
            <a:solidFill>
              <a:schemeClr val="accent1"/>
            </a:solidFill>
            <a:ln w="28575" cap="flat" cmpd="sng" algn="ctr">
              <a:solidFill>
                <a:srgbClr val="FFC000"/>
              </a:solidFill>
              <a:prstDash val="solid"/>
              <a:round/>
              <a:headEnd type="none" w="med" len="med"/>
              <a:tailEnd type="none" w="med" len="med"/>
            </a:ln>
            <a:effectLst/>
          </p:spPr>
        </p:cxnSp>
        <p:sp>
          <p:nvSpPr>
            <p:cNvPr id="24" name="Forme libre 23"/>
            <p:cNvSpPr/>
            <p:nvPr/>
          </p:nvSpPr>
          <p:spPr bwMode="auto">
            <a:xfrm>
              <a:off x="3957865" y="3427714"/>
              <a:ext cx="4503420" cy="1343660"/>
            </a:xfrm>
            <a:custGeom>
              <a:avLst/>
              <a:gdLst>
                <a:gd name="connsiteX0" fmla="*/ 4503420 w 4503420"/>
                <a:gd name="connsiteY0" fmla="*/ 0 h 1343660"/>
                <a:gd name="connsiteX1" fmla="*/ 4335780 w 4503420"/>
                <a:gd name="connsiteY1" fmla="*/ 0 h 1343660"/>
                <a:gd name="connsiteX2" fmla="*/ 4335780 w 4503420"/>
                <a:gd name="connsiteY2" fmla="*/ 78740 h 1343660"/>
                <a:gd name="connsiteX3" fmla="*/ 4297680 w 4503420"/>
                <a:gd name="connsiteY3" fmla="*/ 78740 h 1343660"/>
                <a:gd name="connsiteX4" fmla="*/ 4297680 w 4503420"/>
                <a:gd name="connsiteY4" fmla="*/ 139700 h 1343660"/>
                <a:gd name="connsiteX5" fmla="*/ 4272280 w 4503420"/>
                <a:gd name="connsiteY5" fmla="*/ 139700 h 1343660"/>
                <a:gd name="connsiteX6" fmla="*/ 4272280 w 4503420"/>
                <a:gd name="connsiteY6" fmla="*/ 208280 h 1343660"/>
                <a:gd name="connsiteX7" fmla="*/ 4241800 w 4503420"/>
                <a:gd name="connsiteY7" fmla="*/ 208280 h 1343660"/>
                <a:gd name="connsiteX8" fmla="*/ 4241800 w 4503420"/>
                <a:gd name="connsiteY8" fmla="*/ 261620 h 1343660"/>
                <a:gd name="connsiteX9" fmla="*/ 3977640 w 4503420"/>
                <a:gd name="connsiteY9" fmla="*/ 261620 h 1343660"/>
                <a:gd name="connsiteX10" fmla="*/ 3977640 w 4503420"/>
                <a:gd name="connsiteY10" fmla="*/ 317500 h 1343660"/>
                <a:gd name="connsiteX11" fmla="*/ 3774440 w 4503420"/>
                <a:gd name="connsiteY11" fmla="*/ 317500 h 1343660"/>
                <a:gd name="connsiteX12" fmla="*/ 3774440 w 4503420"/>
                <a:gd name="connsiteY12" fmla="*/ 347980 h 1343660"/>
                <a:gd name="connsiteX13" fmla="*/ 3685540 w 4503420"/>
                <a:gd name="connsiteY13" fmla="*/ 347980 h 1343660"/>
                <a:gd name="connsiteX14" fmla="*/ 3685540 w 4503420"/>
                <a:gd name="connsiteY14" fmla="*/ 383540 h 1343660"/>
                <a:gd name="connsiteX15" fmla="*/ 3406140 w 4503420"/>
                <a:gd name="connsiteY15" fmla="*/ 383540 h 1343660"/>
                <a:gd name="connsiteX16" fmla="*/ 3406140 w 4503420"/>
                <a:gd name="connsiteY16" fmla="*/ 416560 h 1343660"/>
                <a:gd name="connsiteX17" fmla="*/ 3314700 w 4503420"/>
                <a:gd name="connsiteY17" fmla="*/ 416560 h 1343660"/>
                <a:gd name="connsiteX18" fmla="*/ 3314700 w 4503420"/>
                <a:gd name="connsiteY18" fmla="*/ 454660 h 1343660"/>
                <a:gd name="connsiteX19" fmla="*/ 3083560 w 4503420"/>
                <a:gd name="connsiteY19" fmla="*/ 454660 h 1343660"/>
                <a:gd name="connsiteX20" fmla="*/ 3083560 w 4503420"/>
                <a:gd name="connsiteY20" fmla="*/ 480060 h 1343660"/>
                <a:gd name="connsiteX21" fmla="*/ 3009900 w 4503420"/>
                <a:gd name="connsiteY21" fmla="*/ 480060 h 1343660"/>
                <a:gd name="connsiteX22" fmla="*/ 3009900 w 4503420"/>
                <a:gd name="connsiteY22" fmla="*/ 505460 h 1343660"/>
                <a:gd name="connsiteX23" fmla="*/ 2974340 w 4503420"/>
                <a:gd name="connsiteY23" fmla="*/ 505460 h 1343660"/>
                <a:gd name="connsiteX24" fmla="*/ 2974340 w 4503420"/>
                <a:gd name="connsiteY24" fmla="*/ 538480 h 1343660"/>
                <a:gd name="connsiteX25" fmla="*/ 2948940 w 4503420"/>
                <a:gd name="connsiteY25" fmla="*/ 538480 h 1343660"/>
                <a:gd name="connsiteX26" fmla="*/ 2948940 w 4503420"/>
                <a:gd name="connsiteY26" fmla="*/ 538480 h 1343660"/>
                <a:gd name="connsiteX27" fmla="*/ 2740660 w 4503420"/>
                <a:gd name="connsiteY27" fmla="*/ 538480 h 1343660"/>
                <a:gd name="connsiteX28" fmla="*/ 2740660 w 4503420"/>
                <a:gd name="connsiteY28" fmla="*/ 581660 h 1343660"/>
                <a:gd name="connsiteX29" fmla="*/ 2598420 w 4503420"/>
                <a:gd name="connsiteY29" fmla="*/ 581660 h 1343660"/>
                <a:gd name="connsiteX30" fmla="*/ 2598420 w 4503420"/>
                <a:gd name="connsiteY30" fmla="*/ 617220 h 1343660"/>
                <a:gd name="connsiteX31" fmla="*/ 2461260 w 4503420"/>
                <a:gd name="connsiteY31" fmla="*/ 617220 h 1343660"/>
                <a:gd name="connsiteX32" fmla="*/ 2461260 w 4503420"/>
                <a:gd name="connsiteY32" fmla="*/ 690880 h 1343660"/>
                <a:gd name="connsiteX33" fmla="*/ 2189480 w 4503420"/>
                <a:gd name="connsiteY33" fmla="*/ 690880 h 1343660"/>
                <a:gd name="connsiteX34" fmla="*/ 2189480 w 4503420"/>
                <a:gd name="connsiteY34" fmla="*/ 690880 h 1343660"/>
                <a:gd name="connsiteX35" fmla="*/ 2189480 w 4503420"/>
                <a:gd name="connsiteY35" fmla="*/ 713740 h 1343660"/>
                <a:gd name="connsiteX36" fmla="*/ 2021840 w 4503420"/>
                <a:gd name="connsiteY36" fmla="*/ 713740 h 1343660"/>
                <a:gd name="connsiteX37" fmla="*/ 2021840 w 4503420"/>
                <a:gd name="connsiteY37" fmla="*/ 734060 h 1343660"/>
                <a:gd name="connsiteX38" fmla="*/ 1922780 w 4503420"/>
                <a:gd name="connsiteY38" fmla="*/ 734060 h 1343660"/>
                <a:gd name="connsiteX39" fmla="*/ 1922780 w 4503420"/>
                <a:gd name="connsiteY39" fmla="*/ 762000 h 1343660"/>
                <a:gd name="connsiteX40" fmla="*/ 1897380 w 4503420"/>
                <a:gd name="connsiteY40" fmla="*/ 762000 h 1343660"/>
                <a:gd name="connsiteX41" fmla="*/ 1897380 w 4503420"/>
                <a:gd name="connsiteY41" fmla="*/ 789940 h 1343660"/>
                <a:gd name="connsiteX42" fmla="*/ 1770380 w 4503420"/>
                <a:gd name="connsiteY42" fmla="*/ 789940 h 1343660"/>
                <a:gd name="connsiteX43" fmla="*/ 1770380 w 4503420"/>
                <a:gd name="connsiteY43" fmla="*/ 815340 h 1343660"/>
                <a:gd name="connsiteX44" fmla="*/ 1709420 w 4503420"/>
                <a:gd name="connsiteY44" fmla="*/ 815340 h 1343660"/>
                <a:gd name="connsiteX45" fmla="*/ 1709420 w 4503420"/>
                <a:gd name="connsiteY45" fmla="*/ 838200 h 1343660"/>
                <a:gd name="connsiteX46" fmla="*/ 1661160 w 4503420"/>
                <a:gd name="connsiteY46" fmla="*/ 838200 h 1343660"/>
                <a:gd name="connsiteX47" fmla="*/ 1661160 w 4503420"/>
                <a:gd name="connsiteY47" fmla="*/ 876300 h 1343660"/>
                <a:gd name="connsiteX48" fmla="*/ 1574800 w 4503420"/>
                <a:gd name="connsiteY48" fmla="*/ 876300 h 1343660"/>
                <a:gd name="connsiteX49" fmla="*/ 1574800 w 4503420"/>
                <a:gd name="connsiteY49" fmla="*/ 889000 h 1343660"/>
                <a:gd name="connsiteX50" fmla="*/ 1412240 w 4503420"/>
                <a:gd name="connsiteY50" fmla="*/ 889000 h 1343660"/>
                <a:gd name="connsiteX51" fmla="*/ 1412240 w 4503420"/>
                <a:gd name="connsiteY51" fmla="*/ 909320 h 1343660"/>
                <a:gd name="connsiteX52" fmla="*/ 1236980 w 4503420"/>
                <a:gd name="connsiteY52" fmla="*/ 909320 h 1343660"/>
                <a:gd name="connsiteX53" fmla="*/ 1236980 w 4503420"/>
                <a:gd name="connsiteY53" fmla="*/ 939800 h 1343660"/>
                <a:gd name="connsiteX54" fmla="*/ 1181100 w 4503420"/>
                <a:gd name="connsiteY54" fmla="*/ 939800 h 1343660"/>
                <a:gd name="connsiteX55" fmla="*/ 1120140 w 4503420"/>
                <a:gd name="connsiteY55" fmla="*/ 939800 h 1343660"/>
                <a:gd name="connsiteX56" fmla="*/ 1120140 w 4503420"/>
                <a:gd name="connsiteY56" fmla="*/ 970280 h 1343660"/>
                <a:gd name="connsiteX57" fmla="*/ 1003300 w 4503420"/>
                <a:gd name="connsiteY57" fmla="*/ 970280 h 1343660"/>
                <a:gd name="connsiteX58" fmla="*/ 1003300 w 4503420"/>
                <a:gd name="connsiteY58" fmla="*/ 995680 h 1343660"/>
                <a:gd name="connsiteX59" fmla="*/ 825500 w 4503420"/>
                <a:gd name="connsiteY59" fmla="*/ 995680 h 1343660"/>
                <a:gd name="connsiteX60" fmla="*/ 825500 w 4503420"/>
                <a:gd name="connsiteY60" fmla="*/ 1046480 h 1343660"/>
                <a:gd name="connsiteX61" fmla="*/ 645160 w 4503420"/>
                <a:gd name="connsiteY61" fmla="*/ 1046480 h 1343660"/>
                <a:gd name="connsiteX62" fmla="*/ 645160 w 4503420"/>
                <a:gd name="connsiteY62" fmla="*/ 1071880 h 1343660"/>
                <a:gd name="connsiteX63" fmla="*/ 469900 w 4503420"/>
                <a:gd name="connsiteY63" fmla="*/ 1071880 h 1343660"/>
                <a:gd name="connsiteX64" fmla="*/ 469900 w 4503420"/>
                <a:gd name="connsiteY64" fmla="*/ 1127760 h 1343660"/>
                <a:gd name="connsiteX65" fmla="*/ 365760 w 4503420"/>
                <a:gd name="connsiteY65" fmla="*/ 1127760 h 1343660"/>
                <a:gd name="connsiteX66" fmla="*/ 365760 w 4503420"/>
                <a:gd name="connsiteY66" fmla="*/ 1150620 h 1343660"/>
                <a:gd name="connsiteX67" fmla="*/ 297180 w 4503420"/>
                <a:gd name="connsiteY67" fmla="*/ 1150620 h 1343660"/>
                <a:gd name="connsiteX68" fmla="*/ 297180 w 4503420"/>
                <a:gd name="connsiteY68" fmla="*/ 1191260 h 1343660"/>
                <a:gd name="connsiteX69" fmla="*/ 251460 w 4503420"/>
                <a:gd name="connsiteY69" fmla="*/ 1191260 h 1343660"/>
                <a:gd name="connsiteX70" fmla="*/ 251460 w 4503420"/>
                <a:gd name="connsiteY70" fmla="*/ 1191260 h 1343660"/>
                <a:gd name="connsiteX71" fmla="*/ 167640 w 4503420"/>
                <a:gd name="connsiteY71" fmla="*/ 1191260 h 1343660"/>
                <a:gd name="connsiteX72" fmla="*/ 167640 w 4503420"/>
                <a:gd name="connsiteY72" fmla="*/ 1239520 h 1343660"/>
                <a:gd name="connsiteX73" fmla="*/ 48260 w 4503420"/>
                <a:gd name="connsiteY73" fmla="*/ 1239520 h 1343660"/>
                <a:gd name="connsiteX74" fmla="*/ 48260 w 4503420"/>
                <a:gd name="connsiteY74" fmla="*/ 1285240 h 1343660"/>
                <a:gd name="connsiteX75" fmla="*/ 22860 w 4503420"/>
                <a:gd name="connsiteY75" fmla="*/ 1285240 h 1343660"/>
                <a:gd name="connsiteX76" fmla="*/ 0 w 4503420"/>
                <a:gd name="connsiteY76" fmla="*/ 1285240 h 1343660"/>
                <a:gd name="connsiteX77" fmla="*/ 0 w 4503420"/>
                <a:gd name="connsiteY77" fmla="*/ 1343660 h 134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503420" h="1343660">
                  <a:moveTo>
                    <a:pt x="4503420" y="0"/>
                  </a:moveTo>
                  <a:lnTo>
                    <a:pt x="4335780" y="0"/>
                  </a:lnTo>
                  <a:lnTo>
                    <a:pt x="4335780" y="78740"/>
                  </a:lnTo>
                  <a:lnTo>
                    <a:pt x="4297680" y="78740"/>
                  </a:lnTo>
                  <a:lnTo>
                    <a:pt x="4297680" y="139700"/>
                  </a:lnTo>
                  <a:lnTo>
                    <a:pt x="4272280" y="139700"/>
                  </a:lnTo>
                  <a:lnTo>
                    <a:pt x="4272280" y="208280"/>
                  </a:lnTo>
                  <a:lnTo>
                    <a:pt x="4241800" y="208280"/>
                  </a:lnTo>
                  <a:lnTo>
                    <a:pt x="4241800" y="261620"/>
                  </a:lnTo>
                  <a:lnTo>
                    <a:pt x="3977640" y="261620"/>
                  </a:lnTo>
                  <a:lnTo>
                    <a:pt x="3977640" y="317500"/>
                  </a:lnTo>
                  <a:lnTo>
                    <a:pt x="3774440" y="317500"/>
                  </a:lnTo>
                  <a:lnTo>
                    <a:pt x="3774440" y="347980"/>
                  </a:lnTo>
                  <a:lnTo>
                    <a:pt x="3685540" y="347980"/>
                  </a:lnTo>
                  <a:lnTo>
                    <a:pt x="3685540" y="383540"/>
                  </a:lnTo>
                  <a:lnTo>
                    <a:pt x="3406140" y="383540"/>
                  </a:lnTo>
                  <a:lnTo>
                    <a:pt x="3406140" y="416560"/>
                  </a:lnTo>
                  <a:lnTo>
                    <a:pt x="3314700" y="416560"/>
                  </a:lnTo>
                  <a:lnTo>
                    <a:pt x="3314700" y="454660"/>
                  </a:lnTo>
                  <a:lnTo>
                    <a:pt x="3083560" y="454660"/>
                  </a:lnTo>
                  <a:lnTo>
                    <a:pt x="3083560" y="480060"/>
                  </a:lnTo>
                  <a:lnTo>
                    <a:pt x="3009900" y="480060"/>
                  </a:lnTo>
                  <a:lnTo>
                    <a:pt x="3009900" y="505460"/>
                  </a:lnTo>
                  <a:lnTo>
                    <a:pt x="2974340" y="505460"/>
                  </a:lnTo>
                  <a:lnTo>
                    <a:pt x="2974340" y="538480"/>
                  </a:lnTo>
                  <a:lnTo>
                    <a:pt x="2948940" y="538480"/>
                  </a:lnTo>
                  <a:lnTo>
                    <a:pt x="2948940" y="538480"/>
                  </a:lnTo>
                  <a:lnTo>
                    <a:pt x="2740660" y="538480"/>
                  </a:lnTo>
                  <a:lnTo>
                    <a:pt x="2740660" y="581660"/>
                  </a:lnTo>
                  <a:lnTo>
                    <a:pt x="2598420" y="581660"/>
                  </a:lnTo>
                  <a:lnTo>
                    <a:pt x="2598420" y="617220"/>
                  </a:lnTo>
                  <a:lnTo>
                    <a:pt x="2461260" y="617220"/>
                  </a:lnTo>
                  <a:lnTo>
                    <a:pt x="2461260" y="690880"/>
                  </a:lnTo>
                  <a:lnTo>
                    <a:pt x="2189480" y="690880"/>
                  </a:lnTo>
                  <a:lnTo>
                    <a:pt x="2189480" y="690880"/>
                  </a:lnTo>
                  <a:lnTo>
                    <a:pt x="2189480" y="713740"/>
                  </a:lnTo>
                  <a:lnTo>
                    <a:pt x="2021840" y="713740"/>
                  </a:lnTo>
                  <a:lnTo>
                    <a:pt x="2021840" y="734060"/>
                  </a:lnTo>
                  <a:lnTo>
                    <a:pt x="1922780" y="734060"/>
                  </a:lnTo>
                  <a:lnTo>
                    <a:pt x="1922780" y="762000"/>
                  </a:lnTo>
                  <a:lnTo>
                    <a:pt x="1897380" y="762000"/>
                  </a:lnTo>
                  <a:lnTo>
                    <a:pt x="1897380" y="789940"/>
                  </a:lnTo>
                  <a:lnTo>
                    <a:pt x="1770380" y="789940"/>
                  </a:lnTo>
                  <a:lnTo>
                    <a:pt x="1770380" y="815340"/>
                  </a:lnTo>
                  <a:lnTo>
                    <a:pt x="1709420" y="815340"/>
                  </a:lnTo>
                  <a:lnTo>
                    <a:pt x="1709420" y="838200"/>
                  </a:lnTo>
                  <a:lnTo>
                    <a:pt x="1661160" y="838200"/>
                  </a:lnTo>
                  <a:lnTo>
                    <a:pt x="1661160" y="876300"/>
                  </a:lnTo>
                  <a:lnTo>
                    <a:pt x="1574800" y="876300"/>
                  </a:lnTo>
                  <a:lnTo>
                    <a:pt x="1574800" y="889000"/>
                  </a:lnTo>
                  <a:lnTo>
                    <a:pt x="1412240" y="889000"/>
                  </a:lnTo>
                  <a:lnTo>
                    <a:pt x="1412240" y="909320"/>
                  </a:lnTo>
                  <a:lnTo>
                    <a:pt x="1236980" y="909320"/>
                  </a:lnTo>
                  <a:lnTo>
                    <a:pt x="1236980" y="939800"/>
                  </a:lnTo>
                  <a:lnTo>
                    <a:pt x="1181100" y="939800"/>
                  </a:lnTo>
                  <a:lnTo>
                    <a:pt x="1120140" y="939800"/>
                  </a:lnTo>
                  <a:lnTo>
                    <a:pt x="1120140" y="970280"/>
                  </a:lnTo>
                  <a:lnTo>
                    <a:pt x="1003300" y="970280"/>
                  </a:lnTo>
                  <a:lnTo>
                    <a:pt x="1003300" y="995680"/>
                  </a:lnTo>
                  <a:lnTo>
                    <a:pt x="825500" y="995680"/>
                  </a:lnTo>
                  <a:lnTo>
                    <a:pt x="825500" y="1046480"/>
                  </a:lnTo>
                  <a:lnTo>
                    <a:pt x="645160" y="1046480"/>
                  </a:lnTo>
                  <a:lnTo>
                    <a:pt x="645160" y="1071880"/>
                  </a:lnTo>
                  <a:lnTo>
                    <a:pt x="469900" y="1071880"/>
                  </a:lnTo>
                  <a:lnTo>
                    <a:pt x="469900" y="1127760"/>
                  </a:lnTo>
                  <a:lnTo>
                    <a:pt x="365760" y="1127760"/>
                  </a:lnTo>
                  <a:lnTo>
                    <a:pt x="365760" y="1150620"/>
                  </a:lnTo>
                  <a:lnTo>
                    <a:pt x="297180" y="1150620"/>
                  </a:lnTo>
                  <a:lnTo>
                    <a:pt x="297180" y="1191260"/>
                  </a:lnTo>
                  <a:lnTo>
                    <a:pt x="251460" y="1191260"/>
                  </a:lnTo>
                  <a:lnTo>
                    <a:pt x="251460" y="1191260"/>
                  </a:lnTo>
                  <a:lnTo>
                    <a:pt x="167640" y="1191260"/>
                  </a:lnTo>
                  <a:lnTo>
                    <a:pt x="167640" y="1239520"/>
                  </a:lnTo>
                  <a:lnTo>
                    <a:pt x="48260" y="1239520"/>
                  </a:lnTo>
                  <a:lnTo>
                    <a:pt x="48260" y="1285240"/>
                  </a:lnTo>
                  <a:lnTo>
                    <a:pt x="22860" y="1285240"/>
                  </a:lnTo>
                  <a:lnTo>
                    <a:pt x="0" y="1285240"/>
                  </a:lnTo>
                  <a:lnTo>
                    <a:pt x="0" y="1343660"/>
                  </a:lnTo>
                </a:path>
              </a:pathLst>
            </a:custGeom>
            <a:noFill/>
            <a:ln w="28575" cap="flat" cmpd="sng" algn="ctr">
              <a:solidFill>
                <a:srgbClr val="00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6" name="Forme libre 25"/>
            <p:cNvSpPr/>
            <p:nvPr/>
          </p:nvSpPr>
          <p:spPr bwMode="auto">
            <a:xfrm>
              <a:off x="3962945" y="3961114"/>
              <a:ext cx="4508500" cy="805180"/>
            </a:xfrm>
            <a:custGeom>
              <a:avLst/>
              <a:gdLst>
                <a:gd name="connsiteX0" fmla="*/ 4508500 w 4508500"/>
                <a:gd name="connsiteY0" fmla="*/ 0 h 805180"/>
                <a:gd name="connsiteX1" fmla="*/ 3972560 w 4508500"/>
                <a:gd name="connsiteY1" fmla="*/ 0 h 805180"/>
                <a:gd name="connsiteX2" fmla="*/ 3972560 w 4508500"/>
                <a:gd name="connsiteY2" fmla="*/ 43180 h 805180"/>
                <a:gd name="connsiteX3" fmla="*/ 3837940 w 4508500"/>
                <a:gd name="connsiteY3" fmla="*/ 43180 h 805180"/>
                <a:gd name="connsiteX4" fmla="*/ 3837940 w 4508500"/>
                <a:gd name="connsiteY4" fmla="*/ 83820 h 805180"/>
                <a:gd name="connsiteX5" fmla="*/ 3695700 w 4508500"/>
                <a:gd name="connsiteY5" fmla="*/ 83820 h 805180"/>
                <a:gd name="connsiteX6" fmla="*/ 3695700 w 4508500"/>
                <a:gd name="connsiteY6" fmla="*/ 121920 h 805180"/>
                <a:gd name="connsiteX7" fmla="*/ 3375660 w 4508500"/>
                <a:gd name="connsiteY7" fmla="*/ 121920 h 805180"/>
                <a:gd name="connsiteX8" fmla="*/ 3375660 w 4508500"/>
                <a:gd name="connsiteY8" fmla="*/ 154940 h 805180"/>
                <a:gd name="connsiteX9" fmla="*/ 3187700 w 4508500"/>
                <a:gd name="connsiteY9" fmla="*/ 154940 h 805180"/>
                <a:gd name="connsiteX10" fmla="*/ 3187700 w 4508500"/>
                <a:gd name="connsiteY10" fmla="*/ 177800 h 805180"/>
                <a:gd name="connsiteX11" fmla="*/ 3022600 w 4508500"/>
                <a:gd name="connsiteY11" fmla="*/ 177800 h 805180"/>
                <a:gd name="connsiteX12" fmla="*/ 3022600 w 4508500"/>
                <a:gd name="connsiteY12" fmla="*/ 205740 h 805180"/>
                <a:gd name="connsiteX13" fmla="*/ 2969260 w 4508500"/>
                <a:gd name="connsiteY13" fmla="*/ 205740 h 805180"/>
                <a:gd name="connsiteX14" fmla="*/ 2969260 w 4508500"/>
                <a:gd name="connsiteY14" fmla="*/ 238760 h 805180"/>
                <a:gd name="connsiteX15" fmla="*/ 2880360 w 4508500"/>
                <a:gd name="connsiteY15" fmla="*/ 238760 h 805180"/>
                <a:gd name="connsiteX16" fmla="*/ 2880360 w 4508500"/>
                <a:gd name="connsiteY16" fmla="*/ 259080 h 805180"/>
                <a:gd name="connsiteX17" fmla="*/ 2824480 w 4508500"/>
                <a:gd name="connsiteY17" fmla="*/ 259080 h 805180"/>
                <a:gd name="connsiteX18" fmla="*/ 2824480 w 4508500"/>
                <a:gd name="connsiteY18" fmla="*/ 284480 h 805180"/>
                <a:gd name="connsiteX19" fmla="*/ 2806700 w 4508500"/>
                <a:gd name="connsiteY19" fmla="*/ 284480 h 805180"/>
                <a:gd name="connsiteX20" fmla="*/ 2806700 w 4508500"/>
                <a:gd name="connsiteY20" fmla="*/ 314960 h 805180"/>
                <a:gd name="connsiteX21" fmla="*/ 2727960 w 4508500"/>
                <a:gd name="connsiteY21" fmla="*/ 314960 h 805180"/>
                <a:gd name="connsiteX22" fmla="*/ 2727960 w 4508500"/>
                <a:gd name="connsiteY22" fmla="*/ 345440 h 805180"/>
                <a:gd name="connsiteX23" fmla="*/ 2578100 w 4508500"/>
                <a:gd name="connsiteY23" fmla="*/ 345440 h 805180"/>
                <a:gd name="connsiteX24" fmla="*/ 2565400 w 4508500"/>
                <a:gd name="connsiteY24" fmla="*/ 358140 h 805180"/>
                <a:gd name="connsiteX25" fmla="*/ 2514600 w 4508500"/>
                <a:gd name="connsiteY25" fmla="*/ 358140 h 805180"/>
                <a:gd name="connsiteX26" fmla="*/ 2514600 w 4508500"/>
                <a:gd name="connsiteY26" fmla="*/ 391160 h 805180"/>
                <a:gd name="connsiteX27" fmla="*/ 2123440 w 4508500"/>
                <a:gd name="connsiteY27" fmla="*/ 391160 h 805180"/>
                <a:gd name="connsiteX28" fmla="*/ 2123440 w 4508500"/>
                <a:gd name="connsiteY28" fmla="*/ 414020 h 805180"/>
                <a:gd name="connsiteX29" fmla="*/ 2082800 w 4508500"/>
                <a:gd name="connsiteY29" fmla="*/ 414020 h 805180"/>
                <a:gd name="connsiteX30" fmla="*/ 2082800 w 4508500"/>
                <a:gd name="connsiteY30" fmla="*/ 436880 h 805180"/>
                <a:gd name="connsiteX31" fmla="*/ 2006600 w 4508500"/>
                <a:gd name="connsiteY31" fmla="*/ 436880 h 805180"/>
                <a:gd name="connsiteX32" fmla="*/ 2006600 w 4508500"/>
                <a:gd name="connsiteY32" fmla="*/ 459740 h 805180"/>
                <a:gd name="connsiteX33" fmla="*/ 1894840 w 4508500"/>
                <a:gd name="connsiteY33" fmla="*/ 459740 h 805180"/>
                <a:gd name="connsiteX34" fmla="*/ 1894840 w 4508500"/>
                <a:gd name="connsiteY34" fmla="*/ 487680 h 805180"/>
                <a:gd name="connsiteX35" fmla="*/ 1770380 w 4508500"/>
                <a:gd name="connsiteY35" fmla="*/ 487680 h 805180"/>
                <a:gd name="connsiteX36" fmla="*/ 1770380 w 4508500"/>
                <a:gd name="connsiteY36" fmla="*/ 510540 h 805180"/>
                <a:gd name="connsiteX37" fmla="*/ 1546860 w 4508500"/>
                <a:gd name="connsiteY37" fmla="*/ 510540 h 805180"/>
                <a:gd name="connsiteX38" fmla="*/ 1546860 w 4508500"/>
                <a:gd name="connsiteY38" fmla="*/ 541020 h 805180"/>
                <a:gd name="connsiteX39" fmla="*/ 1511300 w 4508500"/>
                <a:gd name="connsiteY39" fmla="*/ 541020 h 805180"/>
                <a:gd name="connsiteX40" fmla="*/ 1511300 w 4508500"/>
                <a:gd name="connsiteY40" fmla="*/ 541020 h 805180"/>
                <a:gd name="connsiteX41" fmla="*/ 1468120 w 4508500"/>
                <a:gd name="connsiteY41" fmla="*/ 541020 h 805180"/>
                <a:gd name="connsiteX42" fmla="*/ 1468120 w 4508500"/>
                <a:gd name="connsiteY42" fmla="*/ 563880 h 805180"/>
                <a:gd name="connsiteX43" fmla="*/ 1051560 w 4508500"/>
                <a:gd name="connsiteY43" fmla="*/ 563880 h 805180"/>
                <a:gd name="connsiteX44" fmla="*/ 1051560 w 4508500"/>
                <a:gd name="connsiteY44" fmla="*/ 599440 h 805180"/>
                <a:gd name="connsiteX45" fmla="*/ 787400 w 4508500"/>
                <a:gd name="connsiteY45" fmla="*/ 599440 h 805180"/>
                <a:gd name="connsiteX46" fmla="*/ 787400 w 4508500"/>
                <a:gd name="connsiteY46" fmla="*/ 622300 h 805180"/>
                <a:gd name="connsiteX47" fmla="*/ 741680 w 4508500"/>
                <a:gd name="connsiteY47" fmla="*/ 622300 h 805180"/>
                <a:gd name="connsiteX48" fmla="*/ 741680 w 4508500"/>
                <a:gd name="connsiteY48" fmla="*/ 642620 h 805180"/>
                <a:gd name="connsiteX49" fmla="*/ 706120 w 4508500"/>
                <a:gd name="connsiteY49" fmla="*/ 642620 h 805180"/>
                <a:gd name="connsiteX50" fmla="*/ 706120 w 4508500"/>
                <a:gd name="connsiteY50" fmla="*/ 678180 h 805180"/>
                <a:gd name="connsiteX51" fmla="*/ 558800 w 4508500"/>
                <a:gd name="connsiteY51" fmla="*/ 678180 h 805180"/>
                <a:gd name="connsiteX52" fmla="*/ 558800 w 4508500"/>
                <a:gd name="connsiteY52" fmla="*/ 716280 h 805180"/>
                <a:gd name="connsiteX53" fmla="*/ 406400 w 4508500"/>
                <a:gd name="connsiteY53" fmla="*/ 716280 h 805180"/>
                <a:gd name="connsiteX54" fmla="*/ 406400 w 4508500"/>
                <a:gd name="connsiteY54" fmla="*/ 746760 h 805180"/>
                <a:gd name="connsiteX55" fmla="*/ 370840 w 4508500"/>
                <a:gd name="connsiteY55" fmla="*/ 746760 h 805180"/>
                <a:gd name="connsiteX56" fmla="*/ 370840 w 4508500"/>
                <a:gd name="connsiteY56" fmla="*/ 782320 h 805180"/>
                <a:gd name="connsiteX57" fmla="*/ 0 w 4508500"/>
                <a:gd name="connsiteY57" fmla="*/ 782320 h 805180"/>
                <a:gd name="connsiteX58" fmla="*/ 0 w 4508500"/>
                <a:gd name="connsiteY58" fmla="*/ 805180 h 80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08500" h="805180">
                  <a:moveTo>
                    <a:pt x="4508500" y="0"/>
                  </a:moveTo>
                  <a:lnTo>
                    <a:pt x="3972560" y="0"/>
                  </a:lnTo>
                  <a:lnTo>
                    <a:pt x="3972560" y="43180"/>
                  </a:lnTo>
                  <a:lnTo>
                    <a:pt x="3837940" y="43180"/>
                  </a:lnTo>
                  <a:lnTo>
                    <a:pt x="3837940" y="83820"/>
                  </a:lnTo>
                  <a:lnTo>
                    <a:pt x="3695700" y="83820"/>
                  </a:lnTo>
                  <a:lnTo>
                    <a:pt x="3695700" y="121920"/>
                  </a:lnTo>
                  <a:lnTo>
                    <a:pt x="3375660" y="121920"/>
                  </a:lnTo>
                  <a:lnTo>
                    <a:pt x="3375660" y="154940"/>
                  </a:lnTo>
                  <a:lnTo>
                    <a:pt x="3187700" y="154940"/>
                  </a:lnTo>
                  <a:lnTo>
                    <a:pt x="3187700" y="177800"/>
                  </a:lnTo>
                  <a:lnTo>
                    <a:pt x="3022600" y="177800"/>
                  </a:lnTo>
                  <a:lnTo>
                    <a:pt x="3022600" y="205740"/>
                  </a:lnTo>
                  <a:lnTo>
                    <a:pt x="2969260" y="205740"/>
                  </a:lnTo>
                  <a:lnTo>
                    <a:pt x="2969260" y="238760"/>
                  </a:lnTo>
                  <a:lnTo>
                    <a:pt x="2880360" y="238760"/>
                  </a:lnTo>
                  <a:lnTo>
                    <a:pt x="2880360" y="259080"/>
                  </a:lnTo>
                  <a:lnTo>
                    <a:pt x="2824480" y="259080"/>
                  </a:lnTo>
                  <a:lnTo>
                    <a:pt x="2824480" y="284480"/>
                  </a:lnTo>
                  <a:lnTo>
                    <a:pt x="2806700" y="284480"/>
                  </a:lnTo>
                  <a:lnTo>
                    <a:pt x="2806700" y="314960"/>
                  </a:lnTo>
                  <a:lnTo>
                    <a:pt x="2727960" y="314960"/>
                  </a:lnTo>
                  <a:lnTo>
                    <a:pt x="2727960" y="345440"/>
                  </a:lnTo>
                  <a:lnTo>
                    <a:pt x="2578100" y="345440"/>
                  </a:lnTo>
                  <a:lnTo>
                    <a:pt x="2565400" y="358140"/>
                  </a:lnTo>
                  <a:lnTo>
                    <a:pt x="2514600" y="358140"/>
                  </a:lnTo>
                  <a:lnTo>
                    <a:pt x="2514600" y="391160"/>
                  </a:lnTo>
                  <a:lnTo>
                    <a:pt x="2123440" y="391160"/>
                  </a:lnTo>
                  <a:lnTo>
                    <a:pt x="2123440" y="414020"/>
                  </a:lnTo>
                  <a:lnTo>
                    <a:pt x="2082800" y="414020"/>
                  </a:lnTo>
                  <a:lnTo>
                    <a:pt x="2082800" y="436880"/>
                  </a:lnTo>
                  <a:lnTo>
                    <a:pt x="2006600" y="436880"/>
                  </a:lnTo>
                  <a:lnTo>
                    <a:pt x="2006600" y="459740"/>
                  </a:lnTo>
                  <a:lnTo>
                    <a:pt x="1894840" y="459740"/>
                  </a:lnTo>
                  <a:lnTo>
                    <a:pt x="1894840" y="487680"/>
                  </a:lnTo>
                  <a:lnTo>
                    <a:pt x="1770380" y="487680"/>
                  </a:lnTo>
                  <a:lnTo>
                    <a:pt x="1770380" y="510540"/>
                  </a:lnTo>
                  <a:lnTo>
                    <a:pt x="1546860" y="510540"/>
                  </a:lnTo>
                  <a:lnTo>
                    <a:pt x="1546860" y="541020"/>
                  </a:lnTo>
                  <a:lnTo>
                    <a:pt x="1511300" y="541020"/>
                  </a:lnTo>
                  <a:lnTo>
                    <a:pt x="1511300" y="541020"/>
                  </a:lnTo>
                  <a:lnTo>
                    <a:pt x="1468120" y="541020"/>
                  </a:lnTo>
                  <a:lnTo>
                    <a:pt x="1468120" y="563880"/>
                  </a:lnTo>
                  <a:lnTo>
                    <a:pt x="1051560" y="563880"/>
                  </a:lnTo>
                  <a:lnTo>
                    <a:pt x="1051560" y="599440"/>
                  </a:lnTo>
                  <a:lnTo>
                    <a:pt x="787400" y="599440"/>
                  </a:lnTo>
                  <a:lnTo>
                    <a:pt x="787400" y="622300"/>
                  </a:lnTo>
                  <a:lnTo>
                    <a:pt x="741680" y="622300"/>
                  </a:lnTo>
                  <a:lnTo>
                    <a:pt x="741680" y="642620"/>
                  </a:lnTo>
                  <a:lnTo>
                    <a:pt x="706120" y="642620"/>
                  </a:lnTo>
                  <a:lnTo>
                    <a:pt x="706120" y="678180"/>
                  </a:lnTo>
                  <a:lnTo>
                    <a:pt x="558800" y="678180"/>
                  </a:lnTo>
                  <a:lnTo>
                    <a:pt x="558800" y="716280"/>
                  </a:lnTo>
                  <a:lnTo>
                    <a:pt x="406400" y="716280"/>
                  </a:lnTo>
                  <a:lnTo>
                    <a:pt x="406400" y="746760"/>
                  </a:lnTo>
                  <a:lnTo>
                    <a:pt x="370840" y="746760"/>
                  </a:lnTo>
                  <a:lnTo>
                    <a:pt x="370840" y="782320"/>
                  </a:lnTo>
                  <a:lnTo>
                    <a:pt x="0" y="782320"/>
                  </a:lnTo>
                  <a:lnTo>
                    <a:pt x="0" y="80518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8" name="ZoneTexte 27"/>
            <p:cNvSpPr txBox="1"/>
            <p:nvPr/>
          </p:nvSpPr>
          <p:spPr>
            <a:xfrm>
              <a:off x="3815607" y="4812915"/>
              <a:ext cx="284515" cy="307777"/>
            </a:xfrm>
            <a:prstGeom prst="rect">
              <a:avLst/>
            </a:prstGeom>
            <a:noFill/>
          </p:spPr>
          <p:txBody>
            <a:bodyPr wrap="none" rtlCol="0">
              <a:spAutoFit/>
            </a:bodyPr>
            <a:lstStyle/>
            <a:p>
              <a:pPr algn="ctr"/>
              <a:r>
                <a:rPr lang="fr-FR" sz="1400" dirty="0"/>
                <a:t>0</a:t>
              </a:r>
            </a:p>
          </p:txBody>
        </p:sp>
        <p:cxnSp>
          <p:nvCxnSpPr>
            <p:cNvPr id="29" name="Connecteur droit 28"/>
            <p:cNvCxnSpPr/>
            <p:nvPr/>
          </p:nvCxnSpPr>
          <p:spPr bwMode="auto">
            <a:xfrm flipV="1">
              <a:off x="395278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5" name="ZoneTexte 34"/>
            <p:cNvSpPr txBox="1"/>
            <p:nvPr/>
          </p:nvSpPr>
          <p:spPr>
            <a:xfrm>
              <a:off x="4575067" y="4812915"/>
              <a:ext cx="284515" cy="307777"/>
            </a:xfrm>
            <a:prstGeom prst="rect">
              <a:avLst/>
            </a:prstGeom>
            <a:noFill/>
          </p:spPr>
          <p:txBody>
            <a:bodyPr wrap="none" rtlCol="0">
              <a:spAutoFit/>
            </a:bodyPr>
            <a:lstStyle/>
            <a:p>
              <a:pPr algn="ctr"/>
              <a:r>
                <a:rPr lang="fr-FR" sz="1400" dirty="0"/>
                <a:t>1</a:t>
              </a:r>
            </a:p>
          </p:txBody>
        </p:sp>
        <p:cxnSp>
          <p:nvCxnSpPr>
            <p:cNvPr id="36" name="Connecteur droit 35"/>
            <p:cNvCxnSpPr/>
            <p:nvPr/>
          </p:nvCxnSpPr>
          <p:spPr bwMode="auto">
            <a:xfrm flipV="1">
              <a:off x="471224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7" name="ZoneTexte 36"/>
            <p:cNvSpPr txBox="1"/>
            <p:nvPr/>
          </p:nvSpPr>
          <p:spPr>
            <a:xfrm>
              <a:off x="6106687" y="4812915"/>
              <a:ext cx="284515" cy="307777"/>
            </a:xfrm>
            <a:prstGeom prst="rect">
              <a:avLst/>
            </a:prstGeom>
            <a:noFill/>
          </p:spPr>
          <p:txBody>
            <a:bodyPr wrap="none" rtlCol="0">
              <a:spAutoFit/>
            </a:bodyPr>
            <a:lstStyle/>
            <a:p>
              <a:pPr algn="ctr"/>
              <a:r>
                <a:rPr lang="fr-FR" sz="1400" dirty="0"/>
                <a:t>3</a:t>
              </a:r>
            </a:p>
          </p:txBody>
        </p:sp>
        <p:cxnSp>
          <p:nvCxnSpPr>
            <p:cNvPr id="38" name="Connecteur droit 37"/>
            <p:cNvCxnSpPr/>
            <p:nvPr/>
          </p:nvCxnSpPr>
          <p:spPr bwMode="auto">
            <a:xfrm flipV="1">
              <a:off x="624386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9" name="ZoneTexte 38"/>
            <p:cNvSpPr txBox="1"/>
            <p:nvPr/>
          </p:nvSpPr>
          <p:spPr>
            <a:xfrm>
              <a:off x="5342147" y="4812915"/>
              <a:ext cx="284515" cy="307777"/>
            </a:xfrm>
            <a:prstGeom prst="rect">
              <a:avLst/>
            </a:prstGeom>
            <a:noFill/>
          </p:spPr>
          <p:txBody>
            <a:bodyPr wrap="none" rtlCol="0">
              <a:spAutoFit/>
            </a:bodyPr>
            <a:lstStyle/>
            <a:p>
              <a:pPr algn="ctr"/>
              <a:r>
                <a:rPr lang="fr-FR" sz="1400" dirty="0"/>
                <a:t>2</a:t>
              </a:r>
            </a:p>
          </p:txBody>
        </p:sp>
        <p:cxnSp>
          <p:nvCxnSpPr>
            <p:cNvPr id="40" name="Connecteur droit 39"/>
            <p:cNvCxnSpPr/>
            <p:nvPr/>
          </p:nvCxnSpPr>
          <p:spPr bwMode="auto">
            <a:xfrm flipV="1">
              <a:off x="547932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1" name="ZoneTexte 40"/>
            <p:cNvSpPr txBox="1"/>
            <p:nvPr/>
          </p:nvSpPr>
          <p:spPr>
            <a:xfrm>
              <a:off x="6876307" y="4812915"/>
              <a:ext cx="284515" cy="307777"/>
            </a:xfrm>
            <a:prstGeom prst="rect">
              <a:avLst/>
            </a:prstGeom>
            <a:noFill/>
          </p:spPr>
          <p:txBody>
            <a:bodyPr wrap="none" rtlCol="0">
              <a:spAutoFit/>
            </a:bodyPr>
            <a:lstStyle/>
            <a:p>
              <a:pPr algn="ctr"/>
              <a:r>
                <a:rPr lang="fr-FR" sz="1400" dirty="0"/>
                <a:t>4</a:t>
              </a:r>
            </a:p>
          </p:txBody>
        </p:sp>
        <p:cxnSp>
          <p:nvCxnSpPr>
            <p:cNvPr id="42" name="Connecteur droit 41"/>
            <p:cNvCxnSpPr/>
            <p:nvPr/>
          </p:nvCxnSpPr>
          <p:spPr bwMode="auto">
            <a:xfrm flipV="1">
              <a:off x="701348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3" name="ZoneTexte 42"/>
            <p:cNvSpPr txBox="1"/>
            <p:nvPr/>
          </p:nvSpPr>
          <p:spPr>
            <a:xfrm>
              <a:off x="7623067" y="4812915"/>
              <a:ext cx="284515" cy="307777"/>
            </a:xfrm>
            <a:prstGeom prst="rect">
              <a:avLst/>
            </a:prstGeom>
            <a:noFill/>
          </p:spPr>
          <p:txBody>
            <a:bodyPr wrap="none" rtlCol="0">
              <a:spAutoFit/>
            </a:bodyPr>
            <a:lstStyle/>
            <a:p>
              <a:pPr algn="ctr"/>
              <a:r>
                <a:rPr lang="fr-FR" sz="1400" dirty="0"/>
                <a:t>5</a:t>
              </a:r>
            </a:p>
          </p:txBody>
        </p:sp>
        <p:cxnSp>
          <p:nvCxnSpPr>
            <p:cNvPr id="44" name="Connecteur droit 43"/>
            <p:cNvCxnSpPr/>
            <p:nvPr/>
          </p:nvCxnSpPr>
          <p:spPr bwMode="auto">
            <a:xfrm flipV="1">
              <a:off x="776024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5" name="ZoneTexte 44"/>
            <p:cNvSpPr txBox="1"/>
            <p:nvPr/>
          </p:nvSpPr>
          <p:spPr>
            <a:xfrm>
              <a:off x="8385067" y="4812915"/>
              <a:ext cx="284515" cy="307777"/>
            </a:xfrm>
            <a:prstGeom prst="rect">
              <a:avLst/>
            </a:prstGeom>
            <a:noFill/>
          </p:spPr>
          <p:txBody>
            <a:bodyPr wrap="none" rtlCol="0">
              <a:spAutoFit/>
            </a:bodyPr>
            <a:lstStyle/>
            <a:p>
              <a:pPr algn="ctr"/>
              <a:r>
                <a:rPr lang="fr-FR" sz="1400" dirty="0"/>
                <a:t>6</a:t>
              </a:r>
            </a:p>
          </p:txBody>
        </p:sp>
        <p:cxnSp>
          <p:nvCxnSpPr>
            <p:cNvPr id="46" name="Connecteur droit 45"/>
            <p:cNvCxnSpPr/>
            <p:nvPr/>
          </p:nvCxnSpPr>
          <p:spPr bwMode="auto">
            <a:xfrm flipV="1">
              <a:off x="8522245" y="4776454"/>
              <a:ext cx="0" cy="5334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7" name="ZoneTexte 46"/>
            <p:cNvSpPr txBox="1"/>
            <p:nvPr/>
          </p:nvSpPr>
          <p:spPr>
            <a:xfrm>
              <a:off x="4867595" y="5101317"/>
              <a:ext cx="2937022" cy="307777"/>
            </a:xfrm>
            <a:prstGeom prst="rect">
              <a:avLst/>
            </a:prstGeom>
            <a:noFill/>
          </p:spPr>
          <p:txBody>
            <a:bodyPr wrap="none" rtlCol="0">
              <a:spAutoFit/>
            </a:bodyPr>
            <a:lstStyle/>
            <a:p>
              <a:pPr algn="ctr"/>
              <a:r>
                <a:rPr lang="fr-FR" sz="1400" b="1" dirty="0"/>
                <a:t>Années depuis la randomisation</a:t>
              </a:r>
            </a:p>
          </p:txBody>
        </p:sp>
      </p:grpSp>
      <p:sp>
        <p:nvSpPr>
          <p:cNvPr id="49" name="Rectangle 2"/>
          <p:cNvSpPr>
            <a:spLocks noGrp="1" noChangeArrowheads="1"/>
          </p:cNvSpPr>
          <p:nvPr>
            <p:ph type="title"/>
          </p:nvPr>
        </p:nvSpPr>
        <p:spPr>
          <a:xfrm>
            <a:off x="1441451" y="58143"/>
            <a:ext cx="7523162" cy="936625"/>
          </a:xfrm>
        </p:spPr>
        <p:txBody>
          <a:bodyPr/>
          <a:lstStyle/>
          <a:p>
            <a:pPr eaLnBrk="1" hangingPunct="1">
              <a:defRPr/>
            </a:pPr>
            <a:r>
              <a:rPr lang="fr-FR" sz="2600" dirty="0"/>
              <a:t>Essai TEMPRANO : bénéfice de la prophylaxie par isoniazide à long terme (3)</a:t>
            </a:r>
          </a:p>
        </p:txBody>
      </p:sp>
      <p:sp>
        <p:nvSpPr>
          <p:cNvPr id="48" name="ZoneTexte 4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155</a:t>
            </a:r>
          </a:p>
        </p:txBody>
      </p:sp>
    </p:spTree>
    <p:extLst>
      <p:ext uri="{BB962C8B-B14F-4D97-AF65-F5344CB8AC3E}">
        <p14:creationId xmlns:p14="http://schemas.microsoft.com/office/powerpoint/2010/main" val="398680864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lèche vers le bas 12"/>
          <p:cNvSpPr/>
          <p:nvPr/>
        </p:nvSpPr>
        <p:spPr bwMode="auto">
          <a:xfrm>
            <a:off x="995088" y="3658671"/>
            <a:ext cx="533400" cy="2087999"/>
          </a:xfrm>
          <a:prstGeom prst="downArrow">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5122" name="Rectangle 2"/>
          <p:cNvSpPr>
            <a:spLocks noGrp="1" noChangeArrowheads="1"/>
          </p:cNvSpPr>
          <p:nvPr>
            <p:ph type="title"/>
          </p:nvPr>
        </p:nvSpPr>
        <p:spPr/>
        <p:txBody>
          <a:bodyPr/>
          <a:lstStyle/>
          <a:p>
            <a:pPr eaLnBrk="1" hangingPunct="1">
              <a:defRPr/>
            </a:pPr>
            <a:r>
              <a:rPr lang="fr-FR" sz="2600" dirty="0"/>
              <a:t>Essai AMBITION-CM : </a:t>
            </a:r>
            <a:r>
              <a:rPr lang="fr-FR" sz="2600" dirty="0" err="1"/>
              <a:t>amphotéricine</a:t>
            </a:r>
            <a:r>
              <a:rPr lang="fr-FR" sz="2600" dirty="0"/>
              <a:t> B </a:t>
            </a:r>
            <a:r>
              <a:rPr lang="fr-FR" sz="2600" dirty="0" err="1"/>
              <a:t>liposomale</a:t>
            </a:r>
            <a:r>
              <a:rPr lang="fr-FR" sz="2600" dirty="0"/>
              <a:t> à forte dose dans la cryptococcose méningée (1)</a:t>
            </a:r>
          </a:p>
        </p:txBody>
      </p:sp>
      <p:sp>
        <p:nvSpPr>
          <p:cNvPr id="2" name="Espace réservé du contenu 1"/>
          <p:cNvSpPr>
            <a:spLocks noGrp="1"/>
          </p:cNvSpPr>
          <p:nvPr>
            <p:ph idx="1"/>
          </p:nvPr>
        </p:nvSpPr>
        <p:spPr>
          <a:xfrm>
            <a:off x="457200" y="1227138"/>
            <a:ext cx="8507413" cy="966689"/>
          </a:xfrm>
        </p:spPr>
        <p:txBody>
          <a:bodyPr/>
          <a:lstStyle/>
          <a:p>
            <a:pPr>
              <a:lnSpc>
                <a:spcPts val="1680"/>
              </a:lnSpc>
            </a:pPr>
            <a:r>
              <a:rPr lang="fr-FR" sz="1800" b="1" dirty="0">
                <a:solidFill>
                  <a:srgbClr val="0070C0"/>
                </a:solidFill>
              </a:rPr>
              <a:t>Critères d'éligibilité </a:t>
            </a:r>
          </a:p>
          <a:p>
            <a:pPr lvl="1">
              <a:lnSpc>
                <a:spcPts val="1680"/>
              </a:lnSpc>
            </a:pPr>
            <a:r>
              <a:rPr lang="fr-FR" sz="1600" dirty="0"/>
              <a:t>Infection par le VIH, âge &gt; 18 ans</a:t>
            </a:r>
          </a:p>
          <a:p>
            <a:pPr lvl="1">
              <a:lnSpc>
                <a:spcPts val="1680"/>
              </a:lnSpc>
            </a:pPr>
            <a:r>
              <a:rPr lang="fr-FR" sz="1600" dirty="0"/>
              <a:t>Premier épisode de cryptococcose méningée</a:t>
            </a:r>
          </a:p>
          <a:p>
            <a:pPr lvl="1">
              <a:lnSpc>
                <a:spcPts val="1680"/>
              </a:lnSpc>
            </a:pPr>
            <a:r>
              <a:rPr lang="fr-FR" sz="1600" dirty="0"/>
              <a:t>Ne recevant pas de traitement antifongique</a:t>
            </a:r>
          </a:p>
          <a:p>
            <a:pPr>
              <a:lnSpc>
                <a:spcPts val="1680"/>
              </a:lnSpc>
            </a:pPr>
            <a:endParaRPr lang="fr-FR"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Jarvis JN, CROI 2017, Abs. 82</a:t>
            </a:r>
          </a:p>
        </p:txBody>
      </p:sp>
      <p:sp>
        <p:nvSpPr>
          <p:cNvPr id="11" name="Rectangle 10"/>
          <p:cNvSpPr/>
          <p:nvPr/>
        </p:nvSpPr>
        <p:spPr bwMode="auto">
          <a:xfrm>
            <a:off x="457201" y="4387174"/>
            <a:ext cx="8507412" cy="1034297"/>
          </a:xfrm>
          <a:prstGeom prst="rect">
            <a:avLst/>
          </a:prstGeom>
          <a:ln>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t" anchorCtr="0" compatLnSpc="1">
            <a:prstTxWarp prst="textNoShape">
              <a:avLst/>
            </a:prstTxWarp>
          </a:bodyPr>
          <a:lstStyle/>
          <a:p>
            <a:r>
              <a:rPr lang="fr-FR" sz="1600" b="1" dirty="0">
                <a:solidFill>
                  <a:srgbClr val="000066"/>
                </a:solidFill>
              </a:rPr>
              <a:t>Analyse de l'étape 1 : </a:t>
            </a:r>
            <a:r>
              <a:rPr lang="fr-FR" sz="1400" dirty="0">
                <a:solidFill>
                  <a:srgbClr val="000066"/>
                </a:solidFill>
              </a:rPr>
              <a:t>mesure de l'activité fongicide précoce à partir des PL réalisées de J0 à J14. </a:t>
            </a:r>
          </a:p>
          <a:p>
            <a:r>
              <a:rPr lang="fr-FR" sz="1400" dirty="0">
                <a:solidFill>
                  <a:srgbClr val="000066"/>
                </a:solidFill>
              </a:rPr>
              <a:t>La mortalité à S2 et S10 et les données de tolérance sont enregistrées. </a:t>
            </a:r>
          </a:p>
          <a:p>
            <a:r>
              <a:rPr lang="fr-FR" sz="1400" dirty="0">
                <a:solidFill>
                  <a:srgbClr val="000066"/>
                </a:solidFill>
              </a:rPr>
              <a:t>A l'issue de l'analyse, le traitement par </a:t>
            </a:r>
            <a:r>
              <a:rPr lang="fr-FR" sz="1400" dirty="0" err="1">
                <a:solidFill>
                  <a:srgbClr val="000066"/>
                </a:solidFill>
              </a:rPr>
              <a:t>Ambisome</a:t>
            </a:r>
            <a:r>
              <a:rPr lang="fr-FR" sz="1400" baseline="30000" dirty="0">
                <a:solidFill>
                  <a:srgbClr val="000066"/>
                </a:solidFill>
              </a:rPr>
              <a:t>®</a:t>
            </a:r>
            <a:r>
              <a:rPr lang="fr-FR" sz="1400" dirty="0">
                <a:solidFill>
                  <a:srgbClr val="000066"/>
                </a:solidFill>
              </a:rPr>
              <a:t> forte dose le plus court remplissant les critères d'efficacité et de tolérance est choisi pour l'étape 2 de l'étude</a:t>
            </a:r>
            <a:endParaRPr lang="fr-FR" sz="1000" dirty="0">
              <a:solidFill>
                <a:srgbClr val="000066"/>
              </a:solidFill>
            </a:endParaRPr>
          </a:p>
        </p:txBody>
      </p:sp>
      <p:sp>
        <p:nvSpPr>
          <p:cNvPr id="12" name="Rectangle 11"/>
          <p:cNvSpPr/>
          <p:nvPr/>
        </p:nvSpPr>
        <p:spPr bwMode="auto">
          <a:xfrm>
            <a:off x="490045" y="5790600"/>
            <a:ext cx="8474567" cy="768579"/>
          </a:xfrm>
          <a:prstGeom prst="rect">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0" rIns="91440" bIns="45720" numCol="1" rtlCol="0" anchor="t" anchorCtr="0" compatLnSpc="1">
            <a:prstTxWarp prst="textNoShape">
              <a:avLst/>
            </a:prstTxWarp>
          </a:bodyPr>
          <a:lstStyle/>
          <a:p>
            <a:r>
              <a:rPr lang="fr-FR" sz="1600" b="1" dirty="0">
                <a:solidFill>
                  <a:srgbClr val="000066"/>
                </a:solidFill>
              </a:rPr>
              <a:t>Analyse de l'étape 2 :</a:t>
            </a:r>
            <a:r>
              <a:rPr lang="fr-FR" sz="2000" b="1" dirty="0">
                <a:solidFill>
                  <a:srgbClr val="000066"/>
                </a:solidFill>
              </a:rPr>
              <a:t> </a:t>
            </a:r>
            <a:r>
              <a:rPr lang="fr-FR" sz="1400" dirty="0">
                <a:solidFill>
                  <a:srgbClr val="000066"/>
                </a:solidFill>
              </a:rPr>
              <a:t>analyse finale de l'essai :</a:t>
            </a:r>
          </a:p>
          <a:p>
            <a:pPr marL="285750" indent="-285750">
              <a:buClr>
                <a:srgbClr val="0070C0"/>
              </a:buClr>
              <a:buFontTx/>
              <a:buChar char="-"/>
            </a:pPr>
            <a:r>
              <a:rPr lang="fr-FR" sz="1400" dirty="0">
                <a:solidFill>
                  <a:srgbClr val="000066"/>
                </a:solidFill>
              </a:rPr>
              <a:t>critère de jugement principal : mortalité à S2 et S10 post-randomisation</a:t>
            </a:r>
          </a:p>
          <a:p>
            <a:pPr marL="285750" indent="-285750">
              <a:buClr>
                <a:srgbClr val="0070C0"/>
              </a:buClr>
              <a:buFontTx/>
              <a:buChar char="-"/>
            </a:pPr>
            <a:r>
              <a:rPr lang="fr-FR" sz="1400" dirty="0">
                <a:solidFill>
                  <a:srgbClr val="000066"/>
                </a:solidFill>
              </a:rPr>
              <a:t>critères de jugement secondaires : activité fongicide précoce et tolérance clinique et biologique</a:t>
            </a:r>
          </a:p>
        </p:txBody>
      </p:sp>
      <p:sp>
        <p:nvSpPr>
          <p:cNvPr id="10" name="ZoneTexte 9"/>
          <p:cNvSpPr txBox="1"/>
          <p:nvPr/>
        </p:nvSpPr>
        <p:spPr>
          <a:xfrm>
            <a:off x="182413" y="5448682"/>
            <a:ext cx="908246" cy="307777"/>
          </a:xfrm>
          <a:prstGeom prst="rect">
            <a:avLst/>
          </a:prstGeom>
          <a:noFill/>
        </p:spPr>
        <p:txBody>
          <a:bodyPr wrap="none" rtlCol="0">
            <a:spAutoFit/>
          </a:bodyPr>
          <a:lstStyle/>
          <a:p>
            <a:r>
              <a:rPr lang="fr-FR" sz="1400" dirty="0"/>
              <a:t>(n = 425)</a:t>
            </a:r>
          </a:p>
        </p:txBody>
      </p:sp>
      <p:sp>
        <p:nvSpPr>
          <p:cNvPr id="14" name="ZoneTexte 13"/>
          <p:cNvSpPr txBox="1"/>
          <p:nvPr/>
        </p:nvSpPr>
        <p:spPr>
          <a:xfrm>
            <a:off x="5932023" y="5448682"/>
            <a:ext cx="908246" cy="307777"/>
          </a:xfrm>
          <a:prstGeom prst="rect">
            <a:avLst/>
          </a:prstGeom>
          <a:noFill/>
        </p:spPr>
        <p:txBody>
          <a:bodyPr wrap="none" rtlCol="0">
            <a:spAutoFit/>
          </a:bodyPr>
          <a:lstStyle/>
          <a:p>
            <a:r>
              <a:rPr lang="fr-FR" sz="1400"/>
              <a:t>(n = 425)</a:t>
            </a:r>
          </a:p>
        </p:txBody>
      </p:sp>
      <p:sp>
        <p:nvSpPr>
          <p:cNvPr id="16" name="Flèche vers le bas 15"/>
          <p:cNvSpPr/>
          <p:nvPr/>
        </p:nvSpPr>
        <p:spPr bwMode="auto">
          <a:xfrm>
            <a:off x="5398623" y="5386670"/>
            <a:ext cx="533400" cy="360000"/>
          </a:xfrm>
          <a:prstGeom prst="downArrow">
            <a:avLst/>
          </a:prstGeom>
          <a:solidFill>
            <a:srgbClr val="C00000"/>
          </a:solidFill>
          <a:ln w="9525" cap="flat" cmpd="sng" algn="ctr">
            <a:noFill/>
            <a:prstDash val="lgDashDotDot"/>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nvGrpSpPr>
          <p:cNvPr id="15" name="Groupe 14"/>
          <p:cNvGrpSpPr/>
          <p:nvPr/>
        </p:nvGrpSpPr>
        <p:grpSpPr>
          <a:xfrm>
            <a:off x="54368" y="2141265"/>
            <a:ext cx="8997365" cy="1675896"/>
            <a:chOff x="54368" y="2141265"/>
            <a:chExt cx="8997365" cy="1675896"/>
          </a:xfrm>
        </p:grpSpPr>
        <p:sp>
          <p:nvSpPr>
            <p:cNvPr id="6" name="Rectangle 5"/>
            <p:cNvSpPr/>
            <p:nvPr/>
          </p:nvSpPr>
          <p:spPr bwMode="auto">
            <a:xfrm>
              <a:off x="2168683" y="2810975"/>
              <a:ext cx="2196000" cy="1006186"/>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ts val="1420"/>
                </a:lnSpc>
                <a:spcBef>
                  <a:spcPct val="0"/>
                </a:spcBef>
                <a:spcAft>
                  <a:spcPct val="0"/>
                </a:spcAft>
                <a:buClrTx/>
                <a:buSzTx/>
                <a:buFontTx/>
                <a:buNone/>
                <a:tabLst/>
              </a:pPr>
              <a:r>
                <a:rPr lang="fr-FR" sz="1200" b="1" dirty="0">
                  <a:solidFill>
                    <a:schemeClr val="bg1"/>
                  </a:solidFill>
                </a:rPr>
                <a:t>Dose unique (n = 18)</a:t>
              </a:r>
            </a:p>
            <a:p>
              <a:pPr lvl="0" algn="ctr">
                <a:lnSpc>
                  <a:spcPts val="1420"/>
                </a:lnSpc>
              </a:pPr>
              <a:r>
                <a:rPr lang="fr-FR" sz="1200" b="1" dirty="0" err="1">
                  <a:solidFill>
                    <a:srgbClr val="FFFFFF"/>
                  </a:solidFill>
                </a:rPr>
                <a:t>Ambisome</a:t>
              </a:r>
              <a:r>
                <a:rPr lang="fr-FR" sz="1200" b="1" baseline="30000" dirty="0">
                  <a:solidFill>
                    <a:schemeClr val="bg1"/>
                  </a:solidFill>
                </a:rPr>
                <a:t>®</a:t>
              </a:r>
              <a:r>
                <a:rPr lang="fr-FR" sz="1200" b="1" dirty="0">
                  <a:solidFill>
                    <a:srgbClr val="FFFFFF"/>
                  </a:solidFill>
                </a:rPr>
                <a:t> 10 mg/kg/j </a:t>
              </a:r>
              <a:br>
                <a:rPr lang="fr-FR" sz="1200" b="1" dirty="0">
                  <a:solidFill>
                    <a:srgbClr val="FFFFFF"/>
                  </a:solidFill>
                </a:rPr>
              </a:br>
              <a:r>
                <a:rPr lang="fr-FR" sz="1200" b="1" dirty="0">
                  <a:solidFill>
                    <a:srgbClr val="FFFFFF"/>
                  </a:solidFill>
                </a:rPr>
                <a:t>(J1 seulement) </a:t>
              </a:r>
              <a:br>
                <a:rPr lang="fr-FR" sz="1200" b="1" dirty="0">
                  <a:solidFill>
                    <a:srgbClr val="FFFFFF"/>
                  </a:solidFill>
                </a:rPr>
              </a:br>
              <a:r>
                <a:rPr lang="fr-FR" sz="1200" b="1" dirty="0">
                  <a:solidFill>
                    <a:srgbClr val="FFFFFF"/>
                  </a:solidFill>
                </a:rPr>
                <a:t>+ </a:t>
              </a:r>
              <a:r>
                <a:rPr lang="fr-FR" sz="1200" b="1" dirty="0" err="1">
                  <a:solidFill>
                    <a:srgbClr val="FFFFFF"/>
                  </a:solidFill>
                </a:rPr>
                <a:t>fluconazole</a:t>
              </a:r>
              <a:r>
                <a:rPr lang="fr-FR" sz="1200" b="1" dirty="0">
                  <a:solidFill>
                    <a:srgbClr val="FFFFFF"/>
                  </a:solidFill>
                </a:rPr>
                <a:t> 1 200 mg/j </a:t>
              </a:r>
              <a:br>
                <a:rPr lang="fr-FR" sz="1200" b="1" dirty="0">
                  <a:solidFill>
                    <a:srgbClr val="FFFFFF"/>
                  </a:solidFill>
                </a:rPr>
              </a:br>
              <a:r>
                <a:rPr lang="fr-FR" sz="1200" b="1" dirty="0">
                  <a:solidFill>
                    <a:srgbClr val="FFFFFF"/>
                  </a:solidFill>
                </a:rPr>
                <a:t>x 14 j</a:t>
              </a:r>
            </a:p>
          </p:txBody>
        </p:sp>
        <p:sp>
          <p:nvSpPr>
            <p:cNvPr id="7" name="Rectangle 6"/>
            <p:cNvSpPr/>
            <p:nvPr/>
          </p:nvSpPr>
          <p:spPr bwMode="auto">
            <a:xfrm>
              <a:off x="4461926" y="2810975"/>
              <a:ext cx="2160000" cy="1006186"/>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ts val="1420"/>
                </a:lnSpc>
                <a:spcBef>
                  <a:spcPct val="0"/>
                </a:spcBef>
                <a:spcAft>
                  <a:spcPct val="0"/>
                </a:spcAft>
                <a:buClrTx/>
                <a:buSzTx/>
                <a:buFontTx/>
                <a:buNone/>
                <a:tabLst/>
              </a:pPr>
              <a:r>
                <a:rPr lang="fr-FR" sz="1200" b="1" dirty="0"/>
                <a:t>Deux doses (n = 20)</a:t>
              </a:r>
            </a:p>
            <a:p>
              <a:pPr lvl="0" algn="ctr">
                <a:lnSpc>
                  <a:spcPts val="1420"/>
                </a:lnSpc>
              </a:pPr>
              <a:r>
                <a:rPr lang="fr-FR" sz="1200" b="1" dirty="0" err="1"/>
                <a:t>Ambisome</a:t>
              </a:r>
              <a:r>
                <a:rPr lang="fr-FR" sz="1200" b="1" baseline="30000" dirty="0"/>
                <a:t>®</a:t>
              </a:r>
              <a:r>
                <a:rPr lang="fr-FR" sz="1200" b="1" dirty="0"/>
                <a:t> 10 mg/kg/j (J1)</a:t>
              </a:r>
            </a:p>
            <a:p>
              <a:pPr lvl="0" algn="ctr">
                <a:lnSpc>
                  <a:spcPts val="1420"/>
                </a:lnSpc>
              </a:pPr>
              <a:r>
                <a:rPr lang="fr-FR" sz="1200" b="1" dirty="0" err="1"/>
                <a:t>Ambisome</a:t>
              </a:r>
              <a:r>
                <a:rPr lang="fr-FR" sz="1200" b="1" baseline="30000" dirty="0"/>
                <a:t>®</a:t>
              </a:r>
              <a:r>
                <a:rPr lang="fr-FR" sz="1200" b="1" dirty="0"/>
                <a:t> 5 mg/kg/j (J3)</a:t>
              </a:r>
            </a:p>
            <a:p>
              <a:pPr lvl="0" algn="ctr">
                <a:lnSpc>
                  <a:spcPts val="1420"/>
                </a:lnSpc>
              </a:pPr>
              <a:r>
                <a:rPr lang="fr-FR" sz="1200" b="1" dirty="0"/>
                <a:t>+ </a:t>
              </a:r>
              <a:r>
                <a:rPr lang="fr-FR" sz="1200" b="1" dirty="0" err="1"/>
                <a:t>fluconazole</a:t>
              </a:r>
              <a:r>
                <a:rPr lang="fr-FR" sz="1200" b="1" dirty="0"/>
                <a:t> 1 200 mg/j </a:t>
              </a:r>
              <a:br>
                <a:rPr lang="fr-FR" sz="1200" b="1" dirty="0"/>
              </a:br>
              <a:r>
                <a:rPr lang="fr-FR" sz="1200" b="1" dirty="0"/>
                <a:t>x 14 j</a:t>
              </a:r>
            </a:p>
          </p:txBody>
        </p:sp>
        <p:sp>
          <p:nvSpPr>
            <p:cNvPr id="8" name="Rectangle 7"/>
            <p:cNvSpPr/>
            <p:nvPr/>
          </p:nvSpPr>
          <p:spPr bwMode="auto">
            <a:xfrm>
              <a:off x="6675733" y="2810975"/>
              <a:ext cx="2376000" cy="1006186"/>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ts val="1420"/>
                </a:lnSpc>
                <a:spcBef>
                  <a:spcPct val="0"/>
                </a:spcBef>
                <a:spcAft>
                  <a:spcPct val="0"/>
                </a:spcAft>
                <a:buClrTx/>
                <a:buSzTx/>
                <a:buFontTx/>
                <a:buNone/>
                <a:tabLst/>
              </a:pPr>
              <a:r>
                <a:rPr lang="fr-FR" sz="1200" b="1" dirty="0"/>
                <a:t>Trois doses (n = 21)</a:t>
              </a:r>
            </a:p>
            <a:p>
              <a:pPr lvl="0" algn="ctr">
                <a:lnSpc>
                  <a:spcPts val="1420"/>
                </a:lnSpc>
              </a:pPr>
              <a:r>
                <a:rPr lang="fr-FR" sz="1200" b="1" dirty="0" err="1"/>
                <a:t>Ambisome</a:t>
              </a:r>
              <a:r>
                <a:rPr lang="fr-FR" sz="1200" b="1" baseline="30000" dirty="0">
                  <a:solidFill>
                    <a:schemeClr val="tx1"/>
                  </a:solidFill>
                </a:rPr>
                <a:t>®</a:t>
              </a:r>
              <a:r>
                <a:rPr lang="fr-FR" sz="1200" b="1" dirty="0"/>
                <a:t> 10 mg/kg/j (J1)</a:t>
              </a:r>
            </a:p>
            <a:p>
              <a:pPr lvl="0" algn="ctr">
                <a:lnSpc>
                  <a:spcPts val="1420"/>
                </a:lnSpc>
              </a:pPr>
              <a:r>
                <a:rPr lang="fr-FR" sz="1200" b="1" dirty="0" err="1"/>
                <a:t>Ambisome</a:t>
              </a:r>
              <a:r>
                <a:rPr lang="fr-FR" sz="1200" b="1" baseline="30000" dirty="0"/>
                <a:t>®</a:t>
              </a:r>
              <a:r>
                <a:rPr lang="fr-FR" sz="1200" b="1" dirty="0"/>
                <a:t> 5 mg/kg/j (J3 et J7) + </a:t>
              </a:r>
              <a:r>
                <a:rPr lang="fr-FR" sz="1200" b="1" dirty="0" err="1"/>
                <a:t>fluconazole</a:t>
              </a:r>
              <a:r>
                <a:rPr lang="fr-FR" sz="1200" b="1" dirty="0"/>
                <a:t> 1 200 mg/j </a:t>
              </a:r>
              <a:br>
                <a:rPr lang="fr-FR" sz="1200" b="1" dirty="0"/>
              </a:br>
              <a:r>
                <a:rPr lang="fr-FR" sz="1200" b="1" dirty="0"/>
                <a:t>x 14 j</a:t>
              </a:r>
            </a:p>
          </p:txBody>
        </p:sp>
        <p:sp>
          <p:nvSpPr>
            <p:cNvPr id="9" name="Rectangle 8"/>
            <p:cNvSpPr/>
            <p:nvPr/>
          </p:nvSpPr>
          <p:spPr bwMode="auto">
            <a:xfrm>
              <a:off x="54368" y="2810975"/>
              <a:ext cx="2051999" cy="1006186"/>
            </a:xfrm>
            <a:prstGeom prst="rect">
              <a:avLst/>
            </a:prstGeom>
            <a:solidFill>
              <a:schemeClr val="tx1">
                <a:lumMod val="50000"/>
                <a:lumOff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ts val="1420"/>
                </a:lnSpc>
                <a:spcBef>
                  <a:spcPct val="0"/>
                </a:spcBef>
                <a:spcAft>
                  <a:spcPct val="0"/>
                </a:spcAft>
                <a:buClrTx/>
                <a:buSzTx/>
                <a:buFontTx/>
                <a:buNone/>
                <a:tabLst/>
              </a:pPr>
              <a:r>
                <a:rPr lang="fr-FR" sz="1200" b="1" dirty="0">
                  <a:solidFill>
                    <a:schemeClr val="bg1"/>
                  </a:solidFill>
                </a:rPr>
                <a:t>Témoins (n = 21)</a:t>
              </a:r>
            </a:p>
            <a:p>
              <a:pPr marL="0" marR="0" indent="0" algn="ctr" defTabSz="914400" rtl="0" eaLnBrk="1" fontAlgn="base" latinLnBrk="0" hangingPunct="1">
                <a:lnSpc>
                  <a:spcPts val="1420"/>
                </a:lnSpc>
                <a:spcBef>
                  <a:spcPct val="0"/>
                </a:spcBef>
                <a:spcAft>
                  <a:spcPct val="0"/>
                </a:spcAft>
                <a:buClrTx/>
                <a:buSzTx/>
                <a:buFontTx/>
                <a:buNone/>
                <a:tabLst/>
              </a:pPr>
              <a:r>
                <a:rPr kumimoji="0" lang="fr-FR" sz="1200" b="1" i="0" u="none" strike="noStrike" cap="none" normalizeH="0" baseline="0" dirty="0" err="1">
                  <a:ln>
                    <a:noFill/>
                  </a:ln>
                  <a:solidFill>
                    <a:schemeClr val="bg1"/>
                  </a:solidFill>
                  <a:effectLst/>
                </a:rPr>
                <a:t>Ambisome</a:t>
              </a:r>
              <a:r>
                <a:rPr kumimoji="0" lang="fr-FR" sz="1200" b="1" i="0" u="none" strike="noStrike" cap="none" normalizeH="0" baseline="30000" dirty="0">
                  <a:ln>
                    <a:noFill/>
                  </a:ln>
                  <a:solidFill>
                    <a:schemeClr val="bg1"/>
                  </a:solidFill>
                  <a:effectLst/>
                </a:rPr>
                <a:t>® </a:t>
              </a:r>
              <a:r>
                <a:rPr kumimoji="0" lang="fr-FR" sz="1200" b="1" i="0" u="none" strike="noStrike" cap="none" normalizeH="0" baseline="0" dirty="0">
                  <a:ln>
                    <a:noFill/>
                  </a:ln>
                  <a:solidFill>
                    <a:schemeClr val="bg1"/>
                  </a:solidFill>
                  <a:effectLst/>
                </a:rPr>
                <a:t>3 mg/kg/j</a:t>
              </a:r>
              <a:br>
                <a:rPr kumimoji="0" lang="fr-FR" sz="1200" b="1" i="0" u="none" strike="noStrike" cap="none" normalizeH="0" baseline="0" dirty="0">
                  <a:ln>
                    <a:noFill/>
                  </a:ln>
                  <a:solidFill>
                    <a:schemeClr val="bg1"/>
                  </a:solidFill>
                  <a:effectLst/>
                </a:rPr>
              </a:br>
              <a:r>
                <a:rPr kumimoji="0" lang="fr-FR" sz="1200" b="1" i="0" u="none" strike="noStrike" cap="none" normalizeH="0" baseline="0" dirty="0">
                  <a:ln>
                    <a:noFill/>
                  </a:ln>
                  <a:solidFill>
                    <a:schemeClr val="bg1"/>
                  </a:solidFill>
                  <a:effectLst/>
                </a:rPr>
                <a:t> x 14 j </a:t>
              </a:r>
              <a:br>
                <a:rPr kumimoji="0" lang="fr-FR" sz="1200" b="1" i="0" u="none" strike="noStrike" cap="none" normalizeH="0" baseline="0" dirty="0">
                  <a:ln>
                    <a:noFill/>
                  </a:ln>
                  <a:solidFill>
                    <a:schemeClr val="bg1"/>
                  </a:solidFill>
                  <a:effectLst/>
                </a:rPr>
              </a:br>
              <a:r>
                <a:rPr lang="fr-FR" sz="1200" b="1" dirty="0">
                  <a:solidFill>
                    <a:schemeClr val="bg1"/>
                  </a:solidFill>
                </a:rPr>
                <a:t>+ </a:t>
              </a:r>
              <a:r>
                <a:rPr lang="fr-FR" sz="1200" b="1" dirty="0" err="1">
                  <a:solidFill>
                    <a:schemeClr val="bg1"/>
                  </a:solidFill>
                </a:rPr>
                <a:t>f</a:t>
              </a:r>
              <a:r>
                <a:rPr kumimoji="0" lang="fr-FR" sz="1200" b="1" i="0" u="none" strike="noStrike" cap="none" normalizeH="0" baseline="0" dirty="0" err="1">
                  <a:ln>
                    <a:noFill/>
                  </a:ln>
                  <a:solidFill>
                    <a:schemeClr val="bg1"/>
                  </a:solidFill>
                  <a:effectLst/>
                </a:rPr>
                <a:t>luconazole</a:t>
              </a:r>
              <a:r>
                <a:rPr kumimoji="0" lang="fr-FR" sz="1200" b="1" i="0" u="none" strike="noStrike" cap="none" normalizeH="0" baseline="0" dirty="0">
                  <a:ln>
                    <a:noFill/>
                  </a:ln>
                  <a:solidFill>
                    <a:schemeClr val="bg1"/>
                  </a:solidFill>
                  <a:effectLst/>
                </a:rPr>
                <a:t> 1 200 mg/j</a:t>
              </a:r>
              <a:br>
                <a:rPr kumimoji="0" lang="fr-FR" sz="1200" b="1" i="0" u="none" strike="noStrike" cap="none" normalizeH="0" baseline="0" dirty="0">
                  <a:ln>
                    <a:noFill/>
                  </a:ln>
                  <a:solidFill>
                    <a:schemeClr val="bg1"/>
                  </a:solidFill>
                  <a:effectLst/>
                </a:rPr>
              </a:br>
              <a:r>
                <a:rPr kumimoji="0" lang="fr-FR" sz="1200" b="1" i="0" u="none" strike="noStrike" cap="none" normalizeH="0" dirty="0">
                  <a:ln>
                    <a:noFill/>
                  </a:ln>
                  <a:solidFill>
                    <a:schemeClr val="bg1"/>
                  </a:solidFill>
                  <a:effectLst/>
                </a:rPr>
                <a:t>  x 14 j</a:t>
              </a:r>
              <a:endParaRPr kumimoji="0" lang="fr-FR" sz="1200" b="1" i="0" u="none" strike="noStrike" cap="none" normalizeH="0" baseline="0" dirty="0">
                <a:ln>
                  <a:noFill/>
                </a:ln>
                <a:solidFill>
                  <a:schemeClr val="bg1"/>
                </a:solidFill>
                <a:effectLst/>
              </a:endParaRPr>
            </a:p>
          </p:txBody>
        </p:sp>
        <p:sp>
          <p:nvSpPr>
            <p:cNvPr id="3" name="ZoneTexte 2"/>
            <p:cNvSpPr txBox="1"/>
            <p:nvPr/>
          </p:nvSpPr>
          <p:spPr>
            <a:xfrm>
              <a:off x="2262963" y="2141265"/>
              <a:ext cx="5021189" cy="523220"/>
            </a:xfrm>
            <a:prstGeom prst="rect">
              <a:avLst/>
            </a:prstGeom>
            <a:noFill/>
          </p:spPr>
          <p:txBody>
            <a:bodyPr wrap="none" rtlCol="0">
              <a:spAutoFit/>
            </a:bodyPr>
            <a:lstStyle/>
            <a:p>
              <a:pPr algn="ctr"/>
              <a:r>
                <a:rPr lang="fr-FR" sz="1400" b="1" dirty="0"/>
                <a:t>Randomisation (n = 80)</a:t>
              </a:r>
              <a:r>
                <a:rPr lang="fr-FR" sz="1400" dirty="0"/>
                <a:t/>
              </a:r>
              <a:br>
                <a:rPr lang="fr-FR" sz="1400" dirty="0"/>
              </a:br>
              <a:r>
                <a:rPr lang="fr-FR" sz="1400" dirty="0"/>
                <a:t>(stratifiée sur état de conscience et traitement ARV en cours)</a:t>
              </a:r>
            </a:p>
          </p:txBody>
        </p:sp>
        <p:cxnSp>
          <p:nvCxnSpPr>
            <p:cNvPr id="17" name="Connecteur en angle 16"/>
            <p:cNvCxnSpPr>
              <a:endCxn id="9" idx="0"/>
            </p:cNvCxnSpPr>
            <p:nvPr/>
          </p:nvCxnSpPr>
          <p:spPr bwMode="auto">
            <a:xfrm rot="10800000" flipV="1">
              <a:off x="1080369" y="2667897"/>
              <a:ext cx="3497501" cy="143078"/>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cxnSp>
          <p:nvCxnSpPr>
            <p:cNvPr id="20" name="Connecteur en angle 19"/>
            <p:cNvCxnSpPr/>
            <p:nvPr/>
          </p:nvCxnSpPr>
          <p:spPr bwMode="auto">
            <a:xfrm rot="10800000" flipV="1">
              <a:off x="3249532" y="2667897"/>
              <a:ext cx="1524037" cy="143078"/>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cxnSp>
          <p:nvCxnSpPr>
            <p:cNvPr id="23" name="Connecteur en angle 22"/>
            <p:cNvCxnSpPr/>
            <p:nvPr/>
          </p:nvCxnSpPr>
          <p:spPr bwMode="auto">
            <a:xfrm>
              <a:off x="4818382" y="2664484"/>
              <a:ext cx="700843" cy="143078"/>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cxnSp>
          <p:nvCxnSpPr>
            <p:cNvPr id="26" name="Connecteur en angle 25"/>
            <p:cNvCxnSpPr/>
            <p:nvPr/>
          </p:nvCxnSpPr>
          <p:spPr bwMode="auto">
            <a:xfrm>
              <a:off x="4773559" y="2664484"/>
              <a:ext cx="3054972" cy="144000"/>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grpSp>
      <p:sp>
        <p:nvSpPr>
          <p:cNvPr id="4" name="Rectangle 3"/>
          <p:cNvSpPr/>
          <p:nvPr/>
        </p:nvSpPr>
        <p:spPr>
          <a:xfrm>
            <a:off x="446191" y="3850905"/>
            <a:ext cx="8528149" cy="497358"/>
          </a:xfrm>
          <a:prstGeom prst="rect">
            <a:avLst/>
          </a:prstGeom>
          <a:ln>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t" anchorCtr="0" compatLnSpc="1">
            <a:prstTxWarp prst="textNoShape">
              <a:avLst/>
            </a:prstTxWarp>
          </a:bodyPr>
          <a:lstStyle/>
          <a:p>
            <a:r>
              <a:rPr lang="fr-FR" sz="1400" dirty="0">
                <a:solidFill>
                  <a:srgbClr val="21217A"/>
                </a:solidFill>
                <a:latin typeface="+mn-lt"/>
                <a:cs typeface="+mn-cs"/>
              </a:rPr>
              <a:t>Après J14, tous les patients reçoivent un traitement d'entretien par </a:t>
            </a:r>
            <a:r>
              <a:rPr lang="fr-FR" sz="1400" dirty="0" err="1">
                <a:solidFill>
                  <a:srgbClr val="21217A"/>
                </a:solidFill>
                <a:latin typeface="+mn-lt"/>
                <a:cs typeface="+mn-cs"/>
              </a:rPr>
              <a:t>fluconazole</a:t>
            </a:r>
            <a:r>
              <a:rPr lang="fr-FR" sz="1400" dirty="0">
                <a:solidFill>
                  <a:srgbClr val="21217A"/>
                </a:solidFill>
                <a:latin typeface="+mn-lt"/>
                <a:cs typeface="+mn-cs"/>
              </a:rPr>
              <a:t> 800 mg/j. </a:t>
            </a:r>
          </a:p>
          <a:p>
            <a:r>
              <a:rPr lang="fr-FR" sz="1400" dirty="0">
                <a:solidFill>
                  <a:srgbClr val="21217A"/>
                </a:solidFill>
                <a:latin typeface="+mn-lt"/>
                <a:cs typeface="+mn-cs"/>
              </a:rPr>
              <a:t>Le traitement ARV est débuté 4 - 6 semaines après celui de la cryptococcose</a:t>
            </a:r>
          </a:p>
        </p:txBody>
      </p:sp>
      <p:sp>
        <p:nvSpPr>
          <p:cNvPr id="21" name="ZoneTexte 2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156</a:t>
            </a:r>
          </a:p>
        </p:txBody>
      </p:sp>
    </p:spTree>
    <p:extLst>
      <p:ext uri="{BB962C8B-B14F-4D97-AF65-F5344CB8AC3E}">
        <p14:creationId xmlns:p14="http://schemas.microsoft.com/office/powerpoint/2010/main" val="229159613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Jarvis JN, CROI 2017, Abs. 82</a:t>
            </a:r>
          </a:p>
        </p:txBody>
      </p:sp>
      <p:graphicFrame>
        <p:nvGraphicFramePr>
          <p:cNvPr id="7" name="Tableau 6"/>
          <p:cNvGraphicFramePr>
            <a:graphicFrameLocks noGrp="1"/>
          </p:cNvGraphicFramePr>
          <p:nvPr>
            <p:extLst/>
          </p:nvPr>
        </p:nvGraphicFramePr>
        <p:xfrm>
          <a:off x="290286" y="1558682"/>
          <a:ext cx="8644537" cy="3261360"/>
        </p:xfrm>
        <a:graphic>
          <a:graphicData uri="http://schemas.openxmlformats.org/drawingml/2006/table">
            <a:tbl>
              <a:tblPr firstRow="1" bandRow="1">
                <a:tableStyleId>{5C22544A-7EE6-4342-B048-85BDC9FD1C3A}</a:tableStyleId>
              </a:tblPr>
              <a:tblGrid>
                <a:gridCol w="4162185">
                  <a:extLst>
                    <a:ext uri="{9D8B030D-6E8A-4147-A177-3AD203B41FA5}">
                      <a16:colId xmlns:a16="http://schemas.microsoft.com/office/drawing/2014/main" xmlns="" val="20000"/>
                    </a:ext>
                  </a:extLst>
                </a:gridCol>
                <a:gridCol w="1165411">
                  <a:extLst>
                    <a:ext uri="{9D8B030D-6E8A-4147-A177-3AD203B41FA5}">
                      <a16:colId xmlns:a16="http://schemas.microsoft.com/office/drawing/2014/main" xmlns="" val="20002"/>
                    </a:ext>
                  </a:extLst>
                </a:gridCol>
                <a:gridCol w="1359647">
                  <a:extLst>
                    <a:ext uri="{9D8B030D-6E8A-4147-A177-3AD203B41FA5}">
                      <a16:colId xmlns:a16="http://schemas.microsoft.com/office/drawing/2014/main" xmlns="" val="20003"/>
                    </a:ext>
                  </a:extLst>
                </a:gridCol>
                <a:gridCol w="926353">
                  <a:extLst>
                    <a:ext uri="{9D8B030D-6E8A-4147-A177-3AD203B41FA5}">
                      <a16:colId xmlns:a16="http://schemas.microsoft.com/office/drawing/2014/main" xmlns="" val="20004"/>
                    </a:ext>
                  </a:extLst>
                </a:gridCol>
                <a:gridCol w="1030941">
                  <a:extLst>
                    <a:ext uri="{9D8B030D-6E8A-4147-A177-3AD203B41FA5}">
                      <a16:colId xmlns:a16="http://schemas.microsoft.com/office/drawing/2014/main" xmlns="" val="20005"/>
                    </a:ext>
                  </a:extLst>
                </a:gridCol>
              </a:tblGrid>
              <a:tr h="374303">
                <a:tc>
                  <a:txBody>
                    <a:bodyPr/>
                    <a:lstStyle/>
                    <a:p>
                      <a:pPr>
                        <a:spcBef>
                          <a:spcPts val="0"/>
                        </a:spcBef>
                        <a:spcAft>
                          <a:spcPts val="0"/>
                        </a:spcAft>
                      </a:pPr>
                      <a:endParaRPr lang="fr-FR" sz="2000" dirty="0">
                        <a:solidFill>
                          <a:srgbClr val="000066"/>
                        </a:solidFill>
                      </a:endParaRPr>
                    </a:p>
                  </a:txBody>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chemeClr val="bg1"/>
                          </a:solidFill>
                          <a:effectLst/>
                          <a:latin typeface="Arial" charset="0"/>
                        </a:rPr>
                        <a:t>Témoins</a:t>
                      </a:r>
                      <a:br>
                        <a:rPr kumimoji="0" lang="fr-FR" sz="1400" b="1" i="0" u="none" strike="noStrike" cap="none" normalizeH="0" baseline="0" dirty="0">
                          <a:ln>
                            <a:noFill/>
                          </a:ln>
                          <a:solidFill>
                            <a:schemeClr val="bg1"/>
                          </a:solidFill>
                          <a:effectLst/>
                          <a:latin typeface="Arial" charset="0"/>
                        </a:rPr>
                      </a:br>
                      <a:r>
                        <a:rPr kumimoji="0" lang="fr-FR" sz="1400" b="0" i="0" u="none" strike="noStrike" cap="none" normalizeH="0" baseline="0" dirty="0">
                          <a:ln>
                            <a:noFill/>
                          </a:ln>
                          <a:solidFill>
                            <a:schemeClr val="bg1"/>
                          </a:solidFill>
                          <a:effectLst/>
                          <a:latin typeface="Arial" charset="0"/>
                        </a:rPr>
                        <a:t>(n = 21)</a:t>
                      </a:r>
                    </a:p>
                  </a:txBody>
                  <a:tcPr anchor="ctr" horzOverflow="overflow">
                    <a:solidFill>
                      <a:srgbClr val="7F7F7F"/>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chemeClr val="bg1"/>
                          </a:solidFill>
                          <a:effectLst/>
                          <a:latin typeface="Arial" charset="0"/>
                        </a:rPr>
                        <a:t> Dose unique</a:t>
                      </a:r>
                      <a:br>
                        <a:rPr kumimoji="0" lang="fr-FR" sz="1400" b="1" i="0" u="none" strike="noStrike" cap="none" normalizeH="0" baseline="0" dirty="0">
                          <a:ln>
                            <a:noFill/>
                          </a:ln>
                          <a:solidFill>
                            <a:schemeClr val="bg1"/>
                          </a:solidFill>
                          <a:effectLst/>
                          <a:latin typeface="Arial" charset="0"/>
                        </a:rPr>
                      </a:br>
                      <a:r>
                        <a:rPr kumimoji="0" lang="fr-FR" sz="1400" b="0" i="0" u="none" strike="noStrike" cap="none" normalizeH="0" baseline="0" dirty="0">
                          <a:ln>
                            <a:noFill/>
                          </a:ln>
                          <a:solidFill>
                            <a:schemeClr val="bg1"/>
                          </a:solidFill>
                          <a:effectLst/>
                          <a:latin typeface="Arial" charset="0"/>
                        </a:rPr>
                        <a:t>(n = 18)</a:t>
                      </a: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2 doses</a:t>
                      </a:r>
                      <a:br>
                        <a:rPr kumimoji="0" lang="fr-FR" sz="1400" b="1"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20)</a:t>
                      </a:r>
                    </a:p>
                  </a:txBody>
                  <a:tcPr anchor="ctr" horzOverflow="overflow">
                    <a:solidFill>
                      <a:srgbClr val="FF6600"/>
                    </a:solidFill>
                  </a:tcP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3 doses *</a:t>
                      </a:r>
                      <a:br>
                        <a:rPr kumimoji="0" lang="fr-FR" sz="1400" b="1" i="0" u="none" strike="noStrike" cap="none" normalizeH="0" baseline="0" dirty="0">
                          <a:ln>
                            <a:noFill/>
                          </a:ln>
                          <a:solidFill>
                            <a:srgbClr val="000066"/>
                          </a:solidFill>
                          <a:effectLst/>
                          <a:latin typeface="Arial" charset="0"/>
                        </a:rPr>
                      </a:br>
                      <a:r>
                        <a:rPr kumimoji="0" lang="fr-FR" sz="1400" b="0" i="0" u="none" strike="noStrike" cap="none" normalizeH="0" baseline="0" dirty="0">
                          <a:ln>
                            <a:noFill/>
                          </a:ln>
                          <a:solidFill>
                            <a:srgbClr val="000066"/>
                          </a:solidFill>
                          <a:effectLst/>
                          <a:latin typeface="Arial" charset="0"/>
                        </a:rPr>
                        <a:t>(n = 20)</a:t>
                      </a:r>
                    </a:p>
                  </a:txBody>
                  <a:tcPr anchor="ctr" horzOverflow="overflow">
                    <a:solidFill>
                      <a:srgbClr val="FFC000"/>
                    </a:solidFill>
                  </a:tcPr>
                </a:tc>
                <a:extLst>
                  <a:ext uri="{0D108BD9-81ED-4DB2-BD59-A6C34878D82A}">
                    <a16:rowId xmlns:a16="http://schemas.microsoft.com/office/drawing/2014/main" xmlns="" val="10000"/>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Age, ans, médiane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38</a:t>
                      </a:r>
                    </a:p>
                  </a:txBody>
                  <a:tcPr anchor="ctr" horzOverflow="overflow"/>
                </a:tc>
                <a:extLst>
                  <a:ext uri="{0D108BD9-81ED-4DB2-BD59-A6C34878D82A}">
                    <a16:rowId xmlns:a16="http://schemas.microsoft.com/office/drawing/2014/main" xmlns="" val="10001"/>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Hommes,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67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45</a:t>
                      </a:r>
                    </a:p>
                  </a:txBody>
                  <a:tcPr anchor="ctr" horzOverflow="overflow"/>
                </a:tc>
                <a:extLst>
                  <a:ext uri="{0D108BD9-81ED-4DB2-BD59-A6C34878D82A}">
                    <a16:rowId xmlns:a16="http://schemas.microsoft.com/office/drawing/2014/main" xmlns="" val="10002"/>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Sous ARV à J0,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30</a:t>
                      </a:r>
                    </a:p>
                  </a:txBody>
                  <a:tcPr anchor="ctr" horzOverflow="overflow"/>
                </a:tc>
                <a:extLst>
                  <a:ext uri="{0D108BD9-81ED-4DB2-BD59-A6C34878D82A}">
                    <a16:rowId xmlns:a16="http://schemas.microsoft.com/office/drawing/2014/main" xmlns="" val="10003"/>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CD4/mm</a:t>
                      </a:r>
                      <a:r>
                        <a:rPr kumimoji="0" lang="fr-FR" sz="1400" b="0" i="0" u="none" strike="noStrike" cap="none" normalizeH="0" baseline="30000" dirty="0">
                          <a:ln>
                            <a:noFill/>
                          </a:ln>
                          <a:solidFill>
                            <a:srgbClr val="000066"/>
                          </a:solidFill>
                          <a:effectLst/>
                          <a:latin typeface="Arial" charset="0"/>
                        </a:rPr>
                        <a:t>3</a:t>
                      </a:r>
                      <a:r>
                        <a:rPr kumimoji="0" lang="fr-FR" sz="1400" b="0" i="0" u="none" strike="noStrike" cap="none" normalizeH="0" baseline="0" dirty="0">
                          <a:ln>
                            <a:noFill/>
                          </a:ln>
                          <a:solidFill>
                            <a:srgbClr val="000066"/>
                          </a:solidFill>
                          <a:effectLst/>
                          <a:latin typeface="Arial" charset="0"/>
                        </a:rPr>
                        <a:t>, médiane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32 </a:t>
                      </a:r>
                    </a:p>
                  </a:txBody>
                  <a:tcPr anchor="ctr" horzOverflow="overflow"/>
                </a:tc>
                <a:extLst>
                  <a:ext uri="{0D108BD9-81ED-4DB2-BD59-A6C34878D82A}">
                    <a16:rowId xmlns:a16="http://schemas.microsoft.com/office/drawing/2014/main" xmlns="" val="10004"/>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Durée des symptômes, jours, médiane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a:t>
                      </a:r>
                    </a:p>
                  </a:txBody>
                  <a:tcPr anchor="ctr" horzOverflow="overflow"/>
                </a:tc>
                <a:extLst>
                  <a:ext uri="{0D108BD9-81ED-4DB2-BD59-A6C34878D82A}">
                    <a16:rowId xmlns:a16="http://schemas.microsoft.com/office/drawing/2014/main" xmlns="" val="10005"/>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Score de Glasgow &lt; 15,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30</a:t>
                      </a:r>
                    </a:p>
                  </a:txBody>
                  <a:tcPr anchor="ctr" horzOverflow="overflow"/>
                </a:tc>
                <a:extLst>
                  <a:ext uri="{0D108BD9-81ED-4DB2-BD59-A6C34878D82A}">
                    <a16:rowId xmlns:a16="http://schemas.microsoft.com/office/drawing/2014/main" xmlns="" val="10006"/>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Pression ouverture LCS, cm H</a:t>
                      </a:r>
                      <a:r>
                        <a:rPr kumimoji="0" lang="fr-FR" sz="1400" b="0" i="0" u="none" strike="noStrike" cap="none" normalizeH="0" baseline="-25000" dirty="0">
                          <a:ln>
                            <a:noFill/>
                          </a:ln>
                          <a:solidFill>
                            <a:srgbClr val="000066"/>
                          </a:solidFill>
                          <a:effectLst/>
                          <a:latin typeface="Arial" charset="0"/>
                        </a:rPr>
                        <a:t>2</a:t>
                      </a:r>
                      <a:r>
                        <a:rPr kumimoji="0" lang="fr-FR" sz="1400" b="0" i="0" u="none" strike="noStrike" cap="none" normalizeH="0" baseline="0" dirty="0">
                          <a:ln>
                            <a:noFill/>
                          </a:ln>
                          <a:solidFill>
                            <a:srgbClr val="000066"/>
                          </a:solidFill>
                          <a:effectLst/>
                          <a:latin typeface="Arial" charset="0"/>
                        </a:rPr>
                        <a:t>O, médiane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32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27</a:t>
                      </a:r>
                    </a:p>
                  </a:txBody>
                  <a:tcPr anchor="ctr" horzOverflow="overflow"/>
                </a:tc>
                <a:extLst>
                  <a:ext uri="{0D108BD9-81ED-4DB2-BD59-A6C34878D82A}">
                    <a16:rowId xmlns:a16="http://schemas.microsoft.com/office/drawing/2014/main" xmlns="" val="10007"/>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Arial" charset="0"/>
                        </a:rPr>
                        <a:t>Leucocytes/mm</a:t>
                      </a:r>
                      <a:r>
                        <a:rPr kumimoji="0" lang="fr-FR" sz="1400" b="0" i="0" u="none" strike="noStrike" cap="none" normalizeH="0" baseline="30000" dirty="0">
                          <a:ln>
                            <a:noFill/>
                          </a:ln>
                          <a:solidFill>
                            <a:srgbClr val="000066"/>
                          </a:solidFill>
                          <a:effectLst/>
                          <a:latin typeface="Arial" charset="0"/>
                        </a:rPr>
                        <a:t>3</a:t>
                      </a:r>
                      <a:r>
                        <a:rPr kumimoji="0" lang="fr-FR" sz="1400" b="0" i="0" u="none" strike="noStrike" cap="none" normalizeH="0" baseline="0" dirty="0">
                          <a:ln>
                            <a:noFill/>
                          </a:ln>
                          <a:solidFill>
                            <a:srgbClr val="000066"/>
                          </a:solidFill>
                          <a:effectLst/>
                          <a:latin typeface="Arial" charset="0"/>
                        </a:rPr>
                        <a:t> dans le LCS, médiane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13</a:t>
                      </a:r>
                    </a:p>
                  </a:txBody>
                  <a:tcPr anchor="ctr" horzOverflow="overflow"/>
                </a:tc>
                <a:extLst>
                  <a:ext uri="{0D108BD9-81ED-4DB2-BD59-A6C34878D82A}">
                    <a16:rowId xmlns:a16="http://schemas.microsoft.com/office/drawing/2014/main" xmlns="" val="10008"/>
                  </a:ext>
                </a:extLst>
              </a:tr>
              <a:tr h="22017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Charge fongique LCS, log</a:t>
                      </a:r>
                      <a:r>
                        <a:rPr kumimoji="0" lang="fr-FR" sz="1400" b="0" i="0" u="none" strike="noStrike" cap="none" normalizeH="0" baseline="-25000" dirty="0">
                          <a:ln>
                            <a:noFill/>
                          </a:ln>
                          <a:solidFill>
                            <a:srgbClr val="000066"/>
                          </a:solidFill>
                          <a:effectLst/>
                          <a:latin typeface="Arial" charset="0"/>
                        </a:rPr>
                        <a:t>10</a:t>
                      </a:r>
                      <a:r>
                        <a:rPr kumimoji="0" lang="fr-FR" sz="1400" b="0" i="0" u="none" strike="noStrike" cap="none" normalizeH="0" baseline="0" dirty="0">
                          <a:ln>
                            <a:noFill/>
                          </a:ln>
                          <a:solidFill>
                            <a:srgbClr val="000066"/>
                          </a:solidFill>
                          <a:effectLst/>
                          <a:latin typeface="Arial" charset="0"/>
                        </a:rPr>
                        <a:t> CFU/ml, médiane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4,9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5,0</a:t>
                      </a:r>
                    </a:p>
                  </a:txBody>
                  <a:tcPr anchor="ctr" horzOverflow="overflow"/>
                </a:tc>
                <a:extLst>
                  <a:ext uri="{0D108BD9-81ED-4DB2-BD59-A6C34878D82A}">
                    <a16:rowId xmlns:a16="http://schemas.microsoft.com/office/drawing/2014/main" xmlns="" val="10009"/>
                  </a:ext>
                </a:extLst>
              </a:tr>
            </a:tbl>
          </a:graphicData>
        </a:graphic>
      </p:graphicFrame>
      <p:sp>
        <p:nvSpPr>
          <p:cNvPr id="3" name="Rectangle 2"/>
          <p:cNvSpPr/>
          <p:nvPr/>
        </p:nvSpPr>
        <p:spPr>
          <a:xfrm>
            <a:off x="2284116" y="1146753"/>
            <a:ext cx="4575767" cy="400110"/>
          </a:xfrm>
          <a:prstGeom prst="rect">
            <a:avLst/>
          </a:prstGeom>
        </p:spPr>
        <p:txBody>
          <a:bodyPr wrap="none">
            <a:spAutoFit/>
          </a:bodyPr>
          <a:lstStyle/>
          <a:p>
            <a:pPr algn="ctr"/>
            <a:r>
              <a:rPr lang="fr-FR" sz="2000" b="1" dirty="0">
                <a:solidFill>
                  <a:srgbClr val="0070C0"/>
                </a:solidFill>
                <a:latin typeface="Calibri"/>
                <a:cs typeface="Calibri"/>
              </a:rPr>
              <a:t>Caractéristiques des patients à l'inclusion</a:t>
            </a:r>
          </a:p>
        </p:txBody>
      </p:sp>
      <p:sp>
        <p:nvSpPr>
          <p:cNvPr id="4" name="ZoneTexte 3"/>
          <p:cNvSpPr txBox="1"/>
          <p:nvPr/>
        </p:nvSpPr>
        <p:spPr>
          <a:xfrm>
            <a:off x="260404" y="4834982"/>
            <a:ext cx="6771931" cy="307777"/>
          </a:xfrm>
          <a:prstGeom prst="rect">
            <a:avLst/>
          </a:prstGeom>
          <a:noFill/>
        </p:spPr>
        <p:txBody>
          <a:bodyPr wrap="none" rtlCol="0">
            <a:spAutoFit/>
          </a:bodyPr>
          <a:lstStyle/>
          <a:p>
            <a:r>
              <a:rPr lang="fr-FR" sz="1400" dirty="0"/>
              <a:t>* 1 patient exclu dans le groupe 3 doses, car antécédent d’épisode antérieur de CM</a:t>
            </a:r>
          </a:p>
        </p:txBody>
      </p:sp>
      <p:sp>
        <p:nvSpPr>
          <p:cNvPr id="9" name="Rectangle 2"/>
          <p:cNvSpPr>
            <a:spLocks noGrp="1" noChangeArrowheads="1"/>
          </p:cNvSpPr>
          <p:nvPr>
            <p:ph type="title"/>
          </p:nvPr>
        </p:nvSpPr>
        <p:spPr/>
        <p:txBody>
          <a:bodyPr/>
          <a:lstStyle/>
          <a:p>
            <a:pPr eaLnBrk="1" hangingPunct="1">
              <a:defRPr/>
            </a:pPr>
            <a:r>
              <a:rPr lang="fr-FR" sz="2600" dirty="0"/>
              <a:t>Essai AMBITION-CM : </a:t>
            </a:r>
            <a:r>
              <a:rPr lang="fr-FR" sz="2600" dirty="0" err="1"/>
              <a:t>amphotéricine</a:t>
            </a:r>
            <a:r>
              <a:rPr lang="fr-FR" sz="2600" dirty="0"/>
              <a:t> B </a:t>
            </a:r>
            <a:r>
              <a:rPr lang="fr-FR" sz="2600" dirty="0" err="1"/>
              <a:t>liposomale</a:t>
            </a:r>
            <a:r>
              <a:rPr lang="fr-FR" sz="2600" dirty="0"/>
              <a:t> à forte dose dans la cryptococcose méningée (2)</a:t>
            </a:r>
          </a:p>
        </p:txBody>
      </p:sp>
      <p:sp>
        <p:nvSpPr>
          <p:cNvPr id="8" name="Espace réservé du contenu 1"/>
          <p:cNvSpPr>
            <a:spLocks noGrp="1"/>
          </p:cNvSpPr>
          <p:nvPr>
            <p:ph idx="1"/>
          </p:nvPr>
        </p:nvSpPr>
        <p:spPr>
          <a:xfrm>
            <a:off x="457200" y="5282666"/>
            <a:ext cx="8507413" cy="1126977"/>
          </a:xfrm>
        </p:spPr>
        <p:txBody>
          <a:bodyPr/>
          <a:lstStyle/>
          <a:p>
            <a:r>
              <a:rPr lang="fr-FR" sz="1600" b="1" dirty="0">
                <a:solidFill>
                  <a:srgbClr val="0070C0"/>
                </a:solidFill>
              </a:rPr>
              <a:t>Etape n°1 : critères de jugement</a:t>
            </a:r>
          </a:p>
          <a:p>
            <a:pPr lvl="1"/>
            <a:r>
              <a:rPr lang="fr-FR" sz="1400" b="1" dirty="0"/>
              <a:t>Activité fongicide précoce (entre J0 et J14) de chaque schéma de traitement</a:t>
            </a:r>
          </a:p>
          <a:p>
            <a:pPr lvl="1"/>
            <a:r>
              <a:rPr lang="fr-FR" sz="1400" dirty="0"/>
              <a:t>Mortalité à S2 et S10</a:t>
            </a:r>
          </a:p>
          <a:p>
            <a:pPr lvl="1"/>
            <a:r>
              <a:rPr lang="fr-FR" sz="1400" dirty="0"/>
              <a:t>Evénement indésirable grade 3/4 </a:t>
            </a:r>
          </a:p>
          <a:p>
            <a:r>
              <a:rPr lang="fr-FR" sz="1400" b="1" dirty="0"/>
              <a:t>A la première analyse intermédiaire planifiée, la réponse sur le critère de jugement principal est obtenue et le DSMB recommande le passage à l'étape n°2</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157</a:t>
            </a:r>
          </a:p>
        </p:txBody>
      </p:sp>
    </p:spTree>
    <p:extLst>
      <p:ext uri="{BB962C8B-B14F-4D97-AF65-F5344CB8AC3E}">
        <p14:creationId xmlns:p14="http://schemas.microsoft.com/office/powerpoint/2010/main" val="80245672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1061111" y="1118537"/>
            <a:ext cx="7159396" cy="400110"/>
          </a:xfrm>
          <a:prstGeom prst="rect">
            <a:avLst/>
          </a:prstGeom>
          <a:noFill/>
        </p:spPr>
        <p:txBody>
          <a:bodyPr wrap="none" rtlCol="0">
            <a:spAutoFit/>
          </a:bodyPr>
          <a:lstStyle/>
          <a:p>
            <a:r>
              <a:rPr lang="fr-FR" sz="2000" b="1" dirty="0">
                <a:solidFill>
                  <a:srgbClr val="0070C0"/>
                </a:solidFill>
                <a:latin typeface="Calibri"/>
                <a:cs typeface="Calibri"/>
              </a:rPr>
              <a:t>Critère de jugement principal : activité fongicide précoce (J0 - J14)</a:t>
            </a:r>
          </a:p>
        </p:txBody>
      </p:sp>
      <p:sp>
        <p:nvSpPr>
          <p:cNvPr id="7" name="ZoneTexte 6"/>
          <p:cNvSpPr txBox="1"/>
          <p:nvPr/>
        </p:nvSpPr>
        <p:spPr>
          <a:xfrm>
            <a:off x="4716562" y="3853783"/>
            <a:ext cx="4374706" cy="2616101"/>
          </a:xfrm>
          <a:prstGeom prst="rect">
            <a:avLst/>
          </a:prstGeom>
          <a:noFill/>
        </p:spPr>
        <p:txBody>
          <a:bodyPr wrap="square" rtlCol="0">
            <a:spAutoFit/>
          </a:bodyPr>
          <a:lstStyle/>
          <a:p>
            <a:r>
              <a:rPr lang="fr-FR" sz="2000" b="1" dirty="0">
                <a:solidFill>
                  <a:srgbClr val="0070C0"/>
                </a:solidFill>
                <a:latin typeface="Calibri"/>
                <a:cs typeface="Calibri"/>
              </a:rPr>
              <a:t>Conclusions</a:t>
            </a:r>
          </a:p>
          <a:p>
            <a:pPr marL="285750" indent="-285750">
              <a:buClr>
                <a:srgbClr val="0070C0"/>
              </a:buClr>
              <a:buFont typeface="Arial" panose="020B0604020202020204" pitchFamily="34" charset="0"/>
              <a:buChar char="•"/>
            </a:pPr>
            <a:r>
              <a:rPr lang="fr-FR" sz="1600" dirty="0"/>
              <a:t>Les 3 schémas de traitement court avec forte dose d'</a:t>
            </a:r>
            <a:r>
              <a:rPr lang="fr-FR" sz="1600" dirty="0" err="1"/>
              <a:t>Ambisome</a:t>
            </a:r>
            <a:r>
              <a:rPr lang="fr-FR" sz="1600" baseline="30000" dirty="0"/>
              <a:t>®</a:t>
            </a:r>
            <a:r>
              <a:rPr lang="fr-FR" sz="1600" dirty="0"/>
              <a:t> sont bien tolérés et non inférieurs au traitement de référence par </a:t>
            </a:r>
            <a:r>
              <a:rPr lang="fr-FR" sz="1600" dirty="0" err="1"/>
              <a:t>Ambisome</a:t>
            </a:r>
            <a:r>
              <a:rPr lang="fr-FR" sz="1600" baseline="30000" dirty="0"/>
              <a:t>®</a:t>
            </a:r>
            <a:r>
              <a:rPr lang="fr-FR" sz="1600" dirty="0"/>
              <a:t> 3 mg/kg x 14 j</a:t>
            </a:r>
          </a:p>
          <a:p>
            <a:pPr marL="285750" indent="-285750">
              <a:buClr>
                <a:srgbClr val="0070C0"/>
              </a:buClr>
              <a:buFont typeface="Arial" panose="020B0604020202020204" pitchFamily="34" charset="0"/>
              <a:buChar char="•"/>
            </a:pPr>
            <a:r>
              <a:rPr lang="fr-FR" sz="1600" dirty="0"/>
              <a:t>Pas de différence en termes de tolérance et de toxicité entre les 4 bras de l'étude</a:t>
            </a:r>
          </a:p>
          <a:p>
            <a:pPr marL="285750" indent="-285750">
              <a:buClr>
                <a:srgbClr val="0070C0"/>
              </a:buClr>
              <a:buFont typeface="Arial" panose="020B0604020202020204" pitchFamily="34" charset="0"/>
              <a:buChar char="•"/>
            </a:pPr>
            <a:r>
              <a:rPr lang="fr-FR" sz="1600" dirty="0"/>
              <a:t>La stratégie avec dose unique d'</a:t>
            </a:r>
            <a:r>
              <a:rPr lang="fr-FR" sz="1600" dirty="0" err="1"/>
              <a:t>Ambisome</a:t>
            </a:r>
            <a:r>
              <a:rPr lang="fr-FR" sz="1600" baseline="30000" dirty="0"/>
              <a:t>®</a:t>
            </a:r>
            <a:r>
              <a:rPr lang="fr-FR" sz="1600" dirty="0"/>
              <a:t> 10 mg/kg a été retenue pour l'étape 2 (essai de phase 3)</a:t>
            </a:r>
          </a:p>
        </p:txBody>
      </p:sp>
      <p:sp>
        <p:nvSpPr>
          <p:cNvPr id="5" name="ZoneTexte 4"/>
          <p:cNvSpPr txBox="1"/>
          <p:nvPr/>
        </p:nvSpPr>
        <p:spPr>
          <a:xfrm>
            <a:off x="141032" y="3091763"/>
            <a:ext cx="2436297" cy="307777"/>
          </a:xfrm>
          <a:prstGeom prst="rect">
            <a:avLst/>
          </a:prstGeom>
          <a:noFill/>
        </p:spPr>
        <p:txBody>
          <a:bodyPr wrap="square" rtlCol="0">
            <a:spAutoFit/>
          </a:bodyPr>
          <a:lstStyle/>
          <a:p>
            <a:pPr algn="r"/>
            <a:r>
              <a:rPr lang="fr-FR" sz="1400" dirty="0">
                <a:solidFill>
                  <a:srgbClr val="C00000"/>
                </a:solidFill>
              </a:rPr>
              <a:t>Réduction moyenne </a:t>
            </a:r>
            <a:r>
              <a:rPr lang="fr-FR" sz="1400" dirty="0" err="1">
                <a:solidFill>
                  <a:srgbClr val="C00000"/>
                </a:solidFill>
              </a:rPr>
              <a:t>cfu</a:t>
            </a:r>
            <a:r>
              <a:rPr lang="fr-FR" sz="1400" dirty="0">
                <a:solidFill>
                  <a:srgbClr val="C00000"/>
                </a:solidFill>
              </a:rPr>
              <a:t>/ml/j</a:t>
            </a:r>
          </a:p>
        </p:txBody>
      </p:sp>
      <p:sp>
        <p:nvSpPr>
          <p:cNvPr id="28" name="Rectangle 27"/>
          <p:cNvSpPr/>
          <p:nvPr/>
        </p:nvSpPr>
        <p:spPr>
          <a:xfrm>
            <a:off x="1646596" y="3368898"/>
            <a:ext cx="930734" cy="307777"/>
          </a:xfrm>
          <a:prstGeom prst="rect">
            <a:avLst/>
          </a:prstGeom>
        </p:spPr>
        <p:txBody>
          <a:bodyPr wrap="square">
            <a:spAutoFit/>
          </a:bodyPr>
          <a:lstStyle/>
          <a:p>
            <a:pPr algn="r"/>
            <a:r>
              <a:rPr lang="fr-FR" sz="1400" dirty="0"/>
              <a:t>Mortalité</a:t>
            </a:r>
          </a:p>
        </p:txBody>
      </p:sp>
      <p:grpSp>
        <p:nvGrpSpPr>
          <p:cNvPr id="254" name="Grouper 253"/>
          <p:cNvGrpSpPr/>
          <p:nvPr/>
        </p:nvGrpSpPr>
        <p:grpSpPr>
          <a:xfrm>
            <a:off x="2223399" y="1509059"/>
            <a:ext cx="6838852" cy="2149327"/>
            <a:chOff x="3380777" y="1775917"/>
            <a:chExt cx="5750659" cy="1887663"/>
          </a:xfrm>
        </p:grpSpPr>
        <p:sp>
          <p:nvSpPr>
            <p:cNvPr id="8" name="ZoneTexte 7"/>
            <p:cNvSpPr txBox="1"/>
            <p:nvPr/>
          </p:nvSpPr>
          <p:spPr>
            <a:xfrm>
              <a:off x="4288488" y="3393272"/>
              <a:ext cx="611711" cy="270308"/>
            </a:xfrm>
            <a:prstGeom prst="rect">
              <a:avLst/>
            </a:prstGeom>
            <a:noFill/>
          </p:spPr>
          <p:txBody>
            <a:bodyPr wrap="square" rtlCol="0">
              <a:spAutoFit/>
            </a:bodyPr>
            <a:lstStyle/>
            <a:p>
              <a:pPr algn="ctr"/>
              <a:r>
                <a:rPr lang="fr-FR" sz="1400" dirty="0"/>
                <a:t>29 % </a:t>
              </a:r>
            </a:p>
          </p:txBody>
        </p:sp>
        <p:sp>
          <p:nvSpPr>
            <p:cNvPr id="9" name="ZoneTexte 8"/>
            <p:cNvSpPr txBox="1"/>
            <p:nvPr/>
          </p:nvSpPr>
          <p:spPr>
            <a:xfrm>
              <a:off x="5657733" y="3363390"/>
              <a:ext cx="499006" cy="270308"/>
            </a:xfrm>
            <a:prstGeom prst="rect">
              <a:avLst/>
            </a:prstGeom>
            <a:noFill/>
          </p:spPr>
          <p:txBody>
            <a:bodyPr wrap="none" rtlCol="0">
              <a:spAutoFit/>
            </a:bodyPr>
            <a:lstStyle/>
            <a:p>
              <a:pPr algn="ctr"/>
              <a:r>
                <a:rPr lang="fr-FR" sz="1400" dirty="0"/>
                <a:t>22 %</a:t>
              </a:r>
            </a:p>
          </p:txBody>
        </p:sp>
        <p:sp>
          <p:nvSpPr>
            <p:cNvPr id="10" name="ZoneTexte 9"/>
            <p:cNvSpPr txBox="1"/>
            <p:nvPr/>
          </p:nvSpPr>
          <p:spPr>
            <a:xfrm>
              <a:off x="6956430" y="3393272"/>
              <a:ext cx="499006" cy="270308"/>
            </a:xfrm>
            <a:prstGeom prst="rect">
              <a:avLst/>
            </a:prstGeom>
            <a:noFill/>
          </p:spPr>
          <p:txBody>
            <a:bodyPr wrap="none" rtlCol="0">
              <a:spAutoFit/>
            </a:bodyPr>
            <a:lstStyle/>
            <a:p>
              <a:pPr algn="ctr"/>
              <a:r>
                <a:rPr lang="fr-FR" sz="1400" dirty="0"/>
                <a:t>15 %</a:t>
              </a:r>
            </a:p>
          </p:txBody>
        </p:sp>
        <p:sp>
          <p:nvSpPr>
            <p:cNvPr id="11" name="ZoneTexte 10"/>
            <p:cNvSpPr txBox="1"/>
            <p:nvPr/>
          </p:nvSpPr>
          <p:spPr>
            <a:xfrm>
              <a:off x="8326843" y="3393272"/>
              <a:ext cx="499006" cy="270308"/>
            </a:xfrm>
            <a:prstGeom prst="rect">
              <a:avLst/>
            </a:prstGeom>
            <a:noFill/>
          </p:spPr>
          <p:txBody>
            <a:bodyPr wrap="none" rtlCol="0">
              <a:spAutoFit/>
            </a:bodyPr>
            <a:lstStyle/>
            <a:p>
              <a:pPr algn="ctr"/>
              <a:r>
                <a:rPr lang="fr-FR" sz="1400" dirty="0"/>
                <a:t>50 %</a:t>
              </a:r>
            </a:p>
          </p:txBody>
        </p:sp>
        <p:sp>
          <p:nvSpPr>
            <p:cNvPr id="4" name="Forme libre 3"/>
            <p:cNvSpPr/>
            <p:nvPr/>
          </p:nvSpPr>
          <p:spPr bwMode="auto">
            <a:xfrm>
              <a:off x="3588425" y="2052953"/>
              <a:ext cx="1031118" cy="828019"/>
            </a:xfrm>
            <a:custGeom>
              <a:avLst/>
              <a:gdLst>
                <a:gd name="connsiteX0" fmla="*/ 0 w 1092338"/>
                <a:gd name="connsiteY0" fmla="*/ 0 h 1161535"/>
                <a:gd name="connsiteX1" fmla="*/ 0 w 1092338"/>
                <a:gd name="connsiteY1" fmla="*/ 1161535 h 1161535"/>
                <a:gd name="connsiteX2" fmla="*/ 1092338 w 1092338"/>
                <a:gd name="connsiteY2" fmla="*/ 1161535 h 1161535"/>
              </a:gdLst>
              <a:ahLst/>
              <a:cxnLst>
                <a:cxn ang="0">
                  <a:pos x="connsiteX0" y="connsiteY0"/>
                </a:cxn>
                <a:cxn ang="0">
                  <a:pos x="connsiteX1" y="connsiteY1"/>
                </a:cxn>
                <a:cxn ang="0">
                  <a:pos x="connsiteX2" y="connsiteY2"/>
                </a:cxn>
              </a:cxnLst>
              <a:rect l="l" t="t" r="r" b="b"/>
              <a:pathLst>
                <a:path w="1092338" h="1161535">
                  <a:moveTo>
                    <a:pt x="0" y="0"/>
                  </a:moveTo>
                  <a:lnTo>
                    <a:pt x="0" y="1161535"/>
                  </a:lnTo>
                  <a:lnTo>
                    <a:pt x="1092338" y="116153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2" name="ZoneTexte 11"/>
            <p:cNvSpPr txBox="1"/>
            <p:nvPr/>
          </p:nvSpPr>
          <p:spPr>
            <a:xfrm>
              <a:off x="3380777" y="1975436"/>
              <a:ext cx="226723" cy="243277"/>
            </a:xfrm>
            <a:prstGeom prst="rect">
              <a:avLst/>
            </a:prstGeom>
            <a:noFill/>
          </p:spPr>
          <p:txBody>
            <a:bodyPr wrap="none" rtlCol="0">
              <a:spAutoFit/>
            </a:bodyPr>
            <a:lstStyle/>
            <a:p>
              <a:r>
                <a:rPr lang="fr-FR" sz="1200"/>
                <a:t>8</a:t>
              </a:r>
            </a:p>
          </p:txBody>
        </p:sp>
        <p:cxnSp>
          <p:nvCxnSpPr>
            <p:cNvPr id="14" name="Connecteur droit 13"/>
            <p:cNvCxnSpPr/>
            <p:nvPr/>
          </p:nvCxnSpPr>
          <p:spPr bwMode="auto">
            <a:xfrm>
              <a:off x="3540428" y="2058616"/>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 name="ZoneTexte 15"/>
            <p:cNvSpPr txBox="1"/>
            <p:nvPr/>
          </p:nvSpPr>
          <p:spPr>
            <a:xfrm>
              <a:off x="3380777" y="2173850"/>
              <a:ext cx="226723" cy="243277"/>
            </a:xfrm>
            <a:prstGeom prst="rect">
              <a:avLst/>
            </a:prstGeom>
            <a:noFill/>
          </p:spPr>
          <p:txBody>
            <a:bodyPr wrap="none" rtlCol="0">
              <a:spAutoFit/>
            </a:bodyPr>
            <a:lstStyle/>
            <a:p>
              <a:r>
                <a:rPr lang="fr-FR" sz="1200" dirty="0"/>
                <a:t>6</a:t>
              </a:r>
            </a:p>
          </p:txBody>
        </p:sp>
        <p:cxnSp>
          <p:nvCxnSpPr>
            <p:cNvPr id="17" name="Connecteur droit 16"/>
            <p:cNvCxnSpPr/>
            <p:nvPr/>
          </p:nvCxnSpPr>
          <p:spPr bwMode="auto">
            <a:xfrm>
              <a:off x="3540428" y="2257575"/>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8" name="ZoneTexte 17"/>
            <p:cNvSpPr txBox="1"/>
            <p:nvPr/>
          </p:nvSpPr>
          <p:spPr>
            <a:xfrm>
              <a:off x="3380777" y="2384561"/>
              <a:ext cx="226723" cy="243277"/>
            </a:xfrm>
            <a:prstGeom prst="rect">
              <a:avLst/>
            </a:prstGeom>
            <a:noFill/>
          </p:spPr>
          <p:txBody>
            <a:bodyPr wrap="none" rtlCol="0">
              <a:spAutoFit/>
            </a:bodyPr>
            <a:lstStyle/>
            <a:p>
              <a:r>
                <a:rPr lang="fr-FR" sz="1200" dirty="0"/>
                <a:t>4</a:t>
              </a:r>
            </a:p>
          </p:txBody>
        </p:sp>
        <p:cxnSp>
          <p:nvCxnSpPr>
            <p:cNvPr id="19" name="Connecteur droit 18"/>
            <p:cNvCxnSpPr/>
            <p:nvPr/>
          </p:nvCxnSpPr>
          <p:spPr bwMode="auto">
            <a:xfrm>
              <a:off x="3540428" y="246774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 name="ZoneTexte 19"/>
            <p:cNvSpPr txBox="1"/>
            <p:nvPr/>
          </p:nvSpPr>
          <p:spPr>
            <a:xfrm>
              <a:off x="3380777" y="2587601"/>
              <a:ext cx="226723" cy="243277"/>
            </a:xfrm>
            <a:prstGeom prst="rect">
              <a:avLst/>
            </a:prstGeom>
            <a:noFill/>
          </p:spPr>
          <p:txBody>
            <a:bodyPr wrap="none" rtlCol="0">
              <a:spAutoFit/>
            </a:bodyPr>
            <a:lstStyle/>
            <a:p>
              <a:r>
                <a:rPr lang="fr-FR" sz="1200" dirty="0"/>
                <a:t>2</a:t>
              </a:r>
            </a:p>
          </p:txBody>
        </p:sp>
        <p:cxnSp>
          <p:nvCxnSpPr>
            <p:cNvPr id="21" name="Connecteur droit 20"/>
            <p:cNvCxnSpPr/>
            <p:nvPr/>
          </p:nvCxnSpPr>
          <p:spPr bwMode="auto">
            <a:xfrm>
              <a:off x="3540428" y="267078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2" name="ZoneTexte 21"/>
            <p:cNvSpPr txBox="1"/>
            <p:nvPr/>
          </p:nvSpPr>
          <p:spPr>
            <a:xfrm>
              <a:off x="3380777" y="2792729"/>
              <a:ext cx="226723" cy="243277"/>
            </a:xfrm>
            <a:prstGeom prst="rect">
              <a:avLst/>
            </a:prstGeom>
            <a:noFill/>
          </p:spPr>
          <p:txBody>
            <a:bodyPr wrap="none" rtlCol="0">
              <a:spAutoFit/>
            </a:bodyPr>
            <a:lstStyle/>
            <a:p>
              <a:r>
                <a:rPr lang="fr-FR" sz="1200" dirty="0"/>
                <a:t>0</a:t>
              </a:r>
            </a:p>
          </p:txBody>
        </p:sp>
        <p:cxnSp>
          <p:nvCxnSpPr>
            <p:cNvPr id="23" name="Connecteur droit 22"/>
            <p:cNvCxnSpPr/>
            <p:nvPr/>
          </p:nvCxnSpPr>
          <p:spPr bwMode="auto">
            <a:xfrm>
              <a:off x="3540428" y="2875909"/>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 name="ZoneTexte 23"/>
            <p:cNvSpPr txBox="1"/>
            <p:nvPr/>
          </p:nvSpPr>
          <p:spPr>
            <a:xfrm>
              <a:off x="3823058" y="1775917"/>
              <a:ext cx="827524" cy="243277"/>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Témoins 14 j</a:t>
              </a:r>
            </a:p>
          </p:txBody>
        </p:sp>
        <p:sp>
          <p:nvSpPr>
            <p:cNvPr id="25" name="ZoneTexte 24"/>
            <p:cNvSpPr txBox="1"/>
            <p:nvPr/>
          </p:nvSpPr>
          <p:spPr>
            <a:xfrm>
              <a:off x="3892013" y="2988885"/>
              <a:ext cx="405997" cy="243277"/>
            </a:xfrm>
            <a:prstGeom prst="rect">
              <a:avLst/>
            </a:prstGeom>
            <a:noFill/>
          </p:spPr>
          <p:txBody>
            <a:bodyPr wrap="none" rtlCol="0">
              <a:spAutoFit/>
            </a:bodyPr>
            <a:lstStyle/>
            <a:p>
              <a:r>
                <a:rPr lang="fr-FR" sz="1200"/>
                <a:t>Jour</a:t>
              </a:r>
              <a:endParaRPr lang="fr-FR" sz="1200" dirty="0"/>
            </a:p>
          </p:txBody>
        </p:sp>
        <p:sp>
          <p:nvSpPr>
            <p:cNvPr id="35" name="ZoneTexte 34"/>
            <p:cNvSpPr txBox="1"/>
            <p:nvPr/>
          </p:nvSpPr>
          <p:spPr>
            <a:xfrm>
              <a:off x="3957775" y="2888940"/>
              <a:ext cx="226723" cy="243277"/>
            </a:xfrm>
            <a:prstGeom prst="rect">
              <a:avLst/>
            </a:prstGeom>
            <a:noFill/>
          </p:spPr>
          <p:txBody>
            <a:bodyPr wrap="none" rtlCol="0">
              <a:spAutoFit/>
            </a:bodyPr>
            <a:lstStyle/>
            <a:p>
              <a:r>
                <a:rPr lang="fr-FR" sz="1200" dirty="0"/>
                <a:t>7</a:t>
              </a:r>
            </a:p>
          </p:txBody>
        </p:sp>
        <p:cxnSp>
          <p:nvCxnSpPr>
            <p:cNvPr id="36" name="Connecteur droit 35"/>
            <p:cNvCxnSpPr/>
            <p:nvPr/>
          </p:nvCxnSpPr>
          <p:spPr bwMode="auto">
            <a:xfrm>
              <a:off x="4069502"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8" name="ZoneTexte 37"/>
            <p:cNvSpPr txBox="1"/>
            <p:nvPr/>
          </p:nvSpPr>
          <p:spPr>
            <a:xfrm>
              <a:off x="4483901" y="2888940"/>
              <a:ext cx="298163" cy="243277"/>
            </a:xfrm>
            <a:prstGeom prst="rect">
              <a:avLst/>
            </a:prstGeom>
            <a:noFill/>
          </p:spPr>
          <p:txBody>
            <a:bodyPr wrap="none" rtlCol="0">
              <a:spAutoFit/>
            </a:bodyPr>
            <a:lstStyle/>
            <a:p>
              <a:r>
                <a:rPr lang="fr-FR" sz="1200"/>
                <a:t>14</a:t>
              </a:r>
              <a:endParaRPr lang="fr-FR" sz="1200" dirty="0"/>
            </a:p>
          </p:txBody>
        </p:sp>
        <p:cxnSp>
          <p:nvCxnSpPr>
            <p:cNvPr id="39" name="Connecteur droit 38"/>
            <p:cNvCxnSpPr/>
            <p:nvPr/>
          </p:nvCxnSpPr>
          <p:spPr bwMode="auto">
            <a:xfrm>
              <a:off x="4619544"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4" name="Forme libre 33"/>
            <p:cNvSpPr/>
            <p:nvPr/>
          </p:nvSpPr>
          <p:spPr bwMode="auto">
            <a:xfrm>
              <a:off x="3589471" y="2185207"/>
              <a:ext cx="1044961" cy="383736"/>
            </a:xfrm>
            <a:custGeom>
              <a:avLst/>
              <a:gdLst>
                <a:gd name="connsiteX0" fmla="*/ 1133475 w 1133475"/>
                <a:gd name="connsiteY0" fmla="*/ 501650 h 501650"/>
                <a:gd name="connsiteX1" fmla="*/ 533400 w 1133475"/>
                <a:gd name="connsiteY1" fmla="*/ 358775 h 501650"/>
                <a:gd name="connsiteX2" fmla="*/ 0 w 1133475"/>
                <a:gd name="connsiteY2" fmla="*/ 0 h 501650"/>
              </a:gdLst>
              <a:ahLst/>
              <a:cxnLst>
                <a:cxn ang="0">
                  <a:pos x="connsiteX0" y="connsiteY0"/>
                </a:cxn>
                <a:cxn ang="0">
                  <a:pos x="connsiteX1" y="connsiteY1"/>
                </a:cxn>
                <a:cxn ang="0">
                  <a:pos x="connsiteX2" y="connsiteY2"/>
                </a:cxn>
              </a:cxnLst>
              <a:rect l="l" t="t" r="r" b="b"/>
              <a:pathLst>
                <a:path w="1133475" h="501650">
                  <a:moveTo>
                    <a:pt x="1133475" y="501650"/>
                  </a:moveTo>
                  <a:lnTo>
                    <a:pt x="533400" y="3587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0" name="Forme libre 39"/>
            <p:cNvSpPr/>
            <p:nvPr/>
          </p:nvSpPr>
          <p:spPr bwMode="auto">
            <a:xfrm>
              <a:off x="3592398" y="2245924"/>
              <a:ext cx="1042034" cy="364306"/>
            </a:xfrm>
            <a:custGeom>
              <a:avLst/>
              <a:gdLst>
                <a:gd name="connsiteX0" fmla="*/ 1130300 w 1130300"/>
                <a:gd name="connsiteY0" fmla="*/ 476250 h 476250"/>
                <a:gd name="connsiteX1" fmla="*/ 523875 w 1130300"/>
                <a:gd name="connsiteY1" fmla="*/ 355600 h 476250"/>
                <a:gd name="connsiteX2" fmla="*/ 200025 w 1130300"/>
                <a:gd name="connsiteY2" fmla="*/ 57150 h 476250"/>
                <a:gd name="connsiteX3" fmla="*/ 0 w 1130300"/>
                <a:gd name="connsiteY3" fmla="*/ 0 h 476250"/>
              </a:gdLst>
              <a:ahLst/>
              <a:cxnLst>
                <a:cxn ang="0">
                  <a:pos x="connsiteX0" y="connsiteY0"/>
                </a:cxn>
                <a:cxn ang="0">
                  <a:pos x="connsiteX1" y="connsiteY1"/>
                </a:cxn>
                <a:cxn ang="0">
                  <a:pos x="connsiteX2" y="connsiteY2"/>
                </a:cxn>
                <a:cxn ang="0">
                  <a:pos x="connsiteX3" y="connsiteY3"/>
                </a:cxn>
              </a:cxnLst>
              <a:rect l="l" t="t" r="r" b="b"/>
              <a:pathLst>
                <a:path w="1130300" h="476250">
                  <a:moveTo>
                    <a:pt x="1130300" y="476250"/>
                  </a:moveTo>
                  <a:lnTo>
                    <a:pt x="523875" y="355600"/>
                  </a:lnTo>
                  <a:lnTo>
                    <a:pt x="200025" y="571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1" name="Forme libre 40"/>
            <p:cNvSpPr/>
            <p:nvPr/>
          </p:nvSpPr>
          <p:spPr bwMode="auto">
            <a:xfrm>
              <a:off x="3589471" y="2282355"/>
              <a:ext cx="1036180" cy="522172"/>
            </a:xfrm>
            <a:custGeom>
              <a:avLst/>
              <a:gdLst>
                <a:gd name="connsiteX0" fmla="*/ 1123950 w 1123950"/>
                <a:gd name="connsiteY0" fmla="*/ 682625 h 682625"/>
                <a:gd name="connsiteX1" fmla="*/ 619125 w 1123950"/>
                <a:gd name="connsiteY1" fmla="*/ 184150 h 682625"/>
                <a:gd name="connsiteX2" fmla="*/ 196850 w 1123950"/>
                <a:gd name="connsiteY2" fmla="*/ 19050 h 682625"/>
                <a:gd name="connsiteX3" fmla="*/ 0 w 1123950"/>
                <a:gd name="connsiteY3" fmla="*/ 0 h 682625"/>
              </a:gdLst>
              <a:ahLst/>
              <a:cxnLst>
                <a:cxn ang="0">
                  <a:pos x="connsiteX0" y="connsiteY0"/>
                </a:cxn>
                <a:cxn ang="0">
                  <a:pos x="connsiteX1" y="connsiteY1"/>
                </a:cxn>
                <a:cxn ang="0">
                  <a:pos x="connsiteX2" y="connsiteY2"/>
                </a:cxn>
                <a:cxn ang="0">
                  <a:pos x="connsiteX3" y="connsiteY3"/>
                </a:cxn>
              </a:cxnLst>
              <a:rect l="l" t="t" r="r" b="b"/>
              <a:pathLst>
                <a:path w="1123950" h="682625">
                  <a:moveTo>
                    <a:pt x="1123950" y="682625"/>
                  </a:moveTo>
                  <a:lnTo>
                    <a:pt x="619125" y="184150"/>
                  </a:lnTo>
                  <a:lnTo>
                    <a:pt x="196850" y="190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2" name="Forme libre 41"/>
            <p:cNvSpPr/>
            <p:nvPr/>
          </p:nvSpPr>
          <p:spPr bwMode="auto">
            <a:xfrm>
              <a:off x="3598252" y="2804527"/>
              <a:ext cx="152207" cy="72861"/>
            </a:xfrm>
            <a:custGeom>
              <a:avLst/>
              <a:gdLst>
                <a:gd name="connsiteX0" fmla="*/ 165100 w 165100"/>
                <a:gd name="connsiteY0" fmla="*/ 95250 h 95250"/>
                <a:gd name="connsiteX1" fmla="*/ 0 w 165100"/>
                <a:gd name="connsiteY1" fmla="*/ 0 h 95250"/>
              </a:gdLst>
              <a:ahLst/>
              <a:cxnLst>
                <a:cxn ang="0">
                  <a:pos x="connsiteX0" y="connsiteY0"/>
                </a:cxn>
                <a:cxn ang="0">
                  <a:pos x="connsiteX1" y="connsiteY1"/>
                </a:cxn>
              </a:cxnLst>
              <a:rect l="l" t="t" r="r" b="b"/>
              <a:pathLst>
                <a:path w="165100" h="95250">
                  <a:moveTo>
                    <a:pt x="165100" y="9525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3" name="Forme libre 42"/>
            <p:cNvSpPr/>
            <p:nvPr/>
          </p:nvSpPr>
          <p:spPr bwMode="auto">
            <a:xfrm>
              <a:off x="3592398" y="2656376"/>
              <a:ext cx="163915" cy="68004"/>
            </a:xfrm>
            <a:custGeom>
              <a:avLst/>
              <a:gdLst>
                <a:gd name="connsiteX0" fmla="*/ 177800 w 177800"/>
                <a:gd name="connsiteY0" fmla="*/ 88900 h 88900"/>
                <a:gd name="connsiteX1" fmla="*/ 0 w 177800"/>
                <a:gd name="connsiteY1" fmla="*/ 0 h 88900"/>
              </a:gdLst>
              <a:ahLst/>
              <a:cxnLst>
                <a:cxn ang="0">
                  <a:pos x="connsiteX0" y="connsiteY0"/>
                </a:cxn>
                <a:cxn ang="0">
                  <a:pos x="connsiteX1" y="connsiteY1"/>
                </a:cxn>
              </a:cxnLst>
              <a:rect l="l" t="t" r="r" b="b"/>
              <a:pathLst>
                <a:path w="177800" h="88900">
                  <a:moveTo>
                    <a:pt x="177800" y="8890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4" name="Forme libre 43"/>
            <p:cNvSpPr/>
            <p:nvPr/>
          </p:nvSpPr>
          <p:spPr bwMode="auto">
            <a:xfrm>
              <a:off x="3595325" y="2583515"/>
              <a:ext cx="477111" cy="293874"/>
            </a:xfrm>
            <a:custGeom>
              <a:avLst/>
              <a:gdLst>
                <a:gd name="connsiteX0" fmla="*/ 517525 w 517525"/>
                <a:gd name="connsiteY0" fmla="*/ 384175 h 384175"/>
                <a:gd name="connsiteX1" fmla="*/ 0 w 517525"/>
                <a:gd name="connsiteY1" fmla="*/ 0 h 384175"/>
              </a:gdLst>
              <a:ahLst/>
              <a:cxnLst>
                <a:cxn ang="0">
                  <a:pos x="connsiteX0" y="connsiteY0"/>
                </a:cxn>
                <a:cxn ang="0">
                  <a:pos x="connsiteX1" y="connsiteY1"/>
                </a:cxn>
              </a:cxnLst>
              <a:rect l="l" t="t" r="r" b="b"/>
              <a:pathLst>
                <a:path w="517525" h="384175">
                  <a:moveTo>
                    <a:pt x="517525" y="38417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5" name="Forme libre 44"/>
            <p:cNvSpPr/>
            <p:nvPr/>
          </p:nvSpPr>
          <p:spPr bwMode="auto">
            <a:xfrm>
              <a:off x="3589471" y="2488795"/>
              <a:ext cx="485892" cy="284159"/>
            </a:xfrm>
            <a:custGeom>
              <a:avLst/>
              <a:gdLst>
                <a:gd name="connsiteX0" fmla="*/ 527050 w 527050"/>
                <a:gd name="connsiteY0" fmla="*/ 371475 h 371475"/>
                <a:gd name="connsiteX1" fmla="*/ 190500 w 527050"/>
                <a:gd name="connsiteY1" fmla="*/ 184150 h 371475"/>
                <a:gd name="connsiteX2" fmla="*/ 0 w 527050"/>
                <a:gd name="connsiteY2" fmla="*/ 0 h 371475"/>
              </a:gdLst>
              <a:ahLst/>
              <a:cxnLst>
                <a:cxn ang="0">
                  <a:pos x="connsiteX0" y="connsiteY0"/>
                </a:cxn>
                <a:cxn ang="0">
                  <a:pos x="connsiteX1" y="connsiteY1"/>
                </a:cxn>
                <a:cxn ang="0">
                  <a:pos x="connsiteX2" y="connsiteY2"/>
                </a:cxn>
              </a:cxnLst>
              <a:rect l="l" t="t" r="r" b="b"/>
              <a:pathLst>
                <a:path w="527050" h="371475">
                  <a:moveTo>
                    <a:pt x="527050" y="371475"/>
                  </a:moveTo>
                  <a:lnTo>
                    <a:pt x="190500" y="1841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6" name="Forme libre 45"/>
            <p:cNvSpPr/>
            <p:nvPr/>
          </p:nvSpPr>
          <p:spPr bwMode="auto">
            <a:xfrm>
              <a:off x="3589471" y="2343073"/>
              <a:ext cx="1042034" cy="364306"/>
            </a:xfrm>
            <a:custGeom>
              <a:avLst/>
              <a:gdLst>
                <a:gd name="connsiteX0" fmla="*/ 1130300 w 1130300"/>
                <a:gd name="connsiteY0" fmla="*/ 476250 h 476250"/>
                <a:gd name="connsiteX1" fmla="*/ 527050 w 1130300"/>
                <a:gd name="connsiteY1" fmla="*/ 352425 h 476250"/>
                <a:gd name="connsiteX2" fmla="*/ 190500 w 1130300"/>
                <a:gd name="connsiteY2" fmla="*/ 238125 h 476250"/>
                <a:gd name="connsiteX3" fmla="*/ 0 w 1130300"/>
                <a:gd name="connsiteY3" fmla="*/ 0 h 476250"/>
              </a:gdLst>
              <a:ahLst/>
              <a:cxnLst>
                <a:cxn ang="0">
                  <a:pos x="connsiteX0" y="connsiteY0"/>
                </a:cxn>
                <a:cxn ang="0">
                  <a:pos x="connsiteX1" y="connsiteY1"/>
                </a:cxn>
                <a:cxn ang="0">
                  <a:pos x="connsiteX2" y="connsiteY2"/>
                </a:cxn>
                <a:cxn ang="0">
                  <a:pos x="connsiteX3" y="connsiteY3"/>
                </a:cxn>
              </a:cxnLst>
              <a:rect l="l" t="t" r="r" b="b"/>
              <a:pathLst>
                <a:path w="1130300" h="476250">
                  <a:moveTo>
                    <a:pt x="1130300" y="476250"/>
                  </a:moveTo>
                  <a:lnTo>
                    <a:pt x="527050" y="352425"/>
                  </a:lnTo>
                  <a:lnTo>
                    <a:pt x="190500" y="2381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7" name="Forme libre 46"/>
            <p:cNvSpPr/>
            <p:nvPr/>
          </p:nvSpPr>
          <p:spPr bwMode="auto">
            <a:xfrm>
              <a:off x="3592398" y="2243496"/>
              <a:ext cx="1027399" cy="631464"/>
            </a:xfrm>
            <a:custGeom>
              <a:avLst/>
              <a:gdLst>
                <a:gd name="connsiteX0" fmla="*/ 1114425 w 1114425"/>
                <a:gd name="connsiteY0" fmla="*/ 825500 h 825500"/>
                <a:gd name="connsiteX1" fmla="*/ 536575 w 1114425"/>
                <a:gd name="connsiteY1" fmla="*/ 120650 h 825500"/>
                <a:gd name="connsiteX2" fmla="*/ 0 w 1114425"/>
                <a:gd name="connsiteY2" fmla="*/ 0 h 825500"/>
              </a:gdLst>
              <a:ahLst/>
              <a:cxnLst>
                <a:cxn ang="0">
                  <a:pos x="connsiteX0" y="connsiteY0"/>
                </a:cxn>
                <a:cxn ang="0">
                  <a:pos x="connsiteX1" y="connsiteY1"/>
                </a:cxn>
                <a:cxn ang="0">
                  <a:pos x="connsiteX2" y="connsiteY2"/>
                </a:cxn>
              </a:cxnLst>
              <a:rect l="l" t="t" r="r" b="b"/>
              <a:pathLst>
                <a:path w="1114425" h="825500">
                  <a:moveTo>
                    <a:pt x="1114425" y="825500"/>
                  </a:moveTo>
                  <a:lnTo>
                    <a:pt x="536575" y="1206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8" name="Forme libre 47"/>
            <p:cNvSpPr/>
            <p:nvPr/>
          </p:nvSpPr>
          <p:spPr bwMode="auto">
            <a:xfrm>
              <a:off x="3592398" y="2294499"/>
              <a:ext cx="1030326" cy="578032"/>
            </a:xfrm>
            <a:custGeom>
              <a:avLst/>
              <a:gdLst>
                <a:gd name="connsiteX0" fmla="*/ 1117600 w 1117600"/>
                <a:gd name="connsiteY0" fmla="*/ 755650 h 755650"/>
                <a:gd name="connsiteX1" fmla="*/ 533400 w 1117600"/>
                <a:gd name="connsiteY1" fmla="*/ 339725 h 755650"/>
                <a:gd name="connsiteX2" fmla="*/ 187325 w 1117600"/>
                <a:gd name="connsiteY2" fmla="*/ 79375 h 755650"/>
                <a:gd name="connsiteX3" fmla="*/ 0 w 1117600"/>
                <a:gd name="connsiteY3" fmla="*/ 0 h 755650"/>
              </a:gdLst>
              <a:ahLst/>
              <a:cxnLst>
                <a:cxn ang="0">
                  <a:pos x="connsiteX0" y="connsiteY0"/>
                </a:cxn>
                <a:cxn ang="0">
                  <a:pos x="connsiteX1" y="connsiteY1"/>
                </a:cxn>
                <a:cxn ang="0">
                  <a:pos x="connsiteX2" y="connsiteY2"/>
                </a:cxn>
                <a:cxn ang="0">
                  <a:pos x="connsiteX3" y="connsiteY3"/>
                </a:cxn>
              </a:cxnLst>
              <a:rect l="l" t="t" r="r" b="b"/>
              <a:pathLst>
                <a:path w="1117600" h="755650">
                  <a:moveTo>
                    <a:pt x="1117600" y="755650"/>
                  </a:moveTo>
                  <a:lnTo>
                    <a:pt x="533400" y="339725"/>
                  </a:lnTo>
                  <a:lnTo>
                    <a:pt x="187325" y="793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49" name="Forme libre 48"/>
            <p:cNvSpPr/>
            <p:nvPr/>
          </p:nvSpPr>
          <p:spPr bwMode="auto">
            <a:xfrm>
              <a:off x="3589471" y="2384361"/>
              <a:ext cx="482965" cy="490599"/>
            </a:xfrm>
            <a:custGeom>
              <a:avLst/>
              <a:gdLst>
                <a:gd name="connsiteX0" fmla="*/ 523875 w 523875"/>
                <a:gd name="connsiteY0" fmla="*/ 641350 h 641350"/>
                <a:gd name="connsiteX1" fmla="*/ 184150 w 523875"/>
                <a:gd name="connsiteY1" fmla="*/ 339725 h 641350"/>
                <a:gd name="connsiteX2" fmla="*/ 0 w 523875"/>
                <a:gd name="connsiteY2" fmla="*/ 0 h 641350"/>
              </a:gdLst>
              <a:ahLst/>
              <a:cxnLst>
                <a:cxn ang="0">
                  <a:pos x="connsiteX0" y="connsiteY0"/>
                </a:cxn>
                <a:cxn ang="0">
                  <a:pos x="connsiteX1" y="connsiteY1"/>
                </a:cxn>
                <a:cxn ang="0">
                  <a:pos x="connsiteX2" y="connsiteY2"/>
                </a:cxn>
              </a:cxnLst>
              <a:rect l="l" t="t" r="r" b="b"/>
              <a:pathLst>
                <a:path w="523875" h="641350">
                  <a:moveTo>
                    <a:pt x="523875" y="641350"/>
                  </a:moveTo>
                  <a:lnTo>
                    <a:pt x="184150" y="3397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0" name="Forme libre 49"/>
            <p:cNvSpPr/>
            <p:nvPr/>
          </p:nvSpPr>
          <p:spPr bwMode="auto">
            <a:xfrm>
              <a:off x="3589471" y="2435364"/>
              <a:ext cx="482965" cy="296302"/>
            </a:xfrm>
            <a:custGeom>
              <a:avLst/>
              <a:gdLst>
                <a:gd name="connsiteX0" fmla="*/ 523875 w 523875"/>
                <a:gd name="connsiteY0" fmla="*/ 387350 h 387350"/>
                <a:gd name="connsiteX1" fmla="*/ 193675 w 523875"/>
                <a:gd name="connsiteY1" fmla="*/ 0 h 387350"/>
                <a:gd name="connsiteX2" fmla="*/ 0 w 523875"/>
                <a:gd name="connsiteY2" fmla="*/ 28575 h 387350"/>
              </a:gdLst>
              <a:ahLst/>
              <a:cxnLst>
                <a:cxn ang="0">
                  <a:pos x="connsiteX0" y="connsiteY0"/>
                </a:cxn>
                <a:cxn ang="0">
                  <a:pos x="connsiteX1" y="connsiteY1"/>
                </a:cxn>
                <a:cxn ang="0">
                  <a:pos x="connsiteX2" y="connsiteY2"/>
                </a:cxn>
              </a:cxnLst>
              <a:rect l="l" t="t" r="r" b="b"/>
              <a:pathLst>
                <a:path w="523875" h="387350">
                  <a:moveTo>
                    <a:pt x="523875" y="387350"/>
                  </a:moveTo>
                  <a:lnTo>
                    <a:pt x="193675" y="0"/>
                  </a:lnTo>
                  <a:lnTo>
                    <a:pt x="0" y="2857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 name="Forme libre 50"/>
            <p:cNvSpPr/>
            <p:nvPr/>
          </p:nvSpPr>
          <p:spPr bwMode="auto">
            <a:xfrm>
              <a:off x="3592398" y="2345501"/>
              <a:ext cx="485892" cy="337590"/>
            </a:xfrm>
            <a:custGeom>
              <a:avLst/>
              <a:gdLst>
                <a:gd name="connsiteX0" fmla="*/ 527050 w 527050"/>
                <a:gd name="connsiteY0" fmla="*/ 441325 h 441325"/>
                <a:gd name="connsiteX1" fmla="*/ 180975 w 527050"/>
                <a:gd name="connsiteY1" fmla="*/ 273050 h 441325"/>
                <a:gd name="connsiteX2" fmla="*/ 0 w 527050"/>
                <a:gd name="connsiteY2" fmla="*/ 0 h 441325"/>
              </a:gdLst>
              <a:ahLst/>
              <a:cxnLst>
                <a:cxn ang="0">
                  <a:pos x="connsiteX0" y="connsiteY0"/>
                </a:cxn>
                <a:cxn ang="0">
                  <a:pos x="connsiteX1" y="connsiteY1"/>
                </a:cxn>
                <a:cxn ang="0">
                  <a:pos x="connsiteX2" y="connsiteY2"/>
                </a:cxn>
              </a:cxnLst>
              <a:rect l="l" t="t" r="r" b="b"/>
              <a:pathLst>
                <a:path w="527050" h="441325">
                  <a:moveTo>
                    <a:pt x="527050" y="441325"/>
                  </a:moveTo>
                  <a:lnTo>
                    <a:pt x="180975" y="2730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2" name="Forme libre 51"/>
            <p:cNvSpPr/>
            <p:nvPr/>
          </p:nvSpPr>
          <p:spPr bwMode="auto">
            <a:xfrm>
              <a:off x="3592398" y="2350359"/>
              <a:ext cx="485892" cy="272015"/>
            </a:xfrm>
            <a:custGeom>
              <a:avLst/>
              <a:gdLst>
                <a:gd name="connsiteX0" fmla="*/ 527050 w 527050"/>
                <a:gd name="connsiteY0" fmla="*/ 355600 h 355600"/>
                <a:gd name="connsiteX1" fmla="*/ 196850 w 527050"/>
                <a:gd name="connsiteY1" fmla="*/ 53975 h 355600"/>
                <a:gd name="connsiteX2" fmla="*/ 0 w 527050"/>
                <a:gd name="connsiteY2" fmla="*/ 0 h 355600"/>
              </a:gdLst>
              <a:ahLst/>
              <a:cxnLst>
                <a:cxn ang="0">
                  <a:pos x="connsiteX0" y="connsiteY0"/>
                </a:cxn>
                <a:cxn ang="0">
                  <a:pos x="connsiteX1" y="connsiteY1"/>
                </a:cxn>
                <a:cxn ang="0">
                  <a:pos x="connsiteX2" y="connsiteY2"/>
                </a:cxn>
              </a:cxnLst>
              <a:rect l="l" t="t" r="r" b="b"/>
              <a:pathLst>
                <a:path w="527050" h="355600">
                  <a:moveTo>
                    <a:pt x="527050" y="355600"/>
                  </a:moveTo>
                  <a:lnTo>
                    <a:pt x="196850" y="539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3" name="Forme libre 52"/>
            <p:cNvSpPr/>
            <p:nvPr/>
          </p:nvSpPr>
          <p:spPr bwMode="auto">
            <a:xfrm>
              <a:off x="3586543" y="2267783"/>
              <a:ext cx="494674" cy="398308"/>
            </a:xfrm>
            <a:custGeom>
              <a:avLst/>
              <a:gdLst>
                <a:gd name="connsiteX0" fmla="*/ 536575 w 536575"/>
                <a:gd name="connsiteY0" fmla="*/ 520700 h 520700"/>
                <a:gd name="connsiteX1" fmla="*/ 190500 w 536575"/>
                <a:gd name="connsiteY1" fmla="*/ 301625 h 520700"/>
                <a:gd name="connsiteX2" fmla="*/ 0 w 536575"/>
                <a:gd name="connsiteY2" fmla="*/ 0 h 520700"/>
              </a:gdLst>
              <a:ahLst/>
              <a:cxnLst>
                <a:cxn ang="0">
                  <a:pos x="connsiteX0" y="connsiteY0"/>
                </a:cxn>
                <a:cxn ang="0">
                  <a:pos x="connsiteX1" y="connsiteY1"/>
                </a:cxn>
                <a:cxn ang="0">
                  <a:pos x="connsiteX2" y="connsiteY2"/>
                </a:cxn>
              </a:cxnLst>
              <a:rect l="l" t="t" r="r" b="b"/>
              <a:pathLst>
                <a:path w="536575" h="520700">
                  <a:moveTo>
                    <a:pt x="536575" y="520700"/>
                  </a:moveTo>
                  <a:lnTo>
                    <a:pt x="190500" y="3016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4" name="Forme libre 53"/>
            <p:cNvSpPr/>
            <p:nvPr/>
          </p:nvSpPr>
          <p:spPr bwMode="auto">
            <a:xfrm>
              <a:off x="3589471" y="2379503"/>
              <a:ext cx="491746" cy="347305"/>
            </a:xfrm>
            <a:custGeom>
              <a:avLst/>
              <a:gdLst>
                <a:gd name="connsiteX0" fmla="*/ 533400 w 533400"/>
                <a:gd name="connsiteY0" fmla="*/ 454025 h 454025"/>
                <a:gd name="connsiteX1" fmla="*/ 190500 w 533400"/>
                <a:gd name="connsiteY1" fmla="*/ 12700 h 454025"/>
                <a:gd name="connsiteX2" fmla="*/ 0 w 533400"/>
                <a:gd name="connsiteY2" fmla="*/ 0 h 454025"/>
              </a:gdLst>
              <a:ahLst/>
              <a:cxnLst>
                <a:cxn ang="0">
                  <a:pos x="connsiteX0" y="connsiteY0"/>
                </a:cxn>
                <a:cxn ang="0">
                  <a:pos x="connsiteX1" y="connsiteY1"/>
                </a:cxn>
                <a:cxn ang="0">
                  <a:pos x="connsiteX2" y="connsiteY2"/>
                </a:cxn>
              </a:cxnLst>
              <a:rect l="l" t="t" r="r" b="b"/>
              <a:pathLst>
                <a:path w="533400" h="454025">
                  <a:moveTo>
                    <a:pt x="533400" y="454025"/>
                  </a:moveTo>
                  <a:lnTo>
                    <a:pt x="190500" y="127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8" name="Forme libre 57"/>
            <p:cNvSpPr/>
            <p:nvPr/>
          </p:nvSpPr>
          <p:spPr bwMode="auto">
            <a:xfrm>
              <a:off x="3589471" y="2330929"/>
              <a:ext cx="181478" cy="19430"/>
            </a:xfrm>
            <a:custGeom>
              <a:avLst/>
              <a:gdLst>
                <a:gd name="connsiteX0" fmla="*/ 196850 w 196850"/>
                <a:gd name="connsiteY0" fmla="*/ 25400 h 25400"/>
                <a:gd name="connsiteX1" fmla="*/ 0 w 196850"/>
                <a:gd name="connsiteY1" fmla="*/ 0 h 25400"/>
              </a:gdLst>
              <a:ahLst/>
              <a:cxnLst>
                <a:cxn ang="0">
                  <a:pos x="connsiteX0" y="connsiteY0"/>
                </a:cxn>
                <a:cxn ang="0">
                  <a:pos x="connsiteX1" y="connsiteY1"/>
                </a:cxn>
              </a:cxnLst>
              <a:rect l="l" t="t" r="r" b="b"/>
              <a:pathLst>
                <a:path w="196850" h="25400">
                  <a:moveTo>
                    <a:pt x="196850" y="2540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61" name="Forme libre 60"/>
            <p:cNvSpPr/>
            <p:nvPr/>
          </p:nvSpPr>
          <p:spPr bwMode="auto">
            <a:xfrm>
              <a:off x="4913011" y="2052953"/>
              <a:ext cx="1031118" cy="828019"/>
            </a:xfrm>
            <a:custGeom>
              <a:avLst/>
              <a:gdLst>
                <a:gd name="connsiteX0" fmla="*/ 0 w 1092338"/>
                <a:gd name="connsiteY0" fmla="*/ 0 h 1161535"/>
                <a:gd name="connsiteX1" fmla="*/ 0 w 1092338"/>
                <a:gd name="connsiteY1" fmla="*/ 1161535 h 1161535"/>
                <a:gd name="connsiteX2" fmla="*/ 1092338 w 1092338"/>
                <a:gd name="connsiteY2" fmla="*/ 1161535 h 1161535"/>
              </a:gdLst>
              <a:ahLst/>
              <a:cxnLst>
                <a:cxn ang="0">
                  <a:pos x="connsiteX0" y="connsiteY0"/>
                </a:cxn>
                <a:cxn ang="0">
                  <a:pos x="connsiteX1" y="connsiteY1"/>
                </a:cxn>
                <a:cxn ang="0">
                  <a:pos x="connsiteX2" y="connsiteY2"/>
                </a:cxn>
              </a:cxnLst>
              <a:rect l="l" t="t" r="r" b="b"/>
              <a:pathLst>
                <a:path w="1092338" h="1161535">
                  <a:moveTo>
                    <a:pt x="0" y="0"/>
                  </a:moveTo>
                  <a:lnTo>
                    <a:pt x="0" y="1161535"/>
                  </a:lnTo>
                  <a:lnTo>
                    <a:pt x="1092338" y="116153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62" name="ZoneTexte 61"/>
            <p:cNvSpPr txBox="1"/>
            <p:nvPr/>
          </p:nvSpPr>
          <p:spPr>
            <a:xfrm>
              <a:off x="4705362" y="1975436"/>
              <a:ext cx="226723" cy="243277"/>
            </a:xfrm>
            <a:prstGeom prst="rect">
              <a:avLst/>
            </a:prstGeom>
            <a:noFill/>
          </p:spPr>
          <p:txBody>
            <a:bodyPr wrap="none" rtlCol="0">
              <a:spAutoFit/>
            </a:bodyPr>
            <a:lstStyle/>
            <a:p>
              <a:r>
                <a:rPr lang="fr-FR" sz="1200"/>
                <a:t>8</a:t>
              </a:r>
            </a:p>
          </p:txBody>
        </p:sp>
        <p:cxnSp>
          <p:nvCxnSpPr>
            <p:cNvPr id="63" name="Connecteur droit 62"/>
            <p:cNvCxnSpPr/>
            <p:nvPr/>
          </p:nvCxnSpPr>
          <p:spPr bwMode="auto">
            <a:xfrm>
              <a:off x="4865013" y="2058616"/>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4" name="ZoneTexte 63"/>
            <p:cNvSpPr txBox="1"/>
            <p:nvPr/>
          </p:nvSpPr>
          <p:spPr>
            <a:xfrm>
              <a:off x="4705362" y="2173850"/>
              <a:ext cx="226723" cy="243277"/>
            </a:xfrm>
            <a:prstGeom prst="rect">
              <a:avLst/>
            </a:prstGeom>
            <a:noFill/>
          </p:spPr>
          <p:txBody>
            <a:bodyPr wrap="none" rtlCol="0">
              <a:spAutoFit/>
            </a:bodyPr>
            <a:lstStyle/>
            <a:p>
              <a:r>
                <a:rPr lang="fr-FR" sz="1200" dirty="0"/>
                <a:t>6</a:t>
              </a:r>
            </a:p>
          </p:txBody>
        </p:sp>
        <p:cxnSp>
          <p:nvCxnSpPr>
            <p:cNvPr id="65" name="Connecteur droit 64"/>
            <p:cNvCxnSpPr/>
            <p:nvPr/>
          </p:nvCxnSpPr>
          <p:spPr bwMode="auto">
            <a:xfrm>
              <a:off x="4865013" y="2257575"/>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6" name="ZoneTexte 65"/>
            <p:cNvSpPr txBox="1"/>
            <p:nvPr/>
          </p:nvSpPr>
          <p:spPr>
            <a:xfrm>
              <a:off x="4705362" y="2384561"/>
              <a:ext cx="226723" cy="243277"/>
            </a:xfrm>
            <a:prstGeom prst="rect">
              <a:avLst/>
            </a:prstGeom>
            <a:noFill/>
          </p:spPr>
          <p:txBody>
            <a:bodyPr wrap="none" rtlCol="0">
              <a:spAutoFit/>
            </a:bodyPr>
            <a:lstStyle/>
            <a:p>
              <a:r>
                <a:rPr lang="fr-FR" sz="1200" dirty="0"/>
                <a:t>4</a:t>
              </a:r>
            </a:p>
          </p:txBody>
        </p:sp>
        <p:cxnSp>
          <p:nvCxnSpPr>
            <p:cNvPr id="67" name="Connecteur droit 66"/>
            <p:cNvCxnSpPr/>
            <p:nvPr/>
          </p:nvCxnSpPr>
          <p:spPr bwMode="auto">
            <a:xfrm>
              <a:off x="4865013" y="246774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8" name="ZoneTexte 67"/>
            <p:cNvSpPr txBox="1"/>
            <p:nvPr/>
          </p:nvSpPr>
          <p:spPr>
            <a:xfrm>
              <a:off x="4705362" y="2587601"/>
              <a:ext cx="226723" cy="243277"/>
            </a:xfrm>
            <a:prstGeom prst="rect">
              <a:avLst/>
            </a:prstGeom>
            <a:noFill/>
          </p:spPr>
          <p:txBody>
            <a:bodyPr wrap="none" rtlCol="0">
              <a:spAutoFit/>
            </a:bodyPr>
            <a:lstStyle/>
            <a:p>
              <a:r>
                <a:rPr lang="fr-FR" sz="1200" dirty="0"/>
                <a:t>2</a:t>
              </a:r>
            </a:p>
          </p:txBody>
        </p:sp>
        <p:cxnSp>
          <p:nvCxnSpPr>
            <p:cNvPr id="69" name="Connecteur droit 68"/>
            <p:cNvCxnSpPr/>
            <p:nvPr/>
          </p:nvCxnSpPr>
          <p:spPr bwMode="auto">
            <a:xfrm>
              <a:off x="4865013" y="267078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0" name="ZoneTexte 69"/>
            <p:cNvSpPr txBox="1"/>
            <p:nvPr/>
          </p:nvSpPr>
          <p:spPr>
            <a:xfrm>
              <a:off x="4705362" y="2792729"/>
              <a:ext cx="226723" cy="243277"/>
            </a:xfrm>
            <a:prstGeom prst="rect">
              <a:avLst/>
            </a:prstGeom>
            <a:noFill/>
          </p:spPr>
          <p:txBody>
            <a:bodyPr wrap="none" rtlCol="0">
              <a:spAutoFit/>
            </a:bodyPr>
            <a:lstStyle/>
            <a:p>
              <a:r>
                <a:rPr lang="fr-FR" sz="1200" dirty="0"/>
                <a:t>0</a:t>
              </a:r>
            </a:p>
          </p:txBody>
        </p:sp>
        <p:cxnSp>
          <p:nvCxnSpPr>
            <p:cNvPr id="71" name="Connecteur droit 70"/>
            <p:cNvCxnSpPr/>
            <p:nvPr/>
          </p:nvCxnSpPr>
          <p:spPr bwMode="auto">
            <a:xfrm>
              <a:off x="4865013" y="2875909"/>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2" name="ZoneTexte 71"/>
            <p:cNvSpPr txBox="1"/>
            <p:nvPr/>
          </p:nvSpPr>
          <p:spPr>
            <a:xfrm>
              <a:off x="5058690" y="1775917"/>
              <a:ext cx="830597" cy="243277"/>
            </a:xfrm>
            <a:prstGeom prst="rect">
              <a:avLst/>
            </a:prstGeom>
            <a:noFill/>
          </p:spPr>
          <p:txBody>
            <a:bodyPr wrap="none" rtlCol="0">
              <a:spAutoFit/>
            </a:bodyPr>
            <a:lstStyle/>
            <a:p>
              <a:pPr algn="ctr"/>
              <a:r>
                <a:rPr lang="fr-FR" sz="1200" b="1">
                  <a:solidFill>
                    <a:srgbClr val="0070C0"/>
                  </a:solidFill>
                  <a:latin typeface="Calibri" panose="020F0502020204030204" pitchFamily="34" charset="0"/>
                </a:rPr>
                <a:t>Dose unique</a:t>
              </a:r>
              <a:endParaRPr lang="fr-FR" sz="1200" b="1" dirty="0">
                <a:solidFill>
                  <a:srgbClr val="0070C0"/>
                </a:solidFill>
                <a:latin typeface="Calibri" panose="020F0502020204030204" pitchFamily="34" charset="0"/>
              </a:endParaRPr>
            </a:p>
          </p:txBody>
        </p:sp>
        <p:sp>
          <p:nvSpPr>
            <p:cNvPr id="73" name="ZoneTexte 72"/>
            <p:cNvSpPr txBox="1"/>
            <p:nvPr/>
          </p:nvSpPr>
          <p:spPr>
            <a:xfrm>
              <a:off x="5216599" y="2988885"/>
              <a:ext cx="405997" cy="243277"/>
            </a:xfrm>
            <a:prstGeom prst="rect">
              <a:avLst/>
            </a:prstGeom>
            <a:noFill/>
          </p:spPr>
          <p:txBody>
            <a:bodyPr wrap="none" rtlCol="0">
              <a:spAutoFit/>
            </a:bodyPr>
            <a:lstStyle/>
            <a:p>
              <a:r>
                <a:rPr lang="fr-FR" sz="1200"/>
                <a:t>Jour</a:t>
              </a:r>
              <a:endParaRPr lang="fr-FR" sz="1200" dirty="0"/>
            </a:p>
          </p:txBody>
        </p:sp>
        <p:sp>
          <p:nvSpPr>
            <p:cNvPr id="74" name="ZoneTexte 73"/>
            <p:cNvSpPr txBox="1"/>
            <p:nvPr/>
          </p:nvSpPr>
          <p:spPr>
            <a:xfrm>
              <a:off x="5282361" y="2888940"/>
              <a:ext cx="226723" cy="243277"/>
            </a:xfrm>
            <a:prstGeom prst="rect">
              <a:avLst/>
            </a:prstGeom>
            <a:noFill/>
          </p:spPr>
          <p:txBody>
            <a:bodyPr wrap="none" rtlCol="0">
              <a:spAutoFit/>
            </a:bodyPr>
            <a:lstStyle/>
            <a:p>
              <a:r>
                <a:rPr lang="fr-FR" sz="1200" dirty="0"/>
                <a:t>7</a:t>
              </a:r>
            </a:p>
          </p:txBody>
        </p:sp>
        <p:cxnSp>
          <p:nvCxnSpPr>
            <p:cNvPr id="75" name="Connecteur droit 74"/>
            <p:cNvCxnSpPr/>
            <p:nvPr/>
          </p:nvCxnSpPr>
          <p:spPr bwMode="auto">
            <a:xfrm>
              <a:off x="5394088"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6" name="ZoneTexte 75"/>
            <p:cNvSpPr txBox="1"/>
            <p:nvPr/>
          </p:nvSpPr>
          <p:spPr>
            <a:xfrm>
              <a:off x="5808485" y="2888940"/>
              <a:ext cx="298163" cy="243277"/>
            </a:xfrm>
            <a:prstGeom prst="rect">
              <a:avLst/>
            </a:prstGeom>
            <a:noFill/>
          </p:spPr>
          <p:txBody>
            <a:bodyPr wrap="none" rtlCol="0">
              <a:spAutoFit/>
            </a:bodyPr>
            <a:lstStyle/>
            <a:p>
              <a:r>
                <a:rPr lang="fr-FR" sz="1200"/>
                <a:t>14</a:t>
              </a:r>
              <a:endParaRPr lang="fr-FR" sz="1200" dirty="0"/>
            </a:p>
          </p:txBody>
        </p:sp>
        <p:cxnSp>
          <p:nvCxnSpPr>
            <p:cNvPr id="77" name="Connecteur droit 76"/>
            <p:cNvCxnSpPr/>
            <p:nvPr/>
          </p:nvCxnSpPr>
          <p:spPr bwMode="auto">
            <a:xfrm>
              <a:off x="5944129"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Forme libre 58"/>
            <p:cNvSpPr/>
            <p:nvPr/>
          </p:nvSpPr>
          <p:spPr bwMode="auto">
            <a:xfrm>
              <a:off x="4912503" y="2627232"/>
              <a:ext cx="158061" cy="255014"/>
            </a:xfrm>
            <a:custGeom>
              <a:avLst/>
              <a:gdLst>
                <a:gd name="connsiteX0" fmla="*/ 171450 w 171450"/>
                <a:gd name="connsiteY0" fmla="*/ 333375 h 333375"/>
                <a:gd name="connsiteX1" fmla="*/ 0 w 171450"/>
                <a:gd name="connsiteY1" fmla="*/ 0 h 333375"/>
                <a:gd name="connsiteX2" fmla="*/ 0 w 171450"/>
                <a:gd name="connsiteY2" fmla="*/ 0 h 333375"/>
              </a:gdLst>
              <a:ahLst/>
              <a:cxnLst>
                <a:cxn ang="0">
                  <a:pos x="connsiteX0" y="connsiteY0"/>
                </a:cxn>
                <a:cxn ang="0">
                  <a:pos x="connsiteX1" y="connsiteY1"/>
                </a:cxn>
                <a:cxn ang="0">
                  <a:pos x="connsiteX2" y="connsiteY2"/>
                </a:cxn>
              </a:cxnLst>
              <a:rect l="l" t="t" r="r" b="b"/>
              <a:pathLst>
                <a:path w="171450" h="333375">
                  <a:moveTo>
                    <a:pt x="171450" y="333375"/>
                  </a:moveTo>
                  <a:lnTo>
                    <a:pt x="0" y="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96" name="Forme libre 95"/>
            <p:cNvSpPr/>
            <p:nvPr/>
          </p:nvSpPr>
          <p:spPr bwMode="auto">
            <a:xfrm>
              <a:off x="4912503" y="2389218"/>
              <a:ext cx="1033039" cy="422595"/>
            </a:xfrm>
            <a:custGeom>
              <a:avLst/>
              <a:gdLst>
                <a:gd name="connsiteX0" fmla="*/ 1152525 w 1152525"/>
                <a:gd name="connsiteY0" fmla="*/ 552450 h 552450"/>
                <a:gd name="connsiteX1" fmla="*/ 527050 w 1152525"/>
                <a:gd name="connsiteY1" fmla="*/ 454025 h 552450"/>
                <a:gd name="connsiteX2" fmla="*/ 174625 w 1152525"/>
                <a:gd name="connsiteY2" fmla="*/ 47625 h 552450"/>
                <a:gd name="connsiteX3" fmla="*/ 0 w 1152525"/>
                <a:gd name="connsiteY3" fmla="*/ 0 h 552450"/>
              </a:gdLst>
              <a:ahLst/>
              <a:cxnLst>
                <a:cxn ang="0">
                  <a:pos x="connsiteX0" y="connsiteY0"/>
                </a:cxn>
                <a:cxn ang="0">
                  <a:pos x="connsiteX1" y="connsiteY1"/>
                </a:cxn>
                <a:cxn ang="0">
                  <a:pos x="connsiteX2" y="connsiteY2"/>
                </a:cxn>
                <a:cxn ang="0">
                  <a:pos x="connsiteX3" y="connsiteY3"/>
                </a:cxn>
              </a:cxnLst>
              <a:rect l="l" t="t" r="r" b="b"/>
              <a:pathLst>
                <a:path w="1152525" h="552450">
                  <a:moveTo>
                    <a:pt x="1152525" y="552450"/>
                  </a:moveTo>
                  <a:lnTo>
                    <a:pt x="527050" y="454025"/>
                  </a:lnTo>
                  <a:lnTo>
                    <a:pt x="174625" y="476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97" name="Forme libre 96"/>
            <p:cNvSpPr/>
            <p:nvPr/>
          </p:nvSpPr>
          <p:spPr bwMode="auto">
            <a:xfrm>
              <a:off x="4909576" y="2585943"/>
              <a:ext cx="158061" cy="194297"/>
            </a:xfrm>
            <a:custGeom>
              <a:avLst/>
              <a:gdLst>
                <a:gd name="connsiteX0" fmla="*/ 171450 w 171450"/>
                <a:gd name="connsiteY0" fmla="*/ 254000 h 254000"/>
                <a:gd name="connsiteX1" fmla="*/ 0 w 171450"/>
                <a:gd name="connsiteY1" fmla="*/ 0 h 254000"/>
              </a:gdLst>
              <a:ahLst/>
              <a:cxnLst>
                <a:cxn ang="0">
                  <a:pos x="connsiteX0" y="connsiteY0"/>
                </a:cxn>
                <a:cxn ang="0">
                  <a:pos x="connsiteX1" y="connsiteY1"/>
                </a:cxn>
              </a:cxnLst>
              <a:rect l="l" t="t" r="r" b="b"/>
              <a:pathLst>
                <a:path w="171450" h="254000">
                  <a:moveTo>
                    <a:pt x="171450" y="25400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98" name="Forme libre 97"/>
            <p:cNvSpPr/>
            <p:nvPr/>
          </p:nvSpPr>
          <p:spPr bwMode="auto">
            <a:xfrm>
              <a:off x="4915430" y="2513082"/>
              <a:ext cx="152207" cy="216155"/>
            </a:xfrm>
            <a:custGeom>
              <a:avLst/>
              <a:gdLst>
                <a:gd name="connsiteX0" fmla="*/ 165100 w 165100"/>
                <a:gd name="connsiteY0" fmla="*/ 282575 h 282575"/>
                <a:gd name="connsiteX1" fmla="*/ 0 w 165100"/>
                <a:gd name="connsiteY1" fmla="*/ 0 h 282575"/>
              </a:gdLst>
              <a:ahLst/>
              <a:cxnLst>
                <a:cxn ang="0">
                  <a:pos x="connsiteX0" y="connsiteY0"/>
                </a:cxn>
                <a:cxn ang="0">
                  <a:pos x="connsiteX1" y="connsiteY1"/>
                </a:cxn>
              </a:cxnLst>
              <a:rect l="l" t="t" r="r" b="b"/>
              <a:pathLst>
                <a:path w="165100" h="282575">
                  <a:moveTo>
                    <a:pt x="165100" y="28257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99" name="Forme libre 98"/>
            <p:cNvSpPr/>
            <p:nvPr/>
          </p:nvSpPr>
          <p:spPr bwMode="auto">
            <a:xfrm>
              <a:off x="4912503" y="2588372"/>
              <a:ext cx="482965" cy="191868"/>
            </a:xfrm>
            <a:custGeom>
              <a:avLst/>
              <a:gdLst>
                <a:gd name="connsiteX0" fmla="*/ 523875 w 523875"/>
                <a:gd name="connsiteY0" fmla="*/ 250825 h 250825"/>
                <a:gd name="connsiteX1" fmla="*/ 174625 w 523875"/>
                <a:gd name="connsiteY1" fmla="*/ 25400 h 250825"/>
                <a:gd name="connsiteX2" fmla="*/ 0 w 523875"/>
                <a:gd name="connsiteY2" fmla="*/ 0 h 250825"/>
              </a:gdLst>
              <a:ahLst/>
              <a:cxnLst>
                <a:cxn ang="0">
                  <a:pos x="connsiteX0" y="connsiteY0"/>
                </a:cxn>
                <a:cxn ang="0">
                  <a:pos x="connsiteX1" y="connsiteY1"/>
                </a:cxn>
                <a:cxn ang="0">
                  <a:pos x="connsiteX2" y="connsiteY2"/>
                </a:cxn>
              </a:cxnLst>
              <a:rect l="l" t="t" r="r" b="b"/>
              <a:pathLst>
                <a:path w="523875" h="250825">
                  <a:moveTo>
                    <a:pt x="523875" y="250825"/>
                  </a:moveTo>
                  <a:lnTo>
                    <a:pt x="174625" y="254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1" name="Forme libre 100"/>
            <p:cNvSpPr/>
            <p:nvPr/>
          </p:nvSpPr>
          <p:spPr bwMode="auto">
            <a:xfrm>
              <a:off x="4912503" y="2381932"/>
              <a:ext cx="488819" cy="366735"/>
            </a:xfrm>
            <a:custGeom>
              <a:avLst/>
              <a:gdLst>
                <a:gd name="connsiteX0" fmla="*/ 530225 w 530225"/>
                <a:gd name="connsiteY0" fmla="*/ 479425 h 479425"/>
                <a:gd name="connsiteX1" fmla="*/ 171450 w 530225"/>
                <a:gd name="connsiteY1" fmla="*/ 247650 h 479425"/>
                <a:gd name="connsiteX2" fmla="*/ 0 w 530225"/>
                <a:gd name="connsiteY2" fmla="*/ 0 h 479425"/>
              </a:gdLst>
              <a:ahLst/>
              <a:cxnLst>
                <a:cxn ang="0">
                  <a:pos x="connsiteX0" y="connsiteY0"/>
                </a:cxn>
                <a:cxn ang="0">
                  <a:pos x="connsiteX1" y="connsiteY1"/>
                </a:cxn>
                <a:cxn ang="0">
                  <a:pos x="connsiteX2" y="connsiteY2"/>
                </a:cxn>
              </a:cxnLst>
              <a:rect l="l" t="t" r="r" b="b"/>
              <a:pathLst>
                <a:path w="530225" h="479425">
                  <a:moveTo>
                    <a:pt x="530225" y="479425"/>
                  </a:moveTo>
                  <a:lnTo>
                    <a:pt x="171450" y="2476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2" name="Forme libre 101"/>
            <p:cNvSpPr/>
            <p:nvPr/>
          </p:nvSpPr>
          <p:spPr bwMode="auto">
            <a:xfrm>
              <a:off x="4912503" y="2294499"/>
              <a:ext cx="1033039" cy="201583"/>
            </a:xfrm>
            <a:custGeom>
              <a:avLst/>
              <a:gdLst>
                <a:gd name="connsiteX0" fmla="*/ 1152525 w 1152525"/>
                <a:gd name="connsiteY0" fmla="*/ 263525 h 263525"/>
                <a:gd name="connsiteX1" fmla="*/ 527050 w 1152525"/>
                <a:gd name="connsiteY1" fmla="*/ 31750 h 263525"/>
                <a:gd name="connsiteX2" fmla="*/ 168275 w 1152525"/>
                <a:gd name="connsiteY2" fmla="*/ 0 h 263525"/>
                <a:gd name="connsiteX3" fmla="*/ 0 w 1152525"/>
                <a:gd name="connsiteY3" fmla="*/ 6350 h 263525"/>
              </a:gdLst>
              <a:ahLst/>
              <a:cxnLst>
                <a:cxn ang="0">
                  <a:pos x="connsiteX0" y="connsiteY0"/>
                </a:cxn>
                <a:cxn ang="0">
                  <a:pos x="connsiteX1" y="connsiteY1"/>
                </a:cxn>
                <a:cxn ang="0">
                  <a:pos x="connsiteX2" y="connsiteY2"/>
                </a:cxn>
                <a:cxn ang="0">
                  <a:pos x="connsiteX3" y="connsiteY3"/>
                </a:cxn>
              </a:cxnLst>
              <a:rect l="l" t="t" r="r" b="b"/>
              <a:pathLst>
                <a:path w="1152525" h="263525">
                  <a:moveTo>
                    <a:pt x="1152525" y="263525"/>
                  </a:moveTo>
                  <a:lnTo>
                    <a:pt x="527050" y="31750"/>
                  </a:lnTo>
                  <a:lnTo>
                    <a:pt x="168275" y="0"/>
                  </a:lnTo>
                  <a:lnTo>
                    <a:pt x="0" y="635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3" name="Forme libre 102"/>
            <p:cNvSpPr/>
            <p:nvPr/>
          </p:nvSpPr>
          <p:spPr bwMode="auto">
            <a:xfrm>
              <a:off x="4915430" y="2396504"/>
              <a:ext cx="1030112" cy="352163"/>
            </a:xfrm>
            <a:custGeom>
              <a:avLst/>
              <a:gdLst>
                <a:gd name="connsiteX0" fmla="*/ 1149350 w 1149350"/>
                <a:gd name="connsiteY0" fmla="*/ 460375 h 460375"/>
                <a:gd name="connsiteX1" fmla="*/ 530225 w 1149350"/>
                <a:gd name="connsiteY1" fmla="*/ 206375 h 460375"/>
                <a:gd name="connsiteX2" fmla="*/ 168275 w 1149350"/>
                <a:gd name="connsiteY2" fmla="*/ 107950 h 460375"/>
                <a:gd name="connsiteX3" fmla="*/ 0 w 1149350"/>
                <a:gd name="connsiteY3" fmla="*/ 0 h 460375"/>
              </a:gdLst>
              <a:ahLst/>
              <a:cxnLst>
                <a:cxn ang="0">
                  <a:pos x="connsiteX0" y="connsiteY0"/>
                </a:cxn>
                <a:cxn ang="0">
                  <a:pos x="connsiteX1" y="connsiteY1"/>
                </a:cxn>
                <a:cxn ang="0">
                  <a:pos x="connsiteX2" y="connsiteY2"/>
                </a:cxn>
                <a:cxn ang="0">
                  <a:pos x="connsiteX3" y="connsiteY3"/>
                </a:cxn>
              </a:cxnLst>
              <a:rect l="l" t="t" r="r" b="b"/>
              <a:pathLst>
                <a:path w="1149350" h="460375">
                  <a:moveTo>
                    <a:pt x="1149350" y="460375"/>
                  </a:moveTo>
                  <a:lnTo>
                    <a:pt x="530225" y="206375"/>
                  </a:lnTo>
                  <a:lnTo>
                    <a:pt x="168275" y="1079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4" name="Forme libre 103"/>
            <p:cNvSpPr/>
            <p:nvPr/>
          </p:nvSpPr>
          <p:spPr bwMode="auto">
            <a:xfrm>
              <a:off x="4915431" y="2260497"/>
              <a:ext cx="1030112" cy="374021"/>
            </a:xfrm>
            <a:custGeom>
              <a:avLst/>
              <a:gdLst>
                <a:gd name="connsiteX0" fmla="*/ 1146175 w 1146175"/>
                <a:gd name="connsiteY0" fmla="*/ 488950 h 488950"/>
                <a:gd name="connsiteX1" fmla="*/ 1146175 w 1146175"/>
                <a:gd name="connsiteY1" fmla="*/ 488950 h 488950"/>
                <a:gd name="connsiteX2" fmla="*/ 520700 w 1146175"/>
                <a:gd name="connsiteY2" fmla="*/ 279400 h 488950"/>
                <a:gd name="connsiteX3" fmla="*/ 158750 w 1146175"/>
                <a:gd name="connsiteY3" fmla="*/ 28575 h 488950"/>
                <a:gd name="connsiteX4" fmla="*/ 0 w 1146175"/>
                <a:gd name="connsiteY4" fmla="*/ 0 h 488950"/>
                <a:gd name="connsiteX5" fmla="*/ 0 w 1146175"/>
                <a:gd name="connsiteY5" fmla="*/ 0 h 48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175" h="488950">
                  <a:moveTo>
                    <a:pt x="1146175" y="488950"/>
                  </a:moveTo>
                  <a:lnTo>
                    <a:pt x="1146175" y="488950"/>
                  </a:lnTo>
                  <a:lnTo>
                    <a:pt x="520700" y="279400"/>
                  </a:lnTo>
                  <a:lnTo>
                    <a:pt x="158750" y="28575"/>
                  </a:lnTo>
                  <a:lnTo>
                    <a:pt x="0" y="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5" name="Forme libre 104"/>
            <p:cNvSpPr/>
            <p:nvPr/>
          </p:nvSpPr>
          <p:spPr bwMode="auto">
            <a:xfrm>
              <a:off x="4918357" y="2238638"/>
              <a:ext cx="1027185" cy="303588"/>
            </a:xfrm>
            <a:custGeom>
              <a:avLst/>
              <a:gdLst>
                <a:gd name="connsiteX0" fmla="*/ 1143000 w 1143000"/>
                <a:gd name="connsiteY0" fmla="*/ 396875 h 396875"/>
                <a:gd name="connsiteX1" fmla="*/ 527050 w 1143000"/>
                <a:gd name="connsiteY1" fmla="*/ 225425 h 396875"/>
                <a:gd name="connsiteX2" fmla="*/ 158750 w 1143000"/>
                <a:gd name="connsiteY2" fmla="*/ 155575 h 396875"/>
                <a:gd name="connsiteX3" fmla="*/ 0 w 1143000"/>
                <a:gd name="connsiteY3" fmla="*/ 0 h 396875"/>
              </a:gdLst>
              <a:ahLst/>
              <a:cxnLst>
                <a:cxn ang="0">
                  <a:pos x="connsiteX0" y="connsiteY0"/>
                </a:cxn>
                <a:cxn ang="0">
                  <a:pos x="connsiteX1" y="connsiteY1"/>
                </a:cxn>
                <a:cxn ang="0">
                  <a:pos x="connsiteX2" y="connsiteY2"/>
                </a:cxn>
                <a:cxn ang="0">
                  <a:pos x="connsiteX3" y="connsiteY3"/>
                </a:cxn>
              </a:cxnLst>
              <a:rect l="l" t="t" r="r" b="b"/>
              <a:pathLst>
                <a:path w="1143000" h="396875">
                  <a:moveTo>
                    <a:pt x="1143000" y="396875"/>
                  </a:moveTo>
                  <a:lnTo>
                    <a:pt x="527050" y="225425"/>
                  </a:lnTo>
                  <a:lnTo>
                    <a:pt x="158750" y="1555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6" name="Forme libre 105"/>
            <p:cNvSpPr/>
            <p:nvPr/>
          </p:nvSpPr>
          <p:spPr bwMode="auto">
            <a:xfrm>
              <a:off x="4915430" y="2253211"/>
              <a:ext cx="1024258" cy="524601"/>
            </a:xfrm>
            <a:custGeom>
              <a:avLst/>
              <a:gdLst>
                <a:gd name="connsiteX0" fmla="*/ 1143000 w 1143000"/>
                <a:gd name="connsiteY0" fmla="*/ 685800 h 685800"/>
                <a:gd name="connsiteX1" fmla="*/ 520700 w 1143000"/>
                <a:gd name="connsiteY1" fmla="*/ 415925 h 685800"/>
                <a:gd name="connsiteX2" fmla="*/ 171450 w 1143000"/>
                <a:gd name="connsiteY2" fmla="*/ 85725 h 685800"/>
                <a:gd name="connsiteX3" fmla="*/ 111125 w 1143000"/>
                <a:gd name="connsiteY3" fmla="*/ 41275 h 685800"/>
                <a:gd name="connsiteX4" fmla="*/ 0 w 1143000"/>
                <a:gd name="connsiteY4" fmla="*/ 0 h 685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0" h="685800">
                  <a:moveTo>
                    <a:pt x="1143000" y="685800"/>
                  </a:moveTo>
                  <a:lnTo>
                    <a:pt x="520700" y="415925"/>
                  </a:lnTo>
                  <a:lnTo>
                    <a:pt x="171450" y="85725"/>
                  </a:lnTo>
                  <a:lnTo>
                    <a:pt x="111125" y="412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7" name="Forme libre 106"/>
            <p:cNvSpPr/>
            <p:nvPr/>
          </p:nvSpPr>
          <p:spPr bwMode="auto">
            <a:xfrm>
              <a:off x="4909576" y="2226495"/>
              <a:ext cx="567850" cy="451740"/>
            </a:xfrm>
            <a:custGeom>
              <a:avLst/>
              <a:gdLst>
                <a:gd name="connsiteX0" fmla="*/ 615950 w 615950"/>
                <a:gd name="connsiteY0" fmla="*/ 590550 h 590550"/>
                <a:gd name="connsiteX1" fmla="*/ 260350 w 615950"/>
                <a:gd name="connsiteY1" fmla="*/ 234950 h 590550"/>
                <a:gd name="connsiteX2" fmla="*/ 95250 w 615950"/>
                <a:gd name="connsiteY2" fmla="*/ 111125 h 590550"/>
                <a:gd name="connsiteX3" fmla="*/ 0 w 615950"/>
                <a:gd name="connsiteY3" fmla="*/ 0 h 590550"/>
              </a:gdLst>
              <a:ahLst/>
              <a:cxnLst>
                <a:cxn ang="0">
                  <a:pos x="connsiteX0" y="connsiteY0"/>
                </a:cxn>
                <a:cxn ang="0">
                  <a:pos x="connsiteX1" y="connsiteY1"/>
                </a:cxn>
                <a:cxn ang="0">
                  <a:pos x="connsiteX2" y="connsiteY2"/>
                </a:cxn>
                <a:cxn ang="0">
                  <a:pos x="connsiteX3" y="connsiteY3"/>
                </a:cxn>
              </a:cxnLst>
              <a:rect l="l" t="t" r="r" b="b"/>
              <a:pathLst>
                <a:path w="615950" h="590550">
                  <a:moveTo>
                    <a:pt x="615950" y="590550"/>
                  </a:moveTo>
                  <a:lnTo>
                    <a:pt x="260350" y="234950"/>
                  </a:lnTo>
                  <a:lnTo>
                    <a:pt x="95250" y="1111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8" name="Forme libre 107"/>
            <p:cNvSpPr/>
            <p:nvPr/>
          </p:nvSpPr>
          <p:spPr bwMode="auto">
            <a:xfrm>
              <a:off x="4909576" y="2228923"/>
              <a:ext cx="1035966" cy="296302"/>
            </a:xfrm>
            <a:custGeom>
              <a:avLst/>
              <a:gdLst>
                <a:gd name="connsiteX0" fmla="*/ 1149350 w 1149350"/>
                <a:gd name="connsiteY0" fmla="*/ 387350 h 387350"/>
                <a:gd name="connsiteX1" fmla="*/ 527050 w 1149350"/>
                <a:gd name="connsiteY1" fmla="*/ 307975 h 387350"/>
                <a:gd name="connsiteX2" fmla="*/ 177800 w 1149350"/>
                <a:gd name="connsiteY2" fmla="*/ 95250 h 387350"/>
                <a:gd name="connsiteX3" fmla="*/ 0 w 1149350"/>
                <a:gd name="connsiteY3" fmla="*/ 0 h 387350"/>
              </a:gdLst>
              <a:ahLst/>
              <a:cxnLst>
                <a:cxn ang="0">
                  <a:pos x="connsiteX0" y="connsiteY0"/>
                </a:cxn>
                <a:cxn ang="0">
                  <a:pos x="connsiteX1" y="connsiteY1"/>
                </a:cxn>
                <a:cxn ang="0">
                  <a:pos x="connsiteX2" y="connsiteY2"/>
                </a:cxn>
                <a:cxn ang="0">
                  <a:pos x="connsiteX3" y="connsiteY3"/>
                </a:cxn>
              </a:cxnLst>
              <a:rect l="l" t="t" r="r" b="b"/>
              <a:pathLst>
                <a:path w="1149350" h="387350">
                  <a:moveTo>
                    <a:pt x="1149350" y="387350"/>
                  </a:moveTo>
                  <a:lnTo>
                    <a:pt x="527050" y="307975"/>
                  </a:lnTo>
                  <a:lnTo>
                    <a:pt x="177800" y="952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09" name="Forme libre 108"/>
            <p:cNvSpPr/>
            <p:nvPr/>
          </p:nvSpPr>
          <p:spPr bwMode="auto">
            <a:xfrm>
              <a:off x="4918357" y="2194922"/>
              <a:ext cx="482965" cy="497885"/>
            </a:xfrm>
            <a:custGeom>
              <a:avLst/>
              <a:gdLst>
                <a:gd name="connsiteX0" fmla="*/ 523875 w 523875"/>
                <a:gd name="connsiteY0" fmla="*/ 650875 h 650875"/>
                <a:gd name="connsiteX1" fmla="*/ 158750 w 523875"/>
                <a:gd name="connsiteY1" fmla="*/ 368300 h 650875"/>
                <a:gd name="connsiteX2" fmla="*/ 0 w 523875"/>
                <a:gd name="connsiteY2" fmla="*/ 0 h 650875"/>
              </a:gdLst>
              <a:ahLst/>
              <a:cxnLst>
                <a:cxn ang="0">
                  <a:pos x="connsiteX0" y="connsiteY0"/>
                </a:cxn>
                <a:cxn ang="0">
                  <a:pos x="connsiteX1" y="connsiteY1"/>
                </a:cxn>
                <a:cxn ang="0">
                  <a:pos x="connsiteX2" y="connsiteY2"/>
                </a:cxn>
              </a:cxnLst>
              <a:rect l="l" t="t" r="r" b="b"/>
              <a:pathLst>
                <a:path w="523875" h="650875">
                  <a:moveTo>
                    <a:pt x="523875" y="650875"/>
                  </a:moveTo>
                  <a:lnTo>
                    <a:pt x="158750" y="3683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10" name="Forme libre 109"/>
            <p:cNvSpPr/>
            <p:nvPr/>
          </p:nvSpPr>
          <p:spPr bwMode="auto">
            <a:xfrm>
              <a:off x="4912503" y="2296927"/>
              <a:ext cx="482965" cy="318161"/>
            </a:xfrm>
            <a:custGeom>
              <a:avLst/>
              <a:gdLst>
                <a:gd name="connsiteX0" fmla="*/ 523875 w 523875"/>
                <a:gd name="connsiteY0" fmla="*/ 415925 h 415925"/>
                <a:gd name="connsiteX1" fmla="*/ 0 w 523875"/>
                <a:gd name="connsiteY1" fmla="*/ 0 h 415925"/>
              </a:gdLst>
              <a:ahLst/>
              <a:cxnLst>
                <a:cxn ang="0">
                  <a:pos x="connsiteX0" y="connsiteY0"/>
                </a:cxn>
                <a:cxn ang="0">
                  <a:pos x="connsiteX1" y="connsiteY1"/>
                </a:cxn>
              </a:cxnLst>
              <a:rect l="l" t="t" r="r" b="b"/>
              <a:pathLst>
                <a:path w="523875" h="415925">
                  <a:moveTo>
                    <a:pt x="523875" y="41592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12" name="Forme libre 111"/>
            <p:cNvSpPr/>
            <p:nvPr/>
          </p:nvSpPr>
          <p:spPr bwMode="auto">
            <a:xfrm>
              <a:off x="7563445" y="2052953"/>
              <a:ext cx="1031118" cy="828019"/>
            </a:xfrm>
            <a:custGeom>
              <a:avLst/>
              <a:gdLst>
                <a:gd name="connsiteX0" fmla="*/ 0 w 1092338"/>
                <a:gd name="connsiteY0" fmla="*/ 0 h 1161535"/>
                <a:gd name="connsiteX1" fmla="*/ 0 w 1092338"/>
                <a:gd name="connsiteY1" fmla="*/ 1161535 h 1161535"/>
                <a:gd name="connsiteX2" fmla="*/ 1092338 w 1092338"/>
                <a:gd name="connsiteY2" fmla="*/ 1161535 h 1161535"/>
              </a:gdLst>
              <a:ahLst/>
              <a:cxnLst>
                <a:cxn ang="0">
                  <a:pos x="connsiteX0" y="connsiteY0"/>
                </a:cxn>
                <a:cxn ang="0">
                  <a:pos x="connsiteX1" y="connsiteY1"/>
                </a:cxn>
                <a:cxn ang="0">
                  <a:pos x="connsiteX2" y="connsiteY2"/>
                </a:cxn>
              </a:cxnLst>
              <a:rect l="l" t="t" r="r" b="b"/>
              <a:pathLst>
                <a:path w="1092338" h="1161535">
                  <a:moveTo>
                    <a:pt x="0" y="0"/>
                  </a:moveTo>
                  <a:lnTo>
                    <a:pt x="0" y="1161535"/>
                  </a:lnTo>
                  <a:lnTo>
                    <a:pt x="1092338" y="116153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13" name="ZoneTexte 112"/>
            <p:cNvSpPr txBox="1"/>
            <p:nvPr/>
          </p:nvSpPr>
          <p:spPr>
            <a:xfrm>
              <a:off x="7355794" y="1975436"/>
              <a:ext cx="226723" cy="243277"/>
            </a:xfrm>
            <a:prstGeom prst="rect">
              <a:avLst/>
            </a:prstGeom>
            <a:noFill/>
          </p:spPr>
          <p:txBody>
            <a:bodyPr wrap="none" rtlCol="0">
              <a:spAutoFit/>
            </a:bodyPr>
            <a:lstStyle/>
            <a:p>
              <a:r>
                <a:rPr lang="fr-FR" sz="1200"/>
                <a:t>8</a:t>
              </a:r>
            </a:p>
          </p:txBody>
        </p:sp>
        <p:cxnSp>
          <p:nvCxnSpPr>
            <p:cNvPr id="114" name="Connecteur droit 113"/>
            <p:cNvCxnSpPr/>
            <p:nvPr/>
          </p:nvCxnSpPr>
          <p:spPr bwMode="auto">
            <a:xfrm>
              <a:off x="7515447" y="2058616"/>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5" name="ZoneTexte 114"/>
            <p:cNvSpPr txBox="1"/>
            <p:nvPr/>
          </p:nvSpPr>
          <p:spPr>
            <a:xfrm>
              <a:off x="7355794" y="2173850"/>
              <a:ext cx="226723" cy="243277"/>
            </a:xfrm>
            <a:prstGeom prst="rect">
              <a:avLst/>
            </a:prstGeom>
            <a:noFill/>
          </p:spPr>
          <p:txBody>
            <a:bodyPr wrap="none" rtlCol="0">
              <a:spAutoFit/>
            </a:bodyPr>
            <a:lstStyle/>
            <a:p>
              <a:r>
                <a:rPr lang="fr-FR" sz="1200" dirty="0"/>
                <a:t>6</a:t>
              </a:r>
            </a:p>
          </p:txBody>
        </p:sp>
        <p:cxnSp>
          <p:nvCxnSpPr>
            <p:cNvPr id="116" name="Connecteur droit 115"/>
            <p:cNvCxnSpPr/>
            <p:nvPr/>
          </p:nvCxnSpPr>
          <p:spPr bwMode="auto">
            <a:xfrm>
              <a:off x="7515447" y="2257575"/>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7" name="ZoneTexte 116"/>
            <p:cNvSpPr txBox="1"/>
            <p:nvPr/>
          </p:nvSpPr>
          <p:spPr>
            <a:xfrm>
              <a:off x="7355794" y="2384561"/>
              <a:ext cx="226723" cy="243277"/>
            </a:xfrm>
            <a:prstGeom prst="rect">
              <a:avLst/>
            </a:prstGeom>
            <a:noFill/>
          </p:spPr>
          <p:txBody>
            <a:bodyPr wrap="none" rtlCol="0">
              <a:spAutoFit/>
            </a:bodyPr>
            <a:lstStyle/>
            <a:p>
              <a:r>
                <a:rPr lang="fr-FR" sz="1200" dirty="0"/>
                <a:t>4</a:t>
              </a:r>
            </a:p>
          </p:txBody>
        </p:sp>
        <p:cxnSp>
          <p:nvCxnSpPr>
            <p:cNvPr id="118" name="Connecteur droit 117"/>
            <p:cNvCxnSpPr/>
            <p:nvPr/>
          </p:nvCxnSpPr>
          <p:spPr bwMode="auto">
            <a:xfrm>
              <a:off x="7515447" y="246774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9" name="ZoneTexte 118"/>
            <p:cNvSpPr txBox="1"/>
            <p:nvPr/>
          </p:nvSpPr>
          <p:spPr>
            <a:xfrm>
              <a:off x="7355794" y="2587601"/>
              <a:ext cx="226723" cy="243277"/>
            </a:xfrm>
            <a:prstGeom prst="rect">
              <a:avLst/>
            </a:prstGeom>
            <a:noFill/>
          </p:spPr>
          <p:txBody>
            <a:bodyPr wrap="none" rtlCol="0">
              <a:spAutoFit/>
            </a:bodyPr>
            <a:lstStyle/>
            <a:p>
              <a:r>
                <a:rPr lang="fr-FR" sz="1200" dirty="0"/>
                <a:t>2</a:t>
              </a:r>
            </a:p>
          </p:txBody>
        </p:sp>
        <p:cxnSp>
          <p:nvCxnSpPr>
            <p:cNvPr id="120" name="Connecteur droit 119"/>
            <p:cNvCxnSpPr/>
            <p:nvPr/>
          </p:nvCxnSpPr>
          <p:spPr bwMode="auto">
            <a:xfrm>
              <a:off x="7515447" y="267078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1" name="ZoneTexte 120"/>
            <p:cNvSpPr txBox="1"/>
            <p:nvPr/>
          </p:nvSpPr>
          <p:spPr>
            <a:xfrm>
              <a:off x="7355794" y="2792729"/>
              <a:ext cx="226723" cy="243277"/>
            </a:xfrm>
            <a:prstGeom prst="rect">
              <a:avLst/>
            </a:prstGeom>
            <a:noFill/>
          </p:spPr>
          <p:txBody>
            <a:bodyPr wrap="none" rtlCol="0">
              <a:spAutoFit/>
            </a:bodyPr>
            <a:lstStyle/>
            <a:p>
              <a:r>
                <a:rPr lang="fr-FR" sz="1200" dirty="0"/>
                <a:t>0</a:t>
              </a:r>
            </a:p>
          </p:txBody>
        </p:sp>
        <p:cxnSp>
          <p:nvCxnSpPr>
            <p:cNvPr id="122" name="Connecteur droit 121"/>
            <p:cNvCxnSpPr/>
            <p:nvPr/>
          </p:nvCxnSpPr>
          <p:spPr bwMode="auto">
            <a:xfrm>
              <a:off x="7515447" y="2875909"/>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3" name="ZoneTexte 122"/>
            <p:cNvSpPr txBox="1"/>
            <p:nvPr/>
          </p:nvSpPr>
          <p:spPr>
            <a:xfrm>
              <a:off x="7795302" y="1775917"/>
              <a:ext cx="558314" cy="243277"/>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3 doses</a:t>
              </a:r>
            </a:p>
          </p:txBody>
        </p:sp>
        <p:sp>
          <p:nvSpPr>
            <p:cNvPr id="124" name="ZoneTexte 123"/>
            <p:cNvSpPr txBox="1"/>
            <p:nvPr/>
          </p:nvSpPr>
          <p:spPr>
            <a:xfrm>
              <a:off x="7867032" y="2988885"/>
              <a:ext cx="405997" cy="243277"/>
            </a:xfrm>
            <a:prstGeom prst="rect">
              <a:avLst/>
            </a:prstGeom>
            <a:noFill/>
          </p:spPr>
          <p:txBody>
            <a:bodyPr wrap="none" rtlCol="0">
              <a:spAutoFit/>
            </a:bodyPr>
            <a:lstStyle/>
            <a:p>
              <a:r>
                <a:rPr lang="fr-FR" sz="1200"/>
                <a:t>Jour</a:t>
              </a:r>
              <a:endParaRPr lang="fr-FR" sz="1200" dirty="0"/>
            </a:p>
          </p:txBody>
        </p:sp>
        <p:sp>
          <p:nvSpPr>
            <p:cNvPr id="125" name="ZoneTexte 124"/>
            <p:cNvSpPr txBox="1"/>
            <p:nvPr/>
          </p:nvSpPr>
          <p:spPr>
            <a:xfrm>
              <a:off x="7932797" y="2888940"/>
              <a:ext cx="226723" cy="243277"/>
            </a:xfrm>
            <a:prstGeom prst="rect">
              <a:avLst/>
            </a:prstGeom>
            <a:noFill/>
          </p:spPr>
          <p:txBody>
            <a:bodyPr wrap="none" rtlCol="0">
              <a:spAutoFit/>
            </a:bodyPr>
            <a:lstStyle/>
            <a:p>
              <a:r>
                <a:rPr lang="fr-FR" sz="1200" dirty="0"/>
                <a:t>7</a:t>
              </a:r>
            </a:p>
          </p:txBody>
        </p:sp>
        <p:cxnSp>
          <p:nvCxnSpPr>
            <p:cNvPr id="126" name="Connecteur droit 125"/>
            <p:cNvCxnSpPr/>
            <p:nvPr/>
          </p:nvCxnSpPr>
          <p:spPr bwMode="auto">
            <a:xfrm>
              <a:off x="8044522"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7" name="ZoneTexte 126"/>
            <p:cNvSpPr txBox="1"/>
            <p:nvPr/>
          </p:nvSpPr>
          <p:spPr>
            <a:xfrm>
              <a:off x="8458920" y="2888940"/>
              <a:ext cx="298163" cy="243277"/>
            </a:xfrm>
            <a:prstGeom prst="rect">
              <a:avLst/>
            </a:prstGeom>
            <a:noFill/>
          </p:spPr>
          <p:txBody>
            <a:bodyPr wrap="none" rtlCol="0">
              <a:spAutoFit/>
            </a:bodyPr>
            <a:lstStyle/>
            <a:p>
              <a:r>
                <a:rPr lang="fr-FR" sz="1200"/>
                <a:t>14</a:t>
              </a:r>
              <a:endParaRPr lang="fr-FR" sz="1200" dirty="0"/>
            </a:p>
          </p:txBody>
        </p:sp>
        <p:cxnSp>
          <p:nvCxnSpPr>
            <p:cNvPr id="128" name="Connecteur droit 127"/>
            <p:cNvCxnSpPr/>
            <p:nvPr/>
          </p:nvCxnSpPr>
          <p:spPr bwMode="auto">
            <a:xfrm>
              <a:off x="8594564"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59" name="Forme libre 158"/>
            <p:cNvSpPr/>
            <p:nvPr/>
          </p:nvSpPr>
          <p:spPr bwMode="auto">
            <a:xfrm>
              <a:off x="6237596" y="2052953"/>
              <a:ext cx="1031118" cy="828019"/>
            </a:xfrm>
            <a:custGeom>
              <a:avLst/>
              <a:gdLst>
                <a:gd name="connsiteX0" fmla="*/ 0 w 1092338"/>
                <a:gd name="connsiteY0" fmla="*/ 0 h 1161535"/>
                <a:gd name="connsiteX1" fmla="*/ 0 w 1092338"/>
                <a:gd name="connsiteY1" fmla="*/ 1161535 h 1161535"/>
                <a:gd name="connsiteX2" fmla="*/ 1092338 w 1092338"/>
                <a:gd name="connsiteY2" fmla="*/ 1161535 h 1161535"/>
              </a:gdLst>
              <a:ahLst/>
              <a:cxnLst>
                <a:cxn ang="0">
                  <a:pos x="connsiteX0" y="connsiteY0"/>
                </a:cxn>
                <a:cxn ang="0">
                  <a:pos x="connsiteX1" y="connsiteY1"/>
                </a:cxn>
                <a:cxn ang="0">
                  <a:pos x="connsiteX2" y="connsiteY2"/>
                </a:cxn>
              </a:cxnLst>
              <a:rect l="l" t="t" r="r" b="b"/>
              <a:pathLst>
                <a:path w="1092338" h="1161535">
                  <a:moveTo>
                    <a:pt x="0" y="0"/>
                  </a:moveTo>
                  <a:lnTo>
                    <a:pt x="0" y="1161535"/>
                  </a:lnTo>
                  <a:lnTo>
                    <a:pt x="1092338" y="116153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60" name="ZoneTexte 159"/>
            <p:cNvSpPr txBox="1"/>
            <p:nvPr/>
          </p:nvSpPr>
          <p:spPr>
            <a:xfrm>
              <a:off x="6029945" y="1975436"/>
              <a:ext cx="226723" cy="243277"/>
            </a:xfrm>
            <a:prstGeom prst="rect">
              <a:avLst/>
            </a:prstGeom>
            <a:noFill/>
          </p:spPr>
          <p:txBody>
            <a:bodyPr wrap="none" rtlCol="0">
              <a:spAutoFit/>
            </a:bodyPr>
            <a:lstStyle/>
            <a:p>
              <a:r>
                <a:rPr lang="fr-FR" sz="1200"/>
                <a:t>8</a:t>
              </a:r>
            </a:p>
          </p:txBody>
        </p:sp>
        <p:cxnSp>
          <p:nvCxnSpPr>
            <p:cNvPr id="161" name="Connecteur droit 160"/>
            <p:cNvCxnSpPr/>
            <p:nvPr/>
          </p:nvCxnSpPr>
          <p:spPr bwMode="auto">
            <a:xfrm>
              <a:off x="6189599" y="2058616"/>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2" name="ZoneTexte 161"/>
            <p:cNvSpPr txBox="1"/>
            <p:nvPr/>
          </p:nvSpPr>
          <p:spPr>
            <a:xfrm>
              <a:off x="6029945" y="2173850"/>
              <a:ext cx="226723" cy="243277"/>
            </a:xfrm>
            <a:prstGeom prst="rect">
              <a:avLst/>
            </a:prstGeom>
            <a:noFill/>
          </p:spPr>
          <p:txBody>
            <a:bodyPr wrap="none" rtlCol="0">
              <a:spAutoFit/>
            </a:bodyPr>
            <a:lstStyle/>
            <a:p>
              <a:r>
                <a:rPr lang="fr-FR" sz="1200" dirty="0"/>
                <a:t>6</a:t>
              </a:r>
            </a:p>
          </p:txBody>
        </p:sp>
        <p:cxnSp>
          <p:nvCxnSpPr>
            <p:cNvPr id="163" name="Connecteur droit 162"/>
            <p:cNvCxnSpPr/>
            <p:nvPr/>
          </p:nvCxnSpPr>
          <p:spPr bwMode="auto">
            <a:xfrm>
              <a:off x="6189599" y="2257575"/>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4" name="ZoneTexte 163"/>
            <p:cNvSpPr txBox="1"/>
            <p:nvPr/>
          </p:nvSpPr>
          <p:spPr>
            <a:xfrm>
              <a:off x="6029945" y="2384561"/>
              <a:ext cx="226723" cy="243277"/>
            </a:xfrm>
            <a:prstGeom prst="rect">
              <a:avLst/>
            </a:prstGeom>
            <a:noFill/>
          </p:spPr>
          <p:txBody>
            <a:bodyPr wrap="none" rtlCol="0">
              <a:spAutoFit/>
            </a:bodyPr>
            <a:lstStyle/>
            <a:p>
              <a:r>
                <a:rPr lang="fr-FR" sz="1200" dirty="0"/>
                <a:t>4</a:t>
              </a:r>
            </a:p>
          </p:txBody>
        </p:sp>
        <p:cxnSp>
          <p:nvCxnSpPr>
            <p:cNvPr id="165" name="Connecteur droit 164"/>
            <p:cNvCxnSpPr/>
            <p:nvPr/>
          </p:nvCxnSpPr>
          <p:spPr bwMode="auto">
            <a:xfrm>
              <a:off x="6189599" y="246774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6" name="ZoneTexte 165"/>
            <p:cNvSpPr txBox="1"/>
            <p:nvPr/>
          </p:nvSpPr>
          <p:spPr>
            <a:xfrm>
              <a:off x="6029945" y="2587601"/>
              <a:ext cx="226723" cy="243277"/>
            </a:xfrm>
            <a:prstGeom prst="rect">
              <a:avLst/>
            </a:prstGeom>
            <a:noFill/>
          </p:spPr>
          <p:txBody>
            <a:bodyPr wrap="none" rtlCol="0">
              <a:spAutoFit/>
            </a:bodyPr>
            <a:lstStyle/>
            <a:p>
              <a:r>
                <a:rPr lang="fr-FR" sz="1200" dirty="0"/>
                <a:t>2</a:t>
              </a:r>
            </a:p>
          </p:txBody>
        </p:sp>
        <p:cxnSp>
          <p:nvCxnSpPr>
            <p:cNvPr id="167" name="Connecteur droit 166"/>
            <p:cNvCxnSpPr/>
            <p:nvPr/>
          </p:nvCxnSpPr>
          <p:spPr bwMode="auto">
            <a:xfrm>
              <a:off x="6189599" y="2670781"/>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8" name="ZoneTexte 167"/>
            <p:cNvSpPr txBox="1"/>
            <p:nvPr/>
          </p:nvSpPr>
          <p:spPr>
            <a:xfrm>
              <a:off x="6029945" y="2792729"/>
              <a:ext cx="226723" cy="243277"/>
            </a:xfrm>
            <a:prstGeom prst="rect">
              <a:avLst/>
            </a:prstGeom>
            <a:noFill/>
          </p:spPr>
          <p:txBody>
            <a:bodyPr wrap="none" rtlCol="0">
              <a:spAutoFit/>
            </a:bodyPr>
            <a:lstStyle/>
            <a:p>
              <a:r>
                <a:rPr lang="fr-FR" sz="1200" dirty="0"/>
                <a:t>0</a:t>
              </a:r>
            </a:p>
          </p:txBody>
        </p:sp>
        <p:cxnSp>
          <p:nvCxnSpPr>
            <p:cNvPr id="169" name="Connecteur droit 168"/>
            <p:cNvCxnSpPr/>
            <p:nvPr/>
          </p:nvCxnSpPr>
          <p:spPr bwMode="auto">
            <a:xfrm>
              <a:off x="6189599" y="2875909"/>
              <a:ext cx="4556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70" name="ZoneTexte 169"/>
            <p:cNvSpPr txBox="1"/>
            <p:nvPr/>
          </p:nvSpPr>
          <p:spPr>
            <a:xfrm>
              <a:off x="6504586" y="1775917"/>
              <a:ext cx="587968" cy="243277"/>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2  doses</a:t>
              </a:r>
            </a:p>
          </p:txBody>
        </p:sp>
        <p:sp>
          <p:nvSpPr>
            <p:cNvPr id="171" name="ZoneTexte 170"/>
            <p:cNvSpPr txBox="1"/>
            <p:nvPr/>
          </p:nvSpPr>
          <p:spPr>
            <a:xfrm>
              <a:off x="6541184" y="2988885"/>
              <a:ext cx="405997" cy="243277"/>
            </a:xfrm>
            <a:prstGeom prst="rect">
              <a:avLst/>
            </a:prstGeom>
            <a:noFill/>
          </p:spPr>
          <p:txBody>
            <a:bodyPr wrap="none" rtlCol="0">
              <a:spAutoFit/>
            </a:bodyPr>
            <a:lstStyle/>
            <a:p>
              <a:r>
                <a:rPr lang="fr-FR" sz="1200"/>
                <a:t>Jour</a:t>
              </a:r>
              <a:endParaRPr lang="fr-FR" sz="1200" dirty="0"/>
            </a:p>
          </p:txBody>
        </p:sp>
        <p:sp>
          <p:nvSpPr>
            <p:cNvPr id="172" name="ZoneTexte 171"/>
            <p:cNvSpPr txBox="1"/>
            <p:nvPr/>
          </p:nvSpPr>
          <p:spPr>
            <a:xfrm>
              <a:off x="6606949" y="2888940"/>
              <a:ext cx="226723" cy="243277"/>
            </a:xfrm>
            <a:prstGeom prst="rect">
              <a:avLst/>
            </a:prstGeom>
            <a:noFill/>
          </p:spPr>
          <p:txBody>
            <a:bodyPr wrap="none" rtlCol="0">
              <a:spAutoFit/>
            </a:bodyPr>
            <a:lstStyle/>
            <a:p>
              <a:r>
                <a:rPr lang="fr-FR" sz="1200" dirty="0"/>
                <a:t>7</a:t>
              </a:r>
            </a:p>
          </p:txBody>
        </p:sp>
        <p:cxnSp>
          <p:nvCxnSpPr>
            <p:cNvPr id="173" name="Connecteur droit 172"/>
            <p:cNvCxnSpPr/>
            <p:nvPr/>
          </p:nvCxnSpPr>
          <p:spPr bwMode="auto">
            <a:xfrm>
              <a:off x="6718673"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74" name="ZoneTexte 173"/>
            <p:cNvSpPr txBox="1"/>
            <p:nvPr/>
          </p:nvSpPr>
          <p:spPr>
            <a:xfrm>
              <a:off x="7133072" y="2888940"/>
              <a:ext cx="298163" cy="243277"/>
            </a:xfrm>
            <a:prstGeom prst="rect">
              <a:avLst/>
            </a:prstGeom>
            <a:noFill/>
          </p:spPr>
          <p:txBody>
            <a:bodyPr wrap="none" rtlCol="0">
              <a:spAutoFit/>
            </a:bodyPr>
            <a:lstStyle/>
            <a:p>
              <a:r>
                <a:rPr lang="fr-FR" sz="1200"/>
                <a:t>14</a:t>
              </a:r>
              <a:endParaRPr lang="fr-FR" sz="1200" dirty="0"/>
            </a:p>
          </p:txBody>
        </p:sp>
        <p:cxnSp>
          <p:nvCxnSpPr>
            <p:cNvPr id="175" name="Connecteur droit 174"/>
            <p:cNvCxnSpPr/>
            <p:nvPr/>
          </p:nvCxnSpPr>
          <p:spPr bwMode="auto">
            <a:xfrm>
              <a:off x="7268715" y="2886844"/>
              <a:ext cx="0" cy="33826"/>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76" name="Forme libre 175"/>
            <p:cNvSpPr/>
            <p:nvPr/>
          </p:nvSpPr>
          <p:spPr bwMode="auto">
            <a:xfrm>
              <a:off x="6241064" y="2323643"/>
              <a:ext cx="1030576" cy="272015"/>
            </a:xfrm>
            <a:custGeom>
              <a:avLst/>
              <a:gdLst>
                <a:gd name="connsiteX0" fmla="*/ 1133475 w 1133475"/>
                <a:gd name="connsiteY0" fmla="*/ 355600 h 355600"/>
                <a:gd name="connsiteX1" fmla="*/ 523875 w 1133475"/>
                <a:gd name="connsiteY1" fmla="*/ 117475 h 355600"/>
                <a:gd name="connsiteX2" fmla="*/ 184150 w 1133475"/>
                <a:gd name="connsiteY2" fmla="*/ 38100 h 355600"/>
                <a:gd name="connsiteX3" fmla="*/ 0 w 1133475"/>
                <a:gd name="connsiteY3" fmla="*/ 0 h 355600"/>
              </a:gdLst>
              <a:ahLst/>
              <a:cxnLst>
                <a:cxn ang="0">
                  <a:pos x="connsiteX0" y="connsiteY0"/>
                </a:cxn>
                <a:cxn ang="0">
                  <a:pos x="connsiteX1" y="connsiteY1"/>
                </a:cxn>
                <a:cxn ang="0">
                  <a:pos x="connsiteX2" y="connsiteY2"/>
                </a:cxn>
                <a:cxn ang="0">
                  <a:pos x="connsiteX3" y="connsiteY3"/>
                </a:cxn>
              </a:cxnLst>
              <a:rect l="l" t="t" r="r" b="b"/>
              <a:pathLst>
                <a:path w="1133475" h="355600">
                  <a:moveTo>
                    <a:pt x="1133475" y="355600"/>
                  </a:moveTo>
                  <a:lnTo>
                    <a:pt x="523875" y="117475"/>
                  </a:lnTo>
                  <a:lnTo>
                    <a:pt x="184150" y="381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77" name="Forme libre 176"/>
            <p:cNvSpPr/>
            <p:nvPr/>
          </p:nvSpPr>
          <p:spPr bwMode="auto">
            <a:xfrm>
              <a:off x="6243992" y="2816671"/>
              <a:ext cx="474184" cy="60718"/>
            </a:xfrm>
            <a:custGeom>
              <a:avLst/>
              <a:gdLst>
                <a:gd name="connsiteX0" fmla="*/ 514350 w 514350"/>
                <a:gd name="connsiteY0" fmla="*/ 79375 h 79375"/>
                <a:gd name="connsiteX1" fmla="*/ 514350 w 514350"/>
                <a:gd name="connsiteY1" fmla="*/ 79375 h 79375"/>
                <a:gd name="connsiteX2" fmla="*/ 177800 w 514350"/>
                <a:gd name="connsiteY2" fmla="*/ 6350 h 79375"/>
                <a:gd name="connsiteX3" fmla="*/ 0 w 514350"/>
                <a:gd name="connsiteY3" fmla="*/ 0 h 79375"/>
              </a:gdLst>
              <a:ahLst/>
              <a:cxnLst>
                <a:cxn ang="0">
                  <a:pos x="connsiteX0" y="connsiteY0"/>
                </a:cxn>
                <a:cxn ang="0">
                  <a:pos x="connsiteX1" y="connsiteY1"/>
                </a:cxn>
                <a:cxn ang="0">
                  <a:pos x="connsiteX2" y="connsiteY2"/>
                </a:cxn>
                <a:cxn ang="0">
                  <a:pos x="connsiteX3" y="connsiteY3"/>
                </a:cxn>
              </a:cxnLst>
              <a:rect l="l" t="t" r="r" b="b"/>
              <a:pathLst>
                <a:path w="514350" h="79375">
                  <a:moveTo>
                    <a:pt x="514350" y="79375"/>
                  </a:moveTo>
                  <a:lnTo>
                    <a:pt x="514350" y="79375"/>
                  </a:lnTo>
                  <a:lnTo>
                    <a:pt x="177800" y="63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78" name="Forme libre 177"/>
            <p:cNvSpPr/>
            <p:nvPr/>
          </p:nvSpPr>
          <p:spPr bwMode="auto">
            <a:xfrm>
              <a:off x="6243992" y="2241067"/>
              <a:ext cx="1021545" cy="641179"/>
            </a:xfrm>
            <a:custGeom>
              <a:avLst/>
              <a:gdLst>
                <a:gd name="connsiteX0" fmla="*/ 1108075 w 1108075"/>
                <a:gd name="connsiteY0" fmla="*/ 838200 h 838200"/>
                <a:gd name="connsiteX1" fmla="*/ 527050 w 1108075"/>
                <a:gd name="connsiteY1" fmla="*/ 530225 h 838200"/>
                <a:gd name="connsiteX2" fmla="*/ 168275 w 1108075"/>
                <a:gd name="connsiteY2" fmla="*/ 34925 h 838200"/>
                <a:gd name="connsiteX3" fmla="*/ 0 w 1108075"/>
                <a:gd name="connsiteY3" fmla="*/ 0 h 838200"/>
              </a:gdLst>
              <a:ahLst/>
              <a:cxnLst>
                <a:cxn ang="0">
                  <a:pos x="connsiteX0" y="connsiteY0"/>
                </a:cxn>
                <a:cxn ang="0">
                  <a:pos x="connsiteX1" y="connsiteY1"/>
                </a:cxn>
                <a:cxn ang="0">
                  <a:pos x="connsiteX2" y="connsiteY2"/>
                </a:cxn>
                <a:cxn ang="0">
                  <a:pos x="connsiteX3" y="connsiteY3"/>
                </a:cxn>
              </a:cxnLst>
              <a:rect l="l" t="t" r="r" b="b"/>
              <a:pathLst>
                <a:path w="1108075" h="838200">
                  <a:moveTo>
                    <a:pt x="1108075" y="838200"/>
                  </a:moveTo>
                  <a:lnTo>
                    <a:pt x="527050" y="530225"/>
                  </a:lnTo>
                  <a:lnTo>
                    <a:pt x="168275" y="349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79" name="Forme libre 178"/>
            <p:cNvSpPr/>
            <p:nvPr/>
          </p:nvSpPr>
          <p:spPr bwMode="auto">
            <a:xfrm>
              <a:off x="6241064" y="2505796"/>
              <a:ext cx="494674" cy="315732"/>
            </a:xfrm>
            <a:custGeom>
              <a:avLst/>
              <a:gdLst>
                <a:gd name="connsiteX0" fmla="*/ 536575 w 536575"/>
                <a:gd name="connsiteY0" fmla="*/ 412750 h 412750"/>
                <a:gd name="connsiteX1" fmla="*/ 171450 w 536575"/>
                <a:gd name="connsiteY1" fmla="*/ 254000 h 412750"/>
                <a:gd name="connsiteX2" fmla="*/ 0 w 536575"/>
                <a:gd name="connsiteY2" fmla="*/ 0 h 412750"/>
              </a:gdLst>
              <a:ahLst/>
              <a:cxnLst>
                <a:cxn ang="0">
                  <a:pos x="connsiteX0" y="connsiteY0"/>
                </a:cxn>
                <a:cxn ang="0">
                  <a:pos x="connsiteX1" y="connsiteY1"/>
                </a:cxn>
                <a:cxn ang="0">
                  <a:pos x="connsiteX2" y="connsiteY2"/>
                </a:cxn>
              </a:cxnLst>
              <a:rect l="l" t="t" r="r" b="b"/>
              <a:pathLst>
                <a:path w="536575" h="412750">
                  <a:moveTo>
                    <a:pt x="536575" y="412750"/>
                  </a:moveTo>
                  <a:lnTo>
                    <a:pt x="171450" y="2540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0" name="Forme libre 179"/>
            <p:cNvSpPr/>
            <p:nvPr/>
          </p:nvSpPr>
          <p:spPr bwMode="auto">
            <a:xfrm>
              <a:off x="6235210" y="2347930"/>
              <a:ext cx="494674" cy="352163"/>
            </a:xfrm>
            <a:custGeom>
              <a:avLst/>
              <a:gdLst>
                <a:gd name="connsiteX0" fmla="*/ 536575 w 536575"/>
                <a:gd name="connsiteY0" fmla="*/ 460375 h 460375"/>
                <a:gd name="connsiteX1" fmla="*/ 174625 w 536575"/>
                <a:gd name="connsiteY1" fmla="*/ 298450 h 460375"/>
                <a:gd name="connsiteX2" fmla="*/ 0 w 536575"/>
                <a:gd name="connsiteY2" fmla="*/ 0 h 460375"/>
              </a:gdLst>
              <a:ahLst/>
              <a:cxnLst>
                <a:cxn ang="0">
                  <a:pos x="connsiteX0" y="connsiteY0"/>
                </a:cxn>
                <a:cxn ang="0">
                  <a:pos x="connsiteX1" y="connsiteY1"/>
                </a:cxn>
                <a:cxn ang="0">
                  <a:pos x="connsiteX2" y="connsiteY2"/>
                </a:cxn>
              </a:cxnLst>
              <a:rect l="l" t="t" r="r" b="b"/>
              <a:pathLst>
                <a:path w="536575" h="460375">
                  <a:moveTo>
                    <a:pt x="536575" y="460375"/>
                  </a:moveTo>
                  <a:lnTo>
                    <a:pt x="174625" y="2984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1" name="Forme libre 180"/>
            <p:cNvSpPr/>
            <p:nvPr/>
          </p:nvSpPr>
          <p:spPr bwMode="auto">
            <a:xfrm>
              <a:off x="6241064" y="2340644"/>
              <a:ext cx="485892" cy="541602"/>
            </a:xfrm>
            <a:custGeom>
              <a:avLst/>
              <a:gdLst>
                <a:gd name="connsiteX0" fmla="*/ 527050 w 527050"/>
                <a:gd name="connsiteY0" fmla="*/ 708025 h 708025"/>
                <a:gd name="connsiteX1" fmla="*/ 0 w 527050"/>
                <a:gd name="connsiteY1" fmla="*/ 0 h 708025"/>
              </a:gdLst>
              <a:ahLst/>
              <a:cxnLst>
                <a:cxn ang="0">
                  <a:pos x="connsiteX0" y="connsiteY0"/>
                </a:cxn>
                <a:cxn ang="0">
                  <a:pos x="connsiteX1" y="connsiteY1"/>
                </a:cxn>
              </a:cxnLst>
              <a:rect l="l" t="t" r="r" b="b"/>
              <a:pathLst>
                <a:path w="527050" h="708025">
                  <a:moveTo>
                    <a:pt x="527050" y="70802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2" name="Forme libre 181"/>
            <p:cNvSpPr/>
            <p:nvPr/>
          </p:nvSpPr>
          <p:spPr bwMode="auto">
            <a:xfrm>
              <a:off x="6246919" y="2471794"/>
              <a:ext cx="477111" cy="410452"/>
            </a:xfrm>
            <a:custGeom>
              <a:avLst/>
              <a:gdLst>
                <a:gd name="connsiteX0" fmla="*/ 517525 w 517525"/>
                <a:gd name="connsiteY0" fmla="*/ 536575 h 536575"/>
                <a:gd name="connsiteX1" fmla="*/ 171450 w 517525"/>
                <a:gd name="connsiteY1" fmla="*/ 127000 h 536575"/>
                <a:gd name="connsiteX2" fmla="*/ 0 w 517525"/>
                <a:gd name="connsiteY2" fmla="*/ 0 h 536575"/>
              </a:gdLst>
              <a:ahLst/>
              <a:cxnLst>
                <a:cxn ang="0">
                  <a:pos x="connsiteX0" y="connsiteY0"/>
                </a:cxn>
                <a:cxn ang="0">
                  <a:pos x="connsiteX1" y="connsiteY1"/>
                </a:cxn>
                <a:cxn ang="0">
                  <a:pos x="connsiteX2" y="connsiteY2"/>
                </a:cxn>
              </a:cxnLst>
              <a:rect l="l" t="t" r="r" b="b"/>
              <a:pathLst>
                <a:path w="517525" h="536575">
                  <a:moveTo>
                    <a:pt x="517525" y="536575"/>
                  </a:moveTo>
                  <a:lnTo>
                    <a:pt x="171450" y="1270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3" name="Forme libre 182"/>
            <p:cNvSpPr/>
            <p:nvPr/>
          </p:nvSpPr>
          <p:spPr bwMode="auto">
            <a:xfrm>
              <a:off x="6243992" y="2301785"/>
              <a:ext cx="1027649" cy="340019"/>
            </a:xfrm>
            <a:custGeom>
              <a:avLst/>
              <a:gdLst>
                <a:gd name="connsiteX0" fmla="*/ 1130300 w 1130300"/>
                <a:gd name="connsiteY0" fmla="*/ 444500 h 444500"/>
                <a:gd name="connsiteX1" fmla="*/ 514350 w 1130300"/>
                <a:gd name="connsiteY1" fmla="*/ 282575 h 444500"/>
                <a:gd name="connsiteX2" fmla="*/ 165100 w 1130300"/>
                <a:gd name="connsiteY2" fmla="*/ 63500 h 444500"/>
                <a:gd name="connsiteX3" fmla="*/ 0 w 1130300"/>
                <a:gd name="connsiteY3" fmla="*/ 0 h 444500"/>
              </a:gdLst>
              <a:ahLst/>
              <a:cxnLst>
                <a:cxn ang="0">
                  <a:pos x="connsiteX0" y="connsiteY0"/>
                </a:cxn>
                <a:cxn ang="0">
                  <a:pos x="connsiteX1" y="connsiteY1"/>
                </a:cxn>
                <a:cxn ang="0">
                  <a:pos x="connsiteX2" y="connsiteY2"/>
                </a:cxn>
                <a:cxn ang="0">
                  <a:pos x="connsiteX3" y="connsiteY3"/>
                </a:cxn>
              </a:cxnLst>
              <a:rect l="l" t="t" r="r" b="b"/>
              <a:pathLst>
                <a:path w="1130300" h="444500">
                  <a:moveTo>
                    <a:pt x="1130300" y="444500"/>
                  </a:moveTo>
                  <a:lnTo>
                    <a:pt x="514350" y="282575"/>
                  </a:lnTo>
                  <a:lnTo>
                    <a:pt x="165100" y="635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4" name="Forme libre 183"/>
            <p:cNvSpPr/>
            <p:nvPr/>
          </p:nvSpPr>
          <p:spPr bwMode="auto">
            <a:xfrm>
              <a:off x="6243992" y="2352788"/>
              <a:ext cx="1027463" cy="364306"/>
            </a:xfrm>
            <a:custGeom>
              <a:avLst/>
              <a:gdLst>
                <a:gd name="connsiteX0" fmla="*/ 1130300 w 1130300"/>
                <a:gd name="connsiteY0" fmla="*/ 476250 h 476250"/>
                <a:gd name="connsiteX1" fmla="*/ 596900 w 1130300"/>
                <a:gd name="connsiteY1" fmla="*/ 371475 h 476250"/>
                <a:gd name="connsiteX2" fmla="*/ 158750 w 1130300"/>
                <a:gd name="connsiteY2" fmla="*/ 98425 h 476250"/>
                <a:gd name="connsiteX3" fmla="*/ 0 w 1130300"/>
                <a:gd name="connsiteY3" fmla="*/ 0 h 476250"/>
              </a:gdLst>
              <a:ahLst/>
              <a:cxnLst>
                <a:cxn ang="0">
                  <a:pos x="connsiteX0" y="connsiteY0"/>
                </a:cxn>
                <a:cxn ang="0">
                  <a:pos x="connsiteX1" y="connsiteY1"/>
                </a:cxn>
                <a:cxn ang="0">
                  <a:pos x="connsiteX2" y="connsiteY2"/>
                </a:cxn>
                <a:cxn ang="0">
                  <a:pos x="connsiteX3" y="connsiteY3"/>
                </a:cxn>
              </a:cxnLst>
              <a:rect l="l" t="t" r="r" b="b"/>
              <a:pathLst>
                <a:path w="1130300" h="476250">
                  <a:moveTo>
                    <a:pt x="1130300" y="476250"/>
                  </a:moveTo>
                  <a:lnTo>
                    <a:pt x="596900" y="371475"/>
                  </a:lnTo>
                  <a:lnTo>
                    <a:pt x="158750" y="984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5" name="Forme libre 184"/>
            <p:cNvSpPr/>
            <p:nvPr/>
          </p:nvSpPr>
          <p:spPr bwMode="auto">
            <a:xfrm>
              <a:off x="6238137" y="2352788"/>
              <a:ext cx="1033318" cy="323018"/>
            </a:xfrm>
            <a:custGeom>
              <a:avLst/>
              <a:gdLst>
                <a:gd name="connsiteX0" fmla="*/ 1133475 w 1133475"/>
                <a:gd name="connsiteY0" fmla="*/ 422275 h 422275"/>
                <a:gd name="connsiteX1" fmla="*/ 533400 w 1133475"/>
                <a:gd name="connsiteY1" fmla="*/ 368300 h 422275"/>
                <a:gd name="connsiteX2" fmla="*/ 177800 w 1133475"/>
                <a:gd name="connsiteY2" fmla="*/ 69850 h 422275"/>
                <a:gd name="connsiteX3" fmla="*/ 0 w 1133475"/>
                <a:gd name="connsiteY3" fmla="*/ 0 h 422275"/>
              </a:gdLst>
              <a:ahLst/>
              <a:cxnLst>
                <a:cxn ang="0">
                  <a:pos x="connsiteX0" y="connsiteY0"/>
                </a:cxn>
                <a:cxn ang="0">
                  <a:pos x="connsiteX1" y="connsiteY1"/>
                </a:cxn>
                <a:cxn ang="0">
                  <a:pos x="connsiteX2" y="connsiteY2"/>
                </a:cxn>
                <a:cxn ang="0">
                  <a:pos x="connsiteX3" y="connsiteY3"/>
                </a:cxn>
              </a:cxnLst>
              <a:rect l="l" t="t" r="r" b="b"/>
              <a:pathLst>
                <a:path w="1133475" h="422275">
                  <a:moveTo>
                    <a:pt x="1133475" y="422275"/>
                  </a:moveTo>
                  <a:lnTo>
                    <a:pt x="533400" y="368300"/>
                  </a:lnTo>
                  <a:lnTo>
                    <a:pt x="177800" y="698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6" name="Forme libre 185"/>
            <p:cNvSpPr/>
            <p:nvPr/>
          </p:nvSpPr>
          <p:spPr bwMode="auto">
            <a:xfrm>
              <a:off x="6246919" y="2287212"/>
              <a:ext cx="1024472" cy="359449"/>
            </a:xfrm>
            <a:custGeom>
              <a:avLst/>
              <a:gdLst>
                <a:gd name="connsiteX0" fmla="*/ 1123950 w 1123950"/>
                <a:gd name="connsiteY0" fmla="*/ 469900 h 469900"/>
                <a:gd name="connsiteX1" fmla="*/ 606425 w 1123950"/>
                <a:gd name="connsiteY1" fmla="*/ 425450 h 469900"/>
                <a:gd name="connsiteX2" fmla="*/ 168275 w 1123950"/>
                <a:gd name="connsiteY2" fmla="*/ 203200 h 469900"/>
                <a:gd name="connsiteX3" fmla="*/ 0 w 1123950"/>
                <a:gd name="connsiteY3" fmla="*/ 0 h 469900"/>
              </a:gdLst>
              <a:ahLst/>
              <a:cxnLst>
                <a:cxn ang="0">
                  <a:pos x="connsiteX0" y="connsiteY0"/>
                </a:cxn>
                <a:cxn ang="0">
                  <a:pos x="connsiteX1" y="connsiteY1"/>
                </a:cxn>
                <a:cxn ang="0">
                  <a:pos x="connsiteX2" y="connsiteY2"/>
                </a:cxn>
                <a:cxn ang="0">
                  <a:pos x="connsiteX3" y="connsiteY3"/>
                </a:cxn>
              </a:cxnLst>
              <a:rect l="l" t="t" r="r" b="b"/>
              <a:pathLst>
                <a:path w="1123950" h="469900">
                  <a:moveTo>
                    <a:pt x="1123950" y="469900"/>
                  </a:moveTo>
                  <a:lnTo>
                    <a:pt x="606425" y="425450"/>
                  </a:lnTo>
                  <a:lnTo>
                    <a:pt x="168275" y="2032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7" name="Forme libre 186"/>
            <p:cNvSpPr/>
            <p:nvPr/>
          </p:nvSpPr>
          <p:spPr bwMode="auto">
            <a:xfrm>
              <a:off x="6241064" y="2355216"/>
              <a:ext cx="1030390" cy="293874"/>
            </a:xfrm>
            <a:custGeom>
              <a:avLst/>
              <a:gdLst>
                <a:gd name="connsiteX0" fmla="*/ 1130300 w 1130300"/>
                <a:gd name="connsiteY0" fmla="*/ 384175 h 384175"/>
                <a:gd name="connsiteX1" fmla="*/ 539750 w 1130300"/>
                <a:gd name="connsiteY1" fmla="*/ 361950 h 384175"/>
                <a:gd name="connsiteX2" fmla="*/ 184150 w 1130300"/>
                <a:gd name="connsiteY2" fmla="*/ 180975 h 384175"/>
                <a:gd name="connsiteX3" fmla="*/ 0 w 1130300"/>
                <a:gd name="connsiteY3" fmla="*/ 0 h 384175"/>
              </a:gdLst>
              <a:ahLst/>
              <a:cxnLst>
                <a:cxn ang="0">
                  <a:pos x="connsiteX0" y="connsiteY0"/>
                </a:cxn>
                <a:cxn ang="0">
                  <a:pos x="connsiteX1" y="connsiteY1"/>
                </a:cxn>
                <a:cxn ang="0">
                  <a:pos x="connsiteX2" y="connsiteY2"/>
                </a:cxn>
                <a:cxn ang="0">
                  <a:pos x="connsiteX3" y="connsiteY3"/>
                </a:cxn>
              </a:cxnLst>
              <a:rect l="l" t="t" r="r" b="b"/>
              <a:pathLst>
                <a:path w="1130300" h="384175">
                  <a:moveTo>
                    <a:pt x="1130300" y="384175"/>
                  </a:moveTo>
                  <a:lnTo>
                    <a:pt x="539750" y="361950"/>
                  </a:lnTo>
                  <a:lnTo>
                    <a:pt x="184150" y="18097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8" name="Forme libre 187"/>
            <p:cNvSpPr/>
            <p:nvPr/>
          </p:nvSpPr>
          <p:spPr bwMode="auto">
            <a:xfrm>
              <a:off x="6243992" y="2445078"/>
              <a:ext cx="163915" cy="238013"/>
            </a:xfrm>
            <a:custGeom>
              <a:avLst/>
              <a:gdLst>
                <a:gd name="connsiteX0" fmla="*/ 177800 w 177800"/>
                <a:gd name="connsiteY0" fmla="*/ 311150 h 311150"/>
                <a:gd name="connsiteX1" fmla="*/ 0 w 177800"/>
                <a:gd name="connsiteY1" fmla="*/ 0 h 311150"/>
              </a:gdLst>
              <a:ahLst/>
              <a:cxnLst>
                <a:cxn ang="0">
                  <a:pos x="connsiteX0" y="connsiteY0"/>
                </a:cxn>
                <a:cxn ang="0">
                  <a:pos x="connsiteX1" y="connsiteY1"/>
                </a:cxn>
              </a:cxnLst>
              <a:rect l="l" t="t" r="r" b="b"/>
              <a:pathLst>
                <a:path w="177800" h="311150">
                  <a:moveTo>
                    <a:pt x="177800" y="31115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89" name="Forme libre 188"/>
            <p:cNvSpPr/>
            <p:nvPr/>
          </p:nvSpPr>
          <p:spPr bwMode="auto">
            <a:xfrm>
              <a:off x="6241064" y="2425649"/>
              <a:ext cx="491746" cy="235585"/>
            </a:xfrm>
            <a:custGeom>
              <a:avLst/>
              <a:gdLst>
                <a:gd name="connsiteX0" fmla="*/ 533400 w 533400"/>
                <a:gd name="connsiteY0" fmla="*/ 307975 h 307975"/>
                <a:gd name="connsiteX1" fmla="*/ 171450 w 533400"/>
                <a:gd name="connsiteY1" fmla="*/ 190500 h 307975"/>
                <a:gd name="connsiteX2" fmla="*/ 0 w 533400"/>
                <a:gd name="connsiteY2" fmla="*/ 0 h 307975"/>
              </a:gdLst>
              <a:ahLst/>
              <a:cxnLst>
                <a:cxn ang="0">
                  <a:pos x="connsiteX0" y="connsiteY0"/>
                </a:cxn>
                <a:cxn ang="0">
                  <a:pos x="connsiteX1" y="connsiteY1"/>
                </a:cxn>
                <a:cxn ang="0">
                  <a:pos x="connsiteX2" y="connsiteY2"/>
                </a:cxn>
              </a:cxnLst>
              <a:rect l="l" t="t" r="r" b="b"/>
              <a:pathLst>
                <a:path w="533400" h="307975">
                  <a:moveTo>
                    <a:pt x="533400" y="307975"/>
                  </a:moveTo>
                  <a:lnTo>
                    <a:pt x="171450" y="1905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90" name="Forme libre 189"/>
            <p:cNvSpPr/>
            <p:nvPr/>
          </p:nvSpPr>
          <p:spPr bwMode="auto">
            <a:xfrm>
              <a:off x="6238137" y="2316357"/>
              <a:ext cx="477111" cy="383736"/>
            </a:xfrm>
            <a:custGeom>
              <a:avLst/>
              <a:gdLst>
                <a:gd name="connsiteX0" fmla="*/ 517525 w 517525"/>
                <a:gd name="connsiteY0" fmla="*/ 501650 h 501650"/>
                <a:gd name="connsiteX1" fmla="*/ 177800 w 517525"/>
                <a:gd name="connsiteY1" fmla="*/ 298450 h 501650"/>
                <a:gd name="connsiteX2" fmla="*/ 0 w 517525"/>
                <a:gd name="connsiteY2" fmla="*/ 0 h 501650"/>
              </a:gdLst>
              <a:ahLst/>
              <a:cxnLst>
                <a:cxn ang="0">
                  <a:pos x="connsiteX0" y="connsiteY0"/>
                </a:cxn>
                <a:cxn ang="0">
                  <a:pos x="connsiteX1" y="connsiteY1"/>
                </a:cxn>
                <a:cxn ang="0">
                  <a:pos x="connsiteX2" y="connsiteY2"/>
                </a:cxn>
              </a:cxnLst>
              <a:rect l="l" t="t" r="r" b="b"/>
              <a:pathLst>
                <a:path w="517525" h="501650">
                  <a:moveTo>
                    <a:pt x="517525" y="501650"/>
                  </a:moveTo>
                  <a:lnTo>
                    <a:pt x="177800" y="2984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58" name="Forme libre 157"/>
            <p:cNvSpPr/>
            <p:nvPr/>
          </p:nvSpPr>
          <p:spPr bwMode="auto">
            <a:xfrm>
              <a:off x="7570275" y="2590801"/>
              <a:ext cx="181478" cy="221012"/>
            </a:xfrm>
            <a:custGeom>
              <a:avLst/>
              <a:gdLst>
                <a:gd name="connsiteX0" fmla="*/ 196850 w 196850"/>
                <a:gd name="connsiteY0" fmla="*/ 288925 h 288925"/>
                <a:gd name="connsiteX1" fmla="*/ 0 w 196850"/>
                <a:gd name="connsiteY1" fmla="*/ 0 h 288925"/>
              </a:gdLst>
              <a:ahLst/>
              <a:cxnLst>
                <a:cxn ang="0">
                  <a:pos x="connsiteX0" y="connsiteY0"/>
                </a:cxn>
                <a:cxn ang="0">
                  <a:pos x="connsiteX1" y="connsiteY1"/>
                </a:cxn>
              </a:cxnLst>
              <a:rect l="l" t="t" r="r" b="b"/>
              <a:pathLst>
                <a:path w="196850" h="288925">
                  <a:moveTo>
                    <a:pt x="196850" y="28892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191" name="Forme libre 190"/>
            <p:cNvSpPr/>
            <p:nvPr/>
          </p:nvSpPr>
          <p:spPr bwMode="auto">
            <a:xfrm>
              <a:off x="7567348" y="2496081"/>
              <a:ext cx="184405" cy="274444"/>
            </a:xfrm>
            <a:custGeom>
              <a:avLst/>
              <a:gdLst>
                <a:gd name="connsiteX0" fmla="*/ 200025 w 200025"/>
                <a:gd name="connsiteY0" fmla="*/ 358775 h 358775"/>
                <a:gd name="connsiteX1" fmla="*/ 0 w 200025"/>
                <a:gd name="connsiteY1" fmla="*/ 0 h 358775"/>
              </a:gdLst>
              <a:ahLst/>
              <a:cxnLst>
                <a:cxn ang="0">
                  <a:pos x="connsiteX0" y="connsiteY0"/>
                </a:cxn>
                <a:cxn ang="0">
                  <a:pos x="connsiteX1" y="connsiteY1"/>
                </a:cxn>
              </a:cxnLst>
              <a:rect l="l" t="t" r="r" b="b"/>
              <a:pathLst>
                <a:path w="200025" h="358775">
                  <a:moveTo>
                    <a:pt x="200025" y="358775"/>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0" name="Forme libre 5119"/>
            <p:cNvSpPr/>
            <p:nvPr/>
          </p:nvSpPr>
          <p:spPr bwMode="auto">
            <a:xfrm>
              <a:off x="7581983" y="2666091"/>
              <a:ext cx="497601" cy="206440"/>
            </a:xfrm>
            <a:custGeom>
              <a:avLst/>
              <a:gdLst>
                <a:gd name="connsiteX0" fmla="*/ 539750 w 539750"/>
                <a:gd name="connsiteY0" fmla="*/ 269875 h 269875"/>
                <a:gd name="connsiteX1" fmla="*/ 269875 w 539750"/>
                <a:gd name="connsiteY1" fmla="*/ 107950 h 269875"/>
                <a:gd name="connsiteX2" fmla="*/ 168275 w 539750"/>
                <a:gd name="connsiteY2" fmla="*/ 44450 h 269875"/>
                <a:gd name="connsiteX3" fmla="*/ 0 w 539750"/>
                <a:gd name="connsiteY3" fmla="*/ 0 h 269875"/>
              </a:gdLst>
              <a:ahLst/>
              <a:cxnLst>
                <a:cxn ang="0">
                  <a:pos x="connsiteX0" y="connsiteY0"/>
                </a:cxn>
                <a:cxn ang="0">
                  <a:pos x="connsiteX1" y="connsiteY1"/>
                </a:cxn>
                <a:cxn ang="0">
                  <a:pos x="connsiteX2" y="connsiteY2"/>
                </a:cxn>
                <a:cxn ang="0">
                  <a:pos x="connsiteX3" y="connsiteY3"/>
                </a:cxn>
              </a:cxnLst>
              <a:rect l="l" t="t" r="r" b="b"/>
              <a:pathLst>
                <a:path w="539750" h="269875">
                  <a:moveTo>
                    <a:pt x="539750" y="269875"/>
                  </a:moveTo>
                  <a:lnTo>
                    <a:pt x="269875" y="107950"/>
                  </a:lnTo>
                  <a:lnTo>
                    <a:pt x="168275" y="4445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1" name="Forme libre 5120"/>
            <p:cNvSpPr/>
            <p:nvPr/>
          </p:nvSpPr>
          <p:spPr bwMode="auto">
            <a:xfrm>
              <a:off x="7570275" y="2241067"/>
              <a:ext cx="474184" cy="7286"/>
            </a:xfrm>
            <a:custGeom>
              <a:avLst/>
              <a:gdLst>
                <a:gd name="connsiteX0" fmla="*/ 514350 w 514350"/>
                <a:gd name="connsiteY0" fmla="*/ 9525 h 9525"/>
                <a:gd name="connsiteX1" fmla="*/ 165100 w 514350"/>
                <a:gd name="connsiteY1" fmla="*/ 9525 h 9525"/>
                <a:gd name="connsiteX2" fmla="*/ 0 w 514350"/>
                <a:gd name="connsiteY2" fmla="*/ 0 h 9525"/>
              </a:gdLst>
              <a:ahLst/>
              <a:cxnLst>
                <a:cxn ang="0">
                  <a:pos x="connsiteX0" y="connsiteY0"/>
                </a:cxn>
                <a:cxn ang="0">
                  <a:pos x="connsiteX1" y="connsiteY1"/>
                </a:cxn>
                <a:cxn ang="0">
                  <a:pos x="connsiteX2" y="connsiteY2"/>
                </a:cxn>
              </a:cxnLst>
              <a:rect l="l" t="t" r="r" b="b"/>
              <a:pathLst>
                <a:path w="514350" h="9525">
                  <a:moveTo>
                    <a:pt x="514350" y="9525"/>
                  </a:moveTo>
                  <a:lnTo>
                    <a:pt x="165100" y="95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3" name="Forme libre 5122"/>
            <p:cNvSpPr/>
            <p:nvPr/>
          </p:nvSpPr>
          <p:spPr bwMode="auto">
            <a:xfrm>
              <a:off x="7561494" y="2163348"/>
              <a:ext cx="1033069" cy="320589"/>
            </a:xfrm>
            <a:custGeom>
              <a:avLst/>
              <a:gdLst>
                <a:gd name="connsiteX0" fmla="*/ 0 w 1139825"/>
                <a:gd name="connsiteY0" fmla="*/ 0 h 419100"/>
                <a:gd name="connsiteX1" fmla="*/ 184150 w 1139825"/>
                <a:gd name="connsiteY1" fmla="*/ 117475 h 419100"/>
                <a:gd name="connsiteX2" fmla="*/ 527050 w 1139825"/>
                <a:gd name="connsiteY2" fmla="*/ 209550 h 419100"/>
                <a:gd name="connsiteX3" fmla="*/ 1139825 w 1139825"/>
                <a:gd name="connsiteY3" fmla="*/ 419100 h 419100"/>
              </a:gdLst>
              <a:ahLst/>
              <a:cxnLst>
                <a:cxn ang="0">
                  <a:pos x="connsiteX0" y="connsiteY0"/>
                </a:cxn>
                <a:cxn ang="0">
                  <a:pos x="connsiteX1" y="connsiteY1"/>
                </a:cxn>
                <a:cxn ang="0">
                  <a:pos x="connsiteX2" y="connsiteY2"/>
                </a:cxn>
                <a:cxn ang="0">
                  <a:pos x="connsiteX3" y="connsiteY3"/>
                </a:cxn>
              </a:cxnLst>
              <a:rect l="l" t="t" r="r" b="b"/>
              <a:pathLst>
                <a:path w="1139825" h="419100">
                  <a:moveTo>
                    <a:pt x="0" y="0"/>
                  </a:moveTo>
                  <a:lnTo>
                    <a:pt x="184150" y="117475"/>
                  </a:lnTo>
                  <a:lnTo>
                    <a:pt x="527050" y="209550"/>
                  </a:lnTo>
                  <a:lnTo>
                    <a:pt x="1139825" y="41910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4" name="Forme libre 5123"/>
            <p:cNvSpPr/>
            <p:nvPr/>
          </p:nvSpPr>
          <p:spPr bwMode="auto">
            <a:xfrm>
              <a:off x="7564422" y="2197350"/>
              <a:ext cx="1035996" cy="524601"/>
            </a:xfrm>
            <a:custGeom>
              <a:avLst/>
              <a:gdLst>
                <a:gd name="connsiteX0" fmla="*/ 0 w 1152525"/>
                <a:gd name="connsiteY0" fmla="*/ 0 h 685800"/>
                <a:gd name="connsiteX1" fmla="*/ 184150 w 1152525"/>
                <a:gd name="connsiteY1" fmla="*/ 111125 h 685800"/>
                <a:gd name="connsiteX2" fmla="*/ 533400 w 1152525"/>
                <a:gd name="connsiteY2" fmla="*/ 469900 h 685800"/>
                <a:gd name="connsiteX3" fmla="*/ 1152525 w 1152525"/>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152525" h="685800">
                  <a:moveTo>
                    <a:pt x="0" y="0"/>
                  </a:moveTo>
                  <a:lnTo>
                    <a:pt x="184150" y="111125"/>
                  </a:lnTo>
                  <a:lnTo>
                    <a:pt x="533400" y="469900"/>
                  </a:lnTo>
                  <a:lnTo>
                    <a:pt x="1152525" y="68580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5" name="Forme libre 5124"/>
            <p:cNvSpPr/>
            <p:nvPr/>
          </p:nvSpPr>
          <p:spPr bwMode="auto">
            <a:xfrm>
              <a:off x="7570275" y="2262925"/>
              <a:ext cx="1024287" cy="123864"/>
            </a:xfrm>
            <a:custGeom>
              <a:avLst/>
              <a:gdLst>
                <a:gd name="connsiteX0" fmla="*/ 0 w 1117600"/>
                <a:gd name="connsiteY0" fmla="*/ 0 h 161925"/>
                <a:gd name="connsiteX1" fmla="*/ 171450 w 1117600"/>
                <a:gd name="connsiteY1" fmla="*/ 41275 h 161925"/>
                <a:gd name="connsiteX2" fmla="*/ 520700 w 1117600"/>
                <a:gd name="connsiteY2" fmla="*/ 85725 h 161925"/>
                <a:gd name="connsiteX3" fmla="*/ 1117600 w 1117600"/>
                <a:gd name="connsiteY3" fmla="*/ 161925 h 161925"/>
              </a:gdLst>
              <a:ahLst/>
              <a:cxnLst>
                <a:cxn ang="0">
                  <a:pos x="connsiteX0" y="connsiteY0"/>
                </a:cxn>
                <a:cxn ang="0">
                  <a:pos x="connsiteX1" y="connsiteY1"/>
                </a:cxn>
                <a:cxn ang="0">
                  <a:pos x="connsiteX2" y="connsiteY2"/>
                </a:cxn>
                <a:cxn ang="0">
                  <a:pos x="connsiteX3" y="connsiteY3"/>
                </a:cxn>
              </a:cxnLst>
              <a:rect l="l" t="t" r="r" b="b"/>
              <a:pathLst>
                <a:path w="1117600" h="161925">
                  <a:moveTo>
                    <a:pt x="0" y="0"/>
                  </a:moveTo>
                  <a:lnTo>
                    <a:pt x="171450" y="41275"/>
                  </a:lnTo>
                  <a:lnTo>
                    <a:pt x="520700" y="85725"/>
                  </a:lnTo>
                  <a:lnTo>
                    <a:pt x="1117600" y="16192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6" name="Forme libre 5125"/>
            <p:cNvSpPr/>
            <p:nvPr/>
          </p:nvSpPr>
          <p:spPr bwMode="auto">
            <a:xfrm>
              <a:off x="7570275" y="2306642"/>
              <a:ext cx="1030142" cy="320589"/>
            </a:xfrm>
            <a:custGeom>
              <a:avLst/>
              <a:gdLst>
                <a:gd name="connsiteX0" fmla="*/ 0 w 1133475"/>
                <a:gd name="connsiteY0" fmla="*/ 0 h 419100"/>
                <a:gd name="connsiteX1" fmla="*/ 174625 w 1133475"/>
                <a:gd name="connsiteY1" fmla="*/ 50800 h 419100"/>
                <a:gd name="connsiteX2" fmla="*/ 523875 w 1133475"/>
                <a:gd name="connsiteY2" fmla="*/ 168275 h 419100"/>
                <a:gd name="connsiteX3" fmla="*/ 1133475 w 1133475"/>
                <a:gd name="connsiteY3" fmla="*/ 419100 h 419100"/>
              </a:gdLst>
              <a:ahLst/>
              <a:cxnLst>
                <a:cxn ang="0">
                  <a:pos x="connsiteX0" y="connsiteY0"/>
                </a:cxn>
                <a:cxn ang="0">
                  <a:pos x="connsiteX1" y="connsiteY1"/>
                </a:cxn>
                <a:cxn ang="0">
                  <a:pos x="connsiteX2" y="connsiteY2"/>
                </a:cxn>
                <a:cxn ang="0">
                  <a:pos x="connsiteX3" y="connsiteY3"/>
                </a:cxn>
              </a:cxnLst>
              <a:rect l="l" t="t" r="r" b="b"/>
              <a:pathLst>
                <a:path w="1133475" h="419100">
                  <a:moveTo>
                    <a:pt x="0" y="0"/>
                  </a:moveTo>
                  <a:lnTo>
                    <a:pt x="174625" y="50800"/>
                  </a:lnTo>
                  <a:lnTo>
                    <a:pt x="523875" y="168275"/>
                  </a:lnTo>
                  <a:lnTo>
                    <a:pt x="1133475" y="41910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7" name="Forme libre 5126"/>
            <p:cNvSpPr/>
            <p:nvPr/>
          </p:nvSpPr>
          <p:spPr bwMode="auto">
            <a:xfrm>
              <a:off x="7576130" y="2309071"/>
              <a:ext cx="1018432" cy="439596"/>
            </a:xfrm>
            <a:custGeom>
              <a:avLst/>
              <a:gdLst>
                <a:gd name="connsiteX0" fmla="*/ 0 w 1139825"/>
                <a:gd name="connsiteY0" fmla="*/ 0 h 574675"/>
                <a:gd name="connsiteX1" fmla="*/ 171450 w 1139825"/>
                <a:gd name="connsiteY1" fmla="*/ 85725 h 574675"/>
                <a:gd name="connsiteX2" fmla="*/ 514350 w 1139825"/>
                <a:gd name="connsiteY2" fmla="*/ 196850 h 574675"/>
                <a:gd name="connsiteX3" fmla="*/ 1139825 w 1139825"/>
                <a:gd name="connsiteY3" fmla="*/ 574675 h 574675"/>
              </a:gdLst>
              <a:ahLst/>
              <a:cxnLst>
                <a:cxn ang="0">
                  <a:pos x="connsiteX0" y="connsiteY0"/>
                </a:cxn>
                <a:cxn ang="0">
                  <a:pos x="connsiteX1" y="connsiteY1"/>
                </a:cxn>
                <a:cxn ang="0">
                  <a:pos x="connsiteX2" y="connsiteY2"/>
                </a:cxn>
                <a:cxn ang="0">
                  <a:pos x="connsiteX3" y="connsiteY3"/>
                </a:cxn>
              </a:cxnLst>
              <a:rect l="l" t="t" r="r" b="b"/>
              <a:pathLst>
                <a:path w="1139825" h="574675">
                  <a:moveTo>
                    <a:pt x="0" y="0"/>
                  </a:moveTo>
                  <a:lnTo>
                    <a:pt x="171450" y="85725"/>
                  </a:lnTo>
                  <a:lnTo>
                    <a:pt x="514350" y="196850"/>
                  </a:lnTo>
                  <a:lnTo>
                    <a:pt x="1139825" y="57467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8" name="Forme libre 5127"/>
            <p:cNvSpPr/>
            <p:nvPr/>
          </p:nvSpPr>
          <p:spPr bwMode="auto">
            <a:xfrm>
              <a:off x="7570275" y="2374646"/>
              <a:ext cx="494674" cy="337590"/>
            </a:xfrm>
            <a:custGeom>
              <a:avLst/>
              <a:gdLst>
                <a:gd name="connsiteX0" fmla="*/ 0 w 536575"/>
                <a:gd name="connsiteY0" fmla="*/ 0 h 441325"/>
                <a:gd name="connsiteX1" fmla="*/ 177800 w 536575"/>
                <a:gd name="connsiteY1" fmla="*/ 41275 h 441325"/>
                <a:gd name="connsiteX2" fmla="*/ 536575 w 536575"/>
                <a:gd name="connsiteY2" fmla="*/ 441325 h 441325"/>
              </a:gdLst>
              <a:ahLst/>
              <a:cxnLst>
                <a:cxn ang="0">
                  <a:pos x="connsiteX0" y="connsiteY0"/>
                </a:cxn>
                <a:cxn ang="0">
                  <a:pos x="connsiteX1" y="connsiteY1"/>
                </a:cxn>
                <a:cxn ang="0">
                  <a:pos x="connsiteX2" y="connsiteY2"/>
                </a:cxn>
              </a:cxnLst>
              <a:rect l="l" t="t" r="r" b="b"/>
              <a:pathLst>
                <a:path w="536575" h="441325">
                  <a:moveTo>
                    <a:pt x="0" y="0"/>
                  </a:moveTo>
                  <a:lnTo>
                    <a:pt x="177800" y="41275"/>
                  </a:lnTo>
                  <a:lnTo>
                    <a:pt x="536575" y="44132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29" name="Forme libre 5128"/>
            <p:cNvSpPr/>
            <p:nvPr/>
          </p:nvSpPr>
          <p:spPr bwMode="auto">
            <a:xfrm>
              <a:off x="7576129" y="2296927"/>
              <a:ext cx="494674" cy="582890"/>
            </a:xfrm>
            <a:custGeom>
              <a:avLst/>
              <a:gdLst>
                <a:gd name="connsiteX0" fmla="*/ 0 w 536575"/>
                <a:gd name="connsiteY0" fmla="*/ 0 h 762000"/>
                <a:gd name="connsiteX1" fmla="*/ 177800 w 536575"/>
                <a:gd name="connsiteY1" fmla="*/ 349250 h 762000"/>
                <a:gd name="connsiteX2" fmla="*/ 536575 w 536575"/>
                <a:gd name="connsiteY2" fmla="*/ 762000 h 762000"/>
              </a:gdLst>
              <a:ahLst/>
              <a:cxnLst>
                <a:cxn ang="0">
                  <a:pos x="connsiteX0" y="connsiteY0"/>
                </a:cxn>
                <a:cxn ang="0">
                  <a:pos x="connsiteX1" y="connsiteY1"/>
                </a:cxn>
                <a:cxn ang="0">
                  <a:pos x="connsiteX2" y="connsiteY2"/>
                </a:cxn>
              </a:cxnLst>
              <a:rect l="l" t="t" r="r" b="b"/>
              <a:pathLst>
                <a:path w="536575" h="762000">
                  <a:moveTo>
                    <a:pt x="0" y="0"/>
                  </a:moveTo>
                  <a:lnTo>
                    <a:pt x="177800" y="349250"/>
                  </a:lnTo>
                  <a:lnTo>
                    <a:pt x="536575" y="76200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0" name="Forme libre 5129"/>
            <p:cNvSpPr/>
            <p:nvPr/>
          </p:nvSpPr>
          <p:spPr bwMode="auto">
            <a:xfrm>
              <a:off x="7573202" y="2340644"/>
              <a:ext cx="248800" cy="221012"/>
            </a:xfrm>
            <a:custGeom>
              <a:avLst/>
              <a:gdLst>
                <a:gd name="connsiteX0" fmla="*/ 0 w 269875"/>
                <a:gd name="connsiteY0" fmla="*/ 0 h 288925"/>
                <a:gd name="connsiteX1" fmla="*/ 269875 w 269875"/>
                <a:gd name="connsiteY1" fmla="*/ 288925 h 288925"/>
              </a:gdLst>
              <a:ahLst/>
              <a:cxnLst>
                <a:cxn ang="0">
                  <a:pos x="connsiteX0" y="connsiteY0"/>
                </a:cxn>
                <a:cxn ang="0">
                  <a:pos x="connsiteX1" y="connsiteY1"/>
                </a:cxn>
              </a:cxnLst>
              <a:rect l="l" t="t" r="r" b="b"/>
              <a:pathLst>
                <a:path w="269875" h="288925">
                  <a:moveTo>
                    <a:pt x="0" y="0"/>
                  </a:moveTo>
                  <a:lnTo>
                    <a:pt x="269875" y="28892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1" name="Forme libre 5130"/>
            <p:cNvSpPr/>
            <p:nvPr/>
          </p:nvSpPr>
          <p:spPr bwMode="auto">
            <a:xfrm>
              <a:off x="7573202" y="2549513"/>
              <a:ext cx="491746" cy="323018"/>
            </a:xfrm>
            <a:custGeom>
              <a:avLst/>
              <a:gdLst>
                <a:gd name="connsiteX0" fmla="*/ 0 w 533400"/>
                <a:gd name="connsiteY0" fmla="*/ 0 h 422275"/>
                <a:gd name="connsiteX1" fmla="*/ 187325 w 533400"/>
                <a:gd name="connsiteY1" fmla="*/ 127000 h 422275"/>
                <a:gd name="connsiteX2" fmla="*/ 533400 w 533400"/>
                <a:gd name="connsiteY2" fmla="*/ 422275 h 422275"/>
              </a:gdLst>
              <a:ahLst/>
              <a:cxnLst>
                <a:cxn ang="0">
                  <a:pos x="connsiteX0" y="connsiteY0"/>
                </a:cxn>
                <a:cxn ang="0">
                  <a:pos x="connsiteX1" y="connsiteY1"/>
                </a:cxn>
                <a:cxn ang="0">
                  <a:pos x="connsiteX2" y="connsiteY2"/>
                </a:cxn>
              </a:cxnLst>
              <a:rect l="l" t="t" r="r" b="b"/>
              <a:pathLst>
                <a:path w="533400" h="422275">
                  <a:moveTo>
                    <a:pt x="0" y="0"/>
                  </a:moveTo>
                  <a:lnTo>
                    <a:pt x="187325" y="127000"/>
                  </a:lnTo>
                  <a:lnTo>
                    <a:pt x="533400" y="42227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2" name="Forme libre 5131"/>
            <p:cNvSpPr/>
            <p:nvPr/>
          </p:nvSpPr>
          <p:spPr bwMode="auto">
            <a:xfrm>
              <a:off x="7564421" y="2391647"/>
              <a:ext cx="181478" cy="306017"/>
            </a:xfrm>
            <a:custGeom>
              <a:avLst/>
              <a:gdLst>
                <a:gd name="connsiteX0" fmla="*/ 0 w 196850"/>
                <a:gd name="connsiteY0" fmla="*/ 0 h 400050"/>
                <a:gd name="connsiteX1" fmla="*/ 196850 w 196850"/>
                <a:gd name="connsiteY1" fmla="*/ 400050 h 400050"/>
              </a:gdLst>
              <a:ahLst/>
              <a:cxnLst>
                <a:cxn ang="0">
                  <a:pos x="connsiteX0" y="connsiteY0"/>
                </a:cxn>
                <a:cxn ang="0">
                  <a:pos x="connsiteX1" y="connsiteY1"/>
                </a:cxn>
              </a:cxnLst>
              <a:rect l="l" t="t" r="r" b="b"/>
              <a:pathLst>
                <a:path w="196850" h="400050">
                  <a:moveTo>
                    <a:pt x="0" y="0"/>
                  </a:moveTo>
                  <a:lnTo>
                    <a:pt x="196850" y="40005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3" name="Forme libre 5132"/>
            <p:cNvSpPr/>
            <p:nvPr/>
          </p:nvSpPr>
          <p:spPr bwMode="auto">
            <a:xfrm>
              <a:off x="7570276" y="2391647"/>
              <a:ext cx="1030142" cy="189439"/>
            </a:xfrm>
            <a:custGeom>
              <a:avLst/>
              <a:gdLst>
                <a:gd name="connsiteX0" fmla="*/ 1133475 w 1133475"/>
                <a:gd name="connsiteY0" fmla="*/ 247650 h 247650"/>
                <a:gd name="connsiteX1" fmla="*/ 517525 w 1133475"/>
                <a:gd name="connsiteY1" fmla="*/ 165100 h 247650"/>
                <a:gd name="connsiteX2" fmla="*/ 177800 w 1133475"/>
                <a:gd name="connsiteY2" fmla="*/ 136525 h 247650"/>
                <a:gd name="connsiteX3" fmla="*/ 0 w 1133475"/>
                <a:gd name="connsiteY3" fmla="*/ 0 h 247650"/>
              </a:gdLst>
              <a:ahLst/>
              <a:cxnLst>
                <a:cxn ang="0">
                  <a:pos x="connsiteX0" y="connsiteY0"/>
                </a:cxn>
                <a:cxn ang="0">
                  <a:pos x="connsiteX1" y="connsiteY1"/>
                </a:cxn>
                <a:cxn ang="0">
                  <a:pos x="connsiteX2" y="connsiteY2"/>
                </a:cxn>
                <a:cxn ang="0">
                  <a:pos x="connsiteX3" y="connsiteY3"/>
                </a:cxn>
              </a:cxnLst>
              <a:rect l="l" t="t" r="r" b="b"/>
              <a:pathLst>
                <a:path w="1133475" h="247650">
                  <a:moveTo>
                    <a:pt x="1133475" y="247650"/>
                  </a:moveTo>
                  <a:lnTo>
                    <a:pt x="517525" y="165100"/>
                  </a:lnTo>
                  <a:lnTo>
                    <a:pt x="177800" y="136525"/>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4" name="Forme libre 5133"/>
            <p:cNvSpPr/>
            <p:nvPr/>
          </p:nvSpPr>
          <p:spPr bwMode="auto">
            <a:xfrm>
              <a:off x="7570276" y="2374646"/>
              <a:ext cx="1030142" cy="276873"/>
            </a:xfrm>
            <a:custGeom>
              <a:avLst/>
              <a:gdLst>
                <a:gd name="connsiteX0" fmla="*/ 1139825 w 1139825"/>
                <a:gd name="connsiteY0" fmla="*/ 361950 h 361950"/>
                <a:gd name="connsiteX1" fmla="*/ 523875 w 1139825"/>
                <a:gd name="connsiteY1" fmla="*/ 241300 h 361950"/>
                <a:gd name="connsiteX2" fmla="*/ 174625 w 1139825"/>
                <a:gd name="connsiteY2" fmla="*/ 88900 h 361950"/>
                <a:gd name="connsiteX3" fmla="*/ 0 w 1139825"/>
                <a:gd name="connsiteY3" fmla="*/ 0 h 361950"/>
              </a:gdLst>
              <a:ahLst/>
              <a:cxnLst>
                <a:cxn ang="0">
                  <a:pos x="connsiteX0" y="connsiteY0"/>
                </a:cxn>
                <a:cxn ang="0">
                  <a:pos x="connsiteX1" y="connsiteY1"/>
                </a:cxn>
                <a:cxn ang="0">
                  <a:pos x="connsiteX2" y="connsiteY2"/>
                </a:cxn>
                <a:cxn ang="0">
                  <a:pos x="connsiteX3" y="connsiteY3"/>
                </a:cxn>
              </a:cxnLst>
              <a:rect l="l" t="t" r="r" b="b"/>
              <a:pathLst>
                <a:path w="1139825" h="361950">
                  <a:moveTo>
                    <a:pt x="1139825" y="361950"/>
                  </a:moveTo>
                  <a:lnTo>
                    <a:pt x="523875" y="241300"/>
                  </a:lnTo>
                  <a:lnTo>
                    <a:pt x="174625" y="88900"/>
                  </a:ln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5135" name="Forme libre 5134"/>
            <p:cNvSpPr/>
            <p:nvPr/>
          </p:nvSpPr>
          <p:spPr bwMode="auto">
            <a:xfrm>
              <a:off x="7573202" y="2452365"/>
              <a:ext cx="169770" cy="97148"/>
            </a:xfrm>
            <a:custGeom>
              <a:avLst/>
              <a:gdLst>
                <a:gd name="connsiteX0" fmla="*/ 184150 w 184150"/>
                <a:gd name="connsiteY0" fmla="*/ 127000 h 127000"/>
                <a:gd name="connsiteX1" fmla="*/ 0 w 184150"/>
                <a:gd name="connsiteY1" fmla="*/ 0 h 127000"/>
              </a:gdLst>
              <a:ahLst/>
              <a:cxnLst>
                <a:cxn ang="0">
                  <a:pos x="connsiteX0" y="connsiteY0"/>
                </a:cxn>
                <a:cxn ang="0">
                  <a:pos x="connsiteX1" y="connsiteY1"/>
                </a:cxn>
              </a:cxnLst>
              <a:rect l="l" t="t" r="r" b="b"/>
              <a:pathLst>
                <a:path w="184150" h="127000">
                  <a:moveTo>
                    <a:pt x="184150" y="127000"/>
                  </a:moveTo>
                  <a:lnTo>
                    <a:pt x="0" y="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Arial" charset="0"/>
              </a:endParaRPr>
            </a:p>
          </p:txBody>
        </p:sp>
        <p:sp>
          <p:nvSpPr>
            <p:cNvPr id="29" name="Rectangle 28"/>
            <p:cNvSpPr/>
            <p:nvPr/>
          </p:nvSpPr>
          <p:spPr>
            <a:xfrm>
              <a:off x="5283182" y="3174428"/>
              <a:ext cx="955955" cy="270308"/>
            </a:xfrm>
            <a:prstGeom prst="rect">
              <a:avLst/>
            </a:prstGeom>
          </p:spPr>
          <p:txBody>
            <a:bodyPr wrap="none">
              <a:spAutoFit/>
            </a:bodyPr>
            <a:lstStyle/>
            <a:p>
              <a:r>
                <a:rPr lang="fr-FR" sz="1400" dirty="0"/>
                <a:t>-0,52 ± 0,35</a:t>
              </a:r>
            </a:p>
          </p:txBody>
        </p:sp>
        <p:sp>
          <p:nvSpPr>
            <p:cNvPr id="31" name="Rectangle 30"/>
            <p:cNvSpPr/>
            <p:nvPr/>
          </p:nvSpPr>
          <p:spPr>
            <a:xfrm>
              <a:off x="6582257" y="3204310"/>
              <a:ext cx="1039527" cy="270308"/>
            </a:xfrm>
            <a:prstGeom prst="rect">
              <a:avLst/>
            </a:prstGeom>
          </p:spPr>
          <p:txBody>
            <a:bodyPr wrap="none">
              <a:spAutoFit/>
            </a:bodyPr>
            <a:lstStyle/>
            <a:p>
              <a:r>
                <a:rPr lang="fr-FR" sz="1400" dirty="0"/>
                <a:t> -0,47 ± 0,29 </a:t>
              </a:r>
            </a:p>
          </p:txBody>
        </p:sp>
        <p:sp>
          <p:nvSpPr>
            <p:cNvPr id="225" name="Rectangle 224"/>
            <p:cNvSpPr/>
            <p:nvPr/>
          </p:nvSpPr>
          <p:spPr>
            <a:xfrm>
              <a:off x="8091909" y="3204310"/>
              <a:ext cx="1039527" cy="270308"/>
            </a:xfrm>
            <a:prstGeom prst="rect">
              <a:avLst/>
            </a:prstGeom>
          </p:spPr>
          <p:txBody>
            <a:bodyPr wrap="none">
              <a:spAutoFit/>
            </a:bodyPr>
            <a:lstStyle/>
            <a:p>
              <a:r>
                <a:rPr lang="fr-FR" sz="1400" dirty="0"/>
                <a:t> -0,54 ± 0,44 </a:t>
              </a:r>
            </a:p>
          </p:txBody>
        </p:sp>
        <p:sp>
          <p:nvSpPr>
            <p:cNvPr id="243" name="Rectangle 242"/>
            <p:cNvSpPr/>
            <p:nvPr/>
          </p:nvSpPr>
          <p:spPr>
            <a:xfrm>
              <a:off x="3974099" y="3204310"/>
              <a:ext cx="944740" cy="270308"/>
            </a:xfrm>
            <a:prstGeom prst="rect">
              <a:avLst/>
            </a:prstGeom>
          </p:spPr>
          <p:txBody>
            <a:bodyPr wrap="none">
              <a:spAutoFit/>
            </a:bodyPr>
            <a:lstStyle/>
            <a:p>
              <a:r>
                <a:rPr lang="fr-FR" sz="1400" dirty="0"/>
                <a:t>-0,41 ± 0,11</a:t>
              </a:r>
            </a:p>
          </p:txBody>
        </p:sp>
      </p:grpSp>
      <p:sp>
        <p:nvSpPr>
          <p:cNvPr id="278" name="Rectangle 277"/>
          <p:cNvSpPr/>
          <p:nvPr/>
        </p:nvSpPr>
        <p:spPr>
          <a:xfrm>
            <a:off x="871077" y="3718513"/>
            <a:ext cx="3609899" cy="502702"/>
          </a:xfrm>
          <a:prstGeom prst="rect">
            <a:avLst/>
          </a:prstGeom>
        </p:spPr>
        <p:txBody>
          <a:bodyPr wrap="none">
            <a:spAutoFit/>
          </a:bodyPr>
          <a:lstStyle/>
          <a:p>
            <a:pPr algn="ctr">
              <a:lnSpc>
                <a:spcPts val="1560"/>
              </a:lnSpc>
            </a:pPr>
            <a:r>
              <a:rPr lang="fr-FR" sz="1600" b="1" dirty="0">
                <a:solidFill>
                  <a:srgbClr val="0070C0"/>
                </a:solidFill>
                <a:latin typeface="Calibri"/>
                <a:cs typeface="Calibri"/>
              </a:rPr>
              <a:t>Différence moyenne d’activité fongicide </a:t>
            </a:r>
          </a:p>
          <a:p>
            <a:pPr algn="ctr">
              <a:lnSpc>
                <a:spcPts val="1560"/>
              </a:lnSpc>
            </a:pPr>
            <a:r>
              <a:rPr lang="fr-FR" sz="1600" b="1" dirty="0">
                <a:solidFill>
                  <a:srgbClr val="0070C0"/>
                </a:solidFill>
                <a:latin typeface="Calibri"/>
                <a:cs typeface="Calibri"/>
              </a:rPr>
              <a:t>précoce, </a:t>
            </a:r>
            <a:r>
              <a:rPr lang="fr-FR" sz="1600" b="1" dirty="0" err="1">
                <a:solidFill>
                  <a:srgbClr val="0070C0"/>
                </a:solidFill>
                <a:latin typeface="Calibri"/>
                <a:cs typeface="Calibri"/>
              </a:rPr>
              <a:t>cfu</a:t>
            </a:r>
            <a:r>
              <a:rPr lang="fr-FR" sz="1600" b="1" dirty="0">
                <a:solidFill>
                  <a:srgbClr val="0070C0"/>
                </a:solidFill>
                <a:latin typeface="Calibri"/>
                <a:cs typeface="Calibri"/>
              </a:rPr>
              <a:t>/ml/j (IC 95 %) </a:t>
            </a:r>
            <a:endParaRPr lang="fr-FR" sz="1600" dirty="0"/>
          </a:p>
        </p:txBody>
      </p:sp>
      <p:grpSp>
        <p:nvGrpSpPr>
          <p:cNvPr id="284" name="Grouper 283"/>
          <p:cNvGrpSpPr/>
          <p:nvPr/>
        </p:nvGrpSpPr>
        <p:grpSpPr>
          <a:xfrm>
            <a:off x="0" y="4193023"/>
            <a:ext cx="4617687" cy="2455829"/>
            <a:chOff x="337506" y="4193023"/>
            <a:chExt cx="3891955" cy="2455829"/>
          </a:xfrm>
        </p:grpSpPr>
        <p:sp>
          <p:nvSpPr>
            <p:cNvPr id="197" name="Forme libre 196"/>
            <p:cNvSpPr/>
            <p:nvPr/>
          </p:nvSpPr>
          <p:spPr bwMode="auto">
            <a:xfrm>
              <a:off x="1530071" y="4417795"/>
              <a:ext cx="2298095" cy="1617736"/>
            </a:xfrm>
            <a:custGeom>
              <a:avLst/>
              <a:gdLst>
                <a:gd name="connsiteX0" fmla="*/ 0 w 1092338"/>
                <a:gd name="connsiteY0" fmla="*/ 0 h 1161535"/>
                <a:gd name="connsiteX1" fmla="*/ 0 w 1092338"/>
                <a:gd name="connsiteY1" fmla="*/ 1161535 h 1161535"/>
                <a:gd name="connsiteX2" fmla="*/ 1092338 w 1092338"/>
                <a:gd name="connsiteY2" fmla="*/ 1161535 h 1161535"/>
              </a:gdLst>
              <a:ahLst/>
              <a:cxnLst>
                <a:cxn ang="0">
                  <a:pos x="connsiteX0" y="connsiteY0"/>
                </a:cxn>
                <a:cxn ang="0">
                  <a:pos x="connsiteX1" y="connsiteY1"/>
                </a:cxn>
                <a:cxn ang="0">
                  <a:pos x="connsiteX2" y="connsiteY2"/>
                </a:cxn>
              </a:cxnLst>
              <a:rect l="l" t="t" r="r" b="b"/>
              <a:pathLst>
                <a:path w="1092338" h="1161535">
                  <a:moveTo>
                    <a:pt x="0" y="0"/>
                  </a:moveTo>
                  <a:lnTo>
                    <a:pt x="0" y="1161535"/>
                  </a:lnTo>
                  <a:lnTo>
                    <a:pt x="1092338" y="1161535"/>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4800" b="0" i="0" u="none" strike="noStrike" cap="none" normalizeH="0" baseline="0">
                <a:ln>
                  <a:noFill/>
                </a:ln>
                <a:effectLst/>
                <a:latin typeface="Arial" charset="0"/>
              </a:endParaRPr>
            </a:p>
          </p:txBody>
        </p:sp>
        <p:sp>
          <p:nvSpPr>
            <p:cNvPr id="198" name="ZoneTexte 197"/>
            <p:cNvSpPr txBox="1"/>
            <p:nvPr/>
          </p:nvSpPr>
          <p:spPr>
            <a:xfrm>
              <a:off x="648390" y="4464676"/>
              <a:ext cx="877115" cy="523220"/>
            </a:xfrm>
            <a:prstGeom prst="rect">
              <a:avLst/>
            </a:prstGeom>
            <a:noFill/>
          </p:spPr>
          <p:txBody>
            <a:bodyPr wrap="none" rtlCol="0">
              <a:spAutoFit/>
            </a:bodyPr>
            <a:lstStyle/>
            <a:p>
              <a:pPr algn="r"/>
              <a:r>
                <a:rPr lang="fr-FR" sz="1400" dirty="0"/>
                <a:t>3 doses </a:t>
              </a:r>
              <a:br>
                <a:rPr lang="fr-FR" sz="1400" dirty="0"/>
              </a:br>
              <a:r>
                <a:rPr lang="fr-FR" sz="1400" dirty="0"/>
                <a:t>vs témoins</a:t>
              </a:r>
            </a:p>
          </p:txBody>
        </p:sp>
        <p:cxnSp>
          <p:nvCxnSpPr>
            <p:cNvPr id="199" name="Connecteur droit 198"/>
            <p:cNvCxnSpPr/>
            <p:nvPr/>
          </p:nvCxnSpPr>
          <p:spPr bwMode="auto">
            <a:xfrm>
              <a:off x="1463162" y="4720217"/>
              <a:ext cx="6352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0" name="ZoneTexte 199"/>
            <p:cNvSpPr txBox="1"/>
            <p:nvPr/>
          </p:nvSpPr>
          <p:spPr>
            <a:xfrm>
              <a:off x="648390" y="4965071"/>
              <a:ext cx="877115" cy="523220"/>
            </a:xfrm>
            <a:prstGeom prst="rect">
              <a:avLst/>
            </a:prstGeom>
            <a:noFill/>
          </p:spPr>
          <p:txBody>
            <a:bodyPr wrap="none" rtlCol="0">
              <a:spAutoFit/>
            </a:bodyPr>
            <a:lstStyle/>
            <a:p>
              <a:pPr algn="r"/>
              <a:r>
                <a:rPr lang="fr-FR" sz="1400" dirty="0"/>
                <a:t>2 doses </a:t>
              </a:r>
              <a:br>
                <a:rPr lang="fr-FR" sz="1400" dirty="0"/>
              </a:br>
              <a:r>
                <a:rPr lang="fr-FR" sz="1400" dirty="0"/>
                <a:t>vs témoins</a:t>
              </a:r>
            </a:p>
          </p:txBody>
        </p:sp>
        <p:cxnSp>
          <p:nvCxnSpPr>
            <p:cNvPr id="201" name="Connecteur droit 200"/>
            <p:cNvCxnSpPr/>
            <p:nvPr/>
          </p:nvCxnSpPr>
          <p:spPr bwMode="auto">
            <a:xfrm>
              <a:off x="1463162" y="5207297"/>
              <a:ext cx="6352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2" name="ZoneTexte 201"/>
            <p:cNvSpPr txBox="1"/>
            <p:nvPr/>
          </p:nvSpPr>
          <p:spPr>
            <a:xfrm>
              <a:off x="1311001" y="6049494"/>
              <a:ext cx="415049" cy="307777"/>
            </a:xfrm>
            <a:prstGeom prst="rect">
              <a:avLst/>
            </a:prstGeom>
            <a:noFill/>
          </p:spPr>
          <p:txBody>
            <a:bodyPr wrap="none" rtlCol="0">
              <a:spAutoFit/>
            </a:bodyPr>
            <a:lstStyle/>
            <a:p>
              <a:pPr algn="ctr"/>
              <a:r>
                <a:rPr lang="fr-FR" sz="1400" dirty="0"/>
                <a:t>-0,4</a:t>
              </a:r>
            </a:p>
          </p:txBody>
        </p:sp>
        <p:cxnSp>
          <p:nvCxnSpPr>
            <p:cNvPr id="203" name="Connecteur droit 202"/>
            <p:cNvCxnSpPr/>
            <p:nvPr/>
          </p:nvCxnSpPr>
          <p:spPr bwMode="auto">
            <a:xfrm>
              <a:off x="1530253"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6" name="Connecteur droit 215"/>
            <p:cNvCxnSpPr/>
            <p:nvPr/>
          </p:nvCxnSpPr>
          <p:spPr bwMode="auto">
            <a:xfrm>
              <a:off x="1817001"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8" name="Connecteur droit 217"/>
            <p:cNvCxnSpPr/>
            <p:nvPr/>
          </p:nvCxnSpPr>
          <p:spPr bwMode="auto">
            <a:xfrm>
              <a:off x="2107243"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2" name="Connecteur droit 221"/>
            <p:cNvCxnSpPr/>
            <p:nvPr/>
          </p:nvCxnSpPr>
          <p:spPr bwMode="auto">
            <a:xfrm>
              <a:off x="2677689" y="4417795"/>
              <a:ext cx="0" cy="1654413"/>
            </a:xfrm>
            <a:prstGeom prst="line">
              <a:avLst/>
            </a:prstGeom>
            <a:solidFill>
              <a:schemeClr val="accent1"/>
            </a:solidFill>
            <a:ln w="9525" cap="flat" cmpd="sng" algn="ctr">
              <a:solidFill>
                <a:schemeClr val="tx1"/>
              </a:solidFill>
              <a:prstDash val="sysDash"/>
              <a:round/>
              <a:headEnd type="none" w="med" len="med"/>
              <a:tailEnd type="none" w="med" len="med"/>
            </a:ln>
            <a:effectLst/>
          </p:spPr>
        </p:cxnSp>
        <p:cxnSp>
          <p:nvCxnSpPr>
            <p:cNvPr id="242" name="Connecteur droit 241"/>
            <p:cNvCxnSpPr/>
            <p:nvPr/>
          </p:nvCxnSpPr>
          <p:spPr bwMode="auto">
            <a:xfrm>
              <a:off x="2401316"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4" name="Connecteur droit 243"/>
            <p:cNvCxnSpPr/>
            <p:nvPr/>
          </p:nvCxnSpPr>
          <p:spPr bwMode="auto">
            <a:xfrm>
              <a:off x="2677689"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5" name="ZoneTexte 244"/>
            <p:cNvSpPr txBox="1"/>
            <p:nvPr/>
          </p:nvSpPr>
          <p:spPr>
            <a:xfrm>
              <a:off x="337506" y="5480239"/>
              <a:ext cx="1187999" cy="523220"/>
            </a:xfrm>
            <a:prstGeom prst="rect">
              <a:avLst/>
            </a:prstGeom>
            <a:noFill/>
          </p:spPr>
          <p:txBody>
            <a:bodyPr wrap="square" rtlCol="0">
              <a:spAutoFit/>
            </a:bodyPr>
            <a:lstStyle/>
            <a:p>
              <a:pPr algn="r"/>
              <a:r>
                <a:rPr lang="fr-FR" sz="1400" dirty="0"/>
                <a:t>Dose unique </a:t>
              </a:r>
              <a:br>
                <a:rPr lang="fr-FR" sz="1400" dirty="0"/>
              </a:br>
              <a:r>
                <a:rPr lang="fr-FR" sz="1400" dirty="0"/>
                <a:t>vs témoins</a:t>
              </a:r>
            </a:p>
          </p:txBody>
        </p:sp>
        <p:cxnSp>
          <p:nvCxnSpPr>
            <p:cNvPr id="247" name="Connecteur droit 246"/>
            <p:cNvCxnSpPr/>
            <p:nvPr/>
          </p:nvCxnSpPr>
          <p:spPr bwMode="auto">
            <a:xfrm>
              <a:off x="1463162" y="5680523"/>
              <a:ext cx="6352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8" name="Ellipse 247"/>
            <p:cNvSpPr/>
            <p:nvPr/>
          </p:nvSpPr>
          <p:spPr bwMode="auto">
            <a:xfrm>
              <a:off x="2287051" y="4719807"/>
              <a:ext cx="58756" cy="42781"/>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4800" b="0" i="0" u="none" strike="noStrike" cap="none" normalizeH="0" baseline="0">
                <a:ln>
                  <a:noFill/>
                </a:ln>
                <a:effectLst/>
                <a:latin typeface="Arial" charset="0"/>
              </a:endParaRPr>
            </a:p>
          </p:txBody>
        </p:sp>
        <p:grpSp>
          <p:nvGrpSpPr>
            <p:cNvPr id="249" name="Grouper 5148"/>
            <p:cNvGrpSpPr/>
            <p:nvPr/>
          </p:nvGrpSpPr>
          <p:grpSpPr>
            <a:xfrm>
              <a:off x="1670801" y="4715517"/>
              <a:ext cx="1249534" cy="47070"/>
              <a:chOff x="2193839" y="2411335"/>
              <a:chExt cx="156928" cy="56771"/>
            </a:xfrm>
          </p:grpSpPr>
          <p:cxnSp>
            <p:nvCxnSpPr>
              <p:cNvPr id="250" name="Connecteur droit 249"/>
              <p:cNvCxnSpPr/>
              <p:nvPr/>
            </p:nvCxnSpPr>
            <p:spPr bwMode="auto">
              <a:xfrm>
                <a:off x="2193840" y="2438779"/>
                <a:ext cx="156927"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251" name="Connecteur droit 250"/>
              <p:cNvCxnSpPr/>
              <p:nvPr/>
            </p:nvCxnSpPr>
            <p:spPr bwMode="auto">
              <a:xfrm>
                <a:off x="2193839"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252" name="Connecteur droit 251"/>
              <p:cNvCxnSpPr/>
              <p:nvPr/>
            </p:nvCxnSpPr>
            <p:spPr bwMode="auto">
              <a:xfrm>
                <a:off x="2350766"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sp>
          <p:nvSpPr>
            <p:cNvPr id="285" name="Ellipse 284"/>
            <p:cNvSpPr/>
            <p:nvPr/>
          </p:nvSpPr>
          <p:spPr bwMode="auto">
            <a:xfrm>
              <a:off x="2338593" y="5689613"/>
              <a:ext cx="58756" cy="42781"/>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4800" b="0" i="0" u="none" strike="noStrike" cap="none" normalizeH="0" baseline="0">
                <a:ln>
                  <a:noFill/>
                </a:ln>
                <a:effectLst/>
                <a:latin typeface="Arial" charset="0"/>
              </a:endParaRPr>
            </a:p>
          </p:txBody>
        </p:sp>
        <p:grpSp>
          <p:nvGrpSpPr>
            <p:cNvPr id="286" name="Grouper 267"/>
            <p:cNvGrpSpPr/>
            <p:nvPr/>
          </p:nvGrpSpPr>
          <p:grpSpPr>
            <a:xfrm>
              <a:off x="1853968" y="5683556"/>
              <a:ext cx="1037613" cy="54371"/>
              <a:chOff x="2193839" y="2411335"/>
              <a:chExt cx="156928" cy="56771"/>
            </a:xfrm>
          </p:grpSpPr>
          <p:cxnSp>
            <p:nvCxnSpPr>
              <p:cNvPr id="287" name="Connecteur droit 286"/>
              <p:cNvCxnSpPr/>
              <p:nvPr/>
            </p:nvCxnSpPr>
            <p:spPr bwMode="auto">
              <a:xfrm>
                <a:off x="2195063" y="2438779"/>
                <a:ext cx="155704"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288" name="Connecteur droit 287"/>
              <p:cNvCxnSpPr/>
              <p:nvPr/>
            </p:nvCxnSpPr>
            <p:spPr bwMode="auto">
              <a:xfrm>
                <a:off x="2193839"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289" name="Connecteur droit 288"/>
              <p:cNvCxnSpPr/>
              <p:nvPr/>
            </p:nvCxnSpPr>
            <p:spPr bwMode="auto">
              <a:xfrm>
                <a:off x="2350766"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cxnSp>
          <p:nvCxnSpPr>
            <p:cNvPr id="296" name="Connecteur droit 295"/>
            <p:cNvCxnSpPr/>
            <p:nvPr/>
          </p:nvCxnSpPr>
          <p:spPr bwMode="auto">
            <a:xfrm>
              <a:off x="2971476"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7" name="Connecteur droit 296"/>
            <p:cNvCxnSpPr/>
            <p:nvPr/>
          </p:nvCxnSpPr>
          <p:spPr bwMode="auto">
            <a:xfrm>
              <a:off x="3261998"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8" name="Connecteur droit 297"/>
            <p:cNvCxnSpPr/>
            <p:nvPr/>
          </p:nvCxnSpPr>
          <p:spPr bwMode="auto">
            <a:xfrm>
              <a:off x="3549257"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9" name="Connecteur droit 298"/>
            <p:cNvCxnSpPr/>
            <p:nvPr/>
          </p:nvCxnSpPr>
          <p:spPr bwMode="auto">
            <a:xfrm>
              <a:off x="3828027" y="6030830"/>
              <a:ext cx="0" cy="41378"/>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00" name="ZoneTexte 299"/>
            <p:cNvSpPr txBox="1"/>
            <p:nvPr/>
          </p:nvSpPr>
          <p:spPr>
            <a:xfrm>
              <a:off x="1608213" y="6049494"/>
              <a:ext cx="415049" cy="307777"/>
            </a:xfrm>
            <a:prstGeom prst="rect">
              <a:avLst/>
            </a:prstGeom>
            <a:noFill/>
          </p:spPr>
          <p:txBody>
            <a:bodyPr wrap="none" rtlCol="0">
              <a:spAutoFit/>
            </a:bodyPr>
            <a:lstStyle/>
            <a:p>
              <a:pPr algn="ctr"/>
              <a:r>
                <a:rPr lang="fr-FR" sz="1400" dirty="0"/>
                <a:t>-0,3</a:t>
              </a:r>
            </a:p>
          </p:txBody>
        </p:sp>
        <p:sp>
          <p:nvSpPr>
            <p:cNvPr id="301" name="ZoneTexte 300"/>
            <p:cNvSpPr txBox="1"/>
            <p:nvPr/>
          </p:nvSpPr>
          <p:spPr>
            <a:xfrm>
              <a:off x="1879452" y="6049494"/>
              <a:ext cx="415049" cy="307777"/>
            </a:xfrm>
            <a:prstGeom prst="rect">
              <a:avLst/>
            </a:prstGeom>
            <a:noFill/>
          </p:spPr>
          <p:txBody>
            <a:bodyPr wrap="none" rtlCol="0">
              <a:spAutoFit/>
            </a:bodyPr>
            <a:lstStyle/>
            <a:p>
              <a:pPr algn="ctr"/>
              <a:r>
                <a:rPr lang="fr-FR" sz="1400" dirty="0"/>
                <a:t>-0,2</a:t>
              </a:r>
            </a:p>
          </p:txBody>
        </p:sp>
        <p:sp>
          <p:nvSpPr>
            <p:cNvPr id="302" name="ZoneTexte 301"/>
            <p:cNvSpPr txBox="1"/>
            <p:nvPr/>
          </p:nvSpPr>
          <p:spPr>
            <a:xfrm>
              <a:off x="2181150" y="6049494"/>
              <a:ext cx="415049" cy="307777"/>
            </a:xfrm>
            <a:prstGeom prst="rect">
              <a:avLst/>
            </a:prstGeom>
            <a:noFill/>
          </p:spPr>
          <p:txBody>
            <a:bodyPr wrap="none" rtlCol="0">
              <a:spAutoFit/>
            </a:bodyPr>
            <a:lstStyle/>
            <a:p>
              <a:pPr algn="ctr"/>
              <a:r>
                <a:rPr lang="fr-FR" sz="1400" dirty="0"/>
                <a:t>-0,1</a:t>
              </a:r>
            </a:p>
          </p:txBody>
        </p:sp>
        <p:sp>
          <p:nvSpPr>
            <p:cNvPr id="303" name="ZoneTexte 302"/>
            <p:cNvSpPr txBox="1"/>
            <p:nvPr/>
          </p:nvSpPr>
          <p:spPr>
            <a:xfrm>
              <a:off x="2557988" y="6049494"/>
              <a:ext cx="239409" cy="307777"/>
            </a:xfrm>
            <a:prstGeom prst="rect">
              <a:avLst/>
            </a:prstGeom>
            <a:noFill/>
          </p:spPr>
          <p:txBody>
            <a:bodyPr wrap="none" rtlCol="0">
              <a:spAutoFit/>
            </a:bodyPr>
            <a:lstStyle/>
            <a:p>
              <a:pPr algn="ctr"/>
              <a:r>
                <a:rPr lang="fr-FR" sz="1400" dirty="0"/>
                <a:t>0</a:t>
              </a:r>
            </a:p>
          </p:txBody>
        </p:sp>
        <p:sp>
          <p:nvSpPr>
            <p:cNvPr id="304" name="ZoneTexte 303"/>
            <p:cNvSpPr txBox="1"/>
            <p:nvPr/>
          </p:nvSpPr>
          <p:spPr>
            <a:xfrm>
              <a:off x="2788947" y="6049494"/>
              <a:ext cx="365059" cy="307777"/>
            </a:xfrm>
            <a:prstGeom prst="rect">
              <a:avLst/>
            </a:prstGeom>
            <a:noFill/>
          </p:spPr>
          <p:txBody>
            <a:bodyPr wrap="none" rtlCol="0">
              <a:spAutoFit/>
            </a:bodyPr>
            <a:lstStyle/>
            <a:p>
              <a:pPr algn="ctr"/>
              <a:r>
                <a:rPr lang="fr-FR" sz="1400" dirty="0"/>
                <a:t>0,1</a:t>
              </a:r>
            </a:p>
          </p:txBody>
        </p:sp>
        <p:sp>
          <p:nvSpPr>
            <p:cNvPr id="305" name="ZoneTexte 304"/>
            <p:cNvSpPr txBox="1"/>
            <p:nvPr/>
          </p:nvSpPr>
          <p:spPr>
            <a:xfrm>
              <a:off x="3079470" y="6049494"/>
              <a:ext cx="365059" cy="307777"/>
            </a:xfrm>
            <a:prstGeom prst="rect">
              <a:avLst/>
            </a:prstGeom>
            <a:noFill/>
          </p:spPr>
          <p:txBody>
            <a:bodyPr wrap="none" rtlCol="0">
              <a:spAutoFit/>
            </a:bodyPr>
            <a:lstStyle/>
            <a:p>
              <a:pPr algn="ctr"/>
              <a:r>
                <a:rPr lang="fr-FR" sz="1400" dirty="0"/>
                <a:t>0,2</a:t>
              </a:r>
            </a:p>
          </p:txBody>
        </p:sp>
        <p:sp>
          <p:nvSpPr>
            <p:cNvPr id="306" name="ZoneTexte 305"/>
            <p:cNvSpPr txBox="1"/>
            <p:nvPr/>
          </p:nvSpPr>
          <p:spPr>
            <a:xfrm>
              <a:off x="3366729" y="6049494"/>
              <a:ext cx="365059" cy="307777"/>
            </a:xfrm>
            <a:prstGeom prst="rect">
              <a:avLst/>
            </a:prstGeom>
            <a:noFill/>
          </p:spPr>
          <p:txBody>
            <a:bodyPr wrap="none" rtlCol="0">
              <a:spAutoFit/>
            </a:bodyPr>
            <a:lstStyle/>
            <a:p>
              <a:pPr algn="ctr"/>
              <a:r>
                <a:rPr lang="fr-FR" sz="1400" dirty="0"/>
                <a:t>0,3</a:t>
              </a:r>
            </a:p>
          </p:txBody>
        </p:sp>
        <p:sp>
          <p:nvSpPr>
            <p:cNvPr id="307" name="ZoneTexte 306"/>
            <p:cNvSpPr txBox="1"/>
            <p:nvPr/>
          </p:nvSpPr>
          <p:spPr>
            <a:xfrm>
              <a:off x="3670308" y="6049494"/>
              <a:ext cx="365059" cy="307777"/>
            </a:xfrm>
            <a:prstGeom prst="rect">
              <a:avLst/>
            </a:prstGeom>
            <a:noFill/>
          </p:spPr>
          <p:txBody>
            <a:bodyPr wrap="none" rtlCol="0">
              <a:spAutoFit/>
            </a:bodyPr>
            <a:lstStyle/>
            <a:p>
              <a:pPr algn="ctr"/>
              <a:r>
                <a:rPr lang="fr-FR" sz="1400" dirty="0"/>
                <a:t>0,4</a:t>
              </a:r>
            </a:p>
          </p:txBody>
        </p:sp>
        <p:sp>
          <p:nvSpPr>
            <p:cNvPr id="308" name="ZoneTexte 307"/>
            <p:cNvSpPr txBox="1"/>
            <p:nvPr/>
          </p:nvSpPr>
          <p:spPr>
            <a:xfrm>
              <a:off x="1630337" y="4193023"/>
              <a:ext cx="737954" cy="307777"/>
            </a:xfrm>
            <a:prstGeom prst="rect">
              <a:avLst/>
            </a:prstGeom>
            <a:noFill/>
          </p:spPr>
          <p:txBody>
            <a:bodyPr wrap="none" rtlCol="0">
              <a:spAutoFit/>
            </a:bodyPr>
            <a:lstStyle/>
            <a:p>
              <a:pPr algn="r"/>
              <a:r>
                <a:rPr lang="fr-FR" sz="1400" b="1" dirty="0"/>
                <a:t>+ rapide</a:t>
              </a:r>
            </a:p>
          </p:txBody>
        </p:sp>
        <p:sp>
          <p:nvSpPr>
            <p:cNvPr id="309" name="ZoneTexte 308"/>
            <p:cNvSpPr txBox="1"/>
            <p:nvPr/>
          </p:nvSpPr>
          <p:spPr>
            <a:xfrm>
              <a:off x="2910688" y="4193023"/>
              <a:ext cx="552858" cy="307777"/>
            </a:xfrm>
            <a:prstGeom prst="rect">
              <a:avLst/>
            </a:prstGeom>
            <a:noFill/>
          </p:spPr>
          <p:txBody>
            <a:bodyPr wrap="none" rtlCol="0">
              <a:spAutoFit/>
            </a:bodyPr>
            <a:lstStyle/>
            <a:p>
              <a:r>
                <a:rPr lang="fr-FR" sz="1400" b="1" dirty="0"/>
                <a:t>+ lent</a:t>
              </a:r>
            </a:p>
          </p:txBody>
        </p:sp>
        <p:cxnSp>
          <p:nvCxnSpPr>
            <p:cNvPr id="26" name="Connecteur droit avec flèche 25"/>
            <p:cNvCxnSpPr/>
            <p:nvPr/>
          </p:nvCxnSpPr>
          <p:spPr bwMode="auto">
            <a:xfrm flipV="1">
              <a:off x="2433959" y="4349746"/>
              <a:ext cx="509371" cy="2281"/>
            </a:xfrm>
            <a:prstGeom prst="straightConnector1">
              <a:avLst/>
            </a:prstGeom>
            <a:solidFill>
              <a:schemeClr val="accent1"/>
            </a:solidFill>
            <a:ln w="9525" cap="flat" cmpd="sng" algn="ctr">
              <a:solidFill>
                <a:srgbClr val="000066"/>
              </a:solidFill>
              <a:prstDash val="solid"/>
              <a:round/>
              <a:headEnd type="triangle" w="med" len="med"/>
              <a:tailEnd type="triangle" w="med" len="med"/>
            </a:ln>
            <a:effectLst/>
          </p:spPr>
        </p:cxnSp>
        <p:grpSp>
          <p:nvGrpSpPr>
            <p:cNvPr id="310" name="Grouper 5148"/>
            <p:cNvGrpSpPr/>
            <p:nvPr/>
          </p:nvGrpSpPr>
          <p:grpSpPr>
            <a:xfrm>
              <a:off x="2088355" y="5207297"/>
              <a:ext cx="883121" cy="47070"/>
              <a:chOff x="2193839" y="2411335"/>
              <a:chExt cx="156928" cy="56771"/>
            </a:xfrm>
          </p:grpSpPr>
          <p:cxnSp>
            <p:nvCxnSpPr>
              <p:cNvPr id="311" name="Connecteur droit 310"/>
              <p:cNvCxnSpPr/>
              <p:nvPr/>
            </p:nvCxnSpPr>
            <p:spPr bwMode="auto">
              <a:xfrm>
                <a:off x="2193840" y="2438779"/>
                <a:ext cx="156927"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312" name="Connecteur droit 311"/>
              <p:cNvCxnSpPr/>
              <p:nvPr/>
            </p:nvCxnSpPr>
            <p:spPr bwMode="auto">
              <a:xfrm>
                <a:off x="2193839"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313" name="Connecteur droit 312"/>
              <p:cNvCxnSpPr/>
              <p:nvPr/>
            </p:nvCxnSpPr>
            <p:spPr bwMode="auto">
              <a:xfrm>
                <a:off x="2350766" y="2411335"/>
                <a:ext cx="1" cy="56771"/>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sp>
          <p:nvSpPr>
            <p:cNvPr id="314" name="Ellipse 313"/>
            <p:cNvSpPr/>
            <p:nvPr/>
          </p:nvSpPr>
          <p:spPr bwMode="auto">
            <a:xfrm>
              <a:off x="2507218" y="5208660"/>
              <a:ext cx="58756" cy="42781"/>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4800" b="0" i="0" u="none" strike="noStrike" cap="none" normalizeH="0" baseline="0">
                <a:ln>
                  <a:noFill/>
                </a:ln>
                <a:effectLst/>
                <a:latin typeface="Arial" charset="0"/>
              </a:endParaRPr>
            </a:p>
          </p:txBody>
        </p:sp>
        <p:cxnSp>
          <p:nvCxnSpPr>
            <p:cNvPr id="319" name="Connecteur droit 318"/>
            <p:cNvCxnSpPr/>
            <p:nvPr/>
          </p:nvCxnSpPr>
          <p:spPr bwMode="auto">
            <a:xfrm>
              <a:off x="3261998" y="4567205"/>
              <a:ext cx="0" cy="1474412"/>
            </a:xfrm>
            <a:prstGeom prst="line">
              <a:avLst/>
            </a:prstGeom>
            <a:solidFill>
              <a:schemeClr val="accent1"/>
            </a:solidFill>
            <a:ln w="9525" cap="flat" cmpd="sng" algn="ctr">
              <a:solidFill>
                <a:schemeClr val="tx1"/>
              </a:solidFill>
              <a:prstDash val="sysDash"/>
              <a:round/>
              <a:headEnd type="none" w="med" len="med"/>
              <a:tailEnd type="none" w="med" len="med"/>
            </a:ln>
            <a:effectLst/>
          </p:spPr>
        </p:cxnSp>
        <p:sp>
          <p:nvSpPr>
            <p:cNvPr id="30" name="Rectangle 29"/>
            <p:cNvSpPr/>
            <p:nvPr/>
          </p:nvSpPr>
          <p:spPr bwMode="auto">
            <a:xfrm>
              <a:off x="3261998" y="4552264"/>
              <a:ext cx="566028" cy="1473732"/>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4800" b="0" i="0" u="none" strike="noStrike" cap="none" normalizeH="0" baseline="0">
                <a:ln>
                  <a:noFill/>
                </a:ln>
                <a:effectLst/>
                <a:latin typeface="Arial" charset="0"/>
              </a:endParaRPr>
            </a:p>
          </p:txBody>
        </p:sp>
        <p:sp>
          <p:nvSpPr>
            <p:cNvPr id="320" name="ZoneTexte 319"/>
            <p:cNvSpPr txBox="1"/>
            <p:nvPr/>
          </p:nvSpPr>
          <p:spPr>
            <a:xfrm>
              <a:off x="2056052" y="6341075"/>
              <a:ext cx="1027083" cy="307777"/>
            </a:xfrm>
            <a:prstGeom prst="rect">
              <a:avLst/>
            </a:prstGeom>
            <a:noFill/>
          </p:spPr>
          <p:txBody>
            <a:bodyPr wrap="none" rtlCol="0">
              <a:spAutoFit/>
            </a:bodyPr>
            <a:lstStyle/>
            <a:p>
              <a:pPr algn="r"/>
              <a:r>
                <a:rPr lang="fr-FR" sz="1400" dirty="0"/>
                <a:t>Non-inférieur</a:t>
              </a:r>
            </a:p>
          </p:txBody>
        </p:sp>
        <p:sp>
          <p:nvSpPr>
            <p:cNvPr id="321" name="ZoneTexte 320"/>
            <p:cNvSpPr txBox="1"/>
            <p:nvPr/>
          </p:nvSpPr>
          <p:spPr>
            <a:xfrm>
              <a:off x="3457696" y="6327094"/>
              <a:ext cx="708230" cy="307777"/>
            </a:xfrm>
            <a:prstGeom prst="rect">
              <a:avLst/>
            </a:prstGeom>
            <a:noFill/>
          </p:spPr>
          <p:txBody>
            <a:bodyPr wrap="none" rtlCol="0">
              <a:spAutoFit/>
            </a:bodyPr>
            <a:lstStyle/>
            <a:p>
              <a:pPr algn="r"/>
              <a:r>
                <a:rPr lang="fr-FR" sz="1400" dirty="0"/>
                <a:t>Inférieur</a:t>
              </a:r>
            </a:p>
          </p:txBody>
        </p:sp>
        <p:cxnSp>
          <p:nvCxnSpPr>
            <p:cNvPr id="280" name="Connecteur droit avec flèche 279"/>
            <p:cNvCxnSpPr/>
            <p:nvPr/>
          </p:nvCxnSpPr>
          <p:spPr bwMode="auto">
            <a:xfrm>
              <a:off x="3250514" y="6629074"/>
              <a:ext cx="978947" cy="0"/>
            </a:xfrm>
            <a:prstGeom prst="straightConnector1">
              <a:avLst/>
            </a:prstGeom>
            <a:solidFill>
              <a:schemeClr val="accent1"/>
            </a:solidFill>
            <a:ln w="9525" cap="flat" cmpd="sng" algn="ctr">
              <a:solidFill>
                <a:srgbClr val="000066"/>
              </a:solidFill>
              <a:prstDash val="solid"/>
              <a:round/>
              <a:headEnd type="none" w="med" len="med"/>
              <a:tailEnd type="arrow"/>
            </a:ln>
            <a:effectLst/>
          </p:spPr>
        </p:cxnSp>
        <p:cxnSp>
          <p:nvCxnSpPr>
            <p:cNvPr id="281" name="Connecteur droit avec flèche 280"/>
            <p:cNvCxnSpPr/>
            <p:nvPr/>
          </p:nvCxnSpPr>
          <p:spPr bwMode="auto">
            <a:xfrm flipH="1">
              <a:off x="1987777" y="6631872"/>
              <a:ext cx="1282219" cy="0"/>
            </a:xfrm>
            <a:prstGeom prst="straightConnector1">
              <a:avLst/>
            </a:prstGeom>
            <a:solidFill>
              <a:schemeClr val="accent1"/>
            </a:solidFill>
            <a:ln w="9525" cap="flat" cmpd="sng" algn="ctr">
              <a:solidFill>
                <a:srgbClr val="000066"/>
              </a:solidFill>
              <a:prstDash val="solid"/>
              <a:round/>
              <a:headEnd type="oval" w="med" len="med"/>
              <a:tailEnd type="triangle"/>
            </a:ln>
            <a:effectLst/>
          </p:spPr>
        </p:cxnSp>
      </p:grpSp>
      <p:sp>
        <p:nvSpPr>
          <p:cNvPr id="282" name="Rectangle 281"/>
          <p:cNvSpPr/>
          <p:nvPr/>
        </p:nvSpPr>
        <p:spPr>
          <a:xfrm>
            <a:off x="234854" y="6274299"/>
            <a:ext cx="1333430" cy="523220"/>
          </a:xfrm>
          <a:prstGeom prst="rect">
            <a:avLst/>
          </a:prstGeom>
        </p:spPr>
        <p:txBody>
          <a:bodyPr wrap="none">
            <a:spAutoFit/>
          </a:bodyPr>
          <a:lstStyle/>
          <a:p>
            <a:r>
              <a:rPr lang="fr-FR" sz="1400" dirty="0"/>
              <a:t>Marge de NI =</a:t>
            </a:r>
          </a:p>
          <a:p>
            <a:r>
              <a:rPr lang="fr-FR" sz="1400" dirty="0"/>
              <a:t> 0,2 </a:t>
            </a:r>
            <a:r>
              <a:rPr lang="fr-FR" sz="1400" dirty="0" err="1"/>
              <a:t>cfu</a:t>
            </a:r>
            <a:r>
              <a:rPr lang="fr-FR" sz="1400" dirty="0"/>
              <a:t>/ml/j</a:t>
            </a:r>
          </a:p>
        </p:txBody>
      </p:sp>
      <p:sp>
        <p:nvSpPr>
          <p:cNvPr id="204" name="Rectangle 2"/>
          <p:cNvSpPr>
            <a:spLocks noGrp="1" noChangeArrowheads="1"/>
          </p:cNvSpPr>
          <p:nvPr>
            <p:ph type="title"/>
          </p:nvPr>
        </p:nvSpPr>
        <p:spPr/>
        <p:txBody>
          <a:bodyPr/>
          <a:lstStyle/>
          <a:p>
            <a:pPr eaLnBrk="1" hangingPunct="1">
              <a:defRPr/>
            </a:pPr>
            <a:r>
              <a:rPr lang="fr-FR" sz="2600" dirty="0"/>
              <a:t>Essai AMBITION-CM : </a:t>
            </a:r>
            <a:r>
              <a:rPr lang="fr-FR" sz="2600" dirty="0" err="1"/>
              <a:t>amphotéricine</a:t>
            </a:r>
            <a:r>
              <a:rPr lang="fr-FR" sz="2600" dirty="0"/>
              <a:t> B </a:t>
            </a:r>
            <a:r>
              <a:rPr lang="fr-FR" sz="2600" dirty="0" err="1"/>
              <a:t>liposomale</a:t>
            </a:r>
            <a:r>
              <a:rPr lang="fr-FR" sz="2600" dirty="0"/>
              <a:t> à forte dose dans la cryptococcose méningée (3)</a:t>
            </a:r>
          </a:p>
        </p:txBody>
      </p:sp>
      <p:sp>
        <p:nvSpPr>
          <p:cNvPr id="20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Jarvis JN, CROI 2017, Abs. 82</a:t>
            </a:r>
          </a:p>
        </p:txBody>
      </p:sp>
      <p:sp>
        <p:nvSpPr>
          <p:cNvPr id="206" name="ZoneTexte 20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158</a:t>
            </a:r>
          </a:p>
        </p:txBody>
      </p:sp>
    </p:spTree>
    <p:extLst>
      <p:ext uri="{BB962C8B-B14F-4D97-AF65-F5344CB8AC3E}">
        <p14:creationId xmlns:p14="http://schemas.microsoft.com/office/powerpoint/2010/main" val="402989687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(1)</a:t>
            </a:r>
            <a:endParaRPr lang="fr-FR"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2" name="Espace réservé du contenu 1"/>
          <p:cNvSpPr>
            <a:spLocks noGrp="1"/>
          </p:cNvSpPr>
          <p:nvPr>
            <p:ph idx="1"/>
          </p:nvPr>
        </p:nvSpPr>
        <p:spPr>
          <a:xfrm>
            <a:off x="222738" y="1341438"/>
            <a:ext cx="8741875" cy="5111750"/>
          </a:xfrm>
        </p:spPr>
        <p:txBody>
          <a:bodyPr/>
          <a:lstStyle/>
          <a:p>
            <a:r>
              <a:rPr lang="fr-FR" sz="1800" b="1" dirty="0">
                <a:solidFill>
                  <a:srgbClr val="0070C0"/>
                </a:solidFill>
              </a:rPr>
              <a:t>Objectifs : </a:t>
            </a:r>
            <a:r>
              <a:rPr lang="fr-FR" sz="1800" dirty="0"/>
              <a:t>essai randomisé ouvert de non-infériorité comparant efficacité et tolérance de 2 traitements d'attaque en IV (14 jours) :</a:t>
            </a:r>
          </a:p>
          <a:p>
            <a:pPr lvl="1"/>
            <a:r>
              <a:rPr lang="fr-FR" sz="1600" dirty="0" err="1"/>
              <a:t>Itraconazole</a:t>
            </a:r>
            <a:r>
              <a:rPr lang="fr-FR" sz="1600" dirty="0"/>
              <a:t> 600 mg/j pendant 3 jours puis 400 mg/j</a:t>
            </a:r>
          </a:p>
          <a:p>
            <a:pPr lvl="1"/>
            <a:r>
              <a:rPr lang="fr-FR" sz="1600" dirty="0" err="1"/>
              <a:t>Amphotéricine</a:t>
            </a:r>
            <a:r>
              <a:rPr lang="fr-FR" sz="1600" dirty="0"/>
              <a:t> B </a:t>
            </a:r>
            <a:r>
              <a:rPr lang="fr-FR" sz="1600" dirty="0" err="1"/>
              <a:t>desoxycholate</a:t>
            </a:r>
            <a:r>
              <a:rPr lang="fr-FR" sz="1600" dirty="0"/>
              <a:t> 0,7 mg/kg/j</a:t>
            </a:r>
          </a:p>
          <a:p>
            <a:pPr marL="457200" lvl="1" indent="0">
              <a:buNone/>
            </a:pPr>
            <a:r>
              <a:rPr lang="fr-FR" sz="1600" dirty="0"/>
              <a:t>suivis d’un traitement de consolidation et de maintenance par </a:t>
            </a:r>
            <a:r>
              <a:rPr lang="fr-FR" sz="1600" dirty="0" err="1"/>
              <a:t>itraconazole</a:t>
            </a:r>
            <a:r>
              <a:rPr lang="fr-FR" sz="1600" dirty="0"/>
              <a:t> 400 mg/j pendant 10 sem. puis 200 mg/j jusqu’à obtention CD4 &gt; 100/mm</a:t>
            </a:r>
            <a:r>
              <a:rPr lang="fr-FR" sz="1600" baseline="30000" dirty="0"/>
              <a:t>3</a:t>
            </a:r>
            <a:r>
              <a:rPr lang="fr-FR" sz="1600" dirty="0"/>
              <a:t> pendant plus de 6 mois sous ARV</a:t>
            </a:r>
            <a:endParaRPr lang="fr-FR" sz="900" dirty="0"/>
          </a:p>
          <a:p>
            <a:pPr marL="457200" lvl="1" indent="0">
              <a:buNone/>
            </a:pPr>
            <a:endParaRPr lang="fr-FR" sz="900" dirty="0"/>
          </a:p>
          <a:p>
            <a:r>
              <a:rPr lang="fr-FR" sz="1800" b="1" dirty="0">
                <a:solidFill>
                  <a:srgbClr val="0070C0"/>
                </a:solidFill>
              </a:rPr>
              <a:t>Critères d'inclusion</a:t>
            </a:r>
          </a:p>
          <a:p>
            <a:pPr lvl="1"/>
            <a:r>
              <a:rPr lang="fr-FR" sz="1600" dirty="0"/>
              <a:t>VIH+</a:t>
            </a:r>
          </a:p>
          <a:p>
            <a:pPr lvl="1"/>
            <a:r>
              <a:rPr lang="fr-FR" sz="1600" dirty="0"/>
              <a:t>Age &gt; 18 ans</a:t>
            </a:r>
          </a:p>
          <a:p>
            <a:pPr lvl="1"/>
            <a:r>
              <a:rPr lang="fr-FR" sz="1600" dirty="0"/>
              <a:t>Infection documentée à </a:t>
            </a:r>
            <a:r>
              <a:rPr lang="fr-FR" sz="1600" i="1" dirty="0" err="1"/>
              <a:t>Talaromyces</a:t>
            </a:r>
            <a:r>
              <a:rPr lang="fr-FR" sz="1600" dirty="0"/>
              <a:t> (ex. </a:t>
            </a:r>
            <a:r>
              <a:rPr lang="fr-FR" sz="1600" i="1" dirty="0"/>
              <a:t>Penicillium</a:t>
            </a:r>
            <a:r>
              <a:rPr lang="fr-FR" sz="1600" dirty="0"/>
              <a:t>) </a:t>
            </a:r>
            <a:r>
              <a:rPr lang="fr-FR" sz="1600" i="1" dirty="0" err="1"/>
              <a:t>marneffei</a:t>
            </a:r>
            <a:r>
              <a:rPr lang="fr-FR" sz="1600" i="1" dirty="0"/>
              <a:t> </a:t>
            </a:r>
            <a:r>
              <a:rPr lang="fr-FR" sz="1600" dirty="0"/>
              <a:t/>
            </a:r>
            <a:br>
              <a:rPr lang="fr-FR" sz="1600" dirty="0"/>
            </a:br>
            <a:endParaRPr lang="fr-FR" sz="900" b="1" dirty="0">
              <a:solidFill>
                <a:srgbClr val="0070C0"/>
              </a:solidFill>
            </a:endParaRPr>
          </a:p>
          <a:p>
            <a:r>
              <a:rPr lang="fr-FR" sz="1800" b="1" dirty="0">
                <a:solidFill>
                  <a:srgbClr val="0070C0"/>
                </a:solidFill>
              </a:rPr>
              <a:t>Critères de jugement</a:t>
            </a:r>
          </a:p>
          <a:p>
            <a:pPr lvl="1"/>
            <a:r>
              <a:rPr lang="fr-FR" sz="1600" b="1" dirty="0"/>
              <a:t>Mortalité à J14 </a:t>
            </a:r>
            <a:r>
              <a:rPr lang="fr-FR" sz="1600" dirty="0"/>
              <a:t>(Critère de jugement principal)</a:t>
            </a:r>
            <a:endParaRPr lang="fr-FR" sz="1600" b="1" dirty="0"/>
          </a:p>
          <a:p>
            <a:pPr lvl="1"/>
            <a:r>
              <a:rPr lang="fr-FR" sz="1600" dirty="0"/>
              <a:t>Survie à S24</a:t>
            </a:r>
          </a:p>
          <a:p>
            <a:pPr lvl="1"/>
            <a:r>
              <a:rPr lang="fr-FR" sz="1600" dirty="0"/>
              <a:t>Délai de guérison clinique et microbiologique</a:t>
            </a:r>
          </a:p>
          <a:p>
            <a:pPr lvl="1"/>
            <a:r>
              <a:rPr lang="fr-FR" sz="1600" dirty="0"/>
              <a:t>Activité fongicide précoce, vitesse de négativation des hémocultures</a:t>
            </a:r>
          </a:p>
          <a:p>
            <a:pPr lvl="1"/>
            <a:r>
              <a:rPr lang="fr-FR" sz="1600" dirty="0"/>
              <a:t>Rechute</a:t>
            </a:r>
          </a:p>
          <a:p>
            <a:pPr lvl="1"/>
            <a:r>
              <a:rPr lang="fr-FR" sz="1600" dirty="0"/>
              <a:t>IRIS</a:t>
            </a:r>
          </a:p>
          <a:p>
            <a:pPr lvl="1"/>
            <a:r>
              <a:rPr lang="fr-FR" sz="1600" dirty="0"/>
              <a:t>Sécurité et tolérance</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159</a:t>
            </a:r>
          </a:p>
        </p:txBody>
      </p:sp>
    </p:spTree>
    <p:extLst>
      <p:ext uri="{BB962C8B-B14F-4D97-AF65-F5344CB8AC3E}">
        <p14:creationId xmlns:p14="http://schemas.microsoft.com/office/powerpoint/2010/main" val="265161490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10" name="Text Box 2"/>
          <p:cNvSpPr txBox="1">
            <a:spLocks noChangeArrowheads="1"/>
          </p:cNvSpPr>
          <p:nvPr/>
        </p:nvSpPr>
        <p:spPr bwMode="auto">
          <a:xfrm>
            <a:off x="1585915" y="1192892"/>
            <a:ext cx="6019800" cy="400110"/>
          </a:xfrm>
          <a:prstGeom prst="rect">
            <a:avLst/>
          </a:prstGeom>
          <a:noFill/>
          <a:ln w="9525">
            <a:noFill/>
            <a:miter lim="800000"/>
            <a:headEnd/>
            <a:tailEnd/>
          </a:ln>
        </p:spPr>
        <p:txBody>
          <a:bodyPr>
            <a:spAutoFit/>
          </a:bodyPr>
          <a:lstStyle/>
          <a:p>
            <a:pPr algn="ctr"/>
            <a:r>
              <a:rPr lang="da-DK" sz="2000" b="1" dirty="0">
                <a:solidFill>
                  <a:srgbClr val="0070C0"/>
                </a:solidFill>
                <a:latin typeface="Calibri" pitchFamily="34" charset="0"/>
                <a:ea typeface="ＭＳ Ｐゴシック" pitchFamily="34" charset="-128"/>
              </a:rPr>
              <a:t>Caractéristiques des patients à l’inclusion</a:t>
            </a:r>
            <a:endParaRPr lang="fr-FR" sz="2000" b="1" dirty="0">
              <a:solidFill>
                <a:srgbClr val="0070C0"/>
              </a:solidFill>
              <a:latin typeface="Calibri" pitchFamily="34" charset="0"/>
              <a:ea typeface="ＭＳ Ｐゴシック" pitchFamily="34" charset="-128"/>
            </a:endParaRPr>
          </a:p>
        </p:txBody>
      </p:sp>
      <p:graphicFrame>
        <p:nvGraphicFramePr>
          <p:cNvPr id="2" name="Tableau 1"/>
          <p:cNvGraphicFramePr>
            <a:graphicFrameLocks noGrp="1"/>
          </p:cNvGraphicFramePr>
          <p:nvPr>
            <p:extLst>
              <p:ext uri="{D42A27DB-BD31-4B8C-83A1-F6EECF244321}">
                <p14:modId xmlns:p14="http://schemas.microsoft.com/office/powerpoint/2010/main" val="3557074166"/>
              </p:ext>
            </p:extLst>
          </p:nvPr>
        </p:nvGraphicFramePr>
        <p:xfrm>
          <a:off x="446314" y="1722733"/>
          <a:ext cx="8251371" cy="4419600"/>
        </p:xfrm>
        <a:graphic>
          <a:graphicData uri="http://schemas.openxmlformats.org/drawingml/2006/table">
            <a:tbl>
              <a:tblPr firstRow="1" bandRow="1">
                <a:tableStyleId>{5C22544A-7EE6-4342-B048-85BDC9FD1C3A}</a:tableStyleId>
              </a:tblPr>
              <a:tblGrid>
                <a:gridCol w="4379686">
                  <a:extLst>
                    <a:ext uri="{9D8B030D-6E8A-4147-A177-3AD203B41FA5}">
                      <a16:colId xmlns:a16="http://schemas.microsoft.com/office/drawing/2014/main" xmlns="" val="20000"/>
                    </a:ext>
                  </a:extLst>
                </a:gridCol>
                <a:gridCol w="2076824">
                  <a:extLst>
                    <a:ext uri="{9D8B030D-6E8A-4147-A177-3AD203B41FA5}">
                      <a16:colId xmlns:a16="http://schemas.microsoft.com/office/drawing/2014/main" xmlns="" val="20001"/>
                    </a:ext>
                  </a:extLst>
                </a:gridCol>
                <a:gridCol w="1794861">
                  <a:extLst>
                    <a:ext uri="{9D8B030D-6E8A-4147-A177-3AD203B41FA5}">
                      <a16:colId xmlns:a16="http://schemas.microsoft.com/office/drawing/2014/main" xmlns="" val="20002"/>
                    </a:ext>
                  </a:extLst>
                </a:gridCol>
              </a:tblGrid>
              <a:tr h="444623">
                <a:tc>
                  <a:txBody>
                    <a:bodyPr/>
                    <a:lstStyle/>
                    <a:p>
                      <a:endParaRPr lang="fr-FR" sz="1600" dirty="0">
                        <a:solidFill>
                          <a:srgbClr val="000066"/>
                        </a:solidFill>
                      </a:endParaRPr>
                    </a:p>
                  </a:txBody>
                  <a:tcPr/>
                </a:tc>
                <a:tc>
                  <a:txBody>
                    <a:bodyPr/>
                    <a:lstStyle/>
                    <a:p>
                      <a:pPr algn="ctr"/>
                      <a:r>
                        <a:rPr lang="fr-FR" sz="1600" dirty="0" err="1">
                          <a:solidFill>
                            <a:schemeClr val="bg1"/>
                          </a:solidFill>
                        </a:rPr>
                        <a:t>Amphotéricine</a:t>
                      </a:r>
                      <a:r>
                        <a:rPr lang="fr-FR" sz="1600" dirty="0">
                          <a:solidFill>
                            <a:schemeClr val="bg1"/>
                          </a:solidFill>
                        </a:rPr>
                        <a:t> B </a:t>
                      </a:r>
                      <a:br>
                        <a:rPr lang="fr-FR" sz="1600" dirty="0">
                          <a:solidFill>
                            <a:schemeClr val="bg1"/>
                          </a:solidFill>
                        </a:rPr>
                      </a:br>
                      <a:r>
                        <a:rPr lang="fr-FR" sz="1600" b="0" dirty="0">
                          <a:solidFill>
                            <a:schemeClr val="bg1"/>
                          </a:solidFill>
                        </a:rPr>
                        <a:t>(n = 217)</a:t>
                      </a:r>
                    </a:p>
                  </a:txBody>
                  <a:tcPr>
                    <a:solidFill>
                      <a:srgbClr val="7030A0"/>
                    </a:solidFill>
                  </a:tcPr>
                </a:tc>
                <a:tc>
                  <a:txBody>
                    <a:bodyPr/>
                    <a:lstStyle/>
                    <a:p>
                      <a:pPr algn="ctr"/>
                      <a:r>
                        <a:rPr lang="fr-FR" sz="1600" dirty="0" err="1">
                          <a:solidFill>
                            <a:srgbClr val="000066"/>
                          </a:solidFill>
                        </a:rPr>
                        <a:t>Itraconazole</a:t>
                      </a:r>
                      <a:r>
                        <a:rPr lang="fr-FR" sz="1600" dirty="0">
                          <a:solidFill>
                            <a:srgbClr val="000066"/>
                          </a:solidFill>
                        </a:rPr>
                        <a:t/>
                      </a:r>
                      <a:br>
                        <a:rPr lang="fr-FR" sz="1600" dirty="0">
                          <a:solidFill>
                            <a:srgbClr val="000066"/>
                          </a:solidFill>
                        </a:rPr>
                      </a:br>
                      <a:r>
                        <a:rPr lang="fr-FR" sz="1600" b="0" dirty="0">
                          <a:solidFill>
                            <a:srgbClr val="000066"/>
                          </a:solidFill>
                        </a:rPr>
                        <a:t> (n = 218)</a:t>
                      </a:r>
                    </a:p>
                  </a:txBody>
                  <a:tcPr>
                    <a:solidFill>
                      <a:srgbClr val="FF00FF"/>
                    </a:solidFill>
                  </a:tcPr>
                </a:tc>
                <a:extLst>
                  <a:ext uri="{0D108BD9-81ED-4DB2-BD59-A6C34878D82A}">
                    <a16:rowId xmlns:a16="http://schemas.microsoft.com/office/drawing/2014/main" xmlns="" val="10000"/>
                  </a:ext>
                </a:extLst>
              </a:tr>
              <a:tr h="257413">
                <a:tc>
                  <a:txBody>
                    <a:bodyPr/>
                    <a:lstStyle/>
                    <a:p>
                      <a:r>
                        <a:rPr lang="fr-FR" sz="1600" dirty="0">
                          <a:solidFill>
                            <a:srgbClr val="000066"/>
                          </a:solidFill>
                        </a:rPr>
                        <a:t>Hommes, </a:t>
                      </a:r>
                      <a:r>
                        <a:rPr lang="fr-FR" sz="1600" baseline="0" dirty="0">
                          <a:solidFill>
                            <a:srgbClr val="000066"/>
                          </a:solidFill>
                        </a:rPr>
                        <a:t>%</a:t>
                      </a:r>
                      <a:endParaRPr lang="fr-FR" sz="1600" dirty="0">
                        <a:solidFill>
                          <a:srgbClr val="000066"/>
                        </a:solidFill>
                      </a:endParaRPr>
                    </a:p>
                  </a:txBody>
                  <a:tcPr/>
                </a:tc>
                <a:tc>
                  <a:txBody>
                    <a:bodyPr/>
                    <a:lstStyle/>
                    <a:p>
                      <a:pPr algn="ctr"/>
                      <a:r>
                        <a:rPr lang="fr-FR" sz="1600" dirty="0">
                          <a:solidFill>
                            <a:srgbClr val="000066"/>
                          </a:solidFill>
                        </a:rPr>
                        <a:t>71</a:t>
                      </a:r>
                    </a:p>
                  </a:txBody>
                  <a:tcPr/>
                </a:tc>
                <a:tc>
                  <a:txBody>
                    <a:bodyPr/>
                    <a:lstStyle/>
                    <a:p>
                      <a:pPr algn="ctr"/>
                      <a:r>
                        <a:rPr lang="fr-FR" sz="1600" dirty="0">
                          <a:solidFill>
                            <a:srgbClr val="000066"/>
                          </a:solidFill>
                        </a:rPr>
                        <a:t>66</a:t>
                      </a:r>
                    </a:p>
                  </a:txBody>
                  <a:tcPr/>
                </a:tc>
                <a:extLst>
                  <a:ext uri="{0D108BD9-81ED-4DB2-BD59-A6C34878D82A}">
                    <a16:rowId xmlns:a16="http://schemas.microsoft.com/office/drawing/2014/main" xmlns="" val="10001"/>
                  </a:ext>
                </a:extLst>
              </a:tr>
              <a:tr h="257413">
                <a:tc>
                  <a:txBody>
                    <a:bodyPr/>
                    <a:lstStyle/>
                    <a:p>
                      <a:r>
                        <a:rPr lang="fr-FR" sz="1600" dirty="0">
                          <a:solidFill>
                            <a:srgbClr val="000066"/>
                          </a:solidFill>
                        </a:rPr>
                        <a:t>Age, ans,</a:t>
                      </a:r>
                      <a:r>
                        <a:rPr lang="fr-FR" sz="1600" baseline="0" dirty="0">
                          <a:solidFill>
                            <a:srgbClr val="000066"/>
                          </a:solidFill>
                        </a:rPr>
                        <a:t> médiane</a:t>
                      </a:r>
                      <a:endParaRPr lang="fr-FR" sz="1600" dirty="0">
                        <a:solidFill>
                          <a:srgbClr val="000066"/>
                        </a:solidFill>
                      </a:endParaRPr>
                    </a:p>
                  </a:txBody>
                  <a:tcPr/>
                </a:tc>
                <a:tc>
                  <a:txBody>
                    <a:bodyPr/>
                    <a:lstStyle/>
                    <a:p>
                      <a:pPr algn="ctr"/>
                      <a:r>
                        <a:rPr lang="fr-FR" sz="1600" dirty="0">
                          <a:solidFill>
                            <a:srgbClr val="000066"/>
                          </a:solidFill>
                        </a:rPr>
                        <a:t>34</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34</a:t>
                      </a:r>
                    </a:p>
                  </a:txBody>
                  <a:tcPr/>
                </a:tc>
                <a:extLst>
                  <a:ext uri="{0D108BD9-81ED-4DB2-BD59-A6C34878D82A}">
                    <a16:rowId xmlns:a16="http://schemas.microsoft.com/office/drawing/2014/main" xmlns="" val="10002"/>
                  </a:ext>
                </a:extLst>
              </a:tr>
              <a:tr h="2574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Usager</a:t>
                      </a:r>
                      <a:r>
                        <a:rPr lang="fr-FR" sz="1600" baseline="0" dirty="0">
                          <a:solidFill>
                            <a:srgbClr val="000066"/>
                          </a:solidFill>
                        </a:rPr>
                        <a:t> de drogue IV, %</a:t>
                      </a:r>
                      <a:endParaRPr lang="fr-FR" sz="1600" dirty="0">
                        <a:solidFill>
                          <a:srgbClr val="000066"/>
                        </a:solidFill>
                      </a:endParaRPr>
                    </a:p>
                  </a:txBody>
                  <a:tcPr/>
                </a:tc>
                <a:tc>
                  <a:txBody>
                    <a:bodyPr/>
                    <a:lstStyle/>
                    <a:p>
                      <a:pPr algn="ctr"/>
                      <a:r>
                        <a:rPr lang="fr-FR" sz="1600" baseline="0" dirty="0">
                          <a:solidFill>
                            <a:srgbClr val="000066"/>
                          </a:solidFill>
                        </a:rPr>
                        <a:t>33</a:t>
                      </a:r>
                      <a:endParaRPr lang="fr-FR" sz="1600" dirty="0">
                        <a:solidFill>
                          <a:srgbClr val="000066"/>
                        </a:solidFill>
                      </a:endParaRPr>
                    </a:p>
                  </a:txBody>
                  <a:tcPr/>
                </a:tc>
                <a:tc>
                  <a:txBody>
                    <a:bodyPr/>
                    <a:lstStyle/>
                    <a:p>
                      <a:pPr algn="ctr"/>
                      <a:r>
                        <a:rPr lang="fr-FR" sz="1600" dirty="0">
                          <a:solidFill>
                            <a:srgbClr val="000066"/>
                          </a:solidFill>
                        </a:rPr>
                        <a:t>30</a:t>
                      </a:r>
                    </a:p>
                  </a:txBody>
                  <a:tcPr/>
                </a:tc>
                <a:extLst>
                  <a:ext uri="{0D108BD9-81ED-4DB2-BD59-A6C34878D82A}">
                    <a16:rowId xmlns:a16="http://schemas.microsoft.com/office/drawing/2014/main" xmlns="" val="10003"/>
                  </a:ext>
                </a:extLst>
              </a:tr>
              <a:tr h="2574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Sous ARV</a:t>
                      </a:r>
                      <a:r>
                        <a:rPr lang="fr-FR" sz="1600" baseline="0" dirty="0">
                          <a:solidFill>
                            <a:srgbClr val="000066"/>
                          </a:solidFill>
                        </a:rPr>
                        <a:t>, %</a:t>
                      </a:r>
                      <a:endParaRPr lang="fr-FR" sz="1600" dirty="0">
                        <a:solidFill>
                          <a:srgbClr val="000066"/>
                        </a:solidFill>
                      </a:endParaRPr>
                    </a:p>
                  </a:txBody>
                  <a:tcPr/>
                </a:tc>
                <a:tc>
                  <a:txBody>
                    <a:bodyPr/>
                    <a:lstStyle/>
                    <a:p>
                      <a:pPr algn="ctr"/>
                      <a:r>
                        <a:rPr lang="fr-FR" sz="1600" dirty="0">
                          <a:solidFill>
                            <a:srgbClr val="000066"/>
                          </a:solidFill>
                        </a:rPr>
                        <a:t>43</a:t>
                      </a:r>
                    </a:p>
                  </a:txBody>
                  <a:tcPr/>
                </a:tc>
                <a:tc>
                  <a:txBody>
                    <a:bodyPr/>
                    <a:lstStyle/>
                    <a:p>
                      <a:pPr algn="ctr"/>
                      <a:r>
                        <a:rPr lang="fr-FR" sz="1600" dirty="0">
                          <a:solidFill>
                            <a:srgbClr val="000066"/>
                          </a:solidFill>
                        </a:rPr>
                        <a:t>44</a:t>
                      </a:r>
                    </a:p>
                  </a:txBody>
                  <a:tcPr/>
                </a:tc>
                <a:extLst>
                  <a:ext uri="{0D108BD9-81ED-4DB2-BD59-A6C34878D82A}">
                    <a16:rowId xmlns:a16="http://schemas.microsoft.com/office/drawing/2014/main" xmlns="" val="10004"/>
                  </a:ext>
                </a:extLst>
              </a:tr>
              <a:tr h="257413">
                <a:tc>
                  <a:txBody>
                    <a:bodyPr/>
                    <a:lstStyle/>
                    <a:p>
                      <a:r>
                        <a:rPr lang="fr-FR" sz="1600" dirty="0">
                          <a:solidFill>
                            <a:srgbClr val="000066"/>
                          </a:solidFill>
                        </a:rPr>
                        <a:t>CD4/mm</a:t>
                      </a:r>
                      <a:r>
                        <a:rPr lang="fr-FR" sz="1600" baseline="30000" dirty="0">
                          <a:solidFill>
                            <a:srgbClr val="000066"/>
                          </a:solidFill>
                        </a:rPr>
                        <a:t>3</a:t>
                      </a:r>
                      <a:r>
                        <a:rPr lang="fr-FR" sz="1600" dirty="0">
                          <a:solidFill>
                            <a:srgbClr val="000066"/>
                          </a:solidFill>
                        </a:rPr>
                        <a:t>,</a:t>
                      </a:r>
                      <a:r>
                        <a:rPr lang="fr-FR" sz="1600" baseline="0" dirty="0">
                          <a:solidFill>
                            <a:srgbClr val="000066"/>
                          </a:solidFill>
                        </a:rPr>
                        <a:t> moyenne</a:t>
                      </a:r>
                      <a:endParaRPr lang="fr-FR" sz="1600" dirty="0">
                        <a:solidFill>
                          <a:srgbClr val="000066"/>
                        </a:solidFill>
                      </a:endParaRPr>
                    </a:p>
                  </a:txBody>
                  <a:tcPr/>
                </a:tc>
                <a:tc>
                  <a:txBody>
                    <a:bodyPr/>
                    <a:lstStyle/>
                    <a:p>
                      <a:pPr algn="ctr"/>
                      <a:r>
                        <a:rPr lang="fr-FR" sz="1600" dirty="0">
                          <a:solidFill>
                            <a:srgbClr val="000066"/>
                          </a:solidFill>
                        </a:rPr>
                        <a:t>10</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11</a:t>
                      </a:r>
                    </a:p>
                  </a:txBody>
                  <a:tcPr/>
                </a:tc>
                <a:extLst>
                  <a:ext uri="{0D108BD9-81ED-4DB2-BD59-A6C34878D82A}">
                    <a16:rowId xmlns:a16="http://schemas.microsoft.com/office/drawing/2014/main" xmlns="" val="10005"/>
                  </a:ext>
                </a:extLst>
              </a:tr>
              <a:tr h="257413">
                <a:tc>
                  <a:txBody>
                    <a:bodyPr/>
                    <a:lstStyle/>
                    <a:p>
                      <a:r>
                        <a:rPr lang="fr-FR" sz="1600" dirty="0">
                          <a:solidFill>
                            <a:srgbClr val="000066"/>
                          </a:solidFill>
                        </a:rPr>
                        <a:t>Durée de la maladie, jours, médiane</a:t>
                      </a:r>
                    </a:p>
                  </a:txBody>
                  <a:tcPr/>
                </a:tc>
                <a:tc>
                  <a:txBody>
                    <a:bodyPr/>
                    <a:lstStyle/>
                    <a:p>
                      <a:pPr algn="ctr"/>
                      <a:r>
                        <a:rPr lang="fr-FR" sz="1600" dirty="0">
                          <a:solidFill>
                            <a:srgbClr val="000066"/>
                          </a:solidFill>
                        </a:rPr>
                        <a:t>28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30</a:t>
                      </a:r>
                    </a:p>
                  </a:txBody>
                  <a:tcPr/>
                </a:tc>
                <a:extLst>
                  <a:ext uri="{0D108BD9-81ED-4DB2-BD59-A6C34878D82A}">
                    <a16:rowId xmlns:a16="http://schemas.microsoft.com/office/drawing/2014/main" xmlns="" val="10006"/>
                  </a:ext>
                </a:extLst>
              </a:tr>
              <a:tr h="257413">
                <a:tc>
                  <a:txBody>
                    <a:bodyPr/>
                    <a:lstStyle/>
                    <a:p>
                      <a:r>
                        <a:rPr lang="fr-FR" sz="1600" dirty="0">
                          <a:solidFill>
                            <a:srgbClr val="000066"/>
                          </a:solidFill>
                        </a:rPr>
                        <a:t>Fièvre, %</a:t>
                      </a:r>
                    </a:p>
                  </a:txBody>
                  <a:tcPr/>
                </a:tc>
                <a:tc>
                  <a:txBody>
                    <a:bodyPr/>
                    <a:lstStyle/>
                    <a:p>
                      <a:pPr algn="ctr"/>
                      <a:r>
                        <a:rPr lang="fr-FR" sz="1600" dirty="0">
                          <a:solidFill>
                            <a:srgbClr val="000066"/>
                          </a:solidFill>
                        </a:rPr>
                        <a:t>91</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88</a:t>
                      </a:r>
                    </a:p>
                  </a:txBody>
                  <a:tcPr/>
                </a:tc>
                <a:extLst>
                  <a:ext uri="{0D108BD9-81ED-4DB2-BD59-A6C34878D82A}">
                    <a16:rowId xmlns:a16="http://schemas.microsoft.com/office/drawing/2014/main" xmlns="" val="10007"/>
                  </a:ext>
                </a:extLst>
              </a:tr>
              <a:tr h="305810">
                <a:tc>
                  <a:txBody>
                    <a:bodyPr/>
                    <a:lstStyle/>
                    <a:p>
                      <a:r>
                        <a:rPr lang="fr-FR" sz="1600" dirty="0">
                          <a:solidFill>
                            <a:srgbClr val="000066"/>
                          </a:solidFill>
                        </a:rPr>
                        <a:t>Culture peau </a:t>
                      </a:r>
                      <a:r>
                        <a:rPr lang="fr-FR" sz="1600" i="1" baseline="0" dirty="0">
                          <a:solidFill>
                            <a:srgbClr val="000066"/>
                          </a:solidFill>
                        </a:rPr>
                        <a:t>T. </a:t>
                      </a:r>
                      <a:r>
                        <a:rPr lang="fr-FR" sz="1600" i="1" baseline="0" dirty="0" err="1">
                          <a:solidFill>
                            <a:srgbClr val="000066"/>
                          </a:solidFill>
                        </a:rPr>
                        <a:t>marneffei</a:t>
                      </a:r>
                      <a:r>
                        <a:rPr lang="fr-FR" sz="1600" i="1" baseline="0" dirty="0">
                          <a:solidFill>
                            <a:srgbClr val="000066"/>
                          </a:solidFill>
                        </a:rPr>
                        <a:t> </a:t>
                      </a:r>
                      <a:r>
                        <a:rPr lang="fr-FR" sz="1600" baseline="0" dirty="0">
                          <a:solidFill>
                            <a:srgbClr val="000066"/>
                          </a:solidFill>
                        </a:rPr>
                        <a:t>+, n (%)</a:t>
                      </a:r>
                      <a:endParaRPr lang="fr-FR" sz="1600" dirty="0">
                        <a:solidFill>
                          <a:srgbClr val="000066"/>
                        </a:solidFill>
                      </a:endParaRPr>
                    </a:p>
                  </a:txBody>
                  <a:tcPr/>
                </a:tc>
                <a:tc>
                  <a:txBody>
                    <a:bodyPr/>
                    <a:lstStyle/>
                    <a:p>
                      <a:pPr algn="ctr"/>
                      <a:r>
                        <a:rPr lang="fr-FR" sz="1600" dirty="0">
                          <a:solidFill>
                            <a:srgbClr val="000066"/>
                          </a:solidFill>
                        </a:rPr>
                        <a:t>117/135 (87 %)</a:t>
                      </a:r>
                    </a:p>
                  </a:txBody>
                  <a:tcPr/>
                </a:tc>
                <a:tc>
                  <a:txBody>
                    <a:bodyPr/>
                    <a:lstStyle/>
                    <a:p>
                      <a:pPr algn="ctr"/>
                      <a:r>
                        <a:rPr lang="fr-FR" sz="1600" dirty="0">
                          <a:solidFill>
                            <a:srgbClr val="000066"/>
                          </a:solidFill>
                        </a:rPr>
                        <a:t>131/148 (89 %)</a:t>
                      </a:r>
                    </a:p>
                  </a:txBody>
                  <a:tcPr/>
                </a:tc>
                <a:extLst>
                  <a:ext uri="{0D108BD9-81ED-4DB2-BD59-A6C34878D82A}">
                    <a16:rowId xmlns:a16="http://schemas.microsoft.com/office/drawing/2014/main" xmlns="" val="10008"/>
                  </a:ext>
                </a:extLst>
              </a:tr>
              <a:tr h="330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600" dirty="0">
                          <a:solidFill>
                            <a:srgbClr val="000066"/>
                          </a:solidFill>
                        </a:rPr>
                        <a:t>Hémocultures + pour </a:t>
                      </a:r>
                      <a:r>
                        <a:rPr lang="fr-FR" sz="1600" i="1" baseline="0" dirty="0">
                          <a:solidFill>
                            <a:srgbClr val="000066"/>
                          </a:solidFill>
                        </a:rPr>
                        <a:t>T. </a:t>
                      </a:r>
                      <a:r>
                        <a:rPr lang="fr-FR" sz="1600" i="1" baseline="0" dirty="0" err="1">
                          <a:solidFill>
                            <a:srgbClr val="000066"/>
                          </a:solidFill>
                        </a:rPr>
                        <a:t>marneffei</a:t>
                      </a:r>
                      <a:r>
                        <a:rPr lang="fr-FR" sz="1600" i="1" baseline="0" dirty="0">
                          <a:solidFill>
                            <a:srgbClr val="000066"/>
                          </a:solidFill>
                        </a:rPr>
                        <a:t>, </a:t>
                      </a:r>
                      <a:r>
                        <a:rPr lang="fr-FR" sz="1600" i="0" baseline="0" dirty="0">
                          <a:solidFill>
                            <a:srgbClr val="000066"/>
                          </a:solidFill>
                        </a:rPr>
                        <a:t>n (%)</a:t>
                      </a:r>
                      <a:endParaRPr lang="fr-FR" sz="1600" i="0" dirty="0">
                        <a:solidFill>
                          <a:srgbClr val="000066"/>
                        </a:solidFill>
                      </a:endParaRPr>
                    </a:p>
                  </a:txBody>
                  <a:tcPr/>
                </a:tc>
                <a:tc>
                  <a:txBody>
                    <a:bodyPr/>
                    <a:lstStyle/>
                    <a:p>
                      <a:pPr algn="ctr"/>
                      <a:r>
                        <a:rPr lang="fr-FR" sz="1600" dirty="0">
                          <a:solidFill>
                            <a:srgbClr val="000066"/>
                          </a:solidFill>
                        </a:rPr>
                        <a:t>156/214</a:t>
                      </a:r>
                      <a:r>
                        <a:rPr lang="fr-FR" sz="1600" baseline="0" dirty="0">
                          <a:solidFill>
                            <a:srgbClr val="000066"/>
                          </a:solidFill>
                        </a:rPr>
                        <a:t> (73 %)</a:t>
                      </a:r>
                      <a:endParaRPr lang="fr-FR" sz="1600" dirty="0">
                        <a:solidFill>
                          <a:srgbClr val="000066"/>
                        </a:solidFill>
                      </a:endParaRPr>
                    </a:p>
                  </a:txBody>
                  <a:tcPr/>
                </a:tc>
                <a:tc>
                  <a:txBody>
                    <a:bodyPr/>
                    <a:lstStyle/>
                    <a:p>
                      <a:pPr algn="ctr"/>
                      <a:r>
                        <a:rPr lang="fr-FR" sz="1600" dirty="0">
                          <a:solidFill>
                            <a:srgbClr val="000066"/>
                          </a:solidFill>
                        </a:rPr>
                        <a:t>145/216 (67 %)</a:t>
                      </a:r>
                    </a:p>
                  </a:txBody>
                  <a:tcPr/>
                </a:tc>
                <a:extLst>
                  <a:ext uri="{0D108BD9-81ED-4DB2-BD59-A6C34878D82A}">
                    <a16:rowId xmlns:a16="http://schemas.microsoft.com/office/drawing/2014/main" xmlns="" val="10009"/>
                  </a:ext>
                </a:extLst>
              </a:tr>
              <a:tr h="773395">
                <a:tc>
                  <a:txBody>
                    <a:bodyPr/>
                    <a:lstStyle/>
                    <a:p>
                      <a:r>
                        <a:rPr lang="fr-FR" sz="1600" dirty="0">
                          <a:solidFill>
                            <a:srgbClr val="000066"/>
                          </a:solidFill>
                        </a:rPr>
                        <a:t>Quantification fongique dans le sang</a:t>
                      </a:r>
                    </a:p>
                    <a:p>
                      <a:pPr marL="285750" indent="-285750">
                        <a:buFontTx/>
                        <a:buChar char="-"/>
                      </a:pPr>
                      <a:r>
                        <a:rPr lang="fr-FR" sz="1600" dirty="0">
                          <a:solidFill>
                            <a:srgbClr val="000066"/>
                          </a:solidFill>
                        </a:rPr>
                        <a:t>Détectable,</a:t>
                      </a:r>
                      <a:r>
                        <a:rPr lang="fr-FR" sz="1600" baseline="0" dirty="0">
                          <a:solidFill>
                            <a:srgbClr val="000066"/>
                          </a:solidFill>
                        </a:rPr>
                        <a:t> n (%)</a:t>
                      </a:r>
                      <a:endParaRPr lang="fr-FR" sz="1600" dirty="0">
                        <a:solidFill>
                          <a:srgbClr val="000066"/>
                        </a:solidFill>
                      </a:endParaRPr>
                    </a:p>
                    <a:p>
                      <a:pPr marL="285750" indent="-285750">
                        <a:buFontTx/>
                        <a:buChar char="-"/>
                      </a:pPr>
                      <a:r>
                        <a:rPr lang="fr-FR" sz="1600" dirty="0">
                          <a:solidFill>
                            <a:srgbClr val="000066"/>
                          </a:solidFill>
                        </a:rPr>
                        <a:t>Si</a:t>
                      </a:r>
                      <a:r>
                        <a:rPr lang="fr-FR" sz="1600" baseline="0" dirty="0">
                          <a:solidFill>
                            <a:srgbClr val="000066"/>
                          </a:solidFill>
                        </a:rPr>
                        <a:t> détectable, log</a:t>
                      </a:r>
                      <a:r>
                        <a:rPr lang="fr-FR" sz="1600" baseline="-25000" dirty="0">
                          <a:solidFill>
                            <a:srgbClr val="000066"/>
                          </a:solidFill>
                        </a:rPr>
                        <a:t>10</a:t>
                      </a:r>
                      <a:r>
                        <a:rPr lang="fr-FR" sz="1600" baseline="0" dirty="0">
                          <a:solidFill>
                            <a:srgbClr val="000066"/>
                          </a:solidFill>
                        </a:rPr>
                        <a:t> CFU/ml, médiane (IQR)</a:t>
                      </a:r>
                      <a:endParaRPr lang="fr-FR" sz="1600" dirty="0">
                        <a:solidFill>
                          <a:srgbClr val="000066"/>
                        </a:solidFill>
                      </a:endParaRPr>
                    </a:p>
                  </a:txBody>
                  <a:tcPr/>
                </a:tc>
                <a:tc>
                  <a:txBody>
                    <a:bodyPr/>
                    <a:lstStyle/>
                    <a:p>
                      <a:pPr algn="ctr"/>
                      <a:endParaRPr lang="fr-FR" sz="1600" dirty="0">
                        <a:solidFill>
                          <a:srgbClr val="000066"/>
                        </a:solidFill>
                      </a:endParaRPr>
                    </a:p>
                    <a:p>
                      <a:pPr algn="ctr"/>
                      <a:r>
                        <a:rPr lang="fr-FR" sz="1600" dirty="0">
                          <a:solidFill>
                            <a:srgbClr val="000066"/>
                          </a:solidFill>
                        </a:rPr>
                        <a:t>143/201 (71 %)</a:t>
                      </a:r>
                    </a:p>
                    <a:p>
                      <a:pPr algn="ctr"/>
                      <a:r>
                        <a:rPr lang="fr-FR" sz="1600" dirty="0">
                          <a:solidFill>
                            <a:srgbClr val="000066"/>
                          </a:solidFill>
                        </a:rPr>
                        <a:t>2,16 (1,54 - 3,11)</a:t>
                      </a:r>
                    </a:p>
                  </a:txBody>
                  <a:tcPr/>
                </a:tc>
                <a:tc>
                  <a:txBody>
                    <a:bodyPr/>
                    <a:lstStyle/>
                    <a:p>
                      <a:pPr algn="ctr"/>
                      <a:endParaRPr lang="fr-FR" sz="1600" dirty="0">
                        <a:solidFill>
                          <a:srgbClr val="000066"/>
                        </a:solidFill>
                      </a:endParaRPr>
                    </a:p>
                    <a:p>
                      <a:pPr algn="ctr"/>
                      <a:r>
                        <a:rPr lang="fr-FR" sz="1600" dirty="0">
                          <a:solidFill>
                            <a:srgbClr val="000066"/>
                          </a:solidFill>
                        </a:rPr>
                        <a:t>148/200 (74 %)</a:t>
                      </a:r>
                    </a:p>
                    <a:p>
                      <a:pPr algn="ctr"/>
                      <a:r>
                        <a:rPr lang="fr-FR" sz="1600" dirty="0">
                          <a:solidFill>
                            <a:srgbClr val="000066"/>
                          </a:solidFill>
                        </a:rPr>
                        <a:t>2,49 (1,54 - 3,17)</a:t>
                      </a:r>
                    </a:p>
                  </a:txBody>
                  <a:tcPr/>
                </a:tc>
                <a:extLst>
                  <a:ext uri="{0D108BD9-81ED-4DB2-BD59-A6C34878D82A}">
                    <a16:rowId xmlns:a16="http://schemas.microsoft.com/office/drawing/2014/main" xmlns="" val="10010"/>
                  </a:ext>
                </a:extLst>
              </a:tr>
            </a:tbl>
          </a:graphicData>
        </a:graphic>
      </p:graphicFrame>
      <p:sp>
        <p:nvSpPr>
          <p:cNvPr id="8" name="Rectangle 2"/>
          <p:cNvSpPr>
            <a:spLocks noGrp="1" noChangeArrowheads="1"/>
          </p:cNvSpPr>
          <p:nvPr>
            <p:ph type="title"/>
          </p:nvPr>
        </p:nvSpPr>
        <p:spPr>
          <a:xfrm>
            <a:off x="1547813" y="115888"/>
            <a:ext cx="7523162" cy="936625"/>
          </a:xfrm>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(2)</a:t>
            </a:r>
            <a:endParaRPr lang="fr-FR" dirty="0"/>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160</a:t>
            </a:r>
          </a:p>
        </p:txBody>
      </p:sp>
    </p:spTree>
    <p:extLst>
      <p:ext uri="{BB962C8B-B14F-4D97-AF65-F5344CB8AC3E}">
        <p14:creationId xmlns:p14="http://schemas.microsoft.com/office/powerpoint/2010/main" val="2057433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8" name="Text Box 2"/>
          <p:cNvSpPr txBox="1">
            <a:spLocks noChangeArrowheads="1"/>
          </p:cNvSpPr>
          <p:nvPr/>
        </p:nvSpPr>
        <p:spPr bwMode="auto">
          <a:xfrm>
            <a:off x="1097280" y="1180110"/>
            <a:ext cx="7029449"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Résultats</a:t>
            </a:r>
          </a:p>
        </p:txBody>
      </p:sp>
      <p:graphicFrame>
        <p:nvGraphicFramePr>
          <p:cNvPr id="6" name="Tableau 5"/>
          <p:cNvGraphicFramePr>
            <a:graphicFrameLocks noGrp="1"/>
          </p:cNvGraphicFramePr>
          <p:nvPr>
            <p:extLst/>
          </p:nvPr>
        </p:nvGraphicFramePr>
        <p:xfrm>
          <a:off x="44584" y="1853088"/>
          <a:ext cx="9001444" cy="4084320"/>
        </p:xfrm>
        <a:graphic>
          <a:graphicData uri="http://schemas.openxmlformats.org/drawingml/2006/table">
            <a:tbl>
              <a:tblPr firstRow="1" bandRow="1">
                <a:tableStyleId>{5C22544A-7EE6-4342-B048-85BDC9FD1C3A}</a:tableStyleId>
              </a:tblPr>
              <a:tblGrid>
                <a:gridCol w="2503591">
                  <a:extLst>
                    <a:ext uri="{9D8B030D-6E8A-4147-A177-3AD203B41FA5}">
                      <a16:colId xmlns:a16="http://schemas.microsoft.com/office/drawing/2014/main" xmlns="" val="20000"/>
                    </a:ext>
                  </a:extLst>
                </a:gridCol>
                <a:gridCol w="1662051">
                  <a:extLst>
                    <a:ext uri="{9D8B030D-6E8A-4147-A177-3AD203B41FA5}">
                      <a16:colId xmlns:a16="http://schemas.microsoft.com/office/drawing/2014/main" xmlns="" val="20001"/>
                    </a:ext>
                  </a:extLst>
                </a:gridCol>
                <a:gridCol w="1310463">
                  <a:extLst>
                    <a:ext uri="{9D8B030D-6E8A-4147-A177-3AD203B41FA5}">
                      <a16:colId xmlns:a16="http://schemas.microsoft.com/office/drawing/2014/main" xmlns="" val="20002"/>
                    </a:ext>
                  </a:extLst>
                </a:gridCol>
                <a:gridCol w="2512968">
                  <a:extLst>
                    <a:ext uri="{9D8B030D-6E8A-4147-A177-3AD203B41FA5}">
                      <a16:colId xmlns:a16="http://schemas.microsoft.com/office/drawing/2014/main" xmlns="" val="20003"/>
                    </a:ext>
                  </a:extLst>
                </a:gridCol>
                <a:gridCol w="1012371">
                  <a:extLst>
                    <a:ext uri="{9D8B030D-6E8A-4147-A177-3AD203B41FA5}">
                      <a16:colId xmlns:a16="http://schemas.microsoft.com/office/drawing/2014/main" xmlns="" val="20004"/>
                    </a:ext>
                  </a:extLst>
                </a:gridCol>
              </a:tblGrid>
              <a:tr h="427325">
                <a:tc>
                  <a:txBody>
                    <a:bodyPr/>
                    <a:lstStyle/>
                    <a:p>
                      <a:pPr>
                        <a:spcBef>
                          <a:spcPts val="0"/>
                        </a:spcBef>
                        <a:spcAft>
                          <a:spcPts val="0"/>
                        </a:spcAft>
                      </a:pPr>
                      <a:endParaRPr lang="fr-FR" sz="1400" b="1" dirty="0">
                        <a:solidFill>
                          <a:srgbClr val="000066"/>
                        </a:solidFill>
                      </a:endParaRPr>
                    </a:p>
                  </a:txBody>
                  <a:tcPr anchor="ctr"/>
                </a:tc>
                <a:tc>
                  <a:txBody>
                    <a:bodyPr/>
                    <a:lstStyle/>
                    <a:p>
                      <a:pPr algn="ctr">
                        <a:spcBef>
                          <a:spcPts val="0"/>
                        </a:spcBef>
                        <a:spcAft>
                          <a:spcPts val="0"/>
                        </a:spcAft>
                      </a:pPr>
                      <a:r>
                        <a:rPr lang="fr-FR" sz="1400" b="1" dirty="0" err="1">
                          <a:solidFill>
                            <a:schemeClr val="bg1"/>
                          </a:solidFill>
                        </a:rPr>
                        <a:t>Amphotéricine</a:t>
                      </a:r>
                      <a:r>
                        <a:rPr lang="fr-FR" sz="1400" b="1" dirty="0">
                          <a:solidFill>
                            <a:schemeClr val="bg1"/>
                          </a:solidFill>
                        </a:rPr>
                        <a:t> B </a:t>
                      </a:r>
                      <a:br>
                        <a:rPr lang="fr-FR" sz="1400" b="1" dirty="0">
                          <a:solidFill>
                            <a:schemeClr val="bg1"/>
                          </a:solidFill>
                        </a:rPr>
                      </a:br>
                      <a:r>
                        <a:rPr lang="fr-FR" sz="1400" b="1" dirty="0">
                          <a:solidFill>
                            <a:schemeClr val="bg1"/>
                          </a:solidFill>
                        </a:rPr>
                        <a:t>(n = 217)</a:t>
                      </a:r>
                    </a:p>
                  </a:txBody>
                  <a:tcPr anchor="ctr">
                    <a:solidFill>
                      <a:srgbClr val="7030A0"/>
                    </a:solidFill>
                  </a:tcPr>
                </a:tc>
                <a:tc>
                  <a:txBody>
                    <a:bodyPr/>
                    <a:lstStyle/>
                    <a:p>
                      <a:pPr algn="ctr">
                        <a:spcBef>
                          <a:spcPts val="0"/>
                        </a:spcBef>
                        <a:spcAft>
                          <a:spcPts val="0"/>
                        </a:spcAft>
                      </a:pPr>
                      <a:r>
                        <a:rPr lang="fr-FR" sz="1400" b="1" dirty="0" err="1">
                          <a:solidFill>
                            <a:srgbClr val="000066"/>
                          </a:solidFill>
                        </a:rPr>
                        <a:t>Itraconazole</a:t>
                      </a:r>
                      <a:r>
                        <a:rPr lang="fr-FR" sz="1400" b="1" dirty="0">
                          <a:solidFill>
                            <a:srgbClr val="000066"/>
                          </a:solidFill>
                        </a:rPr>
                        <a:t/>
                      </a:r>
                      <a:br>
                        <a:rPr lang="fr-FR" sz="1400" b="1" dirty="0">
                          <a:solidFill>
                            <a:srgbClr val="000066"/>
                          </a:solidFill>
                        </a:rPr>
                      </a:br>
                      <a:r>
                        <a:rPr lang="fr-FR" sz="1400" b="1" dirty="0">
                          <a:solidFill>
                            <a:srgbClr val="000066"/>
                          </a:solidFill>
                        </a:rPr>
                        <a:t> (n = 218)</a:t>
                      </a:r>
                    </a:p>
                  </a:txBody>
                  <a:tcPr anchor="ctr">
                    <a:solidFill>
                      <a:srgbClr val="FF00FF"/>
                    </a:solidFill>
                  </a:tcPr>
                </a:tc>
                <a:tc>
                  <a:txBody>
                    <a:bodyPr/>
                    <a:lstStyle/>
                    <a:p>
                      <a:pPr algn="ctr">
                        <a:spcBef>
                          <a:spcPts val="0"/>
                        </a:spcBef>
                        <a:spcAft>
                          <a:spcPts val="0"/>
                        </a:spcAft>
                      </a:pPr>
                      <a:endParaRPr lang="fr-FR" sz="1400" b="1" dirty="0">
                        <a:solidFill>
                          <a:srgbClr val="000066"/>
                        </a:solidFill>
                      </a:endParaRPr>
                    </a:p>
                  </a:txBody>
                  <a:tcPr anchor="ctr"/>
                </a:tc>
                <a:tc>
                  <a:txBody>
                    <a:bodyPr/>
                    <a:lstStyle/>
                    <a:p>
                      <a:pPr algn="ctr">
                        <a:spcBef>
                          <a:spcPts val="0"/>
                        </a:spcBef>
                        <a:spcAft>
                          <a:spcPts val="0"/>
                        </a:spcAft>
                      </a:pPr>
                      <a:r>
                        <a:rPr lang="fr-FR" sz="1400" b="1" dirty="0">
                          <a:solidFill>
                            <a:srgbClr val="000066"/>
                          </a:solidFill>
                        </a:rPr>
                        <a:t>p</a:t>
                      </a:r>
                    </a:p>
                  </a:txBody>
                  <a:tcPr anchor="ctr"/>
                </a:tc>
                <a:extLst>
                  <a:ext uri="{0D108BD9-81ED-4DB2-BD59-A6C34878D82A}">
                    <a16:rowId xmlns:a16="http://schemas.microsoft.com/office/drawing/2014/main" xmlns="" val="10000"/>
                  </a:ext>
                </a:extLst>
              </a:tr>
              <a:tr h="955196">
                <a:tc>
                  <a:txBody>
                    <a:bodyPr/>
                    <a:lstStyle/>
                    <a:p>
                      <a:pPr>
                        <a:spcBef>
                          <a:spcPts val="0"/>
                        </a:spcBef>
                        <a:spcAft>
                          <a:spcPts val="0"/>
                        </a:spcAft>
                      </a:pPr>
                      <a:r>
                        <a:rPr lang="fr-FR" sz="1400" b="0" dirty="0">
                          <a:solidFill>
                            <a:srgbClr val="000066"/>
                          </a:solidFill>
                        </a:rPr>
                        <a:t>Critère principal</a:t>
                      </a:r>
                      <a:r>
                        <a:rPr lang="fr-FR" sz="1400" b="0" baseline="0" dirty="0">
                          <a:solidFill>
                            <a:srgbClr val="000066"/>
                          </a:solidFill>
                        </a:rPr>
                        <a:t> : risque absolu de décès à S2, %</a:t>
                      </a:r>
                    </a:p>
                    <a:p>
                      <a:pPr marL="174625" indent="-174625">
                        <a:spcBef>
                          <a:spcPts val="0"/>
                        </a:spcBef>
                        <a:spcAft>
                          <a:spcPts val="0"/>
                        </a:spcAft>
                        <a:buFontTx/>
                        <a:buChar char="-"/>
                      </a:pPr>
                      <a:r>
                        <a:rPr lang="fr-FR" sz="1400" b="0" baseline="0" dirty="0">
                          <a:solidFill>
                            <a:srgbClr val="000066"/>
                          </a:solidFill>
                        </a:rPr>
                        <a:t>ITT</a:t>
                      </a:r>
                    </a:p>
                    <a:p>
                      <a:pPr marL="174625" indent="-174625">
                        <a:spcBef>
                          <a:spcPts val="0"/>
                        </a:spcBef>
                        <a:spcAft>
                          <a:spcPts val="0"/>
                        </a:spcAft>
                        <a:buFontTx/>
                        <a:buChar char="-"/>
                      </a:pPr>
                      <a:r>
                        <a:rPr lang="fr-FR" sz="1400" b="0" baseline="0" dirty="0">
                          <a:solidFill>
                            <a:srgbClr val="000066"/>
                          </a:solidFill>
                        </a:rPr>
                        <a:t>ITT modifiée</a:t>
                      </a:r>
                    </a:p>
                    <a:p>
                      <a:pPr marL="174625" indent="-174625">
                        <a:spcBef>
                          <a:spcPts val="0"/>
                        </a:spcBef>
                        <a:spcAft>
                          <a:spcPts val="0"/>
                        </a:spcAft>
                        <a:buFontTx/>
                        <a:buChar char="-"/>
                      </a:pPr>
                      <a:r>
                        <a:rPr lang="fr-FR" sz="1400" b="0" baseline="0" dirty="0">
                          <a:solidFill>
                            <a:srgbClr val="000066"/>
                          </a:solidFill>
                        </a:rPr>
                        <a:t>Population per protocole</a:t>
                      </a:r>
                      <a:endParaRPr lang="fr-FR" sz="1400" b="0" dirty="0">
                        <a:solidFill>
                          <a:srgbClr val="000066"/>
                        </a:solidFill>
                      </a:endParaRPr>
                    </a:p>
                  </a:txBody>
                  <a:tcPr anchor="ctr"/>
                </a:tc>
                <a:tc>
                  <a:txBody>
                    <a:bodyPr/>
                    <a:lstStyle/>
                    <a:p>
                      <a:pPr algn="ctr">
                        <a:spcBef>
                          <a:spcPts val="0"/>
                        </a:spcBef>
                        <a:spcAft>
                          <a:spcPts val="0"/>
                        </a:spcAft>
                      </a:pPr>
                      <a:endParaRPr lang="fr-FR" sz="1400" b="0" dirty="0">
                        <a:solidFill>
                          <a:srgbClr val="000066"/>
                        </a:solidFill>
                      </a:endParaRP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6,51</a:t>
                      </a:r>
                    </a:p>
                    <a:p>
                      <a:pPr algn="ctr">
                        <a:spcBef>
                          <a:spcPts val="0"/>
                        </a:spcBef>
                        <a:spcAft>
                          <a:spcPts val="0"/>
                        </a:spcAft>
                      </a:pPr>
                      <a:r>
                        <a:rPr lang="fr-FR" sz="1400" b="0" dirty="0">
                          <a:solidFill>
                            <a:srgbClr val="000066"/>
                          </a:solidFill>
                        </a:rPr>
                        <a:t>5,22</a:t>
                      </a:r>
                    </a:p>
                    <a:p>
                      <a:pPr algn="ctr">
                        <a:spcBef>
                          <a:spcPts val="0"/>
                        </a:spcBef>
                        <a:spcAft>
                          <a:spcPts val="0"/>
                        </a:spcAft>
                      </a:pPr>
                      <a:r>
                        <a:rPr lang="fr-FR" sz="1400" b="0" dirty="0">
                          <a:solidFill>
                            <a:srgbClr val="000066"/>
                          </a:solidFill>
                        </a:rPr>
                        <a:t>5,37</a:t>
                      </a:r>
                    </a:p>
                  </a:txBody>
                  <a:tcPr anchor="ctr"/>
                </a:tc>
                <a:tc>
                  <a:txBody>
                    <a:bodyPr/>
                    <a:lstStyle/>
                    <a:p>
                      <a:pPr algn="ctr">
                        <a:spcBef>
                          <a:spcPts val="0"/>
                        </a:spcBef>
                        <a:spcAft>
                          <a:spcPts val="0"/>
                        </a:spcAft>
                      </a:pPr>
                      <a:endParaRPr lang="fr-FR" sz="1400" b="0" dirty="0">
                        <a:solidFill>
                          <a:srgbClr val="000066"/>
                        </a:solidFill>
                      </a:endParaRP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7,37</a:t>
                      </a:r>
                    </a:p>
                    <a:p>
                      <a:pPr algn="ctr">
                        <a:spcBef>
                          <a:spcPts val="0"/>
                        </a:spcBef>
                        <a:spcAft>
                          <a:spcPts val="0"/>
                        </a:spcAft>
                      </a:pPr>
                      <a:r>
                        <a:rPr lang="fr-FR" sz="1400" b="0" dirty="0">
                          <a:solidFill>
                            <a:srgbClr val="000066"/>
                          </a:solidFill>
                        </a:rPr>
                        <a:t>7,41</a:t>
                      </a:r>
                    </a:p>
                    <a:p>
                      <a:pPr algn="ctr">
                        <a:spcBef>
                          <a:spcPts val="0"/>
                        </a:spcBef>
                        <a:spcAft>
                          <a:spcPts val="0"/>
                        </a:spcAft>
                      </a:pPr>
                      <a:r>
                        <a:rPr lang="fr-FR" sz="1400" b="0" dirty="0">
                          <a:solidFill>
                            <a:srgbClr val="000066"/>
                          </a:solidFill>
                        </a:rPr>
                        <a:t>7,01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 risque absolu [% (IC</a:t>
                      </a:r>
                      <a:r>
                        <a:rPr lang="fr-FR" sz="1400" b="0" baseline="0" dirty="0">
                          <a:solidFill>
                            <a:srgbClr val="000066"/>
                          </a:solidFill>
                        </a:rPr>
                        <a:t> 95 %)]</a:t>
                      </a:r>
                      <a:endParaRPr lang="fr-FR" sz="1400" b="0" dirty="0">
                        <a:solidFill>
                          <a:srgbClr val="000066"/>
                        </a:solidFill>
                      </a:endParaRP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0,86 (- 3,94 ; 5,65)  </a:t>
                      </a:r>
                    </a:p>
                    <a:p>
                      <a:pPr algn="ctr">
                        <a:spcBef>
                          <a:spcPts val="0"/>
                        </a:spcBef>
                        <a:spcAft>
                          <a:spcPts val="0"/>
                        </a:spcAft>
                      </a:pPr>
                      <a:r>
                        <a:rPr lang="fr-FR" sz="1400" b="0" dirty="0">
                          <a:solidFill>
                            <a:srgbClr val="000066"/>
                          </a:solidFill>
                        </a:rPr>
                        <a:t>2,18 (- 2,42 ; 6,79) </a:t>
                      </a:r>
                    </a:p>
                    <a:p>
                      <a:pPr algn="ctr">
                        <a:spcBef>
                          <a:spcPts val="0"/>
                        </a:spcBef>
                        <a:spcAft>
                          <a:spcPts val="0"/>
                        </a:spcAft>
                      </a:pPr>
                      <a:r>
                        <a:rPr lang="fr-FR" sz="1400" b="0" dirty="0">
                          <a:solidFill>
                            <a:srgbClr val="000066"/>
                          </a:solidFill>
                        </a:rPr>
                        <a:t>1,64 (- 2,96 ; 6,25)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Non</a:t>
                      </a:r>
                      <a:r>
                        <a:rPr lang="fr-FR" sz="1400" b="0" baseline="0" dirty="0">
                          <a:solidFill>
                            <a:srgbClr val="000066"/>
                          </a:solidFill>
                        </a:rPr>
                        <a:t>-infériorité</a:t>
                      </a:r>
                      <a:endParaRPr lang="fr-FR" sz="1400" b="0" dirty="0">
                        <a:solidFill>
                          <a:srgbClr val="000066"/>
                        </a:solidFill>
                      </a:endParaRPr>
                    </a:p>
                  </a:txBody>
                  <a:tcPr anchor="ctr"/>
                </a:tc>
                <a:extLst>
                  <a:ext uri="{0D108BD9-81ED-4DB2-BD59-A6C34878D82A}">
                    <a16:rowId xmlns:a16="http://schemas.microsoft.com/office/drawing/2014/main" xmlns="" val="10001"/>
                  </a:ext>
                </a:extLst>
              </a:tr>
              <a:tr h="603282">
                <a:tc>
                  <a:txBody>
                    <a:bodyPr/>
                    <a:lstStyle/>
                    <a:p>
                      <a:pPr>
                        <a:spcBef>
                          <a:spcPts val="0"/>
                        </a:spcBef>
                        <a:spcAft>
                          <a:spcPts val="0"/>
                        </a:spcAft>
                      </a:pPr>
                      <a:r>
                        <a:rPr lang="fr-FR" sz="1400" b="0" dirty="0">
                          <a:solidFill>
                            <a:srgbClr val="000066"/>
                          </a:solidFill>
                        </a:rPr>
                        <a:t>Décès</a:t>
                      </a:r>
                      <a:r>
                        <a:rPr lang="fr-FR" sz="1400" b="0" baseline="0" dirty="0">
                          <a:solidFill>
                            <a:srgbClr val="000066"/>
                          </a:solidFill>
                        </a:rPr>
                        <a:t> </a:t>
                      </a:r>
                      <a:r>
                        <a:rPr lang="fr-FR" sz="1400" b="0" dirty="0">
                          <a:solidFill>
                            <a:srgbClr val="000066"/>
                          </a:solidFill>
                        </a:rPr>
                        <a:t>à S24 (survie),</a:t>
                      </a:r>
                      <a:r>
                        <a:rPr lang="fr-FR" sz="1400" b="0" baseline="0" dirty="0">
                          <a:solidFill>
                            <a:srgbClr val="000066"/>
                          </a:solidFill>
                        </a:rPr>
                        <a:t> %</a:t>
                      </a:r>
                    </a:p>
                    <a:p>
                      <a:pPr marL="174625" indent="-174625">
                        <a:spcBef>
                          <a:spcPts val="0"/>
                        </a:spcBef>
                        <a:spcAft>
                          <a:spcPts val="0"/>
                        </a:spcAft>
                        <a:buFontTx/>
                        <a:buChar char="-"/>
                      </a:pPr>
                      <a:r>
                        <a:rPr lang="fr-FR" sz="1400" b="0" baseline="0" dirty="0">
                          <a:solidFill>
                            <a:srgbClr val="000066"/>
                          </a:solidFill>
                        </a:rPr>
                        <a:t>ITT</a:t>
                      </a:r>
                    </a:p>
                    <a:p>
                      <a:pPr marL="174625" indent="-174625">
                        <a:spcBef>
                          <a:spcPts val="0"/>
                        </a:spcBef>
                        <a:spcAft>
                          <a:spcPts val="0"/>
                        </a:spcAft>
                        <a:buFontTx/>
                        <a:buChar char="-"/>
                      </a:pPr>
                      <a:r>
                        <a:rPr lang="fr-FR" sz="1400" b="0" baseline="0" dirty="0">
                          <a:solidFill>
                            <a:srgbClr val="000066"/>
                          </a:solidFill>
                        </a:rPr>
                        <a:t>Population per protocole</a:t>
                      </a:r>
                      <a:endParaRPr lang="fr-FR" sz="1400" b="0" dirty="0">
                        <a:solidFill>
                          <a:srgbClr val="000066"/>
                        </a:solidFill>
                      </a:endParaRPr>
                    </a:p>
                  </a:txBody>
                  <a:tcPr anchor="ctr"/>
                </a:tc>
                <a:tc>
                  <a:txBody>
                    <a:bodyPr/>
                    <a:lstStyle/>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11,26</a:t>
                      </a:r>
                    </a:p>
                    <a:p>
                      <a:pPr algn="ctr">
                        <a:spcBef>
                          <a:spcPts val="0"/>
                        </a:spcBef>
                        <a:spcAft>
                          <a:spcPts val="0"/>
                        </a:spcAft>
                      </a:pPr>
                      <a:r>
                        <a:rPr lang="fr-FR" sz="1400" b="0" dirty="0">
                          <a:solidFill>
                            <a:srgbClr val="000066"/>
                          </a:solidFill>
                        </a:rPr>
                        <a:t>10,27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20,98</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20,28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HR (IC 95 %)</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1,88 (1,15 ; 3,09)</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2,02 (1,20 ; 3,40)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0,012</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0,008</a:t>
                      </a:r>
                    </a:p>
                  </a:txBody>
                  <a:tcPr anchor="ctr"/>
                </a:tc>
                <a:extLst>
                  <a:ext uri="{0D108BD9-81ED-4DB2-BD59-A6C34878D82A}">
                    <a16:rowId xmlns:a16="http://schemas.microsoft.com/office/drawing/2014/main" xmlns="" val="10002"/>
                  </a:ext>
                </a:extLst>
              </a:tr>
              <a:tr h="779239">
                <a:tc>
                  <a:txBody>
                    <a:bodyPr/>
                    <a:lstStyle/>
                    <a:p>
                      <a:pPr>
                        <a:spcBef>
                          <a:spcPts val="0"/>
                        </a:spcBef>
                        <a:spcAft>
                          <a:spcPts val="0"/>
                        </a:spcAft>
                      </a:pPr>
                      <a:r>
                        <a:rPr lang="fr-FR" sz="1400" b="0" dirty="0">
                          <a:solidFill>
                            <a:srgbClr val="000066"/>
                          </a:solidFill>
                        </a:rPr>
                        <a:t>Délai jusqu'à</a:t>
                      </a:r>
                      <a:r>
                        <a:rPr lang="fr-FR" sz="1400" b="0" baseline="0" dirty="0">
                          <a:solidFill>
                            <a:srgbClr val="000066"/>
                          </a:solidFill>
                        </a:rPr>
                        <a:t> guérison</a:t>
                      </a:r>
                      <a:r>
                        <a:rPr lang="fr-FR" sz="1400" b="0" dirty="0">
                          <a:solidFill>
                            <a:srgbClr val="000066"/>
                          </a:solidFill>
                        </a:rPr>
                        <a:t> – ITT</a:t>
                      </a:r>
                    </a:p>
                    <a:p>
                      <a:pPr marL="174625" indent="-174625">
                        <a:spcBef>
                          <a:spcPts val="0"/>
                        </a:spcBef>
                        <a:spcAft>
                          <a:spcPts val="0"/>
                        </a:spcAft>
                        <a:buFontTx/>
                        <a:buChar char="-"/>
                      </a:pPr>
                      <a:r>
                        <a:rPr lang="fr-FR" sz="1400" b="0" dirty="0">
                          <a:solidFill>
                            <a:srgbClr val="000066"/>
                          </a:solidFill>
                        </a:rPr>
                        <a:t>Patients</a:t>
                      </a:r>
                      <a:r>
                        <a:rPr lang="fr-FR" sz="1400" b="0" baseline="0" dirty="0">
                          <a:solidFill>
                            <a:srgbClr val="000066"/>
                          </a:solidFill>
                        </a:rPr>
                        <a:t> en succès de traitement,%</a:t>
                      </a:r>
                    </a:p>
                    <a:p>
                      <a:pPr marL="174625" indent="-174625">
                        <a:spcBef>
                          <a:spcPts val="0"/>
                        </a:spcBef>
                        <a:spcAft>
                          <a:spcPts val="0"/>
                        </a:spcAft>
                        <a:buFontTx/>
                        <a:buChar char="-"/>
                      </a:pPr>
                      <a:r>
                        <a:rPr lang="fr-FR" sz="1400" b="0" baseline="0" dirty="0">
                          <a:solidFill>
                            <a:srgbClr val="000066"/>
                          </a:solidFill>
                        </a:rPr>
                        <a:t>Délai médian, jours</a:t>
                      </a:r>
                      <a:endParaRPr lang="fr-FR" sz="1400" b="0" dirty="0">
                        <a:solidFill>
                          <a:srgbClr val="000066"/>
                        </a:solidFill>
                      </a:endParaRPr>
                    </a:p>
                  </a:txBody>
                  <a:tcPr anchor="ctr"/>
                </a:tc>
                <a:tc>
                  <a:txBody>
                    <a:bodyPr/>
                    <a:lstStyle/>
                    <a:p>
                      <a:pPr algn="ctr">
                        <a:spcBef>
                          <a:spcPts val="0"/>
                        </a:spcBef>
                        <a:spcAft>
                          <a:spcPts val="0"/>
                        </a:spcAft>
                      </a:pPr>
                      <a:endParaRPr lang="fr-FR" sz="1400" b="0" dirty="0">
                        <a:solidFill>
                          <a:srgbClr val="000066"/>
                        </a:solidFill>
                      </a:endParaRP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93,4</a:t>
                      </a:r>
                    </a:p>
                    <a:p>
                      <a:pPr algn="ctr">
                        <a:spcBef>
                          <a:spcPts val="0"/>
                        </a:spcBef>
                        <a:spcAft>
                          <a:spcPts val="0"/>
                        </a:spcAft>
                      </a:pPr>
                      <a:r>
                        <a:rPr lang="fr-FR" sz="1400" b="0" dirty="0">
                          <a:solidFill>
                            <a:srgbClr val="000066"/>
                          </a:solidFill>
                        </a:rPr>
                        <a:t>8</a:t>
                      </a:r>
                    </a:p>
                  </a:txBody>
                  <a:tcPr anchor="ctr"/>
                </a:tc>
                <a:tc>
                  <a:txBody>
                    <a:bodyPr/>
                    <a:lstStyle/>
                    <a:p>
                      <a:pPr algn="ctr">
                        <a:spcBef>
                          <a:spcPts val="0"/>
                        </a:spcBef>
                        <a:spcAft>
                          <a:spcPts val="0"/>
                        </a:spcAft>
                      </a:pPr>
                      <a:endParaRPr lang="fr-FR" sz="1400" b="0" dirty="0">
                        <a:solidFill>
                          <a:srgbClr val="000066"/>
                        </a:solidFill>
                      </a:endParaRP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90,7</a:t>
                      </a:r>
                    </a:p>
                    <a:p>
                      <a:pPr algn="ctr">
                        <a:spcBef>
                          <a:spcPts val="0"/>
                        </a:spcBef>
                        <a:spcAft>
                          <a:spcPts val="0"/>
                        </a:spcAft>
                      </a:pPr>
                      <a:r>
                        <a:rPr lang="fr-FR" sz="1400" b="0" dirty="0">
                          <a:solidFill>
                            <a:srgbClr val="000066"/>
                          </a:solidFill>
                        </a:rPr>
                        <a:t>9</a:t>
                      </a:r>
                    </a:p>
                  </a:txBody>
                  <a:tcPr anchor="ctr"/>
                </a:tc>
                <a:tc>
                  <a:txBody>
                    <a:bodyPr/>
                    <a:lstStyle/>
                    <a:p>
                      <a:pPr algn="ctr">
                        <a:spcBef>
                          <a:spcPts val="0"/>
                        </a:spcBef>
                        <a:spcAft>
                          <a:spcPts val="0"/>
                        </a:spcAft>
                      </a:pPr>
                      <a:r>
                        <a:rPr lang="fr-FR" sz="1400" b="0" dirty="0">
                          <a:solidFill>
                            <a:srgbClr val="000066"/>
                          </a:solidFill>
                        </a:rPr>
                        <a:t>Rapport de risque (IC 95 %)</a:t>
                      </a:r>
                    </a:p>
                    <a:p>
                      <a:pPr algn="ctr">
                        <a:spcBef>
                          <a:spcPts val="0"/>
                        </a:spcBef>
                        <a:spcAft>
                          <a:spcPts val="0"/>
                        </a:spcAft>
                      </a:pPr>
                      <a:endParaRPr lang="fr-FR" sz="1400" b="0" dirty="0">
                        <a:solidFill>
                          <a:srgbClr val="000066"/>
                        </a:solidFill>
                      </a:endParaRPr>
                    </a:p>
                    <a:p>
                      <a:pPr algn="ctr">
                        <a:spcBef>
                          <a:spcPts val="0"/>
                        </a:spcBef>
                        <a:spcAft>
                          <a:spcPts val="0"/>
                        </a:spcAft>
                      </a:pPr>
                      <a:r>
                        <a:rPr lang="fr-FR" sz="1400" b="0" dirty="0">
                          <a:solidFill>
                            <a:srgbClr val="000066"/>
                          </a:solidFill>
                        </a:rPr>
                        <a:t>-</a:t>
                      </a:r>
                    </a:p>
                    <a:p>
                      <a:pPr algn="ctr">
                        <a:spcBef>
                          <a:spcPts val="0"/>
                        </a:spcBef>
                        <a:spcAft>
                          <a:spcPts val="0"/>
                        </a:spcAft>
                      </a:pPr>
                      <a:r>
                        <a:rPr lang="fr-FR" sz="1400" b="0" dirty="0">
                          <a:solidFill>
                            <a:srgbClr val="000066"/>
                          </a:solidFill>
                        </a:rPr>
                        <a:t>0,83 (0,69 ; 1,00)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0,049</a:t>
                      </a:r>
                    </a:p>
                  </a:txBody>
                  <a:tcPr anchor="ctr"/>
                </a:tc>
                <a:extLst>
                  <a:ext uri="{0D108BD9-81ED-4DB2-BD59-A6C34878D82A}">
                    <a16:rowId xmlns:a16="http://schemas.microsoft.com/office/drawing/2014/main" xmlns="" val="10003"/>
                  </a:ext>
                </a:extLst>
              </a:tr>
              <a:tr h="603282">
                <a:tc>
                  <a:txBody>
                    <a:bodyPr/>
                    <a:lstStyle/>
                    <a:p>
                      <a:pPr>
                        <a:spcBef>
                          <a:spcPts val="0"/>
                        </a:spcBef>
                        <a:spcAft>
                          <a:spcPts val="0"/>
                        </a:spcAft>
                      </a:pPr>
                      <a:r>
                        <a:rPr lang="fr-FR" sz="1400" b="0" dirty="0">
                          <a:solidFill>
                            <a:srgbClr val="000066"/>
                          </a:solidFill>
                        </a:rPr>
                        <a:t>Diminution de la charge fongique sanguine, log</a:t>
                      </a:r>
                      <a:r>
                        <a:rPr lang="fr-FR" sz="1400" b="0" baseline="-25000" dirty="0">
                          <a:solidFill>
                            <a:srgbClr val="000066"/>
                          </a:solidFill>
                        </a:rPr>
                        <a:t>10</a:t>
                      </a:r>
                      <a:r>
                        <a:rPr lang="fr-FR" sz="1400" b="0" dirty="0">
                          <a:solidFill>
                            <a:srgbClr val="000066"/>
                          </a:solidFill>
                        </a:rPr>
                        <a:t> CFU/ml/j,</a:t>
                      </a:r>
                      <a:r>
                        <a:rPr lang="fr-FR" sz="1400" b="0" baseline="0" dirty="0">
                          <a:solidFill>
                            <a:srgbClr val="000066"/>
                          </a:solidFill>
                        </a:rPr>
                        <a:t> m</a:t>
                      </a:r>
                      <a:r>
                        <a:rPr lang="fr-FR" sz="1400" b="0" dirty="0">
                          <a:solidFill>
                            <a:srgbClr val="000066"/>
                          </a:solidFill>
                        </a:rPr>
                        <a:t>édiane (IQR)</a:t>
                      </a:r>
                    </a:p>
                  </a:txBody>
                  <a:tcPr anchor="ctr"/>
                </a:tc>
                <a:tc>
                  <a:txBody>
                    <a:bodyPr/>
                    <a:lstStyle/>
                    <a:p>
                      <a:pPr marL="0" indent="0" algn="ctr">
                        <a:spcBef>
                          <a:spcPts val="0"/>
                        </a:spcBef>
                        <a:spcAft>
                          <a:spcPts val="0"/>
                        </a:spcAft>
                        <a:buFontTx/>
                        <a:buNone/>
                      </a:pPr>
                      <a:endParaRPr lang="fr-FR" sz="1400" b="0" dirty="0">
                        <a:solidFill>
                          <a:srgbClr val="000066"/>
                        </a:solidFill>
                      </a:endParaRPr>
                    </a:p>
                    <a:p>
                      <a:pPr marL="0" indent="0" algn="ctr">
                        <a:spcBef>
                          <a:spcPts val="0"/>
                        </a:spcBef>
                        <a:spcAft>
                          <a:spcPts val="0"/>
                        </a:spcAft>
                        <a:buFontTx/>
                        <a:buNone/>
                      </a:pPr>
                      <a:r>
                        <a:rPr lang="fr-FR" sz="1400" b="0" dirty="0">
                          <a:solidFill>
                            <a:srgbClr val="000066"/>
                          </a:solidFill>
                        </a:rPr>
                        <a:t>- 0,95</a:t>
                      </a:r>
                    </a:p>
                    <a:p>
                      <a:pPr marL="0" indent="0" algn="ctr">
                        <a:spcBef>
                          <a:spcPts val="0"/>
                        </a:spcBef>
                        <a:spcAft>
                          <a:spcPts val="0"/>
                        </a:spcAft>
                        <a:buFontTx/>
                        <a:buNone/>
                      </a:pPr>
                      <a:r>
                        <a:rPr lang="fr-FR" sz="1400" b="0" dirty="0">
                          <a:solidFill>
                            <a:srgbClr val="000066"/>
                          </a:solidFill>
                        </a:rPr>
                        <a:t>(- 1,29 ; - 0,53)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- 0,36</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(- 0,7 ; - 0,19)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Différence</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0,52 (0,41 ; 0,63)</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0" dirty="0">
                        <a:solidFill>
                          <a:srgbClr val="000066"/>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0" dirty="0">
                          <a:solidFill>
                            <a:srgbClr val="000066"/>
                          </a:solidFill>
                        </a:rPr>
                        <a:t>&lt; 0,0001</a:t>
                      </a:r>
                    </a:p>
                  </a:txBody>
                  <a:tcPr anchor="ctr"/>
                </a:tc>
                <a:extLst>
                  <a:ext uri="{0D108BD9-81ED-4DB2-BD59-A6C34878D82A}">
                    <a16:rowId xmlns:a16="http://schemas.microsoft.com/office/drawing/2014/main" xmlns="" val="10004"/>
                  </a:ext>
                </a:extLst>
              </a:tr>
            </a:tbl>
          </a:graphicData>
        </a:graphic>
      </p:graphicFrame>
      <p:sp>
        <p:nvSpPr>
          <p:cNvPr id="10" name="Rectangle 2"/>
          <p:cNvSpPr>
            <a:spLocks noGrp="1" noChangeArrowheads="1"/>
          </p:cNvSpPr>
          <p:nvPr>
            <p:ph type="title"/>
          </p:nvPr>
        </p:nvSpPr>
        <p:spPr>
          <a:xfrm>
            <a:off x="1547813" y="115888"/>
            <a:ext cx="7523162" cy="936625"/>
          </a:xfrm>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(3)</a:t>
            </a:r>
            <a:endParaRPr lang="fr-FR" dirty="0"/>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161</a:t>
            </a:r>
          </a:p>
        </p:txBody>
      </p:sp>
    </p:spTree>
    <p:extLst>
      <p:ext uri="{BB962C8B-B14F-4D97-AF65-F5344CB8AC3E}">
        <p14:creationId xmlns:p14="http://schemas.microsoft.com/office/powerpoint/2010/main" val="22214973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30" name="ZoneTexte 29"/>
          <p:cNvSpPr txBox="1"/>
          <p:nvPr/>
        </p:nvSpPr>
        <p:spPr>
          <a:xfrm>
            <a:off x="1292584" y="1228074"/>
            <a:ext cx="6645024"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rPr>
              <a:t>Incidence cumulée du risque absolu de décès (Kaplan-Meier)</a:t>
            </a:r>
          </a:p>
        </p:txBody>
      </p:sp>
      <p:sp>
        <p:nvSpPr>
          <p:cNvPr id="31" name="ZoneTexte 30"/>
          <p:cNvSpPr txBox="1"/>
          <p:nvPr/>
        </p:nvSpPr>
        <p:spPr>
          <a:xfrm>
            <a:off x="2133686" y="4766315"/>
            <a:ext cx="532518" cy="307777"/>
          </a:xfrm>
          <a:prstGeom prst="rect">
            <a:avLst/>
          </a:prstGeom>
          <a:noFill/>
        </p:spPr>
        <p:txBody>
          <a:bodyPr wrap="none" rtlCol="0">
            <a:spAutoFit/>
          </a:bodyPr>
          <a:lstStyle/>
          <a:p>
            <a:pPr algn="r"/>
            <a:r>
              <a:rPr lang="fr-FR" sz="1400" dirty="0"/>
              <a:t>0,00</a:t>
            </a:r>
          </a:p>
        </p:txBody>
      </p:sp>
      <p:sp>
        <p:nvSpPr>
          <p:cNvPr id="33" name="ZoneTexte 32"/>
          <p:cNvSpPr txBox="1"/>
          <p:nvPr/>
        </p:nvSpPr>
        <p:spPr>
          <a:xfrm>
            <a:off x="2132108" y="4176824"/>
            <a:ext cx="534096" cy="307777"/>
          </a:xfrm>
          <a:prstGeom prst="rect">
            <a:avLst/>
          </a:prstGeom>
          <a:noFill/>
        </p:spPr>
        <p:txBody>
          <a:bodyPr wrap="none" rtlCol="0">
            <a:spAutoFit/>
          </a:bodyPr>
          <a:lstStyle/>
          <a:p>
            <a:pPr algn="r"/>
            <a:r>
              <a:rPr lang="fr-FR" sz="1400" dirty="0"/>
              <a:t>0,05</a:t>
            </a:r>
          </a:p>
        </p:txBody>
      </p:sp>
      <p:sp>
        <p:nvSpPr>
          <p:cNvPr id="34" name="ZoneTexte 33"/>
          <p:cNvSpPr txBox="1"/>
          <p:nvPr/>
        </p:nvSpPr>
        <p:spPr>
          <a:xfrm>
            <a:off x="2132108" y="3587335"/>
            <a:ext cx="534096" cy="307777"/>
          </a:xfrm>
          <a:prstGeom prst="rect">
            <a:avLst/>
          </a:prstGeom>
          <a:noFill/>
        </p:spPr>
        <p:txBody>
          <a:bodyPr wrap="none" rtlCol="0">
            <a:spAutoFit/>
          </a:bodyPr>
          <a:lstStyle/>
          <a:p>
            <a:pPr algn="r"/>
            <a:r>
              <a:rPr lang="fr-FR" sz="1400" dirty="0"/>
              <a:t>0,10</a:t>
            </a:r>
          </a:p>
        </p:txBody>
      </p:sp>
      <p:sp>
        <p:nvSpPr>
          <p:cNvPr id="35" name="ZoneTexte 34"/>
          <p:cNvSpPr txBox="1"/>
          <p:nvPr/>
        </p:nvSpPr>
        <p:spPr>
          <a:xfrm>
            <a:off x="2132108" y="2997846"/>
            <a:ext cx="534096" cy="307777"/>
          </a:xfrm>
          <a:prstGeom prst="rect">
            <a:avLst/>
          </a:prstGeom>
          <a:noFill/>
        </p:spPr>
        <p:txBody>
          <a:bodyPr wrap="none" rtlCol="0">
            <a:spAutoFit/>
          </a:bodyPr>
          <a:lstStyle/>
          <a:p>
            <a:pPr algn="r"/>
            <a:r>
              <a:rPr lang="fr-FR" sz="1400" dirty="0"/>
              <a:t>0,15</a:t>
            </a:r>
          </a:p>
        </p:txBody>
      </p:sp>
      <p:sp>
        <p:nvSpPr>
          <p:cNvPr id="36" name="ZoneTexte 35"/>
          <p:cNvSpPr txBox="1"/>
          <p:nvPr/>
        </p:nvSpPr>
        <p:spPr>
          <a:xfrm>
            <a:off x="2132108" y="2408357"/>
            <a:ext cx="534096" cy="307777"/>
          </a:xfrm>
          <a:prstGeom prst="rect">
            <a:avLst/>
          </a:prstGeom>
          <a:noFill/>
        </p:spPr>
        <p:txBody>
          <a:bodyPr wrap="none" rtlCol="0">
            <a:spAutoFit/>
          </a:bodyPr>
          <a:lstStyle/>
          <a:p>
            <a:pPr algn="r"/>
            <a:r>
              <a:rPr lang="fr-FR" sz="1400" dirty="0"/>
              <a:t>0,20</a:t>
            </a:r>
          </a:p>
        </p:txBody>
      </p:sp>
      <p:sp>
        <p:nvSpPr>
          <p:cNvPr id="37" name="ZoneTexte 36"/>
          <p:cNvSpPr txBox="1"/>
          <p:nvPr/>
        </p:nvSpPr>
        <p:spPr>
          <a:xfrm>
            <a:off x="2132108" y="1818868"/>
            <a:ext cx="534096" cy="307777"/>
          </a:xfrm>
          <a:prstGeom prst="rect">
            <a:avLst/>
          </a:prstGeom>
          <a:noFill/>
        </p:spPr>
        <p:txBody>
          <a:bodyPr wrap="none" rtlCol="0">
            <a:spAutoFit/>
          </a:bodyPr>
          <a:lstStyle/>
          <a:p>
            <a:pPr algn="r"/>
            <a:r>
              <a:rPr lang="fr-FR" sz="1400" dirty="0"/>
              <a:t>0,25</a:t>
            </a:r>
          </a:p>
        </p:txBody>
      </p:sp>
      <p:sp>
        <p:nvSpPr>
          <p:cNvPr id="38" name="ZoneTexte 37"/>
          <p:cNvSpPr txBox="1"/>
          <p:nvPr/>
        </p:nvSpPr>
        <p:spPr>
          <a:xfrm>
            <a:off x="2569080" y="4990737"/>
            <a:ext cx="284515" cy="307777"/>
          </a:xfrm>
          <a:prstGeom prst="rect">
            <a:avLst/>
          </a:prstGeom>
          <a:noFill/>
        </p:spPr>
        <p:txBody>
          <a:bodyPr wrap="none" rtlCol="0">
            <a:spAutoFit/>
          </a:bodyPr>
          <a:lstStyle/>
          <a:p>
            <a:pPr algn="ctr"/>
            <a:r>
              <a:rPr lang="fr-FR" sz="1400" dirty="0"/>
              <a:t>0</a:t>
            </a:r>
          </a:p>
        </p:txBody>
      </p:sp>
      <p:sp>
        <p:nvSpPr>
          <p:cNvPr id="39" name="ZoneTexte 38"/>
          <p:cNvSpPr txBox="1"/>
          <p:nvPr/>
        </p:nvSpPr>
        <p:spPr>
          <a:xfrm>
            <a:off x="3397657" y="4990737"/>
            <a:ext cx="284515" cy="307777"/>
          </a:xfrm>
          <a:prstGeom prst="rect">
            <a:avLst/>
          </a:prstGeom>
          <a:noFill/>
        </p:spPr>
        <p:txBody>
          <a:bodyPr wrap="none" rtlCol="0">
            <a:spAutoFit/>
          </a:bodyPr>
          <a:lstStyle/>
          <a:p>
            <a:pPr algn="ctr"/>
            <a:r>
              <a:rPr lang="fr-FR" sz="1400" dirty="0"/>
              <a:t>4</a:t>
            </a:r>
          </a:p>
        </p:txBody>
      </p:sp>
      <p:sp>
        <p:nvSpPr>
          <p:cNvPr id="40" name="ZoneTexte 39"/>
          <p:cNvSpPr txBox="1"/>
          <p:nvPr/>
        </p:nvSpPr>
        <p:spPr>
          <a:xfrm>
            <a:off x="4239642" y="4990737"/>
            <a:ext cx="284515" cy="307777"/>
          </a:xfrm>
          <a:prstGeom prst="rect">
            <a:avLst/>
          </a:prstGeom>
          <a:noFill/>
        </p:spPr>
        <p:txBody>
          <a:bodyPr wrap="none" rtlCol="0">
            <a:spAutoFit/>
          </a:bodyPr>
          <a:lstStyle/>
          <a:p>
            <a:pPr algn="ctr"/>
            <a:r>
              <a:rPr lang="fr-FR" sz="1400" dirty="0"/>
              <a:t>8</a:t>
            </a:r>
          </a:p>
        </p:txBody>
      </p:sp>
      <p:sp>
        <p:nvSpPr>
          <p:cNvPr id="41" name="ZoneTexte 40"/>
          <p:cNvSpPr txBox="1"/>
          <p:nvPr/>
        </p:nvSpPr>
        <p:spPr>
          <a:xfrm>
            <a:off x="5031702" y="4990737"/>
            <a:ext cx="384365" cy="307777"/>
          </a:xfrm>
          <a:prstGeom prst="rect">
            <a:avLst/>
          </a:prstGeom>
          <a:noFill/>
        </p:spPr>
        <p:txBody>
          <a:bodyPr wrap="none" rtlCol="0">
            <a:spAutoFit/>
          </a:bodyPr>
          <a:lstStyle/>
          <a:p>
            <a:pPr algn="ctr"/>
            <a:r>
              <a:rPr lang="fr-FR" sz="1400" dirty="0"/>
              <a:t>12</a:t>
            </a:r>
          </a:p>
        </p:txBody>
      </p:sp>
      <p:sp>
        <p:nvSpPr>
          <p:cNvPr id="42" name="ZoneTexte 41"/>
          <p:cNvSpPr txBox="1"/>
          <p:nvPr/>
        </p:nvSpPr>
        <p:spPr>
          <a:xfrm>
            <a:off x="5887096" y="4990737"/>
            <a:ext cx="384365" cy="307777"/>
          </a:xfrm>
          <a:prstGeom prst="rect">
            <a:avLst/>
          </a:prstGeom>
          <a:noFill/>
        </p:spPr>
        <p:txBody>
          <a:bodyPr wrap="none" rtlCol="0">
            <a:spAutoFit/>
          </a:bodyPr>
          <a:lstStyle/>
          <a:p>
            <a:pPr algn="ctr"/>
            <a:r>
              <a:rPr lang="fr-FR" sz="1400" dirty="0"/>
              <a:t>16</a:t>
            </a:r>
          </a:p>
        </p:txBody>
      </p:sp>
      <p:sp>
        <p:nvSpPr>
          <p:cNvPr id="43" name="ZoneTexte 42"/>
          <p:cNvSpPr txBox="1"/>
          <p:nvPr/>
        </p:nvSpPr>
        <p:spPr>
          <a:xfrm>
            <a:off x="6729081" y="4990737"/>
            <a:ext cx="384365" cy="307777"/>
          </a:xfrm>
          <a:prstGeom prst="rect">
            <a:avLst/>
          </a:prstGeom>
          <a:noFill/>
        </p:spPr>
        <p:txBody>
          <a:bodyPr wrap="none" rtlCol="0">
            <a:spAutoFit/>
          </a:bodyPr>
          <a:lstStyle/>
          <a:p>
            <a:pPr algn="ctr"/>
            <a:r>
              <a:rPr lang="fr-FR" sz="1400" dirty="0"/>
              <a:t>20</a:t>
            </a:r>
          </a:p>
        </p:txBody>
      </p:sp>
      <p:sp>
        <p:nvSpPr>
          <p:cNvPr id="44" name="ZoneTexte 43"/>
          <p:cNvSpPr txBox="1"/>
          <p:nvPr/>
        </p:nvSpPr>
        <p:spPr>
          <a:xfrm>
            <a:off x="7557655" y="4990737"/>
            <a:ext cx="384365" cy="307777"/>
          </a:xfrm>
          <a:prstGeom prst="rect">
            <a:avLst/>
          </a:prstGeom>
          <a:noFill/>
        </p:spPr>
        <p:txBody>
          <a:bodyPr wrap="none" rtlCol="0">
            <a:spAutoFit/>
          </a:bodyPr>
          <a:lstStyle/>
          <a:p>
            <a:pPr algn="ctr"/>
            <a:r>
              <a:rPr lang="fr-FR" sz="1400" dirty="0"/>
              <a:t>24</a:t>
            </a:r>
          </a:p>
        </p:txBody>
      </p:sp>
      <p:grpSp>
        <p:nvGrpSpPr>
          <p:cNvPr id="2" name="Groupe 1"/>
          <p:cNvGrpSpPr/>
          <p:nvPr/>
        </p:nvGrpSpPr>
        <p:grpSpPr>
          <a:xfrm>
            <a:off x="2598517" y="1905769"/>
            <a:ext cx="5204905" cy="3112438"/>
            <a:chOff x="2598517" y="1905769"/>
            <a:chExt cx="5204905" cy="3112438"/>
          </a:xfrm>
        </p:grpSpPr>
        <p:sp>
          <p:nvSpPr>
            <p:cNvPr id="11" name="Freeform 7"/>
            <p:cNvSpPr>
              <a:spLocks/>
            </p:cNvSpPr>
            <p:nvPr/>
          </p:nvSpPr>
          <p:spPr bwMode="auto">
            <a:xfrm>
              <a:off x="2702060" y="1929760"/>
              <a:ext cx="5064382" cy="2988491"/>
            </a:xfrm>
            <a:custGeom>
              <a:avLst/>
              <a:gdLst>
                <a:gd name="T0" fmla="*/ 2739 w 2739"/>
                <a:gd name="T1" fmla="*/ 1764 h 1764"/>
                <a:gd name="T2" fmla="*/ 0 w 2739"/>
                <a:gd name="T3" fmla="*/ 1764 h 1764"/>
                <a:gd name="T4" fmla="*/ 0 w 2739"/>
                <a:gd name="T5" fmla="*/ 0 h 1764"/>
              </a:gdLst>
              <a:ahLst/>
              <a:cxnLst>
                <a:cxn ang="0">
                  <a:pos x="T0" y="T1"/>
                </a:cxn>
                <a:cxn ang="0">
                  <a:pos x="T2" y="T3"/>
                </a:cxn>
                <a:cxn ang="0">
                  <a:pos x="T4" y="T5"/>
                </a:cxn>
              </a:cxnLst>
              <a:rect l="0" t="0" r="r" b="b"/>
              <a:pathLst>
                <a:path w="2739" h="1764">
                  <a:moveTo>
                    <a:pt x="2739" y="1764"/>
                  </a:moveTo>
                  <a:lnTo>
                    <a:pt x="0" y="1764"/>
                  </a:lnTo>
                  <a:lnTo>
                    <a:pt x="0" y="0"/>
                  </a:lnTo>
                </a:path>
              </a:pathLst>
            </a:custGeom>
            <a:noFill/>
            <a:ln w="1270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2" name="Line 8"/>
            <p:cNvSpPr>
              <a:spLocks noChangeShapeType="1"/>
            </p:cNvSpPr>
            <p:nvPr/>
          </p:nvSpPr>
          <p:spPr bwMode="auto">
            <a:xfrm flipV="1">
              <a:off x="6919604"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3" name="Line 9"/>
            <p:cNvSpPr>
              <a:spLocks noChangeShapeType="1"/>
            </p:cNvSpPr>
            <p:nvPr/>
          </p:nvSpPr>
          <p:spPr bwMode="auto">
            <a:xfrm flipV="1">
              <a:off x="6054277"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4" name="Line 10"/>
            <p:cNvSpPr>
              <a:spLocks noChangeShapeType="1"/>
            </p:cNvSpPr>
            <p:nvPr/>
          </p:nvSpPr>
          <p:spPr bwMode="auto">
            <a:xfrm flipV="1">
              <a:off x="7766441"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5" name="Line 11"/>
            <p:cNvSpPr>
              <a:spLocks noChangeShapeType="1"/>
            </p:cNvSpPr>
            <p:nvPr/>
          </p:nvSpPr>
          <p:spPr bwMode="auto">
            <a:xfrm flipV="1">
              <a:off x="2702060"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6" name="Line 12"/>
            <p:cNvSpPr>
              <a:spLocks noChangeShapeType="1"/>
            </p:cNvSpPr>
            <p:nvPr/>
          </p:nvSpPr>
          <p:spPr bwMode="auto">
            <a:xfrm flipV="1">
              <a:off x="4373547"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7" name="Line 13"/>
            <p:cNvSpPr>
              <a:spLocks noChangeShapeType="1"/>
            </p:cNvSpPr>
            <p:nvPr/>
          </p:nvSpPr>
          <p:spPr bwMode="auto">
            <a:xfrm flipV="1">
              <a:off x="3537803"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8" name="Line 14"/>
            <p:cNvSpPr>
              <a:spLocks noChangeShapeType="1"/>
            </p:cNvSpPr>
            <p:nvPr/>
          </p:nvSpPr>
          <p:spPr bwMode="auto">
            <a:xfrm flipV="1">
              <a:off x="5229628" y="4918251"/>
              <a:ext cx="0" cy="99956"/>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9" name="Line 15"/>
            <p:cNvSpPr>
              <a:spLocks noChangeShapeType="1"/>
            </p:cNvSpPr>
            <p:nvPr/>
          </p:nvSpPr>
          <p:spPr bwMode="auto">
            <a:xfrm>
              <a:off x="2598517" y="2568457"/>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0" name="Line 16"/>
            <p:cNvSpPr>
              <a:spLocks noChangeShapeType="1"/>
            </p:cNvSpPr>
            <p:nvPr/>
          </p:nvSpPr>
          <p:spPr bwMode="auto">
            <a:xfrm>
              <a:off x="2598517" y="3152941"/>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1" name="Line 17"/>
            <p:cNvSpPr>
              <a:spLocks noChangeShapeType="1"/>
            </p:cNvSpPr>
            <p:nvPr/>
          </p:nvSpPr>
          <p:spPr bwMode="auto">
            <a:xfrm>
              <a:off x="2598517" y="3740813"/>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2" name="Line 18"/>
            <p:cNvSpPr>
              <a:spLocks noChangeShapeType="1"/>
            </p:cNvSpPr>
            <p:nvPr/>
          </p:nvSpPr>
          <p:spPr bwMode="auto">
            <a:xfrm>
              <a:off x="2598517" y="4330380"/>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3" name="Line 19"/>
            <p:cNvSpPr>
              <a:spLocks noChangeShapeType="1"/>
            </p:cNvSpPr>
            <p:nvPr/>
          </p:nvSpPr>
          <p:spPr bwMode="auto">
            <a:xfrm>
              <a:off x="2598517" y="4918251"/>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4" name="Line 20"/>
            <p:cNvSpPr>
              <a:spLocks noChangeShapeType="1"/>
            </p:cNvSpPr>
            <p:nvPr/>
          </p:nvSpPr>
          <p:spPr bwMode="auto">
            <a:xfrm>
              <a:off x="2598517" y="1978891"/>
              <a:ext cx="103543" cy="0"/>
            </a:xfrm>
            <a:prstGeom prst="line">
              <a:avLst/>
            </a:prstGeom>
            <a:noFill/>
            <a:ln w="12700">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5" name="Line 21"/>
            <p:cNvSpPr>
              <a:spLocks noChangeShapeType="1"/>
            </p:cNvSpPr>
            <p:nvPr/>
          </p:nvSpPr>
          <p:spPr bwMode="auto">
            <a:xfrm flipH="1">
              <a:off x="3221626" y="2096652"/>
              <a:ext cx="399382" cy="0"/>
            </a:xfrm>
            <a:prstGeom prst="line">
              <a:avLst/>
            </a:prstGeom>
            <a:noFill/>
            <a:ln w="38100">
              <a:solidFill>
                <a:srgbClr val="7030A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6" name="Line 22"/>
            <p:cNvSpPr>
              <a:spLocks noChangeShapeType="1"/>
            </p:cNvSpPr>
            <p:nvPr/>
          </p:nvSpPr>
          <p:spPr bwMode="auto">
            <a:xfrm flipH="1">
              <a:off x="3221626" y="2369412"/>
              <a:ext cx="399382" cy="0"/>
            </a:xfrm>
            <a:prstGeom prst="line">
              <a:avLst/>
            </a:prstGeom>
            <a:noFill/>
            <a:ln w="381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7" name="Freeform 23"/>
            <p:cNvSpPr>
              <a:spLocks/>
            </p:cNvSpPr>
            <p:nvPr/>
          </p:nvSpPr>
          <p:spPr bwMode="auto">
            <a:xfrm>
              <a:off x="2731644" y="2438007"/>
              <a:ext cx="5071778" cy="2480244"/>
            </a:xfrm>
            <a:custGeom>
              <a:avLst/>
              <a:gdLst>
                <a:gd name="T0" fmla="*/ 2724 w 2743"/>
                <a:gd name="T1" fmla="*/ 0 h 1464"/>
                <a:gd name="T2" fmla="*/ 2707 w 2743"/>
                <a:gd name="T3" fmla="*/ 38 h 1464"/>
                <a:gd name="T4" fmla="*/ 2461 w 2743"/>
                <a:gd name="T5" fmla="*/ 78 h 1464"/>
                <a:gd name="T6" fmla="*/ 2382 w 2743"/>
                <a:gd name="T7" fmla="*/ 117 h 1464"/>
                <a:gd name="T8" fmla="*/ 2253 w 2743"/>
                <a:gd name="T9" fmla="*/ 141 h 1464"/>
                <a:gd name="T10" fmla="*/ 2037 w 2743"/>
                <a:gd name="T11" fmla="*/ 180 h 1464"/>
                <a:gd name="T12" fmla="*/ 2017 w 2743"/>
                <a:gd name="T13" fmla="*/ 220 h 1464"/>
                <a:gd name="T14" fmla="*/ 1815 w 2743"/>
                <a:gd name="T15" fmla="*/ 281 h 1464"/>
                <a:gd name="T16" fmla="*/ 1763 w 2743"/>
                <a:gd name="T17" fmla="*/ 309 h 1464"/>
                <a:gd name="T18" fmla="*/ 1623 w 2743"/>
                <a:gd name="T19" fmla="*/ 335 h 1464"/>
                <a:gd name="T20" fmla="*/ 1466 w 2743"/>
                <a:gd name="T21" fmla="*/ 370 h 1464"/>
                <a:gd name="T22" fmla="*/ 1445 w 2743"/>
                <a:gd name="T23" fmla="*/ 413 h 1464"/>
                <a:gd name="T24" fmla="*/ 1365 w 2743"/>
                <a:gd name="T25" fmla="*/ 436 h 1464"/>
                <a:gd name="T26" fmla="*/ 1284 w 2743"/>
                <a:gd name="T27" fmla="*/ 504 h 1464"/>
                <a:gd name="T28" fmla="*/ 1235 w 2743"/>
                <a:gd name="T29" fmla="*/ 529 h 1464"/>
                <a:gd name="T30" fmla="*/ 1054 w 2743"/>
                <a:gd name="T31" fmla="*/ 563 h 1464"/>
                <a:gd name="T32" fmla="*/ 1024 w 2743"/>
                <a:gd name="T33" fmla="*/ 598 h 1464"/>
                <a:gd name="T34" fmla="*/ 850 w 2743"/>
                <a:gd name="T35" fmla="*/ 628 h 1464"/>
                <a:gd name="T36" fmla="*/ 768 w 2743"/>
                <a:gd name="T37" fmla="*/ 663 h 1464"/>
                <a:gd name="T38" fmla="*/ 698 w 2743"/>
                <a:gd name="T39" fmla="*/ 693 h 1464"/>
                <a:gd name="T40" fmla="*/ 553 w 2743"/>
                <a:gd name="T41" fmla="*/ 726 h 1464"/>
                <a:gd name="T42" fmla="*/ 522 w 2743"/>
                <a:gd name="T43" fmla="*/ 755 h 1464"/>
                <a:gd name="T44" fmla="*/ 431 w 2743"/>
                <a:gd name="T45" fmla="*/ 787 h 1464"/>
                <a:gd name="T46" fmla="*/ 408 w 2743"/>
                <a:gd name="T47" fmla="*/ 820 h 1464"/>
                <a:gd name="T48" fmla="*/ 373 w 2743"/>
                <a:gd name="T49" fmla="*/ 850 h 1464"/>
                <a:gd name="T50" fmla="*/ 309 w 2743"/>
                <a:gd name="T51" fmla="*/ 884 h 1464"/>
                <a:gd name="T52" fmla="*/ 274 w 2743"/>
                <a:gd name="T53" fmla="*/ 918 h 1464"/>
                <a:gd name="T54" fmla="*/ 211 w 2743"/>
                <a:gd name="T55" fmla="*/ 949 h 1464"/>
                <a:gd name="T56" fmla="*/ 193 w 2743"/>
                <a:gd name="T57" fmla="*/ 986 h 1464"/>
                <a:gd name="T58" fmla="*/ 148 w 2743"/>
                <a:gd name="T59" fmla="*/ 1012 h 1464"/>
                <a:gd name="T60" fmla="*/ 99 w 2743"/>
                <a:gd name="T61" fmla="*/ 1083 h 1464"/>
                <a:gd name="T62" fmla="*/ 66 w 2743"/>
                <a:gd name="T63" fmla="*/ 1137 h 1464"/>
                <a:gd name="T64" fmla="*/ 42 w 2743"/>
                <a:gd name="T65" fmla="*/ 1272 h 1464"/>
                <a:gd name="T66" fmla="*/ 24 w 2743"/>
                <a:gd name="T67" fmla="*/ 1308 h 1464"/>
                <a:gd name="T68" fmla="*/ 0 w 2743"/>
                <a:gd name="T69" fmla="*/ 1399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43" h="1464">
                  <a:moveTo>
                    <a:pt x="2743" y="0"/>
                  </a:moveTo>
                  <a:lnTo>
                    <a:pt x="2724" y="0"/>
                  </a:lnTo>
                  <a:lnTo>
                    <a:pt x="2724" y="38"/>
                  </a:lnTo>
                  <a:lnTo>
                    <a:pt x="2707" y="38"/>
                  </a:lnTo>
                  <a:lnTo>
                    <a:pt x="2707" y="78"/>
                  </a:lnTo>
                  <a:lnTo>
                    <a:pt x="2461" y="78"/>
                  </a:lnTo>
                  <a:lnTo>
                    <a:pt x="2461" y="117"/>
                  </a:lnTo>
                  <a:lnTo>
                    <a:pt x="2382" y="117"/>
                  </a:lnTo>
                  <a:lnTo>
                    <a:pt x="2382" y="141"/>
                  </a:lnTo>
                  <a:lnTo>
                    <a:pt x="2253" y="141"/>
                  </a:lnTo>
                  <a:lnTo>
                    <a:pt x="2253" y="180"/>
                  </a:lnTo>
                  <a:lnTo>
                    <a:pt x="2037" y="180"/>
                  </a:lnTo>
                  <a:lnTo>
                    <a:pt x="2037" y="220"/>
                  </a:lnTo>
                  <a:lnTo>
                    <a:pt x="2017" y="220"/>
                  </a:lnTo>
                  <a:lnTo>
                    <a:pt x="2017" y="281"/>
                  </a:lnTo>
                  <a:lnTo>
                    <a:pt x="1815" y="281"/>
                  </a:lnTo>
                  <a:lnTo>
                    <a:pt x="1815" y="309"/>
                  </a:lnTo>
                  <a:lnTo>
                    <a:pt x="1763" y="309"/>
                  </a:lnTo>
                  <a:lnTo>
                    <a:pt x="1763" y="335"/>
                  </a:lnTo>
                  <a:lnTo>
                    <a:pt x="1623" y="335"/>
                  </a:lnTo>
                  <a:lnTo>
                    <a:pt x="1623" y="370"/>
                  </a:lnTo>
                  <a:lnTo>
                    <a:pt x="1466" y="370"/>
                  </a:lnTo>
                  <a:lnTo>
                    <a:pt x="1466" y="413"/>
                  </a:lnTo>
                  <a:lnTo>
                    <a:pt x="1445" y="413"/>
                  </a:lnTo>
                  <a:lnTo>
                    <a:pt x="1445" y="436"/>
                  </a:lnTo>
                  <a:lnTo>
                    <a:pt x="1365" y="436"/>
                  </a:lnTo>
                  <a:lnTo>
                    <a:pt x="1365" y="504"/>
                  </a:lnTo>
                  <a:lnTo>
                    <a:pt x="1284" y="504"/>
                  </a:lnTo>
                  <a:lnTo>
                    <a:pt x="1284" y="529"/>
                  </a:lnTo>
                  <a:lnTo>
                    <a:pt x="1235" y="529"/>
                  </a:lnTo>
                  <a:lnTo>
                    <a:pt x="1235" y="563"/>
                  </a:lnTo>
                  <a:lnTo>
                    <a:pt x="1054" y="563"/>
                  </a:lnTo>
                  <a:lnTo>
                    <a:pt x="1054" y="598"/>
                  </a:lnTo>
                  <a:lnTo>
                    <a:pt x="1024" y="598"/>
                  </a:lnTo>
                  <a:lnTo>
                    <a:pt x="1024" y="628"/>
                  </a:lnTo>
                  <a:lnTo>
                    <a:pt x="850" y="628"/>
                  </a:lnTo>
                  <a:lnTo>
                    <a:pt x="850" y="663"/>
                  </a:lnTo>
                  <a:lnTo>
                    <a:pt x="768" y="663"/>
                  </a:lnTo>
                  <a:lnTo>
                    <a:pt x="768" y="693"/>
                  </a:lnTo>
                  <a:lnTo>
                    <a:pt x="698" y="693"/>
                  </a:lnTo>
                  <a:lnTo>
                    <a:pt x="698" y="726"/>
                  </a:lnTo>
                  <a:lnTo>
                    <a:pt x="553" y="726"/>
                  </a:lnTo>
                  <a:lnTo>
                    <a:pt x="553" y="755"/>
                  </a:lnTo>
                  <a:lnTo>
                    <a:pt x="522" y="755"/>
                  </a:lnTo>
                  <a:lnTo>
                    <a:pt x="522" y="787"/>
                  </a:lnTo>
                  <a:lnTo>
                    <a:pt x="431" y="787"/>
                  </a:lnTo>
                  <a:lnTo>
                    <a:pt x="431" y="820"/>
                  </a:lnTo>
                  <a:lnTo>
                    <a:pt x="408" y="820"/>
                  </a:lnTo>
                  <a:lnTo>
                    <a:pt x="408" y="850"/>
                  </a:lnTo>
                  <a:lnTo>
                    <a:pt x="373" y="850"/>
                  </a:lnTo>
                  <a:lnTo>
                    <a:pt x="373" y="884"/>
                  </a:lnTo>
                  <a:lnTo>
                    <a:pt x="309" y="884"/>
                  </a:lnTo>
                  <a:lnTo>
                    <a:pt x="309" y="918"/>
                  </a:lnTo>
                  <a:lnTo>
                    <a:pt x="274" y="918"/>
                  </a:lnTo>
                  <a:lnTo>
                    <a:pt x="274" y="949"/>
                  </a:lnTo>
                  <a:lnTo>
                    <a:pt x="211" y="949"/>
                  </a:lnTo>
                  <a:lnTo>
                    <a:pt x="211" y="986"/>
                  </a:lnTo>
                  <a:lnTo>
                    <a:pt x="193" y="986"/>
                  </a:lnTo>
                  <a:lnTo>
                    <a:pt x="193" y="1012"/>
                  </a:lnTo>
                  <a:lnTo>
                    <a:pt x="148" y="1012"/>
                  </a:lnTo>
                  <a:lnTo>
                    <a:pt x="148" y="1083"/>
                  </a:lnTo>
                  <a:lnTo>
                    <a:pt x="99" y="1083"/>
                  </a:lnTo>
                  <a:lnTo>
                    <a:pt x="99" y="1137"/>
                  </a:lnTo>
                  <a:lnTo>
                    <a:pt x="66" y="1137"/>
                  </a:lnTo>
                  <a:lnTo>
                    <a:pt x="66" y="1272"/>
                  </a:lnTo>
                  <a:lnTo>
                    <a:pt x="42" y="1272"/>
                  </a:lnTo>
                  <a:lnTo>
                    <a:pt x="42" y="1308"/>
                  </a:lnTo>
                  <a:lnTo>
                    <a:pt x="24" y="1308"/>
                  </a:lnTo>
                  <a:lnTo>
                    <a:pt x="24" y="1399"/>
                  </a:lnTo>
                  <a:lnTo>
                    <a:pt x="0" y="1399"/>
                  </a:lnTo>
                  <a:lnTo>
                    <a:pt x="0" y="1464"/>
                  </a:lnTo>
                </a:path>
              </a:pathLst>
            </a:custGeom>
            <a:noFill/>
            <a:ln w="38100">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8" name="Freeform 24"/>
            <p:cNvSpPr>
              <a:spLocks/>
            </p:cNvSpPr>
            <p:nvPr/>
          </p:nvSpPr>
          <p:spPr bwMode="auto">
            <a:xfrm>
              <a:off x="2702060" y="3596810"/>
              <a:ext cx="5092116" cy="1321442"/>
            </a:xfrm>
            <a:custGeom>
              <a:avLst/>
              <a:gdLst>
                <a:gd name="T0" fmla="*/ 2754 w 2754"/>
                <a:gd name="T1" fmla="*/ 0 h 780"/>
                <a:gd name="T2" fmla="*/ 2107 w 2754"/>
                <a:gd name="T3" fmla="*/ 0 h 780"/>
                <a:gd name="T4" fmla="*/ 2107 w 2754"/>
                <a:gd name="T5" fmla="*/ 28 h 780"/>
                <a:gd name="T6" fmla="*/ 1302 w 2754"/>
                <a:gd name="T7" fmla="*/ 28 h 780"/>
                <a:gd name="T8" fmla="*/ 1302 w 2754"/>
                <a:gd name="T9" fmla="*/ 63 h 780"/>
                <a:gd name="T10" fmla="*/ 848 w 2754"/>
                <a:gd name="T11" fmla="*/ 63 h 780"/>
                <a:gd name="T12" fmla="*/ 848 w 2754"/>
                <a:gd name="T13" fmla="*/ 92 h 780"/>
                <a:gd name="T14" fmla="*/ 768 w 2754"/>
                <a:gd name="T15" fmla="*/ 92 h 780"/>
                <a:gd name="T16" fmla="*/ 768 w 2754"/>
                <a:gd name="T17" fmla="*/ 131 h 780"/>
                <a:gd name="T18" fmla="*/ 620 w 2754"/>
                <a:gd name="T19" fmla="*/ 131 h 780"/>
                <a:gd name="T20" fmla="*/ 620 w 2754"/>
                <a:gd name="T21" fmla="*/ 166 h 780"/>
                <a:gd name="T22" fmla="*/ 538 w 2754"/>
                <a:gd name="T23" fmla="*/ 166 h 780"/>
                <a:gd name="T24" fmla="*/ 538 w 2754"/>
                <a:gd name="T25" fmla="*/ 197 h 780"/>
                <a:gd name="T26" fmla="*/ 440 w 2754"/>
                <a:gd name="T27" fmla="*/ 197 h 780"/>
                <a:gd name="T28" fmla="*/ 440 w 2754"/>
                <a:gd name="T29" fmla="*/ 228 h 780"/>
                <a:gd name="T30" fmla="*/ 408 w 2754"/>
                <a:gd name="T31" fmla="*/ 228 h 780"/>
                <a:gd name="T32" fmla="*/ 408 w 2754"/>
                <a:gd name="T33" fmla="*/ 262 h 780"/>
                <a:gd name="T34" fmla="*/ 340 w 2754"/>
                <a:gd name="T35" fmla="*/ 262 h 780"/>
                <a:gd name="T36" fmla="*/ 340 w 2754"/>
                <a:gd name="T37" fmla="*/ 302 h 780"/>
                <a:gd name="T38" fmla="*/ 318 w 2754"/>
                <a:gd name="T39" fmla="*/ 302 h 780"/>
                <a:gd name="T40" fmla="*/ 318 w 2754"/>
                <a:gd name="T41" fmla="*/ 326 h 780"/>
                <a:gd name="T42" fmla="*/ 176 w 2754"/>
                <a:gd name="T43" fmla="*/ 326 h 780"/>
                <a:gd name="T44" fmla="*/ 176 w 2754"/>
                <a:gd name="T45" fmla="*/ 396 h 780"/>
                <a:gd name="T46" fmla="*/ 162 w 2754"/>
                <a:gd name="T47" fmla="*/ 396 h 780"/>
                <a:gd name="T48" fmla="*/ 162 w 2754"/>
                <a:gd name="T49" fmla="*/ 422 h 780"/>
                <a:gd name="T50" fmla="*/ 126 w 2754"/>
                <a:gd name="T51" fmla="*/ 422 h 780"/>
                <a:gd name="T52" fmla="*/ 126 w 2754"/>
                <a:gd name="T53" fmla="*/ 460 h 780"/>
                <a:gd name="T54" fmla="*/ 85 w 2754"/>
                <a:gd name="T55" fmla="*/ 460 h 780"/>
                <a:gd name="T56" fmla="*/ 85 w 2754"/>
                <a:gd name="T57" fmla="*/ 483 h 780"/>
                <a:gd name="T58" fmla="*/ 63 w 2754"/>
                <a:gd name="T59" fmla="*/ 483 h 780"/>
                <a:gd name="T60" fmla="*/ 63 w 2754"/>
                <a:gd name="T61" fmla="*/ 555 h 780"/>
                <a:gd name="T62" fmla="*/ 42 w 2754"/>
                <a:gd name="T63" fmla="*/ 555 h 780"/>
                <a:gd name="T64" fmla="*/ 42 w 2754"/>
                <a:gd name="T65" fmla="*/ 588 h 780"/>
                <a:gd name="T66" fmla="*/ 24 w 2754"/>
                <a:gd name="T67" fmla="*/ 588 h 780"/>
                <a:gd name="T68" fmla="*/ 24 w 2754"/>
                <a:gd name="T69" fmla="*/ 694 h 780"/>
                <a:gd name="T70" fmla="*/ 0 w 2754"/>
                <a:gd name="T71" fmla="*/ 694 h 780"/>
                <a:gd name="T72" fmla="*/ 0 w 2754"/>
                <a:gd name="T73" fmla="*/ 78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4" h="780">
                  <a:moveTo>
                    <a:pt x="2754" y="0"/>
                  </a:moveTo>
                  <a:lnTo>
                    <a:pt x="2107" y="0"/>
                  </a:lnTo>
                  <a:lnTo>
                    <a:pt x="2107" y="28"/>
                  </a:lnTo>
                  <a:lnTo>
                    <a:pt x="1302" y="28"/>
                  </a:lnTo>
                  <a:lnTo>
                    <a:pt x="1302" y="63"/>
                  </a:lnTo>
                  <a:lnTo>
                    <a:pt x="848" y="63"/>
                  </a:lnTo>
                  <a:lnTo>
                    <a:pt x="848" y="92"/>
                  </a:lnTo>
                  <a:lnTo>
                    <a:pt x="768" y="92"/>
                  </a:lnTo>
                  <a:lnTo>
                    <a:pt x="768" y="131"/>
                  </a:lnTo>
                  <a:lnTo>
                    <a:pt x="620" y="131"/>
                  </a:lnTo>
                  <a:lnTo>
                    <a:pt x="620" y="166"/>
                  </a:lnTo>
                  <a:lnTo>
                    <a:pt x="538" y="166"/>
                  </a:lnTo>
                  <a:lnTo>
                    <a:pt x="538" y="197"/>
                  </a:lnTo>
                  <a:lnTo>
                    <a:pt x="440" y="197"/>
                  </a:lnTo>
                  <a:lnTo>
                    <a:pt x="440" y="228"/>
                  </a:lnTo>
                  <a:lnTo>
                    <a:pt x="408" y="228"/>
                  </a:lnTo>
                  <a:lnTo>
                    <a:pt x="408" y="262"/>
                  </a:lnTo>
                  <a:lnTo>
                    <a:pt x="340" y="262"/>
                  </a:lnTo>
                  <a:lnTo>
                    <a:pt x="340" y="302"/>
                  </a:lnTo>
                  <a:lnTo>
                    <a:pt x="318" y="302"/>
                  </a:lnTo>
                  <a:lnTo>
                    <a:pt x="318" y="326"/>
                  </a:lnTo>
                  <a:lnTo>
                    <a:pt x="176" y="326"/>
                  </a:lnTo>
                  <a:lnTo>
                    <a:pt x="176" y="396"/>
                  </a:lnTo>
                  <a:lnTo>
                    <a:pt x="162" y="396"/>
                  </a:lnTo>
                  <a:lnTo>
                    <a:pt x="162" y="422"/>
                  </a:lnTo>
                  <a:lnTo>
                    <a:pt x="126" y="422"/>
                  </a:lnTo>
                  <a:lnTo>
                    <a:pt x="126" y="460"/>
                  </a:lnTo>
                  <a:lnTo>
                    <a:pt x="85" y="460"/>
                  </a:lnTo>
                  <a:lnTo>
                    <a:pt x="85" y="483"/>
                  </a:lnTo>
                  <a:lnTo>
                    <a:pt x="63" y="483"/>
                  </a:lnTo>
                  <a:lnTo>
                    <a:pt x="63" y="555"/>
                  </a:lnTo>
                  <a:lnTo>
                    <a:pt x="42" y="555"/>
                  </a:lnTo>
                  <a:lnTo>
                    <a:pt x="42" y="588"/>
                  </a:lnTo>
                  <a:lnTo>
                    <a:pt x="24" y="588"/>
                  </a:lnTo>
                  <a:lnTo>
                    <a:pt x="24" y="694"/>
                  </a:lnTo>
                  <a:lnTo>
                    <a:pt x="0" y="694"/>
                  </a:lnTo>
                  <a:lnTo>
                    <a:pt x="0" y="780"/>
                  </a:lnTo>
                </a:path>
              </a:pathLst>
            </a:custGeom>
            <a:noFill/>
            <a:ln w="38100">
              <a:solidFill>
                <a:srgbClr val="7030A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45" name="ZoneTexte 44"/>
            <p:cNvSpPr txBox="1"/>
            <p:nvPr/>
          </p:nvSpPr>
          <p:spPr>
            <a:xfrm>
              <a:off x="3616471" y="1905769"/>
              <a:ext cx="1617751" cy="307777"/>
            </a:xfrm>
            <a:prstGeom prst="rect">
              <a:avLst/>
            </a:prstGeom>
            <a:noFill/>
          </p:spPr>
          <p:txBody>
            <a:bodyPr wrap="none" rtlCol="0">
              <a:spAutoFit/>
            </a:bodyPr>
            <a:lstStyle/>
            <a:p>
              <a:r>
                <a:rPr lang="fr-FR" sz="1400" b="1" dirty="0" err="1"/>
                <a:t>Amphotéricine</a:t>
              </a:r>
              <a:r>
                <a:rPr lang="fr-FR" sz="1400" b="1" dirty="0"/>
                <a:t> B</a:t>
              </a:r>
            </a:p>
          </p:txBody>
        </p:sp>
        <p:sp>
          <p:nvSpPr>
            <p:cNvPr id="46" name="ZoneTexte 45"/>
            <p:cNvSpPr txBox="1"/>
            <p:nvPr/>
          </p:nvSpPr>
          <p:spPr>
            <a:xfrm>
              <a:off x="3616471" y="2181845"/>
              <a:ext cx="1228221" cy="307777"/>
            </a:xfrm>
            <a:prstGeom prst="rect">
              <a:avLst/>
            </a:prstGeom>
            <a:noFill/>
          </p:spPr>
          <p:txBody>
            <a:bodyPr wrap="none" rtlCol="0">
              <a:spAutoFit/>
            </a:bodyPr>
            <a:lstStyle/>
            <a:p>
              <a:r>
                <a:rPr lang="fr-FR" sz="1400" b="1" dirty="0" err="1"/>
                <a:t>Itraconazole</a:t>
              </a:r>
              <a:endParaRPr lang="fr-FR" sz="1400" b="1" dirty="0"/>
            </a:p>
          </p:txBody>
        </p:sp>
      </p:grpSp>
      <p:sp>
        <p:nvSpPr>
          <p:cNvPr id="47" name="ZoneTexte 46"/>
          <p:cNvSpPr txBox="1"/>
          <p:nvPr/>
        </p:nvSpPr>
        <p:spPr>
          <a:xfrm>
            <a:off x="2469230" y="5679745"/>
            <a:ext cx="484215" cy="523220"/>
          </a:xfrm>
          <a:prstGeom prst="rect">
            <a:avLst/>
          </a:prstGeom>
          <a:noFill/>
        </p:spPr>
        <p:txBody>
          <a:bodyPr wrap="none" rtlCol="0">
            <a:spAutoFit/>
          </a:bodyPr>
          <a:lstStyle/>
          <a:p>
            <a:pPr algn="ctr"/>
            <a:r>
              <a:rPr lang="fr-FR" sz="1400" dirty="0"/>
              <a:t>217</a:t>
            </a:r>
          </a:p>
          <a:p>
            <a:pPr algn="ctr"/>
            <a:r>
              <a:rPr lang="fr-FR" sz="1400" dirty="0"/>
              <a:t>218</a:t>
            </a:r>
          </a:p>
        </p:txBody>
      </p:sp>
      <p:sp>
        <p:nvSpPr>
          <p:cNvPr id="48" name="ZoneTexte 47"/>
          <p:cNvSpPr txBox="1"/>
          <p:nvPr/>
        </p:nvSpPr>
        <p:spPr>
          <a:xfrm>
            <a:off x="3297807" y="5679745"/>
            <a:ext cx="484215" cy="523220"/>
          </a:xfrm>
          <a:prstGeom prst="rect">
            <a:avLst/>
          </a:prstGeom>
          <a:noFill/>
        </p:spPr>
        <p:txBody>
          <a:bodyPr wrap="none" rtlCol="0">
            <a:spAutoFit/>
          </a:bodyPr>
          <a:lstStyle/>
          <a:p>
            <a:pPr algn="ctr"/>
            <a:r>
              <a:rPr lang="fr-FR" sz="1400" dirty="0"/>
              <a:t>194</a:t>
            </a:r>
          </a:p>
          <a:p>
            <a:pPr algn="ctr"/>
            <a:r>
              <a:rPr lang="fr-FR" sz="1400" dirty="0"/>
              <a:t>194</a:t>
            </a:r>
          </a:p>
        </p:txBody>
      </p:sp>
      <p:sp>
        <p:nvSpPr>
          <p:cNvPr id="49" name="ZoneTexte 48"/>
          <p:cNvSpPr txBox="1"/>
          <p:nvPr/>
        </p:nvSpPr>
        <p:spPr>
          <a:xfrm>
            <a:off x="4139792" y="5679745"/>
            <a:ext cx="484215" cy="523220"/>
          </a:xfrm>
          <a:prstGeom prst="rect">
            <a:avLst/>
          </a:prstGeom>
          <a:noFill/>
        </p:spPr>
        <p:txBody>
          <a:bodyPr wrap="none" rtlCol="0">
            <a:spAutoFit/>
          </a:bodyPr>
          <a:lstStyle/>
          <a:p>
            <a:pPr algn="ctr"/>
            <a:r>
              <a:rPr lang="fr-FR" sz="1400" dirty="0"/>
              <a:t>189</a:t>
            </a:r>
          </a:p>
          <a:p>
            <a:pPr algn="ctr"/>
            <a:r>
              <a:rPr lang="fr-FR" sz="1400" dirty="0"/>
              <a:t>189</a:t>
            </a:r>
          </a:p>
        </p:txBody>
      </p:sp>
      <p:sp>
        <p:nvSpPr>
          <p:cNvPr id="50" name="ZoneTexte 49"/>
          <p:cNvSpPr txBox="1"/>
          <p:nvPr/>
        </p:nvSpPr>
        <p:spPr>
          <a:xfrm>
            <a:off x="4981777" y="5679745"/>
            <a:ext cx="484215" cy="523220"/>
          </a:xfrm>
          <a:prstGeom prst="rect">
            <a:avLst/>
          </a:prstGeom>
          <a:noFill/>
        </p:spPr>
        <p:txBody>
          <a:bodyPr wrap="none" rtlCol="0">
            <a:spAutoFit/>
          </a:bodyPr>
          <a:lstStyle/>
          <a:p>
            <a:pPr algn="ctr"/>
            <a:r>
              <a:rPr lang="fr-FR" sz="1400" dirty="0"/>
              <a:t>187</a:t>
            </a:r>
          </a:p>
          <a:p>
            <a:pPr algn="ctr"/>
            <a:r>
              <a:rPr lang="fr-FR" sz="1400" dirty="0"/>
              <a:t>185</a:t>
            </a:r>
          </a:p>
        </p:txBody>
      </p:sp>
      <p:sp>
        <p:nvSpPr>
          <p:cNvPr id="51" name="ZoneTexte 50"/>
          <p:cNvSpPr txBox="1"/>
          <p:nvPr/>
        </p:nvSpPr>
        <p:spPr>
          <a:xfrm>
            <a:off x="5837170" y="5679745"/>
            <a:ext cx="484215" cy="523220"/>
          </a:xfrm>
          <a:prstGeom prst="rect">
            <a:avLst/>
          </a:prstGeom>
          <a:noFill/>
        </p:spPr>
        <p:txBody>
          <a:bodyPr wrap="none" rtlCol="0">
            <a:spAutoFit/>
          </a:bodyPr>
          <a:lstStyle/>
          <a:p>
            <a:pPr algn="ctr"/>
            <a:r>
              <a:rPr lang="fr-FR" sz="1400" dirty="0"/>
              <a:t>187</a:t>
            </a:r>
          </a:p>
          <a:p>
            <a:pPr algn="ctr"/>
            <a:r>
              <a:rPr lang="fr-FR" sz="1400" dirty="0"/>
              <a:t>179</a:t>
            </a:r>
          </a:p>
        </p:txBody>
      </p:sp>
      <p:sp>
        <p:nvSpPr>
          <p:cNvPr id="52" name="ZoneTexte 51"/>
          <p:cNvSpPr txBox="1"/>
          <p:nvPr/>
        </p:nvSpPr>
        <p:spPr>
          <a:xfrm>
            <a:off x="6679155" y="5679745"/>
            <a:ext cx="484215" cy="523220"/>
          </a:xfrm>
          <a:prstGeom prst="rect">
            <a:avLst/>
          </a:prstGeom>
          <a:noFill/>
        </p:spPr>
        <p:txBody>
          <a:bodyPr wrap="none" rtlCol="0">
            <a:spAutoFit/>
          </a:bodyPr>
          <a:lstStyle/>
          <a:p>
            <a:pPr algn="ctr"/>
            <a:r>
              <a:rPr lang="fr-FR" sz="1400" dirty="0"/>
              <a:t>185</a:t>
            </a:r>
          </a:p>
          <a:p>
            <a:pPr algn="ctr"/>
            <a:r>
              <a:rPr lang="fr-FR" sz="1400" dirty="0"/>
              <a:t>174</a:t>
            </a:r>
          </a:p>
        </p:txBody>
      </p:sp>
      <p:sp>
        <p:nvSpPr>
          <p:cNvPr id="53" name="ZoneTexte 52"/>
          <p:cNvSpPr txBox="1"/>
          <p:nvPr/>
        </p:nvSpPr>
        <p:spPr>
          <a:xfrm>
            <a:off x="7507730" y="5679745"/>
            <a:ext cx="484215" cy="523220"/>
          </a:xfrm>
          <a:prstGeom prst="rect">
            <a:avLst/>
          </a:prstGeom>
          <a:noFill/>
        </p:spPr>
        <p:txBody>
          <a:bodyPr wrap="none" rtlCol="0">
            <a:spAutoFit/>
          </a:bodyPr>
          <a:lstStyle/>
          <a:p>
            <a:pPr algn="ctr"/>
            <a:r>
              <a:rPr lang="fr-FR" sz="1400" dirty="0"/>
              <a:t>165</a:t>
            </a:r>
          </a:p>
          <a:p>
            <a:pPr algn="ctr"/>
            <a:r>
              <a:rPr lang="fr-FR" sz="1400" dirty="0"/>
              <a:t>147</a:t>
            </a:r>
          </a:p>
        </p:txBody>
      </p:sp>
      <p:sp>
        <p:nvSpPr>
          <p:cNvPr id="54" name="ZoneTexte 53"/>
          <p:cNvSpPr txBox="1"/>
          <p:nvPr/>
        </p:nvSpPr>
        <p:spPr>
          <a:xfrm>
            <a:off x="771459" y="5679745"/>
            <a:ext cx="1617752" cy="523220"/>
          </a:xfrm>
          <a:prstGeom prst="rect">
            <a:avLst/>
          </a:prstGeom>
          <a:noFill/>
        </p:spPr>
        <p:txBody>
          <a:bodyPr wrap="none" rtlCol="0">
            <a:spAutoFit/>
          </a:bodyPr>
          <a:lstStyle/>
          <a:p>
            <a:pPr algn="r"/>
            <a:r>
              <a:rPr lang="fr-FR" sz="1400" b="1" dirty="0" err="1">
                <a:solidFill>
                  <a:srgbClr val="7030A0"/>
                </a:solidFill>
              </a:rPr>
              <a:t>Amphotéricine</a:t>
            </a:r>
            <a:r>
              <a:rPr lang="fr-FR" sz="1400" b="1" dirty="0">
                <a:solidFill>
                  <a:srgbClr val="7030A0"/>
                </a:solidFill>
              </a:rPr>
              <a:t> B</a:t>
            </a:r>
          </a:p>
          <a:p>
            <a:pPr algn="r"/>
            <a:r>
              <a:rPr lang="fr-FR" sz="1400" b="1" dirty="0" err="1">
                <a:solidFill>
                  <a:srgbClr val="FF00FF"/>
                </a:solidFill>
              </a:rPr>
              <a:t>Itraconazole</a:t>
            </a:r>
            <a:endParaRPr lang="fr-FR" sz="1400" b="1" dirty="0">
              <a:solidFill>
                <a:srgbClr val="FF00FF"/>
              </a:solidFill>
            </a:endParaRPr>
          </a:p>
        </p:txBody>
      </p:sp>
      <p:sp>
        <p:nvSpPr>
          <p:cNvPr id="55" name="ZoneTexte 54"/>
          <p:cNvSpPr txBox="1"/>
          <p:nvPr/>
        </p:nvSpPr>
        <p:spPr>
          <a:xfrm>
            <a:off x="4712396" y="5286211"/>
            <a:ext cx="1022999" cy="307777"/>
          </a:xfrm>
          <a:prstGeom prst="rect">
            <a:avLst/>
          </a:prstGeom>
          <a:noFill/>
        </p:spPr>
        <p:txBody>
          <a:bodyPr wrap="none" rtlCol="0">
            <a:spAutoFit/>
          </a:bodyPr>
          <a:lstStyle/>
          <a:p>
            <a:pPr algn="ctr"/>
            <a:r>
              <a:rPr lang="fr-FR" sz="1400" b="1" dirty="0"/>
              <a:t>Semaines</a:t>
            </a:r>
          </a:p>
        </p:txBody>
      </p:sp>
      <p:sp>
        <p:nvSpPr>
          <p:cNvPr id="57" name="ZoneTexte 56"/>
          <p:cNvSpPr txBox="1"/>
          <p:nvPr/>
        </p:nvSpPr>
        <p:spPr>
          <a:xfrm>
            <a:off x="646294" y="5381814"/>
            <a:ext cx="1621483" cy="307777"/>
          </a:xfrm>
          <a:prstGeom prst="rect">
            <a:avLst/>
          </a:prstGeom>
          <a:noFill/>
        </p:spPr>
        <p:txBody>
          <a:bodyPr wrap="none" rtlCol="0">
            <a:spAutoFit/>
          </a:bodyPr>
          <a:lstStyle/>
          <a:p>
            <a:pPr algn="ctr"/>
            <a:r>
              <a:rPr lang="fr-FR" sz="1400" b="1" dirty="0"/>
              <a:t>Patients à risque</a:t>
            </a:r>
          </a:p>
        </p:txBody>
      </p:sp>
      <p:sp>
        <p:nvSpPr>
          <p:cNvPr id="58" name="Rectangle 2"/>
          <p:cNvSpPr>
            <a:spLocks noGrp="1" noChangeArrowheads="1"/>
          </p:cNvSpPr>
          <p:nvPr>
            <p:ph type="title"/>
          </p:nvPr>
        </p:nvSpPr>
        <p:spPr>
          <a:xfrm>
            <a:off x="1547813" y="115888"/>
            <a:ext cx="7523162" cy="936625"/>
          </a:xfrm>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(4)</a:t>
            </a:r>
            <a:endParaRPr lang="fr-FR" dirty="0"/>
          </a:p>
        </p:txBody>
      </p:sp>
      <p:sp>
        <p:nvSpPr>
          <p:cNvPr id="56" name="ZoneTexte 5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162</a:t>
            </a:r>
          </a:p>
        </p:txBody>
      </p:sp>
    </p:spTree>
    <p:extLst>
      <p:ext uri="{BB962C8B-B14F-4D97-AF65-F5344CB8AC3E}">
        <p14:creationId xmlns:p14="http://schemas.microsoft.com/office/powerpoint/2010/main" val="2251981411"/>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13" name="Text Box 2"/>
          <p:cNvSpPr txBox="1">
            <a:spLocks noChangeArrowheads="1"/>
          </p:cNvSpPr>
          <p:nvPr/>
        </p:nvSpPr>
        <p:spPr bwMode="auto">
          <a:xfrm>
            <a:off x="1097280" y="1392947"/>
            <a:ext cx="7029449"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Evénements indésirables de grade </a:t>
            </a:r>
            <a:r>
              <a:rPr lang="fr-FR" sz="2000" b="1" u="sng" dirty="0">
                <a:solidFill>
                  <a:srgbClr val="0070C0"/>
                </a:solidFill>
                <a:latin typeface="Calibri" pitchFamily="34" charset="0"/>
                <a:ea typeface="ＭＳ Ｐゴシック" pitchFamily="34" charset="-128"/>
              </a:rPr>
              <a:t>&gt;</a:t>
            </a:r>
            <a:r>
              <a:rPr lang="fr-FR" sz="2000" b="1" dirty="0">
                <a:solidFill>
                  <a:srgbClr val="0070C0"/>
                </a:solidFill>
                <a:latin typeface="Calibri" pitchFamily="34" charset="0"/>
                <a:ea typeface="ＭＳ Ｐゴシック" pitchFamily="34" charset="-128"/>
              </a:rPr>
              <a:t> 3 (%)</a:t>
            </a:r>
          </a:p>
        </p:txBody>
      </p:sp>
      <p:graphicFrame>
        <p:nvGraphicFramePr>
          <p:cNvPr id="14" name="Tableau 13"/>
          <p:cNvGraphicFramePr>
            <a:graphicFrameLocks noGrp="1"/>
          </p:cNvGraphicFramePr>
          <p:nvPr>
            <p:extLst/>
          </p:nvPr>
        </p:nvGraphicFramePr>
        <p:xfrm>
          <a:off x="251460" y="1906034"/>
          <a:ext cx="8629650" cy="3870960"/>
        </p:xfrm>
        <a:graphic>
          <a:graphicData uri="http://schemas.openxmlformats.org/drawingml/2006/table">
            <a:tbl>
              <a:tblPr firstRow="1" bandRow="1">
                <a:tableStyleId>{5C22544A-7EE6-4342-B048-85BDC9FD1C3A}</a:tableStyleId>
              </a:tblPr>
              <a:tblGrid>
                <a:gridCol w="3474720">
                  <a:extLst>
                    <a:ext uri="{9D8B030D-6E8A-4147-A177-3AD203B41FA5}">
                      <a16:colId xmlns:a16="http://schemas.microsoft.com/office/drawing/2014/main" xmlns="" val="20000"/>
                    </a:ext>
                  </a:extLst>
                </a:gridCol>
                <a:gridCol w="1718310">
                  <a:extLst>
                    <a:ext uri="{9D8B030D-6E8A-4147-A177-3AD203B41FA5}">
                      <a16:colId xmlns:a16="http://schemas.microsoft.com/office/drawing/2014/main" xmlns="" val="20001"/>
                    </a:ext>
                  </a:extLst>
                </a:gridCol>
                <a:gridCol w="1718310">
                  <a:extLst>
                    <a:ext uri="{9D8B030D-6E8A-4147-A177-3AD203B41FA5}">
                      <a16:colId xmlns:a16="http://schemas.microsoft.com/office/drawing/2014/main" xmlns="" val="20002"/>
                    </a:ext>
                  </a:extLst>
                </a:gridCol>
                <a:gridCol w="1718310">
                  <a:extLst>
                    <a:ext uri="{9D8B030D-6E8A-4147-A177-3AD203B41FA5}">
                      <a16:colId xmlns:a16="http://schemas.microsoft.com/office/drawing/2014/main" xmlns="" val="20003"/>
                    </a:ext>
                  </a:extLst>
                </a:gridCol>
              </a:tblGrid>
              <a:tr h="449125">
                <a:tc>
                  <a:txBody>
                    <a:bodyPr/>
                    <a:lstStyle/>
                    <a:p>
                      <a:endParaRPr lang="fr-FR" sz="1400" dirty="0">
                        <a:solidFill>
                          <a:srgbClr val="000066"/>
                        </a:solidFill>
                      </a:endParaRPr>
                    </a:p>
                  </a:txBody>
                  <a:tcPr anchor="ctr"/>
                </a:tc>
                <a:tc>
                  <a:txBody>
                    <a:bodyPr/>
                    <a:lstStyle/>
                    <a:p>
                      <a:pPr algn="ctr"/>
                      <a:r>
                        <a:rPr lang="fr-FR" sz="1400" dirty="0" err="1">
                          <a:solidFill>
                            <a:schemeClr val="bg1"/>
                          </a:solidFill>
                        </a:rPr>
                        <a:t>Amphotéricine</a:t>
                      </a:r>
                      <a:r>
                        <a:rPr lang="fr-FR" sz="1400" dirty="0">
                          <a:solidFill>
                            <a:schemeClr val="bg1"/>
                          </a:solidFill>
                        </a:rPr>
                        <a:t> B </a:t>
                      </a:r>
                      <a:br>
                        <a:rPr lang="fr-FR" sz="1400" dirty="0">
                          <a:solidFill>
                            <a:schemeClr val="bg1"/>
                          </a:solidFill>
                        </a:rPr>
                      </a:br>
                      <a:r>
                        <a:rPr lang="fr-FR" sz="1400" b="0" dirty="0">
                          <a:solidFill>
                            <a:schemeClr val="bg1"/>
                          </a:solidFill>
                        </a:rPr>
                        <a:t>(n = 217)</a:t>
                      </a:r>
                    </a:p>
                  </a:txBody>
                  <a:tcPr anchor="ctr">
                    <a:solidFill>
                      <a:srgbClr val="7030A0"/>
                    </a:solidFill>
                  </a:tcPr>
                </a:tc>
                <a:tc>
                  <a:txBody>
                    <a:bodyPr/>
                    <a:lstStyle/>
                    <a:p>
                      <a:pPr algn="ctr"/>
                      <a:r>
                        <a:rPr lang="fr-FR" sz="1400" dirty="0" err="1">
                          <a:solidFill>
                            <a:srgbClr val="000066"/>
                          </a:solidFill>
                        </a:rPr>
                        <a:t>Itraconazole</a:t>
                      </a:r>
                      <a:r>
                        <a:rPr lang="fr-FR" sz="1400" dirty="0">
                          <a:solidFill>
                            <a:srgbClr val="000066"/>
                          </a:solidFill>
                        </a:rPr>
                        <a:t/>
                      </a:r>
                      <a:br>
                        <a:rPr lang="fr-FR" sz="1400" dirty="0">
                          <a:solidFill>
                            <a:srgbClr val="000066"/>
                          </a:solidFill>
                        </a:rPr>
                      </a:br>
                      <a:r>
                        <a:rPr lang="fr-FR" sz="1400" b="0" dirty="0">
                          <a:solidFill>
                            <a:srgbClr val="000066"/>
                          </a:solidFill>
                        </a:rPr>
                        <a:t> (n = 218)</a:t>
                      </a:r>
                    </a:p>
                  </a:txBody>
                  <a:tcPr anchor="ctr">
                    <a:solidFill>
                      <a:srgbClr val="FF00FF"/>
                    </a:solidFill>
                  </a:tcPr>
                </a:tc>
                <a:tc>
                  <a:txBody>
                    <a:bodyPr/>
                    <a:lstStyle/>
                    <a:p>
                      <a:pPr algn="ctr"/>
                      <a:r>
                        <a:rPr lang="fr-FR" sz="1400" b="1" dirty="0">
                          <a:solidFill>
                            <a:srgbClr val="000066"/>
                          </a:solidFill>
                        </a:rPr>
                        <a:t>Comparaison</a:t>
                      </a:r>
                    </a:p>
                    <a:p>
                      <a:pPr algn="ctr"/>
                      <a:r>
                        <a:rPr lang="fr-FR" sz="1400" b="1" dirty="0">
                          <a:solidFill>
                            <a:srgbClr val="000066"/>
                          </a:solidFill>
                        </a:rPr>
                        <a:t>p</a:t>
                      </a:r>
                      <a:endParaRPr lang="fr-FR" sz="1400" b="0" dirty="0">
                        <a:solidFill>
                          <a:srgbClr val="000066"/>
                        </a:solidFill>
                      </a:endParaRPr>
                    </a:p>
                  </a:txBody>
                  <a:tcPr anchor="ctr"/>
                </a:tc>
                <a:extLst>
                  <a:ext uri="{0D108BD9-81ED-4DB2-BD59-A6C34878D82A}">
                    <a16:rowId xmlns:a16="http://schemas.microsoft.com/office/drawing/2014/main" xmlns="" val="10000"/>
                  </a:ext>
                </a:extLst>
              </a:tr>
              <a:tr h="264191">
                <a:tc>
                  <a:txBody>
                    <a:bodyPr/>
                    <a:lstStyle/>
                    <a:p>
                      <a:r>
                        <a:rPr lang="fr-FR" sz="1400" dirty="0">
                          <a:solidFill>
                            <a:srgbClr val="000066"/>
                          </a:solidFill>
                        </a:rPr>
                        <a:t>Complications</a:t>
                      </a:r>
                    </a:p>
                  </a:txBody>
                  <a:tcPr anchor="ctr"/>
                </a:tc>
                <a:tc>
                  <a:txBody>
                    <a:bodyPr/>
                    <a:lstStyle/>
                    <a:p>
                      <a:pPr algn="ctr"/>
                      <a:r>
                        <a:rPr lang="fr-FR" sz="1400" dirty="0">
                          <a:solidFill>
                            <a:srgbClr val="000066"/>
                          </a:solidFill>
                        </a:rPr>
                        <a:t>9,7</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26,2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&lt; 0,0001</a:t>
                      </a:r>
                    </a:p>
                  </a:txBody>
                  <a:tcPr anchor="ctr"/>
                </a:tc>
                <a:extLst>
                  <a:ext uri="{0D108BD9-81ED-4DB2-BD59-A6C34878D82A}">
                    <a16:rowId xmlns:a16="http://schemas.microsoft.com/office/drawing/2014/main" xmlns="" val="10001"/>
                  </a:ext>
                </a:extLst>
              </a:tr>
              <a:tr h="264191">
                <a:tc>
                  <a:txBody>
                    <a:bodyPr/>
                    <a:lstStyle/>
                    <a:p>
                      <a:pPr marL="457200" lvl="1" indent="0">
                        <a:buFontTx/>
                        <a:buNone/>
                      </a:pPr>
                      <a:r>
                        <a:rPr lang="fr-FR" sz="1400" dirty="0">
                          <a:solidFill>
                            <a:srgbClr val="000066"/>
                          </a:solidFill>
                        </a:rPr>
                        <a:t>Rechute</a:t>
                      </a:r>
                    </a:p>
                  </a:txBody>
                  <a:tcPr anchor="ctr"/>
                </a:tc>
                <a:tc>
                  <a:txBody>
                    <a:bodyPr/>
                    <a:lstStyle/>
                    <a:p>
                      <a:pPr algn="ctr"/>
                      <a:r>
                        <a:rPr lang="fr-FR" sz="1400" dirty="0">
                          <a:solidFill>
                            <a:srgbClr val="000066"/>
                          </a:solidFill>
                        </a:rPr>
                        <a:t>1,4</a:t>
                      </a:r>
                    </a:p>
                  </a:txBody>
                  <a:tcPr anchor="ctr"/>
                </a:tc>
                <a:tc>
                  <a:txBody>
                    <a:bodyPr/>
                    <a:lstStyle/>
                    <a:p>
                      <a:pPr algn="ctr"/>
                      <a:r>
                        <a:rPr lang="fr-FR" sz="1400" dirty="0">
                          <a:solidFill>
                            <a:srgbClr val="000066"/>
                          </a:solidFill>
                        </a:rPr>
                        <a:t>6,9 </a:t>
                      </a:r>
                    </a:p>
                  </a:txBody>
                  <a:tcPr anchor="ctr"/>
                </a:tc>
                <a:tc>
                  <a:txBody>
                    <a:bodyPr/>
                    <a:lstStyle/>
                    <a:p>
                      <a:pPr algn="ctr"/>
                      <a:r>
                        <a:rPr lang="fr-FR" sz="1400" dirty="0">
                          <a:solidFill>
                            <a:srgbClr val="000066"/>
                          </a:solidFill>
                        </a:rPr>
                        <a:t>0,006</a:t>
                      </a:r>
                    </a:p>
                  </a:txBody>
                  <a:tcPr anchor="ctr"/>
                </a:tc>
                <a:extLst>
                  <a:ext uri="{0D108BD9-81ED-4DB2-BD59-A6C34878D82A}">
                    <a16:rowId xmlns:a16="http://schemas.microsoft.com/office/drawing/2014/main" xmlns="" val="10002"/>
                  </a:ext>
                </a:extLst>
              </a:tr>
              <a:tr h="264191">
                <a:tc>
                  <a:txBody>
                    <a:bodyPr/>
                    <a:lstStyle/>
                    <a:p>
                      <a:pPr lvl="1"/>
                      <a:r>
                        <a:rPr lang="fr-FR" sz="1400" dirty="0">
                          <a:solidFill>
                            <a:srgbClr val="000066"/>
                          </a:solidFill>
                        </a:rPr>
                        <a:t>Réponse au traitement insuffisante</a:t>
                      </a:r>
                    </a:p>
                  </a:txBody>
                  <a:tcPr anchor="ctr"/>
                </a:tc>
                <a:tc>
                  <a:txBody>
                    <a:bodyPr/>
                    <a:lstStyle/>
                    <a:p>
                      <a:pPr algn="ctr"/>
                      <a:r>
                        <a:rPr lang="fr-FR" sz="1400" dirty="0">
                          <a:solidFill>
                            <a:srgbClr val="000066"/>
                          </a:solidFill>
                        </a:rPr>
                        <a:t>0,5</a:t>
                      </a:r>
                    </a:p>
                  </a:txBody>
                  <a:tcPr anchor="ctr"/>
                </a:tc>
                <a:tc>
                  <a:txBody>
                    <a:bodyPr/>
                    <a:lstStyle/>
                    <a:p>
                      <a:pPr algn="ctr"/>
                      <a:r>
                        <a:rPr lang="fr-FR" sz="1400" dirty="0">
                          <a:solidFill>
                            <a:srgbClr val="000066"/>
                          </a:solidFill>
                        </a:rPr>
                        <a:t>6,0</a:t>
                      </a:r>
                    </a:p>
                  </a:txBody>
                  <a:tcPr anchor="ctr"/>
                </a:tc>
                <a:tc>
                  <a:txBody>
                    <a:bodyPr/>
                    <a:lstStyle/>
                    <a:p>
                      <a:pPr algn="ctr"/>
                      <a:r>
                        <a:rPr lang="fr-FR" sz="1400" dirty="0">
                          <a:solidFill>
                            <a:srgbClr val="000066"/>
                          </a:solidFill>
                        </a:rPr>
                        <a:t>0,002</a:t>
                      </a:r>
                    </a:p>
                  </a:txBody>
                  <a:tcPr anchor="ctr"/>
                </a:tc>
                <a:extLst>
                  <a:ext uri="{0D108BD9-81ED-4DB2-BD59-A6C34878D82A}">
                    <a16:rowId xmlns:a16="http://schemas.microsoft.com/office/drawing/2014/main" xmlns="" val="10003"/>
                  </a:ext>
                </a:extLst>
              </a:tr>
              <a:tr h="264191">
                <a:tc>
                  <a:txBody>
                    <a:bodyPr/>
                    <a:lstStyle/>
                    <a:p>
                      <a:pPr marL="457200" lvl="1" indent="0">
                        <a:buFontTx/>
                        <a:buNone/>
                      </a:pPr>
                      <a:r>
                        <a:rPr lang="fr-FR" sz="1400" dirty="0">
                          <a:solidFill>
                            <a:srgbClr val="000066"/>
                          </a:solidFill>
                        </a:rPr>
                        <a:t>IRIS</a:t>
                      </a:r>
                    </a:p>
                  </a:txBody>
                  <a:tcPr anchor="ctr"/>
                </a:tc>
                <a:tc>
                  <a:txBody>
                    <a:bodyPr/>
                    <a:lstStyle/>
                    <a:p>
                      <a:pPr marL="0" indent="0" algn="ctr">
                        <a:buFontTx/>
                        <a:buNone/>
                      </a:pPr>
                      <a:r>
                        <a:rPr lang="fr-FR" sz="1400" dirty="0">
                          <a:solidFill>
                            <a:srgbClr val="000066"/>
                          </a:solidFill>
                        </a:rPr>
                        <a:t>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6,4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&lt; 0,0001</a:t>
                      </a:r>
                    </a:p>
                  </a:txBody>
                  <a:tcPr anchor="ctr"/>
                </a:tc>
                <a:extLst>
                  <a:ext uri="{0D108BD9-81ED-4DB2-BD59-A6C34878D82A}">
                    <a16:rowId xmlns:a16="http://schemas.microsoft.com/office/drawing/2014/main" xmlns="" val="10004"/>
                  </a:ext>
                </a:extLst>
              </a:tr>
              <a:tr h="264191">
                <a:tc>
                  <a:txBody>
                    <a:bodyPr/>
                    <a:lstStyle/>
                    <a:p>
                      <a:pPr lvl="0"/>
                      <a:r>
                        <a:rPr lang="fr-FR" sz="1400" dirty="0">
                          <a:solidFill>
                            <a:srgbClr val="000066"/>
                          </a:solidFill>
                        </a:rPr>
                        <a:t>Réaction lors de la perfusion</a:t>
                      </a:r>
                    </a:p>
                  </a:txBody>
                  <a:tcPr anchor="ctr"/>
                </a:tc>
                <a:tc>
                  <a:txBody>
                    <a:bodyPr/>
                    <a:lstStyle/>
                    <a:p>
                      <a:pPr marL="0" indent="0" algn="ctr">
                        <a:buFontTx/>
                        <a:buNone/>
                      </a:pPr>
                      <a:r>
                        <a:rPr lang="fr-FR" sz="1400" dirty="0">
                          <a:solidFill>
                            <a:srgbClr val="000066"/>
                          </a:solidFill>
                        </a:rPr>
                        <a:t>22,6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&lt; 0,0001</a:t>
                      </a:r>
                    </a:p>
                  </a:txBody>
                  <a:tcPr anchor="ctr"/>
                </a:tc>
                <a:extLst>
                  <a:ext uri="{0D108BD9-81ED-4DB2-BD59-A6C34878D82A}">
                    <a16:rowId xmlns:a16="http://schemas.microsoft.com/office/drawing/2014/main" xmlns="" val="10005"/>
                  </a:ext>
                </a:extLst>
              </a:tr>
              <a:tr h="264191">
                <a:tc>
                  <a:txBody>
                    <a:bodyPr/>
                    <a:lstStyle/>
                    <a:p>
                      <a:r>
                        <a:rPr lang="fr-FR" sz="1400" dirty="0">
                          <a:solidFill>
                            <a:srgbClr val="000066"/>
                          </a:solidFill>
                        </a:rPr>
                        <a:t>Hémoglobine &lt; 7,9 g/dl</a:t>
                      </a:r>
                    </a:p>
                  </a:txBody>
                  <a:tcPr anchor="ctr"/>
                </a:tc>
                <a:tc>
                  <a:txBody>
                    <a:bodyPr/>
                    <a:lstStyle/>
                    <a:p>
                      <a:pPr marL="0" indent="0" algn="ctr">
                        <a:buFontTx/>
                        <a:buNone/>
                      </a:pPr>
                      <a:r>
                        <a:rPr lang="fr-FR" sz="1400" dirty="0">
                          <a:solidFill>
                            <a:srgbClr val="000066"/>
                          </a:solidFill>
                        </a:rPr>
                        <a:t>41,0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29,4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0,012</a:t>
                      </a:r>
                    </a:p>
                  </a:txBody>
                  <a:tcPr anchor="ctr"/>
                </a:tc>
                <a:extLst>
                  <a:ext uri="{0D108BD9-81ED-4DB2-BD59-A6C34878D82A}">
                    <a16:rowId xmlns:a16="http://schemas.microsoft.com/office/drawing/2014/main" xmlns="" val="10006"/>
                  </a:ext>
                </a:extLst>
              </a:tr>
              <a:tr h="264191">
                <a:tc>
                  <a:txBody>
                    <a:bodyPr/>
                    <a:lstStyle/>
                    <a:p>
                      <a:r>
                        <a:rPr lang="fr-FR" sz="1400" dirty="0">
                          <a:solidFill>
                            <a:srgbClr val="000066"/>
                          </a:solidFill>
                        </a:rPr>
                        <a:t>PNN &lt; 749/mm</a:t>
                      </a:r>
                      <a:r>
                        <a:rPr lang="fr-FR" sz="1400" baseline="30000" dirty="0">
                          <a:solidFill>
                            <a:srgbClr val="000066"/>
                          </a:solidFill>
                        </a:rPr>
                        <a:t>3</a:t>
                      </a:r>
                      <a:r>
                        <a:rPr lang="fr-FR" sz="1400" baseline="0" dirty="0">
                          <a:solidFill>
                            <a:srgbClr val="000066"/>
                          </a:solidFill>
                        </a:rPr>
                        <a:t> </a:t>
                      </a:r>
                      <a:endParaRPr lang="fr-FR" sz="1400" dirty="0">
                        <a:solidFill>
                          <a:srgbClr val="000066"/>
                        </a:solidFill>
                      </a:endParaRPr>
                    </a:p>
                  </a:txBody>
                  <a:tcPr anchor="ctr"/>
                </a:tc>
                <a:tc>
                  <a:txBody>
                    <a:bodyPr/>
                    <a:lstStyle/>
                    <a:p>
                      <a:pPr marL="0" indent="0" algn="ctr">
                        <a:buFontTx/>
                        <a:buNone/>
                      </a:pPr>
                      <a:r>
                        <a:rPr lang="fr-FR" sz="1400" dirty="0">
                          <a:solidFill>
                            <a:srgbClr val="000066"/>
                          </a:solidFill>
                        </a:rPr>
                        <a:t>15,2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9,6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0,08</a:t>
                      </a:r>
                    </a:p>
                  </a:txBody>
                  <a:tcPr anchor="ctr"/>
                </a:tc>
                <a:extLst>
                  <a:ext uri="{0D108BD9-81ED-4DB2-BD59-A6C34878D82A}">
                    <a16:rowId xmlns:a16="http://schemas.microsoft.com/office/drawing/2014/main" xmlns="" val="10007"/>
                  </a:ext>
                </a:extLst>
              </a:tr>
              <a:tr h="264191">
                <a:tc>
                  <a:txBody>
                    <a:bodyPr/>
                    <a:lstStyle/>
                    <a:p>
                      <a:r>
                        <a:rPr lang="fr-FR" sz="1400" dirty="0">
                          <a:solidFill>
                            <a:srgbClr val="000066"/>
                          </a:solidFill>
                        </a:rPr>
                        <a:t>Plaquettes &lt; 50 000/mm</a:t>
                      </a:r>
                      <a:r>
                        <a:rPr lang="fr-FR" sz="1400" baseline="30000" dirty="0">
                          <a:solidFill>
                            <a:srgbClr val="000066"/>
                          </a:solidFill>
                        </a:rPr>
                        <a:t>3</a:t>
                      </a:r>
                      <a:endParaRPr lang="fr-FR" sz="1400" dirty="0">
                        <a:solidFill>
                          <a:srgbClr val="000066"/>
                        </a:solidFill>
                      </a:endParaRPr>
                    </a:p>
                  </a:txBody>
                  <a:tcPr anchor="ctr"/>
                </a:tc>
                <a:tc>
                  <a:txBody>
                    <a:bodyPr/>
                    <a:lstStyle/>
                    <a:p>
                      <a:pPr marL="0" indent="0" algn="ctr">
                        <a:buFontTx/>
                        <a:buNone/>
                      </a:pPr>
                      <a:r>
                        <a:rPr lang="fr-FR" sz="1400" dirty="0">
                          <a:solidFill>
                            <a:srgbClr val="000066"/>
                          </a:solidFill>
                        </a:rPr>
                        <a:t>19,8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16,5</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0,39</a:t>
                      </a:r>
                    </a:p>
                  </a:txBody>
                  <a:tcPr anchor="ctr"/>
                </a:tc>
                <a:extLst>
                  <a:ext uri="{0D108BD9-81ED-4DB2-BD59-A6C34878D82A}">
                    <a16:rowId xmlns:a16="http://schemas.microsoft.com/office/drawing/2014/main" xmlns="" val="10008"/>
                  </a:ext>
                </a:extLst>
              </a:tr>
              <a:tr h="264191">
                <a:tc>
                  <a:txBody>
                    <a:bodyPr/>
                    <a:lstStyle/>
                    <a:p>
                      <a:r>
                        <a:rPr lang="fr-FR" sz="1400" dirty="0">
                          <a:solidFill>
                            <a:srgbClr val="000066"/>
                          </a:solidFill>
                        </a:rPr>
                        <a:t>Potassium &lt; 2,4 </a:t>
                      </a:r>
                      <a:r>
                        <a:rPr lang="fr-FR" sz="1400" dirty="0" err="1">
                          <a:solidFill>
                            <a:srgbClr val="000066"/>
                          </a:solidFill>
                        </a:rPr>
                        <a:t>mmol</a:t>
                      </a:r>
                      <a:r>
                        <a:rPr lang="fr-FR" sz="1400" dirty="0">
                          <a:solidFill>
                            <a:srgbClr val="000066"/>
                          </a:solidFill>
                        </a:rPr>
                        <a:t>/l</a:t>
                      </a:r>
                    </a:p>
                  </a:txBody>
                  <a:tcPr anchor="ctr"/>
                </a:tc>
                <a:tc>
                  <a:txBody>
                    <a:bodyPr/>
                    <a:lstStyle/>
                    <a:p>
                      <a:pPr marL="0" indent="0" algn="ctr">
                        <a:buFontTx/>
                        <a:buNone/>
                      </a:pPr>
                      <a:r>
                        <a:rPr lang="fr-FR" sz="1400" dirty="0">
                          <a:solidFill>
                            <a:srgbClr val="000066"/>
                          </a:solidFill>
                        </a:rPr>
                        <a:t>11,5 </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3,2</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0,0009</a:t>
                      </a:r>
                    </a:p>
                  </a:txBody>
                  <a:tcPr anchor="ctr"/>
                </a:tc>
                <a:extLst>
                  <a:ext uri="{0D108BD9-81ED-4DB2-BD59-A6C34878D82A}">
                    <a16:rowId xmlns:a16="http://schemas.microsoft.com/office/drawing/2014/main" xmlns="" val="10009"/>
                  </a:ext>
                </a:extLst>
              </a:tr>
              <a:tr h="264191">
                <a:tc>
                  <a:txBody>
                    <a:bodyPr/>
                    <a:lstStyle/>
                    <a:p>
                      <a:r>
                        <a:rPr lang="fr-FR" sz="1400" dirty="0">
                          <a:solidFill>
                            <a:srgbClr val="000066"/>
                          </a:solidFill>
                        </a:rPr>
                        <a:t>Magnésium &lt; 0,6 </a:t>
                      </a:r>
                      <a:r>
                        <a:rPr lang="fr-FR" sz="1400" dirty="0" err="1">
                          <a:solidFill>
                            <a:srgbClr val="000066"/>
                          </a:solidFill>
                        </a:rPr>
                        <a:t>mmol</a:t>
                      </a:r>
                      <a:r>
                        <a:rPr lang="fr-FR" sz="1400" dirty="0">
                          <a:solidFill>
                            <a:srgbClr val="000066"/>
                          </a:solidFill>
                        </a:rPr>
                        <a:t>/l</a:t>
                      </a:r>
                    </a:p>
                  </a:txBody>
                  <a:tcPr anchor="ctr"/>
                </a:tc>
                <a:tc>
                  <a:txBody>
                    <a:bodyPr/>
                    <a:lstStyle/>
                    <a:p>
                      <a:pPr marL="0" indent="0" algn="ctr">
                        <a:buFontTx/>
                        <a:buNone/>
                      </a:pPr>
                      <a:r>
                        <a:rPr lang="fr-FR" sz="1400" dirty="0">
                          <a:solidFill>
                            <a:srgbClr val="000066"/>
                          </a:solidFill>
                        </a:rPr>
                        <a:t>4,6</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0,021</a:t>
                      </a:r>
                    </a:p>
                  </a:txBody>
                  <a:tcPr anchor="ctr"/>
                </a:tc>
                <a:extLst>
                  <a:ext uri="{0D108BD9-81ED-4DB2-BD59-A6C34878D82A}">
                    <a16:rowId xmlns:a16="http://schemas.microsoft.com/office/drawing/2014/main" xmlns="" val="10010"/>
                  </a:ext>
                </a:extLst>
              </a:tr>
              <a:tr h="264191">
                <a:tc>
                  <a:txBody>
                    <a:bodyPr/>
                    <a:lstStyle/>
                    <a:p>
                      <a:r>
                        <a:rPr lang="fr-FR" sz="1400" dirty="0">
                          <a:solidFill>
                            <a:srgbClr val="000066"/>
                          </a:solidFill>
                        </a:rPr>
                        <a:t>Créatininémie</a:t>
                      </a:r>
                      <a:r>
                        <a:rPr lang="fr-FR" sz="1400" baseline="0" dirty="0">
                          <a:solidFill>
                            <a:srgbClr val="000066"/>
                          </a:solidFill>
                        </a:rPr>
                        <a:t> </a:t>
                      </a:r>
                      <a:r>
                        <a:rPr lang="fr-FR" sz="1400" dirty="0">
                          <a:solidFill>
                            <a:srgbClr val="000066"/>
                          </a:solidFill>
                        </a:rPr>
                        <a:t>&gt; 3 x LSN</a:t>
                      </a:r>
                    </a:p>
                  </a:txBody>
                  <a:tcPr anchor="ctr"/>
                </a:tc>
                <a:tc>
                  <a:txBody>
                    <a:bodyPr/>
                    <a:lstStyle/>
                    <a:p>
                      <a:pPr marL="0" indent="0" algn="ctr">
                        <a:buFontTx/>
                        <a:buNone/>
                      </a:pPr>
                      <a:r>
                        <a:rPr lang="fr-FR" sz="1400" dirty="0">
                          <a:solidFill>
                            <a:srgbClr val="000066"/>
                          </a:solidFill>
                        </a:rPr>
                        <a:t>2,8</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0,9</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0,18</a:t>
                      </a:r>
                    </a:p>
                  </a:txBody>
                  <a:tcPr anchor="ctr"/>
                </a:tc>
                <a:extLst>
                  <a:ext uri="{0D108BD9-81ED-4DB2-BD59-A6C34878D82A}">
                    <a16:rowId xmlns:a16="http://schemas.microsoft.com/office/drawing/2014/main" xmlns="" val="10011"/>
                  </a:ext>
                </a:extLst>
              </a:tr>
            </a:tbl>
          </a:graphicData>
        </a:graphic>
      </p:graphicFrame>
      <p:sp>
        <p:nvSpPr>
          <p:cNvPr id="7" name="Rectangle 2"/>
          <p:cNvSpPr>
            <a:spLocks noGrp="1" noChangeArrowheads="1"/>
          </p:cNvSpPr>
          <p:nvPr>
            <p:ph type="title"/>
          </p:nvPr>
        </p:nvSpPr>
        <p:spPr>
          <a:xfrm>
            <a:off x="1547813" y="115888"/>
            <a:ext cx="7523162" cy="936625"/>
          </a:xfrm>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(5)</a:t>
            </a:r>
            <a:endParaRPr lang="fr-FR" dirty="0"/>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163</a:t>
            </a:r>
          </a:p>
        </p:txBody>
      </p:sp>
    </p:spTree>
    <p:extLst>
      <p:ext uri="{BB962C8B-B14F-4D97-AF65-F5344CB8AC3E}">
        <p14:creationId xmlns:p14="http://schemas.microsoft.com/office/powerpoint/2010/main" val="370448392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 T, CROI 2017, Abs. 83</a:t>
            </a:r>
          </a:p>
        </p:txBody>
      </p:sp>
      <p:sp>
        <p:nvSpPr>
          <p:cNvPr id="2" name="Espace réservé du contenu 1"/>
          <p:cNvSpPr>
            <a:spLocks noGrp="1"/>
          </p:cNvSpPr>
          <p:nvPr>
            <p:ph idx="1"/>
          </p:nvPr>
        </p:nvSpPr>
        <p:spPr>
          <a:xfrm>
            <a:off x="457200" y="1341438"/>
            <a:ext cx="8400683" cy="5111750"/>
          </a:xfrm>
        </p:spPr>
        <p:txBody>
          <a:bodyPr/>
          <a:lstStyle/>
          <a:p>
            <a:pPr>
              <a:spcBef>
                <a:spcPts val="600"/>
              </a:spcBef>
            </a:pPr>
            <a:r>
              <a:rPr lang="fr-FR" b="1" dirty="0">
                <a:solidFill>
                  <a:srgbClr val="0070C0"/>
                </a:solidFill>
                <a:latin typeface="Calibri"/>
                <a:cs typeface="Calibri"/>
              </a:rPr>
              <a:t>Conclusions</a:t>
            </a:r>
          </a:p>
          <a:p>
            <a:pPr lvl="1">
              <a:spcBef>
                <a:spcPts val="600"/>
              </a:spcBef>
            </a:pPr>
            <a:r>
              <a:rPr lang="fr-FR" sz="2000" dirty="0"/>
              <a:t>Pas de différence entre les deux schémas sur la mortalité à S2</a:t>
            </a:r>
          </a:p>
          <a:p>
            <a:pPr lvl="1">
              <a:spcBef>
                <a:spcPts val="600"/>
              </a:spcBef>
            </a:pPr>
            <a:r>
              <a:rPr lang="fr-FR" sz="2000" dirty="0"/>
              <a:t>Sous </a:t>
            </a:r>
            <a:r>
              <a:rPr lang="fr-FR" sz="2000" dirty="0" err="1"/>
              <a:t>itraconazole</a:t>
            </a:r>
            <a:r>
              <a:rPr lang="fr-FR" sz="2000" dirty="0"/>
              <a:t> :</a:t>
            </a:r>
          </a:p>
          <a:p>
            <a:pPr lvl="2">
              <a:spcBef>
                <a:spcPts val="600"/>
              </a:spcBef>
            </a:pPr>
            <a:r>
              <a:rPr lang="fr-FR" sz="1800" dirty="0"/>
              <a:t>Mortalité deux fois plus élevée à M6 Rechutes</a:t>
            </a:r>
          </a:p>
          <a:p>
            <a:pPr lvl="2">
              <a:spcBef>
                <a:spcPts val="600"/>
              </a:spcBef>
            </a:pPr>
            <a:r>
              <a:rPr lang="fr-FR" sz="1800" dirty="0"/>
              <a:t>IRIS et mauvaise réponse au traitement significativement plus fréquents chez les patients </a:t>
            </a:r>
          </a:p>
          <a:p>
            <a:pPr lvl="2">
              <a:spcBef>
                <a:spcPts val="600"/>
              </a:spcBef>
            </a:pPr>
            <a:r>
              <a:rPr lang="fr-FR" sz="1800" dirty="0"/>
              <a:t>Négativation de la </a:t>
            </a:r>
            <a:r>
              <a:rPr lang="fr-FR" sz="1800" dirty="0" err="1"/>
              <a:t>fongémie</a:t>
            </a:r>
            <a:r>
              <a:rPr lang="fr-FR" sz="1800" dirty="0"/>
              <a:t> quatre fois plus lente </a:t>
            </a:r>
          </a:p>
          <a:p>
            <a:pPr lvl="1">
              <a:spcBef>
                <a:spcPts val="600"/>
              </a:spcBef>
            </a:pPr>
            <a:r>
              <a:rPr lang="fr-FR" sz="2000" dirty="0"/>
              <a:t>Effets indésirables plus nombreux sous </a:t>
            </a:r>
            <a:r>
              <a:rPr lang="fr-FR" sz="2000" dirty="0" err="1"/>
              <a:t>amphotéricine</a:t>
            </a:r>
            <a:r>
              <a:rPr lang="fr-FR" sz="2000" dirty="0"/>
              <a:t> B</a:t>
            </a:r>
          </a:p>
          <a:p>
            <a:pPr>
              <a:spcBef>
                <a:spcPts val="600"/>
              </a:spcBef>
            </a:pPr>
            <a:endParaRPr lang="fr-FR" sz="2000" dirty="0"/>
          </a:p>
          <a:p>
            <a:pPr>
              <a:spcBef>
                <a:spcPts val="600"/>
              </a:spcBef>
            </a:pPr>
            <a:r>
              <a:rPr lang="fr-FR" sz="2000" dirty="0"/>
              <a:t>L'</a:t>
            </a:r>
            <a:r>
              <a:rPr lang="fr-FR" sz="2000" dirty="0" err="1"/>
              <a:t>amphotéricine</a:t>
            </a:r>
            <a:r>
              <a:rPr lang="fr-FR" sz="2000" dirty="0"/>
              <a:t> B doit être considérée comme le traitement de référence de la </a:t>
            </a:r>
            <a:r>
              <a:rPr lang="fr-FR" sz="2000" dirty="0" err="1"/>
              <a:t>talaromycose</a:t>
            </a:r>
            <a:r>
              <a:rPr lang="fr-FR" sz="2000" dirty="0"/>
              <a:t> en Asie et doit y être rendue accessible</a:t>
            </a:r>
          </a:p>
          <a:p>
            <a:pPr>
              <a:spcBef>
                <a:spcPts val="600"/>
              </a:spcBef>
            </a:pPr>
            <a:endParaRPr lang="fr-FR" dirty="0"/>
          </a:p>
        </p:txBody>
      </p:sp>
      <p:sp>
        <p:nvSpPr>
          <p:cNvPr id="6" name="Rectangle 2"/>
          <p:cNvSpPr>
            <a:spLocks noGrp="1" noChangeArrowheads="1"/>
          </p:cNvSpPr>
          <p:nvPr>
            <p:ph type="title"/>
          </p:nvPr>
        </p:nvSpPr>
        <p:spPr>
          <a:xfrm>
            <a:off x="1547813" y="115888"/>
            <a:ext cx="7523162" cy="936625"/>
          </a:xfrm>
        </p:spPr>
        <p:txBody>
          <a:bodyPr/>
          <a:lstStyle/>
          <a:p>
            <a:pPr eaLnBrk="1" hangingPunct="1">
              <a:defRPr/>
            </a:pPr>
            <a:r>
              <a:rPr lang="fr-FR" dirty="0"/>
              <a:t>Traitement</a:t>
            </a:r>
            <a:r>
              <a:rPr lang="en-US" dirty="0"/>
              <a:t> des infections à </a:t>
            </a:r>
            <a:r>
              <a:rPr lang="fr-FR" i="1" dirty="0" err="1"/>
              <a:t>Talaromyces</a:t>
            </a:r>
            <a:r>
              <a:rPr lang="en-US" i="1" dirty="0"/>
              <a:t> </a:t>
            </a:r>
            <a:r>
              <a:rPr lang="en-US" i="1" dirty="0" err="1"/>
              <a:t>marneffei</a:t>
            </a:r>
            <a:r>
              <a:rPr lang="en-US" dirty="0"/>
              <a:t> chez les VIH (6)</a:t>
            </a:r>
            <a:endParaRPr lang="fr-FR" dirty="0"/>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164</a:t>
            </a:r>
          </a:p>
        </p:txBody>
      </p:sp>
    </p:spTree>
    <p:extLst>
      <p:ext uri="{BB962C8B-B14F-4D97-AF65-F5344CB8AC3E}">
        <p14:creationId xmlns:p14="http://schemas.microsoft.com/office/powerpoint/2010/main" val="35076330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 Virologie-Immunologie</a:t>
            </a:r>
            <a:br>
              <a:rPr lang="fr-FR" sz="4000" dirty="0"/>
            </a:br>
            <a:endParaRPr lang="fr-FR" sz="4000" dirty="0"/>
          </a:p>
          <a:p>
            <a:r>
              <a:rPr lang="fr-FR" sz="3200" dirty="0"/>
              <a:t>I. 2. Immunologie – Réservoir - Cure</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12</a:t>
            </a:r>
          </a:p>
        </p:txBody>
      </p:sp>
    </p:spTree>
    <p:custDataLst>
      <p:tags r:id="rId1"/>
    </p:custDataLst>
    <p:extLst>
      <p:ext uri="{BB962C8B-B14F-4D97-AF65-F5344CB8AC3E}">
        <p14:creationId xmlns:p14="http://schemas.microsoft.com/office/powerpoint/2010/main" val="2081357255"/>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 Comorbidités</a:t>
            </a:r>
            <a:br>
              <a:rPr lang="fr-FR" sz="4000" dirty="0"/>
            </a:br>
            <a:endParaRPr lang="fr-FR" sz="4000" dirty="0"/>
          </a:p>
          <a:p>
            <a:r>
              <a:rPr lang="fr-FR" sz="3200" dirty="0"/>
              <a:t>V. 2. Autres comorbidités</a:t>
            </a:r>
          </a:p>
        </p:txBody>
      </p:sp>
      <p:sp>
        <p:nvSpPr>
          <p:cNvPr id="3" name="ZoneTexte 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165</a:t>
            </a:r>
          </a:p>
        </p:txBody>
      </p:sp>
    </p:spTree>
    <p:custDataLst>
      <p:tags r:id="rId1"/>
    </p:custDataLst>
    <p:extLst>
      <p:ext uri="{BB962C8B-B14F-4D97-AF65-F5344CB8AC3E}">
        <p14:creationId xmlns:p14="http://schemas.microsoft.com/office/powerpoint/2010/main" val="123948960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Inflammation et coagulation et risque d'événements cliniques : essai START (1)</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Baker J, CROI 2017, Abs. 623</a:t>
            </a:r>
          </a:p>
        </p:txBody>
      </p:sp>
      <p:sp>
        <p:nvSpPr>
          <p:cNvPr id="7" name="ZoneTexte 6"/>
          <p:cNvSpPr txBox="1"/>
          <p:nvPr/>
        </p:nvSpPr>
        <p:spPr>
          <a:xfrm>
            <a:off x="1277720" y="1225992"/>
            <a:ext cx="6715493" cy="923330"/>
          </a:xfrm>
          <a:prstGeom prst="rect">
            <a:avLst/>
          </a:prstGeom>
          <a:noFill/>
          <a:effectLst/>
          <a:scene3d>
            <a:camera prst="orthographicFront">
              <a:rot lat="0" lon="0" rev="0"/>
            </a:camera>
            <a:lightRig rig="threePt" dir="t">
              <a:rot lat="0" lon="0" rev="1200000"/>
            </a:lightRig>
          </a:scene3d>
        </p:spPr>
        <p:style>
          <a:lnRef idx="0">
            <a:schemeClr val="accent2"/>
          </a:lnRef>
          <a:fillRef idx="3">
            <a:schemeClr val="accent2"/>
          </a:fillRef>
          <a:effectRef idx="3">
            <a:schemeClr val="accent2"/>
          </a:effectRef>
          <a:fontRef idx="minor">
            <a:schemeClr val="lt1"/>
          </a:fontRef>
        </p:style>
        <p:txBody>
          <a:bodyPr wrap="none" rtlCol="0">
            <a:spAutoFit/>
          </a:bodyPr>
          <a:lstStyle/>
          <a:p>
            <a:pPr algn="ctr"/>
            <a:r>
              <a:rPr lang="fr-FR" b="1" dirty="0">
                <a:solidFill>
                  <a:srgbClr val="0070C0"/>
                </a:solidFill>
                <a:latin typeface="Calibri" panose="020F0502020204030204" pitchFamily="34" charset="0"/>
              </a:rPr>
              <a:t>Hazard ratio (IC 95 %) du risque des différents événements cliniques </a:t>
            </a:r>
            <a:br>
              <a:rPr lang="fr-FR" b="1" dirty="0">
                <a:solidFill>
                  <a:srgbClr val="0070C0"/>
                </a:solidFill>
                <a:latin typeface="Calibri" panose="020F0502020204030204" pitchFamily="34" charset="0"/>
              </a:rPr>
            </a:br>
            <a:r>
              <a:rPr lang="fr-FR" b="1" dirty="0">
                <a:solidFill>
                  <a:srgbClr val="0070C0"/>
                </a:solidFill>
                <a:latin typeface="Calibri" panose="020F0502020204030204" pitchFamily="34" charset="0"/>
              </a:rPr>
              <a:t>associés au doublement des valeurs des biomarqueurs</a:t>
            </a:r>
            <a:br>
              <a:rPr lang="fr-FR" b="1" dirty="0">
                <a:solidFill>
                  <a:srgbClr val="0070C0"/>
                </a:solidFill>
                <a:latin typeface="Calibri" panose="020F0502020204030204" pitchFamily="34" charset="0"/>
              </a:rPr>
            </a:br>
            <a:r>
              <a:rPr lang="fr-FR" b="1" dirty="0">
                <a:solidFill>
                  <a:srgbClr val="0070C0"/>
                </a:solidFill>
                <a:latin typeface="Calibri" panose="020F0502020204030204" pitchFamily="34" charset="0"/>
              </a:rPr>
              <a:t>mesurés à l'inclusion dans l'essai START (n = 4 299)</a:t>
            </a:r>
          </a:p>
        </p:txBody>
      </p:sp>
      <p:grpSp>
        <p:nvGrpSpPr>
          <p:cNvPr id="3" name="Groupe 2"/>
          <p:cNvGrpSpPr/>
          <p:nvPr/>
        </p:nvGrpSpPr>
        <p:grpSpPr>
          <a:xfrm>
            <a:off x="-60000" y="2249388"/>
            <a:ext cx="9172045" cy="3390011"/>
            <a:chOff x="-60000" y="2249388"/>
            <a:chExt cx="9172045" cy="3390011"/>
          </a:xfrm>
        </p:grpSpPr>
        <p:cxnSp>
          <p:nvCxnSpPr>
            <p:cNvPr id="8" name="Connecteur droit 7"/>
            <p:cNvCxnSpPr/>
            <p:nvPr/>
          </p:nvCxnSpPr>
          <p:spPr bwMode="auto">
            <a:xfrm>
              <a:off x="1263313"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 name="Connecteur droit 13"/>
            <p:cNvCxnSpPr/>
            <p:nvPr/>
          </p:nvCxnSpPr>
          <p:spPr bwMode="auto">
            <a:xfrm flipV="1">
              <a:off x="149914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6" name="ZoneTexte 25"/>
            <p:cNvSpPr txBox="1"/>
            <p:nvPr/>
          </p:nvSpPr>
          <p:spPr>
            <a:xfrm>
              <a:off x="1542541" y="5393178"/>
              <a:ext cx="255199" cy="246221"/>
            </a:xfrm>
            <a:prstGeom prst="rect">
              <a:avLst/>
            </a:prstGeom>
            <a:noFill/>
          </p:spPr>
          <p:txBody>
            <a:bodyPr wrap="none" rtlCol="0">
              <a:spAutoFit/>
            </a:bodyPr>
            <a:lstStyle/>
            <a:p>
              <a:pPr algn="r"/>
              <a:r>
                <a:rPr lang="fr-FR" sz="1000" dirty="0"/>
                <a:t>2</a:t>
              </a:r>
            </a:p>
          </p:txBody>
        </p:sp>
        <p:sp>
          <p:nvSpPr>
            <p:cNvPr id="31" name="ZoneTexte 30"/>
            <p:cNvSpPr txBox="1"/>
            <p:nvPr/>
          </p:nvSpPr>
          <p:spPr>
            <a:xfrm>
              <a:off x="163876" y="2956078"/>
              <a:ext cx="934872" cy="276999"/>
            </a:xfrm>
            <a:prstGeom prst="rect">
              <a:avLst/>
            </a:prstGeom>
            <a:noFill/>
          </p:spPr>
          <p:txBody>
            <a:bodyPr wrap="none" rtlCol="0">
              <a:spAutoFit/>
            </a:bodyPr>
            <a:lstStyle/>
            <a:p>
              <a:pPr algn="r"/>
              <a:r>
                <a:rPr lang="fr-FR" sz="1200" b="1" dirty="0"/>
                <a:t>D-dimères</a:t>
              </a:r>
            </a:p>
          </p:txBody>
        </p:sp>
        <p:sp>
          <p:nvSpPr>
            <p:cNvPr id="33" name="ZoneTexte 32"/>
            <p:cNvSpPr txBox="1"/>
            <p:nvPr/>
          </p:nvSpPr>
          <p:spPr>
            <a:xfrm>
              <a:off x="1250740" y="2877704"/>
              <a:ext cx="431528" cy="246221"/>
            </a:xfrm>
            <a:prstGeom prst="rect">
              <a:avLst/>
            </a:prstGeom>
            <a:noFill/>
          </p:spPr>
          <p:txBody>
            <a:bodyPr wrap="none" rtlCol="0">
              <a:spAutoFit/>
            </a:bodyPr>
            <a:lstStyle/>
            <a:p>
              <a:r>
                <a:rPr lang="fr-FR" sz="1000" dirty="0"/>
                <a:t>1,41</a:t>
              </a:r>
            </a:p>
          </p:txBody>
        </p:sp>
        <p:sp>
          <p:nvSpPr>
            <p:cNvPr id="45" name="ZoneTexte 44"/>
            <p:cNvSpPr txBox="1"/>
            <p:nvPr/>
          </p:nvSpPr>
          <p:spPr>
            <a:xfrm>
              <a:off x="639968" y="3249204"/>
              <a:ext cx="458780" cy="276999"/>
            </a:xfrm>
            <a:prstGeom prst="rect">
              <a:avLst/>
            </a:prstGeom>
            <a:noFill/>
          </p:spPr>
          <p:txBody>
            <a:bodyPr wrap="none" rtlCol="0">
              <a:spAutoFit/>
            </a:bodyPr>
            <a:lstStyle/>
            <a:p>
              <a:pPr algn="r"/>
              <a:r>
                <a:rPr lang="fr-FR" sz="1200" b="1" dirty="0"/>
                <a:t>IL-6</a:t>
              </a:r>
            </a:p>
          </p:txBody>
        </p:sp>
        <p:sp>
          <p:nvSpPr>
            <p:cNvPr id="46" name="ZoneTexte 45"/>
            <p:cNvSpPr txBox="1"/>
            <p:nvPr/>
          </p:nvSpPr>
          <p:spPr>
            <a:xfrm>
              <a:off x="-60000" y="3478361"/>
              <a:ext cx="1252267" cy="461665"/>
            </a:xfrm>
            <a:prstGeom prst="rect">
              <a:avLst/>
            </a:prstGeom>
            <a:noFill/>
          </p:spPr>
          <p:txBody>
            <a:bodyPr wrap="none" rtlCol="0">
              <a:spAutoFit/>
            </a:bodyPr>
            <a:lstStyle/>
            <a:p>
              <a:pPr algn="r"/>
              <a:r>
                <a:rPr lang="fr-FR" sz="1200" b="1" dirty="0"/>
                <a:t>Score</a:t>
              </a:r>
              <a:br>
                <a:rPr lang="fr-FR" sz="1200" b="1" dirty="0"/>
              </a:br>
              <a:r>
                <a:rPr lang="fr-FR" sz="1200" b="1" dirty="0"/>
                <a:t>IL-6/D-dimères</a:t>
              </a:r>
            </a:p>
          </p:txBody>
        </p:sp>
        <p:sp>
          <p:nvSpPr>
            <p:cNvPr id="47" name="ZoneTexte 46"/>
            <p:cNvSpPr txBox="1"/>
            <p:nvPr/>
          </p:nvSpPr>
          <p:spPr>
            <a:xfrm>
              <a:off x="410738" y="3873289"/>
              <a:ext cx="688010" cy="276999"/>
            </a:xfrm>
            <a:prstGeom prst="rect">
              <a:avLst/>
            </a:prstGeom>
            <a:noFill/>
          </p:spPr>
          <p:txBody>
            <a:bodyPr wrap="none" rtlCol="0">
              <a:spAutoFit/>
            </a:bodyPr>
            <a:lstStyle/>
            <a:p>
              <a:pPr algn="r"/>
              <a:r>
                <a:rPr lang="fr-FR" sz="1200" b="1" dirty="0" err="1"/>
                <a:t>CRPus</a:t>
              </a:r>
              <a:endParaRPr lang="fr-FR" sz="1200" b="1" dirty="0"/>
            </a:p>
          </p:txBody>
        </p:sp>
        <p:sp>
          <p:nvSpPr>
            <p:cNvPr id="48" name="ZoneTexte 47"/>
            <p:cNvSpPr txBox="1"/>
            <p:nvPr/>
          </p:nvSpPr>
          <p:spPr>
            <a:xfrm>
              <a:off x="590274" y="4134899"/>
              <a:ext cx="508474" cy="276999"/>
            </a:xfrm>
            <a:prstGeom prst="rect">
              <a:avLst/>
            </a:prstGeom>
            <a:noFill/>
          </p:spPr>
          <p:txBody>
            <a:bodyPr wrap="none" rtlCol="0">
              <a:spAutoFit/>
            </a:bodyPr>
            <a:lstStyle/>
            <a:p>
              <a:pPr algn="r"/>
              <a:r>
                <a:rPr lang="fr-FR" sz="1200" b="1" dirty="0"/>
                <a:t>SAA</a:t>
              </a:r>
            </a:p>
          </p:txBody>
        </p:sp>
        <p:sp>
          <p:nvSpPr>
            <p:cNvPr id="49" name="ZoneTexte 48"/>
            <p:cNvSpPr txBox="1"/>
            <p:nvPr/>
          </p:nvSpPr>
          <p:spPr>
            <a:xfrm>
              <a:off x="555009" y="4421517"/>
              <a:ext cx="543739" cy="276999"/>
            </a:xfrm>
            <a:prstGeom prst="rect">
              <a:avLst/>
            </a:prstGeom>
            <a:noFill/>
          </p:spPr>
          <p:txBody>
            <a:bodyPr wrap="none" rtlCol="0">
              <a:spAutoFit/>
            </a:bodyPr>
            <a:lstStyle/>
            <a:p>
              <a:pPr algn="r"/>
              <a:r>
                <a:rPr lang="fr-FR" sz="1200" b="1" dirty="0"/>
                <a:t>IL-27</a:t>
              </a:r>
            </a:p>
          </p:txBody>
        </p:sp>
        <p:sp>
          <p:nvSpPr>
            <p:cNvPr id="50" name="ZoneTexte 49"/>
            <p:cNvSpPr txBox="1"/>
            <p:nvPr/>
          </p:nvSpPr>
          <p:spPr>
            <a:xfrm>
              <a:off x="436386" y="4729038"/>
              <a:ext cx="662362" cy="276999"/>
            </a:xfrm>
            <a:prstGeom prst="rect">
              <a:avLst/>
            </a:prstGeom>
            <a:noFill/>
          </p:spPr>
          <p:txBody>
            <a:bodyPr wrap="none" rtlCol="0">
              <a:spAutoFit/>
            </a:bodyPr>
            <a:lstStyle/>
            <a:p>
              <a:pPr algn="r"/>
              <a:r>
                <a:rPr lang="fr-FR" sz="1200" b="1" dirty="0" err="1"/>
                <a:t>sICAM</a:t>
              </a:r>
              <a:endParaRPr lang="fr-FR" sz="1200" b="1" dirty="0"/>
            </a:p>
          </p:txBody>
        </p:sp>
        <p:sp>
          <p:nvSpPr>
            <p:cNvPr id="51" name="ZoneTexte 50"/>
            <p:cNvSpPr txBox="1"/>
            <p:nvPr/>
          </p:nvSpPr>
          <p:spPr>
            <a:xfrm>
              <a:off x="377076" y="5002787"/>
              <a:ext cx="721672" cy="276999"/>
            </a:xfrm>
            <a:prstGeom prst="rect">
              <a:avLst/>
            </a:prstGeom>
            <a:noFill/>
          </p:spPr>
          <p:txBody>
            <a:bodyPr wrap="none" rtlCol="0">
              <a:spAutoFit/>
            </a:bodyPr>
            <a:lstStyle/>
            <a:p>
              <a:pPr algn="r"/>
              <a:r>
                <a:rPr lang="fr-FR" sz="1200" b="1" dirty="0" err="1"/>
                <a:t>sVCAM</a:t>
              </a:r>
              <a:endParaRPr lang="fr-FR" sz="1200" b="1" dirty="0"/>
            </a:p>
          </p:txBody>
        </p:sp>
        <p:cxnSp>
          <p:nvCxnSpPr>
            <p:cNvPr id="52" name="Connecteur droit 51"/>
            <p:cNvCxnSpPr/>
            <p:nvPr/>
          </p:nvCxnSpPr>
          <p:spPr bwMode="auto">
            <a:xfrm>
              <a:off x="857250"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55" name="Connecteur droit 54"/>
            <p:cNvCxnSpPr/>
            <p:nvPr/>
          </p:nvCxnSpPr>
          <p:spPr bwMode="auto">
            <a:xfrm flipV="1">
              <a:off x="167655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57" name="ZoneTexte 56"/>
            <p:cNvSpPr txBox="1"/>
            <p:nvPr/>
          </p:nvSpPr>
          <p:spPr>
            <a:xfrm>
              <a:off x="1771141" y="5393178"/>
              <a:ext cx="255199" cy="246221"/>
            </a:xfrm>
            <a:prstGeom prst="rect">
              <a:avLst/>
            </a:prstGeom>
            <a:noFill/>
          </p:spPr>
          <p:txBody>
            <a:bodyPr wrap="none" rtlCol="0">
              <a:spAutoFit/>
            </a:bodyPr>
            <a:lstStyle/>
            <a:p>
              <a:pPr algn="r"/>
              <a:r>
                <a:rPr lang="fr-FR" sz="1000" dirty="0"/>
                <a:t>3</a:t>
              </a:r>
            </a:p>
          </p:txBody>
        </p:sp>
        <p:cxnSp>
          <p:nvCxnSpPr>
            <p:cNvPr id="58" name="Connecteur droit 57"/>
            <p:cNvCxnSpPr/>
            <p:nvPr/>
          </p:nvCxnSpPr>
          <p:spPr bwMode="auto">
            <a:xfrm flipV="1">
              <a:off x="190515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59" name="ZoneTexte 58"/>
            <p:cNvSpPr txBox="1"/>
            <p:nvPr/>
          </p:nvSpPr>
          <p:spPr>
            <a:xfrm>
              <a:off x="1938628" y="5393178"/>
              <a:ext cx="255199" cy="246221"/>
            </a:xfrm>
            <a:prstGeom prst="rect">
              <a:avLst/>
            </a:prstGeom>
            <a:noFill/>
          </p:spPr>
          <p:txBody>
            <a:bodyPr wrap="none" rtlCol="0">
              <a:spAutoFit/>
            </a:bodyPr>
            <a:lstStyle/>
            <a:p>
              <a:pPr algn="r"/>
              <a:r>
                <a:rPr lang="fr-FR" sz="1000" dirty="0"/>
                <a:t>4</a:t>
              </a:r>
            </a:p>
          </p:txBody>
        </p:sp>
        <p:cxnSp>
          <p:nvCxnSpPr>
            <p:cNvPr id="60" name="Connecteur droit 59"/>
            <p:cNvCxnSpPr/>
            <p:nvPr/>
          </p:nvCxnSpPr>
          <p:spPr bwMode="auto">
            <a:xfrm flipV="1">
              <a:off x="207264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61" name="ZoneTexte 60"/>
            <p:cNvSpPr txBox="1"/>
            <p:nvPr/>
          </p:nvSpPr>
          <p:spPr>
            <a:xfrm>
              <a:off x="857424" y="5393178"/>
              <a:ext cx="431528" cy="246221"/>
            </a:xfrm>
            <a:prstGeom prst="rect">
              <a:avLst/>
            </a:prstGeom>
            <a:noFill/>
          </p:spPr>
          <p:txBody>
            <a:bodyPr wrap="none" rtlCol="0">
              <a:spAutoFit/>
            </a:bodyPr>
            <a:lstStyle/>
            <a:p>
              <a:pPr algn="r"/>
              <a:r>
                <a:rPr lang="fr-FR" sz="1000" dirty="0"/>
                <a:t>0,75</a:t>
              </a:r>
            </a:p>
          </p:txBody>
        </p:sp>
        <p:cxnSp>
          <p:nvCxnSpPr>
            <p:cNvPr id="62" name="Connecteur droit 61"/>
            <p:cNvCxnSpPr/>
            <p:nvPr/>
          </p:nvCxnSpPr>
          <p:spPr bwMode="auto">
            <a:xfrm flipV="1">
              <a:off x="109728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63" name="ZoneTexte 62"/>
            <p:cNvSpPr txBox="1"/>
            <p:nvPr/>
          </p:nvSpPr>
          <p:spPr>
            <a:xfrm>
              <a:off x="666971" y="5393178"/>
              <a:ext cx="360996" cy="246221"/>
            </a:xfrm>
            <a:prstGeom prst="rect">
              <a:avLst/>
            </a:prstGeom>
            <a:noFill/>
          </p:spPr>
          <p:txBody>
            <a:bodyPr wrap="none" rtlCol="0">
              <a:spAutoFit/>
            </a:bodyPr>
            <a:lstStyle/>
            <a:p>
              <a:pPr algn="r"/>
              <a:r>
                <a:rPr lang="fr-FR" sz="1000" dirty="0"/>
                <a:t>0,5</a:t>
              </a:r>
            </a:p>
          </p:txBody>
        </p:sp>
        <p:cxnSp>
          <p:nvCxnSpPr>
            <p:cNvPr id="64" name="Connecteur droit 63"/>
            <p:cNvCxnSpPr/>
            <p:nvPr/>
          </p:nvCxnSpPr>
          <p:spPr bwMode="auto">
            <a:xfrm flipV="1">
              <a:off x="86487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66" name="ZoneTexte 65"/>
            <p:cNvSpPr txBox="1"/>
            <p:nvPr/>
          </p:nvSpPr>
          <p:spPr>
            <a:xfrm>
              <a:off x="1141518" y="5393178"/>
              <a:ext cx="255199" cy="246221"/>
            </a:xfrm>
            <a:prstGeom prst="rect">
              <a:avLst/>
            </a:prstGeom>
            <a:noFill/>
          </p:spPr>
          <p:txBody>
            <a:bodyPr wrap="none" rtlCol="0">
              <a:spAutoFit/>
            </a:bodyPr>
            <a:lstStyle/>
            <a:p>
              <a:pPr algn="ctr"/>
              <a:r>
                <a:rPr lang="fr-FR" sz="1000" dirty="0"/>
                <a:t>1</a:t>
              </a:r>
            </a:p>
          </p:txBody>
        </p:sp>
        <p:sp>
          <p:nvSpPr>
            <p:cNvPr id="65" name="Ellipse 64"/>
            <p:cNvSpPr/>
            <p:nvPr/>
          </p:nvSpPr>
          <p:spPr bwMode="auto">
            <a:xfrm>
              <a:off x="1440090"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68" name="Connecteur droit 67"/>
            <p:cNvCxnSpPr/>
            <p:nvPr/>
          </p:nvCxnSpPr>
          <p:spPr bwMode="auto">
            <a:xfrm>
              <a:off x="1351334" y="3116030"/>
              <a:ext cx="226006"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71" name="ZoneTexte 70"/>
            <p:cNvSpPr txBox="1"/>
            <p:nvPr/>
          </p:nvSpPr>
          <p:spPr>
            <a:xfrm>
              <a:off x="1241215" y="3172699"/>
              <a:ext cx="431528" cy="246221"/>
            </a:xfrm>
            <a:prstGeom prst="rect">
              <a:avLst/>
            </a:prstGeom>
            <a:noFill/>
          </p:spPr>
          <p:txBody>
            <a:bodyPr wrap="none" rtlCol="0">
              <a:spAutoFit/>
            </a:bodyPr>
            <a:lstStyle/>
            <a:p>
              <a:r>
                <a:rPr lang="fr-FR" sz="1000" dirty="0"/>
                <a:t>1,39</a:t>
              </a:r>
            </a:p>
          </p:txBody>
        </p:sp>
        <p:sp>
          <p:nvSpPr>
            <p:cNvPr id="72" name="Ellipse 71"/>
            <p:cNvSpPr/>
            <p:nvPr/>
          </p:nvSpPr>
          <p:spPr bwMode="auto">
            <a:xfrm>
              <a:off x="1430565" y="338177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73" name="Connecteur droit 72"/>
            <p:cNvCxnSpPr/>
            <p:nvPr/>
          </p:nvCxnSpPr>
          <p:spPr bwMode="auto">
            <a:xfrm>
              <a:off x="1341809" y="3411025"/>
              <a:ext cx="226006"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74" name="ZoneTexte 73"/>
            <p:cNvSpPr txBox="1"/>
            <p:nvPr/>
          </p:nvSpPr>
          <p:spPr>
            <a:xfrm>
              <a:off x="1325035" y="3466069"/>
              <a:ext cx="431528" cy="246221"/>
            </a:xfrm>
            <a:prstGeom prst="rect">
              <a:avLst/>
            </a:prstGeom>
            <a:noFill/>
          </p:spPr>
          <p:txBody>
            <a:bodyPr wrap="none" rtlCol="0">
              <a:spAutoFit/>
            </a:bodyPr>
            <a:lstStyle/>
            <a:p>
              <a:r>
                <a:rPr lang="fr-FR" sz="1000" dirty="0"/>
                <a:t>1,61</a:t>
              </a:r>
            </a:p>
          </p:txBody>
        </p:sp>
        <p:sp>
          <p:nvSpPr>
            <p:cNvPr id="75" name="Ellipse 74"/>
            <p:cNvSpPr/>
            <p:nvPr/>
          </p:nvSpPr>
          <p:spPr bwMode="auto">
            <a:xfrm>
              <a:off x="1514385" y="367514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76" name="Connecteur droit 75"/>
            <p:cNvCxnSpPr/>
            <p:nvPr/>
          </p:nvCxnSpPr>
          <p:spPr bwMode="auto">
            <a:xfrm>
              <a:off x="1420950" y="3704395"/>
              <a:ext cx="25179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77" name="ZoneTexte 76"/>
            <p:cNvSpPr txBox="1"/>
            <p:nvPr/>
          </p:nvSpPr>
          <p:spPr>
            <a:xfrm>
              <a:off x="1194244" y="3756456"/>
              <a:ext cx="431528" cy="246221"/>
            </a:xfrm>
            <a:prstGeom prst="rect">
              <a:avLst/>
            </a:prstGeom>
            <a:noFill/>
          </p:spPr>
          <p:txBody>
            <a:bodyPr wrap="none" rtlCol="0">
              <a:spAutoFit/>
            </a:bodyPr>
            <a:lstStyle/>
            <a:p>
              <a:r>
                <a:rPr lang="fr-FR" sz="1000" dirty="0"/>
                <a:t>1,06</a:t>
              </a:r>
            </a:p>
          </p:txBody>
        </p:sp>
        <p:sp>
          <p:nvSpPr>
            <p:cNvPr id="78" name="Ellipse 77"/>
            <p:cNvSpPr/>
            <p:nvPr/>
          </p:nvSpPr>
          <p:spPr bwMode="auto">
            <a:xfrm>
              <a:off x="1274265" y="396552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0" name="ZoneTexte 79"/>
            <p:cNvSpPr txBox="1"/>
            <p:nvPr/>
          </p:nvSpPr>
          <p:spPr>
            <a:xfrm>
              <a:off x="1197068" y="4053797"/>
              <a:ext cx="431528" cy="246221"/>
            </a:xfrm>
            <a:prstGeom prst="rect">
              <a:avLst/>
            </a:prstGeom>
            <a:noFill/>
          </p:spPr>
          <p:txBody>
            <a:bodyPr wrap="none" rtlCol="0">
              <a:spAutoFit/>
            </a:bodyPr>
            <a:lstStyle/>
            <a:p>
              <a:r>
                <a:rPr lang="fr-FR" sz="1000" dirty="0"/>
                <a:t>1,13</a:t>
              </a:r>
            </a:p>
          </p:txBody>
        </p:sp>
        <p:sp>
          <p:nvSpPr>
            <p:cNvPr id="81" name="Ellipse 80"/>
            <p:cNvSpPr/>
            <p:nvPr/>
          </p:nvSpPr>
          <p:spPr bwMode="auto">
            <a:xfrm>
              <a:off x="1306906" y="426287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3" name="ZoneTexte 82"/>
            <p:cNvSpPr txBox="1"/>
            <p:nvPr/>
          </p:nvSpPr>
          <p:spPr>
            <a:xfrm>
              <a:off x="1205186" y="4343357"/>
              <a:ext cx="431528" cy="246221"/>
            </a:xfrm>
            <a:prstGeom prst="rect">
              <a:avLst/>
            </a:prstGeom>
            <a:noFill/>
          </p:spPr>
          <p:txBody>
            <a:bodyPr wrap="none" rtlCol="0">
              <a:spAutoFit/>
            </a:bodyPr>
            <a:lstStyle/>
            <a:p>
              <a:r>
                <a:rPr lang="fr-FR" sz="1000" dirty="0"/>
                <a:t>1,01</a:t>
              </a:r>
            </a:p>
          </p:txBody>
        </p:sp>
        <p:sp>
          <p:nvSpPr>
            <p:cNvPr id="84" name="Ellipse 83"/>
            <p:cNvSpPr/>
            <p:nvPr/>
          </p:nvSpPr>
          <p:spPr bwMode="auto">
            <a:xfrm>
              <a:off x="1236899"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6" name="ZoneTexte 85"/>
            <p:cNvSpPr txBox="1"/>
            <p:nvPr/>
          </p:nvSpPr>
          <p:spPr>
            <a:xfrm>
              <a:off x="1211395" y="4640537"/>
              <a:ext cx="431528" cy="246221"/>
            </a:xfrm>
            <a:prstGeom prst="rect">
              <a:avLst/>
            </a:prstGeom>
            <a:noFill/>
          </p:spPr>
          <p:txBody>
            <a:bodyPr wrap="none" rtlCol="0">
              <a:spAutoFit/>
            </a:bodyPr>
            <a:lstStyle/>
            <a:p>
              <a:r>
                <a:rPr lang="fr-FR" sz="1000" dirty="0"/>
                <a:t>1,23</a:t>
              </a:r>
            </a:p>
          </p:txBody>
        </p:sp>
        <p:sp>
          <p:nvSpPr>
            <p:cNvPr id="87" name="Ellipse 86"/>
            <p:cNvSpPr/>
            <p:nvPr/>
          </p:nvSpPr>
          <p:spPr bwMode="auto">
            <a:xfrm>
              <a:off x="1361895"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88" name="Connecteur droit 87"/>
            <p:cNvCxnSpPr/>
            <p:nvPr/>
          </p:nvCxnSpPr>
          <p:spPr bwMode="auto">
            <a:xfrm>
              <a:off x="1218467" y="4878863"/>
              <a:ext cx="336899"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89" name="ZoneTexte 88"/>
            <p:cNvSpPr txBox="1"/>
            <p:nvPr/>
          </p:nvSpPr>
          <p:spPr>
            <a:xfrm>
              <a:off x="1208388" y="4928192"/>
              <a:ext cx="431528" cy="246221"/>
            </a:xfrm>
            <a:prstGeom prst="rect">
              <a:avLst/>
            </a:prstGeom>
            <a:noFill/>
          </p:spPr>
          <p:txBody>
            <a:bodyPr wrap="none" rtlCol="0">
              <a:spAutoFit/>
            </a:bodyPr>
            <a:lstStyle/>
            <a:p>
              <a:r>
                <a:rPr lang="fr-FR" sz="1000" dirty="0"/>
                <a:t>1,13</a:t>
              </a:r>
            </a:p>
          </p:txBody>
        </p:sp>
        <p:sp>
          <p:nvSpPr>
            <p:cNvPr id="90" name="Ellipse 89"/>
            <p:cNvSpPr/>
            <p:nvPr/>
          </p:nvSpPr>
          <p:spPr bwMode="auto">
            <a:xfrm>
              <a:off x="1306906"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91" name="Connecteur droit 90"/>
            <p:cNvCxnSpPr/>
            <p:nvPr/>
          </p:nvCxnSpPr>
          <p:spPr bwMode="auto">
            <a:xfrm>
              <a:off x="1148143" y="5166518"/>
              <a:ext cx="366242"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5121" name="Forme libre 5120"/>
            <p:cNvSpPr/>
            <p:nvPr/>
          </p:nvSpPr>
          <p:spPr bwMode="auto">
            <a:xfrm>
              <a:off x="1215390" y="4579620"/>
              <a:ext cx="120015" cy="0"/>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9" name="Forme libre 98"/>
            <p:cNvSpPr/>
            <p:nvPr/>
          </p:nvSpPr>
          <p:spPr bwMode="auto">
            <a:xfrm>
              <a:off x="1275397" y="4290493"/>
              <a:ext cx="120015" cy="0"/>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0" name="Forme libre 99"/>
            <p:cNvSpPr/>
            <p:nvPr/>
          </p:nvSpPr>
          <p:spPr bwMode="auto">
            <a:xfrm>
              <a:off x="1246898" y="3997395"/>
              <a:ext cx="120015" cy="0"/>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03" name="ZoneTexte 102"/>
            <p:cNvSpPr txBox="1"/>
            <p:nvPr/>
          </p:nvSpPr>
          <p:spPr>
            <a:xfrm>
              <a:off x="922820" y="2249388"/>
              <a:ext cx="1075936" cy="646331"/>
            </a:xfrm>
            <a:prstGeom prst="rect">
              <a:avLst/>
            </a:prstGeom>
            <a:noFill/>
          </p:spPr>
          <p:txBody>
            <a:bodyPr wrap="none" rtlCol="0">
              <a:spAutoFit/>
            </a:bodyPr>
            <a:lstStyle/>
            <a:p>
              <a:pPr algn="ctr"/>
              <a:r>
                <a:rPr lang="fr-FR" sz="1200" b="1" dirty="0"/>
                <a:t>Sida, EGNS </a:t>
              </a:r>
              <a:br>
                <a:rPr lang="fr-FR" sz="1200" b="1" dirty="0"/>
              </a:br>
              <a:r>
                <a:rPr lang="fr-FR" sz="1200" b="1" dirty="0"/>
                <a:t>ou décès</a:t>
              </a:r>
              <a:br>
                <a:rPr lang="fr-FR" sz="1200" b="1" dirty="0"/>
              </a:br>
              <a:r>
                <a:rPr lang="fr-FR" sz="1200" b="1" dirty="0"/>
                <a:t>(n = 129) </a:t>
              </a:r>
            </a:p>
          </p:txBody>
        </p:sp>
        <p:cxnSp>
          <p:nvCxnSpPr>
            <p:cNvPr id="104" name="Connecteur droit 103"/>
            <p:cNvCxnSpPr/>
            <p:nvPr/>
          </p:nvCxnSpPr>
          <p:spPr bwMode="auto">
            <a:xfrm>
              <a:off x="2655663"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05" name="Connecteur droit 104"/>
            <p:cNvCxnSpPr/>
            <p:nvPr/>
          </p:nvCxnSpPr>
          <p:spPr bwMode="auto">
            <a:xfrm flipV="1">
              <a:off x="289149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06" name="ZoneTexte 105"/>
            <p:cNvSpPr txBox="1"/>
            <p:nvPr/>
          </p:nvSpPr>
          <p:spPr>
            <a:xfrm>
              <a:off x="2934891" y="5393178"/>
              <a:ext cx="255199" cy="246221"/>
            </a:xfrm>
            <a:prstGeom prst="rect">
              <a:avLst/>
            </a:prstGeom>
            <a:noFill/>
          </p:spPr>
          <p:txBody>
            <a:bodyPr wrap="none" rtlCol="0">
              <a:spAutoFit/>
            </a:bodyPr>
            <a:lstStyle/>
            <a:p>
              <a:pPr algn="r"/>
              <a:r>
                <a:rPr lang="fr-FR" sz="1000" dirty="0"/>
                <a:t>2</a:t>
              </a:r>
            </a:p>
          </p:txBody>
        </p:sp>
        <p:sp>
          <p:nvSpPr>
            <p:cNvPr id="108" name="ZoneTexte 107"/>
            <p:cNvSpPr txBox="1"/>
            <p:nvPr/>
          </p:nvSpPr>
          <p:spPr>
            <a:xfrm>
              <a:off x="2643090" y="2877704"/>
              <a:ext cx="431528" cy="246221"/>
            </a:xfrm>
            <a:prstGeom prst="rect">
              <a:avLst/>
            </a:prstGeom>
            <a:noFill/>
          </p:spPr>
          <p:txBody>
            <a:bodyPr wrap="none" rtlCol="0">
              <a:spAutoFit/>
            </a:bodyPr>
            <a:lstStyle/>
            <a:p>
              <a:r>
                <a:rPr lang="fr-FR" sz="1000" dirty="0"/>
                <a:t>1,52</a:t>
              </a:r>
            </a:p>
          </p:txBody>
        </p:sp>
        <p:cxnSp>
          <p:nvCxnSpPr>
            <p:cNvPr id="116" name="Connecteur droit 115"/>
            <p:cNvCxnSpPr/>
            <p:nvPr/>
          </p:nvCxnSpPr>
          <p:spPr bwMode="auto">
            <a:xfrm>
              <a:off x="2249600"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7" name="Connecteur droit 116"/>
            <p:cNvCxnSpPr/>
            <p:nvPr/>
          </p:nvCxnSpPr>
          <p:spPr bwMode="auto">
            <a:xfrm flipV="1">
              <a:off x="306890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8" name="ZoneTexte 117"/>
            <p:cNvSpPr txBox="1"/>
            <p:nvPr/>
          </p:nvSpPr>
          <p:spPr>
            <a:xfrm>
              <a:off x="3163491" y="5393178"/>
              <a:ext cx="255199" cy="246221"/>
            </a:xfrm>
            <a:prstGeom prst="rect">
              <a:avLst/>
            </a:prstGeom>
            <a:noFill/>
          </p:spPr>
          <p:txBody>
            <a:bodyPr wrap="none" rtlCol="0">
              <a:spAutoFit/>
            </a:bodyPr>
            <a:lstStyle/>
            <a:p>
              <a:pPr algn="r"/>
              <a:r>
                <a:rPr lang="fr-FR" sz="1000" dirty="0"/>
                <a:t>3</a:t>
              </a:r>
            </a:p>
          </p:txBody>
        </p:sp>
        <p:cxnSp>
          <p:nvCxnSpPr>
            <p:cNvPr id="119" name="Connecteur droit 118"/>
            <p:cNvCxnSpPr/>
            <p:nvPr/>
          </p:nvCxnSpPr>
          <p:spPr bwMode="auto">
            <a:xfrm flipV="1">
              <a:off x="329750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20" name="ZoneTexte 119"/>
            <p:cNvSpPr txBox="1"/>
            <p:nvPr/>
          </p:nvSpPr>
          <p:spPr>
            <a:xfrm>
              <a:off x="3330978" y="5393178"/>
              <a:ext cx="255199" cy="246221"/>
            </a:xfrm>
            <a:prstGeom prst="rect">
              <a:avLst/>
            </a:prstGeom>
            <a:noFill/>
          </p:spPr>
          <p:txBody>
            <a:bodyPr wrap="none" rtlCol="0">
              <a:spAutoFit/>
            </a:bodyPr>
            <a:lstStyle/>
            <a:p>
              <a:pPr algn="r"/>
              <a:r>
                <a:rPr lang="fr-FR" sz="1000" dirty="0"/>
                <a:t>4</a:t>
              </a:r>
            </a:p>
          </p:txBody>
        </p:sp>
        <p:cxnSp>
          <p:nvCxnSpPr>
            <p:cNvPr id="121" name="Connecteur droit 120"/>
            <p:cNvCxnSpPr/>
            <p:nvPr/>
          </p:nvCxnSpPr>
          <p:spPr bwMode="auto">
            <a:xfrm flipV="1">
              <a:off x="346499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22" name="ZoneTexte 121"/>
            <p:cNvSpPr txBox="1"/>
            <p:nvPr/>
          </p:nvSpPr>
          <p:spPr>
            <a:xfrm>
              <a:off x="2272216" y="5393178"/>
              <a:ext cx="431528" cy="246221"/>
            </a:xfrm>
            <a:prstGeom prst="rect">
              <a:avLst/>
            </a:prstGeom>
            <a:noFill/>
          </p:spPr>
          <p:txBody>
            <a:bodyPr wrap="none" rtlCol="0">
              <a:spAutoFit/>
            </a:bodyPr>
            <a:lstStyle/>
            <a:p>
              <a:pPr algn="ctr"/>
              <a:r>
                <a:rPr lang="fr-FR" sz="1000" dirty="0"/>
                <a:t>0,75</a:t>
              </a:r>
            </a:p>
          </p:txBody>
        </p:sp>
        <p:cxnSp>
          <p:nvCxnSpPr>
            <p:cNvPr id="123" name="Connecteur droit 122"/>
            <p:cNvCxnSpPr/>
            <p:nvPr/>
          </p:nvCxnSpPr>
          <p:spPr bwMode="auto">
            <a:xfrm flipV="1">
              <a:off x="248963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24" name="ZoneTexte 123"/>
            <p:cNvSpPr txBox="1"/>
            <p:nvPr/>
          </p:nvSpPr>
          <p:spPr>
            <a:xfrm>
              <a:off x="2057416" y="5393178"/>
              <a:ext cx="360996" cy="246221"/>
            </a:xfrm>
            <a:prstGeom prst="rect">
              <a:avLst/>
            </a:prstGeom>
            <a:noFill/>
          </p:spPr>
          <p:txBody>
            <a:bodyPr wrap="none" rtlCol="0">
              <a:spAutoFit/>
            </a:bodyPr>
            <a:lstStyle/>
            <a:p>
              <a:pPr algn="r"/>
              <a:r>
                <a:rPr lang="fr-FR" sz="1000" dirty="0"/>
                <a:t>0,5</a:t>
              </a:r>
            </a:p>
          </p:txBody>
        </p:sp>
        <p:cxnSp>
          <p:nvCxnSpPr>
            <p:cNvPr id="125" name="Connecteur droit 124"/>
            <p:cNvCxnSpPr/>
            <p:nvPr/>
          </p:nvCxnSpPr>
          <p:spPr bwMode="auto">
            <a:xfrm flipV="1">
              <a:off x="225722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26" name="ZoneTexte 125"/>
            <p:cNvSpPr txBox="1"/>
            <p:nvPr/>
          </p:nvSpPr>
          <p:spPr>
            <a:xfrm>
              <a:off x="2533868" y="5393178"/>
              <a:ext cx="255199" cy="246221"/>
            </a:xfrm>
            <a:prstGeom prst="rect">
              <a:avLst/>
            </a:prstGeom>
            <a:noFill/>
          </p:spPr>
          <p:txBody>
            <a:bodyPr wrap="none" rtlCol="0">
              <a:spAutoFit/>
            </a:bodyPr>
            <a:lstStyle/>
            <a:p>
              <a:pPr algn="ctr"/>
              <a:r>
                <a:rPr lang="fr-FR" sz="1000" dirty="0"/>
                <a:t>1</a:t>
              </a:r>
            </a:p>
          </p:txBody>
        </p:sp>
        <p:sp>
          <p:nvSpPr>
            <p:cNvPr id="127" name="Ellipse 126"/>
            <p:cNvSpPr/>
            <p:nvPr/>
          </p:nvSpPr>
          <p:spPr bwMode="auto">
            <a:xfrm>
              <a:off x="2868000"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28" name="Connecteur droit 127"/>
            <p:cNvCxnSpPr/>
            <p:nvPr/>
          </p:nvCxnSpPr>
          <p:spPr bwMode="auto">
            <a:xfrm>
              <a:off x="2734159" y="3116030"/>
              <a:ext cx="330934"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29" name="ZoneTexte 128"/>
            <p:cNvSpPr txBox="1"/>
            <p:nvPr/>
          </p:nvSpPr>
          <p:spPr>
            <a:xfrm>
              <a:off x="2666615" y="3172699"/>
              <a:ext cx="431528" cy="246221"/>
            </a:xfrm>
            <a:prstGeom prst="rect">
              <a:avLst/>
            </a:prstGeom>
            <a:noFill/>
          </p:spPr>
          <p:txBody>
            <a:bodyPr wrap="none" rtlCol="0">
              <a:spAutoFit/>
            </a:bodyPr>
            <a:lstStyle/>
            <a:p>
              <a:r>
                <a:rPr lang="fr-FR" sz="1000" dirty="0"/>
                <a:t>1,46</a:t>
              </a:r>
            </a:p>
          </p:txBody>
        </p:sp>
        <p:sp>
          <p:nvSpPr>
            <p:cNvPr id="130" name="Ellipse 129"/>
            <p:cNvSpPr/>
            <p:nvPr/>
          </p:nvSpPr>
          <p:spPr bwMode="auto">
            <a:xfrm>
              <a:off x="2840695" y="338177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31" name="Connecteur droit 130"/>
            <p:cNvCxnSpPr/>
            <p:nvPr/>
          </p:nvCxnSpPr>
          <p:spPr bwMode="auto">
            <a:xfrm>
              <a:off x="2734159" y="3411025"/>
              <a:ext cx="291368"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32" name="ZoneTexte 131"/>
            <p:cNvSpPr txBox="1"/>
            <p:nvPr/>
          </p:nvSpPr>
          <p:spPr>
            <a:xfrm>
              <a:off x="2772033" y="3466069"/>
              <a:ext cx="431528" cy="246221"/>
            </a:xfrm>
            <a:prstGeom prst="rect">
              <a:avLst/>
            </a:prstGeom>
            <a:noFill/>
          </p:spPr>
          <p:txBody>
            <a:bodyPr wrap="none" rtlCol="0">
              <a:spAutoFit/>
            </a:bodyPr>
            <a:lstStyle/>
            <a:p>
              <a:r>
                <a:rPr lang="fr-FR" sz="1000" dirty="0"/>
                <a:t>1,73</a:t>
              </a:r>
            </a:p>
          </p:txBody>
        </p:sp>
        <p:sp>
          <p:nvSpPr>
            <p:cNvPr id="133" name="Ellipse 132"/>
            <p:cNvSpPr/>
            <p:nvPr/>
          </p:nvSpPr>
          <p:spPr bwMode="auto">
            <a:xfrm>
              <a:off x="2937215" y="367514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34" name="Connecteur droit 133"/>
            <p:cNvCxnSpPr/>
            <p:nvPr/>
          </p:nvCxnSpPr>
          <p:spPr bwMode="auto">
            <a:xfrm>
              <a:off x="2787762" y="3704395"/>
              <a:ext cx="36628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35" name="ZoneTexte 134"/>
            <p:cNvSpPr txBox="1"/>
            <p:nvPr/>
          </p:nvSpPr>
          <p:spPr>
            <a:xfrm>
              <a:off x="2599185" y="3756456"/>
              <a:ext cx="431528" cy="246221"/>
            </a:xfrm>
            <a:prstGeom prst="rect">
              <a:avLst/>
            </a:prstGeom>
            <a:noFill/>
          </p:spPr>
          <p:txBody>
            <a:bodyPr wrap="none" rtlCol="0">
              <a:spAutoFit/>
            </a:bodyPr>
            <a:lstStyle/>
            <a:p>
              <a:r>
                <a:rPr lang="fr-FR" sz="1000" dirty="0"/>
                <a:t>1,15</a:t>
              </a:r>
            </a:p>
          </p:txBody>
        </p:sp>
        <p:sp>
          <p:nvSpPr>
            <p:cNvPr id="136" name="Ellipse 135"/>
            <p:cNvSpPr/>
            <p:nvPr/>
          </p:nvSpPr>
          <p:spPr bwMode="auto">
            <a:xfrm>
              <a:off x="2699635" y="396552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7" name="ZoneTexte 136"/>
            <p:cNvSpPr txBox="1"/>
            <p:nvPr/>
          </p:nvSpPr>
          <p:spPr>
            <a:xfrm>
              <a:off x="2597536" y="4053797"/>
              <a:ext cx="431528" cy="246221"/>
            </a:xfrm>
            <a:prstGeom prst="rect">
              <a:avLst/>
            </a:prstGeom>
            <a:noFill/>
          </p:spPr>
          <p:txBody>
            <a:bodyPr wrap="none" rtlCol="0">
              <a:spAutoFit/>
            </a:bodyPr>
            <a:lstStyle/>
            <a:p>
              <a:r>
                <a:rPr lang="fr-FR" sz="1000" dirty="0"/>
                <a:t>1,17</a:t>
              </a:r>
            </a:p>
          </p:txBody>
        </p:sp>
        <p:sp>
          <p:nvSpPr>
            <p:cNvPr id="138" name="Ellipse 137"/>
            <p:cNvSpPr/>
            <p:nvPr/>
          </p:nvSpPr>
          <p:spPr bwMode="auto">
            <a:xfrm>
              <a:off x="2712591" y="426287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9" name="ZoneTexte 138"/>
            <p:cNvSpPr txBox="1"/>
            <p:nvPr/>
          </p:nvSpPr>
          <p:spPr>
            <a:xfrm>
              <a:off x="2600479" y="4343357"/>
              <a:ext cx="431528" cy="246221"/>
            </a:xfrm>
            <a:prstGeom prst="rect">
              <a:avLst/>
            </a:prstGeom>
            <a:noFill/>
          </p:spPr>
          <p:txBody>
            <a:bodyPr wrap="none" rtlCol="0">
              <a:spAutoFit/>
            </a:bodyPr>
            <a:lstStyle/>
            <a:p>
              <a:r>
                <a:rPr lang="fr-FR" sz="1000" dirty="0"/>
                <a:t>1,10</a:t>
              </a:r>
            </a:p>
          </p:txBody>
        </p:sp>
        <p:sp>
          <p:nvSpPr>
            <p:cNvPr id="140" name="Ellipse 139"/>
            <p:cNvSpPr/>
            <p:nvPr/>
          </p:nvSpPr>
          <p:spPr bwMode="auto">
            <a:xfrm>
              <a:off x="2676874"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1" name="ZoneTexte 140"/>
            <p:cNvSpPr txBox="1"/>
            <p:nvPr/>
          </p:nvSpPr>
          <p:spPr>
            <a:xfrm>
              <a:off x="2743223" y="4640537"/>
              <a:ext cx="431528" cy="246221"/>
            </a:xfrm>
            <a:prstGeom prst="rect">
              <a:avLst/>
            </a:prstGeom>
            <a:noFill/>
          </p:spPr>
          <p:txBody>
            <a:bodyPr wrap="none" rtlCol="0">
              <a:spAutoFit/>
            </a:bodyPr>
            <a:lstStyle/>
            <a:p>
              <a:r>
                <a:rPr lang="fr-FR" sz="1000" dirty="0"/>
                <a:t>1,66</a:t>
              </a:r>
            </a:p>
          </p:txBody>
        </p:sp>
        <p:sp>
          <p:nvSpPr>
            <p:cNvPr id="142" name="Ellipse 141"/>
            <p:cNvSpPr/>
            <p:nvPr/>
          </p:nvSpPr>
          <p:spPr bwMode="auto">
            <a:xfrm>
              <a:off x="2918505"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43" name="Connecteur droit 142"/>
            <p:cNvCxnSpPr/>
            <p:nvPr/>
          </p:nvCxnSpPr>
          <p:spPr bwMode="auto">
            <a:xfrm>
              <a:off x="2699635" y="4878863"/>
              <a:ext cx="490455"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44" name="ZoneTexte 143"/>
            <p:cNvSpPr txBox="1"/>
            <p:nvPr/>
          </p:nvSpPr>
          <p:spPr>
            <a:xfrm>
              <a:off x="2643090" y="4928192"/>
              <a:ext cx="431528" cy="246221"/>
            </a:xfrm>
            <a:prstGeom prst="rect">
              <a:avLst/>
            </a:prstGeom>
            <a:noFill/>
          </p:spPr>
          <p:txBody>
            <a:bodyPr wrap="none" rtlCol="0">
              <a:spAutoFit/>
            </a:bodyPr>
            <a:lstStyle/>
            <a:p>
              <a:r>
                <a:rPr lang="fr-FR" sz="1000" dirty="0"/>
                <a:t>1,39</a:t>
              </a:r>
            </a:p>
          </p:txBody>
        </p:sp>
        <p:sp>
          <p:nvSpPr>
            <p:cNvPr id="145" name="Ellipse 144"/>
            <p:cNvSpPr/>
            <p:nvPr/>
          </p:nvSpPr>
          <p:spPr bwMode="auto">
            <a:xfrm>
              <a:off x="2813300"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46" name="Connecteur droit 145"/>
            <p:cNvCxnSpPr/>
            <p:nvPr/>
          </p:nvCxnSpPr>
          <p:spPr bwMode="auto">
            <a:xfrm>
              <a:off x="2597536" y="5166518"/>
              <a:ext cx="500607"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47" name="Forme libre 146"/>
            <p:cNvSpPr/>
            <p:nvPr/>
          </p:nvSpPr>
          <p:spPr bwMode="auto">
            <a:xfrm>
              <a:off x="2624885" y="4579619"/>
              <a:ext cx="188415"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8" name="Forme libre 147"/>
            <p:cNvSpPr/>
            <p:nvPr/>
          </p:nvSpPr>
          <p:spPr bwMode="auto">
            <a:xfrm>
              <a:off x="2667747" y="4290492"/>
              <a:ext cx="172948"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49" name="Forme libre 148"/>
            <p:cNvSpPr/>
            <p:nvPr/>
          </p:nvSpPr>
          <p:spPr bwMode="auto">
            <a:xfrm>
              <a:off x="2674808" y="3997394"/>
              <a:ext cx="138492"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50" name="ZoneTexte 149"/>
            <p:cNvSpPr txBox="1"/>
            <p:nvPr/>
          </p:nvSpPr>
          <p:spPr>
            <a:xfrm>
              <a:off x="2193343" y="2249388"/>
              <a:ext cx="1220206" cy="646331"/>
            </a:xfrm>
            <a:prstGeom prst="rect">
              <a:avLst/>
            </a:prstGeom>
            <a:noFill/>
          </p:spPr>
          <p:txBody>
            <a:bodyPr wrap="none" rtlCol="0">
              <a:spAutoFit/>
            </a:bodyPr>
            <a:lstStyle/>
            <a:p>
              <a:pPr algn="ctr"/>
              <a:r>
                <a:rPr lang="fr-FR" sz="1200" b="1" dirty="0"/>
                <a:t>Sida ou décès</a:t>
              </a:r>
              <a:br>
                <a:rPr lang="fr-FR" sz="1200" b="1" dirty="0"/>
              </a:br>
              <a:r>
                <a:rPr lang="fr-FR" sz="1200" b="1" dirty="0"/>
                <a:t>par sida</a:t>
              </a:r>
              <a:br>
                <a:rPr lang="fr-FR" sz="1200" b="1" dirty="0"/>
              </a:br>
              <a:r>
                <a:rPr lang="fr-FR" sz="1200" b="1" dirty="0"/>
                <a:t>(n = 57)</a:t>
              </a:r>
            </a:p>
          </p:txBody>
        </p:sp>
        <p:cxnSp>
          <p:nvCxnSpPr>
            <p:cNvPr id="161" name="Connecteur droit 160"/>
            <p:cNvCxnSpPr/>
            <p:nvPr/>
          </p:nvCxnSpPr>
          <p:spPr bwMode="auto">
            <a:xfrm>
              <a:off x="4040208"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62" name="Connecteur droit 161"/>
            <p:cNvCxnSpPr/>
            <p:nvPr/>
          </p:nvCxnSpPr>
          <p:spPr bwMode="auto">
            <a:xfrm flipV="1">
              <a:off x="427604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63" name="ZoneTexte 162"/>
            <p:cNvSpPr txBox="1"/>
            <p:nvPr/>
          </p:nvSpPr>
          <p:spPr>
            <a:xfrm>
              <a:off x="4319436" y="5393178"/>
              <a:ext cx="255199" cy="246221"/>
            </a:xfrm>
            <a:prstGeom prst="rect">
              <a:avLst/>
            </a:prstGeom>
            <a:noFill/>
          </p:spPr>
          <p:txBody>
            <a:bodyPr wrap="none" rtlCol="0">
              <a:spAutoFit/>
            </a:bodyPr>
            <a:lstStyle/>
            <a:p>
              <a:pPr algn="r"/>
              <a:r>
                <a:rPr lang="fr-FR" sz="1000" dirty="0"/>
                <a:t>2</a:t>
              </a:r>
            </a:p>
          </p:txBody>
        </p:sp>
        <p:sp>
          <p:nvSpPr>
            <p:cNvPr id="164" name="ZoneTexte 163"/>
            <p:cNvSpPr txBox="1"/>
            <p:nvPr/>
          </p:nvSpPr>
          <p:spPr>
            <a:xfrm>
              <a:off x="4027635" y="2877704"/>
              <a:ext cx="431528" cy="246221"/>
            </a:xfrm>
            <a:prstGeom prst="rect">
              <a:avLst/>
            </a:prstGeom>
            <a:noFill/>
          </p:spPr>
          <p:txBody>
            <a:bodyPr wrap="none" rtlCol="0">
              <a:spAutoFit/>
            </a:bodyPr>
            <a:lstStyle/>
            <a:p>
              <a:r>
                <a:rPr lang="fr-FR" sz="1000" dirty="0"/>
                <a:t>1,37</a:t>
              </a:r>
            </a:p>
          </p:txBody>
        </p:sp>
        <p:cxnSp>
          <p:nvCxnSpPr>
            <p:cNvPr id="165" name="Connecteur droit 164"/>
            <p:cNvCxnSpPr/>
            <p:nvPr/>
          </p:nvCxnSpPr>
          <p:spPr bwMode="auto">
            <a:xfrm>
              <a:off x="3634145"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66" name="Connecteur droit 165"/>
            <p:cNvCxnSpPr/>
            <p:nvPr/>
          </p:nvCxnSpPr>
          <p:spPr bwMode="auto">
            <a:xfrm flipV="1">
              <a:off x="4453448"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67" name="ZoneTexte 166"/>
            <p:cNvSpPr txBox="1"/>
            <p:nvPr/>
          </p:nvSpPr>
          <p:spPr>
            <a:xfrm>
              <a:off x="4548036" y="5393178"/>
              <a:ext cx="255199" cy="246221"/>
            </a:xfrm>
            <a:prstGeom prst="rect">
              <a:avLst/>
            </a:prstGeom>
            <a:noFill/>
          </p:spPr>
          <p:txBody>
            <a:bodyPr wrap="none" rtlCol="0">
              <a:spAutoFit/>
            </a:bodyPr>
            <a:lstStyle/>
            <a:p>
              <a:pPr algn="r"/>
              <a:r>
                <a:rPr lang="fr-FR" sz="1000" dirty="0"/>
                <a:t>3</a:t>
              </a:r>
            </a:p>
          </p:txBody>
        </p:sp>
        <p:cxnSp>
          <p:nvCxnSpPr>
            <p:cNvPr id="168" name="Connecteur droit 167"/>
            <p:cNvCxnSpPr/>
            <p:nvPr/>
          </p:nvCxnSpPr>
          <p:spPr bwMode="auto">
            <a:xfrm flipV="1">
              <a:off x="4682048"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69" name="ZoneTexte 168"/>
            <p:cNvSpPr txBox="1"/>
            <p:nvPr/>
          </p:nvSpPr>
          <p:spPr>
            <a:xfrm>
              <a:off x="4715523" y="5393178"/>
              <a:ext cx="255199" cy="246221"/>
            </a:xfrm>
            <a:prstGeom prst="rect">
              <a:avLst/>
            </a:prstGeom>
            <a:noFill/>
          </p:spPr>
          <p:txBody>
            <a:bodyPr wrap="none" rtlCol="0">
              <a:spAutoFit/>
            </a:bodyPr>
            <a:lstStyle/>
            <a:p>
              <a:pPr algn="r"/>
              <a:r>
                <a:rPr lang="fr-FR" sz="1000" dirty="0"/>
                <a:t>4</a:t>
              </a:r>
            </a:p>
          </p:txBody>
        </p:sp>
        <p:cxnSp>
          <p:nvCxnSpPr>
            <p:cNvPr id="170" name="Connecteur droit 169"/>
            <p:cNvCxnSpPr/>
            <p:nvPr/>
          </p:nvCxnSpPr>
          <p:spPr bwMode="auto">
            <a:xfrm flipV="1">
              <a:off x="484953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71" name="ZoneTexte 170"/>
            <p:cNvSpPr txBox="1"/>
            <p:nvPr/>
          </p:nvSpPr>
          <p:spPr>
            <a:xfrm>
              <a:off x="3656761" y="5393178"/>
              <a:ext cx="431528" cy="246221"/>
            </a:xfrm>
            <a:prstGeom prst="rect">
              <a:avLst/>
            </a:prstGeom>
            <a:noFill/>
          </p:spPr>
          <p:txBody>
            <a:bodyPr wrap="none" rtlCol="0">
              <a:spAutoFit/>
            </a:bodyPr>
            <a:lstStyle/>
            <a:p>
              <a:pPr algn="ctr"/>
              <a:r>
                <a:rPr lang="fr-FR" sz="1000" dirty="0"/>
                <a:t>0,75</a:t>
              </a:r>
            </a:p>
          </p:txBody>
        </p:sp>
        <p:cxnSp>
          <p:nvCxnSpPr>
            <p:cNvPr id="172" name="Connecteur droit 171"/>
            <p:cNvCxnSpPr/>
            <p:nvPr/>
          </p:nvCxnSpPr>
          <p:spPr bwMode="auto">
            <a:xfrm flipV="1">
              <a:off x="387417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73" name="Connecteur droit 172"/>
            <p:cNvCxnSpPr/>
            <p:nvPr/>
          </p:nvCxnSpPr>
          <p:spPr bwMode="auto">
            <a:xfrm flipV="1">
              <a:off x="364176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74" name="ZoneTexte 173"/>
            <p:cNvSpPr txBox="1"/>
            <p:nvPr/>
          </p:nvSpPr>
          <p:spPr>
            <a:xfrm>
              <a:off x="3918413" y="5393178"/>
              <a:ext cx="255199" cy="246221"/>
            </a:xfrm>
            <a:prstGeom prst="rect">
              <a:avLst/>
            </a:prstGeom>
            <a:noFill/>
          </p:spPr>
          <p:txBody>
            <a:bodyPr wrap="none" rtlCol="0">
              <a:spAutoFit/>
            </a:bodyPr>
            <a:lstStyle/>
            <a:p>
              <a:pPr algn="ctr"/>
              <a:r>
                <a:rPr lang="fr-FR" sz="1000" dirty="0"/>
                <a:t>1</a:t>
              </a:r>
            </a:p>
          </p:txBody>
        </p:sp>
        <p:sp>
          <p:nvSpPr>
            <p:cNvPr id="175" name="Ellipse 174"/>
            <p:cNvSpPr/>
            <p:nvPr/>
          </p:nvSpPr>
          <p:spPr bwMode="auto">
            <a:xfrm>
              <a:off x="4199205"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6" name="Connecteur droit 175"/>
            <p:cNvCxnSpPr/>
            <p:nvPr/>
          </p:nvCxnSpPr>
          <p:spPr bwMode="auto">
            <a:xfrm>
              <a:off x="4065364" y="3116030"/>
              <a:ext cx="330934"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77" name="ZoneTexte 176"/>
            <p:cNvSpPr txBox="1"/>
            <p:nvPr/>
          </p:nvSpPr>
          <p:spPr>
            <a:xfrm>
              <a:off x="4051160" y="3172699"/>
              <a:ext cx="431528" cy="246221"/>
            </a:xfrm>
            <a:prstGeom prst="rect">
              <a:avLst/>
            </a:prstGeom>
            <a:noFill/>
          </p:spPr>
          <p:txBody>
            <a:bodyPr wrap="none" rtlCol="0">
              <a:spAutoFit/>
            </a:bodyPr>
            <a:lstStyle/>
            <a:p>
              <a:r>
                <a:rPr lang="fr-FR" sz="1000" dirty="0"/>
                <a:t>1,41</a:t>
              </a:r>
            </a:p>
          </p:txBody>
        </p:sp>
        <p:sp>
          <p:nvSpPr>
            <p:cNvPr id="178" name="Ellipse 177"/>
            <p:cNvSpPr/>
            <p:nvPr/>
          </p:nvSpPr>
          <p:spPr bwMode="auto">
            <a:xfrm>
              <a:off x="4210000" y="338177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9" name="Connecteur droit 178"/>
            <p:cNvCxnSpPr/>
            <p:nvPr/>
          </p:nvCxnSpPr>
          <p:spPr bwMode="auto">
            <a:xfrm>
              <a:off x="4103464" y="3411025"/>
              <a:ext cx="291368"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80" name="ZoneTexte 179"/>
            <p:cNvSpPr txBox="1"/>
            <p:nvPr/>
          </p:nvSpPr>
          <p:spPr>
            <a:xfrm>
              <a:off x="4156578" y="3466069"/>
              <a:ext cx="431528" cy="246221"/>
            </a:xfrm>
            <a:prstGeom prst="rect">
              <a:avLst/>
            </a:prstGeom>
            <a:noFill/>
          </p:spPr>
          <p:txBody>
            <a:bodyPr wrap="none" rtlCol="0">
              <a:spAutoFit/>
            </a:bodyPr>
            <a:lstStyle/>
            <a:p>
              <a:r>
                <a:rPr lang="fr-FR" sz="1000" dirty="0"/>
                <a:t>1,61</a:t>
              </a:r>
            </a:p>
          </p:txBody>
        </p:sp>
        <p:sp>
          <p:nvSpPr>
            <p:cNvPr id="181" name="Ellipse 180"/>
            <p:cNvSpPr/>
            <p:nvPr/>
          </p:nvSpPr>
          <p:spPr bwMode="auto">
            <a:xfrm>
              <a:off x="4293185" y="367514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82" name="Connecteur droit 181"/>
            <p:cNvCxnSpPr/>
            <p:nvPr/>
          </p:nvCxnSpPr>
          <p:spPr bwMode="auto">
            <a:xfrm>
              <a:off x="4143732" y="3704395"/>
              <a:ext cx="36628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83" name="ZoneTexte 182"/>
            <p:cNvSpPr txBox="1"/>
            <p:nvPr/>
          </p:nvSpPr>
          <p:spPr>
            <a:xfrm>
              <a:off x="3983730" y="3756456"/>
              <a:ext cx="431528" cy="246221"/>
            </a:xfrm>
            <a:prstGeom prst="rect">
              <a:avLst/>
            </a:prstGeom>
            <a:noFill/>
          </p:spPr>
          <p:txBody>
            <a:bodyPr wrap="none" rtlCol="0">
              <a:spAutoFit/>
            </a:bodyPr>
            <a:lstStyle/>
            <a:p>
              <a:r>
                <a:rPr lang="fr-FR" sz="1000" dirty="0"/>
                <a:t>1,06</a:t>
              </a:r>
            </a:p>
          </p:txBody>
        </p:sp>
        <p:sp>
          <p:nvSpPr>
            <p:cNvPr id="184" name="Ellipse 183"/>
            <p:cNvSpPr/>
            <p:nvPr/>
          </p:nvSpPr>
          <p:spPr bwMode="auto">
            <a:xfrm>
              <a:off x="4047985" y="396552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5" name="ZoneTexte 184"/>
            <p:cNvSpPr txBox="1"/>
            <p:nvPr/>
          </p:nvSpPr>
          <p:spPr>
            <a:xfrm>
              <a:off x="3982081" y="4053797"/>
              <a:ext cx="431528" cy="246221"/>
            </a:xfrm>
            <a:prstGeom prst="rect">
              <a:avLst/>
            </a:prstGeom>
            <a:noFill/>
          </p:spPr>
          <p:txBody>
            <a:bodyPr wrap="none" rtlCol="0">
              <a:spAutoFit/>
            </a:bodyPr>
            <a:lstStyle/>
            <a:p>
              <a:r>
                <a:rPr lang="fr-FR" sz="1000" dirty="0"/>
                <a:t>1,12</a:t>
              </a:r>
            </a:p>
          </p:txBody>
        </p:sp>
        <p:sp>
          <p:nvSpPr>
            <p:cNvPr id="186" name="Ellipse 185"/>
            <p:cNvSpPr/>
            <p:nvPr/>
          </p:nvSpPr>
          <p:spPr bwMode="auto">
            <a:xfrm>
              <a:off x="4079991" y="426287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7" name="ZoneTexte 186"/>
            <p:cNvSpPr txBox="1"/>
            <p:nvPr/>
          </p:nvSpPr>
          <p:spPr>
            <a:xfrm>
              <a:off x="3688946" y="4343357"/>
              <a:ext cx="431528" cy="246221"/>
            </a:xfrm>
            <a:prstGeom prst="rect">
              <a:avLst/>
            </a:prstGeom>
            <a:noFill/>
          </p:spPr>
          <p:txBody>
            <a:bodyPr wrap="none" rtlCol="0">
              <a:spAutoFit/>
            </a:bodyPr>
            <a:lstStyle/>
            <a:p>
              <a:r>
                <a:rPr lang="fr-FR" sz="1000" dirty="0"/>
                <a:t>0,97</a:t>
              </a:r>
            </a:p>
          </p:txBody>
        </p:sp>
        <p:sp>
          <p:nvSpPr>
            <p:cNvPr id="188" name="Ellipse 187"/>
            <p:cNvSpPr/>
            <p:nvPr/>
          </p:nvSpPr>
          <p:spPr bwMode="auto">
            <a:xfrm>
              <a:off x="3992839"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9" name="ZoneTexte 188"/>
            <p:cNvSpPr txBox="1"/>
            <p:nvPr/>
          </p:nvSpPr>
          <p:spPr>
            <a:xfrm>
              <a:off x="3974292" y="4640537"/>
              <a:ext cx="431528" cy="246221"/>
            </a:xfrm>
            <a:prstGeom prst="rect">
              <a:avLst/>
            </a:prstGeom>
            <a:noFill/>
          </p:spPr>
          <p:txBody>
            <a:bodyPr wrap="none" rtlCol="0">
              <a:spAutoFit/>
            </a:bodyPr>
            <a:lstStyle/>
            <a:p>
              <a:r>
                <a:rPr lang="fr-FR" sz="1000" dirty="0"/>
                <a:t>1,05</a:t>
              </a:r>
            </a:p>
          </p:txBody>
        </p:sp>
        <p:sp>
          <p:nvSpPr>
            <p:cNvPr id="190" name="Ellipse 189"/>
            <p:cNvSpPr/>
            <p:nvPr/>
          </p:nvSpPr>
          <p:spPr bwMode="auto">
            <a:xfrm>
              <a:off x="4041837"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91" name="Connecteur droit 190"/>
            <p:cNvCxnSpPr/>
            <p:nvPr/>
          </p:nvCxnSpPr>
          <p:spPr bwMode="auto">
            <a:xfrm>
              <a:off x="3822967" y="4878863"/>
              <a:ext cx="490455"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92" name="ZoneTexte 191"/>
            <p:cNvSpPr txBox="1"/>
            <p:nvPr/>
          </p:nvSpPr>
          <p:spPr>
            <a:xfrm>
              <a:off x="3679203" y="4928192"/>
              <a:ext cx="431528" cy="246221"/>
            </a:xfrm>
            <a:prstGeom prst="rect">
              <a:avLst/>
            </a:prstGeom>
            <a:noFill/>
          </p:spPr>
          <p:txBody>
            <a:bodyPr wrap="none" rtlCol="0">
              <a:spAutoFit/>
            </a:bodyPr>
            <a:lstStyle/>
            <a:p>
              <a:r>
                <a:rPr lang="fr-FR" sz="1000" dirty="0"/>
                <a:t>0,98</a:t>
              </a:r>
            </a:p>
          </p:txBody>
        </p:sp>
        <p:sp>
          <p:nvSpPr>
            <p:cNvPr id="193" name="Ellipse 192"/>
            <p:cNvSpPr/>
            <p:nvPr/>
          </p:nvSpPr>
          <p:spPr bwMode="auto">
            <a:xfrm>
              <a:off x="4000607"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94" name="Connecteur droit 193"/>
            <p:cNvCxnSpPr/>
            <p:nvPr/>
          </p:nvCxnSpPr>
          <p:spPr bwMode="auto">
            <a:xfrm>
              <a:off x="3784843" y="5166518"/>
              <a:ext cx="500607"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195" name="Forme libre 194"/>
            <p:cNvSpPr/>
            <p:nvPr/>
          </p:nvSpPr>
          <p:spPr bwMode="auto">
            <a:xfrm>
              <a:off x="3940850" y="4579619"/>
              <a:ext cx="188415"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6" name="Forme libre 195"/>
            <p:cNvSpPr/>
            <p:nvPr/>
          </p:nvSpPr>
          <p:spPr bwMode="auto">
            <a:xfrm>
              <a:off x="4035147" y="4290492"/>
              <a:ext cx="172948"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7" name="Forme libre 196"/>
            <p:cNvSpPr/>
            <p:nvPr/>
          </p:nvSpPr>
          <p:spPr bwMode="auto">
            <a:xfrm>
              <a:off x="3989445" y="3997394"/>
              <a:ext cx="177920"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8" name="ZoneTexte 197"/>
            <p:cNvSpPr txBox="1"/>
            <p:nvPr/>
          </p:nvSpPr>
          <p:spPr>
            <a:xfrm>
              <a:off x="3468371" y="2249388"/>
              <a:ext cx="1330814" cy="646331"/>
            </a:xfrm>
            <a:prstGeom prst="rect">
              <a:avLst/>
            </a:prstGeom>
            <a:noFill/>
          </p:spPr>
          <p:txBody>
            <a:bodyPr wrap="none" rtlCol="0">
              <a:spAutoFit/>
            </a:bodyPr>
            <a:lstStyle/>
            <a:p>
              <a:pPr algn="ctr"/>
              <a:r>
                <a:rPr lang="fr-FR" sz="1200" b="1"/>
                <a:t>EGNS </a:t>
              </a:r>
              <a:r>
                <a:rPr lang="fr-FR" sz="1200" b="1" dirty="0"/>
                <a:t>ou décès</a:t>
              </a:r>
              <a:br>
                <a:rPr lang="fr-FR" sz="1200" b="1" dirty="0"/>
              </a:br>
              <a:r>
                <a:rPr lang="fr-FR" sz="1200" b="1" dirty="0"/>
                <a:t>non sida </a:t>
              </a:r>
              <a:br>
                <a:rPr lang="fr-FR" sz="1200" b="1" dirty="0"/>
              </a:br>
              <a:r>
                <a:rPr lang="fr-FR" sz="1200" b="1" dirty="0"/>
                <a:t>(n = 74)</a:t>
              </a:r>
            </a:p>
          </p:txBody>
        </p:sp>
        <p:sp>
          <p:nvSpPr>
            <p:cNvPr id="199" name="ZoneTexte 198"/>
            <p:cNvSpPr txBox="1"/>
            <p:nvPr/>
          </p:nvSpPr>
          <p:spPr>
            <a:xfrm>
              <a:off x="3446443" y="5393178"/>
              <a:ext cx="360996" cy="246221"/>
            </a:xfrm>
            <a:prstGeom prst="rect">
              <a:avLst/>
            </a:prstGeom>
            <a:noFill/>
          </p:spPr>
          <p:txBody>
            <a:bodyPr wrap="none" rtlCol="0">
              <a:spAutoFit/>
            </a:bodyPr>
            <a:lstStyle/>
            <a:p>
              <a:pPr algn="r"/>
              <a:r>
                <a:rPr lang="fr-FR" sz="1000" dirty="0"/>
                <a:t>0,5</a:t>
              </a:r>
            </a:p>
          </p:txBody>
        </p:sp>
        <p:cxnSp>
          <p:nvCxnSpPr>
            <p:cNvPr id="200" name="Connecteur droit 199"/>
            <p:cNvCxnSpPr/>
            <p:nvPr/>
          </p:nvCxnSpPr>
          <p:spPr bwMode="auto">
            <a:xfrm>
              <a:off x="5404673"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01" name="Connecteur droit 200"/>
            <p:cNvCxnSpPr/>
            <p:nvPr/>
          </p:nvCxnSpPr>
          <p:spPr bwMode="auto">
            <a:xfrm flipV="1">
              <a:off x="5640505"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02" name="ZoneTexte 201"/>
            <p:cNvSpPr txBox="1"/>
            <p:nvPr/>
          </p:nvSpPr>
          <p:spPr>
            <a:xfrm>
              <a:off x="5683901" y="5393178"/>
              <a:ext cx="255199" cy="246221"/>
            </a:xfrm>
            <a:prstGeom prst="rect">
              <a:avLst/>
            </a:prstGeom>
            <a:noFill/>
          </p:spPr>
          <p:txBody>
            <a:bodyPr wrap="none" rtlCol="0">
              <a:spAutoFit/>
            </a:bodyPr>
            <a:lstStyle/>
            <a:p>
              <a:pPr algn="r"/>
              <a:r>
                <a:rPr lang="fr-FR" sz="1000" dirty="0"/>
                <a:t>2</a:t>
              </a:r>
            </a:p>
          </p:txBody>
        </p:sp>
        <p:sp>
          <p:nvSpPr>
            <p:cNvPr id="203" name="ZoneTexte 202"/>
            <p:cNvSpPr txBox="1"/>
            <p:nvPr/>
          </p:nvSpPr>
          <p:spPr>
            <a:xfrm>
              <a:off x="5315900" y="2877704"/>
              <a:ext cx="431528" cy="246221"/>
            </a:xfrm>
            <a:prstGeom prst="rect">
              <a:avLst/>
            </a:prstGeom>
            <a:noFill/>
          </p:spPr>
          <p:txBody>
            <a:bodyPr wrap="none" rtlCol="0">
              <a:spAutoFit/>
            </a:bodyPr>
            <a:lstStyle/>
            <a:p>
              <a:r>
                <a:rPr lang="fr-FR" sz="1000" dirty="0"/>
                <a:t>1,07</a:t>
              </a:r>
            </a:p>
          </p:txBody>
        </p:sp>
        <p:cxnSp>
          <p:nvCxnSpPr>
            <p:cNvPr id="204" name="Connecteur droit 203"/>
            <p:cNvCxnSpPr/>
            <p:nvPr/>
          </p:nvCxnSpPr>
          <p:spPr bwMode="auto">
            <a:xfrm>
              <a:off x="4998610"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05" name="Connecteur droit 204"/>
            <p:cNvCxnSpPr/>
            <p:nvPr/>
          </p:nvCxnSpPr>
          <p:spPr bwMode="auto">
            <a:xfrm flipV="1">
              <a:off x="581791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06" name="ZoneTexte 205"/>
            <p:cNvSpPr txBox="1"/>
            <p:nvPr/>
          </p:nvSpPr>
          <p:spPr>
            <a:xfrm>
              <a:off x="5912501" y="5393178"/>
              <a:ext cx="255199" cy="246221"/>
            </a:xfrm>
            <a:prstGeom prst="rect">
              <a:avLst/>
            </a:prstGeom>
            <a:noFill/>
          </p:spPr>
          <p:txBody>
            <a:bodyPr wrap="none" rtlCol="0">
              <a:spAutoFit/>
            </a:bodyPr>
            <a:lstStyle/>
            <a:p>
              <a:pPr algn="r"/>
              <a:r>
                <a:rPr lang="fr-FR" sz="1000" dirty="0"/>
                <a:t>3</a:t>
              </a:r>
            </a:p>
          </p:txBody>
        </p:sp>
        <p:cxnSp>
          <p:nvCxnSpPr>
            <p:cNvPr id="207" name="Connecteur droit 206"/>
            <p:cNvCxnSpPr/>
            <p:nvPr/>
          </p:nvCxnSpPr>
          <p:spPr bwMode="auto">
            <a:xfrm flipV="1">
              <a:off x="604651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08" name="ZoneTexte 207"/>
            <p:cNvSpPr txBox="1"/>
            <p:nvPr/>
          </p:nvSpPr>
          <p:spPr>
            <a:xfrm>
              <a:off x="6079988" y="5393178"/>
              <a:ext cx="255199" cy="246221"/>
            </a:xfrm>
            <a:prstGeom prst="rect">
              <a:avLst/>
            </a:prstGeom>
            <a:noFill/>
          </p:spPr>
          <p:txBody>
            <a:bodyPr wrap="none" rtlCol="0">
              <a:spAutoFit/>
            </a:bodyPr>
            <a:lstStyle/>
            <a:p>
              <a:pPr algn="r"/>
              <a:r>
                <a:rPr lang="fr-FR" sz="1000" dirty="0"/>
                <a:t>4</a:t>
              </a:r>
            </a:p>
          </p:txBody>
        </p:sp>
        <p:cxnSp>
          <p:nvCxnSpPr>
            <p:cNvPr id="209" name="Connecteur droit 208"/>
            <p:cNvCxnSpPr/>
            <p:nvPr/>
          </p:nvCxnSpPr>
          <p:spPr bwMode="auto">
            <a:xfrm flipV="1">
              <a:off x="621400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10" name="ZoneTexte 209"/>
            <p:cNvSpPr txBox="1"/>
            <p:nvPr/>
          </p:nvSpPr>
          <p:spPr>
            <a:xfrm>
              <a:off x="5021226" y="5393178"/>
              <a:ext cx="431528" cy="246221"/>
            </a:xfrm>
            <a:prstGeom prst="rect">
              <a:avLst/>
            </a:prstGeom>
            <a:noFill/>
          </p:spPr>
          <p:txBody>
            <a:bodyPr wrap="none" rtlCol="0">
              <a:spAutoFit/>
            </a:bodyPr>
            <a:lstStyle/>
            <a:p>
              <a:pPr algn="ctr"/>
              <a:r>
                <a:rPr lang="fr-FR" sz="1000" dirty="0"/>
                <a:t>0,75</a:t>
              </a:r>
            </a:p>
          </p:txBody>
        </p:sp>
        <p:cxnSp>
          <p:nvCxnSpPr>
            <p:cNvPr id="211" name="Connecteur droit 210"/>
            <p:cNvCxnSpPr/>
            <p:nvPr/>
          </p:nvCxnSpPr>
          <p:spPr bwMode="auto">
            <a:xfrm flipV="1">
              <a:off x="523864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12" name="Connecteur droit 211"/>
            <p:cNvCxnSpPr/>
            <p:nvPr/>
          </p:nvCxnSpPr>
          <p:spPr bwMode="auto">
            <a:xfrm flipV="1">
              <a:off x="5006230"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13" name="ZoneTexte 212"/>
            <p:cNvSpPr txBox="1"/>
            <p:nvPr/>
          </p:nvSpPr>
          <p:spPr>
            <a:xfrm>
              <a:off x="5282878" y="5393178"/>
              <a:ext cx="255199" cy="246221"/>
            </a:xfrm>
            <a:prstGeom prst="rect">
              <a:avLst/>
            </a:prstGeom>
            <a:noFill/>
          </p:spPr>
          <p:txBody>
            <a:bodyPr wrap="none" rtlCol="0">
              <a:spAutoFit/>
            </a:bodyPr>
            <a:lstStyle/>
            <a:p>
              <a:pPr algn="ctr"/>
              <a:r>
                <a:rPr lang="fr-FR" sz="1000" dirty="0"/>
                <a:t>1</a:t>
              </a:r>
            </a:p>
          </p:txBody>
        </p:sp>
        <p:sp>
          <p:nvSpPr>
            <p:cNvPr id="214" name="Ellipse 213"/>
            <p:cNvSpPr/>
            <p:nvPr/>
          </p:nvSpPr>
          <p:spPr bwMode="auto">
            <a:xfrm>
              <a:off x="5423131"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15" name="Connecteur droit 214"/>
            <p:cNvCxnSpPr/>
            <p:nvPr/>
          </p:nvCxnSpPr>
          <p:spPr bwMode="auto">
            <a:xfrm>
              <a:off x="5247015" y="3116030"/>
              <a:ext cx="410635"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16" name="ZoneTexte 215"/>
            <p:cNvSpPr txBox="1"/>
            <p:nvPr/>
          </p:nvSpPr>
          <p:spPr>
            <a:xfrm>
              <a:off x="5062202" y="3159286"/>
              <a:ext cx="431528" cy="246221"/>
            </a:xfrm>
            <a:prstGeom prst="rect">
              <a:avLst/>
            </a:prstGeom>
            <a:noFill/>
          </p:spPr>
          <p:txBody>
            <a:bodyPr wrap="none" rtlCol="0">
              <a:spAutoFit/>
            </a:bodyPr>
            <a:lstStyle/>
            <a:p>
              <a:r>
                <a:rPr lang="fr-FR" sz="1000" dirty="0"/>
                <a:t>0,94</a:t>
              </a:r>
            </a:p>
          </p:txBody>
        </p:sp>
        <p:sp>
          <p:nvSpPr>
            <p:cNvPr id="217" name="Ellipse 216"/>
            <p:cNvSpPr/>
            <p:nvPr/>
          </p:nvSpPr>
          <p:spPr bwMode="auto">
            <a:xfrm>
              <a:off x="5346272" y="336835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18" name="Connecteur droit 217"/>
            <p:cNvCxnSpPr/>
            <p:nvPr/>
          </p:nvCxnSpPr>
          <p:spPr bwMode="auto">
            <a:xfrm>
              <a:off x="5187432" y="3397612"/>
              <a:ext cx="371358"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19" name="ZoneTexte 218"/>
            <p:cNvSpPr txBox="1"/>
            <p:nvPr/>
          </p:nvSpPr>
          <p:spPr>
            <a:xfrm>
              <a:off x="5043668" y="3465239"/>
              <a:ext cx="431528" cy="246221"/>
            </a:xfrm>
            <a:prstGeom prst="rect">
              <a:avLst/>
            </a:prstGeom>
            <a:noFill/>
          </p:spPr>
          <p:txBody>
            <a:bodyPr wrap="none" rtlCol="0">
              <a:spAutoFit/>
            </a:bodyPr>
            <a:lstStyle/>
            <a:p>
              <a:r>
                <a:rPr lang="fr-FR" sz="1000" dirty="0"/>
                <a:t>0,97</a:t>
              </a:r>
            </a:p>
          </p:txBody>
        </p:sp>
        <p:sp>
          <p:nvSpPr>
            <p:cNvPr id="220" name="Ellipse 219"/>
            <p:cNvSpPr/>
            <p:nvPr/>
          </p:nvSpPr>
          <p:spPr bwMode="auto">
            <a:xfrm>
              <a:off x="5362772" y="367431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21" name="Connecteur droit 220"/>
            <p:cNvCxnSpPr/>
            <p:nvPr/>
          </p:nvCxnSpPr>
          <p:spPr bwMode="auto">
            <a:xfrm>
              <a:off x="5149308" y="3703565"/>
              <a:ext cx="469652"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22" name="ZoneTexte 221"/>
            <p:cNvSpPr txBox="1"/>
            <p:nvPr/>
          </p:nvSpPr>
          <p:spPr>
            <a:xfrm>
              <a:off x="5050658" y="3750537"/>
              <a:ext cx="431528" cy="246221"/>
            </a:xfrm>
            <a:prstGeom prst="rect">
              <a:avLst/>
            </a:prstGeom>
            <a:noFill/>
          </p:spPr>
          <p:txBody>
            <a:bodyPr wrap="none" rtlCol="0">
              <a:spAutoFit/>
            </a:bodyPr>
            <a:lstStyle/>
            <a:p>
              <a:r>
                <a:rPr lang="fr-FR" sz="1000" dirty="0"/>
                <a:t>0,94</a:t>
              </a:r>
            </a:p>
          </p:txBody>
        </p:sp>
        <p:sp>
          <p:nvSpPr>
            <p:cNvPr id="223" name="Ellipse 222"/>
            <p:cNvSpPr/>
            <p:nvPr/>
          </p:nvSpPr>
          <p:spPr bwMode="auto">
            <a:xfrm>
              <a:off x="5333430" y="395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4" name="ZoneTexte 223"/>
            <p:cNvSpPr txBox="1"/>
            <p:nvPr/>
          </p:nvSpPr>
          <p:spPr>
            <a:xfrm>
              <a:off x="5338757" y="4053797"/>
              <a:ext cx="431528" cy="246221"/>
            </a:xfrm>
            <a:prstGeom prst="rect">
              <a:avLst/>
            </a:prstGeom>
            <a:noFill/>
          </p:spPr>
          <p:txBody>
            <a:bodyPr wrap="none" rtlCol="0">
              <a:spAutoFit/>
            </a:bodyPr>
            <a:lstStyle/>
            <a:p>
              <a:r>
                <a:rPr lang="fr-FR" sz="1000" dirty="0"/>
                <a:t>1,02</a:t>
              </a:r>
            </a:p>
          </p:txBody>
        </p:sp>
        <p:sp>
          <p:nvSpPr>
            <p:cNvPr id="225" name="Ellipse 224"/>
            <p:cNvSpPr/>
            <p:nvPr/>
          </p:nvSpPr>
          <p:spPr bwMode="auto">
            <a:xfrm>
              <a:off x="5383601" y="426287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6" name="ZoneTexte 225"/>
            <p:cNvSpPr txBox="1"/>
            <p:nvPr/>
          </p:nvSpPr>
          <p:spPr>
            <a:xfrm>
              <a:off x="5330570" y="4343357"/>
              <a:ext cx="431528" cy="246221"/>
            </a:xfrm>
            <a:prstGeom prst="rect">
              <a:avLst/>
            </a:prstGeom>
            <a:noFill/>
          </p:spPr>
          <p:txBody>
            <a:bodyPr wrap="none" rtlCol="0">
              <a:spAutoFit/>
            </a:bodyPr>
            <a:lstStyle/>
            <a:p>
              <a:r>
                <a:rPr lang="fr-FR" sz="1000" dirty="0"/>
                <a:t>1,03</a:t>
              </a:r>
            </a:p>
          </p:txBody>
        </p:sp>
        <p:sp>
          <p:nvSpPr>
            <p:cNvPr id="227" name="Ellipse 226"/>
            <p:cNvSpPr/>
            <p:nvPr/>
          </p:nvSpPr>
          <p:spPr bwMode="auto">
            <a:xfrm>
              <a:off x="5390746"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28" name="ZoneTexte 227"/>
            <p:cNvSpPr txBox="1"/>
            <p:nvPr/>
          </p:nvSpPr>
          <p:spPr>
            <a:xfrm>
              <a:off x="5338757" y="4640537"/>
              <a:ext cx="431528" cy="246221"/>
            </a:xfrm>
            <a:prstGeom prst="rect">
              <a:avLst/>
            </a:prstGeom>
            <a:noFill/>
          </p:spPr>
          <p:txBody>
            <a:bodyPr wrap="none" rtlCol="0">
              <a:spAutoFit/>
            </a:bodyPr>
            <a:lstStyle/>
            <a:p>
              <a:r>
                <a:rPr lang="fr-FR" sz="1000" dirty="0"/>
                <a:t>1,08</a:t>
              </a:r>
            </a:p>
          </p:txBody>
        </p:sp>
        <p:sp>
          <p:nvSpPr>
            <p:cNvPr id="229" name="Ellipse 228"/>
            <p:cNvSpPr/>
            <p:nvPr/>
          </p:nvSpPr>
          <p:spPr bwMode="auto">
            <a:xfrm>
              <a:off x="5426452"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30" name="Connecteur droit 229"/>
            <p:cNvCxnSpPr/>
            <p:nvPr/>
          </p:nvCxnSpPr>
          <p:spPr bwMode="auto">
            <a:xfrm>
              <a:off x="5178473" y="4878863"/>
              <a:ext cx="551767"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31" name="ZoneTexte 230"/>
            <p:cNvSpPr txBox="1"/>
            <p:nvPr/>
          </p:nvSpPr>
          <p:spPr>
            <a:xfrm>
              <a:off x="5330570" y="4928192"/>
              <a:ext cx="431528" cy="246221"/>
            </a:xfrm>
            <a:prstGeom prst="rect">
              <a:avLst/>
            </a:prstGeom>
            <a:noFill/>
          </p:spPr>
          <p:txBody>
            <a:bodyPr wrap="none" rtlCol="0">
              <a:spAutoFit/>
            </a:bodyPr>
            <a:lstStyle/>
            <a:p>
              <a:r>
                <a:rPr lang="fr-FR" sz="1000" dirty="0"/>
                <a:t>1,10</a:t>
              </a:r>
            </a:p>
          </p:txBody>
        </p:sp>
        <p:sp>
          <p:nvSpPr>
            <p:cNvPr id="232" name="Ellipse 231"/>
            <p:cNvSpPr/>
            <p:nvPr/>
          </p:nvSpPr>
          <p:spPr bwMode="auto">
            <a:xfrm>
              <a:off x="5438081"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33" name="Connecteur droit 232"/>
            <p:cNvCxnSpPr/>
            <p:nvPr/>
          </p:nvCxnSpPr>
          <p:spPr bwMode="auto">
            <a:xfrm>
              <a:off x="5177205" y="5166518"/>
              <a:ext cx="57346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34" name="Forme libre 233"/>
            <p:cNvSpPr/>
            <p:nvPr/>
          </p:nvSpPr>
          <p:spPr bwMode="auto">
            <a:xfrm>
              <a:off x="5338757" y="4579619"/>
              <a:ext cx="188415"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5" name="Forme libre 234"/>
            <p:cNvSpPr/>
            <p:nvPr/>
          </p:nvSpPr>
          <p:spPr bwMode="auto">
            <a:xfrm>
              <a:off x="5305316" y="4293521"/>
              <a:ext cx="226348" cy="59835"/>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6" name="Forme libre 235"/>
            <p:cNvSpPr/>
            <p:nvPr/>
          </p:nvSpPr>
          <p:spPr bwMode="auto">
            <a:xfrm>
              <a:off x="5274890" y="3991475"/>
              <a:ext cx="177920" cy="4571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37" name="ZoneTexte 236"/>
            <p:cNvSpPr txBox="1"/>
            <p:nvPr/>
          </p:nvSpPr>
          <p:spPr>
            <a:xfrm>
              <a:off x="4935954" y="2249388"/>
              <a:ext cx="1197765" cy="646331"/>
            </a:xfrm>
            <a:prstGeom prst="rect">
              <a:avLst/>
            </a:prstGeom>
            <a:noFill/>
          </p:spPr>
          <p:txBody>
            <a:bodyPr wrap="none" rtlCol="0">
              <a:spAutoFit/>
            </a:bodyPr>
            <a:lstStyle/>
            <a:p>
              <a:pPr algn="ctr"/>
              <a:r>
                <a:rPr lang="fr-FR" sz="1200" b="1" dirty="0"/>
                <a:t>Cancer</a:t>
              </a:r>
              <a:br>
                <a:rPr lang="fr-FR" sz="1200" b="1" dirty="0"/>
              </a:br>
              <a:r>
                <a:rPr lang="fr-FR" sz="1200" b="1" dirty="0"/>
                <a:t>(sida ou non) </a:t>
              </a:r>
              <a:br>
                <a:rPr lang="fr-FR" sz="1200" b="1" dirty="0"/>
              </a:br>
              <a:r>
                <a:rPr lang="fr-FR" sz="1200" b="1" dirty="0"/>
                <a:t>(n = 50)</a:t>
              </a:r>
            </a:p>
          </p:txBody>
        </p:sp>
        <p:sp>
          <p:nvSpPr>
            <p:cNvPr id="238" name="ZoneTexte 237"/>
            <p:cNvSpPr txBox="1"/>
            <p:nvPr/>
          </p:nvSpPr>
          <p:spPr>
            <a:xfrm>
              <a:off x="4817477" y="5393178"/>
              <a:ext cx="360996" cy="246221"/>
            </a:xfrm>
            <a:prstGeom prst="rect">
              <a:avLst/>
            </a:prstGeom>
            <a:noFill/>
          </p:spPr>
          <p:txBody>
            <a:bodyPr wrap="none" rtlCol="0">
              <a:spAutoFit/>
            </a:bodyPr>
            <a:lstStyle/>
            <a:p>
              <a:pPr algn="r"/>
              <a:r>
                <a:rPr lang="fr-FR" sz="1000" dirty="0"/>
                <a:t>0,5</a:t>
              </a:r>
            </a:p>
          </p:txBody>
        </p:sp>
        <p:cxnSp>
          <p:nvCxnSpPr>
            <p:cNvPr id="250" name="Connecteur droit 249"/>
            <p:cNvCxnSpPr/>
            <p:nvPr/>
          </p:nvCxnSpPr>
          <p:spPr bwMode="auto">
            <a:xfrm>
              <a:off x="6782277"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51" name="Connecteur droit 250"/>
            <p:cNvCxnSpPr/>
            <p:nvPr/>
          </p:nvCxnSpPr>
          <p:spPr bwMode="auto">
            <a:xfrm flipV="1">
              <a:off x="7018109"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52" name="ZoneTexte 251"/>
            <p:cNvSpPr txBox="1"/>
            <p:nvPr/>
          </p:nvSpPr>
          <p:spPr>
            <a:xfrm>
              <a:off x="7061505" y="5393178"/>
              <a:ext cx="255199" cy="246221"/>
            </a:xfrm>
            <a:prstGeom prst="rect">
              <a:avLst/>
            </a:prstGeom>
            <a:noFill/>
          </p:spPr>
          <p:txBody>
            <a:bodyPr wrap="none" rtlCol="0">
              <a:spAutoFit/>
            </a:bodyPr>
            <a:lstStyle/>
            <a:p>
              <a:pPr algn="r"/>
              <a:r>
                <a:rPr lang="fr-FR" sz="1000" dirty="0"/>
                <a:t>2</a:t>
              </a:r>
            </a:p>
          </p:txBody>
        </p:sp>
        <p:sp>
          <p:nvSpPr>
            <p:cNvPr id="253" name="ZoneTexte 252"/>
            <p:cNvSpPr txBox="1"/>
            <p:nvPr/>
          </p:nvSpPr>
          <p:spPr>
            <a:xfrm>
              <a:off x="6893975" y="2877704"/>
              <a:ext cx="431528" cy="246221"/>
            </a:xfrm>
            <a:prstGeom prst="rect">
              <a:avLst/>
            </a:prstGeom>
            <a:noFill/>
          </p:spPr>
          <p:txBody>
            <a:bodyPr wrap="none" rtlCol="0">
              <a:spAutoFit/>
            </a:bodyPr>
            <a:lstStyle/>
            <a:p>
              <a:r>
                <a:rPr lang="fr-FR" sz="1000" dirty="0"/>
                <a:t>1,72</a:t>
              </a:r>
            </a:p>
          </p:txBody>
        </p:sp>
        <p:cxnSp>
          <p:nvCxnSpPr>
            <p:cNvPr id="254" name="Connecteur droit 253"/>
            <p:cNvCxnSpPr/>
            <p:nvPr/>
          </p:nvCxnSpPr>
          <p:spPr bwMode="auto">
            <a:xfrm>
              <a:off x="6376214"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55" name="Connecteur droit 254"/>
            <p:cNvCxnSpPr/>
            <p:nvPr/>
          </p:nvCxnSpPr>
          <p:spPr bwMode="auto">
            <a:xfrm flipV="1">
              <a:off x="7195517"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56" name="ZoneTexte 255"/>
            <p:cNvSpPr txBox="1"/>
            <p:nvPr/>
          </p:nvSpPr>
          <p:spPr>
            <a:xfrm>
              <a:off x="7290105" y="5393178"/>
              <a:ext cx="255199" cy="246221"/>
            </a:xfrm>
            <a:prstGeom prst="rect">
              <a:avLst/>
            </a:prstGeom>
            <a:noFill/>
          </p:spPr>
          <p:txBody>
            <a:bodyPr wrap="none" rtlCol="0">
              <a:spAutoFit/>
            </a:bodyPr>
            <a:lstStyle/>
            <a:p>
              <a:pPr algn="r"/>
              <a:r>
                <a:rPr lang="fr-FR" sz="1000" dirty="0"/>
                <a:t>3</a:t>
              </a:r>
            </a:p>
          </p:txBody>
        </p:sp>
        <p:cxnSp>
          <p:nvCxnSpPr>
            <p:cNvPr id="257" name="Connecteur droit 256"/>
            <p:cNvCxnSpPr/>
            <p:nvPr/>
          </p:nvCxnSpPr>
          <p:spPr bwMode="auto">
            <a:xfrm flipV="1">
              <a:off x="7424117"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58" name="ZoneTexte 257"/>
            <p:cNvSpPr txBox="1"/>
            <p:nvPr/>
          </p:nvSpPr>
          <p:spPr>
            <a:xfrm>
              <a:off x="7457592" y="5393178"/>
              <a:ext cx="255199" cy="246221"/>
            </a:xfrm>
            <a:prstGeom prst="rect">
              <a:avLst/>
            </a:prstGeom>
            <a:noFill/>
          </p:spPr>
          <p:txBody>
            <a:bodyPr wrap="none" rtlCol="0">
              <a:spAutoFit/>
            </a:bodyPr>
            <a:lstStyle/>
            <a:p>
              <a:pPr algn="r"/>
              <a:r>
                <a:rPr lang="fr-FR" sz="1000" dirty="0"/>
                <a:t>4</a:t>
              </a:r>
            </a:p>
          </p:txBody>
        </p:sp>
        <p:cxnSp>
          <p:nvCxnSpPr>
            <p:cNvPr id="259" name="Connecteur droit 258"/>
            <p:cNvCxnSpPr/>
            <p:nvPr/>
          </p:nvCxnSpPr>
          <p:spPr bwMode="auto">
            <a:xfrm flipV="1">
              <a:off x="7591604"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60" name="ZoneTexte 259"/>
            <p:cNvSpPr txBox="1"/>
            <p:nvPr/>
          </p:nvSpPr>
          <p:spPr>
            <a:xfrm>
              <a:off x="6398830" y="5393178"/>
              <a:ext cx="431528" cy="246221"/>
            </a:xfrm>
            <a:prstGeom prst="rect">
              <a:avLst/>
            </a:prstGeom>
            <a:noFill/>
          </p:spPr>
          <p:txBody>
            <a:bodyPr wrap="none" rtlCol="0">
              <a:spAutoFit/>
            </a:bodyPr>
            <a:lstStyle/>
            <a:p>
              <a:pPr algn="ctr"/>
              <a:r>
                <a:rPr lang="fr-FR" sz="1000" dirty="0"/>
                <a:t>0,75</a:t>
              </a:r>
            </a:p>
          </p:txBody>
        </p:sp>
        <p:cxnSp>
          <p:nvCxnSpPr>
            <p:cNvPr id="261" name="Connecteur droit 260"/>
            <p:cNvCxnSpPr/>
            <p:nvPr/>
          </p:nvCxnSpPr>
          <p:spPr bwMode="auto">
            <a:xfrm flipV="1">
              <a:off x="6616244"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62" name="Connecteur droit 261"/>
            <p:cNvCxnSpPr/>
            <p:nvPr/>
          </p:nvCxnSpPr>
          <p:spPr bwMode="auto">
            <a:xfrm flipV="1">
              <a:off x="6383834"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63" name="ZoneTexte 262"/>
            <p:cNvSpPr txBox="1"/>
            <p:nvPr/>
          </p:nvSpPr>
          <p:spPr>
            <a:xfrm>
              <a:off x="6660482" y="5393178"/>
              <a:ext cx="255199" cy="246221"/>
            </a:xfrm>
            <a:prstGeom prst="rect">
              <a:avLst/>
            </a:prstGeom>
            <a:noFill/>
          </p:spPr>
          <p:txBody>
            <a:bodyPr wrap="none" rtlCol="0">
              <a:spAutoFit/>
            </a:bodyPr>
            <a:lstStyle/>
            <a:p>
              <a:pPr algn="ctr"/>
              <a:r>
                <a:rPr lang="fr-FR" sz="1000" dirty="0"/>
                <a:t>1</a:t>
              </a:r>
            </a:p>
          </p:txBody>
        </p:sp>
        <p:sp>
          <p:nvSpPr>
            <p:cNvPr id="264" name="Ellipse 263"/>
            <p:cNvSpPr/>
            <p:nvPr/>
          </p:nvSpPr>
          <p:spPr bwMode="auto">
            <a:xfrm>
              <a:off x="7089952"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65" name="Connecteur droit 264"/>
            <p:cNvCxnSpPr/>
            <p:nvPr/>
          </p:nvCxnSpPr>
          <p:spPr bwMode="auto">
            <a:xfrm>
              <a:off x="6870021" y="3116030"/>
              <a:ext cx="481374"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66" name="ZoneTexte 265"/>
            <p:cNvSpPr txBox="1"/>
            <p:nvPr/>
          </p:nvSpPr>
          <p:spPr>
            <a:xfrm>
              <a:off x="6923938" y="3159286"/>
              <a:ext cx="431528" cy="246221"/>
            </a:xfrm>
            <a:prstGeom prst="rect">
              <a:avLst/>
            </a:prstGeom>
            <a:noFill/>
          </p:spPr>
          <p:txBody>
            <a:bodyPr wrap="none" rtlCol="0">
              <a:spAutoFit/>
            </a:bodyPr>
            <a:lstStyle/>
            <a:p>
              <a:r>
                <a:rPr lang="fr-FR" sz="1000" dirty="0"/>
                <a:t>1,79</a:t>
              </a:r>
            </a:p>
          </p:txBody>
        </p:sp>
        <p:sp>
          <p:nvSpPr>
            <p:cNvPr id="267" name="Ellipse 266"/>
            <p:cNvSpPr/>
            <p:nvPr/>
          </p:nvSpPr>
          <p:spPr bwMode="auto">
            <a:xfrm>
              <a:off x="7121050" y="336835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68" name="Connecteur droit 267"/>
            <p:cNvCxnSpPr/>
            <p:nvPr/>
          </p:nvCxnSpPr>
          <p:spPr bwMode="auto">
            <a:xfrm>
              <a:off x="6936105" y="3397612"/>
              <a:ext cx="415290"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69" name="ZoneTexte 268"/>
            <p:cNvSpPr txBox="1"/>
            <p:nvPr/>
          </p:nvSpPr>
          <p:spPr>
            <a:xfrm>
              <a:off x="7071342" y="3465239"/>
              <a:ext cx="431528" cy="246221"/>
            </a:xfrm>
            <a:prstGeom prst="rect">
              <a:avLst/>
            </a:prstGeom>
            <a:noFill/>
          </p:spPr>
          <p:txBody>
            <a:bodyPr wrap="none" rtlCol="0">
              <a:spAutoFit/>
            </a:bodyPr>
            <a:lstStyle/>
            <a:p>
              <a:r>
                <a:rPr lang="fr-FR" sz="1000" dirty="0"/>
                <a:t>2,22</a:t>
              </a:r>
            </a:p>
          </p:txBody>
        </p:sp>
        <p:sp>
          <p:nvSpPr>
            <p:cNvPr id="270" name="Ellipse 269"/>
            <p:cNvSpPr/>
            <p:nvPr/>
          </p:nvSpPr>
          <p:spPr bwMode="auto">
            <a:xfrm>
              <a:off x="7246682" y="365919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71" name="Connecteur droit 270"/>
            <p:cNvCxnSpPr/>
            <p:nvPr/>
          </p:nvCxnSpPr>
          <p:spPr bwMode="auto">
            <a:xfrm>
              <a:off x="7012287" y="3688448"/>
              <a:ext cx="50865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72" name="ZoneTexte 271"/>
            <p:cNvSpPr txBox="1"/>
            <p:nvPr/>
          </p:nvSpPr>
          <p:spPr>
            <a:xfrm>
              <a:off x="6740376" y="3752875"/>
              <a:ext cx="431528" cy="246221"/>
            </a:xfrm>
            <a:prstGeom prst="rect">
              <a:avLst/>
            </a:prstGeom>
            <a:noFill/>
          </p:spPr>
          <p:txBody>
            <a:bodyPr wrap="none" rtlCol="0">
              <a:spAutoFit/>
            </a:bodyPr>
            <a:lstStyle/>
            <a:p>
              <a:r>
                <a:rPr lang="fr-FR" sz="1000" dirty="0"/>
                <a:t>1,26</a:t>
              </a:r>
            </a:p>
          </p:txBody>
        </p:sp>
        <p:sp>
          <p:nvSpPr>
            <p:cNvPr id="273" name="Ellipse 272"/>
            <p:cNvSpPr/>
            <p:nvPr/>
          </p:nvSpPr>
          <p:spPr bwMode="auto">
            <a:xfrm>
              <a:off x="6905974" y="396392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4" name="ZoneTexte 273"/>
            <p:cNvSpPr txBox="1"/>
            <p:nvPr/>
          </p:nvSpPr>
          <p:spPr>
            <a:xfrm>
              <a:off x="6716361" y="4053797"/>
              <a:ext cx="431528" cy="246221"/>
            </a:xfrm>
            <a:prstGeom prst="rect">
              <a:avLst/>
            </a:prstGeom>
            <a:noFill/>
          </p:spPr>
          <p:txBody>
            <a:bodyPr wrap="none" rtlCol="0">
              <a:spAutoFit/>
            </a:bodyPr>
            <a:lstStyle/>
            <a:p>
              <a:r>
                <a:rPr lang="fr-FR" sz="1000" dirty="0"/>
                <a:t>1,27</a:t>
              </a:r>
            </a:p>
          </p:txBody>
        </p:sp>
        <p:sp>
          <p:nvSpPr>
            <p:cNvPr id="275" name="Ellipse 274"/>
            <p:cNvSpPr/>
            <p:nvPr/>
          </p:nvSpPr>
          <p:spPr bwMode="auto">
            <a:xfrm>
              <a:off x="6909214" y="424806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6" name="ZoneTexte 275"/>
            <p:cNvSpPr txBox="1"/>
            <p:nvPr/>
          </p:nvSpPr>
          <p:spPr>
            <a:xfrm>
              <a:off x="6708174" y="4343357"/>
              <a:ext cx="431528" cy="246221"/>
            </a:xfrm>
            <a:prstGeom prst="rect">
              <a:avLst/>
            </a:prstGeom>
            <a:noFill/>
          </p:spPr>
          <p:txBody>
            <a:bodyPr wrap="none" rtlCol="0">
              <a:spAutoFit/>
            </a:bodyPr>
            <a:lstStyle/>
            <a:p>
              <a:r>
                <a:rPr lang="fr-FR" sz="1000" dirty="0"/>
                <a:t>1,12</a:t>
              </a:r>
            </a:p>
          </p:txBody>
        </p:sp>
        <p:sp>
          <p:nvSpPr>
            <p:cNvPr id="277" name="Ellipse 276"/>
            <p:cNvSpPr/>
            <p:nvPr/>
          </p:nvSpPr>
          <p:spPr bwMode="auto">
            <a:xfrm>
              <a:off x="6834920"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78" name="ZoneTexte 277"/>
            <p:cNvSpPr txBox="1"/>
            <p:nvPr/>
          </p:nvSpPr>
          <p:spPr>
            <a:xfrm>
              <a:off x="6992590" y="4640537"/>
              <a:ext cx="431528" cy="246221"/>
            </a:xfrm>
            <a:prstGeom prst="rect">
              <a:avLst/>
            </a:prstGeom>
            <a:noFill/>
          </p:spPr>
          <p:txBody>
            <a:bodyPr wrap="none" rtlCol="0">
              <a:spAutoFit/>
            </a:bodyPr>
            <a:lstStyle/>
            <a:p>
              <a:r>
                <a:rPr lang="fr-FR" sz="1000" dirty="0"/>
                <a:t>1,97</a:t>
              </a:r>
            </a:p>
          </p:txBody>
        </p:sp>
        <p:sp>
          <p:nvSpPr>
            <p:cNvPr id="279" name="Ellipse 278"/>
            <p:cNvSpPr/>
            <p:nvPr/>
          </p:nvSpPr>
          <p:spPr bwMode="auto">
            <a:xfrm>
              <a:off x="7157714"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80" name="Connecteur droit 279"/>
            <p:cNvCxnSpPr/>
            <p:nvPr/>
          </p:nvCxnSpPr>
          <p:spPr bwMode="auto">
            <a:xfrm>
              <a:off x="6820260" y="4878863"/>
              <a:ext cx="750210"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81" name="ZoneTexte 280"/>
            <p:cNvSpPr txBox="1"/>
            <p:nvPr/>
          </p:nvSpPr>
          <p:spPr>
            <a:xfrm>
              <a:off x="6830929" y="4928192"/>
              <a:ext cx="431528" cy="246221"/>
            </a:xfrm>
            <a:prstGeom prst="rect">
              <a:avLst/>
            </a:prstGeom>
            <a:noFill/>
          </p:spPr>
          <p:txBody>
            <a:bodyPr wrap="none" rtlCol="0">
              <a:spAutoFit/>
            </a:bodyPr>
            <a:lstStyle/>
            <a:p>
              <a:r>
                <a:rPr lang="fr-FR" sz="1000" dirty="0"/>
                <a:t>1,50</a:t>
              </a:r>
            </a:p>
          </p:txBody>
        </p:sp>
        <p:sp>
          <p:nvSpPr>
            <p:cNvPr id="282" name="Ellipse 281"/>
            <p:cNvSpPr/>
            <p:nvPr/>
          </p:nvSpPr>
          <p:spPr bwMode="auto">
            <a:xfrm>
              <a:off x="7012287"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283" name="Connecteur droit 282"/>
            <p:cNvCxnSpPr/>
            <p:nvPr/>
          </p:nvCxnSpPr>
          <p:spPr bwMode="auto">
            <a:xfrm>
              <a:off x="6666894" y="5166518"/>
              <a:ext cx="757223"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285" name="Forme libre 284"/>
            <p:cNvSpPr/>
            <p:nvPr/>
          </p:nvSpPr>
          <p:spPr bwMode="auto">
            <a:xfrm>
              <a:off x="6830929" y="4278713"/>
              <a:ext cx="226348" cy="59835"/>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86" name="Forme libre 285"/>
            <p:cNvSpPr/>
            <p:nvPr/>
          </p:nvSpPr>
          <p:spPr bwMode="auto">
            <a:xfrm>
              <a:off x="6820261" y="3991475"/>
              <a:ext cx="237016" cy="5002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87" name="ZoneTexte 286"/>
            <p:cNvSpPr txBox="1"/>
            <p:nvPr/>
          </p:nvSpPr>
          <p:spPr>
            <a:xfrm>
              <a:off x="6435477" y="2249388"/>
              <a:ext cx="1088568" cy="461665"/>
            </a:xfrm>
            <a:prstGeom prst="rect">
              <a:avLst/>
            </a:prstGeom>
            <a:noFill/>
          </p:spPr>
          <p:txBody>
            <a:bodyPr wrap="none" rtlCol="0">
              <a:spAutoFit/>
            </a:bodyPr>
            <a:lstStyle/>
            <a:p>
              <a:pPr algn="ctr"/>
              <a:r>
                <a:rPr lang="fr-FR" sz="1200" b="1" dirty="0"/>
                <a:t>Tuberculose</a:t>
              </a:r>
              <a:br>
                <a:rPr lang="fr-FR" sz="1200" b="1" dirty="0"/>
              </a:br>
              <a:r>
                <a:rPr lang="fr-FR" sz="1200" b="1" dirty="0"/>
                <a:t>(n = 23)</a:t>
              </a:r>
            </a:p>
          </p:txBody>
        </p:sp>
        <p:sp>
          <p:nvSpPr>
            <p:cNvPr id="288" name="ZoneTexte 287"/>
            <p:cNvSpPr txBox="1"/>
            <p:nvPr/>
          </p:nvSpPr>
          <p:spPr>
            <a:xfrm>
              <a:off x="6195081" y="5393178"/>
              <a:ext cx="360996" cy="246221"/>
            </a:xfrm>
            <a:prstGeom prst="rect">
              <a:avLst/>
            </a:prstGeom>
            <a:noFill/>
          </p:spPr>
          <p:txBody>
            <a:bodyPr wrap="none" rtlCol="0">
              <a:spAutoFit/>
            </a:bodyPr>
            <a:lstStyle/>
            <a:p>
              <a:pPr algn="r"/>
              <a:r>
                <a:rPr lang="fr-FR" sz="1000" dirty="0"/>
                <a:t>0,5</a:t>
              </a:r>
            </a:p>
          </p:txBody>
        </p:sp>
        <p:cxnSp>
          <p:nvCxnSpPr>
            <p:cNvPr id="293" name="Connecteur droit 292"/>
            <p:cNvCxnSpPr/>
            <p:nvPr/>
          </p:nvCxnSpPr>
          <p:spPr bwMode="auto">
            <a:xfrm>
              <a:off x="6711034" y="4579620"/>
              <a:ext cx="324220"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cxnSp>
          <p:nvCxnSpPr>
            <p:cNvPr id="302" name="Connecteur droit 301"/>
            <p:cNvCxnSpPr/>
            <p:nvPr/>
          </p:nvCxnSpPr>
          <p:spPr bwMode="auto">
            <a:xfrm>
              <a:off x="8181531" y="2877704"/>
              <a:ext cx="0" cy="254795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03" name="Connecteur droit 302"/>
            <p:cNvCxnSpPr/>
            <p:nvPr/>
          </p:nvCxnSpPr>
          <p:spPr bwMode="auto">
            <a:xfrm flipV="1">
              <a:off x="8417363"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304" name="ZoneTexte 303"/>
            <p:cNvSpPr txBox="1"/>
            <p:nvPr/>
          </p:nvSpPr>
          <p:spPr>
            <a:xfrm>
              <a:off x="8460759" y="5393178"/>
              <a:ext cx="255199" cy="246221"/>
            </a:xfrm>
            <a:prstGeom prst="rect">
              <a:avLst/>
            </a:prstGeom>
            <a:noFill/>
          </p:spPr>
          <p:txBody>
            <a:bodyPr wrap="none" rtlCol="0">
              <a:spAutoFit/>
            </a:bodyPr>
            <a:lstStyle/>
            <a:p>
              <a:pPr algn="r"/>
              <a:r>
                <a:rPr lang="fr-FR" sz="1000" dirty="0"/>
                <a:t>2</a:t>
              </a:r>
            </a:p>
          </p:txBody>
        </p:sp>
        <p:sp>
          <p:nvSpPr>
            <p:cNvPr id="305" name="ZoneTexte 304"/>
            <p:cNvSpPr txBox="1"/>
            <p:nvPr/>
          </p:nvSpPr>
          <p:spPr>
            <a:xfrm>
              <a:off x="8170233" y="2877704"/>
              <a:ext cx="431528" cy="246221"/>
            </a:xfrm>
            <a:prstGeom prst="rect">
              <a:avLst/>
            </a:prstGeom>
            <a:noFill/>
          </p:spPr>
          <p:txBody>
            <a:bodyPr wrap="none" rtlCol="0">
              <a:spAutoFit/>
            </a:bodyPr>
            <a:lstStyle/>
            <a:p>
              <a:r>
                <a:rPr lang="fr-FR" sz="1000" dirty="0"/>
                <a:t>1,31</a:t>
              </a:r>
            </a:p>
          </p:txBody>
        </p:sp>
        <p:cxnSp>
          <p:nvCxnSpPr>
            <p:cNvPr id="306" name="Connecteur droit 305"/>
            <p:cNvCxnSpPr/>
            <p:nvPr/>
          </p:nvCxnSpPr>
          <p:spPr bwMode="auto">
            <a:xfrm>
              <a:off x="7775468" y="5368799"/>
              <a:ext cx="1215390" cy="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07" name="Connecteur droit 306"/>
            <p:cNvCxnSpPr/>
            <p:nvPr/>
          </p:nvCxnSpPr>
          <p:spPr bwMode="auto">
            <a:xfrm flipV="1">
              <a:off x="8594771"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308" name="ZoneTexte 307"/>
            <p:cNvSpPr txBox="1"/>
            <p:nvPr/>
          </p:nvSpPr>
          <p:spPr>
            <a:xfrm>
              <a:off x="8689359" y="5393178"/>
              <a:ext cx="255199" cy="246221"/>
            </a:xfrm>
            <a:prstGeom prst="rect">
              <a:avLst/>
            </a:prstGeom>
            <a:noFill/>
          </p:spPr>
          <p:txBody>
            <a:bodyPr wrap="none" rtlCol="0">
              <a:spAutoFit/>
            </a:bodyPr>
            <a:lstStyle/>
            <a:p>
              <a:pPr algn="r"/>
              <a:r>
                <a:rPr lang="fr-FR" sz="1000" dirty="0"/>
                <a:t>3</a:t>
              </a:r>
            </a:p>
          </p:txBody>
        </p:sp>
        <p:cxnSp>
          <p:nvCxnSpPr>
            <p:cNvPr id="309" name="Connecteur droit 308"/>
            <p:cNvCxnSpPr/>
            <p:nvPr/>
          </p:nvCxnSpPr>
          <p:spPr bwMode="auto">
            <a:xfrm flipV="1">
              <a:off x="8823371"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310" name="ZoneTexte 309"/>
            <p:cNvSpPr txBox="1"/>
            <p:nvPr/>
          </p:nvSpPr>
          <p:spPr>
            <a:xfrm>
              <a:off x="8856846" y="5393178"/>
              <a:ext cx="255199" cy="246221"/>
            </a:xfrm>
            <a:prstGeom prst="rect">
              <a:avLst/>
            </a:prstGeom>
            <a:noFill/>
          </p:spPr>
          <p:txBody>
            <a:bodyPr wrap="none" rtlCol="0">
              <a:spAutoFit/>
            </a:bodyPr>
            <a:lstStyle/>
            <a:p>
              <a:pPr algn="r"/>
              <a:r>
                <a:rPr lang="fr-FR" sz="1000" dirty="0"/>
                <a:t>4</a:t>
              </a:r>
            </a:p>
          </p:txBody>
        </p:sp>
        <p:cxnSp>
          <p:nvCxnSpPr>
            <p:cNvPr id="311" name="Connecteur droit 310"/>
            <p:cNvCxnSpPr/>
            <p:nvPr/>
          </p:nvCxnSpPr>
          <p:spPr bwMode="auto">
            <a:xfrm flipV="1">
              <a:off x="8990858"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312" name="ZoneTexte 311"/>
            <p:cNvSpPr txBox="1"/>
            <p:nvPr/>
          </p:nvSpPr>
          <p:spPr>
            <a:xfrm>
              <a:off x="7798084" y="5393178"/>
              <a:ext cx="431528" cy="246221"/>
            </a:xfrm>
            <a:prstGeom prst="rect">
              <a:avLst/>
            </a:prstGeom>
            <a:noFill/>
          </p:spPr>
          <p:txBody>
            <a:bodyPr wrap="none" rtlCol="0">
              <a:spAutoFit/>
            </a:bodyPr>
            <a:lstStyle/>
            <a:p>
              <a:pPr algn="ctr"/>
              <a:r>
                <a:rPr lang="fr-FR" sz="1000" dirty="0"/>
                <a:t>0,75</a:t>
              </a:r>
            </a:p>
          </p:txBody>
        </p:sp>
        <p:cxnSp>
          <p:nvCxnSpPr>
            <p:cNvPr id="313" name="Connecteur droit 312"/>
            <p:cNvCxnSpPr/>
            <p:nvPr/>
          </p:nvCxnSpPr>
          <p:spPr bwMode="auto">
            <a:xfrm flipV="1">
              <a:off x="8015498"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14" name="Connecteur droit 313"/>
            <p:cNvCxnSpPr/>
            <p:nvPr/>
          </p:nvCxnSpPr>
          <p:spPr bwMode="auto">
            <a:xfrm flipV="1">
              <a:off x="7783088" y="5372372"/>
              <a:ext cx="1" cy="5328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315" name="ZoneTexte 314"/>
            <p:cNvSpPr txBox="1"/>
            <p:nvPr/>
          </p:nvSpPr>
          <p:spPr>
            <a:xfrm>
              <a:off x="8059736" y="5393178"/>
              <a:ext cx="255199" cy="246221"/>
            </a:xfrm>
            <a:prstGeom prst="rect">
              <a:avLst/>
            </a:prstGeom>
            <a:noFill/>
          </p:spPr>
          <p:txBody>
            <a:bodyPr wrap="none" rtlCol="0">
              <a:spAutoFit/>
            </a:bodyPr>
            <a:lstStyle/>
            <a:p>
              <a:pPr algn="ctr"/>
              <a:r>
                <a:rPr lang="fr-FR" sz="1000" dirty="0"/>
                <a:t>1</a:t>
              </a:r>
            </a:p>
          </p:txBody>
        </p:sp>
        <p:sp>
          <p:nvSpPr>
            <p:cNvPr id="316" name="Ellipse 315"/>
            <p:cNvSpPr/>
            <p:nvPr/>
          </p:nvSpPr>
          <p:spPr bwMode="auto">
            <a:xfrm>
              <a:off x="8317916" y="3086777"/>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17" name="Connecteur droit 316"/>
            <p:cNvCxnSpPr/>
            <p:nvPr/>
          </p:nvCxnSpPr>
          <p:spPr bwMode="auto">
            <a:xfrm>
              <a:off x="8066148" y="3116030"/>
              <a:ext cx="549875"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318" name="ZoneTexte 317"/>
            <p:cNvSpPr txBox="1"/>
            <p:nvPr/>
          </p:nvSpPr>
          <p:spPr>
            <a:xfrm>
              <a:off x="8323192" y="3159286"/>
              <a:ext cx="431528" cy="246221"/>
            </a:xfrm>
            <a:prstGeom prst="rect">
              <a:avLst/>
            </a:prstGeom>
            <a:noFill/>
          </p:spPr>
          <p:txBody>
            <a:bodyPr wrap="none" rtlCol="0">
              <a:spAutoFit/>
            </a:bodyPr>
            <a:lstStyle/>
            <a:p>
              <a:r>
                <a:rPr lang="fr-FR" sz="1000" dirty="0"/>
                <a:t>1,64</a:t>
              </a:r>
            </a:p>
          </p:txBody>
        </p:sp>
        <p:sp>
          <p:nvSpPr>
            <p:cNvPr id="319" name="Ellipse 318"/>
            <p:cNvSpPr/>
            <p:nvPr/>
          </p:nvSpPr>
          <p:spPr bwMode="auto">
            <a:xfrm>
              <a:off x="8441423" y="3368359"/>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20" name="Connecteur droit 319"/>
            <p:cNvCxnSpPr/>
            <p:nvPr/>
          </p:nvCxnSpPr>
          <p:spPr bwMode="auto">
            <a:xfrm>
              <a:off x="8243393" y="3397612"/>
              <a:ext cx="475617"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321" name="ZoneTexte 320"/>
            <p:cNvSpPr txBox="1"/>
            <p:nvPr/>
          </p:nvSpPr>
          <p:spPr>
            <a:xfrm>
              <a:off x="8470596" y="3465239"/>
              <a:ext cx="431528" cy="246221"/>
            </a:xfrm>
            <a:prstGeom prst="rect">
              <a:avLst/>
            </a:prstGeom>
            <a:noFill/>
          </p:spPr>
          <p:txBody>
            <a:bodyPr wrap="none" rtlCol="0">
              <a:spAutoFit/>
            </a:bodyPr>
            <a:lstStyle/>
            <a:p>
              <a:r>
                <a:rPr lang="fr-FR" sz="1000" dirty="0"/>
                <a:t>1,84</a:t>
              </a:r>
            </a:p>
          </p:txBody>
        </p:sp>
        <p:sp>
          <p:nvSpPr>
            <p:cNvPr id="322" name="Ellipse 321"/>
            <p:cNvSpPr/>
            <p:nvPr/>
          </p:nvSpPr>
          <p:spPr bwMode="auto">
            <a:xfrm>
              <a:off x="8520304" y="365919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23" name="Connecteur droit 322"/>
            <p:cNvCxnSpPr/>
            <p:nvPr/>
          </p:nvCxnSpPr>
          <p:spPr bwMode="auto">
            <a:xfrm>
              <a:off x="8256478" y="3688448"/>
              <a:ext cx="586532"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324" name="ZoneTexte 323"/>
            <p:cNvSpPr txBox="1"/>
            <p:nvPr/>
          </p:nvSpPr>
          <p:spPr>
            <a:xfrm>
              <a:off x="8139630" y="3752875"/>
              <a:ext cx="431528" cy="246221"/>
            </a:xfrm>
            <a:prstGeom prst="rect">
              <a:avLst/>
            </a:prstGeom>
            <a:noFill/>
          </p:spPr>
          <p:txBody>
            <a:bodyPr wrap="none" rtlCol="0">
              <a:spAutoFit/>
            </a:bodyPr>
            <a:lstStyle/>
            <a:p>
              <a:r>
                <a:rPr lang="fr-FR" sz="1000" dirty="0"/>
                <a:t>1,09</a:t>
              </a:r>
            </a:p>
          </p:txBody>
        </p:sp>
        <p:sp>
          <p:nvSpPr>
            <p:cNvPr id="325" name="Ellipse 324"/>
            <p:cNvSpPr/>
            <p:nvPr/>
          </p:nvSpPr>
          <p:spPr bwMode="auto">
            <a:xfrm>
              <a:off x="8212980" y="396392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26" name="ZoneTexte 325"/>
            <p:cNvSpPr txBox="1"/>
            <p:nvPr/>
          </p:nvSpPr>
          <p:spPr>
            <a:xfrm>
              <a:off x="8115615" y="4053797"/>
              <a:ext cx="431528" cy="246221"/>
            </a:xfrm>
            <a:prstGeom prst="rect">
              <a:avLst/>
            </a:prstGeom>
            <a:noFill/>
          </p:spPr>
          <p:txBody>
            <a:bodyPr wrap="none" rtlCol="0">
              <a:spAutoFit/>
            </a:bodyPr>
            <a:lstStyle/>
            <a:p>
              <a:r>
                <a:rPr lang="fr-FR" sz="1000" dirty="0"/>
                <a:t>1,19</a:t>
              </a:r>
            </a:p>
          </p:txBody>
        </p:sp>
        <p:sp>
          <p:nvSpPr>
            <p:cNvPr id="327" name="Ellipse 326"/>
            <p:cNvSpPr/>
            <p:nvPr/>
          </p:nvSpPr>
          <p:spPr bwMode="auto">
            <a:xfrm>
              <a:off x="8263478" y="4248062"/>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28" name="ZoneTexte 327"/>
            <p:cNvSpPr txBox="1"/>
            <p:nvPr/>
          </p:nvSpPr>
          <p:spPr>
            <a:xfrm>
              <a:off x="7824950" y="4343357"/>
              <a:ext cx="431528" cy="246221"/>
            </a:xfrm>
            <a:prstGeom prst="rect">
              <a:avLst/>
            </a:prstGeom>
            <a:noFill/>
          </p:spPr>
          <p:txBody>
            <a:bodyPr wrap="none" rtlCol="0">
              <a:spAutoFit/>
            </a:bodyPr>
            <a:lstStyle/>
            <a:p>
              <a:r>
                <a:rPr lang="fr-FR" sz="1000" dirty="0"/>
                <a:t>0,87</a:t>
              </a:r>
            </a:p>
          </p:txBody>
        </p:sp>
        <p:sp>
          <p:nvSpPr>
            <p:cNvPr id="329" name="Ellipse 328"/>
            <p:cNvSpPr/>
            <p:nvPr/>
          </p:nvSpPr>
          <p:spPr bwMode="auto">
            <a:xfrm>
              <a:off x="8078775" y="455243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0" name="ZoneTexte 329"/>
            <p:cNvSpPr txBox="1"/>
            <p:nvPr/>
          </p:nvSpPr>
          <p:spPr>
            <a:xfrm>
              <a:off x="8114473" y="4640537"/>
              <a:ext cx="431528" cy="246221"/>
            </a:xfrm>
            <a:prstGeom prst="rect">
              <a:avLst/>
            </a:prstGeom>
            <a:noFill/>
          </p:spPr>
          <p:txBody>
            <a:bodyPr wrap="none" rtlCol="0">
              <a:spAutoFit/>
            </a:bodyPr>
            <a:lstStyle/>
            <a:p>
              <a:r>
                <a:rPr lang="fr-FR" sz="1000" dirty="0"/>
                <a:t>1,12</a:t>
              </a:r>
            </a:p>
          </p:txBody>
        </p:sp>
        <p:sp>
          <p:nvSpPr>
            <p:cNvPr id="331" name="Ellipse 330"/>
            <p:cNvSpPr/>
            <p:nvPr/>
          </p:nvSpPr>
          <p:spPr bwMode="auto">
            <a:xfrm>
              <a:off x="8231272" y="4849610"/>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32" name="Connecteur droit 331"/>
            <p:cNvCxnSpPr/>
            <p:nvPr/>
          </p:nvCxnSpPr>
          <p:spPr bwMode="auto">
            <a:xfrm>
              <a:off x="7820526" y="4878863"/>
              <a:ext cx="855479"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333" name="ZoneTexte 332"/>
            <p:cNvSpPr txBox="1"/>
            <p:nvPr/>
          </p:nvSpPr>
          <p:spPr>
            <a:xfrm>
              <a:off x="8117499" y="4928192"/>
              <a:ext cx="431528" cy="246221"/>
            </a:xfrm>
            <a:prstGeom prst="rect">
              <a:avLst/>
            </a:prstGeom>
            <a:noFill/>
          </p:spPr>
          <p:txBody>
            <a:bodyPr wrap="none" rtlCol="0">
              <a:spAutoFit/>
            </a:bodyPr>
            <a:lstStyle/>
            <a:p>
              <a:r>
                <a:rPr lang="fr-FR" sz="1000" dirty="0"/>
                <a:t>1,02</a:t>
              </a:r>
            </a:p>
          </p:txBody>
        </p:sp>
        <p:sp>
          <p:nvSpPr>
            <p:cNvPr id="334" name="Ellipse 333"/>
            <p:cNvSpPr/>
            <p:nvPr/>
          </p:nvSpPr>
          <p:spPr bwMode="auto">
            <a:xfrm>
              <a:off x="8184338" y="5137265"/>
              <a:ext cx="59055" cy="59055"/>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35" name="Connecteur droit 334"/>
            <p:cNvCxnSpPr/>
            <p:nvPr/>
          </p:nvCxnSpPr>
          <p:spPr bwMode="auto">
            <a:xfrm>
              <a:off x="7783089" y="5166518"/>
              <a:ext cx="832934"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sp>
          <p:nvSpPr>
            <p:cNvPr id="336" name="Forme libre 335"/>
            <p:cNvSpPr/>
            <p:nvPr/>
          </p:nvSpPr>
          <p:spPr bwMode="auto">
            <a:xfrm>
              <a:off x="8155306" y="4278713"/>
              <a:ext cx="276224" cy="59835"/>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7" name="Forme libre 336"/>
            <p:cNvSpPr/>
            <p:nvPr/>
          </p:nvSpPr>
          <p:spPr bwMode="auto">
            <a:xfrm>
              <a:off x="8096250" y="3991475"/>
              <a:ext cx="280721" cy="50029"/>
            </a:xfrm>
            <a:custGeom>
              <a:avLst/>
              <a:gdLst>
                <a:gd name="connsiteX0" fmla="*/ 0 w 120015"/>
                <a:gd name="connsiteY0" fmla="*/ 0 h 0"/>
                <a:gd name="connsiteX1" fmla="*/ 120015 w 120015"/>
                <a:gd name="connsiteY1" fmla="*/ 0 h 0"/>
              </a:gdLst>
              <a:ahLst/>
              <a:cxnLst>
                <a:cxn ang="0">
                  <a:pos x="connsiteX0" y="connsiteY0"/>
                </a:cxn>
                <a:cxn ang="0">
                  <a:pos x="connsiteX1" y="connsiteY1"/>
                </a:cxn>
              </a:cxnLst>
              <a:rect l="l" t="t" r="r" b="b"/>
              <a:pathLst>
                <a:path w="120015">
                  <a:moveTo>
                    <a:pt x="0" y="0"/>
                  </a:moveTo>
                  <a:lnTo>
                    <a:pt x="120015" y="0"/>
                  </a:lnTo>
                </a:path>
              </a:pathLst>
            </a:custGeom>
            <a:solidFill>
              <a:schemeClr val="accent1"/>
            </a:solid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8" name="ZoneTexte 337"/>
            <p:cNvSpPr txBox="1"/>
            <p:nvPr/>
          </p:nvSpPr>
          <p:spPr>
            <a:xfrm>
              <a:off x="7931843" y="2249388"/>
              <a:ext cx="728084" cy="461665"/>
            </a:xfrm>
            <a:prstGeom prst="rect">
              <a:avLst/>
            </a:prstGeom>
            <a:noFill/>
          </p:spPr>
          <p:txBody>
            <a:bodyPr wrap="none" rtlCol="0">
              <a:spAutoFit/>
            </a:bodyPr>
            <a:lstStyle/>
            <a:p>
              <a:pPr algn="ctr"/>
              <a:r>
                <a:rPr lang="fr-FR" sz="1200" b="1" dirty="0"/>
                <a:t>MCV</a:t>
              </a:r>
              <a:br>
                <a:rPr lang="fr-FR" sz="1200" b="1" dirty="0"/>
              </a:br>
              <a:r>
                <a:rPr lang="fr-FR" sz="1200" b="1" dirty="0"/>
                <a:t>(n = 24)</a:t>
              </a:r>
            </a:p>
          </p:txBody>
        </p:sp>
        <p:sp>
          <p:nvSpPr>
            <p:cNvPr id="339" name="ZoneTexte 338"/>
            <p:cNvSpPr txBox="1"/>
            <p:nvPr/>
          </p:nvSpPr>
          <p:spPr>
            <a:xfrm>
              <a:off x="7594335" y="5393178"/>
              <a:ext cx="360996" cy="246221"/>
            </a:xfrm>
            <a:prstGeom prst="rect">
              <a:avLst/>
            </a:prstGeom>
            <a:noFill/>
          </p:spPr>
          <p:txBody>
            <a:bodyPr wrap="none" rtlCol="0">
              <a:spAutoFit/>
            </a:bodyPr>
            <a:lstStyle/>
            <a:p>
              <a:pPr algn="r"/>
              <a:r>
                <a:rPr lang="fr-FR" sz="1000" dirty="0"/>
                <a:t>0,5</a:t>
              </a:r>
            </a:p>
          </p:txBody>
        </p:sp>
        <p:cxnSp>
          <p:nvCxnSpPr>
            <p:cNvPr id="340" name="Connecteur droit 339"/>
            <p:cNvCxnSpPr/>
            <p:nvPr/>
          </p:nvCxnSpPr>
          <p:spPr bwMode="auto">
            <a:xfrm>
              <a:off x="7954889" y="4579620"/>
              <a:ext cx="324220" cy="0"/>
            </a:xfrm>
            <a:prstGeom prst="line">
              <a:avLst/>
            </a:prstGeom>
            <a:solidFill>
              <a:schemeClr val="accent1"/>
            </a:solidFill>
            <a:ln w="19050" cap="flat" cmpd="sng" algn="ctr">
              <a:solidFill>
                <a:srgbClr val="C00000"/>
              </a:solidFill>
              <a:prstDash val="solid"/>
              <a:round/>
              <a:headEnd type="none" w="med" len="med"/>
              <a:tailEnd type="none" w="med" len="med"/>
            </a:ln>
            <a:effectLst/>
          </p:spPr>
        </p:cxnSp>
      </p:grpSp>
      <p:sp>
        <p:nvSpPr>
          <p:cNvPr id="2" name="ZoneTexte 1"/>
          <p:cNvSpPr txBox="1"/>
          <p:nvPr/>
        </p:nvSpPr>
        <p:spPr>
          <a:xfrm>
            <a:off x="119936" y="5759141"/>
            <a:ext cx="7206075" cy="830997"/>
          </a:xfrm>
          <a:prstGeom prst="rect">
            <a:avLst/>
          </a:prstGeom>
          <a:noFill/>
        </p:spPr>
        <p:txBody>
          <a:bodyPr wrap="none" rtlCol="0">
            <a:spAutoFit/>
          </a:bodyPr>
          <a:lstStyle/>
          <a:p>
            <a:r>
              <a:rPr lang="fr-FR" sz="1200" dirty="0"/>
              <a:t>EGNS : événement grave non-sida</a:t>
            </a:r>
            <a:br>
              <a:rPr lang="fr-FR" sz="1200" dirty="0"/>
            </a:br>
            <a:r>
              <a:rPr lang="fr-FR" sz="1200" dirty="0"/>
              <a:t>MCV : maladie cardiovasculaire (IDM, AVC, angioplastie coronaire, mort subite)</a:t>
            </a:r>
          </a:p>
          <a:p>
            <a:r>
              <a:rPr lang="fr-FR" sz="1200" dirty="0" err="1"/>
              <a:t>CRPus</a:t>
            </a:r>
            <a:r>
              <a:rPr lang="fr-FR" sz="1200" dirty="0"/>
              <a:t> : CRP ultra-sensible ; </a:t>
            </a:r>
            <a:r>
              <a:rPr lang="en-US" sz="1200" dirty="0"/>
              <a:t>SAA : serum Amyloid A ; </a:t>
            </a:r>
            <a:r>
              <a:rPr lang="en-US" sz="1200" dirty="0" err="1"/>
              <a:t>sICAM</a:t>
            </a:r>
            <a:r>
              <a:rPr lang="en-US" sz="1200" dirty="0"/>
              <a:t> : soluble intercellular adhesion molecule </a:t>
            </a:r>
            <a:br>
              <a:rPr lang="en-US" sz="1200" dirty="0"/>
            </a:br>
            <a:r>
              <a:rPr lang="en-US" sz="1200" dirty="0" err="1"/>
              <a:t>sVCAM</a:t>
            </a:r>
            <a:r>
              <a:rPr lang="en-US" sz="1200" dirty="0"/>
              <a:t> : soluble vascular adhesion molecule</a:t>
            </a:r>
          </a:p>
        </p:txBody>
      </p:sp>
      <p:sp>
        <p:nvSpPr>
          <p:cNvPr id="248" name="ZoneTexte 24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166</a:t>
            </a:r>
          </a:p>
        </p:txBody>
      </p:sp>
    </p:spTree>
    <p:extLst>
      <p:ext uri="{BB962C8B-B14F-4D97-AF65-F5344CB8AC3E}">
        <p14:creationId xmlns:p14="http://schemas.microsoft.com/office/powerpoint/2010/main" val="115459943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Inflammation et coagulation et risque d'événements cliniques : essai START (2)</a:t>
            </a:r>
          </a:p>
        </p:txBody>
      </p:sp>
      <p:sp>
        <p:nvSpPr>
          <p:cNvPr id="3" name="Espace réservé du contenu 2"/>
          <p:cNvSpPr>
            <a:spLocks noGrp="1"/>
          </p:cNvSpPr>
          <p:nvPr>
            <p:ph idx="1"/>
          </p:nvPr>
        </p:nvSpPr>
        <p:spPr>
          <a:xfrm>
            <a:off x="457200" y="1341438"/>
            <a:ext cx="8613775" cy="5111750"/>
          </a:xfrm>
        </p:spPr>
        <p:txBody>
          <a:bodyPr/>
          <a:lstStyle/>
          <a:p>
            <a:pPr>
              <a:lnSpc>
                <a:spcPts val="2000"/>
              </a:lnSpc>
            </a:pPr>
            <a:r>
              <a:rPr lang="fr-FR" sz="1800" dirty="0"/>
              <a:t>La durée moyenne de suivi a été de 3,2 années</a:t>
            </a:r>
          </a:p>
          <a:p>
            <a:pPr lvl="1">
              <a:lnSpc>
                <a:spcPts val="2000"/>
              </a:lnSpc>
            </a:pPr>
            <a:r>
              <a:rPr lang="fr-FR" sz="1600" dirty="0"/>
              <a:t>6 747 années-patient dans le bras traitement immédiat</a:t>
            </a:r>
          </a:p>
          <a:p>
            <a:pPr lvl="1">
              <a:lnSpc>
                <a:spcPts val="2000"/>
              </a:lnSpc>
            </a:pPr>
            <a:r>
              <a:rPr lang="fr-FR" sz="1600" dirty="0"/>
              <a:t>6 878 années-patient dans le bras traitement différé</a:t>
            </a:r>
            <a:br>
              <a:rPr lang="fr-FR" sz="1600" dirty="0"/>
            </a:br>
            <a:endParaRPr lang="fr-FR" sz="1600" dirty="0"/>
          </a:p>
          <a:p>
            <a:pPr>
              <a:lnSpc>
                <a:spcPts val="2000"/>
              </a:lnSpc>
            </a:pPr>
            <a:r>
              <a:rPr lang="fr-FR" sz="1800" dirty="0"/>
              <a:t>Des valeurs élevées de D-Dimères et d'IL-6 avant l'introduction des ARV </a:t>
            </a:r>
            <a:br>
              <a:rPr lang="fr-FR" sz="1800" dirty="0"/>
            </a:br>
            <a:r>
              <a:rPr lang="fr-FR" sz="1800" dirty="0"/>
              <a:t>étaient associées à un sur-risque de survenue de sida et d'événements graves non-sida</a:t>
            </a:r>
            <a:br>
              <a:rPr lang="fr-FR" sz="1800" dirty="0"/>
            </a:br>
            <a:endParaRPr lang="fr-FR" sz="1800" dirty="0"/>
          </a:p>
          <a:p>
            <a:pPr>
              <a:lnSpc>
                <a:spcPts val="2000"/>
              </a:lnSpc>
            </a:pPr>
            <a:r>
              <a:rPr lang="fr-FR" sz="1800" dirty="0"/>
              <a:t>Des valeurs élevées de SAA et de </a:t>
            </a:r>
            <a:r>
              <a:rPr lang="fr-FR" sz="1800" dirty="0" err="1"/>
              <a:t>sICAM</a:t>
            </a:r>
            <a:r>
              <a:rPr lang="fr-FR" sz="1800" dirty="0"/>
              <a:t> étaient également associées </a:t>
            </a:r>
            <a:br>
              <a:rPr lang="fr-FR" sz="1800" dirty="0"/>
            </a:br>
            <a:r>
              <a:rPr lang="fr-FR" sz="1800" dirty="0"/>
              <a:t>à un sur-risque de sida</a:t>
            </a:r>
            <a:br>
              <a:rPr lang="fr-FR" sz="1800" dirty="0"/>
            </a:br>
            <a:endParaRPr lang="fr-FR" sz="1800" dirty="0"/>
          </a:p>
          <a:p>
            <a:pPr>
              <a:lnSpc>
                <a:spcPts val="2000"/>
              </a:lnSpc>
            </a:pPr>
            <a:r>
              <a:rPr lang="fr-FR" sz="1800" dirty="0"/>
              <a:t>Le sur-risque de sida concernait essentiellement la tuberculose</a:t>
            </a:r>
            <a:br>
              <a:rPr lang="fr-FR" sz="1800" dirty="0"/>
            </a:br>
            <a:endParaRPr lang="fr-FR" sz="1800" dirty="0"/>
          </a:p>
          <a:p>
            <a:pPr>
              <a:lnSpc>
                <a:spcPts val="2000"/>
              </a:lnSpc>
            </a:pPr>
            <a:r>
              <a:rPr lang="fr-FR" sz="1800" dirty="0"/>
              <a:t>Le sur-risque d'événements graves non-sida concernait essentiellement le cancer</a:t>
            </a:r>
            <a:br>
              <a:rPr lang="fr-FR" sz="1800" dirty="0"/>
            </a:br>
            <a:endParaRPr lang="fr-FR" sz="1800" dirty="0"/>
          </a:p>
          <a:p>
            <a:pPr>
              <a:lnSpc>
                <a:spcPts val="2000"/>
              </a:lnSpc>
            </a:pPr>
            <a:r>
              <a:rPr lang="fr-FR" sz="1800" dirty="0"/>
              <a:t>L'IL-6 était le seul biomarqueur individuellement associé au risque de maladie cardiovasculaire</a:t>
            </a:r>
            <a:br>
              <a:rPr lang="fr-FR" sz="1800" dirty="0"/>
            </a:br>
            <a:endParaRPr lang="fr-FR" sz="1800" dirty="0"/>
          </a:p>
          <a:p>
            <a:pPr>
              <a:lnSpc>
                <a:spcPts val="2000"/>
              </a:lnSpc>
            </a:pPr>
            <a:r>
              <a:rPr lang="fr-FR" sz="1800" dirty="0"/>
              <a:t>Aucun des biomarqueurs évalués ne s'est avéré être un bon prédicteur du risque de cancer</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Baker J, CROI 2017, Abs. 623</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167</a:t>
            </a:r>
          </a:p>
        </p:txBody>
      </p:sp>
    </p:spTree>
    <p:extLst>
      <p:ext uri="{BB962C8B-B14F-4D97-AF65-F5344CB8AC3E}">
        <p14:creationId xmlns:p14="http://schemas.microsoft.com/office/powerpoint/2010/main" val="230251386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Baker J, CROI 2017, Abs. 608</a:t>
            </a:r>
          </a:p>
        </p:txBody>
      </p:sp>
      <p:sp>
        <p:nvSpPr>
          <p:cNvPr id="6" name="Text Box 2"/>
          <p:cNvSpPr txBox="1">
            <a:spLocks noChangeArrowheads="1"/>
          </p:cNvSpPr>
          <p:nvPr/>
        </p:nvSpPr>
        <p:spPr bwMode="auto">
          <a:xfrm>
            <a:off x="85726" y="1099503"/>
            <a:ext cx="8883176" cy="707886"/>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Evolution de 7 biomarqueurs de J0 à M8 </a:t>
            </a:r>
          </a:p>
          <a:p>
            <a:pPr algn="ctr"/>
            <a:r>
              <a:rPr lang="fr-FR" sz="2000" b="1" dirty="0">
                <a:solidFill>
                  <a:srgbClr val="0070C0"/>
                </a:solidFill>
                <a:latin typeface="Calibri" pitchFamily="34" charset="0"/>
                <a:ea typeface="ＭＳ Ｐゴシック" pitchFamily="34" charset="-128"/>
              </a:rPr>
              <a:t>(3 890 patients inclus dans l'essai START)</a:t>
            </a:r>
          </a:p>
        </p:txBody>
      </p:sp>
      <p:grpSp>
        <p:nvGrpSpPr>
          <p:cNvPr id="2" name="Groupe 1"/>
          <p:cNvGrpSpPr/>
          <p:nvPr/>
        </p:nvGrpSpPr>
        <p:grpSpPr>
          <a:xfrm>
            <a:off x="157832" y="1987791"/>
            <a:ext cx="8762071" cy="4536149"/>
            <a:chOff x="157832" y="1987791"/>
            <a:chExt cx="8762071" cy="4536149"/>
          </a:xfrm>
        </p:grpSpPr>
        <p:cxnSp>
          <p:nvCxnSpPr>
            <p:cNvPr id="7" name="Connecteur droit 6"/>
            <p:cNvCxnSpPr/>
            <p:nvPr/>
          </p:nvCxnSpPr>
          <p:spPr bwMode="auto">
            <a:xfrm>
              <a:off x="1719014" y="2110902"/>
              <a:ext cx="0" cy="365760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9" name="Connecteur droit 8"/>
            <p:cNvCxnSpPr/>
            <p:nvPr/>
          </p:nvCxnSpPr>
          <p:spPr bwMode="auto">
            <a:xfrm flipH="1">
              <a:off x="1662377" y="211090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 name="Connecteur droit 10"/>
            <p:cNvCxnSpPr/>
            <p:nvPr/>
          </p:nvCxnSpPr>
          <p:spPr bwMode="auto">
            <a:xfrm flipH="1">
              <a:off x="1662377" y="247412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 name="Connecteur droit 11"/>
            <p:cNvCxnSpPr/>
            <p:nvPr/>
          </p:nvCxnSpPr>
          <p:spPr bwMode="auto">
            <a:xfrm flipH="1">
              <a:off x="1662377" y="283734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3" name="Connecteur droit 12"/>
            <p:cNvCxnSpPr/>
            <p:nvPr/>
          </p:nvCxnSpPr>
          <p:spPr bwMode="auto">
            <a:xfrm flipH="1">
              <a:off x="1662377" y="320818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4" name="Connecteur droit 13"/>
            <p:cNvCxnSpPr/>
            <p:nvPr/>
          </p:nvCxnSpPr>
          <p:spPr bwMode="auto">
            <a:xfrm flipH="1">
              <a:off x="1662377" y="357902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5" name="Connecteur droit 14"/>
            <p:cNvCxnSpPr/>
            <p:nvPr/>
          </p:nvCxnSpPr>
          <p:spPr bwMode="auto">
            <a:xfrm flipH="1">
              <a:off x="1662378" y="3939702"/>
              <a:ext cx="5841999"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6" name="Connecteur droit 15"/>
            <p:cNvCxnSpPr/>
            <p:nvPr/>
          </p:nvCxnSpPr>
          <p:spPr bwMode="auto">
            <a:xfrm flipH="1">
              <a:off x="1662377" y="431308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7" name="Connecteur droit 16"/>
            <p:cNvCxnSpPr/>
            <p:nvPr/>
          </p:nvCxnSpPr>
          <p:spPr bwMode="auto">
            <a:xfrm flipH="1">
              <a:off x="1662377" y="468138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8" name="Connecteur droit 17"/>
            <p:cNvCxnSpPr/>
            <p:nvPr/>
          </p:nvCxnSpPr>
          <p:spPr bwMode="auto">
            <a:xfrm flipH="1">
              <a:off x="1662377" y="504714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9" name="Connecteur droit 18"/>
            <p:cNvCxnSpPr/>
            <p:nvPr/>
          </p:nvCxnSpPr>
          <p:spPr bwMode="auto">
            <a:xfrm flipH="1">
              <a:off x="1662377" y="540528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0" name="Connecteur droit 19"/>
            <p:cNvCxnSpPr/>
            <p:nvPr/>
          </p:nvCxnSpPr>
          <p:spPr bwMode="auto">
            <a:xfrm flipH="1">
              <a:off x="1662377" y="5768502"/>
              <a:ext cx="56637"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1" name="ZoneTexte 20"/>
            <p:cNvSpPr txBox="1"/>
            <p:nvPr/>
          </p:nvSpPr>
          <p:spPr>
            <a:xfrm>
              <a:off x="1311895" y="1987791"/>
              <a:ext cx="354585" cy="276999"/>
            </a:xfrm>
            <a:prstGeom prst="rect">
              <a:avLst/>
            </a:prstGeom>
            <a:noFill/>
          </p:spPr>
          <p:txBody>
            <a:bodyPr wrap="none" rtlCol="0">
              <a:spAutoFit/>
            </a:bodyPr>
            <a:lstStyle/>
            <a:p>
              <a:pPr algn="r"/>
              <a:r>
                <a:rPr lang="fr-FR" sz="1200" dirty="0"/>
                <a:t>25</a:t>
              </a:r>
            </a:p>
          </p:txBody>
        </p:sp>
        <p:sp>
          <p:nvSpPr>
            <p:cNvPr id="23" name="ZoneTexte 22"/>
            <p:cNvSpPr txBox="1"/>
            <p:nvPr/>
          </p:nvSpPr>
          <p:spPr>
            <a:xfrm>
              <a:off x="1311895" y="2351011"/>
              <a:ext cx="354585" cy="276999"/>
            </a:xfrm>
            <a:prstGeom prst="rect">
              <a:avLst/>
            </a:prstGeom>
            <a:noFill/>
          </p:spPr>
          <p:txBody>
            <a:bodyPr wrap="none" rtlCol="0">
              <a:spAutoFit/>
            </a:bodyPr>
            <a:lstStyle/>
            <a:p>
              <a:pPr algn="r"/>
              <a:r>
                <a:rPr lang="fr-FR" sz="1200" dirty="0"/>
                <a:t>20</a:t>
              </a:r>
            </a:p>
          </p:txBody>
        </p:sp>
        <p:sp>
          <p:nvSpPr>
            <p:cNvPr id="24" name="ZoneTexte 23"/>
            <p:cNvSpPr txBox="1"/>
            <p:nvPr/>
          </p:nvSpPr>
          <p:spPr>
            <a:xfrm>
              <a:off x="1311895" y="2714231"/>
              <a:ext cx="354585" cy="276999"/>
            </a:xfrm>
            <a:prstGeom prst="rect">
              <a:avLst/>
            </a:prstGeom>
            <a:noFill/>
          </p:spPr>
          <p:txBody>
            <a:bodyPr wrap="none" rtlCol="0">
              <a:spAutoFit/>
            </a:bodyPr>
            <a:lstStyle/>
            <a:p>
              <a:pPr algn="r"/>
              <a:r>
                <a:rPr lang="fr-FR" sz="1200" dirty="0"/>
                <a:t>15</a:t>
              </a:r>
            </a:p>
          </p:txBody>
        </p:sp>
        <p:sp>
          <p:nvSpPr>
            <p:cNvPr id="25" name="ZoneTexte 24"/>
            <p:cNvSpPr txBox="1"/>
            <p:nvPr/>
          </p:nvSpPr>
          <p:spPr>
            <a:xfrm>
              <a:off x="1311895" y="3085071"/>
              <a:ext cx="354585" cy="276999"/>
            </a:xfrm>
            <a:prstGeom prst="rect">
              <a:avLst/>
            </a:prstGeom>
            <a:noFill/>
          </p:spPr>
          <p:txBody>
            <a:bodyPr wrap="none" rtlCol="0">
              <a:spAutoFit/>
            </a:bodyPr>
            <a:lstStyle/>
            <a:p>
              <a:pPr algn="r"/>
              <a:r>
                <a:rPr lang="fr-FR" sz="1200" dirty="0"/>
                <a:t>10</a:t>
              </a:r>
            </a:p>
          </p:txBody>
        </p:sp>
        <p:sp>
          <p:nvSpPr>
            <p:cNvPr id="26" name="ZoneTexte 25"/>
            <p:cNvSpPr txBox="1"/>
            <p:nvPr/>
          </p:nvSpPr>
          <p:spPr>
            <a:xfrm>
              <a:off x="1396854" y="3455911"/>
              <a:ext cx="269626" cy="276999"/>
            </a:xfrm>
            <a:prstGeom prst="rect">
              <a:avLst/>
            </a:prstGeom>
            <a:noFill/>
          </p:spPr>
          <p:txBody>
            <a:bodyPr wrap="none" rtlCol="0">
              <a:spAutoFit/>
            </a:bodyPr>
            <a:lstStyle/>
            <a:p>
              <a:pPr algn="r"/>
              <a:r>
                <a:rPr lang="fr-FR" sz="1200" dirty="0"/>
                <a:t>5</a:t>
              </a:r>
            </a:p>
          </p:txBody>
        </p:sp>
        <p:sp>
          <p:nvSpPr>
            <p:cNvPr id="27" name="ZoneTexte 26"/>
            <p:cNvSpPr txBox="1"/>
            <p:nvPr/>
          </p:nvSpPr>
          <p:spPr>
            <a:xfrm>
              <a:off x="1396854" y="3816591"/>
              <a:ext cx="269626" cy="276999"/>
            </a:xfrm>
            <a:prstGeom prst="rect">
              <a:avLst/>
            </a:prstGeom>
            <a:noFill/>
          </p:spPr>
          <p:txBody>
            <a:bodyPr wrap="none" rtlCol="0">
              <a:spAutoFit/>
            </a:bodyPr>
            <a:lstStyle/>
            <a:p>
              <a:pPr algn="r"/>
              <a:r>
                <a:rPr lang="fr-FR" sz="1200" dirty="0"/>
                <a:t>0</a:t>
              </a:r>
            </a:p>
          </p:txBody>
        </p:sp>
        <p:sp>
          <p:nvSpPr>
            <p:cNvPr id="28" name="ZoneTexte 27"/>
            <p:cNvSpPr txBox="1"/>
            <p:nvPr/>
          </p:nvSpPr>
          <p:spPr>
            <a:xfrm>
              <a:off x="1302278" y="4189971"/>
              <a:ext cx="364202" cy="276999"/>
            </a:xfrm>
            <a:prstGeom prst="rect">
              <a:avLst/>
            </a:prstGeom>
            <a:noFill/>
          </p:spPr>
          <p:txBody>
            <a:bodyPr wrap="none" rtlCol="0">
              <a:spAutoFit/>
            </a:bodyPr>
            <a:lstStyle/>
            <a:p>
              <a:pPr algn="r"/>
              <a:r>
                <a:rPr lang="fr-FR" sz="1200" dirty="0"/>
                <a:t>- 5</a:t>
              </a:r>
            </a:p>
          </p:txBody>
        </p:sp>
        <p:sp>
          <p:nvSpPr>
            <p:cNvPr id="29" name="ZoneTexte 28"/>
            <p:cNvSpPr txBox="1"/>
            <p:nvPr/>
          </p:nvSpPr>
          <p:spPr>
            <a:xfrm>
              <a:off x="1217318" y="4558271"/>
              <a:ext cx="449162" cy="276999"/>
            </a:xfrm>
            <a:prstGeom prst="rect">
              <a:avLst/>
            </a:prstGeom>
            <a:noFill/>
          </p:spPr>
          <p:txBody>
            <a:bodyPr wrap="none" rtlCol="0">
              <a:spAutoFit/>
            </a:bodyPr>
            <a:lstStyle/>
            <a:p>
              <a:pPr algn="r"/>
              <a:r>
                <a:rPr lang="fr-FR" sz="1200" dirty="0"/>
                <a:t>- 10</a:t>
              </a:r>
            </a:p>
          </p:txBody>
        </p:sp>
        <p:sp>
          <p:nvSpPr>
            <p:cNvPr id="30" name="ZoneTexte 29"/>
            <p:cNvSpPr txBox="1"/>
            <p:nvPr/>
          </p:nvSpPr>
          <p:spPr>
            <a:xfrm>
              <a:off x="1217318" y="4924031"/>
              <a:ext cx="449162" cy="276999"/>
            </a:xfrm>
            <a:prstGeom prst="rect">
              <a:avLst/>
            </a:prstGeom>
            <a:noFill/>
          </p:spPr>
          <p:txBody>
            <a:bodyPr wrap="none" rtlCol="0">
              <a:spAutoFit/>
            </a:bodyPr>
            <a:lstStyle/>
            <a:p>
              <a:pPr algn="r"/>
              <a:r>
                <a:rPr lang="fr-FR" sz="1200" dirty="0"/>
                <a:t>- 15</a:t>
              </a:r>
            </a:p>
          </p:txBody>
        </p:sp>
        <p:sp>
          <p:nvSpPr>
            <p:cNvPr id="31" name="ZoneTexte 30"/>
            <p:cNvSpPr txBox="1"/>
            <p:nvPr/>
          </p:nvSpPr>
          <p:spPr>
            <a:xfrm>
              <a:off x="1217318" y="5282171"/>
              <a:ext cx="449162" cy="276999"/>
            </a:xfrm>
            <a:prstGeom prst="rect">
              <a:avLst/>
            </a:prstGeom>
            <a:noFill/>
          </p:spPr>
          <p:txBody>
            <a:bodyPr wrap="none" rtlCol="0">
              <a:spAutoFit/>
            </a:bodyPr>
            <a:lstStyle/>
            <a:p>
              <a:pPr algn="r"/>
              <a:r>
                <a:rPr lang="fr-FR" sz="1200" dirty="0"/>
                <a:t>- 20</a:t>
              </a:r>
            </a:p>
          </p:txBody>
        </p:sp>
        <p:sp>
          <p:nvSpPr>
            <p:cNvPr id="32" name="ZoneTexte 31"/>
            <p:cNvSpPr txBox="1"/>
            <p:nvPr/>
          </p:nvSpPr>
          <p:spPr>
            <a:xfrm>
              <a:off x="1217318" y="5645391"/>
              <a:ext cx="449162" cy="276999"/>
            </a:xfrm>
            <a:prstGeom prst="rect">
              <a:avLst/>
            </a:prstGeom>
            <a:noFill/>
          </p:spPr>
          <p:txBody>
            <a:bodyPr wrap="none" rtlCol="0">
              <a:spAutoFit/>
            </a:bodyPr>
            <a:lstStyle/>
            <a:p>
              <a:pPr algn="r"/>
              <a:r>
                <a:rPr lang="fr-FR" sz="1200" dirty="0"/>
                <a:t>- 25</a:t>
              </a:r>
            </a:p>
          </p:txBody>
        </p:sp>
        <p:sp>
          <p:nvSpPr>
            <p:cNvPr id="34" name="ZoneTexte 33"/>
            <p:cNvSpPr txBox="1"/>
            <p:nvPr/>
          </p:nvSpPr>
          <p:spPr>
            <a:xfrm>
              <a:off x="1666954" y="2104790"/>
              <a:ext cx="934871" cy="276999"/>
            </a:xfrm>
            <a:prstGeom prst="rect">
              <a:avLst/>
            </a:prstGeom>
            <a:noFill/>
          </p:spPr>
          <p:txBody>
            <a:bodyPr wrap="none" rtlCol="0">
              <a:spAutoFit/>
            </a:bodyPr>
            <a:lstStyle/>
            <a:p>
              <a:pPr algn="ctr"/>
              <a:r>
                <a:rPr lang="fr-FR" sz="1200" b="1" dirty="0"/>
                <a:t>D-dimères</a:t>
              </a:r>
            </a:p>
          </p:txBody>
        </p:sp>
        <p:sp>
          <p:nvSpPr>
            <p:cNvPr id="35" name="ZoneTexte 34"/>
            <p:cNvSpPr txBox="1"/>
            <p:nvPr/>
          </p:nvSpPr>
          <p:spPr>
            <a:xfrm>
              <a:off x="2724151" y="2104790"/>
              <a:ext cx="458780" cy="276999"/>
            </a:xfrm>
            <a:prstGeom prst="rect">
              <a:avLst/>
            </a:prstGeom>
            <a:noFill/>
          </p:spPr>
          <p:txBody>
            <a:bodyPr wrap="none" rtlCol="0">
              <a:spAutoFit/>
            </a:bodyPr>
            <a:lstStyle/>
            <a:p>
              <a:pPr algn="ctr"/>
              <a:r>
                <a:rPr lang="fr-FR" sz="1200" b="1" dirty="0"/>
                <a:t>IL-6</a:t>
              </a:r>
            </a:p>
          </p:txBody>
        </p:sp>
        <p:sp>
          <p:nvSpPr>
            <p:cNvPr id="36" name="ZoneTexte 35"/>
            <p:cNvSpPr txBox="1"/>
            <p:nvPr/>
          </p:nvSpPr>
          <p:spPr>
            <a:xfrm>
              <a:off x="3409636" y="2104790"/>
              <a:ext cx="688009" cy="276999"/>
            </a:xfrm>
            <a:prstGeom prst="rect">
              <a:avLst/>
            </a:prstGeom>
            <a:noFill/>
          </p:spPr>
          <p:txBody>
            <a:bodyPr wrap="none" rtlCol="0">
              <a:spAutoFit/>
            </a:bodyPr>
            <a:lstStyle/>
            <a:p>
              <a:pPr algn="ctr"/>
              <a:r>
                <a:rPr lang="fr-FR" sz="1200" b="1" dirty="0" err="1"/>
                <a:t>CRPus</a:t>
              </a:r>
              <a:endParaRPr lang="fr-FR" sz="1200" b="1" dirty="0"/>
            </a:p>
          </p:txBody>
        </p:sp>
        <p:sp>
          <p:nvSpPr>
            <p:cNvPr id="37" name="ZoneTexte 36"/>
            <p:cNvSpPr txBox="1"/>
            <p:nvPr/>
          </p:nvSpPr>
          <p:spPr>
            <a:xfrm>
              <a:off x="4322365" y="2104790"/>
              <a:ext cx="508473" cy="276999"/>
            </a:xfrm>
            <a:prstGeom prst="rect">
              <a:avLst/>
            </a:prstGeom>
            <a:noFill/>
          </p:spPr>
          <p:txBody>
            <a:bodyPr wrap="none" rtlCol="0">
              <a:spAutoFit/>
            </a:bodyPr>
            <a:lstStyle/>
            <a:p>
              <a:pPr algn="ctr"/>
              <a:r>
                <a:rPr lang="fr-FR" sz="1200" b="1" dirty="0"/>
                <a:t>SAA</a:t>
              </a:r>
            </a:p>
          </p:txBody>
        </p:sp>
        <p:sp>
          <p:nvSpPr>
            <p:cNvPr id="38" name="ZoneTexte 37"/>
            <p:cNvSpPr txBox="1"/>
            <p:nvPr/>
          </p:nvSpPr>
          <p:spPr>
            <a:xfrm>
              <a:off x="5161983" y="2104790"/>
              <a:ext cx="543739" cy="276999"/>
            </a:xfrm>
            <a:prstGeom prst="rect">
              <a:avLst/>
            </a:prstGeom>
            <a:noFill/>
          </p:spPr>
          <p:txBody>
            <a:bodyPr wrap="none" rtlCol="0">
              <a:spAutoFit/>
            </a:bodyPr>
            <a:lstStyle/>
            <a:p>
              <a:pPr algn="ctr"/>
              <a:r>
                <a:rPr lang="fr-FR" sz="1200" b="1" dirty="0"/>
                <a:t>IL-27</a:t>
              </a:r>
            </a:p>
          </p:txBody>
        </p:sp>
        <p:sp>
          <p:nvSpPr>
            <p:cNvPr id="39" name="ZoneTexte 38"/>
            <p:cNvSpPr txBox="1"/>
            <p:nvPr/>
          </p:nvSpPr>
          <p:spPr>
            <a:xfrm>
              <a:off x="5914202" y="2104790"/>
              <a:ext cx="662361" cy="276999"/>
            </a:xfrm>
            <a:prstGeom prst="rect">
              <a:avLst/>
            </a:prstGeom>
            <a:noFill/>
          </p:spPr>
          <p:txBody>
            <a:bodyPr wrap="none" rtlCol="0">
              <a:spAutoFit/>
            </a:bodyPr>
            <a:lstStyle/>
            <a:p>
              <a:pPr algn="ctr"/>
              <a:r>
                <a:rPr lang="fr-FR" sz="1200" b="1" dirty="0" err="1"/>
                <a:t>sICAM</a:t>
              </a:r>
              <a:endParaRPr lang="fr-FR" sz="1200" b="1" dirty="0"/>
            </a:p>
          </p:txBody>
        </p:sp>
        <p:sp>
          <p:nvSpPr>
            <p:cNvPr id="40" name="ZoneTexte 39"/>
            <p:cNvSpPr txBox="1"/>
            <p:nvPr/>
          </p:nvSpPr>
          <p:spPr>
            <a:xfrm>
              <a:off x="6741796" y="2104790"/>
              <a:ext cx="721672" cy="276999"/>
            </a:xfrm>
            <a:prstGeom prst="rect">
              <a:avLst/>
            </a:prstGeom>
            <a:noFill/>
          </p:spPr>
          <p:txBody>
            <a:bodyPr wrap="none" rtlCol="0">
              <a:spAutoFit/>
            </a:bodyPr>
            <a:lstStyle/>
            <a:p>
              <a:pPr algn="ctr"/>
              <a:r>
                <a:rPr lang="fr-FR" sz="1200" b="1" dirty="0" err="1"/>
                <a:t>sVCAM</a:t>
              </a:r>
              <a:endParaRPr lang="fr-FR" sz="1200" b="1" dirty="0"/>
            </a:p>
          </p:txBody>
        </p:sp>
        <p:sp>
          <p:nvSpPr>
            <p:cNvPr id="22" name="Rectangle 21"/>
            <p:cNvSpPr/>
            <p:nvPr/>
          </p:nvSpPr>
          <p:spPr bwMode="auto">
            <a:xfrm>
              <a:off x="2231337" y="3434956"/>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41" name="ZoneTexte 40"/>
            <p:cNvSpPr txBox="1"/>
            <p:nvPr/>
          </p:nvSpPr>
          <p:spPr>
            <a:xfrm>
              <a:off x="1852521" y="3334706"/>
              <a:ext cx="397866" cy="276999"/>
            </a:xfrm>
            <a:prstGeom prst="rect">
              <a:avLst/>
            </a:prstGeom>
            <a:noFill/>
          </p:spPr>
          <p:txBody>
            <a:bodyPr wrap="none" rtlCol="0">
              <a:spAutoFit/>
            </a:bodyPr>
            <a:lstStyle/>
            <a:p>
              <a:r>
                <a:rPr lang="fr-FR" sz="1200" dirty="0"/>
                <a:t>6,5</a:t>
              </a:r>
            </a:p>
          </p:txBody>
        </p:sp>
        <p:grpSp>
          <p:nvGrpSpPr>
            <p:cNvPr id="46" name="Groupe 45"/>
            <p:cNvGrpSpPr/>
            <p:nvPr/>
          </p:nvGrpSpPr>
          <p:grpSpPr>
            <a:xfrm>
              <a:off x="2246577" y="3284220"/>
              <a:ext cx="45720" cy="358140"/>
              <a:chOff x="2453640" y="3284220"/>
              <a:chExt cx="45720" cy="358140"/>
            </a:xfrm>
            <a:solidFill>
              <a:srgbClr val="00FFFF"/>
            </a:solidFill>
          </p:grpSpPr>
          <p:cxnSp>
            <p:nvCxnSpPr>
              <p:cNvPr id="43" name="Connecteur droit 42"/>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45" name="Connecteur droit 44"/>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47" name="Connecteur droit 46"/>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49" name="Rectangle 48"/>
            <p:cNvSpPr/>
            <p:nvPr/>
          </p:nvSpPr>
          <p:spPr bwMode="auto">
            <a:xfrm>
              <a:off x="3056202" y="3744201"/>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50" name="Groupe 49"/>
            <p:cNvGrpSpPr/>
            <p:nvPr/>
          </p:nvGrpSpPr>
          <p:grpSpPr>
            <a:xfrm>
              <a:off x="3071442" y="3593464"/>
              <a:ext cx="45720" cy="387985"/>
              <a:chOff x="2453640" y="3284220"/>
              <a:chExt cx="45720" cy="358140"/>
            </a:xfrm>
            <a:solidFill>
              <a:srgbClr val="00FFFF"/>
            </a:solidFill>
          </p:grpSpPr>
          <p:cxnSp>
            <p:nvCxnSpPr>
              <p:cNvPr id="51" name="Connecteur droit 50"/>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52" name="Connecteur droit 51"/>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53" name="Connecteur droit 52"/>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54" name="Rectangle 53"/>
            <p:cNvSpPr/>
            <p:nvPr/>
          </p:nvSpPr>
          <p:spPr bwMode="auto">
            <a:xfrm>
              <a:off x="3877257" y="3248507"/>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55" name="Groupe 54"/>
            <p:cNvGrpSpPr/>
            <p:nvPr/>
          </p:nvGrpSpPr>
          <p:grpSpPr>
            <a:xfrm>
              <a:off x="3892497" y="2884170"/>
              <a:ext cx="45720" cy="792480"/>
              <a:chOff x="2453640" y="3284220"/>
              <a:chExt cx="45720" cy="358140"/>
            </a:xfrm>
            <a:solidFill>
              <a:srgbClr val="00FFFF"/>
            </a:solidFill>
          </p:grpSpPr>
          <p:cxnSp>
            <p:nvCxnSpPr>
              <p:cNvPr id="56" name="Connecteur droit 55"/>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57" name="Connecteur droit 56"/>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58" name="Connecteur droit 57"/>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59" name="Rectangle 58"/>
            <p:cNvSpPr/>
            <p:nvPr/>
          </p:nvSpPr>
          <p:spPr bwMode="auto">
            <a:xfrm>
              <a:off x="4707837" y="3732298"/>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60" name="Groupe 59"/>
            <p:cNvGrpSpPr/>
            <p:nvPr/>
          </p:nvGrpSpPr>
          <p:grpSpPr>
            <a:xfrm>
              <a:off x="4723077" y="3421380"/>
              <a:ext cx="45720" cy="697230"/>
              <a:chOff x="2453640" y="3284220"/>
              <a:chExt cx="45720" cy="358140"/>
            </a:xfrm>
          </p:grpSpPr>
          <p:cxnSp>
            <p:nvCxnSpPr>
              <p:cNvPr id="61" name="Connecteur droit 60"/>
              <p:cNvCxnSpPr/>
              <p:nvPr/>
            </p:nvCxnSpPr>
            <p:spPr bwMode="auto">
              <a:xfrm>
                <a:off x="2474595" y="3284220"/>
                <a:ext cx="0" cy="358140"/>
              </a:xfrm>
              <a:prstGeom prst="line">
                <a:avLst/>
              </a:prstGeom>
              <a:solidFill>
                <a:schemeClr val="accent1"/>
              </a:solidFill>
              <a:ln w="19050" cap="flat" cmpd="sng" algn="ctr">
                <a:solidFill>
                  <a:srgbClr val="00FFFF"/>
                </a:solidFill>
                <a:prstDash val="solid"/>
                <a:round/>
                <a:headEnd type="none" w="med" len="med"/>
                <a:tailEnd type="none" w="med" len="med"/>
              </a:ln>
              <a:effectLst/>
            </p:spPr>
          </p:cxnSp>
          <p:cxnSp>
            <p:nvCxnSpPr>
              <p:cNvPr id="62" name="Connecteur droit 61"/>
              <p:cNvCxnSpPr/>
              <p:nvPr/>
            </p:nvCxnSpPr>
            <p:spPr bwMode="auto">
              <a:xfrm>
                <a:off x="2453640" y="3284220"/>
                <a:ext cx="45720" cy="0"/>
              </a:xfrm>
              <a:prstGeom prst="line">
                <a:avLst/>
              </a:prstGeom>
              <a:solidFill>
                <a:schemeClr val="accent1"/>
              </a:solidFill>
              <a:ln w="19050" cap="flat" cmpd="sng" algn="ctr">
                <a:solidFill>
                  <a:srgbClr val="00FFFF"/>
                </a:solidFill>
                <a:prstDash val="solid"/>
                <a:round/>
                <a:headEnd type="none" w="med" len="med"/>
                <a:tailEnd type="none" w="med" len="med"/>
              </a:ln>
              <a:effectLst/>
            </p:spPr>
          </p:cxnSp>
          <p:cxnSp>
            <p:nvCxnSpPr>
              <p:cNvPr id="63" name="Connecteur droit 62"/>
              <p:cNvCxnSpPr/>
              <p:nvPr/>
            </p:nvCxnSpPr>
            <p:spPr bwMode="auto">
              <a:xfrm>
                <a:off x="2453640" y="3642360"/>
                <a:ext cx="45720" cy="0"/>
              </a:xfrm>
              <a:prstGeom prst="line">
                <a:avLst/>
              </a:prstGeom>
              <a:solidFill>
                <a:schemeClr val="accent1"/>
              </a:solidFill>
              <a:ln w="19050" cap="flat" cmpd="sng" algn="ctr">
                <a:solidFill>
                  <a:srgbClr val="00FFFF"/>
                </a:solidFill>
                <a:prstDash val="solid"/>
                <a:round/>
                <a:headEnd type="none" w="med" len="med"/>
                <a:tailEnd type="none" w="med" len="med"/>
              </a:ln>
              <a:effectLst/>
            </p:spPr>
          </p:cxnSp>
        </p:grpSp>
        <p:sp>
          <p:nvSpPr>
            <p:cNvPr id="64" name="Rectangle 63"/>
            <p:cNvSpPr/>
            <p:nvPr/>
          </p:nvSpPr>
          <p:spPr bwMode="auto">
            <a:xfrm>
              <a:off x="5534607" y="4026617"/>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65" name="Groupe 64"/>
            <p:cNvGrpSpPr/>
            <p:nvPr/>
          </p:nvGrpSpPr>
          <p:grpSpPr>
            <a:xfrm>
              <a:off x="5549847" y="3804688"/>
              <a:ext cx="45720" cy="492992"/>
              <a:chOff x="2453640" y="3284220"/>
              <a:chExt cx="45720" cy="358140"/>
            </a:xfrm>
            <a:solidFill>
              <a:srgbClr val="00FFFF"/>
            </a:solidFill>
          </p:grpSpPr>
          <p:cxnSp>
            <p:nvCxnSpPr>
              <p:cNvPr id="66" name="Connecteur droit 65"/>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67" name="Connecteur droit 66"/>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68" name="Connecteur droit 67"/>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69" name="Rectangle 68"/>
            <p:cNvSpPr/>
            <p:nvPr/>
          </p:nvSpPr>
          <p:spPr bwMode="auto">
            <a:xfrm>
              <a:off x="6353757" y="3888669"/>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70" name="Groupe 69"/>
            <p:cNvGrpSpPr/>
            <p:nvPr/>
          </p:nvGrpSpPr>
          <p:grpSpPr>
            <a:xfrm>
              <a:off x="6368997" y="3816591"/>
              <a:ext cx="45720" cy="229629"/>
              <a:chOff x="2453640" y="3284220"/>
              <a:chExt cx="45720" cy="358140"/>
            </a:xfrm>
            <a:solidFill>
              <a:srgbClr val="00FFFF"/>
            </a:solidFill>
          </p:grpSpPr>
          <p:cxnSp>
            <p:nvCxnSpPr>
              <p:cNvPr id="71" name="Connecteur droit 70"/>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72" name="Connecteur droit 71"/>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73" name="Connecteur droit 72"/>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74" name="Rectangle 73"/>
            <p:cNvSpPr/>
            <p:nvPr/>
          </p:nvSpPr>
          <p:spPr bwMode="auto">
            <a:xfrm>
              <a:off x="7176717" y="3939702"/>
              <a:ext cx="72390" cy="72390"/>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75" name="Groupe 74"/>
            <p:cNvGrpSpPr/>
            <p:nvPr/>
          </p:nvGrpSpPr>
          <p:grpSpPr>
            <a:xfrm>
              <a:off x="7191957" y="3874770"/>
              <a:ext cx="45720" cy="224237"/>
              <a:chOff x="2453640" y="3284220"/>
              <a:chExt cx="45720" cy="358140"/>
            </a:xfrm>
            <a:solidFill>
              <a:srgbClr val="00FFFF"/>
            </a:solidFill>
          </p:grpSpPr>
          <p:cxnSp>
            <p:nvCxnSpPr>
              <p:cNvPr id="76" name="Connecteur droit 75"/>
              <p:cNvCxnSpPr/>
              <p:nvPr/>
            </p:nvCxnSpPr>
            <p:spPr bwMode="auto">
              <a:xfrm>
                <a:off x="2474595" y="3284220"/>
                <a:ext cx="0" cy="358140"/>
              </a:xfrm>
              <a:prstGeom prst="line">
                <a:avLst/>
              </a:prstGeom>
              <a:grpFill/>
              <a:ln w="19050" cap="flat" cmpd="sng" algn="ctr">
                <a:solidFill>
                  <a:srgbClr val="00FFFF"/>
                </a:solidFill>
                <a:prstDash val="solid"/>
                <a:round/>
                <a:headEnd type="none" w="med" len="med"/>
                <a:tailEnd type="none" w="med" len="med"/>
              </a:ln>
              <a:effectLst/>
            </p:spPr>
          </p:cxnSp>
          <p:cxnSp>
            <p:nvCxnSpPr>
              <p:cNvPr id="77" name="Connecteur droit 76"/>
              <p:cNvCxnSpPr/>
              <p:nvPr/>
            </p:nvCxnSpPr>
            <p:spPr bwMode="auto">
              <a:xfrm>
                <a:off x="2453640" y="3284220"/>
                <a:ext cx="45720" cy="0"/>
              </a:xfrm>
              <a:prstGeom prst="line">
                <a:avLst/>
              </a:prstGeom>
              <a:grpFill/>
              <a:ln w="19050" cap="flat" cmpd="sng" algn="ctr">
                <a:solidFill>
                  <a:srgbClr val="00FFFF"/>
                </a:solidFill>
                <a:prstDash val="solid"/>
                <a:round/>
                <a:headEnd type="none" w="med" len="med"/>
                <a:tailEnd type="none" w="med" len="med"/>
              </a:ln>
              <a:effectLst/>
            </p:spPr>
          </p:cxnSp>
          <p:cxnSp>
            <p:nvCxnSpPr>
              <p:cNvPr id="78" name="Connecteur droit 77"/>
              <p:cNvCxnSpPr/>
              <p:nvPr/>
            </p:nvCxnSpPr>
            <p:spPr bwMode="auto">
              <a:xfrm>
                <a:off x="2453640" y="3642360"/>
                <a:ext cx="45720" cy="0"/>
              </a:xfrm>
              <a:prstGeom prst="line">
                <a:avLst/>
              </a:prstGeom>
              <a:grpFill/>
              <a:ln w="19050" cap="flat" cmpd="sng" algn="ctr">
                <a:solidFill>
                  <a:srgbClr val="00FFFF"/>
                </a:solidFill>
                <a:prstDash val="solid"/>
                <a:round/>
                <a:headEnd type="none" w="med" len="med"/>
                <a:tailEnd type="none" w="med" len="med"/>
              </a:ln>
              <a:effectLst/>
            </p:spPr>
          </p:cxnSp>
        </p:grpSp>
        <p:sp>
          <p:nvSpPr>
            <p:cNvPr id="79" name="ZoneTexte 78"/>
            <p:cNvSpPr txBox="1"/>
            <p:nvPr/>
          </p:nvSpPr>
          <p:spPr>
            <a:xfrm>
              <a:off x="2698860" y="3651023"/>
              <a:ext cx="397866" cy="276999"/>
            </a:xfrm>
            <a:prstGeom prst="rect">
              <a:avLst/>
            </a:prstGeom>
            <a:noFill/>
          </p:spPr>
          <p:txBody>
            <a:bodyPr wrap="none" rtlCol="0">
              <a:spAutoFit/>
            </a:bodyPr>
            <a:lstStyle/>
            <a:p>
              <a:r>
                <a:rPr lang="fr-FR" sz="1200" dirty="0"/>
                <a:t>2,1</a:t>
              </a:r>
            </a:p>
          </p:txBody>
        </p:sp>
        <p:sp>
          <p:nvSpPr>
            <p:cNvPr id="80" name="ZoneTexte 79"/>
            <p:cNvSpPr txBox="1"/>
            <p:nvPr/>
          </p:nvSpPr>
          <p:spPr>
            <a:xfrm>
              <a:off x="3897911" y="3161109"/>
              <a:ext cx="397866" cy="276999"/>
            </a:xfrm>
            <a:prstGeom prst="rect">
              <a:avLst/>
            </a:prstGeom>
            <a:noFill/>
          </p:spPr>
          <p:txBody>
            <a:bodyPr wrap="none" rtlCol="0">
              <a:spAutoFit/>
            </a:bodyPr>
            <a:lstStyle/>
            <a:p>
              <a:r>
                <a:rPr lang="fr-FR" sz="1200" dirty="0"/>
                <a:t>8,9</a:t>
              </a:r>
            </a:p>
          </p:txBody>
        </p:sp>
        <p:sp>
          <p:nvSpPr>
            <p:cNvPr id="81" name="ZoneTexte 80"/>
            <p:cNvSpPr txBox="1"/>
            <p:nvPr/>
          </p:nvSpPr>
          <p:spPr>
            <a:xfrm>
              <a:off x="3625797" y="3338839"/>
              <a:ext cx="397866" cy="276999"/>
            </a:xfrm>
            <a:prstGeom prst="rect">
              <a:avLst/>
            </a:prstGeom>
            <a:noFill/>
          </p:spPr>
          <p:txBody>
            <a:bodyPr wrap="none" rtlCol="0">
              <a:spAutoFit/>
            </a:bodyPr>
            <a:lstStyle/>
            <a:p>
              <a:r>
                <a:rPr lang="fr-FR" sz="1200" dirty="0"/>
                <a:t>6,4</a:t>
              </a:r>
            </a:p>
          </p:txBody>
        </p:sp>
        <p:sp>
          <p:nvSpPr>
            <p:cNvPr id="82" name="ZoneTexte 81"/>
            <p:cNvSpPr txBox="1"/>
            <p:nvPr/>
          </p:nvSpPr>
          <p:spPr>
            <a:xfrm>
              <a:off x="4368600" y="3651023"/>
              <a:ext cx="397866" cy="276999"/>
            </a:xfrm>
            <a:prstGeom prst="rect">
              <a:avLst/>
            </a:prstGeom>
            <a:noFill/>
          </p:spPr>
          <p:txBody>
            <a:bodyPr wrap="none" rtlCol="0">
              <a:spAutoFit/>
            </a:bodyPr>
            <a:lstStyle/>
            <a:p>
              <a:r>
                <a:rPr lang="fr-FR" sz="1200" dirty="0"/>
                <a:t>2,3</a:t>
              </a:r>
            </a:p>
          </p:txBody>
        </p:sp>
        <p:sp>
          <p:nvSpPr>
            <p:cNvPr id="83" name="ZoneTexte 82"/>
            <p:cNvSpPr txBox="1"/>
            <p:nvPr/>
          </p:nvSpPr>
          <p:spPr>
            <a:xfrm>
              <a:off x="4470432" y="4703418"/>
              <a:ext cx="577402" cy="276999"/>
            </a:xfrm>
            <a:prstGeom prst="rect">
              <a:avLst/>
            </a:prstGeom>
            <a:noFill/>
          </p:spPr>
          <p:txBody>
            <a:bodyPr wrap="none" rtlCol="0">
              <a:spAutoFit/>
            </a:bodyPr>
            <a:lstStyle/>
            <a:p>
              <a:r>
                <a:rPr lang="fr-FR" sz="1200" dirty="0"/>
                <a:t>- 12,4</a:t>
              </a:r>
            </a:p>
          </p:txBody>
        </p:sp>
        <p:sp>
          <p:nvSpPr>
            <p:cNvPr id="84" name="ZoneTexte 83"/>
            <p:cNvSpPr txBox="1"/>
            <p:nvPr/>
          </p:nvSpPr>
          <p:spPr>
            <a:xfrm>
              <a:off x="2811897" y="4502917"/>
              <a:ext cx="492443" cy="276999"/>
            </a:xfrm>
            <a:prstGeom prst="rect">
              <a:avLst/>
            </a:prstGeom>
            <a:noFill/>
          </p:spPr>
          <p:txBody>
            <a:bodyPr wrap="none" rtlCol="0">
              <a:spAutoFit/>
            </a:bodyPr>
            <a:lstStyle/>
            <a:p>
              <a:r>
                <a:rPr lang="fr-FR" sz="1200" dirty="0"/>
                <a:t>- 9,4</a:t>
              </a:r>
            </a:p>
          </p:txBody>
        </p:sp>
        <p:sp>
          <p:nvSpPr>
            <p:cNvPr id="85" name="ZoneTexte 84"/>
            <p:cNvSpPr txBox="1"/>
            <p:nvPr/>
          </p:nvSpPr>
          <p:spPr>
            <a:xfrm>
              <a:off x="5286215" y="4256696"/>
              <a:ext cx="492443" cy="276999"/>
            </a:xfrm>
            <a:prstGeom prst="rect">
              <a:avLst/>
            </a:prstGeom>
            <a:noFill/>
          </p:spPr>
          <p:txBody>
            <a:bodyPr wrap="none" rtlCol="0">
              <a:spAutoFit/>
            </a:bodyPr>
            <a:lstStyle/>
            <a:p>
              <a:r>
                <a:rPr lang="fr-FR" sz="1200" dirty="0"/>
                <a:t>- 5,4</a:t>
              </a:r>
            </a:p>
          </p:txBody>
        </p:sp>
        <p:sp>
          <p:nvSpPr>
            <p:cNvPr id="86" name="ZoneTexte 85"/>
            <p:cNvSpPr txBox="1"/>
            <p:nvPr/>
          </p:nvSpPr>
          <p:spPr>
            <a:xfrm>
              <a:off x="5534607" y="3939701"/>
              <a:ext cx="492443" cy="276999"/>
            </a:xfrm>
            <a:prstGeom prst="rect">
              <a:avLst/>
            </a:prstGeom>
            <a:noFill/>
          </p:spPr>
          <p:txBody>
            <a:bodyPr wrap="none" rtlCol="0">
              <a:spAutoFit/>
            </a:bodyPr>
            <a:lstStyle/>
            <a:p>
              <a:r>
                <a:rPr lang="fr-FR" sz="1200" dirty="0"/>
                <a:t>- 1,6</a:t>
              </a:r>
            </a:p>
          </p:txBody>
        </p:sp>
        <p:sp>
          <p:nvSpPr>
            <p:cNvPr id="87" name="ZoneTexte 86"/>
            <p:cNvSpPr txBox="1"/>
            <p:nvPr/>
          </p:nvSpPr>
          <p:spPr>
            <a:xfrm>
              <a:off x="6116352" y="4681544"/>
              <a:ext cx="565989" cy="276999"/>
            </a:xfrm>
            <a:prstGeom prst="rect">
              <a:avLst/>
            </a:prstGeom>
            <a:noFill/>
          </p:spPr>
          <p:txBody>
            <a:bodyPr wrap="none" rtlCol="0">
              <a:spAutoFit/>
            </a:bodyPr>
            <a:lstStyle/>
            <a:p>
              <a:r>
                <a:rPr lang="fr-FR" sz="1200" dirty="0"/>
                <a:t>- 11,8</a:t>
              </a:r>
            </a:p>
          </p:txBody>
        </p:sp>
        <p:sp>
          <p:nvSpPr>
            <p:cNvPr id="88" name="ZoneTexte 87"/>
            <p:cNvSpPr txBox="1"/>
            <p:nvPr/>
          </p:nvSpPr>
          <p:spPr>
            <a:xfrm>
              <a:off x="5992086" y="3704450"/>
              <a:ext cx="397866" cy="276999"/>
            </a:xfrm>
            <a:prstGeom prst="rect">
              <a:avLst/>
            </a:prstGeom>
            <a:noFill/>
          </p:spPr>
          <p:txBody>
            <a:bodyPr wrap="none" rtlCol="0">
              <a:spAutoFit/>
            </a:bodyPr>
            <a:lstStyle/>
            <a:p>
              <a:r>
                <a:rPr lang="fr-FR" sz="1200" dirty="0"/>
                <a:t>0,1</a:t>
              </a:r>
            </a:p>
          </p:txBody>
        </p:sp>
        <p:sp>
          <p:nvSpPr>
            <p:cNvPr id="89" name="ZoneTexte 88"/>
            <p:cNvSpPr txBox="1"/>
            <p:nvPr/>
          </p:nvSpPr>
          <p:spPr>
            <a:xfrm>
              <a:off x="7212912" y="3903506"/>
              <a:ext cx="492443" cy="276999"/>
            </a:xfrm>
            <a:prstGeom prst="rect">
              <a:avLst/>
            </a:prstGeom>
            <a:noFill/>
          </p:spPr>
          <p:txBody>
            <a:bodyPr wrap="none" rtlCol="0">
              <a:spAutoFit/>
            </a:bodyPr>
            <a:lstStyle/>
            <a:p>
              <a:r>
                <a:rPr lang="fr-FR" sz="1200" dirty="0"/>
                <a:t>- 0,5</a:t>
              </a:r>
            </a:p>
          </p:txBody>
        </p:sp>
        <p:sp>
          <p:nvSpPr>
            <p:cNvPr id="90" name="ZoneTexte 89"/>
            <p:cNvSpPr txBox="1"/>
            <p:nvPr/>
          </p:nvSpPr>
          <p:spPr>
            <a:xfrm>
              <a:off x="1993932" y="4749138"/>
              <a:ext cx="534121" cy="276999"/>
            </a:xfrm>
            <a:prstGeom prst="rect">
              <a:avLst/>
            </a:prstGeom>
            <a:noFill/>
          </p:spPr>
          <p:txBody>
            <a:bodyPr wrap="none" rtlCol="0">
              <a:spAutoFit/>
            </a:bodyPr>
            <a:lstStyle/>
            <a:p>
              <a:r>
                <a:rPr lang="fr-FR" sz="1200" dirty="0"/>
                <a:t>-12,6</a:t>
              </a:r>
            </a:p>
          </p:txBody>
        </p:sp>
        <p:sp>
          <p:nvSpPr>
            <p:cNvPr id="91" name="ZoneTexte 90"/>
            <p:cNvSpPr txBox="1"/>
            <p:nvPr/>
          </p:nvSpPr>
          <p:spPr>
            <a:xfrm>
              <a:off x="6939312" y="5423223"/>
              <a:ext cx="577402" cy="276999"/>
            </a:xfrm>
            <a:prstGeom prst="rect">
              <a:avLst/>
            </a:prstGeom>
            <a:noFill/>
          </p:spPr>
          <p:txBody>
            <a:bodyPr wrap="none" rtlCol="0">
              <a:spAutoFit/>
            </a:bodyPr>
            <a:lstStyle/>
            <a:p>
              <a:r>
                <a:rPr lang="fr-FR" sz="1200" dirty="0"/>
                <a:t>- 21,9</a:t>
              </a:r>
            </a:p>
          </p:txBody>
        </p:sp>
        <p:grpSp>
          <p:nvGrpSpPr>
            <p:cNvPr id="97" name="Groupe 96"/>
            <p:cNvGrpSpPr/>
            <p:nvPr/>
          </p:nvGrpSpPr>
          <p:grpSpPr>
            <a:xfrm>
              <a:off x="2797586" y="4450080"/>
              <a:ext cx="45720" cy="363276"/>
              <a:chOff x="3173730" y="4126150"/>
              <a:chExt cx="45720" cy="387985"/>
            </a:xfrm>
            <a:solidFill>
              <a:srgbClr val="FF6600"/>
            </a:solidFill>
          </p:grpSpPr>
          <p:cxnSp>
            <p:nvCxnSpPr>
              <p:cNvPr id="94" name="Connecteur droit 93"/>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95" name="Connecteur droit 94"/>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96" name="Connecteur droit 95"/>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sp>
          <p:nvSpPr>
            <p:cNvPr id="48" name="Ellipse 47"/>
            <p:cNvSpPr/>
            <p:nvPr/>
          </p:nvSpPr>
          <p:spPr bwMode="auto">
            <a:xfrm>
              <a:off x="2782393" y="4602642"/>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98" name="Ellipse 97"/>
            <p:cNvSpPr/>
            <p:nvPr/>
          </p:nvSpPr>
          <p:spPr bwMode="auto">
            <a:xfrm>
              <a:off x="1964428" y="4844577"/>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99" name="Ellipse 98"/>
            <p:cNvSpPr/>
            <p:nvPr/>
          </p:nvSpPr>
          <p:spPr bwMode="auto">
            <a:xfrm>
              <a:off x="4440928" y="4826529"/>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01" name="Groupe 100"/>
            <p:cNvGrpSpPr/>
            <p:nvPr/>
          </p:nvGrpSpPr>
          <p:grpSpPr>
            <a:xfrm>
              <a:off x="1971072" y="4703899"/>
              <a:ext cx="45720" cy="308156"/>
              <a:chOff x="3173730" y="4126150"/>
              <a:chExt cx="45720" cy="387985"/>
            </a:xfrm>
            <a:solidFill>
              <a:srgbClr val="FF6600"/>
            </a:solidFill>
          </p:grpSpPr>
          <p:cxnSp>
            <p:nvCxnSpPr>
              <p:cNvPr id="102" name="Connecteur droit 101"/>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03" name="Connecteur droit 102"/>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04" name="Connecteur droit 103"/>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grpSp>
          <p:nvGrpSpPr>
            <p:cNvPr id="105" name="Groupe 104"/>
            <p:cNvGrpSpPr/>
            <p:nvPr/>
          </p:nvGrpSpPr>
          <p:grpSpPr>
            <a:xfrm>
              <a:off x="4447572" y="4550623"/>
              <a:ext cx="45720" cy="598591"/>
              <a:chOff x="3173730" y="4126150"/>
              <a:chExt cx="45720" cy="387985"/>
            </a:xfrm>
            <a:solidFill>
              <a:srgbClr val="FF6600"/>
            </a:solidFill>
          </p:grpSpPr>
          <p:cxnSp>
            <p:nvCxnSpPr>
              <p:cNvPr id="106" name="Connecteur droit 105"/>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07" name="Connecteur droit 106"/>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08" name="Connecteur droit 107"/>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sp>
          <p:nvSpPr>
            <p:cNvPr id="109" name="Ellipse 108"/>
            <p:cNvSpPr/>
            <p:nvPr/>
          </p:nvSpPr>
          <p:spPr bwMode="auto">
            <a:xfrm>
              <a:off x="5256711" y="4319910"/>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10" name="Groupe 109"/>
            <p:cNvGrpSpPr/>
            <p:nvPr/>
          </p:nvGrpSpPr>
          <p:grpSpPr>
            <a:xfrm>
              <a:off x="5263355" y="4099007"/>
              <a:ext cx="52364" cy="474898"/>
              <a:chOff x="3173730" y="4126150"/>
              <a:chExt cx="45720" cy="387985"/>
            </a:xfrm>
            <a:solidFill>
              <a:srgbClr val="FF6600"/>
            </a:solidFill>
          </p:grpSpPr>
          <p:cxnSp>
            <p:nvCxnSpPr>
              <p:cNvPr id="111" name="Connecteur droit 110"/>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12" name="Connecteur droit 111"/>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13" name="Connecteur droit 112"/>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sp>
          <p:nvSpPr>
            <p:cNvPr id="114" name="Ellipse 113"/>
            <p:cNvSpPr/>
            <p:nvPr/>
          </p:nvSpPr>
          <p:spPr bwMode="auto">
            <a:xfrm>
              <a:off x="6086848" y="4767521"/>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15" name="Groupe 114"/>
            <p:cNvGrpSpPr/>
            <p:nvPr/>
          </p:nvGrpSpPr>
          <p:grpSpPr>
            <a:xfrm>
              <a:off x="6093492" y="4703900"/>
              <a:ext cx="45719" cy="220132"/>
              <a:chOff x="3173730" y="4126150"/>
              <a:chExt cx="45720" cy="387985"/>
            </a:xfrm>
            <a:solidFill>
              <a:srgbClr val="FF6600"/>
            </a:solidFill>
          </p:grpSpPr>
          <p:cxnSp>
            <p:nvCxnSpPr>
              <p:cNvPr id="116" name="Connecteur droit 115"/>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17" name="Connecteur droit 116"/>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18" name="Connecteur droit 117"/>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sp>
          <p:nvSpPr>
            <p:cNvPr id="119" name="Ellipse 118"/>
            <p:cNvSpPr/>
            <p:nvPr/>
          </p:nvSpPr>
          <p:spPr bwMode="auto">
            <a:xfrm>
              <a:off x="6909808" y="5528392"/>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20" name="Groupe 119"/>
            <p:cNvGrpSpPr/>
            <p:nvPr/>
          </p:nvGrpSpPr>
          <p:grpSpPr>
            <a:xfrm>
              <a:off x="6916452" y="5463540"/>
              <a:ext cx="45719" cy="181851"/>
              <a:chOff x="3173730" y="4126150"/>
              <a:chExt cx="45720" cy="387985"/>
            </a:xfrm>
            <a:solidFill>
              <a:srgbClr val="FF6600"/>
            </a:solidFill>
          </p:grpSpPr>
          <p:cxnSp>
            <p:nvCxnSpPr>
              <p:cNvPr id="121" name="Connecteur droit 120"/>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22" name="Connecteur droit 121"/>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23" name="Connecteur droit 122"/>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cxnSp>
          <p:nvCxnSpPr>
            <p:cNvPr id="124" name="Connecteur droit 123"/>
            <p:cNvCxnSpPr/>
            <p:nvPr/>
          </p:nvCxnSpPr>
          <p:spPr bwMode="auto">
            <a:xfrm>
              <a:off x="2529782" y="2074706"/>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cxnSp>
          <p:nvCxnSpPr>
            <p:cNvPr id="125" name="Connecteur droit 124"/>
            <p:cNvCxnSpPr/>
            <p:nvPr/>
          </p:nvCxnSpPr>
          <p:spPr bwMode="auto">
            <a:xfrm>
              <a:off x="3364934" y="2102982"/>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cxnSp>
          <p:nvCxnSpPr>
            <p:cNvPr id="126" name="Connecteur droit 125"/>
            <p:cNvCxnSpPr/>
            <p:nvPr/>
          </p:nvCxnSpPr>
          <p:spPr bwMode="auto">
            <a:xfrm>
              <a:off x="4181798" y="2112970"/>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cxnSp>
          <p:nvCxnSpPr>
            <p:cNvPr id="127" name="Connecteur droit 126"/>
            <p:cNvCxnSpPr/>
            <p:nvPr/>
          </p:nvCxnSpPr>
          <p:spPr bwMode="auto">
            <a:xfrm>
              <a:off x="5010854" y="2270207"/>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cxnSp>
          <p:nvCxnSpPr>
            <p:cNvPr id="128" name="Connecteur droit 127"/>
            <p:cNvCxnSpPr/>
            <p:nvPr/>
          </p:nvCxnSpPr>
          <p:spPr bwMode="auto">
            <a:xfrm>
              <a:off x="5815526" y="2320927"/>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cxnSp>
          <p:nvCxnSpPr>
            <p:cNvPr id="129" name="Connecteur droit 128"/>
            <p:cNvCxnSpPr/>
            <p:nvPr/>
          </p:nvCxnSpPr>
          <p:spPr bwMode="auto">
            <a:xfrm>
              <a:off x="6650678" y="2373076"/>
              <a:ext cx="0" cy="3657600"/>
            </a:xfrm>
            <a:prstGeom prst="line">
              <a:avLst/>
            </a:prstGeom>
            <a:solidFill>
              <a:schemeClr val="accent1"/>
            </a:solidFill>
            <a:ln w="12700" cap="flat" cmpd="sng" algn="ctr">
              <a:solidFill>
                <a:schemeClr val="bg1">
                  <a:lumMod val="65000"/>
                </a:schemeClr>
              </a:solidFill>
              <a:prstDash val="solid"/>
              <a:round/>
              <a:headEnd type="none" w="med" len="med"/>
              <a:tailEnd type="none" w="med" len="med"/>
            </a:ln>
            <a:effectLst/>
          </p:spPr>
        </p:cxnSp>
        <p:sp>
          <p:nvSpPr>
            <p:cNvPr id="130" name="ZoneTexte 129"/>
            <p:cNvSpPr txBox="1"/>
            <p:nvPr/>
          </p:nvSpPr>
          <p:spPr>
            <a:xfrm>
              <a:off x="1740769" y="5891612"/>
              <a:ext cx="804878" cy="461665"/>
            </a:xfrm>
            <a:prstGeom prst="rect">
              <a:avLst/>
            </a:prstGeom>
            <a:noFill/>
          </p:spPr>
          <p:txBody>
            <a:bodyPr wrap="none" rtlCol="0">
              <a:spAutoFit/>
            </a:bodyPr>
            <a:lstStyle/>
            <a:p>
              <a:pPr algn="ctr"/>
              <a:r>
                <a:rPr lang="fr-FR" sz="1200" b="1" dirty="0"/>
                <a:t>- 19,1</a:t>
              </a:r>
            </a:p>
            <a:p>
              <a:pPr algn="ctr"/>
              <a:r>
                <a:rPr lang="fr-FR" sz="1200" b="1" dirty="0"/>
                <a:t>(&lt; 0,001)</a:t>
              </a:r>
            </a:p>
          </p:txBody>
        </p:sp>
        <p:sp>
          <p:nvSpPr>
            <p:cNvPr id="131" name="ZoneTexte 130"/>
            <p:cNvSpPr txBox="1"/>
            <p:nvPr/>
          </p:nvSpPr>
          <p:spPr>
            <a:xfrm>
              <a:off x="2558560" y="5891612"/>
              <a:ext cx="804878" cy="461665"/>
            </a:xfrm>
            <a:prstGeom prst="rect">
              <a:avLst/>
            </a:prstGeom>
            <a:noFill/>
          </p:spPr>
          <p:txBody>
            <a:bodyPr wrap="none" rtlCol="0">
              <a:spAutoFit/>
            </a:bodyPr>
            <a:lstStyle/>
            <a:p>
              <a:pPr algn="ctr"/>
              <a:r>
                <a:rPr lang="fr-FR" sz="1200" b="1" dirty="0"/>
                <a:t>- 11,6</a:t>
              </a:r>
            </a:p>
            <a:p>
              <a:pPr algn="ctr"/>
              <a:r>
                <a:rPr lang="fr-FR" sz="1200" b="1" dirty="0"/>
                <a:t>(&lt; 0,001)</a:t>
              </a:r>
            </a:p>
          </p:txBody>
        </p:sp>
        <p:sp>
          <p:nvSpPr>
            <p:cNvPr id="132" name="ZoneTexte 131"/>
            <p:cNvSpPr txBox="1"/>
            <p:nvPr/>
          </p:nvSpPr>
          <p:spPr>
            <a:xfrm>
              <a:off x="3478148" y="5891612"/>
              <a:ext cx="586669" cy="461665"/>
            </a:xfrm>
            <a:prstGeom prst="rect">
              <a:avLst/>
            </a:prstGeom>
            <a:noFill/>
          </p:spPr>
          <p:txBody>
            <a:bodyPr wrap="none" rtlCol="0">
              <a:spAutoFit/>
            </a:bodyPr>
            <a:lstStyle/>
            <a:p>
              <a:pPr algn="ctr"/>
              <a:r>
                <a:rPr lang="fr-FR" sz="1200" dirty="0"/>
                <a:t>- 2,5</a:t>
              </a:r>
            </a:p>
            <a:p>
              <a:pPr algn="ctr"/>
              <a:r>
                <a:rPr lang="fr-FR" sz="1200" dirty="0"/>
                <a:t>(0,51)</a:t>
              </a:r>
            </a:p>
          </p:txBody>
        </p:sp>
        <p:sp>
          <p:nvSpPr>
            <p:cNvPr id="133" name="ZoneTexte 132"/>
            <p:cNvSpPr txBox="1"/>
            <p:nvPr/>
          </p:nvSpPr>
          <p:spPr>
            <a:xfrm>
              <a:off x="4205184" y="5891612"/>
              <a:ext cx="803426" cy="461665"/>
            </a:xfrm>
            <a:prstGeom prst="rect">
              <a:avLst/>
            </a:prstGeom>
            <a:noFill/>
          </p:spPr>
          <p:txBody>
            <a:bodyPr wrap="none" rtlCol="0">
              <a:spAutoFit/>
            </a:bodyPr>
            <a:lstStyle/>
            <a:p>
              <a:pPr algn="ctr"/>
              <a:r>
                <a:rPr lang="fr-FR" sz="1200" b="1" dirty="0"/>
                <a:t>- 14,6</a:t>
              </a:r>
            </a:p>
            <a:p>
              <a:pPr algn="ctr"/>
              <a:r>
                <a:rPr lang="fr-FR" sz="1200" b="1" dirty="0"/>
                <a:t>(&lt; 0,001)</a:t>
              </a:r>
            </a:p>
          </p:txBody>
        </p:sp>
        <p:sp>
          <p:nvSpPr>
            <p:cNvPr id="134" name="ZoneTexte 133"/>
            <p:cNvSpPr txBox="1"/>
            <p:nvPr/>
          </p:nvSpPr>
          <p:spPr>
            <a:xfrm>
              <a:off x="5135657" y="5891612"/>
              <a:ext cx="575248" cy="461665"/>
            </a:xfrm>
            <a:prstGeom prst="rect">
              <a:avLst/>
            </a:prstGeom>
            <a:noFill/>
          </p:spPr>
          <p:txBody>
            <a:bodyPr wrap="none" rtlCol="0">
              <a:spAutoFit/>
            </a:bodyPr>
            <a:lstStyle/>
            <a:p>
              <a:pPr algn="ctr"/>
              <a:r>
                <a:rPr lang="fr-FR" sz="1200" dirty="0"/>
                <a:t>- 3,8</a:t>
              </a:r>
            </a:p>
            <a:p>
              <a:pPr algn="ctr"/>
              <a:r>
                <a:rPr lang="fr-FR" sz="1200" dirty="0"/>
                <a:t>(0,11)</a:t>
              </a:r>
            </a:p>
          </p:txBody>
        </p:sp>
        <p:sp>
          <p:nvSpPr>
            <p:cNvPr id="135" name="ZoneTexte 134"/>
            <p:cNvSpPr txBox="1"/>
            <p:nvPr/>
          </p:nvSpPr>
          <p:spPr>
            <a:xfrm>
              <a:off x="5857468" y="5891612"/>
              <a:ext cx="803426" cy="461665"/>
            </a:xfrm>
            <a:prstGeom prst="rect">
              <a:avLst/>
            </a:prstGeom>
            <a:noFill/>
          </p:spPr>
          <p:txBody>
            <a:bodyPr wrap="none" rtlCol="0">
              <a:spAutoFit/>
            </a:bodyPr>
            <a:lstStyle/>
            <a:p>
              <a:pPr algn="ctr"/>
              <a:r>
                <a:rPr lang="fr-FR" sz="1200" b="1" dirty="0"/>
                <a:t>- 11,9</a:t>
              </a:r>
            </a:p>
            <a:p>
              <a:pPr algn="ctr"/>
              <a:r>
                <a:rPr lang="fr-FR" sz="1200" b="1" dirty="0"/>
                <a:t>(&lt; 0,001)</a:t>
              </a:r>
            </a:p>
          </p:txBody>
        </p:sp>
        <p:sp>
          <p:nvSpPr>
            <p:cNvPr id="136" name="ZoneTexte 135"/>
            <p:cNvSpPr txBox="1"/>
            <p:nvPr/>
          </p:nvSpPr>
          <p:spPr>
            <a:xfrm>
              <a:off x="6692905" y="5891612"/>
              <a:ext cx="803426" cy="461665"/>
            </a:xfrm>
            <a:prstGeom prst="rect">
              <a:avLst/>
            </a:prstGeom>
            <a:noFill/>
          </p:spPr>
          <p:txBody>
            <a:bodyPr wrap="none" rtlCol="0">
              <a:spAutoFit/>
            </a:bodyPr>
            <a:lstStyle/>
            <a:p>
              <a:pPr algn="ctr"/>
              <a:r>
                <a:rPr lang="fr-FR" sz="1200" b="1" dirty="0"/>
                <a:t>- 21,4</a:t>
              </a:r>
            </a:p>
            <a:p>
              <a:pPr algn="ctr"/>
              <a:r>
                <a:rPr lang="fr-FR" sz="1200" b="1" dirty="0"/>
                <a:t>(&lt; 0,001)</a:t>
              </a:r>
            </a:p>
          </p:txBody>
        </p:sp>
        <p:sp>
          <p:nvSpPr>
            <p:cNvPr id="137" name="ZoneTexte 136"/>
            <p:cNvSpPr txBox="1"/>
            <p:nvPr/>
          </p:nvSpPr>
          <p:spPr>
            <a:xfrm>
              <a:off x="7416611" y="2549474"/>
              <a:ext cx="1258903" cy="307777"/>
            </a:xfrm>
            <a:prstGeom prst="rect">
              <a:avLst/>
            </a:prstGeom>
            <a:noFill/>
          </p:spPr>
          <p:txBody>
            <a:bodyPr wrap="none" rtlCol="0">
              <a:spAutoFit/>
            </a:bodyPr>
            <a:lstStyle/>
            <a:p>
              <a:r>
                <a:rPr lang="fr-FR" sz="1400" b="1" dirty="0"/>
                <a:t>ARV différés</a:t>
              </a:r>
            </a:p>
          </p:txBody>
        </p:sp>
        <p:sp>
          <p:nvSpPr>
            <p:cNvPr id="138" name="ZoneTexte 137"/>
            <p:cNvSpPr txBox="1"/>
            <p:nvPr/>
          </p:nvSpPr>
          <p:spPr>
            <a:xfrm>
              <a:off x="7421501" y="2837342"/>
              <a:ext cx="1498402" cy="307777"/>
            </a:xfrm>
            <a:prstGeom prst="rect">
              <a:avLst/>
            </a:prstGeom>
            <a:noFill/>
          </p:spPr>
          <p:txBody>
            <a:bodyPr wrap="none" rtlCol="0">
              <a:spAutoFit/>
            </a:bodyPr>
            <a:lstStyle/>
            <a:p>
              <a:r>
                <a:rPr lang="fr-FR" sz="1400" b="1" dirty="0"/>
                <a:t>ARV immédiats</a:t>
              </a:r>
            </a:p>
          </p:txBody>
        </p:sp>
        <p:sp>
          <p:nvSpPr>
            <p:cNvPr id="100" name="Rectangle 99"/>
            <p:cNvSpPr/>
            <p:nvPr/>
          </p:nvSpPr>
          <p:spPr bwMode="auto">
            <a:xfrm>
              <a:off x="7276588" y="2648495"/>
              <a:ext cx="131471" cy="131471"/>
            </a:xfrm>
            <a:prstGeom prst="rect">
              <a:avLst/>
            </a:prstGeom>
            <a:solidFill>
              <a:srgbClr val="00FFFF"/>
            </a:solidFill>
            <a:ln w="9525" cap="flat" cmpd="sng" algn="ctr">
              <a:solidFill>
                <a:srgbClr val="00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200">
                <a:solidFill>
                  <a:schemeClr val="bg1"/>
                </a:solidFill>
              </a:endParaRPr>
            </a:p>
          </p:txBody>
        </p:sp>
        <p:sp>
          <p:nvSpPr>
            <p:cNvPr id="139" name="Ellipse 138"/>
            <p:cNvSpPr/>
            <p:nvPr/>
          </p:nvSpPr>
          <p:spPr bwMode="auto">
            <a:xfrm>
              <a:off x="7276588" y="2933444"/>
              <a:ext cx="138500" cy="138500"/>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200">
                <a:solidFill>
                  <a:schemeClr val="bg1"/>
                </a:solidFill>
              </a:endParaRPr>
            </a:p>
          </p:txBody>
        </p:sp>
        <p:sp>
          <p:nvSpPr>
            <p:cNvPr id="141" name="ZoneTexte 140"/>
            <p:cNvSpPr txBox="1"/>
            <p:nvPr/>
          </p:nvSpPr>
          <p:spPr>
            <a:xfrm>
              <a:off x="157832" y="5877609"/>
              <a:ext cx="1501658" cy="646331"/>
            </a:xfrm>
            <a:prstGeom prst="rect">
              <a:avLst/>
            </a:prstGeom>
            <a:noFill/>
          </p:spPr>
          <p:txBody>
            <a:bodyPr wrap="none" rtlCol="0">
              <a:spAutoFit/>
            </a:bodyPr>
            <a:lstStyle/>
            <a:p>
              <a:r>
                <a:rPr lang="fr-FR" sz="1200" b="1" dirty="0"/>
                <a:t>% de la différence</a:t>
              </a:r>
              <a:br>
                <a:rPr lang="fr-FR" sz="1200" b="1" dirty="0"/>
              </a:br>
              <a:r>
                <a:rPr lang="fr-FR" sz="1200" b="1" dirty="0"/>
                <a:t>immédiat – différé</a:t>
              </a:r>
            </a:p>
            <a:p>
              <a:pPr algn="ctr"/>
              <a:r>
                <a:rPr lang="fr-FR" sz="1200" b="1" dirty="0"/>
                <a:t>(p)</a:t>
              </a:r>
            </a:p>
          </p:txBody>
        </p:sp>
        <p:sp>
          <p:nvSpPr>
            <p:cNvPr id="142" name="Ellipse 141"/>
            <p:cNvSpPr/>
            <p:nvPr/>
          </p:nvSpPr>
          <p:spPr bwMode="auto">
            <a:xfrm>
              <a:off x="3596293" y="3455911"/>
              <a:ext cx="59008" cy="59008"/>
            </a:xfrm>
            <a:prstGeom prst="ellipse">
              <a:avLst/>
            </a:prstGeom>
            <a:solidFill>
              <a:srgbClr val="FF6600"/>
            </a:solidFill>
            <a:ln w="9525" cap="flat" cmpd="sng" algn="ctr">
              <a:solidFill>
                <a:srgbClr val="FF66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43" name="Groupe 142"/>
            <p:cNvGrpSpPr/>
            <p:nvPr/>
          </p:nvGrpSpPr>
          <p:grpSpPr>
            <a:xfrm>
              <a:off x="3602937" y="3085071"/>
              <a:ext cx="45719" cy="776364"/>
              <a:chOff x="3173730" y="4126150"/>
              <a:chExt cx="45720" cy="387985"/>
            </a:xfrm>
            <a:solidFill>
              <a:srgbClr val="FF6600"/>
            </a:solidFill>
          </p:grpSpPr>
          <p:cxnSp>
            <p:nvCxnSpPr>
              <p:cNvPr id="144" name="Connecteur droit 143"/>
              <p:cNvCxnSpPr/>
              <p:nvPr/>
            </p:nvCxnSpPr>
            <p:spPr bwMode="auto">
              <a:xfrm>
                <a:off x="3194685" y="4126150"/>
                <a:ext cx="0" cy="387985"/>
              </a:xfrm>
              <a:prstGeom prst="line">
                <a:avLst/>
              </a:prstGeom>
              <a:grpFill/>
              <a:ln w="19050" cap="flat" cmpd="sng" algn="ctr">
                <a:solidFill>
                  <a:srgbClr val="FF6600"/>
                </a:solidFill>
                <a:prstDash val="solid"/>
                <a:round/>
                <a:headEnd type="none" w="med" len="med"/>
                <a:tailEnd type="none" w="med" len="med"/>
              </a:ln>
              <a:effectLst/>
            </p:spPr>
          </p:cxnSp>
          <p:cxnSp>
            <p:nvCxnSpPr>
              <p:cNvPr id="145" name="Connecteur droit 144"/>
              <p:cNvCxnSpPr/>
              <p:nvPr/>
            </p:nvCxnSpPr>
            <p:spPr bwMode="auto">
              <a:xfrm>
                <a:off x="3173730" y="4126150"/>
                <a:ext cx="45720" cy="0"/>
              </a:xfrm>
              <a:prstGeom prst="line">
                <a:avLst/>
              </a:prstGeom>
              <a:grpFill/>
              <a:ln w="19050" cap="flat" cmpd="sng" algn="ctr">
                <a:solidFill>
                  <a:srgbClr val="FF6600"/>
                </a:solidFill>
                <a:prstDash val="solid"/>
                <a:round/>
                <a:headEnd type="none" w="med" len="med"/>
                <a:tailEnd type="none" w="med" len="med"/>
              </a:ln>
              <a:effectLst/>
            </p:spPr>
          </p:cxnSp>
          <p:cxnSp>
            <p:nvCxnSpPr>
              <p:cNvPr id="146" name="Connecteur droit 145"/>
              <p:cNvCxnSpPr/>
              <p:nvPr/>
            </p:nvCxnSpPr>
            <p:spPr bwMode="auto">
              <a:xfrm>
                <a:off x="3173730" y="4514135"/>
                <a:ext cx="45720" cy="0"/>
              </a:xfrm>
              <a:prstGeom prst="line">
                <a:avLst/>
              </a:prstGeom>
              <a:grpFill/>
              <a:ln w="19050" cap="flat" cmpd="sng" algn="ctr">
                <a:solidFill>
                  <a:srgbClr val="FF6600"/>
                </a:solidFill>
                <a:prstDash val="solid"/>
                <a:round/>
                <a:headEnd type="none" w="med" len="med"/>
                <a:tailEnd type="none" w="med" len="med"/>
              </a:ln>
              <a:effectLst/>
            </p:spPr>
          </p:cxnSp>
        </p:grpSp>
      </p:grpSp>
      <p:sp>
        <p:nvSpPr>
          <p:cNvPr id="140" name="Rectangle 2"/>
          <p:cNvSpPr>
            <a:spLocks noGrp="1" noChangeArrowheads="1"/>
          </p:cNvSpPr>
          <p:nvPr>
            <p:ph type="title"/>
          </p:nvPr>
        </p:nvSpPr>
        <p:spPr>
          <a:xfrm>
            <a:off x="1427731" y="115888"/>
            <a:ext cx="7643244" cy="936625"/>
          </a:xfrm>
        </p:spPr>
        <p:txBody>
          <a:bodyPr/>
          <a:lstStyle/>
          <a:p>
            <a:pPr eaLnBrk="1" hangingPunct="1">
              <a:defRPr/>
            </a:pPr>
            <a:r>
              <a:rPr lang="fr-FR" sz="2600" dirty="0"/>
              <a:t>Effet de l'introduction d'un traitement ARV sur l'inflammation et la coagulation : essai START (1)</a:t>
            </a:r>
          </a:p>
        </p:txBody>
      </p:sp>
      <p:sp>
        <p:nvSpPr>
          <p:cNvPr id="147" name="ZoneTexte 14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168</a:t>
            </a:r>
          </a:p>
        </p:txBody>
      </p:sp>
    </p:spTree>
    <p:extLst>
      <p:ext uri="{BB962C8B-B14F-4D97-AF65-F5344CB8AC3E}">
        <p14:creationId xmlns:p14="http://schemas.microsoft.com/office/powerpoint/2010/main" val="138511301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Baker J, CROI 2017, Abs. 608</a:t>
            </a:r>
          </a:p>
        </p:txBody>
      </p:sp>
      <p:sp>
        <p:nvSpPr>
          <p:cNvPr id="3" name="Espace réservé du contenu 2"/>
          <p:cNvSpPr>
            <a:spLocks noGrp="1"/>
          </p:cNvSpPr>
          <p:nvPr>
            <p:ph idx="1"/>
          </p:nvPr>
        </p:nvSpPr>
        <p:spPr>
          <a:xfrm>
            <a:off x="187036" y="1132222"/>
            <a:ext cx="8777577" cy="5111750"/>
          </a:xfrm>
        </p:spPr>
        <p:txBody>
          <a:bodyPr/>
          <a:lstStyle/>
          <a:p>
            <a:r>
              <a:rPr lang="fr-FR" sz="1800" dirty="0"/>
              <a:t>Chez les patients inclus dans l’essai START (CD4 &gt; 500/mm</a:t>
            </a:r>
            <a:r>
              <a:rPr lang="fr-FR" sz="1800" baseline="30000" dirty="0"/>
              <a:t>3</a:t>
            </a:r>
            <a:r>
              <a:rPr lang="fr-FR" sz="1800" dirty="0"/>
              <a:t>), les facteurs indépendamment associés à des valeurs élevées des biomarqueurs de l'inflammation ou de la coagulation à l'inclusion étaient : âge, sexe féminin, IMC, tabagisme, CD4 plus élevés, rapport CD4/CD8 plus bas et CV VIH plus élevée</a:t>
            </a:r>
            <a:r>
              <a:rPr lang="fr-FR" sz="1600" dirty="0"/>
              <a:t/>
            </a:r>
            <a:br>
              <a:rPr lang="fr-FR" sz="1600" dirty="0"/>
            </a:br>
            <a:endParaRPr lang="fr-FR" sz="1050" dirty="0"/>
          </a:p>
          <a:p>
            <a:r>
              <a:rPr lang="fr-FR" sz="1800" dirty="0"/>
              <a:t>L'introduction des ARV dans le bras traitement immédiat entrainait une baisse de 12 à 21 % à M8 des marqueurs inflammatoires, de la coagulation et de </a:t>
            </a:r>
            <a:r>
              <a:rPr lang="fr-FR" sz="1800" dirty="0" err="1"/>
              <a:t>vasculopathie</a:t>
            </a:r>
            <a:r>
              <a:rPr lang="fr-FR" sz="1800" dirty="0"/>
              <a:t> (D-dimères, IL-6, SAA, </a:t>
            </a:r>
            <a:r>
              <a:rPr lang="fr-FR" sz="1800" dirty="0" err="1"/>
              <a:t>sICAM</a:t>
            </a:r>
            <a:r>
              <a:rPr lang="fr-FR" sz="1800" dirty="0"/>
              <a:t> et </a:t>
            </a:r>
            <a:r>
              <a:rPr lang="fr-FR" sz="1800" dirty="0" err="1"/>
              <a:t>sVCAM</a:t>
            </a:r>
            <a:r>
              <a:rPr lang="fr-FR" sz="1800" dirty="0"/>
              <a:t>) par rapport aux patients du bras traitement différé</a:t>
            </a:r>
            <a:br>
              <a:rPr lang="fr-FR" sz="1800" dirty="0"/>
            </a:br>
            <a:endParaRPr lang="fr-FR" sz="1050" dirty="0"/>
          </a:p>
          <a:p>
            <a:r>
              <a:rPr lang="fr-FR" sz="1800" dirty="0"/>
              <a:t>Le sexe masculin, une CV VIH élevée et un rapport CD4/CD8 bas étaient indépendamment associés à une amélioration plus importante des D-dimères, </a:t>
            </a:r>
            <a:br>
              <a:rPr lang="fr-FR" sz="1800" dirty="0"/>
            </a:br>
            <a:r>
              <a:rPr lang="fr-FR" sz="1800" dirty="0"/>
              <a:t>IL-6, </a:t>
            </a:r>
            <a:r>
              <a:rPr lang="fr-FR" sz="1800" dirty="0" err="1"/>
              <a:t>hsCRP</a:t>
            </a:r>
            <a:r>
              <a:rPr lang="fr-FR" sz="1800" dirty="0"/>
              <a:t>, </a:t>
            </a:r>
            <a:r>
              <a:rPr lang="fr-FR" sz="1800" dirty="0" err="1"/>
              <a:t>sICAM</a:t>
            </a:r>
            <a:r>
              <a:rPr lang="fr-FR" sz="1800" dirty="0"/>
              <a:t> et </a:t>
            </a:r>
            <a:r>
              <a:rPr lang="fr-FR" sz="1800" dirty="0" err="1"/>
              <a:t>sVCAM</a:t>
            </a:r>
            <a:r>
              <a:rPr lang="fr-FR" sz="1800" dirty="0"/>
              <a:t> dans le groupe ARV immédiat par rapport au groupe ARV différé</a:t>
            </a:r>
          </a:p>
          <a:p>
            <a:endParaRPr lang="fr-FR" sz="1050" dirty="0"/>
          </a:p>
          <a:p>
            <a:r>
              <a:rPr lang="fr-FR" sz="2000" b="1" dirty="0">
                <a:solidFill>
                  <a:srgbClr val="0070C0"/>
                </a:solidFill>
                <a:latin typeface="+mj-lt"/>
                <a:cs typeface="Calibri"/>
              </a:rPr>
              <a:t>Conclusions : </a:t>
            </a:r>
          </a:p>
          <a:p>
            <a:pPr lvl="1"/>
            <a:r>
              <a:rPr lang="fr-FR" sz="1700" dirty="0"/>
              <a:t>L’initiation précoce des ARV réduit les biomarqueurs de l’inflammation et de la coagulation </a:t>
            </a:r>
          </a:p>
          <a:p>
            <a:pPr lvl="1"/>
            <a:r>
              <a:rPr lang="fr-FR" sz="1700" dirty="0"/>
              <a:t>Au-delà d’une CV élevée, le rapport CD4/CD8 pourrait être un marqueur simple pour identifier les patients conservant sous traitement ARV une inflammation persistante et une activation des facteurs de la coagulation</a:t>
            </a:r>
          </a:p>
        </p:txBody>
      </p:sp>
      <p:sp>
        <p:nvSpPr>
          <p:cNvPr id="6" name="Rectangle 2"/>
          <p:cNvSpPr>
            <a:spLocks noGrp="1" noChangeArrowheads="1"/>
          </p:cNvSpPr>
          <p:nvPr>
            <p:ph type="title"/>
          </p:nvPr>
        </p:nvSpPr>
        <p:spPr>
          <a:xfrm>
            <a:off x="1427731" y="115888"/>
            <a:ext cx="7643244" cy="936625"/>
          </a:xfrm>
        </p:spPr>
        <p:txBody>
          <a:bodyPr/>
          <a:lstStyle/>
          <a:p>
            <a:pPr eaLnBrk="1" hangingPunct="1">
              <a:defRPr/>
            </a:pPr>
            <a:r>
              <a:rPr lang="fr-FR" sz="2600" dirty="0"/>
              <a:t>Effet de l'introduction d'un traitement ARV sur l'inflammation et la coagulation : essai START (2)</a:t>
            </a:r>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169</a:t>
            </a:r>
          </a:p>
        </p:txBody>
      </p:sp>
    </p:spTree>
    <p:extLst>
      <p:ext uri="{BB962C8B-B14F-4D97-AF65-F5344CB8AC3E}">
        <p14:creationId xmlns:p14="http://schemas.microsoft.com/office/powerpoint/2010/main" val="130628302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sz="2600" dirty="0"/>
              <a:t>Canakinumab, </a:t>
            </a:r>
            <a:r>
              <a:rPr lang="fr-FR" sz="2600" dirty="0"/>
              <a:t>inhibiteur</a:t>
            </a:r>
            <a:r>
              <a:rPr lang="en-US" sz="2600" dirty="0"/>
              <a:t> de l'IL-1</a:t>
            </a:r>
            <a:r>
              <a:rPr lang="el-GR" sz="2600" dirty="0"/>
              <a:t>β</a:t>
            </a:r>
            <a:r>
              <a:rPr lang="fr-FR" sz="2600" dirty="0"/>
              <a:t>, chez des patients VIH à haut risque cardiovasculaire (1)</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Hsue</a:t>
            </a:r>
            <a:r>
              <a:rPr lang="en-GB" sz="1200" i="1" dirty="0">
                <a:solidFill>
                  <a:srgbClr val="0070C0"/>
                </a:solidFill>
              </a:rPr>
              <a:t> P, CROI 2017, Abs. 126</a:t>
            </a:r>
          </a:p>
        </p:txBody>
      </p:sp>
      <p:sp>
        <p:nvSpPr>
          <p:cNvPr id="4" name="Espace réservé du contenu 3"/>
          <p:cNvSpPr>
            <a:spLocks noGrp="1"/>
          </p:cNvSpPr>
          <p:nvPr>
            <p:ph idx="1"/>
          </p:nvPr>
        </p:nvSpPr>
        <p:spPr>
          <a:xfrm>
            <a:off x="235974" y="1341438"/>
            <a:ext cx="8728639" cy="5111750"/>
          </a:xfrm>
        </p:spPr>
        <p:txBody>
          <a:bodyPr/>
          <a:lstStyle/>
          <a:p>
            <a:r>
              <a:rPr lang="fr-FR" sz="2000" b="1" dirty="0">
                <a:solidFill>
                  <a:srgbClr val="0070C0"/>
                </a:solidFill>
              </a:rPr>
              <a:t>Objectifs étude pilote</a:t>
            </a:r>
          </a:p>
          <a:p>
            <a:pPr lvl="1"/>
            <a:r>
              <a:rPr lang="fr-FR" sz="1800" dirty="0"/>
              <a:t>Evaluer la tolérance de </a:t>
            </a:r>
            <a:r>
              <a:rPr lang="fr-FR" sz="1800" dirty="0" err="1"/>
              <a:t>canakinumab</a:t>
            </a:r>
            <a:endParaRPr lang="fr-FR" sz="1800" dirty="0"/>
          </a:p>
          <a:p>
            <a:pPr lvl="1"/>
            <a:r>
              <a:rPr lang="fr-FR" sz="1800" dirty="0"/>
              <a:t>Evaluer l'impact de </a:t>
            </a:r>
            <a:r>
              <a:rPr lang="fr-FR" sz="1800" dirty="0" err="1"/>
              <a:t>canakinumab</a:t>
            </a:r>
            <a:r>
              <a:rPr lang="fr-FR" sz="1800" dirty="0"/>
              <a:t> sur </a:t>
            </a:r>
          </a:p>
          <a:p>
            <a:pPr lvl="2"/>
            <a:r>
              <a:rPr lang="fr-FR" sz="1600" dirty="0"/>
              <a:t>les marqueurs de l'inflammation et de l'activation immunitaire</a:t>
            </a:r>
          </a:p>
          <a:p>
            <a:pPr lvl="2"/>
            <a:r>
              <a:rPr lang="fr-FR" sz="1600" dirty="0"/>
              <a:t>l'inflammation artérielle par FDG-PEC/CT</a:t>
            </a:r>
          </a:p>
          <a:p>
            <a:pPr lvl="2"/>
            <a:r>
              <a:rPr lang="fr-FR" sz="1600" dirty="0"/>
              <a:t>la taille du réservoir cellulaire VIH</a:t>
            </a:r>
            <a:br>
              <a:rPr lang="fr-FR" sz="1600" dirty="0"/>
            </a:br>
            <a:endParaRPr lang="fr-FR" sz="1600" dirty="0"/>
          </a:p>
          <a:p>
            <a:r>
              <a:rPr lang="fr-FR" sz="2000" b="1" dirty="0">
                <a:solidFill>
                  <a:srgbClr val="0070C0"/>
                </a:solidFill>
              </a:rPr>
              <a:t>Schéma </a:t>
            </a:r>
          </a:p>
          <a:p>
            <a:pPr lvl="1"/>
            <a:r>
              <a:rPr lang="fr-FR" sz="1800" dirty="0"/>
              <a:t>VIH+ &gt; 40 ans, sous traitement ARV efficace, avec ≥ 1 FDR CV</a:t>
            </a:r>
          </a:p>
          <a:p>
            <a:pPr lvl="1"/>
            <a:r>
              <a:rPr lang="fr-FR" sz="1800" dirty="0"/>
              <a:t>Administration de </a:t>
            </a:r>
            <a:r>
              <a:rPr lang="fr-FR" sz="1800" dirty="0" err="1"/>
              <a:t>canakinumab</a:t>
            </a:r>
            <a:r>
              <a:rPr lang="fr-FR" sz="1800" dirty="0"/>
              <a:t> 150 mg SC 1 dose unique</a:t>
            </a:r>
          </a:p>
          <a:p>
            <a:pPr lvl="1"/>
            <a:r>
              <a:rPr lang="fr-FR" sz="1800" dirty="0"/>
              <a:t>Suivi biologique à S1, S2, S3, S4, S8 et S12</a:t>
            </a:r>
          </a:p>
          <a:p>
            <a:pPr lvl="1"/>
            <a:r>
              <a:rPr lang="fr-FR" sz="1800" dirty="0"/>
              <a:t>Marqueurs de l'inflammation et de l'activation immunitaire</a:t>
            </a:r>
          </a:p>
          <a:p>
            <a:pPr lvl="1"/>
            <a:r>
              <a:rPr lang="fr-FR" sz="1800" dirty="0"/>
              <a:t>FDG-PET/CT à J0 et S12</a:t>
            </a:r>
            <a:br>
              <a:rPr lang="fr-FR" sz="1800" dirty="0"/>
            </a:br>
            <a:endParaRPr lang="fr-FR" sz="1800" dirty="0"/>
          </a:p>
          <a:p>
            <a:r>
              <a:rPr lang="fr-FR" sz="2000" b="1" dirty="0">
                <a:solidFill>
                  <a:srgbClr val="0070C0"/>
                </a:solidFill>
              </a:rPr>
              <a:t>Patients évalués (n = 10)</a:t>
            </a:r>
          </a:p>
          <a:p>
            <a:pPr lvl="1"/>
            <a:r>
              <a:rPr lang="fr-FR" sz="1800" dirty="0"/>
              <a:t>Age moyen 59 ans, 9 hommes, 9 avec HTA, 9 sous statine</a:t>
            </a:r>
          </a:p>
          <a:p>
            <a:pPr lvl="1"/>
            <a:r>
              <a:rPr lang="fr-FR" sz="1800" dirty="0"/>
              <a:t>Durée médiane de l'infection par le VIH : 24 ans</a:t>
            </a:r>
          </a:p>
          <a:p>
            <a:pPr lvl="1"/>
            <a:r>
              <a:rPr lang="fr-FR" sz="1800" dirty="0"/>
              <a:t>Médiane CD4 : 638/mm</a:t>
            </a:r>
            <a:r>
              <a:rPr lang="fr-FR" sz="1800" baseline="30000" dirty="0"/>
              <a:t>3</a:t>
            </a:r>
          </a:p>
          <a:p>
            <a:pPr lvl="1"/>
            <a:endParaRPr lang="fr-FR" sz="2000" dirty="0"/>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170</a:t>
            </a:r>
          </a:p>
        </p:txBody>
      </p:sp>
    </p:spTree>
    <p:extLst>
      <p:ext uri="{BB962C8B-B14F-4D97-AF65-F5344CB8AC3E}">
        <p14:creationId xmlns:p14="http://schemas.microsoft.com/office/powerpoint/2010/main" val="8323568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Hsue</a:t>
            </a:r>
            <a:r>
              <a:rPr lang="en-GB" sz="1200" i="1" dirty="0">
                <a:solidFill>
                  <a:srgbClr val="0070C0"/>
                </a:solidFill>
              </a:rPr>
              <a:t> P, CROI 2017, Abs. 126</a:t>
            </a:r>
          </a:p>
        </p:txBody>
      </p:sp>
      <p:sp>
        <p:nvSpPr>
          <p:cNvPr id="2" name="Espace réservé du contenu 1"/>
          <p:cNvSpPr>
            <a:spLocks noGrp="1"/>
          </p:cNvSpPr>
          <p:nvPr>
            <p:ph idx="1"/>
          </p:nvPr>
        </p:nvSpPr>
        <p:spPr>
          <a:xfrm>
            <a:off x="245097" y="1610371"/>
            <a:ext cx="8064067" cy="4878912"/>
          </a:xfrm>
        </p:spPr>
        <p:txBody>
          <a:bodyPr/>
          <a:lstStyle/>
          <a:p>
            <a:pPr>
              <a:lnSpc>
                <a:spcPts val="2000"/>
              </a:lnSpc>
            </a:pPr>
            <a:r>
              <a:rPr lang="fr-FR" sz="1800" b="1" dirty="0">
                <a:solidFill>
                  <a:srgbClr val="0070C0"/>
                </a:solidFill>
              </a:rPr>
              <a:t>Tolérance biologique</a:t>
            </a:r>
          </a:p>
          <a:p>
            <a:pPr lvl="1">
              <a:lnSpc>
                <a:spcPts val="2000"/>
              </a:lnSpc>
            </a:pPr>
            <a:r>
              <a:rPr lang="fr-FR" sz="1600" dirty="0"/>
              <a:t>Diminution de 28 % des polynucléaires neutrophiles à S2 et S3, résolutive à S4</a:t>
            </a:r>
            <a:br>
              <a:rPr lang="fr-FR" sz="1600" dirty="0"/>
            </a:br>
            <a:endParaRPr lang="fr-FR" sz="1600" dirty="0"/>
          </a:p>
          <a:p>
            <a:pPr>
              <a:lnSpc>
                <a:spcPts val="2000"/>
              </a:lnSpc>
            </a:pPr>
            <a:r>
              <a:rPr lang="fr-FR" sz="1800" b="1" dirty="0" err="1">
                <a:solidFill>
                  <a:srgbClr val="0070C0"/>
                </a:solidFill>
              </a:rPr>
              <a:t>Immuno</a:t>
            </a:r>
            <a:r>
              <a:rPr lang="fr-FR" sz="1800" b="1" dirty="0">
                <a:solidFill>
                  <a:srgbClr val="0070C0"/>
                </a:solidFill>
              </a:rPr>
              <a:t>-virologie VIH</a:t>
            </a:r>
          </a:p>
          <a:p>
            <a:pPr lvl="1">
              <a:lnSpc>
                <a:spcPts val="2000"/>
              </a:lnSpc>
            </a:pPr>
            <a:r>
              <a:rPr lang="fr-FR" sz="1600" dirty="0"/>
              <a:t>Pas de modification des CD4 ni du rapport CD4/CD8</a:t>
            </a:r>
          </a:p>
          <a:p>
            <a:pPr lvl="1">
              <a:lnSpc>
                <a:spcPts val="2000"/>
              </a:lnSpc>
            </a:pPr>
            <a:r>
              <a:rPr lang="fr-FR" sz="1600" dirty="0"/>
              <a:t>Diminution de 17 % des CD8 à un seul point (S2)</a:t>
            </a:r>
          </a:p>
          <a:p>
            <a:pPr lvl="1">
              <a:lnSpc>
                <a:spcPts val="2000"/>
              </a:lnSpc>
            </a:pPr>
            <a:r>
              <a:rPr lang="fr-FR" sz="1600" dirty="0"/>
              <a:t>Pas de blip VIH (mesure du réservoir en cours)</a:t>
            </a:r>
          </a:p>
          <a:p>
            <a:pPr marL="457200" lvl="1" indent="0">
              <a:lnSpc>
                <a:spcPts val="2000"/>
              </a:lnSpc>
              <a:buNone/>
            </a:pPr>
            <a:endParaRPr lang="fr-FR" sz="1600" dirty="0"/>
          </a:p>
          <a:p>
            <a:pPr>
              <a:lnSpc>
                <a:spcPts val="2000"/>
              </a:lnSpc>
            </a:pPr>
            <a:r>
              <a:rPr lang="fr-FR" sz="1800" b="1" dirty="0">
                <a:solidFill>
                  <a:srgbClr val="0070C0"/>
                </a:solidFill>
              </a:rPr>
              <a:t>Marqueurs de l'inflammation</a:t>
            </a:r>
          </a:p>
          <a:p>
            <a:pPr lvl="1">
              <a:lnSpc>
                <a:spcPts val="2000"/>
              </a:lnSpc>
            </a:pPr>
            <a:r>
              <a:rPr lang="fr-FR" sz="1600" dirty="0"/>
              <a:t>Réduction de l'IL-6 de 24 % à S4 (p = 0,03) et 30 % à S8 (p = 0,003)</a:t>
            </a:r>
          </a:p>
          <a:p>
            <a:pPr lvl="1">
              <a:lnSpc>
                <a:spcPts val="2000"/>
              </a:lnSpc>
            </a:pPr>
            <a:r>
              <a:rPr lang="fr-FR" sz="1600" dirty="0"/>
              <a:t>Réduction de 41 % de la </a:t>
            </a:r>
            <a:r>
              <a:rPr lang="fr-FR" sz="1600" dirty="0" err="1"/>
              <a:t>CRPus</a:t>
            </a:r>
            <a:r>
              <a:rPr lang="fr-FR" sz="1600" dirty="0"/>
              <a:t> à S8 (p = 0,04)</a:t>
            </a:r>
          </a:p>
          <a:p>
            <a:pPr lvl="1">
              <a:lnSpc>
                <a:spcPts val="2000"/>
              </a:lnSpc>
            </a:pPr>
            <a:r>
              <a:rPr lang="fr-FR" sz="1600" dirty="0"/>
              <a:t>Réduction du CD163s de 9 % à S8 (p = 0,015)</a:t>
            </a:r>
            <a:br>
              <a:rPr lang="fr-FR" sz="1600" dirty="0"/>
            </a:br>
            <a:endParaRPr lang="fr-FR" sz="1600" b="1" dirty="0">
              <a:solidFill>
                <a:srgbClr val="0070C0"/>
              </a:solidFill>
            </a:endParaRPr>
          </a:p>
          <a:p>
            <a:pPr>
              <a:lnSpc>
                <a:spcPts val="2000"/>
              </a:lnSpc>
            </a:pPr>
            <a:r>
              <a:rPr lang="fr-FR" sz="1800" b="1" dirty="0">
                <a:solidFill>
                  <a:srgbClr val="0070C0"/>
                </a:solidFill>
              </a:rPr>
              <a:t>Marqueurs de l'activation immunitaire</a:t>
            </a:r>
          </a:p>
          <a:p>
            <a:pPr lvl="1">
              <a:lnSpc>
                <a:spcPts val="2000"/>
              </a:lnSpc>
            </a:pPr>
            <a:r>
              <a:rPr lang="fr-FR" sz="1600" dirty="0"/>
              <a:t>Pas de modification du phénotype d'activation des lymphocytes T</a:t>
            </a:r>
          </a:p>
          <a:p>
            <a:pPr lvl="1">
              <a:lnSpc>
                <a:spcPts val="2000"/>
              </a:lnSpc>
            </a:pPr>
            <a:endParaRPr lang="fr-FR" sz="1600" dirty="0"/>
          </a:p>
          <a:p>
            <a:pPr>
              <a:lnSpc>
                <a:spcPts val="2000"/>
              </a:lnSpc>
            </a:pPr>
            <a:r>
              <a:rPr lang="fr-FR" sz="1800" b="1" dirty="0">
                <a:solidFill>
                  <a:srgbClr val="0070C0"/>
                </a:solidFill>
              </a:rPr>
              <a:t>En FDG-PET/CT, réduction significative</a:t>
            </a:r>
          </a:p>
          <a:p>
            <a:pPr lvl="1">
              <a:lnSpc>
                <a:spcPts val="2000"/>
              </a:lnSpc>
            </a:pPr>
            <a:r>
              <a:rPr lang="fr-FR" sz="1600" dirty="0"/>
              <a:t>De l’inflammation des parois artérielles (aorte et carotides)</a:t>
            </a:r>
          </a:p>
          <a:p>
            <a:pPr lvl="1">
              <a:lnSpc>
                <a:spcPts val="2000"/>
              </a:lnSpc>
            </a:pPr>
            <a:r>
              <a:rPr lang="fr-FR" sz="1600" dirty="0"/>
              <a:t>De l'activité métabolique de la moelle osseuse</a:t>
            </a:r>
          </a:p>
        </p:txBody>
      </p:sp>
      <p:sp>
        <p:nvSpPr>
          <p:cNvPr id="6" name="Text Box 2"/>
          <p:cNvSpPr txBox="1">
            <a:spLocks noChangeArrowheads="1"/>
          </p:cNvSpPr>
          <p:nvPr/>
        </p:nvSpPr>
        <p:spPr bwMode="auto">
          <a:xfrm>
            <a:off x="1433513" y="1153171"/>
            <a:ext cx="6019800" cy="461665"/>
          </a:xfrm>
          <a:prstGeom prst="rect">
            <a:avLst/>
          </a:prstGeom>
          <a:noFill/>
          <a:ln w="9525">
            <a:noFill/>
            <a:miter lim="800000"/>
            <a:headEnd/>
            <a:tailEnd/>
          </a:ln>
        </p:spPr>
        <p:txBody>
          <a:bodyPr>
            <a:spAutoFit/>
          </a:bodyPr>
          <a:lstStyle/>
          <a:p>
            <a:pPr algn="ctr"/>
            <a:r>
              <a:rPr lang="fr-FR" sz="2400" b="1" dirty="0">
                <a:solidFill>
                  <a:srgbClr val="0070C0"/>
                </a:solidFill>
                <a:latin typeface="Calibri" pitchFamily="34" charset="0"/>
                <a:ea typeface="ＭＳ Ｐゴシック" pitchFamily="34" charset="-128"/>
              </a:rPr>
              <a:t>Résultats</a:t>
            </a:r>
          </a:p>
        </p:txBody>
      </p:sp>
      <p:sp>
        <p:nvSpPr>
          <p:cNvPr id="7" name="Rectangle 2"/>
          <p:cNvSpPr>
            <a:spLocks noGrp="1" noChangeArrowheads="1"/>
          </p:cNvSpPr>
          <p:nvPr>
            <p:ph type="title"/>
          </p:nvPr>
        </p:nvSpPr>
        <p:spPr>
          <a:xfrm>
            <a:off x="1547813" y="115888"/>
            <a:ext cx="7523162" cy="936625"/>
          </a:xfrm>
        </p:spPr>
        <p:txBody>
          <a:bodyPr/>
          <a:lstStyle/>
          <a:p>
            <a:r>
              <a:rPr lang="en-US" sz="2600" dirty="0" err="1"/>
              <a:t>Canakinumab</a:t>
            </a:r>
            <a:r>
              <a:rPr lang="en-US" sz="2600" dirty="0"/>
              <a:t>, </a:t>
            </a:r>
            <a:r>
              <a:rPr lang="fr-FR" sz="2600" dirty="0"/>
              <a:t>inhibiteur</a:t>
            </a:r>
            <a:r>
              <a:rPr lang="en-US" sz="2600" dirty="0"/>
              <a:t> de l'IL-1</a:t>
            </a:r>
            <a:r>
              <a:rPr lang="el-GR" sz="2600" dirty="0"/>
              <a:t>β</a:t>
            </a:r>
            <a:r>
              <a:rPr lang="fr-FR" sz="2600" dirty="0"/>
              <a:t>, chez des patients VIH à haut risque cardiovasculaire (2)</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171</a:t>
            </a:r>
          </a:p>
        </p:txBody>
      </p:sp>
    </p:spTree>
    <p:extLst>
      <p:ext uri="{BB962C8B-B14F-4D97-AF65-F5344CB8AC3E}">
        <p14:creationId xmlns:p14="http://schemas.microsoft.com/office/powerpoint/2010/main" val="174064791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dirty="0"/>
              <a:t>Evénements cardiovasculaires et exposition </a:t>
            </a:r>
            <a:br>
              <a:rPr lang="fr-FR" dirty="0"/>
            </a:br>
            <a:r>
              <a:rPr lang="fr-FR" dirty="0"/>
              <a:t>à DRV/r et ATV/r : cohorte D:A:D (1)</a:t>
            </a:r>
          </a:p>
        </p:txBody>
      </p:sp>
      <p:sp>
        <p:nvSpPr>
          <p:cNvPr id="2" name="Espace réservé du contenu 1"/>
          <p:cNvSpPr>
            <a:spLocks noGrp="1"/>
          </p:cNvSpPr>
          <p:nvPr>
            <p:ph idx="1"/>
          </p:nvPr>
        </p:nvSpPr>
        <p:spPr>
          <a:xfrm>
            <a:off x="457200" y="1117700"/>
            <a:ext cx="8507413" cy="5111750"/>
          </a:xfrm>
        </p:spPr>
        <p:txBody>
          <a:bodyPr/>
          <a:lstStyle/>
          <a:p>
            <a:r>
              <a:rPr lang="fr-FR" sz="2000" b="1" dirty="0">
                <a:solidFill>
                  <a:srgbClr val="0070C0"/>
                </a:solidFill>
              </a:rPr>
              <a:t>Objectifs : </a:t>
            </a:r>
            <a:r>
              <a:rPr lang="fr-FR" sz="2000" dirty="0"/>
              <a:t>étude du lien entre exposition à DRV/r et ATV/r et événements cardiovasculaire (CV) chez des patients VIH+ sous ARV</a:t>
            </a:r>
          </a:p>
          <a:p>
            <a:endParaRPr lang="fr-FR" sz="800" dirty="0"/>
          </a:p>
          <a:p>
            <a:r>
              <a:rPr lang="fr-FR" sz="2000" b="1" dirty="0">
                <a:solidFill>
                  <a:srgbClr val="0070C0"/>
                </a:solidFill>
              </a:rPr>
              <a:t>Méthode</a:t>
            </a:r>
          </a:p>
          <a:p>
            <a:pPr lvl="1"/>
            <a:r>
              <a:rPr lang="fr-FR" sz="1800" dirty="0"/>
              <a:t>Evénements CV = IDM, mort subite, AVC, intervention de revascularisation coronaire ou carotidienne</a:t>
            </a:r>
          </a:p>
          <a:p>
            <a:pPr lvl="1"/>
            <a:r>
              <a:rPr lang="fr-FR" sz="1800" dirty="0"/>
              <a:t>Participants de D:A:D suivis du 1 janvier 2009 jusqu’à : 1</a:t>
            </a:r>
            <a:r>
              <a:rPr lang="fr-FR" sz="1800" baseline="30000" dirty="0"/>
              <a:t>er</a:t>
            </a:r>
            <a:r>
              <a:rPr lang="fr-FR" sz="1800" dirty="0"/>
              <a:t> événement CV, 6 mois après la dernière visite, ou 1</a:t>
            </a:r>
            <a:r>
              <a:rPr lang="fr-FR" sz="1800" baseline="30000" dirty="0"/>
              <a:t>er</a:t>
            </a:r>
            <a:r>
              <a:rPr lang="fr-FR" sz="1800" dirty="0"/>
              <a:t> février 2016</a:t>
            </a:r>
          </a:p>
          <a:p>
            <a:pPr lvl="1"/>
            <a:r>
              <a:rPr lang="fr-FR" sz="1800" dirty="0"/>
              <a:t>Incidence de CV stratifiée selon l'exposition cumulée à DRV/r et ATV/r</a:t>
            </a:r>
          </a:p>
          <a:p>
            <a:pPr lvl="1"/>
            <a:r>
              <a:rPr lang="fr-FR" sz="1800" dirty="0"/>
              <a:t>Modèles de Poisson ajustés sur de nombreux facteurs de confusion</a:t>
            </a:r>
          </a:p>
          <a:p>
            <a:endParaRPr lang="fr-FR" sz="900" dirty="0"/>
          </a:p>
          <a:p>
            <a:r>
              <a:rPr lang="fr-FR" sz="2000" b="1" dirty="0">
                <a:solidFill>
                  <a:srgbClr val="0070C0"/>
                </a:solidFill>
              </a:rPr>
              <a:t>Population et événements analysés</a:t>
            </a:r>
          </a:p>
          <a:p>
            <a:pPr lvl="1"/>
            <a:r>
              <a:rPr lang="fr-FR" sz="1800" dirty="0"/>
              <a:t>Nombre de participants dans D:A:D : 49 709</a:t>
            </a:r>
          </a:p>
          <a:p>
            <a:pPr lvl="1"/>
            <a:r>
              <a:rPr lang="fr-FR" sz="1800" dirty="0"/>
              <a:t>Nombre de participants suivis après 1/1/2009 : 35 711</a:t>
            </a:r>
          </a:p>
          <a:p>
            <a:pPr lvl="1"/>
            <a:r>
              <a:rPr lang="fr-FR" sz="1800" dirty="0"/>
              <a:t>Suivi médian : 7 ans</a:t>
            </a:r>
          </a:p>
          <a:p>
            <a:pPr lvl="1"/>
            <a:r>
              <a:rPr lang="fr-FR" sz="1800" dirty="0"/>
              <a:t>Nombre de nouveaux événements CV : 1 157 (3,2 %), 5,3/1 000 a-p</a:t>
            </a:r>
          </a:p>
          <a:p>
            <a:pPr lvl="2"/>
            <a:r>
              <a:rPr lang="fr-FR" sz="1600" dirty="0"/>
              <a:t>AVC : 379</a:t>
            </a:r>
          </a:p>
          <a:p>
            <a:pPr lvl="2"/>
            <a:r>
              <a:rPr lang="fr-FR" sz="1600" dirty="0"/>
              <a:t>IDM : 354</a:t>
            </a:r>
          </a:p>
          <a:p>
            <a:pPr lvl="2"/>
            <a:r>
              <a:rPr lang="fr-FR" sz="1600" dirty="0"/>
              <a:t>Mort subite : 0</a:t>
            </a:r>
          </a:p>
          <a:p>
            <a:pPr lvl="2"/>
            <a:r>
              <a:rPr lang="fr-FR" sz="1600" dirty="0"/>
              <a:t>Revascularisations coronariennes : 552 </a:t>
            </a:r>
          </a:p>
          <a:p>
            <a:pPr lvl="2"/>
            <a:r>
              <a:rPr lang="fr-FR" sz="1600" dirty="0"/>
              <a:t>Revascularisations carotidiennes : 15</a:t>
            </a:r>
            <a:endParaRPr lang="fr-FR" sz="1800"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Ryom</a:t>
            </a:r>
            <a:r>
              <a:rPr lang="en-GB" sz="1200" i="1" dirty="0">
                <a:solidFill>
                  <a:srgbClr val="0070C0"/>
                </a:solidFill>
              </a:rPr>
              <a:t> L, CROI 2017, Abs. 128LB</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172</a:t>
            </a:r>
          </a:p>
        </p:txBody>
      </p:sp>
    </p:spTree>
    <p:extLst>
      <p:ext uri="{BB962C8B-B14F-4D97-AF65-F5344CB8AC3E}">
        <p14:creationId xmlns:p14="http://schemas.microsoft.com/office/powerpoint/2010/main" val="159318834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Ryom</a:t>
            </a:r>
            <a:r>
              <a:rPr lang="en-GB" sz="1200" i="1" dirty="0">
                <a:solidFill>
                  <a:srgbClr val="0070C0"/>
                </a:solidFill>
              </a:rPr>
              <a:t> L, CROI 2017, Abs. 128LB</a:t>
            </a:r>
          </a:p>
        </p:txBody>
      </p:sp>
      <p:sp>
        <p:nvSpPr>
          <p:cNvPr id="135" name="Rectangle 2"/>
          <p:cNvSpPr>
            <a:spLocks noGrp="1" noChangeArrowheads="1"/>
          </p:cNvSpPr>
          <p:nvPr>
            <p:ph type="title"/>
          </p:nvPr>
        </p:nvSpPr>
        <p:spPr>
          <a:xfrm>
            <a:off x="1547813" y="115888"/>
            <a:ext cx="7523162" cy="936625"/>
          </a:xfrm>
        </p:spPr>
        <p:txBody>
          <a:bodyPr/>
          <a:lstStyle/>
          <a:p>
            <a:r>
              <a:rPr lang="fr-FR" dirty="0"/>
              <a:t>Evénements cardiovasculaires et exposition </a:t>
            </a:r>
            <a:br>
              <a:rPr lang="fr-FR" dirty="0"/>
            </a:br>
            <a:r>
              <a:rPr lang="fr-FR" dirty="0"/>
              <a:t>à DRV/r et ATV/r : cohorte D:A:D (2)</a:t>
            </a:r>
          </a:p>
        </p:txBody>
      </p:sp>
      <p:sp>
        <p:nvSpPr>
          <p:cNvPr id="4" name="Rectangle 3"/>
          <p:cNvSpPr/>
          <p:nvPr/>
        </p:nvSpPr>
        <p:spPr>
          <a:xfrm>
            <a:off x="313391" y="1141802"/>
            <a:ext cx="8757584" cy="707886"/>
          </a:xfrm>
          <a:prstGeom prst="rect">
            <a:avLst/>
          </a:prstGeom>
        </p:spPr>
        <p:txBody>
          <a:bodyPr wrap="square">
            <a:spAutoFit/>
          </a:bodyPr>
          <a:lstStyle/>
          <a:p>
            <a:pPr marL="0" indent="0" algn="ctr">
              <a:buNone/>
            </a:pPr>
            <a:r>
              <a:rPr lang="fr-FR" sz="2000" b="1" dirty="0">
                <a:solidFill>
                  <a:srgbClr val="0070C0"/>
                </a:solidFill>
                <a:latin typeface="Calibri"/>
                <a:cs typeface="Calibri"/>
              </a:rPr>
              <a:t>Taux d'incidence bruts d’événements CV pour 1 000 années-patient (IC 95 %), </a:t>
            </a:r>
            <a:br>
              <a:rPr lang="fr-FR" sz="2000" b="1" dirty="0">
                <a:solidFill>
                  <a:srgbClr val="0070C0"/>
                </a:solidFill>
                <a:latin typeface="Calibri"/>
                <a:cs typeface="Calibri"/>
              </a:rPr>
            </a:br>
            <a:r>
              <a:rPr lang="fr-FR" sz="2000" b="1" dirty="0">
                <a:solidFill>
                  <a:srgbClr val="0070C0"/>
                </a:solidFill>
                <a:latin typeface="Calibri"/>
                <a:cs typeface="Calibri"/>
              </a:rPr>
              <a:t>stratifiés sur l'exposition cumulée à ATV/r ou DRV/r</a:t>
            </a:r>
          </a:p>
        </p:txBody>
      </p:sp>
      <p:sp>
        <p:nvSpPr>
          <p:cNvPr id="299" name="Rectangle 165"/>
          <p:cNvSpPr>
            <a:spLocks noChangeArrowheads="1"/>
          </p:cNvSpPr>
          <p:nvPr/>
        </p:nvSpPr>
        <p:spPr bwMode="auto">
          <a:xfrm>
            <a:off x="1259265" y="5995988"/>
            <a:ext cx="23564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824</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00" name="Rectangle 166"/>
          <p:cNvSpPr>
            <a:spLocks noChangeArrowheads="1"/>
          </p:cNvSpPr>
          <p:nvPr/>
        </p:nvSpPr>
        <p:spPr bwMode="auto">
          <a:xfrm>
            <a:off x="1799624"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75</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1" name="Rectangle 167"/>
          <p:cNvSpPr>
            <a:spLocks noChangeArrowheads="1"/>
          </p:cNvSpPr>
          <p:nvPr/>
        </p:nvSpPr>
        <p:spPr bwMode="auto">
          <a:xfrm>
            <a:off x="2234599"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49</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2" name="Rectangle 168"/>
          <p:cNvSpPr>
            <a:spLocks noChangeArrowheads="1"/>
          </p:cNvSpPr>
          <p:nvPr/>
        </p:nvSpPr>
        <p:spPr bwMode="auto">
          <a:xfrm>
            <a:off x="3104549"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26</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3" name="Rectangle 169"/>
          <p:cNvSpPr>
            <a:spLocks noChangeArrowheads="1"/>
          </p:cNvSpPr>
          <p:nvPr/>
        </p:nvSpPr>
        <p:spPr bwMode="auto">
          <a:xfrm>
            <a:off x="4409474"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62</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4" name="Rectangle 170"/>
          <p:cNvSpPr>
            <a:spLocks noChangeArrowheads="1"/>
          </p:cNvSpPr>
          <p:nvPr/>
        </p:nvSpPr>
        <p:spPr bwMode="auto">
          <a:xfrm>
            <a:off x="2669574"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41</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5" name="Rectangle 171"/>
          <p:cNvSpPr>
            <a:spLocks noChangeArrowheads="1"/>
          </p:cNvSpPr>
          <p:nvPr/>
        </p:nvSpPr>
        <p:spPr bwMode="auto">
          <a:xfrm>
            <a:off x="3539524"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46</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6" name="Rectangle 172"/>
          <p:cNvSpPr>
            <a:spLocks noChangeArrowheads="1"/>
          </p:cNvSpPr>
          <p:nvPr/>
        </p:nvSpPr>
        <p:spPr bwMode="auto">
          <a:xfrm>
            <a:off x="5204347" y="5995988"/>
            <a:ext cx="23564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909</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7" name="Rectangle 173"/>
          <p:cNvSpPr>
            <a:spLocks noChangeArrowheads="1"/>
          </p:cNvSpPr>
          <p:nvPr/>
        </p:nvSpPr>
        <p:spPr bwMode="auto">
          <a:xfrm>
            <a:off x="5715987"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52</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8" name="Rectangle 174"/>
          <p:cNvSpPr>
            <a:spLocks noChangeArrowheads="1"/>
          </p:cNvSpPr>
          <p:nvPr/>
        </p:nvSpPr>
        <p:spPr bwMode="auto">
          <a:xfrm>
            <a:off x="3974499"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31</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09" name="Rectangle 175"/>
          <p:cNvSpPr>
            <a:spLocks noChangeArrowheads="1"/>
          </p:cNvSpPr>
          <p:nvPr/>
        </p:nvSpPr>
        <p:spPr bwMode="auto">
          <a:xfrm>
            <a:off x="6585937"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44</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10" name="Rectangle 176"/>
          <p:cNvSpPr>
            <a:spLocks noChangeArrowheads="1"/>
          </p:cNvSpPr>
          <p:nvPr/>
        </p:nvSpPr>
        <p:spPr bwMode="auto">
          <a:xfrm>
            <a:off x="7455887"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17</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11" name="Rectangle 177"/>
          <p:cNvSpPr>
            <a:spLocks noChangeArrowheads="1"/>
          </p:cNvSpPr>
          <p:nvPr/>
        </p:nvSpPr>
        <p:spPr bwMode="auto">
          <a:xfrm>
            <a:off x="6150962"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51</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12" name="Rectangle 178"/>
          <p:cNvSpPr>
            <a:spLocks noChangeArrowheads="1"/>
          </p:cNvSpPr>
          <p:nvPr/>
        </p:nvSpPr>
        <p:spPr bwMode="auto">
          <a:xfrm>
            <a:off x="7020912"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39</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13" name="Rectangle 179"/>
          <p:cNvSpPr>
            <a:spLocks noChangeArrowheads="1"/>
          </p:cNvSpPr>
          <p:nvPr/>
        </p:nvSpPr>
        <p:spPr bwMode="auto">
          <a:xfrm>
            <a:off x="7890862"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18</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14" name="Rectangle 180"/>
          <p:cNvSpPr>
            <a:spLocks noChangeArrowheads="1"/>
          </p:cNvSpPr>
          <p:nvPr/>
        </p:nvSpPr>
        <p:spPr bwMode="auto">
          <a:xfrm>
            <a:off x="8325837" y="5995988"/>
            <a:ext cx="157094"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a:ln>
                  <a:noFill/>
                </a:ln>
                <a:solidFill>
                  <a:srgbClr val="000066"/>
                </a:solidFill>
                <a:effectLst/>
                <a:latin typeface="Arial" pitchFamily="34" charset="0"/>
                <a:cs typeface="Arial" pitchFamily="34" charset="0"/>
              </a:rPr>
              <a:t>27</a:t>
            </a:r>
            <a:endParaRPr kumimoji="0" lang="fr-FR" sz="2400" i="0" u="none" strike="noStrike" cap="none" normalizeH="0" baseline="0">
              <a:ln>
                <a:noFill/>
              </a:ln>
              <a:solidFill>
                <a:schemeClr val="tx1"/>
              </a:solidFill>
              <a:effectLst/>
              <a:latin typeface="Arial" pitchFamily="34" charset="0"/>
              <a:cs typeface="Arial" pitchFamily="34" charset="0"/>
            </a:endParaRPr>
          </a:p>
        </p:txBody>
      </p:sp>
      <p:sp>
        <p:nvSpPr>
          <p:cNvPr id="315" name="Rectangle 197"/>
          <p:cNvSpPr>
            <a:spLocks noChangeArrowheads="1"/>
          </p:cNvSpPr>
          <p:nvPr/>
        </p:nvSpPr>
        <p:spPr bwMode="auto">
          <a:xfrm>
            <a:off x="32482" y="5995988"/>
            <a:ext cx="1066247"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100" b="1" dirty="0">
                <a:latin typeface="Arial" pitchFamily="34" charset="0"/>
                <a:cs typeface="Arial" pitchFamily="34" charset="0"/>
              </a:rPr>
              <a:t>Evénements CV</a:t>
            </a:r>
            <a:endParaRPr kumimoji="0" lang="fr-FR" sz="2400" b="0" i="0" u="none" strike="noStrike" cap="none" normalizeH="0" baseline="0" dirty="0">
              <a:ln>
                <a:noFill/>
              </a:ln>
              <a:solidFill>
                <a:schemeClr val="tx1"/>
              </a:solidFill>
              <a:effectLst/>
              <a:latin typeface="Arial" pitchFamily="34" charset="0"/>
              <a:cs typeface="Arial" pitchFamily="34" charset="0"/>
            </a:endParaRPr>
          </a:p>
        </p:txBody>
      </p:sp>
      <p:grpSp>
        <p:nvGrpSpPr>
          <p:cNvPr id="2" name="Groupe 1"/>
          <p:cNvGrpSpPr/>
          <p:nvPr/>
        </p:nvGrpSpPr>
        <p:grpSpPr>
          <a:xfrm>
            <a:off x="950854" y="1924560"/>
            <a:ext cx="7913384" cy="4004109"/>
            <a:chOff x="950854" y="1924560"/>
            <a:chExt cx="7913384" cy="4004109"/>
          </a:xfrm>
        </p:grpSpPr>
        <p:sp>
          <p:nvSpPr>
            <p:cNvPr id="140" name="Line 6"/>
            <p:cNvSpPr>
              <a:spLocks noChangeShapeType="1"/>
            </p:cNvSpPr>
            <p:nvPr/>
          </p:nvSpPr>
          <p:spPr bwMode="auto">
            <a:xfrm>
              <a:off x="3611562" y="3009325"/>
              <a:ext cx="0" cy="58896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1" name="Line 7"/>
            <p:cNvSpPr>
              <a:spLocks noChangeShapeType="1"/>
            </p:cNvSpPr>
            <p:nvPr/>
          </p:nvSpPr>
          <p:spPr bwMode="auto">
            <a:xfrm>
              <a:off x="2305050" y="3239513"/>
              <a:ext cx="0" cy="554038"/>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Line 8"/>
            <p:cNvSpPr>
              <a:spLocks noChangeShapeType="1"/>
            </p:cNvSpPr>
            <p:nvPr/>
          </p:nvSpPr>
          <p:spPr bwMode="auto">
            <a:xfrm>
              <a:off x="2741612" y="3212525"/>
              <a:ext cx="0" cy="62071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3" name="Line 9"/>
            <p:cNvSpPr>
              <a:spLocks noChangeShapeType="1"/>
            </p:cNvSpPr>
            <p:nvPr/>
          </p:nvSpPr>
          <p:spPr bwMode="auto">
            <a:xfrm>
              <a:off x="4046537" y="3115688"/>
              <a:ext cx="0" cy="695325"/>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 name="Line 10"/>
            <p:cNvSpPr>
              <a:spLocks noChangeShapeType="1"/>
            </p:cNvSpPr>
            <p:nvPr/>
          </p:nvSpPr>
          <p:spPr bwMode="auto">
            <a:xfrm>
              <a:off x="3176587" y="3566538"/>
              <a:ext cx="0" cy="79851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 name="Line 11"/>
            <p:cNvSpPr>
              <a:spLocks noChangeShapeType="1"/>
            </p:cNvSpPr>
            <p:nvPr/>
          </p:nvSpPr>
          <p:spPr bwMode="auto">
            <a:xfrm flipH="1">
              <a:off x="3176587" y="436505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 name="Line 12"/>
            <p:cNvSpPr>
              <a:spLocks noChangeShapeType="1"/>
            </p:cNvSpPr>
            <p:nvPr/>
          </p:nvSpPr>
          <p:spPr bwMode="auto">
            <a:xfrm flipH="1">
              <a:off x="3125787" y="436505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7" name="Line 13"/>
            <p:cNvSpPr>
              <a:spLocks noChangeShapeType="1"/>
            </p:cNvSpPr>
            <p:nvPr/>
          </p:nvSpPr>
          <p:spPr bwMode="auto">
            <a:xfrm flipH="1">
              <a:off x="2741612" y="3833238"/>
              <a:ext cx="49212"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8" name="Line 14"/>
            <p:cNvSpPr>
              <a:spLocks noChangeShapeType="1"/>
            </p:cNvSpPr>
            <p:nvPr/>
          </p:nvSpPr>
          <p:spPr bwMode="auto">
            <a:xfrm flipH="1">
              <a:off x="2690812" y="383323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9" name="Line 15"/>
            <p:cNvSpPr>
              <a:spLocks noChangeShapeType="1"/>
            </p:cNvSpPr>
            <p:nvPr/>
          </p:nvSpPr>
          <p:spPr bwMode="auto">
            <a:xfrm flipH="1">
              <a:off x="3176587" y="356653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0" name="Line 16"/>
            <p:cNvSpPr>
              <a:spLocks noChangeShapeType="1"/>
            </p:cNvSpPr>
            <p:nvPr/>
          </p:nvSpPr>
          <p:spPr bwMode="auto">
            <a:xfrm flipH="1">
              <a:off x="3125787" y="356653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1" name="Line 17"/>
            <p:cNvSpPr>
              <a:spLocks noChangeShapeType="1"/>
            </p:cNvSpPr>
            <p:nvPr/>
          </p:nvSpPr>
          <p:spPr bwMode="auto">
            <a:xfrm flipH="1">
              <a:off x="3611562" y="359828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2" name="Line 18"/>
            <p:cNvSpPr>
              <a:spLocks noChangeShapeType="1"/>
            </p:cNvSpPr>
            <p:nvPr/>
          </p:nvSpPr>
          <p:spPr bwMode="auto">
            <a:xfrm flipH="1">
              <a:off x="3560762" y="359828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 name="Line 19"/>
            <p:cNvSpPr>
              <a:spLocks noChangeShapeType="1"/>
            </p:cNvSpPr>
            <p:nvPr/>
          </p:nvSpPr>
          <p:spPr bwMode="auto">
            <a:xfrm flipH="1">
              <a:off x="4046537" y="3811013"/>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 name="Line 20"/>
            <p:cNvSpPr>
              <a:spLocks noChangeShapeType="1"/>
            </p:cNvSpPr>
            <p:nvPr/>
          </p:nvSpPr>
          <p:spPr bwMode="auto">
            <a:xfrm flipH="1">
              <a:off x="3995737" y="3811013"/>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5" name="Line 21"/>
            <p:cNvSpPr>
              <a:spLocks noChangeShapeType="1"/>
            </p:cNvSpPr>
            <p:nvPr/>
          </p:nvSpPr>
          <p:spPr bwMode="auto">
            <a:xfrm flipH="1">
              <a:off x="1870075" y="3828475"/>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6" name="Line 22"/>
            <p:cNvSpPr>
              <a:spLocks noChangeShapeType="1"/>
            </p:cNvSpPr>
            <p:nvPr/>
          </p:nvSpPr>
          <p:spPr bwMode="auto">
            <a:xfrm flipH="1">
              <a:off x="1435100" y="364273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7" name="Line 23"/>
            <p:cNvSpPr>
              <a:spLocks noChangeShapeType="1"/>
            </p:cNvSpPr>
            <p:nvPr/>
          </p:nvSpPr>
          <p:spPr bwMode="auto">
            <a:xfrm flipH="1">
              <a:off x="1384300" y="364273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8" name="Line 24"/>
            <p:cNvSpPr>
              <a:spLocks noChangeShapeType="1"/>
            </p:cNvSpPr>
            <p:nvPr/>
          </p:nvSpPr>
          <p:spPr bwMode="auto">
            <a:xfrm>
              <a:off x="1435100" y="3642738"/>
              <a:ext cx="0" cy="15081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9" name="Line 25"/>
            <p:cNvSpPr>
              <a:spLocks noChangeShapeType="1"/>
            </p:cNvSpPr>
            <p:nvPr/>
          </p:nvSpPr>
          <p:spPr bwMode="auto">
            <a:xfrm flipH="1">
              <a:off x="1435100" y="379355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0" name="Line 26"/>
            <p:cNvSpPr>
              <a:spLocks noChangeShapeType="1"/>
            </p:cNvSpPr>
            <p:nvPr/>
          </p:nvSpPr>
          <p:spPr bwMode="auto">
            <a:xfrm flipH="1">
              <a:off x="1384300" y="379355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1" name="Freeform 27"/>
            <p:cNvSpPr>
              <a:spLocks/>
            </p:cNvSpPr>
            <p:nvPr/>
          </p:nvSpPr>
          <p:spPr bwMode="auto">
            <a:xfrm>
              <a:off x="4430712" y="3225225"/>
              <a:ext cx="101600" cy="0"/>
            </a:xfrm>
            <a:custGeom>
              <a:avLst/>
              <a:gdLst>
                <a:gd name="T0" fmla="*/ 64 w 64"/>
                <a:gd name="T1" fmla="*/ 32 w 64"/>
                <a:gd name="T2" fmla="*/ 0 w 64"/>
              </a:gdLst>
              <a:ahLst/>
              <a:cxnLst>
                <a:cxn ang="0">
                  <a:pos x="T0" y="0"/>
                </a:cxn>
                <a:cxn ang="0">
                  <a:pos x="T1" y="0"/>
                </a:cxn>
                <a:cxn ang="0">
                  <a:pos x="T2" y="0"/>
                </a:cxn>
              </a:cxnLst>
              <a:rect l="0" t="0" r="r" b="b"/>
              <a:pathLst>
                <a:path w="64">
                  <a:moveTo>
                    <a:pt x="64" y="0"/>
                  </a:moveTo>
                  <a:lnTo>
                    <a:pt x="32" y="0"/>
                  </a:lnTo>
                  <a:lnTo>
                    <a:pt x="0" y="0"/>
                  </a:lnTo>
                </a:path>
              </a:pathLst>
            </a:custGeom>
            <a:solidFill>
              <a:srgbClr val="00B050"/>
            </a:solidFill>
            <a:ln w="12700">
              <a:solidFill>
                <a:srgbClr val="00B05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2" name="Line 28"/>
            <p:cNvSpPr>
              <a:spLocks noChangeShapeType="1"/>
            </p:cNvSpPr>
            <p:nvPr/>
          </p:nvSpPr>
          <p:spPr bwMode="auto">
            <a:xfrm flipH="1">
              <a:off x="1819275" y="3828475"/>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3" name="Line 29"/>
            <p:cNvSpPr>
              <a:spLocks noChangeShapeType="1"/>
            </p:cNvSpPr>
            <p:nvPr/>
          </p:nvSpPr>
          <p:spPr bwMode="auto">
            <a:xfrm flipH="1">
              <a:off x="2255837" y="3793550"/>
              <a:ext cx="49212"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4" name="Line 30"/>
            <p:cNvSpPr>
              <a:spLocks noChangeShapeType="1"/>
            </p:cNvSpPr>
            <p:nvPr/>
          </p:nvSpPr>
          <p:spPr bwMode="auto">
            <a:xfrm flipH="1">
              <a:off x="2305050" y="379355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5" name="Line 31"/>
            <p:cNvSpPr>
              <a:spLocks noChangeShapeType="1"/>
            </p:cNvSpPr>
            <p:nvPr/>
          </p:nvSpPr>
          <p:spPr bwMode="auto">
            <a:xfrm flipH="1">
              <a:off x="1870075" y="336810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6" name="Line 32"/>
            <p:cNvSpPr>
              <a:spLocks noChangeShapeType="1"/>
            </p:cNvSpPr>
            <p:nvPr/>
          </p:nvSpPr>
          <p:spPr bwMode="auto">
            <a:xfrm flipH="1">
              <a:off x="2255837" y="3239513"/>
              <a:ext cx="49212"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7" name="Line 33"/>
            <p:cNvSpPr>
              <a:spLocks noChangeShapeType="1"/>
            </p:cNvSpPr>
            <p:nvPr/>
          </p:nvSpPr>
          <p:spPr bwMode="auto">
            <a:xfrm flipH="1">
              <a:off x="4430712" y="3709413"/>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8" name="Line 34"/>
            <p:cNvSpPr>
              <a:spLocks noChangeShapeType="1"/>
            </p:cNvSpPr>
            <p:nvPr/>
          </p:nvSpPr>
          <p:spPr bwMode="auto">
            <a:xfrm flipH="1">
              <a:off x="4481512" y="3709413"/>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9" name="Line 35"/>
            <p:cNvSpPr>
              <a:spLocks noChangeShapeType="1"/>
            </p:cNvSpPr>
            <p:nvPr/>
          </p:nvSpPr>
          <p:spPr bwMode="auto">
            <a:xfrm flipH="1">
              <a:off x="2305050" y="3239513"/>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0" name="Line 36"/>
            <p:cNvSpPr>
              <a:spLocks noChangeShapeType="1"/>
            </p:cNvSpPr>
            <p:nvPr/>
          </p:nvSpPr>
          <p:spPr bwMode="auto">
            <a:xfrm flipH="1">
              <a:off x="1819275" y="3368100"/>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1" name="Line 37"/>
            <p:cNvSpPr>
              <a:spLocks noChangeShapeType="1"/>
            </p:cNvSpPr>
            <p:nvPr/>
          </p:nvSpPr>
          <p:spPr bwMode="auto">
            <a:xfrm flipH="1">
              <a:off x="4046537" y="311568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2" name="Line 38"/>
            <p:cNvSpPr>
              <a:spLocks noChangeShapeType="1"/>
            </p:cNvSpPr>
            <p:nvPr/>
          </p:nvSpPr>
          <p:spPr bwMode="auto">
            <a:xfrm flipH="1">
              <a:off x="3995737" y="3115688"/>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3" name="Line 39"/>
            <p:cNvSpPr>
              <a:spLocks noChangeShapeType="1"/>
            </p:cNvSpPr>
            <p:nvPr/>
          </p:nvSpPr>
          <p:spPr bwMode="auto">
            <a:xfrm flipH="1">
              <a:off x="3611562" y="3009325"/>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 name="Line 40"/>
            <p:cNvSpPr>
              <a:spLocks noChangeShapeType="1"/>
            </p:cNvSpPr>
            <p:nvPr/>
          </p:nvSpPr>
          <p:spPr bwMode="auto">
            <a:xfrm flipH="1">
              <a:off x="3560762" y="3009325"/>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5" name="Line 41"/>
            <p:cNvSpPr>
              <a:spLocks noChangeShapeType="1"/>
            </p:cNvSpPr>
            <p:nvPr/>
          </p:nvSpPr>
          <p:spPr bwMode="auto">
            <a:xfrm flipH="1">
              <a:off x="2741612" y="3212525"/>
              <a:ext cx="49212"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6" name="Line 42"/>
            <p:cNvSpPr>
              <a:spLocks noChangeShapeType="1"/>
            </p:cNvSpPr>
            <p:nvPr/>
          </p:nvSpPr>
          <p:spPr bwMode="auto">
            <a:xfrm flipH="1">
              <a:off x="2690812" y="3212525"/>
              <a:ext cx="508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7" name="Line 43"/>
            <p:cNvSpPr>
              <a:spLocks noChangeShapeType="1"/>
            </p:cNvSpPr>
            <p:nvPr/>
          </p:nvSpPr>
          <p:spPr bwMode="auto">
            <a:xfrm>
              <a:off x="1870075" y="3368100"/>
              <a:ext cx="0" cy="460375"/>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8" name="Line 44"/>
            <p:cNvSpPr>
              <a:spLocks noChangeShapeType="1"/>
            </p:cNvSpPr>
            <p:nvPr/>
          </p:nvSpPr>
          <p:spPr bwMode="auto">
            <a:xfrm>
              <a:off x="4481512" y="3225225"/>
              <a:ext cx="0" cy="484188"/>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9" name="Line 45"/>
            <p:cNvSpPr>
              <a:spLocks noChangeShapeType="1"/>
            </p:cNvSpPr>
            <p:nvPr/>
          </p:nvSpPr>
          <p:spPr bwMode="auto">
            <a:xfrm>
              <a:off x="5786437" y="3328413"/>
              <a:ext cx="0" cy="5492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0" name="Line 46"/>
            <p:cNvSpPr>
              <a:spLocks noChangeShapeType="1"/>
            </p:cNvSpPr>
            <p:nvPr/>
          </p:nvSpPr>
          <p:spPr bwMode="auto">
            <a:xfrm>
              <a:off x="6221412" y="3056950"/>
              <a:ext cx="0" cy="5540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1" name="Line 47"/>
            <p:cNvSpPr>
              <a:spLocks noChangeShapeType="1"/>
            </p:cNvSpPr>
            <p:nvPr/>
          </p:nvSpPr>
          <p:spPr bwMode="auto">
            <a:xfrm>
              <a:off x="7091362" y="2817238"/>
              <a:ext cx="0" cy="6477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2" name="Line 48"/>
            <p:cNvSpPr>
              <a:spLocks noChangeShapeType="1"/>
            </p:cNvSpPr>
            <p:nvPr/>
          </p:nvSpPr>
          <p:spPr bwMode="auto">
            <a:xfrm flipH="1">
              <a:off x="5786437" y="387768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3" name="Line 49"/>
            <p:cNvSpPr>
              <a:spLocks noChangeShapeType="1"/>
            </p:cNvSpPr>
            <p:nvPr/>
          </p:nvSpPr>
          <p:spPr bwMode="auto">
            <a:xfrm flipH="1">
              <a:off x="5735637" y="387768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 name="Line 50"/>
            <p:cNvSpPr>
              <a:spLocks noChangeShapeType="1"/>
            </p:cNvSpPr>
            <p:nvPr/>
          </p:nvSpPr>
          <p:spPr bwMode="auto">
            <a:xfrm flipH="1">
              <a:off x="6221412" y="361098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 name="Line 51"/>
            <p:cNvSpPr>
              <a:spLocks noChangeShapeType="1"/>
            </p:cNvSpPr>
            <p:nvPr/>
          </p:nvSpPr>
          <p:spPr bwMode="auto">
            <a:xfrm flipH="1">
              <a:off x="6170612" y="361098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 name="Line 52"/>
            <p:cNvSpPr>
              <a:spLocks noChangeShapeType="1"/>
            </p:cNvSpPr>
            <p:nvPr/>
          </p:nvSpPr>
          <p:spPr bwMode="auto">
            <a:xfrm flipH="1">
              <a:off x="6656387" y="35665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7" name="Line 53"/>
            <p:cNvSpPr>
              <a:spLocks noChangeShapeType="1"/>
            </p:cNvSpPr>
            <p:nvPr/>
          </p:nvSpPr>
          <p:spPr bwMode="auto">
            <a:xfrm flipH="1">
              <a:off x="6605587" y="35665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8" name="Line 54"/>
            <p:cNvSpPr>
              <a:spLocks noChangeShapeType="1"/>
            </p:cNvSpPr>
            <p:nvPr/>
          </p:nvSpPr>
          <p:spPr bwMode="auto">
            <a:xfrm flipH="1">
              <a:off x="7040562" y="34649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9" name="Line 55"/>
            <p:cNvSpPr>
              <a:spLocks noChangeShapeType="1"/>
            </p:cNvSpPr>
            <p:nvPr/>
          </p:nvSpPr>
          <p:spPr bwMode="auto">
            <a:xfrm flipH="1">
              <a:off x="5351462" y="38110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0" name="Line 56"/>
            <p:cNvSpPr>
              <a:spLocks noChangeShapeType="1"/>
            </p:cNvSpPr>
            <p:nvPr/>
          </p:nvSpPr>
          <p:spPr bwMode="auto">
            <a:xfrm flipH="1">
              <a:off x="5300662" y="38110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1" name="Line 57"/>
            <p:cNvSpPr>
              <a:spLocks noChangeShapeType="1"/>
            </p:cNvSpPr>
            <p:nvPr/>
          </p:nvSpPr>
          <p:spPr bwMode="auto">
            <a:xfrm>
              <a:off x="5351462" y="3672900"/>
              <a:ext cx="0" cy="1381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2" name="Line 58"/>
            <p:cNvSpPr>
              <a:spLocks noChangeShapeType="1"/>
            </p:cNvSpPr>
            <p:nvPr/>
          </p:nvSpPr>
          <p:spPr bwMode="auto">
            <a:xfrm flipH="1">
              <a:off x="5351462" y="3672900"/>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3" name="Line 59"/>
            <p:cNvSpPr>
              <a:spLocks noChangeShapeType="1"/>
            </p:cNvSpPr>
            <p:nvPr/>
          </p:nvSpPr>
          <p:spPr bwMode="auto">
            <a:xfrm flipH="1">
              <a:off x="5300662" y="3672900"/>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4" name="Line 60"/>
            <p:cNvSpPr>
              <a:spLocks noChangeShapeType="1"/>
            </p:cNvSpPr>
            <p:nvPr/>
          </p:nvSpPr>
          <p:spPr bwMode="auto">
            <a:xfrm flipH="1">
              <a:off x="6656387" y="29728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5" name="Line 61"/>
            <p:cNvSpPr>
              <a:spLocks noChangeShapeType="1"/>
            </p:cNvSpPr>
            <p:nvPr/>
          </p:nvSpPr>
          <p:spPr bwMode="auto">
            <a:xfrm flipH="1">
              <a:off x="6605587" y="29728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6" name="Line 62"/>
            <p:cNvSpPr>
              <a:spLocks noChangeShapeType="1"/>
            </p:cNvSpPr>
            <p:nvPr/>
          </p:nvSpPr>
          <p:spPr bwMode="auto">
            <a:xfrm flipH="1">
              <a:off x="7040562" y="28172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7" name="Line 63"/>
            <p:cNvSpPr>
              <a:spLocks noChangeShapeType="1"/>
            </p:cNvSpPr>
            <p:nvPr/>
          </p:nvSpPr>
          <p:spPr bwMode="auto">
            <a:xfrm flipH="1">
              <a:off x="6221412" y="3056950"/>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8" name="Line 64"/>
            <p:cNvSpPr>
              <a:spLocks noChangeShapeType="1"/>
            </p:cNvSpPr>
            <p:nvPr/>
          </p:nvSpPr>
          <p:spPr bwMode="auto">
            <a:xfrm flipH="1">
              <a:off x="6170612" y="3056950"/>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9" name="Line 65"/>
            <p:cNvSpPr>
              <a:spLocks noChangeShapeType="1"/>
            </p:cNvSpPr>
            <p:nvPr/>
          </p:nvSpPr>
          <p:spPr bwMode="auto">
            <a:xfrm flipH="1">
              <a:off x="5786437" y="33284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0" name="Line 66"/>
            <p:cNvSpPr>
              <a:spLocks noChangeShapeType="1"/>
            </p:cNvSpPr>
            <p:nvPr/>
          </p:nvSpPr>
          <p:spPr bwMode="auto">
            <a:xfrm flipH="1">
              <a:off x="5735637" y="33284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1" name="Line 67"/>
            <p:cNvSpPr>
              <a:spLocks noChangeShapeType="1"/>
            </p:cNvSpPr>
            <p:nvPr/>
          </p:nvSpPr>
          <p:spPr bwMode="auto">
            <a:xfrm>
              <a:off x="7526337" y="3118863"/>
              <a:ext cx="0" cy="9890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2" name="Line 68"/>
            <p:cNvSpPr>
              <a:spLocks noChangeShapeType="1"/>
            </p:cNvSpPr>
            <p:nvPr/>
          </p:nvSpPr>
          <p:spPr bwMode="auto">
            <a:xfrm flipV="1">
              <a:off x="7961312" y="2569588"/>
              <a:ext cx="0" cy="9747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3" name="Line 69"/>
            <p:cNvSpPr>
              <a:spLocks noChangeShapeType="1"/>
            </p:cNvSpPr>
            <p:nvPr/>
          </p:nvSpPr>
          <p:spPr bwMode="auto">
            <a:xfrm flipH="1">
              <a:off x="7475537" y="4107875"/>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4" name="Line 70"/>
            <p:cNvSpPr>
              <a:spLocks noChangeShapeType="1"/>
            </p:cNvSpPr>
            <p:nvPr/>
          </p:nvSpPr>
          <p:spPr bwMode="auto">
            <a:xfrm flipH="1">
              <a:off x="7526337" y="4107875"/>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5" name="Line 71"/>
            <p:cNvSpPr>
              <a:spLocks noChangeShapeType="1"/>
            </p:cNvSpPr>
            <p:nvPr/>
          </p:nvSpPr>
          <p:spPr bwMode="auto">
            <a:xfrm flipH="1">
              <a:off x="7961312" y="35443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 name="Line 72"/>
            <p:cNvSpPr>
              <a:spLocks noChangeShapeType="1"/>
            </p:cNvSpPr>
            <p:nvPr/>
          </p:nvSpPr>
          <p:spPr bwMode="auto">
            <a:xfrm flipH="1">
              <a:off x="7912100" y="3544313"/>
              <a:ext cx="4921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 name="Line 73"/>
            <p:cNvSpPr>
              <a:spLocks noChangeShapeType="1"/>
            </p:cNvSpPr>
            <p:nvPr/>
          </p:nvSpPr>
          <p:spPr bwMode="auto">
            <a:xfrm flipV="1">
              <a:off x="8397875" y="2414013"/>
              <a:ext cx="0" cy="7889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 name="Freeform 74"/>
            <p:cNvSpPr>
              <a:spLocks/>
            </p:cNvSpPr>
            <p:nvPr/>
          </p:nvSpPr>
          <p:spPr bwMode="auto">
            <a:xfrm>
              <a:off x="8347075" y="3203000"/>
              <a:ext cx="100012" cy="0"/>
            </a:xfrm>
            <a:custGeom>
              <a:avLst/>
              <a:gdLst>
                <a:gd name="T0" fmla="*/ 63 w 63"/>
                <a:gd name="T1" fmla="*/ 32 w 63"/>
                <a:gd name="T2" fmla="*/ 0 w 63"/>
              </a:gdLst>
              <a:ahLst/>
              <a:cxnLst>
                <a:cxn ang="0">
                  <a:pos x="T0" y="0"/>
                </a:cxn>
                <a:cxn ang="0">
                  <a:pos x="T1" y="0"/>
                </a:cxn>
                <a:cxn ang="0">
                  <a:pos x="T2" y="0"/>
                </a:cxn>
              </a:cxnLst>
              <a:rect l="0" t="0" r="r" b="b"/>
              <a:pathLst>
                <a:path w="63">
                  <a:moveTo>
                    <a:pt x="63" y="0"/>
                  </a:moveTo>
                  <a:lnTo>
                    <a:pt x="32" y="0"/>
                  </a:lnTo>
                  <a:lnTo>
                    <a:pt x="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 name="Line 75"/>
            <p:cNvSpPr>
              <a:spLocks noChangeShapeType="1"/>
            </p:cNvSpPr>
            <p:nvPr/>
          </p:nvSpPr>
          <p:spPr bwMode="auto">
            <a:xfrm flipH="1">
              <a:off x="7961312" y="256958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0" name="Line 76"/>
            <p:cNvSpPr>
              <a:spLocks noChangeShapeType="1"/>
            </p:cNvSpPr>
            <p:nvPr/>
          </p:nvSpPr>
          <p:spPr bwMode="auto">
            <a:xfrm flipH="1">
              <a:off x="7912100" y="2569588"/>
              <a:ext cx="4921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1" name="Line 77"/>
            <p:cNvSpPr>
              <a:spLocks noChangeShapeType="1"/>
            </p:cNvSpPr>
            <p:nvPr/>
          </p:nvSpPr>
          <p:spPr bwMode="auto">
            <a:xfrm flipH="1">
              <a:off x="7475537" y="311886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2" name="Line 78"/>
            <p:cNvSpPr>
              <a:spLocks noChangeShapeType="1"/>
            </p:cNvSpPr>
            <p:nvPr/>
          </p:nvSpPr>
          <p:spPr bwMode="auto">
            <a:xfrm flipH="1">
              <a:off x="7526337" y="311886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3" name="Line 79"/>
            <p:cNvSpPr>
              <a:spLocks noChangeShapeType="1"/>
            </p:cNvSpPr>
            <p:nvPr/>
          </p:nvSpPr>
          <p:spPr bwMode="auto">
            <a:xfrm flipH="1">
              <a:off x="8397875" y="2414013"/>
              <a:ext cx="4921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4" name="Line 80"/>
            <p:cNvSpPr>
              <a:spLocks noChangeShapeType="1"/>
            </p:cNvSpPr>
            <p:nvPr/>
          </p:nvSpPr>
          <p:spPr bwMode="auto">
            <a:xfrm>
              <a:off x="6656387" y="2972813"/>
              <a:ext cx="0" cy="5937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5" name="Line 81"/>
            <p:cNvSpPr>
              <a:spLocks noChangeShapeType="1"/>
            </p:cNvSpPr>
            <p:nvPr/>
          </p:nvSpPr>
          <p:spPr bwMode="auto">
            <a:xfrm flipH="1">
              <a:off x="8347075" y="2414013"/>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6" name="Line 82"/>
            <p:cNvSpPr>
              <a:spLocks noChangeShapeType="1"/>
            </p:cNvSpPr>
            <p:nvPr/>
          </p:nvSpPr>
          <p:spPr bwMode="auto">
            <a:xfrm flipH="1">
              <a:off x="7091362" y="28172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7" name="Line 83"/>
            <p:cNvSpPr>
              <a:spLocks noChangeShapeType="1"/>
            </p:cNvSpPr>
            <p:nvPr/>
          </p:nvSpPr>
          <p:spPr bwMode="auto">
            <a:xfrm flipH="1">
              <a:off x="7091362" y="3464938"/>
              <a:ext cx="508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8" name="Rectangle 84"/>
            <p:cNvSpPr>
              <a:spLocks noChangeArrowheads="1"/>
            </p:cNvSpPr>
            <p:nvPr/>
          </p:nvSpPr>
          <p:spPr bwMode="auto">
            <a:xfrm>
              <a:off x="5949952" y="2455290"/>
              <a:ext cx="163851" cy="157468"/>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19" name="Rectangle 85"/>
            <p:cNvSpPr>
              <a:spLocks noChangeArrowheads="1"/>
            </p:cNvSpPr>
            <p:nvPr/>
          </p:nvSpPr>
          <p:spPr bwMode="auto">
            <a:xfrm>
              <a:off x="3068639" y="2455290"/>
              <a:ext cx="165980" cy="157468"/>
            </a:xfrm>
            <a:prstGeom prst="rect">
              <a:avLst/>
            </a:prstGeom>
            <a:solidFill>
              <a:srgbClr val="00B05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20" name="Freeform 86"/>
            <p:cNvSpPr>
              <a:spLocks/>
            </p:cNvSpPr>
            <p:nvPr/>
          </p:nvSpPr>
          <p:spPr bwMode="auto">
            <a:xfrm>
              <a:off x="4916487" y="2307650"/>
              <a:ext cx="0" cy="3009900"/>
            </a:xfrm>
            <a:custGeom>
              <a:avLst/>
              <a:gdLst>
                <a:gd name="T0" fmla="*/ 0 h 1896"/>
                <a:gd name="T1" fmla="*/ 892 h 1896"/>
                <a:gd name="T2" fmla="*/ 1896 h 1896"/>
              </a:gdLst>
              <a:ahLst/>
              <a:cxnLst>
                <a:cxn ang="0">
                  <a:pos x="0" y="T0"/>
                </a:cxn>
                <a:cxn ang="0">
                  <a:pos x="0" y="T1"/>
                </a:cxn>
                <a:cxn ang="0">
                  <a:pos x="0" y="T2"/>
                </a:cxn>
              </a:cxnLst>
              <a:rect l="0" t="0" r="r" b="b"/>
              <a:pathLst>
                <a:path h="1896">
                  <a:moveTo>
                    <a:pt x="0" y="0"/>
                  </a:moveTo>
                  <a:lnTo>
                    <a:pt x="0" y="892"/>
                  </a:lnTo>
                  <a:lnTo>
                    <a:pt x="0" y="1896"/>
                  </a:lnTo>
                </a:path>
              </a:pathLst>
            </a:custGeom>
            <a:noFill/>
            <a:ln w="9525">
              <a:solidFill>
                <a:srgbClr val="808080"/>
              </a:solidFill>
              <a:prstDash val="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1" name="Line 87"/>
            <p:cNvSpPr>
              <a:spLocks noChangeShapeType="1"/>
            </p:cNvSpPr>
            <p:nvPr/>
          </p:nvSpPr>
          <p:spPr bwMode="auto">
            <a:xfrm flipV="1">
              <a:off x="796131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2" name="Freeform 88"/>
            <p:cNvSpPr>
              <a:spLocks/>
            </p:cNvSpPr>
            <p:nvPr/>
          </p:nvSpPr>
          <p:spPr bwMode="auto">
            <a:xfrm>
              <a:off x="7526337" y="5317550"/>
              <a:ext cx="871537" cy="0"/>
            </a:xfrm>
            <a:custGeom>
              <a:avLst/>
              <a:gdLst>
                <a:gd name="T0" fmla="*/ 0 w 549"/>
                <a:gd name="T1" fmla="*/ 274 w 549"/>
                <a:gd name="T2" fmla="*/ 549 w 549"/>
              </a:gdLst>
              <a:ahLst/>
              <a:cxnLst>
                <a:cxn ang="0">
                  <a:pos x="T0" y="0"/>
                </a:cxn>
                <a:cxn ang="0">
                  <a:pos x="T1" y="0"/>
                </a:cxn>
                <a:cxn ang="0">
                  <a:pos x="T2" y="0"/>
                </a:cxn>
              </a:cxnLst>
              <a:rect l="0" t="0" r="r" b="b"/>
              <a:pathLst>
                <a:path w="549">
                  <a:moveTo>
                    <a:pt x="0" y="0"/>
                  </a:moveTo>
                  <a:lnTo>
                    <a:pt x="274" y="0"/>
                  </a:lnTo>
                  <a:lnTo>
                    <a:pt x="549" y="0"/>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3" name="Line 89"/>
            <p:cNvSpPr>
              <a:spLocks noChangeShapeType="1"/>
            </p:cNvSpPr>
            <p:nvPr/>
          </p:nvSpPr>
          <p:spPr bwMode="auto">
            <a:xfrm flipV="1">
              <a:off x="7526337"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4" name="Line 90"/>
            <p:cNvSpPr>
              <a:spLocks noChangeShapeType="1"/>
            </p:cNvSpPr>
            <p:nvPr/>
          </p:nvSpPr>
          <p:spPr bwMode="auto">
            <a:xfrm flipV="1">
              <a:off x="8397875"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5" name="Line 91"/>
            <p:cNvSpPr>
              <a:spLocks noChangeShapeType="1"/>
            </p:cNvSpPr>
            <p:nvPr/>
          </p:nvSpPr>
          <p:spPr bwMode="auto">
            <a:xfrm>
              <a:off x="8397875" y="5317550"/>
              <a:ext cx="21272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6" name="Line 92"/>
            <p:cNvSpPr>
              <a:spLocks noChangeShapeType="1"/>
            </p:cNvSpPr>
            <p:nvPr/>
          </p:nvSpPr>
          <p:spPr bwMode="auto">
            <a:xfrm>
              <a:off x="1209675" y="2647375"/>
              <a:ext cx="0" cy="4016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7" name="Line 93"/>
            <p:cNvSpPr>
              <a:spLocks noChangeShapeType="1"/>
            </p:cNvSpPr>
            <p:nvPr/>
          </p:nvSpPr>
          <p:spPr bwMode="auto">
            <a:xfrm>
              <a:off x="1209675" y="2352100"/>
              <a:ext cx="0" cy="295275"/>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8" name="Freeform 94"/>
            <p:cNvSpPr>
              <a:spLocks/>
            </p:cNvSpPr>
            <p:nvPr/>
          </p:nvSpPr>
          <p:spPr bwMode="auto">
            <a:xfrm>
              <a:off x="1209675" y="3723700"/>
              <a:ext cx="0" cy="228600"/>
            </a:xfrm>
            <a:custGeom>
              <a:avLst/>
              <a:gdLst>
                <a:gd name="T0" fmla="*/ 0 h 144"/>
                <a:gd name="T1" fmla="*/ 67 h 144"/>
                <a:gd name="T2" fmla="*/ 144 h 144"/>
              </a:gdLst>
              <a:ahLst/>
              <a:cxnLst>
                <a:cxn ang="0">
                  <a:pos x="0" y="T0"/>
                </a:cxn>
                <a:cxn ang="0">
                  <a:pos x="0" y="T1"/>
                </a:cxn>
                <a:cxn ang="0">
                  <a:pos x="0" y="T2"/>
                </a:cxn>
              </a:cxnLst>
              <a:rect l="0" t="0" r="r" b="b"/>
              <a:pathLst>
                <a:path h="144">
                  <a:moveTo>
                    <a:pt x="0" y="0"/>
                  </a:moveTo>
                  <a:lnTo>
                    <a:pt x="0" y="67"/>
                  </a:lnTo>
                  <a:lnTo>
                    <a:pt x="0" y="144"/>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9" name="Freeform 95"/>
            <p:cNvSpPr>
              <a:spLocks/>
            </p:cNvSpPr>
            <p:nvPr/>
          </p:nvSpPr>
          <p:spPr bwMode="auto">
            <a:xfrm>
              <a:off x="1209675" y="3952300"/>
              <a:ext cx="0" cy="277813"/>
            </a:xfrm>
            <a:custGeom>
              <a:avLst/>
              <a:gdLst>
                <a:gd name="T0" fmla="*/ 0 h 175"/>
                <a:gd name="T1" fmla="*/ 83 h 175"/>
                <a:gd name="T2" fmla="*/ 175 h 175"/>
              </a:gdLst>
              <a:ahLst/>
              <a:cxnLst>
                <a:cxn ang="0">
                  <a:pos x="0" y="T0"/>
                </a:cxn>
                <a:cxn ang="0">
                  <a:pos x="0" y="T1"/>
                </a:cxn>
                <a:cxn ang="0">
                  <a:pos x="0" y="T2"/>
                </a:cxn>
              </a:cxnLst>
              <a:rect l="0" t="0" r="r" b="b"/>
              <a:pathLst>
                <a:path h="175">
                  <a:moveTo>
                    <a:pt x="0" y="0"/>
                  </a:moveTo>
                  <a:lnTo>
                    <a:pt x="0" y="83"/>
                  </a:lnTo>
                  <a:lnTo>
                    <a:pt x="0" y="175"/>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0" name="Freeform 96"/>
            <p:cNvSpPr>
              <a:spLocks/>
            </p:cNvSpPr>
            <p:nvPr/>
          </p:nvSpPr>
          <p:spPr bwMode="auto">
            <a:xfrm>
              <a:off x="1209675" y="4230113"/>
              <a:ext cx="0" cy="679450"/>
            </a:xfrm>
            <a:custGeom>
              <a:avLst/>
              <a:gdLst>
                <a:gd name="T0" fmla="*/ 0 h 428"/>
                <a:gd name="T1" fmla="*/ 117 h 428"/>
                <a:gd name="T2" fmla="*/ 251 h 428"/>
                <a:gd name="T3" fmla="*/ 428 h 428"/>
              </a:gdLst>
              <a:ahLst/>
              <a:cxnLst>
                <a:cxn ang="0">
                  <a:pos x="0" y="T0"/>
                </a:cxn>
                <a:cxn ang="0">
                  <a:pos x="0" y="T1"/>
                </a:cxn>
                <a:cxn ang="0">
                  <a:pos x="0" y="T2"/>
                </a:cxn>
                <a:cxn ang="0">
                  <a:pos x="0" y="T3"/>
                </a:cxn>
              </a:cxnLst>
              <a:rect l="0" t="0" r="r" b="b"/>
              <a:pathLst>
                <a:path h="428">
                  <a:moveTo>
                    <a:pt x="0" y="0"/>
                  </a:moveTo>
                  <a:lnTo>
                    <a:pt x="0" y="117"/>
                  </a:lnTo>
                  <a:lnTo>
                    <a:pt x="0" y="251"/>
                  </a:lnTo>
                  <a:lnTo>
                    <a:pt x="0" y="428"/>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1" name="Line 97"/>
            <p:cNvSpPr>
              <a:spLocks noChangeShapeType="1"/>
            </p:cNvSpPr>
            <p:nvPr/>
          </p:nvSpPr>
          <p:spPr bwMode="auto">
            <a:xfrm>
              <a:off x="1209675" y="3049013"/>
              <a:ext cx="0" cy="67468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2" name="Line 98"/>
            <p:cNvSpPr>
              <a:spLocks noChangeShapeType="1"/>
            </p:cNvSpPr>
            <p:nvPr/>
          </p:nvSpPr>
          <p:spPr bwMode="auto">
            <a:xfrm flipV="1">
              <a:off x="4046537"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3" name="Line 99"/>
            <p:cNvSpPr>
              <a:spLocks noChangeShapeType="1"/>
            </p:cNvSpPr>
            <p:nvPr/>
          </p:nvSpPr>
          <p:spPr bwMode="auto">
            <a:xfrm flipV="1">
              <a:off x="361156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4" name="Line 100"/>
            <p:cNvSpPr>
              <a:spLocks noChangeShapeType="1"/>
            </p:cNvSpPr>
            <p:nvPr/>
          </p:nvSpPr>
          <p:spPr bwMode="auto">
            <a:xfrm>
              <a:off x="3611562"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5" name="Line 101"/>
            <p:cNvSpPr>
              <a:spLocks noChangeShapeType="1"/>
            </p:cNvSpPr>
            <p:nvPr/>
          </p:nvSpPr>
          <p:spPr bwMode="auto">
            <a:xfrm flipV="1">
              <a:off x="3176587"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6" name="Line 102"/>
            <p:cNvSpPr>
              <a:spLocks noChangeShapeType="1"/>
            </p:cNvSpPr>
            <p:nvPr/>
          </p:nvSpPr>
          <p:spPr bwMode="auto">
            <a:xfrm flipV="1">
              <a:off x="274161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7" name="Line 103"/>
            <p:cNvSpPr>
              <a:spLocks noChangeShapeType="1"/>
            </p:cNvSpPr>
            <p:nvPr/>
          </p:nvSpPr>
          <p:spPr bwMode="auto">
            <a:xfrm>
              <a:off x="2741612"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8" name="Line 104"/>
            <p:cNvSpPr>
              <a:spLocks noChangeShapeType="1"/>
            </p:cNvSpPr>
            <p:nvPr/>
          </p:nvSpPr>
          <p:spPr bwMode="auto">
            <a:xfrm>
              <a:off x="3176587"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9" name="Line 105"/>
            <p:cNvSpPr>
              <a:spLocks noChangeShapeType="1"/>
            </p:cNvSpPr>
            <p:nvPr/>
          </p:nvSpPr>
          <p:spPr bwMode="auto">
            <a:xfrm flipV="1">
              <a:off x="2305050"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0" name="Line 106"/>
            <p:cNvSpPr>
              <a:spLocks noChangeShapeType="1"/>
            </p:cNvSpPr>
            <p:nvPr/>
          </p:nvSpPr>
          <p:spPr bwMode="auto">
            <a:xfrm flipV="1">
              <a:off x="1870075"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1" name="Freeform 107"/>
            <p:cNvSpPr>
              <a:spLocks/>
            </p:cNvSpPr>
            <p:nvPr/>
          </p:nvSpPr>
          <p:spPr bwMode="auto">
            <a:xfrm>
              <a:off x="1152525" y="5317550"/>
              <a:ext cx="282575" cy="0"/>
            </a:xfrm>
            <a:custGeom>
              <a:avLst/>
              <a:gdLst>
                <a:gd name="T0" fmla="*/ 0 w 178"/>
                <a:gd name="T1" fmla="*/ 36 w 178"/>
                <a:gd name="T2" fmla="*/ 178 w 178"/>
              </a:gdLst>
              <a:ahLst/>
              <a:cxnLst>
                <a:cxn ang="0">
                  <a:pos x="T0" y="0"/>
                </a:cxn>
                <a:cxn ang="0">
                  <a:pos x="T1" y="0"/>
                </a:cxn>
                <a:cxn ang="0">
                  <a:pos x="T2" y="0"/>
                </a:cxn>
              </a:cxnLst>
              <a:rect l="0" t="0" r="r" b="b"/>
              <a:pathLst>
                <a:path w="178">
                  <a:moveTo>
                    <a:pt x="0" y="0"/>
                  </a:moveTo>
                  <a:lnTo>
                    <a:pt x="36" y="0"/>
                  </a:lnTo>
                  <a:lnTo>
                    <a:pt x="178" y="0"/>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2" name="Line 108"/>
            <p:cNvSpPr>
              <a:spLocks noChangeShapeType="1"/>
            </p:cNvSpPr>
            <p:nvPr/>
          </p:nvSpPr>
          <p:spPr bwMode="auto">
            <a:xfrm flipV="1">
              <a:off x="1435100"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3" name="Line 109"/>
            <p:cNvSpPr>
              <a:spLocks noChangeShapeType="1"/>
            </p:cNvSpPr>
            <p:nvPr/>
          </p:nvSpPr>
          <p:spPr bwMode="auto">
            <a:xfrm>
              <a:off x="1435100"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4" name="Freeform 110"/>
            <p:cNvSpPr>
              <a:spLocks/>
            </p:cNvSpPr>
            <p:nvPr/>
          </p:nvSpPr>
          <p:spPr bwMode="auto">
            <a:xfrm>
              <a:off x="1152525" y="4700588"/>
              <a:ext cx="57150" cy="1089025"/>
            </a:xfrm>
            <a:custGeom>
              <a:avLst/>
              <a:gdLst>
                <a:gd name="T0" fmla="*/ 36 w 36"/>
                <a:gd name="T1" fmla="*/ 0 h 686"/>
                <a:gd name="T2" fmla="*/ 36 w 36"/>
                <a:gd name="T3" fmla="*/ 257 h 686"/>
                <a:gd name="T4" fmla="*/ 36 w 36"/>
                <a:gd name="T5" fmla="*/ 686 h 686"/>
                <a:gd name="T6" fmla="*/ 0 w 36"/>
                <a:gd name="T7" fmla="*/ 686 h 686"/>
              </a:gdLst>
              <a:ahLst/>
              <a:cxnLst>
                <a:cxn ang="0">
                  <a:pos x="T0" y="T1"/>
                </a:cxn>
                <a:cxn ang="0">
                  <a:pos x="T2" y="T3"/>
                </a:cxn>
                <a:cxn ang="0">
                  <a:pos x="T4" y="T5"/>
                </a:cxn>
                <a:cxn ang="0">
                  <a:pos x="T6" y="T7"/>
                </a:cxn>
              </a:cxnLst>
              <a:rect l="0" t="0" r="r" b="b"/>
              <a:pathLst>
                <a:path w="36" h="686">
                  <a:moveTo>
                    <a:pt x="36" y="0"/>
                  </a:moveTo>
                  <a:lnTo>
                    <a:pt x="36" y="257"/>
                  </a:lnTo>
                  <a:lnTo>
                    <a:pt x="36" y="686"/>
                  </a:lnTo>
                  <a:lnTo>
                    <a:pt x="0" y="686"/>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5" name="Line 111"/>
            <p:cNvSpPr>
              <a:spLocks noChangeShapeType="1"/>
            </p:cNvSpPr>
            <p:nvPr/>
          </p:nvSpPr>
          <p:spPr bwMode="auto">
            <a:xfrm>
              <a:off x="1870075"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6" name="Line 112"/>
            <p:cNvSpPr>
              <a:spLocks noChangeShapeType="1"/>
            </p:cNvSpPr>
            <p:nvPr/>
          </p:nvSpPr>
          <p:spPr bwMode="auto">
            <a:xfrm>
              <a:off x="2305050" y="5317550"/>
              <a:ext cx="436562"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7" name="Line 113"/>
            <p:cNvSpPr>
              <a:spLocks noChangeShapeType="1"/>
            </p:cNvSpPr>
            <p:nvPr/>
          </p:nvSpPr>
          <p:spPr bwMode="auto">
            <a:xfrm flipV="1">
              <a:off x="709136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8" name="Line 114"/>
            <p:cNvSpPr>
              <a:spLocks noChangeShapeType="1"/>
            </p:cNvSpPr>
            <p:nvPr/>
          </p:nvSpPr>
          <p:spPr bwMode="auto">
            <a:xfrm flipV="1">
              <a:off x="6656387"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9" name="Line 115"/>
            <p:cNvSpPr>
              <a:spLocks noChangeShapeType="1"/>
            </p:cNvSpPr>
            <p:nvPr/>
          </p:nvSpPr>
          <p:spPr bwMode="auto">
            <a:xfrm>
              <a:off x="6656387"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0" name="Line 116"/>
            <p:cNvSpPr>
              <a:spLocks noChangeShapeType="1"/>
            </p:cNvSpPr>
            <p:nvPr/>
          </p:nvSpPr>
          <p:spPr bwMode="auto">
            <a:xfrm flipV="1">
              <a:off x="622141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1" name="Line 117"/>
            <p:cNvSpPr>
              <a:spLocks noChangeShapeType="1"/>
            </p:cNvSpPr>
            <p:nvPr/>
          </p:nvSpPr>
          <p:spPr bwMode="auto">
            <a:xfrm flipV="1">
              <a:off x="5786437"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2" name="Line 118"/>
            <p:cNvSpPr>
              <a:spLocks noChangeShapeType="1"/>
            </p:cNvSpPr>
            <p:nvPr/>
          </p:nvSpPr>
          <p:spPr bwMode="auto">
            <a:xfrm>
              <a:off x="5786437"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3" name="Line 119"/>
            <p:cNvSpPr>
              <a:spLocks noChangeShapeType="1"/>
            </p:cNvSpPr>
            <p:nvPr/>
          </p:nvSpPr>
          <p:spPr bwMode="auto">
            <a:xfrm>
              <a:off x="6221412"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4" name="Line 120"/>
            <p:cNvSpPr>
              <a:spLocks noChangeShapeType="1"/>
            </p:cNvSpPr>
            <p:nvPr/>
          </p:nvSpPr>
          <p:spPr bwMode="auto">
            <a:xfrm flipV="1">
              <a:off x="535146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5" name="Freeform 121"/>
            <p:cNvSpPr>
              <a:spLocks/>
            </p:cNvSpPr>
            <p:nvPr/>
          </p:nvSpPr>
          <p:spPr bwMode="auto">
            <a:xfrm>
              <a:off x="4481512" y="5317550"/>
              <a:ext cx="869950" cy="0"/>
            </a:xfrm>
            <a:custGeom>
              <a:avLst/>
              <a:gdLst>
                <a:gd name="T0" fmla="*/ 0 w 548"/>
                <a:gd name="T1" fmla="*/ 274 w 548"/>
                <a:gd name="T2" fmla="*/ 548 w 548"/>
              </a:gdLst>
              <a:ahLst/>
              <a:cxnLst>
                <a:cxn ang="0">
                  <a:pos x="T0" y="0"/>
                </a:cxn>
                <a:cxn ang="0">
                  <a:pos x="T1" y="0"/>
                </a:cxn>
                <a:cxn ang="0">
                  <a:pos x="T2" y="0"/>
                </a:cxn>
              </a:cxnLst>
              <a:rect l="0" t="0" r="r" b="b"/>
              <a:pathLst>
                <a:path w="548">
                  <a:moveTo>
                    <a:pt x="0" y="0"/>
                  </a:moveTo>
                  <a:lnTo>
                    <a:pt x="274" y="0"/>
                  </a:lnTo>
                  <a:lnTo>
                    <a:pt x="548" y="0"/>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6" name="Line 122"/>
            <p:cNvSpPr>
              <a:spLocks noChangeShapeType="1"/>
            </p:cNvSpPr>
            <p:nvPr/>
          </p:nvSpPr>
          <p:spPr bwMode="auto">
            <a:xfrm flipV="1">
              <a:off x="4481512" y="5317550"/>
              <a:ext cx="0" cy="84138"/>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7" name="Line 123"/>
            <p:cNvSpPr>
              <a:spLocks noChangeShapeType="1"/>
            </p:cNvSpPr>
            <p:nvPr/>
          </p:nvSpPr>
          <p:spPr bwMode="auto">
            <a:xfrm>
              <a:off x="5351462"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8" name="Freeform 124"/>
            <p:cNvSpPr>
              <a:spLocks/>
            </p:cNvSpPr>
            <p:nvPr/>
          </p:nvSpPr>
          <p:spPr bwMode="auto">
            <a:xfrm>
              <a:off x="1209675" y="3723700"/>
              <a:ext cx="7405687" cy="0"/>
            </a:xfrm>
            <a:custGeom>
              <a:avLst/>
              <a:gdLst>
                <a:gd name="T0" fmla="*/ 4665 w 4665"/>
                <a:gd name="T1" fmla="*/ 2335 w 4665"/>
                <a:gd name="T2" fmla="*/ 0 w 4665"/>
              </a:gdLst>
              <a:ahLst/>
              <a:cxnLst>
                <a:cxn ang="0">
                  <a:pos x="T0" y="0"/>
                </a:cxn>
                <a:cxn ang="0">
                  <a:pos x="T1" y="0"/>
                </a:cxn>
                <a:cxn ang="0">
                  <a:pos x="T2" y="0"/>
                </a:cxn>
              </a:cxnLst>
              <a:rect l="0" t="0" r="r" b="b"/>
              <a:pathLst>
                <a:path w="4665">
                  <a:moveTo>
                    <a:pt x="4665" y="0"/>
                  </a:moveTo>
                  <a:lnTo>
                    <a:pt x="2335" y="0"/>
                  </a:lnTo>
                  <a:lnTo>
                    <a:pt x="0" y="0"/>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9" name="Line 125"/>
            <p:cNvSpPr>
              <a:spLocks noChangeShapeType="1"/>
            </p:cNvSpPr>
            <p:nvPr/>
          </p:nvSpPr>
          <p:spPr bwMode="auto">
            <a:xfrm>
              <a:off x="4046537"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0" name="Line 126"/>
            <p:cNvSpPr>
              <a:spLocks noChangeShapeType="1"/>
            </p:cNvSpPr>
            <p:nvPr/>
          </p:nvSpPr>
          <p:spPr bwMode="auto">
            <a:xfrm>
              <a:off x="7091362" y="5317550"/>
              <a:ext cx="434975"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1" name="Line 127"/>
            <p:cNvSpPr>
              <a:spLocks noChangeShapeType="1"/>
            </p:cNvSpPr>
            <p:nvPr/>
          </p:nvSpPr>
          <p:spPr bwMode="auto">
            <a:xfrm flipH="1">
              <a:off x="1152525" y="3830063"/>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2" name="Line 128"/>
            <p:cNvSpPr>
              <a:spLocks noChangeShapeType="1"/>
            </p:cNvSpPr>
            <p:nvPr/>
          </p:nvSpPr>
          <p:spPr bwMode="auto">
            <a:xfrm flipH="1">
              <a:off x="1152525" y="4084063"/>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3" name="Line 129"/>
            <p:cNvSpPr>
              <a:spLocks noChangeShapeType="1"/>
            </p:cNvSpPr>
            <p:nvPr/>
          </p:nvSpPr>
          <p:spPr bwMode="auto">
            <a:xfrm flipH="1">
              <a:off x="1152525" y="4415850"/>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4" name="Line 130"/>
            <p:cNvSpPr>
              <a:spLocks noChangeShapeType="1"/>
            </p:cNvSpPr>
            <p:nvPr/>
          </p:nvSpPr>
          <p:spPr bwMode="auto">
            <a:xfrm flipH="1">
              <a:off x="1152525" y="4909563"/>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5" name="Line 131"/>
            <p:cNvSpPr>
              <a:spLocks noChangeShapeType="1"/>
            </p:cNvSpPr>
            <p:nvPr/>
          </p:nvSpPr>
          <p:spPr bwMode="auto">
            <a:xfrm flipH="1">
              <a:off x="1152525" y="4628575"/>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6" name="Line 132"/>
            <p:cNvSpPr>
              <a:spLocks noChangeShapeType="1"/>
            </p:cNvSpPr>
            <p:nvPr/>
          </p:nvSpPr>
          <p:spPr bwMode="auto">
            <a:xfrm flipH="1">
              <a:off x="1152525" y="4230113"/>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7" name="Line 133"/>
            <p:cNvSpPr>
              <a:spLocks noChangeShapeType="1"/>
            </p:cNvSpPr>
            <p:nvPr/>
          </p:nvSpPr>
          <p:spPr bwMode="auto">
            <a:xfrm flipH="1">
              <a:off x="1152525" y="3952300"/>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8" name="Line 134"/>
            <p:cNvSpPr>
              <a:spLocks noChangeShapeType="1"/>
            </p:cNvSpPr>
            <p:nvPr/>
          </p:nvSpPr>
          <p:spPr bwMode="auto">
            <a:xfrm flipH="1">
              <a:off x="1152525" y="3723700"/>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9" name="Line 135"/>
            <p:cNvSpPr>
              <a:spLocks noChangeShapeType="1"/>
            </p:cNvSpPr>
            <p:nvPr/>
          </p:nvSpPr>
          <p:spPr bwMode="auto">
            <a:xfrm flipH="1">
              <a:off x="1152525" y="3049013"/>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0" name="Line 136"/>
            <p:cNvSpPr>
              <a:spLocks noChangeShapeType="1"/>
            </p:cNvSpPr>
            <p:nvPr/>
          </p:nvSpPr>
          <p:spPr bwMode="auto">
            <a:xfrm flipH="1">
              <a:off x="1152525" y="2647375"/>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1" name="Line 137"/>
            <p:cNvSpPr>
              <a:spLocks noChangeShapeType="1"/>
            </p:cNvSpPr>
            <p:nvPr/>
          </p:nvSpPr>
          <p:spPr bwMode="auto">
            <a:xfrm flipH="1">
              <a:off x="1152525" y="2352100"/>
              <a:ext cx="571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2" name="Rectangle 138"/>
            <p:cNvSpPr>
              <a:spLocks noChangeArrowheads="1"/>
            </p:cNvSpPr>
            <p:nvPr/>
          </p:nvSpPr>
          <p:spPr bwMode="auto">
            <a:xfrm>
              <a:off x="950854" y="2260024"/>
              <a:ext cx="16991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20</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3" name="Rectangle 139"/>
            <p:cNvSpPr>
              <a:spLocks noChangeArrowheads="1"/>
            </p:cNvSpPr>
            <p:nvPr/>
          </p:nvSpPr>
          <p:spPr bwMode="auto">
            <a:xfrm>
              <a:off x="950854" y="2555299"/>
              <a:ext cx="16991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15</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4" name="Rectangle 140"/>
            <p:cNvSpPr>
              <a:spLocks noChangeArrowheads="1"/>
            </p:cNvSpPr>
            <p:nvPr/>
          </p:nvSpPr>
          <p:spPr bwMode="auto">
            <a:xfrm>
              <a:off x="950854" y="2956937"/>
              <a:ext cx="16991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10</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5" name="Rectangle 141"/>
            <p:cNvSpPr>
              <a:spLocks noChangeArrowheads="1"/>
            </p:cNvSpPr>
            <p:nvPr/>
          </p:nvSpPr>
          <p:spPr bwMode="auto">
            <a:xfrm>
              <a:off x="1035812" y="3633212"/>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5</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6" name="Rectangle 142"/>
            <p:cNvSpPr>
              <a:spLocks noChangeArrowheads="1"/>
            </p:cNvSpPr>
            <p:nvPr/>
          </p:nvSpPr>
          <p:spPr bwMode="auto">
            <a:xfrm>
              <a:off x="1035812" y="3860224"/>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4</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7" name="Rectangle 143"/>
            <p:cNvSpPr>
              <a:spLocks noChangeArrowheads="1"/>
            </p:cNvSpPr>
            <p:nvPr/>
          </p:nvSpPr>
          <p:spPr bwMode="auto">
            <a:xfrm>
              <a:off x="1035812" y="4138037"/>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3</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8" name="Rectangle 144"/>
            <p:cNvSpPr>
              <a:spLocks noChangeArrowheads="1"/>
            </p:cNvSpPr>
            <p:nvPr/>
          </p:nvSpPr>
          <p:spPr bwMode="auto">
            <a:xfrm>
              <a:off x="1035812" y="4536499"/>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79" name="Rectangle 145"/>
            <p:cNvSpPr>
              <a:spLocks noChangeArrowheads="1"/>
            </p:cNvSpPr>
            <p:nvPr/>
          </p:nvSpPr>
          <p:spPr bwMode="auto">
            <a:xfrm>
              <a:off x="1035812" y="5225474"/>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80" name="Rectangle 146"/>
            <p:cNvSpPr>
              <a:spLocks noChangeArrowheads="1"/>
            </p:cNvSpPr>
            <p:nvPr/>
          </p:nvSpPr>
          <p:spPr bwMode="auto">
            <a:xfrm>
              <a:off x="1394207" y="5460425"/>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0</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1" name="Rectangle 147"/>
            <p:cNvSpPr>
              <a:spLocks noChangeArrowheads="1"/>
            </p:cNvSpPr>
            <p:nvPr/>
          </p:nvSpPr>
          <p:spPr bwMode="auto">
            <a:xfrm>
              <a:off x="1761848"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0-1</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82" name="Rectangle 148"/>
            <p:cNvSpPr>
              <a:spLocks noChangeArrowheads="1"/>
            </p:cNvSpPr>
            <p:nvPr/>
          </p:nvSpPr>
          <p:spPr bwMode="auto">
            <a:xfrm>
              <a:off x="2196823"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1-2</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3" name="Rectangle 149"/>
            <p:cNvSpPr>
              <a:spLocks noChangeArrowheads="1"/>
            </p:cNvSpPr>
            <p:nvPr/>
          </p:nvSpPr>
          <p:spPr bwMode="auto">
            <a:xfrm>
              <a:off x="3066773"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3-4</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4" name="Rectangle 150"/>
            <p:cNvSpPr>
              <a:spLocks noChangeArrowheads="1"/>
            </p:cNvSpPr>
            <p:nvPr/>
          </p:nvSpPr>
          <p:spPr bwMode="auto">
            <a:xfrm>
              <a:off x="4373301" y="5460425"/>
              <a:ext cx="21800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&gt; 6</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85" name="Rectangle 151"/>
            <p:cNvSpPr>
              <a:spLocks noChangeArrowheads="1"/>
            </p:cNvSpPr>
            <p:nvPr/>
          </p:nvSpPr>
          <p:spPr bwMode="auto">
            <a:xfrm>
              <a:off x="2631798"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2-3</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6" name="Rectangle 152"/>
            <p:cNvSpPr>
              <a:spLocks noChangeArrowheads="1"/>
            </p:cNvSpPr>
            <p:nvPr/>
          </p:nvSpPr>
          <p:spPr bwMode="auto">
            <a:xfrm>
              <a:off x="3501748"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4-5</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7" name="Rectangle 153"/>
            <p:cNvSpPr>
              <a:spLocks noChangeArrowheads="1"/>
            </p:cNvSpPr>
            <p:nvPr/>
          </p:nvSpPr>
          <p:spPr bwMode="auto">
            <a:xfrm>
              <a:off x="5310570" y="5460425"/>
              <a:ext cx="8496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0</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8" name="Rectangle 154"/>
            <p:cNvSpPr>
              <a:spLocks noChangeArrowheads="1"/>
            </p:cNvSpPr>
            <p:nvPr/>
          </p:nvSpPr>
          <p:spPr bwMode="auto">
            <a:xfrm>
              <a:off x="5678211"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0-1</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89" name="Rectangle 155"/>
            <p:cNvSpPr>
              <a:spLocks noChangeArrowheads="1"/>
            </p:cNvSpPr>
            <p:nvPr/>
          </p:nvSpPr>
          <p:spPr bwMode="auto">
            <a:xfrm>
              <a:off x="3936723"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5-6</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0" name="Rectangle 156"/>
            <p:cNvSpPr>
              <a:spLocks noChangeArrowheads="1"/>
            </p:cNvSpPr>
            <p:nvPr/>
          </p:nvSpPr>
          <p:spPr bwMode="auto">
            <a:xfrm>
              <a:off x="6548161"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2-3</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1" name="Rectangle 157"/>
            <p:cNvSpPr>
              <a:spLocks noChangeArrowheads="1"/>
            </p:cNvSpPr>
            <p:nvPr/>
          </p:nvSpPr>
          <p:spPr bwMode="auto">
            <a:xfrm>
              <a:off x="7418111"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4-5</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2" name="Rectangle 158"/>
            <p:cNvSpPr>
              <a:spLocks noChangeArrowheads="1"/>
            </p:cNvSpPr>
            <p:nvPr/>
          </p:nvSpPr>
          <p:spPr bwMode="auto">
            <a:xfrm>
              <a:off x="6113186"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1-2</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3" name="Rectangle 159"/>
            <p:cNvSpPr>
              <a:spLocks noChangeArrowheads="1"/>
            </p:cNvSpPr>
            <p:nvPr/>
          </p:nvSpPr>
          <p:spPr bwMode="auto">
            <a:xfrm>
              <a:off x="6983136"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3-4</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4" name="Rectangle 160"/>
            <p:cNvSpPr>
              <a:spLocks noChangeArrowheads="1"/>
            </p:cNvSpPr>
            <p:nvPr/>
          </p:nvSpPr>
          <p:spPr bwMode="auto">
            <a:xfrm>
              <a:off x="7853086" y="5460425"/>
              <a:ext cx="221214"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a:ln>
                    <a:noFill/>
                  </a:ln>
                  <a:solidFill>
                    <a:srgbClr val="000066"/>
                  </a:solidFill>
                  <a:effectLst/>
                  <a:latin typeface="Arial" pitchFamily="34" charset="0"/>
                  <a:cs typeface="Arial" pitchFamily="34" charset="0"/>
                </a:rPr>
                <a:t>5-6</a:t>
              </a:r>
              <a:endParaRPr kumimoji="0" lang="fr-FR" sz="1200" i="0" u="none" strike="noStrike" cap="none" normalizeH="0" baseline="0">
                <a:ln>
                  <a:noFill/>
                </a:ln>
                <a:solidFill>
                  <a:schemeClr val="tx1"/>
                </a:solidFill>
                <a:effectLst/>
                <a:latin typeface="Arial" pitchFamily="34" charset="0"/>
                <a:cs typeface="Arial" pitchFamily="34" charset="0"/>
              </a:endParaRPr>
            </a:p>
          </p:txBody>
        </p:sp>
        <p:sp>
          <p:nvSpPr>
            <p:cNvPr id="295" name="Rectangle 161"/>
            <p:cNvSpPr>
              <a:spLocks noChangeArrowheads="1"/>
            </p:cNvSpPr>
            <p:nvPr/>
          </p:nvSpPr>
          <p:spPr bwMode="auto">
            <a:xfrm>
              <a:off x="8289664" y="5460425"/>
              <a:ext cx="21800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&gt; 6</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296" name="Rectangle 162"/>
            <p:cNvSpPr>
              <a:spLocks noChangeArrowheads="1"/>
            </p:cNvSpPr>
            <p:nvPr/>
          </p:nvSpPr>
          <p:spPr bwMode="auto">
            <a:xfrm>
              <a:off x="4040208" y="5713225"/>
              <a:ext cx="1755739"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pitchFamily="34" charset="0"/>
                  <a:cs typeface="Arial" pitchFamily="34" charset="0"/>
                </a:rPr>
                <a:t>Années d’exposition</a:t>
              </a:r>
              <a:endParaRPr kumimoji="0" lang="fr-FR" sz="1800" b="0" i="0" u="none" strike="noStrike" cap="none" normalizeH="0" baseline="0" dirty="0">
                <a:ln>
                  <a:noFill/>
                </a:ln>
                <a:solidFill>
                  <a:schemeClr val="tx1"/>
                </a:solidFill>
                <a:effectLst/>
                <a:latin typeface="Arial" pitchFamily="34" charset="0"/>
                <a:cs typeface="Arial" pitchFamily="34" charset="0"/>
              </a:endParaRPr>
            </a:p>
          </p:txBody>
        </p:sp>
        <p:sp>
          <p:nvSpPr>
            <p:cNvPr id="297" name="Rectangle 163"/>
            <p:cNvSpPr>
              <a:spLocks noChangeArrowheads="1"/>
            </p:cNvSpPr>
            <p:nvPr/>
          </p:nvSpPr>
          <p:spPr bwMode="auto">
            <a:xfrm>
              <a:off x="3328987" y="2421950"/>
              <a:ext cx="46596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pitchFamily="34" charset="0"/>
                  <a:cs typeface="Arial" pitchFamily="34" charset="0"/>
                </a:rPr>
                <a:t>ATV/r</a:t>
              </a:r>
              <a:endParaRPr kumimoji="0" lang="fr-FR" sz="3200" b="0" i="0" u="none" strike="noStrike" cap="none" normalizeH="0" baseline="0" dirty="0">
                <a:ln>
                  <a:noFill/>
                </a:ln>
                <a:solidFill>
                  <a:schemeClr val="tx1"/>
                </a:solidFill>
                <a:effectLst/>
                <a:latin typeface="Arial" pitchFamily="34" charset="0"/>
                <a:cs typeface="Arial" pitchFamily="34" charset="0"/>
              </a:endParaRPr>
            </a:p>
          </p:txBody>
        </p:sp>
        <p:sp>
          <p:nvSpPr>
            <p:cNvPr id="298" name="Rectangle 164"/>
            <p:cNvSpPr>
              <a:spLocks noChangeArrowheads="1"/>
            </p:cNvSpPr>
            <p:nvPr/>
          </p:nvSpPr>
          <p:spPr bwMode="auto">
            <a:xfrm>
              <a:off x="6181725" y="2421950"/>
              <a:ext cx="496867"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66"/>
                  </a:solidFill>
                  <a:effectLst/>
                  <a:latin typeface="Arial" pitchFamily="34" charset="0"/>
                  <a:cs typeface="Arial" pitchFamily="34" charset="0"/>
                </a:rPr>
                <a:t>DRV/r</a:t>
              </a:r>
              <a:endParaRPr kumimoji="0" lang="fr-FR" sz="3200" b="0" i="0" u="none" strike="noStrike" cap="none" normalizeH="0" baseline="0">
                <a:ln>
                  <a:noFill/>
                </a:ln>
                <a:solidFill>
                  <a:schemeClr val="tx1"/>
                </a:solidFill>
                <a:effectLst/>
                <a:latin typeface="Arial" pitchFamily="34" charset="0"/>
                <a:cs typeface="Arial" pitchFamily="34" charset="0"/>
              </a:endParaRPr>
            </a:p>
          </p:txBody>
        </p:sp>
        <p:sp>
          <p:nvSpPr>
            <p:cNvPr id="316" name="Rectangle 199"/>
            <p:cNvSpPr>
              <a:spLocks noChangeArrowheads="1"/>
            </p:cNvSpPr>
            <p:nvPr/>
          </p:nvSpPr>
          <p:spPr bwMode="auto">
            <a:xfrm>
              <a:off x="7481887" y="3539550"/>
              <a:ext cx="90487" cy="8731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7" name="Rectangle 200"/>
            <p:cNvSpPr>
              <a:spLocks noChangeArrowheads="1"/>
            </p:cNvSpPr>
            <p:nvPr/>
          </p:nvSpPr>
          <p:spPr bwMode="auto">
            <a:xfrm>
              <a:off x="7046912" y="3052188"/>
              <a:ext cx="90487"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8" name="Rectangle 201"/>
            <p:cNvSpPr>
              <a:spLocks noChangeArrowheads="1"/>
            </p:cNvSpPr>
            <p:nvPr/>
          </p:nvSpPr>
          <p:spPr bwMode="auto">
            <a:xfrm>
              <a:off x="6611937" y="3185538"/>
              <a:ext cx="90487"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19" name="Rectangle 202"/>
            <p:cNvSpPr>
              <a:spLocks noChangeArrowheads="1"/>
            </p:cNvSpPr>
            <p:nvPr/>
          </p:nvSpPr>
          <p:spPr bwMode="auto">
            <a:xfrm>
              <a:off x="6176962" y="3252213"/>
              <a:ext cx="90487"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0" name="Rectangle 203"/>
            <p:cNvSpPr>
              <a:spLocks noChangeArrowheads="1"/>
            </p:cNvSpPr>
            <p:nvPr/>
          </p:nvSpPr>
          <p:spPr bwMode="auto">
            <a:xfrm>
              <a:off x="5741987" y="3526850"/>
              <a:ext cx="90487"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1" name="Rectangle 204"/>
            <p:cNvSpPr>
              <a:spLocks noChangeArrowheads="1"/>
            </p:cNvSpPr>
            <p:nvPr/>
          </p:nvSpPr>
          <p:spPr bwMode="auto">
            <a:xfrm>
              <a:off x="5307012" y="3699888"/>
              <a:ext cx="88900"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2" name="Rectangle 205"/>
            <p:cNvSpPr>
              <a:spLocks noChangeArrowheads="1"/>
            </p:cNvSpPr>
            <p:nvPr/>
          </p:nvSpPr>
          <p:spPr bwMode="auto">
            <a:xfrm>
              <a:off x="7916862" y="2985513"/>
              <a:ext cx="90487" cy="8731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3" name="Rectangle 207"/>
            <p:cNvSpPr>
              <a:spLocks noChangeArrowheads="1"/>
            </p:cNvSpPr>
            <p:nvPr/>
          </p:nvSpPr>
          <p:spPr bwMode="auto">
            <a:xfrm>
              <a:off x="8351838" y="2693413"/>
              <a:ext cx="90487" cy="8572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4" name="Rectangle 208"/>
            <p:cNvSpPr>
              <a:spLocks noChangeArrowheads="1"/>
            </p:cNvSpPr>
            <p:nvPr/>
          </p:nvSpPr>
          <p:spPr bwMode="auto">
            <a:xfrm>
              <a:off x="4437063" y="3396675"/>
              <a:ext cx="88900" cy="8572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5" name="Rectangle 209"/>
            <p:cNvSpPr>
              <a:spLocks noChangeArrowheads="1"/>
            </p:cNvSpPr>
            <p:nvPr/>
          </p:nvSpPr>
          <p:spPr bwMode="auto">
            <a:xfrm>
              <a:off x="4002088" y="3358575"/>
              <a:ext cx="88900" cy="8731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6" name="Rectangle 210"/>
            <p:cNvSpPr>
              <a:spLocks noChangeArrowheads="1"/>
            </p:cNvSpPr>
            <p:nvPr/>
          </p:nvSpPr>
          <p:spPr bwMode="auto">
            <a:xfrm>
              <a:off x="3565525" y="3228400"/>
              <a:ext cx="90487" cy="8572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7" name="Rectangle 211"/>
            <p:cNvSpPr>
              <a:spLocks noChangeArrowheads="1"/>
            </p:cNvSpPr>
            <p:nvPr/>
          </p:nvSpPr>
          <p:spPr bwMode="auto">
            <a:xfrm>
              <a:off x="3130550" y="3849113"/>
              <a:ext cx="90487" cy="8572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8" name="Rectangle 212"/>
            <p:cNvSpPr>
              <a:spLocks noChangeArrowheads="1"/>
            </p:cNvSpPr>
            <p:nvPr/>
          </p:nvSpPr>
          <p:spPr bwMode="auto">
            <a:xfrm>
              <a:off x="2695575" y="3434775"/>
              <a:ext cx="90487" cy="8572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29" name="Rectangle 213"/>
            <p:cNvSpPr>
              <a:spLocks noChangeArrowheads="1"/>
            </p:cNvSpPr>
            <p:nvPr/>
          </p:nvSpPr>
          <p:spPr bwMode="auto">
            <a:xfrm>
              <a:off x="2260600" y="3437950"/>
              <a:ext cx="90487" cy="8731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0" name="Rectangle 214"/>
            <p:cNvSpPr>
              <a:spLocks noChangeArrowheads="1"/>
            </p:cNvSpPr>
            <p:nvPr/>
          </p:nvSpPr>
          <p:spPr bwMode="auto">
            <a:xfrm>
              <a:off x="1825625" y="3533200"/>
              <a:ext cx="90487" cy="8572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1" name="Rectangle 215"/>
            <p:cNvSpPr>
              <a:spLocks noChangeArrowheads="1"/>
            </p:cNvSpPr>
            <p:nvPr/>
          </p:nvSpPr>
          <p:spPr bwMode="auto">
            <a:xfrm>
              <a:off x="1390650" y="3674488"/>
              <a:ext cx="90487" cy="8731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332" name="Rectangle 216"/>
            <p:cNvSpPr>
              <a:spLocks noChangeArrowheads="1"/>
            </p:cNvSpPr>
            <p:nvPr/>
          </p:nvSpPr>
          <p:spPr bwMode="auto">
            <a:xfrm>
              <a:off x="7942511" y="1924560"/>
              <a:ext cx="921727"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dirty="0">
                  <a:solidFill>
                    <a:srgbClr val="FF6600"/>
                  </a:solidFill>
                  <a:latin typeface="Arial" pitchFamily="34" charset="0"/>
                  <a:cs typeface="Arial" pitchFamily="34" charset="0"/>
                </a:rPr>
                <a:t>13,67</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[8,51 - 18,82]</a:t>
              </a:r>
            </a:p>
          </p:txBody>
        </p:sp>
        <p:sp>
          <p:nvSpPr>
            <p:cNvPr id="333" name="Rectangle 218"/>
            <p:cNvSpPr>
              <a:spLocks noChangeArrowheads="1"/>
            </p:cNvSpPr>
            <p:nvPr/>
          </p:nvSpPr>
          <p:spPr bwMode="auto">
            <a:xfrm>
              <a:off x="1228180" y="3844350"/>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dirty="0">
                  <a:solidFill>
                    <a:srgbClr val="00B050"/>
                  </a:solidFill>
                  <a:latin typeface="Arial" pitchFamily="34" charset="0"/>
                  <a:cs typeface="Arial" pitchFamily="34" charset="0"/>
                </a:rPr>
                <a:t>5,03</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[4,69 - 5,37]</a:t>
              </a:r>
            </a:p>
          </p:txBody>
        </p:sp>
        <p:sp>
          <p:nvSpPr>
            <p:cNvPr id="334" name="Rectangle 220"/>
            <p:cNvSpPr>
              <a:spLocks noChangeArrowheads="1"/>
            </p:cNvSpPr>
            <p:nvPr/>
          </p:nvSpPr>
          <p:spPr bwMode="auto">
            <a:xfrm>
              <a:off x="4037002" y="2693413"/>
              <a:ext cx="8800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dirty="0">
                  <a:solidFill>
                    <a:srgbClr val="00B050"/>
                  </a:solidFill>
                  <a:latin typeface="Arial" pitchFamily="34" charset="0"/>
                  <a:cs typeface="Arial" pitchFamily="34" charset="0"/>
                </a:rPr>
                <a:t>6,68</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[5,02 - 8,35] </a:t>
              </a:r>
            </a:p>
          </p:txBody>
        </p:sp>
        <p:sp>
          <p:nvSpPr>
            <p:cNvPr id="335" name="Rectangle 222"/>
            <p:cNvSpPr>
              <a:spLocks noChangeArrowheads="1"/>
            </p:cNvSpPr>
            <p:nvPr/>
          </p:nvSpPr>
          <p:spPr bwMode="auto">
            <a:xfrm>
              <a:off x="4936859" y="3888186"/>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a:r>
                <a:rPr lang="fr-FR" sz="1200" b="1" dirty="0">
                  <a:solidFill>
                    <a:srgbClr val="FF6600"/>
                  </a:solidFill>
                  <a:latin typeface="Arial" pitchFamily="34" charset="0"/>
                  <a:cs typeface="Arial" pitchFamily="34" charset="0"/>
                </a:rPr>
                <a:t>4,91</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[4,59 - 5,23]</a:t>
              </a:r>
            </a:p>
          </p:txBody>
        </p:sp>
      </p:grpSp>
      <p:sp>
        <p:nvSpPr>
          <p:cNvPr id="336" name="Rectangle 181"/>
          <p:cNvSpPr>
            <a:spLocks noChangeArrowheads="1"/>
          </p:cNvSpPr>
          <p:nvPr/>
        </p:nvSpPr>
        <p:spPr bwMode="auto">
          <a:xfrm>
            <a:off x="1121415" y="6262688"/>
            <a:ext cx="509756"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163 785</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37" name="Rectangle 182"/>
          <p:cNvSpPr>
            <a:spLocks noChangeArrowheads="1"/>
          </p:cNvSpPr>
          <p:nvPr/>
        </p:nvSpPr>
        <p:spPr bwMode="auto">
          <a:xfrm>
            <a:off x="1661773" y="6262688"/>
            <a:ext cx="431208"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12 886</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38" name="Rectangle 183"/>
          <p:cNvSpPr>
            <a:spLocks noChangeArrowheads="1"/>
          </p:cNvSpPr>
          <p:nvPr/>
        </p:nvSpPr>
        <p:spPr bwMode="auto">
          <a:xfrm>
            <a:off x="2136815"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7 631</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39" name="Rectangle 184"/>
          <p:cNvSpPr>
            <a:spLocks noChangeArrowheads="1"/>
          </p:cNvSpPr>
          <p:nvPr/>
        </p:nvSpPr>
        <p:spPr bwMode="auto">
          <a:xfrm>
            <a:off x="3006765"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6 144</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0" name="Rectangle 185"/>
          <p:cNvSpPr>
            <a:spLocks noChangeArrowheads="1"/>
          </p:cNvSpPr>
          <p:nvPr/>
        </p:nvSpPr>
        <p:spPr bwMode="auto">
          <a:xfrm>
            <a:off x="4311690"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9 276</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1" name="Rectangle 186"/>
          <p:cNvSpPr>
            <a:spLocks noChangeArrowheads="1"/>
          </p:cNvSpPr>
          <p:nvPr/>
        </p:nvSpPr>
        <p:spPr bwMode="auto">
          <a:xfrm>
            <a:off x="2571790"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6 369</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2" name="Rectangle 187"/>
          <p:cNvSpPr>
            <a:spLocks noChangeArrowheads="1"/>
          </p:cNvSpPr>
          <p:nvPr/>
        </p:nvSpPr>
        <p:spPr bwMode="auto">
          <a:xfrm>
            <a:off x="3441740"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5 757</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3" name="Rectangle 188"/>
          <p:cNvSpPr>
            <a:spLocks noChangeArrowheads="1"/>
          </p:cNvSpPr>
          <p:nvPr/>
        </p:nvSpPr>
        <p:spPr bwMode="auto">
          <a:xfrm>
            <a:off x="5066497" y="6262688"/>
            <a:ext cx="509756"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185 246</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4" name="Rectangle 189"/>
          <p:cNvSpPr>
            <a:spLocks noChangeArrowheads="1"/>
          </p:cNvSpPr>
          <p:nvPr/>
        </p:nvSpPr>
        <p:spPr bwMode="auto">
          <a:xfrm>
            <a:off x="5618202"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8 845</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5" name="Rectangle 190"/>
          <p:cNvSpPr>
            <a:spLocks noChangeArrowheads="1"/>
          </p:cNvSpPr>
          <p:nvPr/>
        </p:nvSpPr>
        <p:spPr bwMode="auto">
          <a:xfrm>
            <a:off x="3876715"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4 898</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6" name="Rectangle 191"/>
          <p:cNvSpPr>
            <a:spLocks noChangeArrowheads="1"/>
          </p:cNvSpPr>
          <p:nvPr/>
        </p:nvSpPr>
        <p:spPr bwMode="auto">
          <a:xfrm>
            <a:off x="6488152"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5 285</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7" name="Rectangle 192"/>
          <p:cNvSpPr>
            <a:spLocks noChangeArrowheads="1"/>
          </p:cNvSpPr>
          <p:nvPr/>
        </p:nvSpPr>
        <p:spPr bwMode="auto">
          <a:xfrm>
            <a:off x="7358102"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2 940</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8" name="Rectangle 193"/>
          <p:cNvSpPr>
            <a:spLocks noChangeArrowheads="1"/>
          </p:cNvSpPr>
          <p:nvPr/>
        </p:nvSpPr>
        <p:spPr bwMode="auto">
          <a:xfrm>
            <a:off x="6053177"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6 591</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49" name="Rectangle 194"/>
          <p:cNvSpPr>
            <a:spLocks noChangeArrowheads="1"/>
          </p:cNvSpPr>
          <p:nvPr/>
        </p:nvSpPr>
        <p:spPr bwMode="auto">
          <a:xfrm>
            <a:off x="6923127"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4 100</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50" name="Rectangle 195"/>
          <p:cNvSpPr>
            <a:spLocks noChangeArrowheads="1"/>
          </p:cNvSpPr>
          <p:nvPr/>
        </p:nvSpPr>
        <p:spPr bwMode="auto">
          <a:xfrm>
            <a:off x="7793077"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1 768</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51" name="Rectangle 196"/>
          <p:cNvSpPr>
            <a:spLocks noChangeArrowheads="1"/>
          </p:cNvSpPr>
          <p:nvPr/>
        </p:nvSpPr>
        <p:spPr bwMode="auto">
          <a:xfrm>
            <a:off x="8228052" y="6262688"/>
            <a:ext cx="352662"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100" i="0" u="none" strike="noStrike" cap="none" normalizeH="0" baseline="0" dirty="0">
                <a:ln>
                  <a:noFill/>
                </a:ln>
                <a:solidFill>
                  <a:srgbClr val="000066"/>
                </a:solidFill>
                <a:effectLst/>
                <a:latin typeface="Arial" pitchFamily="34" charset="0"/>
                <a:cs typeface="Arial" pitchFamily="34" charset="0"/>
              </a:rPr>
              <a:t>1 975</a:t>
            </a:r>
            <a:endParaRPr kumimoji="0" lang="fr-FR" sz="2400" i="0" u="none" strike="noStrike" cap="none" normalizeH="0" baseline="0" dirty="0">
              <a:ln>
                <a:noFill/>
              </a:ln>
              <a:solidFill>
                <a:schemeClr val="tx1"/>
              </a:solidFill>
              <a:effectLst/>
              <a:latin typeface="Arial" pitchFamily="34" charset="0"/>
              <a:cs typeface="Arial" pitchFamily="34" charset="0"/>
            </a:endParaRPr>
          </a:p>
        </p:txBody>
      </p:sp>
      <p:sp>
        <p:nvSpPr>
          <p:cNvPr id="352" name="Rectangle 198"/>
          <p:cNvSpPr>
            <a:spLocks noChangeArrowheads="1"/>
          </p:cNvSpPr>
          <p:nvPr/>
        </p:nvSpPr>
        <p:spPr bwMode="auto">
          <a:xfrm>
            <a:off x="32482" y="6262688"/>
            <a:ext cx="1038746" cy="1692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100" b="1" i="0" u="none" strike="noStrike" cap="none" normalizeH="0" baseline="0" dirty="0">
                <a:ln>
                  <a:noFill/>
                </a:ln>
                <a:solidFill>
                  <a:srgbClr val="000066"/>
                </a:solidFill>
                <a:effectLst/>
                <a:latin typeface="Arial" pitchFamily="34" charset="0"/>
                <a:cs typeface="Arial" pitchFamily="34" charset="0"/>
              </a:rPr>
              <a:t>Années-patient</a:t>
            </a:r>
            <a:endParaRPr kumimoji="0" lang="fr-FR" sz="2400" b="0" i="0" u="none" strike="noStrike" cap="none" normalizeH="0" baseline="0" dirty="0">
              <a:ln>
                <a:noFill/>
              </a:ln>
              <a:solidFill>
                <a:schemeClr val="tx1"/>
              </a:solidFill>
              <a:effectLst/>
              <a:latin typeface="Arial" pitchFamily="34" charset="0"/>
              <a:cs typeface="Arial" pitchFamily="34" charset="0"/>
            </a:endParaRPr>
          </a:p>
        </p:txBody>
      </p:sp>
      <p:sp>
        <p:nvSpPr>
          <p:cNvPr id="353" name="ZoneTexte 35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173</a:t>
            </a:r>
          </a:p>
        </p:txBody>
      </p:sp>
    </p:spTree>
    <p:extLst>
      <p:ext uri="{BB962C8B-B14F-4D97-AF65-F5344CB8AC3E}">
        <p14:creationId xmlns:p14="http://schemas.microsoft.com/office/powerpoint/2010/main" val="41323768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ext Box 2"/>
          <p:cNvSpPr txBox="1">
            <a:spLocks noChangeArrowheads="1"/>
          </p:cNvSpPr>
          <p:nvPr/>
        </p:nvSpPr>
        <p:spPr bwMode="auto">
          <a:xfrm>
            <a:off x="224773" y="6042719"/>
            <a:ext cx="8555038" cy="523220"/>
          </a:xfrm>
          <a:prstGeom prst="rect">
            <a:avLst/>
          </a:prstGeom>
          <a:noFill/>
          <a:ln w="9525">
            <a:noFill/>
            <a:miter lim="800000"/>
            <a:headEnd/>
            <a:tailEnd/>
          </a:ln>
        </p:spPr>
        <p:txBody>
          <a:bodyPr wrap="square">
            <a:spAutoFit/>
          </a:bodyPr>
          <a:lstStyle/>
          <a:p>
            <a:r>
              <a:rPr lang="fr-FR" sz="1400" dirty="0">
                <a:latin typeface="+mj-lt"/>
                <a:ea typeface="ＭＳ Ｐゴシック" pitchFamily="34" charset="-128"/>
              </a:rPr>
              <a:t>* Ajustement supplémentaire sur les facteurs potentiellement associés entre utilisation IP/r et événements CV, actualisés au cours du suivi : CD4, IMC, fonction rénale, dyslipidémie, diabète</a:t>
            </a:r>
          </a:p>
        </p:txBody>
      </p:sp>
      <p:sp>
        <p:nvSpPr>
          <p:cNvPr id="125" name="Rectangle 124"/>
          <p:cNvSpPr/>
          <p:nvPr/>
        </p:nvSpPr>
        <p:spPr>
          <a:xfrm>
            <a:off x="186927" y="1141802"/>
            <a:ext cx="8757584" cy="400110"/>
          </a:xfrm>
          <a:prstGeom prst="rect">
            <a:avLst/>
          </a:prstGeom>
        </p:spPr>
        <p:txBody>
          <a:bodyPr wrap="square">
            <a:spAutoFit/>
          </a:bodyPr>
          <a:lstStyle/>
          <a:p>
            <a:pPr marL="0" indent="0" algn="ctr">
              <a:buNone/>
            </a:pPr>
            <a:r>
              <a:rPr lang="fr-FR" sz="2000" b="1" dirty="0">
                <a:solidFill>
                  <a:srgbClr val="0070C0"/>
                </a:solidFill>
                <a:latin typeface="Calibri"/>
                <a:cs typeface="Calibri"/>
              </a:rPr>
              <a:t>Taux d'incidence bruts d’événements CV pour 1 000 années-patient (IC 95 %)</a:t>
            </a:r>
          </a:p>
        </p:txBody>
      </p:sp>
      <p:sp>
        <p:nvSpPr>
          <p:cNvPr id="145" name="Rectangle 73"/>
          <p:cNvSpPr>
            <a:spLocks noChangeArrowheads="1"/>
          </p:cNvSpPr>
          <p:nvPr/>
        </p:nvSpPr>
        <p:spPr bwMode="auto">
          <a:xfrm rot="18000000">
            <a:off x="2411491" y="4822664"/>
            <a:ext cx="234340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Multivariée-</a:t>
            </a:r>
            <a:r>
              <a:rPr kumimoji="0" lang="fr-FR" sz="1200" i="0" u="none" strike="noStrike" cap="none" normalizeH="0" dirty="0">
                <a:ln>
                  <a:noFill/>
                </a:ln>
                <a:solidFill>
                  <a:srgbClr val="000066"/>
                </a:solidFill>
                <a:effectLst/>
                <a:latin typeface="Arial" pitchFamily="34" charset="0"/>
                <a:cs typeface="Arial" pitchFamily="34" charset="0"/>
              </a:rPr>
              <a:t>MODELE </a:t>
            </a:r>
            <a:r>
              <a:rPr kumimoji="0" lang="fr-FR" sz="1200" i="0" u="none" strike="noStrike" cap="none" normalizeH="0" baseline="0" dirty="0">
                <a:ln>
                  <a:noFill/>
                </a:ln>
                <a:solidFill>
                  <a:srgbClr val="000066"/>
                </a:solidFill>
                <a:effectLst/>
                <a:latin typeface="Arial" pitchFamily="34" charset="0"/>
                <a:cs typeface="Arial" pitchFamily="34" charset="0"/>
              </a:rPr>
              <a:t>PRINCIPAL </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en excluant</a:t>
            </a:r>
            <a:r>
              <a:rPr kumimoji="0" lang="fr-FR" sz="1200" i="0" u="none" strike="noStrike" cap="none" normalizeH="0" dirty="0">
                <a:ln>
                  <a:noFill/>
                </a:ln>
                <a:solidFill>
                  <a:srgbClr val="000066"/>
                </a:solidFill>
                <a:effectLst/>
                <a:latin typeface="Arial" pitchFamily="34" charset="0"/>
                <a:cs typeface="Arial" pitchFamily="34" charset="0"/>
              </a:rPr>
              <a:t> l</a:t>
            </a:r>
            <a:r>
              <a:rPr lang="fr-FR" sz="1200" dirty="0">
                <a:latin typeface="Arial" pitchFamily="34" charset="0"/>
                <a:cs typeface="Arial" pitchFamily="34" charset="0"/>
              </a:rPr>
              <a:t>es patients ayant </a:t>
            </a:r>
          </a:p>
          <a:p>
            <a:pPr lvl="0" algn="r"/>
            <a:r>
              <a:rPr lang="fr-FR" sz="1200" dirty="0">
                <a:latin typeface="Arial" pitchFamily="34" charset="0"/>
                <a:cs typeface="Arial" pitchFamily="34" charset="0"/>
              </a:rPr>
              <a:t>reçu DRV/r </a:t>
            </a:r>
            <a:r>
              <a:rPr kumimoji="0" lang="fr-FR" sz="1200" i="0" u="none" strike="noStrike" cap="none" normalizeH="0" baseline="0" dirty="0">
                <a:ln>
                  <a:noFill/>
                </a:ln>
                <a:solidFill>
                  <a:srgbClr val="000066"/>
                </a:solidFill>
                <a:effectLst/>
                <a:latin typeface="Arial" pitchFamily="34" charset="0"/>
                <a:cs typeface="Arial" pitchFamily="34" charset="0"/>
              </a:rPr>
              <a:t>/ 5 </a:t>
            </a:r>
            <a:r>
              <a:rPr lang="fr-FR" sz="1200" dirty="0">
                <a:latin typeface="Arial" pitchFamily="34" charset="0"/>
                <a:cs typeface="Arial" pitchFamily="34" charset="0"/>
              </a:rPr>
              <a:t>ans</a:t>
            </a:r>
            <a:r>
              <a:rPr kumimoji="0" lang="fr-FR" sz="1200" i="0" u="none" strike="noStrike" cap="none" normalizeH="0" dirty="0">
                <a:ln>
                  <a:noFill/>
                </a:ln>
                <a:solidFill>
                  <a:srgbClr val="000066"/>
                </a:solidFill>
                <a:effectLst/>
                <a:latin typeface="Arial" pitchFamily="34" charset="0"/>
                <a:cs typeface="Arial" pitchFamily="34" charset="0"/>
              </a:rPr>
              <a:t> </a:t>
            </a:r>
            <a:r>
              <a:rPr lang="fr-FR" sz="1200" dirty="0">
                <a:latin typeface="Arial" pitchFamily="34" charset="0"/>
                <a:cs typeface="Arial" pitchFamily="34" charset="0"/>
              </a:rPr>
              <a:t>exposition</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26"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Ryom</a:t>
            </a:r>
            <a:r>
              <a:rPr lang="en-GB" sz="1200" i="1" dirty="0">
                <a:solidFill>
                  <a:srgbClr val="0070C0"/>
                </a:solidFill>
              </a:rPr>
              <a:t> L, CROI 2017, Abs. 128LB</a:t>
            </a:r>
          </a:p>
        </p:txBody>
      </p:sp>
      <p:sp>
        <p:nvSpPr>
          <p:cNvPr id="134" name="Rectangle 2"/>
          <p:cNvSpPr>
            <a:spLocks noGrp="1" noChangeArrowheads="1"/>
          </p:cNvSpPr>
          <p:nvPr>
            <p:ph type="title"/>
          </p:nvPr>
        </p:nvSpPr>
        <p:spPr>
          <a:xfrm>
            <a:off x="1547813" y="115888"/>
            <a:ext cx="7523162" cy="936625"/>
          </a:xfrm>
        </p:spPr>
        <p:txBody>
          <a:bodyPr/>
          <a:lstStyle/>
          <a:p>
            <a:r>
              <a:rPr lang="fr-FR" dirty="0"/>
              <a:t>Evénements cardiovasculaires et exposition </a:t>
            </a:r>
            <a:br>
              <a:rPr lang="fr-FR" dirty="0"/>
            </a:br>
            <a:r>
              <a:rPr lang="fr-FR" dirty="0"/>
              <a:t>à DRV/r et ATV/r : cohorte D:A:D (3)</a:t>
            </a:r>
          </a:p>
        </p:txBody>
      </p:sp>
      <p:grpSp>
        <p:nvGrpSpPr>
          <p:cNvPr id="2" name="Groupe 1"/>
          <p:cNvGrpSpPr/>
          <p:nvPr/>
        </p:nvGrpSpPr>
        <p:grpSpPr>
          <a:xfrm>
            <a:off x="226542" y="1618896"/>
            <a:ext cx="8773866" cy="4477250"/>
            <a:chOff x="226542" y="1618896"/>
            <a:chExt cx="8773866" cy="4477250"/>
          </a:xfrm>
        </p:grpSpPr>
        <p:sp>
          <p:nvSpPr>
            <p:cNvPr id="46" name="Freeform 41"/>
            <p:cNvSpPr>
              <a:spLocks/>
            </p:cNvSpPr>
            <p:nvPr/>
          </p:nvSpPr>
          <p:spPr bwMode="auto">
            <a:xfrm>
              <a:off x="4713288" y="2053463"/>
              <a:ext cx="0" cy="2620963"/>
            </a:xfrm>
            <a:custGeom>
              <a:avLst/>
              <a:gdLst>
                <a:gd name="T0" fmla="*/ 1651 h 1651"/>
                <a:gd name="T1" fmla="*/ 1005 h 1651"/>
                <a:gd name="T2" fmla="*/ 0 h 1651"/>
              </a:gdLst>
              <a:ahLst/>
              <a:cxnLst>
                <a:cxn ang="0">
                  <a:pos x="0" y="T0"/>
                </a:cxn>
                <a:cxn ang="0">
                  <a:pos x="0" y="T1"/>
                </a:cxn>
                <a:cxn ang="0">
                  <a:pos x="0" y="T2"/>
                </a:cxn>
              </a:cxnLst>
              <a:rect l="0" t="0" r="r" b="b"/>
              <a:pathLst>
                <a:path h="1651">
                  <a:moveTo>
                    <a:pt x="0" y="1651"/>
                  </a:moveTo>
                  <a:lnTo>
                    <a:pt x="0" y="1005"/>
                  </a:lnTo>
                  <a:lnTo>
                    <a:pt x="0" y="0"/>
                  </a:lnTo>
                </a:path>
              </a:pathLst>
            </a:custGeom>
            <a:noFill/>
            <a:ln w="9525">
              <a:solidFill>
                <a:srgbClr val="808080"/>
              </a:solidFill>
              <a:prstDash val="dash"/>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Rectangle 39"/>
            <p:cNvSpPr>
              <a:spLocks noChangeArrowheads="1"/>
            </p:cNvSpPr>
            <p:nvPr/>
          </p:nvSpPr>
          <p:spPr bwMode="auto">
            <a:xfrm>
              <a:off x="4712431" y="1645236"/>
              <a:ext cx="160338" cy="153988"/>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9" name="Rectangle 40"/>
            <p:cNvSpPr>
              <a:spLocks noChangeArrowheads="1"/>
            </p:cNvSpPr>
            <p:nvPr/>
          </p:nvSpPr>
          <p:spPr bwMode="auto">
            <a:xfrm>
              <a:off x="3810343" y="1645236"/>
              <a:ext cx="160338" cy="153988"/>
            </a:xfrm>
            <a:prstGeom prst="rect">
              <a:avLst/>
            </a:prstGeom>
            <a:solidFill>
              <a:srgbClr val="00B05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5" name="Line 48"/>
            <p:cNvSpPr>
              <a:spLocks noChangeShapeType="1"/>
            </p:cNvSpPr>
            <p:nvPr/>
          </p:nvSpPr>
          <p:spPr bwMode="auto">
            <a:xfrm>
              <a:off x="1489075" y="3648900"/>
              <a:ext cx="64135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50"/>
            <p:cNvSpPr>
              <a:spLocks noChangeShapeType="1"/>
            </p:cNvSpPr>
            <p:nvPr/>
          </p:nvSpPr>
          <p:spPr bwMode="auto">
            <a:xfrm>
              <a:off x="1649607" y="3648900"/>
              <a:ext cx="0" cy="76200"/>
            </a:xfrm>
            <a:prstGeom prst="line">
              <a:avLst/>
            </a:prstGeom>
            <a:noFill/>
            <a:ln w="9525">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52"/>
            <p:cNvSpPr>
              <a:spLocks noChangeShapeType="1"/>
            </p:cNvSpPr>
            <p:nvPr/>
          </p:nvSpPr>
          <p:spPr bwMode="auto">
            <a:xfrm>
              <a:off x="2130424" y="3648900"/>
              <a:ext cx="6480000"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53"/>
            <p:cNvSpPr>
              <a:spLocks noChangeShapeType="1"/>
            </p:cNvSpPr>
            <p:nvPr/>
          </p:nvSpPr>
          <p:spPr bwMode="auto">
            <a:xfrm flipH="1">
              <a:off x="463550" y="2047113"/>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1" name="Line 54"/>
            <p:cNvSpPr>
              <a:spLocks noChangeShapeType="1"/>
            </p:cNvSpPr>
            <p:nvPr/>
          </p:nvSpPr>
          <p:spPr bwMode="auto">
            <a:xfrm flipH="1">
              <a:off x="463550" y="2580513"/>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2" name="Line 55"/>
            <p:cNvSpPr>
              <a:spLocks noChangeShapeType="1"/>
            </p:cNvSpPr>
            <p:nvPr/>
          </p:nvSpPr>
          <p:spPr bwMode="auto">
            <a:xfrm flipH="1">
              <a:off x="463550" y="3115500"/>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3" name="Freeform 56"/>
            <p:cNvSpPr>
              <a:spLocks/>
            </p:cNvSpPr>
            <p:nvPr/>
          </p:nvSpPr>
          <p:spPr bwMode="auto">
            <a:xfrm>
              <a:off x="531813" y="2047113"/>
              <a:ext cx="0" cy="2232000"/>
            </a:xfrm>
            <a:custGeom>
              <a:avLst/>
              <a:gdLst>
                <a:gd name="T0" fmla="*/ 0 h 1009"/>
                <a:gd name="T1" fmla="*/ 336 h 1009"/>
                <a:gd name="T2" fmla="*/ 673 h 1009"/>
                <a:gd name="T3" fmla="*/ 1009 h 1009"/>
              </a:gdLst>
              <a:ahLst/>
              <a:cxnLst>
                <a:cxn ang="0">
                  <a:pos x="0" y="T0"/>
                </a:cxn>
                <a:cxn ang="0">
                  <a:pos x="0" y="T1"/>
                </a:cxn>
                <a:cxn ang="0">
                  <a:pos x="0" y="T2"/>
                </a:cxn>
                <a:cxn ang="0">
                  <a:pos x="0" y="T3"/>
                </a:cxn>
              </a:cxnLst>
              <a:rect l="0" t="0" r="r" b="b"/>
              <a:pathLst>
                <a:path h="1009">
                  <a:moveTo>
                    <a:pt x="0" y="0"/>
                  </a:moveTo>
                  <a:lnTo>
                    <a:pt x="0" y="336"/>
                  </a:lnTo>
                  <a:lnTo>
                    <a:pt x="0" y="673"/>
                  </a:lnTo>
                  <a:lnTo>
                    <a:pt x="0" y="1009"/>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4" name="Line 57"/>
            <p:cNvSpPr>
              <a:spLocks noChangeShapeType="1"/>
            </p:cNvSpPr>
            <p:nvPr/>
          </p:nvSpPr>
          <p:spPr bwMode="auto">
            <a:xfrm flipH="1">
              <a:off x="463550" y="3648900"/>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5" name="Line 58"/>
            <p:cNvSpPr>
              <a:spLocks noChangeShapeType="1"/>
            </p:cNvSpPr>
            <p:nvPr/>
          </p:nvSpPr>
          <p:spPr bwMode="auto">
            <a:xfrm flipH="1">
              <a:off x="463550" y="4183888"/>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600"/>
            </a:p>
          </p:txBody>
        </p:sp>
        <p:sp>
          <p:nvSpPr>
            <p:cNvPr id="88" name="Line 61"/>
            <p:cNvSpPr>
              <a:spLocks noChangeShapeType="1"/>
            </p:cNvSpPr>
            <p:nvPr/>
          </p:nvSpPr>
          <p:spPr bwMode="auto">
            <a:xfrm>
              <a:off x="531813" y="3648900"/>
              <a:ext cx="957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Rectangle 62"/>
            <p:cNvSpPr>
              <a:spLocks noChangeArrowheads="1"/>
            </p:cNvSpPr>
            <p:nvPr/>
          </p:nvSpPr>
          <p:spPr bwMode="auto">
            <a:xfrm>
              <a:off x="226542" y="1955832"/>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2,5</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52" name="Rectangle 63"/>
            <p:cNvSpPr>
              <a:spLocks noChangeArrowheads="1"/>
            </p:cNvSpPr>
            <p:nvPr/>
          </p:nvSpPr>
          <p:spPr bwMode="auto">
            <a:xfrm>
              <a:off x="226542" y="2489232"/>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2,0</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53" name="Rectangle 64"/>
            <p:cNvSpPr>
              <a:spLocks noChangeArrowheads="1"/>
            </p:cNvSpPr>
            <p:nvPr/>
          </p:nvSpPr>
          <p:spPr bwMode="auto">
            <a:xfrm>
              <a:off x="226542" y="3024219"/>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1,5</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54" name="Rectangle 65"/>
            <p:cNvSpPr>
              <a:spLocks noChangeArrowheads="1"/>
            </p:cNvSpPr>
            <p:nvPr/>
          </p:nvSpPr>
          <p:spPr bwMode="auto">
            <a:xfrm>
              <a:off x="226542" y="3557619"/>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1,0</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55" name="Rectangle 66"/>
            <p:cNvSpPr>
              <a:spLocks noChangeArrowheads="1"/>
            </p:cNvSpPr>
            <p:nvPr/>
          </p:nvSpPr>
          <p:spPr bwMode="auto">
            <a:xfrm>
              <a:off x="226542" y="4091019"/>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0,5</a:t>
              </a:r>
              <a:endParaRPr kumimoji="0" lang="fr-FR" sz="1200" i="0" u="none" strike="noStrike" cap="none" normalizeH="0" baseline="0" dirty="0">
                <a:ln>
                  <a:noFill/>
                </a:ln>
                <a:solidFill>
                  <a:schemeClr val="tx1"/>
                </a:solidFill>
                <a:effectLst/>
                <a:latin typeface="Arial" pitchFamily="34" charset="0"/>
                <a:cs typeface="Arial" pitchFamily="34" charset="0"/>
              </a:endParaRPr>
            </a:p>
          </p:txBody>
        </p:sp>
        <p:sp>
          <p:nvSpPr>
            <p:cNvPr id="57" name="Rectangle 72"/>
            <p:cNvSpPr>
              <a:spLocks noChangeArrowheads="1"/>
            </p:cNvSpPr>
            <p:nvPr/>
          </p:nvSpPr>
          <p:spPr bwMode="auto">
            <a:xfrm rot="18000000">
              <a:off x="910927" y="4644893"/>
              <a:ext cx="189452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Ajustement supplémentaire </a:t>
              </a:r>
            </a:p>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actualisé *</a:t>
              </a:r>
              <a:r>
                <a:rPr lang="fr-FR" sz="1200" dirty="0">
                  <a:solidFill>
                    <a:srgbClr val="000066"/>
                  </a:solidFill>
                  <a:latin typeface="Arial" pitchFamily="34" charset="0"/>
                  <a:cs typeface="Arial" pitchFamily="34" charset="0"/>
                </a:rPr>
                <a:t>/ 5 </a:t>
              </a:r>
              <a:r>
                <a:rPr lang="fr-FR" sz="1200" dirty="0">
                  <a:latin typeface="Arial" pitchFamily="34" charset="0"/>
                  <a:cs typeface="Arial" pitchFamily="34" charset="0"/>
                </a:rPr>
                <a:t>ans</a:t>
              </a:r>
              <a:r>
                <a:rPr lang="fr-FR" sz="1200" dirty="0">
                  <a:solidFill>
                    <a:srgbClr val="000066"/>
                  </a:solidFill>
                  <a:latin typeface="Arial" pitchFamily="34" charset="0"/>
                  <a:cs typeface="Arial" pitchFamily="34" charset="0"/>
                </a:rPr>
                <a:t> </a:t>
              </a:r>
              <a:r>
                <a:rPr lang="fr-FR" sz="1200" dirty="0" err="1">
                  <a:solidFill>
                    <a:srgbClr val="000066"/>
                  </a:solidFill>
                  <a:latin typeface="Arial" pitchFamily="34" charset="0"/>
                  <a:cs typeface="Arial" pitchFamily="34" charset="0"/>
                </a:rPr>
                <a:t>exp</a:t>
              </a:r>
              <a:r>
                <a:rPr lang="fr-FR" sz="1200" dirty="0">
                  <a:solidFill>
                    <a:srgbClr val="000066"/>
                  </a:solidFill>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58" name="Rectangle 73"/>
            <p:cNvSpPr>
              <a:spLocks noChangeArrowheads="1"/>
            </p:cNvSpPr>
            <p:nvPr/>
          </p:nvSpPr>
          <p:spPr bwMode="auto">
            <a:xfrm rot="18000000">
              <a:off x="467522" y="4580489"/>
              <a:ext cx="163237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Multivariée-</a:t>
              </a:r>
              <a:r>
                <a:rPr kumimoji="0" lang="fr-FR" sz="1200" i="0" u="none" strike="noStrike" cap="none" normalizeH="0" dirty="0">
                  <a:ln>
                    <a:noFill/>
                  </a:ln>
                  <a:solidFill>
                    <a:srgbClr val="000066"/>
                  </a:solidFill>
                  <a:effectLst/>
                  <a:latin typeface="Arial" pitchFamily="34" charset="0"/>
                  <a:cs typeface="Arial" pitchFamily="34" charset="0"/>
                </a:rPr>
                <a:t>MODELE</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PRINCIPAL / 5 </a:t>
              </a:r>
              <a:r>
                <a:rPr lang="fr-FR" sz="1200" dirty="0">
                  <a:latin typeface="Arial" pitchFamily="34" charset="0"/>
                  <a:cs typeface="Arial" pitchFamily="34" charset="0"/>
                </a:rPr>
                <a:t>ans</a:t>
              </a:r>
              <a:r>
                <a:rPr kumimoji="0" lang="fr-FR" sz="1200" i="0" u="none" strike="noStrike" cap="none" normalizeH="0" dirty="0">
                  <a:ln>
                    <a:noFill/>
                  </a:ln>
                  <a:solidFill>
                    <a:srgbClr val="000066"/>
                  </a:solidFill>
                  <a:effectLst/>
                  <a:latin typeface="Arial" pitchFamily="34" charset="0"/>
                  <a:cs typeface="Arial" pitchFamily="34" charset="0"/>
                </a:rPr>
                <a:t> </a:t>
              </a:r>
              <a:r>
                <a:rPr kumimoji="0" lang="fr-FR" sz="1200" i="0" u="none" strike="noStrike" cap="none" normalizeH="0" dirty="0" err="1">
                  <a:ln>
                    <a:noFill/>
                  </a:ln>
                  <a:solidFill>
                    <a:srgbClr val="000066"/>
                  </a:solidFill>
                  <a:effectLst/>
                  <a:latin typeface="Arial" pitchFamily="34" charset="0"/>
                  <a:cs typeface="Arial" pitchFamily="34" charset="0"/>
                </a:rPr>
                <a:t>exp</a:t>
              </a:r>
              <a:r>
                <a:rPr kumimoji="0" lang="fr-FR" sz="1200" i="0" u="none" strike="noStrike" cap="none" normalizeH="0" dirty="0">
                  <a:ln>
                    <a:noFill/>
                  </a:ln>
                  <a:solidFill>
                    <a:srgbClr val="000066"/>
                  </a:solidFill>
                  <a:effectLst/>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59" name="Rectangle 74"/>
            <p:cNvSpPr>
              <a:spLocks noChangeArrowheads="1"/>
            </p:cNvSpPr>
            <p:nvPr/>
          </p:nvSpPr>
          <p:spPr bwMode="auto">
            <a:xfrm rot="18000000">
              <a:off x="-327160" y="4789038"/>
              <a:ext cx="20064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err="1">
                  <a:ln>
                    <a:noFill/>
                  </a:ln>
                  <a:solidFill>
                    <a:srgbClr val="000066"/>
                  </a:solidFill>
                  <a:effectLst/>
                  <a:latin typeface="Arial" pitchFamily="34" charset="0"/>
                  <a:cs typeface="Arial" pitchFamily="34" charset="0"/>
                </a:rPr>
                <a:t>Univariée</a:t>
              </a:r>
              <a:r>
                <a:rPr kumimoji="0" lang="fr-FR" sz="1200" i="0" u="none" strike="noStrike" cap="none" normalizeH="0" baseline="0" dirty="0">
                  <a:ln>
                    <a:noFill/>
                  </a:ln>
                  <a:solidFill>
                    <a:srgbClr val="000066"/>
                  </a:solidFill>
                  <a:effectLst/>
                  <a:latin typeface="Arial" pitchFamily="34" charset="0"/>
                  <a:cs typeface="Arial" pitchFamily="34" charset="0"/>
                </a:rPr>
                <a:t> </a:t>
              </a:r>
              <a:r>
                <a:rPr lang="fr-FR" sz="1200" dirty="0">
                  <a:solidFill>
                    <a:srgbClr val="000066"/>
                  </a:solidFill>
                  <a:latin typeface="Arial" pitchFamily="34" charset="0"/>
                  <a:cs typeface="Arial" pitchFamily="34" charset="0"/>
                </a:rPr>
                <a:t>/ 5 </a:t>
              </a:r>
              <a:r>
                <a:rPr lang="fr-FR" sz="1200" dirty="0">
                  <a:latin typeface="Arial" pitchFamily="34" charset="0"/>
                  <a:cs typeface="Arial" pitchFamily="34" charset="0"/>
                </a:rPr>
                <a:t>an</a:t>
              </a:r>
              <a:r>
                <a:rPr lang="fr-FR" sz="1200" dirty="0">
                  <a:solidFill>
                    <a:srgbClr val="000066"/>
                  </a:solidFill>
                  <a:latin typeface="Arial" pitchFamily="34" charset="0"/>
                  <a:cs typeface="Arial" pitchFamily="34" charset="0"/>
                </a:rPr>
                <a:t>s exposition</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60" name="Rectangle 75"/>
            <p:cNvSpPr>
              <a:spLocks noChangeArrowheads="1"/>
            </p:cNvSpPr>
            <p:nvPr/>
          </p:nvSpPr>
          <p:spPr bwMode="auto">
            <a:xfrm rot="18000000">
              <a:off x="-41335" y="4452480"/>
              <a:ext cx="1115691"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Pas d’exposition</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61" name="Rectangle 76"/>
            <p:cNvSpPr>
              <a:spLocks noChangeArrowheads="1"/>
            </p:cNvSpPr>
            <p:nvPr/>
          </p:nvSpPr>
          <p:spPr bwMode="auto">
            <a:xfrm>
              <a:off x="4005659" y="1618896"/>
              <a:ext cx="465961"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a:ln>
                    <a:noFill/>
                  </a:ln>
                  <a:solidFill>
                    <a:srgbClr val="000066"/>
                  </a:solidFill>
                  <a:effectLst/>
                  <a:latin typeface="Arial" pitchFamily="34" charset="0"/>
                  <a:cs typeface="Arial" pitchFamily="34" charset="0"/>
                </a:rPr>
                <a:t>ATV/r</a:t>
              </a:r>
              <a:endParaRPr kumimoji="0" lang="fr-FR" sz="2000" b="0" i="0" u="none" strike="noStrike" cap="none" normalizeH="0" baseline="0">
                <a:ln>
                  <a:noFill/>
                </a:ln>
                <a:solidFill>
                  <a:schemeClr val="tx1"/>
                </a:solidFill>
                <a:effectLst/>
                <a:latin typeface="Arial" pitchFamily="34" charset="0"/>
                <a:cs typeface="Arial" pitchFamily="34" charset="0"/>
              </a:endParaRPr>
            </a:p>
          </p:txBody>
        </p:sp>
        <p:sp>
          <p:nvSpPr>
            <p:cNvPr id="62" name="Rectangle 77"/>
            <p:cNvSpPr>
              <a:spLocks noChangeArrowheads="1"/>
            </p:cNvSpPr>
            <p:nvPr/>
          </p:nvSpPr>
          <p:spPr bwMode="auto">
            <a:xfrm>
              <a:off x="4907747" y="1618896"/>
              <a:ext cx="496867"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pitchFamily="34" charset="0"/>
                  <a:cs typeface="Arial" pitchFamily="34" charset="0"/>
                </a:rPr>
                <a:t>DRV/r</a:t>
              </a:r>
              <a:endParaRPr kumimoji="0" lang="fr-FR" sz="2000" b="0" i="0" u="none" strike="noStrike" cap="none" normalizeH="0" baseline="0" dirty="0">
                <a:ln>
                  <a:noFill/>
                </a:ln>
                <a:solidFill>
                  <a:schemeClr val="tx1"/>
                </a:solidFill>
                <a:effectLst/>
                <a:latin typeface="Arial" pitchFamily="34" charset="0"/>
                <a:cs typeface="Arial" pitchFamily="34" charset="0"/>
              </a:endParaRPr>
            </a:p>
          </p:txBody>
        </p:sp>
        <p:sp>
          <p:nvSpPr>
            <p:cNvPr id="63" name="Rectangle 86"/>
            <p:cNvSpPr>
              <a:spLocks noChangeArrowheads="1"/>
            </p:cNvSpPr>
            <p:nvPr/>
          </p:nvSpPr>
          <p:spPr bwMode="auto">
            <a:xfrm>
              <a:off x="6564098" y="2351538"/>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1,53</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[1,28 - 1,84]</a:t>
              </a:r>
            </a:p>
          </p:txBody>
        </p:sp>
        <p:sp>
          <p:nvSpPr>
            <p:cNvPr id="64" name="Rectangle 88"/>
            <p:cNvSpPr>
              <a:spLocks noChangeArrowheads="1"/>
            </p:cNvSpPr>
            <p:nvPr/>
          </p:nvSpPr>
          <p:spPr bwMode="auto">
            <a:xfrm>
              <a:off x="2130425" y="2930121"/>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00B050"/>
                  </a:solidFill>
                  <a:latin typeface="Arial" pitchFamily="34" charset="0"/>
                  <a:cs typeface="Arial" pitchFamily="34" charset="0"/>
                </a:rPr>
                <a:t>1,01</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[0,88 - 1,16]</a:t>
              </a:r>
            </a:p>
          </p:txBody>
        </p:sp>
        <p:sp>
          <p:nvSpPr>
            <p:cNvPr id="65" name="Rectangle 72"/>
            <p:cNvSpPr>
              <a:spLocks noChangeArrowheads="1"/>
            </p:cNvSpPr>
            <p:nvPr/>
          </p:nvSpPr>
          <p:spPr bwMode="auto">
            <a:xfrm rot="18000000">
              <a:off x="1982978" y="4571220"/>
              <a:ext cx="17055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Ajustement additionnel</a:t>
              </a:r>
            </a:p>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s</a:t>
              </a:r>
              <a:r>
                <a:rPr lang="fr-FR" sz="1200" dirty="0">
                  <a:solidFill>
                    <a:srgbClr val="000066"/>
                  </a:solidFill>
                  <a:latin typeface="Arial" pitchFamily="34" charset="0"/>
                  <a:cs typeface="Arial" pitchFamily="34" charset="0"/>
                </a:rPr>
                <a:t>ur bilirubine / 5 </a:t>
              </a:r>
              <a:r>
                <a:rPr lang="fr-FR" sz="1200" dirty="0">
                  <a:latin typeface="Arial" pitchFamily="34" charset="0"/>
                  <a:cs typeface="Arial" pitchFamily="34" charset="0"/>
                </a:rPr>
                <a:t>an</a:t>
              </a:r>
              <a:r>
                <a:rPr lang="fr-FR" sz="1200" dirty="0">
                  <a:solidFill>
                    <a:srgbClr val="000066"/>
                  </a:solidFill>
                  <a:latin typeface="Arial" pitchFamily="34" charset="0"/>
                  <a:cs typeface="Arial" pitchFamily="34" charset="0"/>
                </a:rPr>
                <a:t>s </a:t>
              </a:r>
              <a:r>
                <a:rPr lang="fr-FR" sz="1200" dirty="0" err="1">
                  <a:solidFill>
                    <a:srgbClr val="000066"/>
                  </a:solidFill>
                  <a:latin typeface="Arial" pitchFamily="34" charset="0"/>
                  <a:cs typeface="Arial" pitchFamily="34" charset="0"/>
                </a:rPr>
                <a:t>exp</a:t>
              </a:r>
              <a:r>
                <a:rPr lang="fr-FR" sz="1200" dirty="0">
                  <a:solidFill>
                    <a:srgbClr val="000066"/>
                  </a:solidFill>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89" name="Rectangle 78"/>
            <p:cNvSpPr>
              <a:spLocks noChangeArrowheads="1"/>
            </p:cNvSpPr>
            <p:nvPr/>
          </p:nvSpPr>
          <p:spPr bwMode="auto">
            <a:xfrm>
              <a:off x="699533" y="3596513"/>
              <a:ext cx="111125" cy="106363"/>
            </a:xfrm>
            <a:prstGeom prst="rect">
              <a:avLst/>
            </a:prstGeom>
            <a:solidFill>
              <a:srgbClr val="00B05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0" name="Rectangle 79"/>
            <p:cNvSpPr>
              <a:spLocks noChangeArrowheads="1"/>
            </p:cNvSpPr>
            <p:nvPr/>
          </p:nvSpPr>
          <p:spPr bwMode="auto">
            <a:xfrm>
              <a:off x="1200810" y="3320288"/>
              <a:ext cx="109538" cy="104775"/>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1" name="Rectangle 80"/>
            <p:cNvSpPr>
              <a:spLocks noChangeArrowheads="1"/>
            </p:cNvSpPr>
            <p:nvPr/>
          </p:nvSpPr>
          <p:spPr bwMode="auto">
            <a:xfrm>
              <a:off x="1595632" y="3561588"/>
              <a:ext cx="109538" cy="10636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2" name="Rectangle 81"/>
            <p:cNvSpPr>
              <a:spLocks noChangeArrowheads="1"/>
            </p:cNvSpPr>
            <p:nvPr/>
          </p:nvSpPr>
          <p:spPr bwMode="auto">
            <a:xfrm>
              <a:off x="2387600" y="3579050"/>
              <a:ext cx="109538" cy="10636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3" name="Rectangle 82"/>
            <p:cNvSpPr>
              <a:spLocks noChangeArrowheads="1"/>
            </p:cNvSpPr>
            <p:nvPr/>
          </p:nvSpPr>
          <p:spPr bwMode="auto">
            <a:xfrm>
              <a:off x="5640409" y="2602738"/>
              <a:ext cx="109538" cy="10636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4" name="Rectangle 83"/>
            <p:cNvSpPr>
              <a:spLocks noChangeArrowheads="1"/>
            </p:cNvSpPr>
            <p:nvPr/>
          </p:nvSpPr>
          <p:spPr bwMode="auto">
            <a:xfrm>
              <a:off x="6137296" y="2964688"/>
              <a:ext cx="111125" cy="10477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5" name="Rectangle 84"/>
            <p:cNvSpPr>
              <a:spLocks noChangeArrowheads="1"/>
            </p:cNvSpPr>
            <p:nvPr/>
          </p:nvSpPr>
          <p:spPr bwMode="auto">
            <a:xfrm>
              <a:off x="6746896" y="3026600"/>
              <a:ext cx="109538" cy="10636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6" name="Rectangle 85"/>
            <p:cNvSpPr>
              <a:spLocks noChangeArrowheads="1"/>
            </p:cNvSpPr>
            <p:nvPr/>
          </p:nvSpPr>
          <p:spPr bwMode="auto">
            <a:xfrm>
              <a:off x="5189559" y="3596513"/>
              <a:ext cx="109538" cy="10636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7" name="Line 11"/>
            <p:cNvSpPr>
              <a:spLocks noChangeShapeType="1"/>
            </p:cNvSpPr>
            <p:nvPr/>
          </p:nvSpPr>
          <p:spPr bwMode="auto">
            <a:xfrm flipH="1">
              <a:off x="1216685" y="3182175"/>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Line 12"/>
            <p:cNvSpPr>
              <a:spLocks noChangeShapeType="1"/>
            </p:cNvSpPr>
            <p:nvPr/>
          </p:nvSpPr>
          <p:spPr bwMode="auto">
            <a:xfrm flipH="1">
              <a:off x="1649607" y="3459988"/>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Line 13"/>
            <p:cNvSpPr>
              <a:spLocks noChangeShapeType="1"/>
            </p:cNvSpPr>
            <p:nvPr/>
          </p:nvSpPr>
          <p:spPr bwMode="auto">
            <a:xfrm flipH="1">
              <a:off x="1609919" y="3459988"/>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Line 14"/>
            <p:cNvSpPr>
              <a:spLocks noChangeShapeType="1"/>
            </p:cNvSpPr>
            <p:nvPr/>
          </p:nvSpPr>
          <p:spPr bwMode="auto">
            <a:xfrm flipV="1">
              <a:off x="1649607" y="3459988"/>
              <a:ext cx="0" cy="29686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15"/>
            <p:cNvSpPr>
              <a:spLocks noChangeShapeType="1"/>
            </p:cNvSpPr>
            <p:nvPr/>
          </p:nvSpPr>
          <p:spPr bwMode="auto">
            <a:xfrm flipH="1">
              <a:off x="1649607" y="375685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16"/>
            <p:cNvSpPr>
              <a:spLocks noChangeShapeType="1"/>
            </p:cNvSpPr>
            <p:nvPr/>
          </p:nvSpPr>
          <p:spPr bwMode="auto">
            <a:xfrm flipH="1">
              <a:off x="1609919" y="375685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17"/>
            <p:cNvSpPr>
              <a:spLocks noChangeShapeType="1"/>
            </p:cNvSpPr>
            <p:nvPr/>
          </p:nvSpPr>
          <p:spPr bwMode="auto">
            <a:xfrm flipH="1">
              <a:off x="2443163" y="3774313"/>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18"/>
            <p:cNvSpPr>
              <a:spLocks noChangeShapeType="1"/>
            </p:cNvSpPr>
            <p:nvPr/>
          </p:nvSpPr>
          <p:spPr bwMode="auto">
            <a:xfrm flipH="1">
              <a:off x="2403475" y="3774313"/>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Freeform 19"/>
            <p:cNvSpPr>
              <a:spLocks/>
            </p:cNvSpPr>
            <p:nvPr/>
          </p:nvSpPr>
          <p:spPr bwMode="auto">
            <a:xfrm>
              <a:off x="2403475" y="3477450"/>
              <a:ext cx="79375" cy="0"/>
            </a:xfrm>
            <a:custGeom>
              <a:avLst/>
              <a:gdLst>
                <a:gd name="T0" fmla="*/ 50 w 50"/>
                <a:gd name="T1" fmla="*/ 25 w 50"/>
                <a:gd name="T2" fmla="*/ 0 w 50"/>
              </a:gdLst>
              <a:ahLst/>
              <a:cxnLst>
                <a:cxn ang="0">
                  <a:pos x="T0" y="0"/>
                </a:cxn>
                <a:cxn ang="0">
                  <a:pos x="T1" y="0"/>
                </a:cxn>
                <a:cxn ang="0">
                  <a:pos x="T2" y="0"/>
                </a:cxn>
              </a:cxnLst>
              <a:rect l="0" t="0" r="r" b="b"/>
              <a:pathLst>
                <a:path w="50">
                  <a:moveTo>
                    <a:pt x="50" y="0"/>
                  </a:moveTo>
                  <a:lnTo>
                    <a:pt x="25" y="0"/>
                  </a:lnTo>
                  <a:lnTo>
                    <a:pt x="0" y="0"/>
                  </a:lnTo>
                </a:path>
              </a:pathLst>
            </a:custGeom>
            <a:solidFill>
              <a:srgbClr val="00B050"/>
            </a:solidFill>
            <a:ln w="12700">
              <a:solidFill>
                <a:srgbClr val="00B05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20"/>
            <p:cNvSpPr>
              <a:spLocks noChangeShapeType="1"/>
            </p:cNvSpPr>
            <p:nvPr/>
          </p:nvSpPr>
          <p:spPr bwMode="auto">
            <a:xfrm>
              <a:off x="2443163" y="3477450"/>
              <a:ext cx="0" cy="296863"/>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21"/>
            <p:cNvSpPr>
              <a:spLocks noChangeShapeType="1"/>
            </p:cNvSpPr>
            <p:nvPr/>
          </p:nvSpPr>
          <p:spPr bwMode="auto">
            <a:xfrm flipH="1">
              <a:off x="1256372" y="3533013"/>
              <a:ext cx="381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22"/>
            <p:cNvSpPr>
              <a:spLocks noChangeShapeType="1"/>
            </p:cNvSpPr>
            <p:nvPr/>
          </p:nvSpPr>
          <p:spPr bwMode="auto">
            <a:xfrm flipH="1">
              <a:off x="1216685" y="3533013"/>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23"/>
            <p:cNvSpPr>
              <a:spLocks noChangeShapeType="1"/>
            </p:cNvSpPr>
            <p:nvPr/>
          </p:nvSpPr>
          <p:spPr bwMode="auto">
            <a:xfrm flipH="1">
              <a:off x="1256372" y="3182175"/>
              <a:ext cx="38100"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24"/>
            <p:cNvSpPr>
              <a:spLocks noChangeShapeType="1"/>
            </p:cNvSpPr>
            <p:nvPr/>
          </p:nvSpPr>
          <p:spPr bwMode="auto">
            <a:xfrm>
              <a:off x="1256372" y="3182175"/>
              <a:ext cx="0" cy="350838"/>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25"/>
            <p:cNvSpPr>
              <a:spLocks noChangeShapeType="1"/>
            </p:cNvSpPr>
            <p:nvPr/>
          </p:nvSpPr>
          <p:spPr bwMode="auto">
            <a:xfrm flipH="1">
              <a:off x="6153171" y="2671000"/>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26"/>
            <p:cNvSpPr>
              <a:spLocks noChangeShapeType="1"/>
            </p:cNvSpPr>
            <p:nvPr/>
          </p:nvSpPr>
          <p:spPr bwMode="auto">
            <a:xfrm>
              <a:off x="6192859" y="2671000"/>
              <a:ext cx="0" cy="7381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27"/>
            <p:cNvSpPr>
              <a:spLocks noChangeShapeType="1"/>
            </p:cNvSpPr>
            <p:nvPr/>
          </p:nvSpPr>
          <p:spPr bwMode="auto">
            <a:xfrm>
              <a:off x="6802459" y="2745613"/>
              <a:ext cx="0" cy="5969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28"/>
            <p:cNvSpPr>
              <a:spLocks noChangeShapeType="1"/>
            </p:cNvSpPr>
            <p:nvPr/>
          </p:nvSpPr>
          <p:spPr bwMode="auto">
            <a:xfrm flipH="1">
              <a:off x="6153171" y="3409188"/>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29"/>
            <p:cNvSpPr>
              <a:spLocks noChangeShapeType="1"/>
            </p:cNvSpPr>
            <p:nvPr/>
          </p:nvSpPr>
          <p:spPr bwMode="auto">
            <a:xfrm flipH="1">
              <a:off x="6192859" y="3409188"/>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Line 30"/>
            <p:cNvSpPr>
              <a:spLocks noChangeShapeType="1"/>
            </p:cNvSpPr>
            <p:nvPr/>
          </p:nvSpPr>
          <p:spPr bwMode="auto">
            <a:xfrm flipH="1">
              <a:off x="6802459" y="3342513"/>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Line 31"/>
            <p:cNvSpPr>
              <a:spLocks noChangeShapeType="1"/>
            </p:cNvSpPr>
            <p:nvPr/>
          </p:nvSpPr>
          <p:spPr bwMode="auto">
            <a:xfrm flipH="1">
              <a:off x="6762771" y="3342513"/>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32"/>
            <p:cNvSpPr>
              <a:spLocks noChangeShapeType="1"/>
            </p:cNvSpPr>
            <p:nvPr/>
          </p:nvSpPr>
          <p:spPr bwMode="auto">
            <a:xfrm>
              <a:off x="5694384" y="2277300"/>
              <a:ext cx="0" cy="7016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Freeform 33"/>
            <p:cNvSpPr>
              <a:spLocks/>
            </p:cNvSpPr>
            <p:nvPr/>
          </p:nvSpPr>
          <p:spPr bwMode="auto">
            <a:xfrm>
              <a:off x="5656284" y="2978975"/>
              <a:ext cx="77788" cy="0"/>
            </a:xfrm>
            <a:custGeom>
              <a:avLst/>
              <a:gdLst>
                <a:gd name="T0" fmla="*/ 49 w 49"/>
                <a:gd name="T1" fmla="*/ 24 w 49"/>
                <a:gd name="T2" fmla="*/ 0 w 49"/>
              </a:gdLst>
              <a:ahLst/>
              <a:cxnLst>
                <a:cxn ang="0">
                  <a:pos x="T0" y="0"/>
                </a:cxn>
                <a:cxn ang="0">
                  <a:pos x="T1" y="0"/>
                </a:cxn>
                <a:cxn ang="0">
                  <a:pos x="T2" y="0"/>
                </a:cxn>
              </a:cxnLst>
              <a:rect l="0" t="0" r="r" b="b"/>
              <a:pathLst>
                <a:path w="49">
                  <a:moveTo>
                    <a:pt x="49" y="0"/>
                  </a:moveTo>
                  <a:lnTo>
                    <a:pt x="24" y="0"/>
                  </a:lnTo>
                  <a:lnTo>
                    <a:pt x="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Line 34"/>
            <p:cNvSpPr>
              <a:spLocks noChangeShapeType="1"/>
            </p:cNvSpPr>
            <p:nvPr/>
          </p:nvSpPr>
          <p:spPr bwMode="auto">
            <a:xfrm flipH="1">
              <a:off x="5694384" y="2277300"/>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1" name="Line 35"/>
            <p:cNvSpPr>
              <a:spLocks noChangeShapeType="1"/>
            </p:cNvSpPr>
            <p:nvPr/>
          </p:nvSpPr>
          <p:spPr bwMode="auto">
            <a:xfrm flipH="1">
              <a:off x="5656284" y="2277300"/>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2" name="Line 36"/>
            <p:cNvSpPr>
              <a:spLocks noChangeShapeType="1"/>
            </p:cNvSpPr>
            <p:nvPr/>
          </p:nvSpPr>
          <p:spPr bwMode="auto">
            <a:xfrm flipH="1">
              <a:off x="6802459" y="2745613"/>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Line 37"/>
            <p:cNvSpPr>
              <a:spLocks noChangeShapeType="1"/>
            </p:cNvSpPr>
            <p:nvPr/>
          </p:nvSpPr>
          <p:spPr bwMode="auto">
            <a:xfrm flipH="1">
              <a:off x="6762771" y="2745613"/>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4" name="Line 38"/>
            <p:cNvSpPr>
              <a:spLocks noChangeShapeType="1"/>
            </p:cNvSpPr>
            <p:nvPr/>
          </p:nvSpPr>
          <p:spPr bwMode="auto">
            <a:xfrm flipH="1">
              <a:off x="6192859" y="2671000"/>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7" name="Rectangle 88"/>
            <p:cNvSpPr>
              <a:spLocks noChangeArrowheads="1"/>
            </p:cNvSpPr>
            <p:nvPr/>
          </p:nvSpPr>
          <p:spPr bwMode="auto">
            <a:xfrm>
              <a:off x="2715450" y="2549580"/>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00B050"/>
                  </a:solidFill>
                  <a:latin typeface="Arial" pitchFamily="34" charset="0"/>
                  <a:cs typeface="Arial" pitchFamily="34" charset="0"/>
                </a:rPr>
                <a:t>1,05</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[0,89 - 1,23]</a:t>
              </a:r>
            </a:p>
          </p:txBody>
        </p:sp>
        <p:sp>
          <p:nvSpPr>
            <p:cNvPr id="128" name="Line 11"/>
            <p:cNvSpPr>
              <a:spLocks noChangeShapeType="1"/>
            </p:cNvSpPr>
            <p:nvPr/>
          </p:nvSpPr>
          <p:spPr bwMode="auto">
            <a:xfrm flipH="1">
              <a:off x="3149710" y="338143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9" name="Line 12"/>
            <p:cNvSpPr>
              <a:spLocks noChangeShapeType="1"/>
            </p:cNvSpPr>
            <p:nvPr/>
          </p:nvSpPr>
          <p:spPr bwMode="auto">
            <a:xfrm flipH="1">
              <a:off x="3149710" y="3752905"/>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0" name="Line 13"/>
            <p:cNvSpPr>
              <a:spLocks noChangeShapeType="1"/>
            </p:cNvSpPr>
            <p:nvPr/>
          </p:nvSpPr>
          <p:spPr bwMode="auto">
            <a:xfrm>
              <a:off x="3149710" y="3381430"/>
              <a:ext cx="0" cy="371475"/>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1" name="Line 14"/>
            <p:cNvSpPr>
              <a:spLocks noChangeShapeType="1"/>
            </p:cNvSpPr>
            <p:nvPr/>
          </p:nvSpPr>
          <p:spPr bwMode="auto">
            <a:xfrm>
              <a:off x="3110022" y="338143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2" name="Line 15"/>
            <p:cNvSpPr>
              <a:spLocks noChangeShapeType="1"/>
            </p:cNvSpPr>
            <p:nvPr/>
          </p:nvSpPr>
          <p:spPr bwMode="auto">
            <a:xfrm flipH="1">
              <a:off x="3110022" y="3752905"/>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 name="Rectangle 76"/>
            <p:cNvSpPr>
              <a:spLocks noChangeArrowheads="1"/>
            </p:cNvSpPr>
            <p:nvPr/>
          </p:nvSpPr>
          <p:spPr bwMode="auto">
            <a:xfrm>
              <a:off x="3094147" y="3529068"/>
              <a:ext cx="109538" cy="10636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6" name="Rectangle 86"/>
            <p:cNvSpPr>
              <a:spLocks noChangeArrowheads="1"/>
            </p:cNvSpPr>
            <p:nvPr/>
          </p:nvSpPr>
          <p:spPr bwMode="auto">
            <a:xfrm>
              <a:off x="7266812" y="1965380"/>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1,60</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[1,31 - 1,96]</a:t>
              </a:r>
            </a:p>
          </p:txBody>
        </p:sp>
        <p:sp>
          <p:nvSpPr>
            <p:cNvPr id="137" name="Line 20"/>
            <p:cNvSpPr>
              <a:spLocks noChangeShapeType="1"/>
            </p:cNvSpPr>
            <p:nvPr/>
          </p:nvSpPr>
          <p:spPr bwMode="auto">
            <a:xfrm>
              <a:off x="7677260" y="2600380"/>
              <a:ext cx="0" cy="6937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8" name="Line 25"/>
            <p:cNvSpPr>
              <a:spLocks noChangeShapeType="1"/>
            </p:cNvSpPr>
            <p:nvPr/>
          </p:nvSpPr>
          <p:spPr bwMode="auto">
            <a:xfrm flipH="1">
              <a:off x="7637572" y="3294118"/>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9" name="Line 26"/>
            <p:cNvSpPr>
              <a:spLocks noChangeShapeType="1"/>
            </p:cNvSpPr>
            <p:nvPr/>
          </p:nvSpPr>
          <p:spPr bwMode="auto">
            <a:xfrm flipH="1">
              <a:off x="7677260" y="3294118"/>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0" name="Line 32"/>
            <p:cNvSpPr>
              <a:spLocks noChangeShapeType="1"/>
            </p:cNvSpPr>
            <p:nvPr/>
          </p:nvSpPr>
          <p:spPr bwMode="auto">
            <a:xfrm flipH="1">
              <a:off x="7637572" y="2600380"/>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1" name="Line 33"/>
            <p:cNvSpPr>
              <a:spLocks noChangeShapeType="1"/>
            </p:cNvSpPr>
            <p:nvPr/>
          </p:nvSpPr>
          <p:spPr bwMode="auto">
            <a:xfrm flipH="1">
              <a:off x="7677260" y="2600380"/>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Rectangle 79"/>
            <p:cNvSpPr>
              <a:spLocks noChangeArrowheads="1"/>
            </p:cNvSpPr>
            <p:nvPr/>
          </p:nvSpPr>
          <p:spPr bwMode="auto">
            <a:xfrm>
              <a:off x="7621697" y="2930580"/>
              <a:ext cx="109538" cy="104775"/>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7" name="Rectangle 86"/>
            <p:cNvSpPr>
              <a:spLocks noChangeArrowheads="1"/>
            </p:cNvSpPr>
            <p:nvPr/>
          </p:nvSpPr>
          <p:spPr bwMode="auto">
            <a:xfrm>
              <a:off x="8163640" y="2089150"/>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1,42</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[1,08 - 1,87]</a:t>
              </a:r>
            </a:p>
          </p:txBody>
        </p:sp>
        <p:sp>
          <p:nvSpPr>
            <p:cNvPr id="148" name="Rectangle 88"/>
            <p:cNvSpPr>
              <a:spLocks noChangeArrowheads="1"/>
            </p:cNvSpPr>
            <p:nvPr/>
          </p:nvSpPr>
          <p:spPr bwMode="auto">
            <a:xfrm>
              <a:off x="3707528" y="2832100"/>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00B050"/>
                  </a:solidFill>
                  <a:latin typeface="Arial" pitchFamily="34" charset="0"/>
                  <a:cs typeface="Arial" pitchFamily="34" charset="0"/>
                </a:rPr>
                <a:t>0,93</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[0,75 - 1,15]</a:t>
              </a:r>
            </a:p>
          </p:txBody>
        </p:sp>
        <p:sp>
          <p:nvSpPr>
            <p:cNvPr id="149" name="Line 6"/>
            <p:cNvSpPr>
              <a:spLocks noChangeShapeType="1"/>
            </p:cNvSpPr>
            <p:nvPr/>
          </p:nvSpPr>
          <p:spPr bwMode="auto">
            <a:xfrm>
              <a:off x="4141788" y="3575050"/>
              <a:ext cx="0" cy="433388"/>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0" name="Freeform 7"/>
            <p:cNvSpPr>
              <a:spLocks/>
            </p:cNvSpPr>
            <p:nvPr/>
          </p:nvSpPr>
          <p:spPr bwMode="auto">
            <a:xfrm>
              <a:off x="4102100" y="4008438"/>
              <a:ext cx="79375" cy="0"/>
            </a:xfrm>
            <a:custGeom>
              <a:avLst/>
              <a:gdLst>
                <a:gd name="T0" fmla="*/ 50 w 50"/>
                <a:gd name="T1" fmla="*/ 25 w 50"/>
                <a:gd name="T2" fmla="*/ 0 w 50"/>
              </a:gdLst>
              <a:ahLst/>
              <a:cxnLst>
                <a:cxn ang="0">
                  <a:pos x="T0" y="0"/>
                </a:cxn>
                <a:cxn ang="0">
                  <a:pos x="T1" y="0"/>
                </a:cxn>
                <a:cxn ang="0">
                  <a:pos x="T2" y="0"/>
                </a:cxn>
              </a:cxnLst>
              <a:rect l="0" t="0" r="r" b="b"/>
              <a:pathLst>
                <a:path w="50">
                  <a:moveTo>
                    <a:pt x="50" y="0"/>
                  </a:moveTo>
                  <a:lnTo>
                    <a:pt x="25" y="0"/>
                  </a:lnTo>
                  <a:lnTo>
                    <a:pt x="0" y="0"/>
                  </a:lnTo>
                </a:path>
              </a:pathLst>
            </a:custGeom>
            <a:solidFill>
              <a:srgbClr val="00B050"/>
            </a:solidFill>
            <a:ln w="12700">
              <a:solidFill>
                <a:srgbClr val="00B05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1" name="Line 13"/>
            <p:cNvSpPr>
              <a:spLocks noChangeShapeType="1"/>
            </p:cNvSpPr>
            <p:nvPr/>
          </p:nvSpPr>
          <p:spPr bwMode="auto">
            <a:xfrm>
              <a:off x="4102100" y="357505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2" name="Line 14"/>
            <p:cNvSpPr>
              <a:spLocks noChangeShapeType="1"/>
            </p:cNvSpPr>
            <p:nvPr/>
          </p:nvSpPr>
          <p:spPr bwMode="auto">
            <a:xfrm flipH="1">
              <a:off x="4141788" y="3575050"/>
              <a:ext cx="39688" cy="0"/>
            </a:xfrm>
            <a:prstGeom prst="line">
              <a:avLst/>
            </a:prstGeom>
            <a:noFill/>
            <a:ln w="12700">
              <a:solidFill>
                <a:srgbClr val="00B05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 name="Line 19"/>
            <p:cNvSpPr>
              <a:spLocks noChangeShapeType="1"/>
            </p:cNvSpPr>
            <p:nvPr/>
          </p:nvSpPr>
          <p:spPr bwMode="auto">
            <a:xfrm>
              <a:off x="8574088" y="2668588"/>
              <a:ext cx="0" cy="8540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 name="Line 24"/>
            <p:cNvSpPr>
              <a:spLocks noChangeShapeType="1"/>
            </p:cNvSpPr>
            <p:nvPr/>
          </p:nvSpPr>
          <p:spPr bwMode="auto">
            <a:xfrm flipH="1">
              <a:off x="8534400" y="3522663"/>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5" name="Line 25"/>
            <p:cNvSpPr>
              <a:spLocks noChangeShapeType="1"/>
            </p:cNvSpPr>
            <p:nvPr/>
          </p:nvSpPr>
          <p:spPr bwMode="auto">
            <a:xfrm flipH="1">
              <a:off x="8574088" y="3522663"/>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6" name="Line 30"/>
            <p:cNvSpPr>
              <a:spLocks noChangeShapeType="1"/>
            </p:cNvSpPr>
            <p:nvPr/>
          </p:nvSpPr>
          <p:spPr bwMode="auto">
            <a:xfrm flipH="1">
              <a:off x="8534400" y="2668588"/>
              <a:ext cx="39688"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7" name="Line 31"/>
            <p:cNvSpPr>
              <a:spLocks noChangeShapeType="1"/>
            </p:cNvSpPr>
            <p:nvPr/>
          </p:nvSpPr>
          <p:spPr bwMode="auto">
            <a:xfrm flipH="1">
              <a:off x="8574088" y="2668588"/>
              <a:ext cx="3810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8" name="Rectangle 75"/>
            <p:cNvSpPr>
              <a:spLocks noChangeArrowheads="1"/>
            </p:cNvSpPr>
            <p:nvPr/>
          </p:nvSpPr>
          <p:spPr bwMode="auto">
            <a:xfrm>
              <a:off x="4086225" y="3757613"/>
              <a:ext cx="109538" cy="106363"/>
            </a:xfrm>
            <a:prstGeom prst="rect">
              <a:avLst/>
            </a:prstGeom>
            <a:solidFill>
              <a:srgbClr val="00B050"/>
            </a:solidFill>
            <a:ln>
              <a:solidFill>
                <a:srgbClr val="00B050"/>
              </a:solid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59" name="Rectangle 78"/>
            <p:cNvSpPr>
              <a:spLocks noChangeArrowheads="1"/>
            </p:cNvSpPr>
            <p:nvPr/>
          </p:nvSpPr>
          <p:spPr bwMode="auto">
            <a:xfrm>
              <a:off x="8518525" y="3094038"/>
              <a:ext cx="109538" cy="106363"/>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61" name="Rectangle 72"/>
            <p:cNvSpPr>
              <a:spLocks noChangeArrowheads="1"/>
            </p:cNvSpPr>
            <p:nvPr/>
          </p:nvSpPr>
          <p:spPr bwMode="auto">
            <a:xfrm rot="18000000">
              <a:off x="5401663" y="4469675"/>
              <a:ext cx="189452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Ajustement supplémentaire </a:t>
              </a:r>
            </a:p>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actualisé *</a:t>
              </a:r>
              <a:r>
                <a:rPr lang="fr-FR" sz="1200" dirty="0">
                  <a:solidFill>
                    <a:srgbClr val="000066"/>
                  </a:solidFill>
                  <a:latin typeface="Arial" pitchFamily="34" charset="0"/>
                  <a:cs typeface="Arial" pitchFamily="34" charset="0"/>
                </a:rPr>
                <a:t>/ 5 </a:t>
              </a:r>
              <a:r>
                <a:rPr lang="fr-FR" sz="1200" dirty="0">
                  <a:latin typeface="Arial" pitchFamily="34" charset="0"/>
                  <a:cs typeface="Arial" pitchFamily="34" charset="0"/>
                </a:rPr>
                <a:t>ans</a:t>
              </a:r>
              <a:r>
                <a:rPr lang="fr-FR" sz="1200" dirty="0">
                  <a:solidFill>
                    <a:srgbClr val="000066"/>
                  </a:solidFill>
                  <a:latin typeface="Arial" pitchFamily="34" charset="0"/>
                  <a:cs typeface="Arial" pitchFamily="34" charset="0"/>
                </a:rPr>
                <a:t> </a:t>
              </a:r>
              <a:r>
                <a:rPr lang="fr-FR" sz="1200" dirty="0" err="1">
                  <a:solidFill>
                    <a:srgbClr val="000066"/>
                  </a:solidFill>
                  <a:latin typeface="Arial" pitchFamily="34" charset="0"/>
                  <a:cs typeface="Arial" pitchFamily="34" charset="0"/>
                </a:rPr>
                <a:t>exp</a:t>
              </a:r>
              <a:r>
                <a:rPr lang="fr-FR" sz="1200" dirty="0">
                  <a:solidFill>
                    <a:srgbClr val="000066"/>
                  </a:solidFill>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62" name="Rectangle 73"/>
            <p:cNvSpPr>
              <a:spLocks noChangeArrowheads="1"/>
            </p:cNvSpPr>
            <p:nvPr/>
          </p:nvSpPr>
          <p:spPr bwMode="auto">
            <a:xfrm rot="18000000">
              <a:off x="4958258" y="4405271"/>
              <a:ext cx="163237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Multivariée-</a:t>
              </a:r>
              <a:r>
                <a:rPr kumimoji="0" lang="fr-FR" sz="1200" i="0" u="none" strike="noStrike" cap="none" normalizeH="0" dirty="0">
                  <a:ln>
                    <a:noFill/>
                  </a:ln>
                  <a:solidFill>
                    <a:srgbClr val="000066"/>
                  </a:solidFill>
                  <a:effectLst/>
                  <a:latin typeface="Arial" pitchFamily="34" charset="0"/>
                  <a:cs typeface="Arial" pitchFamily="34" charset="0"/>
                </a:rPr>
                <a:t>MODELE</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PRINCIPAL / 5 </a:t>
              </a:r>
              <a:r>
                <a:rPr lang="fr-FR" sz="1200" dirty="0">
                  <a:latin typeface="Arial" pitchFamily="34" charset="0"/>
                  <a:cs typeface="Arial" pitchFamily="34" charset="0"/>
                </a:rPr>
                <a:t>ans</a:t>
              </a:r>
              <a:r>
                <a:rPr kumimoji="0" lang="fr-FR" sz="1200" i="0" u="none" strike="noStrike" cap="none" normalizeH="0" dirty="0">
                  <a:ln>
                    <a:noFill/>
                  </a:ln>
                  <a:solidFill>
                    <a:srgbClr val="000066"/>
                  </a:solidFill>
                  <a:effectLst/>
                  <a:latin typeface="Arial" pitchFamily="34" charset="0"/>
                  <a:cs typeface="Arial" pitchFamily="34" charset="0"/>
                </a:rPr>
                <a:t> </a:t>
              </a:r>
              <a:r>
                <a:rPr kumimoji="0" lang="fr-FR" sz="1200" i="0" u="none" strike="noStrike" cap="none" normalizeH="0" dirty="0" err="1">
                  <a:ln>
                    <a:noFill/>
                  </a:ln>
                  <a:solidFill>
                    <a:srgbClr val="000066"/>
                  </a:solidFill>
                  <a:effectLst/>
                  <a:latin typeface="Arial" pitchFamily="34" charset="0"/>
                  <a:cs typeface="Arial" pitchFamily="34" charset="0"/>
                </a:rPr>
                <a:t>exp</a:t>
              </a:r>
              <a:r>
                <a:rPr kumimoji="0" lang="fr-FR" sz="1200" i="0" u="none" strike="noStrike" cap="none" normalizeH="0" dirty="0">
                  <a:ln>
                    <a:noFill/>
                  </a:ln>
                  <a:solidFill>
                    <a:srgbClr val="000066"/>
                  </a:solidFill>
                  <a:effectLst/>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63" name="Rectangle 74"/>
            <p:cNvSpPr>
              <a:spLocks noChangeArrowheads="1"/>
            </p:cNvSpPr>
            <p:nvPr/>
          </p:nvSpPr>
          <p:spPr bwMode="auto">
            <a:xfrm rot="18000000">
              <a:off x="4173950" y="4607830"/>
              <a:ext cx="1992598"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err="1">
                  <a:ln>
                    <a:noFill/>
                  </a:ln>
                  <a:solidFill>
                    <a:srgbClr val="000066"/>
                  </a:solidFill>
                  <a:effectLst/>
                  <a:latin typeface="Arial" pitchFamily="34" charset="0"/>
                  <a:cs typeface="Arial" pitchFamily="34" charset="0"/>
                </a:rPr>
                <a:t>Univariée</a:t>
              </a:r>
              <a:r>
                <a:rPr kumimoji="0" lang="fr-FR" sz="1200" i="0" u="none" strike="noStrike" cap="none" normalizeH="0" baseline="0" dirty="0">
                  <a:ln>
                    <a:noFill/>
                  </a:ln>
                  <a:solidFill>
                    <a:srgbClr val="000066"/>
                  </a:solidFill>
                  <a:effectLst/>
                  <a:latin typeface="Arial" pitchFamily="34" charset="0"/>
                  <a:cs typeface="Arial" pitchFamily="34" charset="0"/>
                </a:rPr>
                <a:t> </a:t>
              </a:r>
              <a:r>
                <a:rPr lang="fr-FR" sz="1200" dirty="0">
                  <a:solidFill>
                    <a:srgbClr val="000066"/>
                  </a:solidFill>
                  <a:latin typeface="Arial" pitchFamily="34" charset="0"/>
                  <a:cs typeface="Arial" pitchFamily="34" charset="0"/>
                </a:rPr>
                <a:t>/ 5 </a:t>
              </a:r>
              <a:r>
                <a:rPr lang="fr-FR" sz="1200" dirty="0">
                  <a:latin typeface="Arial" pitchFamily="34" charset="0"/>
                  <a:cs typeface="Arial" pitchFamily="34" charset="0"/>
                </a:rPr>
                <a:t>an</a:t>
              </a:r>
              <a:r>
                <a:rPr lang="fr-FR" sz="1200" dirty="0">
                  <a:solidFill>
                    <a:srgbClr val="000066"/>
                  </a:solidFill>
                  <a:latin typeface="Arial" pitchFamily="34" charset="0"/>
                  <a:cs typeface="Arial" pitchFamily="34" charset="0"/>
                </a:rPr>
                <a:t>s exp</a:t>
              </a:r>
              <a:r>
                <a:rPr lang="fr-FR" sz="1200" dirty="0">
                  <a:latin typeface="Arial" pitchFamily="34" charset="0"/>
                  <a:cs typeface="Arial" pitchFamily="34" charset="0"/>
                </a:rPr>
                <a:t>osition</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64" name="Rectangle 75"/>
            <p:cNvSpPr>
              <a:spLocks noChangeArrowheads="1"/>
            </p:cNvSpPr>
            <p:nvPr/>
          </p:nvSpPr>
          <p:spPr bwMode="auto">
            <a:xfrm rot="18000000">
              <a:off x="4449398" y="4277262"/>
              <a:ext cx="1115691"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r"/>
              <a:r>
                <a:rPr lang="fr-FR" sz="1200" dirty="0">
                  <a:latin typeface="Arial" pitchFamily="34" charset="0"/>
                  <a:cs typeface="Arial" pitchFamily="34" charset="0"/>
                </a:rPr>
                <a:t>Pas d’exposition</a:t>
              </a:r>
              <a:endParaRPr lang="fr-FR" sz="1600" dirty="0">
                <a:solidFill>
                  <a:schemeClr val="tx1"/>
                </a:solidFill>
                <a:latin typeface="Arial" pitchFamily="34" charset="0"/>
                <a:cs typeface="Arial" pitchFamily="34" charset="0"/>
              </a:endParaRPr>
            </a:p>
          </p:txBody>
        </p:sp>
        <p:sp>
          <p:nvSpPr>
            <p:cNvPr id="165" name="Rectangle 72"/>
            <p:cNvSpPr>
              <a:spLocks noChangeArrowheads="1"/>
            </p:cNvSpPr>
            <p:nvPr/>
          </p:nvSpPr>
          <p:spPr bwMode="auto">
            <a:xfrm rot="18000000">
              <a:off x="6473714" y="4396002"/>
              <a:ext cx="17055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Ajustement additionnel</a:t>
              </a:r>
            </a:p>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s</a:t>
              </a:r>
              <a:r>
                <a:rPr lang="fr-FR" sz="1200" dirty="0">
                  <a:solidFill>
                    <a:srgbClr val="000066"/>
                  </a:solidFill>
                  <a:latin typeface="Arial" pitchFamily="34" charset="0"/>
                  <a:cs typeface="Arial" pitchFamily="34" charset="0"/>
                </a:rPr>
                <a:t>ur bilirubine / 5 </a:t>
              </a:r>
              <a:r>
                <a:rPr lang="fr-FR" sz="1200" dirty="0">
                  <a:latin typeface="Arial" pitchFamily="34" charset="0"/>
                  <a:cs typeface="Arial" pitchFamily="34" charset="0"/>
                </a:rPr>
                <a:t>an</a:t>
              </a:r>
              <a:r>
                <a:rPr lang="fr-FR" sz="1200" dirty="0">
                  <a:solidFill>
                    <a:srgbClr val="000066"/>
                  </a:solidFill>
                  <a:latin typeface="Arial" pitchFamily="34" charset="0"/>
                  <a:cs typeface="Arial" pitchFamily="34" charset="0"/>
                </a:rPr>
                <a:t>s </a:t>
              </a:r>
              <a:r>
                <a:rPr lang="fr-FR" sz="1200" dirty="0" err="1">
                  <a:solidFill>
                    <a:srgbClr val="000066"/>
                  </a:solidFill>
                  <a:latin typeface="Arial" pitchFamily="34" charset="0"/>
                  <a:cs typeface="Arial" pitchFamily="34" charset="0"/>
                </a:rPr>
                <a:t>exp</a:t>
              </a:r>
              <a:r>
                <a:rPr lang="fr-FR" sz="1200" dirty="0">
                  <a:solidFill>
                    <a:srgbClr val="000066"/>
                  </a:solidFill>
                  <a:latin typeface="Arial" pitchFamily="34" charset="0"/>
                  <a:cs typeface="Arial" pitchFamily="34" charset="0"/>
                </a:rPr>
                <a:t>.</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66" name="Rectangle 73"/>
            <p:cNvSpPr>
              <a:spLocks noChangeArrowheads="1"/>
            </p:cNvSpPr>
            <p:nvPr/>
          </p:nvSpPr>
          <p:spPr bwMode="auto">
            <a:xfrm rot="18000000">
              <a:off x="6902227" y="4647446"/>
              <a:ext cx="234340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Multivariée-</a:t>
              </a:r>
              <a:r>
                <a:rPr kumimoji="0" lang="fr-FR" sz="1200" i="0" u="none" strike="noStrike" cap="none" normalizeH="0" dirty="0">
                  <a:ln>
                    <a:noFill/>
                  </a:ln>
                  <a:solidFill>
                    <a:srgbClr val="000066"/>
                  </a:solidFill>
                  <a:effectLst/>
                  <a:latin typeface="Arial" pitchFamily="34" charset="0"/>
                  <a:cs typeface="Arial" pitchFamily="34" charset="0"/>
                </a:rPr>
                <a:t>MODELE </a:t>
              </a:r>
              <a:r>
                <a:rPr kumimoji="0" lang="fr-FR" sz="1200" i="0" u="none" strike="noStrike" cap="none" normalizeH="0" baseline="0" dirty="0">
                  <a:ln>
                    <a:noFill/>
                  </a:ln>
                  <a:solidFill>
                    <a:srgbClr val="000066"/>
                  </a:solidFill>
                  <a:effectLst/>
                  <a:latin typeface="Arial" pitchFamily="34" charset="0"/>
                  <a:cs typeface="Arial" pitchFamily="34" charset="0"/>
                </a:rPr>
                <a:t>PRINCIPAL </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en excluant</a:t>
              </a:r>
              <a:r>
                <a:rPr kumimoji="0" lang="fr-FR" sz="1200" i="0" u="none" strike="noStrike" cap="none" normalizeH="0" dirty="0">
                  <a:ln>
                    <a:noFill/>
                  </a:ln>
                  <a:solidFill>
                    <a:srgbClr val="000066"/>
                  </a:solidFill>
                  <a:effectLst/>
                  <a:latin typeface="Arial" pitchFamily="34" charset="0"/>
                  <a:cs typeface="Arial" pitchFamily="34" charset="0"/>
                </a:rPr>
                <a:t> l</a:t>
              </a:r>
              <a:r>
                <a:rPr lang="fr-FR" sz="1200" dirty="0">
                  <a:latin typeface="Arial" pitchFamily="34" charset="0"/>
                  <a:cs typeface="Arial" pitchFamily="34" charset="0"/>
                </a:rPr>
                <a:t>es patients ayant </a:t>
              </a:r>
            </a:p>
            <a:p>
              <a:pPr lvl="0" algn="r"/>
              <a:r>
                <a:rPr lang="fr-FR" sz="1200" dirty="0">
                  <a:latin typeface="Arial" pitchFamily="34" charset="0"/>
                  <a:cs typeface="Arial" pitchFamily="34" charset="0"/>
                </a:rPr>
                <a:t>reçu ATV/r </a:t>
              </a:r>
              <a:r>
                <a:rPr kumimoji="0" lang="fr-FR" sz="1200" i="0" u="none" strike="noStrike" cap="none" normalizeH="0" baseline="0" dirty="0">
                  <a:ln>
                    <a:noFill/>
                  </a:ln>
                  <a:solidFill>
                    <a:srgbClr val="000066"/>
                  </a:solidFill>
                  <a:effectLst/>
                  <a:latin typeface="Arial" pitchFamily="34" charset="0"/>
                  <a:cs typeface="Arial" pitchFamily="34" charset="0"/>
                </a:rPr>
                <a:t>/ 5 </a:t>
              </a:r>
              <a:r>
                <a:rPr lang="fr-FR" sz="1200" dirty="0">
                  <a:latin typeface="Arial" pitchFamily="34" charset="0"/>
                  <a:cs typeface="Arial" pitchFamily="34" charset="0"/>
                </a:rPr>
                <a:t>ans</a:t>
              </a:r>
              <a:r>
                <a:rPr kumimoji="0" lang="fr-FR" sz="1200" i="0" u="none" strike="noStrike" cap="none" normalizeH="0" dirty="0">
                  <a:ln>
                    <a:noFill/>
                  </a:ln>
                  <a:solidFill>
                    <a:srgbClr val="000066"/>
                  </a:solidFill>
                  <a:effectLst/>
                  <a:latin typeface="Arial" pitchFamily="34" charset="0"/>
                  <a:cs typeface="Arial" pitchFamily="34" charset="0"/>
                </a:rPr>
                <a:t> </a:t>
              </a:r>
              <a:r>
                <a:rPr lang="fr-FR" sz="1200" dirty="0">
                  <a:latin typeface="Arial" pitchFamily="34" charset="0"/>
                  <a:cs typeface="Arial" pitchFamily="34" charset="0"/>
                </a:rPr>
                <a:t>exposition</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135" name="Rectangle 86"/>
            <p:cNvSpPr>
              <a:spLocks noChangeArrowheads="1"/>
            </p:cNvSpPr>
            <p:nvPr/>
          </p:nvSpPr>
          <p:spPr bwMode="auto">
            <a:xfrm>
              <a:off x="5748362" y="2233406"/>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1,59</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[1,33 - 1,91]</a:t>
              </a:r>
            </a:p>
          </p:txBody>
        </p:sp>
        <p:sp>
          <p:nvSpPr>
            <p:cNvPr id="143" name="Rectangle 86"/>
            <p:cNvSpPr>
              <a:spLocks noChangeArrowheads="1"/>
            </p:cNvSpPr>
            <p:nvPr/>
          </p:nvSpPr>
          <p:spPr bwMode="auto">
            <a:xfrm>
              <a:off x="5136842" y="1907968"/>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1,93</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[1,63 - 2,28]</a:t>
              </a:r>
            </a:p>
          </p:txBody>
        </p:sp>
        <p:sp>
          <p:nvSpPr>
            <p:cNvPr id="144" name="Rectangle 86"/>
            <p:cNvSpPr>
              <a:spLocks noChangeArrowheads="1"/>
            </p:cNvSpPr>
            <p:nvPr/>
          </p:nvSpPr>
          <p:spPr bwMode="auto">
            <a:xfrm>
              <a:off x="1376733" y="3115500"/>
              <a:ext cx="75180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a:r>
                <a:rPr lang="fr-FR" sz="1200" b="1" dirty="0">
                  <a:solidFill>
                    <a:srgbClr val="00B050"/>
                  </a:solidFill>
                  <a:latin typeface="Arial" pitchFamily="34" charset="0"/>
                  <a:cs typeface="Arial" pitchFamily="34" charset="0"/>
                </a:rPr>
                <a:t>1,03</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[0,9 - 1,18]</a:t>
              </a:r>
            </a:p>
          </p:txBody>
        </p:sp>
        <p:sp>
          <p:nvSpPr>
            <p:cNvPr id="146" name="Rectangle 86"/>
            <p:cNvSpPr>
              <a:spLocks noChangeArrowheads="1"/>
            </p:cNvSpPr>
            <p:nvPr/>
          </p:nvSpPr>
          <p:spPr bwMode="auto">
            <a:xfrm>
              <a:off x="796004" y="2780022"/>
              <a:ext cx="75180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a:r>
                <a:rPr lang="fr-FR" sz="1200" b="1" dirty="0">
                  <a:solidFill>
                    <a:srgbClr val="00B050"/>
                  </a:solidFill>
                  <a:latin typeface="Arial" pitchFamily="34" charset="0"/>
                  <a:cs typeface="Arial" pitchFamily="34" charset="0"/>
                </a:rPr>
                <a:t>1,25</a:t>
              </a:r>
              <a:br>
                <a:rPr lang="fr-FR" sz="1200" b="1" dirty="0">
                  <a:solidFill>
                    <a:srgbClr val="00B050"/>
                  </a:solidFill>
                  <a:latin typeface="Arial" pitchFamily="34" charset="0"/>
                  <a:cs typeface="Arial" pitchFamily="34" charset="0"/>
                </a:rPr>
              </a:br>
              <a:r>
                <a:rPr lang="fr-FR" sz="1200" b="1" dirty="0">
                  <a:solidFill>
                    <a:srgbClr val="00B050"/>
                  </a:solidFill>
                  <a:latin typeface="Arial" pitchFamily="34" charset="0"/>
                  <a:cs typeface="Arial" pitchFamily="34" charset="0"/>
                </a:rPr>
                <a:t>[1,1 - 1,43]</a:t>
              </a:r>
            </a:p>
          </p:txBody>
        </p:sp>
      </p:grpSp>
      <p:sp>
        <p:nvSpPr>
          <p:cNvPr id="160" name="ZoneTexte 15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174</a:t>
            </a:r>
          </a:p>
        </p:txBody>
      </p:sp>
    </p:spTree>
    <p:extLst>
      <p:ext uri="{BB962C8B-B14F-4D97-AF65-F5344CB8AC3E}">
        <p14:creationId xmlns:p14="http://schemas.microsoft.com/office/powerpoint/2010/main" val="141112198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Identification de corrélats immuns </a:t>
            </a:r>
            <a:br>
              <a:rPr lang="fr-FR" dirty="0"/>
            </a:br>
            <a:r>
              <a:rPr lang="fr-FR" dirty="0"/>
              <a:t>de la protection contre l’acquisition du VIH (1)</a:t>
            </a:r>
          </a:p>
        </p:txBody>
      </p:sp>
      <p:sp>
        <p:nvSpPr>
          <p:cNvPr id="4" name="Espace réservé du contenu 3"/>
          <p:cNvSpPr>
            <a:spLocks noGrp="1"/>
          </p:cNvSpPr>
          <p:nvPr>
            <p:ph idx="1"/>
          </p:nvPr>
        </p:nvSpPr>
        <p:spPr>
          <a:xfrm>
            <a:off x="457200" y="1227138"/>
            <a:ext cx="8507413" cy="5111750"/>
          </a:xfrm>
        </p:spPr>
        <p:txBody>
          <a:bodyPr/>
          <a:lstStyle/>
          <a:p>
            <a:r>
              <a:rPr lang="fr-FR" sz="1800" b="1" dirty="0">
                <a:solidFill>
                  <a:srgbClr val="0070C0"/>
                </a:solidFill>
              </a:rPr>
              <a:t>Objectif : </a:t>
            </a:r>
            <a:r>
              <a:rPr lang="fr-FR" sz="2000" dirty="0"/>
              <a:t>identifier un corrélat de susceptibilité à l’infection VIH </a:t>
            </a:r>
          </a:p>
          <a:p>
            <a:pPr marL="0" indent="0">
              <a:buNone/>
              <a:tabLst>
                <a:tab pos="360363" algn="l"/>
              </a:tabLst>
            </a:pPr>
            <a:r>
              <a:rPr lang="fr-FR" sz="2000" dirty="0"/>
              <a:t>	à partir du statut inflammatoire basal d’un individu</a:t>
            </a:r>
          </a:p>
          <a:p>
            <a:endParaRPr lang="fr-FR" sz="1000" dirty="0"/>
          </a:p>
          <a:p>
            <a:r>
              <a:rPr lang="fr-FR" sz="1800" b="1" dirty="0">
                <a:solidFill>
                  <a:srgbClr val="0070C0"/>
                </a:solidFill>
              </a:rPr>
              <a:t>Patients : </a:t>
            </a:r>
            <a:r>
              <a:rPr lang="fr-FR" sz="2000" dirty="0"/>
              <a:t>phase 2b d’un essai vaccinal HVTN 505</a:t>
            </a:r>
          </a:p>
          <a:p>
            <a:pPr marL="895350" lvl="1" indent="-274638"/>
            <a:r>
              <a:rPr lang="fr-FR" sz="1800" dirty="0"/>
              <a:t>HSH circoncis, relations anales non protégées avec </a:t>
            </a:r>
            <a:r>
              <a:rPr lang="fr-FR" sz="1800" u="sng" dirty="0"/>
              <a:t>&gt;</a:t>
            </a:r>
            <a:r>
              <a:rPr lang="fr-FR" sz="1800" dirty="0"/>
              <a:t> 1 partenaire(s)</a:t>
            </a:r>
          </a:p>
          <a:p>
            <a:pPr marL="895350" lvl="1" indent="-274638"/>
            <a:r>
              <a:rPr lang="fr-FR" sz="1800" dirty="0"/>
              <a:t>3 visites : M0, M7 (1</a:t>
            </a:r>
            <a:r>
              <a:rPr lang="fr-FR" sz="1800" baseline="30000" dirty="0"/>
              <a:t>er</a:t>
            </a:r>
            <a:r>
              <a:rPr lang="fr-FR" sz="1800" dirty="0"/>
              <a:t> temps après vaccination) et M12 (6 mois </a:t>
            </a:r>
          </a:p>
          <a:p>
            <a:pPr marL="620712" lvl="1" indent="0">
              <a:buNone/>
              <a:tabLst>
                <a:tab pos="893763" algn="l"/>
              </a:tabLst>
            </a:pPr>
            <a:r>
              <a:rPr lang="fr-FR" sz="1800" dirty="0"/>
              <a:t>	après vaccination)</a:t>
            </a:r>
          </a:p>
          <a:p>
            <a:pPr marL="895350" lvl="1" indent="-274638"/>
            <a:r>
              <a:rPr lang="fr-FR" sz="1800" dirty="0"/>
              <a:t>72 individus infectés sur 2 496 participants</a:t>
            </a:r>
          </a:p>
          <a:p>
            <a:pPr marL="895350" lvl="1" indent="-274638"/>
            <a:r>
              <a:rPr lang="fr-FR" sz="1800" dirty="0"/>
              <a:t>Etude cas-témoins : 39 infectés et 44 non infectés (appariement sur âge, ethnicité et facteurs de risque)</a:t>
            </a:r>
            <a:br>
              <a:rPr lang="fr-FR" sz="1800" dirty="0"/>
            </a:br>
            <a:endParaRPr lang="fr-FR" sz="1000" dirty="0"/>
          </a:p>
          <a:p>
            <a:pPr marL="495300" indent="-274638"/>
            <a:r>
              <a:rPr lang="fr-FR" sz="1800" b="1" dirty="0">
                <a:solidFill>
                  <a:srgbClr val="0070C0"/>
                </a:solidFill>
              </a:rPr>
              <a:t>Marqueurs inflammatoires plasmatiques </a:t>
            </a:r>
          </a:p>
          <a:p>
            <a:pPr marL="895350" lvl="1" indent="-274638"/>
            <a:r>
              <a:rPr lang="fr-FR" sz="1800" dirty="0"/>
              <a:t>Pas de différence entre les sujets infectés et ceux non infectés</a:t>
            </a:r>
          </a:p>
          <a:p>
            <a:pPr marL="365125" lvl="1" indent="-365125">
              <a:buFont typeface="Arial"/>
              <a:buChar char="•"/>
            </a:pPr>
            <a:endParaRPr lang="fr-FR" sz="1000" dirty="0"/>
          </a:p>
          <a:p>
            <a:pPr marL="365125" lvl="1" indent="-365125">
              <a:buFont typeface="Arial"/>
              <a:buChar char="•"/>
            </a:pPr>
            <a:r>
              <a:rPr lang="fr-FR" sz="1800" b="1" dirty="0">
                <a:solidFill>
                  <a:srgbClr val="0070C0"/>
                </a:solidFill>
              </a:rPr>
              <a:t>Analyse phénotypique de l’expression de 16 marqueurs à la surface </a:t>
            </a:r>
            <a:br>
              <a:rPr lang="fr-FR" sz="1800" b="1" dirty="0">
                <a:solidFill>
                  <a:srgbClr val="0070C0"/>
                </a:solidFill>
              </a:rPr>
            </a:br>
            <a:r>
              <a:rPr lang="fr-FR" sz="1800" b="1" dirty="0">
                <a:solidFill>
                  <a:srgbClr val="0070C0"/>
                </a:solidFill>
              </a:rPr>
              <a:t>des PBMC par </a:t>
            </a:r>
            <a:r>
              <a:rPr lang="fr-FR" sz="1800" b="1" dirty="0" err="1">
                <a:solidFill>
                  <a:srgbClr val="0070C0"/>
                </a:solidFill>
              </a:rPr>
              <a:t>cytométrie</a:t>
            </a:r>
            <a:r>
              <a:rPr lang="fr-FR" sz="1800" b="1" dirty="0">
                <a:solidFill>
                  <a:srgbClr val="0070C0"/>
                </a:solidFill>
              </a:rPr>
              <a:t> de flux</a:t>
            </a:r>
          </a:p>
          <a:p>
            <a:pPr marL="895350" lvl="1" indent="-274638"/>
            <a:r>
              <a:rPr lang="fr-FR" sz="1800" dirty="0"/>
              <a:t>Fréquence plus élevée de cellules mémoires activées chez les sujets qui vont s’infecter par rapport aux témoins</a:t>
            </a:r>
          </a:p>
          <a:p>
            <a:pPr marL="895350" lvl="1" indent="-274638"/>
            <a:r>
              <a:rPr lang="fr-FR" sz="1800" dirty="0"/>
              <a:t>La sous-population des cellules CD4-HLA-DR+ est significativement </a:t>
            </a:r>
          </a:p>
          <a:p>
            <a:pPr marL="620712" lvl="1" indent="0">
              <a:buNone/>
            </a:pPr>
            <a:r>
              <a:rPr lang="fr-FR" sz="1800" dirty="0"/>
              <a:t>	plus élevée en analyse </a:t>
            </a:r>
            <a:r>
              <a:rPr lang="fr-FR" sz="1800" dirty="0" err="1"/>
              <a:t>multivariée</a:t>
            </a:r>
            <a:r>
              <a:rPr lang="fr-FR" sz="1800" dirty="0"/>
              <a:t> chez les sujets infectés</a:t>
            </a:r>
          </a:p>
          <a:p>
            <a:pPr lvl="1"/>
            <a:endParaRPr lang="fr-FR" sz="1800" dirty="0"/>
          </a:p>
        </p:txBody>
      </p:sp>
      <p:sp>
        <p:nvSpPr>
          <p:cNvPr id="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Makamdop</a:t>
            </a:r>
            <a:r>
              <a:rPr lang="fr-FR" sz="1200" i="1" dirty="0">
                <a:solidFill>
                  <a:srgbClr val="0070C0"/>
                </a:solidFill>
                <a:latin typeface="Arial" charset="0"/>
                <a:cs typeface="Arial" charset="0"/>
              </a:rPr>
              <a:t> KN, CROI 2017, Abs. 60</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13</a:t>
            </a:r>
          </a:p>
        </p:txBody>
      </p:sp>
    </p:spTree>
    <p:extLst>
      <p:ext uri="{BB962C8B-B14F-4D97-AF65-F5344CB8AC3E}">
        <p14:creationId xmlns:p14="http://schemas.microsoft.com/office/powerpoint/2010/main" val="391979407"/>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ext Box 2"/>
          <p:cNvSpPr txBox="1">
            <a:spLocks noChangeArrowheads="1"/>
          </p:cNvSpPr>
          <p:nvPr/>
        </p:nvSpPr>
        <p:spPr bwMode="auto">
          <a:xfrm>
            <a:off x="119746" y="1114139"/>
            <a:ext cx="8948057" cy="1015663"/>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a:cs typeface="Calibri"/>
              </a:rPr>
              <a:t>Taux d'incidence bruts d’événements CV pour 1 000 années-patient (IC 95 %) </a:t>
            </a:r>
            <a:br>
              <a:rPr lang="fr-FR" sz="2000" b="1" dirty="0">
                <a:solidFill>
                  <a:srgbClr val="0070C0"/>
                </a:solidFill>
                <a:latin typeface="Calibri"/>
                <a:cs typeface="Calibri"/>
              </a:rPr>
            </a:br>
            <a:r>
              <a:rPr lang="fr-FR" sz="2000" b="1" dirty="0">
                <a:solidFill>
                  <a:srgbClr val="0070C0"/>
                </a:solidFill>
                <a:latin typeface="Calibri"/>
                <a:cs typeface="Calibri"/>
              </a:rPr>
              <a:t>d’</a:t>
            </a:r>
            <a:r>
              <a:rPr lang="fr-FR" sz="2000" b="1" dirty="0">
                <a:solidFill>
                  <a:srgbClr val="0070C0"/>
                </a:solidFill>
                <a:latin typeface="Calibri" pitchFamily="34" charset="0"/>
                <a:ea typeface="ＭＳ Ｐゴシック" pitchFamily="34" charset="-128"/>
              </a:rPr>
              <a:t>exposition cumulée</a:t>
            </a:r>
            <a:r>
              <a:rPr lang="da-DK" sz="2000" b="1" dirty="0">
                <a:solidFill>
                  <a:srgbClr val="0070C0"/>
                </a:solidFill>
                <a:latin typeface="Calibri" pitchFamily="34" charset="0"/>
                <a:ea typeface="ＭＳ Ｐゴシック" pitchFamily="34" charset="-128"/>
              </a:rPr>
              <a:t> à DRV/r </a:t>
            </a:r>
          </a:p>
          <a:p>
            <a:pPr algn="ctr"/>
            <a:r>
              <a:rPr lang="da-DK" sz="2000" b="1" dirty="0">
                <a:solidFill>
                  <a:srgbClr val="0070C0"/>
                </a:solidFill>
                <a:latin typeface="Calibri" pitchFamily="34" charset="0"/>
                <a:ea typeface="ＭＳ Ｐゴシック" pitchFamily="34" charset="-128"/>
              </a:rPr>
              <a:t>Analyse séparée des IDM (n = 477) et AVC (n = 395)</a:t>
            </a:r>
            <a:endParaRPr lang="fr-FR" sz="2000" b="1" dirty="0">
              <a:solidFill>
                <a:srgbClr val="0070C0"/>
              </a:solidFill>
              <a:latin typeface="Calibri" pitchFamily="34" charset="0"/>
              <a:ea typeface="ＭＳ Ｐゴシック" pitchFamily="34" charset="-128"/>
            </a:endParaRPr>
          </a:p>
        </p:txBody>
      </p:sp>
      <p:sp>
        <p:nvSpPr>
          <p:cNvPr id="10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Ryom</a:t>
            </a:r>
            <a:r>
              <a:rPr lang="en-GB" sz="1200" i="1" dirty="0">
                <a:solidFill>
                  <a:srgbClr val="0070C0"/>
                </a:solidFill>
              </a:rPr>
              <a:t> L, CROI 2017, Abs. 128LB</a:t>
            </a:r>
          </a:p>
        </p:txBody>
      </p:sp>
      <p:sp>
        <p:nvSpPr>
          <p:cNvPr id="106" name="Rectangle 2"/>
          <p:cNvSpPr>
            <a:spLocks noGrp="1" noChangeArrowheads="1"/>
          </p:cNvSpPr>
          <p:nvPr>
            <p:ph type="title"/>
          </p:nvPr>
        </p:nvSpPr>
        <p:spPr>
          <a:xfrm>
            <a:off x="1547813" y="115888"/>
            <a:ext cx="7523162" cy="936625"/>
          </a:xfrm>
        </p:spPr>
        <p:txBody>
          <a:bodyPr/>
          <a:lstStyle/>
          <a:p>
            <a:r>
              <a:rPr lang="fr-FR" dirty="0"/>
              <a:t>Evénements cardiovasculaires</a:t>
            </a:r>
            <a:r>
              <a:rPr lang="en-US" dirty="0"/>
              <a:t> et exposition </a:t>
            </a:r>
            <a:br>
              <a:rPr lang="en-US" dirty="0"/>
            </a:br>
            <a:r>
              <a:rPr lang="en-US" dirty="0"/>
              <a:t>à DRV/r : </a:t>
            </a:r>
            <a:r>
              <a:rPr lang="fr-FR" dirty="0"/>
              <a:t>cohorte </a:t>
            </a:r>
            <a:r>
              <a:rPr lang="en-US" dirty="0"/>
              <a:t>D:A:D</a:t>
            </a:r>
            <a:endParaRPr lang="fr-FR" dirty="0"/>
          </a:p>
        </p:txBody>
      </p:sp>
      <p:grpSp>
        <p:nvGrpSpPr>
          <p:cNvPr id="3" name="Groupe 2"/>
          <p:cNvGrpSpPr/>
          <p:nvPr/>
        </p:nvGrpSpPr>
        <p:grpSpPr>
          <a:xfrm>
            <a:off x="836745" y="2459911"/>
            <a:ext cx="7149665" cy="4148776"/>
            <a:chOff x="836745" y="2459911"/>
            <a:chExt cx="7149665" cy="4148776"/>
          </a:xfrm>
        </p:grpSpPr>
        <p:sp>
          <p:nvSpPr>
            <p:cNvPr id="73" name="Rectangle 40"/>
            <p:cNvSpPr>
              <a:spLocks noChangeArrowheads="1"/>
            </p:cNvSpPr>
            <p:nvPr/>
          </p:nvSpPr>
          <p:spPr bwMode="auto">
            <a:xfrm>
              <a:off x="1891238" y="2653383"/>
              <a:ext cx="179999" cy="153988"/>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grpSp>
          <p:nvGrpSpPr>
            <p:cNvPr id="74" name="Groupe 73"/>
            <p:cNvGrpSpPr/>
            <p:nvPr/>
          </p:nvGrpSpPr>
          <p:grpSpPr>
            <a:xfrm>
              <a:off x="1091777" y="2658777"/>
              <a:ext cx="6786281" cy="2670175"/>
              <a:chOff x="1098550" y="2141538"/>
              <a:chExt cx="3862387" cy="2670175"/>
            </a:xfrm>
          </p:grpSpPr>
          <p:sp>
            <p:nvSpPr>
              <p:cNvPr id="89" name="Line 46"/>
              <p:cNvSpPr>
                <a:spLocks noChangeShapeType="1"/>
              </p:cNvSpPr>
              <p:nvPr/>
            </p:nvSpPr>
            <p:spPr bwMode="auto">
              <a:xfrm>
                <a:off x="2765425" y="3743325"/>
                <a:ext cx="0" cy="7620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0" name="Line 47"/>
              <p:cNvSpPr>
                <a:spLocks noChangeShapeType="1"/>
              </p:cNvSpPr>
              <p:nvPr/>
            </p:nvSpPr>
            <p:spPr bwMode="auto">
              <a:xfrm>
                <a:off x="2124075" y="3743325"/>
                <a:ext cx="0" cy="7620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1" name="Line 48"/>
              <p:cNvSpPr>
                <a:spLocks noChangeShapeType="1"/>
              </p:cNvSpPr>
              <p:nvPr/>
            </p:nvSpPr>
            <p:spPr bwMode="auto">
              <a:xfrm>
                <a:off x="2124074" y="3743325"/>
                <a:ext cx="28368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2" name="Freeform 49"/>
              <p:cNvSpPr>
                <a:spLocks/>
              </p:cNvSpPr>
              <p:nvPr/>
            </p:nvSpPr>
            <p:spPr bwMode="auto">
              <a:xfrm>
                <a:off x="3405188" y="3743325"/>
                <a:ext cx="641350" cy="76200"/>
              </a:xfrm>
              <a:custGeom>
                <a:avLst/>
                <a:gdLst>
                  <a:gd name="T0" fmla="*/ 0 w 404"/>
                  <a:gd name="T1" fmla="*/ 0 h 48"/>
                  <a:gd name="T2" fmla="*/ 404 w 404"/>
                  <a:gd name="T3" fmla="*/ 0 h 48"/>
                  <a:gd name="T4" fmla="*/ 404 w 404"/>
                  <a:gd name="T5" fmla="*/ 48 h 48"/>
                </a:gdLst>
                <a:ahLst/>
                <a:cxnLst>
                  <a:cxn ang="0">
                    <a:pos x="T0" y="T1"/>
                  </a:cxn>
                  <a:cxn ang="0">
                    <a:pos x="T2" y="T3"/>
                  </a:cxn>
                  <a:cxn ang="0">
                    <a:pos x="T4" y="T5"/>
                  </a:cxn>
                </a:cxnLst>
                <a:rect l="0" t="0" r="r" b="b"/>
                <a:pathLst>
                  <a:path w="404" h="48">
                    <a:moveTo>
                      <a:pt x="0" y="0"/>
                    </a:moveTo>
                    <a:lnTo>
                      <a:pt x="404" y="0"/>
                    </a:lnTo>
                    <a:lnTo>
                      <a:pt x="404" y="48"/>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3" name="Line 50"/>
              <p:cNvSpPr>
                <a:spLocks noChangeShapeType="1"/>
              </p:cNvSpPr>
              <p:nvPr/>
            </p:nvSpPr>
            <p:spPr bwMode="auto">
              <a:xfrm>
                <a:off x="3405188" y="3743325"/>
                <a:ext cx="0" cy="7620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4" name="Line 52"/>
              <p:cNvSpPr>
                <a:spLocks noChangeShapeType="1"/>
              </p:cNvSpPr>
              <p:nvPr/>
            </p:nvSpPr>
            <p:spPr bwMode="auto">
              <a:xfrm>
                <a:off x="2765425" y="3743325"/>
                <a:ext cx="6397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5" name="Line 53"/>
              <p:cNvSpPr>
                <a:spLocks noChangeShapeType="1"/>
              </p:cNvSpPr>
              <p:nvPr/>
            </p:nvSpPr>
            <p:spPr bwMode="auto">
              <a:xfrm flipH="1">
                <a:off x="1098550" y="2141538"/>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6" name="Line 54"/>
              <p:cNvSpPr>
                <a:spLocks noChangeShapeType="1"/>
              </p:cNvSpPr>
              <p:nvPr/>
            </p:nvSpPr>
            <p:spPr bwMode="auto">
              <a:xfrm flipH="1">
                <a:off x="1098550" y="2674938"/>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7" name="Line 55"/>
              <p:cNvSpPr>
                <a:spLocks noChangeShapeType="1"/>
              </p:cNvSpPr>
              <p:nvPr/>
            </p:nvSpPr>
            <p:spPr bwMode="auto">
              <a:xfrm flipH="1">
                <a:off x="1098550" y="3209925"/>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8" name="Freeform 56"/>
              <p:cNvSpPr>
                <a:spLocks/>
              </p:cNvSpPr>
              <p:nvPr/>
            </p:nvSpPr>
            <p:spPr bwMode="auto">
              <a:xfrm>
                <a:off x="1166813" y="2141538"/>
                <a:ext cx="0" cy="1601788"/>
              </a:xfrm>
              <a:custGeom>
                <a:avLst/>
                <a:gdLst>
                  <a:gd name="T0" fmla="*/ 0 h 1009"/>
                  <a:gd name="T1" fmla="*/ 336 h 1009"/>
                  <a:gd name="T2" fmla="*/ 673 h 1009"/>
                  <a:gd name="T3" fmla="*/ 1009 h 1009"/>
                </a:gdLst>
                <a:ahLst/>
                <a:cxnLst>
                  <a:cxn ang="0">
                    <a:pos x="0" y="T0"/>
                  </a:cxn>
                  <a:cxn ang="0">
                    <a:pos x="0" y="T1"/>
                  </a:cxn>
                  <a:cxn ang="0">
                    <a:pos x="0" y="T2"/>
                  </a:cxn>
                  <a:cxn ang="0">
                    <a:pos x="0" y="T3"/>
                  </a:cxn>
                </a:cxnLst>
                <a:rect l="0" t="0" r="r" b="b"/>
                <a:pathLst>
                  <a:path h="1009">
                    <a:moveTo>
                      <a:pt x="0" y="0"/>
                    </a:moveTo>
                    <a:lnTo>
                      <a:pt x="0" y="336"/>
                    </a:lnTo>
                    <a:lnTo>
                      <a:pt x="0" y="673"/>
                    </a:lnTo>
                    <a:lnTo>
                      <a:pt x="0" y="1009"/>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99" name="Line 57"/>
              <p:cNvSpPr>
                <a:spLocks noChangeShapeType="1"/>
              </p:cNvSpPr>
              <p:nvPr/>
            </p:nvSpPr>
            <p:spPr bwMode="auto">
              <a:xfrm flipH="1">
                <a:off x="1098550" y="3743325"/>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00" name="Line 58"/>
              <p:cNvSpPr>
                <a:spLocks noChangeShapeType="1"/>
              </p:cNvSpPr>
              <p:nvPr/>
            </p:nvSpPr>
            <p:spPr bwMode="auto">
              <a:xfrm flipH="1">
                <a:off x="1098550" y="4278313"/>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01" name="Freeform 59"/>
              <p:cNvSpPr>
                <a:spLocks/>
              </p:cNvSpPr>
              <p:nvPr/>
            </p:nvSpPr>
            <p:spPr bwMode="auto">
              <a:xfrm>
                <a:off x="1166813" y="3743325"/>
                <a:ext cx="0" cy="1068388"/>
              </a:xfrm>
              <a:custGeom>
                <a:avLst/>
                <a:gdLst>
                  <a:gd name="T0" fmla="*/ 0 h 673"/>
                  <a:gd name="T1" fmla="*/ 337 h 673"/>
                  <a:gd name="T2" fmla="*/ 673 h 673"/>
                </a:gdLst>
                <a:ahLst/>
                <a:cxnLst>
                  <a:cxn ang="0">
                    <a:pos x="0" y="T0"/>
                  </a:cxn>
                  <a:cxn ang="0">
                    <a:pos x="0" y="T1"/>
                  </a:cxn>
                  <a:cxn ang="0">
                    <a:pos x="0" y="T2"/>
                  </a:cxn>
                </a:cxnLst>
                <a:rect l="0" t="0" r="r" b="b"/>
                <a:pathLst>
                  <a:path h="673">
                    <a:moveTo>
                      <a:pt x="0" y="0"/>
                    </a:moveTo>
                    <a:lnTo>
                      <a:pt x="0" y="337"/>
                    </a:lnTo>
                    <a:lnTo>
                      <a:pt x="0" y="673"/>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02" name="Line 60"/>
              <p:cNvSpPr>
                <a:spLocks noChangeShapeType="1"/>
              </p:cNvSpPr>
              <p:nvPr/>
            </p:nvSpPr>
            <p:spPr bwMode="auto">
              <a:xfrm flipH="1">
                <a:off x="1098550" y="4811713"/>
                <a:ext cx="68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03" name="Line 61"/>
              <p:cNvSpPr>
                <a:spLocks noChangeShapeType="1"/>
              </p:cNvSpPr>
              <p:nvPr/>
            </p:nvSpPr>
            <p:spPr bwMode="auto">
              <a:xfrm>
                <a:off x="1166813" y="3743325"/>
                <a:ext cx="957263" cy="0"/>
              </a:xfrm>
              <a:prstGeom prst="line">
                <a:avLst/>
              </a:prstGeom>
              <a:noFill/>
              <a:ln w="9525">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grpSp>
        <p:sp>
          <p:nvSpPr>
            <p:cNvPr id="75" name="Rectangle 62"/>
            <p:cNvSpPr>
              <a:spLocks noChangeArrowheads="1"/>
            </p:cNvSpPr>
            <p:nvPr/>
          </p:nvSpPr>
          <p:spPr bwMode="auto">
            <a:xfrm>
              <a:off x="836745" y="2567496"/>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2,5</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76" name="Rectangle 63"/>
            <p:cNvSpPr>
              <a:spLocks noChangeArrowheads="1"/>
            </p:cNvSpPr>
            <p:nvPr/>
          </p:nvSpPr>
          <p:spPr bwMode="auto">
            <a:xfrm>
              <a:off x="836745" y="3100896"/>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2,0</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77" name="Rectangle 64"/>
            <p:cNvSpPr>
              <a:spLocks noChangeArrowheads="1"/>
            </p:cNvSpPr>
            <p:nvPr/>
          </p:nvSpPr>
          <p:spPr bwMode="auto">
            <a:xfrm>
              <a:off x="836745" y="3635883"/>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1,5</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78" name="Rectangle 65"/>
            <p:cNvSpPr>
              <a:spLocks noChangeArrowheads="1"/>
            </p:cNvSpPr>
            <p:nvPr/>
          </p:nvSpPr>
          <p:spPr bwMode="auto">
            <a:xfrm>
              <a:off x="836745" y="4169283"/>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1,0</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79" name="Rectangle 66"/>
            <p:cNvSpPr>
              <a:spLocks noChangeArrowheads="1"/>
            </p:cNvSpPr>
            <p:nvPr/>
          </p:nvSpPr>
          <p:spPr bwMode="auto">
            <a:xfrm>
              <a:off x="836745" y="4702683"/>
              <a:ext cx="21319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0,5</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80" name="Rectangle 67"/>
            <p:cNvSpPr>
              <a:spLocks noChangeArrowheads="1"/>
            </p:cNvSpPr>
            <p:nvPr/>
          </p:nvSpPr>
          <p:spPr bwMode="auto">
            <a:xfrm>
              <a:off x="964985" y="5237671"/>
              <a:ext cx="8495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solidFill>
                    <a:srgbClr val="000066"/>
                  </a:solidFill>
                  <a:effectLst/>
                  <a:latin typeface="Arial" pitchFamily="34" charset="0"/>
                  <a:cs typeface="Arial" pitchFamily="34" charset="0"/>
                </a:rPr>
                <a:t>0</a:t>
              </a:r>
              <a:endParaRPr kumimoji="0" lang="fr-FR" sz="1600" i="0" u="none" strike="noStrike" cap="none" normalizeH="0" baseline="0" dirty="0">
                <a:ln>
                  <a:noFill/>
                </a:ln>
                <a:solidFill>
                  <a:schemeClr val="tx1"/>
                </a:solidFill>
                <a:effectLst/>
                <a:latin typeface="Arial" pitchFamily="34" charset="0"/>
                <a:cs typeface="Arial" pitchFamily="34" charset="0"/>
              </a:endParaRPr>
            </a:p>
          </p:txBody>
        </p:sp>
        <p:sp>
          <p:nvSpPr>
            <p:cNvPr id="81" name="Rectangle 72"/>
            <p:cNvSpPr>
              <a:spLocks noChangeArrowheads="1"/>
            </p:cNvSpPr>
            <p:nvPr/>
          </p:nvSpPr>
          <p:spPr bwMode="auto">
            <a:xfrm rot="18000000">
              <a:off x="4730166" y="5134052"/>
              <a:ext cx="210955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r" defTabSz="914400" fontAlgn="base">
                <a:spcBef>
                  <a:spcPct val="0"/>
                </a:spcBef>
                <a:spcAft>
                  <a:spcPct val="0"/>
                </a:spcAft>
              </a:pPr>
              <a:r>
                <a:rPr lang="fr-FR" sz="1400" dirty="0">
                  <a:solidFill>
                    <a:srgbClr val="C00000"/>
                  </a:solidFill>
                  <a:latin typeface="Arial" pitchFamily="34" charset="0"/>
                  <a:cs typeface="Arial" pitchFamily="34" charset="0"/>
                </a:rPr>
                <a:t>Multivariée limitée </a:t>
              </a:r>
              <a:br>
                <a:rPr lang="fr-FR" sz="1400" dirty="0">
                  <a:solidFill>
                    <a:srgbClr val="C00000"/>
                  </a:solidFill>
                  <a:latin typeface="Arial" pitchFamily="34" charset="0"/>
                  <a:cs typeface="Arial" pitchFamily="34" charset="0"/>
                </a:rPr>
              </a:br>
              <a:r>
                <a:rPr lang="fr-FR" sz="1400" dirty="0">
                  <a:solidFill>
                    <a:srgbClr val="C00000"/>
                  </a:solidFill>
                  <a:latin typeface="Arial" pitchFamily="34" charset="0"/>
                  <a:cs typeface="Arial" pitchFamily="34" charset="0"/>
                </a:rPr>
                <a:t>aux IDM / 5 ans exposition</a:t>
              </a:r>
            </a:p>
          </p:txBody>
        </p:sp>
        <p:sp>
          <p:nvSpPr>
            <p:cNvPr id="85" name="Rectangle 76"/>
            <p:cNvSpPr>
              <a:spLocks noChangeArrowheads="1"/>
            </p:cNvSpPr>
            <p:nvPr/>
          </p:nvSpPr>
          <p:spPr bwMode="auto">
            <a:xfrm>
              <a:off x="2234412" y="2627043"/>
              <a:ext cx="995106"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600" b="1" i="0" u="none" strike="noStrike" cap="none" normalizeH="0" baseline="0" dirty="0">
                  <a:ln>
                    <a:noFill/>
                  </a:ln>
                  <a:solidFill>
                    <a:srgbClr val="000066"/>
                  </a:solidFill>
                  <a:effectLst/>
                  <a:latin typeface="Arial" pitchFamily="34" charset="0"/>
                  <a:cs typeface="Arial" pitchFamily="34" charset="0"/>
                </a:rPr>
                <a:t>DRV/r</a:t>
              </a:r>
              <a:endParaRPr kumimoji="0" lang="fr-FR" sz="2400" b="0" i="0" u="none" strike="noStrike" cap="none" normalizeH="0" baseline="0" dirty="0">
                <a:ln>
                  <a:noFill/>
                </a:ln>
                <a:solidFill>
                  <a:schemeClr val="tx1"/>
                </a:solidFill>
                <a:effectLst/>
                <a:latin typeface="Arial" pitchFamily="34" charset="0"/>
                <a:cs typeface="Arial" pitchFamily="34" charset="0"/>
              </a:endParaRPr>
            </a:p>
          </p:txBody>
        </p:sp>
        <p:sp>
          <p:nvSpPr>
            <p:cNvPr id="86" name="Rectangle 88"/>
            <p:cNvSpPr>
              <a:spLocks noChangeArrowheads="1"/>
            </p:cNvSpPr>
            <p:nvPr/>
          </p:nvSpPr>
          <p:spPr bwMode="auto">
            <a:xfrm>
              <a:off x="5870757" y="2611450"/>
              <a:ext cx="83676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1,51</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[1,13 - 2,02]</a:t>
              </a:r>
            </a:p>
          </p:txBody>
        </p:sp>
        <p:sp>
          <p:nvSpPr>
            <p:cNvPr id="87" name="Rectangle 88"/>
            <p:cNvSpPr>
              <a:spLocks noChangeArrowheads="1"/>
            </p:cNvSpPr>
            <p:nvPr/>
          </p:nvSpPr>
          <p:spPr bwMode="auto">
            <a:xfrm>
              <a:off x="7000062" y="2611450"/>
              <a:ext cx="83676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1,49</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[1,08 - 2,07]</a:t>
              </a:r>
            </a:p>
          </p:txBody>
        </p:sp>
        <p:sp>
          <p:nvSpPr>
            <p:cNvPr id="88" name="Rectangle 72"/>
            <p:cNvSpPr>
              <a:spLocks noChangeArrowheads="1"/>
            </p:cNvSpPr>
            <p:nvPr/>
          </p:nvSpPr>
          <p:spPr bwMode="auto">
            <a:xfrm rot="18000000">
              <a:off x="5855234" y="5163566"/>
              <a:ext cx="2177712"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r"/>
              <a:r>
                <a:rPr lang="fr-FR" sz="1400" dirty="0">
                  <a:solidFill>
                    <a:srgbClr val="C00000"/>
                  </a:solidFill>
                  <a:latin typeface="Arial" pitchFamily="34" charset="0"/>
                  <a:cs typeface="Arial" pitchFamily="34" charset="0"/>
                </a:rPr>
                <a:t>Multivariée limitée </a:t>
              </a:r>
              <a:br>
                <a:rPr lang="fr-FR" sz="1400" dirty="0">
                  <a:solidFill>
                    <a:srgbClr val="C00000"/>
                  </a:solidFill>
                  <a:latin typeface="Arial" pitchFamily="34" charset="0"/>
                  <a:cs typeface="Arial" pitchFamily="34" charset="0"/>
                </a:rPr>
              </a:br>
              <a:r>
                <a:rPr lang="fr-FR" sz="1400" dirty="0">
                  <a:solidFill>
                    <a:srgbClr val="C00000"/>
                  </a:solidFill>
                  <a:latin typeface="Arial" pitchFamily="34" charset="0"/>
                  <a:cs typeface="Arial" pitchFamily="34" charset="0"/>
                </a:rPr>
                <a:t>aux AVC / 5 ans exposition</a:t>
              </a:r>
            </a:p>
          </p:txBody>
        </p:sp>
        <p:sp>
          <p:nvSpPr>
            <p:cNvPr id="48" name="Freeform 17"/>
            <p:cNvSpPr>
              <a:spLocks/>
            </p:cNvSpPr>
            <p:nvPr/>
          </p:nvSpPr>
          <p:spPr bwMode="auto">
            <a:xfrm>
              <a:off x="4023296" y="4260564"/>
              <a:ext cx="3380589" cy="76200"/>
            </a:xfrm>
            <a:custGeom>
              <a:avLst/>
              <a:gdLst>
                <a:gd name="T0" fmla="*/ 1212 w 1212"/>
                <a:gd name="T1" fmla="*/ 48 h 48"/>
                <a:gd name="T2" fmla="*/ 1212 w 1212"/>
                <a:gd name="T3" fmla="*/ 0 h 48"/>
                <a:gd name="T4" fmla="*/ 808 w 1212"/>
                <a:gd name="T5" fmla="*/ 0 h 48"/>
                <a:gd name="T6" fmla="*/ 404 w 1212"/>
                <a:gd name="T7" fmla="*/ 0 h 48"/>
                <a:gd name="T8" fmla="*/ 0 w 1212"/>
                <a:gd name="T9" fmla="*/ 0 h 48"/>
              </a:gdLst>
              <a:ahLst/>
              <a:cxnLst>
                <a:cxn ang="0">
                  <a:pos x="T0" y="T1"/>
                </a:cxn>
                <a:cxn ang="0">
                  <a:pos x="T2" y="T3"/>
                </a:cxn>
                <a:cxn ang="0">
                  <a:pos x="T4" y="T5"/>
                </a:cxn>
                <a:cxn ang="0">
                  <a:pos x="T6" y="T7"/>
                </a:cxn>
                <a:cxn ang="0">
                  <a:pos x="T8" y="T9"/>
                </a:cxn>
              </a:cxnLst>
              <a:rect l="0" t="0" r="r" b="b"/>
              <a:pathLst>
                <a:path w="1212" h="48">
                  <a:moveTo>
                    <a:pt x="1212" y="48"/>
                  </a:moveTo>
                  <a:lnTo>
                    <a:pt x="1212" y="0"/>
                  </a:lnTo>
                  <a:lnTo>
                    <a:pt x="808" y="0"/>
                  </a:lnTo>
                  <a:lnTo>
                    <a:pt x="404" y="0"/>
                  </a:lnTo>
                  <a:lnTo>
                    <a:pt x="0" y="0"/>
                  </a:lnTo>
                </a:path>
              </a:pathLst>
            </a:custGeom>
            <a:noFill/>
            <a:ln w="9525">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49" name="Line 20"/>
            <p:cNvSpPr>
              <a:spLocks noChangeShapeType="1"/>
            </p:cNvSpPr>
            <p:nvPr/>
          </p:nvSpPr>
          <p:spPr bwMode="auto">
            <a:xfrm flipH="1">
              <a:off x="7403885" y="4165314"/>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0" name="Line 21"/>
            <p:cNvSpPr>
              <a:spLocks noChangeShapeType="1"/>
            </p:cNvSpPr>
            <p:nvPr/>
          </p:nvSpPr>
          <p:spPr bwMode="auto">
            <a:xfrm flipH="1">
              <a:off x="6277022" y="4117689"/>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 name="Line 22"/>
            <p:cNvSpPr>
              <a:spLocks noChangeShapeType="1"/>
            </p:cNvSpPr>
            <p:nvPr/>
          </p:nvSpPr>
          <p:spPr bwMode="auto">
            <a:xfrm flipH="1">
              <a:off x="7336942" y="4165314"/>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2" name="Line 23"/>
            <p:cNvSpPr>
              <a:spLocks noChangeShapeType="1"/>
            </p:cNvSpPr>
            <p:nvPr/>
          </p:nvSpPr>
          <p:spPr bwMode="auto">
            <a:xfrm flipH="1">
              <a:off x="5150159" y="4020852"/>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3" name="Line 24"/>
            <p:cNvSpPr>
              <a:spLocks noChangeShapeType="1"/>
            </p:cNvSpPr>
            <p:nvPr/>
          </p:nvSpPr>
          <p:spPr bwMode="auto">
            <a:xfrm>
              <a:off x="4023296" y="2888964"/>
              <a:ext cx="0" cy="7016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4" name="Line 25"/>
            <p:cNvSpPr>
              <a:spLocks noChangeShapeType="1"/>
            </p:cNvSpPr>
            <p:nvPr/>
          </p:nvSpPr>
          <p:spPr bwMode="auto">
            <a:xfrm flipH="1">
              <a:off x="5083216" y="4020852"/>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5" name="Line 26"/>
            <p:cNvSpPr>
              <a:spLocks noChangeShapeType="1"/>
            </p:cNvSpPr>
            <p:nvPr/>
          </p:nvSpPr>
          <p:spPr bwMode="auto">
            <a:xfrm flipV="1">
              <a:off x="5150159" y="3282664"/>
              <a:ext cx="0" cy="7381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6" name="Line 27"/>
            <p:cNvSpPr>
              <a:spLocks noChangeShapeType="1"/>
            </p:cNvSpPr>
            <p:nvPr/>
          </p:nvSpPr>
          <p:spPr bwMode="auto">
            <a:xfrm flipH="1">
              <a:off x="5083216" y="3282664"/>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7" name="Line 28"/>
            <p:cNvSpPr>
              <a:spLocks noChangeShapeType="1"/>
            </p:cNvSpPr>
            <p:nvPr/>
          </p:nvSpPr>
          <p:spPr bwMode="auto">
            <a:xfrm>
              <a:off x="7403885" y="3115977"/>
              <a:ext cx="0" cy="10493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8" name="Line 29"/>
            <p:cNvSpPr>
              <a:spLocks noChangeShapeType="1"/>
            </p:cNvSpPr>
            <p:nvPr/>
          </p:nvSpPr>
          <p:spPr bwMode="auto">
            <a:xfrm flipV="1">
              <a:off x="6277022" y="3168364"/>
              <a:ext cx="0" cy="9493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9" name="Freeform 30"/>
            <p:cNvSpPr>
              <a:spLocks/>
            </p:cNvSpPr>
            <p:nvPr/>
          </p:nvSpPr>
          <p:spPr bwMode="auto">
            <a:xfrm>
              <a:off x="3953563" y="3590639"/>
              <a:ext cx="139463" cy="0"/>
            </a:xfrm>
            <a:custGeom>
              <a:avLst/>
              <a:gdLst>
                <a:gd name="T0" fmla="*/ 50 w 50"/>
                <a:gd name="T1" fmla="*/ 25 w 50"/>
                <a:gd name="T2" fmla="*/ 0 w 50"/>
              </a:gdLst>
              <a:ahLst/>
              <a:cxnLst>
                <a:cxn ang="0">
                  <a:pos x="T0" y="0"/>
                </a:cxn>
                <a:cxn ang="0">
                  <a:pos x="T1" y="0"/>
                </a:cxn>
                <a:cxn ang="0">
                  <a:pos x="T2" y="0"/>
                </a:cxn>
              </a:cxnLst>
              <a:rect l="0" t="0" r="r" b="b"/>
              <a:pathLst>
                <a:path w="50">
                  <a:moveTo>
                    <a:pt x="50" y="0"/>
                  </a:moveTo>
                  <a:lnTo>
                    <a:pt x="25" y="0"/>
                  </a:lnTo>
                  <a:lnTo>
                    <a:pt x="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0" name="Line 31"/>
            <p:cNvSpPr>
              <a:spLocks noChangeShapeType="1"/>
            </p:cNvSpPr>
            <p:nvPr/>
          </p:nvSpPr>
          <p:spPr bwMode="auto">
            <a:xfrm flipH="1">
              <a:off x="3953563" y="2888964"/>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1" name="Line 32"/>
            <p:cNvSpPr>
              <a:spLocks noChangeShapeType="1"/>
            </p:cNvSpPr>
            <p:nvPr/>
          </p:nvSpPr>
          <p:spPr bwMode="auto">
            <a:xfrm flipH="1">
              <a:off x="4023296" y="2888964"/>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2" name="Line 33"/>
            <p:cNvSpPr>
              <a:spLocks noChangeShapeType="1"/>
            </p:cNvSpPr>
            <p:nvPr/>
          </p:nvSpPr>
          <p:spPr bwMode="auto">
            <a:xfrm flipH="1">
              <a:off x="7336942" y="3115977"/>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3" name="Line 34"/>
            <p:cNvSpPr>
              <a:spLocks noChangeShapeType="1"/>
            </p:cNvSpPr>
            <p:nvPr/>
          </p:nvSpPr>
          <p:spPr bwMode="auto">
            <a:xfrm flipH="1">
              <a:off x="7403885" y="3115977"/>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4" name="Line 35"/>
            <p:cNvSpPr>
              <a:spLocks noChangeShapeType="1"/>
            </p:cNvSpPr>
            <p:nvPr/>
          </p:nvSpPr>
          <p:spPr bwMode="auto">
            <a:xfrm flipH="1">
              <a:off x="5150159" y="3282664"/>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5" name="Line 36"/>
            <p:cNvSpPr>
              <a:spLocks noChangeShapeType="1"/>
            </p:cNvSpPr>
            <p:nvPr/>
          </p:nvSpPr>
          <p:spPr bwMode="auto">
            <a:xfrm flipH="1">
              <a:off x="6210079" y="3168364"/>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6" name="Line 37"/>
            <p:cNvSpPr>
              <a:spLocks noChangeShapeType="1"/>
            </p:cNvSpPr>
            <p:nvPr/>
          </p:nvSpPr>
          <p:spPr bwMode="auto">
            <a:xfrm flipH="1">
              <a:off x="6210079" y="4117689"/>
              <a:ext cx="6694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7" name="Line 38"/>
            <p:cNvSpPr>
              <a:spLocks noChangeShapeType="1"/>
            </p:cNvSpPr>
            <p:nvPr/>
          </p:nvSpPr>
          <p:spPr bwMode="auto">
            <a:xfrm flipH="1">
              <a:off x="6277022" y="3168364"/>
              <a:ext cx="69733"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68" name="Rectangle 44"/>
            <p:cNvSpPr>
              <a:spLocks noChangeArrowheads="1"/>
            </p:cNvSpPr>
            <p:nvPr/>
          </p:nvSpPr>
          <p:spPr bwMode="auto">
            <a:xfrm>
              <a:off x="3925670" y="3214401"/>
              <a:ext cx="180000" cy="180000"/>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sp>
          <p:nvSpPr>
            <p:cNvPr id="69" name="Rectangle 45"/>
            <p:cNvSpPr>
              <a:spLocks noChangeArrowheads="1"/>
            </p:cNvSpPr>
            <p:nvPr/>
          </p:nvSpPr>
          <p:spPr bwMode="auto">
            <a:xfrm>
              <a:off x="5055324" y="3576351"/>
              <a:ext cx="180000" cy="180000"/>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sp>
          <p:nvSpPr>
            <p:cNvPr id="70" name="Rectangle 46"/>
            <p:cNvSpPr>
              <a:spLocks noChangeArrowheads="1"/>
            </p:cNvSpPr>
            <p:nvPr/>
          </p:nvSpPr>
          <p:spPr bwMode="auto">
            <a:xfrm>
              <a:off x="6182187" y="3662076"/>
              <a:ext cx="180000" cy="180000"/>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sp>
          <p:nvSpPr>
            <p:cNvPr id="71" name="Rectangle 47"/>
            <p:cNvSpPr>
              <a:spLocks noChangeArrowheads="1"/>
            </p:cNvSpPr>
            <p:nvPr/>
          </p:nvSpPr>
          <p:spPr bwMode="auto">
            <a:xfrm>
              <a:off x="2798807" y="4208176"/>
              <a:ext cx="180000" cy="180000"/>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sp>
          <p:nvSpPr>
            <p:cNvPr id="72" name="Rectangle 50"/>
            <p:cNvSpPr>
              <a:spLocks noChangeArrowheads="1"/>
            </p:cNvSpPr>
            <p:nvPr/>
          </p:nvSpPr>
          <p:spPr bwMode="auto">
            <a:xfrm>
              <a:off x="7309050" y="3681126"/>
              <a:ext cx="180000" cy="180000"/>
            </a:xfrm>
            <a:prstGeom prst="rect">
              <a:avLst/>
            </a:prstGeom>
            <a:solidFill>
              <a:srgbClr val="FF66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FR" sz="2000"/>
            </a:p>
          </p:txBody>
        </p:sp>
        <p:sp>
          <p:nvSpPr>
            <p:cNvPr id="107" name="Rectangle 73"/>
            <p:cNvSpPr>
              <a:spLocks noChangeArrowheads="1"/>
            </p:cNvSpPr>
            <p:nvPr/>
          </p:nvSpPr>
          <p:spPr bwMode="auto">
            <a:xfrm rot="18000000">
              <a:off x="3336881" y="5207406"/>
              <a:ext cx="237167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a:ln>
                    <a:noFill/>
                  </a:ln>
                  <a:solidFill>
                    <a:srgbClr val="000066"/>
                  </a:solidFill>
                  <a:effectLst/>
                  <a:latin typeface="Arial" pitchFamily="34" charset="0"/>
                  <a:cs typeface="Arial" pitchFamily="34" charset="0"/>
                </a:rPr>
                <a:t>Multivariée-</a:t>
              </a:r>
              <a:r>
                <a:rPr kumimoji="0" lang="fr-FR" sz="1400" i="0" u="none" strike="noStrike" cap="none" normalizeH="0" dirty="0">
                  <a:ln>
                    <a:noFill/>
                  </a:ln>
                  <a:solidFill>
                    <a:srgbClr val="000066"/>
                  </a:solidFill>
                  <a:effectLst/>
                  <a:latin typeface="Arial" pitchFamily="34" charset="0"/>
                  <a:cs typeface="Arial" pitchFamily="34" charset="0"/>
                </a:rPr>
                <a:t>MODELE</a:t>
              </a:r>
            </a:p>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a:ln>
                    <a:noFill/>
                  </a:ln>
                  <a:solidFill>
                    <a:srgbClr val="000066"/>
                  </a:solidFill>
                  <a:effectLst/>
                  <a:latin typeface="Arial" pitchFamily="34" charset="0"/>
                  <a:cs typeface="Arial" pitchFamily="34" charset="0"/>
                </a:rPr>
                <a:t>PRINCIPAL / 5 </a:t>
              </a:r>
              <a:r>
                <a:rPr lang="fr-FR" sz="1400" dirty="0">
                  <a:latin typeface="Arial" pitchFamily="34" charset="0"/>
                  <a:cs typeface="Arial" pitchFamily="34" charset="0"/>
                </a:rPr>
                <a:t>ans</a:t>
              </a:r>
              <a:r>
                <a:rPr kumimoji="0" lang="fr-FR" sz="1400" i="0" u="none" strike="noStrike" cap="none" normalizeH="0" dirty="0">
                  <a:ln>
                    <a:noFill/>
                  </a:ln>
                  <a:solidFill>
                    <a:srgbClr val="000066"/>
                  </a:solidFill>
                  <a:effectLst/>
                  <a:latin typeface="Arial" pitchFamily="34" charset="0"/>
                  <a:cs typeface="Arial" pitchFamily="34" charset="0"/>
                </a:rPr>
                <a:t> exposition</a:t>
              </a:r>
              <a:endParaRPr kumimoji="0" lang="fr-FR" i="0" u="none" strike="noStrike" cap="none" normalizeH="0" baseline="0" dirty="0">
                <a:ln>
                  <a:noFill/>
                </a:ln>
                <a:solidFill>
                  <a:schemeClr val="tx1"/>
                </a:solidFill>
                <a:effectLst/>
                <a:latin typeface="Arial" pitchFamily="34" charset="0"/>
                <a:cs typeface="Arial" pitchFamily="34" charset="0"/>
              </a:endParaRPr>
            </a:p>
          </p:txBody>
        </p:sp>
        <p:sp>
          <p:nvSpPr>
            <p:cNvPr id="108" name="Rectangle 74"/>
            <p:cNvSpPr>
              <a:spLocks noChangeArrowheads="1"/>
            </p:cNvSpPr>
            <p:nvPr/>
          </p:nvSpPr>
          <p:spPr bwMode="auto">
            <a:xfrm rot="18000000">
              <a:off x="2703745" y="4954551"/>
              <a:ext cx="1695014"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err="1">
                  <a:ln>
                    <a:noFill/>
                  </a:ln>
                  <a:solidFill>
                    <a:srgbClr val="000066"/>
                  </a:solidFill>
                  <a:effectLst/>
                  <a:latin typeface="Arial" pitchFamily="34" charset="0"/>
                  <a:cs typeface="Arial" pitchFamily="34" charset="0"/>
                </a:rPr>
                <a:t>Univariée</a:t>
              </a:r>
              <a:r>
                <a:rPr kumimoji="0" lang="fr-FR" sz="1400" i="0" u="none" strike="noStrike" cap="none" normalizeH="0" baseline="0" dirty="0">
                  <a:ln>
                    <a:noFill/>
                  </a:ln>
                  <a:solidFill>
                    <a:srgbClr val="000066"/>
                  </a:solidFill>
                  <a:effectLst/>
                  <a:latin typeface="Arial" pitchFamily="34" charset="0"/>
                  <a:cs typeface="Arial" pitchFamily="34" charset="0"/>
                </a:rPr>
                <a:t> </a:t>
              </a:r>
              <a:r>
                <a:rPr lang="fr-FR" sz="1400" dirty="0">
                  <a:solidFill>
                    <a:srgbClr val="000066"/>
                  </a:solidFill>
                  <a:latin typeface="Arial" pitchFamily="34" charset="0"/>
                  <a:cs typeface="Arial" pitchFamily="34" charset="0"/>
                </a:rPr>
                <a:t>/ 5 </a:t>
              </a:r>
              <a:r>
                <a:rPr lang="fr-FR" sz="1400" dirty="0">
                  <a:latin typeface="Arial" pitchFamily="34" charset="0"/>
                  <a:cs typeface="Arial" pitchFamily="34" charset="0"/>
                </a:rPr>
                <a:t>an</a:t>
              </a:r>
              <a:r>
                <a:rPr lang="fr-FR" sz="1400" dirty="0">
                  <a:solidFill>
                    <a:srgbClr val="000066"/>
                  </a:solidFill>
                  <a:latin typeface="Arial" pitchFamily="34" charset="0"/>
                  <a:cs typeface="Arial" pitchFamily="34" charset="0"/>
                </a:rPr>
                <a:t>s exposition</a:t>
              </a:r>
              <a:endParaRPr kumimoji="0" lang="fr-FR" i="0" u="none" strike="noStrike" cap="none" normalizeH="0" baseline="0" dirty="0">
                <a:ln>
                  <a:noFill/>
                </a:ln>
                <a:solidFill>
                  <a:schemeClr val="tx1"/>
                </a:solidFill>
                <a:effectLst/>
                <a:latin typeface="Arial" pitchFamily="34" charset="0"/>
                <a:cs typeface="Arial" pitchFamily="34" charset="0"/>
              </a:endParaRPr>
            </a:p>
          </p:txBody>
        </p:sp>
        <p:sp>
          <p:nvSpPr>
            <p:cNvPr id="109" name="Rectangle 75"/>
            <p:cNvSpPr>
              <a:spLocks noChangeArrowheads="1"/>
            </p:cNvSpPr>
            <p:nvPr/>
          </p:nvSpPr>
          <p:spPr bwMode="auto">
            <a:xfrm rot="18000000">
              <a:off x="1855470" y="4870873"/>
              <a:ext cx="130484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r"/>
              <a:r>
                <a:rPr lang="fr-FR" sz="1400" dirty="0">
                  <a:latin typeface="Arial" pitchFamily="34" charset="0"/>
                  <a:cs typeface="Arial" pitchFamily="34" charset="0"/>
                </a:rPr>
                <a:t>Pas d’exposition</a:t>
              </a:r>
              <a:endParaRPr lang="fr-FR" sz="1400" dirty="0">
                <a:solidFill>
                  <a:schemeClr val="tx1"/>
                </a:solidFill>
                <a:latin typeface="Arial" pitchFamily="34" charset="0"/>
                <a:cs typeface="Arial" pitchFamily="34" charset="0"/>
              </a:endParaRPr>
            </a:p>
          </p:txBody>
        </p:sp>
        <p:sp>
          <p:nvSpPr>
            <p:cNvPr id="82" name="Rectangle 86"/>
            <p:cNvSpPr>
              <a:spLocks noChangeArrowheads="1"/>
            </p:cNvSpPr>
            <p:nvPr/>
          </p:nvSpPr>
          <p:spPr bwMode="auto">
            <a:xfrm>
              <a:off x="4718459" y="2822845"/>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1,59</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[1,33 - 1,91]</a:t>
              </a:r>
            </a:p>
          </p:txBody>
        </p:sp>
        <p:sp>
          <p:nvSpPr>
            <p:cNvPr id="83" name="Rectangle 86"/>
            <p:cNvSpPr>
              <a:spLocks noChangeArrowheads="1"/>
            </p:cNvSpPr>
            <p:nvPr/>
          </p:nvSpPr>
          <p:spPr bwMode="auto">
            <a:xfrm>
              <a:off x="3607036" y="2459911"/>
              <a:ext cx="8367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lvl="0" algn="ctr" defTabSz="914400" fontAlgn="base">
                <a:spcBef>
                  <a:spcPct val="0"/>
                </a:spcBef>
                <a:spcAft>
                  <a:spcPct val="0"/>
                </a:spcAft>
              </a:pPr>
              <a:r>
                <a:rPr lang="fr-FR" sz="1200" b="1" dirty="0">
                  <a:solidFill>
                    <a:srgbClr val="FF6600"/>
                  </a:solidFill>
                  <a:latin typeface="Arial" pitchFamily="34" charset="0"/>
                  <a:cs typeface="Arial" pitchFamily="34" charset="0"/>
                </a:rPr>
                <a:t>1,93</a:t>
              </a:r>
              <a:br>
                <a:rPr lang="fr-FR" sz="1200" b="1" dirty="0">
                  <a:solidFill>
                    <a:srgbClr val="FF6600"/>
                  </a:solidFill>
                  <a:latin typeface="Arial" pitchFamily="34" charset="0"/>
                  <a:cs typeface="Arial" pitchFamily="34" charset="0"/>
                </a:rPr>
              </a:br>
              <a:r>
                <a:rPr lang="fr-FR" sz="1200" b="1" dirty="0">
                  <a:solidFill>
                    <a:srgbClr val="FF6600"/>
                  </a:solidFill>
                  <a:latin typeface="Arial" pitchFamily="34" charset="0"/>
                  <a:cs typeface="Arial" pitchFamily="34" charset="0"/>
                </a:rPr>
                <a:t>[1,63 - 2,28]</a:t>
              </a:r>
            </a:p>
          </p:txBody>
        </p:sp>
        <p:sp>
          <p:nvSpPr>
            <p:cNvPr id="2" name="Rectangle à coins arrondis 1"/>
            <p:cNvSpPr/>
            <p:nvPr/>
          </p:nvSpPr>
          <p:spPr bwMode="auto">
            <a:xfrm>
              <a:off x="5690682" y="2567496"/>
              <a:ext cx="2295728" cy="1640680"/>
            </a:xfrm>
            <a:prstGeom prst="roundRect">
              <a:avLst/>
            </a:prstGeom>
            <a:noFill/>
            <a:ln w="1905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84" name="ZoneTexte 8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175</a:t>
            </a:r>
          </a:p>
        </p:txBody>
      </p:sp>
    </p:spTree>
    <p:extLst>
      <p:ext uri="{BB962C8B-B14F-4D97-AF65-F5344CB8AC3E}">
        <p14:creationId xmlns:p14="http://schemas.microsoft.com/office/powerpoint/2010/main" val="279500470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IDM chez les patients VIH : impact respectif des facteurs de risque modifiables (1)</a:t>
            </a:r>
          </a:p>
        </p:txBody>
      </p:sp>
      <p:sp>
        <p:nvSpPr>
          <p:cNvPr id="4" name="Espace réservé du contenu 3"/>
          <p:cNvSpPr>
            <a:spLocks noGrp="1"/>
          </p:cNvSpPr>
          <p:nvPr>
            <p:ph idx="1"/>
          </p:nvPr>
        </p:nvSpPr>
        <p:spPr/>
        <p:txBody>
          <a:bodyPr/>
          <a:lstStyle/>
          <a:p>
            <a:pPr>
              <a:lnSpc>
                <a:spcPts val="2000"/>
              </a:lnSpc>
            </a:pPr>
            <a:r>
              <a:rPr lang="fr-FR" sz="1800" dirty="0"/>
              <a:t>Etude rétrospective, 2000-2013, 7 cohortes nord-américaines, </a:t>
            </a:r>
            <a:br>
              <a:rPr lang="fr-FR" sz="1800" dirty="0"/>
            </a:br>
            <a:r>
              <a:rPr lang="fr-FR" sz="1800" dirty="0"/>
              <a:t>29 515 adultes VIH+</a:t>
            </a:r>
            <a:br>
              <a:rPr lang="fr-FR" sz="1800" dirty="0"/>
            </a:br>
            <a:endParaRPr lang="fr-FR" sz="1800" dirty="0"/>
          </a:p>
          <a:p>
            <a:pPr>
              <a:lnSpc>
                <a:spcPts val="2000"/>
              </a:lnSpc>
            </a:pPr>
            <a:r>
              <a:rPr lang="fr-FR" sz="1800" dirty="0"/>
              <a:t>Suivi médian de 3,5 ans : 347 infarctus du myocarde (IDM) documentés</a:t>
            </a:r>
            <a:br>
              <a:rPr lang="fr-FR" sz="1800" dirty="0"/>
            </a:br>
            <a:endParaRPr lang="fr-FR" sz="1800" dirty="0"/>
          </a:p>
          <a:p>
            <a:pPr>
              <a:lnSpc>
                <a:spcPts val="2000"/>
              </a:lnSpc>
            </a:pPr>
            <a:r>
              <a:rPr lang="fr-FR" sz="1800" dirty="0"/>
              <a:t>Estimation de la part attribuable aux différents facteurs de risque (</a:t>
            </a:r>
            <a:r>
              <a:rPr lang="fr-FR" sz="1800" dirty="0" err="1"/>
              <a:t>HRa</a:t>
            </a:r>
            <a:r>
              <a:rPr lang="fr-FR" sz="1800" dirty="0"/>
              <a:t> par modèle de Cox) en comparant la population avec IDM et celle sans IDM, </a:t>
            </a:r>
            <a:br>
              <a:rPr lang="fr-FR" sz="1800" dirty="0"/>
            </a:br>
            <a:r>
              <a:rPr lang="fr-FR" sz="1800" dirty="0"/>
              <a:t>après ajustement sur les facteurs de risque modifiables, l’âge, le sexe et l’origine ethnique</a:t>
            </a:r>
            <a:br>
              <a:rPr lang="fr-FR" sz="1800" dirty="0"/>
            </a:br>
            <a:endParaRPr lang="fr-FR" sz="1800" dirty="0"/>
          </a:p>
          <a:p>
            <a:pPr>
              <a:lnSpc>
                <a:spcPts val="2000"/>
              </a:lnSpc>
            </a:pPr>
            <a:r>
              <a:rPr lang="fr-FR" sz="1800" dirty="0"/>
              <a:t>Facteurs de risque modifiables </a:t>
            </a:r>
          </a:p>
          <a:p>
            <a:pPr lvl="1">
              <a:lnSpc>
                <a:spcPts val="2000"/>
              </a:lnSpc>
            </a:pPr>
            <a:r>
              <a:rPr lang="fr-FR" sz="1600" dirty="0"/>
              <a:t>Tabagisme</a:t>
            </a:r>
          </a:p>
          <a:p>
            <a:pPr lvl="1">
              <a:lnSpc>
                <a:spcPts val="2000"/>
              </a:lnSpc>
            </a:pPr>
            <a:r>
              <a:rPr lang="fr-FR" sz="1600" dirty="0"/>
              <a:t>Hypercholestérolémie</a:t>
            </a:r>
          </a:p>
          <a:p>
            <a:pPr lvl="1">
              <a:lnSpc>
                <a:spcPts val="2000"/>
              </a:lnSpc>
            </a:pPr>
            <a:r>
              <a:rPr lang="fr-FR" sz="1600" dirty="0"/>
              <a:t>Hypertension artérielle</a:t>
            </a:r>
          </a:p>
          <a:p>
            <a:pPr lvl="1">
              <a:lnSpc>
                <a:spcPts val="2000"/>
              </a:lnSpc>
            </a:pPr>
            <a:r>
              <a:rPr lang="fr-FR" sz="1600" dirty="0"/>
              <a:t>Diabète</a:t>
            </a:r>
          </a:p>
          <a:p>
            <a:pPr lvl="1">
              <a:lnSpc>
                <a:spcPts val="2000"/>
              </a:lnSpc>
            </a:pPr>
            <a:r>
              <a:rPr lang="fr-FR" sz="1600" dirty="0"/>
              <a:t>Insuffisance rénale chronique (DFG &lt; 30 ml/min)</a:t>
            </a:r>
          </a:p>
          <a:p>
            <a:pPr lvl="1">
              <a:lnSpc>
                <a:spcPts val="2000"/>
              </a:lnSpc>
            </a:pPr>
            <a:r>
              <a:rPr lang="fr-FR" sz="1600" dirty="0"/>
              <a:t>CD4 &gt; 200/mm</a:t>
            </a:r>
            <a:r>
              <a:rPr lang="fr-FR" sz="1600" baseline="30000" dirty="0"/>
              <a:t>3</a:t>
            </a:r>
            <a:endParaRPr lang="fr-FR" sz="1600" dirty="0"/>
          </a:p>
          <a:p>
            <a:pPr lvl="1">
              <a:lnSpc>
                <a:spcPts val="2000"/>
              </a:lnSpc>
            </a:pPr>
            <a:r>
              <a:rPr lang="fr-FR" sz="1600" dirty="0"/>
              <a:t>CV ≥ 400 c/ml</a:t>
            </a:r>
          </a:p>
          <a:p>
            <a:pPr lvl="1">
              <a:lnSpc>
                <a:spcPts val="2000"/>
              </a:lnSpc>
            </a:pPr>
            <a:r>
              <a:rPr lang="fr-FR" sz="1600" dirty="0"/>
              <a:t>Stade sida</a:t>
            </a:r>
          </a:p>
          <a:p>
            <a:pPr lvl="1">
              <a:lnSpc>
                <a:spcPts val="2000"/>
              </a:lnSpc>
            </a:pPr>
            <a:r>
              <a:rPr lang="fr-FR" sz="1600" dirty="0" err="1"/>
              <a:t>Co-infection</a:t>
            </a:r>
            <a:r>
              <a:rPr lang="fr-FR" sz="1600" dirty="0"/>
              <a:t> VHC</a:t>
            </a:r>
          </a:p>
          <a:p>
            <a:pPr lvl="1">
              <a:lnSpc>
                <a:spcPts val="2000"/>
              </a:lnSpc>
            </a:pPr>
            <a:r>
              <a:rPr lang="fr-FR" sz="1600" dirty="0"/>
              <a:t>IMC (dans analyse sensibilité)</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Althoff</a:t>
            </a:r>
            <a:r>
              <a:rPr lang="en-GB" sz="1200" i="1" dirty="0">
                <a:solidFill>
                  <a:srgbClr val="0070C0"/>
                </a:solidFill>
              </a:rPr>
              <a:t> KN, CROI 2017, Abs. 130</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176</a:t>
            </a:r>
          </a:p>
        </p:txBody>
      </p:sp>
    </p:spTree>
    <p:extLst>
      <p:ext uri="{BB962C8B-B14F-4D97-AF65-F5344CB8AC3E}">
        <p14:creationId xmlns:p14="http://schemas.microsoft.com/office/powerpoint/2010/main" val="2005410184"/>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
          <p:cNvSpPr txBox="1">
            <a:spLocks noChangeArrowheads="1"/>
          </p:cNvSpPr>
          <p:nvPr/>
        </p:nvSpPr>
        <p:spPr bwMode="auto">
          <a:xfrm>
            <a:off x="517517" y="1125735"/>
            <a:ext cx="8536623" cy="400110"/>
          </a:xfrm>
          <a:prstGeom prst="rect">
            <a:avLst/>
          </a:prstGeom>
          <a:noFill/>
          <a:ln w="9525">
            <a:noFill/>
            <a:miter lim="800000"/>
            <a:headEnd/>
            <a:tailEnd/>
          </a:ln>
        </p:spPr>
        <p:txBody>
          <a:bodyPr wrap="square">
            <a:spAutoFit/>
          </a:bodyPr>
          <a:lstStyle/>
          <a:p>
            <a:pPr algn="ctr"/>
            <a:r>
              <a:rPr lang="fr-FR" sz="2000" b="1">
                <a:solidFill>
                  <a:srgbClr val="0070C0"/>
                </a:solidFill>
                <a:latin typeface="Calibri" pitchFamily="34" charset="0"/>
                <a:ea typeface="ＭＳ Ｐゴシック" pitchFamily="34" charset="-128"/>
              </a:rPr>
              <a:t>Impact des facteurs de risque modifiables dans la survenue d’IDM</a:t>
            </a:r>
          </a:p>
        </p:txBody>
      </p:sp>
      <p:sp>
        <p:nvSpPr>
          <p:cNvPr id="3" name="ZoneTexte 2"/>
          <p:cNvSpPr txBox="1"/>
          <p:nvPr/>
        </p:nvSpPr>
        <p:spPr>
          <a:xfrm>
            <a:off x="224202" y="5713360"/>
            <a:ext cx="8829938"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Interprétation (par exemple) : tout autre facteur étant inchangé (prenant en compte ou non IMC), 43 % (ou 39 %) des IDM seraient évités en l’absence d’hypercholestérolémie  </a:t>
            </a:r>
          </a:p>
        </p:txBody>
      </p:sp>
      <p:sp>
        <p:nvSpPr>
          <p:cNvPr id="122" name="Titre 2"/>
          <p:cNvSpPr>
            <a:spLocks noGrp="1"/>
          </p:cNvSpPr>
          <p:nvPr>
            <p:ph type="title"/>
          </p:nvPr>
        </p:nvSpPr>
        <p:spPr>
          <a:xfrm>
            <a:off x="1547813" y="115888"/>
            <a:ext cx="7523162" cy="936625"/>
          </a:xfrm>
        </p:spPr>
        <p:txBody>
          <a:bodyPr/>
          <a:lstStyle/>
          <a:p>
            <a:r>
              <a:rPr lang="fr-FR" dirty="0"/>
              <a:t>IDM chez les patients VIH : impact respectif des facteurs de risque modifiables (2)</a:t>
            </a:r>
          </a:p>
        </p:txBody>
      </p:sp>
      <p:sp>
        <p:nvSpPr>
          <p:cNvPr id="80"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Althoff</a:t>
            </a:r>
            <a:r>
              <a:rPr lang="en-GB" sz="1200" i="1" dirty="0">
                <a:solidFill>
                  <a:srgbClr val="0070C0"/>
                </a:solidFill>
              </a:rPr>
              <a:t> KN, CROI 2017, Abs. 130</a:t>
            </a:r>
          </a:p>
        </p:txBody>
      </p:sp>
      <p:grpSp>
        <p:nvGrpSpPr>
          <p:cNvPr id="2" name="Groupe 1"/>
          <p:cNvGrpSpPr/>
          <p:nvPr/>
        </p:nvGrpSpPr>
        <p:grpSpPr>
          <a:xfrm>
            <a:off x="416342" y="1312191"/>
            <a:ext cx="8507166" cy="4277238"/>
            <a:chOff x="416342" y="1312191"/>
            <a:chExt cx="8507166" cy="4277238"/>
          </a:xfrm>
        </p:grpSpPr>
        <p:sp>
          <p:nvSpPr>
            <p:cNvPr id="13" name="Rectangle 47"/>
            <p:cNvSpPr>
              <a:spLocks noChangeArrowheads="1"/>
            </p:cNvSpPr>
            <p:nvPr/>
          </p:nvSpPr>
          <p:spPr bwMode="auto">
            <a:xfrm>
              <a:off x="1028465" y="2440277"/>
              <a:ext cx="362899" cy="2858372"/>
            </a:xfrm>
            <a:prstGeom prst="rect">
              <a:avLst/>
            </a:prstGeom>
            <a:solidFill>
              <a:srgbClr val="0070C0"/>
            </a:solidFill>
            <a:ln w="9525">
              <a:solidFill>
                <a:srgbClr val="EAEAEA"/>
              </a:solidFill>
              <a:miter lim="800000"/>
              <a:headEnd/>
              <a:tailEnd/>
            </a:ln>
          </p:spPr>
          <p:txBody>
            <a:bodyPr/>
            <a:lstStyle/>
            <a:p>
              <a:endParaRPr lang="fr-FR" sz="1400"/>
            </a:p>
          </p:txBody>
        </p:sp>
        <p:sp>
          <p:nvSpPr>
            <p:cNvPr id="18" name="Line 52"/>
            <p:cNvSpPr>
              <a:spLocks noChangeShapeType="1"/>
            </p:cNvSpPr>
            <p:nvPr/>
          </p:nvSpPr>
          <p:spPr bwMode="auto">
            <a:xfrm>
              <a:off x="775461" y="1571815"/>
              <a:ext cx="0" cy="3726836"/>
            </a:xfrm>
            <a:prstGeom prst="line">
              <a:avLst/>
            </a:prstGeom>
            <a:noFill/>
            <a:ln w="9525">
              <a:solidFill>
                <a:schemeClr val="tx1"/>
              </a:solidFill>
              <a:round/>
              <a:headEnd/>
              <a:tailEnd/>
            </a:ln>
          </p:spPr>
          <p:txBody>
            <a:bodyPr/>
            <a:lstStyle/>
            <a:p>
              <a:endParaRPr lang="fr-FR" sz="1400"/>
            </a:p>
          </p:txBody>
        </p:sp>
        <p:sp>
          <p:nvSpPr>
            <p:cNvPr id="19" name="Line 53"/>
            <p:cNvSpPr>
              <a:spLocks noChangeShapeType="1"/>
            </p:cNvSpPr>
            <p:nvPr/>
          </p:nvSpPr>
          <p:spPr bwMode="auto">
            <a:xfrm>
              <a:off x="691066" y="5298651"/>
              <a:ext cx="84395" cy="0"/>
            </a:xfrm>
            <a:prstGeom prst="line">
              <a:avLst/>
            </a:prstGeom>
            <a:noFill/>
            <a:ln w="9525">
              <a:solidFill>
                <a:schemeClr val="tx1"/>
              </a:solidFill>
              <a:round/>
              <a:headEnd/>
              <a:tailEnd/>
            </a:ln>
          </p:spPr>
          <p:txBody>
            <a:bodyPr/>
            <a:lstStyle/>
            <a:p>
              <a:endParaRPr lang="fr-FR" sz="1400"/>
            </a:p>
          </p:txBody>
        </p:sp>
        <p:sp>
          <p:nvSpPr>
            <p:cNvPr id="20" name="Line 54"/>
            <p:cNvSpPr>
              <a:spLocks noChangeShapeType="1"/>
            </p:cNvSpPr>
            <p:nvPr/>
          </p:nvSpPr>
          <p:spPr bwMode="auto">
            <a:xfrm>
              <a:off x="691066" y="4577197"/>
              <a:ext cx="84395" cy="0"/>
            </a:xfrm>
            <a:prstGeom prst="line">
              <a:avLst/>
            </a:prstGeom>
            <a:noFill/>
            <a:ln w="9525">
              <a:solidFill>
                <a:schemeClr val="tx1"/>
              </a:solidFill>
              <a:round/>
              <a:headEnd/>
              <a:tailEnd/>
            </a:ln>
          </p:spPr>
          <p:txBody>
            <a:bodyPr/>
            <a:lstStyle/>
            <a:p>
              <a:endParaRPr lang="fr-FR" sz="1400"/>
            </a:p>
          </p:txBody>
        </p:sp>
        <p:sp>
          <p:nvSpPr>
            <p:cNvPr id="21" name="Line 55"/>
            <p:cNvSpPr>
              <a:spLocks noChangeShapeType="1"/>
            </p:cNvSpPr>
            <p:nvPr/>
          </p:nvSpPr>
          <p:spPr bwMode="auto">
            <a:xfrm>
              <a:off x="691066" y="3853683"/>
              <a:ext cx="84395" cy="0"/>
            </a:xfrm>
            <a:prstGeom prst="line">
              <a:avLst/>
            </a:prstGeom>
            <a:noFill/>
            <a:ln w="9525">
              <a:solidFill>
                <a:schemeClr val="tx1"/>
              </a:solidFill>
              <a:round/>
              <a:headEnd/>
              <a:tailEnd/>
            </a:ln>
          </p:spPr>
          <p:txBody>
            <a:bodyPr/>
            <a:lstStyle/>
            <a:p>
              <a:endParaRPr lang="fr-FR" sz="1400"/>
            </a:p>
          </p:txBody>
        </p:sp>
        <p:sp>
          <p:nvSpPr>
            <p:cNvPr id="22" name="Line 56"/>
            <p:cNvSpPr>
              <a:spLocks noChangeShapeType="1"/>
            </p:cNvSpPr>
            <p:nvPr/>
          </p:nvSpPr>
          <p:spPr bwMode="auto">
            <a:xfrm>
              <a:off x="691066" y="3056741"/>
              <a:ext cx="84395" cy="0"/>
            </a:xfrm>
            <a:prstGeom prst="line">
              <a:avLst/>
            </a:prstGeom>
            <a:noFill/>
            <a:ln w="9525">
              <a:solidFill>
                <a:schemeClr val="tx1"/>
              </a:solidFill>
              <a:round/>
              <a:headEnd/>
              <a:tailEnd/>
            </a:ln>
          </p:spPr>
          <p:txBody>
            <a:bodyPr/>
            <a:lstStyle/>
            <a:p>
              <a:endParaRPr lang="fr-FR" sz="1400"/>
            </a:p>
          </p:txBody>
        </p:sp>
        <p:sp>
          <p:nvSpPr>
            <p:cNvPr id="23" name="Line 57"/>
            <p:cNvSpPr>
              <a:spLocks noChangeShapeType="1"/>
            </p:cNvSpPr>
            <p:nvPr/>
          </p:nvSpPr>
          <p:spPr bwMode="auto">
            <a:xfrm>
              <a:off x="691066" y="2369742"/>
              <a:ext cx="84395" cy="0"/>
            </a:xfrm>
            <a:prstGeom prst="line">
              <a:avLst/>
            </a:prstGeom>
            <a:noFill/>
            <a:ln w="9525">
              <a:solidFill>
                <a:schemeClr val="tx1"/>
              </a:solidFill>
              <a:round/>
              <a:headEnd/>
              <a:tailEnd/>
            </a:ln>
          </p:spPr>
          <p:txBody>
            <a:bodyPr/>
            <a:lstStyle/>
            <a:p>
              <a:endParaRPr lang="fr-FR" sz="1400"/>
            </a:p>
          </p:txBody>
        </p:sp>
        <p:sp>
          <p:nvSpPr>
            <p:cNvPr id="24" name="Line 58"/>
            <p:cNvSpPr>
              <a:spLocks noChangeShapeType="1"/>
            </p:cNvSpPr>
            <p:nvPr/>
          </p:nvSpPr>
          <p:spPr bwMode="auto">
            <a:xfrm>
              <a:off x="691066" y="1571815"/>
              <a:ext cx="84395" cy="0"/>
            </a:xfrm>
            <a:prstGeom prst="line">
              <a:avLst/>
            </a:prstGeom>
            <a:noFill/>
            <a:ln w="9525">
              <a:solidFill>
                <a:schemeClr val="tx1"/>
              </a:solidFill>
              <a:round/>
              <a:headEnd/>
              <a:tailEnd/>
            </a:ln>
          </p:spPr>
          <p:txBody>
            <a:bodyPr/>
            <a:lstStyle/>
            <a:p>
              <a:endParaRPr lang="fr-FR" sz="1400"/>
            </a:p>
          </p:txBody>
        </p:sp>
        <p:sp>
          <p:nvSpPr>
            <p:cNvPr id="26" name="Line 60"/>
            <p:cNvSpPr>
              <a:spLocks noChangeShapeType="1"/>
            </p:cNvSpPr>
            <p:nvPr/>
          </p:nvSpPr>
          <p:spPr bwMode="auto">
            <a:xfrm flipV="1">
              <a:off x="775461" y="5298651"/>
              <a:ext cx="0" cy="59062"/>
            </a:xfrm>
            <a:prstGeom prst="line">
              <a:avLst/>
            </a:prstGeom>
            <a:noFill/>
            <a:ln w="9525">
              <a:solidFill>
                <a:schemeClr val="tx1"/>
              </a:solidFill>
              <a:round/>
              <a:headEnd/>
              <a:tailEnd/>
            </a:ln>
          </p:spPr>
          <p:txBody>
            <a:bodyPr/>
            <a:lstStyle/>
            <a:p>
              <a:endParaRPr lang="fr-FR" sz="1400"/>
            </a:p>
          </p:txBody>
        </p:sp>
        <p:sp>
          <p:nvSpPr>
            <p:cNvPr id="27" name="Line 61"/>
            <p:cNvSpPr>
              <a:spLocks noChangeShapeType="1"/>
            </p:cNvSpPr>
            <p:nvPr/>
          </p:nvSpPr>
          <p:spPr bwMode="auto">
            <a:xfrm flipV="1">
              <a:off x="1849577" y="5298651"/>
              <a:ext cx="0" cy="59062"/>
            </a:xfrm>
            <a:prstGeom prst="line">
              <a:avLst/>
            </a:prstGeom>
            <a:noFill/>
            <a:ln w="9525">
              <a:solidFill>
                <a:schemeClr val="tx1"/>
              </a:solidFill>
              <a:round/>
              <a:headEnd/>
              <a:tailEnd/>
            </a:ln>
          </p:spPr>
          <p:txBody>
            <a:bodyPr/>
            <a:lstStyle/>
            <a:p>
              <a:endParaRPr lang="fr-FR" sz="1400"/>
            </a:p>
          </p:txBody>
        </p:sp>
        <p:sp>
          <p:nvSpPr>
            <p:cNvPr id="29" name="Line 63"/>
            <p:cNvSpPr>
              <a:spLocks noChangeShapeType="1"/>
            </p:cNvSpPr>
            <p:nvPr/>
          </p:nvSpPr>
          <p:spPr bwMode="auto">
            <a:xfrm flipV="1">
              <a:off x="6238625" y="5298651"/>
              <a:ext cx="0" cy="59062"/>
            </a:xfrm>
            <a:prstGeom prst="line">
              <a:avLst/>
            </a:prstGeom>
            <a:noFill/>
            <a:ln w="9525">
              <a:solidFill>
                <a:schemeClr val="tx1"/>
              </a:solidFill>
              <a:round/>
              <a:headEnd/>
              <a:tailEnd/>
            </a:ln>
          </p:spPr>
          <p:txBody>
            <a:bodyPr/>
            <a:lstStyle/>
            <a:p>
              <a:endParaRPr lang="fr-FR" sz="1400"/>
            </a:p>
          </p:txBody>
        </p:sp>
        <p:sp>
          <p:nvSpPr>
            <p:cNvPr id="30" name="Line 64"/>
            <p:cNvSpPr>
              <a:spLocks noChangeShapeType="1"/>
            </p:cNvSpPr>
            <p:nvPr/>
          </p:nvSpPr>
          <p:spPr bwMode="auto">
            <a:xfrm flipV="1">
              <a:off x="7999665" y="5298651"/>
              <a:ext cx="0" cy="59062"/>
            </a:xfrm>
            <a:prstGeom prst="line">
              <a:avLst/>
            </a:prstGeom>
            <a:noFill/>
            <a:ln w="9525">
              <a:solidFill>
                <a:schemeClr val="tx1"/>
              </a:solidFill>
              <a:round/>
              <a:headEnd/>
              <a:tailEnd/>
            </a:ln>
          </p:spPr>
          <p:txBody>
            <a:bodyPr/>
            <a:lstStyle/>
            <a:p>
              <a:endParaRPr lang="fr-FR" sz="1400"/>
            </a:p>
          </p:txBody>
        </p:sp>
        <p:sp>
          <p:nvSpPr>
            <p:cNvPr id="31" name="Line 65"/>
            <p:cNvSpPr>
              <a:spLocks noChangeShapeType="1"/>
            </p:cNvSpPr>
            <p:nvPr/>
          </p:nvSpPr>
          <p:spPr bwMode="auto">
            <a:xfrm flipV="1">
              <a:off x="8923508" y="5298651"/>
              <a:ext cx="0" cy="59062"/>
            </a:xfrm>
            <a:prstGeom prst="line">
              <a:avLst/>
            </a:prstGeom>
            <a:noFill/>
            <a:ln w="9525">
              <a:solidFill>
                <a:schemeClr val="tx1"/>
              </a:solidFill>
              <a:round/>
              <a:headEnd/>
              <a:tailEnd/>
            </a:ln>
          </p:spPr>
          <p:txBody>
            <a:bodyPr/>
            <a:lstStyle/>
            <a:p>
              <a:endParaRPr lang="fr-FR" sz="1400" dirty="0"/>
            </a:p>
          </p:txBody>
        </p:sp>
        <p:sp>
          <p:nvSpPr>
            <p:cNvPr id="36" name="Rectangle 70"/>
            <p:cNvSpPr>
              <a:spLocks noChangeArrowheads="1"/>
            </p:cNvSpPr>
            <p:nvPr/>
          </p:nvSpPr>
          <p:spPr bwMode="auto">
            <a:xfrm>
              <a:off x="1067341" y="2170562"/>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38 </a:t>
              </a:r>
              <a:endParaRPr lang="fr-FR" sz="1400" dirty="0">
                <a:latin typeface="Times New Roman" pitchFamily="18" charset="0"/>
                <a:ea typeface="ＭＳ Ｐゴシック" pitchFamily="34" charset="-128"/>
              </a:endParaRPr>
            </a:p>
          </p:txBody>
        </p:sp>
        <p:sp>
          <p:nvSpPr>
            <p:cNvPr id="37" name="Rectangle 71"/>
            <p:cNvSpPr>
              <a:spLocks noChangeArrowheads="1"/>
            </p:cNvSpPr>
            <p:nvPr/>
          </p:nvSpPr>
          <p:spPr bwMode="auto">
            <a:xfrm>
              <a:off x="524164" y="5163299"/>
              <a:ext cx="99386" cy="215444"/>
            </a:xfrm>
            <a:prstGeom prst="rect">
              <a:avLst/>
            </a:prstGeom>
            <a:noFill/>
            <a:ln w="9525">
              <a:noFill/>
              <a:miter lim="800000"/>
              <a:headEnd/>
              <a:tailEnd/>
            </a:ln>
          </p:spPr>
          <p:txBody>
            <a:bodyPr wrap="none" lIns="0" tIns="0" rIns="0" bIns="0">
              <a:spAutoFit/>
            </a:bodyPr>
            <a:lstStyle/>
            <a:p>
              <a:pPr algn="r"/>
              <a:r>
                <a:rPr lang="fr-FR" sz="1400">
                  <a:ea typeface="ＭＳ Ｐゴシック" pitchFamily="34" charset="-128"/>
                </a:rPr>
                <a:t>0</a:t>
              </a:r>
              <a:endParaRPr lang="fr-FR" sz="1400">
                <a:latin typeface="Times New Roman" pitchFamily="18" charset="0"/>
                <a:ea typeface="ＭＳ Ｐゴシック" pitchFamily="34" charset="-128"/>
              </a:endParaRPr>
            </a:p>
          </p:txBody>
        </p:sp>
        <p:sp>
          <p:nvSpPr>
            <p:cNvPr id="38" name="Rectangle 72"/>
            <p:cNvSpPr>
              <a:spLocks noChangeArrowheads="1"/>
            </p:cNvSpPr>
            <p:nvPr/>
          </p:nvSpPr>
          <p:spPr bwMode="auto">
            <a:xfrm>
              <a:off x="424780" y="4444307"/>
              <a:ext cx="198772"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10</a:t>
              </a:r>
              <a:endParaRPr lang="fr-FR" sz="1400" dirty="0">
                <a:latin typeface="Times New Roman" pitchFamily="18" charset="0"/>
                <a:ea typeface="ＭＳ Ｐゴシック" pitchFamily="34" charset="-128"/>
              </a:endParaRPr>
            </a:p>
          </p:txBody>
        </p:sp>
        <p:sp>
          <p:nvSpPr>
            <p:cNvPr id="39" name="Rectangle 73"/>
            <p:cNvSpPr>
              <a:spLocks noChangeArrowheads="1"/>
            </p:cNvSpPr>
            <p:nvPr/>
          </p:nvSpPr>
          <p:spPr bwMode="auto">
            <a:xfrm>
              <a:off x="424780" y="3720793"/>
              <a:ext cx="198772"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20</a:t>
              </a:r>
              <a:endParaRPr lang="fr-FR" sz="1400" dirty="0">
                <a:latin typeface="Times New Roman" pitchFamily="18" charset="0"/>
                <a:ea typeface="ＭＳ Ｐゴシック" pitchFamily="34" charset="-128"/>
              </a:endParaRPr>
            </a:p>
          </p:txBody>
        </p:sp>
        <p:sp>
          <p:nvSpPr>
            <p:cNvPr id="40" name="Rectangle 74"/>
            <p:cNvSpPr>
              <a:spLocks noChangeArrowheads="1"/>
            </p:cNvSpPr>
            <p:nvPr/>
          </p:nvSpPr>
          <p:spPr bwMode="auto">
            <a:xfrm>
              <a:off x="424780" y="2923851"/>
              <a:ext cx="198772"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30</a:t>
              </a:r>
              <a:endParaRPr lang="fr-FR" sz="1400" dirty="0">
                <a:latin typeface="Times New Roman" pitchFamily="18" charset="0"/>
                <a:ea typeface="ＭＳ Ｐゴシック" pitchFamily="34" charset="-128"/>
              </a:endParaRPr>
            </a:p>
          </p:txBody>
        </p:sp>
        <p:sp>
          <p:nvSpPr>
            <p:cNvPr id="41" name="Rectangle 75"/>
            <p:cNvSpPr>
              <a:spLocks noChangeArrowheads="1"/>
            </p:cNvSpPr>
            <p:nvPr/>
          </p:nvSpPr>
          <p:spPr bwMode="auto">
            <a:xfrm>
              <a:off x="424780" y="2236851"/>
              <a:ext cx="198772"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40</a:t>
              </a:r>
              <a:endParaRPr lang="fr-FR" sz="1400" dirty="0">
                <a:latin typeface="Times New Roman" pitchFamily="18" charset="0"/>
                <a:ea typeface="ＭＳ Ｐゴシック" pitchFamily="34" charset="-128"/>
              </a:endParaRPr>
            </a:p>
          </p:txBody>
        </p:sp>
        <p:sp>
          <p:nvSpPr>
            <p:cNvPr id="42" name="Rectangle 76"/>
            <p:cNvSpPr>
              <a:spLocks noChangeArrowheads="1"/>
            </p:cNvSpPr>
            <p:nvPr/>
          </p:nvSpPr>
          <p:spPr bwMode="auto">
            <a:xfrm>
              <a:off x="416342" y="1438925"/>
              <a:ext cx="198772"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50</a:t>
              </a:r>
              <a:endParaRPr lang="fr-FR" sz="1400" dirty="0">
                <a:latin typeface="Times New Roman" pitchFamily="18" charset="0"/>
                <a:ea typeface="ＭＳ Ｐゴシック" pitchFamily="34" charset="-128"/>
              </a:endParaRPr>
            </a:p>
          </p:txBody>
        </p:sp>
        <p:sp>
          <p:nvSpPr>
            <p:cNvPr id="43" name="Rectangle 77"/>
            <p:cNvSpPr>
              <a:spLocks noChangeArrowheads="1"/>
            </p:cNvSpPr>
            <p:nvPr/>
          </p:nvSpPr>
          <p:spPr bwMode="auto">
            <a:xfrm>
              <a:off x="882459" y="5373985"/>
              <a:ext cx="921214"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Tabagisme</a:t>
              </a:r>
            </a:p>
          </p:txBody>
        </p:sp>
        <p:sp>
          <p:nvSpPr>
            <p:cNvPr id="44" name="Rectangle 78"/>
            <p:cNvSpPr>
              <a:spLocks noChangeArrowheads="1"/>
            </p:cNvSpPr>
            <p:nvPr/>
          </p:nvSpPr>
          <p:spPr bwMode="auto">
            <a:xfrm>
              <a:off x="3044926" y="5373985"/>
              <a:ext cx="355354"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HTA</a:t>
              </a:r>
              <a:endParaRPr lang="fr-FR" sz="1400" b="1" dirty="0">
                <a:latin typeface="Times New Roman" pitchFamily="18" charset="0"/>
                <a:ea typeface="ＭＳ Ｐゴシック" pitchFamily="34" charset="-128"/>
              </a:endParaRPr>
            </a:p>
          </p:txBody>
        </p:sp>
        <p:sp>
          <p:nvSpPr>
            <p:cNvPr id="45" name="Rectangle 79"/>
            <p:cNvSpPr>
              <a:spLocks noChangeArrowheads="1"/>
            </p:cNvSpPr>
            <p:nvPr/>
          </p:nvSpPr>
          <p:spPr bwMode="auto">
            <a:xfrm>
              <a:off x="4779488" y="5373985"/>
              <a:ext cx="3093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IRC</a:t>
              </a:r>
              <a:endParaRPr lang="fr-FR" sz="1400" b="1" dirty="0">
                <a:latin typeface="Times New Roman" pitchFamily="18" charset="0"/>
                <a:ea typeface="ＭＳ Ｐゴシック" pitchFamily="34" charset="-128"/>
              </a:endParaRPr>
            </a:p>
          </p:txBody>
        </p:sp>
        <p:sp>
          <p:nvSpPr>
            <p:cNvPr id="46" name="Rectangle 80"/>
            <p:cNvSpPr>
              <a:spLocks noChangeArrowheads="1"/>
            </p:cNvSpPr>
            <p:nvPr/>
          </p:nvSpPr>
          <p:spPr bwMode="auto">
            <a:xfrm>
              <a:off x="6605804" y="5373985"/>
              <a:ext cx="250068"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CV</a:t>
              </a:r>
              <a:endParaRPr lang="fr-FR" sz="1400" b="1" dirty="0">
                <a:latin typeface="Times New Roman" pitchFamily="18" charset="0"/>
                <a:ea typeface="ＭＳ Ｐゴシック" pitchFamily="34" charset="-128"/>
              </a:endParaRPr>
            </a:p>
          </p:txBody>
        </p:sp>
        <p:sp>
          <p:nvSpPr>
            <p:cNvPr id="47" name="Rectangle 81"/>
            <p:cNvSpPr>
              <a:spLocks noChangeArrowheads="1"/>
            </p:cNvSpPr>
            <p:nvPr/>
          </p:nvSpPr>
          <p:spPr bwMode="auto">
            <a:xfrm>
              <a:off x="8327763" y="5373985"/>
              <a:ext cx="484107"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VHC+</a:t>
              </a:r>
              <a:endParaRPr lang="fr-FR" sz="1400" b="1" dirty="0">
                <a:latin typeface="Times New Roman" pitchFamily="18" charset="0"/>
                <a:ea typeface="ＭＳ Ｐゴシック" pitchFamily="34" charset="-128"/>
              </a:endParaRPr>
            </a:p>
          </p:txBody>
        </p:sp>
        <p:sp>
          <p:nvSpPr>
            <p:cNvPr id="49" name="Rectangle 47"/>
            <p:cNvSpPr>
              <a:spLocks noChangeArrowheads="1"/>
            </p:cNvSpPr>
            <p:nvPr/>
          </p:nvSpPr>
          <p:spPr bwMode="auto">
            <a:xfrm>
              <a:off x="1391364" y="2607129"/>
              <a:ext cx="362899" cy="2691520"/>
            </a:xfrm>
            <a:prstGeom prst="rect">
              <a:avLst/>
            </a:prstGeom>
            <a:solidFill>
              <a:srgbClr val="00B0F0"/>
            </a:solidFill>
            <a:ln w="9525">
              <a:solidFill>
                <a:srgbClr val="EAEAEA"/>
              </a:solidFill>
              <a:miter lim="800000"/>
              <a:headEnd/>
              <a:tailEnd/>
            </a:ln>
          </p:spPr>
          <p:txBody>
            <a:bodyPr/>
            <a:lstStyle/>
            <a:p>
              <a:endParaRPr lang="fr-FR" sz="1400"/>
            </a:p>
          </p:txBody>
        </p:sp>
        <p:sp>
          <p:nvSpPr>
            <p:cNvPr id="50" name="Rectangle 70"/>
            <p:cNvSpPr>
              <a:spLocks noChangeArrowheads="1"/>
            </p:cNvSpPr>
            <p:nvPr/>
          </p:nvSpPr>
          <p:spPr bwMode="auto">
            <a:xfrm>
              <a:off x="1435989" y="2381370"/>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36 </a:t>
              </a:r>
              <a:endParaRPr lang="fr-FR" sz="1400" dirty="0">
                <a:latin typeface="Times New Roman" pitchFamily="18" charset="0"/>
                <a:ea typeface="ＭＳ Ｐゴシック" pitchFamily="34" charset="-128"/>
              </a:endParaRPr>
            </a:p>
          </p:txBody>
        </p:sp>
        <p:sp>
          <p:nvSpPr>
            <p:cNvPr id="51" name="Rectangle 47"/>
            <p:cNvSpPr>
              <a:spLocks noChangeArrowheads="1"/>
            </p:cNvSpPr>
            <p:nvPr/>
          </p:nvSpPr>
          <p:spPr bwMode="auto">
            <a:xfrm>
              <a:off x="1928677" y="2083475"/>
              <a:ext cx="362899" cy="3215176"/>
            </a:xfrm>
            <a:prstGeom prst="rect">
              <a:avLst/>
            </a:prstGeom>
            <a:solidFill>
              <a:srgbClr val="0070C0"/>
            </a:solidFill>
            <a:ln w="9525">
              <a:solidFill>
                <a:srgbClr val="EAEAEA"/>
              </a:solidFill>
              <a:miter lim="800000"/>
              <a:headEnd/>
              <a:tailEnd/>
            </a:ln>
          </p:spPr>
          <p:txBody>
            <a:bodyPr/>
            <a:lstStyle/>
            <a:p>
              <a:endParaRPr lang="fr-FR" sz="1400"/>
            </a:p>
          </p:txBody>
        </p:sp>
        <p:sp>
          <p:nvSpPr>
            <p:cNvPr id="52" name="Rectangle 70"/>
            <p:cNvSpPr>
              <a:spLocks noChangeArrowheads="1"/>
            </p:cNvSpPr>
            <p:nvPr/>
          </p:nvSpPr>
          <p:spPr bwMode="auto">
            <a:xfrm>
              <a:off x="1967552" y="1874784"/>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43 </a:t>
              </a:r>
              <a:endParaRPr lang="fr-FR" sz="1400" dirty="0">
                <a:latin typeface="Times New Roman" pitchFamily="18" charset="0"/>
                <a:ea typeface="ＭＳ Ｐゴシック" pitchFamily="34" charset="-128"/>
              </a:endParaRPr>
            </a:p>
          </p:txBody>
        </p:sp>
        <p:sp>
          <p:nvSpPr>
            <p:cNvPr id="53" name="Rectangle 47"/>
            <p:cNvSpPr>
              <a:spLocks noChangeArrowheads="1"/>
            </p:cNvSpPr>
            <p:nvPr/>
          </p:nvSpPr>
          <p:spPr bwMode="auto">
            <a:xfrm>
              <a:off x="2291576" y="2369742"/>
              <a:ext cx="362899" cy="2928908"/>
            </a:xfrm>
            <a:prstGeom prst="rect">
              <a:avLst/>
            </a:prstGeom>
            <a:solidFill>
              <a:srgbClr val="00B0F0"/>
            </a:solidFill>
            <a:ln w="9525">
              <a:solidFill>
                <a:srgbClr val="EAEAEA"/>
              </a:solidFill>
              <a:miter lim="800000"/>
              <a:headEnd/>
              <a:tailEnd/>
            </a:ln>
          </p:spPr>
          <p:txBody>
            <a:bodyPr/>
            <a:lstStyle/>
            <a:p>
              <a:endParaRPr lang="fr-FR" sz="1400"/>
            </a:p>
          </p:txBody>
        </p:sp>
        <p:sp>
          <p:nvSpPr>
            <p:cNvPr id="54" name="Rectangle 70"/>
            <p:cNvSpPr>
              <a:spLocks noChangeArrowheads="1"/>
            </p:cNvSpPr>
            <p:nvPr/>
          </p:nvSpPr>
          <p:spPr bwMode="auto">
            <a:xfrm>
              <a:off x="2336203" y="2196334"/>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39 </a:t>
              </a:r>
              <a:endParaRPr lang="fr-FR" sz="1400" dirty="0">
                <a:latin typeface="Times New Roman" pitchFamily="18" charset="0"/>
                <a:ea typeface="ＭＳ Ｐゴシック" pitchFamily="34" charset="-128"/>
              </a:endParaRPr>
            </a:p>
          </p:txBody>
        </p:sp>
        <p:sp>
          <p:nvSpPr>
            <p:cNvPr id="55" name="Rectangle 47"/>
            <p:cNvSpPr>
              <a:spLocks noChangeArrowheads="1"/>
            </p:cNvSpPr>
            <p:nvPr/>
          </p:nvSpPr>
          <p:spPr bwMode="auto">
            <a:xfrm>
              <a:off x="2828890" y="2236851"/>
              <a:ext cx="362899" cy="3061798"/>
            </a:xfrm>
            <a:prstGeom prst="rect">
              <a:avLst/>
            </a:prstGeom>
            <a:solidFill>
              <a:srgbClr val="0070C0"/>
            </a:solidFill>
            <a:ln w="9525">
              <a:solidFill>
                <a:srgbClr val="EAEAEA"/>
              </a:solidFill>
              <a:miter lim="800000"/>
              <a:headEnd/>
              <a:tailEnd/>
            </a:ln>
          </p:spPr>
          <p:txBody>
            <a:bodyPr/>
            <a:lstStyle/>
            <a:p>
              <a:endParaRPr lang="fr-FR" sz="1400"/>
            </a:p>
          </p:txBody>
        </p:sp>
        <p:sp>
          <p:nvSpPr>
            <p:cNvPr id="56" name="Rectangle 70"/>
            <p:cNvSpPr>
              <a:spLocks noChangeArrowheads="1"/>
            </p:cNvSpPr>
            <p:nvPr/>
          </p:nvSpPr>
          <p:spPr bwMode="auto">
            <a:xfrm>
              <a:off x="2885404" y="2041614"/>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41 </a:t>
              </a:r>
              <a:endParaRPr lang="fr-FR" sz="1400" dirty="0">
                <a:latin typeface="Times New Roman" pitchFamily="18" charset="0"/>
                <a:ea typeface="ＭＳ Ｐゴシック" pitchFamily="34" charset="-128"/>
              </a:endParaRPr>
            </a:p>
          </p:txBody>
        </p:sp>
        <p:sp>
          <p:nvSpPr>
            <p:cNvPr id="57" name="Rectangle 47"/>
            <p:cNvSpPr>
              <a:spLocks noChangeArrowheads="1"/>
            </p:cNvSpPr>
            <p:nvPr/>
          </p:nvSpPr>
          <p:spPr bwMode="auto">
            <a:xfrm>
              <a:off x="3191789" y="2369742"/>
              <a:ext cx="362899" cy="2928908"/>
            </a:xfrm>
            <a:prstGeom prst="rect">
              <a:avLst/>
            </a:prstGeom>
            <a:solidFill>
              <a:srgbClr val="00B0F0"/>
            </a:solidFill>
            <a:ln w="9525">
              <a:solidFill>
                <a:srgbClr val="EAEAEA"/>
              </a:solidFill>
              <a:miter lim="800000"/>
              <a:headEnd/>
              <a:tailEnd/>
            </a:ln>
          </p:spPr>
          <p:txBody>
            <a:bodyPr/>
            <a:lstStyle/>
            <a:p>
              <a:endParaRPr lang="fr-FR" sz="1400"/>
            </a:p>
          </p:txBody>
        </p:sp>
        <p:sp>
          <p:nvSpPr>
            <p:cNvPr id="59" name="Rectangle 47"/>
            <p:cNvSpPr>
              <a:spLocks noChangeArrowheads="1"/>
            </p:cNvSpPr>
            <p:nvPr/>
          </p:nvSpPr>
          <p:spPr bwMode="auto">
            <a:xfrm>
              <a:off x="3701210" y="5142382"/>
              <a:ext cx="362899" cy="156267"/>
            </a:xfrm>
            <a:prstGeom prst="rect">
              <a:avLst/>
            </a:prstGeom>
            <a:solidFill>
              <a:srgbClr val="0070C0"/>
            </a:solidFill>
            <a:ln w="9525">
              <a:solidFill>
                <a:srgbClr val="EAEAEA"/>
              </a:solidFill>
              <a:miter lim="800000"/>
              <a:headEnd/>
              <a:tailEnd/>
            </a:ln>
          </p:spPr>
          <p:txBody>
            <a:bodyPr/>
            <a:lstStyle/>
            <a:p>
              <a:endParaRPr lang="fr-FR" sz="1400"/>
            </a:p>
          </p:txBody>
        </p:sp>
        <p:sp>
          <p:nvSpPr>
            <p:cNvPr id="60" name="Rectangle 70"/>
            <p:cNvSpPr>
              <a:spLocks noChangeArrowheads="1"/>
            </p:cNvSpPr>
            <p:nvPr/>
          </p:nvSpPr>
          <p:spPr bwMode="auto">
            <a:xfrm>
              <a:off x="3825056" y="4850497"/>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2 </a:t>
              </a:r>
              <a:endParaRPr lang="fr-FR" sz="1400" dirty="0">
                <a:latin typeface="Times New Roman" pitchFamily="18" charset="0"/>
                <a:ea typeface="ＭＳ Ｐゴシック" pitchFamily="34" charset="-128"/>
              </a:endParaRPr>
            </a:p>
          </p:txBody>
        </p:sp>
        <p:sp>
          <p:nvSpPr>
            <p:cNvPr id="61" name="Rectangle 47"/>
            <p:cNvSpPr>
              <a:spLocks noChangeArrowheads="1"/>
            </p:cNvSpPr>
            <p:nvPr/>
          </p:nvSpPr>
          <p:spPr bwMode="auto">
            <a:xfrm>
              <a:off x="4064109" y="4993249"/>
              <a:ext cx="362899" cy="305401"/>
            </a:xfrm>
            <a:prstGeom prst="rect">
              <a:avLst/>
            </a:prstGeom>
            <a:solidFill>
              <a:srgbClr val="00B0F0"/>
            </a:solidFill>
            <a:ln w="9525">
              <a:solidFill>
                <a:srgbClr val="EAEAEA"/>
              </a:solidFill>
              <a:miter lim="800000"/>
              <a:headEnd/>
              <a:tailEnd/>
            </a:ln>
          </p:spPr>
          <p:txBody>
            <a:bodyPr/>
            <a:lstStyle/>
            <a:p>
              <a:endParaRPr lang="fr-FR" sz="1400"/>
            </a:p>
          </p:txBody>
        </p:sp>
        <p:sp>
          <p:nvSpPr>
            <p:cNvPr id="62" name="Rectangle 70"/>
            <p:cNvSpPr>
              <a:spLocks noChangeArrowheads="1"/>
            </p:cNvSpPr>
            <p:nvPr/>
          </p:nvSpPr>
          <p:spPr bwMode="auto">
            <a:xfrm>
              <a:off x="4174182" y="4740639"/>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4 </a:t>
              </a:r>
              <a:endParaRPr lang="fr-FR" sz="1400" dirty="0">
                <a:latin typeface="Times New Roman" pitchFamily="18" charset="0"/>
                <a:ea typeface="ＭＳ Ｐゴシック" pitchFamily="34" charset="-128"/>
              </a:endParaRPr>
            </a:p>
          </p:txBody>
        </p:sp>
        <p:sp>
          <p:nvSpPr>
            <p:cNvPr id="63" name="Rectangle 47"/>
            <p:cNvSpPr>
              <a:spLocks noChangeArrowheads="1"/>
            </p:cNvSpPr>
            <p:nvPr/>
          </p:nvSpPr>
          <p:spPr bwMode="auto">
            <a:xfrm>
              <a:off x="4571275" y="5079874"/>
              <a:ext cx="362899" cy="218776"/>
            </a:xfrm>
            <a:prstGeom prst="rect">
              <a:avLst/>
            </a:prstGeom>
            <a:solidFill>
              <a:srgbClr val="0070C0"/>
            </a:solidFill>
            <a:ln w="9525">
              <a:solidFill>
                <a:srgbClr val="EAEAEA"/>
              </a:solidFill>
              <a:miter lim="800000"/>
              <a:headEnd/>
              <a:tailEnd/>
            </a:ln>
          </p:spPr>
          <p:txBody>
            <a:bodyPr/>
            <a:lstStyle/>
            <a:p>
              <a:endParaRPr lang="fr-FR" sz="1400"/>
            </a:p>
          </p:txBody>
        </p:sp>
        <p:sp>
          <p:nvSpPr>
            <p:cNvPr id="64" name="Rectangle 70"/>
            <p:cNvSpPr>
              <a:spLocks noChangeArrowheads="1"/>
            </p:cNvSpPr>
            <p:nvPr/>
          </p:nvSpPr>
          <p:spPr bwMode="auto">
            <a:xfrm>
              <a:off x="4691513" y="4812827"/>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 </a:t>
              </a:r>
              <a:endParaRPr lang="fr-FR" sz="1400" dirty="0">
                <a:latin typeface="Times New Roman" pitchFamily="18" charset="0"/>
                <a:ea typeface="ＭＳ Ｐゴシック" pitchFamily="34" charset="-128"/>
              </a:endParaRPr>
            </a:p>
          </p:txBody>
        </p:sp>
        <p:sp>
          <p:nvSpPr>
            <p:cNvPr id="65" name="Rectangle 47"/>
            <p:cNvSpPr>
              <a:spLocks noChangeArrowheads="1"/>
            </p:cNvSpPr>
            <p:nvPr/>
          </p:nvSpPr>
          <p:spPr bwMode="auto">
            <a:xfrm>
              <a:off x="4934174" y="5079874"/>
              <a:ext cx="362899" cy="218776"/>
            </a:xfrm>
            <a:prstGeom prst="rect">
              <a:avLst/>
            </a:prstGeom>
            <a:solidFill>
              <a:srgbClr val="00B0F0"/>
            </a:solidFill>
            <a:ln w="9525">
              <a:solidFill>
                <a:srgbClr val="EAEAEA"/>
              </a:solidFill>
              <a:miter lim="800000"/>
              <a:headEnd/>
              <a:tailEnd/>
            </a:ln>
          </p:spPr>
          <p:txBody>
            <a:bodyPr/>
            <a:lstStyle/>
            <a:p>
              <a:endParaRPr lang="fr-FR" sz="1400"/>
            </a:p>
          </p:txBody>
        </p:sp>
        <p:sp>
          <p:nvSpPr>
            <p:cNvPr id="67" name="Rectangle 47"/>
            <p:cNvSpPr>
              <a:spLocks noChangeArrowheads="1"/>
            </p:cNvSpPr>
            <p:nvPr/>
          </p:nvSpPr>
          <p:spPr bwMode="auto">
            <a:xfrm>
              <a:off x="5443595" y="4512875"/>
              <a:ext cx="362899" cy="785774"/>
            </a:xfrm>
            <a:prstGeom prst="rect">
              <a:avLst/>
            </a:prstGeom>
            <a:solidFill>
              <a:srgbClr val="0070C0"/>
            </a:solidFill>
            <a:ln w="9525">
              <a:solidFill>
                <a:srgbClr val="EAEAEA"/>
              </a:solidFill>
              <a:miter lim="800000"/>
              <a:headEnd/>
              <a:tailEnd/>
            </a:ln>
          </p:spPr>
          <p:txBody>
            <a:bodyPr/>
            <a:lstStyle/>
            <a:p>
              <a:endParaRPr lang="fr-FR" sz="1400"/>
            </a:p>
          </p:txBody>
        </p:sp>
        <p:sp>
          <p:nvSpPr>
            <p:cNvPr id="69" name="Rectangle 47"/>
            <p:cNvSpPr>
              <a:spLocks noChangeArrowheads="1"/>
            </p:cNvSpPr>
            <p:nvPr/>
          </p:nvSpPr>
          <p:spPr bwMode="auto">
            <a:xfrm>
              <a:off x="5806494" y="4253001"/>
              <a:ext cx="362899" cy="1045649"/>
            </a:xfrm>
            <a:prstGeom prst="rect">
              <a:avLst/>
            </a:prstGeom>
            <a:solidFill>
              <a:srgbClr val="00B0F0"/>
            </a:solidFill>
            <a:ln w="9525">
              <a:solidFill>
                <a:srgbClr val="EAEAEA"/>
              </a:solidFill>
              <a:miter lim="800000"/>
              <a:headEnd/>
              <a:tailEnd/>
            </a:ln>
          </p:spPr>
          <p:txBody>
            <a:bodyPr/>
            <a:lstStyle/>
            <a:p>
              <a:endParaRPr lang="fr-FR" sz="1400"/>
            </a:p>
          </p:txBody>
        </p:sp>
        <p:sp>
          <p:nvSpPr>
            <p:cNvPr id="71" name="Rectangle 47"/>
            <p:cNvSpPr>
              <a:spLocks noChangeArrowheads="1"/>
            </p:cNvSpPr>
            <p:nvPr/>
          </p:nvSpPr>
          <p:spPr bwMode="auto">
            <a:xfrm>
              <a:off x="6324035" y="4851499"/>
              <a:ext cx="362899" cy="447150"/>
            </a:xfrm>
            <a:prstGeom prst="rect">
              <a:avLst/>
            </a:prstGeom>
            <a:solidFill>
              <a:srgbClr val="0070C0"/>
            </a:solidFill>
            <a:ln w="9525">
              <a:solidFill>
                <a:srgbClr val="EAEAEA"/>
              </a:solidFill>
              <a:miter lim="800000"/>
              <a:headEnd/>
              <a:tailEnd/>
            </a:ln>
          </p:spPr>
          <p:txBody>
            <a:bodyPr/>
            <a:lstStyle/>
            <a:p>
              <a:endParaRPr lang="fr-FR" sz="1400"/>
            </a:p>
          </p:txBody>
        </p:sp>
        <p:sp>
          <p:nvSpPr>
            <p:cNvPr id="73" name="Rectangle 47"/>
            <p:cNvSpPr>
              <a:spLocks noChangeArrowheads="1"/>
            </p:cNvSpPr>
            <p:nvPr/>
          </p:nvSpPr>
          <p:spPr bwMode="auto">
            <a:xfrm>
              <a:off x="6686934" y="4730575"/>
              <a:ext cx="362899" cy="568075"/>
            </a:xfrm>
            <a:prstGeom prst="rect">
              <a:avLst/>
            </a:prstGeom>
            <a:solidFill>
              <a:srgbClr val="00B0F0"/>
            </a:solidFill>
            <a:ln w="9525">
              <a:solidFill>
                <a:srgbClr val="EAEAEA"/>
              </a:solidFill>
              <a:miter lim="800000"/>
              <a:headEnd/>
              <a:tailEnd/>
            </a:ln>
          </p:spPr>
          <p:txBody>
            <a:bodyPr/>
            <a:lstStyle/>
            <a:p>
              <a:endParaRPr lang="fr-FR" sz="1400"/>
            </a:p>
          </p:txBody>
        </p:sp>
        <p:sp>
          <p:nvSpPr>
            <p:cNvPr id="75" name="Rectangle 47"/>
            <p:cNvSpPr>
              <a:spLocks noChangeArrowheads="1"/>
            </p:cNvSpPr>
            <p:nvPr/>
          </p:nvSpPr>
          <p:spPr bwMode="auto">
            <a:xfrm>
              <a:off x="7196355" y="5163299"/>
              <a:ext cx="362899" cy="135350"/>
            </a:xfrm>
            <a:prstGeom prst="rect">
              <a:avLst/>
            </a:prstGeom>
            <a:solidFill>
              <a:srgbClr val="0070C0"/>
            </a:solidFill>
            <a:ln w="9525">
              <a:noFill/>
              <a:miter lim="800000"/>
              <a:headEnd/>
              <a:tailEnd/>
            </a:ln>
          </p:spPr>
          <p:txBody>
            <a:bodyPr/>
            <a:lstStyle/>
            <a:p>
              <a:endParaRPr lang="fr-FR" sz="1400"/>
            </a:p>
          </p:txBody>
        </p:sp>
        <p:sp>
          <p:nvSpPr>
            <p:cNvPr id="77" name="Rectangle 47"/>
            <p:cNvSpPr>
              <a:spLocks noChangeArrowheads="1"/>
            </p:cNvSpPr>
            <p:nvPr/>
          </p:nvSpPr>
          <p:spPr bwMode="auto">
            <a:xfrm>
              <a:off x="7559254" y="5221623"/>
              <a:ext cx="362899" cy="77026"/>
            </a:xfrm>
            <a:prstGeom prst="rect">
              <a:avLst/>
            </a:prstGeom>
            <a:solidFill>
              <a:srgbClr val="00B0F0"/>
            </a:solidFill>
            <a:ln w="9525">
              <a:noFill/>
              <a:miter lim="800000"/>
              <a:headEnd/>
              <a:tailEnd/>
            </a:ln>
          </p:spPr>
          <p:txBody>
            <a:bodyPr/>
            <a:lstStyle/>
            <a:p>
              <a:endParaRPr lang="fr-FR" sz="1400"/>
            </a:p>
          </p:txBody>
        </p:sp>
        <p:sp>
          <p:nvSpPr>
            <p:cNvPr id="79" name="Rectangle 47"/>
            <p:cNvSpPr>
              <a:spLocks noChangeArrowheads="1"/>
            </p:cNvSpPr>
            <p:nvPr/>
          </p:nvSpPr>
          <p:spPr bwMode="auto">
            <a:xfrm>
              <a:off x="8088797" y="4730575"/>
              <a:ext cx="362899" cy="568075"/>
            </a:xfrm>
            <a:prstGeom prst="rect">
              <a:avLst/>
            </a:prstGeom>
            <a:solidFill>
              <a:srgbClr val="0070C0"/>
            </a:solidFill>
            <a:ln w="9525">
              <a:solidFill>
                <a:srgbClr val="EAEAEA"/>
              </a:solidFill>
              <a:miter lim="800000"/>
              <a:headEnd/>
              <a:tailEnd/>
            </a:ln>
          </p:spPr>
          <p:txBody>
            <a:bodyPr/>
            <a:lstStyle/>
            <a:p>
              <a:endParaRPr lang="fr-FR" sz="1400"/>
            </a:p>
          </p:txBody>
        </p:sp>
        <p:sp>
          <p:nvSpPr>
            <p:cNvPr id="81" name="Rectangle 47"/>
            <p:cNvSpPr>
              <a:spLocks noChangeArrowheads="1"/>
            </p:cNvSpPr>
            <p:nvPr/>
          </p:nvSpPr>
          <p:spPr bwMode="auto">
            <a:xfrm>
              <a:off x="8451696" y="4253001"/>
              <a:ext cx="362899" cy="1045649"/>
            </a:xfrm>
            <a:prstGeom prst="rect">
              <a:avLst/>
            </a:prstGeom>
            <a:solidFill>
              <a:srgbClr val="00B0F0"/>
            </a:solidFill>
            <a:ln w="9525">
              <a:solidFill>
                <a:srgbClr val="EAEAEA"/>
              </a:solidFill>
              <a:miter lim="800000"/>
              <a:headEnd/>
              <a:tailEnd/>
            </a:ln>
          </p:spPr>
          <p:txBody>
            <a:bodyPr/>
            <a:lstStyle/>
            <a:p>
              <a:endParaRPr lang="fr-FR" sz="1400"/>
            </a:p>
          </p:txBody>
        </p:sp>
        <p:sp>
          <p:nvSpPr>
            <p:cNvPr id="87" name="Rectangle 70"/>
            <p:cNvSpPr>
              <a:spLocks noChangeArrowheads="1"/>
            </p:cNvSpPr>
            <p:nvPr/>
          </p:nvSpPr>
          <p:spPr bwMode="auto">
            <a:xfrm>
              <a:off x="3267347" y="2108129"/>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39 </a:t>
              </a:r>
              <a:endParaRPr lang="fr-FR" sz="1400" dirty="0">
                <a:latin typeface="Times New Roman" pitchFamily="18" charset="0"/>
                <a:ea typeface="ＭＳ Ｐゴシック" pitchFamily="34" charset="-128"/>
              </a:endParaRPr>
            </a:p>
          </p:txBody>
        </p:sp>
        <p:sp>
          <p:nvSpPr>
            <p:cNvPr id="88" name="Rectangle 70"/>
            <p:cNvSpPr>
              <a:spLocks noChangeArrowheads="1"/>
            </p:cNvSpPr>
            <p:nvPr/>
          </p:nvSpPr>
          <p:spPr bwMode="auto">
            <a:xfrm>
              <a:off x="5011222" y="4795186"/>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3 </a:t>
              </a:r>
              <a:endParaRPr lang="fr-FR" sz="1400" dirty="0">
                <a:latin typeface="Times New Roman" pitchFamily="18" charset="0"/>
                <a:ea typeface="ＭＳ Ｐゴシック" pitchFamily="34" charset="-128"/>
              </a:endParaRPr>
            </a:p>
          </p:txBody>
        </p:sp>
        <p:sp>
          <p:nvSpPr>
            <p:cNvPr id="89" name="Rectangle 70"/>
            <p:cNvSpPr>
              <a:spLocks noChangeArrowheads="1"/>
            </p:cNvSpPr>
            <p:nvPr/>
          </p:nvSpPr>
          <p:spPr bwMode="auto">
            <a:xfrm>
              <a:off x="5513403" y="4253241"/>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10 </a:t>
              </a:r>
              <a:endParaRPr lang="fr-FR" sz="1400" dirty="0">
                <a:latin typeface="Times New Roman" pitchFamily="18" charset="0"/>
                <a:ea typeface="ＭＳ Ｐゴシック" pitchFamily="34" charset="-128"/>
              </a:endParaRPr>
            </a:p>
          </p:txBody>
        </p:sp>
        <p:sp>
          <p:nvSpPr>
            <p:cNvPr id="90" name="Rectangle 70"/>
            <p:cNvSpPr>
              <a:spLocks noChangeArrowheads="1"/>
            </p:cNvSpPr>
            <p:nvPr/>
          </p:nvSpPr>
          <p:spPr bwMode="auto">
            <a:xfrm>
              <a:off x="5885702" y="4014479"/>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14 </a:t>
              </a:r>
              <a:endParaRPr lang="fr-FR" sz="1400" dirty="0">
                <a:latin typeface="Times New Roman" pitchFamily="18" charset="0"/>
                <a:ea typeface="ＭＳ Ｐゴシック" pitchFamily="34" charset="-128"/>
              </a:endParaRPr>
            </a:p>
          </p:txBody>
        </p:sp>
        <p:sp>
          <p:nvSpPr>
            <p:cNvPr id="91" name="Rectangle 70"/>
            <p:cNvSpPr>
              <a:spLocks noChangeArrowheads="1"/>
            </p:cNvSpPr>
            <p:nvPr/>
          </p:nvSpPr>
          <p:spPr bwMode="auto">
            <a:xfrm>
              <a:off x="6439758" y="4596281"/>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6 </a:t>
              </a:r>
              <a:endParaRPr lang="fr-FR" sz="1400" dirty="0">
                <a:latin typeface="Times New Roman" pitchFamily="18" charset="0"/>
                <a:ea typeface="ＭＳ Ｐゴシック" pitchFamily="34" charset="-128"/>
              </a:endParaRPr>
            </a:p>
          </p:txBody>
        </p:sp>
        <p:sp>
          <p:nvSpPr>
            <p:cNvPr id="92" name="Rectangle 70"/>
            <p:cNvSpPr>
              <a:spLocks noChangeArrowheads="1"/>
            </p:cNvSpPr>
            <p:nvPr/>
          </p:nvSpPr>
          <p:spPr bwMode="auto">
            <a:xfrm>
              <a:off x="6802446" y="4495224"/>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8 </a:t>
              </a:r>
              <a:endParaRPr lang="fr-FR" sz="1400" dirty="0">
                <a:latin typeface="Times New Roman" pitchFamily="18" charset="0"/>
                <a:ea typeface="ＭＳ Ｐゴシック" pitchFamily="34" charset="-128"/>
              </a:endParaRPr>
            </a:p>
          </p:txBody>
        </p:sp>
        <p:sp>
          <p:nvSpPr>
            <p:cNvPr id="93" name="Rectangle 70"/>
            <p:cNvSpPr>
              <a:spLocks noChangeArrowheads="1"/>
            </p:cNvSpPr>
            <p:nvPr/>
          </p:nvSpPr>
          <p:spPr bwMode="auto">
            <a:xfrm>
              <a:off x="7303629" y="4903420"/>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2 </a:t>
              </a:r>
              <a:endParaRPr lang="fr-FR" sz="1400" dirty="0">
                <a:latin typeface="Times New Roman" pitchFamily="18" charset="0"/>
                <a:ea typeface="ＭＳ Ｐゴシック" pitchFamily="34" charset="-128"/>
              </a:endParaRPr>
            </a:p>
          </p:txBody>
        </p:sp>
        <p:sp>
          <p:nvSpPr>
            <p:cNvPr id="94" name="Rectangle 70"/>
            <p:cNvSpPr>
              <a:spLocks noChangeArrowheads="1"/>
            </p:cNvSpPr>
            <p:nvPr/>
          </p:nvSpPr>
          <p:spPr bwMode="auto">
            <a:xfrm>
              <a:off x="7674064" y="4993631"/>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1 </a:t>
              </a:r>
              <a:endParaRPr lang="fr-FR" sz="1400" dirty="0">
                <a:latin typeface="Times New Roman" pitchFamily="18" charset="0"/>
                <a:ea typeface="ＭＳ Ｐゴシック" pitchFamily="34" charset="-128"/>
              </a:endParaRPr>
            </a:p>
          </p:txBody>
        </p:sp>
        <p:sp>
          <p:nvSpPr>
            <p:cNvPr id="95" name="Rectangle 70"/>
            <p:cNvSpPr>
              <a:spLocks noChangeArrowheads="1"/>
            </p:cNvSpPr>
            <p:nvPr/>
          </p:nvSpPr>
          <p:spPr bwMode="auto">
            <a:xfrm>
              <a:off x="8208295" y="4442301"/>
              <a:ext cx="149080"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8 </a:t>
              </a:r>
              <a:endParaRPr lang="fr-FR" sz="1400" dirty="0">
                <a:latin typeface="Times New Roman" pitchFamily="18" charset="0"/>
                <a:ea typeface="ＭＳ Ｐゴシック" pitchFamily="34" charset="-128"/>
              </a:endParaRPr>
            </a:p>
          </p:txBody>
        </p:sp>
        <p:sp>
          <p:nvSpPr>
            <p:cNvPr id="96" name="Rectangle 70"/>
            <p:cNvSpPr>
              <a:spLocks noChangeArrowheads="1"/>
            </p:cNvSpPr>
            <p:nvPr/>
          </p:nvSpPr>
          <p:spPr bwMode="auto">
            <a:xfrm>
              <a:off x="8525502" y="3996838"/>
              <a:ext cx="24846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14 </a:t>
              </a:r>
              <a:endParaRPr lang="fr-FR" sz="1400" dirty="0">
                <a:latin typeface="Times New Roman" pitchFamily="18" charset="0"/>
                <a:ea typeface="ＭＳ Ｐゴシック" pitchFamily="34" charset="-128"/>
              </a:endParaRPr>
            </a:p>
          </p:txBody>
        </p:sp>
        <p:sp>
          <p:nvSpPr>
            <p:cNvPr id="97" name="Line 63"/>
            <p:cNvSpPr>
              <a:spLocks noChangeShapeType="1"/>
            </p:cNvSpPr>
            <p:nvPr/>
          </p:nvSpPr>
          <p:spPr bwMode="auto">
            <a:xfrm flipV="1">
              <a:off x="7122472" y="5298651"/>
              <a:ext cx="0" cy="59062"/>
            </a:xfrm>
            <a:prstGeom prst="line">
              <a:avLst/>
            </a:prstGeom>
            <a:noFill/>
            <a:ln w="9525">
              <a:solidFill>
                <a:schemeClr val="tx1"/>
              </a:solidFill>
              <a:round/>
              <a:headEnd/>
              <a:tailEnd/>
            </a:ln>
          </p:spPr>
          <p:txBody>
            <a:bodyPr/>
            <a:lstStyle/>
            <a:p>
              <a:endParaRPr lang="fr-FR" sz="1400"/>
            </a:p>
          </p:txBody>
        </p:sp>
        <p:sp>
          <p:nvSpPr>
            <p:cNvPr id="98" name="Line 63"/>
            <p:cNvSpPr>
              <a:spLocks noChangeShapeType="1"/>
            </p:cNvSpPr>
            <p:nvPr/>
          </p:nvSpPr>
          <p:spPr bwMode="auto">
            <a:xfrm flipV="1">
              <a:off x="5377800" y="5298651"/>
              <a:ext cx="0" cy="59062"/>
            </a:xfrm>
            <a:prstGeom prst="line">
              <a:avLst/>
            </a:prstGeom>
            <a:noFill/>
            <a:ln w="9525">
              <a:solidFill>
                <a:schemeClr val="tx1"/>
              </a:solidFill>
              <a:round/>
              <a:headEnd/>
              <a:tailEnd/>
            </a:ln>
          </p:spPr>
          <p:txBody>
            <a:bodyPr/>
            <a:lstStyle/>
            <a:p>
              <a:endParaRPr lang="fr-FR" sz="1400"/>
            </a:p>
          </p:txBody>
        </p:sp>
        <p:sp>
          <p:nvSpPr>
            <p:cNvPr id="99" name="Line 63"/>
            <p:cNvSpPr>
              <a:spLocks noChangeShapeType="1"/>
            </p:cNvSpPr>
            <p:nvPr/>
          </p:nvSpPr>
          <p:spPr bwMode="auto">
            <a:xfrm flipV="1">
              <a:off x="4493956" y="5298651"/>
              <a:ext cx="0" cy="59062"/>
            </a:xfrm>
            <a:prstGeom prst="line">
              <a:avLst/>
            </a:prstGeom>
            <a:noFill/>
            <a:ln w="9525">
              <a:solidFill>
                <a:schemeClr val="tx1"/>
              </a:solidFill>
              <a:round/>
              <a:headEnd/>
              <a:tailEnd/>
            </a:ln>
          </p:spPr>
          <p:txBody>
            <a:bodyPr/>
            <a:lstStyle/>
            <a:p>
              <a:endParaRPr lang="fr-FR" sz="1400"/>
            </a:p>
          </p:txBody>
        </p:sp>
        <p:sp>
          <p:nvSpPr>
            <p:cNvPr id="100" name="Line 63"/>
            <p:cNvSpPr>
              <a:spLocks noChangeShapeType="1"/>
            </p:cNvSpPr>
            <p:nvPr/>
          </p:nvSpPr>
          <p:spPr bwMode="auto">
            <a:xfrm flipV="1">
              <a:off x="3629965" y="5298651"/>
              <a:ext cx="0" cy="59062"/>
            </a:xfrm>
            <a:prstGeom prst="line">
              <a:avLst/>
            </a:prstGeom>
            <a:noFill/>
            <a:ln w="9525">
              <a:solidFill>
                <a:schemeClr val="tx1"/>
              </a:solidFill>
              <a:round/>
              <a:headEnd/>
              <a:tailEnd/>
            </a:ln>
          </p:spPr>
          <p:txBody>
            <a:bodyPr/>
            <a:lstStyle/>
            <a:p>
              <a:endParaRPr lang="fr-FR" sz="1400"/>
            </a:p>
          </p:txBody>
        </p:sp>
        <p:sp>
          <p:nvSpPr>
            <p:cNvPr id="101" name="Line 61"/>
            <p:cNvSpPr>
              <a:spLocks noChangeShapeType="1"/>
            </p:cNvSpPr>
            <p:nvPr/>
          </p:nvSpPr>
          <p:spPr bwMode="auto">
            <a:xfrm flipV="1">
              <a:off x="2728819" y="5298651"/>
              <a:ext cx="0" cy="59062"/>
            </a:xfrm>
            <a:prstGeom prst="line">
              <a:avLst/>
            </a:prstGeom>
            <a:noFill/>
            <a:ln w="9525">
              <a:solidFill>
                <a:schemeClr val="tx1"/>
              </a:solidFill>
              <a:round/>
              <a:headEnd/>
              <a:tailEnd/>
            </a:ln>
          </p:spPr>
          <p:txBody>
            <a:bodyPr/>
            <a:lstStyle/>
            <a:p>
              <a:endParaRPr lang="fr-FR" sz="1400"/>
            </a:p>
          </p:txBody>
        </p:sp>
        <p:sp>
          <p:nvSpPr>
            <p:cNvPr id="103" name="Rectangle 47"/>
            <p:cNvSpPr>
              <a:spLocks noChangeArrowheads="1"/>
            </p:cNvSpPr>
            <p:nvPr/>
          </p:nvSpPr>
          <p:spPr bwMode="auto">
            <a:xfrm>
              <a:off x="4620356" y="1967830"/>
              <a:ext cx="255178" cy="223228"/>
            </a:xfrm>
            <a:prstGeom prst="rect">
              <a:avLst/>
            </a:prstGeom>
            <a:solidFill>
              <a:srgbClr val="0070C0"/>
            </a:solidFill>
            <a:ln w="9525">
              <a:solidFill>
                <a:srgbClr val="EAEAEA"/>
              </a:solidFill>
              <a:miter lim="800000"/>
              <a:headEnd/>
              <a:tailEnd/>
            </a:ln>
          </p:spPr>
          <p:txBody>
            <a:bodyPr/>
            <a:lstStyle/>
            <a:p>
              <a:endParaRPr lang="fr-FR" sz="1400"/>
            </a:p>
          </p:txBody>
        </p:sp>
        <p:sp>
          <p:nvSpPr>
            <p:cNvPr id="104" name="Rectangle 47"/>
            <p:cNvSpPr>
              <a:spLocks noChangeArrowheads="1"/>
            </p:cNvSpPr>
            <p:nvPr/>
          </p:nvSpPr>
          <p:spPr bwMode="auto">
            <a:xfrm>
              <a:off x="4618371" y="2305408"/>
              <a:ext cx="255178" cy="223228"/>
            </a:xfrm>
            <a:prstGeom prst="rect">
              <a:avLst/>
            </a:prstGeom>
            <a:solidFill>
              <a:srgbClr val="00B0F0"/>
            </a:solidFill>
            <a:ln w="9525">
              <a:solidFill>
                <a:srgbClr val="EAEAEA"/>
              </a:solidFill>
              <a:miter lim="800000"/>
              <a:headEnd/>
              <a:tailEnd/>
            </a:ln>
          </p:spPr>
          <p:txBody>
            <a:bodyPr/>
            <a:lstStyle/>
            <a:p>
              <a:endParaRPr lang="fr-FR" sz="1400"/>
            </a:p>
          </p:txBody>
        </p:sp>
        <p:sp>
          <p:nvSpPr>
            <p:cNvPr id="105" name="Rectangle 70"/>
            <p:cNvSpPr>
              <a:spLocks noChangeArrowheads="1"/>
            </p:cNvSpPr>
            <p:nvPr/>
          </p:nvSpPr>
          <p:spPr bwMode="auto">
            <a:xfrm>
              <a:off x="4952955" y="1979395"/>
              <a:ext cx="2943113" cy="215444"/>
            </a:xfrm>
            <a:prstGeom prst="rect">
              <a:avLst/>
            </a:prstGeom>
            <a:noFill/>
            <a:ln w="9525">
              <a:noFill/>
              <a:miter lim="800000"/>
              <a:headEnd/>
              <a:tailEnd/>
            </a:ln>
          </p:spPr>
          <p:txBody>
            <a:bodyPr wrap="none" lIns="0" tIns="0" rIns="0" bIns="0">
              <a:spAutoFit/>
            </a:bodyPr>
            <a:lstStyle/>
            <a:p>
              <a:r>
                <a:rPr lang="fr-FR" sz="1400" b="1" dirty="0">
                  <a:ea typeface="ＭＳ Ｐゴシック" pitchFamily="34" charset="-128"/>
                </a:rPr>
                <a:t>Analyse sans prise en compte IMC</a:t>
              </a:r>
              <a:endParaRPr lang="fr-FR" sz="1400" dirty="0">
                <a:latin typeface="Times New Roman" pitchFamily="18" charset="0"/>
                <a:ea typeface="ＭＳ Ｐゴシック" pitchFamily="34" charset="-128"/>
              </a:endParaRPr>
            </a:p>
          </p:txBody>
        </p:sp>
        <p:sp>
          <p:nvSpPr>
            <p:cNvPr id="106" name="Rectangle 70"/>
            <p:cNvSpPr>
              <a:spLocks noChangeArrowheads="1"/>
            </p:cNvSpPr>
            <p:nvPr/>
          </p:nvSpPr>
          <p:spPr bwMode="auto">
            <a:xfrm>
              <a:off x="4952955" y="2306462"/>
              <a:ext cx="2933495" cy="215444"/>
            </a:xfrm>
            <a:prstGeom prst="rect">
              <a:avLst/>
            </a:prstGeom>
            <a:noFill/>
            <a:ln w="9525">
              <a:noFill/>
              <a:miter lim="800000"/>
              <a:headEnd/>
              <a:tailEnd/>
            </a:ln>
          </p:spPr>
          <p:txBody>
            <a:bodyPr wrap="none" lIns="0" tIns="0" rIns="0" bIns="0">
              <a:spAutoFit/>
            </a:bodyPr>
            <a:lstStyle/>
            <a:p>
              <a:r>
                <a:rPr lang="fr-FR" sz="1400" b="1" dirty="0">
                  <a:ea typeface="ＭＳ Ｐゴシック" pitchFamily="34" charset="-128"/>
                </a:rPr>
                <a:t>Analyse avec prise en compte IMC</a:t>
              </a:r>
              <a:endParaRPr lang="fr-FR" sz="1400" dirty="0">
                <a:latin typeface="Times New Roman" pitchFamily="18" charset="0"/>
                <a:ea typeface="ＭＳ Ｐゴシック" pitchFamily="34" charset="-128"/>
              </a:endParaRPr>
            </a:p>
          </p:txBody>
        </p:sp>
        <p:sp>
          <p:nvSpPr>
            <p:cNvPr id="107" name="Rectangle 77"/>
            <p:cNvSpPr>
              <a:spLocks noChangeArrowheads="1"/>
            </p:cNvSpPr>
            <p:nvPr/>
          </p:nvSpPr>
          <p:spPr bwMode="auto">
            <a:xfrm>
              <a:off x="1888006" y="5373985"/>
              <a:ext cx="984244"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Cholestérol</a:t>
              </a:r>
            </a:p>
          </p:txBody>
        </p:sp>
        <p:sp>
          <p:nvSpPr>
            <p:cNvPr id="108" name="Rectangle 78"/>
            <p:cNvSpPr>
              <a:spLocks noChangeArrowheads="1"/>
            </p:cNvSpPr>
            <p:nvPr/>
          </p:nvSpPr>
          <p:spPr bwMode="auto">
            <a:xfrm>
              <a:off x="3775666" y="5373985"/>
              <a:ext cx="646011"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Diabète</a:t>
              </a:r>
              <a:endParaRPr lang="fr-FR" sz="1400" b="1" dirty="0">
                <a:latin typeface="Times New Roman" pitchFamily="18" charset="0"/>
                <a:ea typeface="ＭＳ Ｐゴシック" pitchFamily="34" charset="-128"/>
              </a:endParaRPr>
            </a:p>
          </p:txBody>
        </p:sp>
        <p:sp>
          <p:nvSpPr>
            <p:cNvPr id="109" name="Rectangle 79"/>
            <p:cNvSpPr>
              <a:spLocks noChangeArrowheads="1"/>
            </p:cNvSpPr>
            <p:nvPr/>
          </p:nvSpPr>
          <p:spPr bwMode="auto">
            <a:xfrm>
              <a:off x="5681282" y="5373985"/>
              <a:ext cx="359073"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CD4</a:t>
              </a:r>
              <a:endParaRPr lang="fr-FR" sz="1400" b="1" dirty="0">
                <a:latin typeface="Times New Roman" pitchFamily="18" charset="0"/>
                <a:ea typeface="ＭＳ Ｐゴシック" pitchFamily="34" charset="-128"/>
              </a:endParaRPr>
            </a:p>
          </p:txBody>
        </p:sp>
        <p:sp>
          <p:nvSpPr>
            <p:cNvPr id="110" name="Rectangle 80"/>
            <p:cNvSpPr>
              <a:spLocks noChangeArrowheads="1"/>
            </p:cNvSpPr>
            <p:nvPr/>
          </p:nvSpPr>
          <p:spPr bwMode="auto">
            <a:xfrm>
              <a:off x="7423366" y="5373985"/>
              <a:ext cx="378309"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Sida</a:t>
              </a:r>
              <a:endParaRPr lang="fr-FR" sz="1400" b="1" dirty="0">
                <a:latin typeface="Times New Roman" pitchFamily="18" charset="0"/>
                <a:ea typeface="ＭＳ Ｐゴシック" pitchFamily="34" charset="-128"/>
              </a:endParaRPr>
            </a:p>
          </p:txBody>
        </p:sp>
        <p:sp>
          <p:nvSpPr>
            <p:cNvPr id="111" name="Rectangle 76"/>
            <p:cNvSpPr>
              <a:spLocks noChangeArrowheads="1"/>
            </p:cNvSpPr>
            <p:nvPr/>
          </p:nvSpPr>
          <p:spPr bwMode="auto">
            <a:xfrm>
              <a:off x="693618" y="1312191"/>
              <a:ext cx="160300" cy="215444"/>
            </a:xfrm>
            <a:prstGeom prst="rect">
              <a:avLst/>
            </a:prstGeom>
            <a:noFill/>
            <a:ln w="9525">
              <a:noFill/>
              <a:miter lim="800000"/>
              <a:headEnd/>
              <a:tailEnd/>
            </a:ln>
          </p:spPr>
          <p:txBody>
            <a:bodyPr wrap="none" lIns="0" tIns="0" rIns="0" bIns="0">
              <a:spAutoFit/>
            </a:bodyPr>
            <a:lstStyle/>
            <a:p>
              <a:pPr algn="r"/>
              <a:r>
                <a:rPr lang="fr-FR" sz="1400" dirty="0">
                  <a:ea typeface="ＭＳ Ｐゴシック" pitchFamily="34" charset="-128"/>
                </a:rPr>
                <a:t>%</a:t>
              </a:r>
              <a:endParaRPr lang="fr-FR" sz="1400" dirty="0">
                <a:latin typeface="Times New Roman" pitchFamily="18" charset="0"/>
                <a:ea typeface="ＭＳ Ｐゴシック" pitchFamily="34" charset="-128"/>
              </a:endParaRPr>
            </a:p>
          </p:txBody>
        </p:sp>
        <p:sp>
          <p:nvSpPr>
            <p:cNvPr id="25" name="Line 59"/>
            <p:cNvSpPr>
              <a:spLocks noChangeShapeType="1"/>
            </p:cNvSpPr>
            <p:nvPr/>
          </p:nvSpPr>
          <p:spPr bwMode="auto">
            <a:xfrm>
              <a:off x="775461" y="5298651"/>
              <a:ext cx="8148047" cy="0"/>
            </a:xfrm>
            <a:prstGeom prst="line">
              <a:avLst/>
            </a:prstGeom>
            <a:noFill/>
            <a:ln w="9525">
              <a:solidFill>
                <a:schemeClr val="tx1"/>
              </a:solidFill>
              <a:round/>
              <a:headEnd/>
              <a:tailEnd/>
            </a:ln>
          </p:spPr>
          <p:txBody>
            <a:bodyPr/>
            <a:lstStyle/>
            <a:p>
              <a:endParaRPr lang="fr-FR" sz="1400"/>
            </a:p>
          </p:txBody>
        </p:sp>
      </p:grpSp>
      <p:sp>
        <p:nvSpPr>
          <p:cNvPr id="82" name="ZoneTexte 81"/>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177</a:t>
            </a:r>
          </a:p>
        </p:txBody>
      </p:sp>
    </p:spTree>
    <p:extLst>
      <p:ext uri="{BB962C8B-B14F-4D97-AF65-F5344CB8AC3E}">
        <p14:creationId xmlns:p14="http://schemas.microsoft.com/office/powerpoint/2010/main" val="30256995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Facteurs de risque modifiables pour la prévention de la morbidité chez les patients VIH </a:t>
            </a:r>
          </a:p>
        </p:txBody>
      </p:sp>
      <p:graphicFrame>
        <p:nvGraphicFramePr>
          <p:cNvPr id="5" name="Espace réservé du contenu 4"/>
          <p:cNvGraphicFramePr>
            <a:graphicFrameLocks noGrp="1"/>
          </p:cNvGraphicFramePr>
          <p:nvPr>
            <p:ph idx="1"/>
            <p:extLst/>
          </p:nvPr>
        </p:nvGraphicFramePr>
        <p:xfrm>
          <a:off x="405885" y="2061651"/>
          <a:ext cx="8380310" cy="3087293"/>
        </p:xfrm>
        <a:graphic>
          <a:graphicData uri="http://schemas.openxmlformats.org/drawingml/2006/table">
            <a:tbl>
              <a:tblPr firstRow="1" bandRow="1">
                <a:tableStyleId>{5C22544A-7EE6-4342-B048-85BDC9FD1C3A}</a:tableStyleId>
              </a:tblPr>
              <a:tblGrid>
                <a:gridCol w="2228458">
                  <a:extLst>
                    <a:ext uri="{9D8B030D-6E8A-4147-A177-3AD203B41FA5}">
                      <a16:colId xmlns:a16="http://schemas.microsoft.com/office/drawing/2014/main" xmlns="" val="20000"/>
                    </a:ext>
                  </a:extLst>
                </a:gridCol>
                <a:gridCol w="3358415">
                  <a:extLst>
                    <a:ext uri="{9D8B030D-6E8A-4147-A177-3AD203B41FA5}">
                      <a16:colId xmlns:a16="http://schemas.microsoft.com/office/drawing/2014/main" xmlns="" val="20001"/>
                    </a:ext>
                  </a:extLst>
                </a:gridCol>
                <a:gridCol w="2793437">
                  <a:extLst>
                    <a:ext uri="{9D8B030D-6E8A-4147-A177-3AD203B41FA5}">
                      <a16:colId xmlns:a16="http://schemas.microsoft.com/office/drawing/2014/main" xmlns="" val="20002"/>
                    </a:ext>
                  </a:extLst>
                </a:gridCol>
              </a:tblGrid>
              <a:tr h="335575">
                <a:tc>
                  <a:txBody>
                    <a:bodyPr/>
                    <a:lstStyle/>
                    <a:p>
                      <a:r>
                        <a:rPr lang="fr-FR" sz="1400" dirty="0">
                          <a:solidFill>
                            <a:srgbClr val="000066"/>
                          </a:solidFill>
                        </a:rPr>
                        <a:t>Morbidité</a:t>
                      </a:r>
                    </a:p>
                  </a:txBody>
                  <a:tcPr anchor="ctr"/>
                </a:tc>
                <a:tc>
                  <a:txBody>
                    <a:bodyPr/>
                    <a:lstStyle/>
                    <a:p>
                      <a:pPr algn="ctr"/>
                      <a:r>
                        <a:rPr lang="fr-FR" sz="1400" dirty="0">
                          <a:solidFill>
                            <a:srgbClr val="000066"/>
                          </a:solidFill>
                        </a:rPr>
                        <a:t>FDR traditionnels</a:t>
                      </a:r>
                    </a:p>
                  </a:txBody>
                  <a:tcPr anchor="ctr"/>
                </a:tc>
                <a:tc>
                  <a:txBody>
                    <a:bodyPr/>
                    <a:lstStyle/>
                    <a:p>
                      <a:pPr algn="ctr"/>
                      <a:r>
                        <a:rPr lang="fr-FR" sz="1400" dirty="0">
                          <a:solidFill>
                            <a:srgbClr val="000066"/>
                          </a:solidFill>
                        </a:rPr>
                        <a:t>FDR associés au VIH</a:t>
                      </a:r>
                    </a:p>
                  </a:txBody>
                  <a:tcPr anchor="ctr"/>
                </a:tc>
                <a:extLst>
                  <a:ext uri="{0D108BD9-81ED-4DB2-BD59-A6C34878D82A}">
                    <a16:rowId xmlns:a16="http://schemas.microsoft.com/office/drawing/2014/main" xmlns="" val="10000"/>
                  </a:ext>
                </a:extLst>
              </a:tr>
              <a:tr h="805381">
                <a:tc>
                  <a:txBody>
                    <a:bodyPr/>
                    <a:lstStyle/>
                    <a:p>
                      <a:r>
                        <a:rPr lang="fr-FR" sz="1400" dirty="0">
                          <a:solidFill>
                            <a:srgbClr val="000066"/>
                          </a:solidFill>
                        </a:rPr>
                        <a:t>Cancer </a:t>
                      </a:r>
                      <a:r>
                        <a:rPr lang="fr-FR" sz="1400" i="1" baseline="30000" dirty="0">
                          <a:solidFill>
                            <a:srgbClr val="000066"/>
                          </a:solidFill>
                        </a:rPr>
                        <a:t>(1)</a:t>
                      </a:r>
                    </a:p>
                  </a:txBody>
                  <a:tcPr anchor="ctr"/>
                </a:tc>
                <a:tc>
                  <a:txBody>
                    <a:bodyPr/>
                    <a:lstStyle/>
                    <a:p>
                      <a:pPr algn="ctr"/>
                      <a:r>
                        <a:rPr lang="fr-FR" sz="1400" dirty="0">
                          <a:solidFill>
                            <a:srgbClr val="000066"/>
                          </a:solidFill>
                        </a:rPr>
                        <a:t>Tabagisme = 35 %</a:t>
                      </a:r>
                    </a:p>
                    <a:p>
                      <a:pPr algn="ctr"/>
                      <a:r>
                        <a:rPr lang="fr-FR" sz="1400" dirty="0">
                          <a:solidFill>
                            <a:srgbClr val="000066"/>
                          </a:solidFill>
                        </a:rPr>
                        <a:t>(26 % après exclusion</a:t>
                      </a:r>
                      <a:r>
                        <a:rPr lang="fr-FR" sz="1400" baseline="0" dirty="0">
                          <a:solidFill>
                            <a:srgbClr val="000066"/>
                          </a:solidFill>
                        </a:rPr>
                        <a:t> </a:t>
                      </a:r>
                      <a:br>
                        <a:rPr lang="fr-FR" sz="1400" baseline="0" dirty="0">
                          <a:solidFill>
                            <a:srgbClr val="000066"/>
                          </a:solidFill>
                        </a:rPr>
                      </a:br>
                      <a:r>
                        <a:rPr lang="fr-FR" sz="1400" baseline="0" dirty="0">
                          <a:solidFill>
                            <a:srgbClr val="000066"/>
                          </a:solidFill>
                        </a:rPr>
                        <a:t>des cancers du poumon)</a:t>
                      </a:r>
                      <a:endParaRPr lang="fr-FR" sz="1400" dirty="0">
                        <a:solidFill>
                          <a:srgbClr val="000066"/>
                        </a:solidFill>
                      </a:endParaRPr>
                    </a:p>
                  </a:txBody>
                  <a:tcPr anchor="ctr"/>
                </a:tc>
                <a:tc>
                  <a:txBody>
                    <a:bodyPr/>
                    <a:lstStyle/>
                    <a:p>
                      <a:pPr algn="ctr"/>
                      <a:r>
                        <a:rPr lang="fr-FR" sz="1400" dirty="0">
                          <a:solidFill>
                            <a:srgbClr val="000066"/>
                          </a:solidFill>
                        </a:rPr>
                        <a:t>Sida = 10 %</a:t>
                      </a:r>
                    </a:p>
                    <a:p>
                      <a:pPr algn="ctr"/>
                      <a:r>
                        <a:rPr lang="fr-FR" sz="1400" dirty="0">
                          <a:solidFill>
                            <a:srgbClr val="000066"/>
                          </a:solidFill>
                        </a:rPr>
                        <a:t>CD4 </a:t>
                      </a:r>
                      <a:r>
                        <a:rPr lang="fr-FR" sz="1400" baseline="0" dirty="0">
                          <a:solidFill>
                            <a:srgbClr val="000066"/>
                          </a:solidFill>
                        </a:rPr>
                        <a:t>&lt; 200/mm</a:t>
                      </a:r>
                      <a:r>
                        <a:rPr lang="fr-FR" sz="1400" baseline="30000" dirty="0">
                          <a:solidFill>
                            <a:srgbClr val="000066"/>
                          </a:solidFill>
                        </a:rPr>
                        <a:t>3</a:t>
                      </a:r>
                      <a:r>
                        <a:rPr lang="fr-FR" sz="1400" dirty="0">
                          <a:solidFill>
                            <a:srgbClr val="000066"/>
                          </a:solidFill>
                        </a:rPr>
                        <a:t>  = 4 %</a:t>
                      </a:r>
                    </a:p>
                  </a:txBody>
                  <a:tcPr anchor="ctr"/>
                </a:tc>
                <a:extLst>
                  <a:ext uri="{0D108BD9-81ED-4DB2-BD59-A6C34878D82A}">
                    <a16:rowId xmlns:a16="http://schemas.microsoft.com/office/drawing/2014/main" xmlns="" val="10001"/>
                  </a:ext>
                </a:extLst>
              </a:tr>
              <a:tr h="570478">
                <a:tc>
                  <a:txBody>
                    <a:bodyPr/>
                    <a:lstStyle/>
                    <a:p>
                      <a:r>
                        <a:rPr lang="fr-FR" sz="1400" dirty="0">
                          <a:solidFill>
                            <a:srgbClr val="000066"/>
                          </a:solidFill>
                        </a:rPr>
                        <a:t>Insuffisance rénale chronique terminale </a:t>
                      </a:r>
                      <a:r>
                        <a:rPr lang="fr-FR" sz="1400" i="1" baseline="30000" dirty="0">
                          <a:solidFill>
                            <a:srgbClr val="000066"/>
                          </a:solidFill>
                        </a:rPr>
                        <a:t>(2)</a:t>
                      </a:r>
                    </a:p>
                  </a:txBody>
                  <a:tcPr anchor="ctr"/>
                </a:tc>
                <a:tc>
                  <a:txBody>
                    <a:bodyPr/>
                    <a:lstStyle/>
                    <a:p>
                      <a:pPr algn="ctr"/>
                      <a:r>
                        <a:rPr lang="fr-FR" sz="1400" dirty="0">
                          <a:solidFill>
                            <a:srgbClr val="000066"/>
                          </a:solidFill>
                        </a:rPr>
                        <a:t>Hypercholestérolémie</a:t>
                      </a:r>
                      <a:r>
                        <a:rPr lang="fr-FR" sz="1400" baseline="0" dirty="0">
                          <a:solidFill>
                            <a:srgbClr val="000066"/>
                          </a:solidFill>
                        </a:rPr>
                        <a:t> = 22 %</a:t>
                      </a:r>
                      <a:endParaRPr lang="fr-FR" sz="1400" dirty="0">
                        <a:solidFill>
                          <a:srgbClr val="000066"/>
                        </a:solidFill>
                      </a:endParaRPr>
                    </a:p>
                  </a:txBody>
                  <a:tcPr anchor="ctr"/>
                </a:tc>
                <a:tc>
                  <a:txBody>
                    <a:bodyPr/>
                    <a:lstStyle/>
                    <a:p>
                      <a:pPr algn="ctr"/>
                      <a:r>
                        <a:rPr lang="fr-FR" sz="1400" dirty="0">
                          <a:solidFill>
                            <a:srgbClr val="000066"/>
                          </a:solidFill>
                        </a:rPr>
                        <a:t>CV détectable</a:t>
                      </a:r>
                      <a:r>
                        <a:rPr lang="fr-FR" sz="1400" baseline="0" dirty="0">
                          <a:solidFill>
                            <a:srgbClr val="000066"/>
                          </a:solidFill>
                        </a:rPr>
                        <a:t> = 20 %</a:t>
                      </a:r>
                    </a:p>
                    <a:p>
                      <a:pPr algn="ctr"/>
                      <a:r>
                        <a:rPr lang="fr-FR" sz="1400" baseline="0" dirty="0">
                          <a:solidFill>
                            <a:srgbClr val="000066"/>
                          </a:solidFill>
                        </a:rPr>
                        <a:t>Taux de CD4 bas = 17 %</a:t>
                      </a:r>
                      <a:endParaRPr lang="fr-FR" sz="1400" dirty="0">
                        <a:solidFill>
                          <a:srgbClr val="000066"/>
                        </a:solidFill>
                      </a:endParaRPr>
                    </a:p>
                  </a:txBody>
                  <a:tcPr anchor="ctr"/>
                </a:tc>
                <a:extLst>
                  <a:ext uri="{0D108BD9-81ED-4DB2-BD59-A6C34878D82A}">
                    <a16:rowId xmlns:a16="http://schemas.microsoft.com/office/drawing/2014/main" xmlns="" val="10002"/>
                  </a:ext>
                </a:extLst>
              </a:tr>
              <a:tr h="570478">
                <a:tc>
                  <a:txBody>
                    <a:bodyPr/>
                    <a:lstStyle/>
                    <a:p>
                      <a:r>
                        <a:rPr lang="fr-FR" sz="1400" dirty="0">
                          <a:solidFill>
                            <a:srgbClr val="000066"/>
                          </a:solidFill>
                        </a:rPr>
                        <a:t>Insuffisance hépatique </a:t>
                      </a:r>
                      <a:r>
                        <a:rPr lang="fr-FR" sz="1400" i="1" baseline="30000" dirty="0">
                          <a:solidFill>
                            <a:srgbClr val="000066"/>
                          </a:solidFill>
                        </a:rPr>
                        <a:t>(3)</a:t>
                      </a:r>
                    </a:p>
                  </a:txBody>
                  <a:tcPr anchor="ctr"/>
                </a:tc>
                <a:tc>
                  <a:txBody>
                    <a:bodyPr/>
                    <a:lstStyle/>
                    <a:p>
                      <a:pPr algn="ctr"/>
                      <a:r>
                        <a:rPr lang="fr-FR" sz="1400" dirty="0">
                          <a:solidFill>
                            <a:srgbClr val="000066"/>
                          </a:solidFill>
                        </a:rPr>
                        <a:t>Alcoolisme chronique = 33 %</a:t>
                      </a:r>
                    </a:p>
                    <a:p>
                      <a:pPr algn="ctr"/>
                      <a:r>
                        <a:rPr lang="fr-FR" sz="1400" dirty="0">
                          <a:solidFill>
                            <a:srgbClr val="000066"/>
                          </a:solidFill>
                        </a:rPr>
                        <a:t>Infection VHC = 31 %</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baseline="0" dirty="0">
                          <a:solidFill>
                            <a:srgbClr val="000066"/>
                          </a:solidFill>
                        </a:rPr>
                        <a:t>CD4 &lt; 200/mm</a:t>
                      </a:r>
                      <a:r>
                        <a:rPr lang="fr-FR" sz="1400" baseline="30000" dirty="0">
                          <a:solidFill>
                            <a:srgbClr val="000066"/>
                          </a:solidFill>
                        </a:rPr>
                        <a:t>3</a:t>
                      </a:r>
                      <a:r>
                        <a:rPr lang="fr-FR" sz="1400" baseline="0" dirty="0">
                          <a:solidFill>
                            <a:srgbClr val="000066"/>
                          </a:solidFill>
                        </a:rPr>
                        <a:t> = 25 %</a:t>
                      </a:r>
                      <a:endParaRPr lang="fr-FR" sz="1400" dirty="0">
                        <a:solidFill>
                          <a:srgbClr val="000066"/>
                        </a:solidFill>
                      </a:endParaRPr>
                    </a:p>
                    <a:p>
                      <a:pPr algn="ctr"/>
                      <a:endParaRPr lang="fr-FR" sz="1400" dirty="0">
                        <a:solidFill>
                          <a:srgbClr val="000066"/>
                        </a:solidFill>
                      </a:endParaRPr>
                    </a:p>
                  </a:txBody>
                  <a:tcPr anchor="ctr"/>
                </a:tc>
                <a:extLst>
                  <a:ext uri="{0D108BD9-81ED-4DB2-BD59-A6C34878D82A}">
                    <a16:rowId xmlns:a16="http://schemas.microsoft.com/office/drawing/2014/main" xmlns="" val="10003"/>
                  </a:ext>
                </a:extLst>
              </a:tr>
              <a:tr h="805381">
                <a:tc>
                  <a:txBody>
                    <a:bodyPr/>
                    <a:lstStyle/>
                    <a:p>
                      <a:r>
                        <a:rPr lang="fr-FR" sz="1400" dirty="0">
                          <a:solidFill>
                            <a:srgbClr val="000066"/>
                          </a:solidFill>
                        </a:rPr>
                        <a:t>Infarctus</a:t>
                      </a:r>
                      <a:r>
                        <a:rPr lang="fr-FR" sz="1400" baseline="0" dirty="0">
                          <a:solidFill>
                            <a:srgbClr val="000066"/>
                          </a:solidFill>
                        </a:rPr>
                        <a:t> du myocarde </a:t>
                      </a:r>
                      <a:r>
                        <a:rPr lang="fr-FR" sz="1400" i="1" baseline="30000" dirty="0">
                          <a:solidFill>
                            <a:srgbClr val="000066"/>
                          </a:solidFill>
                        </a:rPr>
                        <a:t>(4)</a:t>
                      </a:r>
                    </a:p>
                  </a:txBody>
                  <a:tcPr anchor="ctr"/>
                </a:tc>
                <a:tc>
                  <a:txBody>
                    <a:bodyPr/>
                    <a:lstStyle/>
                    <a:p>
                      <a:pPr algn="ctr"/>
                      <a:r>
                        <a:rPr lang="fr-FR" sz="1400" dirty="0">
                          <a:solidFill>
                            <a:srgbClr val="000066"/>
                          </a:solidFill>
                        </a:rPr>
                        <a:t>Hypercholestérolémie</a:t>
                      </a:r>
                      <a:r>
                        <a:rPr lang="fr-FR" sz="1400" baseline="0" dirty="0">
                          <a:solidFill>
                            <a:srgbClr val="000066"/>
                          </a:solidFill>
                        </a:rPr>
                        <a:t> = 43 %</a:t>
                      </a:r>
                      <a:br>
                        <a:rPr lang="fr-FR" sz="1400" baseline="0" dirty="0">
                          <a:solidFill>
                            <a:srgbClr val="000066"/>
                          </a:solidFill>
                        </a:rPr>
                      </a:br>
                      <a:r>
                        <a:rPr lang="fr-FR" sz="1400" baseline="0" dirty="0">
                          <a:solidFill>
                            <a:srgbClr val="000066"/>
                          </a:solidFill>
                        </a:rPr>
                        <a:t>Hypertension artérielle = 41 %</a:t>
                      </a:r>
                    </a:p>
                    <a:p>
                      <a:pPr algn="ctr"/>
                      <a:r>
                        <a:rPr lang="fr-FR" sz="1400" baseline="0" dirty="0">
                          <a:solidFill>
                            <a:srgbClr val="000066"/>
                          </a:solidFill>
                        </a:rPr>
                        <a:t>Tabagisme = 38 %</a:t>
                      </a:r>
                      <a:endParaRPr lang="fr-FR" sz="1400" dirty="0">
                        <a:solidFill>
                          <a:srgbClr val="000066"/>
                        </a:solidFill>
                      </a:endParaRPr>
                    </a:p>
                  </a:txBody>
                  <a:tcPr anchor="ctr"/>
                </a:tc>
                <a:tc>
                  <a:txBody>
                    <a:bodyPr/>
                    <a:lstStyle/>
                    <a:p>
                      <a:pPr algn="ctr"/>
                      <a:r>
                        <a:rPr lang="fr-FR" sz="1400" dirty="0">
                          <a:solidFill>
                            <a:srgbClr val="000066"/>
                          </a:solidFill>
                        </a:rPr>
                        <a:t>CD4 &lt;</a:t>
                      </a:r>
                      <a:r>
                        <a:rPr lang="fr-FR" sz="1400" baseline="0" dirty="0">
                          <a:solidFill>
                            <a:srgbClr val="000066"/>
                          </a:solidFill>
                        </a:rPr>
                        <a:t> 200/mm</a:t>
                      </a:r>
                      <a:r>
                        <a:rPr lang="fr-FR" sz="1400" baseline="30000" dirty="0">
                          <a:solidFill>
                            <a:srgbClr val="000066"/>
                          </a:solidFill>
                        </a:rPr>
                        <a:t>3</a:t>
                      </a:r>
                      <a:r>
                        <a:rPr lang="fr-FR" sz="1400" dirty="0">
                          <a:solidFill>
                            <a:srgbClr val="000066"/>
                          </a:solidFill>
                        </a:rPr>
                        <a:t> = 10 %</a:t>
                      </a:r>
                    </a:p>
                  </a:txBody>
                  <a:tcPr anchor="ctr"/>
                </a:tc>
                <a:extLst>
                  <a:ext uri="{0D108BD9-81ED-4DB2-BD59-A6C34878D82A}">
                    <a16:rowId xmlns:a16="http://schemas.microsoft.com/office/drawing/2014/main" xmlns="" val="10004"/>
                  </a:ext>
                </a:extLst>
              </a:tr>
            </a:tbl>
          </a:graphicData>
        </a:graphic>
      </p:graphicFrame>
      <p:sp>
        <p:nvSpPr>
          <p:cNvPr id="6" name="Text Box 2"/>
          <p:cNvSpPr txBox="1">
            <a:spLocks noChangeArrowheads="1"/>
          </p:cNvSpPr>
          <p:nvPr/>
        </p:nvSpPr>
        <p:spPr bwMode="auto">
          <a:xfrm>
            <a:off x="650954" y="1152567"/>
            <a:ext cx="8336898" cy="707886"/>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Part des facteurs de risque modifiables </a:t>
            </a:r>
            <a:br>
              <a:rPr lang="fr-FR" sz="2000" b="1" dirty="0">
                <a:solidFill>
                  <a:srgbClr val="0070C0"/>
                </a:solidFill>
                <a:latin typeface="Calibri" pitchFamily="34" charset="0"/>
                <a:ea typeface="ＭＳ Ｐゴシック" pitchFamily="34" charset="-128"/>
              </a:rPr>
            </a:br>
            <a:r>
              <a:rPr lang="fr-FR" sz="2000" b="1" dirty="0">
                <a:solidFill>
                  <a:srgbClr val="0070C0"/>
                </a:solidFill>
                <a:latin typeface="Calibri" pitchFamily="34" charset="0"/>
                <a:ea typeface="ＭＳ Ｐゴシック" pitchFamily="34" charset="-128"/>
              </a:rPr>
              <a:t>dans la survenue de différentes morbidités</a:t>
            </a:r>
          </a:p>
        </p:txBody>
      </p:sp>
      <p:sp>
        <p:nvSpPr>
          <p:cNvPr id="7" name="Text Box 3"/>
          <p:cNvSpPr txBox="1">
            <a:spLocks noChangeArrowheads="1"/>
          </p:cNvSpPr>
          <p:nvPr/>
        </p:nvSpPr>
        <p:spPr bwMode="auto">
          <a:xfrm>
            <a:off x="1" y="6586003"/>
            <a:ext cx="9158192" cy="261610"/>
          </a:xfrm>
          <a:prstGeom prst="rect">
            <a:avLst/>
          </a:prstGeom>
          <a:noFill/>
          <a:ln w="9525">
            <a:noFill/>
            <a:miter lim="800000"/>
            <a:headEnd/>
            <a:tailEnd/>
          </a:ln>
        </p:spPr>
        <p:txBody>
          <a:bodyPr wrap="square">
            <a:spAutoFit/>
          </a:bodyPr>
          <a:lstStyle/>
          <a:p>
            <a:pPr algn="r" eaLnBrk="0" hangingPunct="0"/>
            <a:r>
              <a:rPr lang="en-GB" sz="1100" i="1" dirty="0">
                <a:solidFill>
                  <a:srgbClr val="0070C0"/>
                </a:solidFill>
              </a:rPr>
              <a:t>     (1) </a:t>
            </a:r>
            <a:r>
              <a:rPr lang="en-GB" sz="1100" i="1" dirty="0" err="1">
                <a:solidFill>
                  <a:srgbClr val="0070C0"/>
                </a:solidFill>
              </a:rPr>
              <a:t>Althoff</a:t>
            </a:r>
            <a:r>
              <a:rPr lang="en-GB" sz="1100" i="1" dirty="0">
                <a:solidFill>
                  <a:srgbClr val="0070C0"/>
                </a:solidFill>
              </a:rPr>
              <a:t> KN, CROI 2015, Abs. 726 ; (2) </a:t>
            </a:r>
            <a:r>
              <a:rPr lang="en-GB" sz="1100" i="1" dirty="0" err="1">
                <a:solidFill>
                  <a:srgbClr val="0070C0"/>
                </a:solidFill>
              </a:rPr>
              <a:t>Althoff</a:t>
            </a:r>
            <a:r>
              <a:rPr lang="en-GB" sz="1100" i="1" dirty="0">
                <a:solidFill>
                  <a:srgbClr val="0070C0"/>
                </a:solidFill>
              </a:rPr>
              <a:t> KN, Non </a:t>
            </a:r>
            <a:r>
              <a:rPr lang="en-GB" sz="1100" i="1" dirty="0" err="1">
                <a:solidFill>
                  <a:srgbClr val="0070C0"/>
                </a:solidFill>
              </a:rPr>
              <a:t>publié</a:t>
            </a:r>
            <a:r>
              <a:rPr lang="en-GB" sz="1100" i="1" dirty="0">
                <a:solidFill>
                  <a:srgbClr val="0070C0"/>
                </a:solidFill>
              </a:rPr>
              <a:t> ; (3) </a:t>
            </a:r>
            <a:r>
              <a:rPr lang="en-GB" sz="1100" i="1" dirty="0" err="1">
                <a:solidFill>
                  <a:srgbClr val="0070C0"/>
                </a:solidFill>
              </a:rPr>
              <a:t>Althoff</a:t>
            </a:r>
            <a:r>
              <a:rPr lang="en-GB" sz="1100" i="1" dirty="0">
                <a:solidFill>
                  <a:srgbClr val="0070C0"/>
                </a:solidFill>
              </a:rPr>
              <a:t> KN, CROI 2016, Abs. 150 ; (4) </a:t>
            </a:r>
            <a:r>
              <a:rPr lang="en-GB" sz="1100" i="1" dirty="0" err="1">
                <a:solidFill>
                  <a:srgbClr val="0070C0"/>
                </a:solidFill>
              </a:rPr>
              <a:t>Althoff</a:t>
            </a:r>
            <a:r>
              <a:rPr lang="en-GB" sz="1100" i="1" dirty="0">
                <a:solidFill>
                  <a:srgbClr val="0070C0"/>
                </a:solidFill>
              </a:rPr>
              <a:t> KN, CROI 2017, Abs. 130</a:t>
            </a:r>
          </a:p>
        </p:txBody>
      </p:sp>
      <p:sp>
        <p:nvSpPr>
          <p:cNvPr id="8" name="Espace réservé du contenu 3"/>
          <p:cNvSpPr txBox="1">
            <a:spLocks/>
          </p:cNvSpPr>
          <p:nvPr/>
        </p:nvSpPr>
        <p:spPr bwMode="auto">
          <a:xfrm>
            <a:off x="431539" y="5305198"/>
            <a:ext cx="8507413" cy="95471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dirty="0"/>
              <a:t>Pour la prévention des maladies chroniques ou du cancer, le contrôle de l’infection VIH est important, mais la prise en compte des facteurs de risque traditionnels l’est plus encore</a:t>
            </a: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178</a:t>
            </a:r>
          </a:p>
        </p:txBody>
      </p:sp>
    </p:spTree>
    <p:extLst>
      <p:ext uri="{BB962C8B-B14F-4D97-AF65-F5344CB8AC3E}">
        <p14:creationId xmlns:p14="http://schemas.microsoft.com/office/powerpoint/2010/main" val="1504758261"/>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Trouble ventilatoire obstructif chez les fumeurs </a:t>
            </a:r>
            <a:br>
              <a:rPr lang="fr-FR" sz="2600" dirty="0"/>
            </a:br>
            <a:r>
              <a:rPr lang="fr-FR" sz="2600" dirty="0"/>
              <a:t>VIH de plus de 40 ans (1)</a:t>
            </a:r>
          </a:p>
        </p:txBody>
      </p:sp>
      <p:sp>
        <p:nvSpPr>
          <p:cNvPr id="4" name="Espace réservé du contenu 3"/>
          <p:cNvSpPr>
            <a:spLocks noGrp="1"/>
          </p:cNvSpPr>
          <p:nvPr>
            <p:ph idx="1"/>
          </p:nvPr>
        </p:nvSpPr>
        <p:spPr/>
        <p:txBody>
          <a:bodyPr/>
          <a:lstStyle/>
          <a:p>
            <a:pPr>
              <a:spcBef>
                <a:spcPts val="300"/>
              </a:spcBef>
            </a:pPr>
            <a:r>
              <a:rPr lang="fr-FR" sz="1800" b="1" dirty="0">
                <a:solidFill>
                  <a:srgbClr val="0070C0"/>
                </a:solidFill>
              </a:rPr>
              <a:t>Objectif : </a:t>
            </a:r>
            <a:r>
              <a:rPr lang="fr-FR" sz="1800" dirty="0"/>
              <a:t>comparer la prévalence d’un trouble ventilatoire obstructif dans une population de fumeurs VIH+ et dans une cohorte appariée de la population générale et déterminer si le statut VIH est un facteur indépendant de trouble obstructif</a:t>
            </a:r>
            <a:br>
              <a:rPr lang="fr-FR" sz="1800" dirty="0"/>
            </a:br>
            <a:endParaRPr lang="fr-FR" sz="1800" dirty="0"/>
          </a:p>
          <a:p>
            <a:pPr>
              <a:spcBef>
                <a:spcPts val="300"/>
              </a:spcBef>
            </a:pPr>
            <a:r>
              <a:rPr lang="fr-FR" sz="1800" b="1" dirty="0">
                <a:solidFill>
                  <a:srgbClr val="0070C0"/>
                </a:solidFill>
              </a:rPr>
              <a:t>Méthode </a:t>
            </a:r>
          </a:p>
          <a:p>
            <a:pPr lvl="1">
              <a:spcBef>
                <a:spcPts val="300"/>
              </a:spcBef>
            </a:pPr>
            <a:r>
              <a:rPr lang="fr-FR" sz="1800" dirty="0"/>
              <a:t>Recherche d’un trouble obstructif, par spirométrie sans bronchodilatateur, défini comme un rapport VEMS/CVF &lt; 0,70 et un VEMS &lt; 80 % </a:t>
            </a:r>
            <a:br>
              <a:rPr lang="fr-FR" sz="1800" dirty="0"/>
            </a:br>
            <a:r>
              <a:rPr lang="fr-FR" sz="1800" dirty="0"/>
              <a:t>de la valeur théorique, dans 2 populations</a:t>
            </a:r>
          </a:p>
          <a:p>
            <a:pPr lvl="1">
              <a:spcBef>
                <a:spcPts val="300"/>
              </a:spcBef>
            </a:pPr>
            <a:r>
              <a:rPr lang="fr-FR" sz="1800" dirty="0"/>
              <a:t>Population VIH+ issue de l’étude ANRS EP48 HIV-CHEST :</a:t>
            </a:r>
          </a:p>
          <a:p>
            <a:pPr lvl="2">
              <a:spcBef>
                <a:spcPts val="300"/>
              </a:spcBef>
            </a:pPr>
            <a:r>
              <a:rPr lang="fr-FR" sz="1600" dirty="0"/>
              <a:t>351 patients fumeurs ou anciens fumeurs (arrêt &lt; 3 ans), </a:t>
            </a:r>
            <a:br>
              <a:rPr lang="fr-FR" sz="1600" dirty="0"/>
            </a:br>
            <a:r>
              <a:rPr lang="fr-FR" sz="1600" u="sng" dirty="0"/>
              <a:t>&gt;</a:t>
            </a:r>
            <a:r>
              <a:rPr lang="fr-FR" sz="1600" dirty="0"/>
              <a:t> 20 paquets-année et âgés de 40 ans et plus </a:t>
            </a:r>
          </a:p>
          <a:p>
            <a:pPr lvl="1">
              <a:spcBef>
                <a:spcPts val="300"/>
              </a:spcBef>
            </a:pPr>
            <a:r>
              <a:rPr lang="fr-FR" sz="1800" dirty="0"/>
              <a:t>Population générale issue de la cohorte française CONSTANCES :</a:t>
            </a:r>
          </a:p>
          <a:p>
            <a:pPr lvl="2">
              <a:spcBef>
                <a:spcPts val="300"/>
              </a:spcBef>
            </a:pPr>
            <a:r>
              <a:rPr lang="fr-FR" sz="1600" dirty="0"/>
              <a:t>702 sujets appariés sur l’âge et le sexe</a:t>
            </a:r>
          </a:p>
          <a:p>
            <a:pPr lvl="1">
              <a:spcBef>
                <a:spcPts val="300"/>
              </a:spcBef>
            </a:pPr>
            <a:r>
              <a:rPr lang="fr-FR" sz="1800" dirty="0"/>
              <a:t>Recherche d’une association par régression logistique, ajustée sur âge, sexe, statut VIH, IMC, statut VHC, usage cannabis, tabac (paquet-années), sevrage tabagique</a:t>
            </a:r>
          </a:p>
          <a:p>
            <a:pPr lvl="1">
              <a:spcBef>
                <a:spcPts val="300"/>
              </a:spcBef>
            </a:pPr>
            <a:endParaRPr lang="fr-FR" sz="1800" dirty="0"/>
          </a:p>
        </p:txBody>
      </p:sp>
      <p:sp>
        <p:nvSpPr>
          <p:cNvPr id="6"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Makinson</a:t>
            </a:r>
            <a:r>
              <a:rPr lang="en-GB" sz="1200" i="1" dirty="0">
                <a:solidFill>
                  <a:srgbClr val="0070C0"/>
                </a:solidFill>
              </a:rPr>
              <a:t> A, CROI 2017, Abs. 654</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179</a:t>
            </a:r>
          </a:p>
        </p:txBody>
      </p:sp>
    </p:spTree>
    <p:extLst>
      <p:ext uri="{BB962C8B-B14F-4D97-AF65-F5344CB8AC3E}">
        <p14:creationId xmlns:p14="http://schemas.microsoft.com/office/powerpoint/2010/main" val="45220712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Trouble ventilatoire obstructif chez les fumeurs </a:t>
            </a:r>
            <a:br>
              <a:rPr lang="fr-FR" sz="2600" dirty="0"/>
            </a:br>
            <a:r>
              <a:rPr lang="fr-FR" sz="2600" dirty="0"/>
              <a:t>VIH de plus de 40 ans (2)</a:t>
            </a:r>
          </a:p>
        </p:txBody>
      </p:sp>
      <p:sp>
        <p:nvSpPr>
          <p:cNvPr id="4" name="Espace réservé du contenu 3"/>
          <p:cNvSpPr>
            <a:spLocks noGrp="1"/>
          </p:cNvSpPr>
          <p:nvPr>
            <p:ph idx="1"/>
          </p:nvPr>
        </p:nvSpPr>
        <p:spPr>
          <a:xfrm>
            <a:off x="1969304" y="1153849"/>
            <a:ext cx="3916870" cy="462978"/>
          </a:xfrm>
        </p:spPr>
        <p:txBody>
          <a:bodyPr/>
          <a:lstStyle/>
          <a:p>
            <a:pPr marL="0" indent="0">
              <a:spcBef>
                <a:spcPts val="600"/>
              </a:spcBef>
              <a:buNone/>
            </a:pPr>
            <a:r>
              <a:rPr lang="fr-FR" sz="1800" b="1" dirty="0">
                <a:solidFill>
                  <a:srgbClr val="0070C0"/>
                </a:solidFill>
                <a:latin typeface="Calibri"/>
                <a:cs typeface="Calibri"/>
              </a:rPr>
              <a:t>Caractéristiques des 2 populations</a:t>
            </a:r>
          </a:p>
          <a:p>
            <a:pPr marL="457200" lvl="1" indent="0">
              <a:spcBef>
                <a:spcPts val="600"/>
              </a:spcBef>
              <a:buNone/>
            </a:pPr>
            <a:endParaRPr lang="fr-FR" sz="1800" b="1" dirty="0">
              <a:solidFill>
                <a:srgbClr val="0070C0"/>
              </a:solidFill>
              <a:latin typeface="Calibri"/>
              <a:cs typeface="Calibri"/>
            </a:endParaRPr>
          </a:p>
        </p:txBody>
      </p:sp>
      <p:sp>
        <p:nvSpPr>
          <p:cNvPr id="6" name="Espace réservé du contenu 3"/>
          <p:cNvSpPr txBox="1">
            <a:spLocks/>
          </p:cNvSpPr>
          <p:nvPr/>
        </p:nvSpPr>
        <p:spPr bwMode="auto">
          <a:xfrm>
            <a:off x="306058" y="4287347"/>
            <a:ext cx="8680705" cy="5998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spcBef>
                <a:spcPts val="600"/>
              </a:spcBef>
            </a:pPr>
            <a:r>
              <a:rPr lang="fr-FR" sz="1800" b="1" kern="0" dirty="0"/>
              <a:t>Prévalence trouble obstructif </a:t>
            </a:r>
            <a:r>
              <a:rPr lang="fr-FR" sz="1800" kern="0" dirty="0"/>
              <a:t>(VEMS/</a:t>
            </a:r>
            <a:r>
              <a:rPr lang="en-US" sz="1800" kern="0" dirty="0"/>
              <a:t>CVF &lt; 0,70 et VEMS &lt; 80 % </a:t>
            </a:r>
            <a:r>
              <a:rPr lang="fr-FR" sz="1800" kern="0" dirty="0"/>
              <a:t>théorique</a:t>
            </a:r>
            <a:r>
              <a:rPr lang="en-US" sz="1800" kern="0" dirty="0"/>
              <a:t>) :</a:t>
            </a:r>
            <a:br>
              <a:rPr lang="en-US" sz="1800" kern="0" dirty="0"/>
            </a:br>
            <a:r>
              <a:rPr lang="en-US" sz="1800" b="1" kern="0" dirty="0"/>
              <a:t>19 % </a:t>
            </a:r>
            <a:r>
              <a:rPr lang="en-US" sz="1800" kern="0" dirty="0"/>
              <a:t>(VIH+, n = 68) vs </a:t>
            </a:r>
            <a:r>
              <a:rPr lang="en-US" sz="1800" b="1" kern="0" dirty="0"/>
              <a:t>9 % </a:t>
            </a:r>
            <a:r>
              <a:rPr lang="en-US" sz="1800" kern="0" dirty="0"/>
              <a:t>(VIH-, n = 60)</a:t>
            </a:r>
          </a:p>
          <a:p>
            <a:pPr lvl="1">
              <a:spcBef>
                <a:spcPts val="600"/>
              </a:spcBef>
            </a:pPr>
            <a:endParaRPr lang="fr-FR" sz="1800" kern="0" dirty="0"/>
          </a:p>
        </p:txBody>
      </p:sp>
      <p:graphicFrame>
        <p:nvGraphicFramePr>
          <p:cNvPr id="2" name="Tableau 1"/>
          <p:cNvGraphicFramePr>
            <a:graphicFrameLocks noGrp="1"/>
          </p:cNvGraphicFramePr>
          <p:nvPr>
            <p:extLst/>
          </p:nvPr>
        </p:nvGraphicFramePr>
        <p:xfrm>
          <a:off x="380170" y="1512788"/>
          <a:ext cx="6614556" cy="2743200"/>
        </p:xfrm>
        <a:graphic>
          <a:graphicData uri="http://schemas.openxmlformats.org/drawingml/2006/table">
            <a:tbl>
              <a:tblPr firstRow="1" bandRow="1">
                <a:tableStyleId>{5C22544A-7EE6-4342-B048-85BDC9FD1C3A}</a:tableStyleId>
              </a:tblPr>
              <a:tblGrid>
                <a:gridCol w="2766949">
                  <a:extLst>
                    <a:ext uri="{9D8B030D-6E8A-4147-A177-3AD203B41FA5}">
                      <a16:colId xmlns:a16="http://schemas.microsoft.com/office/drawing/2014/main" xmlns="" val="4036163738"/>
                    </a:ext>
                  </a:extLst>
                </a:gridCol>
                <a:gridCol w="1745673">
                  <a:extLst>
                    <a:ext uri="{9D8B030D-6E8A-4147-A177-3AD203B41FA5}">
                      <a16:colId xmlns:a16="http://schemas.microsoft.com/office/drawing/2014/main" xmlns="" val="2380121279"/>
                    </a:ext>
                  </a:extLst>
                </a:gridCol>
                <a:gridCol w="2101934">
                  <a:extLst>
                    <a:ext uri="{9D8B030D-6E8A-4147-A177-3AD203B41FA5}">
                      <a16:colId xmlns:a16="http://schemas.microsoft.com/office/drawing/2014/main" xmlns="" val="4148304945"/>
                    </a:ext>
                  </a:extLst>
                </a:gridCol>
              </a:tblGrid>
              <a:tr h="230879">
                <a:tc>
                  <a:txBody>
                    <a:bodyPr/>
                    <a:lstStyle/>
                    <a:p>
                      <a:endParaRPr lang="fr-FR" sz="1400" dirty="0">
                        <a:solidFill>
                          <a:srgbClr val="000066"/>
                        </a:solidFill>
                      </a:endParaRPr>
                    </a:p>
                  </a:txBody>
                  <a:tcPr anchor="ctr"/>
                </a:tc>
                <a:tc>
                  <a:txBody>
                    <a:bodyPr/>
                    <a:lstStyle/>
                    <a:p>
                      <a:pPr algn="ctr"/>
                      <a:r>
                        <a:rPr lang="fr-FR" sz="1400" dirty="0">
                          <a:solidFill>
                            <a:srgbClr val="000066"/>
                          </a:solidFill>
                        </a:rPr>
                        <a:t>VIH+* (n = 351)</a:t>
                      </a:r>
                    </a:p>
                  </a:txBody>
                  <a:tcPr anchor="ctr"/>
                </a:tc>
                <a:tc>
                  <a:txBody>
                    <a:bodyPr/>
                    <a:lstStyle/>
                    <a:p>
                      <a:pPr algn="ctr"/>
                      <a:r>
                        <a:rPr lang="fr-FR" sz="1400" dirty="0">
                          <a:solidFill>
                            <a:srgbClr val="000066"/>
                          </a:solidFill>
                        </a:rPr>
                        <a:t>VIH- (n = 702)</a:t>
                      </a:r>
                    </a:p>
                  </a:txBody>
                  <a:tcPr anchor="ctr"/>
                </a:tc>
                <a:extLst>
                  <a:ext uri="{0D108BD9-81ED-4DB2-BD59-A6C34878D82A}">
                    <a16:rowId xmlns:a16="http://schemas.microsoft.com/office/drawing/2014/main" xmlns="" val="2592398077"/>
                  </a:ext>
                </a:extLst>
              </a:tr>
              <a:tr h="230879">
                <a:tc>
                  <a:txBody>
                    <a:bodyPr/>
                    <a:lstStyle/>
                    <a:p>
                      <a:r>
                        <a:rPr lang="fr-FR" sz="1400" dirty="0">
                          <a:solidFill>
                            <a:srgbClr val="000066"/>
                          </a:solidFill>
                        </a:rPr>
                        <a:t>Population</a:t>
                      </a:r>
                    </a:p>
                  </a:txBody>
                  <a:tcPr anchor="ctr"/>
                </a:tc>
                <a:tc>
                  <a:txBody>
                    <a:bodyPr/>
                    <a:lstStyle/>
                    <a:p>
                      <a:pPr algn="ctr"/>
                      <a:r>
                        <a:rPr lang="fr-FR" sz="1400" dirty="0">
                          <a:solidFill>
                            <a:srgbClr val="000066"/>
                          </a:solidFill>
                        </a:rPr>
                        <a:t>Etude HIV-CHEST</a:t>
                      </a:r>
                    </a:p>
                  </a:txBody>
                  <a:tcPr anchor="ctr"/>
                </a:tc>
                <a:tc>
                  <a:txBody>
                    <a:bodyPr/>
                    <a:lstStyle/>
                    <a:p>
                      <a:pPr algn="ctr"/>
                      <a:r>
                        <a:rPr lang="fr-FR" sz="1400" dirty="0">
                          <a:solidFill>
                            <a:srgbClr val="000066"/>
                          </a:solidFill>
                        </a:rPr>
                        <a:t>Cohorte CONSTANCES</a:t>
                      </a:r>
                    </a:p>
                  </a:txBody>
                  <a:tcPr anchor="ctr"/>
                </a:tc>
                <a:extLst>
                  <a:ext uri="{0D108BD9-81ED-4DB2-BD59-A6C34878D82A}">
                    <a16:rowId xmlns:a16="http://schemas.microsoft.com/office/drawing/2014/main" xmlns="" val="2141252388"/>
                  </a:ext>
                </a:extLst>
              </a:tr>
              <a:tr h="230879">
                <a:tc>
                  <a:txBody>
                    <a:bodyPr/>
                    <a:lstStyle/>
                    <a:p>
                      <a:r>
                        <a:rPr lang="fr-FR" sz="1400" dirty="0">
                          <a:solidFill>
                            <a:srgbClr val="000066"/>
                          </a:solidFill>
                        </a:rPr>
                        <a:t>Age (années), médiane [IQR])</a:t>
                      </a:r>
                    </a:p>
                  </a:txBody>
                  <a:tcPr anchor="ctr"/>
                </a:tc>
                <a:tc>
                  <a:txBody>
                    <a:bodyPr/>
                    <a:lstStyle/>
                    <a:p>
                      <a:pPr algn="ctr"/>
                      <a:r>
                        <a:rPr lang="fr-FR" sz="1400" dirty="0">
                          <a:solidFill>
                            <a:srgbClr val="000066"/>
                          </a:solidFill>
                        </a:rPr>
                        <a:t>50 (46 - 54)</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50 (46 - 54)</a:t>
                      </a:r>
                    </a:p>
                  </a:txBody>
                  <a:tcPr anchor="ctr"/>
                </a:tc>
                <a:extLst>
                  <a:ext uri="{0D108BD9-81ED-4DB2-BD59-A6C34878D82A}">
                    <a16:rowId xmlns:a16="http://schemas.microsoft.com/office/drawing/2014/main" xmlns="" val="2738249657"/>
                  </a:ext>
                </a:extLst>
              </a:tr>
              <a:tr h="230879">
                <a:tc>
                  <a:txBody>
                    <a:bodyPr/>
                    <a:lstStyle/>
                    <a:p>
                      <a:r>
                        <a:rPr lang="fr-FR" sz="1400" dirty="0">
                          <a:solidFill>
                            <a:srgbClr val="000066"/>
                          </a:solidFill>
                        </a:rPr>
                        <a:t>Femmes, %</a:t>
                      </a:r>
                    </a:p>
                  </a:txBody>
                  <a:tcPr anchor="ctr"/>
                </a:tc>
                <a:tc>
                  <a:txBody>
                    <a:bodyPr/>
                    <a:lstStyle/>
                    <a:p>
                      <a:pPr algn="ctr"/>
                      <a:r>
                        <a:rPr lang="fr-FR" sz="1400" dirty="0">
                          <a:solidFill>
                            <a:srgbClr val="000066"/>
                          </a:solidFill>
                        </a:rPr>
                        <a:t>17 %</a:t>
                      </a:r>
                    </a:p>
                  </a:txBody>
                  <a:tcPr anchor="ctr"/>
                </a:tc>
                <a:tc>
                  <a:txBody>
                    <a:bodyPr/>
                    <a:lstStyle/>
                    <a:p>
                      <a:pPr algn="ctr"/>
                      <a:r>
                        <a:rPr lang="fr-FR" sz="1400" dirty="0">
                          <a:solidFill>
                            <a:srgbClr val="000066"/>
                          </a:solidFill>
                        </a:rPr>
                        <a:t>17 %</a:t>
                      </a:r>
                    </a:p>
                  </a:txBody>
                  <a:tcPr anchor="ctr"/>
                </a:tc>
                <a:extLst>
                  <a:ext uri="{0D108BD9-81ED-4DB2-BD59-A6C34878D82A}">
                    <a16:rowId xmlns:a16="http://schemas.microsoft.com/office/drawing/2014/main" xmlns="" val="4048924937"/>
                  </a:ext>
                </a:extLst>
              </a:tr>
              <a:tr h="230879">
                <a:tc>
                  <a:txBody>
                    <a:bodyPr/>
                    <a:lstStyle/>
                    <a:p>
                      <a:r>
                        <a:rPr lang="fr-FR" sz="1400" dirty="0">
                          <a:solidFill>
                            <a:srgbClr val="000066"/>
                          </a:solidFill>
                        </a:rPr>
                        <a:t>IMC, médiane (IQR)</a:t>
                      </a:r>
                    </a:p>
                  </a:txBody>
                  <a:tcPr anchor="ctr"/>
                </a:tc>
                <a:tc>
                  <a:txBody>
                    <a:bodyPr/>
                    <a:lstStyle/>
                    <a:p>
                      <a:pPr algn="ctr"/>
                      <a:r>
                        <a:rPr lang="fr-FR" sz="1400" dirty="0">
                          <a:solidFill>
                            <a:srgbClr val="000066"/>
                          </a:solidFill>
                        </a:rPr>
                        <a:t>23 (20 - 25)</a:t>
                      </a:r>
                    </a:p>
                  </a:txBody>
                  <a:tcPr anchor="ctr"/>
                </a:tc>
                <a:tc>
                  <a:txBody>
                    <a:bodyPr/>
                    <a:lstStyle/>
                    <a:p>
                      <a:pPr algn="ctr"/>
                      <a:r>
                        <a:rPr lang="fr-FR" sz="1400" dirty="0">
                          <a:solidFill>
                            <a:srgbClr val="000066"/>
                          </a:solidFill>
                        </a:rPr>
                        <a:t>26 (23 - 28)</a:t>
                      </a:r>
                    </a:p>
                  </a:txBody>
                  <a:tcPr anchor="ctr"/>
                </a:tc>
                <a:extLst>
                  <a:ext uri="{0D108BD9-81ED-4DB2-BD59-A6C34878D82A}">
                    <a16:rowId xmlns:a16="http://schemas.microsoft.com/office/drawing/2014/main" xmlns="" val="1916263667"/>
                  </a:ext>
                </a:extLst>
              </a:tr>
              <a:tr h="230879">
                <a:tc>
                  <a:txBody>
                    <a:bodyPr/>
                    <a:lstStyle/>
                    <a:p>
                      <a:r>
                        <a:rPr lang="fr-FR" sz="1400" dirty="0">
                          <a:solidFill>
                            <a:srgbClr val="000066"/>
                          </a:solidFill>
                        </a:rPr>
                        <a:t>Tabac (PA), médiane (IQR)</a:t>
                      </a:r>
                    </a:p>
                  </a:txBody>
                  <a:tcPr anchor="ctr"/>
                </a:tc>
                <a:tc>
                  <a:txBody>
                    <a:bodyPr/>
                    <a:lstStyle/>
                    <a:p>
                      <a:pPr algn="ctr"/>
                      <a:r>
                        <a:rPr lang="fr-FR" sz="1400" dirty="0">
                          <a:solidFill>
                            <a:srgbClr val="000066"/>
                          </a:solidFill>
                        </a:rPr>
                        <a:t>30 (25 - 39)</a:t>
                      </a:r>
                    </a:p>
                  </a:txBody>
                  <a:tcPr anchor="ctr"/>
                </a:tc>
                <a:tc>
                  <a:txBody>
                    <a:bodyPr/>
                    <a:lstStyle/>
                    <a:p>
                      <a:pPr algn="ctr"/>
                      <a:r>
                        <a:rPr lang="fr-FR" sz="1400" dirty="0">
                          <a:solidFill>
                            <a:srgbClr val="000066"/>
                          </a:solidFill>
                        </a:rPr>
                        <a:t>28 (23 - 35)</a:t>
                      </a:r>
                    </a:p>
                  </a:txBody>
                  <a:tcPr anchor="ctr"/>
                </a:tc>
                <a:extLst>
                  <a:ext uri="{0D108BD9-81ED-4DB2-BD59-A6C34878D82A}">
                    <a16:rowId xmlns:a16="http://schemas.microsoft.com/office/drawing/2014/main" xmlns="" val="707108434"/>
                  </a:ext>
                </a:extLst>
              </a:tr>
              <a:tr h="230879">
                <a:tc>
                  <a:txBody>
                    <a:bodyPr/>
                    <a:lstStyle/>
                    <a:p>
                      <a:r>
                        <a:rPr lang="fr-FR" sz="1400" dirty="0">
                          <a:solidFill>
                            <a:srgbClr val="000066"/>
                          </a:solidFill>
                        </a:rPr>
                        <a:t>Sevrage tabac &lt; 3 ans, %</a:t>
                      </a:r>
                    </a:p>
                  </a:txBody>
                  <a:tcPr anchor="ctr"/>
                </a:tc>
                <a:tc>
                  <a:txBody>
                    <a:bodyPr/>
                    <a:lstStyle/>
                    <a:p>
                      <a:pPr algn="ctr"/>
                      <a:r>
                        <a:rPr lang="fr-FR" sz="1400" dirty="0">
                          <a:solidFill>
                            <a:srgbClr val="000066"/>
                          </a:solidFill>
                        </a:rPr>
                        <a:t>9 %</a:t>
                      </a:r>
                    </a:p>
                  </a:txBody>
                  <a:tcPr anchor="ctr"/>
                </a:tc>
                <a:tc>
                  <a:txBody>
                    <a:bodyPr/>
                    <a:lstStyle/>
                    <a:p>
                      <a:pPr algn="ctr"/>
                      <a:r>
                        <a:rPr lang="fr-FR" sz="1400" dirty="0">
                          <a:solidFill>
                            <a:srgbClr val="000066"/>
                          </a:solidFill>
                        </a:rPr>
                        <a:t>33 %</a:t>
                      </a:r>
                    </a:p>
                  </a:txBody>
                  <a:tcPr anchor="ctr"/>
                </a:tc>
                <a:extLst>
                  <a:ext uri="{0D108BD9-81ED-4DB2-BD59-A6C34878D82A}">
                    <a16:rowId xmlns:a16="http://schemas.microsoft.com/office/drawing/2014/main" xmlns="" val="2973815792"/>
                  </a:ext>
                </a:extLst>
              </a:tr>
              <a:tr h="230879">
                <a:tc>
                  <a:txBody>
                    <a:bodyPr/>
                    <a:lstStyle/>
                    <a:p>
                      <a:r>
                        <a:rPr lang="fr-FR" sz="1400" dirty="0">
                          <a:solidFill>
                            <a:srgbClr val="000066"/>
                          </a:solidFill>
                        </a:rPr>
                        <a:t>Consommation cannabis, %</a:t>
                      </a:r>
                    </a:p>
                  </a:txBody>
                  <a:tcPr anchor="ctr"/>
                </a:tc>
                <a:tc>
                  <a:txBody>
                    <a:bodyPr/>
                    <a:lstStyle/>
                    <a:p>
                      <a:pPr algn="ctr"/>
                      <a:r>
                        <a:rPr lang="fr-FR" sz="1400" dirty="0">
                          <a:solidFill>
                            <a:srgbClr val="000066"/>
                          </a:solidFill>
                        </a:rPr>
                        <a:t>36 %</a:t>
                      </a:r>
                    </a:p>
                  </a:txBody>
                  <a:tcPr anchor="ctr"/>
                </a:tc>
                <a:tc>
                  <a:txBody>
                    <a:bodyPr/>
                    <a:lstStyle/>
                    <a:p>
                      <a:pPr algn="ctr"/>
                      <a:r>
                        <a:rPr lang="fr-FR" sz="1400" dirty="0">
                          <a:solidFill>
                            <a:srgbClr val="000066"/>
                          </a:solidFill>
                        </a:rPr>
                        <a:t>10 %</a:t>
                      </a:r>
                    </a:p>
                  </a:txBody>
                  <a:tcPr anchor="ctr"/>
                </a:tc>
                <a:extLst>
                  <a:ext uri="{0D108BD9-81ED-4DB2-BD59-A6C34878D82A}">
                    <a16:rowId xmlns:a16="http://schemas.microsoft.com/office/drawing/2014/main" xmlns="" val="3428950598"/>
                  </a:ext>
                </a:extLst>
              </a:tr>
              <a:tr h="230879">
                <a:tc>
                  <a:txBody>
                    <a:bodyPr/>
                    <a:lstStyle/>
                    <a:p>
                      <a:r>
                        <a:rPr lang="fr-FR" sz="1400" dirty="0">
                          <a:solidFill>
                            <a:srgbClr val="000066"/>
                          </a:solidFill>
                        </a:rPr>
                        <a:t>VHC, %</a:t>
                      </a:r>
                    </a:p>
                  </a:txBody>
                  <a:tcPr anchor="ctr"/>
                </a:tc>
                <a:tc>
                  <a:txBody>
                    <a:bodyPr/>
                    <a:lstStyle/>
                    <a:p>
                      <a:pPr algn="ctr"/>
                      <a:r>
                        <a:rPr lang="fr-FR" sz="1400" dirty="0">
                          <a:solidFill>
                            <a:srgbClr val="000066"/>
                          </a:solidFill>
                        </a:rPr>
                        <a:t>130 %</a:t>
                      </a:r>
                    </a:p>
                  </a:txBody>
                  <a:tcPr anchor="ctr"/>
                </a:tc>
                <a:tc>
                  <a:txBody>
                    <a:bodyPr/>
                    <a:lstStyle/>
                    <a:p>
                      <a:pPr algn="ctr"/>
                      <a:r>
                        <a:rPr lang="fr-FR" sz="1400" dirty="0">
                          <a:solidFill>
                            <a:srgbClr val="000066"/>
                          </a:solidFill>
                        </a:rPr>
                        <a:t>2 %</a:t>
                      </a:r>
                    </a:p>
                  </a:txBody>
                  <a:tcPr anchor="ctr"/>
                </a:tc>
                <a:extLst>
                  <a:ext uri="{0D108BD9-81ED-4DB2-BD59-A6C34878D82A}">
                    <a16:rowId xmlns:a16="http://schemas.microsoft.com/office/drawing/2014/main" xmlns="" val="2286755961"/>
                  </a:ext>
                </a:extLst>
              </a:tr>
            </a:tbl>
          </a:graphicData>
        </a:graphic>
      </p:graphicFrame>
      <p:graphicFrame>
        <p:nvGraphicFramePr>
          <p:cNvPr id="7" name="Tableau 6"/>
          <p:cNvGraphicFramePr>
            <a:graphicFrameLocks noGrp="1"/>
          </p:cNvGraphicFramePr>
          <p:nvPr>
            <p:extLst/>
          </p:nvPr>
        </p:nvGraphicFramePr>
        <p:xfrm>
          <a:off x="463295" y="5500687"/>
          <a:ext cx="4623610" cy="1219200"/>
        </p:xfrm>
        <a:graphic>
          <a:graphicData uri="http://schemas.openxmlformats.org/drawingml/2006/table">
            <a:tbl>
              <a:tblPr firstRow="1" bandRow="1">
                <a:tableStyleId>{5C22544A-7EE6-4342-B048-85BDC9FD1C3A}</a:tableStyleId>
              </a:tblPr>
              <a:tblGrid>
                <a:gridCol w="2466336">
                  <a:extLst>
                    <a:ext uri="{9D8B030D-6E8A-4147-A177-3AD203B41FA5}">
                      <a16:colId xmlns:a16="http://schemas.microsoft.com/office/drawing/2014/main" xmlns="" val="4036163738"/>
                    </a:ext>
                  </a:extLst>
                </a:gridCol>
                <a:gridCol w="834501">
                  <a:extLst>
                    <a:ext uri="{9D8B030D-6E8A-4147-A177-3AD203B41FA5}">
                      <a16:colId xmlns:a16="http://schemas.microsoft.com/office/drawing/2014/main" xmlns="" val="2380121279"/>
                    </a:ext>
                  </a:extLst>
                </a:gridCol>
                <a:gridCol w="1322773">
                  <a:extLst>
                    <a:ext uri="{9D8B030D-6E8A-4147-A177-3AD203B41FA5}">
                      <a16:colId xmlns:a16="http://schemas.microsoft.com/office/drawing/2014/main" xmlns="" val="4148304945"/>
                    </a:ext>
                  </a:extLst>
                </a:gridCol>
              </a:tblGrid>
              <a:tr h="201773">
                <a:tc>
                  <a:txBody>
                    <a:bodyPr/>
                    <a:lstStyle/>
                    <a:p>
                      <a:endParaRPr lang="fr-FR" sz="1400" b="0" dirty="0">
                        <a:solidFill>
                          <a:srgbClr val="000066"/>
                        </a:solidFill>
                      </a:endParaRPr>
                    </a:p>
                  </a:txBody>
                  <a:tcPr/>
                </a:tc>
                <a:tc>
                  <a:txBody>
                    <a:bodyPr/>
                    <a:lstStyle/>
                    <a:p>
                      <a:pPr algn="ctr"/>
                      <a:r>
                        <a:rPr lang="fr-FR" sz="1400" b="1" dirty="0">
                          <a:solidFill>
                            <a:srgbClr val="000066"/>
                          </a:solidFill>
                        </a:rPr>
                        <a:t>OR</a:t>
                      </a:r>
                    </a:p>
                  </a:txBody>
                  <a:tcPr/>
                </a:tc>
                <a:tc>
                  <a:txBody>
                    <a:bodyPr/>
                    <a:lstStyle/>
                    <a:p>
                      <a:pPr algn="ctr"/>
                      <a:r>
                        <a:rPr lang="fr-FR" sz="1400" b="1" dirty="0">
                          <a:solidFill>
                            <a:srgbClr val="000066"/>
                          </a:solidFill>
                        </a:rPr>
                        <a:t>IC 95 %</a:t>
                      </a:r>
                    </a:p>
                  </a:txBody>
                  <a:tcPr/>
                </a:tc>
                <a:extLst>
                  <a:ext uri="{0D108BD9-81ED-4DB2-BD59-A6C34878D82A}">
                    <a16:rowId xmlns:a16="http://schemas.microsoft.com/office/drawing/2014/main" xmlns="" val="2592398077"/>
                  </a:ext>
                </a:extLst>
              </a:tr>
              <a:tr h="201773">
                <a:tc>
                  <a:txBody>
                    <a:bodyPr/>
                    <a:lstStyle/>
                    <a:p>
                      <a:r>
                        <a:rPr lang="fr-FR" sz="1400" b="0" dirty="0">
                          <a:solidFill>
                            <a:srgbClr val="000066"/>
                          </a:solidFill>
                        </a:rPr>
                        <a:t>Age (par 10 ans)</a:t>
                      </a:r>
                    </a:p>
                  </a:txBody>
                  <a:tcPr/>
                </a:tc>
                <a:tc>
                  <a:txBody>
                    <a:bodyPr/>
                    <a:lstStyle/>
                    <a:p>
                      <a:pPr algn="ctr"/>
                      <a:r>
                        <a:rPr lang="fr-FR" sz="1400" b="0" dirty="0">
                          <a:solidFill>
                            <a:srgbClr val="000066"/>
                          </a:solidFill>
                        </a:rPr>
                        <a:t>1,77 </a:t>
                      </a:r>
                    </a:p>
                  </a:txBody>
                  <a:tcPr/>
                </a:tc>
                <a:tc>
                  <a:txBody>
                    <a:bodyPr/>
                    <a:lstStyle/>
                    <a:p>
                      <a:pPr algn="ctr"/>
                      <a:r>
                        <a:rPr lang="fr-FR" sz="1400" b="0" dirty="0">
                          <a:solidFill>
                            <a:srgbClr val="000066"/>
                          </a:solidFill>
                        </a:rPr>
                        <a:t>1,28 - 2,43</a:t>
                      </a:r>
                    </a:p>
                  </a:txBody>
                  <a:tcPr/>
                </a:tc>
                <a:extLst>
                  <a:ext uri="{0D108BD9-81ED-4DB2-BD59-A6C34878D82A}">
                    <a16:rowId xmlns:a16="http://schemas.microsoft.com/office/drawing/2014/main" xmlns="" val="2141252388"/>
                  </a:ext>
                </a:extLst>
              </a:tr>
              <a:tr h="201773">
                <a:tc>
                  <a:txBody>
                    <a:bodyPr/>
                    <a:lstStyle/>
                    <a:p>
                      <a:r>
                        <a:rPr lang="fr-FR" sz="1400" b="0" dirty="0">
                          <a:solidFill>
                            <a:srgbClr val="000066"/>
                          </a:solidFill>
                        </a:rPr>
                        <a:t>Tabac (par 5 paquet-années)</a:t>
                      </a:r>
                    </a:p>
                  </a:txBody>
                  <a:tcPr/>
                </a:tc>
                <a:tc>
                  <a:txBody>
                    <a:bodyPr/>
                    <a:lstStyle/>
                    <a:p>
                      <a:pPr algn="ctr"/>
                      <a:r>
                        <a:rPr lang="fr-FR" sz="1400" b="0" dirty="0">
                          <a:solidFill>
                            <a:srgbClr val="000066"/>
                          </a:solidFill>
                        </a:rPr>
                        <a:t>1,11</a:t>
                      </a:r>
                    </a:p>
                  </a:txBody>
                  <a:tcPr/>
                </a:tc>
                <a:tc>
                  <a:txBody>
                    <a:bodyPr/>
                    <a:lstStyle/>
                    <a:p>
                      <a:pPr algn="ctr"/>
                      <a:r>
                        <a:rPr lang="fr-FR" sz="1400" b="0">
                          <a:solidFill>
                            <a:srgbClr val="000066"/>
                          </a:solidFill>
                        </a:rPr>
                        <a:t>1,03 - 1,20</a:t>
                      </a:r>
                    </a:p>
                  </a:txBody>
                  <a:tcPr/>
                </a:tc>
                <a:extLst>
                  <a:ext uri="{0D108BD9-81ED-4DB2-BD59-A6C34878D82A}">
                    <a16:rowId xmlns:a16="http://schemas.microsoft.com/office/drawing/2014/main" xmlns="" val="2738249657"/>
                  </a:ext>
                </a:extLst>
              </a:tr>
              <a:tr h="201773">
                <a:tc>
                  <a:txBody>
                    <a:bodyPr/>
                    <a:lstStyle/>
                    <a:p>
                      <a:r>
                        <a:rPr lang="fr-FR" sz="1400" b="0" dirty="0">
                          <a:solidFill>
                            <a:srgbClr val="000066"/>
                          </a:solidFill>
                        </a:rPr>
                        <a:t>VIH+</a:t>
                      </a:r>
                    </a:p>
                  </a:txBody>
                  <a:tcPr/>
                </a:tc>
                <a:tc>
                  <a:txBody>
                    <a:bodyPr/>
                    <a:lstStyle/>
                    <a:p>
                      <a:pPr algn="ctr"/>
                      <a:r>
                        <a:rPr lang="fr-FR" sz="1400" b="0" dirty="0">
                          <a:solidFill>
                            <a:srgbClr val="000066"/>
                          </a:solidFill>
                        </a:rPr>
                        <a:t>1,72</a:t>
                      </a:r>
                    </a:p>
                  </a:txBody>
                  <a:tcPr/>
                </a:tc>
                <a:tc>
                  <a:txBody>
                    <a:bodyPr/>
                    <a:lstStyle/>
                    <a:p>
                      <a:pPr algn="ctr"/>
                      <a:r>
                        <a:rPr lang="fr-FR" sz="1400" b="0" dirty="0">
                          <a:solidFill>
                            <a:srgbClr val="000066"/>
                          </a:solidFill>
                        </a:rPr>
                        <a:t>1,08 - 2,73</a:t>
                      </a:r>
                    </a:p>
                  </a:txBody>
                  <a:tcPr/>
                </a:tc>
                <a:extLst>
                  <a:ext uri="{0D108BD9-81ED-4DB2-BD59-A6C34878D82A}">
                    <a16:rowId xmlns:a16="http://schemas.microsoft.com/office/drawing/2014/main" xmlns="" val="4048924937"/>
                  </a:ext>
                </a:extLst>
              </a:tr>
            </a:tbl>
          </a:graphicData>
        </a:graphic>
      </p:graphicFrame>
      <p:sp>
        <p:nvSpPr>
          <p:cNvPr id="3" name="ZoneTexte 2"/>
          <p:cNvSpPr txBox="1"/>
          <p:nvPr/>
        </p:nvSpPr>
        <p:spPr>
          <a:xfrm>
            <a:off x="6994726" y="1636186"/>
            <a:ext cx="2161152" cy="1815882"/>
          </a:xfrm>
          <a:prstGeom prst="rect">
            <a:avLst/>
          </a:prstGeom>
          <a:noFill/>
        </p:spPr>
        <p:txBody>
          <a:bodyPr wrap="square" rtlCol="0">
            <a:spAutoFit/>
          </a:bodyPr>
          <a:lstStyle/>
          <a:p>
            <a:r>
              <a:rPr lang="fr-FR" sz="1400" dirty="0"/>
              <a:t>* Patients VIH+</a:t>
            </a:r>
          </a:p>
          <a:p>
            <a:pPr marL="177800" indent="-177800">
              <a:buClr>
                <a:srgbClr val="0070C0"/>
              </a:buClr>
              <a:buFont typeface="Arial" panose="020B0604020202020204" pitchFamily="34" charset="0"/>
              <a:buChar char="‒"/>
            </a:pPr>
            <a:r>
              <a:rPr lang="fr-FR" sz="1400" dirty="0"/>
              <a:t>Nadir CD4/mm</a:t>
            </a:r>
            <a:r>
              <a:rPr lang="fr-FR" sz="1400" baseline="30000" dirty="0"/>
              <a:t>3</a:t>
            </a:r>
            <a:r>
              <a:rPr lang="fr-FR" sz="1400" dirty="0"/>
              <a:t> : </a:t>
            </a:r>
            <a:br>
              <a:rPr lang="fr-FR" sz="1400" dirty="0"/>
            </a:br>
            <a:r>
              <a:rPr lang="fr-FR" sz="1400" dirty="0"/>
              <a:t>174 (75 - 259)</a:t>
            </a:r>
          </a:p>
          <a:p>
            <a:pPr marL="177800" indent="-177800">
              <a:buClr>
                <a:srgbClr val="0070C0"/>
              </a:buClr>
              <a:buFont typeface="Arial" panose="020B0604020202020204" pitchFamily="34" charset="0"/>
              <a:buChar char="‒"/>
            </a:pPr>
            <a:r>
              <a:rPr lang="fr-FR" sz="1400" dirty="0"/>
              <a:t>CD4/mm</a:t>
            </a:r>
            <a:r>
              <a:rPr lang="fr-FR" sz="1400" baseline="30000" dirty="0"/>
              <a:t>3</a:t>
            </a:r>
            <a:r>
              <a:rPr lang="fr-FR" sz="1400" dirty="0"/>
              <a:t> actuels: </a:t>
            </a:r>
            <a:br>
              <a:rPr lang="fr-FR" sz="1400" dirty="0"/>
            </a:br>
            <a:r>
              <a:rPr lang="fr-FR" sz="1400" dirty="0"/>
              <a:t>573 (395 - 767)</a:t>
            </a:r>
          </a:p>
          <a:p>
            <a:pPr marL="177800" indent="-177800">
              <a:buClr>
                <a:srgbClr val="0070C0"/>
              </a:buClr>
              <a:buFont typeface="Arial" panose="020B0604020202020204" pitchFamily="34" charset="0"/>
              <a:buChar char="‒"/>
            </a:pPr>
            <a:r>
              <a:rPr lang="fr-FR" sz="1400" dirty="0"/>
              <a:t>CV &lt; 50 c/ml : 89 %</a:t>
            </a:r>
          </a:p>
          <a:p>
            <a:pPr marL="177800" indent="-177800">
              <a:buClr>
                <a:srgbClr val="0070C0"/>
              </a:buClr>
              <a:buFont typeface="Arial" panose="020B0604020202020204" pitchFamily="34" charset="0"/>
              <a:buChar char="‒"/>
            </a:pPr>
            <a:r>
              <a:rPr lang="fr-FR" sz="1400" dirty="0"/>
              <a:t>Antécédent d’usage </a:t>
            </a:r>
            <a:br>
              <a:rPr lang="fr-FR" sz="1400" dirty="0"/>
            </a:br>
            <a:r>
              <a:rPr lang="fr-FR" sz="1400" dirty="0"/>
              <a:t>de drogue IV : 27 % </a:t>
            </a:r>
          </a:p>
        </p:txBody>
      </p:sp>
      <p:sp>
        <p:nvSpPr>
          <p:cNvPr id="8" name="Rectangle 7"/>
          <p:cNvSpPr/>
          <p:nvPr/>
        </p:nvSpPr>
        <p:spPr>
          <a:xfrm>
            <a:off x="440450" y="4936373"/>
            <a:ext cx="4646455" cy="605294"/>
          </a:xfrm>
          <a:prstGeom prst="rect">
            <a:avLst/>
          </a:prstGeom>
        </p:spPr>
        <p:txBody>
          <a:bodyPr wrap="square">
            <a:spAutoFit/>
          </a:bodyPr>
          <a:lstStyle/>
          <a:p>
            <a:pPr algn="ctr">
              <a:lnSpc>
                <a:spcPts val="2000"/>
              </a:lnSpc>
              <a:spcBef>
                <a:spcPts val="0"/>
              </a:spcBef>
            </a:pPr>
            <a:r>
              <a:rPr lang="fr-FR" b="1" kern="0" dirty="0">
                <a:solidFill>
                  <a:srgbClr val="0070C0"/>
                </a:solidFill>
                <a:latin typeface="Calibri"/>
                <a:cs typeface="Calibri"/>
              </a:rPr>
              <a:t>Analyse multivariée : </a:t>
            </a:r>
            <a:br>
              <a:rPr lang="fr-FR" b="1" kern="0" dirty="0">
                <a:solidFill>
                  <a:srgbClr val="0070C0"/>
                </a:solidFill>
                <a:latin typeface="Calibri"/>
                <a:cs typeface="Calibri"/>
              </a:rPr>
            </a:br>
            <a:r>
              <a:rPr lang="fr-FR" b="1" kern="0" dirty="0">
                <a:solidFill>
                  <a:srgbClr val="0070C0"/>
                </a:solidFill>
                <a:latin typeface="Calibri"/>
                <a:cs typeface="Calibri"/>
              </a:rPr>
              <a:t>3 facteurs sont associés à un trouble obstructif</a:t>
            </a:r>
          </a:p>
        </p:txBody>
      </p:sp>
      <p:sp>
        <p:nvSpPr>
          <p:cNvPr id="10"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Makinson</a:t>
            </a:r>
            <a:r>
              <a:rPr lang="en-GB" sz="1200" i="1" dirty="0">
                <a:solidFill>
                  <a:srgbClr val="0070C0"/>
                </a:solidFill>
              </a:rPr>
              <a:t> A, CROI 2017, Abs. 654</a:t>
            </a:r>
          </a:p>
        </p:txBody>
      </p:sp>
      <p:sp>
        <p:nvSpPr>
          <p:cNvPr id="11" name="Espace réservé du contenu 3"/>
          <p:cNvSpPr txBox="1">
            <a:spLocks/>
          </p:cNvSpPr>
          <p:nvPr/>
        </p:nvSpPr>
        <p:spPr bwMode="auto">
          <a:xfrm>
            <a:off x="5250920" y="5500687"/>
            <a:ext cx="3608995" cy="5998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spcBef>
                <a:spcPts val="600"/>
              </a:spcBef>
            </a:pPr>
            <a:r>
              <a:rPr lang="fr-FR" sz="1600" b="1" kern="0" dirty="0">
                <a:solidFill>
                  <a:srgbClr val="0070C0"/>
                </a:solidFill>
              </a:rPr>
              <a:t>Conclusion : </a:t>
            </a:r>
            <a:r>
              <a:rPr lang="fr-FR" sz="1600" kern="0" dirty="0"/>
              <a:t>l’infection VIH est un facteur indépendant de BPCO</a:t>
            </a:r>
          </a:p>
        </p:txBody>
      </p:sp>
      <p:sp>
        <p:nvSpPr>
          <p:cNvPr id="12" name="ZoneTexte 11"/>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180</a:t>
            </a:r>
          </a:p>
        </p:txBody>
      </p:sp>
    </p:spTree>
    <p:extLst>
      <p:ext uri="{BB962C8B-B14F-4D97-AF65-F5344CB8AC3E}">
        <p14:creationId xmlns:p14="http://schemas.microsoft.com/office/powerpoint/2010/main" val="358854528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Intensification par MVC d’une monothérapie de DRV/r : pas d’impact neurocognitif</a:t>
            </a:r>
          </a:p>
        </p:txBody>
      </p:sp>
      <p:sp>
        <p:nvSpPr>
          <p:cNvPr id="3" name="Espace réservé du contenu 2"/>
          <p:cNvSpPr>
            <a:spLocks noGrp="1"/>
          </p:cNvSpPr>
          <p:nvPr>
            <p:ph idx="1"/>
          </p:nvPr>
        </p:nvSpPr>
        <p:spPr/>
        <p:txBody>
          <a:bodyPr/>
          <a:lstStyle/>
          <a:p>
            <a:r>
              <a:rPr lang="fr-FR" sz="2000" dirty="0"/>
              <a:t>19 patients inclus, 15 analysés</a:t>
            </a:r>
            <a:br>
              <a:rPr lang="fr-FR" sz="2000" dirty="0"/>
            </a:br>
            <a:endParaRPr lang="fr-FR" sz="2000" dirty="0"/>
          </a:p>
          <a:p>
            <a:r>
              <a:rPr lang="fr-FR" sz="2000" dirty="0"/>
              <a:t>Age moyen : 45 ans</a:t>
            </a:r>
            <a:br>
              <a:rPr lang="fr-FR" sz="2000" dirty="0"/>
            </a:br>
            <a:endParaRPr lang="fr-FR" sz="2000" dirty="0"/>
          </a:p>
          <a:p>
            <a:r>
              <a:rPr lang="fr-FR" sz="2000" dirty="0"/>
              <a:t>Sous monothérapie DRV/r 800/100 mg </a:t>
            </a:r>
            <a:r>
              <a:rPr lang="fr-FR" sz="2000" dirty="0" err="1"/>
              <a:t>qd</a:t>
            </a:r>
            <a:r>
              <a:rPr lang="fr-FR" sz="2000" dirty="0"/>
              <a:t> depuis, au moins, </a:t>
            </a:r>
            <a:br>
              <a:rPr lang="fr-FR" sz="2000" dirty="0"/>
            </a:br>
            <a:r>
              <a:rPr lang="fr-FR" sz="2000" dirty="0"/>
              <a:t>12 semaines, virus de tropisme CCR5</a:t>
            </a:r>
            <a:br>
              <a:rPr lang="fr-FR" sz="2000" dirty="0"/>
            </a:br>
            <a:endParaRPr lang="fr-FR" sz="2000" dirty="0"/>
          </a:p>
          <a:p>
            <a:r>
              <a:rPr lang="fr-FR" sz="2000" dirty="0"/>
              <a:t>Addition de MVC 150 mg </a:t>
            </a:r>
            <a:r>
              <a:rPr lang="fr-FR" sz="2000" dirty="0" err="1"/>
              <a:t>qd</a:t>
            </a:r>
            <a:r>
              <a:rPr lang="fr-FR" sz="2000" dirty="0"/>
              <a:t> x 24 semaines entre S12 et S36</a:t>
            </a:r>
            <a:br>
              <a:rPr lang="fr-FR" sz="2000" dirty="0"/>
            </a:br>
            <a:endParaRPr lang="fr-FR" sz="2000" dirty="0"/>
          </a:p>
          <a:p>
            <a:r>
              <a:rPr lang="fr-FR" sz="2000" dirty="0"/>
              <a:t>Tests neurocognitifs et PL à J0, S12, S36</a:t>
            </a:r>
            <a:br>
              <a:rPr lang="fr-FR" sz="2000" dirty="0"/>
            </a:br>
            <a:endParaRPr lang="fr-FR" sz="2000" dirty="0"/>
          </a:p>
          <a:p>
            <a:r>
              <a:rPr lang="fr-FR" sz="2000" b="1" dirty="0">
                <a:solidFill>
                  <a:srgbClr val="0070C0"/>
                </a:solidFill>
              </a:rPr>
              <a:t>Résultats</a:t>
            </a:r>
          </a:p>
          <a:p>
            <a:pPr lvl="1"/>
            <a:r>
              <a:rPr lang="fr-FR" sz="1800" dirty="0"/>
              <a:t>Pas de modification des marqueurs inflammatoires du LCS entre </a:t>
            </a:r>
            <a:br>
              <a:rPr lang="fr-FR" sz="1800" dirty="0"/>
            </a:br>
            <a:r>
              <a:rPr lang="fr-FR" sz="1800" dirty="0"/>
              <a:t>S12 et S36 (marqueur d’activation </a:t>
            </a:r>
            <a:r>
              <a:rPr lang="fr-FR" sz="1800" dirty="0" err="1"/>
              <a:t>astrocytaire</a:t>
            </a:r>
            <a:r>
              <a:rPr lang="fr-FR" sz="1800" dirty="0"/>
              <a:t> S100</a:t>
            </a:r>
            <a:r>
              <a:rPr lang="fr-FR" sz="1800" dirty="0">
                <a:latin typeface="Symbol"/>
              </a:rPr>
              <a:t>b</a:t>
            </a:r>
            <a:r>
              <a:rPr lang="fr-FR" sz="1800" dirty="0"/>
              <a:t>, chaine lourde du neurofilament [NHN], </a:t>
            </a:r>
            <a:r>
              <a:rPr lang="fr-FR" sz="1800" dirty="0" err="1"/>
              <a:t>neoptérine</a:t>
            </a:r>
            <a:r>
              <a:rPr lang="fr-FR" sz="1800" dirty="0"/>
              <a:t>, ferritine)</a:t>
            </a:r>
          </a:p>
          <a:p>
            <a:pPr lvl="1"/>
            <a:r>
              <a:rPr lang="fr-FR" sz="1800" dirty="0"/>
              <a:t>Amélioration neurocognitive globale non significative ; amélioration significative des tests d’exécution (p = 0,026)</a:t>
            </a:r>
          </a:p>
        </p:txBody>
      </p:sp>
      <p:sp>
        <p:nvSpPr>
          <p:cNvPr id="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Barber TJ, CROI 2017, Abs. 382</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181</a:t>
            </a:r>
          </a:p>
        </p:txBody>
      </p:sp>
    </p:spTree>
    <p:extLst>
      <p:ext uri="{BB962C8B-B14F-4D97-AF65-F5344CB8AC3E}">
        <p14:creationId xmlns:p14="http://schemas.microsoft.com/office/powerpoint/2010/main" val="4230569381"/>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pPr>
              <a:lnSpc>
                <a:spcPts val="2560"/>
              </a:lnSpc>
            </a:pPr>
            <a:r>
              <a:rPr lang="fr-FR" sz="2600" dirty="0"/>
              <a:t>Un rapport CV LCS / plasma &gt; 1 est associé </a:t>
            </a:r>
            <a:br>
              <a:rPr lang="fr-FR" sz="2600" dirty="0"/>
            </a:br>
            <a:r>
              <a:rPr lang="fr-FR" sz="2600" dirty="0"/>
              <a:t>à la présence de troubles neurocognitifs </a:t>
            </a:r>
            <a:br>
              <a:rPr lang="fr-FR" sz="2600" dirty="0"/>
            </a:br>
            <a:r>
              <a:rPr lang="fr-FR" sz="2600" dirty="0"/>
              <a:t>chez les patients non traités</a:t>
            </a:r>
          </a:p>
        </p:txBody>
      </p:sp>
      <p:sp>
        <p:nvSpPr>
          <p:cNvPr id="6" name="Espace réservé du contenu 5"/>
          <p:cNvSpPr>
            <a:spLocks noGrp="1"/>
          </p:cNvSpPr>
          <p:nvPr>
            <p:ph idx="1"/>
          </p:nvPr>
        </p:nvSpPr>
        <p:spPr>
          <a:xfrm>
            <a:off x="163279" y="1341438"/>
            <a:ext cx="3797814" cy="5111750"/>
          </a:xfrm>
        </p:spPr>
        <p:txBody>
          <a:bodyPr/>
          <a:lstStyle/>
          <a:p>
            <a:pPr>
              <a:spcBef>
                <a:spcPts val="0"/>
              </a:spcBef>
            </a:pPr>
            <a:r>
              <a:rPr lang="fr-FR" sz="1600" dirty="0"/>
              <a:t>155 patients VIH+, naïfs d’ARV</a:t>
            </a:r>
          </a:p>
          <a:p>
            <a:pPr lvl="1">
              <a:spcBef>
                <a:spcPts val="0"/>
              </a:spcBef>
            </a:pPr>
            <a:r>
              <a:rPr lang="fr-FR" sz="1400" dirty="0"/>
              <a:t>Nadir CD4 : 340/mm</a:t>
            </a:r>
            <a:r>
              <a:rPr lang="fr-FR" sz="1400" baseline="30000" dirty="0"/>
              <a:t>3</a:t>
            </a:r>
            <a:r>
              <a:rPr lang="fr-FR" sz="1800" baseline="30000" dirty="0"/>
              <a:t/>
            </a:r>
            <a:br>
              <a:rPr lang="fr-FR" sz="1800" baseline="30000" dirty="0"/>
            </a:br>
            <a:endParaRPr lang="fr-FR" sz="1600" baseline="30000" dirty="0"/>
          </a:p>
          <a:p>
            <a:pPr>
              <a:spcBef>
                <a:spcPts val="0"/>
              </a:spcBef>
            </a:pPr>
            <a:r>
              <a:rPr lang="fr-FR" sz="1600" dirty="0"/>
              <a:t>Evaluation neurocognitive </a:t>
            </a:r>
          </a:p>
          <a:p>
            <a:pPr lvl="1">
              <a:spcBef>
                <a:spcPts val="0"/>
              </a:spcBef>
            </a:pPr>
            <a:r>
              <a:rPr lang="fr-FR" sz="1400" dirty="0"/>
              <a:t>10 tests sur 6 domaines</a:t>
            </a:r>
          </a:p>
          <a:p>
            <a:pPr lvl="1">
              <a:spcBef>
                <a:spcPts val="0"/>
              </a:spcBef>
            </a:pPr>
            <a:r>
              <a:rPr lang="fr-FR" sz="1400" dirty="0"/>
              <a:t>PL</a:t>
            </a:r>
          </a:p>
          <a:p>
            <a:pPr lvl="1">
              <a:spcBef>
                <a:spcPts val="0"/>
              </a:spcBef>
            </a:pPr>
            <a:r>
              <a:rPr lang="fr-FR" sz="1400" dirty="0"/>
              <a:t>CV</a:t>
            </a:r>
          </a:p>
          <a:p>
            <a:pPr lvl="1">
              <a:spcBef>
                <a:spcPts val="0"/>
              </a:spcBef>
            </a:pPr>
            <a:r>
              <a:rPr lang="fr-FR" sz="1400" dirty="0"/>
              <a:t>CD34/CD45/CD45R0/CD127 </a:t>
            </a:r>
            <a:br>
              <a:rPr lang="fr-FR" sz="1400" dirty="0"/>
            </a:br>
            <a:r>
              <a:rPr lang="fr-FR" sz="1400" dirty="0"/>
              <a:t>sur CD4 et CD8</a:t>
            </a:r>
            <a:br>
              <a:rPr lang="fr-FR" sz="1400" dirty="0"/>
            </a:br>
            <a:endParaRPr lang="fr-FR" sz="1400" dirty="0"/>
          </a:p>
          <a:p>
            <a:pPr>
              <a:spcBef>
                <a:spcPts val="0"/>
              </a:spcBef>
            </a:pPr>
            <a:r>
              <a:rPr lang="fr-FR" sz="1600" dirty="0"/>
              <a:t>HAND chez 50 patients (32 %), asymptomatique chez 40/50</a:t>
            </a:r>
            <a:br>
              <a:rPr lang="fr-FR" sz="1600" dirty="0"/>
            </a:br>
            <a:endParaRPr lang="fr-FR" sz="1600" dirty="0"/>
          </a:p>
          <a:p>
            <a:pPr>
              <a:spcBef>
                <a:spcPts val="0"/>
              </a:spcBef>
            </a:pPr>
            <a:r>
              <a:rPr lang="fr-FR" sz="1600" dirty="0"/>
              <a:t>HAND associé </a:t>
            </a:r>
            <a:br>
              <a:rPr lang="fr-FR" sz="1600" dirty="0"/>
            </a:br>
            <a:r>
              <a:rPr lang="fr-FR" sz="1600" dirty="0"/>
              <a:t>(analyse multivariée) à :</a:t>
            </a:r>
          </a:p>
          <a:p>
            <a:pPr lvl="1">
              <a:spcBef>
                <a:spcPts val="0"/>
              </a:spcBef>
            </a:pPr>
            <a:r>
              <a:rPr lang="fr-FR" sz="1400" dirty="0"/>
              <a:t>Sida : </a:t>
            </a:r>
            <a:r>
              <a:rPr lang="fr-FR" sz="1400" dirty="0" err="1"/>
              <a:t>ORa</a:t>
            </a:r>
            <a:r>
              <a:rPr lang="fr-FR" sz="1400" dirty="0"/>
              <a:t> = 4,45 (IC 95 % :</a:t>
            </a:r>
            <a:br>
              <a:rPr lang="fr-FR" sz="1400" dirty="0"/>
            </a:br>
            <a:r>
              <a:rPr lang="fr-FR" sz="1400" dirty="0"/>
              <a:t>1,17 - 10,12), p = 0,024</a:t>
            </a:r>
          </a:p>
          <a:p>
            <a:pPr lvl="1">
              <a:spcBef>
                <a:spcPts val="0"/>
              </a:spcBef>
            </a:pPr>
            <a:r>
              <a:rPr lang="fr-FR" sz="1400" dirty="0"/>
              <a:t>Rapport CV LCS / plasma ≥ 1 : </a:t>
            </a:r>
            <a:br>
              <a:rPr lang="fr-FR" sz="1400" dirty="0"/>
            </a:br>
            <a:r>
              <a:rPr lang="fr-FR" sz="1400" dirty="0" err="1"/>
              <a:t>ORa</a:t>
            </a:r>
            <a:r>
              <a:rPr lang="fr-FR" sz="1400" dirty="0"/>
              <a:t> = 3,09 (IC 95 % : 1,17 - 8,14), </a:t>
            </a:r>
            <a:br>
              <a:rPr lang="fr-FR" sz="1400" dirty="0"/>
            </a:br>
            <a:r>
              <a:rPr lang="fr-FR" sz="1400" dirty="0"/>
              <a:t>p = 0,023</a:t>
            </a:r>
            <a:br>
              <a:rPr lang="fr-FR" sz="1400" dirty="0"/>
            </a:br>
            <a:endParaRPr lang="fr-FR" sz="1400" dirty="0"/>
          </a:p>
          <a:p>
            <a:pPr>
              <a:spcBef>
                <a:spcPts val="0"/>
              </a:spcBef>
            </a:pPr>
            <a:r>
              <a:rPr lang="fr-FR" sz="1600" dirty="0"/>
              <a:t>HAND non associé à nadir </a:t>
            </a:r>
            <a:br>
              <a:rPr lang="fr-FR" sz="1600" dirty="0"/>
            </a:br>
            <a:r>
              <a:rPr lang="fr-FR" sz="1600" dirty="0"/>
              <a:t>CD4 &lt; 200/mm</a:t>
            </a:r>
            <a:r>
              <a:rPr lang="fr-FR" sz="1600" baseline="30000" dirty="0"/>
              <a:t>3</a:t>
            </a:r>
            <a:r>
              <a:rPr lang="fr-FR" sz="1600" dirty="0"/>
              <a:t> : </a:t>
            </a:r>
            <a:r>
              <a:rPr lang="fr-FR" sz="1600" dirty="0" err="1"/>
              <a:t>ORa</a:t>
            </a:r>
            <a:r>
              <a:rPr lang="fr-FR" sz="1600" dirty="0"/>
              <a:t> = 1,47 </a:t>
            </a:r>
            <a:br>
              <a:rPr lang="fr-FR" sz="1600" dirty="0"/>
            </a:br>
            <a:r>
              <a:rPr lang="fr-FR" sz="1600" dirty="0"/>
              <a:t>(0,56 - 3,87), p = 0,44</a:t>
            </a:r>
          </a:p>
          <a:p>
            <a:pPr marL="457200" lvl="1" indent="0">
              <a:spcBef>
                <a:spcPts val="0"/>
              </a:spcBef>
              <a:buNone/>
            </a:pPr>
            <a:endParaRPr lang="fr-FR" sz="1400" dirty="0"/>
          </a:p>
          <a:p>
            <a:pPr lvl="1">
              <a:spcBef>
                <a:spcPts val="0"/>
              </a:spcBef>
            </a:pPr>
            <a:endParaRPr lang="fr-FR" sz="1400" dirty="0"/>
          </a:p>
          <a:p>
            <a:pPr lvl="1">
              <a:spcBef>
                <a:spcPts val="0"/>
              </a:spcBef>
            </a:pPr>
            <a:endParaRPr lang="fr-FR" sz="1400" dirty="0"/>
          </a:p>
        </p:txBody>
      </p:sp>
      <p:sp>
        <p:nvSpPr>
          <p:cNvPr id="281" name="ZoneTexte 280"/>
          <p:cNvSpPr txBox="1"/>
          <p:nvPr/>
        </p:nvSpPr>
        <p:spPr>
          <a:xfrm>
            <a:off x="4766801" y="1241267"/>
            <a:ext cx="1297920" cy="338554"/>
          </a:xfrm>
          <a:prstGeom prst="rect">
            <a:avLst/>
          </a:prstGeom>
          <a:noFill/>
        </p:spPr>
        <p:txBody>
          <a:bodyPr wrap="none" rtlCol="0">
            <a:spAutoFit/>
          </a:bodyPr>
          <a:lstStyle/>
          <a:p>
            <a:pPr algn="ctr"/>
            <a:r>
              <a:rPr lang="fr-FR" sz="1600" b="1" dirty="0">
                <a:solidFill>
                  <a:srgbClr val="0070C0"/>
                </a:solidFill>
                <a:latin typeface="Calibri"/>
                <a:cs typeface="Calibri"/>
              </a:rPr>
              <a:t>Pas de HAND</a:t>
            </a:r>
          </a:p>
        </p:txBody>
      </p:sp>
      <p:sp>
        <p:nvSpPr>
          <p:cNvPr id="282" name="ZoneTexte 281"/>
          <p:cNvSpPr txBox="1"/>
          <p:nvPr/>
        </p:nvSpPr>
        <p:spPr>
          <a:xfrm>
            <a:off x="7713636" y="1241267"/>
            <a:ext cx="704040" cy="338554"/>
          </a:xfrm>
          <a:prstGeom prst="rect">
            <a:avLst/>
          </a:prstGeom>
          <a:noFill/>
        </p:spPr>
        <p:txBody>
          <a:bodyPr wrap="none" rtlCol="0">
            <a:spAutoFit/>
          </a:bodyPr>
          <a:lstStyle/>
          <a:p>
            <a:pPr algn="ctr"/>
            <a:r>
              <a:rPr lang="fr-FR" sz="1600" b="1" dirty="0">
                <a:solidFill>
                  <a:srgbClr val="0070C0"/>
                </a:solidFill>
                <a:latin typeface="Calibri"/>
                <a:cs typeface="Calibri"/>
              </a:rPr>
              <a:t>HAND</a:t>
            </a:r>
          </a:p>
        </p:txBody>
      </p:sp>
      <p:grpSp>
        <p:nvGrpSpPr>
          <p:cNvPr id="3" name="Groupe 2"/>
          <p:cNvGrpSpPr/>
          <p:nvPr/>
        </p:nvGrpSpPr>
        <p:grpSpPr>
          <a:xfrm>
            <a:off x="6504790" y="1625470"/>
            <a:ext cx="2487436" cy="2322543"/>
            <a:chOff x="6504790" y="1625470"/>
            <a:chExt cx="2487436" cy="2322543"/>
          </a:xfrm>
        </p:grpSpPr>
        <p:grpSp>
          <p:nvGrpSpPr>
            <p:cNvPr id="9" name="Groupe 3472"/>
            <p:cNvGrpSpPr/>
            <p:nvPr/>
          </p:nvGrpSpPr>
          <p:grpSpPr>
            <a:xfrm>
              <a:off x="6907213" y="1687513"/>
              <a:ext cx="2060575" cy="1768475"/>
              <a:chOff x="6805613" y="1890713"/>
              <a:chExt cx="2060575" cy="1768475"/>
            </a:xfrm>
          </p:grpSpPr>
          <p:sp>
            <p:nvSpPr>
              <p:cNvPr id="10" name="Freeform 237"/>
              <p:cNvSpPr>
                <a:spLocks/>
              </p:cNvSpPr>
              <p:nvPr/>
            </p:nvSpPr>
            <p:spPr bwMode="auto">
              <a:xfrm>
                <a:off x="6854825" y="1890713"/>
                <a:ext cx="2011363" cy="1724025"/>
              </a:xfrm>
              <a:custGeom>
                <a:avLst/>
                <a:gdLst>
                  <a:gd name="T0" fmla="*/ 0 w 1267"/>
                  <a:gd name="T1" fmla="*/ 0 h 1086"/>
                  <a:gd name="T2" fmla="*/ 0 w 1267"/>
                  <a:gd name="T3" fmla="*/ 1086 h 1086"/>
                  <a:gd name="T4" fmla="*/ 1267 w 1267"/>
                  <a:gd name="T5" fmla="*/ 1086 h 1086"/>
                </a:gdLst>
                <a:ahLst/>
                <a:cxnLst>
                  <a:cxn ang="0">
                    <a:pos x="T0" y="T1"/>
                  </a:cxn>
                  <a:cxn ang="0">
                    <a:pos x="T2" y="T3"/>
                  </a:cxn>
                  <a:cxn ang="0">
                    <a:pos x="T4" y="T5"/>
                  </a:cxn>
                </a:cxnLst>
                <a:rect l="0" t="0" r="r" b="b"/>
                <a:pathLst>
                  <a:path w="1267" h="1086">
                    <a:moveTo>
                      <a:pt x="0" y="0"/>
                    </a:moveTo>
                    <a:lnTo>
                      <a:pt x="0" y="1086"/>
                    </a:lnTo>
                    <a:lnTo>
                      <a:pt x="1267" y="1086"/>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44"/>
              <p:cNvSpPr>
                <a:spLocks noChangeShapeType="1"/>
              </p:cNvSpPr>
              <p:nvPr/>
            </p:nvSpPr>
            <p:spPr bwMode="auto">
              <a:xfrm>
                <a:off x="6805613" y="1981200"/>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45"/>
              <p:cNvSpPr>
                <a:spLocks noChangeShapeType="1"/>
              </p:cNvSpPr>
              <p:nvPr/>
            </p:nvSpPr>
            <p:spPr bwMode="auto">
              <a:xfrm>
                <a:off x="6805613" y="2239963"/>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46"/>
              <p:cNvSpPr>
                <a:spLocks noChangeShapeType="1"/>
              </p:cNvSpPr>
              <p:nvPr/>
            </p:nvSpPr>
            <p:spPr bwMode="auto">
              <a:xfrm>
                <a:off x="6805613" y="2498725"/>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47"/>
              <p:cNvSpPr>
                <a:spLocks noChangeShapeType="1"/>
              </p:cNvSpPr>
              <p:nvPr/>
            </p:nvSpPr>
            <p:spPr bwMode="auto">
              <a:xfrm>
                <a:off x="6805613" y="2757488"/>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248"/>
              <p:cNvSpPr>
                <a:spLocks noChangeShapeType="1"/>
              </p:cNvSpPr>
              <p:nvPr/>
            </p:nvSpPr>
            <p:spPr bwMode="auto">
              <a:xfrm>
                <a:off x="6805613" y="3016250"/>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249"/>
              <p:cNvSpPr>
                <a:spLocks noChangeShapeType="1"/>
              </p:cNvSpPr>
              <p:nvPr/>
            </p:nvSpPr>
            <p:spPr bwMode="auto">
              <a:xfrm>
                <a:off x="6805613" y="3275013"/>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250"/>
              <p:cNvSpPr>
                <a:spLocks noChangeShapeType="1"/>
              </p:cNvSpPr>
              <p:nvPr/>
            </p:nvSpPr>
            <p:spPr bwMode="auto">
              <a:xfrm>
                <a:off x="6805613" y="3533775"/>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Freeform 386"/>
              <p:cNvSpPr>
                <a:spLocks/>
              </p:cNvSpPr>
              <p:nvPr/>
            </p:nvSpPr>
            <p:spPr bwMode="auto">
              <a:xfrm>
                <a:off x="7797800" y="2192338"/>
                <a:ext cx="31750" cy="33338"/>
              </a:xfrm>
              <a:custGeom>
                <a:avLst/>
                <a:gdLst>
                  <a:gd name="T0" fmla="*/ 11 w 20"/>
                  <a:gd name="T1" fmla="*/ 21 h 21"/>
                  <a:gd name="T2" fmla="*/ 13 w 20"/>
                  <a:gd name="T3" fmla="*/ 20 h 21"/>
                  <a:gd name="T4" fmla="*/ 15 w 20"/>
                  <a:gd name="T5" fmla="*/ 18 h 21"/>
                  <a:gd name="T6" fmla="*/ 18 w 20"/>
                  <a:gd name="T7" fmla="*/ 17 h 21"/>
                  <a:gd name="T8" fmla="*/ 19 w 20"/>
                  <a:gd name="T9" fmla="*/ 15 h 21"/>
                  <a:gd name="T10" fmla="*/ 20 w 20"/>
                  <a:gd name="T11" fmla="*/ 12 h 21"/>
                  <a:gd name="T12" fmla="*/ 20 w 20"/>
                  <a:gd name="T13" fmla="*/ 10 h 21"/>
                  <a:gd name="T14" fmla="*/ 20 w 20"/>
                  <a:gd name="T15" fmla="*/ 7 h 21"/>
                  <a:gd name="T16" fmla="*/ 19 w 20"/>
                  <a:gd name="T17" fmla="*/ 5 h 21"/>
                  <a:gd name="T18" fmla="*/ 18 w 20"/>
                  <a:gd name="T19" fmla="*/ 3 h 21"/>
                  <a:gd name="T20" fmla="*/ 15 w 20"/>
                  <a:gd name="T21" fmla="*/ 1 h 21"/>
                  <a:gd name="T22" fmla="*/ 13 w 20"/>
                  <a:gd name="T23" fmla="*/ 0 h 21"/>
                  <a:gd name="T24" fmla="*/ 11 w 20"/>
                  <a:gd name="T25" fmla="*/ 0 h 21"/>
                  <a:gd name="T26" fmla="*/ 8 w 20"/>
                  <a:gd name="T27" fmla="*/ 0 h 21"/>
                  <a:gd name="T28" fmla="*/ 5 w 20"/>
                  <a:gd name="T29" fmla="*/ 1 h 21"/>
                  <a:gd name="T30" fmla="*/ 3 w 20"/>
                  <a:gd name="T31" fmla="*/ 3 h 21"/>
                  <a:gd name="T32" fmla="*/ 1 w 20"/>
                  <a:gd name="T33" fmla="*/ 5 h 21"/>
                  <a:gd name="T34" fmla="*/ 0 w 20"/>
                  <a:gd name="T35" fmla="*/ 7 h 21"/>
                  <a:gd name="T36" fmla="*/ 0 w 20"/>
                  <a:gd name="T37" fmla="*/ 10 h 21"/>
                  <a:gd name="T38" fmla="*/ 0 w 20"/>
                  <a:gd name="T39" fmla="*/ 12 h 21"/>
                  <a:gd name="T40" fmla="*/ 1 w 20"/>
                  <a:gd name="T41" fmla="*/ 15 h 21"/>
                  <a:gd name="T42" fmla="*/ 3 w 20"/>
                  <a:gd name="T43" fmla="*/ 17 h 21"/>
                  <a:gd name="T44" fmla="*/ 5 w 20"/>
                  <a:gd name="T45" fmla="*/ 18 h 21"/>
                  <a:gd name="T46" fmla="*/ 8 w 20"/>
                  <a:gd name="T47" fmla="*/ 20 h 21"/>
                  <a:gd name="T48" fmla="*/ 11 w 20"/>
                  <a:gd name="T49" fmla="*/ 21 h 21"/>
                  <a:gd name="T50" fmla="*/ 11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1" y="21"/>
                    </a:moveTo>
                    <a:lnTo>
                      <a:pt x="13" y="20"/>
                    </a:lnTo>
                    <a:lnTo>
                      <a:pt x="15" y="18"/>
                    </a:lnTo>
                    <a:lnTo>
                      <a:pt x="18" y="17"/>
                    </a:lnTo>
                    <a:lnTo>
                      <a:pt x="19" y="15"/>
                    </a:lnTo>
                    <a:lnTo>
                      <a:pt x="20" y="12"/>
                    </a:lnTo>
                    <a:lnTo>
                      <a:pt x="20" y="10"/>
                    </a:lnTo>
                    <a:lnTo>
                      <a:pt x="20" y="7"/>
                    </a:lnTo>
                    <a:lnTo>
                      <a:pt x="19" y="5"/>
                    </a:lnTo>
                    <a:lnTo>
                      <a:pt x="18" y="3"/>
                    </a:lnTo>
                    <a:lnTo>
                      <a:pt x="15" y="1"/>
                    </a:lnTo>
                    <a:lnTo>
                      <a:pt x="13" y="0"/>
                    </a:lnTo>
                    <a:lnTo>
                      <a:pt x="11" y="0"/>
                    </a:lnTo>
                    <a:lnTo>
                      <a:pt x="8" y="0"/>
                    </a:lnTo>
                    <a:lnTo>
                      <a:pt x="5" y="1"/>
                    </a:lnTo>
                    <a:lnTo>
                      <a:pt x="3" y="3"/>
                    </a:lnTo>
                    <a:lnTo>
                      <a:pt x="1" y="5"/>
                    </a:lnTo>
                    <a:lnTo>
                      <a:pt x="0" y="7"/>
                    </a:lnTo>
                    <a:lnTo>
                      <a:pt x="0" y="10"/>
                    </a:lnTo>
                    <a:lnTo>
                      <a:pt x="0" y="12"/>
                    </a:lnTo>
                    <a:lnTo>
                      <a:pt x="1" y="15"/>
                    </a:lnTo>
                    <a:lnTo>
                      <a:pt x="3" y="17"/>
                    </a:lnTo>
                    <a:lnTo>
                      <a:pt x="5" y="18"/>
                    </a:lnTo>
                    <a:lnTo>
                      <a:pt x="8" y="20"/>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9" name="Freeform 387"/>
              <p:cNvSpPr>
                <a:spLocks/>
              </p:cNvSpPr>
              <p:nvPr/>
            </p:nvSpPr>
            <p:spPr bwMode="auto">
              <a:xfrm>
                <a:off x="8059738" y="2103438"/>
                <a:ext cx="33338" cy="33338"/>
              </a:xfrm>
              <a:custGeom>
                <a:avLst/>
                <a:gdLst>
                  <a:gd name="T0" fmla="*/ 11 w 21"/>
                  <a:gd name="T1" fmla="*/ 21 h 21"/>
                  <a:gd name="T2" fmla="*/ 13 w 21"/>
                  <a:gd name="T3" fmla="*/ 21 h 21"/>
                  <a:gd name="T4" fmla="*/ 16 w 21"/>
                  <a:gd name="T5" fmla="*/ 19 h 21"/>
                  <a:gd name="T6" fmla="*/ 18 w 21"/>
                  <a:gd name="T7" fmla="*/ 17 h 21"/>
                  <a:gd name="T8" fmla="*/ 19 w 21"/>
                  <a:gd name="T9" fmla="*/ 15 h 21"/>
                  <a:gd name="T10" fmla="*/ 20 w 21"/>
                  <a:gd name="T11" fmla="*/ 13 h 21"/>
                  <a:gd name="T12" fmla="*/ 21 w 21"/>
                  <a:gd name="T13" fmla="*/ 10 h 21"/>
                  <a:gd name="T14" fmla="*/ 20 w 21"/>
                  <a:gd name="T15" fmla="*/ 8 h 21"/>
                  <a:gd name="T16" fmla="*/ 19 w 21"/>
                  <a:gd name="T17" fmla="*/ 5 h 21"/>
                  <a:gd name="T18" fmla="*/ 18 w 21"/>
                  <a:gd name="T19" fmla="*/ 3 h 21"/>
                  <a:gd name="T20" fmla="*/ 16 w 21"/>
                  <a:gd name="T21" fmla="*/ 2 h 21"/>
                  <a:gd name="T22" fmla="*/ 13 w 21"/>
                  <a:gd name="T23" fmla="*/ 1 h 21"/>
                  <a:gd name="T24" fmla="*/ 11 w 21"/>
                  <a:gd name="T25" fmla="*/ 0 h 21"/>
                  <a:gd name="T26" fmla="*/ 8 w 21"/>
                  <a:gd name="T27" fmla="*/ 1 h 21"/>
                  <a:gd name="T28" fmla="*/ 5 w 21"/>
                  <a:gd name="T29" fmla="*/ 2 h 21"/>
                  <a:gd name="T30" fmla="*/ 3 w 21"/>
                  <a:gd name="T31" fmla="*/ 3 h 21"/>
                  <a:gd name="T32" fmla="*/ 1 w 21"/>
                  <a:gd name="T33" fmla="*/ 5 h 21"/>
                  <a:gd name="T34" fmla="*/ 0 w 21"/>
                  <a:gd name="T35" fmla="*/ 8 h 21"/>
                  <a:gd name="T36" fmla="*/ 0 w 21"/>
                  <a:gd name="T37" fmla="*/ 10 h 21"/>
                  <a:gd name="T38" fmla="*/ 0 w 21"/>
                  <a:gd name="T39" fmla="*/ 13 h 21"/>
                  <a:gd name="T40" fmla="*/ 1 w 21"/>
                  <a:gd name="T41" fmla="*/ 15 h 21"/>
                  <a:gd name="T42" fmla="*/ 3 w 21"/>
                  <a:gd name="T43" fmla="*/ 17 h 21"/>
                  <a:gd name="T44" fmla="*/ 5 w 21"/>
                  <a:gd name="T45" fmla="*/ 19 h 21"/>
                  <a:gd name="T46" fmla="*/ 8 w 21"/>
                  <a:gd name="T47" fmla="*/ 21 h 21"/>
                  <a:gd name="T48" fmla="*/ 11 w 21"/>
                  <a:gd name="T49" fmla="*/ 21 h 21"/>
                  <a:gd name="T50" fmla="*/ 11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1" y="21"/>
                    </a:moveTo>
                    <a:lnTo>
                      <a:pt x="13" y="21"/>
                    </a:lnTo>
                    <a:lnTo>
                      <a:pt x="16" y="19"/>
                    </a:lnTo>
                    <a:lnTo>
                      <a:pt x="18" y="17"/>
                    </a:lnTo>
                    <a:lnTo>
                      <a:pt x="19" y="15"/>
                    </a:lnTo>
                    <a:lnTo>
                      <a:pt x="20" y="13"/>
                    </a:lnTo>
                    <a:lnTo>
                      <a:pt x="21" y="10"/>
                    </a:lnTo>
                    <a:lnTo>
                      <a:pt x="20" y="8"/>
                    </a:lnTo>
                    <a:lnTo>
                      <a:pt x="19" y="5"/>
                    </a:lnTo>
                    <a:lnTo>
                      <a:pt x="18" y="3"/>
                    </a:lnTo>
                    <a:lnTo>
                      <a:pt x="16" y="2"/>
                    </a:lnTo>
                    <a:lnTo>
                      <a:pt x="13" y="1"/>
                    </a:lnTo>
                    <a:lnTo>
                      <a:pt x="11" y="0"/>
                    </a:lnTo>
                    <a:lnTo>
                      <a:pt x="8" y="1"/>
                    </a:lnTo>
                    <a:lnTo>
                      <a:pt x="5" y="2"/>
                    </a:lnTo>
                    <a:lnTo>
                      <a:pt x="3" y="3"/>
                    </a:lnTo>
                    <a:lnTo>
                      <a:pt x="1" y="5"/>
                    </a:lnTo>
                    <a:lnTo>
                      <a:pt x="0" y="8"/>
                    </a:lnTo>
                    <a:lnTo>
                      <a:pt x="0" y="10"/>
                    </a:lnTo>
                    <a:lnTo>
                      <a:pt x="0" y="13"/>
                    </a:lnTo>
                    <a:lnTo>
                      <a:pt x="1" y="15"/>
                    </a:lnTo>
                    <a:lnTo>
                      <a:pt x="3" y="17"/>
                    </a:lnTo>
                    <a:lnTo>
                      <a:pt x="5" y="19"/>
                    </a:lnTo>
                    <a:lnTo>
                      <a:pt x="8" y="21"/>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 name="Freeform 388"/>
              <p:cNvSpPr>
                <a:spLocks/>
              </p:cNvSpPr>
              <p:nvPr/>
            </p:nvSpPr>
            <p:spPr bwMode="auto">
              <a:xfrm>
                <a:off x="8408988" y="2141538"/>
                <a:ext cx="33338" cy="31750"/>
              </a:xfrm>
              <a:custGeom>
                <a:avLst/>
                <a:gdLst>
                  <a:gd name="T0" fmla="*/ 11 w 21"/>
                  <a:gd name="T1" fmla="*/ 20 h 20"/>
                  <a:gd name="T2" fmla="*/ 14 w 21"/>
                  <a:gd name="T3" fmla="*/ 19 h 20"/>
                  <a:gd name="T4" fmla="*/ 16 w 21"/>
                  <a:gd name="T5" fmla="*/ 18 h 20"/>
                  <a:gd name="T6" fmla="*/ 18 w 21"/>
                  <a:gd name="T7" fmla="*/ 17 h 20"/>
                  <a:gd name="T8" fmla="*/ 20 w 21"/>
                  <a:gd name="T9" fmla="*/ 15 h 20"/>
                  <a:gd name="T10" fmla="*/ 21 w 21"/>
                  <a:gd name="T11" fmla="*/ 12 h 20"/>
                  <a:gd name="T12" fmla="*/ 21 w 21"/>
                  <a:gd name="T13" fmla="*/ 10 h 20"/>
                  <a:gd name="T14" fmla="*/ 21 w 21"/>
                  <a:gd name="T15" fmla="*/ 7 h 20"/>
                  <a:gd name="T16" fmla="*/ 20 w 21"/>
                  <a:gd name="T17" fmla="*/ 5 h 20"/>
                  <a:gd name="T18" fmla="*/ 18 w 21"/>
                  <a:gd name="T19" fmla="*/ 3 h 20"/>
                  <a:gd name="T20" fmla="*/ 16 w 21"/>
                  <a:gd name="T21" fmla="*/ 1 h 20"/>
                  <a:gd name="T22" fmla="*/ 14 w 21"/>
                  <a:gd name="T23" fmla="*/ 0 h 20"/>
                  <a:gd name="T24" fmla="*/ 11 w 21"/>
                  <a:gd name="T25" fmla="*/ 0 h 20"/>
                  <a:gd name="T26" fmla="*/ 9 w 21"/>
                  <a:gd name="T27" fmla="*/ 0 h 20"/>
                  <a:gd name="T28" fmla="*/ 6 w 21"/>
                  <a:gd name="T29" fmla="*/ 1 h 20"/>
                  <a:gd name="T30" fmla="*/ 3 w 21"/>
                  <a:gd name="T31" fmla="*/ 3 h 20"/>
                  <a:gd name="T32" fmla="*/ 2 w 21"/>
                  <a:gd name="T33" fmla="*/ 5 h 20"/>
                  <a:gd name="T34" fmla="*/ 1 w 21"/>
                  <a:gd name="T35" fmla="*/ 7 h 20"/>
                  <a:gd name="T36" fmla="*/ 0 w 21"/>
                  <a:gd name="T37" fmla="*/ 10 h 20"/>
                  <a:gd name="T38" fmla="*/ 1 w 21"/>
                  <a:gd name="T39" fmla="*/ 12 h 20"/>
                  <a:gd name="T40" fmla="*/ 2 w 21"/>
                  <a:gd name="T41" fmla="*/ 15 h 20"/>
                  <a:gd name="T42" fmla="*/ 3 w 21"/>
                  <a:gd name="T43" fmla="*/ 17 h 20"/>
                  <a:gd name="T44" fmla="*/ 6 w 21"/>
                  <a:gd name="T45" fmla="*/ 18 h 20"/>
                  <a:gd name="T46" fmla="*/ 9 w 21"/>
                  <a:gd name="T47" fmla="*/ 19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4" y="19"/>
                    </a:lnTo>
                    <a:lnTo>
                      <a:pt x="16" y="18"/>
                    </a:lnTo>
                    <a:lnTo>
                      <a:pt x="18" y="17"/>
                    </a:lnTo>
                    <a:lnTo>
                      <a:pt x="20" y="15"/>
                    </a:lnTo>
                    <a:lnTo>
                      <a:pt x="21" y="12"/>
                    </a:lnTo>
                    <a:lnTo>
                      <a:pt x="21" y="10"/>
                    </a:lnTo>
                    <a:lnTo>
                      <a:pt x="21" y="7"/>
                    </a:lnTo>
                    <a:lnTo>
                      <a:pt x="20" y="5"/>
                    </a:lnTo>
                    <a:lnTo>
                      <a:pt x="18" y="3"/>
                    </a:lnTo>
                    <a:lnTo>
                      <a:pt x="16" y="1"/>
                    </a:lnTo>
                    <a:lnTo>
                      <a:pt x="14" y="0"/>
                    </a:lnTo>
                    <a:lnTo>
                      <a:pt x="11" y="0"/>
                    </a:lnTo>
                    <a:lnTo>
                      <a:pt x="9" y="0"/>
                    </a:lnTo>
                    <a:lnTo>
                      <a:pt x="6" y="1"/>
                    </a:lnTo>
                    <a:lnTo>
                      <a:pt x="3" y="3"/>
                    </a:lnTo>
                    <a:lnTo>
                      <a:pt x="2" y="5"/>
                    </a:lnTo>
                    <a:lnTo>
                      <a:pt x="1" y="7"/>
                    </a:lnTo>
                    <a:lnTo>
                      <a:pt x="0" y="10"/>
                    </a:lnTo>
                    <a:lnTo>
                      <a:pt x="1" y="12"/>
                    </a:lnTo>
                    <a:lnTo>
                      <a:pt x="2" y="15"/>
                    </a:lnTo>
                    <a:lnTo>
                      <a:pt x="3" y="17"/>
                    </a:lnTo>
                    <a:lnTo>
                      <a:pt x="6" y="18"/>
                    </a:lnTo>
                    <a:lnTo>
                      <a:pt x="9" y="19"/>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1" name="Freeform 389"/>
              <p:cNvSpPr>
                <a:spLocks/>
              </p:cNvSpPr>
              <p:nvPr/>
            </p:nvSpPr>
            <p:spPr bwMode="auto">
              <a:xfrm>
                <a:off x="8205788" y="2311400"/>
                <a:ext cx="31750" cy="31750"/>
              </a:xfrm>
              <a:custGeom>
                <a:avLst/>
                <a:gdLst>
                  <a:gd name="T0" fmla="*/ 10 w 20"/>
                  <a:gd name="T1" fmla="*/ 20 h 20"/>
                  <a:gd name="T2" fmla="*/ 12 w 20"/>
                  <a:gd name="T3" fmla="*/ 19 h 20"/>
                  <a:gd name="T4" fmla="*/ 15 w 20"/>
                  <a:gd name="T5" fmla="*/ 18 h 20"/>
                  <a:gd name="T6" fmla="*/ 17 w 20"/>
                  <a:gd name="T7" fmla="*/ 17 h 20"/>
                  <a:gd name="T8" fmla="*/ 19 w 20"/>
                  <a:gd name="T9" fmla="*/ 15 h 20"/>
                  <a:gd name="T10" fmla="*/ 19 w 20"/>
                  <a:gd name="T11" fmla="*/ 12 h 20"/>
                  <a:gd name="T12" fmla="*/ 20 w 20"/>
                  <a:gd name="T13" fmla="*/ 10 h 20"/>
                  <a:gd name="T14" fmla="*/ 19 w 20"/>
                  <a:gd name="T15" fmla="*/ 7 h 20"/>
                  <a:gd name="T16" fmla="*/ 19 w 20"/>
                  <a:gd name="T17" fmla="*/ 5 h 20"/>
                  <a:gd name="T18" fmla="*/ 17 w 20"/>
                  <a:gd name="T19" fmla="*/ 3 h 20"/>
                  <a:gd name="T20" fmla="*/ 15 w 20"/>
                  <a:gd name="T21" fmla="*/ 1 h 20"/>
                  <a:gd name="T22" fmla="*/ 12 w 20"/>
                  <a:gd name="T23" fmla="*/ 0 h 20"/>
                  <a:gd name="T24" fmla="*/ 10 w 20"/>
                  <a:gd name="T25" fmla="*/ 0 h 20"/>
                  <a:gd name="T26" fmla="*/ 7 w 20"/>
                  <a:gd name="T27" fmla="*/ 0 h 20"/>
                  <a:gd name="T28" fmla="*/ 5 w 20"/>
                  <a:gd name="T29" fmla="*/ 1 h 20"/>
                  <a:gd name="T30" fmla="*/ 3 w 20"/>
                  <a:gd name="T31" fmla="*/ 3 h 20"/>
                  <a:gd name="T32" fmla="*/ 1 w 20"/>
                  <a:gd name="T33" fmla="*/ 5 h 20"/>
                  <a:gd name="T34" fmla="*/ 0 w 20"/>
                  <a:gd name="T35" fmla="*/ 7 h 20"/>
                  <a:gd name="T36" fmla="*/ 0 w 20"/>
                  <a:gd name="T37" fmla="*/ 10 h 20"/>
                  <a:gd name="T38" fmla="*/ 0 w 20"/>
                  <a:gd name="T39" fmla="*/ 12 h 20"/>
                  <a:gd name="T40" fmla="*/ 1 w 20"/>
                  <a:gd name="T41" fmla="*/ 15 h 20"/>
                  <a:gd name="T42" fmla="*/ 3 w 20"/>
                  <a:gd name="T43" fmla="*/ 17 h 20"/>
                  <a:gd name="T44" fmla="*/ 5 w 20"/>
                  <a:gd name="T45" fmla="*/ 18 h 20"/>
                  <a:gd name="T46" fmla="*/ 7 w 20"/>
                  <a:gd name="T47" fmla="*/ 19 h 20"/>
                  <a:gd name="T48" fmla="*/ 10 w 20"/>
                  <a:gd name="T49" fmla="*/ 20 h 20"/>
                  <a:gd name="T50" fmla="*/ 10 w 20"/>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0" y="20"/>
                    </a:moveTo>
                    <a:lnTo>
                      <a:pt x="12" y="19"/>
                    </a:lnTo>
                    <a:lnTo>
                      <a:pt x="15" y="18"/>
                    </a:lnTo>
                    <a:lnTo>
                      <a:pt x="17" y="17"/>
                    </a:lnTo>
                    <a:lnTo>
                      <a:pt x="19" y="15"/>
                    </a:lnTo>
                    <a:lnTo>
                      <a:pt x="19" y="12"/>
                    </a:lnTo>
                    <a:lnTo>
                      <a:pt x="20" y="10"/>
                    </a:lnTo>
                    <a:lnTo>
                      <a:pt x="19"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19"/>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2" name="Freeform 390"/>
              <p:cNvSpPr>
                <a:spLocks/>
              </p:cNvSpPr>
              <p:nvPr/>
            </p:nvSpPr>
            <p:spPr bwMode="auto">
              <a:xfrm>
                <a:off x="8555038" y="2563813"/>
                <a:ext cx="30163" cy="33338"/>
              </a:xfrm>
              <a:custGeom>
                <a:avLst/>
                <a:gdLst>
                  <a:gd name="T0" fmla="*/ 9 w 19"/>
                  <a:gd name="T1" fmla="*/ 21 h 21"/>
                  <a:gd name="T2" fmla="*/ 12 w 19"/>
                  <a:gd name="T3" fmla="*/ 21 h 21"/>
                  <a:gd name="T4" fmla="*/ 14 w 19"/>
                  <a:gd name="T5" fmla="*/ 20 h 21"/>
                  <a:gd name="T6" fmla="*/ 16 w 19"/>
                  <a:gd name="T7" fmla="*/ 18 h 21"/>
                  <a:gd name="T8" fmla="*/ 18 w 19"/>
                  <a:gd name="T9" fmla="*/ 16 h 21"/>
                  <a:gd name="T10" fmla="*/ 19 w 19"/>
                  <a:gd name="T11" fmla="*/ 14 h 21"/>
                  <a:gd name="T12" fmla="*/ 19 w 19"/>
                  <a:gd name="T13" fmla="*/ 11 h 21"/>
                  <a:gd name="T14" fmla="*/ 19 w 19"/>
                  <a:gd name="T15" fmla="*/ 9 h 21"/>
                  <a:gd name="T16" fmla="*/ 18 w 19"/>
                  <a:gd name="T17" fmla="*/ 6 h 21"/>
                  <a:gd name="T18" fmla="*/ 16 w 19"/>
                  <a:gd name="T19" fmla="*/ 3 h 21"/>
                  <a:gd name="T20" fmla="*/ 14 w 19"/>
                  <a:gd name="T21" fmla="*/ 2 h 21"/>
                  <a:gd name="T22" fmla="*/ 12 w 19"/>
                  <a:gd name="T23" fmla="*/ 1 h 21"/>
                  <a:gd name="T24" fmla="*/ 9 w 19"/>
                  <a:gd name="T25" fmla="*/ 0 h 21"/>
                  <a:gd name="T26" fmla="*/ 7 w 19"/>
                  <a:gd name="T27" fmla="*/ 1 h 21"/>
                  <a:gd name="T28" fmla="*/ 5 w 19"/>
                  <a:gd name="T29" fmla="*/ 2 h 21"/>
                  <a:gd name="T30" fmla="*/ 2 w 19"/>
                  <a:gd name="T31" fmla="*/ 3 h 21"/>
                  <a:gd name="T32" fmla="*/ 1 w 19"/>
                  <a:gd name="T33" fmla="*/ 6 h 21"/>
                  <a:gd name="T34" fmla="*/ 0 w 19"/>
                  <a:gd name="T35" fmla="*/ 9 h 21"/>
                  <a:gd name="T36" fmla="*/ 0 w 19"/>
                  <a:gd name="T37" fmla="*/ 11 h 21"/>
                  <a:gd name="T38" fmla="*/ 0 w 19"/>
                  <a:gd name="T39" fmla="*/ 14 h 21"/>
                  <a:gd name="T40" fmla="*/ 1 w 19"/>
                  <a:gd name="T41" fmla="*/ 16 h 21"/>
                  <a:gd name="T42" fmla="*/ 2 w 19"/>
                  <a:gd name="T43" fmla="*/ 18 h 21"/>
                  <a:gd name="T44" fmla="*/ 5 w 19"/>
                  <a:gd name="T45" fmla="*/ 20 h 21"/>
                  <a:gd name="T46" fmla="*/ 7 w 19"/>
                  <a:gd name="T47" fmla="*/ 21 h 21"/>
                  <a:gd name="T48" fmla="*/ 9 w 19"/>
                  <a:gd name="T49" fmla="*/ 21 h 21"/>
                  <a:gd name="T50" fmla="*/ 9 w 19"/>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1">
                    <a:moveTo>
                      <a:pt x="9" y="21"/>
                    </a:moveTo>
                    <a:lnTo>
                      <a:pt x="12" y="21"/>
                    </a:lnTo>
                    <a:lnTo>
                      <a:pt x="14" y="20"/>
                    </a:lnTo>
                    <a:lnTo>
                      <a:pt x="16" y="18"/>
                    </a:lnTo>
                    <a:lnTo>
                      <a:pt x="18" y="16"/>
                    </a:lnTo>
                    <a:lnTo>
                      <a:pt x="19" y="14"/>
                    </a:lnTo>
                    <a:lnTo>
                      <a:pt x="19" y="11"/>
                    </a:lnTo>
                    <a:lnTo>
                      <a:pt x="19" y="9"/>
                    </a:lnTo>
                    <a:lnTo>
                      <a:pt x="18" y="6"/>
                    </a:lnTo>
                    <a:lnTo>
                      <a:pt x="16" y="3"/>
                    </a:lnTo>
                    <a:lnTo>
                      <a:pt x="14" y="2"/>
                    </a:lnTo>
                    <a:lnTo>
                      <a:pt x="12" y="1"/>
                    </a:lnTo>
                    <a:lnTo>
                      <a:pt x="9" y="0"/>
                    </a:lnTo>
                    <a:lnTo>
                      <a:pt x="7" y="1"/>
                    </a:lnTo>
                    <a:lnTo>
                      <a:pt x="5" y="2"/>
                    </a:lnTo>
                    <a:lnTo>
                      <a:pt x="2" y="3"/>
                    </a:lnTo>
                    <a:lnTo>
                      <a:pt x="1" y="6"/>
                    </a:lnTo>
                    <a:lnTo>
                      <a:pt x="0" y="9"/>
                    </a:lnTo>
                    <a:lnTo>
                      <a:pt x="0" y="11"/>
                    </a:lnTo>
                    <a:lnTo>
                      <a:pt x="0" y="14"/>
                    </a:lnTo>
                    <a:lnTo>
                      <a:pt x="1" y="16"/>
                    </a:lnTo>
                    <a:lnTo>
                      <a:pt x="2" y="18"/>
                    </a:lnTo>
                    <a:lnTo>
                      <a:pt x="5" y="20"/>
                    </a:lnTo>
                    <a:lnTo>
                      <a:pt x="7" y="21"/>
                    </a:lnTo>
                    <a:lnTo>
                      <a:pt x="9" y="21"/>
                    </a:lnTo>
                    <a:lnTo>
                      <a:pt x="9"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3" name="Freeform 391"/>
              <p:cNvSpPr>
                <a:spLocks/>
              </p:cNvSpPr>
              <p:nvPr/>
            </p:nvSpPr>
            <p:spPr bwMode="auto">
              <a:xfrm>
                <a:off x="8747125" y="2700338"/>
                <a:ext cx="33338" cy="31750"/>
              </a:xfrm>
              <a:custGeom>
                <a:avLst/>
                <a:gdLst>
                  <a:gd name="T0" fmla="*/ 10 w 21"/>
                  <a:gd name="T1" fmla="*/ 20 h 20"/>
                  <a:gd name="T2" fmla="*/ 12 w 21"/>
                  <a:gd name="T3" fmla="*/ 20 h 20"/>
                  <a:gd name="T4" fmla="*/ 14 w 21"/>
                  <a:gd name="T5" fmla="*/ 19 h 20"/>
                  <a:gd name="T6" fmla="*/ 18 w 21"/>
                  <a:gd name="T7" fmla="*/ 18 h 20"/>
                  <a:gd name="T8" fmla="*/ 19 w 21"/>
                  <a:gd name="T9" fmla="*/ 15 h 20"/>
                  <a:gd name="T10" fmla="*/ 20 w 21"/>
                  <a:gd name="T11" fmla="*/ 13 h 20"/>
                  <a:gd name="T12" fmla="*/ 21 w 21"/>
                  <a:gd name="T13" fmla="*/ 11 h 20"/>
                  <a:gd name="T14" fmla="*/ 20 w 21"/>
                  <a:gd name="T15" fmla="*/ 8 h 20"/>
                  <a:gd name="T16" fmla="*/ 19 w 21"/>
                  <a:gd name="T17" fmla="*/ 6 h 20"/>
                  <a:gd name="T18" fmla="*/ 18 w 21"/>
                  <a:gd name="T19" fmla="*/ 4 h 20"/>
                  <a:gd name="T20" fmla="*/ 14 w 21"/>
                  <a:gd name="T21" fmla="*/ 2 h 20"/>
                  <a:gd name="T22" fmla="*/ 12 w 21"/>
                  <a:gd name="T23" fmla="*/ 0 h 20"/>
                  <a:gd name="T24" fmla="*/ 10 w 21"/>
                  <a:gd name="T25" fmla="*/ 0 h 20"/>
                  <a:gd name="T26" fmla="*/ 7 w 21"/>
                  <a:gd name="T27" fmla="*/ 0 h 20"/>
                  <a:gd name="T28" fmla="*/ 5 w 21"/>
                  <a:gd name="T29" fmla="*/ 2 h 20"/>
                  <a:gd name="T30" fmla="*/ 3 w 21"/>
                  <a:gd name="T31" fmla="*/ 4 h 20"/>
                  <a:gd name="T32" fmla="*/ 1 w 21"/>
                  <a:gd name="T33" fmla="*/ 6 h 20"/>
                  <a:gd name="T34" fmla="*/ 0 w 21"/>
                  <a:gd name="T35" fmla="*/ 8 h 20"/>
                  <a:gd name="T36" fmla="*/ 0 w 21"/>
                  <a:gd name="T37" fmla="*/ 11 h 20"/>
                  <a:gd name="T38" fmla="*/ 0 w 21"/>
                  <a:gd name="T39" fmla="*/ 13 h 20"/>
                  <a:gd name="T40" fmla="*/ 1 w 21"/>
                  <a:gd name="T41" fmla="*/ 15 h 20"/>
                  <a:gd name="T42" fmla="*/ 3 w 21"/>
                  <a:gd name="T43" fmla="*/ 18 h 20"/>
                  <a:gd name="T44" fmla="*/ 5 w 21"/>
                  <a:gd name="T45" fmla="*/ 19 h 20"/>
                  <a:gd name="T46" fmla="*/ 7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2" y="20"/>
                    </a:lnTo>
                    <a:lnTo>
                      <a:pt x="14" y="19"/>
                    </a:lnTo>
                    <a:lnTo>
                      <a:pt x="18" y="18"/>
                    </a:lnTo>
                    <a:lnTo>
                      <a:pt x="19" y="15"/>
                    </a:lnTo>
                    <a:lnTo>
                      <a:pt x="20" y="13"/>
                    </a:lnTo>
                    <a:lnTo>
                      <a:pt x="21" y="11"/>
                    </a:lnTo>
                    <a:lnTo>
                      <a:pt x="20" y="8"/>
                    </a:lnTo>
                    <a:lnTo>
                      <a:pt x="19" y="6"/>
                    </a:lnTo>
                    <a:lnTo>
                      <a:pt x="18" y="4"/>
                    </a:lnTo>
                    <a:lnTo>
                      <a:pt x="14" y="2"/>
                    </a:lnTo>
                    <a:lnTo>
                      <a:pt x="12" y="0"/>
                    </a:lnTo>
                    <a:lnTo>
                      <a:pt x="10" y="0"/>
                    </a:lnTo>
                    <a:lnTo>
                      <a:pt x="7" y="0"/>
                    </a:lnTo>
                    <a:lnTo>
                      <a:pt x="5" y="2"/>
                    </a:lnTo>
                    <a:lnTo>
                      <a:pt x="3" y="4"/>
                    </a:lnTo>
                    <a:lnTo>
                      <a:pt x="1" y="6"/>
                    </a:lnTo>
                    <a:lnTo>
                      <a:pt x="0" y="8"/>
                    </a:lnTo>
                    <a:lnTo>
                      <a:pt x="0" y="11"/>
                    </a:lnTo>
                    <a:lnTo>
                      <a:pt x="0" y="13"/>
                    </a:lnTo>
                    <a:lnTo>
                      <a:pt x="1" y="15"/>
                    </a:lnTo>
                    <a:lnTo>
                      <a:pt x="3" y="18"/>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4" name="Freeform 392"/>
              <p:cNvSpPr>
                <a:spLocks/>
              </p:cNvSpPr>
              <p:nvPr/>
            </p:nvSpPr>
            <p:spPr bwMode="auto">
              <a:xfrm>
                <a:off x="8389938" y="2836863"/>
                <a:ext cx="33338" cy="31750"/>
              </a:xfrm>
              <a:custGeom>
                <a:avLst/>
                <a:gdLst>
                  <a:gd name="T0" fmla="*/ 10 w 21"/>
                  <a:gd name="T1" fmla="*/ 20 h 20"/>
                  <a:gd name="T2" fmla="*/ 13 w 21"/>
                  <a:gd name="T3" fmla="*/ 20 h 20"/>
                  <a:gd name="T4" fmla="*/ 15 w 21"/>
                  <a:gd name="T5" fmla="*/ 19 h 20"/>
                  <a:gd name="T6" fmla="*/ 17 w 21"/>
                  <a:gd name="T7" fmla="*/ 17 h 20"/>
                  <a:gd name="T8" fmla="*/ 20 w 21"/>
                  <a:gd name="T9" fmla="*/ 15 h 20"/>
                  <a:gd name="T10" fmla="*/ 21 w 21"/>
                  <a:gd name="T11" fmla="*/ 12 h 20"/>
                  <a:gd name="T12" fmla="*/ 21 w 21"/>
                  <a:gd name="T13" fmla="*/ 10 h 20"/>
                  <a:gd name="T14" fmla="*/ 21 w 21"/>
                  <a:gd name="T15" fmla="*/ 7 h 20"/>
                  <a:gd name="T16" fmla="*/ 20 w 21"/>
                  <a:gd name="T17" fmla="*/ 5 h 20"/>
                  <a:gd name="T18" fmla="*/ 17 w 21"/>
                  <a:gd name="T19" fmla="*/ 3 h 20"/>
                  <a:gd name="T20" fmla="*/ 15 w 21"/>
                  <a:gd name="T21" fmla="*/ 1 h 20"/>
                  <a:gd name="T22" fmla="*/ 13 w 21"/>
                  <a:gd name="T23" fmla="*/ 0 h 20"/>
                  <a:gd name="T24" fmla="*/ 10 w 21"/>
                  <a:gd name="T25" fmla="*/ 0 h 20"/>
                  <a:gd name="T26" fmla="*/ 8 w 21"/>
                  <a:gd name="T27" fmla="*/ 0 h 20"/>
                  <a:gd name="T28" fmla="*/ 5 w 21"/>
                  <a:gd name="T29" fmla="*/ 1 h 20"/>
                  <a:gd name="T30" fmla="*/ 3 w 21"/>
                  <a:gd name="T31" fmla="*/ 3 h 20"/>
                  <a:gd name="T32" fmla="*/ 2 w 21"/>
                  <a:gd name="T33" fmla="*/ 5 h 20"/>
                  <a:gd name="T34" fmla="*/ 1 w 21"/>
                  <a:gd name="T35" fmla="*/ 7 h 20"/>
                  <a:gd name="T36" fmla="*/ 0 w 21"/>
                  <a:gd name="T37" fmla="*/ 10 h 20"/>
                  <a:gd name="T38" fmla="*/ 1 w 21"/>
                  <a:gd name="T39" fmla="*/ 12 h 20"/>
                  <a:gd name="T40" fmla="*/ 2 w 21"/>
                  <a:gd name="T41" fmla="*/ 15 h 20"/>
                  <a:gd name="T42" fmla="*/ 3 w 21"/>
                  <a:gd name="T43" fmla="*/ 17 h 20"/>
                  <a:gd name="T44" fmla="*/ 5 w 21"/>
                  <a:gd name="T45" fmla="*/ 19 h 20"/>
                  <a:gd name="T46" fmla="*/ 8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3" y="20"/>
                    </a:lnTo>
                    <a:lnTo>
                      <a:pt x="15" y="19"/>
                    </a:lnTo>
                    <a:lnTo>
                      <a:pt x="17" y="17"/>
                    </a:lnTo>
                    <a:lnTo>
                      <a:pt x="20" y="15"/>
                    </a:lnTo>
                    <a:lnTo>
                      <a:pt x="21" y="12"/>
                    </a:lnTo>
                    <a:lnTo>
                      <a:pt x="21" y="10"/>
                    </a:lnTo>
                    <a:lnTo>
                      <a:pt x="21" y="7"/>
                    </a:lnTo>
                    <a:lnTo>
                      <a:pt x="20" y="5"/>
                    </a:lnTo>
                    <a:lnTo>
                      <a:pt x="17" y="3"/>
                    </a:lnTo>
                    <a:lnTo>
                      <a:pt x="15" y="1"/>
                    </a:lnTo>
                    <a:lnTo>
                      <a:pt x="13" y="0"/>
                    </a:lnTo>
                    <a:lnTo>
                      <a:pt x="10" y="0"/>
                    </a:lnTo>
                    <a:lnTo>
                      <a:pt x="8" y="0"/>
                    </a:lnTo>
                    <a:lnTo>
                      <a:pt x="5" y="1"/>
                    </a:lnTo>
                    <a:lnTo>
                      <a:pt x="3" y="3"/>
                    </a:lnTo>
                    <a:lnTo>
                      <a:pt x="2" y="5"/>
                    </a:lnTo>
                    <a:lnTo>
                      <a:pt x="1" y="7"/>
                    </a:lnTo>
                    <a:lnTo>
                      <a:pt x="0" y="10"/>
                    </a:lnTo>
                    <a:lnTo>
                      <a:pt x="1" y="12"/>
                    </a:lnTo>
                    <a:lnTo>
                      <a:pt x="2" y="15"/>
                    </a:lnTo>
                    <a:lnTo>
                      <a:pt x="3" y="17"/>
                    </a:lnTo>
                    <a:lnTo>
                      <a:pt x="5" y="19"/>
                    </a:lnTo>
                    <a:lnTo>
                      <a:pt x="8"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5" name="Freeform 393"/>
              <p:cNvSpPr>
                <a:spLocks/>
              </p:cNvSpPr>
              <p:nvPr/>
            </p:nvSpPr>
            <p:spPr bwMode="auto">
              <a:xfrm>
                <a:off x="8156575" y="2535238"/>
                <a:ext cx="33338" cy="30163"/>
              </a:xfrm>
              <a:custGeom>
                <a:avLst/>
                <a:gdLst>
                  <a:gd name="T0" fmla="*/ 11 w 21"/>
                  <a:gd name="T1" fmla="*/ 19 h 19"/>
                  <a:gd name="T2" fmla="*/ 13 w 21"/>
                  <a:gd name="T3" fmla="*/ 19 h 19"/>
                  <a:gd name="T4" fmla="*/ 16 w 21"/>
                  <a:gd name="T5" fmla="*/ 18 h 19"/>
                  <a:gd name="T6" fmla="*/ 18 w 21"/>
                  <a:gd name="T7" fmla="*/ 16 h 19"/>
                  <a:gd name="T8" fmla="*/ 19 w 21"/>
                  <a:gd name="T9" fmla="*/ 14 h 19"/>
                  <a:gd name="T10" fmla="*/ 20 w 21"/>
                  <a:gd name="T11" fmla="*/ 12 h 19"/>
                  <a:gd name="T12" fmla="*/ 21 w 21"/>
                  <a:gd name="T13" fmla="*/ 9 h 19"/>
                  <a:gd name="T14" fmla="*/ 20 w 21"/>
                  <a:gd name="T15" fmla="*/ 7 h 19"/>
                  <a:gd name="T16" fmla="*/ 19 w 21"/>
                  <a:gd name="T17" fmla="*/ 5 h 19"/>
                  <a:gd name="T18" fmla="*/ 18 w 21"/>
                  <a:gd name="T19" fmla="*/ 2 h 19"/>
                  <a:gd name="T20" fmla="*/ 16 w 21"/>
                  <a:gd name="T21" fmla="*/ 1 h 19"/>
                  <a:gd name="T22" fmla="*/ 13 w 21"/>
                  <a:gd name="T23" fmla="*/ 0 h 19"/>
                  <a:gd name="T24" fmla="*/ 11 w 21"/>
                  <a:gd name="T25" fmla="*/ 0 h 19"/>
                  <a:gd name="T26" fmla="*/ 8 w 21"/>
                  <a:gd name="T27" fmla="*/ 0 h 19"/>
                  <a:gd name="T28" fmla="*/ 6 w 21"/>
                  <a:gd name="T29" fmla="*/ 1 h 19"/>
                  <a:gd name="T30" fmla="*/ 4 w 21"/>
                  <a:gd name="T31" fmla="*/ 2 h 19"/>
                  <a:gd name="T32" fmla="*/ 2 w 21"/>
                  <a:gd name="T33" fmla="*/ 5 h 19"/>
                  <a:gd name="T34" fmla="*/ 0 w 21"/>
                  <a:gd name="T35" fmla="*/ 7 h 19"/>
                  <a:gd name="T36" fmla="*/ 0 w 21"/>
                  <a:gd name="T37" fmla="*/ 9 h 19"/>
                  <a:gd name="T38" fmla="*/ 0 w 21"/>
                  <a:gd name="T39" fmla="*/ 12 h 19"/>
                  <a:gd name="T40" fmla="*/ 2 w 21"/>
                  <a:gd name="T41" fmla="*/ 14 h 19"/>
                  <a:gd name="T42" fmla="*/ 4 w 21"/>
                  <a:gd name="T43" fmla="*/ 16 h 19"/>
                  <a:gd name="T44" fmla="*/ 6 w 21"/>
                  <a:gd name="T45" fmla="*/ 18 h 19"/>
                  <a:gd name="T46" fmla="*/ 8 w 21"/>
                  <a:gd name="T47" fmla="*/ 19 h 19"/>
                  <a:gd name="T48" fmla="*/ 11 w 21"/>
                  <a:gd name="T49" fmla="*/ 19 h 19"/>
                  <a:gd name="T50" fmla="*/ 11 w 21"/>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1" y="19"/>
                    </a:moveTo>
                    <a:lnTo>
                      <a:pt x="13" y="19"/>
                    </a:lnTo>
                    <a:lnTo>
                      <a:pt x="16" y="18"/>
                    </a:lnTo>
                    <a:lnTo>
                      <a:pt x="18" y="16"/>
                    </a:lnTo>
                    <a:lnTo>
                      <a:pt x="19" y="14"/>
                    </a:lnTo>
                    <a:lnTo>
                      <a:pt x="20" y="12"/>
                    </a:lnTo>
                    <a:lnTo>
                      <a:pt x="21" y="9"/>
                    </a:lnTo>
                    <a:lnTo>
                      <a:pt x="20" y="7"/>
                    </a:lnTo>
                    <a:lnTo>
                      <a:pt x="19" y="5"/>
                    </a:lnTo>
                    <a:lnTo>
                      <a:pt x="18" y="2"/>
                    </a:lnTo>
                    <a:lnTo>
                      <a:pt x="16" y="1"/>
                    </a:lnTo>
                    <a:lnTo>
                      <a:pt x="13" y="0"/>
                    </a:lnTo>
                    <a:lnTo>
                      <a:pt x="11" y="0"/>
                    </a:lnTo>
                    <a:lnTo>
                      <a:pt x="8" y="0"/>
                    </a:lnTo>
                    <a:lnTo>
                      <a:pt x="6" y="1"/>
                    </a:lnTo>
                    <a:lnTo>
                      <a:pt x="4" y="2"/>
                    </a:lnTo>
                    <a:lnTo>
                      <a:pt x="2" y="5"/>
                    </a:lnTo>
                    <a:lnTo>
                      <a:pt x="0" y="7"/>
                    </a:lnTo>
                    <a:lnTo>
                      <a:pt x="0" y="9"/>
                    </a:lnTo>
                    <a:lnTo>
                      <a:pt x="0" y="12"/>
                    </a:lnTo>
                    <a:lnTo>
                      <a:pt x="2" y="14"/>
                    </a:lnTo>
                    <a:lnTo>
                      <a:pt x="4" y="16"/>
                    </a:lnTo>
                    <a:lnTo>
                      <a:pt x="6" y="18"/>
                    </a:lnTo>
                    <a:lnTo>
                      <a:pt x="8" y="19"/>
                    </a:lnTo>
                    <a:lnTo>
                      <a:pt x="11" y="19"/>
                    </a:lnTo>
                    <a:lnTo>
                      <a:pt x="11"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6" name="Freeform 394"/>
              <p:cNvSpPr>
                <a:spLocks/>
              </p:cNvSpPr>
              <p:nvPr/>
            </p:nvSpPr>
            <p:spPr bwMode="auto">
              <a:xfrm>
                <a:off x="7924800" y="2424113"/>
                <a:ext cx="31750" cy="33338"/>
              </a:xfrm>
              <a:custGeom>
                <a:avLst/>
                <a:gdLst>
                  <a:gd name="T0" fmla="*/ 11 w 20"/>
                  <a:gd name="T1" fmla="*/ 21 h 21"/>
                  <a:gd name="T2" fmla="*/ 13 w 20"/>
                  <a:gd name="T3" fmla="*/ 21 h 21"/>
                  <a:gd name="T4" fmla="*/ 15 w 20"/>
                  <a:gd name="T5" fmla="*/ 20 h 21"/>
                  <a:gd name="T6" fmla="*/ 17 w 20"/>
                  <a:gd name="T7" fmla="*/ 18 h 21"/>
                  <a:gd name="T8" fmla="*/ 19 w 20"/>
                  <a:gd name="T9" fmla="*/ 16 h 21"/>
                  <a:gd name="T10" fmla="*/ 20 w 20"/>
                  <a:gd name="T11" fmla="*/ 13 h 21"/>
                  <a:gd name="T12" fmla="*/ 20 w 20"/>
                  <a:gd name="T13" fmla="*/ 10 h 21"/>
                  <a:gd name="T14" fmla="*/ 20 w 20"/>
                  <a:gd name="T15" fmla="*/ 7 h 21"/>
                  <a:gd name="T16" fmla="*/ 19 w 20"/>
                  <a:gd name="T17" fmla="*/ 5 h 21"/>
                  <a:gd name="T18" fmla="*/ 17 w 20"/>
                  <a:gd name="T19" fmla="*/ 3 h 21"/>
                  <a:gd name="T20" fmla="*/ 15 w 20"/>
                  <a:gd name="T21" fmla="*/ 1 h 21"/>
                  <a:gd name="T22" fmla="*/ 13 w 20"/>
                  <a:gd name="T23" fmla="*/ 0 h 21"/>
                  <a:gd name="T24" fmla="*/ 11 w 20"/>
                  <a:gd name="T25" fmla="*/ 0 h 21"/>
                  <a:gd name="T26" fmla="*/ 7 w 20"/>
                  <a:gd name="T27" fmla="*/ 0 h 21"/>
                  <a:gd name="T28" fmla="*/ 5 w 20"/>
                  <a:gd name="T29" fmla="*/ 1 h 21"/>
                  <a:gd name="T30" fmla="*/ 3 w 20"/>
                  <a:gd name="T31" fmla="*/ 3 h 21"/>
                  <a:gd name="T32" fmla="*/ 1 w 20"/>
                  <a:gd name="T33" fmla="*/ 5 h 21"/>
                  <a:gd name="T34" fmla="*/ 0 w 20"/>
                  <a:gd name="T35" fmla="*/ 7 h 21"/>
                  <a:gd name="T36" fmla="*/ 0 w 20"/>
                  <a:gd name="T37" fmla="*/ 10 h 21"/>
                  <a:gd name="T38" fmla="*/ 0 w 20"/>
                  <a:gd name="T39" fmla="*/ 13 h 21"/>
                  <a:gd name="T40" fmla="*/ 1 w 20"/>
                  <a:gd name="T41" fmla="*/ 16 h 21"/>
                  <a:gd name="T42" fmla="*/ 3 w 20"/>
                  <a:gd name="T43" fmla="*/ 18 h 21"/>
                  <a:gd name="T44" fmla="*/ 5 w 20"/>
                  <a:gd name="T45" fmla="*/ 20 h 21"/>
                  <a:gd name="T46" fmla="*/ 7 w 20"/>
                  <a:gd name="T47" fmla="*/ 21 h 21"/>
                  <a:gd name="T48" fmla="*/ 11 w 20"/>
                  <a:gd name="T49" fmla="*/ 21 h 21"/>
                  <a:gd name="T50" fmla="*/ 11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1" y="21"/>
                    </a:moveTo>
                    <a:lnTo>
                      <a:pt x="13" y="21"/>
                    </a:lnTo>
                    <a:lnTo>
                      <a:pt x="15" y="20"/>
                    </a:lnTo>
                    <a:lnTo>
                      <a:pt x="17" y="18"/>
                    </a:lnTo>
                    <a:lnTo>
                      <a:pt x="19" y="16"/>
                    </a:lnTo>
                    <a:lnTo>
                      <a:pt x="20" y="13"/>
                    </a:lnTo>
                    <a:lnTo>
                      <a:pt x="20" y="10"/>
                    </a:lnTo>
                    <a:lnTo>
                      <a:pt x="20" y="7"/>
                    </a:lnTo>
                    <a:lnTo>
                      <a:pt x="19" y="5"/>
                    </a:lnTo>
                    <a:lnTo>
                      <a:pt x="17" y="3"/>
                    </a:lnTo>
                    <a:lnTo>
                      <a:pt x="15" y="1"/>
                    </a:lnTo>
                    <a:lnTo>
                      <a:pt x="13" y="0"/>
                    </a:lnTo>
                    <a:lnTo>
                      <a:pt x="11" y="0"/>
                    </a:lnTo>
                    <a:lnTo>
                      <a:pt x="7" y="0"/>
                    </a:lnTo>
                    <a:lnTo>
                      <a:pt x="5" y="1"/>
                    </a:lnTo>
                    <a:lnTo>
                      <a:pt x="3" y="3"/>
                    </a:lnTo>
                    <a:lnTo>
                      <a:pt x="1" y="5"/>
                    </a:lnTo>
                    <a:lnTo>
                      <a:pt x="0" y="7"/>
                    </a:lnTo>
                    <a:lnTo>
                      <a:pt x="0" y="10"/>
                    </a:lnTo>
                    <a:lnTo>
                      <a:pt x="0" y="13"/>
                    </a:lnTo>
                    <a:lnTo>
                      <a:pt x="1" y="16"/>
                    </a:lnTo>
                    <a:lnTo>
                      <a:pt x="3" y="18"/>
                    </a:lnTo>
                    <a:lnTo>
                      <a:pt x="5" y="20"/>
                    </a:lnTo>
                    <a:lnTo>
                      <a:pt x="7" y="21"/>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7" name="Freeform 395"/>
              <p:cNvSpPr>
                <a:spLocks/>
              </p:cNvSpPr>
              <p:nvPr/>
            </p:nvSpPr>
            <p:spPr bwMode="auto">
              <a:xfrm>
                <a:off x="7932738" y="2446338"/>
                <a:ext cx="33338" cy="31750"/>
              </a:xfrm>
              <a:custGeom>
                <a:avLst/>
                <a:gdLst>
                  <a:gd name="T0" fmla="*/ 11 w 21"/>
                  <a:gd name="T1" fmla="*/ 20 h 20"/>
                  <a:gd name="T2" fmla="*/ 13 w 21"/>
                  <a:gd name="T3" fmla="*/ 20 h 20"/>
                  <a:gd name="T4" fmla="*/ 16 w 21"/>
                  <a:gd name="T5" fmla="*/ 19 h 20"/>
                  <a:gd name="T6" fmla="*/ 18 w 21"/>
                  <a:gd name="T7" fmla="*/ 17 h 20"/>
                  <a:gd name="T8" fmla="*/ 20 w 21"/>
                  <a:gd name="T9" fmla="*/ 15 h 20"/>
                  <a:gd name="T10" fmla="*/ 21 w 21"/>
                  <a:gd name="T11" fmla="*/ 13 h 20"/>
                  <a:gd name="T12" fmla="*/ 21 w 21"/>
                  <a:gd name="T13" fmla="*/ 10 h 20"/>
                  <a:gd name="T14" fmla="*/ 21 w 21"/>
                  <a:gd name="T15" fmla="*/ 7 h 20"/>
                  <a:gd name="T16" fmla="*/ 20 w 21"/>
                  <a:gd name="T17" fmla="*/ 5 h 20"/>
                  <a:gd name="T18" fmla="*/ 18 w 21"/>
                  <a:gd name="T19" fmla="*/ 3 h 20"/>
                  <a:gd name="T20" fmla="*/ 16 w 21"/>
                  <a:gd name="T21" fmla="*/ 1 h 20"/>
                  <a:gd name="T22" fmla="*/ 13 w 21"/>
                  <a:gd name="T23" fmla="*/ 0 h 20"/>
                  <a:gd name="T24" fmla="*/ 11 w 21"/>
                  <a:gd name="T25" fmla="*/ 0 h 20"/>
                  <a:gd name="T26" fmla="*/ 8 w 21"/>
                  <a:gd name="T27" fmla="*/ 0 h 20"/>
                  <a:gd name="T28" fmla="*/ 6 w 21"/>
                  <a:gd name="T29" fmla="*/ 1 h 20"/>
                  <a:gd name="T30" fmla="*/ 3 w 21"/>
                  <a:gd name="T31" fmla="*/ 3 h 20"/>
                  <a:gd name="T32" fmla="*/ 1 w 21"/>
                  <a:gd name="T33" fmla="*/ 5 h 20"/>
                  <a:gd name="T34" fmla="*/ 0 w 21"/>
                  <a:gd name="T35" fmla="*/ 7 h 20"/>
                  <a:gd name="T36" fmla="*/ 0 w 21"/>
                  <a:gd name="T37" fmla="*/ 10 h 20"/>
                  <a:gd name="T38" fmla="*/ 0 w 21"/>
                  <a:gd name="T39" fmla="*/ 13 h 20"/>
                  <a:gd name="T40" fmla="*/ 1 w 21"/>
                  <a:gd name="T41" fmla="*/ 15 h 20"/>
                  <a:gd name="T42" fmla="*/ 3 w 21"/>
                  <a:gd name="T43" fmla="*/ 17 h 20"/>
                  <a:gd name="T44" fmla="*/ 6 w 21"/>
                  <a:gd name="T45" fmla="*/ 19 h 20"/>
                  <a:gd name="T46" fmla="*/ 8 w 21"/>
                  <a:gd name="T47" fmla="*/ 20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3" y="20"/>
                    </a:lnTo>
                    <a:lnTo>
                      <a:pt x="16" y="19"/>
                    </a:lnTo>
                    <a:lnTo>
                      <a:pt x="18" y="17"/>
                    </a:lnTo>
                    <a:lnTo>
                      <a:pt x="20" y="15"/>
                    </a:lnTo>
                    <a:lnTo>
                      <a:pt x="21" y="13"/>
                    </a:lnTo>
                    <a:lnTo>
                      <a:pt x="21" y="10"/>
                    </a:lnTo>
                    <a:lnTo>
                      <a:pt x="21" y="7"/>
                    </a:lnTo>
                    <a:lnTo>
                      <a:pt x="20" y="5"/>
                    </a:lnTo>
                    <a:lnTo>
                      <a:pt x="18" y="3"/>
                    </a:lnTo>
                    <a:lnTo>
                      <a:pt x="16" y="1"/>
                    </a:lnTo>
                    <a:lnTo>
                      <a:pt x="13" y="0"/>
                    </a:lnTo>
                    <a:lnTo>
                      <a:pt x="11" y="0"/>
                    </a:lnTo>
                    <a:lnTo>
                      <a:pt x="8" y="0"/>
                    </a:lnTo>
                    <a:lnTo>
                      <a:pt x="6" y="1"/>
                    </a:lnTo>
                    <a:lnTo>
                      <a:pt x="3" y="3"/>
                    </a:lnTo>
                    <a:lnTo>
                      <a:pt x="1" y="5"/>
                    </a:lnTo>
                    <a:lnTo>
                      <a:pt x="0" y="7"/>
                    </a:lnTo>
                    <a:lnTo>
                      <a:pt x="0" y="10"/>
                    </a:lnTo>
                    <a:lnTo>
                      <a:pt x="0" y="13"/>
                    </a:lnTo>
                    <a:lnTo>
                      <a:pt x="1" y="15"/>
                    </a:lnTo>
                    <a:lnTo>
                      <a:pt x="3" y="17"/>
                    </a:lnTo>
                    <a:lnTo>
                      <a:pt x="6" y="19"/>
                    </a:lnTo>
                    <a:lnTo>
                      <a:pt x="8"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8" name="Freeform 396"/>
              <p:cNvSpPr>
                <a:spLocks/>
              </p:cNvSpPr>
              <p:nvPr/>
            </p:nvSpPr>
            <p:spPr bwMode="auto">
              <a:xfrm>
                <a:off x="7745413" y="2438400"/>
                <a:ext cx="33338" cy="31750"/>
              </a:xfrm>
              <a:custGeom>
                <a:avLst/>
                <a:gdLst>
                  <a:gd name="T0" fmla="*/ 10 w 21"/>
                  <a:gd name="T1" fmla="*/ 20 h 20"/>
                  <a:gd name="T2" fmla="*/ 13 w 21"/>
                  <a:gd name="T3" fmla="*/ 20 h 20"/>
                  <a:gd name="T4" fmla="*/ 16 w 21"/>
                  <a:gd name="T5" fmla="*/ 19 h 20"/>
                  <a:gd name="T6" fmla="*/ 18 w 21"/>
                  <a:gd name="T7" fmla="*/ 17 h 20"/>
                  <a:gd name="T8" fmla="*/ 19 w 21"/>
                  <a:gd name="T9" fmla="*/ 15 h 20"/>
                  <a:gd name="T10" fmla="*/ 20 w 21"/>
                  <a:gd name="T11" fmla="*/ 13 h 20"/>
                  <a:gd name="T12" fmla="*/ 21 w 21"/>
                  <a:gd name="T13" fmla="*/ 10 h 20"/>
                  <a:gd name="T14" fmla="*/ 20 w 21"/>
                  <a:gd name="T15" fmla="*/ 8 h 20"/>
                  <a:gd name="T16" fmla="*/ 19 w 21"/>
                  <a:gd name="T17" fmla="*/ 6 h 20"/>
                  <a:gd name="T18" fmla="*/ 18 w 21"/>
                  <a:gd name="T19" fmla="*/ 3 h 20"/>
                  <a:gd name="T20" fmla="*/ 16 w 21"/>
                  <a:gd name="T21" fmla="*/ 1 h 20"/>
                  <a:gd name="T22" fmla="*/ 13 w 21"/>
                  <a:gd name="T23" fmla="*/ 0 h 20"/>
                  <a:gd name="T24" fmla="*/ 10 w 21"/>
                  <a:gd name="T25" fmla="*/ 0 h 20"/>
                  <a:gd name="T26" fmla="*/ 7 w 21"/>
                  <a:gd name="T27" fmla="*/ 0 h 20"/>
                  <a:gd name="T28" fmla="*/ 5 w 21"/>
                  <a:gd name="T29" fmla="*/ 1 h 20"/>
                  <a:gd name="T30" fmla="*/ 3 w 21"/>
                  <a:gd name="T31" fmla="*/ 3 h 20"/>
                  <a:gd name="T32" fmla="*/ 1 w 21"/>
                  <a:gd name="T33" fmla="*/ 6 h 20"/>
                  <a:gd name="T34" fmla="*/ 0 w 21"/>
                  <a:gd name="T35" fmla="*/ 8 h 20"/>
                  <a:gd name="T36" fmla="*/ 0 w 21"/>
                  <a:gd name="T37" fmla="*/ 10 h 20"/>
                  <a:gd name="T38" fmla="*/ 0 w 21"/>
                  <a:gd name="T39" fmla="*/ 13 h 20"/>
                  <a:gd name="T40" fmla="*/ 1 w 21"/>
                  <a:gd name="T41" fmla="*/ 15 h 20"/>
                  <a:gd name="T42" fmla="*/ 3 w 21"/>
                  <a:gd name="T43" fmla="*/ 17 h 20"/>
                  <a:gd name="T44" fmla="*/ 5 w 21"/>
                  <a:gd name="T45" fmla="*/ 19 h 20"/>
                  <a:gd name="T46" fmla="*/ 7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3" y="20"/>
                    </a:lnTo>
                    <a:lnTo>
                      <a:pt x="16" y="19"/>
                    </a:lnTo>
                    <a:lnTo>
                      <a:pt x="18" y="17"/>
                    </a:lnTo>
                    <a:lnTo>
                      <a:pt x="19" y="15"/>
                    </a:lnTo>
                    <a:lnTo>
                      <a:pt x="20" y="13"/>
                    </a:lnTo>
                    <a:lnTo>
                      <a:pt x="21" y="10"/>
                    </a:lnTo>
                    <a:lnTo>
                      <a:pt x="20" y="8"/>
                    </a:lnTo>
                    <a:lnTo>
                      <a:pt x="19" y="6"/>
                    </a:lnTo>
                    <a:lnTo>
                      <a:pt x="18" y="3"/>
                    </a:lnTo>
                    <a:lnTo>
                      <a:pt x="16" y="1"/>
                    </a:lnTo>
                    <a:lnTo>
                      <a:pt x="13" y="0"/>
                    </a:lnTo>
                    <a:lnTo>
                      <a:pt x="10" y="0"/>
                    </a:lnTo>
                    <a:lnTo>
                      <a:pt x="7" y="0"/>
                    </a:lnTo>
                    <a:lnTo>
                      <a:pt x="5" y="1"/>
                    </a:lnTo>
                    <a:lnTo>
                      <a:pt x="3" y="3"/>
                    </a:lnTo>
                    <a:lnTo>
                      <a:pt x="1" y="6"/>
                    </a:lnTo>
                    <a:lnTo>
                      <a:pt x="0" y="8"/>
                    </a:lnTo>
                    <a:lnTo>
                      <a:pt x="0" y="10"/>
                    </a:lnTo>
                    <a:lnTo>
                      <a:pt x="0" y="13"/>
                    </a:lnTo>
                    <a:lnTo>
                      <a:pt x="1" y="15"/>
                    </a:lnTo>
                    <a:lnTo>
                      <a:pt x="3" y="17"/>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 name="Freeform 397"/>
              <p:cNvSpPr>
                <a:spLocks/>
              </p:cNvSpPr>
              <p:nvPr/>
            </p:nvSpPr>
            <p:spPr bwMode="auto">
              <a:xfrm>
                <a:off x="7620000" y="2506663"/>
                <a:ext cx="33338" cy="31750"/>
              </a:xfrm>
              <a:custGeom>
                <a:avLst/>
                <a:gdLst>
                  <a:gd name="T0" fmla="*/ 11 w 21"/>
                  <a:gd name="T1" fmla="*/ 20 h 20"/>
                  <a:gd name="T2" fmla="*/ 14 w 21"/>
                  <a:gd name="T3" fmla="*/ 20 h 20"/>
                  <a:gd name="T4" fmla="*/ 16 w 21"/>
                  <a:gd name="T5" fmla="*/ 19 h 20"/>
                  <a:gd name="T6" fmla="*/ 18 w 21"/>
                  <a:gd name="T7" fmla="*/ 18 h 20"/>
                  <a:gd name="T8" fmla="*/ 20 w 21"/>
                  <a:gd name="T9" fmla="*/ 15 h 20"/>
                  <a:gd name="T10" fmla="*/ 21 w 21"/>
                  <a:gd name="T11" fmla="*/ 12 h 20"/>
                  <a:gd name="T12" fmla="*/ 21 w 21"/>
                  <a:gd name="T13" fmla="*/ 10 h 20"/>
                  <a:gd name="T14" fmla="*/ 21 w 21"/>
                  <a:gd name="T15" fmla="*/ 7 h 20"/>
                  <a:gd name="T16" fmla="*/ 20 w 21"/>
                  <a:gd name="T17" fmla="*/ 5 h 20"/>
                  <a:gd name="T18" fmla="*/ 18 w 21"/>
                  <a:gd name="T19" fmla="*/ 3 h 20"/>
                  <a:gd name="T20" fmla="*/ 16 w 21"/>
                  <a:gd name="T21" fmla="*/ 1 h 20"/>
                  <a:gd name="T22" fmla="*/ 14 w 21"/>
                  <a:gd name="T23" fmla="*/ 0 h 20"/>
                  <a:gd name="T24" fmla="*/ 11 w 21"/>
                  <a:gd name="T25" fmla="*/ 0 h 20"/>
                  <a:gd name="T26" fmla="*/ 8 w 21"/>
                  <a:gd name="T27" fmla="*/ 0 h 20"/>
                  <a:gd name="T28" fmla="*/ 5 w 21"/>
                  <a:gd name="T29" fmla="*/ 1 h 20"/>
                  <a:gd name="T30" fmla="*/ 3 w 21"/>
                  <a:gd name="T31" fmla="*/ 3 h 20"/>
                  <a:gd name="T32" fmla="*/ 1 w 21"/>
                  <a:gd name="T33" fmla="*/ 5 h 20"/>
                  <a:gd name="T34" fmla="*/ 0 w 21"/>
                  <a:gd name="T35" fmla="*/ 7 h 20"/>
                  <a:gd name="T36" fmla="*/ 0 w 21"/>
                  <a:gd name="T37" fmla="*/ 10 h 20"/>
                  <a:gd name="T38" fmla="*/ 0 w 21"/>
                  <a:gd name="T39" fmla="*/ 12 h 20"/>
                  <a:gd name="T40" fmla="*/ 1 w 21"/>
                  <a:gd name="T41" fmla="*/ 15 h 20"/>
                  <a:gd name="T42" fmla="*/ 3 w 21"/>
                  <a:gd name="T43" fmla="*/ 18 h 20"/>
                  <a:gd name="T44" fmla="*/ 5 w 21"/>
                  <a:gd name="T45" fmla="*/ 19 h 20"/>
                  <a:gd name="T46" fmla="*/ 8 w 21"/>
                  <a:gd name="T47" fmla="*/ 20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4" y="20"/>
                    </a:lnTo>
                    <a:lnTo>
                      <a:pt x="16" y="19"/>
                    </a:lnTo>
                    <a:lnTo>
                      <a:pt x="18" y="18"/>
                    </a:lnTo>
                    <a:lnTo>
                      <a:pt x="20" y="15"/>
                    </a:lnTo>
                    <a:lnTo>
                      <a:pt x="21" y="12"/>
                    </a:lnTo>
                    <a:lnTo>
                      <a:pt x="21" y="10"/>
                    </a:lnTo>
                    <a:lnTo>
                      <a:pt x="21" y="7"/>
                    </a:lnTo>
                    <a:lnTo>
                      <a:pt x="20" y="5"/>
                    </a:lnTo>
                    <a:lnTo>
                      <a:pt x="18" y="3"/>
                    </a:lnTo>
                    <a:lnTo>
                      <a:pt x="16" y="1"/>
                    </a:lnTo>
                    <a:lnTo>
                      <a:pt x="14" y="0"/>
                    </a:lnTo>
                    <a:lnTo>
                      <a:pt x="11" y="0"/>
                    </a:lnTo>
                    <a:lnTo>
                      <a:pt x="8" y="0"/>
                    </a:lnTo>
                    <a:lnTo>
                      <a:pt x="5" y="1"/>
                    </a:lnTo>
                    <a:lnTo>
                      <a:pt x="3" y="3"/>
                    </a:lnTo>
                    <a:lnTo>
                      <a:pt x="1" y="5"/>
                    </a:lnTo>
                    <a:lnTo>
                      <a:pt x="0" y="7"/>
                    </a:lnTo>
                    <a:lnTo>
                      <a:pt x="0" y="10"/>
                    </a:lnTo>
                    <a:lnTo>
                      <a:pt x="0" y="12"/>
                    </a:lnTo>
                    <a:lnTo>
                      <a:pt x="1" y="15"/>
                    </a:lnTo>
                    <a:lnTo>
                      <a:pt x="3" y="18"/>
                    </a:lnTo>
                    <a:lnTo>
                      <a:pt x="5" y="19"/>
                    </a:lnTo>
                    <a:lnTo>
                      <a:pt x="8"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 name="Freeform 398"/>
              <p:cNvSpPr>
                <a:spLocks/>
              </p:cNvSpPr>
              <p:nvPr/>
            </p:nvSpPr>
            <p:spPr bwMode="auto">
              <a:xfrm>
                <a:off x="7658100" y="2568575"/>
                <a:ext cx="31750" cy="33338"/>
              </a:xfrm>
              <a:custGeom>
                <a:avLst/>
                <a:gdLst>
                  <a:gd name="T0" fmla="*/ 10 w 20"/>
                  <a:gd name="T1" fmla="*/ 21 h 21"/>
                  <a:gd name="T2" fmla="*/ 13 w 20"/>
                  <a:gd name="T3" fmla="*/ 21 h 21"/>
                  <a:gd name="T4" fmla="*/ 15 w 20"/>
                  <a:gd name="T5" fmla="*/ 20 h 21"/>
                  <a:gd name="T6" fmla="*/ 17 w 20"/>
                  <a:gd name="T7" fmla="*/ 18 h 21"/>
                  <a:gd name="T8" fmla="*/ 19 w 20"/>
                  <a:gd name="T9" fmla="*/ 16 h 21"/>
                  <a:gd name="T10" fmla="*/ 20 w 20"/>
                  <a:gd name="T11" fmla="*/ 14 h 21"/>
                  <a:gd name="T12" fmla="*/ 20 w 20"/>
                  <a:gd name="T13" fmla="*/ 11 h 21"/>
                  <a:gd name="T14" fmla="*/ 20 w 20"/>
                  <a:gd name="T15" fmla="*/ 9 h 21"/>
                  <a:gd name="T16" fmla="*/ 19 w 20"/>
                  <a:gd name="T17" fmla="*/ 6 h 21"/>
                  <a:gd name="T18" fmla="*/ 17 w 20"/>
                  <a:gd name="T19" fmla="*/ 4 h 21"/>
                  <a:gd name="T20" fmla="*/ 15 w 20"/>
                  <a:gd name="T21" fmla="*/ 1 h 21"/>
                  <a:gd name="T22" fmla="*/ 13 w 20"/>
                  <a:gd name="T23" fmla="*/ 0 h 21"/>
                  <a:gd name="T24" fmla="*/ 10 w 20"/>
                  <a:gd name="T25" fmla="*/ 0 h 21"/>
                  <a:gd name="T26" fmla="*/ 7 w 20"/>
                  <a:gd name="T27" fmla="*/ 0 h 21"/>
                  <a:gd name="T28" fmla="*/ 5 w 20"/>
                  <a:gd name="T29" fmla="*/ 1 h 21"/>
                  <a:gd name="T30" fmla="*/ 3 w 20"/>
                  <a:gd name="T31" fmla="*/ 4 h 21"/>
                  <a:gd name="T32" fmla="*/ 1 w 20"/>
                  <a:gd name="T33" fmla="*/ 6 h 21"/>
                  <a:gd name="T34" fmla="*/ 0 w 20"/>
                  <a:gd name="T35" fmla="*/ 9 h 21"/>
                  <a:gd name="T36" fmla="*/ 0 w 20"/>
                  <a:gd name="T37" fmla="*/ 11 h 21"/>
                  <a:gd name="T38" fmla="*/ 0 w 20"/>
                  <a:gd name="T39" fmla="*/ 14 h 21"/>
                  <a:gd name="T40" fmla="*/ 1 w 20"/>
                  <a:gd name="T41" fmla="*/ 16 h 21"/>
                  <a:gd name="T42" fmla="*/ 3 w 20"/>
                  <a:gd name="T43" fmla="*/ 18 h 21"/>
                  <a:gd name="T44" fmla="*/ 5 w 20"/>
                  <a:gd name="T45" fmla="*/ 20 h 21"/>
                  <a:gd name="T46" fmla="*/ 7 w 20"/>
                  <a:gd name="T47" fmla="*/ 21 h 21"/>
                  <a:gd name="T48" fmla="*/ 10 w 20"/>
                  <a:gd name="T49" fmla="*/ 21 h 21"/>
                  <a:gd name="T50" fmla="*/ 10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0" y="21"/>
                    </a:moveTo>
                    <a:lnTo>
                      <a:pt x="13" y="21"/>
                    </a:lnTo>
                    <a:lnTo>
                      <a:pt x="15" y="20"/>
                    </a:lnTo>
                    <a:lnTo>
                      <a:pt x="17" y="18"/>
                    </a:lnTo>
                    <a:lnTo>
                      <a:pt x="19" y="16"/>
                    </a:lnTo>
                    <a:lnTo>
                      <a:pt x="20" y="14"/>
                    </a:lnTo>
                    <a:lnTo>
                      <a:pt x="20" y="11"/>
                    </a:lnTo>
                    <a:lnTo>
                      <a:pt x="20" y="9"/>
                    </a:lnTo>
                    <a:lnTo>
                      <a:pt x="19" y="6"/>
                    </a:lnTo>
                    <a:lnTo>
                      <a:pt x="17" y="4"/>
                    </a:lnTo>
                    <a:lnTo>
                      <a:pt x="15" y="1"/>
                    </a:lnTo>
                    <a:lnTo>
                      <a:pt x="13" y="0"/>
                    </a:lnTo>
                    <a:lnTo>
                      <a:pt x="10" y="0"/>
                    </a:lnTo>
                    <a:lnTo>
                      <a:pt x="7" y="0"/>
                    </a:lnTo>
                    <a:lnTo>
                      <a:pt x="5" y="1"/>
                    </a:lnTo>
                    <a:lnTo>
                      <a:pt x="3" y="4"/>
                    </a:lnTo>
                    <a:lnTo>
                      <a:pt x="1" y="6"/>
                    </a:lnTo>
                    <a:lnTo>
                      <a:pt x="0" y="9"/>
                    </a:lnTo>
                    <a:lnTo>
                      <a:pt x="0" y="11"/>
                    </a:lnTo>
                    <a:lnTo>
                      <a:pt x="0" y="14"/>
                    </a:lnTo>
                    <a:lnTo>
                      <a:pt x="1" y="16"/>
                    </a:lnTo>
                    <a:lnTo>
                      <a:pt x="3" y="18"/>
                    </a:lnTo>
                    <a:lnTo>
                      <a:pt x="5" y="20"/>
                    </a:lnTo>
                    <a:lnTo>
                      <a:pt x="7"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 name="Freeform 399"/>
              <p:cNvSpPr>
                <a:spLocks/>
              </p:cNvSpPr>
              <p:nvPr/>
            </p:nvSpPr>
            <p:spPr bwMode="auto">
              <a:xfrm>
                <a:off x="7494588" y="2660650"/>
                <a:ext cx="33338" cy="31750"/>
              </a:xfrm>
              <a:custGeom>
                <a:avLst/>
                <a:gdLst>
                  <a:gd name="T0" fmla="*/ 11 w 21"/>
                  <a:gd name="T1" fmla="*/ 20 h 20"/>
                  <a:gd name="T2" fmla="*/ 14 w 21"/>
                  <a:gd name="T3" fmla="*/ 20 h 20"/>
                  <a:gd name="T4" fmla="*/ 16 w 21"/>
                  <a:gd name="T5" fmla="*/ 19 h 20"/>
                  <a:gd name="T6" fmla="*/ 18 w 21"/>
                  <a:gd name="T7" fmla="*/ 17 h 20"/>
                  <a:gd name="T8" fmla="*/ 20 w 21"/>
                  <a:gd name="T9" fmla="*/ 15 h 20"/>
                  <a:gd name="T10" fmla="*/ 21 w 21"/>
                  <a:gd name="T11" fmla="*/ 13 h 20"/>
                  <a:gd name="T12" fmla="*/ 21 w 21"/>
                  <a:gd name="T13" fmla="*/ 10 h 20"/>
                  <a:gd name="T14" fmla="*/ 21 w 21"/>
                  <a:gd name="T15" fmla="*/ 8 h 20"/>
                  <a:gd name="T16" fmla="*/ 20 w 21"/>
                  <a:gd name="T17" fmla="*/ 5 h 20"/>
                  <a:gd name="T18" fmla="*/ 18 w 21"/>
                  <a:gd name="T19" fmla="*/ 3 h 20"/>
                  <a:gd name="T20" fmla="*/ 16 w 21"/>
                  <a:gd name="T21" fmla="*/ 2 h 20"/>
                  <a:gd name="T22" fmla="*/ 14 w 21"/>
                  <a:gd name="T23" fmla="*/ 1 h 20"/>
                  <a:gd name="T24" fmla="*/ 11 w 21"/>
                  <a:gd name="T25" fmla="*/ 0 h 20"/>
                  <a:gd name="T26" fmla="*/ 9 w 21"/>
                  <a:gd name="T27" fmla="*/ 1 h 20"/>
                  <a:gd name="T28" fmla="*/ 6 w 21"/>
                  <a:gd name="T29" fmla="*/ 2 h 20"/>
                  <a:gd name="T30" fmla="*/ 3 w 21"/>
                  <a:gd name="T31" fmla="*/ 3 h 20"/>
                  <a:gd name="T32" fmla="*/ 1 w 21"/>
                  <a:gd name="T33" fmla="*/ 5 h 20"/>
                  <a:gd name="T34" fmla="*/ 1 w 21"/>
                  <a:gd name="T35" fmla="*/ 8 h 20"/>
                  <a:gd name="T36" fmla="*/ 0 w 21"/>
                  <a:gd name="T37" fmla="*/ 10 h 20"/>
                  <a:gd name="T38" fmla="*/ 1 w 21"/>
                  <a:gd name="T39" fmla="*/ 13 h 20"/>
                  <a:gd name="T40" fmla="*/ 1 w 21"/>
                  <a:gd name="T41" fmla="*/ 15 h 20"/>
                  <a:gd name="T42" fmla="*/ 3 w 21"/>
                  <a:gd name="T43" fmla="*/ 17 h 20"/>
                  <a:gd name="T44" fmla="*/ 6 w 21"/>
                  <a:gd name="T45" fmla="*/ 19 h 20"/>
                  <a:gd name="T46" fmla="*/ 9 w 21"/>
                  <a:gd name="T47" fmla="*/ 20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4" y="20"/>
                    </a:lnTo>
                    <a:lnTo>
                      <a:pt x="16" y="19"/>
                    </a:lnTo>
                    <a:lnTo>
                      <a:pt x="18" y="17"/>
                    </a:lnTo>
                    <a:lnTo>
                      <a:pt x="20" y="15"/>
                    </a:lnTo>
                    <a:lnTo>
                      <a:pt x="21" y="13"/>
                    </a:lnTo>
                    <a:lnTo>
                      <a:pt x="21" y="10"/>
                    </a:lnTo>
                    <a:lnTo>
                      <a:pt x="21" y="8"/>
                    </a:lnTo>
                    <a:lnTo>
                      <a:pt x="20" y="5"/>
                    </a:lnTo>
                    <a:lnTo>
                      <a:pt x="18" y="3"/>
                    </a:lnTo>
                    <a:lnTo>
                      <a:pt x="16" y="2"/>
                    </a:lnTo>
                    <a:lnTo>
                      <a:pt x="14" y="1"/>
                    </a:lnTo>
                    <a:lnTo>
                      <a:pt x="11" y="0"/>
                    </a:lnTo>
                    <a:lnTo>
                      <a:pt x="9" y="1"/>
                    </a:lnTo>
                    <a:lnTo>
                      <a:pt x="6" y="2"/>
                    </a:lnTo>
                    <a:lnTo>
                      <a:pt x="3" y="3"/>
                    </a:lnTo>
                    <a:lnTo>
                      <a:pt x="1" y="5"/>
                    </a:lnTo>
                    <a:lnTo>
                      <a:pt x="1" y="8"/>
                    </a:lnTo>
                    <a:lnTo>
                      <a:pt x="0" y="10"/>
                    </a:lnTo>
                    <a:lnTo>
                      <a:pt x="1" y="13"/>
                    </a:lnTo>
                    <a:lnTo>
                      <a:pt x="1" y="15"/>
                    </a:lnTo>
                    <a:lnTo>
                      <a:pt x="3" y="17"/>
                    </a:lnTo>
                    <a:lnTo>
                      <a:pt x="6" y="19"/>
                    </a:lnTo>
                    <a:lnTo>
                      <a:pt x="9"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400"/>
              <p:cNvSpPr>
                <a:spLocks/>
              </p:cNvSpPr>
              <p:nvPr/>
            </p:nvSpPr>
            <p:spPr bwMode="auto">
              <a:xfrm>
                <a:off x="7889875" y="2655888"/>
                <a:ext cx="33338" cy="33338"/>
              </a:xfrm>
              <a:custGeom>
                <a:avLst/>
                <a:gdLst>
                  <a:gd name="T0" fmla="*/ 11 w 21"/>
                  <a:gd name="T1" fmla="*/ 21 h 21"/>
                  <a:gd name="T2" fmla="*/ 13 w 21"/>
                  <a:gd name="T3" fmla="*/ 21 h 21"/>
                  <a:gd name="T4" fmla="*/ 16 w 21"/>
                  <a:gd name="T5" fmla="*/ 20 h 21"/>
                  <a:gd name="T6" fmla="*/ 18 w 21"/>
                  <a:gd name="T7" fmla="*/ 18 h 21"/>
                  <a:gd name="T8" fmla="*/ 19 w 21"/>
                  <a:gd name="T9" fmla="*/ 16 h 21"/>
                  <a:gd name="T10" fmla="*/ 20 w 21"/>
                  <a:gd name="T11" fmla="*/ 14 h 21"/>
                  <a:gd name="T12" fmla="*/ 21 w 21"/>
                  <a:gd name="T13" fmla="*/ 11 h 21"/>
                  <a:gd name="T14" fmla="*/ 20 w 21"/>
                  <a:gd name="T15" fmla="*/ 9 h 21"/>
                  <a:gd name="T16" fmla="*/ 19 w 21"/>
                  <a:gd name="T17" fmla="*/ 6 h 21"/>
                  <a:gd name="T18" fmla="*/ 18 w 21"/>
                  <a:gd name="T19" fmla="*/ 4 h 21"/>
                  <a:gd name="T20" fmla="*/ 16 w 21"/>
                  <a:gd name="T21" fmla="*/ 3 h 21"/>
                  <a:gd name="T22" fmla="*/ 13 w 21"/>
                  <a:gd name="T23" fmla="*/ 1 h 21"/>
                  <a:gd name="T24" fmla="*/ 11 w 21"/>
                  <a:gd name="T25" fmla="*/ 0 h 21"/>
                  <a:gd name="T26" fmla="*/ 8 w 21"/>
                  <a:gd name="T27" fmla="*/ 1 h 21"/>
                  <a:gd name="T28" fmla="*/ 6 w 21"/>
                  <a:gd name="T29" fmla="*/ 3 h 21"/>
                  <a:gd name="T30" fmla="*/ 4 w 21"/>
                  <a:gd name="T31" fmla="*/ 4 h 21"/>
                  <a:gd name="T32" fmla="*/ 1 w 21"/>
                  <a:gd name="T33" fmla="*/ 6 h 21"/>
                  <a:gd name="T34" fmla="*/ 0 w 21"/>
                  <a:gd name="T35" fmla="*/ 9 h 21"/>
                  <a:gd name="T36" fmla="*/ 0 w 21"/>
                  <a:gd name="T37" fmla="*/ 11 h 21"/>
                  <a:gd name="T38" fmla="*/ 0 w 21"/>
                  <a:gd name="T39" fmla="*/ 14 h 21"/>
                  <a:gd name="T40" fmla="*/ 1 w 21"/>
                  <a:gd name="T41" fmla="*/ 16 h 21"/>
                  <a:gd name="T42" fmla="*/ 4 w 21"/>
                  <a:gd name="T43" fmla="*/ 18 h 21"/>
                  <a:gd name="T44" fmla="*/ 6 w 21"/>
                  <a:gd name="T45" fmla="*/ 20 h 21"/>
                  <a:gd name="T46" fmla="*/ 8 w 21"/>
                  <a:gd name="T47" fmla="*/ 21 h 21"/>
                  <a:gd name="T48" fmla="*/ 11 w 21"/>
                  <a:gd name="T49" fmla="*/ 21 h 21"/>
                  <a:gd name="T50" fmla="*/ 11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1" y="21"/>
                    </a:moveTo>
                    <a:lnTo>
                      <a:pt x="13" y="21"/>
                    </a:lnTo>
                    <a:lnTo>
                      <a:pt x="16" y="20"/>
                    </a:lnTo>
                    <a:lnTo>
                      <a:pt x="18" y="18"/>
                    </a:lnTo>
                    <a:lnTo>
                      <a:pt x="19" y="16"/>
                    </a:lnTo>
                    <a:lnTo>
                      <a:pt x="20" y="14"/>
                    </a:lnTo>
                    <a:lnTo>
                      <a:pt x="21" y="11"/>
                    </a:lnTo>
                    <a:lnTo>
                      <a:pt x="20" y="9"/>
                    </a:lnTo>
                    <a:lnTo>
                      <a:pt x="19" y="6"/>
                    </a:lnTo>
                    <a:lnTo>
                      <a:pt x="18" y="4"/>
                    </a:lnTo>
                    <a:lnTo>
                      <a:pt x="16" y="3"/>
                    </a:lnTo>
                    <a:lnTo>
                      <a:pt x="13" y="1"/>
                    </a:lnTo>
                    <a:lnTo>
                      <a:pt x="11" y="0"/>
                    </a:lnTo>
                    <a:lnTo>
                      <a:pt x="8" y="1"/>
                    </a:lnTo>
                    <a:lnTo>
                      <a:pt x="6" y="3"/>
                    </a:lnTo>
                    <a:lnTo>
                      <a:pt x="4" y="4"/>
                    </a:lnTo>
                    <a:lnTo>
                      <a:pt x="1" y="6"/>
                    </a:lnTo>
                    <a:lnTo>
                      <a:pt x="0" y="9"/>
                    </a:lnTo>
                    <a:lnTo>
                      <a:pt x="0" y="11"/>
                    </a:lnTo>
                    <a:lnTo>
                      <a:pt x="0" y="14"/>
                    </a:lnTo>
                    <a:lnTo>
                      <a:pt x="1" y="16"/>
                    </a:lnTo>
                    <a:lnTo>
                      <a:pt x="4" y="18"/>
                    </a:lnTo>
                    <a:lnTo>
                      <a:pt x="6" y="20"/>
                    </a:lnTo>
                    <a:lnTo>
                      <a:pt x="8" y="21"/>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3" name="Freeform 401"/>
              <p:cNvSpPr>
                <a:spLocks/>
              </p:cNvSpPr>
              <p:nvPr/>
            </p:nvSpPr>
            <p:spPr bwMode="auto">
              <a:xfrm>
                <a:off x="7983538" y="2549525"/>
                <a:ext cx="31750" cy="33338"/>
              </a:xfrm>
              <a:custGeom>
                <a:avLst/>
                <a:gdLst>
                  <a:gd name="T0" fmla="*/ 10 w 20"/>
                  <a:gd name="T1" fmla="*/ 21 h 21"/>
                  <a:gd name="T2" fmla="*/ 12 w 20"/>
                  <a:gd name="T3" fmla="*/ 20 h 21"/>
                  <a:gd name="T4" fmla="*/ 15 w 20"/>
                  <a:gd name="T5" fmla="*/ 19 h 21"/>
                  <a:gd name="T6" fmla="*/ 17 w 20"/>
                  <a:gd name="T7" fmla="*/ 18 h 21"/>
                  <a:gd name="T8" fmla="*/ 19 w 20"/>
                  <a:gd name="T9" fmla="*/ 16 h 21"/>
                  <a:gd name="T10" fmla="*/ 20 w 20"/>
                  <a:gd name="T11" fmla="*/ 12 h 21"/>
                  <a:gd name="T12" fmla="*/ 20 w 20"/>
                  <a:gd name="T13" fmla="*/ 10 h 21"/>
                  <a:gd name="T14" fmla="*/ 20 w 20"/>
                  <a:gd name="T15" fmla="*/ 7 h 21"/>
                  <a:gd name="T16" fmla="*/ 19 w 20"/>
                  <a:gd name="T17" fmla="*/ 5 h 21"/>
                  <a:gd name="T18" fmla="*/ 17 w 20"/>
                  <a:gd name="T19" fmla="*/ 3 h 21"/>
                  <a:gd name="T20" fmla="*/ 15 w 20"/>
                  <a:gd name="T21" fmla="*/ 1 h 21"/>
                  <a:gd name="T22" fmla="*/ 12 w 20"/>
                  <a:gd name="T23" fmla="*/ 0 h 21"/>
                  <a:gd name="T24" fmla="*/ 10 w 20"/>
                  <a:gd name="T25" fmla="*/ 0 h 21"/>
                  <a:gd name="T26" fmla="*/ 7 w 20"/>
                  <a:gd name="T27" fmla="*/ 0 h 21"/>
                  <a:gd name="T28" fmla="*/ 5 w 20"/>
                  <a:gd name="T29" fmla="*/ 1 h 21"/>
                  <a:gd name="T30" fmla="*/ 3 w 20"/>
                  <a:gd name="T31" fmla="*/ 3 h 21"/>
                  <a:gd name="T32" fmla="*/ 1 w 20"/>
                  <a:gd name="T33" fmla="*/ 5 h 21"/>
                  <a:gd name="T34" fmla="*/ 0 w 20"/>
                  <a:gd name="T35" fmla="*/ 7 h 21"/>
                  <a:gd name="T36" fmla="*/ 0 w 20"/>
                  <a:gd name="T37" fmla="*/ 10 h 21"/>
                  <a:gd name="T38" fmla="*/ 0 w 20"/>
                  <a:gd name="T39" fmla="*/ 12 h 21"/>
                  <a:gd name="T40" fmla="*/ 1 w 20"/>
                  <a:gd name="T41" fmla="*/ 16 h 21"/>
                  <a:gd name="T42" fmla="*/ 3 w 20"/>
                  <a:gd name="T43" fmla="*/ 18 h 21"/>
                  <a:gd name="T44" fmla="*/ 5 w 20"/>
                  <a:gd name="T45" fmla="*/ 19 h 21"/>
                  <a:gd name="T46" fmla="*/ 7 w 20"/>
                  <a:gd name="T47" fmla="*/ 20 h 21"/>
                  <a:gd name="T48" fmla="*/ 10 w 20"/>
                  <a:gd name="T49" fmla="*/ 21 h 21"/>
                  <a:gd name="T50" fmla="*/ 10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0" y="21"/>
                    </a:moveTo>
                    <a:lnTo>
                      <a:pt x="12" y="20"/>
                    </a:lnTo>
                    <a:lnTo>
                      <a:pt x="15" y="19"/>
                    </a:lnTo>
                    <a:lnTo>
                      <a:pt x="17" y="18"/>
                    </a:lnTo>
                    <a:lnTo>
                      <a:pt x="19" y="16"/>
                    </a:lnTo>
                    <a:lnTo>
                      <a:pt x="20" y="12"/>
                    </a:lnTo>
                    <a:lnTo>
                      <a:pt x="20" y="10"/>
                    </a:lnTo>
                    <a:lnTo>
                      <a:pt x="20"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6"/>
                    </a:lnTo>
                    <a:lnTo>
                      <a:pt x="3" y="18"/>
                    </a:lnTo>
                    <a:lnTo>
                      <a:pt x="5" y="19"/>
                    </a:lnTo>
                    <a:lnTo>
                      <a:pt x="7" y="20"/>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4" name="Freeform 402"/>
              <p:cNvSpPr>
                <a:spLocks/>
              </p:cNvSpPr>
              <p:nvPr/>
            </p:nvSpPr>
            <p:spPr bwMode="auto">
              <a:xfrm>
                <a:off x="8134350" y="2730500"/>
                <a:ext cx="33338" cy="33338"/>
              </a:xfrm>
              <a:custGeom>
                <a:avLst/>
                <a:gdLst>
                  <a:gd name="T0" fmla="*/ 10 w 21"/>
                  <a:gd name="T1" fmla="*/ 21 h 21"/>
                  <a:gd name="T2" fmla="*/ 12 w 21"/>
                  <a:gd name="T3" fmla="*/ 21 h 21"/>
                  <a:gd name="T4" fmla="*/ 16 w 21"/>
                  <a:gd name="T5" fmla="*/ 20 h 21"/>
                  <a:gd name="T6" fmla="*/ 18 w 21"/>
                  <a:gd name="T7" fmla="*/ 18 h 21"/>
                  <a:gd name="T8" fmla="*/ 19 w 21"/>
                  <a:gd name="T9" fmla="*/ 16 h 21"/>
                  <a:gd name="T10" fmla="*/ 20 w 21"/>
                  <a:gd name="T11" fmla="*/ 14 h 21"/>
                  <a:gd name="T12" fmla="*/ 21 w 21"/>
                  <a:gd name="T13" fmla="*/ 11 h 21"/>
                  <a:gd name="T14" fmla="*/ 20 w 21"/>
                  <a:gd name="T15" fmla="*/ 8 h 21"/>
                  <a:gd name="T16" fmla="*/ 19 w 21"/>
                  <a:gd name="T17" fmla="*/ 5 h 21"/>
                  <a:gd name="T18" fmla="*/ 18 w 21"/>
                  <a:gd name="T19" fmla="*/ 3 h 21"/>
                  <a:gd name="T20" fmla="*/ 16 w 21"/>
                  <a:gd name="T21" fmla="*/ 2 h 21"/>
                  <a:gd name="T22" fmla="*/ 12 w 21"/>
                  <a:gd name="T23" fmla="*/ 1 h 21"/>
                  <a:gd name="T24" fmla="*/ 10 w 21"/>
                  <a:gd name="T25" fmla="*/ 0 h 21"/>
                  <a:gd name="T26" fmla="*/ 7 w 21"/>
                  <a:gd name="T27" fmla="*/ 1 h 21"/>
                  <a:gd name="T28" fmla="*/ 5 w 21"/>
                  <a:gd name="T29" fmla="*/ 2 h 21"/>
                  <a:gd name="T30" fmla="*/ 3 w 21"/>
                  <a:gd name="T31" fmla="*/ 3 h 21"/>
                  <a:gd name="T32" fmla="*/ 1 w 21"/>
                  <a:gd name="T33" fmla="*/ 5 h 21"/>
                  <a:gd name="T34" fmla="*/ 0 w 21"/>
                  <a:gd name="T35" fmla="*/ 8 h 21"/>
                  <a:gd name="T36" fmla="*/ 0 w 21"/>
                  <a:gd name="T37" fmla="*/ 11 h 21"/>
                  <a:gd name="T38" fmla="*/ 0 w 21"/>
                  <a:gd name="T39" fmla="*/ 14 h 21"/>
                  <a:gd name="T40" fmla="*/ 1 w 21"/>
                  <a:gd name="T41" fmla="*/ 16 h 21"/>
                  <a:gd name="T42" fmla="*/ 3 w 21"/>
                  <a:gd name="T43" fmla="*/ 18 h 21"/>
                  <a:gd name="T44" fmla="*/ 5 w 21"/>
                  <a:gd name="T45" fmla="*/ 20 h 21"/>
                  <a:gd name="T46" fmla="*/ 7 w 21"/>
                  <a:gd name="T47" fmla="*/ 21 h 21"/>
                  <a:gd name="T48" fmla="*/ 10 w 21"/>
                  <a:gd name="T49" fmla="*/ 21 h 21"/>
                  <a:gd name="T50" fmla="*/ 10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0" y="21"/>
                    </a:moveTo>
                    <a:lnTo>
                      <a:pt x="12" y="21"/>
                    </a:lnTo>
                    <a:lnTo>
                      <a:pt x="16" y="20"/>
                    </a:lnTo>
                    <a:lnTo>
                      <a:pt x="18" y="18"/>
                    </a:lnTo>
                    <a:lnTo>
                      <a:pt x="19" y="16"/>
                    </a:lnTo>
                    <a:lnTo>
                      <a:pt x="20" y="14"/>
                    </a:lnTo>
                    <a:lnTo>
                      <a:pt x="21" y="11"/>
                    </a:lnTo>
                    <a:lnTo>
                      <a:pt x="20" y="8"/>
                    </a:lnTo>
                    <a:lnTo>
                      <a:pt x="19" y="5"/>
                    </a:lnTo>
                    <a:lnTo>
                      <a:pt x="18" y="3"/>
                    </a:lnTo>
                    <a:lnTo>
                      <a:pt x="16" y="2"/>
                    </a:lnTo>
                    <a:lnTo>
                      <a:pt x="12" y="1"/>
                    </a:lnTo>
                    <a:lnTo>
                      <a:pt x="10" y="0"/>
                    </a:lnTo>
                    <a:lnTo>
                      <a:pt x="7" y="1"/>
                    </a:lnTo>
                    <a:lnTo>
                      <a:pt x="5" y="2"/>
                    </a:lnTo>
                    <a:lnTo>
                      <a:pt x="3" y="3"/>
                    </a:lnTo>
                    <a:lnTo>
                      <a:pt x="1" y="5"/>
                    </a:lnTo>
                    <a:lnTo>
                      <a:pt x="0" y="8"/>
                    </a:lnTo>
                    <a:lnTo>
                      <a:pt x="0" y="11"/>
                    </a:lnTo>
                    <a:lnTo>
                      <a:pt x="0" y="14"/>
                    </a:lnTo>
                    <a:lnTo>
                      <a:pt x="1" y="16"/>
                    </a:lnTo>
                    <a:lnTo>
                      <a:pt x="3" y="18"/>
                    </a:lnTo>
                    <a:lnTo>
                      <a:pt x="5" y="20"/>
                    </a:lnTo>
                    <a:lnTo>
                      <a:pt x="7"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5" name="Freeform 403"/>
              <p:cNvSpPr>
                <a:spLocks/>
              </p:cNvSpPr>
              <p:nvPr/>
            </p:nvSpPr>
            <p:spPr bwMode="auto">
              <a:xfrm>
                <a:off x="8186738" y="2828925"/>
                <a:ext cx="31750" cy="33338"/>
              </a:xfrm>
              <a:custGeom>
                <a:avLst/>
                <a:gdLst>
                  <a:gd name="T0" fmla="*/ 11 w 20"/>
                  <a:gd name="T1" fmla="*/ 21 h 21"/>
                  <a:gd name="T2" fmla="*/ 13 w 20"/>
                  <a:gd name="T3" fmla="*/ 21 h 21"/>
                  <a:gd name="T4" fmla="*/ 15 w 20"/>
                  <a:gd name="T5" fmla="*/ 20 h 21"/>
                  <a:gd name="T6" fmla="*/ 18 w 20"/>
                  <a:gd name="T7" fmla="*/ 18 h 21"/>
                  <a:gd name="T8" fmla="*/ 19 w 20"/>
                  <a:gd name="T9" fmla="*/ 16 h 21"/>
                  <a:gd name="T10" fmla="*/ 20 w 20"/>
                  <a:gd name="T11" fmla="*/ 14 h 21"/>
                  <a:gd name="T12" fmla="*/ 20 w 20"/>
                  <a:gd name="T13" fmla="*/ 11 h 21"/>
                  <a:gd name="T14" fmla="*/ 20 w 20"/>
                  <a:gd name="T15" fmla="*/ 9 h 21"/>
                  <a:gd name="T16" fmla="*/ 19 w 20"/>
                  <a:gd name="T17" fmla="*/ 6 h 21"/>
                  <a:gd name="T18" fmla="*/ 18 w 20"/>
                  <a:gd name="T19" fmla="*/ 4 h 21"/>
                  <a:gd name="T20" fmla="*/ 15 w 20"/>
                  <a:gd name="T21" fmla="*/ 2 h 21"/>
                  <a:gd name="T22" fmla="*/ 13 w 20"/>
                  <a:gd name="T23" fmla="*/ 1 h 21"/>
                  <a:gd name="T24" fmla="*/ 11 w 20"/>
                  <a:gd name="T25" fmla="*/ 0 h 21"/>
                  <a:gd name="T26" fmla="*/ 7 w 20"/>
                  <a:gd name="T27" fmla="*/ 1 h 21"/>
                  <a:gd name="T28" fmla="*/ 5 w 20"/>
                  <a:gd name="T29" fmla="*/ 2 h 21"/>
                  <a:gd name="T30" fmla="*/ 3 w 20"/>
                  <a:gd name="T31" fmla="*/ 4 h 21"/>
                  <a:gd name="T32" fmla="*/ 1 w 20"/>
                  <a:gd name="T33" fmla="*/ 6 h 21"/>
                  <a:gd name="T34" fmla="*/ 0 w 20"/>
                  <a:gd name="T35" fmla="*/ 9 h 21"/>
                  <a:gd name="T36" fmla="*/ 0 w 20"/>
                  <a:gd name="T37" fmla="*/ 11 h 21"/>
                  <a:gd name="T38" fmla="*/ 0 w 20"/>
                  <a:gd name="T39" fmla="*/ 14 h 21"/>
                  <a:gd name="T40" fmla="*/ 1 w 20"/>
                  <a:gd name="T41" fmla="*/ 16 h 21"/>
                  <a:gd name="T42" fmla="*/ 3 w 20"/>
                  <a:gd name="T43" fmla="*/ 18 h 21"/>
                  <a:gd name="T44" fmla="*/ 5 w 20"/>
                  <a:gd name="T45" fmla="*/ 20 h 21"/>
                  <a:gd name="T46" fmla="*/ 7 w 20"/>
                  <a:gd name="T47" fmla="*/ 21 h 21"/>
                  <a:gd name="T48" fmla="*/ 11 w 20"/>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1">
                    <a:moveTo>
                      <a:pt x="11" y="21"/>
                    </a:moveTo>
                    <a:lnTo>
                      <a:pt x="13" y="21"/>
                    </a:lnTo>
                    <a:lnTo>
                      <a:pt x="15" y="20"/>
                    </a:lnTo>
                    <a:lnTo>
                      <a:pt x="18" y="18"/>
                    </a:lnTo>
                    <a:lnTo>
                      <a:pt x="19" y="16"/>
                    </a:lnTo>
                    <a:lnTo>
                      <a:pt x="20" y="14"/>
                    </a:lnTo>
                    <a:lnTo>
                      <a:pt x="20" y="11"/>
                    </a:lnTo>
                    <a:lnTo>
                      <a:pt x="20" y="9"/>
                    </a:lnTo>
                    <a:lnTo>
                      <a:pt x="19" y="6"/>
                    </a:lnTo>
                    <a:lnTo>
                      <a:pt x="18" y="4"/>
                    </a:lnTo>
                    <a:lnTo>
                      <a:pt x="15" y="2"/>
                    </a:lnTo>
                    <a:lnTo>
                      <a:pt x="13" y="1"/>
                    </a:lnTo>
                    <a:lnTo>
                      <a:pt x="11" y="0"/>
                    </a:lnTo>
                    <a:lnTo>
                      <a:pt x="7" y="1"/>
                    </a:lnTo>
                    <a:lnTo>
                      <a:pt x="5" y="2"/>
                    </a:lnTo>
                    <a:lnTo>
                      <a:pt x="3" y="4"/>
                    </a:lnTo>
                    <a:lnTo>
                      <a:pt x="1" y="6"/>
                    </a:lnTo>
                    <a:lnTo>
                      <a:pt x="0" y="9"/>
                    </a:lnTo>
                    <a:lnTo>
                      <a:pt x="0" y="11"/>
                    </a:lnTo>
                    <a:lnTo>
                      <a:pt x="0" y="14"/>
                    </a:lnTo>
                    <a:lnTo>
                      <a:pt x="1" y="16"/>
                    </a:lnTo>
                    <a:lnTo>
                      <a:pt x="3" y="18"/>
                    </a:lnTo>
                    <a:lnTo>
                      <a:pt x="5" y="20"/>
                    </a:lnTo>
                    <a:lnTo>
                      <a:pt x="7"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6" name="Freeform 404"/>
              <p:cNvSpPr>
                <a:spLocks/>
              </p:cNvSpPr>
              <p:nvPr/>
            </p:nvSpPr>
            <p:spPr bwMode="auto">
              <a:xfrm>
                <a:off x="8094663" y="2778125"/>
                <a:ext cx="33338" cy="31750"/>
              </a:xfrm>
              <a:custGeom>
                <a:avLst/>
                <a:gdLst>
                  <a:gd name="T0" fmla="*/ 10 w 21"/>
                  <a:gd name="T1" fmla="*/ 20 h 20"/>
                  <a:gd name="T2" fmla="*/ 14 w 21"/>
                  <a:gd name="T3" fmla="*/ 20 h 20"/>
                  <a:gd name="T4" fmla="*/ 16 w 21"/>
                  <a:gd name="T5" fmla="*/ 19 h 20"/>
                  <a:gd name="T6" fmla="*/ 18 w 21"/>
                  <a:gd name="T7" fmla="*/ 17 h 20"/>
                  <a:gd name="T8" fmla="*/ 20 w 21"/>
                  <a:gd name="T9" fmla="*/ 15 h 20"/>
                  <a:gd name="T10" fmla="*/ 21 w 21"/>
                  <a:gd name="T11" fmla="*/ 13 h 20"/>
                  <a:gd name="T12" fmla="*/ 21 w 21"/>
                  <a:gd name="T13" fmla="*/ 10 h 20"/>
                  <a:gd name="T14" fmla="*/ 21 w 21"/>
                  <a:gd name="T15" fmla="*/ 8 h 20"/>
                  <a:gd name="T16" fmla="*/ 20 w 21"/>
                  <a:gd name="T17" fmla="*/ 5 h 20"/>
                  <a:gd name="T18" fmla="*/ 18 w 21"/>
                  <a:gd name="T19" fmla="*/ 2 h 20"/>
                  <a:gd name="T20" fmla="*/ 16 w 21"/>
                  <a:gd name="T21" fmla="*/ 1 h 20"/>
                  <a:gd name="T22" fmla="*/ 14 w 21"/>
                  <a:gd name="T23" fmla="*/ 0 h 20"/>
                  <a:gd name="T24" fmla="*/ 10 w 21"/>
                  <a:gd name="T25" fmla="*/ 0 h 20"/>
                  <a:gd name="T26" fmla="*/ 8 w 21"/>
                  <a:gd name="T27" fmla="*/ 0 h 20"/>
                  <a:gd name="T28" fmla="*/ 5 w 21"/>
                  <a:gd name="T29" fmla="*/ 1 h 20"/>
                  <a:gd name="T30" fmla="*/ 3 w 21"/>
                  <a:gd name="T31" fmla="*/ 2 h 20"/>
                  <a:gd name="T32" fmla="*/ 2 w 21"/>
                  <a:gd name="T33" fmla="*/ 5 h 20"/>
                  <a:gd name="T34" fmla="*/ 1 w 21"/>
                  <a:gd name="T35" fmla="*/ 8 h 20"/>
                  <a:gd name="T36" fmla="*/ 0 w 21"/>
                  <a:gd name="T37" fmla="*/ 10 h 20"/>
                  <a:gd name="T38" fmla="*/ 1 w 21"/>
                  <a:gd name="T39" fmla="*/ 13 h 20"/>
                  <a:gd name="T40" fmla="*/ 2 w 21"/>
                  <a:gd name="T41" fmla="*/ 15 h 20"/>
                  <a:gd name="T42" fmla="*/ 3 w 21"/>
                  <a:gd name="T43" fmla="*/ 17 h 20"/>
                  <a:gd name="T44" fmla="*/ 5 w 21"/>
                  <a:gd name="T45" fmla="*/ 19 h 20"/>
                  <a:gd name="T46" fmla="*/ 8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4" y="20"/>
                    </a:lnTo>
                    <a:lnTo>
                      <a:pt x="16" y="19"/>
                    </a:lnTo>
                    <a:lnTo>
                      <a:pt x="18" y="17"/>
                    </a:lnTo>
                    <a:lnTo>
                      <a:pt x="20" y="15"/>
                    </a:lnTo>
                    <a:lnTo>
                      <a:pt x="21" y="13"/>
                    </a:lnTo>
                    <a:lnTo>
                      <a:pt x="21" y="10"/>
                    </a:lnTo>
                    <a:lnTo>
                      <a:pt x="21" y="8"/>
                    </a:lnTo>
                    <a:lnTo>
                      <a:pt x="20" y="5"/>
                    </a:lnTo>
                    <a:lnTo>
                      <a:pt x="18" y="2"/>
                    </a:lnTo>
                    <a:lnTo>
                      <a:pt x="16" y="1"/>
                    </a:lnTo>
                    <a:lnTo>
                      <a:pt x="14" y="0"/>
                    </a:lnTo>
                    <a:lnTo>
                      <a:pt x="10" y="0"/>
                    </a:lnTo>
                    <a:lnTo>
                      <a:pt x="8" y="0"/>
                    </a:lnTo>
                    <a:lnTo>
                      <a:pt x="5" y="1"/>
                    </a:lnTo>
                    <a:lnTo>
                      <a:pt x="3" y="2"/>
                    </a:lnTo>
                    <a:lnTo>
                      <a:pt x="2" y="5"/>
                    </a:lnTo>
                    <a:lnTo>
                      <a:pt x="1" y="8"/>
                    </a:lnTo>
                    <a:lnTo>
                      <a:pt x="0" y="10"/>
                    </a:lnTo>
                    <a:lnTo>
                      <a:pt x="1" y="13"/>
                    </a:lnTo>
                    <a:lnTo>
                      <a:pt x="2" y="15"/>
                    </a:lnTo>
                    <a:lnTo>
                      <a:pt x="3" y="17"/>
                    </a:lnTo>
                    <a:lnTo>
                      <a:pt x="5" y="19"/>
                    </a:lnTo>
                    <a:lnTo>
                      <a:pt x="8"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 name="Freeform 405"/>
              <p:cNvSpPr>
                <a:spLocks/>
              </p:cNvSpPr>
              <p:nvPr/>
            </p:nvSpPr>
            <p:spPr bwMode="auto">
              <a:xfrm>
                <a:off x="8053388" y="2836863"/>
                <a:ext cx="33338" cy="31750"/>
              </a:xfrm>
              <a:custGeom>
                <a:avLst/>
                <a:gdLst>
                  <a:gd name="T0" fmla="*/ 11 w 21"/>
                  <a:gd name="T1" fmla="*/ 20 h 20"/>
                  <a:gd name="T2" fmla="*/ 14 w 21"/>
                  <a:gd name="T3" fmla="*/ 20 h 20"/>
                  <a:gd name="T4" fmla="*/ 16 w 21"/>
                  <a:gd name="T5" fmla="*/ 19 h 20"/>
                  <a:gd name="T6" fmla="*/ 18 w 21"/>
                  <a:gd name="T7" fmla="*/ 17 h 20"/>
                  <a:gd name="T8" fmla="*/ 20 w 21"/>
                  <a:gd name="T9" fmla="*/ 15 h 20"/>
                  <a:gd name="T10" fmla="*/ 21 w 21"/>
                  <a:gd name="T11" fmla="*/ 12 h 20"/>
                  <a:gd name="T12" fmla="*/ 21 w 21"/>
                  <a:gd name="T13" fmla="*/ 10 h 20"/>
                  <a:gd name="T14" fmla="*/ 21 w 21"/>
                  <a:gd name="T15" fmla="*/ 7 h 20"/>
                  <a:gd name="T16" fmla="*/ 20 w 21"/>
                  <a:gd name="T17" fmla="*/ 5 h 20"/>
                  <a:gd name="T18" fmla="*/ 18 w 21"/>
                  <a:gd name="T19" fmla="*/ 3 h 20"/>
                  <a:gd name="T20" fmla="*/ 16 w 21"/>
                  <a:gd name="T21" fmla="*/ 1 h 20"/>
                  <a:gd name="T22" fmla="*/ 14 w 21"/>
                  <a:gd name="T23" fmla="*/ 0 h 20"/>
                  <a:gd name="T24" fmla="*/ 11 w 21"/>
                  <a:gd name="T25" fmla="*/ 0 h 20"/>
                  <a:gd name="T26" fmla="*/ 7 w 21"/>
                  <a:gd name="T27" fmla="*/ 0 h 20"/>
                  <a:gd name="T28" fmla="*/ 5 w 21"/>
                  <a:gd name="T29" fmla="*/ 1 h 20"/>
                  <a:gd name="T30" fmla="*/ 3 w 21"/>
                  <a:gd name="T31" fmla="*/ 3 h 20"/>
                  <a:gd name="T32" fmla="*/ 1 w 21"/>
                  <a:gd name="T33" fmla="*/ 5 h 20"/>
                  <a:gd name="T34" fmla="*/ 0 w 21"/>
                  <a:gd name="T35" fmla="*/ 7 h 20"/>
                  <a:gd name="T36" fmla="*/ 0 w 21"/>
                  <a:gd name="T37" fmla="*/ 10 h 20"/>
                  <a:gd name="T38" fmla="*/ 0 w 21"/>
                  <a:gd name="T39" fmla="*/ 12 h 20"/>
                  <a:gd name="T40" fmla="*/ 1 w 21"/>
                  <a:gd name="T41" fmla="*/ 15 h 20"/>
                  <a:gd name="T42" fmla="*/ 3 w 21"/>
                  <a:gd name="T43" fmla="*/ 17 h 20"/>
                  <a:gd name="T44" fmla="*/ 5 w 21"/>
                  <a:gd name="T45" fmla="*/ 19 h 20"/>
                  <a:gd name="T46" fmla="*/ 7 w 21"/>
                  <a:gd name="T47" fmla="*/ 20 h 20"/>
                  <a:gd name="T48" fmla="*/ 11 w 21"/>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0">
                    <a:moveTo>
                      <a:pt x="11" y="20"/>
                    </a:moveTo>
                    <a:lnTo>
                      <a:pt x="14" y="20"/>
                    </a:lnTo>
                    <a:lnTo>
                      <a:pt x="16" y="19"/>
                    </a:lnTo>
                    <a:lnTo>
                      <a:pt x="18" y="17"/>
                    </a:lnTo>
                    <a:lnTo>
                      <a:pt x="20" y="15"/>
                    </a:lnTo>
                    <a:lnTo>
                      <a:pt x="21" y="12"/>
                    </a:lnTo>
                    <a:lnTo>
                      <a:pt x="21" y="10"/>
                    </a:lnTo>
                    <a:lnTo>
                      <a:pt x="21" y="7"/>
                    </a:lnTo>
                    <a:lnTo>
                      <a:pt x="20" y="5"/>
                    </a:lnTo>
                    <a:lnTo>
                      <a:pt x="18" y="3"/>
                    </a:lnTo>
                    <a:lnTo>
                      <a:pt x="16" y="1"/>
                    </a:lnTo>
                    <a:lnTo>
                      <a:pt x="14" y="0"/>
                    </a:lnTo>
                    <a:lnTo>
                      <a:pt x="11" y="0"/>
                    </a:lnTo>
                    <a:lnTo>
                      <a:pt x="7" y="0"/>
                    </a:lnTo>
                    <a:lnTo>
                      <a:pt x="5" y="1"/>
                    </a:lnTo>
                    <a:lnTo>
                      <a:pt x="3" y="3"/>
                    </a:lnTo>
                    <a:lnTo>
                      <a:pt x="1" y="5"/>
                    </a:lnTo>
                    <a:lnTo>
                      <a:pt x="0" y="7"/>
                    </a:lnTo>
                    <a:lnTo>
                      <a:pt x="0" y="10"/>
                    </a:lnTo>
                    <a:lnTo>
                      <a:pt x="0" y="12"/>
                    </a:lnTo>
                    <a:lnTo>
                      <a:pt x="1" y="15"/>
                    </a:lnTo>
                    <a:lnTo>
                      <a:pt x="3" y="17"/>
                    </a:lnTo>
                    <a:lnTo>
                      <a:pt x="5" y="19"/>
                    </a:lnTo>
                    <a:lnTo>
                      <a:pt x="7"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 name="Freeform 406"/>
              <p:cNvSpPr>
                <a:spLocks/>
              </p:cNvSpPr>
              <p:nvPr/>
            </p:nvSpPr>
            <p:spPr bwMode="auto">
              <a:xfrm>
                <a:off x="8039100" y="2814638"/>
                <a:ext cx="33338" cy="33338"/>
              </a:xfrm>
              <a:custGeom>
                <a:avLst/>
                <a:gdLst>
                  <a:gd name="T0" fmla="*/ 10 w 21"/>
                  <a:gd name="T1" fmla="*/ 21 h 21"/>
                  <a:gd name="T2" fmla="*/ 12 w 21"/>
                  <a:gd name="T3" fmla="*/ 20 h 21"/>
                  <a:gd name="T4" fmla="*/ 15 w 21"/>
                  <a:gd name="T5" fmla="*/ 19 h 21"/>
                  <a:gd name="T6" fmla="*/ 17 w 21"/>
                  <a:gd name="T7" fmla="*/ 18 h 21"/>
                  <a:gd name="T8" fmla="*/ 18 w 21"/>
                  <a:gd name="T9" fmla="*/ 16 h 21"/>
                  <a:gd name="T10" fmla="*/ 20 w 21"/>
                  <a:gd name="T11" fmla="*/ 13 h 21"/>
                  <a:gd name="T12" fmla="*/ 21 w 21"/>
                  <a:gd name="T13" fmla="*/ 10 h 21"/>
                  <a:gd name="T14" fmla="*/ 20 w 21"/>
                  <a:gd name="T15" fmla="*/ 7 h 21"/>
                  <a:gd name="T16" fmla="*/ 18 w 21"/>
                  <a:gd name="T17" fmla="*/ 5 h 21"/>
                  <a:gd name="T18" fmla="*/ 17 w 21"/>
                  <a:gd name="T19" fmla="*/ 3 h 21"/>
                  <a:gd name="T20" fmla="*/ 15 w 21"/>
                  <a:gd name="T21" fmla="*/ 1 h 21"/>
                  <a:gd name="T22" fmla="*/ 12 w 21"/>
                  <a:gd name="T23" fmla="*/ 0 h 21"/>
                  <a:gd name="T24" fmla="*/ 10 w 21"/>
                  <a:gd name="T25" fmla="*/ 0 h 21"/>
                  <a:gd name="T26" fmla="*/ 7 w 21"/>
                  <a:gd name="T27" fmla="*/ 0 h 21"/>
                  <a:gd name="T28" fmla="*/ 5 w 21"/>
                  <a:gd name="T29" fmla="*/ 1 h 21"/>
                  <a:gd name="T30" fmla="*/ 3 w 21"/>
                  <a:gd name="T31" fmla="*/ 3 h 21"/>
                  <a:gd name="T32" fmla="*/ 1 w 21"/>
                  <a:gd name="T33" fmla="*/ 5 h 21"/>
                  <a:gd name="T34" fmla="*/ 0 w 21"/>
                  <a:gd name="T35" fmla="*/ 7 h 21"/>
                  <a:gd name="T36" fmla="*/ 0 w 21"/>
                  <a:gd name="T37" fmla="*/ 10 h 21"/>
                  <a:gd name="T38" fmla="*/ 0 w 21"/>
                  <a:gd name="T39" fmla="*/ 13 h 21"/>
                  <a:gd name="T40" fmla="*/ 1 w 21"/>
                  <a:gd name="T41" fmla="*/ 16 h 21"/>
                  <a:gd name="T42" fmla="*/ 3 w 21"/>
                  <a:gd name="T43" fmla="*/ 18 h 21"/>
                  <a:gd name="T44" fmla="*/ 5 w 21"/>
                  <a:gd name="T45" fmla="*/ 19 h 21"/>
                  <a:gd name="T46" fmla="*/ 7 w 21"/>
                  <a:gd name="T47" fmla="*/ 20 h 21"/>
                  <a:gd name="T48" fmla="*/ 10 w 21"/>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10" y="21"/>
                    </a:moveTo>
                    <a:lnTo>
                      <a:pt x="12" y="20"/>
                    </a:lnTo>
                    <a:lnTo>
                      <a:pt x="15" y="19"/>
                    </a:lnTo>
                    <a:lnTo>
                      <a:pt x="17" y="18"/>
                    </a:lnTo>
                    <a:lnTo>
                      <a:pt x="18" y="16"/>
                    </a:lnTo>
                    <a:lnTo>
                      <a:pt x="20" y="13"/>
                    </a:lnTo>
                    <a:lnTo>
                      <a:pt x="21" y="10"/>
                    </a:lnTo>
                    <a:lnTo>
                      <a:pt x="20" y="7"/>
                    </a:lnTo>
                    <a:lnTo>
                      <a:pt x="18" y="5"/>
                    </a:lnTo>
                    <a:lnTo>
                      <a:pt x="17" y="3"/>
                    </a:lnTo>
                    <a:lnTo>
                      <a:pt x="15" y="1"/>
                    </a:lnTo>
                    <a:lnTo>
                      <a:pt x="12" y="0"/>
                    </a:lnTo>
                    <a:lnTo>
                      <a:pt x="10" y="0"/>
                    </a:lnTo>
                    <a:lnTo>
                      <a:pt x="7" y="0"/>
                    </a:lnTo>
                    <a:lnTo>
                      <a:pt x="5" y="1"/>
                    </a:lnTo>
                    <a:lnTo>
                      <a:pt x="3" y="3"/>
                    </a:lnTo>
                    <a:lnTo>
                      <a:pt x="1" y="5"/>
                    </a:lnTo>
                    <a:lnTo>
                      <a:pt x="0" y="7"/>
                    </a:lnTo>
                    <a:lnTo>
                      <a:pt x="0" y="10"/>
                    </a:lnTo>
                    <a:lnTo>
                      <a:pt x="0" y="13"/>
                    </a:lnTo>
                    <a:lnTo>
                      <a:pt x="1" y="16"/>
                    </a:lnTo>
                    <a:lnTo>
                      <a:pt x="3" y="18"/>
                    </a:lnTo>
                    <a:lnTo>
                      <a:pt x="5" y="19"/>
                    </a:lnTo>
                    <a:lnTo>
                      <a:pt x="7" y="20"/>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9" name="Freeform 407"/>
              <p:cNvSpPr>
                <a:spLocks/>
              </p:cNvSpPr>
              <p:nvPr/>
            </p:nvSpPr>
            <p:spPr bwMode="auto">
              <a:xfrm>
                <a:off x="7999413" y="2840038"/>
                <a:ext cx="33338" cy="31750"/>
              </a:xfrm>
              <a:custGeom>
                <a:avLst/>
                <a:gdLst>
                  <a:gd name="T0" fmla="*/ 10 w 21"/>
                  <a:gd name="T1" fmla="*/ 20 h 20"/>
                  <a:gd name="T2" fmla="*/ 13 w 21"/>
                  <a:gd name="T3" fmla="*/ 19 h 20"/>
                  <a:gd name="T4" fmla="*/ 15 w 21"/>
                  <a:gd name="T5" fmla="*/ 18 h 20"/>
                  <a:gd name="T6" fmla="*/ 18 w 21"/>
                  <a:gd name="T7" fmla="*/ 17 h 20"/>
                  <a:gd name="T8" fmla="*/ 20 w 21"/>
                  <a:gd name="T9" fmla="*/ 15 h 20"/>
                  <a:gd name="T10" fmla="*/ 21 w 21"/>
                  <a:gd name="T11" fmla="*/ 12 h 20"/>
                  <a:gd name="T12" fmla="*/ 21 w 21"/>
                  <a:gd name="T13" fmla="*/ 10 h 20"/>
                  <a:gd name="T14" fmla="*/ 21 w 21"/>
                  <a:gd name="T15" fmla="*/ 7 h 20"/>
                  <a:gd name="T16" fmla="*/ 20 w 21"/>
                  <a:gd name="T17" fmla="*/ 5 h 20"/>
                  <a:gd name="T18" fmla="*/ 18 w 21"/>
                  <a:gd name="T19" fmla="*/ 3 h 20"/>
                  <a:gd name="T20" fmla="*/ 15 w 21"/>
                  <a:gd name="T21" fmla="*/ 1 h 20"/>
                  <a:gd name="T22" fmla="*/ 13 w 21"/>
                  <a:gd name="T23" fmla="*/ 0 h 20"/>
                  <a:gd name="T24" fmla="*/ 10 w 21"/>
                  <a:gd name="T25" fmla="*/ 0 h 20"/>
                  <a:gd name="T26" fmla="*/ 8 w 21"/>
                  <a:gd name="T27" fmla="*/ 0 h 20"/>
                  <a:gd name="T28" fmla="*/ 5 w 21"/>
                  <a:gd name="T29" fmla="*/ 1 h 20"/>
                  <a:gd name="T30" fmla="*/ 3 w 21"/>
                  <a:gd name="T31" fmla="*/ 3 h 20"/>
                  <a:gd name="T32" fmla="*/ 2 w 21"/>
                  <a:gd name="T33" fmla="*/ 5 h 20"/>
                  <a:gd name="T34" fmla="*/ 1 w 21"/>
                  <a:gd name="T35" fmla="*/ 7 h 20"/>
                  <a:gd name="T36" fmla="*/ 0 w 21"/>
                  <a:gd name="T37" fmla="*/ 10 h 20"/>
                  <a:gd name="T38" fmla="*/ 1 w 21"/>
                  <a:gd name="T39" fmla="*/ 12 h 20"/>
                  <a:gd name="T40" fmla="*/ 2 w 21"/>
                  <a:gd name="T41" fmla="*/ 15 h 20"/>
                  <a:gd name="T42" fmla="*/ 3 w 21"/>
                  <a:gd name="T43" fmla="*/ 17 h 20"/>
                  <a:gd name="T44" fmla="*/ 5 w 21"/>
                  <a:gd name="T45" fmla="*/ 18 h 20"/>
                  <a:gd name="T46" fmla="*/ 8 w 21"/>
                  <a:gd name="T47" fmla="*/ 19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3" y="19"/>
                    </a:lnTo>
                    <a:lnTo>
                      <a:pt x="15" y="18"/>
                    </a:lnTo>
                    <a:lnTo>
                      <a:pt x="18" y="17"/>
                    </a:lnTo>
                    <a:lnTo>
                      <a:pt x="20" y="15"/>
                    </a:lnTo>
                    <a:lnTo>
                      <a:pt x="21" y="12"/>
                    </a:lnTo>
                    <a:lnTo>
                      <a:pt x="21" y="10"/>
                    </a:lnTo>
                    <a:lnTo>
                      <a:pt x="21" y="7"/>
                    </a:lnTo>
                    <a:lnTo>
                      <a:pt x="20" y="5"/>
                    </a:lnTo>
                    <a:lnTo>
                      <a:pt x="18" y="3"/>
                    </a:lnTo>
                    <a:lnTo>
                      <a:pt x="15" y="1"/>
                    </a:lnTo>
                    <a:lnTo>
                      <a:pt x="13" y="0"/>
                    </a:lnTo>
                    <a:lnTo>
                      <a:pt x="10" y="0"/>
                    </a:lnTo>
                    <a:lnTo>
                      <a:pt x="8" y="0"/>
                    </a:lnTo>
                    <a:lnTo>
                      <a:pt x="5" y="1"/>
                    </a:lnTo>
                    <a:lnTo>
                      <a:pt x="3" y="3"/>
                    </a:lnTo>
                    <a:lnTo>
                      <a:pt x="2" y="5"/>
                    </a:lnTo>
                    <a:lnTo>
                      <a:pt x="1" y="7"/>
                    </a:lnTo>
                    <a:lnTo>
                      <a:pt x="0" y="10"/>
                    </a:lnTo>
                    <a:lnTo>
                      <a:pt x="1" y="12"/>
                    </a:lnTo>
                    <a:lnTo>
                      <a:pt x="2" y="15"/>
                    </a:lnTo>
                    <a:lnTo>
                      <a:pt x="3" y="17"/>
                    </a:lnTo>
                    <a:lnTo>
                      <a:pt x="5" y="18"/>
                    </a:lnTo>
                    <a:lnTo>
                      <a:pt x="8" y="19"/>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Freeform 408"/>
              <p:cNvSpPr>
                <a:spLocks/>
              </p:cNvSpPr>
              <p:nvPr/>
            </p:nvSpPr>
            <p:spPr bwMode="auto">
              <a:xfrm>
                <a:off x="7997825" y="2759075"/>
                <a:ext cx="33338" cy="33338"/>
              </a:xfrm>
              <a:custGeom>
                <a:avLst/>
                <a:gdLst>
                  <a:gd name="T0" fmla="*/ 10 w 21"/>
                  <a:gd name="T1" fmla="*/ 21 h 21"/>
                  <a:gd name="T2" fmla="*/ 13 w 21"/>
                  <a:gd name="T3" fmla="*/ 21 h 21"/>
                  <a:gd name="T4" fmla="*/ 15 w 21"/>
                  <a:gd name="T5" fmla="*/ 20 h 21"/>
                  <a:gd name="T6" fmla="*/ 17 w 21"/>
                  <a:gd name="T7" fmla="*/ 17 h 21"/>
                  <a:gd name="T8" fmla="*/ 20 w 21"/>
                  <a:gd name="T9" fmla="*/ 15 h 21"/>
                  <a:gd name="T10" fmla="*/ 21 w 21"/>
                  <a:gd name="T11" fmla="*/ 13 h 21"/>
                  <a:gd name="T12" fmla="*/ 21 w 21"/>
                  <a:gd name="T13" fmla="*/ 10 h 21"/>
                  <a:gd name="T14" fmla="*/ 21 w 21"/>
                  <a:gd name="T15" fmla="*/ 8 h 21"/>
                  <a:gd name="T16" fmla="*/ 20 w 21"/>
                  <a:gd name="T17" fmla="*/ 5 h 21"/>
                  <a:gd name="T18" fmla="*/ 17 w 21"/>
                  <a:gd name="T19" fmla="*/ 3 h 21"/>
                  <a:gd name="T20" fmla="*/ 15 w 21"/>
                  <a:gd name="T21" fmla="*/ 2 h 21"/>
                  <a:gd name="T22" fmla="*/ 13 w 21"/>
                  <a:gd name="T23" fmla="*/ 1 h 21"/>
                  <a:gd name="T24" fmla="*/ 10 w 21"/>
                  <a:gd name="T25" fmla="*/ 0 h 21"/>
                  <a:gd name="T26" fmla="*/ 8 w 21"/>
                  <a:gd name="T27" fmla="*/ 1 h 21"/>
                  <a:gd name="T28" fmla="*/ 6 w 21"/>
                  <a:gd name="T29" fmla="*/ 2 h 21"/>
                  <a:gd name="T30" fmla="*/ 3 w 21"/>
                  <a:gd name="T31" fmla="*/ 3 h 21"/>
                  <a:gd name="T32" fmla="*/ 2 w 21"/>
                  <a:gd name="T33" fmla="*/ 5 h 21"/>
                  <a:gd name="T34" fmla="*/ 1 w 21"/>
                  <a:gd name="T35" fmla="*/ 8 h 21"/>
                  <a:gd name="T36" fmla="*/ 0 w 21"/>
                  <a:gd name="T37" fmla="*/ 10 h 21"/>
                  <a:gd name="T38" fmla="*/ 1 w 21"/>
                  <a:gd name="T39" fmla="*/ 13 h 21"/>
                  <a:gd name="T40" fmla="*/ 2 w 21"/>
                  <a:gd name="T41" fmla="*/ 15 h 21"/>
                  <a:gd name="T42" fmla="*/ 3 w 21"/>
                  <a:gd name="T43" fmla="*/ 17 h 21"/>
                  <a:gd name="T44" fmla="*/ 6 w 21"/>
                  <a:gd name="T45" fmla="*/ 20 h 21"/>
                  <a:gd name="T46" fmla="*/ 8 w 21"/>
                  <a:gd name="T47" fmla="*/ 21 h 21"/>
                  <a:gd name="T48" fmla="*/ 10 w 21"/>
                  <a:gd name="T49" fmla="*/ 21 h 21"/>
                  <a:gd name="T50" fmla="*/ 10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0" y="21"/>
                    </a:moveTo>
                    <a:lnTo>
                      <a:pt x="13" y="21"/>
                    </a:lnTo>
                    <a:lnTo>
                      <a:pt x="15" y="20"/>
                    </a:lnTo>
                    <a:lnTo>
                      <a:pt x="17" y="17"/>
                    </a:lnTo>
                    <a:lnTo>
                      <a:pt x="20" y="15"/>
                    </a:lnTo>
                    <a:lnTo>
                      <a:pt x="21" y="13"/>
                    </a:lnTo>
                    <a:lnTo>
                      <a:pt x="21" y="10"/>
                    </a:lnTo>
                    <a:lnTo>
                      <a:pt x="21" y="8"/>
                    </a:lnTo>
                    <a:lnTo>
                      <a:pt x="20" y="5"/>
                    </a:lnTo>
                    <a:lnTo>
                      <a:pt x="17" y="3"/>
                    </a:lnTo>
                    <a:lnTo>
                      <a:pt x="15" y="2"/>
                    </a:lnTo>
                    <a:lnTo>
                      <a:pt x="13" y="1"/>
                    </a:lnTo>
                    <a:lnTo>
                      <a:pt x="10" y="0"/>
                    </a:lnTo>
                    <a:lnTo>
                      <a:pt x="8" y="1"/>
                    </a:lnTo>
                    <a:lnTo>
                      <a:pt x="6" y="2"/>
                    </a:lnTo>
                    <a:lnTo>
                      <a:pt x="3" y="3"/>
                    </a:lnTo>
                    <a:lnTo>
                      <a:pt x="2" y="5"/>
                    </a:lnTo>
                    <a:lnTo>
                      <a:pt x="1" y="8"/>
                    </a:lnTo>
                    <a:lnTo>
                      <a:pt x="0" y="10"/>
                    </a:lnTo>
                    <a:lnTo>
                      <a:pt x="1" y="13"/>
                    </a:lnTo>
                    <a:lnTo>
                      <a:pt x="2" y="15"/>
                    </a:lnTo>
                    <a:lnTo>
                      <a:pt x="3" y="17"/>
                    </a:lnTo>
                    <a:lnTo>
                      <a:pt x="6" y="20"/>
                    </a:lnTo>
                    <a:lnTo>
                      <a:pt x="8"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1" name="Freeform 409"/>
              <p:cNvSpPr>
                <a:spLocks/>
              </p:cNvSpPr>
              <p:nvPr/>
            </p:nvSpPr>
            <p:spPr bwMode="auto">
              <a:xfrm>
                <a:off x="7970838" y="2773363"/>
                <a:ext cx="31750" cy="31750"/>
              </a:xfrm>
              <a:custGeom>
                <a:avLst/>
                <a:gdLst>
                  <a:gd name="T0" fmla="*/ 10 w 20"/>
                  <a:gd name="T1" fmla="*/ 20 h 20"/>
                  <a:gd name="T2" fmla="*/ 13 w 20"/>
                  <a:gd name="T3" fmla="*/ 20 h 20"/>
                  <a:gd name="T4" fmla="*/ 15 w 20"/>
                  <a:gd name="T5" fmla="*/ 19 h 20"/>
                  <a:gd name="T6" fmla="*/ 17 w 20"/>
                  <a:gd name="T7" fmla="*/ 18 h 20"/>
                  <a:gd name="T8" fmla="*/ 19 w 20"/>
                  <a:gd name="T9" fmla="*/ 15 h 20"/>
                  <a:gd name="T10" fmla="*/ 20 w 20"/>
                  <a:gd name="T11" fmla="*/ 13 h 20"/>
                  <a:gd name="T12" fmla="*/ 20 w 20"/>
                  <a:gd name="T13" fmla="*/ 11 h 20"/>
                  <a:gd name="T14" fmla="*/ 20 w 20"/>
                  <a:gd name="T15" fmla="*/ 7 h 20"/>
                  <a:gd name="T16" fmla="*/ 19 w 20"/>
                  <a:gd name="T17" fmla="*/ 5 h 20"/>
                  <a:gd name="T18" fmla="*/ 17 w 20"/>
                  <a:gd name="T19" fmla="*/ 3 h 20"/>
                  <a:gd name="T20" fmla="*/ 15 w 20"/>
                  <a:gd name="T21" fmla="*/ 1 h 20"/>
                  <a:gd name="T22" fmla="*/ 13 w 20"/>
                  <a:gd name="T23" fmla="*/ 0 h 20"/>
                  <a:gd name="T24" fmla="*/ 10 w 20"/>
                  <a:gd name="T25" fmla="*/ 0 h 20"/>
                  <a:gd name="T26" fmla="*/ 8 w 20"/>
                  <a:gd name="T27" fmla="*/ 0 h 20"/>
                  <a:gd name="T28" fmla="*/ 5 w 20"/>
                  <a:gd name="T29" fmla="*/ 1 h 20"/>
                  <a:gd name="T30" fmla="*/ 2 w 20"/>
                  <a:gd name="T31" fmla="*/ 3 h 20"/>
                  <a:gd name="T32" fmla="*/ 1 w 20"/>
                  <a:gd name="T33" fmla="*/ 5 h 20"/>
                  <a:gd name="T34" fmla="*/ 0 w 20"/>
                  <a:gd name="T35" fmla="*/ 7 h 20"/>
                  <a:gd name="T36" fmla="*/ 0 w 20"/>
                  <a:gd name="T37" fmla="*/ 11 h 20"/>
                  <a:gd name="T38" fmla="*/ 0 w 20"/>
                  <a:gd name="T39" fmla="*/ 13 h 20"/>
                  <a:gd name="T40" fmla="*/ 1 w 20"/>
                  <a:gd name="T41" fmla="*/ 15 h 20"/>
                  <a:gd name="T42" fmla="*/ 2 w 20"/>
                  <a:gd name="T43" fmla="*/ 18 h 20"/>
                  <a:gd name="T44" fmla="*/ 5 w 20"/>
                  <a:gd name="T45" fmla="*/ 19 h 20"/>
                  <a:gd name="T46" fmla="*/ 8 w 20"/>
                  <a:gd name="T47" fmla="*/ 20 h 20"/>
                  <a:gd name="T48" fmla="*/ 10 w 20"/>
                  <a:gd name="T49" fmla="*/ 20 h 20"/>
                  <a:gd name="T50" fmla="*/ 10 w 20"/>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0" y="20"/>
                    </a:moveTo>
                    <a:lnTo>
                      <a:pt x="13" y="20"/>
                    </a:lnTo>
                    <a:lnTo>
                      <a:pt x="15" y="19"/>
                    </a:lnTo>
                    <a:lnTo>
                      <a:pt x="17" y="18"/>
                    </a:lnTo>
                    <a:lnTo>
                      <a:pt x="19" y="15"/>
                    </a:lnTo>
                    <a:lnTo>
                      <a:pt x="20" y="13"/>
                    </a:lnTo>
                    <a:lnTo>
                      <a:pt x="20" y="11"/>
                    </a:lnTo>
                    <a:lnTo>
                      <a:pt x="20" y="7"/>
                    </a:lnTo>
                    <a:lnTo>
                      <a:pt x="19" y="5"/>
                    </a:lnTo>
                    <a:lnTo>
                      <a:pt x="17" y="3"/>
                    </a:lnTo>
                    <a:lnTo>
                      <a:pt x="15" y="1"/>
                    </a:lnTo>
                    <a:lnTo>
                      <a:pt x="13" y="0"/>
                    </a:lnTo>
                    <a:lnTo>
                      <a:pt x="10" y="0"/>
                    </a:lnTo>
                    <a:lnTo>
                      <a:pt x="8" y="0"/>
                    </a:lnTo>
                    <a:lnTo>
                      <a:pt x="5" y="1"/>
                    </a:lnTo>
                    <a:lnTo>
                      <a:pt x="2" y="3"/>
                    </a:lnTo>
                    <a:lnTo>
                      <a:pt x="1" y="5"/>
                    </a:lnTo>
                    <a:lnTo>
                      <a:pt x="0" y="7"/>
                    </a:lnTo>
                    <a:lnTo>
                      <a:pt x="0" y="11"/>
                    </a:lnTo>
                    <a:lnTo>
                      <a:pt x="0" y="13"/>
                    </a:lnTo>
                    <a:lnTo>
                      <a:pt x="1" y="15"/>
                    </a:lnTo>
                    <a:lnTo>
                      <a:pt x="2" y="18"/>
                    </a:lnTo>
                    <a:lnTo>
                      <a:pt x="5" y="19"/>
                    </a:lnTo>
                    <a:lnTo>
                      <a:pt x="8"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2" name="Freeform 410"/>
              <p:cNvSpPr>
                <a:spLocks/>
              </p:cNvSpPr>
              <p:nvPr/>
            </p:nvSpPr>
            <p:spPr bwMode="auto">
              <a:xfrm>
                <a:off x="7940675" y="2782888"/>
                <a:ext cx="31750" cy="33338"/>
              </a:xfrm>
              <a:custGeom>
                <a:avLst/>
                <a:gdLst>
                  <a:gd name="T0" fmla="*/ 10 w 20"/>
                  <a:gd name="T1" fmla="*/ 21 h 21"/>
                  <a:gd name="T2" fmla="*/ 12 w 20"/>
                  <a:gd name="T3" fmla="*/ 21 h 21"/>
                  <a:gd name="T4" fmla="*/ 15 w 20"/>
                  <a:gd name="T5" fmla="*/ 20 h 21"/>
                  <a:gd name="T6" fmla="*/ 17 w 20"/>
                  <a:gd name="T7" fmla="*/ 18 h 21"/>
                  <a:gd name="T8" fmla="*/ 18 w 20"/>
                  <a:gd name="T9" fmla="*/ 16 h 21"/>
                  <a:gd name="T10" fmla="*/ 19 w 20"/>
                  <a:gd name="T11" fmla="*/ 14 h 21"/>
                  <a:gd name="T12" fmla="*/ 20 w 20"/>
                  <a:gd name="T13" fmla="*/ 11 h 21"/>
                  <a:gd name="T14" fmla="*/ 19 w 20"/>
                  <a:gd name="T15" fmla="*/ 9 h 21"/>
                  <a:gd name="T16" fmla="*/ 18 w 20"/>
                  <a:gd name="T17" fmla="*/ 6 h 21"/>
                  <a:gd name="T18" fmla="*/ 17 w 20"/>
                  <a:gd name="T19" fmla="*/ 3 h 21"/>
                  <a:gd name="T20" fmla="*/ 15 w 20"/>
                  <a:gd name="T21" fmla="*/ 1 h 21"/>
                  <a:gd name="T22" fmla="*/ 12 w 20"/>
                  <a:gd name="T23" fmla="*/ 0 h 21"/>
                  <a:gd name="T24" fmla="*/ 10 w 20"/>
                  <a:gd name="T25" fmla="*/ 0 h 21"/>
                  <a:gd name="T26" fmla="*/ 7 w 20"/>
                  <a:gd name="T27" fmla="*/ 0 h 21"/>
                  <a:gd name="T28" fmla="*/ 5 w 20"/>
                  <a:gd name="T29" fmla="*/ 1 h 21"/>
                  <a:gd name="T30" fmla="*/ 3 w 20"/>
                  <a:gd name="T31" fmla="*/ 3 h 21"/>
                  <a:gd name="T32" fmla="*/ 1 w 20"/>
                  <a:gd name="T33" fmla="*/ 6 h 21"/>
                  <a:gd name="T34" fmla="*/ 0 w 20"/>
                  <a:gd name="T35" fmla="*/ 9 h 21"/>
                  <a:gd name="T36" fmla="*/ 0 w 20"/>
                  <a:gd name="T37" fmla="*/ 11 h 21"/>
                  <a:gd name="T38" fmla="*/ 0 w 20"/>
                  <a:gd name="T39" fmla="*/ 14 h 21"/>
                  <a:gd name="T40" fmla="*/ 1 w 20"/>
                  <a:gd name="T41" fmla="*/ 16 h 21"/>
                  <a:gd name="T42" fmla="*/ 3 w 20"/>
                  <a:gd name="T43" fmla="*/ 18 h 21"/>
                  <a:gd name="T44" fmla="*/ 5 w 20"/>
                  <a:gd name="T45" fmla="*/ 20 h 21"/>
                  <a:gd name="T46" fmla="*/ 7 w 20"/>
                  <a:gd name="T47" fmla="*/ 21 h 21"/>
                  <a:gd name="T48" fmla="*/ 10 w 20"/>
                  <a:gd name="T49" fmla="*/ 21 h 21"/>
                  <a:gd name="T50" fmla="*/ 10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0" y="21"/>
                    </a:moveTo>
                    <a:lnTo>
                      <a:pt x="12" y="21"/>
                    </a:lnTo>
                    <a:lnTo>
                      <a:pt x="15" y="20"/>
                    </a:lnTo>
                    <a:lnTo>
                      <a:pt x="17" y="18"/>
                    </a:lnTo>
                    <a:lnTo>
                      <a:pt x="18" y="16"/>
                    </a:lnTo>
                    <a:lnTo>
                      <a:pt x="19" y="14"/>
                    </a:lnTo>
                    <a:lnTo>
                      <a:pt x="20" y="11"/>
                    </a:lnTo>
                    <a:lnTo>
                      <a:pt x="19" y="9"/>
                    </a:lnTo>
                    <a:lnTo>
                      <a:pt x="18" y="6"/>
                    </a:lnTo>
                    <a:lnTo>
                      <a:pt x="17" y="3"/>
                    </a:lnTo>
                    <a:lnTo>
                      <a:pt x="15" y="1"/>
                    </a:lnTo>
                    <a:lnTo>
                      <a:pt x="12" y="0"/>
                    </a:lnTo>
                    <a:lnTo>
                      <a:pt x="10" y="0"/>
                    </a:lnTo>
                    <a:lnTo>
                      <a:pt x="7" y="0"/>
                    </a:lnTo>
                    <a:lnTo>
                      <a:pt x="5" y="1"/>
                    </a:lnTo>
                    <a:lnTo>
                      <a:pt x="3" y="3"/>
                    </a:lnTo>
                    <a:lnTo>
                      <a:pt x="1" y="6"/>
                    </a:lnTo>
                    <a:lnTo>
                      <a:pt x="0" y="9"/>
                    </a:lnTo>
                    <a:lnTo>
                      <a:pt x="0" y="11"/>
                    </a:lnTo>
                    <a:lnTo>
                      <a:pt x="0" y="14"/>
                    </a:lnTo>
                    <a:lnTo>
                      <a:pt x="1" y="16"/>
                    </a:lnTo>
                    <a:lnTo>
                      <a:pt x="3" y="18"/>
                    </a:lnTo>
                    <a:lnTo>
                      <a:pt x="5" y="20"/>
                    </a:lnTo>
                    <a:lnTo>
                      <a:pt x="7"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3" name="Freeform 411"/>
              <p:cNvSpPr>
                <a:spLocks/>
              </p:cNvSpPr>
              <p:nvPr/>
            </p:nvSpPr>
            <p:spPr bwMode="auto">
              <a:xfrm>
                <a:off x="7867650" y="2765425"/>
                <a:ext cx="33338" cy="33338"/>
              </a:xfrm>
              <a:custGeom>
                <a:avLst/>
                <a:gdLst>
                  <a:gd name="T0" fmla="*/ 10 w 21"/>
                  <a:gd name="T1" fmla="*/ 21 h 21"/>
                  <a:gd name="T2" fmla="*/ 12 w 21"/>
                  <a:gd name="T3" fmla="*/ 20 h 21"/>
                  <a:gd name="T4" fmla="*/ 15 w 21"/>
                  <a:gd name="T5" fmla="*/ 19 h 21"/>
                  <a:gd name="T6" fmla="*/ 18 w 21"/>
                  <a:gd name="T7" fmla="*/ 18 h 21"/>
                  <a:gd name="T8" fmla="*/ 19 w 21"/>
                  <a:gd name="T9" fmla="*/ 16 h 21"/>
                  <a:gd name="T10" fmla="*/ 20 w 21"/>
                  <a:gd name="T11" fmla="*/ 12 h 21"/>
                  <a:gd name="T12" fmla="*/ 21 w 21"/>
                  <a:gd name="T13" fmla="*/ 10 h 21"/>
                  <a:gd name="T14" fmla="*/ 20 w 21"/>
                  <a:gd name="T15" fmla="*/ 7 h 21"/>
                  <a:gd name="T16" fmla="*/ 19 w 21"/>
                  <a:gd name="T17" fmla="*/ 5 h 21"/>
                  <a:gd name="T18" fmla="*/ 18 w 21"/>
                  <a:gd name="T19" fmla="*/ 3 h 21"/>
                  <a:gd name="T20" fmla="*/ 15 w 21"/>
                  <a:gd name="T21" fmla="*/ 1 h 21"/>
                  <a:gd name="T22" fmla="*/ 12 w 21"/>
                  <a:gd name="T23" fmla="*/ 0 h 21"/>
                  <a:gd name="T24" fmla="*/ 10 w 21"/>
                  <a:gd name="T25" fmla="*/ 0 h 21"/>
                  <a:gd name="T26" fmla="*/ 7 w 21"/>
                  <a:gd name="T27" fmla="*/ 0 h 21"/>
                  <a:gd name="T28" fmla="*/ 5 w 21"/>
                  <a:gd name="T29" fmla="*/ 1 h 21"/>
                  <a:gd name="T30" fmla="*/ 3 w 21"/>
                  <a:gd name="T31" fmla="*/ 3 h 21"/>
                  <a:gd name="T32" fmla="*/ 1 w 21"/>
                  <a:gd name="T33" fmla="*/ 5 h 21"/>
                  <a:gd name="T34" fmla="*/ 0 w 21"/>
                  <a:gd name="T35" fmla="*/ 7 h 21"/>
                  <a:gd name="T36" fmla="*/ 0 w 21"/>
                  <a:gd name="T37" fmla="*/ 10 h 21"/>
                  <a:gd name="T38" fmla="*/ 0 w 21"/>
                  <a:gd name="T39" fmla="*/ 12 h 21"/>
                  <a:gd name="T40" fmla="*/ 1 w 21"/>
                  <a:gd name="T41" fmla="*/ 16 h 21"/>
                  <a:gd name="T42" fmla="*/ 3 w 21"/>
                  <a:gd name="T43" fmla="*/ 18 h 21"/>
                  <a:gd name="T44" fmla="*/ 5 w 21"/>
                  <a:gd name="T45" fmla="*/ 19 h 21"/>
                  <a:gd name="T46" fmla="*/ 7 w 21"/>
                  <a:gd name="T47" fmla="*/ 20 h 21"/>
                  <a:gd name="T48" fmla="*/ 10 w 21"/>
                  <a:gd name="T49" fmla="*/ 21 h 21"/>
                  <a:gd name="T50" fmla="*/ 10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0" y="21"/>
                    </a:moveTo>
                    <a:lnTo>
                      <a:pt x="12" y="20"/>
                    </a:lnTo>
                    <a:lnTo>
                      <a:pt x="15" y="19"/>
                    </a:lnTo>
                    <a:lnTo>
                      <a:pt x="18" y="18"/>
                    </a:lnTo>
                    <a:lnTo>
                      <a:pt x="19" y="16"/>
                    </a:lnTo>
                    <a:lnTo>
                      <a:pt x="20" y="12"/>
                    </a:lnTo>
                    <a:lnTo>
                      <a:pt x="21" y="10"/>
                    </a:lnTo>
                    <a:lnTo>
                      <a:pt x="20" y="7"/>
                    </a:lnTo>
                    <a:lnTo>
                      <a:pt x="19" y="5"/>
                    </a:lnTo>
                    <a:lnTo>
                      <a:pt x="18" y="3"/>
                    </a:lnTo>
                    <a:lnTo>
                      <a:pt x="15" y="1"/>
                    </a:lnTo>
                    <a:lnTo>
                      <a:pt x="12" y="0"/>
                    </a:lnTo>
                    <a:lnTo>
                      <a:pt x="10" y="0"/>
                    </a:lnTo>
                    <a:lnTo>
                      <a:pt x="7" y="0"/>
                    </a:lnTo>
                    <a:lnTo>
                      <a:pt x="5" y="1"/>
                    </a:lnTo>
                    <a:lnTo>
                      <a:pt x="3" y="3"/>
                    </a:lnTo>
                    <a:lnTo>
                      <a:pt x="1" y="5"/>
                    </a:lnTo>
                    <a:lnTo>
                      <a:pt x="0" y="7"/>
                    </a:lnTo>
                    <a:lnTo>
                      <a:pt x="0" y="10"/>
                    </a:lnTo>
                    <a:lnTo>
                      <a:pt x="0" y="12"/>
                    </a:lnTo>
                    <a:lnTo>
                      <a:pt x="1" y="16"/>
                    </a:lnTo>
                    <a:lnTo>
                      <a:pt x="3" y="18"/>
                    </a:lnTo>
                    <a:lnTo>
                      <a:pt x="5" y="19"/>
                    </a:lnTo>
                    <a:lnTo>
                      <a:pt x="7" y="20"/>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4" name="Freeform 412"/>
              <p:cNvSpPr>
                <a:spLocks/>
              </p:cNvSpPr>
              <p:nvPr/>
            </p:nvSpPr>
            <p:spPr bwMode="auto">
              <a:xfrm>
                <a:off x="7680325" y="2703513"/>
                <a:ext cx="31750" cy="30163"/>
              </a:xfrm>
              <a:custGeom>
                <a:avLst/>
                <a:gdLst>
                  <a:gd name="T0" fmla="*/ 10 w 20"/>
                  <a:gd name="T1" fmla="*/ 19 h 19"/>
                  <a:gd name="T2" fmla="*/ 12 w 20"/>
                  <a:gd name="T3" fmla="*/ 19 h 19"/>
                  <a:gd name="T4" fmla="*/ 14 w 20"/>
                  <a:gd name="T5" fmla="*/ 18 h 19"/>
                  <a:gd name="T6" fmla="*/ 17 w 20"/>
                  <a:gd name="T7" fmla="*/ 16 h 19"/>
                  <a:gd name="T8" fmla="*/ 18 w 20"/>
                  <a:gd name="T9" fmla="*/ 14 h 19"/>
                  <a:gd name="T10" fmla="*/ 19 w 20"/>
                  <a:gd name="T11" fmla="*/ 12 h 19"/>
                  <a:gd name="T12" fmla="*/ 20 w 20"/>
                  <a:gd name="T13" fmla="*/ 9 h 19"/>
                  <a:gd name="T14" fmla="*/ 19 w 20"/>
                  <a:gd name="T15" fmla="*/ 7 h 19"/>
                  <a:gd name="T16" fmla="*/ 18 w 20"/>
                  <a:gd name="T17" fmla="*/ 5 h 19"/>
                  <a:gd name="T18" fmla="*/ 17 w 20"/>
                  <a:gd name="T19" fmla="*/ 2 h 19"/>
                  <a:gd name="T20" fmla="*/ 14 w 20"/>
                  <a:gd name="T21" fmla="*/ 1 h 19"/>
                  <a:gd name="T22" fmla="*/ 12 w 20"/>
                  <a:gd name="T23" fmla="*/ 0 h 19"/>
                  <a:gd name="T24" fmla="*/ 10 w 20"/>
                  <a:gd name="T25" fmla="*/ 0 h 19"/>
                  <a:gd name="T26" fmla="*/ 7 w 20"/>
                  <a:gd name="T27" fmla="*/ 0 h 19"/>
                  <a:gd name="T28" fmla="*/ 5 w 20"/>
                  <a:gd name="T29" fmla="*/ 1 h 19"/>
                  <a:gd name="T30" fmla="*/ 3 w 20"/>
                  <a:gd name="T31" fmla="*/ 2 h 19"/>
                  <a:gd name="T32" fmla="*/ 1 w 20"/>
                  <a:gd name="T33" fmla="*/ 5 h 19"/>
                  <a:gd name="T34" fmla="*/ 0 w 20"/>
                  <a:gd name="T35" fmla="*/ 7 h 19"/>
                  <a:gd name="T36" fmla="*/ 0 w 20"/>
                  <a:gd name="T37" fmla="*/ 9 h 19"/>
                  <a:gd name="T38" fmla="*/ 0 w 20"/>
                  <a:gd name="T39" fmla="*/ 12 h 19"/>
                  <a:gd name="T40" fmla="*/ 1 w 20"/>
                  <a:gd name="T41" fmla="*/ 14 h 19"/>
                  <a:gd name="T42" fmla="*/ 3 w 20"/>
                  <a:gd name="T43" fmla="*/ 16 h 19"/>
                  <a:gd name="T44" fmla="*/ 5 w 20"/>
                  <a:gd name="T45" fmla="*/ 18 h 19"/>
                  <a:gd name="T46" fmla="*/ 7 w 20"/>
                  <a:gd name="T47" fmla="*/ 19 h 19"/>
                  <a:gd name="T48" fmla="*/ 10 w 20"/>
                  <a:gd name="T49" fmla="*/ 19 h 19"/>
                  <a:gd name="T50" fmla="*/ 10 w 20"/>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9">
                    <a:moveTo>
                      <a:pt x="10" y="19"/>
                    </a:moveTo>
                    <a:lnTo>
                      <a:pt x="12" y="19"/>
                    </a:lnTo>
                    <a:lnTo>
                      <a:pt x="14" y="18"/>
                    </a:lnTo>
                    <a:lnTo>
                      <a:pt x="17" y="16"/>
                    </a:lnTo>
                    <a:lnTo>
                      <a:pt x="18" y="14"/>
                    </a:lnTo>
                    <a:lnTo>
                      <a:pt x="19" y="12"/>
                    </a:lnTo>
                    <a:lnTo>
                      <a:pt x="20" y="9"/>
                    </a:lnTo>
                    <a:lnTo>
                      <a:pt x="19" y="7"/>
                    </a:lnTo>
                    <a:lnTo>
                      <a:pt x="18" y="5"/>
                    </a:lnTo>
                    <a:lnTo>
                      <a:pt x="17" y="2"/>
                    </a:lnTo>
                    <a:lnTo>
                      <a:pt x="14" y="1"/>
                    </a:lnTo>
                    <a:lnTo>
                      <a:pt x="12" y="0"/>
                    </a:lnTo>
                    <a:lnTo>
                      <a:pt x="10" y="0"/>
                    </a:lnTo>
                    <a:lnTo>
                      <a:pt x="7" y="0"/>
                    </a:lnTo>
                    <a:lnTo>
                      <a:pt x="5" y="1"/>
                    </a:lnTo>
                    <a:lnTo>
                      <a:pt x="3" y="2"/>
                    </a:lnTo>
                    <a:lnTo>
                      <a:pt x="1" y="5"/>
                    </a:lnTo>
                    <a:lnTo>
                      <a:pt x="0" y="7"/>
                    </a:lnTo>
                    <a:lnTo>
                      <a:pt x="0" y="9"/>
                    </a:lnTo>
                    <a:lnTo>
                      <a:pt x="0" y="12"/>
                    </a:lnTo>
                    <a:lnTo>
                      <a:pt x="1" y="14"/>
                    </a:lnTo>
                    <a:lnTo>
                      <a:pt x="3" y="16"/>
                    </a:lnTo>
                    <a:lnTo>
                      <a:pt x="5" y="18"/>
                    </a:lnTo>
                    <a:lnTo>
                      <a:pt x="7" y="19"/>
                    </a:lnTo>
                    <a:lnTo>
                      <a:pt x="10" y="19"/>
                    </a:lnTo>
                    <a:lnTo>
                      <a:pt x="10"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413"/>
              <p:cNvSpPr>
                <a:spLocks/>
              </p:cNvSpPr>
              <p:nvPr/>
            </p:nvSpPr>
            <p:spPr bwMode="auto">
              <a:xfrm>
                <a:off x="7700963" y="2709863"/>
                <a:ext cx="33338" cy="31750"/>
              </a:xfrm>
              <a:custGeom>
                <a:avLst/>
                <a:gdLst>
                  <a:gd name="T0" fmla="*/ 10 w 21"/>
                  <a:gd name="T1" fmla="*/ 20 h 20"/>
                  <a:gd name="T2" fmla="*/ 13 w 21"/>
                  <a:gd name="T3" fmla="*/ 20 h 20"/>
                  <a:gd name="T4" fmla="*/ 16 w 21"/>
                  <a:gd name="T5" fmla="*/ 19 h 20"/>
                  <a:gd name="T6" fmla="*/ 18 w 21"/>
                  <a:gd name="T7" fmla="*/ 17 h 20"/>
                  <a:gd name="T8" fmla="*/ 19 w 21"/>
                  <a:gd name="T9" fmla="*/ 15 h 20"/>
                  <a:gd name="T10" fmla="*/ 20 w 21"/>
                  <a:gd name="T11" fmla="*/ 13 h 20"/>
                  <a:gd name="T12" fmla="*/ 21 w 21"/>
                  <a:gd name="T13" fmla="*/ 10 h 20"/>
                  <a:gd name="T14" fmla="*/ 20 w 21"/>
                  <a:gd name="T15" fmla="*/ 8 h 20"/>
                  <a:gd name="T16" fmla="*/ 19 w 21"/>
                  <a:gd name="T17" fmla="*/ 5 h 20"/>
                  <a:gd name="T18" fmla="*/ 18 w 21"/>
                  <a:gd name="T19" fmla="*/ 3 h 20"/>
                  <a:gd name="T20" fmla="*/ 16 w 21"/>
                  <a:gd name="T21" fmla="*/ 2 h 20"/>
                  <a:gd name="T22" fmla="*/ 13 w 21"/>
                  <a:gd name="T23" fmla="*/ 1 h 20"/>
                  <a:gd name="T24" fmla="*/ 10 w 21"/>
                  <a:gd name="T25" fmla="*/ 0 h 20"/>
                  <a:gd name="T26" fmla="*/ 7 w 21"/>
                  <a:gd name="T27" fmla="*/ 1 h 20"/>
                  <a:gd name="T28" fmla="*/ 5 w 21"/>
                  <a:gd name="T29" fmla="*/ 2 h 20"/>
                  <a:gd name="T30" fmla="*/ 3 w 21"/>
                  <a:gd name="T31" fmla="*/ 3 h 20"/>
                  <a:gd name="T32" fmla="*/ 1 w 21"/>
                  <a:gd name="T33" fmla="*/ 5 h 20"/>
                  <a:gd name="T34" fmla="*/ 0 w 21"/>
                  <a:gd name="T35" fmla="*/ 8 h 20"/>
                  <a:gd name="T36" fmla="*/ 0 w 21"/>
                  <a:gd name="T37" fmla="*/ 10 h 20"/>
                  <a:gd name="T38" fmla="*/ 0 w 21"/>
                  <a:gd name="T39" fmla="*/ 13 h 20"/>
                  <a:gd name="T40" fmla="*/ 1 w 21"/>
                  <a:gd name="T41" fmla="*/ 15 h 20"/>
                  <a:gd name="T42" fmla="*/ 3 w 21"/>
                  <a:gd name="T43" fmla="*/ 17 h 20"/>
                  <a:gd name="T44" fmla="*/ 5 w 21"/>
                  <a:gd name="T45" fmla="*/ 19 h 20"/>
                  <a:gd name="T46" fmla="*/ 7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3" y="20"/>
                    </a:lnTo>
                    <a:lnTo>
                      <a:pt x="16" y="19"/>
                    </a:lnTo>
                    <a:lnTo>
                      <a:pt x="18" y="17"/>
                    </a:lnTo>
                    <a:lnTo>
                      <a:pt x="19" y="15"/>
                    </a:lnTo>
                    <a:lnTo>
                      <a:pt x="20" y="13"/>
                    </a:lnTo>
                    <a:lnTo>
                      <a:pt x="21" y="10"/>
                    </a:lnTo>
                    <a:lnTo>
                      <a:pt x="20" y="8"/>
                    </a:lnTo>
                    <a:lnTo>
                      <a:pt x="19" y="5"/>
                    </a:lnTo>
                    <a:lnTo>
                      <a:pt x="18" y="3"/>
                    </a:lnTo>
                    <a:lnTo>
                      <a:pt x="16" y="2"/>
                    </a:lnTo>
                    <a:lnTo>
                      <a:pt x="13"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6" name="Freeform 414"/>
              <p:cNvSpPr>
                <a:spLocks/>
              </p:cNvSpPr>
              <p:nvPr/>
            </p:nvSpPr>
            <p:spPr bwMode="auto">
              <a:xfrm>
                <a:off x="7704138" y="2762250"/>
                <a:ext cx="33338" cy="33338"/>
              </a:xfrm>
              <a:custGeom>
                <a:avLst/>
                <a:gdLst>
                  <a:gd name="T0" fmla="*/ 11 w 21"/>
                  <a:gd name="T1" fmla="*/ 21 h 21"/>
                  <a:gd name="T2" fmla="*/ 14 w 21"/>
                  <a:gd name="T3" fmla="*/ 21 h 21"/>
                  <a:gd name="T4" fmla="*/ 16 w 21"/>
                  <a:gd name="T5" fmla="*/ 20 h 21"/>
                  <a:gd name="T6" fmla="*/ 18 w 21"/>
                  <a:gd name="T7" fmla="*/ 18 h 21"/>
                  <a:gd name="T8" fmla="*/ 20 w 21"/>
                  <a:gd name="T9" fmla="*/ 15 h 21"/>
                  <a:gd name="T10" fmla="*/ 21 w 21"/>
                  <a:gd name="T11" fmla="*/ 13 h 21"/>
                  <a:gd name="T12" fmla="*/ 21 w 21"/>
                  <a:gd name="T13" fmla="*/ 10 h 21"/>
                  <a:gd name="T14" fmla="*/ 21 w 21"/>
                  <a:gd name="T15" fmla="*/ 7 h 21"/>
                  <a:gd name="T16" fmla="*/ 20 w 21"/>
                  <a:gd name="T17" fmla="*/ 5 h 21"/>
                  <a:gd name="T18" fmla="*/ 18 w 21"/>
                  <a:gd name="T19" fmla="*/ 3 h 21"/>
                  <a:gd name="T20" fmla="*/ 16 w 21"/>
                  <a:gd name="T21" fmla="*/ 1 h 21"/>
                  <a:gd name="T22" fmla="*/ 14 w 21"/>
                  <a:gd name="T23" fmla="*/ 0 h 21"/>
                  <a:gd name="T24" fmla="*/ 11 w 21"/>
                  <a:gd name="T25" fmla="*/ 0 h 21"/>
                  <a:gd name="T26" fmla="*/ 8 w 21"/>
                  <a:gd name="T27" fmla="*/ 0 h 21"/>
                  <a:gd name="T28" fmla="*/ 6 w 21"/>
                  <a:gd name="T29" fmla="*/ 1 h 21"/>
                  <a:gd name="T30" fmla="*/ 3 w 21"/>
                  <a:gd name="T31" fmla="*/ 3 h 21"/>
                  <a:gd name="T32" fmla="*/ 2 w 21"/>
                  <a:gd name="T33" fmla="*/ 5 h 21"/>
                  <a:gd name="T34" fmla="*/ 1 w 21"/>
                  <a:gd name="T35" fmla="*/ 7 h 21"/>
                  <a:gd name="T36" fmla="*/ 0 w 21"/>
                  <a:gd name="T37" fmla="*/ 10 h 21"/>
                  <a:gd name="T38" fmla="*/ 1 w 21"/>
                  <a:gd name="T39" fmla="*/ 13 h 21"/>
                  <a:gd name="T40" fmla="*/ 2 w 21"/>
                  <a:gd name="T41" fmla="*/ 15 h 21"/>
                  <a:gd name="T42" fmla="*/ 3 w 21"/>
                  <a:gd name="T43" fmla="*/ 18 h 21"/>
                  <a:gd name="T44" fmla="*/ 6 w 21"/>
                  <a:gd name="T45" fmla="*/ 20 h 21"/>
                  <a:gd name="T46" fmla="*/ 8 w 21"/>
                  <a:gd name="T47" fmla="*/ 21 h 21"/>
                  <a:gd name="T48" fmla="*/ 11 w 21"/>
                  <a:gd name="T49" fmla="*/ 21 h 21"/>
                  <a:gd name="T50" fmla="*/ 11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1" y="21"/>
                    </a:moveTo>
                    <a:lnTo>
                      <a:pt x="14" y="21"/>
                    </a:lnTo>
                    <a:lnTo>
                      <a:pt x="16" y="20"/>
                    </a:lnTo>
                    <a:lnTo>
                      <a:pt x="18" y="18"/>
                    </a:lnTo>
                    <a:lnTo>
                      <a:pt x="20" y="15"/>
                    </a:lnTo>
                    <a:lnTo>
                      <a:pt x="21" y="13"/>
                    </a:lnTo>
                    <a:lnTo>
                      <a:pt x="21" y="10"/>
                    </a:lnTo>
                    <a:lnTo>
                      <a:pt x="21" y="7"/>
                    </a:lnTo>
                    <a:lnTo>
                      <a:pt x="20" y="5"/>
                    </a:lnTo>
                    <a:lnTo>
                      <a:pt x="18" y="3"/>
                    </a:lnTo>
                    <a:lnTo>
                      <a:pt x="16" y="1"/>
                    </a:lnTo>
                    <a:lnTo>
                      <a:pt x="14" y="0"/>
                    </a:lnTo>
                    <a:lnTo>
                      <a:pt x="11" y="0"/>
                    </a:lnTo>
                    <a:lnTo>
                      <a:pt x="8" y="0"/>
                    </a:lnTo>
                    <a:lnTo>
                      <a:pt x="6" y="1"/>
                    </a:lnTo>
                    <a:lnTo>
                      <a:pt x="3" y="3"/>
                    </a:lnTo>
                    <a:lnTo>
                      <a:pt x="2" y="5"/>
                    </a:lnTo>
                    <a:lnTo>
                      <a:pt x="1" y="7"/>
                    </a:lnTo>
                    <a:lnTo>
                      <a:pt x="0" y="10"/>
                    </a:lnTo>
                    <a:lnTo>
                      <a:pt x="1" y="13"/>
                    </a:lnTo>
                    <a:lnTo>
                      <a:pt x="2" y="15"/>
                    </a:lnTo>
                    <a:lnTo>
                      <a:pt x="3" y="18"/>
                    </a:lnTo>
                    <a:lnTo>
                      <a:pt x="6" y="20"/>
                    </a:lnTo>
                    <a:lnTo>
                      <a:pt x="8" y="21"/>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7" name="Freeform 415"/>
              <p:cNvSpPr>
                <a:spLocks/>
              </p:cNvSpPr>
              <p:nvPr/>
            </p:nvSpPr>
            <p:spPr bwMode="auto">
              <a:xfrm>
                <a:off x="7599363" y="2847975"/>
                <a:ext cx="33338" cy="31750"/>
              </a:xfrm>
              <a:custGeom>
                <a:avLst/>
                <a:gdLst>
                  <a:gd name="T0" fmla="*/ 10 w 21"/>
                  <a:gd name="T1" fmla="*/ 20 h 20"/>
                  <a:gd name="T2" fmla="*/ 12 w 21"/>
                  <a:gd name="T3" fmla="*/ 20 h 20"/>
                  <a:gd name="T4" fmla="*/ 15 w 21"/>
                  <a:gd name="T5" fmla="*/ 19 h 20"/>
                  <a:gd name="T6" fmla="*/ 17 w 21"/>
                  <a:gd name="T7" fmla="*/ 16 h 20"/>
                  <a:gd name="T8" fmla="*/ 19 w 21"/>
                  <a:gd name="T9" fmla="*/ 14 h 20"/>
                  <a:gd name="T10" fmla="*/ 19 w 21"/>
                  <a:gd name="T11" fmla="*/ 12 h 20"/>
                  <a:gd name="T12" fmla="*/ 21 w 21"/>
                  <a:gd name="T13" fmla="*/ 9 h 20"/>
                  <a:gd name="T14" fmla="*/ 19 w 21"/>
                  <a:gd name="T15" fmla="*/ 7 h 20"/>
                  <a:gd name="T16" fmla="*/ 19 w 21"/>
                  <a:gd name="T17" fmla="*/ 5 h 20"/>
                  <a:gd name="T18" fmla="*/ 17 w 21"/>
                  <a:gd name="T19" fmla="*/ 2 h 20"/>
                  <a:gd name="T20" fmla="*/ 15 w 21"/>
                  <a:gd name="T21" fmla="*/ 1 h 20"/>
                  <a:gd name="T22" fmla="*/ 12 w 21"/>
                  <a:gd name="T23" fmla="*/ 0 h 20"/>
                  <a:gd name="T24" fmla="*/ 10 w 21"/>
                  <a:gd name="T25" fmla="*/ 0 h 20"/>
                  <a:gd name="T26" fmla="*/ 7 w 21"/>
                  <a:gd name="T27" fmla="*/ 0 h 20"/>
                  <a:gd name="T28" fmla="*/ 5 w 21"/>
                  <a:gd name="T29" fmla="*/ 1 h 20"/>
                  <a:gd name="T30" fmla="*/ 3 w 21"/>
                  <a:gd name="T31" fmla="*/ 2 h 20"/>
                  <a:gd name="T32" fmla="*/ 1 w 21"/>
                  <a:gd name="T33" fmla="*/ 5 h 20"/>
                  <a:gd name="T34" fmla="*/ 0 w 21"/>
                  <a:gd name="T35" fmla="*/ 7 h 20"/>
                  <a:gd name="T36" fmla="*/ 0 w 21"/>
                  <a:gd name="T37" fmla="*/ 9 h 20"/>
                  <a:gd name="T38" fmla="*/ 0 w 21"/>
                  <a:gd name="T39" fmla="*/ 12 h 20"/>
                  <a:gd name="T40" fmla="*/ 1 w 21"/>
                  <a:gd name="T41" fmla="*/ 14 h 20"/>
                  <a:gd name="T42" fmla="*/ 3 w 21"/>
                  <a:gd name="T43" fmla="*/ 16 h 20"/>
                  <a:gd name="T44" fmla="*/ 5 w 21"/>
                  <a:gd name="T45" fmla="*/ 19 h 20"/>
                  <a:gd name="T46" fmla="*/ 7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2" y="20"/>
                    </a:lnTo>
                    <a:lnTo>
                      <a:pt x="15" y="19"/>
                    </a:lnTo>
                    <a:lnTo>
                      <a:pt x="17" y="16"/>
                    </a:lnTo>
                    <a:lnTo>
                      <a:pt x="19" y="14"/>
                    </a:lnTo>
                    <a:lnTo>
                      <a:pt x="19" y="12"/>
                    </a:lnTo>
                    <a:lnTo>
                      <a:pt x="21" y="9"/>
                    </a:lnTo>
                    <a:lnTo>
                      <a:pt x="19" y="7"/>
                    </a:lnTo>
                    <a:lnTo>
                      <a:pt x="19" y="5"/>
                    </a:lnTo>
                    <a:lnTo>
                      <a:pt x="17" y="2"/>
                    </a:lnTo>
                    <a:lnTo>
                      <a:pt x="15" y="1"/>
                    </a:lnTo>
                    <a:lnTo>
                      <a:pt x="12" y="0"/>
                    </a:lnTo>
                    <a:lnTo>
                      <a:pt x="10" y="0"/>
                    </a:lnTo>
                    <a:lnTo>
                      <a:pt x="7" y="0"/>
                    </a:lnTo>
                    <a:lnTo>
                      <a:pt x="5" y="1"/>
                    </a:lnTo>
                    <a:lnTo>
                      <a:pt x="3" y="2"/>
                    </a:lnTo>
                    <a:lnTo>
                      <a:pt x="1" y="5"/>
                    </a:lnTo>
                    <a:lnTo>
                      <a:pt x="0" y="7"/>
                    </a:lnTo>
                    <a:lnTo>
                      <a:pt x="0" y="9"/>
                    </a:lnTo>
                    <a:lnTo>
                      <a:pt x="0" y="12"/>
                    </a:lnTo>
                    <a:lnTo>
                      <a:pt x="1" y="14"/>
                    </a:lnTo>
                    <a:lnTo>
                      <a:pt x="3" y="16"/>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416"/>
              <p:cNvSpPr>
                <a:spLocks/>
              </p:cNvSpPr>
              <p:nvPr/>
            </p:nvSpPr>
            <p:spPr bwMode="auto">
              <a:xfrm>
                <a:off x="7454900" y="2847975"/>
                <a:ext cx="33338" cy="31750"/>
              </a:xfrm>
              <a:custGeom>
                <a:avLst/>
                <a:gdLst>
                  <a:gd name="T0" fmla="*/ 11 w 21"/>
                  <a:gd name="T1" fmla="*/ 20 h 20"/>
                  <a:gd name="T2" fmla="*/ 13 w 21"/>
                  <a:gd name="T3" fmla="*/ 20 h 20"/>
                  <a:gd name="T4" fmla="*/ 16 w 21"/>
                  <a:gd name="T5" fmla="*/ 19 h 20"/>
                  <a:gd name="T6" fmla="*/ 18 w 21"/>
                  <a:gd name="T7" fmla="*/ 16 h 20"/>
                  <a:gd name="T8" fmla="*/ 19 w 21"/>
                  <a:gd name="T9" fmla="*/ 14 h 20"/>
                  <a:gd name="T10" fmla="*/ 20 w 21"/>
                  <a:gd name="T11" fmla="*/ 12 h 20"/>
                  <a:gd name="T12" fmla="*/ 21 w 21"/>
                  <a:gd name="T13" fmla="*/ 9 h 20"/>
                  <a:gd name="T14" fmla="*/ 20 w 21"/>
                  <a:gd name="T15" fmla="*/ 7 h 20"/>
                  <a:gd name="T16" fmla="*/ 19 w 21"/>
                  <a:gd name="T17" fmla="*/ 5 h 20"/>
                  <a:gd name="T18" fmla="*/ 18 w 21"/>
                  <a:gd name="T19" fmla="*/ 2 h 20"/>
                  <a:gd name="T20" fmla="*/ 16 w 21"/>
                  <a:gd name="T21" fmla="*/ 1 h 20"/>
                  <a:gd name="T22" fmla="*/ 13 w 21"/>
                  <a:gd name="T23" fmla="*/ 0 h 20"/>
                  <a:gd name="T24" fmla="*/ 11 w 21"/>
                  <a:gd name="T25" fmla="*/ 0 h 20"/>
                  <a:gd name="T26" fmla="*/ 8 w 21"/>
                  <a:gd name="T27" fmla="*/ 0 h 20"/>
                  <a:gd name="T28" fmla="*/ 6 w 21"/>
                  <a:gd name="T29" fmla="*/ 1 h 20"/>
                  <a:gd name="T30" fmla="*/ 4 w 21"/>
                  <a:gd name="T31" fmla="*/ 2 h 20"/>
                  <a:gd name="T32" fmla="*/ 2 w 21"/>
                  <a:gd name="T33" fmla="*/ 5 h 20"/>
                  <a:gd name="T34" fmla="*/ 0 w 21"/>
                  <a:gd name="T35" fmla="*/ 7 h 20"/>
                  <a:gd name="T36" fmla="*/ 0 w 21"/>
                  <a:gd name="T37" fmla="*/ 9 h 20"/>
                  <a:gd name="T38" fmla="*/ 0 w 21"/>
                  <a:gd name="T39" fmla="*/ 12 h 20"/>
                  <a:gd name="T40" fmla="*/ 2 w 21"/>
                  <a:gd name="T41" fmla="*/ 14 h 20"/>
                  <a:gd name="T42" fmla="*/ 4 w 21"/>
                  <a:gd name="T43" fmla="*/ 16 h 20"/>
                  <a:gd name="T44" fmla="*/ 6 w 21"/>
                  <a:gd name="T45" fmla="*/ 19 h 20"/>
                  <a:gd name="T46" fmla="*/ 8 w 21"/>
                  <a:gd name="T47" fmla="*/ 20 h 20"/>
                  <a:gd name="T48" fmla="*/ 11 w 21"/>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0">
                    <a:moveTo>
                      <a:pt x="11" y="20"/>
                    </a:moveTo>
                    <a:lnTo>
                      <a:pt x="13" y="20"/>
                    </a:lnTo>
                    <a:lnTo>
                      <a:pt x="16" y="19"/>
                    </a:lnTo>
                    <a:lnTo>
                      <a:pt x="18" y="16"/>
                    </a:lnTo>
                    <a:lnTo>
                      <a:pt x="19" y="14"/>
                    </a:lnTo>
                    <a:lnTo>
                      <a:pt x="20" y="12"/>
                    </a:lnTo>
                    <a:lnTo>
                      <a:pt x="21" y="9"/>
                    </a:lnTo>
                    <a:lnTo>
                      <a:pt x="20" y="7"/>
                    </a:lnTo>
                    <a:lnTo>
                      <a:pt x="19" y="5"/>
                    </a:lnTo>
                    <a:lnTo>
                      <a:pt x="18" y="2"/>
                    </a:lnTo>
                    <a:lnTo>
                      <a:pt x="16" y="1"/>
                    </a:lnTo>
                    <a:lnTo>
                      <a:pt x="13" y="0"/>
                    </a:lnTo>
                    <a:lnTo>
                      <a:pt x="11" y="0"/>
                    </a:lnTo>
                    <a:lnTo>
                      <a:pt x="8" y="0"/>
                    </a:lnTo>
                    <a:lnTo>
                      <a:pt x="6" y="1"/>
                    </a:lnTo>
                    <a:lnTo>
                      <a:pt x="4" y="2"/>
                    </a:lnTo>
                    <a:lnTo>
                      <a:pt x="2" y="5"/>
                    </a:lnTo>
                    <a:lnTo>
                      <a:pt x="0" y="7"/>
                    </a:lnTo>
                    <a:lnTo>
                      <a:pt x="0" y="9"/>
                    </a:lnTo>
                    <a:lnTo>
                      <a:pt x="0" y="12"/>
                    </a:lnTo>
                    <a:lnTo>
                      <a:pt x="2" y="14"/>
                    </a:lnTo>
                    <a:lnTo>
                      <a:pt x="4" y="16"/>
                    </a:lnTo>
                    <a:lnTo>
                      <a:pt x="6" y="19"/>
                    </a:lnTo>
                    <a:lnTo>
                      <a:pt x="8"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Freeform 417"/>
              <p:cNvSpPr>
                <a:spLocks/>
              </p:cNvSpPr>
              <p:nvPr/>
            </p:nvSpPr>
            <p:spPr bwMode="auto">
              <a:xfrm>
                <a:off x="7791450" y="2819400"/>
                <a:ext cx="33338" cy="31750"/>
              </a:xfrm>
              <a:custGeom>
                <a:avLst/>
                <a:gdLst>
                  <a:gd name="T0" fmla="*/ 11 w 21"/>
                  <a:gd name="T1" fmla="*/ 20 h 20"/>
                  <a:gd name="T2" fmla="*/ 13 w 21"/>
                  <a:gd name="T3" fmla="*/ 20 h 20"/>
                  <a:gd name="T4" fmla="*/ 16 w 21"/>
                  <a:gd name="T5" fmla="*/ 19 h 20"/>
                  <a:gd name="T6" fmla="*/ 18 w 21"/>
                  <a:gd name="T7" fmla="*/ 18 h 20"/>
                  <a:gd name="T8" fmla="*/ 19 w 21"/>
                  <a:gd name="T9" fmla="*/ 15 h 20"/>
                  <a:gd name="T10" fmla="*/ 20 w 21"/>
                  <a:gd name="T11" fmla="*/ 13 h 20"/>
                  <a:gd name="T12" fmla="*/ 21 w 21"/>
                  <a:gd name="T13" fmla="*/ 11 h 20"/>
                  <a:gd name="T14" fmla="*/ 20 w 21"/>
                  <a:gd name="T15" fmla="*/ 7 h 20"/>
                  <a:gd name="T16" fmla="*/ 19 w 21"/>
                  <a:gd name="T17" fmla="*/ 5 h 20"/>
                  <a:gd name="T18" fmla="*/ 18 w 21"/>
                  <a:gd name="T19" fmla="*/ 3 h 20"/>
                  <a:gd name="T20" fmla="*/ 16 w 21"/>
                  <a:gd name="T21" fmla="*/ 1 h 20"/>
                  <a:gd name="T22" fmla="*/ 13 w 21"/>
                  <a:gd name="T23" fmla="*/ 0 h 20"/>
                  <a:gd name="T24" fmla="*/ 11 w 21"/>
                  <a:gd name="T25" fmla="*/ 0 h 20"/>
                  <a:gd name="T26" fmla="*/ 7 w 21"/>
                  <a:gd name="T27" fmla="*/ 0 h 20"/>
                  <a:gd name="T28" fmla="*/ 5 w 21"/>
                  <a:gd name="T29" fmla="*/ 1 h 20"/>
                  <a:gd name="T30" fmla="*/ 3 w 21"/>
                  <a:gd name="T31" fmla="*/ 3 h 20"/>
                  <a:gd name="T32" fmla="*/ 1 w 21"/>
                  <a:gd name="T33" fmla="*/ 5 h 20"/>
                  <a:gd name="T34" fmla="*/ 0 w 21"/>
                  <a:gd name="T35" fmla="*/ 7 h 20"/>
                  <a:gd name="T36" fmla="*/ 0 w 21"/>
                  <a:gd name="T37" fmla="*/ 11 h 20"/>
                  <a:gd name="T38" fmla="*/ 0 w 21"/>
                  <a:gd name="T39" fmla="*/ 13 h 20"/>
                  <a:gd name="T40" fmla="*/ 1 w 21"/>
                  <a:gd name="T41" fmla="*/ 15 h 20"/>
                  <a:gd name="T42" fmla="*/ 3 w 21"/>
                  <a:gd name="T43" fmla="*/ 18 h 20"/>
                  <a:gd name="T44" fmla="*/ 5 w 21"/>
                  <a:gd name="T45" fmla="*/ 19 h 20"/>
                  <a:gd name="T46" fmla="*/ 7 w 21"/>
                  <a:gd name="T47" fmla="*/ 20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3" y="20"/>
                    </a:lnTo>
                    <a:lnTo>
                      <a:pt x="16" y="19"/>
                    </a:lnTo>
                    <a:lnTo>
                      <a:pt x="18" y="18"/>
                    </a:lnTo>
                    <a:lnTo>
                      <a:pt x="19" y="15"/>
                    </a:lnTo>
                    <a:lnTo>
                      <a:pt x="20" y="13"/>
                    </a:lnTo>
                    <a:lnTo>
                      <a:pt x="21" y="11"/>
                    </a:lnTo>
                    <a:lnTo>
                      <a:pt x="20" y="7"/>
                    </a:lnTo>
                    <a:lnTo>
                      <a:pt x="19" y="5"/>
                    </a:lnTo>
                    <a:lnTo>
                      <a:pt x="18" y="3"/>
                    </a:lnTo>
                    <a:lnTo>
                      <a:pt x="16" y="1"/>
                    </a:lnTo>
                    <a:lnTo>
                      <a:pt x="13" y="0"/>
                    </a:lnTo>
                    <a:lnTo>
                      <a:pt x="11" y="0"/>
                    </a:lnTo>
                    <a:lnTo>
                      <a:pt x="7" y="0"/>
                    </a:lnTo>
                    <a:lnTo>
                      <a:pt x="5" y="1"/>
                    </a:lnTo>
                    <a:lnTo>
                      <a:pt x="3" y="3"/>
                    </a:lnTo>
                    <a:lnTo>
                      <a:pt x="1" y="5"/>
                    </a:lnTo>
                    <a:lnTo>
                      <a:pt x="0" y="7"/>
                    </a:lnTo>
                    <a:lnTo>
                      <a:pt x="0" y="11"/>
                    </a:lnTo>
                    <a:lnTo>
                      <a:pt x="0" y="13"/>
                    </a:lnTo>
                    <a:lnTo>
                      <a:pt x="1" y="15"/>
                    </a:lnTo>
                    <a:lnTo>
                      <a:pt x="3" y="18"/>
                    </a:lnTo>
                    <a:lnTo>
                      <a:pt x="5" y="19"/>
                    </a:lnTo>
                    <a:lnTo>
                      <a:pt x="7"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0" name="Freeform 418"/>
              <p:cNvSpPr>
                <a:spLocks/>
              </p:cNvSpPr>
              <p:nvPr/>
            </p:nvSpPr>
            <p:spPr bwMode="auto">
              <a:xfrm>
                <a:off x="7815263" y="2871788"/>
                <a:ext cx="31750" cy="31750"/>
              </a:xfrm>
              <a:custGeom>
                <a:avLst/>
                <a:gdLst>
                  <a:gd name="T0" fmla="*/ 10 w 20"/>
                  <a:gd name="T1" fmla="*/ 20 h 20"/>
                  <a:gd name="T2" fmla="*/ 13 w 20"/>
                  <a:gd name="T3" fmla="*/ 20 h 20"/>
                  <a:gd name="T4" fmla="*/ 15 w 20"/>
                  <a:gd name="T5" fmla="*/ 19 h 20"/>
                  <a:gd name="T6" fmla="*/ 17 w 20"/>
                  <a:gd name="T7" fmla="*/ 18 h 20"/>
                  <a:gd name="T8" fmla="*/ 19 w 20"/>
                  <a:gd name="T9" fmla="*/ 15 h 20"/>
                  <a:gd name="T10" fmla="*/ 20 w 20"/>
                  <a:gd name="T11" fmla="*/ 13 h 20"/>
                  <a:gd name="T12" fmla="*/ 20 w 20"/>
                  <a:gd name="T13" fmla="*/ 11 h 20"/>
                  <a:gd name="T14" fmla="*/ 20 w 20"/>
                  <a:gd name="T15" fmla="*/ 8 h 20"/>
                  <a:gd name="T16" fmla="*/ 19 w 20"/>
                  <a:gd name="T17" fmla="*/ 6 h 20"/>
                  <a:gd name="T18" fmla="*/ 17 w 20"/>
                  <a:gd name="T19" fmla="*/ 4 h 20"/>
                  <a:gd name="T20" fmla="*/ 15 w 20"/>
                  <a:gd name="T21" fmla="*/ 1 h 20"/>
                  <a:gd name="T22" fmla="*/ 13 w 20"/>
                  <a:gd name="T23" fmla="*/ 0 h 20"/>
                  <a:gd name="T24" fmla="*/ 10 w 20"/>
                  <a:gd name="T25" fmla="*/ 0 h 20"/>
                  <a:gd name="T26" fmla="*/ 7 w 20"/>
                  <a:gd name="T27" fmla="*/ 0 h 20"/>
                  <a:gd name="T28" fmla="*/ 5 w 20"/>
                  <a:gd name="T29" fmla="*/ 1 h 20"/>
                  <a:gd name="T30" fmla="*/ 3 w 20"/>
                  <a:gd name="T31" fmla="*/ 4 h 20"/>
                  <a:gd name="T32" fmla="*/ 1 w 20"/>
                  <a:gd name="T33" fmla="*/ 6 h 20"/>
                  <a:gd name="T34" fmla="*/ 0 w 20"/>
                  <a:gd name="T35" fmla="*/ 8 h 20"/>
                  <a:gd name="T36" fmla="*/ 0 w 20"/>
                  <a:gd name="T37" fmla="*/ 11 h 20"/>
                  <a:gd name="T38" fmla="*/ 0 w 20"/>
                  <a:gd name="T39" fmla="*/ 13 h 20"/>
                  <a:gd name="T40" fmla="*/ 1 w 20"/>
                  <a:gd name="T41" fmla="*/ 15 h 20"/>
                  <a:gd name="T42" fmla="*/ 3 w 20"/>
                  <a:gd name="T43" fmla="*/ 18 h 20"/>
                  <a:gd name="T44" fmla="*/ 5 w 20"/>
                  <a:gd name="T45" fmla="*/ 19 h 20"/>
                  <a:gd name="T46" fmla="*/ 7 w 20"/>
                  <a:gd name="T47" fmla="*/ 20 h 20"/>
                  <a:gd name="T48" fmla="*/ 10 w 20"/>
                  <a:gd name="T49" fmla="*/ 20 h 20"/>
                  <a:gd name="T50" fmla="*/ 10 w 20"/>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0" y="20"/>
                    </a:moveTo>
                    <a:lnTo>
                      <a:pt x="13" y="20"/>
                    </a:lnTo>
                    <a:lnTo>
                      <a:pt x="15" y="19"/>
                    </a:lnTo>
                    <a:lnTo>
                      <a:pt x="17" y="18"/>
                    </a:lnTo>
                    <a:lnTo>
                      <a:pt x="19" y="15"/>
                    </a:lnTo>
                    <a:lnTo>
                      <a:pt x="20" y="13"/>
                    </a:lnTo>
                    <a:lnTo>
                      <a:pt x="20" y="11"/>
                    </a:lnTo>
                    <a:lnTo>
                      <a:pt x="20" y="8"/>
                    </a:lnTo>
                    <a:lnTo>
                      <a:pt x="19" y="6"/>
                    </a:lnTo>
                    <a:lnTo>
                      <a:pt x="17" y="4"/>
                    </a:lnTo>
                    <a:lnTo>
                      <a:pt x="15" y="1"/>
                    </a:lnTo>
                    <a:lnTo>
                      <a:pt x="13" y="0"/>
                    </a:lnTo>
                    <a:lnTo>
                      <a:pt x="10" y="0"/>
                    </a:lnTo>
                    <a:lnTo>
                      <a:pt x="7" y="0"/>
                    </a:lnTo>
                    <a:lnTo>
                      <a:pt x="5" y="1"/>
                    </a:lnTo>
                    <a:lnTo>
                      <a:pt x="3" y="4"/>
                    </a:lnTo>
                    <a:lnTo>
                      <a:pt x="1" y="6"/>
                    </a:lnTo>
                    <a:lnTo>
                      <a:pt x="0" y="8"/>
                    </a:lnTo>
                    <a:lnTo>
                      <a:pt x="0" y="11"/>
                    </a:lnTo>
                    <a:lnTo>
                      <a:pt x="0" y="13"/>
                    </a:lnTo>
                    <a:lnTo>
                      <a:pt x="1" y="15"/>
                    </a:lnTo>
                    <a:lnTo>
                      <a:pt x="3" y="18"/>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 name="Freeform 419"/>
              <p:cNvSpPr>
                <a:spLocks/>
              </p:cNvSpPr>
              <p:nvPr/>
            </p:nvSpPr>
            <p:spPr bwMode="auto">
              <a:xfrm>
                <a:off x="7345363" y="2997200"/>
                <a:ext cx="33338" cy="33338"/>
              </a:xfrm>
              <a:custGeom>
                <a:avLst/>
                <a:gdLst>
                  <a:gd name="T0" fmla="*/ 10 w 21"/>
                  <a:gd name="T1" fmla="*/ 21 h 21"/>
                  <a:gd name="T2" fmla="*/ 13 w 21"/>
                  <a:gd name="T3" fmla="*/ 21 h 21"/>
                  <a:gd name="T4" fmla="*/ 16 w 21"/>
                  <a:gd name="T5" fmla="*/ 20 h 21"/>
                  <a:gd name="T6" fmla="*/ 18 w 21"/>
                  <a:gd name="T7" fmla="*/ 18 h 21"/>
                  <a:gd name="T8" fmla="*/ 20 w 21"/>
                  <a:gd name="T9" fmla="*/ 16 h 21"/>
                  <a:gd name="T10" fmla="*/ 21 w 21"/>
                  <a:gd name="T11" fmla="*/ 14 h 21"/>
                  <a:gd name="T12" fmla="*/ 21 w 21"/>
                  <a:gd name="T13" fmla="*/ 11 h 21"/>
                  <a:gd name="T14" fmla="*/ 21 w 21"/>
                  <a:gd name="T15" fmla="*/ 9 h 21"/>
                  <a:gd name="T16" fmla="*/ 20 w 21"/>
                  <a:gd name="T17" fmla="*/ 5 h 21"/>
                  <a:gd name="T18" fmla="*/ 18 w 21"/>
                  <a:gd name="T19" fmla="*/ 3 h 21"/>
                  <a:gd name="T20" fmla="*/ 16 w 21"/>
                  <a:gd name="T21" fmla="*/ 2 h 21"/>
                  <a:gd name="T22" fmla="*/ 13 w 21"/>
                  <a:gd name="T23" fmla="*/ 1 h 21"/>
                  <a:gd name="T24" fmla="*/ 10 w 21"/>
                  <a:gd name="T25" fmla="*/ 0 h 21"/>
                  <a:gd name="T26" fmla="*/ 8 w 21"/>
                  <a:gd name="T27" fmla="*/ 1 h 21"/>
                  <a:gd name="T28" fmla="*/ 6 w 21"/>
                  <a:gd name="T29" fmla="*/ 2 h 21"/>
                  <a:gd name="T30" fmla="*/ 3 w 21"/>
                  <a:gd name="T31" fmla="*/ 3 h 21"/>
                  <a:gd name="T32" fmla="*/ 2 w 21"/>
                  <a:gd name="T33" fmla="*/ 5 h 21"/>
                  <a:gd name="T34" fmla="*/ 1 w 21"/>
                  <a:gd name="T35" fmla="*/ 9 h 21"/>
                  <a:gd name="T36" fmla="*/ 0 w 21"/>
                  <a:gd name="T37" fmla="*/ 11 h 21"/>
                  <a:gd name="T38" fmla="*/ 1 w 21"/>
                  <a:gd name="T39" fmla="*/ 14 h 21"/>
                  <a:gd name="T40" fmla="*/ 2 w 21"/>
                  <a:gd name="T41" fmla="*/ 16 h 21"/>
                  <a:gd name="T42" fmla="*/ 3 w 21"/>
                  <a:gd name="T43" fmla="*/ 18 h 21"/>
                  <a:gd name="T44" fmla="*/ 6 w 21"/>
                  <a:gd name="T45" fmla="*/ 20 h 21"/>
                  <a:gd name="T46" fmla="*/ 8 w 21"/>
                  <a:gd name="T47" fmla="*/ 21 h 21"/>
                  <a:gd name="T48" fmla="*/ 10 w 21"/>
                  <a:gd name="T49" fmla="*/ 21 h 21"/>
                  <a:gd name="T50" fmla="*/ 10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0" y="21"/>
                    </a:moveTo>
                    <a:lnTo>
                      <a:pt x="13" y="21"/>
                    </a:lnTo>
                    <a:lnTo>
                      <a:pt x="16" y="20"/>
                    </a:lnTo>
                    <a:lnTo>
                      <a:pt x="18" y="18"/>
                    </a:lnTo>
                    <a:lnTo>
                      <a:pt x="20" y="16"/>
                    </a:lnTo>
                    <a:lnTo>
                      <a:pt x="21" y="14"/>
                    </a:lnTo>
                    <a:lnTo>
                      <a:pt x="21" y="11"/>
                    </a:lnTo>
                    <a:lnTo>
                      <a:pt x="21" y="9"/>
                    </a:lnTo>
                    <a:lnTo>
                      <a:pt x="20" y="5"/>
                    </a:lnTo>
                    <a:lnTo>
                      <a:pt x="18" y="3"/>
                    </a:lnTo>
                    <a:lnTo>
                      <a:pt x="16" y="2"/>
                    </a:lnTo>
                    <a:lnTo>
                      <a:pt x="13" y="1"/>
                    </a:lnTo>
                    <a:lnTo>
                      <a:pt x="10" y="0"/>
                    </a:lnTo>
                    <a:lnTo>
                      <a:pt x="8" y="1"/>
                    </a:lnTo>
                    <a:lnTo>
                      <a:pt x="6" y="2"/>
                    </a:lnTo>
                    <a:lnTo>
                      <a:pt x="3" y="3"/>
                    </a:lnTo>
                    <a:lnTo>
                      <a:pt x="2" y="5"/>
                    </a:lnTo>
                    <a:lnTo>
                      <a:pt x="1" y="9"/>
                    </a:lnTo>
                    <a:lnTo>
                      <a:pt x="0" y="11"/>
                    </a:lnTo>
                    <a:lnTo>
                      <a:pt x="1" y="14"/>
                    </a:lnTo>
                    <a:lnTo>
                      <a:pt x="2" y="16"/>
                    </a:lnTo>
                    <a:lnTo>
                      <a:pt x="3" y="18"/>
                    </a:lnTo>
                    <a:lnTo>
                      <a:pt x="6" y="20"/>
                    </a:lnTo>
                    <a:lnTo>
                      <a:pt x="8"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2" name="Freeform 420"/>
              <p:cNvSpPr>
                <a:spLocks/>
              </p:cNvSpPr>
              <p:nvPr/>
            </p:nvSpPr>
            <p:spPr bwMode="auto">
              <a:xfrm>
                <a:off x="7758113" y="2928938"/>
                <a:ext cx="33338" cy="31750"/>
              </a:xfrm>
              <a:custGeom>
                <a:avLst/>
                <a:gdLst>
                  <a:gd name="T0" fmla="*/ 11 w 21"/>
                  <a:gd name="T1" fmla="*/ 20 h 20"/>
                  <a:gd name="T2" fmla="*/ 14 w 21"/>
                  <a:gd name="T3" fmla="*/ 20 h 20"/>
                  <a:gd name="T4" fmla="*/ 16 w 21"/>
                  <a:gd name="T5" fmla="*/ 19 h 20"/>
                  <a:gd name="T6" fmla="*/ 18 w 21"/>
                  <a:gd name="T7" fmla="*/ 17 h 20"/>
                  <a:gd name="T8" fmla="*/ 20 w 21"/>
                  <a:gd name="T9" fmla="*/ 15 h 20"/>
                  <a:gd name="T10" fmla="*/ 21 w 21"/>
                  <a:gd name="T11" fmla="*/ 13 h 20"/>
                  <a:gd name="T12" fmla="*/ 21 w 21"/>
                  <a:gd name="T13" fmla="*/ 10 h 20"/>
                  <a:gd name="T14" fmla="*/ 21 w 21"/>
                  <a:gd name="T15" fmla="*/ 8 h 20"/>
                  <a:gd name="T16" fmla="*/ 20 w 21"/>
                  <a:gd name="T17" fmla="*/ 5 h 20"/>
                  <a:gd name="T18" fmla="*/ 18 w 21"/>
                  <a:gd name="T19" fmla="*/ 3 h 20"/>
                  <a:gd name="T20" fmla="*/ 16 w 21"/>
                  <a:gd name="T21" fmla="*/ 1 h 20"/>
                  <a:gd name="T22" fmla="*/ 14 w 21"/>
                  <a:gd name="T23" fmla="*/ 0 h 20"/>
                  <a:gd name="T24" fmla="*/ 11 w 21"/>
                  <a:gd name="T25" fmla="*/ 0 h 20"/>
                  <a:gd name="T26" fmla="*/ 9 w 21"/>
                  <a:gd name="T27" fmla="*/ 0 h 20"/>
                  <a:gd name="T28" fmla="*/ 6 w 21"/>
                  <a:gd name="T29" fmla="*/ 1 h 20"/>
                  <a:gd name="T30" fmla="*/ 4 w 21"/>
                  <a:gd name="T31" fmla="*/ 3 h 20"/>
                  <a:gd name="T32" fmla="*/ 2 w 21"/>
                  <a:gd name="T33" fmla="*/ 5 h 20"/>
                  <a:gd name="T34" fmla="*/ 1 w 21"/>
                  <a:gd name="T35" fmla="*/ 8 h 20"/>
                  <a:gd name="T36" fmla="*/ 0 w 21"/>
                  <a:gd name="T37" fmla="*/ 10 h 20"/>
                  <a:gd name="T38" fmla="*/ 1 w 21"/>
                  <a:gd name="T39" fmla="*/ 13 h 20"/>
                  <a:gd name="T40" fmla="*/ 2 w 21"/>
                  <a:gd name="T41" fmla="*/ 15 h 20"/>
                  <a:gd name="T42" fmla="*/ 4 w 21"/>
                  <a:gd name="T43" fmla="*/ 17 h 20"/>
                  <a:gd name="T44" fmla="*/ 6 w 21"/>
                  <a:gd name="T45" fmla="*/ 19 h 20"/>
                  <a:gd name="T46" fmla="*/ 9 w 21"/>
                  <a:gd name="T47" fmla="*/ 20 h 20"/>
                  <a:gd name="T48" fmla="*/ 11 w 21"/>
                  <a:gd name="T49" fmla="*/ 20 h 20"/>
                  <a:gd name="T50" fmla="*/ 11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1" y="20"/>
                    </a:moveTo>
                    <a:lnTo>
                      <a:pt x="14" y="20"/>
                    </a:lnTo>
                    <a:lnTo>
                      <a:pt x="16" y="19"/>
                    </a:lnTo>
                    <a:lnTo>
                      <a:pt x="18" y="17"/>
                    </a:lnTo>
                    <a:lnTo>
                      <a:pt x="20" y="15"/>
                    </a:lnTo>
                    <a:lnTo>
                      <a:pt x="21" y="13"/>
                    </a:lnTo>
                    <a:lnTo>
                      <a:pt x="21" y="10"/>
                    </a:lnTo>
                    <a:lnTo>
                      <a:pt x="21" y="8"/>
                    </a:lnTo>
                    <a:lnTo>
                      <a:pt x="20" y="5"/>
                    </a:lnTo>
                    <a:lnTo>
                      <a:pt x="18" y="3"/>
                    </a:lnTo>
                    <a:lnTo>
                      <a:pt x="16" y="1"/>
                    </a:lnTo>
                    <a:lnTo>
                      <a:pt x="14" y="0"/>
                    </a:lnTo>
                    <a:lnTo>
                      <a:pt x="11" y="0"/>
                    </a:lnTo>
                    <a:lnTo>
                      <a:pt x="9" y="0"/>
                    </a:lnTo>
                    <a:lnTo>
                      <a:pt x="6" y="1"/>
                    </a:lnTo>
                    <a:lnTo>
                      <a:pt x="4" y="3"/>
                    </a:lnTo>
                    <a:lnTo>
                      <a:pt x="2" y="5"/>
                    </a:lnTo>
                    <a:lnTo>
                      <a:pt x="1" y="8"/>
                    </a:lnTo>
                    <a:lnTo>
                      <a:pt x="0" y="10"/>
                    </a:lnTo>
                    <a:lnTo>
                      <a:pt x="1" y="13"/>
                    </a:lnTo>
                    <a:lnTo>
                      <a:pt x="2" y="15"/>
                    </a:lnTo>
                    <a:lnTo>
                      <a:pt x="4" y="17"/>
                    </a:lnTo>
                    <a:lnTo>
                      <a:pt x="6" y="19"/>
                    </a:lnTo>
                    <a:lnTo>
                      <a:pt x="9"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3" name="Freeform 421"/>
              <p:cNvSpPr>
                <a:spLocks/>
              </p:cNvSpPr>
              <p:nvPr/>
            </p:nvSpPr>
            <p:spPr bwMode="auto">
              <a:xfrm>
                <a:off x="7745413" y="3141663"/>
                <a:ext cx="33338" cy="31750"/>
              </a:xfrm>
              <a:custGeom>
                <a:avLst/>
                <a:gdLst>
                  <a:gd name="T0" fmla="*/ 10 w 21"/>
                  <a:gd name="T1" fmla="*/ 20 h 20"/>
                  <a:gd name="T2" fmla="*/ 14 w 21"/>
                  <a:gd name="T3" fmla="*/ 20 h 20"/>
                  <a:gd name="T4" fmla="*/ 16 w 21"/>
                  <a:gd name="T5" fmla="*/ 19 h 20"/>
                  <a:gd name="T6" fmla="*/ 18 w 21"/>
                  <a:gd name="T7" fmla="*/ 17 h 20"/>
                  <a:gd name="T8" fmla="*/ 20 w 21"/>
                  <a:gd name="T9" fmla="*/ 15 h 20"/>
                  <a:gd name="T10" fmla="*/ 21 w 21"/>
                  <a:gd name="T11" fmla="*/ 13 h 20"/>
                  <a:gd name="T12" fmla="*/ 21 w 21"/>
                  <a:gd name="T13" fmla="*/ 10 h 20"/>
                  <a:gd name="T14" fmla="*/ 21 w 21"/>
                  <a:gd name="T15" fmla="*/ 8 h 20"/>
                  <a:gd name="T16" fmla="*/ 20 w 21"/>
                  <a:gd name="T17" fmla="*/ 5 h 20"/>
                  <a:gd name="T18" fmla="*/ 18 w 21"/>
                  <a:gd name="T19" fmla="*/ 3 h 20"/>
                  <a:gd name="T20" fmla="*/ 16 w 21"/>
                  <a:gd name="T21" fmla="*/ 2 h 20"/>
                  <a:gd name="T22" fmla="*/ 14 w 21"/>
                  <a:gd name="T23" fmla="*/ 1 h 20"/>
                  <a:gd name="T24" fmla="*/ 10 w 21"/>
                  <a:gd name="T25" fmla="*/ 0 h 20"/>
                  <a:gd name="T26" fmla="*/ 7 w 21"/>
                  <a:gd name="T27" fmla="*/ 1 h 20"/>
                  <a:gd name="T28" fmla="*/ 5 w 21"/>
                  <a:gd name="T29" fmla="*/ 2 h 20"/>
                  <a:gd name="T30" fmla="*/ 3 w 21"/>
                  <a:gd name="T31" fmla="*/ 3 h 20"/>
                  <a:gd name="T32" fmla="*/ 1 w 21"/>
                  <a:gd name="T33" fmla="*/ 5 h 20"/>
                  <a:gd name="T34" fmla="*/ 0 w 21"/>
                  <a:gd name="T35" fmla="*/ 8 h 20"/>
                  <a:gd name="T36" fmla="*/ 0 w 21"/>
                  <a:gd name="T37" fmla="*/ 10 h 20"/>
                  <a:gd name="T38" fmla="*/ 0 w 21"/>
                  <a:gd name="T39" fmla="*/ 13 h 20"/>
                  <a:gd name="T40" fmla="*/ 1 w 21"/>
                  <a:gd name="T41" fmla="*/ 15 h 20"/>
                  <a:gd name="T42" fmla="*/ 3 w 21"/>
                  <a:gd name="T43" fmla="*/ 17 h 20"/>
                  <a:gd name="T44" fmla="*/ 5 w 21"/>
                  <a:gd name="T45" fmla="*/ 19 h 20"/>
                  <a:gd name="T46" fmla="*/ 7 w 21"/>
                  <a:gd name="T47" fmla="*/ 20 h 20"/>
                  <a:gd name="T48" fmla="*/ 10 w 21"/>
                  <a:gd name="T49" fmla="*/ 20 h 20"/>
                  <a:gd name="T50" fmla="*/ 10 w 21"/>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0" y="20"/>
                    </a:moveTo>
                    <a:lnTo>
                      <a:pt x="14" y="20"/>
                    </a:lnTo>
                    <a:lnTo>
                      <a:pt x="16" y="19"/>
                    </a:lnTo>
                    <a:lnTo>
                      <a:pt x="18" y="17"/>
                    </a:lnTo>
                    <a:lnTo>
                      <a:pt x="20" y="15"/>
                    </a:lnTo>
                    <a:lnTo>
                      <a:pt x="21" y="13"/>
                    </a:lnTo>
                    <a:lnTo>
                      <a:pt x="21" y="10"/>
                    </a:lnTo>
                    <a:lnTo>
                      <a:pt x="21" y="8"/>
                    </a:lnTo>
                    <a:lnTo>
                      <a:pt x="20" y="5"/>
                    </a:lnTo>
                    <a:lnTo>
                      <a:pt x="18" y="3"/>
                    </a:lnTo>
                    <a:lnTo>
                      <a:pt x="16" y="2"/>
                    </a:lnTo>
                    <a:lnTo>
                      <a:pt x="14"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4" name="Freeform 422"/>
              <p:cNvSpPr>
                <a:spLocks/>
              </p:cNvSpPr>
              <p:nvPr/>
            </p:nvSpPr>
            <p:spPr bwMode="auto">
              <a:xfrm>
                <a:off x="7900988" y="2943225"/>
                <a:ext cx="31750" cy="33338"/>
              </a:xfrm>
              <a:custGeom>
                <a:avLst/>
                <a:gdLst>
                  <a:gd name="T0" fmla="*/ 10 w 20"/>
                  <a:gd name="T1" fmla="*/ 21 h 21"/>
                  <a:gd name="T2" fmla="*/ 12 w 20"/>
                  <a:gd name="T3" fmla="*/ 21 h 21"/>
                  <a:gd name="T4" fmla="*/ 14 w 20"/>
                  <a:gd name="T5" fmla="*/ 20 h 21"/>
                  <a:gd name="T6" fmla="*/ 17 w 20"/>
                  <a:gd name="T7" fmla="*/ 18 h 21"/>
                  <a:gd name="T8" fmla="*/ 18 w 20"/>
                  <a:gd name="T9" fmla="*/ 16 h 21"/>
                  <a:gd name="T10" fmla="*/ 19 w 20"/>
                  <a:gd name="T11" fmla="*/ 14 h 21"/>
                  <a:gd name="T12" fmla="*/ 20 w 20"/>
                  <a:gd name="T13" fmla="*/ 10 h 21"/>
                  <a:gd name="T14" fmla="*/ 19 w 20"/>
                  <a:gd name="T15" fmla="*/ 8 h 21"/>
                  <a:gd name="T16" fmla="*/ 18 w 20"/>
                  <a:gd name="T17" fmla="*/ 5 h 21"/>
                  <a:gd name="T18" fmla="*/ 17 w 20"/>
                  <a:gd name="T19" fmla="*/ 3 h 21"/>
                  <a:gd name="T20" fmla="*/ 14 w 20"/>
                  <a:gd name="T21" fmla="*/ 2 h 21"/>
                  <a:gd name="T22" fmla="*/ 12 w 20"/>
                  <a:gd name="T23" fmla="*/ 1 h 21"/>
                  <a:gd name="T24" fmla="*/ 10 w 20"/>
                  <a:gd name="T25" fmla="*/ 0 h 21"/>
                  <a:gd name="T26" fmla="*/ 7 w 20"/>
                  <a:gd name="T27" fmla="*/ 1 h 21"/>
                  <a:gd name="T28" fmla="*/ 5 w 20"/>
                  <a:gd name="T29" fmla="*/ 2 h 21"/>
                  <a:gd name="T30" fmla="*/ 3 w 20"/>
                  <a:gd name="T31" fmla="*/ 3 h 21"/>
                  <a:gd name="T32" fmla="*/ 1 w 20"/>
                  <a:gd name="T33" fmla="*/ 5 h 21"/>
                  <a:gd name="T34" fmla="*/ 0 w 20"/>
                  <a:gd name="T35" fmla="*/ 8 h 21"/>
                  <a:gd name="T36" fmla="*/ 0 w 20"/>
                  <a:gd name="T37" fmla="*/ 10 h 21"/>
                  <a:gd name="T38" fmla="*/ 0 w 20"/>
                  <a:gd name="T39" fmla="*/ 14 h 21"/>
                  <a:gd name="T40" fmla="*/ 1 w 20"/>
                  <a:gd name="T41" fmla="*/ 16 h 21"/>
                  <a:gd name="T42" fmla="*/ 3 w 20"/>
                  <a:gd name="T43" fmla="*/ 18 h 21"/>
                  <a:gd name="T44" fmla="*/ 5 w 20"/>
                  <a:gd name="T45" fmla="*/ 20 h 21"/>
                  <a:gd name="T46" fmla="*/ 7 w 20"/>
                  <a:gd name="T47" fmla="*/ 21 h 21"/>
                  <a:gd name="T48" fmla="*/ 10 w 20"/>
                  <a:gd name="T49" fmla="*/ 21 h 21"/>
                  <a:gd name="T50" fmla="*/ 10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0" y="21"/>
                    </a:moveTo>
                    <a:lnTo>
                      <a:pt x="12" y="21"/>
                    </a:lnTo>
                    <a:lnTo>
                      <a:pt x="14" y="20"/>
                    </a:lnTo>
                    <a:lnTo>
                      <a:pt x="17" y="18"/>
                    </a:lnTo>
                    <a:lnTo>
                      <a:pt x="18" y="16"/>
                    </a:lnTo>
                    <a:lnTo>
                      <a:pt x="19" y="14"/>
                    </a:lnTo>
                    <a:lnTo>
                      <a:pt x="20" y="10"/>
                    </a:lnTo>
                    <a:lnTo>
                      <a:pt x="19" y="8"/>
                    </a:lnTo>
                    <a:lnTo>
                      <a:pt x="18" y="5"/>
                    </a:lnTo>
                    <a:lnTo>
                      <a:pt x="17" y="3"/>
                    </a:lnTo>
                    <a:lnTo>
                      <a:pt x="14" y="2"/>
                    </a:lnTo>
                    <a:lnTo>
                      <a:pt x="12" y="1"/>
                    </a:lnTo>
                    <a:lnTo>
                      <a:pt x="10" y="0"/>
                    </a:lnTo>
                    <a:lnTo>
                      <a:pt x="7" y="1"/>
                    </a:lnTo>
                    <a:lnTo>
                      <a:pt x="5" y="2"/>
                    </a:lnTo>
                    <a:lnTo>
                      <a:pt x="3" y="3"/>
                    </a:lnTo>
                    <a:lnTo>
                      <a:pt x="1" y="5"/>
                    </a:lnTo>
                    <a:lnTo>
                      <a:pt x="0" y="8"/>
                    </a:lnTo>
                    <a:lnTo>
                      <a:pt x="0" y="10"/>
                    </a:lnTo>
                    <a:lnTo>
                      <a:pt x="0" y="14"/>
                    </a:lnTo>
                    <a:lnTo>
                      <a:pt x="1" y="16"/>
                    </a:lnTo>
                    <a:lnTo>
                      <a:pt x="3" y="18"/>
                    </a:lnTo>
                    <a:lnTo>
                      <a:pt x="5" y="20"/>
                    </a:lnTo>
                    <a:lnTo>
                      <a:pt x="7"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5" name="Freeform 423"/>
              <p:cNvSpPr>
                <a:spLocks/>
              </p:cNvSpPr>
              <p:nvPr/>
            </p:nvSpPr>
            <p:spPr bwMode="auto">
              <a:xfrm>
                <a:off x="7916863" y="2903538"/>
                <a:ext cx="33338" cy="33338"/>
              </a:xfrm>
              <a:custGeom>
                <a:avLst/>
                <a:gdLst>
                  <a:gd name="T0" fmla="*/ 10 w 21"/>
                  <a:gd name="T1" fmla="*/ 21 h 21"/>
                  <a:gd name="T2" fmla="*/ 12 w 21"/>
                  <a:gd name="T3" fmla="*/ 21 h 21"/>
                  <a:gd name="T4" fmla="*/ 16 w 21"/>
                  <a:gd name="T5" fmla="*/ 20 h 21"/>
                  <a:gd name="T6" fmla="*/ 18 w 21"/>
                  <a:gd name="T7" fmla="*/ 18 h 21"/>
                  <a:gd name="T8" fmla="*/ 19 w 21"/>
                  <a:gd name="T9" fmla="*/ 16 h 21"/>
                  <a:gd name="T10" fmla="*/ 20 w 21"/>
                  <a:gd name="T11" fmla="*/ 14 h 21"/>
                  <a:gd name="T12" fmla="*/ 21 w 21"/>
                  <a:gd name="T13" fmla="*/ 10 h 21"/>
                  <a:gd name="T14" fmla="*/ 20 w 21"/>
                  <a:gd name="T15" fmla="*/ 7 h 21"/>
                  <a:gd name="T16" fmla="*/ 19 w 21"/>
                  <a:gd name="T17" fmla="*/ 5 h 21"/>
                  <a:gd name="T18" fmla="*/ 18 w 21"/>
                  <a:gd name="T19" fmla="*/ 3 h 21"/>
                  <a:gd name="T20" fmla="*/ 16 w 21"/>
                  <a:gd name="T21" fmla="*/ 1 h 21"/>
                  <a:gd name="T22" fmla="*/ 12 w 21"/>
                  <a:gd name="T23" fmla="*/ 0 h 21"/>
                  <a:gd name="T24" fmla="*/ 10 w 21"/>
                  <a:gd name="T25" fmla="*/ 0 h 21"/>
                  <a:gd name="T26" fmla="*/ 7 w 21"/>
                  <a:gd name="T27" fmla="*/ 0 h 21"/>
                  <a:gd name="T28" fmla="*/ 5 w 21"/>
                  <a:gd name="T29" fmla="*/ 1 h 21"/>
                  <a:gd name="T30" fmla="*/ 3 w 21"/>
                  <a:gd name="T31" fmla="*/ 3 h 21"/>
                  <a:gd name="T32" fmla="*/ 1 w 21"/>
                  <a:gd name="T33" fmla="*/ 5 h 21"/>
                  <a:gd name="T34" fmla="*/ 0 w 21"/>
                  <a:gd name="T35" fmla="*/ 7 h 21"/>
                  <a:gd name="T36" fmla="*/ 0 w 21"/>
                  <a:gd name="T37" fmla="*/ 10 h 21"/>
                  <a:gd name="T38" fmla="*/ 0 w 21"/>
                  <a:gd name="T39" fmla="*/ 14 h 21"/>
                  <a:gd name="T40" fmla="*/ 1 w 21"/>
                  <a:gd name="T41" fmla="*/ 16 h 21"/>
                  <a:gd name="T42" fmla="*/ 3 w 21"/>
                  <a:gd name="T43" fmla="*/ 18 h 21"/>
                  <a:gd name="T44" fmla="*/ 5 w 21"/>
                  <a:gd name="T45" fmla="*/ 20 h 21"/>
                  <a:gd name="T46" fmla="*/ 7 w 21"/>
                  <a:gd name="T47" fmla="*/ 21 h 21"/>
                  <a:gd name="T48" fmla="*/ 10 w 21"/>
                  <a:gd name="T49" fmla="*/ 21 h 21"/>
                  <a:gd name="T50" fmla="*/ 10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0" y="21"/>
                    </a:moveTo>
                    <a:lnTo>
                      <a:pt x="12" y="21"/>
                    </a:lnTo>
                    <a:lnTo>
                      <a:pt x="16" y="20"/>
                    </a:lnTo>
                    <a:lnTo>
                      <a:pt x="18" y="18"/>
                    </a:lnTo>
                    <a:lnTo>
                      <a:pt x="19" y="16"/>
                    </a:lnTo>
                    <a:lnTo>
                      <a:pt x="20" y="14"/>
                    </a:lnTo>
                    <a:lnTo>
                      <a:pt x="21" y="10"/>
                    </a:lnTo>
                    <a:lnTo>
                      <a:pt x="20" y="7"/>
                    </a:lnTo>
                    <a:lnTo>
                      <a:pt x="19" y="5"/>
                    </a:lnTo>
                    <a:lnTo>
                      <a:pt x="18" y="3"/>
                    </a:lnTo>
                    <a:lnTo>
                      <a:pt x="16" y="1"/>
                    </a:lnTo>
                    <a:lnTo>
                      <a:pt x="12" y="0"/>
                    </a:lnTo>
                    <a:lnTo>
                      <a:pt x="10" y="0"/>
                    </a:lnTo>
                    <a:lnTo>
                      <a:pt x="7" y="0"/>
                    </a:lnTo>
                    <a:lnTo>
                      <a:pt x="5" y="1"/>
                    </a:lnTo>
                    <a:lnTo>
                      <a:pt x="3" y="3"/>
                    </a:lnTo>
                    <a:lnTo>
                      <a:pt x="1" y="5"/>
                    </a:lnTo>
                    <a:lnTo>
                      <a:pt x="0" y="7"/>
                    </a:lnTo>
                    <a:lnTo>
                      <a:pt x="0" y="10"/>
                    </a:lnTo>
                    <a:lnTo>
                      <a:pt x="0" y="14"/>
                    </a:lnTo>
                    <a:lnTo>
                      <a:pt x="1" y="16"/>
                    </a:lnTo>
                    <a:lnTo>
                      <a:pt x="3" y="18"/>
                    </a:lnTo>
                    <a:lnTo>
                      <a:pt x="5" y="20"/>
                    </a:lnTo>
                    <a:lnTo>
                      <a:pt x="7" y="21"/>
                    </a:lnTo>
                    <a:lnTo>
                      <a:pt x="10" y="21"/>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6" name="Freeform 424"/>
              <p:cNvSpPr>
                <a:spLocks/>
              </p:cNvSpPr>
              <p:nvPr/>
            </p:nvSpPr>
            <p:spPr bwMode="auto">
              <a:xfrm>
                <a:off x="8053388" y="2943225"/>
                <a:ext cx="33338" cy="33338"/>
              </a:xfrm>
              <a:custGeom>
                <a:avLst/>
                <a:gdLst>
                  <a:gd name="T0" fmla="*/ 11 w 21"/>
                  <a:gd name="T1" fmla="*/ 21 h 21"/>
                  <a:gd name="T2" fmla="*/ 14 w 21"/>
                  <a:gd name="T3" fmla="*/ 21 h 21"/>
                  <a:gd name="T4" fmla="*/ 16 w 21"/>
                  <a:gd name="T5" fmla="*/ 20 h 21"/>
                  <a:gd name="T6" fmla="*/ 18 w 21"/>
                  <a:gd name="T7" fmla="*/ 18 h 21"/>
                  <a:gd name="T8" fmla="*/ 20 w 21"/>
                  <a:gd name="T9" fmla="*/ 16 h 21"/>
                  <a:gd name="T10" fmla="*/ 21 w 21"/>
                  <a:gd name="T11" fmla="*/ 14 h 21"/>
                  <a:gd name="T12" fmla="*/ 21 w 21"/>
                  <a:gd name="T13" fmla="*/ 10 h 21"/>
                  <a:gd name="T14" fmla="*/ 21 w 21"/>
                  <a:gd name="T15" fmla="*/ 8 h 21"/>
                  <a:gd name="T16" fmla="*/ 20 w 21"/>
                  <a:gd name="T17" fmla="*/ 5 h 21"/>
                  <a:gd name="T18" fmla="*/ 18 w 21"/>
                  <a:gd name="T19" fmla="*/ 3 h 21"/>
                  <a:gd name="T20" fmla="*/ 16 w 21"/>
                  <a:gd name="T21" fmla="*/ 1 h 21"/>
                  <a:gd name="T22" fmla="*/ 14 w 21"/>
                  <a:gd name="T23" fmla="*/ 0 h 21"/>
                  <a:gd name="T24" fmla="*/ 11 w 21"/>
                  <a:gd name="T25" fmla="*/ 0 h 21"/>
                  <a:gd name="T26" fmla="*/ 8 w 21"/>
                  <a:gd name="T27" fmla="*/ 0 h 21"/>
                  <a:gd name="T28" fmla="*/ 5 w 21"/>
                  <a:gd name="T29" fmla="*/ 1 h 21"/>
                  <a:gd name="T30" fmla="*/ 3 w 21"/>
                  <a:gd name="T31" fmla="*/ 3 h 21"/>
                  <a:gd name="T32" fmla="*/ 2 w 21"/>
                  <a:gd name="T33" fmla="*/ 5 h 21"/>
                  <a:gd name="T34" fmla="*/ 1 w 21"/>
                  <a:gd name="T35" fmla="*/ 8 h 21"/>
                  <a:gd name="T36" fmla="*/ 0 w 21"/>
                  <a:gd name="T37" fmla="*/ 10 h 21"/>
                  <a:gd name="T38" fmla="*/ 1 w 21"/>
                  <a:gd name="T39" fmla="*/ 14 h 21"/>
                  <a:gd name="T40" fmla="*/ 2 w 21"/>
                  <a:gd name="T41" fmla="*/ 16 h 21"/>
                  <a:gd name="T42" fmla="*/ 3 w 21"/>
                  <a:gd name="T43" fmla="*/ 18 h 21"/>
                  <a:gd name="T44" fmla="*/ 5 w 21"/>
                  <a:gd name="T45" fmla="*/ 20 h 21"/>
                  <a:gd name="T46" fmla="*/ 8 w 21"/>
                  <a:gd name="T47" fmla="*/ 21 h 21"/>
                  <a:gd name="T48" fmla="*/ 11 w 21"/>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11" y="21"/>
                    </a:moveTo>
                    <a:lnTo>
                      <a:pt x="14" y="21"/>
                    </a:lnTo>
                    <a:lnTo>
                      <a:pt x="16" y="20"/>
                    </a:lnTo>
                    <a:lnTo>
                      <a:pt x="18" y="18"/>
                    </a:lnTo>
                    <a:lnTo>
                      <a:pt x="20" y="16"/>
                    </a:lnTo>
                    <a:lnTo>
                      <a:pt x="21" y="14"/>
                    </a:lnTo>
                    <a:lnTo>
                      <a:pt x="21" y="10"/>
                    </a:lnTo>
                    <a:lnTo>
                      <a:pt x="21" y="8"/>
                    </a:lnTo>
                    <a:lnTo>
                      <a:pt x="20" y="5"/>
                    </a:lnTo>
                    <a:lnTo>
                      <a:pt x="18" y="3"/>
                    </a:lnTo>
                    <a:lnTo>
                      <a:pt x="16" y="1"/>
                    </a:lnTo>
                    <a:lnTo>
                      <a:pt x="14" y="0"/>
                    </a:lnTo>
                    <a:lnTo>
                      <a:pt x="11" y="0"/>
                    </a:lnTo>
                    <a:lnTo>
                      <a:pt x="8" y="0"/>
                    </a:lnTo>
                    <a:lnTo>
                      <a:pt x="5" y="1"/>
                    </a:lnTo>
                    <a:lnTo>
                      <a:pt x="3" y="3"/>
                    </a:lnTo>
                    <a:lnTo>
                      <a:pt x="2" y="5"/>
                    </a:lnTo>
                    <a:lnTo>
                      <a:pt x="1" y="8"/>
                    </a:lnTo>
                    <a:lnTo>
                      <a:pt x="0" y="10"/>
                    </a:lnTo>
                    <a:lnTo>
                      <a:pt x="1" y="14"/>
                    </a:lnTo>
                    <a:lnTo>
                      <a:pt x="2" y="16"/>
                    </a:lnTo>
                    <a:lnTo>
                      <a:pt x="3" y="18"/>
                    </a:lnTo>
                    <a:lnTo>
                      <a:pt x="5" y="20"/>
                    </a:lnTo>
                    <a:lnTo>
                      <a:pt x="8"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7" name="Freeform 425"/>
              <p:cNvSpPr>
                <a:spLocks/>
              </p:cNvSpPr>
              <p:nvPr/>
            </p:nvSpPr>
            <p:spPr bwMode="auto">
              <a:xfrm>
                <a:off x="8067675" y="3081338"/>
                <a:ext cx="33338" cy="33338"/>
              </a:xfrm>
              <a:custGeom>
                <a:avLst/>
                <a:gdLst>
                  <a:gd name="T0" fmla="*/ 11 w 21"/>
                  <a:gd name="T1" fmla="*/ 21 h 21"/>
                  <a:gd name="T2" fmla="*/ 13 w 21"/>
                  <a:gd name="T3" fmla="*/ 21 h 21"/>
                  <a:gd name="T4" fmla="*/ 15 w 21"/>
                  <a:gd name="T5" fmla="*/ 20 h 21"/>
                  <a:gd name="T6" fmla="*/ 18 w 21"/>
                  <a:gd name="T7" fmla="*/ 18 h 21"/>
                  <a:gd name="T8" fmla="*/ 19 w 21"/>
                  <a:gd name="T9" fmla="*/ 16 h 21"/>
                  <a:gd name="T10" fmla="*/ 20 w 21"/>
                  <a:gd name="T11" fmla="*/ 14 h 21"/>
                  <a:gd name="T12" fmla="*/ 21 w 21"/>
                  <a:gd name="T13" fmla="*/ 11 h 21"/>
                  <a:gd name="T14" fmla="*/ 20 w 21"/>
                  <a:gd name="T15" fmla="*/ 9 h 21"/>
                  <a:gd name="T16" fmla="*/ 19 w 21"/>
                  <a:gd name="T17" fmla="*/ 5 h 21"/>
                  <a:gd name="T18" fmla="*/ 18 w 21"/>
                  <a:gd name="T19" fmla="*/ 3 h 21"/>
                  <a:gd name="T20" fmla="*/ 15 w 21"/>
                  <a:gd name="T21" fmla="*/ 2 h 21"/>
                  <a:gd name="T22" fmla="*/ 13 w 21"/>
                  <a:gd name="T23" fmla="*/ 1 h 21"/>
                  <a:gd name="T24" fmla="*/ 11 w 21"/>
                  <a:gd name="T25" fmla="*/ 0 h 21"/>
                  <a:gd name="T26" fmla="*/ 8 w 21"/>
                  <a:gd name="T27" fmla="*/ 1 h 21"/>
                  <a:gd name="T28" fmla="*/ 6 w 21"/>
                  <a:gd name="T29" fmla="*/ 2 h 21"/>
                  <a:gd name="T30" fmla="*/ 4 w 21"/>
                  <a:gd name="T31" fmla="*/ 3 h 21"/>
                  <a:gd name="T32" fmla="*/ 2 w 21"/>
                  <a:gd name="T33" fmla="*/ 5 h 21"/>
                  <a:gd name="T34" fmla="*/ 0 w 21"/>
                  <a:gd name="T35" fmla="*/ 9 h 21"/>
                  <a:gd name="T36" fmla="*/ 0 w 21"/>
                  <a:gd name="T37" fmla="*/ 11 h 21"/>
                  <a:gd name="T38" fmla="*/ 0 w 21"/>
                  <a:gd name="T39" fmla="*/ 14 h 21"/>
                  <a:gd name="T40" fmla="*/ 2 w 21"/>
                  <a:gd name="T41" fmla="*/ 16 h 21"/>
                  <a:gd name="T42" fmla="*/ 4 w 21"/>
                  <a:gd name="T43" fmla="*/ 18 h 21"/>
                  <a:gd name="T44" fmla="*/ 6 w 21"/>
                  <a:gd name="T45" fmla="*/ 20 h 21"/>
                  <a:gd name="T46" fmla="*/ 8 w 21"/>
                  <a:gd name="T47" fmla="*/ 21 h 21"/>
                  <a:gd name="T48" fmla="*/ 11 w 21"/>
                  <a:gd name="T49" fmla="*/ 21 h 21"/>
                  <a:gd name="T50" fmla="*/ 11 w 21"/>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1" y="21"/>
                    </a:moveTo>
                    <a:lnTo>
                      <a:pt x="13" y="21"/>
                    </a:lnTo>
                    <a:lnTo>
                      <a:pt x="15" y="20"/>
                    </a:lnTo>
                    <a:lnTo>
                      <a:pt x="18" y="18"/>
                    </a:lnTo>
                    <a:lnTo>
                      <a:pt x="19" y="16"/>
                    </a:lnTo>
                    <a:lnTo>
                      <a:pt x="20" y="14"/>
                    </a:lnTo>
                    <a:lnTo>
                      <a:pt x="21" y="11"/>
                    </a:lnTo>
                    <a:lnTo>
                      <a:pt x="20" y="9"/>
                    </a:lnTo>
                    <a:lnTo>
                      <a:pt x="19" y="5"/>
                    </a:lnTo>
                    <a:lnTo>
                      <a:pt x="18" y="3"/>
                    </a:lnTo>
                    <a:lnTo>
                      <a:pt x="15" y="2"/>
                    </a:lnTo>
                    <a:lnTo>
                      <a:pt x="13" y="1"/>
                    </a:lnTo>
                    <a:lnTo>
                      <a:pt x="11" y="0"/>
                    </a:lnTo>
                    <a:lnTo>
                      <a:pt x="8" y="1"/>
                    </a:lnTo>
                    <a:lnTo>
                      <a:pt x="6" y="2"/>
                    </a:lnTo>
                    <a:lnTo>
                      <a:pt x="4" y="3"/>
                    </a:lnTo>
                    <a:lnTo>
                      <a:pt x="2" y="5"/>
                    </a:lnTo>
                    <a:lnTo>
                      <a:pt x="0" y="9"/>
                    </a:lnTo>
                    <a:lnTo>
                      <a:pt x="0" y="11"/>
                    </a:lnTo>
                    <a:lnTo>
                      <a:pt x="0" y="14"/>
                    </a:lnTo>
                    <a:lnTo>
                      <a:pt x="2" y="16"/>
                    </a:lnTo>
                    <a:lnTo>
                      <a:pt x="4" y="18"/>
                    </a:lnTo>
                    <a:lnTo>
                      <a:pt x="6" y="20"/>
                    </a:lnTo>
                    <a:lnTo>
                      <a:pt x="8" y="21"/>
                    </a:lnTo>
                    <a:lnTo>
                      <a:pt x="11"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8" name="Freeform 426"/>
              <p:cNvSpPr>
                <a:spLocks/>
              </p:cNvSpPr>
              <p:nvPr/>
            </p:nvSpPr>
            <p:spPr bwMode="auto">
              <a:xfrm>
                <a:off x="8208963" y="3021013"/>
                <a:ext cx="31750" cy="33338"/>
              </a:xfrm>
              <a:custGeom>
                <a:avLst/>
                <a:gdLst>
                  <a:gd name="T0" fmla="*/ 10 w 20"/>
                  <a:gd name="T1" fmla="*/ 21 h 21"/>
                  <a:gd name="T2" fmla="*/ 12 w 20"/>
                  <a:gd name="T3" fmla="*/ 20 h 21"/>
                  <a:gd name="T4" fmla="*/ 15 w 20"/>
                  <a:gd name="T5" fmla="*/ 18 h 21"/>
                  <a:gd name="T6" fmla="*/ 17 w 20"/>
                  <a:gd name="T7" fmla="*/ 17 h 21"/>
                  <a:gd name="T8" fmla="*/ 19 w 20"/>
                  <a:gd name="T9" fmla="*/ 15 h 21"/>
                  <a:gd name="T10" fmla="*/ 20 w 20"/>
                  <a:gd name="T11" fmla="*/ 12 h 21"/>
                  <a:gd name="T12" fmla="*/ 20 w 20"/>
                  <a:gd name="T13" fmla="*/ 10 h 21"/>
                  <a:gd name="T14" fmla="*/ 20 w 20"/>
                  <a:gd name="T15" fmla="*/ 7 h 21"/>
                  <a:gd name="T16" fmla="*/ 19 w 20"/>
                  <a:gd name="T17" fmla="*/ 5 h 21"/>
                  <a:gd name="T18" fmla="*/ 17 w 20"/>
                  <a:gd name="T19" fmla="*/ 3 h 21"/>
                  <a:gd name="T20" fmla="*/ 15 w 20"/>
                  <a:gd name="T21" fmla="*/ 1 h 21"/>
                  <a:gd name="T22" fmla="*/ 12 w 20"/>
                  <a:gd name="T23" fmla="*/ 0 h 21"/>
                  <a:gd name="T24" fmla="*/ 10 w 20"/>
                  <a:gd name="T25" fmla="*/ 0 h 21"/>
                  <a:gd name="T26" fmla="*/ 7 w 20"/>
                  <a:gd name="T27" fmla="*/ 0 h 21"/>
                  <a:gd name="T28" fmla="*/ 5 w 20"/>
                  <a:gd name="T29" fmla="*/ 1 h 21"/>
                  <a:gd name="T30" fmla="*/ 3 w 20"/>
                  <a:gd name="T31" fmla="*/ 3 h 21"/>
                  <a:gd name="T32" fmla="*/ 1 w 20"/>
                  <a:gd name="T33" fmla="*/ 5 h 21"/>
                  <a:gd name="T34" fmla="*/ 0 w 20"/>
                  <a:gd name="T35" fmla="*/ 7 h 21"/>
                  <a:gd name="T36" fmla="*/ 0 w 20"/>
                  <a:gd name="T37" fmla="*/ 10 h 21"/>
                  <a:gd name="T38" fmla="*/ 0 w 20"/>
                  <a:gd name="T39" fmla="*/ 12 h 21"/>
                  <a:gd name="T40" fmla="*/ 1 w 20"/>
                  <a:gd name="T41" fmla="*/ 15 h 21"/>
                  <a:gd name="T42" fmla="*/ 3 w 20"/>
                  <a:gd name="T43" fmla="*/ 17 h 21"/>
                  <a:gd name="T44" fmla="*/ 5 w 20"/>
                  <a:gd name="T45" fmla="*/ 18 h 21"/>
                  <a:gd name="T46" fmla="*/ 7 w 20"/>
                  <a:gd name="T47" fmla="*/ 20 h 21"/>
                  <a:gd name="T48" fmla="*/ 10 w 20"/>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1">
                    <a:moveTo>
                      <a:pt x="10" y="21"/>
                    </a:moveTo>
                    <a:lnTo>
                      <a:pt x="12" y="20"/>
                    </a:lnTo>
                    <a:lnTo>
                      <a:pt x="15" y="18"/>
                    </a:lnTo>
                    <a:lnTo>
                      <a:pt x="17" y="17"/>
                    </a:lnTo>
                    <a:lnTo>
                      <a:pt x="19" y="15"/>
                    </a:lnTo>
                    <a:lnTo>
                      <a:pt x="20" y="12"/>
                    </a:lnTo>
                    <a:lnTo>
                      <a:pt x="20" y="10"/>
                    </a:lnTo>
                    <a:lnTo>
                      <a:pt x="20"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20"/>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9" name="Freeform 427"/>
              <p:cNvSpPr>
                <a:spLocks/>
              </p:cNvSpPr>
              <p:nvPr/>
            </p:nvSpPr>
            <p:spPr bwMode="auto">
              <a:xfrm>
                <a:off x="8185150" y="3003550"/>
                <a:ext cx="33338" cy="33338"/>
              </a:xfrm>
              <a:custGeom>
                <a:avLst/>
                <a:gdLst>
                  <a:gd name="T0" fmla="*/ 11 w 21"/>
                  <a:gd name="T1" fmla="*/ 21 h 21"/>
                  <a:gd name="T2" fmla="*/ 13 w 21"/>
                  <a:gd name="T3" fmla="*/ 21 h 21"/>
                  <a:gd name="T4" fmla="*/ 16 w 21"/>
                  <a:gd name="T5" fmla="*/ 20 h 21"/>
                  <a:gd name="T6" fmla="*/ 18 w 21"/>
                  <a:gd name="T7" fmla="*/ 18 h 21"/>
                  <a:gd name="T8" fmla="*/ 20 w 21"/>
                  <a:gd name="T9" fmla="*/ 16 h 21"/>
                  <a:gd name="T10" fmla="*/ 21 w 21"/>
                  <a:gd name="T11" fmla="*/ 14 h 21"/>
                  <a:gd name="T12" fmla="*/ 21 w 21"/>
                  <a:gd name="T13" fmla="*/ 11 h 21"/>
                  <a:gd name="T14" fmla="*/ 21 w 21"/>
                  <a:gd name="T15" fmla="*/ 9 h 21"/>
                  <a:gd name="T16" fmla="*/ 20 w 21"/>
                  <a:gd name="T17" fmla="*/ 6 h 21"/>
                  <a:gd name="T18" fmla="*/ 18 w 21"/>
                  <a:gd name="T19" fmla="*/ 4 h 21"/>
                  <a:gd name="T20" fmla="*/ 16 w 21"/>
                  <a:gd name="T21" fmla="*/ 2 h 21"/>
                  <a:gd name="T22" fmla="*/ 13 w 21"/>
                  <a:gd name="T23" fmla="*/ 1 h 21"/>
                  <a:gd name="T24" fmla="*/ 11 w 21"/>
                  <a:gd name="T25" fmla="*/ 0 h 21"/>
                  <a:gd name="T26" fmla="*/ 7 w 21"/>
                  <a:gd name="T27" fmla="*/ 1 h 21"/>
                  <a:gd name="T28" fmla="*/ 5 w 21"/>
                  <a:gd name="T29" fmla="*/ 2 h 21"/>
                  <a:gd name="T30" fmla="*/ 3 w 21"/>
                  <a:gd name="T31" fmla="*/ 4 h 21"/>
                  <a:gd name="T32" fmla="*/ 1 w 21"/>
                  <a:gd name="T33" fmla="*/ 6 h 21"/>
                  <a:gd name="T34" fmla="*/ 0 w 21"/>
                  <a:gd name="T35" fmla="*/ 9 h 21"/>
                  <a:gd name="T36" fmla="*/ 0 w 21"/>
                  <a:gd name="T37" fmla="*/ 11 h 21"/>
                  <a:gd name="T38" fmla="*/ 0 w 21"/>
                  <a:gd name="T39" fmla="*/ 14 h 21"/>
                  <a:gd name="T40" fmla="*/ 1 w 21"/>
                  <a:gd name="T41" fmla="*/ 16 h 21"/>
                  <a:gd name="T42" fmla="*/ 3 w 21"/>
                  <a:gd name="T43" fmla="*/ 18 h 21"/>
                  <a:gd name="T44" fmla="*/ 5 w 21"/>
                  <a:gd name="T45" fmla="*/ 20 h 21"/>
                  <a:gd name="T46" fmla="*/ 7 w 21"/>
                  <a:gd name="T47" fmla="*/ 21 h 21"/>
                  <a:gd name="T48" fmla="*/ 11 w 21"/>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11" y="21"/>
                    </a:moveTo>
                    <a:lnTo>
                      <a:pt x="13" y="21"/>
                    </a:lnTo>
                    <a:lnTo>
                      <a:pt x="16" y="20"/>
                    </a:lnTo>
                    <a:lnTo>
                      <a:pt x="18" y="18"/>
                    </a:lnTo>
                    <a:lnTo>
                      <a:pt x="20" y="16"/>
                    </a:lnTo>
                    <a:lnTo>
                      <a:pt x="21" y="14"/>
                    </a:lnTo>
                    <a:lnTo>
                      <a:pt x="21" y="11"/>
                    </a:lnTo>
                    <a:lnTo>
                      <a:pt x="21" y="9"/>
                    </a:lnTo>
                    <a:lnTo>
                      <a:pt x="20" y="6"/>
                    </a:lnTo>
                    <a:lnTo>
                      <a:pt x="18" y="4"/>
                    </a:lnTo>
                    <a:lnTo>
                      <a:pt x="16" y="2"/>
                    </a:lnTo>
                    <a:lnTo>
                      <a:pt x="13" y="1"/>
                    </a:lnTo>
                    <a:lnTo>
                      <a:pt x="11" y="0"/>
                    </a:lnTo>
                    <a:lnTo>
                      <a:pt x="7" y="1"/>
                    </a:lnTo>
                    <a:lnTo>
                      <a:pt x="5" y="2"/>
                    </a:lnTo>
                    <a:lnTo>
                      <a:pt x="3" y="4"/>
                    </a:lnTo>
                    <a:lnTo>
                      <a:pt x="1" y="6"/>
                    </a:lnTo>
                    <a:lnTo>
                      <a:pt x="0" y="9"/>
                    </a:lnTo>
                    <a:lnTo>
                      <a:pt x="0" y="11"/>
                    </a:lnTo>
                    <a:lnTo>
                      <a:pt x="0" y="14"/>
                    </a:lnTo>
                    <a:lnTo>
                      <a:pt x="1" y="16"/>
                    </a:lnTo>
                    <a:lnTo>
                      <a:pt x="3" y="18"/>
                    </a:lnTo>
                    <a:lnTo>
                      <a:pt x="5" y="20"/>
                    </a:lnTo>
                    <a:lnTo>
                      <a:pt x="7" y="21"/>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0" name="Freeform 428"/>
              <p:cNvSpPr>
                <a:spLocks/>
              </p:cNvSpPr>
              <p:nvPr/>
            </p:nvSpPr>
            <p:spPr bwMode="auto">
              <a:xfrm>
                <a:off x="8194675" y="2957513"/>
                <a:ext cx="31750" cy="31750"/>
              </a:xfrm>
              <a:custGeom>
                <a:avLst/>
                <a:gdLst>
                  <a:gd name="T0" fmla="*/ 11 w 20"/>
                  <a:gd name="T1" fmla="*/ 20 h 20"/>
                  <a:gd name="T2" fmla="*/ 13 w 20"/>
                  <a:gd name="T3" fmla="*/ 20 h 20"/>
                  <a:gd name="T4" fmla="*/ 15 w 20"/>
                  <a:gd name="T5" fmla="*/ 19 h 20"/>
                  <a:gd name="T6" fmla="*/ 18 w 20"/>
                  <a:gd name="T7" fmla="*/ 17 h 20"/>
                  <a:gd name="T8" fmla="*/ 19 w 20"/>
                  <a:gd name="T9" fmla="*/ 15 h 20"/>
                  <a:gd name="T10" fmla="*/ 20 w 20"/>
                  <a:gd name="T11" fmla="*/ 13 h 20"/>
                  <a:gd name="T12" fmla="*/ 20 w 20"/>
                  <a:gd name="T13" fmla="*/ 10 h 20"/>
                  <a:gd name="T14" fmla="*/ 20 w 20"/>
                  <a:gd name="T15" fmla="*/ 8 h 20"/>
                  <a:gd name="T16" fmla="*/ 19 w 20"/>
                  <a:gd name="T17" fmla="*/ 6 h 20"/>
                  <a:gd name="T18" fmla="*/ 18 w 20"/>
                  <a:gd name="T19" fmla="*/ 2 h 20"/>
                  <a:gd name="T20" fmla="*/ 15 w 20"/>
                  <a:gd name="T21" fmla="*/ 1 h 20"/>
                  <a:gd name="T22" fmla="*/ 13 w 20"/>
                  <a:gd name="T23" fmla="*/ 0 h 20"/>
                  <a:gd name="T24" fmla="*/ 11 w 20"/>
                  <a:gd name="T25" fmla="*/ 0 h 20"/>
                  <a:gd name="T26" fmla="*/ 8 w 20"/>
                  <a:gd name="T27" fmla="*/ 0 h 20"/>
                  <a:gd name="T28" fmla="*/ 6 w 20"/>
                  <a:gd name="T29" fmla="*/ 1 h 20"/>
                  <a:gd name="T30" fmla="*/ 3 w 20"/>
                  <a:gd name="T31" fmla="*/ 2 h 20"/>
                  <a:gd name="T32" fmla="*/ 1 w 20"/>
                  <a:gd name="T33" fmla="*/ 6 h 20"/>
                  <a:gd name="T34" fmla="*/ 0 w 20"/>
                  <a:gd name="T35" fmla="*/ 8 h 20"/>
                  <a:gd name="T36" fmla="*/ 0 w 20"/>
                  <a:gd name="T37" fmla="*/ 10 h 20"/>
                  <a:gd name="T38" fmla="*/ 0 w 20"/>
                  <a:gd name="T39" fmla="*/ 13 h 20"/>
                  <a:gd name="T40" fmla="*/ 1 w 20"/>
                  <a:gd name="T41" fmla="*/ 15 h 20"/>
                  <a:gd name="T42" fmla="*/ 3 w 20"/>
                  <a:gd name="T43" fmla="*/ 17 h 20"/>
                  <a:gd name="T44" fmla="*/ 6 w 20"/>
                  <a:gd name="T45" fmla="*/ 19 h 20"/>
                  <a:gd name="T46" fmla="*/ 8 w 20"/>
                  <a:gd name="T47" fmla="*/ 20 h 20"/>
                  <a:gd name="T48" fmla="*/ 11 w 20"/>
                  <a:gd name="T49" fmla="*/ 20 h 20"/>
                  <a:gd name="T50" fmla="*/ 11 w 20"/>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1" y="20"/>
                    </a:moveTo>
                    <a:lnTo>
                      <a:pt x="13" y="20"/>
                    </a:lnTo>
                    <a:lnTo>
                      <a:pt x="15" y="19"/>
                    </a:lnTo>
                    <a:lnTo>
                      <a:pt x="18" y="17"/>
                    </a:lnTo>
                    <a:lnTo>
                      <a:pt x="19" y="15"/>
                    </a:lnTo>
                    <a:lnTo>
                      <a:pt x="20" y="13"/>
                    </a:lnTo>
                    <a:lnTo>
                      <a:pt x="20" y="10"/>
                    </a:lnTo>
                    <a:lnTo>
                      <a:pt x="20" y="8"/>
                    </a:lnTo>
                    <a:lnTo>
                      <a:pt x="19" y="6"/>
                    </a:lnTo>
                    <a:lnTo>
                      <a:pt x="18" y="2"/>
                    </a:lnTo>
                    <a:lnTo>
                      <a:pt x="15" y="1"/>
                    </a:lnTo>
                    <a:lnTo>
                      <a:pt x="13" y="0"/>
                    </a:lnTo>
                    <a:lnTo>
                      <a:pt x="11" y="0"/>
                    </a:lnTo>
                    <a:lnTo>
                      <a:pt x="8" y="0"/>
                    </a:lnTo>
                    <a:lnTo>
                      <a:pt x="6" y="1"/>
                    </a:lnTo>
                    <a:lnTo>
                      <a:pt x="3" y="2"/>
                    </a:lnTo>
                    <a:lnTo>
                      <a:pt x="1" y="6"/>
                    </a:lnTo>
                    <a:lnTo>
                      <a:pt x="0" y="8"/>
                    </a:lnTo>
                    <a:lnTo>
                      <a:pt x="0" y="10"/>
                    </a:lnTo>
                    <a:lnTo>
                      <a:pt x="0" y="13"/>
                    </a:lnTo>
                    <a:lnTo>
                      <a:pt x="1" y="15"/>
                    </a:lnTo>
                    <a:lnTo>
                      <a:pt x="3" y="17"/>
                    </a:lnTo>
                    <a:lnTo>
                      <a:pt x="6" y="19"/>
                    </a:lnTo>
                    <a:lnTo>
                      <a:pt x="8" y="20"/>
                    </a:lnTo>
                    <a:lnTo>
                      <a:pt x="11" y="20"/>
                    </a:lnTo>
                    <a:lnTo>
                      <a:pt x="11"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 name="Freeform 429"/>
              <p:cNvSpPr>
                <a:spLocks/>
              </p:cNvSpPr>
              <p:nvPr/>
            </p:nvSpPr>
            <p:spPr bwMode="auto">
              <a:xfrm>
                <a:off x="8269288" y="3022600"/>
                <a:ext cx="31750" cy="33338"/>
              </a:xfrm>
              <a:custGeom>
                <a:avLst/>
                <a:gdLst>
                  <a:gd name="T0" fmla="*/ 9 w 20"/>
                  <a:gd name="T1" fmla="*/ 21 h 21"/>
                  <a:gd name="T2" fmla="*/ 12 w 20"/>
                  <a:gd name="T3" fmla="*/ 20 h 21"/>
                  <a:gd name="T4" fmla="*/ 15 w 20"/>
                  <a:gd name="T5" fmla="*/ 19 h 21"/>
                  <a:gd name="T6" fmla="*/ 17 w 20"/>
                  <a:gd name="T7" fmla="*/ 17 h 21"/>
                  <a:gd name="T8" fmla="*/ 19 w 20"/>
                  <a:gd name="T9" fmla="*/ 15 h 21"/>
                  <a:gd name="T10" fmla="*/ 20 w 20"/>
                  <a:gd name="T11" fmla="*/ 12 h 21"/>
                  <a:gd name="T12" fmla="*/ 20 w 20"/>
                  <a:gd name="T13" fmla="*/ 10 h 21"/>
                  <a:gd name="T14" fmla="*/ 20 w 20"/>
                  <a:gd name="T15" fmla="*/ 7 h 21"/>
                  <a:gd name="T16" fmla="*/ 19 w 20"/>
                  <a:gd name="T17" fmla="*/ 5 h 21"/>
                  <a:gd name="T18" fmla="*/ 17 w 20"/>
                  <a:gd name="T19" fmla="*/ 3 h 21"/>
                  <a:gd name="T20" fmla="*/ 15 w 20"/>
                  <a:gd name="T21" fmla="*/ 1 h 21"/>
                  <a:gd name="T22" fmla="*/ 12 w 20"/>
                  <a:gd name="T23" fmla="*/ 0 h 21"/>
                  <a:gd name="T24" fmla="*/ 9 w 20"/>
                  <a:gd name="T25" fmla="*/ 0 h 21"/>
                  <a:gd name="T26" fmla="*/ 7 w 20"/>
                  <a:gd name="T27" fmla="*/ 0 h 21"/>
                  <a:gd name="T28" fmla="*/ 5 w 20"/>
                  <a:gd name="T29" fmla="*/ 1 h 21"/>
                  <a:gd name="T30" fmla="*/ 2 w 20"/>
                  <a:gd name="T31" fmla="*/ 3 h 21"/>
                  <a:gd name="T32" fmla="*/ 1 w 20"/>
                  <a:gd name="T33" fmla="*/ 5 h 21"/>
                  <a:gd name="T34" fmla="*/ 0 w 20"/>
                  <a:gd name="T35" fmla="*/ 7 h 21"/>
                  <a:gd name="T36" fmla="*/ 0 w 20"/>
                  <a:gd name="T37" fmla="*/ 10 h 21"/>
                  <a:gd name="T38" fmla="*/ 0 w 20"/>
                  <a:gd name="T39" fmla="*/ 12 h 21"/>
                  <a:gd name="T40" fmla="*/ 1 w 20"/>
                  <a:gd name="T41" fmla="*/ 15 h 21"/>
                  <a:gd name="T42" fmla="*/ 2 w 20"/>
                  <a:gd name="T43" fmla="*/ 17 h 21"/>
                  <a:gd name="T44" fmla="*/ 5 w 20"/>
                  <a:gd name="T45" fmla="*/ 19 h 21"/>
                  <a:gd name="T46" fmla="*/ 7 w 20"/>
                  <a:gd name="T47" fmla="*/ 20 h 21"/>
                  <a:gd name="T48" fmla="*/ 9 w 20"/>
                  <a:gd name="T49" fmla="*/ 21 h 21"/>
                  <a:gd name="T50" fmla="*/ 9 w 2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9" y="21"/>
                    </a:moveTo>
                    <a:lnTo>
                      <a:pt x="12" y="20"/>
                    </a:lnTo>
                    <a:lnTo>
                      <a:pt x="15" y="19"/>
                    </a:lnTo>
                    <a:lnTo>
                      <a:pt x="17" y="17"/>
                    </a:lnTo>
                    <a:lnTo>
                      <a:pt x="19" y="15"/>
                    </a:lnTo>
                    <a:lnTo>
                      <a:pt x="20" y="12"/>
                    </a:lnTo>
                    <a:lnTo>
                      <a:pt x="20" y="10"/>
                    </a:lnTo>
                    <a:lnTo>
                      <a:pt x="20" y="7"/>
                    </a:lnTo>
                    <a:lnTo>
                      <a:pt x="19" y="5"/>
                    </a:lnTo>
                    <a:lnTo>
                      <a:pt x="17" y="3"/>
                    </a:lnTo>
                    <a:lnTo>
                      <a:pt x="15" y="1"/>
                    </a:lnTo>
                    <a:lnTo>
                      <a:pt x="12" y="0"/>
                    </a:lnTo>
                    <a:lnTo>
                      <a:pt x="9" y="0"/>
                    </a:lnTo>
                    <a:lnTo>
                      <a:pt x="7" y="0"/>
                    </a:lnTo>
                    <a:lnTo>
                      <a:pt x="5" y="1"/>
                    </a:lnTo>
                    <a:lnTo>
                      <a:pt x="2" y="3"/>
                    </a:lnTo>
                    <a:lnTo>
                      <a:pt x="1" y="5"/>
                    </a:lnTo>
                    <a:lnTo>
                      <a:pt x="0" y="7"/>
                    </a:lnTo>
                    <a:lnTo>
                      <a:pt x="0" y="10"/>
                    </a:lnTo>
                    <a:lnTo>
                      <a:pt x="0" y="12"/>
                    </a:lnTo>
                    <a:lnTo>
                      <a:pt x="1" y="15"/>
                    </a:lnTo>
                    <a:lnTo>
                      <a:pt x="2" y="17"/>
                    </a:lnTo>
                    <a:lnTo>
                      <a:pt x="5" y="19"/>
                    </a:lnTo>
                    <a:lnTo>
                      <a:pt x="7" y="20"/>
                    </a:lnTo>
                    <a:lnTo>
                      <a:pt x="9" y="21"/>
                    </a:lnTo>
                    <a:lnTo>
                      <a:pt x="9"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 name="Freeform 430"/>
              <p:cNvSpPr>
                <a:spLocks/>
              </p:cNvSpPr>
              <p:nvPr/>
            </p:nvSpPr>
            <p:spPr bwMode="auto">
              <a:xfrm>
                <a:off x="8183563" y="3116263"/>
                <a:ext cx="33338" cy="33338"/>
              </a:xfrm>
              <a:custGeom>
                <a:avLst/>
                <a:gdLst>
                  <a:gd name="T0" fmla="*/ 10 w 21"/>
                  <a:gd name="T1" fmla="*/ 21 h 21"/>
                  <a:gd name="T2" fmla="*/ 14 w 21"/>
                  <a:gd name="T3" fmla="*/ 20 h 21"/>
                  <a:gd name="T4" fmla="*/ 16 w 21"/>
                  <a:gd name="T5" fmla="*/ 19 h 21"/>
                  <a:gd name="T6" fmla="*/ 18 w 21"/>
                  <a:gd name="T7" fmla="*/ 18 h 21"/>
                  <a:gd name="T8" fmla="*/ 20 w 21"/>
                  <a:gd name="T9" fmla="*/ 16 h 21"/>
                  <a:gd name="T10" fmla="*/ 21 w 21"/>
                  <a:gd name="T11" fmla="*/ 12 h 21"/>
                  <a:gd name="T12" fmla="*/ 21 w 21"/>
                  <a:gd name="T13" fmla="*/ 10 h 21"/>
                  <a:gd name="T14" fmla="*/ 21 w 21"/>
                  <a:gd name="T15" fmla="*/ 7 h 21"/>
                  <a:gd name="T16" fmla="*/ 20 w 21"/>
                  <a:gd name="T17" fmla="*/ 5 h 21"/>
                  <a:gd name="T18" fmla="*/ 18 w 21"/>
                  <a:gd name="T19" fmla="*/ 3 h 21"/>
                  <a:gd name="T20" fmla="*/ 16 w 21"/>
                  <a:gd name="T21" fmla="*/ 1 h 21"/>
                  <a:gd name="T22" fmla="*/ 14 w 21"/>
                  <a:gd name="T23" fmla="*/ 0 h 21"/>
                  <a:gd name="T24" fmla="*/ 10 w 21"/>
                  <a:gd name="T25" fmla="*/ 0 h 21"/>
                  <a:gd name="T26" fmla="*/ 7 w 21"/>
                  <a:gd name="T27" fmla="*/ 0 h 21"/>
                  <a:gd name="T28" fmla="*/ 5 w 21"/>
                  <a:gd name="T29" fmla="*/ 1 h 21"/>
                  <a:gd name="T30" fmla="*/ 3 w 21"/>
                  <a:gd name="T31" fmla="*/ 3 h 21"/>
                  <a:gd name="T32" fmla="*/ 1 w 21"/>
                  <a:gd name="T33" fmla="*/ 5 h 21"/>
                  <a:gd name="T34" fmla="*/ 0 w 21"/>
                  <a:gd name="T35" fmla="*/ 7 h 21"/>
                  <a:gd name="T36" fmla="*/ 0 w 21"/>
                  <a:gd name="T37" fmla="*/ 10 h 21"/>
                  <a:gd name="T38" fmla="*/ 0 w 21"/>
                  <a:gd name="T39" fmla="*/ 12 h 21"/>
                  <a:gd name="T40" fmla="*/ 1 w 21"/>
                  <a:gd name="T41" fmla="*/ 16 h 21"/>
                  <a:gd name="T42" fmla="*/ 3 w 21"/>
                  <a:gd name="T43" fmla="*/ 18 h 21"/>
                  <a:gd name="T44" fmla="*/ 5 w 21"/>
                  <a:gd name="T45" fmla="*/ 19 h 21"/>
                  <a:gd name="T46" fmla="*/ 7 w 21"/>
                  <a:gd name="T47" fmla="*/ 20 h 21"/>
                  <a:gd name="T48" fmla="*/ 10 w 21"/>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10" y="21"/>
                    </a:moveTo>
                    <a:lnTo>
                      <a:pt x="14" y="20"/>
                    </a:lnTo>
                    <a:lnTo>
                      <a:pt x="16" y="19"/>
                    </a:lnTo>
                    <a:lnTo>
                      <a:pt x="18" y="18"/>
                    </a:lnTo>
                    <a:lnTo>
                      <a:pt x="20" y="16"/>
                    </a:lnTo>
                    <a:lnTo>
                      <a:pt x="21" y="12"/>
                    </a:lnTo>
                    <a:lnTo>
                      <a:pt x="21" y="10"/>
                    </a:lnTo>
                    <a:lnTo>
                      <a:pt x="21" y="7"/>
                    </a:lnTo>
                    <a:lnTo>
                      <a:pt x="20" y="5"/>
                    </a:lnTo>
                    <a:lnTo>
                      <a:pt x="18" y="3"/>
                    </a:lnTo>
                    <a:lnTo>
                      <a:pt x="16" y="1"/>
                    </a:lnTo>
                    <a:lnTo>
                      <a:pt x="14" y="0"/>
                    </a:lnTo>
                    <a:lnTo>
                      <a:pt x="10" y="0"/>
                    </a:lnTo>
                    <a:lnTo>
                      <a:pt x="7" y="0"/>
                    </a:lnTo>
                    <a:lnTo>
                      <a:pt x="5" y="1"/>
                    </a:lnTo>
                    <a:lnTo>
                      <a:pt x="3" y="3"/>
                    </a:lnTo>
                    <a:lnTo>
                      <a:pt x="1" y="5"/>
                    </a:lnTo>
                    <a:lnTo>
                      <a:pt x="0" y="7"/>
                    </a:lnTo>
                    <a:lnTo>
                      <a:pt x="0" y="10"/>
                    </a:lnTo>
                    <a:lnTo>
                      <a:pt x="0" y="12"/>
                    </a:lnTo>
                    <a:lnTo>
                      <a:pt x="1" y="16"/>
                    </a:lnTo>
                    <a:lnTo>
                      <a:pt x="3" y="18"/>
                    </a:lnTo>
                    <a:lnTo>
                      <a:pt x="5" y="19"/>
                    </a:lnTo>
                    <a:lnTo>
                      <a:pt x="7" y="20"/>
                    </a:lnTo>
                    <a:lnTo>
                      <a:pt x="10"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3" name="Freeform 431"/>
              <p:cNvSpPr>
                <a:spLocks/>
              </p:cNvSpPr>
              <p:nvPr/>
            </p:nvSpPr>
            <p:spPr bwMode="auto">
              <a:xfrm>
                <a:off x="8088313" y="3275013"/>
                <a:ext cx="33338" cy="30163"/>
              </a:xfrm>
              <a:custGeom>
                <a:avLst/>
                <a:gdLst>
                  <a:gd name="T0" fmla="*/ 10 w 21"/>
                  <a:gd name="T1" fmla="*/ 19 h 19"/>
                  <a:gd name="T2" fmla="*/ 12 w 21"/>
                  <a:gd name="T3" fmla="*/ 19 h 19"/>
                  <a:gd name="T4" fmla="*/ 15 w 21"/>
                  <a:gd name="T5" fmla="*/ 18 h 19"/>
                  <a:gd name="T6" fmla="*/ 18 w 21"/>
                  <a:gd name="T7" fmla="*/ 16 h 19"/>
                  <a:gd name="T8" fmla="*/ 19 w 21"/>
                  <a:gd name="T9" fmla="*/ 14 h 19"/>
                  <a:gd name="T10" fmla="*/ 20 w 21"/>
                  <a:gd name="T11" fmla="*/ 12 h 19"/>
                  <a:gd name="T12" fmla="*/ 21 w 21"/>
                  <a:gd name="T13" fmla="*/ 9 h 19"/>
                  <a:gd name="T14" fmla="*/ 20 w 21"/>
                  <a:gd name="T15" fmla="*/ 7 h 19"/>
                  <a:gd name="T16" fmla="*/ 19 w 21"/>
                  <a:gd name="T17" fmla="*/ 5 h 19"/>
                  <a:gd name="T18" fmla="*/ 18 w 21"/>
                  <a:gd name="T19" fmla="*/ 2 h 19"/>
                  <a:gd name="T20" fmla="*/ 15 w 21"/>
                  <a:gd name="T21" fmla="*/ 1 h 19"/>
                  <a:gd name="T22" fmla="*/ 12 w 21"/>
                  <a:gd name="T23" fmla="*/ 0 h 19"/>
                  <a:gd name="T24" fmla="*/ 10 w 21"/>
                  <a:gd name="T25" fmla="*/ 0 h 19"/>
                  <a:gd name="T26" fmla="*/ 7 w 21"/>
                  <a:gd name="T27" fmla="*/ 0 h 19"/>
                  <a:gd name="T28" fmla="*/ 5 w 21"/>
                  <a:gd name="T29" fmla="*/ 1 h 19"/>
                  <a:gd name="T30" fmla="*/ 3 w 21"/>
                  <a:gd name="T31" fmla="*/ 2 h 19"/>
                  <a:gd name="T32" fmla="*/ 1 w 21"/>
                  <a:gd name="T33" fmla="*/ 5 h 19"/>
                  <a:gd name="T34" fmla="*/ 0 w 21"/>
                  <a:gd name="T35" fmla="*/ 7 h 19"/>
                  <a:gd name="T36" fmla="*/ 0 w 21"/>
                  <a:gd name="T37" fmla="*/ 9 h 19"/>
                  <a:gd name="T38" fmla="*/ 0 w 21"/>
                  <a:gd name="T39" fmla="*/ 12 h 19"/>
                  <a:gd name="T40" fmla="*/ 1 w 21"/>
                  <a:gd name="T41" fmla="*/ 14 h 19"/>
                  <a:gd name="T42" fmla="*/ 3 w 21"/>
                  <a:gd name="T43" fmla="*/ 16 h 19"/>
                  <a:gd name="T44" fmla="*/ 5 w 21"/>
                  <a:gd name="T45" fmla="*/ 18 h 19"/>
                  <a:gd name="T46" fmla="*/ 7 w 21"/>
                  <a:gd name="T47" fmla="*/ 19 h 19"/>
                  <a:gd name="T48" fmla="*/ 10 w 21"/>
                  <a:gd name="T49" fmla="*/ 19 h 19"/>
                  <a:gd name="T50" fmla="*/ 10 w 21"/>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0" y="19"/>
                    </a:moveTo>
                    <a:lnTo>
                      <a:pt x="12" y="19"/>
                    </a:lnTo>
                    <a:lnTo>
                      <a:pt x="15" y="18"/>
                    </a:lnTo>
                    <a:lnTo>
                      <a:pt x="18" y="16"/>
                    </a:lnTo>
                    <a:lnTo>
                      <a:pt x="19" y="14"/>
                    </a:lnTo>
                    <a:lnTo>
                      <a:pt x="20" y="12"/>
                    </a:lnTo>
                    <a:lnTo>
                      <a:pt x="21" y="9"/>
                    </a:lnTo>
                    <a:lnTo>
                      <a:pt x="20" y="7"/>
                    </a:lnTo>
                    <a:lnTo>
                      <a:pt x="19" y="5"/>
                    </a:lnTo>
                    <a:lnTo>
                      <a:pt x="18" y="2"/>
                    </a:lnTo>
                    <a:lnTo>
                      <a:pt x="15" y="1"/>
                    </a:lnTo>
                    <a:lnTo>
                      <a:pt x="12" y="0"/>
                    </a:lnTo>
                    <a:lnTo>
                      <a:pt x="10" y="0"/>
                    </a:lnTo>
                    <a:lnTo>
                      <a:pt x="7" y="0"/>
                    </a:lnTo>
                    <a:lnTo>
                      <a:pt x="5" y="1"/>
                    </a:lnTo>
                    <a:lnTo>
                      <a:pt x="3" y="2"/>
                    </a:lnTo>
                    <a:lnTo>
                      <a:pt x="1" y="5"/>
                    </a:lnTo>
                    <a:lnTo>
                      <a:pt x="0" y="7"/>
                    </a:lnTo>
                    <a:lnTo>
                      <a:pt x="0" y="9"/>
                    </a:lnTo>
                    <a:lnTo>
                      <a:pt x="0" y="12"/>
                    </a:lnTo>
                    <a:lnTo>
                      <a:pt x="1" y="14"/>
                    </a:lnTo>
                    <a:lnTo>
                      <a:pt x="3" y="16"/>
                    </a:lnTo>
                    <a:lnTo>
                      <a:pt x="5" y="18"/>
                    </a:lnTo>
                    <a:lnTo>
                      <a:pt x="7" y="19"/>
                    </a:lnTo>
                    <a:lnTo>
                      <a:pt x="10" y="19"/>
                    </a:lnTo>
                    <a:lnTo>
                      <a:pt x="10" y="1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4" name="Freeform 433"/>
              <p:cNvSpPr>
                <a:spLocks/>
              </p:cNvSpPr>
              <p:nvPr/>
            </p:nvSpPr>
            <p:spPr bwMode="auto">
              <a:xfrm>
                <a:off x="8053388" y="3338513"/>
                <a:ext cx="33338" cy="33338"/>
              </a:xfrm>
              <a:custGeom>
                <a:avLst/>
                <a:gdLst>
                  <a:gd name="T0" fmla="*/ 11 w 21"/>
                  <a:gd name="T1" fmla="*/ 21 h 21"/>
                  <a:gd name="T2" fmla="*/ 14 w 21"/>
                  <a:gd name="T3" fmla="*/ 20 h 21"/>
                  <a:gd name="T4" fmla="*/ 16 w 21"/>
                  <a:gd name="T5" fmla="*/ 19 h 21"/>
                  <a:gd name="T6" fmla="*/ 18 w 21"/>
                  <a:gd name="T7" fmla="*/ 18 h 21"/>
                  <a:gd name="T8" fmla="*/ 20 w 21"/>
                  <a:gd name="T9" fmla="*/ 16 h 21"/>
                  <a:gd name="T10" fmla="*/ 21 w 21"/>
                  <a:gd name="T11" fmla="*/ 13 h 21"/>
                  <a:gd name="T12" fmla="*/ 21 w 21"/>
                  <a:gd name="T13" fmla="*/ 10 h 21"/>
                  <a:gd name="T14" fmla="*/ 21 w 21"/>
                  <a:gd name="T15" fmla="*/ 7 h 21"/>
                  <a:gd name="T16" fmla="*/ 20 w 21"/>
                  <a:gd name="T17" fmla="*/ 5 h 21"/>
                  <a:gd name="T18" fmla="*/ 18 w 21"/>
                  <a:gd name="T19" fmla="*/ 3 h 21"/>
                  <a:gd name="T20" fmla="*/ 16 w 21"/>
                  <a:gd name="T21" fmla="*/ 1 h 21"/>
                  <a:gd name="T22" fmla="*/ 14 w 21"/>
                  <a:gd name="T23" fmla="*/ 0 h 21"/>
                  <a:gd name="T24" fmla="*/ 11 w 21"/>
                  <a:gd name="T25" fmla="*/ 0 h 21"/>
                  <a:gd name="T26" fmla="*/ 7 w 21"/>
                  <a:gd name="T27" fmla="*/ 0 h 21"/>
                  <a:gd name="T28" fmla="*/ 5 w 21"/>
                  <a:gd name="T29" fmla="*/ 1 h 21"/>
                  <a:gd name="T30" fmla="*/ 3 w 21"/>
                  <a:gd name="T31" fmla="*/ 3 h 21"/>
                  <a:gd name="T32" fmla="*/ 1 w 21"/>
                  <a:gd name="T33" fmla="*/ 5 h 21"/>
                  <a:gd name="T34" fmla="*/ 0 w 21"/>
                  <a:gd name="T35" fmla="*/ 7 h 21"/>
                  <a:gd name="T36" fmla="*/ 0 w 21"/>
                  <a:gd name="T37" fmla="*/ 10 h 21"/>
                  <a:gd name="T38" fmla="*/ 0 w 21"/>
                  <a:gd name="T39" fmla="*/ 13 h 21"/>
                  <a:gd name="T40" fmla="*/ 1 w 21"/>
                  <a:gd name="T41" fmla="*/ 16 h 21"/>
                  <a:gd name="T42" fmla="*/ 3 w 21"/>
                  <a:gd name="T43" fmla="*/ 18 h 21"/>
                  <a:gd name="T44" fmla="*/ 5 w 21"/>
                  <a:gd name="T45" fmla="*/ 19 h 21"/>
                  <a:gd name="T46" fmla="*/ 7 w 21"/>
                  <a:gd name="T47" fmla="*/ 20 h 21"/>
                  <a:gd name="T48" fmla="*/ 11 w 21"/>
                  <a:gd name="T4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11" y="21"/>
                    </a:moveTo>
                    <a:lnTo>
                      <a:pt x="14" y="20"/>
                    </a:lnTo>
                    <a:lnTo>
                      <a:pt x="16" y="19"/>
                    </a:lnTo>
                    <a:lnTo>
                      <a:pt x="18" y="18"/>
                    </a:lnTo>
                    <a:lnTo>
                      <a:pt x="20" y="16"/>
                    </a:lnTo>
                    <a:lnTo>
                      <a:pt x="21" y="13"/>
                    </a:lnTo>
                    <a:lnTo>
                      <a:pt x="21" y="10"/>
                    </a:lnTo>
                    <a:lnTo>
                      <a:pt x="21" y="7"/>
                    </a:lnTo>
                    <a:lnTo>
                      <a:pt x="20" y="5"/>
                    </a:lnTo>
                    <a:lnTo>
                      <a:pt x="18" y="3"/>
                    </a:lnTo>
                    <a:lnTo>
                      <a:pt x="16" y="1"/>
                    </a:lnTo>
                    <a:lnTo>
                      <a:pt x="14" y="0"/>
                    </a:lnTo>
                    <a:lnTo>
                      <a:pt x="11" y="0"/>
                    </a:lnTo>
                    <a:lnTo>
                      <a:pt x="7" y="0"/>
                    </a:lnTo>
                    <a:lnTo>
                      <a:pt x="5" y="1"/>
                    </a:lnTo>
                    <a:lnTo>
                      <a:pt x="3" y="3"/>
                    </a:lnTo>
                    <a:lnTo>
                      <a:pt x="1" y="5"/>
                    </a:lnTo>
                    <a:lnTo>
                      <a:pt x="0" y="7"/>
                    </a:lnTo>
                    <a:lnTo>
                      <a:pt x="0" y="10"/>
                    </a:lnTo>
                    <a:lnTo>
                      <a:pt x="0" y="13"/>
                    </a:lnTo>
                    <a:lnTo>
                      <a:pt x="1" y="16"/>
                    </a:lnTo>
                    <a:lnTo>
                      <a:pt x="3" y="18"/>
                    </a:lnTo>
                    <a:lnTo>
                      <a:pt x="5" y="19"/>
                    </a:lnTo>
                    <a:lnTo>
                      <a:pt x="7" y="20"/>
                    </a:lnTo>
                    <a:lnTo>
                      <a:pt x="11" y="2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5" name="Freeform 434"/>
              <p:cNvSpPr>
                <a:spLocks/>
              </p:cNvSpPr>
              <p:nvPr/>
            </p:nvSpPr>
            <p:spPr bwMode="auto">
              <a:xfrm>
                <a:off x="7632700" y="3359150"/>
                <a:ext cx="31750" cy="31750"/>
              </a:xfrm>
              <a:custGeom>
                <a:avLst/>
                <a:gdLst>
                  <a:gd name="T0" fmla="*/ 10 w 20"/>
                  <a:gd name="T1" fmla="*/ 20 h 20"/>
                  <a:gd name="T2" fmla="*/ 13 w 20"/>
                  <a:gd name="T3" fmla="*/ 20 h 20"/>
                  <a:gd name="T4" fmla="*/ 15 w 20"/>
                  <a:gd name="T5" fmla="*/ 19 h 20"/>
                  <a:gd name="T6" fmla="*/ 17 w 20"/>
                  <a:gd name="T7" fmla="*/ 17 h 20"/>
                  <a:gd name="T8" fmla="*/ 19 w 20"/>
                  <a:gd name="T9" fmla="*/ 15 h 20"/>
                  <a:gd name="T10" fmla="*/ 20 w 20"/>
                  <a:gd name="T11" fmla="*/ 12 h 20"/>
                  <a:gd name="T12" fmla="*/ 20 w 20"/>
                  <a:gd name="T13" fmla="*/ 10 h 20"/>
                  <a:gd name="T14" fmla="*/ 20 w 20"/>
                  <a:gd name="T15" fmla="*/ 7 h 20"/>
                  <a:gd name="T16" fmla="*/ 19 w 20"/>
                  <a:gd name="T17" fmla="*/ 5 h 20"/>
                  <a:gd name="T18" fmla="*/ 17 w 20"/>
                  <a:gd name="T19" fmla="*/ 3 h 20"/>
                  <a:gd name="T20" fmla="*/ 15 w 20"/>
                  <a:gd name="T21" fmla="*/ 1 h 20"/>
                  <a:gd name="T22" fmla="*/ 13 w 20"/>
                  <a:gd name="T23" fmla="*/ 0 h 20"/>
                  <a:gd name="T24" fmla="*/ 10 w 20"/>
                  <a:gd name="T25" fmla="*/ 0 h 20"/>
                  <a:gd name="T26" fmla="*/ 8 w 20"/>
                  <a:gd name="T27" fmla="*/ 0 h 20"/>
                  <a:gd name="T28" fmla="*/ 6 w 20"/>
                  <a:gd name="T29" fmla="*/ 1 h 20"/>
                  <a:gd name="T30" fmla="*/ 3 w 20"/>
                  <a:gd name="T31" fmla="*/ 3 h 20"/>
                  <a:gd name="T32" fmla="*/ 2 w 20"/>
                  <a:gd name="T33" fmla="*/ 5 h 20"/>
                  <a:gd name="T34" fmla="*/ 1 w 20"/>
                  <a:gd name="T35" fmla="*/ 7 h 20"/>
                  <a:gd name="T36" fmla="*/ 0 w 20"/>
                  <a:gd name="T37" fmla="*/ 10 h 20"/>
                  <a:gd name="T38" fmla="*/ 1 w 20"/>
                  <a:gd name="T39" fmla="*/ 12 h 20"/>
                  <a:gd name="T40" fmla="*/ 2 w 20"/>
                  <a:gd name="T41" fmla="*/ 15 h 20"/>
                  <a:gd name="T42" fmla="*/ 3 w 20"/>
                  <a:gd name="T43" fmla="*/ 17 h 20"/>
                  <a:gd name="T44" fmla="*/ 6 w 20"/>
                  <a:gd name="T45" fmla="*/ 19 h 20"/>
                  <a:gd name="T46" fmla="*/ 8 w 20"/>
                  <a:gd name="T47" fmla="*/ 20 h 20"/>
                  <a:gd name="T48" fmla="*/ 10 w 20"/>
                  <a:gd name="T49" fmla="*/ 20 h 20"/>
                  <a:gd name="T50" fmla="*/ 10 w 20"/>
                  <a:gd name="T5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0" y="20"/>
                    </a:moveTo>
                    <a:lnTo>
                      <a:pt x="13" y="20"/>
                    </a:lnTo>
                    <a:lnTo>
                      <a:pt x="15" y="19"/>
                    </a:lnTo>
                    <a:lnTo>
                      <a:pt x="17" y="17"/>
                    </a:lnTo>
                    <a:lnTo>
                      <a:pt x="19" y="15"/>
                    </a:lnTo>
                    <a:lnTo>
                      <a:pt x="20" y="12"/>
                    </a:lnTo>
                    <a:lnTo>
                      <a:pt x="20" y="10"/>
                    </a:lnTo>
                    <a:lnTo>
                      <a:pt x="20" y="7"/>
                    </a:lnTo>
                    <a:lnTo>
                      <a:pt x="19" y="5"/>
                    </a:lnTo>
                    <a:lnTo>
                      <a:pt x="17" y="3"/>
                    </a:lnTo>
                    <a:lnTo>
                      <a:pt x="15" y="1"/>
                    </a:lnTo>
                    <a:lnTo>
                      <a:pt x="13" y="0"/>
                    </a:lnTo>
                    <a:lnTo>
                      <a:pt x="10" y="0"/>
                    </a:lnTo>
                    <a:lnTo>
                      <a:pt x="8" y="0"/>
                    </a:lnTo>
                    <a:lnTo>
                      <a:pt x="6" y="1"/>
                    </a:lnTo>
                    <a:lnTo>
                      <a:pt x="3" y="3"/>
                    </a:lnTo>
                    <a:lnTo>
                      <a:pt x="2" y="5"/>
                    </a:lnTo>
                    <a:lnTo>
                      <a:pt x="1" y="7"/>
                    </a:lnTo>
                    <a:lnTo>
                      <a:pt x="0" y="10"/>
                    </a:lnTo>
                    <a:lnTo>
                      <a:pt x="1" y="12"/>
                    </a:lnTo>
                    <a:lnTo>
                      <a:pt x="2" y="15"/>
                    </a:lnTo>
                    <a:lnTo>
                      <a:pt x="3" y="17"/>
                    </a:lnTo>
                    <a:lnTo>
                      <a:pt x="6" y="19"/>
                    </a:lnTo>
                    <a:lnTo>
                      <a:pt x="8" y="20"/>
                    </a:lnTo>
                    <a:lnTo>
                      <a:pt x="10" y="20"/>
                    </a:lnTo>
                    <a:lnTo>
                      <a:pt x="10"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6" name="Freeform 435"/>
              <p:cNvSpPr>
                <a:spLocks/>
              </p:cNvSpPr>
              <p:nvPr/>
            </p:nvSpPr>
            <p:spPr bwMode="auto">
              <a:xfrm>
                <a:off x="7075488" y="3359150"/>
                <a:ext cx="31750" cy="31750"/>
              </a:xfrm>
              <a:custGeom>
                <a:avLst/>
                <a:gdLst>
                  <a:gd name="T0" fmla="*/ 9 w 20"/>
                  <a:gd name="T1" fmla="*/ 20 h 20"/>
                  <a:gd name="T2" fmla="*/ 12 w 20"/>
                  <a:gd name="T3" fmla="*/ 20 h 20"/>
                  <a:gd name="T4" fmla="*/ 14 w 20"/>
                  <a:gd name="T5" fmla="*/ 19 h 20"/>
                  <a:gd name="T6" fmla="*/ 16 w 20"/>
                  <a:gd name="T7" fmla="*/ 17 h 20"/>
                  <a:gd name="T8" fmla="*/ 18 w 20"/>
                  <a:gd name="T9" fmla="*/ 15 h 20"/>
                  <a:gd name="T10" fmla="*/ 20 w 20"/>
                  <a:gd name="T11" fmla="*/ 12 h 20"/>
                  <a:gd name="T12" fmla="*/ 20 w 20"/>
                  <a:gd name="T13" fmla="*/ 10 h 20"/>
                  <a:gd name="T14" fmla="*/ 20 w 20"/>
                  <a:gd name="T15" fmla="*/ 7 h 20"/>
                  <a:gd name="T16" fmla="*/ 18 w 20"/>
                  <a:gd name="T17" fmla="*/ 5 h 20"/>
                  <a:gd name="T18" fmla="*/ 16 w 20"/>
                  <a:gd name="T19" fmla="*/ 3 h 20"/>
                  <a:gd name="T20" fmla="*/ 14 w 20"/>
                  <a:gd name="T21" fmla="*/ 1 h 20"/>
                  <a:gd name="T22" fmla="*/ 12 w 20"/>
                  <a:gd name="T23" fmla="*/ 0 h 20"/>
                  <a:gd name="T24" fmla="*/ 9 w 20"/>
                  <a:gd name="T25" fmla="*/ 0 h 20"/>
                  <a:gd name="T26" fmla="*/ 7 w 20"/>
                  <a:gd name="T27" fmla="*/ 0 h 20"/>
                  <a:gd name="T28" fmla="*/ 5 w 20"/>
                  <a:gd name="T29" fmla="*/ 1 h 20"/>
                  <a:gd name="T30" fmla="*/ 2 w 20"/>
                  <a:gd name="T31" fmla="*/ 3 h 20"/>
                  <a:gd name="T32" fmla="*/ 1 w 20"/>
                  <a:gd name="T33" fmla="*/ 5 h 20"/>
                  <a:gd name="T34" fmla="*/ 0 w 20"/>
                  <a:gd name="T35" fmla="*/ 7 h 20"/>
                  <a:gd name="T36" fmla="*/ 0 w 20"/>
                  <a:gd name="T37" fmla="*/ 10 h 20"/>
                  <a:gd name="T38" fmla="*/ 0 w 20"/>
                  <a:gd name="T39" fmla="*/ 12 h 20"/>
                  <a:gd name="T40" fmla="*/ 1 w 20"/>
                  <a:gd name="T41" fmla="*/ 15 h 20"/>
                  <a:gd name="T42" fmla="*/ 2 w 20"/>
                  <a:gd name="T43" fmla="*/ 17 h 20"/>
                  <a:gd name="T44" fmla="*/ 5 w 20"/>
                  <a:gd name="T45" fmla="*/ 19 h 20"/>
                  <a:gd name="T46" fmla="*/ 7 w 20"/>
                  <a:gd name="T47" fmla="*/ 20 h 20"/>
                  <a:gd name="T48" fmla="*/ 9 w 20"/>
                  <a:gd name="T4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0">
                    <a:moveTo>
                      <a:pt x="9" y="20"/>
                    </a:moveTo>
                    <a:lnTo>
                      <a:pt x="12" y="20"/>
                    </a:lnTo>
                    <a:lnTo>
                      <a:pt x="14" y="19"/>
                    </a:lnTo>
                    <a:lnTo>
                      <a:pt x="16" y="17"/>
                    </a:lnTo>
                    <a:lnTo>
                      <a:pt x="18" y="15"/>
                    </a:lnTo>
                    <a:lnTo>
                      <a:pt x="20" y="12"/>
                    </a:lnTo>
                    <a:lnTo>
                      <a:pt x="20" y="10"/>
                    </a:lnTo>
                    <a:lnTo>
                      <a:pt x="20" y="7"/>
                    </a:lnTo>
                    <a:lnTo>
                      <a:pt x="18" y="5"/>
                    </a:lnTo>
                    <a:lnTo>
                      <a:pt x="16" y="3"/>
                    </a:lnTo>
                    <a:lnTo>
                      <a:pt x="14" y="1"/>
                    </a:lnTo>
                    <a:lnTo>
                      <a:pt x="12" y="0"/>
                    </a:lnTo>
                    <a:lnTo>
                      <a:pt x="9" y="0"/>
                    </a:lnTo>
                    <a:lnTo>
                      <a:pt x="7" y="0"/>
                    </a:lnTo>
                    <a:lnTo>
                      <a:pt x="5" y="1"/>
                    </a:lnTo>
                    <a:lnTo>
                      <a:pt x="2" y="3"/>
                    </a:lnTo>
                    <a:lnTo>
                      <a:pt x="1" y="5"/>
                    </a:lnTo>
                    <a:lnTo>
                      <a:pt x="0" y="7"/>
                    </a:lnTo>
                    <a:lnTo>
                      <a:pt x="0" y="10"/>
                    </a:lnTo>
                    <a:lnTo>
                      <a:pt x="0" y="12"/>
                    </a:lnTo>
                    <a:lnTo>
                      <a:pt x="1" y="15"/>
                    </a:lnTo>
                    <a:lnTo>
                      <a:pt x="2" y="17"/>
                    </a:lnTo>
                    <a:lnTo>
                      <a:pt x="5" y="19"/>
                    </a:lnTo>
                    <a:lnTo>
                      <a:pt x="7" y="20"/>
                    </a:lnTo>
                    <a:lnTo>
                      <a:pt x="9" y="2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7" name="Line 441"/>
              <p:cNvSpPr>
                <a:spLocks noChangeShapeType="1"/>
              </p:cNvSpPr>
              <p:nvPr/>
            </p:nvSpPr>
            <p:spPr bwMode="auto">
              <a:xfrm flipV="1">
                <a:off x="8761413"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442"/>
              <p:cNvSpPr>
                <a:spLocks noChangeShapeType="1"/>
              </p:cNvSpPr>
              <p:nvPr/>
            </p:nvSpPr>
            <p:spPr bwMode="auto">
              <a:xfrm flipV="1">
                <a:off x="7315200"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Line 443"/>
              <p:cNvSpPr>
                <a:spLocks noChangeShapeType="1"/>
              </p:cNvSpPr>
              <p:nvPr/>
            </p:nvSpPr>
            <p:spPr bwMode="auto">
              <a:xfrm flipV="1">
                <a:off x="6953250"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Line 444"/>
              <p:cNvSpPr>
                <a:spLocks noChangeShapeType="1"/>
              </p:cNvSpPr>
              <p:nvPr/>
            </p:nvSpPr>
            <p:spPr bwMode="auto">
              <a:xfrm flipV="1">
                <a:off x="8401050"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Line 445"/>
              <p:cNvSpPr>
                <a:spLocks noChangeShapeType="1"/>
              </p:cNvSpPr>
              <p:nvPr/>
            </p:nvSpPr>
            <p:spPr bwMode="auto">
              <a:xfrm flipV="1">
                <a:off x="8039100"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Line 446"/>
              <p:cNvSpPr>
                <a:spLocks noChangeShapeType="1"/>
              </p:cNvSpPr>
              <p:nvPr/>
            </p:nvSpPr>
            <p:spPr bwMode="auto">
              <a:xfrm flipV="1">
                <a:off x="7678738" y="3614738"/>
                <a:ext cx="0" cy="444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244" name="ZoneTexte 243"/>
            <p:cNvSpPr txBox="1"/>
            <p:nvPr/>
          </p:nvSpPr>
          <p:spPr>
            <a:xfrm>
              <a:off x="6933603" y="3416300"/>
              <a:ext cx="255198" cy="246221"/>
            </a:xfrm>
            <a:prstGeom prst="rect">
              <a:avLst/>
            </a:prstGeom>
            <a:noFill/>
          </p:spPr>
          <p:txBody>
            <a:bodyPr wrap="none" rtlCol="0">
              <a:spAutoFit/>
            </a:bodyPr>
            <a:lstStyle/>
            <a:p>
              <a:pPr algn="r"/>
              <a:r>
                <a:rPr lang="fr-FR" sz="1000" dirty="0"/>
                <a:t>2</a:t>
              </a:r>
            </a:p>
          </p:txBody>
        </p:sp>
        <p:sp>
          <p:nvSpPr>
            <p:cNvPr id="245" name="ZoneTexte 244"/>
            <p:cNvSpPr txBox="1"/>
            <p:nvPr/>
          </p:nvSpPr>
          <p:spPr>
            <a:xfrm>
              <a:off x="7294288" y="3416300"/>
              <a:ext cx="255198" cy="246221"/>
            </a:xfrm>
            <a:prstGeom prst="rect">
              <a:avLst/>
            </a:prstGeom>
            <a:noFill/>
          </p:spPr>
          <p:txBody>
            <a:bodyPr wrap="none" rtlCol="0">
              <a:spAutoFit/>
            </a:bodyPr>
            <a:lstStyle/>
            <a:p>
              <a:pPr algn="r"/>
              <a:r>
                <a:rPr lang="fr-FR" sz="1000" dirty="0"/>
                <a:t>3</a:t>
              </a:r>
            </a:p>
          </p:txBody>
        </p:sp>
        <p:sp>
          <p:nvSpPr>
            <p:cNvPr id="246" name="ZoneTexte 245"/>
            <p:cNvSpPr txBox="1"/>
            <p:nvPr/>
          </p:nvSpPr>
          <p:spPr>
            <a:xfrm>
              <a:off x="7654973" y="3416300"/>
              <a:ext cx="255198" cy="246221"/>
            </a:xfrm>
            <a:prstGeom prst="rect">
              <a:avLst/>
            </a:prstGeom>
            <a:noFill/>
          </p:spPr>
          <p:txBody>
            <a:bodyPr wrap="none" rtlCol="0">
              <a:spAutoFit/>
            </a:bodyPr>
            <a:lstStyle/>
            <a:p>
              <a:pPr algn="r"/>
              <a:r>
                <a:rPr lang="fr-FR" sz="1000" dirty="0"/>
                <a:t>4</a:t>
              </a:r>
            </a:p>
          </p:txBody>
        </p:sp>
        <p:sp>
          <p:nvSpPr>
            <p:cNvPr id="247" name="ZoneTexte 246"/>
            <p:cNvSpPr txBox="1"/>
            <p:nvPr/>
          </p:nvSpPr>
          <p:spPr>
            <a:xfrm>
              <a:off x="8015658" y="3416300"/>
              <a:ext cx="255198" cy="246221"/>
            </a:xfrm>
            <a:prstGeom prst="rect">
              <a:avLst/>
            </a:prstGeom>
            <a:noFill/>
          </p:spPr>
          <p:txBody>
            <a:bodyPr wrap="none" rtlCol="0">
              <a:spAutoFit/>
            </a:bodyPr>
            <a:lstStyle/>
            <a:p>
              <a:pPr algn="r"/>
              <a:r>
                <a:rPr lang="fr-FR" sz="1000" dirty="0"/>
                <a:t>5</a:t>
              </a:r>
            </a:p>
          </p:txBody>
        </p:sp>
        <p:sp>
          <p:nvSpPr>
            <p:cNvPr id="248" name="ZoneTexte 247"/>
            <p:cNvSpPr txBox="1"/>
            <p:nvPr/>
          </p:nvSpPr>
          <p:spPr>
            <a:xfrm>
              <a:off x="8376343" y="3416300"/>
              <a:ext cx="255198" cy="246221"/>
            </a:xfrm>
            <a:prstGeom prst="rect">
              <a:avLst/>
            </a:prstGeom>
            <a:noFill/>
          </p:spPr>
          <p:txBody>
            <a:bodyPr wrap="none" rtlCol="0">
              <a:spAutoFit/>
            </a:bodyPr>
            <a:lstStyle/>
            <a:p>
              <a:pPr algn="r"/>
              <a:r>
                <a:rPr lang="fr-FR" sz="1000" dirty="0"/>
                <a:t>6</a:t>
              </a:r>
            </a:p>
          </p:txBody>
        </p:sp>
        <p:sp>
          <p:nvSpPr>
            <p:cNvPr id="249" name="ZoneTexte 248"/>
            <p:cNvSpPr txBox="1"/>
            <p:nvPr/>
          </p:nvSpPr>
          <p:spPr>
            <a:xfrm>
              <a:off x="8737028" y="3416300"/>
              <a:ext cx="255198" cy="246221"/>
            </a:xfrm>
            <a:prstGeom prst="rect">
              <a:avLst/>
            </a:prstGeom>
            <a:noFill/>
          </p:spPr>
          <p:txBody>
            <a:bodyPr wrap="none" rtlCol="0">
              <a:spAutoFit/>
            </a:bodyPr>
            <a:lstStyle/>
            <a:p>
              <a:pPr algn="r"/>
              <a:r>
                <a:rPr lang="fr-FR" sz="1000" dirty="0"/>
                <a:t>7</a:t>
              </a:r>
            </a:p>
          </p:txBody>
        </p:sp>
        <p:sp>
          <p:nvSpPr>
            <p:cNvPr id="256" name="ZoneTexte 255"/>
            <p:cNvSpPr txBox="1"/>
            <p:nvPr/>
          </p:nvSpPr>
          <p:spPr>
            <a:xfrm>
              <a:off x="6692097" y="3215402"/>
              <a:ext cx="255198" cy="246221"/>
            </a:xfrm>
            <a:prstGeom prst="rect">
              <a:avLst/>
            </a:prstGeom>
            <a:noFill/>
          </p:spPr>
          <p:txBody>
            <a:bodyPr wrap="none" rtlCol="0">
              <a:spAutoFit/>
            </a:bodyPr>
            <a:lstStyle/>
            <a:p>
              <a:pPr algn="r"/>
              <a:r>
                <a:rPr lang="fr-FR" sz="1000" dirty="0"/>
                <a:t>1</a:t>
              </a:r>
            </a:p>
          </p:txBody>
        </p:sp>
        <p:sp>
          <p:nvSpPr>
            <p:cNvPr id="257" name="ZoneTexte 256"/>
            <p:cNvSpPr txBox="1"/>
            <p:nvPr/>
          </p:nvSpPr>
          <p:spPr>
            <a:xfrm>
              <a:off x="6692097" y="2956113"/>
              <a:ext cx="255198" cy="246221"/>
            </a:xfrm>
            <a:prstGeom prst="rect">
              <a:avLst/>
            </a:prstGeom>
            <a:noFill/>
          </p:spPr>
          <p:txBody>
            <a:bodyPr wrap="none" rtlCol="0">
              <a:spAutoFit/>
            </a:bodyPr>
            <a:lstStyle/>
            <a:p>
              <a:pPr algn="r"/>
              <a:r>
                <a:rPr lang="fr-FR" sz="1000" dirty="0"/>
                <a:t>2</a:t>
              </a:r>
            </a:p>
          </p:txBody>
        </p:sp>
        <p:sp>
          <p:nvSpPr>
            <p:cNvPr id="258" name="ZoneTexte 257"/>
            <p:cNvSpPr txBox="1"/>
            <p:nvPr/>
          </p:nvSpPr>
          <p:spPr>
            <a:xfrm>
              <a:off x="6692097" y="2696826"/>
              <a:ext cx="255198" cy="246221"/>
            </a:xfrm>
            <a:prstGeom prst="rect">
              <a:avLst/>
            </a:prstGeom>
            <a:noFill/>
          </p:spPr>
          <p:txBody>
            <a:bodyPr wrap="none" rtlCol="0">
              <a:spAutoFit/>
            </a:bodyPr>
            <a:lstStyle/>
            <a:p>
              <a:pPr algn="r"/>
              <a:r>
                <a:rPr lang="fr-FR" sz="1000" dirty="0"/>
                <a:t>3</a:t>
              </a:r>
            </a:p>
          </p:txBody>
        </p:sp>
        <p:sp>
          <p:nvSpPr>
            <p:cNvPr id="259" name="ZoneTexte 258"/>
            <p:cNvSpPr txBox="1"/>
            <p:nvPr/>
          </p:nvSpPr>
          <p:spPr>
            <a:xfrm>
              <a:off x="6692097" y="2437539"/>
              <a:ext cx="255198" cy="246221"/>
            </a:xfrm>
            <a:prstGeom prst="rect">
              <a:avLst/>
            </a:prstGeom>
            <a:noFill/>
          </p:spPr>
          <p:txBody>
            <a:bodyPr wrap="none" rtlCol="0">
              <a:spAutoFit/>
            </a:bodyPr>
            <a:lstStyle/>
            <a:p>
              <a:pPr algn="r"/>
              <a:r>
                <a:rPr lang="fr-FR" sz="1000" dirty="0"/>
                <a:t>4</a:t>
              </a:r>
            </a:p>
          </p:txBody>
        </p:sp>
        <p:sp>
          <p:nvSpPr>
            <p:cNvPr id="260" name="ZoneTexte 259"/>
            <p:cNvSpPr txBox="1"/>
            <p:nvPr/>
          </p:nvSpPr>
          <p:spPr>
            <a:xfrm>
              <a:off x="6692097" y="2178252"/>
              <a:ext cx="255198" cy="246221"/>
            </a:xfrm>
            <a:prstGeom prst="rect">
              <a:avLst/>
            </a:prstGeom>
            <a:noFill/>
          </p:spPr>
          <p:txBody>
            <a:bodyPr wrap="none" rtlCol="0">
              <a:spAutoFit/>
            </a:bodyPr>
            <a:lstStyle/>
            <a:p>
              <a:pPr algn="r"/>
              <a:r>
                <a:rPr lang="fr-FR" sz="1000" dirty="0"/>
                <a:t>5</a:t>
              </a:r>
            </a:p>
          </p:txBody>
        </p:sp>
        <p:sp>
          <p:nvSpPr>
            <p:cNvPr id="261" name="ZoneTexte 260"/>
            <p:cNvSpPr txBox="1"/>
            <p:nvPr/>
          </p:nvSpPr>
          <p:spPr>
            <a:xfrm>
              <a:off x="6692097" y="1918965"/>
              <a:ext cx="255198" cy="246221"/>
            </a:xfrm>
            <a:prstGeom prst="rect">
              <a:avLst/>
            </a:prstGeom>
            <a:noFill/>
          </p:spPr>
          <p:txBody>
            <a:bodyPr wrap="none" rtlCol="0">
              <a:spAutoFit/>
            </a:bodyPr>
            <a:lstStyle/>
            <a:p>
              <a:pPr algn="r"/>
              <a:r>
                <a:rPr lang="fr-FR" sz="1000" dirty="0"/>
                <a:t>6</a:t>
              </a:r>
            </a:p>
          </p:txBody>
        </p:sp>
        <p:sp>
          <p:nvSpPr>
            <p:cNvPr id="262" name="ZoneTexte 261"/>
            <p:cNvSpPr txBox="1"/>
            <p:nvPr/>
          </p:nvSpPr>
          <p:spPr>
            <a:xfrm>
              <a:off x="6692097" y="1659678"/>
              <a:ext cx="255198" cy="246221"/>
            </a:xfrm>
            <a:prstGeom prst="rect">
              <a:avLst/>
            </a:prstGeom>
            <a:noFill/>
          </p:spPr>
          <p:txBody>
            <a:bodyPr wrap="none" rtlCol="0">
              <a:spAutoFit/>
            </a:bodyPr>
            <a:lstStyle/>
            <a:p>
              <a:pPr algn="r"/>
              <a:r>
                <a:rPr lang="fr-FR" sz="1000" dirty="0"/>
                <a:t>7</a:t>
              </a:r>
            </a:p>
          </p:txBody>
        </p:sp>
        <p:sp>
          <p:nvSpPr>
            <p:cNvPr id="284" name="ZoneTexte 283"/>
            <p:cNvSpPr txBox="1"/>
            <p:nvPr/>
          </p:nvSpPr>
          <p:spPr>
            <a:xfrm rot="16200000">
              <a:off x="5940533" y="2362365"/>
              <a:ext cx="1390124" cy="261610"/>
            </a:xfrm>
            <a:prstGeom prst="rect">
              <a:avLst/>
            </a:prstGeom>
            <a:noFill/>
          </p:spPr>
          <p:txBody>
            <a:bodyPr wrap="none" rtlCol="0">
              <a:spAutoFit/>
            </a:bodyPr>
            <a:lstStyle/>
            <a:p>
              <a:pPr algn="ctr"/>
              <a:r>
                <a:rPr lang="fr-FR" sz="1100" b="1" dirty="0"/>
                <a:t>CV LCS log</a:t>
              </a:r>
              <a:r>
                <a:rPr lang="fr-FR" sz="1100" b="1" baseline="-25000" dirty="0"/>
                <a:t>10</a:t>
              </a:r>
              <a:r>
                <a:rPr lang="fr-FR" sz="1100" b="1" dirty="0"/>
                <a:t> c/ml</a:t>
              </a:r>
            </a:p>
          </p:txBody>
        </p:sp>
        <p:sp>
          <p:nvSpPr>
            <p:cNvPr id="285" name="ZoneTexte 284"/>
            <p:cNvSpPr txBox="1"/>
            <p:nvPr/>
          </p:nvSpPr>
          <p:spPr>
            <a:xfrm>
              <a:off x="7033628" y="1625470"/>
              <a:ext cx="1330814" cy="246221"/>
            </a:xfrm>
            <a:prstGeom prst="rect">
              <a:avLst/>
            </a:prstGeom>
            <a:noFill/>
          </p:spPr>
          <p:txBody>
            <a:bodyPr wrap="none" rtlCol="0">
              <a:spAutoFit/>
            </a:bodyPr>
            <a:lstStyle/>
            <a:p>
              <a:r>
                <a:rPr lang="fr-FR" sz="1000" dirty="0"/>
                <a:t>r = 0,198 ; p = 0,192</a:t>
              </a:r>
            </a:p>
          </p:txBody>
        </p:sp>
        <p:sp>
          <p:nvSpPr>
            <p:cNvPr id="291" name="ZoneTexte 290"/>
            <p:cNvSpPr txBox="1"/>
            <p:nvPr/>
          </p:nvSpPr>
          <p:spPr>
            <a:xfrm>
              <a:off x="7148012" y="3671014"/>
              <a:ext cx="1712328" cy="276999"/>
            </a:xfrm>
            <a:prstGeom prst="rect">
              <a:avLst/>
            </a:prstGeom>
            <a:noFill/>
          </p:spPr>
          <p:txBody>
            <a:bodyPr wrap="none" rtlCol="0">
              <a:spAutoFit/>
            </a:bodyPr>
            <a:lstStyle/>
            <a:p>
              <a:pPr algn="ctr"/>
              <a:r>
                <a:rPr lang="fr-FR" sz="1200" b="1" dirty="0"/>
                <a:t>CV plasma log</a:t>
              </a:r>
              <a:r>
                <a:rPr lang="fr-FR" sz="1200" b="1" baseline="-25000" dirty="0"/>
                <a:t>10</a:t>
              </a:r>
              <a:r>
                <a:rPr lang="fr-FR" sz="1200" b="1" dirty="0"/>
                <a:t> c/ml</a:t>
              </a:r>
            </a:p>
          </p:txBody>
        </p:sp>
      </p:grpSp>
      <p:grpSp>
        <p:nvGrpSpPr>
          <p:cNvPr id="2" name="Groupe 1"/>
          <p:cNvGrpSpPr/>
          <p:nvPr/>
        </p:nvGrpSpPr>
        <p:grpSpPr>
          <a:xfrm>
            <a:off x="4720672" y="4193303"/>
            <a:ext cx="3415902" cy="2338546"/>
            <a:chOff x="6447364" y="4080773"/>
            <a:chExt cx="2498199" cy="2338546"/>
          </a:xfrm>
        </p:grpSpPr>
        <p:grpSp>
          <p:nvGrpSpPr>
            <p:cNvPr id="223" name="Groupe 3473"/>
            <p:cNvGrpSpPr/>
            <p:nvPr/>
          </p:nvGrpSpPr>
          <p:grpSpPr>
            <a:xfrm>
              <a:off x="6946900" y="4483101"/>
              <a:ext cx="1966913" cy="1412875"/>
              <a:chOff x="6781800" y="4051301"/>
              <a:chExt cx="1966913" cy="1412875"/>
            </a:xfrm>
          </p:grpSpPr>
          <p:sp>
            <p:nvSpPr>
              <p:cNvPr id="224" name="Freeform 235"/>
              <p:cNvSpPr>
                <a:spLocks/>
              </p:cNvSpPr>
              <p:nvPr/>
            </p:nvSpPr>
            <p:spPr bwMode="auto">
              <a:xfrm>
                <a:off x="6831013" y="4051301"/>
                <a:ext cx="946150" cy="1412875"/>
              </a:xfrm>
              <a:custGeom>
                <a:avLst/>
                <a:gdLst>
                  <a:gd name="T0" fmla="*/ 0 w 596"/>
                  <a:gd name="T1" fmla="*/ 0 h 890"/>
                  <a:gd name="T2" fmla="*/ 0 w 596"/>
                  <a:gd name="T3" fmla="*/ 890 h 890"/>
                  <a:gd name="T4" fmla="*/ 596 w 596"/>
                  <a:gd name="T5" fmla="*/ 890 h 890"/>
                </a:gdLst>
                <a:ahLst/>
                <a:cxnLst>
                  <a:cxn ang="0">
                    <a:pos x="T0" y="T1"/>
                  </a:cxn>
                  <a:cxn ang="0">
                    <a:pos x="T2" y="T3"/>
                  </a:cxn>
                  <a:cxn ang="0">
                    <a:pos x="T4" y="T5"/>
                  </a:cxn>
                </a:cxnLst>
                <a:rect l="0" t="0" r="r" b="b"/>
                <a:pathLst>
                  <a:path w="596" h="890">
                    <a:moveTo>
                      <a:pt x="0" y="0"/>
                    </a:moveTo>
                    <a:lnTo>
                      <a:pt x="0" y="890"/>
                    </a:lnTo>
                    <a:lnTo>
                      <a:pt x="596" y="89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5" name="Freeform 236"/>
              <p:cNvSpPr>
                <a:spLocks/>
              </p:cNvSpPr>
              <p:nvPr/>
            </p:nvSpPr>
            <p:spPr bwMode="auto">
              <a:xfrm>
                <a:off x="7802563" y="4051301"/>
                <a:ext cx="946150" cy="1412875"/>
              </a:xfrm>
              <a:custGeom>
                <a:avLst/>
                <a:gdLst>
                  <a:gd name="T0" fmla="*/ 0 w 596"/>
                  <a:gd name="T1" fmla="*/ 0 h 890"/>
                  <a:gd name="T2" fmla="*/ 0 w 596"/>
                  <a:gd name="T3" fmla="*/ 890 h 890"/>
                  <a:gd name="T4" fmla="*/ 596 w 596"/>
                  <a:gd name="T5" fmla="*/ 890 h 890"/>
                </a:gdLst>
                <a:ahLst/>
                <a:cxnLst>
                  <a:cxn ang="0">
                    <a:pos x="T0" y="T1"/>
                  </a:cxn>
                  <a:cxn ang="0">
                    <a:pos x="T2" y="T3"/>
                  </a:cxn>
                  <a:cxn ang="0">
                    <a:pos x="T4" y="T5"/>
                  </a:cxn>
                </a:cxnLst>
                <a:rect l="0" t="0" r="r" b="b"/>
                <a:pathLst>
                  <a:path w="596" h="890">
                    <a:moveTo>
                      <a:pt x="0" y="0"/>
                    </a:moveTo>
                    <a:lnTo>
                      <a:pt x="0" y="890"/>
                    </a:lnTo>
                    <a:lnTo>
                      <a:pt x="596" y="89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6" name="Line 251"/>
              <p:cNvSpPr>
                <a:spLocks noChangeShapeType="1"/>
              </p:cNvSpPr>
              <p:nvPr/>
            </p:nvSpPr>
            <p:spPr bwMode="auto">
              <a:xfrm>
                <a:off x="6781800" y="4129088"/>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7" name="Line 252"/>
              <p:cNvSpPr>
                <a:spLocks noChangeShapeType="1"/>
              </p:cNvSpPr>
              <p:nvPr/>
            </p:nvSpPr>
            <p:spPr bwMode="auto">
              <a:xfrm>
                <a:off x="6781800" y="4662488"/>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8" name="Line 253"/>
              <p:cNvSpPr>
                <a:spLocks noChangeShapeType="1"/>
              </p:cNvSpPr>
              <p:nvPr/>
            </p:nvSpPr>
            <p:spPr bwMode="auto">
              <a:xfrm>
                <a:off x="6781800" y="4395788"/>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9" name="Line 254"/>
              <p:cNvSpPr>
                <a:spLocks noChangeShapeType="1"/>
              </p:cNvSpPr>
              <p:nvPr/>
            </p:nvSpPr>
            <p:spPr bwMode="auto">
              <a:xfrm>
                <a:off x="6781800" y="4930776"/>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0" name="Line 275"/>
              <p:cNvSpPr>
                <a:spLocks noChangeShapeType="1"/>
              </p:cNvSpPr>
              <p:nvPr/>
            </p:nvSpPr>
            <p:spPr bwMode="auto">
              <a:xfrm>
                <a:off x="6781800" y="5464176"/>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1" name="Line 282"/>
              <p:cNvSpPr>
                <a:spLocks noChangeShapeType="1"/>
              </p:cNvSpPr>
              <p:nvPr/>
            </p:nvSpPr>
            <p:spPr bwMode="auto">
              <a:xfrm>
                <a:off x="6781800" y="5197476"/>
                <a:ext cx="492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2" name="Rectangle 456"/>
              <p:cNvSpPr>
                <a:spLocks noChangeArrowheads="1"/>
              </p:cNvSpPr>
              <p:nvPr/>
            </p:nvSpPr>
            <p:spPr bwMode="auto">
              <a:xfrm>
                <a:off x="6929438" y="4202113"/>
                <a:ext cx="319088" cy="1262063"/>
              </a:xfrm>
              <a:prstGeom prst="rect">
                <a:avLst/>
              </a:prstGeom>
              <a:solidFill>
                <a:srgbClr val="009900"/>
              </a:solidFill>
              <a:ln w="0">
                <a:solidFill>
                  <a:srgbClr val="00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33" name="Freeform 457"/>
              <p:cNvSpPr>
                <a:spLocks/>
              </p:cNvSpPr>
              <p:nvPr/>
            </p:nvSpPr>
            <p:spPr bwMode="auto">
              <a:xfrm>
                <a:off x="7358063" y="5311775"/>
                <a:ext cx="320675" cy="152400"/>
              </a:xfrm>
              <a:custGeom>
                <a:avLst/>
                <a:gdLst>
                  <a:gd name="T0" fmla="*/ 202 w 202"/>
                  <a:gd name="T1" fmla="*/ 96 h 96"/>
                  <a:gd name="T2" fmla="*/ 202 w 202"/>
                  <a:gd name="T3" fmla="*/ 0 h 96"/>
                  <a:gd name="T4" fmla="*/ 0 w 202"/>
                  <a:gd name="T5" fmla="*/ 0 h 96"/>
                  <a:gd name="T6" fmla="*/ 0 w 202"/>
                  <a:gd name="T7" fmla="*/ 96 h 96"/>
                  <a:gd name="T8" fmla="*/ 202 w 202"/>
                  <a:gd name="T9" fmla="*/ 96 h 96"/>
                  <a:gd name="T10" fmla="*/ 202 w 202"/>
                  <a:gd name="T11" fmla="*/ 96 h 96"/>
                </a:gdLst>
                <a:ahLst/>
                <a:cxnLst>
                  <a:cxn ang="0">
                    <a:pos x="T0" y="T1"/>
                  </a:cxn>
                  <a:cxn ang="0">
                    <a:pos x="T2" y="T3"/>
                  </a:cxn>
                  <a:cxn ang="0">
                    <a:pos x="T4" y="T5"/>
                  </a:cxn>
                  <a:cxn ang="0">
                    <a:pos x="T6" y="T7"/>
                  </a:cxn>
                  <a:cxn ang="0">
                    <a:pos x="T8" y="T9"/>
                  </a:cxn>
                  <a:cxn ang="0">
                    <a:pos x="T10" y="T11"/>
                  </a:cxn>
                </a:cxnLst>
                <a:rect l="0" t="0" r="r" b="b"/>
                <a:pathLst>
                  <a:path w="202" h="96">
                    <a:moveTo>
                      <a:pt x="202" y="96"/>
                    </a:moveTo>
                    <a:lnTo>
                      <a:pt x="202" y="0"/>
                    </a:lnTo>
                    <a:lnTo>
                      <a:pt x="0" y="0"/>
                    </a:lnTo>
                    <a:lnTo>
                      <a:pt x="0" y="96"/>
                    </a:lnTo>
                    <a:lnTo>
                      <a:pt x="202" y="96"/>
                    </a:lnTo>
                    <a:lnTo>
                      <a:pt x="202" y="9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34" name="Rectangle 458"/>
              <p:cNvSpPr>
                <a:spLocks noChangeArrowheads="1"/>
              </p:cNvSpPr>
              <p:nvPr/>
            </p:nvSpPr>
            <p:spPr bwMode="auto">
              <a:xfrm>
                <a:off x="7902575" y="4967288"/>
                <a:ext cx="319088" cy="496888"/>
              </a:xfrm>
              <a:prstGeom prst="rect">
                <a:avLst/>
              </a:prstGeom>
              <a:solidFill>
                <a:srgbClr val="009900"/>
              </a:solidFill>
              <a:ln w="0">
                <a:solidFill>
                  <a:srgbClr val="00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35" name="Freeform 459"/>
              <p:cNvSpPr>
                <a:spLocks/>
              </p:cNvSpPr>
              <p:nvPr/>
            </p:nvSpPr>
            <p:spPr bwMode="auto">
              <a:xfrm>
                <a:off x="8331200" y="5289550"/>
                <a:ext cx="319088" cy="174625"/>
              </a:xfrm>
              <a:custGeom>
                <a:avLst/>
                <a:gdLst>
                  <a:gd name="T0" fmla="*/ 0 w 201"/>
                  <a:gd name="T1" fmla="*/ 110 h 110"/>
                  <a:gd name="T2" fmla="*/ 201 w 201"/>
                  <a:gd name="T3" fmla="*/ 110 h 110"/>
                  <a:gd name="T4" fmla="*/ 201 w 201"/>
                  <a:gd name="T5" fmla="*/ 0 h 110"/>
                  <a:gd name="T6" fmla="*/ 0 w 201"/>
                  <a:gd name="T7" fmla="*/ 0 h 110"/>
                  <a:gd name="T8" fmla="*/ 0 w 201"/>
                  <a:gd name="T9" fmla="*/ 110 h 110"/>
                  <a:gd name="T10" fmla="*/ 0 w 201"/>
                  <a:gd name="T11" fmla="*/ 110 h 110"/>
                </a:gdLst>
                <a:ahLst/>
                <a:cxnLst>
                  <a:cxn ang="0">
                    <a:pos x="T0" y="T1"/>
                  </a:cxn>
                  <a:cxn ang="0">
                    <a:pos x="T2" y="T3"/>
                  </a:cxn>
                  <a:cxn ang="0">
                    <a:pos x="T4" y="T5"/>
                  </a:cxn>
                  <a:cxn ang="0">
                    <a:pos x="T6" y="T7"/>
                  </a:cxn>
                  <a:cxn ang="0">
                    <a:pos x="T8" y="T9"/>
                  </a:cxn>
                  <a:cxn ang="0">
                    <a:pos x="T10" y="T11"/>
                  </a:cxn>
                </a:cxnLst>
                <a:rect l="0" t="0" r="r" b="b"/>
                <a:pathLst>
                  <a:path w="201" h="110">
                    <a:moveTo>
                      <a:pt x="0" y="110"/>
                    </a:moveTo>
                    <a:lnTo>
                      <a:pt x="201" y="110"/>
                    </a:lnTo>
                    <a:lnTo>
                      <a:pt x="201" y="0"/>
                    </a:lnTo>
                    <a:lnTo>
                      <a:pt x="0" y="0"/>
                    </a:lnTo>
                    <a:lnTo>
                      <a:pt x="0" y="110"/>
                    </a:lnTo>
                    <a:lnTo>
                      <a:pt x="0" y="11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65" name="ZoneTexte 264"/>
            <p:cNvSpPr txBox="1"/>
            <p:nvPr/>
          </p:nvSpPr>
          <p:spPr>
            <a:xfrm>
              <a:off x="7070817" y="5939429"/>
              <a:ext cx="365806" cy="246221"/>
            </a:xfrm>
            <a:prstGeom prst="rect">
              <a:avLst/>
            </a:prstGeom>
            <a:noFill/>
          </p:spPr>
          <p:txBody>
            <a:bodyPr wrap="none" rtlCol="0">
              <a:spAutoFit/>
            </a:bodyPr>
            <a:lstStyle/>
            <a:p>
              <a:pPr algn="ctr"/>
              <a:r>
                <a:rPr lang="fr-FR" sz="1000" dirty="0"/>
                <a:t>&lt; 1</a:t>
              </a:r>
            </a:p>
          </p:txBody>
        </p:sp>
        <p:sp>
          <p:nvSpPr>
            <p:cNvPr id="266" name="ZoneTexte 265"/>
            <p:cNvSpPr txBox="1"/>
            <p:nvPr/>
          </p:nvSpPr>
          <p:spPr>
            <a:xfrm>
              <a:off x="7511151" y="5939429"/>
              <a:ext cx="365806" cy="246221"/>
            </a:xfrm>
            <a:prstGeom prst="rect">
              <a:avLst/>
            </a:prstGeom>
            <a:noFill/>
          </p:spPr>
          <p:txBody>
            <a:bodyPr wrap="none" rtlCol="0">
              <a:spAutoFit/>
            </a:bodyPr>
            <a:lstStyle/>
            <a:p>
              <a:pPr algn="ctr"/>
              <a:r>
                <a:rPr lang="fr-FR" sz="1000" u="sng" dirty="0"/>
                <a:t>&gt;</a:t>
              </a:r>
              <a:r>
                <a:rPr lang="fr-FR" sz="1000" dirty="0"/>
                <a:t> 1</a:t>
              </a:r>
            </a:p>
          </p:txBody>
        </p:sp>
        <p:sp>
          <p:nvSpPr>
            <p:cNvPr id="267" name="ZoneTexte 266"/>
            <p:cNvSpPr txBox="1"/>
            <p:nvPr/>
          </p:nvSpPr>
          <p:spPr>
            <a:xfrm>
              <a:off x="8050928" y="5939429"/>
              <a:ext cx="365806" cy="246221"/>
            </a:xfrm>
            <a:prstGeom prst="rect">
              <a:avLst/>
            </a:prstGeom>
            <a:noFill/>
          </p:spPr>
          <p:txBody>
            <a:bodyPr wrap="none" rtlCol="0">
              <a:spAutoFit/>
            </a:bodyPr>
            <a:lstStyle/>
            <a:p>
              <a:pPr algn="ctr"/>
              <a:r>
                <a:rPr lang="fr-FR" sz="1000" dirty="0"/>
                <a:t>&lt; 1</a:t>
              </a:r>
            </a:p>
          </p:txBody>
        </p:sp>
        <p:sp>
          <p:nvSpPr>
            <p:cNvPr id="268" name="ZoneTexte 267"/>
            <p:cNvSpPr txBox="1"/>
            <p:nvPr/>
          </p:nvSpPr>
          <p:spPr>
            <a:xfrm>
              <a:off x="8477943" y="5939429"/>
              <a:ext cx="365806" cy="246221"/>
            </a:xfrm>
            <a:prstGeom prst="rect">
              <a:avLst/>
            </a:prstGeom>
            <a:noFill/>
          </p:spPr>
          <p:txBody>
            <a:bodyPr wrap="none" rtlCol="0">
              <a:spAutoFit/>
            </a:bodyPr>
            <a:lstStyle/>
            <a:p>
              <a:pPr algn="ctr"/>
              <a:r>
                <a:rPr lang="fr-FR" sz="1000" u="sng" dirty="0"/>
                <a:t>&gt;</a:t>
              </a:r>
              <a:r>
                <a:rPr lang="fr-FR" sz="1000" dirty="0"/>
                <a:t> 1</a:t>
              </a:r>
            </a:p>
          </p:txBody>
        </p:sp>
        <p:sp>
          <p:nvSpPr>
            <p:cNvPr id="274" name="ZoneTexte 273"/>
            <p:cNvSpPr txBox="1"/>
            <p:nvPr/>
          </p:nvSpPr>
          <p:spPr>
            <a:xfrm>
              <a:off x="6729803" y="5762152"/>
              <a:ext cx="255198" cy="246221"/>
            </a:xfrm>
            <a:prstGeom prst="rect">
              <a:avLst/>
            </a:prstGeom>
            <a:noFill/>
          </p:spPr>
          <p:txBody>
            <a:bodyPr wrap="none" rtlCol="0">
              <a:spAutoFit/>
            </a:bodyPr>
            <a:lstStyle/>
            <a:p>
              <a:pPr algn="r"/>
              <a:r>
                <a:rPr lang="fr-FR" sz="1000" dirty="0"/>
                <a:t>0</a:t>
              </a:r>
            </a:p>
          </p:txBody>
        </p:sp>
        <p:sp>
          <p:nvSpPr>
            <p:cNvPr id="275" name="ZoneTexte 274"/>
            <p:cNvSpPr txBox="1"/>
            <p:nvPr/>
          </p:nvSpPr>
          <p:spPr>
            <a:xfrm>
              <a:off x="6659270" y="5497893"/>
              <a:ext cx="325731" cy="246221"/>
            </a:xfrm>
            <a:prstGeom prst="rect">
              <a:avLst/>
            </a:prstGeom>
            <a:noFill/>
          </p:spPr>
          <p:txBody>
            <a:bodyPr wrap="none" rtlCol="0">
              <a:spAutoFit/>
            </a:bodyPr>
            <a:lstStyle/>
            <a:p>
              <a:pPr algn="r"/>
              <a:r>
                <a:rPr lang="fr-FR" sz="1000" dirty="0"/>
                <a:t>20</a:t>
              </a:r>
            </a:p>
          </p:txBody>
        </p:sp>
        <p:sp>
          <p:nvSpPr>
            <p:cNvPr id="276" name="ZoneTexte 275"/>
            <p:cNvSpPr txBox="1"/>
            <p:nvPr/>
          </p:nvSpPr>
          <p:spPr>
            <a:xfrm>
              <a:off x="6659270" y="5233635"/>
              <a:ext cx="325731" cy="246221"/>
            </a:xfrm>
            <a:prstGeom prst="rect">
              <a:avLst/>
            </a:prstGeom>
            <a:noFill/>
          </p:spPr>
          <p:txBody>
            <a:bodyPr wrap="none" rtlCol="0">
              <a:spAutoFit/>
            </a:bodyPr>
            <a:lstStyle/>
            <a:p>
              <a:pPr algn="r"/>
              <a:r>
                <a:rPr lang="fr-FR" sz="1000" dirty="0"/>
                <a:t>40</a:t>
              </a:r>
            </a:p>
          </p:txBody>
        </p:sp>
        <p:sp>
          <p:nvSpPr>
            <p:cNvPr id="277" name="ZoneTexte 276"/>
            <p:cNvSpPr txBox="1"/>
            <p:nvPr/>
          </p:nvSpPr>
          <p:spPr>
            <a:xfrm>
              <a:off x="6659270" y="4969377"/>
              <a:ext cx="325731" cy="246221"/>
            </a:xfrm>
            <a:prstGeom prst="rect">
              <a:avLst/>
            </a:prstGeom>
            <a:noFill/>
          </p:spPr>
          <p:txBody>
            <a:bodyPr wrap="none" rtlCol="0">
              <a:spAutoFit/>
            </a:bodyPr>
            <a:lstStyle/>
            <a:p>
              <a:pPr algn="r"/>
              <a:r>
                <a:rPr lang="fr-FR" sz="1000" dirty="0"/>
                <a:t>60</a:t>
              </a:r>
            </a:p>
          </p:txBody>
        </p:sp>
        <p:sp>
          <p:nvSpPr>
            <p:cNvPr id="278" name="ZoneTexte 277"/>
            <p:cNvSpPr txBox="1"/>
            <p:nvPr/>
          </p:nvSpPr>
          <p:spPr>
            <a:xfrm>
              <a:off x="6659270" y="4705119"/>
              <a:ext cx="325731" cy="246221"/>
            </a:xfrm>
            <a:prstGeom prst="rect">
              <a:avLst/>
            </a:prstGeom>
            <a:noFill/>
          </p:spPr>
          <p:txBody>
            <a:bodyPr wrap="none" rtlCol="0">
              <a:spAutoFit/>
            </a:bodyPr>
            <a:lstStyle/>
            <a:p>
              <a:pPr algn="r"/>
              <a:r>
                <a:rPr lang="fr-FR" sz="1000" dirty="0"/>
                <a:t>80</a:t>
              </a:r>
            </a:p>
          </p:txBody>
        </p:sp>
        <p:sp>
          <p:nvSpPr>
            <p:cNvPr id="279" name="ZoneTexte 278"/>
            <p:cNvSpPr txBox="1"/>
            <p:nvPr/>
          </p:nvSpPr>
          <p:spPr>
            <a:xfrm>
              <a:off x="6588738" y="4440861"/>
              <a:ext cx="396263" cy="246221"/>
            </a:xfrm>
            <a:prstGeom prst="rect">
              <a:avLst/>
            </a:prstGeom>
            <a:noFill/>
          </p:spPr>
          <p:txBody>
            <a:bodyPr wrap="none" rtlCol="0">
              <a:spAutoFit/>
            </a:bodyPr>
            <a:lstStyle/>
            <a:p>
              <a:pPr algn="r"/>
              <a:r>
                <a:rPr lang="fr-FR" sz="1000" dirty="0"/>
                <a:t>100</a:t>
              </a:r>
            </a:p>
          </p:txBody>
        </p:sp>
        <p:sp>
          <p:nvSpPr>
            <p:cNvPr id="287" name="ZoneTexte 286"/>
            <p:cNvSpPr txBox="1"/>
            <p:nvPr/>
          </p:nvSpPr>
          <p:spPr>
            <a:xfrm rot="16200000">
              <a:off x="5806163" y="5193859"/>
              <a:ext cx="1544012" cy="261610"/>
            </a:xfrm>
            <a:prstGeom prst="rect">
              <a:avLst/>
            </a:prstGeom>
            <a:noFill/>
          </p:spPr>
          <p:txBody>
            <a:bodyPr wrap="none" rtlCol="0">
              <a:spAutoFit/>
            </a:bodyPr>
            <a:lstStyle/>
            <a:p>
              <a:pPr algn="ctr"/>
              <a:r>
                <a:rPr lang="fr-FR" sz="1100" b="1" dirty="0"/>
                <a:t>Nombre de mesures</a:t>
              </a:r>
            </a:p>
          </p:txBody>
        </p:sp>
        <p:sp>
          <p:nvSpPr>
            <p:cNvPr id="288" name="ZoneTexte 287"/>
            <p:cNvSpPr txBox="1"/>
            <p:nvPr/>
          </p:nvSpPr>
          <p:spPr>
            <a:xfrm>
              <a:off x="6826257" y="4080773"/>
              <a:ext cx="1297919" cy="338554"/>
            </a:xfrm>
            <a:prstGeom prst="rect">
              <a:avLst/>
            </a:prstGeom>
            <a:noFill/>
          </p:spPr>
          <p:txBody>
            <a:bodyPr wrap="none" rtlCol="0">
              <a:spAutoFit/>
            </a:bodyPr>
            <a:lstStyle/>
            <a:p>
              <a:pPr algn="ctr"/>
              <a:r>
                <a:rPr lang="fr-FR" sz="1600" b="1" dirty="0">
                  <a:solidFill>
                    <a:srgbClr val="0070C0"/>
                  </a:solidFill>
                  <a:latin typeface="Calibri"/>
                  <a:cs typeface="Calibri"/>
                </a:rPr>
                <a:t>Pas de HAND</a:t>
              </a:r>
            </a:p>
          </p:txBody>
        </p:sp>
        <p:sp>
          <p:nvSpPr>
            <p:cNvPr id="289" name="ZoneTexte 288"/>
            <p:cNvSpPr txBox="1"/>
            <p:nvPr/>
          </p:nvSpPr>
          <p:spPr>
            <a:xfrm>
              <a:off x="8101894" y="4080773"/>
              <a:ext cx="704039" cy="338554"/>
            </a:xfrm>
            <a:prstGeom prst="rect">
              <a:avLst/>
            </a:prstGeom>
            <a:noFill/>
          </p:spPr>
          <p:txBody>
            <a:bodyPr wrap="none" rtlCol="0">
              <a:spAutoFit/>
            </a:bodyPr>
            <a:lstStyle/>
            <a:p>
              <a:pPr algn="ctr"/>
              <a:r>
                <a:rPr lang="fr-FR" sz="1600" b="1" dirty="0">
                  <a:solidFill>
                    <a:srgbClr val="0070C0"/>
                  </a:solidFill>
                  <a:latin typeface="Calibri"/>
                  <a:cs typeface="Calibri"/>
                </a:rPr>
                <a:t>HAND</a:t>
              </a:r>
            </a:p>
          </p:txBody>
        </p:sp>
        <p:sp>
          <p:nvSpPr>
            <p:cNvPr id="292" name="ZoneTexte 291"/>
            <p:cNvSpPr txBox="1"/>
            <p:nvPr/>
          </p:nvSpPr>
          <p:spPr>
            <a:xfrm>
              <a:off x="6852478" y="6142320"/>
              <a:ext cx="2048959" cy="276999"/>
            </a:xfrm>
            <a:prstGeom prst="rect">
              <a:avLst/>
            </a:prstGeom>
            <a:noFill/>
          </p:spPr>
          <p:txBody>
            <a:bodyPr wrap="none" rtlCol="0">
              <a:spAutoFit/>
            </a:bodyPr>
            <a:lstStyle/>
            <a:p>
              <a:pPr algn="ctr"/>
              <a:r>
                <a:rPr lang="fr-FR" sz="1200" b="1" dirty="0"/>
                <a:t>Rapport CV LCS / plasma</a:t>
              </a:r>
            </a:p>
          </p:txBody>
        </p:sp>
        <p:sp>
          <p:nvSpPr>
            <p:cNvPr id="294" name="ZoneTexte 293"/>
            <p:cNvSpPr txBox="1"/>
            <p:nvPr/>
          </p:nvSpPr>
          <p:spPr>
            <a:xfrm>
              <a:off x="7032269" y="4367213"/>
              <a:ext cx="873481" cy="276999"/>
            </a:xfrm>
            <a:prstGeom prst="rect">
              <a:avLst/>
            </a:prstGeom>
            <a:noFill/>
          </p:spPr>
          <p:txBody>
            <a:bodyPr wrap="none" rtlCol="0">
              <a:spAutoFit/>
            </a:bodyPr>
            <a:lstStyle/>
            <a:p>
              <a:r>
                <a:rPr lang="fr-FR" sz="1200" dirty="0"/>
                <a:t>p  &lt; 0,005</a:t>
              </a:r>
            </a:p>
          </p:txBody>
        </p:sp>
        <p:sp>
          <p:nvSpPr>
            <p:cNvPr id="295" name="ZoneTexte 294"/>
            <p:cNvSpPr txBox="1"/>
            <p:nvPr/>
          </p:nvSpPr>
          <p:spPr>
            <a:xfrm>
              <a:off x="8072082" y="5050511"/>
              <a:ext cx="873481" cy="276999"/>
            </a:xfrm>
            <a:prstGeom prst="rect">
              <a:avLst/>
            </a:prstGeom>
            <a:noFill/>
          </p:spPr>
          <p:txBody>
            <a:bodyPr wrap="none" rtlCol="0">
              <a:spAutoFit/>
            </a:bodyPr>
            <a:lstStyle/>
            <a:p>
              <a:r>
                <a:rPr lang="fr-FR" sz="1200" dirty="0"/>
                <a:t>p  &lt; 0,005</a:t>
              </a:r>
            </a:p>
          </p:txBody>
        </p:sp>
      </p:grpSp>
      <p:grpSp>
        <p:nvGrpSpPr>
          <p:cNvPr id="4" name="Groupe 3"/>
          <p:cNvGrpSpPr/>
          <p:nvPr/>
        </p:nvGrpSpPr>
        <p:grpSpPr>
          <a:xfrm>
            <a:off x="3993683" y="1634967"/>
            <a:ext cx="2455341" cy="2313046"/>
            <a:chOff x="3993683" y="1634967"/>
            <a:chExt cx="2455341" cy="2313046"/>
          </a:xfrm>
        </p:grpSpPr>
        <p:grpSp>
          <p:nvGrpSpPr>
            <p:cNvPr id="73" name="Groupe 3471"/>
            <p:cNvGrpSpPr/>
            <p:nvPr/>
          </p:nvGrpSpPr>
          <p:grpSpPr>
            <a:xfrm>
              <a:off x="4413250" y="1755775"/>
              <a:ext cx="2001838" cy="1743076"/>
              <a:chOff x="3956050" y="1908175"/>
              <a:chExt cx="2001838" cy="1743076"/>
            </a:xfrm>
          </p:grpSpPr>
          <p:sp>
            <p:nvSpPr>
              <p:cNvPr id="74" name="Freeform 238"/>
              <p:cNvSpPr>
                <a:spLocks/>
              </p:cNvSpPr>
              <p:nvPr/>
            </p:nvSpPr>
            <p:spPr bwMode="auto">
              <a:xfrm>
                <a:off x="4003675" y="1908175"/>
                <a:ext cx="1954213" cy="1697038"/>
              </a:xfrm>
              <a:custGeom>
                <a:avLst/>
                <a:gdLst>
                  <a:gd name="T0" fmla="*/ 0 w 1231"/>
                  <a:gd name="T1" fmla="*/ 0 h 1069"/>
                  <a:gd name="T2" fmla="*/ 0 w 1231"/>
                  <a:gd name="T3" fmla="*/ 1069 h 1069"/>
                  <a:gd name="T4" fmla="*/ 1231 w 1231"/>
                  <a:gd name="T5" fmla="*/ 1069 h 1069"/>
                </a:gdLst>
                <a:ahLst/>
                <a:cxnLst>
                  <a:cxn ang="0">
                    <a:pos x="T0" y="T1"/>
                  </a:cxn>
                  <a:cxn ang="0">
                    <a:pos x="T2" y="T3"/>
                  </a:cxn>
                  <a:cxn ang="0">
                    <a:pos x="T4" y="T5"/>
                  </a:cxn>
                </a:cxnLst>
                <a:rect l="0" t="0" r="r" b="b"/>
                <a:pathLst>
                  <a:path w="1231" h="1069">
                    <a:moveTo>
                      <a:pt x="0" y="0"/>
                    </a:moveTo>
                    <a:lnTo>
                      <a:pt x="0" y="1069"/>
                    </a:lnTo>
                    <a:lnTo>
                      <a:pt x="1231" y="1069"/>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243"/>
              <p:cNvSpPr>
                <a:spLocks noChangeShapeType="1"/>
              </p:cNvSpPr>
              <p:nvPr/>
            </p:nvSpPr>
            <p:spPr bwMode="auto">
              <a:xfrm>
                <a:off x="3956050" y="1997075"/>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255"/>
              <p:cNvSpPr>
                <a:spLocks noChangeShapeType="1"/>
              </p:cNvSpPr>
              <p:nvPr/>
            </p:nvSpPr>
            <p:spPr bwMode="auto">
              <a:xfrm>
                <a:off x="3956050" y="2251075"/>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256"/>
              <p:cNvSpPr>
                <a:spLocks noChangeShapeType="1"/>
              </p:cNvSpPr>
              <p:nvPr/>
            </p:nvSpPr>
            <p:spPr bwMode="auto">
              <a:xfrm>
                <a:off x="3956050" y="2506663"/>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257"/>
              <p:cNvSpPr>
                <a:spLocks noChangeShapeType="1"/>
              </p:cNvSpPr>
              <p:nvPr/>
            </p:nvSpPr>
            <p:spPr bwMode="auto">
              <a:xfrm>
                <a:off x="3956050" y="2760663"/>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258"/>
              <p:cNvSpPr>
                <a:spLocks noChangeShapeType="1"/>
              </p:cNvSpPr>
              <p:nvPr/>
            </p:nvSpPr>
            <p:spPr bwMode="auto">
              <a:xfrm>
                <a:off x="3956050" y="3016250"/>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259"/>
              <p:cNvSpPr>
                <a:spLocks noChangeShapeType="1"/>
              </p:cNvSpPr>
              <p:nvPr/>
            </p:nvSpPr>
            <p:spPr bwMode="auto">
              <a:xfrm>
                <a:off x="3956050" y="3270250"/>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260"/>
              <p:cNvSpPr>
                <a:spLocks noChangeShapeType="1"/>
              </p:cNvSpPr>
              <p:nvPr/>
            </p:nvSpPr>
            <p:spPr bwMode="auto">
              <a:xfrm>
                <a:off x="3956050" y="3525838"/>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Freeform 286"/>
              <p:cNvSpPr>
                <a:spLocks/>
              </p:cNvSpPr>
              <p:nvPr/>
            </p:nvSpPr>
            <p:spPr bwMode="auto">
              <a:xfrm>
                <a:off x="4733925" y="2035175"/>
                <a:ext cx="31750" cy="33338"/>
              </a:xfrm>
              <a:custGeom>
                <a:avLst/>
                <a:gdLst>
                  <a:gd name="T0" fmla="*/ 17 w 20"/>
                  <a:gd name="T1" fmla="*/ 18 h 21"/>
                  <a:gd name="T2" fmla="*/ 19 w 20"/>
                  <a:gd name="T3" fmla="*/ 16 h 21"/>
                  <a:gd name="T4" fmla="*/ 20 w 20"/>
                  <a:gd name="T5" fmla="*/ 13 h 21"/>
                  <a:gd name="T6" fmla="*/ 20 w 20"/>
                  <a:gd name="T7" fmla="*/ 11 h 21"/>
                  <a:gd name="T8" fmla="*/ 20 w 20"/>
                  <a:gd name="T9" fmla="*/ 7 h 21"/>
                  <a:gd name="T10" fmla="*/ 19 w 20"/>
                  <a:gd name="T11" fmla="*/ 5 h 21"/>
                  <a:gd name="T12" fmla="*/ 17 w 20"/>
                  <a:gd name="T13" fmla="*/ 3 h 21"/>
                  <a:gd name="T14" fmla="*/ 15 w 20"/>
                  <a:gd name="T15" fmla="*/ 1 h 21"/>
                  <a:gd name="T16" fmla="*/ 13 w 20"/>
                  <a:gd name="T17" fmla="*/ 0 h 21"/>
                  <a:gd name="T18" fmla="*/ 10 w 20"/>
                  <a:gd name="T19" fmla="*/ 0 h 21"/>
                  <a:gd name="T20" fmla="*/ 8 w 20"/>
                  <a:gd name="T21" fmla="*/ 0 h 21"/>
                  <a:gd name="T22" fmla="*/ 6 w 20"/>
                  <a:gd name="T23" fmla="*/ 1 h 21"/>
                  <a:gd name="T24" fmla="*/ 2 w 20"/>
                  <a:gd name="T25" fmla="*/ 3 h 21"/>
                  <a:gd name="T26" fmla="*/ 1 w 20"/>
                  <a:gd name="T27" fmla="*/ 5 h 21"/>
                  <a:gd name="T28" fmla="*/ 0 w 20"/>
                  <a:gd name="T29" fmla="*/ 7 h 21"/>
                  <a:gd name="T30" fmla="*/ 0 w 20"/>
                  <a:gd name="T31" fmla="*/ 11 h 21"/>
                  <a:gd name="T32" fmla="*/ 0 w 20"/>
                  <a:gd name="T33" fmla="*/ 13 h 21"/>
                  <a:gd name="T34" fmla="*/ 1 w 20"/>
                  <a:gd name="T35" fmla="*/ 16 h 21"/>
                  <a:gd name="T36" fmla="*/ 2 w 20"/>
                  <a:gd name="T37" fmla="*/ 18 h 21"/>
                  <a:gd name="T38" fmla="*/ 6 w 20"/>
                  <a:gd name="T39" fmla="*/ 19 h 21"/>
                  <a:gd name="T40" fmla="*/ 8 w 20"/>
                  <a:gd name="T41" fmla="*/ 20 h 21"/>
                  <a:gd name="T42" fmla="*/ 10 w 20"/>
                  <a:gd name="T43" fmla="*/ 21 h 21"/>
                  <a:gd name="T44" fmla="*/ 13 w 20"/>
                  <a:gd name="T45" fmla="*/ 20 h 21"/>
                  <a:gd name="T46" fmla="*/ 15 w 20"/>
                  <a:gd name="T47" fmla="*/ 19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3"/>
                    </a:lnTo>
                    <a:lnTo>
                      <a:pt x="20" y="11"/>
                    </a:lnTo>
                    <a:lnTo>
                      <a:pt x="20" y="7"/>
                    </a:lnTo>
                    <a:lnTo>
                      <a:pt x="19" y="5"/>
                    </a:lnTo>
                    <a:lnTo>
                      <a:pt x="17" y="3"/>
                    </a:lnTo>
                    <a:lnTo>
                      <a:pt x="15" y="1"/>
                    </a:lnTo>
                    <a:lnTo>
                      <a:pt x="13" y="0"/>
                    </a:lnTo>
                    <a:lnTo>
                      <a:pt x="10" y="0"/>
                    </a:lnTo>
                    <a:lnTo>
                      <a:pt x="8" y="0"/>
                    </a:lnTo>
                    <a:lnTo>
                      <a:pt x="6" y="1"/>
                    </a:lnTo>
                    <a:lnTo>
                      <a:pt x="2" y="3"/>
                    </a:lnTo>
                    <a:lnTo>
                      <a:pt x="1" y="5"/>
                    </a:lnTo>
                    <a:lnTo>
                      <a:pt x="0" y="7"/>
                    </a:lnTo>
                    <a:lnTo>
                      <a:pt x="0" y="11"/>
                    </a:lnTo>
                    <a:lnTo>
                      <a:pt x="0" y="13"/>
                    </a:lnTo>
                    <a:lnTo>
                      <a:pt x="1" y="16"/>
                    </a:lnTo>
                    <a:lnTo>
                      <a:pt x="2" y="18"/>
                    </a:lnTo>
                    <a:lnTo>
                      <a:pt x="6" y="19"/>
                    </a:lnTo>
                    <a:lnTo>
                      <a:pt x="8" y="20"/>
                    </a:lnTo>
                    <a:lnTo>
                      <a:pt x="10" y="21"/>
                    </a:lnTo>
                    <a:lnTo>
                      <a:pt x="13"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3" name="Freeform 287"/>
              <p:cNvSpPr>
                <a:spLocks/>
              </p:cNvSpPr>
              <p:nvPr/>
            </p:nvSpPr>
            <p:spPr bwMode="auto">
              <a:xfrm>
                <a:off x="4899025" y="2152650"/>
                <a:ext cx="33338" cy="33338"/>
              </a:xfrm>
              <a:custGeom>
                <a:avLst/>
                <a:gdLst>
                  <a:gd name="T0" fmla="*/ 18 w 21"/>
                  <a:gd name="T1" fmla="*/ 18 h 21"/>
                  <a:gd name="T2" fmla="*/ 20 w 21"/>
                  <a:gd name="T3" fmla="*/ 15 h 21"/>
                  <a:gd name="T4" fmla="*/ 21 w 21"/>
                  <a:gd name="T5" fmla="*/ 13 h 21"/>
                  <a:gd name="T6" fmla="*/ 21 w 21"/>
                  <a:gd name="T7" fmla="*/ 10 h 21"/>
                  <a:gd name="T8" fmla="*/ 21 w 21"/>
                  <a:gd name="T9" fmla="*/ 7 h 21"/>
                  <a:gd name="T10" fmla="*/ 20 w 21"/>
                  <a:gd name="T11" fmla="*/ 5 h 21"/>
                  <a:gd name="T12" fmla="*/ 18 w 21"/>
                  <a:gd name="T13" fmla="*/ 3 h 21"/>
                  <a:gd name="T14" fmla="*/ 16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3 h 21"/>
                  <a:gd name="T34" fmla="*/ 1 w 21"/>
                  <a:gd name="T35" fmla="*/ 15 h 21"/>
                  <a:gd name="T36" fmla="*/ 3 w 21"/>
                  <a:gd name="T37" fmla="*/ 18 h 21"/>
                  <a:gd name="T38" fmla="*/ 5 w 21"/>
                  <a:gd name="T39" fmla="*/ 20 h 21"/>
                  <a:gd name="T40" fmla="*/ 7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5"/>
                    </a:lnTo>
                    <a:lnTo>
                      <a:pt x="21" y="13"/>
                    </a:lnTo>
                    <a:lnTo>
                      <a:pt x="21" y="10"/>
                    </a:lnTo>
                    <a:lnTo>
                      <a:pt x="21" y="7"/>
                    </a:lnTo>
                    <a:lnTo>
                      <a:pt x="20" y="5"/>
                    </a:lnTo>
                    <a:lnTo>
                      <a:pt x="18" y="3"/>
                    </a:lnTo>
                    <a:lnTo>
                      <a:pt x="16" y="1"/>
                    </a:lnTo>
                    <a:lnTo>
                      <a:pt x="13" y="0"/>
                    </a:lnTo>
                    <a:lnTo>
                      <a:pt x="11" y="0"/>
                    </a:lnTo>
                    <a:lnTo>
                      <a:pt x="7" y="0"/>
                    </a:lnTo>
                    <a:lnTo>
                      <a:pt x="5" y="1"/>
                    </a:lnTo>
                    <a:lnTo>
                      <a:pt x="3" y="3"/>
                    </a:lnTo>
                    <a:lnTo>
                      <a:pt x="1" y="5"/>
                    </a:lnTo>
                    <a:lnTo>
                      <a:pt x="0" y="7"/>
                    </a:lnTo>
                    <a:lnTo>
                      <a:pt x="0" y="10"/>
                    </a:lnTo>
                    <a:lnTo>
                      <a:pt x="0" y="13"/>
                    </a:lnTo>
                    <a:lnTo>
                      <a:pt x="1" y="15"/>
                    </a:lnTo>
                    <a:lnTo>
                      <a:pt x="3" y="18"/>
                    </a:lnTo>
                    <a:lnTo>
                      <a:pt x="5" y="20"/>
                    </a:lnTo>
                    <a:lnTo>
                      <a:pt x="7"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4" name="Freeform 288"/>
              <p:cNvSpPr>
                <a:spLocks/>
              </p:cNvSpPr>
              <p:nvPr/>
            </p:nvSpPr>
            <p:spPr bwMode="auto">
              <a:xfrm>
                <a:off x="5027613" y="2173288"/>
                <a:ext cx="33338" cy="33338"/>
              </a:xfrm>
              <a:custGeom>
                <a:avLst/>
                <a:gdLst>
                  <a:gd name="T0" fmla="*/ 18 w 21"/>
                  <a:gd name="T1" fmla="*/ 18 h 21"/>
                  <a:gd name="T2" fmla="*/ 20 w 21"/>
                  <a:gd name="T3" fmla="*/ 16 h 21"/>
                  <a:gd name="T4" fmla="*/ 21 w 21"/>
                  <a:gd name="T5" fmla="*/ 14 h 21"/>
                  <a:gd name="T6" fmla="*/ 21 w 21"/>
                  <a:gd name="T7" fmla="*/ 11 h 21"/>
                  <a:gd name="T8" fmla="*/ 21 w 21"/>
                  <a:gd name="T9" fmla="*/ 8 h 21"/>
                  <a:gd name="T10" fmla="*/ 20 w 21"/>
                  <a:gd name="T11" fmla="*/ 6 h 21"/>
                  <a:gd name="T12" fmla="*/ 18 w 21"/>
                  <a:gd name="T13" fmla="*/ 3 h 21"/>
                  <a:gd name="T14" fmla="*/ 16 w 21"/>
                  <a:gd name="T15" fmla="*/ 1 h 21"/>
                  <a:gd name="T16" fmla="*/ 14 w 21"/>
                  <a:gd name="T17" fmla="*/ 0 h 21"/>
                  <a:gd name="T18" fmla="*/ 10 w 21"/>
                  <a:gd name="T19" fmla="*/ 0 h 21"/>
                  <a:gd name="T20" fmla="*/ 8 w 21"/>
                  <a:gd name="T21" fmla="*/ 0 h 21"/>
                  <a:gd name="T22" fmla="*/ 5 w 21"/>
                  <a:gd name="T23" fmla="*/ 1 h 21"/>
                  <a:gd name="T24" fmla="*/ 3 w 21"/>
                  <a:gd name="T25" fmla="*/ 3 h 21"/>
                  <a:gd name="T26" fmla="*/ 2 w 21"/>
                  <a:gd name="T27" fmla="*/ 6 h 21"/>
                  <a:gd name="T28" fmla="*/ 1 w 21"/>
                  <a:gd name="T29" fmla="*/ 8 h 21"/>
                  <a:gd name="T30" fmla="*/ 0 w 21"/>
                  <a:gd name="T31" fmla="*/ 11 h 21"/>
                  <a:gd name="T32" fmla="*/ 1 w 21"/>
                  <a:gd name="T33" fmla="*/ 14 h 21"/>
                  <a:gd name="T34" fmla="*/ 2 w 21"/>
                  <a:gd name="T35" fmla="*/ 16 h 21"/>
                  <a:gd name="T36" fmla="*/ 3 w 21"/>
                  <a:gd name="T37" fmla="*/ 18 h 21"/>
                  <a:gd name="T38" fmla="*/ 5 w 21"/>
                  <a:gd name="T39" fmla="*/ 20 h 21"/>
                  <a:gd name="T40" fmla="*/ 8 w 21"/>
                  <a:gd name="T41" fmla="*/ 21 h 21"/>
                  <a:gd name="T42" fmla="*/ 10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1"/>
                    </a:lnTo>
                    <a:lnTo>
                      <a:pt x="21" y="8"/>
                    </a:lnTo>
                    <a:lnTo>
                      <a:pt x="20" y="6"/>
                    </a:lnTo>
                    <a:lnTo>
                      <a:pt x="18" y="3"/>
                    </a:lnTo>
                    <a:lnTo>
                      <a:pt x="16" y="1"/>
                    </a:lnTo>
                    <a:lnTo>
                      <a:pt x="14" y="0"/>
                    </a:lnTo>
                    <a:lnTo>
                      <a:pt x="10" y="0"/>
                    </a:lnTo>
                    <a:lnTo>
                      <a:pt x="8" y="0"/>
                    </a:lnTo>
                    <a:lnTo>
                      <a:pt x="5" y="1"/>
                    </a:lnTo>
                    <a:lnTo>
                      <a:pt x="3" y="3"/>
                    </a:lnTo>
                    <a:lnTo>
                      <a:pt x="2" y="6"/>
                    </a:lnTo>
                    <a:lnTo>
                      <a:pt x="1" y="8"/>
                    </a:lnTo>
                    <a:lnTo>
                      <a:pt x="0" y="11"/>
                    </a:lnTo>
                    <a:lnTo>
                      <a:pt x="1" y="14"/>
                    </a:lnTo>
                    <a:lnTo>
                      <a:pt x="2" y="16"/>
                    </a:lnTo>
                    <a:lnTo>
                      <a:pt x="3" y="18"/>
                    </a:lnTo>
                    <a:lnTo>
                      <a:pt x="5" y="20"/>
                    </a:lnTo>
                    <a:lnTo>
                      <a:pt x="8" y="21"/>
                    </a:lnTo>
                    <a:lnTo>
                      <a:pt x="10"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5" name="Freeform 289"/>
              <p:cNvSpPr>
                <a:spLocks/>
              </p:cNvSpPr>
              <p:nvPr/>
            </p:nvSpPr>
            <p:spPr bwMode="auto">
              <a:xfrm>
                <a:off x="4984750" y="2225675"/>
                <a:ext cx="31750" cy="31750"/>
              </a:xfrm>
              <a:custGeom>
                <a:avLst/>
                <a:gdLst>
                  <a:gd name="T0" fmla="*/ 18 w 20"/>
                  <a:gd name="T1" fmla="*/ 17 h 20"/>
                  <a:gd name="T2" fmla="*/ 19 w 20"/>
                  <a:gd name="T3" fmla="*/ 15 h 20"/>
                  <a:gd name="T4" fmla="*/ 20 w 20"/>
                  <a:gd name="T5" fmla="*/ 13 h 20"/>
                  <a:gd name="T6" fmla="*/ 20 w 20"/>
                  <a:gd name="T7" fmla="*/ 10 h 20"/>
                  <a:gd name="T8" fmla="*/ 20 w 20"/>
                  <a:gd name="T9" fmla="*/ 8 h 20"/>
                  <a:gd name="T10" fmla="*/ 19 w 20"/>
                  <a:gd name="T11" fmla="*/ 6 h 20"/>
                  <a:gd name="T12" fmla="*/ 18 w 20"/>
                  <a:gd name="T13" fmla="*/ 3 h 20"/>
                  <a:gd name="T14" fmla="*/ 15 w 20"/>
                  <a:gd name="T15" fmla="*/ 2 h 20"/>
                  <a:gd name="T16" fmla="*/ 13 w 20"/>
                  <a:gd name="T17" fmla="*/ 1 h 20"/>
                  <a:gd name="T18" fmla="*/ 10 w 20"/>
                  <a:gd name="T19" fmla="*/ 0 h 20"/>
                  <a:gd name="T20" fmla="*/ 7 w 20"/>
                  <a:gd name="T21" fmla="*/ 1 h 20"/>
                  <a:gd name="T22" fmla="*/ 5 w 20"/>
                  <a:gd name="T23" fmla="*/ 2 h 20"/>
                  <a:gd name="T24" fmla="*/ 3 w 20"/>
                  <a:gd name="T25" fmla="*/ 3 h 20"/>
                  <a:gd name="T26" fmla="*/ 1 w 20"/>
                  <a:gd name="T27" fmla="*/ 6 h 20"/>
                  <a:gd name="T28" fmla="*/ 0 w 20"/>
                  <a:gd name="T29" fmla="*/ 8 h 20"/>
                  <a:gd name="T30" fmla="*/ 0 w 20"/>
                  <a:gd name="T31" fmla="*/ 10 h 20"/>
                  <a:gd name="T32" fmla="*/ 0 w 20"/>
                  <a:gd name="T33" fmla="*/ 13 h 20"/>
                  <a:gd name="T34" fmla="*/ 1 w 20"/>
                  <a:gd name="T35" fmla="*/ 15 h 20"/>
                  <a:gd name="T36" fmla="*/ 3 w 20"/>
                  <a:gd name="T37" fmla="*/ 17 h 20"/>
                  <a:gd name="T38" fmla="*/ 5 w 20"/>
                  <a:gd name="T39" fmla="*/ 19 h 20"/>
                  <a:gd name="T40" fmla="*/ 7 w 20"/>
                  <a:gd name="T41" fmla="*/ 20 h 20"/>
                  <a:gd name="T42" fmla="*/ 10 w 20"/>
                  <a:gd name="T43" fmla="*/ 20 h 20"/>
                  <a:gd name="T44" fmla="*/ 13 w 20"/>
                  <a:gd name="T45" fmla="*/ 20 h 20"/>
                  <a:gd name="T46" fmla="*/ 15 w 20"/>
                  <a:gd name="T47" fmla="*/ 19 h 20"/>
                  <a:gd name="T48" fmla="*/ 18 w 20"/>
                  <a:gd name="T49" fmla="*/ 17 h 20"/>
                  <a:gd name="T50" fmla="*/ 18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8" y="17"/>
                    </a:moveTo>
                    <a:lnTo>
                      <a:pt x="19" y="15"/>
                    </a:lnTo>
                    <a:lnTo>
                      <a:pt x="20" y="13"/>
                    </a:lnTo>
                    <a:lnTo>
                      <a:pt x="20" y="10"/>
                    </a:lnTo>
                    <a:lnTo>
                      <a:pt x="20" y="8"/>
                    </a:lnTo>
                    <a:lnTo>
                      <a:pt x="19" y="6"/>
                    </a:lnTo>
                    <a:lnTo>
                      <a:pt x="18" y="3"/>
                    </a:lnTo>
                    <a:lnTo>
                      <a:pt x="15" y="2"/>
                    </a:lnTo>
                    <a:lnTo>
                      <a:pt x="13" y="1"/>
                    </a:lnTo>
                    <a:lnTo>
                      <a:pt x="10" y="0"/>
                    </a:lnTo>
                    <a:lnTo>
                      <a:pt x="7" y="1"/>
                    </a:lnTo>
                    <a:lnTo>
                      <a:pt x="5" y="2"/>
                    </a:lnTo>
                    <a:lnTo>
                      <a:pt x="3" y="3"/>
                    </a:lnTo>
                    <a:lnTo>
                      <a:pt x="1" y="6"/>
                    </a:lnTo>
                    <a:lnTo>
                      <a:pt x="0" y="8"/>
                    </a:lnTo>
                    <a:lnTo>
                      <a:pt x="0" y="10"/>
                    </a:lnTo>
                    <a:lnTo>
                      <a:pt x="0" y="13"/>
                    </a:lnTo>
                    <a:lnTo>
                      <a:pt x="1" y="15"/>
                    </a:lnTo>
                    <a:lnTo>
                      <a:pt x="3" y="17"/>
                    </a:lnTo>
                    <a:lnTo>
                      <a:pt x="5" y="19"/>
                    </a:lnTo>
                    <a:lnTo>
                      <a:pt x="7" y="20"/>
                    </a:lnTo>
                    <a:lnTo>
                      <a:pt x="10" y="20"/>
                    </a:lnTo>
                    <a:lnTo>
                      <a:pt x="13" y="20"/>
                    </a:lnTo>
                    <a:lnTo>
                      <a:pt x="15"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6" name="Freeform 290"/>
              <p:cNvSpPr>
                <a:spLocks/>
              </p:cNvSpPr>
              <p:nvPr/>
            </p:nvSpPr>
            <p:spPr bwMode="auto">
              <a:xfrm>
                <a:off x="5075238" y="2200275"/>
                <a:ext cx="33338" cy="33338"/>
              </a:xfrm>
              <a:custGeom>
                <a:avLst/>
                <a:gdLst>
                  <a:gd name="T0" fmla="*/ 18 w 21"/>
                  <a:gd name="T1" fmla="*/ 18 h 21"/>
                  <a:gd name="T2" fmla="*/ 19 w 21"/>
                  <a:gd name="T3" fmla="*/ 15 h 21"/>
                  <a:gd name="T4" fmla="*/ 20 w 21"/>
                  <a:gd name="T5" fmla="*/ 12 h 21"/>
                  <a:gd name="T6" fmla="*/ 21 w 21"/>
                  <a:gd name="T7" fmla="*/ 10 h 21"/>
                  <a:gd name="T8" fmla="*/ 20 w 21"/>
                  <a:gd name="T9" fmla="*/ 7 h 21"/>
                  <a:gd name="T10" fmla="*/ 19 w 21"/>
                  <a:gd name="T11" fmla="*/ 5 h 21"/>
                  <a:gd name="T12" fmla="*/ 18 w 21"/>
                  <a:gd name="T13" fmla="*/ 3 h 21"/>
                  <a:gd name="T14" fmla="*/ 16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8 h 21"/>
                  <a:gd name="T38" fmla="*/ 5 w 21"/>
                  <a:gd name="T39" fmla="*/ 19 h 21"/>
                  <a:gd name="T40" fmla="*/ 7 w 21"/>
                  <a:gd name="T41" fmla="*/ 20 h 21"/>
                  <a:gd name="T42" fmla="*/ 11 w 21"/>
                  <a:gd name="T43" fmla="*/ 21 h 21"/>
                  <a:gd name="T44" fmla="*/ 13 w 21"/>
                  <a:gd name="T45" fmla="*/ 20 h 21"/>
                  <a:gd name="T46" fmla="*/ 16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5"/>
                    </a:lnTo>
                    <a:lnTo>
                      <a:pt x="20" y="12"/>
                    </a:lnTo>
                    <a:lnTo>
                      <a:pt x="21" y="10"/>
                    </a:lnTo>
                    <a:lnTo>
                      <a:pt x="20" y="7"/>
                    </a:lnTo>
                    <a:lnTo>
                      <a:pt x="19" y="5"/>
                    </a:lnTo>
                    <a:lnTo>
                      <a:pt x="18" y="3"/>
                    </a:lnTo>
                    <a:lnTo>
                      <a:pt x="16" y="1"/>
                    </a:lnTo>
                    <a:lnTo>
                      <a:pt x="13" y="0"/>
                    </a:lnTo>
                    <a:lnTo>
                      <a:pt x="11" y="0"/>
                    </a:lnTo>
                    <a:lnTo>
                      <a:pt x="7" y="0"/>
                    </a:lnTo>
                    <a:lnTo>
                      <a:pt x="5" y="1"/>
                    </a:lnTo>
                    <a:lnTo>
                      <a:pt x="3" y="3"/>
                    </a:lnTo>
                    <a:lnTo>
                      <a:pt x="1" y="5"/>
                    </a:lnTo>
                    <a:lnTo>
                      <a:pt x="0" y="7"/>
                    </a:lnTo>
                    <a:lnTo>
                      <a:pt x="0" y="10"/>
                    </a:lnTo>
                    <a:lnTo>
                      <a:pt x="0" y="12"/>
                    </a:lnTo>
                    <a:lnTo>
                      <a:pt x="1" y="15"/>
                    </a:lnTo>
                    <a:lnTo>
                      <a:pt x="3" y="18"/>
                    </a:lnTo>
                    <a:lnTo>
                      <a:pt x="5" y="19"/>
                    </a:lnTo>
                    <a:lnTo>
                      <a:pt x="7" y="20"/>
                    </a:lnTo>
                    <a:lnTo>
                      <a:pt x="11" y="21"/>
                    </a:lnTo>
                    <a:lnTo>
                      <a:pt x="13"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7" name="Freeform 291"/>
              <p:cNvSpPr>
                <a:spLocks/>
              </p:cNvSpPr>
              <p:nvPr/>
            </p:nvSpPr>
            <p:spPr bwMode="auto">
              <a:xfrm>
                <a:off x="5106988" y="2200275"/>
                <a:ext cx="33338" cy="33338"/>
              </a:xfrm>
              <a:custGeom>
                <a:avLst/>
                <a:gdLst>
                  <a:gd name="T0" fmla="*/ 18 w 21"/>
                  <a:gd name="T1" fmla="*/ 18 h 21"/>
                  <a:gd name="T2" fmla="*/ 19 w 21"/>
                  <a:gd name="T3" fmla="*/ 15 h 21"/>
                  <a:gd name="T4" fmla="*/ 20 w 21"/>
                  <a:gd name="T5" fmla="*/ 12 h 21"/>
                  <a:gd name="T6" fmla="*/ 21 w 21"/>
                  <a:gd name="T7" fmla="*/ 10 h 21"/>
                  <a:gd name="T8" fmla="*/ 20 w 21"/>
                  <a:gd name="T9" fmla="*/ 7 h 21"/>
                  <a:gd name="T10" fmla="*/ 19 w 21"/>
                  <a:gd name="T11" fmla="*/ 5 h 21"/>
                  <a:gd name="T12" fmla="*/ 18 w 21"/>
                  <a:gd name="T13" fmla="*/ 3 h 21"/>
                  <a:gd name="T14" fmla="*/ 15 w 21"/>
                  <a:gd name="T15" fmla="*/ 1 h 21"/>
                  <a:gd name="T16" fmla="*/ 12 w 21"/>
                  <a:gd name="T17" fmla="*/ 0 h 21"/>
                  <a:gd name="T18" fmla="*/ 10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8 h 21"/>
                  <a:gd name="T38" fmla="*/ 5 w 21"/>
                  <a:gd name="T39" fmla="*/ 19 h 21"/>
                  <a:gd name="T40" fmla="*/ 7 w 21"/>
                  <a:gd name="T41" fmla="*/ 20 h 21"/>
                  <a:gd name="T42" fmla="*/ 10 w 21"/>
                  <a:gd name="T43" fmla="*/ 21 h 21"/>
                  <a:gd name="T44" fmla="*/ 12 w 21"/>
                  <a:gd name="T45" fmla="*/ 20 h 21"/>
                  <a:gd name="T46" fmla="*/ 15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5"/>
                    </a:lnTo>
                    <a:lnTo>
                      <a:pt x="20" y="12"/>
                    </a:lnTo>
                    <a:lnTo>
                      <a:pt x="21" y="10"/>
                    </a:lnTo>
                    <a:lnTo>
                      <a:pt x="20" y="7"/>
                    </a:lnTo>
                    <a:lnTo>
                      <a:pt x="19" y="5"/>
                    </a:lnTo>
                    <a:lnTo>
                      <a:pt x="18" y="3"/>
                    </a:lnTo>
                    <a:lnTo>
                      <a:pt x="15" y="1"/>
                    </a:lnTo>
                    <a:lnTo>
                      <a:pt x="12" y="0"/>
                    </a:lnTo>
                    <a:lnTo>
                      <a:pt x="10" y="0"/>
                    </a:lnTo>
                    <a:lnTo>
                      <a:pt x="7" y="0"/>
                    </a:lnTo>
                    <a:lnTo>
                      <a:pt x="5" y="1"/>
                    </a:lnTo>
                    <a:lnTo>
                      <a:pt x="3" y="3"/>
                    </a:lnTo>
                    <a:lnTo>
                      <a:pt x="1" y="5"/>
                    </a:lnTo>
                    <a:lnTo>
                      <a:pt x="0" y="7"/>
                    </a:lnTo>
                    <a:lnTo>
                      <a:pt x="0" y="10"/>
                    </a:lnTo>
                    <a:lnTo>
                      <a:pt x="0" y="12"/>
                    </a:lnTo>
                    <a:lnTo>
                      <a:pt x="1" y="15"/>
                    </a:lnTo>
                    <a:lnTo>
                      <a:pt x="3" y="18"/>
                    </a:lnTo>
                    <a:lnTo>
                      <a:pt x="5" y="19"/>
                    </a:lnTo>
                    <a:lnTo>
                      <a:pt x="7" y="20"/>
                    </a:lnTo>
                    <a:lnTo>
                      <a:pt x="10" y="21"/>
                    </a:lnTo>
                    <a:lnTo>
                      <a:pt x="12" y="20"/>
                    </a:lnTo>
                    <a:lnTo>
                      <a:pt x="15"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8" name="Freeform 292"/>
              <p:cNvSpPr>
                <a:spLocks/>
              </p:cNvSpPr>
              <p:nvPr/>
            </p:nvSpPr>
            <p:spPr bwMode="auto">
              <a:xfrm>
                <a:off x="5241925" y="2217738"/>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6 h 20"/>
                  <a:gd name="T12" fmla="*/ 18 w 21"/>
                  <a:gd name="T13" fmla="*/ 2 h 20"/>
                  <a:gd name="T14" fmla="*/ 16 w 21"/>
                  <a:gd name="T15" fmla="*/ 1 h 20"/>
                  <a:gd name="T16" fmla="*/ 13 w 21"/>
                  <a:gd name="T17" fmla="*/ 0 h 20"/>
                  <a:gd name="T18" fmla="*/ 10 w 21"/>
                  <a:gd name="T19" fmla="*/ 0 h 20"/>
                  <a:gd name="T20" fmla="*/ 8 w 21"/>
                  <a:gd name="T21" fmla="*/ 0 h 20"/>
                  <a:gd name="T22" fmla="*/ 5 w 21"/>
                  <a:gd name="T23" fmla="*/ 1 h 20"/>
                  <a:gd name="T24" fmla="*/ 3 w 21"/>
                  <a:gd name="T25" fmla="*/ 2 h 20"/>
                  <a:gd name="T26" fmla="*/ 1 w 21"/>
                  <a:gd name="T27" fmla="*/ 6 h 20"/>
                  <a:gd name="T28" fmla="*/ 1 w 21"/>
                  <a:gd name="T29" fmla="*/ 8 h 20"/>
                  <a:gd name="T30" fmla="*/ 0 w 21"/>
                  <a:gd name="T31" fmla="*/ 10 h 20"/>
                  <a:gd name="T32" fmla="*/ 1 w 21"/>
                  <a:gd name="T33" fmla="*/ 13 h 20"/>
                  <a:gd name="T34" fmla="*/ 1 w 21"/>
                  <a:gd name="T35" fmla="*/ 15 h 20"/>
                  <a:gd name="T36" fmla="*/ 3 w 21"/>
                  <a:gd name="T37" fmla="*/ 17 h 20"/>
                  <a:gd name="T38" fmla="*/ 5 w 21"/>
                  <a:gd name="T39" fmla="*/ 19 h 20"/>
                  <a:gd name="T40" fmla="*/ 8 w 21"/>
                  <a:gd name="T41" fmla="*/ 20 h 20"/>
                  <a:gd name="T42" fmla="*/ 10 w 21"/>
                  <a:gd name="T43" fmla="*/ 20 h 20"/>
                  <a:gd name="T44" fmla="*/ 13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6"/>
                    </a:lnTo>
                    <a:lnTo>
                      <a:pt x="18" y="2"/>
                    </a:lnTo>
                    <a:lnTo>
                      <a:pt x="16" y="1"/>
                    </a:lnTo>
                    <a:lnTo>
                      <a:pt x="13" y="0"/>
                    </a:lnTo>
                    <a:lnTo>
                      <a:pt x="10" y="0"/>
                    </a:lnTo>
                    <a:lnTo>
                      <a:pt x="8" y="0"/>
                    </a:lnTo>
                    <a:lnTo>
                      <a:pt x="5" y="1"/>
                    </a:lnTo>
                    <a:lnTo>
                      <a:pt x="3" y="2"/>
                    </a:lnTo>
                    <a:lnTo>
                      <a:pt x="1" y="6"/>
                    </a:lnTo>
                    <a:lnTo>
                      <a:pt x="1" y="8"/>
                    </a:lnTo>
                    <a:lnTo>
                      <a:pt x="0" y="10"/>
                    </a:lnTo>
                    <a:lnTo>
                      <a:pt x="1" y="13"/>
                    </a:lnTo>
                    <a:lnTo>
                      <a:pt x="1" y="15"/>
                    </a:lnTo>
                    <a:lnTo>
                      <a:pt x="3" y="17"/>
                    </a:lnTo>
                    <a:lnTo>
                      <a:pt x="5" y="19"/>
                    </a:lnTo>
                    <a:lnTo>
                      <a:pt x="8" y="20"/>
                    </a:lnTo>
                    <a:lnTo>
                      <a:pt x="10" y="20"/>
                    </a:lnTo>
                    <a:lnTo>
                      <a:pt x="13"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9" name="Freeform 293"/>
              <p:cNvSpPr>
                <a:spLocks/>
              </p:cNvSpPr>
              <p:nvPr/>
            </p:nvSpPr>
            <p:spPr bwMode="auto">
              <a:xfrm>
                <a:off x="5580063" y="2155825"/>
                <a:ext cx="31750" cy="31750"/>
              </a:xfrm>
              <a:custGeom>
                <a:avLst/>
                <a:gdLst>
                  <a:gd name="T0" fmla="*/ 17 w 20"/>
                  <a:gd name="T1" fmla="*/ 18 h 20"/>
                  <a:gd name="T2" fmla="*/ 19 w 20"/>
                  <a:gd name="T3" fmla="*/ 14 h 20"/>
                  <a:gd name="T4" fmla="*/ 20 w 20"/>
                  <a:gd name="T5" fmla="*/ 12 h 20"/>
                  <a:gd name="T6" fmla="*/ 20 w 20"/>
                  <a:gd name="T7" fmla="*/ 10 h 20"/>
                  <a:gd name="T8" fmla="*/ 20 w 20"/>
                  <a:gd name="T9" fmla="*/ 7 h 20"/>
                  <a:gd name="T10" fmla="*/ 19 w 20"/>
                  <a:gd name="T11" fmla="*/ 5 h 20"/>
                  <a:gd name="T12" fmla="*/ 17 w 20"/>
                  <a:gd name="T13" fmla="*/ 3 h 20"/>
                  <a:gd name="T14" fmla="*/ 15 w 20"/>
                  <a:gd name="T15" fmla="*/ 1 h 20"/>
                  <a:gd name="T16" fmla="*/ 13 w 20"/>
                  <a:gd name="T17" fmla="*/ 0 h 20"/>
                  <a:gd name="T18" fmla="*/ 10 w 20"/>
                  <a:gd name="T19" fmla="*/ 0 h 20"/>
                  <a:gd name="T20" fmla="*/ 8 w 20"/>
                  <a:gd name="T21" fmla="*/ 0 h 20"/>
                  <a:gd name="T22" fmla="*/ 5 w 20"/>
                  <a:gd name="T23" fmla="*/ 1 h 20"/>
                  <a:gd name="T24" fmla="*/ 3 w 20"/>
                  <a:gd name="T25" fmla="*/ 3 h 20"/>
                  <a:gd name="T26" fmla="*/ 2 w 20"/>
                  <a:gd name="T27" fmla="*/ 5 h 20"/>
                  <a:gd name="T28" fmla="*/ 1 w 20"/>
                  <a:gd name="T29" fmla="*/ 7 h 20"/>
                  <a:gd name="T30" fmla="*/ 0 w 20"/>
                  <a:gd name="T31" fmla="*/ 10 h 20"/>
                  <a:gd name="T32" fmla="*/ 1 w 20"/>
                  <a:gd name="T33" fmla="*/ 12 h 20"/>
                  <a:gd name="T34" fmla="*/ 2 w 20"/>
                  <a:gd name="T35" fmla="*/ 14 h 20"/>
                  <a:gd name="T36" fmla="*/ 3 w 20"/>
                  <a:gd name="T37" fmla="*/ 18 h 20"/>
                  <a:gd name="T38" fmla="*/ 5 w 20"/>
                  <a:gd name="T39" fmla="*/ 19 h 20"/>
                  <a:gd name="T40" fmla="*/ 8 w 20"/>
                  <a:gd name="T41" fmla="*/ 20 h 20"/>
                  <a:gd name="T42" fmla="*/ 10 w 20"/>
                  <a:gd name="T43" fmla="*/ 20 h 20"/>
                  <a:gd name="T44" fmla="*/ 13 w 20"/>
                  <a:gd name="T45" fmla="*/ 20 h 20"/>
                  <a:gd name="T46" fmla="*/ 15 w 20"/>
                  <a:gd name="T47" fmla="*/ 19 h 20"/>
                  <a:gd name="T48" fmla="*/ 17 w 20"/>
                  <a:gd name="T49" fmla="*/ 18 h 20"/>
                  <a:gd name="T50" fmla="*/ 17 w 20"/>
                  <a:gd name="T5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8"/>
                    </a:moveTo>
                    <a:lnTo>
                      <a:pt x="19" y="14"/>
                    </a:lnTo>
                    <a:lnTo>
                      <a:pt x="20" y="12"/>
                    </a:lnTo>
                    <a:lnTo>
                      <a:pt x="20" y="10"/>
                    </a:lnTo>
                    <a:lnTo>
                      <a:pt x="20" y="7"/>
                    </a:lnTo>
                    <a:lnTo>
                      <a:pt x="19" y="5"/>
                    </a:lnTo>
                    <a:lnTo>
                      <a:pt x="17" y="3"/>
                    </a:lnTo>
                    <a:lnTo>
                      <a:pt x="15" y="1"/>
                    </a:lnTo>
                    <a:lnTo>
                      <a:pt x="13" y="0"/>
                    </a:lnTo>
                    <a:lnTo>
                      <a:pt x="10" y="0"/>
                    </a:lnTo>
                    <a:lnTo>
                      <a:pt x="8" y="0"/>
                    </a:lnTo>
                    <a:lnTo>
                      <a:pt x="5" y="1"/>
                    </a:lnTo>
                    <a:lnTo>
                      <a:pt x="3" y="3"/>
                    </a:lnTo>
                    <a:lnTo>
                      <a:pt x="2" y="5"/>
                    </a:lnTo>
                    <a:lnTo>
                      <a:pt x="1" y="7"/>
                    </a:lnTo>
                    <a:lnTo>
                      <a:pt x="0" y="10"/>
                    </a:lnTo>
                    <a:lnTo>
                      <a:pt x="1" y="12"/>
                    </a:lnTo>
                    <a:lnTo>
                      <a:pt x="2" y="14"/>
                    </a:lnTo>
                    <a:lnTo>
                      <a:pt x="3" y="18"/>
                    </a:lnTo>
                    <a:lnTo>
                      <a:pt x="5" y="19"/>
                    </a:lnTo>
                    <a:lnTo>
                      <a:pt x="8" y="20"/>
                    </a:lnTo>
                    <a:lnTo>
                      <a:pt x="10" y="20"/>
                    </a:lnTo>
                    <a:lnTo>
                      <a:pt x="13"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0" name="Freeform 294"/>
              <p:cNvSpPr>
                <a:spLocks/>
              </p:cNvSpPr>
              <p:nvPr/>
            </p:nvSpPr>
            <p:spPr bwMode="auto">
              <a:xfrm>
                <a:off x="5294313" y="2292350"/>
                <a:ext cx="33338" cy="31750"/>
              </a:xfrm>
              <a:custGeom>
                <a:avLst/>
                <a:gdLst>
                  <a:gd name="T0" fmla="*/ 18 w 21"/>
                  <a:gd name="T1" fmla="*/ 18 h 20"/>
                  <a:gd name="T2" fmla="*/ 20 w 21"/>
                  <a:gd name="T3" fmla="*/ 15 h 20"/>
                  <a:gd name="T4" fmla="*/ 21 w 21"/>
                  <a:gd name="T5" fmla="*/ 13 h 20"/>
                  <a:gd name="T6" fmla="*/ 21 w 21"/>
                  <a:gd name="T7" fmla="*/ 10 h 20"/>
                  <a:gd name="T8" fmla="*/ 21 w 21"/>
                  <a:gd name="T9" fmla="*/ 7 h 20"/>
                  <a:gd name="T10" fmla="*/ 20 w 21"/>
                  <a:gd name="T11" fmla="*/ 5 h 20"/>
                  <a:gd name="T12" fmla="*/ 18 w 21"/>
                  <a:gd name="T13" fmla="*/ 3 h 20"/>
                  <a:gd name="T14" fmla="*/ 16 w 21"/>
                  <a:gd name="T15" fmla="*/ 1 h 20"/>
                  <a:gd name="T16" fmla="*/ 14 w 21"/>
                  <a:gd name="T17" fmla="*/ 0 h 20"/>
                  <a:gd name="T18" fmla="*/ 11 w 21"/>
                  <a:gd name="T19" fmla="*/ 0 h 20"/>
                  <a:gd name="T20" fmla="*/ 8 w 21"/>
                  <a:gd name="T21" fmla="*/ 0 h 20"/>
                  <a:gd name="T22" fmla="*/ 5 w 21"/>
                  <a:gd name="T23" fmla="*/ 1 h 20"/>
                  <a:gd name="T24" fmla="*/ 3 w 21"/>
                  <a:gd name="T25" fmla="*/ 3 h 20"/>
                  <a:gd name="T26" fmla="*/ 2 w 21"/>
                  <a:gd name="T27" fmla="*/ 5 h 20"/>
                  <a:gd name="T28" fmla="*/ 1 w 21"/>
                  <a:gd name="T29" fmla="*/ 7 h 20"/>
                  <a:gd name="T30" fmla="*/ 0 w 21"/>
                  <a:gd name="T31" fmla="*/ 10 h 20"/>
                  <a:gd name="T32" fmla="*/ 1 w 21"/>
                  <a:gd name="T33" fmla="*/ 13 h 20"/>
                  <a:gd name="T34" fmla="*/ 2 w 21"/>
                  <a:gd name="T35" fmla="*/ 15 h 20"/>
                  <a:gd name="T36" fmla="*/ 3 w 21"/>
                  <a:gd name="T37" fmla="*/ 18 h 20"/>
                  <a:gd name="T38" fmla="*/ 5 w 21"/>
                  <a:gd name="T39" fmla="*/ 19 h 20"/>
                  <a:gd name="T40" fmla="*/ 8 w 21"/>
                  <a:gd name="T41" fmla="*/ 20 h 20"/>
                  <a:gd name="T42" fmla="*/ 11 w 21"/>
                  <a:gd name="T43" fmla="*/ 20 h 20"/>
                  <a:gd name="T44" fmla="*/ 14 w 21"/>
                  <a:gd name="T45" fmla="*/ 20 h 20"/>
                  <a:gd name="T46" fmla="*/ 16 w 21"/>
                  <a:gd name="T47" fmla="*/ 19 h 20"/>
                  <a:gd name="T48" fmla="*/ 18 w 21"/>
                  <a:gd name="T49" fmla="*/ 18 h 20"/>
                  <a:gd name="T50" fmla="*/ 18 w 21"/>
                  <a:gd name="T5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8"/>
                    </a:moveTo>
                    <a:lnTo>
                      <a:pt x="20" y="15"/>
                    </a:lnTo>
                    <a:lnTo>
                      <a:pt x="21" y="13"/>
                    </a:lnTo>
                    <a:lnTo>
                      <a:pt x="21" y="10"/>
                    </a:lnTo>
                    <a:lnTo>
                      <a:pt x="21" y="7"/>
                    </a:lnTo>
                    <a:lnTo>
                      <a:pt x="20" y="5"/>
                    </a:lnTo>
                    <a:lnTo>
                      <a:pt x="18" y="3"/>
                    </a:lnTo>
                    <a:lnTo>
                      <a:pt x="16" y="1"/>
                    </a:lnTo>
                    <a:lnTo>
                      <a:pt x="14" y="0"/>
                    </a:lnTo>
                    <a:lnTo>
                      <a:pt x="11" y="0"/>
                    </a:lnTo>
                    <a:lnTo>
                      <a:pt x="8" y="0"/>
                    </a:lnTo>
                    <a:lnTo>
                      <a:pt x="5" y="1"/>
                    </a:lnTo>
                    <a:lnTo>
                      <a:pt x="3" y="3"/>
                    </a:lnTo>
                    <a:lnTo>
                      <a:pt x="2" y="5"/>
                    </a:lnTo>
                    <a:lnTo>
                      <a:pt x="1" y="7"/>
                    </a:lnTo>
                    <a:lnTo>
                      <a:pt x="0" y="10"/>
                    </a:lnTo>
                    <a:lnTo>
                      <a:pt x="1" y="13"/>
                    </a:lnTo>
                    <a:lnTo>
                      <a:pt x="2" y="15"/>
                    </a:lnTo>
                    <a:lnTo>
                      <a:pt x="3" y="18"/>
                    </a:lnTo>
                    <a:lnTo>
                      <a:pt x="5" y="19"/>
                    </a:lnTo>
                    <a:lnTo>
                      <a:pt x="8" y="20"/>
                    </a:lnTo>
                    <a:lnTo>
                      <a:pt x="11" y="20"/>
                    </a:lnTo>
                    <a:lnTo>
                      <a:pt x="14"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1" name="Freeform 295"/>
              <p:cNvSpPr>
                <a:spLocks/>
              </p:cNvSpPr>
              <p:nvPr/>
            </p:nvSpPr>
            <p:spPr bwMode="auto">
              <a:xfrm>
                <a:off x="5295900" y="2373313"/>
                <a:ext cx="33338" cy="33338"/>
              </a:xfrm>
              <a:custGeom>
                <a:avLst/>
                <a:gdLst>
                  <a:gd name="T0" fmla="*/ 18 w 21"/>
                  <a:gd name="T1" fmla="*/ 18 h 21"/>
                  <a:gd name="T2" fmla="*/ 20 w 21"/>
                  <a:gd name="T3" fmla="*/ 16 h 21"/>
                  <a:gd name="T4" fmla="*/ 20 w 21"/>
                  <a:gd name="T5" fmla="*/ 13 h 21"/>
                  <a:gd name="T6" fmla="*/ 21 w 21"/>
                  <a:gd name="T7" fmla="*/ 10 h 21"/>
                  <a:gd name="T8" fmla="*/ 20 w 21"/>
                  <a:gd name="T9" fmla="*/ 7 h 21"/>
                  <a:gd name="T10" fmla="*/ 20 w 21"/>
                  <a:gd name="T11" fmla="*/ 5 h 21"/>
                  <a:gd name="T12" fmla="*/ 18 w 21"/>
                  <a:gd name="T13" fmla="*/ 3 h 21"/>
                  <a:gd name="T14" fmla="*/ 16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3 h 21"/>
                  <a:gd name="T34" fmla="*/ 1 w 21"/>
                  <a:gd name="T35" fmla="*/ 16 h 21"/>
                  <a:gd name="T36" fmla="*/ 3 w 21"/>
                  <a:gd name="T37" fmla="*/ 18 h 21"/>
                  <a:gd name="T38" fmla="*/ 5 w 21"/>
                  <a:gd name="T39" fmla="*/ 20 h 21"/>
                  <a:gd name="T40" fmla="*/ 7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0" y="13"/>
                    </a:lnTo>
                    <a:lnTo>
                      <a:pt x="21" y="10"/>
                    </a:lnTo>
                    <a:lnTo>
                      <a:pt x="20" y="7"/>
                    </a:lnTo>
                    <a:lnTo>
                      <a:pt x="20" y="5"/>
                    </a:lnTo>
                    <a:lnTo>
                      <a:pt x="18" y="3"/>
                    </a:lnTo>
                    <a:lnTo>
                      <a:pt x="16" y="1"/>
                    </a:lnTo>
                    <a:lnTo>
                      <a:pt x="13" y="0"/>
                    </a:lnTo>
                    <a:lnTo>
                      <a:pt x="11" y="0"/>
                    </a:lnTo>
                    <a:lnTo>
                      <a:pt x="7" y="0"/>
                    </a:lnTo>
                    <a:lnTo>
                      <a:pt x="5" y="1"/>
                    </a:lnTo>
                    <a:lnTo>
                      <a:pt x="3" y="3"/>
                    </a:lnTo>
                    <a:lnTo>
                      <a:pt x="1" y="5"/>
                    </a:lnTo>
                    <a:lnTo>
                      <a:pt x="0" y="7"/>
                    </a:lnTo>
                    <a:lnTo>
                      <a:pt x="0" y="10"/>
                    </a:lnTo>
                    <a:lnTo>
                      <a:pt x="0" y="13"/>
                    </a:lnTo>
                    <a:lnTo>
                      <a:pt x="1" y="16"/>
                    </a:lnTo>
                    <a:lnTo>
                      <a:pt x="3" y="18"/>
                    </a:lnTo>
                    <a:lnTo>
                      <a:pt x="5" y="20"/>
                    </a:lnTo>
                    <a:lnTo>
                      <a:pt x="7"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 name="Freeform 296"/>
              <p:cNvSpPr>
                <a:spLocks/>
              </p:cNvSpPr>
              <p:nvPr/>
            </p:nvSpPr>
            <p:spPr bwMode="auto">
              <a:xfrm>
                <a:off x="5632450" y="2405063"/>
                <a:ext cx="33338" cy="30163"/>
              </a:xfrm>
              <a:custGeom>
                <a:avLst/>
                <a:gdLst>
                  <a:gd name="T0" fmla="*/ 18 w 21"/>
                  <a:gd name="T1" fmla="*/ 16 h 19"/>
                  <a:gd name="T2" fmla="*/ 19 w 21"/>
                  <a:gd name="T3" fmla="*/ 14 h 19"/>
                  <a:gd name="T4" fmla="*/ 20 w 21"/>
                  <a:gd name="T5" fmla="*/ 12 h 19"/>
                  <a:gd name="T6" fmla="*/ 21 w 21"/>
                  <a:gd name="T7" fmla="*/ 9 h 19"/>
                  <a:gd name="T8" fmla="*/ 20 w 21"/>
                  <a:gd name="T9" fmla="*/ 7 h 19"/>
                  <a:gd name="T10" fmla="*/ 19 w 21"/>
                  <a:gd name="T11" fmla="*/ 5 h 19"/>
                  <a:gd name="T12" fmla="*/ 18 w 21"/>
                  <a:gd name="T13" fmla="*/ 2 h 19"/>
                  <a:gd name="T14" fmla="*/ 15 w 21"/>
                  <a:gd name="T15" fmla="*/ 1 h 19"/>
                  <a:gd name="T16" fmla="*/ 12 w 21"/>
                  <a:gd name="T17" fmla="*/ 0 h 19"/>
                  <a:gd name="T18" fmla="*/ 10 w 21"/>
                  <a:gd name="T19" fmla="*/ 0 h 19"/>
                  <a:gd name="T20" fmla="*/ 7 w 21"/>
                  <a:gd name="T21" fmla="*/ 0 h 19"/>
                  <a:gd name="T22" fmla="*/ 5 w 21"/>
                  <a:gd name="T23" fmla="*/ 1 h 19"/>
                  <a:gd name="T24" fmla="*/ 3 w 21"/>
                  <a:gd name="T25" fmla="*/ 2 h 19"/>
                  <a:gd name="T26" fmla="*/ 1 w 21"/>
                  <a:gd name="T27" fmla="*/ 5 h 19"/>
                  <a:gd name="T28" fmla="*/ 0 w 21"/>
                  <a:gd name="T29" fmla="*/ 7 h 19"/>
                  <a:gd name="T30" fmla="*/ 0 w 21"/>
                  <a:gd name="T31" fmla="*/ 9 h 19"/>
                  <a:gd name="T32" fmla="*/ 0 w 21"/>
                  <a:gd name="T33" fmla="*/ 12 h 19"/>
                  <a:gd name="T34" fmla="*/ 1 w 21"/>
                  <a:gd name="T35" fmla="*/ 14 h 19"/>
                  <a:gd name="T36" fmla="*/ 3 w 21"/>
                  <a:gd name="T37" fmla="*/ 16 h 19"/>
                  <a:gd name="T38" fmla="*/ 5 w 21"/>
                  <a:gd name="T39" fmla="*/ 18 h 19"/>
                  <a:gd name="T40" fmla="*/ 7 w 21"/>
                  <a:gd name="T41" fmla="*/ 19 h 19"/>
                  <a:gd name="T42" fmla="*/ 10 w 21"/>
                  <a:gd name="T43" fmla="*/ 19 h 19"/>
                  <a:gd name="T44" fmla="*/ 12 w 21"/>
                  <a:gd name="T45" fmla="*/ 19 h 19"/>
                  <a:gd name="T46" fmla="*/ 15 w 21"/>
                  <a:gd name="T47" fmla="*/ 18 h 19"/>
                  <a:gd name="T48" fmla="*/ 18 w 21"/>
                  <a:gd name="T49" fmla="*/ 16 h 19"/>
                  <a:gd name="T50" fmla="*/ 18 w 21"/>
                  <a:gd name="T5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8" y="16"/>
                    </a:moveTo>
                    <a:lnTo>
                      <a:pt x="19" y="14"/>
                    </a:lnTo>
                    <a:lnTo>
                      <a:pt x="20" y="12"/>
                    </a:lnTo>
                    <a:lnTo>
                      <a:pt x="21" y="9"/>
                    </a:lnTo>
                    <a:lnTo>
                      <a:pt x="20" y="7"/>
                    </a:lnTo>
                    <a:lnTo>
                      <a:pt x="19" y="5"/>
                    </a:lnTo>
                    <a:lnTo>
                      <a:pt x="18" y="2"/>
                    </a:lnTo>
                    <a:lnTo>
                      <a:pt x="15" y="1"/>
                    </a:lnTo>
                    <a:lnTo>
                      <a:pt x="12" y="0"/>
                    </a:lnTo>
                    <a:lnTo>
                      <a:pt x="10" y="0"/>
                    </a:lnTo>
                    <a:lnTo>
                      <a:pt x="7" y="0"/>
                    </a:lnTo>
                    <a:lnTo>
                      <a:pt x="5" y="1"/>
                    </a:lnTo>
                    <a:lnTo>
                      <a:pt x="3" y="2"/>
                    </a:lnTo>
                    <a:lnTo>
                      <a:pt x="1" y="5"/>
                    </a:lnTo>
                    <a:lnTo>
                      <a:pt x="0" y="7"/>
                    </a:lnTo>
                    <a:lnTo>
                      <a:pt x="0" y="9"/>
                    </a:lnTo>
                    <a:lnTo>
                      <a:pt x="0" y="12"/>
                    </a:lnTo>
                    <a:lnTo>
                      <a:pt x="1" y="14"/>
                    </a:lnTo>
                    <a:lnTo>
                      <a:pt x="3" y="16"/>
                    </a:lnTo>
                    <a:lnTo>
                      <a:pt x="5" y="18"/>
                    </a:lnTo>
                    <a:lnTo>
                      <a:pt x="7" y="19"/>
                    </a:lnTo>
                    <a:lnTo>
                      <a:pt x="10" y="19"/>
                    </a:lnTo>
                    <a:lnTo>
                      <a:pt x="12" y="19"/>
                    </a:lnTo>
                    <a:lnTo>
                      <a:pt x="15" y="18"/>
                    </a:lnTo>
                    <a:lnTo>
                      <a:pt x="18" y="16"/>
                    </a:lnTo>
                    <a:lnTo>
                      <a:pt x="18" y="16"/>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3" name="Freeform 297"/>
              <p:cNvSpPr>
                <a:spLocks/>
              </p:cNvSpPr>
              <p:nvPr/>
            </p:nvSpPr>
            <p:spPr bwMode="auto">
              <a:xfrm>
                <a:off x="4702175" y="2343150"/>
                <a:ext cx="31750" cy="33338"/>
              </a:xfrm>
              <a:custGeom>
                <a:avLst/>
                <a:gdLst>
                  <a:gd name="T0" fmla="*/ 17 w 20"/>
                  <a:gd name="T1" fmla="*/ 18 h 21"/>
                  <a:gd name="T2" fmla="*/ 19 w 20"/>
                  <a:gd name="T3" fmla="*/ 16 h 21"/>
                  <a:gd name="T4" fmla="*/ 20 w 20"/>
                  <a:gd name="T5" fmla="*/ 14 h 21"/>
                  <a:gd name="T6" fmla="*/ 20 w 20"/>
                  <a:gd name="T7" fmla="*/ 11 h 21"/>
                  <a:gd name="T8" fmla="*/ 20 w 20"/>
                  <a:gd name="T9" fmla="*/ 9 h 21"/>
                  <a:gd name="T10" fmla="*/ 19 w 20"/>
                  <a:gd name="T11" fmla="*/ 5 h 21"/>
                  <a:gd name="T12" fmla="*/ 17 w 20"/>
                  <a:gd name="T13" fmla="*/ 3 h 21"/>
                  <a:gd name="T14" fmla="*/ 15 w 20"/>
                  <a:gd name="T15" fmla="*/ 1 h 21"/>
                  <a:gd name="T16" fmla="*/ 13 w 20"/>
                  <a:gd name="T17" fmla="*/ 1 h 21"/>
                  <a:gd name="T18" fmla="*/ 10 w 20"/>
                  <a:gd name="T19" fmla="*/ 0 h 21"/>
                  <a:gd name="T20" fmla="*/ 8 w 20"/>
                  <a:gd name="T21" fmla="*/ 1 h 21"/>
                  <a:gd name="T22" fmla="*/ 5 w 20"/>
                  <a:gd name="T23" fmla="*/ 1 h 21"/>
                  <a:gd name="T24" fmla="*/ 3 w 20"/>
                  <a:gd name="T25" fmla="*/ 3 h 21"/>
                  <a:gd name="T26" fmla="*/ 2 w 20"/>
                  <a:gd name="T27" fmla="*/ 5 h 21"/>
                  <a:gd name="T28" fmla="*/ 1 w 20"/>
                  <a:gd name="T29" fmla="*/ 9 h 21"/>
                  <a:gd name="T30" fmla="*/ 0 w 20"/>
                  <a:gd name="T31" fmla="*/ 11 h 21"/>
                  <a:gd name="T32" fmla="*/ 1 w 20"/>
                  <a:gd name="T33" fmla="*/ 14 h 21"/>
                  <a:gd name="T34" fmla="*/ 2 w 20"/>
                  <a:gd name="T35" fmla="*/ 16 h 21"/>
                  <a:gd name="T36" fmla="*/ 3 w 20"/>
                  <a:gd name="T37" fmla="*/ 18 h 21"/>
                  <a:gd name="T38" fmla="*/ 5 w 20"/>
                  <a:gd name="T39" fmla="*/ 20 h 21"/>
                  <a:gd name="T40" fmla="*/ 8 w 20"/>
                  <a:gd name="T41" fmla="*/ 21 h 21"/>
                  <a:gd name="T42" fmla="*/ 10 w 20"/>
                  <a:gd name="T43" fmla="*/ 21 h 21"/>
                  <a:gd name="T44" fmla="*/ 13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4"/>
                    </a:lnTo>
                    <a:lnTo>
                      <a:pt x="20" y="11"/>
                    </a:lnTo>
                    <a:lnTo>
                      <a:pt x="20" y="9"/>
                    </a:lnTo>
                    <a:lnTo>
                      <a:pt x="19" y="5"/>
                    </a:lnTo>
                    <a:lnTo>
                      <a:pt x="17" y="3"/>
                    </a:lnTo>
                    <a:lnTo>
                      <a:pt x="15" y="1"/>
                    </a:lnTo>
                    <a:lnTo>
                      <a:pt x="13" y="1"/>
                    </a:lnTo>
                    <a:lnTo>
                      <a:pt x="10" y="0"/>
                    </a:lnTo>
                    <a:lnTo>
                      <a:pt x="8" y="1"/>
                    </a:lnTo>
                    <a:lnTo>
                      <a:pt x="5" y="1"/>
                    </a:lnTo>
                    <a:lnTo>
                      <a:pt x="3" y="3"/>
                    </a:lnTo>
                    <a:lnTo>
                      <a:pt x="2" y="5"/>
                    </a:lnTo>
                    <a:lnTo>
                      <a:pt x="1" y="9"/>
                    </a:lnTo>
                    <a:lnTo>
                      <a:pt x="0" y="11"/>
                    </a:lnTo>
                    <a:lnTo>
                      <a:pt x="1" y="14"/>
                    </a:lnTo>
                    <a:lnTo>
                      <a:pt x="2" y="16"/>
                    </a:lnTo>
                    <a:lnTo>
                      <a:pt x="3" y="18"/>
                    </a:lnTo>
                    <a:lnTo>
                      <a:pt x="5" y="20"/>
                    </a:lnTo>
                    <a:lnTo>
                      <a:pt x="8" y="21"/>
                    </a:lnTo>
                    <a:lnTo>
                      <a:pt x="10" y="21"/>
                    </a:lnTo>
                    <a:lnTo>
                      <a:pt x="13"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4" name="Freeform 298"/>
              <p:cNvSpPr>
                <a:spLocks/>
              </p:cNvSpPr>
              <p:nvPr/>
            </p:nvSpPr>
            <p:spPr bwMode="auto">
              <a:xfrm>
                <a:off x="4614863" y="2381250"/>
                <a:ext cx="31750" cy="31750"/>
              </a:xfrm>
              <a:custGeom>
                <a:avLst/>
                <a:gdLst>
                  <a:gd name="T0" fmla="*/ 17 w 20"/>
                  <a:gd name="T1" fmla="*/ 17 h 20"/>
                  <a:gd name="T2" fmla="*/ 19 w 20"/>
                  <a:gd name="T3" fmla="*/ 15 h 20"/>
                  <a:gd name="T4" fmla="*/ 20 w 20"/>
                  <a:gd name="T5" fmla="*/ 13 h 20"/>
                  <a:gd name="T6" fmla="*/ 20 w 20"/>
                  <a:gd name="T7" fmla="*/ 9 h 20"/>
                  <a:gd name="T8" fmla="*/ 20 w 20"/>
                  <a:gd name="T9" fmla="*/ 7 h 20"/>
                  <a:gd name="T10" fmla="*/ 19 w 20"/>
                  <a:gd name="T11" fmla="*/ 5 h 20"/>
                  <a:gd name="T12" fmla="*/ 17 w 20"/>
                  <a:gd name="T13" fmla="*/ 2 h 20"/>
                  <a:gd name="T14" fmla="*/ 15 w 20"/>
                  <a:gd name="T15" fmla="*/ 1 h 20"/>
                  <a:gd name="T16" fmla="*/ 13 w 20"/>
                  <a:gd name="T17" fmla="*/ 0 h 20"/>
                  <a:gd name="T18" fmla="*/ 10 w 20"/>
                  <a:gd name="T19" fmla="*/ 0 h 20"/>
                  <a:gd name="T20" fmla="*/ 8 w 20"/>
                  <a:gd name="T21" fmla="*/ 0 h 20"/>
                  <a:gd name="T22" fmla="*/ 5 w 20"/>
                  <a:gd name="T23" fmla="*/ 1 h 20"/>
                  <a:gd name="T24" fmla="*/ 3 w 20"/>
                  <a:gd name="T25" fmla="*/ 2 h 20"/>
                  <a:gd name="T26" fmla="*/ 2 w 20"/>
                  <a:gd name="T27" fmla="*/ 5 h 20"/>
                  <a:gd name="T28" fmla="*/ 1 w 20"/>
                  <a:gd name="T29" fmla="*/ 7 h 20"/>
                  <a:gd name="T30" fmla="*/ 0 w 20"/>
                  <a:gd name="T31" fmla="*/ 9 h 20"/>
                  <a:gd name="T32" fmla="*/ 1 w 20"/>
                  <a:gd name="T33" fmla="*/ 13 h 20"/>
                  <a:gd name="T34" fmla="*/ 2 w 20"/>
                  <a:gd name="T35" fmla="*/ 15 h 20"/>
                  <a:gd name="T36" fmla="*/ 3 w 20"/>
                  <a:gd name="T37" fmla="*/ 17 h 20"/>
                  <a:gd name="T38" fmla="*/ 5 w 20"/>
                  <a:gd name="T39" fmla="*/ 19 h 20"/>
                  <a:gd name="T40" fmla="*/ 8 w 20"/>
                  <a:gd name="T41" fmla="*/ 20 h 20"/>
                  <a:gd name="T42" fmla="*/ 10 w 20"/>
                  <a:gd name="T43" fmla="*/ 20 h 20"/>
                  <a:gd name="T44" fmla="*/ 13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9" y="15"/>
                    </a:lnTo>
                    <a:lnTo>
                      <a:pt x="20" y="13"/>
                    </a:lnTo>
                    <a:lnTo>
                      <a:pt x="20" y="9"/>
                    </a:lnTo>
                    <a:lnTo>
                      <a:pt x="20" y="7"/>
                    </a:lnTo>
                    <a:lnTo>
                      <a:pt x="19" y="5"/>
                    </a:lnTo>
                    <a:lnTo>
                      <a:pt x="17" y="2"/>
                    </a:lnTo>
                    <a:lnTo>
                      <a:pt x="15" y="1"/>
                    </a:lnTo>
                    <a:lnTo>
                      <a:pt x="13" y="0"/>
                    </a:lnTo>
                    <a:lnTo>
                      <a:pt x="10" y="0"/>
                    </a:lnTo>
                    <a:lnTo>
                      <a:pt x="8" y="0"/>
                    </a:lnTo>
                    <a:lnTo>
                      <a:pt x="5" y="1"/>
                    </a:lnTo>
                    <a:lnTo>
                      <a:pt x="3" y="2"/>
                    </a:lnTo>
                    <a:lnTo>
                      <a:pt x="2" y="5"/>
                    </a:lnTo>
                    <a:lnTo>
                      <a:pt x="1" y="7"/>
                    </a:lnTo>
                    <a:lnTo>
                      <a:pt x="0" y="9"/>
                    </a:lnTo>
                    <a:lnTo>
                      <a:pt x="1" y="13"/>
                    </a:lnTo>
                    <a:lnTo>
                      <a:pt x="2" y="15"/>
                    </a:lnTo>
                    <a:lnTo>
                      <a:pt x="3" y="17"/>
                    </a:lnTo>
                    <a:lnTo>
                      <a:pt x="5" y="19"/>
                    </a:lnTo>
                    <a:lnTo>
                      <a:pt x="8" y="20"/>
                    </a:lnTo>
                    <a:lnTo>
                      <a:pt x="10" y="20"/>
                    </a:lnTo>
                    <a:lnTo>
                      <a:pt x="13"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5" name="Freeform 299"/>
              <p:cNvSpPr>
                <a:spLocks/>
              </p:cNvSpPr>
              <p:nvPr/>
            </p:nvSpPr>
            <p:spPr bwMode="auto">
              <a:xfrm>
                <a:off x="4665663" y="2405063"/>
                <a:ext cx="33338" cy="31750"/>
              </a:xfrm>
              <a:custGeom>
                <a:avLst/>
                <a:gdLst>
                  <a:gd name="T0" fmla="*/ 17 w 21"/>
                  <a:gd name="T1" fmla="*/ 17 h 20"/>
                  <a:gd name="T2" fmla="*/ 19 w 21"/>
                  <a:gd name="T3" fmla="*/ 15 h 20"/>
                  <a:gd name="T4" fmla="*/ 20 w 21"/>
                  <a:gd name="T5" fmla="*/ 12 h 20"/>
                  <a:gd name="T6" fmla="*/ 21 w 21"/>
                  <a:gd name="T7" fmla="*/ 10 h 20"/>
                  <a:gd name="T8" fmla="*/ 20 w 21"/>
                  <a:gd name="T9" fmla="*/ 7 h 20"/>
                  <a:gd name="T10" fmla="*/ 19 w 21"/>
                  <a:gd name="T11" fmla="*/ 5 h 20"/>
                  <a:gd name="T12" fmla="*/ 17 w 21"/>
                  <a:gd name="T13" fmla="*/ 3 h 20"/>
                  <a:gd name="T14" fmla="*/ 15 w 21"/>
                  <a:gd name="T15" fmla="*/ 1 h 20"/>
                  <a:gd name="T16" fmla="*/ 12 w 21"/>
                  <a:gd name="T17" fmla="*/ 0 h 20"/>
                  <a:gd name="T18" fmla="*/ 10 w 21"/>
                  <a:gd name="T19" fmla="*/ 0 h 20"/>
                  <a:gd name="T20" fmla="*/ 7 w 21"/>
                  <a:gd name="T21" fmla="*/ 0 h 20"/>
                  <a:gd name="T22" fmla="*/ 5 w 21"/>
                  <a:gd name="T23" fmla="*/ 1 h 20"/>
                  <a:gd name="T24" fmla="*/ 3 w 21"/>
                  <a:gd name="T25" fmla="*/ 3 h 20"/>
                  <a:gd name="T26" fmla="*/ 1 w 21"/>
                  <a:gd name="T27" fmla="*/ 5 h 20"/>
                  <a:gd name="T28" fmla="*/ 0 w 21"/>
                  <a:gd name="T29" fmla="*/ 7 h 20"/>
                  <a:gd name="T30" fmla="*/ 0 w 21"/>
                  <a:gd name="T31" fmla="*/ 10 h 20"/>
                  <a:gd name="T32" fmla="*/ 0 w 21"/>
                  <a:gd name="T33" fmla="*/ 12 h 20"/>
                  <a:gd name="T34" fmla="*/ 1 w 21"/>
                  <a:gd name="T35" fmla="*/ 15 h 20"/>
                  <a:gd name="T36" fmla="*/ 3 w 21"/>
                  <a:gd name="T37" fmla="*/ 17 h 20"/>
                  <a:gd name="T38" fmla="*/ 5 w 21"/>
                  <a:gd name="T39" fmla="*/ 18 h 20"/>
                  <a:gd name="T40" fmla="*/ 7 w 21"/>
                  <a:gd name="T41" fmla="*/ 19 h 20"/>
                  <a:gd name="T42" fmla="*/ 10 w 21"/>
                  <a:gd name="T43" fmla="*/ 20 h 20"/>
                  <a:gd name="T44" fmla="*/ 12 w 21"/>
                  <a:gd name="T45" fmla="*/ 19 h 20"/>
                  <a:gd name="T46" fmla="*/ 15 w 21"/>
                  <a:gd name="T47" fmla="*/ 18 h 20"/>
                  <a:gd name="T48" fmla="*/ 17 w 21"/>
                  <a:gd name="T49" fmla="*/ 17 h 20"/>
                  <a:gd name="T50" fmla="*/ 17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7" y="17"/>
                    </a:moveTo>
                    <a:lnTo>
                      <a:pt x="19" y="15"/>
                    </a:lnTo>
                    <a:lnTo>
                      <a:pt x="20" y="12"/>
                    </a:lnTo>
                    <a:lnTo>
                      <a:pt x="21" y="10"/>
                    </a:lnTo>
                    <a:lnTo>
                      <a:pt x="20"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19"/>
                    </a:lnTo>
                    <a:lnTo>
                      <a:pt x="10" y="20"/>
                    </a:lnTo>
                    <a:lnTo>
                      <a:pt x="12"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6" name="Freeform 300"/>
              <p:cNvSpPr>
                <a:spLocks/>
              </p:cNvSpPr>
              <p:nvPr/>
            </p:nvSpPr>
            <p:spPr bwMode="auto">
              <a:xfrm>
                <a:off x="4797425" y="2382838"/>
                <a:ext cx="33338" cy="33338"/>
              </a:xfrm>
              <a:custGeom>
                <a:avLst/>
                <a:gdLst>
                  <a:gd name="T0" fmla="*/ 17 w 21"/>
                  <a:gd name="T1" fmla="*/ 18 h 21"/>
                  <a:gd name="T2" fmla="*/ 19 w 21"/>
                  <a:gd name="T3" fmla="*/ 16 h 21"/>
                  <a:gd name="T4" fmla="*/ 20 w 21"/>
                  <a:gd name="T5" fmla="*/ 13 h 21"/>
                  <a:gd name="T6" fmla="*/ 21 w 21"/>
                  <a:gd name="T7" fmla="*/ 11 h 21"/>
                  <a:gd name="T8" fmla="*/ 20 w 21"/>
                  <a:gd name="T9" fmla="*/ 7 h 21"/>
                  <a:gd name="T10" fmla="*/ 19 w 21"/>
                  <a:gd name="T11" fmla="*/ 5 h 21"/>
                  <a:gd name="T12" fmla="*/ 17 w 21"/>
                  <a:gd name="T13" fmla="*/ 3 h 21"/>
                  <a:gd name="T14" fmla="*/ 14 w 21"/>
                  <a:gd name="T15" fmla="*/ 1 h 21"/>
                  <a:gd name="T16" fmla="*/ 12 w 21"/>
                  <a:gd name="T17" fmla="*/ 0 h 21"/>
                  <a:gd name="T18" fmla="*/ 10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1 h 21"/>
                  <a:gd name="T32" fmla="*/ 0 w 21"/>
                  <a:gd name="T33" fmla="*/ 13 h 21"/>
                  <a:gd name="T34" fmla="*/ 1 w 21"/>
                  <a:gd name="T35" fmla="*/ 16 h 21"/>
                  <a:gd name="T36" fmla="*/ 3 w 21"/>
                  <a:gd name="T37" fmla="*/ 18 h 21"/>
                  <a:gd name="T38" fmla="*/ 5 w 21"/>
                  <a:gd name="T39" fmla="*/ 19 h 21"/>
                  <a:gd name="T40" fmla="*/ 7 w 21"/>
                  <a:gd name="T41" fmla="*/ 20 h 21"/>
                  <a:gd name="T42" fmla="*/ 10 w 21"/>
                  <a:gd name="T43" fmla="*/ 21 h 21"/>
                  <a:gd name="T44" fmla="*/ 12 w 21"/>
                  <a:gd name="T45" fmla="*/ 20 h 21"/>
                  <a:gd name="T46" fmla="*/ 14 w 21"/>
                  <a:gd name="T47" fmla="*/ 19 h 21"/>
                  <a:gd name="T48" fmla="*/ 17 w 21"/>
                  <a:gd name="T49" fmla="*/ 18 h 21"/>
                  <a:gd name="T50" fmla="*/ 17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7" y="18"/>
                    </a:moveTo>
                    <a:lnTo>
                      <a:pt x="19" y="16"/>
                    </a:lnTo>
                    <a:lnTo>
                      <a:pt x="20" y="13"/>
                    </a:lnTo>
                    <a:lnTo>
                      <a:pt x="21" y="11"/>
                    </a:lnTo>
                    <a:lnTo>
                      <a:pt x="20" y="7"/>
                    </a:lnTo>
                    <a:lnTo>
                      <a:pt x="19" y="5"/>
                    </a:lnTo>
                    <a:lnTo>
                      <a:pt x="17" y="3"/>
                    </a:lnTo>
                    <a:lnTo>
                      <a:pt x="14" y="1"/>
                    </a:lnTo>
                    <a:lnTo>
                      <a:pt x="12" y="0"/>
                    </a:lnTo>
                    <a:lnTo>
                      <a:pt x="10" y="0"/>
                    </a:lnTo>
                    <a:lnTo>
                      <a:pt x="7" y="0"/>
                    </a:lnTo>
                    <a:lnTo>
                      <a:pt x="5" y="1"/>
                    </a:lnTo>
                    <a:lnTo>
                      <a:pt x="3" y="3"/>
                    </a:lnTo>
                    <a:lnTo>
                      <a:pt x="1" y="5"/>
                    </a:lnTo>
                    <a:lnTo>
                      <a:pt x="0" y="7"/>
                    </a:lnTo>
                    <a:lnTo>
                      <a:pt x="0" y="11"/>
                    </a:lnTo>
                    <a:lnTo>
                      <a:pt x="0" y="13"/>
                    </a:lnTo>
                    <a:lnTo>
                      <a:pt x="1" y="16"/>
                    </a:lnTo>
                    <a:lnTo>
                      <a:pt x="3" y="18"/>
                    </a:lnTo>
                    <a:lnTo>
                      <a:pt x="5" y="19"/>
                    </a:lnTo>
                    <a:lnTo>
                      <a:pt x="7" y="20"/>
                    </a:lnTo>
                    <a:lnTo>
                      <a:pt x="10" y="21"/>
                    </a:lnTo>
                    <a:lnTo>
                      <a:pt x="12" y="20"/>
                    </a:lnTo>
                    <a:lnTo>
                      <a:pt x="14"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7" name="Freeform 301"/>
              <p:cNvSpPr>
                <a:spLocks/>
              </p:cNvSpPr>
              <p:nvPr/>
            </p:nvSpPr>
            <p:spPr bwMode="auto">
              <a:xfrm>
                <a:off x="4845050" y="2386013"/>
                <a:ext cx="33338" cy="33338"/>
              </a:xfrm>
              <a:custGeom>
                <a:avLst/>
                <a:gdLst>
                  <a:gd name="T0" fmla="*/ 18 w 21"/>
                  <a:gd name="T1" fmla="*/ 18 h 21"/>
                  <a:gd name="T2" fmla="*/ 19 w 21"/>
                  <a:gd name="T3" fmla="*/ 16 h 21"/>
                  <a:gd name="T4" fmla="*/ 20 w 21"/>
                  <a:gd name="T5" fmla="*/ 14 h 21"/>
                  <a:gd name="T6" fmla="*/ 21 w 21"/>
                  <a:gd name="T7" fmla="*/ 11 h 21"/>
                  <a:gd name="T8" fmla="*/ 20 w 21"/>
                  <a:gd name="T9" fmla="*/ 9 h 21"/>
                  <a:gd name="T10" fmla="*/ 19 w 21"/>
                  <a:gd name="T11" fmla="*/ 5 h 21"/>
                  <a:gd name="T12" fmla="*/ 18 w 21"/>
                  <a:gd name="T13" fmla="*/ 3 h 21"/>
                  <a:gd name="T14" fmla="*/ 15 w 21"/>
                  <a:gd name="T15" fmla="*/ 2 h 21"/>
                  <a:gd name="T16" fmla="*/ 12 w 21"/>
                  <a:gd name="T17" fmla="*/ 1 h 21"/>
                  <a:gd name="T18" fmla="*/ 10 w 21"/>
                  <a:gd name="T19" fmla="*/ 0 h 21"/>
                  <a:gd name="T20" fmla="*/ 7 w 21"/>
                  <a:gd name="T21" fmla="*/ 1 h 21"/>
                  <a:gd name="T22" fmla="*/ 5 w 21"/>
                  <a:gd name="T23" fmla="*/ 2 h 21"/>
                  <a:gd name="T24" fmla="*/ 3 w 21"/>
                  <a:gd name="T25" fmla="*/ 3 h 21"/>
                  <a:gd name="T26" fmla="*/ 1 w 21"/>
                  <a:gd name="T27" fmla="*/ 5 h 21"/>
                  <a:gd name="T28" fmla="*/ 0 w 21"/>
                  <a:gd name="T29" fmla="*/ 9 h 21"/>
                  <a:gd name="T30" fmla="*/ 0 w 21"/>
                  <a:gd name="T31" fmla="*/ 11 h 21"/>
                  <a:gd name="T32" fmla="*/ 0 w 21"/>
                  <a:gd name="T33" fmla="*/ 14 h 21"/>
                  <a:gd name="T34" fmla="*/ 1 w 21"/>
                  <a:gd name="T35" fmla="*/ 16 h 21"/>
                  <a:gd name="T36" fmla="*/ 3 w 21"/>
                  <a:gd name="T37" fmla="*/ 18 h 21"/>
                  <a:gd name="T38" fmla="*/ 5 w 21"/>
                  <a:gd name="T39" fmla="*/ 20 h 21"/>
                  <a:gd name="T40" fmla="*/ 7 w 21"/>
                  <a:gd name="T41" fmla="*/ 21 h 21"/>
                  <a:gd name="T42" fmla="*/ 10 w 21"/>
                  <a:gd name="T43" fmla="*/ 21 h 21"/>
                  <a:gd name="T44" fmla="*/ 12 w 21"/>
                  <a:gd name="T45" fmla="*/ 21 h 21"/>
                  <a:gd name="T46" fmla="*/ 15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4"/>
                    </a:lnTo>
                    <a:lnTo>
                      <a:pt x="21" y="11"/>
                    </a:lnTo>
                    <a:lnTo>
                      <a:pt x="20" y="9"/>
                    </a:lnTo>
                    <a:lnTo>
                      <a:pt x="19" y="5"/>
                    </a:lnTo>
                    <a:lnTo>
                      <a:pt x="18" y="3"/>
                    </a:lnTo>
                    <a:lnTo>
                      <a:pt x="15" y="2"/>
                    </a:lnTo>
                    <a:lnTo>
                      <a:pt x="12" y="1"/>
                    </a:lnTo>
                    <a:lnTo>
                      <a:pt x="10" y="0"/>
                    </a:lnTo>
                    <a:lnTo>
                      <a:pt x="7" y="1"/>
                    </a:lnTo>
                    <a:lnTo>
                      <a:pt x="5" y="2"/>
                    </a:lnTo>
                    <a:lnTo>
                      <a:pt x="3" y="3"/>
                    </a:lnTo>
                    <a:lnTo>
                      <a:pt x="1" y="5"/>
                    </a:lnTo>
                    <a:lnTo>
                      <a:pt x="0" y="9"/>
                    </a:lnTo>
                    <a:lnTo>
                      <a:pt x="0" y="11"/>
                    </a:lnTo>
                    <a:lnTo>
                      <a:pt x="0" y="14"/>
                    </a:lnTo>
                    <a:lnTo>
                      <a:pt x="1" y="16"/>
                    </a:lnTo>
                    <a:lnTo>
                      <a:pt x="3" y="18"/>
                    </a:lnTo>
                    <a:lnTo>
                      <a:pt x="5" y="20"/>
                    </a:lnTo>
                    <a:lnTo>
                      <a:pt x="7" y="21"/>
                    </a:lnTo>
                    <a:lnTo>
                      <a:pt x="10" y="21"/>
                    </a:lnTo>
                    <a:lnTo>
                      <a:pt x="12" y="21"/>
                    </a:lnTo>
                    <a:lnTo>
                      <a:pt x="15"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8" name="Freeform 302"/>
              <p:cNvSpPr>
                <a:spLocks/>
              </p:cNvSpPr>
              <p:nvPr/>
            </p:nvSpPr>
            <p:spPr bwMode="auto">
              <a:xfrm>
                <a:off x="4927600" y="2352675"/>
                <a:ext cx="33338" cy="33338"/>
              </a:xfrm>
              <a:custGeom>
                <a:avLst/>
                <a:gdLst>
                  <a:gd name="T0" fmla="*/ 17 w 21"/>
                  <a:gd name="T1" fmla="*/ 18 h 21"/>
                  <a:gd name="T2" fmla="*/ 18 w 21"/>
                  <a:gd name="T3" fmla="*/ 16 h 21"/>
                  <a:gd name="T4" fmla="*/ 20 w 21"/>
                  <a:gd name="T5" fmla="*/ 13 h 21"/>
                  <a:gd name="T6" fmla="*/ 21 w 21"/>
                  <a:gd name="T7" fmla="*/ 11 h 21"/>
                  <a:gd name="T8" fmla="*/ 20 w 21"/>
                  <a:gd name="T9" fmla="*/ 8 h 21"/>
                  <a:gd name="T10" fmla="*/ 18 w 21"/>
                  <a:gd name="T11" fmla="*/ 6 h 21"/>
                  <a:gd name="T12" fmla="*/ 17 w 21"/>
                  <a:gd name="T13" fmla="*/ 4 h 21"/>
                  <a:gd name="T14" fmla="*/ 15 w 21"/>
                  <a:gd name="T15" fmla="*/ 2 h 21"/>
                  <a:gd name="T16" fmla="*/ 12 w 21"/>
                  <a:gd name="T17" fmla="*/ 0 h 21"/>
                  <a:gd name="T18" fmla="*/ 10 w 21"/>
                  <a:gd name="T19" fmla="*/ 0 h 21"/>
                  <a:gd name="T20" fmla="*/ 7 w 21"/>
                  <a:gd name="T21" fmla="*/ 0 h 21"/>
                  <a:gd name="T22" fmla="*/ 5 w 21"/>
                  <a:gd name="T23" fmla="*/ 2 h 21"/>
                  <a:gd name="T24" fmla="*/ 3 w 21"/>
                  <a:gd name="T25" fmla="*/ 4 h 21"/>
                  <a:gd name="T26" fmla="*/ 1 w 21"/>
                  <a:gd name="T27" fmla="*/ 6 h 21"/>
                  <a:gd name="T28" fmla="*/ 0 w 21"/>
                  <a:gd name="T29" fmla="*/ 8 h 21"/>
                  <a:gd name="T30" fmla="*/ 0 w 21"/>
                  <a:gd name="T31" fmla="*/ 11 h 21"/>
                  <a:gd name="T32" fmla="*/ 0 w 21"/>
                  <a:gd name="T33" fmla="*/ 13 h 21"/>
                  <a:gd name="T34" fmla="*/ 1 w 21"/>
                  <a:gd name="T35" fmla="*/ 16 h 21"/>
                  <a:gd name="T36" fmla="*/ 3 w 21"/>
                  <a:gd name="T37" fmla="*/ 18 h 21"/>
                  <a:gd name="T38" fmla="*/ 5 w 21"/>
                  <a:gd name="T39" fmla="*/ 19 h 21"/>
                  <a:gd name="T40" fmla="*/ 7 w 21"/>
                  <a:gd name="T41" fmla="*/ 20 h 21"/>
                  <a:gd name="T42" fmla="*/ 10 w 21"/>
                  <a:gd name="T43" fmla="*/ 21 h 21"/>
                  <a:gd name="T44" fmla="*/ 12 w 21"/>
                  <a:gd name="T45" fmla="*/ 20 h 21"/>
                  <a:gd name="T46" fmla="*/ 15 w 21"/>
                  <a:gd name="T47" fmla="*/ 19 h 21"/>
                  <a:gd name="T48" fmla="*/ 17 w 21"/>
                  <a:gd name="T49" fmla="*/ 18 h 21"/>
                  <a:gd name="T50" fmla="*/ 17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7" y="18"/>
                    </a:moveTo>
                    <a:lnTo>
                      <a:pt x="18" y="16"/>
                    </a:lnTo>
                    <a:lnTo>
                      <a:pt x="20" y="13"/>
                    </a:lnTo>
                    <a:lnTo>
                      <a:pt x="21" y="11"/>
                    </a:lnTo>
                    <a:lnTo>
                      <a:pt x="20" y="8"/>
                    </a:lnTo>
                    <a:lnTo>
                      <a:pt x="18" y="6"/>
                    </a:lnTo>
                    <a:lnTo>
                      <a:pt x="17" y="4"/>
                    </a:lnTo>
                    <a:lnTo>
                      <a:pt x="15" y="2"/>
                    </a:lnTo>
                    <a:lnTo>
                      <a:pt x="12" y="0"/>
                    </a:lnTo>
                    <a:lnTo>
                      <a:pt x="10" y="0"/>
                    </a:lnTo>
                    <a:lnTo>
                      <a:pt x="7" y="0"/>
                    </a:lnTo>
                    <a:lnTo>
                      <a:pt x="5" y="2"/>
                    </a:lnTo>
                    <a:lnTo>
                      <a:pt x="3" y="4"/>
                    </a:lnTo>
                    <a:lnTo>
                      <a:pt x="1" y="6"/>
                    </a:lnTo>
                    <a:lnTo>
                      <a:pt x="0" y="8"/>
                    </a:lnTo>
                    <a:lnTo>
                      <a:pt x="0" y="11"/>
                    </a:lnTo>
                    <a:lnTo>
                      <a:pt x="0" y="13"/>
                    </a:lnTo>
                    <a:lnTo>
                      <a:pt x="1" y="16"/>
                    </a:lnTo>
                    <a:lnTo>
                      <a:pt x="3" y="18"/>
                    </a:lnTo>
                    <a:lnTo>
                      <a:pt x="5" y="19"/>
                    </a:lnTo>
                    <a:lnTo>
                      <a:pt x="7" y="20"/>
                    </a:lnTo>
                    <a:lnTo>
                      <a:pt x="10" y="21"/>
                    </a:lnTo>
                    <a:lnTo>
                      <a:pt x="12"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9" name="Freeform 303"/>
              <p:cNvSpPr>
                <a:spLocks/>
              </p:cNvSpPr>
              <p:nvPr/>
            </p:nvSpPr>
            <p:spPr bwMode="auto">
              <a:xfrm>
                <a:off x="5053013" y="2392363"/>
                <a:ext cx="31750" cy="31750"/>
              </a:xfrm>
              <a:custGeom>
                <a:avLst/>
                <a:gdLst>
                  <a:gd name="T0" fmla="*/ 17 w 20"/>
                  <a:gd name="T1" fmla="*/ 17 h 20"/>
                  <a:gd name="T2" fmla="*/ 19 w 20"/>
                  <a:gd name="T3" fmla="*/ 15 h 20"/>
                  <a:gd name="T4" fmla="*/ 19 w 20"/>
                  <a:gd name="T5" fmla="*/ 13 h 20"/>
                  <a:gd name="T6" fmla="*/ 20 w 20"/>
                  <a:gd name="T7" fmla="*/ 10 h 20"/>
                  <a:gd name="T8" fmla="*/ 19 w 20"/>
                  <a:gd name="T9" fmla="*/ 8 h 20"/>
                  <a:gd name="T10" fmla="*/ 19 w 20"/>
                  <a:gd name="T11" fmla="*/ 6 h 20"/>
                  <a:gd name="T12" fmla="*/ 17 w 20"/>
                  <a:gd name="T13" fmla="*/ 2 h 20"/>
                  <a:gd name="T14" fmla="*/ 15 w 20"/>
                  <a:gd name="T15" fmla="*/ 1 h 20"/>
                  <a:gd name="T16" fmla="*/ 12 w 20"/>
                  <a:gd name="T17" fmla="*/ 0 h 20"/>
                  <a:gd name="T18" fmla="*/ 10 w 20"/>
                  <a:gd name="T19" fmla="*/ 0 h 20"/>
                  <a:gd name="T20" fmla="*/ 7 w 20"/>
                  <a:gd name="T21" fmla="*/ 0 h 20"/>
                  <a:gd name="T22" fmla="*/ 5 w 20"/>
                  <a:gd name="T23" fmla="*/ 1 h 20"/>
                  <a:gd name="T24" fmla="*/ 3 w 20"/>
                  <a:gd name="T25" fmla="*/ 2 h 20"/>
                  <a:gd name="T26" fmla="*/ 1 w 20"/>
                  <a:gd name="T27" fmla="*/ 6 h 20"/>
                  <a:gd name="T28" fmla="*/ 0 w 20"/>
                  <a:gd name="T29" fmla="*/ 8 h 20"/>
                  <a:gd name="T30" fmla="*/ 0 w 20"/>
                  <a:gd name="T31" fmla="*/ 10 h 20"/>
                  <a:gd name="T32" fmla="*/ 0 w 20"/>
                  <a:gd name="T33" fmla="*/ 13 h 20"/>
                  <a:gd name="T34" fmla="*/ 1 w 20"/>
                  <a:gd name="T35" fmla="*/ 15 h 20"/>
                  <a:gd name="T36" fmla="*/ 3 w 20"/>
                  <a:gd name="T37" fmla="*/ 17 h 20"/>
                  <a:gd name="T38" fmla="*/ 5 w 20"/>
                  <a:gd name="T39" fmla="*/ 19 h 20"/>
                  <a:gd name="T40" fmla="*/ 7 w 20"/>
                  <a:gd name="T41" fmla="*/ 20 h 20"/>
                  <a:gd name="T42" fmla="*/ 10 w 20"/>
                  <a:gd name="T43" fmla="*/ 20 h 20"/>
                  <a:gd name="T44" fmla="*/ 12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9" y="15"/>
                    </a:lnTo>
                    <a:lnTo>
                      <a:pt x="19" y="13"/>
                    </a:lnTo>
                    <a:lnTo>
                      <a:pt x="20" y="10"/>
                    </a:lnTo>
                    <a:lnTo>
                      <a:pt x="19" y="8"/>
                    </a:lnTo>
                    <a:lnTo>
                      <a:pt x="19" y="6"/>
                    </a:lnTo>
                    <a:lnTo>
                      <a:pt x="17" y="2"/>
                    </a:lnTo>
                    <a:lnTo>
                      <a:pt x="15" y="1"/>
                    </a:lnTo>
                    <a:lnTo>
                      <a:pt x="12" y="0"/>
                    </a:lnTo>
                    <a:lnTo>
                      <a:pt x="10" y="0"/>
                    </a:lnTo>
                    <a:lnTo>
                      <a:pt x="7" y="0"/>
                    </a:lnTo>
                    <a:lnTo>
                      <a:pt x="5" y="1"/>
                    </a:lnTo>
                    <a:lnTo>
                      <a:pt x="3" y="2"/>
                    </a:lnTo>
                    <a:lnTo>
                      <a:pt x="1" y="6"/>
                    </a:lnTo>
                    <a:lnTo>
                      <a:pt x="0" y="8"/>
                    </a:lnTo>
                    <a:lnTo>
                      <a:pt x="0" y="10"/>
                    </a:lnTo>
                    <a:lnTo>
                      <a:pt x="0" y="13"/>
                    </a:lnTo>
                    <a:lnTo>
                      <a:pt x="1" y="15"/>
                    </a:lnTo>
                    <a:lnTo>
                      <a:pt x="3" y="17"/>
                    </a:lnTo>
                    <a:lnTo>
                      <a:pt x="5" y="19"/>
                    </a:lnTo>
                    <a:lnTo>
                      <a:pt x="7" y="20"/>
                    </a:lnTo>
                    <a:lnTo>
                      <a:pt x="10" y="20"/>
                    </a:lnTo>
                    <a:lnTo>
                      <a:pt x="12"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0" name="Freeform 304"/>
              <p:cNvSpPr>
                <a:spLocks/>
              </p:cNvSpPr>
              <p:nvPr/>
            </p:nvSpPr>
            <p:spPr bwMode="auto">
              <a:xfrm>
                <a:off x="5157788" y="2346325"/>
                <a:ext cx="33338" cy="33338"/>
              </a:xfrm>
              <a:custGeom>
                <a:avLst/>
                <a:gdLst>
                  <a:gd name="T0" fmla="*/ 18 w 21"/>
                  <a:gd name="T1" fmla="*/ 18 h 21"/>
                  <a:gd name="T2" fmla="*/ 20 w 21"/>
                  <a:gd name="T3" fmla="*/ 16 h 21"/>
                  <a:gd name="T4" fmla="*/ 21 w 21"/>
                  <a:gd name="T5" fmla="*/ 14 h 21"/>
                  <a:gd name="T6" fmla="*/ 21 w 21"/>
                  <a:gd name="T7" fmla="*/ 11 h 21"/>
                  <a:gd name="T8" fmla="*/ 21 w 21"/>
                  <a:gd name="T9" fmla="*/ 9 h 21"/>
                  <a:gd name="T10" fmla="*/ 20 w 21"/>
                  <a:gd name="T11" fmla="*/ 7 h 21"/>
                  <a:gd name="T12" fmla="*/ 18 w 21"/>
                  <a:gd name="T13" fmla="*/ 3 h 21"/>
                  <a:gd name="T14" fmla="*/ 16 w 21"/>
                  <a:gd name="T15" fmla="*/ 2 h 21"/>
                  <a:gd name="T16" fmla="*/ 13 w 21"/>
                  <a:gd name="T17" fmla="*/ 1 h 21"/>
                  <a:gd name="T18" fmla="*/ 10 w 21"/>
                  <a:gd name="T19" fmla="*/ 0 h 21"/>
                  <a:gd name="T20" fmla="*/ 7 w 21"/>
                  <a:gd name="T21" fmla="*/ 1 h 21"/>
                  <a:gd name="T22" fmla="*/ 5 w 21"/>
                  <a:gd name="T23" fmla="*/ 2 h 21"/>
                  <a:gd name="T24" fmla="*/ 3 w 21"/>
                  <a:gd name="T25" fmla="*/ 3 h 21"/>
                  <a:gd name="T26" fmla="*/ 1 w 21"/>
                  <a:gd name="T27" fmla="*/ 7 h 21"/>
                  <a:gd name="T28" fmla="*/ 0 w 21"/>
                  <a:gd name="T29" fmla="*/ 9 h 21"/>
                  <a:gd name="T30" fmla="*/ 0 w 21"/>
                  <a:gd name="T31" fmla="*/ 11 h 21"/>
                  <a:gd name="T32" fmla="*/ 0 w 21"/>
                  <a:gd name="T33" fmla="*/ 14 h 21"/>
                  <a:gd name="T34" fmla="*/ 1 w 21"/>
                  <a:gd name="T35" fmla="*/ 16 h 21"/>
                  <a:gd name="T36" fmla="*/ 3 w 21"/>
                  <a:gd name="T37" fmla="*/ 18 h 21"/>
                  <a:gd name="T38" fmla="*/ 5 w 21"/>
                  <a:gd name="T39" fmla="*/ 20 h 21"/>
                  <a:gd name="T40" fmla="*/ 7 w 21"/>
                  <a:gd name="T41" fmla="*/ 21 h 21"/>
                  <a:gd name="T42" fmla="*/ 10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1"/>
                    </a:lnTo>
                    <a:lnTo>
                      <a:pt x="21" y="9"/>
                    </a:lnTo>
                    <a:lnTo>
                      <a:pt x="20" y="7"/>
                    </a:lnTo>
                    <a:lnTo>
                      <a:pt x="18" y="3"/>
                    </a:lnTo>
                    <a:lnTo>
                      <a:pt x="16" y="2"/>
                    </a:lnTo>
                    <a:lnTo>
                      <a:pt x="13" y="1"/>
                    </a:lnTo>
                    <a:lnTo>
                      <a:pt x="10" y="0"/>
                    </a:lnTo>
                    <a:lnTo>
                      <a:pt x="7" y="1"/>
                    </a:lnTo>
                    <a:lnTo>
                      <a:pt x="5" y="2"/>
                    </a:lnTo>
                    <a:lnTo>
                      <a:pt x="3" y="3"/>
                    </a:lnTo>
                    <a:lnTo>
                      <a:pt x="1" y="7"/>
                    </a:lnTo>
                    <a:lnTo>
                      <a:pt x="0" y="9"/>
                    </a:lnTo>
                    <a:lnTo>
                      <a:pt x="0" y="11"/>
                    </a:lnTo>
                    <a:lnTo>
                      <a:pt x="0" y="14"/>
                    </a:lnTo>
                    <a:lnTo>
                      <a:pt x="1" y="16"/>
                    </a:lnTo>
                    <a:lnTo>
                      <a:pt x="3" y="18"/>
                    </a:lnTo>
                    <a:lnTo>
                      <a:pt x="5" y="20"/>
                    </a:lnTo>
                    <a:lnTo>
                      <a:pt x="7" y="21"/>
                    </a:lnTo>
                    <a:lnTo>
                      <a:pt x="10"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1" name="Freeform 305"/>
              <p:cNvSpPr>
                <a:spLocks/>
              </p:cNvSpPr>
              <p:nvPr/>
            </p:nvSpPr>
            <p:spPr bwMode="auto">
              <a:xfrm>
                <a:off x="5205413" y="2371725"/>
                <a:ext cx="33338" cy="33338"/>
              </a:xfrm>
              <a:custGeom>
                <a:avLst/>
                <a:gdLst>
                  <a:gd name="T0" fmla="*/ 18 w 21"/>
                  <a:gd name="T1" fmla="*/ 18 h 21"/>
                  <a:gd name="T2" fmla="*/ 20 w 21"/>
                  <a:gd name="T3" fmla="*/ 15 h 21"/>
                  <a:gd name="T4" fmla="*/ 21 w 21"/>
                  <a:gd name="T5" fmla="*/ 13 h 21"/>
                  <a:gd name="T6" fmla="*/ 21 w 21"/>
                  <a:gd name="T7" fmla="*/ 10 h 21"/>
                  <a:gd name="T8" fmla="*/ 21 w 21"/>
                  <a:gd name="T9" fmla="*/ 8 h 21"/>
                  <a:gd name="T10" fmla="*/ 20 w 21"/>
                  <a:gd name="T11" fmla="*/ 5 h 21"/>
                  <a:gd name="T12" fmla="*/ 18 w 21"/>
                  <a:gd name="T13" fmla="*/ 3 h 21"/>
                  <a:gd name="T14" fmla="*/ 16 w 21"/>
                  <a:gd name="T15" fmla="*/ 1 h 21"/>
                  <a:gd name="T16" fmla="*/ 14 w 21"/>
                  <a:gd name="T17" fmla="*/ 0 h 21"/>
                  <a:gd name="T18" fmla="*/ 11 w 21"/>
                  <a:gd name="T19" fmla="*/ 0 h 21"/>
                  <a:gd name="T20" fmla="*/ 8 w 21"/>
                  <a:gd name="T21" fmla="*/ 0 h 21"/>
                  <a:gd name="T22" fmla="*/ 5 w 21"/>
                  <a:gd name="T23" fmla="*/ 1 h 21"/>
                  <a:gd name="T24" fmla="*/ 3 w 21"/>
                  <a:gd name="T25" fmla="*/ 3 h 21"/>
                  <a:gd name="T26" fmla="*/ 2 w 21"/>
                  <a:gd name="T27" fmla="*/ 5 h 21"/>
                  <a:gd name="T28" fmla="*/ 1 w 21"/>
                  <a:gd name="T29" fmla="*/ 8 h 21"/>
                  <a:gd name="T30" fmla="*/ 0 w 21"/>
                  <a:gd name="T31" fmla="*/ 10 h 21"/>
                  <a:gd name="T32" fmla="*/ 1 w 21"/>
                  <a:gd name="T33" fmla="*/ 13 h 21"/>
                  <a:gd name="T34" fmla="*/ 2 w 21"/>
                  <a:gd name="T35" fmla="*/ 15 h 21"/>
                  <a:gd name="T36" fmla="*/ 3 w 21"/>
                  <a:gd name="T37" fmla="*/ 18 h 21"/>
                  <a:gd name="T38" fmla="*/ 5 w 21"/>
                  <a:gd name="T39" fmla="*/ 20 h 21"/>
                  <a:gd name="T40" fmla="*/ 8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5"/>
                    </a:lnTo>
                    <a:lnTo>
                      <a:pt x="21" y="13"/>
                    </a:lnTo>
                    <a:lnTo>
                      <a:pt x="21" y="10"/>
                    </a:lnTo>
                    <a:lnTo>
                      <a:pt x="21" y="8"/>
                    </a:lnTo>
                    <a:lnTo>
                      <a:pt x="20" y="5"/>
                    </a:lnTo>
                    <a:lnTo>
                      <a:pt x="18" y="3"/>
                    </a:lnTo>
                    <a:lnTo>
                      <a:pt x="16" y="1"/>
                    </a:lnTo>
                    <a:lnTo>
                      <a:pt x="14" y="0"/>
                    </a:lnTo>
                    <a:lnTo>
                      <a:pt x="11" y="0"/>
                    </a:lnTo>
                    <a:lnTo>
                      <a:pt x="8" y="0"/>
                    </a:lnTo>
                    <a:lnTo>
                      <a:pt x="5" y="1"/>
                    </a:lnTo>
                    <a:lnTo>
                      <a:pt x="3" y="3"/>
                    </a:lnTo>
                    <a:lnTo>
                      <a:pt x="2" y="5"/>
                    </a:lnTo>
                    <a:lnTo>
                      <a:pt x="1" y="8"/>
                    </a:lnTo>
                    <a:lnTo>
                      <a:pt x="0" y="10"/>
                    </a:lnTo>
                    <a:lnTo>
                      <a:pt x="1" y="13"/>
                    </a:lnTo>
                    <a:lnTo>
                      <a:pt x="2" y="15"/>
                    </a:lnTo>
                    <a:lnTo>
                      <a:pt x="3" y="18"/>
                    </a:lnTo>
                    <a:lnTo>
                      <a:pt x="5" y="20"/>
                    </a:lnTo>
                    <a:lnTo>
                      <a:pt x="8"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 name="Freeform 306"/>
              <p:cNvSpPr>
                <a:spLocks/>
              </p:cNvSpPr>
              <p:nvPr/>
            </p:nvSpPr>
            <p:spPr bwMode="auto">
              <a:xfrm>
                <a:off x="5364163" y="2438400"/>
                <a:ext cx="33338" cy="33338"/>
              </a:xfrm>
              <a:custGeom>
                <a:avLst/>
                <a:gdLst>
                  <a:gd name="T0" fmla="*/ 17 w 21"/>
                  <a:gd name="T1" fmla="*/ 18 h 21"/>
                  <a:gd name="T2" fmla="*/ 18 w 21"/>
                  <a:gd name="T3" fmla="*/ 16 h 21"/>
                  <a:gd name="T4" fmla="*/ 19 w 21"/>
                  <a:gd name="T5" fmla="*/ 13 h 21"/>
                  <a:gd name="T6" fmla="*/ 21 w 21"/>
                  <a:gd name="T7" fmla="*/ 11 h 21"/>
                  <a:gd name="T8" fmla="*/ 19 w 21"/>
                  <a:gd name="T9" fmla="*/ 8 h 21"/>
                  <a:gd name="T10" fmla="*/ 18 w 21"/>
                  <a:gd name="T11" fmla="*/ 6 h 21"/>
                  <a:gd name="T12" fmla="*/ 17 w 21"/>
                  <a:gd name="T13" fmla="*/ 4 h 21"/>
                  <a:gd name="T14" fmla="*/ 15 w 21"/>
                  <a:gd name="T15" fmla="*/ 1 h 21"/>
                  <a:gd name="T16" fmla="*/ 12 w 21"/>
                  <a:gd name="T17" fmla="*/ 0 h 21"/>
                  <a:gd name="T18" fmla="*/ 10 w 21"/>
                  <a:gd name="T19" fmla="*/ 0 h 21"/>
                  <a:gd name="T20" fmla="*/ 7 w 21"/>
                  <a:gd name="T21" fmla="*/ 0 h 21"/>
                  <a:gd name="T22" fmla="*/ 5 w 21"/>
                  <a:gd name="T23" fmla="*/ 1 h 21"/>
                  <a:gd name="T24" fmla="*/ 3 w 21"/>
                  <a:gd name="T25" fmla="*/ 4 h 21"/>
                  <a:gd name="T26" fmla="*/ 1 w 21"/>
                  <a:gd name="T27" fmla="*/ 6 h 21"/>
                  <a:gd name="T28" fmla="*/ 0 w 21"/>
                  <a:gd name="T29" fmla="*/ 8 h 21"/>
                  <a:gd name="T30" fmla="*/ 0 w 21"/>
                  <a:gd name="T31" fmla="*/ 11 h 21"/>
                  <a:gd name="T32" fmla="*/ 0 w 21"/>
                  <a:gd name="T33" fmla="*/ 13 h 21"/>
                  <a:gd name="T34" fmla="*/ 1 w 21"/>
                  <a:gd name="T35" fmla="*/ 16 h 21"/>
                  <a:gd name="T36" fmla="*/ 3 w 21"/>
                  <a:gd name="T37" fmla="*/ 18 h 21"/>
                  <a:gd name="T38" fmla="*/ 5 w 21"/>
                  <a:gd name="T39" fmla="*/ 19 h 21"/>
                  <a:gd name="T40" fmla="*/ 7 w 21"/>
                  <a:gd name="T41" fmla="*/ 20 h 21"/>
                  <a:gd name="T42" fmla="*/ 10 w 21"/>
                  <a:gd name="T43" fmla="*/ 21 h 21"/>
                  <a:gd name="T44" fmla="*/ 12 w 21"/>
                  <a:gd name="T45" fmla="*/ 20 h 21"/>
                  <a:gd name="T46" fmla="*/ 15 w 21"/>
                  <a:gd name="T47" fmla="*/ 19 h 21"/>
                  <a:gd name="T48" fmla="*/ 17 w 21"/>
                  <a:gd name="T49" fmla="*/ 18 h 21"/>
                  <a:gd name="T50" fmla="*/ 17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7" y="18"/>
                    </a:moveTo>
                    <a:lnTo>
                      <a:pt x="18" y="16"/>
                    </a:lnTo>
                    <a:lnTo>
                      <a:pt x="19" y="13"/>
                    </a:lnTo>
                    <a:lnTo>
                      <a:pt x="21" y="11"/>
                    </a:lnTo>
                    <a:lnTo>
                      <a:pt x="19" y="8"/>
                    </a:lnTo>
                    <a:lnTo>
                      <a:pt x="18" y="6"/>
                    </a:lnTo>
                    <a:lnTo>
                      <a:pt x="17" y="4"/>
                    </a:lnTo>
                    <a:lnTo>
                      <a:pt x="15" y="1"/>
                    </a:lnTo>
                    <a:lnTo>
                      <a:pt x="12" y="0"/>
                    </a:lnTo>
                    <a:lnTo>
                      <a:pt x="10" y="0"/>
                    </a:lnTo>
                    <a:lnTo>
                      <a:pt x="7" y="0"/>
                    </a:lnTo>
                    <a:lnTo>
                      <a:pt x="5" y="1"/>
                    </a:lnTo>
                    <a:lnTo>
                      <a:pt x="3" y="4"/>
                    </a:lnTo>
                    <a:lnTo>
                      <a:pt x="1" y="6"/>
                    </a:lnTo>
                    <a:lnTo>
                      <a:pt x="0" y="8"/>
                    </a:lnTo>
                    <a:lnTo>
                      <a:pt x="0" y="11"/>
                    </a:lnTo>
                    <a:lnTo>
                      <a:pt x="0" y="13"/>
                    </a:lnTo>
                    <a:lnTo>
                      <a:pt x="1" y="16"/>
                    </a:lnTo>
                    <a:lnTo>
                      <a:pt x="3" y="18"/>
                    </a:lnTo>
                    <a:lnTo>
                      <a:pt x="5" y="19"/>
                    </a:lnTo>
                    <a:lnTo>
                      <a:pt x="7" y="20"/>
                    </a:lnTo>
                    <a:lnTo>
                      <a:pt x="10" y="21"/>
                    </a:lnTo>
                    <a:lnTo>
                      <a:pt x="12"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 name="Freeform 307"/>
              <p:cNvSpPr>
                <a:spLocks/>
              </p:cNvSpPr>
              <p:nvPr/>
            </p:nvSpPr>
            <p:spPr bwMode="auto">
              <a:xfrm>
                <a:off x="5438775" y="2482850"/>
                <a:ext cx="33338" cy="33338"/>
              </a:xfrm>
              <a:custGeom>
                <a:avLst/>
                <a:gdLst>
                  <a:gd name="T0" fmla="*/ 18 w 21"/>
                  <a:gd name="T1" fmla="*/ 18 h 21"/>
                  <a:gd name="T2" fmla="*/ 20 w 21"/>
                  <a:gd name="T3" fmla="*/ 16 h 21"/>
                  <a:gd name="T4" fmla="*/ 21 w 21"/>
                  <a:gd name="T5" fmla="*/ 13 h 21"/>
                  <a:gd name="T6" fmla="*/ 21 w 21"/>
                  <a:gd name="T7" fmla="*/ 11 h 21"/>
                  <a:gd name="T8" fmla="*/ 21 w 21"/>
                  <a:gd name="T9" fmla="*/ 8 h 21"/>
                  <a:gd name="T10" fmla="*/ 20 w 21"/>
                  <a:gd name="T11" fmla="*/ 6 h 21"/>
                  <a:gd name="T12" fmla="*/ 18 w 21"/>
                  <a:gd name="T13" fmla="*/ 4 h 21"/>
                  <a:gd name="T14" fmla="*/ 16 w 21"/>
                  <a:gd name="T15" fmla="*/ 2 h 21"/>
                  <a:gd name="T16" fmla="*/ 14 w 21"/>
                  <a:gd name="T17" fmla="*/ 0 h 21"/>
                  <a:gd name="T18" fmla="*/ 11 w 21"/>
                  <a:gd name="T19" fmla="*/ 0 h 21"/>
                  <a:gd name="T20" fmla="*/ 8 w 21"/>
                  <a:gd name="T21" fmla="*/ 0 h 21"/>
                  <a:gd name="T22" fmla="*/ 6 w 21"/>
                  <a:gd name="T23" fmla="*/ 2 h 21"/>
                  <a:gd name="T24" fmla="*/ 4 w 21"/>
                  <a:gd name="T25" fmla="*/ 4 h 21"/>
                  <a:gd name="T26" fmla="*/ 2 w 21"/>
                  <a:gd name="T27" fmla="*/ 6 h 21"/>
                  <a:gd name="T28" fmla="*/ 0 w 21"/>
                  <a:gd name="T29" fmla="*/ 8 h 21"/>
                  <a:gd name="T30" fmla="*/ 0 w 21"/>
                  <a:gd name="T31" fmla="*/ 11 h 21"/>
                  <a:gd name="T32" fmla="*/ 0 w 21"/>
                  <a:gd name="T33" fmla="*/ 13 h 21"/>
                  <a:gd name="T34" fmla="*/ 2 w 21"/>
                  <a:gd name="T35" fmla="*/ 16 h 21"/>
                  <a:gd name="T36" fmla="*/ 4 w 21"/>
                  <a:gd name="T37" fmla="*/ 18 h 21"/>
                  <a:gd name="T38" fmla="*/ 6 w 21"/>
                  <a:gd name="T39" fmla="*/ 19 h 21"/>
                  <a:gd name="T40" fmla="*/ 8 w 21"/>
                  <a:gd name="T41" fmla="*/ 20 h 21"/>
                  <a:gd name="T42" fmla="*/ 11 w 21"/>
                  <a:gd name="T43" fmla="*/ 21 h 21"/>
                  <a:gd name="T44" fmla="*/ 14 w 21"/>
                  <a:gd name="T45" fmla="*/ 20 h 21"/>
                  <a:gd name="T46" fmla="*/ 16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1"/>
                    </a:lnTo>
                    <a:lnTo>
                      <a:pt x="21" y="8"/>
                    </a:lnTo>
                    <a:lnTo>
                      <a:pt x="20" y="6"/>
                    </a:lnTo>
                    <a:lnTo>
                      <a:pt x="18" y="4"/>
                    </a:lnTo>
                    <a:lnTo>
                      <a:pt x="16" y="2"/>
                    </a:lnTo>
                    <a:lnTo>
                      <a:pt x="14" y="0"/>
                    </a:lnTo>
                    <a:lnTo>
                      <a:pt x="11" y="0"/>
                    </a:lnTo>
                    <a:lnTo>
                      <a:pt x="8" y="0"/>
                    </a:lnTo>
                    <a:lnTo>
                      <a:pt x="6" y="2"/>
                    </a:lnTo>
                    <a:lnTo>
                      <a:pt x="4" y="4"/>
                    </a:lnTo>
                    <a:lnTo>
                      <a:pt x="2" y="6"/>
                    </a:lnTo>
                    <a:lnTo>
                      <a:pt x="0" y="8"/>
                    </a:lnTo>
                    <a:lnTo>
                      <a:pt x="0" y="11"/>
                    </a:lnTo>
                    <a:lnTo>
                      <a:pt x="0" y="13"/>
                    </a:lnTo>
                    <a:lnTo>
                      <a:pt x="2" y="16"/>
                    </a:lnTo>
                    <a:lnTo>
                      <a:pt x="4" y="18"/>
                    </a:lnTo>
                    <a:lnTo>
                      <a:pt x="6" y="19"/>
                    </a:lnTo>
                    <a:lnTo>
                      <a:pt x="8" y="20"/>
                    </a:lnTo>
                    <a:lnTo>
                      <a:pt x="11" y="21"/>
                    </a:lnTo>
                    <a:lnTo>
                      <a:pt x="14"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 name="Freeform 308"/>
              <p:cNvSpPr>
                <a:spLocks/>
              </p:cNvSpPr>
              <p:nvPr/>
            </p:nvSpPr>
            <p:spPr bwMode="auto">
              <a:xfrm>
                <a:off x="5473700" y="2579688"/>
                <a:ext cx="31750" cy="31750"/>
              </a:xfrm>
              <a:custGeom>
                <a:avLst/>
                <a:gdLst>
                  <a:gd name="T0" fmla="*/ 17 w 20"/>
                  <a:gd name="T1" fmla="*/ 17 h 20"/>
                  <a:gd name="T2" fmla="*/ 19 w 20"/>
                  <a:gd name="T3" fmla="*/ 15 h 20"/>
                  <a:gd name="T4" fmla="*/ 20 w 20"/>
                  <a:gd name="T5" fmla="*/ 13 h 20"/>
                  <a:gd name="T6" fmla="*/ 20 w 20"/>
                  <a:gd name="T7" fmla="*/ 10 h 20"/>
                  <a:gd name="T8" fmla="*/ 20 w 20"/>
                  <a:gd name="T9" fmla="*/ 8 h 20"/>
                  <a:gd name="T10" fmla="*/ 19 w 20"/>
                  <a:gd name="T11" fmla="*/ 5 h 20"/>
                  <a:gd name="T12" fmla="*/ 17 w 20"/>
                  <a:gd name="T13" fmla="*/ 3 h 20"/>
                  <a:gd name="T14" fmla="*/ 15 w 20"/>
                  <a:gd name="T15" fmla="*/ 2 h 20"/>
                  <a:gd name="T16" fmla="*/ 13 w 20"/>
                  <a:gd name="T17" fmla="*/ 1 h 20"/>
                  <a:gd name="T18" fmla="*/ 10 w 20"/>
                  <a:gd name="T19" fmla="*/ 0 h 20"/>
                  <a:gd name="T20" fmla="*/ 8 w 20"/>
                  <a:gd name="T21" fmla="*/ 1 h 20"/>
                  <a:gd name="T22" fmla="*/ 5 w 20"/>
                  <a:gd name="T23" fmla="*/ 2 h 20"/>
                  <a:gd name="T24" fmla="*/ 2 w 20"/>
                  <a:gd name="T25" fmla="*/ 3 h 20"/>
                  <a:gd name="T26" fmla="*/ 1 w 20"/>
                  <a:gd name="T27" fmla="*/ 5 h 20"/>
                  <a:gd name="T28" fmla="*/ 0 w 20"/>
                  <a:gd name="T29" fmla="*/ 8 h 20"/>
                  <a:gd name="T30" fmla="*/ 0 w 20"/>
                  <a:gd name="T31" fmla="*/ 10 h 20"/>
                  <a:gd name="T32" fmla="*/ 0 w 20"/>
                  <a:gd name="T33" fmla="*/ 13 h 20"/>
                  <a:gd name="T34" fmla="*/ 1 w 20"/>
                  <a:gd name="T35" fmla="*/ 15 h 20"/>
                  <a:gd name="T36" fmla="*/ 2 w 20"/>
                  <a:gd name="T37" fmla="*/ 17 h 20"/>
                  <a:gd name="T38" fmla="*/ 5 w 20"/>
                  <a:gd name="T39" fmla="*/ 19 h 20"/>
                  <a:gd name="T40" fmla="*/ 8 w 20"/>
                  <a:gd name="T41" fmla="*/ 20 h 20"/>
                  <a:gd name="T42" fmla="*/ 10 w 20"/>
                  <a:gd name="T43" fmla="*/ 20 h 20"/>
                  <a:gd name="T44" fmla="*/ 13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9" y="15"/>
                    </a:lnTo>
                    <a:lnTo>
                      <a:pt x="20" y="13"/>
                    </a:lnTo>
                    <a:lnTo>
                      <a:pt x="20" y="10"/>
                    </a:lnTo>
                    <a:lnTo>
                      <a:pt x="20" y="8"/>
                    </a:lnTo>
                    <a:lnTo>
                      <a:pt x="19" y="5"/>
                    </a:lnTo>
                    <a:lnTo>
                      <a:pt x="17" y="3"/>
                    </a:lnTo>
                    <a:lnTo>
                      <a:pt x="15" y="2"/>
                    </a:lnTo>
                    <a:lnTo>
                      <a:pt x="13" y="1"/>
                    </a:lnTo>
                    <a:lnTo>
                      <a:pt x="10" y="0"/>
                    </a:lnTo>
                    <a:lnTo>
                      <a:pt x="8" y="1"/>
                    </a:lnTo>
                    <a:lnTo>
                      <a:pt x="5" y="2"/>
                    </a:lnTo>
                    <a:lnTo>
                      <a:pt x="2" y="3"/>
                    </a:lnTo>
                    <a:lnTo>
                      <a:pt x="1" y="5"/>
                    </a:lnTo>
                    <a:lnTo>
                      <a:pt x="0" y="8"/>
                    </a:lnTo>
                    <a:lnTo>
                      <a:pt x="0" y="10"/>
                    </a:lnTo>
                    <a:lnTo>
                      <a:pt x="0" y="13"/>
                    </a:lnTo>
                    <a:lnTo>
                      <a:pt x="1" y="15"/>
                    </a:lnTo>
                    <a:lnTo>
                      <a:pt x="2" y="17"/>
                    </a:lnTo>
                    <a:lnTo>
                      <a:pt x="5" y="19"/>
                    </a:lnTo>
                    <a:lnTo>
                      <a:pt x="8" y="20"/>
                    </a:lnTo>
                    <a:lnTo>
                      <a:pt x="10" y="20"/>
                    </a:lnTo>
                    <a:lnTo>
                      <a:pt x="13"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 name="Freeform 309"/>
              <p:cNvSpPr>
                <a:spLocks/>
              </p:cNvSpPr>
              <p:nvPr/>
            </p:nvSpPr>
            <p:spPr bwMode="auto">
              <a:xfrm>
                <a:off x="5292725" y="2506663"/>
                <a:ext cx="33338" cy="33338"/>
              </a:xfrm>
              <a:custGeom>
                <a:avLst/>
                <a:gdLst>
                  <a:gd name="T0" fmla="*/ 18 w 21"/>
                  <a:gd name="T1" fmla="*/ 18 h 21"/>
                  <a:gd name="T2" fmla="*/ 19 w 21"/>
                  <a:gd name="T3" fmla="*/ 16 h 21"/>
                  <a:gd name="T4" fmla="*/ 20 w 21"/>
                  <a:gd name="T5" fmla="*/ 14 h 21"/>
                  <a:gd name="T6" fmla="*/ 21 w 21"/>
                  <a:gd name="T7" fmla="*/ 10 h 21"/>
                  <a:gd name="T8" fmla="*/ 20 w 21"/>
                  <a:gd name="T9" fmla="*/ 8 h 21"/>
                  <a:gd name="T10" fmla="*/ 19 w 21"/>
                  <a:gd name="T11" fmla="*/ 5 h 21"/>
                  <a:gd name="T12" fmla="*/ 18 w 21"/>
                  <a:gd name="T13" fmla="*/ 3 h 21"/>
                  <a:gd name="T14" fmla="*/ 16 w 21"/>
                  <a:gd name="T15" fmla="*/ 2 h 21"/>
                  <a:gd name="T16" fmla="*/ 13 w 21"/>
                  <a:gd name="T17" fmla="*/ 1 h 21"/>
                  <a:gd name="T18" fmla="*/ 11 w 21"/>
                  <a:gd name="T19" fmla="*/ 0 h 21"/>
                  <a:gd name="T20" fmla="*/ 7 w 21"/>
                  <a:gd name="T21" fmla="*/ 1 h 21"/>
                  <a:gd name="T22" fmla="*/ 5 w 21"/>
                  <a:gd name="T23" fmla="*/ 2 h 21"/>
                  <a:gd name="T24" fmla="*/ 3 w 21"/>
                  <a:gd name="T25" fmla="*/ 3 h 21"/>
                  <a:gd name="T26" fmla="*/ 1 w 21"/>
                  <a:gd name="T27" fmla="*/ 5 h 21"/>
                  <a:gd name="T28" fmla="*/ 0 w 21"/>
                  <a:gd name="T29" fmla="*/ 8 h 21"/>
                  <a:gd name="T30" fmla="*/ 0 w 21"/>
                  <a:gd name="T31" fmla="*/ 10 h 21"/>
                  <a:gd name="T32" fmla="*/ 0 w 21"/>
                  <a:gd name="T33" fmla="*/ 14 h 21"/>
                  <a:gd name="T34" fmla="*/ 1 w 21"/>
                  <a:gd name="T35" fmla="*/ 16 h 21"/>
                  <a:gd name="T36" fmla="*/ 3 w 21"/>
                  <a:gd name="T37" fmla="*/ 18 h 21"/>
                  <a:gd name="T38" fmla="*/ 5 w 21"/>
                  <a:gd name="T39" fmla="*/ 20 h 21"/>
                  <a:gd name="T40" fmla="*/ 7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4"/>
                    </a:lnTo>
                    <a:lnTo>
                      <a:pt x="21" y="10"/>
                    </a:lnTo>
                    <a:lnTo>
                      <a:pt x="20" y="8"/>
                    </a:lnTo>
                    <a:lnTo>
                      <a:pt x="19" y="5"/>
                    </a:lnTo>
                    <a:lnTo>
                      <a:pt x="18" y="3"/>
                    </a:lnTo>
                    <a:lnTo>
                      <a:pt x="16" y="2"/>
                    </a:lnTo>
                    <a:lnTo>
                      <a:pt x="13" y="1"/>
                    </a:lnTo>
                    <a:lnTo>
                      <a:pt x="11" y="0"/>
                    </a:lnTo>
                    <a:lnTo>
                      <a:pt x="7" y="1"/>
                    </a:lnTo>
                    <a:lnTo>
                      <a:pt x="5" y="2"/>
                    </a:lnTo>
                    <a:lnTo>
                      <a:pt x="3" y="3"/>
                    </a:lnTo>
                    <a:lnTo>
                      <a:pt x="1" y="5"/>
                    </a:lnTo>
                    <a:lnTo>
                      <a:pt x="0" y="8"/>
                    </a:lnTo>
                    <a:lnTo>
                      <a:pt x="0" y="10"/>
                    </a:lnTo>
                    <a:lnTo>
                      <a:pt x="0" y="14"/>
                    </a:lnTo>
                    <a:lnTo>
                      <a:pt x="1" y="16"/>
                    </a:lnTo>
                    <a:lnTo>
                      <a:pt x="3" y="18"/>
                    </a:lnTo>
                    <a:lnTo>
                      <a:pt x="5" y="20"/>
                    </a:lnTo>
                    <a:lnTo>
                      <a:pt x="7"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 name="Freeform 310"/>
              <p:cNvSpPr>
                <a:spLocks/>
              </p:cNvSpPr>
              <p:nvPr/>
            </p:nvSpPr>
            <p:spPr bwMode="auto">
              <a:xfrm>
                <a:off x="5275263" y="2519363"/>
                <a:ext cx="30163" cy="33338"/>
              </a:xfrm>
              <a:custGeom>
                <a:avLst/>
                <a:gdLst>
                  <a:gd name="T0" fmla="*/ 17 w 19"/>
                  <a:gd name="T1" fmla="*/ 18 h 21"/>
                  <a:gd name="T2" fmla="*/ 18 w 19"/>
                  <a:gd name="T3" fmla="*/ 16 h 21"/>
                  <a:gd name="T4" fmla="*/ 19 w 19"/>
                  <a:gd name="T5" fmla="*/ 14 h 21"/>
                  <a:gd name="T6" fmla="*/ 19 w 19"/>
                  <a:gd name="T7" fmla="*/ 11 h 21"/>
                  <a:gd name="T8" fmla="*/ 19 w 19"/>
                  <a:gd name="T9" fmla="*/ 9 h 21"/>
                  <a:gd name="T10" fmla="*/ 18 w 19"/>
                  <a:gd name="T11" fmla="*/ 6 h 21"/>
                  <a:gd name="T12" fmla="*/ 17 w 19"/>
                  <a:gd name="T13" fmla="*/ 3 h 21"/>
                  <a:gd name="T14" fmla="*/ 14 w 19"/>
                  <a:gd name="T15" fmla="*/ 2 h 21"/>
                  <a:gd name="T16" fmla="*/ 12 w 19"/>
                  <a:gd name="T17" fmla="*/ 1 h 21"/>
                  <a:gd name="T18" fmla="*/ 10 w 19"/>
                  <a:gd name="T19" fmla="*/ 0 h 21"/>
                  <a:gd name="T20" fmla="*/ 7 w 19"/>
                  <a:gd name="T21" fmla="*/ 1 h 21"/>
                  <a:gd name="T22" fmla="*/ 5 w 19"/>
                  <a:gd name="T23" fmla="*/ 2 h 21"/>
                  <a:gd name="T24" fmla="*/ 3 w 19"/>
                  <a:gd name="T25" fmla="*/ 3 h 21"/>
                  <a:gd name="T26" fmla="*/ 1 w 19"/>
                  <a:gd name="T27" fmla="*/ 6 h 21"/>
                  <a:gd name="T28" fmla="*/ 0 w 19"/>
                  <a:gd name="T29" fmla="*/ 9 h 21"/>
                  <a:gd name="T30" fmla="*/ 0 w 19"/>
                  <a:gd name="T31" fmla="*/ 11 h 21"/>
                  <a:gd name="T32" fmla="*/ 0 w 19"/>
                  <a:gd name="T33" fmla="*/ 14 h 21"/>
                  <a:gd name="T34" fmla="*/ 1 w 19"/>
                  <a:gd name="T35" fmla="*/ 16 h 21"/>
                  <a:gd name="T36" fmla="*/ 3 w 19"/>
                  <a:gd name="T37" fmla="*/ 18 h 21"/>
                  <a:gd name="T38" fmla="*/ 5 w 19"/>
                  <a:gd name="T39" fmla="*/ 20 h 21"/>
                  <a:gd name="T40" fmla="*/ 7 w 19"/>
                  <a:gd name="T41" fmla="*/ 21 h 21"/>
                  <a:gd name="T42" fmla="*/ 10 w 19"/>
                  <a:gd name="T43" fmla="*/ 21 h 21"/>
                  <a:gd name="T44" fmla="*/ 12 w 19"/>
                  <a:gd name="T45" fmla="*/ 21 h 21"/>
                  <a:gd name="T46" fmla="*/ 14 w 19"/>
                  <a:gd name="T47" fmla="*/ 20 h 21"/>
                  <a:gd name="T48" fmla="*/ 17 w 19"/>
                  <a:gd name="T49" fmla="*/ 18 h 21"/>
                  <a:gd name="T50" fmla="*/ 17 w 19"/>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1">
                    <a:moveTo>
                      <a:pt x="17" y="18"/>
                    </a:moveTo>
                    <a:lnTo>
                      <a:pt x="18" y="16"/>
                    </a:lnTo>
                    <a:lnTo>
                      <a:pt x="19" y="14"/>
                    </a:lnTo>
                    <a:lnTo>
                      <a:pt x="19" y="11"/>
                    </a:lnTo>
                    <a:lnTo>
                      <a:pt x="19" y="9"/>
                    </a:lnTo>
                    <a:lnTo>
                      <a:pt x="18" y="6"/>
                    </a:lnTo>
                    <a:lnTo>
                      <a:pt x="17" y="3"/>
                    </a:lnTo>
                    <a:lnTo>
                      <a:pt x="14" y="2"/>
                    </a:lnTo>
                    <a:lnTo>
                      <a:pt x="12" y="1"/>
                    </a:lnTo>
                    <a:lnTo>
                      <a:pt x="10" y="0"/>
                    </a:lnTo>
                    <a:lnTo>
                      <a:pt x="7" y="1"/>
                    </a:lnTo>
                    <a:lnTo>
                      <a:pt x="5" y="2"/>
                    </a:lnTo>
                    <a:lnTo>
                      <a:pt x="3" y="3"/>
                    </a:lnTo>
                    <a:lnTo>
                      <a:pt x="1" y="6"/>
                    </a:lnTo>
                    <a:lnTo>
                      <a:pt x="0" y="9"/>
                    </a:lnTo>
                    <a:lnTo>
                      <a:pt x="0" y="11"/>
                    </a:lnTo>
                    <a:lnTo>
                      <a:pt x="0" y="14"/>
                    </a:lnTo>
                    <a:lnTo>
                      <a:pt x="1" y="16"/>
                    </a:lnTo>
                    <a:lnTo>
                      <a:pt x="3" y="18"/>
                    </a:lnTo>
                    <a:lnTo>
                      <a:pt x="5" y="20"/>
                    </a:lnTo>
                    <a:lnTo>
                      <a:pt x="7" y="21"/>
                    </a:lnTo>
                    <a:lnTo>
                      <a:pt x="10" y="21"/>
                    </a:lnTo>
                    <a:lnTo>
                      <a:pt x="12" y="21"/>
                    </a:lnTo>
                    <a:lnTo>
                      <a:pt x="14"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 name="Freeform 311"/>
              <p:cNvSpPr>
                <a:spLocks/>
              </p:cNvSpPr>
              <p:nvPr/>
            </p:nvSpPr>
            <p:spPr bwMode="auto">
              <a:xfrm>
                <a:off x="5256213" y="2584450"/>
                <a:ext cx="33338" cy="33338"/>
              </a:xfrm>
              <a:custGeom>
                <a:avLst/>
                <a:gdLst>
                  <a:gd name="T0" fmla="*/ 18 w 21"/>
                  <a:gd name="T1" fmla="*/ 17 h 21"/>
                  <a:gd name="T2" fmla="*/ 19 w 21"/>
                  <a:gd name="T3" fmla="*/ 15 h 21"/>
                  <a:gd name="T4" fmla="*/ 20 w 21"/>
                  <a:gd name="T5" fmla="*/ 12 h 21"/>
                  <a:gd name="T6" fmla="*/ 21 w 21"/>
                  <a:gd name="T7" fmla="*/ 10 h 21"/>
                  <a:gd name="T8" fmla="*/ 20 w 21"/>
                  <a:gd name="T9" fmla="*/ 7 h 21"/>
                  <a:gd name="T10" fmla="*/ 19 w 21"/>
                  <a:gd name="T11" fmla="*/ 5 h 21"/>
                  <a:gd name="T12" fmla="*/ 18 w 21"/>
                  <a:gd name="T13" fmla="*/ 3 h 21"/>
                  <a:gd name="T14" fmla="*/ 16 w 21"/>
                  <a:gd name="T15" fmla="*/ 1 h 21"/>
                  <a:gd name="T16" fmla="*/ 13 w 21"/>
                  <a:gd name="T17" fmla="*/ 0 h 21"/>
                  <a:gd name="T18" fmla="*/ 11 w 21"/>
                  <a:gd name="T19" fmla="*/ 0 h 21"/>
                  <a:gd name="T20" fmla="*/ 8 w 21"/>
                  <a:gd name="T21" fmla="*/ 0 h 21"/>
                  <a:gd name="T22" fmla="*/ 6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7 h 21"/>
                  <a:gd name="T38" fmla="*/ 6 w 21"/>
                  <a:gd name="T39" fmla="*/ 20 h 21"/>
                  <a:gd name="T40" fmla="*/ 8 w 21"/>
                  <a:gd name="T41" fmla="*/ 21 h 21"/>
                  <a:gd name="T42" fmla="*/ 11 w 21"/>
                  <a:gd name="T43" fmla="*/ 21 h 21"/>
                  <a:gd name="T44" fmla="*/ 13 w 21"/>
                  <a:gd name="T45" fmla="*/ 21 h 21"/>
                  <a:gd name="T46" fmla="*/ 16 w 21"/>
                  <a:gd name="T47" fmla="*/ 20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19" y="15"/>
                    </a:lnTo>
                    <a:lnTo>
                      <a:pt x="20" y="12"/>
                    </a:lnTo>
                    <a:lnTo>
                      <a:pt x="21" y="10"/>
                    </a:lnTo>
                    <a:lnTo>
                      <a:pt x="20" y="7"/>
                    </a:lnTo>
                    <a:lnTo>
                      <a:pt x="19" y="5"/>
                    </a:lnTo>
                    <a:lnTo>
                      <a:pt x="18" y="3"/>
                    </a:lnTo>
                    <a:lnTo>
                      <a:pt x="16" y="1"/>
                    </a:lnTo>
                    <a:lnTo>
                      <a:pt x="13" y="0"/>
                    </a:lnTo>
                    <a:lnTo>
                      <a:pt x="11" y="0"/>
                    </a:lnTo>
                    <a:lnTo>
                      <a:pt x="8" y="0"/>
                    </a:lnTo>
                    <a:lnTo>
                      <a:pt x="6" y="1"/>
                    </a:lnTo>
                    <a:lnTo>
                      <a:pt x="3" y="3"/>
                    </a:lnTo>
                    <a:lnTo>
                      <a:pt x="1" y="5"/>
                    </a:lnTo>
                    <a:lnTo>
                      <a:pt x="0" y="7"/>
                    </a:lnTo>
                    <a:lnTo>
                      <a:pt x="0" y="10"/>
                    </a:lnTo>
                    <a:lnTo>
                      <a:pt x="0" y="12"/>
                    </a:lnTo>
                    <a:lnTo>
                      <a:pt x="1" y="15"/>
                    </a:lnTo>
                    <a:lnTo>
                      <a:pt x="3" y="17"/>
                    </a:lnTo>
                    <a:lnTo>
                      <a:pt x="6" y="20"/>
                    </a:lnTo>
                    <a:lnTo>
                      <a:pt x="8" y="21"/>
                    </a:lnTo>
                    <a:lnTo>
                      <a:pt x="11" y="21"/>
                    </a:lnTo>
                    <a:lnTo>
                      <a:pt x="13" y="21"/>
                    </a:lnTo>
                    <a:lnTo>
                      <a:pt x="16" y="20"/>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 name="Freeform 312"/>
              <p:cNvSpPr>
                <a:spLocks/>
              </p:cNvSpPr>
              <p:nvPr/>
            </p:nvSpPr>
            <p:spPr bwMode="auto">
              <a:xfrm>
                <a:off x="5207000" y="2620963"/>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5 h 20"/>
                  <a:gd name="T12" fmla="*/ 18 w 21"/>
                  <a:gd name="T13" fmla="*/ 3 h 20"/>
                  <a:gd name="T14" fmla="*/ 16 w 21"/>
                  <a:gd name="T15" fmla="*/ 2 h 20"/>
                  <a:gd name="T16" fmla="*/ 14 w 21"/>
                  <a:gd name="T17" fmla="*/ 1 h 20"/>
                  <a:gd name="T18" fmla="*/ 11 w 21"/>
                  <a:gd name="T19" fmla="*/ 0 h 20"/>
                  <a:gd name="T20" fmla="*/ 8 w 21"/>
                  <a:gd name="T21" fmla="*/ 1 h 20"/>
                  <a:gd name="T22" fmla="*/ 6 w 21"/>
                  <a:gd name="T23" fmla="*/ 2 h 20"/>
                  <a:gd name="T24" fmla="*/ 3 w 21"/>
                  <a:gd name="T25" fmla="*/ 3 h 20"/>
                  <a:gd name="T26" fmla="*/ 2 w 21"/>
                  <a:gd name="T27" fmla="*/ 5 h 20"/>
                  <a:gd name="T28" fmla="*/ 1 w 21"/>
                  <a:gd name="T29" fmla="*/ 8 h 20"/>
                  <a:gd name="T30" fmla="*/ 0 w 21"/>
                  <a:gd name="T31" fmla="*/ 10 h 20"/>
                  <a:gd name="T32" fmla="*/ 1 w 21"/>
                  <a:gd name="T33" fmla="*/ 13 h 20"/>
                  <a:gd name="T34" fmla="*/ 2 w 21"/>
                  <a:gd name="T35" fmla="*/ 15 h 20"/>
                  <a:gd name="T36" fmla="*/ 3 w 21"/>
                  <a:gd name="T37" fmla="*/ 17 h 20"/>
                  <a:gd name="T38" fmla="*/ 6 w 21"/>
                  <a:gd name="T39" fmla="*/ 19 h 20"/>
                  <a:gd name="T40" fmla="*/ 8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5"/>
                    </a:lnTo>
                    <a:lnTo>
                      <a:pt x="18" y="3"/>
                    </a:lnTo>
                    <a:lnTo>
                      <a:pt x="16" y="2"/>
                    </a:lnTo>
                    <a:lnTo>
                      <a:pt x="14" y="1"/>
                    </a:lnTo>
                    <a:lnTo>
                      <a:pt x="11" y="0"/>
                    </a:lnTo>
                    <a:lnTo>
                      <a:pt x="8" y="1"/>
                    </a:lnTo>
                    <a:lnTo>
                      <a:pt x="6" y="2"/>
                    </a:lnTo>
                    <a:lnTo>
                      <a:pt x="3" y="3"/>
                    </a:lnTo>
                    <a:lnTo>
                      <a:pt x="2" y="5"/>
                    </a:lnTo>
                    <a:lnTo>
                      <a:pt x="1" y="8"/>
                    </a:lnTo>
                    <a:lnTo>
                      <a:pt x="0" y="10"/>
                    </a:lnTo>
                    <a:lnTo>
                      <a:pt x="1" y="13"/>
                    </a:lnTo>
                    <a:lnTo>
                      <a:pt x="2" y="15"/>
                    </a:lnTo>
                    <a:lnTo>
                      <a:pt x="3" y="17"/>
                    </a:lnTo>
                    <a:lnTo>
                      <a:pt x="6" y="19"/>
                    </a:lnTo>
                    <a:lnTo>
                      <a:pt x="8"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9" name="Freeform 313"/>
              <p:cNvSpPr>
                <a:spLocks/>
              </p:cNvSpPr>
              <p:nvPr/>
            </p:nvSpPr>
            <p:spPr bwMode="auto">
              <a:xfrm>
                <a:off x="5181600" y="2757488"/>
                <a:ext cx="31750" cy="33338"/>
              </a:xfrm>
              <a:custGeom>
                <a:avLst/>
                <a:gdLst>
                  <a:gd name="T0" fmla="*/ 17 w 20"/>
                  <a:gd name="T1" fmla="*/ 17 h 21"/>
                  <a:gd name="T2" fmla="*/ 18 w 20"/>
                  <a:gd name="T3" fmla="*/ 15 h 21"/>
                  <a:gd name="T4" fmla="*/ 19 w 20"/>
                  <a:gd name="T5" fmla="*/ 13 h 21"/>
                  <a:gd name="T6" fmla="*/ 20 w 20"/>
                  <a:gd name="T7" fmla="*/ 10 h 21"/>
                  <a:gd name="T8" fmla="*/ 19 w 20"/>
                  <a:gd name="T9" fmla="*/ 8 h 21"/>
                  <a:gd name="T10" fmla="*/ 18 w 20"/>
                  <a:gd name="T11" fmla="*/ 5 h 21"/>
                  <a:gd name="T12" fmla="*/ 17 w 20"/>
                  <a:gd name="T13" fmla="*/ 3 h 21"/>
                  <a:gd name="T14" fmla="*/ 15 w 20"/>
                  <a:gd name="T15" fmla="*/ 2 h 21"/>
                  <a:gd name="T16" fmla="*/ 12 w 20"/>
                  <a:gd name="T17" fmla="*/ 1 h 21"/>
                  <a:gd name="T18" fmla="*/ 10 w 20"/>
                  <a:gd name="T19" fmla="*/ 0 h 21"/>
                  <a:gd name="T20" fmla="*/ 7 w 20"/>
                  <a:gd name="T21" fmla="*/ 1 h 21"/>
                  <a:gd name="T22" fmla="*/ 5 w 20"/>
                  <a:gd name="T23" fmla="*/ 2 h 21"/>
                  <a:gd name="T24" fmla="*/ 3 w 20"/>
                  <a:gd name="T25" fmla="*/ 3 h 21"/>
                  <a:gd name="T26" fmla="*/ 1 w 20"/>
                  <a:gd name="T27" fmla="*/ 5 h 21"/>
                  <a:gd name="T28" fmla="*/ 0 w 20"/>
                  <a:gd name="T29" fmla="*/ 8 h 21"/>
                  <a:gd name="T30" fmla="*/ 0 w 20"/>
                  <a:gd name="T31" fmla="*/ 10 h 21"/>
                  <a:gd name="T32" fmla="*/ 0 w 20"/>
                  <a:gd name="T33" fmla="*/ 13 h 21"/>
                  <a:gd name="T34" fmla="*/ 1 w 20"/>
                  <a:gd name="T35" fmla="*/ 15 h 21"/>
                  <a:gd name="T36" fmla="*/ 3 w 20"/>
                  <a:gd name="T37" fmla="*/ 17 h 21"/>
                  <a:gd name="T38" fmla="*/ 5 w 20"/>
                  <a:gd name="T39" fmla="*/ 19 h 21"/>
                  <a:gd name="T40" fmla="*/ 7 w 20"/>
                  <a:gd name="T41" fmla="*/ 21 h 21"/>
                  <a:gd name="T42" fmla="*/ 10 w 20"/>
                  <a:gd name="T43" fmla="*/ 21 h 21"/>
                  <a:gd name="T44" fmla="*/ 12 w 20"/>
                  <a:gd name="T45" fmla="*/ 21 h 21"/>
                  <a:gd name="T46" fmla="*/ 15 w 20"/>
                  <a:gd name="T47" fmla="*/ 19 h 21"/>
                  <a:gd name="T48" fmla="*/ 17 w 20"/>
                  <a:gd name="T49" fmla="*/ 17 h 21"/>
                  <a:gd name="T50" fmla="*/ 17 w 20"/>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7"/>
                    </a:moveTo>
                    <a:lnTo>
                      <a:pt x="18" y="15"/>
                    </a:lnTo>
                    <a:lnTo>
                      <a:pt x="19" y="13"/>
                    </a:lnTo>
                    <a:lnTo>
                      <a:pt x="20" y="10"/>
                    </a:lnTo>
                    <a:lnTo>
                      <a:pt x="19" y="8"/>
                    </a:lnTo>
                    <a:lnTo>
                      <a:pt x="18" y="5"/>
                    </a:lnTo>
                    <a:lnTo>
                      <a:pt x="17" y="3"/>
                    </a:lnTo>
                    <a:lnTo>
                      <a:pt x="15" y="2"/>
                    </a:lnTo>
                    <a:lnTo>
                      <a:pt x="12" y="1"/>
                    </a:lnTo>
                    <a:lnTo>
                      <a:pt x="10" y="0"/>
                    </a:lnTo>
                    <a:lnTo>
                      <a:pt x="7" y="1"/>
                    </a:lnTo>
                    <a:lnTo>
                      <a:pt x="5" y="2"/>
                    </a:lnTo>
                    <a:lnTo>
                      <a:pt x="3" y="3"/>
                    </a:lnTo>
                    <a:lnTo>
                      <a:pt x="1" y="5"/>
                    </a:lnTo>
                    <a:lnTo>
                      <a:pt x="0" y="8"/>
                    </a:lnTo>
                    <a:lnTo>
                      <a:pt x="0" y="10"/>
                    </a:lnTo>
                    <a:lnTo>
                      <a:pt x="0" y="13"/>
                    </a:lnTo>
                    <a:lnTo>
                      <a:pt x="1" y="15"/>
                    </a:lnTo>
                    <a:lnTo>
                      <a:pt x="3" y="17"/>
                    </a:lnTo>
                    <a:lnTo>
                      <a:pt x="5" y="19"/>
                    </a:lnTo>
                    <a:lnTo>
                      <a:pt x="7" y="21"/>
                    </a:lnTo>
                    <a:lnTo>
                      <a:pt x="10" y="21"/>
                    </a:lnTo>
                    <a:lnTo>
                      <a:pt x="12" y="21"/>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0" name="Freeform 314"/>
              <p:cNvSpPr>
                <a:spLocks/>
              </p:cNvSpPr>
              <p:nvPr/>
            </p:nvSpPr>
            <p:spPr bwMode="auto">
              <a:xfrm>
                <a:off x="5151438" y="2813050"/>
                <a:ext cx="33338" cy="31750"/>
              </a:xfrm>
              <a:custGeom>
                <a:avLst/>
                <a:gdLst>
                  <a:gd name="T0" fmla="*/ 18 w 21"/>
                  <a:gd name="T1" fmla="*/ 17 h 20"/>
                  <a:gd name="T2" fmla="*/ 20 w 21"/>
                  <a:gd name="T3" fmla="*/ 15 h 20"/>
                  <a:gd name="T4" fmla="*/ 20 w 21"/>
                  <a:gd name="T5" fmla="*/ 12 h 20"/>
                  <a:gd name="T6" fmla="*/ 21 w 21"/>
                  <a:gd name="T7" fmla="*/ 9 h 20"/>
                  <a:gd name="T8" fmla="*/ 20 w 21"/>
                  <a:gd name="T9" fmla="*/ 7 h 20"/>
                  <a:gd name="T10" fmla="*/ 20 w 21"/>
                  <a:gd name="T11" fmla="*/ 5 h 20"/>
                  <a:gd name="T12" fmla="*/ 18 w 21"/>
                  <a:gd name="T13" fmla="*/ 2 h 20"/>
                  <a:gd name="T14" fmla="*/ 15 w 21"/>
                  <a:gd name="T15" fmla="*/ 1 h 20"/>
                  <a:gd name="T16" fmla="*/ 12 w 21"/>
                  <a:gd name="T17" fmla="*/ 0 h 20"/>
                  <a:gd name="T18" fmla="*/ 10 w 21"/>
                  <a:gd name="T19" fmla="*/ 0 h 20"/>
                  <a:gd name="T20" fmla="*/ 7 w 21"/>
                  <a:gd name="T21" fmla="*/ 0 h 20"/>
                  <a:gd name="T22" fmla="*/ 5 w 21"/>
                  <a:gd name="T23" fmla="*/ 1 h 20"/>
                  <a:gd name="T24" fmla="*/ 3 w 21"/>
                  <a:gd name="T25" fmla="*/ 2 h 20"/>
                  <a:gd name="T26" fmla="*/ 1 w 21"/>
                  <a:gd name="T27" fmla="*/ 5 h 20"/>
                  <a:gd name="T28" fmla="*/ 0 w 21"/>
                  <a:gd name="T29" fmla="*/ 7 h 20"/>
                  <a:gd name="T30" fmla="*/ 0 w 21"/>
                  <a:gd name="T31" fmla="*/ 9 h 20"/>
                  <a:gd name="T32" fmla="*/ 0 w 21"/>
                  <a:gd name="T33" fmla="*/ 12 h 20"/>
                  <a:gd name="T34" fmla="*/ 1 w 21"/>
                  <a:gd name="T35" fmla="*/ 15 h 20"/>
                  <a:gd name="T36" fmla="*/ 3 w 21"/>
                  <a:gd name="T37" fmla="*/ 17 h 20"/>
                  <a:gd name="T38" fmla="*/ 5 w 21"/>
                  <a:gd name="T39" fmla="*/ 19 h 20"/>
                  <a:gd name="T40" fmla="*/ 7 w 21"/>
                  <a:gd name="T41" fmla="*/ 20 h 20"/>
                  <a:gd name="T42" fmla="*/ 10 w 21"/>
                  <a:gd name="T43" fmla="*/ 20 h 20"/>
                  <a:gd name="T44" fmla="*/ 12 w 21"/>
                  <a:gd name="T45" fmla="*/ 20 h 20"/>
                  <a:gd name="T46" fmla="*/ 15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0" y="12"/>
                    </a:lnTo>
                    <a:lnTo>
                      <a:pt x="21" y="9"/>
                    </a:lnTo>
                    <a:lnTo>
                      <a:pt x="20" y="7"/>
                    </a:lnTo>
                    <a:lnTo>
                      <a:pt x="20" y="5"/>
                    </a:lnTo>
                    <a:lnTo>
                      <a:pt x="18" y="2"/>
                    </a:lnTo>
                    <a:lnTo>
                      <a:pt x="15" y="1"/>
                    </a:lnTo>
                    <a:lnTo>
                      <a:pt x="12" y="0"/>
                    </a:lnTo>
                    <a:lnTo>
                      <a:pt x="10" y="0"/>
                    </a:lnTo>
                    <a:lnTo>
                      <a:pt x="7" y="0"/>
                    </a:lnTo>
                    <a:lnTo>
                      <a:pt x="5" y="1"/>
                    </a:lnTo>
                    <a:lnTo>
                      <a:pt x="3" y="2"/>
                    </a:lnTo>
                    <a:lnTo>
                      <a:pt x="1" y="5"/>
                    </a:lnTo>
                    <a:lnTo>
                      <a:pt x="0" y="7"/>
                    </a:lnTo>
                    <a:lnTo>
                      <a:pt x="0" y="9"/>
                    </a:lnTo>
                    <a:lnTo>
                      <a:pt x="0" y="12"/>
                    </a:lnTo>
                    <a:lnTo>
                      <a:pt x="1" y="15"/>
                    </a:lnTo>
                    <a:lnTo>
                      <a:pt x="3" y="17"/>
                    </a:lnTo>
                    <a:lnTo>
                      <a:pt x="5" y="19"/>
                    </a:lnTo>
                    <a:lnTo>
                      <a:pt x="7" y="20"/>
                    </a:lnTo>
                    <a:lnTo>
                      <a:pt x="10" y="20"/>
                    </a:lnTo>
                    <a:lnTo>
                      <a:pt x="12" y="20"/>
                    </a:lnTo>
                    <a:lnTo>
                      <a:pt x="15"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1" name="Freeform 315"/>
              <p:cNvSpPr>
                <a:spLocks/>
              </p:cNvSpPr>
              <p:nvPr/>
            </p:nvSpPr>
            <p:spPr bwMode="auto">
              <a:xfrm>
                <a:off x="5078413" y="2767013"/>
                <a:ext cx="33338" cy="33338"/>
              </a:xfrm>
              <a:custGeom>
                <a:avLst/>
                <a:gdLst>
                  <a:gd name="T0" fmla="*/ 18 w 21"/>
                  <a:gd name="T1" fmla="*/ 18 h 21"/>
                  <a:gd name="T2" fmla="*/ 20 w 21"/>
                  <a:gd name="T3" fmla="*/ 16 h 21"/>
                  <a:gd name="T4" fmla="*/ 20 w 21"/>
                  <a:gd name="T5" fmla="*/ 12 h 21"/>
                  <a:gd name="T6" fmla="*/ 21 w 21"/>
                  <a:gd name="T7" fmla="*/ 10 h 21"/>
                  <a:gd name="T8" fmla="*/ 20 w 21"/>
                  <a:gd name="T9" fmla="*/ 7 h 21"/>
                  <a:gd name="T10" fmla="*/ 20 w 21"/>
                  <a:gd name="T11" fmla="*/ 5 h 21"/>
                  <a:gd name="T12" fmla="*/ 18 w 21"/>
                  <a:gd name="T13" fmla="*/ 3 h 21"/>
                  <a:gd name="T14" fmla="*/ 16 w 21"/>
                  <a:gd name="T15" fmla="*/ 1 h 21"/>
                  <a:gd name="T16" fmla="*/ 13 w 21"/>
                  <a:gd name="T17" fmla="*/ 0 h 21"/>
                  <a:gd name="T18" fmla="*/ 11 w 21"/>
                  <a:gd name="T19" fmla="*/ 0 h 21"/>
                  <a:gd name="T20" fmla="*/ 8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6 h 21"/>
                  <a:gd name="T36" fmla="*/ 3 w 21"/>
                  <a:gd name="T37" fmla="*/ 18 h 21"/>
                  <a:gd name="T38" fmla="*/ 5 w 21"/>
                  <a:gd name="T39" fmla="*/ 19 h 21"/>
                  <a:gd name="T40" fmla="*/ 8 w 21"/>
                  <a:gd name="T41" fmla="*/ 20 h 21"/>
                  <a:gd name="T42" fmla="*/ 11 w 21"/>
                  <a:gd name="T43" fmla="*/ 21 h 21"/>
                  <a:gd name="T44" fmla="*/ 13 w 21"/>
                  <a:gd name="T45" fmla="*/ 20 h 21"/>
                  <a:gd name="T46" fmla="*/ 16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0" y="12"/>
                    </a:lnTo>
                    <a:lnTo>
                      <a:pt x="21" y="10"/>
                    </a:lnTo>
                    <a:lnTo>
                      <a:pt x="20" y="7"/>
                    </a:lnTo>
                    <a:lnTo>
                      <a:pt x="20" y="5"/>
                    </a:lnTo>
                    <a:lnTo>
                      <a:pt x="18" y="3"/>
                    </a:lnTo>
                    <a:lnTo>
                      <a:pt x="16" y="1"/>
                    </a:lnTo>
                    <a:lnTo>
                      <a:pt x="13" y="0"/>
                    </a:lnTo>
                    <a:lnTo>
                      <a:pt x="11" y="0"/>
                    </a:lnTo>
                    <a:lnTo>
                      <a:pt x="8" y="0"/>
                    </a:lnTo>
                    <a:lnTo>
                      <a:pt x="5" y="1"/>
                    </a:lnTo>
                    <a:lnTo>
                      <a:pt x="3" y="3"/>
                    </a:lnTo>
                    <a:lnTo>
                      <a:pt x="1" y="5"/>
                    </a:lnTo>
                    <a:lnTo>
                      <a:pt x="0" y="7"/>
                    </a:lnTo>
                    <a:lnTo>
                      <a:pt x="0" y="10"/>
                    </a:lnTo>
                    <a:lnTo>
                      <a:pt x="0" y="12"/>
                    </a:lnTo>
                    <a:lnTo>
                      <a:pt x="1" y="16"/>
                    </a:lnTo>
                    <a:lnTo>
                      <a:pt x="3" y="18"/>
                    </a:lnTo>
                    <a:lnTo>
                      <a:pt x="5" y="19"/>
                    </a:lnTo>
                    <a:lnTo>
                      <a:pt x="8" y="20"/>
                    </a:lnTo>
                    <a:lnTo>
                      <a:pt x="11" y="21"/>
                    </a:lnTo>
                    <a:lnTo>
                      <a:pt x="13"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 name="Freeform 316"/>
              <p:cNvSpPr>
                <a:spLocks/>
              </p:cNvSpPr>
              <p:nvPr/>
            </p:nvSpPr>
            <p:spPr bwMode="auto">
              <a:xfrm>
                <a:off x="4978400" y="2725738"/>
                <a:ext cx="31750" cy="33338"/>
              </a:xfrm>
              <a:custGeom>
                <a:avLst/>
                <a:gdLst>
                  <a:gd name="T0" fmla="*/ 17 w 20"/>
                  <a:gd name="T1" fmla="*/ 18 h 21"/>
                  <a:gd name="T2" fmla="*/ 19 w 20"/>
                  <a:gd name="T3" fmla="*/ 16 h 21"/>
                  <a:gd name="T4" fmla="*/ 20 w 20"/>
                  <a:gd name="T5" fmla="*/ 14 h 21"/>
                  <a:gd name="T6" fmla="*/ 20 w 20"/>
                  <a:gd name="T7" fmla="*/ 10 h 21"/>
                  <a:gd name="T8" fmla="*/ 20 w 20"/>
                  <a:gd name="T9" fmla="*/ 8 h 21"/>
                  <a:gd name="T10" fmla="*/ 19 w 20"/>
                  <a:gd name="T11" fmla="*/ 5 h 21"/>
                  <a:gd name="T12" fmla="*/ 17 w 20"/>
                  <a:gd name="T13" fmla="*/ 3 h 21"/>
                  <a:gd name="T14" fmla="*/ 14 w 20"/>
                  <a:gd name="T15" fmla="*/ 2 h 21"/>
                  <a:gd name="T16" fmla="*/ 12 w 20"/>
                  <a:gd name="T17" fmla="*/ 1 h 21"/>
                  <a:gd name="T18" fmla="*/ 9 w 20"/>
                  <a:gd name="T19" fmla="*/ 0 h 21"/>
                  <a:gd name="T20" fmla="*/ 7 w 20"/>
                  <a:gd name="T21" fmla="*/ 1 h 21"/>
                  <a:gd name="T22" fmla="*/ 5 w 20"/>
                  <a:gd name="T23" fmla="*/ 2 h 21"/>
                  <a:gd name="T24" fmla="*/ 3 w 20"/>
                  <a:gd name="T25" fmla="*/ 3 h 21"/>
                  <a:gd name="T26" fmla="*/ 1 w 20"/>
                  <a:gd name="T27" fmla="*/ 5 h 21"/>
                  <a:gd name="T28" fmla="*/ 0 w 20"/>
                  <a:gd name="T29" fmla="*/ 8 h 21"/>
                  <a:gd name="T30" fmla="*/ 0 w 20"/>
                  <a:gd name="T31" fmla="*/ 10 h 21"/>
                  <a:gd name="T32" fmla="*/ 0 w 20"/>
                  <a:gd name="T33" fmla="*/ 14 h 21"/>
                  <a:gd name="T34" fmla="*/ 1 w 20"/>
                  <a:gd name="T35" fmla="*/ 16 h 21"/>
                  <a:gd name="T36" fmla="*/ 3 w 20"/>
                  <a:gd name="T37" fmla="*/ 18 h 21"/>
                  <a:gd name="T38" fmla="*/ 5 w 20"/>
                  <a:gd name="T39" fmla="*/ 20 h 21"/>
                  <a:gd name="T40" fmla="*/ 7 w 20"/>
                  <a:gd name="T41" fmla="*/ 21 h 21"/>
                  <a:gd name="T42" fmla="*/ 9 w 20"/>
                  <a:gd name="T43" fmla="*/ 21 h 21"/>
                  <a:gd name="T44" fmla="*/ 12 w 20"/>
                  <a:gd name="T45" fmla="*/ 21 h 21"/>
                  <a:gd name="T46" fmla="*/ 14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4"/>
                    </a:lnTo>
                    <a:lnTo>
                      <a:pt x="20" y="10"/>
                    </a:lnTo>
                    <a:lnTo>
                      <a:pt x="20" y="8"/>
                    </a:lnTo>
                    <a:lnTo>
                      <a:pt x="19" y="5"/>
                    </a:lnTo>
                    <a:lnTo>
                      <a:pt x="17" y="3"/>
                    </a:lnTo>
                    <a:lnTo>
                      <a:pt x="14" y="2"/>
                    </a:lnTo>
                    <a:lnTo>
                      <a:pt x="12" y="1"/>
                    </a:lnTo>
                    <a:lnTo>
                      <a:pt x="9" y="0"/>
                    </a:lnTo>
                    <a:lnTo>
                      <a:pt x="7" y="1"/>
                    </a:lnTo>
                    <a:lnTo>
                      <a:pt x="5" y="2"/>
                    </a:lnTo>
                    <a:lnTo>
                      <a:pt x="3" y="3"/>
                    </a:lnTo>
                    <a:lnTo>
                      <a:pt x="1" y="5"/>
                    </a:lnTo>
                    <a:lnTo>
                      <a:pt x="0" y="8"/>
                    </a:lnTo>
                    <a:lnTo>
                      <a:pt x="0" y="10"/>
                    </a:lnTo>
                    <a:lnTo>
                      <a:pt x="0" y="14"/>
                    </a:lnTo>
                    <a:lnTo>
                      <a:pt x="1" y="16"/>
                    </a:lnTo>
                    <a:lnTo>
                      <a:pt x="3" y="18"/>
                    </a:lnTo>
                    <a:lnTo>
                      <a:pt x="5" y="20"/>
                    </a:lnTo>
                    <a:lnTo>
                      <a:pt x="7" y="21"/>
                    </a:lnTo>
                    <a:lnTo>
                      <a:pt x="9" y="21"/>
                    </a:lnTo>
                    <a:lnTo>
                      <a:pt x="12" y="21"/>
                    </a:lnTo>
                    <a:lnTo>
                      <a:pt x="14"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3" name="Freeform 317"/>
              <p:cNvSpPr>
                <a:spLocks/>
              </p:cNvSpPr>
              <p:nvPr/>
            </p:nvSpPr>
            <p:spPr bwMode="auto">
              <a:xfrm>
                <a:off x="5010150" y="2747963"/>
                <a:ext cx="30163" cy="31750"/>
              </a:xfrm>
              <a:custGeom>
                <a:avLst/>
                <a:gdLst>
                  <a:gd name="T0" fmla="*/ 16 w 19"/>
                  <a:gd name="T1" fmla="*/ 17 h 20"/>
                  <a:gd name="T2" fmla="*/ 18 w 19"/>
                  <a:gd name="T3" fmla="*/ 15 h 20"/>
                  <a:gd name="T4" fmla="*/ 19 w 19"/>
                  <a:gd name="T5" fmla="*/ 13 h 20"/>
                  <a:gd name="T6" fmla="*/ 19 w 19"/>
                  <a:gd name="T7" fmla="*/ 10 h 20"/>
                  <a:gd name="T8" fmla="*/ 19 w 19"/>
                  <a:gd name="T9" fmla="*/ 8 h 20"/>
                  <a:gd name="T10" fmla="*/ 18 w 19"/>
                  <a:gd name="T11" fmla="*/ 5 h 20"/>
                  <a:gd name="T12" fmla="*/ 16 w 19"/>
                  <a:gd name="T13" fmla="*/ 3 h 20"/>
                  <a:gd name="T14" fmla="*/ 14 w 19"/>
                  <a:gd name="T15" fmla="*/ 2 h 20"/>
                  <a:gd name="T16" fmla="*/ 12 w 19"/>
                  <a:gd name="T17" fmla="*/ 1 h 20"/>
                  <a:gd name="T18" fmla="*/ 9 w 19"/>
                  <a:gd name="T19" fmla="*/ 0 h 20"/>
                  <a:gd name="T20" fmla="*/ 7 w 19"/>
                  <a:gd name="T21" fmla="*/ 1 h 20"/>
                  <a:gd name="T22" fmla="*/ 5 w 19"/>
                  <a:gd name="T23" fmla="*/ 2 h 20"/>
                  <a:gd name="T24" fmla="*/ 2 w 19"/>
                  <a:gd name="T25" fmla="*/ 3 h 20"/>
                  <a:gd name="T26" fmla="*/ 1 w 19"/>
                  <a:gd name="T27" fmla="*/ 5 h 20"/>
                  <a:gd name="T28" fmla="*/ 0 w 19"/>
                  <a:gd name="T29" fmla="*/ 8 h 20"/>
                  <a:gd name="T30" fmla="*/ 0 w 19"/>
                  <a:gd name="T31" fmla="*/ 10 h 20"/>
                  <a:gd name="T32" fmla="*/ 0 w 19"/>
                  <a:gd name="T33" fmla="*/ 13 h 20"/>
                  <a:gd name="T34" fmla="*/ 1 w 19"/>
                  <a:gd name="T35" fmla="*/ 15 h 20"/>
                  <a:gd name="T36" fmla="*/ 2 w 19"/>
                  <a:gd name="T37" fmla="*/ 17 h 20"/>
                  <a:gd name="T38" fmla="*/ 5 w 19"/>
                  <a:gd name="T39" fmla="*/ 19 h 20"/>
                  <a:gd name="T40" fmla="*/ 7 w 19"/>
                  <a:gd name="T41" fmla="*/ 20 h 20"/>
                  <a:gd name="T42" fmla="*/ 9 w 19"/>
                  <a:gd name="T43" fmla="*/ 20 h 20"/>
                  <a:gd name="T44" fmla="*/ 12 w 19"/>
                  <a:gd name="T45" fmla="*/ 20 h 20"/>
                  <a:gd name="T46" fmla="*/ 14 w 19"/>
                  <a:gd name="T47" fmla="*/ 19 h 20"/>
                  <a:gd name="T48" fmla="*/ 16 w 19"/>
                  <a:gd name="T49" fmla="*/ 17 h 20"/>
                  <a:gd name="T50" fmla="*/ 16 w 19"/>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0">
                    <a:moveTo>
                      <a:pt x="16" y="17"/>
                    </a:moveTo>
                    <a:lnTo>
                      <a:pt x="18" y="15"/>
                    </a:lnTo>
                    <a:lnTo>
                      <a:pt x="19" y="13"/>
                    </a:lnTo>
                    <a:lnTo>
                      <a:pt x="19" y="10"/>
                    </a:lnTo>
                    <a:lnTo>
                      <a:pt x="19" y="8"/>
                    </a:lnTo>
                    <a:lnTo>
                      <a:pt x="18" y="5"/>
                    </a:lnTo>
                    <a:lnTo>
                      <a:pt x="16" y="3"/>
                    </a:lnTo>
                    <a:lnTo>
                      <a:pt x="14" y="2"/>
                    </a:lnTo>
                    <a:lnTo>
                      <a:pt x="12" y="1"/>
                    </a:lnTo>
                    <a:lnTo>
                      <a:pt x="9" y="0"/>
                    </a:lnTo>
                    <a:lnTo>
                      <a:pt x="7" y="1"/>
                    </a:lnTo>
                    <a:lnTo>
                      <a:pt x="5" y="2"/>
                    </a:lnTo>
                    <a:lnTo>
                      <a:pt x="2" y="3"/>
                    </a:lnTo>
                    <a:lnTo>
                      <a:pt x="1" y="5"/>
                    </a:lnTo>
                    <a:lnTo>
                      <a:pt x="0" y="8"/>
                    </a:lnTo>
                    <a:lnTo>
                      <a:pt x="0" y="10"/>
                    </a:lnTo>
                    <a:lnTo>
                      <a:pt x="0" y="13"/>
                    </a:lnTo>
                    <a:lnTo>
                      <a:pt x="1" y="15"/>
                    </a:lnTo>
                    <a:lnTo>
                      <a:pt x="2" y="17"/>
                    </a:lnTo>
                    <a:lnTo>
                      <a:pt x="5" y="19"/>
                    </a:lnTo>
                    <a:lnTo>
                      <a:pt x="7" y="20"/>
                    </a:lnTo>
                    <a:lnTo>
                      <a:pt x="9" y="20"/>
                    </a:lnTo>
                    <a:lnTo>
                      <a:pt x="12" y="20"/>
                    </a:lnTo>
                    <a:lnTo>
                      <a:pt x="14" y="19"/>
                    </a:lnTo>
                    <a:lnTo>
                      <a:pt x="16" y="17"/>
                    </a:lnTo>
                    <a:lnTo>
                      <a:pt x="16"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4" name="Freeform 318"/>
              <p:cNvSpPr>
                <a:spLocks/>
              </p:cNvSpPr>
              <p:nvPr/>
            </p:nvSpPr>
            <p:spPr bwMode="auto">
              <a:xfrm>
                <a:off x="5027613" y="2684463"/>
                <a:ext cx="33338" cy="33338"/>
              </a:xfrm>
              <a:custGeom>
                <a:avLst/>
                <a:gdLst>
                  <a:gd name="T0" fmla="*/ 18 w 21"/>
                  <a:gd name="T1" fmla="*/ 18 h 21"/>
                  <a:gd name="T2" fmla="*/ 20 w 21"/>
                  <a:gd name="T3" fmla="*/ 16 h 21"/>
                  <a:gd name="T4" fmla="*/ 21 w 21"/>
                  <a:gd name="T5" fmla="*/ 14 h 21"/>
                  <a:gd name="T6" fmla="*/ 21 w 21"/>
                  <a:gd name="T7" fmla="*/ 10 h 21"/>
                  <a:gd name="T8" fmla="*/ 21 w 21"/>
                  <a:gd name="T9" fmla="*/ 8 h 21"/>
                  <a:gd name="T10" fmla="*/ 20 w 21"/>
                  <a:gd name="T11" fmla="*/ 5 h 21"/>
                  <a:gd name="T12" fmla="*/ 18 w 21"/>
                  <a:gd name="T13" fmla="*/ 3 h 21"/>
                  <a:gd name="T14" fmla="*/ 16 w 21"/>
                  <a:gd name="T15" fmla="*/ 2 h 21"/>
                  <a:gd name="T16" fmla="*/ 14 w 21"/>
                  <a:gd name="T17" fmla="*/ 1 h 21"/>
                  <a:gd name="T18" fmla="*/ 10 w 21"/>
                  <a:gd name="T19" fmla="*/ 0 h 21"/>
                  <a:gd name="T20" fmla="*/ 7 w 21"/>
                  <a:gd name="T21" fmla="*/ 1 h 21"/>
                  <a:gd name="T22" fmla="*/ 5 w 21"/>
                  <a:gd name="T23" fmla="*/ 2 h 21"/>
                  <a:gd name="T24" fmla="*/ 3 w 21"/>
                  <a:gd name="T25" fmla="*/ 3 h 21"/>
                  <a:gd name="T26" fmla="*/ 1 w 21"/>
                  <a:gd name="T27" fmla="*/ 5 h 21"/>
                  <a:gd name="T28" fmla="*/ 0 w 21"/>
                  <a:gd name="T29" fmla="*/ 8 h 21"/>
                  <a:gd name="T30" fmla="*/ 0 w 21"/>
                  <a:gd name="T31" fmla="*/ 10 h 21"/>
                  <a:gd name="T32" fmla="*/ 0 w 21"/>
                  <a:gd name="T33" fmla="*/ 14 h 21"/>
                  <a:gd name="T34" fmla="*/ 1 w 21"/>
                  <a:gd name="T35" fmla="*/ 16 h 21"/>
                  <a:gd name="T36" fmla="*/ 3 w 21"/>
                  <a:gd name="T37" fmla="*/ 18 h 21"/>
                  <a:gd name="T38" fmla="*/ 5 w 21"/>
                  <a:gd name="T39" fmla="*/ 20 h 21"/>
                  <a:gd name="T40" fmla="*/ 7 w 21"/>
                  <a:gd name="T41" fmla="*/ 21 h 21"/>
                  <a:gd name="T42" fmla="*/ 10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0"/>
                    </a:lnTo>
                    <a:lnTo>
                      <a:pt x="21" y="8"/>
                    </a:lnTo>
                    <a:lnTo>
                      <a:pt x="20" y="5"/>
                    </a:lnTo>
                    <a:lnTo>
                      <a:pt x="18" y="3"/>
                    </a:lnTo>
                    <a:lnTo>
                      <a:pt x="16" y="2"/>
                    </a:lnTo>
                    <a:lnTo>
                      <a:pt x="14" y="1"/>
                    </a:lnTo>
                    <a:lnTo>
                      <a:pt x="10" y="0"/>
                    </a:lnTo>
                    <a:lnTo>
                      <a:pt x="7" y="1"/>
                    </a:lnTo>
                    <a:lnTo>
                      <a:pt x="5" y="2"/>
                    </a:lnTo>
                    <a:lnTo>
                      <a:pt x="3" y="3"/>
                    </a:lnTo>
                    <a:lnTo>
                      <a:pt x="1" y="5"/>
                    </a:lnTo>
                    <a:lnTo>
                      <a:pt x="0" y="8"/>
                    </a:lnTo>
                    <a:lnTo>
                      <a:pt x="0" y="10"/>
                    </a:lnTo>
                    <a:lnTo>
                      <a:pt x="0" y="14"/>
                    </a:lnTo>
                    <a:lnTo>
                      <a:pt x="1" y="16"/>
                    </a:lnTo>
                    <a:lnTo>
                      <a:pt x="3" y="18"/>
                    </a:lnTo>
                    <a:lnTo>
                      <a:pt x="5" y="20"/>
                    </a:lnTo>
                    <a:lnTo>
                      <a:pt x="7" y="21"/>
                    </a:lnTo>
                    <a:lnTo>
                      <a:pt x="10"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5" name="Freeform 319"/>
              <p:cNvSpPr>
                <a:spLocks/>
              </p:cNvSpPr>
              <p:nvPr/>
            </p:nvSpPr>
            <p:spPr bwMode="auto">
              <a:xfrm>
                <a:off x="5059363" y="2706688"/>
                <a:ext cx="33338" cy="31750"/>
              </a:xfrm>
              <a:custGeom>
                <a:avLst/>
                <a:gdLst>
                  <a:gd name="T0" fmla="*/ 17 w 21"/>
                  <a:gd name="T1" fmla="*/ 17 h 20"/>
                  <a:gd name="T2" fmla="*/ 20 w 21"/>
                  <a:gd name="T3" fmla="*/ 15 h 20"/>
                  <a:gd name="T4" fmla="*/ 21 w 21"/>
                  <a:gd name="T5" fmla="*/ 12 h 20"/>
                  <a:gd name="T6" fmla="*/ 21 w 21"/>
                  <a:gd name="T7" fmla="*/ 10 h 20"/>
                  <a:gd name="T8" fmla="*/ 21 w 21"/>
                  <a:gd name="T9" fmla="*/ 7 h 20"/>
                  <a:gd name="T10" fmla="*/ 20 w 21"/>
                  <a:gd name="T11" fmla="*/ 5 h 20"/>
                  <a:gd name="T12" fmla="*/ 17 w 21"/>
                  <a:gd name="T13" fmla="*/ 3 h 20"/>
                  <a:gd name="T14" fmla="*/ 15 w 21"/>
                  <a:gd name="T15" fmla="*/ 1 h 20"/>
                  <a:gd name="T16" fmla="*/ 12 w 21"/>
                  <a:gd name="T17" fmla="*/ 0 h 20"/>
                  <a:gd name="T18" fmla="*/ 10 w 21"/>
                  <a:gd name="T19" fmla="*/ 0 h 20"/>
                  <a:gd name="T20" fmla="*/ 7 w 21"/>
                  <a:gd name="T21" fmla="*/ 0 h 20"/>
                  <a:gd name="T22" fmla="*/ 5 w 21"/>
                  <a:gd name="T23" fmla="*/ 1 h 20"/>
                  <a:gd name="T24" fmla="*/ 3 w 21"/>
                  <a:gd name="T25" fmla="*/ 3 h 20"/>
                  <a:gd name="T26" fmla="*/ 1 w 21"/>
                  <a:gd name="T27" fmla="*/ 5 h 20"/>
                  <a:gd name="T28" fmla="*/ 0 w 21"/>
                  <a:gd name="T29" fmla="*/ 7 h 20"/>
                  <a:gd name="T30" fmla="*/ 0 w 21"/>
                  <a:gd name="T31" fmla="*/ 10 h 20"/>
                  <a:gd name="T32" fmla="*/ 0 w 21"/>
                  <a:gd name="T33" fmla="*/ 12 h 20"/>
                  <a:gd name="T34" fmla="*/ 1 w 21"/>
                  <a:gd name="T35" fmla="*/ 15 h 20"/>
                  <a:gd name="T36" fmla="*/ 3 w 21"/>
                  <a:gd name="T37" fmla="*/ 17 h 20"/>
                  <a:gd name="T38" fmla="*/ 5 w 21"/>
                  <a:gd name="T39" fmla="*/ 18 h 20"/>
                  <a:gd name="T40" fmla="*/ 7 w 21"/>
                  <a:gd name="T41" fmla="*/ 19 h 20"/>
                  <a:gd name="T42" fmla="*/ 10 w 21"/>
                  <a:gd name="T43" fmla="*/ 20 h 20"/>
                  <a:gd name="T44" fmla="*/ 12 w 21"/>
                  <a:gd name="T45" fmla="*/ 19 h 20"/>
                  <a:gd name="T46" fmla="*/ 15 w 21"/>
                  <a:gd name="T47" fmla="*/ 18 h 20"/>
                  <a:gd name="T48" fmla="*/ 17 w 21"/>
                  <a:gd name="T49" fmla="*/ 17 h 20"/>
                  <a:gd name="T50" fmla="*/ 17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7" y="17"/>
                    </a:moveTo>
                    <a:lnTo>
                      <a:pt x="20" y="15"/>
                    </a:lnTo>
                    <a:lnTo>
                      <a:pt x="21" y="12"/>
                    </a:lnTo>
                    <a:lnTo>
                      <a:pt x="21" y="10"/>
                    </a:lnTo>
                    <a:lnTo>
                      <a:pt x="21" y="7"/>
                    </a:lnTo>
                    <a:lnTo>
                      <a:pt x="20"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19"/>
                    </a:lnTo>
                    <a:lnTo>
                      <a:pt x="10" y="20"/>
                    </a:lnTo>
                    <a:lnTo>
                      <a:pt x="12"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6" name="Freeform 320"/>
              <p:cNvSpPr>
                <a:spLocks/>
              </p:cNvSpPr>
              <p:nvPr/>
            </p:nvSpPr>
            <p:spPr bwMode="auto">
              <a:xfrm>
                <a:off x="5072063" y="2557463"/>
                <a:ext cx="33338" cy="31750"/>
              </a:xfrm>
              <a:custGeom>
                <a:avLst/>
                <a:gdLst>
                  <a:gd name="T0" fmla="*/ 18 w 21"/>
                  <a:gd name="T1" fmla="*/ 17 h 20"/>
                  <a:gd name="T2" fmla="*/ 19 w 21"/>
                  <a:gd name="T3" fmla="*/ 15 h 20"/>
                  <a:gd name="T4" fmla="*/ 20 w 21"/>
                  <a:gd name="T5" fmla="*/ 13 h 20"/>
                  <a:gd name="T6" fmla="*/ 21 w 21"/>
                  <a:gd name="T7" fmla="*/ 10 h 20"/>
                  <a:gd name="T8" fmla="*/ 20 w 21"/>
                  <a:gd name="T9" fmla="*/ 7 h 20"/>
                  <a:gd name="T10" fmla="*/ 19 w 21"/>
                  <a:gd name="T11" fmla="*/ 5 h 20"/>
                  <a:gd name="T12" fmla="*/ 18 w 21"/>
                  <a:gd name="T13" fmla="*/ 2 h 20"/>
                  <a:gd name="T14" fmla="*/ 15 w 21"/>
                  <a:gd name="T15" fmla="*/ 1 h 20"/>
                  <a:gd name="T16" fmla="*/ 13 w 21"/>
                  <a:gd name="T17" fmla="*/ 0 h 20"/>
                  <a:gd name="T18" fmla="*/ 10 w 21"/>
                  <a:gd name="T19" fmla="*/ 0 h 20"/>
                  <a:gd name="T20" fmla="*/ 7 w 21"/>
                  <a:gd name="T21" fmla="*/ 0 h 20"/>
                  <a:gd name="T22" fmla="*/ 5 w 21"/>
                  <a:gd name="T23" fmla="*/ 1 h 20"/>
                  <a:gd name="T24" fmla="*/ 3 w 21"/>
                  <a:gd name="T25" fmla="*/ 2 h 20"/>
                  <a:gd name="T26" fmla="*/ 1 w 21"/>
                  <a:gd name="T27" fmla="*/ 5 h 20"/>
                  <a:gd name="T28" fmla="*/ 0 w 21"/>
                  <a:gd name="T29" fmla="*/ 7 h 20"/>
                  <a:gd name="T30" fmla="*/ 0 w 21"/>
                  <a:gd name="T31" fmla="*/ 10 h 20"/>
                  <a:gd name="T32" fmla="*/ 0 w 21"/>
                  <a:gd name="T33" fmla="*/ 13 h 20"/>
                  <a:gd name="T34" fmla="*/ 1 w 21"/>
                  <a:gd name="T35" fmla="*/ 15 h 20"/>
                  <a:gd name="T36" fmla="*/ 3 w 21"/>
                  <a:gd name="T37" fmla="*/ 17 h 20"/>
                  <a:gd name="T38" fmla="*/ 5 w 21"/>
                  <a:gd name="T39" fmla="*/ 19 h 20"/>
                  <a:gd name="T40" fmla="*/ 7 w 21"/>
                  <a:gd name="T41" fmla="*/ 20 h 20"/>
                  <a:gd name="T42" fmla="*/ 10 w 21"/>
                  <a:gd name="T43" fmla="*/ 20 h 20"/>
                  <a:gd name="T44" fmla="*/ 13 w 21"/>
                  <a:gd name="T45" fmla="*/ 20 h 20"/>
                  <a:gd name="T46" fmla="*/ 15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19" y="15"/>
                    </a:lnTo>
                    <a:lnTo>
                      <a:pt x="20" y="13"/>
                    </a:lnTo>
                    <a:lnTo>
                      <a:pt x="21" y="10"/>
                    </a:lnTo>
                    <a:lnTo>
                      <a:pt x="20" y="7"/>
                    </a:lnTo>
                    <a:lnTo>
                      <a:pt x="19" y="5"/>
                    </a:lnTo>
                    <a:lnTo>
                      <a:pt x="18" y="2"/>
                    </a:lnTo>
                    <a:lnTo>
                      <a:pt x="15" y="1"/>
                    </a:lnTo>
                    <a:lnTo>
                      <a:pt x="13" y="0"/>
                    </a:lnTo>
                    <a:lnTo>
                      <a:pt x="10" y="0"/>
                    </a:lnTo>
                    <a:lnTo>
                      <a:pt x="7" y="0"/>
                    </a:lnTo>
                    <a:lnTo>
                      <a:pt x="5" y="1"/>
                    </a:lnTo>
                    <a:lnTo>
                      <a:pt x="3" y="2"/>
                    </a:lnTo>
                    <a:lnTo>
                      <a:pt x="1" y="5"/>
                    </a:lnTo>
                    <a:lnTo>
                      <a:pt x="0" y="7"/>
                    </a:lnTo>
                    <a:lnTo>
                      <a:pt x="0" y="10"/>
                    </a:lnTo>
                    <a:lnTo>
                      <a:pt x="0" y="13"/>
                    </a:lnTo>
                    <a:lnTo>
                      <a:pt x="1" y="15"/>
                    </a:lnTo>
                    <a:lnTo>
                      <a:pt x="3" y="17"/>
                    </a:lnTo>
                    <a:lnTo>
                      <a:pt x="5" y="19"/>
                    </a:lnTo>
                    <a:lnTo>
                      <a:pt x="7" y="20"/>
                    </a:lnTo>
                    <a:lnTo>
                      <a:pt x="10" y="20"/>
                    </a:lnTo>
                    <a:lnTo>
                      <a:pt x="13" y="20"/>
                    </a:lnTo>
                    <a:lnTo>
                      <a:pt x="15"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7" name="Freeform 321"/>
              <p:cNvSpPr>
                <a:spLocks/>
              </p:cNvSpPr>
              <p:nvPr/>
            </p:nvSpPr>
            <p:spPr bwMode="auto">
              <a:xfrm>
                <a:off x="5099050" y="2532063"/>
                <a:ext cx="31750" cy="31750"/>
              </a:xfrm>
              <a:custGeom>
                <a:avLst/>
                <a:gdLst>
                  <a:gd name="T0" fmla="*/ 17 w 20"/>
                  <a:gd name="T1" fmla="*/ 17 h 20"/>
                  <a:gd name="T2" fmla="*/ 18 w 20"/>
                  <a:gd name="T3" fmla="*/ 15 h 20"/>
                  <a:gd name="T4" fmla="*/ 19 w 20"/>
                  <a:gd name="T5" fmla="*/ 13 h 20"/>
                  <a:gd name="T6" fmla="*/ 20 w 20"/>
                  <a:gd name="T7" fmla="*/ 10 h 20"/>
                  <a:gd name="T8" fmla="*/ 19 w 20"/>
                  <a:gd name="T9" fmla="*/ 8 h 20"/>
                  <a:gd name="T10" fmla="*/ 18 w 20"/>
                  <a:gd name="T11" fmla="*/ 5 h 20"/>
                  <a:gd name="T12" fmla="*/ 17 w 20"/>
                  <a:gd name="T13" fmla="*/ 3 h 20"/>
                  <a:gd name="T14" fmla="*/ 15 w 20"/>
                  <a:gd name="T15" fmla="*/ 2 h 20"/>
                  <a:gd name="T16" fmla="*/ 12 w 20"/>
                  <a:gd name="T17" fmla="*/ 1 h 20"/>
                  <a:gd name="T18" fmla="*/ 10 w 20"/>
                  <a:gd name="T19" fmla="*/ 0 h 20"/>
                  <a:gd name="T20" fmla="*/ 7 w 20"/>
                  <a:gd name="T21" fmla="*/ 1 h 20"/>
                  <a:gd name="T22" fmla="*/ 5 w 20"/>
                  <a:gd name="T23" fmla="*/ 2 h 20"/>
                  <a:gd name="T24" fmla="*/ 3 w 20"/>
                  <a:gd name="T25" fmla="*/ 3 h 20"/>
                  <a:gd name="T26" fmla="*/ 1 w 20"/>
                  <a:gd name="T27" fmla="*/ 5 h 20"/>
                  <a:gd name="T28" fmla="*/ 0 w 20"/>
                  <a:gd name="T29" fmla="*/ 8 h 20"/>
                  <a:gd name="T30" fmla="*/ 0 w 20"/>
                  <a:gd name="T31" fmla="*/ 10 h 20"/>
                  <a:gd name="T32" fmla="*/ 0 w 20"/>
                  <a:gd name="T33" fmla="*/ 13 h 20"/>
                  <a:gd name="T34" fmla="*/ 1 w 20"/>
                  <a:gd name="T35" fmla="*/ 15 h 20"/>
                  <a:gd name="T36" fmla="*/ 3 w 20"/>
                  <a:gd name="T37" fmla="*/ 17 h 20"/>
                  <a:gd name="T38" fmla="*/ 5 w 20"/>
                  <a:gd name="T39" fmla="*/ 19 h 20"/>
                  <a:gd name="T40" fmla="*/ 7 w 20"/>
                  <a:gd name="T41" fmla="*/ 20 h 20"/>
                  <a:gd name="T42" fmla="*/ 10 w 20"/>
                  <a:gd name="T43" fmla="*/ 20 h 20"/>
                  <a:gd name="T44" fmla="*/ 12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8" y="15"/>
                    </a:lnTo>
                    <a:lnTo>
                      <a:pt x="19" y="13"/>
                    </a:lnTo>
                    <a:lnTo>
                      <a:pt x="20" y="10"/>
                    </a:lnTo>
                    <a:lnTo>
                      <a:pt x="19" y="8"/>
                    </a:lnTo>
                    <a:lnTo>
                      <a:pt x="18" y="5"/>
                    </a:lnTo>
                    <a:lnTo>
                      <a:pt x="17" y="3"/>
                    </a:lnTo>
                    <a:lnTo>
                      <a:pt x="15" y="2"/>
                    </a:lnTo>
                    <a:lnTo>
                      <a:pt x="12"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2"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8" name="Freeform 322"/>
              <p:cNvSpPr>
                <a:spLocks/>
              </p:cNvSpPr>
              <p:nvPr/>
            </p:nvSpPr>
            <p:spPr bwMode="auto">
              <a:xfrm>
                <a:off x="5102225" y="2566988"/>
                <a:ext cx="33338" cy="31750"/>
              </a:xfrm>
              <a:custGeom>
                <a:avLst/>
                <a:gdLst>
                  <a:gd name="T0" fmla="*/ 17 w 21"/>
                  <a:gd name="T1" fmla="*/ 18 h 20"/>
                  <a:gd name="T2" fmla="*/ 20 w 21"/>
                  <a:gd name="T3" fmla="*/ 15 h 20"/>
                  <a:gd name="T4" fmla="*/ 21 w 21"/>
                  <a:gd name="T5" fmla="*/ 13 h 20"/>
                  <a:gd name="T6" fmla="*/ 21 w 21"/>
                  <a:gd name="T7" fmla="*/ 11 h 20"/>
                  <a:gd name="T8" fmla="*/ 21 w 21"/>
                  <a:gd name="T9" fmla="*/ 8 h 20"/>
                  <a:gd name="T10" fmla="*/ 20 w 21"/>
                  <a:gd name="T11" fmla="*/ 6 h 20"/>
                  <a:gd name="T12" fmla="*/ 17 w 21"/>
                  <a:gd name="T13" fmla="*/ 4 h 20"/>
                  <a:gd name="T14" fmla="*/ 15 w 21"/>
                  <a:gd name="T15" fmla="*/ 1 h 20"/>
                  <a:gd name="T16" fmla="*/ 13 w 21"/>
                  <a:gd name="T17" fmla="*/ 0 h 20"/>
                  <a:gd name="T18" fmla="*/ 10 w 21"/>
                  <a:gd name="T19" fmla="*/ 0 h 20"/>
                  <a:gd name="T20" fmla="*/ 8 w 21"/>
                  <a:gd name="T21" fmla="*/ 0 h 20"/>
                  <a:gd name="T22" fmla="*/ 5 w 21"/>
                  <a:gd name="T23" fmla="*/ 1 h 20"/>
                  <a:gd name="T24" fmla="*/ 3 w 21"/>
                  <a:gd name="T25" fmla="*/ 4 h 20"/>
                  <a:gd name="T26" fmla="*/ 1 w 21"/>
                  <a:gd name="T27" fmla="*/ 6 h 20"/>
                  <a:gd name="T28" fmla="*/ 0 w 21"/>
                  <a:gd name="T29" fmla="*/ 8 h 20"/>
                  <a:gd name="T30" fmla="*/ 0 w 21"/>
                  <a:gd name="T31" fmla="*/ 11 h 20"/>
                  <a:gd name="T32" fmla="*/ 0 w 21"/>
                  <a:gd name="T33" fmla="*/ 13 h 20"/>
                  <a:gd name="T34" fmla="*/ 1 w 21"/>
                  <a:gd name="T35" fmla="*/ 15 h 20"/>
                  <a:gd name="T36" fmla="*/ 3 w 21"/>
                  <a:gd name="T37" fmla="*/ 18 h 20"/>
                  <a:gd name="T38" fmla="*/ 5 w 21"/>
                  <a:gd name="T39" fmla="*/ 19 h 20"/>
                  <a:gd name="T40" fmla="*/ 8 w 21"/>
                  <a:gd name="T41" fmla="*/ 20 h 20"/>
                  <a:gd name="T42" fmla="*/ 10 w 21"/>
                  <a:gd name="T43" fmla="*/ 20 h 20"/>
                  <a:gd name="T44" fmla="*/ 13 w 21"/>
                  <a:gd name="T45" fmla="*/ 20 h 20"/>
                  <a:gd name="T46" fmla="*/ 15 w 21"/>
                  <a:gd name="T47" fmla="*/ 19 h 20"/>
                  <a:gd name="T48" fmla="*/ 17 w 21"/>
                  <a:gd name="T49" fmla="*/ 18 h 20"/>
                  <a:gd name="T50" fmla="*/ 17 w 21"/>
                  <a:gd name="T5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7" y="18"/>
                    </a:moveTo>
                    <a:lnTo>
                      <a:pt x="20" y="15"/>
                    </a:lnTo>
                    <a:lnTo>
                      <a:pt x="21" y="13"/>
                    </a:lnTo>
                    <a:lnTo>
                      <a:pt x="21" y="11"/>
                    </a:lnTo>
                    <a:lnTo>
                      <a:pt x="21" y="8"/>
                    </a:lnTo>
                    <a:lnTo>
                      <a:pt x="20" y="6"/>
                    </a:lnTo>
                    <a:lnTo>
                      <a:pt x="17" y="4"/>
                    </a:lnTo>
                    <a:lnTo>
                      <a:pt x="15" y="1"/>
                    </a:lnTo>
                    <a:lnTo>
                      <a:pt x="13" y="0"/>
                    </a:lnTo>
                    <a:lnTo>
                      <a:pt x="10" y="0"/>
                    </a:lnTo>
                    <a:lnTo>
                      <a:pt x="8" y="0"/>
                    </a:lnTo>
                    <a:lnTo>
                      <a:pt x="5" y="1"/>
                    </a:lnTo>
                    <a:lnTo>
                      <a:pt x="3" y="4"/>
                    </a:lnTo>
                    <a:lnTo>
                      <a:pt x="1" y="6"/>
                    </a:lnTo>
                    <a:lnTo>
                      <a:pt x="0" y="8"/>
                    </a:lnTo>
                    <a:lnTo>
                      <a:pt x="0" y="11"/>
                    </a:lnTo>
                    <a:lnTo>
                      <a:pt x="0" y="13"/>
                    </a:lnTo>
                    <a:lnTo>
                      <a:pt x="1" y="15"/>
                    </a:lnTo>
                    <a:lnTo>
                      <a:pt x="3" y="18"/>
                    </a:lnTo>
                    <a:lnTo>
                      <a:pt x="5" y="19"/>
                    </a:lnTo>
                    <a:lnTo>
                      <a:pt x="8" y="20"/>
                    </a:lnTo>
                    <a:lnTo>
                      <a:pt x="10" y="20"/>
                    </a:lnTo>
                    <a:lnTo>
                      <a:pt x="13"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9" name="Freeform 323"/>
              <p:cNvSpPr>
                <a:spLocks/>
              </p:cNvSpPr>
              <p:nvPr/>
            </p:nvSpPr>
            <p:spPr bwMode="auto">
              <a:xfrm>
                <a:off x="5164138" y="2514600"/>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7 h 20"/>
                  <a:gd name="T10" fmla="*/ 20 w 21"/>
                  <a:gd name="T11" fmla="*/ 5 h 20"/>
                  <a:gd name="T12" fmla="*/ 18 w 21"/>
                  <a:gd name="T13" fmla="*/ 2 h 20"/>
                  <a:gd name="T14" fmla="*/ 16 w 21"/>
                  <a:gd name="T15" fmla="*/ 1 h 20"/>
                  <a:gd name="T16" fmla="*/ 14 w 21"/>
                  <a:gd name="T17" fmla="*/ 0 h 20"/>
                  <a:gd name="T18" fmla="*/ 11 w 21"/>
                  <a:gd name="T19" fmla="*/ 0 h 20"/>
                  <a:gd name="T20" fmla="*/ 9 w 21"/>
                  <a:gd name="T21" fmla="*/ 0 h 20"/>
                  <a:gd name="T22" fmla="*/ 5 w 21"/>
                  <a:gd name="T23" fmla="*/ 1 h 20"/>
                  <a:gd name="T24" fmla="*/ 3 w 21"/>
                  <a:gd name="T25" fmla="*/ 2 h 20"/>
                  <a:gd name="T26" fmla="*/ 2 w 21"/>
                  <a:gd name="T27" fmla="*/ 5 h 20"/>
                  <a:gd name="T28" fmla="*/ 1 w 21"/>
                  <a:gd name="T29" fmla="*/ 7 h 20"/>
                  <a:gd name="T30" fmla="*/ 0 w 21"/>
                  <a:gd name="T31" fmla="*/ 10 h 20"/>
                  <a:gd name="T32" fmla="*/ 1 w 21"/>
                  <a:gd name="T33" fmla="*/ 13 h 20"/>
                  <a:gd name="T34" fmla="*/ 2 w 21"/>
                  <a:gd name="T35" fmla="*/ 15 h 20"/>
                  <a:gd name="T36" fmla="*/ 3 w 21"/>
                  <a:gd name="T37" fmla="*/ 17 h 20"/>
                  <a:gd name="T38" fmla="*/ 5 w 21"/>
                  <a:gd name="T39" fmla="*/ 19 h 20"/>
                  <a:gd name="T40" fmla="*/ 9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7"/>
                    </a:lnTo>
                    <a:lnTo>
                      <a:pt x="20" y="5"/>
                    </a:lnTo>
                    <a:lnTo>
                      <a:pt x="18" y="2"/>
                    </a:lnTo>
                    <a:lnTo>
                      <a:pt x="16" y="1"/>
                    </a:lnTo>
                    <a:lnTo>
                      <a:pt x="14" y="0"/>
                    </a:lnTo>
                    <a:lnTo>
                      <a:pt x="11" y="0"/>
                    </a:lnTo>
                    <a:lnTo>
                      <a:pt x="9" y="0"/>
                    </a:lnTo>
                    <a:lnTo>
                      <a:pt x="5" y="1"/>
                    </a:lnTo>
                    <a:lnTo>
                      <a:pt x="3" y="2"/>
                    </a:lnTo>
                    <a:lnTo>
                      <a:pt x="2" y="5"/>
                    </a:lnTo>
                    <a:lnTo>
                      <a:pt x="1" y="7"/>
                    </a:lnTo>
                    <a:lnTo>
                      <a:pt x="0" y="10"/>
                    </a:lnTo>
                    <a:lnTo>
                      <a:pt x="1" y="13"/>
                    </a:lnTo>
                    <a:lnTo>
                      <a:pt x="2" y="15"/>
                    </a:lnTo>
                    <a:lnTo>
                      <a:pt x="3" y="17"/>
                    </a:lnTo>
                    <a:lnTo>
                      <a:pt x="5" y="19"/>
                    </a:lnTo>
                    <a:lnTo>
                      <a:pt x="9"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0" name="Freeform 324"/>
              <p:cNvSpPr>
                <a:spLocks/>
              </p:cNvSpPr>
              <p:nvPr/>
            </p:nvSpPr>
            <p:spPr bwMode="auto">
              <a:xfrm>
                <a:off x="5118100" y="2447925"/>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5 h 20"/>
                  <a:gd name="T12" fmla="*/ 18 w 21"/>
                  <a:gd name="T13" fmla="*/ 3 h 20"/>
                  <a:gd name="T14" fmla="*/ 16 w 21"/>
                  <a:gd name="T15" fmla="*/ 2 h 20"/>
                  <a:gd name="T16" fmla="*/ 14 w 21"/>
                  <a:gd name="T17" fmla="*/ 1 h 20"/>
                  <a:gd name="T18" fmla="*/ 11 w 21"/>
                  <a:gd name="T19" fmla="*/ 0 h 20"/>
                  <a:gd name="T20" fmla="*/ 7 w 21"/>
                  <a:gd name="T21" fmla="*/ 1 h 20"/>
                  <a:gd name="T22" fmla="*/ 5 w 21"/>
                  <a:gd name="T23" fmla="*/ 2 h 20"/>
                  <a:gd name="T24" fmla="*/ 3 w 21"/>
                  <a:gd name="T25" fmla="*/ 3 h 20"/>
                  <a:gd name="T26" fmla="*/ 1 w 21"/>
                  <a:gd name="T27" fmla="*/ 5 h 20"/>
                  <a:gd name="T28" fmla="*/ 0 w 21"/>
                  <a:gd name="T29" fmla="*/ 8 h 20"/>
                  <a:gd name="T30" fmla="*/ 0 w 21"/>
                  <a:gd name="T31" fmla="*/ 10 h 20"/>
                  <a:gd name="T32" fmla="*/ 0 w 21"/>
                  <a:gd name="T33" fmla="*/ 13 h 20"/>
                  <a:gd name="T34" fmla="*/ 1 w 21"/>
                  <a:gd name="T35" fmla="*/ 15 h 20"/>
                  <a:gd name="T36" fmla="*/ 3 w 21"/>
                  <a:gd name="T37" fmla="*/ 17 h 20"/>
                  <a:gd name="T38" fmla="*/ 5 w 21"/>
                  <a:gd name="T39" fmla="*/ 19 h 20"/>
                  <a:gd name="T40" fmla="*/ 7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5"/>
                    </a:lnTo>
                    <a:lnTo>
                      <a:pt x="18" y="3"/>
                    </a:lnTo>
                    <a:lnTo>
                      <a:pt x="16" y="2"/>
                    </a:lnTo>
                    <a:lnTo>
                      <a:pt x="14" y="1"/>
                    </a:lnTo>
                    <a:lnTo>
                      <a:pt x="11" y="0"/>
                    </a:lnTo>
                    <a:lnTo>
                      <a:pt x="7" y="1"/>
                    </a:lnTo>
                    <a:lnTo>
                      <a:pt x="5" y="2"/>
                    </a:lnTo>
                    <a:lnTo>
                      <a:pt x="3" y="3"/>
                    </a:lnTo>
                    <a:lnTo>
                      <a:pt x="1" y="5"/>
                    </a:lnTo>
                    <a:lnTo>
                      <a:pt x="0" y="8"/>
                    </a:lnTo>
                    <a:lnTo>
                      <a:pt x="0" y="10"/>
                    </a:lnTo>
                    <a:lnTo>
                      <a:pt x="0" y="13"/>
                    </a:lnTo>
                    <a:lnTo>
                      <a:pt x="1" y="15"/>
                    </a:lnTo>
                    <a:lnTo>
                      <a:pt x="3" y="17"/>
                    </a:lnTo>
                    <a:lnTo>
                      <a:pt x="5" y="19"/>
                    </a:lnTo>
                    <a:lnTo>
                      <a:pt x="7"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1" name="Freeform 325"/>
              <p:cNvSpPr>
                <a:spLocks/>
              </p:cNvSpPr>
              <p:nvPr/>
            </p:nvSpPr>
            <p:spPr bwMode="auto">
              <a:xfrm>
                <a:off x="4919663" y="2419350"/>
                <a:ext cx="31750" cy="33338"/>
              </a:xfrm>
              <a:custGeom>
                <a:avLst/>
                <a:gdLst>
                  <a:gd name="T0" fmla="*/ 17 w 20"/>
                  <a:gd name="T1" fmla="*/ 18 h 21"/>
                  <a:gd name="T2" fmla="*/ 18 w 20"/>
                  <a:gd name="T3" fmla="*/ 16 h 21"/>
                  <a:gd name="T4" fmla="*/ 19 w 20"/>
                  <a:gd name="T5" fmla="*/ 13 h 21"/>
                  <a:gd name="T6" fmla="*/ 20 w 20"/>
                  <a:gd name="T7" fmla="*/ 10 h 21"/>
                  <a:gd name="T8" fmla="*/ 19 w 20"/>
                  <a:gd name="T9" fmla="*/ 8 h 21"/>
                  <a:gd name="T10" fmla="*/ 18 w 20"/>
                  <a:gd name="T11" fmla="*/ 6 h 21"/>
                  <a:gd name="T12" fmla="*/ 17 w 20"/>
                  <a:gd name="T13" fmla="*/ 3 h 21"/>
                  <a:gd name="T14" fmla="*/ 15 w 20"/>
                  <a:gd name="T15" fmla="*/ 2 h 21"/>
                  <a:gd name="T16" fmla="*/ 12 w 20"/>
                  <a:gd name="T17" fmla="*/ 1 h 21"/>
                  <a:gd name="T18" fmla="*/ 10 w 20"/>
                  <a:gd name="T19" fmla="*/ 0 h 21"/>
                  <a:gd name="T20" fmla="*/ 7 w 20"/>
                  <a:gd name="T21" fmla="*/ 1 h 21"/>
                  <a:gd name="T22" fmla="*/ 5 w 20"/>
                  <a:gd name="T23" fmla="*/ 2 h 21"/>
                  <a:gd name="T24" fmla="*/ 3 w 20"/>
                  <a:gd name="T25" fmla="*/ 3 h 21"/>
                  <a:gd name="T26" fmla="*/ 1 w 20"/>
                  <a:gd name="T27" fmla="*/ 6 h 21"/>
                  <a:gd name="T28" fmla="*/ 0 w 20"/>
                  <a:gd name="T29" fmla="*/ 8 h 21"/>
                  <a:gd name="T30" fmla="*/ 0 w 20"/>
                  <a:gd name="T31" fmla="*/ 10 h 21"/>
                  <a:gd name="T32" fmla="*/ 0 w 20"/>
                  <a:gd name="T33" fmla="*/ 13 h 21"/>
                  <a:gd name="T34" fmla="*/ 1 w 20"/>
                  <a:gd name="T35" fmla="*/ 16 h 21"/>
                  <a:gd name="T36" fmla="*/ 3 w 20"/>
                  <a:gd name="T37" fmla="*/ 18 h 21"/>
                  <a:gd name="T38" fmla="*/ 5 w 20"/>
                  <a:gd name="T39" fmla="*/ 20 h 21"/>
                  <a:gd name="T40" fmla="*/ 7 w 20"/>
                  <a:gd name="T41" fmla="*/ 21 h 21"/>
                  <a:gd name="T42" fmla="*/ 10 w 20"/>
                  <a:gd name="T43" fmla="*/ 21 h 21"/>
                  <a:gd name="T44" fmla="*/ 12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8" y="16"/>
                    </a:lnTo>
                    <a:lnTo>
                      <a:pt x="19" y="13"/>
                    </a:lnTo>
                    <a:lnTo>
                      <a:pt x="20" y="10"/>
                    </a:lnTo>
                    <a:lnTo>
                      <a:pt x="19" y="8"/>
                    </a:lnTo>
                    <a:lnTo>
                      <a:pt x="18" y="6"/>
                    </a:lnTo>
                    <a:lnTo>
                      <a:pt x="17" y="3"/>
                    </a:lnTo>
                    <a:lnTo>
                      <a:pt x="15" y="2"/>
                    </a:lnTo>
                    <a:lnTo>
                      <a:pt x="12" y="1"/>
                    </a:lnTo>
                    <a:lnTo>
                      <a:pt x="10" y="0"/>
                    </a:lnTo>
                    <a:lnTo>
                      <a:pt x="7" y="1"/>
                    </a:lnTo>
                    <a:lnTo>
                      <a:pt x="5" y="2"/>
                    </a:lnTo>
                    <a:lnTo>
                      <a:pt x="3" y="3"/>
                    </a:lnTo>
                    <a:lnTo>
                      <a:pt x="1" y="6"/>
                    </a:lnTo>
                    <a:lnTo>
                      <a:pt x="0" y="8"/>
                    </a:lnTo>
                    <a:lnTo>
                      <a:pt x="0" y="10"/>
                    </a:lnTo>
                    <a:lnTo>
                      <a:pt x="0" y="13"/>
                    </a:lnTo>
                    <a:lnTo>
                      <a:pt x="1" y="16"/>
                    </a:lnTo>
                    <a:lnTo>
                      <a:pt x="3" y="18"/>
                    </a:lnTo>
                    <a:lnTo>
                      <a:pt x="5" y="20"/>
                    </a:lnTo>
                    <a:lnTo>
                      <a:pt x="7" y="21"/>
                    </a:lnTo>
                    <a:lnTo>
                      <a:pt x="10" y="21"/>
                    </a:lnTo>
                    <a:lnTo>
                      <a:pt x="12"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2" name="Freeform 326"/>
              <p:cNvSpPr>
                <a:spLocks/>
              </p:cNvSpPr>
              <p:nvPr/>
            </p:nvSpPr>
            <p:spPr bwMode="auto">
              <a:xfrm>
                <a:off x="4941888" y="2424113"/>
                <a:ext cx="33338" cy="33338"/>
              </a:xfrm>
              <a:custGeom>
                <a:avLst/>
                <a:gdLst>
                  <a:gd name="T0" fmla="*/ 18 w 21"/>
                  <a:gd name="T1" fmla="*/ 18 h 21"/>
                  <a:gd name="T2" fmla="*/ 19 w 21"/>
                  <a:gd name="T3" fmla="*/ 16 h 21"/>
                  <a:gd name="T4" fmla="*/ 20 w 21"/>
                  <a:gd name="T5" fmla="*/ 14 h 21"/>
                  <a:gd name="T6" fmla="*/ 21 w 21"/>
                  <a:gd name="T7" fmla="*/ 10 h 21"/>
                  <a:gd name="T8" fmla="*/ 20 w 21"/>
                  <a:gd name="T9" fmla="*/ 8 h 21"/>
                  <a:gd name="T10" fmla="*/ 19 w 21"/>
                  <a:gd name="T11" fmla="*/ 5 h 21"/>
                  <a:gd name="T12" fmla="*/ 18 w 21"/>
                  <a:gd name="T13" fmla="*/ 3 h 21"/>
                  <a:gd name="T14" fmla="*/ 15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8 h 21"/>
                  <a:gd name="T30" fmla="*/ 0 w 21"/>
                  <a:gd name="T31" fmla="*/ 10 h 21"/>
                  <a:gd name="T32" fmla="*/ 0 w 21"/>
                  <a:gd name="T33" fmla="*/ 14 h 21"/>
                  <a:gd name="T34" fmla="*/ 1 w 21"/>
                  <a:gd name="T35" fmla="*/ 16 h 21"/>
                  <a:gd name="T36" fmla="*/ 3 w 21"/>
                  <a:gd name="T37" fmla="*/ 18 h 21"/>
                  <a:gd name="T38" fmla="*/ 5 w 21"/>
                  <a:gd name="T39" fmla="*/ 20 h 21"/>
                  <a:gd name="T40" fmla="*/ 7 w 21"/>
                  <a:gd name="T41" fmla="*/ 21 h 21"/>
                  <a:gd name="T42" fmla="*/ 11 w 21"/>
                  <a:gd name="T43" fmla="*/ 21 h 21"/>
                  <a:gd name="T44" fmla="*/ 13 w 21"/>
                  <a:gd name="T45" fmla="*/ 21 h 21"/>
                  <a:gd name="T46" fmla="*/ 15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4"/>
                    </a:lnTo>
                    <a:lnTo>
                      <a:pt x="21" y="10"/>
                    </a:lnTo>
                    <a:lnTo>
                      <a:pt x="20" y="8"/>
                    </a:lnTo>
                    <a:lnTo>
                      <a:pt x="19" y="5"/>
                    </a:lnTo>
                    <a:lnTo>
                      <a:pt x="18" y="3"/>
                    </a:lnTo>
                    <a:lnTo>
                      <a:pt x="15" y="1"/>
                    </a:lnTo>
                    <a:lnTo>
                      <a:pt x="13" y="0"/>
                    </a:lnTo>
                    <a:lnTo>
                      <a:pt x="11" y="0"/>
                    </a:lnTo>
                    <a:lnTo>
                      <a:pt x="7" y="0"/>
                    </a:lnTo>
                    <a:lnTo>
                      <a:pt x="5" y="1"/>
                    </a:lnTo>
                    <a:lnTo>
                      <a:pt x="3" y="3"/>
                    </a:lnTo>
                    <a:lnTo>
                      <a:pt x="1" y="5"/>
                    </a:lnTo>
                    <a:lnTo>
                      <a:pt x="0" y="8"/>
                    </a:lnTo>
                    <a:lnTo>
                      <a:pt x="0" y="10"/>
                    </a:lnTo>
                    <a:lnTo>
                      <a:pt x="0" y="14"/>
                    </a:lnTo>
                    <a:lnTo>
                      <a:pt x="1" y="16"/>
                    </a:lnTo>
                    <a:lnTo>
                      <a:pt x="3" y="18"/>
                    </a:lnTo>
                    <a:lnTo>
                      <a:pt x="5" y="20"/>
                    </a:lnTo>
                    <a:lnTo>
                      <a:pt x="7" y="21"/>
                    </a:lnTo>
                    <a:lnTo>
                      <a:pt x="11" y="21"/>
                    </a:lnTo>
                    <a:lnTo>
                      <a:pt x="13" y="21"/>
                    </a:lnTo>
                    <a:lnTo>
                      <a:pt x="15"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3" name="Freeform 327"/>
              <p:cNvSpPr>
                <a:spLocks/>
              </p:cNvSpPr>
              <p:nvPr/>
            </p:nvSpPr>
            <p:spPr bwMode="auto">
              <a:xfrm>
                <a:off x="4929188" y="2449513"/>
                <a:ext cx="33338" cy="31750"/>
              </a:xfrm>
              <a:custGeom>
                <a:avLst/>
                <a:gdLst>
                  <a:gd name="T0" fmla="*/ 17 w 21"/>
                  <a:gd name="T1" fmla="*/ 17 h 20"/>
                  <a:gd name="T2" fmla="*/ 20 w 21"/>
                  <a:gd name="T3" fmla="*/ 15 h 20"/>
                  <a:gd name="T4" fmla="*/ 21 w 21"/>
                  <a:gd name="T5" fmla="*/ 13 h 20"/>
                  <a:gd name="T6" fmla="*/ 21 w 21"/>
                  <a:gd name="T7" fmla="*/ 10 h 20"/>
                  <a:gd name="T8" fmla="*/ 21 w 21"/>
                  <a:gd name="T9" fmla="*/ 8 h 20"/>
                  <a:gd name="T10" fmla="*/ 20 w 21"/>
                  <a:gd name="T11" fmla="*/ 5 h 20"/>
                  <a:gd name="T12" fmla="*/ 17 w 21"/>
                  <a:gd name="T13" fmla="*/ 3 h 20"/>
                  <a:gd name="T14" fmla="*/ 15 w 21"/>
                  <a:gd name="T15" fmla="*/ 2 h 20"/>
                  <a:gd name="T16" fmla="*/ 13 w 21"/>
                  <a:gd name="T17" fmla="*/ 1 h 20"/>
                  <a:gd name="T18" fmla="*/ 10 w 21"/>
                  <a:gd name="T19" fmla="*/ 0 h 20"/>
                  <a:gd name="T20" fmla="*/ 7 w 21"/>
                  <a:gd name="T21" fmla="*/ 1 h 20"/>
                  <a:gd name="T22" fmla="*/ 5 w 21"/>
                  <a:gd name="T23" fmla="*/ 2 h 20"/>
                  <a:gd name="T24" fmla="*/ 3 w 21"/>
                  <a:gd name="T25" fmla="*/ 3 h 20"/>
                  <a:gd name="T26" fmla="*/ 1 w 21"/>
                  <a:gd name="T27" fmla="*/ 5 h 20"/>
                  <a:gd name="T28" fmla="*/ 0 w 21"/>
                  <a:gd name="T29" fmla="*/ 8 h 20"/>
                  <a:gd name="T30" fmla="*/ 0 w 21"/>
                  <a:gd name="T31" fmla="*/ 10 h 20"/>
                  <a:gd name="T32" fmla="*/ 0 w 21"/>
                  <a:gd name="T33" fmla="*/ 13 h 20"/>
                  <a:gd name="T34" fmla="*/ 1 w 21"/>
                  <a:gd name="T35" fmla="*/ 15 h 20"/>
                  <a:gd name="T36" fmla="*/ 3 w 21"/>
                  <a:gd name="T37" fmla="*/ 17 h 20"/>
                  <a:gd name="T38" fmla="*/ 5 w 21"/>
                  <a:gd name="T39" fmla="*/ 19 h 20"/>
                  <a:gd name="T40" fmla="*/ 7 w 21"/>
                  <a:gd name="T41" fmla="*/ 20 h 20"/>
                  <a:gd name="T42" fmla="*/ 10 w 21"/>
                  <a:gd name="T43" fmla="*/ 20 h 20"/>
                  <a:gd name="T44" fmla="*/ 13 w 21"/>
                  <a:gd name="T45" fmla="*/ 20 h 20"/>
                  <a:gd name="T46" fmla="*/ 15 w 21"/>
                  <a:gd name="T47" fmla="*/ 19 h 20"/>
                  <a:gd name="T48" fmla="*/ 17 w 21"/>
                  <a:gd name="T49" fmla="*/ 17 h 20"/>
                  <a:gd name="T50" fmla="*/ 17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7" y="17"/>
                    </a:moveTo>
                    <a:lnTo>
                      <a:pt x="20" y="15"/>
                    </a:lnTo>
                    <a:lnTo>
                      <a:pt x="21" y="13"/>
                    </a:lnTo>
                    <a:lnTo>
                      <a:pt x="21" y="10"/>
                    </a:lnTo>
                    <a:lnTo>
                      <a:pt x="21" y="8"/>
                    </a:lnTo>
                    <a:lnTo>
                      <a:pt x="20" y="5"/>
                    </a:lnTo>
                    <a:lnTo>
                      <a:pt x="17" y="3"/>
                    </a:lnTo>
                    <a:lnTo>
                      <a:pt x="15" y="2"/>
                    </a:lnTo>
                    <a:lnTo>
                      <a:pt x="13"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3"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4" name="Freeform 328"/>
              <p:cNvSpPr>
                <a:spLocks/>
              </p:cNvSpPr>
              <p:nvPr/>
            </p:nvSpPr>
            <p:spPr bwMode="auto">
              <a:xfrm>
                <a:off x="4973638" y="2482850"/>
                <a:ext cx="31750" cy="33338"/>
              </a:xfrm>
              <a:custGeom>
                <a:avLst/>
                <a:gdLst>
                  <a:gd name="T0" fmla="*/ 17 w 20"/>
                  <a:gd name="T1" fmla="*/ 18 h 21"/>
                  <a:gd name="T2" fmla="*/ 19 w 20"/>
                  <a:gd name="T3" fmla="*/ 16 h 21"/>
                  <a:gd name="T4" fmla="*/ 20 w 20"/>
                  <a:gd name="T5" fmla="*/ 13 h 21"/>
                  <a:gd name="T6" fmla="*/ 20 w 20"/>
                  <a:gd name="T7" fmla="*/ 11 h 21"/>
                  <a:gd name="T8" fmla="*/ 20 w 20"/>
                  <a:gd name="T9" fmla="*/ 8 h 21"/>
                  <a:gd name="T10" fmla="*/ 19 w 20"/>
                  <a:gd name="T11" fmla="*/ 6 h 21"/>
                  <a:gd name="T12" fmla="*/ 17 w 20"/>
                  <a:gd name="T13" fmla="*/ 4 h 21"/>
                  <a:gd name="T14" fmla="*/ 14 w 20"/>
                  <a:gd name="T15" fmla="*/ 2 h 21"/>
                  <a:gd name="T16" fmla="*/ 12 w 20"/>
                  <a:gd name="T17" fmla="*/ 0 h 21"/>
                  <a:gd name="T18" fmla="*/ 10 w 20"/>
                  <a:gd name="T19" fmla="*/ 0 h 21"/>
                  <a:gd name="T20" fmla="*/ 7 w 20"/>
                  <a:gd name="T21" fmla="*/ 0 h 21"/>
                  <a:gd name="T22" fmla="*/ 5 w 20"/>
                  <a:gd name="T23" fmla="*/ 2 h 21"/>
                  <a:gd name="T24" fmla="*/ 3 w 20"/>
                  <a:gd name="T25" fmla="*/ 4 h 21"/>
                  <a:gd name="T26" fmla="*/ 1 w 20"/>
                  <a:gd name="T27" fmla="*/ 6 h 21"/>
                  <a:gd name="T28" fmla="*/ 0 w 20"/>
                  <a:gd name="T29" fmla="*/ 8 h 21"/>
                  <a:gd name="T30" fmla="*/ 0 w 20"/>
                  <a:gd name="T31" fmla="*/ 11 h 21"/>
                  <a:gd name="T32" fmla="*/ 0 w 20"/>
                  <a:gd name="T33" fmla="*/ 13 h 21"/>
                  <a:gd name="T34" fmla="*/ 1 w 20"/>
                  <a:gd name="T35" fmla="*/ 16 h 21"/>
                  <a:gd name="T36" fmla="*/ 3 w 20"/>
                  <a:gd name="T37" fmla="*/ 18 h 21"/>
                  <a:gd name="T38" fmla="*/ 5 w 20"/>
                  <a:gd name="T39" fmla="*/ 19 h 21"/>
                  <a:gd name="T40" fmla="*/ 7 w 20"/>
                  <a:gd name="T41" fmla="*/ 20 h 21"/>
                  <a:gd name="T42" fmla="*/ 10 w 20"/>
                  <a:gd name="T43" fmla="*/ 21 h 21"/>
                  <a:gd name="T44" fmla="*/ 12 w 20"/>
                  <a:gd name="T45" fmla="*/ 20 h 21"/>
                  <a:gd name="T46" fmla="*/ 14 w 20"/>
                  <a:gd name="T47" fmla="*/ 19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3"/>
                    </a:lnTo>
                    <a:lnTo>
                      <a:pt x="20" y="11"/>
                    </a:lnTo>
                    <a:lnTo>
                      <a:pt x="20" y="8"/>
                    </a:lnTo>
                    <a:lnTo>
                      <a:pt x="19" y="6"/>
                    </a:lnTo>
                    <a:lnTo>
                      <a:pt x="17" y="4"/>
                    </a:lnTo>
                    <a:lnTo>
                      <a:pt x="14" y="2"/>
                    </a:lnTo>
                    <a:lnTo>
                      <a:pt x="12" y="0"/>
                    </a:lnTo>
                    <a:lnTo>
                      <a:pt x="10" y="0"/>
                    </a:lnTo>
                    <a:lnTo>
                      <a:pt x="7" y="0"/>
                    </a:lnTo>
                    <a:lnTo>
                      <a:pt x="5" y="2"/>
                    </a:lnTo>
                    <a:lnTo>
                      <a:pt x="3" y="4"/>
                    </a:lnTo>
                    <a:lnTo>
                      <a:pt x="1" y="6"/>
                    </a:lnTo>
                    <a:lnTo>
                      <a:pt x="0" y="8"/>
                    </a:lnTo>
                    <a:lnTo>
                      <a:pt x="0" y="11"/>
                    </a:lnTo>
                    <a:lnTo>
                      <a:pt x="0" y="13"/>
                    </a:lnTo>
                    <a:lnTo>
                      <a:pt x="1" y="16"/>
                    </a:lnTo>
                    <a:lnTo>
                      <a:pt x="3" y="18"/>
                    </a:lnTo>
                    <a:lnTo>
                      <a:pt x="5" y="19"/>
                    </a:lnTo>
                    <a:lnTo>
                      <a:pt x="7" y="20"/>
                    </a:lnTo>
                    <a:lnTo>
                      <a:pt x="10" y="21"/>
                    </a:lnTo>
                    <a:lnTo>
                      <a:pt x="12" y="20"/>
                    </a:lnTo>
                    <a:lnTo>
                      <a:pt x="14"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5" name="Freeform 329"/>
              <p:cNvSpPr>
                <a:spLocks/>
              </p:cNvSpPr>
              <p:nvPr/>
            </p:nvSpPr>
            <p:spPr bwMode="auto">
              <a:xfrm>
                <a:off x="4983163" y="2549525"/>
                <a:ext cx="33338" cy="31750"/>
              </a:xfrm>
              <a:custGeom>
                <a:avLst/>
                <a:gdLst>
                  <a:gd name="T0" fmla="*/ 18 w 21"/>
                  <a:gd name="T1" fmla="*/ 17 h 20"/>
                  <a:gd name="T2" fmla="*/ 19 w 21"/>
                  <a:gd name="T3" fmla="*/ 15 h 20"/>
                  <a:gd name="T4" fmla="*/ 20 w 21"/>
                  <a:gd name="T5" fmla="*/ 12 h 20"/>
                  <a:gd name="T6" fmla="*/ 21 w 21"/>
                  <a:gd name="T7" fmla="*/ 9 h 20"/>
                  <a:gd name="T8" fmla="*/ 20 w 21"/>
                  <a:gd name="T9" fmla="*/ 7 h 20"/>
                  <a:gd name="T10" fmla="*/ 19 w 21"/>
                  <a:gd name="T11" fmla="*/ 5 h 20"/>
                  <a:gd name="T12" fmla="*/ 18 w 21"/>
                  <a:gd name="T13" fmla="*/ 2 h 20"/>
                  <a:gd name="T14" fmla="*/ 16 w 21"/>
                  <a:gd name="T15" fmla="*/ 1 h 20"/>
                  <a:gd name="T16" fmla="*/ 13 w 21"/>
                  <a:gd name="T17" fmla="*/ 0 h 20"/>
                  <a:gd name="T18" fmla="*/ 10 w 21"/>
                  <a:gd name="T19" fmla="*/ 0 h 20"/>
                  <a:gd name="T20" fmla="*/ 7 w 21"/>
                  <a:gd name="T21" fmla="*/ 0 h 20"/>
                  <a:gd name="T22" fmla="*/ 5 w 21"/>
                  <a:gd name="T23" fmla="*/ 1 h 20"/>
                  <a:gd name="T24" fmla="*/ 3 w 21"/>
                  <a:gd name="T25" fmla="*/ 2 h 20"/>
                  <a:gd name="T26" fmla="*/ 1 w 21"/>
                  <a:gd name="T27" fmla="*/ 5 h 20"/>
                  <a:gd name="T28" fmla="*/ 0 w 21"/>
                  <a:gd name="T29" fmla="*/ 7 h 20"/>
                  <a:gd name="T30" fmla="*/ 0 w 21"/>
                  <a:gd name="T31" fmla="*/ 9 h 20"/>
                  <a:gd name="T32" fmla="*/ 0 w 21"/>
                  <a:gd name="T33" fmla="*/ 12 h 20"/>
                  <a:gd name="T34" fmla="*/ 1 w 21"/>
                  <a:gd name="T35" fmla="*/ 15 h 20"/>
                  <a:gd name="T36" fmla="*/ 3 w 21"/>
                  <a:gd name="T37" fmla="*/ 17 h 20"/>
                  <a:gd name="T38" fmla="*/ 5 w 21"/>
                  <a:gd name="T39" fmla="*/ 19 h 20"/>
                  <a:gd name="T40" fmla="*/ 7 w 21"/>
                  <a:gd name="T41" fmla="*/ 20 h 20"/>
                  <a:gd name="T42" fmla="*/ 10 w 21"/>
                  <a:gd name="T43" fmla="*/ 20 h 20"/>
                  <a:gd name="T44" fmla="*/ 13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19" y="15"/>
                    </a:lnTo>
                    <a:lnTo>
                      <a:pt x="20" y="12"/>
                    </a:lnTo>
                    <a:lnTo>
                      <a:pt x="21" y="9"/>
                    </a:lnTo>
                    <a:lnTo>
                      <a:pt x="20" y="7"/>
                    </a:lnTo>
                    <a:lnTo>
                      <a:pt x="19" y="5"/>
                    </a:lnTo>
                    <a:lnTo>
                      <a:pt x="18" y="2"/>
                    </a:lnTo>
                    <a:lnTo>
                      <a:pt x="16" y="1"/>
                    </a:lnTo>
                    <a:lnTo>
                      <a:pt x="13" y="0"/>
                    </a:lnTo>
                    <a:lnTo>
                      <a:pt x="10" y="0"/>
                    </a:lnTo>
                    <a:lnTo>
                      <a:pt x="7" y="0"/>
                    </a:lnTo>
                    <a:lnTo>
                      <a:pt x="5" y="1"/>
                    </a:lnTo>
                    <a:lnTo>
                      <a:pt x="3" y="2"/>
                    </a:lnTo>
                    <a:lnTo>
                      <a:pt x="1" y="5"/>
                    </a:lnTo>
                    <a:lnTo>
                      <a:pt x="0" y="7"/>
                    </a:lnTo>
                    <a:lnTo>
                      <a:pt x="0" y="9"/>
                    </a:lnTo>
                    <a:lnTo>
                      <a:pt x="0" y="12"/>
                    </a:lnTo>
                    <a:lnTo>
                      <a:pt x="1" y="15"/>
                    </a:lnTo>
                    <a:lnTo>
                      <a:pt x="3" y="17"/>
                    </a:lnTo>
                    <a:lnTo>
                      <a:pt x="5" y="19"/>
                    </a:lnTo>
                    <a:lnTo>
                      <a:pt x="7" y="20"/>
                    </a:lnTo>
                    <a:lnTo>
                      <a:pt x="10" y="20"/>
                    </a:lnTo>
                    <a:lnTo>
                      <a:pt x="13"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6" name="Freeform 330"/>
              <p:cNvSpPr>
                <a:spLocks/>
              </p:cNvSpPr>
              <p:nvPr/>
            </p:nvSpPr>
            <p:spPr bwMode="auto">
              <a:xfrm>
                <a:off x="4991100" y="2535238"/>
                <a:ext cx="33338" cy="31750"/>
              </a:xfrm>
              <a:custGeom>
                <a:avLst/>
                <a:gdLst>
                  <a:gd name="T0" fmla="*/ 18 w 21"/>
                  <a:gd name="T1" fmla="*/ 17 h 20"/>
                  <a:gd name="T2" fmla="*/ 19 w 21"/>
                  <a:gd name="T3" fmla="*/ 15 h 20"/>
                  <a:gd name="T4" fmla="*/ 20 w 21"/>
                  <a:gd name="T5" fmla="*/ 13 h 20"/>
                  <a:gd name="T6" fmla="*/ 21 w 21"/>
                  <a:gd name="T7" fmla="*/ 10 h 20"/>
                  <a:gd name="T8" fmla="*/ 20 w 21"/>
                  <a:gd name="T9" fmla="*/ 8 h 20"/>
                  <a:gd name="T10" fmla="*/ 19 w 21"/>
                  <a:gd name="T11" fmla="*/ 5 h 20"/>
                  <a:gd name="T12" fmla="*/ 18 w 21"/>
                  <a:gd name="T13" fmla="*/ 3 h 20"/>
                  <a:gd name="T14" fmla="*/ 16 w 21"/>
                  <a:gd name="T15" fmla="*/ 2 h 20"/>
                  <a:gd name="T16" fmla="*/ 13 w 21"/>
                  <a:gd name="T17" fmla="*/ 1 h 20"/>
                  <a:gd name="T18" fmla="*/ 11 w 21"/>
                  <a:gd name="T19" fmla="*/ 0 h 20"/>
                  <a:gd name="T20" fmla="*/ 8 w 21"/>
                  <a:gd name="T21" fmla="*/ 1 h 20"/>
                  <a:gd name="T22" fmla="*/ 5 w 21"/>
                  <a:gd name="T23" fmla="*/ 2 h 20"/>
                  <a:gd name="T24" fmla="*/ 3 w 21"/>
                  <a:gd name="T25" fmla="*/ 3 h 20"/>
                  <a:gd name="T26" fmla="*/ 1 w 21"/>
                  <a:gd name="T27" fmla="*/ 5 h 20"/>
                  <a:gd name="T28" fmla="*/ 0 w 21"/>
                  <a:gd name="T29" fmla="*/ 8 h 20"/>
                  <a:gd name="T30" fmla="*/ 0 w 21"/>
                  <a:gd name="T31" fmla="*/ 10 h 20"/>
                  <a:gd name="T32" fmla="*/ 0 w 21"/>
                  <a:gd name="T33" fmla="*/ 13 h 20"/>
                  <a:gd name="T34" fmla="*/ 1 w 21"/>
                  <a:gd name="T35" fmla="*/ 15 h 20"/>
                  <a:gd name="T36" fmla="*/ 3 w 21"/>
                  <a:gd name="T37" fmla="*/ 17 h 20"/>
                  <a:gd name="T38" fmla="*/ 5 w 21"/>
                  <a:gd name="T39" fmla="*/ 19 h 20"/>
                  <a:gd name="T40" fmla="*/ 8 w 21"/>
                  <a:gd name="T41" fmla="*/ 20 h 20"/>
                  <a:gd name="T42" fmla="*/ 11 w 21"/>
                  <a:gd name="T43" fmla="*/ 20 h 20"/>
                  <a:gd name="T44" fmla="*/ 13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19" y="15"/>
                    </a:lnTo>
                    <a:lnTo>
                      <a:pt x="20" y="13"/>
                    </a:lnTo>
                    <a:lnTo>
                      <a:pt x="21" y="10"/>
                    </a:lnTo>
                    <a:lnTo>
                      <a:pt x="20" y="8"/>
                    </a:lnTo>
                    <a:lnTo>
                      <a:pt x="19" y="5"/>
                    </a:lnTo>
                    <a:lnTo>
                      <a:pt x="18" y="3"/>
                    </a:lnTo>
                    <a:lnTo>
                      <a:pt x="16" y="2"/>
                    </a:lnTo>
                    <a:lnTo>
                      <a:pt x="13" y="1"/>
                    </a:lnTo>
                    <a:lnTo>
                      <a:pt x="11" y="0"/>
                    </a:lnTo>
                    <a:lnTo>
                      <a:pt x="8" y="1"/>
                    </a:lnTo>
                    <a:lnTo>
                      <a:pt x="5" y="2"/>
                    </a:lnTo>
                    <a:lnTo>
                      <a:pt x="3" y="3"/>
                    </a:lnTo>
                    <a:lnTo>
                      <a:pt x="1" y="5"/>
                    </a:lnTo>
                    <a:lnTo>
                      <a:pt x="0" y="8"/>
                    </a:lnTo>
                    <a:lnTo>
                      <a:pt x="0" y="10"/>
                    </a:lnTo>
                    <a:lnTo>
                      <a:pt x="0" y="13"/>
                    </a:lnTo>
                    <a:lnTo>
                      <a:pt x="1" y="15"/>
                    </a:lnTo>
                    <a:lnTo>
                      <a:pt x="3" y="17"/>
                    </a:lnTo>
                    <a:lnTo>
                      <a:pt x="5" y="19"/>
                    </a:lnTo>
                    <a:lnTo>
                      <a:pt x="8" y="20"/>
                    </a:lnTo>
                    <a:lnTo>
                      <a:pt x="11" y="20"/>
                    </a:lnTo>
                    <a:lnTo>
                      <a:pt x="13"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7" name="Freeform 331"/>
              <p:cNvSpPr>
                <a:spLocks/>
              </p:cNvSpPr>
              <p:nvPr/>
            </p:nvSpPr>
            <p:spPr bwMode="auto">
              <a:xfrm>
                <a:off x="5011738" y="2600325"/>
                <a:ext cx="31750" cy="33338"/>
              </a:xfrm>
              <a:custGeom>
                <a:avLst/>
                <a:gdLst>
                  <a:gd name="T0" fmla="*/ 17 w 20"/>
                  <a:gd name="T1" fmla="*/ 18 h 21"/>
                  <a:gd name="T2" fmla="*/ 18 w 20"/>
                  <a:gd name="T3" fmla="*/ 16 h 21"/>
                  <a:gd name="T4" fmla="*/ 19 w 20"/>
                  <a:gd name="T5" fmla="*/ 13 h 21"/>
                  <a:gd name="T6" fmla="*/ 20 w 20"/>
                  <a:gd name="T7" fmla="*/ 11 h 21"/>
                  <a:gd name="T8" fmla="*/ 19 w 20"/>
                  <a:gd name="T9" fmla="*/ 7 h 21"/>
                  <a:gd name="T10" fmla="*/ 18 w 20"/>
                  <a:gd name="T11" fmla="*/ 5 h 21"/>
                  <a:gd name="T12" fmla="*/ 17 w 20"/>
                  <a:gd name="T13" fmla="*/ 3 h 21"/>
                  <a:gd name="T14" fmla="*/ 14 w 20"/>
                  <a:gd name="T15" fmla="*/ 1 h 21"/>
                  <a:gd name="T16" fmla="*/ 12 w 20"/>
                  <a:gd name="T17" fmla="*/ 0 h 21"/>
                  <a:gd name="T18" fmla="*/ 10 w 20"/>
                  <a:gd name="T19" fmla="*/ 0 h 21"/>
                  <a:gd name="T20" fmla="*/ 7 w 20"/>
                  <a:gd name="T21" fmla="*/ 0 h 21"/>
                  <a:gd name="T22" fmla="*/ 5 w 20"/>
                  <a:gd name="T23" fmla="*/ 1 h 21"/>
                  <a:gd name="T24" fmla="*/ 3 w 20"/>
                  <a:gd name="T25" fmla="*/ 3 h 21"/>
                  <a:gd name="T26" fmla="*/ 1 w 20"/>
                  <a:gd name="T27" fmla="*/ 5 h 21"/>
                  <a:gd name="T28" fmla="*/ 0 w 20"/>
                  <a:gd name="T29" fmla="*/ 7 h 21"/>
                  <a:gd name="T30" fmla="*/ 0 w 20"/>
                  <a:gd name="T31" fmla="*/ 11 h 21"/>
                  <a:gd name="T32" fmla="*/ 0 w 20"/>
                  <a:gd name="T33" fmla="*/ 13 h 21"/>
                  <a:gd name="T34" fmla="*/ 1 w 20"/>
                  <a:gd name="T35" fmla="*/ 16 h 21"/>
                  <a:gd name="T36" fmla="*/ 3 w 20"/>
                  <a:gd name="T37" fmla="*/ 18 h 21"/>
                  <a:gd name="T38" fmla="*/ 5 w 20"/>
                  <a:gd name="T39" fmla="*/ 19 h 21"/>
                  <a:gd name="T40" fmla="*/ 7 w 20"/>
                  <a:gd name="T41" fmla="*/ 20 h 21"/>
                  <a:gd name="T42" fmla="*/ 10 w 20"/>
                  <a:gd name="T43" fmla="*/ 21 h 21"/>
                  <a:gd name="T44" fmla="*/ 12 w 20"/>
                  <a:gd name="T45" fmla="*/ 20 h 21"/>
                  <a:gd name="T46" fmla="*/ 14 w 20"/>
                  <a:gd name="T47" fmla="*/ 19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8" y="16"/>
                    </a:lnTo>
                    <a:lnTo>
                      <a:pt x="19" y="13"/>
                    </a:lnTo>
                    <a:lnTo>
                      <a:pt x="20" y="11"/>
                    </a:lnTo>
                    <a:lnTo>
                      <a:pt x="19" y="7"/>
                    </a:lnTo>
                    <a:lnTo>
                      <a:pt x="18" y="5"/>
                    </a:lnTo>
                    <a:lnTo>
                      <a:pt x="17" y="3"/>
                    </a:lnTo>
                    <a:lnTo>
                      <a:pt x="14" y="1"/>
                    </a:lnTo>
                    <a:lnTo>
                      <a:pt x="12" y="0"/>
                    </a:lnTo>
                    <a:lnTo>
                      <a:pt x="10" y="0"/>
                    </a:lnTo>
                    <a:lnTo>
                      <a:pt x="7" y="0"/>
                    </a:lnTo>
                    <a:lnTo>
                      <a:pt x="5" y="1"/>
                    </a:lnTo>
                    <a:lnTo>
                      <a:pt x="3" y="3"/>
                    </a:lnTo>
                    <a:lnTo>
                      <a:pt x="1" y="5"/>
                    </a:lnTo>
                    <a:lnTo>
                      <a:pt x="0" y="7"/>
                    </a:lnTo>
                    <a:lnTo>
                      <a:pt x="0" y="11"/>
                    </a:lnTo>
                    <a:lnTo>
                      <a:pt x="0" y="13"/>
                    </a:lnTo>
                    <a:lnTo>
                      <a:pt x="1" y="16"/>
                    </a:lnTo>
                    <a:lnTo>
                      <a:pt x="3" y="18"/>
                    </a:lnTo>
                    <a:lnTo>
                      <a:pt x="5" y="19"/>
                    </a:lnTo>
                    <a:lnTo>
                      <a:pt x="7" y="20"/>
                    </a:lnTo>
                    <a:lnTo>
                      <a:pt x="10" y="21"/>
                    </a:lnTo>
                    <a:lnTo>
                      <a:pt x="12" y="20"/>
                    </a:lnTo>
                    <a:lnTo>
                      <a:pt x="14"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8" name="Freeform 332"/>
              <p:cNvSpPr>
                <a:spLocks/>
              </p:cNvSpPr>
              <p:nvPr/>
            </p:nvSpPr>
            <p:spPr bwMode="auto">
              <a:xfrm>
                <a:off x="4976813" y="2605088"/>
                <a:ext cx="33338" cy="31750"/>
              </a:xfrm>
              <a:custGeom>
                <a:avLst/>
                <a:gdLst>
                  <a:gd name="T0" fmla="*/ 18 w 21"/>
                  <a:gd name="T1" fmla="*/ 18 h 20"/>
                  <a:gd name="T2" fmla="*/ 19 w 21"/>
                  <a:gd name="T3" fmla="*/ 15 h 20"/>
                  <a:gd name="T4" fmla="*/ 20 w 21"/>
                  <a:gd name="T5" fmla="*/ 13 h 20"/>
                  <a:gd name="T6" fmla="*/ 21 w 21"/>
                  <a:gd name="T7" fmla="*/ 11 h 20"/>
                  <a:gd name="T8" fmla="*/ 20 w 21"/>
                  <a:gd name="T9" fmla="*/ 8 h 20"/>
                  <a:gd name="T10" fmla="*/ 19 w 21"/>
                  <a:gd name="T11" fmla="*/ 5 h 20"/>
                  <a:gd name="T12" fmla="*/ 18 w 21"/>
                  <a:gd name="T13" fmla="*/ 3 h 20"/>
                  <a:gd name="T14" fmla="*/ 15 w 21"/>
                  <a:gd name="T15" fmla="*/ 1 h 20"/>
                  <a:gd name="T16" fmla="*/ 12 w 21"/>
                  <a:gd name="T17" fmla="*/ 0 h 20"/>
                  <a:gd name="T18" fmla="*/ 10 w 21"/>
                  <a:gd name="T19" fmla="*/ 0 h 20"/>
                  <a:gd name="T20" fmla="*/ 7 w 21"/>
                  <a:gd name="T21" fmla="*/ 0 h 20"/>
                  <a:gd name="T22" fmla="*/ 5 w 21"/>
                  <a:gd name="T23" fmla="*/ 1 h 20"/>
                  <a:gd name="T24" fmla="*/ 3 w 21"/>
                  <a:gd name="T25" fmla="*/ 3 h 20"/>
                  <a:gd name="T26" fmla="*/ 1 w 21"/>
                  <a:gd name="T27" fmla="*/ 5 h 20"/>
                  <a:gd name="T28" fmla="*/ 0 w 21"/>
                  <a:gd name="T29" fmla="*/ 8 h 20"/>
                  <a:gd name="T30" fmla="*/ 0 w 21"/>
                  <a:gd name="T31" fmla="*/ 11 h 20"/>
                  <a:gd name="T32" fmla="*/ 0 w 21"/>
                  <a:gd name="T33" fmla="*/ 13 h 20"/>
                  <a:gd name="T34" fmla="*/ 1 w 21"/>
                  <a:gd name="T35" fmla="*/ 15 h 20"/>
                  <a:gd name="T36" fmla="*/ 3 w 21"/>
                  <a:gd name="T37" fmla="*/ 18 h 20"/>
                  <a:gd name="T38" fmla="*/ 5 w 21"/>
                  <a:gd name="T39" fmla="*/ 19 h 20"/>
                  <a:gd name="T40" fmla="*/ 7 w 21"/>
                  <a:gd name="T41" fmla="*/ 20 h 20"/>
                  <a:gd name="T42" fmla="*/ 10 w 21"/>
                  <a:gd name="T43" fmla="*/ 20 h 20"/>
                  <a:gd name="T44" fmla="*/ 12 w 21"/>
                  <a:gd name="T45" fmla="*/ 20 h 20"/>
                  <a:gd name="T46" fmla="*/ 15 w 21"/>
                  <a:gd name="T47" fmla="*/ 19 h 20"/>
                  <a:gd name="T48" fmla="*/ 18 w 21"/>
                  <a:gd name="T49" fmla="*/ 18 h 20"/>
                  <a:gd name="T50" fmla="*/ 18 w 21"/>
                  <a:gd name="T5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8"/>
                    </a:moveTo>
                    <a:lnTo>
                      <a:pt x="19" y="15"/>
                    </a:lnTo>
                    <a:lnTo>
                      <a:pt x="20" y="13"/>
                    </a:lnTo>
                    <a:lnTo>
                      <a:pt x="21" y="11"/>
                    </a:lnTo>
                    <a:lnTo>
                      <a:pt x="20" y="8"/>
                    </a:lnTo>
                    <a:lnTo>
                      <a:pt x="19" y="5"/>
                    </a:lnTo>
                    <a:lnTo>
                      <a:pt x="18" y="3"/>
                    </a:lnTo>
                    <a:lnTo>
                      <a:pt x="15" y="1"/>
                    </a:lnTo>
                    <a:lnTo>
                      <a:pt x="12" y="0"/>
                    </a:lnTo>
                    <a:lnTo>
                      <a:pt x="10" y="0"/>
                    </a:lnTo>
                    <a:lnTo>
                      <a:pt x="7" y="0"/>
                    </a:lnTo>
                    <a:lnTo>
                      <a:pt x="5" y="1"/>
                    </a:lnTo>
                    <a:lnTo>
                      <a:pt x="3" y="3"/>
                    </a:lnTo>
                    <a:lnTo>
                      <a:pt x="1" y="5"/>
                    </a:lnTo>
                    <a:lnTo>
                      <a:pt x="0" y="8"/>
                    </a:lnTo>
                    <a:lnTo>
                      <a:pt x="0" y="11"/>
                    </a:lnTo>
                    <a:lnTo>
                      <a:pt x="0" y="13"/>
                    </a:lnTo>
                    <a:lnTo>
                      <a:pt x="1" y="15"/>
                    </a:lnTo>
                    <a:lnTo>
                      <a:pt x="3" y="18"/>
                    </a:lnTo>
                    <a:lnTo>
                      <a:pt x="5" y="19"/>
                    </a:lnTo>
                    <a:lnTo>
                      <a:pt x="7" y="20"/>
                    </a:lnTo>
                    <a:lnTo>
                      <a:pt x="10" y="20"/>
                    </a:lnTo>
                    <a:lnTo>
                      <a:pt x="12" y="20"/>
                    </a:lnTo>
                    <a:lnTo>
                      <a:pt x="15"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9" name="Freeform 333"/>
              <p:cNvSpPr>
                <a:spLocks/>
              </p:cNvSpPr>
              <p:nvPr/>
            </p:nvSpPr>
            <p:spPr bwMode="auto">
              <a:xfrm>
                <a:off x="4941888" y="2632075"/>
                <a:ext cx="33338" cy="33338"/>
              </a:xfrm>
              <a:custGeom>
                <a:avLst/>
                <a:gdLst>
                  <a:gd name="T0" fmla="*/ 18 w 21"/>
                  <a:gd name="T1" fmla="*/ 18 h 21"/>
                  <a:gd name="T2" fmla="*/ 19 w 21"/>
                  <a:gd name="T3" fmla="*/ 15 h 21"/>
                  <a:gd name="T4" fmla="*/ 20 w 21"/>
                  <a:gd name="T5" fmla="*/ 13 h 21"/>
                  <a:gd name="T6" fmla="*/ 21 w 21"/>
                  <a:gd name="T7" fmla="*/ 10 h 21"/>
                  <a:gd name="T8" fmla="*/ 20 w 21"/>
                  <a:gd name="T9" fmla="*/ 8 h 21"/>
                  <a:gd name="T10" fmla="*/ 19 w 21"/>
                  <a:gd name="T11" fmla="*/ 5 h 21"/>
                  <a:gd name="T12" fmla="*/ 18 w 21"/>
                  <a:gd name="T13" fmla="*/ 3 h 21"/>
                  <a:gd name="T14" fmla="*/ 16 w 21"/>
                  <a:gd name="T15" fmla="*/ 2 h 21"/>
                  <a:gd name="T16" fmla="*/ 13 w 21"/>
                  <a:gd name="T17" fmla="*/ 1 h 21"/>
                  <a:gd name="T18" fmla="*/ 11 w 21"/>
                  <a:gd name="T19" fmla="*/ 0 h 21"/>
                  <a:gd name="T20" fmla="*/ 7 w 21"/>
                  <a:gd name="T21" fmla="*/ 1 h 21"/>
                  <a:gd name="T22" fmla="*/ 5 w 21"/>
                  <a:gd name="T23" fmla="*/ 2 h 21"/>
                  <a:gd name="T24" fmla="*/ 3 w 21"/>
                  <a:gd name="T25" fmla="*/ 3 h 21"/>
                  <a:gd name="T26" fmla="*/ 1 w 21"/>
                  <a:gd name="T27" fmla="*/ 5 h 21"/>
                  <a:gd name="T28" fmla="*/ 0 w 21"/>
                  <a:gd name="T29" fmla="*/ 8 h 21"/>
                  <a:gd name="T30" fmla="*/ 0 w 21"/>
                  <a:gd name="T31" fmla="*/ 10 h 21"/>
                  <a:gd name="T32" fmla="*/ 0 w 21"/>
                  <a:gd name="T33" fmla="*/ 13 h 21"/>
                  <a:gd name="T34" fmla="*/ 1 w 21"/>
                  <a:gd name="T35" fmla="*/ 15 h 21"/>
                  <a:gd name="T36" fmla="*/ 3 w 21"/>
                  <a:gd name="T37" fmla="*/ 18 h 21"/>
                  <a:gd name="T38" fmla="*/ 5 w 21"/>
                  <a:gd name="T39" fmla="*/ 20 h 21"/>
                  <a:gd name="T40" fmla="*/ 7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5"/>
                    </a:lnTo>
                    <a:lnTo>
                      <a:pt x="20" y="13"/>
                    </a:lnTo>
                    <a:lnTo>
                      <a:pt x="21" y="10"/>
                    </a:lnTo>
                    <a:lnTo>
                      <a:pt x="20" y="8"/>
                    </a:lnTo>
                    <a:lnTo>
                      <a:pt x="19" y="5"/>
                    </a:lnTo>
                    <a:lnTo>
                      <a:pt x="18" y="3"/>
                    </a:lnTo>
                    <a:lnTo>
                      <a:pt x="16" y="2"/>
                    </a:lnTo>
                    <a:lnTo>
                      <a:pt x="13" y="1"/>
                    </a:lnTo>
                    <a:lnTo>
                      <a:pt x="11" y="0"/>
                    </a:lnTo>
                    <a:lnTo>
                      <a:pt x="7" y="1"/>
                    </a:lnTo>
                    <a:lnTo>
                      <a:pt x="5" y="2"/>
                    </a:lnTo>
                    <a:lnTo>
                      <a:pt x="3" y="3"/>
                    </a:lnTo>
                    <a:lnTo>
                      <a:pt x="1" y="5"/>
                    </a:lnTo>
                    <a:lnTo>
                      <a:pt x="0" y="8"/>
                    </a:lnTo>
                    <a:lnTo>
                      <a:pt x="0" y="10"/>
                    </a:lnTo>
                    <a:lnTo>
                      <a:pt x="0" y="13"/>
                    </a:lnTo>
                    <a:lnTo>
                      <a:pt x="1" y="15"/>
                    </a:lnTo>
                    <a:lnTo>
                      <a:pt x="3" y="18"/>
                    </a:lnTo>
                    <a:lnTo>
                      <a:pt x="5" y="20"/>
                    </a:lnTo>
                    <a:lnTo>
                      <a:pt x="7"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0" name="Freeform 334"/>
              <p:cNvSpPr>
                <a:spLocks/>
              </p:cNvSpPr>
              <p:nvPr/>
            </p:nvSpPr>
            <p:spPr bwMode="auto">
              <a:xfrm>
                <a:off x="4908550" y="2474913"/>
                <a:ext cx="33338" cy="33338"/>
              </a:xfrm>
              <a:custGeom>
                <a:avLst/>
                <a:gdLst>
                  <a:gd name="T0" fmla="*/ 18 w 21"/>
                  <a:gd name="T1" fmla="*/ 18 h 21"/>
                  <a:gd name="T2" fmla="*/ 19 w 21"/>
                  <a:gd name="T3" fmla="*/ 16 h 21"/>
                  <a:gd name="T4" fmla="*/ 20 w 21"/>
                  <a:gd name="T5" fmla="*/ 14 h 21"/>
                  <a:gd name="T6" fmla="*/ 21 w 21"/>
                  <a:gd name="T7" fmla="*/ 11 h 21"/>
                  <a:gd name="T8" fmla="*/ 20 w 21"/>
                  <a:gd name="T9" fmla="*/ 9 h 21"/>
                  <a:gd name="T10" fmla="*/ 19 w 21"/>
                  <a:gd name="T11" fmla="*/ 5 h 21"/>
                  <a:gd name="T12" fmla="*/ 18 w 21"/>
                  <a:gd name="T13" fmla="*/ 3 h 21"/>
                  <a:gd name="T14" fmla="*/ 16 w 21"/>
                  <a:gd name="T15" fmla="*/ 2 h 21"/>
                  <a:gd name="T16" fmla="*/ 13 w 21"/>
                  <a:gd name="T17" fmla="*/ 1 h 21"/>
                  <a:gd name="T18" fmla="*/ 11 w 21"/>
                  <a:gd name="T19" fmla="*/ 0 h 21"/>
                  <a:gd name="T20" fmla="*/ 8 w 21"/>
                  <a:gd name="T21" fmla="*/ 1 h 21"/>
                  <a:gd name="T22" fmla="*/ 6 w 21"/>
                  <a:gd name="T23" fmla="*/ 2 h 21"/>
                  <a:gd name="T24" fmla="*/ 4 w 21"/>
                  <a:gd name="T25" fmla="*/ 3 h 21"/>
                  <a:gd name="T26" fmla="*/ 1 w 21"/>
                  <a:gd name="T27" fmla="*/ 5 h 21"/>
                  <a:gd name="T28" fmla="*/ 0 w 21"/>
                  <a:gd name="T29" fmla="*/ 9 h 21"/>
                  <a:gd name="T30" fmla="*/ 0 w 21"/>
                  <a:gd name="T31" fmla="*/ 11 h 21"/>
                  <a:gd name="T32" fmla="*/ 0 w 21"/>
                  <a:gd name="T33" fmla="*/ 14 h 21"/>
                  <a:gd name="T34" fmla="*/ 1 w 21"/>
                  <a:gd name="T35" fmla="*/ 16 h 21"/>
                  <a:gd name="T36" fmla="*/ 4 w 21"/>
                  <a:gd name="T37" fmla="*/ 18 h 21"/>
                  <a:gd name="T38" fmla="*/ 6 w 21"/>
                  <a:gd name="T39" fmla="*/ 20 h 21"/>
                  <a:gd name="T40" fmla="*/ 8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4"/>
                    </a:lnTo>
                    <a:lnTo>
                      <a:pt x="21" y="11"/>
                    </a:lnTo>
                    <a:lnTo>
                      <a:pt x="20" y="9"/>
                    </a:lnTo>
                    <a:lnTo>
                      <a:pt x="19" y="5"/>
                    </a:lnTo>
                    <a:lnTo>
                      <a:pt x="18" y="3"/>
                    </a:lnTo>
                    <a:lnTo>
                      <a:pt x="16" y="2"/>
                    </a:lnTo>
                    <a:lnTo>
                      <a:pt x="13" y="1"/>
                    </a:lnTo>
                    <a:lnTo>
                      <a:pt x="11" y="0"/>
                    </a:lnTo>
                    <a:lnTo>
                      <a:pt x="8" y="1"/>
                    </a:lnTo>
                    <a:lnTo>
                      <a:pt x="6" y="2"/>
                    </a:lnTo>
                    <a:lnTo>
                      <a:pt x="4" y="3"/>
                    </a:lnTo>
                    <a:lnTo>
                      <a:pt x="1" y="5"/>
                    </a:lnTo>
                    <a:lnTo>
                      <a:pt x="0" y="9"/>
                    </a:lnTo>
                    <a:lnTo>
                      <a:pt x="0" y="11"/>
                    </a:lnTo>
                    <a:lnTo>
                      <a:pt x="0" y="14"/>
                    </a:lnTo>
                    <a:lnTo>
                      <a:pt x="1" y="16"/>
                    </a:lnTo>
                    <a:lnTo>
                      <a:pt x="4" y="18"/>
                    </a:lnTo>
                    <a:lnTo>
                      <a:pt x="6" y="20"/>
                    </a:lnTo>
                    <a:lnTo>
                      <a:pt x="8"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1" name="Freeform 335"/>
              <p:cNvSpPr>
                <a:spLocks/>
              </p:cNvSpPr>
              <p:nvPr/>
            </p:nvSpPr>
            <p:spPr bwMode="auto">
              <a:xfrm>
                <a:off x="4875213" y="2487613"/>
                <a:ext cx="30163" cy="31750"/>
              </a:xfrm>
              <a:custGeom>
                <a:avLst/>
                <a:gdLst>
                  <a:gd name="T0" fmla="*/ 17 w 19"/>
                  <a:gd name="T1" fmla="*/ 17 h 20"/>
                  <a:gd name="T2" fmla="*/ 18 w 19"/>
                  <a:gd name="T3" fmla="*/ 15 h 20"/>
                  <a:gd name="T4" fmla="*/ 19 w 19"/>
                  <a:gd name="T5" fmla="*/ 13 h 20"/>
                  <a:gd name="T6" fmla="*/ 19 w 19"/>
                  <a:gd name="T7" fmla="*/ 10 h 20"/>
                  <a:gd name="T8" fmla="*/ 19 w 19"/>
                  <a:gd name="T9" fmla="*/ 8 h 20"/>
                  <a:gd name="T10" fmla="*/ 18 w 19"/>
                  <a:gd name="T11" fmla="*/ 5 h 20"/>
                  <a:gd name="T12" fmla="*/ 17 w 19"/>
                  <a:gd name="T13" fmla="*/ 3 h 20"/>
                  <a:gd name="T14" fmla="*/ 14 w 19"/>
                  <a:gd name="T15" fmla="*/ 2 h 20"/>
                  <a:gd name="T16" fmla="*/ 12 w 19"/>
                  <a:gd name="T17" fmla="*/ 1 h 20"/>
                  <a:gd name="T18" fmla="*/ 10 w 19"/>
                  <a:gd name="T19" fmla="*/ 0 h 20"/>
                  <a:gd name="T20" fmla="*/ 7 w 19"/>
                  <a:gd name="T21" fmla="*/ 1 h 20"/>
                  <a:gd name="T22" fmla="*/ 5 w 19"/>
                  <a:gd name="T23" fmla="*/ 2 h 20"/>
                  <a:gd name="T24" fmla="*/ 3 w 19"/>
                  <a:gd name="T25" fmla="*/ 3 h 20"/>
                  <a:gd name="T26" fmla="*/ 1 w 19"/>
                  <a:gd name="T27" fmla="*/ 5 h 20"/>
                  <a:gd name="T28" fmla="*/ 0 w 19"/>
                  <a:gd name="T29" fmla="*/ 8 h 20"/>
                  <a:gd name="T30" fmla="*/ 0 w 19"/>
                  <a:gd name="T31" fmla="*/ 10 h 20"/>
                  <a:gd name="T32" fmla="*/ 0 w 19"/>
                  <a:gd name="T33" fmla="*/ 13 h 20"/>
                  <a:gd name="T34" fmla="*/ 1 w 19"/>
                  <a:gd name="T35" fmla="*/ 15 h 20"/>
                  <a:gd name="T36" fmla="*/ 3 w 19"/>
                  <a:gd name="T37" fmla="*/ 17 h 20"/>
                  <a:gd name="T38" fmla="*/ 5 w 19"/>
                  <a:gd name="T39" fmla="*/ 19 h 20"/>
                  <a:gd name="T40" fmla="*/ 7 w 19"/>
                  <a:gd name="T41" fmla="*/ 20 h 20"/>
                  <a:gd name="T42" fmla="*/ 10 w 19"/>
                  <a:gd name="T43" fmla="*/ 20 h 20"/>
                  <a:gd name="T44" fmla="*/ 12 w 19"/>
                  <a:gd name="T45" fmla="*/ 20 h 20"/>
                  <a:gd name="T46" fmla="*/ 14 w 19"/>
                  <a:gd name="T47" fmla="*/ 19 h 20"/>
                  <a:gd name="T48" fmla="*/ 17 w 19"/>
                  <a:gd name="T49" fmla="*/ 17 h 20"/>
                  <a:gd name="T50" fmla="*/ 17 w 19"/>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0">
                    <a:moveTo>
                      <a:pt x="17" y="17"/>
                    </a:moveTo>
                    <a:lnTo>
                      <a:pt x="18" y="15"/>
                    </a:lnTo>
                    <a:lnTo>
                      <a:pt x="19" y="13"/>
                    </a:lnTo>
                    <a:lnTo>
                      <a:pt x="19" y="10"/>
                    </a:lnTo>
                    <a:lnTo>
                      <a:pt x="19" y="8"/>
                    </a:lnTo>
                    <a:lnTo>
                      <a:pt x="18" y="5"/>
                    </a:lnTo>
                    <a:lnTo>
                      <a:pt x="17" y="3"/>
                    </a:lnTo>
                    <a:lnTo>
                      <a:pt x="14" y="2"/>
                    </a:lnTo>
                    <a:lnTo>
                      <a:pt x="12"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2" y="20"/>
                    </a:lnTo>
                    <a:lnTo>
                      <a:pt x="14"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2" name="Freeform 336"/>
              <p:cNvSpPr>
                <a:spLocks/>
              </p:cNvSpPr>
              <p:nvPr/>
            </p:nvSpPr>
            <p:spPr bwMode="auto">
              <a:xfrm>
                <a:off x="4718050" y="2454275"/>
                <a:ext cx="33338" cy="33338"/>
              </a:xfrm>
              <a:custGeom>
                <a:avLst/>
                <a:gdLst>
                  <a:gd name="T0" fmla="*/ 18 w 21"/>
                  <a:gd name="T1" fmla="*/ 17 h 21"/>
                  <a:gd name="T2" fmla="*/ 20 w 21"/>
                  <a:gd name="T3" fmla="*/ 15 h 21"/>
                  <a:gd name="T4" fmla="*/ 21 w 21"/>
                  <a:gd name="T5" fmla="*/ 13 h 21"/>
                  <a:gd name="T6" fmla="*/ 21 w 21"/>
                  <a:gd name="T7" fmla="*/ 10 h 21"/>
                  <a:gd name="T8" fmla="*/ 21 w 21"/>
                  <a:gd name="T9" fmla="*/ 8 h 21"/>
                  <a:gd name="T10" fmla="*/ 20 w 21"/>
                  <a:gd name="T11" fmla="*/ 5 h 21"/>
                  <a:gd name="T12" fmla="*/ 18 w 21"/>
                  <a:gd name="T13" fmla="*/ 3 h 21"/>
                  <a:gd name="T14" fmla="*/ 16 w 21"/>
                  <a:gd name="T15" fmla="*/ 2 h 21"/>
                  <a:gd name="T16" fmla="*/ 14 w 21"/>
                  <a:gd name="T17" fmla="*/ 1 h 21"/>
                  <a:gd name="T18" fmla="*/ 10 w 21"/>
                  <a:gd name="T19" fmla="*/ 0 h 21"/>
                  <a:gd name="T20" fmla="*/ 8 w 21"/>
                  <a:gd name="T21" fmla="*/ 1 h 21"/>
                  <a:gd name="T22" fmla="*/ 5 w 21"/>
                  <a:gd name="T23" fmla="*/ 2 h 21"/>
                  <a:gd name="T24" fmla="*/ 3 w 21"/>
                  <a:gd name="T25" fmla="*/ 3 h 21"/>
                  <a:gd name="T26" fmla="*/ 2 w 21"/>
                  <a:gd name="T27" fmla="*/ 5 h 21"/>
                  <a:gd name="T28" fmla="*/ 1 w 21"/>
                  <a:gd name="T29" fmla="*/ 8 h 21"/>
                  <a:gd name="T30" fmla="*/ 0 w 21"/>
                  <a:gd name="T31" fmla="*/ 10 h 21"/>
                  <a:gd name="T32" fmla="*/ 1 w 21"/>
                  <a:gd name="T33" fmla="*/ 13 h 21"/>
                  <a:gd name="T34" fmla="*/ 2 w 21"/>
                  <a:gd name="T35" fmla="*/ 15 h 21"/>
                  <a:gd name="T36" fmla="*/ 3 w 21"/>
                  <a:gd name="T37" fmla="*/ 17 h 21"/>
                  <a:gd name="T38" fmla="*/ 5 w 21"/>
                  <a:gd name="T39" fmla="*/ 20 h 21"/>
                  <a:gd name="T40" fmla="*/ 8 w 21"/>
                  <a:gd name="T41" fmla="*/ 21 h 21"/>
                  <a:gd name="T42" fmla="*/ 10 w 21"/>
                  <a:gd name="T43" fmla="*/ 21 h 21"/>
                  <a:gd name="T44" fmla="*/ 14 w 21"/>
                  <a:gd name="T45" fmla="*/ 21 h 21"/>
                  <a:gd name="T46" fmla="*/ 16 w 21"/>
                  <a:gd name="T47" fmla="*/ 20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20" y="15"/>
                    </a:lnTo>
                    <a:lnTo>
                      <a:pt x="21" y="13"/>
                    </a:lnTo>
                    <a:lnTo>
                      <a:pt x="21" y="10"/>
                    </a:lnTo>
                    <a:lnTo>
                      <a:pt x="21" y="8"/>
                    </a:lnTo>
                    <a:lnTo>
                      <a:pt x="20" y="5"/>
                    </a:lnTo>
                    <a:lnTo>
                      <a:pt x="18" y="3"/>
                    </a:lnTo>
                    <a:lnTo>
                      <a:pt x="16" y="2"/>
                    </a:lnTo>
                    <a:lnTo>
                      <a:pt x="14" y="1"/>
                    </a:lnTo>
                    <a:lnTo>
                      <a:pt x="10" y="0"/>
                    </a:lnTo>
                    <a:lnTo>
                      <a:pt x="8" y="1"/>
                    </a:lnTo>
                    <a:lnTo>
                      <a:pt x="5" y="2"/>
                    </a:lnTo>
                    <a:lnTo>
                      <a:pt x="3" y="3"/>
                    </a:lnTo>
                    <a:lnTo>
                      <a:pt x="2" y="5"/>
                    </a:lnTo>
                    <a:lnTo>
                      <a:pt x="1" y="8"/>
                    </a:lnTo>
                    <a:lnTo>
                      <a:pt x="0" y="10"/>
                    </a:lnTo>
                    <a:lnTo>
                      <a:pt x="1" y="13"/>
                    </a:lnTo>
                    <a:lnTo>
                      <a:pt x="2" y="15"/>
                    </a:lnTo>
                    <a:lnTo>
                      <a:pt x="3" y="17"/>
                    </a:lnTo>
                    <a:lnTo>
                      <a:pt x="5" y="20"/>
                    </a:lnTo>
                    <a:lnTo>
                      <a:pt x="8" y="21"/>
                    </a:lnTo>
                    <a:lnTo>
                      <a:pt x="10" y="21"/>
                    </a:lnTo>
                    <a:lnTo>
                      <a:pt x="14" y="21"/>
                    </a:lnTo>
                    <a:lnTo>
                      <a:pt x="16" y="20"/>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3" name="Freeform 337"/>
              <p:cNvSpPr>
                <a:spLocks/>
              </p:cNvSpPr>
              <p:nvPr/>
            </p:nvSpPr>
            <p:spPr bwMode="auto">
              <a:xfrm>
                <a:off x="4706938" y="2516188"/>
                <a:ext cx="33338" cy="33338"/>
              </a:xfrm>
              <a:custGeom>
                <a:avLst/>
                <a:gdLst>
                  <a:gd name="T0" fmla="*/ 17 w 21"/>
                  <a:gd name="T1" fmla="*/ 18 h 21"/>
                  <a:gd name="T2" fmla="*/ 19 w 21"/>
                  <a:gd name="T3" fmla="*/ 16 h 21"/>
                  <a:gd name="T4" fmla="*/ 21 w 21"/>
                  <a:gd name="T5" fmla="*/ 13 h 21"/>
                  <a:gd name="T6" fmla="*/ 21 w 21"/>
                  <a:gd name="T7" fmla="*/ 11 h 21"/>
                  <a:gd name="T8" fmla="*/ 21 w 21"/>
                  <a:gd name="T9" fmla="*/ 8 h 21"/>
                  <a:gd name="T10" fmla="*/ 19 w 21"/>
                  <a:gd name="T11" fmla="*/ 5 h 21"/>
                  <a:gd name="T12" fmla="*/ 17 w 21"/>
                  <a:gd name="T13" fmla="*/ 3 h 21"/>
                  <a:gd name="T14" fmla="*/ 15 w 21"/>
                  <a:gd name="T15" fmla="*/ 1 h 21"/>
                  <a:gd name="T16" fmla="*/ 13 w 21"/>
                  <a:gd name="T17" fmla="*/ 0 h 21"/>
                  <a:gd name="T18" fmla="*/ 10 w 21"/>
                  <a:gd name="T19" fmla="*/ 0 h 21"/>
                  <a:gd name="T20" fmla="*/ 8 w 21"/>
                  <a:gd name="T21" fmla="*/ 0 h 21"/>
                  <a:gd name="T22" fmla="*/ 5 w 21"/>
                  <a:gd name="T23" fmla="*/ 1 h 21"/>
                  <a:gd name="T24" fmla="*/ 3 w 21"/>
                  <a:gd name="T25" fmla="*/ 3 h 21"/>
                  <a:gd name="T26" fmla="*/ 2 w 21"/>
                  <a:gd name="T27" fmla="*/ 5 h 21"/>
                  <a:gd name="T28" fmla="*/ 1 w 21"/>
                  <a:gd name="T29" fmla="*/ 8 h 21"/>
                  <a:gd name="T30" fmla="*/ 0 w 21"/>
                  <a:gd name="T31" fmla="*/ 11 h 21"/>
                  <a:gd name="T32" fmla="*/ 1 w 21"/>
                  <a:gd name="T33" fmla="*/ 13 h 21"/>
                  <a:gd name="T34" fmla="*/ 2 w 21"/>
                  <a:gd name="T35" fmla="*/ 16 h 21"/>
                  <a:gd name="T36" fmla="*/ 3 w 21"/>
                  <a:gd name="T37" fmla="*/ 18 h 21"/>
                  <a:gd name="T38" fmla="*/ 5 w 21"/>
                  <a:gd name="T39" fmla="*/ 19 h 21"/>
                  <a:gd name="T40" fmla="*/ 8 w 21"/>
                  <a:gd name="T41" fmla="*/ 20 h 21"/>
                  <a:gd name="T42" fmla="*/ 10 w 21"/>
                  <a:gd name="T43" fmla="*/ 21 h 21"/>
                  <a:gd name="T44" fmla="*/ 13 w 21"/>
                  <a:gd name="T45" fmla="*/ 20 h 21"/>
                  <a:gd name="T46" fmla="*/ 15 w 21"/>
                  <a:gd name="T47" fmla="*/ 19 h 21"/>
                  <a:gd name="T48" fmla="*/ 17 w 21"/>
                  <a:gd name="T49" fmla="*/ 18 h 21"/>
                  <a:gd name="T50" fmla="*/ 17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7" y="18"/>
                    </a:moveTo>
                    <a:lnTo>
                      <a:pt x="19" y="16"/>
                    </a:lnTo>
                    <a:lnTo>
                      <a:pt x="21" y="13"/>
                    </a:lnTo>
                    <a:lnTo>
                      <a:pt x="21" y="11"/>
                    </a:lnTo>
                    <a:lnTo>
                      <a:pt x="21" y="8"/>
                    </a:lnTo>
                    <a:lnTo>
                      <a:pt x="19" y="5"/>
                    </a:lnTo>
                    <a:lnTo>
                      <a:pt x="17" y="3"/>
                    </a:lnTo>
                    <a:lnTo>
                      <a:pt x="15" y="1"/>
                    </a:lnTo>
                    <a:lnTo>
                      <a:pt x="13" y="0"/>
                    </a:lnTo>
                    <a:lnTo>
                      <a:pt x="10" y="0"/>
                    </a:lnTo>
                    <a:lnTo>
                      <a:pt x="8" y="0"/>
                    </a:lnTo>
                    <a:lnTo>
                      <a:pt x="5" y="1"/>
                    </a:lnTo>
                    <a:lnTo>
                      <a:pt x="3" y="3"/>
                    </a:lnTo>
                    <a:lnTo>
                      <a:pt x="2" y="5"/>
                    </a:lnTo>
                    <a:lnTo>
                      <a:pt x="1" y="8"/>
                    </a:lnTo>
                    <a:lnTo>
                      <a:pt x="0" y="11"/>
                    </a:lnTo>
                    <a:lnTo>
                      <a:pt x="1" y="13"/>
                    </a:lnTo>
                    <a:lnTo>
                      <a:pt x="2" y="16"/>
                    </a:lnTo>
                    <a:lnTo>
                      <a:pt x="3" y="18"/>
                    </a:lnTo>
                    <a:lnTo>
                      <a:pt x="5" y="19"/>
                    </a:lnTo>
                    <a:lnTo>
                      <a:pt x="8" y="20"/>
                    </a:lnTo>
                    <a:lnTo>
                      <a:pt x="10" y="21"/>
                    </a:lnTo>
                    <a:lnTo>
                      <a:pt x="13"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4" name="Freeform 338"/>
              <p:cNvSpPr>
                <a:spLocks/>
              </p:cNvSpPr>
              <p:nvPr/>
            </p:nvSpPr>
            <p:spPr bwMode="auto">
              <a:xfrm>
                <a:off x="4741863" y="2519363"/>
                <a:ext cx="31750" cy="33338"/>
              </a:xfrm>
              <a:custGeom>
                <a:avLst/>
                <a:gdLst>
                  <a:gd name="T0" fmla="*/ 17 w 20"/>
                  <a:gd name="T1" fmla="*/ 18 h 21"/>
                  <a:gd name="T2" fmla="*/ 18 w 20"/>
                  <a:gd name="T3" fmla="*/ 16 h 21"/>
                  <a:gd name="T4" fmla="*/ 19 w 20"/>
                  <a:gd name="T5" fmla="*/ 13 h 21"/>
                  <a:gd name="T6" fmla="*/ 20 w 20"/>
                  <a:gd name="T7" fmla="*/ 11 h 21"/>
                  <a:gd name="T8" fmla="*/ 19 w 20"/>
                  <a:gd name="T9" fmla="*/ 8 h 21"/>
                  <a:gd name="T10" fmla="*/ 18 w 20"/>
                  <a:gd name="T11" fmla="*/ 6 h 21"/>
                  <a:gd name="T12" fmla="*/ 17 w 20"/>
                  <a:gd name="T13" fmla="*/ 3 h 21"/>
                  <a:gd name="T14" fmla="*/ 15 w 20"/>
                  <a:gd name="T15" fmla="*/ 1 h 21"/>
                  <a:gd name="T16" fmla="*/ 12 w 20"/>
                  <a:gd name="T17" fmla="*/ 0 h 21"/>
                  <a:gd name="T18" fmla="*/ 10 w 20"/>
                  <a:gd name="T19" fmla="*/ 0 h 21"/>
                  <a:gd name="T20" fmla="*/ 7 w 20"/>
                  <a:gd name="T21" fmla="*/ 0 h 21"/>
                  <a:gd name="T22" fmla="*/ 5 w 20"/>
                  <a:gd name="T23" fmla="*/ 1 h 21"/>
                  <a:gd name="T24" fmla="*/ 3 w 20"/>
                  <a:gd name="T25" fmla="*/ 3 h 21"/>
                  <a:gd name="T26" fmla="*/ 1 w 20"/>
                  <a:gd name="T27" fmla="*/ 6 h 21"/>
                  <a:gd name="T28" fmla="*/ 0 w 20"/>
                  <a:gd name="T29" fmla="*/ 8 h 21"/>
                  <a:gd name="T30" fmla="*/ 0 w 20"/>
                  <a:gd name="T31" fmla="*/ 11 h 21"/>
                  <a:gd name="T32" fmla="*/ 0 w 20"/>
                  <a:gd name="T33" fmla="*/ 13 h 21"/>
                  <a:gd name="T34" fmla="*/ 1 w 20"/>
                  <a:gd name="T35" fmla="*/ 16 h 21"/>
                  <a:gd name="T36" fmla="*/ 3 w 20"/>
                  <a:gd name="T37" fmla="*/ 18 h 21"/>
                  <a:gd name="T38" fmla="*/ 5 w 20"/>
                  <a:gd name="T39" fmla="*/ 20 h 21"/>
                  <a:gd name="T40" fmla="*/ 7 w 20"/>
                  <a:gd name="T41" fmla="*/ 20 h 21"/>
                  <a:gd name="T42" fmla="*/ 10 w 20"/>
                  <a:gd name="T43" fmla="*/ 21 h 21"/>
                  <a:gd name="T44" fmla="*/ 12 w 20"/>
                  <a:gd name="T45" fmla="*/ 20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8" y="16"/>
                    </a:lnTo>
                    <a:lnTo>
                      <a:pt x="19" y="13"/>
                    </a:lnTo>
                    <a:lnTo>
                      <a:pt x="20" y="11"/>
                    </a:lnTo>
                    <a:lnTo>
                      <a:pt x="19" y="8"/>
                    </a:lnTo>
                    <a:lnTo>
                      <a:pt x="18" y="6"/>
                    </a:lnTo>
                    <a:lnTo>
                      <a:pt x="17" y="3"/>
                    </a:lnTo>
                    <a:lnTo>
                      <a:pt x="15" y="1"/>
                    </a:lnTo>
                    <a:lnTo>
                      <a:pt x="12" y="0"/>
                    </a:lnTo>
                    <a:lnTo>
                      <a:pt x="10" y="0"/>
                    </a:lnTo>
                    <a:lnTo>
                      <a:pt x="7" y="0"/>
                    </a:lnTo>
                    <a:lnTo>
                      <a:pt x="5" y="1"/>
                    </a:lnTo>
                    <a:lnTo>
                      <a:pt x="3" y="3"/>
                    </a:lnTo>
                    <a:lnTo>
                      <a:pt x="1" y="6"/>
                    </a:lnTo>
                    <a:lnTo>
                      <a:pt x="0" y="8"/>
                    </a:lnTo>
                    <a:lnTo>
                      <a:pt x="0" y="11"/>
                    </a:lnTo>
                    <a:lnTo>
                      <a:pt x="0" y="13"/>
                    </a:lnTo>
                    <a:lnTo>
                      <a:pt x="1" y="16"/>
                    </a:lnTo>
                    <a:lnTo>
                      <a:pt x="3" y="18"/>
                    </a:lnTo>
                    <a:lnTo>
                      <a:pt x="5" y="20"/>
                    </a:lnTo>
                    <a:lnTo>
                      <a:pt x="7" y="20"/>
                    </a:lnTo>
                    <a:lnTo>
                      <a:pt x="10" y="21"/>
                    </a:lnTo>
                    <a:lnTo>
                      <a:pt x="12" y="20"/>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5" name="Freeform 339"/>
              <p:cNvSpPr>
                <a:spLocks/>
              </p:cNvSpPr>
              <p:nvPr/>
            </p:nvSpPr>
            <p:spPr bwMode="auto">
              <a:xfrm>
                <a:off x="4749800" y="2535238"/>
                <a:ext cx="31750" cy="31750"/>
              </a:xfrm>
              <a:custGeom>
                <a:avLst/>
                <a:gdLst>
                  <a:gd name="T0" fmla="*/ 17 w 20"/>
                  <a:gd name="T1" fmla="*/ 17 h 20"/>
                  <a:gd name="T2" fmla="*/ 19 w 20"/>
                  <a:gd name="T3" fmla="*/ 15 h 20"/>
                  <a:gd name="T4" fmla="*/ 20 w 20"/>
                  <a:gd name="T5" fmla="*/ 13 h 20"/>
                  <a:gd name="T6" fmla="*/ 20 w 20"/>
                  <a:gd name="T7" fmla="*/ 10 h 20"/>
                  <a:gd name="T8" fmla="*/ 20 w 20"/>
                  <a:gd name="T9" fmla="*/ 8 h 20"/>
                  <a:gd name="T10" fmla="*/ 19 w 20"/>
                  <a:gd name="T11" fmla="*/ 5 h 20"/>
                  <a:gd name="T12" fmla="*/ 17 w 20"/>
                  <a:gd name="T13" fmla="*/ 3 h 20"/>
                  <a:gd name="T14" fmla="*/ 15 w 20"/>
                  <a:gd name="T15" fmla="*/ 1 h 20"/>
                  <a:gd name="T16" fmla="*/ 13 w 20"/>
                  <a:gd name="T17" fmla="*/ 1 h 20"/>
                  <a:gd name="T18" fmla="*/ 10 w 20"/>
                  <a:gd name="T19" fmla="*/ 0 h 20"/>
                  <a:gd name="T20" fmla="*/ 8 w 20"/>
                  <a:gd name="T21" fmla="*/ 1 h 20"/>
                  <a:gd name="T22" fmla="*/ 5 w 20"/>
                  <a:gd name="T23" fmla="*/ 1 h 20"/>
                  <a:gd name="T24" fmla="*/ 3 w 20"/>
                  <a:gd name="T25" fmla="*/ 3 h 20"/>
                  <a:gd name="T26" fmla="*/ 2 w 20"/>
                  <a:gd name="T27" fmla="*/ 5 h 20"/>
                  <a:gd name="T28" fmla="*/ 1 w 20"/>
                  <a:gd name="T29" fmla="*/ 8 h 20"/>
                  <a:gd name="T30" fmla="*/ 0 w 20"/>
                  <a:gd name="T31" fmla="*/ 10 h 20"/>
                  <a:gd name="T32" fmla="*/ 1 w 20"/>
                  <a:gd name="T33" fmla="*/ 13 h 20"/>
                  <a:gd name="T34" fmla="*/ 2 w 20"/>
                  <a:gd name="T35" fmla="*/ 15 h 20"/>
                  <a:gd name="T36" fmla="*/ 3 w 20"/>
                  <a:gd name="T37" fmla="*/ 17 h 20"/>
                  <a:gd name="T38" fmla="*/ 5 w 20"/>
                  <a:gd name="T39" fmla="*/ 19 h 20"/>
                  <a:gd name="T40" fmla="*/ 8 w 20"/>
                  <a:gd name="T41" fmla="*/ 20 h 20"/>
                  <a:gd name="T42" fmla="*/ 10 w 20"/>
                  <a:gd name="T43" fmla="*/ 20 h 20"/>
                  <a:gd name="T44" fmla="*/ 13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9" y="15"/>
                    </a:lnTo>
                    <a:lnTo>
                      <a:pt x="20" y="13"/>
                    </a:lnTo>
                    <a:lnTo>
                      <a:pt x="20" y="10"/>
                    </a:lnTo>
                    <a:lnTo>
                      <a:pt x="20" y="8"/>
                    </a:lnTo>
                    <a:lnTo>
                      <a:pt x="19" y="5"/>
                    </a:lnTo>
                    <a:lnTo>
                      <a:pt x="17" y="3"/>
                    </a:lnTo>
                    <a:lnTo>
                      <a:pt x="15" y="1"/>
                    </a:lnTo>
                    <a:lnTo>
                      <a:pt x="13" y="1"/>
                    </a:lnTo>
                    <a:lnTo>
                      <a:pt x="10" y="0"/>
                    </a:lnTo>
                    <a:lnTo>
                      <a:pt x="8" y="1"/>
                    </a:lnTo>
                    <a:lnTo>
                      <a:pt x="5" y="1"/>
                    </a:lnTo>
                    <a:lnTo>
                      <a:pt x="3" y="3"/>
                    </a:lnTo>
                    <a:lnTo>
                      <a:pt x="2" y="5"/>
                    </a:lnTo>
                    <a:lnTo>
                      <a:pt x="1" y="8"/>
                    </a:lnTo>
                    <a:lnTo>
                      <a:pt x="0" y="10"/>
                    </a:lnTo>
                    <a:lnTo>
                      <a:pt x="1" y="13"/>
                    </a:lnTo>
                    <a:lnTo>
                      <a:pt x="2" y="15"/>
                    </a:lnTo>
                    <a:lnTo>
                      <a:pt x="3" y="17"/>
                    </a:lnTo>
                    <a:lnTo>
                      <a:pt x="5" y="19"/>
                    </a:lnTo>
                    <a:lnTo>
                      <a:pt x="8" y="20"/>
                    </a:lnTo>
                    <a:lnTo>
                      <a:pt x="10" y="20"/>
                    </a:lnTo>
                    <a:lnTo>
                      <a:pt x="13"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6" name="Freeform 340"/>
              <p:cNvSpPr>
                <a:spLocks/>
              </p:cNvSpPr>
              <p:nvPr/>
            </p:nvSpPr>
            <p:spPr bwMode="auto">
              <a:xfrm>
                <a:off x="4768850" y="2552700"/>
                <a:ext cx="33338" cy="33338"/>
              </a:xfrm>
              <a:custGeom>
                <a:avLst/>
                <a:gdLst>
                  <a:gd name="T0" fmla="*/ 18 w 21"/>
                  <a:gd name="T1" fmla="*/ 18 h 21"/>
                  <a:gd name="T2" fmla="*/ 20 w 21"/>
                  <a:gd name="T3" fmla="*/ 16 h 21"/>
                  <a:gd name="T4" fmla="*/ 21 w 21"/>
                  <a:gd name="T5" fmla="*/ 14 h 21"/>
                  <a:gd name="T6" fmla="*/ 21 w 21"/>
                  <a:gd name="T7" fmla="*/ 10 h 21"/>
                  <a:gd name="T8" fmla="*/ 21 w 21"/>
                  <a:gd name="T9" fmla="*/ 7 h 21"/>
                  <a:gd name="T10" fmla="*/ 20 w 21"/>
                  <a:gd name="T11" fmla="*/ 5 h 21"/>
                  <a:gd name="T12" fmla="*/ 18 w 21"/>
                  <a:gd name="T13" fmla="*/ 3 h 21"/>
                  <a:gd name="T14" fmla="*/ 16 w 21"/>
                  <a:gd name="T15" fmla="*/ 1 h 21"/>
                  <a:gd name="T16" fmla="*/ 14 w 21"/>
                  <a:gd name="T17" fmla="*/ 0 h 21"/>
                  <a:gd name="T18" fmla="*/ 11 w 21"/>
                  <a:gd name="T19" fmla="*/ 0 h 21"/>
                  <a:gd name="T20" fmla="*/ 8 w 21"/>
                  <a:gd name="T21" fmla="*/ 0 h 21"/>
                  <a:gd name="T22" fmla="*/ 5 w 21"/>
                  <a:gd name="T23" fmla="*/ 1 h 21"/>
                  <a:gd name="T24" fmla="*/ 3 w 21"/>
                  <a:gd name="T25" fmla="*/ 3 h 21"/>
                  <a:gd name="T26" fmla="*/ 1 w 21"/>
                  <a:gd name="T27" fmla="*/ 5 h 21"/>
                  <a:gd name="T28" fmla="*/ 1 w 21"/>
                  <a:gd name="T29" fmla="*/ 7 h 21"/>
                  <a:gd name="T30" fmla="*/ 0 w 21"/>
                  <a:gd name="T31" fmla="*/ 10 h 21"/>
                  <a:gd name="T32" fmla="*/ 1 w 21"/>
                  <a:gd name="T33" fmla="*/ 14 h 21"/>
                  <a:gd name="T34" fmla="*/ 1 w 21"/>
                  <a:gd name="T35" fmla="*/ 16 h 21"/>
                  <a:gd name="T36" fmla="*/ 3 w 21"/>
                  <a:gd name="T37" fmla="*/ 18 h 21"/>
                  <a:gd name="T38" fmla="*/ 5 w 21"/>
                  <a:gd name="T39" fmla="*/ 20 h 21"/>
                  <a:gd name="T40" fmla="*/ 8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0"/>
                    </a:lnTo>
                    <a:lnTo>
                      <a:pt x="21" y="7"/>
                    </a:lnTo>
                    <a:lnTo>
                      <a:pt x="20" y="5"/>
                    </a:lnTo>
                    <a:lnTo>
                      <a:pt x="18" y="3"/>
                    </a:lnTo>
                    <a:lnTo>
                      <a:pt x="16" y="1"/>
                    </a:lnTo>
                    <a:lnTo>
                      <a:pt x="14" y="0"/>
                    </a:lnTo>
                    <a:lnTo>
                      <a:pt x="11" y="0"/>
                    </a:lnTo>
                    <a:lnTo>
                      <a:pt x="8" y="0"/>
                    </a:lnTo>
                    <a:lnTo>
                      <a:pt x="5" y="1"/>
                    </a:lnTo>
                    <a:lnTo>
                      <a:pt x="3" y="3"/>
                    </a:lnTo>
                    <a:lnTo>
                      <a:pt x="1" y="5"/>
                    </a:lnTo>
                    <a:lnTo>
                      <a:pt x="1" y="7"/>
                    </a:lnTo>
                    <a:lnTo>
                      <a:pt x="0" y="10"/>
                    </a:lnTo>
                    <a:lnTo>
                      <a:pt x="1" y="14"/>
                    </a:lnTo>
                    <a:lnTo>
                      <a:pt x="1" y="16"/>
                    </a:lnTo>
                    <a:lnTo>
                      <a:pt x="3" y="18"/>
                    </a:lnTo>
                    <a:lnTo>
                      <a:pt x="5" y="20"/>
                    </a:lnTo>
                    <a:lnTo>
                      <a:pt x="8"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7" name="Freeform 341"/>
              <p:cNvSpPr>
                <a:spLocks/>
              </p:cNvSpPr>
              <p:nvPr/>
            </p:nvSpPr>
            <p:spPr bwMode="auto">
              <a:xfrm>
                <a:off x="4814888" y="2538413"/>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6 h 20"/>
                  <a:gd name="T12" fmla="*/ 18 w 21"/>
                  <a:gd name="T13" fmla="*/ 3 h 20"/>
                  <a:gd name="T14" fmla="*/ 16 w 21"/>
                  <a:gd name="T15" fmla="*/ 2 h 20"/>
                  <a:gd name="T16" fmla="*/ 14 w 21"/>
                  <a:gd name="T17" fmla="*/ 1 h 20"/>
                  <a:gd name="T18" fmla="*/ 11 w 21"/>
                  <a:gd name="T19" fmla="*/ 0 h 20"/>
                  <a:gd name="T20" fmla="*/ 9 w 21"/>
                  <a:gd name="T21" fmla="*/ 1 h 20"/>
                  <a:gd name="T22" fmla="*/ 5 w 21"/>
                  <a:gd name="T23" fmla="*/ 2 h 20"/>
                  <a:gd name="T24" fmla="*/ 3 w 21"/>
                  <a:gd name="T25" fmla="*/ 3 h 20"/>
                  <a:gd name="T26" fmla="*/ 2 w 21"/>
                  <a:gd name="T27" fmla="*/ 6 h 20"/>
                  <a:gd name="T28" fmla="*/ 1 w 21"/>
                  <a:gd name="T29" fmla="*/ 8 h 20"/>
                  <a:gd name="T30" fmla="*/ 0 w 21"/>
                  <a:gd name="T31" fmla="*/ 10 h 20"/>
                  <a:gd name="T32" fmla="*/ 1 w 21"/>
                  <a:gd name="T33" fmla="*/ 13 h 20"/>
                  <a:gd name="T34" fmla="*/ 2 w 21"/>
                  <a:gd name="T35" fmla="*/ 15 h 20"/>
                  <a:gd name="T36" fmla="*/ 3 w 21"/>
                  <a:gd name="T37" fmla="*/ 17 h 20"/>
                  <a:gd name="T38" fmla="*/ 5 w 21"/>
                  <a:gd name="T39" fmla="*/ 19 h 20"/>
                  <a:gd name="T40" fmla="*/ 9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6"/>
                    </a:lnTo>
                    <a:lnTo>
                      <a:pt x="18" y="3"/>
                    </a:lnTo>
                    <a:lnTo>
                      <a:pt x="16" y="2"/>
                    </a:lnTo>
                    <a:lnTo>
                      <a:pt x="14" y="1"/>
                    </a:lnTo>
                    <a:lnTo>
                      <a:pt x="11" y="0"/>
                    </a:lnTo>
                    <a:lnTo>
                      <a:pt x="9" y="1"/>
                    </a:lnTo>
                    <a:lnTo>
                      <a:pt x="5" y="2"/>
                    </a:lnTo>
                    <a:lnTo>
                      <a:pt x="3" y="3"/>
                    </a:lnTo>
                    <a:lnTo>
                      <a:pt x="2" y="6"/>
                    </a:lnTo>
                    <a:lnTo>
                      <a:pt x="1" y="8"/>
                    </a:lnTo>
                    <a:lnTo>
                      <a:pt x="0" y="10"/>
                    </a:lnTo>
                    <a:lnTo>
                      <a:pt x="1" y="13"/>
                    </a:lnTo>
                    <a:lnTo>
                      <a:pt x="2" y="15"/>
                    </a:lnTo>
                    <a:lnTo>
                      <a:pt x="3" y="17"/>
                    </a:lnTo>
                    <a:lnTo>
                      <a:pt x="5" y="19"/>
                    </a:lnTo>
                    <a:lnTo>
                      <a:pt x="9"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8" name="Freeform 342"/>
              <p:cNvSpPr>
                <a:spLocks/>
              </p:cNvSpPr>
              <p:nvPr/>
            </p:nvSpPr>
            <p:spPr bwMode="auto">
              <a:xfrm>
                <a:off x="4838700" y="2547938"/>
                <a:ext cx="33338" cy="33338"/>
              </a:xfrm>
              <a:custGeom>
                <a:avLst/>
                <a:gdLst>
                  <a:gd name="T0" fmla="*/ 17 w 21"/>
                  <a:gd name="T1" fmla="*/ 18 h 21"/>
                  <a:gd name="T2" fmla="*/ 19 w 21"/>
                  <a:gd name="T3" fmla="*/ 16 h 21"/>
                  <a:gd name="T4" fmla="*/ 21 w 21"/>
                  <a:gd name="T5" fmla="*/ 12 h 21"/>
                  <a:gd name="T6" fmla="*/ 21 w 21"/>
                  <a:gd name="T7" fmla="*/ 10 h 21"/>
                  <a:gd name="T8" fmla="*/ 21 w 21"/>
                  <a:gd name="T9" fmla="*/ 7 h 21"/>
                  <a:gd name="T10" fmla="*/ 19 w 21"/>
                  <a:gd name="T11" fmla="*/ 5 h 21"/>
                  <a:gd name="T12" fmla="*/ 17 w 21"/>
                  <a:gd name="T13" fmla="*/ 3 h 21"/>
                  <a:gd name="T14" fmla="*/ 15 w 21"/>
                  <a:gd name="T15" fmla="*/ 1 h 21"/>
                  <a:gd name="T16" fmla="*/ 13 w 21"/>
                  <a:gd name="T17" fmla="*/ 0 h 21"/>
                  <a:gd name="T18" fmla="*/ 10 w 21"/>
                  <a:gd name="T19" fmla="*/ 0 h 21"/>
                  <a:gd name="T20" fmla="*/ 8 w 21"/>
                  <a:gd name="T21" fmla="*/ 0 h 21"/>
                  <a:gd name="T22" fmla="*/ 5 w 21"/>
                  <a:gd name="T23" fmla="*/ 1 h 21"/>
                  <a:gd name="T24" fmla="*/ 3 w 21"/>
                  <a:gd name="T25" fmla="*/ 3 h 21"/>
                  <a:gd name="T26" fmla="*/ 2 w 21"/>
                  <a:gd name="T27" fmla="*/ 5 h 21"/>
                  <a:gd name="T28" fmla="*/ 1 w 21"/>
                  <a:gd name="T29" fmla="*/ 7 h 21"/>
                  <a:gd name="T30" fmla="*/ 0 w 21"/>
                  <a:gd name="T31" fmla="*/ 10 h 21"/>
                  <a:gd name="T32" fmla="*/ 1 w 21"/>
                  <a:gd name="T33" fmla="*/ 12 h 21"/>
                  <a:gd name="T34" fmla="*/ 2 w 21"/>
                  <a:gd name="T35" fmla="*/ 16 h 21"/>
                  <a:gd name="T36" fmla="*/ 3 w 21"/>
                  <a:gd name="T37" fmla="*/ 18 h 21"/>
                  <a:gd name="T38" fmla="*/ 5 w 21"/>
                  <a:gd name="T39" fmla="*/ 19 h 21"/>
                  <a:gd name="T40" fmla="*/ 8 w 21"/>
                  <a:gd name="T41" fmla="*/ 20 h 21"/>
                  <a:gd name="T42" fmla="*/ 10 w 21"/>
                  <a:gd name="T43" fmla="*/ 21 h 21"/>
                  <a:gd name="T44" fmla="*/ 13 w 21"/>
                  <a:gd name="T45" fmla="*/ 20 h 21"/>
                  <a:gd name="T46" fmla="*/ 15 w 21"/>
                  <a:gd name="T47" fmla="*/ 19 h 21"/>
                  <a:gd name="T48" fmla="*/ 17 w 21"/>
                  <a:gd name="T49" fmla="*/ 18 h 21"/>
                  <a:gd name="T50" fmla="*/ 17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7" y="18"/>
                    </a:moveTo>
                    <a:lnTo>
                      <a:pt x="19" y="16"/>
                    </a:lnTo>
                    <a:lnTo>
                      <a:pt x="21" y="12"/>
                    </a:lnTo>
                    <a:lnTo>
                      <a:pt x="21" y="10"/>
                    </a:lnTo>
                    <a:lnTo>
                      <a:pt x="21" y="7"/>
                    </a:lnTo>
                    <a:lnTo>
                      <a:pt x="19" y="5"/>
                    </a:lnTo>
                    <a:lnTo>
                      <a:pt x="17" y="3"/>
                    </a:lnTo>
                    <a:lnTo>
                      <a:pt x="15" y="1"/>
                    </a:lnTo>
                    <a:lnTo>
                      <a:pt x="13" y="0"/>
                    </a:lnTo>
                    <a:lnTo>
                      <a:pt x="10" y="0"/>
                    </a:lnTo>
                    <a:lnTo>
                      <a:pt x="8" y="0"/>
                    </a:lnTo>
                    <a:lnTo>
                      <a:pt x="5" y="1"/>
                    </a:lnTo>
                    <a:lnTo>
                      <a:pt x="3" y="3"/>
                    </a:lnTo>
                    <a:lnTo>
                      <a:pt x="2" y="5"/>
                    </a:lnTo>
                    <a:lnTo>
                      <a:pt x="1" y="7"/>
                    </a:lnTo>
                    <a:lnTo>
                      <a:pt x="0" y="10"/>
                    </a:lnTo>
                    <a:lnTo>
                      <a:pt x="1" y="12"/>
                    </a:lnTo>
                    <a:lnTo>
                      <a:pt x="2" y="16"/>
                    </a:lnTo>
                    <a:lnTo>
                      <a:pt x="3" y="18"/>
                    </a:lnTo>
                    <a:lnTo>
                      <a:pt x="5" y="19"/>
                    </a:lnTo>
                    <a:lnTo>
                      <a:pt x="8" y="20"/>
                    </a:lnTo>
                    <a:lnTo>
                      <a:pt x="10" y="21"/>
                    </a:lnTo>
                    <a:lnTo>
                      <a:pt x="13" y="20"/>
                    </a:lnTo>
                    <a:lnTo>
                      <a:pt x="15" y="19"/>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9" name="Freeform 343"/>
              <p:cNvSpPr>
                <a:spLocks/>
              </p:cNvSpPr>
              <p:nvPr/>
            </p:nvSpPr>
            <p:spPr bwMode="auto">
              <a:xfrm>
                <a:off x="4816475" y="2573338"/>
                <a:ext cx="33338" cy="30163"/>
              </a:xfrm>
              <a:custGeom>
                <a:avLst/>
                <a:gdLst>
                  <a:gd name="T0" fmla="*/ 18 w 21"/>
                  <a:gd name="T1" fmla="*/ 16 h 19"/>
                  <a:gd name="T2" fmla="*/ 20 w 21"/>
                  <a:gd name="T3" fmla="*/ 14 h 19"/>
                  <a:gd name="T4" fmla="*/ 21 w 21"/>
                  <a:gd name="T5" fmla="*/ 12 h 19"/>
                  <a:gd name="T6" fmla="*/ 21 w 21"/>
                  <a:gd name="T7" fmla="*/ 9 h 19"/>
                  <a:gd name="T8" fmla="*/ 21 w 21"/>
                  <a:gd name="T9" fmla="*/ 7 h 19"/>
                  <a:gd name="T10" fmla="*/ 20 w 21"/>
                  <a:gd name="T11" fmla="*/ 5 h 19"/>
                  <a:gd name="T12" fmla="*/ 18 w 21"/>
                  <a:gd name="T13" fmla="*/ 2 h 19"/>
                  <a:gd name="T14" fmla="*/ 16 w 21"/>
                  <a:gd name="T15" fmla="*/ 1 h 19"/>
                  <a:gd name="T16" fmla="*/ 14 w 21"/>
                  <a:gd name="T17" fmla="*/ 0 h 19"/>
                  <a:gd name="T18" fmla="*/ 11 w 21"/>
                  <a:gd name="T19" fmla="*/ 0 h 19"/>
                  <a:gd name="T20" fmla="*/ 9 w 21"/>
                  <a:gd name="T21" fmla="*/ 0 h 19"/>
                  <a:gd name="T22" fmla="*/ 5 w 21"/>
                  <a:gd name="T23" fmla="*/ 1 h 19"/>
                  <a:gd name="T24" fmla="*/ 3 w 21"/>
                  <a:gd name="T25" fmla="*/ 2 h 19"/>
                  <a:gd name="T26" fmla="*/ 2 w 21"/>
                  <a:gd name="T27" fmla="*/ 5 h 19"/>
                  <a:gd name="T28" fmla="*/ 1 w 21"/>
                  <a:gd name="T29" fmla="*/ 7 h 19"/>
                  <a:gd name="T30" fmla="*/ 0 w 21"/>
                  <a:gd name="T31" fmla="*/ 9 h 19"/>
                  <a:gd name="T32" fmla="*/ 1 w 21"/>
                  <a:gd name="T33" fmla="*/ 12 h 19"/>
                  <a:gd name="T34" fmla="*/ 2 w 21"/>
                  <a:gd name="T35" fmla="*/ 14 h 19"/>
                  <a:gd name="T36" fmla="*/ 3 w 21"/>
                  <a:gd name="T37" fmla="*/ 16 h 19"/>
                  <a:gd name="T38" fmla="*/ 5 w 21"/>
                  <a:gd name="T39" fmla="*/ 18 h 19"/>
                  <a:gd name="T40" fmla="*/ 9 w 21"/>
                  <a:gd name="T41" fmla="*/ 19 h 19"/>
                  <a:gd name="T42" fmla="*/ 11 w 21"/>
                  <a:gd name="T43" fmla="*/ 19 h 19"/>
                  <a:gd name="T44" fmla="*/ 14 w 21"/>
                  <a:gd name="T45" fmla="*/ 19 h 19"/>
                  <a:gd name="T46" fmla="*/ 16 w 21"/>
                  <a:gd name="T47" fmla="*/ 18 h 19"/>
                  <a:gd name="T48" fmla="*/ 18 w 21"/>
                  <a:gd name="T49" fmla="*/ 16 h 19"/>
                  <a:gd name="T50" fmla="*/ 18 w 21"/>
                  <a:gd name="T5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9">
                    <a:moveTo>
                      <a:pt x="18" y="16"/>
                    </a:moveTo>
                    <a:lnTo>
                      <a:pt x="20" y="14"/>
                    </a:lnTo>
                    <a:lnTo>
                      <a:pt x="21" y="12"/>
                    </a:lnTo>
                    <a:lnTo>
                      <a:pt x="21" y="9"/>
                    </a:lnTo>
                    <a:lnTo>
                      <a:pt x="21" y="7"/>
                    </a:lnTo>
                    <a:lnTo>
                      <a:pt x="20" y="5"/>
                    </a:lnTo>
                    <a:lnTo>
                      <a:pt x="18" y="2"/>
                    </a:lnTo>
                    <a:lnTo>
                      <a:pt x="16" y="1"/>
                    </a:lnTo>
                    <a:lnTo>
                      <a:pt x="14" y="0"/>
                    </a:lnTo>
                    <a:lnTo>
                      <a:pt x="11" y="0"/>
                    </a:lnTo>
                    <a:lnTo>
                      <a:pt x="9" y="0"/>
                    </a:lnTo>
                    <a:lnTo>
                      <a:pt x="5" y="1"/>
                    </a:lnTo>
                    <a:lnTo>
                      <a:pt x="3" y="2"/>
                    </a:lnTo>
                    <a:lnTo>
                      <a:pt x="2" y="5"/>
                    </a:lnTo>
                    <a:lnTo>
                      <a:pt x="1" y="7"/>
                    </a:lnTo>
                    <a:lnTo>
                      <a:pt x="0" y="9"/>
                    </a:lnTo>
                    <a:lnTo>
                      <a:pt x="1" y="12"/>
                    </a:lnTo>
                    <a:lnTo>
                      <a:pt x="2" y="14"/>
                    </a:lnTo>
                    <a:lnTo>
                      <a:pt x="3" y="16"/>
                    </a:lnTo>
                    <a:lnTo>
                      <a:pt x="5" y="18"/>
                    </a:lnTo>
                    <a:lnTo>
                      <a:pt x="9" y="19"/>
                    </a:lnTo>
                    <a:lnTo>
                      <a:pt x="11" y="19"/>
                    </a:lnTo>
                    <a:lnTo>
                      <a:pt x="14" y="19"/>
                    </a:lnTo>
                    <a:lnTo>
                      <a:pt x="16" y="18"/>
                    </a:lnTo>
                    <a:lnTo>
                      <a:pt x="18" y="16"/>
                    </a:lnTo>
                    <a:lnTo>
                      <a:pt x="18" y="16"/>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0" name="Freeform 344"/>
              <p:cNvSpPr>
                <a:spLocks/>
              </p:cNvSpPr>
              <p:nvPr/>
            </p:nvSpPr>
            <p:spPr bwMode="auto">
              <a:xfrm>
                <a:off x="4829175" y="2595563"/>
                <a:ext cx="31750" cy="33338"/>
              </a:xfrm>
              <a:custGeom>
                <a:avLst/>
                <a:gdLst>
                  <a:gd name="T0" fmla="*/ 17 w 20"/>
                  <a:gd name="T1" fmla="*/ 18 h 21"/>
                  <a:gd name="T2" fmla="*/ 18 w 20"/>
                  <a:gd name="T3" fmla="*/ 16 h 21"/>
                  <a:gd name="T4" fmla="*/ 19 w 20"/>
                  <a:gd name="T5" fmla="*/ 14 h 21"/>
                  <a:gd name="T6" fmla="*/ 20 w 20"/>
                  <a:gd name="T7" fmla="*/ 10 h 21"/>
                  <a:gd name="T8" fmla="*/ 19 w 20"/>
                  <a:gd name="T9" fmla="*/ 8 h 21"/>
                  <a:gd name="T10" fmla="*/ 18 w 20"/>
                  <a:gd name="T11" fmla="*/ 5 h 21"/>
                  <a:gd name="T12" fmla="*/ 17 w 20"/>
                  <a:gd name="T13" fmla="*/ 3 h 21"/>
                  <a:gd name="T14" fmla="*/ 15 w 20"/>
                  <a:gd name="T15" fmla="*/ 1 h 21"/>
                  <a:gd name="T16" fmla="*/ 12 w 20"/>
                  <a:gd name="T17" fmla="*/ 1 h 21"/>
                  <a:gd name="T18" fmla="*/ 10 w 20"/>
                  <a:gd name="T19" fmla="*/ 0 h 21"/>
                  <a:gd name="T20" fmla="*/ 7 w 20"/>
                  <a:gd name="T21" fmla="*/ 1 h 21"/>
                  <a:gd name="T22" fmla="*/ 5 w 20"/>
                  <a:gd name="T23" fmla="*/ 1 h 21"/>
                  <a:gd name="T24" fmla="*/ 3 w 20"/>
                  <a:gd name="T25" fmla="*/ 3 h 21"/>
                  <a:gd name="T26" fmla="*/ 1 w 20"/>
                  <a:gd name="T27" fmla="*/ 5 h 21"/>
                  <a:gd name="T28" fmla="*/ 0 w 20"/>
                  <a:gd name="T29" fmla="*/ 8 h 21"/>
                  <a:gd name="T30" fmla="*/ 0 w 20"/>
                  <a:gd name="T31" fmla="*/ 10 h 21"/>
                  <a:gd name="T32" fmla="*/ 0 w 20"/>
                  <a:gd name="T33" fmla="*/ 14 h 21"/>
                  <a:gd name="T34" fmla="*/ 1 w 20"/>
                  <a:gd name="T35" fmla="*/ 16 h 21"/>
                  <a:gd name="T36" fmla="*/ 3 w 20"/>
                  <a:gd name="T37" fmla="*/ 18 h 21"/>
                  <a:gd name="T38" fmla="*/ 5 w 20"/>
                  <a:gd name="T39" fmla="*/ 20 h 21"/>
                  <a:gd name="T40" fmla="*/ 7 w 20"/>
                  <a:gd name="T41" fmla="*/ 21 h 21"/>
                  <a:gd name="T42" fmla="*/ 10 w 20"/>
                  <a:gd name="T43" fmla="*/ 21 h 21"/>
                  <a:gd name="T44" fmla="*/ 12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8" y="16"/>
                    </a:lnTo>
                    <a:lnTo>
                      <a:pt x="19" y="14"/>
                    </a:lnTo>
                    <a:lnTo>
                      <a:pt x="20" y="10"/>
                    </a:lnTo>
                    <a:lnTo>
                      <a:pt x="19" y="8"/>
                    </a:lnTo>
                    <a:lnTo>
                      <a:pt x="18" y="5"/>
                    </a:lnTo>
                    <a:lnTo>
                      <a:pt x="17" y="3"/>
                    </a:lnTo>
                    <a:lnTo>
                      <a:pt x="15" y="1"/>
                    </a:lnTo>
                    <a:lnTo>
                      <a:pt x="12" y="1"/>
                    </a:lnTo>
                    <a:lnTo>
                      <a:pt x="10" y="0"/>
                    </a:lnTo>
                    <a:lnTo>
                      <a:pt x="7" y="1"/>
                    </a:lnTo>
                    <a:lnTo>
                      <a:pt x="5" y="1"/>
                    </a:lnTo>
                    <a:lnTo>
                      <a:pt x="3" y="3"/>
                    </a:lnTo>
                    <a:lnTo>
                      <a:pt x="1" y="5"/>
                    </a:lnTo>
                    <a:lnTo>
                      <a:pt x="0" y="8"/>
                    </a:lnTo>
                    <a:lnTo>
                      <a:pt x="0" y="10"/>
                    </a:lnTo>
                    <a:lnTo>
                      <a:pt x="0" y="14"/>
                    </a:lnTo>
                    <a:lnTo>
                      <a:pt x="1" y="16"/>
                    </a:lnTo>
                    <a:lnTo>
                      <a:pt x="3" y="18"/>
                    </a:lnTo>
                    <a:lnTo>
                      <a:pt x="5" y="20"/>
                    </a:lnTo>
                    <a:lnTo>
                      <a:pt x="7" y="21"/>
                    </a:lnTo>
                    <a:lnTo>
                      <a:pt x="10" y="21"/>
                    </a:lnTo>
                    <a:lnTo>
                      <a:pt x="12"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1" name="Freeform 345"/>
              <p:cNvSpPr>
                <a:spLocks/>
              </p:cNvSpPr>
              <p:nvPr/>
            </p:nvSpPr>
            <p:spPr bwMode="auto">
              <a:xfrm>
                <a:off x="4856163" y="2565400"/>
                <a:ext cx="33338" cy="33338"/>
              </a:xfrm>
              <a:custGeom>
                <a:avLst/>
                <a:gdLst>
                  <a:gd name="T0" fmla="*/ 18 w 21"/>
                  <a:gd name="T1" fmla="*/ 18 h 21"/>
                  <a:gd name="T2" fmla="*/ 20 w 21"/>
                  <a:gd name="T3" fmla="*/ 16 h 21"/>
                  <a:gd name="T4" fmla="*/ 21 w 21"/>
                  <a:gd name="T5" fmla="*/ 14 h 21"/>
                  <a:gd name="T6" fmla="*/ 21 w 21"/>
                  <a:gd name="T7" fmla="*/ 11 h 21"/>
                  <a:gd name="T8" fmla="*/ 21 w 21"/>
                  <a:gd name="T9" fmla="*/ 9 h 21"/>
                  <a:gd name="T10" fmla="*/ 20 w 21"/>
                  <a:gd name="T11" fmla="*/ 6 h 21"/>
                  <a:gd name="T12" fmla="*/ 18 w 21"/>
                  <a:gd name="T13" fmla="*/ 3 h 21"/>
                  <a:gd name="T14" fmla="*/ 16 w 21"/>
                  <a:gd name="T15" fmla="*/ 2 h 21"/>
                  <a:gd name="T16" fmla="*/ 14 w 21"/>
                  <a:gd name="T17" fmla="*/ 1 h 21"/>
                  <a:gd name="T18" fmla="*/ 11 w 21"/>
                  <a:gd name="T19" fmla="*/ 0 h 21"/>
                  <a:gd name="T20" fmla="*/ 8 w 21"/>
                  <a:gd name="T21" fmla="*/ 1 h 21"/>
                  <a:gd name="T22" fmla="*/ 5 w 21"/>
                  <a:gd name="T23" fmla="*/ 2 h 21"/>
                  <a:gd name="T24" fmla="*/ 3 w 21"/>
                  <a:gd name="T25" fmla="*/ 3 h 21"/>
                  <a:gd name="T26" fmla="*/ 2 w 21"/>
                  <a:gd name="T27" fmla="*/ 6 h 21"/>
                  <a:gd name="T28" fmla="*/ 1 w 21"/>
                  <a:gd name="T29" fmla="*/ 9 h 21"/>
                  <a:gd name="T30" fmla="*/ 0 w 21"/>
                  <a:gd name="T31" fmla="*/ 11 h 21"/>
                  <a:gd name="T32" fmla="*/ 1 w 21"/>
                  <a:gd name="T33" fmla="*/ 14 h 21"/>
                  <a:gd name="T34" fmla="*/ 2 w 21"/>
                  <a:gd name="T35" fmla="*/ 16 h 21"/>
                  <a:gd name="T36" fmla="*/ 3 w 21"/>
                  <a:gd name="T37" fmla="*/ 18 h 21"/>
                  <a:gd name="T38" fmla="*/ 5 w 21"/>
                  <a:gd name="T39" fmla="*/ 20 h 21"/>
                  <a:gd name="T40" fmla="*/ 8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1"/>
                    </a:lnTo>
                    <a:lnTo>
                      <a:pt x="21" y="9"/>
                    </a:lnTo>
                    <a:lnTo>
                      <a:pt x="20" y="6"/>
                    </a:lnTo>
                    <a:lnTo>
                      <a:pt x="18" y="3"/>
                    </a:lnTo>
                    <a:lnTo>
                      <a:pt x="16" y="2"/>
                    </a:lnTo>
                    <a:lnTo>
                      <a:pt x="14" y="1"/>
                    </a:lnTo>
                    <a:lnTo>
                      <a:pt x="11" y="0"/>
                    </a:lnTo>
                    <a:lnTo>
                      <a:pt x="8" y="1"/>
                    </a:lnTo>
                    <a:lnTo>
                      <a:pt x="5" y="2"/>
                    </a:lnTo>
                    <a:lnTo>
                      <a:pt x="3" y="3"/>
                    </a:lnTo>
                    <a:lnTo>
                      <a:pt x="2" y="6"/>
                    </a:lnTo>
                    <a:lnTo>
                      <a:pt x="1" y="9"/>
                    </a:lnTo>
                    <a:lnTo>
                      <a:pt x="0" y="11"/>
                    </a:lnTo>
                    <a:lnTo>
                      <a:pt x="1" y="14"/>
                    </a:lnTo>
                    <a:lnTo>
                      <a:pt x="2" y="16"/>
                    </a:lnTo>
                    <a:lnTo>
                      <a:pt x="3" y="18"/>
                    </a:lnTo>
                    <a:lnTo>
                      <a:pt x="5" y="20"/>
                    </a:lnTo>
                    <a:lnTo>
                      <a:pt x="8"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2" name="Freeform 346"/>
              <p:cNvSpPr>
                <a:spLocks/>
              </p:cNvSpPr>
              <p:nvPr/>
            </p:nvSpPr>
            <p:spPr bwMode="auto">
              <a:xfrm>
                <a:off x="4878388" y="2576513"/>
                <a:ext cx="31750" cy="31750"/>
              </a:xfrm>
              <a:custGeom>
                <a:avLst/>
                <a:gdLst>
                  <a:gd name="T0" fmla="*/ 17 w 20"/>
                  <a:gd name="T1" fmla="*/ 17 h 20"/>
                  <a:gd name="T2" fmla="*/ 18 w 20"/>
                  <a:gd name="T3" fmla="*/ 15 h 20"/>
                  <a:gd name="T4" fmla="*/ 19 w 20"/>
                  <a:gd name="T5" fmla="*/ 12 h 20"/>
                  <a:gd name="T6" fmla="*/ 20 w 20"/>
                  <a:gd name="T7" fmla="*/ 10 h 20"/>
                  <a:gd name="T8" fmla="*/ 19 w 20"/>
                  <a:gd name="T9" fmla="*/ 7 h 20"/>
                  <a:gd name="T10" fmla="*/ 18 w 20"/>
                  <a:gd name="T11" fmla="*/ 5 h 20"/>
                  <a:gd name="T12" fmla="*/ 17 w 20"/>
                  <a:gd name="T13" fmla="*/ 3 h 20"/>
                  <a:gd name="T14" fmla="*/ 15 w 20"/>
                  <a:gd name="T15" fmla="*/ 1 h 20"/>
                  <a:gd name="T16" fmla="*/ 12 w 20"/>
                  <a:gd name="T17" fmla="*/ 0 h 20"/>
                  <a:gd name="T18" fmla="*/ 10 w 20"/>
                  <a:gd name="T19" fmla="*/ 0 h 20"/>
                  <a:gd name="T20" fmla="*/ 7 w 20"/>
                  <a:gd name="T21" fmla="*/ 0 h 20"/>
                  <a:gd name="T22" fmla="*/ 5 w 20"/>
                  <a:gd name="T23" fmla="*/ 1 h 20"/>
                  <a:gd name="T24" fmla="*/ 3 w 20"/>
                  <a:gd name="T25" fmla="*/ 3 h 20"/>
                  <a:gd name="T26" fmla="*/ 1 w 20"/>
                  <a:gd name="T27" fmla="*/ 5 h 20"/>
                  <a:gd name="T28" fmla="*/ 0 w 20"/>
                  <a:gd name="T29" fmla="*/ 7 h 20"/>
                  <a:gd name="T30" fmla="*/ 0 w 20"/>
                  <a:gd name="T31" fmla="*/ 10 h 20"/>
                  <a:gd name="T32" fmla="*/ 0 w 20"/>
                  <a:gd name="T33" fmla="*/ 12 h 20"/>
                  <a:gd name="T34" fmla="*/ 1 w 20"/>
                  <a:gd name="T35" fmla="*/ 15 h 20"/>
                  <a:gd name="T36" fmla="*/ 3 w 20"/>
                  <a:gd name="T37" fmla="*/ 17 h 20"/>
                  <a:gd name="T38" fmla="*/ 5 w 20"/>
                  <a:gd name="T39" fmla="*/ 18 h 20"/>
                  <a:gd name="T40" fmla="*/ 7 w 20"/>
                  <a:gd name="T41" fmla="*/ 19 h 20"/>
                  <a:gd name="T42" fmla="*/ 10 w 20"/>
                  <a:gd name="T43" fmla="*/ 20 h 20"/>
                  <a:gd name="T44" fmla="*/ 12 w 20"/>
                  <a:gd name="T45" fmla="*/ 19 h 20"/>
                  <a:gd name="T46" fmla="*/ 15 w 20"/>
                  <a:gd name="T47" fmla="*/ 18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8" y="15"/>
                    </a:lnTo>
                    <a:lnTo>
                      <a:pt x="19" y="12"/>
                    </a:lnTo>
                    <a:lnTo>
                      <a:pt x="20" y="10"/>
                    </a:lnTo>
                    <a:lnTo>
                      <a:pt x="19" y="7"/>
                    </a:lnTo>
                    <a:lnTo>
                      <a:pt x="18"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19"/>
                    </a:lnTo>
                    <a:lnTo>
                      <a:pt x="10" y="20"/>
                    </a:lnTo>
                    <a:lnTo>
                      <a:pt x="12"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3" name="Freeform 347"/>
              <p:cNvSpPr>
                <a:spLocks/>
              </p:cNvSpPr>
              <p:nvPr/>
            </p:nvSpPr>
            <p:spPr bwMode="auto">
              <a:xfrm>
                <a:off x="4832350" y="2622550"/>
                <a:ext cx="31750" cy="31750"/>
              </a:xfrm>
              <a:custGeom>
                <a:avLst/>
                <a:gdLst>
                  <a:gd name="T0" fmla="*/ 17 w 20"/>
                  <a:gd name="T1" fmla="*/ 17 h 20"/>
                  <a:gd name="T2" fmla="*/ 18 w 20"/>
                  <a:gd name="T3" fmla="*/ 15 h 20"/>
                  <a:gd name="T4" fmla="*/ 19 w 20"/>
                  <a:gd name="T5" fmla="*/ 13 h 20"/>
                  <a:gd name="T6" fmla="*/ 20 w 20"/>
                  <a:gd name="T7" fmla="*/ 10 h 20"/>
                  <a:gd name="T8" fmla="*/ 19 w 20"/>
                  <a:gd name="T9" fmla="*/ 8 h 20"/>
                  <a:gd name="T10" fmla="*/ 18 w 20"/>
                  <a:gd name="T11" fmla="*/ 5 h 20"/>
                  <a:gd name="T12" fmla="*/ 17 w 20"/>
                  <a:gd name="T13" fmla="*/ 3 h 20"/>
                  <a:gd name="T14" fmla="*/ 14 w 20"/>
                  <a:gd name="T15" fmla="*/ 2 h 20"/>
                  <a:gd name="T16" fmla="*/ 12 w 20"/>
                  <a:gd name="T17" fmla="*/ 1 h 20"/>
                  <a:gd name="T18" fmla="*/ 10 w 20"/>
                  <a:gd name="T19" fmla="*/ 0 h 20"/>
                  <a:gd name="T20" fmla="*/ 7 w 20"/>
                  <a:gd name="T21" fmla="*/ 1 h 20"/>
                  <a:gd name="T22" fmla="*/ 5 w 20"/>
                  <a:gd name="T23" fmla="*/ 2 h 20"/>
                  <a:gd name="T24" fmla="*/ 3 w 20"/>
                  <a:gd name="T25" fmla="*/ 3 h 20"/>
                  <a:gd name="T26" fmla="*/ 1 w 20"/>
                  <a:gd name="T27" fmla="*/ 5 h 20"/>
                  <a:gd name="T28" fmla="*/ 0 w 20"/>
                  <a:gd name="T29" fmla="*/ 8 h 20"/>
                  <a:gd name="T30" fmla="*/ 0 w 20"/>
                  <a:gd name="T31" fmla="*/ 10 h 20"/>
                  <a:gd name="T32" fmla="*/ 0 w 20"/>
                  <a:gd name="T33" fmla="*/ 13 h 20"/>
                  <a:gd name="T34" fmla="*/ 1 w 20"/>
                  <a:gd name="T35" fmla="*/ 15 h 20"/>
                  <a:gd name="T36" fmla="*/ 3 w 20"/>
                  <a:gd name="T37" fmla="*/ 17 h 20"/>
                  <a:gd name="T38" fmla="*/ 5 w 20"/>
                  <a:gd name="T39" fmla="*/ 19 h 20"/>
                  <a:gd name="T40" fmla="*/ 7 w 20"/>
                  <a:gd name="T41" fmla="*/ 20 h 20"/>
                  <a:gd name="T42" fmla="*/ 10 w 20"/>
                  <a:gd name="T43" fmla="*/ 20 h 20"/>
                  <a:gd name="T44" fmla="*/ 12 w 20"/>
                  <a:gd name="T45" fmla="*/ 20 h 20"/>
                  <a:gd name="T46" fmla="*/ 14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8" y="15"/>
                    </a:lnTo>
                    <a:lnTo>
                      <a:pt x="19" y="13"/>
                    </a:lnTo>
                    <a:lnTo>
                      <a:pt x="20" y="10"/>
                    </a:lnTo>
                    <a:lnTo>
                      <a:pt x="19" y="8"/>
                    </a:lnTo>
                    <a:lnTo>
                      <a:pt x="18" y="5"/>
                    </a:lnTo>
                    <a:lnTo>
                      <a:pt x="17" y="3"/>
                    </a:lnTo>
                    <a:lnTo>
                      <a:pt x="14" y="2"/>
                    </a:lnTo>
                    <a:lnTo>
                      <a:pt x="12" y="1"/>
                    </a:lnTo>
                    <a:lnTo>
                      <a:pt x="10" y="0"/>
                    </a:lnTo>
                    <a:lnTo>
                      <a:pt x="7" y="1"/>
                    </a:lnTo>
                    <a:lnTo>
                      <a:pt x="5" y="2"/>
                    </a:lnTo>
                    <a:lnTo>
                      <a:pt x="3" y="3"/>
                    </a:lnTo>
                    <a:lnTo>
                      <a:pt x="1" y="5"/>
                    </a:lnTo>
                    <a:lnTo>
                      <a:pt x="0" y="8"/>
                    </a:lnTo>
                    <a:lnTo>
                      <a:pt x="0" y="10"/>
                    </a:lnTo>
                    <a:lnTo>
                      <a:pt x="0" y="13"/>
                    </a:lnTo>
                    <a:lnTo>
                      <a:pt x="1" y="15"/>
                    </a:lnTo>
                    <a:lnTo>
                      <a:pt x="3" y="17"/>
                    </a:lnTo>
                    <a:lnTo>
                      <a:pt x="5" y="19"/>
                    </a:lnTo>
                    <a:lnTo>
                      <a:pt x="7" y="20"/>
                    </a:lnTo>
                    <a:lnTo>
                      <a:pt x="10" y="20"/>
                    </a:lnTo>
                    <a:lnTo>
                      <a:pt x="12" y="20"/>
                    </a:lnTo>
                    <a:lnTo>
                      <a:pt x="14"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4" name="Freeform 348"/>
              <p:cNvSpPr>
                <a:spLocks/>
              </p:cNvSpPr>
              <p:nvPr/>
            </p:nvSpPr>
            <p:spPr bwMode="auto">
              <a:xfrm>
                <a:off x="4822825" y="2655888"/>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6 h 20"/>
                  <a:gd name="T12" fmla="*/ 18 w 21"/>
                  <a:gd name="T13" fmla="*/ 3 h 20"/>
                  <a:gd name="T14" fmla="*/ 16 w 21"/>
                  <a:gd name="T15" fmla="*/ 1 h 20"/>
                  <a:gd name="T16" fmla="*/ 14 w 21"/>
                  <a:gd name="T17" fmla="*/ 0 h 20"/>
                  <a:gd name="T18" fmla="*/ 11 w 21"/>
                  <a:gd name="T19" fmla="*/ 0 h 20"/>
                  <a:gd name="T20" fmla="*/ 9 w 21"/>
                  <a:gd name="T21" fmla="*/ 0 h 20"/>
                  <a:gd name="T22" fmla="*/ 6 w 21"/>
                  <a:gd name="T23" fmla="*/ 1 h 20"/>
                  <a:gd name="T24" fmla="*/ 4 w 21"/>
                  <a:gd name="T25" fmla="*/ 3 h 20"/>
                  <a:gd name="T26" fmla="*/ 3 w 21"/>
                  <a:gd name="T27" fmla="*/ 6 h 20"/>
                  <a:gd name="T28" fmla="*/ 1 w 21"/>
                  <a:gd name="T29" fmla="*/ 8 h 20"/>
                  <a:gd name="T30" fmla="*/ 0 w 21"/>
                  <a:gd name="T31" fmla="*/ 10 h 20"/>
                  <a:gd name="T32" fmla="*/ 1 w 21"/>
                  <a:gd name="T33" fmla="*/ 13 h 20"/>
                  <a:gd name="T34" fmla="*/ 3 w 21"/>
                  <a:gd name="T35" fmla="*/ 15 h 20"/>
                  <a:gd name="T36" fmla="*/ 4 w 21"/>
                  <a:gd name="T37" fmla="*/ 17 h 20"/>
                  <a:gd name="T38" fmla="*/ 6 w 21"/>
                  <a:gd name="T39" fmla="*/ 19 h 20"/>
                  <a:gd name="T40" fmla="*/ 9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6"/>
                    </a:lnTo>
                    <a:lnTo>
                      <a:pt x="18" y="3"/>
                    </a:lnTo>
                    <a:lnTo>
                      <a:pt x="16" y="1"/>
                    </a:lnTo>
                    <a:lnTo>
                      <a:pt x="14" y="0"/>
                    </a:lnTo>
                    <a:lnTo>
                      <a:pt x="11" y="0"/>
                    </a:lnTo>
                    <a:lnTo>
                      <a:pt x="9" y="0"/>
                    </a:lnTo>
                    <a:lnTo>
                      <a:pt x="6" y="1"/>
                    </a:lnTo>
                    <a:lnTo>
                      <a:pt x="4" y="3"/>
                    </a:lnTo>
                    <a:lnTo>
                      <a:pt x="3" y="6"/>
                    </a:lnTo>
                    <a:lnTo>
                      <a:pt x="1" y="8"/>
                    </a:lnTo>
                    <a:lnTo>
                      <a:pt x="0" y="10"/>
                    </a:lnTo>
                    <a:lnTo>
                      <a:pt x="1" y="13"/>
                    </a:lnTo>
                    <a:lnTo>
                      <a:pt x="3" y="15"/>
                    </a:lnTo>
                    <a:lnTo>
                      <a:pt x="4" y="17"/>
                    </a:lnTo>
                    <a:lnTo>
                      <a:pt x="6" y="19"/>
                    </a:lnTo>
                    <a:lnTo>
                      <a:pt x="9"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5" name="Freeform 349"/>
              <p:cNvSpPr>
                <a:spLocks/>
              </p:cNvSpPr>
              <p:nvPr/>
            </p:nvSpPr>
            <p:spPr bwMode="auto">
              <a:xfrm>
                <a:off x="4821238" y="2679700"/>
                <a:ext cx="33338" cy="33338"/>
              </a:xfrm>
              <a:custGeom>
                <a:avLst/>
                <a:gdLst>
                  <a:gd name="T0" fmla="*/ 18 w 21"/>
                  <a:gd name="T1" fmla="*/ 18 h 21"/>
                  <a:gd name="T2" fmla="*/ 20 w 21"/>
                  <a:gd name="T3" fmla="*/ 16 h 21"/>
                  <a:gd name="T4" fmla="*/ 21 w 21"/>
                  <a:gd name="T5" fmla="*/ 13 h 21"/>
                  <a:gd name="T6" fmla="*/ 21 w 21"/>
                  <a:gd name="T7" fmla="*/ 10 h 21"/>
                  <a:gd name="T8" fmla="*/ 21 w 21"/>
                  <a:gd name="T9" fmla="*/ 8 h 21"/>
                  <a:gd name="T10" fmla="*/ 20 w 21"/>
                  <a:gd name="T11" fmla="*/ 5 h 21"/>
                  <a:gd name="T12" fmla="*/ 18 w 21"/>
                  <a:gd name="T13" fmla="*/ 3 h 21"/>
                  <a:gd name="T14" fmla="*/ 16 w 21"/>
                  <a:gd name="T15" fmla="*/ 1 h 21"/>
                  <a:gd name="T16" fmla="*/ 14 w 21"/>
                  <a:gd name="T17" fmla="*/ 1 h 21"/>
                  <a:gd name="T18" fmla="*/ 11 w 21"/>
                  <a:gd name="T19" fmla="*/ 0 h 21"/>
                  <a:gd name="T20" fmla="*/ 9 w 21"/>
                  <a:gd name="T21" fmla="*/ 1 h 21"/>
                  <a:gd name="T22" fmla="*/ 7 w 21"/>
                  <a:gd name="T23" fmla="*/ 1 h 21"/>
                  <a:gd name="T24" fmla="*/ 4 w 21"/>
                  <a:gd name="T25" fmla="*/ 3 h 21"/>
                  <a:gd name="T26" fmla="*/ 2 w 21"/>
                  <a:gd name="T27" fmla="*/ 5 h 21"/>
                  <a:gd name="T28" fmla="*/ 1 w 21"/>
                  <a:gd name="T29" fmla="*/ 8 h 21"/>
                  <a:gd name="T30" fmla="*/ 0 w 21"/>
                  <a:gd name="T31" fmla="*/ 10 h 21"/>
                  <a:gd name="T32" fmla="*/ 1 w 21"/>
                  <a:gd name="T33" fmla="*/ 13 h 21"/>
                  <a:gd name="T34" fmla="*/ 2 w 21"/>
                  <a:gd name="T35" fmla="*/ 16 h 21"/>
                  <a:gd name="T36" fmla="*/ 4 w 21"/>
                  <a:gd name="T37" fmla="*/ 18 h 21"/>
                  <a:gd name="T38" fmla="*/ 7 w 21"/>
                  <a:gd name="T39" fmla="*/ 20 h 21"/>
                  <a:gd name="T40" fmla="*/ 9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0"/>
                    </a:lnTo>
                    <a:lnTo>
                      <a:pt x="21" y="8"/>
                    </a:lnTo>
                    <a:lnTo>
                      <a:pt x="20" y="5"/>
                    </a:lnTo>
                    <a:lnTo>
                      <a:pt x="18" y="3"/>
                    </a:lnTo>
                    <a:lnTo>
                      <a:pt x="16" y="1"/>
                    </a:lnTo>
                    <a:lnTo>
                      <a:pt x="14" y="1"/>
                    </a:lnTo>
                    <a:lnTo>
                      <a:pt x="11" y="0"/>
                    </a:lnTo>
                    <a:lnTo>
                      <a:pt x="9" y="1"/>
                    </a:lnTo>
                    <a:lnTo>
                      <a:pt x="7" y="1"/>
                    </a:lnTo>
                    <a:lnTo>
                      <a:pt x="4" y="3"/>
                    </a:lnTo>
                    <a:lnTo>
                      <a:pt x="2" y="5"/>
                    </a:lnTo>
                    <a:lnTo>
                      <a:pt x="1" y="8"/>
                    </a:lnTo>
                    <a:lnTo>
                      <a:pt x="0" y="10"/>
                    </a:lnTo>
                    <a:lnTo>
                      <a:pt x="1" y="13"/>
                    </a:lnTo>
                    <a:lnTo>
                      <a:pt x="2" y="16"/>
                    </a:lnTo>
                    <a:lnTo>
                      <a:pt x="4" y="18"/>
                    </a:lnTo>
                    <a:lnTo>
                      <a:pt x="7" y="20"/>
                    </a:lnTo>
                    <a:lnTo>
                      <a:pt x="9"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 name="Freeform 350"/>
              <p:cNvSpPr>
                <a:spLocks/>
              </p:cNvSpPr>
              <p:nvPr/>
            </p:nvSpPr>
            <p:spPr bwMode="auto">
              <a:xfrm>
                <a:off x="4864100" y="2674938"/>
                <a:ext cx="31750" cy="33338"/>
              </a:xfrm>
              <a:custGeom>
                <a:avLst/>
                <a:gdLst>
                  <a:gd name="T0" fmla="*/ 17 w 20"/>
                  <a:gd name="T1" fmla="*/ 18 h 21"/>
                  <a:gd name="T2" fmla="*/ 19 w 20"/>
                  <a:gd name="T3" fmla="*/ 15 h 21"/>
                  <a:gd name="T4" fmla="*/ 20 w 20"/>
                  <a:gd name="T5" fmla="*/ 13 h 21"/>
                  <a:gd name="T6" fmla="*/ 20 w 20"/>
                  <a:gd name="T7" fmla="*/ 10 h 21"/>
                  <a:gd name="T8" fmla="*/ 20 w 20"/>
                  <a:gd name="T9" fmla="*/ 8 h 21"/>
                  <a:gd name="T10" fmla="*/ 19 w 20"/>
                  <a:gd name="T11" fmla="*/ 6 h 21"/>
                  <a:gd name="T12" fmla="*/ 17 w 20"/>
                  <a:gd name="T13" fmla="*/ 3 h 21"/>
                  <a:gd name="T14" fmla="*/ 15 w 20"/>
                  <a:gd name="T15" fmla="*/ 2 h 21"/>
                  <a:gd name="T16" fmla="*/ 13 w 20"/>
                  <a:gd name="T17" fmla="*/ 1 h 21"/>
                  <a:gd name="T18" fmla="*/ 10 w 20"/>
                  <a:gd name="T19" fmla="*/ 0 h 21"/>
                  <a:gd name="T20" fmla="*/ 8 w 20"/>
                  <a:gd name="T21" fmla="*/ 1 h 21"/>
                  <a:gd name="T22" fmla="*/ 6 w 20"/>
                  <a:gd name="T23" fmla="*/ 2 h 21"/>
                  <a:gd name="T24" fmla="*/ 2 w 20"/>
                  <a:gd name="T25" fmla="*/ 3 h 21"/>
                  <a:gd name="T26" fmla="*/ 1 w 20"/>
                  <a:gd name="T27" fmla="*/ 6 h 21"/>
                  <a:gd name="T28" fmla="*/ 0 w 20"/>
                  <a:gd name="T29" fmla="*/ 8 h 21"/>
                  <a:gd name="T30" fmla="*/ 0 w 20"/>
                  <a:gd name="T31" fmla="*/ 10 h 21"/>
                  <a:gd name="T32" fmla="*/ 0 w 20"/>
                  <a:gd name="T33" fmla="*/ 13 h 21"/>
                  <a:gd name="T34" fmla="*/ 1 w 20"/>
                  <a:gd name="T35" fmla="*/ 15 h 21"/>
                  <a:gd name="T36" fmla="*/ 2 w 20"/>
                  <a:gd name="T37" fmla="*/ 18 h 21"/>
                  <a:gd name="T38" fmla="*/ 6 w 20"/>
                  <a:gd name="T39" fmla="*/ 20 h 21"/>
                  <a:gd name="T40" fmla="*/ 8 w 20"/>
                  <a:gd name="T41" fmla="*/ 21 h 21"/>
                  <a:gd name="T42" fmla="*/ 10 w 20"/>
                  <a:gd name="T43" fmla="*/ 21 h 21"/>
                  <a:gd name="T44" fmla="*/ 13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5"/>
                    </a:lnTo>
                    <a:lnTo>
                      <a:pt x="20" y="13"/>
                    </a:lnTo>
                    <a:lnTo>
                      <a:pt x="20" y="10"/>
                    </a:lnTo>
                    <a:lnTo>
                      <a:pt x="20" y="8"/>
                    </a:lnTo>
                    <a:lnTo>
                      <a:pt x="19" y="6"/>
                    </a:lnTo>
                    <a:lnTo>
                      <a:pt x="17" y="3"/>
                    </a:lnTo>
                    <a:lnTo>
                      <a:pt x="15" y="2"/>
                    </a:lnTo>
                    <a:lnTo>
                      <a:pt x="13" y="1"/>
                    </a:lnTo>
                    <a:lnTo>
                      <a:pt x="10" y="0"/>
                    </a:lnTo>
                    <a:lnTo>
                      <a:pt x="8" y="1"/>
                    </a:lnTo>
                    <a:lnTo>
                      <a:pt x="6" y="2"/>
                    </a:lnTo>
                    <a:lnTo>
                      <a:pt x="2" y="3"/>
                    </a:lnTo>
                    <a:lnTo>
                      <a:pt x="1" y="6"/>
                    </a:lnTo>
                    <a:lnTo>
                      <a:pt x="0" y="8"/>
                    </a:lnTo>
                    <a:lnTo>
                      <a:pt x="0" y="10"/>
                    </a:lnTo>
                    <a:lnTo>
                      <a:pt x="0" y="13"/>
                    </a:lnTo>
                    <a:lnTo>
                      <a:pt x="1" y="15"/>
                    </a:lnTo>
                    <a:lnTo>
                      <a:pt x="2" y="18"/>
                    </a:lnTo>
                    <a:lnTo>
                      <a:pt x="6" y="20"/>
                    </a:lnTo>
                    <a:lnTo>
                      <a:pt x="8" y="21"/>
                    </a:lnTo>
                    <a:lnTo>
                      <a:pt x="10" y="21"/>
                    </a:lnTo>
                    <a:lnTo>
                      <a:pt x="13"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7" name="Freeform 351"/>
              <p:cNvSpPr>
                <a:spLocks/>
              </p:cNvSpPr>
              <p:nvPr/>
            </p:nvSpPr>
            <p:spPr bwMode="auto">
              <a:xfrm>
                <a:off x="4852988" y="2728913"/>
                <a:ext cx="33338" cy="33338"/>
              </a:xfrm>
              <a:custGeom>
                <a:avLst/>
                <a:gdLst>
                  <a:gd name="T0" fmla="*/ 18 w 21"/>
                  <a:gd name="T1" fmla="*/ 18 h 21"/>
                  <a:gd name="T2" fmla="*/ 20 w 21"/>
                  <a:gd name="T3" fmla="*/ 16 h 21"/>
                  <a:gd name="T4" fmla="*/ 21 w 21"/>
                  <a:gd name="T5" fmla="*/ 13 h 21"/>
                  <a:gd name="T6" fmla="*/ 21 w 21"/>
                  <a:gd name="T7" fmla="*/ 10 h 21"/>
                  <a:gd name="T8" fmla="*/ 21 w 21"/>
                  <a:gd name="T9" fmla="*/ 7 h 21"/>
                  <a:gd name="T10" fmla="*/ 20 w 21"/>
                  <a:gd name="T11" fmla="*/ 5 h 21"/>
                  <a:gd name="T12" fmla="*/ 18 w 21"/>
                  <a:gd name="T13" fmla="*/ 3 h 21"/>
                  <a:gd name="T14" fmla="*/ 16 w 21"/>
                  <a:gd name="T15" fmla="*/ 1 h 21"/>
                  <a:gd name="T16" fmla="*/ 13 w 21"/>
                  <a:gd name="T17" fmla="*/ 0 h 21"/>
                  <a:gd name="T18" fmla="*/ 10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3 h 21"/>
                  <a:gd name="T34" fmla="*/ 1 w 21"/>
                  <a:gd name="T35" fmla="*/ 16 h 21"/>
                  <a:gd name="T36" fmla="*/ 3 w 21"/>
                  <a:gd name="T37" fmla="*/ 18 h 21"/>
                  <a:gd name="T38" fmla="*/ 5 w 21"/>
                  <a:gd name="T39" fmla="*/ 20 h 21"/>
                  <a:gd name="T40" fmla="*/ 7 w 21"/>
                  <a:gd name="T41" fmla="*/ 21 h 21"/>
                  <a:gd name="T42" fmla="*/ 10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0"/>
                    </a:lnTo>
                    <a:lnTo>
                      <a:pt x="21" y="7"/>
                    </a:lnTo>
                    <a:lnTo>
                      <a:pt x="20" y="5"/>
                    </a:lnTo>
                    <a:lnTo>
                      <a:pt x="18" y="3"/>
                    </a:lnTo>
                    <a:lnTo>
                      <a:pt x="16" y="1"/>
                    </a:lnTo>
                    <a:lnTo>
                      <a:pt x="13" y="0"/>
                    </a:lnTo>
                    <a:lnTo>
                      <a:pt x="10" y="0"/>
                    </a:lnTo>
                    <a:lnTo>
                      <a:pt x="7" y="0"/>
                    </a:lnTo>
                    <a:lnTo>
                      <a:pt x="5" y="1"/>
                    </a:lnTo>
                    <a:lnTo>
                      <a:pt x="3" y="3"/>
                    </a:lnTo>
                    <a:lnTo>
                      <a:pt x="1" y="5"/>
                    </a:lnTo>
                    <a:lnTo>
                      <a:pt x="0" y="7"/>
                    </a:lnTo>
                    <a:lnTo>
                      <a:pt x="0" y="10"/>
                    </a:lnTo>
                    <a:lnTo>
                      <a:pt x="0" y="13"/>
                    </a:lnTo>
                    <a:lnTo>
                      <a:pt x="1" y="16"/>
                    </a:lnTo>
                    <a:lnTo>
                      <a:pt x="3" y="18"/>
                    </a:lnTo>
                    <a:lnTo>
                      <a:pt x="5" y="20"/>
                    </a:lnTo>
                    <a:lnTo>
                      <a:pt x="7" y="21"/>
                    </a:lnTo>
                    <a:lnTo>
                      <a:pt x="10"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8" name="Freeform 352"/>
              <p:cNvSpPr>
                <a:spLocks/>
              </p:cNvSpPr>
              <p:nvPr/>
            </p:nvSpPr>
            <p:spPr bwMode="auto">
              <a:xfrm>
                <a:off x="4735513" y="2586038"/>
                <a:ext cx="33338" cy="33338"/>
              </a:xfrm>
              <a:custGeom>
                <a:avLst/>
                <a:gdLst>
                  <a:gd name="T0" fmla="*/ 18 w 21"/>
                  <a:gd name="T1" fmla="*/ 17 h 21"/>
                  <a:gd name="T2" fmla="*/ 19 w 21"/>
                  <a:gd name="T3" fmla="*/ 15 h 21"/>
                  <a:gd name="T4" fmla="*/ 20 w 21"/>
                  <a:gd name="T5" fmla="*/ 13 h 21"/>
                  <a:gd name="T6" fmla="*/ 21 w 21"/>
                  <a:gd name="T7" fmla="*/ 10 h 21"/>
                  <a:gd name="T8" fmla="*/ 20 w 21"/>
                  <a:gd name="T9" fmla="*/ 7 h 21"/>
                  <a:gd name="T10" fmla="*/ 19 w 21"/>
                  <a:gd name="T11" fmla="*/ 5 h 21"/>
                  <a:gd name="T12" fmla="*/ 18 w 21"/>
                  <a:gd name="T13" fmla="*/ 3 h 21"/>
                  <a:gd name="T14" fmla="*/ 16 w 21"/>
                  <a:gd name="T15" fmla="*/ 1 h 21"/>
                  <a:gd name="T16" fmla="*/ 13 w 21"/>
                  <a:gd name="T17" fmla="*/ 0 h 21"/>
                  <a:gd name="T18" fmla="*/ 11 w 21"/>
                  <a:gd name="T19" fmla="*/ 0 h 21"/>
                  <a:gd name="T20" fmla="*/ 8 w 21"/>
                  <a:gd name="T21" fmla="*/ 0 h 21"/>
                  <a:gd name="T22" fmla="*/ 6 w 21"/>
                  <a:gd name="T23" fmla="*/ 1 h 21"/>
                  <a:gd name="T24" fmla="*/ 4 w 21"/>
                  <a:gd name="T25" fmla="*/ 3 h 21"/>
                  <a:gd name="T26" fmla="*/ 1 w 21"/>
                  <a:gd name="T27" fmla="*/ 5 h 21"/>
                  <a:gd name="T28" fmla="*/ 0 w 21"/>
                  <a:gd name="T29" fmla="*/ 7 h 21"/>
                  <a:gd name="T30" fmla="*/ 0 w 21"/>
                  <a:gd name="T31" fmla="*/ 10 h 21"/>
                  <a:gd name="T32" fmla="*/ 0 w 21"/>
                  <a:gd name="T33" fmla="*/ 13 h 21"/>
                  <a:gd name="T34" fmla="*/ 1 w 21"/>
                  <a:gd name="T35" fmla="*/ 15 h 21"/>
                  <a:gd name="T36" fmla="*/ 4 w 21"/>
                  <a:gd name="T37" fmla="*/ 17 h 21"/>
                  <a:gd name="T38" fmla="*/ 6 w 21"/>
                  <a:gd name="T39" fmla="*/ 20 h 21"/>
                  <a:gd name="T40" fmla="*/ 8 w 21"/>
                  <a:gd name="T41" fmla="*/ 21 h 21"/>
                  <a:gd name="T42" fmla="*/ 11 w 21"/>
                  <a:gd name="T43" fmla="*/ 21 h 21"/>
                  <a:gd name="T44" fmla="*/ 13 w 21"/>
                  <a:gd name="T45" fmla="*/ 21 h 21"/>
                  <a:gd name="T46" fmla="*/ 16 w 21"/>
                  <a:gd name="T47" fmla="*/ 20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19" y="15"/>
                    </a:lnTo>
                    <a:lnTo>
                      <a:pt x="20" y="13"/>
                    </a:lnTo>
                    <a:lnTo>
                      <a:pt x="21" y="10"/>
                    </a:lnTo>
                    <a:lnTo>
                      <a:pt x="20" y="7"/>
                    </a:lnTo>
                    <a:lnTo>
                      <a:pt x="19" y="5"/>
                    </a:lnTo>
                    <a:lnTo>
                      <a:pt x="18" y="3"/>
                    </a:lnTo>
                    <a:lnTo>
                      <a:pt x="16" y="1"/>
                    </a:lnTo>
                    <a:lnTo>
                      <a:pt x="13" y="0"/>
                    </a:lnTo>
                    <a:lnTo>
                      <a:pt x="11" y="0"/>
                    </a:lnTo>
                    <a:lnTo>
                      <a:pt x="8" y="0"/>
                    </a:lnTo>
                    <a:lnTo>
                      <a:pt x="6" y="1"/>
                    </a:lnTo>
                    <a:lnTo>
                      <a:pt x="4" y="3"/>
                    </a:lnTo>
                    <a:lnTo>
                      <a:pt x="1" y="5"/>
                    </a:lnTo>
                    <a:lnTo>
                      <a:pt x="0" y="7"/>
                    </a:lnTo>
                    <a:lnTo>
                      <a:pt x="0" y="10"/>
                    </a:lnTo>
                    <a:lnTo>
                      <a:pt x="0" y="13"/>
                    </a:lnTo>
                    <a:lnTo>
                      <a:pt x="1" y="15"/>
                    </a:lnTo>
                    <a:lnTo>
                      <a:pt x="4" y="17"/>
                    </a:lnTo>
                    <a:lnTo>
                      <a:pt x="6" y="20"/>
                    </a:lnTo>
                    <a:lnTo>
                      <a:pt x="8" y="21"/>
                    </a:lnTo>
                    <a:lnTo>
                      <a:pt x="11" y="21"/>
                    </a:lnTo>
                    <a:lnTo>
                      <a:pt x="13" y="21"/>
                    </a:lnTo>
                    <a:lnTo>
                      <a:pt x="16" y="20"/>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9" name="Freeform 353"/>
              <p:cNvSpPr>
                <a:spLocks/>
              </p:cNvSpPr>
              <p:nvPr/>
            </p:nvSpPr>
            <p:spPr bwMode="auto">
              <a:xfrm>
                <a:off x="4610100" y="2565400"/>
                <a:ext cx="31750" cy="33338"/>
              </a:xfrm>
              <a:custGeom>
                <a:avLst/>
                <a:gdLst>
                  <a:gd name="T0" fmla="*/ 17 w 20"/>
                  <a:gd name="T1" fmla="*/ 18 h 21"/>
                  <a:gd name="T2" fmla="*/ 19 w 20"/>
                  <a:gd name="T3" fmla="*/ 16 h 21"/>
                  <a:gd name="T4" fmla="*/ 20 w 20"/>
                  <a:gd name="T5" fmla="*/ 14 h 21"/>
                  <a:gd name="T6" fmla="*/ 20 w 20"/>
                  <a:gd name="T7" fmla="*/ 11 h 21"/>
                  <a:gd name="T8" fmla="*/ 20 w 20"/>
                  <a:gd name="T9" fmla="*/ 9 h 21"/>
                  <a:gd name="T10" fmla="*/ 19 w 20"/>
                  <a:gd name="T11" fmla="*/ 6 h 21"/>
                  <a:gd name="T12" fmla="*/ 17 w 20"/>
                  <a:gd name="T13" fmla="*/ 3 h 21"/>
                  <a:gd name="T14" fmla="*/ 15 w 20"/>
                  <a:gd name="T15" fmla="*/ 1 h 21"/>
                  <a:gd name="T16" fmla="*/ 13 w 20"/>
                  <a:gd name="T17" fmla="*/ 0 h 21"/>
                  <a:gd name="T18" fmla="*/ 10 w 20"/>
                  <a:gd name="T19" fmla="*/ 0 h 21"/>
                  <a:gd name="T20" fmla="*/ 8 w 20"/>
                  <a:gd name="T21" fmla="*/ 0 h 21"/>
                  <a:gd name="T22" fmla="*/ 5 w 20"/>
                  <a:gd name="T23" fmla="*/ 1 h 21"/>
                  <a:gd name="T24" fmla="*/ 3 w 20"/>
                  <a:gd name="T25" fmla="*/ 3 h 21"/>
                  <a:gd name="T26" fmla="*/ 2 w 20"/>
                  <a:gd name="T27" fmla="*/ 6 h 21"/>
                  <a:gd name="T28" fmla="*/ 1 w 20"/>
                  <a:gd name="T29" fmla="*/ 9 h 21"/>
                  <a:gd name="T30" fmla="*/ 0 w 20"/>
                  <a:gd name="T31" fmla="*/ 11 h 21"/>
                  <a:gd name="T32" fmla="*/ 1 w 20"/>
                  <a:gd name="T33" fmla="*/ 14 h 21"/>
                  <a:gd name="T34" fmla="*/ 2 w 20"/>
                  <a:gd name="T35" fmla="*/ 16 h 21"/>
                  <a:gd name="T36" fmla="*/ 3 w 20"/>
                  <a:gd name="T37" fmla="*/ 18 h 21"/>
                  <a:gd name="T38" fmla="*/ 5 w 20"/>
                  <a:gd name="T39" fmla="*/ 20 h 21"/>
                  <a:gd name="T40" fmla="*/ 8 w 20"/>
                  <a:gd name="T41" fmla="*/ 21 h 21"/>
                  <a:gd name="T42" fmla="*/ 10 w 20"/>
                  <a:gd name="T43" fmla="*/ 21 h 21"/>
                  <a:gd name="T44" fmla="*/ 13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4"/>
                    </a:lnTo>
                    <a:lnTo>
                      <a:pt x="20" y="11"/>
                    </a:lnTo>
                    <a:lnTo>
                      <a:pt x="20" y="9"/>
                    </a:lnTo>
                    <a:lnTo>
                      <a:pt x="19" y="6"/>
                    </a:lnTo>
                    <a:lnTo>
                      <a:pt x="17" y="3"/>
                    </a:lnTo>
                    <a:lnTo>
                      <a:pt x="15" y="1"/>
                    </a:lnTo>
                    <a:lnTo>
                      <a:pt x="13" y="0"/>
                    </a:lnTo>
                    <a:lnTo>
                      <a:pt x="10" y="0"/>
                    </a:lnTo>
                    <a:lnTo>
                      <a:pt x="8" y="0"/>
                    </a:lnTo>
                    <a:lnTo>
                      <a:pt x="5" y="1"/>
                    </a:lnTo>
                    <a:lnTo>
                      <a:pt x="3" y="3"/>
                    </a:lnTo>
                    <a:lnTo>
                      <a:pt x="2" y="6"/>
                    </a:lnTo>
                    <a:lnTo>
                      <a:pt x="1" y="9"/>
                    </a:lnTo>
                    <a:lnTo>
                      <a:pt x="0" y="11"/>
                    </a:lnTo>
                    <a:lnTo>
                      <a:pt x="1" y="14"/>
                    </a:lnTo>
                    <a:lnTo>
                      <a:pt x="2" y="16"/>
                    </a:lnTo>
                    <a:lnTo>
                      <a:pt x="3" y="18"/>
                    </a:lnTo>
                    <a:lnTo>
                      <a:pt x="5" y="20"/>
                    </a:lnTo>
                    <a:lnTo>
                      <a:pt x="8" y="21"/>
                    </a:lnTo>
                    <a:lnTo>
                      <a:pt x="10" y="21"/>
                    </a:lnTo>
                    <a:lnTo>
                      <a:pt x="13"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0" name="Freeform 354"/>
              <p:cNvSpPr>
                <a:spLocks/>
              </p:cNvSpPr>
              <p:nvPr/>
            </p:nvSpPr>
            <p:spPr bwMode="auto">
              <a:xfrm>
                <a:off x="4637088" y="2627313"/>
                <a:ext cx="33338" cy="33338"/>
              </a:xfrm>
              <a:custGeom>
                <a:avLst/>
                <a:gdLst>
                  <a:gd name="T0" fmla="*/ 18 w 21"/>
                  <a:gd name="T1" fmla="*/ 17 h 21"/>
                  <a:gd name="T2" fmla="*/ 19 w 21"/>
                  <a:gd name="T3" fmla="*/ 15 h 21"/>
                  <a:gd name="T4" fmla="*/ 20 w 21"/>
                  <a:gd name="T5" fmla="*/ 13 h 21"/>
                  <a:gd name="T6" fmla="*/ 21 w 21"/>
                  <a:gd name="T7" fmla="*/ 10 h 21"/>
                  <a:gd name="T8" fmla="*/ 20 w 21"/>
                  <a:gd name="T9" fmla="*/ 8 h 21"/>
                  <a:gd name="T10" fmla="*/ 19 w 21"/>
                  <a:gd name="T11" fmla="*/ 5 h 21"/>
                  <a:gd name="T12" fmla="*/ 18 w 21"/>
                  <a:gd name="T13" fmla="*/ 3 h 21"/>
                  <a:gd name="T14" fmla="*/ 15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8 h 21"/>
                  <a:gd name="T30" fmla="*/ 0 w 21"/>
                  <a:gd name="T31" fmla="*/ 10 h 21"/>
                  <a:gd name="T32" fmla="*/ 0 w 21"/>
                  <a:gd name="T33" fmla="*/ 13 h 21"/>
                  <a:gd name="T34" fmla="*/ 1 w 21"/>
                  <a:gd name="T35" fmla="*/ 15 h 21"/>
                  <a:gd name="T36" fmla="*/ 3 w 21"/>
                  <a:gd name="T37" fmla="*/ 17 h 21"/>
                  <a:gd name="T38" fmla="*/ 5 w 21"/>
                  <a:gd name="T39" fmla="*/ 19 h 21"/>
                  <a:gd name="T40" fmla="*/ 7 w 21"/>
                  <a:gd name="T41" fmla="*/ 21 h 21"/>
                  <a:gd name="T42" fmla="*/ 11 w 21"/>
                  <a:gd name="T43" fmla="*/ 21 h 21"/>
                  <a:gd name="T44" fmla="*/ 13 w 21"/>
                  <a:gd name="T45" fmla="*/ 21 h 21"/>
                  <a:gd name="T46" fmla="*/ 15 w 21"/>
                  <a:gd name="T47" fmla="*/ 19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19" y="15"/>
                    </a:lnTo>
                    <a:lnTo>
                      <a:pt x="20" y="13"/>
                    </a:lnTo>
                    <a:lnTo>
                      <a:pt x="21" y="10"/>
                    </a:lnTo>
                    <a:lnTo>
                      <a:pt x="20" y="8"/>
                    </a:lnTo>
                    <a:lnTo>
                      <a:pt x="19" y="5"/>
                    </a:lnTo>
                    <a:lnTo>
                      <a:pt x="18" y="3"/>
                    </a:lnTo>
                    <a:lnTo>
                      <a:pt x="15" y="1"/>
                    </a:lnTo>
                    <a:lnTo>
                      <a:pt x="13" y="0"/>
                    </a:lnTo>
                    <a:lnTo>
                      <a:pt x="11" y="0"/>
                    </a:lnTo>
                    <a:lnTo>
                      <a:pt x="7" y="0"/>
                    </a:lnTo>
                    <a:lnTo>
                      <a:pt x="5" y="1"/>
                    </a:lnTo>
                    <a:lnTo>
                      <a:pt x="3" y="3"/>
                    </a:lnTo>
                    <a:lnTo>
                      <a:pt x="1" y="5"/>
                    </a:lnTo>
                    <a:lnTo>
                      <a:pt x="0" y="8"/>
                    </a:lnTo>
                    <a:lnTo>
                      <a:pt x="0" y="10"/>
                    </a:lnTo>
                    <a:lnTo>
                      <a:pt x="0" y="13"/>
                    </a:lnTo>
                    <a:lnTo>
                      <a:pt x="1" y="15"/>
                    </a:lnTo>
                    <a:lnTo>
                      <a:pt x="3" y="17"/>
                    </a:lnTo>
                    <a:lnTo>
                      <a:pt x="5" y="19"/>
                    </a:lnTo>
                    <a:lnTo>
                      <a:pt x="7" y="21"/>
                    </a:lnTo>
                    <a:lnTo>
                      <a:pt x="11" y="21"/>
                    </a:lnTo>
                    <a:lnTo>
                      <a:pt x="13" y="21"/>
                    </a:lnTo>
                    <a:lnTo>
                      <a:pt x="15"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1" name="Freeform 355"/>
              <p:cNvSpPr>
                <a:spLocks/>
              </p:cNvSpPr>
              <p:nvPr/>
            </p:nvSpPr>
            <p:spPr bwMode="auto">
              <a:xfrm>
                <a:off x="4700588" y="2647950"/>
                <a:ext cx="30163" cy="33338"/>
              </a:xfrm>
              <a:custGeom>
                <a:avLst/>
                <a:gdLst>
                  <a:gd name="T0" fmla="*/ 16 w 19"/>
                  <a:gd name="T1" fmla="*/ 18 h 21"/>
                  <a:gd name="T2" fmla="*/ 18 w 19"/>
                  <a:gd name="T3" fmla="*/ 16 h 21"/>
                  <a:gd name="T4" fmla="*/ 19 w 19"/>
                  <a:gd name="T5" fmla="*/ 13 h 21"/>
                  <a:gd name="T6" fmla="*/ 19 w 19"/>
                  <a:gd name="T7" fmla="*/ 11 h 21"/>
                  <a:gd name="T8" fmla="*/ 19 w 19"/>
                  <a:gd name="T9" fmla="*/ 8 h 21"/>
                  <a:gd name="T10" fmla="*/ 18 w 19"/>
                  <a:gd name="T11" fmla="*/ 5 h 21"/>
                  <a:gd name="T12" fmla="*/ 16 w 19"/>
                  <a:gd name="T13" fmla="*/ 3 h 21"/>
                  <a:gd name="T14" fmla="*/ 14 w 19"/>
                  <a:gd name="T15" fmla="*/ 1 h 21"/>
                  <a:gd name="T16" fmla="*/ 12 w 19"/>
                  <a:gd name="T17" fmla="*/ 0 h 21"/>
                  <a:gd name="T18" fmla="*/ 10 w 19"/>
                  <a:gd name="T19" fmla="*/ 0 h 21"/>
                  <a:gd name="T20" fmla="*/ 7 w 19"/>
                  <a:gd name="T21" fmla="*/ 0 h 21"/>
                  <a:gd name="T22" fmla="*/ 5 w 19"/>
                  <a:gd name="T23" fmla="*/ 1 h 21"/>
                  <a:gd name="T24" fmla="*/ 3 w 19"/>
                  <a:gd name="T25" fmla="*/ 3 h 21"/>
                  <a:gd name="T26" fmla="*/ 1 w 19"/>
                  <a:gd name="T27" fmla="*/ 5 h 21"/>
                  <a:gd name="T28" fmla="*/ 0 w 19"/>
                  <a:gd name="T29" fmla="*/ 8 h 21"/>
                  <a:gd name="T30" fmla="*/ 0 w 19"/>
                  <a:gd name="T31" fmla="*/ 11 h 21"/>
                  <a:gd name="T32" fmla="*/ 0 w 19"/>
                  <a:gd name="T33" fmla="*/ 13 h 21"/>
                  <a:gd name="T34" fmla="*/ 1 w 19"/>
                  <a:gd name="T35" fmla="*/ 16 h 21"/>
                  <a:gd name="T36" fmla="*/ 3 w 19"/>
                  <a:gd name="T37" fmla="*/ 18 h 21"/>
                  <a:gd name="T38" fmla="*/ 5 w 19"/>
                  <a:gd name="T39" fmla="*/ 19 h 21"/>
                  <a:gd name="T40" fmla="*/ 7 w 19"/>
                  <a:gd name="T41" fmla="*/ 20 h 21"/>
                  <a:gd name="T42" fmla="*/ 10 w 19"/>
                  <a:gd name="T43" fmla="*/ 21 h 21"/>
                  <a:gd name="T44" fmla="*/ 12 w 19"/>
                  <a:gd name="T45" fmla="*/ 20 h 21"/>
                  <a:gd name="T46" fmla="*/ 14 w 19"/>
                  <a:gd name="T47" fmla="*/ 19 h 21"/>
                  <a:gd name="T48" fmla="*/ 16 w 19"/>
                  <a:gd name="T49" fmla="*/ 18 h 21"/>
                  <a:gd name="T50" fmla="*/ 16 w 19"/>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1">
                    <a:moveTo>
                      <a:pt x="16" y="18"/>
                    </a:moveTo>
                    <a:lnTo>
                      <a:pt x="18" y="16"/>
                    </a:lnTo>
                    <a:lnTo>
                      <a:pt x="19" y="13"/>
                    </a:lnTo>
                    <a:lnTo>
                      <a:pt x="19" y="11"/>
                    </a:lnTo>
                    <a:lnTo>
                      <a:pt x="19" y="8"/>
                    </a:lnTo>
                    <a:lnTo>
                      <a:pt x="18" y="5"/>
                    </a:lnTo>
                    <a:lnTo>
                      <a:pt x="16" y="3"/>
                    </a:lnTo>
                    <a:lnTo>
                      <a:pt x="14" y="1"/>
                    </a:lnTo>
                    <a:lnTo>
                      <a:pt x="12" y="0"/>
                    </a:lnTo>
                    <a:lnTo>
                      <a:pt x="10" y="0"/>
                    </a:lnTo>
                    <a:lnTo>
                      <a:pt x="7" y="0"/>
                    </a:lnTo>
                    <a:lnTo>
                      <a:pt x="5" y="1"/>
                    </a:lnTo>
                    <a:lnTo>
                      <a:pt x="3" y="3"/>
                    </a:lnTo>
                    <a:lnTo>
                      <a:pt x="1" y="5"/>
                    </a:lnTo>
                    <a:lnTo>
                      <a:pt x="0" y="8"/>
                    </a:lnTo>
                    <a:lnTo>
                      <a:pt x="0" y="11"/>
                    </a:lnTo>
                    <a:lnTo>
                      <a:pt x="0" y="13"/>
                    </a:lnTo>
                    <a:lnTo>
                      <a:pt x="1" y="16"/>
                    </a:lnTo>
                    <a:lnTo>
                      <a:pt x="3" y="18"/>
                    </a:lnTo>
                    <a:lnTo>
                      <a:pt x="5" y="19"/>
                    </a:lnTo>
                    <a:lnTo>
                      <a:pt x="7" y="20"/>
                    </a:lnTo>
                    <a:lnTo>
                      <a:pt x="10" y="21"/>
                    </a:lnTo>
                    <a:lnTo>
                      <a:pt x="12" y="20"/>
                    </a:lnTo>
                    <a:lnTo>
                      <a:pt x="14" y="19"/>
                    </a:lnTo>
                    <a:lnTo>
                      <a:pt x="16" y="18"/>
                    </a:lnTo>
                    <a:lnTo>
                      <a:pt x="16"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2" name="Freeform 356"/>
              <p:cNvSpPr>
                <a:spLocks/>
              </p:cNvSpPr>
              <p:nvPr/>
            </p:nvSpPr>
            <p:spPr bwMode="auto">
              <a:xfrm>
                <a:off x="4697413" y="2671763"/>
                <a:ext cx="31750" cy="33338"/>
              </a:xfrm>
              <a:custGeom>
                <a:avLst/>
                <a:gdLst>
                  <a:gd name="T0" fmla="*/ 17 w 20"/>
                  <a:gd name="T1" fmla="*/ 17 h 21"/>
                  <a:gd name="T2" fmla="*/ 19 w 20"/>
                  <a:gd name="T3" fmla="*/ 15 h 21"/>
                  <a:gd name="T4" fmla="*/ 20 w 20"/>
                  <a:gd name="T5" fmla="*/ 12 h 21"/>
                  <a:gd name="T6" fmla="*/ 20 w 20"/>
                  <a:gd name="T7" fmla="*/ 10 h 21"/>
                  <a:gd name="T8" fmla="*/ 20 w 20"/>
                  <a:gd name="T9" fmla="*/ 7 h 21"/>
                  <a:gd name="T10" fmla="*/ 19 w 20"/>
                  <a:gd name="T11" fmla="*/ 5 h 21"/>
                  <a:gd name="T12" fmla="*/ 17 w 20"/>
                  <a:gd name="T13" fmla="*/ 3 h 21"/>
                  <a:gd name="T14" fmla="*/ 15 w 20"/>
                  <a:gd name="T15" fmla="*/ 1 h 21"/>
                  <a:gd name="T16" fmla="*/ 12 w 20"/>
                  <a:gd name="T17" fmla="*/ 0 h 21"/>
                  <a:gd name="T18" fmla="*/ 10 w 20"/>
                  <a:gd name="T19" fmla="*/ 0 h 21"/>
                  <a:gd name="T20" fmla="*/ 7 w 20"/>
                  <a:gd name="T21" fmla="*/ 0 h 21"/>
                  <a:gd name="T22" fmla="*/ 5 w 20"/>
                  <a:gd name="T23" fmla="*/ 1 h 21"/>
                  <a:gd name="T24" fmla="*/ 3 w 20"/>
                  <a:gd name="T25" fmla="*/ 3 h 21"/>
                  <a:gd name="T26" fmla="*/ 1 w 20"/>
                  <a:gd name="T27" fmla="*/ 5 h 21"/>
                  <a:gd name="T28" fmla="*/ 0 w 20"/>
                  <a:gd name="T29" fmla="*/ 7 h 21"/>
                  <a:gd name="T30" fmla="*/ 0 w 20"/>
                  <a:gd name="T31" fmla="*/ 10 h 21"/>
                  <a:gd name="T32" fmla="*/ 0 w 20"/>
                  <a:gd name="T33" fmla="*/ 12 h 21"/>
                  <a:gd name="T34" fmla="*/ 1 w 20"/>
                  <a:gd name="T35" fmla="*/ 15 h 21"/>
                  <a:gd name="T36" fmla="*/ 3 w 20"/>
                  <a:gd name="T37" fmla="*/ 17 h 21"/>
                  <a:gd name="T38" fmla="*/ 5 w 20"/>
                  <a:gd name="T39" fmla="*/ 18 h 21"/>
                  <a:gd name="T40" fmla="*/ 7 w 20"/>
                  <a:gd name="T41" fmla="*/ 20 h 21"/>
                  <a:gd name="T42" fmla="*/ 10 w 20"/>
                  <a:gd name="T43" fmla="*/ 21 h 21"/>
                  <a:gd name="T44" fmla="*/ 12 w 20"/>
                  <a:gd name="T45" fmla="*/ 20 h 21"/>
                  <a:gd name="T46" fmla="*/ 15 w 20"/>
                  <a:gd name="T47" fmla="*/ 18 h 21"/>
                  <a:gd name="T48" fmla="*/ 17 w 20"/>
                  <a:gd name="T49" fmla="*/ 17 h 21"/>
                  <a:gd name="T50" fmla="*/ 17 w 20"/>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7"/>
                    </a:moveTo>
                    <a:lnTo>
                      <a:pt x="19" y="15"/>
                    </a:lnTo>
                    <a:lnTo>
                      <a:pt x="20" y="12"/>
                    </a:lnTo>
                    <a:lnTo>
                      <a:pt x="20" y="10"/>
                    </a:lnTo>
                    <a:lnTo>
                      <a:pt x="20"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8"/>
                    </a:lnTo>
                    <a:lnTo>
                      <a:pt x="7" y="20"/>
                    </a:lnTo>
                    <a:lnTo>
                      <a:pt x="10" y="21"/>
                    </a:lnTo>
                    <a:lnTo>
                      <a:pt x="12" y="20"/>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 name="Freeform 357"/>
              <p:cNvSpPr>
                <a:spLocks/>
              </p:cNvSpPr>
              <p:nvPr/>
            </p:nvSpPr>
            <p:spPr bwMode="auto">
              <a:xfrm>
                <a:off x="4732338" y="2733675"/>
                <a:ext cx="33338" cy="33338"/>
              </a:xfrm>
              <a:custGeom>
                <a:avLst/>
                <a:gdLst>
                  <a:gd name="T0" fmla="*/ 18 w 21"/>
                  <a:gd name="T1" fmla="*/ 18 h 21"/>
                  <a:gd name="T2" fmla="*/ 19 w 21"/>
                  <a:gd name="T3" fmla="*/ 16 h 21"/>
                  <a:gd name="T4" fmla="*/ 20 w 21"/>
                  <a:gd name="T5" fmla="*/ 13 h 21"/>
                  <a:gd name="T6" fmla="*/ 21 w 21"/>
                  <a:gd name="T7" fmla="*/ 11 h 21"/>
                  <a:gd name="T8" fmla="*/ 20 w 21"/>
                  <a:gd name="T9" fmla="*/ 7 h 21"/>
                  <a:gd name="T10" fmla="*/ 19 w 21"/>
                  <a:gd name="T11" fmla="*/ 5 h 21"/>
                  <a:gd name="T12" fmla="*/ 18 w 21"/>
                  <a:gd name="T13" fmla="*/ 3 h 21"/>
                  <a:gd name="T14" fmla="*/ 15 w 21"/>
                  <a:gd name="T15" fmla="*/ 1 h 21"/>
                  <a:gd name="T16" fmla="*/ 13 w 21"/>
                  <a:gd name="T17" fmla="*/ 0 h 21"/>
                  <a:gd name="T18" fmla="*/ 11 w 21"/>
                  <a:gd name="T19" fmla="*/ 0 h 21"/>
                  <a:gd name="T20" fmla="*/ 8 w 21"/>
                  <a:gd name="T21" fmla="*/ 0 h 21"/>
                  <a:gd name="T22" fmla="*/ 6 w 21"/>
                  <a:gd name="T23" fmla="*/ 1 h 21"/>
                  <a:gd name="T24" fmla="*/ 3 w 21"/>
                  <a:gd name="T25" fmla="*/ 3 h 21"/>
                  <a:gd name="T26" fmla="*/ 1 w 21"/>
                  <a:gd name="T27" fmla="*/ 5 h 21"/>
                  <a:gd name="T28" fmla="*/ 0 w 21"/>
                  <a:gd name="T29" fmla="*/ 7 h 21"/>
                  <a:gd name="T30" fmla="*/ 0 w 21"/>
                  <a:gd name="T31" fmla="*/ 11 h 21"/>
                  <a:gd name="T32" fmla="*/ 0 w 21"/>
                  <a:gd name="T33" fmla="*/ 13 h 21"/>
                  <a:gd name="T34" fmla="*/ 1 w 21"/>
                  <a:gd name="T35" fmla="*/ 16 h 21"/>
                  <a:gd name="T36" fmla="*/ 3 w 21"/>
                  <a:gd name="T37" fmla="*/ 18 h 21"/>
                  <a:gd name="T38" fmla="*/ 6 w 21"/>
                  <a:gd name="T39" fmla="*/ 19 h 21"/>
                  <a:gd name="T40" fmla="*/ 8 w 21"/>
                  <a:gd name="T41" fmla="*/ 20 h 21"/>
                  <a:gd name="T42" fmla="*/ 11 w 21"/>
                  <a:gd name="T43" fmla="*/ 21 h 21"/>
                  <a:gd name="T44" fmla="*/ 13 w 21"/>
                  <a:gd name="T45" fmla="*/ 20 h 21"/>
                  <a:gd name="T46" fmla="*/ 15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3"/>
                    </a:lnTo>
                    <a:lnTo>
                      <a:pt x="21" y="11"/>
                    </a:lnTo>
                    <a:lnTo>
                      <a:pt x="20" y="7"/>
                    </a:lnTo>
                    <a:lnTo>
                      <a:pt x="19" y="5"/>
                    </a:lnTo>
                    <a:lnTo>
                      <a:pt x="18" y="3"/>
                    </a:lnTo>
                    <a:lnTo>
                      <a:pt x="15" y="1"/>
                    </a:lnTo>
                    <a:lnTo>
                      <a:pt x="13" y="0"/>
                    </a:lnTo>
                    <a:lnTo>
                      <a:pt x="11" y="0"/>
                    </a:lnTo>
                    <a:lnTo>
                      <a:pt x="8" y="0"/>
                    </a:lnTo>
                    <a:lnTo>
                      <a:pt x="6" y="1"/>
                    </a:lnTo>
                    <a:lnTo>
                      <a:pt x="3" y="3"/>
                    </a:lnTo>
                    <a:lnTo>
                      <a:pt x="1" y="5"/>
                    </a:lnTo>
                    <a:lnTo>
                      <a:pt x="0" y="7"/>
                    </a:lnTo>
                    <a:lnTo>
                      <a:pt x="0" y="11"/>
                    </a:lnTo>
                    <a:lnTo>
                      <a:pt x="0" y="13"/>
                    </a:lnTo>
                    <a:lnTo>
                      <a:pt x="1" y="16"/>
                    </a:lnTo>
                    <a:lnTo>
                      <a:pt x="3" y="18"/>
                    </a:lnTo>
                    <a:lnTo>
                      <a:pt x="6" y="19"/>
                    </a:lnTo>
                    <a:lnTo>
                      <a:pt x="8" y="20"/>
                    </a:lnTo>
                    <a:lnTo>
                      <a:pt x="11" y="21"/>
                    </a:lnTo>
                    <a:lnTo>
                      <a:pt x="13" y="20"/>
                    </a:lnTo>
                    <a:lnTo>
                      <a:pt x="15"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 name="Freeform 358"/>
              <p:cNvSpPr>
                <a:spLocks/>
              </p:cNvSpPr>
              <p:nvPr/>
            </p:nvSpPr>
            <p:spPr bwMode="auto">
              <a:xfrm>
                <a:off x="4649788" y="2682875"/>
                <a:ext cx="33338" cy="33338"/>
              </a:xfrm>
              <a:custGeom>
                <a:avLst/>
                <a:gdLst>
                  <a:gd name="T0" fmla="*/ 18 w 21"/>
                  <a:gd name="T1" fmla="*/ 18 h 21"/>
                  <a:gd name="T2" fmla="*/ 20 w 21"/>
                  <a:gd name="T3" fmla="*/ 16 h 21"/>
                  <a:gd name="T4" fmla="*/ 21 w 21"/>
                  <a:gd name="T5" fmla="*/ 13 h 21"/>
                  <a:gd name="T6" fmla="*/ 21 w 21"/>
                  <a:gd name="T7" fmla="*/ 10 h 21"/>
                  <a:gd name="T8" fmla="*/ 21 w 21"/>
                  <a:gd name="T9" fmla="*/ 7 h 21"/>
                  <a:gd name="T10" fmla="*/ 20 w 21"/>
                  <a:gd name="T11" fmla="*/ 5 h 21"/>
                  <a:gd name="T12" fmla="*/ 18 w 21"/>
                  <a:gd name="T13" fmla="*/ 3 h 21"/>
                  <a:gd name="T14" fmla="*/ 16 w 21"/>
                  <a:gd name="T15" fmla="*/ 1 h 21"/>
                  <a:gd name="T16" fmla="*/ 14 w 21"/>
                  <a:gd name="T17" fmla="*/ 0 h 21"/>
                  <a:gd name="T18" fmla="*/ 11 w 21"/>
                  <a:gd name="T19" fmla="*/ 0 h 21"/>
                  <a:gd name="T20" fmla="*/ 9 w 21"/>
                  <a:gd name="T21" fmla="*/ 0 h 21"/>
                  <a:gd name="T22" fmla="*/ 6 w 21"/>
                  <a:gd name="T23" fmla="*/ 1 h 21"/>
                  <a:gd name="T24" fmla="*/ 4 w 21"/>
                  <a:gd name="T25" fmla="*/ 3 h 21"/>
                  <a:gd name="T26" fmla="*/ 3 w 21"/>
                  <a:gd name="T27" fmla="*/ 5 h 21"/>
                  <a:gd name="T28" fmla="*/ 2 w 21"/>
                  <a:gd name="T29" fmla="*/ 7 h 21"/>
                  <a:gd name="T30" fmla="*/ 0 w 21"/>
                  <a:gd name="T31" fmla="*/ 10 h 21"/>
                  <a:gd name="T32" fmla="*/ 2 w 21"/>
                  <a:gd name="T33" fmla="*/ 13 h 21"/>
                  <a:gd name="T34" fmla="*/ 3 w 21"/>
                  <a:gd name="T35" fmla="*/ 16 h 21"/>
                  <a:gd name="T36" fmla="*/ 4 w 21"/>
                  <a:gd name="T37" fmla="*/ 18 h 21"/>
                  <a:gd name="T38" fmla="*/ 6 w 21"/>
                  <a:gd name="T39" fmla="*/ 20 h 21"/>
                  <a:gd name="T40" fmla="*/ 9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0"/>
                    </a:lnTo>
                    <a:lnTo>
                      <a:pt x="21" y="7"/>
                    </a:lnTo>
                    <a:lnTo>
                      <a:pt x="20" y="5"/>
                    </a:lnTo>
                    <a:lnTo>
                      <a:pt x="18" y="3"/>
                    </a:lnTo>
                    <a:lnTo>
                      <a:pt x="16" y="1"/>
                    </a:lnTo>
                    <a:lnTo>
                      <a:pt x="14" y="0"/>
                    </a:lnTo>
                    <a:lnTo>
                      <a:pt x="11" y="0"/>
                    </a:lnTo>
                    <a:lnTo>
                      <a:pt x="9" y="0"/>
                    </a:lnTo>
                    <a:lnTo>
                      <a:pt x="6" y="1"/>
                    </a:lnTo>
                    <a:lnTo>
                      <a:pt x="4" y="3"/>
                    </a:lnTo>
                    <a:lnTo>
                      <a:pt x="3" y="5"/>
                    </a:lnTo>
                    <a:lnTo>
                      <a:pt x="2" y="7"/>
                    </a:lnTo>
                    <a:lnTo>
                      <a:pt x="0" y="10"/>
                    </a:lnTo>
                    <a:lnTo>
                      <a:pt x="2" y="13"/>
                    </a:lnTo>
                    <a:lnTo>
                      <a:pt x="3" y="16"/>
                    </a:lnTo>
                    <a:lnTo>
                      <a:pt x="4" y="18"/>
                    </a:lnTo>
                    <a:lnTo>
                      <a:pt x="6" y="20"/>
                    </a:lnTo>
                    <a:lnTo>
                      <a:pt x="9"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5" name="Freeform 359"/>
              <p:cNvSpPr>
                <a:spLocks/>
              </p:cNvSpPr>
              <p:nvPr/>
            </p:nvSpPr>
            <p:spPr bwMode="auto">
              <a:xfrm>
                <a:off x="4605338" y="2700338"/>
                <a:ext cx="33338" cy="33338"/>
              </a:xfrm>
              <a:custGeom>
                <a:avLst/>
                <a:gdLst>
                  <a:gd name="T0" fmla="*/ 18 w 21"/>
                  <a:gd name="T1" fmla="*/ 18 h 21"/>
                  <a:gd name="T2" fmla="*/ 20 w 21"/>
                  <a:gd name="T3" fmla="*/ 16 h 21"/>
                  <a:gd name="T4" fmla="*/ 21 w 21"/>
                  <a:gd name="T5" fmla="*/ 13 h 21"/>
                  <a:gd name="T6" fmla="*/ 21 w 21"/>
                  <a:gd name="T7" fmla="*/ 11 h 21"/>
                  <a:gd name="T8" fmla="*/ 21 w 21"/>
                  <a:gd name="T9" fmla="*/ 8 h 21"/>
                  <a:gd name="T10" fmla="*/ 20 w 21"/>
                  <a:gd name="T11" fmla="*/ 6 h 21"/>
                  <a:gd name="T12" fmla="*/ 18 w 21"/>
                  <a:gd name="T13" fmla="*/ 4 h 21"/>
                  <a:gd name="T14" fmla="*/ 16 w 21"/>
                  <a:gd name="T15" fmla="*/ 2 h 21"/>
                  <a:gd name="T16" fmla="*/ 14 w 21"/>
                  <a:gd name="T17" fmla="*/ 0 h 21"/>
                  <a:gd name="T18" fmla="*/ 11 w 21"/>
                  <a:gd name="T19" fmla="*/ 0 h 21"/>
                  <a:gd name="T20" fmla="*/ 9 w 21"/>
                  <a:gd name="T21" fmla="*/ 0 h 21"/>
                  <a:gd name="T22" fmla="*/ 6 w 21"/>
                  <a:gd name="T23" fmla="*/ 2 h 21"/>
                  <a:gd name="T24" fmla="*/ 4 w 21"/>
                  <a:gd name="T25" fmla="*/ 4 h 21"/>
                  <a:gd name="T26" fmla="*/ 2 w 21"/>
                  <a:gd name="T27" fmla="*/ 6 h 21"/>
                  <a:gd name="T28" fmla="*/ 0 w 21"/>
                  <a:gd name="T29" fmla="*/ 8 h 21"/>
                  <a:gd name="T30" fmla="*/ 0 w 21"/>
                  <a:gd name="T31" fmla="*/ 11 h 21"/>
                  <a:gd name="T32" fmla="*/ 0 w 21"/>
                  <a:gd name="T33" fmla="*/ 13 h 21"/>
                  <a:gd name="T34" fmla="*/ 2 w 21"/>
                  <a:gd name="T35" fmla="*/ 16 h 21"/>
                  <a:gd name="T36" fmla="*/ 4 w 21"/>
                  <a:gd name="T37" fmla="*/ 18 h 21"/>
                  <a:gd name="T38" fmla="*/ 6 w 21"/>
                  <a:gd name="T39" fmla="*/ 19 h 21"/>
                  <a:gd name="T40" fmla="*/ 9 w 21"/>
                  <a:gd name="T41" fmla="*/ 20 h 21"/>
                  <a:gd name="T42" fmla="*/ 11 w 21"/>
                  <a:gd name="T43" fmla="*/ 21 h 21"/>
                  <a:gd name="T44" fmla="*/ 14 w 21"/>
                  <a:gd name="T45" fmla="*/ 20 h 21"/>
                  <a:gd name="T46" fmla="*/ 16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1"/>
                    </a:lnTo>
                    <a:lnTo>
                      <a:pt x="21" y="8"/>
                    </a:lnTo>
                    <a:lnTo>
                      <a:pt x="20" y="6"/>
                    </a:lnTo>
                    <a:lnTo>
                      <a:pt x="18" y="4"/>
                    </a:lnTo>
                    <a:lnTo>
                      <a:pt x="16" y="2"/>
                    </a:lnTo>
                    <a:lnTo>
                      <a:pt x="14" y="0"/>
                    </a:lnTo>
                    <a:lnTo>
                      <a:pt x="11" y="0"/>
                    </a:lnTo>
                    <a:lnTo>
                      <a:pt x="9" y="0"/>
                    </a:lnTo>
                    <a:lnTo>
                      <a:pt x="6" y="2"/>
                    </a:lnTo>
                    <a:lnTo>
                      <a:pt x="4" y="4"/>
                    </a:lnTo>
                    <a:lnTo>
                      <a:pt x="2" y="6"/>
                    </a:lnTo>
                    <a:lnTo>
                      <a:pt x="0" y="8"/>
                    </a:lnTo>
                    <a:lnTo>
                      <a:pt x="0" y="11"/>
                    </a:lnTo>
                    <a:lnTo>
                      <a:pt x="0" y="13"/>
                    </a:lnTo>
                    <a:lnTo>
                      <a:pt x="2" y="16"/>
                    </a:lnTo>
                    <a:lnTo>
                      <a:pt x="4" y="18"/>
                    </a:lnTo>
                    <a:lnTo>
                      <a:pt x="6" y="19"/>
                    </a:lnTo>
                    <a:lnTo>
                      <a:pt x="9" y="20"/>
                    </a:lnTo>
                    <a:lnTo>
                      <a:pt x="11" y="21"/>
                    </a:lnTo>
                    <a:lnTo>
                      <a:pt x="14"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6" name="Freeform 360"/>
              <p:cNvSpPr>
                <a:spLocks/>
              </p:cNvSpPr>
              <p:nvPr/>
            </p:nvSpPr>
            <p:spPr bwMode="auto">
              <a:xfrm>
                <a:off x="4110038" y="2671763"/>
                <a:ext cx="33338" cy="33338"/>
              </a:xfrm>
              <a:custGeom>
                <a:avLst/>
                <a:gdLst>
                  <a:gd name="T0" fmla="*/ 18 w 21"/>
                  <a:gd name="T1" fmla="*/ 17 h 21"/>
                  <a:gd name="T2" fmla="*/ 20 w 21"/>
                  <a:gd name="T3" fmla="*/ 15 h 21"/>
                  <a:gd name="T4" fmla="*/ 21 w 21"/>
                  <a:gd name="T5" fmla="*/ 12 h 21"/>
                  <a:gd name="T6" fmla="*/ 21 w 21"/>
                  <a:gd name="T7" fmla="*/ 10 h 21"/>
                  <a:gd name="T8" fmla="*/ 21 w 21"/>
                  <a:gd name="T9" fmla="*/ 7 h 21"/>
                  <a:gd name="T10" fmla="*/ 20 w 21"/>
                  <a:gd name="T11" fmla="*/ 5 h 21"/>
                  <a:gd name="T12" fmla="*/ 18 w 21"/>
                  <a:gd name="T13" fmla="*/ 3 h 21"/>
                  <a:gd name="T14" fmla="*/ 16 w 21"/>
                  <a:gd name="T15" fmla="*/ 1 h 21"/>
                  <a:gd name="T16" fmla="*/ 13 w 21"/>
                  <a:gd name="T17" fmla="*/ 0 h 21"/>
                  <a:gd name="T18" fmla="*/ 11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7 h 21"/>
                  <a:gd name="T38" fmla="*/ 5 w 21"/>
                  <a:gd name="T39" fmla="*/ 20 h 21"/>
                  <a:gd name="T40" fmla="*/ 7 w 21"/>
                  <a:gd name="T41" fmla="*/ 21 h 21"/>
                  <a:gd name="T42" fmla="*/ 11 w 21"/>
                  <a:gd name="T43" fmla="*/ 21 h 21"/>
                  <a:gd name="T44" fmla="*/ 13 w 21"/>
                  <a:gd name="T45" fmla="*/ 21 h 21"/>
                  <a:gd name="T46" fmla="*/ 16 w 21"/>
                  <a:gd name="T47" fmla="*/ 20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20" y="15"/>
                    </a:lnTo>
                    <a:lnTo>
                      <a:pt x="21" y="12"/>
                    </a:lnTo>
                    <a:lnTo>
                      <a:pt x="21" y="10"/>
                    </a:lnTo>
                    <a:lnTo>
                      <a:pt x="21" y="7"/>
                    </a:lnTo>
                    <a:lnTo>
                      <a:pt x="20" y="5"/>
                    </a:lnTo>
                    <a:lnTo>
                      <a:pt x="18" y="3"/>
                    </a:lnTo>
                    <a:lnTo>
                      <a:pt x="16" y="1"/>
                    </a:lnTo>
                    <a:lnTo>
                      <a:pt x="13" y="0"/>
                    </a:lnTo>
                    <a:lnTo>
                      <a:pt x="11" y="0"/>
                    </a:lnTo>
                    <a:lnTo>
                      <a:pt x="7" y="0"/>
                    </a:lnTo>
                    <a:lnTo>
                      <a:pt x="5" y="1"/>
                    </a:lnTo>
                    <a:lnTo>
                      <a:pt x="3" y="3"/>
                    </a:lnTo>
                    <a:lnTo>
                      <a:pt x="1" y="5"/>
                    </a:lnTo>
                    <a:lnTo>
                      <a:pt x="0" y="7"/>
                    </a:lnTo>
                    <a:lnTo>
                      <a:pt x="0" y="10"/>
                    </a:lnTo>
                    <a:lnTo>
                      <a:pt x="0" y="12"/>
                    </a:lnTo>
                    <a:lnTo>
                      <a:pt x="1" y="15"/>
                    </a:lnTo>
                    <a:lnTo>
                      <a:pt x="3" y="17"/>
                    </a:lnTo>
                    <a:lnTo>
                      <a:pt x="5" y="20"/>
                    </a:lnTo>
                    <a:lnTo>
                      <a:pt x="7" y="21"/>
                    </a:lnTo>
                    <a:lnTo>
                      <a:pt x="11" y="21"/>
                    </a:lnTo>
                    <a:lnTo>
                      <a:pt x="13" y="21"/>
                    </a:lnTo>
                    <a:lnTo>
                      <a:pt x="16" y="20"/>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7" name="Freeform 361"/>
              <p:cNvSpPr>
                <a:spLocks/>
              </p:cNvSpPr>
              <p:nvPr/>
            </p:nvSpPr>
            <p:spPr bwMode="auto">
              <a:xfrm>
                <a:off x="4378325" y="2698750"/>
                <a:ext cx="33338" cy="33338"/>
              </a:xfrm>
              <a:custGeom>
                <a:avLst/>
                <a:gdLst>
                  <a:gd name="T0" fmla="*/ 18 w 21"/>
                  <a:gd name="T1" fmla="*/ 18 h 21"/>
                  <a:gd name="T2" fmla="*/ 19 w 21"/>
                  <a:gd name="T3" fmla="*/ 16 h 21"/>
                  <a:gd name="T4" fmla="*/ 20 w 21"/>
                  <a:gd name="T5" fmla="*/ 13 h 21"/>
                  <a:gd name="T6" fmla="*/ 21 w 21"/>
                  <a:gd name="T7" fmla="*/ 11 h 21"/>
                  <a:gd name="T8" fmla="*/ 20 w 21"/>
                  <a:gd name="T9" fmla="*/ 8 h 21"/>
                  <a:gd name="T10" fmla="*/ 19 w 21"/>
                  <a:gd name="T11" fmla="*/ 6 h 21"/>
                  <a:gd name="T12" fmla="*/ 18 w 21"/>
                  <a:gd name="T13" fmla="*/ 4 h 21"/>
                  <a:gd name="T14" fmla="*/ 16 w 21"/>
                  <a:gd name="T15" fmla="*/ 1 h 21"/>
                  <a:gd name="T16" fmla="*/ 13 w 21"/>
                  <a:gd name="T17" fmla="*/ 0 h 21"/>
                  <a:gd name="T18" fmla="*/ 11 w 21"/>
                  <a:gd name="T19" fmla="*/ 0 h 21"/>
                  <a:gd name="T20" fmla="*/ 8 w 21"/>
                  <a:gd name="T21" fmla="*/ 0 h 21"/>
                  <a:gd name="T22" fmla="*/ 5 w 21"/>
                  <a:gd name="T23" fmla="*/ 1 h 21"/>
                  <a:gd name="T24" fmla="*/ 3 w 21"/>
                  <a:gd name="T25" fmla="*/ 4 h 21"/>
                  <a:gd name="T26" fmla="*/ 1 w 21"/>
                  <a:gd name="T27" fmla="*/ 6 h 21"/>
                  <a:gd name="T28" fmla="*/ 0 w 21"/>
                  <a:gd name="T29" fmla="*/ 8 h 21"/>
                  <a:gd name="T30" fmla="*/ 0 w 21"/>
                  <a:gd name="T31" fmla="*/ 11 h 21"/>
                  <a:gd name="T32" fmla="*/ 0 w 21"/>
                  <a:gd name="T33" fmla="*/ 13 h 21"/>
                  <a:gd name="T34" fmla="*/ 1 w 21"/>
                  <a:gd name="T35" fmla="*/ 16 h 21"/>
                  <a:gd name="T36" fmla="*/ 3 w 21"/>
                  <a:gd name="T37" fmla="*/ 18 h 21"/>
                  <a:gd name="T38" fmla="*/ 5 w 21"/>
                  <a:gd name="T39" fmla="*/ 20 h 21"/>
                  <a:gd name="T40" fmla="*/ 8 w 21"/>
                  <a:gd name="T41" fmla="*/ 20 h 21"/>
                  <a:gd name="T42" fmla="*/ 11 w 21"/>
                  <a:gd name="T43" fmla="*/ 21 h 21"/>
                  <a:gd name="T44" fmla="*/ 13 w 21"/>
                  <a:gd name="T45" fmla="*/ 20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3"/>
                    </a:lnTo>
                    <a:lnTo>
                      <a:pt x="21" y="11"/>
                    </a:lnTo>
                    <a:lnTo>
                      <a:pt x="20" y="8"/>
                    </a:lnTo>
                    <a:lnTo>
                      <a:pt x="19" y="6"/>
                    </a:lnTo>
                    <a:lnTo>
                      <a:pt x="18" y="4"/>
                    </a:lnTo>
                    <a:lnTo>
                      <a:pt x="16" y="1"/>
                    </a:lnTo>
                    <a:lnTo>
                      <a:pt x="13" y="0"/>
                    </a:lnTo>
                    <a:lnTo>
                      <a:pt x="11" y="0"/>
                    </a:lnTo>
                    <a:lnTo>
                      <a:pt x="8" y="0"/>
                    </a:lnTo>
                    <a:lnTo>
                      <a:pt x="5" y="1"/>
                    </a:lnTo>
                    <a:lnTo>
                      <a:pt x="3" y="4"/>
                    </a:lnTo>
                    <a:lnTo>
                      <a:pt x="1" y="6"/>
                    </a:lnTo>
                    <a:lnTo>
                      <a:pt x="0" y="8"/>
                    </a:lnTo>
                    <a:lnTo>
                      <a:pt x="0" y="11"/>
                    </a:lnTo>
                    <a:lnTo>
                      <a:pt x="0" y="13"/>
                    </a:lnTo>
                    <a:lnTo>
                      <a:pt x="1" y="16"/>
                    </a:lnTo>
                    <a:lnTo>
                      <a:pt x="3" y="18"/>
                    </a:lnTo>
                    <a:lnTo>
                      <a:pt x="5" y="20"/>
                    </a:lnTo>
                    <a:lnTo>
                      <a:pt x="8" y="20"/>
                    </a:lnTo>
                    <a:lnTo>
                      <a:pt x="11" y="21"/>
                    </a:lnTo>
                    <a:lnTo>
                      <a:pt x="13" y="20"/>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8" name="Freeform 362"/>
              <p:cNvSpPr>
                <a:spLocks/>
              </p:cNvSpPr>
              <p:nvPr/>
            </p:nvSpPr>
            <p:spPr bwMode="auto">
              <a:xfrm>
                <a:off x="4394200" y="2713038"/>
                <a:ext cx="31750" cy="30163"/>
              </a:xfrm>
              <a:custGeom>
                <a:avLst/>
                <a:gdLst>
                  <a:gd name="T0" fmla="*/ 17 w 20"/>
                  <a:gd name="T1" fmla="*/ 17 h 19"/>
                  <a:gd name="T2" fmla="*/ 19 w 20"/>
                  <a:gd name="T3" fmla="*/ 14 h 19"/>
                  <a:gd name="T4" fmla="*/ 20 w 20"/>
                  <a:gd name="T5" fmla="*/ 12 h 19"/>
                  <a:gd name="T6" fmla="*/ 20 w 20"/>
                  <a:gd name="T7" fmla="*/ 10 h 19"/>
                  <a:gd name="T8" fmla="*/ 20 w 20"/>
                  <a:gd name="T9" fmla="*/ 7 h 19"/>
                  <a:gd name="T10" fmla="*/ 19 w 20"/>
                  <a:gd name="T11" fmla="*/ 5 h 19"/>
                  <a:gd name="T12" fmla="*/ 17 w 20"/>
                  <a:gd name="T13" fmla="*/ 3 h 19"/>
                  <a:gd name="T14" fmla="*/ 15 w 20"/>
                  <a:gd name="T15" fmla="*/ 1 h 19"/>
                  <a:gd name="T16" fmla="*/ 13 w 20"/>
                  <a:gd name="T17" fmla="*/ 0 h 19"/>
                  <a:gd name="T18" fmla="*/ 10 w 20"/>
                  <a:gd name="T19" fmla="*/ 0 h 19"/>
                  <a:gd name="T20" fmla="*/ 7 w 20"/>
                  <a:gd name="T21" fmla="*/ 0 h 19"/>
                  <a:gd name="T22" fmla="*/ 5 w 20"/>
                  <a:gd name="T23" fmla="*/ 1 h 19"/>
                  <a:gd name="T24" fmla="*/ 3 w 20"/>
                  <a:gd name="T25" fmla="*/ 3 h 19"/>
                  <a:gd name="T26" fmla="*/ 1 w 20"/>
                  <a:gd name="T27" fmla="*/ 5 h 19"/>
                  <a:gd name="T28" fmla="*/ 0 w 20"/>
                  <a:gd name="T29" fmla="*/ 7 h 19"/>
                  <a:gd name="T30" fmla="*/ 0 w 20"/>
                  <a:gd name="T31" fmla="*/ 10 h 19"/>
                  <a:gd name="T32" fmla="*/ 0 w 20"/>
                  <a:gd name="T33" fmla="*/ 12 h 19"/>
                  <a:gd name="T34" fmla="*/ 1 w 20"/>
                  <a:gd name="T35" fmla="*/ 14 h 19"/>
                  <a:gd name="T36" fmla="*/ 3 w 20"/>
                  <a:gd name="T37" fmla="*/ 17 h 19"/>
                  <a:gd name="T38" fmla="*/ 5 w 20"/>
                  <a:gd name="T39" fmla="*/ 18 h 19"/>
                  <a:gd name="T40" fmla="*/ 7 w 20"/>
                  <a:gd name="T41" fmla="*/ 19 h 19"/>
                  <a:gd name="T42" fmla="*/ 10 w 20"/>
                  <a:gd name="T43" fmla="*/ 19 h 19"/>
                  <a:gd name="T44" fmla="*/ 13 w 20"/>
                  <a:gd name="T45" fmla="*/ 19 h 19"/>
                  <a:gd name="T46" fmla="*/ 15 w 20"/>
                  <a:gd name="T47" fmla="*/ 18 h 19"/>
                  <a:gd name="T48" fmla="*/ 17 w 20"/>
                  <a:gd name="T49" fmla="*/ 17 h 19"/>
                  <a:gd name="T50" fmla="*/ 17 w 20"/>
                  <a:gd name="T5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9">
                    <a:moveTo>
                      <a:pt x="17" y="17"/>
                    </a:moveTo>
                    <a:lnTo>
                      <a:pt x="19" y="14"/>
                    </a:lnTo>
                    <a:lnTo>
                      <a:pt x="20" y="12"/>
                    </a:lnTo>
                    <a:lnTo>
                      <a:pt x="20" y="10"/>
                    </a:lnTo>
                    <a:lnTo>
                      <a:pt x="20" y="7"/>
                    </a:lnTo>
                    <a:lnTo>
                      <a:pt x="19" y="5"/>
                    </a:lnTo>
                    <a:lnTo>
                      <a:pt x="17" y="3"/>
                    </a:lnTo>
                    <a:lnTo>
                      <a:pt x="15" y="1"/>
                    </a:lnTo>
                    <a:lnTo>
                      <a:pt x="13" y="0"/>
                    </a:lnTo>
                    <a:lnTo>
                      <a:pt x="10" y="0"/>
                    </a:lnTo>
                    <a:lnTo>
                      <a:pt x="7" y="0"/>
                    </a:lnTo>
                    <a:lnTo>
                      <a:pt x="5" y="1"/>
                    </a:lnTo>
                    <a:lnTo>
                      <a:pt x="3" y="3"/>
                    </a:lnTo>
                    <a:lnTo>
                      <a:pt x="1" y="5"/>
                    </a:lnTo>
                    <a:lnTo>
                      <a:pt x="0" y="7"/>
                    </a:lnTo>
                    <a:lnTo>
                      <a:pt x="0" y="10"/>
                    </a:lnTo>
                    <a:lnTo>
                      <a:pt x="0" y="12"/>
                    </a:lnTo>
                    <a:lnTo>
                      <a:pt x="1" y="14"/>
                    </a:lnTo>
                    <a:lnTo>
                      <a:pt x="3" y="17"/>
                    </a:lnTo>
                    <a:lnTo>
                      <a:pt x="5" y="18"/>
                    </a:lnTo>
                    <a:lnTo>
                      <a:pt x="7" y="19"/>
                    </a:lnTo>
                    <a:lnTo>
                      <a:pt x="10" y="19"/>
                    </a:lnTo>
                    <a:lnTo>
                      <a:pt x="13"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9" name="Freeform 363"/>
              <p:cNvSpPr>
                <a:spLocks/>
              </p:cNvSpPr>
              <p:nvPr/>
            </p:nvSpPr>
            <p:spPr bwMode="auto">
              <a:xfrm>
                <a:off x="4308475" y="2757488"/>
                <a:ext cx="31750" cy="33338"/>
              </a:xfrm>
              <a:custGeom>
                <a:avLst/>
                <a:gdLst>
                  <a:gd name="T0" fmla="*/ 17 w 20"/>
                  <a:gd name="T1" fmla="*/ 17 h 21"/>
                  <a:gd name="T2" fmla="*/ 19 w 20"/>
                  <a:gd name="T3" fmla="*/ 14 h 21"/>
                  <a:gd name="T4" fmla="*/ 20 w 20"/>
                  <a:gd name="T5" fmla="*/ 12 h 21"/>
                  <a:gd name="T6" fmla="*/ 20 w 20"/>
                  <a:gd name="T7" fmla="*/ 10 h 21"/>
                  <a:gd name="T8" fmla="*/ 20 w 20"/>
                  <a:gd name="T9" fmla="*/ 7 h 21"/>
                  <a:gd name="T10" fmla="*/ 19 w 20"/>
                  <a:gd name="T11" fmla="*/ 5 h 21"/>
                  <a:gd name="T12" fmla="*/ 17 w 20"/>
                  <a:gd name="T13" fmla="*/ 3 h 21"/>
                  <a:gd name="T14" fmla="*/ 15 w 20"/>
                  <a:gd name="T15" fmla="*/ 1 h 21"/>
                  <a:gd name="T16" fmla="*/ 12 w 20"/>
                  <a:gd name="T17" fmla="*/ 0 h 21"/>
                  <a:gd name="T18" fmla="*/ 10 w 20"/>
                  <a:gd name="T19" fmla="*/ 0 h 21"/>
                  <a:gd name="T20" fmla="*/ 7 w 20"/>
                  <a:gd name="T21" fmla="*/ 0 h 21"/>
                  <a:gd name="T22" fmla="*/ 5 w 20"/>
                  <a:gd name="T23" fmla="*/ 1 h 21"/>
                  <a:gd name="T24" fmla="*/ 3 w 20"/>
                  <a:gd name="T25" fmla="*/ 3 h 21"/>
                  <a:gd name="T26" fmla="*/ 1 w 20"/>
                  <a:gd name="T27" fmla="*/ 5 h 21"/>
                  <a:gd name="T28" fmla="*/ 0 w 20"/>
                  <a:gd name="T29" fmla="*/ 7 h 21"/>
                  <a:gd name="T30" fmla="*/ 0 w 20"/>
                  <a:gd name="T31" fmla="*/ 10 h 21"/>
                  <a:gd name="T32" fmla="*/ 0 w 20"/>
                  <a:gd name="T33" fmla="*/ 12 h 21"/>
                  <a:gd name="T34" fmla="*/ 1 w 20"/>
                  <a:gd name="T35" fmla="*/ 14 h 21"/>
                  <a:gd name="T36" fmla="*/ 3 w 20"/>
                  <a:gd name="T37" fmla="*/ 17 h 21"/>
                  <a:gd name="T38" fmla="*/ 5 w 20"/>
                  <a:gd name="T39" fmla="*/ 18 h 21"/>
                  <a:gd name="T40" fmla="*/ 7 w 20"/>
                  <a:gd name="T41" fmla="*/ 19 h 21"/>
                  <a:gd name="T42" fmla="*/ 10 w 20"/>
                  <a:gd name="T43" fmla="*/ 21 h 21"/>
                  <a:gd name="T44" fmla="*/ 12 w 20"/>
                  <a:gd name="T45" fmla="*/ 19 h 21"/>
                  <a:gd name="T46" fmla="*/ 15 w 20"/>
                  <a:gd name="T47" fmla="*/ 18 h 21"/>
                  <a:gd name="T48" fmla="*/ 17 w 20"/>
                  <a:gd name="T49" fmla="*/ 17 h 21"/>
                  <a:gd name="T50" fmla="*/ 17 w 20"/>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7"/>
                    </a:moveTo>
                    <a:lnTo>
                      <a:pt x="19" y="14"/>
                    </a:lnTo>
                    <a:lnTo>
                      <a:pt x="20" y="12"/>
                    </a:lnTo>
                    <a:lnTo>
                      <a:pt x="20" y="10"/>
                    </a:lnTo>
                    <a:lnTo>
                      <a:pt x="20"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4"/>
                    </a:lnTo>
                    <a:lnTo>
                      <a:pt x="3" y="17"/>
                    </a:lnTo>
                    <a:lnTo>
                      <a:pt x="5" y="18"/>
                    </a:lnTo>
                    <a:lnTo>
                      <a:pt x="7" y="19"/>
                    </a:lnTo>
                    <a:lnTo>
                      <a:pt x="10" y="21"/>
                    </a:lnTo>
                    <a:lnTo>
                      <a:pt x="12"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0" name="Freeform 364"/>
              <p:cNvSpPr>
                <a:spLocks/>
              </p:cNvSpPr>
              <p:nvPr/>
            </p:nvSpPr>
            <p:spPr bwMode="auto">
              <a:xfrm>
                <a:off x="4492625" y="2722563"/>
                <a:ext cx="33338" cy="33338"/>
              </a:xfrm>
              <a:custGeom>
                <a:avLst/>
                <a:gdLst>
                  <a:gd name="T0" fmla="*/ 18 w 21"/>
                  <a:gd name="T1" fmla="*/ 18 h 21"/>
                  <a:gd name="T2" fmla="*/ 19 w 21"/>
                  <a:gd name="T3" fmla="*/ 16 h 21"/>
                  <a:gd name="T4" fmla="*/ 20 w 21"/>
                  <a:gd name="T5" fmla="*/ 12 h 21"/>
                  <a:gd name="T6" fmla="*/ 21 w 21"/>
                  <a:gd name="T7" fmla="*/ 10 h 21"/>
                  <a:gd name="T8" fmla="*/ 20 w 21"/>
                  <a:gd name="T9" fmla="*/ 7 h 21"/>
                  <a:gd name="T10" fmla="*/ 19 w 21"/>
                  <a:gd name="T11" fmla="*/ 5 h 21"/>
                  <a:gd name="T12" fmla="*/ 18 w 21"/>
                  <a:gd name="T13" fmla="*/ 3 h 21"/>
                  <a:gd name="T14" fmla="*/ 15 w 21"/>
                  <a:gd name="T15" fmla="*/ 1 h 21"/>
                  <a:gd name="T16" fmla="*/ 12 w 21"/>
                  <a:gd name="T17" fmla="*/ 0 h 21"/>
                  <a:gd name="T18" fmla="*/ 10 w 21"/>
                  <a:gd name="T19" fmla="*/ 0 h 21"/>
                  <a:gd name="T20" fmla="*/ 7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6 h 21"/>
                  <a:gd name="T36" fmla="*/ 3 w 21"/>
                  <a:gd name="T37" fmla="*/ 18 h 21"/>
                  <a:gd name="T38" fmla="*/ 5 w 21"/>
                  <a:gd name="T39" fmla="*/ 20 h 21"/>
                  <a:gd name="T40" fmla="*/ 7 w 21"/>
                  <a:gd name="T41" fmla="*/ 20 h 21"/>
                  <a:gd name="T42" fmla="*/ 10 w 21"/>
                  <a:gd name="T43" fmla="*/ 21 h 21"/>
                  <a:gd name="T44" fmla="*/ 12 w 21"/>
                  <a:gd name="T45" fmla="*/ 20 h 21"/>
                  <a:gd name="T46" fmla="*/ 15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2"/>
                    </a:lnTo>
                    <a:lnTo>
                      <a:pt x="21" y="10"/>
                    </a:lnTo>
                    <a:lnTo>
                      <a:pt x="20" y="7"/>
                    </a:lnTo>
                    <a:lnTo>
                      <a:pt x="19" y="5"/>
                    </a:lnTo>
                    <a:lnTo>
                      <a:pt x="18" y="3"/>
                    </a:lnTo>
                    <a:lnTo>
                      <a:pt x="15" y="1"/>
                    </a:lnTo>
                    <a:lnTo>
                      <a:pt x="12" y="0"/>
                    </a:lnTo>
                    <a:lnTo>
                      <a:pt x="10" y="0"/>
                    </a:lnTo>
                    <a:lnTo>
                      <a:pt x="7" y="0"/>
                    </a:lnTo>
                    <a:lnTo>
                      <a:pt x="5" y="1"/>
                    </a:lnTo>
                    <a:lnTo>
                      <a:pt x="3" y="3"/>
                    </a:lnTo>
                    <a:lnTo>
                      <a:pt x="1" y="5"/>
                    </a:lnTo>
                    <a:lnTo>
                      <a:pt x="0" y="7"/>
                    </a:lnTo>
                    <a:lnTo>
                      <a:pt x="0" y="10"/>
                    </a:lnTo>
                    <a:lnTo>
                      <a:pt x="0" y="12"/>
                    </a:lnTo>
                    <a:lnTo>
                      <a:pt x="1" y="16"/>
                    </a:lnTo>
                    <a:lnTo>
                      <a:pt x="3" y="18"/>
                    </a:lnTo>
                    <a:lnTo>
                      <a:pt x="5" y="20"/>
                    </a:lnTo>
                    <a:lnTo>
                      <a:pt x="7" y="20"/>
                    </a:lnTo>
                    <a:lnTo>
                      <a:pt x="10" y="21"/>
                    </a:lnTo>
                    <a:lnTo>
                      <a:pt x="12" y="20"/>
                    </a:lnTo>
                    <a:lnTo>
                      <a:pt x="15"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1" name="Freeform 365"/>
              <p:cNvSpPr>
                <a:spLocks/>
              </p:cNvSpPr>
              <p:nvPr/>
            </p:nvSpPr>
            <p:spPr bwMode="auto">
              <a:xfrm>
                <a:off x="4513263" y="2765425"/>
                <a:ext cx="33338" cy="33338"/>
              </a:xfrm>
              <a:custGeom>
                <a:avLst/>
                <a:gdLst>
                  <a:gd name="T0" fmla="*/ 18 w 21"/>
                  <a:gd name="T1" fmla="*/ 18 h 21"/>
                  <a:gd name="T2" fmla="*/ 19 w 21"/>
                  <a:gd name="T3" fmla="*/ 16 h 21"/>
                  <a:gd name="T4" fmla="*/ 20 w 21"/>
                  <a:gd name="T5" fmla="*/ 13 h 21"/>
                  <a:gd name="T6" fmla="*/ 21 w 21"/>
                  <a:gd name="T7" fmla="*/ 10 h 21"/>
                  <a:gd name="T8" fmla="*/ 20 w 21"/>
                  <a:gd name="T9" fmla="*/ 8 h 21"/>
                  <a:gd name="T10" fmla="*/ 19 w 21"/>
                  <a:gd name="T11" fmla="*/ 5 h 21"/>
                  <a:gd name="T12" fmla="*/ 18 w 21"/>
                  <a:gd name="T13" fmla="*/ 3 h 21"/>
                  <a:gd name="T14" fmla="*/ 16 w 21"/>
                  <a:gd name="T15" fmla="*/ 2 h 21"/>
                  <a:gd name="T16" fmla="*/ 13 w 21"/>
                  <a:gd name="T17" fmla="*/ 1 h 21"/>
                  <a:gd name="T18" fmla="*/ 11 w 21"/>
                  <a:gd name="T19" fmla="*/ 0 h 21"/>
                  <a:gd name="T20" fmla="*/ 8 w 21"/>
                  <a:gd name="T21" fmla="*/ 1 h 21"/>
                  <a:gd name="T22" fmla="*/ 6 w 21"/>
                  <a:gd name="T23" fmla="*/ 2 h 21"/>
                  <a:gd name="T24" fmla="*/ 3 w 21"/>
                  <a:gd name="T25" fmla="*/ 3 h 21"/>
                  <a:gd name="T26" fmla="*/ 1 w 21"/>
                  <a:gd name="T27" fmla="*/ 5 h 21"/>
                  <a:gd name="T28" fmla="*/ 0 w 21"/>
                  <a:gd name="T29" fmla="*/ 8 h 21"/>
                  <a:gd name="T30" fmla="*/ 0 w 21"/>
                  <a:gd name="T31" fmla="*/ 10 h 21"/>
                  <a:gd name="T32" fmla="*/ 0 w 21"/>
                  <a:gd name="T33" fmla="*/ 13 h 21"/>
                  <a:gd name="T34" fmla="*/ 1 w 21"/>
                  <a:gd name="T35" fmla="*/ 16 h 21"/>
                  <a:gd name="T36" fmla="*/ 3 w 21"/>
                  <a:gd name="T37" fmla="*/ 18 h 21"/>
                  <a:gd name="T38" fmla="*/ 6 w 21"/>
                  <a:gd name="T39" fmla="*/ 20 h 21"/>
                  <a:gd name="T40" fmla="*/ 8 w 21"/>
                  <a:gd name="T41" fmla="*/ 21 h 21"/>
                  <a:gd name="T42" fmla="*/ 11 w 21"/>
                  <a:gd name="T43" fmla="*/ 21 h 21"/>
                  <a:gd name="T44" fmla="*/ 13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19" y="16"/>
                    </a:lnTo>
                    <a:lnTo>
                      <a:pt x="20" y="13"/>
                    </a:lnTo>
                    <a:lnTo>
                      <a:pt x="21" y="10"/>
                    </a:lnTo>
                    <a:lnTo>
                      <a:pt x="20" y="8"/>
                    </a:lnTo>
                    <a:lnTo>
                      <a:pt x="19" y="5"/>
                    </a:lnTo>
                    <a:lnTo>
                      <a:pt x="18" y="3"/>
                    </a:lnTo>
                    <a:lnTo>
                      <a:pt x="16" y="2"/>
                    </a:lnTo>
                    <a:lnTo>
                      <a:pt x="13" y="1"/>
                    </a:lnTo>
                    <a:lnTo>
                      <a:pt x="11" y="0"/>
                    </a:lnTo>
                    <a:lnTo>
                      <a:pt x="8" y="1"/>
                    </a:lnTo>
                    <a:lnTo>
                      <a:pt x="6" y="2"/>
                    </a:lnTo>
                    <a:lnTo>
                      <a:pt x="3" y="3"/>
                    </a:lnTo>
                    <a:lnTo>
                      <a:pt x="1" y="5"/>
                    </a:lnTo>
                    <a:lnTo>
                      <a:pt x="0" y="8"/>
                    </a:lnTo>
                    <a:lnTo>
                      <a:pt x="0" y="10"/>
                    </a:lnTo>
                    <a:lnTo>
                      <a:pt x="0" y="13"/>
                    </a:lnTo>
                    <a:lnTo>
                      <a:pt x="1" y="16"/>
                    </a:lnTo>
                    <a:lnTo>
                      <a:pt x="3" y="18"/>
                    </a:lnTo>
                    <a:lnTo>
                      <a:pt x="6" y="20"/>
                    </a:lnTo>
                    <a:lnTo>
                      <a:pt x="8" y="21"/>
                    </a:lnTo>
                    <a:lnTo>
                      <a:pt x="11" y="21"/>
                    </a:lnTo>
                    <a:lnTo>
                      <a:pt x="13"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2" name="Freeform 366"/>
              <p:cNvSpPr>
                <a:spLocks/>
              </p:cNvSpPr>
              <p:nvPr/>
            </p:nvSpPr>
            <p:spPr bwMode="auto">
              <a:xfrm>
                <a:off x="4616450" y="2798763"/>
                <a:ext cx="31750" cy="31750"/>
              </a:xfrm>
              <a:custGeom>
                <a:avLst/>
                <a:gdLst>
                  <a:gd name="T0" fmla="*/ 17 w 20"/>
                  <a:gd name="T1" fmla="*/ 17 h 20"/>
                  <a:gd name="T2" fmla="*/ 18 w 20"/>
                  <a:gd name="T3" fmla="*/ 15 h 20"/>
                  <a:gd name="T4" fmla="*/ 19 w 20"/>
                  <a:gd name="T5" fmla="*/ 12 h 20"/>
                  <a:gd name="T6" fmla="*/ 20 w 20"/>
                  <a:gd name="T7" fmla="*/ 10 h 20"/>
                  <a:gd name="T8" fmla="*/ 19 w 20"/>
                  <a:gd name="T9" fmla="*/ 7 h 20"/>
                  <a:gd name="T10" fmla="*/ 18 w 20"/>
                  <a:gd name="T11" fmla="*/ 5 h 20"/>
                  <a:gd name="T12" fmla="*/ 17 w 20"/>
                  <a:gd name="T13" fmla="*/ 3 h 20"/>
                  <a:gd name="T14" fmla="*/ 15 w 20"/>
                  <a:gd name="T15" fmla="*/ 1 h 20"/>
                  <a:gd name="T16" fmla="*/ 12 w 20"/>
                  <a:gd name="T17" fmla="*/ 0 h 20"/>
                  <a:gd name="T18" fmla="*/ 10 w 20"/>
                  <a:gd name="T19" fmla="*/ 0 h 20"/>
                  <a:gd name="T20" fmla="*/ 7 w 20"/>
                  <a:gd name="T21" fmla="*/ 0 h 20"/>
                  <a:gd name="T22" fmla="*/ 5 w 20"/>
                  <a:gd name="T23" fmla="*/ 1 h 20"/>
                  <a:gd name="T24" fmla="*/ 3 w 20"/>
                  <a:gd name="T25" fmla="*/ 3 h 20"/>
                  <a:gd name="T26" fmla="*/ 1 w 20"/>
                  <a:gd name="T27" fmla="*/ 5 h 20"/>
                  <a:gd name="T28" fmla="*/ 0 w 20"/>
                  <a:gd name="T29" fmla="*/ 7 h 20"/>
                  <a:gd name="T30" fmla="*/ 0 w 20"/>
                  <a:gd name="T31" fmla="*/ 10 h 20"/>
                  <a:gd name="T32" fmla="*/ 0 w 20"/>
                  <a:gd name="T33" fmla="*/ 12 h 20"/>
                  <a:gd name="T34" fmla="*/ 1 w 20"/>
                  <a:gd name="T35" fmla="*/ 15 h 20"/>
                  <a:gd name="T36" fmla="*/ 3 w 20"/>
                  <a:gd name="T37" fmla="*/ 17 h 20"/>
                  <a:gd name="T38" fmla="*/ 5 w 20"/>
                  <a:gd name="T39" fmla="*/ 19 h 20"/>
                  <a:gd name="T40" fmla="*/ 7 w 20"/>
                  <a:gd name="T41" fmla="*/ 19 h 20"/>
                  <a:gd name="T42" fmla="*/ 10 w 20"/>
                  <a:gd name="T43" fmla="*/ 20 h 20"/>
                  <a:gd name="T44" fmla="*/ 12 w 20"/>
                  <a:gd name="T45" fmla="*/ 19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8" y="15"/>
                    </a:lnTo>
                    <a:lnTo>
                      <a:pt x="19" y="12"/>
                    </a:lnTo>
                    <a:lnTo>
                      <a:pt x="20" y="10"/>
                    </a:lnTo>
                    <a:lnTo>
                      <a:pt x="19" y="7"/>
                    </a:lnTo>
                    <a:lnTo>
                      <a:pt x="18" y="5"/>
                    </a:lnTo>
                    <a:lnTo>
                      <a:pt x="17" y="3"/>
                    </a:lnTo>
                    <a:lnTo>
                      <a:pt x="15" y="1"/>
                    </a:lnTo>
                    <a:lnTo>
                      <a:pt x="12" y="0"/>
                    </a:lnTo>
                    <a:lnTo>
                      <a:pt x="10" y="0"/>
                    </a:lnTo>
                    <a:lnTo>
                      <a:pt x="7" y="0"/>
                    </a:lnTo>
                    <a:lnTo>
                      <a:pt x="5" y="1"/>
                    </a:lnTo>
                    <a:lnTo>
                      <a:pt x="3" y="3"/>
                    </a:lnTo>
                    <a:lnTo>
                      <a:pt x="1" y="5"/>
                    </a:lnTo>
                    <a:lnTo>
                      <a:pt x="0" y="7"/>
                    </a:lnTo>
                    <a:lnTo>
                      <a:pt x="0" y="10"/>
                    </a:lnTo>
                    <a:lnTo>
                      <a:pt x="0" y="12"/>
                    </a:lnTo>
                    <a:lnTo>
                      <a:pt x="1" y="15"/>
                    </a:lnTo>
                    <a:lnTo>
                      <a:pt x="3" y="17"/>
                    </a:lnTo>
                    <a:lnTo>
                      <a:pt x="5" y="19"/>
                    </a:lnTo>
                    <a:lnTo>
                      <a:pt x="7" y="19"/>
                    </a:lnTo>
                    <a:lnTo>
                      <a:pt x="10" y="20"/>
                    </a:lnTo>
                    <a:lnTo>
                      <a:pt x="12" y="19"/>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3" name="Freeform 367"/>
              <p:cNvSpPr>
                <a:spLocks/>
              </p:cNvSpPr>
              <p:nvPr/>
            </p:nvSpPr>
            <p:spPr bwMode="auto">
              <a:xfrm>
                <a:off x="4718050" y="2854325"/>
                <a:ext cx="33338" cy="33338"/>
              </a:xfrm>
              <a:custGeom>
                <a:avLst/>
                <a:gdLst>
                  <a:gd name="T0" fmla="*/ 18 w 21"/>
                  <a:gd name="T1" fmla="*/ 18 h 21"/>
                  <a:gd name="T2" fmla="*/ 20 w 21"/>
                  <a:gd name="T3" fmla="*/ 16 h 21"/>
                  <a:gd name="T4" fmla="*/ 21 w 21"/>
                  <a:gd name="T5" fmla="*/ 13 h 21"/>
                  <a:gd name="T6" fmla="*/ 21 w 21"/>
                  <a:gd name="T7" fmla="*/ 10 h 21"/>
                  <a:gd name="T8" fmla="*/ 21 w 21"/>
                  <a:gd name="T9" fmla="*/ 8 h 21"/>
                  <a:gd name="T10" fmla="*/ 20 w 21"/>
                  <a:gd name="T11" fmla="*/ 5 h 21"/>
                  <a:gd name="T12" fmla="*/ 18 w 21"/>
                  <a:gd name="T13" fmla="*/ 3 h 21"/>
                  <a:gd name="T14" fmla="*/ 16 w 21"/>
                  <a:gd name="T15" fmla="*/ 2 h 21"/>
                  <a:gd name="T16" fmla="*/ 14 w 21"/>
                  <a:gd name="T17" fmla="*/ 1 h 21"/>
                  <a:gd name="T18" fmla="*/ 10 w 21"/>
                  <a:gd name="T19" fmla="*/ 0 h 21"/>
                  <a:gd name="T20" fmla="*/ 7 w 21"/>
                  <a:gd name="T21" fmla="*/ 1 h 21"/>
                  <a:gd name="T22" fmla="*/ 5 w 21"/>
                  <a:gd name="T23" fmla="*/ 2 h 21"/>
                  <a:gd name="T24" fmla="*/ 3 w 21"/>
                  <a:gd name="T25" fmla="*/ 3 h 21"/>
                  <a:gd name="T26" fmla="*/ 1 w 21"/>
                  <a:gd name="T27" fmla="*/ 5 h 21"/>
                  <a:gd name="T28" fmla="*/ 0 w 21"/>
                  <a:gd name="T29" fmla="*/ 8 h 21"/>
                  <a:gd name="T30" fmla="*/ 0 w 21"/>
                  <a:gd name="T31" fmla="*/ 10 h 21"/>
                  <a:gd name="T32" fmla="*/ 0 w 21"/>
                  <a:gd name="T33" fmla="*/ 13 h 21"/>
                  <a:gd name="T34" fmla="*/ 1 w 21"/>
                  <a:gd name="T35" fmla="*/ 16 h 21"/>
                  <a:gd name="T36" fmla="*/ 3 w 21"/>
                  <a:gd name="T37" fmla="*/ 18 h 21"/>
                  <a:gd name="T38" fmla="*/ 5 w 21"/>
                  <a:gd name="T39" fmla="*/ 20 h 21"/>
                  <a:gd name="T40" fmla="*/ 7 w 21"/>
                  <a:gd name="T41" fmla="*/ 21 h 21"/>
                  <a:gd name="T42" fmla="*/ 10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3"/>
                    </a:lnTo>
                    <a:lnTo>
                      <a:pt x="21" y="10"/>
                    </a:lnTo>
                    <a:lnTo>
                      <a:pt x="21" y="8"/>
                    </a:lnTo>
                    <a:lnTo>
                      <a:pt x="20" y="5"/>
                    </a:lnTo>
                    <a:lnTo>
                      <a:pt x="18" y="3"/>
                    </a:lnTo>
                    <a:lnTo>
                      <a:pt x="16" y="2"/>
                    </a:lnTo>
                    <a:lnTo>
                      <a:pt x="14" y="1"/>
                    </a:lnTo>
                    <a:lnTo>
                      <a:pt x="10" y="0"/>
                    </a:lnTo>
                    <a:lnTo>
                      <a:pt x="7" y="1"/>
                    </a:lnTo>
                    <a:lnTo>
                      <a:pt x="5" y="2"/>
                    </a:lnTo>
                    <a:lnTo>
                      <a:pt x="3" y="3"/>
                    </a:lnTo>
                    <a:lnTo>
                      <a:pt x="1" y="5"/>
                    </a:lnTo>
                    <a:lnTo>
                      <a:pt x="0" y="8"/>
                    </a:lnTo>
                    <a:lnTo>
                      <a:pt x="0" y="10"/>
                    </a:lnTo>
                    <a:lnTo>
                      <a:pt x="0" y="13"/>
                    </a:lnTo>
                    <a:lnTo>
                      <a:pt x="1" y="16"/>
                    </a:lnTo>
                    <a:lnTo>
                      <a:pt x="3" y="18"/>
                    </a:lnTo>
                    <a:lnTo>
                      <a:pt x="5" y="20"/>
                    </a:lnTo>
                    <a:lnTo>
                      <a:pt x="7" y="21"/>
                    </a:lnTo>
                    <a:lnTo>
                      <a:pt x="10"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4" name="Freeform 368"/>
              <p:cNvSpPr>
                <a:spLocks/>
              </p:cNvSpPr>
              <p:nvPr/>
            </p:nvSpPr>
            <p:spPr bwMode="auto">
              <a:xfrm>
                <a:off x="4692650" y="2894013"/>
                <a:ext cx="33338" cy="33338"/>
              </a:xfrm>
              <a:custGeom>
                <a:avLst/>
                <a:gdLst>
                  <a:gd name="T0" fmla="*/ 18 w 21"/>
                  <a:gd name="T1" fmla="*/ 18 h 21"/>
                  <a:gd name="T2" fmla="*/ 20 w 21"/>
                  <a:gd name="T3" fmla="*/ 15 h 21"/>
                  <a:gd name="T4" fmla="*/ 21 w 21"/>
                  <a:gd name="T5" fmla="*/ 13 h 21"/>
                  <a:gd name="T6" fmla="*/ 21 w 21"/>
                  <a:gd name="T7" fmla="*/ 10 h 21"/>
                  <a:gd name="T8" fmla="*/ 21 w 21"/>
                  <a:gd name="T9" fmla="*/ 8 h 21"/>
                  <a:gd name="T10" fmla="*/ 20 w 21"/>
                  <a:gd name="T11" fmla="*/ 5 h 21"/>
                  <a:gd name="T12" fmla="*/ 18 w 21"/>
                  <a:gd name="T13" fmla="*/ 3 h 21"/>
                  <a:gd name="T14" fmla="*/ 16 w 21"/>
                  <a:gd name="T15" fmla="*/ 1 h 21"/>
                  <a:gd name="T16" fmla="*/ 14 w 21"/>
                  <a:gd name="T17" fmla="*/ 0 h 21"/>
                  <a:gd name="T18" fmla="*/ 11 w 21"/>
                  <a:gd name="T19" fmla="*/ 0 h 21"/>
                  <a:gd name="T20" fmla="*/ 9 w 21"/>
                  <a:gd name="T21" fmla="*/ 0 h 21"/>
                  <a:gd name="T22" fmla="*/ 6 w 21"/>
                  <a:gd name="T23" fmla="*/ 1 h 21"/>
                  <a:gd name="T24" fmla="*/ 4 w 21"/>
                  <a:gd name="T25" fmla="*/ 3 h 21"/>
                  <a:gd name="T26" fmla="*/ 3 w 21"/>
                  <a:gd name="T27" fmla="*/ 5 h 21"/>
                  <a:gd name="T28" fmla="*/ 2 w 21"/>
                  <a:gd name="T29" fmla="*/ 8 h 21"/>
                  <a:gd name="T30" fmla="*/ 0 w 21"/>
                  <a:gd name="T31" fmla="*/ 10 h 21"/>
                  <a:gd name="T32" fmla="*/ 2 w 21"/>
                  <a:gd name="T33" fmla="*/ 13 h 21"/>
                  <a:gd name="T34" fmla="*/ 3 w 21"/>
                  <a:gd name="T35" fmla="*/ 15 h 21"/>
                  <a:gd name="T36" fmla="*/ 4 w 21"/>
                  <a:gd name="T37" fmla="*/ 18 h 21"/>
                  <a:gd name="T38" fmla="*/ 6 w 21"/>
                  <a:gd name="T39" fmla="*/ 20 h 21"/>
                  <a:gd name="T40" fmla="*/ 9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5"/>
                    </a:lnTo>
                    <a:lnTo>
                      <a:pt x="21" y="13"/>
                    </a:lnTo>
                    <a:lnTo>
                      <a:pt x="21" y="10"/>
                    </a:lnTo>
                    <a:lnTo>
                      <a:pt x="21" y="8"/>
                    </a:lnTo>
                    <a:lnTo>
                      <a:pt x="20" y="5"/>
                    </a:lnTo>
                    <a:lnTo>
                      <a:pt x="18" y="3"/>
                    </a:lnTo>
                    <a:lnTo>
                      <a:pt x="16" y="1"/>
                    </a:lnTo>
                    <a:lnTo>
                      <a:pt x="14" y="0"/>
                    </a:lnTo>
                    <a:lnTo>
                      <a:pt x="11" y="0"/>
                    </a:lnTo>
                    <a:lnTo>
                      <a:pt x="9" y="0"/>
                    </a:lnTo>
                    <a:lnTo>
                      <a:pt x="6" y="1"/>
                    </a:lnTo>
                    <a:lnTo>
                      <a:pt x="4" y="3"/>
                    </a:lnTo>
                    <a:lnTo>
                      <a:pt x="3" y="5"/>
                    </a:lnTo>
                    <a:lnTo>
                      <a:pt x="2" y="8"/>
                    </a:lnTo>
                    <a:lnTo>
                      <a:pt x="0" y="10"/>
                    </a:lnTo>
                    <a:lnTo>
                      <a:pt x="2" y="13"/>
                    </a:lnTo>
                    <a:lnTo>
                      <a:pt x="3" y="15"/>
                    </a:lnTo>
                    <a:lnTo>
                      <a:pt x="4" y="18"/>
                    </a:lnTo>
                    <a:lnTo>
                      <a:pt x="6" y="20"/>
                    </a:lnTo>
                    <a:lnTo>
                      <a:pt x="9"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5" name="Freeform 369"/>
              <p:cNvSpPr>
                <a:spLocks/>
              </p:cNvSpPr>
              <p:nvPr/>
            </p:nvSpPr>
            <p:spPr bwMode="auto">
              <a:xfrm>
                <a:off x="4729163" y="2900363"/>
                <a:ext cx="33338" cy="31750"/>
              </a:xfrm>
              <a:custGeom>
                <a:avLst/>
                <a:gdLst>
                  <a:gd name="T0" fmla="*/ 18 w 21"/>
                  <a:gd name="T1" fmla="*/ 17 h 20"/>
                  <a:gd name="T2" fmla="*/ 20 w 21"/>
                  <a:gd name="T3" fmla="*/ 15 h 20"/>
                  <a:gd name="T4" fmla="*/ 21 w 21"/>
                  <a:gd name="T5" fmla="*/ 12 h 20"/>
                  <a:gd name="T6" fmla="*/ 21 w 21"/>
                  <a:gd name="T7" fmla="*/ 9 h 20"/>
                  <a:gd name="T8" fmla="*/ 21 w 21"/>
                  <a:gd name="T9" fmla="*/ 7 h 20"/>
                  <a:gd name="T10" fmla="*/ 20 w 21"/>
                  <a:gd name="T11" fmla="*/ 5 h 20"/>
                  <a:gd name="T12" fmla="*/ 18 w 21"/>
                  <a:gd name="T13" fmla="*/ 2 h 20"/>
                  <a:gd name="T14" fmla="*/ 16 w 21"/>
                  <a:gd name="T15" fmla="*/ 1 h 20"/>
                  <a:gd name="T16" fmla="*/ 14 w 21"/>
                  <a:gd name="T17" fmla="*/ 0 h 20"/>
                  <a:gd name="T18" fmla="*/ 11 w 21"/>
                  <a:gd name="T19" fmla="*/ 0 h 20"/>
                  <a:gd name="T20" fmla="*/ 8 w 21"/>
                  <a:gd name="T21" fmla="*/ 0 h 20"/>
                  <a:gd name="T22" fmla="*/ 5 w 21"/>
                  <a:gd name="T23" fmla="*/ 1 h 20"/>
                  <a:gd name="T24" fmla="*/ 3 w 21"/>
                  <a:gd name="T25" fmla="*/ 2 h 20"/>
                  <a:gd name="T26" fmla="*/ 1 w 21"/>
                  <a:gd name="T27" fmla="*/ 5 h 20"/>
                  <a:gd name="T28" fmla="*/ 0 w 21"/>
                  <a:gd name="T29" fmla="*/ 7 h 20"/>
                  <a:gd name="T30" fmla="*/ 0 w 21"/>
                  <a:gd name="T31" fmla="*/ 9 h 20"/>
                  <a:gd name="T32" fmla="*/ 0 w 21"/>
                  <a:gd name="T33" fmla="*/ 12 h 20"/>
                  <a:gd name="T34" fmla="*/ 1 w 21"/>
                  <a:gd name="T35" fmla="*/ 15 h 20"/>
                  <a:gd name="T36" fmla="*/ 3 w 21"/>
                  <a:gd name="T37" fmla="*/ 17 h 20"/>
                  <a:gd name="T38" fmla="*/ 5 w 21"/>
                  <a:gd name="T39" fmla="*/ 19 h 20"/>
                  <a:gd name="T40" fmla="*/ 8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2"/>
                    </a:lnTo>
                    <a:lnTo>
                      <a:pt x="21" y="9"/>
                    </a:lnTo>
                    <a:lnTo>
                      <a:pt x="21" y="7"/>
                    </a:lnTo>
                    <a:lnTo>
                      <a:pt x="20" y="5"/>
                    </a:lnTo>
                    <a:lnTo>
                      <a:pt x="18" y="2"/>
                    </a:lnTo>
                    <a:lnTo>
                      <a:pt x="16" y="1"/>
                    </a:lnTo>
                    <a:lnTo>
                      <a:pt x="14" y="0"/>
                    </a:lnTo>
                    <a:lnTo>
                      <a:pt x="11" y="0"/>
                    </a:lnTo>
                    <a:lnTo>
                      <a:pt x="8" y="0"/>
                    </a:lnTo>
                    <a:lnTo>
                      <a:pt x="5" y="1"/>
                    </a:lnTo>
                    <a:lnTo>
                      <a:pt x="3" y="2"/>
                    </a:lnTo>
                    <a:lnTo>
                      <a:pt x="1" y="5"/>
                    </a:lnTo>
                    <a:lnTo>
                      <a:pt x="0" y="7"/>
                    </a:lnTo>
                    <a:lnTo>
                      <a:pt x="0" y="9"/>
                    </a:lnTo>
                    <a:lnTo>
                      <a:pt x="0" y="12"/>
                    </a:lnTo>
                    <a:lnTo>
                      <a:pt x="1" y="15"/>
                    </a:lnTo>
                    <a:lnTo>
                      <a:pt x="3" y="17"/>
                    </a:lnTo>
                    <a:lnTo>
                      <a:pt x="5" y="19"/>
                    </a:lnTo>
                    <a:lnTo>
                      <a:pt x="8"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6" name="Freeform 370"/>
              <p:cNvSpPr>
                <a:spLocks/>
              </p:cNvSpPr>
              <p:nvPr/>
            </p:nvSpPr>
            <p:spPr bwMode="auto">
              <a:xfrm>
                <a:off x="4921250" y="2892425"/>
                <a:ext cx="31750" cy="33338"/>
              </a:xfrm>
              <a:custGeom>
                <a:avLst/>
                <a:gdLst>
                  <a:gd name="T0" fmla="*/ 17 w 20"/>
                  <a:gd name="T1" fmla="*/ 17 h 21"/>
                  <a:gd name="T2" fmla="*/ 18 w 20"/>
                  <a:gd name="T3" fmla="*/ 15 h 21"/>
                  <a:gd name="T4" fmla="*/ 19 w 20"/>
                  <a:gd name="T5" fmla="*/ 13 h 21"/>
                  <a:gd name="T6" fmla="*/ 20 w 20"/>
                  <a:gd name="T7" fmla="*/ 10 h 21"/>
                  <a:gd name="T8" fmla="*/ 19 w 20"/>
                  <a:gd name="T9" fmla="*/ 8 h 21"/>
                  <a:gd name="T10" fmla="*/ 18 w 20"/>
                  <a:gd name="T11" fmla="*/ 5 h 21"/>
                  <a:gd name="T12" fmla="*/ 17 w 20"/>
                  <a:gd name="T13" fmla="*/ 3 h 21"/>
                  <a:gd name="T14" fmla="*/ 15 w 20"/>
                  <a:gd name="T15" fmla="*/ 2 h 21"/>
                  <a:gd name="T16" fmla="*/ 12 w 20"/>
                  <a:gd name="T17" fmla="*/ 1 h 21"/>
                  <a:gd name="T18" fmla="*/ 10 w 20"/>
                  <a:gd name="T19" fmla="*/ 0 h 21"/>
                  <a:gd name="T20" fmla="*/ 7 w 20"/>
                  <a:gd name="T21" fmla="*/ 1 h 21"/>
                  <a:gd name="T22" fmla="*/ 5 w 20"/>
                  <a:gd name="T23" fmla="*/ 2 h 21"/>
                  <a:gd name="T24" fmla="*/ 3 w 20"/>
                  <a:gd name="T25" fmla="*/ 3 h 21"/>
                  <a:gd name="T26" fmla="*/ 1 w 20"/>
                  <a:gd name="T27" fmla="*/ 5 h 21"/>
                  <a:gd name="T28" fmla="*/ 0 w 20"/>
                  <a:gd name="T29" fmla="*/ 8 h 21"/>
                  <a:gd name="T30" fmla="*/ 0 w 20"/>
                  <a:gd name="T31" fmla="*/ 10 h 21"/>
                  <a:gd name="T32" fmla="*/ 0 w 20"/>
                  <a:gd name="T33" fmla="*/ 13 h 21"/>
                  <a:gd name="T34" fmla="*/ 1 w 20"/>
                  <a:gd name="T35" fmla="*/ 15 h 21"/>
                  <a:gd name="T36" fmla="*/ 3 w 20"/>
                  <a:gd name="T37" fmla="*/ 17 h 21"/>
                  <a:gd name="T38" fmla="*/ 5 w 20"/>
                  <a:gd name="T39" fmla="*/ 20 h 21"/>
                  <a:gd name="T40" fmla="*/ 7 w 20"/>
                  <a:gd name="T41" fmla="*/ 21 h 21"/>
                  <a:gd name="T42" fmla="*/ 10 w 20"/>
                  <a:gd name="T43" fmla="*/ 21 h 21"/>
                  <a:gd name="T44" fmla="*/ 12 w 20"/>
                  <a:gd name="T45" fmla="*/ 21 h 21"/>
                  <a:gd name="T46" fmla="*/ 15 w 20"/>
                  <a:gd name="T47" fmla="*/ 20 h 21"/>
                  <a:gd name="T48" fmla="*/ 17 w 20"/>
                  <a:gd name="T49" fmla="*/ 17 h 21"/>
                  <a:gd name="T50" fmla="*/ 17 w 20"/>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7"/>
                    </a:moveTo>
                    <a:lnTo>
                      <a:pt x="18" y="15"/>
                    </a:lnTo>
                    <a:lnTo>
                      <a:pt x="19" y="13"/>
                    </a:lnTo>
                    <a:lnTo>
                      <a:pt x="20" y="10"/>
                    </a:lnTo>
                    <a:lnTo>
                      <a:pt x="19" y="8"/>
                    </a:lnTo>
                    <a:lnTo>
                      <a:pt x="18" y="5"/>
                    </a:lnTo>
                    <a:lnTo>
                      <a:pt x="17" y="3"/>
                    </a:lnTo>
                    <a:lnTo>
                      <a:pt x="15" y="2"/>
                    </a:lnTo>
                    <a:lnTo>
                      <a:pt x="12" y="1"/>
                    </a:lnTo>
                    <a:lnTo>
                      <a:pt x="10" y="0"/>
                    </a:lnTo>
                    <a:lnTo>
                      <a:pt x="7" y="1"/>
                    </a:lnTo>
                    <a:lnTo>
                      <a:pt x="5" y="2"/>
                    </a:lnTo>
                    <a:lnTo>
                      <a:pt x="3" y="3"/>
                    </a:lnTo>
                    <a:lnTo>
                      <a:pt x="1" y="5"/>
                    </a:lnTo>
                    <a:lnTo>
                      <a:pt x="0" y="8"/>
                    </a:lnTo>
                    <a:lnTo>
                      <a:pt x="0" y="10"/>
                    </a:lnTo>
                    <a:lnTo>
                      <a:pt x="0" y="13"/>
                    </a:lnTo>
                    <a:lnTo>
                      <a:pt x="1" y="15"/>
                    </a:lnTo>
                    <a:lnTo>
                      <a:pt x="3" y="17"/>
                    </a:lnTo>
                    <a:lnTo>
                      <a:pt x="5" y="20"/>
                    </a:lnTo>
                    <a:lnTo>
                      <a:pt x="7" y="21"/>
                    </a:lnTo>
                    <a:lnTo>
                      <a:pt x="10" y="21"/>
                    </a:lnTo>
                    <a:lnTo>
                      <a:pt x="12" y="21"/>
                    </a:lnTo>
                    <a:lnTo>
                      <a:pt x="15" y="20"/>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7" name="Freeform 371"/>
              <p:cNvSpPr>
                <a:spLocks/>
              </p:cNvSpPr>
              <p:nvPr/>
            </p:nvSpPr>
            <p:spPr bwMode="auto">
              <a:xfrm>
                <a:off x="4897438" y="2957513"/>
                <a:ext cx="31750" cy="33338"/>
              </a:xfrm>
              <a:custGeom>
                <a:avLst/>
                <a:gdLst>
                  <a:gd name="T0" fmla="*/ 18 w 20"/>
                  <a:gd name="T1" fmla="*/ 18 h 21"/>
                  <a:gd name="T2" fmla="*/ 19 w 20"/>
                  <a:gd name="T3" fmla="*/ 16 h 21"/>
                  <a:gd name="T4" fmla="*/ 20 w 20"/>
                  <a:gd name="T5" fmla="*/ 14 h 21"/>
                  <a:gd name="T6" fmla="*/ 20 w 20"/>
                  <a:gd name="T7" fmla="*/ 11 h 21"/>
                  <a:gd name="T8" fmla="*/ 20 w 20"/>
                  <a:gd name="T9" fmla="*/ 9 h 21"/>
                  <a:gd name="T10" fmla="*/ 19 w 20"/>
                  <a:gd name="T11" fmla="*/ 6 h 21"/>
                  <a:gd name="T12" fmla="*/ 18 w 20"/>
                  <a:gd name="T13" fmla="*/ 3 h 21"/>
                  <a:gd name="T14" fmla="*/ 15 w 20"/>
                  <a:gd name="T15" fmla="*/ 2 h 21"/>
                  <a:gd name="T16" fmla="*/ 13 w 20"/>
                  <a:gd name="T17" fmla="*/ 1 h 21"/>
                  <a:gd name="T18" fmla="*/ 11 w 20"/>
                  <a:gd name="T19" fmla="*/ 0 h 21"/>
                  <a:gd name="T20" fmla="*/ 7 w 20"/>
                  <a:gd name="T21" fmla="*/ 1 h 21"/>
                  <a:gd name="T22" fmla="*/ 5 w 20"/>
                  <a:gd name="T23" fmla="*/ 2 h 21"/>
                  <a:gd name="T24" fmla="*/ 3 w 20"/>
                  <a:gd name="T25" fmla="*/ 3 h 21"/>
                  <a:gd name="T26" fmla="*/ 1 w 20"/>
                  <a:gd name="T27" fmla="*/ 6 h 21"/>
                  <a:gd name="T28" fmla="*/ 0 w 20"/>
                  <a:gd name="T29" fmla="*/ 9 h 21"/>
                  <a:gd name="T30" fmla="*/ 0 w 20"/>
                  <a:gd name="T31" fmla="*/ 11 h 21"/>
                  <a:gd name="T32" fmla="*/ 0 w 20"/>
                  <a:gd name="T33" fmla="*/ 14 h 21"/>
                  <a:gd name="T34" fmla="*/ 1 w 20"/>
                  <a:gd name="T35" fmla="*/ 16 h 21"/>
                  <a:gd name="T36" fmla="*/ 3 w 20"/>
                  <a:gd name="T37" fmla="*/ 18 h 21"/>
                  <a:gd name="T38" fmla="*/ 5 w 20"/>
                  <a:gd name="T39" fmla="*/ 20 h 21"/>
                  <a:gd name="T40" fmla="*/ 7 w 20"/>
                  <a:gd name="T41" fmla="*/ 21 h 21"/>
                  <a:gd name="T42" fmla="*/ 11 w 20"/>
                  <a:gd name="T43" fmla="*/ 21 h 21"/>
                  <a:gd name="T44" fmla="*/ 13 w 20"/>
                  <a:gd name="T45" fmla="*/ 21 h 21"/>
                  <a:gd name="T46" fmla="*/ 15 w 20"/>
                  <a:gd name="T47" fmla="*/ 20 h 21"/>
                  <a:gd name="T48" fmla="*/ 18 w 20"/>
                  <a:gd name="T49" fmla="*/ 18 h 21"/>
                  <a:gd name="T50" fmla="*/ 18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8" y="18"/>
                    </a:moveTo>
                    <a:lnTo>
                      <a:pt x="19" y="16"/>
                    </a:lnTo>
                    <a:lnTo>
                      <a:pt x="20" y="14"/>
                    </a:lnTo>
                    <a:lnTo>
                      <a:pt x="20" y="11"/>
                    </a:lnTo>
                    <a:lnTo>
                      <a:pt x="20" y="9"/>
                    </a:lnTo>
                    <a:lnTo>
                      <a:pt x="19" y="6"/>
                    </a:lnTo>
                    <a:lnTo>
                      <a:pt x="18" y="3"/>
                    </a:lnTo>
                    <a:lnTo>
                      <a:pt x="15" y="2"/>
                    </a:lnTo>
                    <a:lnTo>
                      <a:pt x="13" y="1"/>
                    </a:lnTo>
                    <a:lnTo>
                      <a:pt x="11" y="0"/>
                    </a:lnTo>
                    <a:lnTo>
                      <a:pt x="7" y="1"/>
                    </a:lnTo>
                    <a:lnTo>
                      <a:pt x="5" y="2"/>
                    </a:lnTo>
                    <a:lnTo>
                      <a:pt x="3" y="3"/>
                    </a:lnTo>
                    <a:lnTo>
                      <a:pt x="1" y="6"/>
                    </a:lnTo>
                    <a:lnTo>
                      <a:pt x="0" y="9"/>
                    </a:lnTo>
                    <a:lnTo>
                      <a:pt x="0" y="11"/>
                    </a:lnTo>
                    <a:lnTo>
                      <a:pt x="0" y="14"/>
                    </a:lnTo>
                    <a:lnTo>
                      <a:pt x="1" y="16"/>
                    </a:lnTo>
                    <a:lnTo>
                      <a:pt x="3" y="18"/>
                    </a:lnTo>
                    <a:lnTo>
                      <a:pt x="5" y="20"/>
                    </a:lnTo>
                    <a:lnTo>
                      <a:pt x="7" y="21"/>
                    </a:lnTo>
                    <a:lnTo>
                      <a:pt x="11" y="21"/>
                    </a:lnTo>
                    <a:lnTo>
                      <a:pt x="13" y="21"/>
                    </a:lnTo>
                    <a:lnTo>
                      <a:pt x="15"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8" name="Freeform 372"/>
              <p:cNvSpPr>
                <a:spLocks/>
              </p:cNvSpPr>
              <p:nvPr/>
            </p:nvSpPr>
            <p:spPr bwMode="auto">
              <a:xfrm>
                <a:off x="5118100" y="2974975"/>
                <a:ext cx="31750" cy="31750"/>
              </a:xfrm>
              <a:custGeom>
                <a:avLst/>
                <a:gdLst>
                  <a:gd name="T0" fmla="*/ 18 w 20"/>
                  <a:gd name="T1" fmla="*/ 17 h 20"/>
                  <a:gd name="T2" fmla="*/ 19 w 20"/>
                  <a:gd name="T3" fmla="*/ 14 h 20"/>
                  <a:gd name="T4" fmla="*/ 20 w 20"/>
                  <a:gd name="T5" fmla="*/ 12 h 20"/>
                  <a:gd name="T6" fmla="*/ 20 w 20"/>
                  <a:gd name="T7" fmla="*/ 10 h 20"/>
                  <a:gd name="T8" fmla="*/ 20 w 20"/>
                  <a:gd name="T9" fmla="*/ 7 h 20"/>
                  <a:gd name="T10" fmla="*/ 19 w 20"/>
                  <a:gd name="T11" fmla="*/ 5 h 20"/>
                  <a:gd name="T12" fmla="*/ 18 w 20"/>
                  <a:gd name="T13" fmla="*/ 3 h 20"/>
                  <a:gd name="T14" fmla="*/ 15 w 20"/>
                  <a:gd name="T15" fmla="*/ 1 h 20"/>
                  <a:gd name="T16" fmla="*/ 13 w 20"/>
                  <a:gd name="T17" fmla="*/ 0 h 20"/>
                  <a:gd name="T18" fmla="*/ 11 w 20"/>
                  <a:gd name="T19" fmla="*/ 0 h 20"/>
                  <a:gd name="T20" fmla="*/ 7 w 20"/>
                  <a:gd name="T21" fmla="*/ 0 h 20"/>
                  <a:gd name="T22" fmla="*/ 5 w 20"/>
                  <a:gd name="T23" fmla="*/ 1 h 20"/>
                  <a:gd name="T24" fmla="*/ 3 w 20"/>
                  <a:gd name="T25" fmla="*/ 3 h 20"/>
                  <a:gd name="T26" fmla="*/ 1 w 20"/>
                  <a:gd name="T27" fmla="*/ 5 h 20"/>
                  <a:gd name="T28" fmla="*/ 0 w 20"/>
                  <a:gd name="T29" fmla="*/ 7 h 20"/>
                  <a:gd name="T30" fmla="*/ 0 w 20"/>
                  <a:gd name="T31" fmla="*/ 10 h 20"/>
                  <a:gd name="T32" fmla="*/ 0 w 20"/>
                  <a:gd name="T33" fmla="*/ 12 h 20"/>
                  <a:gd name="T34" fmla="*/ 1 w 20"/>
                  <a:gd name="T35" fmla="*/ 14 h 20"/>
                  <a:gd name="T36" fmla="*/ 3 w 20"/>
                  <a:gd name="T37" fmla="*/ 17 h 20"/>
                  <a:gd name="T38" fmla="*/ 5 w 20"/>
                  <a:gd name="T39" fmla="*/ 18 h 20"/>
                  <a:gd name="T40" fmla="*/ 7 w 20"/>
                  <a:gd name="T41" fmla="*/ 19 h 20"/>
                  <a:gd name="T42" fmla="*/ 11 w 20"/>
                  <a:gd name="T43" fmla="*/ 20 h 20"/>
                  <a:gd name="T44" fmla="*/ 13 w 20"/>
                  <a:gd name="T45" fmla="*/ 19 h 20"/>
                  <a:gd name="T46" fmla="*/ 15 w 20"/>
                  <a:gd name="T47" fmla="*/ 18 h 20"/>
                  <a:gd name="T48" fmla="*/ 18 w 20"/>
                  <a:gd name="T49" fmla="*/ 17 h 20"/>
                  <a:gd name="T50" fmla="*/ 18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8" y="17"/>
                    </a:moveTo>
                    <a:lnTo>
                      <a:pt x="19" y="14"/>
                    </a:lnTo>
                    <a:lnTo>
                      <a:pt x="20" y="12"/>
                    </a:lnTo>
                    <a:lnTo>
                      <a:pt x="20" y="10"/>
                    </a:lnTo>
                    <a:lnTo>
                      <a:pt x="20" y="7"/>
                    </a:lnTo>
                    <a:lnTo>
                      <a:pt x="19" y="5"/>
                    </a:lnTo>
                    <a:lnTo>
                      <a:pt x="18" y="3"/>
                    </a:lnTo>
                    <a:lnTo>
                      <a:pt x="15" y="1"/>
                    </a:lnTo>
                    <a:lnTo>
                      <a:pt x="13" y="0"/>
                    </a:lnTo>
                    <a:lnTo>
                      <a:pt x="11" y="0"/>
                    </a:lnTo>
                    <a:lnTo>
                      <a:pt x="7" y="0"/>
                    </a:lnTo>
                    <a:lnTo>
                      <a:pt x="5" y="1"/>
                    </a:lnTo>
                    <a:lnTo>
                      <a:pt x="3" y="3"/>
                    </a:lnTo>
                    <a:lnTo>
                      <a:pt x="1" y="5"/>
                    </a:lnTo>
                    <a:lnTo>
                      <a:pt x="0" y="7"/>
                    </a:lnTo>
                    <a:lnTo>
                      <a:pt x="0" y="10"/>
                    </a:lnTo>
                    <a:lnTo>
                      <a:pt x="0" y="12"/>
                    </a:lnTo>
                    <a:lnTo>
                      <a:pt x="1" y="14"/>
                    </a:lnTo>
                    <a:lnTo>
                      <a:pt x="3" y="17"/>
                    </a:lnTo>
                    <a:lnTo>
                      <a:pt x="5" y="18"/>
                    </a:lnTo>
                    <a:lnTo>
                      <a:pt x="7" y="19"/>
                    </a:lnTo>
                    <a:lnTo>
                      <a:pt x="11" y="20"/>
                    </a:lnTo>
                    <a:lnTo>
                      <a:pt x="13" y="19"/>
                    </a:lnTo>
                    <a:lnTo>
                      <a:pt x="15" y="18"/>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9" name="Freeform 373"/>
              <p:cNvSpPr>
                <a:spLocks/>
              </p:cNvSpPr>
              <p:nvPr/>
            </p:nvSpPr>
            <p:spPr bwMode="auto">
              <a:xfrm>
                <a:off x="4422775" y="2798763"/>
                <a:ext cx="33338" cy="31750"/>
              </a:xfrm>
              <a:custGeom>
                <a:avLst/>
                <a:gdLst>
                  <a:gd name="T0" fmla="*/ 18 w 21"/>
                  <a:gd name="T1" fmla="*/ 17 h 20"/>
                  <a:gd name="T2" fmla="*/ 20 w 21"/>
                  <a:gd name="T3" fmla="*/ 15 h 20"/>
                  <a:gd name="T4" fmla="*/ 20 w 21"/>
                  <a:gd name="T5" fmla="*/ 13 h 20"/>
                  <a:gd name="T6" fmla="*/ 21 w 21"/>
                  <a:gd name="T7" fmla="*/ 10 h 20"/>
                  <a:gd name="T8" fmla="*/ 20 w 21"/>
                  <a:gd name="T9" fmla="*/ 8 h 20"/>
                  <a:gd name="T10" fmla="*/ 20 w 21"/>
                  <a:gd name="T11" fmla="*/ 5 h 20"/>
                  <a:gd name="T12" fmla="*/ 18 w 21"/>
                  <a:gd name="T13" fmla="*/ 3 h 20"/>
                  <a:gd name="T14" fmla="*/ 16 w 21"/>
                  <a:gd name="T15" fmla="*/ 2 h 20"/>
                  <a:gd name="T16" fmla="*/ 13 w 21"/>
                  <a:gd name="T17" fmla="*/ 1 h 20"/>
                  <a:gd name="T18" fmla="*/ 11 w 21"/>
                  <a:gd name="T19" fmla="*/ 0 h 20"/>
                  <a:gd name="T20" fmla="*/ 8 w 21"/>
                  <a:gd name="T21" fmla="*/ 1 h 20"/>
                  <a:gd name="T22" fmla="*/ 5 w 21"/>
                  <a:gd name="T23" fmla="*/ 2 h 20"/>
                  <a:gd name="T24" fmla="*/ 3 w 21"/>
                  <a:gd name="T25" fmla="*/ 3 h 20"/>
                  <a:gd name="T26" fmla="*/ 1 w 21"/>
                  <a:gd name="T27" fmla="*/ 5 h 20"/>
                  <a:gd name="T28" fmla="*/ 0 w 21"/>
                  <a:gd name="T29" fmla="*/ 8 h 20"/>
                  <a:gd name="T30" fmla="*/ 0 w 21"/>
                  <a:gd name="T31" fmla="*/ 10 h 20"/>
                  <a:gd name="T32" fmla="*/ 0 w 21"/>
                  <a:gd name="T33" fmla="*/ 13 h 20"/>
                  <a:gd name="T34" fmla="*/ 1 w 21"/>
                  <a:gd name="T35" fmla="*/ 15 h 20"/>
                  <a:gd name="T36" fmla="*/ 3 w 21"/>
                  <a:gd name="T37" fmla="*/ 17 h 20"/>
                  <a:gd name="T38" fmla="*/ 5 w 21"/>
                  <a:gd name="T39" fmla="*/ 19 h 20"/>
                  <a:gd name="T40" fmla="*/ 8 w 21"/>
                  <a:gd name="T41" fmla="*/ 20 h 20"/>
                  <a:gd name="T42" fmla="*/ 11 w 21"/>
                  <a:gd name="T43" fmla="*/ 20 h 20"/>
                  <a:gd name="T44" fmla="*/ 13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0" y="13"/>
                    </a:lnTo>
                    <a:lnTo>
                      <a:pt x="21" y="10"/>
                    </a:lnTo>
                    <a:lnTo>
                      <a:pt x="20" y="8"/>
                    </a:lnTo>
                    <a:lnTo>
                      <a:pt x="20" y="5"/>
                    </a:lnTo>
                    <a:lnTo>
                      <a:pt x="18" y="3"/>
                    </a:lnTo>
                    <a:lnTo>
                      <a:pt x="16" y="2"/>
                    </a:lnTo>
                    <a:lnTo>
                      <a:pt x="13" y="1"/>
                    </a:lnTo>
                    <a:lnTo>
                      <a:pt x="11" y="0"/>
                    </a:lnTo>
                    <a:lnTo>
                      <a:pt x="8" y="1"/>
                    </a:lnTo>
                    <a:lnTo>
                      <a:pt x="5" y="2"/>
                    </a:lnTo>
                    <a:lnTo>
                      <a:pt x="3" y="3"/>
                    </a:lnTo>
                    <a:lnTo>
                      <a:pt x="1" y="5"/>
                    </a:lnTo>
                    <a:lnTo>
                      <a:pt x="0" y="8"/>
                    </a:lnTo>
                    <a:lnTo>
                      <a:pt x="0" y="10"/>
                    </a:lnTo>
                    <a:lnTo>
                      <a:pt x="0" y="13"/>
                    </a:lnTo>
                    <a:lnTo>
                      <a:pt x="1" y="15"/>
                    </a:lnTo>
                    <a:lnTo>
                      <a:pt x="3" y="17"/>
                    </a:lnTo>
                    <a:lnTo>
                      <a:pt x="5" y="19"/>
                    </a:lnTo>
                    <a:lnTo>
                      <a:pt x="8" y="20"/>
                    </a:lnTo>
                    <a:lnTo>
                      <a:pt x="11" y="20"/>
                    </a:lnTo>
                    <a:lnTo>
                      <a:pt x="13"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0" name="Freeform 374"/>
              <p:cNvSpPr>
                <a:spLocks/>
              </p:cNvSpPr>
              <p:nvPr/>
            </p:nvSpPr>
            <p:spPr bwMode="auto">
              <a:xfrm>
                <a:off x="4479925" y="2836863"/>
                <a:ext cx="30163" cy="31750"/>
              </a:xfrm>
              <a:custGeom>
                <a:avLst/>
                <a:gdLst>
                  <a:gd name="T0" fmla="*/ 16 w 19"/>
                  <a:gd name="T1" fmla="*/ 17 h 20"/>
                  <a:gd name="T2" fmla="*/ 18 w 19"/>
                  <a:gd name="T3" fmla="*/ 15 h 20"/>
                  <a:gd name="T4" fmla="*/ 19 w 19"/>
                  <a:gd name="T5" fmla="*/ 12 h 20"/>
                  <a:gd name="T6" fmla="*/ 19 w 19"/>
                  <a:gd name="T7" fmla="*/ 10 h 20"/>
                  <a:gd name="T8" fmla="*/ 19 w 19"/>
                  <a:gd name="T9" fmla="*/ 7 h 20"/>
                  <a:gd name="T10" fmla="*/ 18 w 19"/>
                  <a:gd name="T11" fmla="*/ 5 h 20"/>
                  <a:gd name="T12" fmla="*/ 16 w 19"/>
                  <a:gd name="T13" fmla="*/ 3 h 20"/>
                  <a:gd name="T14" fmla="*/ 14 w 19"/>
                  <a:gd name="T15" fmla="*/ 1 h 20"/>
                  <a:gd name="T16" fmla="*/ 12 w 19"/>
                  <a:gd name="T17" fmla="*/ 0 h 20"/>
                  <a:gd name="T18" fmla="*/ 9 w 19"/>
                  <a:gd name="T19" fmla="*/ 0 h 20"/>
                  <a:gd name="T20" fmla="*/ 7 w 19"/>
                  <a:gd name="T21" fmla="*/ 0 h 20"/>
                  <a:gd name="T22" fmla="*/ 5 w 19"/>
                  <a:gd name="T23" fmla="*/ 1 h 20"/>
                  <a:gd name="T24" fmla="*/ 2 w 19"/>
                  <a:gd name="T25" fmla="*/ 3 h 20"/>
                  <a:gd name="T26" fmla="*/ 1 w 19"/>
                  <a:gd name="T27" fmla="*/ 5 h 20"/>
                  <a:gd name="T28" fmla="*/ 0 w 19"/>
                  <a:gd name="T29" fmla="*/ 7 h 20"/>
                  <a:gd name="T30" fmla="*/ 0 w 19"/>
                  <a:gd name="T31" fmla="*/ 10 h 20"/>
                  <a:gd name="T32" fmla="*/ 0 w 19"/>
                  <a:gd name="T33" fmla="*/ 12 h 20"/>
                  <a:gd name="T34" fmla="*/ 1 w 19"/>
                  <a:gd name="T35" fmla="*/ 15 h 20"/>
                  <a:gd name="T36" fmla="*/ 2 w 19"/>
                  <a:gd name="T37" fmla="*/ 17 h 20"/>
                  <a:gd name="T38" fmla="*/ 5 w 19"/>
                  <a:gd name="T39" fmla="*/ 18 h 20"/>
                  <a:gd name="T40" fmla="*/ 7 w 19"/>
                  <a:gd name="T41" fmla="*/ 19 h 20"/>
                  <a:gd name="T42" fmla="*/ 9 w 19"/>
                  <a:gd name="T43" fmla="*/ 20 h 20"/>
                  <a:gd name="T44" fmla="*/ 12 w 19"/>
                  <a:gd name="T45" fmla="*/ 19 h 20"/>
                  <a:gd name="T46" fmla="*/ 14 w 19"/>
                  <a:gd name="T47" fmla="*/ 18 h 20"/>
                  <a:gd name="T48" fmla="*/ 16 w 19"/>
                  <a:gd name="T49" fmla="*/ 17 h 20"/>
                  <a:gd name="T50" fmla="*/ 16 w 19"/>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0">
                    <a:moveTo>
                      <a:pt x="16" y="17"/>
                    </a:moveTo>
                    <a:lnTo>
                      <a:pt x="18" y="15"/>
                    </a:lnTo>
                    <a:lnTo>
                      <a:pt x="19" y="12"/>
                    </a:lnTo>
                    <a:lnTo>
                      <a:pt x="19" y="10"/>
                    </a:lnTo>
                    <a:lnTo>
                      <a:pt x="19" y="7"/>
                    </a:lnTo>
                    <a:lnTo>
                      <a:pt x="18" y="5"/>
                    </a:lnTo>
                    <a:lnTo>
                      <a:pt x="16" y="3"/>
                    </a:lnTo>
                    <a:lnTo>
                      <a:pt x="14" y="1"/>
                    </a:lnTo>
                    <a:lnTo>
                      <a:pt x="12" y="0"/>
                    </a:lnTo>
                    <a:lnTo>
                      <a:pt x="9" y="0"/>
                    </a:lnTo>
                    <a:lnTo>
                      <a:pt x="7" y="0"/>
                    </a:lnTo>
                    <a:lnTo>
                      <a:pt x="5" y="1"/>
                    </a:lnTo>
                    <a:lnTo>
                      <a:pt x="2" y="3"/>
                    </a:lnTo>
                    <a:lnTo>
                      <a:pt x="1" y="5"/>
                    </a:lnTo>
                    <a:lnTo>
                      <a:pt x="0" y="7"/>
                    </a:lnTo>
                    <a:lnTo>
                      <a:pt x="0" y="10"/>
                    </a:lnTo>
                    <a:lnTo>
                      <a:pt x="0" y="12"/>
                    </a:lnTo>
                    <a:lnTo>
                      <a:pt x="1" y="15"/>
                    </a:lnTo>
                    <a:lnTo>
                      <a:pt x="2" y="17"/>
                    </a:lnTo>
                    <a:lnTo>
                      <a:pt x="5" y="18"/>
                    </a:lnTo>
                    <a:lnTo>
                      <a:pt x="7" y="19"/>
                    </a:lnTo>
                    <a:lnTo>
                      <a:pt x="9" y="20"/>
                    </a:lnTo>
                    <a:lnTo>
                      <a:pt x="12" y="19"/>
                    </a:lnTo>
                    <a:lnTo>
                      <a:pt x="14" y="18"/>
                    </a:lnTo>
                    <a:lnTo>
                      <a:pt x="16" y="17"/>
                    </a:lnTo>
                    <a:lnTo>
                      <a:pt x="16"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1" name="Freeform 375"/>
              <p:cNvSpPr>
                <a:spLocks/>
              </p:cNvSpPr>
              <p:nvPr/>
            </p:nvSpPr>
            <p:spPr bwMode="auto">
              <a:xfrm>
                <a:off x="4476750" y="2870200"/>
                <a:ext cx="31750" cy="33338"/>
              </a:xfrm>
              <a:custGeom>
                <a:avLst/>
                <a:gdLst>
                  <a:gd name="T0" fmla="*/ 17 w 20"/>
                  <a:gd name="T1" fmla="*/ 18 h 21"/>
                  <a:gd name="T2" fmla="*/ 19 w 20"/>
                  <a:gd name="T3" fmla="*/ 16 h 21"/>
                  <a:gd name="T4" fmla="*/ 20 w 20"/>
                  <a:gd name="T5" fmla="*/ 13 h 21"/>
                  <a:gd name="T6" fmla="*/ 20 w 20"/>
                  <a:gd name="T7" fmla="*/ 11 h 21"/>
                  <a:gd name="T8" fmla="*/ 20 w 20"/>
                  <a:gd name="T9" fmla="*/ 8 h 21"/>
                  <a:gd name="T10" fmla="*/ 19 w 20"/>
                  <a:gd name="T11" fmla="*/ 6 h 21"/>
                  <a:gd name="T12" fmla="*/ 17 w 20"/>
                  <a:gd name="T13" fmla="*/ 3 h 21"/>
                  <a:gd name="T14" fmla="*/ 15 w 20"/>
                  <a:gd name="T15" fmla="*/ 1 h 21"/>
                  <a:gd name="T16" fmla="*/ 12 w 20"/>
                  <a:gd name="T17" fmla="*/ 0 h 21"/>
                  <a:gd name="T18" fmla="*/ 10 w 20"/>
                  <a:gd name="T19" fmla="*/ 0 h 21"/>
                  <a:gd name="T20" fmla="*/ 7 w 20"/>
                  <a:gd name="T21" fmla="*/ 0 h 21"/>
                  <a:gd name="T22" fmla="*/ 5 w 20"/>
                  <a:gd name="T23" fmla="*/ 1 h 21"/>
                  <a:gd name="T24" fmla="*/ 3 w 20"/>
                  <a:gd name="T25" fmla="*/ 3 h 21"/>
                  <a:gd name="T26" fmla="*/ 1 w 20"/>
                  <a:gd name="T27" fmla="*/ 6 h 21"/>
                  <a:gd name="T28" fmla="*/ 0 w 20"/>
                  <a:gd name="T29" fmla="*/ 8 h 21"/>
                  <a:gd name="T30" fmla="*/ 0 w 20"/>
                  <a:gd name="T31" fmla="*/ 11 h 21"/>
                  <a:gd name="T32" fmla="*/ 0 w 20"/>
                  <a:gd name="T33" fmla="*/ 13 h 21"/>
                  <a:gd name="T34" fmla="*/ 1 w 20"/>
                  <a:gd name="T35" fmla="*/ 16 h 21"/>
                  <a:gd name="T36" fmla="*/ 3 w 20"/>
                  <a:gd name="T37" fmla="*/ 18 h 21"/>
                  <a:gd name="T38" fmla="*/ 5 w 20"/>
                  <a:gd name="T39" fmla="*/ 20 h 21"/>
                  <a:gd name="T40" fmla="*/ 7 w 20"/>
                  <a:gd name="T41" fmla="*/ 20 h 21"/>
                  <a:gd name="T42" fmla="*/ 10 w 20"/>
                  <a:gd name="T43" fmla="*/ 21 h 21"/>
                  <a:gd name="T44" fmla="*/ 12 w 20"/>
                  <a:gd name="T45" fmla="*/ 20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3"/>
                    </a:lnTo>
                    <a:lnTo>
                      <a:pt x="20" y="11"/>
                    </a:lnTo>
                    <a:lnTo>
                      <a:pt x="20" y="8"/>
                    </a:lnTo>
                    <a:lnTo>
                      <a:pt x="19" y="6"/>
                    </a:lnTo>
                    <a:lnTo>
                      <a:pt x="17" y="3"/>
                    </a:lnTo>
                    <a:lnTo>
                      <a:pt x="15" y="1"/>
                    </a:lnTo>
                    <a:lnTo>
                      <a:pt x="12" y="0"/>
                    </a:lnTo>
                    <a:lnTo>
                      <a:pt x="10" y="0"/>
                    </a:lnTo>
                    <a:lnTo>
                      <a:pt x="7" y="0"/>
                    </a:lnTo>
                    <a:lnTo>
                      <a:pt x="5" y="1"/>
                    </a:lnTo>
                    <a:lnTo>
                      <a:pt x="3" y="3"/>
                    </a:lnTo>
                    <a:lnTo>
                      <a:pt x="1" y="6"/>
                    </a:lnTo>
                    <a:lnTo>
                      <a:pt x="0" y="8"/>
                    </a:lnTo>
                    <a:lnTo>
                      <a:pt x="0" y="11"/>
                    </a:lnTo>
                    <a:lnTo>
                      <a:pt x="0" y="13"/>
                    </a:lnTo>
                    <a:lnTo>
                      <a:pt x="1" y="16"/>
                    </a:lnTo>
                    <a:lnTo>
                      <a:pt x="3" y="18"/>
                    </a:lnTo>
                    <a:lnTo>
                      <a:pt x="5" y="20"/>
                    </a:lnTo>
                    <a:lnTo>
                      <a:pt x="7" y="20"/>
                    </a:lnTo>
                    <a:lnTo>
                      <a:pt x="10" y="21"/>
                    </a:lnTo>
                    <a:lnTo>
                      <a:pt x="12" y="20"/>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2" name="Freeform 376"/>
              <p:cNvSpPr>
                <a:spLocks/>
              </p:cNvSpPr>
              <p:nvPr/>
            </p:nvSpPr>
            <p:spPr bwMode="auto">
              <a:xfrm>
                <a:off x="4568825" y="2884488"/>
                <a:ext cx="31750" cy="30163"/>
              </a:xfrm>
              <a:custGeom>
                <a:avLst/>
                <a:gdLst>
                  <a:gd name="T0" fmla="*/ 17 w 20"/>
                  <a:gd name="T1" fmla="*/ 17 h 19"/>
                  <a:gd name="T2" fmla="*/ 19 w 20"/>
                  <a:gd name="T3" fmla="*/ 14 h 19"/>
                  <a:gd name="T4" fmla="*/ 19 w 20"/>
                  <a:gd name="T5" fmla="*/ 12 h 19"/>
                  <a:gd name="T6" fmla="*/ 20 w 20"/>
                  <a:gd name="T7" fmla="*/ 10 h 19"/>
                  <a:gd name="T8" fmla="*/ 19 w 20"/>
                  <a:gd name="T9" fmla="*/ 7 h 19"/>
                  <a:gd name="T10" fmla="*/ 19 w 20"/>
                  <a:gd name="T11" fmla="*/ 5 h 19"/>
                  <a:gd name="T12" fmla="*/ 17 w 20"/>
                  <a:gd name="T13" fmla="*/ 3 h 19"/>
                  <a:gd name="T14" fmla="*/ 15 w 20"/>
                  <a:gd name="T15" fmla="*/ 1 h 19"/>
                  <a:gd name="T16" fmla="*/ 12 w 20"/>
                  <a:gd name="T17" fmla="*/ 0 h 19"/>
                  <a:gd name="T18" fmla="*/ 10 w 20"/>
                  <a:gd name="T19" fmla="*/ 0 h 19"/>
                  <a:gd name="T20" fmla="*/ 7 w 20"/>
                  <a:gd name="T21" fmla="*/ 0 h 19"/>
                  <a:gd name="T22" fmla="*/ 5 w 20"/>
                  <a:gd name="T23" fmla="*/ 1 h 19"/>
                  <a:gd name="T24" fmla="*/ 3 w 20"/>
                  <a:gd name="T25" fmla="*/ 3 h 19"/>
                  <a:gd name="T26" fmla="*/ 1 w 20"/>
                  <a:gd name="T27" fmla="*/ 5 h 19"/>
                  <a:gd name="T28" fmla="*/ 0 w 20"/>
                  <a:gd name="T29" fmla="*/ 7 h 19"/>
                  <a:gd name="T30" fmla="*/ 0 w 20"/>
                  <a:gd name="T31" fmla="*/ 10 h 19"/>
                  <a:gd name="T32" fmla="*/ 0 w 20"/>
                  <a:gd name="T33" fmla="*/ 12 h 19"/>
                  <a:gd name="T34" fmla="*/ 1 w 20"/>
                  <a:gd name="T35" fmla="*/ 14 h 19"/>
                  <a:gd name="T36" fmla="*/ 3 w 20"/>
                  <a:gd name="T37" fmla="*/ 17 h 19"/>
                  <a:gd name="T38" fmla="*/ 5 w 20"/>
                  <a:gd name="T39" fmla="*/ 18 h 19"/>
                  <a:gd name="T40" fmla="*/ 7 w 20"/>
                  <a:gd name="T41" fmla="*/ 19 h 19"/>
                  <a:gd name="T42" fmla="*/ 10 w 20"/>
                  <a:gd name="T43" fmla="*/ 19 h 19"/>
                  <a:gd name="T44" fmla="*/ 12 w 20"/>
                  <a:gd name="T45" fmla="*/ 19 h 19"/>
                  <a:gd name="T46" fmla="*/ 15 w 20"/>
                  <a:gd name="T47" fmla="*/ 18 h 19"/>
                  <a:gd name="T48" fmla="*/ 17 w 20"/>
                  <a:gd name="T49" fmla="*/ 17 h 19"/>
                  <a:gd name="T50" fmla="*/ 17 w 20"/>
                  <a:gd name="T5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9">
                    <a:moveTo>
                      <a:pt x="17" y="17"/>
                    </a:moveTo>
                    <a:lnTo>
                      <a:pt x="19" y="14"/>
                    </a:lnTo>
                    <a:lnTo>
                      <a:pt x="19" y="12"/>
                    </a:lnTo>
                    <a:lnTo>
                      <a:pt x="20" y="10"/>
                    </a:lnTo>
                    <a:lnTo>
                      <a:pt x="19" y="7"/>
                    </a:lnTo>
                    <a:lnTo>
                      <a:pt x="19" y="5"/>
                    </a:lnTo>
                    <a:lnTo>
                      <a:pt x="17" y="3"/>
                    </a:lnTo>
                    <a:lnTo>
                      <a:pt x="15" y="1"/>
                    </a:lnTo>
                    <a:lnTo>
                      <a:pt x="12" y="0"/>
                    </a:lnTo>
                    <a:lnTo>
                      <a:pt x="10" y="0"/>
                    </a:lnTo>
                    <a:lnTo>
                      <a:pt x="7" y="0"/>
                    </a:lnTo>
                    <a:lnTo>
                      <a:pt x="5" y="1"/>
                    </a:lnTo>
                    <a:lnTo>
                      <a:pt x="3" y="3"/>
                    </a:lnTo>
                    <a:lnTo>
                      <a:pt x="1" y="5"/>
                    </a:lnTo>
                    <a:lnTo>
                      <a:pt x="0" y="7"/>
                    </a:lnTo>
                    <a:lnTo>
                      <a:pt x="0" y="10"/>
                    </a:lnTo>
                    <a:lnTo>
                      <a:pt x="0" y="12"/>
                    </a:lnTo>
                    <a:lnTo>
                      <a:pt x="1" y="14"/>
                    </a:lnTo>
                    <a:lnTo>
                      <a:pt x="3" y="17"/>
                    </a:lnTo>
                    <a:lnTo>
                      <a:pt x="5" y="18"/>
                    </a:lnTo>
                    <a:lnTo>
                      <a:pt x="7" y="19"/>
                    </a:lnTo>
                    <a:lnTo>
                      <a:pt x="10" y="19"/>
                    </a:lnTo>
                    <a:lnTo>
                      <a:pt x="12" y="19"/>
                    </a:lnTo>
                    <a:lnTo>
                      <a:pt x="15" y="18"/>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3" name="Freeform 377"/>
              <p:cNvSpPr>
                <a:spLocks/>
              </p:cNvSpPr>
              <p:nvPr/>
            </p:nvSpPr>
            <p:spPr bwMode="auto">
              <a:xfrm>
                <a:off x="4479925" y="2974975"/>
                <a:ext cx="31750" cy="31750"/>
              </a:xfrm>
              <a:custGeom>
                <a:avLst/>
                <a:gdLst>
                  <a:gd name="T0" fmla="*/ 17 w 20"/>
                  <a:gd name="T1" fmla="*/ 17 h 20"/>
                  <a:gd name="T2" fmla="*/ 19 w 20"/>
                  <a:gd name="T3" fmla="*/ 15 h 20"/>
                  <a:gd name="T4" fmla="*/ 20 w 20"/>
                  <a:gd name="T5" fmla="*/ 13 h 20"/>
                  <a:gd name="T6" fmla="*/ 20 w 20"/>
                  <a:gd name="T7" fmla="*/ 10 h 20"/>
                  <a:gd name="T8" fmla="*/ 20 w 20"/>
                  <a:gd name="T9" fmla="*/ 8 h 20"/>
                  <a:gd name="T10" fmla="*/ 19 w 20"/>
                  <a:gd name="T11" fmla="*/ 5 h 20"/>
                  <a:gd name="T12" fmla="*/ 17 w 20"/>
                  <a:gd name="T13" fmla="*/ 3 h 20"/>
                  <a:gd name="T14" fmla="*/ 15 w 20"/>
                  <a:gd name="T15" fmla="*/ 2 h 20"/>
                  <a:gd name="T16" fmla="*/ 13 w 20"/>
                  <a:gd name="T17" fmla="*/ 1 h 20"/>
                  <a:gd name="T18" fmla="*/ 10 w 20"/>
                  <a:gd name="T19" fmla="*/ 0 h 20"/>
                  <a:gd name="T20" fmla="*/ 8 w 20"/>
                  <a:gd name="T21" fmla="*/ 1 h 20"/>
                  <a:gd name="T22" fmla="*/ 5 w 20"/>
                  <a:gd name="T23" fmla="*/ 2 h 20"/>
                  <a:gd name="T24" fmla="*/ 3 w 20"/>
                  <a:gd name="T25" fmla="*/ 3 h 20"/>
                  <a:gd name="T26" fmla="*/ 2 w 20"/>
                  <a:gd name="T27" fmla="*/ 5 h 20"/>
                  <a:gd name="T28" fmla="*/ 1 w 20"/>
                  <a:gd name="T29" fmla="*/ 8 h 20"/>
                  <a:gd name="T30" fmla="*/ 0 w 20"/>
                  <a:gd name="T31" fmla="*/ 10 h 20"/>
                  <a:gd name="T32" fmla="*/ 1 w 20"/>
                  <a:gd name="T33" fmla="*/ 13 h 20"/>
                  <a:gd name="T34" fmla="*/ 2 w 20"/>
                  <a:gd name="T35" fmla="*/ 15 h 20"/>
                  <a:gd name="T36" fmla="*/ 3 w 20"/>
                  <a:gd name="T37" fmla="*/ 17 h 20"/>
                  <a:gd name="T38" fmla="*/ 5 w 20"/>
                  <a:gd name="T39" fmla="*/ 19 h 20"/>
                  <a:gd name="T40" fmla="*/ 8 w 20"/>
                  <a:gd name="T41" fmla="*/ 20 h 20"/>
                  <a:gd name="T42" fmla="*/ 10 w 20"/>
                  <a:gd name="T43" fmla="*/ 20 h 20"/>
                  <a:gd name="T44" fmla="*/ 13 w 20"/>
                  <a:gd name="T45" fmla="*/ 20 h 20"/>
                  <a:gd name="T46" fmla="*/ 15 w 20"/>
                  <a:gd name="T47" fmla="*/ 19 h 20"/>
                  <a:gd name="T48" fmla="*/ 17 w 20"/>
                  <a:gd name="T49" fmla="*/ 17 h 20"/>
                  <a:gd name="T50" fmla="*/ 17 w 20"/>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0">
                    <a:moveTo>
                      <a:pt x="17" y="17"/>
                    </a:moveTo>
                    <a:lnTo>
                      <a:pt x="19" y="15"/>
                    </a:lnTo>
                    <a:lnTo>
                      <a:pt x="20" y="13"/>
                    </a:lnTo>
                    <a:lnTo>
                      <a:pt x="20" y="10"/>
                    </a:lnTo>
                    <a:lnTo>
                      <a:pt x="20" y="8"/>
                    </a:lnTo>
                    <a:lnTo>
                      <a:pt x="19" y="5"/>
                    </a:lnTo>
                    <a:lnTo>
                      <a:pt x="17" y="3"/>
                    </a:lnTo>
                    <a:lnTo>
                      <a:pt x="15" y="2"/>
                    </a:lnTo>
                    <a:lnTo>
                      <a:pt x="13" y="1"/>
                    </a:lnTo>
                    <a:lnTo>
                      <a:pt x="10" y="0"/>
                    </a:lnTo>
                    <a:lnTo>
                      <a:pt x="8" y="1"/>
                    </a:lnTo>
                    <a:lnTo>
                      <a:pt x="5" y="2"/>
                    </a:lnTo>
                    <a:lnTo>
                      <a:pt x="3" y="3"/>
                    </a:lnTo>
                    <a:lnTo>
                      <a:pt x="2" y="5"/>
                    </a:lnTo>
                    <a:lnTo>
                      <a:pt x="1" y="8"/>
                    </a:lnTo>
                    <a:lnTo>
                      <a:pt x="0" y="10"/>
                    </a:lnTo>
                    <a:lnTo>
                      <a:pt x="1" y="13"/>
                    </a:lnTo>
                    <a:lnTo>
                      <a:pt x="2" y="15"/>
                    </a:lnTo>
                    <a:lnTo>
                      <a:pt x="3" y="17"/>
                    </a:lnTo>
                    <a:lnTo>
                      <a:pt x="5" y="19"/>
                    </a:lnTo>
                    <a:lnTo>
                      <a:pt x="8" y="20"/>
                    </a:lnTo>
                    <a:lnTo>
                      <a:pt x="10" y="20"/>
                    </a:lnTo>
                    <a:lnTo>
                      <a:pt x="13" y="20"/>
                    </a:lnTo>
                    <a:lnTo>
                      <a:pt x="15"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 name="Freeform 378"/>
              <p:cNvSpPr>
                <a:spLocks/>
              </p:cNvSpPr>
              <p:nvPr/>
            </p:nvSpPr>
            <p:spPr bwMode="auto">
              <a:xfrm>
                <a:off x="4422775" y="3067050"/>
                <a:ext cx="33338" cy="33338"/>
              </a:xfrm>
              <a:custGeom>
                <a:avLst/>
                <a:gdLst>
                  <a:gd name="T0" fmla="*/ 18 w 21"/>
                  <a:gd name="T1" fmla="*/ 18 h 21"/>
                  <a:gd name="T2" fmla="*/ 20 w 21"/>
                  <a:gd name="T3" fmla="*/ 15 h 21"/>
                  <a:gd name="T4" fmla="*/ 20 w 21"/>
                  <a:gd name="T5" fmla="*/ 12 h 21"/>
                  <a:gd name="T6" fmla="*/ 21 w 21"/>
                  <a:gd name="T7" fmla="*/ 10 h 21"/>
                  <a:gd name="T8" fmla="*/ 20 w 21"/>
                  <a:gd name="T9" fmla="*/ 7 h 21"/>
                  <a:gd name="T10" fmla="*/ 20 w 21"/>
                  <a:gd name="T11" fmla="*/ 5 h 21"/>
                  <a:gd name="T12" fmla="*/ 18 w 21"/>
                  <a:gd name="T13" fmla="*/ 3 h 21"/>
                  <a:gd name="T14" fmla="*/ 16 w 21"/>
                  <a:gd name="T15" fmla="*/ 1 h 21"/>
                  <a:gd name="T16" fmla="*/ 13 w 21"/>
                  <a:gd name="T17" fmla="*/ 0 h 21"/>
                  <a:gd name="T18" fmla="*/ 11 w 21"/>
                  <a:gd name="T19" fmla="*/ 0 h 21"/>
                  <a:gd name="T20" fmla="*/ 8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8 h 21"/>
                  <a:gd name="T38" fmla="*/ 5 w 21"/>
                  <a:gd name="T39" fmla="*/ 19 h 21"/>
                  <a:gd name="T40" fmla="*/ 8 w 21"/>
                  <a:gd name="T41" fmla="*/ 20 h 21"/>
                  <a:gd name="T42" fmla="*/ 11 w 21"/>
                  <a:gd name="T43" fmla="*/ 21 h 21"/>
                  <a:gd name="T44" fmla="*/ 13 w 21"/>
                  <a:gd name="T45" fmla="*/ 20 h 21"/>
                  <a:gd name="T46" fmla="*/ 16 w 21"/>
                  <a:gd name="T47" fmla="*/ 19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5"/>
                    </a:lnTo>
                    <a:lnTo>
                      <a:pt x="20" y="12"/>
                    </a:lnTo>
                    <a:lnTo>
                      <a:pt x="21" y="10"/>
                    </a:lnTo>
                    <a:lnTo>
                      <a:pt x="20" y="7"/>
                    </a:lnTo>
                    <a:lnTo>
                      <a:pt x="20" y="5"/>
                    </a:lnTo>
                    <a:lnTo>
                      <a:pt x="18" y="3"/>
                    </a:lnTo>
                    <a:lnTo>
                      <a:pt x="16" y="1"/>
                    </a:lnTo>
                    <a:lnTo>
                      <a:pt x="13" y="0"/>
                    </a:lnTo>
                    <a:lnTo>
                      <a:pt x="11" y="0"/>
                    </a:lnTo>
                    <a:lnTo>
                      <a:pt x="8" y="0"/>
                    </a:lnTo>
                    <a:lnTo>
                      <a:pt x="5" y="1"/>
                    </a:lnTo>
                    <a:lnTo>
                      <a:pt x="3" y="3"/>
                    </a:lnTo>
                    <a:lnTo>
                      <a:pt x="1" y="5"/>
                    </a:lnTo>
                    <a:lnTo>
                      <a:pt x="0" y="7"/>
                    </a:lnTo>
                    <a:lnTo>
                      <a:pt x="0" y="10"/>
                    </a:lnTo>
                    <a:lnTo>
                      <a:pt x="0" y="12"/>
                    </a:lnTo>
                    <a:lnTo>
                      <a:pt x="1" y="15"/>
                    </a:lnTo>
                    <a:lnTo>
                      <a:pt x="3" y="18"/>
                    </a:lnTo>
                    <a:lnTo>
                      <a:pt x="5" y="19"/>
                    </a:lnTo>
                    <a:lnTo>
                      <a:pt x="8" y="20"/>
                    </a:lnTo>
                    <a:lnTo>
                      <a:pt x="11" y="21"/>
                    </a:lnTo>
                    <a:lnTo>
                      <a:pt x="13" y="20"/>
                    </a:lnTo>
                    <a:lnTo>
                      <a:pt x="16" y="19"/>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 name="Freeform 379"/>
              <p:cNvSpPr>
                <a:spLocks/>
              </p:cNvSpPr>
              <p:nvPr/>
            </p:nvSpPr>
            <p:spPr bwMode="auto">
              <a:xfrm>
                <a:off x="4541838" y="3071813"/>
                <a:ext cx="33338" cy="31750"/>
              </a:xfrm>
              <a:custGeom>
                <a:avLst/>
                <a:gdLst>
                  <a:gd name="T0" fmla="*/ 18 w 21"/>
                  <a:gd name="T1" fmla="*/ 17 h 20"/>
                  <a:gd name="T2" fmla="*/ 20 w 21"/>
                  <a:gd name="T3" fmla="*/ 15 h 20"/>
                  <a:gd name="T4" fmla="*/ 21 w 21"/>
                  <a:gd name="T5" fmla="*/ 12 h 20"/>
                  <a:gd name="T6" fmla="*/ 21 w 21"/>
                  <a:gd name="T7" fmla="*/ 9 h 20"/>
                  <a:gd name="T8" fmla="*/ 21 w 21"/>
                  <a:gd name="T9" fmla="*/ 7 h 20"/>
                  <a:gd name="T10" fmla="*/ 20 w 21"/>
                  <a:gd name="T11" fmla="*/ 5 h 20"/>
                  <a:gd name="T12" fmla="*/ 18 w 21"/>
                  <a:gd name="T13" fmla="*/ 2 h 20"/>
                  <a:gd name="T14" fmla="*/ 16 w 21"/>
                  <a:gd name="T15" fmla="*/ 1 h 20"/>
                  <a:gd name="T16" fmla="*/ 14 w 21"/>
                  <a:gd name="T17" fmla="*/ 0 h 20"/>
                  <a:gd name="T18" fmla="*/ 10 w 21"/>
                  <a:gd name="T19" fmla="*/ 0 h 20"/>
                  <a:gd name="T20" fmla="*/ 7 w 21"/>
                  <a:gd name="T21" fmla="*/ 0 h 20"/>
                  <a:gd name="T22" fmla="*/ 5 w 21"/>
                  <a:gd name="T23" fmla="*/ 1 h 20"/>
                  <a:gd name="T24" fmla="*/ 3 w 21"/>
                  <a:gd name="T25" fmla="*/ 2 h 20"/>
                  <a:gd name="T26" fmla="*/ 1 w 21"/>
                  <a:gd name="T27" fmla="*/ 5 h 20"/>
                  <a:gd name="T28" fmla="*/ 0 w 21"/>
                  <a:gd name="T29" fmla="*/ 7 h 20"/>
                  <a:gd name="T30" fmla="*/ 0 w 21"/>
                  <a:gd name="T31" fmla="*/ 9 h 20"/>
                  <a:gd name="T32" fmla="*/ 0 w 21"/>
                  <a:gd name="T33" fmla="*/ 12 h 20"/>
                  <a:gd name="T34" fmla="*/ 1 w 21"/>
                  <a:gd name="T35" fmla="*/ 15 h 20"/>
                  <a:gd name="T36" fmla="*/ 3 w 21"/>
                  <a:gd name="T37" fmla="*/ 17 h 20"/>
                  <a:gd name="T38" fmla="*/ 5 w 21"/>
                  <a:gd name="T39" fmla="*/ 19 h 20"/>
                  <a:gd name="T40" fmla="*/ 7 w 21"/>
                  <a:gd name="T41" fmla="*/ 20 h 20"/>
                  <a:gd name="T42" fmla="*/ 10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2"/>
                    </a:lnTo>
                    <a:lnTo>
                      <a:pt x="21" y="9"/>
                    </a:lnTo>
                    <a:lnTo>
                      <a:pt x="21" y="7"/>
                    </a:lnTo>
                    <a:lnTo>
                      <a:pt x="20" y="5"/>
                    </a:lnTo>
                    <a:lnTo>
                      <a:pt x="18" y="2"/>
                    </a:lnTo>
                    <a:lnTo>
                      <a:pt x="16" y="1"/>
                    </a:lnTo>
                    <a:lnTo>
                      <a:pt x="14" y="0"/>
                    </a:lnTo>
                    <a:lnTo>
                      <a:pt x="10" y="0"/>
                    </a:lnTo>
                    <a:lnTo>
                      <a:pt x="7" y="0"/>
                    </a:lnTo>
                    <a:lnTo>
                      <a:pt x="5" y="1"/>
                    </a:lnTo>
                    <a:lnTo>
                      <a:pt x="3" y="2"/>
                    </a:lnTo>
                    <a:lnTo>
                      <a:pt x="1" y="5"/>
                    </a:lnTo>
                    <a:lnTo>
                      <a:pt x="0" y="7"/>
                    </a:lnTo>
                    <a:lnTo>
                      <a:pt x="0" y="9"/>
                    </a:lnTo>
                    <a:lnTo>
                      <a:pt x="0" y="12"/>
                    </a:lnTo>
                    <a:lnTo>
                      <a:pt x="1" y="15"/>
                    </a:lnTo>
                    <a:lnTo>
                      <a:pt x="3" y="17"/>
                    </a:lnTo>
                    <a:lnTo>
                      <a:pt x="5" y="19"/>
                    </a:lnTo>
                    <a:lnTo>
                      <a:pt x="7" y="20"/>
                    </a:lnTo>
                    <a:lnTo>
                      <a:pt x="10"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6" name="Freeform 380"/>
              <p:cNvSpPr>
                <a:spLocks/>
              </p:cNvSpPr>
              <p:nvPr/>
            </p:nvSpPr>
            <p:spPr bwMode="auto">
              <a:xfrm>
                <a:off x="4583113" y="3106738"/>
                <a:ext cx="31750" cy="33338"/>
              </a:xfrm>
              <a:custGeom>
                <a:avLst/>
                <a:gdLst>
                  <a:gd name="T0" fmla="*/ 17 w 20"/>
                  <a:gd name="T1" fmla="*/ 17 h 21"/>
                  <a:gd name="T2" fmla="*/ 19 w 20"/>
                  <a:gd name="T3" fmla="*/ 15 h 21"/>
                  <a:gd name="T4" fmla="*/ 20 w 20"/>
                  <a:gd name="T5" fmla="*/ 13 h 21"/>
                  <a:gd name="T6" fmla="*/ 20 w 20"/>
                  <a:gd name="T7" fmla="*/ 10 h 21"/>
                  <a:gd name="T8" fmla="*/ 20 w 20"/>
                  <a:gd name="T9" fmla="*/ 8 h 21"/>
                  <a:gd name="T10" fmla="*/ 19 w 20"/>
                  <a:gd name="T11" fmla="*/ 5 h 21"/>
                  <a:gd name="T12" fmla="*/ 17 w 20"/>
                  <a:gd name="T13" fmla="*/ 3 h 21"/>
                  <a:gd name="T14" fmla="*/ 14 w 20"/>
                  <a:gd name="T15" fmla="*/ 1 h 21"/>
                  <a:gd name="T16" fmla="*/ 12 w 20"/>
                  <a:gd name="T17" fmla="*/ 1 h 21"/>
                  <a:gd name="T18" fmla="*/ 9 w 20"/>
                  <a:gd name="T19" fmla="*/ 0 h 21"/>
                  <a:gd name="T20" fmla="*/ 7 w 20"/>
                  <a:gd name="T21" fmla="*/ 1 h 21"/>
                  <a:gd name="T22" fmla="*/ 5 w 20"/>
                  <a:gd name="T23" fmla="*/ 1 h 21"/>
                  <a:gd name="T24" fmla="*/ 2 w 20"/>
                  <a:gd name="T25" fmla="*/ 3 h 21"/>
                  <a:gd name="T26" fmla="*/ 1 w 20"/>
                  <a:gd name="T27" fmla="*/ 5 h 21"/>
                  <a:gd name="T28" fmla="*/ 0 w 20"/>
                  <a:gd name="T29" fmla="*/ 8 h 21"/>
                  <a:gd name="T30" fmla="*/ 0 w 20"/>
                  <a:gd name="T31" fmla="*/ 10 h 21"/>
                  <a:gd name="T32" fmla="*/ 0 w 20"/>
                  <a:gd name="T33" fmla="*/ 13 h 21"/>
                  <a:gd name="T34" fmla="*/ 1 w 20"/>
                  <a:gd name="T35" fmla="*/ 15 h 21"/>
                  <a:gd name="T36" fmla="*/ 2 w 20"/>
                  <a:gd name="T37" fmla="*/ 17 h 21"/>
                  <a:gd name="T38" fmla="*/ 5 w 20"/>
                  <a:gd name="T39" fmla="*/ 19 h 21"/>
                  <a:gd name="T40" fmla="*/ 7 w 20"/>
                  <a:gd name="T41" fmla="*/ 21 h 21"/>
                  <a:gd name="T42" fmla="*/ 9 w 20"/>
                  <a:gd name="T43" fmla="*/ 21 h 21"/>
                  <a:gd name="T44" fmla="*/ 12 w 20"/>
                  <a:gd name="T45" fmla="*/ 21 h 21"/>
                  <a:gd name="T46" fmla="*/ 14 w 20"/>
                  <a:gd name="T47" fmla="*/ 19 h 21"/>
                  <a:gd name="T48" fmla="*/ 17 w 20"/>
                  <a:gd name="T49" fmla="*/ 17 h 21"/>
                  <a:gd name="T50" fmla="*/ 17 w 20"/>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7"/>
                    </a:moveTo>
                    <a:lnTo>
                      <a:pt x="19" y="15"/>
                    </a:lnTo>
                    <a:lnTo>
                      <a:pt x="20" y="13"/>
                    </a:lnTo>
                    <a:lnTo>
                      <a:pt x="20" y="10"/>
                    </a:lnTo>
                    <a:lnTo>
                      <a:pt x="20" y="8"/>
                    </a:lnTo>
                    <a:lnTo>
                      <a:pt x="19" y="5"/>
                    </a:lnTo>
                    <a:lnTo>
                      <a:pt x="17" y="3"/>
                    </a:lnTo>
                    <a:lnTo>
                      <a:pt x="14" y="1"/>
                    </a:lnTo>
                    <a:lnTo>
                      <a:pt x="12" y="1"/>
                    </a:lnTo>
                    <a:lnTo>
                      <a:pt x="9" y="0"/>
                    </a:lnTo>
                    <a:lnTo>
                      <a:pt x="7" y="1"/>
                    </a:lnTo>
                    <a:lnTo>
                      <a:pt x="5" y="1"/>
                    </a:lnTo>
                    <a:lnTo>
                      <a:pt x="2" y="3"/>
                    </a:lnTo>
                    <a:lnTo>
                      <a:pt x="1" y="5"/>
                    </a:lnTo>
                    <a:lnTo>
                      <a:pt x="0" y="8"/>
                    </a:lnTo>
                    <a:lnTo>
                      <a:pt x="0" y="10"/>
                    </a:lnTo>
                    <a:lnTo>
                      <a:pt x="0" y="13"/>
                    </a:lnTo>
                    <a:lnTo>
                      <a:pt x="1" y="15"/>
                    </a:lnTo>
                    <a:lnTo>
                      <a:pt x="2" y="17"/>
                    </a:lnTo>
                    <a:lnTo>
                      <a:pt x="5" y="19"/>
                    </a:lnTo>
                    <a:lnTo>
                      <a:pt x="7" y="21"/>
                    </a:lnTo>
                    <a:lnTo>
                      <a:pt x="9" y="21"/>
                    </a:lnTo>
                    <a:lnTo>
                      <a:pt x="12" y="21"/>
                    </a:lnTo>
                    <a:lnTo>
                      <a:pt x="14" y="19"/>
                    </a:lnTo>
                    <a:lnTo>
                      <a:pt x="17" y="17"/>
                    </a:lnTo>
                    <a:lnTo>
                      <a:pt x="17"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7" name="Freeform 381"/>
              <p:cNvSpPr>
                <a:spLocks/>
              </p:cNvSpPr>
              <p:nvPr/>
            </p:nvSpPr>
            <p:spPr bwMode="auto">
              <a:xfrm>
                <a:off x="4594225" y="3043238"/>
                <a:ext cx="33338" cy="33338"/>
              </a:xfrm>
              <a:custGeom>
                <a:avLst/>
                <a:gdLst>
                  <a:gd name="T0" fmla="*/ 18 w 21"/>
                  <a:gd name="T1" fmla="*/ 18 h 21"/>
                  <a:gd name="T2" fmla="*/ 20 w 21"/>
                  <a:gd name="T3" fmla="*/ 16 h 21"/>
                  <a:gd name="T4" fmla="*/ 21 w 21"/>
                  <a:gd name="T5" fmla="*/ 14 h 21"/>
                  <a:gd name="T6" fmla="*/ 21 w 21"/>
                  <a:gd name="T7" fmla="*/ 11 h 21"/>
                  <a:gd name="T8" fmla="*/ 21 w 21"/>
                  <a:gd name="T9" fmla="*/ 9 h 21"/>
                  <a:gd name="T10" fmla="*/ 20 w 21"/>
                  <a:gd name="T11" fmla="*/ 6 h 21"/>
                  <a:gd name="T12" fmla="*/ 18 w 21"/>
                  <a:gd name="T13" fmla="*/ 3 h 21"/>
                  <a:gd name="T14" fmla="*/ 16 w 21"/>
                  <a:gd name="T15" fmla="*/ 2 h 21"/>
                  <a:gd name="T16" fmla="*/ 14 w 21"/>
                  <a:gd name="T17" fmla="*/ 1 h 21"/>
                  <a:gd name="T18" fmla="*/ 11 w 21"/>
                  <a:gd name="T19" fmla="*/ 0 h 21"/>
                  <a:gd name="T20" fmla="*/ 9 w 21"/>
                  <a:gd name="T21" fmla="*/ 1 h 21"/>
                  <a:gd name="T22" fmla="*/ 5 w 21"/>
                  <a:gd name="T23" fmla="*/ 2 h 21"/>
                  <a:gd name="T24" fmla="*/ 3 w 21"/>
                  <a:gd name="T25" fmla="*/ 3 h 21"/>
                  <a:gd name="T26" fmla="*/ 1 w 21"/>
                  <a:gd name="T27" fmla="*/ 6 h 21"/>
                  <a:gd name="T28" fmla="*/ 0 w 21"/>
                  <a:gd name="T29" fmla="*/ 9 h 21"/>
                  <a:gd name="T30" fmla="*/ 0 w 21"/>
                  <a:gd name="T31" fmla="*/ 11 h 21"/>
                  <a:gd name="T32" fmla="*/ 0 w 21"/>
                  <a:gd name="T33" fmla="*/ 14 h 21"/>
                  <a:gd name="T34" fmla="*/ 1 w 21"/>
                  <a:gd name="T35" fmla="*/ 16 h 21"/>
                  <a:gd name="T36" fmla="*/ 3 w 21"/>
                  <a:gd name="T37" fmla="*/ 18 h 21"/>
                  <a:gd name="T38" fmla="*/ 5 w 21"/>
                  <a:gd name="T39" fmla="*/ 20 h 21"/>
                  <a:gd name="T40" fmla="*/ 9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1"/>
                    </a:lnTo>
                    <a:lnTo>
                      <a:pt x="21" y="9"/>
                    </a:lnTo>
                    <a:lnTo>
                      <a:pt x="20" y="6"/>
                    </a:lnTo>
                    <a:lnTo>
                      <a:pt x="18" y="3"/>
                    </a:lnTo>
                    <a:lnTo>
                      <a:pt x="16" y="2"/>
                    </a:lnTo>
                    <a:lnTo>
                      <a:pt x="14" y="1"/>
                    </a:lnTo>
                    <a:lnTo>
                      <a:pt x="11" y="0"/>
                    </a:lnTo>
                    <a:lnTo>
                      <a:pt x="9" y="1"/>
                    </a:lnTo>
                    <a:lnTo>
                      <a:pt x="5" y="2"/>
                    </a:lnTo>
                    <a:lnTo>
                      <a:pt x="3" y="3"/>
                    </a:lnTo>
                    <a:lnTo>
                      <a:pt x="1" y="6"/>
                    </a:lnTo>
                    <a:lnTo>
                      <a:pt x="0" y="9"/>
                    </a:lnTo>
                    <a:lnTo>
                      <a:pt x="0" y="11"/>
                    </a:lnTo>
                    <a:lnTo>
                      <a:pt x="0" y="14"/>
                    </a:lnTo>
                    <a:lnTo>
                      <a:pt x="1" y="16"/>
                    </a:lnTo>
                    <a:lnTo>
                      <a:pt x="3" y="18"/>
                    </a:lnTo>
                    <a:lnTo>
                      <a:pt x="5" y="20"/>
                    </a:lnTo>
                    <a:lnTo>
                      <a:pt x="9"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8" name="Freeform 382"/>
              <p:cNvSpPr>
                <a:spLocks/>
              </p:cNvSpPr>
              <p:nvPr/>
            </p:nvSpPr>
            <p:spPr bwMode="auto">
              <a:xfrm>
                <a:off x="4667250" y="3106738"/>
                <a:ext cx="33338" cy="33338"/>
              </a:xfrm>
              <a:custGeom>
                <a:avLst/>
                <a:gdLst>
                  <a:gd name="T0" fmla="*/ 18 w 21"/>
                  <a:gd name="T1" fmla="*/ 17 h 21"/>
                  <a:gd name="T2" fmla="*/ 20 w 21"/>
                  <a:gd name="T3" fmla="*/ 15 h 21"/>
                  <a:gd name="T4" fmla="*/ 21 w 21"/>
                  <a:gd name="T5" fmla="*/ 12 h 21"/>
                  <a:gd name="T6" fmla="*/ 21 w 21"/>
                  <a:gd name="T7" fmla="*/ 10 h 21"/>
                  <a:gd name="T8" fmla="*/ 21 w 21"/>
                  <a:gd name="T9" fmla="*/ 7 h 21"/>
                  <a:gd name="T10" fmla="*/ 20 w 21"/>
                  <a:gd name="T11" fmla="*/ 5 h 21"/>
                  <a:gd name="T12" fmla="*/ 18 w 21"/>
                  <a:gd name="T13" fmla="*/ 3 h 21"/>
                  <a:gd name="T14" fmla="*/ 15 w 21"/>
                  <a:gd name="T15" fmla="*/ 1 h 21"/>
                  <a:gd name="T16" fmla="*/ 13 w 21"/>
                  <a:gd name="T17" fmla="*/ 0 h 21"/>
                  <a:gd name="T18" fmla="*/ 10 w 21"/>
                  <a:gd name="T19" fmla="*/ 0 h 21"/>
                  <a:gd name="T20" fmla="*/ 8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2 h 21"/>
                  <a:gd name="T34" fmla="*/ 1 w 21"/>
                  <a:gd name="T35" fmla="*/ 15 h 21"/>
                  <a:gd name="T36" fmla="*/ 3 w 21"/>
                  <a:gd name="T37" fmla="*/ 17 h 21"/>
                  <a:gd name="T38" fmla="*/ 5 w 21"/>
                  <a:gd name="T39" fmla="*/ 18 h 21"/>
                  <a:gd name="T40" fmla="*/ 8 w 21"/>
                  <a:gd name="T41" fmla="*/ 19 h 21"/>
                  <a:gd name="T42" fmla="*/ 10 w 21"/>
                  <a:gd name="T43" fmla="*/ 21 h 21"/>
                  <a:gd name="T44" fmla="*/ 13 w 21"/>
                  <a:gd name="T45" fmla="*/ 19 h 21"/>
                  <a:gd name="T46" fmla="*/ 15 w 21"/>
                  <a:gd name="T47" fmla="*/ 18 h 21"/>
                  <a:gd name="T48" fmla="*/ 18 w 21"/>
                  <a:gd name="T49" fmla="*/ 17 h 21"/>
                  <a:gd name="T50" fmla="*/ 18 w 21"/>
                  <a:gd name="T5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7"/>
                    </a:moveTo>
                    <a:lnTo>
                      <a:pt x="20" y="15"/>
                    </a:lnTo>
                    <a:lnTo>
                      <a:pt x="21" y="12"/>
                    </a:lnTo>
                    <a:lnTo>
                      <a:pt x="21" y="10"/>
                    </a:lnTo>
                    <a:lnTo>
                      <a:pt x="21" y="7"/>
                    </a:lnTo>
                    <a:lnTo>
                      <a:pt x="20" y="5"/>
                    </a:lnTo>
                    <a:lnTo>
                      <a:pt x="18" y="3"/>
                    </a:lnTo>
                    <a:lnTo>
                      <a:pt x="15" y="1"/>
                    </a:lnTo>
                    <a:lnTo>
                      <a:pt x="13" y="0"/>
                    </a:lnTo>
                    <a:lnTo>
                      <a:pt x="10" y="0"/>
                    </a:lnTo>
                    <a:lnTo>
                      <a:pt x="8" y="0"/>
                    </a:lnTo>
                    <a:lnTo>
                      <a:pt x="5" y="1"/>
                    </a:lnTo>
                    <a:lnTo>
                      <a:pt x="3" y="3"/>
                    </a:lnTo>
                    <a:lnTo>
                      <a:pt x="1" y="5"/>
                    </a:lnTo>
                    <a:lnTo>
                      <a:pt x="0" y="7"/>
                    </a:lnTo>
                    <a:lnTo>
                      <a:pt x="0" y="10"/>
                    </a:lnTo>
                    <a:lnTo>
                      <a:pt x="0" y="12"/>
                    </a:lnTo>
                    <a:lnTo>
                      <a:pt x="1" y="15"/>
                    </a:lnTo>
                    <a:lnTo>
                      <a:pt x="3" y="17"/>
                    </a:lnTo>
                    <a:lnTo>
                      <a:pt x="5" y="18"/>
                    </a:lnTo>
                    <a:lnTo>
                      <a:pt x="8" y="19"/>
                    </a:lnTo>
                    <a:lnTo>
                      <a:pt x="10" y="21"/>
                    </a:lnTo>
                    <a:lnTo>
                      <a:pt x="13" y="19"/>
                    </a:lnTo>
                    <a:lnTo>
                      <a:pt x="15" y="18"/>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9" name="Freeform 383"/>
              <p:cNvSpPr>
                <a:spLocks/>
              </p:cNvSpPr>
              <p:nvPr/>
            </p:nvSpPr>
            <p:spPr bwMode="auto">
              <a:xfrm>
                <a:off x="4638675" y="3006725"/>
                <a:ext cx="33338" cy="31750"/>
              </a:xfrm>
              <a:custGeom>
                <a:avLst/>
                <a:gdLst>
                  <a:gd name="T0" fmla="*/ 18 w 21"/>
                  <a:gd name="T1" fmla="*/ 17 h 20"/>
                  <a:gd name="T2" fmla="*/ 20 w 21"/>
                  <a:gd name="T3" fmla="*/ 15 h 20"/>
                  <a:gd name="T4" fmla="*/ 21 w 21"/>
                  <a:gd name="T5" fmla="*/ 13 h 20"/>
                  <a:gd name="T6" fmla="*/ 21 w 21"/>
                  <a:gd name="T7" fmla="*/ 10 h 20"/>
                  <a:gd name="T8" fmla="*/ 21 w 21"/>
                  <a:gd name="T9" fmla="*/ 8 h 20"/>
                  <a:gd name="T10" fmla="*/ 20 w 21"/>
                  <a:gd name="T11" fmla="*/ 6 h 20"/>
                  <a:gd name="T12" fmla="*/ 18 w 21"/>
                  <a:gd name="T13" fmla="*/ 3 h 20"/>
                  <a:gd name="T14" fmla="*/ 16 w 21"/>
                  <a:gd name="T15" fmla="*/ 2 h 20"/>
                  <a:gd name="T16" fmla="*/ 14 w 21"/>
                  <a:gd name="T17" fmla="*/ 0 h 20"/>
                  <a:gd name="T18" fmla="*/ 11 w 21"/>
                  <a:gd name="T19" fmla="*/ 0 h 20"/>
                  <a:gd name="T20" fmla="*/ 9 w 21"/>
                  <a:gd name="T21" fmla="*/ 0 h 20"/>
                  <a:gd name="T22" fmla="*/ 5 w 21"/>
                  <a:gd name="T23" fmla="*/ 2 h 20"/>
                  <a:gd name="T24" fmla="*/ 3 w 21"/>
                  <a:gd name="T25" fmla="*/ 3 h 20"/>
                  <a:gd name="T26" fmla="*/ 2 w 21"/>
                  <a:gd name="T27" fmla="*/ 6 h 20"/>
                  <a:gd name="T28" fmla="*/ 1 w 21"/>
                  <a:gd name="T29" fmla="*/ 8 h 20"/>
                  <a:gd name="T30" fmla="*/ 0 w 21"/>
                  <a:gd name="T31" fmla="*/ 10 h 20"/>
                  <a:gd name="T32" fmla="*/ 1 w 21"/>
                  <a:gd name="T33" fmla="*/ 13 h 20"/>
                  <a:gd name="T34" fmla="*/ 2 w 21"/>
                  <a:gd name="T35" fmla="*/ 15 h 20"/>
                  <a:gd name="T36" fmla="*/ 3 w 21"/>
                  <a:gd name="T37" fmla="*/ 17 h 20"/>
                  <a:gd name="T38" fmla="*/ 5 w 21"/>
                  <a:gd name="T39" fmla="*/ 19 h 20"/>
                  <a:gd name="T40" fmla="*/ 9 w 21"/>
                  <a:gd name="T41" fmla="*/ 20 h 20"/>
                  <a:gd name="T42" fmla="*/ 11 w 21"/>
                  <a:gd name="T43" fmla="*/ 20 h 20"/>
                  <a:gd name="T44" fmla="*/ 14 w 21"/>
                  <a:gd name="T45" fmla="*/ 20 h 20"/>
                  <a:gd name="T46" fmla="*/ 16 w 21"/>
                  <a:gd name="T47" fmla="*/ 19 h 20"/>
                  <a:gd name="T48" fmla="*/ 18 w 21"/>
                  <a:gd name="T49" fmla="*/ 17 h 20"/>
                  <a:gd name="T50" fmla="*/ 18 w 21"/>
                  <a:gd name="T5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18" y="17"/>
                    </a:moveTo>
                    <a:lnTo>
                      <a:pt x="20" y="15"/>
                    </a:lnTo>
                    <a:lnTo>
                      <a:pt x="21" y="13"/>
                    </a:lnTo>
                    <a:lnTo>
                      <a:pt x="21" y="10"/>
                    </a:lnTo>
                    <a:lnTo>
                      <a:pt x="21" y="8"/>
                    </a:lnTo>
                    <a:lnTo>
                      <a:pt x="20" y="6"/>
                    </a:lnTo>
                    <a:lnTo>
                      <a:pt x="18" y="3"/>
                    </a:lnTo>
                    <a:lnTo>
                      <a:pt x="16" y="2"/>
                    </a:lnTo>
                    <a:lnTo>
                      <a:pt x="14" y="0"/>
                    </a:lnTo>
                    <a:lnTo>
                      <a:pt x="11" y="0"/>
                    </a:lnTo>
                    <a:lnTo>
                      <a:pt x="9" y="0"/>
                    </a:lnTo>
                    <a:lnTo>
                      <a:pt x="5" y="2"/>
                    </a:lnTo>
                    <a:lnTo>
                      <a:pt x="3" y="3"/>
                    </a:lnTo>
                    <a:lnTo>
                      <a:pt x="2" y="6"/>
                    </a:lnTo>
                    <a:lnTo>
                      <a:pt x="1" y="8"/>
                    </a:lnTo>
                    <a:lnTo>
                      <a:pt x="0" y="10"/>
                    </a:lnTo>
                    <a:lnTo>
                      <a:pt x="1" y="13"/>
                    </a:lnTo>
                    <a:lnTo>
                      <a:pt x="2" y="15"/>
                    </a:lnTo>
                    <a:lnTo>
                      <a:pt x="3" y="17"/>
                    </a:lnTo>
                    <a:lnTo>
                      <a:pt x="5" y="19"/>
                    </a:lnTo>
                    <a:lnTo>
                      <a:pt x="9" y="20"/>
                    </a:lnTo>
                    <a:lnTo>
                      <a:pt x="11" y="20"/>
                    </a:lnTo>
                    <a:lnTo>
                      <a:pt x="14" y="20"/>
                    </a:lnTo>
                    <a:lnTo>
                      <a:pt x="16" y="19"/>
                    </a:lnTo>
                    <a:lnTo>
                      <a:pt x="18" y="17"/>
                    </a:lnTo>
                    <a:lnTo>
                      <a:pt x="18" y="1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0" name="Freeform 384"/>
              <p:cNvSpPr>
                <a:spLocks/>
              </p:cNvSpPr>
              <p:nvPr/>
            </p:nvSpPr>
            <p:spPr bwMode="auto">
              <a:xfrm>
                <a:off x="4308475" y="3511550"/>
                <a:ext cx="31750" cy="33338"/>
              </a:xfrm>
              <a:custGeom>
                <a:avLst/>
                <a:gdLst>
                  <a:gd name="T0" fmla="*/ 17 w 20"/>
                  <a:gd name="T1" fmla="*/ 18 h 21"/>
                  <a:gd name="T2" fmla="*/ 19 w 20"/>
                  <a:gd name="T3" fmla="*/ 16 h 21"/>
                  <a:gd name="T4" fmla="*/ 20 w 20"/>
                  <a:gd name="T5" fmla="*/ 14 h 21"/>
                  <a:gd name="T6" fmla="*/ 20 w 20"/>
                  <a:gd name="T7" fmla="*/ 10 h 21"/>
                  <a:gd name="T8" fmla="*/ 20 w 20"/>
                  <a:gd name="T9" fmla="*/ 8 h 21"/>
                  <a:gd name="T10" fmla="*/ 19 w 20"/>
                  <a:gd name="T11" fmla="*/ 5 h 21"/>
                  <a:gd name="T12" fmla="*/ 17 w 20"/>
                  <a:gd name="T13" fmla="*/ 3 h 21"/>
                  <a:gd name="T14" fmla="*/ 15 w 20"/>
                  <a:gd name="T15" fmla="*/ 2 h 21"/>
                  <a:gd name="T16" fmla="*/ 12 w 20"/>
                  <a:gd name="T17" fmla="*/ 1 h 21"/>
                  <a:gd name="T18" fmla="*/ 10 w 20"/>
                  <a:gd name="T19" fmla="*/ 0 h 21"/>
                  <a:gd name="T20" fmla="*/ 7 w 20"/>
                  <a:gd name="T21" fmla="*/ 1 h 21"/>
                  <a:gd name="T22" fmla="*/ 5 w 20"/>
                  <a:gd name="T23" fmla="*/ 2 h 21"/>
                  <a:gd name="T24" fmla="*/ 3 w 20"/>
                  <a:gd name="T25" fmla="*/ 3 h 21"/>
                  <a:gd name="T26" fmla="*/ 1 w 20"/>
                  <a:gd name="T27" fmla="*/ 5 h 21"/>
                  <a:gd name="T28" fmla="*/ 0 w 20"/>
                  <a:gd name="T29" fmla="*/ 8 h 21"/>
                  <a:gd name="T30" fmla="*/ 0 w 20"/>
                  <a:gd name="T31" fmla="*/ 10 h 21"/>
                  <a:gd name="T32" fmla="*/ 0 w 20"/>
                  <a:gd name="T33" fmla="*/ 14 h 21"/>
                  <a:gd name="T34" fmla="*/ 1 w 20"/>
                  <a:gd name="T35" fmla="*/ 16 h 21"/>
                  <a:gd name="T36" fmla="*/ 3 w 20"/>
                  <a:gd name="T37" fmla="*/ 18 h 21"/>
                  <a:gd name="T38" fmla="*/ 5 w 20"/>
                  <a:gd name="T39" fmla="*/ 20 h 21"/>
                  <a:gd name="T40" fmla="*/ 7 w 20"/>
                  <a:gd name="T41" fmla="*/ 21 h 21"/>
                  <a:gd name="T42" fmla="*/ 10 w 20"/>
                  <a:gd name="T43" fmla="*/ 21 h 21"/>
                  <a:gd name="T44" fmla="*/ 12 w 20"/>
                  <a:gd name="T45" fmla="*/ 21 h 21"/>
                  <a:gd name="T46" fmla="*/ 15 w 20"/>
                  <a:gd name="T47" fmla="*/ 20 h 21"/>
                  <a:gd name="T48" fmla="*/ 17 w 20"/>
                  <a:gd name="T49" fmla="*/ 18 h 21"/>
                  <a:gd name="T50" fmla="*/ 17 w 20"/>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21">
                    <a:moveTo>
                      <a:pt x="17" y="18"/>
                    </a:moveTo>
                    <a:lnTo>
                      <a:pt x="19" y="16"/>
                    </a:lnTo>
                    <a:lnTo>
                      <a:pt x="20" y="14"/>
                    </a:lnTo>
                    <a:lnTo>
                      <a:pt x="20" y="10"/>
                    </a:lnTo>
                    <a:lnTo>
                      <a:pt x="20" y="8"/>
                    </a:lnTo>
                    <a:lnTo>
                      <a:pt x="19" y="5"/>
                    </a:lnTo>
                    <a:lnTo>
                      <a:pt x="17" y="3"/>
                    </a:lnTo>
                    <a:lnTo>
                      <a:pt x="15" y="2"/>
                    </a:lnTo>
                    <a:lnTo>
                      <a:pt x="12" y="1"/>
                    </a:lnTo>
                    <a:lnTo>
                      <a:pt x="10" y="0"/>
                    </a:lnTo>
                    <a:lnTo>
                      <a:pt x="7" y="1"/>
                    </a:lnTo>
                    <a:lnTo>
                      <a:pt x="5" y="2"/>
                    </a:lnTo>
                    <a:lnTo>
                      <a:pt x="3" y="3"/>
                    </a:lnTo>
                    <a:lnTo>
                      <a:pt x="1" y="5"/>
                    </a:lnTo>
                    <a:lnTo>
                      <a:pt x="0" y="8"/>
                    </a:lnTo>
                    <a:lnTo>
                      <a:pt x="0" y="10"/>
                    </a:lnTo>
                    <a:lnTo>
                      <a:pt x="0" y="14"/>
                    </a:lnTo>
                    <a:lnTo>
                      <a:pt x="1" y="16"/>
                    </a:lnTo>
                    <a:lnTo>
                      <a:pt x="3" y="18"/>
                    </a:lnTo>
                    <a:lnTo>
                      <a:pt x="5" y="20"/>
                    </a:lnTo>
                    <a:lnTo>
                      <a:pt x="7" y="21"/>
                    </a:lnTo>
                    <a:lnTo>
                      <a:pt x="10" y="21"/>
                    </a:lnTo>
                    <a:lnTo>
                      <a:pt x="12" y="21"/>
                    </a:lnTo>
                    <a:lnTo>
                      <a:pt x="15" y="20"/>
                    </a:lnTo>
                    <a:lnTo>
                      <a:pt x="17" y="18"/>
                    </a:lnTo>
                    <a:lnTo>
                      <a:pt x="17"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1" name="Freeform 385"/>
              <p:cNvSpPr>
                <a:spLocks/>
              </p:cNvSpPr>
              <p:nvPr/>
            </p:nvSpPr>
            <p:spPr bwMode="auto">
              <a:xfrm>
                <a:off x="5210175" y="3509963"/>
                <a:ext cx="33338" cy="33338"/>
              </a:xfrm>
              <a:custGeom>
                <a:avLst/>
                <a:gdLst>
                  <a:gd name="T0" fmla="*/ 18 w 21"/>
                  <a:gd name="T1" fmla="*/ 18 h 21"/>
                  <a:gd name="T2" fmla="*/ 20 w 21"/>
                  <a:gd name="T3" fmla="*/ 16 h 21"/>
                  <a:gd name="T4" fmla="*/ 21 w 21"/>
                  <a:gd name="T5" fmla="*/ 14 h 21"/>
                  <a:gd name="T6" fmla="*/ 21 w 21"/>
                  <a:gd name="T7" fmla="*/ 10 h 21"/>
                  <a:gd name="T8" fmla="*/ 21 w 21"/>
                  <a:gd name="T9" fmla="*/ 7 h 21"/>
                  <a:gd name="T10" fmla="*/ 20 w 21"/>
                  <a:gd name="T11" fmla="*/ 5 h 21"/>
                  <a:gd name="T12" fmla="*/ 18 w 21"/>
                  <a:gd name="T13" fmla="*/ 3 h 21"/>
                  <a:gd name="T14" fmla="*/ 16 w 21"/>
                  <a:gd name="T15" fmla="*/ 1 h 21"/>
                  <a:gd name="T16" fmla="*/ 14 w 21"/>
                  <a:gd name="T17" fmla="*/ 0 h 21"/>
                  <a:gd name="T18" fmla="*/ 11 w 21"/>
                  <a:gd name="T19" fmla="*/ 0 h 21"/>
                  <a:gd name="T20" fmla="*/ 8 w 21"/>
                  <a:gd name="T21" fmla="*/ 0 h 21"/>
                  <a:gd name="T22" fmla="*/ 5 w 21"/>
                  <a:gd name="T23" fmla="*/ 1 h 21"/>
                  <a:gd name="T24" fmla="*/ 3 w 21"/>
                  <a:gd name="T25" fmla="*/ 3 h 21"/>
                  <a:gd name="T26" fmla="*/ 1 w 21"/>
                  <a:gd name="T27" fmla="*/ 5 h 21"/>
                  <a:gd name="T28" fmla="*/ 0 w 21"/>
                  <a:gd name="T29" fmla="*/ 7 h 21"/>
                  <a:gd name="T30" fmla="*/ 0 w 21"/>
                  <a:gd name="T31" fmla="*/ 10 h 21"/>
                  <a:gd name="T32" fmla="*/ 0 w 21"/>
                  <a:gd name="T33" fmla="*/ 14 h 21"/>
                  <a:gd name="T34" fmla="*/ 1 w 21"/>
                  <a:gd name="T35" fmla="*/ 16 h 21"/>
                  <a:gd name="T36" fmla="*/ 3 w 21"/>
                  <a:gd name="T37" fmla="*/ 18 h 21"/>
                  <a:gd name="T38" fmla="*/ 5 w 21"/>
                  <a:gd name="T39" fmla="*/ 20 h 21"/>
                  <a:gd name="T40" fmla="*/ 8 w 21"/>
                  <a:gd name="T41" fmla="*/ 21 h 21"/>
                  <a:gd name="T42" fmla="*/ 11 w 21"/>
                  <a:gd name="T43" fmla="*/ 21 h 21"/>
                  <a:gd name="T44" fmla="*/ 14 w 21"/>
                  <a:gd name="T45" fmla="*/ 21 h 21"/>
                  <a:gd name="T46" fmla="*/ 16 w 21"/>
                  <a:gd name="T47" fmla="*/ 20 h 21"/>
                  <a:gd name="T48" fmla="*/ 18 w 21"/>
                  <a:gd name="T49" fmla="*/ 18 h 21"/>
                  <a:gd name="T50" fmla="*/ 18 w 21"/>
                  <a:gd name="T5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1">
                    <a:moveTo>
                      <a:pt x="18" y="18"/>
                    </a:moveTo>
                    <a:lnTo>
                      <a:pt x="20" y="16"/>
                    </a:lnTo>
                    <a:lnTo>
                      <a:pt x="21" y="14"/>
                    </a:lnTo>
                    <a:lnTo>
                      <a:pt x="21" y="10"/>
                    </a:lnTo>
                    <a:lnTo>
                      <a:pt x="21" y="7"/>
                    </a:lnTo>
                    <a:lnTo>
                      <a:pt x="20" y="5"/>
                    </a:lnTo>
                    <a:lnTo>
                      <a:pt x="18" y="3"/>
                    </a:lnTo>
                    <a:lnTo>
                      <a:pt x="16" y="1"/>
                    </a:lnTo>
                    <a:lnTo>
                      <a:pt x="14" y="0"/>
                    </a:lnTo>
                    <a:lnTo>
                      <a:pt x="11" y="0"/>
                    </a:lnTo>
                    <a:lnTo>
                      <a:pt x="8" y="0"/>
                    </a:lnTo>
                    <a:lnTo>
                      <a:pt x="5" y="1"/>
                    </a:lnTo>
                    <a:lnTo>
                      <a:pt x="3" y="3"/>
                    </a:lnTo>
                    <a:lnTo>
                      <a:pt x="1" y="5"/>
                    </a:lnTo>
                    <a:lnTo>
                      <a:pt x="0" y="7"/>
                    </a:lnTo>
                    <a:lnTo>
                      <a:pt x="0" y="10"/>
                    </a:lnTo>
                    <a:lnTo>
                      <a:pt x="0" y="14"/>
                    </a:lnTo>
                    <a:lnTo>
                      <a:pt x="1" y="16"/>
                    </a:lnTo>
                    <a:lnTo>
                      <a:pt x="3" y="18"/>
                    </a:lnTo>
                    <a:lnTo>
                      <a:pt x="5" y="20"/>
                    </a:lnTo>
                    <a:lnTo>
                      <a:pt x="8" y="21"/>
                    </a:lnTo>
                    <a:lnTo>
                      <a:pt x="11" y="21"/>
                    </a:lnTo>
                    <a:lnTo>
                      <a:pt x="14" y="21"/>
                    </a:lnTo>
                    <a:lnTo>
                      <a:pt x="16" y="20"/>
                    </a:lnTo>
                    <a:lnTo>
                      <a:pt x="18" y="18"/>
                    </a:lnTo>
                    <a:lnTo>
                      <a:pt x="18" y="18"/>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2" name="Line 447"/>
              <p:cNvSpPr>
                <a:spLocks noChangeShapeType="1"/>
              </p:cNvSpPr>
              <p:nvPr/>
            </p:nvSpPr>
            <p:spPr bwMode="auto">
              <a:xfrm flipV="1">
                <a:off x="4976813"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3" name="Line 448"/>
              <p:cNvSpPr>
                <a:spLocks noChangeShapeType="1"/>
              </p:cNvSpPr>
              <p:nvPr/>
            </p:nvSpPr>
            <p:spPr bwMode="auto">
              <a:xfrm flipV="1">
                <a:off x="4683125"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4" name="Line 449"/>
              <p:cNvSpPr>
                <a:spLocks noChangeShapeType="1"/>
              </p:cNvSpPr>
              <p:nvPr/>
            </p:nvSpPr>
            <p:spPr bwMode="auto">
              <a:xfrm flipV="1">
                <a:off x="4391025"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5" name="Line 450"/>
              <p:cNvSpPr>
                <a:spLocks noChangeShapeType="1"/>
              </p:cNvSpPr>
              <p:nvPr/>
            </p:nvSpPr>
            <p:spPr bwMode="auto">
              <a:xfrm flipV="1">
                <a:off x="4097338"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6" name="Line 451"/>
              <p:cNvSpPr>
                <a:spLocks noChangeShapeType="1"/>
              </p:cNvSpPr>
              <p:nvPr/>
            </p:nvSpPr>
            <p:spPr bwMode="auto">
              <a:xfrm flipV="1">
                <a:off x="5856288"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7" name="Line 452"/>
              <p:cNvSpPr>
                <a:spLocks noChangeShapeType="1"/>
              </p:cNvSpPr>
              <p:nvPr/>
            </p:nvSpPr>
            <p:spPr bwMode="auto">
              <a:xfrm flipV="1">
                <a:off x="5562600"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8" name="Line 453"/>
              <p:cNvSpPr>
                <a:spLocks noChangeShapeType="1"/>
              </p:cNvSpPr>
              <p:nvPr/>
            </p:nvSpPr>
            <p:spPr bwMode="auto">
              <a:xfrm flipV="1">
                <a:off x="5270500" y="3605213"/>
                <a:ext cx="0" cy="4603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236" name="ZoneTexte 235"/>
            <p:cNvSpPr txBox="1"/>
            <p:nvPr/>
          </p:nvSpPr>
          <p:spPr>
            <a:xfrm>
              <a:off x="4210246" y="3258264"/>
              <a:ext cx="255198" cy="246221"/>
            </a:xfrm>
            <a:prstGeom prst="rect">
              <a:avLst/>
            </a:prstGeom>
            <a:noFill/>
          </p:spPr>
          <p:txBody>
            <a:bodyPr wrap="none" rtlCol="0">
              <a:spAutoFit/>
            </a:bodyPr>
            <a:lstStyle/>
            <a:p>
              <a:pPr algn="r"/>
              <a:r>
                <a:rPr lang="fr-FR" sz="1000" dirty="0"/>
                <a:t>0</a:t>
              </a:r>
            </a:p>
          </p:txBody>
        </p:sp>
        <p:sp>
          <p:nvSpPr>
            <p:cNvPr id="237" name="ZoneTexte 236"/>
            <p:cNvSpPr txBox="1"/>
            <p:nvPr/>
          </p:nvSpPr>
          <p:spPr>
            <a:xfrm>
              <a:off x="4419393" y="3467100"/>
              <a:ext cx="255198" cy="246221"/>
            </a:xfrm>
            <a:prstGeom prst="rect">
              <a:avLst/>
            </a:prstGeom>
            <a:noFill/>
          </p:spPr>
          <p:txBody>
            <a:bodyPr wrap="none" rtlCol="0">
              <a:spAutoFit/>
            </a:bodyPr>
            <a:lstStyle/>
            <a:p>
              <a:pPr algn="r"/>
              <a:r>
                <a:rPr lang="fr-FR" sz="1000" dirty="0"/>
                <a:t>2</a:t>
              </a:r>
            </a:p>
          </p:txBody>
        </p:sp>
        <p:sp>
          <p:nvSpPr>
            <p:cNvPr id="238" name="ZoneTexte 237"/>
            <p:cNvSpPr txBox="1"/>
            <p:nvPr/>
          </p:nvSpPr>
          <p:spPr>
            <a:xfrm>
              <a:off x="4715132" y="3467100"/>
              <a:ext cx="255198" cy="246221"/>
            </a:xfrm>
            <a:prstGeom prst="rect">
              <a:avLst/>
            </a:prstGeom>
            <a:noFill/>
          </p:spPr>
          <p:txBody>
            <a:bodyPr wrap="none" rtlCol="0">
              <a:spAutoFit/>
            </a:bodyPr>
            <a:lstStyle/>
            <a:p>
              <a:pPr algn="r"/>
              <a:r>
                <a:rPr lang="fr-FR" sz="1000" dirty="0"/>
                <a:t>3</a:t>
              </a:r>
            </a:p>
          </p:txBody>
        </p:sp>
        <p:sp>
          <p:nvSpPr>
            <p:cNvPr id="239" name="ZoneTexte 238"/>
            <p:cNvSpPr txBox="1"/>
            <p:nvPr/>
          </p:nvSpPr>
          <p:spPr>
            <a:xfrm>
              <a:off x="5010871" y="3467100"/>
              <a:ext cx="255198" cy="246221"/>
            </a:xfrm>
            <a:prstGeom prst="rect">
              <a:avLst/>
            </a:prstGeom>
            <a:noFill/>
          </p:spPr>
          <p:txBody>
            <a:bodyPr wrap="none" rtlCol="0">
              <a:spAutoFit/>
            </a:bodyPr>
            <a:lstStyle/>
            <a:p>
              <a:pPr algn="r"/>
              <a:r>
                <a:rPr lang="fr-FR" sz="1000" dirty="0"/>
                <a:t>4</a:t>
              </a:r>
            </a:p>
          </p:txBody>
        </p:sp>
        <p:sp>
          <p:nvSpPr>
            <p:cNvPr id="240" name="ZoneTexte 239"/>
            <p:cNvSpPr txBox="1"/>
            <p:nvPr/>
          </p:nvSpPr>
          <p:spPr>
            <a:xfrm>
              <a:off x="5306610" y="3467100"/>
              <a:ext cx="255198" cy="246221"/>
            </a:xfrm>
            <a:prstGeom prst="rect">
              <a:avLst/>
            </a:prstGeom>
            <a:noFill/>
          </p:spPr>
          <p:txBody>
            <a:bodyPr wrap="none" rtlCol="0">
              <a:spAutoFit/>
            </a:bodyPr>
            <a:lstStyle/>
            <a:p>
              <a:pPr algn="r"/>
              <a:r>
                <a:rPr lang="fr-FR" sz="1000" dirty="0"/>
                <a:t>5</a:t>
              </a:r>
            </a:p>
          </p:txBody>
        </p:sp>
        <p:sp>
          <p:nvSpPr>
            <p:cNvPr id="241" name="ZoneTexte 240"/>
            <p:cNvSpPr txBox="1"/>
            <p:nvPr/>
          </p:nvSpPr>
          <p:spPr>
            <a:xfrm>
              <a:off x="5602349" y="3467100"/>
              <a:ext cx="255198" cy="246221"/>
            </a:xfrm>
            <a:prstGeom prst="rect">
              <a:avLst/>
            </a:prstGeom>
            <a:noFill/>
          </p:spPr>
          <p:txBody>
            <a:bodyPr wrap="none" rtlCol="0">
              <a:spAutoFit/>
            </a:bodyPr>
            <a:lstStyle/>
            <a:p>
              <a:pPr algn="r"/>
              <a:r>
                <a:rPr lang="fr-FR" sz="1000" dirty="0"/>
                <a:t>6</a:t>
              </a:r>
            </a:p>
          </p:txBody>
        </p:sp>
        <p:sp>
          <p:nvSpPr>
            <p:cNvPr id="242" name="ZoneTexte 241"/>
            <p:cNvSpPr txBox="1"/>
            <p:nvPr/>
          </p:nvSpPr>
          <p:spPr>
            <a:xfrm>
              <a:off x="5898088" y="3467100"/>
              <a:ext cx="255198" cy="246221"/>
            </a:xfrm>
            <a:prstGeom prst="rect">
              <a:avLst/>
            </a:prstGeom>
            <a:noFill/>
          </p:spPr>
          <p:txBody>
            <a:bodyPr wrap="none" rtlCol="0">
              <a:spAutoFit/>
            </a:bodyPr>
            <a:lstStyle/>
            <a:p>
              <a:pPr algn="r"/>
              <a:r>
                <a:rPr lang="fr-FR" sz="1000" dirty="0"/>
                <a:t>7</a:t>
              </a:r>
            </a:p>
          </p:txBody>
        </p:sp>
        <p:sp>
          <p:nvSpPr>
            <p:cNvPr id="243" name="ZoneTexte 242"/>
            <p:cNvSpPr txBox="1"/>
            <p:nvPr/>
          </p:nvSpPr>
          <p:spPr>
            <a:xfrm>
              <a:off x="6193826" y="3467100"/>
              <a:ext cx="255198" cy="246221"/>
            </a:xfrm>
            <a:prstGeom prst="rect">
              <a:avLst/>
            </a:prstGeom>
            <a:noFill/>
          </p:spPr>
          <p:txBody>
            <a:bodyPr wrap="none" rtlCol="0">
              <a:spAutoFit/>
            </a:bodyPr>
            <a:lstStyle/>
            <a:p>
              <a:pPr algn="r"/>
              <a:r>
                <a:rPr lang="fr-FR" sz="1000" dirty="0"/>
                <a:t>8</a:t>
              </a:r>
            </a:p>
          </p:txBody>
        </p:sp>
        <p:sp>
          <p:nvSpPr>
            <p:cNvPr id="250" name="ZoneTexte 249"/>
            <p:cNvSpPr txBox="1"/>
            <p:nvPr/>
          </p:nvSpPr>
          <p:spPr>
            <a:xfrm>
              <a:off x="4210246" y="3004040"/>
              <a:ext cx="255198" cy="246221"/>
            </a:xfrm>
            <a:prstGeom prst="rect">
              <a:avLst/>
            </a:prstGeom>
            <a:noFill/>
          </p:spPr>
          <p:txBody>
            <a:bodyPr wrap="none" rtlCol="0">
              <a:spAutoFit/>
            </a:bodyPr>
            <a:lstStyle/>
            <a:p>
              <a:pPr algn="r"/>
              <a:r>
                <a:rPr lang="fr-FR" sz="1000" dirty="0"/>
                <a:t>1</a:t>
              </a:r>
            </a:p>
          </p:txBody>
        </p:sp>
        <p:sp>
          <p:nvSpPr>
            <p:cNvPr id="251" name="ZoneTexte 250"/>
            <p:cNvSpPr txBox="1"/>
            <p:nvPr/>
          </p:nvSpPr>
          <p:spPr>
            <a:xfrm>
              <a:off x="4210246" y="2749815"/>
              <a:ext cx="255198" cy="246221"/>
            </a:xfrm>
            <a:prstGeom prst="rect">
              <a:avLst/>
            </a:prstGeom>
            <a:noFill/>
          </p:spPr>
          <p:txBody>
            <a:bodyPr wrap="none" rtlCol="0">
              <a:spAutoFit/>
            </a:bodyPr>
            <a:lstStyle/>
            <a:p>
              <a:pPr algn="r"/>
              <a:r>
                <a:rPr lang="fr-FR" sz="1000" dirty="0"/>
                <a:t>2</a:t>
              </a:r>
            </a:p>
          </p:txBody>
        </p:sp>
        <p:sp>
          <p:nvSpPr>
            <p:cNvPr id="252" name="ZoneTexte 251"/>
            <p:cNvSpPr txBox="1"/>
            <p:nvPr/>
          </p:nvSpPr>
          <p:spPr>
            <a:xfrm>
              <a:off x="4210246" y="2495590"/>
              <a:ext cx="255198" cy="246221"/>
            </a:xfrm>
            <a:prstGeom prst="rect">
              <a:avLst/>
            </a:prstGeom>
            <a:noFill/>
          </p:spPr>
          <p:txBody>
            <a:bodyPr wrap="none" rtlCol="0">
              <a:spAutoFit/>
            </a:bodyPr>
            <a:lstStyle/>
            <a:p>
              <a:pPr algn="r"/>
              <a:r>
                <a:rPr lang="fr-FR" sz="1000" dirty="0"/>
                <a:t>3</a:t>
              </a:r>
            </a:p>
          </p:txBody>
        </p:sp>
        <p:sp>
          <p:nvSpPr>
            <p:cNvPr id="253" name="ZoneTexte 252"/>
            <p:cNvSpPr txBox="1"/>
            <p:nvPr/>
          </p:nvSpPr>
          <p:spPr>
            <a:xfrm>
              <a:off x="4210246" y="2241365"/>
              <a:ext cx="255198" cy="246221"/>
            </a:xfrm>
            <a:prstGeom prst="rect">
              <a:avLst/>
            </a:prstGeom>
            <a:noFill/>
          </p:spPr>
          <p:txBody>
            <a:bodyPr wrap="none" rtlCol="0">
              <a:spAutoFit/>
            </a:bodyPr>
            <a:lstStyle/>
            <a:p>
              <a:pPr algn="r"/>
              <a:r>
                <a:rPr lang="fr-FR" sz="1000" dirty="0"/>
                <a:t>4</a:t>
              </a:r>
            </a:p>
          </p:txBody>
        </p:sp>
        <p:sp>
          <p:nvSpPr>
            <p:cNvPr id="254" name="ZoneTexte 253"/>
            <p:cNvSpPr txBox="1"/>
            <p:nvPr/>
          </p:nvSpPr>
          <p:spPr>
            <a:xfrm>
              <a:off x="4210246" y="1987140"/>
              <a:ext cx="255198" cy="246221"/>
            </a:xfrm>
            <a:prstGeom prst="rect">
              <a:avLst/>
            </a:prstGeom>
            <a:noFill/>
          </p:spPr>
          <p:txBody>
            <a:bodyPr wrap="none" rtlCol="0">
              <a:spAutoFit/>
            </a:bodyPr>
            <a:lstStyle/>
            <a:p>
              <a:pPr algn="r"/>
              <a:r>
                <a:rPr lang="fr-FR" sz="1000" dirty="0"/>
                <a:t>5</a:t>
              </a:r>
            </a:p>
          </p:txBody>
        </p:sp>
        <p:sp>
          <p:nvSpPr>
            <p:cNvPr id="255" name="ZoneTexte 254"/>
            <p:cNvSpPr txBox="1"/>
            <p:nvPr/>
          </p:nvSpPr>
          <p:spPr>
            <a:xfrm>
              <a:off x="4210246" y="1732915"/>
              <a:ext cx="255198" cy="246221"/>
            </a:xfrm>
            <a:prstGeom prst="rect">
              <a:avLst/>
            </a:prstGeom>
            <a:noFill/>
          </p:spPr>
          <p:txBody>
            <a:bodyPr wrap="none" rtlCol="0">
              <a:spAutoFit/>
            </a:bodyPr>
            <a:lstStyle/>
            <a:p>
              <a:pPr algn="r"/>
              <a:r>
                <a:rPr lang="fr-FR" sz="1000" dirty="0"/>
                <a:t>6</a:t>
              </a:r>
            </a:p>
          </p:txBody>
        </p:sp>
        <p:sp>
          <p:nvSpPr>
            <p:cNvPr id="283" name="ZoneTexte 282"/>
            <p:cNvSpPr txBox="1"/>
            <p:nvPr/>
          </p:nvSpPr>
          <p:spPr>
            <a:xfrm>
              <a:off x="4503932" y="1634967"/>
              <a:ext cx="1401346" cy="246221"/>
            </a:xfrm>
            <a:prstGeom prst="rect">
              <a:avLst/>
            </a:prstGeom>
            <a:noFill/>
          </p:spPr>
          <p:txBody>
            <a:bodyPr wrap="none" rtlCol="0">
              <a:spAutoFit/>
            </a:bodyPr>
            <a:lstStyle/>
            <a:p>
              <a:r>
                <a:rPr lang="fr-FR" sz="1000" dirty="0"/>
                <a:t>r = 0,427 ; p = 0,0001</a:t>
              </a:r>
            </a:p>
          </p:txBody>
        </p:sp>
        <p:sp>
          <p:nvSpPr>
            <p:cNvPr id="290" name="ZoneTexte 289"/>
            <p:cNvSpPr txBox="1"/>
            <p:nvPr/>
          </p:nvSpPr>
          <p:spPr>
            <a:xfrm rot="16200000">
              <a:off x="3429426" y="2499683"/>
              <a:ext cx="1390124" cy="261610"/>
            </a:xfrm>
            <a:prstGeom prst="rect">
              <a:avLst/>
            </a:prstGeom>
            <a:noFill/>
          </p:spPr>
          <p:txBody>
            <a:bodyPr wrap="none" rtlCol="0">
              <a:spAutoFit/>
            </a:bodyPr>
            <a:lstStyle/>
            <a:p>
              <a:pPr algn="ctr"/>
              <a:r>
                <a:rPr lang="fr-FR" sz="1100" b="1" dirty="0"/>
                <a:t>CV LCS log</a:t>
              </a:r>
              <a:r>
                <a:rPr lang="fr-FR" sz="1100" b="1" baseline="-25000" dirty="0"/>
                <a:t>10</a:t>
              </a:r>
              <a:r>
                <a:rPr lang="fr-FR" sz="1100" b="1" dirty="0"/>
                <a:t> c/ml</a:t>
              </a:r>
            </a:p>
          </p:txBody>
        </p:sp>
        <p:sp>
          <p:nvSpPr>
            <p:cNvPr id="296" name="ZoneTexte 295"/>
            <p:cNvSpPr txBox="1"/>
            <p:nvPr/>
          </p:nvSpPr>
          <p:spPr>
            <a:xfrm>
              <a:off x="4602349" y="3671014"/>
              <a:ext cx="1712328" cy="276999"/>
            </a:xfrm>
            <a:prstGeom prst="rect">
              <a:avLst/>
            </a:prstGeom>
            <a:noFill/>
          </p:spPr>
          <p:txBody>
            <a:bodyPr wrap="none" rtlCol="0">
              <a:spAutoFit/>
            </a:bodyPr>
            <a:lstStyle/>
            <a:p>
              <a:pPr algn="ctr"/>
              <a:r>
                <a:rPr lang="fr-FR" sz="1200" b="1" dirty="0"/>
                <a:t>CV plasma log</a:t>
              </a:r>
              <a:r>
                <a:rPr lang="fr-FR" sz="1200" b="1" baseline="-25000" dirty="0"/>
                <a:t>10</a:t>
              </a:r>
              <a:r>
                <a:rPr lang="fr-FR" sz="1200" b="1" dirty="0"/>
                <a:t> c/ml</a:t>
              </a:r>
            </a:p>
          </p:txBody>
        </p:sp>
      </p:grpSp>
      <p:sp>
        <p:nvSpPr>
          <p:cNvPr id="29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Bai F, CROI 2017, Abs. 357</a:t>
            </a:r>
          </a:p>
        </p:txBody>
      </p:sp>
      <p:sp>
        <p:nvSpPr>
          <p:cNvPr id="263" name="ZoneTexte 26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182</a:t>
            </a:r>
          </a:p>
        </p:txBody>
      </p:sp>
    </p:spTree>
    <p:extLst>
      <p:ext uri="{BB962C8B-B14F-4D97-AF65-F5344CB8AC3E}">
        <p14:creationId xmlns:p14="http://schemas.microsoft.com/office/powerpoint/2010/main" val="4275208094"/>
      </p:ext>
    </p:extLst>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Longueur des télomères des leucocytes sanguins au cours des troubles neurocognitifs</a:t>
            </a:r>
          </a:p>
        </p:txBody>
      </p:sp>
      <p:sp>
        <p:nvSpPr>
          <p:cNvPr id="4" name="Espace réservé du contenu 3"/>
          <p:cNvSpPr>
            <a:spLocks noGrp="1"/>
          </p:cNvSpPr>
          <p:nvPr>
            <p:ph sz="half" idx="1"/>
          </p:nvPr>
        </p:nvSpPr>
        <p:spPr>
          <a:xfrm>
            <a:off x="339071" y="1239838"/>
            <a:ext cx="5441771" cy="4263702"/>
          </a:xfrm>
        </p:spPr>
        <p:txBody>
          <a:bodyPr/>
          <a:lstStyle/>
          <a:p>
            <a:pPr>
              <a:lnSpc>
                <a:spcPts val="1800"/>
              </a:lnSpc>
            </a:pPr>
            <a:r>
              <a:rPr lang="fr-FR" sz="1800" b="1" dirty="0">
                <a:solidFill>
                  <a:srgbClr val="0070C0"/>
                </a:solidFill>
              </a:rPr>
              <a:t>Objectif : </a:t>
            </a:r>
            <a:r>
              <a:rPr lang="fr-FR" sz="1800" dirty="0"/>
              <a:t>évaluer la longueur des télomères des leucocytes chez les patients VIH+ avec troubles neurocognitifs</a:t>
            </a:r>
            <a:br>
              <a:rPr lang="fr-FR" sz="1800" dirty="0"/>
            </a:br>
            <a:endParaRPr lang="fr-FR" sz="1800" dirty="0"/>
          </a:p>
          <a:p>
            <a:pPr>
              <a:lnSpc>
                <a:spcPts val="1800"/>
              </a:lnSpc>
            </a:pPr>
            <a:r>
              <a:rPr lang="fr-FR" sz="1800" dirty="0"/>
              <a:t>73 patients VIH+, entre 20 et 60 ans </a:t>
            </a:r>
            <a:br>
              <a:rPr lang="fr-FR" sz="1800" dirty="0"/>
            </a:br>
            <a:r>
              <a:rPr lang="fr-FR" sz="1800" dirty="0"/>
              <a:t>(moyenne 40,4) </a:t>
            </a:r>
          </a:p>
          <a:p>
            <a:pPr lvl="1">
              <a:lnSpc>
                <a:spcPts val="1800"/>
              </a:lnSpc>
            </a:pPr>
            <a:r>
              <a:rPr lang="fr-FR" sz="1400" dirty="0"/>
              <a:t>19 pas de TNC</a:t>
            </a:r>
          </a:p>
          <a:p>
            <a:pPr lvl="1">
              <a:lnSpc>
                <a:spcPts val="1800"/>
              </a:lnSpc>
            </a:pPr>
            <a:r>
              <a:rPr lang="fr-FR" sz="1400" dirty="0"/>
              <a:t>29 TNC asymptomatique (ANI)</a:t>
            </a:r>
          </a:p>
          <a:p>
            <a:pPr lvl="1">
              <a:lnSpc>
                <a:spcPts val="1800"/>
              </a:lnSpc>
            </a:pPr>
            <a:r>
              <a:rPr lang="fr-FR" sz="1400" dirty="0"/>
              <a:t>15 TNC modéré (MND)</a:t>
            </a:r>
          </a:p>
          <a:p>
            <a:pPr lvl="1">
              <a:lnSpc>
                <a:spcPts val="1800"/>
              </a:lnSpc>
            </a:pPr>
            <a:r>
              <a:rPr lang="fr-FR" sz="1400" dirty="0"/>
              <a:t>10 démence associée à VIH (HAD)</a:t>
            </a:r>
            <a:br>
              <a:rPr lang="fr-FR" sz="1400" dirty="0"/>
            </a:br>
            <a:endParaRPr lang="fr-FR" sz="1400" dirty="0"/>
          </a:p>
          <a:p>
            <a:pPr>
              <a:lnSpc>
                <a:spcPts val="1800"/>
              </a:lnSpc>
            </a:pPr>
            <a:r>
              <a:rPr lang="fr-FR" sz="1800" dirty="0"/>
              <a:t>118 VIH- (groupe témoin)</a:t>
            </a:r>
            <a:br>
              <a:rPr lang="fr-FR" sz="1800" dirty="0"/>
            </a:br>
            <a:endParaRPr lang="fr-FR" sz="1800" dirty="0"/>
          </a:p>
          <a:p>
            <a:pPr>
              <a:lnSpc>
                <a:spcPts val="1800"/>
              </a:lnSpc>
            </a:pPr>
            <a:r>
              <a:rPr lang="fr-FR" sz="1800" dirty="0"/>
              <a:t>CV plasma et LCS</a:t>
            </a:r>
            <a:br>
              <a:rPr lang="fr-FR" sz="1800" dirty="0"/>
            </a:br>
            <a:endParaRPr lang="fr-FR" sz="1800" dirty="0"/>
          </a:p>
          <a:p>
            <a:pPr>
              <a:lnSpc>
                <a:spcPts val="1800"/>
              </a:lnSpc>
            </a:pPr>
            <a:r>
              <a:rPr lang="fr-FR" sz="1800" dirty="0"/>
              <a:t>Longueur télomères des PBMC par PCR</a:t>
            </a:r>
            <a:br>
              <a:rPr lang="fr-FR" sz="1800" dirty="0"/>
            </a:br>
            <a:endParaRPr lang="fr-FR" sz="1800" dirty="0"/>
          </a:p>
          <a:p>
            <a:pPr>
              <a:lnSpc>
                <a:spcPts val="1800"/>
              </a:lnSpc>
            </a:pPr>
            <a:r>
              <a:rPr lang="fr-FR" sz="1800" dirty="0"/>
              <a:t>Niveau cognitif chez VIH+ </a:t>
            </a:r>
          </a:p>
          <a:p>
            <a:pPr lvl="1">
              <a:lnSpc>
                <a:spcPts val="1800"/>
              </a:lnSpc>
            </a:pPr>
            <a:r>
              <a:rPr lang="fr-FR" sz="1400" dirty="0"/>
              <a:t>Associé à âge, durée infection VIH, durée scolarité faible</a:t>
            </a:r>
          </a:p>
        </p:txBody>
      </p:sp>
      <p:grpSp>
        <p:nvGrpSpPr>
          <p:cNvPr id="3" name="Groupe 2"/>
          <p:cNvGrpSpPr/>
          <p:nvPr/>
        </p:nvGrpSpPr>
        <p:grpSpPr>
          <a:xfrm>
            <a:off x="5780843" y="1585549"/>
            <a:ext cx="3256159" cy="1888021"/>
            <a:chOff x="5780843" y="1585549"/>
            <a:chExt cx="3256159" cy="1888021"/>
          </a:xfrm>
        </p:grpSpPr>
        <p:sp>
          <p:nvSpPr>
            <p:cNvPr id="10" name="Freeform 7"/>
            <p:cNvSpPr>
              <a:spLocks/>
            </p:cNvSpPr>
            <p:nvPr/>
          </p:nvSpPr>
          <p:spPr bwMode="auto">
            <a:xfrm>
              <a:off x="7961065" y="1673735"/>
              <a:ext cx="69850" cy="69850"/>
            </a:xfrm>
            <a:custGeom>
              <a:avLst/>
              <a:gdLst>
                <a:gd name="T0" fmla="*/ 0 w 44"/>
                <a:gd name="T1" fmla="*/ 0 h 44"/>
                <a:gd name="T2" fmla="*/ 0 w 44"/>
                <a:gd name="T3" fmla="*/ 44 h 44"/>
                <a:gd name="T4" fmla="*/ 44 w 44"/>
                <a:gd name="T5" fmla="*/ 44 h 44"/>
                <a:gd name="T6" fmla="*/ 44 w 44"/>
                <a:gd name="T7" fmla="*/ 0 h 44"/>
                <a:gd name="T8" fmla="*/ 0 w 44"/>
                <a:gd name="T9" fmla="*/ 0 h 44"/>
                <a:gd name="T10" fmla="*/ 0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0" y="0"/>
                  </a:moveTo>
                  <a:lnTo>
                    <a:pt x="0" y="44"/>
                  </a:lnTo>
                  <a:lnTo>
                    <a:pt x="44" y="44"/>
                  </a:lnTo>
                  <a:lnTo>
                    <a:pt x="44" y="0"/>
                  </a:lnTo>
                  <a:lnTo>
                    <a:pt x="0" y="0"/>
                  </a:lnTo>
                  <a:lnTo>
                    <a:pt x="0" y="0"/>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11" name="Freeform 8"/>
            <p:cNvSpPr>
              <a:spLocks/>
            </p:cNvSpPr>
            <p:nvPr/>
          </p:nvSpPr>
          <p:spPr bwMode="auto">
            <a:xfrm>
              <a:off x="7961065" y="1860075"/>
              <a:ext cx="69850" cy="71438"/>
            </a:xfrm>
            <a:custGeom>
              <a:avLst/>
              <a:gdLst>
                <a:gd name="T0" fmla="*/ 44 w 44"/>
                <a:gd name="T1" fmla="*/ 0 h 45"/>
                <a:gd name="T2" fmla="*/ 0 w 44"/>
                <a:gd name="T3" fmla="*/ 0 h 45"/>
                <a:gd name="T4" fmla="*/ 0 w 44"/>
                <a:gd name="T5" fmla="*/ 45 h 45"/>
                <a:gd name="T6" fmla="*/ 44 w 44"/>
                <a:gd name="T7" fmla="*/ 45 h 45"/>
                <a:gd name="T8" fmla="*/ 44 w 44"/>
                <a:gd name="T9" fmla="*/ 0 h 45"/>
                <a:gd name="T10" fmla="*/ 44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44" y="0"/>
                  </a:moveTo>
                  <a:lnTo>
                    <a:pt x="0" y="0"/>
                  </a:lnTo>
                  <a:lnTo>
                    <a:pt x="0" y="45"/>
                  </a:lnTo>
                  <a:lnTo>
                    <a:pt x="44" y="45"/>
                  </a:lnTo>
                  <a:lnTo>
                    <a:pt x="44" y="0"/>
                  </a:lnTo>
                  <a:lnTo>
                    <a:pt x="44"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12" name="Freeform 9"/>
            <p:cNvSpPr>
              <a:spLocks/>
            </p:cNvSpPr>
            <p:nvPr/>
          </p:nvSpPr>
          <p:spPr bwMode="auto">
            <a:xfrm>
              <a:off x="7961065" y="2048003"/>
              <a:ext cx="69850" cy="71438"/>
            </a:xfrm>
            <a:custGeom>
              <a:avLst/>
              <a:gdLst>
                <a:gd name="T0" fmla="*/ 44 w 44"/>
                <a:gd name="T1" fmla="*/ 0 h 45"/>
                <a:gd name="T2" fmla="*/ 0 w 44"/>
                <a:gd name="T3" fmla="*/ 0 h 45"/>
                <a:gd name="T4" fmla="*/ 0 w 44"/>
                <a:gd name="T5" fmla="*/ 45 h 45"/>
                <a:gd name="T6" fmla="*/ 44 w 44"/>
                <a:gd name="T7" fmla="*/ 45 h 45"/>
                <a:gd name="T8" fmla="*/ 44 w 44"/>
                <a:gd name="T9" fmla="*/ 0 h 45"/>
                <a:gd name="T10" fmla="*/ 44 w 44"/>
                <a:gd name="T11" fmla="*/ 0 h 45"/>
              </a:gdLst>
              <a:ahLst/>
              <a:cxnLst>
                <a:cxn ang="0">
                  <a:pos x="T0" y="T1"/>
                </a:cxn>
                <a:cxn ang="0">
                  <a:pos x="T2" y="T3"/>
                </a:cxn>
                <a:cxn ang="0">
                  <a:pos x="T4" y="T5"/>
                </a:cxn>
                <a:cxn ang="0">
                  <a:pos x="T6" y="T7"/>
                </a:cxn>
                <a:cxn ang="0">
                  <a:pos x="T8" y="T9"/>
                </a:cxn>
                <a:cxn ang="0">
                  <a:pos x="T10" y="T11"/>
                </a:cxn>
              </a:cxnLst>
              <a:rect l="0" t="0" r="r" b="b"/>
              <a:pathLst>
                <a:path w="44" h="45">
                  <a:moveTo>
                    <a:pt x="44" y="0"/>
                  </a:moveTo>
                  <a:lnTo>
                    <a:pt x="0" y="0"/>
                  </a:lnTo>
                  <a:lnTo>
                    <a:pt x="0" y="45"/>
                  </a:lnTo>
                  <a:lnTo>
                    <a:pt x="44" y="45"/>
                  </a:lnTo>
                  <a:lnTo>
                    <a:pt x="44" y="0"/>
                  </a:lnTo>
                  <a:lnTo>
                    <a:pt x="44"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13" name="Freeform 10"/>
            <p:cNvSpPr>
              <a:spLocks/>
            </p:cNvSpPr>
            <p:nvPr/>
          </p:nvSpPr>
          <p:spPr bwMode="auto">
            <a:xfrm>
              <a:off x="6954947" y="2702370"/>
              <a:ext cx="285750" cy="103188"/>
            </a:xfrm>
            <a:custGeom>
              <a:avLst/>
              <a:gdLst>
                <a:gd name="T0" fmla="*/ 180 w 180"/>
                <a:gd name="T1" fmla="*/ 65 h 65"/>
                <a:gd name="T2" fmla="*/ 180 w 180"/>
                <a:gd name="T3" fmla="*/ 0 h 65"/>
                <a:gd name="T4" fmla="*/ 0 w 180"/>
                <a:gd name="T5" fmla="*/ 0 h 65"/>
                <a:gd name="T6" fmla="*/ 0 w 180"/>
                <a:gd name="T7" fmla="*/ 65 h 65"/>
                <a:gd name="T8" fmla="*/ 180 w 180"/>
                <a:gd name="T9" fmla="*/ 65 h 65"/>
                <a:gd name="T10" fmla="*/ 180 w 180"/>
                <a:gd name="T11" fmla="*/ 65 h 65"/>
              </a:gdLst>
              <a:ahLst/>
              <a:cxnLst>
                <a:cxn ang="0">
                  <a:pos x="T0" y="T1"/>
                </a:cxn>
                <a:cxn ang="0">
                  <a:pos x="T2" y="T3"/>
                </a:cxn>
                <a:cxn ang="0">
                  <a:pos x="T4" y="T5"/>
                </a:cxn>
                <a:cxn ang="0">
                  <a:pos x="T6" y="T7"/>
                </a:cxn>
                <a:cxn ang="0">
                  <a:pos x="T8" y="T9"/>
                </a:cxn>
                <a:cxn ang="0">
                  <a:pos x="T10" y="T11"/>
                </a:cxn>
              </a:cxnLst>
              <a:rect l="0" t="0" r="r" b="b"/>
              <a:pathLst>
                <a:path w="180" h="65">
                  <a:moveTo>
                    <a:pt x="180" y="65"/>
                  </a:moveTo>
                  <a:lnTo>
                    <a:pt x="180" y="0"/>
                  </a:lnTo>
                  <a:lnTo>
                    <a:pt x="0" y="0"/>
                  </a:lnTo>
                  <a:lnTo>
                    <a:pt x="0" y="65"/>
                  </a:lnTo>
                  <a:lnTo>
                    <a:pt x="180" y="65"/>
                  </a:lnTo>
                  <a:lnTo>
                    <a:pt x="180" y="6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 name="Freeform 11"/>
            <p:cNvSpPr>
              <a:spLocks/>
            </p:cNvSpPr>
            <p:nvPr/>
          </p:nvSpPr>
          <p:spPr bwMode="auto">
            <a:xfrm>
              <a:off x="6954947" y="2635695"/>
              <a:ext cx="285750" cy="66675"/>
            </a:xfrm>
            <a:custGeom>
              <a:avLst/>
              <a:gdLst>
                <a:gd name="T0" fmla="*/ 180 w 180"/>
                <a:gd name="T1" fmla="*/ 42 h 42"/>
                <a:gd name="T2" fmla="*/ 180 w 180"/>
                <a:gd name="T3" fmla="*/ 0 h 42"/>
                <a:gd name="T4" fmla="*/ 0 w 180"/>
                <a:gd name="T5" fmla="*/ 0 h 42"/>
                <a:gd name="T6" fmla="*/ 0 w 180"/>
                <a:gd name="T7" fmla="*/ 42 h 42"/>
                <a:gd name="T8" fmla="*/ 180 w 180"/>
                <a:gd name="T9" fmla="*/ 42 h 42"/>
                <a:gd name="T10" fmla="*/ 180 w 180"/>
                <a:gd name="T11" fmla="*/ 42 h 42"/>
              </a:gdLst>
              <a:ahLst/>
              <a:cxnLst>
                <a:cxn ang="0">
                  <a:pos x="T0" y="T1"/>
                </a:cxn>
                <a:cxn ang="0">
                  <a:pos x="T2" y="T3"/>
                </a:cxn>
                <a:cxn ang="0">
                  <a:pos x="T4" y="T5"/>
                </a:cxn>
                <a:cxn ang="0">
                  <a:pos x="T6" y="T7"/>
                </a:cxn>
                <a:cxn ang="0">
                  <a:pos x="T8" y="T9"/>
                </a:cxn>
                <a:cxn ang="0">
                  <a:pos x="T10" y="T11"/>
                </a:cxn>
              </a:cxnLst>
              <a:rect l="0" t="0" r="r" b="b"/>
              <a:pathLst>
                <a:path w="180" h="42">
                  <a:moveTo>
                    <a:pt x="180" y="42"/>
                  </a:moveTo>
                  <a:lnTo>
                    <a:pt x="180" y="0"/>
                  </a:lnTo>
                  <a:lnTo>
                    <a:pt x="0" y="0"/>
                  </a:lnTo>
                  <a:lnTo>
                    <a:pt x="0" y="42"/>
                  </a:lnTo>
                  <a:lnTo>
                    <a:pt x="180" y="42"/>
                  </a:lnTo>
                  <a:lnTo>
                    <a:pt x="180" y="42"/>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 name="Freeform 12"/>
            <p:cNvSpPr>
              <a:spLocks/>
            </p:cNvSpPr>
            <p:nvPr/>
          </p:nvSpPr>
          <p:spPr bwMode="auto">
            <a:xfrm>
              <a:off x="7393097" y="2519807"/>
              <a:ext cx="301625" cy="231775"/>
            </a:xfrm>
            <a:custGeom>
              <a:avLst/>
              <a:gdLst>
                <a:gd name="T0" fmla="*/ 190 w 190"/>
                <a:gd name="T1" fmla="*/ 0 h 146"/>
                <a:gd name="T2" fmla="*/ 0 w 190"/>
                <a:gd name="T3" fmla="*/ 0 h 146"/>
                <a:gd name="T4" fmla="*/ 0 w 190"/>
                <a:gd name="T5" fmla="*/ 146 h 146"/>
                <a:gd name="T6" fmla="*/ 190 w 190"/>
                <a:gd name="T7" fmla="*/ 146 h 146"/>
                <a:gd name="T8" fmla="*/ 190 w 190"/>
                <a:gd name="T9" fmla="*/ 0 h 146"/>
                <a:gd name="T10" fmla="*/ 190 w 190"/>
                <a:gd name="T11" fmla="*/ 0 h 146"/>
              </a:gdLst>
              <a:ahLst/>
              <a:cxnLst>
                <a:cxn ang="0">
                  <a:pos x="T0" y="T1"/>
                </a:cxn>
                <a:cxn ang="0">
                  <a:pos x="T2" y="T3"/>
                </a:cxn>
                <a:cxn ang="0">
                  <a:pos x="T4" y="T5"/>
                </a:cxn>
                <a:cxn ang="0">
                  <a:pos x="T6" y="T7"/>
                </a:cxn>
                <a:cxn ang="0">
                  <a:pos x="T8" y="T9"/>
                </a:cxn>
                <a:cxn ang="0">
                  <a:pos x="T10" y="T11"/>
                </a:cxn>
              </a:cxnLst>
              <a:rect l="0" t="0" r="r" b="b"/>
              <a:pathLst>
                <a:path w="190" h="146">
                  <a:moveTo>
                    <a:pt x="190" y="0"/>
                  </a:moveTo>
                  <a:lnTo>
                    <a:pt x="0" y="0"/>
                  </a:lnTo>
                  <a:lnTo>
                    <a:pt x="0" y="146"/>
                  </a:lnTo>
                  <a:lnTo>
                    <a:pt x="190" y="146"/>
                  </a:lnTo>
                  <a:lnTo>
                    <a:pt x="190" y="0"/>
                  </a:lnTo>
                  <a:lnTo>
                    <a:pt x="190" y="0"/>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 name="Freeform 13"/>
            <p:cNvSpPr>
              <a:spLocks/>
            </p:cNvSpPr>
            <p:nvPr/>
          </p:nvSpPr>
          <p:spPr bwMode="auto">
            <a:xfrm>
              <a:off x="7393097" y="2751582"/>
              <a:ext cx="301625" cy="53975"/>
            </a:xfrm>
            <a:custGeom>
              <a:avLst/>
              <a:gdLst>
                <a:gd name="T0" fmla="*/ 190 w 190"/>
                <a:gd name="T1" fmla="*/ 34 h 34"/>
                <a:gd name="T2" fmla="*/ 190 w 190"/>
                <a:gd name="T3" fmla="*/ 0 h 34"/>
                <a:gd name="T4" fmla="*/ 0 w 190"/>
                <a:gd name="T5" fmla="*/ 0 h 34"/>
                <a:gd name="T6" fmla="*/ 0 w 190"/>
                <a:gd name="T7" fmla="*/ 34 h 34"/>
                <a:gd name="T8" fmla="*/ 190 w 190"/>
                <a:gd name="T9" fmla="*/ 34 h 34"/>
                <a:gd name="T10" fmla="*/ 190 w 190"/>
                <a:gd name="T11" fmla="*/ 34 h 34"/>
              </a:gdLst>
              <a:ahLst/>
              <a:cxnLst>
                <a:cxn ang="0">
                  <a:pos x="T0" y="T1"/>
                </a:cxn>
                <a:cxn ang="0">
                  <a:pos x="T2" y="T3"/>
                </a:cxn>
                <a:cxn ang="0">
                  <a:pos x="T4" y="T5"/>
                </a:cxn>
                <a:cxn ang="0">
                  <a:pos x="T6" y="T7"/>
                </a:cxn>
                <a:cxn ang="0">
                  <a:pos x="T8" y="T9"/>
                </a:cxn>
                <a:cxn ang="0">
                  <a:pos x="T10" y="T11"/>
                </a:cxn>
              </a:cxnLst>
              <a:rect l="0" t="0" r="r" b="b"/>
              <a:pathLst>
                <a:path w="190" h="34">
                  <a:moveTo>
                    <a:pt x="190" y="34"/>
                  </a:moveTo>
                  <a:lnTo>
                    <a:pt x="190" y="0"/>
                  </a:lnTo>
                  <a:lnTo>
                    <a:pt x="0" y="0"/>
                  </a:lnTo>
                  <a:lnTo>
                    <a:pt x="0" y="34"/>
                  </a:lnTo>
                  <a:lnTo>
                    <a:pt x="190" y="34"/>
                  </a:lnTo>
                  <a:lnTo>
                    <a:pt x="190" y="34"/>
                  </a:lnTo>
                  <a:close/>
                </a:path>
              </a:pathLst>
            </a:custGeom>
            <a:solidFill>
              <a:srgbClr val="FF0000"/>
            </a:solidFill>
            <a:ln w="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 name="Freeform 14"/>
            <p:cNvSpPr>
              <a:spLocks/>
            </p:cNvSpPr>
            <p:nvPr/>
          </p:nvSpPr>
          <p:spPr bwMode="auto">
            <a:xfrm>
              <a:off x="7840772" y="2710307"/>
              <a:ext cx="304800" cy="25400"/>
            </a:xfrm>
            <a:custGeom>
              <a:avLst/>
              <a:gdLst>
                <a:gd name="T0" fmla="*/ 192 w 192"/>
                <a:gd name="T1" fmla="*/ 16 h 16"/>
                <a:gd name="T2" fmla="*/ 192 w 192"/>
                <a:gd name="T3" fmla="*/ 0 h 16"/>
                <a:gd name="T4" fmla="*/ 0 w 192"/>
                <a:gd name="T5" fmla="*/ 0 h 16"/>
                <a:gd name="T6" fmla="*/ 0 w 192"/>
                <a:gd name="T7" fmla="*/ 16 h 16"/>
                <a:gd name="T8" fmla="*/ 192 w 192"/>
                <a:gd name="T9" fmla="*/ 16 h 16"/>
                <a:gd name="T10" fmla="*/ 192 w 192"/>
                <a:gd name="T11" fmla="*/ 16 h 16"/>
              </a:gdLst>
              <a:ahLst/>
              <a:cxnLst>
                <a:cxn ang="0">
                  <a:pos x="T0" y="T1"/>
                </a:cxn>
                <a:cxn ang="0">
                  <a:pos x="T2" y="T3"/>
                </a:cxn>
                <a:cxn ang="0">
                  <a:pos x="T4" y="T5"/>
                </a:cxn>
                <a:cxn ang="0">
                  <a:pos x="T6" y="T7"/>
                </a:cxn>
                <a:cxn ang="0">
                  <a:pos x="T8" y="T9"/>
                </a:cxn>
                <a:cxn ang="0">
                  <a:pos x="T10" y="T11"/>
                </a:cxn>
              </a:cxnLst>
              <a:rect l="0" t="0" r="r" b="b"/>
              <a:pathLst>
                <a:path w="192" h="16">
                  <a:moveTo>
                    <a:pt x="192" y="16"/>
                  </a:moveTo>
                  <a:lnTo>
                    <a:pt x="192" y="0"/>
                  </a:lnTo>
                  <a:lnTo>
                    <a:pt x="0" y="0"/>
                  </a:lnTo>
                  <a:lnTo>
                    <a:pt x="0" y="16"/>
                  </a:lnTo>
                  <a:lnTo>
                    <a:pt x="192" y="16"/>
                  </a:lnTo>
                  <a:lnTo>
                    <a:pt x="192" y="16"/>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 name="Freeform 15"/>
            <p:cNvSpPr>
              <a:spLocks/>
            </p:cNvSpPr>
            <p:nvPr/>
          </p:nvSpPr>
          <p:spPr bwMode="auto">
            <a:xfrm>
              <a:off x="7840772" y="2619820"/>
              <a:ext cx="304800" cy="90488"/>
            </a:xfrm>
            <a:custGeom>
              <a:avLst/>
              <a:gdLst>
                <a:gd name="T0" fmla="*/ 192 w 192"/>
                <a:gd name="T1" fmla="*/ 57 h 57"/>
                <a:gd name="T2" fmla="*/ 192 w 192"/>
                <a:gd name="T3" fmla="*/ 0 h 57"/>
                <a:gd name="T4" fmla="*/ 0 w 192"/>
                <a:gd name="T5" fmla="*/ 0 h 57"/>
                <a:gd name="T6" fmla="*/ 0 w 192"/>
                <a:gd name="T7" fmla="*/ 57 h 57"/>
                <a:gd name="T8" fmla="*/ 192 w 192"/>
                <a:gd name="T9" fmla="*/ 57 h 57"/>
                <a:gd name="T10" fmla="*/ 192 w 192"/>
                <a:gd name="T11" fmla="*/ 57 h 57"/>
              </a:gdLst>
              <a:ahLst/>
              <a:cxnLst>
                <a:cxn ang="0">
                  <a:pos x="T0" y="T1"/>
                </a:cxn>
                <a:cxn ang="0">
                  <a:pos x="T2" y="T3"/>
                </a:cxn>
                <a:cxn ang="0">
                  <a:pos x="T4" y="T5"/>
                </a:cxn>
                <a:cxn ang="0">
                  <a:pos x="T6" y="T7"/>
                </a:cxn>
                <a:cxn ang="0">
                  <a:pos x="T8" y="T9"/>
                </a:cxn>
                <a:cxn ang="0">
                  <a:pos x="T10" y="T11"/>
                </a:cxn>
              </a:cxnLst>
              <a:rect l="0" t="0" r="r" b="b"/>
              <a:pathLst>
                <a:path w="192" h="57">
                  <a:moveTo>
                    <a:pt x="192" y="57"/>
                  </a:moveTo>
                  <a:lnTo>
                    <a:pt x="192" y="0"/>
                  </a:lnTo>
                  <a:lnTo>
                    <a:pt x="0" y="0"/>
                  </a:lnTo>
                  <a:lnTo>
                    <a:pt x="0" y="57"/>
                  </a:lnTo>
                  <a:lnTo>
                    <a:pt x="192" y="57"/>
                  </a:lnTo>
                  <a:lnTo>
                    <a:pt x="192" y="57"/>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 name="Rectangle 18"/>
            <p:cNvSpPr>
              <a:spLocks noChangeArrowheads="1"/>
            </p:cNvSpPr>
            <p:nvPr/>
          </p:nvSpPr>
          <p:spPr bwMode="auto">
            <a:xfrm>
              <a:off x="6502509" y="2488057"/>
              <a:ext cx="292100" cy="200025"/>
            </a:xfrm>
            <a:prstGeom prst="rect">
              <a:avLst/>
            </a:prstGeom>
            <a:solidFill>
              <a:srgbClr val="FFCC00"/>
            </a:solidFill>
            <a:ln w="0">
              <a:solidFill>
                <a:srgbClr val="FF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22" name="Freeform 19"/>
            <p:cNvSpPr>
              <a:spLocks/>
            </p:cNvSpPr>
            <p:nvPr/>
          </p:nvSpPr>
          <p:spPr bwMode="auto">
            <a:xfrm>
              <a:off x="6502509" y="2688082"/>
              <a:ext cx="292100" cy="55563"/>
            </a:xfrm>
            <a:custGeom>
              <a:avLst/>
              <a:gdLst>
                <a:gd name="T0" fmla="*/ 93 w 184"/>
                <a:gd name="T1" fmla="*/ 35 h 35"/>
                <a:gd name="T2" fmla="*/ 184 w 184"/>
                <a:gd name="T3" fmla="*/ 35 h 35"/>
                <a:gd name="T4" fmla="*/ 184 w 184"/>
                <a:gd name="T5" fmla="*/ 0 h 35"/>
                <a:gd name="T6" fmla="*/ 0 w 184"/>
                <a:gd name="T7" fmla="*/ 0 h 35"/>
                <a:gd name="T8" fmla="*/ 0 w 184"/>
                <a:gd name="T9" fmla="*/ 35 h 35"/>
                <a:gd name="T10" fmla="*/ 93 w 184"/>
                <a:gd name="T11" fmla="*/ 35 h 35"/>
                <a:gd name="T12" fmla="*/ 93 w 18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4" h="35">
                  <a:moveTo>
                    <a:pt x="93" y="35"/>
                  </a:moveTo>
                  <a:lnTo>
                    <a:pt x="184" y="35"/>
                  </a:lnTo>
                  <a:lnTo>
                    <a:pt x="184" y="0"/>
                  </a:lnTo>
                  <a:lnTo>
                    <a:pt x="0" y="0"/>
                  </a:lnTo>
                  <a:lnTo>
                    <a:pt x="0" y="35"/>
                  </a:lnTo>
                  <a:lnTo>
                    <a:pt x="93" y="35"/>
                  </a:lnTo>
                  <a:lnTo>
                    <a:pt x="93" y="3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3" name="Freeform 20"/>
            <p:cNvSpPr>
              <a:spLocks/>
            </p:cNvSpPr>
            <p:nvPr/>
          </p:nvSpPr>
          <p:spPr bwMode="auto">
            <a:xfrm>
              <a:off x="7961065" y="2235931"/>
              <a:ext cx="69850" cy="69850"/>
            </a:xfrm>
            <a:custGeom>
              <a:avLst/>
              <a:gdLst>
                <a:gd name="T0" fmla="*/ 44 w 44"/>
                <a:gd name="T1" fmla="*/ 0 h 44"/>
                <a:gd name="T2" fmla="*/ 0 w 44"/>
                <a:gd name="T3" fmla="*/ 0 h 44"/>
                <a:gd name="T4" fmla="*/ 0 w 44"/>
                <a:gd name="T5" fmla="*/ 44 h 44"/>
                <a:gd name="T6" fmla="*/ 44 w 44"/>
                <a:gd name="T7" fmla="*/ 44 h 44"/>
                <a:gd name="T8" fmla="*/ 44 w 44"/>
                <a:gd name="T9" fmla="*/ 0 h 44"/>
                <a:gd name="T10" fmla="*/ 44 w 44"/>
                <a:gd name="T11" fmla="*/ 0 h 44"/>
              </a:gdLst>
              <a:ahLst/>
              <a:cxnLst>
                <a:cxn ang="0">
                  <a:pos x="T0" y="T1"/>
                </a:cxn>
                <a:cxn ang="0">
                  <a:pos x="T2" y="T3"/>
                </a:cxn>
                <a:cxn ang="0">
                  <a:pos x="T4" y="T5"/>
                </a:cxn>
                <a:cxn ang="0">
                  <a:pos x="T6" y="T7"/>
                </a:cxn>
                <a:cxn ang="0">
                  <a:pos x="T8" y="T9"/>
                </a:cxn>
                <a:cxn ang="0">
                  <a:pos x="T10" y="T11"/>
                </a:cxn>
              </a:cxnLst>
              <a:rect l="0" t="0" r="r" b="b"/>
              <a:pathLst>
                <a:path w="44" h="44">
                  <a:moveTo>
                    <a:pt x="44" y="0"/>
                  </a:moveTo>
                  <a:lnTo>
                    <a:pt x="0" y="0"/>
                  </a:lnTo>
                  <a:lnTo>
                    <a:pt x="0" y="44"/>
                  </a:lnTo>
                  <a:lnTo>
                    <a:pt x="44" y="44"/>
                  </a:lnTo>
                  <a:lnTo>
                    <a:pt x="44" y="0"/>
                  </a:lnTo>
                  <a:lnTo>
                    <a:pt x="44" y="0"/>
                  </a:lnTo>
                  <a:close/>
                </a:path>
              </a:pathLst>
            </a:custGeom>
            <a:solidFill>
              <a:srgbClr val="990000"/>
            </a:solidFill>
            <a:ln w="0">
              <a:solidFill>
                <a:srgbClr val="9900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4103" name="Line 35"/>
            <p:cNvSpPr>
              <a:spLocks noChangeShapeType="1"/>
            </p:cNvSpPr>
            <p:nvPr/>
          </p:nvSpPr>
          <p:spPr bwMode="auto">
            <a:xfrm flipH="1">
              <a:off x="7993172" y="2494407"/>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b="1"/>
            </a:p>
          </p:txBody>
        </p:sp>
        <p:sp>
          <p:nvSpPr>
            <p:cNvPr id="4109" name="Line 41"/>
            <p:cNvSpPr>
              <a:spLocks noChangeShapeType="1"/>
            </p:cNvSpPr>
            <p:nvPr/>
          </p:nvSpPr>
          <p:spPr bwMode="auto">
            <a:xfrm flipH="1">
              <a:off x="7993172" y="2783332"/>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4" name="Freeform 46"/>
            <p:cNvSpPr>
              <a:spLocks/>
            </p:cNvSpPr>
            <p:nvPr/>
          </p:nvSpPr>
          <p:spPr bwMode="auto">
            <a:xfrm>
              <a:off x="7993172" y="2619820"/>
              <a:ext cx="152400" cy="115888"/>
            </a:xfrm>
            <a:custGeom>
              <a:avLst/>
              <a:gdLst>
                <a:gd name="T0" fmla="*/ 0 w 96"/>
                <a:gd name="T1" fmla="*/ 73 h 73"/>
                <a:gd name="T2" fmla="*/ 96 w 96"/>
                <a:gd name="T3" fmla="*/ 73 h 73"/>
                <a:gd name="T4" fmla="*/ 96 w 96"/>
                <a:gd name="T5" fmla="*/ 0 h 73"/>
                <a:gd name="T6" fmla="*/ 0 w 96"/>
                <a:gd name="T7" fmla="*/ 0 h 73"/>
              </a:gdLst>
              <a:ahLst/>
              <a:cxnLst>
                <a:cxn ang="0">
                  <a:pos x="T0" y="T1"/>
                </a:cxn>
                <a:cxn ang="0">
                  <a:pos x="T2" y="T3"/>
                </a:cxn>
                <a:cxn ang="0">
                  <a:pos x="T4" y="T5"/>
                </a:cxn>
                <a:cxn ang="0">
                  <a:pos x="T6" y="T7"/>
                </a:cxn>
              </a:cxnLst>
              <a:rect l="0" t="0" r="r" b="b"/>
              <a:pathLst>
                <a:path w="96" h="73">
                  <a:moveTo>
                    <a:pt x="0" y="73"/>
                  </a:moveTo>
                  <a:lnTo>
                    <a:pt x="96" y="73"/>
                  </a:lnTo>
                  <a:lnTo>
                    <a:pt x="96"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5" name="Line 47"/>
            <p:cNvSpPr>
              <a:spLocks noChangeShapeType="1"/>
            </p:cNvSpPr>
            <p:nvPr/>
          </p:nvSpPr>
          <p:spPr bwMode="auto">
            <a:xfrm flipH="1">
              <a:off x="7018447" y="2408682"/>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6" name="Line 48"/>
            <p:cNvSpPr>
              <a:spLocks noChangeShapeType="1"/>
            </p:cNvSpPr>
            <p:nvPr/>
          </p:nvSpPr>
          <p:spPr bwMode="auto">
            <a:xfrm flipH="1">
              <a:off x="7099409" y="2408682"/>
              <a:ext cx="7937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7" name="Line 49"/>
            <p:cNvSpPr>
              <a:spLocks noChangeShapeType="1"/>
            </p:cNvSpPr>
            <p:nvPr/>
          </p:nvSpPr>
          <p:spPr bwMode="auto">
            <a:xfrm flipH="1">
              <a:off x="7542322" y="2416620"/>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8" name="Line 50"/>
            <p:cNvSpPr>
              <a:spLocks noChangeShapeType="1"/>
            </p:cNvSpPr>
            <p:nvPr/>
          </p:nvSpPr>
          <p:spPr bwMode="auto">
            <a:xfrm flipH="1">
              <a:off x="7464534" y="2416620"/>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9" name="Line 51"/>
            <p:cNvSpPr>
              <a:spLocks noChangeShapeType="1"/>
            </p:cNvSpPr>
            <p:nvPr/>
          </p:nvSpPr>
          <p:spPr bwMode="auto">
            <a:xfrm>
              <a:off x="7542322" y="2416620"/>
              <a:ext cx="0" cy="10318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0" name="Freeform 52"/>
            <p:cNvSpPr>
              <a:spLocks/>
            </p:cNvSpPr>
            <p:nvPr/>
          </p:nvSpPr>
          <p:spPr bwMode="auto">
            <a:xfrm>
              <a:off x="7542322" y="2519807"/>
              <a:ext cx="152400" cy="285750"/>
            </a:xfrm>
            <a:custGeom>
              <a:avLst/>
              <a:gdLst>
                <a:gd name="T0" fmla="*/ 0 w 96"/>
                <a:gd name="T1" fmla="*/ 180 h 180"/>
                <a:gd name="T2" fmla="*/ 96 w 96"/>
                <a:gd name="T3" fmla="*/ 180 h 180"/>
                <a:gd name="T4" fmla="*/ 96 w 96"/>
                <a:gd name="T5" fmla="*/ 0 h 180"/>
                <a:gd name="T6" fmla="*/ 0 w 96"/>
                <a:gd name="T7" fmla="*/ 0 h 180"/>
              </a:gdLst>
              <a:ahLst/>
              <a:cxnLst>
                <a:cxn ang="0">
                  <a:pos x="T0" y="T1"/>
                </a:cxn>
                <a:cxn ang="0">
                  <a:pos x="T2" y="T3"/>
                </a:cxn>
                <a:cxn ang="0">
                  <a:pos x="T4" y="T5"/>
                </a:cxn>
                <a:cxn ang="0">
                  <a:pos x="T6" y="T7"/>
                </a:cxn>
              </a:cxnLst>
              <a:rect l="0" t="0" r="r" b="b"/>
              <a:pathLst>
                <a:path w="96" h="180">
                  <a:moveTo>
                    <a:pt x="0" y="180"/>
                  </a:moveTo>
                  <a:lnTo>
                    <a:pt x="96" y="180"/>
                  </a:lnTo>
                  <a:lnTo>
                    <a:pt x="96"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1" name="Line 53"/>
            <p:cNvSpPr>
              <a:spLocks noChangeShapeType="1"/>
            </p:cNvSpPr>
            <p:nvPr/>
          </p:nvSpPr>
          <p:spPr bwMode="auto">
            <a:xfrm flipH="1">
              <a:off x="7913797" y="2494407"/>
              <a:ext cx="7937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b="1"/>
            </a:p>
          </p:txBody>
        </p:sp>
        <p:sp>
          <p:nvSpPr>
            <p:cNvPr id="4122" name="Freeform 54"/>
            <p:cNvSpPr>
              <a:spLocks/>
            </p:cNvSpPr>
            <p:nvPr/>
          </p:nvSpPr>
          <p:spPr bwMode="auto">
            <a:xfrm>
              <a:off x="7393097" y="2519807"/>
              <a:ext cx="149225" cy="285750"/>
            </a:xfrm>
            <a:custGeom>
              <a:avLst/>
              <a:gdLst>
                <a:gd name="T0" fmla="*/ 94 w 94"/>
                <a:gd name="T1" fmla="*/ 0 h 180"/>
                <a:gd name="T2" fmla="*/ 0 w 94"/>
                <a:gd name="T3" fmla="*/ 0 h 180"/>
                <a:gd name="T4" fmla="*/ 0 w 94"/>
                <a:gd name="T5" fmla="*/ 180 h 180"/>
                <a:gd name="T6" fmla="*/ 94 w 94"/>
                <a:gd name="T7" fmla="*/ 180 h 180"/>
              </a:gdLst>
              <a:ahLst/>
              <a:cxnLst>
                <a:cxn ang="0">
                  <a:pos x="T0" y="T1"/>
                </a:cxn>
                <a:cxn ang="0">
                  <a:pos x="T2" y="T3"/>
                </a:cxn>
                <a:cxn ang="0">
                  <a:pos x="T4" y="T5"/>
                </a:cxn>
                <a:cxn ang="0">
                  <a:pos x="T6" y="T7"/>
                </a:cxn>
              </a:cxnLst>
              <a:rect l="0" t="0" r="r" b="b"/>
              <a:pathLst>
                <a:path w="94" h="180">
                  <a:moveTo>
                    <a:pt x="94" y="0"/>
                  </a:moveTo>
                  <a:lnTo>
                    <a:pt x="0" y="0"/>
                  </a:lnTo>
                  <a:lnTo>
                    <a:pt x="0" y="180"/>
                  </a:lnTo>
                  <a:lnTo>
                    <a:pt x="94" y="18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3" name="Line 55"/>
            <p:cNvSpPr>
              <a:spLocks noChangeShapeType="1"/>
            </p:cNvSpPr>
            <p:nvPr/>
          </p:nvSpPr>
          <p:spPr bwMode="auto">
            <a:xfrm>
              <a:off x="6646972" y="2311845"/>
              <a:ext cx="0" cy="1762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4" name="Freeform 56"/>
            <p:cNvSpPr>
              <a:spLocks/>
            </p:cNvSpPr>
            <p:nvPr/>
          </p:nvSpPr>
          <p:spPr bwMode="auto">
            <a:xfrm>
              <a:off x="6646972" y="2488057"/>
              <a:ext cx="147638" cy="255588"/>
            </a:xfrm>
            <a:custGeom>
              <a:avLst/>
              <a:gdLst>
                <a:gd name="T0" fmla="*/ 2 w 93"/>
                <a:gd name="T1" fmla="*/ 161 h 161"/>
                <a:gd name="T2" fmla="*/ 93 w 93"/>
                <a:gd name="T3" fmla="*/ 161 h 161"/>
                <a:gd name="T4" fmla="*/ 93 w 93"/>
                <a:gd name="T5" fmla="*/ 0 h 161"/>
                <a:gd name="T6" fmla="*/ 0 w 93"/>
                <a:gd name="T7" fmla="*/ 0 h 161"/>
              </a:gdLst>
              <a:ahLst/>
              <a:cxnLst>
                <a:cxn ang="0">
                  <a:pos x="T0" y="T1"/>
                </a:cxn>
                <a:cxn ang="0">
                  <a:pos x="T2" y="T3"/>
                </a:cxn>
                <a:cxn ang="0">
                  <a:pos x="T4" y="T5"/>
                </a:cxn>
                <a:cxn ang="0">
                  <a:pos x="T6" y="T7"/>
                </a:cxn>
              </a:cxnLst>
              <a:rect l="0" t="0" r="r" b="b"/>
              <a:pathLst>
                <a:path w="93" h="161">
                  <a:moveTo>
                    <a:pt x="2" y="161"/>
                  </a:moveTo>
                  <a:lnTo>
                    <a:pt x="93" y="161"/>
                  </a:lnTo>
                  <a:lnTo>
                    <a:pt x="93"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5" name="Line 57"/>
            <p:cNvSpPr>
              <a:spLocks noChangeShapeType="1"/>
            </p:cNvSpPr>
            <p:nvPr/>
          </p:nvSpPr>
          <p:spPr bwMode="auto">
            <a:xfrm flipH="1">
              <a:off x="6646972" y="2311845"/>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6" name="Line 58"/>
            <p:cNvSpPr>
              <a:spLocks noChangeShapeType="1"/>
            </p:cNvSpPr>
            <p:nvPr/>
          </p:nvSpPr>
          <p:spPr bwMode="auto">
            <a:xfrm flipH="1">
              <a:off x="6567597" y="2311845"/>
              <a:ext cx="7937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7" name="Freeform 59"/>
            <p:cNvSpPr>
              <a:spLocks/>
            </p:cNvSpPr>
            <p:nvPr/>
          </p:nvSpPr>
          <p:spPr bwMode="auto">
            <a:xfrm>
              <a:off x="6502509" y="2488057"/>
              <a:ext cx="147638" cy="255588"/>
            </a:xfrm>
            <a:custGeom>
              <a:avLst/>
              <a:gdLst>
                <a:gd name="T0" fmla="*/ 91 w 93"/>
                <a:gd name="T1" fmla="*/ 0 h 161"/>
                <a:gd name="T2" fmla="*/ 0 w 93"/>
                <a:gd name="T3" fmla="*/ 0 h 161"/>
                <a:gd name="T4" fmla="*/ 0 w 93"/>
                <a:gd name="T5" fmla="*/ 161 h 161"/>
                <a:gd name="T6" fmla="*/ 93 w 93"/>
                <a:gd name="T7" fmla="*/ 161 h 161"/>
              </a:gdLst>
              <a:ahLst/>
              <a:cxnLst>
                <a:cxn ang="0">
                  <a:pos x="T0" y="T1"/>
                </a:cxn>
                <a:cxn ang="0">
                  <a:pos x="T2" y="T3"/>
                </a:cxn>
                <a:cxn ang="0">
                  <a:pos x="T4" y="T5"/>
                </a:cxn>
                <a:cxn ang="0">
                  <a:pos x="T6" y="T7"/>
                </a:cxn>
              </a:cxnLst>
              <a:rect l="0" t="0" r="r" b="b"/>
              <a:pathLst>
                <a:path w="93" h="161">
                  <a:moveTo>
                    <a:pt x="91" y="0"/>
                  </a:moveTo>
                  <a:lnTo>
                    <a:pt x="0" y="0"/>
                  </a:lnTo>
                  <a:lnTo>
                    <a:pt x="0" y="161"/>
                  </a:lnTo>
                  <a:lnTo>
                    <a:pt x="93" y="161"/>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8" name="Line 60"/>
            <p:cNvSpPr>
              <a:spLocks noChangeShapeType="1"/>
            </p:cNvSpPr>
            <p:nvPr/>
          </p:nvSpPr>
          <p:spPr bwMode="auto">
            <a:xfrm flipV="1">
              <a:off x="6650147" y="2743645"/>
              <a:ext cx="0" cy="11906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29" name="Line 61"/>
            <p:cNvSpPr>
              <a:spLocks noChangeShapeType="1"/>
            </p:cNvSpPr>
            <p:nvPr/>
          </p:nvSpPr>
          <p:spPr bwMode="auto">
            <a:xfrm flipH="1">
              <a:off x="6650147" y="2862707"/>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0" name="Line 62"/>
            <p:cNvSpPr>
              <a:spLocks noChangeShapeType="1"/>
            </p:cNvSpPr>
            <p:nvPr/>
          </p:nvSpPr>
          <p:spPr bwMode="auto">
            <a:xfrm flipH="1">
              <a:off x="6569184" y="2862707"/>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1" name="Line 63"/>
            <p:cNvSpPr>
              <a:spLocks noChangeShapeType="1"/>
            </p:cNvSpPr>
            <p:nvPr/>
          </p:nvSpPr>
          <p:spPr bwMode="auto">
            <a:xfrm flipV="1">
              <a:off x="6297722" y="1959420"/>
              <a:ext cx="0" cy="109696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2" name="Freeform 64"/>
            <p:cNvSpPr>
              <a:spLocks/>
            </p:cNvSpPr>
            <p:nvPr/>
          </p:nvSpPr>
          <p:spPr bwMode="auto">
            <a:xfrm>
              <a:off x="7840772" y="2619820"/>
              <a:ext cx="152400" cy="115888"/>
            </a:xfrm>
            <a:custGeom>
              <a:avLst/>
              <a:gdLst>
                <a:gd name="T0" fmla="*/ 96 w 96"/>
                <a:gd name="T1" fmla="*/ 0 h 73"/>
                <a:gd name="T2" fmla="*/ 0 w 96"/>
                <a:gd name="T3" fmla="*/ 0 h 73"/>
                <a:gd name="T4" fmla="*/ 0 w 96"/>
                <a:gd name="T5" fmla="*/ 73 h 73"/>
                <a:gd name="T6" fmla="*/ 96 w 96"/>
                <a:gd name="T7" fmla="*/ 73 h 73"/>
              </a:gdLst>
              <a:ahLst/>
              <a:cxnLst>
                <a:cxn ang="0">
                  <a:pos x="T0" y="T1"/>
                </a:cxn>
                <a:cxn ang="0">
                  <a:pos x="T2" y="T3"/>
                </a:cxn>
                <a:cxn ang="0">
                  <a:pos x="T4" y="T5"/>
                </a:cxn>
                <a:cxn ang="0">
                  <a:pos x="T6" y="T7"/>
                </a:cxn>
              </a:cxnLst>
              <a:rect l="0" t="0" r="r" b="b"/>
              <a:pathLst>
                <a:path w="96" h="73">
                  <a:moveTo>
                    <a:pt x="96" y="0"/>
                  </a:moveTo>
                  <a:lnTo>
                    <a:pt x="0" y="0"/>
                  </a:lnTo>
                  <a:lnTo>
                    <a:pt x="0" y="73"/>
                  </a:lnTo>
                  <a:lnTo>
                    <a:pt x="96" y="73"/>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3" name="Line 65"/>
            <p:cNvSpPr>
              <a:spLocks noChangeShapeType="1"/>
            </p:cNvSpPr>
            <p:nvPr/>
          </p:nvSpPr>
          <p:spPr bwMode="auto">
            <a:xfrm flipH="1">
              <a:off x="7913797" y="2783332"/>
              <a:ext cx="7937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4" name="Line 66"/>
            <p:cNvSpPr>
              <a:spLocks noChangeShapeType="1"/>
            </p:cNvSpPr>
            <p:nvPr/>
          </p:nvSpPr>
          <p:spPr bwMode="auto">
            <a:xfrm flipV="1">
              <a:off x="7993172" y="2735707"/>
              <a:ext cx="0" cy="4762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5" name="Line 67"/>
            <p:cNvSpPr>
              <a:spLocks noChangeShapeType="1"/>
            </p:cNvSpPr>
            <p:nvPr/>
          </p:nvSpPr>
          <p:spPr bwMode="auto">
            <a:xfrm flipH="1">
              <a:off x="7542322" y="2880170"/>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6" name="Line 68"/>
            <p:cNvSpPr>
              <a:spLocks noChangeShapeType="1"/>
            </p:cNvSpPr>
            <p:nvPr/>
          </p:nvSpPr>
          <p:spPr bwMode="auto">
            <a:xfrm flipH="1">
              <a:off x="7464534" y="2880170"/>
              <a:ext cx="777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7" name="Line 69"/>
            <p:cNvSpPr>
              <a:spLocks noChangeShapeType="1"/>
            </p:cNvSpPr>
            <p:nvPr/>
          </p:nvSpPr>
          <p:spPr bwMode="auto">
            <a:xfrm flipV="1">
              <a:off x="7542322" y="2805557"/>
              <a:ext cx="0" cy="746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8" name="Freeform 70"/>
            <p:cNvSpPr>
              <a:spLocks/>
            </p:cNvSpPr>
            <p:nvPr/>
          </p:nvSpPr>
          <p:spPr bwMode="auto">
            <a:xfrm>
              <a:off x="7099409" y="2635695"/>
              <a:ext cx="141288" cy="169863"/>
            </a:xfrm>
            <a:custGeom>
              <a:avLst/>
              <a:gdLst>
                <a:gd name="T0" fmla="*/ 0 w 89"/>
                <a:gd name="T1" fmla="*/ 107 h 107"/>
                <a:gd name="T2" fmla="*/ 89 w 89"/>
                <a:gd name="T3" fmla="*/ 107 h 107"/>
                <a:gd name="T4" fmla="*/ 89 w 89"/>
                <a:gd name="T5" fmla="*/ 0 h 107"/>
                <a:gd name="T6" fmla="*/ 0 w 89"/>
                <a:gd name="T7" fmla="*/ 0 h 107"/>
              </a:gdLst>
              <a:ahLst/>
              <a:cxnLst>
                <a:cxn ang="0">
                  <a:pos x="T0" y="T1"/>
                </a:cxn>
                <a:cxn ang="0">
                  <a:pos x="T2" y="T3"/>
                </a:cxn>
                <a:cxn ang="0">
                  <a:pos x="T4" y="T5"/>
                </a:cxn>
                <a:cxn ang="0">
                  <a:pos x="T6" y="T7"/>
                </a:cxn>
              </a:cxnLst>
              <a:rect l="0" t="0" r="r" b="b"/>
              <a:pathLst>
                <a:path w="89" h="107">
                  <a:moveTo>
                    <a:pt x="0" y="107"/>
                  </a:moveTo>
                  <a:lnTo>
                    <a:pt x="89" y="107"/>
                  </a:lnTo>
                  <a:lnTo>
                    <a:pt x="89"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39" name="Freeform 71"/>
            <p:cNvSpPr>
              <a:spLocks/>
            </p:cNvSpPr>
            <p:nvPr/>
          </p:nvSpPr>
          <p:spPr bwMode="auto">
            <a:xfrm>
              <a:off x="6954947" y="2635695"/>
              <a:ext cx="144463" cy="169863"/>
            </a:xfrm>
            <a:custGeom>
              <a:avLst/>
              <a:gdLst>
                <a:gd name="T0" fmla="*/ 91 w 91"/>
                <a:gd name="T1" fmla="*/ 0 h 107"/>
                <a:gd name="T2" fmla="*/ 0 w 91"/>
                <a:gd name="T3" fmla="*/ 0 h 107"/>
                <a:gd name="T4" fmla="*/ 0 w 91"/>
                <a:gd name="T5" fmla="*/ 42 h 107"/>
                <a:gd name="T6" fmla="*/ 0 w 91"/>
                <a:gd name="T7" fmla="*/ 107 h 107"/>
                <a:gd name="T8" fmla="*/ 91 w 91"/>
                <a:gd name="T9" fmla="*/ 107 h 107"/>
              </a:gdLst>
              <a:ahLst/>
              <a:cxnLst>
                <a:cxn ang="0">
                  <a:pos x="T0" y="T1"/>
                </a:cxn>
                <a:cxn ang="0">
                  <a:pos x="T2" y="T3"/>
                </a:cxn>
                <a:cxn ang="0">
                  <a:pos x="T4" y="T5"/>
                </a:cxn>
                <a:cxn ang="0">
                  <a:pos x="T6" y="T7"/>
                </a:cxn>
                <a:cxn ang="0">
                  <a:pos x="T8" y="T9"/>
                </a:cxn>
              </a:cxnLst>
              <a:rect l="0" t="0" r="r" b="b"/>
              <a:pathLst>
                <a:path w="91" h="107">
                  <a:moveTo>
                    <a:pt x="91" y="0"/>
                  </a:moveTo>
                  <a:lnTo>
                    <a:pt x="0" y="0"/>
                  </a:lnTo>
                  <a:lnTo>
                    <a:pt x="0" y="42"/>
                  </a:lnTo>
                  <a:lnTo>
                    <a:pt x="0" y="107"/>
                  </a:lnTo>
                  <a:lnTo>
                    <a:pt x="91" y="107"/>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0" name="Line 72"/>
            <p:cNvSpPr>
              <a:spLocks noChangeShapeType="1"/>
            </p:cNvSpPr>
            <p:nvPr/>
          </p:nvSpPr>
          <p:spPr bwMode="auto">
            <a:xfrm flipH="1">
              <a:off x="7018447" y="2862707"/>
              <a:ext cx="8096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1" name="Line 73"/>
            <p:cNvSpPr>
              <a:spLocks noChangeShapeType="1"/>
            </p:cNvSpPr>
            <p:nvPr/>
          </p:nvSpPr>
          <p:spPr bwMode="auto">
            <a:xfrm flipV="1">
              <a:off x="7099409" y="2805557"/>
              <a:ext cx="0" cy="571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2" name="Line 74"/>
            <p:cNvSpPr>
              <a:spLocks noChangeShapeType="1"/>
            </p:cNvSpPr>
            <p:nvPr/>
          </p:nvSpPr>
          <p:spPr bwMode="auto">
            <a:xfrm>
              <a:off x="7099409" y="2408682"/>
              <a:ext cx="0" cy="2270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3" name="Line 75"/>
            <p:cNvSpPr>
              <a:spLocks noChangeShapeType="1"/>
            </p:cNvSpPr>
            <p:nvPr/>
          </p:nvSpPr>
          <p:spPr bwMode="auto">
            <a:xfrm flipH="1">
              <a:off x="7099409" y="2862707"/>
              <a:ext cx="7937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4" name="Line 76"/>
            <p:cNvSpPr>
              <a:spLocks noChangeShapeType="1"/>
            </p:cNvSpPr>
            <p:nvPr/>
          </p:nvSpPr>
          <p:spPr bwMode="auto">
            <a:xfrm>
              <a:off x="7993172" y="2494407"/>
              <a:ext cx="0" cy="1254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5" name="Line 77"/>
            <p:cNvSpPr>
              <a:spLocks noChangeShapeType="1"/>
            </p:cNvSpPr>
            <p:nvPr/>
          </p:nvSpPr>
          <p:spPr bwMode="auto">
            <a:xfrm flipH="1">
              <a:off x="6650147" y="2215007"/>
              <a:ext cx="91440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6" name="Line 78"/>
            <p:cNvSpPr>
              <a:spLocks noChangeShapeType="1"/>
            </p:cNvSpPr>
            <p:nvPr/>
          </p:nvSpPr>
          <p:spPr bwMode="auto">
            <a:xfrm flipH="1">
              <a:off x="6442184" y="3178620"/>
              <a:ext cx="17795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7" name="Line 79"/>
            <p:cNvSpPr>
              <a:spLocks noChangeShapeType="1"/>
            </p:cNvSpPr>
            <p:nvPr/>
          </p:nvSpPr>
          <p:spPr bwMode="auto">
            <a:xfrm flipH="1">
              <a:off x="6502509" y="2688082"/>
              <a:ext cx="292100"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8" name="Line 80"/>
            <p:cNvSpPr>
              <a:spLocks noChangeShapeType="1"/>
            </p:cNvSpPr>
            <p:nvPr/>
          </p:nvSpPr>
          <p:spPr bwMode="auto">
            <a:xfrm flipH="1">
              <a:off x="7840772" y="2710307"/>
              <a:ext cx="304800"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1" name="Line 83"/>
            <p:cNvSpPr>
              <a:spLocks noChangeShapeType="1"/>
            </p:cNvSpPr>
            <p:nvPr/>
          </p:nvSpPr>
          <p:spPr bwMode="auto">
            <a:xfrm flipH="1">
              <a:off x="6954947" y="2702370"/>
              <a:ext cx="285750"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2" name="Line 84"/>
            <p:cNvSpPr>
              <a:spLocks noChangeShapeType="1"/>
            </p:cNvSpPr>
            <p:nvPr/>
          </p:nvSpPr>
          <p:spPr bwMode="auto">
            <a:xfrm flipH="1">
              <a:off x="7393097" y="2751582"/>
              <a:ext cx="301625"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6" name="Line 88"/>
            <p:cNvSpPr>
              <a:spLocks noChangeShapeType="1"/>
            </p:cNvSpPr>
            <p:nvPr/>
          </p:nvSpPr>
          <p:spPr bwMode="auto">
            <a:xfrm>
              <a:off x="6251684" y="1962595"/>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7" name="Line 89"/>
            <p:cNvSpPr>
              <a:spLocks noChangeShapeType="1"/>
            </p:cNvSpPr>
            <p:nvPr/>
          </p:nvSpPr>
          <p:spPr bwMode="auto">
            <a:xfrm>
              <a:off x="6251684" y="2324545"/>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8" name="Line 90"/>
            <p:cNvSpPr>
              <a:spLocks noChangeShapeType="1"/>
            </p:cNvSpPr>
            <p:nvPr/>
          </p:nvSpPr>
          <p:spPr bwMode="auto">
            <a:xfrm>
              <a:off x="6251684" y="2691257"/>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9" name="Line 91"/>
            <p:cNvSpPr>
              <a:spLocks noChangeShapeType="1"/>
            </p:cNvSpPr>
            <p:nvPr/>
          </p:nvSpPr>
          <p:spPr bwMode="auto">
            <a:xfrm>
              <a:off x="6251684" y="3056382"/>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2" name="Line 94"/>
            <p:cNvSpPr>
              <a:spLocks noChangeShapeType="1"/>
            </p:cNvSpPr>
            <p:nvPr/>
          </p:nvSpPr>
          <p:spPr bwMode="auto">
            <a:xfrm flipV="1">
              <a:off x="6650147" y="3178620"/>
              <a:ext cx="0" cy="5238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3" name="Line 95"/>
            <p:cNvSpPr>
              <a:spLocks noChangeShapeType="1"/>
            </p:cNvSpPr>
            <p:nvPr/>
          </p:nvSpPr>
          <p:spPr bwMode="auto">
            <a:xfrm flipV="1">
              <a:off x="7550259" y="3178620"/>
              <a:ext cx="0" cy="5238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4" name="Line 96"/>
            <p:cNvSpPr>
              <a:spLocks noChangeShapeType="1"/>
            </p:cNvSpPr>
            <p:nvPr/>
          </p:nvSpPr>
          <p:spPr bwMode="auto">
            <a:xfrm flipV="1">
              <a:off x="8002697" y="3178620"/>
              <a:ext cx="0" cy="5238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5" name="Line 97"/>
            <p:cNvSpPr>
              <a:spLocks noChangeShapeType="1"/>
            </p:cNvSpPr>
            <p:nvPr/>
          </p:nvSpPr>
          <p:spPr bwMode="auto">
            <a:xfrm flipV="1">
              <a:off x="7100997" y="3178620"/>
              <a:ext cx="0" cy="52388"/>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9" name="ZoneTexte 4168"/>
            <p:cNvSpPr txBox="1"/>
            <p:nvPr/>
          </p:nvSpPr>
          <p:spPr>
            <a:xfrm>
              <a:off x="6471707" y="3196571"/>
              <a:ext cx="355837" cy="276999"/>
            </a:xfrm>
            <a:prstGeom prst="rect">
              <a:avLst/>
            </a:prstGeom>
            <a:noFill/>
          </p:spPr>
          <p:txBody>
            <a:bodyPr wrap="none" rtlCol="0">
              <a:spAutoFit/>
            </a:bodyPr>
            <a:lstStyle/>
            <a:p>
              <a:pPr algn="ctr"/>
              <a:r>
                <a:rPr lang="fr-FR" sz="1200" dirty="0"/>
                <a:t>19</a:t>
              </a:r>
            </a:p>
          </p:txBody>
        </p:sp>
        <p:sp>
          <p:nvSpPr>
            <p:cNvPr id="106" name="ZoneTexte 105"/>
            <p:cNvSpPr txBox="1"/>
            <p:nvPr/>
          </p:nvSpPr>
          <p:spPr>
            <a:xfrm>
              <a:off x="6919904" y="3196571"/>
              <a:ext cx="355837" cy="276999"/>
            </a:xfrm>
            <a:prstGeom prst="rect">
              <a:avLst/>
            </a:prstGeom>
            <a:noFill/>
          </p:spPr>
          <p:txBody>
            <a:bodyPr wrap="none" rtlCol="0">
              <a:spAutoFit/>
            </a:bodyPr>
            <a:lstStyle/>
            <a:p>
              <a:pPr algn="ctr"/>
              <a:r>
                <a:rPr lang="fr-FR" sz="1200" dirty="0"/>
                <a:t>29</a:t>
              </a:r>
            </a:p>
          </p:txBody>
        </p:sp>
        <p:sp>
          <p:nvSpPr>
            <p:cNvPr id="107" name="ZoneTexte 106"/>
            <p:cNvSpPr txBox="1"/>
            <p:nvPr/>
          </p:nvSpPr>
          <p:spPr>
            <a:xfrm>
              <a:off x="7373430" y="3196571"/>
              <a:ext cx="355837" cy="276999"/>
            </a:xfrm>
            <a:prstGeom prst="rect">
              <a:avLst/>
            </a:prstGeom>
            <a:noFill/>
          </p:spPr>
          <p:txBody>
            <a:bodyPr wrap="none" rtlCol="0">
              <a:spAutoFit/>
            </a:bodyPr>
            <a:lstStyle/>
            <a:p>
              <a:pPr algn="ctr"/>
              <a:r>
                <a:rPr lang="fr-FR" sz="1200" dirty="0"/>
                <a:t>15</a:t>
              </a:r>
            </a:p>
          </p:txBody>
        </p:sp>
        <p:sp>
          <p:nvSpPr>
            <p:cNvPr id="108" name="ZoneTexte 107"/>
            <p:cNvSpPr txBox="1"/>
            <p:nvPr/>
          </p:nvSpPr>
          <p:spPr>
            <a:xfrm>
              <a:off x="7825430" y="3196571"/>
              <a:ext cx="355837" cy="276999"/>
            </a:xfrm>
            <a:prstGeom prst="rect">
              <a:avLst/>
            </a:prstGeom>
            <a:noFill/>
          </p:spPr>
          <p:txBody>
            <a:bodyPr wrap="none" rtlCol="0">
              <a:spAutoFit/>
            </a:bodyPr>
            <a:lstStyle/>
            <a:p>
              <a:pPr algn="ctr"/>
              <a:r>
                <a:rPr lang="fr-FR" sz="1200" dirty="0"/>
                <a:t>10</a:t>
              </a:r>
            </a:p>
          </p:txBody>
        </p:sp>
        <p:sp>
          <p:nvSpPr>
            <p:cNvPr id="110" name="ZoneTexte 109"/>
            <p:cNvSpPr txBox="1"/>
            <p:nvPr/>
          </p:nvSpPr>
          <p:spPr>
            <a:xfrm>
              <a:off x="5978791" y="3196571"/>
              <a:ext cx="402875" cy="276999"/>
            </a:xfrm>
            <a:prstGeom prst="rect">
              <a:avLst/>
            </a:prstGeom>
            <a:noFill/>
          </p:spPr>
          <p:txBody>
            <a:bodyPr wrap="none" rtlCol="0">
              <a:spAutoFit/>
            </a:bodyPr>
            <a:lstStyle/>
            <a:p>
              <a:pPr algn="ctr"/>
              <a:r>
                <a:rPr lang="fr-FR" sz="1200" dirty="0"/>
                <a:t>n =</a:t>
              </a:r>
            </a:p>
          </p:txBody>
        </p:sp>
        <p:sp>
          <p:nvSpPr>
            <p:cNvPr id="111" name="ZoneTexte 110"/>
            <p:cNvSpPr txBox="1"/>
            <p:nvPr/>
          </p:nvSpPr>
          <p:spPr>
            <a:xfrm>
              <a:off x="7997935" y="1585549"/>
              <a:ext cx="1039067" cy="276999"/>
            </a:xfrm>
            <a:prstGeom prst="rect">
              <a:avLst/>
            </a:prstGeom>
            <a:noFill/>
          </p:spPr>
          <p:txBody>
            <a:bodyPr wrap="none" rtlCol="0">
              <a:spAutoFit/>
            </a:bodyPr>
            <a:lstStyle/>
            <a:p>
              <a:r>
                <a:rPr lang="fr-FR" sz="1200" b="1" dirty="0"/>
                <a:t>Pas de TNC</a:t>
              </a:r>
            </a:p>
          </p:txBody>
        </p:sp>
        <p:sp>
          <p:nvSpPr>
            <p:cNvPr id="112" name="ZoneTexte 111"/>
            <p:cNvSpPr txBox="1"/>
            <p:nvPr/>
          </p:nvSpPr>
          <p:spPr>
            <a:xfrm>
              <a:off x="7997935" y="1775840"/>
              <a:ext cx="454021" cy="276999"/>
            </a:xfrm>
            <a:prstGeom prst="rect">
              <a:avLst/>
            </a:prstGeom>
            <a:noFill/>
          </p:spPr>
          <p:txBody>
            <a:bodyPr wrap="none" rtlCol="0">
              <a:spAutoFit/>
            </a:bodyPr>
            <a:lstStyle/>
            <a:p>
              <a:r>
                <a:rPr lang="fr-FR" sz="1200" b="1" dirty="0"/>
                <a:t>ANI</a:t>
              </a:r>
            </a:p>
          </p:txBody>
        </p:sp>
        <p:sp>
          <p:nvSpPr>
            <p:cNvPr id="113" name="ZoneTexte 112"/>
            <p:cNvSpPr txBox="1"/>
            <p:nvPr/>
          </p:nvSpPr>
          <p:spPr>
            <a:xfrm>
              <a:off x="7997935" y="1966131"/>
              <a:ext cx="535122" cy="276999"/>
            </a:xfrm>
            <a:prstGeom prst="rect">
              <a:avLst/>
            </a:prstGeom>
            <a:noFill/>
          </p:spPr>
          <p:txBody>
            <a:bodyPr wrap="none" rtlCol="0">
              <a:spAutoFit/>
            </a:bodyPr>
            <a:lstStyle/>
            <a:p>
              <a:r>
                <a:rPr lang="fr-FR" sz="1200" b="1" dirty="0"/>
                <a:t>MND</a:t>
              </a:r>
            </a:p>
          </p:txBody>
        </p:sp>
        <p:sp>
          <p:nvSpPr>
            <p:cNvPr id="114" name="ZoneTexte 113"/>
            <p:cNvSpPr txBox="1"/>
            <p:nvPr/>
          </p:nvSpPr>
          <p:spPr>
            <a:xfrm>
              <a:off x="7997935" y="2156421"/>
              <a:ext cx="516488" cy="276999"/>
            </a:xfrm>
            <a:prstGeom prst="rect">
              <a:avLst/>
            </a:prstGeom>
            <a:noFill/>
          </p:spPr>
          <p:txBody>
            <a:bodyPr wrap="none" rtlCol="0">
              <a:spAutoFit/>
            </a:bodyPr>
            <a:lstStyle/>
            <a:p>
              <a:r>
                <a:rPr lang="fr-FR" sz="1200" b="1" dirty="0"/>
                <a:t>HAD</a:t>
              </a:r>
            </a:p>
          </p:txBody>
        </p:sp>
        <p:sp>
          <p:nvSpPr>
            <p:cNvPr id="115" name="ZoneTexte 114"/>
            <p:cNvSpPr txBox="1"/>
            <p:nvPr/>
          </p:nvSpPr>
          <p:spPr>
            <a:xfrm>
              <a:off x="6036673" y="2941565"/>
              <a:ext cx="270251" cy="276999"/>
            </a:xfrm>
            <a:prstGeom prst="rect">
              <a:avLst/>
            </a:prstGeom>
            <a:noFill/>
          </p:spPr>
          <p:txBody>
            <a:bodyPr wrap="none" rtlCol="0">
              <a:spAutoFit/>
            </a:bodyPr>
            <a:lstStyle/>
            <a:p>
              <a:pPr algn="r"/>
              <a:r>
                <a:rPr lang="fr-FR" sz="1200" dirty="0"/>
                <a:t>0</a:t>
              </a:r>
            </a:p>
          </p:txBody>
        </p:sp>
        <p:sp>
          <p:nvSpPr>
            <p:cNvPr id="116" name="ZoneTexte 115"/>
            <p:cNvSpPr txBox="1"/>
            <p:nvPr/>
          </p:nvSpPr>
          <p:spPr>
            <a:xfrm>
              <a:off x="5945927" y="2576391"/>
              <a:ext cx="360997" cy="246221"/>
            </a:xfrm>
            <a:prstGeom prst="rect">
              <a:avLst/>
            </a:prstGeom>
            <a:noFill/>
          </p:spPr>
          <p:txBody>
            <a:bodyPr wrap="none" rtlCol="0">
              <a:spAutoFit/>
            </a:bodyPr>
            <a:lstStyle/>
            <a:p>
              <a:pPr algn="r"/>
              <a:r>
                <a:rPr lang="fr-FR" sz="1000" dirty="0"/>
                <a:t>0,5</a:t>
              </a:r>
            </a:p>
          </p:txBody>
        </p:sp>
        <p:sp>
          <p:nvSpPr>
            <p:cNvPr id="117" name="ZoneTexte 116"/>
            <p:cNvSpPr txBox="1"/>
            <p:nvPr/>
          </p:nvSpPr>
          <p:spPr>
            <a:xfrm>
              <a:off x="5945927" y="2211217"/>
              <a:ext cx="360997" cy="246221"/>
            </a:xfrm>
            <a:prstGeom prst="rect">
              <a:avLst/>
            </a:prstGeom>
            <a:noFill/>
          </p:spPr>
          <p:txBody>
            <a:bodyPr wrap="none" rtlCol="0">
              <a:spAutoFit/>
            </a:bodyPr>
            <a:lstStyle/>
            <a:p>
              <a:pPr algn="r"/>
              <a:r>
                <a:rPr lang="fr-FR" sz="1000" dirty="0"/>
                <a:t>1,0</a:t>
              </a:r>
            </a:p>
          </p:txBody>
        </p:sp>
        <p:sp>
          <p:nvSpPr>
            <p:cNvPr id="118" name="ZoneTexte 117"/>
            <p:cNvSpPr txBox="1"/>
            <p:nvPr/>
          </p:nvSpPr>
          <p:spPr>
            <a:xfrm>
              <a:off x="5945927" y="1846043"/>
              <a:ext cx="360997" cy="246221"/>
            </a:xfrm>
            <a:prstGeom prst="rect">
              <a:avLst/>
            </a:prstGeom>
            <a:noFill/>
          </p:spPr>
          <p:txBody>
            <a:bodyPr wrap="none" rtlCol="0">
              <a:spAutoFit/>
            </a:bodyPr>
            <a:lstStyle/>
            <a:p>
              <a:pPr algn="r"/>
              <a:r>
                <a:rPr lang="fr-FR" sz="1000" dirty="0"/>
                <a:t>1,5</a:t>
              </a:r>
            </a:p>
          </p:txBody>
        </p:sp>
        <p:sp>
          <p:nvSpPr>
            <p:cNvPr id="119" name="ZoneTexte 118"/>
            <p:cNvSpPr txBox="1"/>
            <p:nvPr/>
          </p:nvSpPr>
          <p:spPr>
            <a:xfrm rot="16200000">
              <a:off x="5129703" y="2355908"/>
              <a:ext cx="1579279" cy="276999"/>
            </a:xfrm>
            <a:prstGeom prst="rect">
              <a:avLst/>
            </a:prstGeom>
            <a:noFill/>
          </p:spPr>
          <p:txBody>
            <a:bodyPr wrap="none" rtlCol="0">
              <a:spAutoFit/>
            </a:bodyPr>
            <a:lstStyle/>
            <a:p>
              <a:pPr algn="ctr"/>
              <a:r>
                <a:rPr lang="fr-FR" sz="1200" b="1" dirty="0"/>
                <a:t>Longueur télomère</a:t>
              </a:r>
            </a:p>
          </p:txBody>
        </p:sp>
        <p:sp>
          <p:nvSpPr>
            <p:cNvPr id="7" name="ZoneTexte 6"/>
            <p:cNvSpPr txBox="1"/>
            <p:nvPr/>
          </p:nvSpPr>
          <p:spPr>
            <a:xfrm>
              <a:off x="6623966" y="1887154"/>
              <a:ext cx="830726" cy="276999"/>
            </a:xfrm>
            <a:prstGeom prst="rect">
              <a:avLst/>
            </a:prstGeom>
            <a:noFill/>
          </p:spPr>
          <p:txBody>
            <a:bodyPr wrap="none" rtlCol="0">
              <a:spAutoFit/>
            </a:bodyPr>
            <a:lstStyle/>
            <a:p>
              <a:r>
                <a:rPr lang="fr-FR" sz="1200" dirty="0"/>
                <a:t>p = 0,039</a:t>
              </a:r>
            </a:p>
          </p:txBody>
        </p:sp>
      </p:grpSp>
      <p:grpSp>
        <p:nvGrpSpPr>
          <p:cNvPr id="5" name="Groupe 4"/>
          <p:cNvGrpSpPr/>
          <p:nvPr/>
        </p:nvGrpSpPr>
        <p:grpSpPr>
          <a:xfrm>
            <a:off x="5780843" y="3727882"/>
            <a:ext cx="3197621" cy="2211088"/>
            <a:chOff x="5780843" y="3727882"/>
            <a:chExt cx="3197621" cy="2211088"/>
          </a:xfrm>
        </p:grpSpPr>
        <p:grpSp>
          <p:nvGrpSpPr>
            <p:cNvPr id="4168" name="Groupe 4167"/>
            <p:cNvGrpSpPr/>
            <p:nvPr/>
          </p:nvGrpSpPr>
          <p:grpSpPr>
            <a:xfrm>
              <a:off x="6261209" y="4450709"/>
              <a:ext cx="1936750" cy="1208088"/>
              <a:chOff x="5043488" y="2873375"/>
              <a:chExt cx="1936750" cy="1208088"/>
            </a:xfrm>
          </p:grpSpPr>
          <p:sp>
            <p:nvSpPr>
              <p:cNvPr id="19" name="Freeform 16"/>
              <p:cNvSpPr>
                <a:spLocks/>
              </p:cNvSpPr>
              <p:nvPr/>
            </p:nvSpPr>
            <p:spPr bwMode="auto">
              <a:xfrm>
                <a:off x="6232525" y="3602038"/>
                <a:ext cx="595313" cy="84138"/>
              </a:xfrm>
              <a:custGeom>
                <a:avLst/>
                <a:gdLst>
                  <a:gd name="T0" fmla="*/ 375 w 375"/>
                  <a:gd name="T1" fmla="*/ 53 h 53"/>
                  <a:gd name="T2" fmla="*/ 375 w 375"/>
                  <a:gd name="T3" fmla="*/ 0 h 53"/>
                  <a:gd name="T4" fmla="*/ 0 w 375"/>
                  <a:gd name="T5" fmla="*/ 0 h 53"/>
                  <a:gd name="T6" fmla="*/ 0 w 375"/>
                  <a:gd name="T7" fmla="*/ 53 h 53"/>
                  <a:gd name="T8" fmla="*/ 375 w 375"/>
                  <a:gd name="T9" fmla="*/ 53 h 53"/>
                  <a:gd name="T10" fmla="*/ 375 w 375"/>
                  <a:gd name="T11" fmla="*/ 53 h 53"/>
                </a:gdLst>
                <a:ahLst/>
                <a:cxnLst>
                  <a:cxn ang="0">
                    <a:pos x="T0" y="T1"/>
                  </a:cxn>
                  <a:cxn ang="0">
                    <a:pos x="T2" y="T3"/>
                  </a:cxn>
                  <a:cxn ang="0">
                    <a:pos x="T4" y="T5"/>
                  </a:cxn>
                  <a:cxn ang="0">
                    <a:pos x="T6" y="T7"/>
                  </a:cxn>
                  <a:cxn ang="0">
                    <a:pos x="T8" y="T9"/>
                  </a:cxn>
                  <a:cxn ang="0">
                    <a:pos x="T10" y="T11"/>
                  </a:cxn>
                </a:cxnLst>
                <a:rect l="0" t="0" r="r" b="b"/>
                <a:pathLst>
                  <a:path w="375" h="53">
                    <a:moveTo>
                      <a:pt x="375" y="53"/>
                    </a:moveTo>
                    <a:lnTo>
                      <a:pt x="375" y="0"/>
                    </a:lnTo>
                    <a:lnTo>
                      <a:pt x="0" y="0"/>
                    </a:lnTo>
                    <a:lnTo>
                      <a:pt x="0" y="53"/>
                    </a:lnTo>
                    <a:lnTo>
                      <a:pt x="375" y="53"/>
                    </a:lnTo>
                    <a:lnTo>
                      <a:pt x="375"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 name="Freeform 17"/>
              <p:cNvSpPr>
                <a:spLocks/>
              </p:cNvSpPr>
              <p:nvPr/>
            </p:nvSpPr>
            <p:spPr bwMode="auto">
              <a:xfrm>
                <a:off x="6232525" y="3519488"/>
                <a:ext cx="595313" cy="82550"/>
              </a:xfrm>
              <a:custGeom>
                <a:avLst/>
                <a:gdLst>
                  <a:gd name="T0" fmla="*/ 375 w 375"/>
                  <a:gd name="T1" fmla="*/ 52 h 52"/>
                  <a:gd name="T2" fmla="*/ 375 w 375"/>
                  <a:gd name="T3" fmla="*/ 0 h 52"/>
                  <a:gd name="T4" fmla="*/ 0 w 375"/>
                  <a:gd name="T5" fmla="*/ 0 h 52"/>
                  <a:gd name="T6" fmla="*/ 0 w 375"/>
                  <a:gd name="T7" fmla="*/ 52 h 52"/>
                  <a:gd name="T8" fmla="*/ 375 w 375"/>
                  <a:gd name="T9" fmla="*/ 52 h 52"/>
                  <a:gd name="T10" fmla="*/ 375 w 375"/>
                  <a:gd name="T11" fmla="*/ 52 h 52"/>
                </a:gdLst>
                <a:ahLst/>
                <a:cxnLst>
                  <a:cxn ang="0">
                    <a:pos x="T0" y="T1"/>
                  </a:cxn>
                  <a:cxn ang="0">
                    <a:pos x="T2" y="T3"/>
                  </a:cxn>
                  <a:cxn ang="0">
                    <a:pos x="T4" y="T5"/>
                  </a:cxn>
                  <a:cxn ang="0">
                    <a:pos x="T6" y="T7"/>
                  </a:cxn>
                  <a:cxn ang="0">
                    <a:pos x="T8" y="T9"/>
                  </a:cxn>
                  <a:cxn ang="0">
                    <a:pos x="T10" y="T11"/>
                  </a:cxn>
                </a:cxnLst>
                <a:rect l="0" t="0" r="r" b="b"/>
                <a:pathLst>
                  <a:path w="375" h="52">
                    <a:moveTo>
                      <a:pt x="375" y="52"/>
                    </a:moveTo>
                    <a:lnTo>
                      <a:pt x="375" y="0"/>
                    </a:lnTo>
                    <a:lnTo>
                      <a:pt x="0" y="0"/>
                    </a:lnTo>
                    <a:lnTo>
                      <a:pt x="0" y="52"/>
                    </a:lnTo>
                    <a:lnTo>
                      <a:pt x="375" y="52"/>
                    </a:lnTo>
                    <a:lnTo>
                      <a:pt x="375"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23"/>
              <p:cNvSpPr>
                <a:spLocks/>
              </p:cNvSpPr>
              <p:nvPr/>
            </p:nvSpPr>
            <p:spPr bwMode="auto">
              <a:xfrm>
                <a:off x="5356225" y="3382963"/>
                <a:ext cx="592138" cy="188913"/>
              </a:xfrm>
              <a:custGeom>
                <a:avLst/>
                <a:gdLst>
                  <a:gd name="T0" fmla="*/ 373 w 373"/>
                  <a:gd name="T1" fmla="*/ 0 h 119"/>
                  <a:gd name="T2" fmla="*/ 0 w 373"/>
                  <a:gd name="T3" fmla="*/ 0 h 119"/>
                  <a:gd name="T4" fmla="*/ 0 w 373"/>
                  <a:gd name="T5" fmla="*/ 119 h 119"/>
                  <a:gd name="T6" fmla="*/ 373 w 373"/>
                  <a:gd name="T7" fmla="*/ 119 h 119"/>
                  <a:gd name="T8" fmla="*/ 373 w 373"/>
                  <a:gd name="T9" fmla="*/ 0 h 119"/>
                  <a:gd name="T10" fmla="*/ 373 w 373"/>
                  <a:gd name="T11" fmla="*/ 0 h 119"/>
                </a:gdLst>
                <a:ahLst/>
                <a:cxnLst>
                  <a:cxn ang="0">
                    <a:pos x="T0" y="T1"/>
                  </a:cxn>
                  <a:cxn ang="0">
                    <a:pos x="T2" y="T3"/>
                  </a:cxn>
                  <a:cxn ang="0">
                    <a:pos x="T4" y="T5"/>
                  </a:cxn>
                  <a:cxn ang="0">
                    <a:pos x="T6" y="T7"/>
                  </a:cxn>
                  <a:cxn ang="0">
                    <a:pos x="T8" y="T9"/>
                  </a:cxn>
                  <a:cxn ang="0">
                    <a:pos x="T10" y="T11"/>
                  </a:cxn>
                </a:cxnLst>
                <a:rect l="0" t="0" r="r" b="b"/>
                <a:pathLst>
                  <a:path w="373" h="119">
                    <a:moveTo>
                      <a:pt x="373" y="0"/>
                    </a:moveTo>
                    <a:lnTo>
                      <a:pt x="0" y="0"/>
                    </a:lnTo>
                    <a:lnTo>
                      <a:pt x="0" y="119"/>
                    </a:lnTo>
                    <a:lnTo>
                      <a:pt x="373" y="119"/>
                    </a:lnTo>
                    <a:lnTo>
                      <a:pt x="373" y="0"/>
                    </a:lnTo>
                    <a:lnTo>
                      <a:pt x="37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24"/>
              <p:cNvSpPr>
                <a:spLocks/>
              </p:cNvSpPr>
              <p:nvPr/>
            </p:nvSpPr>
            <p:spPr bwMode="auto">
              <a:xfrm>
                <a:off x="5356225" y="3571875"/>
                <a:ext cx="592138" cy="44450"/>
              </a:xfrm>
              <a:custGeom>
                <a:avLst/>
                <a:gdLst>
                  <a:gd name="T0" fmla="*/ 373 w 373"/>
                  <a:gd name="T1" fmla="*/ 28 h 28"/>
                  <a:gd name="T2" fmla="*/ 373 w 373"/>
                  <a:gd name="T3" fmla="*/ 0 h 28"/>
                  <a:gd name="T4" fmla="*/ 0 w 373"/>
                  <a:gd name="T5" fmla="*/ 0 h 28"/>
                  <a:gd name="T6" fmla="*/ 0 w 373"/>
                  <a:gd name="T7" fmla="*/ 28 h 28"/>
                  <a:gd name="T8" fmla="*/ 373 w 373"/>
                  <a:gd name="T9" fmla="*/ 28 h 28"/>
                  <a:gd name="T10" fmla="*/ 373 w 373"/>
                  <a:gd name="T11" fmla="*/ 28 h 28"/>
                </a:gdLst>
                <a:ahLst/>
                <a:cxnLst>
                  <a:cxn ang="0">
                    <a:pos x="T0" y="T1"/>
                  </a:cxn>
                  <a:cxn ang="0">
                    <a:pos x="T2" y="T3"/>
                  </a:cxn>
                  <a:cxn ang="0">
                    <a:pos x="T4" y="T5"/>
                  </a:cxn>
                  <a:cxn ang="0">
                    <a:pos x="T6" y="T7"/>
                  </a:cxn>
                  <a:cxn ang="0">
                    <a:pos x="T8" y="T9"/>
                  </a:cxn>
                  <a:cxn ang="0">
                    <a:pos x="T10" y="T11"/>
                  </a:cxn>
                </a:cxnLst>
                <a:rect l="0" t="0" r="r" b="b"/>
                <a:pathLst>
                  <a:path w="373" h="28">
                    <a:moveTo>
                      <a:pt x="373" y="28"/>
                    </a:moveTo>
                    <a:lnTo>
                      <a:pt x="373" y="0"/>
                    </a:lnTo>
                    <a:lnTo>
                      <a:pt x="0" y="0"/>
                    </a:lnTo>
                    <a:lnTo>
                      <a:pt x="0" y="28"/>
                    </a:lnTo>
                    <a:lnTo>
                      <a:pt x="373" y="28"/>
                    </a:lnTo>
                    <a:lnTo>
                      <a:pt x="373"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8" name="Line 25"/>
              <p:cNvSpPr>
                <a:spLocks noChangeShapeType="1"/>
              </p:cNvSpPr>
              <p:nvPr/>
            </p:nvSpPr>
            <p:spPr bwMode="auto">
              <a:xfrm flipH="1">
                <a:off x="6527800" y="3305175"/>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6"/>
              <p:cNvSpPr>
                <a:spLocks noChangeShapeType="1"/>
              </p:cNvSpPr>
              <p:nvPr/>
            </p:nvSpPr>
            <p:spPr bwMode="auto">
              <a:xfrm flipH="1">
                <a:off x="6389688" y="3305175"/>
                <a:ext cx="1381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7"/>
              <p:cNvSpPr>
                <a:spLocks noChangeShapeType="1"/>
              </p:cNvSpPr>
              <p:nvPr/>
            </p:nvSpPr>
            <p:spPr bwMode="auto">
              <a:xfrm flipH="1">
                <a:off x="5511800" y="3214688"/>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28"/>
              <p:cNvSpPr>
                <a:spLocks noChangeShapeType="1"/>
              </p:cNvSpPr>
              <p:nvPr/>
            </p:nvSpPr>
            <p:spPr bwMode="auto">
              <a:xfrm flipH="1">
                <a:off x="5653088" y="3214688"/>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96" name="Line 29"/>
              <p:cNvSpPr>
                <a:spLocks noChangeShapeType="1"/>
              </p:cNvSpPr>
              <p:nvPr/>
            </p:nvSpPr>
            <p:spPr bwMode="auto">
              <a:xfrm>
                <a:off x="5653088" y="3214688"/>
                <a:ext cx="0" cy="168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97" name="Freeform 30"/>
              <p:cNvSpPr>
                <a:spLocks/>
              </p:cNvSpPr>
              <p:nvPr/>
            </p:nvSpPr>
            <p:spPr bwMode="auto">
              <a:xfrm>
                <a:off x="5653088" y="3382963"/>
                <a:ext cx="295275" cy="233363"/>
              </a:xfrm>
              <a:custGeom>
                <a:avLst/>
                <a:gdLst>
                  <a:gd name="T0" fmla="*/ 0 w 186"/>
                  <a:gd name="T1" fmla="*/ 147 h 147"/>
                  <a:gd name="T2" fmla="*/ 186 w 186"/>
                  <a:gd name="T3" fmla="*/ 147 h 147"/>
                  <a:gd name="T4" fmla="*/ 186 w 186"/>
                  <a:gd name="T5" fmla="*/ 0 h 147"/>
                  <a:gd name="T6" fmla="*/ 0 w 186"/>
                  <a:gd name="T7" fmla="*/ 0 h 147"/>
                </a:gdLst>
                <a:ahLst/>
                <a:cxnLst>
                  <a:cxn ang="0">
                    <a:pos x="T0" y="T1"/>
                  </a:cxn>
                  <a:cxn ang="0">
                    <a:pos x="T2" y="T3"/>
                  </a:cxn>
                  <a:cxn ang="0">
                    <a:pos x="T4" y="T5"/>
                  </a:cxn>
                  <a:cxn ang="0">
                    <a:pos x="T6" y="T7"/>
                  </a:cxn>
                </a:cxnLst>
                <a:rect l="0" t="0" r="r" b="b"/>
                <a:pathLst>
                  <a:path w="186" h="147">
                    <a:moveTo>
                      <a:pt x="0" y="147"/>
                    </a:moveTo>
                    <a:lnTo>
                      <a:pt x="186" y="147"/>
                    </a:lnTo>
                    <a:lnTo>
                      <a:pt x="186"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98" name="Freeform 31"/>
              <p:cNvSpPr>
                <a:spLocks/>
              </p:cNvSpPr>
              <p:nvPr/>
            </p:nvSpPr>
            <p:spPr bwMode="auto">
              <a:xfrm>
                <a:off x="5356225" y="3382963"/>
                <a:ext cx="296863" cy="233363"/>
              </a:xfrm>
              <a:custGeom>
                <a:avLst/>
                <a:gdLst>
                  <a:gd name="T0" fmla="*/ 187 w 187"/>
                  <a:gd name="T1" fmla="*/ 0 h 147"/>
                  <a:gd name="T2" fmla="*/ 0 w 187"/>
                  <a:gd name="T3" fmla="*/ 0 h 147"/>
                  <a:gd name="T4" fmla="*/ 0 w 187"/>
                  <a:gd name="T5" fmla="*/ 119 h 147"/>
                  <a:gd name="T6" fmla="*/ 0 w 187"/>
                  <a:gd name="T7" fmla="*/ 147 h 147"/>
                  <a:gd name="T8" fmla="*/ 187 w 187"/>
                  <a:gd name="T9" fmla="*/ 147 h 147"/>
                </a:gdLst>
                <a:ahLst/>
                <a:cxnLst>
                  <a:cxn ang="0">
                    <a:pos x="T0" y="T1"/>
                  </a:cxn>
                  <a:cxn ang="0">
                    <a:pos x="T2" y="T3"/>
                  </a:cxn>
                  <a:cxn ang="0">
                    <a:pos x="T4" y="T5"/>
                  </a:cxn>
                  <a:cxn ang="0">
                    <a:pos x="T6" y="T7"/>
                  </a:cxn>
                  <a:cxn ang="0">
                    <a:pos x="T8" y="T9"/>
                  </a:cxn>
                </a:cxnLst>
                <a:rect l="0" t="0" r="r" b="b"/>
                <a:pathLst>
                  <a:path w="187" h="147">
                    <a:moveTo>
                      <a:pt x="187" y="0"/>
                    </a:moveTo>
                    <a:lnTo>
                      <a:pt x="0" y="0"/>
                    </a:lnTo>
                    <a:lnTo>
                      <a:pt x="0" y="119"/>
                    </a:lnTo>
                    <a:lnTo>
                      <a:pt x="0" y="147"/>
                    </a:lnTo>
                    <a:lnTo>
                      <a:pt x="187" y="147"/>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99" name="Line 32"/>
              <p:cNvSpPr>
                <a:spLocks noChangeShapeType="1"/>
              </p:cNvSpPr>
              <p:nvPr/>
            </p:nvSpPr>
            <p:spPr bwMode="auto">
              <a:xfrm flipH="1">
                <a:off x="5653088" y="3724275"/>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0" name="Line 33"/>
              <p:cNvSpPr>
                <a:spLocks noChangeShapeType="1"/>
              </p:cNvSpPr>
              <p:nvPr/>
            </p:nvSpPr>
            <p:spPr bwMode="auto">
              <a:xfrm flipH="1">
                <a:off x="5511800" y="3724275"/>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1" name="Line 34"/>
              <p:cNvSpPr>
                <a:spLocks noChangeShapeType="1"/>
              </p:cNvSpPr>
              <p:nvPr/>
            </p:nvSpPr>
            <p:spPr bwMode="auto">
              <a:xfrm flipV="1">
                <a:off x="5653088" y="3616325"/>
                <a:ext cx="0" cy="10795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4" name="Freeform 36"/>
              <p:cNvSpPr>
                <a:spLocks/>
              </p:cNvSpPr>
              <p:nvPr/>
            </p:nvSpPr>
            <p:spPr bwMode="auto">
              <a:xfrm>
                <a:off x="6527800" y="3519488"/>
                <a:ext cx="300038" cy="166688"/>
              </a:xfrm>
              <a:custGeom>
                <a:avLst/>
                <a:gdLst>
                  <a:gd name="T0" fmla="*/ 0 w 189"/>
                  <a:gd name="T1" fmla="*/ 105 h 105"/>
                  <a:gd name="T2" fmla="*/ 189 w 189"/>
                  <a:gd name="T3" fmla="*/ 105 h 105"/>
                  <a:gd name="T4" fmla="*/ 189 w 189"/>
                  <a:gd name="T5" fmla="*/ 0 h 105"/>
                  <a:gd name="T6" fmla="*/ 0 w 189"/>
                  <a:gd name="T7" fmla="*/ 0 h 105"/>
                </a:gdLst>
                <a:ahLst/>
                <a:cxnLst>
                  <a:cxn ang="0">
                    <a:pos x="T0" y="T1"/>
                  </a:cxn>
                  <a:cxn ang="0">
                    <a:pos x="T2" y="T3"/>
                  </a:cxn>
                  <a:cxn ang="0">
                    <a:pos x="T4" y="T5"/>
                  </a:cxn>
                  <a:cxn ang="0">
                    <a:pos x="T6" y="T7"/>
                  </a:cxn>
                </a:cxnLst>
                <a:rect l="0" t="0" r="r" b="b"/>
                <a:pathLst>
                  <a:path w="189" h="105">
                    <a:moveTo>
                      <a:pt x="0" y="105"/>
                    </a:moveTo>
                    <a:lnTo>
                      <a:pt x="189" y="105"/>
                    </a:lnTo>
                    <a:lnTo>
                      <a:pt x="189" y="0"/>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5" name="Line 37"/>
              <p:cNvSpPr>
                <a:spLocks noChangeShapeType="1"/>
              </p:cNvSpPr>
              <p:nvPr/>
            </p:nvSpPr>
            <p:spPr bwMode="auto">
              <a:xfrm flipH="1">
                <a:off x="6527800" y="3762375"/>
                <a:ext cx="1412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6" name="Line 38"/>
              <p:cNvSpPr>
                <a:spLocks noChangeShapeType="1"/>
              </p:cNvSpPr>
              <p:nvPr/>
            </p:nvSpPr>
            <p:spPr bwMode="auto">
              <a:xfrm flipV="1">
                <a:off x="6527800" y="3686175"/>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7" name="Freeform 39"/>
              <p:cNvSpPr>
                <a:spLocks/>
              </p:cNvSpPr>
              <p:nvPr/>
            </p:nvSpPr>
            <p:spPr bwMode="auto">
              <a:xfrm>
                <a:off x="6232525" y="3519488"/>
                <a:ext cx="295275" cy="166688"/>
              </a:xfrm>
              <a:custGeom>
                <a:avLst/>
                <a:gdLst>
                  <a:gd name="T0" fmla="*/ 186 w 186"/>
                  <a:gd name="T1" fmla="*/ 0 h 105"/>
                  <a:gd name="T2" fmla="*/ 0 w 186"/>
                  <a:gd name="T3" fmla="*/ 0 h 105"/>
                  <a:gd name="T4" fmla="*/ 0 w 186"/>
                  <a:gd name="T5" fmla="*/ 105 h 105"/>
                  <a:gd name="T6" fmla="*/ 186 w 186"/>
                  <a:gd name="T7" fmla="*/ 105 h 105"/>
                </a:gdLst>
                <a:ahLst/>
                <a:cxnLst>
                  <a:cxn ang="0">
                    <a:pos x="T0" y="T1"/>
                  </a:cxn>
                  <a:cxn ang="0">
                    <a:pos x="T2" y="T3"/>
                  </a:cxn>
                  <a:cxn ang="0">
                    <a:pos x="T4" y="T5"/>
                  </a:cxn>
                  <a:cxn ang="0">
                    <a:pos x="T6" y="T7"/>
                  </a:cxn>
                </a:cxnLst>
                <a:rect l="0" t="0" r="r" b="b"/>
                <a:pathLst>
                  <a:path w="186" h="105">
                    <a:moveTo>
                      <a:pt x="186" y="0"/>
                    </a:moveTo>
                    <a:lnTo>
                      <a:pt x="0" y="0"/>
                    </a:lnTo>
                    <a:lnTo>
                      <a:pt x="0" y="105"/>
                    </a:lnTo>
                    <a:lnTo>
                      <a:pt x="186" y="105"/>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08" name="Line 40"/>
              <p:cNvSpPr>
                <a:spLocks noChangeShapeType="1"/>
              </p:cNvSpPr>
              <p:nvPr/>
            </p:nvSpPr>
            <p:spPr bwMode="auto">
              <a:xfrm flipH="1">
                <a:off x="6389688" y="3762375"/>
                <a:ext cx="1381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0" name="Line 42"/>
              <p:cNvSpPr>
                <a:spLocks noChangeShapeType="1"/>
              </p:cNvSpPr>
              <p:nvPr/>
            </p:nvSpPr>
            <p:spPr bwMode="auto">
              <a:xfrm flipH="1">
                <a:off x="5643563" y="3095625"/>
                <a:ext cx="8842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1" name="Line 43"/>
              <p:cNvSpPr>
                <a:spLocks noChangeShapeType="1"/>
              </p:cNvSpPr>
              <p:nvPr/>
            </p:nvSpPr>
            <p:spPr bwMode="auto">
              <a:xfrm>
                <a:off x="6527800" y="3305175"/>
                <a:ext cx="0" cy="2143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2" name="Line 44"/>
              <p:cNvSpPr>
                <a:spLocks noChangeShapeType="1"/>
              </p:cNvSpPr>
              <p:nvPr/>
            </p:nvSpPr>
            <p:spPr bwMode="auto">
              <a:xfrm flipH="1">
                <a:off x="5226050" y="4032250"/>
                <a:ext cx="17541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13" name="Line 45"/>
              <p:cNvSpPr>
                <a:spLocks noChangeShapeType="1"/>
              </p:cNvSpPr>
              <p:nvPr/>
            </p:nvSpPr>
            <p:spPr bwMode="auto">
              <a:xfrm flipV="1">
                <a:off x="5089525" y="2873375"/>
                <a:ext cx="0" cy="105092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49" name="Line 81"/>
              <p:cNvSpPr>
                <a:spLocks noChangeShapeType="1"/>
              </p:cNvSpPr>
              <p:nvPr/>
            </p:nvSpPr>
            <p:spPr bwMode="auto">
              <a:xfrm flipH="1">
                <a:off x="6232525" y="3602038"/>
                <a:ext cx="595313"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0" name="Line 82"/>
              <p:cNvSpPr>
                <a:spLocks noChangeShapeType="1"/>
              </p:cNvSpPr>
              <p:nvPr/>
            </p:nvSpPr>
            <p:spPr bwMode="auto">
              <a:xfrm flipH="1">
                <a:off x="5356225" y="3571875"/>
                <a:ext cx="592138" cy="0"/>
              </a:xfrm>
              <a:prstGeom prst="line">
                <a:avLst/>
              </a:prstGeom>
              <a:noFill/>
              <a:ln w="1428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3" name="Line 85"/>
              <p:cNvSpPr>
                <a:spLocks noChangeShapeType="1"/>
              </p:cNvSpPr>
              <p:nvPr/>
            </p:nvSpPr>
            <p:spPr bwMode="auto">
              <a:xfrm>
                <a:off x="5043488" y="3211513"/>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4" name="Line 86"/>
              <p:cNvSpPr>
                <a:spLocks noChangeShapeType="1"/>
              </p:cNvSpPr>
              <p:nvPr/>
            </p:nvSpPr>
            <p:spPr bwMode="auto">
              <a:xfrm>
                <a:off x="5043488" y="3575050"/>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55" name="Line 87"/>
              <p:cNvSpPr>
                <a:spLocks noChangeShapeType="1"/>
              </p:cNvSpPr>
              <p:nvPr/>
            </p:nvSpPr>
            <p:spPr bwMode="auto">
              <a:xfrm>
                <a:off x="5043488" y="3910013"/>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0" name="Line 92"/>
              <p:cNvSpPr>
                <a:spLocks noChangeShapeType="1"/>
              </p:cNvSpPr>
              <p:nvPr/>
            </p:nvSpPr>
            <p:spPr bwMode="auto">
              <a:xfrm>
                <a:off x="5043488" y="2878138"/>
                <a:ext cx="4603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1" name="Line 93"/>
              <p:cNvSpPr>
                <a:spLocks noChangeShapeType="1"/>
              </p:cNvSpPr>
              <p:nvPr/>
            </p:nvSpPr>
            <p:spPr bwMode="auto">
              <a:xfrm flipV="1">
                <a:off x="6527800" y="4032250"/>
                <a:ext cx="0" cy="492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66" name="Line 98"/>
              <p:cNvSpPr>
                <a:spLocks noChangeShapeType="1"/>
              </p:cNvSpPr>
              <p:nvPr/>
            </p:nvSpPr>
            <p:spPr bwMode="auto">
              <a:xfrm flipV="1">
                <a:off x="5649913" y="4032250"/>
                <a:ext cx="0" cy="49213"/>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120" name="ZoneTexte 119"/>
            <p:cNvSpPr txBox="1"/>
            <p:nvPr/>
          </p:nvSpPr>
          <p:spPr>
            <a:xfrm>
              <a:off x="6679265" y="5661971"/>
              <a:ext cx="355837" cy="276999"/>
            </a:xfrm>
            <a:prstGeom prst="rect">
              <a:avLst/>
            </a:prstGeom>
            <a:noFill/>
          </p:spPr>
          <p:txBody>
            <a:bodyPr wrap="none" rtlCol="0">
              <a:spAutoFit/>
            </a:bodyPr>
            <a:lstStyle/>
            <a:p>
              <a:pPr algn="ctr"/>
              <a:r>
                <a:rPr lang="fr-FR" sz="1200" dirty="0"/>
                <a:t>19</a:t>
              </a:r>
            </a:p>
          </p:txBody>
        </p:sp>
        <p:sp>
          <p:nvSpPr>
            <p:cNvPr id="121" name="ZoneTexte 120"/>
            <p:cNvSpPr txBox="1"/>
            <p:nvPr/>
          </p:nvSpPr>
          <p:spPr>
            <a:xfrm>
              <a:off x="6178398" y="5661971"/>
              <a:ext cx="402875" cy="276999"/>
            </a:xfrm>
            <a:prstGeom prst="rect">
              <a:avLst/>
            </a:prstGeom>
            <a:noFill/>
          </p:spPr>
          <p:txBody>
            <a:bodyPr wrap="none" rtlCol="0">
              <a:spAutoFit/>
            </a:bodyPr>
            <a:lstStyle/>
            <a:p>
              <a:pPr algn="ctr"/>
              <a:r>
                <a:rPr lang="fr-FR" sz="1200" dirty="0"/>
                <a:t>n =</a:t>
              </a:r>
            </a:p>
          </p:txBody>
        </p:sp>
        <p:sp>
          <p:nvSpPr>
            <p:cNvPr id="122" name="ZoneTexte 121"/>
            <p:cNvSpPr txBox="1"/>
            <p:nvPr/>
          </p:nvSpPr>
          <p:spPr>
            <a:xfrm>
              <a:off x="7558368" y="5661971"/>
              <a:ext cx="355837" cy="276999"/>
            </a:xfrm>
            <a:prstGeom prst="rect">
              <a:avLst/>
            </a:prstGeom>
            <a:noFill/>
          </p:spPr>
          <p:txBody>
            <a:bodyPr wrap="none" rtlCol="0">
              <a:spAutoFit/>
            </a:bodyPr>
            <a:lstStyle/>
            <a:p>
              <a:pPr algn="ctr"/>
              <a:r>
                <a:rPr lang="fr-FR" sz="1200" dirty="0"/>
                <a:t>54</a:t>
              </a:r>
            </a:p>
          </p:txBody>
        </p:sp>
        <p:sp>
          <p:nvSpPr>
            <p:cNvPr id="123" name="ZoneTexte 122"/>
            <p:cNvSpPr txBox="1"/>
            <p:nvPr/>
          </p:nvSpPr>
          <p:spPr>
            <a:xfrm>
              <a:off x="6036673" y="5362263"/>
              <a:ext cx="270251" cy="276999"/>
            </a:xfrm>
            <a:prstGeom prst="rect">
              <a:avLst/>
            </a:prstGeom>
            <a:noFill/>
          </p:spPr>
          <p:txBody>
            <a:bodyPr wrap="none" rtlCol="0">
              <a:spAutoFit/>
            </a:bodyPr>
            <a:lstStyle/>
            <a:p>
              <a:pPr algn="r"/>
              <a:r>
                <a:rPr lang="fr-FR" sz="1200" dirty="0"/>
                <a:t>0</a:t>
              </a:r>
            </a:p>
          </p:txBody>
        </p:sp>
        <p:sp>
          <p:nvSpPr>
            <p:cNvPr id="124" name="ZoneTexte 123"/>
            <p:cNvSpPr txBox="1"/>
            <p:nvPr/>
          </p:nvSpPr>
          <p:spPr>
            <a:xfrm>
              <a:off x="5945927" y="5028888"/>
              <a:ext cx="360997" cy="246221"/>
            </a:xfrm>
            <a:prstGeom prst="rect">
              <a:avLst/>
            </a:prstGeom>
            <a:noFill/>
          </p:spPr>
          <p:txBody>
            <a:bodyPr wrap="none" rtlCol="0">
              <a:spAutoFit/>
            </a:bodyPr>
            <a:lstStyle/>
            <a:p>
              <a:pPr algn="r"/>
              <a:r>
                <a:rPr lang="fr-FR" sz="1000" dirty="0"/>
                <a:t>0,5</a:t>
              </a:r>
            </a:p>
          </p:txBody>
        </p:sp>
        <p:sp>
          <p:nvSpPr>
            <p:cNvPr id="125" name="ZoneTexte 124"/>
            <p:cNvSpPr txBox="1"/>
            <p:nvPr/>
          </p:nvSpPr>
          <p:spPr>
            <a:xfrm>
              <a:off x="5945927" y="4663916"/>
              <a:ext cx="360997" cy="246221"/>
            </a:xfrm>
            <a:prstGeom prst="rect">
              <a:avLst/>
            </a:prstGeom>
            <a:noFill/>
          </p:spPr>
          <p:txBody>
            <a:bodyPr wrap="none" rtlCol="0">
              <a:spAutoFit/>
            </a:bodyPr>
            <a:lstStyle/>
            <a:p>
              <a:pPr algn="r"/>
              <a:r>
                <a:rPr lang="fr-FR" sz="1000" dirty="0"/>
                <a:t>1,0</a:t>
              </a:r>
            </a:p>
          </p:txBody>
        </p:sp>
        <p:sp>
          <p:nvSpPr>
            <p:cNvPr id="126" name="ZoneTexte 125"/>
            <p:cNvSpPr txBox="1"/>
            <p:nvPr/>
          </p:nvSpPr>
          <p:spPr>
            <a:xfrm>
              <a:off x="5945927" y="4337526"/>
              <a:ext cx="360997" cy="246221"/>
            </a:xfrm>
            <a:prstGeom prst="rect">
              <a:avLst/>
            </a:prstGeom>
            <a:noFill/>
          </p:spPr>
          <p:txBody>
            <a:bodyPr wrap="none" rtlCol="0">
              <a:spAutoFit/>
            </a:bodyPr>
            <a:lstStyle/>
            <a:p>
              <a:pPr algn="r"/>
              <a:r>
                <a:rPr lang="fr-FR" sz="1000" dirty="0"/>
                <a:t>1,5</a:t>
              </a:r>
            </a:p>
          </p:txBody>
        </p:sp>
        <p:sp>
          <p:nvSpPr>
            <p:cNvPr id="127" name="ZoneTexte 126"/>
            <p:cNvSpPr txBox="1"/>
            <p:nvPr/>
          </p:nvSpPr>
          <p:spPr>
            <a:xfrm>
              <a:off x="7557882" y="3727882"/>
              <a:ext cx="1420582" cy="276999"/>
            </a:xfrm>
            <a:prstGeom prst="rect">
              <a:avLst/>
            </a:prstGeom>
            <a:noFill/>
          </p:spPr>
          <p:txBody>
            <a:bodyPr wrap="none" rtlCol="0">
              <a:spAutoFit/>
            </a:bodyPr>
            <a:lstStyle/>
            <a:p>
              <a:r>
                <a:rPr lang="fr-FR" sz="1200" b="1" dirty="0"/>
                <a:t>VIH+ pas de TNC</a:t>
              </a:r>
            </a:p>
          </p:txBody>
        </p:sp>
        <p:sp>
          <p:nvSpPr>
            <p:cNvPr id="128" name="ZoneTexte 127"/>
            <p:cNvSpPr txBox="1"/>
            <p:nvPr/>
          </p:nvSpPr>
          <p:spPr>
            <a:xfrm>
              <a:off x="7583282" y="3958863"/>
              <a:ext cx="900131" cy="276999"/>
            </a:xfrm>
            <a:prstGeom prst="rect">
              <a:avLst/>
            </a:prstGeom>
            <a:noFill/>
          </p:spPr>
          <p:txBody>
            <a:bodyPr wrap="none" rtlCol="0">
              <a:spAutoFit/>
            </a:bodyPr>
            <a:lstStyle/>
            <a:p>
              <a:r>
                <a:rPr lang="fr-FR" sz="1200" b="1" dirty="0"/>
                <a:t>VIH+ TNC</a:t>
              </a:r>
            </a:p>
          </p:txBody>
        </p:sp>
        <p:sp>
          <p:nvSpPr>
            <p:cNvPr id="129" name="Rectangle 21"/>
            <p:cNvSpPr>
              <a:spLocks noChangeArrowheads="1"/>
            </p:cNvSpPr>
            <p:nvPr/>
          </p:nvSpPr>
          <p:spPr bwMode="auto">
            <a:xfrm>
              <a:off x="7536887" y="4072449"/>
              <a:ext cx="69850" cy="69850"/>
            </a:xfrm>
            <a:prstGeom prst="rect">
              <a:avLst/>
            </a:prstGeom>
            <a:solidFill>
              <a:srgbClr val="FF00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130" name="Rectangle 22"/>
            <p:cNvSpPr>
              <a:spLocks noChangeArrowheads="1"/>
            </p:cNvSpPr>
            <p:nvPr/>
          </p:nvSpPr>
          <p:spPr bwMode="auto">
            <a:xfrm>
              <a:off x="7536887" y="3840674"/>
              <a:ext cx="69850" cy="71438"/>
            </a:xfrm>
            <a:prstGeom prst="rect">
              <a:avLst/>
            </a:prstGeom>
            <a:solidFill>
              <a:srgbClr val="0099FF"/>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b="1"/>
            </a:p>
          </p:txBody>
        </p:sp>
        <p:sp>
          <p:nvSpPr>
            <p:cNvPr id="132" name="ZoneTexte 131"/>
            <p:cNvSpPr txBox="1"/>
            <p:nvPr/>
          </p:nvSpPr>
          <p:spPr>
            <a:xfrm rot="16200000">
              <a:off x="5129703" y="4821797"/>
              <a:ext cx="1579279" cy="276999"/>
            </a:xfrm>
            <a:prstGeom prst="rect">
              <a:avLst/>
            </a:prstGeom>
            <a:noFill/>
          </p:spPr>
          <p:txBody>
            <a:bodyPr wrap="none" rtlCol="0">
              <a:spAutoFit/>
            </a:bodyPr>
            <a:lstStyle/>
            <a:p>
              <a:pPr algn="ctr"/>
              <a:r>
                <a:rPr lang="fr-FR" sz="1200" b="1" dirty="0"/>
                <a:t>Longueur télomère</a:t>
              </a:r>
            </a:p>
          </p:txBody>
        </p:sp>
        <p:sp>
          <p:nvSpPr>
            <p:cNvPr id="133" name="ZoneTexte 132"/>
            <p:cNvSpPr txBox="1"/>
            <p:nvPr/>
          </p:nvSpPr>
          <p:spPr>
            <a:xfrm>
              <a:off x="6841921" y="4365528"/>
              <a:ext cx="830726" cy="276999"/>
            </a:xfrm>
            <a:prstGeom prst="rect">
              <a:avLst/>
            </a:prstGeom>
            <a:noFill/>
          </p:spPr>
          <p:txBody>
            <a:bodyPr wrap="none" rtlCol="0">
              <a:spAutoFit/>
            </a:bodyPr>
            <a:lstStyle/>
            <a:p>
              <a:r>
                <a:rPr lang="fr-FR" sz="1200" dirty="0"/>
                <a:t>p = 0,036</a:t>
              </a:r>
            </a:p>
          </p:txBody>
        </p:sp>
      </p:grpSp>
      <p:sp>
        <p:nvSpPr>
          <p:cNvPr id="8" name="ZoneTexte 7"/>
          <p:cNvSpPr txBox="1"/>
          <p:nvPr/>
        </p:nvSpPr>
        <p:spPr>
          <a:xfrm>
            <a:off x="6458198" y="1264612"/>
            <a:ext cx="1415772" cy="369332"/>
          </a:xfrm>
          <a:prstGeom prst="rect">
            <a:avLst/>
          </a:prstGeom>
          <a:noFill/>
        </p:spPr>
        <p:txBody>
          <a:bodyPr wrap="none" rtlCol="0">
            <a:spAutoFit/>
          </a:bodyPr>
          <a:lstStyle/>
          <a:p>
            <a:r>
              <a:rPr lang="fr-FR" b="1" dirty="0">
                <a:solidFill>
                  <a:srgbClr val="0070C0"/>
                </a:solidFill>
                <a:latin typeface="Calibri"/>
                <a:cs typeface="Calibri"/>
              </a:rPr>
              <a:t>Groupe VIH+</a:t>
            </a:r>
          </a:p>
        </p:txBody>
      </p:sp>
      <p:sp>
        <p:nvSpPr>
          <p:cNvPr id="131" name="Espace réservé du contenu 3"/>
          <p:cNvSpPr>
            <a:spLocks noGrp="1"/>
          </p:cNvSpPr>
          <p:nvPr>
            <p:ph sz="half" idx="1"/>
          </p:nvPr>
        </p:nvSpPr>
        <p:spPr>
          <a:xfrm>
            <a:off x="305098" y="5763332"/>
            <a:ext cx="8731904" cy="899747"/>
          </a:xfrm>
        </p:spPr>
        <p:txBody>
          <a:bodyPr/>
          <a:lstStyle/>
          <a:p>
            <a:r>
              <a:rPr lang="fr-FR" sz="1800" dirty="0"/>
              <a:t>Longueur des télomères </a:t>
            </a:r>
          </a:p>
          <a:p>
            <a:pPr lvl="1"/>
            <a:r>
              <a:rPr lang="fr-FR" sz="1400" dirty="0"/>
              <a:t>Diminuée chez VIH+ vs VIH-, d’autant plus que TNC</a:t>
            </a:r>
          </a:p>
          <a:p>
            <a:pPr lvl="1"/>
            <a:r>
              <a:rPr lang="fr-FR" sz="1400" dirty="0"/>
              <a:t>Non liée à tabagisme, activité physique, durée infection VIH, CV plasma, taux de CD4</a:t>
            </a:r>
          </a:p>
        </p:txBody>
      </p:sp>
      <p:sp>
        <p:nvSpPr>
          <p:cNvPr id="134"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Araujo ML, CROI 2017, Abs. 388</a:t>
            </a:r>
          </a:p>
        </p:txBody>
      </p:sp>
      <p:sp>
        <p:nvSpPr>
          <p:cNvPr id="135" name="ZoneTexte 13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183</a:t>
            </a:r>
          </a:p>
        </p:txBody>
      </p:sp>
    </p:spTree>
    <p:extLst>
      <p:ext uri="{BB962C8B-B14F-4D97-AF65-F5344CB8AC3E}">
        <p14:creationId xmlns:p14="http://schemas.microsoft.com/office/powerpoint/2010/main" val="3991845846"/>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Maladie des petits vaisseaux cérébraux </a:t>
            </a:r>
            <a:br>
              <a:rPr lang="fr-FR" sz="2600" dirty="0"/>
            </a:br>
            <a:r>
              <a:rPr lang="fr-FR" sz="2600" dirty="0"/>
              <a:t>chez les patients VIH en succès virologique (1)</a:t>
            </a:r>
          </a:p>
        </p:txBody>
      </p:sp>
      <p:sp>
        <p:nvSpPr>
          <p:cNvPr id="4" name="Espace réservé du contenu 3"/>
          <p:cNvSpPr>
            <a:spLocks noGrp="1"/>
          </p:cNvSpPr>
          <p:nvPr>
            <p:ph idx="1"/>
          </p:nvPr>
        </p:nvSpPr>
        <p:spPr>
          <a:xfrm>
            <a:off x="402208" y="1348022"/>
            <a:ext cx="8507413" cy="5269341"/>
          </a:xfrm>
        </p:spPr>
        <p:txBody>
          <a:bodyPr/>
          <a:lstStyle/>
          <a:p>
            <a:pPr>
              <a:lnSpc>
                <a:spcPts val="2400"/>
              </a:lnSpc>
            </a:pPr>
            <a:r>
              <a:rPr lang="fr-FR" sz="2000" b="1" dirty="0">
                <a:solidFill>
                  <a:srgbClr val="0070C0"/>
                </a:solidFill>
              </a:rPr>
              <a:t>Etude cas-témoins</a:t>
            </a:r>
          </a:p>
          <a:p>
            <a:pPr lvl="1">
              <a:lnSpc>
                <a:spcPts val="2400"/>
              </a:lnSpc>
            </a:pPr>
            <a:r>
              <a:rPr lang="fr-FR" sz="1800" dirty="0"/>
              <a:t>482 patients VIH+ ≥ 50 ans, durée infection VIH ≥ 5 ans, CV &lt; 50 c/ml sous ARV, CD4 ≥ 350/mm</a:t>
            </a:r>
            <a:r>
              <a:rPr lang="fr-FR" sz="1800" baseline="30000" dirty="0"/>
              <a:t>3</a:t>
            </a:r>
          </a:p>
          <a:p>
            <a:pPr lvl="2">
              <a:lnSpc>
                <a:spcPts val="2400"/>
              </a:lnSpc>
            </a:pPr>
            <a:r>
              <a:rPr lang="fr-FR" sz="1600" dirty="0"/>
              <a:t>Exclusion : antécédent AVC, IO cérébrale, usage drogues illicites, VHC+, diabète avec </a:t>
            </a:r>
            <a:r>
              <a:rPr lang="fr-FR" sz="1600" dirty="0" err="1"/>
              <a:t>microangiopathie</a:t>
            </a:r>
            <a:r>
              <a:rPr lang="fr-FR" sz="1600" dirty="0"/>
              <a:t>, HTA non contrôlée, DFG &lt; 15 ml/min, IRM contre-indiquée</a:t>
            </a:r>
          </a:p>
          <a:p>
            <a:pPr lvl="1">
              <a:lnSpc>
                <a:spcPts val="2400"/>
              </a:lnSpc>
            </a:pPr>
            <a:r>
              <a:rPr lang="fr-FR" sz="1800" dirty="0"/>
              <a:t>161 témoins VIH- appariés sur âge et sexe </a:t>
            </a:r>
          </a:p>
          <a:p>
            <a:pPr lvl="1">
              <a:lnSpc>
                <a:spcPts val="2400"/>
              </a:lnSpc>
            </a:pPr>
            <a:r>
              <a:rPr lang="fr-FR" sz="1800" dirty="0"/>
              <a:t>Réalisation IRM à la recherche d’une maladie des petits vaisseaux cérébraux</a:t>
            </a:r>
          </a:p>
          <a:p>
            <a:pPr lvl="2">
              <a:lnSpc>
                <a:spcPts val="2400"/>
              </a:lnSpc>
            </a:pPr>
            <a:r>
              <a:rPr lang="fr-FR" sz="1600" dirty="0"/>
              <a:t>Infarctus cérébraux silencieux</a:t>
            </a:r>
          </a:p>
          <a:p>
            <a:pPr lvl="2">
              <a:lnSpc>
                <a:spcPts val="2400"/>
              </a:lnSpc>
            </a:pPr>
            <a:r>
              <a:rPr lang="fr-FR" sz="1600" dirty="0"/>
              <a:t>Microhémorragies cérébrales</a:t>
            </a:r>
          </a:p>
          <a:p>
            <a:pPr lvl="2">
              <a:lnSpc>
                <a:spcPts val="2400"/>
              </a:lnSpc>
            </a:pPr>
            <a:r>
              <a:rPr lang="fr-FR" sz="1600" dirty="0"/>
              <a:t>Hyperdensités de la substance blanche</a:t>
            </a:r>
          </a:p>
          <a:p>
            <a:pPr lvl="2">
              <a:lnSpc>
                <a:spcPts val="2400"/>
              </a:lnSpc>
            </a:pPr>
            <a:r>
              <a:rPr lang="fr-FR" sz="1600" dirty="0"/>
              <a:t>NB : maladie des PVC sévères définie par la présence d’infarctus cérébraux silencieux ou de microhémorragies cérébrales ou d’hyperdensités multiples </a:t>
            </a:r>
            <a:br>
              <a:rPr lang="fr-FR" sz="1600" dirty="0"/>
            </a:br>
            <a:r>
              <a:rPr lang="fr-FR" sz="1600" dirty="0"/>
              <a:t>de la substance blanche (score de </a:t>
            </a:r>
            <a:r>
              <a:rPr lang="fr-FR" sz="1600" dirty="0" err="1"/>
              <a:t>Fazekas</a:t>
            </a:r>
            <a:r>
              <a:rPr lang="fr-FR" sz="1600" dirty="0"/>
              <a:t> 2 ou 3)</a:t>
            </a:r>
          </a:p>
          <a:p>
            <a:pPr lvl="1">
              <a:lnSpc>
                <a:spcPts val="2400"/>
              </a:lnSpc>
            </a:pPr>
            <a:r>
              <a:rPr lang="fr-FR" sz="1800" dirty="0"/>
              <a:t>Exclusion secondaire de 33 sujets pour autre atteinte cérébrale à l’IRM ou mauvaise qualité des images</a:t>
            </a:r>
          </a:p>
          <a:p>
            <a:pPr lvl="1">
              <a:lnSpc>
                <a:spcPts val="2400"/>
              </a:lnSpc>
            </a:pPr>
            <a:endParaRPr lang="fr-FR" sz="2000" dirty="0"/>
          </a:p>
          <a:p>
            <a:pPr lvl="2">
              <a:lnSpc>
                <a:spcPts val="2400"/>
              </a:lnSpc>
            </a:pPr>
            <a:endParaRPr lang="fr-FR" sz="1600" dirty="0"/>
          </a:p>
          <a:p>
            <a:pPr marL="457200" lvl="1" indent="0">
              <a:lnSpc>
                <a:spcPts val="2400"/>
              </a:lnSpc>
              <a:buNone/>
            </a:pPr>
            <a:endParaRPr lang="fr-FR" sz="2000" dirty="0"/>
          </a:p>
        </p:txBody>
      </p:sp>
      <p:sp>
        <p:nvSpPr>
          <p:cNvPr id="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Moulignier</a:t>
            </a:r>
            <a:r>
              <a:rPr lang="en-GB" sz="1200" i="1" dirty="0">
                <a:solidFill>
                  <a:srgbClr val="0070C0"/>
                </a:solidFill>
              </a:rPr>
              <a:t> A, CROI 2017, Abs. 75</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184</a:t>
            </a:r>
          </a:p>
        </p:txBody>
      </p:sp>
    </p:spTree>
    <p:extLst>
      <p:ext uri="{BB962C8B-B14F-4D97-AF65-F5344CB8AC3E}">
        <p14:creationId xmlns:p14="http://schemas.microsoft.com/office/powerpoint/2010/main" val="2642945849"/>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1"/>
          <p:cNvSpPr>
            <a:spLocks noGrp="1"/>
          </p:cNvSpPr>
          <p:nvPr>
            <p:ph type="title"/>
          </p:nvPr>
        </p:nvSpPr>
        <p:spPr/>
        <p:txBody>
          <a:bodyPr/>
          <a:lstStyle/>
          <a:p>
            <a:r>
              <a:rPr lang="fr-FR" dirty="0"/>
              <a:t>Identification de corrélats immuns </a:t>
            </a:r>
            <a:br>
              <a:rPr lang="fr-FR" dirty="0"/>
            </a:br>
            <a:r>
              <a:rPr lang="fr-FR" dirty="0"/>
              <a:t>de la protection contre l’acquisition du VIH (2)</a:t>
            </a:r>
          </a:p>
        </p:txBody>
      </p:sp>
      <p:sp>
        <p:nvSpPr>
          <p:cNvPr id="3" name="Espace réservé du contenu 2"/>
          <p:cNvSpPr>
            <a:spLocks noGrp="1"/>
          </p:cNvSpPr>
          <p:nvPr>
            <p:ph idx="1"/>
          </p:nvPr>
        </p:nvSpPr>
        <p:spPr>
          <a:xfrm>
            <a:off x="457200" y="1217613"/>
            <a:ext cx="8507413" cy="5111750"/>
          </a:xfrm>
        </p:spPr>
        <p:txBody>
          <a:bodyPr/>
          <a:lstStyle/>
          <a:p>
            <a:r>
              <a:rPr lang="fr-FR" sz="1600" b="1" kern="1200" dirty="0">
                <a:solidFill>
                  <a:srgbClr val="0070C0"/>
                </a:solidFill>
              </a:rPr>
              <a:t>Construction d’un modèle de prédiction de l’acquisition du VIH </a:t>
            </a:r>
            <a:r>
              <a:rPr lang="fr-FR" sz="1600" dirty="0"/>
              <a:t>: modèle basé sur la fréquence des sous-populations cellulaires à M0 et M7 pour distinguer efficacement les cas infectés VIH des sujets témoins qui ne se sont pas infectés</a:t>
            </a:r>
          </a:p>
          <a:p>
            <a:endParaRPr lang="fr-FR" sz="1600" dirty="0"/>
          </a:p>
          <a:p>
            <a:endParaRPr lang="fr-FR" sz="1600" dirty="0"/>
          </a:p>
          <a:p>
            <a:endParaRPr lang="fr-FR" sz="1600" dirty="0"/>
          </a:p>
          <a:p>
            <a:endParaRPr lang="fr-FR" sz="1600" dirty="0"/>
          </a:p>
          <a:p>
            <a:endParaRPr lang="fr-FR" sz="1600" dirty="0"/>
          </a:p>
          <a:p>
            <a:endParaRPr lang="fr-FR" sz="1600" dirty="0"/>
          </a:p>
        </p:txBody>
      </p:sp>
      <p:sp>
        <p:nvSpPr>
          <p:cNvPr id="6" name="ZoneTexte 5"/>
          <p:cNvSpPr txBox="1"/>
          <p:nvPr/>
        </p:nvSpPr>
        <p:spPr>
          <a:xfrm>
            <a:off x="2430680" y="2187861"/>
            <a:ext cx="4483001" cy="334707"/>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Prédiction aux différents temps</a:t>
            </a:r>
            <a:endParaRPr lang="fr-FR" sz="1400" b="1" dirty="0">
              <a:solidFill>
                <a:srgbClr val="0070C0"/>
              </a:solidFill>
              <a:latin typeface="Calibri" panose="020F0502020204030204" pitchFamily="34" charset="0"/>
              <a:cs typeface="Calibri" panose="020F0502020204030204" pitchFamily="34" charset="0"/>
            </a:endParaRPr>
          </a:p>
        </p:txBody>
      </p:sp>
      <p:sp>
        <p:nvSpPr>
          <p:cNvPr id="8" name="Espace réservé du contenu 2"/>
          <p:cNvSpPr txBox="1">
            <a:spLocks/>
          </p:cNvSpPr>
          <p:nvPr/>
        </p:nvSpPr>
        <p:spPr bwMode="auto">
          <a:xfrm>
            <a:off x="457200" y="4704716"/>
            <a:ext cx="8613775" cy="200624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b="1" dirty="0">
                <a:solidFill>
                  <a:srgbClr val="0070C0"/>
                </a:solidFill>
              </a:rPr>
              <a:t>Analyse </a:t>
            </a:r>
            <a:r>
              <a:rPr lang="fr-FR" sz="1600" b="1" dirty="0" err="1">
                <a:solidFill>
                  <a:srgbClr val="0070C0"/>
                </a:solidFill>
              </a:rPr>
              <a:t>transcriptomique</a:t>
            </a:r>
            <a:r>
              <a:rPr lang="fr-FR" sz="1600" b="1" dirty="0">
                <a:solidFill>
                  <a:srgbClr val="0070C0"/>
                </a:solidFill>
              </a:rPr>
              <a:t> </a:t>
            </a:r>
            <a:r>
              <a:rPr lang="fr-FR" sz="1600" dirty="0"/>
              <a:t>des cellules dendritiques dérivées des monocytes</a:t>
            </a:r>
          </a:p>
          <a:p>
            <a:pPr marL="890588" lvl="1" indent="-263525"/>
            <a:r>
              <a:rPr lang="fr-FR" sz="1400" dirty="0"/>
              <a:t>Inflammation plus élevée chez les sujets qui vont acquérir le VIH par la suite </a:t>
            </a:r>
          </a:p>
          <a:p>
            <a:pPr marL="890588" lvl="1" indent="-263525"/>
            <a:r>
              <a:rPr lang="fr-FR" sz="1400" dirty="0">
                <a:sym typeface="Wingdings"/>
              </a:rPr>
              <a:t>La voie de signalisation IFN-γ prédit l’acquisition du VIH</a:t>
            </a:r>
          </a:p>
          <a:p>
            <a:pPr marL="890588" lvl="1" indent="-263525"/>
            <a:r>
              <a:rPr lang="fr-FR" sz="1400" dirty="0">
                <a:sym typeface="Wingdings"/>
              </a:rPr>
              <a:t>87 % de précision du modèle prédictif</a:t>
            </a:r>
          </a:p>
          <a:p>
            <a:pPr marL="808038" lvl="1" indent="-263525"/>
            <a:endParaRPr lang="fr-FR" sz="800" dirty="0">
              <a:sym typeface="Wingdings"/>
            </a:endParaRPr>
          </a:p>
          <a:p>
            <a:pPr marL="363538" lvl="1" indent="-363538">
              <a:buFont typeface="Arial"/>
              <a:buChar char="•"/>
            </a:pPr>
            <a:r>
              <a:rPr lang="fr-FR" sz="1600" b="1" dirty="0">
                <a:solidFill>
                  <a:srgbClr val="0070C0"/>
                </a:solidFill>
              </a:rPr>
              <a:t>Conclusion : </a:t>
            </a:r>
            <a:r>
              <a:rPr lang="fr-FR" sz="1600" dirty="0"/>
              <a:t>des analyses intégratives combinant des données </a:t>
            </a:r>
            <a:r>
              <a:rPr lang="fr-FR" sz="1600" dirty="0" err="1"/>
              <a:t>transcriptomiques</a:t>
            </a:r>
            <a:r>
              <a:rPr lang="fr-FR" sz="1600" dirty="0"/>
              <a:t>, phénotypiques et plasmatiques permettront de construire un modèle prédictif avec une précision plus élevée</a:t>
            </a:r>
          </a:p>
          <a:p>
            <a:endParaRPr lang="fr-FR" sz="1600" dirty="0"/>
          </a:p>
          <a:p>
            <a:endParaRPr lang="fr-FR" sz="1600" dirty="0"/>
          </a:p>
          <a:p>
            <a:endParaRPr lang="fr-FR" sz="1600" dirty="0"/>
          </a:p>
          <a:p>
            <a:endParaRPr lang="fr-FR" sz="1600" dirty="0"/>
          </a:p>
          <a:p>
            <a:endParaRPr lang="fr-FR" sz="1600" dirty="0"/>
          </a:p>
        </p:txBody>
      </p:sp>
      <p:grpSp>
        <p:nvGrpSpPr>
          <p:cNvPr id="2" name="Groupe 1"/>
          <p:cNvGrpSpPr/>
          <p:nvPr/>
        </p:nvGrpSpPr>
        <p:grpSpPr>
          <a:xfrm>
            <a:off x="665096" y="2557867"/>
            <a:ext cx="7561513" cy="2188774"/>
            <a:chOff x="665096" y="2557867"/>
            <a:chExt cx="7561513" cy="2188774"/>
          </a:xfrm>
        </p:grpSpPr>
        <p:grpSp>
          <p:nvGrpSpPr>
            <p:cNvPr id="10" name="Grouper 9"/>
            <p:cNvGrpSpPr>
              <a:grpSpLocks noChangeAspect="1"/>
            </p:cNvGrpSpPr>
            <p:nvPr/>
          </p:nvGrpSpPr>
          <p:grpSpPr>
            <a:xfrm>
              <a:off x="665096" y="2601885"/>
              <a:ext cx="7561513" cy="2144756"/>
              <a:chOff x="38836" y="2655888"/>
              <a:chExt cx="8293395" cy="2352350"/>
            </a:xfrm>
          </p:grpSpPr>
          <p:grpSp>
            <p:nvGrpSpPr>
              <p:cNvPr id="11" name="Groupe 3361"/>
              <p:cNvGrpSpPr/>
              <p:nvPr/>
            </p:nvGrpSpPr>
            <p:grpSpPr>
              <a:xfrm>
                <a:off x="2162914" y="2655888"/>
                <a:ext cx="5284898" cy="1868488"/>
                <a:chOff x="3352800" y="3076575"/>
                <a:chExt cx="2905125" cy="1027113"/>
              </a:xfrm>
            </p:grpSpPr>
            <p:sp>
              <p:nvSpPr>
                <p:cNvPr id="40" name="Freeform 8"/>
                <p:cNvSpPr>
                  <a:spLocks/>
                </p:cNvSpPr>
                <p:nvPr/>
              </p:nvSpPr>
              <p:spPr bwMode="auto">
                <a:xfrm>
                  <a:off x="5237163" y="3076575"/>
                  <a:ext cx="690563" cy="987425"/>
                </a:xfrm>
                <a:custGeom>
                  <a:avLst/>
                  <a:gdLst>
                    <a:gd name="T0" fmla="*/ 0 w 435"/>
                    <a:gd name="T1" fmla="*/ 0 h 622"/>
                    <a:gd name="T2" fmla="*/ 0 w 435"/>
                    <a:gd name="T3" fmla="*/ 622 h 622"/>
                    <a:gd name="T4" fmla="*/ 435 w 435"/>
                    <a:gd name="T5" fmla="*/ 622 h 622"/>
                  </a:gdLst>
                  <a:ahLst/>
                  <a:cxnLst>
                    <a:cxn ang="0">
                      <a:pos x="T0" y="T1"/>
                    </a:cxn>
                    <a:cxn ang="0">
                      <a:pos x="T2" y="T3"/>
                    </a:cxn>
                    <a:cxn ang="0">
                      <a:pos x="T4" y="T5"/>
                    </a:cxn>
                  </a:cxnLst>
                  <a:rect l="0" t="0" r="r" b="b"/>
                  <a:pathLst>
                    <a:path w="435" h="622">
                      <a:moveTo>
                        <a:pt x="0" y="0"/>
                      </a:moveTo>
                      <a:lnTo>
                        <a:pt x="0" y="622"/>
                      </a:lnTo>
                      <a:lnTo>
                        <a:pt x="435" y="622"/>
                      </a:lnTo>
                    </a:path>
                  </a:pathLst>
                </a:custGeom>
                <a:noFill/>
                <a:ln w="6350">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Freeform 9"/>
                <p:cNvSpPr>
                  <a:spLocks/>
                </p:cNvSpPr>
                <p:nvPr/>
              </p:nvSpPr>
              <p:spPr bwMode="auto">
                <a:xfrm>
                  <a:off x="3387725" y="3076575"/>
                  <a:ext cx="692150" cy="987425"/>
                </a:xfrm>
                <a:custGeom>
                  <a:avLst/>
                  <a:gdLst>
                    <a:gd name="T0" fmla="*/ 0 w 436"/>
                    <a:gd name="T1" fmla="*/ 0 h 622"/>
                    <a:gd name="T2" fmla="*/ 0 w 436"/>
                    <a:gd name="T3" fmla="*/ 622 h 622"/>
                    <a:gd name="T4" fmla="*/ 436 w 436"/>
                    <a:gd name="T5" fmla="*/ 622 h 622"/>
                  </a:gdLst>
                  <a:ahLst/>
                  <a:cxnLst>
                    <a:cxn ang="0">
                      <a:pos x="T0" y="T1"/>
                    </a:cxn>
                    <a:cxn ang="0">
                      <a:pos x="T2" y="T3"/>
                    </a:cxn>
                    <a:cxn ang="0">
                      <a:pos x="T4" y="T5"/>
                    </a:cxn>
                  </a:cxnLst>
                  <a:rect l="0" t="0" r="r" b="b"/>
                  <a:pathLst>
                    <a:path w="436" h="622">
                      <a:moveTo>
                        <a:pt x="0" y="0"/>
                      </a:moveTo>
                      <a:lnTo>
                        <a:pt x="0" y="622"/>
                      </a:lnTo>
                      <a:lnTo>
                        <a:pt x="436" y="622"/>
                      </a:lnTo>
                    </a:path>
                  </a:pathLst>
                </a:custGeom>
                <a:noFill/>
                <a:ln w="6350">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Freeform 10"/>
                <p:cNvSpPr>
                  <a:spLocks/>
                </p:cNvSpPr>
                <p:nvPr/>
              </p:nvSpPr>
              <p:spPr bwMode="auto">
                <a:xfrm>
                  <a:off x="4352925" y="3076575"/>
                  <a:ext cx="692150" cy="987425"/>
                </a:xfrm>
                <a:custGeom>
                  <a:avLst/>
                  <a:gdLst>
                    <a:gd name="T0" fmla="*/ 0 w 436"/>
                    <a:gd name="T1" fmla="*/ 0 h 622"/>
                    <a:gd name="T2" fmla="*/ 0 w 436"/>
                    <a:gd name="T3" fmla="*/ 622 h 622"/>
                    <a:gd name="T4" fmla="*/ 436 w 436"/>
                    <a:gd name="T5" fmla="*/ 622 h 622"/>
                  </a:gdLst>
                  <a:ahLst/>
                  <a:cxnLst>
                    <a:cxn ang="0">
                      <a:pos x="T0" y="T1"/>
                    </a:cxn>
                    <a:cxn ang="0">
                      <a:pos x="T2" y="T3"/>
                    </a:cxn>
                    <a:cxn ang="0">
                      <a:pos x="T4" y="T5"/>
                    </a:cxn>
                  </a:cxnLst>
                  <a:rect l="0" t="0" r="r" b="b"/>
                  <a:pathLst>
                    <a:path w="436" h="622">
                      <a:moveTo>
                        <a:pt x="0" y="0"/>
                      </a:moveTo>
                      <a:lnTo>
                        <a:pt x="0" y="622"/>
                      </a:lnTo>
                      <a:lnTo>
                        <a:pt x="436" y="622"/>
                      </a:lnTo>
                    </a:path>
                  </a:pathLst>
                </a:custGeom>
                <a:noFill/>
                <a:ln w="6350">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11"/>
                <p:cNvSpPr>
                  <a:spLocks noChangeShapeType="1"/>
                </p:cNvSpPr>
                <p:nvPr/>
              </p:nvSpPr>
              <p:spPr bwMode="auto">
                <a:xfrm flipV="1">
                  <a:off x="4452938"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12"/>
                <p:cNvSpPr>
                  <a:spLocks noChangeShapeType="1"/>
                </p:cNvSpPr>
                <p:nvPr/>
              </p:nvSpPr>
              <p:spPr bwMode="auto">
                <a:xfrm flipV="1">
                  <a:off x="5854700"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13"/>
                <p:cNvSpPr>
                  <a:spLocks noChangeShapeType="1"/>
                </p:cNvSpPr>
                <p:nvPr/>
              </p:nvSpPr>
              <p:spPr bwMode="auto">
                <a:xfrm flipV="1">
                  <a:off x="5375275"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14"/>
                <p:cNvSpPr>
                  <a:spLocks noChangeShapeType="1"/>
                </p:cNvSpPr>
                <p:nvPr/>
              </p:nvSpPr>
              <p:spPr bwMode="auto">
                <a:xfrm flipV="1">
                  <a:off x="3990975"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15"/>
                <p:cNvSpPr>
                  <a:spLocks noChangeShapeType="1"/>
                </p:cNvSpPr>
                <p:nvPr/>
              </p:nvSpPr>
              <p:spPr bwMode="auto">
                <a:xfrm flipV="1">
                  <a:off x="3487738"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16"/>
                <p:cNvSpPr>
                  <a:spLocks noChangeShapeType="1"/>
                </p:cNvSpPr>
                <p:nvPr/>
              </p:nvSpPr>
              <p:spPr bwMode="auto">
                <a:xfrm flipV="1">
                  <a:off x="4953000" y="4064000"/>
                  <a:ext cx="0" cy="39688"/>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Line 17"/>
                <p:cNvSpPr>
                  <a:spLocks noChangeShapeType="1"/>
                </p:cNvSpPr>
                <p:nvPr/>
              </p:nvSpPr>
              <p:spPr bwMode="auto">
                <a:xfrm>
                  <a:off x="4316413" y="3254375"/>
                  <a:ext cx="365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18"/>
                <p:cNvSpPr>
                  <a:spLocks noChangeShapeType="1"/>
                </p:cNvSpPr>
                <p:nvPr/>
              </p:nvSpPr>
              <p:spPr bwMode="auto">
                <a:xfrm>
                  <a:off x="4316413" y="3471863"/>
                  <a:ext cx="365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Line 19"/>
                <p:cNvSpPr>
                  <a:spLocks noChangeShapeType="1"/>
                </p:cNvSpPr>
                <p:nvPr/>
              </p:nvSpPr>
              <p:spPr bwMode="auto">
                <a:xfrm>
                  <a:off x="4316413" y="3908425"/>
                  <a:ext cx="365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Line 20"/>
                <p:cNvSpPr>
                  <a:spLocks noChangeShapeType="1"/>
                </p:cNvSpPr>
                <p:nvPr/>
              </p:nvSpPr>
              <p:spPr bwMode="auto">
                <a:xfrm>
                  <a:off x="4316413" y="3689350"/>
                  <a:ext cx="365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Line 21"/>
                <p:cNvSpPr>
                  <a:spLocks noChangeShapeType="1"/>
                </p:cNvSpPr>
                <p:nvPr/>
              </p:nvSpPr>
              <p:spPr bwMode="auto">
                <a:xfrm>
                  <a:off x="5199063" y="3879850"/>
                  <a:ext cx="38100"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22"/>
                <p:cNvSpPr>
                  <a:spLocks noChangeShapeType="1"/>
                </p:cNvSpPr>
                <p:nvPr/>
              </p:nvSpPr>
              <p:spPr bwMode="auto">
                <a:xfrm>
                  <a:off x="5199063" y="3255963"/>
                  <a:ext cx="38100"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Line 23"/>
                <p:cNvSpPr>
                  <a:spLocks noChangeShapeType="1"/>
                </p:cNvSpPr>
                <p:nvPr/>
              </p:nvSpPr>
              <p:spPr bwMode="auto">
                <a:xfrm>
                  <a:off x="5199063" y="3671888"/>
                  <a:ext cx="38100"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24"/>
                <p:cNvSpPr>
                  <a:spLocks noChangeShapeType="1"/>
                </p:cNvSpPr>
                <p:nvPr/>
              </p:nvSpPr>
              <p:spPr bwMode="auto">
                <a:xfrm>
                  <a:off x="5199063" y="3463925"/>
                  <a:ext cx="38100"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Line 26"/>
                <p:cNvSpPr>
                  <a:spLocks noChangeShapeType="1"/>
                </p:cNvSpPr>
                <p:nvPr/>
              </p:nvSpPr>
              <p:spPr bwMode="auto">
                <a:xfrm>
                  <a:off x="3352800" y="3221038"/>
                  <a:ext cx="34925"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Line 27"/>
                <p:cNvSpPr>
                  <a:spLocks noChangeShapeType="1"/>
                </p:cNvSpPr>
                <p:nvPr/>
              </p:nvSpPr>
              <p:spPr bwMode="auto">
                <a:xfrm>
                  <a:off x="3352800" y="3432175"/>
                  <a:ext cx="34925"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28"/>
                <p:cNvSpPr>
                  <a:spLocks noChangeShapeType="1"/>
                </p:cNvSpPr>
                <p:nvPr/>
              </p:nvSpPr>
              <p:spPr bwMode="auto">
                <a:xfrm>
                  <a:off x="3352800" y="3849688"/>
                  <a:ext cx="34925"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Line 29"/>
                <p:cNvSpPr>
                  <a:spLocks noChangeShapeType="1"/>
                </p:cNvSpPr>
                <p:nvPr/>
              </p:nvSpPr>
              <p:spPr bwMode="auto">
                <a:xfrm>
                  <a:off x="3352800" y="3638550"/>
                  <a:ext cx="34925"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30"/>
                <p:cNvSpPr>
                  <a:spLocks noChangeShapeType="1"/>
                </p:cNvSpPr>
                <p:nvPr/>
              </p:nvSpPr>
              <p:spPr bwMode="auto">
                <a:xfrm>
                  <a:off x="3352800" y="4064000"/>
                  <a:ext cx="34925"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Line 31"/>
                <p:cNvSpPr>
                  <a:spLocks noChangeShapeType="1"/>
                </p:cNvSpPr>
                <p:nvPr/>
              </p:nvSpPr>
              <p:spPr bwMode="auto">
                <a:xfrm flipH="1">
                  <a:off x="4352925" y="3689350"/>
                  <a:ext cx="674688" cy="0"/>
                </a:xfrm>
                <a:prstGeom prst="line">
                  <a:avLst/>
                </a:prstGeom>
                <a:noFill/>
                <a:ln w="6350">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 name="Line 32"/>
                <p:cNvSpPr>
                  <a:spLocks noChangeShapeType="1"/>
                </p:cNvSpPr>
                <p:nvPr/>
              </p:nvSpPr>
              <p:spPr bwMode="auto">
                <a:xfrm flipH="1">
                  <a:off x="3387725" y="3638550"/>
                  <a:ext cx="685800" cy="0"/>
                </a:xfrm>
                <a:prstGeom prst="line">
                  <a:avLst/>
                </a:prstGeom>
                <a:noFill/>
                <a:ln w="6350">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 name="Line 33"/>
                <p:cNvSpPr>
                  <a:spLocks noChangeShapeType="1"/>
                </p:cNvSpPr>
                <p:nvPr/>
              </p:nvSpPr>
              <p:spPr bwMode="auto">
                <a:xfrm flipH="1">
                  <a:off x="5237163" y="3463925"/>
                  <a:ext cx="684213" cy="0"/>
                </a:xfrm>
                <a:prstGeom prst="line">
                  <a:avLst/>
                </a:prstGeom>
                <a:noFill/>
                <a:ln w="6350">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5" name="Freeform 34"/>
                <p:cNvSpPr>
                  <a:spLocks/>
                </p:cNvSpPr>
                <p:nvPr/>
              </p:nvSpPr>
              <p:spPr bwMode="auto">
                <a:xfrm>
                  <a:off x="6216650" y="3665532"/>
                  <a:ext cx="41275" cy="41275"/>
                </a:xfrm>
                <a:custGeom>
                  <a:avLst/>
                  <a:gdLst>
                    <a:gd name="T0" fmla="*/ 3 w 26"/>
                    <a:gd name="T1" fmla="*/ 23 h 26"/>
                    <a:gd name="T2" fmla="*/ 7 w 26"/>
                    <a:gd name="T3" fmla="*/ 25 h 26"/>
                    <a:gd name="T4" fmla="*/ 9 w 26"/>
                    <a:gd name="T5" fmla="*/ 26 h 26"/>
                    <a:gd name="T6" fmla="*/ 13 w 26"/>
                    <a:gd name="T7" fmla="*/ 26 h 26"/>
                    <a:gd name="T8" fmla="*/ 16 w 26"/>
                    <a:gd name="T9" fmla="*/ 26 h 26"/>
                    <a:gd name="T10" fmla="*/ 19 w 26"/>
                    <a:gd name="T11" fmla="*/ 25 h 26"/>
                    <a:gd name="T12" fmla="*/ 22 w 26"/>
                    <a:gd name="T13" fmla="*/ 23 h 26"/>
                    <a:gd name="T14" fmla="*/ 25 w 26"/>
                    <a:gd name="T15" fmla="*/ 20 h 26"/>
                    <a:gd name="T16" fmla="*/ 26 w 26"/>
                    <a:gd name="T17" fmla="*/ 17 h 26"/>
                    <a:gd name="T18" fmla="*/ 26 w 26"/>
                    <a:gd name="T19" fmla="*/ 13 h 26"/>
                    <a:gd name="T20" fmla="*/ 26 w 26"/>
                    <a:gd name="T21" fmla="*/ 10 h 26"/>
                    <a:gd name="T22" fmla="*/ 25 w 26"/>
                    <a:gd name="T23" fmla="*/ 7 h 26"/>
                    <a:gd name="T24" fmla="*/ 22 w 26"/>
                    <a:gd name="T25" fmla="*/ 5 h 26"/>
                    <a:gd name="T26" fmla="*/ 19 w 26"/>
                    <a:gd name="T27" fmla="*/ 3 h 26"/>
                    <a:gd name="T28" fmla="*/ 16 w 26"/>
                    <a:gd name="T29" fmla="*/ 2 h 26"/>
                    <a:gd name="T30" fmla="*/ 13 w 26"/>
                    <a:gd name="T31" fmla="*/ 0 h 26"/>
                    <a:gd name="T32" fmla="*/ 9 w 26"/>
                    <a:gd name="T33" fmla="*/ 2 h 26"/>
                    <a:gd name="T34" fmla="*/ 7 w 26"/>
                    <a:gd name="T35" fmla="*/ 3 h 26"/>
                    <a:gd name="T36" fmla="*/ 3 w 26"/>
                    <a:gd name="T37" fmla="*/ 5 h 26"/>
                    <a:gd name="T38" fmla="*/ 1 w 26"/>
                    <a:gd name="T39" fmla="*/ 7 h 26"/>
                    <a:gd name="T40" fmla="*/ 0 w 26"/>
                    <a:gd name="T41" fmla="*/ 10 h 26"/>
                    <a:gd name="T42" fmla="*/ 0 w 26"/>
                    <a:gd name="T43" fmla="*/ 13 h 26"/>
                    <a:gd name="T44" fmla="*/ 0 w 26"/>
                    <a:gd name="T45" fmla="*/ 17 h 26"/>
                    <a:gd name="T46" fmla="*/ 1 w 26"/>
                    <a:gd name="T47" fmla="*/ 20 h 26"/>
                    <a:gd name="T48" fmla="*/ 3 w 26"/>
                    <a:gd name="T49" fmla="*/ 23 h 26"/>
                    <a:gd name="T50" fmla="*/ 3 w 26"/>
                    <a:gd name="T51"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6">
                      <a:moveTo>
                        <a:pt x="3" y="23"/>
                      </a:moveTo>
                      <a:lnTo>
                        <a:pt x="7" y="25"/>
                      </a:lnTo>
                      <a:lnTo>
                        <a:pt x="9" y="26"/>
                      </a:lnTo>
                      <a:lnTo>
                        <a:pt x="13" y="26"/>
                      </a:lnTo>
                      <a:lnTo>
                        <a:pt x="16" y="26"/>
                      </a:lnTo>
                      <a:lnTo>
                        <a:pt x="19" y="25"/>
                      </a:lnTo>
                      <a:lnTo>
                        <a:pt x="22" y="23"/>
                      </a:lnTo>
                      <a:lnTo>
                        <a:pt x="25" y="20"/>
                      </a:lnTo>
                      <a:lnTo>
                        <a:pt x="26" y="17"/>
                      </a:lnTo>
                      <a:lnTo>
                        <a:pt x="26" y="13"/>
                      </a:lnTo>
                      <a:lnTo>
                        <a:pt x="26" y="10"/>
                      </a:lnTo>
                      <a:lnTo>
                        <a:pt x="25" y="7"/>
                      </a:lnTo>
                      <a:lnTo>
                        <a:pt x="22" y="5"/>
                      </a:lnTo>
                      <a:lnTo>
                        <a:pt x="19" y="3"/>
                      </a:lnTo>
                      <a:lnTo>
                        <a:pt x="16" y="2"/>
                      </a:lnTo>
                      <a:lnTo>
                        <a:pt x="13" y="0"/>
                      </a:lnTo>
                      <a:lnTo>
                        <a:pt x="9" y="2"/>
                      </a:lnTo>
                      <a:lnTo>
                        <a:pt x="7" y="3"/>
                      </a:lnTo>
                      <a:lnTo>
                        <a:pt x="3" y="5"/>
                      </a:lnTo>
                      <a:lnTo>
                        <a:pt x="1" y="7"/>
                      </a:lnTo>
                      <a:lnTo>
                        <a:pt x="0" y="10"/>
                      </a:lnTo>
                      <a:lnTo>
                        <a:pt x="0" y="13"/>
                      </a:lnTo>
                      <a:lnTo>
                        <a:pt x="0" y="17"/>
                      </a:lnTo>
                      <a:lnTo>
                        <a:pt x="1" y="20"/>
                      </a:lnTo>
                      <a:lnTo>
                        <a:pt x="3" y="23"/>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6" name="Freeform 35"/>
                <p:cNvSpPr>
                  <a:spLocks/>
                </p:cNvSpPr>
                <p:nvPr/>
              </p:nvSpPr>
              <p:spPr bwMode="auto">
                <a:xfrm>
                  <a:off x="6216650" y="3758424"/>
                  <a:ext cx="41275" cy="41275"/>
                </a:xfrm>
                <a:custGeom>
                  <a:avLst/>
                  <a:gdLst>
                    <a:gd name="T0" fmla="*/ 13 w 26"/>
                    <a:gd name="T1" fmla="*/ 0 h 26"/>
                    <a:gd name="T2" fmla="*/ 9 w 26"/>
                    <a:gd name="T3" fmla="*/ 0 h 26"/>
                    <a:gd name="T4" fmla="*/ 7 w 26"/>
                    <a:gd name="T5" fmla="*/ 1 h 26"/>
                    <a:gd name="T6" fmla="*/ 3 w 26"/>
                    <a:gd name="T7" fmla="*/ 3 h 26"/>
                    <a:gd name="T8" fmla="*/ 1 w 26"/>
                    <a:gd name="T9" fmla="*/ 7 h 26"/>
                    <a:gd name="T10" fmla="*/ 0 w 26"/>
                    <a:gd name="T11" fmla="*/ 9 h 26"/>
                    <a:gd name="T12" fmla="*/ 0 w 26"/>
                    <a:gd name="T13" fmla="*/ 13 h 26"/>
                    <a:gd name="T14" fmla="*/ 0 w 26"/>
                    <a:gd name="T15" fmla="*/ 16 h 26"/>
                    <a:gd name="T16" fmla="*/ 1 w 26"/>
                    <a:gd name="T17" fmla="*/ 20 h 26"/>
                    <a:gd name="T18" fmla="*/ 3 w 26"/>
                    <a:gd name="T19" fmla="*/ 22 h 26"/>
                    <a:gd name="T20" fmla="*/ 7 w 26"/>
                    <a:gd name="T21" fmla="*/ 24 h 26"/>
                    <a:gd name="T22" fmla="*/ 9 w 26"/>
                    <a:gd name="T23" fmla="*/ 26 h 26"/>
                    <a:gd name="T24" fmla="*/ 13 w 26"/>
                    <a:gd name="T25" fmla="*/ 26 h 26"/>
                    <a:gd name="T26" fmla="*/ 16 w 26"/>
                    <a:gd name="T27" fmla="*/ 26 h 26"/>
                    <a:gd name="T28" fmla="*/ 19 w 26"/>
                    <a:gd name="T29" fmla="*/ 24 h 26"/>
                    <a:gd name="T30" fmla="*/ 22 w 26"/>
                    <a:gd name="T31" fmla="*/ 22 h 26"/>
                    <a:gd name="T32" fmla="*/ 25 w 26"/>
                    <a:gd name="T33" fmla="*/ 20 h 26"/>
                    <a:gd name="T34" fmla="*/ 26 w 26"/>
                    <a:gd name="T35" fmla="*/ 16 h 26"/>
                    <a:gd name="T36" fmla="*/ 26 w 26"/>
                    <a:gd name="T37" fmla="*/ 13 h 26"/>
                    <a:gd name="T38" fmla="*/ 26 w 26"/>
                    <a:gd name="T39" fmla="*/ 9 h 26"/>
                    <a:gd name="T40" fmla="*/ 25 w 26"/>
                    <a:gd name="T41" fmla="*/ 7 h 26"/>
                    <a:gd name="T42" fmla="*/ 22 w 26"/>
                    <a:gd name="T43" fmla="*/ 3 h 26"/>
                    <a:gd name="T44" fmla="*/ 19 w 26"/>
                    <a:gd name="T45" fmla="*/ 1 h 26"/>
                    <a:gd name="T46" fmla="*/ 16 w 26"/>
                    <a:gd name="T47" fmla="*/ 0 h 26"/>
                    <a:gd name="T48" fmla="*/ 13 w 26"/>
                    <a:gd name="T49" fmla="*/ 0 h 26"/>
                    <a:gd name="T50" fmla="*/ 13 w 26"/>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26">
                      <a:moveTo>
                        <a:pt x="13" y="0"/>
                      </a:moveTo>
                      <a:lnTo>
                        <a:pt x="9" y="0"/>
                      </a:lnTo>
                      <a:lnTo>
                        <a:pt x="7" y="1"/>
                      </a:lnTo>
                      <a:lnTo>
                        <a:pt x="3" y="3"/>
                      </a:lnTo>
                      <a:lnTo>
                        <a:pt x="1" y="7"/>
                      </a:lnTo>
                      <a:lnTo>
                        <a:pt x="0" y="9"/>
                      </a:lnTo>
                      <a:lnTo>
                        <a:pt x="0" y="13"/>
                      </a:lnTo>
                      <a:lnTo>
                        <a:pt x="0" y="16"/>
                      </a:lnTo>
                      <a:lnTo>
                        <a:pt x="1" y="20"/>
                      </a:lnTo>
                      <a:lnTo>
                        <a:pt x="3" y="22"/>
                      </a:lnTo>
                      <a:lnTo>
                        <a:pt x="7" y="24"/>
                      </a:lnTo>
                      <a:lnTo>
                        <a:pt x="9" y="26"/>
                      </a:lnTo>
                      <a:lnTo>
                        <a:pt x="13" y="26"/>
                      </a:lnTo>
                      <a:lnTo>
                        <a:pt x="16" y="26"/>
                      </a:lnTo>
                      <a:lnTo>
                        <a:pt x="19" y="24"/>
                      </a:lnTo>
                      <a:lnTo>
                        <a:pt x="22" y="22"/>
                      </a:lnTo>
                      <a:lnTo>
                        <a:pt x="25" y="20"/>
                      </a:lnTo>
                      <a:lnTo>
                        <a:pt x="26" y="16"/>
                      </a:lnTo>
                      <a:lnTo>
                        <a:pt x="26" y="13"/>
                      </a:lnTo>
                      <a:lnTo>
                        <a:pt x="26" y="9"/>
                      </a:lnTo>
                      <a:lnTo>
                        <a:pt x="25" y="7"/>
                      </a:lnTo>
                      <a:lnTo>
                        <a:pt x="22" y="3"/>
                      </a:lnTo>
                      <a:lnTo>
                        <a:pt x="19" y="1"/>
                      </a:lnTo>
                      <a:lnTo>
                        <a:pt x="16" y="0"/>
                      </a:lnTo>
                      <a:lnTo>
                        <a:pt x="13"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7" name="Freeform 36"/>
                <p:cNvSpPr>
                  <a:spLocks/>
                </p:cNvSpPr>
                <p:nvPr/>
              </p:nvSpPr>
              <p:spPr bwMode="auto">
                <a:xfrm>
                  <a:off x="3467100" y="3095625"/>
                  <a:ext cx="41275" cy="41275"/>
                </a:xfrm>
                <a:custGeom>
                  <a:avLst/>
                  <a:gdLst>
                    <a:gd name="T0" fmla="*/ 3 w 26"/>
                    <a:gd name="T1" fmla="*/ 23 h 26"/>
                    <a:gd name="T2" fmla="*/ 6 w 26"/>
                    <a:gd name="T3" fmla="*/ 25 h 26"/>
                    <a:gd name="T4" fmla="*/ 9 w 26"/>
                    <a:gd name="T5" fmla="*/ 26 h 26"/>
                    <a:gd name="T6" fmla="*/ 13 w 26"/>
                    <a:gd name="T7" fmla="*/ 26 h 26"/>
                    <a:gd name="T8" fmla="*/ 15 w 26"/>
                    <a:gd name="T9" fmla="*/ 26 h 26"/>
                    <a:gd name="T10" fmla="*/ 19 w 26"/>
                    <a:gd name="T11" fmla="*/ 25 h 26"/>
                    <a:gd name="T12" fmla="*/ 21 w 26"/>
                    <a:gd name="T13" fmla="*/ 23 h 26"/>
                    <a:gd name="T14" fmla="*/ 24 w 26"/>
                    <a:gd name="T15" fmla="*/ 19 h 26"/>
                    <a:gd name="T16" fmla="*/ 25 w 26"/>
                    <a:gd name="T17" fmla="*/ 17 h 26"/>
                    <a:gd name="T18" fmla="*/ 26 w 26"/>
                    <a:gd name="T19" fmla="*/ 13 h 26"/>
                    <a:gd name="T20" fmla="*/ 25 w 26"/>
                    <a:gd name="T21" fmla="*/ 10 h 26"/>
                    <a:gd name="T22" fmla="*/ 24 w 26"/>
                    <a:gd name="T23" fmla="*/ 7 h 26"/>
                    <a:gd name="T24" fmla="*/ 21 w 26"/>
                    <a:gd name="T25" fmla="*/ 4 h 26"/>
                    <a:gd name="T26" fmla="*/ 19 w 26"/>
                    <a:gd name="T27" fmla="*/ 1 h 26"/>
                    <a:gd name="T28" fmla="*/ 15 w 26"/>
                    <a:gd name="T29" fmla="*/ 0 h 26"/>
                    <a:gd name="T30" fmla="*/ 13 w 26"/>
                    <a:gd name="T31" fmla="*/ 0 h 26"/>
                    <a:gd name="T32" fmla="*/ 9 w 26"/>
                    <a:gd name="T33" fmla="*/ 0 h 26"/>
                    <a:gd name="T34" fmla="*/ 6 w 26"/>
                    <a:gd name="T35" fmla="*/ 1 h 26"/>
                    <a:gd name="T36" fmla="*/ 3 w 26"/>
                    <a:gd name="T37" fmla="*/ 4 h 26"/>
                    <a:gd name="T38" fmla="*/ 1 w 26"/>
                    <a:gd name="T39" fmla="*/ 7 h 26"/>
                    <a:gd name="T40" fmla="*/ 0 w 26"/>
                    <a:gd name="T41" fmla="*/ 10 h 26"/>
                    <a:gd name="T42" fmla="*/ 0 w 26"/>
                    <a:gd name="T43" fmla="*/ 13 h 26"/>
                    <a:gd name="T44" fmla="*/ 0 w 26"/>
                    <a:gd name="T45" fmla="*/ 17 h 26"/>
                    <a:gd name="T46" fmla="*/ 1 w 26"/>
                    <a:gd name="T47" fmla="*/ 19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6" y="25"/>
                      </a:lnTo>
                      <a:lnTo>
                        <a:pt x="9" y="26"/>
                      </a:lnTo>
                      <a:lnTo>
                        <a:pt x="13" y="26"/>
                      </a:lnTo>
                      <a:lnTo>
                        <a:pt x="15" y="26"/>
                      </a:lnTo>
                      <a:lnTo>
                        <a:pt x="19" y="25"/>
                      </a:lnTo>
                      <a:lnTo>
                        <a:pt x="21" y="23"/>
                      </a:lnTo>
                      <a:lnTo>
                        <a:pt x="24" y="19"/>
                      </a:lnTo>
                      <a:lnTo>
                        <a:pt x="25" y="17"/>
                      </a:lnTo>
                      <a:lnTo>
                        <a:pt x="26" y="13"/>
                      </a:lnTo>
                      <a:lnTo>
                        <a:pt x="25" y="10"/>
                      </a:lnTo>
                      <a:lnTo>
                        <a:pt x="24" y="7"/>
                      </a:lnTo>
                      <a:lnTo>
                        <a:pt x="21" y="4"/>
                      </a:lnTo>
                      <a:lnTo>
                        <a:pt x="19" y="1"/>
                      </a:lnTo>
                      <a:lnTo>
                        <a:pt x="15" y="0"/>
                      </a:lnTo>
                      <a:lnTo>
                        <a:pt x="13" y="0"/>
                      </a:lnTo>
                      <a:lnTo>
                        <a:pt x="9" y="0"/>
                      </a:lnTo>
                      <a:lnTo>
                        <a:pt x="6" y="1"/>
                      </a:lnTo>
                      <a:lnTo>
                        <a:pt x="3" y="4"/>
                      </a:lnTo>
                      <a:lnTo>
                        <a:pt x="1" y="7"/>
                      </a:lnTo>
                      <a:lnTo>
                        <a:pt x="0" y="10"/>
                      </a:lnTo>
                      <a:lnTo>
                        <a:pt x="0" y="13"/>
                      </a:lnTo>
                      <a:lnTo>
                        <a:pt x="0" y="17"/>
                      </a:lnTo>
                      <a:lnTo>
                        <a:pt x="1" y="19"/>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8" name="Freeform 37"/>
                <p:cNvSpPr>
                  <a:spLocks/>
                </p:cNvSpPr>
                <p:nvPr/>
              </p:nvSpPr>
              <p:spPr bwMode="auto">
                <a:xfrm>
                  <a:off x="3448050" y="3398838"/>
                  <a:ext cx="41275" cy="41275"/>
                </a:xfrm>
                <a:custGeom>
                  <a:avLst/>
                  <a:gdLst>
                    <a:gd name="T0" fmla="*/ 4 w 26"/>
                    <a:gd name="T1" fmla="*/ 22 h 26"/>
                    <a:gd name="T2" fmla="*/ 7 w 26"/>
                    <a:gd name="T3" fmla="*/ 25 h 26"/>
                    <a:gd name="T4" fmla="*/ 9 w 26"/>
                    <a:gd name="T5" fmla="*/ 26 h 26"/>
                    <a:gd name="T6" fmla="*/ 13 w 26"/>
                    <a:gd name="T7" fmla="*/ 26 h 26"/>
                    <a:gd name="T8" fmla="*/ 17 w 26"/>
                    <a:gd name="T9" fmla="*/ 26 h 26"/>
                    <a:gd name="T10" fmla="*/ 20 w 26"/>
                    <a:gd name="T11" fmla="*/ 25 h 26"/>
                    <a:gd name="T12" fmla="*/ 22 w 26"/>
                    <a:gd name="T13" fmla="*/ 22 h 26"/>
                    <a:gd name="T14" fmla="*/ 25 w 26"/>
                    <a:gd name="T15" fmla="*/ 20 h 26"/>
                    <a:gd name="T16" fmla="*/ 26 w 26"/>
                    <a:gd name="T17" fmla="*/ 16 h 26"/>
                    <a:gd name="T18" fmla="*/ 26 w 26"/>
                    <a:gd name="T19" fmla="*/ 13 h 26"/>
                    <a:gd name="T20" fmla="*/ 26 w 26"/>
                    <a:gd name="T21" fmla="*/ 10 h 26"/>
                    <a:gd name="T22" fmla="*/ 25 w 26"/>
                    <a:gd name="T23" fmla="*/ 7 h 26"/>
                    <a:gd name="T24" fmla="*/ 22 w 26"/>
                    <a:gd name="T25" fmla="*/ 5 h 26"/>
                    <a:gd name="T26" fmla="*/ 20 w 26"/>
                    <a:gd name="T27" fmla="*/ 2 h 26"/>
                    <a:gd name="T28" fmla="*/ 17 w 26"/>
                    <a:gd name="T29" fmla="*/ 1 h 26"/>
                    <a:gd name="T30" fmla="*/ 13 w 26"/>
                    <a:gd name="T31" fmla="*/ 0 h 26"/>
                    <a:gd name="T32" fmla="*/ 9 w 26"/>
                    <a:gd name="T33" fmla="*/ 1 h 26"/>
                    <a:gd name="T34" fmla="*/ 7 w 26"/>
                    <a:gd name="T35" fmla="*/ 2 h 26"/>
                    <a:gd name="T36" fmla="*/ 4 w 26"/>
                    <a:gd name="T37" fmla="*/ 5 h 26"/>
                    <a:gd name="T38" fmla="*/ 2 w 26"/>
                    <a:gd name="T39" fmla="*/ 7 h 26"/>
                    <a:gd name="T40" fmla="*/ 0 w 26"/>
                    <a:gd name="T41" fmla="*/ 10 h 26"/>
                    <a:gd name="T42" fmla="*/ 0 w 26"/>
                    <a:gd name="T43" fmla="*/ 13 h 26"/>
                    <a:gd name="T44" fmla="*/ 0 w 26"/>
                    <a:gd name="T45" fmla="*/ 16 h 26"/>
                    <a:gd name="T46" fmla="*/ 2 w 26"/>
                    <a:gd name="T47" fmla="*/ 20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7" y="25"/>
                      </a:lnTo>
                      <a:lnTo>
                        <a:pt x="9" y="26"/>
                      </a:lnTo>
                      <a:lnTo>
                        <a:pt x="13" y="26"/>
                      </a:lnTo>
                      <a:lnTo>
                        <a:pt x="17" y="26"/>
                      </a:lnTo>
                      <a:lnTo>
                        <a:pt x="20" y="25"/>
                      </a:lnTo>
                      <a:lnTo>
                        <a:pt x="22" y="22"/>
                      </a:lnTo>
                      <a:lnTo>
                        <a:pt x="25" y="20"/>
                      </a:lnTo>
                      <a:lnTo>
                        <a:pt x="26" y="16"/>
                      </a:lnTo>
                      <a:lnTo>
                        <a:pt x="26" y="13"/>
                      </a:lnTo>
                      <a:lnTo>
                        <a:pt x="26" y="10"/>
                      </a:lnTo>
                      <a:lnTo>
                        <a:pt x="25" y="7"/>
                      </a:lnTo>
                      <a:lnTo>
                        <a:pt x="22" y="5"/>
                      </a:lnTo>
                      <a:lnTo>
                        <a:pt x="20" y="2"/>
                      </a:lnTo>
                      <a:lnTo>
                        <a:pt x="17" y="1"/>
                      </a:lnTo>
                      <a:lnTo>
                        <a:pt x="13" y="0"/>
                      </a:lnTo>
                      <a:lnTo>
                        <a:pt x="9" y="1"/>
                      </a:lnTo>
                      <a:lnTo>
                        <a:pt x="7" y="2"/>
                      </a:lnTo>
                      <a:lnTo>
                        <a:pt x="4" y="5"/>
                      </a:lnTo>
                      <a:lnTo>
                        <a:pt x="2" y="7"/>
                      </a:lnTo>
                      <a:lnTo>
                        <a:pt x="0" y="10"/>
                      </a:lnTo>
                      <a:lnTo>
                        <a:pt x="0" y="13"/>
                      </a:lnTo>
                      <a:lnTo>
                        <a:pt x="0" y="16"/>
                      </a:lnTo>
                      <a:lnTo>
                        <a:pt x="2" y="20"/>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9" name="Freeform 38"/>
                <p:cNvSpPr>
                  <a:spLocks/>
                </p:cNvSpPr>
                <p:nvPr/>
              </p:nvSpPr>
              <p:spPr bwMode="auto">
                <a:xfrm>
                  <a:off x="3465513" y="3448050"/>
                  <a:ext cx="41275" cy="41275"/>
                </a:xfrm>
                <a:custGeom>
                  <a:avLst/>
                  <a:gdLst>
                    <a:gd name="T0" fmla="*/ 3 w 26"/>
                    <a:gd name="T1" fmla="*/ 22 h 26"/>
                    <a:gd name="T2" fmla="*/ 6 w 26"/>
                    <a:gd name="T3" fmla="*/ 24 h 26"/>
                    <a:gd name="T4" fmla="*/ 9 w 26"/>
                    <a:gd name="T5" fmla="*/ 26 h 26"/>
                    <a:gd name="T6" fmla="*/ 13 w 26"/>
                    <a:gd name="T7" fmla="*/ 26 h 26"/>
                    <a:gd name="T8" fmla="*/ 16 w 26"/>
                    <a:gd name="T9" fmla="*/ 26 h 26"/>
                    <a:gd name="T10" fmla="*/ 19 w 26"/>
                    <a:gd name="T11" fmla="*/ 24 h 26"/>
                    <a:gd name="T12" fmla="*/ 21 w 26"/>
                    <a:gd name="T13" fmla="*/ 22 h 26"/>
                    <a:gd name="T14" fmla="*/ 23 w 26"/>
                    <a:gd name="T15" fmla="*/ 20 h 26"/>
                    <a:gd name="T16" fmla="*/ 25 w 26"/>
                    <a:gd name="T17" fmla="*/ 16 h 26"/>
                    <a:gd name="T18" fmla="*/ 26 w 26"/>
                    <a:gd name="T19" fmla="*/ 13 h 26"/>
                    <a:gd name="T20" fmla="*/ 25 w 26"/>
                    <a:gd name="T21" fmla="*/ 9 h 26"/>
                    <a:gd name="T22" fmla="*/ 23 w 26"/>
                    <a:gd name="T23" fmla="*/ 7 h 26"/>
                    <a:gd name="T24" fmla="*/ 21 w 26"/>
                    <a:gd name="T25" fmla="*/ 3 h 26"/>
                    <a:gd name="T26" fmla="*/ 19 w 26"/>
                    <a:gd name="T27" fmla="*/ 2 h 26"/>
                    <a:gd name="T28" fmla="*/ 16 w 26"/>
                    <a:gd name="T29" fmla="*/ 1 h 26"/>
                    <a:gd name="T30" fmla="*/ 13 w 26"/>
                    <a:gd name="T31" fmla="*/ 0 h 26"/>
                    <a:gd name="T32" fmla="*/ 9 w 26"/>
                    <a:gd name="T33" fmla="*/ 1 h 26"/>
                    <a:gd name="T34" fmla="*/ 6 w 26"/>
                    <a:gd name="T35" fmla="*/ 2 h 26"/>
                    <a:gd name="T36" fmla="*/ 3 w 26"/>
                    <a:gd name="T37" fmla="*/ 3 h 26"/>
                    <a:gd name="T38" fmla="*/ 1 w 26"/>
                    <a:gd name="T39" fmla="*/ 7 h 26"/>
                    <a:gd name="T40" fmla="*/ 0 w 26"/>
                    <a:gd name="T41" fmla="*/ 9 h 26"/>
                    <a:gd name="T42" fmla="*/ 0 w 26"/>
                    <a:gd name="T43" fmla="*/ 13 h 26"/>
                    <a:gd name="T44" fmla="*/ 0 w 26"/>
                    <a:gd name="T45" fmla="*/ 16 h 26"/>
                    <a:gd name="T46" fmla="*/ 1 w 26"/>
                    <a:gd name="T47" fmla="*/ 20 h 26"/>
                    <a:gd name="T48" fmla="*/ 3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2"/>
                      </a:moveTo>
                      <a:lnTo>
                        <a:pt x="6" y="24"/>
                      </a:lnTo>
                      <a:lnTo>
                        <a:pt x="9" y="26"/>
                      </a:lnTo>
                      <a:lnTo>
                        <a:pt x="13" y="26"/>
                      </a:lnTo>
                      <a:lnTo>
                        <a:pt x="16" y="26"/>
                      </a:lnTo>
                      <a:lnTo>
                        <a:pt x="19" y="24"/>
                      </a:lnTo>
                      <a:lnTo>
                        <a:pt x="21" y="22"/>
                      </a:lnTo>
                      <a:lnTo>
                        <a:pt x="23" y="20"/>
                      </a:lnTo>
                      <a:lnTo>
                        <a:pt x="25" y="16"/>
                      </a:lnTo>
                      <a:lnTo>
                        <a:pt x="26" y="13"/>
                      </a:lnTo>
                      <a:lnTo>
                        <a:pt x="25" y="9"/>
                      </a:lnTo>
                      <a:lnTo>
                        <a:pt x="23" y="7"/>
                      </a:lnTo>
                      <a:lnTo>
                        <a:pt x="21" y="3"/>
                      </a:lnTo>
                      <a:lnTo>
                        <a:pt x="19" y="2"/>
                      </a:lnTo>
                      <a:lnTo>
                        <a:pt x="16" y="1"/>
                      </a:lnTo>
                      <a:lnTo>
                        <a:pt x="13" y="0"/>
                      </a:lnTo>
                      <a:lnTo>
                        <a:pt x="9" y="1"/>
                      </a:lnTo>
                      <a:lnTo>
                        <a:pt x="6" y="2"/>
                      </a:lnTo>
                      <a:lnTo>
                        <a:pt x="3" y="3"/>
                      </a:lnTo>
                      <a:lnTo>
                        <a:pt x="1" y="7"/>
                      </a:lnTo>
                      <a:lnTo>
                        <a:pt x="0" y="9"/>
                      </a:lnTo>
                      <a:lnTo>
                        <a:pt x="0" y="13"/>
                      </a:lnTo>
                      <a:lnTo>
                        <a:pt x="0" y="16"/>
                      </a:lnTo>
                      <a:lnTo>
                        <a:pt x="1" y="20"/>
                      </a:lnTo>
                      <a:lnTo>
                        <a:pt x="3"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0" name="Freeform 39"/>
                <p:cNvSpPr>
                  <a:spLocks/>
                </p:cNvSpPr>
                <p:nvPr/>
              </p:nvSpPr>
              <p:spPr bwMode="auto">
                <a:xfrm>
                  <a:off x="3489325" y="3533775"/>
                  <a:ext cx="41275" cy="41275"/>
                </a:xfrm>
                <a:custGeom>
                  <a:avLst/>
                  <a:gdLst>
                    <a:gd name="T0" fmla="*/ 4 w 26"/>
                    <a:gd name="T1" fmla="*/ 23 h 26"/>
                    <a:gd name="T2" fmla="*/ 7 w 26"/>
                    <a:gd name="T3" fmla="*/ 24 h 26"/>
                    <a:gd name="T4" fmla="*/ 10 w 26"/>
                    <a:gd name="T5" fmla="*/ 25 h 26"/>
                    <a:gd name="T6" fmla="*/ 13 w 26"/>
                    <a:gd name="T7" fmla="*/ 26 h 26"/>
                    <a:gd name="T8" fmla="*/ 17 w 26"/>
                    <a:gd name="T9" fmla="*/ 25 h 26"/>
                    <a:gd name="T10" fmla="*/ 20 w 26"/>
                    <a:gd name="T11" fmla="*/ 24 h 26"/>
                    <a:gd name="T12" fmla="*/ 23 w 26"/>
                    <a:gd name="T13" fmla="*/ 23 h 26"/>
                    <a:gd name="T14" fmla="*/ 25 w 26"/>
                    <a:gd name="T15" fmla="*/ 19 h 26"/>
                    <a:gd name="T16" fmla="*/ 26 w 26"/>
                    <a:gd name="T17" fmla="*/ 17 h 26"/>
                    <a:gd name="T18" fmla="*/ 26 w 26"/>
                    <a:gd name="T19" fmla="*/ 13 h 26"/>
                    <a:gd name="T20" fmla="*/ 26 w 26"/>
                    <a:gd name="T21" fmla="*/ 10 h 26"/>
                    <a:gd name="T22" fmla="*/ 25 w 26"/>
                    <a:gd name="T23" fmla="*/ 6 h 26"/>
                    <a:gd name="T24" fmla="*/ 23 w 26"/>
                    <a:gd name="T25" fmla="*/ 4 h 26"/>
                    <a:gd name="T26" fmla="*/ 20 w 26"/>
                    <a:gd name="T27" fmla="*/ 1 h 26"/>
                    <a:gd name="T28" fmla="*/ 17 w 26"/>
                    <a:gd name="T29" fmla="*/ 0 h 26"/>
                    <a:gd name="T30" fmla="*/ 13 w 26"/>
                    <a:gd name="T31" fmla="*/ 0 h 26"/>
                    <a:gd name="T32" fmla="*/ 10 w 26"/>
                    <a:gd name="T33" fmla="*/ 0 h 26"/>
                    <a:gd name="T34" fmla="*/ 7 w 26"/>
                    <a:gd name="T35" fmla="*/ 1 h 26"/>
                    <a:gd name="T36" fmla="*/ 4 w 26"/>
                    <a:gd name="T37" fmla="*/ 4 h 26"/>
                    <a:gd name="T38" fmla="*/ 2 w 26"/>
                    <a:gd name="T39" fmla="*/ 6 h 26"/>
                    <a:gd name="T40" fmla="*/ 1 w 26"/>
                    <a:gd name="T41" fmla="*/ 10 h 26"/>
                    <a:gd name="T42" fmla="*/ 0 w 26"/>
                    <a:gd name="T43" fmla="*/ 13 h 26"/>
                    <a:gd name="T44" fmla="*/ 1 w 26"/>
                    <a:gd name="T45" fmla="*/ 17 h 26"/>
                    <a:gd name="T46" fmla="*/ 2 w 26"/>
                    <a:gd name="T47" fmla="*/ 19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7" y="24"/>
                      </a:lnTo>
                      <a:lnTo>
                        <a:pt x="10" y="25"/>
                      </a:lnTo>
                      <a:lnTo>
                        <a:pt x="13" y="26"/>
                      </a:lnTo>
                      <a:lnTo>
                        <a:pt x="17" y="25"/>
                      </a:lnTo>
                      <a:lnTo>
                        <a:pt x="20" y="24"/>
                      </a:lnTo>
                      <a:lnTo>
                        <a:pt x="23" y="23"/>
                      </a:lnTo>
                      <a:lnTo>
                        <a:pt x="25" y="19"/>
                      </a:lnTo>
                      <a:lnTo>
                        <a:pt x="26" y="17"/>
                      </a:lnTo>
                      <a:lnTo>
                        <a:pt x="26" y="13"/>
                      </a:lnTo>
                      <a:lnTo>
                        <a:pt x="26" y="10"/>
                      </a:lnTo>
                      <a:lnTo>
                        <a:pt x="25" y="6"/>
                      </a:lnTo>
                      <a:lnTo>
                        <a:pt x="23" y="4"/>
                      </a:lnTo>
                      <a:lnTo>
                        <a:pt x="20" y="1"/>
                      </a:lnTo>
                      <a:lnTo>
                        <a:pt x="17" y="0"/>
                      </a:lnTo>
                      <a:lnTo>
                        <a:pt x="13" y="0"/>
                      </a:lnTo>
                      <a:lnTo>
                        <a:pt x="10" y="0"/>
                      </a:lnTo>
                      <a:lnTo>
                        <a:pt x="7" y="1"/>
                      </a:lnTo>
                      <a:lnTo>
                        <a:pt x="4" y="4"/>
                      </a:lnTo>
                      <a:lnTo>
                        <a:pt x="2" y="6"/>
                      </a:lnTo>
                      <a:lnTo>
                        <a:pt x="1" y="10"/>
                      </a:lnTo>
                      <a:lnTo>
                        <a:pt x="0" y="13"/>
                      </a:lnTo>
                      <a:lnTo>
                        <a:pt x="1" y="17"/>
                      </a:lnTo>
                      <a:lnTo>
                        <a:pt x="2"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1" name="Freeform 40"/>
                <p:cNvSpPr>
                  <a:spLocks/>
                </p:cNvSpPr>
                <p:nvPr/>
              </p:nvSpPr>
              <p:spPr bwMode="auto">
                <a:xfrm>
                  <a:off x="3465513" y="3556000"/>
                  <a:ext cx="41275" cy="41275"/>
                </a:xfrm>
                <a:custGeom>
                  <a:avLst/>
                  <a:gdLst>
                    <a:gd name="T0" fmla="*/ 3 w 26"/>
                    <a:gd name="T1" fmla="*/ 23 h 26"/>
                    <a:gd name="T2" fmla="*/ 6 w 26"/>
                    <a:gd name="T3" fmla="*/ 25 h 26"/>
                    <a:gd name="T4" fmla="*/ 9 w 26"/>
                    <a:gd name="T5" fmla="*/ 26 h 26"/>
                    <a:gd name="T6" fmla="*/ 13 w 26"/>
                    <a:gd name="T7" fmla="*/ 26 h 26"/>
                    <a:gd name="T8" fmla="*/ 16 w 26"/>
                    <a:gd name="T9" fmla="*/ 26 h 26"/>
                    <a:gd name="T10" fmla="*/ 19 w 26"/>
                    <a:gd name="T11" fmla="*/ 25 h 26"/>
                    <a:gd name="T12" fmla="*/ 21 w 26"/>
                    <a:gd name="T13" fmla="*/ 23 h 26"/>
                    <a:gd name="T14" fmla="*/ 23 w 26"/>
                    <a:gd name="T15" fmla="*/ 20 h 26"/>
                    <a:gd name="T16" fmla="*/ 25 w 26"/>
                    <a:gd name="T17" fmla="*/ 17 h 26"/>
                    <a:gd name="T18" fmla="*/ 26 w 26"/>
                    <a:gd name="T19" fmla="*/ 13 h 26"/>
                    <a:gd name="T20" fmla="*/ 25 w 26"/>
                    <a:gd name="T21" fmla="*/ 10 h 26"/>
                    <a:gd name="T22" fmla="*/ 23 w 26"/>
                    <a:gd name="T23" fmla="*/ 7 h 26"/>
                    <a:gd name="T24" fmla="*/ 21 w 26"/>
                    <a:gd name="T25" fmla="*/ 4 h 26"/>
                    <a:gd name="T26" fmla="*/ 19 w 26"/>
                    <a:gd name="T27" fmla="*/ 3 h 26"/>
                    <a:gd name="T28" fmla="*/ 16 w 26"/>
                    <a:gd name="T29" fmla="*/ 1 h 26"/>
                    <a:gd name="T30" fmla="*/ 13 w 26"/>
                    <a:gd name="T31" fmla="*/ 0 h 26"/>
                    <a:gd name="T32" fmla="*/ 9 w 26"/>
                    <a:gd name="T33" fmla="*/ 1 h 26"/>
                    <a:gd name="T34" fmla="*/ 6 w 26"/>
                    <a:gd name="T35" fmla="*/ 3 h 26"/>
                    <a:gd name="T36" fmla="*/ 3 w 26"/>
                    <a:gd name="T37" fmla="*/ 4 h 26"/>
                    <a:gd name="T38" fmla="*/ 1 w 26"/>
                    <a:gd name="T39" fmla="*/ 7 h 26"/>
                    <a:gd name="T40" fmla="*/ 0 w 26"/>
                    <a:gd name="T41" fmla="*/ 10 h 26"/>
                    <a:gd name="T42" fmla="*/ 0 w 26"/>
                    <a:gd name="T43" fmla="*/ 13 h 26"/>
                    <a:gd name="T44" fmla="*/ 0 w 26"/>
                    <a:gd name="T45" fmla="*/ 17 h 26"/>
                    <a:gd name="T46" fmla="*/ 1 w 26"/>
                    <a:gd name="T47" fmla="*/ 20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6" y="25"/>
                      </a:lnTo>
                      <a:lnTo>
                        <a:pt x="9" y="26"/>
                      </a:lnTo>
                      <a:lnTo>
                        <a:pt x="13" y="26"/>
                      </a:lnTo>
                      <a:lnTo>
                        <a:pt x="16" y="26"/>
                      </a:lnTo>
                      <a:lnTo>
                        <a:pt x="19" y="25"/>
                      </a:lnTo>
                      <a:lnTo>
                        <a:pt x="21" y="23"/>
                      </a:lnTo>
                      <a:lnTo>
                        <a:pt x="23" y="20"/>
                      </a:lnTo>
                      <a:lnTo>
                        <a:pt x="25" y="17"/>
                      </a:lnTo>
                      <a:lnTo>
                        <a:pt x="26" y="13"/>
                      </a:lnTo>
                      <a:lnTo>
                        <a:pt x="25" y="10"/>
                      </a:lnTo>
                      <a:lnTo>
                        <a:pt x="23" y="7"/>
                      </a:lnTo>
                      <a:lnTo>
                        <a:pt x="21" y="4"/>
                      </a:lnTo>
                      <a:lnTo>
                        <a:pt x="19" y="3"/>
                      </a:lnTo>
                      <a:lnTo>
                        <a:pt x="16" y="1"/>
                      </a:lnTo>
                      <a:lnTo>
                        <a:pt x="13" y="0"/>
                      </a:lnTo>
                      <a:lnTo>
                        <a:pt x="9" y="1"/>
                      </a:lnTo>
                      <a:lnTo>
                        <a:pt x="6" y="3"/>
                      </a:lnTo>
                      <a:lnTo>
                        <a:pt x="3" y="4"/>
                      </a:lnTo>
                      <a:lnTo>
                        <a:pt x="1" y="7"/>
                      </a:lnTo>
                      <a:lnTo>
                        <a:pt x="0" y="10"/>
                      </a:lnTo>
                      <a:lnTo>
                        <a:pt x="0" y="13"/>
                      </a:lnTo>
                      <a:lnTo>
                        <a:pt x="0" y="17"/>
                      </a:lnTo>
                      <a:lnTo>
                        <a:pt x="1" y="20"/>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2" name="Freeform 41"/>
                <p:cNvSpPr>
                  <a:spLocks/>
                </p:cNvSpPr>
                <p:nvPr/>
              </p:nvSpPr>
              <p:spPr bwMode="auto">
                <a:xfrm>
                  <a:off x="3465513" y="3776663"/>
                  <a:ext cx="41275" cy="41275"/>
                </a:xfrm>
                <a:custGeom>
                  <a:avLst/>
                  <a:gdLst>
                    <a:gd name="T0" fmla="*/ 3 w 26"/>
                    <a:gd name="T1" fmla="*/ 22 h 26"/>
                    <a:gd name="T2" fmla="*/ 6 w 26"/>
                    <a:gd name="T3" fmla="*/ 25 h 26"/>
                    <a:gd name="T4" fmla="*/ 9 w 26"/>
                    <a:gd name="T5" fmla="*/ 26 h 26"/>
                    <a:gd name="T6" fmla="*/ 13 w 26"/>
                    <a:gd name="T7" fmla="*/ 26 h 26"/>
                    <a:gd name="T8" fmla="*/ 16 w 26"/>
                    <a:gd name="T9" fmla="*/ 26 h 26"/>
                    <a:gd name="T10" fmla="*/ 19 w 26"/>
                    <a:gd name="T11" fmla="*/ 25 h 26"/>
                    <a:gd name="T12" fmla="*/ 21 w 26"/>
                    <a:gd name="T13" fmla="*/ 22 h 26"/>
                    <a:gd name="T14" fmla="*/ 23 w 26"/>
                    <a:gd name="T15" fmla="*/ 20 h 26"/>
                    <a:gd name="T16" fmla="*/ 25 w 26"/>
                    <a:gd name="T17" fmla="*/ 16 h 26"/>
                    <a:gd name="T18" fmla="*/ 26 w 26"/>
                    <a:gd name="T19" fmla="*/ 13 h 26"/>
                    <a:gd name="T20" fmla="*/ 25 w 26"/>
                    <a:gd name="T21" fmla="*/ 9 h 26"/>
                    <a:gd name="T22" fmla="*/ 23 w 26"/>
                    <a:gd name="T23" fmla="*/ 7 h 26"/>
                    <a:gd name="T24" fmla="*/ 21 w 26"/>
                    <a:gd name="T25" fmla="*/ 3 h 26"/>
                    <a:gd name="T26" fmla="*/ 19 w 26"/>
                    <a:gd name="T27" fmla="*/ 2 h 26"/>
                    <a:gd name="T28" fmla="*/ 16 w 26"/>
                    <a:gd name="T29" fmla="*/ 1 h 26"/>
                    <a:gd name="T30" fmla="*/ 13 w 26"/>
                    <a:gd name="T31" fmla="*/ 0 h 26"/>
                    <a:gd name="T32" fmla="*/ 9 w 26"/>
                    <a:gd name="T33" fmla="*/ 1 h 26"/>
                    <a:gd name="T34" fmla="*/ 6 w 26"/>
                    <a:gd name="T35" fmla="*/ 2 h 26"/>
                    <a:gd name="T36" fmla="*/ 3 w 26"/>
                    <a:gd name="T37" fmla="*/ 3 h 26"/>
                    <a:gd name="T38" fmla="*/ 1 w 26"/>
                    <a:gd name="T39" fmla="*/ 7 h 26"/>
                    <a:gd name="T40" fmla="*/ 0 w 26"/>
                    <a:gd name="T41" fmla="*/ 9 h 26"/>
                    <a:gd name="T42" fmla="*/ 0 w 26"/>
                    <a:gd name="T43" fmla="*/ 13 h 26"/>
                    <a:gd name="T44" fmla="*/ 0 w 26"/>
                    <a:gd name="T45" fmla="*/ 16 h 26"/>
                    <a:gd name="T46" fmla="*/ 1 w 26"/>
                    <a:gd name="T47" fmla="*/ 20 h 26"/>
                    <a:gd name="T48" fmla="*/ 3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2"/>
                      </a:moveTo>
                      <a:lnTo>
                        <a:pt x="6" y="25"/>
                      </a:lnTo>
                      <a:lnTo>
                        <a:pt x="9" y="26"/>
                      </a:lnTo>
                      <a:lnTo>
                        <a:pt x="13" y="26"/>
                      </a:lnTo>
                      <a:lnTo>
                        <a:pt x="16" y="26"/>
                      </a:lnTo>
                      <a:lnTo>
                        <a:pt x="19" y="25"/>
                      </a:lnTo>
                      <a:lnTo>
                        <a:pt x="21" y="22"/>
                      </a:lnTo>
                      <a:lnTo>
                        <a:pt x="23" y="20"/>
                      </a:lnTo>
                      <a:lnTo>
                        <a:pt x="25" y="16"/>
                      </a:lnTo>
                      <a:lnTo>
                        <a:pt x="26" y="13"/>
                      </a:lnTo>
                      <a:lnTo>
                        <a:pt x="25" y="9"/>
                      </a:lnTo>
                      <a:lnTo>
                        <a:pt x="23" y="7"/>
                      </a:lnTo>
                      <a:lnTo>
                        <a:pt x="21" y="3"/>
                      </a:lnTo>
                      <a:lnTo>
                        <a:pt x="19" y="2"/>
                      </a:lnTo>
                      <a:lnTo>
                        <a:pt x="16" y="1"/>
                      </a:lnTo>
                      <a:lnTo>
                        <a:pt x="13" y="0"/>
                      </a:lnTo>
                      <a:lnTo>
                        <a:pt x="9" y="1"/>
                      </a:lnTo>
                      <a:lnTo>
                        <a:pt x="6" y="2"/>
                      </a:lnTo>
                      <a:lnTo>
                        <a:pt x="3" y="3"/>
                      </a:lnTo>
                      <a:lnTo>
                        <a:pt x="1" y="7"/>
                      </a:lnTo>
                      <a:lnTo>
                        <a:pt x="0" y="9"/>
                      </a:lnTo>
                      <a:lnTo>
                        <a:pt x="0" y="13"/>
                      </a:lnTo>
                      <a:lnTo>
                        <a:pt x="0" y="16"/>
                      </a:lnTo>
                      <a:lnTo>
                        <a:pt x="1" y="20"/>
                      </a:lnTo>
                      <a:lnTo>
                        <a:pt x="3"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3" name="Freeform 42"/>
                <p:cNvSpPr>
                  <a:spLocks/>
                </p:cNvSpPr>
                <p:nvPr/>
              </p:nvSpPr>
              <p:spPr bwMode="auto">
                <a:xfrm>
                  <a:off x="3449638" y="3819525"/>
                  <a:ext cx="41275" cy="41275"/>
                </a:xfrm>
                <a:custGeom>
                  <a:avLst/>
                  <a:gdLst>
                    <a:gd name="T0" fmla="*/ 5 w 26"/>
                    <a:gd name="T1" fmla="*/ 23 h 26"/>
                    <a:gd name="T2" fmla="*/ 7 w 26"/>
                    <a:gd name="T3" fmla="*/ 25 h 26"/>
                    <a:gd name="T4" fmla="*/ 10 w 26"/>
                    <a:gd name="T5" fmla="*/ 26 h 26"/>
                    <a:gd name="T6" fmla="*/ 13 w 26"/>
                    <a:gd name="T7" fmla="*/ 26 h 26"/>
                    <a:gd name="T8" fmla="*/ 17 w 26"/>
                    <a:gd name="T9" fmla="*/ 26 h 26"/>
                    <a:gd name="T10" fmla="*/ 20 w 26"/>
                    <a:gd name="T11" fmla="*/ 25 h 26"/>
                    <a:gd name="T12" fmla="*/ 23 w 26"/>
                    <a:gd name="T13" fmla="*/ 23 h 26"/>
                    <a:gd name="T14" fmla="*/ 25 w 26"/>
                    <a:gd name="T15" fmla="*/ 20 h 26"/>
                    <a:gd name="T16" fmla="*/ 26 w 26"/>
                    <a:gd name="T17" fmla="*/ 17 h 26"/>
                    <a:gd name="T18" fmla="*/ 26 w 26"/>
                    <a:gd name="T19" fmla="*/ 13 h 26"/>
                    <a:gd name="T20" fmla="*/ 26 w 26"/>
                    <a:gd name="T21" fmla="*/ 11 h 26"/>
                    <a:gd name="T22" fmla="*/ 25 w 26"/>
                    <a:gd name="T23" fmla="*/ 7 h 26"/>
                    <a:gd name="T24" fmla="*/ 23 w 26"/>
                    <a:gd name="T25" fmla="*/ 5 h 26"/>
                    <a:gd name="T26" fmla="*/ 20 w 26"/>
                    <a:gd name="T27" fmla="*/ 2 h 26"/>
                    <a:gd name="T28" fmla="*/ 17 w 26"/>
                    <a:gd name="T29" fmla="*/ 1 h 26"/>
                    <a:gd name="T30" fmla="*/ 13 w 26"/>
                    <a:gd name="T31" fmla="*/ 0 h 26"/>
                    <a:gd name="T32" fmla="*/ 10 w 26"/>
                    <a:gd name="T33" fmla="*/ 1 h 26"/>
                    <a:gd name="T34" fmla="*/ 7 w 26"/>
                    <a:gd name="T35" fmla="*/ 2 h 26"/>
                    <a:gd name="T36" fmla="*/ 5 w 26"/>
                    <a:gd name="T37" fmla="*/ 5 h 26"/>
                    <a:gd name="T38" fmla="*/ 3 w 26"/>
                    <a:gd name="T39" fmla="*/ 7 h 26"/>
                    <a:gd name="T40" fmla="*/ 1 w 26"/>
                    <a:gd name="T41" fmla="*/ 11 h 26"/>
                    <a:gd name="T42" fmla="*/ 0 w 26"/>
                    <a:gd name="T43" fmla="*/ 13 h 26"/>
                    <a:gd name="T44" fmla="*/ 1 w 26"/>
                    <a:gd name="T45" fmla="*/ 17 h 26"/>
                    <a:gd name="T46" fmla="*/ 3 w 26"/>
                    <a:gd name="T47" fmla="*/ 20 h 26"/>
                    <a:gd name="T48" fmla="*/ 5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5" y="23"/>
                      </a:moveTo>
                      <a:lnTo>
                        <a:pt x="7" y="25"/>
                      </a:lnTo>
                      <a:lnTo>
                        <a:pt x="10" y="26"/>
                      </a:lnTo>
                      <a:lnTo>
                        <a:pt x="13" y="26"/>
                      </a:lnTo>
                      <a:lnTo>
                        <a:pt x="17" y="26"/>
                      </a:lnTo>
                      <a:lnTo>
                        <a:pt x="20" y="25"/>
                      </a:lnTo>
                      <a:lnTo>
                        <a:pt x="23" y="23"/>
                      </a:lnTo>
                      <a:lnTo>
                        <a:pt x="25" y="20"/>
                      </a:lnTo>
                      <a:lnTo>
                        <a:pt x="26" y="17"/>
                      </a:lnTo>
                      <a:lnTo>
                        <a:pt x="26" y="13"/>
                      </a:lnTo>
                      <a:lnTo>
                        <a:pt x="26" y="11"/>
                      </a:lnTo>
                      <a:lnTo>
                        <a:pt x="25" y="7"/>
                      </a:lnTo>
                      <a:lnTo>
                        <a:pt x="23" y="5"/>
                      </a:lnTo>
                      <a:lnTo>
                        <a:pt x="20" y="2"/>
                      </a:lnTo>
                      <a:lnTo>
                        <a:pt x="17" y="1"/>
                      </a:lnTo>
                      <a:lnTo>
                        <a:pt x="13" y="0"/>
                      </a:lnTo>
                      <a:lnTo>
                        <a:pt x="10" y="1"/>
                      </a:lnTo>
                      <a:lnTo>
                        <a:pt x="7" y="2"/>
                      </a:lnTo>
                      <a:lnTo>
                        <a:pt x="5" y="5"/>
                      </a:lnTo>
                      <a:lnTo>
                        <a:pt x="3" y="7"/>
                      </a:lnTo>
                      <a:lnTo>
                        <a:pt x="1" y="11"/>
                      </a:lnTo>
                      <a:lnTo>
                        <a:pt x="0" y="13"/>
                      </a:lnTo>
                      <a:lnTo>
                        <a:pt x="1" y="17"/>
                      </a:lnTo>
                      <a:lnTo>
                        <a:pt x="3" y="20"/>
                      </a:lnTo>
                      <a:lnTo>
                        <a:pt x="5"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4" name="Freeform 43"/>
                <p:cNvSpPr>
                  <a:spLocks/>
                </p:cNvSpPr>
                <p:nvPr/>
              </p:nvSpPr>
              <p:spPr bwMode="auto">
                <a:xfrm>
                  <a:off x="3460750" y="3868738"/>
                  <a:ext cx="41275" cy="41275"/>
                </a:xfrm>
                <a:custGeom>
                  <a:avLst/>
                  <a:gdLst>
                    <a:gd name="T0" fmla="*/ 5 w 26"/>
                    <a:gd name="T1" fmla="*/ 22 h 26"/>
                    <a:gd name="T2" fmla="*/ 7 w 26"/>
                    <a:gd name="T3" fmla="*/ 25 h 26"/>
                    <a:gd name="T4" fmla="*/ 10 w 26"/>
                    <a:gd name="T5" fmla="*/ 26 h 26"/>
                    <a:gd name="T6" fmla="*/ 13 w 26"/>
                    <a:gd name="T7" fmla="*/ 26 h 26"/>
                    <a:gd name="T8" fmla="*/ 17 w 26"/>
                    <a:gd name="T9" fmla="*/ 26 h 26"/>
                    <a:gd name="T10" fmla="*/ 20 w 26"/>
                    <a:gd name="T11" fmla="*/ 25 h 26"/>
                    <a:gd name="T12" fmla="*/ 23 w 26"/>
                    <a:gd name="T13" fmla="*/ 22 h 26"/>
                    <a:gd name="T14" fmla="*/ 25 w 26"/>
                    <a:gd name="T15" fmla="*/ 20 h 26"/>
                    <a:gd name="T16" fmla="*/ 26 w 26"/>
                    <a:gd name="T17" fmla="*/ 16 h 26"/>
                    <a:gd name="T18" fmla="*/ 26 w 26"/>
                    <a:gd name="T19" fmla="*/ 13 h 26"/>
                    <a:gd name="T20" fmla="*/ 26 w 26"/>
                    <a:gd name="T21" fmla="*/ 11 h 26"/>
                    <a:gd name="T22" fmla="*/ 25 w 26"/>
                    <a:gd name="T23" fmla="*/ 7 h 26"/>
                    <a:gd name="T24" fmla="*/ 23 w 26"/>
                    <a:gd name="T25" fmla="*/ 5 h 26"/>
                    <a:gd name="T26" fmla="*/ 20 w 26"/>
                    <a:gd name="T27" fmla="*/ 2 h 26"/>
                    <a:gd name="T28" fmla="*/ 17 w 26"/>
                    <a:gd name="T29" fmla="*/ 1 h 26"/>
                    <a:gd name="T30" fmla="*/ 13 w 26"/>
                    <a:gd name="T31" fmla="*/ 0 h 26"/>
                    <a:gd name="T32" fmla="*/ 10 w 26"/>
                    <a:gd name="T33" fmla="*/ 1 h 26"/>
                    <a:gd name="T34" fmla="*/ 7 w 26"/>
                    <a:gd name="T35" fmla="*/ 2 h 26"/>
                    <a:gd name="T36" fmla="*/ 5 w 26"/>
                    <a:gd name="T37" fmla="*/ 5 h 26"/>
                    <a:gd name="T38" fmla="*/ 3 w 26"/>
                    <a:gd name="T39" fmla="*/ 7 h 26"/>
                    <a:gd name="T40" fmla="*/ 1 w 26"/>
                    <a:gd name="T41" fmla="*/ 11 h 26"/>
                    <a:gd name="T42" fmla="*/ 0 w 26"/>
                    <a:gd name="T43" fmla="*/ 13 h 26"/>
                    <a:gd name="T44" fmla="*/ 1 w 26"/>
                    <a:gd name="T45" fmla="*/ 16 h 26"/>
                    <a:gd name="T46" fmla="*/ 3 w 26"/>
                    <a:gd name="T47" fmla="*/ 20 h 26"/>
                    <a:gd name="T48" fmla="*/ 5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5" y="22"/>
                      </a:moveTo>
                      <a:lnTo>
                        <a:pt x="7" y="25"/>
                      </a:lnTo>
                      <a:lnTo>
                        <a:pt x="10" y="26"/>
                      </a:lnTo>
                      <a:lnTo>
                        <a:pt x="13" y="26"/>
                      </a:lnTo>
                      <a:lnTo>
                        <a:pt x="17" y="26"/>
                      </a:lnTo>
                      <a:lnTo>
                        <a:pt x="20" y="25"/>
                      </a:lnTo>
                      <a:lnTo>
                        <a:pt x="23" y="22"/>
                      </a:lnTo>
                      <a:lnTo>
                        <a:pt x="25" y="20"/>
                      </a:lnTo>
                      <a:lnTo>
                        <a:pt x="26" y="16"/>
                      </a:lnTo>
                      <a:lnTo>
                        <a:pt x="26" y="13"/>
                      </a:lnTo>
                      <a:lnTo>
                        <a:pt x="26" y="11"/>
                      </a:lnTo>
                      <a:lnTo>
                        <a:pt x="25" y="7"/>
                      </a:lnTo>
                      <a:lnTo>
                        <a:pt x="23" y="5"/>
                      </a:lnTo>
                      <a:lnTo>
                        <a:pt x="20" y="2"/>
                      </a:lnTo>
                      <a:lnTo>
                        <a:pt x="17" y="1"/>
                      </a:lnTo>
                      <a:lnTo>
                        <a:pt x="13" y="0"/>
                      </a:lnTo>
                      <a:lnTo>
                        <a:pt x="10" y="1"/>
                      </a:lnTo>
                      <a:lnTo>
                        <a:pt x="7" y="2"/>
                      </a:lnTo>
                      <a:lnTo>
                        <a:pt x="5" y="5"/>
                      </a:lnTo>
                      <a:lnTo>
                        <a:pt x="3" y="7"/>
                      </a:lnTo>
                      <a:lnTo>
                        <a:pt x="1" y="11"/>
                      </a:lnTo>
                      <a:lnTo>
                        <a:pt x="0" y="13"/>
                      </a:lnTo>
                      <a:lnTo>
                        <a:pt x="1" y="16"/>
                      </a:lnTo>
                      <a:lnTo>
                        <a:pt x="3" y="20"/>
                      </a:lnTo>
                      <a:lnTo>
                        <a:pt x="5"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5" name="Freeform 44"/>
                <p:cNvSpPr>
                  <a:spLocks/>
                </p:cNvSpPr>
                <p:nvPr/>
              </p:nvSpPr>
              <p:spPr bwMode="auto">
                <a:xfrm>
                  <a:off x="3465513" y="3933825"/>
                  <a:ext cx="41275" cy="41275"/>
                </a:xfrm>
                <a:custGeom>
                  <a:avLst/>
                  <a:gdLst>
                    <a:gd name="T0" fmla="*/ 3 w 26"/>
                    <a:gd name="T1" fmla="*/ 23 h 26"/>
                    <a:gd name="T2" fmla="*/ 6 w 26"/>
                    <a:gd name="T3" fmla="*/ 24 h 26"/>
                    <a:gd name="T4" fmla="*/ 9 w 26"/>
                    <a:gd name="T5" fmla="*/ 26 h 26"/>
                    <a:gd name="T6" fmla="*/ 13 w 26"/>
                    <a:gd name="T7" fmla="*/ 26 h 26"/>
                    <a:gd name="T8" fmla="*/ 15 w 26"/>
                    <a:gd name="T9" fmla="*/ 26 h 26"/>
                    <a:gd name="T10" fmla="*/ 19 w 26"/>
                    <a:gd name="T11" fmla="*/ 24 h 26"/>
                    <a:gd name="T12" fmla="*/ 21 w 26"/>
                    <a:gd name="T13" fmla="*/ 23 h 26"/>
                    <a:gd name="T14" fmla="*/ 23 w 26"/>
                    <a:gd name="T15" fmla="*/ 19 h 26"/>
                    <a:gd name="T16" fmla="*/ 25 w 26"/>
                    <a:gd name="T17" fmla="*/ 17 h 26"/>
                    <a:gd name="T18" fmla="*/ 26 w 26"/>
                    <a:gd name="T19" fmla="*/ 13 h 26"/>
                    <a:gd name="T20" fmla="*/ 25 w 26"/>
                    <a:gd name="T21" fmla="*/ 10 h 26"/>
                    <a:gd name="T22" fmla="*/ 23 w 26"/>
                    <a:gd name="T23" fmla="*/ 6 h 26"/>
                    <a:gd name="T24" fmla="*/ 21 w 26"/>
                    <a:gd name="T25" fmla="*/ 4 h 26"/>
                    <a:gd name="T26" fmla="*/ 19 w 26"/>
                    <a:gd name="T27" fmla="*/ 2 h 26"/>
                    <a:gd name="T28" fmla="*/ 15 w 26"/>
                    <a:gd name="T29" fmla="*/ 0 h 26"/>
                    <a:gd name="T30" fmla="*/ 13 w 26"/>
                    <a:gd name="T31" fmla="*/ 0 h 26"/>
                    <a:gd name="T32" fmla="*/ 9 w 26"/>
                    <a:gd name="T33" fmla="*/ 0 h 26"/>
                    <a:gd name="T34" fmla="*/ 6 w 26"/>
                    <a:gd name="T35" fmla="*/ 2 h 26"/>
                    <a:gd name="T36" fmla="*/ 3 w 26"/>
                    <a:gd name="T37" fmla="*/ 4 h 26"/>
                    <a:gd name="T38" fmla="*/ 1 w 26"/>
                    <a:gd name="T39" fmla="*/ 6 h 26"/>
                    <a:gd name="T40" fmla="*/ 0 w 26"/>
                    <a:gd name="T41" fmla="*/ 10 h 26"/>
                    <a:gd name="T42" fmla="*/ 0 w 26"/>
                    <a:gd name="T43" fmla="*/ 13 h 26"/>
                    <a:gd name="T44" fmla="*/ 0 w 26"/>
                    <a:gd name="T45" fmla="*/ 17 h 26"/>
                    <a:gd name="T46" fmla="*/ 1 w 26"/>
                    <a:gd name="T47" fmla="*/ 19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6" y="24"/>
                      </a:lnTo>
                      <a:lnTo>
                        <a:pt x="9" y="26"/>
                      </a:lnTo>
                      <a:lnTo>
                        <a:pt x="13" y="26"/>
                      </a:lnTo>
                      <a:lnTo>
                        <a:pt x="15" y="26"/>
                      </a:lnTo>
                      <a:lnTo>
                        <a:pt x="19" y="24"/>
                      </a:lnTo>
                      <a:lnTo>
                        <a:pt x="21" y="23"/>
                      </a:lnTo>
                      <a:lnTo>
                        <a:pt x="23" y="19"/>
                      </a:lnTo>
                      <a:lnTo>
                        <a:pt x="25" y="17"/>
                      </a:lnTo>
                      <a:lnTo>
                        <a:pt x="26" y="13"/>
                      </a:lnTo>
                      <a:lnTo>
                        <a:pt x="25" y="10"/>
                      </a:lnTo>
                      <a:lnTo>
                        <a:pt x="23" y="6"/>
                      </a:lnTo>
                      <a:lnTo>
                        <a:pt x="21" y="4"/>
                      </a:lnTo>
                      <a:lnTo>
                        <a:pt x="19" y="2"/>
                      </a:lnTo>
                      <a:lnTo>
                        <a:pt x="15" y="0"/>
                      </a:lnTo>
                      <a:lnTo>
                        <a:pt x="13" y="0"/>
                      </a:lnTo>
                      <a:lnTo>
                        <a:pt x="9" y="0"/>
                      </a:lnTo>
                      <a:lnTo>
                        <a:pt x="6" y="2"/>
                      </a:lnTo>
                      <a:lnTo>
                        <a:pt x="3" y="4"/>
                      </a:lnTo>
                      <a:lnTo>
                        <a:pt x="1" y="6"/>
                      </a:lnTo>
                      <a:lnTo>
                        <a:pt x="0" y="10"/>
                      </a:lnTo>
                      <a:lnTo>
                        <a:pt x="0" y="13"/>
                      </a:lnTo>
                      <a:lnTo>
                        <a:pt x="0" y="17"/>
                      </a:lnTo>
                      <a:lnTo>
                        <a:pt x="1" y="19"/>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6" name="Freeform 45"/>
                <p:cNvSpPr>
                  <a:spLocks/>
                </p:cNvSpPr>
                <p:nvPr/>
              </p:nvSpPr>
              <p:spPr bwMode="auto">
                <a:xfrm>
                  <a:off x="3965575" y="3873500"/>
                  <a:ext cx="41275" cy="42863"/>
                </a:xfrm>
                <a:custGeom>
                  <a:avLst/>
                  <a:gdLst>
                    <a:gd name="T0" fmla="*/ 3 w 26"/>
                    <a:gd name="T1" fmla="*/ 23 h 27"/>
                    <a:gd name="T2" fmla="*/ 6 w 26"/>
                    <a:gd name="T3" fmla="*/ 25 h 27"/>
                    <a:gd name="T4" fmla="*/ 9 w 26"/>
                    <a:gd name="T5" fmla="*/ 27 h 27"/>
                    <a:gd name="T6" fmla="*/ 13 w 26"/>
                    <a:gd name="T7" fmla="*/ 27 h 27"/>
                    <a:gd name="T8" fmla="*/ 15 w 26"/>
                    <a:gd name="T9" fmla="*/ 27 h 27"/>
                    <a:gd name="T10" fmla="*/ 19 w 26"/>
                    <a:gd name="T11" fmla="*/ 25 h 27"/>
                    <a:gd name="T12" fmla="*/ 21 w 26"/>
                    <a:gd name="T13" fmla="*/ 23 h 27"/>
                    <a:gd name="T14" fmla="*/ 23 w 26"/>
                    <a:gd name="T15" fmla="*/ 19 h 27"/>
                    <a:gd name="T16" fmla="*/ 25 w 26"/>
                    <a:gd name="T17" fmla="*/ 17 h 27"/>
                    <a:gd name="T18" fmla="*/ 26 w 26"/>
                    <a:gd name="T19" fmla="*/ 13 h 27"/>
                    <a:gd name="T20" fmla="*/ 25 w 26"/>
                    <a:gd name="T21" fmla="*/ 10 h 27"/>
                    <a:gd name="T22" fmla="*/ 23 w 26"/>
                    <a:gd name="T23" fmla="*/ 8 h 27"/>
                    <a:gd name="T24" fmla="*/ 21 w 26"/>
                    <a:gd name="T25" fmla="*/ 4 h 27"/>
                    <a:gd name="T26" fmla="*/ 19 w 26"/>
                    <a:gd name="T27" fmla="*/ 2 h 27"/>
                    <a:gd name="T28" fmla="*/ 15 w 26"/>
                    <a:gd name="T29" fmla="*/ 0 h 27"/>
                    <a:gd name="T30" fmla="*/ 13 w 26"/>
                    <a:gd name="T31" fmla="*/ 0 h 27"/>
                    <a:gd name="T32" fmla="*/ 9 w 26"/>
                    <a:gd name="T33" fmla="*/ 0 h 27"/>
                    <a:gd name="T34" fmla="*/ 6 w 26"/>
                    <a:gd name="T35" fmla="*/ 2 h 27"/>
                    <a:gd name="T36" fmla="*/ 3 w 26"/>
                    <a:gd name="T37" fmla="*/ 4 h 27"/>
                    <a:gd name="T38" fmla="*/ 1 w 26"/>
                    <a:gd name="T39" fmla="*/ 8 h 27"/>
                    <a:gd name="T40" fmla="*/ 0 w 26"/>
                    <a:gd name="T41" fmla="*/ 10 h 27"/>
                    <a:gd name="T42" fmla="*/ 0 w 26"/>
                    <a:gd name="T43" fmla="*/ 13 h 27"/>
                    <a:gd name="T44" fmla="*/ 0 w 26"/>
                    <a:gd name="T45" fmla="*/ 17 h 27"/>
                    <a:gd name="T46" fmla="*/ 1 w 26"/>
                    <a:gd name="T47" fmla="*/ 19 h 27"/>
                    <a:gd name="T48" fmla="*/ 3 w 26"/>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3" y="23"/>
                      </a:moveTo>
                      <a:lnTo>
                        <a:pt x="6" y="25"/>
                      </a:lnTo>
                      <a:lnTo>
                        <a:pt x="9" y="27"/>
                      </a:lnTo>
                      <a:lnTo>
                        <a:pt x="13" y="27"/>
                      </a:lnTo>
                      <a:lnTo>
                        <a:pt x="15" y="27"/>
                      </a:lnTo>
                      <a:lnTo>
                        <a:pt x="19" y="25"/>
                      </a:lnTo>
                      <a:lnTo>
                        <a:pt x="21" y="23"/>
                      </a:lnTo>
                      <a:lnTo>
                        <a:pt x="23" y="19"/>
                      </a:lnTo>
                      <a:lnTo>
                        <a:pt x="25" y="17"/>
                      </a:lnTo>
                      <a:lnTo>
                        <a:pt x="26" y="13"/>
                      </a:lnTo>
                      <a:lnTo>
                        <a:pt x="25" y="10"/>
                      </a:lnTo>
                      <a:lnTo>
                        <a:pt x="23" y="8"/>
                      </a:lnTo>
                      <a:lnTo>
                        <a:pt x="21" y="4"/>
                      </a:lnTo>
                      <a:lnTo>
                        <a:pt x="19" y="2"/>
                      </a:lnTo>
                      <a:lnTo>
                        <a:pt x="15" y="0"/>
                      </a:lnTo>
                      <a:lnTo>
                        <a:pt x="13" y="0"/>
                      </a:lnTo>
                      <a:lnTo>
                        <a:pt x="9" y="0"/>
                      </a:lnTo>
                      <a:lnTo>
                        <a:pt x="6" y="2"/>
                      </a:lnTo>
                      <a:lnTo>
                        <a:pt x="3" y="4"/>
                      </a:lnTo>
                      <a:lnTo>
                        <a:pt x="1" y="8"/>
                      </a:lnTo>
                      <a:lnTo>
                        <a:pt x="0" y="10"/>
                      </a:lnTo>
                      <a:lnTo>
                        <a:pt x="0" y="13"/>
                      </a:lnTo>
                      <a:lnTo>
                        <a:pt x="0" y="17"/>
                      </a:lnTo>
                      <a:lnTo>
                        <a:pt x="1" y="19"/>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7" name="Freeform 46"/>
                <p:cNvSpPr>
                  <a:spLocks/>
                </p:cNvSpPr>
                <p:nvPr/>
              </p:nvSpPr>
              <p:spPr bwMode="auto">
                <a:xfrm>
                  <a:off x="3997325" y="3867150"/>
                  <a:ext cx="41275" cy="41275"/>
                </a:xfrm>
                <a:custGeom>
                  <a:avLst/>
                  <a:gdLst>
                    <a:gd name="T0" fmla="*/ 3 w 26"/>
                    <a:gd name="T1" fmla="*/ 22 h 26"/>
                    <a:gd name="T2" fmla="*/ 6 w 26"/>
                    <a:gd name="T3" fmla="*/ 25 h 26"/>
                    <a:gd name="T4" fmla="*/ 9 w 26"/>
                    <a:gd name="T5" fmla="*/ 26 h 26"/>
                    <a:gd name="T6" fmla="*/ 13 w 26"/>
                    <a:gd name="T7" fmla="*/ 26 h 26"/>
                    <a:gd name="T8" fmla="*/ 16 w 26"/>
                    <a:gd name="T9" fmla="*/ 26 h 26"/>
                    <a:gd name="T10" fmla="*/ 19 w 26"/>
                    <a:gd name="T11" fmla="*/ 25 h 26"/>
                    <a:gd name="T12" fmla="*/ 22 w 26"/>
                    <a:gd name="T13" fmla="*/ 22 h 26"/>
                    <a:gd name="T14" fmla="*/ 24 w 26"/>
                    <a:gd name="T15" fmla="*/ 20 h 26"/>
                    <a:gd name="T16" fmla="*/ 25 w 26"/>
                    <a:gd name="T17" fmla="*/ 16 h 26"/>
                    <a:gd name="T18" fmla="*/ 26 w 26"/>
                    <a:gd name="T19" fmla="*/ 13 h 26"/>
                    <a:gd name="T20" fmla="*/ 25 w 26"/>
                    <a:gd name="T21" fmla="*/ 9 h 26"/>
                    <a:gd name="T22" fmla="*/ 24 w 26"/>
                    <a:gd name="T23" fmla="*/ 7 h 26"/>
                    <a:gd name="T24" fmla="*/ 22 w 26"/>
                    <a:gd name="T25" fmla="*/ 3 h 26"/>
                    <a:gd name="T26" fmla="*/ 19 w 26"/>
                    <a:gd name="T27" fmla="*/ 2 h 26"/>
                    <a:gd name="T28" fmla="*/ 16 w 26"/>
                    <a:gd name="T29" fmla="*/ 1 h 26"/>
                    <a:gd name="T30" fmla="*/ 13 w 26"/>
                    <a:gd name="T31" fmla="*/ 0 h 26"/>
                    <a:gd name="T32" fmla="*/ 9 w 26"/>
                    <a:gd name="T33" fmla="*/ 1 h 26"/>
                    <a:gd name="T34" fmla="*/ 6 w 26"/>
                    <a:gd name="T35" fmla="*/ 2 h 26"/>
                    <a:gd name="T36" fmla="*/ 3 w 26"/>
                    <a:gd name="T37" fmla="*/ 3 h 26"/>
                    <a:gd name="T38" fmla="*/ 1 w 26"/>
                    <a:gd name="T39" fmla="*/ 7 h 26"/>
                    <a:gd name="T40" fmla="*/ 0 w 26"/>
                    <a:gd name="T41" fmla="*/ 9 h 26"/>
                    <a:gd name="T42" fmla="*/ 0 w 26"/>
                    <a:gd name="T43" fmla="*/ 13 h 26"/>
                    <a:gd name="T44" fmla="*/ 0 w 26"/>
                    <a:gd name="T45" fmla="*/ 16 h 26"/>
                    <a:gd name="T46" fmla="*/ 1 w 26"/>
                    <a:gd name="T47" fmla="*/ 20 h 26"/>
                    <a:gd name="T48" fmla="*/ 3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2"/>
                      </a:moveTo>
                      <a:lnTo>
                        <a:pt x="6" y="25"/>
                      </a:lnTo>
                      <a:lnTo>
                        <a:pt x="9" y="26"/>
                      </a:lnTo>
                      <a:lnTo>
                        <a:pt x="13" y="26"/>
                      </a:lnTo>
                      <a:lnTo>
                        <a:pt x="16" y="26"/>
                      </a:lnTo>
                      <a:lnTo>
                        <a:pt x="19" y="25"/>
                      </a:lnTo>
                      <a:lnTo>
                        <a:pt x="22" y="22"/>
                      </a:lnTo>
                      <a:lnTo>
                        <a:pt x="24" y="20"/>
                      </a:lnTo>
                      <a:lnTo>
                        <a:pt x="25" y="16"/>
                      </a:lnTo>
                      <a:lnTo>
                        <a:pt x="26" y="13"/>
                      </a:lnTo>
                      <a:lnTo>
                        <a:pt x="25" y="9"/>
                      </a:lnTo>
                      <a:lnTo>
                        <a:pt x="24" y="7"/>
                      </a:lnTo>
                      <a:lnTo>
                        <a:pt x="22" y="3"/>
                      </a:lnTo>
                      <a:lnTo>
                        <a:pt x="19" y="2"/>
                      </a:lnTo>
                      <a:lnTo>
                        <a:pt x="16" y="1"/>
                      </a:lnTo>
                      <a:lnTo>
                        <a:pt x="13" y="0"/>
                      </a:lnTo>
                      <a:lnTo>
                        <a:pt x="9" y="1"/>
                      </a:lnTo>
                      <a:lnTo>
                        <a:pt x="6" y="2"/>
                      </a:lnTo>
                      <a:lnTo>
                        <a:pt x="3" y="3"/>
                      </a:lnTo>
                      <a:lnTo>
                        <a:pt x="1" y="7"/>
                      </a:lnTo>
                      <a:lnTo>
                        <a:pt x="0" y="9"/>
                      </a:lnTo>
                      <a:lnTo>
                        <a:pt x="0" y="13"/>
                      </a:lnTo>
                      <a:lnTo>
                        <a:pt x="0" y="16"/>
                      </a:lnTo>
                      <a:lnTo>
                        <a:pt x="1" y="20"/>
                      </a:lnTo>
                      <a:lnTo>
                        <a:pt x="3"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8" name="Freeform 47"/>
                <p:cNvSpPr>
                  <a:spLocks/>
                </p:cNvSpPr>
                <p:nvPr/>
              </p:nvSpPr>
              <p:spPr bwMode="auto">
                <a:xfrm>
                  <a:off x="3975100" y="3646488"/>
                  <a:ext cx="39688" cy="41275"/>
                </a:xfrm>
                <a:custGeom>
                  <a:avLst/>
                  <a:gdLst>
                    <a:gd name="T0" fmla="*/ 3 w 25"/>
                    <a:gd name="T1" fmla="*/ 23 h 26"/>
                    <a:gd name="T2" fmla="*/ 6 w 25"/>
                    <a:gd name="T3" fmla="*/ 25 h 26"/>
                    <a:gd name="T4" fmla="*/ 9 w 25"/>
                    <a:gd name="T5" fmla="*/ 26 h 26"/>
                    <a:gd name="T6" fmla="*/ 12 w 25"/>
                    <a:gd name="T7" fmla="*/ 26 h 26"/>
                    <a:gd name="T8" fmla="*/ 15 w 25"/>
                    <a:gd name="T9" fmla="*/ 26 h 26"/>
                    <a:gd name="T10" fmla="*/ 19 w 25"/>
                    <a:gd name="T11" fmla="*/ 25 h 26"/>
                    <a:gd name="T12" fmla="*/ 21 w 25"/>
                    <a:gd name="T13" fmla="*/ 23 h 26"/>
                    <a:gd name="T14" fmla="*/ 23 w 25"/>
                    <a:gd name="T15" fmla="*/ 20 h 26"/>
                    <a:gd name="T16" fmla="*/ 25 w 25"/>
                    <a:gd name="T17" fmla="*/ 17 h 26"/>
                    <a:gd name="T18" fmla="*/ 25 w 25"/>
                    <a:gd name="T19" fmla="*/ 13 h 26"/>
                    <a:gd name="T20" fmla="*/ 25 w 25"/>
                    <a:gd name="T21" fmla="*/ 11 h 26"/>
                    <a:gd name="T22" fmla="*/ 23 w 25"/>
                    <a:gd name="T23" fmla="*/ 7 h 26"/>
                    <a:gd name="T24" fmla="*/ 21 w 25"/>
                    <a:gd name="T25" fmla="*/ 5 h 26"/>
                    <a:gd name="T26" fmla="*/ 19 w 25"/>
                    <a:gd name="T27" fmla="*/ 2 h 26"/>
                    <a:gd name="T28" fmla="*/ 15 w 25"/>
                    <a:gd name="T29" fmla="*/ 1 h 26"/>
                    <a:gd name="T30" fmla="*/ 12 w 25"/>
                    <a:gd name="T31" fmla="*/ 0 h 26"/>
                    <a:gd name="T32" fmla="*/ 9 w 25"/>
                    <a:gd name="T33" fmla="*/ 1 h 26"/>
                    <a:gd name="T34" fmla="*/ 6 w 25"/>
                    <a:gd name="T35" fmla="*/ 2 h 26"/>
                    <a:gd name="T36" fmla="*/ 3 w 25"/>
                    <a:gd name="T37" fmla="*/ 5 h 26"/>
                    <a:gd name="T38" fmla="*/ 1 w 25"/>
                    <a:gd name="T39" fmla="*/ 7 h 26"/>
                    <a:gd name="T40" fmla="*/ 0 w 25"/>
                    <a:gd name="T41" fmla="*/ 11 h 26"/>
                    <a:gd name="T42" fmla="*/ 0 w 25"/>
                    <a:gd name="T43" fmla="*/ 13 h 26"/>
                    <a:gd name="T44" fmla="*/ 0 w 25"/>
                    <a:gd name="T45" fmla="*/ 17 h 26"/>
                    <a:gd name="T46" fmla="*/ 1 w 25"/>
                    <a:gd name="T47" fmla="*/ 20 h 26"/>
                    <a:gd name="T48" fmla="*/ 3 w 25"/>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3" y="23"/>
                      </a:moveTo>
                      <a:lnTo>
                        <a:pt x="6" y="25"/>
                      </a:lnTo>
                      <a:lnTo>
                        <a:pt x="9" y="26"/>
                      </a:lnTo>
                      <a:lnTo>
                        <a:pt x="12" y="26"/>
                      </a:lnTo>
                      <a:lnTo>
                        <a:pt x="15" y="26"/>
                      </a:lnTo>
                      <a:lnTo>
                        <a:pt x="19" y="25"/>
                      </a:lnTo>
                      <a:lnTo>
                        <a:pt x="21" y="23"/>
                      </a:lnTo>
                      <a:lnTo>
                        <a:pt x="23" y="20"/>
                      </a:lnTo>
                      <a:lnTo>
                        <a:pt x="25" y="17"/>
                      </a:lnTo>
                      <a:lnTo>
                        <a:pt x="25" y="13"/>
                      </a:lnTo>
                      <a:lnTo>
                        <a:pt x="25" y="11"/>
                      </a:lnTo>
                      <a:lnTo>
                        <a:pt x="23" y="7"/>
                      </a:lnTo>
                      <a:lnTo>
                        <a:pt x="21" y="5"/>
                      </a:lnTo>
                      <a:lnTo>
                        <a:pt x="19" y="2"/>
                      </a:lnTo>
                      <a:lnTo>
                        <a:pt x="15" y="1"/>
                      </a:lnTo>
                      <a:lnTo>
                        <a:pt x="12" y="0"/>
                      </a:lnTo>
                      <a:lnTo>
                        <a:pt x="9" y="1"/>
                      </a:lnTo>
                      <a:lnTo>
                        <a:pt x="6" y="2"/>
                      </a:lnTo>
                      <a:lnTo>
                        <a:pt x="3" y="5"/>
                      </a:lnTo>
                      <a:lnTo>
                        <a:pt x="1" y="7"/>
                      </a:lnTo>
                      <a:lnTo>
                        <a:pt x="0" y="11"/>
                      </a:lnTo>
                      <a:lnTo>
                        <a:pt x="0" y="13"/>
                      </a:lnTo>
                      <a:lnTo>
                        <a:pt x="0" y="17"/>
                      </a:lnTo>
                      <a:lnTo>
                        <a:pt x="1" y="20"/>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9" name="Freeform 48"/>
                <p:cNvSpPr>
                  <a:spLocks/>
                </p:cNvSpPr>
                <p:nvPr/>
              </p:nvSpPr>
              <p:spPr bwMode="auto">
                <a:xfrm>
                  <a:off x="3994150" y="3608388"/>
                  <a:ext cx="41275" cy="39688"/>
                </a:xfrm>
                <a:custGeom>
                  <a:avLst/>
                  <a:gdLst>
                    <a:gd name="T0" fmla="*/ 4 w 26"/>
                    <a:gd name="T1" fmla="*/ 22 h 25"/>
                    <a:gd name="T2" fmla="*/ 7 w 26"/>
                    <a:gd name="T3" fmla="*/ 24 h 25"/>
                    <a:gd name="T4" fmla="*/ 10 w 26"/>
                    <a:gd name="T5" fmla="*/ 25 h 25"/>
                    <a:gd name="T6" fmla="*/ 13 w 26"/>
                    <a:gd name="T7" fmla="*/ 25 h 25"/>
                    <a:gd name="T8" fmla="*/ 16 w 26"/>
                    <a:gd name="T9" fmla="*/ 25 h 25"/>
                    <a:gd name="T10" fmla="*/ 20 w 26"/>
                    <a:gd name="T11" fmla="*/ 24 h 25"/>
                    <a:gd name="T12" fmla="*/ 22 w 26"/>
                    <a:gd name="T13" fmla="*/ 22 h 25"/>
                    <a:gd name="T14" fmla="*/ 24 w 26"/>
                    <a:gd name="T15" fmla="*/ 19 h 25"/>
                    <a:gd name="T16" fmla="*/ 26 w 26"/>
                    <a:gd name="T17" fmla="*/ 16 h 25"/>
                    <a:gd name="T18" fmla="*/ 26 w 26"/>
                    <a:gd name="T19" fmla="*/ 13 h 25"/>
                    <a:gd name="T20" fmla="*/ 26 w 26"/>
                    <a:gd name="T21" fmla="*/ 10 h 25"/>
                    <a:gd name="T22" fmla="*/ 24 w 26"/>
                    <a:gd name="T23" fmla="*/ 6 h 25"/>
                    <a:gd name="T24" fmla="*/ 22 w 26"/>
                    <a:gd name="T25" fmla="*/ 4 h 25"/>
                    <a:gd name="T26" fmla="*/ 20 w 26"/>
                    <a:gd name="T27" fmla="*/ 2 h 25"/>
                    <a:gd name="T28" fmla="*/ 16 w 26"/>
                    <a:gd name="T29" fmla="*/ 0 h 25"/>
                    <a:gd name="T30" fmla="*/ 13 w 26"/>
                    <a:gd name="T31" fmla="*/ 0 h 25"/>
                    <a:gd name="T32" fmla="*/ 10 w 26"/>
                    <a:gd name="T33" fmla="*/ 0 h 25"/>
                    <a:gd name="T34" fmla="*/ 7 w 26"/>
                    <a:gd name="T35" fmla="*/ 2 h 25"/>
                    <a:gd name="T36" fmla="*/ 4 w 26"/>
                    <a:gd name="T37" fmla="*/ 4 h 25"/>
                    <a:gd name="T38" fmla="*/ 2 w 26"/>
                    <a:gd name="T39" fmla="*/ 6 h 25"/>
                    <a:gd name="T40" fmla="*/ 1 w 26"/>
                    <a:gd name="T41" fmla="*/ 10 h 25"/>
                    <a:gd name="T42" fmla="*/ 0 w 26"/>
                    <a:gd name="T43" fmla="*/ 13 h 25"/>
                    <a:gd name="T44" fmla="*/ 1 w 26"/>
                    <a:gd name="T45" fmla="*/ 16 h 25"/>
                    <a:gd name="T46" fmla="*/ 2 w 26"/>
                    <a:gd name="T47" fmla="*/ 19 h 25"/>
                    <a:gd name="T48" fmla="*/ 4 w 26"/>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4" y="22"/>
                      </a:moveTo>
                      <a:lnTo>
                        <a:pt x="7" y="24"/>
                      </a:lnTo>
                      <a:lnTo>
                        <a:pt x="10" y="25"/>
                      </a:lnTo>
                      <a:lnTo>
                        <a:pt x="13" y="25"/>
                      </a:lnTo>
                      <a:lnTo>
                        <a:pt x="16" y="25"/>
                      </a:lnTo>
                      <a:lnTo>
                        <a:pt x="20" y="24"/>
                      </a:lnTo>
                      <a:lnTo>
                        <a:pt x="22" y="22"/>
                      </a:lnTo>
                      <a:lnTo>
                        <a:pt x="24" y="19"/>
                      </a:lnTo>
                      <a:lnTo>
                        <a:pt x="26" y="16"/>
                      </a:lnTo>
                      <a:lnTo>
                        <a:pt x="26" y="13"/>
                      </a:lnTo>
                      <a:lnTo>
                        <a:pt x="26" y="10"/>
                      </a:lnTo>
                      <a:lnTo>
                        <a:pt x="24" y="6"/>
                      </a:lnTo>
                      <a:lnTo>
                        <a:pt x="22" y="4"/>
                      </a:lnTo>
                      <a:lnTo>
                        <a:pt x="20" y="2"/>
                      </a:lnTo>
                      <a:lnTo>
                        <a:pt x="16" y="0"/>
                      </a:lnTo>
                      <a:lnTo>
                        <a:pt x="13" y="0"/>
                      </a:lnTo>
                      <a:lnTo>
                        <a:pt x="10" y="0"/>
                      </a:lnTo>
                      <a:lnTo>
                        <a:pt x="7" y="2"/>
                      </a:lnTo>
                      <a:lnTo>
                        <a:pt x="4" y="4"/>
                      </a:lnTo>
                      <a:lnTo>
                        <a:pt x="2" y="6"/>
                      </a:lnTo>
                      <a:lnTo>
                        <a:pt x="1" y="10"/>
                      </a:lnTo>
                      <a:lnTo>
                        <a:pt x="0" y="13"/>
                      </a:lnTo>
                      <a:lnTo>
                        <a:pt x="1" y="16"/>
                      </a:lnTo>
                      <a:lnTo>
                        <a:pt x="2"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0" name="Freeform 49"/>
                <p:cNvSpPr>
                  <a:spLocks/>
                </p:cNvSpPr>
                <p:nvPr/>
              </p:nvSpPr>
              <p:spPr bwMode="auto">
                <a:xfrm>
                  <a:off x="3970338" y="3541713"/>
                  <a:ext cx="41275" cy="41275"/>
                </a:xfrm>
                <a:custGeom>
                  <a:avLst/>
                  <a:gdLst>
                    <a:gd name="T0" fmla="*/ 4 w 26"/>
                    <a:gd name="T1" fmla="*/ 21 h 26"/>
                    <a:gd name="T2" fmla="*/ 7 w 26"/>
                    <a:gd name="T3" fmla="*/ 23 h 26"/>
                    <a:gd name="T4" fmla="*/ 10 w 26"/>
                    <a:gd name="T5" fmla="*/ 25 h 26"/>
                    <a:gd name="T6" fmla="*/ 13 w 26"/>
                    <a:gd name="T7" fmla="*/ 26 h 26"/>
                    <a:gd name="T8" fmla="*/ 17 w 26"/>
                    <a:gd name="T9" fmla="*/ 25 h 26"/>
                    <a:gd name="T10" fmla="*/ 20 w 26"/>
                    <a:gd name="T11" fmla="*/ 23 h 26"/>
                    <a:gd name="T12" fmla="*/ 23 w 26"/>
                    <a:gd name="T13" fmla="*/ 21 h 26"/>
                    <a:gd name="T14" fmla="*/ 25 w 26"/>
                    <a:gd name="T15" fmla="*/ 19 h 26"/>
                    <a:gd name="T16" fmla="*/ 26 w 26"/>
                    <a:gd name="T17" fmla="*/ 16 h 26"/>
                    <a:gd name="T18" fmla="*/ 26 w 26"/>
                    <a:gd name="T19" fmla="*/ 13 h 26"/>
                    <a:gd name="T20" fmla="*/ 26 w 26"/>
                    <a:gd name="T21" fmla="*/ 9 h 26"/>
                    <a:gd name="T22" fmla="*/ 25 w 26"/>
                    <a:gd name="T23" fmla="*/ 6 h 26"/>
                    <a:gd name="T24" fmla="*/ 23 w 26"/>
                    <a:gd name="T25" fmla="*/ 3 h 26"/>
                    <a:gd name="T26" fmla="*/ 20 w 26"/>
                    <a:gd name="T27" fmla="*/ 1 h 26"/>
                    <a:gd name="T28" fmla="*/ 17 w 26"/>
                    <a:gd name="T29" fmla="*/ 0 h 26"/>
                    <a:gd name="T30" fmla="*/ 13 w 26"/>
                    <a:gd name="T31" fmla="*/ 0 h 26"/>
                    <a:gd name="T32" fmla="*/ 10 w 26"/>
                    <a:gd name="T33" fmla="*/ 0 h 26"/>
                    <a:gd name="T34" fmla="*/ 7 w 26"/>
                    <a:gd name="T35" fmla="*/ 1 h 26"/>
                    <a:gd name="T36" fmla="*/ 4 w 26"/>
                    <a:gd name="T37" fmla="*/ 3 h 26"/>
                    <a:gd name="T38" fmla="*/ 3 w 26"/>
                    <a:gd name="T39" fmla="*/ 6 h 26"/>
                    <a:gd name="T40" fmla="*/ 0 w 26"/>
                    <a:gd name="T41" fmla="*/ 9 h 26"/>
                    <a:gd name="T42" fmla="*/ 0 w 26"/>
                    <a:gd name="T43" fmla="*/ 13 h 26"/>
                    <a:gd name="T44" fmla="*/ 0 w 26"/>
                    <a:gd name="T45" fmla="*/ 16 h 26"/>
                    <a:gd name="T46" fmla="*/ 3 w 26"/>
                    <a:gd name="T47" fmla="*/ 19 h 26"/>
                    <a:gd name="T48" fmla="*/ 4 w 26"/>
                    <a:gd name="T4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1"/>
                      </a:moveTo>
                      <a:lnTo>
                        <a:pt x="7" y="23"/>
                      </a:lnTo>
                      <a:lnTo>
                        <a:pt x="10" y="25"/>
                      </a:lnTo>
                      <a:lnTo>
                        <a:pt x="13" y="26"/>
                      </a:lnTo>
                      <a:lnTo>
                        <a:pt x="17" y="25"/>
                      </a:lnTo>
                      <a:lnTo>
                        <a:pt x="20" y="23"/>
                      </a:lnTo>
                      <a:lnTo>
                        <a:pt x="23" y="21"/>
                      </a:lnTo>
                      <a:lnTo>
                        <a:pt x="25" y="19"/>
                      </a:lnTo>
                      <a:lnTo>
                        <a:pt x="26" y="16"/>
                      </a:lnTo>
                      <a:lnTo>
                        <a:pt x="26" y="13"/>
                      </a:lnTo>
                      <a:lnTo>
                        <a:pt x="26" y="9"/>
                      </a:lnTo>
                      <a:lnTo>
                        <a:pt x="25" y="6"/>
                      </a:lnTo>
                      <a:lnTo>
                        <a:pt x="23" y="3"/>
                      </a:lnTo>
                      <a:lnTo>
                        <a:pt x="20" y="1"/>
                      </a:lnTo>
                      <a:lnTo>
                        <a:pt x="17" y="0"/>
                      </a:lnTo>
                      <a:lnTo>
                        <a:pt x="13" y="0"/>
                      </a:lnTo>
                      <a:lnTo>
                        <a:pt x="10" y="0"/>
                      </a:lnTo>
                      <a:lnTo>
                        <a:pt x="7" y="1"/>
                      </a:lnTo>
                      <a:lnTo>
                        <a:pt x="4" y="3"/>
                      </a:lnTo>
                      <a:lnTo>
                        <a:pt x="3" y="6"/>
                      </a:lnTo>
                      <a:lnTo>
                        <a:pt x="0" y="9"/>
                      </a:lnTo>
                      <a:lnTo>
                        <a:pt x="0" y="13"/>
                      </a:lnTo>
                      <a:lnTo>
                        <a:pt x="0" y="16"/>
                      </a:lnTo>
                      <a:lnTo>
                        <a:pt x="3" y="19"/>
                      </a:lnTo>
                      <a:lnTo>
                        <a:pt x="4"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1" name="Freeform 50"/>
                <p:cNvSpPr>
                  <a:spLocks/>
                </p:cNvSpPr>
                <p:nvPr/>
              </p:nvSpPr>
              <p:spPr bwMode="auto">
                <a:xfrm>
                  <a:off x="3930650" y="3492500"/>
                  <a:ext cx="41275" cy="41275"/>
                </a:xfrm>
                <a:custGeom>
                  <a:avLst/>
                  <a:gdLst>
                    <a:gd name="T0" fmla="*/ 4 w 26"/>
                    <a:gd name="T1" fmla="*/ 23 h 26"/>
                    <a:gd name="T2" fmla="*/ 8 w 26"/>
                    <a:gd name="T3" fmla="*/ 24 h 26"/>
                    <a:gd name="T4" fmla="*/ 10 w 26"/>
                    <a:gd name="T5" fmla="*/ 26 h 26"/>
                    <a:gd name="T6" fmla="*/ 13 w 26"/>
                    <a:gd name="T7" fmla="*/ 26 h 26"/>
                    <a:gd name="T8" fmla="*/ 17 w 26"/>
                    <a:gd name="T9" fmla="*/ 26 h 26"/>
                    <a:gd name="T10" fmla="*/ 21 w 26"/>
                    <a:gd name="T11" fmla="*/ 24 h 26"/>
                    <a:gd name="T12" fmla="*/ 23 w 26"/>
                    <a:gd name="T13" fmla="*/ 23 h 26"/>
                    <a:gd name="T14" fmla="*/ 25 w 26"/>
                    <a:gd name="T15" fmla="*/ 19 h 26"/>
                    <a:gd name="T16" fmla="*/ 26 w 26"/>
                    <a:gd name="T17" fmla="*/ 17 h 26"/>
                    <a:gd name="T18" fmla="*/ 26 w 26"/>
                    <a:gd name="T19" fmla="*/ 13 h 26"/>
                    <a:gd name="T20" fmla="*/ 26 w 26"/>
                    <a:gd name="T21" fmla="*/ 9 h 26"/>
                    <a:gd name="T22" fmla="*/ 25 w 26"/>
                    <a:gd name="T23" fmla="*/ 6 h 26"/>
                    <a:gd name="T24" fmla="*/ 23 w 26"/>
                    <a:gd name="T25" fmla="*/ 4 h 26"/>
                    <a:gd name="T26" fmla="*/ 21 w 26"/>
                    <a:gd name="T27" fmla="*/ 1 h 26"/>
                    <a:gd name="T28" fmla="*/ 17 w 26"/>
                    <a:gd name="T29" fmla="*/ 0 h 26"/>
                    <a:gd name="T30" fmla="*/ 13 w 26"/>
                    <a:gd name="T31" fmla="*/ 0 h 26"/>
                    <a:gd name="T32" fmla="*/ 10 w 26"/>
                    <a:gd name="T33" fmla="*/ 0 h 26"/>
                    <a:gd name="T34" fmla="*/ 8 w 26"/>
                    <a:gd name="T35" fmla="*/ 1 h 26"/>
                    <a:gd name="T36" fmla="*/ 4 w 26"/>
                    <a:gd name="T37" fmla="*/ 4 h 26"/>
                    <a:gd name="T38" fmla="*/ 3 w 26"/>
                    <a:gd name="T39" fmla="*/ 6 h 26"/>
                    <a:gd name="T40" fmla="*/ 2 w 26"/>
                    <a:gd name="T41" fmla="*/ 9 h 26"/>
                    <a:gd name="T42" fmla="*/ 0 w 26"/>
                    <a:gd name="T43" fmla="*/ 13 h 26"/>
                    <a:gd name="T44" fmla="*/ 2 w 26"/>
                    <a:gd name="T45" fmla="*/ 17 h 26"/>
                    <a:gd name="T46" fmla="*/ 3 w 26"/>
                    <a:gd name="T47" fmla="*/ 19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8" y="24"/>
                      </a:lnTo>
                      <a:lnTo>
                        <a:pt x="10" y="26"/>
                      </a:lnTo>
                      <a:lnTo>
                        <a:pt x="13" y="26"/>
                      </a:lnTo>
                      <a:lnTo>
                        <a:pt x="17" y="26"/>
                      </a:lnTo>
                      <a:lnTo>
                        <a:pt x="21" y="24"/>
                      </a:lnTo>
                      <a:lnTo>
                        <a:pt x="23" y="23"/>
                      </a:lnTo>
                      <a:lnTo>
                        <a:pt x="25" y="19"/>
                      </a:lnTo>
                      <a:lnTo>
                        <a:pt x="26" y="17"/>
                      </a:lnTo>
                      <a:lnTo>
                        <a:pt x="26" y="13"/>
                      </a:lnTo>
                      <a:lnTo>
                        <a:pt x="26" y="9"/>
                      </a:lnTo>
                      <a:lnTo>
                        <a:pt x="25" y="6"/>
                      </a:lnTo>
                      <a:lnTo>
                        <a:pt x="23" y="4"/>
                      </a:lnTo>
                      <a:lnTo>
                        <a:pt x="21" y="1"/>
                      </a:lnTo>
                      <a:lnTo>
                        <a:pt x="17" y="0"/>
                      </a:lnTo>
                      <a:lnTo>
                        <a:pt x="13" y="0"/>
                      </a:lnTo>
                      <a:lnTo>
                        <a:pt x="10" y="0"/>
                      </a:lnTo>
                      <a:lnTo>
                        <a:pt x="8" y="1"/>
                      </a:lnTo>
                      <a:lnTo>
                        <a:pt x="4" y="4"/>
                      </a:lnTo>
                      <a:lnTo>
                        <a:pt x="3" y="6"/>
                      </a:lnTo>
                      <a:lnTo>
                        <a:pt x="2" y="9"/>
                      </a:lnTo>
                      <a:lnTo>
                        <a:pt x="0" y="13"/>
                      </a:lnTo>
                      <a:lnTo>
                        <a:pt x="2" y="17"/>
                      </a:lnTo>
                      <a:lnTo>
                        <a:pt x="3"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2" name="Freeform 51"/>
                <p:cNvSpPr>
                  <a:spLocks/>
                </p:cNvSpPr>
                <p:nvPr/>
              </p:nvSpPr>
              <p:spPr bwMode="auto">
                <a:xfrm>
                  <a:off x="3990975" y="3502025"/>
                  <a:ext cx="41275" cy="41275"/>
                </a:xfrm>
                <a:custGeom>
                  <a:avLst/>
                  <a:gdLst>
                    <a:gd name="T0" fmla="*/ 5 w 26"/>
                    <a:gd name="T1" fmla="*/ 22 h 26"/>
                    <a:gd name="T2" fmla="*/ 7 w 26"/>
                    <a:gd name="T3" fmla="*/ 24 h 26"/>
                    <a:gd name="T4" fmla="*/ 10 w 26"/>
                    <a:gd name="T5" fmla="*/ 25 h 26"/>
                    <a:gd name="T6" fmla="*/ 13 w 26"/>
                    <a:gd name="T7" fmla="*/ 26 h 26"/>
                    <a:gd name="T8" fmla="*/ 17 w 26"/>
                    <a:gd name="T9" fmla="*/ 25 h 26"/>
                    <a:gd name="T10" fmla="*/ 20 w 26"/>
                    <a:gd name="T11" fmla="*/ 24 h 26"/>
                    <a:gd name="T12" fmla="*/ 23 w 26"/>
                    <a:gd name="T13" fmla="*/ 22 h 26"/>
                    <a:gd name="T14" fmla="*/ 25 w 26"/>
                    <a:gd name="T15" fmla="*/ 19 h 26"/>
                    <a:gd name="T16" fmla="*/ 26 w 26"/>
                    <a:gd name="T17" fmla="*/ 17 h 26"/>
                    <a:gd name="T18" fmla="*/ 26 w 26"/>
                    <a:gd name="T19" fmla="*/ 13 h 26"/>
                    <a:gd name="T20" fmla="*/ 26 w 26"/>
                    <a:gd name="T21" fmla="*/ 9 h 26"/>
                    <a:gd name="T22" fmla="*/ 25 w 26"/>
                    <a:gd name="T23" fmla="*/ 6 h 26"/>
                    <a:gd name="T24" fmla="*/ 23 w 26"/>
                    <a:gd name="T25" fmla="*/ 3 h 26"/>
                    <a:gd name="T26" fmla="*/ 20 w 26"/>
                    <a:gd name="T27" fmla="*/ 1 h 26"/>
                    <a:gd name="T28" fmla="*/ 17 w 26"/>
                    <a:gd name="T29" fmla="*/ 0 h 26"/>
                    <a:gd name="T30" fmla="*/ 13 w 26"/>
                    <a:gd name="T31" fmla="*/ 0 h 26"/>
                    <a:gd name="T32" fmla="*/ 10 w 26"/>
                    <a:gd name="T33" fmla="*/ 0 h 26"/>
                    <a:gd name="T34" fmla="*/ 7 w 26"/>
                    <a:gd name="T35" fmla="*/ 1 h 26"/>
                    <a:gd name="T36" fmla="*/ 5 w 26"/>
                    <a:gd name="T37" fmla="*/ 3 h 26"/>
                    <a:gd name="T38" fmla="*/ 3 w 26"/>
                    <a:gd name="T39" fmla="*/ 6 h 26"/>
                    <a:gd name="T40" fmla="*/ 2 w 26"/>
                    <a:gd name="T41" fmla="*/ 9 h 26"/>
                    <a:gd name="T42" fmla="*/ 0 w 26"/>
                    <a:gd name="T43" fmla="*/ 13 h 26"/>
                    <a:gd name="T44" fmla="*/ 2 w 26"/>
                    <a:gd name="T45" fmla="*/ 17 h 26"/>
                    <a:gd name="T46" fmla="*/ 3 w 26"/>
                    <a:gd name="T47" fmla="*/ 19 h 26"/>
                    <a:gd name="T48" fmla="*/ 5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5" y="22"/>
                      </a:moveTo>
                      <a:lnTo>
                        <a:pt x="7" y="24"/>
                      </a:lnTo>
                      <a:lnTo>
                        <a:pt x="10" y="25"/>
                      </a:lnTo>
                      <a:lnTo>
                        <a:pt x="13" y="26"/>
                      </a:lnTo>
                      <a:lnTo>
                        <a:pt x="17" y="25"/>
                      </a:lnTo>
                      <a:lnTo>
                        <a:pt x="20" y="24"/>
                      </a:lnTo>
                      <a:lnTo>
                        <a:pt x="23" y="22"/>
                      </a:lnTo>
                      <a:lnTo>
                        <a:pt x="25" y="19"/>
                      </a:lnTo>
                      <a:lnTo>
                        <a:pt x="26" y="17"/>
                      </a:lnTo>
                      <a:lnTo>
                        <a:pt x="26" y="13"/>
                      </a:lnTo>
                      <a:lnTo>
                        <a:pt x="26" y="9"/>
                      </a:lnTo>
                      <a:lnTo>
                        <a:pt x="25" y="6"/>
                      </a:lnTo>
                      <a:lnTo>
                        <a:pt x="23" y="3"/>
                      </a:lnTo>
                      <a:lnTo>
                        <a:pt x="20" y="1"/>
                      </a:lnTo>
                      <a:lnTo>
                        <a:pt x="17" y="0"/>
                      </a:lnTo>
                      <a:lnTo>
                        <a:pt x="13" y="0"/>
                      </a:lnTo>
                      <a:lnTo>
                        <a:pt x="10" y="0"/>
                      </a:lnTo>
                      <a:lnTo>
                        <a:pt x="7" y="1"/>
                      </a:lnTo>
                      <a:lnTo>
                        <a:pt x="5" y="3"/>
                      </a:lnTo>
                      <a:lnTo>
                        <a:pt x="3" y="6"/>
                      </a:lnTo>
                      <a:lnTo>
                        <a:pt x="2" y="9"/>
                      </a:lnTo>
                      <a:lnTo>
                        <a:pt x="0" y="13"/>
                      </a:lnTo>
                      <a:lnTo>
                        <a:pt x="2" y="17"/>
                      </a:lnTo>
                      <a:lnTo>
                        <a:pt x="3" y="19"/>
                      </a:lnTo>
                      <a:lnTo>
                        <a:pt x="5"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3" name="Freeform 52"/>
                <p:cNvSpPr>
                  <a:spLocks/>
                </p:cNvSpPr>
                <p:nvPr/>
              </p:nvSpPr>
              <p:spPr bwMode="auto">
                <a:xfrm>
                  <a:off x="3976688" y="3454400"/>
                  <a:ext cx="41275" cy="41275"/>
                </a:xfrm>
                <a:custGeom>
                  <a:avLst/>
                  <a:gdLst>
                    <a:gd name="T0" fmla="*/ 3 w 26"/>
                    <a:gd name="T1" fmla="*/ 23 h 26"/>
                    <a:gd name="T2" fmla="*/ 6 w 26"/>
                    <a:gd name="T3" fmla="*/ 25 h 26"/>
                    <a:gd name="T4" fmla="*/ 9 w 26"/>
                    <a:gd name="T5" fmla="*/ 26 h 26"/>
                    <a:gd name="T6" fmla="*/ 13 w 26"/>
                    <a:gd name="T7" fmla="*/ 26 h 26"/>
                    <a:gd name="T8" fmla="*/ 16 w 26"/>
                    <a:gd name="T9" fmla="*/ 26 h 26"/>
                    <a:gd name="T10" fmla="*/ 19 w 26"/>
                    <a:gd name="T11" fmla="*/ 25 h 26"/>
                    <a:gd name="T12" fmla="*/ 21 w 26"/>
                    <a:gd name="T13" fmla="*/ 23 h 26"/>
                    <a:gd name="T14" fmla="*/ 24 w 26"/>
                    <a:gd name="T15" fmla="*/ 20 h 26"/>
                    <a:gd name="T16" fmla="*/ 25 w 26"/>
                    <a:gd name="T17" fmla="*/ 17 h 26"/>
                    <a:gd name="T18" fmla="*/ 26 w 26"/>
                    <a:gd name="T19" fmla="*/ 13 h 26"/>
                    <a:gd name="T20" fmla="*/ 25 w 26"/>
                    <a:gd name="T21" fmla="*/ 10 h 26"/>
                    <a:gd name="T22" fmla="*/ 24 w 26"/>
                    <a:gd name="T23" fmla="*/ 7 h 26"/>
                    <a:gd name="T24" fmla="*/ 21 w 26"/>
                    <a:gd name="T25" fmla="*/ 4 h 26"/>
                    <a:gd name="T26" fmla="*/ 19 w 26"/>
                    <a:gd name="T27" fmla="*/ 3 h 26"/>
                    <a:gd name="T28" fmla="*/ 16 w 26"/>
                    <a:gd name="T29" fmla="*/ 1 h 26"/>
                    <a:gd name="T30" fmla="*/ 13 w 26"/>
                    <a:gd name="T31" fmla="*/ 0 h 26"/>
                    <a:gd name="T32" fmla="*/ 9 w 26"/>
                    <a:gd name="T33" fmla="*/ 1 h 26"/>
                    <a:gd name="T34" fmla="*/ 6 w 26"/>
                    <a:gd name="T35" fmla="*/ 3 h 26"/>
                    <a:gd name="T36" fmla="*/ 3 w 26"/>
                    <a:gd name="T37" fmla="*/ 4 h 26"/>
                    <a:gd name="T38" fmla="*/ 1 w 26"/>
                    <a:gd name="T39" fmla="*/ 7 h 26"/>
                    <a:gd name="T40" fmla="*/ 0 w 26"/>
                    <a:gd name="T41" fmla="*/ 10 h 26"/>
                    <a:gd name="T42" fmla="*/ 0 w 26"/>
                    <a:gd name="T43" fmla="*/ 13 h 26"/>
                    <a:gd name="T44" fmla="*/ 0 w 26"/>
                    <a:gd name="T45" fmla="*/ 17 h 26"/>
                    <a:gd name="T46" fmla="*/ 1 w 26"/>
                    <a:gd name="T47" fmla="*/ 20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6" y="25"/>
                      </a:lnTo>
                      <a:lnTo>
                        <a:pt x="9" y="26"/>
                      </a:lnTo>
                      <a:lnTo>
                        <a:pt x="13" y="26"/>
                      </a:lnTo>
                      <a:lnTo>
                        <a:pt x="16" y="26"/>
                      </a:lnTo>
                      <a:lnTo>
                        <a:pt x="19" y="25"/>
                      </a:lnTo>
                      <a:lnTo>
                        <a:pt x="21" y="23"/>
                      </a:lnTo>
                      <a:lnTo>
                        <a:pt x="24" y="20"/>
                      </a:lnTo>
                      <a:lnTo>
                        <a:pt x="25" y="17"/>
                      </a:lnTo>
                      <a:lnTo>
                        <a:pt x="26" y="13"/>
                      </a:lnTo>
                      <a:lnTo>
                        <a:pt x="25" y="10"/>
                      </a:lnTo>
                      <a:lnTo>
                        <a:pt x="24" y="7"/>
                      </a:lnTo>
                      <a:lnTo>
                        <a:pt x="21" y="4"/>
                      </a:lnTo>
                      <a:lnTo>
                        <a:pt x="19" y="3"/>
                      </a:lnTo>
                      <a:lnTo>
                        <a:pt x="16" y="1"/>
                      </a:lnTo>
                      <a:lnTo>
                        <a:pt x="13" y="0"/>
                      </a:lnTo>
                      <a:lnTo>
                        <a:pt x="9" y="1"/>
                      </a:lnTo>
                      <a:lnTo>
                        <a:pt x="6" y="3"/>
                      </a:lnTo>
                      <a:lnTo>
                        <a:pt x="3" y="4"/>
                      </a:lnTo>
                      <a:lnTo>
                        <a:pt x="1" y="7"/>
                      </a:lnTo>
                      <a:lnTo>
                        <a:pt x="0" y="10"/>
                      </a:lnTo>
                      <a:lnTo>
                        <a:pt x="0" y="13"/>
                      </a:lnTo>
                      <a:lnTo>
                        <a:pt x="0" y="17"/>
                      </a:lnTo>
                      <a:lnTo>
                        <a:pt x="1" y="20"/>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4" name="Freeform 53"/>
                <p:cNvSpPr>
                  <a:spLocks/>
                </p:cNvSpPr>
                <p:nvPr/>
              </p:nvSpPr>
              <p:spPr bwMode="auto">
                <a:xfrm>
                  <a:off x="3951288" y="3432175"/>
                  <a:ext cx="42863" cy="41275"/>
                </a:xfrm>
                <a:custGeom>
                  <a:avLst/>
                  <a:gdLst>
                    <a:gd name="T0" fmla="*/ 5 w 27"/>
                    <a:gd name="T1" fmla="*/ 23 h 26"/>
                    <a:gd name="T2" fmla="*/ 8 w 27"/>
                    <a:gd name="T3" fmla="*/ 24 h 26"/>
                    <a:gd name="T4" fmla="*/ 10 w 27"/>
                    <a:gd name="T5" fmla="*/ 25 h 26"/>
                    <a:gd name="T6" fmla="*/ 13 w 27"/>
                    <a:gd name="T7" fmla="*/ 26 h 26"/>
                    <a:gd name="T8" fmla="*/ 17 w 27"/>
                    <a:gd name="T9" fmla="*/ 25 h 26"/>
                    <a:gd name="T10" fmla="*/ 21 w 27"/>
                    <a:gd name="T11" fmla="*/ 24 h 26"/>
                    <a:gd name="T12" fmla="*/ 23 w 27"/>
                    <a:gd name="T13" fmla="*/ 23 h 26"/>
                    <a:gd name="T14" fmla="*/ 25 w 27"/>
                    <a:gd name="T15" fmla="*/ 19 h 26"/>
                    <a:gd name="T16" fmla="*/ 27 w 27"/>
                    <a:gd name="T17" fmla="*/ 17 h 26"/>
                    <a:gd name="T18" fmla="*/ 27 w 27"/>
                    <a:gd name="T19" fmla="*/ 13 h 26"/>
                    <a:gd name="T20" fmla="*/ 27 w 27"/>
                    <a:gd name="T21" fmla="*/ 10 h 26"/>
                    <a:gd name="T22" fmla="*/ 25 w 27"/>
                    <a:gd name="T23" fmla="*/ 6 h 26"/>
                    <a:gd name="T24" fmla="*/ 23 w 27"/>
                    <a:gd name="T25" fmla="*/ 4 h 26"/>
                    <a:gd name="T26" fmla="*/ 21 w 27"/>
                    <a:gd name="T27" fmla="*/ 1 h 26"/>
                    <a:gd name="T28" fmla="*/ 17 w 27"/>
                    <a:gd name="T29" fmla="*/ 0 h 26"/>
                    <a:gd name="T30" fmla="*/ 13 w 27"/>
                    <a:gd name="T31" fmla="*/ 0 h 26"/>
                    <a:gd name="T32" fmla="*/ 10 w 27"/>
                    <a:gd name="T33" fmla="*/ 0 h 26"/>
                    <a:gd name="T34" fmla="*/ 8 w 27"/>
                    <a:gd name="T35" fmla="*/ 1 h 26"/>
                    <a:gd name="T36" fmla="*/ 5 w 27"/>
                    <a:gd name="T37" fmla="*/ 4 h 26"/>
                    <a:gd name="T38" fmla="*/ 3 w 27"/>
                    <a:gd name="T39" fmla="*/ 6 h 26"/>
                    <a:gd name="T40" fmla="*/ 2 w 27"/>
                    <a:gd name="T41" fmla="*/ 10 h 26"/>
                    <a:gd name="T42" fmla="*/ 0 w 27"/>
                    <a:gd name="T43" fmla="*/ 13 h 26"/>
                    <a:gd name="T44" fmla="*/ 2 w 27"/>
                    <a:gd name="T45" fmla="*/ 17 h 26"/>
                    <a:gd name="T46" fmla="*/ 3 w 27"/>
                    <a:gd name="T47" fmla="*/ 19 h 26"/>
                    <a:gd name="T48" fmla="*/ 5 w 27"/>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6">
                      <a:moveTo>
                        <a:pt x="5" y="23"/>
                      </a:moveTo>
                      <a:lnTo>
                        <a:pt x="8" y="24"/>
                      </a:lnTo>
                      <a:lnTo>
                        <a:pt x="10" y="25"/>
                      </a:lnTo>
                      <a:lnTo>
                        <a:pt x="13" y="26"/>
                      </a:lnTo>
                      <a:lnTo>
                        <a:pt x="17" y="25"/>
                      </a:lnTo>
                      <a:lnTo>
                        <a:pt x="21" y="24"/>
                      </a:lnTo>
                      <a:lnTo>
                        <a:pt x="23" y="23"/>
                      </a:lnTo>
                      <a:lnTo>
                        <a:pt x="25" y="19"/>
                      </a:lnTo>
                      <a:lnTo>
                        <a:pt x="27" y="17"/>
                      </a:lnTo>
                      <a:lnTo>
                        <a:pt x="27" y="13"/>
                      </a:lnTo>
                      <a:lnTo>
                        <a:pt x="27" y="10"/>
                      </a:lnTo>
                      <a:lnTo>
                        <a:pt x="25" y="6"/>
                      </a:lnTo>
                      <a:lnTo>
                        <a:pt x="23" y="4"/>
                      </a:lnTo>
                      <a:lnTo>
                        <a:pt x="21" y="1"/>
                      </a:lnTo>
                      <a:lnTo>
                        <a:pt x="17" y="0"/>
                      </a:lnTo>
                      <a:lnTo>
                        <a:pt x="13" y="0"/>
                      </a:lnTo>
                      <a:lnTo>
                        <a:pt x="10" y="0"/>
                      </a:lnTo>
                      <a:lnTo>
                        <a:pt x="8" y="1"/>
                      </a:lnTo>
                      <a:lnTo>
                        <a:pt x="5" y="4"/>
                      </a:lnTo>
                      <a:lnTo>
                        <a:pt x="3" y="6"/>
                      </a:lnTo>
                      <a:lnTo>
                        <a:pt x="2" y="10"/>
                      </a:lnTo>
                      <a:lnTo>
                        <a:pt x="0" y="13"/>
                      </a:lnTo>
                      <a:lnTo>
                        <a:pt x="2" y="17"/>
                      </a:lnTo>
                      <a:lnTo>
                        <a:pt x="3" y="19"/>
                      </a:lnTo>
                      <a:lnTo>
                        <a:pt x="5"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5" name="Freeform 54"/>
                <p:cNvSpPr>
                  <a:spLocks/>
                </p:cNvSpPr>
                <p:nvPr/>
              </p:nvSpPr>
              <p:spPr bwMode="auto">
                <a:xfrm>
                  <a:off x="3998913" y="3430588"/>
                  <a:ext cx="41275" cy="41275"/>
                </a:xfrm>
                <a:custGeom>
                  <a:avLst/>
                  <a:gdLst>
                    <a:gd name="T0" fmla="*/ 4 w 26"/>
                    <a:gd name="T1" fmla="*/ 21 h 26"/>
                    <a:gd name="T2" fmla="*/ 7 w 26"/>
                    <a:gd name="T3" fmla="*/ 24 h 26"/>
                    <a:gd name="T4" fmla="*/ 10 w 26"/>
                    <a:gd name="T5" fmla="*/ 25 h 26"/>
                    <a:gd name="T6" fmla="*/ 13 w 26"/>
                    <a:gd name="T7" fmla="*/ 26 h 26"/>
                    <a:gd name="T8" fmla="*/ 17 w 26"/>
                    <a:gd name="T9" fmla="*/ 25 h 26"/>
                    <a:gd name="T10" fmla="*/ 19 w 26"/>
                    <a:gd name="T11" fmla="*/ 24 h 26"/>
                    <a:gd name="T12" fmla="*/ 23 w 26"/>
                    <a:gd name="T13" fmla="*/ 21 h 26"/>
                    <a:gd name="T14" fmla="*/ 25 w 26"/>
                    <a:gd name="T15" fmla="*/ 19 h 26"/>
                    <a:gd name="T16" fmla="*/ 26 w 26"/>
                    <a:gd name="T17" fmla="*/ 16 h 26"/>
                    <a:gd name="T18" fmla="*/ 26 w 26"/>
                    <a:gd name="T19" fmla="*/ 13 h 26"/>
                    <a:gd name="T20" fmla="*/ 26 w 26"/>
                    <a:gd name="T21" fmla="*/ 9 h 26"/>
                    <a:gd name="T22" fmla="*/ 25 w 26"/>
                    <a:gd name="T23" fmla="*/ 6 h 26"/>
                    <a:gd name="T24" fmla="*/ 23 w 26"/>
                    <a:gd name="T25" fmla="*/ 3 h 26"/>
                    <a:gd name="T26" fmla="*/ 19 w 26"/>
                    <a:gd name="T27" fmla="*/ 1 h 26"/>
                    <a:gd name="T28" fmla="*/ 17 w 26"/>
                    <a:gd name="T29" fmla="*/ 0 h 26"/>
                    <a:gd name="T30" fmla="*/ 13 w 26"/>
                    <a:gd name="T31" fmla="*/ 0 h 26"/>
                    <a:gd name="T32" fmla="*/ 10 w 26"/>
                    <a:gd name="T33" fmla="*/ 0 h 26"/>
                    <a:gd name="T34" fmla="*/ 7 w 26"/>
                    <a:gd name="T35" fmla="*/ 1 h 26"/>
                    <a:gd name="T36" fmla="*/ 4 w 26"/>
                    <a:gd name="T37" fmla="*/ 3 h 26"/>
                    <a:gd name="T38" fmla="*/ 1 w 26"/>
                    <a:gd name="T39" fmla="*/ 6 h 26"/>
                    <a:gd name="T40" fmla="*/ 0 w 26"/>
                    <a:gd name="T41" fmla="*/ 9 h 26"/>
                    <a:gd name="T42" fmla="*/ 0 w 26"/>
                    <a:gd name="T43" fmla="*/ 13 h 26"/>
                    <a:gd name="T44" fmla="*/ 0 w 26"/>
                    <a:gd name="T45" fmla="*/ 16 h 26"/>
                    <a:gd name="T46" fmla="*/ 1 w 26"/>
                    <a:gd name="T47" fmla="*/ 19 h 26"/>
                    <a:gd name="T48" fmla="*/ 4 w 26"/>
                    <a:gd name="T4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1"/>
                      </a:moveTo>
                      <a:lnTo>
                        <a:pt x="7" y="24"/>
                      </a:lnTo>
                      <a:lnTo>
                        <a:pt x="10" y="25"/>
                      </a:lnTo>
                      <a:lnTo>
                        <a:pt x="13" y="26"/>
                      </a:lnTo>
                      <a:lnTo>
                        <a:pt x="17" y="25"/>
                      </a:lnTo>
                      <a:lnTo>
                        <a:pt x="19" y="24"/>
                      </a:lnTo>
                      <a:lnTo>
                        <a:pt x="23" y="21"/>
                      </a:lnTo>
                      <a:lnTo>
                        <a:pt x="25" y="19"/>
                      </a:lnTo>
                      <a:lnTo>
                        <a:pt x="26" y="16"/>
                      </a:lnTo>
                      <a:lnTo>
                        <a:pt x="26" y="13"/>
                      </a:lnTo>
                      <a:lnTo>
                        <a:pt x="26" y="9"/>
                      </a:lnTo>
                      <a:lnTo>
                        <a:pt x="25" y="6"/>
                      </a:lnTo>
                      <a:lnTo>
                        <a:pt x="23" y="3"/>
                      </a:lnTo>
                      <a:lnTo>
                        <a:pt x="19" y="1"/>
                      </a:lnTo>
                      <a:lnTo>
                        <a:pt x="17" y="0"/>
                      </a:lnTo>
                      <a:lnTo>
                        <a:pt x="13" y="0"/>
                      </a:lnTo>
                      <a:lnTo>
                        <a:pt x="10" y="0"/>
                      </a:lnTo>
                      <a:lnTo>
                        <a:pt x="7" y="1"/>
                      </a:lnTo>
                      <a:lnTo>
                        <a:pt x="4" y="3"/>
                      </a:lnTo>
                      <a:lnTo>
                        <a:pt x="1" y="6"/>
                      </a:lnTo>
                      <a:lnTo>
                        <a:pt x="0" y="9"/>
                      </a:lnTo>
                      <a:lnTo>
                        <a:pt x="0" y="13"/>
                      </a:lnTo>
                      <a:lnTo>
                        <a:pt x="0" y="16"/>
                      </a:lnTo>
                      <a:lnTo>
                        <a:pt x="1" y="19"/>
                      </a:lnTo>
                      <a:lnTo>
                        <a:pt x="4"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6" name="Freeform 55"/>
                <p:cNvSpPr>
                  <a:spLocks/>
                </p:cNvSpPr>
                <p:nvPr/>
              </p:nvSpPr>
              <p:spPr bwMode="auto">
                <a:xfrm>
                  <a:off x="4425950" y="3271838"/>
                  <a:ext cx="41275" cy="41275"/>
                </a:xfrm>
                <a:custGeom>
                  <a:avLst/>
                  <a:gdLst>
                    <a:gd name="T0" fmla="*/ 4 w 26"/>
                    <a:gd name="T1" fmla="*/ 23 h 26"/>
                    <a:gd name="T2" fmla="*/ 6 w 26"/>
                    <a:gd name="T3" fmla="*/ 24 h 26"/>
                    <a:gd name="T4" fmla="*/ 9 w 26"/>
                    <a:gd name="T5" fmla="*/ 26 h 26"/>
                    <a:gd name="T6" fmla="*/ 13 w 26"/>
                    <a:gd name="T7" fmla="*/ 26 h 26"/>
                    <a:gd name="T8" fmla="*/ 15 w 26"/>
                    <a:gd name="T9" fmla="*/ 26 h 26"/>
                    <a:gd name="T10" fmla="*/ 19 w 26"/>
                    <a:gd name="T11" fmla="*/ 24 h 26"/>
                    <a:gd name="T12" fmla="*/ 21 w 26"/>
                    <a:gd name="T13" fmla="*/ 23 h 26"/>
                    <a:gd name="T14" fmla="*/ 24 w 26"/>
                    <a:gd name="T15" fmla="*/ 19 h 26"/>
                    <a:gd name="T16" fmla="*/ 25 w 26"/>
                    <a:gd name="T17" fmla="*/ 17 h 26"/>
                    <a:gd name="T18" fmla="*/ 26 w 26"/>
                    <a:gd name="T19" fmla="*/ 13 h 26"/>
                    <a:gd name="T20" fmla="*/ 25 w 26"/>
                    <a:gd name="T21" fmla="*/ 10 h 26"/>
                    <a:gd name="T22" fmla="*/ 24 w 26"/>
                    <a:gd name="T23" fmla="*/ 6 h 26"/>
                    <a:gd name="T24" fmla="*/ 21 w 26"/>
                    <a:gd name="T25" fmla="*/ 4 h 26"/>
                    <a:gd name="T26" fmla="*/ 19 w 26"/>
                    <a:gd name="T27" fmla="*/ 2 h 26"/>
                    <a:gd name="T28" fmla="*/ 15 w 26"/>
                    <a:gd name="T29" fmla="*/ 0 h 26"/>
                    <a:gd name="T30" fmla="*/ 13 w 26"/>
                    <a:gd name="T31" fmla="*/ 0 h 26"/>
                    <a:gd name="T32" fmla="*/ 9 w 26"/>
                    <a:gd name="T33" fmla="*/ 0 h 26"/>
                    <a:gd name="T34" fmla="*/ 6 w 26"/>
                    <a:gd name="T35" fmla="*/ 2 h 26"/>
                    <a:gd name="T36" fmla="*/ 4 w 26"/>
                    <a:gd name="T37" fmla="*/ 4 h 26"/>
                    <a:gd name="T38" fmla="*/ 1 w 26"/>
                    <a:gd name="T39" fmla="*/ 6 h 26"/>
                    <a:gd name="T40" fmla="*/ 0 w 26"/>
                    <a:gd name="T41" fmla="*/ 10 h 26"/>
                    <a:gd name="T42" fmla="*/ 0 w 26"/>
                    <a:gd name="T43" fmla="*/ 13 h 26"/>
                    <a:gd name="T44" fmla="*/ 0 w 26"/>
                    <a:gd name="T45" fmla="*/ 17 h 26"/>
                    <a:gd name="T46" fmla="*/ 1 w 26"/>
                    <a:gd name="T47" fmla="*/ 19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6" y="24"/>
                      </a:lnTo>
                      <a:lnTo>
                        <a:pt x="9" y="26"/>
                      </a:lnTo>
                      <a:lnTo>
                        <a:pt x="13" y="26"/>
                      </a:lnTo>
                      <a:lnTo>
                        <a:pt x="15" y="26"/>
                      </a:lnTo>
                      <a:lnTo>
                        <a:pt x="19" y="24"/>
                      </a:lnTo>
                      <a:lnTo>
                        <a:pt x="21" y="23"/>
                      </a:lnTo>
                      <a:lnTo>
                        <a:pt x="24" y="19"/>
                      </a:lnTo>
                      <a:lnTo>
                        <a:pt x="25" y="17"/>
                      </a:lnTo>
                      <a:lnTo>
                        <a:pt x="26" y="13"/>
                      </a:lnTo>
                      <a:lnTo>
                        <a:pt x="25" y="10"/>
                      </a:lnTo>
                      <a:lnTo>
                        <a:pt x="24" y="6"/>
                      </a:lnTo>
                      <a:lnTo>
                        <a:pt x="21" y="4"/>
                      </a:lnTo>
                      <a:lnTo>
                        <a:pt x="19" y="2"/>
                      </a:lnTo>
                      <a:lnTo>
                        <a:pt x="15" y="0"/>
                      </a:lnTo>
                      <a:lnTo>
                        <a:pt x="13" y="0"/>
                      </a:lnTo>
                      <a:lnTo>
                        <a:pt x="9" y="0"/>
                      </a:lnTo>
                      <a:lnTo>
                        <a:pt x="6" y="2"/>
                      </a:lnTo>
                      <a:lnTo>
                        <a:pt x="4" y="4"/>
                      </a:lnTo>
                      <a:lnTo>
                        <a:pt x="1" y="6"/>
                      </a:lnTo>
                      <a:lnTo>
                        <a:pt x="0" y="10"/>
                      </a:lnTo>
                      <a:lnTo>
                        <a:pt x="0" y="13"/>
                      </a:lnTo>
                      <a:lnTo>
                        <a:pt x="0" y="17"/>
                      </a:lnTo>
                      <a:lnTo>
                        <a:pt x="1"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7" name="Freeform 56"/>
                <p:cNvSpPr>
                  <a:spLocks/>
                </p:cNvSpPr>
                <p:nvPr/>
              </p:nvSpPr>
              <p:spPr bwMode="auto">
                <a:xfrm>
                  <a:off x="4440238" y="3389313"/>
                  <a:ext cx="41275" cy="39688"/>
                </a:xfrm>
                <a:custGeom>
                  <a:avLst/>
                  <a:gdLst>
                    <a:gd name="T0" fmla="*/ 4 w 26"/>
                    <a:gd name="T1" fmla="*/ 21 h 25"/>
                    <a:gd name="T2" fmla="*/ 8 w 26"/>
                    <a:gd name="T3" fmla="*/ 24 h 25"/>
                    <a:gd name="T4" fmla="*/ 10 w 26"/>
                    <a:gd name="T5" fmla="*/ 25 h 25"/>
                    <a:gd name="T6" fmla="*/ 13 w 26"/>
                    <a:gd name="T7" fmla="*/ 25 h 25"/>
                    <a:gd name="T8" fmla="*/ 17 w 26"/>
                    <a:gd name="T9" fmla="*/ 25 h 25"/>
                    <a:gd name="T10" fmla="*/ 21 w 26"/>
                    <a:gd name="T11" fmla="*/ 24 h 25"/>
                    <a:gd name="T12" fmla="*/ 23 w 26"/>
                    <a:gd name="T13" fmla="*/ 21 h 25"/>
                    <a:gd name="T14" fmla="*/ 25 w 26"/>
                    <a:gd name="T15" fmla="*/ 19 h 25"/>
                    <a:gd name="T16" fmla="*/ 26 w 26"/>
                    <a:gd name="T17" fmla="*/ 15 h 25"/>
                    <a:gd name="T18" fmla="*/ 26 w 26"/>
                    <a:gd name="T19" fmla="*/ 13 h 25"/>
                    <a:gd name="T20" fmla="*/ 26 w 26"/>
                    <a:gd name="T21" fmla="*/ 9 h 25"/>
                    <a:gd name="T22" fmla="*/ 25 w 26"/>
                    <a:gd name="T23" fmla="*/ 6 h 25"/>
                    <a:gd name="T24" fmla="*/ 23 w 26"/>
                    <a:gd name="T25" fmla="*/ 3 h 25"/>
                    <a:gd name="T26" fmla="*/ 21 w 26"/>
                    <a:gd name="T27" fmla="*/ 1 h 25"/>
                    <a:gd name="T28" fmla="*/ 17 w 26"/>
                    <a:gd name="T29" fmla="*/ 0 h 25"/>
                    <a:gd name="T30" fmla="*/ 13 w 26"/>
                    <a:gd name="T31" fmla="*/ 0 h 25"/>
                    <a:gd name="T32" fmla="*/ 10 w 26"/>
                    <a:gd name="T33" fmla="*/ 0 h 25"/>
                    <a:gd name="T34" fmla="*/ 8 w 26"/>
                    <a:gd name="T35" fmla="*/ 1 h 25"/>
                    <a:gd name="T36" fmla="*/ 4 w 26"/>
                    <a:gd name="T37" fmla="*/ 3 h 25"/>
                    <a:gd name="T38" fmla="*/ 3 w 26"/>
                    <a:gd name="T39" fmla="*/ 6 h 25"/>
                    <a:gd name="T40" fmla="*/ 2 w 26"/>
                    <a:gd name="T41" fmla="*/ 9 h 25"/>
                    <a:gd name="T42" fmla="*/ 0 w 26"/>
                    <a:gd name="T43" fmla="*/ 13 h 25"/>
                    <a:gd name="T44" fmla="*/ 2 w 26"/>
                    <a:gd name="T45" fmla="*/ 15 h 25"/>
                    <a:gd name="T46" fmla="*/ 3 w 26"/>
                    <a:gd name="T47" fmla="*/ 19 h 25"/>
                    <a:gd name="T48" fmla="*/ 4 w 26"/>
                    <a:gd name="T4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4" y="21"/>
                      </a:moveTo>
                      <a:lnTo>
                        <a:pt x="8" y="24"/>
                      </a:lnTo>
                      <a:lnTo>
                        <a:pt x="10" y="25"/>
                      </a:lnTo>
                      <a:lnTo>
                        <a:pt x="13" y="25"/>
                      </a:lnTo>
                      <a:lnTo>
                        <a:pt x="17" y="25"/>
                      </a:lnTo>
                      <a:lnTo>
                        <a:pt x="21" y="24"/>
                      </a:lnTo>
                      <a:lnTo>
                        <a:pt x="23" y="21"/>
                      </a:lnTo>
                      <a:lnTo>
                        <a:pt x="25" y="19"/>
                      </a:lnTo>
                      <a:lnTo>
                        <a:pt x="26" y="15"/>
                      </a:lnTo>
                      <a:lnTo>
                        <a:pt x="26" y="13"/>
                      </a:lnTo>
                      <a:lnTo>
                        <a:pt x="26" y="9"/>
                      </a:lnTo>
                      <a:lnTo>
                        <a:pt x="25" y="6"/>
                      </a:lnTo>
                      <a:lnTo>
                        <a:pt x="23" y="3"/>
                      </a:lnTo>
                      <a:lnTo>
                        <a:pt x="21" y="1"/>
                      </a:lnTo>
                      <a:lnTo>
                        <a:pt x="17" y="0"/>
                      </a:lnTo>
                      <a:lnTo>
                        <a:pt x="13" y="0"/>
                      </a:lnTo>
                      <a:lnTo>
                        <a:pt x="10" y="0"/>
                      </a:lnTo>
                      <a:lnTo>
                        <a:pt x="8" y="1"/>
                      </a:lnTo>
                      <a:lnTo>
                        <a:pt x="4" y="3"/>
                      </a:lnTo>
                      <a:lnTo>
                        <a:pt x="3" y="6"/>
                      </a:lnTo>
                      <a:lnTo>
                        <a:pt x="2" y="9"/>
                      </a:lnTo>
                      <a:lnTo>
                        <a:pt x="0" y="13"/>
                      </a:lnTo>
                      <a:lnTo>
                        <a:pt x="2" y="15"/>
                      </a:lnTo>
                      <a:lnTo>
                        <a:pt x="3" y="19"/>
                      </a:lnTo>
                      <a:lnTo>
                        <a:pt x="4"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8" name="Freeform 57"/>
                <p:cNvSpPr>
                  <a:spLocks/>
                </p:cNvSpPr>
                <p:nvPr/>
              </p:nvSpPr>
              <p:spPr bwMode="auto">
                <a:xfrm>
                  <a:off x="4422775" y="3624263"/>
                  <a:ext cx="41275" cy="41275"/>
                </a:xfrm>
                <a:custGeom>
                  <a:avLst/>
                  <a:gdLst>
                    <a:gd name="T0" fmla="*/ 4 w 26"/>
                    <a:gd name="T1" fmla="*/ 22 h 26"/>
                    <a:gd name="T2" fmla="*/ 7 w 26"/>
                    <a:gd name="T3" fmla="*/ 25 h 26"/>
                    <a:gd name="T4" fmla="*/ 9 w 26"/>
                    <a:gd name="T5" fmla="*/ 26 h 26"/>
                    <a:gd name="T6" fmla="*/ 13 w 26"/>
                    <a:gd name="T7" fmla="*/ 26 h 26"/>
                    <a:gd name="T8" fmla="*/ 16 w 26"/>
                    <a:gd name="T9" fmla="*/ 26 h 26"/>
                    <a:gd name="T10" fmla="*/ 20 w 26"/>
                    <a:gd name="T11" fmla="*/ 25 h 26"/>
                    <a:gd name="T12" fmla="*/ 22 w 26"/>
                    <a:gd name="T13" fmla="*/ 22 h 26"/>
                    <a:gd name="T14" fmla="*/ 24 w 26"/>
                    <a:gd name="T15" fmla="*/ 20 h 26"/>
                    <a:gd name="T16" fmla="*/ 26 w 26"/>
                    <a:gd name="T17" fmla="*/ 16 h 26"/>
                    <a:gd name="T18" fmla="*/ 26 w 26"/>
                    <a:gd name="T19" fmla="*/ 13 h 26"/>
                    <a:gd name="T20" fmla="*/ 26 w 26"/>
                    <a:gd name="T21" fmla="*/ 9 h 26"/>
                    <a:gd name="T22" fmla="*/ 24 w 26"/>
                    <a:gd name="T23" fmla="*/ 7 h 26"/>
                    <a:gd name="T24" fmla="*/ 22 w 26"/>
                    <a:gd name="T25" fmla="*/ 3 h 26"/>
                    <a:gd name="T26" fmla="*/ 20 w 26"/>
                    <a:gd name="T27" fmla="*/ 2 h 26"/>
                    <a:gd name="T28" fmla="*/ 16 w 26"/>
                    <a:gd name="T29" fmla="*/ 0 h 26"/>
                    <a:gd name="T30" fmla="*/ 13 w 26"/>
                    <a:gd name="T31" fmla="*/ 0 h 26"/>
                    <a:gd name="T32" fmla="*/ 9 w 26"/>
                    <a:gd name="T33" fmla="*/ 0 h 26"/>
                    <a:gd name="T34" fmla="*/ 7 w 26"/>
                    <a:gd name="T35" fmla="*/ 2 h 26"/>
                    <a:gd name="T36" fmla="*/ 4 w 26"/>
                    <a:gd name="T37" fmla="*/ 3 h 26"/>
                    <a:gd name="T38" fmla="*/ 2 w 26"/>
                    <a:gd name="T39" fmla="*/ 7 h 26"/>
                    <a:gd name="T40" fmla="*/ 1 w 26"/>
                    <a:gd name="T41" fmla="*/ 9 h 26"/>
                    <a:gd name="T42" fmla="*/ 0 w 26"/>
                    <a:gd name="T43" fmla="*/ 13 h 26"/>
                    <a:gd name="T44" fmla="*/ 1 w 26"/>
                    <a:gd name="T45" fmla="*/ 16 h 26"/>
                    <a:gd name="T46" fmla="*/ 2 w 26"/>
                    <a:gd name="T47" fmla="*/ 20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7" y="25"/>
                      </a:lnTo>
                      <a:lnTo>
                        <a:pt x="9" y="26"/>
                      </a:lnTo>
                      <a:lnTo>
                        <a:pt x="13" y="26"/>
                      </a:lnTo>
                      <a:lnTo>
                        <a:pt x="16" y="26"/>
                      </a:lnTo>
                      <a:lnTo>
                        <a:pt x="20" y="25"/>
                      </a:lnTo>
                      <a:lnTo>
                        <a:pt x="22" y="22"/>
                      </a:lnTo>
                      <a:lnTo>
                        <a:pt x="24" y="20"/>
                      </a:lnTo>
                      <a:lnTo>
                        <a:pt x="26" y="16"/>
                      </a:lnTo>
                      <a:lnTo>
                        <a:pt x="26" y="13"/>
                      </a:lnTo>
                      <a:lnTo>
                        <a:pt x="26" y="9"/>
                      </a:lnTo>
                      <a:lnTo>
                        <a:pt x="24" y="7"/>
                      </a:lnTo>
                      <a:lnTo>
                        <a:pt x="22" y="3"/>
                      </a:lnTo>
                      <a:lnTo>
                        <a:pt x="20" y="2"/>
                      </a:lnTo>
                      <a:lnTo>
                        <a:pt x="16" y="0"/>
                      </a:lnTo>
                      <a:lnTo>
                        <a:pt x="13" y="0"/>
                      </a:lnTo>
                      <a:lnTo>
                        <a:pt x="9" y="0"/>
                      </a:lnTo>
                      <a:lnTo>
                        <a:pt x="7" y="2"/>
                      </a:lnTo>
                      <a:lnTo>
                        <a:pt x="4" y="3"/>
                      </a:lnTo>
                      <a:lnTo>
                        <a:pt x="2" y="7"/>
                      </a:lnTo>
                      <a:lnTo>
                        <a:pt x="1" y="9"/>
                      </a:lnTo>
                      <a:lnTo>
                        <a:pt x="0" y="13"/>
                      </a:lnTo>
                      <a:lnTo>
                        <a:pt x="1" y="16"/>
                      </a:lnTo>
                      <a:lnTo>
                        <a:pt x="2" y="20"/>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9" name="Freeform 58"/>
                <p:cNvSpPr>
                  <a:spLocks/>
                </p:cNvSpPr>
                <p:nvPr/>
              </p:nvSpPr>
              <p:spPr bwMode="auto">
                <a:xfrm>
                  <a:off x="4427538" y="3683000"/>
                  <a:ext cx="41275" cy="41275"/>
                </a:xfrm>
                <a:custGeom>
                  <a:avLst/>
                  <a:gdLst>
                    <a:gd name="T0" fmla="*/ 4 w 26"/>
                    <a:gd name="T1" fmla="*/ 22 h 26"/>
                    <a:gd name="T2" fmla="*/ 6 w 26"/>
                    <a:gd name="T3" fmla="*/ 23 h 26"/>
                    <a:gd name="T4" fmla="*/ 10 w 26"/>
                    <a:gd name="T5" fmla="*/ 25 h 26"/>
                    <a:gd name="T6" fmla="*/ 13 w 26"/>
                    <a:gd name="T7" fmla="*/ 26 h 26"/>
                    <a:gd name="T8" fmla="*/ 17 w 26"/>
                    <a:gd name="T9" fmla="*/ 25 h 26"/>
                    <a:gd name="T10" fmla="*/ 19 w 26"/>
                    <a:gd name="T11" fmla="*/ 23 h 26"/>
                    <a:gd name="T12" fmla="*/ 21 w 26"/>
                    <a:gd name="T13" fmla="*/ 22 h 26"/>
                    <a:gd name="T14" fmla="*/ 24 w 26"/>
                    <a:gd name="T15" fmla="*/ 19 h 26"/>
                    <a:gd name="T16" fmla="*/ 25 w 26"/>
                    <a:gd name="T17" fmla="*/ 16 h 26"/>
                    <a:gd name="T18" fmla="*/ 26 w 26"/>
                    <a:gd name="T19" fmla="*/ 13 h 26"/>
                    <a:gd name="T20" fmla="*/ 25 w 26"/>
                    <a:gd name="T21" fmla="*/ 9 h 26"/>
                    <a:gd name="T22" fmla="*/ 24 w 26"/>
                    <a:gd name="T23" fmla="*/ 6 h 26"/>
                    <a:gd name="T24" fmla="*/ 21 w 26"/>
                    <a:gd name="T25" fmla="*/ 3 h 26"/>
                    <a:gd name="T26" fmla="*/ 19 w 26"/>
                    <a:gd name="T27" fmla="*/ 1 h 26"/>
                    <a:gd name="T28" fmla="*/ 17 w 26"/>
                    <a:gd name="T29" fmla="*/ 0 h 26"/>
                    <a:gd name="T30" fmla="*/ 13 w 26"/>
                    <a:gd name="T31" fmla="*/ 0 h 26"/>
                    <a:gd name="T32" fmla="*/ 10 w 26"/>
                    <a:gd name="T33" fmla="*/ 0 h 26"/>
                    <a:gd name="T34" fmla="*/ 6 w 26"/>
                    <a:gd name="T35" fmla="*/ 1 h 26"/>
                    <a:gd name="T36" fmla="*/ 4 w 26"/>
                    <a:gd name="T37" fmla="*/ 3 h 26"/>
                    <a:gd name="T38" fmla="*/ 1 w 26"/>
                    <a:gd name="T39" fmla="*/ 6 h 26"/>
                    <a:gd name="T40" fmla="*/ 0 w 26"/>
                    <a:gd name="T41" fmla="*/ 9 h 26"/>
                    <a:gd name="T42" fmla="*/ 0 w 26"/>
                    <a:gd name="T43" fmla="*/ 13 h 26"/>
                    <a:gd name="T44" fmla="*/ 0 w 26"/>
                    <a:gd name="T45" fmla="*/ 16 h 26"/>
                    <a:gd name="T46" fmla="*/ 1 w 26"/>
                    <a:gd name="T47" fmla="*/ 19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6" y="23"/>
                      </a:lnTo>
                      <a:lnTo>
                        <a:pt x="10" y="25"/>
                      </a:lnTo>
                      <a:lnTo>
                        <a:pt x="13" y="26"/>
                      </a:lnTo>
                      <a:lnTo>
                        <a:pt x="17" y="25"/>
                      </a:lnTo>
                      <a:lnTo>
                        <a:pt x="19" y="23"/>
                      </a:lnTo>
                      <a:lnTo>
                        <a:pt x="21" y="22"/>
                      </a:lnTo>
                      <a:lnTo>
                        <a:pt x="24" y="19"/>
                      </a:lnTo>
                      <a:lnTo>
                        <a:pt x="25" y="16"/>
                      </a:lnTo>
                      <a:lnTo>
                        <a:pt x="26" y="13"/>
                      </a:lnTo>
                      <a:lnTo>
                        <a:pt x="25" y="9"/>
                      </a:lnTo>
                      <a:lnTo>
                        <a:pt x="24" y="6"/>
                      </a:lnTo>
                      <a:lnTo>
                        <a:pt x="21" y="3"/>
                      </a:lnTo>
                      <a:lnTo>
                        <a:pt x="19" y="1"/>
                      </a:lnTo>
                      <a:lnTo>
                        <a:pt x="17" y="0"/>
                      </a:lnTo>
                      <a:lnTo>
                        <a:pt x="13" y="0"/>
                      </a:lnTo>
                      <a:lnTo>
                        <a:pt x="10" y="0"/>
                      </a:lnTo>
                      <a:lnTo>
                        <a:pt x="6" y="1"/>
                      </a:lnTo>
                      <a:lnTo>
                        <a:pt x="4" y="3"/>
                      </a:lnTo>
                      <a:lnTo>
                        <a:pt x="1" y="6"/>
                      </a:lnTo>
                      <a:lnTo>
                        <a:pt x="0" y="9"/>
                      </a:lnTo>
                      <a:lnTo>
                        <a:pt x="0" y="13"/>
                      </a:lnTo>
                      <a:lnTo>
                        <a:pt x="0" y="16"/>
                      </a:lnTo>
                      <a:lnTo>
                        <a:pt x="1"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0" name="Freeform 59"/>
                <p:cNvSpPr>
                  <a:spLocks/>
                </p:cNvSpPr>
                <p:nvPr/>
              </p:nvSpPr>
              <p:spPr bwMode="auto">
                <a:xfrm>
                  <a:off x="4406900" y="3713163"/>
                  <a:ext cx="41275" cy="41275"/>
                </a:xfrm>
                <a:custGeom>
                  <a:avLst/>
                  <a:gdLst>
                    <a:gd name="T0" fmla="*/ 4 w 26"/>
                    <a:gd name="T1" fmla="*/ 22 h 26"/>
                    <a:gd name="T2" fmla="*/ 6 w 26"/>
                    <a:gd name="T3" fmla="*/ 23 h 26"/>
                    <a:gd name="T4" fmla="*/ 10 w 26"/>
                    <a:gd name="T5" fmla="*/ 26 h 26"/>
                    <a:gd name="T6" fmla="*/ 13 w 26"/>
                    <a:gd name="T7" fmla="*/ 26 h 26"/>
                    <a:gd name="T8" fmla="*/ 17 w 26"/>
                    <a:gd name="T9" fmla="*/ 26 h 26"/>
                    <a:gd name="T10" fmla="*/ 19 w 26"/>
                    <a:gd name="T11" fmla="*/ 23 h 26"/>
                    <a:gd name="T12" fmla="*/ 23 w 26"/>
                    <a:gd name="T13" fmla="*/ 22 h 26"/>
                    <a:gd name="T14" fmla="*/ 24 w 26"/>
                    <a:gd name="T15" fmla="*/ 19 h 26"/>
                    <a:gd name="T16" fmla="*/ 25 w 26"/>
                    <a:gd name="T17" fmla="*/ 16 h 26"/>
                    <a:gd name="T18" fmla="*/ 26 w 26"/>
                    <a:gd name="T19" fmla="*/ 13 h 26"/>
                    <a:gd name="T20" fmla="*/ 25 w 26"/>
                    <a:gd name="T21" fmla="*/ 9 h 26"/>
                    <a:gd name="T22" fmla="*/ 24 w 26"/>
                    <a:gd name="T23" fmla="*/ 6 h 26"/>
                    <a:gd name="T24" fmla="*/ 23 w 26"/>
                    <a:gd name="T25" fmla="*/ 3 h 26"/>
                    <a:gd name="T26" fmla="*/ 19 w 26"/>
                    <a:gd name="T27" fmla="*/ 1 h 26"/>
                    <a:gd name="T28" fmla="*/ 17 w 26"/>
                    <a:gd name="T29" fmla="*/ 0 h 26"/>
                    <a:gd name="T30" fmla="*/ 13 w 26"/>
                    <a:gd name="T31" fmla="*/ 0 h 26"/>
                    <a:gd name="T32" fmla="*/ 10 w 26"/>
                    <a:gd name="T33" fmla="*/ 0 h 26"/>
                    <a:gd name="T34" fmla="*/ 6 w 26"/>
                    <a:gd name="T35" fmla="*/ 1 h 26"/>
                    <a:gd name="T36" fmla="*/ 4 w 26"/>
                    <a:gd name="T37" fmla="*/ 3 h 26"/>
                    <a:gd name="T38" fmla="*/ 1 w 26"/>
                    <a:gd name="T39" fmla="*/ 6 h 26"/>
                    <a:gd name="T40" fmla="*/ 0 w 26"/>
                    <a:gd name="T41" fmla="*/ 9 h 26"/>
                    <a:gd name="T42" fmla="*/ 0 w 26"/>
                    <a:gd name="T43" fmla="*/ 13 h 26"/>
                    <a:gd name="T44" fmla="*/ 0 w 26"/>
                    <a:gd name="T45" fmla="*/ 16 h 26"/>
                    <a:gd name="T46" fmla="*/ 1 w 26"/>
                    <a:gd name="T47" fmla="*/ 19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6" y="23"/>
                      </a:lnTo>
                      <a:lnTo>
                        <a:pt x="10" y="26"/>
                      </a:lnTo>
                      <a:lnTo>
                        <a:pt x="13" y="26"/>
                      </a:lnTo>
                      <a:lnTo>
                        <a:pt x="17" y="26"/>
                      </a:lnTo>
                      <a:lnTo>
                        <a:pt x="19" y="23"/>
                      </a:lnTo>
                      <a:lnTo>
                        <a:pt x="23" y="22"/>
                      </a:lnTo>
                      <a:lnTo>
                        <a:pt x="24" y="19"/>
                      </a:lnTo>
                      <a:lnTo>
                        <a:pt x="25" y="16"/>
                      </a:lnTo>
                      <a:lnTo>
                        <a:pt x="26" y="13"/>
                      </a:lnTo>
                      <a:lnTo>
                        <a:pt x="25" y="9"/>
                      </a:lnTo>
                      <a:lnTo>
                        <a:pt x="24" y="6"/>
                      </a:lnTo>
                      <a:lnTo>
                        <a:pt x="23" y="3"/>
                      </a:lnTo>
                      <a:lnTo>
                        <a:pt x="19" y="1"/>
                      </a:lnTo>
                      <a:lnTo>
                        <a:pt x="17" y="0"/>
                      </a:lnTo>
                      <a:lnTo>
                        <a:pt x="13" y="0"/>
                      </a:lnTo>
                      <a:lnTo>
                        <a:pt x="10" y="0"/>
                      </a:lnTo>
                      <a:lnTo>
                        <a:pt x="6" y="1"/>
                      </a:lnTo>
                      <a:lnTo>
                        <a:pt x="4" y="3"/>
                      </a:lnTo>
                      <a:lnTo>
                        <a:pt x="1" y="6"/>
                      </a:lnTo>
                      <a:lnTo>
                        <a:pt x="0" y="9"/>
                      </a:lnTo>
                      <a:lnTo>
                        <a:pt x="0" y="13"/>
                      </a:lnTo>
                      <a:lnTo>
                        <a:pt x="0" y="16"/>
                      </a:lnTo>
                      <a:lnTo>
                        <a:pt x="1"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1" name="Freeform 60"/>
                <p:cNvSpPr>
                  <a:spLocks/>
                </p:cNvSpPr>
                <p:nvPr/>
              </p:nvSpPr>
              <p:spPr bwMode="auto">
                <a:xfrm>
                  <a:off x="4416425" y="3775075"/>
                  <a:ext cx="41275" cy="41275"/>
                </a:xfrm>
                <a:custGeom>
                  <a:avLst/>
                  <a:gdLst>
                    <a:gd name="T0" fmla="*/ 4 w 26"/>
                    <a:gd name="T1" fmla="*/ 22 h 26"/>
                    <a:gd name="T2" fmla="*/ 6 w 26"/>
                    <a:gd name="T3" fmla="*/ 25 h 26"/>
                    <a:gd name="T4" fmla="*/ 10 w 26"/>
                    <a:gd name="T5" fmla="*/ 26 h 26"/>
                    <a:gd name="T6" fmla="*/ 13 w 26"/>
                    <a:gd name="T7" fmla="*/ 26 h 26"/>
                    <a:gd name="T8" fmla="*/ 17 w 26"/>
                    <a:gd name="T9" fmla="*/ 26 h 26"/>
                    <a:gd name="T10" fmla="*/ 19 w 26"/>
                    <a:gd name="T11" fmla="*/ 25 h 26"/>
                    <a:gd name="T12" fmla="*/ 21 w 26"/>
                    <a:gd name="T13" fmla="*/ 22 h 26"/>
                    <a:gd name="T14" fmla="*/ 24 w 26"/>
                    <a:gd name="T15" fmla="*/ 20 h 26"/>
                    <a:gd name="T16" fmla="*/ 25 w 26"/>
                    <a:gd name="T17" fmla="*/ 16 h 26"/>
                    <a:gd name="T18" fmla="*/ 26 w 26"/>
                    <a:gd name="T19" fmla="*/ 13 h 26"/>
                    <a:gd name="T20" fmla="*/ 25 w 26"/>
                    <a:gd name="T21" fmla="*/ 9 h 26"/>
                    <a:gd name="T22" fmla="*/ 24 w 26"/>
                    <a:gd name="T23" fmla="*/ 7 h 26"/>
                    <a:gd name="T24" fmla="*/ 21 w 26"/>
                    <a:gd name="T25" fmla="*/ 3 h 26"/>
                    <a:gd name="T26" fmla="*/ 19 w 26"/>
                    <a:gd name="T27" fmla="*/ 2 h 26"/>
                    <a:gd name="T28" fmla="*/ 17 w 26"/>
                    <a:gd name="T29" fmla="*/ 1 h 26"/>
                    <a:gd name="T30" fmla="*/ 13 w 26"/>
                    <a:gd name="T31" fmla="*/ 0 h 26"/>
                    <a:gd name="T32" fmla="*/ 10 w 26"/>
                    <a:gd name="T33" fmla="*/ 1 h 26"/>
                    <a:gd name="T34" fmla="*/ 6 w 26"/>
                    <a:gd name="T35" fmla="*/ 2 h 26"/>
                    <a:gd name="T36" fmla="*/ 4 w 26"/>
                    <a:gd name="T37" fmla="*/ 3 h 26"/>
                    <a:gd name="T38" fmla="*/ 1 w 26"/>
                    <a:gd name="T39" fmla="*/ 7 h 26"/>
                    <a:gd name="T40" fmla="*/ 0 w 26"/>
                    <a:gd name="T41" fmla="*/ 9 h 26"/>
                    <a:gd name="T42" fmla="*/ 0 w 26"/>
                    <a:gd name="T43" fmla="*/ 13 h 26"/>
                    <a:gd name="T44" fmla="*/ 0 w 26"/>
                    <a:gd name="T45" fmla="*/ 16 h 26"/>
                    <a:gd name="T46" fmla="*/ 1 w 26"/>
                    <a:gd name="T47" fmla="*/ 20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6" y="25"/>
                      </a:lnTo>
                      <a:lnTo>
                        <a:pt x="10" y="26"/>
                      </a:lnTo>
                      <a:lnTo>
                        <a:pt x="13" y="26"/>
                      </a:lnTo>
                      <a:lnTo>
                        <a:pt x="17" y="26"/>
                      </a:lnTo>
                      <a:lnTo>
                        <a:pt x="19" y="25"/>
                      </a:lnTo>
                      <a:lnTo>
                        <a:pt x="21" y="22"/>
                      </a:lnTo>
                      <a:lnTo>
                        <a:pt x="24" y="20"/>
                      </a:lnTo>
                      <a:lnTo>
                        <a:pt x="25" y="16"/>
                      </a:lnTo>
                      <a:lnTo>
                        <a:pt x="26" y="13"/>
                      </a:lnTo>
                      <a:lnTo>
                        <a:pt x="25" y="9"/>
                      </a:lnTo>
                      <a:lnTo>
                        <a:pt x="24" y="7"/>
                      </a:lnTo>
                      <a:lnTo>
                        <a:pt x="21" y="3"/>
                      </a:lnTo>
                      <a:lnTo>
                        <a:pt x="19" y="2"/>
                      </a:lnTo>
                      <a:lnTo>
                        <a:pt x="17" y="1"/>
                      </a:lnTo>
                      <a:lnTo>
                        <a:pt x="13" y="0"/>
                      </a:lnTo>
                      <a:lnTo>
                        <a:pt x="10" y="1"/>
                      </a:lnTo>
                      <a:lnTo>
                        <a:pt x="6" y="2"/>
                      </a:lnTo>
                      <a:lnTo>
                        <a:pt x="4" y="3"/>
                      </a:lnTo>
                      <a:lnTo>
                        <a:pt x="1" y="7"/>
                      </a:lnTo>
                      <a:lnTo>
                        <a:pt x="0" y="9"/>
                      </a:lnTo>
                      <a:lnTo>
                        <a:pt x="0" y="13"/>
                      </a:lnTo>
                      <a:lnTo>
                        <a:pt x="0" y="16"/>
                      </a:lnTo>
                      <a:lnTo>
                        <a:pt x="1" y="20"/>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2" name="Freeform 61"/>
                <p:cNvSpPr>
                  <a:spLocks/>
                </p:cNvSpPr>
                <p:nvPr/>
              </p:nvSpPr>
              <p:spPr bwMode="auto">
                <a:xfrm>
                  <a:off x="4449763" y="3784600"/>
                  <a:ext cx="41275" cy="41275"/>
                </a:xfrm>
                <a:custGeom>
                  <a:avLst/>
                  <a:gdLst>
                    <a:gd name="T0" fmla="*/ 4 w 26"/>
                    <a:gd name="T1" fmla="*/ 22 h 26"/>
                    <a:gd name="T2" fmla="*/ 7 w 26"/>
                    <a:gd name="T3" fmla="*/ 24 h 26"/>
                    <a:gd name="T4" fmla="*/ 10 w 26"/>
                    <a:gd name="T5" fmla="*/ 26 h 26"/>
                    <a:gd name="T6" fmla="*/ 13 w 26"/>
                    <a:gd name="T7" fmla="*/ 26 h 26"/>
                    <a:gd name="T8" fmla="*/ 17 w 26"/>
                    <a:gd name="T9" fmla="*/ 26 h 26"/>
                    <a:gd name="T10" fmla="*/ 19 w 26"/>
                    <a:gd name="T11" fmla="*/ 24 h 26"/>
                    <a:gd name="T12" fmla="*/ 23 w 26"/>
                    <a:gd name="T13" fmla="*/ 22 h 26"/>
                    <a:gd name="T14" fmla="*/ 25 w 26"/>
                    <a:gd name="T15" fmla="*/ 19 h 26"/>
                    <a:gd name="T16" fmla="*/ 26 w 26"/>
                    <a:gd name="T17" fmla="*/ 16 h 26"/>
                    <a:gd name="T18" fmla="*/ 26 w 26"/>
                    <a:gd name="T19" fmla="*/ 13 h 26"/>
                    <a:gd name="T20" fmla="*/ 26 w 26"/>
                    <a:gd name="T21" fmla="*/ 9 h 26"/>
                    <a:gd name="T22" fmla="*/ 25 w 26"/>
                    <a:gd name="T23" fmla="*/ 7 h 26"/>
                    <a:gd name="T24" fmla="*/ 23 w 26"/>
                    <a:gd name="T25" fmla="*/ 3 h 26"/>
                    <a:gd name="T26" fmla="*/ 19 w 26"/>
                    <a:gd name="T27" fmla="*/ 1 h 26"/>
                    <a:gd name="T28" fmla="*/ 17 w 26"/>
                    <a:gd name="T29" fmla="*/ 0 h 26"/>
                    <a:gd name="T30" fmla="*/ 13 w 26"/>
                    <a:gd name="T31" fmla="*/ 0 h 26"/>
                    <a:gd name="T32" fmla="*/ 10 w 26"/>
                    <a:gd name="T33" fmla="*/ 0 h 26"/>
                    <a:gd name="T34" fmla="*/ 7 w 26"/>
                    <a:gd name="T35" fmla="*/ 1 h 26"/>
                    <a:gd name="T36" fmla="*/ 4 w 26"/>
                    <a:gd name="T37" fmla="*/ 3 h 26"/>
                    <a:gd name="T38" fmla="*/ 2 w 26"/>
                    <a:gd name="T39" fmla="*/ 7 h 26"/>
                    <a:gd name="T40" fmla="*/ 0 w 26"/>
                    <a:gd name="T41" fmla="*/ 9 h 26"/>
                    <a:gd name="T42" fmla="*/ 0 w 26"/>
                    <a:gd name="T43" fmla="*/ 13 h 26"/>
                    <a:gd name="T44" fmla="*/ 0 w 26"/>
                    <a:gd name="T45" fmla="*/ 16 h 26"/>
                    <a:gd name="T46" fmla="*/ 2 w 26"/>
                    <a:gd name="T47" fmla="*/ 19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7" y="24"/>
                      </a:lnTo>
                      <a:lnTo>
                        <a:pt x="10" y="26"/>
                      </a:lnTo>
                      <a:lnTo>
                        <a:pt x="13" y="26"/>
                      </a:lnTo>
                      <a:lnTo>
                        <a:pt x="17" y="26"/>
                      </a:lnTo>
                      <a:lnTo>
                        <a:pt x="19" y="24"/>
                      </a:lnTo>
                      <a:lnTo>
                        <a:pt x="23" y="22"/>
                      </a:lnTo>
                      <a:lnTo>
                        <a:pt x="25" y="19"/>
                      </a:lnTo>
                      <a:lnTo>
                        <a:pt x="26" y="16"/>
                      </a:lnTo>
                      <a:lnTo>
                        <a:pt x="26" y="13"/>
                      </a:lnTo>
                      <a:lnTo>
                        <a:pt x="26" y="9"/>
                      </a:lnTo>
                      <a:lnTo>
                        <a:pt x="25" y="7"/>
                      </a:lnTo>
                      <a:lnTo>
                        <a:pt x="23" y="3"/>
                      </a:lnTo>
                      <a:lnTo>
                        <a:pt x="19" y="1"/>
                      </a:lnTo>
                      <a:lnTo>
                        <a:pt x="17" y="0"/>
                      </a:lnTo>
                      <a:lnTo>
                        <a:pt x="13" y="0"/>
                      </a:lnTo>
                      <a:lnTo>
                        <a:pt x="10" y="0"/>
                      </a:lnTo>
                      <a:lnTo>
                        <a:pt x="7" y="1"/>
                      </a:lnTo>
                      <a:lnTo>
                        <a:pt x="4" y="3"/>
                      </a:lnTo>
                      <a:lnTo>
                        <a:pt x="2" y="7"/>
                      </a:lnTo>
                      <a:lnTo>
                        <a:pt x="0" y="9"/>
                      </a:lnTo>
                      <a:lnTo>
                        <a:pt x="0" y="13"/>
                      </a:lnTo>
                      <a:lnTo>
                        <a:pt x="0" y="16"/>
                      </a:lnTo>
                      <a:lnTo>
                        <a:pt x="2"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3" name="Freeform 62"/>
                <p:cNvSpPr>
                  <a:spLocks/>
                </p:cNvSpPr>
                <p:nvPr/>
              </p:nvSpPr>
              <p:spPr bwMode="auto">
                <a:xfrm>
                  <a:off x="4425950" y="3811588"/>
                  <a:ext cx="41275" cy="41275"/>
                </a:xfrm>
                <a:custGeom>
                  <a:avLst/>
                  <a:gdLst>
                    <a:gd name="T0" fmla="*/ 4 w 26"/>
                    <a:gd name="T1" fmla="*/ 22 h 26"/>
                    <a:gd name="T2" fmla="*/ 6 w 26"/>
                    <a:gd name="T3" fmla="*/ 24 h 26"/>
                    <a:gd name="T4" fmla="*/ 9 w 26"/>
                    <a:gd name="T5" fmla="*/ 25 h 26"/>
                    <a:gd name="T6" fmla="*/ 13 w 26"/>
                    <a:gd name="T7" fmla="*/ 26 h 26"/>
                    <a:gd name="T8" fmla="*/ 15 w 26"/>
                    <a:gd name="T9" fmla="*/ 25 h 26"/>
                    <a:gd name="T10" fmla="*/ 19 w 26"/>
                    <a:gd name="T11" fmla="*/ 24 h 26"/>
                    <a:gd name="T12" fmla="*/ 21 w 26"/>
                    <a:gd name="T13" fmla="*/ 22 h 26"/>
                    <a:gd name="T14" fmla="*/ 24 w 26"/>
                    <a:gd name="T15" fmla="*/ 19 h 26"/>
                    <a:gd name="T16" fmla="*/ 25 w 26"/>
                    <a:gd name="T17" fmla="*/ 17 h 26"/>
                    <a:gd name="T18" fmla="*/ 26 w 26"/>
                    <a:gd name="T19" fmla="*/ 13 h 26"/>
                    <a:gd name="T20" fmla="*/ 25 w 26"/>
                    <a:gd name="T21" fmla="*/ 10 h 26"/>
                    <a:gd name="T22" fmla="*/ 24 w 26"/>
                    <a:gd name="T23" fmla="*/ 6 h 26"/>
                    <a:gd name="T24" fmla="*/ 21 w 26"/>
                    <a:gd name="T25" fmla="*/ 4 h 26"/>
                    <a:gd name="T26" fmla="*/ 19 w 26"/>
                    <a:gd name="T27" fmla="*/ 2 h 26"/>
                    <a:gd name="T28" fmla="*/ 15 w 26"/>
                    <a:gd name="T29" fmla="*/ 0 h 26"/>
                    <a:gd name="T30" fmla="*/ 13 w 26"/>
                    <a:gd name="T31" fmla="*/ 0 h 26"/>
                    <a:gd name="T32" fmla="*/ 9 w 26"/>
                    <a:gd name="T33" fmla="*/ 0 h 26"/>
                    <a:gd name="T34" fmla="*/ 6 w 26"/>
                    <a:gd name="T35" fmla="*/ 2 h 26"/>
                    <a:gd name="T36" fmla="*/ 4 w 26"/>
                    <a:gd name="T37" fmla="*/ 4 h 26"/>
                    <a:gd name="T38" fmla="*/ 1 w 26"/>
                    <a:gd name="T39" fmla="*/ 6 h 26"/>
                    <a:gd name="T40" fmla="*/ 0 w 26"/>
                    <a:gd name="T41" fmla="*/ 10 h 26"/>
                    <a:gd name="T42" fmla="*/ 0 w 26"/>
                    <a:gd name="T43" fmla="*/ 13 h 26"/>
                    <a:gd name="T44" fmla="*/ 0 w 26"/>
                    <a:gd name="T45" fmla="*/ 17 h 26"/>
                    <a:gd name="T46" fmla="*/ 1 w 26"/>
                    <a:gd name="T47" fmla="*/ 19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6" y="24"/>
                      </a:lnTo>
                      <a:lnTo>
                        <a:pt x="9" y="25"/>
                      </a:lnTo>
                      <a:lnTo>
                        <a:pt x="13" y="26"/>
                      </a:lnTo>
                      <a:lnTo>
                        <a:pt x="15" y="25"/>
                      </a:lnTo>
                      <a:lnTo>
                        <a:pt x="19" y="24"/>
                      </a:lnTo>
                      <a:lnTo>
                        <a:pt x="21" y="22"/>
                      </a:lnTo>
                      <a:lnTo>
                        <a:pt x="24" y="19"/>
                      </a:lnTo>
                      <a:lnTo>
                        <a:pt x="25" y="17"/>
                      </a:lnTo>
                      <a:lnTo>
                        <a:pt x="26" y="13"/>
                      </a:lnTo>
                      <a:lnTo>
                        <a:pt x="25" y="10"/>
                      </a:lnTo>
                      <a:lnTo>
                        <a:pt x="24" y="6"/>
                      </a:lnTo>
                      <a:lnTo>
                        <a:pt x="21" y="4"/>
                      </a:lnTo>
                      <a:lnTo>
                        <a:pt x="19" y="2"/>
                      </a:lnTo>
                      <a:lnTo>
                        <a:pt x="15" y="0"/>
                      </a:lnTo>
                      <a:lnTo>
                        <a:pt x="13" y="0"/>
                      </a:lnTo>
                      <a:lnTo>
                        <a:pt x="9" y="0"/>
                      </a:lnTo>
                      <a:lnTo>
                        <a:pt x="6" y="2"/>
                      </a:lnTo>
                      <a:lnTo>
                        <a:pt x="4" y="4"/>
                      </a:lnTo>
                      <a:lnTo>
                        <a:pt x="1" y="6"/>
                      </a:lnTo>
                      <a:lnTo>
                        <a:pt x="0" y="10"/>
                      </a:lnTo>
                      <a:lnTo>
                        <a:pt x="0" y="13"/>
                      </a:lnTo>
                      <a:lnTo>
                        <a:pt x="0" y="17"/>
                      </a:lnTo>
                      <a:lnTo>
                        <a:pt x="1"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4" name="Freeform 63"/>
                <p:cNvSpPr>
                  <a:spLocks/>
                </p:cNvSpPr>
                <p:nvPr/>
              </p:nvSpPr>
              <p:spPr bwMode="auto">
                <a:xfrm>
                  <a:off x="4468813" y="3843338"/>
                  <a:ext cx="41275" cy="42863"/>
                </a:xfrm>
                <a:custGeom>
                  <a:avLst/>
                  <a:gdLst>
                    <a:gd name="T0" fmla="*/ 4 w 26"/>
                    <a:gd name="T1" fmla="*/ 23 h 27"/>
                    <a:gd name="T2" fmla="*/ 7 w 26"/>
                    <a:gd name="T3" fmla="*/ 25 h 27"/>
                    <a:gd name="T4" fmla="*/ 10 w 26"/>
                    <a:gd name="T5" fmla="*/ 27 h 27"/>
                    <a:gd name="T6" fmla="*/ 13 w 26"/>
                    <a:gd name="T7" fmla="*/ 27 h 27"/>
                    <a:gd name="T8" fmla="*/ 17 w 26"/>
                    <a:gd name="T9" fmla="*/ 27 h 27"/>
                    <a:gd name="T10" fmla="*/ 19 w 26"/>
                    <a:gd name="T11" fmla="*/ 25 h 27"/>
                    <a:gd name="T12" fmla="*/ 23 w 26"/>
                    <a:gd name="T13" fmla="*/ 23 h 27"/>
                    <a:gd name="T14" fmla="*/ 25 w 26"/>
                    <a:gd name="T15" fmla="*/ 19 h 27"/>
                    <a:gd name="T16" fmla="*/ 26 w 26"/>
                    <a:gd name="T17" fmla="*/ 17 h 27"/>
                    <a:gd name="T18" fmla="*/ 26 w 26"/>
                    <a:gd name="T19" fmla="*/ 14 h 27"/>
                    <a:gd name="T20" fmla="*/ 26 w 26"/>
                    <a:gd name="T21" fmla="*/ 10 h 27"/>
                    <a:gd name="T22" fmla="*/ 25 w 26"/>
                    <a:gd name="T23" fmla="*/ 6 h 27"/>
                    <a:gd name="T24" fmla="*/ 23 w 26"/>
                    <a:gd name="T25" fmla="*/ 4 h 27"/>
                    <a:gd name="T26" fmla="*/ 19 w 26"/>
                    <a:gd name="T27" fmla="*/ 2 h 27"/>
                    <a:gd name="T28" fmla="*/ 17 w 26"/>
                    <a:gd name="T29" fmla="*/ 0 h 27"/>
                    <a:gd name="T30" fmla="*/ 13 w 26"/>
                    <a:gd name="T31" fmla="*/ 0 h 27"/>
                    <a:gd name="T32" fmla="*/ 10 w 26"/>
                    <a:gd name="T33" fmla="*/ 0 h 27"/>
                    <a:gd name="T34" fmla="*/ 7 w 26"/>
                    <a:gd name="T35" fmla="*/ 2 h 27"/>
                    <a:gd name="T36" fmla="*/ 4 w 26"/>
                    <a:gd name="T37" fmla="*/ 4 h 27"/>
                    <a:gd name="T38" fmla="*/ 1 w 26"/>
                    <a:gd name="T39" fmla="*/ 6 h 27"/>
                    <a:gd name="T40" fmla="*/ 0 w 26"/>
                    <a:gd name="T41" fmla="*/ 10 h 27"/>
                    <a:gd name="T42" fmla="*/ 0 w 26"/>
                    <a:gd name="T43" fmla="*/ 14 h 27"/>
                    <a:gd name="T44" fmla="*/ 0 w 26"/>
                    <a:gd name="T45" fmla="*/ 17 h 27"/>
                    <a:gd name="T46" fmla="*/ 1 w 26"/>
                    <a:gd name="T47" fmla="*/ 19 h 27"/>
                    <a:gd name="T48" fmla="*/ 4 w 26"/>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4" y="23"/>
                      </a:moveTo>
                      <a:lnTo>
                        <a:pt x="7" y="25"/>
                      </a:lnTo>
                      <a:lnTo>
                        <a:pt x="10" y="27"/>
                      </a:lnTo>
                      <a:lnTo>
                        <a:pt x="13" y="27"/>
                      </a:lnTo>
                      <a:lnTo>
                        <a:pt x="17" y="27"/>
                      </a:lnTo>
                      <a:lnTo>
                        <a:pt x="19" y="25"/>
                      </a:lnTo>
                      <a:lnTo>
                        <a:pt x="23" y="23"/>
                      </a:lnTo>
                      <a:lnTo>
                        <a:pt x="25" y="19"/>
                      </a:lnTo>
                      <a:lnTo>
                        <a:pt x="26" y="17"/>
                      </a:lnTo>
                      <a:lnTo>
                        <a:pt x="26" y="14"/>
                      </a:lnTo>
                      <a:lnTo>
                        <a:pt x="26" y="10"/>
                      </a:lnTo>
                      <a:lnTo>
                        <a:pt x="25" y="6"/>
                      </a:lnTo>
                      <a:lnTo>
                        <a:pt x="23" y="4"/>
                      </a:lnTo>
                      <a:lnTo>
                        <a:pt x="19" y="2"/>
                      </a:lnTo>
                      <a:lnTo>
                        <a:pt x="17" y="0"/>
                      </a:lnTo>
                      <a:lnTo>
                        <a:pt x="13" y="0"/>
                      </a:lnTo>
                      <a:lnTo>
                        <a:pt x="10" y="0"/>
                      </a:lnTo>
                      <a:lnTo>
                        <a:pt x="7" y="2"/>
                      </a:lnTo>
                      <a:lnTo>
                        <a:pt x="4" y="4"/>
                      </a:lnTo>
                      <a:lnTo>
                        <a:pt x="1" y="6"/>
                      </a:lnTo>
                      <a:lnTo>
                        <a:pt x="0" y="10"/>
                      </a:lnTo>
                      <a:lnTo>
                        <a:pt x="0" y="14"/>
                      </a:lnTo>
                      <a:lnTo>
                        <a:pt x="0" y="17"/>
                      </a:lnTo>
                      <a:lnTo>
                        <a:pt x="1"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5" name="Freeform 64"/>
                <p:cNvSpPr>
                  <a:spLocks/>
                </p:cNvSpPr>
                <p:nvPr/>
              </p:nvSpPr>
              <p:spPr bwMode="auto">
                <a:xfrm>
                  <a:off x="4429125" y="3881438"/>
                  <a:ext cx="41275" cy="39688"/>
                </a:xfrm>
                <a:custGeom>
                  <a:avLst/>
                  <a:gdLst>
                    <a:gd name="T0" fmla="*/ 4 w 26"/>
                    <a:gd name="T1" fmla="*/ 22 h 25"/>
                    <a:gd name="T2" fmla="*/ 7 w 26"/>
                    <a:gd name="T3" fmla="*/ 24 h 25"/>
                    <a:gd name="T4" fmla="*/ 10 w 26"/>
                    <a:gd name="T5" fmla="*/ 25 h 25"/>
                    <a:gd name="T6" fmla="*/ 13 w 26"/>
                    <a:gd name="T7" fmla="*/ 25 h 25"/>
                    <a:gd name="T8" fmla="*/ 17 w 26"/>
                    <a:gd name="T9" fmla="*/ 25 h 25"/>
                    <a:gd name="T10" fmla="*/ 20 w 26"/>
                    <a:gd name="T11" fmla="*/ 24 h 25"/>
                    <a:gd name="T12" fmla="*/ 23 w 26"/>
                    <a:gd name="T13" fmla="*/ 22 h 25"/>
                    <a:gd name="T14" fmla="*/ 25 w 26"/>
                    <a:gd name="T15" fmla="*/ 19 h 25"/>
                    <a:gd name="T16" fmla="*/ 26 w 26"/>
                    <a:gd name="T17" fmla="*/ 16 h 25"/>
                    <a:gd name="T18" fmla="*/ 26 w 26"/>
                    <a:gd name="T19" fmla="*/ 13 h 25"/>
                    <a:gd name="T20" fmla="*/ 26 w 26"/>
                    <a:gd name="T21" fmla="*/ 10 h 25"/>
                    <a:gd name="T22" fmla="*/ 25 w 26"/>
                    <a:gd name="T23" fmla="*/ 6 h 25"/>
                    <a:gd name="T24" fmla="*/ 23 w 26"/>
                    <a:gd name="T25" fmla="*/ 4 h 25"/>
                    <a:gd name="T26" fmla="*/ 20 w 26"/>
                    <a:gd name="T27" fmla="*/ 1 h 25"/>
                    <a:gd name="T28" fmla="*/ 17 w 26"/>
                    <a:gd name="T29" fmla="*/ 0 h 25"/>
                    <a:gd name="T30" fmla="*/ 13 w 26"/>
                    <a:gd name="T31" fmla="*/ 0 h 25"/>
                    <a:gd name="T32" fmla="*/ 10 w 26"/>
                    <a:gd name="T33" fmla="*/ 0 h 25"/>
                    <a:gd name="T34" fmla="*/ 7 w 26"/>
                    <a:gd name="T35" fmla="*/ 1 h 25"/>
                    <a:gd name="T36" fmla="*/ 4 w 26"/>
                    <a:gd name="T37" fmla="*/ 4 h 25"/>
                    <a:gd name="T38" fmla="*/ 2 w 26"/>
                    <a:gd name="T39" fmla="*/ 6 h 25"/>
                    <a:gd name="T40" fmla="*/ 0 w 26"/>
                    <a:gd name="T41" fmla="*/ 10 h 25"/>
                    <a:gd name="T42" fmla="*/ 0 w 26"/>
                    <a:gd name="T43" fmla="*/ 13 h 25"/>
                    <a:gd name="T44" fmla="*/ 0 w 26"/>
                    <a:gd name="T45" fmla="*/ 16 h 25"/>
                    <a:gd name="T46" fmla="*/ 2 w 26"/>
                    <a:gd name="T47" fmla="*/ 19 h 25"/>
                    <a:gd name="T48" fmla="*/ 4 w 26"/>
                    <a:gd name="T4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4" y="22"/>
                      </a:moveTo>
                      <a:lnTo>
                        <a:pt x="7" y="24"/>
                      </a:lnTo>
                      <a:lnTo>
                        <a:pt x="10" y="25"/>
                      </a:lnTo>
                      <a:lnTo>
                        <a:pt x="13" y="25"/>
                      </a:lnTo>
                      <a:lnTo>
                        <a:pt x="17" y="25"/>
                      </a:lnTo>
                      <a:lnTo>
                        <a:pt x="20" y="24"/>
                      </a:lnTo>
                      <a:lnTo>
                        <a:pt x="23" y="22"/>
                      </a:lnTo>
                      <a:lnTo>
                        <a:pt x="25" y="19"/>
                      </a:lnTo>
                      <a:lnTo>
                        <a:pt x="26" y="16"/>
                      </a:lnTo>
                      <a:lnTo>
                        <a:pt x="26" y="13"/>
                      </a:lnTo>
                      <a:lnTo>
                        <a:pt x="26" y="10"/>
                      </a:lnTo>
                      <a:lnTo>
                        <a:pt x="25" y="6"/>
                      </a:lnTo>
                      <a:lnTo>
                        <a:pt x="23" y="4"/>
                      </a:lnTo>
                      <a:lnTo>
                        <a:pt x="20" y="1"/>
                      </a:lnTo>
                      <a:lnTo>
                        <a:pt x="17" y="0"/>
                      </a:lnTo>
                      <a:lnTo>
                        <a:pt x="13" y="0"/>
                      </a:lnTo>
                      <a:lnTo>
                        <a:pt x="10" y="0"/>
                      </a:lnTo>
                      <a:lnTo>
                        <a:pt x="7" y="1"/>
                      </a:lnTo>
                      <a:lnTo>
                        <a:pt x="4" y="4"/>
                      </a:lnTo>
                      <a:lnTo>
                        <a:pt x="2" y="6"/>
                      </a:lnTo>
                      <a:lnTo>
                        <a:pt x="0" y="10"/>
                      </a:lnTo>
                      <a:lnTo>
                        <a:pt x="0" y="13"/>
                      </a:lnTo>
                      <a:lnTo>
                        <a:pt x="0" y="16"/>
                      </a:lnTo>
                      <a:lnTo>
                        <a:pt x="2"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6" name="Freeform 65"/>
                <p:cNvSpPr>
                  <a:spLocks/>
                </p:cNvSpPr>
                <p:nvPr/>
              </p:nvSpPr>
              <p:spPr bwMode="auto">
                <a:xfrm>
                  <a:off x="4402138" y="3911600"/>
                  <a:ext cx="41275" cy="41275"/>
                </a:xfrm>
                <a:custGeom>
                  <a:avLst/>
                  <a:gdLst>
                    <a:gd name="T0" fmla="*/ 3 w 26"/>
                    <a:gd name="T1" fmla="*/ 21 h 26"/>
                    <a:gd name="T2" fmla="*/ 7 w 26"/>
                    <a:gd name="T3" fmla="*/ 24 h 26"/>
                    <a:gd name="T4" fmla="*/ 9 w 26"/>
                    <a:gd name="T5" fmla="*/ 25 h 26"/>
                    <a:gd name="T6" fmla="*/ 13 w 26"/>
                    <a:gd name="T7" fmla="*/ 26 h 26"/>
                    <a:gd name="T8" fmla="*/ 16 w 26"/>
                    <a:gd name="T9" fmla="*/ 25 h 26"/>
                    <a:gd name="T10" fmla="*/ 20 w 26"/>
                    <a:gd name="T11" fmla="*/ 24 h 26"/>
                    <a:gd name="T12" fmla="*/ 22 w 26"/>
                    <a:gd name="T13" fmla="*/ 21 h 26"/>
                    <a:gd name="T14" fmla="*/ 24 w 26"/>
                    <a:gd name="T15" fmla="*/ 19 h 26"/>
                    <a:gd name="T16" fmla="*/ 26 w 26"/>
                    <a:gd name="T17" fmla="*/ 16 h 26"/>
                    <a:gd name="T18" fmla="*/ 26 w 26"/>
                    <a:gd name="T19" fmla="*/ 13 h 26"/>
                    <a:gd name="T20" fmla="*/ 26 w 26"/>
                    <a:gd name="T21" fmla="*/ 10 h 26"/>
                    <a:gd name="T22" fmla="*/ 24 w 26"/>
                    <a:gd name="T23" fmla="*/ 6 h 26"/>
                    <a:gd name="T24" fmla="*/ 22 w 26"/>
                    <a:gd name="T25" fmla="*/ 4 h 26"/>
                    <a:gd name="T26" fmla="*/ 20 w 26"/>
                    <a:gd name="T27" fmla="*/ 1 h 26"/>
                    <a:gd name="T28" fmla="*/ 16 w 26"/>
                    <a:gd name="T29" fmla="*/ 0 h 26"/>
                    <a:gd name="T30" fmla="*/ 13 w 26"/>
                    <a:gd name="T31" fmla="*/ 0 h 26"/>
                    <a:gd name="T32" fmla="*/ 9 w 26"/>
                    <a:gd name="T33" fmla="*/ 0 h 26"/>
                    <a:gd name="T34" fmla="*/ 7 w 26"/>
                    <a:gd name="T35" fmla="*/ 1 h 26"/>
                    <a:gd name="T36" fmla="*/ 3 w 26"/>
                    <a:gd name="T37" fmla="*/ 4 h 26"/>
                    <a:gd name="T38" fmla="*/ 2 w 26"/>
                    <a:gd name="T39" fmla="*/ 6 h 26"/>
                    <a:gd name="T40" fmla="*/ 1 w 26"/>
                    <a:gd name="T41" fmla="*/ 10 h 26"/>
                    <a:gd name="T42" fmla="*/ 0 w 26"/>
                    <a:gd name="T43" fmla="*/ 13 h 26"/>
                    <a:gd name="T44" fmla="*/ 1 w 26"/>
                    <a:gd name="T45" fmla="*/ 16 h 26"/>
                    <a:gd name="T46" fmla="*/ 2 w 26"/>
                    <a:gd name="T47" fmla="*/ 19 h 26"/>
                    <a:gd name="T48" fmla="*/ 3 w 26"/>
                    <a:gd name="T4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1"/>
                      </a:moveTo>
                      <a:lnTo>
                        <a:pt x="7" y="24"/>
                      </a:lnTo>
                      <a:lnTo>
                        <a:pt x="9" y="25"/>
                      </a:lnTo>
                      <a:lnTo>
                        <a:pt x="13" y="26"/>
                      </a:lnTo>
                      <a:lnTo>
                        <a:pt x="16" y="25"/>
                      </a:lnTo>
                      <a:lnTo>
                        <a:pt x="20" y="24"/>
                      </a:lnTo>
                      <a:lnTo>
                        <a:pt x="22" y="21"/>
                      </a:lnTo>
                      <a:lnTo>
                        <a:pt x="24" y="19"/>
                      </a:lnTo>
                      <a:lnTo>
                        <a:pt x="26" y="16"/>
                      </a:lnTo>
                      <a:lnTo>
                        <a:pt x="26" y="13"/>
                      </a:lnTo>
                      <a:lnTo>
                        <a:pt x="26" y="10"/>
                      </a:lnTo>
                      <a:lnTo>
                        <a:pt x="24" y="6"/>
                      </a:lnTo>
                      <a:lnTo>
                        <a:pt x="22" y="4"/>
                      </a:lnTo>
                      <a:lnTo>
                        <a:pt x="20" y="1"/>
                      </a:lnTo>
                      <a:lnTo>
                        <a:pt x="16" y="0"/>
                      </a:lnTo>
                      <a:lnTo>
                        <a:pt x="13" y="0"/>
                      </a:lnTo>
                      <a:lnTo>
                        <a:pt x="9" y="0"/>
                      </a:lnTo>
                      <a:lnTo>
                        <a:pt x="7" y="1"/>
                      </a:lnTo>
                      <a:lnTo>
                        <a:pt x="3" y="4"/>
                      </a:lnTo>
                      <a:lnTo>
                        <a:pt x="2" y="6"/>
                      </a:lnTo>
                      <a:lnTo>
                        <a:pt x="1" y="10"/>
                      </a:lnTo>
                      <a:lnTo>
                        <a:pt x="0" y="13"/>
                      </a:lnTo>
                      <a:lnTo>
                        <a:pt x="1" y="16"/>
                      </a:lnTo>
                      <a:lnTo>
                        <a:pt x="2" y="19"/>
                      </a:lnTo>
                      <a:lnTo>
                        <a:pt x="3"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7" name="Freeform 66"/>
                <p:cNvSpPr>
                  <a:spLocks/>
                </p:cNvSpPr>
                <p:nvPr/>
              </p:nvSpPr>
              <p:spPr bwMode="auto">
                <a:xfrm>
                  <a:off x="4422775" y="3941763"/>
                  <a:ext cx="41275" cy="41275"/>
                </a:xfrm>
                <a:custGeom>
                  <a:avLst/>
                  <a:gdLst>
                    <a:gd name="T0" fmla="*/ 4 w 26"/>
                    <a:gd name="T1" fmla="*/ 21 h 26"/>
                    <a:gd name="T2" fmla="*/ 7 w 26"/>
                    <a:gd name="T3" fmla="*/ 24 h 26"/>
                    <a:gd name="T4" fmla="*/ 9 w 26"/>
                    <a:gd name="T5" fmla="*/ 25 h 26"/>
                    <a:gd name="T6" fmla="*/ 13 w 26"/>
                    <a:gd name="T7" fmla="*/ 26 h 26"/>
                    <a:gd name="T8" fmla="*/ 16 w 26"/>
                    <a:gd name="T9" fmla="*/ 25 h 26"/>
                    <a:gd name="T10" fmla="*/ 20 w 26"/>
                    <a:gd name="T11" fmla="*/ 24 h 26"/>
                    <a:gd name="T12" fmla="*/ 22 w 26"/>
                    <a:gd name="T13" fmla="*/ 21 h 26"/>
                    <a:gd name="T14" fmla="*/ 24 w 26"/>
                    <a:gd name="T15" fmla="*/ 19 h 26"/>
                    <a:gd name="T16" fmla="*/ 26 w 26"/>
                    <a:gd name="T17" fmla="*/ 15 h 26"/>
                    <a:gd name="T18" fmla="*/ 26 w 26"/>
                    <a:gd name="T19" fmla="*/ 13 h 26"/>
                    <a:gd name="T20" fmla="*/ 26 w 26"/>
                    <a:gd name="T21" fmla="*/ 10 h 26"/>
                    <a:gd name="T22" fmla="*/ 24 w 26"/>
                    <a:gd name="T23" fmla="*/ 6 h 26"/>
                    <a:gd name="T24" fmla="*/ 22 w 26"/>
                    <a:gd name="T25" fmla="*/ 4 h 26"/>
                    <a:gd name="T26" fmla="*/ 20 w 26"/>
                    <a:gd name="T27" fmla="*/ 1 h 26"/>
                    <a:gd name="T28" fmla="*/ 16 w 26"/>
                    <a:gd name="T29" fmla="*/ 0 h 26"/>
                    <a:gd name="T30" fmla="*/ 13 w 26"/>
                    <a:gd name="T31" fmla="*/ 0 h 26"/>
                    <a:gd name="T32" fmla="*/ 9 w 26"/>
                    <a:gd name="T33" fmla="*/ 0 h 26"/>
                    <a:gd name="T34" fmla="*/ 7 w 26"/>
                    <a:gd name="T35" fmla="*/ 1 h 26"/>
                    <a:gd name="T36" fmla="*/ 4 w 26"/>
                    <a:gd name="T37" fmla="*/ 4 h 26"/>
                    <a:gd name="T38" fmla="*/ 2 w 26"/>
                    <a:gd name="T39" fmla="*/ 6 h 26"/>
                    <a:gd name="T40" fmla="*/ 1 w 26"/>
                    <a:gd name="T41" fmla="*/ 10 h 26"/>
                    <a:gd name="T42" fmla="*/ 0 w 26"/>
                    <a:gd name="T43" fmla="*/ 13 h 26"/>
                    <a:gd name="T44" fmla="*/ 1 w 26"/>
                    <a:gd name="T45" fmla="*/ 15 h 26"/>
                    <a:gd name="T46" fmla="*/ 2 w 26"/>
                    <a:gd name="T47" fmla="*/ 19 h 26"/>
                    <a:gd name="T48" fmla="*/ 4 w 26"/>
                    <a:gd name="T4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1"/>
                      </a:moveTo>
                      <a:lnTo>
                        <a:pt x="7" y="24"/>
                      </a:lnTo>
                      <a:lnTo>
                        <a:pt x="9" y="25"/>
                      </a:lnTo>
                      <a:lnTo>
                        <a:pt x="13" y="26"/>
                      </a:lnTo>
                      <a:lnTo>
                        <a:pt x="16" y="25"/>
                      </a:lnTo>
                      <a:lnTo>
                        <a:pt x="20" y="24"/>
                      </a:lnTo>
                      <a:lnTo>
                        <a:pt x="22" y="21"/>
                      </a:lnTo>
                      <a:lnTo>
                        <a:pt x="24" y="19"/>
                      </a:lnTo>
                      <a:lnTo>
                        <a:pt x="26" y="15"/>
                      </a:lnTo>
                      <a:lnTo>
                        <a:pt x="26" y="13"/>
                      </a:lnTo>
                      <a:lnTo>
                        <a:pt x="26" y="10"/>
                      </a:lnTo>
                      <a:lnTo>
                        <a:pt x="24" y="6"/>
                      </a:lnTo>
                      <a:lnTo>
                        <a:pt x="22" y="4"/>
                      </a:lnTo>
                      <a:lnTo>
                        <a:pt x="20" y="1"/>
                      </a:lnTo>
                      <a:lnTo>
                        <a:pt x="16" y="0"/>
                      </a:lnTo>
                      <a:lnTo>
                        <a:pt x="13" y="0"/>
                      </a:lnTo>
                      <a:lnTo>
                        <a:pt x="9" y="0"/>
                      </a:lnTo>
                      <a:lnTo>
                        <a:pt x="7" y="1"/>
                      </a:lnTo>
                      <a:lnTo>
                        <a:pt x="4" y="4"/>
                      </a:lnTo>
                      <a:lnTo>
                        <a:pt x="2" y="6"/>
                      </a:lnTo>
                      <a:lnTo>
                        <a:pt x="1" y="10"/>
                      </a:lnTo>
                      <a:lnTo>
                        <a:pt x="0" y="13"/>
                      </a:lnTo>
                      <a:lnTo>
                        <a:pt x="1" y="15"/>
                      </a:lnTo>
                      <a:lnTo>
                        <a:pt x="2" y="19"/>
                      </a:lnTo>
                      <a:lnTo>
                        <a:pt x="4"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8" name="Freeform 67"/>
                <p:cNvSpPr>
                  <a:spLocks/>
                </p:cNvSpPr>
                <p:nvPr/>
              </p:nvSpPr>
              <p:spPr bwMode="auto">
                <a:xfrm>
                  <a:off x="4470400" y="3908425"/>
                  <a:ext cx="41275" cy="41275"/>
                </a:xfrm>
                <a:custGeom>
                  <a:avLst/>
                  <a:gdLst>
                    <a:gd name="T0" fmla="*/ 4 w 26"/>
                    <a:gd name="T1" fmla="*/ 22 h 26"/>
                    <a:gd name="T2" fmla="*/ 7 w 26"/>
                    <a:gd name="T3" fmla="*/ 25 h 26"/>
                    <a:gd name="T4" fmla="*/ 10 w 26"/>
                    <a:gd name="T5" fmla="*/ 26 h 26"/>
                    <a:gd name="T6" fmla="*/ 13 w 26"/>
                    <a:gd name="T7" fmla="*/ 26 h 26"/>
                    <a:gd name="T8" fmla="*/ 17 w 26"/>
                    <a:gd name="T9" fmla="*/ 26 h 26"/>
                    <a:gd name="T10" fmla="*/ 21 w 26"/>
                    <a:gd name="T11" fmla="*/ 25 h 26"/>
                    <a:gd name="T12" fmla="*/ 23 w 26"/>
                    <a:gd name="T13" fmla="*/ 22 h 26"/>
                    <a:gd name="T14" fmla="*/ 25 w 26"/>
                    <a:gd name="T15" fmla="*/ 20 h 26"/>
                    <a:gd name="T16" fmla="*/ 26 w 26"/>
                    <a:gd name="T17" fmla="*/ 16 h 26"/>
                    <a:gd name="T18" fmla="*/ 26 w 26"/>
                    <a:gd name="T19" fmla="*/ 13 h 26"/>
                    <a:gd name="T20" fmla="*/ 26 w 26"/>
                    <a:gd name="T21" fmla="*/ 9 h 26"/>
                    <a:gd name="T22" fmla="*/ 25 w 26"/>
                    <a:gd name="T23" fmla="*/ 7 h 26"/>
                    <a:gd name="T24" fmla="*/ 23 w 26"/>
                    <a:gd name="T25" fmla="*/ 5 h 26"/>
                    <a:gd name="T26" fmla="*/ 21 w 26"/>
                    <a:gd name="T27" fmla="*/ 2 h 26"/>
                    <a:gd name="T28" fmla="*/ 17 w 26"/>
                    <a:gd name="T29" fmla="*/ 1 h 26"/>
                    <a:gd name="T30" fmla="*/ 13 w 26"/>
                    <a:gd name="T31" fmla="*/ 0 h 26"/>
                    <a:gd name="T32" fmla="*/ 10 w 26"/>
                    <a:gd name="T33" fmla="*/ 1 h 26"/>
                    <a:gd name="T34" fmla="*/ 7 w 26"/>
                    <a:gd name="T35" fmla="*/ 2 h 26"/>
                    <a:gd name="T36" fmla="*/ 4 w 26"/>
                    <a:gd name="T37" fmla="*/ 5 h 26"/>
                    <a:gd name="T38" fmla="*/ 3 w 26"/>
                    <a:gd name="T39" fmla="*/ 7 h 26"/>
                    <a:gd name="T40" fmla="*/ 2 w 26"/>
                    <a:gd name="T41" fmla="*/ 9 h 26"/>
                    <a:gd name="T42" fmla="*/ 0 w 26"/>
                    <a:gd name="T43" fmla="*/ 13 h 26"/>
                    <a:gd name="T44" fmla="*/ 2 w 26"/>
                    <a:gd name="T45" fmla="*/ 16 h 26"/>
                    <a:gd name="T46" fmla="*/ 3 w 26"/>
                    <a:gd name="T47" fmla="*/ 20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7" y="25"/>
                      </a:lnTo>
                      <a:lnTo>
                        <a:pt x="10" y="26"/>
                      </a:lnTo>
                      <a:lnTo>
                        <a:pt x="13" y="26"/>
                      </a:lnTo>
                      <a:lnTo>
                        <a:pt x="17" y="26"/>
                      </a:lnTo>
                      <a:lnTo>
                        <a:pt x="21" y="25"/>
                      </a:lnTo>
                      <a:lnTo>
                        <a:pt x="23" y="22"/>
                      </a:lnTo>
                      <a:lnTo>
                        <a:pt x="25" y="20"/>
                      </a:lnTo>
                      <a:lnTo>
                        <a:pt x="26" y="16"/>
                      </a:lnTo>
                      <a:lnTo>
                        <a:pt x="26" y="13"/>
                      </a:lnTo>
                      <a:lnTo>
                        <a:pt x="26" y="9"/>
                      </a:lnTo>
                      <a:lnTo>
                        <a:pt x="25" y="7"/>
                      </a:lnTo>
                      <a:lnTo>
                        <a:pt x="23" y="5"/>
                      </a:lnTo>
                      <a:lnTo>
                        <a:pt x="21" y="2"/>
                      </a:lnTo>
                      <a:lnTo>
                        <a:pt x="17" y="1"/>
                      </a:lnTo>
                      <a:lnTo>
                        <a:pt x="13" y="0"/>
                      </a:lnTo>
                      <a:lnTo>
                        <a:pt x="10" y="1"/>
                      </a:lnTo>
                      <a:lnTo>
                        <a:pt x="7" y="2"/>
                      </a:lnTo>
                      <a:lnTo>
                        <a:pt x="4" y="5"/>
                      </a:lnTo>
                      <a:lnTo>
                        <a:pt x="3" y="7"/>
                      </a:lnTo>
                      <a:lnTo>
                        <a:pt x="2" y="9"/>
                      </a:lnTo>
                      <a:lnTo>
                        <a:pt x="0" y="13"/>
                      </a:lnTo>
                      <a:lnTo>
                        <a:pt x="2" y="16"/>
                      </a:lnTo>
                      <a:lnTo>
                        <a:pt x="3" y="20"/>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9" name="Freeform 68"/>
                <p:cNvSpPr>
                  <a:spLocks/>
                </p:cNvSpPr>
                <p:nvPr/>
              </p:nvSpPr>
              <p:spPr bwMode="auto">
                <a:xfrm>
                  <a:off x="4873625" y="3716338"/>
                  <a:ext cx="41275" cy="41275"/>
                </a:xfrm>
                <a:custGeom>
                  <a:avLst/>
                  <a:gdLst>
                    <a:gd name="T0" fmla="*/ 5 w 26"/>
                    <a:gd name="T1" fmla="*/ 22 h 26"/>
                    <a:gd name="T2" fmla="*/ 7 w 26"/>
                    <a:gd name="T3" fmla="*/ 25 h 26"/>
                    <a:gd name="T4" fmla="*/ 11 w 26"/>
                    <a:gd name="T5" fmla="*/ 26 h 26"/>
                    <a:gd name="T6" fmla="*/ 13 w 26"/>
                    <a:gd name="T7" fmla="*/ 26 h 26"/>
                    <a:gd name="T8" fmla="*/ 16 w 26"/>
                    <a:gd name="T9" fmla="*/ 26 h 26"/>
                    <a:gd name="T10" fmla="*/ 20 w 26"/>
                    <a:gd name="T11" fmla="*/ 25 h 26"/>
                    <a:gd name="T12" fmla="*/ 22 w 26"/>
                    <a:gd name="T13" fmla="*/ 22 h 26"/>
                    <a:gd name="T14" fmla="*/ 25 w 26"/>
                    <a:gd name="T15" fmla="*/ 20 h 26"/>
                    <a:gd name="T16" fmla="*/ 26 w 26"/>
                    <a:gd name="T17" fmla="*/ 17 h 26"/>
                    <a:gd name="T18" fmla="*/ 26 w 26"/>
                    <a:gd name="T19" fmla="*/ 13 h 26"/>
                    <a:gd name="T20" fmla="*/ 26 w 26"/>
                    <a:gd name="T21" fmla="*/ 9 h 26"/>
                    <a:gd name="T22" fmla="*/ 25 w 26"/>
                    <a:gd name="T23" fmla="*/ 7 h 26"/>
                    <a:gd name="T24" fmla="*/ 22 w 26"/>
                    <a:gd name="T25" fmla="*/ 4 h 26"/>
                    <a:gd name="T26" fmla="*/ 20 w 26"/>
                    <a:gd name="T27" fmla="*/ 1 h 26"/>
                    <a:gd name="T28" fmla="*/ 16 w 26"/>
                    <a:gd name="T29" fmla="*/ 0 h 26"/>
                    <a:gd name="T30" fmla="*/ 13 w 26"/>
                    <a:gd name="T31" fmla="*/ 0 h 26"/>
                    <a:gd name="T32" fmla="*/ 11 w 26"/>
                    <a:gd name="T33" fmla="*/ 0 h 26"/>
                    <a:gd name="T34" fmla="*/ 7 w 26"/>
                    <a:gd name="T35" fmla="*/ 1 h 26"/>
                    <a:gd name="T36" fmla="*/ 5 w 26"/>
                    <a:gd name="T37" fmla="*/ 4 h 26"/>
                    <a:gd name="T38" fmla="*/ 2 w 26"/>
                    <a:gd name="T39" fmla="*/ 7 h 26"/>
                    <a:gd name="T40" fmla="*/ 1 w 26"/>
                    <a:gd name="T41" fmla="*/ 9 h 26"/>
                    <a:gd name="T42" fmla="*/ 0 w 26"/>
                    <a:gd name="T43" fmla="*/ 13 h 26"/>
                    <a:gd name="T44" fmla="*/ 1 w 26"/>
                    <a:gd name="T45" fmla="*/ 17 h 26"/>
                    <a:gd name="T46" fmla="*/ 2 w 26"/>
                    <a:gd name="T47" fmla="*/ 20 h 26"/>
                    <a:gd name="T48" fmla="*/ 5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5" y="22"/>
                      </a:moveTo>
                      <a:lnTo>
                        <a:pt x="7" y="25"/>
                      </a:lnTo>
                      <a:lnTo>
                        <a:pt x="11" y="26"/>
                      </a:lnTo>
                      <a:lnTo>
                        <a:pt x="13" y="26"/>
                      </a:lnTo>
                      <a:lnTo>
                        <a:pt x="16" y="26"/>
                      </a:lnTo>
                      <a:lnTo>
                        <a:pt x="20" y="25"/>
                      </a:lnTo>
                      <a:lnTo>
                        <a:pt x="22" y="22"/>
                      </a:lnTo>
                      <a:lnTo>
                        <a:pt x="25" y="20"/>
                      </a:lnTo>
                      <a:lnTo>
                        <a:pt x="26" y="17"/>
                      </a:lnTo>
                      <a:lnTo>
                        <a:pt x="26" y="13"/>
                      </a:lnTo>
                      <a:lnTo>
                        <a:pt x="26" y="9"/>
                      </a:lnTo>
                      <a:lnTo>
                        <a:pt x="25" y="7"/>
                      </a:lnTo>
                      <a:lnTo>
                        <a:pt x="22" y="4"/>
                      </a:lnTo>
                      <a:lnTo>
                        <a:pt x="20" y="1"/>
                      </a:lnTo>
                      <a:lnTo>
                        <a:pt x="16" y="0"/>
                      </a:lnTo>
                      <a:lnTo>
                        <a:pt x="13" y="0"/>
                      </a:lnTo>
                      <a:lnTo>
                        <a:pt x="11" y="0"/>
                      </a:lnTo>
                      <a:lnTo>
                        <a:pt x="7" y="1"/>
                      </a:lnTo>
                      <a:lnTo>
                        <a:pt x="5" y="4"/>
                      </a:lnTo>
                      <a:lnTo>
                        <a:pt x="2" y="7"/>
                      </a:lnTo>
                      <a:lnTo>
                        <a:pt x="1" y="9"/>
                      </a:lnTo>
                      <a:lnTo>
                        <a:pt x="0" y="13"/>
                      </a:lnTo>
                      <a:lnTo>
                        <a:pt x="1" y="17"/>
                      </a:lnTo>
                      <a:lnTo>
                        <a:pt x="2" y="20"/>
                      </a:lnTo>
                      <a:lnTo>
                        <a:pt x="5"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0" name="Freeform 69"/>
                <p:cNvSpPr>
                  <a:spLocks/>
                </p:cNvSpPr>
                <p:nvPr/>
              </p:nvSpPr>
              <p:spPr bwMode="auto">
                <a:xfrm>
                  <a:off x="4899025" y="3727450"/>
                  <a:ext cx="42863" cy="41275"/>
                </a:xfrm>
                <a:custGeom>
                  <a:avLst/>
                  <a:gdLst>
                    <a:gd name="T0" fmla="*/ 4 w 27"/>
                    <a:gd name="T1" fmla="*/ 23 h 26"/>
                    <a:gd name="T2" fmla="*/ 6 w 27"/>
                    <a:gd name="T3" fmla="*/ 25 h 26"/>
                    <a:gd name="T4" fmla="*/ 10 w 27"/>
                    <a:gd name="T5" fmla="*/ 26 h 26"/>
                    <a:gd name="T6" fmla="*/ 14 w 27"/>
                    <a:gd name="T7" fmla="*/ 26 h 26"/>
                    <a:gd name="T8" fmla="*/ 17 w 27"/>
                    <a:gd name="T9" fmla="*/ 26 h 26"/>
                    <a:gd name="T10" fmla="*/ 19 w 27"/>
                    <a:gd name="T11" fmla="*/ 25 h 26"/>
                    <a:gd name="T12" fmla="*/ 23 w 27"/>
                    <a:gd name="T13" fmla="*/ 23 h 26"/>
                    <a:gd name="T14" fmla="*/ 24 w 27"/>
                    <a:gd name="T15" fmla="*/ 20 h 26"/>
                    <a:gd name="T16" fmla="*/ 27 w 27"/>
                    <a:gd name="T17" fmla="*/ 17 h 26"/>
                    <a:gd name="T18" fmla="*/ 27 w 27"/>
                    <a:gd name="T19" fmla="*/ 13 h 26"/>
                    <a:gd name="T20" fmla="*/ 27 w 27"/>
                    <a:gd name="T21" fmla="*/ 10 h 26"/>
                    <a:gd name="T22" fmla="*/ 24 w 27"/>
                    <a:gd name="T23" fmla="*/ 7 h 26"/>
                    <a:gd name="T24" fmla="*/ 23 w 27"/>
                    <a:gd name="T25" fmla="*/ 5 h 26"/>
                    <a:gd name="T26" fmla="*/ 19 w 27"/>
                    <a:gd name="T27" fmla="*/ 2 h 26"/>
                    <a:gd name="T28" fmla="*/ 17 w 27"/>
                    <a:gd name="T29" fmla="*/ 1 h 26"/>
                    <a:gd name="T30" fmla="*/ 14 w 27"/>
                    <a:gd name="T31" fmla="*/ 0 h 26"/>
                    <a:gd name="T32" fmla="*/ 10 w 27"/>
                    <a:gd name="T33" fmla="*/ 1 h 26"/>
                    <a:gd name="T34" fmla="*/ 6 w 27"/>
                    <a:gd name="T35" fmla="*/ 2 h 26"/>
                    <a:gd name="T36" fmla="*/ 4 w 27"/>
                    <a:gd name="T37" fmla="*/ 5 h 26"/>
                    <a:gd name="T38" fmla="*/ 2 w 27"/>
                    <a:gd name="T39" fmla="*/ 7 h 26"/>
                    <a:gd name="T40" fmla="*/ 0 w 27"/>
                    <a:gd name="T41" fmla="*/ 10 h 26"/>
                    <a:gd name="T42" fmla="*/ 0 w 27"/>
                    <a:gd name="T43" fmla="*/ 13 h 26"/>
                    <a:gd name="T44" fmla="*/ 0 w 27"/>
                    <a:gd name="T45" fmla="*/ 17 h 26"/>
                    <a:gd name="T46" fmla="*/ 2 w 27"/>
                    <a:gd name="T47" fmla="*/ 20 h 26"/>
                    <a:gd name="T48" fmla="*/ 4 w 27"/>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6">
                      <a:moveTo>
                        <a:pt x="4" y="23"/>
                      </a:moveTo>
                      <a:lnTo>
                        <a:pt x="6" y="25"/>
                      </a:lnTo>
                      <a:lnTo>
                        <a:pt x="10" y="26"/>
                      </a:lnTo>
                      <a:lnTo>
                        <a:pt x="14" y="26"/>
                      </a:lnTo>
                      <a:lnTo>
                        <a:pt x="17" y="26"/>
                      </a:lnTo>
                      <a:lnTo>
                        <a:pt x="19" y="25"/>
                      </a:lnTo>
                      <a:lnTo>
                        <a:pt x="23" y="23"/>
                      </a:lnTo>
                      <a:lnTo>
                        <a:pt x="24" y="20"/>
                      </a:lnTo>
                      <a:lnTo>
                        <a:pt x="27" y="17"/>
                      </a:lnTo>
                      <a:lnTo>
                        <a:pt x="27" y="13"/>
                      </a:lnTo>
                      <a:lnTo>
                        <a:pt x="27" y="10"/>
                      </a:lnTo>
                      <a:lnTo>
                        <a:pt x="24" y="7"/>
                      </a:lnTo>
                      <a:lnTo>
                        <a:pt x="23" y="5"/>
                      </a:lnTo>
                      <a:lnTo>
                        <a:pt x="19" y="2"/>
                      </a:lnTo>
                      <a:lnTo>
                        <a:pt x="17" y="1"/>
                      </a:lnTo>
                      <a:lnTo>
                        <a:pt x="14" y="0"/>
                      </a:lnTo>
                      <a:lnTo>
                        <a:pt x="10" y="1"/>
                      </a:lnTo>
                      <a:lnTo>
                        <a:pt x="6" y="2"/>
                      </a:lnTo>
                      <a:lnTo>
                        <a:pt x="4" y="5"/>
                      </a:lnTo>
                      <a:lnTo>
                        <a:pt x="2" y="7"/>
                      </a:lnTo>
                      <a:lnTo>
                        <a:pt x="0" y="10"/>
                      </a:lnTo>
                      <a:lnTo>
                        <a:pt x="0" y="13"/>
                      </a:lnTo>
                      <a:lnTo>
                        <a:pt x="0" y="17"/>
                      </a:lnTo>
                      <a:lnTo>
                        <a:pt x="2" y="20"/>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1" name="Freeform 70"/>
                <p:cNvSpPr>
                  <a:spLocks/>
                </p:cNvSpPr>
                <p:nvPr/>
              </p:nvSpPr>
              <p:spPr bwMode="auto">
                <a:xfrm>
                  <a:off x="4946650" y="3735388"/>
                  <a:ext cx="41275" cy="41275"/>
                </a:xfrm>
                <a:custGeom>
                  <a:avLst/>
                  <a:gdLst>
                    <a:gd name="T0" fmla="*/ 4 w 26"/>
                    <a:gd name="T1" fmla="*/ 22 h 26"/>
                    <a:gd name="T2" fmla="*/ 6 w 26"/>
                    <a:gd name="T3" fmla="*/ 25 h 26"/>
                    <a:gd name="T4" fmla="*/ 10 w 26"/>
                    <a:gd name="T5" fmla="*/ 26 h 26"/>
                    <a:gd name="T6" fmla="*/ 13 w 26"/>
                    <a:gd name="T7" fmla="*/ 26 h 26"/>
                    <a:gd name="T8" fmla="*/ 15 w 26"/>
                    <a:gd name="T9" fmla="*/ 26 h 26"/>
                    <a:gd name="T10" fmla="*/ 19 w 26"/>
                    <a:gd name="T11" fmla="*/ 25 h 26"/>
                    <a:gd name="T12" fmla="*/ 21 w 26"/>
                    <a:gd name="T13" fmla="*/ 22 h 26"/>
                    <a:gd name="T14" fmla="*/ 24 w 26"/>
                    <a:gd name="T15" fmla="*/ 19 h 26"/>
                    <a:gd name="T16" fmla="*/ 25 w 26"/>
                    <a:gd name="T17" fmla="*/ 16 h 26"/>
                    <a:gd name="T18" fmla="*/ 26 w 26"/>
                    <a:gd name="T19" fmla="*/ 13 h 26"/>
                    <a:gd name="T20" fmla="*/ 25 w 26"/>
                    <a:gd name="T21" fmla="*/ 9 h 26"/>
                    <a:gd name="T22" fmla="*/ 24 w 26"/>
                    <a:gd name="T23" fmla="*/ 7 h 26"/>
                    <a:gd name="T24" fmla="*/ 21 w 26"/>
                    <a:gd name="T25" fmla="*/ 3 h 26"/>
                    <a:gd name="T26" fmla="*/ 19 w 26"/>
                    <a:gd name="T27" fmla="*/ 1 h 26"/>
                    <a:gd name="T28" fmla="*/ 15 w 26"/>
                    <a:gd name="T29" fmla="*/ 0 h 26"/>
                    <a:gd name="T30" fmla="*/ 13 w 26"/>
                    <a:gd name="T31" fmla="*/ 0 h 26"/>
                    <a:gd name="T32" fmla="*/ 10 w 26"/>
                    <a:gd name="T33" fmla="*/ 0 h 26"/>
                    <a:gd name="T34" fmla="*/ 6 w 26"/>
                    <a:gd name="T35" fmla="*/ 1 h 26"/>
                    <a:gd name="T36" fmla="*/ 4 w 26"/>
                    <a:gd name="T37" fmla="*/ 3 h 26"/>
                    <a:gd name="T38" fmla="*/ 1 w 26"/>
                    <a:gd name="T39" fmla="*/ 7 h 26"/>
                    <a:gd name="T40" fmla="*/ 0 w 26"/>
                    <a:gd name="T41" fmla="*/ 9 h 26"/>
                    <a:gd name="T42" fmla="*/ 0 w 26"/>
                    <a:gd name="T43" fmla="*/ 13 h 26"/>
                    <a:gd name="T44" fmla="*/ 0 w 26"/>
                    <a:gd name="T45" fmla="*/ 16 h 26"/>
                    <a:gd name="T46" fmla="*/ 1 w 26"/>
                    <a:gd name="T47" fmla="*/ 19 h 26"/>
                    <a:gd name="T48" fmla="*/ 4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2"/>
                      </a:moveTo>
                      <a:lnTo>
                        <a:pt x="6" y="25"/>
                      </a:lnTo>
                      <a:lnTo>
                        <a:pt x="10" y="26"/>
                      </a:lnTo>
                      <a:lnTo>
                        <a:pt x="13" y="26"/>
                      </a:lnTo>
                      <a:lnTo>
                        <a:pt x="15" y="26"/>
                      </a:lnTo>
                      <a:lnTo>
                        <a:pt x="19" y="25"/>
                      </a:lnTo>
                      <a:lnTo>
                        <a:pt x="21" y="22"/>
                      </a:lnTo>
                      <a:lnTo>
                        <a:pt x="24" y="19"/>
                      </a:lnTo>
                      <a:lnTo>
                        <a:pt x="25" y="16"/>
                      </a:lnTo>
                      <a:lnTo>
                        <a:pt x="26" y="13"/>
                      </a:lnTo>
                      <a:lnTo>
                        <a:pt x="25" y="9"/>
                      </a:lnTo>
                      <a:lnTo>
                        <a:pt x="24" y="7"/>
                      </a:lnTo>
                      <a:lnTo>
                        <a:pt x="21" y="3"/>
                      </a:lnTo>
                      <a:lnTo>
                        <a:pt x="19" y="1"/>
                      </a:lnTo>
                      <a:lnTo>
                        <a:pt x="15" y="0"/>
                      </a:lnTo>
                      <a:lnTo>
                        <a:pt x="13" y="0"/>
                      </a:lnTo>
                      <a:lnTo>
                        <a:pt x="10" y="0"/>
                      </a:lnTo>
                      <a:lnTo>
                        <a:pt x="6" y="1"/>
                      </a:lnTo>
                      <a:lnTo>
                        <a:pt x="4" y="3"/>
                      </a:lnTo>
                      <a:lnTo>
                        <a:pt x="1" y="7"/>
                      </a:lnTo>
                      <a:lnTo>
                        <a:pt x="0" y="9"/>
                      </a:lnTo>
                      <a:lnTo>
                        <a:pt x="0" y="13"/>
                      </a:lnTo>
                      <a:lnTo>
                        <a:pt x="0" y="16"/>
                      </a:lnTo>
                      <a:lnTo>
                        <a:pt x="1" y="19"/>
                      </a:lnTo>
                      <a:lnTo>
                        <a:pt x="4"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2" name="Freeform 71"/>
                <p:cNvSpPr>
                  <a:spLocks/>
                </p:cNvSpPr>
                <p:nvPr/>
              </p:nvSpPr>
              <p:spPr bwMode="auto">
                <a:xfrm>
                  <a:off x="4949825" y="3652838"/>
                  <a:ext cx="42863" cy="41275"/>
                </a:xfrm>
                <a:custGeom>
                  <a:avLst/>
                  <a:gdLst>
                    <a:gd name="T0" fmla="*/ 4 w 27"/>
                    <a:gd name="T1" fmla="*/ 21 h 26"/>
                    <a:gd name="T2" fmla="*/ 8 w 27"/>
                    <a:gd name="T3" fmla="*/ 23 h 26"/>
                    <a:gd name="T4" fmla="*/ 10 w 27"/>
                    <a:gd name="T5" fmla="*/ 25 h 26"/>
                    <a:gd name="T6" fmla="*/ 13 w 27"/>
                    <a:gd name="T7" fmla="*/ 26 h 26"/>
                    <a:gd name="T8" fmla="*/ 17 w 27"/>
                    <a:gd name="T9" fmla="*/ 25 h 26"/>
                    <a:gd name="T10" fmla="*/ 21 w 27"/>
                    <a:gd name="T11" fmla="*/ 23 h 26"/>
                    <a:gd name="T12" fmla="*/ 23 w 27"/>
                    <a:gd name="T13" fmla="*/ 21 h 26"/>
                    <a:gd name="T14" fmla="*/ 25 w 27"/>
                    <a:gd name="T15" fmla="*/ 19 h 26"/>
                    <a:gd name="T16" fmla="*/ 27 w 27"/>
                    <a:gd name="T17" fmla="*/ 16 h 26"/>
                    <a:gd name="T18" fmla="*/ 27 w 27"/>
                    <a:gd name="T19" fmla="*/ 13 h 26"/>
                    <a:gd name="T20" fmla="*/ 27 w 27"/>
                    <a:gd name="T21" fmla="*/ 9 h 26"/>
                    <a:gd name="T22" fmla="*/ 25 w 27"/>
                    <a:gd name="T23" fmla="*/ 6 h 26"/>
                    <a:gd name="T24" fmla="*/ 23 w 27"/>
                    <a:gd name="T25" fmla="*/ 3 h 26"/>
                    <a:gd name="T26" fmla="*/ 21 w 27"/>
                    <a:gd name="T27" fmla="*/ 1 h 26"/>
                    <a:gd name="T28" fmla="*/ 17 w 27"/>
                    <a:gd name="T29" fmla="*/ 0 h 26"/>
                    <a:gd name="T30" fmla="*/ 13 w 27"/>
                    <a:gd name="T31" fmla="*/ 0 h 26"/>
                    <a:gd name="T32" fmla="*/ 10 w 27"/>
                    <a:gd name="T33" fmla="*/ 0 h 26"/>
                    <a:gd name="T34" fmla="*/ 8 w 27"/>
                    <a:gd name="T35" fmla="*/ 1 h 26"/>
                    <a:gd name="T36" fmla="*/ 4 w 27"/>
                    <a:gd name="T37" fmla="*/ 3 h 26"/>
                    <a:gd name="T38" fmla="*/ 3 w 27"/>
                    <a:gd name="T39" fmla="*/ 6 h 26"/>
                    <a:gd name="T40" fmla="*/ 0 w 27"/>
                    <a:gd name="T41" fmla="*/ 9 h 26"/>
                    <a:gd name="T42" fmla="*/ 0 w 27"/>
                    <a:gd name="T43" fmla="*/ 13 h 26"/>
                    <a:gd name="T44" fmla="*/ 0 w 27"/>
                    <a:gd name="T45" fmla="*/ 16 h 26"/>
                    <a:gd name="T46" fmla="*/ 3 w 27"/>
                    <a:gd name="T47" fmla="*/ 19 h 26"/>
                    <a:gd name="T48" fmla="*/ 4 w 27"/>
                    <a:gd name="T4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6">
                      <a:moveTo>
                        <a:pt x="4" y="21"/>
                      </a:moveTo>
                      <a:lnTo>
                        <a:pt x="8" y="23"/>
                      </a:lnTo>
                      <a:lnTo>
                        <a:pt x="10" y="25"/>
                      </a:lnTo>
                      <a:lnTo>
                        <a:pt x="13" y="26"/>
                      </a:lnTo>
                      <a:lnTo>
                        <a:pt x="17" y="25"/>
                      </a:lnTo>
                      <a:lnTo>
                        <a:pt x="21" y="23"/>
                      </a:lnTo>
                      <a:lnTo>
                        <a:pt x="23" y="21"/>
                      </a:lnTo>
                      <a:lnTo>
                        <a:pt x="25" y="19"/>
                      </a:lnTo>
                      <a:lnTo>
                        <a:pt x="27" y="16"/>
                      </a:lnTo>
                      <a:lnTo>
                        <a:pt x="27" y="13"/>
                      </a:lnTo>
                      <a:lnTo>
                        <a:pt x="27" y="9"/>
                      </a:lnTo>
                      <a:lnTo>
                        <a:pt x="25" y="6"/>
                      </a:lnTo>
                      <a:lnTo>
                        <a:pt x="23" y="3"/>
                      </a:lnTo>
                      <a:lnTo>
                        <a:pt x="21" y="1"/>
                      </a:lnTo>
                      <a:lnTo>
                        <a:pt x="17" y="0"/>
                      </a:lnTo>
                      <a:lnTo>
                        <a:pt x="13" y="0"/>
                      </a:lnTo>
                      <a:lnTo>
                        <a:pt x="10" y="0"/>
                      </a:lnTo>
                      <a:lnTo>
                        <a:pt x="8" y="1"/>
                      </a:lnTo>
                      <a:lnTo>
                        <a:pt x="4" y="3"/>
                      </a:lnTo>
                      <a:lnTo>
                        <a:pt x="3" y="6"/>
                      </a:lnTo>
                      <a:lnTo>
                        <a:pt x="0" y="9"/>
                      </a:lnTo>
                      <a:lnTo>
                        <a:pt x="0" y="13"/>
                      </a:lnTo>
                      <a:lnTo>
                        <a:pt x="0" y="16"/>
                      </a:lnTo>
                      <a:lnTo>
                        <a:pt x="3" y="19"/>
                      </a:lnTo>
                      <a:lnTo>
                        <a:pt x="4" y="2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3" name="Freeform 72"/>
                <p:cNvSpPr>
                  <a:spLocks/>
                </p:cNvSpPr>
                <p:nvPr/>
              </p:nvSpPr>
              <p:spPr bwMode="auto">
                <a:xfrm>
                  <a:off x="4878388" y="3546475"/>
                  <a:ext cx="42863" cy="41275"/>
                </a:xfrm>
                <a:custGeom>
                  <a:avLst/>
                  <a:gdLst>
                    <a:gd name="T0" fmla="*/ 4 w 27"/>
                    <a:gd name="T1" fmla="*/ 23 h 26"/>
                    <a:gd name="T2" fmla="*/ 6 w 27"/>
                    <a:gd name="T3" fmla="*/ 25 h 26"/>
                    <a:gd name="T4" fmla="*/ 10 w 27"/>
                    <a:gd name="T5" fmla="*/ 26 h 26"/>
                    <a:gd name="T6" fmla="*/ 13 w 27"/>
                    <a:gd name="T7" fmla="*/ 26 h 26"/>
                    <a:gd name="T8" fmla="*/ 17 w 27"/>
                    <a:gd name="T9" fmla="*/ 26 h 26"/>
                    <a:gd name="T10" fmla="*/ 19 w 27"/>
                    <a:gd name="T11" fmla="*/ 25 h 26"/>
                    <a:gd name="T12" fmla="*/ 23 w 27"/>
                    <a:gd name="T13" fmla="*/ 23 h 26"/>
                    <a:gd name="T14" fmla="*/ 25 w 27"/>
                    <a:gd name="T15" fmla="*/ 20 h 26"/>
                    <a:gd name="T16" fmla="*/ 27 w 27"/>
                    <a:gd name="T17" fmla="*/ 17 h 26"/>
                    <a:gd name="T18" fmla="*/ 27 w 27"/>
                    <a:gd name="T19" fmla="*/ 13 h 26"/>
                    <a:gd name="T20" fmla="*/ 27 w 27"/>
                    <a:gd name="T21" fmla="*/ 10 h 26"/>
                    <a:gd name="T22" fmla="*/ 25 w 27"/>
                    <a:gd name="T23" fmla="*/ 7 h 26"/>
                    <a:gd name="T24" fmla="*/ 23 w 27"/>
                    <a:gd name="T25" fmla="*/ 4 h 26"/>
                    <a:gd name="T26" fmla="*/ 19 w 27"/>
                    <a:gd name="T27" fmla="*/ 3 h 26"/>
                    <a:gd name="T28" fmla="*/ 17 w 27"/>
                    <a:gd name="T29" fmla="*/ 2 h 26"/>
                    <a:gd name="T30" fmla="*/ 13 w 27"/>
                    <a:gd name="T31" fmla="*/ 0 h 26"/>
                    <a:gd name="T32" fmla="*/ 10 w 27"/>
                    <a:gd name="T33" fmla="*/ 2 h 26"/>
                    <a:gd name="T34" fmla="*/ 6 w 27"/>
                    <a:gd name="T35" fmla="*/ 3 h 26"/>
                    <a:gd name="T36" fmla="*/ 4 w 27"/>
                    <a:gd name="T37" fmla="*/ 4 h 26"/>
                    <a:gd name="T38" fmla="*/ 2 w 27"/>
                    <a:gd name="T39" fmla="*/ 7 h 26"/>
                    <a:gd name="T40" fmla="*/ 0 w 27"/>
                    <a:gd name="T41" fmla="*/ 10 h 26"/>
                    <a:gd name="T42" fmla="*/ 0 w 27"/>
                    <a:gd name="T43" fmla="*/ 13 h 26"/>
                    <a:gd name="T44" fmla="*/ 0 w 27"/>
                    <a:gd name="T45" fmla="*/ 17 h 26"/>
                    <a:gd name="T46" fmla="*/ 2 w 27"/>
                    <a:gd name="T47" fmla="*/ 20 h 26"/>
                    <a:gd name="T48" fmla="*/ 4 w 27"/>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6">
                      <a:moveTo>
                        <a:pt x="4" y="23"/>
                      </a:moveTo>
                      <a:lnTo>
                        <a:pt x="6" y="25"/>
                      </a:lnTo>
                      <a:lnTo>
                        <a:pt x="10" y="26"/>
                      </a:lnTo>
                      <a:lnTo>
                        <a:pt x="13" y="26"/>
                      </a:lnTo>
                      <a:lnTo>
                        <a:pt x="17" y="26"/>
                      </a:lnTo>
                      <a:lnTo>
                        <a:pt x="19" y="25"/>
                      </a:lnTo>
                      <a:lnTo>
                        <a:pt x="23" y="23"/>
                      </a:lnTo>
                      <a:lnTo>
                        <a:pt x="25" y="20"/>
                      </a:lnTo>
                      <a:lnTo>
                        <a:pt x="27" y="17"/>
                      </a:lnTo>
                      <a:lnTo>
                        <a:pt x="27" y="13"/>
                      </a:lnTo>
                      <a:lnTo>
                        <a:pt x="27" y="10"/>
                      </a:lnTo>
                      <a:lnTo>
                        <a:pt x="25" y="7"/>
                      </a:lnTo>
                      <a:lnTo>
                        <a:pt x="23" y="4"/>
                      </a:lnTo>
                      <a:lnTo>
                        <a:pt x="19" y="3"/>
                      </a:lnTo>
                      <a:lnTo>
                        <a:pt x="17" y="2"/>
                      </a:lnTo>
                      <a:lnTo>
                        <a:pt x="13" y="0"/>
                      </a:lnTo>
                      <a:lnTo>
                        <a:pt x="10" y="2"/>
                      </a:lnTo>
                      <a:lnTo>
                        <a:pt x="6" y="3"/>
                      </a:lnTo>
                      <a:lnTo>
                        <a:pt x="4" y="4"/>
                      </a:lnTo>
                      <a:lnTo>
                        <a:pt x="2" y="7"/>
                      </a:lnTo>
                      <a:lnTo>
                        <a:pt x="0" y="10"/>
                      </a:lnTo>
                      <a:lnTo>
                        <a:pt x="0" y="13"/>
                      </a:lnTo>
                      <a:lnTo>
                        <a:pt x="0" y="17"/>
                      </a:lnTo>
                      <a:lnTo>
                        <a:pt x="2" y="20"/>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4" name="Freeform 73"/>
                <p:cNvSpPr>
                  <a:spLocks/>
                </p:cNvSpPr>
                <p:nvPr/>
              </p:nvSpPr>
              <p:spPr bwMode="auto">
                <a:xfrm>
                  <a:off x="4906963" y="3546475"/>
                  <a:ext cx="41275" cy="41275"/>
                </a:xfrm>
                <a:custGeom>
                  <a:avLst/>
                  <a:gdLst>
                    <a:gd name="T0" fmla="*/ 4 w 26"/>
                    <a:gd name="T1" fmla="*/ 23 h 26"/>
                    <a:gd name="T2" fmla="*/ 6 w 26"/>
                    <a:gd name="T3" fmla="*/ 25 h 26"/>
                    <a:gd name="T4" fmla="*/ 10 w 26"/>
                    <a:gd name="T5" fmla="*/ 26 h 26"/>
                    <a:gd name="T6" fmla="*/ 13 w 26"/>
                    <a:gd name="T7" fmla="*/ 26 h 26"/>
                    <a:gd name="T8" fmla="*/ 17 w 26"/>
                    <a:gd name="T9" fmla="*/ 26 h 26"/>
                    <a:gd name="T10" fmla="*/ 19 w 26"/>
                    <a:gd name="T11" fmla="*/ 25 h 26"/>
                    <a:gd name="T12" fmla="*/ 23 w 26"/>
                    <a:gd name="T13" fmla="*/ 23 h 26"/>
                    <a:gd name="T14" fmla="*/ 24 w 26"/>
                    <a:gd name="T15" fmla="*/ 20 h 26"/>
                    <a:gd name="T16" fmla="*/ 25 w 26"/>
                    <a:gd name="T17" fmla="*/ 17 h 26"/>
                    <a:gd name="T18" fmla="*/ 26 w 26"/>
                    <a:gd name="T19" fmla="*/ 13 h 26"/>
                    <a:gd name="T20" fmla="*/ 25 w 26"/>
                    <a:gd name="T21" fmla="*/ 10 h 26"/>
                    <a:gd name="T22" fmla="*/ 24 w 26"/>
                    <a:gd name="T23" fmla="*/ 7 h 26"/>
                    <a:gd name="T24" fmla="*/ 23 w 26"/>
                    <a:gd name="T25" fmla="*/ 4 h 26"/>
                    <a:gd name="T26" fmla="*/ 19 w 26"/>
                    <a:gd name="T27" fmla="*/ 3 h 26"/>
                    <a:gd name="T28" fmla="*/ 17 w 26"/>
                    <a:gd name="T29" fmla="*/ 2 h 26"/>
                    <a:gd name="T30" fmla="*/ 13 w 26"/>
                    <a:gd name="T31" fmla="*/ 0 h 26"/>
                    <a:gd name="T32" fmla="*/ 10 w 26"/>
                    <a:gd name="T33" fmla="*/ 2 h 26"/>
                    <a:gd name="T34" fmla="*/ 6 w 26"/>
                    <a:gd name="T35" fmla="*/ 3 h 26"/>
                    <a:gd name="T36" fmla="*/ 4 w 26"/>
                    <a:gd name="T37" fmla="*/ 4 h 26"/>
                    <a:gd name="T38" fmla="*/ 1 w 26"/>
                    <a:gd name="T39" fmla="*/ 7 h 26"/>
                    <a:gd name="T40" fmla="*/ 0 w 26"/>
                    <a:gd name="T41" fmla="*/ 10 h 26"/>
                    <a:gd name="T42" fmla="*/ 0 w 26"/>
                    <a:gd name="T43" fmla="*/ 13 h 26"/>
                    <a:gd name="T44" fmla="*/ 0 w 26"/>
                    <a:gd name="T45" fmla="*/ 17 h 26"/>
                    <a:gd name="T46" fmla="*/ 1 w 26"/>
                    <a:gd name="T47" fmla="*/ 20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6" y="25"/>
                      </a:lnTo>
                      <a:lnTo>
                        <a:pt x="10" y="26"/>
                      </a:lnTo>
                      <a:lnTo>
                        <a:pt x="13" y="26"/>
                      </a:lnTo>
                      <a:lnTo>
                        <a:pt x="17" y="26"/>
                      </a:lnTo>
                      <a:lnTo>
                        <a:pt x="19" y="25"/>
                      </a:lnTo>
                      <a:lnTo>
                        <a:pt x="23" y="23"/>
                      </a:lnTo>
                      <a:lnTo>
                        <a:pt x="24" y="20"/>
                      </a:lnTo>
                      <a:lnTo>
                        <a:pt x="25" y="17"/>
                      </a:lnTo>
                      <a:lnTo>
                        <a:pt x="26" y="13"/>
                      </a:lnTo>
                      <a:lnTo>
                        <a:pt x="25" y="10"/>
                      </a:lnTo>
                      <a:lnTo>
                        <a:pt x="24" y="7"/>
                      </a:lnTo>
                      <a:lnTo>
                        <a:pt x="23" y="4"/>
                      </a:lnTo>
                      <a:lnTo>
                        <a:pt x="19" y="3"/>
                      </a:lnTo>
                      <a:lnTo>
                        <a:pt x="17" y="2"/>
                      </a:lnTo>
                      <a:lnTo>
                        <a:pt x="13" y="0"/>
                      </a:lnTo>
                      <a:lnTo>
                        <a:pt x="10" y="2"/>
                      </a:lnTo>
                      <a:lnTo>
                        <a:pt x="6" y="3"/>
                      </a:lnTo>
                      <a:lnTo>
                        <a:pt x="4" y="4"/>
                      </a:lnTo>
                      <a:lnTo>
                        <a:pt x="1" y="7"/>
                      </a:lnTo>
                      <a:lnTo>
                        <a:pt x="0" y="10"/>
                      </a:lnTo>
                      <a:lnTo>
                        <a:pt x="0" y="13"/>
                      </a:lnTo>
                      <a:lnTo>
                        <a:pt x="0" y="17"/>
                      </a:lnTo>
                      <a:lnTo>
                        <a:pt x="1" y="20"/>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5" name="Freeform 74"/>
                <p:cNvSpPr>
                  <a:spLocks/>
                </p:cNvSpPr>
                <p:nvPr/>
              </p:nvSpPr>
              <p:spPr bwMode="auto">
                <a:xfrm>
                  <a:off x="4949825" y="3554413"/>
                  <a:ext cx="42863" cy="41275"/>
                </a:xfrm>
                <a:custGeom>
                  <a:avLst/>
                  <a:gdLst>
                    <a:gd name="T0" fmla="*/ 4 w 27"/>
                    <a:gd name="T1" fmla="*/ 23 h 26"/>
                    <a:gd name="T2" fmla="*/ 8 w 27"/>
                    <a:gd name="T3" fmla="*/ 25 h 26"/>
                    <a:gd name="T4" fmla="*/ 10 w 27"/>
                    <a:gd name="T5" fmla="*/ 26 h 26"/>
                    <a:gd name="T6" fmla="*/ 13 w 27"/>
                    <a:gd name="T7" fmla="*/ 26 h 26"/>
                    <a:gd name="T8" fmla="*/ 17 w 27"/>
                    <a:gd name="T9" fmla="*/ 26 h 26"/>
                    <a:gd name="T10" fmla="*/ 21 w 27"/>
                    <a:gd name="T11" fmla="*/ 25 h 26"/>
                    <a:gd name="T12" fmla="*/ 23 w 27"/>
                    <a:gd name="T13" fmla="*/ 23 h 26"/>
                    <a:gd name="T14" fmla="*/ 25 w 27"/>
                    <a:gd name="T15" fmla="*/ 19 h 26"/>
                    <a:gd name="T16" fmla="*/ 27 w 27"/>
                    <a:gd name="T17" fmla="*/ 17 h 26"/>
                    <a:gd name="T18" fmla="*/ 27 w 27"/>
                    <a:gd name="T19" fmla="*/ 13 h 26"/>
                    <a:gd name="T20" fmla="*/ 27 w 27"/>
                    <a:gd name="T21" fmla="*/ 10 h 26"/>
                    <a:gd name="T22" fmla="*/ 25 w 27"/>
                    <a:gd name="T23" fmla="*/ 7 h 26"/>
                    <a:gd name="T24" fmla="*/ 23 w 27"/>
                    <a:gd name="T25" fmla="*/ 4 h 26"/>
                    <a:gd name="T26" fmla="*/ 21 w 27"/>
                    <a:gd name="T27" fmla="*/ 1 h 26"/>
                    <a:gd name="T28" fmla="*/ 17 w 27"/>
                    <a:gd name="T29" fmla="*/ 0 h 26"/>
                    <a:gd name="T30" fmla="*/ 13 w 27"/>
                    <a:gd name="T31" fmla="*/ 0 h 26"/>
                    <a:gd name="T32" fmla="*/ 10 w 27"/>
                    <a:gd name="T33" fmla="*/ 0 h 26"/>
                    <a:gd name="T34" fmla="*/ 8 w 27"/>
                    <a:gd name="T35" fmla="*/ 1 h 26"/>
                    <a:gd name="T36" fmla="*/ 4 w 27"/>
                    <a:gd name="T37" fmla="*/ 4 h 26"/>
                    <a:gd name="T38" fmla="*/ 3 w 27"/>
                    <a:gd name="T39" fmla="*/ 7 h 26"/>
                    <a:gd name="T40" fmla="*/ 0 w 27"/>
                    <a:gd name="T41" fmla="*/ 10 h 26"/>
                    <a:gd name="T42" fmla="*/ 0 w 27"/>
                    <a:gd name="T43" fmla="*/ 13 h 26"/>
                    <a:gd name="T44" fmla="*/ 0 w 27"/>
                    <a:gd name="T45" fmla="*/ 17 h 26"/>
                    <a:gd name="T46" fmla="*/ 3 w 27"/>
                    <a:gd name="T47" fmla="*/ 19 h 26"/>
                    <a:gd name="T48" fmla="*/ 4 w 27"/>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6">
                      <a:moveTo>
                        <a:pt x="4" y="23"/>
                      </a:moveTo>
                      <a:lnTo>
                        <a:pt x="8" y="25"/>
                      </a:lnTo>
                      <a:lnTo>
                        <a:pt x="10" y="26"/>
                      </a:lnTo>
                      <a:lnTo>
                        <a:pt x="13" y="26"/>
                      </a:lnTo>
                      <a:lnTo>
                        <a:pt x="17" y="26"/>
                      </a:lnTo>
                      <a:lnTo>
                        <a:pt x="21" y="25"/>
                      </a:lnTo>
                      <a:lnTo>
                        <a:pt x="23" y="23"/>
                      </a:lnTo>
                      <a:lnTo>
                        <a:pt x="25" y="19"/>
                      </a:lnTo>
                      <a:lnTo>
                        <a:pt x="27" y="17"/>
                      </a:lnTo>
                      <a:lnTo>
                        <a:pt x="27" y="13"/>
                      </a:lnTo>
                      <a:lnTo>
                        <a:pt x="27" y="10"/>
                      </a:lnTo>
                      <a:lnTo>
                        <a:pt x="25" y="7"/>
                      </a:lnTo>
                      <a:lnTo>
                        <a:pt x="23" y="4"/>
                      </a:lnTo>
                      <a:lnTo>
                        <a:pt x="21" y="1"/>
                      </a:lnTo>
                      <a:lnTo>
                        <a:pt x="17" y="0"/>
                      </a:lnTo>
                      <a:lnTo>
                        <a:pt x="13" y="0"/>
                      </a:lnTo>
                      <a:lnTo>
                        <a:pt x="10" y="0"/>
                      </a:lnTo>
                      <a:lnTo>
                        <a:pt x="8" y="1"/>
                      </a:lnTo>
                      <a:lnTo>
                        <a:pt x="4" y="4"/>
                      </a:lnTo>
                      <a:lnTo>
                        <a:pt x="3" y="7"/>
                      </a:lnTo>
                      <a:lnTo>
                        <a:pt x="0" y="10"/>
                      </a:lnTo>
                      <a:lnTo>
                        <a:pt x="0" y="13"/>
                      </a:lnTo>
                      <a:lnTo>
                        <a:pt x="0" y="17"/>
                      </a:lnTo>
                      <a:lnTo>
                        <a:pt x="3"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6" name="Freeform 75"/>
                <p:cNvSpPr>
                  <a:spLocks/>
                </p:cNvSpPr>
                <p:nvPr/>
              </p:nvSpPr>
              <p:spPr bwMode="auto">
                <a:xfrm>
                  <a:off x="4922838" y="3513138"/>
                  <a:ext cx="41275" cy="41275"/>
                </a:xfrm>
                <a:custGeom>
                  <a:avLst/>
                  <a:gdLst>
                    <a:gd name="T0" fmla="*/ 4 w 26"/>
                    <a:gd name="T1" fmla="*/ 23 h 26"/>
                    <a:gd name="T2" fmla="*/ 7 w 26"/>
                    <a:gd name="T3" fmla="*/ 24 h 26"/>
                    <a:gd name="T4" fmla="*/ 10 w 26"/>
                    <a:gd name="T5" fmla="*/ 25 h 26"/>
                    <a:gd name="T6" fmla="*/ 13 w 26"/>
                    <a:gd name="T7" fmla="*/ 26 h 26"/>
                    <a:gd name="T8" fmla="*/ 16 w 26"/>
                    <a:gd name="T9" fmla="*/ 25 h 26"/>
                    <a:gd name="T10" fmla="*/ 20 w 26"/>
                    <a:gd name="T11" fmla="*/ 24 h 26"/>
                    <a:gd name="T12" fmla="*/ 22 w 26"/>
                    <a:gd name="T13" fmla="*/ 23 h 26"/>
                    <a:gd name="T14" fmla="*/ 25 w 26"/>
                    <a:gd name="T15" fmla="*/ 19 h 26"/>
                    <a:gd name="T16" fmla="*/ 26 w 26"/>
                    <a:gd name="T17" fmla="*/ 17 h 26"/>
                    <a:gd name="T18" fmla="*/ 26 w 26"/>
                    <a:gd name="T19" fmla="*/ 13 h 26"/>
                    <a:gd name="T20" fmla="*/ 26 w 26"/>
                    <a:gd name="T21" fmla="*/ 10 h 26"/>
                    <a:gd name="T22" fmla="*/ 25 w 26"/>
                    <a:gd name="T23" fmla="*/ 6 h 26"/>
                    <a:gd name="T24" fmla="*/ 22 w 26"/>
                    <a:gd name="T25" fmla="*/ 4 h 26"/>
                    <a:gd name="T26" fmla="*/ 20 w 26"/>
                    <a:gd name="T27" fmla="*/ 1 h 26"/>
                    <a:gd name="T28" fmla="*/ 16 w 26"/>
                    <a:gd name="T29" fmla="*/ 0 h 26"/>
                    <a:gd name="T30" fmla="*/ 13 w 26"/>
                    <a:gd name="T31" fmla="*/ 0 h 26"/>
                    <a:gd name="T32" fmla="*/ 10 w 26"/>
                    <a:gd name="T33" fmla="*/ 0 h 26"/>
                    <a:gd name="T34" fmla="*/ 7 w 26"/>
                    <a:gd name="T35" fmla="*/ 1 h 26"/>
                    <a:gd name="T36" fmla="*/ 4 w 26"/>
                    <a:gd name="T37" fmla="*/ 4 h 26"/>
                    <a:gd name="T38" fmla="*/ 2 w 26"/>
                    <a:gd name="T39" fmla="*/ 6 h 26"/>
                    <a:gd name="T40" fmla="*/ 1 w 26"/>
                    <a:gd name="T41" fmla="*/ 10 h 26"/>
                    <a:gd name="T42" fmla="*/ 0 w 26"/>
                    <a:gd name="T43" fmla="*/ 13 h 26"/>
                    <a:gd name="T44" fmla="*/ 1 w 26"/>
                    <a:gd name="T45" fmla="*/ 17 h 26"/>
                    <a:gd name="T46" fmla="*/ 2 w 26"/>
                    <a:gd name="T47" fmla="*/ 19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7" y="24"/>
                      </a:lnTo>
                      <a:lnTo>
                        <a:pt x="10" y="25"/>
                      </a:lnTo>
                      <a:lnTo>
                        <a:pt x="13" y="26"/>
                      </a:lnTo>
                      <a:lnTo>
                        <a:pt x="16" y="25"/>
                      </a:lnTo>
                      <a:lnTo>
                        <a:pt x="20" y="24"/>
                      </a:lnTo>
                      <a:lnTo>
                        <a:pt x="22" y="23"/>
                      </a:lnTo>
                      <a:lnTo>
                        <a:pt x="25" y="19"/>
                      </a:lnTo>
                      <a:lnTo>
                        <a:pt x="26" y="17"/>
                      </a:lnTo>
                      <a:lnTo>
                        <a:pt x="26" y="13"/>
                      </a:lnTo>
                      <a:lnTo>
                        <a:pt x="26" y="10"/>
                      </a:lnTo>
                      <a:lnTo>
                        <a:pt x="25" y="6"/>
                      </a:lnTo>
                      <a:lnTo>
                        <a:pt x="22" y="4"/>
                      </a:lnTo>
                      <a:lnTo>
                        <a:pt x="20" y="1"/>
                      </a:lnTo>
                      <a:lnTo>
                        <a:pt x="16" y="0"/>
                      </a:lnTo>
                      <a:lnTo>
                        <a:pt x="13" y="0"/>
                      </a:lnTo>
                      <a:lnTo>
                        <a:pt x="10" y="0"/>
                      </a:lnTo>
                      <a:lnTo>
                        <a:pt x="7" y="1"/>
                      </a:lnTo>
                      <a:lnTo>
                        <a:pt x="4" y="4"/>
                      </a:lnTo>
                      <a:lnTo>
                        <a:pt x="2" y="6"/>
                      </a:lnTo>
                      <a:lnTo>
                        <a:pt x="1" y="10"/>
                      </a:lnTo>
                      <a:lnTo>
                        <a:pt x="0" y="13"/>
                      </a:lnTo>
                      <a:lnTo>
                        <a:pt x="1" y="17"/>
                      </a:lnTo>
                      <a:lnTo>
                        <a:pt x="2" y="19"/>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7" name="Freeform 76"/>
                <p:cNvSpPr>
                  <a:spLocks/>
                </p:cNvSpPr>
                <p:nvPr/>
              </p:nvSpPr>
              <p:spPr bwMode="auto">
                <a:xfrm>
                  <a:off x="4906963" y="3475038"/>
                  <a:ext cx="41275" cy="41275"/>
                </a:xfrm>
                <a:custGeom>
                  <a:avLst/>
                  <a:gdLst>
                    <a:gd name="T0" fmla="*/ 4 w 26"/>
                    <a:gd name="T1" fmla="*/ 23 h 26"/>
                    <a:gd name="T2" fmla="*/ 6 w 26"/>
                    <a:gd name="T3" fmla="*/ 25 h 26"/>
                    <a:gd name="T4" fmla="*/ 10 w 26"/>
                    <a:gd name="T5" fmla="*/ 26 h 26"/>
                    <a:gd name="T6" fmla="*/ 13 w 26"/>
                    <a:gd name="T7" fmla="*/ 26 h 26"/>
                    <a:gd name="T8" fmla="*/ 17 w 26"/>
                    <a:gd name="T9" fmla="*/ 26 h 26"/>
                    <a:gd name="T10" fmla="*/ 19 w 26"/>
                    <a:gd name="T11" fmla="*/ 25 h 26"/>
                    <a:gd name="T12" fmla="*/ 23 w 26"/>
                    <a:gd name="T13" fmla="*/ 23 h 26"/>
                    <a:gd name="T14" fmla="*/ 24 w 26"/>
                    <a:gd name="T15" fmla="*/ 20 h 26"/>
                    <a:gd name="T16" fmla="*/ 25 w 26"/>
                    <a:gd name="T17" fmla="*/ 17 h 26"/>
                    <a:gd name="T18" fmla="*/ 26 w 26"/>
                    <a:gd name="T19" fmla="*/ 13 h 26"/>
                    <a:gd name="T20" fmla="*/ 25 w 26"/>
                    <a:gd name="T21" fmla="*/ 10 h 26"/>
                    <a:gd name="T22" fmla="*/ 24 w 26"/>
                    <a:gd name="T23" fmla="*/ 7 h 26"/>
                    <a:gd name="T24" fmla="*/ 23 w 26"/>
                    <a:gd name="T25" fmla="*/ 4 h 26"/>
                    <a:gd name="T26" fmla="*/ 19 w 26"/>
                    <a:gd name="T27" fmla="*/ 3 h 26"/>
                    <a:gd name="T28" fmla="*/ 17 w 26"/>
                    <a:gd name="T29" fmla="*/ 0 h 26"/>
                    <a:gd name="T30" fmla="*/ 13 w 26"/>
                    <a:gd name="T31" fmla="*/ 0 h 26"/>
                    <a:gd name="T32" fmla="*/ 10 w 26"/>
                    <a:gd name="T33" fmla="*/ 0 h 26"/>
                    <a:gd name="T34" fmla="*/ 6 w 26"/>
                    <a:gd name="T35" fmla="*/ 3 h 26"/>
                    <a:gd name="T36" fmla="*/ 4 w 26"/>
                    <a:gd name="T37" fmla="*/ 4 h 26"/>
                    <a:gd name="T38" fmla="*/ 1 w 26"/>
                    <a:gd name="T39" fmla="*/ 7 h 26"/>
                    <a:gd name="T40" fmla="*/ 0 w 26"/>
                    <a:gd name="T41" fmla="*/ 10 h 26"/>
                    <a:gd name="T42" fmla="*/ 0 w 26"/>
                    <a:gd name="T43" fmla="*/ 13 h 26"/>
                    <a:gd name="T44" fmla="*/ 0 w 26"/>
                    <a:gd name="T45" fmla="*/ 17 h 26"/>
                    <a:gd name="T46" fmla="*/ 1 w 26"/>
                    <a:gd name="T47" fmla="*/ 20 h 26"/>
                    <a:gd name="T48" fmla="*/ 4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4" y="23"/>
                      </a:moveTo>
                      <a:lnTo>
                        <a:pt x="6" y="25"/>
                      </a:lnTo>
                      <a:lnTo>
                        <a:pt x="10" y="26"/>
                      </a:lnTo>
                      <a:lnTo>
                        <a:pt x="13" y="26"/>
                      </a:lnTo>
                      <a:lnTo>
                        <a:pt x="17" y="26"/>
                      </a:lnTo>
                      <a:lnTo>
                        <a:pt x="19" y="25"/>
                      </a:lnTo>
                      <a:lnTo>
                        <a:pt x="23" y="23"/>
                      </a:lnTo>
                      <a:lnTo>
                        <a:pt x="24" y="20"/>
                      </a:lnTo>
                      <a:lnTo>
                        <a:pt x="25" y="17"/>
                      </a:lnTo>
                      <a:lnTo>
                        <a:pt x="26" y="13"/>
                      </a:lnTo>
                      <a:lnTo>
                        <a:pt x="25" y="10"/>
                      </a:lnTo>
                      <a:lnTo>
                        <a:pt x="24" y="7"/>
                      </a:lnTo>
                      <a:lnTo>
                        <a:pt x="23" y="4"/>
                      </a:lnTo>
                      <a:lnTo>
                        <a:pt x="19" y="3"/>
                      </a:lnTo>
                      <a:lnTo>
                        <a:pt x="17" y="0"/>
                      </a:lnTo>
                      <a:lnTo>
                        <a:pt x="13" y="0"/>
                      </a:lnTo>
                      <a:lnTo>
                        <a:pt x="10" y="0"/>
                      </a:lnTo>
                      <a:lnTo>
                        <a:pt x="6" y="3"/>
                      </a:lnTo>
                      <a:lnTo>
                        <a:pt x="4" y="4"/>
                      </a:lnTo>
                      <a:lnTo>
                        <a:pt x="1" y="7"/>
                      </a:lnTo>
                      <a:lnTo>
                        <a:pt x="0" y="10"/>
                      </a:lnTo>
                      <a:lnTo>
                        <a:pt x="0" y="13"/>
                      </a:lnTo>
                      <a:lnTo>
                        <a:pt x="0" y="17"/>
                      </a:lnTo>
                      <a:lnTo>
                        <a:pt x="1" y="20"/>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8" name="Freeform 77"/>
                <p:cNvSpPr>
                  <a:spLocks/>
                </p:cNvSpPr>
                <p:nvPr/>
              </p:nvSpPr>
              <p:spPr bwMode="auto">
                <a:xfrm>
                  <a:off x="5259388" y="3455988"/>
                  <a:ext cx="41275" cy="42863"/>
                </a:xfrm>
                <a:custGeom>
                  <a:avLst/>
                  <a:gdLst>
                    <a:gd name="T0" fmla="*/ 3 w 26"/>
                    <a:gd name="T1" fmla="*/ 23 h 27"/>
                    <a:gd name="T2" fmla="*/ 6 w 26"/>
                    <a:gd name="T3" fmla="*/ 25 h 27"/>
                    <a:gd name="T4" fmla="*/ 9 w 26"/>
                    <a:gd name="T5" fmla="*/ 27 h 27"/>
                    <a:gd name="T6" fmla="*/ 13 w 26"/>
                    <a:gd name="T7" fmla="*/ 27 h 27"/>
                    <a:gd name="T8" fmla="*/ 16 w 26"/>
                    <a:gd name="T9" fmla="*/ 27 h 27"/>
                    <a:gd name="T10" fmla="*/ 19 w 26"/>
                    <a:gd name="T11" fmla="*/ 25 h 27"/>
                    <a:gd name="T12" fmla="*/ 22 w 26"/>
                    <a:gd name="T13" fmla="*/ 23 h 27"/>
                    <a:gd name="T14" fmla="*/ 23 w 26"/>
                    <a:gd name="T15" fmla="*/ 21 h 27"/>
                    <a:gd name="T16" fmla="*/ 25 w 26"/>
                    <a:gd name="T17" fmla="*/ 17 h 27"/>
                    <a:gd name="T18" fmla="*/ 26 w 26"/>
                    <a:gd name="T19" fmla="*/ 14 h 27"/>
                    <a:gd name="T20" fmla="*/ 25 w 26"/>
                    <a:gd name="T21" fmla="*/ 10 h 27"/>
                    <a:gd name="T22" fmla="*/ 23 w 26"/>
                    <a:gd name="T23" fmla="*/ 8 h 27"/>
                    <a:gd name="T24" fmla="*/ 22 w 26"/>
                    <a:gd name="T25" fmla="*/ 5 h 27"/>
                    <a:gd name="T26" fmla="*/ 19 w 26"/>
                    <a:gd name="T27" fmla="*/ 3 h 27"/>
                    <a:gd name="T28" fmla="*/ 16 w 26"/>
                    <a:gd name="T29" fmla="*/ 2 h 27"/>
                    <a:gd name="T30" fmla="*/ 13 w 26"/>
                    <a:gd name="T31" fmla="*/ 0 h 27"/>
                    <a:gd name="T32" fmla="*/ 9 w 26"/>
                    <a:gd name="T33" fmla="*/ 2 h 27"/>
                    <a:gd name="T34" fmla="*/ 6 w 26"/>
                    <a:gd name="T35" fmla="*/ 3 h 27"/>
                    <a:gd name="T36" fmla="*/ 3 w 26"/>
                    <a:gd name="T37" fmla="*/ 5 h 27"/>
                    <a:gd name="T38" fmla="*/ 1 w 26"/>
                    <a:gd name="T39" fmla="*/ 8 h 27"/>
                    <a:gd name="T40" fmla="*/ 0 w 26"/>
                    <a:gd name="T41" fmla="*/ 10 h 27"/>
                    <a:gd name="T42" fmla="*/ 0 w 26"/>
                    <a:gd name="T43" fmla="*/ 14 h 27"/>
                    <a:gd name="T44" fmla="*/ 0 w 26"/>
                    <a:gd name="T45" fmla="*/ 17 h 27"/>
                    <a:gd name="T46" fmla="*/ 1 w 26"/>
                    <a:gd name="T47" fmla="*/ 21 h 27"/>
                    <a:gd name="T48" fmla="*/ 3 w 26"/>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3" y="23"/>
                      </a:moveTo>
                      <a:lnTo>
                        <a:pt x="6" y="25"/>
                      </a:lnTo>
                      <a:lnTo>
                        <a:pt x="9" y="27"/>
                      </a:lnTo>
                      <a:lnTo>
                        <a:pt x="13" y="27"/>
                      </a:lnTo>
                      <a:lnTo>
                        <a:pt x="16" y="27"/>
                      </a:lnTo>
                      <a:lnTo>
                        <a:pt x="19" y="25"/>
                      </a:lnTo>
                      <a:lnTo>
                        <a:pt x="22" y="23"/>
                      </a:lnTo>
                      <a:lnTo>
                        <a:pt x="23" y="21"/>
                      </a:lnTo>
                      <a:lnTo>
                        <a:pt x="25" y="17"/>
                      </a:lnTo>
                      <a:lnTo>
                        <a:pt x="26" y="14"/>
                      </a:lnTo>
                      <a:lnTo>
                        <a:pt x="25" y="10"/>
                      </a:lnTo>
                      <a:lnTo>
                        <a:pt x="23" y="8"/>
                      </a:lnTo>
                      <a:lnTo>
                        <a:pt x="22" y="5"/>
                      </a:lnTo>
                      <a:lnTo>
                        <a:pt x="19" y="3"/>
                      </a:lnTo>
                      <a:lnTo>
                        <a:pt x="16" y="2"/>
                      </a:lnTo>
                      <a:lnTo>
                        <a:pt x="13" y="0"/>
                      </a:lnTo>
                      <a:lnTo>
                        <a:pt x="9" y="2"/>
                      </a:lnTo>
                      <a:lnTo>
                        <a:pt x="6" y="3"/>
                      </a:lnTo>
                      <a:lnTo>
                        <a:pt x="3" y="5"/>
                      </a:lnTo>
                      <a:lnTo>
                        <a:pt x="1" y="8"/>
                      </a:lnTo>
                      <a:lnTo>
                        <a:pt x="0" y="10"/>
                      </a:lnTo>
                      <a:lnTo>
                        <a:pt x="0" y="14"/>
                      </a:lnTo>
                      <a:lnTo>
                        <a:pt x="0" y="17"/>
                      </a:lnTo>
                      <a:lnTo>
                        <a:pt x="1" y="21"/>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9" name="Freeform 78"/>
                <p:cNvSpPr>
                  <a:spLocks/>
                </p:cNvSpPr>
                <p:nvPr/>
              </p:nvSpPr>
              <p:spPr bwMode="auto">
                <a:xfrm>
                  <a:off x="5273675" y="3471863"/>
                  <a:ext cx="41275" cy="41275"/>
                </a:xfrm>
                <a:custGeom>
                  <a:avLst/>
                  <a:gdLst>
                    <a:gd name="T0" fmla="*/ 5 w 26"/>
                    <a:gd name="T1" fmla="*/ 22 h 26"/>
                    <a:gd name="T2" fmla="*/ 7 w 26"/>
                    <a:gd name="T3" fmla="*/ 24 h 26"/>
                    <a:gd name="T4" fmla="*/ 11 w 26"/>
                    <a:gd name="T5" fmla="*/ 25 h 26"/>
                    <a:gd name="T6" fmla="*/ 13 w 26"/>
                    <a:gd name="T7" fmla="*/ 26 h 26"/>
                    <a:gd name="T8" fmla="*/ 17 w 26"/>
                    <a:gd name="T9" fmla="*/ 25 h 26"/>
                    <a:gd name="T10" fmla="*/ 20 w 26"/>
                    <a:gd name="T11" fmla="*/ 24 h 26"/>
                    <a:gd name="T12" fmla="*/ 23 w 26"/>
                    <a:gd name="T13" fmla="*/ 22 h 26"/>
                    <a:gd name="T14" fmla="*/ 25 w 26"/>
                    <a:gd name="T15" fmla="*/ 19 h 26"/>
                    <a:gd name="T16" fmla="*/ 26 w 26"/>
                    <a:gd name="T17" fmla="*/ 17 h 26"/>
                    <a:gd name="T18" fmla="*/ 26 w 26"/>
                    <a:gd name="T19" fmla="*/ 13 h 26"/>
                    <a:gd name="T20" fmla="*/ 26 w 26"/>
                    <a:gd name="T21" fmla="*/ 9 h 26"/>
                    <a:gd name="T22" fmla="*/ 25 w 26"/>
                    <a:gd name="T23" fmla="*/ 6 h 26"/>
                    <a:gd name="T24" fmla="*/ 23 w 26"/>
                    <a:gd name="T25" fmla="*/ 4 h 26"/>
                    <a:gd name="T26" fmla="*/ 20 w 26"/>
                    <a:gd name="T27" fmla="*/ 1 h 26"/>
                    <a:gd name="T28" fmla="*/ 17 w 26"/>
                    <a:gd name="T29" fmla="*/ 0 h 26"/>
                    <a:gd name="T30" fmla="*/ 13 w 26"/>
                    <a:gd name="T31" fmla="*/ 0 h 26"/>
                    <a:gd name="T32" fmla="*/ 11 w 26"/>
                    <a:gd name="T33" fmla="*/ 0 h 26"/>
                    <a:gd name="T34" fmla="*/ 7 w 26"/>
                    <a:gd name="T35" fmla="*/ 1 h 26"/>
                    <a:gd name="T36" fmla="*/ 5 w 26"/>
                    <a:gd name="T37" fmla="*/ 4 h 26"/>
                    <a:gd name="T38" fmla="*/ 3 w 26"/>
                    <a:gd name="T39" fmla="*/ 6 h 26"/>
                    <a:gd name="T40" fmla="*/ 1 w 26"/>
                    <a:gd name="T41" fmla="*/ 9 h 26"/>
                    <a:gd name="T42" fmla="*/ 0 w 26"/>
                    <a:gd name="T43" fmla="*/ 13 h 26"/>
                    <a:gd name="T44" fmla="*/ 1 w 26"/>
                    <a:gd name="T45" fmla="*/ 17 h 26"/>
                    <a:gd name="T46" fmla="*/ 3 w 26"/>
                    <a:gd name="T47" fmla="*/ 19 h 26"/>
                    <a:gd name="T48" fmla="*/ 5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5" y="22"/>
                      </a:moveTo>
                      <a:lnTo>
                        <a:pt x="7" y="24"/>
                      </a:lnTo>
                      <a:lnTo>
                        <a:pt x="11" y="25"/>
                      </a:lnTo>
                      <a:lnTo>
                        <a:pt x="13" y="26"/>
                      </a:lnTo>
                      <a:lnTo>
                        <a:pt x="17" y="25"/>
                      </a:lnTo>
                      <a:lnTo>
                        <a:pt x="20" y="24"/>
                      </a:lnTo>
                      <a:lnTo>
                        <a:pt x="23" y="22"/>
                      </a:lnTo>
                      <a:lnTo>
                        <a:pt x="25" y="19"/>
                      </a:lnTo>
                      <a:lnTo>
                        <a:pt x="26" y="17"/>
                      </a:lnTo>
                      <a:lnTo>
                        <a:pt x="26" y="13"/>
                      </a:lnTo>
                      <a:lnTo>
                        <a:pt x="26" y="9"/>
                      </a:lnTo>
                      <a:lnTo>
                        <a:pt x="25" y="6"/>
                      </a:lnTo>
                      <a:lnTo>
                        <a:pt x="23" y="4"/>
                      </a:lnTo>
                      <a:lnTo>
                        <a:pt x="20" y="1"/>
                      </a:lnTo>
                      <a:lnTo>
                        <a:pt x="17" y="0"/>
                      </a:lnTo>
                      <a:lnTo>
                        <a:pt x="13" y="0"/>
                      </a:lnTo>
                      <a:lnTo>
                        <a:pt x="11" y="0"/>
                      </a:lnTo>
                      <a:lnTo>
                        <a:pt x="7" y="1"/>
                      </a:lnTo>
                      <a:lnTo>
                        <a:pt x="5" y="4"/>
                      </a:lnTo>
                      <a:lnTo>
                        <a:pt x="3" y="6"/>
                      </a:lnTo>
                      <a:lnTo>
                        <a:pt x="1" y="9"/>
                      </a:lnTo>
                      <a:lnTo>
                        <a:pt x="0" y="13"/>
                      </a:lnTo>
                      <a:lnTo>
                        <a:pt x="1" y="17"/>
                      </a:lnTo>
                      <a:lnTo>
                        <a:pt x="3" y="19"/>
                      </a:lnTo>
                      <a:lnTo>
                        <a:pt x="5"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0" name="Freeform 79"/>
                <p:cNvSpPr>
                  <a:spLocks/>
                </p:cNvSpPr>
                <p:nvPr/>
              </p:nvSpPr>
              <p:spPr bwMode="auto">
                <a:xfrm>
                  <a:off x="5351463" y="3403600"/>
                  <a:ext cx="41275" cy="41275"/>
                </a:xfrm>
                <a:custGeom>
                  <a:avLst/>
                  <a:gdLst>
                    <a:gd name="T0" fmla="*/ 3 w 26"/>
                    <a:gd name="T1" fmla="*/ 23 h 26"/>
                    <a:gd name="T2" fmla="*/ 7 w 26"/>
                    <a:gd name="T3" fmla="*/ 25 h 26"/>
                    <a:gd name="T4" fmla="*/ 9 w 26"/>
                    <a:gd name="T5" fmla="*/ 26 h 26"/>
                    <a:gd name="T6" fmla="*/ 13 w 26"/>
                    <a:gd name="T7" fmla="*/ 26 h 26"/>
                    <a:gd name="T8" fmla="*/ 16 w 26"/>
                    <a:gd name="T9" fmla="*/ 26 h 26"/>
                    <a:gd name="T10" fmla="*/ 20 w 26"/>
                    <a:gd name="T11" fmla="*/ 25 h 26"/>
                    <a:gd name="T12" fmla="*/ 22 w 26"/>
                    <a:gd name="T13" fmla="*/ 23 h 26"/>
                    <a:gd name="T14" fmla="*/ 25 w 26"/>
                    <a:gd name="T15" fmla="*/ 19 h 26"/>
                    <a:gd name="T16" fmla="*/ 26 w 26"/>
                    <a:gd name="T17" fmla="*/ 17 h 26"/>
                    <a:gd name="T18" fmla="*/ 26 w 26"/>
                    <a:gd name="T19" fmla="*/ 13 h 26"/>
                    <a:gd name="T20" fmla="*/ 26 w 26"/>
                    <a:gd name="T21" fmla="*/ 10 h 26"/>
                    <a:gd name="T22" fmla="*/ 25 w 26"/>
                    <a:gd name="T23" fmla="*/ 7 h 26"/>
                    <a:gd name="T24" fmla="*/ 22 w 26"/>
                    <a:gd name="T25" fmla="*/ 4 h 26"/>
                    <a:gd name="T26" fmla="*/ 20 w 26"/>
                    <a:gd name="T27" fmla="*/ 2 h 26"/>
                    <a:gd name="T28" fmla="*/ 16 w 26"/>
                    <a:gd name="T29" fmla="*/ 0 h 26"/>
                    <a:gd name="T30" fmla="*/ 13 w 26"/>
                    <a:gd name="T31" fmla="*/ 0 h 26"/>
                    <a:gd name="T32" fmla="*/ 9 w 26"/>
                    <a:gd name="T33" fmla="*/ 0 h 26"/>
                    <a:gd name="T34" fmla="*/ 7 w 26"/>
                    <a:gd name="T35" fmla="*/ 2 h 26"/>
                    <a:gd name="T36" fmla="*/ 3 w 26"/>
                    <a:gd name="T37" fmla="*/ 4 h 26"/>
                    <a:gd name="T38" fmla="*/ 2 w 26"/>
                    <a:gd name="T39" fmla="*/ 7 h 26"/>
                    <a:gd name="T40" fmla="*/ 1 w 26"/>
                    <a:gd name="T41" fmla="*/ 10 h 26"/>
                    <a:gd name="T42" fmla="*/ 0 w 26"/>
                    <a:gd name="T43" fmla="*/ 13 h 26"/>
                    <a:gd name="T44" fmla="*/ 1 w 26"/>
                    <a:gd name="T45" fmla="*/ 17 h 26"/>
                    <a:gd name="T46" fmla="*/ 2 w 26"/>
                    <a:gd name="T47" fmla="*/ 19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7" y="25"/>
                      </a:lnTo>
                      <a:lnTo>
                        <a:pt x="9" y="26"/>
                      </a:lnTo>
                      <a:lnTo>
                        <a:pt x="13" y="26"/>
                      </a:lnTo>
                      <a:lnTo>
                        <a:pt x="16" y="26"/>
                      </a:lnTo>
                      <a:lnTo>
                        <a:pt x="20" y="25"/>
                      </a:lnTo>
                      <a:lnTo>
                        <a:pt x="22" y="23"/>
                      </a:lnTo>
                      <a:lnTo>
                        <a:pt x="25" y="19"/>
                      </a:lnTo>
                      <a:lnTo>
                        <a:pt x="26" y="17"/>
                      </a:lnTo>
                      <a:lnTo>
                        <a:pt x="26" y="13"/>
                      </a:lnTo>
                      <a:lnTo>
                        <a:pt x="26" y="10"/>
                      </a:lnTo>
                      <a:lnTo>
                        <a:pt x="25" y="7"/>
                      </a:lnTo>
                      <a:lnTo>
                        <a:pt x="22" y="4"/>
                      </a:lnTo>
                      <a:lnTo>
                        <a:pt x="20" y="2"/>
                      </a:lnTo>
                      <a:lnTo>
                        <a:pt x="16" y="0"/>
                      </a:lnTo>
                      <a:lnTo>
                        <a:pt x="13" y="0"/>
                      </a:lnTo>
                      <a:lnTo>
                        <a:pt x="9" y="0"/>
                      </a:lnTo>
                      <a:lnTo>
                        <a:pt x="7" y="2"/>
                      </a:lnTo>
                      <a:lnTo>
                        <a:pt x="3" y="4"/>
                      </a:lnTo>
                      <a:lnTo>
                        <a:pt x="2" y="7"/>
                      </a:lnTo>
                      <a:lnTo>
                        <a:pt x="1" y="10"/>
                      </a:lnTo>
                      <a:lnTo>
                        <a:pt x="0" y="13"/>
                      </a:lnTo>
                      <a:lnTo>
                        <a:pt x="1" y="17"/>
                      </a:lnTo>
                      <a:lnTo>
                        <a:pt x="2" y="19"/>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1" name="Freeform 80"/>
                <p:cNvSpPr>
                  <a:spLocks/>
                </p:cNvSpPr>
                <p:nvPr/>
              </p:nvSpPr>
              <p:spPr bwMode="auto">
                <a:xfrm>
                  <a:off x="5851525" y="3332163"/>
                  <a:ext cx="41275" cy="41275"/>
                </a:xfrm>
                <a:custGeom>
                  <a:avLst/>
                  <a:gdLst>
                    <a:gd name="T0" fmla="*/ 3 w 26"/>
                    <a:gd name="T1" fmla="*/ 23 h 26"/>
                    <a:gd name="T2" fmla="*/ 7 w 26"/>
                    <a:gd name="T3" fmla="*/ 24 h 26"/>
                    <a:gd name="T4" fmla="*/ 9 w 26"/>
                    <a:gd name="T5" fmla="*/ 25 h 26"/>
                    <a:gd name="T6" fmla="*/ 13 w 26"/>
                    <a:gd name="T7" fmla="*/ 26 h 26"/>
                    <a:gd name="T8" fmla="*/ 16 w 26"/>
                    <a:gd name="T9" fmla="*/ 25 h 26"/>
                    <a:gd name="T10" fmla="*/ 19 w 26"/>
                    <a:gd name="T11" fmla="*/ 24 h 26"/>
                    <a:gd name="T12" fmla="*/ 22 w 26"/>
                    <a:gd name="T13" fmla="*/ 23 h 26"/>
                    <a:gd name="T14" fmla="*/ 25 w 26"/>
                    <a:gd name="T15" fmla="*/ 19 h 26"/>
                    <a:gd name="T16" fmla="*/ 26 w 26"/>
                    <a:gd name="T17" fmla="*/ 17 h 26"/>
                    <a:gd name="T18" fmla="*/ 26 w 26"/>
                    <a:gd name="T19" fmla="*/ 13 h 26"/>
                    <a:gd name="T20" fmla="*/ 26 w 26"/>
                    <a:gd name="T21" fmla="*/ 10 h 26"/>
                    <a:gd name="T22" fmla="*/ 25 w 26"/>
                    <a:gd name="T23" fmla="*/ 6 h 26"/>
                    <a:gd name="T24" fmla="*/ 22 w 26"/>
                    <a:gd name="T25" fmla="*/ 4 h 26"/>
                    <a:gd name="T26" fmla="*/ 19 w 26"/>
                    <a:gd name="T27" fmla="*/ 2 h 26"/>
                    <a:gd name="T28" fmla="*/ 16 w 26"/>
                    <a:gd name="T29" fmla="*/ 0 h 26"/>
                    <a:gd name="T30" fmla="*/ 13 w 26"/>
                    <a:gd name="T31" fmla="*/ 0 h 26"/>
                    <a:gd name="T32" fmla="*/ 9 w 26"/>
                    <a:gd name="T33" fmla="*/ 0 h 26"/>
                    <a:gd name="T34" fmla="*/ 7 w 26"/>
                    <a:gd name="T35" fmla="*/ 2 h 26"/>
                    <a:gd name="T36" fmla="*/ 3 w 26"/>
                    <a:gd name="T37" fmla="*/ 4 h 26"/>
                    <a:gd name="T38" fmla="*/ 1 w 26"/>
                    <a:gd name="T39" fmla="*/ 6 h 26"/>
                    <a:gd name="T40" fmla="*/ 0 w 26"/>
                    <a:gd name="T41" fmla="*/ 10 h 26"/>
                    <a:gd name="T42" fmla="*/ 0 w 26"/>
                    <a:gd name="T43" fmla="*/ 13 h 26"/>
                    <a:gd name="T44" fmla="*/ 0 w 26"/>
                    <a:gd name="T45" fmla="*/ 17 h 26"/>
                    <a:gd name="T46" fmla="*/ 1 w 26"/>
                    <a:gd name="T47" fmla="*/ 19 h 26"/>
                    <a:gd name="T48" fmla="*/ 3 w 26"/>
                    <a:gd name="T4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3"/>
                      </a:moveTo>
                      <a:lnTo>
                        <a:pt x="7" y="24"/>
                      </a:lnTo>
                      <a:lnTo>
                        <a:pt x="9" y="25"/>
                      </a:lnTo>
                      <a:lnTo>
                        <a:pt x="13" y="26"/>
                      </a:lnTo>
                      <a:lnTo>
                        <a:pt x="16" y="25"/>
                      </a:lnTo>
                      <a:lnTo>
                        <a:pt x="19" y="24"/>
                      </a:lnTo>
                      <a:lnTo>
                        <a:pt x="22" y="23"/>
                      </a:lnTo>
                      <a:lnTo>
                        <a:pt x="25" y="19"/>
                      </a:lnTo>
                      <a:lnTo>
                        <a:pt x="26" y="17"/>
                      </a:lnTo>
                      <a:lnTo>
                        <a:pt x="26" y="13"/>
                      </a:lnTo>
                      <a:lnTo>
                        <a:pt x="26" y="10"/>
                      </a:lnTo>
                      <a:lnTo>
                        <a:pt x="25" y="6"/>
                      </a:lnTo>
                      <a:lnTo>
                        <a:pt x="22" y="4"/>
                      </a:lnTo>
                      <a:lnTo>
                        <a:pt x="19" y="2"/>
                      </a:lnTo>
                      <a:lnTo>
                        <a:pt x="16" y="0"/>
                      </a:lnTo>
                      <a:lnTo>
                        <a:pt x="13" y="0"/>
                      </a:lnTo>
                      <a:lnTo>
                        <a:pt x="9" y="0"/>
                      </a:lnTo>
                      <a:lnTo>
                        <a:pt x="7" y="2"/>
                      </a:lnTo>
                      <a:lnTo>
                        <a:pt x="3" y="4"/>
                      </a:lnTo>
                      <a:lnTo>
                        <a:pt x="1" y="6"/>
                      </a:lnTo>
                      <a:lnTo>
                        <a:pt x="0" y="10"/>
                      </a:lnTo>
                      <a:lnTo>
                        <a:pt x="0" y="13"/>
                      </a:lnTo>
                      <a:lnTo>
                        <a:pt x="0" y="17"/>
                      </a:lnTo>
                      <a:lnTo>
                        <a:pt x="1" y="19"/>
                      </a:lnTo>
                      <a:lnTo>
                        <a:pt x="3"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 name="Freeform 81"/>
                <p:cNvSpPr>
                  <a:spLocks/>
                </p:cNvSpPr>
                <p:nvPr/>
              </p:nvSpPr>
              <p:spPr bwMode="auto">
                <a:xfrm>
                  <a:off x="5840413" y="3371850"/>
                  <a:ext cx="41275" cy="41275"/>
                </a:xfrm>
                <a:custGeom>
                  <a:avLst/>
                  <a:gdLst>
                    <a:gd name="T0" fmla="*/ 3 w 26"/>
                    <a:gd name="T1" fmla="*/ 22 h 26"/>
                    <a:gd name="T2" fmla="*/ 6 w 26"/>
                    <a:gd name="T3" fmla="*/ 24 h 26"/>
                    <a:gd name="T4" fmla="*/ 9 w 26"/>
                    <a:gd name="T5" fmla="*/ 25 h 26"/>
                    <a:gd name="T6" fmla="*/ 13 w 26"/>
                    <a:gd name="T7" fmla="*/ 26 h 26"/>
                    <a:gd name="T8" fmla="*/ 16 w 26"/>
                    <a:gd name="T9" fmla="*/ 25 h 26"/>
                    <a:gd name="T10" fmla="*/ 19 w 26"/>
                    <a:gd name="T11" fmla="*/ 24 h 26"/>
                    <a:gd name="T12" fmla="*/ 22 w 26"/>
                    <a:gd name="T13" fmla="*/ 22 h 26"/>
                    <a:gd name="T14" fmla="*/ 23 w 26"/>
                    <a:gd name="T15" fmla="*/ 19 h 26"/>
                    <a:gd name="T16" fmla="*/ 25 w 26"/>
                    <a:gd name="T17" fmla="*/ 17 h 26"/>
                    <a:gd name="T18" fmla="*/ 26 w 26"/>
                    <a:gd name="T19" fmla="*/ 13 h 26"/>
                    <a:gd name="T20" fmla="*/ 25 w 26"/>
                    <a:gd name="T21" fmla="*/ 10 h 26"/>
                    <a:gd name="T22" fmla="*/ 23 w 26"/>
                    <a:gd name="T23" fmla="*/ 6 h 26"/>
                    <a:gd name="T24" fmla="*/ 22 w 26"/>
                    <a:gd name="T25" fmla="*/ 4 h 26"/>
                    <a:gd name="T26" fmla="*/ 19 w 26"/>
                    <a:gd name="T27" fmla="*/ 1 h 26"/>
                    <a:gd name="T28" fmla="*/ 16 w 26"/>
                    <a:gd name="T29" fmla="*/ 0 h 26"/>
                    <a:gd name="T30" fmla="*/ 13 w 26"/>
                    <a:gd name="T31" fmla="*/ 0 h 26"/>
                    <a:gd name="T32" fmla="*/ 9 w 26"/>
                    <a:gd name="T33" fmla="*/ 0 h 26"/>
                    <a:gd name="T34" fmla="*/ 6 w 26"/>
                    <a:gd name="T35" fmla="*/ 1 h 26"/>
                    <a:gd name="T36" fmla="*/ 3 w 26"/>
                    <a:gd name="T37" fmla="*/ 4 h 26"/>
                    <a:gd name="T38" fmla="*/ 1 w 26"/>
                    <a:gd name="T39" fmla="*/ 6 h 26"/>
                    <a:gd name="T40" fmla="*/ 0 w 26"/>
                    <a:gd name="T41" fmla="*/ 10 h 26"/>
                    <a:gd name="T42" fmla="*/ 0 w 26"/>
                    <a:gd name="T43" fmla="*/ 13 h 26"/>
                    <a:gd name="T44" fmla="*/ 0 w 26"/>
                    <a:gd name="T45" fmla="*/ 17 h 26"/>
                    <a:gd name="T46" fmla="*/ 1 w 26"/>
                    <a:gd name="T47" fmla="*/ 19 h 26"/>
                    <a:gd name="T48" fmla="*/ 3 w 26"/>
                    <a:gd name="T4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3" y="22"/>
                      </a:moveTo>
                      <a:lnTo>
                        <a:pt x="6" y="24"/>
                      </a:lnTo>
                      <a:lnTo>
                        <a:pt x="9" y="25"/>
                      </a:lnTo>
                      <a:lnTo>
                        <a:pt x="13" y="26"/>
                      </a:lnTo>
                      <a:lnTo>
                        <a:pt x="16" y="25"/>
                      </a:lnTo>
                      <a:lnTo>
                        <a:pt x="19" y="24"/>
                      </a:lnTo>
                      <a:lnTo>
                        <a:pt x="22" y="22"/>
                      </a:lnTo>
                      <a:lnTo>
                        <a:pt x="23" y="19"/>
                      </a:lnTo>
                      <a:lnTo>
                        <a:pt x="25" y="17"/>
                      </a:lnTo>
                      <a:lnTo>
                        <a:pt x="26" y="13"/>
                      </a:lnTo>
                      <a:lnTo>
                        <a:pt x="25" y="10"/>
                      </a:lnTo>
                      <a:lnTo>
                        <a:pt x="23" y="6"/>
                      </a:lnTo>
                      <a:lnTo>
                        <a:pt x="22" y="4"/>
                      </a:lnTo>
                      <a:lnTo>
                        <a:pt x="19" y="1"/>
                      </a:lnTo>
                      <a:lnTo>
                        <a:pt x="16" y="0"/>
                      </a:lnTo>
                      <a:lnTo>
                        <a:pt x="13" y="0"/>
                      </a:lnTo>
                      <a:lnTo>
                        <a:pt x="9" y="0"/>
                      </a:lnTo>
                      <a:lnTo>
                        <a:pt x="6" y="1"/>
                      </a:lnTo>
                      <a:lnTo>
                        <a:pt x="3" y="4"/>
                      </a:lnTo>
                      <a:lnTo>
                        <a:pt x="1" y="6"/>
                      </a:lnTo>
                      <a:lnTo>
                        <a:pt x="0" y="10"/>
                      </a:lnTo>
                      <a:lnTo>
                        <a:pt x="0" y="13"/>
                      </a:lnTo>
                      <a:lnTo>
                        <a:pt x="0" y="17"/>
                      </a:lnTo>
                      <a:lnTo>
                        <a:pt x="1" y="19"/>
                      </a:lnTo>
                      <a:lnTo>
                        <a:pt x="3" y="22"/>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3" name="Freeform 82"/>
                <p:cNvSpPr>
                  <a:spLocks/>
                </p:cNvSpPr>
                <p:nvPr/>
              </p:nvSpPr>
              <p:spPr bwMode="auto">
                <a:xfrm>
                  <a:off x="5832475" y="3435350"/>
                  <a:ext cx="41275" cy="42863"/>
                </a:xfrm>
                <a:custGeom>
                  <a:avLst/>
                  <a:gdLst>
                    <a:gd name="T0" fmla="*/ 4 w 26"/>
                    <a:gd name="T1" fmla="*/ 23 h 27"/>
                    <a:gd name="T2" fmla="*/ 7 w 26"/>
                    <a:gd name="T3" fmla="*/ 25 h 27"/>
                    <a:gd name="T4" fmla="*/ 10 w 26"/>
                    <a:gd name="T5" fmla="*/ 27 h 27"/>
                    <a:gd name="T6" fmla="*/ 13 w 26"/>
                    <a:gd name="T7" fmla="*/ 27 h 27"/>
                    <a:gd name="T8" fmla="*/ 17 w 26"/>
                    <a:gd name="T9" fmla="*/ 27 h 27"/>
                    <a:gd name="T10" fmla="*/ 20 w 26"/>
                    <a:gd name="T11" fmla="*/ 25 h 27"/>
                    <a:gd name="T12" fmla="*/ 23 w 26"/>
                    <a:gd name="T13" fmla="*/ 23 h 27"/>
                    <a:gd name="T14" fmla="*/ 25 w 26"/>
                    <a:gd name="T15" fmla="*/ 21 h 27"/>
                    <a:gd name="T16" fmla="*/ 26 w 26"/>
                    <a:gd name="T17" fmla="*/ 17 h 27"/>
                    <a:gd name="T18" fmla="*/ 26 w 26"/>
                    <a:gd name="T19" fmla="*/ 13 h 27"/>
                    <a:gd name="T20" fmla="*/ 26 w 26"/>
                    <a:gd name="T21" fmla="*/ 10 h 27"/>
                    <a:gd name="T22" fmla="*/ 25 w 26"/>
                    <a:gd name="T23" fmla="*/ 8 h 27"/>
                    <a:gd name="T24" fmla="*/ 23 w 26"/>
                    <a:gd name="T25" fmla="*/ 4 h 27"/>
                    <a:gd name="T26" fmla="*/ 20 w 26"/>
                    <a:gd name="T27" fmla="*/ 3 h 27"/>
                    <a:gd name="T28" fmla="*/ 17 w 26"/>
                    <a:gd name="T29" fmla="*/ 2 h 27"/>
                    <a:gd name="T30" fmla="*/ 13 w 26"/>
                    <a:gd name="T31" fmla="*/ 0 h 27"/>
                    <a:gd name="T32" fmla="*/ 10 w 26"/>
                    <a:gd name="T33" fmla="*/ 2 h 27"/>
                    <a:gd name="T34" fmla="*/ 7 w 26"/>
                    <a:gd name="T35" fmla="*/ 3 h 27"/>
                    <a:gd name="T36" fmla="*/ 4 w 26"/>
                    <a:gd name="T37" fmla="*/ 4 h 27"/>
                    <a:gd name="T38" fmla="*/ 1 w 26"/>
                    <a:gd name="T39" fmla="*/ 8 h 27"/>
                    <a:gd name="T40" fmla="*/ 0 w 26"/>
                    <a:gd name="T41" fmla="*/ 10 h 27"/>
                    <a:gd name="T42" fmla="*/ 0 w 26"/>
                    <a:gd name="T43" fmla="*/ 13 h 27"/>
                    <a:gd name="T44" fmla="*/ 0 w 26"/>
                    <a:gd name="T45" fmla="*/ 17 h 27"/>
                    <a:gd name="T46" fmla="*/ 1 w 26"/>
                    <a:gd name="T47" fmla="*/ 21 h 27"/>
                    <a:gd name="T48" fmla="*/ 4 w 26"/>
                    <a:gd name="T4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4" y="23"/>
                      </a:moveTo>
                      <a:lnTo>
                        <a:pt x="7" y="25"/>
                      </a:lnTo>
                      <a:lnTo>
                        <a:pt x="10" y="27"/>
                      </a:lnTo>
                      <a:lnTo>
                        <a:pt x="13" y="27"/>
                      </a:lnTo>
                      <a:lnTo>
                        <a:pt x="17" y="27"/>
                      </a:lnTo>
                      <a:lnTo>
                        <a:pt x="20" y="25"/>
                      </a:lnTo>
                      <a:lnTo>
                        <a:pt x="23" y="23"/>
                      </a:lnTo>
                      <a:lnTo>
                        <a:pt x="25" y="21"/>
                      </a:lnTo>
                      <a:lnTo>
                        <a:pt x="26" y="17"/>
                      </a:lnTo>
                      <a:lnTo>
                        <a:pt x="26" y="13"/>
                      </a:lnTo>
                      <a:lnTo>
                        <a:pt x="26" y="10"/>
                      </a:lnTo>
                      <a:lnTo>
                        <a:pt x="25" y="8"/>
                      </a:lnTo>
                      <a:lnTo>
                        <a:pt x="23" y="4"/>
                      </a:lnTo>
                      <a:lnTo>
                        <a:pt x="20" y="3"/>
                      </a:lnTo>
                      <a:lnTo>
                        <a:pt x="17" y="2"/>
                      </a:lnTo>
                      <a:lnTo>
                        <a:pt x="13" y="0"/>
                      </a:lnTo>
                      <a:lnTo>
                        <a:pt x="10" y="2"/>
                      </a:lnTo>
                      <a:lnTo>
                        <a:pt x="7" y="3"/>
                      </a:lnTo>
                      <a:lnTo>
                        <a:pt x="4" y="4"/>
                      </a:lnTo>
                      <a:lnTo>
                        <a:pt x="1" y="8"/>
                      </a:lnTo>
                      <a:lnTo>
                        <a:pt x="0" y="10"/>
                      </a:lnTo>
                      <a:lnTo>
                        <a:pt x="0" y="13"/>
                      </a:lnTo>
                      <a:lnTo>
                        <a:pt x="0" y="17"/>
                      </a:lnTo>
                      <a:lnTo>
                        <a:pt x="1" y="21"/>
                      </a:lnTo>
                      <a:lnTo>
                        <a:pt x="4" y="23"/>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4" name="Freeform 83"/>
                <p:cNvSpPr>
                  <a:spLocks/>
                </p:cNvSpPr>
                <p:nvPr/>
              </p:nvSpPr>
              <p:spPr bwMode="auto">
                <a:xfrm>
                  <a:off x="3465513" y="3208338"/>
                  <a:ext cx="41275" cy="41275"/>
                </a:xfrm>
                <a:custGeom>
                  <a:avLst/>
                  <a:gdLst>
                    <a:gd name="T0" fmla="*/ 13 w 26"/>
                    <a:gd name="T1" fmla="*/ 0 h 26"/>
                    <a:gd name="T2" fmla="*/ 9 w 26"/>
                    <a:gd name="T3" fmla="*/ 0 h 26"/>
                    <a:gd name="T4" fmla="*/ 6 w 26"/>
                    <a:gd name="T5" fmla="*/ 1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4 h 26"/>
                    <a:gd name="T22" fmla="*/ 9 w 26"/>
                    <a:gd name="T23" fmla="*/ 25 h 26"/>
                    <a:gd name="T24" fmla="*/ 13 w 26"/>
                    <a:gd name="T25" fmla="*/ 26 h 26"/>
                    <a:gd name="T26" fmla="*/ 15 w 26"/>
                    <a:gd name="T27" fmla="*/ 25 h 26"/>
                    <a:gd name="T28" fmla="*/ 19 w 26"/>
                    <a:gd name="T29" fmla="*/ 24 h 26"/>
                    <a:gd name="T30" fmla="*/ 21 w 26"/>
                    <a:gd name="T31" fmla="*/ 23 h 26"/>
                    <a:gd name="T32" fmla="*/ 23 w 26"/>
                    <a:gd name="T33" fmla="*/ 19 h 26"/>
                    <a:gd name="T34" fmla="*/ 25 w 26"/>
                    <a:gd name="T35" fmla="*/ 17 h 26"/>
                    <a:gd name="T36" fmla="*/ 26 w 26"/>
                    <a:gd name="T37" fmla="*/ 13 h 26"/>
                    <a:gd name="T38" fmla="*/ 25 w 26"/>
                    <a:gd name="T39" fmla="*/ 10 h 26"/>
                    <a:gd name="T40" fmla="*/ 23 w 26"/>
                    <a:gd name="T41" fmla="*/ 6 h 26"/>
                    <a:gd name="T42" fmla="*/ 21 w 26"/>
                    <a:gd name="T43" fmla="*/ 4 h 26"/>
                    <a:gd name="T44" fmla="*/ 19 w 26"/>
                    <a:gd name="T45" fmla="*/ 1 h 26"/>
                    <a:gd name="T46" fmla="*/ 15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6"/>
                      </a:lnTo>
                      <a:lnTo>
                        <a:pt x="0" y="10"/>
                      </a:lnTo>
                      <a:lnTo>
                        <a:pt x="0" y="13"/>
                      </a:lnTo>
                      <a:lnTo>
                        <a:pt x="0" y="17"/>
                      </a:lnTo>
                      <a:lnTo>
                        <a:pt x="1" y="19"/>
                      </a:lnTo>
                      <a:lnTo>
                        <a:pt x="3" y="23"/>
                      </a:lnTo>
                      <a:lnTo>
                        <a:pt x="6" y="24"/>
                      </a:lnTo>
                      <a:lnTo>
                        <a:pt x="9" y="25"/>
                      </a:lnTo>
                      <a:lnTo>
                        <a:pt x="13" y="26"/>
                      </a:lnTo>
                      <a:lnTo>
                        <a:pt x="15" y="25"/>
                      </a:lnTo>
                      <a:lnTo>
                        <a:pt x="19" y="24"/>
                      </a:lnTo>
                      <a:lnTo>
                        <a:pt x="21" y="23"/>
                      </a:lnTo>
                      <a:lnTo>
                        <a:pt x="23" y="19"/>
                      </a:lnTo>
                      <a:lnTo>
                        <a:pt x="25" y="17"/>
                      </a:lnTo>
                      <a:lnTo>
                        <a:pt x="26" y="13"/>
                      </a:lnTo>
                      <a:lnTo>
                        <a:pt x="25" y="10"/>
                      </a:lnTo>
                      <a:lnTo>
                        <a:pt x="23" y="6"/>
                      </a:lnTo>
                      <a:lnTo>
                        <a:pt x="21" y="4"/>
                      </a:lnTo>
                      <a:lnTo>
                        <a:pt x="19" y="1"/>
                      </a:lnTo>
                      <a:lnTo>
                        <a:pt x="15"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5" name="Freeform 84"/>
                <p:cNvSpPr>
                  <a:spLocks/>
                </p:cNvSpPr>
                <p:nvPr/>
              </p:nvSpPr>
              <p:spPr bwMode="auto">
                <a:xfrm>
                  <a:off x="3457575" y="3352800"/>
                  <a:ext cx="41275" cy="41275"/>
                </a:xfrm>
                <a:custGeom>
                  <a:avLst/>
                  <a:gdLst>
                    <a:gd name="T0" fmla="*/ 13 w 26"/>
                    <a:gd name="T1" fmla="*/ 0 h 26"/>
                    <a:gd name="T2" fmla="*/ 9 w 26"/>
                    <a:gd name="T3" fmla="*/ 2 h 26"/>
                    <a:gd name="T4" fmla="*/ 6 w 26"/>
                    <a:gd name="T5" fmla="*/ 3 h 26"/>
                    <a:gd name="T6" fmla="*/ 3 w 26"/>
                    <a:gd name="T7" fmla="*/ 5 h 26"/>
                    <a:gd name="T8" fmla="*/ 1 w 26"/>
                    <a:gd name="T9" fmla="*/ 7 h 26"/>
                    <a:gd name="T10" fmla="*/ 0 w 26"/>
                    <a:gd name="T11" fmla="*/ 11 h 26"/>
                    <a:gd name="T12" fmla="*/ 0 w 26"/>
                    <a:gd name="T13" fmla="*/ 13 h 26"/>
                    <a:gd name="T14" fmla="*/ 0 w 26"/>
                    <a:gd name="T15" fmla="*/ 17 h 26"/>
                    <a:gd name="T16" fmla="*/ 1 w 26"/>
                    <a:gd name="T17" fmla="*/ 20 h 26"/>
                    <a:gd name="T18" fmla="*/ 3 w 26"/>
                    <a:gd name="T19" fmla="*/ 23 h 26"/>
                    <a:gd name="T20" fmla="*/ 6 w 26"/>
                    <a:gd name="T21" fmla="*/ 25 h 26"/>
                    <a:gd name="T22" fmla="*/ 9 w 26"/>
                    <a:gd name="T23" fmla="*/ 26 h 26"/>
                    <a:gd name="T24" fmla="*/ 13 w 26"/>
                    <a:gd name="T25" fmla="*/ 26 h 26"/>
                    <a:gd name="T26" fmla="*/ 16 w 26"/>
                    <a:gd name="T27" fmla="*/ 26 h 26"/>
                    <a:gd name="T28" fmla="*/ 19 w 26"/>
                    <a:gd name="T29" fmla="*/ 25 h 26"/>
                    <a:gd name="T30" fmla="*/ 22 w 26"/>
                    <a:gd name="T31" fmla="*/ 23 h 26"/>
                    <a:gd name="T32" fmla="*/ 24 w 26"/>
                    <a:gd name="T33" fmla="*/ 20 h 26"/>
                    <a:gd name="T34" fmla="*/ 25 w 26"/>
                    <a:gd name="T35" fmla="*/ 17 h 26"/>
                    <a:gd name="T36" fmla="*/ 26 w 26"/>
                    <a:gd name="T37" fmla="*/ 13 h 26"/>
                    <a:gd name="T38" fmla="*/ 25 w 26"/>
                    <a:gd name="T39" fmla="*/ 11 h 26"/>
                    <a:gd name="T40" fmla="*/ 24 w 26"/>
                    <a:gd name="T41" fmla="*/ 7 h 26"/>
                    <a:gd name="T42" fmla="*/ 22 w 26"/>
                    <a:gd name="T43" fmla="*/ 5 h 26"/>
                    <a:gd name="T44" fmla="*/ 19 w 26"/>
                    <a:gd name="T45" fmla="*/ 3 h 26"/>
                    <a:gd name="T46" fmla="*/ 16 w 26"/>
                    <a:gd name="T47" fmla="*/ 2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2"/>
                      </a:lnTo>
                      <a:lnTo>
                        <a:pt x="6" y="3"/>
                      </a:lnTo>
                      <a:lnTo>
                        <a:pt x="3" y="5"/>
                      </a:lnTo>
                      <a:lnTo>
                        <a:pt x="1" y="7"/>
                      </a:lnTo>
                      <a:lnTo>
                        <a:pt x="0" y="11"/>
                      </a:lnTo>
                      <a:lnTo>
                        <a:pt x="0" y="13"/>
                      </a:lnTo>
                      <a:lnTo>
                        <a:pt x="0" y="17"/>
                      </a:lnTo>
                      <a:lnTo>
                        <a:pt x="1" y="20"/>
                      </a:lnTo>
                      <a:lnTo>
                        <a:pt x="3" y="23"/>
                      </a:lnTo>
                      <a:lnTo>
                        <a:pt x="6" y="25"/>
                      </a:lnTo>
                      <a:lnTo>
                        <a:pt x="9" y="26"/>
                      </a:lnTo>
                      <a:lnTo>
                        <a:pt x="13" y="26"/>
                      </a:lnTo>
                      <a:lnTo>
                        <a:pt x="16" y="26"/>
                      </a:lnTo>
                      <a:lnTo>
                        <a:pt x="19" y="25"/>
                      </a:lnTo>
                      <a:lnTo>
                        <a:pt x="22" y="23"/>
                      </a:lnTo>
                      <a:lnTo>
                        <a:pt x="24" y="20"/>
                      </a:lnTo>
                      <a:lnTo>
                        <a:pt x="25" y="17"/>
                      </a:lnTo>
                      <a:lnTo>
                        <a:pt x="26" y="13"/>
                      </a:lnTo>
                      <a:lnTo>
                        <a:pt x="25" y="11"/>
                      </a:lnTo>
                      <a:lnTo>
                        <a:pt x="24" y="7"/>
                      </a:lnTo>
                      <a:lnTo>
                        <a:pt x="22" y="5"/>
                      </a:lnTo>
                      <a:lnTo>
                        <a:pt x="19" y="3"/>
                      </a:lnTo>
                      <a:lnTo>
                        <a:pt x="16"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6" name="Freeform 85"/>
                <p:cNvSpPr>
                  <a:spLocks/>
                </p:cNvSpPr>
                <p:nvPr/>
              </p:nvSpPr>
              <p:spPr bwMode="auto">
                <a:xfrm>
                  <a:off x="3481388" y="3409950"/>
                  <a:ext cx="41275" cy="41275"/>
                </a:xfrm>
                <a:custGeom>
                  <a:avLst/>
                  <a:gdLst>
                    <a:gd name="T0" fmla="*/ 13 w 26"/>
                    <a:gd name="T1" fmla="*/ 0 h 26"/>
                    <a:gd name="T2" fmla="*/ 10 w 26"/>
                    <a:gd name="T3" fmla="*/ 0 h 26"/>
                    <a:gd name="T4" fmla="*/ 7 w 26"/>
                    <a:gd name="T5" fmla="*/ 1 h 26"/>
                    <a:gd name="T6" fmla="*/ 5 w 26"/>
                    <a:gd name="T7" fmla="*/ 3 h 26"/>
                    <a:gd name="T8" fmla="*/ 3 w 26"/>
                    <a:gd name="T9" fmla="*/ 7 h 26"/>
                    <a:gd name="T10" fmla="*/ 1 w 26"/>
                    <a:gd name="T11" fmla="*/ 9 h 26"/>
                    <a:gd name="T12" fmla="*/ 0 w 26"/>
                    <a:gd name="T13" fmla="*/ 13 h 26"/>
                    <a:gd name="T14" fmla="*/ 1 w 26"/>
                    <a:gd name="T15" fmla="*/ 16 h 26"/>
                    <a:gd name="T16" fmla="*/ 3 w 26"/>
                    <a:gd name="T17" fmla="*/ 19 h 26"/>
                    <a:gd name="T18" fmla="*/ 5 w 26"/>
                    <a:gd name="T19" fmla="*/ 22 h 26"/>
                    <a:gd name="T20" fmla="*/ 7 w 26"/>
                    <a:gd name="T21" fmla="*/ 25 h 26"/>
                    <a:gd name="T22" fmla="*/ 10 w 26"/>
                    <a:gd name="T23" fmla="*/ 26 h 26"/>
                    <a:gd name="T24" fmla="*/ 13 w 26"/>
                    <a:gd name="T25" fmla="*/ 26 h 26"/>
                    <a:gd name="T26" fmla="*/ 17 w 26"/>
                    <a:gd name="T27" fmla="*/ 26 h 26"/>
                    <a:gd name="T28" fmla="*/ 20 w 26"/>
                    <a:gd name="T29" fmla="*/ 25 h 26"/>
                    <a:gd name="T30" fmla="*/ 23 w 26"/>
                    <a:gd name="T31" fmla="*/ 22 h 26"/>
                    <a:gd name="T32" fmla="*/ 25 w 26"/>
                    <a:gd name="T33" fmla="*/ 19 h 26"/>
                    <a:gd name="T34" fmla="*/ 26 w 26"/>
                    <a:gd name="T35" fmla="*/ 16 h 26"/>
                    <a:gd name="T36" fmla="*/ 26 w 26"/>
                    <a:gd name="T37" fmla="*/ 13 h 26"/>
                    <a:gd name="T38" fmla="*/ 26 w 26"/>
                    <a:gd name="T39" fmla="*/ 9 h 26"/>
                    <a:gd name="T40" fmla="*/ 25 w 26"/>
                    <a:gd name="T41" fmla="*/ 7 h 26"/>
                    <a:gd name="T42" fmla="*/ 23 w 26"/>
                    <a:gd name="T43" fmla="*/ 3 h 26"/>
                    <a:gd name="T44" fmla="*/ 20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5" y="3"/>
                      </a:lnTo>
                      <a:lnTo>
                        <a:pt x="3" y="7"/>
                      </a:lnTo>
                      <a:lnTo>
                        <a:pt x="1" y="9"/>
                      </a:lnTo>
                      <a:lnTo>
                        <a:pt x="0" y="13"/>
                      </a:lnTo>
                      <a:lnTo>
                        <a:pt x="1" y="16"/>
                      </a:lnTo>
                      <a:lnTo>
                        <a:pt x="3" y="19"/>
                      </a:lnTo>
                      <a:lnTo>
                        <a:pt x="5" y="22"/>
                      </a:lnTo>
                      <a:lnTo>
                        <a:pt x="7" y="25"/>
                      </a:lnTo>
                      <a:lnTo>
                        <a:pt x="10" y="26"/>
                      </a:lnTo>
                      <a:lnTo>
                        <a:pt x="13" y="26"/>
                      </a:lnTo>
                      <a:lnTo>
                        <a:pt x="17" y="26"/>
                      </a:lnTo>
                      <a:lnTo>
                        <a:pt x="20" y="25"/>
                      </a:lnTo>
                      <a:lnTo>
                        <a:pt x="23" y="22"/>
                      </a:lnTo>
                      <a:lnTo>
                        <a:pt x="25" y="19"/>
                      </a:lnTo>
                      <a:lnTo>
                        <a:pt x="26" y="16"/>
                      </a:lnTo>
                      <a:lnTo>
                        <a:pt x="26" y="13"/>
                      </a:lnTo>
                      <a:lnTo>
                        <a:pt x="26" y="9"/>
                      </a:lnTo>
                      <a:lnTo>
                        <a:pt x="25" y="7"/>
                      </a:lnTo>
                      <a:lnTo>
                        <a:pt x="23" y="3"/>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7" name="Freeform 86"/>
                <p:cNvSpPr>
                  <a:spLocks/>
                </p:cNvSpPr>
                <p:nvPr/>
              </p:nvSpPr>
              <p:spPr bwMode="auto">
                <a:xfrm>
                  <a:off x="3467100" y="3657600"/>
                  <a:ext cx="41275" cy="41275"/>
                </a:xfrm>
                <a:custGeom>
                  <a:avLst/>
                  <a:gdLst>
                    <a:gd name="T0" fmla="*/ 13 w 26"/>
                    <a:gd name="T1" fmla="*/ 0 h 26"/>
                    <a:gd name="T2" fmla="*/ 9 w 26"/>
                    <a:gd name="T3" fmla="*/ 0 h 26"/>
                    <a:gd name="T4" fmla="*/ 6 w 26"/>
                    <a:gd name="T5" fmla="*/ 1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4 h 26"/>
                    <a:gd name="T22" fmla="*/ 9 w 26"/>
                    <a:gd name="T23" fmla="*/ 25 h 26"/>
                    <a:gd name="T24" fmla="*/ 13 w 26"/>
                    <a:gd name="T25" fmla="*/ 26 h 26"/>
                    <a:gd name="T26" fmla="*/ 16 w 26"/>
                    <a:gd name="T27" fmla="*/ 25 h 26"/>
                    <a:gd name="T28" fmla="*/ 19 w 26"/>
                    <a:gd name="T29" fmla="*/ 24 h 26"/>
                    <a:gd name="T30" fmla="*/ 21 w 26"/>
                    <a:gd name="T31" fmla="*/ 23 h 26"/>
                    <a:gd name="T32" fmla="*/ 24 w 26"/>
                    <a:gd name="T33" fmla="*/ 19 h 26"/>
                    <a:gd name="T34" fmla="*/ 25 w 26"/>
                    <a:gd name="T35" fmla="*/ 17 h 26"/>
                    <a:gd name="T36" fmla="*/ 26 w 26"/>
                    <a:gd name="T37" fmla="*/ 13 h 26"/>
                    <a:gd name="T38" fmla="*/ 25 w 26"/>
                    <a:gd name="T39" fmla="*/ 10 h 26"/>
                    <a:gd name="T40" fmla="*/ 24 w 26"/>
                    <a:gd name="T41" fmla="*/ 6 h 26"/>
                    <a:gd name="T42" fmla="*/ 21 w 26"/>
                    <a:gd name="T43" fmla="*/ 4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6"/>
                      </a:lnTo>
                      <a:lnTo>
                        <a:pt x="0" y="10"/>
                      </a:lnTo>
                      <a:lnTo>
                        <a:pt x="0" y="13"/>
                      </a:lnTo>
                      <a:lnTo>
                        <a:pt x="0" y="17"/>
                      </a:lnTo>
                      <a:lnTo>
                        <a:pt x="1" y="19"/>
                      </a:lnTo>
                      <a:lnTo>
                        <a:pt x="3" y="23"/>
                      </a:lnTo>
                      <a:lnTo>
                        <a:pt x="6" y="24"/>
                      </a:lnTo>
                      <a:lnTo>
                        <a:pt x="9" y="25"/>
                      </a:lnTo>
                      <a:lnTo>
                        <a:pt x="13" y="26"/>
                      </a:lnTo>
                      <a:lnTo>
                        <a:pt x="16" y="25"/>
                      </a:lnTo>
                      <a:lnTo>
                        <a:pt x="19" y="24"/>
                      </a:lnTo>
                      <a:lnTo>
                        <a:pt x="21" y="23"/>
                      </a:lnTo>
                      <a:lnTo>
                        <a:pt x="24" y="19"/>
                      </a:lnTo>
                      <a:lnTo>
                        <a:pt x="25" y="17"/>
                      </a:lnTo>
                      <a:lnTo>
                        <a:pt x="26" y="13"/>
                      </a:lnTo>
                      <a:lnTo>
                        <a:pt x="25" y="10"/>
                      </a:lnTo>
                      <a:lnTo>
                        <a:pt x="24" y="6"/>
                      </a:lnTo>
                      <a:lnTo>
                        <a:pt x="21" y="4"/>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8" name="Freeform 87"/>
                <p:cNvSpPr>
                  <a:spLocks/>
                </p:cNvSpPr>
                <p:nvPr/>
              </p:nvSpPr>
              <p:spPr bwMode="auto">
                <a:xfrm>
                  <a:off x="3430588" y="3705225"/>
                  <a:ext cx="41275" cy="39688"/>
                </a:xfrm>
                <a:custGeom>
                  <a:avLst/>
                  <a:gdLst>
                    <a:gd name="T0" fmla="*/ 13 w 26"/>
                    <a:gd name="T1" fmla="*/ 0 h 25"/>
                    <a:gd name="T2" fmla="*/ 10 w 26"/>
                    <a:gd name="T3" fmla="*/ 0 h 25"/>
                    <a:gd name="T4" fmla="*/ 7 w 26"/>
                    <a:gd name="T5" fmla="*/ 1 h 25"/>
                    <a:gd name="T6" fmla="*/ 4 w 26"/>
                    <a:gd name="T7" fmla="*/ 3 h 25"/>
                    <a:gd name="T8" fmla="*/ 3 w 26"/>
                    <a:gd name="T9" fmla="*/ 6 h 25"/>
                    <a:gd name="T10" fmla="*/ 1 w 26"/>
                    <a:gd name="T11" fmla="*/ 9 h 25"/>
                    <a:gd name="T12" fmla="*/ 0 w 26"/>
                    <a:gd name="T13" fmla="*/ 12 h 25"/>
                    <a:gd name="T14" fmla="*/ 1 w 26"/>
                    <a:gd name="T15" fmla="*/ 15 h 25"/>
                    <a:gd name="T16" fmla="*/ 3 w 26"/>
                    <a:gd name="T17" fmla="*/ 19 h 25"/>
                    <a:gd name="T18" fmla="*/ 4 w 26"/>
                    <a:gd name="T19" fmla="*/ 21 h 25"/>
                    <a:gd name="T20" fmla="*/ 7 w 26"/>
                    <a:gd name="T21" fmla="*/ 24 h 25"/>
                    <a:gd name="T22" fmla="*/ 10 w 26"/>
                    <a:gd name="T23" fmla="*/ 25 h 25"/>
                    <a:gd name="T24" fmla="*/ 13 w 26"/>
                    <a:gd name="T25" fmla="*/ 25 h 25"/>
                    <a:gd name="T26" fmla="*/ 17 w 26"/>
                    <a:gd name="T27" fmla="*/ 25 h 25"/>
                    <a:gd name="T28" fmla="*/ 20 w 26"/>
                    <a:gd name="T29" fmla="*/ 24 h 25"/>
                    <a:gd name="T30" fmla="*/ 23 w 26"/>
                    <a:gd name="T31" fmla="*/ 21 h 25"/>
                    <a:gd name="T32" fmla="*/ 25 w 26"/>
                    <a:gd name="T33" fmla="*/ 19 h 25"/>
                    <a:gd name="T34" fmla="*/ 26 w 26"/>
                    <a:gd name="T35" fmla="*/ 15 h 25"/>
                    <a:gd name="T36" fmla="*/ 26 w 26"/>
                    <a:gd name="T37" fmla="*/ 12 h 25"/>
                    <a:gd name="T38" fmla="*/ 26 w 26"/>
                    <a:gd name="T39" fmla="*/ 9 h 25"/>
                    <a:gd name="T40" fmla="*/ 25 w 26"/>
                    <a:gd name="T41" fmla="*/ 6 h 25"/>
                    <a:gd name="T42" fmla="*/ 23 w 26"/>
                    <a:gd name="T43" fmla="*/ 3 h 25"/>
                    <a:gd name="T44" fmla="*/ 20 w 26"/>
                    <a:gd name="T45" fmla="*/ 1 h 25"/>
                    <a:gd name="T46" fmla="*/ 17 w 26"/>
                    <a:gd name="T47" fmla="*/ 0 h 25"/>
                    <a:gd name="T48" fmla="*/ 13 w 2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13" y="0"/>
                      </a:moveTo>
                      <a:lnTo>
                        <a:pt x="10" y="0"/>
                      </a:lnTo>
                      <a:lnTo>
                        <a:pt x="7" y="1"/>
                      </a:lnTo>
                      <a:lnTo>
                        <a:pt x="4" y="3"/>
                      </a:lnTo>
                      <a:lnTo>
                        <a:pt x="3" y="6"/>
                      </a:lnTo>
                      <a:lnTo>
                        <a:pt x="1" y="9"/>
                      </a:lnTo>
                      <a:lnTo>
                        <a:pt x="0" y="12"/>
                      </a:lnTo>
                      <a:lnTo>
                        <a:pt x="1" y="15"/>
                      </a:lnTo>
                      <a:lnTo>
                        <a:pt x="3" y="19"/>
                      </a:lnTo>
                      <a:lnTo>
                        <a:pt x="4" y="21"/>
                      </a:lnTo>
                      <a:lnTo>
                        <a:pt x="7" y="24"/>
                      </a:lnTo>
                      <a:lnTo>
                        <a:pt x="10" y="25"/>
                      </a:lnTo>
                      <a:lnTo>
                        <a:pt x="13" y="25"/>
                      </a:lnTo>
                      <a:lnTo>
                        <a:pt x="17" y="25"/>
                      </a:lnTo>
                      <a:lnTo>
                        <a:pt x="20" y="24"/>
                      </a:lnTo>
                      <a:lnTo>
                        <a:pt x="23" y="21"/>
                      </a:lnTo>
                      <a:lnTo>
                        <a:pt x="25" y="19"/>
                      </a:lnTo>
                      <a:lnTo>
                        <a:pt x="26" y="15"/>
                      </a:lnTo>
                      <a:lnTo>
                        <a:pt x="26" y="12"/>
                      </a:lnTo>
                      <a:lnTo>
                        <a:pt x="26" y="9"/>
                      </a:lnTo>
                      <a:lnTo>
                        <a:pt x="25" y="6"/>
                      </a:lnTo>
                      <a:lnTo>
                        <a:pt x="23" y="3"/>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9" name="Freeform 88"/>
                <p:cNvSpPr>
                  <a:spLocks/>
                </p:cNvSpPr>
                <p:nvPr/>
              </p:nvSpPr>
              <p:spPr bwMode="auto">
                <a:xfrm>
                  <a:off x="3459163" y="3709988"/>
                  <a:ext cx="41275" cy="41275"/>
                </a:xfrm>
                <a:custGeom>
                  <a:avLst/>
                  <a:gdLst>
                    <a:gd name="T0" fmla="*/ 13 w 26"/>
                    <a:gd name="T1" fmla="*/ 0 h 26"/>
                    <a:gd name="T2" fmla="*/ 10 w 26"/>
                    <a:gd name="T3" fmla="*/ 2 h 26"/>
                    <a:gd name="T4" fmla="*/ 6 w 26"/>
                    <a:gd name="T5" fmla="*/ 3 h 26"/>
                    <a:gd name="T6" fmla="*/ 4 w 26"/>
                    <a:gd name="T7" fmla="*/ 4 h 26"/>
                    <a:gd name="T8" fmla="*/ 1 w 26"/>
                    <a:gd name="T9" fmla="*/ 8 h 26"/>
                    <a:gd name="T10" fmla="*/ 0 w 26"/>
                    <a:gd name="T11" fmla="*/ 10 h 26"/>
                    <a:gd name="T12" fmla="*/ 0 w 26"/>
                    <a:gd name="T13" fmla="*/ 13 h 26"/>
                    <a:gd name="T14" fmla="*/ 0 w 26"/>
                    <a:gd name="T15" fmla="*/ 17 h 26"/>
                    <a:gd name="T16" fmla="*/ 1 w 26"/>
                    <a:gd name="T17" fmla="*/ 21 h 26"/>
                    <a:gd name="T18" fmla="*/ 4 w 26"/>
                    <a:gd name="T19" fmla="*/ 23 h 26"/>
                    <a:gd name="T20" fmla="*/ 6 w 26"/>
                    <a:gd name="T21" fmla="*/ 25 h 26"/>
                    <a:gd name="T22" fmla="*/ 10 w 26"/>
                    <a:gd name="T23" fmla="*/ 26 h 26"/>
                    <a:gd name="T24" fmla="*/ 13 w 26"/>
                    <a:gd name="T25" fmla="*/ 26 h 26"/>
                    <a:gd name="T26" fmla="*/ 17 w 26"/>
                    <a:gd name="T27" fmla="*/ 26 h 26"/>
                    <a:gd name="T28" fmla="*/ 19 w 26"/>
                    <a:gd name="T29" fmla="*/ 25 h 26"/>
                    <a:gd name="T30" fmla="*/ 23 w 26"/>
                    <a:gd name="T31" fmla="*/ 23 h 26"/>
                    <a:gd name="T32" fmla="*/ 24 w 26"/>
                    <a:gd name="T33" fmla="*/ 21 h 26"/>
                    <a:gd name="T34" fmla="*/ 25 w 26"/>
                    <a:gd name="T35" fmla="*/ 17 h 26"/>
                    <a:gd name="T36" fmla="*/ 26 w 26"/>
                    <a:gd name="T37" fmla="*/ 13 h 26"/>
                    <a:gd name="T38" fmla="*/ 25 w 26"/>
                    <a:gd name="T39" fmla="*/ 10 h 26"/>
                    <a:gd name="T40" fmla="*/ 24 w 26"/>
                    <a:gd name="T41" fmla="*/ 8 h 26"/>
                    <a:gd name="T42" fmla="*/ 23 w 26"/>
                    <a:gd name="T43" fmla="*/ 4 h 26"/>
                    <a:gd name="T44" fmla="*/ 19 w 26"/>
                    <a:gd name="T45" fmla="*/ 3 h 26"/>
                    <a:gd name="T46" fmla="*/ 17 w 26"/>
                    <a:gd name="T47" fmla="*/ 2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2"/>
                      </a:lnTo>
                      <a:lnTo>
                        <a:pt x="6" y="3"/>
                      </a:lnTo>
                      <a:lnTo>
                        <a:pt x="4" y="4"/>
                      </a:lnTo>
                      <a:lnTo>
                        <a:pt x="1" y="8"/>
                      </a:lnTo>
                      <a:lnTo>
                        <a:pt x="0" y="10"/>
                      </a:lnTo>
                      <a:lnTo>
                        <a:pt x="0" y="13"/>
                      </a:lnTo>
                      <a:lnTo>
                        <a:pt x="0" y="17"/>
                      </a:lnTo>
                      <a:lnTo>
                        <a:pt x="1" y="21"/>
                      </a:lnTo>
                      <a:lnTo>
                        <a:pt x="4" y="23"/>
                      </a:lnTo>
                      <a:lnTo>
                        <a:pt x="6" y="25"/>
                      </a:lnTo>
                      <a:lnTo>
                        <a:pt x="10" y="26"/>
                      </a:lnTo>
                      <a:lnTo>
                        <a:pt x="13" y="26"/>
                      </a:lnTo>
                      <a:lnTo>
                        <a:pt x="17" y="26"/>
                      </a:lnTo>
                      <a:lnTo>
                        <a:pt x="19" y="25"/>
                      </a:lnTo>
                      <a:lnTo>
                        <a:pt x="23" y="23"/>
                      </a:lnTo>
                      <a:lnTo>
                        <a:pt x="24" y="21"/>
                      </a:lnTo>
                      <a:lnTo>
                        <a:pt x="25" y="17"/>
                      </a:lnTo>
                      <a:lnTo>
                        <a:pt x="26" y="13"/>
                      </a:lnTo>
                      <a:lnTo>
                        <a:pt x="25" y="10"/>
                      </a:lnTo>
                      <a:lnTo>
                        <a:pt x="24" y="8"/>
                      </a:lnTo>
                      <a:lnTo>
                        <a:pt x="23" y="4"/>
                      </a:lnTo>
                      <a:lnTo>
                        <a:pt x="19" y="3"/>
                      </a:lnTo>
                      <a:lnTo>
                        <a:pt x="17"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0" name="Freeform 89"/>
                <p:cNvSpPr>
                  <a:spLocks/>
                </p:cNvSpPr>
                <p:nvPr/>
              </p:nvSpPr>
              <p:spPr bwMode="auto">
                <a:xfrm>
                  <a:off x="3509963" y="3735388"/>
                  <a:ext cx="41275" cy="39688"/>
                </a:xfrm>
                <a:custGeom>
                  <a:avLst/>
                  <a:gdLst>
                    <a:gd name="T0" fmla="*/ 13 w 26"/>
                    <a:gd name="T1" fmla="*/ 0 h 25"/>
                    <a:gd name="T2" fmla="*/ 10 w 26"/>
                    <a:gd name="T3" fmla="*/ 0 h 25"/>
                    <a:gd name="T4" fmla="*/ 7 w 26"/>
                    <a:gd name="T5" fmla="*/ 1 h 25"/>
                    <a:gd name="T6" fmla="*/ 4 w 26"/>
                    <a:gd name="T7" fmla="*/ 3 h 25"/>
                    <a:gd name="T8" fmla="*/ 1 w 26"/>
                    <a:gd name="T9" fmla="*/ 6 h 25"/>
                    <a:gd name="T10" fmla="*/ 0 w 26"/>
                    <a:gd name="T11" fmla="*/ 9 h 25"/>
                    <a:gd name="T12" fmla="*/ 0 w 26"/>
                    <a:gd name="T13" fmla="*/ 13 h 25"/>
                    <a:gd name="T14" fmla="*/ 0 w 26"/>
                    <a:gd name="T15" fmla="*/ 15 h 25"/>
                    <a:gd name="T16" fmla="*/ 1 w 26"/>
                    <a:gd name="T17" fmla="*/ 19 h 25"/>
                    <a:gd name="T18" fmla="*/ 4 w 26"/>
                    <a:gd name="T19" fmla="*/ 21 h 25"/>
                    <a:gd name="T20" fmla="*/ 7 w 26"/>
                    <a:gd name="T21" fmla="*/ 23 h 25"/>
                    <a:gd name="T22" fmla="*/ 10 w 26"/>
                    <a:gd name="T23" fmla="*/ 25 h 25"/>
                    <a:gd name="T24" fmla="*/ 13 w 26"/>
                    <a:gd name="T25" fmla="*/ 25 h 25"/>
                    <a:gd name="T26" fmla="*/ 17 w 26"/>
                    <a:gd name="T27" fmla="*/ 25 h 25"/>
                    <a:gd name="T28" fmla="*/ 19 w 26"/>
                    <a:gd name="T29" fmla="*/ 23 h 25"/>
                    <a:gd name="T30" fmla="*/ 23 w 26"/>
                    <a:gd name="T31" fmla="*/ 21 h 25"/>
                    <a:gd name="T32" fmla="*/ 25 w 26"/>
                    <a:gd name="T33" fmla="*/ 19 h 25"/>
                    <a:gd name="T34" fmla="*/ 26 w 26"/>
                    <a:gd name="T35" fmla="*/ 15 h 25"/>
                    <a:gd name="T36" fmla="*/ 26 w 26"/>
                    <a:gd name="T37" fmla="*/ 13 h 25"/>
                    <a:gd name="T38" fmla="*/ 26 w 26"/>
                    <a:gd name="T39" fmla="*/ 9 h 25"/>
                    <a:gd name="T40" fmla="*/ 25 w 26"/>
                    <a:gd name="T41" fmla="*/ 6 h 25"/>
                    <a:gd name="T42" fmla="*/ 23 w 26"/>
                    <a:gd name="T43" fmla="*/ 3 h 25"/>
                    <a:gd name="T44" fmla="*/ 19 w 26"/>
                    <a:gd name="T45" fmla="*/ 1 h 25"/>
                    <a:gd name="T46" fmla="*/ 17 w 26"/>
                    <a:gd name="T47" fmla="*/ 0 h 25"/>
                    <a:gd name="T48" fmla="*/ 13 w 2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13" y="0"/>
                      </a:moveTo>
                      <a:lnTo>
                        <a:pt x="10" y="0"/>
                      </a:lnTo>
                      <a:lnTo>
                        <a:pt x="7" y="1"/>
                      </a:lnTo>
                      <a:lnTo>
                        <a:pt x="4" y="3"/>
                      </a:lnTo>
                      <a:lnTo>
                        <a:pt x="1" y="6"/>
                      </a:lnTo>
                      <a:lnTo>
                        <a:pt x="0" y="9"/>
                      </a:lnTo>
                      <a:lnTo>
                        <a:pt x="0" y="13"/>
                      </a:lnTo>
                      <a:lnTo>
                        <a:pt x="0" y="15"/>
                      </a:lnTo>
                      <a:lnTo>
                        <a:pt x="1" y="19"/>
                      </a:lnTo>
                      <a:lnTo>
                        <a:pt x="4" y="21"/>
                      </a:lnTo>
                      <a:lnTo>
                        <a:pt x="7" y="23"/>
                      </a:lnTo>
                      <a:lnTo>
                        <a:pt x="10" y="25"/>
                      </a:lnTo>
                      <a:lnTo>
                        <a:pt x="13" y="25"/>
                      </a:lnTo>
                      <a:lnTo>
                        <a:pt x="17" y="25"/>
                      </a:lnTo>
                      <a:lnTo>
                        <a:pt x="19" y="23"/>
                      </a:lnTo>
                      <a:lnTo>
                        <a:pt x="23" y="21"/>
                      </a:lnTo>
                      <a:lnTo>
                        <a:pt x="25" y="19"/>
                      </a:lnTo>
                      <a:lnTo>
                        <a:pt x="26" y="15"/>
                      </a:lnTo>
                      <a:lnTo>
                        <a:pt x="26" y="13"/>
                      </a:lnTo>
                      <a:lnTo>
                        <a:pt x="26" y="9"/>
                      </a:lnTo>
                      <a:lnTo>
                        <a:pt x="25" y="6"/>
                      </a:lnTo>
                      <a:lnTo>
                        <a:pt x="23" y="3"/>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1" name="Freeform 90"/>
                <p:cNvSpPr>
                  <a:spLocks/>
                </p:cNvSpPr>
                <p:nvPr/>
              </p:nvSpPr>
              <p:spPr bwMode="auto">
                <a:xfrm>
                  <a:off x="3478213" y="3748088"/>
                  <a:ext cx="41275" cy="41275"/>
                </a:xfrm>
                <a:custGeom>
                  <a:avLst/>
                  <a:gdLst>
                    <a:gd name="T0" fmla="*/ 13 w 26"/>
                    <a:gd name="T1" fmla="*/ 0 h 26"/>
                    <a:gd name="T2" fmla="*/ 9 w 26"/>
                    <a:gd name="T3" fmla="*/ 0 h 26"/>
                    <a:gd name="T4" fmla="*/ 6 w 26"/>
                    <a:gd name="T5" fmla="*/ 1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4 h 26"/>
                    <a:gd name="T22" fmla="*/ 9 w 26"/>
                    <a:gd name="T23" fmla="*/ 25 h 26"/>
                    <a:gd name="T24" fmla="*/ 13 w 26"/>
                    <a:gd name="T25" fmla="*/ 26 h 26"/>
                    <a:gd name="T26" fmla="*/ 17 w 26"/>
                    <a:gd name="T27" fmla="*/ 25 h 26"/>
                    <a:gd name="T28" fmla="*/ 19 w 26"/>
                    <a:gd name="T29" fmla="*/ 24 h 26"/>
                    <a:gd name="T30" fmla="*/ 22 w 26"/>
                    <a:gd name="T31" fmla="*/ 23 h 26"/>
                    <a:gd name="T32" fmla="*/ 24 w 26"/>
                    <a:gd name="T33" fmla="*/ 19 h 26"/>
                    <a:gd name="T34" fmla="*/ 25 w 26"/>
                    <a:gd name="T35" fmla="*/ 17 h 26"/>
                    <a:gd name="T36" fmla="*/ 26 w 26"/>
                    <a:gd name="T37" fmla="*/ 13 h 26"/>
                    <a:gd name="T38" fmla="*/ 25 w 26"/>
                    <a:gd name="T39" fmla="*/ 10 h 26"/>
                    <a:gd name="T40" fmla="*/ 24 w 26"/>
                    <a:gd name="T41" fmla="*/ 6 h 26"/>
                    <a:gd name="T42" fmla="*/ 22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6"/>
                      </a:lnTo>
                      <a:lnTo>
                        <a:pt x="0" y="10"/>
                      </a:lnTo>
                      <a:lnTo>
                        <a:pt x="0" y="13"/>
                      </a:lnTo>
                      <a:lnTo>
                        <a:pt x="0" y="17"/>
                      </a:lnTo>
                      <a:lnTo>
                        <a:pt x="1" y="19"/>
                      </a:lnTo>
                      <a:lnTo>
                        <a:pt x="3" y="23"/>
                      </a:lnTo>
                      <a:lnTo>
                        <a:pt x="6" y="24"/>
                      </a:lnTo>
                      <a:lnTo>
                        <a:pt x="9" y="25"/>
                      </a:lnTo>
                      <a:lnTo>
                        <a:pt x="13" y="26"/>
                      </a:lnTo>
                      <a:lnTo>
                        <a:pt x="17" y="25"/>
                      </a:lnTo>
                      <a:lnTo>
                        <a:pt x="19" y="24"/>
                      </a:lnTo>
                      <a:lnTo>
                        <a:pt x="22" y="23"/>
                      </a:lnTo>
                      <a:lnTo>
                        <a:pt x="24" y="19"/>
                      </a:lnTo>
                      <a:lnTo>
                        <a:pt x="25" y="17"/>
                      </a:lnTo>
                      <a:lnTo>
                        <a:pt x="26" y="13"/>
                      </a:lnTo>
                      <a:lnTo>
                        <a:pt x="25" y="10"/>
                      </a:lnTo>
                      <a:lnTo>
                        <a:pt x="24" y="6"/>
                      </a:lnTo>
                      <a:lnTo>
                        <a:pt x="22"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 name="Freeform 91"/>
                <p:cNvSpPr>
                  <a:spLocks/>
                </p:cNvSpPr>
                <p:nvPr/>
              </p:nvSpPr>
              <p:spPr bwMode="auto">
                <a:xfrm>
                  <a:off x="3417888" y="3738563"/>
                  <a:ext cx="41275" cy="41275"/>
                </a:xfrm>
                <a:custGeom>
                  <a:avLst/>
                  <a:gdLst>
                    <a:gd name="T0" fmla="*/ 13 w 26"/>
                    <a:gd name="T1" fmla="*/ 0 h 26"/>
                    <a:gd name="T2" fmla="*/ 9 w 26"/>
                    <a:gd name="T3" fmla="*/ 0 h 26"/>
                    <a:gd name="T4" fmla="*/ 6 w 26"/>
                    <a:gd name="T5" fmla="*/ 1 h 26"/>
                    <a:gd name="T6" fmla="*/ 4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4 w 26"/>
                    <a:gd name="T19" fmla="*/ 23 h 26"/>
                    <a:gd name="T20" fmla="*/ 6 w 26"/>
                    <a:gd name="T21" fmla="*/ 24 h 26"/>
                    <a:gd name="T22" fmla="*/ 9 w 26"/>
                    <a:gd name="T23" fmla="*/ 26 h 26"/>
                    <a:gd name="T24" fmla="*/ 13 w 26"/>
                    <a:gd name="T25" fmla="*/ 26 h 26"/>
                    <a:gd name="T26" fmla="*/ 17 w 26"/>
                    <a:gd name="T27" fmla="*/ 26 h 26"/>
                    <a:gd name="T28" fmla="*/ 19 w 26"/>
                    <a:gd name="T29" fmla="*/ 24 h 26"/>
                    <a:gd name="T30" fmla="*/ 21 w 26"/>
                    <a:gd name="T31" fmla="*/ 23 h 26"/>
                    <a:gd name="T32" fmla="*/ 24 w 26"/>
                    <a:gd name="T33" fmla="*/ 19 h 26"/>
                    <a:gd name="T34" fmla="*/ 25 w 26"/>
                    <a:gd name="T35" fmla="*/ 17 h 26"/>
                    <a:gd name="T36" fmla="*/ 26 w 26"/>
                    <a:gd name="T37" fmla="*/ 13 h 26"/>
                    <a:gd name="T38" fmla="*/ 25 w 26"/>
                    <a:gd name="T39" fmla="*/ 10 h 26"/>
                    <a:gd name="T40" fmla="*/ 24 w 26"/>
                    <a:gd name="T41" fmla="*/ 6 h 26"/>
                    <a:gd name="T42" fmla="*/ 21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4" y="4"/>
                      </a:lnTo>
                      <a:lnTo>
                        <a:pt x="1" y="6"/>
                      </a:lnTo>
                      <a:lnTo>
                        <a:pt x="0" y="10"/>
                      </a:lnTo>
                      <a:lnTo>
                        <a:pt x="0" y="13"/>
                      </a:lnTo>
                      <a:lnTo>
                        <a:pt x="0" y="17"/>
                      </a:lnTo>
                      <a:lnTo>
                        <a:pt x="1" y="19"/>
                      </a:lnTo>
                      <a:lnTo>
                        <a:pt x="4" y="23"/>
                      </a:lnTo>
                      <a:lnTo>
                        <a:pt x="6" y="24"/>
                      </a:lnTo>
                      <a:lnTo>
                        <a:pt x="9" y="26"/>
                      </a:lnTo>
                      <a:lnTo>
                        <a:pt x="13" y="26"/>
                      </a:lnTo>
                      <a:lnTo>
                        <a:pt x="17" y="26"/>
                      </a:lnTo>
                      <a:lnTo>
                        <a:pt x="19" y="24"/>
                      </a:lnTo>
                      <a:lnTo>
                        <a:pt x="21" y="23"/>
                      </a:lnTo>
                      <a:lnTo>
                        <a:pt x="24" y="19"/>
                      </a:lnTo>
                      <a:lnTo>
                        <a:pt x="25" y="17"/>
                      </a:lnTo>
                      <a:lnTo>
                        <a:pt x="26" y="13"/>
                      </a:lnTo>
                      <a:lnTo>
                        <a:pt x="25" y="10"/>
                      </a:lnTo>
                      <a:lnTo>
                        <a:pt x="24" y="6"/>
                      </a:lnTo>
                      <a:lnTo>
                        <a:pt x="21"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 name="Freeform 92"/>
                <p:cNvSpPr>
                  <a:spLocks/>
                </p:cNvSpPr>
                <p:nvPr/>
              </p:nvSpPr>
              <p:spPr bwMode="auto">
                <a:xfrm>
                  <a:off x="3436938" y="3759200"/>
                  <a:ext cx="41275" cy="41275"/>
                </a:xfrm>
                <a:custGeom>
                  <a:avLst/>
                  <a:gdLst>
                    <a:gd name="T0" fmla="*/ 13 w 26"/>
                    <a:gd name="T1" fmla="*/ 0 h 26"/>
                    <a:gd name="T2" fmla="*/ 9 w 26"/>
                    <a:gd name="T3" fmla="*/ 0 h 26"/>
                    <a:gd name="T4" fmla="*/ 6 w 26"/>
                    <a:gd name="T5" fmla="*/ 1 h 26"/>
                    <a:gd name="T6" fmla="*/ 3 w 26"/>
                    <a:gd name="T7" fmla="*/ 4 h 26"/>
                    <a:gd name="T8" fmla="*/ 1 w 26"/>
                    <a:gd name="T9" fmla="*/ 7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5 h 26"/>
                    <a:gd name="T22" fmla="*/ 9 w 26"/>
                    <a:gd name="T23" fmla="*/ 26 h 26"/>
                    <a:gd name="T24" fmla="*/ 13 w 26"/>
                    <a:gd name="T25" fmla="*/ 26 h 26"/>
                    <a:gd name="T26" fmla="*/ 16 w 26"/>
                    <a:gd name="T27" fmla="*/ 26 h 26"/>
                    <a:gd name="T28" fmla="*/ 19 w 26"/>
                    <a:gd name="T29" fmla="*/ 25 h 26"/>
                    <a:gd name="T30" fmla="*/ 21 w 26"/>
                    <a:gd name="T31" fmla="*/ 23 h 26"/>
                    <a:gd name="T32" fmla="*/ 24 w 26"/>
                    <a:gd name="T33" fmla="*/ 19 h 26"/>
                    <a:gd name="T34" fmla="*/ 25 w 26"/>
                    <a:gd name="T35" fmla="*/ 17 h 26"/>
                    <a:gd name="T36" fmla="*/ 26 w 26"/>
                    <a:gd name="T37" fmla="*/ 13 h 26"/>
                    <a:gd name="T38" fmla="*/ 25 w 26"/>
                    <a:gd name="T39" fmla="*/ 10 h 26"/>
                    <a:gd name="T40" fmla="*/ 24 w 26"/>
                    <a:gd name="T41" fmla="*/ 7 h 26"/>
                    <a:gd name="T42" fmla="*/ 21 w 26"/>
                    <a:gd name="T43" fmla="*/ 4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7"/>
                      </a:lnTo>
                      <a:lnTo>
                        <a:pt x="0" y="10"/>
                      </a:lnTo>
                      <a:lnTo>
                        <a:pt x="0" y="13"/>
                      </a:lnTo>
                      <a:lnTo>
                        <a:pt x="0" y="17"/>
                      </a:lnTo>
                      <a:lnTo>
                        <a:pt x="1" y="19"/>
                      </a:lnTo>
                      <a:lnTo>
                        <a:pt x="3" y="23"/>
                      </a:lnTo>
                      <a:lnTo>
                        <a:pt x="6" y="25"/>
                      </a:lnTo>
                      <a:lnTo>
                        <a:pt x="9" y="26"/>
                      </a:lnTo>
                      <a:lnTo>
                        <a:pt x="13" y="26"/>
                      </a:lnTo>
                      <a:lnTo>
                        <a:pt x="16" y="26"/>
                      </a:lnTo>
                      <a:lnTo>
                        <a:pt x="19" y="25"/>
                      </a:lnTo>
                      <a:lnTo>
                        <a:pt x="21" y="23"/>
                      </a:lnTo>
                      <a:lnTo>
                        <a:pt x="24" y="19"/>
                      </a:lnTo>
                      <a:lnTo>
                        <a:pt x="25" y="17"/>
                      </a:lnTo>
                      <a:lnTo>
                        <a:pt x="26" y="13"/>
                      </a:lnTo>
                      <a:lnTo>
                        <a:pt x="25" y="10"/>
                      </a:lnTo>
                      <a:lnTo>
                        <a:pt x="24" y="7"/>
                      </a:lnTo>
                      <a:lnTo>
                        <a:pt x="21" y="4"/>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 name="Freeform 93"/>
                <p:cNvSpPr>
                  <a:spLocks/>
                </p:cNvSpPr>
                <p:nvPr/>
              </p:nvSpPr>
              <p:spPr bwMode="auto">
                <a:xfrm>
                  <a:off x="3421063" y="3811588"/>
                  <a:ext cx="41275" cy="41275"/>
                </a:xfrm>
                <a:custGeom>
                  <a:avLst/>
                  <a:gdLst>
                    <a:gd name="T0" fmla="*/ 13 w 26"/>
                    <a:gd name="T1" fmla="*/ 0 h 26"/>
                    <a:gd name="T2" fmla="*/ 10 w 26"/>
                    <a:gd name="T3" fmla="*/ 2 h 26"/>
                    <a:gd name="T4" fmla="*/ 7 w 26"/>
                    <a:gd name="T5" fmla="*/ 3 h 26"/>
                    <a:gd name="T6" fmla="*/ 4 w 26"/>
                    <a:gd name="T7" fmla="*/ 4 h 26"/>
                    <a:gd name="T8" fmla="*/ 3 w 26"/>
                    <a:gd name="T9" fmla="*/ 7 h 26"/>
                    <a:gd name="T10" fmla="*/ 2 w 26"/>
                    <a:gd name="T11" fmla="*/ 10 h 26"/>
                    <a:gd name="T12" fmla="*/ 0 w 26"/>
                    <a:gd name="T13" fmla="*/ 13 h 26"/>
                    <a:gd name="T14" fmla="*/ 2 w 26"/>
                    <a:gd name="T15" fmla="*/ 17 h 26"/>
                    <a:gd name="T16" fmla="*/ 3 w 26"/>
                    <a:gd name="T17" fmla="*/ 20 h 26"/>
                    <a:gd name="T18" fmla="*/ 4 w 26"/>
                    <a:gd name="T19" fmla="*/ 23 h 26"/>
                    <a:gd name="T20" fmla="*/ 7 w 26"/>
                    <a:gd name="T21" fmla="*/ 25 h 26"/>
                    <a:gd name="T22" fmla="*/ 10 w 26"/>
                    <a:gd name="T23" fmla="*/ 26 h 26"/>
                    <a:gd name="T24" fmla="*/ 13 w 26"/>
                    <a:gd name="T25" fmla="*/ 26 h 26"/>
                    <a:gd name="T26" fmla="*/ 17 w 26"/>
                    <a:gd name="T27" fmla="*/ 26 h 26"/>
                    <a:gd name="T28" fmla="*/ 21 w 26"/>
                    <a:gd name="T29" fmla="*/ 25 h 26"/>
                    <a:gd name="T30" fmla="*/ 23 w 26"/>
                    <a:gd name="T31" fmla="*/ 23 h 26"/>
                    <a:gd name="T32" fmla="*/ 25 w 26"/>
                    <a:gd name="T33" fmla="*/ 20 h 26"/>
                    <a:gd name="T34" fmla="*/ 26 w 26"/>
                    <a:gd name="T35" fmla="*/ 17 h 26"/>
                    <a:gd name="T36" fmla="*/ 26 w 26"/>
                    <a:gd name="T37" fmla="*/ 13 h 26"/>
                    <a:gd name="T38" fmla="*/ 26 w 26"/>
                    <a:gd name="T39" fmla="*/ 10 h 26"/>
                    <a:gd name="T40" fmla="*/ 25 w 26"/>
                    <a:gd name="T41" fmla="*/ 7 h 26"/>
                    <a:gd name="T42" fmla="*/ 23 w 26"/>
                    <a:gd name="T43" fmla="*/ 4 h 26"/>
                    <a:gd name="T44" fmla="*/ 21 w 26"/>
                    <a:gd name="T45" fmla="*/ 3 h 26"/>
                    <a:gd name="T46" fmla="*/ 17 w 26"/>
                    <a:gd name="T47" fmla="*/ 2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2"/>
                      </a:lnTo>
                      <a:lnTo>
                        <a:pt x="7" y="3"/>
                      </a:lnTo>
                      <a:lnTo>
                        <a:pt x="4" y="4"/>
                      </a:lnTo>
                      <a:lnTo>
                        <a:pt x="3" y="7"/>
                      </a:lnTo>
                      <a:lnTo>
                        <a:pt x="2" y="10"/>
                      </a:lnTo>
                      <a:lnTo>
                        <a:pt x="0" y="13"/>
                      </a:lnTo>
                      <a:lnTo>
                        <a:pt x="2" y="17"/>
                      </a:lnTo>
                      <a:lnTo>
                        <a:pt x="3" y="20"/>
                      </a:lnTo>
                      <a:lnTo>
                        <a:pt x="4" y="23"/>
                      </a:lnTo>
                      <a:lnTo>
                        <a:pt x="7" y="25"/>
                      </a:lnTo>
                      <a:lnTo>
                        <a:pt x="10" y="26"/>
                      </a:lnTo>
                      <a:lnTo>
                        <a:pt x="13" y="26"/>
                      </a:lnTo>
                      <a:lnTo>
                        <a:pt x="17" y="26"/>
                      </a:lnTo>
                      <a:lnTo>
                        <a:pt x="21" y="25"/>
                      </a:lnTo>
                      <a:lnTo>
                        <a:pt x="23" y="23"/>
                      </a:lnTo>
                      <a:lnTo>
                        <a:pt x="25" y="20"/>
                      </a:lnTo>
                      <a:lnTo>
                        <a:pt x="26" y="17"/>
                      </a:lnTo>
                      <a:lnTo>
                        <a:pt x="26" y="13"/>
                      </a:lnTo>
                      <a:lnTo>
                        <a:pt x="26" y="10"/>
                      </a:lnTo>
                      <a:lnTo>
                        <a:pt x="25" y="7"/>
                      </a:lnTo>
                      <a:lnTo>
                        <a:pt x="23" y="4"/>
                      </a:lnTo>
                      <a:lnTo>
                        <a:pt x="21" y="3"/>
                      </a:lnTo>
                      <a:lnTo>
                        <a:pt x="17"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5" name="Freeform 94"/>
                <p:cNvSpPr>
                  <a:spLocks/>
                </p:cNvSpPr>
                <p:nvPr/>
              </p:nvSpPr>
              <p:spPr bwMode="auto">
                <a:xfrm>
                  <a:off x="3481388" y="3838575"/>
                  <a:ext cx="41275" cy="41275"/>
                </a:xfrm>
                <a:custGeom>
                  <a:avLst/>
                  <a:gdLst>
                    <a:gd name="T0" fmla="*/ 13 w 26"/>
                    <a:gd name="T1" fmla="*/ 0 h 26"/>
                    <a:gd name="T2" fmla="*/ 10 w 26"/>
                    <a:gd name="T3" fmla="*/ 0 h 26"/>
                    <a:gd name="T4" fmla="*/ 7 w 26"/>
                    <a:gd name="T5" fmla="*/ 1 h 26"/>
                    <a:gd name="T6" fmla="*/ 5 w 26"/>
                    <a:gd name="T7" fmla="*/ 3 h 26"/>
                    <a:gd name="T8" fmla="*/ 3 w 26"/>
                    <a:gd name="T9" fmla="*/ 6 h 26"/>
                    <a:gd name="T10" fmla="*/ 1 w 26"/>
                    <a:gd name="T11" fmla="*/ 9 h 26"/>
                    <a:gd name="T12" fmla="*/ 0 w 26"/>
                    <a:gd name="T13" fmla="*/ 13 h 26"/>
                    <a:gd name="T14" fmla="*/ 1 w 26"/>
                    <a:gd name="T15" fmla="*/ 17 h 26"/>
                    <a:gd name="T16" fmla="*/ 3 w 26"/>
                    <a:gd name="T17" fmla="*/ 19 h 26"/>
                    <a:gd name="T18" fmla="*/ 5 w 26"/>
                    <a:gd name="T19" fmla="*/ 22 h 26"/>
                    <a:gd name="T20" fmla="*/ 7 w 26"/>
                    <a:gd name="T21" fmla="*/ 24 h 26"/>
                    <a:gd name="T22" fmla="*/ 10 w 26"/>
                    <a:gd name="T23" fmla="*/ 26 h 26"/>
                    <a:gd name="T24" fmla="*/ 13 w 26"/>
                    <a:gd name="T25" fmla="*/ 26 h 26"/>
                    <a:gd name="T26" fmla="*/ 17 w 26"/>
                    <a:gd name="T27" fmla="*/ 26 h 26"/>
                    <a:gd name="T28" fmla="*/ 20 w 26"/>
                    <a:gd name="T29" fmla="*/ 24 h 26"/>
                    <a:gd name="T30" fmla="*/ 23 w 26"/>
                    <a:gd name="T31" fmla="*/ 22 h 26"/>
                    <a:gd name="T32" fmla="*/ 25 w 26"/>
                    <a:gd name="T33" fmla="*/ 19 h 26"/>
                    <a:gd name="T34" fmla="*/ 26 w 26"/>
                    <a:gd name="T35" fmla="*/ 17 h 26"/>
                    <a:gd name="T36" fmla="*/ 26 w 26"/>
                    <a:gd name="T37" fmla="*/ 13 h 26"/>
                    <a:gd name="T38" fmla="*/ 26 w 26"/>
                    <a:gd name="T39" fmla="*/ 9 h 26"/>
                    <a:gd name="T40" fmla="*/ 25 w 26"/>
                    <a:gd name="T41" fmla="*/ 6 h 26"/>
                    <a:gd name="T42" fmla="*/ 23 w 26"/>
                    <a:gd name="T43" fmla="*/ 3 h 26"/>
                    <a:gd name="T44" fmla="*/ 20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5" y="3"/>
                      </a:lnTo>
                      <a:lnTo>
                        <a:pt x="3" y="6"/>
                      </a:lnTo>
                      <a:lnTo>
                        <a:pt x="1" y="9"/>
                      </a:lnTo>
                      <a:lnTo>
                        <a:pt x="0" y="13"/>
                      </a:lnTo>
                      <a:lnTo>
                        <a:pt x="1" y="17"/>
                      </a:lnTo>
                      <a:lnTo>
                        <a:pt x="3" y="19"/>
                      </a:lnTo>
                      <a:lnTo>
                        <a:pt x="5" y="22"/>
                      </a:lnTo>
                      <a:lnTo>
                        <a:pt x="7" y="24"/>
                      </a:lnTo>
                      <a:lnTo>
                        <a:pt x="10" y="26"/>
                      </a:lnTo>
                      <a:lnTo>
                        <a:pt x="13" y="26"/>
                      </a:lnTo>
                      <a:lnTo>
                        <a:pt x="17" y="26"/>
                      </a:lnTo>
                      <a:lnTo>
                        <a:pt x="20" y="24"/>
                      </a:lnTo>
                      <a:lnTo>
                        <a:pt x="23" y="22"/>
                      </a:lnTo>
                      <a:lnTo>
                        <a:pt x="25" y="19"/>
                      </a:lnTo>
                      <a:lnTo>
                        <a:pt x="26" y="17"/>
                      </a:lnTo>
                      <a:lnTo>
                        <a:pt x="26" y="13"/>
                      </a:lnTo>
                      <a:lnTo>
                        <a:pt x="26" y="9"/>
                      </a:lnTo>
                      <a:lnTo>
                        <a:pt x="25" y="6"/>
                      </a:lnTo>
                      <a:lnTo>
                        <a:pt x="23" y="3"/>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6" name="Freeform 95"/>
                <p:cNvSpPr>
                  <a:spLocks/>
                </p:cNvSpPr>
                <p:nvPr/>
              </p:nvSpPr>
              <p:spPr bwMode="auto">
                <a:xfrm>
                  <a:off x="3511550" y="3810000"/>
                  <a:ext cx="41275" cy="41275"/>
                </a:xfrm>
                <a:custGeom>
                  <a:avLst/>
                  <a:gdLst>
                    <a:gd name="T0" fmla="*/ 13 w 26"/>
                    <a:gd name="T1" fmla="*/ 0 h 26"/>
                    <a:gd name="T2" fmla="*/ 10 w 26"/>
                    <a:gd name="T3" fmla="*/ 0 h 26"/>
                    <a:gd name="T4" fmla="*/ 7 w 26"/>
                    <a:gd name="T5" fmla="*/ 1 h 26"/>
                    <a:gd name="T6" fmla="*/ 5 w 26"/>
                    <a:gd name="T7" fmla="*/ 4 h 26"/>
                    <a:gd name="T8" fmla="*/ 3 w 26"/>
                    <a:gd name="T9" fmla="*/ 7 h 26"/>
                    <a:gd name="T10" fmla="*/ 1 w 26"/>
                    <a:gd name="T11" fmla="*/ 10 h 26"/>
                    <a:gd name="T12" fmla="*/ 0 w 26"/>
                    <a:gd name="T13" fmla="*/ 13 h 26"/>
                    <a:gd name="T14" fmla="*/ 1 w 26"/>
                    <a:gd name="T15" fmla="*/ 17 h 26"/>
                    <a:gd name="T16" fmla="*/ 3 w 26"/>
                    <a:gd name="T17" fmla="*/ 19 h 26"/>
                    <a:gd name="T18" fmla="*/ 5 w 26"/>
                    <a:gd name="T19" fmla="*/ 23 h 26"/>
                    <a:gd name="T20" fmla="*/ 7 w 26"/>
                    <a:gd name="T21" fmla="*/ 25 h 26"/>
                    <a:gd name="T22" fmla="*/ 10 w 26"/>
                    <a:gd name="T23" fmla="*/ 26 h 26"/>
                    <a:gd name="T24" fmla="*/ 13 w 26"/>
                    <a:gd name="T25" fmla="*/ 26 h 26"/>
                    <a:gd name="T26" fmla="*/ 17 w 26"/>
                    <a:gd name="T27" fmla="*/ 26 h 26"/>
                    <a:gd name="T28" fmla="*/ 20 w 26"/>
                    <a:gd name="T29" fmla="*/ 25 h 26"/>
                    <a:gd name="T30" fmla="*/ 23 w 26"/>
                    <a:gd name="T31" fmla="*/ 23 h 26"/>
                    <a:gd name="T32" fmla="*/ 25 w 26"/>
                    <a:gd name="T33" fmla="*/ 19 h 26"/>
                    <a:gd name="T34" fmla="*/ 26 w 26"/>
                    <a:gd name="T35" fmla="*/ 17 h 26"/>
                    <a:gd name="T36" fmla="*/ 26 w 26"/>
                    <a:gd name="T37" fmla="*/ 13 h 26"/>
                    <a:gd name="T38" fmla="*/ 26 w 26"/>
                    <a:gd name="T39" fmla="*/ 10 h 26"/>
                    <a:gd name="T40" fmla="*/ 25 w 26"/>
                    <a:gd name="T41" fmla="*/ 7 h 26"/>
                    <a:gd name="T42" fmla="*/ 23 w 26"/>
                    <a:gd name="T43" fmla="*/ 4 h 26"/>
                    <a:gd name="T44" fmla="*/ 20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5" y="4"/>
                      </a:lnTo>
                      <a:lnTo>
                        <a:pt x="3" y="7"/>
                      </a:lnTo>
                      <a:lnTo>
                        <a:pt x="1" y="10"/>
                      </a:lnTo>
                      <a:lnTo>
                        <a:pt x="0" y="13"/>
                      </a:lnTo>
                      <a:lnTo>
                        <a:pt x="1" y="17"/>
                      </a:lnTo>
                      <a:lnTo>
                        <a:pt x="3" y="19"/>
                      </a:lnTo>
                      <a:lnTo>
                        <a:pt x="5" y="23"/>
                      </a:lnTo>
                      <a:lnTo>
                        <a:pt x="7" y="25"/>
                      </a:lnTo>
                      <a:lnTo>
                        <a:pt x="10" y="26"/>
                      </a:lnTo>
                      <a:lnTo>
                        <a:pt x="13" y="26"/>
                      </a:lnTo>
                      <a:lnTo>
                        <a:pt x="17" y="26"/>
                      </a:lnTo>
                      <a:lnTo>
                        <a:pt x="20" y="25"/>
                      </a:lnTo>
                      <a:lnTo>
                        <a:pt x="23" y="23"/>
                      </a:lnTo>
                      <a:lnTo>
                        <a:pt x="25" y="19"/>
                      </a:lnTo>
                      <a:lnTo>
                        <a:pt x="26" y="17"/>
                      </a:lnTo>
                      <a:lnTo>
                        <a:pt x="26" y="13"/>
                      </a:lnTo>
                      <a:lnTo>
                        <a:pt x="26" y="10"/>
                      </a:lnTo>
                      <a:lnTo>
                        <a:pt x="25" y="7"/>
                      </a:lnTo>
                      <a:lnTo>
                        <a:pt x="23" y="4"/>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7" name="Freeform 96"/>
                <p:cNvSpPr>
                  <a:spLocks/>
                </p:cNvSpPr>
                <p:nvPr/>
              </p:nvSpPr>
              <p:spPr bwMode="auto">
                <a:xfrm>
                  <a:off x="3465513" y="4002088"/>
                  <a:ext cx="41275" cy="41275"/>
                </a:xfrm>
                <a:custGeom>
                  <a:avLst/>
                  <a:gdLst>
                    <a:gd name="T0" fmla="*/ 13 w 26"/>
                    <a:gd name="T1" fmla="*/ 0 h 26"/>
                    <a:gd name="T2" fmla="*/ 9 w 26"/>
                    <a:gd name="T3" fmla="*/ 1 h 26"/>
                    <a:gd name="T4" fmla="*/ 6 w 26"/>
                    <a:gd name="T5" fmla="*/ 2 h 26"/>
                    <a:gd name="T6" fmla="*/ 3 w 26"/>
                    <a:gd name="T7" fmla="*/ 4 h 26"/>
                    <a:gd name="T8" fmla="*/ 1 w 26"/>
                    <a:gd name="T9" fmla="*/ 7 h 26"/>
                    <a:gd name="T10" fmla="*/ 0 w 26"/>
                    <a:gd name="T11" fmla="*/ 9 h 26"/>
                    <a:gd name="T12" fmla="*/ 0 w 26"/>
                    <a:gd name="T13" fmla="*/ 13 h 26"/>
                    <a:gd name="T14" fmla="*/ 0 w 26"/>
                    <a:gd name="T15" fmla="*/ 17 h 26"/>
                    <a:gd name="T16" fmla="*/ 1 w 26"/>
                    <a:gd name="T17" fmla="*/ 20 h 26"/>
                    <a:gd name="T18" fmla="*/ 3 w 26"/>
                    <a:gd name="T19" fmla="*/ 22 h 26"/>
                    <a:gd name="T20" fmla="*/ 6 w 26"/>
                    <a:gd name="T21" fmla="*/ 25 h 26"/>
                    <a:gd name="T22" fmla="*/ 9 w 26"/>
                    <a:gd name="T23" fmla="*/ 26 h 26"/>
                    <a:gd name="T24" fmla="*/ 13 w 26"/>
                    <a:gd name="T25" fmla="*/ 26 h 26"/>
                    <a:gd name="T26" fmla="*/ 15 w 26"/>
                    <a:gd name="T27" fmla="*/ 26 h 26"/>
                    <a:gd name="T28" fmla="*/ 19 w 26"/>
                    <a:gd name="T29" fmla="*/ 25 h 26"/>
                    <a:gd name="T30" fmla="*/ 21 w 26"/>
                    <a:gd name="T31" fmla="*/ 22 h 26"/>
                    <a:gd name="T32" fmla="*/ 23 w 26"/>
                    <a:gd name="T33" fmla="*/ 20 h 26"/>
                    <a:gd name="T34" fmla="*/ 25 w 26"/>
                    <a:gd name="T35" fmla="*/ 17 h 26"/>
                    <a:gd name="T36" fmla="*/ 26 w 26"/>
                    <a:gd name="T37" fmla="*/ 13 h 26"/>
                    <a:gd name="T38" fmla="*/ 25 w 26"/>
                    <a:gd name="T39" fmla="*/ 9 h 26"/>
                    <a:gd name="T40" fmla="*/ 23 w 26"/>
                    <a:gd name="T41" fmla="*/ 7 h 26"/>
                    <a:gd name="T42" fmla="*/ 21 w 26"/>
                    <a:gd name="T43" fmla="*/ 4 h 26"/>
                    <a:gd name="T44" fmla="*/ 19 w 26"/>
                    <a:gd name="T45" fmla="*/ 2 h 26"/>
                    <a:gd name="T46" fmla="*/ 15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6" y="2"/>
                      </a:lnTo>
                      <a:lnTo>
                        <a:pt x="3" y="4"/>
                      </a:lnTo>
                      <a:lnTo>
                        <a:pt x="1" y="7"/>
                      </a:lnTo>
                      <a:lnTo>
                        <a:pt x="0" y="9"/>
                      </a:lnTo>
                      <a:lnTo>
                        <a:pt x="0" y="13"/>
                      </a:lnTo>
                      <a:lnTo>
                        <a:pt x="0" y="17"/>
                      </a:lnTo>
                      <a:lnTo>
                        <a:pt x="1" y="20"/>
                      </a:lnTo>
                      <a:lnTo>
                        <a:pt x="3" y="22"/>
                      </a:lnTo>
                      <a:lnTo>
                        <a:pt x="6" y="25"/>
                      </a:lnTo>
                      <a:lnTo>
                        <a:pt x="9" y="26"/>
                      </a:lnTo>
                      <a:lnTo>
                        <a:pt x="13" y="26"/>
                      </a:lnTo>
                      <a:lnTo>
                        <a:pt x="15" y="26"/>
                      </a:lnTo>
                      <a:lnTo>
                        <a:pt x="19" y="25"/>
                      </a:lnTo>
                      <a:lnTo>
                        <a:pt x="21" y="22"/>
                      </a:lnTo>
                      <a:lnTo>
                        <a:pt x="23" y="20"/>
                      </a:lnTo>
                      <a:lnTo>
                        <a:pt x="25" y="17"/>
                      </a:lnTo>
                      <a:lnTo>
                        <a:pt x="26" y="13"/>
                      </a:lnTo>
                      <a:lnTo>
                        <a:pt x="25" y="9"/>
                      </a:lnTo>
                      <a:lnTo>
                        <a:pt x="23" y="7"/>
                      </a:lnTo>
                      <a:lnTo>
                        <a:pt x="21" y="4"/>
                      </a:lnTo>
                      <a:lnTo>
                        <a:pt x="19" y="2"/>
                      </a:lnTo>
                      <a:lnTo>
                        <a:pt x="15"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8" name="Freeform 97"/>
                <p:cNvSpPr>
                  <a:spLocks/>
                </p:cNvSpPr>
                <p:nvPr/>
              </p:nvSpPr>
              <p:spPr bwMode="auto">
                <a:xfrm>
                  <a:off x="3487738" y="3989388"/>
                  <a:ext cx="41275" cy="41275"/>
                </a:xfrm>
                <a:custGeom>
                  <a:avLst/>
                  <a:gdLst>
                    <a:gd name="T0" fmla="*/ 13 w 26"/>
                    <a:gd name="T1" fmla="*/ 0 h 26"/>
                    <a:gd name="T2" fmla="*/ 9 w 26"/>
                    <a:gd name="T3" fmla="*/ 0 h 26"/>
                    <a:gd name="T4" fmla="*/ 6 w 26"/>
                    <a:gd name="T5" fmla="*/ 1 h 26"/>
                    <a:gd name="T6" fmla="*/ 3 w 26"/>
                    <a:gd name="T7" fmla="*/ 3 h 26"/>
                    <a:gd name="T8" fmla="*/ 1 w 26"/>
                    <a:gd name="T9" fmla="*/ 6 h 26"/>
                    <a:gd name="T10" fmla="*/ 0 w 26"/>
                    <a:gd name="T11" fmla="*/ 9 h 26"/>
                    <a:gd name="T12" fmla="*/ 0 w 26"/>
                    <a:gd name="T13" fmla="*/ 13 h 26"/>
                    <a:gd name="T14" fmla="*/ 0 w 26"/>
                    <a:gd name="T15" fmla="*/ 16 h 26"/>
                    <a:gd name="T16" fmla="*/ 1 w 26"/>
                    <a:gd name="T17" fmla="*/ 19 h 26"/>
                    <a:gd name="T18" fmla="*/ 3 w 26"/>
                    <a:gd name="T19" fmla="*/ 22 h 26"/>
                    <a:gd name="T20" fmla="*/ 6 w 26"/>
                    <a:gd name="T21" fmla="*/ 23 h 26"/>
                    <a:gd name="T22" fmla="*/ 9 w 26"/>
                    <a:gd name="T23" fmla="*/ 26 h 26"/>
                    <a:gd name="T24" fmla="*/ 13 w 26"/>
                    <a:gd name="T25" fmla="*/ 26 h 26"/>
                    <a:gd name="T26" fmla="*/ 16 w 26"/>
                    <a:gd name="T27" fmla="*/ 26 h 26"/>
                    <a:gd name="T28" fmla="*/ 19 w 26"/>
                    <a:gd name="T29" fmla="*/ 23 h 26"/>
                    <a:gd name="T30" fmla="*/ 22 w 26"/>
                    <a:gd name="T31" fmla="*/ 22 h 26"/>
                    <a:gd name="T32" fmla="*/ 24 w 26"/>
                    <a:gd name="T33" fmla="*/ 19 h 26"/>
                    <a:gd name="T34" fmla="*/ 25 w 26"/>
                    <a:gd name="T35" fmla="*/ 16 h 26"/>
                    <a:gd name="T36" fmla="*/ 26 w 26"/>
                    <a:gd name="T37" fmla="*/ 13 h 26"/>
                    <a:gd name="T38" fmla="*/ 25 w 26"/>
                    <a:gd name="T39" fmla="*/ 9 h 26"/>
                    <a:gd name="T40" fmla="*/ 24 w 26"/>
                    <a:gd name="T41" fmla="*/ 6 h 26"/>
                    <a:gd name="T42" fmla="*/ 22 w 26"/>
                    <a:gd name="T43" fmla="*/ 3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3"/>
                      </a:lnTo>
                      <a:lnTo>
                        <a:pt x="1" y="6"/>
                      </a:lnTo>
                      <a:lnTo>
                        <a:pt x="0" y="9"/>
                      </a:lnTo>
                      <a:lnTo>
                        <a:pt x="0" y="13"/>
                      </a:lnTo>
                      <a:lnTo>
                        <a:pt x="0" y="16"/>
                      </a:lnTo>
                      <a:lnTo>
                        <a:pt x="1" y="19"/>
                      </a:lnTo>
                      <a:lnTo>
                        <a:pt x="3" y="22"/>
                      </a:lnTo>
                      <a:lnTo>
                        <a:pt x="6" y="23"/>
                      </a:lnTo>
                      <a:lnTo>
                        <a:pt x="9" y="26"/>
                      </a:lnTo>
                      <a:lnTo>
                        <a:pt x="13" y="26"/>
                      </a:lnTo>
                      <a:lnTo>
                        <a:pt x="16" y="26"/>
                      </a:lnTo>
                      <a:lnTo>
                        <a:pt x="19" y="23"/>
                      </a:lnTo>
                      <a:lnTo>
                        <a:pt x="22" y="22"/>
                      </a:lnTo>
                      <a:lnTo>
                        <a:pt x="24" y="19"/>
                      </a:lnTo>
                      <a:lnTo>
                        <a:pt x="25" y="16"/>
                      </a:lnTo>
                      <a:lnTo>
                        <a:pt x="26" y="13"/>
                      </a:lnTo>
                      <a:lnTo>
                        <a:pt x="25" y="9"/>
                      </a:lnTo>
                      <a:lnTo>
                        <a:pt x="24" y="6"/>
                      </a:lnTo>
                      <a:lnTo>
                        <a:pt x="22" y="3"/>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9" name="Freeform 98"/>
                <p:cNvSpPr>
                  <a:spLocks/>
                </p:cNvSpPr>
                <p:nvPr/>
              </p:nvSpPr>
              <p:spPr bwMode="auto">
                <a:xfrm>
                  <a:off x="3927475" y="3679825"/>
                  <a:ext cx="41275" cy="42863"/>
                </a:xfrm>
                <a:custGeom>
                  <a:avLst/>
                  <a:gdLst>
                    <a:gd name="T0" fmla="*/ 13 w 26"/>
                    <a:gd name="T1" fmla="*/ 0 h 27"/>
                    <a:gd name="T2" fmla="*/ 10 w 26"/>
                    <a:gd name="T3" fmla="*/ 2 h 27"/>
                    <a:gd name="T4" fmla="*/ 6 w 26"/>
                    <a:gd name="T5" fmla="*/ 3 h 27"/>
                    <a:gd name="T6" fmla="*/ 4 w 26"/>
                    <a:gd name="T7" fmla="*/ 4 h 27"/>
                    <a:gd name="T8" fmla="*/ 1 w 26"/>
                    <a:gd name="T9" fmla="*/ 8 h 27"/>
                    <a:gd name="T10" fmla="*/ 0 w 26"/>
                    <a:gd name="T11" fmla="*/ 10 h 27"/>
                    <a:gd name="T12" fmla="*/ 0 w 26"/>
                    <a:gd name="T13" fmla="*/ 13 h 27"/>
                    <a:gd name="T14" fmla="*/ 0 w 26"/>
                    <a:gd name="T15" fmla="*/ 17 h 27"/>
                    <a:gd name="T16" fmla="*/ 1 w 26"/>
                    <a:gd name="T17" fmla="*/ 21 h 27"/>
                    <a:gd name="T18" fmla="*/ 4 w 26"/>
                    <a:gd name="T19" fmla="*/ 23 h 27"/>
                    <a:gd name="T20" fmla="*/ 6 w 26"/>
                    <a:gd name="T21" fmla="*/ 25 h 27"/>
                    <a:gd name="T22" fmla="*/ 10 w 26"/>
                    <a:gd name="T23" fmla="*/ 27 h 27"/>
                    <a:gd name="T24" fmla="*/ 13 w 26"/>
                    <a:gd name="T25" fmla="*/ 27 h 27"/>
                    <a:gd name="T26" fmla="*/ 17 w 26"/>
                    <a:gd name="T27" fmla="*/ 27 h 27"/>
                    <a:gd name="T28" fmla="*/ 19 w 26"/>
                    <a:gd name="T29" fmla="*/ 25 h 27"/>
                    <a:gd name="T30" fmla="*/ 21 w 26"/>
                    <a:gd name="T31" fmla="*/ 23 h 27"/>
                    <a:gd name="T32" fmla="*/ 24 w 26"/>
                    <a:gd name="T33" fmla="*/ 21 h 27"/>
                    <a:gd name="T34" fmla="*/ 25 w 26"/>
                    <a:gd name="T35" fmla="*/ 17 h 27"/>
                    <a:gd name="T36" fmla="*/ 26 w 26"/>
                    <a:gd name="T37" fmla="*/ 13 h 27"/>
                    <a:gd name="T38" fmla="*/ 25 w 26"/>
                    <a:gd name="T39" fmla="*/ 10 h 27"/>
                    <a:gd name="T40" fmla="*/ 24 w 26"/>
                    <a:gd name="T41" fmla="*/ 8 h 27"/>
                    <a:gd name="T42" fmla="*/ 21 w 26"/>
                    <a:gd name="T43" fmla="*/ 4 h 27"/>
                    <a:gd name="T44" fmla="*/ 19 w 26"/>
                    <a:gd name="T45" fmla="*/ 3 h 27"/>
                    <a:gd name="T46" fmla="*/ 17 w 26"/>
                    <a:gd name="T47" fmla="*/ 2 h 27"/>
                    <a:gd name="T48" fmla="*/ 13 w 26"/>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13" y="0"/>
                      </a:moveTo>
                      <a:lnTo>
                        <a:pt x="10" y="2"/>
                      </a:lnTo>
                      <a:lnTo>
                        <a:pt x="6" y="3"/>
                      </a:lnTo>
                      <a:lnTo>
                        <a:pt x="4" y="4"/>
                      </a:lnTo>
                      <a:lnTo>
                        <a:pt x="1" y="8"/>
                      </a:lnTo>
                      <a:lnTo>
                        <a:pt x="0" y="10"/>
                      </a:lnTo>
                      <a:lnTo>
                        <a:pt x="0" y="13"/>
                      </a:lnTo>
                      <a:lnTo>
                        <a:pt x="0" y="17"/>
                      </a:lnTo>
                      <a:lnTo>
                        <a:pt x="1" y="21"/>
                      </a:lnTo>
                      <a:lnTo>
                        <a:pt x="4" y="23"/>
                      </a:lnTo>
                      <a:lnTo>
                        <a:pt x="6" y="25"/>
                      </a:lnTo>
                      <a:lnTo>
                        <a:pt x="10" y="27"/>
                      </a:lnTo>
                      <a:lnTo>
                        <a:pt x="13" y="27"/>
                      </a:lnTo>
                      <a:lnTo>
                        <a:pt x="17" y="27"/>
                      </a:lnTo>
                      <a:lnTo>
                        <a:pt x="19" y="25"/>
                      </a:lnTo>
                      <a:lnTo>
                        <a:pt x="21" y="23"/>
                      </a:lnTo>
                      <a:lnTo>
                        <a:pt x="24" y="21"/>
                      </a:lnTo>
                      <a:lnTo>
                        <a:pt x="25" y="17"/>
                      </a:lnTo>
                      <a:lnTo>
                        <a:pt x="26" y="13"/>
                      </a:lnTo>
                      <a:lnTo>
                        <a:pt x="25" y="10"/>
                      </a:lnTo>
                      <a:lnTo>
                        <a:pt x="24" y="8"/>
                      </a:lnTo>
                      <a:lnTo>
                        <a:pt x="21" y="4"/>
                      </a:lnTo>
                      <a:lnTo>
                        <a:pt x="19" y="3"/>
                      </a:lnTo>
                      <a:lnTo>
                        <a:pt x="17"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0" name="Freeform 99"/>
                <p:cNvSpPr>
                  <a:spLocks/>
                </p:cNvSpPr>
                <p:nvPr/>
              </p:nvSpPr>
              <p:spPr bwMode="auto">
                <a:xfrm>
                  <a:off x="3949700" y="3684588"/>
                  <a:ext cx="41275" cy="42863"/>
                </a:xfrm>
                <a:custGeom>
                  <a:avLst/>
                  <a:gdLst>
                    <a:gd name="T0" fmla="*/ 13 w 26"/>
                    <a:gd name="T1" fmla="*/ 0 h 27"/>
                    <a:gd name="T2" fmla="*/ 10 w 26"/>
                    <a:gd name="T3" fmla="*/ 1 h 27"/>
                    <a:gd name="T4" fmla="*/ 7 w 26"/>
                    <a:gd name="T5" fmla="*/ 2 h 27"/>
                    <a:gd name="T6" fmla="*/ 4 w 26"/>
                    <a:gd name="T7" fmla="*/ 5 h 27"/>
                    <a:gd name="T8" fmla="*/ 1 w 26"/>
                    <a:gd name="T9" fmla="*/ 7 h 27"/>
                    <a:gd name="T10" fmla="*/ 0 w 26"/>
                    <a:gd name="T11" fmla="*/ 10 h 27"/>
                    <a:gd name="T12" fmla="*/ 0 w 26"/>
                    <a:gd name="T13" fmla="*/ 14 h 27"/>
                    <a:gd name="T14" fmla="*/ 0 w 26"/>
                    <a:gd name="T15" fmla="*/ 18 h 27"/>
                    <a:gd name="T16" fmla="*/ 1 w 26"/>
                    <a:gd name="T17" fmla="*/ 20 h 27"/>
                    <a:gd name="T18" fmla="*/ 4 w 26"/>
                    <a:gd name="T19" fmla="*/ 22 h 27"/>
                    <a:gd name="T20" fmla="*/ 7 w 26"/>
                    <a:gd name="T21" fmla="*/ 25 h 27"/>
                    <a:gd name="T22" fmla="*/ 10 w 26"/>
                    <a:gd name="T23" fmla="*/ 26 h 27"/>
                    <a:gd name="T24" fmla="*/ 13 w 26"/>
                    <a:gd name="T25" fmla="*/ 27 h 27"/>
                    <a:gd name="T26" fmla="*/ 17 w 26"/>
                    <a:gd name="T27" fmla="*/ 26 h 27"/>
                    <a:gd name="T28" fmla="*/ 19 w 26"/>
                    <a:gd name="T29" fmla="*/ 25 h 27"/>
                    <a:gd name="T30" fmla="*/ 23 w 26"/>
                    <a:gd name="T31" fmla="*/ 22 h 27"/>
                    <a:gd name="T32" fmla="*/ 25 w 26"/>
                    <a:gd name="T33" fmla="*/ 20 h 27"/>
                    <a:gd name="T34" fmla="*/ 26 w 26"/>
                    <a:gd name="T35" fmla="*/ 18 h 27"/>
                    <a:gd name="T36" fmla="*/ 26 w 26"/>
                    <a:gd name="T37" fmla="*/ 14 h 27"/>
                    <a:gd name="T38" fmla="*/ 26 w 26"/>
                    <a:gd name="T39" fmla="*/ 10 h 27"/>
                    <a:gd name="T40" fmla="*/ 25 w 26"/>
                    <a:gd name="T41" fmla="*/ 7 h 27"/>
                    <a:gd name="T42" fmla="*/ 23 w 26"/>
                    <a:gd name="T43" fmla="*/ 5 h 27"/>
                    <a:gd name="T44" fmla="*/ 19 w 26"/>
                    <a:gd name="T45" fmla="*/ 2 h 27"/>
                    <a:gd name="T46" fmla="*/ 17 w 26"/>
                    <a:gd name="T47" fmla="*/ 1 h 27"/>
                    <a:gd name="T48" fmla="*/ 13 w 26"/>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13" y="0"/>
                      </a:moveTo>
                      <a:lnTo>
                        <a:pt x="10" y="1"/>
                      </a:lnTo>
                      <a:lnTo>
                        <a:pt x="7" y="2"/>
                      </a:lnTo>
                      <a:lnTo>
                        <a:pt x="4" y="5"/>
                      </a:lnTo>
                      <a:lnTo>
                        <a:pt x="1" y="7"/>
                      </a:lnTo>
                      <a:lnTo>
                        <a:pt x="0" y="10"/>
                      </a:lnTo>
                      <a:lnTo>
                        <a:pt x="0" y="14"/>
                      </a:lnTo>
                      <a:lnTo>
                        <a:pt x="0" y="18"/>
                      </a:lnTo>
                      <a:lnTo>
                        <a:pt x="1" y="20"/>
                      </a:lnTo>
                      <a:lnTo>
                        <a:pt x="4" y="22"/>
                      </a:lnTo>
                      <a:lnTo>
                        <a:pt x="7" y="25"/>
                      </a:lnTo>
                      <a:lnTo>
                        <a:pt x="10" y="26"/>
                      </a:lnTo>
                      <a:lnTo>
                        <a:pt x="13" y="27"/>
                      </a:lnTo>
                      <a:lnTo>
                        <a:pt x="17" y="26"/>
                      </a:lnTo>
                      <a:lnTo>
                        <a:pt x="19" y="25"/>
                      </a:lnTo>
                      <a:lnTo>
                        <a:pt x="23" y="22"/>
                      </a:lnTo>
                      <a:lnTo>
                        <a:pt x="25" y="20"/>
                      </a:lnTo>
                      <a:lnTo>
                        <a:pt x="26" y="18"/>
                      </a:lnTo>
                      <a:lnTo>
                        <a:pt x="26" y="14"/>
                      </a:lnTo>
                      <a:lnTo>
                        <a:pt x="26" y="10"/>
                      </a:lnTo>
                      <a:lnTo>
                        <a:pt x="25" y="7"/>
                      </a:lnTo>
                      <a:lnTo>
                        <a:pt x="23" y="5"/>
                      </a:lnTo>
                      <a:lnTo>
                        <a:pt x="19"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1" name="Freeform 100"/>
                <p:cNvSpPr>
                  <a:spLocks/>
                </p:cNvSpPr>
                <p:nvPr/>
              </p:nvSpPr>
              <p:spPr bwMode="auto">
                <a:xfrm>
                  <a:off x="3987800" y="3705225"/>
                  <a:ext cx="41275" cy="41275"/>
                </a:xfrm>
                <a:custGeom>
                  <a:avLst/>
                  <a:gdLst>
                    <a:gd name="T0" fmla="*/ 13 w 26"/>
                    <a:gd name="T1" fmla="*/ 0 h 26"/>
                    <a:gd name="T2" fmla="*/ 9 w 26"/>
                    <a:gd name="T3" fmla="*/ 0 h 26"/>
                    <a:gd name="T4" fmla="*/ 6 w 26"/>
                    <a:gd name="T5" fmla="*/ 1 h 26"/>
                    <a:gd name="T6" fmla="*/ 4 w 26"/>
                    <a:gd name="T7" fmla="*/ 3 h 26"/>
                    <a:gd name="T8" fmla="*/ 1 w 26"/>
                    <a:gd name="T9" fmla="*/ 6 h 26"/>
                    <a:gd name="T10" fmla="*/ 0 w 26"/>
                    <a:gd name="T11" fmla="*/ 9 h 26"/>
                    <a:gd name="T12" fmla="*/ 0 w 26"/>
                    <a:gd name="T13" fmla="*/ 13 h 26"/>
                    <a:gd name="T14" fmla="*/ 0 w 26"/>
                    <a:gd name="T15" fmla="*/ 16 h 26"/>
                    <a:gd name="T16" fmla="*/ 1 w 26"/>
                    <a:gd name="T17" fmla="*/ 19 h 26"/>
                    <a:gd name="T18" fmla="*/ 4 w 26"/>
                    <a:gd name="T19" fmla="*/ 21 h 26"/>
                    <a:gd name="T20" fmla="*/ 6 w 26"/>
                    <a:gd name="T21" fmla="*/ 24 h 26"/>
                    <a:gd name="T22" fmla="*/ 9 w 26"/>
                    <a:gd name="T23" fmla="*/ 25 h 26"/>
                    <a:gd name="T24" fmla="*/ 13 w 26"/>
                    <a:gd name="T25" fmla="*/ 26 h 26"/>
                    <a:gd name="T26" fmla="*/ 17 w 26"/>
                    <a:gd name="T27" fmla="*/ 25 h 26"/>
                    <a:gd name="T28" fmla="*/ 19 w 26"/>
                    <a:gd name="T29" fmla="*/ 24 h 26"/>
                    <a:gd name="T30" fmla="*/ 22 w 26"/>
                    <a:gd name="T31" fmla="*/ 21 h 26"/>
                    <a:gd name="T32" fmla="*/ 24 w 26"/>
                    <a:gd name="T33" fmla="*/ 19 h 26"/>
                    <a:gd name="T34" fmla="*/ 25 w 26"/>
                    <a:gd name="T35" fmla="*/ 16 h 26"/>
                    <a:gd name="T36" fmla="*/ 26 w 26"/>
                    <a:gd name="T37" fmla="*/ 13 h 26"/>
                    <a:gd name="T38" fmla="*/ 25 w 26"/>
                    <a:gd name="T39" fmla="*/ 9 h 26"/>
                    <a:gd name="T40" fmla="*/ 24 w 26"/>
                    <a:gd name="T41" fmla="*/ 6 h 26"/>
                    <a:gd name="T42" fmla="*/ 22 w 26"/>
                    <a:gd name="T43" fmla="*/ 3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4" y="3"/>
                      </a:lnTo>
                      <a:lnTo>
                        <a:pt x="1" y="6"/>
                      </a:lnTo>
                      <a:lnTo>
                        <a:pt x="0" y="9"/>
                      </a:lnTo>
                      <a:lnTo>
                        <a:pt x="0" y="13"/>
                      </a:lnTo>
                      <a:lnTo>
                        <a:pt x="0" y="16"/>
                      </a:lnTo>
                      <a:lnTo>
                        <a:pt x="1" y="19"/>
                      </a:lnTo>
                      <a:lnTo>
                        <a:pt x="4" y="21"/>
                      </a:lnTo>
                      <a:lnTo>
                        <a:pt x="6" y="24"/>
                      </a:lnTo>
                      <a:lnTo>
                        <a:pt x="9" y="25"/>
                      </a:lnTo>
                      <a:lnTo>
                        <a:pt x="13" y="26"/>
                      </a:lnTo>
                      <a:lnTo>
                        <a:pt x="17" y="25"/>
                      </a:lnTo>
                      <a:lnTo>
                        <a:pt x="19" y="24"/>
                      </a:lnTo>
                      <a:lnTo>
                        <a:pt x="22" y="21"/>
                      </a:lnTo>
                      <a:lnTo>
                        <a:pt x="24" y="19"/>
                      </a:lnTo>
                      <a:lnTo>
                        <a:pt x="25" y="16"/>
                      </a:lnTo>
                      <a:lnTo>
                        <a:pt x="26" y="13"/>
                      </a:lnTo>
                      <a:lnTo>
                        <a:pt x="25" y="9"/>
                      </a:lnTo>
                      <a:lnTo>
                        <a:pt x="24" y="6"/>
                      </a:lnTo>
                      <a:lnTo>
                        <a:pt x="22" y="3"/>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2" name="Freeform 101"/>
                <p:cNvSpPr>
                  <a:spLocks/>
                </p:cNvSpPr>
                <p:nvPr/>
              </p:nvSpPr>
              <p:spPr bwMode="auto">
                <a:xfrm>
                  <a:off x="3968750" y="3730625"/>
                  <a:ext cx="41275" cy="41275"/>
                </a:xfrm>
                <a:custGeom>
                  <a:avLst/>
                  <a:gdLst>
                    <a:gd name="T0" fmla="*/ 13 w 26"/>
                    <a:gd name="T1" fmla="*/ 0 h 26"/>
                    <a:gd name="T2" fmla="*/ 10 w 26"/>
                    <a:gd name="T3" fmla="*/ 2 h 26"/>
                    <a:gd name="T4" fmla="*/ 6 w 26"/>
                    <a:gd name="T5" fmla="*/ 3 h 26"/>
                    <a:gd name="T6" fmla="*/ 4 w 26"/>
                    <a:gd name="T7" fmla="*/ 5 h 26"/>
                    <a:gd name="T8" fmla="*/ 1 w 26"/>
                    <a:gd name="T9" fmla="*/ 8 h 26"/>
                    <a:gd name="T10" fmla="*/ 0 w 26"/>
                    <a:gd name="T11" fmla="*/ 10 h 26"/>
                    <a:gd name="T12" fmla="*/ 0 w 26"/>
                    <a:gd name="T13" fmla="*/ 13 h 26"/>
                    <a:gd name="T14" fmla="*/ 0 w 26"/>
                    <a:gd name="T15" fmla="*/ 17 h 26"/>
                    <a:gd name="T16" fmla="*/ 1 w 26"/>
                    <a:gd name="T17" fmla="*/ 21 h 26"/>
                    <a:gd name="T18" fmla="*/ 4 w 26"/>
                    <a:gd name="T19" fmla="*/ 23 h 26"/>
                    <a:gd name="T20" fmla="*/ 6 w 26"/>
                    <a:gd name="T21" fmla="*/ 25 h 26"/>
                    <a:gd name="T22" fmla="*/ 10 w 26"/>
                    <a:gd name="T23" fmla="*/ 26 h 26"/>
                    <a:gd name="T24" fmla="*/ 13 w 26"/>
                    <a:gd name="T25" fmla="*/ 26 h 26"/>
                    <a:gd name="T26" fmla="*/ 17 w 26"/>
                    <a:gd name="T27" fmla="*/ 26 h 26"/>
                    <a:gd name="T28" fmla="*/ 19 w 26"/>
                    <a:gd name="T29" fmla="*/ 25 h 26"/>
                    <a:gd name="T30" fmla="*/ 23 w 26"/>
                    <a:gd name="T31" fmla="*/ 23 h 26"/>
                    <a:gd name="T32" fmla="*/ 25 w 26"/>
                    <a:gd name="T33" fmla="*/ 21 h 26"/>
                    <a:gd name="T34" fmla="*/ 26 w 26"/>
                    <a:gd name="T35" fmla="*/ 17 h 26"/>
                    <a:gd name="T36" fmla="*/ 26 w 26"/>
                    <a:gd name="T37" fmla="*/ 13 h 26"/>
                    <a:gd name="T38" fmla="*/ 26 w 26"/>
                    <a:gd name="T39" fmla="*/ 10 h 26"/>
                    <a:gd name="T40" fmla="*/ 25 w 26"/>
                    <a:gd name="T41" fmla="*/ 8 h 26"/>
                    <a:gd name="T42" fmla="*/ 23 w 26"/>
                    <a:gd name="T43" fmla="*/ 5 h 26"/>
                    <a:gd name="T44" fmla="*/ 19 w 26"/>
                    <a:gd name="T45" fmla="*/ 3 h 26"/>
                    <a:gd name="T46" fmla="*/ 17 w 26"/>
                    <a:gd name="T47" fmla="*/ 2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2"/>
                      </a:lnTo>
                      <a:lnTo>
                        <a:pt x="6" y="3"/>
                      </a:lnTo>
                      <a:lnTo>
                        <a:pt x="4" y="5"/>
                      </a:lnTo>
                      <a:lnTo>
                        <a:pt x="1" y="8"/>
                      </a:lnTo>
                      <a:lnTo>
                        <a:pt x="0" y="10"/>
                      </a:lnTo>
                      <a:lnTo>
                        <a:pt x="0" y="13"/>
                      </a:lnTo>
                      <a:lnTo>
                        <a:pt x="0" y="17"/>
                      </a:lnTo>
                      <a:lnTo>
                        <a:pt x="1" y="21"/>
                      </a:lnTo>
                      <a:lnTo>
                        <a:pt x="4" y="23"/>
                      </a:lnTo>
                      <a:lnTo>
                        <a:pt x="6" y="25"/>
                      </a:lnTo>
                      <a:lnTo>
                        <a:pt x="10" y="26"/>
                      </a:lnTo>
                      <a:lnTo>
                        <a:pt x="13" y="26"/>
                      </a:lnTo>
                      <a:lnTo>
                        <a:pt x="17" y="26"/>
                      </a:lnTo>
                      <a:lnTo>
                        <a:pt x="19" y="25"/>
                      </a:lnTo>
                      <a:lnTo>
                        <a:pt x="23" y="23"/>
                      </a:lnTo>
                      <a:lnTo>
                        <a:pt x="25" y="21"/>
                      </a:lnTo>
                      <a:lnTo>
                        <a:pt x="26" y="17"/>
                      </a:lnTo>
                      <a:lnTo>
                        <a:pt x="26" y="13"/>
                      </a:lnTo>
                      <a:lnTo>
                        <a:pt x="26" y="10"/>
                      </a:lnTo>
                      <a:lnTo>
                        <a:pt x="25" y="8"/>
                      </a:lnTo>
                      <a:lnTo>
                        <a:pt x="23" y="5"/>
                      </a:lnTo>
                      <a:lnTo>
                        <a:pt x="19" y="3"/>
                      </a:lnTo>
                      <a:lnTo>
                        <a:pt x="17"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3" name="Freeform 102"/>
                <p:cNvSpPr>
                  <a:spLocks/>
                </p:cNvSpPr>
                <p:nvPr/>
              </p:nvSpPr>
              <p:spPr bwMode="auto">
                <a:xfrm>
                  <a:off x="3956050" y="3600450"/>
                  <a:ext cx="39688" cy="41275"/>
                </a:xfrm>
                <a:custGeom>
                  <a:avLst/>
                  <a:gdLst>
                    <a:gd name="T0" fmla="*/ 13 w 25"/>
                    <a:gd name="T1" fmla="*/ 0 h 26"/>
                    <a:gd name="T2" fmla="*/ 9 w 25"/>
                    <a:gd name="T3" fmla="*/ 1 h 26"/>
                    <a:gd name="T4" fmla="*/ 6 w 25"/>
                    <a:gd name="T5" fmla="*/ 2 h 26"/>
                    <a:gd name="T6" fmla="*/ 3 w 25"/>
                    <a:gd name="T7" fmla="*/ 4 h 26"/>
                    <a:gd name="T8" fmla="*/ 1 w 25"/>
                    <a:gd name="T9" fmla="*/ 7 h 26"/>
                    <a:gd name="T10" fmla="*/ 0 w 25"/>
                    <a:gd name="T11" fmla="*/ 9 h 26"/>
                    <a:gd name="T12" fmla="*/ 0 w 25"/>
                    <a:gd name="T13" fmla="*/ 13 h 26"/>
                    <a:gd name="T14" fmla="*/ 0 w 25"/>
                    <a:gd name="T15" fmla="*/ 16 h 26"/>
                    <a:gd name="T16" fmla="*/ 1 w 25"/>
                    <a:gd name="T17" fmla="*/ 20 h 26"/>
                    <a:gd name="T18" fmla="*/ 3 w 25"/>
                    <a:gd name="T19" fmla="*/ 22 h 26"/>
                    <a:gd name="T20" fmla="*/ 6 w 25"/>
                    <a:gd name="T21" fmla="*/ 24 h 26"/>
                    <a:gd name="T22" fmla="*/ 9 w 25"/>
                    <a:gd name="T23" fmla="*/ 26 h 26"/>
                    <a:gd name="T24" fmla="*/ 13 w 25"/>
                    <a:gd name="T25" fmla="*/ 26 h 26"/>
                    <a:gd name="T26" fmla="*/ 15 w 25"/>
                    <a:gd name="T27" fmla="*/ 26 h 26"/>
                    <a:gd name="T28" fmla="*/ 19 w 25"/>
                    <a:gd name="T29" fmla="*/ 24 h 26"/>
                    <a:gd name="T30" fmla="*/ 21 w 25"/>
                    <a:gd name="T31" fmla="*/ 22 h 26"/>
                    <a:gd name="T32" fmla="*/ 24 w 25"/>
                    <a:gd name="T33" fmla="*/ 20 h 26"/>
                    <a:gd name="T34" fmla="*/ 25 w 25"/>
                    <a:gd name="T35" fmla="*/ 16 h 26"/>
                    <a:gd name="T36" fmla="*/ 25 w 25"/>
                    <a:gd name="T37" fmla="*/ 13 h 26"/>
                    <a:gd name="T38" fmla="*/ 25 w 25"/>
                    <a:gd name="T39" fmla="*/ 9 h 26"/>
                    <a:gd name="T40" fmla="*/ 24 w 25"/>
                    <a:gd name="T41" fmla="*/ 7 h 26"/>
                    <a:gd name="T42" fmla="*/ 21 w 25"/>
                    <a:gd name="T43" fmla="*/ 4 h 26"/>
                    <a:gd name="T44" fmla="*/ 19 w 25"/>
                    <a:gd name="T45" fmla="*/ 2 h 26"/>
                    <a:gd name="T46" fmla="*/ 15 w 25"/>
                    <a:gd name="T47" fmla="*/ 1 h 26"/>
                    <a:gd name="T48" fmla="*/ 13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3" y="0"/>
                      </a:moveTo>
                      <a:lnTo>
                        <a:pt x="9" y="1"/>
                      </a:lnTo>
                      <a:lnTo>
                        <a:pt x="6" y="2"/>
                      </a:lnTo>
                      <a:lnTo>
                        <a:pt x="3" y="4"/>
                      </a:lnTo>
                      <a:lnTo>
                        <a:pt x="1" y="7"/>
                      </a:lnTo>
                      <a:lnTo>
                        <a:pt x="0" y="9"/>
                      </a:lnTo>
                      <a:lnTo>
                        <a:pt x="0" y="13"/>
                      </a:lnTo>
                      <a:lnTo>
                        <a:pt x="0" y="16"/>
                      </a:lnTo>
                      <a:lnTo>
                        <a:pt x="1" y="20"/>
                      </a:lnTo>
                      <a:lnTo>
                        <a:pt x="3" y="22"/>
                      </a:lnTo>
                      <a:lnTo>
                        <a:pt x="6" y="24"/>
                      </a:lnTo>
                      <a:lnTo>
                        <a:pt x="9" y="26"/>
                      </a:lnTo>
                      <a:lnTo>
                        <a:pt x="13" y="26"/>
                      </a:lnTo>
                      <a:lnTo>
                        <a:pt x="15" y="26"/>
                      </a:lnTo>
                      <a:lnTo>
                        <a:pt x="19" y="24"/>
                      </a:lnTo>
                      <a:lnTo>
                        <a:pt x="21" y="22"/>
                      </a:lnTo>
                      <a:lnTo>
                        <a:pt x="24" y="20"/>
                      </a:lnTo>
                      <a:lnTo>
                        <a:pt x="25" y="16"/>
                      </a:lnTo>
                      <a:lnTo>
                        <a:pt x="25" y="13"/>
                      </a:lnTo>
                      <a:lnTo>
                        <a:pt x="25" y="9"/>
                      </a:lnTo>
                      <a:lnTo>
                        <a:pt x="24" y="7"/>
                      </a:lnTo>
                      <a:lnTo>
                        <a:pt x="21" y="4"/>
                      </a:lnTo>
                      <a:lnTo>
                        <a:pt x="19" y="2"/>
                      </a:lnTo>
                      <a:lnTo>
                        <a:pt x="15"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4" name="Freeform 103"/>
                <p:cNvSpPr>
                  <a:spLocks/>
                </p:cNvSpPr>
                <p:nvPr/>
              </p:nvSpPr>
              <p:spPr bwMode="auto">
                <a:xfrm>
                  <a:off x="3960813" y="3505200"/>
                  <a:ext cx="41275" cy="41275"/>
                </a:xfrm>
                <a:custGeom>
                  <a:avLst/>
                  <a:gdLst>
                    <a:gd name="T0" fmla="*/ 13 w 26"/>
                    <a:gd name="T1" fmla="*/ 0 h 26"/>
                    <a:gd name="T2" fmla="*/ 10 w 26"/>
                    <a:gd name="T3" fmla="*/ 0 h 26"/>
                    <a:gd name="T4" fmla="*/ 7 w 26"/>
                    <a:gd name="T5" fmla="*/ 1 h 26"/>
                    <a:gd name="T6" fmla="*/ 4 w 26"/>
                    <a:gd name="T7" fmla="*/ 4 h 26"/>
                    <a:gd name="T8" fmla="*/ 3 w 26"/>
                    <a:gd name="T9" fmla="*/ 6 h 26"/>
                    <a:gd name="T10" fmla="*/ 2 w 26"/>
                    <a:gd name="T11" fmla="*/ 10 h 26"/>
                    <a:gd name="T12" fmla="*/ 0 w 26"/>
                    <a:gd name="T13" fmla="*/ 13 h 26"/>
                    <a:gd name="T14" fmla="*/ 2 w 26"/>
                    <a:gd name="T15" fmla="*/ 17 h 26"/>
                    <a:gd name="T16" fmla="*/ 3 w 26"/>
                    <a:gd name="T17" fmla="*/ 19 h 26"/>
                    <a:gd name="T18" fmla="*/ 4 w 26"/>
                    <a:gd name="T19" fmla="*/ 23 h 26"/>
                    <a:gd name="T20" fmla="*/ 7 w 26"/>
                    <a:gd name="T21" fmla="*/ 24 h 26"/>
                    <a:gd name="T22" fmla="*/ 10 w 26"/>
                    <a:gd name="T23" fmla="*/ 25 h 26"/>
                    <a:gd name="T24" fmla="*/ 13 w 26"/>
                    <a:gd name="T25" fmla="*/ 26 h 26"/>
                    <a:gd name="T26" fmla="*/ 17 w 26"/>
                    <a:gd name="T27" fmla="*/ 25 h 26"/>
                    <a:gd name="T28" fmla="*/ 21 w 26"/>
                    <a:gd name="T29" fmla="*/ 24 h 26"/>
                    <a:gd name="T30" fmla="*/ 23 w 26"/>
                    <a:gd name="T31" fmla="*/ 23 h 26"/>
                    <a:gd name="T32" fmla="*/ 25 w 26"/>
                    <a:gd name="T33" fmla="*/ 19 h 26"/>
                    <a:gd name="T34" fmla="*/ 26 w 26"/>
                    <a:gd name="T35" fmla="*/ 17 h 26"/>
                    <a:gd name="T36" fmla="*/ 26 w 26"/>
                    <a:gd name="T37" fmla="*/ 13 h 26"/>
                    <a:gd name="T38" fmla="*/ 26 w 26"/>
                    <a:gd name="T39" fmla="*/ 10 h 26"/>
                    <a:gd name="T40" fmla="*/ 25 w 26"/>
                    <a:gd name="T41" fmla="*/ 6 h 26"/>
                    <a:gd name="T42" fmla="*/ 23 w 26"/>
                    <a:gd name="T43" fmla="*/ 4 h 26"/>
                    <a:gd name="T44" fmla="*/ 21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4" y="4"/>
                      </a:lnTo>
                      <a:lnTo>
                        <a:pt x="3" y="6"/>
                      </a:lnTo>
                      <a:lnTo>
                        <a:pt x="2" y="10"/>
                      </a:lnTo>
                      <a:lnTo>
                        <a:pt x="0" y="13"/>
                      </a:lnTo>
                      <a:lnTo>
                        <a:pt x="2" y="17"/>
                      </a:lnTo>
                      <a:lnTo>
                        <a:pt x="3" y="19"/>
                      </a:lnTo>
                      <a:lnTo>
                        <a:pt x="4" y="23"/>
                      </a:lnTo>
                      <a:lnTo>
                        <a:pt x="7" y="24"/>
                      </a:lnTo>
                      <a:lnTo>
                        <a:pt x="10" y="25"/>
                      </a:lnTo>
                      <a:lnTo>
                        <a:pt x="13" y="26"/>
                      </a:lnTo>
                      <a:lnTo>
                        <a:pt x="17" y="25"/>
                      </a:lnTo>
                      <a:lnTo>
                        <a:pt x="21" y="24"/>
                      </a:lnTo>
                      <a:lnTo>
                        <a:pt x="23" y="23"/>
                      </a:lnTo>
                      <a:lnTo>
                        <a:pt x="25" y="19"/>
                      </a:lnTo>
                      <a:lnTo>
                        <a:pt x="26" y="17"/>
                      </a:lnTo>
                      <a:lnTo>
                        <a:pt x="26" y="13"/>
                      </a:lnTo>
                      <a:lnTo>
                        <a:pt x="26" y="10"/>
                      </a:lnTo>
                      <a:lnTo>
                        <a:pt x="25" y="6"/>
                      </a:lnTo>
                      <a:lnTo>
                        <a:pt x="23" y="4"/>
                      </a:lnTo>
                      <a:lnTo>
                        <a:pt x="21"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5" name="Freeform 104"/>
                <p:cNvSpPr>
                  <a:spLocks/>
                </p:cNvSpPr>
                <p:nvPr/>
              </p:nvSpPr>
              <p:spPr bwMode="auto">
                <a:xfrm>
                  <a:off x="4011613" y="3486150"/>
                  <a:ext cx="41275" cy="42863"/>
                </a:xfrm>
                <a:custGeom>
                  <a:avLst/>
                  <a:gdLst>
                    <a:gd name="T0" fmla="*/ 13 w 26"/>
                    <a:gd name="T1" fmla="*/ 0 h 27"/>
                    <a:gd name="T2" fmla="*/ 10 w 26"/>
                    <a:gd name="T3" fmla="*/ 0 h 27"/>
                    <a:gd name="T4" fmla="*/ 7 w 26"/>
                    <a:gd name="T5" fmla="*/ 2 h 27"/>
                    <a:gd name="T6" fmla="*/ 4 w 26"/>
                    <a:gd name="T7" fmla="*/ 4 h 27"/>
                    <a:gd name="T8" fmla="*/ 3 w 26"/>
                    <a:gd name="T9" fmla="*/ 6 h 27"/>
                    <a:gd name="T10" fmla="*/ 2 w 26"/>
                    <a:gd name="T11" fmla="*/ 10 h 27"/>
                    <a:gd name="T12" fmla="*/ 0 w 26"/>
                    <a:gd name="T13" fmla="*/ 13 h 27"/>
                    <a:gd name="T14" fmla="*/ 2 w 26"/>
                    <a:gd name="T15" fmla="*/ 17 h 27"/>
                    <a:gd name="T16" fmla="*/ 3 w 26"/>
                    <a:gd name="T17" fmla="*/ 19 h 27"/>
                    <a:gd name="T18" fmla="*/ 4 w 26"/>
                    <a:gd name="T19" fmla="*/ 23 h 27"/>
                    <a:gd name="T20" fmla="*/ 7 w 26"/>
                    <a:gd name="T21" fmla="*/ 24 h 27"/>
                    <a:gd name="T22" fmla="*/ 10 w 26"/>
                    <a:gd name="T23" fmla="*/ 25 h 27"/>
                    <a:gd name="T24" fmla="*/ 13 w 26"/>
                    <a:gd name="T25" fmla="*/ 27 h 27"/>
                    <a:gd name="T26" fmla="*/ 17 w 26"/>
                    <a:gd name="T27" fmla="*/ 25 h 27"/>
                    <a:gd name="T28" fmla="*/ 20 w 26"/>
                    <a:gd name="T29" fmla="*/ 24 h 27"/>
                    <a:gd name="T30" fmla="*/ 23 w 26"/>
                    <a:gd name="T31" fmla="*/ 23 h 27"/>
                    <a:gd name="T32" fmla="*/ 25 w 26"/>
                    <a:gd name="T33" fmla="*/ 19 h 27"/>
                    <a:gd name="T34" fmla="*/ 26 w 26"/>
                    <a:gd name="T35" fmla="*/ 17 h 27"/>
                    <a:gd name="T36" fmla="*/ 26 w 26"/>
                    <a:gd name="T37" fmla="*/ 13 h 27"/>
                    <a:gd name="T38" fmla="*/ 26 w 26"/>
                    <a:gd name="T39" fmla="*/ 10 h 27"/>
                    <a:gd name="T40" fmla="*/ 25 w 26"/>
                    <a:gd name="T41" fmla="*/ 6 h 27"/>
                    <a:gd name="T42" fmla="*/ 23 w 26"/>
                    <a:gd name="T43" fmla="*/ 4 h 27"/>
                    <a:gd name="T44" fmla="*/ 20 w 26"/>
                    <a:gd name="T45" fmla="*/ 2 h 27"/>
                    <a:gd name="T46" fmla="*/ 17 w 26"/>
                    <a:gd name="T47" fmla="*/ 0 h 27"/>
                    <a:gd name="T48" fmla="*/ 13 w 26"/>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13" y="0"/>
                      </a:moveTo>
                      <a:lnTo>
                        <a:pt x="10" y="0"/>
                      </a:lnTo>
                      <a:lnTo>
                        <a:pt x="7" y="2"/>
                      </a:lnTo>
                      <a:lnTo>
                        <a:pt x="4" y="4"/>
                      </a:lnTo>
                      <a:lnTo>
                        <a:pt x="3" y="6"/>
                      </a:lnTo>
                      <a:lnTo>
                        <a:pt x="2" y="10"/>
                      </a:lnTo>
                      <a:lnTo>
                        <a:pt x="0" y="13"/>
                      </a:lnTo>
                      <a:lnTo>
                        <a:pt x="2" y="17"/>
                      </a:lnTo>
                      <a:lnTo>
                        <a:pt x="3" y="19"/>
                      </a:lnTo>
                      <a:lnTo>
                        <a:pt x="4" y="23"/>
                      </a:lnTo>
                      <a:lnTo>
                        <a:pt x="7" y="24"/>
                      </a:lnTo>
                      <a:lnTo>
                        <a:pt x="10" y="25"/>
                      </a:lnTo>
                      <a:lnTo>
                        <a:pt x="13" y="27"/>
                      </a:lnTo>
                      <a:lnTo>
                        <a:pt x="17" y="25"/>
                      </a:lnTo>
                      <a:lnTo>
                        <a:pt x="20" y="24"/>
                      </a:lnTo>
                      <a:lnTo>
                        <a:pt x="23" y="23"/>
                      </a:lnTo>
                      <a:lnTo>
                        <a:pt x="25" y="19"/>
                      </a:lnTo>
                      <a:lnTo>
                        <a:pt x="26" y="17"/>
                      </a:lnTo>
                      <a:lnTo>
                        <a:pt x="26" y="13"/>
                      </a:lnTo>
                      <a:lnTo>
                        <a:pt x="26" y="10"/>
                      </a:lnTo>
                      <a:lnTo>
                        <a:pt x="25" y="6"/>
                      </a:lnTo>
                      <a:lnTo>
                        <a:pt x="23" y="4"/>
                      </a:lnTo>
                      <a:lnTo>
                        <a:pt x="20" y="2"/>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6" name="Freeform 105"/>
                <p:cNvSpPr>
                  <a:spLocks/>
                </p:cNvSpPr>
                <p:nvPr/>
              </p:nvSpPr>
              <p:spPr bwMode="auto">
                <a:xfrm>
                  <a:off x="3976688" y="3397250"/>
                  <a:ext cx="41275" cy="41275"/>
                </a:xfrm>
                <a:custGeom>
                  <a:avLst/>
                  <a:gdLst>
                    <a:gd name="T0" fmla="*/ 13 w 26"/>
                    <a:gd name="T1" fmla="*/ 0 h 26"/>
                    <a:gd name="T2" fmla="*/ 9 w 26"/>
                    <a:gd name="T3" fmla="*/ 0 h 26"/>
                    <a:gd name="T4" fmla="*/ 6 w 26"/>
                    <a:gd name="T5" fmla="*/ 1 h 26"/>
                    <a:gd name="T6" fmla="*/ 3 w 26"/>
                    <a:gd name="T7" fmla="*/ 3 h 26"/>
                    <a:gd name="T8" fmla="*/ 1 w 26"/>
                    <a:gd name="T9" fmla="*/ 6 h 26"/>
                    <a:gd name="T10" fmla="*/ 0 w 26"/>
                    <a:gd name="T11" fmla="*/ 9 h 26"/>
                    <a:gd name="T12" fmla="*/ 0 w 26"/>
                    <a:gd name="T13" fmla="*/ 13 h 26"/>
                    <a:gd name="T14" fmla="*/ 0 w 26"/>
                    <a:gd name="T15" fmla="*/ 16 h 26"/>
                    <a:gd name="T16" fmla="*/ 1 w 26"/>
                    <a:gd name="T17" fmla="*/ 19 h 26"/>
                    <a:gd name="T18" fmla="*/ 3 w 26"/>
                    <a:gd name="T19" fmla="*/ 22 h 26"/>
                    <a:gd name="T20" fmla="*/ 6 w 26"/>
                    <a:gd name="T21" fmla="*/ 23 h 26"/>
                    <a:gd name="T22" fmla="*/ 9 w 26"/>
                    <a:gd name="T23" fmla="*/ 26 h 26"/>
                    <a:gd name="T24" fmla="*/ 13 w 26"/>
                    <a:gd name="T25" fmla="*/ 26 h 26"/>
                    <a:gd name="T26" fmla="*/ 16 w 26"/>
                    <a:gd name="T27" fmla="*/ 26 h 26"/>
                    <a:gd name="T28" fmla="*/ 19 w 26"/>
                    <a:gd name="T29" fmla="*/ 23 h 26"/>
                    <a:gd name="T30" fmla="*/ 21 w 26"/>
                    <a:gd name="T31" fmla="*/ 22 h 26"/>
                    <a:gd name="T32" fmla="*/ 24 w 26"/>
                    <a:gd name="T33" fmla="*/ 19 h 26"/>
                    <a:gd name="T34" fmla="*/ 25 w 26"/>
                    <a:gd name="T35" fmla="*/ 16 h 26"/>
                    <a:gd name="T36" fmla="*/ 26 w 26"/>
                    <a:gd name="T37" fmla="*/ 13 h 26"/>
                    <a:gd name="T38" fmla="*/ 25 w 26"/>
                    <a:gd name="T39" fmla="*/ 9 h 26"/>
                    <a:gd name="T40" fmla="*/ 24 w 26"/>
                    <a:gd name="T41" fmla="*/ 6 h 26"/>
                    <a:gd name="T42" fmla="*/ 21 w 26"/>
                    <a:gd name="T43" fmla="*/ 3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3"/>
                      </a:lnTo>
                      <a:lnTo>
                        <a:pt x="1" y="6"/>
                      </a:lnTo>
                      <a:lnTo>
                        <a:pt x="0" y="9"/>
                      </a:lnTo>
                      <a:lnTo>
                        <a:pt x="0" y="13"/>
                      </a:lnTo>
                      <a:lnTo>
                        <a:pt x="0" y="16"/>
                      </a:lnTo>
                      <a:lnTo>
                        <a:pt x="1" y="19"/>
                      </a:lnTo>
                      <a:lnTo>
                        <a:pt x="3" y="22"/>
                      </a:lnTo>
                      <a:lnTo>
                        <a:pt x="6" y="23"/>
                      </a:lnTo>
                      <a:lnTo>
                        <a:pt x="9" y="26"/>
                      </a:lnTo>
                      <a:lnTo>
                        <a:pt x="13" y="26"/>
                      </a:lnTo>
                      <a:lnTo>
                        <a:pt x="16" y="26"/>
                      </a:lnTo>
                      <a:lnTo>
                        <a:pt x="19" y="23"/>
                      </a:lnTo>
                      <a:lnTo>
                        <a:pt x="21" y="22"/>
                      </a:lnTo>
                      <a:lnTo>
                        <a:pt x="24" y="19"/>
                      </a:lnTo>
                      <a:lnTo>
                        <a:pt x="25" y="16"/>
                      </a:lnTo>
                      <a:lnTo>
                        <a:pt x="26" y="13"/>
                      </a:lnTo>
                      <a:lnTo>
                        <a:pt x="25" y="9"/>
                      </a:lnTo>
                      <a:lnTo>
                        <a:pt x="24" y="6"/>
                      </a:lnTo>
                      <a:lnTo>
                        <a:pt x="21" y="3"/>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7" name="Freeform 106"/>
                <p:cNvSpPr>
                  <a:spLocks/>
                </p:cNvSpPr>
                <p:nvPr/>
              </p:nvSpPr>
              <p:spPr bwMode="auto">
                <a:xfrm>
                  <a:off x="3927475" y="3409950"/>
                  <a:ext cx="41275" cy="41275"/>
                </a:xfrm>
                <a:custGeom>
                  <a:avLst/>
                  <a:gdLst>
                    <a:gd name="T0" fmla="*/ 13 w 26"/>
                    <a:gd name="T1" fmla="*/ 0 h 26"/>
                    <a:gd name="T2" fmla="*/ 10 w 26"/>
                    <a:gd name="T3" fmla="*/ 1 h 26"/>
                    <a:gd name="T4" fmla="*/ 6 w 26"/>
                    <a:gd name="T5" fmla="*/ 2 h 26"/>
                    <a:gd name="T6" fmla="*/ 4 w 26"/>
                    <a:gd name="T7" fmla="*/ 5 h 26"/>
                    <a:gd name="T8" fmla="*/ 1 w 26"/>
                    <a:gd name="T9" fmla="*/ 7 h 26"/>
                    <a:gd name="T10" fmla="*/ 0 w 26"/>
                    <a:gd name="T11" fmla="*/ 9 h 26"/>
                    <a:gd name="T12" fmla="*/ 0 w 26"/>
                    <a:gd name="T13" fmla="*/ 13 h 26"/>
                    <a:gd name="T14" fmla="*/ 0 w 26"/>
                    <a:gd name="T15" fmla="*/ 16 h 26"/>
                    <a:gd name="T16" fmla="*/ 1 w 26"/>
                    <a:gd name="T17" fmla="*/ 20 h 26"/>
                    <a:gd name="T18" fmla="*/ 4 w 26"/>
                    <a:gd name="T19" fmla="*/ 22 h 26"/>
                    <a:gd name="T20" fmla="*/ 6 w 26"/>
                    <a:gd name="T21" fmla="*/ 25 h 26"/>
                    <a:gd name="T22" fmla="*/ 10 w 26"/>
                    <a:gd name="T23" fmla="*/ 26 h 26"/>
                    <a:gd name="T24" fmla="*/ 13 w 26"/>
                    <a:gd name="T25" fmla="*/ 26 h 26"/>
                    <a:gd name="T26" fmla="*/ 17 w 26"/>
                    <a:gd name="T27" fmla="*/ 26 h 26"/>
                    <a:gd name="T28" fmla="*/ 19 w 26"/>
                    <a:gd name="T29" fmla="*/ 25 h 26"/>
                    <a:gd name="T30" fmla="*/ 23 w 26"/>
                    <a:gd name="T31" fmla="*/ 22 h 26"/>
                    <a:gd name="T32" fmla="*/ 24 w 26"/>
                    <a:gd name="T33" fmla="*/ 20 h 26"/>
                    <a:gd name="T34" fmla="*/ 25 w 26"/>
                    <a:gd name="T35" fmla="*/ 16 h 26"/>
                    <a:gd name="T36" fmla="*/ 26 w 26"/>
                    <a:gd name="T37" fmla="*/ 13 h 26"/>
                    <a:gd name="T38" fmla="*/ 25 w 26"/>
                    <a:gd name="T39" fmla="*/ 9 h 26"/>
                    <a:gd name="T40" fmla="*/ 24 w 26"/>
                    <a:gd name="T41" fmla="*/ 7 h 26"/>
                    <a:gd name="T42" fmla="*/ 23 w 26"/>
                    <a:gd name="T43" fmla="*/ 5 h 26"/>
                    <a:gd name="T44" fmla="*/ 19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6" y="2"/>
                      </a:lnTo>
                      <a:lnTo>
                        <a:pt x="4" y="5"/>
                      </a:lnTo>
                      <a:lnTo>
                        <a:pt x="1" y="7"/>
                      </a:lnTo>
                      <a:lnTo>
                        <a:pt x="0" y="9"/>
                      </a:lnTo>
                      <a:lnTo>
                        <a:pt x="0" y="13"/>
                      </a:lnTo>
                      <a:lnTo>
                        <a:pt x="0" y="16"/>
                      </a:lnTo>
                      <a:lnTo>
                        <a:pt x="1" y="20"/>
                      </a:lnTo>
                      <a:lnTo>
                        <a:pt x="4" y="22"/>
                      </a:lnTo>
                      <a:lnTo>
                        <a:pt x="6" y="25"/>
                      </a:lnTo>
                      <a:lnTo>
                        <a:pt x="10" y="26"/>
                      </a:lnTo>
                      <a:lnTo>
                        <a:pt x="13" y="26"/>
                      </a:lnTo>
                      <a:lnTo>
                        <a:pt x="17" y="26"/>
                      </a:lnTo>
                      <a:lnTo>
                        <a:pt x="19" y="25"/>
                      </a:lnTo>
                      <a:lnTo>
                        <a:pt x="23" y="22"/>
                      </a:lnTo>
                      <a:lnTo>
                        <a:pt x="24" y="20"/>
                      </a:lnTo>
                      <a:lnTo>
                        <a:pt x="25" y="16"/>
                      </a:lnTo>
                      <a:lnTo>
                        <a:pt x="26" y="13"/>
                      </a:lnTo>
                      <a:lnTo>
                        <a:pt x="25" y="9"/>
                      </a:lnTo>
                      <a:lnTo>
                        <a:pt x="24" y="7"/>
                      </a:lnTo>
                      <a:lnTo>
                        <a:pt x="23" y="5"/>
                      </a:lnTo>
                      <a:lnTo>
                        <a:pt x="19"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8" name="Freeform 107"/>
                <p:cNvSpPr>
                  <a:spLocks/>
                </p:cNvSpPr>
                <p:nvPr/>
              </p:nvSpPr>
              <p:spPr bwMode="auto">
                <a:xfrm>
                  <a:off x="3968750" y="3270250"/>
                  <a:ext cx="41275" cy="41275"/>
                </a:xfrm>
                <a:custGeom>
                  <a:avLst/>
                  <a:gdLst>
                    <a:gd name="T0" fmla="*/ 13 w 26"/>
                    <a:gd name="T1" fmla="*/ 0 h 26"/>
                    <a:gd name="T2" fmla="*/ 10 w 26"/>
                    <a:gd name="T3" fmla="*/ 1 h 26"/>
                    <a:gd name="T4" fmla="*/ 6 w 26"/>
                    <a:gd name="T5" fmla="*/ 3 h 26"/>
                    <a:gd name="T6" fmla="*/ 4 w 26"/>
                    <a:gd name="T7" fmla="*/ 5 h 26"/>
                    <a:gd name="T8" fmla="*/ 1 w 26"/>
                    <a:gd name="T9" fmla="*/ 7 h 26"/>
                    <a:gd name="T10" fmla="*/ 0 w 26"/>
                    <a:gd name="T11" fmla="*/ 11 h 26"/>
                    <a:gd name="T12" fmla="*/ 0 w 26"/>
                    <a:gd name="T13" fmla="*/ 13 h 26"/>
                    <a:gd name="T14" fmla="*/ 0 w 26"/>
                    <a:gd name="T15" fmla="*/ 17 h 26"/>
                    <a:gd name="T16" fmla="*/ 1 w 26"/>
                    <a:gd name="T17" fmla="*/ 20 h 26"/>
                    <a:gd name="T18" fmla="*/ 4 w 26"/>
                    <a:gd name="T19" fmla="*/ 23 h 26"/>
                    <a:gd name="T20" fmla="*/ 6 w 26"/>
                    <a:gd name="T21" fmla="*/ 25 h 26"/>
                    <a:gd name="T22" fmla="*/ 10 w 26"/>
                    <a:gd name="T23" fmla="*/ 26 h 26"/>
                    <a:gd name="T24" fmla="*/ 13 w 26"/>
                    <a:gd name="T25" fmla="*/ 26 h 26"/>
                    <a:gd name="T26" fmla="*/ 17 w 26"/>
                    <a:gd name="T27" fmla="*/ 26 h 26"/>
                    <a:gd name="T28" fmla="*/ 19 w 26"/>
                    <a:gd name="T29" fmla="*/ 25 h 26"/>
                    <a:gd name="T30" fmla="*/ 23 w 26"/>
                    <a:gd name="T31" fmla="*/ 23 h 26"/>
                    <a:gd name="T32" fmla="*/ 25 w 26"/>
                    <a:gd name="T33" fmla="*/ 20 h 26"/>
                    <a:gd name="T34" fmla="*/ 26 w 26"/>
                    <a:gd name="T35" fmla="*/ 17 h 26"/>
                    <a:gd name="T36" fmla="*/ 26 w 26"/>
                    <a:gd name="T37" fmla="*/ 13 h 26"/>
                    <a:gd name="T38" fmla="*/ 26 w 26"/>
                    <a:gd name="T39" fmla="*/ 11 h 26"/>
                    <a:gd name="T40" fmla="*/ 25 w 26"/>
                    <a:gd name="T41" fmla="*/ 7 h 26"/>
                    <a:gd name="T42" fmla="*/ 23 w 26"/>
                    <a:gd name="T43" fmla="*/ 5 h 26"/>
                    <a:gd name="T44" fmla="*/ 19 w 26"/>
                    <a:gd name="T45" fmla="*/ 3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6" y="3"/>
                      </a:lnTo>
                      <a:lnTo>
                        <a:pt x="4" y="5"/>
                      </a:lnTo>
                      <a:lnTo>
                        <a:pt x="1" y="7"/>
                      </a:lnTo>
                      <a:lnTo>
                        <a:pt x="0" y="11"/>
                      </a:lnTo>
                      <a:lnTo>
                        <a:pt x="0" y="13"/>
                      </a:lnTo>
                      <a:lnTo>
                        <a:pt x="0" y="17"/>
                      </a:lnTo>
                      <a:lnTo>
                        <a:pt x="1" y="20"/>
                      </a:lnTo>
                      <a:lnTo>
                        <a:pt x="4" y="23"/>
                      </a:lnTo>
                      <a:lnTo>
                        <a:pt x="6" y="25"/>
                      </a:lnTo>
                      <a:lnTo>
                        <a:pt x="10" y="26"/>
                      </a:lnTo>
                      <a:lnTo>
                        <a:pt x="13" y="26"/>
                      </a:lnTo>
                      <a:lnTo>
                        <a:pt x="17" y="26"/>
                      </a:lnTo>
                      <a:lnTo>
                        <a:pt x="19" y="25"/>
                      </a:lnTo>
                      <a:lnTo>
                        <a:pt x="23" y="23"/>
                      </a:lnTo>
                      <a:lnTo>
                        <a:pt x="25" y="20"/>
                      </a:lnTo>
                      <a:lnTo>
                        <a:pt x="26" y="17"/>
                      </a:lnTo>
                      <a:lnTo>
                        <a:pt x="26" y="13"/>
                      </a:lnTo>
                      <a:lnTo>
                        <a:pt x="26" y="11"/>
                      </a:lnTo>
                      <a:lnTo>
                        <a:pt x="25" y="7"/>
                      </a:lnTo>
                      <a:lnTo>
                        <a:pt x="23" y="5"/>
                      </a:lnTo>
                      <a:lnTo>
                        <a:pt x="19" y="3"/>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9" name="Freeform 108"/>
                <p:cNvSpPr>
                  <a:spLocks/>
                </p:cNvSpPr>
                <p:nvPr/>
              </p:nvSpPr>
              <p:spPr bwMode="auto">
                <a:xfrm>
                  <a:off x="3970338" y="3187700"/>
                  <a:ext cx="41275" cy="41275"/>
                </a:xfrm>
                <a:custGeom>
                  <a:avLst/>
                  <a:gdLst>
                    <a:gd name="T0" fmla="*/ 13 w 26"/>
                    <a:gd name="T1" fmla="*/ 0 h 26"/>
                    <a:gd name="T2" fmla="*/ 10 w 26"/>
                    <a:gd name="T3" fmla="*/ 1 h 26"/>
                    <a:gd name="T4" fmla="*/ 7 w 26"/>
                    <a:gd name="T5" fmla="*/ 2 h 26"/>
                    <a:gd name="T6" fmla="*/ 5 w 26"/>
                    <a:gd name="T7" fmla="*/ 4 h 26"/>
                    <a:gd name="T8" fmla="*/ 3 w 26"/>
                    <a:gd name="T9" fmla="*/ 7 h 26"/>
                    <a:gd name="T10" fmla="*/ 1 w 26"/>
                    <a:gd name="T11" fmla="*/ 10 h 26"/>
                    <a:gd name="T12" fmla="*/ 0 w 26"/>
                    <a:gd name="T13" fmla="*/ 13 h 26"/>
                    <a:gd name="T14" fmla="*/ 1 w 26"/>
                    <a:gd name="T15" fmla="*/ 17 h 26"/>
                    <a:gd name="T16" fmla="*/ 3 w 26"/>
                    <a:gd name="T17" fmla="*/ 20 h 26"/>
                    <a:gd name="T18" fmla="*/ 5 w 26"/>
                    <a:gd name="T19" fmla="*/ 23 h 26"/>
                    <a:gd name="T20" fmla="*/ 7 w 26"/>
                    <a:gd name="T21" fmla="*/ 25 h 26"/>
                    <a:gd name="T22" fmla="*/ 10 w 26"/>
                    <a:gd name="T23" fmla="*/ 26 h 26"/>
                    <a:gd name="T24" fmla="*/ 13 w 26"/>
                    <a:gd name="T25" fmla="*/ 26 h 26"/>
                    <a:gd name="T26" fmla="*/ 17 w 26"/>
                    <a:gd name="T27" fmla="*/ 26 h 26"/>
                    <a:gd name="T28" fmla="*/ 20 w 26"/>
                    <a:gd name="T29" fmla="*/ 25 h 26"/>
                    <a:gd name="T30" fmla="*/ 23 w 26"/>
                    <a:gd name="T31" fmla="*/ 23 h 26"/>
                    <a:gd name="T32" fmla="*/ 25 w 26"/>
                    <a:gd name="T33" fmla="*/ 20 h 26"/>
                    <a:gd name="T34" fmla="*/ 26 w 26"/>
                    <a:gd name="T35" fmla="*/ 17 h 26"/>
                    <a:gd name="T36" fmla="*/ 26 w 26"/>
                    <a:gd name="T37" fmla="*/ 13 h 26"/>
                    <a:gd name="T38" fmla="*/ 26 w 26"/>
                    <a:gd name="T39" fmla="*/ 10 h 26"/>
                    <a:gd name="T40" fmla="*/ 25 w 26"/>
                    <a:gd name="T41" fmla="*/ 7 h 26"/>
                    <a:gd name="T42" fmla="*/ 23 w 26"/>
                    <a:gd name="T43" fmla="*/ 4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7" y="2"/>
                      </a:lnTo>
                      <a:lnTo>
                        <a:pt x="5" y="4"/>
                      </a:lnTo>
                      <a:lnTo>
                        <a:pt x="3" y="7"/>
                      </a:lnTo>
                      <a:lnTo>
                        <a:pt x="1" y="10"/>
                      </a:lnTo>
                      <a:lnTo>
                        <a:pt x="0" y="13"/>
                      </a:lnTo>
                      <a:lnTo>
                        <a:pt x="1" y="17"/>
                      </a:lnTo>
                      <a:lnTo>
                        <a:pt x="3" y="20"/>
                      </a:lnTo>
                      <a:lnTo>
                        <a:pt x="5" y="23"/>
                      </a:lnTo>
                      <a:lnTo>
                        <a:pt x="7" y="25"/>
                      </a:lnTo>
                      <a:lnTo>
                        <a:pt x="10" y="26"/>
                      </a:lnTo>
                      <a:lnTo>
                        <a:pt x="13" y="26"/>
                      </a:lnTo>
                      <a:lnTo>
                        <a:pt x="17" y="26"/>
                      </a:lnTo>
                      <a:lnTo>
                        <a:pt x="20" y="25"/>
                      </a:lnTo>
                      <a:lnTo>
                        <a:pt x="23" y="23"/>
                      </a:lnTo>
                      <a:lnTo>
                        <a:pt x="25" y="20"/>
                      </a:lnTo>
                      <a:lnTo>
                        <a:pt x="26" y="17"/>
                      </a:lnTo>
                      <a:lnTo>
                        <a:pt x="26" y="13"/>
                      </a:lnTo>
                      <a:lnTo>
                        <a:pt x="26" y="10"/>
                      </a:lnTo>
                      <a:lnTo>
                        <a:pt x="25" y="7"/>
                      </a:lnTo>
                      <a:lnTo>
                        <a:pt x="23" y="4"/>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0" name="Freeform 109"/>
                <p:cNvSpPr>
                  <a:spLocks/>
                </p:cNvSpPr>
                <p:nvPr/>
              </p:nvSpPr>
              <p:spPr bwMode="auto">
                <a:xfrm>
                  <a:off x="4427538" y="3433763"/>
                  <a:ext cx="41275" cy="41275"/>
                </a:xfrm>
                <a:custGeom>
                  <a:avLst/>
                  <a:gdLst>
                    <a:gd name="T0" fmla="*/ 13 w 26"/>
                    <a:gd name="T1" fmla="*/ 0 h 26"/>
                    <a:gd name="T2" fmla="*/ 10 w 26"/>
                    <a:gd name="T3" fmla="*/ 0 h 26"/>
                    <a:gd name="T4" fmla="*/ 6 w 26"/>
                    <a:gd name="T5" fmla="*/ 1 h 26"/>
                    <a:gd name="T6" fmla="*/ 4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4 w 26"/>
                    <a:gd name="T19" fmla="*/ 22 h 26"/>
                    <a:gd name="T20" fmla="*/ 6 w 26"/>
                    <a:gd name="T21" fmla="*/ 24 h 26"/>
                    <a:gd name="T22" fmla="*/ 10 w 26"/>
                    <a:gd name="T23" fmla="*/ 25 h 26"/>
                    <a:gd name="T24" fmla="*/ 13 w 26"/>
                    <a:gd name="T25" fmla="*/ 26 h 26"/>
                    <a:gd name="T26" fmla="*/ 17 w 26"/>
                    <a:gd name="T27" fmla="*/ 25 h 26"/>
                    <a:gd name="T28" fmla="*/ 19 w 26"/>
                    <a:gd name="T29" fmla="*/ 24 h 26"/>
                    <a:gd name="T30" fmla="*/ 21 w 26"/>
                    <a:gd name="T31" fmla="*/ 22 h 26"/>
                    <a:gd name="T32" fmla="*/ 24 w 26"/>
                    <a:gd name="T33" fmla="*/ 19 h 26"/>
                    <a:gd name="T34" fmla="*/ 25 w 26"/>
                    <a:gd name="T35" fmla="*/ 17 h 26"/>
                    <a:gd name="T36" fmla="*/ 26 w 26"/>
                    <a:gd name="T37" fmla="*/ 13 h 26"/>
                    <a:gd name="T38" fmla="*/ 25 w 26"/>
                    <a:gd name="T39" fmla="*/ 10 h 26"/>
                    <a:gd name="T40" fmla="*/ 24 w 26"/>
                    <a:gd name="T41" fmla="*/ 6 h 26"/>
                    <a:gd name="T42" fmla="*/ 21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1"/>
                      </a:lnTo>
                      <a:lnTo>
                        <a:pt x="4" y="4"/>
                      </a:lnTo>
                      <a:lnTo>
                        <a:pt x="1" y="6"/>
                      </a:lnTo>
                      <a:lnTo>
                        <a:pt x="0" y="10"/>
                      </a:lnTo>
                      <a:lnTo>
                        <a:pt x="0" y="13"/>
                      </a:lnTo>
                      <a:lnTo>
                        <a:pt x="0" y="17"/>
                      </a:lnTo>
                      <a:lnTo>
                        <a:pt x="1" y="19"/>
                      </a:lnTo>
                      <a:lnTo>
                        <a:pt x="4" y="22"/>
                      </a:lnTo>
                      <a:lnTo>
                        <a:pt x="6" y="24"/>
                      </a:lnTo>
                      <a:lnTo>
                        <a:pt x="10" y="25"/>
                      </a:lnTo>
                      <a:lnTo>
                        <a:pt x="13" y="26"/>
                      </a:lnTo>
                      <a:lnTo>
                        <a:pt x="17" y="25"/>
                      </a:lnTo>
                      <a:lnTo>
                        <a:pt x="19" y="24"/>
                      </a:lnTo>
                      <a:lnTo>
                        <a:pt x="21" y="22"/>
                      </a:lnTo>
                      <a:lnTo>
                        <a:pt x="24" y="19"/>
                      </a:lnTo>
                      <a:lnTo>
                        <a:pt x="25" y="17"/>
                      </a:lnTo>
                      <a:lnTo>
                        <a:pt x="26" y="13"/>
                      </a:lnTo>
                      <a:lnTo>
                        <a:pt x="25" y="10"/>
                      </a:lnTo>
                      <a:lnTo>
                        <a:pt x="24" y="6"/>
                      </a:lnTo>
                      <a:lnTo>
                        <a:pt x="21"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1" name="Freeform 110"/>
                <p:cNvSpPr>
                  <a:spLocks/>
                </p:cNvSpPr>
                <p:nvPr/>
              </p:nvSpPr>
              <p:spPr bwMode="auto">
                <a:xfrm>
                  <a:off x="4452938" y="3495675"/>
                  <a:ext cx="41275" cy="41275"/>
                </a:xfrm>
                <a:custGeom>
                  <a:avLst/>
                  <a:gdLst>
                    <a:gd name="T0" fmla="*/ 13 w 26"/>
                    <a:gd name="T1" fmla="*/ 0 h 26"/>
                    <a:gd name="T2" fmla="*/ 9 w 26"/>
                    <a:gd name="T3" fmla="*/ 0 h 26"/>
                    <a:gd name="T4" fmla="*/ 7 w 26"/>
                    <a:gd name="T5" fmla="*/ 2 h 26"/>
                    <a:gd name="T6" fmla="*/ 3 w 26"/>
                    <a:gd name="T7" fmla="*/ 4 h 26"/>
                    <a:gd name="T8" fmla="*/ 2 w 26"/>
                    <a:gd name="T9" fmla="*/ 6 h 26"/>
                    <a:gd name="T10" fmla="*/ 1 w 26"/>
                    <a:gd name="T11" fmla="*/ 10 h 26"/>
                    <a:gd name="T12" fmla="*/ 0 w 26"/>
                    <a:gd name="T13" fmla="*/ 13 h 26"/>
                    <a:gd name="T14" fmla="*/ 1 w 26"/>
                    <a:gd name="T15" fmla="*/ 17 h 26"/>
                    <a:gd name="T16" fmla="*/ 2 w 26"/>
                    <a:gd name="T17" fmla="*/ 19 h 26"/>
                    <a:gd name="T18" fmla="*/ 3 w 26"/>
                    <a:gd name="T19" fmla="*/ 23 h 26"/>
                    <a:gd name="T20" fmla="*/ 7 w 26"/>
                    <a:gd name="T21" fmla="*/ 24 h 26"/>
                    <a:gd name="T22" fmla="*/ 9 w 26"/>
                    <a:gd name="T23" fmla="*/ 26 h 26"/>
                    <a:gd name="T24" fmla="*/ 13 w 26"/>
                    <a:gd name="T25" fmla="*/ 26 h 26"/>
                    <a:gd name="T26" fmla="*/ 16 w 26"/>
                    <a:gd name="T27" fmla="*/ 26 h 26"/>
                    <a:gd name="T28" fmla="*/ 20 w 26"/>
                    <a:gd name="T29" fmla="*/ 24 h 26"/>
                    <a:gd name="T30" fmla="*/ 22 w 26"/>
                    <a:gd name="T31" fmla="*/ 23 h 26"/>
                    <a:gd name="T32" fmla="*/ 24 w 26"/>
                    <a:gd name="T33" fmla="*/ 19 h 26"/>
                    <a:gd name="T34" fmla="*/ 26 w 26"/>
                    <a:gd name="T35" fmla="*/ 17 h 26"/>
                    <a:gd name="T36" fmla="*/ 26 w 26"/>
                    <a:gd name="T37" fmla="*/ 13 h 26"/>
                    <a:gd name="T38" fmla="*/ 26 w 26"/>
                    <a:gd name="T39" fmla="*/ 10 h 26"/>
                    <a:gd name="T40" fmla="*/ 24 w 26"/>
                    <a:gd name="T41" fmla="*/ 6 h 26"/>
                    <a:gd name="T42" fmla="*/ 22 w 26"/>
                    <a:gd name="T43" fmla="*/ 4 h 26"/>
                    <a:gd name="T44" fmla="*/ 20 w 26"/>
                    <a:gd name="T45" fmla="*/ 2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7" y="2"/>
                      </a:lnTo>
                      <a:lnTo>
                        <a:pt x="3" y="4"/>
                      </a:lnTo>
                      <a:lnTo>
                        <a:pt x="2" y="6"/>
                      </a:lnTo>
                      <a:lnTo>
                        <a:pt x="1" y="10"/>
                      </a:lnTo>
                      <a:lnTo>
                        <a:pt x="0" y="13"/>
                      </a:lnTo>
                      <a:lnTo>
                        <a:pt x="1" y="17"/>
                      </a:lnTo>
                      <a:lnTo>
                        <a:pt x="2" y="19"/>
                      </a:lnTo>
                      <a:lnTo>
                        <a:pt x="3" y="23"/>
                      </a:lnTo>
                      <a:lnTo>
                        <a:pt x="7" y="24"/>
                      </a:lnTo>
                      <a:lnTo>
                        <a:pt x="9" y="26"/>
                      </a:lnTo>
                      <a:lnTo>
                        <a:pt x="13" y="26"/>
                      </a:lnTo>
                      <a:lnTo>
                        <a:pt x="16" y="26"/>
                      </a:lnTo>
                      <a:lnTo>
                        <a:pt x="20" y="24"/>
                      </a:lnTo>
                      <a:lnTo>
                        <a:pt x="22" y="23"/>
                      </a:lnTo>
                      <a:lnTo>
                        <a:pt x="24" y="19"/>
                      </a:lnTo>
                      <a:lnTo>
                        <a:pt x="26" y="17"/>
                      </a:lnTo>
                      <a:lnTo>
                        <a:pt x="26" y="13"/>
                      </a:lnTo>
                      <a:lnTo>
                        <a:pt x="26" y="10"/>
                      </a:lnTo>
                      <a:lnTo>
                        <a:pt x="24" y="6"/>
                      </a:lnTo>
                      <a:lnTo>
                        <a:pt x="22" y="4"/>
                      </a:lnTo>
                      <a:lnTo>
                        <a:pt x="20" y="2"/>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2" name="Freeform 111"/>
                <p:cNvSpPr>
                  <a:spLocks/>
                </p:cNvSpPr>
                <p:nvPr/>
              </p:nvSpPr>
              <p:spPr bwMode="auto">
                <a:xfrm>
                  <a:off x="4427538" y="3503613"/>
                  <a:ext cx="41275" cy="41275"/>
                </a:xfrm>
                <a:custGeom>
                  <a:avLst/>
                  <a:gdLst>
                    <a:gd name="T0" fmla="*/ 13 w 26"/>
                    <a:gd name="T1" fmla="*/ 0 h 26"/>
                    <a:gd name="T2" fmla="*/ 10 w 26"/>
                    <a:gd name="T3" fmla="*/ 0 h 26"/>
                    <a:gd name="T4" fmla="*/ 6 w 26"/>
                    <a:gd name="T5" fmla="*/ 1 h 26"/>
                    <a:gd name="T6" fmla="*/ 4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4 w 26"/>
                    <a:gd name="T19" fmla="*/ 21 h 26"/>
                    <a:gd name="T20" fmla="*/ 6 w 26"/>
                    <a:gd name="T21" fmla="*/ 24 h 26"/>
                    <a:gd name="T22" fmla="*/ 10 w 26"/>
                    <a:gd name="T23" fmla="*/ 25 h 26"/>
                    <a:gd name="T24" fmla="*/ 13 w 26"/>
                    <a:gd name="T25" fmla="*/ 26 h 26"/>
                    <a:gd name="T26" fmla="*/ 17 w 26"/>
                    <a:gd name="T27" fmla="*/ 25 h 26"/>
                    <a:gd name="T28" fmla="*/ 19 w 26"/>
                    <a:gd name="T29" fmla="*/ 24 h 26"/>
                    <a:gd name="T30" fmla="*/ 21 w 26"/>
                    <a:gd name="T31" fmla="*/ 21 h 26"/>
                    <a:gd name="T32" fmla="*/ 24 w 26"/>
                    <a:gd name="T33" fmla="*/ 19 h 26"/>
                    <a:gd name="T34" fmla="*/ 25 w 26"/>
                    <a:gd name="T35" fmla="*/ 17 h 26"/>
                    <a:gd name="T36" fmla="*/ 26 w 26"/>
                    <a:gd name="T37" fmla="*/ 13 h 26"/>
                    <a:gd name="T38" fmla="*/ 25 w 26"/>
                    <a:gd name="T39" fmla="*/ 10 h 26"/>
                    <a:gd name="T40" fmla="*/ 24 w 26"/>
                    <a:gd name="T41" fmla="*/ 6 h 26"/>
                    <a:gd name="T42" fmla="*/ 21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1"/>
                      </a:lnTo>
                      <a:lnTo>
                        <a:pt x="4" y="4"/>
                      </a:lnTo>
                      <a:lnTo>
                        <a:pt x="1" y="6"/>
                      </a:lnTo>
                      <a:lnTo>
                        <a:pt x="0" y="10"/>
                      </a:lnTo>
                      <a:lnTo>
                        <a:pt x="0" y="13"/>
                      </a:lnTo>
                      <a:lnTo>
                        <a:pt x="0" y="17"/>
                      </a:lnTo>
                      <a:lnTo>
                        <a:pt x="1" y="19"/>
                      </a:lnTo>
                      <a:lnTo>
                        <a:pt x="4" y="21"/>
                      </a:lnTo>
                      <a:lnTo>
                        <a:pt x="6" y="24"/>
                      </a:lnTo>
                      <a:lnTo>
                        <a:pt x="10" y="25"/>
                      </a:lnTo>
                      <a:lnTo>
                        <a:pt x="13" y="26"/>
                      </a:lnTo>
                      <a:lnTo>
                        <a:pt x="17" y="25"/>
                      </a:lnTo>
                      <a:lnTo>
                        <a:pt x="19" y="24"/>
                      </a:lnTo>
                      <a:lnTo>
                        <a:pt x="21" y="21"/>
                      </a:lnTo>
                      <a:lnTo>
                        <a:pt x="24" y="19"/>
                      </a:lnTo>
                      <a:lnTo>
                        <a:pt x="25" y="17"/>
                      </a:lnTo>
                      <a:lnTo>
                        <a:pt x="26" y="13"/>
                      </a:lnTo>
                      <a:lnTo>
                        <a:pt x="25" y="10"/>
                      </a:lnTo>
                      <a:lnTo>
                        <a:pt x="24" y="6"/>
                      </a:lnTo>
                      <a:lnTo>
                        <a:pt x="21"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3" name="Freeform 112"/>
                <p:cNvSpPr>
                  <a:spLocks/>
                </p:cNvSpPr>
                <p:nvPr/>
              </p:nvSpPr>
              <p:spPr bwMode="auto">
                <a:xfrm>
                  <a:off x="4446588" y="3551238"/>
                  <a:ext cx="41275" cy="41275"/>
                </a:xfrm>
                <a:custGeom>
                  <a:avLst/>
                  <a:gdLst>
                    <a:gd name="T0" fmla="*/ 13 w 26"/>
                    <a:gd name="T1" fmla="*/ 0 h 26"/>
                    <a:gd name="T2" fmla="*/ 9 w 26"/>
                    <a:gd name="T3" fmla="*/ 1 h 26"/>
                    <a:gd name="T4" fmla="*/ 6 w 26"/>
                    <a:gd name="T5" fmla="*/ 2 h 26"/>
                    <a:gd name="T6" fmla="*/ 4 w 26"/>
                    <a:gd name="T7" fmla="*/ 4 h 26"/>
                    <a:gd name="T8" fmla="*/ 1 w 26"/>
                    <a:gd name="T9" fmla="*/ 7 h 26"/>
                    <a:gd name="T10" fmla="*/ 0 w 26"/>
                    <a:gd name="T11" fmla="*/ 10 h 26"/>
                    <a:gd name="T12" fmla="*/ 0 w 26"/>
                    <a:gd name="T13" fmla="*/ 13 h 26"/>
                    <a:gd name="T14" fmla="*/ 0 w 26"/>
                    <a:gd name="T15" fmla="*/ 16 h 26"/>
                    <a:gd name="T16" fmla="*/ 1 w 26"/>
                    <a:gd name="T17" fmla="*/ 20 h 26"/>
                    <a:gd name="T18" fmla="*/ 4 w 26"/>
                    <a:gd name="T19" fmla="*/ 22 h 26"/>
                    <a:gd name="T20" fmla="*/ 6 w 26"/>
                    <a:gd name="T21" fmla="*/ 25 h 26"/>
                    <a:gd name="T22" fmla="*/ 9 w 26"/>
                    <a:gd name="T23" fmla="*/ 26 h 26"/>
                    <a:gd name="T24" fmla="*/ 13 w 26"/>
                    <a:gd name="T25" fmla="*/ 26 h 26"/>
                    <a:gd name="T26" fmla="*/ 17 w 26"/>
                    <a:gd name="T27" fmla="*/ 26 h 26"/>
                    <a:gd name="T28" fmla="*/ 19 w 26"/>
                    <a:gd name="T29" fmla="*/ 25 h 26"/>
                    <a:gd name="T30" fmla="*/ 21 w 26"/>
                    <a:gd name="T31" fmla="*/ 22 h 26"/>
                    <a:gd name="T32" fmla="*/ 24 w 26"/>
                    <a:gd name="T33" fmla="*/ 20 h 26"/>
                    <a:gd name="T34" fmla="*/ 25 w 26"/>
                    <a:gd name="T35" fmla="*/ 16 h 26"/>
                    <a:gd name="T36" fmla="*/ 26 w 26"/>
                    <a:gd name="T37" fmla="*/ 13 h 26"/>
                    <a:gd name="T38" fmla="*/ 25 w 26"/>
                    <a:gd name="T39" fmla="*/ 10 h 26"/>
                    <a:gd name="T40" fmla="*/ 24 w 26"/>
                    <a:gd name="T41" fmla="*/ 7 h 26"/>
                    <a:gd name="T42" fmla="*/ 21 w 26"/>
                    <a:gd name="T43" fmla="*/ 4 h 26"/>
                    <a:gd name="T44" fmla="*/ 19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6" y="2"/>
                      </a:lnTo>
                      <a:lnTo>
                        <a:pt x="4" y="4"/>
                      </a:lnTo>
                      <a:lnTo>
                        <a:pt x="1" y="7"/>
                      </a:lnTo>
                      <a:lnTo>
                        <a:pt x="0" y="10"/>
                      </a:lnTo>
                      <a:lnTo>
                        <a:pt x="0" y="13"/>
                      </a:lnTo>
                      <a:lnTo>
                        <a:pt x="0" y="16"/>
                      </a:lnTo>
                      <a:lnTo>
                        <a:pt x="1" y="20"/>
                      </a:lnTo>
                      <a:lnTo>
                        <a:pt x="4" y="22"/>
                      </a:lnTo>
                      <a:lnTo>
                        <a:pt x="6" y="25"/>
                      </a:lnTo>
                      <a:lnTo>
                        <a:pt x="9" y="26"/>
                      </a:lnTo>
                      <a:lnTo>
                        <a:pt x="13" y="26"/>
                      </a:lnTo>
                      <a:lnTo>
                        <a:pt x="17" y="26"/>
                      </a:lnTo>
                      <a:lnTo>
                        <a:pt x="19" y="25"/>
                      </a:lnTo>
                      <a:lnTo>
                        <a:pt x="21" y="22"/>
                      </a:lnTo>
                      <a:lnTo>
                        <a:pt x="24" y="20"/>
                      </a:lnTo>
                      <a:lnTo>
                        <a:pt x="25" y="16"/>
                      </a:lnTo>
                      <a:lnTo>
                        <a:pt x="26" y="13"/>
                      </a:lnTo>
                      <a:lnTo>
                        <a:pt x="25" y="10"/>
                      </a:lnTo>
                      <a:lnTo>
                        <a:pt x="24" y="7"/>
                      </a:lnTo>
                      <a:lnTo>
                        <a:pt x="21" y="4"/>
                      </a:lnTo>
                      <a:lnTo>
                        <a:pt x="19"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4" name="Freeform 113"/>
                <p:cNvSpPr>
                  <a:spLocks/>
                </p:cNvSpPr>
                <p:nvPr/>
              </p:nvSpPr>
              <p:spPr bwMode="auto">
                <a:xfrm>
                  <a:off x="4429125" y="3575050"/>
                  <a:ext cx="41275" cy="41275"/>
                </a:xfrm>
                <a:custGeom>
                  <a:avLst/>
                  <a:gdLst>
                    <a:gd name="T0" fmla="*/ 13 w 26"/>
                    <a:gd name="T1" fmla="*/ 0 h 26"/>
                    <a:gd name="T2" fmla="*/ 10 w 26"/>
                    <a:gd name="T3" fmla="*/ 0 h 26"/>
                    <a:gd name="T4" fmla="*/ 7 w 26"/>
                    <a:gd name="T5" fmla="*/ 1 h 26"/>
                    <a:gd name="T6" fmla="*/ 4 w 26"/>
                    <a:gd name="T7" fmla="*/ 4 h 26"/>
                    <a:gd name="T8" fmla="*/ 2 w 26"/>
                    <a:gd name="T9" fmla="*/ 6 h 26"/>
                    <a:gd name="T10" fmla="*/ 0 w 26"/>
                    <a:gd name="T11" fmla="*/ 10 h 26"/>
                    <a:gd name="T12" fmla="*/ 0 w 26"/>
                    <a:gd name="T13" fmla="*/ 13 h 26"/>
                    <a:gd name="T14" fmla="*/ 0 w 26"/>
                    <a:gd name="T15" fmla="*/ 17 h 26"/>
                    <a:gd name="T16" fmla="*/ 2 w 26"/>
                    <a:gd name="T17" fmla="*/ 19 h 26"/>
                    <a:gd name="T18" fmla="*/ 4 w 26"/>
                    <a:gd name="T19" fmla="*/ 23 h 26"/>
                    <a:gd name="T20" fmla="*/ 7 w 26"/>
                    <a:gd name="T21" fmla="*/ 24 h 26"/>
                    <a:gd name="T22" fmla="*/ 10 w 26"/>
                    <a:gd name="T23" fmla="*/ 25 h 26"/>
                    <a:gd name="T24" fmla="*/ 13 w 26"/>
                    <a:gd name="T25" fmla="*/ 26 h 26"/>
                    <a:gd name="T26" fmla="*/ 17 w 26"/>
                    <a:gd name="T27" fmla="*/ 25 h 26"/>
                    <a:gd name="T28" fmla="*/ 20 w 26"/>
                    <a:gd name="T29" fmla="*/ 24 h 26"/>
                    <a:gd name="T30" fmla="*/ 23 w 26"/>
                    <a:gd name="T31" fmla="*/ 23 h 26"/>
                    <a:gd name="T32" fmla="*/ 25 w 26"/>
                    <a:gd name="T33" fmla="*/ 19 h 26"/>
                    <a:gd name="T34" fmla="*/ 26 w 26"/>
                    <a:gd name="T35" fmla="*/ 17 h 26"/>
                    <a:gd name="T36" fmla="*/ 26 w 26"/>
                    <a:gd name="T37" fmla="*/ 13 h 26"/>
                    <a:gd name="T38" fmla="*/ 26 w 26"/>
                    <a:gd name="T39" fmla="*/ 10 h 26"/>
                    <a:gd name="T40" fmla="*/ 25 w 26"/>
                    <a:gd name="T41" fmla="*/ 6 h 26"/>
                    <a:gd name="T42" fmla="*/ 23 w 26"/>
                    <a:gd name="T43" fmla="*/ 4 h 26"/>
                    <a:gd name="T44" fmla="*/ 20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4" y="4"/>
                      </a:lnTo>
                      <a:lnTo>
                        <a:pt x="2" y="6"/>
                      </a:lnTo>
                      <a:lnTo>
                        <a:pt x="0" y="10"/>
                      </a:lnTo>
                      <a:lnTo>
                        <a:pt x="0" y="13"/>
                      </a:lnTo>
                      <a:lnTo>
                        <a:pt x="0" y="17"/>
                      </a:lnTo>
                      <a:lnTo>
                        <a:pt x="2" y="19"/>
                      </a:lnTo>
                      <a:lnTo>
                        <a:pt x="4" y="23"/>
                      </a:lnTo>
                      <a:lnTo>
                        <a:pt x="7" y="24"/>
                      </a:lnTo>
                      <a:lnTo>
                        <a:pt x="10" y="25"/>
                      </a:lnTo>
                      <a:lnTo>
                        <a:pt x="13" y="26"/>
                      </a:lnTo>
                      <a:lnTo>
                        <a:pt x="17" y="25"/>
                      </a:lnTo>
                      <a:lnTo>
                        <a:pt x="20" y="24"/>
                      </a:lnTo>
                      <a:lnTo>
                        <a:pt x="23" y="23"/>
                      </a:lnTo>
                      <a:lnTo>
                        <a:pt x="25" y="19"/>
                      </a:lnTo>
                      <a:lnTo>
                        <a:pt x="26" y="17"/>
                      </a:lnTo>
                      <a:lnTo>
                        <a:pt x="26" y="13"/>
                      </a:lnTo>
                      <a:lnTo>
                        <a:pt x="26" y="10"/>
                      </a:lnTo>
                      <a:lnTo>
                        <a:pt x="25" y="6"/>
                      </a:lnTo>
                      <a:lnTo>
                        <a:pt x="23" y="4"/>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5" name="Freeform 114"/>
                <p:cNvSpPr>
                  <a:spLocks/>
                </p:cNvSpPr>
                <p:nvPr/>
              </p:nvSpPr>
              <p:spPr bwMode="auto">
                <a:xfrm>
                  <a:off x="4398963" y="3614738"/>
                  <a:ext cx="41275" cy="41275"/>
                </a:xfrm>
                <a:custGeom>
                  <a:avLst/>
                  <a:gdLst>
                    <a:gd name="T0" fmla="*/ 13 w 26"/>
                    <a:gd name="T1" fmla="*/ 0 h 26"/>
                    <a:gd name="T2" fmla="*/ 10 w 26"/>
                    <a:gd name="T3" fmla="*/ 0 h 26"/>
                    <a:gd name="T4" fmla="*/ 7 w 26"/>
                    <a:gd name="T5" fmla="*/ 1 h 26"/>
                    <a:gd name="T6" fmla="*/ 4 w 26"/>
                    <a:gd name="T7" fmla="*/ 4 h 26"/>
                    <a:gd name="T8" fmla="*/ 3 w 26"/>
                    <a:gd name="T9" fmla="*/ 6 h 26"/>
                    <a:gd name="T10" fmla="*/ 2 w 26"/>
                    <a:gd name="T11" fmla="*/ 9 h 26"/>
                    <a:gd name="T12" fmla="*/ 0 w 26"/>
                    <a:gd name="T13" fmla="*/ 13 h 26"/>
                    <a:gd name="T14" fmla="*/ 2 w 26"/>
                    <a:gd name="T15" fmla="*/ 17 h 26"/>
                    <a:gd name="T16" fmla="*/ 3 w 26"/>
                    <a:gd name="T17" fmla="*/ 19 h 26"/>
                    <a:gd name="T18" fmla="*/ 4 w 26"/>
                    <a:gd name="T19" fmla="*/ 21 h 26"/>
                    <a:gd name="T20" fmla="*/ 7 w 26"/>
                    <a:gd name="T21" fmla="*/ 24 h 26"/>
                    <a:gd name="T22" fmla="*/ 10 w 26"/>
                    <a:gd name="T23" fmla="*/ 25 h 26"/>
                    <a:gd name="T24" fmla="*/ 13 w 26"/>
                    <a:gd name="T25" fmla="*/ 26 h 26"/>
                    <a:gd name="T26" fmla="*/ 17 w 26"/>
                    <a:gd name="T27" fmla="*/ 25 h 26"/>
                    <a:gd name="T28" fmla="*/ 21 w 26"/>
                    <a:gd name="T29" fmla="*/ 24 h 26"/>
                    <a:gd name="T30" fmla="*/ 23 w 26"/>
                    <a:gd name="T31" fmla="*/ 21 h 26"/>
                    <a:gd name="T32" fmla="*/ 25 w 26"/>
                    <a:gd name="T33" fmla="*/ 19 h 26"/>
                    <a:gd name="T34" fmla="*/ 26 w 26"/>
                    <a:gd name="T35" fmla="*/ 17 h 26"/>
                    <a:gd name="T36" fmla="*/ 26 w 26"/>
                    <a:gd name="T37" fmla="*/ 13 h 26"/>
                    <a:gd name="T38" fmla="*/ 26 w 26"/>
                    <a:gd name="T39" fmla="*/ 9 h 26"/>
                    <a:gd name="T40" fmla="*/ 25 w 26"/>
                    <a:gd name="T41" fmla="*/ 6 h 26"/>
                    <a:gd name="T42" fmla="*/ 23 w 26"/>
                    <a:gd name="T43" fmla="*/ 4 h 26"/>
                    <a:gd name="T44" fmla="*/ 21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4" y="4"/>
                      </a:lnTo>
                      <a:lnTo>
                        <a:pt x="3" y="6"/>
                      </a:lnTo>
                      <a:lnTo>
                        <a:pt x="2" y="9"/>
                      </a:lnTo>
                      <a:lnTo>
                        <a:pt x="0" y="13"/>
                      </a:lnTo>
                      <a:lnTo>
                        <a:pt x="2" y="17"/>
                      </a:lnTo>
                      <a:lnTo>
                        <a:pt x="3" y="19"/>
                      </a:lnTo>
                      <a:lnTo>
                        <a:pt x="4" y="21"/>
                      </a:lnTo>
                      <a:lnTo>
                        <a:pt x="7" y="24"/>
                      </a:lnTo>
                      <a:lnTo>
                        <a:pt x="10" y="25"/>
                      </a:lnTo>
                      <a:lnTo>
                        <a:pt x="13" y="26"/>
                      </a:lnTo>
                      <a:lnTo>
                        <a:pt x="17" y="25"/>
                      </a:lnTo>
                      <a:lnTo>
                        <a:pt x="21" y="24"/>
                      </a:lnTo>
                      <a:lnTo>
                        <a:pt x="23" y="21"/>
                      </a:lnTo>
                      <a:lnTo>
                        <a:pt x="25" y="19"/>
                      </a:lnTo>
                      <a:lnTo>
                        <a:pt x="26" y="17"/>
                      </a:lnTo>
                      <a:lnTo>
                        <a:pt x="26" y="13"/>
                      </a:lnTo>
                      <a:lnTo>
                        <a:pt x="26" y="9"/>
                      </a:lnTo>
                      <a:lnTo>
                        <a:pt x="25" y="6"/>
                      </a:lnTo>
                      <a:lnTo>
                        <a:pt x="23" y="4"/>
                      </a:lnTo>
                      <a:lnTo>
                        <a:pt x="21"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6" name="Freeform 115"/>
                <p:cNvSpPr>
                  <a:spLocks/>
                </p:cNvSpPr>
                <p:nvPr/>
              </p:nvSpPr>
              <p:spPr bwMode="auto">
                <a:xfrm>
                  <a:off x="4456113" y="3625850"/>
                  <a:ext cx="41275" cy="41275"/>
                </a:xfrm>
                <a:custGeom>
                  <a:avLst/>
                  <a:gdLst>
                    <a:gd name="T0" fmla="*/ 13 w 26"/>
                    <a:gd name="T1" fmla="*/ 0 h 26"/>
                    <a:gd name="T2" fmla="*/ 9 w 26"/>
                    <a:gd name="T3" fmla="*/ 0 h 26"/>
                    <a:gd name="T4" fmla="*/ 6 w 26"/>
                    <a:gd name="T5" fmla="*/ 1 h 26"/>
                    <a:gd name="T6" fmla="*/ 3 w 26"/>
                    <a:gd name="T7" fmla="*/ 4 h 26"/>
                    <a:gd name="T8" fmla="*/ 1 w 26"/>
                    <a:gd name="T9" fmla="*/ 7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5 h 26"/>
                    <a:gd name="T22" fmla="*/ 9 w 26"/>
                    <a:gd name="T23" fmla="*/ 26 h 26"/>
                    <a:gd name="T24" fmla="*/ 13 w 26"/>
                    <a:gd name="T25" fmla="*/ 26 h 26"/>
                    <a:gd name="T26" fmla="*/ 16 w 26"/>
                    <a:gd name="T27" fmla="*/ 26 h 26"/>
                    <a:gd name="T28" fmla="*/ 19 w 26"/>
                    <a:gd name="T29" fmla="*/ 25 h 26"/>
                    <a:gd name="T30" fmla="*/ 22 w 26"/>
                    <a:gd name="T31" fmla="*/ 23 h 26"/>
                    <a:gd name="T32" fmla="*/ 24 w 26"/>
                    <a:gd name="T33" fmla="*/ 19 h 26"/>
                    <a:gd name="T34" fmla="*/ 25 w 26"/>
                    <a:gd name="T35" fmla="*/ 17 h 26"/>
                    <a:gd name="T36" fmla="*/ 26 w 26"/>
                    <a:gd name="T37" fmla="*/ 13 h 26"/>
                    <a:gd name="T38" fmla="*/ 25 w 26"/>
                    <a:gd name="T39" fmla="*/ 10 h 26"/>
                    <a:gd name="T40" fmla="*/ 24 w 26"/>
                    <a:gd name="T41" fmla="*/ 7 h 26"/>
                    <a:gd name="T42" fmla="*/ 22 w 26"/>
                    <a:gd name="T43" fmla="*/ 4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7"/>
                      </a:lnTo>
                      <a:lnTo>
                        <a:pt x="0" y="10"/>
                      </a:lnTo>
                      <a:lnTo>
                        <a:pt x="0" y="13"/>
                      </a:lnTo>
                      <a:lnTo>
                        <a:pt x="0" y="17"/>
                      </a:lnTo>
                      <a:lnTo>
                        <a:pt x="1" y="19"/>
                      </a:lnTo>
                      <a:lnTo>
                        <a:pt x="3" y="23"/>
                      </a:lnTo>
                      <a:lnTo>
                        <a:pt x="6" y="25"/>
                      </a:lnTo>
                      <a:lnTo>
                        <a:pt x="9" y="26"/>
                      </a:lnTo>
                      <a:lnTo>
                        <a:pt x="13" y="26"/>
                      </a:lnTo>
                      <a:lnTo>
                        <a:pt x="16" y="26"/>
                      </a:lnTo>
                      <a:lnTo>
                        <a:pt x="19" y="25"/>
                      </a:lnTo>
                      <a:lnTo>
                        <a:pt x="22" y="23"/>
                      </a:lnTo>
                      <a:lnTo>
                        <a:pt x="24" y="19"/>
                      </a:lnTo>
                      <a:lnTo>
                        <a:pt x="25" y="17"/>
                      </a:lnTo>
                      <a:lnTo>
                        <a:pt x="26" y="13"/>
                      </a:lnTo>
                      <a:lnTo>
                        <a:pt x="25" y="10"/>
                      </a:lnTo>
                      <a:lnTo>
                        <a:pt x="24" y="7"/>
                      </a:lnTo>
                      <a:lnTo>
                        <a:pt x="22" y="4"/>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7" name="Freeform 116"/>
                <p:cNvSpPr>
                  <a:spLocks/>
                </p:cNvSpPr>
                <p:nvPr/>
              </p:nvSpPr>
              <p:spPr bwMode="auto">
                <a:xfrm>
                  <a:off x="4427538" y="3738563"/>
                  <a:ext cx="41275" cy="41275"/>
                </a:xfrm>
                <a:custGeom>
                  <a:avLst/>
                  <a:gdLst>
                    <a:gd name="T0" fmla="*/ 13 w 26"/>
                    <a:gd name="T1" fmla="*/ 0 h 26"/>
                    <a:gd name="T2" fmla="*/ 10 w 26"/>
                    <a:gd name="T3" fmla="*/ 1 h 26"/>
                    <a:gd name="T4" fmla="*/ 7 w 26"/>
                    <a:gd name="T5" fmla="*/ 3 h 26"/>
                    <a:gd name="T6" fmla="*/ 4 w 26"/>
                    <a:gd name="T7" fmla="*/ 5 h 26"/>
                    <a:gd name="T8" fmla="*/ 1 w 26"/>
                    <a:gd name="T9" fmla="*/ 7 h 26"/>
                    <a:gd name="T10" fmla="*/ 0 w 26"/>
                    <a:gd name="T11" fmla="*/ 11 h 26"/>
                    <a:gd name="T12" fmla="*/ 0 w 26"/>
                    <a:gd name="T13" fmla="*/ 13 h 26"/>
                    <a:gd name="T14" fmla="*/ 0 w 26"/>
                    <a:gd name="T15" fmla="*/ 17 h 26"/>
                    <a:gd name="T16" fmla="*/ 1 w 26"/>
                    <a:gd name="T17" fmla="*/ 20 h 26"/>
                    <a:gd name="T18" fmla="*/ 4 w 26"/>
                    <a:gd name="T19" fmla="*/ 23 h 26"/>
                    <a:gd name="T20" fmla="*/ 7 w 26"/>
                    <a:gd name="T21" fmla="*/ 25 h 26"/>
                    <a:gd name="T22" fmla="*/ 10 w 26"/>
                    <a:gd name="T23" fmla="*/ 26 h 26"/>
                    <a:gd name="T24" fmla="*/ 13 w 26"/>
                    <a:gd name="T25" fmla="*/ 26 h 26"/>
                    <a:gd name="T26" fmla="*/ 17 w 26"/>
                    <a:gd name="T27" fmla="*/ 26 h 26"/>
                    <a:gd name="T28" fmla="*/ 20 w 26"/>
                    <a:gd name="T29" fmla="*/ 25 h 26"/>
                    <a:gd name="T30" fmla="*/ 23 w 26"/>
                    <a:gd name="T31" fmla="*/ 23 h 26"/>
                    <a:gd name="T32" fmla="*/ 25 w 26"/>
                    <a:gd name="T33" fmla="*/ 20 h 26"/>
                    <a:gd name="T34" fmla="*/ 26 w 26"/>
                    <a:gd name="T35" fmla="*/ 17 h 26"/>
                    <a:gd name="T36" fmla="*/ 26 w 26"/>
                    <a:gd name="T37" fmla="*/ 13 h 26"/>
                    <a:gd name="T38" fmla="*/ 26 w 26"/>
                    <a:gd name="T39" fmla="*/ 11 h 26"/>
                    <a:gd name="T40" fmla="*/ 25 w 26"/>
                    <a:gd name="T41" fmla="*/ 7 h 26"/>
                    <a:gd name="T42" fmla="*/ 23 w 26"/>
                    <a:gd name="T43" fmla="*/ 5 h 26"/>
                    <a:gd name="T44" fmla="*/ 20 w 26"/>
                    <a:gd name="T45" fmla="*/ 3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7" y="3"/>
                      </a:lnTo>
                      <a:lnTo>
                        <a:pt x="4" y="5"/>
                      </a:lnTo>
                      <a:lnTo>
                        <a:pt x="1" y="7"/>
                      </a:lnTo>
                      <a:lnTo>
                        <a:pt x="0" y="11"/>
                      </a:lnTo>
                      <a:lnTo>
                        <a:pt x="0" y="13"/>
                      </a:lnTo>
                      <a:lnTo>
                        <a:pt x="0" y="17"/>
                      </a:lnTo>
                      <a:lnTo>
                        <a:pt x="1" y="20"/>
                      </a:lnTo>
                      <a:lnTo>
                        <a:pt x="4" y="23"/>
                      </a:lnTo>
                      <a:lnTo>
                        <a:pt x="7" y="25"/>
                      </a:lnTo>
                      <a:lnTo>
                        <a:pt x="10" y="26"/>
                      </a:lnTo>
                      <a:lnTo>
                        <a:pt x="13" y="26"/>
                      </a:lnTo>
                      <a:lnTo>
                        <a:pt x="17" y="26"/>
                      </a:lnTo>
                      <a:lnTo>
                        <a:pt x="20" y="25"/>
                      </a:lnTo>
                      <a:lnTo>
                        <a:pt x="23" y="23"/>
                      </a:lnTo>
                      <a:lnTo>
                        <a:pt x="25" y="20"/>
                      </a:lnTo>
                      <a:lnTo>
                        <a:pt x="26" y="17"/>
                      </a:lnTo>
                      <a:lnTo>
                        <a:pt x="26" y="13"/>
                      </a:lnTo>
                      <a:lnTo>
                        <a:pt x="26" y="11"/>
                      </a:lnTo>
                      <a:lnTo>
                        <a:pt x="25" y="7"/>
                      </a:lnTo>
                      <a:lnTo>
                        <a:pt x="23" y="5"/>
                      </a:lnTo>
                      <a:lnTo>
                        <a:pt x="20" y="3"/>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8" name="Freeform 117"/>
                <p:cNvSpPr>
                  <a:spLocks/>
                </p:cNvSpPr>
                <p:nvPr/>
              </p:nvSpPr>
              <p:spPr bwMode="auto">
                <a:xfrm>
                  <a:off x="4384675" y="3765550"/>
                  <a:ext cx="41275" cy="41275"/>
                </a:xfrm>
                <a:custGeom>
                  <a:avLst/>
                  <a:gdLst>
                    <a:gd name="T0" fmla="*/ 13 w 26"/>
                    <a:gd name="T1" fmla="*/ 0 h 26"/>
                    <a:gd name="T2" fmla="*/ 9 w 26"/>
                    <a:gd name="T3" fmla="*/ 0 h 26"/>
                    <a:gd name="T4" fmla="*/ 6 w 26"/>
                    <a:gd name="T5" fmla="*/ 1 h 26"/>
                    <a:gd name="T6" fmla="*/ 3 w 26"/>
                    <a:gd name="T7" fmla="*/ 3 h 26"/>
                    <a:gd name="T8" fmla="*/ 1 w 26"/>
                    <a:gd name="T9" fmla="*/ 6 h 26"/>
                    <a:gd name="T10" fmla="*/ 0 w 26"/>
                    <a:gd name="T11" fmla="*/ 9 h 26"/>
                    <a:gd name="T12" fmla="*/ 0 w 26"/>
                    <a:gd name="T13" fmla="*/ 13 h 26"/>
                    <a:gd name="T14" fmla="*/ 0 w 26"/>
                    <a:gd name="T15" fmla="*/ 16 h 26"/>
                    <a:gd name="T16" fmla="*/ 1 w 26"/>
                    <a:gd name="T17" fmla="*/ 19 h 26"/>
                    <a:gd name="T18" fmla="*/ 3 w 26"/>
                    <a:gd name="T19" fmla="*/ 22 h 26"/>
                    <a:gd name="T20" fmla="*/ 6 w 26"/>
                    <a:gd name="T21" fmla="*/ 23 h 26"/>
                    <a:gd name="T22" fmla="*/ 9 w 26"/>
                    <a:gd name="T23" fmla="*/ 26 h 26"/>
                    <a:gd name="T24" fmla="*/ 13 w 26"/>
                    <a:gd name="T25" fmla="*/ 26 h 26"/>
                    <a:gd name="T26" fmla="*/ 15 w 26"/>
                    <a:gd name="T27" fmla="*/ 26 h 26"/>
                    <a:gd name="T28" fmla="*/ 19 w 26"/>
                    <a:gd name="T29" fmla="*/ 23 h 26"/>
                    <a:gd name="T30" fmla="*/ 21 w 26"/>
                    <a:gd name="T31" fmla="*/ 22 h 26"/>
                    <a:gd name="T32" fmla="*/ 24 w 26"/>
                    <a:gd name="T33" fmla="*/ 19 h 26"/>
                    <a:gd name="T34" fmla="*/ 25 w 26"/>
                    <a:gd name="T35" fmla="*/ 16 h 26"/>
                    <a:gd name="T36" fmla="*/ 26 w 26"/>
                    <a:gd name="T37" fmla="*/ 13 h 26"/>
                    <a:gd name="T38" fmla="*/ 25 w 26"/>
                    <a:gd name="T39" fmla="*/ 9 h 26"/>
                    <a:gd name="T40" fmla="*/ 24 w 26"/>
                    <a:gd name="T41" fmla="*/ 6 h 26"/>
                    <a:gd name="T42" fmla="*/ 21 w 26"/>
                    <a:gd name="T43" fmla="*/ 3 h 26"/>
                    <a:gd name="T44" fmla="*/ 19 w 26"/>
                    <a:gd name="T45" fmla="*/ 1 h 26"/>
                    <a:gd name="T46" fmla="*/ 15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3"/>
                      </a:lnTo>
                      <a:lnTo>
                        <a:pt x="1" y="6"/>
                      </a:lnTo>
                      <a:lnTo>
                        <a:pt x="0" y="9"/>
                      </a:lnTo>
                      <a:lnTo>
                        <a:pt x="0" y="13"/>
                      </a:lnTo>
                      <a:lnTo>
                        <a:pt x="0" y="16"/>
                      </a:lnTo>
                      <a:lnTo>
                        <a:pt x="1" y="19"/>
                      </a:lnTo>
                      <a:lnTo>
                        <a:pt x="3" y="22"/>
                      </a:lnTo>
                      <a:lnTo>
                        <a:pt x="6" y="23"/>
                      </a:lnTo>
                      <a:lnTo>
                        <a:pt x="9" y="26"/>
                      </a:lnTo>
                      <a:lnTo>
                        <a:pt x="13" y="26"/>
                      </a:lnTo>
                      <a:lnTo>
                        <a:pt x="15" y="26"/>
                      </a:lnTo>
                      <a:lnTo>
                        <a:pt x="19" y="23"/>
                      </a:lnTo>
                      <a:lnTo>
                        <a:pt x="21" y="22"/>
                      </a:lnTo>
                      <a:lnTo>
                        <a:pt x="24" y="19"/>
                      </a:lnTo>
                      <a:lnTo>
                        <a:pt x="25" y="16"/>
                      </a:lnTo>
                      <a:lnTo>
                        <a:pt x="26" y="13"/>
                      </a:lnTo>
                      <a:lnTo>
                        <a:pt x="25" y="9"/>
                      </a:lnTo>
                      <a:lnTo>
                        <a:pt x="24" y="6"/>
                      </a:lnTo>
                      <a:lnTo>
                        <a:pt x="21" y="3"/>
                      </a:lnTo>
                      <a:lnTo>
                        <a:pt x="19" y="1"/>
                      </a:lnTo>
                      <a:lnTo>
                        <a:pt x="15"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9" name="Freeform 118"/>
                <p:cNvSpPr>
                  <a:spLocks/>
                </p:cNvSpPr>
                <p:nvPr/>
              </p:nvSpPr>
              <p:spPr bwMode="auto">
                <a:xfrm>
                  <a:off x="4378325" y="3840163"/>
                  <a:ext cx="41275" cy="41275"/>
                </a:xfrm>
                <a:custGeom>
                  <a:avLst/>
                  <a:gdLst>
                    <a:gd name="T0" fmla="*/ 13 w 26"/>
                    <a:gd name="T1" fmla="*/ 0 h 26"/>
                    <a:gd name="T2" fmla="*/ 10 w 26"/>
                    <a:gd name="T3" fmla="*/ 1 h 26"/>
                    <a:gd name="T4" fmla="*/ 7 w 26"/>
                    <a:gd name="T5" fmla="*/ 2 h 26"/>
                    <a:gd name="T6" fmla="*/ 4 w 26"/>
                    <a:gd name="T7" fmla="*/ 5 h 26"/>
                    <a:gd name="T8" fmla="*/ 2 w 26"/>
                    <a:gd name="T9" fmla="*/ 7 h 26"/>
                    <a:gd name="T10" fmla="*/ 0 w 26"/>
                    <a:gd name="T11" fmla="*/ 11 h 26"/>
                    <a:gd name="T12" fmla="*/ 0 w 26"/>
                    <a:gd name="T13" fmla="*/ 13 h 26"/>
                    <a:gd name="T14" fmla="*/ 0 w 26"/>
                    <a:gd name="T15" fmla="*/ 17 h 26"/>
                    <a:gd name="T16" fmla="*/ 2 w 26"/>
                    <a:gd name="T17" fmla="*/ 20 h 26"/>
                    <a:gd name="T18" fmla="*/ 4 w 26"/>
                    <a:gd name="T19" fmla="*/ 23 h 26"/>
                    <a:gd name="T20" fmla="*/ 7 w 26"/>
                    <a:gd name="T21" fmla="*/ 25 h 26"/>
                    <a:gd name="T22" fmla="*/ 10 w 26"/>
                    <a:gd name="T23" fmla="*/ 26 h 26"/>
                    <a:gd name="T24" fmla="*/ 13 w 26"/>
                    <a:gd name="T25" fmla="*/ 26 h 26"/>
                    <a:gd name="T26" fmla="*/ 17 w 26"/>
                    <a:gd name="T27" fmla="*/ 26 h 26"/>
                    <a:gd name="T28" fmla="*/ 20 w 26"/>
                    <a:gd name="T29" fmla="*/ 25 h 26"/>
                    <a:gd name="T30" fmla="*/ 23 w 26"/>
                    <a:gd name="T31" fmla="*/ 23 h 26"/>
                    <a:gd name="T32" fmla="*/ 25 w 26"/>
                    <a:gd name="T33" fmla="*/ 20 h 26"/>
                    <a:gd name="T34" fmla="*/ 26 w 26"/>
                    <a:gd name="T35" fmla="*/ 17 h 26"/>
                    <a:gd name="T36" fmla="*/ 26 w 26"/>
                    <a:gd name="T37" fmla="*/ 13 h 26"/>
                    <a:gd name="T38" fmla="*/ 26 w 26"/>
                    <a:gd name="T39" fmla="*/ 11 h 26"/>
                    <a:gd name="T40" fmla="*/ 25 w 26"/>
                    <a:gd name="T41" fmla="*/ 7 h 26"/>
                    <a:gd name="T42" fmla="*/ 23 w 26"/>
                    <a:gd name="T43" fmla="*/ 5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7" y="2"/>
                      </a:lnTo>
                      <a:lnTo>
                        <a:pt x="4" y="5"/>
                      </a:lnTo>
                      <a:lnTo>
                        <a:pt x="2" y="7"/>
                      </a:lnTo>
                      <a:lnTo>
                        <a:pt x="0" y="11"/>
                      </a:lnTo>
                      <a:lnTo>
                        <a:pt x="0" y="13"/>
                      </a:lnTo>
                      <a:lnTo>
                        <a:pt x="0" y="17"/>
                      </a:lnTo>
                      <a:lnTo>
                        <a:pt x="2" y="20"/>
                      </a:lnTo>
                      <a:lnTo>
                        <a:pt x="4" y="23"/>
                      </a:lnTo>
                      <a:lnTo>
                        <a:pt x="7" y="25"/>
                      </a:lnTo>
                      <a:lnTo>
                        <a:pt x="10" y="26"/>
                      </a:lnTo>
                      <a:lnTo>
                        <a:pt x="13" y="26"/>
                      </a:lnTo>
                      <a:lnTo>
                        <a:pt x="17" y="26"/>
                      </a:lnTo>
                      <a:lnTo>
                        <a:pt x="20" y="25"/>
                      </a:lnTo>
                      <a:lnTo>
                        <a:pt x="23" y="23"/>
                      </a:lnTo>
                      <a:lnTo>
                        <a:pt x="25" y="20"/>
                      </a:lnTo>
                      <a:lnTo>
                        <a:pt x="26" y="17"/>
                      </a:lnTo>
                      <a:lnTo>
                        <a:pt x="26" y="13"/>
                      </a:lnTo>
                      <a:lnTo>
                        <a:pt x="26" y="11"/>
                      </a:lnTo>
                      <a:lnTo>
                        <a:pt x="25" y="7"/>
                      </a:lnTo>
                      <a:lnTo>
                        <a:pt x="23" y="5"/>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0" name="Freeform 119"/>
                <p:cNvSpPr>
                  <a:spLocks/>
                </p:cNvSpPr>
                <p:nvPr/>
              </p:nvSpPr>
              <p:spPr bwMode="auto">
                <a:xfrm>
                  <a:off x="4406900" y="3865563"/>
                  <a:ext cx="41275" cy="41275"/>
                </a:xfrm>
                <a:custGeom>
                  <a:avLst/>
                  <a:gdLst>
                    <a:gd name="T0" fmla="*/ 13 w 26"/>
                    <a:gd name="T1" fmla="*/ 0 h 26"/>
                    <a:gd name="T2" fmla="*/ 10 w 26"/>
                    <a:gd name="T3" fmla="*/ 0 h 26"/>
                    <a:gd name="T4" fmla="*/ 6 w 26"/>
                    <a:gd name="T5" fmla="*/ 1 h 26"/>
                    <a:gd name="T6" fmla="*/ 4 w 26"/>
                    <a:gd name="T7" fmla="*/ 3 h 26"/>
                    <a:gd name="T8" fmla="*/ 1 w 26"/>
                    <a:gd name="T9" fmla="*/ 5 h 26"/>
                    <a:gd name="T10" fmla="*/ 0 w 26"/>
                    <a:gd name="T11" fmla="*/ 9 h 26"/>
                    <a:gd name="T12" fmla="*/ 0 w 26"/>
                    <a:gd name="T13" fmla="*/ 13 h 26"/>
                    <a:gd name="T14" fmla="*/ 0 w 26"/>
                    <a:gd name="T15" fmla="*/ 16 h 26"/>
                    <a:gd name="T16" fmla="*/ 1 w 26"/>
                    <a:gd name="T17" fmla="*/ 18 h 26"/>
                    <a:gd name="T18" fmla="*/ 4 w 26"/>
                    <a:gd name="T19" fmla="*/ 22 h 26"/>
                    <a:gd name="T20" fmla="*/ 6 w 26"/>
                    <a:gd name="T21" fmla="*/ 23 h 26"/>
                    <a:gd name="T22" fmla="*/ 10 w 26"/>
                    <a:gd name="T23" fmla="*/ 24 h 26"/>
                    <a:gd name="T24" fmla="*/ 13 w 26"/>
                    <a:gd name="T25" fmla="*/ 26 h 26"/>
                    <a:gd name="T26" fmla="*/ 17 w 26"/>
                    <a:gd name="T27" fmla="*/ 24 h 26"/>
                    <a:gd name="T28" fmla="*/ 19 w 26"/>
                    <a:gd name="T29" fmla="*/ 23 h 26"/>
                    <a:gd name="T30" fmla="*/ 23 w 26"/>
                    <a:gd name="T31" fmla="*/ 22 h 26"/>
                    <a:gd name="T32" fmla="*/ 24 w 26"/>
                    <a:gd name="T33" fmla="*/ 18 h 26"/>
                    <a:gd name="T34" fmla="*/ 26 w 26"/>
                    <a:gd name="T35" fmla="*/ 16 h 26"/>
                    <a:gd name="T36" fmla="*/ 26 w 26"/>
                    <a:gd name="T37" fmla="*/ 13 h 26"/>
                    <a:gd name="T38" fmla="*/ 26 w 26"/>
                    <a:gd name="T39" fmla="*/ 9 h 26"/>
                    <a:gd name="T40" fmla="*/ 24 w 26"/>
                    <a:gd name="T41" fmla="*/ 5 h 26"/>
                    <a:gd name="T42" fmla="*/ 23 w 26"/>
                    <a:gd name="T43" fmla="*/ 3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1"/>
                      </a:lnTo>
                      <a:lnTo>
                        <a:pt x="4" y="3"/>
                      </a:lnTo>
                      <a:lnTo>
                        <a:pt x="1" y="5"/>
                      </a:lnTo>
                      <a:lnTo>
                        <a:pt x="0" y="9"/>
                      </a:lnTo>
                      <a:lnTo>
                        <a:pt x="0" y="13"/>
                      </a:lnTo>
                      <a:lnTo>
                        <a:pt x="0" y="16"/>
                      </a:lnTo>
                      <a:lnTo>
                        <a:pt x="1" y="18"/>
                      </a:lnTo>
                      <a:lnTo>
                        <a:pt x="4" y="22"/>
                      </a:lnTo>
                      <a:lnTo>
                        <a:pt x="6" y="23"/>
                      </a:lnTo>
                      <a:lnTo>
                        <a:pt x="10" y="24"/>
                      </a:lnTo>
                      <a:lnTo>
                        <a:pt x="13" y="26"/>
                      </a:lnTo>
                      <a:lnTo>
                        <a:pt x="17" y="24"/>
                      </a:lnTo>
                      <a:lnTo>
                        <a:pt x="19" y="23"/>
                      </a:lnTo>
                      <a:lnTo>
                        <a:pt x="23" y="22"/>
                      </a:lnTo>
                      <a:lnTo>
                        <a:pt x="24" y="18"/>
                      </a:lnTo>
                      <a:lnTo>
                        <a:pt x="26" y="16"/>
                      </a:lnTo>
                      <a:lnTo>
                        <a:pt x="26" y="13"/>
                      </a:lnTo>
                      <a:lnTo>
                        <a:pt x="26" y="9"/>
                      </a:lnTo>
                      <a:lnTo>
                        <a:pt x="24" y="5"/>
                      </a:lnTo>
                      <a:lnTo>
                        <a:pt x="23" y="3"/>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1" name="Freeform 120"/>
                <p:cNvSpPr>
                  <a:spLocks/>
                </p:cNvSpPr>
                <p:nvPr/>
              </p:nvSpPr>
              <p:spPr bwMode="auto">
                <a:xfrm>
                  <a:off x="4373563" y="3910013"/>
                  <a:ext cx="39688" cy="41275"/>
                </a:xfrm>
                <a:custGeom>
                  <a:avLst/>
                  <a:gdLst>
                    <a:gd name="T0" fmla="*/ 13 w 25"/>
                    <a:gd name="T1" fmla="*/ 0 h 26"/>
                    <a:gd name="T2" fmla="*/ 9 w 25"/>
                    <a:gd name="T3" fmla="*/ 1 h 26"/>
                    <a:gd name="T4" fmla="*/ 6 w 25"/>
                    <a:gd name="T5" fmla="*/ 2 h 26"/>
                    <a:gd name="T6" fmla="*/ 3 w 25"/>
                    <a:gd name="T7" fmla="*/ 5 h 26"/>
                    <a:gd name="T8" fmla="*/ 1 w 25"/>
                    <a:gd name="T9" fmla="*/ 7 h 26"/>
                    <a:gd name="T10" fmla="*/ 0 w 25"/>
                    <a:gd name="T11" fmla="*/ 11 h 26"/>
                    <a:gd name="T12" fmla="*/ 0 w 25"/>
                    <a:gd name="T13" fmla="*/ 13 h 26"/>
                    <a:gd name="T14" fmla="*/ 0 w 25"/>
                    <a:gd name="T15" fmla="*/ 17 h 26"/>
                    <a:gd name="T16" fmla="*/ 1 w 25"/>
                    <a:gd name="T17" fmla="*/ 20 h 26"/>
                    <a:gd name="T18" fmla="*/ 3 w 25"/>
                    <a:gd name="T19" fmla="*/ 22 h 26"/>
                    <a:gd name="T20" fmla="*/ 6 w 25"/>
                    <a:gd name="T21" fmla="*/ 25 h 26"/>
                    <a:gd name="T22" fmla="*/ 9 w 25"/>
                    <a:gd name="T23" fmla="*/ 26 h 26"/>
                    <a:gd name="T24" fmla="*/ 13 w 25"/>
                    <a:gd name="T25" fmla="*/ 26 h 26"/>
                    <a:gd name="T26" fmla="*/ 15 w 25"/>
                    <a:gd name="T27" fmla="*/ 26 h 26"/>
                    <a:gd name="T28" fmla="*/ 19 w 25"/>
                    <a:gd name="T29" fmla="*/ 25 h 26"/>
                    <a:gd name="T30" fmla="*/ 21 w 25"/>
                    <a:gd name="T31" fmla="*/ 22 h 26"/>
                    <a:gd name="T32" fmla="*/ 23 w 25"/>
                    <a:gd name="T33" fmla="*/ 20 h 26"/>
                    <a:gd name="T34" fmla="*/ 25 w 25"/>
                    <a:gd name="T35" fmla="*/ 17 h 26"/>
                    <a:gd name="T36" fmla="*/ 25 w 25"/>
                    <a:gd name="T37" fmla="*/ 13 h 26"/>
                    <a:gd name="T38" fmla="*/ 25 w 25"/>
                    <a:gd name="T39" fmla="*/ 11 h 26"/>
                    <a:gd name="T40" fmla="*/ 23 w 25"/>
                    <a:gd name="T41" fmla="*/ 7 h 26"/>
                    <a:gd name="T42" fmla="*/ 21 w 25"/>
                    <a:gd name="T43" fmla="*/ 5 h 26"/>
                    <a:gd name="T44" fmla="*/ 19 w 25"/>
                    <a:gd name="T45" fmla="*/ 2 h 26"/>
                    <a:gd name="T46" fmla="*/ 15 w 25"/>
                    <a:gd name="T47" fmla="*/ 1 h 26"/>
                    <a:gd name="T48" fmla="*/ 13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3" y="0"/>
                      </a:moveTo>
                      <a:lnTo>
                        <a:pt x="9" y="1"/>
                      </a:lnTo>
                      <a:lnTo>
                        <a:pt x="6" y="2"/>
                      </a:lnTo>
                      <a:lnTo>
                        <a:pt x="3" y="5"/>
                      </a:lnTo>
                      <a:lnTo>
                        <a:pt x="1" y="7"/>
                      </a:lnTo>
                      <a:lnTo>
                        <a:pt x="0" y="11"/>
                      </a:lnTo>
                      <a:lnTo>
                        <a:pt x="0" y="13"/>
                      </a:lnTo>
                      <a:lnTo>
                        <a:pt x="0" y="17"/>
                      </a:lnTo>
                      <a:lnTo>
                        <a:pt x="1" y="20"/>
                      </a:lnTo>
                      <a:lnTo>
                        <a:pt x="3" y="22"/>
                      </a:lnTo>
                      <a:lnTo>
                        <a:pt x="6" y="25"/>
                      </a:lnTo>
                      <a:lnTo>
                        <a:pt x="9" y="26"/>
                      </a:lnTo>
                      <a:lnTo>
                        <a:pt x="13" y="26"/>
                      </a:lnTo>
                      <a:lnTo>
                        <a:pt x="15" y="26"/>
                      </a:lnTo>
                      <a:lnTo>
                        <a:pt x="19" y="25"/>
                      </a:lnTo>
                      <a:lnTo>
                        <a:pt x="21" y="22"/>
                      </a:lnTo>
                      <a:lnTo>
                        <a:pt x="23" y="20"/>
                      </a:lnTo>
                      <a:lnTo>
                        <a:pt x="25" y="17"/>
                      </a:lnTo>
                      <a:lnTo>
                        <a:pt x="25" y="13"/>
                      </a:lnTo>
                      <a:lnTo>
                        <a:pt x="25" y="11"/>
                      </a:lnTo>
                      <a:lnTo>
                        <a:pt x="23" y="7"/>
                      </a:lnTo>
                      <a:lnTo>
                        <a:pt x="21" y="5"/>
                      </a:lnTo>
                      <a:lnTo>
                        <a:pt x="19" y="2"/>
                      </a:lnTo>
                      <a:lnTo>
                        <a:pt x="15"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2" name="Freeform 121"/>
                <p:cNvSpPr>
                  <a:spLocks/>
                </p:cNvSpPr>
                <p:nvPr/>
              </p:nvSpPr>
              <p:spPr bwMode="auto">
                <a:xfrm>
                  <a:off x="4445000" y="3922713"/>
                  <a:ext cx="41275" cy="41275"/>
                </a:xfrm>
                <a:custGeom>
                  <a:avLst/>
                  <a:gdLst>
                    <a:gd name="T0" fmla="*/ 13 w 26"/>
                    <a:gd name="T1" fmla="*/ 0 h 26"/>
                    <a:gd name="T2" fmla="*/ 9 w 26"/>
                    <a:gd name="T3" fmla="*/ 0 h 26"/>
                    <a:gd name="T4" fmla="*/ 6 w 26"/>
                    <a:gd name="T5" fmla="*/ 1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2 h 26"/>
                    <a:gd name="T20" fmla="*/ 6 w 26"/>
                    <a:gd name="T21" fmla="*/ 24 h 26"/>
                    <a:gd name="T22" fmla="*/ 9 w 26"/>
                    <a:gd name="T23" fmla="*/ 25 h 26"/>
                    <a:gd name="T24" fmla="*/ 13 w 26"/>
                    <a:gd name="T25" fmla="*/ 26 h 26"/>
                    <a:gd name="T26" fmla="*/ 16 w 26"/>
                    <a:gd name="T27" fmla="*/ 25 h 26"/>
                    <a:gd name="T28" fmla="*/ 19 w 26"/>
                    <a:gd name="T29" fmla="*/ 24 h 26"/>
                    <a:gd name="T30" fmla="*/ 21 w 26"/>
                    <a:gd name="T31" fmla="*/ 22 h 26"/>
                    <a:gd name="T32" fmla="*/ 23 w 26"/>
                    <a:gd name="T33" fmla="*/ 19 h 26"/>
                    <a:gd name="T34" fmla="*/ 25 w 26"/>
                    <a:gd name="T35" fmla="*/ 17 h 26"/>
                    <a:gd name="T36" fmla="*/ 26 w 26"/>
                    <a:gd name="T37" fmla="*/ 13 h 26"/>
                    <a:gd name="T38" fmla="*/ 25 w 26"/>
                    <a:gd name="T39" fmla="*/ 10 h 26"/>
                    <a:gd name="T40" fmla="*/ 23 w 26"/>
                    <a:gd name="T41" fmla="*/ 6 h 26"/>
                    <a:gd name="T42" fmla="*/ 21 w 26"/>
                    <a:gd name="T43" fmla="*/ 4 h 26"/>
                    <a:gd name="T44" fmla="*/ 19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3" y="4"/>
                      </a:lnTo>
                      <a:lnTo>
                        <a:pt x="1" y="6"/>
                      </a:lnTo>
                      <a:lnTo>
                        <a:pt x="0" y="10"/>
                      </a:lnTo>
                      <a:lnTo>
                        <a:pt x="0" y="13"/>
                      </a:lnTo>
                      <a:lnTo>
                        <a:pt x="0" y="17"/>
                      </a:lnTo>
                      <a:lnTo>
                        <a:pt x="1" y="19"/>
                      </a:lnTo>
                      <a:lnTo>
                        <a:pt x="3" y="22"/>
                      </a:lnTo>
                      <a:lnTo>
                        <a:pt x="6" y="24"/>
                      </a:lnTo>
                      <a:lnTo>
                        <a:pt x="9" y="25"/>
                      </a:lnTo>
                      <a:lnTo>
                        <a:pt x="13" y="26"/>
                      </a:lnTo>
                      <a:lnTo>
                        <a:pt x="16" y="25"/>
                      </a:lnTo>
                      <a:lnTo>
                        <a:pt x="19" y="24"/>
                      </a:lnTo>
                      <a:lnTo>
                        <a:pt x="21" y="22"/>
                      </a:lnTo>
                      <a:lnTo>
                        <a:pt x="23" y="19"/>
                      </a:lnTo>
                      <a:lnTo>
                        <a:pt x="25" y="17"/>
                      </a:lnTo>
                      <a:lnTo>
                        <a:pt x="26" y="13"/>
                      </a:lnTo>
                      <a:lnTo>
                        <a:pt x="25" y="10"/>
                      </a:lnTo>
                      <a:lnTo>
                        <a:pt x="23" y="6"/>
                      </a:lnTo>
                      <a:lnTo>
                        <a:pt x="21" y="4"/>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3" name="Freeform 122"/>
                <p:cNvSpPr>
                  <a:spLocks/>
                </p:cNvSpPr>
                <p:nvPr/>
              </p:nvSpPr>
              <p:spPr bwMode="auto">
                <a:xfrm>
                  <a:off x="4449763" y="3881438"/>
                  <a:ext cx="41275" cy="39688"/>
                </a:xfrm>
                <a:custGeom>
                  <a:avLst/>
                  <a:gdLst>
                    <a:gd name="T0" fmla="*/ 13 w 26"/>
                    <a:gd name="T1" fmla="*/ 0 h 25"/>
                    <a:gd name="T2" fmla="*/ 11 w 26"/>
                    <a:gd name="T3" fmla="*/ 0 h 25"/>
                    <a:gd name="T4" fmla="*/ 7 w 26"/>
                    <a:gd name="T5" fmla="*/ 1 h 25"/>
                    <a:gd name="T6" fmla="*/ 5 w 26"/>
                    <a:gd name="T7" fmla="*/ 4 h 25"/>
                    <a:gd name="T8" fmla="*/ 3 w 26"/>
                    <a:gd name="T9" fmla="*/ 6 h 25"/>
                    <a:gd name="T10" fmla="*/ 2 w 26"/>
                    <a:gd name="T11" fmla="*/ 10 h 25"/>
                    <a:gd name="T12" fmla="*/ 0 w 26"/>
                    <a:gd name="T13" fmla="*/ 13 h 25"/>
                    <a:gd name="T14" fmla="*/ 2 w 26"/>
                    <a:gd name="T15" fmla="*/ 16 h 25"/>
                    <a:gd name="T16" fmla="*/ 3 w 26"/>
                    <a:gd name="T17" fmla="*/ 19 h 25"/>
                    <a:gd name="T18" fmla="*/ 5 w 26"/>
                    <a:gd name="T19" fmla="*/ 22 h 25"/>
                    <a:gd name="T20" fmla="*/ 7 w 26"/>
                    <a:gd name="T21" fmla="*/ 24 h 25"/>
                    <a:gd name="T22" fmla="*/ 11 w 26"/>
                    <a:gd name="T23" fmla="*/ 25 h 25"/>
                    <a:gd name="T24" fmla="*/ 13 w 26"/>
                    <a:gd name="T25" fmla="*/ 25 h 25"/>
                    <a:gd name="T26" fmla="*/ 17 w 26"/>
                    <a:gd name="T27" fmla="*/ 25 h 25"/>
                    <a:gd name="T28" fmla="*/ 20 w 26"/>
                    <a:gd name="T29" fmla="*/ 24 h 25"/>
                    <a:gd name="T30" fmla="*/ 23 w 26"/>
                    <a:gd name="T31" fmla="*/ 22 h 25"/>
                    <a:gd name="T32" fmla="*/ 25 w 26"/>
                    <a:gd name="T33" fmla="*/ 19 h 25"/>
                    <a:gd name="T34" fmla="*/ 26 w 26"/>
                    <a:gd name="T35" fmla="*/ 16 h 25"/>
                    <a:gd name="T36" fmla="*/ 26 w 26"/>
                    <a:gd name="T37" fmla="*/ 13 h 25"/>
                    <a:gd name="T38" fmla="*/ 26 w 26"/>
                    <a:gd name="T39" fmla="*/ 10 h 25"/>
                    <a:gd name="T40" fmla="*/ 25 w 26"/>
                    <a:gd name="T41" fmla="*/ 6 h 25"/>
                    <a:gd name="T42" fmla="*/ 23 w 26"/>
                    <a:gd name="T43" fmla="*/ 4 h 25"/>
                    <a:gd name="T44" fmla="*/ 20 w 26"/>
                    <a:gd name="T45" fmla="*/ 1 h 25"/>
                    <a:gd name="T46" fmla="*/ 17 w 26"/>
                    <a:gd name="T47" fmla="*/ 0 h 25"/>
                    <a:gd name="T48" fmla="*/ 13 w 2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13" y="0"/>
                      </a:moveTo>
                      <a:lnTo>
                        <a:pt x="11" y="0"/>
                      </a:lnTo>
                      <a:lnTo>
                        <a:pt x="7" y="1"/>
                      </a:lnTo>
                      <a:lnTo>
                        <a:pt x="5" y="4"/>
                      </a:lnTo>
                      <a:lnTo>
                        <a:pt x="3" y="6"/>
                      </a:lnTo>
                      <a:lnTo>
                        <a:pt x="2" y="10"/>
                      </a:lnTo>
                      <a:lnTo>
                        <a:pt x="0" y="13"/>
                      </a:lnTo>
                      <a:lnTo>
                        <a:pt x="2" y="16"/>
                      </a:lnTo>
                      <a:lnTo>
                        <a:pt x="3" y="19"/>
                      </a:lnTo>
                      <a:lnTo>
                        <a:pt x="5" y="22"/>
                      </a:lnTo>
                      <a:lnTo>
                        <a:pt x="7" y="24"/>
                      </a:lnTo>
                      <a:lnTo>
                        <a:pt x="11" y="25"/>
                      </a:lnTo>
                      <a:lnTo>
                        <a:pt x="13" y="25"/>
                      </a:lnTo>
                      <a:lnTo>
                        <a:pt x="17" y="25"/>
                      </a:lnTo>
                      <a:lnTo>
                        <a:pt x="20" y="24"/>
                      </a:lnTo>
                      <a:lnTo>
                        <a:pt x="23" y="22"/>
                      </a:lnTo>
                      <a:lnTo>
                        <a:pt x="25" y="19"/>
                      </a:lnTo>
                      <a:lnTo>
                        <a:pt x="26" y="16"/>
                      </a:lnTo>
                      <a:lnTo>
                        <a:pt x="26" y="13"/>
                      </a:lnTo>
                      <a:lnTo>
                        <a:pt x="26" y="10"/>
                      </a:lnTo>
                      <a:lnTo>
                        <a:pt x="25" y="6"/>
                      </a:lnTo>
                      <a:lnTo>
                        <a:pt x="23" y="4"/>
                      </a:lnTo>
                      <a:lnTo>
                        <a:pt x="20"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4" name="Freeform 123"/>
                <p:cNvSpPr>
                  <a:spLocks/>
                </p:cNvSpPr>
                <p:nvPr/>
              </p:nvSpPr>
              <p:spPr bwMode="auto">
                <a:xfrm>
                  <a:off x="4443413" y="3963988"/>
                  <a:ext cx="38100" cy="41275"/>
                </a:xfrm>
                <a:custGeom>
                  <a:avLst/>
                  <a:gdLst>
                    <a:gd name="T0" fmla="*/ 11 w 24"/>
                    <a:gd name="T1" fmla="*/ 0 h 26"/>
                    <a:gd name="T2" fmla="*/ 9 w 24"/>
                    <a:gd name="T3" fmla="*/ 0 h 26"/>
                    <a:gd name="T4" fmla="*/ 6 w 24"/>
                    <a:gd name="T5" fmla="*/ 1 h 26"/>
                    <a:gd name="T6" fmla="*/ 3 w 24"/>
                    <a:gd name="T7" fmla="*/ 4 h 26"/>
                    <a:gd name="T8" fmla="*/ 1 w 24"/>
                    <a:gd name="T9" fmla="*/ 6 h 26"/>
                    <a:gd name="T10" fmla="*/ 0 w 24"/>
                    <a:gd name="T11" fmla="*/ 10 h 26"/>
                    <a:gd name="T12" fmla="*/ 0 w 24"/>
                    <a:gd name="T13" fmla="*/ 13 h 26"/>
                    <a:gd name="T14" fmla="*/ 0 w 24"/>
                    <a:gd name="T15" fmla="*/ 17 h 26"/>
                    <a:gd name="T16" fmla="*/ 1 w 24"/>
                    <a:gd name="T17" fmla="*/ 19 h 26"/>
                    <a:gd name="T18" fmla="*/ 3 w 24"/>
                    <a:gd name="T19" fmla="*/ 23 h 26"/>
                    <a:gd name="T20" fmla="*/ 6 w 24"/>
                    <a:gd name="T21" fmla="*/ 24 h 26"/>
                    <a:gd name="T22" fmla="*/ 9 w 24"/>
                    <a:gd name="T23" fmla="*/ 25 h 26"/>
                    <a:gd name="T24" fmla="*/ 11 w 24"/>
                    <a:gd name="T25" fmla="*/ 26 h 26"/>
                    <a:gd name="T26" fmla="*/ 15 w 24"/>
                    <a:gd name="T27" fmla="*/ 25 h 26"/>
                    <a:gd name="T28" fmla="*/ 19 w 24"/>
                    <a:gd name="T29" fmla="*/ 24 h 26"/>
                    <a:gd name="T30" fmla="*/ 21 w 24"/>
                    <a:gd name="T31" fmla="*/ 23 h 26"/>
                    <a:gd name="T32" fmla="*/ 23 w 24"/>
                    <a:gd name="T33" fmla="*/ 19 h 26"/>
                    <a:gd name="T34" fmla="*/ 24 w 24"/>
                    <a:gd name="T35" fmla="*/ 17 h 26"/>
                    <a:gd name="T36" fmla="*/ 24 w 24"/>
                    <a:gd name="T37" fmla="*/ 13 h 26"/>
                    <a:gd name="T38" fmla="*/ 24 w 24"/>
                    <a:gd name="T39" fmla="*/ 10 h 26"/>
                    <a:gd name="T40" fmla="*/ 23 w 24"/>
                    <a:gd name="T41" fmla="*/ 6 h 26"/>
                    <a:gd name="T42" fmla="*/ 21 w 24"/>
                    <a:gd name="T43" fmla="*/ 4 h 26"/>
                    <a:gd name="T44" fmla="*/ 19 w 24"/>
                    <a:gd name="T45" fmla="*/ 1 h 26"/>
                    <a:gd name="T46" fmla="*/ 15 w 24"/>
                    <a:gd name="T47" fmla="*/ 0 h 26"/>
                    <a:gd name="T48" fmla="*/ 11 w 2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6">
                      <a:moveTo>
                        <a:pt x="11" y="0"/>
                      </a:moveTo>
                      <a:lnTo>
                        <a:pt x="9" y="0"/>
                      </a:lnTo>
                      <a:lnTo>
                        <a:pt x="6" y="1"/>
                      </a:lnTo>
                      <a:lnTo>
                        <a:pt x="3" y="4"/>
                      </a:lnTo>
                      <a:lnTo>
                        <a:pt x="1" y="6"/>
                      </a:lnTo>
                      <a:lnTo>
                        <a:pt x="0" y="10"/>
                      </a:lnTo>
                      <a:lnTo>
                        <a:pt x="0" y="13"/>
                      </a:lnTo>
                      <a:lnTo>
                        <a:pt x="0" y="17"/>
                      </a:lnTo>
                      <a:lnTo>
                        <a:pt x="1" y="19"/>
                      </a:lnTo>
                      <a:lnTo>
                        <a:pt x="3" y="23"/>
                      </a:lnTo>
                      <a:lnTo>
                        <a:pt x="6" y="24"/>
                      </a:lnTo>
                      <a:lnTo>
                        <a:pt x="9" y="25"/>
                      </a:lnTo>
                      <a:lnTo>
                        <a:pt x="11" y="26"/>
                      </a:lnTo>
                      <a:lnTo>
                        <a:pt x="15" y="25"/>
                      </a:lnTo>
                      <a:lnTo>
                        <a:pt x="19" y="24"/>
                      </a:lnTo>
                      <a:lnTo>
                        <a:pt x="21" y="23"/>
                      </a:lnTo>
                      <a:lnTo>
                        <a:pt x="23" y="19"/>
                      </a:lnTo>
                      <a:lnTo>
                        <a:pt x="24" y="17"/>
                      </a:lnTo>
                      <a:lnTo>
                        <a:pt x="24" y="13"/>
                      </a:lnTo>
                      <a:lnTo>
                        <a:pt x="24" y="10"/>
                      </a:lnTo>
                      <a:lnTo>
                        <a:pt x="23" y="6"/>
                      </a:lnTo>
                      <a:lnTo>
                        <a:pt x="21" y="4"/>
                      </a:lnTo>
                      <a:lnTo>
                        <a:pt x="19" y="1"/>
                      </a:lnTo>
                      <a:lnTo>
                        <a:pt x="15" y="0"/>
                      </a:lnTo>
                      <a:lnTo>
                        <a:pt x="11"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5" name="Freeform 124"/>
                <p:cNvSpPr>
                  <a:spLocks/>
                </p:cNvSpPr>
                <p:nvPr/>
              </p:nvSpPr>
              <p:spPr bwMode="auto">
                <a:xfrm>
                  <a:off x="4424363" y="4008438"/>
                  <a:ext cx="39688" cy="41275"/>
                </a:xfrm>
                <a:custGeom>
                  <a:avLst/>
                  <a:gdLst>
                    <a:gd name="T0" fmla="*/ 13 w 25"/>
                    <a:gd name="T1" fmla="*/ 0 h 26"/>
                    <a:gd name="T2" fmla="*/ 9 w 25"/>
                    <a:gd name="T3" fmla="*/ 1 h 26"/>
                    <a:gd name="T4" fmla="*/ 6 w 25"/>
                    <a:gd name="T5" fmla="*/ 2 h 26"/>
                    <a:gd name="T6" fmla="*/ 3 w 25"/>
                    <a:gd name="T7" fmla="*/ 3 h 26"/>
                    <a:gd name="T8" fmla="*/ 1 w 25"/>
                    <a:gd name="T9" fmla="*/ 7 h 26"/>
                    <a:gd name="T10" fmla="*/ 0 w 25"/>
                    <a:gd name="T11" fmla="*/ 9 h 26"/>
                    <a:gd name="T12" fmla="*/ 0 w 25"/>
                    <a:gd name="T13" fmla="*/ 13 h 26"/>
                    <a:gd name="T14" fmla="*/ 0 w 25"/>
                    <a:gd name="T15" fmla="*/ 16 h 26"/>
                    <a:gd name="T16" fmla="*/ 1 w 25"/>
                    <a:gd name="T17" fmla="*/ 20 h 26"/>
                    <a:gd name="T18" fmla="*/ 3 w 25"/>
                    <a:gd name="T19" fmla="*/ 22 h 26"/>
                    <a:gd name="T20" fmla="*/ 6 w 25"/>
                    <a:gd name="T21" fmla="*/ 24 h 26"/>
                    <a:gd name="T22" fmla="*/ 9 w 25"/>
                    <a:gd name="T23" fmla="*/ 26 h 26"/>
                    <a:gd name="T24" fmla="*/ 13 w 25"/>
                    <a:gd name="T25" fmla="*/ 26 h 26"/>
                    <a:gd name="T26" fmla="*/ 15 w 25"/>
                    <a:gd name="T27" fmla="*/ 26 h 26"/>
                    <a:gd name="T28" fmla="*/ 19 w 25"/>
                    <a:gd name="T29" fmla="*/ 24 h 26"/>
                    <a:gd name="T30" fmla="*/ 21 w 25"/>
                    <a:gd name="T31" fmla="*/ 22 h 26"/>
                    <a:gd name="T32" fmla="*/ 23 w 25"/>
                    <a:gd name="T33" fmla="*/ 20 h 26"/>
                    <a:gd name="T34" fmla="*/ 25 w 25"/>
                    <a:gd name="T35" fmla="*/ 16 h 26"/>
                    <a:gd name="T36" fmla="*/ 25 w 25"/>
                    <a:gd name="T37" fmla="*/ 13 h 26"/>
                    <a:gd name="T38" fmla="*/ 25 w 25"/>
                    <a:gd name="T39" fmla="*/ 9 h 26"/>
                    <a:gd name="T40" fmla="*/ 23 w 25"/>
                    <a:gd name="T41" fmla="*/ 7 h 26"/>
                    <a:gd name="T42" fmla="*/ 21 w 25"/>
                    <a:gd name="T43" fmla="*/ 3 h 26"/>
                    <a:gd name="T44" fmla="*/ 19 w 25"/>
                    <a:gd name="T45" fmla="*/ 2 h 26"/>
                    <a:gd name="T46" fmla="*/ 15 w 25"/>
                    <a:gd name="T47" fmla="*/ 1 h 26"/>
                    <a:gd name="T48" fmla="*/ 13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3" y="0"/>
                      </a:moveTo>
                      <a:lnTo>
                        <a:pt x="9" y="1"/>
                      </a:lnTo>
                      <a:lnTo>
                        <a:pt x="6" y="2"/>
                      </a:lnTo>
                      <a:lnTo>
                        <a:pt x="3" y="3"/>
                      </a:lnTo>
                      <a:lnTo>
                        <a:pt x="1" y="7"/>
                      </a:lnTo>
                      <a:lnTo>
                        <a:pt x="0" y="9"/>
                      </a:lnTo>
                      <a:lnTo>
                        <a:pt x="0" y="13"/>
                      </a:lnTo>
                      <a:lnTo>
                        <a:pt x="0" y="16"/>
                      </a:lnTo>
                      <a:lnTo>
                        <a:pt x="1" y="20"/>
                      </a:lnTo>
                      <a:lnTo>
                        <a:pt x="3" y="22"/>
                      </a:lnTo>
                      <a:lnTo>
                        <a:pt x="6" y="24"/>
                      </a:lnTo>
                      <a:lnTo>
                        <a:pt x="9" y="26"/>
                      </a:lnTo>
                      <a:lnTo>
                        <a:pt x="13" y="26"/>
                      </a:lnTo>
                      <a:lnTo>
                        <a:pt x="15" y="26"/>
                      </a:lnTo>
                      <a:lnTo>
                        <a:pt x="19" y="24"/>
                      </a:lnTo>
                      <a:lnTo>
                        <a:pt x="21" y="22"/>
                      </a:lnTo>
                      <a:lnTo>
                        <a:pt x="23" y="20"/>
                      </a:lnTo>
                      <a:lnTo>
                        <a:pt x="25" y="16"/>
                      </a:lnTo>
                      <a:lnTo>
                        <a:pt x="25" y="13"/>
                      </a:lnTo>
                      <a:lnTo>
                        <a:pt x="25" y="9"/>
                      </a:lnTo>
                      <a:lnTo>
                        <a:pt x="23" y="7"/>
                      </a:lnTo>
                      <a:lnTo>
                        <a:pt x="21" y="3"/>
                      </a:lnTo>
                      <a:lnTo>
                        <a:pt x="19" y="2"/>
                      </a:lnTo>
                      <a:lnTo>
                        <a:pt x="15"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6" name="Freeform 125"/>
                <p:cNvSpPr>
                  <a:spLocks/>
                </p:cNvSpPr>
                <p:nvPr/>
              </p:nvSpPr>
              <p:spPr bwMode="auto">
                <a:xfrm>
                  <a:off x="4921250" y="3829050"/>
                  <a:ext cx="41275" cy="41275"/>
                </a:xfrm>
                <a:custGeom>
                  <a:avLst/>
                  <a:gdLst>
                    <a:gd name="T0" fmla="*/ 13 w 26"/>
                    <a:gd name="T1" fmla="*/ 0 h 26"/>
                    <a:gd name="T2" fmla="*/ 9 w 26"/>
                    <a:gd name="T3" fmla="*/ 1 h 26"/>
                    <a:gd name="T4" fmla="*/ 7 w 26"/>
                    <a:gd name="T5" fmla="*/ 2 h 26"/>
                    <a:gd name="T6" fmla="*/ 3 w 26"/>
                    <a:gd name="T7" fmla="*/ 5 h 26"/>
                    <a:gd name="T8" fmla="*/ 2 w 26"/>
                    <a:gd name="T9" fmla="*/ 7 h 26"/>
                    <a:gd name="T10" fmla="*/ 1 w 26"/>
                    <a:gd name="T11" fmla="*/ 9 h 26"/>
                    <a:gd name="T12" fmla="*/ 0 w 26"/>
                    <a:gd name="T13" fmla="*/ 13 h 26"/>
                    <a:gd name="T14" fmla="*/ 1 w 26"/>
                    <a:gd name="T15" fmla="*/ 17 h 26"/>
                    <a:gd name="T16" fmla="*/ 2 w 26"/>
                    <a:gd name="T17" fmla="*/ 20 h 26"/>
                    <a:gd name="T18" fmla="*/ 3 w 26"/>
                    <a:gd name="T19" fmla="*/ 23 h 26"/>
                    <a:gd name="T20" fmla="*/ 7 w 26"/>
                    <a:gd name="T21" fmla="*/ 25 h 26"/>
                    <a:gd name="T22" fmla="*/ 9 w 26"/>
                    <a:gd name="T23" fmla="*/ 26 h 26"/>
                    <a:gd name="T24" fmla="*/ 13 w 26"/>
                    <a:gd name="T25" fmla="*/ 26 h 26"/>
                    <a:gd name="T26" fmla="*/ 16 w 26"/>
                    <a:gd name="T27" fmla="*/ 26 h 26"/>
                    <a:gd name="T28" fmla="*/ 20 w 26"/>
                    <a:gd name="T29" fmla="*/ 25 h 26"/>
                    <a:gd name="T30" fmla="*/ 22 w 26"/>
                    <a:gd name="T31" fmla="*/ 23 h 26"/>
                    <a:gd name="T32" fmla="*/ 24 w 26"/>
                    <a:gd name="T33" fmla="*/ 20 h 26"/>
                    <a:gd name="T34" fmla="*/ 26 w 26"/>
                    <a:gd name="T35" fmla="*/ 17 h 26"/>
                    <a:gd name="T36" fmla="*/ 26 w 26"/>
                    <a:gd name="T37" fmla="*/ 13 h 26"/>
                    <a:gd name="T38" fmla="*/ 26 w 26"/>
                    <a:gd name="T39" fmla="*/ 9 h 26"/>
                    <a:gd name="T40" fmla="*/ 24 w 26"/>
                    <a:gd name="T41" fmla="*/ 7 h 26"/>
                    <a:gd name="T42" fmla="*/ 22 w 26"/>
                    <a:gd name="T43" fmla="*/ 5 h 26"/>
                    <a:gd name="T44" fmla="*/ 20 w 26"/>
                    <a:gd name="T45" fmla="*/ 2 h 26"/>
                    <a:gd name="T46" fmla="*/ 16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7" y="2"/>
                      </a:lnTo>
                      <a:lnTo>
                        <a:pt x="3" y="5"/>
                      </a:lnTo>
                      <a:lnTo>
                        <a:pt x="2" y="7"/>
                      </a:lnTo>
                      <a:lnTo>
                        <a:pt x="1" y="9"/>
                      </a:lnTo>
                      <a:lnTo>
                        <a:pt x="0" y="13"/>
                      </a:lnTo>
                      <a:lnTo>
                        <a:pt x="1" y="17"/>
                      </a:lnTo>
                      <a:lnTo>
                        <a:pt x="2" y="20"/>
                      </a:lnTo>
                      <a:lnTo>
                        <a:pt x="3" y="23"/>
                      </a:lnTo>
                      <a:lnTo>
                        <a:pt x="7" y="25"/>
                      </a:lnTo>
                      <a:lnTo>
                        <a:pt x="9" y="26"/>
                      </a:lnTo>
                      <a:lnTo>
                        <a:pt x="13" y="26"/>
                      </a:lnTo>
                      <a:lnTo>
                        <a:pt x="16" y="26"/>
                      </a:lnTo>
                      <a:lnTo>
                        <a:pt x="20" y="25"/>
                      </a:lnTo>
                      <a:lnTo>
                        <a:pt x="22" y="23"/>
                      </a:lnTo>
                      <a:lnTo>
                        <a:pt x="24" y="20"/>
                      </a:lnTo>
                      <a:lnTo>
                        <a:pt x="26" y="17"/>
                      </a:lnTo>
                      <a:lnTo>
                        <a:pt x="26" y="13"/>
                      </a:lnTo>
                      <a:lnTo>
                        <a:pt x="26" y="9"/>
                      </a:lnTo>
                      <a:lnTo>
                        <a:pt x="24" y="7"/>
                      </a:lnTo>
                      <a:lnTo>
                        <a:pt x="22" y="5"/>
                      </a:lnTo>
                      <a:lnTo>
                        <a:pt x="20" y="2"/>
                      </a:lnTo>
                      <a:lnTo>
                        <a:pt x="16"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7" name="Freeform 126"/>
                <p:cNvSpPr>
                  <a:spLocks/>
                </p:cNvSpPr>
                <p:nvPr/>
              </p:nvSpPr>
              <p:spPr bwMode="auto">
                <a:xfrm>
                  <a:off x="4945063" y="3808413"/>
                  <a:ext cx="41275" cy="41275"/>
                </a:xfrm>
                <a:custGeom>
                  <a:avLst/>
                  <a:gdLst>
                    <a:gd name="T0" fmla="*/ 13 w 26"/>
                    <a:gd name="T1" fmla="*/ 0 h 26"/>
                    <a:gd name="T2" fmla="*/ 9 w 26"/>
                    <a:gd name="T3" fmla="*/ 1 h 26"/>
                    <a:gd name="T4" fmla="*/ 6 w 26"/>
                    <a:gd name="T5" fmla="*/ 2 h 26"/>
                    <a:gd name="T6" fmla="*/ 3 w 26"/>
                    <a:gd name="T7" fmla="*/ 4 h 26"/>
                    <a:gd name="T8" fmla="*/ 1 w 26"/>
                    <a:gd name="T9" fmla="*/ 7 h 26"/>
                    <a:gd name="T10" fmla="*/ 0 w 26"/>
                    <a:gd name="T11" fmla="*/ 9 h 26"/>
                    <a:gd name="T12" fmla="*/ 0 w 26"/>
                    <a:gd name="T13" fmla="*/ 13 h 26"/>
                    <a:gd name="T14" fmla="*/ 0 w 26"/>
                    <a:gd name="T15" fmla="*/ 17 h 26"/>
                    <a:gd name="T16" fmla="*/ 1 w 26"/>
                    <a:gd name="T17" fmla="*/ 20 h 26"/>
                    <a:gd name="T18" fmla="*/ 3 w 26"/>
                    <a:gd name="T19" fmla="*/ 22 h 26"/>
                    <a:gd name="T20" fmla="*/ 6 w 26"/>
                    <a:gd name="T21" fmla="*/ 25 h 26"/>
                    <a:gd name="T22" fmla="*/ 9 w 26"/>
                    <a:gd name="T23" fmla="*/ 26 h 26"/>
                    <a:gd name="T24" fmla="*/ 13 w 26"/>
                    <a:gd name="T25" fmla="*/ 26 h 26"/>
                    <a:gd name="T26" fmla="*/ 15 w 26"/>
                    <a:gd name="T27" fmla="*/ 26 h 26"/>
                    <a:gd name="T28" fmla="*/ 19 w 26"/>
                    <a:gd name="T29" fmla="*/ 25 h 26"/>
                    <a:gd name="T30" fmla="*/ 21 w 26"/>
                    <a:gd name="T31" fmla="*/ 22 h 26"/>
                    <a:gd name="T32" fmla="*/ 24 w 26"/>
                    <a:gd name="T33" fmla="*/ 20 h 26"/>
                    <a:gd name="T34" fmla="*/ 25 w 26"/>
                    <a:gd name="T35" fmla="*/ 17 h 26"/>
                    <a:gd name="T36" fmla="*/ 26 w 26"/>
                    <a:gd name="T37" fmla="*/ 13 h 26"/>
                    <a:gd name="T38" fmla="*/ 25 w 26"/>
                    <a:gd name="T39" fmla="*/ 9 h 26"/>
                    <a:gd name="T40" fmla="*/ 24 w 26"/>
                    <a:gd name="T41" fmla="*/ 7 h 26"/>
                    <a:gd name="T42" fmla="*/ 21 w 26"/>
                    <a:gd name="T43" fmla="*/ 4 h 26"/>
                    <a:gd name="T44" fmla="*/ 19 w 26"/>
                    <a:gd name="T45" fmla="*/ 2 h 26"/>
                    <a:gd name="T46" fmla="*/ 15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6" y="2"/>
                      </a:lnTo>
                      <a:lnTo>
                        <a:pt x="3" y="4"/>
                      </a:lnTo>
                      <a:lnTo>
                        <a:pt x="1" y="7"/>
                      </a:lnTo>
                      <a:lnTo>
                        <a:pt x="0" y="9"/>
                      </a:lnTo>
                      <a:lnTo>
                        <a:pt x="0" y="13"/>
                      </a:lnTo>
                      <a:lnTo>
                        <a:pt x="0" y="17"/>
                      </a:lnTo>
                      <a:lnTo>
                        <a:pt x="1" y="20"/>
                      </a:lnTo>
                      <a:lnTo>
                        <a:pt x="3" y="22"/>
                      </a:lnTo>
                      <a:lnTo>
                        <a:pt x="6" y="25"/>
                      </a:lnTo>
                      <a:lnTo>
                        <a:pt x="9" y="26"/>
                      </a:lnTo>
                      <a:lnTo>
                        <a:pt x="13" y="26"/>
                      </a:lnTo>
                      <a:lnTo>
                        <a:pt x="15" y="26"/>
                      </a:lnTo>
                      <a:lnTo>
                        <a:pt x="19" y="25"/>
                      </a:lnTo>
                      <a:lnTo>
                        <a:pt x="21" y="22"/>
                      </a:lnTo>
                      <a:lnTo>
                        <a:pt x="24" y="20"/>
                      </a:lnTo>
                      <a:lnTo>
                        <a:pt x="25" y="17"/>
                      </a:lnTo>
                      <a:lnTo>
                        <a:pt x="26" y="13"/>
                      </a:lnTo>
                      <a:lnTo>
                        <a:pt x="25" y="9"/>
                      </a:lnTo>
                      <a:lnTo>
                        <a:pt x="24" y="7"/>
                      </a:lnTo>
                      <a:lnTo>
                        <a:pt x="21" y="4"/>
                      </a:lnTo>
                      <a:lnTo>
                        <a:pt x="19" y="2"/>
                      </a:lnTo>
                      <a:lnTo>
                        <a:pt x="15"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8" name="Freeform 127"/>
                <p:cNvSpPr>
                  <a:spLocks/>
                </p:cNvSpPr>
                <p:nvPr/>
              </p:nvSpPr>
              <p:spPr bwMode="auto">
                <a:xfrm>
                  <a:off x="4922838" y="3756025"/>
                  <a:ext cx="41275" cy="41275"/>
                </a:xfrm>
                <a:custGeom>
                  <a:avLst/>
                  <a:gdLst>
                    <a:gd name="T0" fmla="*/ 13 w 26"/>
                    <a:gd name="T1" fmla="*/ 0 h 26"/>
                    <a:gd name="T2" fmla="*/ 10 w 26"/>
                    <a:gd name="T3" fmla="*/ 0 h 26"/>
                    <a:gd name="T4" fmla="*/ 7 w 26"/>
                    <a:gd name="T5" fmla="*/ 1 h 26"/>
                    <a:gd name="T6" fmla="*/ 4 w 26"/>
                    <a:gd name="T7" fmla="*/ 3 h 26"/>
                    <a:gd name="T8" fmla="*/ 2 w 26"/>
                    <a:gd name="T9" fmla="*/ 7 h 26"/>
                    <a:gd name="T10" fmla="*/ 1 w 26"/>
                    <a:gd name="T11" fmla="*/ 9 h 26"/>
                    <a:gd name="T12" fmla="*/ 0 w 26"/>
                    <a:gd name="T13" fmla="*/ 13 h 26"/>
                    <a:gd name="T14" fmla="*/ 1 w 26"/>
                    <a:gd name="T15" fmla="*/ 16 h 26"/>
                    <a:gd name="T16" fmla="*/ 2 w 26"/>
                    <a:gd name="T17" fmla="*/ 19 h 26"/>
                    <a:gd name="T18" fmla="*/ 4 w 26"/>
                    <a:gd name="T19" fmla="*/ 22 h 26"/>
                    <a:gd name="T20" fmla="*/ 7 w 26"/>
                    <a:gd name="T21" fmla="*/ 25 h 26"/>
                    <a:gd name="T22" fmla="*/ 10 w 26"/>
                    <a:gd name="T23" fmla="*/ 26 h 26"/>
                    <a:gd name="T24" fmla="*/ 13 w 26"/>
                    <a:gd name="T25" fmla="*/ 26 h 26"/>
                    <a:gd name="T26" fmla="*/ 16 w 26"/>
                    <a:gd name="T27" fmla="*/ 26 h 26"/>
                    <a:gd name="T28" fmla="*/ 20 w 26"/>
                    <a:gd name="T29" fmla="*/ 25 h 26"/>
                    <a:gd name="T30" fmla="*/ 22 w 26"/>
                    <a:gd name="T31" fmla="*/ 22 h 26"/>
                    <a:gd name="T32" fmla="*/ 25 w 26"/>
                    <a:gd name="T33" fmla="*/ 19 h 26"/>
                    <a:gd name="T34" fmla="*/ 26 w 26"/>
                    <a:gd name="T35" fmla="*/ 16 h 26"/>
                    <a:gd name="T36" fmla="*/ 26 w 26"/>
                    <a:gd name="T37" fmla="*/ 13 h 26"/>
                    <a:gd name="T38" fmla="*/ 26 w 26"/>
                    <a:gd name="T39" fmla="*/ 9 h 26"/>
                    <a:gd name="T40" fmla="*/ 25 w 26"/>
                    <a:gd name="T41" fmla="*/ 7 h 26"/>
                    <a:gd name="T42" fmla="*/ 22 w 26"/>
                    <a:gd name="T43" fmla="*/ 3 h 26"/>
                    <a:gd name="T44" fmla="*/ 20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1"/>
                      </a:lnTo>
                      <a:lnTo>
                        <a:pt x="4" y="3"/>
                      </a:lnTo>
                      <a:lnTo>
                        <a:pt x="2" y="7"/>
                      </a:lnTo>
                      <a:lnTo>
                        <a:pt x="1" y="9"/>
                      </a:lnTo>
                      <a:lnTo>
                        <a:pt x="0" y="13"/>
                      </a:lnTo>
                      <a:lnTo>
                        <a:pt x="1" y="16"/>
                      </a:lnTo>
                      <a:lnTo>
                        <a:pt x="2" y="19"/>
                      </a:lnTo>
                      <a:lnTo>
                        <a:pt x="4" y="22"/>
                      </a:lnTo>
                      <a:lnTo>
                        <a:pt x="7" y="25"/>
                      </a:lnTo>
                      <a:lnTo>
                        <a:pt x="10" y="26"/>
                      </a:lnTo>
                      <a:lnTo>
                        <a:pt x="13" y="26"/>
                      </a:lnTo>
                      <a:lnTo>
                        <a:pt x="16" y="26"/>
                      </a:lnTo>
                      <a:lnTo>
                        <a:pt x="20" y="25"/>
                      </a:lnTo>
                      <a:lnTo>
                        <a:pt x="22" y="22"/>
                      </a:lnTo>
                      <a:lnTo>
                        <a:pt x="25" y="19"/>
                      </a:lnTo>
                      <a:lnTo>
                        <a:pt x="26" y="16"/>
                      </a:lnTo>
                      <a:lnTo>
                        <a:pt x="26" y="13"/>
                      </a:lnTo>
                      <a:lnTo>
                        <a:pt x="26" y="9"/>
                      </a:lnTo>
                      <a:lnTo>
                        <a:pt x="25" y="7"/>
                      </a:lnTo>
                      <a:lnTo>
                        <a:pt x="22" y="3"/>
                      </a:lnTo>
                      <a:lnTo>
                        <a:pt x="20"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9" name="Freeform 128"/>
                <p:cNvSpPr>
                  <a:spLocks/>
                </p:cNvSpPr>
                <p:nvPr/>
              </p:nvSpPr>
              <p:spPr bwMode="auto">
                <a:xfrm>
                  <a:off x="4857750" y="3624263"/>
                  <a:ext cx="41275" cy="41275"/>
                </a:xfrm>
                <a:custGeom>
                  <a:avLst/>
                  <a:gdLst>
                    <a:gd name="T0" fmla="*/ 13 w 26"/>
                    <a:gd name="T1" fmla="*/ 0 h 26"/>
                    <a:gd name="T2" fmla="*/ 10 w 26"/>
                    <a:gd name="T3" fmla="*/ 0 h 26"/>
                    <a:gd name="T4" fmla="*/ 8 w 26"/>
                    <a:gd name="T5" fmla="*/ 1 h 26"/>
                    <a:gd name="T6" fmla="*/ 4 w 26"/>
                    <a:gd name="T7" fmla="*/ 3 h 26"/>
                    <a:gd name="T8" fmla="*/ 2 w 26"/>
                    <a:gd name="T9" fmla="*/ 6 h 26"/>
                    <a:gd name="T10" fmla="*/ 0 w 26"/>
                    <a:gd name="T11" fmla="*/ 9 h 26"/>
                    <a:gd name="T12" fmla="*/ 0 w 26"/>
                    <a:gd name="T13" fmla="*/ 13 h 26"/>
                    <a:gd name="T14" fmla="*/ 0 w 26"/>
                    <a:gd name="T15" fmla="*/ 16 h 26"/>
                    <a:gd name="T16" fmla="*/ 2 w 26"/>
                    <a:gd name="T17" fmla="*/ 19 h 26"/>
                    <a:gd name="T18" fmla="*/ 4 w 26"/>
                    <a:gd name="T19" fmla="*/ 22 h 26"/>
                    <a:gd name="T20" fmla="*/ 8 w 26"/>
                    <a:gd name="T21" fmla="*/ 24 h 26"/>
                    <a:gd name="T22" fmla="*/ 10 w 26"/>
                    <a:gd name="T23" fmla="*/ 25 h 26"/>
                    <a:gd name="T24" fmla="*/ 13 w 26"/>
                    <a:gd name="T25" fmla="*/ 26 h 26"/>
                    <a:gd name="T26" fmla="*/ 17 w 26"/>
                    <a:gd name="T27" fmla="*/ 25 h 26"/>
                    <a:gd name="T28" fmla="*/ 19 w 26"/>
                    <a:gd name="T29" fmla="*/ 24 h 26"/>
                    <a:gd name="T30" fmla="*/ 23 w 26"/>
                    <a:gd name="T31" fmla="*/ 22 h 26"/>
                    <a:gd name="T32" fmla="*/ 25 w 26"/>
                    <a:gd name="T33" fmla="*/ 19 h 26"/>
                    <a:gd name="T34" fmla="*/ 26 w 26"/>
                    <a:gd name="T35" fmla="*/ 16 h 26"/>
                    <a:gd name="T36" fmla="*/ 26 w 26"/>
                    <a:gd name="T37" fmla="*/ 13 h 26"/>
                    <a:gd name="T38" fmla="*/ 26 w 26"/>
                    <a:gd name="T39" fmla="*/ 9 h 26"/>
                    <a:gd name="T40" fmla="*/ 25 w 26"/>
                    <a:gd name="T41" fmla="*/ 6 h 26"/>
                    <a:gd name="T42" fmla="*/ 23 w 26"/>
                    <a:gd name="T43" fmla="*/ 3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8" y="1"/>
                      </a:lnTo>
                      <a:lnTo>
                        <a:pt x="4" y="3"/>
                      </a:lnTo>
                      <a:lnTo>
                        <a:pt x="2" y="6"/>
                      </a:lnTo>
                      <a:lnTo>
                        <a:pt x="0" y="9"/>
                      </a:lnTo>
                      <a:lnTo>
                        <a:pt x="0" y="13"/>
                      </a:lnTo>
                      <a:lnTo>
                        <a:pt x="0" y="16"/>
                      </a:lnTo>
                      <a:lnTo>
                        <a:pt x="2" y="19"/>
                      </a:lnTo>
                      <a:lnTo>
                        <a:pt x="4" y="22"/>
                      </a:lnTo>
                      <a:lnTo>
                        <a:pt x="8" y="24"/>
                      </a:lnTo>
                      <a:lnTo>
                        <a:pt x="10" y="25"/>
                      </a:lnTo>
                      <a:lnTo>
                        <a:pt x="13" y="26"/>
                      </a:lnTo>
                      <a:lnTo>
                        <a:pt x="17" y="25"/>
                      </a:lnTo>
                      <a:lnTo>
                        <a:pt x="19" y="24"/>
                      </a:lnTo>
                      <a:lnTo>
                        <a:pt x="23" y="22"/>
                      </a:lnTo>
                      <a:lnTo>
                        <a:pt x="25" y="19"/>
                      </a:lnTo>
                      <a:lnTo>
                        <a:pt x="26" y="16"/>
                      </a:lnTo>
                      <a:lnTo>
                        <a:pt x="26" y="13"/>
                      </a:lnTo>
                      <a:lnTo>
                        <a:pt x="26" y="9"/>
                      </a:lnTo>
                      <a:lnTo>
                        <a:pt x="25" y="6"/>
                      </a:lnTo>
                      <a:lnTo>
                        <a:pt x="23" y="3"/>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0" name="Freeform 129"/>
                <p:cNvSpPr>
                  <a:spLocks/>
                </p:cNvSpPr>
                <p:nvPr/>
              </p:nvSpPr>
              <p:spPr bwMode="auto">
                <a:xfrm>
                  <a:off x="4884738" y="3638550"/>
                  <a:ext cx="39688" cy="41275"/>
                </a:xfrm>
                <a:custGeom>
                  <a:avLst/>
                  <a:gdLst>
                    <a:gd name="T0" fmla="*/ 12 w 25"/>
                    <a:gd name="T1" fmla="*/ 0 h 26"/>
                    <a:gd name="T2" fmla="*/ 9 w 25"/>
                    <a:gd name="T3" fmla="*/ 2 h 26"/>
                    <a:gd name="T4" fmla="*/ 6 w 25"/>
                    <a:gd name="T5" fmla="*/ 3 h 26"/>
                    <a:gd name="T6" fmla="*/ 4 w 25"/>
                    <a:gd name="T7" fmla="*/ 5 h 26"/>
                    <a:gd name="T8" fmla="*/ 1 w 25"/>
                    <a:gd name="T9" fmla="*/ 7 h 26"/>
                    <a:gd name="T10" fmla="*/ 0 w 25"/>
                    <a:gd name="T11" fmla="*/ 11 h 26"/>
                    <a:gd name="T12" fmla="*/ 0 w 25"/>
                    <a:gd name="T13" fmla="*/ 13 h 26"/>
                    <a:gd name="T14" fmla="*/ 0 w 25"/>
                    <a:gd name="T15" fmla="*/ 17 h 26"/>
                    <a:gd name="T16" fmla="*/ 1 w 25"/>
                    <a:gd name="T17" fmla="*/ 21 h 26"/>
                    <a:gd name="T18" fmla="*/ 4 w 25"/>
                    <a:gd name="T19" fmla="*/ 23 h 26"/>
                    <a:gd name="T20" fmla="*/ 6 w 25"/>
                    <a:gd name="T21" fmla="*/ 25 h 26"/>
                    <a:gd name="T22" fmla="*/ 9 w 25"/>
                    <a:gd name="T23" fmla="*/ 26 h 26"/>
                    <a:gd name="T24" fmla="*/ 12 w 25"/>
                    <a:gd name="T25" fmla="*/ 26 h 26"/>
                    <a:gd name="T26" fmla="*/ 15 w 25"/>
                    <a:gd name="T27" fmla="*/ 26 h 26"/>
                    <a:gd name="T28" fmla="*/ 19 w 25"/>
                    <a:gd name="T29" fmla="*/ 25 h 26"/>
                    <a:gd name="T30" fmla="*/ 21 w 25"/>
                    <a:gd name="T31" fmla="*/ 23 h 26"/>
                    <a:gd name="T32" fmla="*/ 24 w 25"/>
                    <a:gd name="T33" fmla="*/ 21 h 26"/>
                    <a:gd name="T34" fmla="*/ 25 w 25"/>
                    <a:gd name="T35" fmla="*/ 17 h 26"/>
                    <a:gd name="T36" fmla="*/ 25 w 25"/>
                    <a:gd name="T37" fmla="*/ 13 h 26"/>
                    <a:gd name="T38" fmla="*/ 25 w 25"/>
                    <a:gd name="T39" fmla="*/ 11 h 26"/>
                    <a:gd name="T40" fmla="*/ 24 w 25"/>
                    <a:gd name="T41" fmla="*/ 7 h 26"/>
                    <a:gd name="T42" fmla="*/ 21 w 25"/>
                    <a:gd name="T43" fmla="*/ 5 h 26"/>
                    <a:gd name="T44" fmla="*/ 19 w 25"/>
                    <a:gd name="T45" fmla="*/ 3 h 26"/>
                    <a:gd name="T46" fmla="*/ 15 w 25"/>
                    <a:gd name="T47" fmla="*/ 2 h 26"/>
                    <a:gd name="T48" fmla="*/ 12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2" y="0"/>
                      </a:moveTo>
                      <a:lnTo>
                        <a:pt x="9" y="2"/>
                      </a:lnTo>
                      <a:lnTo>
                        <a:pt x="6" y="3"/>
                      </a:lnTo>
                      <a:lnTo>
                        <a:pt x="4" y="5"/>
                      </a:lnTo>
                      <a:lnTo>
                        <a:pt x="1" y="7"/>
                      </a:lnTo>
                      <a:lnTo>
                        <a:pt x="0" y="11"/>
                      </a:lnTo>
                      <a:lnTo>
                        <a:pt x="0" y="13"/>
                      </a:lnTo>
                      <a:lnTo>
                        <a:pt x="0" y="17"/>
                      </a:lnTo>
                      <a:lnTo>
                        <a:pt x="1" y="21"/>
                      </a:lnTo>
                      <a:lnTo>
                        <a:pt x="4" y="23"/>
                      </a:lnTo>
                      <a:lnTo>
                        <a:pt x="6" y="25"/>
                      </a:lnTo>
                      <a:lnTo>
                        <a:pt x="9" y="26"/>
                      </a:lnTo>
                      <a:lnTo>
                        <a:pt x="12" y="26"/>
                      </a:lnTo>
                      <a:lnTo>
                        <a:pt x="15" y="26"/>
                      </a:lnTo>
                      <a:lnTo>
                        <a:pt x="19" y="25"/>
                      </a:lnTo>
                      <a:lnTo>
                        <a:pt x="21" y="23"/>
                      </a:lnTo>
                      <a:lnTo>
                        <a:pt x="24" y="21"/>
                      </a:lnTo>
                      <a:lnTo>
                        <a:pt x="25" y="17"/>
                      </a:lnTo>
                      <a:lnTo>
                        <a:pt x="25" y="13"/>
                      </a:lnTo>
                      <a:lnTo>
                        <a:pt x="25" y="11"/>
                      </a:lnTo>
                      <a:lnTo>
                        <a:pt x="24" y="7"/>
                      </a:lnTo>
                      <a:lnTo>
                        <a:pt x="21" y="5"/>
                      </a:lnTo>
                      <a:lnTo>
                        <a:pt x="19" y="3"/>
                      </a:lnTo>
                      <a:lnTo>
                        <a:pt x="15" y="2"/>
                      </a:lnTo>
                      <a:lnTo>
                        <a:pt x="12"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1" name="Freeform 130"/>
                <p:cNvSpPr>
                  <a:spLocks/>
                </p:cNvSpPr>
                <p:nvPr/>
              </p:nvSpPr>
              <p:spPr bwMode="auto">
                <a:xfrm>
                  <a:off x="4911725" y="3656013"/>
                  <a:ext cx="41275" cy="41275"/>
                </a:xfrm>
                <a:custGeom>
                  <a:avLst/>
                  <a:gdLst>
                    <a:gd name="T0" fmla="*/ 13 w 26"/>
                    <a:gd name="T1" fmla="*/ 0 h 26"/>
                    <a:gd name="T2" fmla="*/ 9 w 26"/>
                    <a:gd name="T3" fmla="*/ 0 h 26"/>
                    <a:gd name="T4" fmla="*/ 7 w 26"/>
                    <a:gd name="T5" fmla="*/ 1 h 26"/>
                    <a:gd name="T6" fmla="*/ 4 w 26"/>
                    <a:gd name="T7" fmla="*/ 4 h 26"/>
                    <a:gd name="T8" fmla="*/ 2 w 26"/>
                    <a:gd name="T9" fmla="*/ 7 h 26"/>
                    <a:gd name="T10" fmla="*/ 1 w 26"/>
                    <a:gd name="T11" fmla="*/ 10 h 26"/>
                    <a:gd name="T12" fmla="*/ 0 w 26"/>
                    <a:gd name="T13" fmla="*/ 13 h 26"/>
                    <a:gd name="T14" fmla="*/ 1 w 26"/>
                    <a:gd name="T15" fmla="*/ 17 h 26"/>
                    <a:gd name="T16" fmla="*/ 2 w 26"/>
                    <a:gd name="T17" fmla="*/ 19 h 26"/>
                    <a:gd name="T18" fmla="*/ 4 w 26"/>
                    <a:gd name="T19" fmla="*/ 23 h 26"/>
                    <a:gd name="T20" fmla="*/ 7 w 26"/>
                    <a:gd name="T21" fmla="*/ 25 h 26"/>
                    <a:gd name="T22" fmla="*/ 9 w 26"/>
                    <a:gd name="T23" fmla="*/ 26 h 26"/>
                    <a:gd name="T24" fmla="*/ 13 w 26"/>
                    <a:gd name="T25" fmla="*/ 26 h 26"/>
                    <a:gd name="T26" fmla="*/ 16 w 26"/>
                    <a:gd name="T27" fmla="*/ 26 h 26"/>
                    <a:gd name="T28" fmla="*/ 20 w 26"/>
                    <a:gd name="T29" fmla="*/ 25 h 26"/>
                    <a:gd name="T30" fmla="*/ 22 w 26"/>
                    <a:gd name="T31" fmla="*/ 23 h 26"/>
                    <a:gd name="T32" fmla="*/ 24 w 26"/>
                    <a:gd name="T33" fmla="*/ 19 h 26"/>
                    <a:gd name="T34" fmla="*/ 26 w 26"/>
                    <a:gd name="T35" fmla="*/ 17 h 26"/>
                    <a:gd name="T36" fmla="*/ 26 w 26"/>
                    <a:gd name="T37" fmla="*/ 13 h 26"/>
                    <a:gd name="T38" fmla="*/ 26 w 26"/>
                    <a:gd name="T39" fmla="*/ 10 h 26"/>
                    <a:gd name="T40" fmla="*/ 24 w 26"/>
                    <a:gd name="T41" fmla="*/ 7 h 26"/>
                    <a:gd name="T42" fmla="*/ 22 w 26"/>
                    <a:gd name="T43" fmla="*/ 4 h 26"/>
                    <a:gd name="T44" fmla="*/ 20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7" y="1"/>
                      </a:lnTo>
                      <a:lnTo>
                        <a:pt x="4" y="4"/>
                      </a:lnTo>
                      <a:lnTo>
                        <a:pt x="2" y="7"/>
                      </a:lnTo>
                      <a:lnTo>
                        <a:pt x="1" y="10"/>
                      </a:lnTo>
                      <a:lnTo>
                        <a:pt x="0" y="13"/>
                      </a:lnTo>
                      <a:lnTo>
                        <a:pt x="1" y="17"/>
                      </a:lnTo>
                      <a:lnTo>
                        <a:pt x="2" y="19"/>
                      </a:lnTo>
                      <a:lnTo>
                        <a:pt x="4" y="23"/>
                      </a:lnTo>
                      <a:lnTo>
                        <a:pt x="7" y="25"/>
                      </a:lnTo>
                      <a:lnTo>
                        <a:pt x="9" y="26"/>
                      </a:lnTo>
                      <a:lnTo>
                        <a:pt x="13" y="26"/>
                      </a:lnTo>
                      <a:lnTo>
                        <a:pt x="16" y="26"/>
                      </a:lnTo>
                      <a:lnTo>
                        <a:pt x="20" y="25"/>
                      </a:lnTo>
                      <a:lnTo>
                        <a:pt x="22" y="23"/>
                      </a:lnTo>
                      <a:lnTo>
                        <a:pt x="24" y="19"/>
                      </a:lnTo>
                      <a:lnTo>
                        <a:pt x="26" y="17"/>
                      </a:lnTo>
                      <a:lnTo>
                        <a:pt x="26" y="13"/>
                      </a:lnTo>
                      <a:lnTo>
                        <a:pt x="26" y="10"/>
                      </a:lnTo>
                      <a:lnTo>
                        <a:pt x="24" y="7"/>
                      </a:lnTo>
                      <a:lnTo>
                        <a:pt x="22" y="4"/>
                      </a:lnTo>
                      <a:lnTo>
                        <a:pt x="20"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2" name="Freeform 131"/>
                <p:cNvSpPr>
                  <a:spLocks/>
                </p:cNvSpPr>
                <p:nvPr/>
              </p:nvSpPr>
              <p:spPr bwMode="auto">
                <a:xfrm>
                  <a:off x="4976813" y="3636963"/>
                  <a:ext cx="41275" cy="41275"/>
                </a:xfrm>
                <a:custGeom>
                  <a:avLst/>
                  <a:gdLst>
                    <a:gd name="T0" fmla="*/ 13 w 26"/>
                    <a:gd name="T1" fmla="*/ 0 h 26"/>
                    <a:gd name="T2" fmla="*/ 10 w 26"/>
                    <a:gd name="T3" fmla="*/ 1 h 26"/>
                    <a:gd name="T4" fmla="*/ 6 w 26"/>
                    <a:gd name="T5" fmla="*/ 3 h 26"/>
                    <a:gd name="T6" fmla="*/ 4 w 26"/>
                    <a:gd name="T7" fmla="*/ 4 h 26"/>
                    <a:gd name="T8" fmla="*/ 1 w 26"/>
                    <a:gd name="T9" fmla="*/ 7 h 26"/>
                    <a:gd name="T10" fmla="*/ 0 w 26"/>
                    <a:gd name="T11" fmla="*/ 10 h 26"/>
                    <a:gd name="T12" fmla="*/ 0 w 26"/>
                    <a:gd name="T13" fmla="*/ 13 h 26"/>
                    <a:gd name="T14" fmla="*/ 0 w 26"/>
                    <a:gd name="T15" fmla="*/ 17 h 26"/>
                    <a:gd name="T16" fmla="*/ 1 w 26"/>
                    <a:gd name="T17" fmla="*/ 20 h 26"/>
                    <a:gd name="T18" fmla="*/ 4 w 26"/>
                    <a:gd name="T19" fmla="*/ 23 h 26"/>
                    <a:gd name="T20" fmla="*/ 6 w 26"/>
                    <a:gd name="T21" fmla="*/ 25 h 26"/>
                    <a:gd name="T22" fmla="*/ 10 w 26"/>
                    <a:gd name="T23" fmla="*/ 26 h 26"/>
                    <a:gd name="T24" fmla="*/ 13 w 26"/>
                    <a:gd name="T25" fmla="*/ 26 h 26"/>
                    <a:gd name="T26" fmla="*/ 17 w 26"/>
                    <a:gd name="T27" fmla="*/ 26 h 26"/>
                    <a:gd name="T28" fmla="*/ 19 w 26"/>
                    <a:gd name="T29" fmla="*/ 25 h 26"/>
                    <a:gd name="T30" fmla="*/ 23 w 26"/>
                    <a:gd name="T31" fmla="*/ 23 h 26"/>
                    <a:gd name="T32" fmla="*/ 24 w 26"/>
                    <a:gd name="T33" fmla="*/ 20 h 26"/>
                    <a:gd name="T34" fmla="*/ 25 w 26"/>
                    <a:gd name="T35" fmla="*/ 17 h 26"/>
                    <a:gd name="T36" fmla="*/ 26 w 26"/>
                    <a:gd name="T37" fmla="*/ 13 h 26"/>
                    <a:gd name="T38" fmla="*/ 25 w 26"/>
                    <a:gd name="T39" fmla="*/ 10 h 26"/>
                    <a:gd name="T40" fmla="*/ 24 w 26"/>
                    <a:gd name="T41" fmla="*/ 7 h 26"/>
                    <a:gd name="T42" fmla="*/ 23 w 26"/>
                    <a:gd name="T43" fmla="*/ 4 h 26"/>
                    <a:gd name="T44" fmla="*/ 19 w 26"/>
                    <a:gd name="T45" fmla="*/ 3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6" y="3"/>
                      </a:lnTo>
                      <a:lnTo>
                        <a:pt x="4" y="4"/>
                      </a:lnTo>
                      <a:lnTo>
                        <a:pt x="1" y="7"/>
                      </a:lnTo>
                      <a:lnTo>
                        <a:pt x="0" y="10"/>
                      </a:lnTo>
                      <a:lnTo>
                        <a:pt x="0" y="13"/>
                      </a:lnTo>
                      <a:lnTo>
                        <a:pt x="0" y="17"/>
                      </a:lnTo>
                      <a:lnTo>
                        <a:pt x="1" y="20"/>
                      </a:lnTo>
                      <a:lnTo>
                        <a:pt x="4" y="23"/>
                      </a:lnTo>
                      <a:lnTo>
                        <a:pt x="6" y="25"/>
                      </a:lnTo>
                      <a:lnTo>
                        <a:pt x="10" y="26"/>
                      </a:lnTo>
                      <a:lnTo>
                        <a:pt x="13" y="26"/>
                      </a:lnTo>
                      <a:lnTo>
                        <a:pt x="17" y="26"/>
                      </a:lnTo>
                      <a:lnTo>
                        <a:pt x="19" y="25"/>
                      </a:lnTo>
                      <a:lnTo>
                        <a:pt x="23" y="23"/>
                      </a:lnTo>
                      <a:lnTo>
                        <a:pt x="24" y="20"/>
                      </a:lnTo>
                      <a:lnTo>
                        <a:pt x="25" y="17"/>
                      </a:lnTo>
                      <a:lnTo>
                        <a:pt x="26" y="13"/>
                      </a:lnTo>
                      <a:lnTo>
                        <a:pt x="25" y="10"/>
                      </a:lnTo>
                      <a:lnTo>
                        <a:pt x="24" y="7"/>
                      </a:lnTo>
                      <a:lnTo>
                        <a:pt x="23" y="4"/>
                      </a:lnTo>
                      <a:lnTo>
                        <a:pt x="19" y="3"/>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 name="Freeform 132"/>
                <p:cNvSpPr>
                  <a:spLocks/>
                </p:cNvSpPr>
                <p:nvPr/>
              </p:nvSpPr>
              <p:spPr bwMode="auto">
                <a:xfrm>
                  <a:off x="4927600" y="3570288"/>
                  <a:ext cx="41275" cy="41275"/>
                </a:xfrm>
                <a:custGeom>
                  <a:avLst/>
                  <a:gdLst>
                    <a:gd name="T0" fmla="*/ 13 w 26"/>
                    <a:gd name="T1" fmla="*/ 0 h 26"/>
                    <a:gd name="T2" fmla="*/ 10 w 26"/>
                    <a:gd name="T3" fmla="*/ 1 h 26"/>
                    <a:gd name="T4" fmla="*/ 6 w 26"/>
                    <a:gd name="T5" fmla="*/ 2 h 26"/>
                    <a:gd name="T6" fmla="*/ 4 w 26"/>
                    <a:gd name="T7" fmla="*/ 4 h 26"/>
                    <a:gd name="T8" fmla="*/ 1 w 26"/>
                    <a:gd name="T9" fmla="*/ 7 h 26"/>
                    <a:gd name="T10" fmla="*/ 0 w 26"/>
                    <a:gd name="T11" fmla="*/ 10 h 26"/>
                    <a:gd name="T12" fmla="*/ 0 w 26"/>
                    <a:gd name="T13" fmla="*/ 13 h 26"/>
                    <a:gd name="T14" fmla="*/ 0 w 26"/>
                    <a:gd name="T15" fmla="*/ 16 h 26"/>
                    <a:gd name="T16" fmla="*/ 1 w 26"/>
                    <a:gd name="T17" fmla="*/ 20 h 26"/>
                    <a:gd name="T18" fmla="*/ 4 w 26"/>
                    <a:gd name="T19" fmla="*/ 22 h 26"/>
                    <a:gd name="T20" fmla="*/ 6 w 26"/>
                    <a:gd name="T21" fmla="*/ 24 h 26"/>
                    <a:gd name="T22" fmla="*/ 10 w 26"/>
                    <a:gd name="T23" fmla="*/ 26 h 26"/>
                    <a:gd name="T24" fmla="*/ 13 w 26"/>
                    <a:gd name="T25" fmla="*/ 26 h 26"/>
                    <a:gd name="T26" fmla="*/ 17 w 26"/>
                    <a:gd name="T27" fmla="*/ 26 h 26"/>
                    <a:gd name="T28" fmla="*/ 19 w 26"/>
                    <a:gd name="T29" fmla="*/ 24 h 26"/>
                    <a:gd name="T30" fmla="*/ 23 w 26"/>
                    <a:gd name="T31" fmla="*/ 22 h 26"/>
                    <a:gd name="T32" fmla="*/ 25 w 26"/>
                    <a:gd name="T33" fmla="*/ 20 h 26"/>
                    <a:gd name="T34" fmla="*/ 26 w 26"/>
                    <a:gd name="T35" fmla="*/ 16 h 26"/>
                    <a:gd name="T36" fmla="*/ 26 w 26"/>
                    <a:gd name="T37" fmla="*/ 13 h 26"/>
                    <a:gd name="T38" fmla="*/ 26 w 26"/>
                    <a:gd name="T39" fmla="*/ 10 h 26"/>
                    <a:gd name="T40" fmla="*/ 25 w 26"/>
                    <a:gd name="T41" fmla="*/ 7 h 26"/>
                    <a:gd name="T42" fmla="*/ 23 w 26"/>
                    <a:gd name="T43" fmla="*/ 4 h 26"/>
                    <a:gd name="T44" fmla="*/ 19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1"/>
                      </a:lnTo>
                      <a:lnTo>
                        <a:pt x="6" y="2"/>
                      </a:lnTo>
                      <a:lnTo>
                        <a:pt x="4" y="4"/>
                      </a:lnTo>
                      <a:lnTo>
                        <a:pt x="1" y="7"/>
                      </a:lnTo>
                      <a:lnTo>
                        <a:pt x="0" y="10"/>
                      </a:lnTo>
                      <a:lnTo>
                        <a:pt x="0" y="13"/>
                      </a:lnTo>
                      <a:lnTo>
                        <a:pt x="0" y="16"/>
                      </a:lnTo>
                      <a:lnTo>
                        <a:pt x="1" y="20"/>
                      </a:lnTo>
                      <a:lnTo>
                        <a:pt x="4" y="22"/>
                      </a:lnTo>
                      <a:lnTo>
                        <a:pt x="6" y="24"/>
                      </a:lnTo>
                      <a:lnTo>
                        <a:pt x="10" y="26"/>
                      </a:lnTo>
                      <a:lnTo>
                        <a:pt x="13" y="26"/>
                      </a:lnTo>
                      <a:lnTo>
                        <a:pt x="17" y="26"/>
                      </a:lnTo>
                      <a:lnTo>
                        <a:pt x="19" y="24"/>
                      </a:lnTo>
                      <a:lnTo>
                        <a:pt x="23" y="22"/>
                      </a:lnTo>
                      <a:lnTo>
                        <a:pt x="25" y="20"/>
                      </a:lnTo>
                      <a:lnTo>
                        <a:pt x="26" y="16"/>
                      </a:lnTo>
                      <a:lnTo>
                        <a:pt x="26" y="13"/>
                      </a:lnTo>
                      <a:lnTo>
                        <a:pt x="26" y="10"/>
                      </a:lnTo>
                      <a:lnTo>
                        <a:pt x="25" y="7"/>
                      </a:lnTo>
                      <a:lnTo>
                        <a:pt x="23" y="4"/>
                      </a:lnTo>
                      <a:lnTo>
                        <a:pt x="19"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 name="Freeform 133"/>
                <p:cNvSpPr>
                  <a:spLocks/>
                </p:cNvSpPr>
                <p:nvPr/>
              </p:nvSpPr>
              <p:spPr bwMode="auto">
                <a:xfrm>
                  <a:off x="4976813" y="3543300"/>
                  <a:ext cx="41275" cy="41275"/>
                </a:xfrm>
                <a:custGeom>
                  <a:avLst/>
                  <a:gdLst>
                    <a:gd name="T0" fmla="*/ 13 w 26"/>
                    <a:gd name="T1" fmla="*/ 0 h 26"/>
                    <a:gd name="T2" fmla="*/ 10 w 26"/>
                    <a:gd name="T3" fmla="*/ 0 h 26"/>
                    <a:gd name="T4" fmla="*/ 6 w 26"/>
                    <a:gd name="T5" fmla="*/ 1 h 26"/>
                    <a:gd name="T6" fmla="*/ 4 w 26"/>
                    <a:gd name="T7" fmla="*/ 4 h 26"/>
                    <a:gd name="T8" fmla="*/ 1 w 26"/>
                    <a:gd name="T9" fmla="*/ 6 h 26"/>
                    <a:gd name="T10" fmla="*/ 0 w 26"/>
                    <a:gd name="T11" fmla="*/ 9 h 26"/>
                    <a:gd name="T12" fmla="*/ 0 w 26"/>
                    <a:gd name="T13" fmla="*/ 13 h 26"/>
                    <a:gd name="T14" fmla="*/ 0 w 26"/>
                    <a:gd name="T15" fmla="*/ 17 h 26"/>
                    <a:gd name="T16" fmla="*/ 1 w 26"/>
                    <a:gd name="T17" fmla="*/ 19 h 26"/>
                    <a:gd name="T18" fmla="*/ 4 w 26"/>
                    <a:gd name="T19" fmla="*/ 21 h 26"/>
                    <a:gd name="T20" fmla="*/ 6 w 26"/>
                    <a:gd name="T21" fmla="*/ 24 h 26"/>
                    <a:gd name="T22" fmla="*/ 10 w 26"/>
                    <a:gd name="T23" fmla="*/ 25 h 26"/>
                    <a:gd name="T24" fmla="*/ 13 w 26"/>
                    <a:gd name="T25" fmla="*/ 26 h 26"/>
                    <a:gd name="T26" fmla="*/ 17 w 26"/>
                    <a:gd name="T27" fmla="*/ 25 h 26"/>
                    <a:gd name="T28" fmla="*/ 19 w 26"/>
                    <a:gd name="T29" fmla="*/ 24 h 26"/>
                    <a:gd name="T30" fmla="*/ 23 w 26"/>
                    <a:gd name="T31" fmla="*/ 21 h 26"/>
                    <a:gd name="T32" fmla="*/ 24 w 26"/>
                    <a:gd name="T33" fmla="*/ 19 h 26"/>
                    <a:gd name="T34" fmla="*/ 25 w 26"/>
                    <a:gd name="T35" fmla="*/ 17 h 26"/>
                    <a:gd name="T36" fmla="*/ 26 w 26"/>
                    <a:gd name="T37" fmla="*/ 13 h 26"/>
                    <a:gd name="T38" fmla="*/ 25 w 26"/>
                    <a:gd name="T39" fmla="*/ 9 h 26"/>
                    <a:gd name="T40" fmla="*/ 24 w 26"/>
                    <a:gd name="T41" fmla="*/ 6 h 26"/>
                    <a:gd name="T42" fmla="*/ 23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1"/>
                      </a:lnTo>
                      <a:lnTo>
                        <a:pt x="4" y="4"/>
                      </a:lnTo>
                      <a:lnTo>
                        <a:pt x="1" y="6"/>
                      </a:lnTo>
                      <a:lnTo>
                        <a:pt x="0" y="9"/>
                      </a:lnTo>
                      <a:lnTo>
                        <a:pt x="0" y="13"/>
                      </a:lnTo>
                      <a:lnTo>
                        <a:pt x="0" y="17"/>
                      </a:lnTo>
                      <a:lnTo>
                        <a:pt x="1" y="19"/>
                      </a:lnTo>
                      <a:lnTo>
                        <a:pt x="4" y="21"/>
                      </a:lnTo>
                      <a:lnTo>
                        <a:pt x="6" y="24"/>
                      </a:lnTo>
                      <a:lnTo>
                        <a:pt x="10" y="25"/>
                      </a:lnTo>
                      <a:lnTo>
                        <a:pt x="13" y="26"/>
                      </a:lnTo>
                      <a:lnTo>
                        <a:pt x="17" y="25"/>
                      </a:lnTo>
                      <a:lnTo>
                        <a:pt x="19" y="24"/>
                      </a:lnTo>
                      <a:lnTo>
                        <a:pt x="23" y="21"/>
                      </a:lnTo>
                      <a:lnTo>
                        <a:pt x="24" y="19"/>
                      </a:lnTo>
                      <a:lnTo>
                        <a:pt x="25" y="17"/>
                      </a:lnTo>
                      <a:lnTo>
                        <a:pt x="26" y="13"/>
                      </a:lnTo>
                      <a:lnTo>
                        <a:pt x="25" y="9"/>
                      </a:lnTo>
                      <a:lnTo>
                        <a:pt x="24" y="6"/>
                      </a:lnTo>
                      <a:lnTo>
                        <a:pt x="23"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5" name="Freeform 134"/>
                <p:cNvSpPr>
                  <a:spLocks/>
                </p:cNvSpPr>
                <p:nvPr/>
              </p:nvSpPr>
              <p:spPr bwMode="auto">
                <a:xfrm>
                  <a:off x="4956175" y="3505200"/>
                  <a:ext cx="41275" cy="41275"/>
                </a:xfrm>
                <a:custGeom>
                  <a:avLst/>
                  <a:gdLst>
                    <a:gd name="T0" fmla="*/ 13 w 26"/>
                    <a:gd name="T1" fmla="*/ 0 h 26"/>
                    <a:gd name="T2" fmla="*/ 9 w 26"/>
                    <a:gd name="T3" fmla="*/ 0 h 26"/>
                    <a:gd name="T4" fmla="*/ 6 w 26"/>
                    <a:gd name="T5" fmla="*/ 1 h 26"/>
                    <a:gd name="T6" fmla="*/ 4 w 26"/>
                    <a:gd name="T7" fmla="*/ 4 h 26"/>
                    <a:gd name="T8" fmla="*/ 1 w 26"/>
                    <a:gd name="T9" fmla="*/ 7 h 26"/>
                    <a:gd name="T10" fmla="*/ 0 w 26"/>
                    <a:gd name="T11" fmla="*/ 10 h 26"/>
                    <a:gd name="T12" fmla="*/ 0 w 26"/>
                    <a:gd name="T13" fmla="*/ 13 h 26"/>
                    <a:gd name="T14" fmla="*/ 0 w 26"/>
                    <a:gd name="T15" fmla="*/ 17 h 26"/>
                    <a:gd name="T16" fmla="*/ 1 w 26"/>
                    <a:gd name="T17" fmla="*/ 19 h 26"/>
                    <a:gd name="T18" fmla="*/ 4 w 26"/>
                    <a:gd name="T19" fmla="*/ 23 h 26"/>
                    <a:gd name="T20" fmla="*/ 6 w 26"/>
                    <a:gd name="T21" fmla="*/ 25 h 26"/>
                    <a:gd name="T22" fmla="*/ 9 w 26"/>
                    <a:gd name="T23" fmla="*/ 26 h 26"/>
                    <a:gd name="T24" fmla="*/ 13 w 26"/>
                    <a:gd name="T25" fmla="*/ 26 h 26"/>
                    <a:gd name="T26" fmla="*/ 17 w 26"/>
                    <a:gd name="T27" fmla="*/ 26 h 26"/>
                    <a:gd name="T28" fmla="*/ 19 w 26"/>
                    <a:gd name="T29" fmla="*/ 25 h 26"/>
                    <a:gd name="T30" fmla="*/ 21 w 26"/>
                    <a:gd name="T31" fmla="*/ 23 h 26"/>
                    <a:gd name="T32" fmla="*/ 24 w 26"/>
                    <a:gd name="T33" fmla="*/ 19 h 26"/>
                    <a:gd name="T34" fmla="*/ 25 w 26"/>
                    <a:gd name="T35" fmla="*/ 17 h 26"/>
                    <a:gd name="T36" fmla="*/ 26 w 26"/>
                    <a:gd name="T37" fmla="*/ 13 h 26"/>
                    <a:gd name="T38" fmla="*/ 25 w 26"/>
                    <a:gd name="T39" fmla="*/ 10 h 26"/>
                    <a:gd name="T40" fmla="*/ 24 w 26"/>
                    <a:gd name="T41" fmla="*/ 7 h 26"/>
                    <a:gd name="T42" fmla="*/ 21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1"/>
                      </a:lnTo>
                      <a:lnTo>
                        <a:pt x="4" y="4"/>
                      </a:lnTo>
                      <a:lnTo>
                        <a:pt x="1" y="7"/>
                      </a:lnTo>
                      <a:lnTo>
                        <a:pt x="0" y="10"/>
                      </a:lnTo>
                      <a:lnTo>
                        <a:pt x="0" y="13"/>
                      </a:lnTo>
                      <a:lnTo>
                        <a:pt x="0" y="17"/>
                      </a:lnTo>
                      <a:lnTo>
                        <a:pt x="1" y="19"/>
                      </a:lnTo>
                      <a:lnTo>
                        <a:pt x="4" y="23"/>
                      </a:lnTo>
                      <a:lnTo>
                        <a:pt x="6" y="25"/>
                      </a:lnTo>
                      <a:lnTo>
                        <a:pt x="9" y="26"/>
                      </a:lnTo>
                      <a:lnTo>
                        <a:pt x="13" y="26"/>
                      </a:lnTo>
                      <a:lnTo>
                        <a:pt x="17" y="26"/>
                      </a:lnTo>
                      <a:lnTo>
                        <a:pt x="19" y="25"/>
                      </a:lnTo>
                      <a:lnTo>
                        <a:pt x="21" y="23"/>
                      </a:lnTo>
                      <a:lnTo>
                        <a:pt x="24" y="19"/>
                      </a:lnTo>
                      <a:lnTo>
                        <a:pt x="25" y="17"/>
                      </a:lnTo>
                      <a:lnTo>
                        <a:pt x="26" y="13"/>
                      </a:lnTo>
                      <a:lnTo>
                        <a:pt x="25" y="10"/>
                      </a:lnTo>
                      <a:lnTo>
                        <a:pt x="24" y="7"/>
                      </a:lnTo>
                      <a:lnTo>
                        <a:pt x="21"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6" name="Freeform 135"/>
                <p:cNvSpPr>
                  <a:spLocks/>
                </p:cNvSpPr>
                <p:nvPr/>
              </p:nvSpPr>
              <p:spPr bwMode="auto">
                <a:xfrm>
                  <a:off x="4935538" y="3455988"/>
                  <a:ext cx="39688" cy="42863"/>
                </a:xfrm>
                <a:custGeom>
                  <a:avLst/>
                  <a:gdLst>
                    <a:gd name="T0" fmla="*/ 12 w 25"/>
                    <a:gd name="T1" fmla="*/ 0 h 27"/>
                    <a:gd name="T2" fmla="*/ 9 w 25"/>
                    <a:gd name="T3" fmla="*/ 2 h 27"/>
                    <a:gd name="T4" fmla="*/ 6 w 25"/>
                    <a:gd name="T5" fmla="*/ 3 h 27"/>
                    <a:gd name="T6" fmla="*/ 4 w 25"/>
                    <a:gd name="T7" fmla="*/ 4 h 27"/>
                    <a:gd name="T8" fmla="*/ 1 w 25"/>
                    <a:gd name="T9" fmla="*/ 8 h 27"/>
                    <a:gd name="T10" fmla="*/ 0 w 25"/>
                    <a:gd name="T11" fmla="*/ 10 h 27"/>
                    <a:gd name="T12" fmla="*/ 0 w 25"/>
                    <a:gd name="T13" fmla="*/ 14 h 27"/>
                    <a:gd name="T14" fmla="*/ 0 w 25"/>
                    <a:gd name="T15" fmla="*/ 17 h 27"/>
                    <a:gd name="T16" fmla="*/ 1 w 25"/>
                    <a:gd name="T17" fmla="*/ 21 h 27"/>
                    <a:gd name="T18" fmla="*/ 4 w 25"/>
                    <a:gd name="T19" fmla="*/ 23 h 27"/>
                    <a:gd name="T20" fmla="*/ 6 w 25"/>
                    <a:gd name="T21" fmla="*/ 25 h 27"/>
                    <a:gd name="T22" fmla="*/ 9 w 25"/>
                    <a:gd name="T23" fmla="*/ 27 h 27"/>
                    <a:gd name="T24" fmla="*/ 12 w 25"/>
                    <a:gd name="T25" fmla="*/ 27 h 27"/>
                    <a:gd name="T26" fmla="*/ 15 w 25"/>
                    <a:gd name="T27" fmla="*/ 27 h 27"/>
                    <a:gd name="T28" fmla="*/ 19 w 25"/>
                    <a:gd name="T29" fmla="*/ 25 h 27"/>
                    <a:gd name="T30" fmla="*/ 21 w 25"/>
                    <a:gd name="T31" fmla="*/ 23 h 27"/>
                    <a:gd name="T32" fmla="*/ 24 w 25"/>
                    <a:gd name="T33" fmla="*/ 21 h 27"/>
                    <a:gd name="T34" fmla="*/ 25 w 25"/>
                    <a:gd name="T35" fmla="*/ 17 h 27"/>
                    <a:gd name="T36" fmla="*/ 25 w 25"/>
                    <a:gd name="T37" fmla="*/ 14 h 27"/>
                    <a:gd name="T38" fmla="*/ 25 w 25"/>
                    <a:gd name="T39" fmla="*/ 10 h 27"/>
                    <a:gd name="T40" fmla="*/ 24 w 25"/>
                    <a:gd name="T41" fmla="*/ 8 h 27"/>
                    <a:gd name="T42" fmla="*/ 21 w 25"/>
                    <a:gd name="T43" fmla="*/ 4 h 27"/>
                    <a:gd name="T44" fmla="*/ 19 w 25"/>
                    <a:gd name="T45" fmla="*/ 3 h 27"/>
                    <a:gd name="T46" fmla="*/ 15 w 25"/>
                    <a:gd name="T47" fmla="*/ 2 h 27"/>
                    <a:gd name="T48" fmla="*/ 12 w 25"/>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7">
                      <a:moveTo>
                        <a:pt x="12" y="0"/>
                      </a:moveTo>
                      <a:lnTo>
                        <a:pt x="9" y="2"/>
                      </a:lnTo>
                      <a:lnTo>
                        <a:pt x="6" y="3"/>
                      </a:lnTo>
                      <a:lnTo>
                        <a:pt x="4" y="4"/>
                      </a:lnTo>
                      <a:lnTo>
                        <a:pt x="1" y="8"/>
                      </a:lnTo>
                      <a:lnTo>
                        <a:pt x="0" y="10"/>
                      </a:lnTo>
                      <a:lnTo>
                        <a:pt x="0" y="14"/>
                      </a:lnTo>
                      <a:lnTo>
                        <a:pt x="0" y="17"/>
                      </a:lnTo>
                      <a:lnTo>
                        <a:pt x="1" y="21"/>
                      </a:lnTo>
                      <a:lnTo>
                        <a:pt x="4" y="23"/>
                      </a:lnTo>
                      <a:lnTo>
                        <a:pt x="6" y="25"/>
                      </a:lnTo>
                      <a:lnTo>
                        <a:pt x="9" y="27"/>
                      </a:lnTo>
                      <a:lnTo>
                        <a:pt x="12" y="27"/>
                      </a:lnTo>
                      <a:lnTo>
                        <a:pt x="15" y="27"/>
                      </a:lnTo>
                      <a:lnTo>
                        <a:pt x="19" y="25"/>
                      </a:lnTo>
                      <a:lnTo>
                        <a:pt x="21" y="23"/>
                      </a:lnTo>
                      <a:lnTo>
                        <a:pt x="24" y="21"/>
                      </a:lnTo>
                      <a:lnTo>
                        <a:pt x="25" y="17"/>
                      </a:lnTo>
                      <a:lnTo>
                        <a:pt x="25" y="14"/>
                      </a:lnTo>
                      <a:lnTo>
                        <a:pt x="25" y="10"/>
                      </a:lnTo>
                      <a:lnTo>
                        <a:pt x="24" y="8"/>
                      </a:lnTo>
                      <a:lnTo>
                        <a:pt x="21" y="4"/>
                      </a:lnTo>
                      <a:lnTo>
                        <a:pt x="19" y="3"/>
                      </a:lnTo>
                      <a:lnTo>
                        <a:pt x="15" y="2"/>
                      </a:lnTo>
                      <a:lnTo>
                        <a:pt x="12"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7" name="Freeform 136"/>
                <p:cNvSpPr>
                  <a:spLocks/>
                </p:cNvSpPr>
                <p:nvPr/>
              </p:nvSpPr>
              <p:spPr bwMode="auto">
                <a:xfrm>
                  <a:off x="4906963" y="3433763"/>
                  <a:ext cx="41275" cy="41275"/>
                </a:xfrm>
                <a:custGeom>
                  <a:avLst/>
                  <a:gdLst>
                    <a:gd name="T0" fmla="*/ 13 w 26"/>
                    <a:gd name="T1" fmla="*/ 0 h 26"/>
                    <a:gd name="T2" fmla="*/ 10 w 26"/>
                    <a:gd name="T3" fmla="*/ 0 h 26"/>
                    <a:gd name="T4" fmla="*/ 6 w 26"/>
                    <a:gd name="T5" fmla="*/ 1 h 26"/>
                    <a:gd name="T6" fmla="*/ 4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4 w 26"/>
                    <a:gd name="T19" fmla="*/ 23 h 26"/>
                    <a:gd name="T20" fmla="*/ 6 w 26"/>
                    <a:gd name="T21" fmla="*/ 24 h 26"/>
                    <a:gd name="T22" fmla="*/ 10 w 26"/>
                    <a:gd name="T23" fmla="*/ 25 h 26"/>
                    <a:gd name="T24" fmla="*/ 13 w 26"/>
                    <a:gd name="T25" fmla="*/ 26 h 26"/>
                    <a:gd name="T26" fmla="*/ 17 w 26"/>
                    <a:gd name="T27" fmla="*/ 25 h 26"/>
                    <a:gd name="T28" fmla="*/ 19 w 26"/>
                    <a:gd name="T29" fmla="*/ 24 h 26"/>
                    <a:gd name="T30" fmla="*/ 22 w 26"/>
                    <a:gd name="T31" fmla="*/ 23 h 26"/>
                    <a:gd name="T32" fmla="*/ 24 w 26"/>
                    <a:gd name="T33" fmla="*/ 19 h 26"/>
                    <a:gd name="T34" fmla="*/ 25 w 26"/>
                    <a:gd name="T35" fmla="*/ 17 h 26"/>
                    <a:gd name="T36" fmla="*/ 26 w 26"/>
                    <a:gd name="T37" fmla="*/ 13 h 26"/>
                    <a:gd name="T38" fmla="*/ 25 w 26"/>
                    <a:gd name="T39" fmla="*/ 10 h 26"/>
                    <a:gd name="T40" fmla="*/ 24 w 26"/>
                    <a:gd name="T41" fmla="*/ 6 h 26"/>
                    <a:gd name="T42" fmla="*/ 22 w 26"/>
                    <a:gd name="T43" fmla="*/ 4 h 26"/>
                    <a:gd name="T44" fmla="*/ 19 w 26"/>
                    <a:gd name="T45" fmla="*/ 1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1"/>
                      </a:lnTo>
                      <a:lnTo>
                        <a:pt x="4" y="4"/>
                      </a:lnTo>
                      <a:lnTo>
                        <a:pt x="1" y="6"/>
                      </a:lnTo>
                      <a:lnTo>
                        <a:pt x="0" y="10"/>
                      </a:lnTo>
                      <a:lnTo>
                        <a:pt x="0" y="13"/>
                      </a:lnTo>
                      <a:lnTo>
                        <a:pt x="0" y="17"/>
                      </a:lnTo>
                      <a:lnTo>
                        <a:pt x="1" y="19"/>
                      </a:lnTo>
                      <a:lnTo>
                        <a:pt x="4" y="23"/>
                      </a:lnTo>
                      <a:lnTo>
                        <a:pt x="6" y="24"/>
                      </a:lnTo>
                      <a:lnTo>
                        <a:pt x="10" y="25"/>
                      </a:lnTo>
                      <a:lnTo>
                        <a:pt x="13" y="26"/>
                      </a:lnTo>
                      <a:lnTo>
                        <a:pt x="17" y="25"/>
                      </a:lnTo>
                      <a:lnTo>
                        <a:pt x="19" y="24"/>
                      </a:lnTo>
                      <a:lnTo>
                        <a:pt x="22" y="23"/>
                      </a:lnTo>
                      <a:lnTo>
                        <a:pt x="24" y="19"/>
                      </a:lnTo>
                      <a:lnTo>
                        <a:pt x="25" y="17"/>
                      </a:lnTo>
                      <a:lnTo>
                        <a:pt x="26" y="13"/>
                      </a:lnTo>
                      <a:lnTo>
                        <a:pt x="25" y="10"/>
                      </a:lnTo>
                      <a:lnTo>
                        <a:pt x="24" y="6"/>
                      </a:lnTo>
                      <a:lnTo>
                        <a:pt x="22" y="4"/>
                      </a:lnTo>
                      <a:lnTo>
                        <a:pt x="19" y="1"/>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8" name="Freeform 137"/>
                <p:cNvSpPr>
                  <a:spLocks/>
                </p:cNvSpPr>
                <p:nvPr/>
              </p:nvSpPr>
              <p:spPr bwMode="auto">
                <a:xfrm>
                  <a:off x="4924425" y="3403600"/>
                  <a:ext cx="41275" cy="41275"/>
                </a:xfrm>
                <a:custGeom>
                  <a:avLst/>
                  <a:gdLst>
                    <a:gd name="T0" fmla="*/ 13 w 26"/>
                    <a:gd name="T1" fmla="*/ 0 h 26"/>
                    <a:gd name="T2" fmla="*/ 11 w 26"/>
                    <a:gd name="T3" fmla="*/ 0 h 26"/>
                    <a:gd name="T4" fmla="*/ 7 w 26"/>
                    <a:gd name="T5" fmla="*/ 2 h 26"/>
                    <a:gd name="T6" fmla="*/ 5 w 26"/>
                    <a:gd name="T7" fmla="*/ 4 h 26"/>
                    <a:gd name="T8" fmla="*/ 2 w 26"/>
                    <a:gd name="T9" fmla="*/ 7 h 26"/>
                    <a:gd name="T10" fmla="*/ 1 w 26"/>
                    <a:gd name="T11" fmla="*/ 10 h 26"/>
                    <a:gd name="T12" fmla="*/ 0 w 26"/>
                    <a:gd name="T13" fmla="*/ 13 h 26"/>
                    <a:gd name="T14" fmla="*/ 1 w 26"/>
                    <a:gd name="T15" fmla="*/ 17 h 26"/>
                    <a:gd name="T16" fmla="*/ 2 w 26"/>
                    <a:gd name="T17" fmla="*/ 19 h 26"/>
                    <a:gd name="T18" fmla="*/ 5 w 26"/>
                    <a:gd name="T19" fmla="*/ 23 h 26"/>
                    <a:gd name="T20" fmla="*/ 7 w 26"/>
                    <a:gd name="T21" fmla="*/ 25 h 26"/>
                    <a:gd name="T22" fmla="*/ 11 w 26"/>
                    <a:gd name="T23" fmla="*/ 26 h 26"/>
                    <a:gd name="T24" fmla="*/ 13 w 26"/>
                    <a:gd name="T25" fmla="*/ 26 h 26"/>
                    <a:gd name="T26" fmla="*/ 16 w 26"/>
                    <a:gd name="T27" fmla="*/ 26 h 26"/>
                    <a:gd name="T28" fmla="*/ 20 w 26"/>
                    <a:gd name="T29" fmla="*/ 25 h 26"/>
                    <a:gd name="T30" fmla="*/ 22 w 26"/>
                    <a:gd name="T31" fmla="*/ 23 h 26"/>
                    <a:gd name="T32" fmla="*/ 25 w 26"/>
                    <a:gd name="T33" fmla="*/ 19 h 26"/>
                    <a:gd name="T34" fmla="*/ 26 w 26"/>
                    <a:gd name="T35" fmla="*/ 17 h 26"/>
                    <a:gd name="T36" fmla="*/ 26 w 26"/>
                    <a:gd name="T37" fmla="*/ 13 h 26"/>
                    <a:gd name="T38" fmla="*/ 26 w 26"/>
                    <a:gd name="T39" fmla="*/ 10 h 26"/>
                    <a:gd name="T40" fmla="*/ 25 w 26"/>
                    <a:gd name="T41" fmla="*/ 7 h 26"/>
                    <a:gd name="T42" fmla="*/ 22 w 26"/>
                    <a:gd name="T43" fmla="*/ 4 h 26"/>
                    <a:gd name="T44" fmla="*/ 20 w 26"/>
                    <a:gd name="T45" fmla="*/ 2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1" y="0"/>
                      </a:lnTo>
                      <a:lnTo>
                        <a:pt x="7" y="2"/>
                      </a:lnTo>
                      <a:lnTo>
                        <a:pt x="5" y="4"/>
                      </a:lnTo>
                      <a:lnTo>
                        <a:pt x="2" y="7"/>
                      </a:lnTo>
                      <a:lnTo>
                        <a:pt x="1" y="10"/>
                      </a:lnTo>
                      <a:lnTo>
                        <a:pt x="0" y="13"/>
                      </a:lnTo>
                      <a:lnTo>
                        <a:pt x="1" y="17"/>
                      </a:lnTo>
                      <a:lnTo>
                        <a:pt x="2" y="19"/>
                      </a:lnTo>
                      <a:lnTo>
                        <a:pt x="5" y="23"/>
                      </a:lnTo>
                      <a:lnTo>
                        <a:pt x="7" y="25"/>
                      </a:lnTo>
                      <a:lnTo>
                        <a:pt x="11" y="26"/>
                      </a:lnTo>
                      <a:lnTo>
                        <a:pt x="13" y="26"/>
                      </a:lnTo>
                      <a:lnTo>
                        <a:pt x="16" y="26"/>
                      </a:lnTo>
                      <a:lnTo>
                        <a:pt x="20" y="25"/>
                      </a:lnTo>
                      <a:lnTo>
                        <a:pt x="22" y="23"/>
                      </a:lnTo>
                      <a:lnTo>
                        <a:pt x="25" y="19"/>
                      </a:lnTo>
                      <a:lnTo>
                        <a:pt x="26" y="17"/>
                      </a:lnTo>
                      <a:lnTo>
                        <a:pt x="26" y="13"/>
                      </a:lnTo>
                      <a:lnTo>
                        <a:pt x="26" y="10"/>
                      </a:lnTo>
                      <a:lnTo>
                        <a:pt x="25" y="7"/>
                      </a:lnTo>
                      <a:lnTo>
                        <a:pt x="22" y="4"/>
                      </a:lnTo>
                      <a:lnTo>
                        <a:pt x="20" y="2"/>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9" name="Freeform 138"/>
                <p:cNvSpPr>
                  <a:spLocks/>
                </p:cNvSpPr>
                <p:nvPr/>
              </p:nvSpPr>
              <p:spPr bwMode="auto">
                <a:xfrm>
                  <a:off x="5351463" y="3095625"/>
                  <a:ext cx="41275" cy="41275"/>
                </a:xfrm>
                <a:custGeom>
                  <a:avLst/>
                  <a:gdLst>
                    <a:gd name="T0" fmla="*/ 13 w 26"/>
                    <a:gd name="T1" fmla="*/ 0 h 26"/>
                    <a:gd name="T2" fmla="*/ 9 w 26"/>
                    <a:gd name="T3" fmla="*/ 1 h 26"/>
                    <a:gd name="T4" fmla="*/ 7 w 26"/>
                    <a:gd name="T5" fmla="*/ 2 h 26"/>
                    <a:gd name="T6" fmla="*/ 3 w 26"/>
                    <a:gd name="T7" fmla="*/ 4 h 26"/>
                    <a:gd name="T8" fmla="*/ 1 w 26"/>
                    <a:gd name="T9" fmla="*/ 7 h 26"/>
                    <a:gd name="T10" fmla="*/ 0 w 26"/>
                    <a:gd name="T11" fmla="*/ 10 h 26"/>
                    <a:gd name="T12" fmla="*/ 0 w 26"/>
                    <a:gd name="T13" fmla="*/ 13 h 26"/>
                    <a:gd name="T14" fmla="*/ 0 w 26"/>
                    <a:gd name="T15" fmla="*/ 17 h 26"/>
                    <a:gd name="T16" fmla="*/ 1 w 26"/>
                    <a:gd name="T17" fmla="*/ 20 h 26"/>
                    <a:gd name="T18" fmla="*/ 3 w 26"/>
                    <a:gd name="T19" fmla="*/ 23 h 26"/>
                    <a:gd name="T20" fmla="*/ 7 w 26"/>
                    <a:gd name="T21" fmla="*/ 25 h 26"/>
                    <a:gd name="T22" fmla="*/ 9 w 26"/>
                    <a:gd name="T23" fmla="*/ 26 h 26"/>
                    <a:gd name="T24" fmla="*/ 13 w 26"/>
                    <a:gd name="T25" fmla="*/ 26 h 26"/>
                    <a:gd name="T26" fmla="*/ 16 w 26"/>
                    <a:gd name="T27" fmla="*/ 26 h 26"/>
                    <a:gd name="T28" fmla="*/ 19 w 26"/>
                    <a:gd name="T29" fmla="*/ 25 h 26"/>
                    <a:gd name="T30" fmla="*/ 22 w 26"/>
                    <a:gd name="T31" fmla="*/ 23 h 26"/>
                    <a:gd name="T32" fmla="*/ 25 w 26"/>
                    <a:gd name="T33" fmla="*/ 20 h 26"/>
                    <a:gd name="T34" fmla="*/ 26 w 26"/>
                    <a:gd name="T35" fmla="*/ 17 h 26"/>
                    <a:gd name="T36" fmla="*/ 26 w 26"/>
                    <a:gd name="T37" fmla="*/ 13 h 26"/>
                    <a:gd name="T38" fmla="*/ 26 w 26"/>
                    <a:gd name="T39" fmla="*/ 10 h 26"/>
                    <a:gd name="T40" fmla="*/ 25 w 26"/>
                    <a:gd name="T41" fmla="*/ 7 h 26"/>
                    <a:gd name="T42" fmla="*/ 22 w 26"/>
                    <a:gd name="T43" fmla="*/ 4 h 26"/>
                    <a:gd name="T44" fmla="*/ 19 w 26"/>
                    <a:gd name="T45" fmla="*/ 2 h 26"/>
                    <a:gd name="T46" fmla="*/ 16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7" y="2"/>
                      </a:lnTo>
                      <a:lnTo>
                        <a:pt x="3" y="4"/>
                      </a:lnTo>
                      <a:lnTo>
                        <a:pt x="1" y="7"/>
                      </a:lnTo>
                      <a:lnTo>
                        <a:pt x="0" y="10"/>
                      </a:lnTo>
                      <a:lnTo>
                        <a:pt x="0" y="13"/>
                      </a:lnTo>
                      <a:lnTo>
                        <a:pt x="0" y="17"/>
                      </a:lnTo>
                      <a:lnTo>
                        <a:pt x="1" y="20"/>
                      </a:lnTo>
                      <a:lnTo>
                        <a:pt x="3" y="23"/>
                      </a:lnTo>
                      <a:lnTo>
                        <a:pt x="7" y="25"/>
                      </a:lnTo>
                      <a:lnTo>
                        <a:pt x="9" y="26"/>
                      </a:lnTo>
                      <a:lnTo>
                        <a:pt x="13" y="26"/>
                      </a:lnTo>
                      <a:lnTo>
                        <a:pt x="16" y="26"/>
                      </a:lnTo>
                      <a:lnTo>
                        <a:pt x="19" y="25"/>
                      </a:lnTo>
                      <a:lnTo>
                        <a:pt x="22" y="23"/>
                      </a:lnTo>
                      <a:lnTo>
                        <a:pt x="25" y="20"/>
                      </a:lnTo>
                      <a:lnTo>
                        <a:pt x="26" y="17"/>
                      </a:lnTo>
                      <a:lnTo>
                        <a:pt x="26" y="13"/>
                      </a:lnTo>
                      <a:lnTo>
                        <a:pt x="26" y="10"/>
                      </a:lnTo>
                      <a:lnTo>
                        <a:pt x="25" y="7"/>
                      </a:lnTo>
                      <a:lnTo>
                        <a:pt x="22" y="4"/>
                      </a:lnTo>
                      <a:lnTo>
                        <a:pt x="19" y="2"/>
                      </a:lnTo>
                      <a:lnTo>
                        <a:pt x="16"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0" name="Freeform 139"/>
                <p:cNvSpPr>
                  <a:spLocks/>
                </p:cNvSpPr>
                <p:nvPr/>
              </p:nvSpPr>
              <p:spPr bwMode="auto">
                <a:xfrm>
                  <a:off x="5356225" y="3246438"/>
                  <a:ext cx="39688" cy="41275"/>
                </a:xfrm>
                <a:custGeom>
                  <a:avLst/>
                  <a:gdLst>
                    <a:gd name="T0" fmla="*/ 13 w 25"/>
                    <a:gd name="T1" fmla="*/ 0 h 26"/>
                    <a:gd name="T2" fmla="*/ 10 w 25"/>
                    <a:gd name="T3" fmla="*/ 1 h 26"/>
                    <a:gd name="T4" fmla="*/ 6 w 25"/>
                    <a:gd name="T5" fmla="*/ 2 h 26"/>
                    <a:gd name="T6" fmla="*/ 4 w 25"/>
                    <a:gd name="T7" fmla="*/ 3 h 26"/>
                    <a:gd name="T8" fmla="*/ 2 w 25"/>
                    <a:gd name="T9" fmla="*/ 7 h 26"/>
                    <a:gd name="T10" fmla="*/ 0 w 25"/>
                    <a:gd name="T11" fmla="*/ 9 h 26"/>
                    <a:gd name="T12" fmla="*/ 0 w 25"/>
                    <a:gd name="T13" fmla="*/ 13 h 26"/>
                    <a:gd name="T14" fmla="*/ 0 w 25"/>
                    <a:gd name="T15" fmla="*/ 16 h 26"/>
                    <a:gd name="T16" fmla="*/ 2 w 25"/>
                    <a:gd name="T17" fmla="*/ 20 h 26"/>
                    <a:gd name="T18" fmla="*/ 4 w 25"/>
                    <a:gd name="T19" fmla="*/ 22 h 26"/>
                    <a:gd name="T20" fmla="*/ 6 w 25"/>
                    <a:gd name="T21" fmla="*/ 25 h 26"/>
                    <a:gd name="T22" fmla="*/ 10 w 25"/>
                    <a:gd name="T23" fmla="*/ 26 h 26"/>
                    <a:gd name="T24" fmla="*/ 13 w 25"/>
                    <a:gd name="T25" fmla="*/ 26 h 26"/>
                    <a:gd name="T26" fmla="*/ 16 w 25"/>
                    <a:gd name="T27" fmla="*/ 26 h 26"/>
                    <a:gd name="T28" fmla="*/ 19 w 25"/>
                    <a:gd name="T29" fmla="*/ 25 h 26"/>
                    <a:gd name="T30" fmla="*/ 22 w 25"/>
                    <a:gd name="T31" fmla="*/ 22 h 26"/>
                    <a:gd name="T32" fmla="*/ 24 w 25"/>
                    <a:gd name="T33" fmla="*/ 20 h 26"/>
                    <a:gd name="T34" fmla="*/ 25 w 25"/>
                    <a:gd name="T35" fmla="*/ 16 h 26"/>
                    <a:gd name="T36" fmla="*/ 25 w 25"/>
                    <a:gd name="T37" fmla="*/ 13 h 26"/>
                    <a:gd name="T38" fmla="*/ 25 w 25"/>
                    <a:gd name="T39" fmla="*/ 9 h 26"/>
                    <a:gd name="T40" fmla="*/ 24 w 25"/>
                    <a:gd name="T41" fmla="*/ 7 h 26"/>
                    <a:gd name="T42" fmla="*/ 22 w 25"/>
                    <a:gd name="T43" fmla="*/ 3 h 26"/>
                    <a:gd name="T44" fmla="*/ 19 w 25"/>
                    <a:gd name="T45" fmla="*/ 2 h 26"/>
                    <a:gd name="T46" fmla="*/ 16 w 25"/>
                    <a:gd name="T47" fmla="*/ 1 h 26"/>
                    <a:gd name="T48" fmla="*/ 13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3" y="0"/>
                      </a:moveTo>
                      <a:lnTo>
                        <a:pt x="10" y="1"/>
                      </a:lnTo>
                      <a:lnTo>
                        <a:pt x="6" y="2"/>
                      </a:lnTo>
                      <a:lnTo>
                        <a:pt x="4" y="3"/>
                      </a:lnTo>
                      <a:lnTo>
                        <a:pt x="2" y="7"/>
                      </a:lnTo>
                      <a:lnTo>
                        <a:pt x="0" y="9"/>
                      </a:lnTo>
                      <a:lnTo>
                        <a:pt x="0" y="13"/>
                      </a:lnTo>
                      <a:lnTo>
                        <a:pt x="0" y="16"/>
                      </a:lnTo>
                      <a:lnTo>
                        <a:pt x="2" y="20"/>
                      </a:lnTo>
                      <a:lnTo>
                        <a:pt x="4" y="22"/>
                      </a:lnTo>
                      <a:lnTo>
                        <a:pt x="6" y="25"/>
                      </a:lnTo>
                      <a:lnTo>
                        <a:pt x="10" y="26"/>
                      </a:lnTo>
                      <a:lnTo>
                        <a:pt x="13" y="26"/>
                      </a:lnTo>
                      <a:lnTo>
                        <a:pt x="16" y="26"/>
                      </a:lnTo>
                      <a:lnTo>
                        <a:pt x="19" y="25"/>
                      </a:lnTo>
                      <a:lnTo>
                        <a:pt x="22" y="22"/>
                      </a:lnTo>
                      <a:lnTo>
                        <a:pt x="24" y="20"/>
                      </a:lnTo>
                      <a:lnTo>
                        <a:pt x="25" y="16"/>
                      </a:lnTo>
                      <a:lnTo>
                        <a:pt x="25" y="13"/>
                      </a:lnTo>
                      <a:lnTo>
                        <a:pt x="25" y="9"/>
                      </a:lnTo>
                      <a:lnTo>
                        <a:pt x="24" y="7"/>
                      </a:lnTo>
                      <a:lnTo>
                        <a:pt x="22" y="3"/>
                      </a:lnTo>
                      <a:lnTo>
                        <a:pt x="19" y="2"/>
                      </a:lnTo>
                      <a:lnTo>
                        <a:pt x="16"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1" name="Freeform 140"/>
                <p:cNvSpPr>
                  <a:spLocks/>
                </p:cNvSpPr>
                <p:nvPr/>
              </p:nvSpPr>
              <p:spPr bwMode="auto">
                <a:xfrm>
                  <a:off x="5353050" y="3338513"/>
                  <a:ext cx="41275" cy="41275"/>
                </a:xfrm>
                <a:custGeom>
                  <a:avLst/>
                  <a:gdLst>
                    <a:gd name="T0" fmla="*/ 13 w 26"/>
                    <a:gd name="T1" fmla="*/ 0 h 26"/>
                    <a:gd name="T2" fmla="*/ 9 w 26"/>
                    <a:gd name="T3" fmla="*/ 1 h 26"/>
                    <a:gd name="T4" fmla="*/ 7 w 26"/>
                    <a:gd name="T5" fmla="*/ 2 h 26"/>
                    <a:gd name="T6" fmla="*/ 4 w 26"/>
                    <a:gd name="T7" fmla="*/ 5 h 26"/>
                    <a:gd name="T8" fmla="*/ 2 w 26"/>
                    <a:gd name="T9" fmla="*/ 7 h 26"/>
                    <a:gd name="T10" fmla="*/ 1 w 26"/>
                    <a:gd name="T11" fmla="*/ 9 h 26"/>
                    <a:gd name="T12" fmla="*/ 0 w 26"/>
                    <a:gd name="T13" fmla="*/ 13 h 26"/>
                    <a:gd name="T14" fmla="*/ 1 w 26"/>
                    <a:gd name="T15" fmla="*/ 16 h 26"/>
                    <a:gd name="T16" fmla="*/ 2 w 26"/>
                    <a:gd name="T17" fmla="*/ 20 h 26"/>
                    <a:gd name="T18" fmla="*/ 4 w 26"/>
                    <a:gd name="T19" fmla="*/ 22 h 26"/>
                    <a:gd name="T20" fmla="*/ 7 w 26"/>
                    <a:gd name="T21" fmla="*/ 25 h 26"/>
                    <a:gd name="T22" fmla="*/ 9 w 26"/>
                    <a:gd name="T23" fmla="*/ 26 h 26"/>
                    <a:gd name="T24" fmla="*/ 13 w 26"/>
                    <a:gd name="T25" fmla="*/ 26 h 26"/>
                    <a:gd name="T26" fmla="*/ 17 w 26"/>
                    <a:gd name="T27" fmla="*/ 26 h 26"/>
                    <a:gd name="T28" fmla="*/ 20 w 26"/>
                    <a:gd name="T29" fmla="*/ 25 h 26"/>
                    <a:gd name="T30" fmla="*/ 22 w 26"/>
                    <a:gd name="T31" fmla="*/ 22 h 26"/>
                    <a:gd name="T32" fmla="*/ 25 w 26"/>
                    <a:gd name="T33" fmla="*/ 20 h 26"/>
                    <a:gd name="T34" fmla="*/ 26 w 26"/>
                    <a:gd name="T35" fmla="*/ 16 h 26"/>
                    <a:gd name="T36" fmla="*/ 26 w 26"/>
                    <a:gd name="T37" fmla="*/ 13 h 26"/>
                    <a:gd name="T38" fmla="*/ 26 w 26"/>
                    <a:gd name="T39" fmla="*/ 9 h 26"/>
                    <a:gd name="T40" fmla="*/ 25 w 26"/>
                    <a:gd name="T41" fmla="*/ 7 h 26"/>
                    <a:gd name="T42" fmla="*/ 22 w 26"/>
                    <a:gd name="T43" fmla="*/ 5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7" y="2"/>
                      </a:lnTo>
                      <a:lnTo>
                        <a:pt x="4" y="5"/>
                      </a:lnTo>
                      <a:lnTo>
                        <a:pt x="2" y="7"/>
                      </a:lnTo>
                      <a:lnTo>
                        <a:pt x="1" y="9"/>
                      </a:lnTo>
                      <a:lnTo>
                        <a:pt x="0" y="13"/>
                      </a:lnTo>
                      <a:lnTo>
                        <a:pt x="1" y="16"/>
                      </a:lnTo>
                      <a:lnTo>
                        <a:pt x="2" y="20"/>
                      </a:lnTo>
                      <a:lnTo>
                        <a:pt x="4" y="22"/>
                      </a:lnTo>
                      <a:lnTo>
                        <a:pt x="7" y="25"/>
                      </a:lnTo>
                      <a:lnTo>
                        <a:pt x="9" y="26"/>
                      </a:lnTo>
                      <a:lnTo>
                        <a:pt x="13" y="26"/>
                      </a:lnTo>
                      <a:lnTo>
                        <a:pt x="17" y="26"/>
                      </a:lnTo>
                      <a:lnTo>
                        <a:pt x="20" y="25"/>
                      </a:lnTo>
                      <a:lnTo>
                        <a:pt x="22" y="22"/>
                      </a:lnTo>
                      <a:lnTo>
                        <a:pt x="25" y="20"/>
                      </a:lnTo>
                      <a:lnTo>
                        <a:pt x="26" y="16"/>
                      </a:lnTo>
                      <a:lnTo>
                        <a:pt x="26" y="13"/>
                      </a:lnTo>
                      <a:lnTo>
                        <a:pt x="26" y="9"/>
                      </a:lnTo>
                      <a:lnTo>
                        <a:pt x="25" y="7"/>
                      </a:lnTo>
                      <a:lnTo>
                        <a:pt x="22" y="5"/>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2" name="Freeform 141"/>
                <p:cNvSpPr>
                  <a:spLocks/>
                </p:cNvSpPr>
                <p:nvPr/>
              </p:nvSpPr>
              <p:spPr bwMode="auto">
                <a:xfrm>
                  <a:off x="5303838" y="3478213"/>
                  <a:ext cx="41275" cy="41275"/>
                </a:xfrm>
                <a:custGeom>
                  <a:avLst/>
                  <a:gdLst>
                    <a:gd name="T0" fmla="*/ 13 w 26"/>
                    <a:gd name="T1" fmla="*/ 0 h 26"/>
                    <a:gd name="T2" fmla="*/ 10 w 26"/>
                    <a:gd name="T3" fmla="*/ 0 h 26"/>
                    <a:gd name="T4" fmla="*/ 7 w 26"/>
                    <a:gd name="T5" fmla="*/ 2 h 26"/>
                    <a:gd name="T6" fmla="*/ 5 w 26"/>
                    <a:gd name="T7" fmla="*/ 3 h 26"/>
                    <a:gd name="T8" fmla="*/ 3 w 26"/>
                    <a:gd name="T9" fmla="*/ 7 h 26"/>
                    <a:gd name="T10" fmla="*/ 1 w 26"/>
                    <a:gd name="T11" fmla="*/ 9 h 26"/>
                    <a:gd name="T12" fmla="*/ 0 w 26"/>
                    <a:gd name="T13" fmla="*/ 13 h 26"/>
                    <a:gd name="T14" fmla="*/ 1 w 26"/>
                    <a:gd name="T15" fmla="*/ 16 h 26"/>
                    <a:gd name="T16" fmla="*/ 3 w 26"/>
                    <a:gd name="T17" fmla="*/ 20 h 26"/>
                    <a:gd name="T18" fmla="*/ 5 w 26"/>
                    <a:gd name="T19" fmla="*/ 22 h 26"/>
                    <a:gd name="T20" fmla="*/ 7 w 26"/>
                    <a:gd name="T21" fmla="*/ 24 h 26"/>
                    <a:gd name="T22" fmla="*/ 10 w 26"/>
                    <a:gd name="T23" fmla="*/ 26 h 26"/>
                    <a:gd name="T24" fmla="*/ 13 w 26"/>
                    <a:gd name="T25" fmla="*/ 26 h 26"/>
                    <a:gd name="T26" fmla="*/ 17 w 26"/>
                    <a:gd name="T27" fmla="*/ 26 h 26"/>
                    <a:gd name="T28" fmla="*/ 20 w 26"/>
                    <a:gd name="T29" fmla="*/ 24 h 26"/>
                    <a:gd name="T30" fmla="*/ 23 w 26"/>
                    <a:gd name="T31" fmla="*/ 22 h 26"/>
                    <a:gd name="T32" fmla="*/ 25 w 26"/>
                    <a:gd name="T33" fmla="*/ 20 h 26"/>
                    <a:gd name="T34" fmla="*/ 26 w 26"/>
                    <a:gd name="T35" fmla="*/ 16 h 26"/>
                    <a:gd name="T36" fmla="*/ 26 w 26"/>
                    <a:gd name="T37" fmla="*/ 13 h 26"/>
                    <a:gd name="T38" fmla="*/ 26 w 26"/>
                    <a:gd name="T39" fmla="*/ 9 h 26"/>
                    <a:gd name="T40" fmla="*/ 25 w 26"/>
                    <a:gd name="T41" fmla="*/ 7 h 26"/>
                    <a:gd name="T42" fmla="*/ 23 w 26"/>
                    <a:gd name="T43" fmla="*/ 3 h 26"/>
                    <a:gd name="T44" fmla="*/ 20 w 26"/>
                    <a:gd name="T45" fmla="*/ 2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7" y="2"/>
                      </a:lnTo>
                      <a:lnTo>
                        <a:pt x="5" y="3"/>
                      </a:lnTo>
                      <a:lnTo>
                        <a:pt x="3" y="7"/>
                      </a:lnTo>
                      <a:lnTo>
                        <a:pt x="1" y="9"/>
                      </a:lnTo>
                      <a:lnTo>
                        <a:pt x="0" y="13"/>
                      </a:lnTo>
                      <a:lnTo>
                        <a:pt x="1" y="16"/>
                      </a:lnTo>
                      <a:lnTo>
                        <a:pt x="3" y="20"/>
                      </a:lnTo>
                      <a:lnTo>
                        <a:pt x="5" y="22"/>
                      </a:lnTo>
                      <a:lnTo>
                        <a:pt x="7" y="24"/>
                      </a:lnTo>
                      <a:lnTo>
                        <a:pt x="10" y="26"/>
                      </a:lnTo>
                      <a:lnTo>
                        <a:pt x="13" y="26"/>
                      </a:lnTo>
                      <a:lnTo>
                        <a:pt x="17" y="26"/>
                      </a:lnTo>
                      <a:lnTo>
                        <a:pt x="20" y="24"/>
                      </a:lnTo>
                      <a:lnTo>
                        <a:pt x="23" y="22"/>
                      </a:lnTo>
                      <a:lnTo>
                        <a:pt x="25" y="20"/>
                      </a:lnTo>
                      <a:lnTo>
                        <a:pt x="26" y="16"/>
                      </a:lnTo>
                      <a:lnTo>
                        <a:pt x="26" y="13"/>
                      </a:lnTo>
                      <a:lnTo>
                        <a:pt x="26" y="9"/>
                      </a:lnTo>
                      <a:lnTo>
                        <a:pt x="25" y="7"/>
                      </a:lnTo>
                      <a:lnTo>
                        <a:pt x="23" y="3"/>
                      </a:lnTo>
                      <a:lnTo>
                        <a:pt x="20" y="2"/>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3" name="Freeform 142"/>
                <p:cNvSpPr>
                  <a:spLocks/>
                </p:cNvSpPr>
                <p:nvPr/>
              </p:nvSpPr>
              <p:spPr bwMode="auto">
                <a:xfrm>
                  <a:off x="5324475" y="3478213"/>
                  <a:ext cx="41275" cy="41275"/>
                </a:xfrm>
                <a:custGeom>
                  <a:avLst/>
                  <a:gdLst>
                    <a:gd name="T0" fmla="*/ 13 w 26"/>
                    <a:gd name="T1" fmla="*/ 0 h 26"/>
                    <a:gd name="T2" fmla="*/ 11 w 26"/>
                    <a:gd name="T3" fmla="*/ 0 h 26"/>
                    <a:gd name="T4" fmla="*/ 7 w 26"/>
                    <a:gd name="T5" fmla="*/ 2 h 26"/>
                    <a:gd name="T6" fmla="*/ 5 w 26"/>
                    <a:gd name="T7" fmla="*/ 3 h 26"/>
                    <a:gd name="T8" fmla="*/ 3 w 26"/>
                    <a:gd name="T9" fmla="*/ 7 h 26"/>
                    <a:gd name="T10" fmla="*/ 1 w 26"/>
                    <a:gd name="T11" fmla="*/ 9 h 26"/>
                    <a:gd name="T12" fmla="*/ 0 w 26"/>
                    <a:gd name="T13" fmla="*/ 13 h 26"/>
                    <a:gd name="T14" fmla="*/ 1 w 26"/>
                    <a:gd name="T15" fmla="*/ 16 h 26"/>
                    <a:gd name="T16" fmla="*/ 3 w 26"/>
                    <a:gd name="T17" fmla="*/ 20 h 26"/>
                    <a:gd name="T18" fmla="*/ 5 w 26"/>
                    <a:gd name="T19" fmla="*/ 22 h 26"/>
                    <a:gd name="T20" fmla="*/ 7 w 26"/>
                    <a:gd name="T21" fmla="*/ 24 h 26"/>
                    <a:gd name="T22" fmla="*/ 11 w 26"/>
                    <a:gd name="T23" fmla="*/ 26 h 26"/>
                    <a:gd name="T24" fmla="*/ 13 w 26"/>
                    <a:gd name="T25" fmla="*/ 26 h 26"/>
                    <a:gd name="T26" fmla="*/ 17 w 26"/>
                    <a:gd name="T27" fmla="*/ 26 h 26"/>
                    <a:gd name="T28" fmla="*/ 20 w 26"/>
                    <a:gd name="T29" fmla="*/ 24 h 26"/>
                    <a:gd name="T30" fmla="*/ 23 w 26"/>
                    <a:gd name="T31" fmla="*/ 22 h 26"/>
                    <a:gd name="T32" fmla="*/ 25 w 26"/>
                    <a:gd name="T33" fmla="*/ 20 h 26"/>
                    <a:gd name="T34" fmla="*/ 26 w 26"/>
                    <a:gd name="T35" fmla="*/ 16 h 26"/>
                    <a:gd name="T36" fmla="*/ 26 w 26"/>
                    <a:gd name="T37" fmla="*/ 13 h 26"/>
                    <a:gd name="T38" fmla="*/ 26 w 26"/>
                    <a:gd name="T39" fmla="*/ 9 h 26"/>
                    <a:gd name="T40" fmla="*/ 25 w 26"/>
                    <a:gd name="T41" fmla="*/ 7 h 26"/>
                    <a:gd name="T42" fmla="*/ 23 w 26"/>
                    <a:gd name="T43" fmla="*/ 3 h 26"/>
                    <a:gd name="T44" fmla="*/ 20 w 26"/>
                    <a:gd name="T45" fmla="*/ 2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1" y="0"/>
                      </a:lnTo>
                      <a:lnTo>
                        <a:pt x="7" y="2"/>
                      </a:lnTo>
                      <a:lnTo>
                        <a:pt x="5" y="3"/>
                      </a:lnTo>
                      <a:lnTo>
                        <a:pt x="3" y="7"/>
                      </a:lnTo>
                      <a:lnTo>
                        <a:pt x="1" y="9"/>
                      </a:lnTo>
                      <a:lnTo>
                        <a:pt x="0" y="13"/>
                      </a:lnTo>
                      <a:lnTo>
                        <a:pt x="1" y="16"/>
                      </a:lnTo>
                      <a:lnTo>
                        <a:pt x="3" y="20"/>
                      </a:lnTo>
                      <a:lnTo>
                        <a:pt x="5" y="22"/>
                      </a:lnTo>
                      <a:lnTo>
                        <a:pt x="7" y="24"/>
                      </a:lnTo>
                      <a:lnTo>
                        <a:pt x="11" y="26"/>
                      </a:lnTo>
                      <a:lnTo>
                        <a:pt x="13" y="26"/>
                      </a:lnTo>
                      <a:lnTo>
                        <a:pt x="17" y="26"/>
                      </a:lnTo>
                      <a:lnTo>
                        <a:pt x="20" y="24"/>
                      </a:lnTo>
                      <a:lnTo>
                        <a:pt x="23" y="22"/>
                      </a:lnTo>
                      <a:lnTo>
                        <a:pt x="25" y="20"/>
                      </a:lnTo>
                      <a:lnTo>
                        <a:pt x="26" y="16"/>
                      </a:lnTo>
                      <a:lnTo>
                        <a:pt x="26" y="13"/>
                      </a:lnTo>
                      <a:lnTo>
                        <a:pt x="26" y="9"/>
                      </a:lnTo>
                      <a:lnTo>
                        <a:pt x="25" y="7"/>
                      </a:lnTo>
                      <a:lnTo>
                        <a:pt x="23" y="3"/>
                      </a:lnTo>
                      <a:lnTo>
                        <a:pt x="20" y="2"/>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4" name="Freeform 143"/>
                <p:cNvSpPr>
                  <a:spLocks/>
                </p:cNvSpPr>
                <p:nvPr/>
              </p:nvSpPr>
              <p:spPr bwMode="auto">
                <a:xfrm>
                  <a:off x="5343525" y="3500438"/>
                  <a:ext cx="41275" cy="41275"/>
                </a:xfrm>
                <a:custGeom>
                  <a:avLst/>
                  <a:gdLst>
                    <a:gd name="T0" fmla="*/ 13 w 26"/>
                    <a:gd name="T1" fmla="*/ 0 h 26"/>
                    <a:gd name="T2" fmla="*/ 11 w 26"/>
                    <a:gd name="T3" fmla="*/ 1 h 26"/>
                    <a:gd name="T4" fmla="*/ 7 w 26"/>
                    <a:gd name="T5" fmla="*/ 2 h 26"/>
                    <a:gd name="T6" fmla="*/ 5 w 26"/>
                    <a:gd name="T7" fmla="*/ 4 h 26"/>
                    <a:gd name="T8" fmla="*/ 2 w 26"/>
                    <a:gd name="T9" fmla="*/ 7 h 26"/>
                    <a:gd name="T10" fmla="*/ 1 w 26"/>
                    <a:gd name="T11" fmla="*/ 10 h 26"/>
                    <a:gd name="T12" fmla="*/ 0 w 26"/>
                    <a:gd name="T13" fmla="*/ 13 h 26"/>
                    <a:gd name="T14" fmla="*/ 1 w 26"/>
                    <a:gd name="T15" fmla="*/ 16 h 26"/>
                    <a:gd name="T16" fmla="*/ 2 w 26"/>
                    <a:gd name="T17" fmla="*/ 20 h 26"/>
                    <a:gd name="T18" fmla="*/ 5 w 26"/>
                    <a:gd name="T19" fmla="*/ 22 h 26"/>
                    <a:gd name="T20" fmla="*/ 7 w 26"/>
                    <a:gd name="T21" fmla="*/ 25 h 26"/>
                    <a:gd name="T22" fmla="*/ 11 w 26"/>
                    <a:gd name="T23" fmla="*/ 26 h 26"/>
                    <a:gd name="T24" fmla="*/ 13 w 26"/>
                    <a:gd name="T25" fmla="*/ 26 h 26"/>
                    <a:gd name="T26" fmla="*/ 17 w 26"/>
                    <a:gd name="T27" fmla="*/ 26 h 26"/>
                    <a:gd name="T28" fmla="*/ 20 w 26"/>
                    <a:gd name="T29" fmla="*/ 25 h 26"/>
                    <a:gd name="T30" fmla="*/ 23 w 26"/>
                    <a:gd name="T31" fmla="*/ 22 h 26"/>
                    <a:gd name="T32" fmla="*/ 25 w 26"/>
                    <a:gd name="T33" fmla="*/ 20 h 26"/>
                    <a:gd name="T34" fmla="*/ 26 w 26"/>
                    <a:gd name="T35" fmla="*/ 16 h 26"/>
                    <a:gd name="T36" fmla="*/ 26 w 26"/>
                    <a:gd name="T37" fmla="*/ 13 h 26"/>
                    <a:gd name="T38" fmla="*/ 26 w 26"/>
                    <a:gd name="T39" fmla="*/ 10 h 26"/>
                    <a:gd name="T40" fmla="*/ 25 w 26"/>
                    <a:gd name="T41" fmla="*/ 7 h 26"/>
                    <a:gd name="T42" fmla="*/ 23 w 26"/>
                    <a:gd name="T43" fmla="*/ 4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1" y="1"/>
                      </a:lnTo>
                      <a:lnTo>
                        <a:pt x="7" y="2"/>
                      </a:lnTo>
                      <a:lnTo>
                        <a:pt x="5" y="4"/>
                      </a:lnTo>
                      <a:lnTo>
                        <a:pt x="2" y="7"/>
                      </a:lnTo>
                      <a:lnTo>
                        <a:pt x="1" y="10"/>
                      </a:lnTo>
                      <a:lnTo>
                        <a:pt x="0" y="13"/>
                      </a:lnTo>
                      <a:lnTo>
                        <a:pt x="1" y="16"/>
                      </a:lnTo>
                      <a:lnTo>
                        <a:pt x="2" y="20"/>
                      </a:lnTo>
                      <a:lnTo>
                        <a:pt x="5" y="22"/>
                      </a:lnTo>
                      <a:lnTo>
                        <a:pt x="7" y="25"/>
                      </a:lnTo>
                      <a:lnTo>
                        <a:pt x="11" y="26"/>
                      </a:lnTo>
                      <a:lnTo>
                        <a:pt x="13" y="26"/>
                      </a:lnTo>
                      <a:lnTo>
                        <a:pt x="17" y="26"/>
                      </a:lnTo>
                      <a:lnTo>
                        <a:pt x="20" y="25"/>
                      </a:lnTo>
                      <a:lnTo>
                        <a:pt x="23" y="22"/>
                      </a:lnTo>
                      <a:lnTo>
                        <a:pt x="25" y="20"/>
                      </a:lnTo>
                      <a:lnTo>
                        <a:pt x="26" y="16"/>
                      </a:lnTo>
                      <a:lnTo>
                        <a:pt x="26" y="13"/>
                      </a:lnTo>
                      <a:lnTo>
                        <a:pt x="26" y="10"/>
                      </a:lnTo>
                      <a:lnTo>
                        <a:pt x="25" y="7"/>
                      </a:lnTo>
                      <a:lnTo>
                        <a:pt x="23" y="4"/>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5" name="Freeform 144"/>
                <p:cNvSpPr>
                  <a:spLocks/>
                </p:cNvSpPr>
                <p:nvPr/>
              </p:nvSpPr>
              <p:spPr bwMode="auto">
                <a:xfrm>
                  <a:off x="5370513" y="3486150"/>
                  <a:ext cx="41275" cy="42863"/>
                </a:xfrm>
                <a:custGeom>
                  <a:avLst/>
                  <a:gdLst>
                    <a:gd name="T0" fmla="*/ 13 w 26"/>
                    <a:gd name="T1" fmla="*/ 0 h 27"/>
                    <a:gd name="T2" fmla="*/ 9 w 26"/>
                    <a:gd name="T3" fmla="*/ 0 h 27"/>
                    <a:gd name="T4" fmla="*/ 6 w 26"/>
                    <a:gd name="T5" fmla="*/ 2 h 27"/>
                    <a:gd name="T6" fmla="*/ 3 w 26"/>
                    <a:gd name="T7" fmla="*/ 4 h 27"/>
                    <a:gd name="T8" fmla="*/ 1 w 26"/>
                    <a:gd name="T9" fmla="*/ 8 h 27"/>
                    <a:gd name="T10" fmla="*/ 0 w 26"/>
                    <a:gd name="T11" fmla="*/ 10 h 27"/>
                    <a:gd name="T12" fmla="*/ 0 w 26"/>
                    <a:gd name="T13" fmla="*/ 13 h 27"/>
                    <a:gd name="T14" fmla="*/ 0 w 26"/>
                    <a:gd name="T15" fmla="*/ 17 h 27"/>
                    <a:gd name="T16" fmla="*/ 1 w 26"/>
                    <a:gd name="T17" fmla="*/ 19 h 27"/>
                    <a:gd name="T18" fmla="*/ 3 w 26"/>
                    <a:gd name="T19" fmla="*/ 23 h 27"/>
                    <a:gd name="T20" fmla="*/ 6 w 26"/>
                    <a:gd name="T21" fmla="*/ 25 h 27"/>
                    <a:gd name="T22" fmla="*/ 9 w 26"/>
                    <a:gd name="T23" fmla="*/ 27 h 27"/>
                    <a:gd name="T24" fmla="*/ 13 w 26"/>
                    <a:gd name="T25" fmla="*/ 27 h 27"/>
                    <a:gd name="T26" fmla="*/ 16 w 26"/>
                    <a:gd name="T27" fmla="*/ 27 h 27"/>
                    <a:gd name="T28" fmla="*/ 19 w 26"/>
                    <a:gd name="T29" fmla="*/ 25 h 27"/>
                    <a:gd name="T30" fmla="*/ 22 w 26"/>
                    <a:gd name="T31" fmla="*/ 23 h 27"/>
                    <a:gd name="T32" fmla="*/ 25 w 26"/>
                    <a:gd name="T33" fmla="*/ 19 h 27"/>
                    <a:gd name="T34" fmla="*/ 26 w 26"/>
                    <a:gd name="T35" fmla="*/ 17 h 27"/>
                    <a:gd name="T36" fmla="*/ 26 w 26"/>
                    <a:gd name="T37" fmla="*/ 13 h 27"/>
                    <a:gd name="T38" fmla="*/ 26 w 26"/>
                    <a:gd name="T39" fmla="*/ 10 h 27"/>
                    <a:gd name="T40" fmla="*/ 25 w 26"/>
                    <a:gd name="T41" fmla="*/ 8 h 27"/>
                    <a:gd name="T42" fmla="*/ 22 w 26"/>
                    <a:gd name="T43" fmla="*/ 4 h 27"/>
                    <a:gd name="T44" fmla="*/ 19 w 26"/>
                    <a:gd name="T45" fmla="*/ 2 h 27"/>
                    <a:gd name="T46" fmla="*/ 16 w 26"/>
                    <a:gd name="T47" fmla="*/ 0 h 27"/>
                    <a:gd name="T48" fmla="*/ 13 w 26"/>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13" y="0"/>
                      </a:moveTo>
                      <a:lnTo>
                        <a:pt x="9" y="0"/>
                      </a:lnTo>
                      <a:lnTo>
                        <a:pt x="6" y="2"/>
                      </a:lnTo>
                      <a:lnTo>
                        <a:pt x="3" y="4"/>
                      </a:lnTo>
                      <a:lnTo>
                        <a:pt x="1" y="8"/>
                      </a:lnTo>
                      <a:lnTo>
                        <a:pt x="0" y="10"/>
                      </a:lnTo>
                      <a:lnTo>
                        <a:pt x="0" y="13"/>
                      </a:lnTo>
                      <a:lnTo>
                        <a:pt x="0" y="17"/>
                      </a:lnTo>
                      <a:lnTo>
                        <a:pt x="1" y="19"/>
                      </a:lnTo>
                      <a:lnTo>
                        <a:pt x="3" y="23"/>
                      </a:lnTo>
                      <a:lnTo>
                        <a:pt x="6" y="25"/>
                      </a:lnTo>
                      <a:lnTo>
                        <a:pt x="9" y="27"/>
                      </a:lnTo>
                      <a:lnTo>
                        <a:pt x="13" y="27"/>
                      </a:lnTo>
                      <a:lnTo>
                        <a:pt x="16" y="27"/>
                      </a:lnTo>
                      <a:lnTo>
                        <a:pt x="19" y="25"/>
                      </a:lnTo>
                      <a:lnTo>
                        <a:pt x="22" y="23"/>
                      </a:lnTo>
                      <a:lnTo>
                        <a:pt x="25" y="19"/>
                      </a:lnTo>
                      <a:lnTo>
                        <a:pt x="26" y="17"/>
                      </a:lnTo>
                      <a:lnTo>
                        <a:pt x="26" y="13"/>
                      </a:lnTo>
                      <a:lnTo>
                        <a:pt x="26" y="10"/>
                      </a:lnTo>
                      <a:lnTo>
                        <a:pt x="25" y="8"/>
                      </a:lnTo>
                      <a:lnTo>
                        <a:pt x="22" y="4"/>
                      </a:lnTo>
                      <a:lnTo>
                        <a:pt x="19" y="2"/>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6" name="Freeform 145"/>
                <p:cNvSpPr>
                  <a:spLocks/>
                </p:cNvSpPr>
                <p:nvPr/>
              </p:nvSpPr>
              <p:spPr bwMode="auto">
                <a:xfrm>
                  <a:off x="5402263" y="3473450"/>
                  <a:ext cx="41275" cy="41275"/>
                </a:xfrm>
                <a:custGeom>
                  <a:avLst/>
                  <a:gdLst>
                    <a:gd name="T0" fmla="*/ 13 w 26"/>
                    <a:gd name="T1" fmla="*/ 0 h 26"/>
                    <a:gd name="T2" fmla="*/ 9 w 26"/>
                    <a:gd name="T3" fmla="*/ 0 h 26"/>
                    <a:gd name="T4" fmla="*/ 7 w 26"/>
                    <a:gd name="T5" fmla="*/ 1 h 26"/>
                    <a:gd name="T6" fmla="*/ 3 w 26"/>
                    <a:gd name="T7" fmla="*/ 4 h 26"/>
                    <a:gd name="T8" fmla="*/ 2 w 26"/>
                    <a:gd name="T9" fmla="*/ 6 h 26"/>
                    <a:gd name="T10" fmla="*/ 1 w 26"/>
                    <a:gd name="T11" fmla="*/ 10 h 26"/>
                    <a:gd name="T12" fmla="*/ 0 w 26"/>
                    <a:gd name="T13" fmla="*/ 13 h 26"/>
                    <a:gd name="T14" fmla="*/ 1 w 26"/>
                    <a:gd name="T15" fmla="*/ 16 h 26"/>
                    <a:gd name="T16" fmla="*/ 2 w 26"/>
                    <a:gd name="T17" fmla="*/ 19 h 26"/>
                    <a:gd name="T18" fmla="*/ 3 w 26"/>
                    <a:gd name="T19" fmla="*/ 21 h 26"/>
                    <a:gd name="T20" fmla="*/ 7 w 26"/>
                    <a:gd name="T21" fmla="*/ 24 h 26"/>
                    <a:gd name="T22" fmla="*/ 9 w 26"/>
                    <a:gd name="T23" fmla="*/ 25 h 26"/>
                    <a:gd name="T24" fmla="*/ 13 w 26"/>
                    <a:gd name="T25" fmla="*/ 26 h 26"/>
                    <a:gd name="T26" fmla="*/ 16 w 26"/>
                    <a:gd name="T27" fmla="*/ 25 h 26"/>
                    <a:gd name="T28" fmla="*/ 20 w 26"/>
                    <a:gd name="T29" fmla="*/ 24 h 26"/>
                    <a:gd name="T30" fmla="*/ 22 w 26"/>
                    <a:gd name="T31" fmla="*/ 21 h 26"/>
                    <a:gd name="T32" fmla="*/ 25 w 26"/>
                    <a:gd name="T33" fmla="*/ 19 h 26"/>
                    <a:gd name="T34" fmla="*/ 26 w 26"/>
                    <a:gd name="T35" fmla="*/ 16 h 26"/>
                    <a:gd name="T36" fmla="*/ 26 w 26"/>
                    <a:gd name="T37" fmla="*/ 13 h 26"/>
                    <a:gd name="T38" fmla="*/ 26 w 26"/>
                    <a:gd name="T39" fmla="*/ 10 h 26"/>
                    <a:gd name="T40" fmla="*/ 25 w 26"/>
                    <a:gd name="T41" fmla="*/ 6 h 26"/>
                    <a:gd name="T42" fmla="*/ 22 w 26"/>
                    <a:gd name="T43" fmla="*/ 4 h 26"/>
                    <a:gd name="T44" fmla="*/ 20 w 26"/>
                    <a:gd name="T45" fmla="*/ 1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7" y="1"/>
                      </a:lnTo>
                      <a:lnTo>
                        <a:pt x="3" y="4"/>
                      </a:lnTo>
                      <a:lnTo>
                        <a:pt x="2" y="6"/>
                      </a:lnTo>
                      <a:lnTo>
                        <a:pt x="1" y="10"/>
                      </a:lnTo>
                      <a:lnTo>
                        <a:pt x="0" y="13"/>
                      </a:lnTo>
                      <a:lnTo>
                        <a:pt x="1" y="16"/>
                      </a:lnTo>
                      <a:lnTo>
                        <a:pt x="2" y="19"/>
                      </a:lnTo>
                      <a:lnTo>
                        <a:pt x="3" y="21"/>
                      </a:lnTo>
                      <a:lnTo>
                        <a:pt x="7" y="24"/>
                      </a:lnTo>
                      <a:lnTo>
                        <a:pt x="9" y="25"/>
                      </a:lnTo>
                      <a:lnTo>
                        <a:pt x="13" y="26"/>
                      </a:lnTo>
                      <a:lnTo>
                        <a:pt x="16" y="25"/>
                      </a:lnTo>
                      <a:lnTo>
                        <a:pt x="20" y="24"/>
                      </a:lnTo>
                      <a:lnTo>
                        <a:pt x="22" y="21"/>
                      </a:lnTo>
                      <a:lnTo>
                        <a:pt x="25" y="19"/>
                      </a:lnTo>
                      <a:lnTo>
                        <a:pt x="26" y="16"/>
                      </a:lnTo>
                      <a:lnTo>
                        <a:pt x="26" y="13"/>
                      </a:lnTo>
                      <a:lnTo>
                        <a:pt x="26" y="10"/>
                      </a:lnTo>
                      <a:lnTo>
                        <a:pt x="25" y="6"/>
                      </a:lnTo>
                      <a:lnTo>
                        <a:pt x="22" y="4"/>
                      </a:lnTo>
                      <a:lnTo>
                        <a:pt x="20"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7" name="Freeform 146"/>
                <p:cNvSpPr>
                  <a:spLocks/>
                </p:cNvSpPr>
                <p:nvPr/>
              </p:nvSpPr>
              <p:spPr bwMode="auto">
                <a:xfrm>
                  <a:off x="5430838" y="3465513"/>
                  <a:ext cx="41275" cy="41275"/>
                </a:xfrm>
                <a:custGeom>
                  <a:avLst/>
                  <a:gdLst>
                    <a:gd name="T0" fmla="*/ 13 w 26"/>
                    <a:gd name="T1" fmla="*/ 0 h 26"/>
                    <a:gd name="T2" fmla="*/ 9 w 26"/>
                    <a:gd name="T3" fmla="*/ 0 h 26"/>
                    <a:gd name="T4" fmla="*/ 7 w 26"/>
                    <a:gd name="T5" fmla="*/ 2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3 h 26"/>
                    <a:gd name="T20" fmla="*/ 7 w 26"/>
                    <a:gd name="T21" fmla="*/ 24 h 26"/>
                    <a:gd name="T22" fmla="*/ 9 w 26"/>
                    <a:gd name="T23" fmla="*/ 26 h 26"/>
                    <a:gd name="T24" fmla="*/ 13 w 26"/>
                    <a:gd name="T25" fmla="*/ 26 h 26"/>
                    <a:gd name="T26" fmla="*/ 16 w 26"/>
                    <a:gd name="T27" fmla="*/ 26 h 26"/>
                    <a:gd name="T28" fmla="*/ 18 w 26"/>
                    <a:gd name="T29" fmla="*/ 24 h 26"/>
                    <a:gd name="T30" fmla="*/ 22 w 26"/>
                    <a:gd name="T31" fmla="*/ 23 h 26"/>
                    <a:gd name="T32" fmla="*/ 24 w 26"/>
                    <a:gd name="T33" fmla="*/ 19 h 26"/>
                    <a:gd name="T34" fmla="*/ 26 w 26"/>
                    <a:gd name="T35" fmla="*/ 17 h 26"/>
                    <a:gd name="T36" fmla="*/ 26 w 26"/>
                    <a:gd name="T37" fmla="*/ 13 h 26"/>
                    <a:gd name="T38" fmla="*/ 26 w 26"/>
                    <a:gd name="T39" fmla="*/ 10 h 26"/>
                    <a:gd name="T40" fmla="*/ 24 w 26"/>
                    <a:gd name="T41" fmla="*/ 6 h 26"/>
                    <a:gd name="T42" fmla="*/ 22 w 26"/>
                    <a:gd name="T43" fmla="*/ 4 h 26"/>
                    <a:gd name="T44" fmla="*/ 18 w 26"/>
                    <a:gd name="T45" fmla="*/ 2 h 26"/>
                    <a:gd name="T46" fmla="*/ 16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7" y="2"/>
                      </a:lnTo>
                      <a:lnTo>
                        <a:pt x="3" y="4"/>
                      </a:lnTo>
                      <a:lnTo>
                        <a:pt x="1" y="6"/>
                      </a:lnTo>
                      <a:lnTo>
                        <a:pt x="0" y="10"/>
                      </a:lnTo>
                      <a:lnTo>
                        <a:pt x="0" y="13"/>
                      </a:lnTo>
                      <a:lnTo>
                        <a:pt x="0" y="17"/>
                      </a:lnTo>
                      <a:lnTo>
                        <a:pt x="1" y="19"/>
                      </a:lnTo>
                      <a:lnTo>
                        <a:pt x="3" y="23"/>
                      </a:lnTo>
                      <a:lnTo>
                        <a:pt x="7" y="24"/>
                      </a:lnTo>
                      <a:lnTo>
                        <a:pt x="9" y="26"/>
                      </a:lnTo>
                      <a:lnTo>
                        <a:pt x="13" y="26"/>
                      </a:lnTo>
                      <a:lnTo>
                        <a:pt x="16" y="26"/>
                      </a:lnTo>
                      <a:lnTo>
                        <a:pt x="18" y="24"/>
                      </a:lnTo>
                      <a:lnTo>
                        <a:pt x="22" y="23"/>
                      </a:lnTo>
                      <a:lnTo>
                        <a:pt x="24" y="19"/>
                      </a:lnTo>
                      <a:lnTo>
                        <a:pt x="26" y="17"/>
                      </a:lnTo>
                      <a:lnTo>
                        <a:pt x="26" y="13"/>
                      </a:lnTo>
                      <a:lnTo>
                        <a:pt x="26" y="10"/>
                      </a:lnTo>
                      <a:lnTo>
                        <a:pt x="24" y="6"/>
                      </a:lnTo>
                      <a:lnTo>
                        <a:pt x="22" y="4"/>
                      </a:lnTo>
                      <a:lnTo>
                        <a:pt x="18" y="2"/>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8" name="Freeform 147"/>
                <p:cNvSpPr>
                  <a:spLocks/>
                </p:cNvSpPr>
                <p:nvPr/>
              </p:nvSpPr>
              <p:spPr bwMode="auto">
                <a:xfrm>
                  <a:off x="5448300" y="3448050"/>
                  <a:ext cx="41275" cy="41275"/>
                </a:xfrm>
                <a:custGeom>
                  <a:avLst/>
                  <a:gdLst>
                    <a:gd name="T0" fmla="*/ 13 w 26"/>
                    <a:gd name="T1" fmla="*/ 0 h 26"/>
                    <a:gd name="T2" fmla="*/ 10 w 26"/>
                    <a:gd name="T3" fmla="*/ 0 h 26"/>
                    <a:gd name="T4" fmla="*/ 6 w 26"/>
                    <a:gd name="T5" fmla="*/ 2 h 26"/>
                    <a:gd name="T6" fmla="*/ 4 w 26"/>
                    <a:gd name="T7" fmla="*/ 3 h 26"/>
                    <a:gd name="T8" fmla="*/ 2 w 26"/>
                    <a:gd name="T9" fmla="*/ 7 h 26"/>
                    <a:gd name="T10" fmla="*/ 0 w 26"/>
                    <a:gd name="T11" fmla="*/ 9 h 26"/>
                    <a:gd name="T12" fmla="*/ 0 w 26"/>
                    <a:gd name="T13" fmla="*/ 13 h 26"/>
                    <a:gd name="T14" fmla="*/ 0 w 26"/>
                    <a:gd name="T15" fmla="*/ 16 h 26"/>
                    <a:gd name="T16" fmla="*/ 2 w 26"/>
                    <a:gd name="T17" fmla="*/ 20 h 26"/>
                    <a:gd name="T18" fmla="*/ 4 w 26"/>
                    <a:gd name="T19" fmla="*/ 22 h 26"/>
                    <a:gd name="T20" fmla="*/ 6 w 26"/>
                    <a:gd name="T21" fmla="*/ 24 h 26"/>
                    <a:gd name="T22" fmla="*/ 10 w 26"/>
                    <a:gd name="T23" fmla="*/ 26 h 26"/>
                    <a:gd name="T24" fmla="*/ 13 w 26"/>
                    <a:gd name="T25" fmla="*/ 26 h 26"/>
                    <a:gd name="T26" fmla="*/ 17 w 26"/>
                    <a:gd name="T27" fmla="*/ 26 h 26"/>
                    <a:gd name="T28" fmla="*/ 19 w 26"/>
                    <a:gd name="T29" fmla="*/ 24 h 26"/>
                    <a:gd name="T30" fmla="*/ 23 w 26"/>
                    <a:gd name="T31" fmla="*/ 22 h 26"/>
                    <a:gd name="T32" fmla="*/ 24 w 26"/>
                    <a:gd name="T33" fmla="*/ 20 h 26"/>
                    <a:gd name="T34" fmla="*/ 25 w 26"/>
                    <a:gd name="T35" fmla="*/ 16 h 26"/>
                    <a:gd name="T36" fmla="*/ 26 w 26"/>
                    <a:gd name="T37" fmla="*/ 13 h 26"/>
                    <a:gd name="T38" fmla="*/ 25 w 26"/>
                    <a:gd name="T39" fmla="*/ 9 h 26"/>
                    <a:gd name="T40" fmla="*/ 24 w 26"/>
                    <a:gd name="T41" fmla="*/ 7 h 26"/>
                    <a:gd name="T42" fmla="*/ 23 w 26"/>
                    <a:gd name="T43" fmla="*/ 3 h 26"/>
                    <a:gd name="T44" fmla="*/ 19 w 26"/>
                    <a:gd name="T45" fmla="*/ 2 h 26"/>
                    <a:gd name="T46" fmla="*/ 17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0" y="0"/>
                      </a:lnTo>
                      <a:lnTo>
                        <a:pt x="6" y="2"/>
                      </a:lnTo>
                      <a:lnTo>
                        <a:pt x="4" y="3"/>
                      </a:lnTo>
                      <a:lnTo>
                        <a:pt x="2" y="7"/>
                      </a:lnTo>
                      <a:lnTo>
                        <a:pt x="0" y="9"/>
                      </a:lnTo>
                      <a:lnTo>
                        <a:pt x="0" y="13"/>
                      </a:lnTo>
                      <a:lnTo>
                        <a:pt x="0" y="16"/>
                      </a:lnTo>
                      <a:lnTo>
                        <a:pt x="2" y="20"/>
                      </a:lnTo>
                      <a:lnTo>
                        <a:pt x="4" y="22"/>
                      </a:lnTo>
                      <a:lnTo>
                        <a:pt x="6" y="24"/>
                      </a:lnTo>
                      <a:lnTo>
                        <a:pt x="10" y="26"/>
                      </a:lnTo>
                      <a:lnTo>
                        <a:pt x="13" y="26"/>
                      </a:lnTo>
                      <a:lnTo>
                        <a:pt x="17" y="26"/>
                      </a:lnTo>
                      <a:lnTo>
                        <a:pt x="19" y="24"/>
                      </a:lnTo>
                      <a:lnTo>
                        <a:pt x="23" y="22"/>
                      </a:lnTo>
                      <a:lnTo>
                        <a:pt x="24" y="20"/>
                      </a:lnTo>
                      <a:lnTo>
                        <a:pt x="25" y="16"/>
                      </a:lnTo>
                      <a:lnTo>
                        <a:pt x="26" y="13"/>
                      </a:lnTo>
                      <a:lnTo>
                        <a:pt x="25" y="9"/>
                      </a:lnTo>
                      <a:lnTo>
                        <a:pt x="24" y="7"/>
                      </a:lnTo>
                      <a:lnTo>
                        <a:pt x="23" y="3"/>
                      </a:lnTo>
                      <a:lnTo>
                        <a:pt x="19" y="2"/>
                      </a:lnTo>
                      <a:lnTo>
                        <a:pt x="17"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9" name="Freeform 148"/>
                <p:cNvSpPr>
                  <a:spLocks/>
                </p:cNvSpPr>
                <p:nvPr/>
              </p:nvSpPr>
              <p:spPr bwMode="auto">
                <a:xfrm>
                  <a:off x="5834063" y="3268663"/>
                  <a:ext cx="41275" cy="41275"/>
                </a:xfrm>
                <a:custGeom>
                  <a:avLst/>
                  <a:gdLst>
                    <a:gd name="T0" fmla="*/ 13 w 26"/>
                    <a:gd name="T1" fmla="*/ 0 h 26"/>
                    <a:gd name="T2" fmla="*/ 11 w 26"/>
                    <a:gd name="T3" fmla="*/ 1 h 26"/>
                    <a:gd name="T4" fmla="*/ 7 w 26"/>
                    <a:gd name="T5" fmla="*/ 2 h 26"/>
                    <a:gd name="T6" fmla="*/ 5 w 26"/>
                    <a:gd name="T7" fmla="*/ 5 h 26"/>
                    <a:gd name="T8" fmla="*/ 3 w 26"/>
                    <a:gd name="T9" fmla="*/ 7 h 26"/>
                    <a:gd name="T10" fmla="*/ 1 w 26"/>
                    <a:gd name="T11" fmla="*/ 10 h 26"/>
                    <a:gd name="T12" fmla="*/ 0 w 26"/>
                    <a:gd name="T13" fmla="*/ 13 h 26"/>
                    <a:gd name="T14" fmla="*/ 1 w 26"/>
                    <a:gd name="T15" fmla="*/ 17 h 26"/>
                    <a:gd name="T16" fmla="*/ 3 w 26"/>
                    <a:gd name="T17" fmla="*/ 20 h 26"/>
                    <a:gd name="T18" fmla="*/ 5 w 26"/>
                    <a:gd name="T19" fmla="*/ 23 h 26"/>
                    <a:gd name="T20" fmla="*/ 7 w 26"/>
                    <a:gd name="T21" fmla="*/ 25 h 26"/>
                    <a:gd name="T22" fmla="*/ 11 w 26"/>
                    <a:gd name="T23" fmla="*/ 26 h 26"/>
                    <a:gd name="T24" fmla="*/ 13 w 26"/>
                    <a:gd name="T25" fmla="*/ 26 h 26"/>
                    <a:gd name="T26" fmla="*/ 17 w 26"/>
                    <a:gd name="T27" fmla="*/ 26 h 26"/>
                    <a:gd name="T28" fmla="*/ 20 w 26"/>
                    <a:gd name="T29" fmla="*/ 25 h 26"/>
                    <a:gd name="T30" fmla="*/ 23 w 26"/>
                    <a:gd name="T31" fmla="*/ 23 h 26"/>
                    <a:gd name="T32" fmla="*/ 25 w 26"/>
                    <a:gd name="T33" fmla="*/ 20 h 26"/>
                    <a:gd name="T34" fmla="*/ 26 w 26"/>
                    <a:gd name="T35" fmla="*/ 17 h 26"/>
                    <a:gd name="T36" fmla="*/ 26 w 26"/>
                    <a:gd name="T37" fmla="*/ 13 h 26"/>
                    <a:gd name="T38" fmla="*/ 26 w 26"/>
                    <a:gd name="T39" fmla="*/ 10 h 26"/>
                    <a:gd name="T40" fmla="*/ 25 w 26"/>
                    <a:gd name="T41" fmla="*/ 7 h 26"/>
                    <a:gd name="T42" fmla="*/ 23 w 26"/>
                    <a:gd name="T43" fmla="*/ 5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11" y="1"/>
                      </a:lnTo>
                      <a:lnTo>
                        <a:pt x="7" y="2"/>
                      </a:lnTo>
                      <a:lnTo>
                        <a:pt x="5" y="5"/>
                      </a:lnTo>
                      <a:lnTo>
                        <a:pt x="3" y="7"/>
                      </a:lnTo>
                      <a:lnTo>
                        <a:pt x="1" y="10"/>
                      </a:lnTo>
                      <a:lnTo>
                        <a:pt x="0" y="13"/>
                      </a:lnTo>
                      <a:lnTo>
                        <a:pt x="1" y="17"/>
                      </a:lnTo>
                      <a:lnTo>
                        <a:pt x="3" y="20"/>
                      </a:lnTo>
                      <a:lnTo>
                        <a:pt x="5" y="23"/>
                      </a:lnTo>
                      <a:lnTo>
                        <a:pt x="7" y="25"/>
                      </a:lnTo>
                      <a:lnTo>
                        <a:pt x="11" y="26"/>
                      </a:lnTo>
                      <a:lnTo>
                        <a:pt x="13" y="26"/>
                      </a:lnTo>
                      <a:lnTo>
                        <a:pt x="17" y="26"/>
                      </a:lnTo>
                      <a:lnTo>
                        <a:pt x="20" y="25"/>
                      </a:lnTo>
                      <a:lnTo>
                        <a:pt x="23" y="23"/>
                      </a:lnTo>
                      <a:lnTo>
                        <a:pt x="25" y="20"/>
                      </a:lnTo>
                      <a:lnTo>
                        <a:pt x="26" y="17"/>
                      </a:lnTo>
                      <a:lnTo>
                        <a:pt x="26" y="13"/>
                      </a:lnTo>
                      <a:lnTo>
                        <a:pt x="26" y="10"/>
                      </a:lnTo>
                      <a:lnTo>
                        <a:pt x="25" y="7"/>
                      </a:lnTo>
                      <a:lnTo>
                        <a:pt x="23" y="5"/>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0" name="Freeform 149"/>
                <p:cNvSpPr>
                  <a:spLocks/>
                </p:cNvSpPr>
                <p:nvPr/>
              </p:nvSpPr>
              <p:spPr bwMode="auto">
                <a:xfrm>
                  <a:off x="5810250" y="3368675"/>
                  <a:ext cx="41275" cy="41275"/>
                </a:xfrm>
                <a:custGeom>
                  <a:avLst/>
                  <a:gdLst>
                    <a:gd name="T0" fmla="*/ 13 w 26"/>
                    <a:gd name="T1" fmla="*/ 0 h 26"/>
                    <a:gd name="T2" fmla="*/ 9 w 26"/>
                    <a:gd name="T3" fmla="*/ 1 h 26"/>
                    <a:gd name="T4" fmla="*/ 6 w 26"/>
                    <a:gd name="T5" fmla="*/ 2 h 26"/>
                    <a:gd name="T6" fmla="*/ 3 w 26"/>
                    <a:gd name="T7" fmla="*/ 3 h 26"/>
                    <a:gd name="T8" fmla="*/ 1 w 26"/>
                    <a:gd name="T9" fmla="*/ 7 h 26"/>
                    <a:gd name="T10" fmla="*/ 0 w 26"/>
                    <a:gd name="T11" fmla="*/ 9 h 26"/>
                    <a:gd name="T12" fmla="*/ 0 w 26"/>
                    <a:gd name="T13" fmla="*/ 13 h 26"/>
                    <a:gd name="T14" fmla="*/ 0 w 26"/>
                    <a:gd name="T15" fmla="*/ 16 h 26"/>
                    <a:gd name="T16" fmla="*/ 1 w 26"/>
                    <a:gd name="T17" fmla="*/ 20 h 26"/>
                    <a:gd name="T18" fmla="*/ 3 w 26"/>
                    <a:gd name="T19" fmla="*/ 22 h 26"/>
                    <a:gd name="T20" fmla="*/ 6 w 26"/>
                    <a:gd name="T21" fmla="*/ 25 h 26"/>
                    <a:gd name="T22" fmla="*/ 9 w 26"/>
                    <a:gd name="T23" fmla="*/ 26 h 26"/>
                    <a:gd name="T24" fmla="*/ 13 w 26"/>
                    <a:gd name="T25" fmla="*/ 26 h 26"/>
                    <a:gd name="T26" fmla="*/ 16 w 26"/>
                    <a:gd name="T27" fmla="*/ 26 h 26"/>
                    <a:gd name="T28" fmla="*/ 19 w 26"/>
                    <a:gd name="T29" fmla="*/ 25 h 26"/>
                    <a:gd name="T30" fmla="*/ 22 w 26"/>
                    <a:gd name="T31" fmla="*/ 22 h 26"/>
                    <a:gd name="T32" fmla="*/ 24 w 26"/>
                    <a:gd name="T33" fmla="*/ 20 h 26"/>
                    <a:gd name="T34" fmla="*/ 26 w 26"/>
                    <a:gd name="T35" fmla="*/ 16 h 26"/>
                    <a:gd name="T36" fmla="*/ 26 w 26"/>
                    <a:gd name="T37" fmla="*/ 13 h 26"/>
                    <a:gd name="T38" fmla="*/ 26 w 26"/>
                    <a:gd name="T39" fmla="*/ 9 h 26"/>
                    <a:gd name="T40" fmla="*/ 24 w 26"/>
                    <a:gd name="T41" fmla="*/ 7 h 26"/>
                    <a:gd name="T42" fmla="*/ 22 w 26"/>
                    <a:gd name="T43" fmla="*/ 3 h 26"/>
                    <a:gd name="T44" fmla="*/ 19 w 26"/>
                    <a:gd name="T45" fmla="*/ 2 h 26"/>
                    <a:gd name="T46" fmla="*/ 16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6" y="2"/>
                      </a:lnTo>
                      <a:lnTo>
                        <a:pt x="3" y="3"/>
                      </a:lnTo>
                      <a:lnTo>
                        <a:pt x="1" y="7"/>
                      </a:lnTo>
                      <a:lnTo>
                        <a:pt x="0" y="9"/>
                      </a:lnTo>
                      <a:lnTo>
                        <a:pt x="0" y="13"/>
                      </a:lnTo>
                      <a:lnTo>
                        <a:pt x="0" y="16"/>
                      </a:lnTo>
                      <a:lnTo>
                        <a:pt x="1" y="20"/>
                      </a:lnTo>
                      <a:lnTo>
                        <a:pt x="3" y="22"/>
                      </a:lnTo>
                      <a:lnTo>
                        <a:pt x="6" y="25"/>
                      </a:lnTo>
                      <a:lnTo>
                        <a:pt x="9" y="26"/>
                      </a:lnTo>
                      <a:lnTo>
                        <a:pt x="13" y="26"/>
                      </a:lnTo>
                      <a:lnTo>
                        <a:pt x="16" y="26"/>
                      </a:lnTo>
                      <a:lnTo>
                        <a:pt x="19" y="25"/>
                      </a:lnTo>
                      <a:lnTo>
                        <a:pt x="22" y="22"/>
                      </a:lnTo>
                      <a:lnTo>
                        <a:pt x="24" y="20"/>
                      </a:lnTo>
                      <a:lnTo>
                        <a:pt x="26" y="16"/>
                      </a:lnTo>
                      <a:lnTo>
                        <a:pt x="26" y="13"/>
                      </a:lnTo>
                      <a:lnTo>
                        <a:pt x="26" y="9"/>
                      </a:lnTo>
                      <a:lnTo>
                        <a:pt x="24" y="7"/>
                      </a:lnTo>
                      <a:lnTo>
                        <a:pt x="22" y="3"/>
                      </a:lnTo>
                      <a:lnTo>
                        <a:pt x="19" y="2"/>
                      </a:lnTo>
                      <a:lnTo>
                        <a:pt x="16"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1" name="Freeform 150"/>
                <p:cNvSpPr>
                  <a:spLocks/>
                </p:cNvSpPr>
                <p:nvPr/>
              </p:nvSpPr>
              <p:spPr bwMode="auto">
                <a:xfrm>
                  <a:off x="5862638" y="3419475"/>
                  <a:ext cx="41275" cy="41275"/>
                </a:xfrm>
                <a:custGeom>
                  <a:avLst/>
                  <a:gdLst>
                    <a:gd name="T0" fmla="*/ 13 w 26"/>
                    <a:gd name="T1" fmla="*/ 0 h 26"/>
                    <a:gd name="T2" fmla="*/ 9 w 26"/>
                    <a:gd name="T3" fmla="*/ 1 h 26"/>
                    <a:gd name="T4" fmla="*/ 7 w 26"/>
                    <a:gd name="T5" fmla="*/ 2 h 26"/>
                    <a:gd name="T6" fmla="*/ 5 w 26"/>
                    <a:gd name="T7" fmla="*/ 3 h 26"/>
                    <a:gd name="T8" fmla="*/ 2 w 26"/>
                    <a:gd name="T9" fmla="*/ 7 h 26"/>
                    <a:gd name="T10" fmla="*/ 1 w 26"/>
                    <a:gd name="T11" fmla="*/ 9 h 26"/>
                    <a:gd name="T12" fmla="*/ 0 w 26"/>
                    <a:gd name="T13" fmla="*/ 13 h 26"/>
                    <a:gd name="T14" fmla="*/ 1 w 26"/>
                    <a:gd name="T15" fmla="*/ 16 h 26"/>
                    <a:gd name="T16" fmla="*/ 2 w 26"/>
                    <a:gd name="T17" fmla="*/ 20 h 26"/>
                    <a:gd name="T18" fmla="*/ 5 w 26"/>
                    <a:gd name="T19" fmla="*/ 22 h 26"/>
                    <a:gd name="T20" fmla="*/ 7 w 26"/>
                    <a:gd name="T21" fmla="*/ 25 h 26"/>
                    <a:gd name="T22" fmla="*/ 9 w 26"/>
                    <a:gd name="T23" fmla="*/ 26 h 26"/>
                    <a:gd name="T24" fmla="*/ 13 w 26"/>
                    <a:gd name="T25" fmla="*/ 26 h 26"/>
                    <a:gd name="T26" fmla="*/ 17 w 26"/>
                    <a:gd name="T27" fmla="*/ 26 h 26"/>
                    <a:gd name="T28" fmla="*/ 20 w 26"/>
                    <a:gd name="T29" fmla="*/ 25 h 26"/>
                    <a:gd name="T30" fmla="*/ 23 w 26"/>
                    <a:gd name="T31" fmla="*/ 22 h 26"/>
                    <a:gd name="T32" fmla="*/ 25 w 26"/>
                    <a:gd name="T33" fmla="*/ 20 h 26"/>
                    <a:gd name="T34" fmla="*/ 26 w 26"/>
                    <a:gd name="T35" fmla="*/ 16 h 26"/>
                    <a:gd name="T36" fmla="*/ 26 w 26"/>
                    <a:gd name="T37" fmla="*/ 13 h 26"/>
                    <a:gd name="T38" fmla="*/ 26 w 26"/>
                    <a:gd name="T39" fmla="*/ 9 h 26"/>
                    <a:gd name="T40" fmla="*/ 25 w 26"/>
                    <a:gd name="T41" fmla="*/ 7 h 26"/>
                    <a:gd name="T42" fmla="*/ 23 w 26"/>
                    <a:gd name="T43" fmla="*/ 3 h 26"/>
                    <a:gd name="T44" fmla="*/ 20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7" y="2"/>
                      </a:lnTo>
                      <a:lnTo>
                        <a:pt x="5" y="3"/>
                      </a:lnTo>
                      <a:lnTo>
                        <a:pt x="2" y="7"/>
                      </a:lnTo>
                      <a:lnTo>
                        <a:pt x="1" y="9"/>
                      </a:lnTo>
                      <a:lnTo>
                        <a:pt x="0" y="13"/>
                      </a:lnTo>
                      <a:lnTo>
                        <a:pt x="1" y="16"/>
                      </a:lnTo>
                      <a:lnTo>
                        <a:pt x="2" y="20"/>
                      </a:lnTo>
                      <a:lnTo>
                        <a:pt x="5" y="22"/>
                      </a:lnTo>
                      <a:lnTo>
                        <a:pt x="7" y="25"/>
                      </a:lnTo>
                      <a:lnTo>
                        <a:pt x="9" y="26"/>
                      </a:lnTo>
                      <a:lnTo>
                        <a:pt x="13" y="26"/>
                      </a:lnTo>
                      <a:lnTo>
                        <a:pt x="17" y="26"/>
                      </a:lnTo>
                      <a:lnTo>
                        <a:pt x="20" y="25"/>
                      </a:lnTo>
                      <a:lnTo>
                        <a:pt x="23" y="22"/>
                      </a:lnTo>
                      <a:lnTo>
                        <a:pt x="25" y="20"/>
                      </a:lnTo>
                      <a:lnTo>
                        <a:pt x="26" y="16"/>
                      </a:lnTo>
                      <a:lnTo>
                        <a:pt x="26" y="13"/>
                      </a:lnTo>
                      <a:lnTo>
                        <a:pt x="26" y="9"/>
                      </a:lnTo>
                      <a:lnTo>
                        <a:pt x="25" y="7"/>
                      </a:lnTo>
                      <a:lnTo>
                        <a:pt x="23" y="3"/>
                      </a:lnTo>
                      <a:lnTo>
                        <a:pt x="20"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2" name="Freeform 151"/>
                <p:cNvSpPr>
                  <a:spLocks/>
                </p:cNvSpPr>
                <p:nvPr/>
              </p:nvSpPr>
              <p:spPr bwMode="auto">
                <a:xfrm>
                  <a:off x="5800725" y="3482975"/>
                  <a:ext cx="41275" cy="39688"/>
                </a:xfrm>
                <a:custGeom>
                  <a:avLst/>
                  <a:gdLst>
                    <a:gd name="T0" fmla="*/ 13 w 26"/>
                    <a:gd name="T1" fmla="*/ 0 h 25"/>
                    <a:gd name="T2" fmla="*/ 9 w 26"/>
                    <a:gd name="T3" fmla="*/ 0 h 25"/>
                    <a:gd name="T4" fmla="*/ 7 w 26"/>
                    <a:gd name="T5" fmla="*/ 1 h 25"/>
                    <a:gd name="T6" fmla="*/ 3 w 26"/>
                    <a:gd name="T7" fmla="*/ 4 h 25"/>
                    <a:gd name="T8" fmla="*/ 1 w 26"/>
                    <a:gd name="T9" fmla="*/ 6 h 25"/>
                    <a:gd name="T10" fmla="*/ 0 w 26"/>
                    <a:gd name="T11" fmla="*/ 10 h 25"/>
                    <a:gd name="T12" fmla="*/ 0 w 26"/>
                    <a:gd name="T13" fmla="*/ 12 h 25"/>
                    <a:gd name="T14" fmla="*/ 0 w 26"/>
                    <a:gd name="T15" fmla="*/ 15 h 25"/>
                    <a:gd name="T16" fmla="*/ 1 w 26"/>
                    <a:gd name="T17" fmla="*/ 19 h 25"/>
                    <a:gd name="T18" fmla="*/ 3 w 26"/>
                    <a:gd name="T19" fmla="*/ 21 h 25"/>
                    <a:gd name="T20" fmla="*/ 7 w 26"/>
                    <a:gd name="T21" fmla="*/ 24 h 25"/>
                    <a:gd name="T22" fmla="*/ 9 w 26"/>
                    <a:gd name="T23" fmla="*/ 25 h 25"/>
                    <a:gd name="T24" fmla="*/ 13 w 26"/>
                    <a:gd name="T25" fmla="*/ 25 h 25"/>
                    <a:gd name="T26" fmla="*/ 16 w 26"/>
                    <a:gd name="T27" fmla="*/ 25 h 25"/>
                    <a:gd name="T28" fmla="*/ 19 w 26"/>
                    <a:gd name="T29" fmla="*/ 24 h 25"/>
                    <a:gd name="T30" fmla="*/ 22 w 26"/>
                    <a:gd name="T31" fmla="*/ 21 h 25"/>
                    <a:gd name="T32" fmla="*/ 25 w 26"/>
                    <a:gd name="T33" fmla="*/ 19 h 25"/>
                    <a:gd name="T34" fmla="*/ 26 w 26"/>
                    <a:gd name="T35" fmla="*/ 15 h 25"/>
                    <a:gd name="T36" fmla="*/ 26 w 26"/>
                    <a:gd name="T37" fmla="*/ 12 h 25"/>
                    <a:gd name="T38" fmla="*/ 26 w 26"/>
                    <a:gd name="T39" fmla="*/ 10 h 25"/>
                    <a:gd name="T40" fmla="*/ 25 w 26"/>
                    <a:gd name="T41" fmla="*/ 6 h 25"/>
                    <a:gd name="T42" fmla="*/ 22 w 26"/>
                    <a:gd name="T43" fmla="*/ 4 h 25"/>
                    <a:gd name="T44" fmla="*/ 19 w 26"/>
                    <a:gd name="T45" fmla="*/ 1 h 25"/>
                    <a:gd name="T46" fmla="*/ 16 w 26"/>
                    <a:gd name="T47" fmla="*/ 0 h 25"/>
                    <a:gd name="T48" fmla="*/ 13 w 2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13" y="0"/>
                      </a:moveTo>
                      <a:lnTo>
                        <a:pt x="9" y="0"/>
                      </a:lnTo>
                      <a:lnTo>
                        <a:pt x="7" y="1"/>
                      </a:lnTo>
                      <a:lnTo>
                        <a:pt x="3" y="4"/>
                      </a:lnTo>
                      <a:lnTo>
                        <a:pt x="1" y="6"/>
                      </a:lnTo>
                      <a:lnTo>
                        <a:pt x="0" y="10"/>
                      </a:lnTo>
                      <a:lnTo>
                        <a:pt x="0" y="12"/>
                      </a:lnTo>
                      <a:lnTo>
                        <a:pt x="0" y="15"/>
                      </a:lnTo>
                      <a:lnTo>
                        <a:pt x="1" y="19"/>
                      </a:lnTo>
                      <a:lnTo>
                        <a:pt x="3" y="21"/>
                      </a:lnTo>
                      <a:lnTo>
                        <a:pt x="7" y="24"/>
                      </a:lnTo>
                      <a:lnTo>
                        <a:pt x="9" y="25"/>
                      </a:lnTo>
                      <a:lnTo>
                        <a:pt x="13" y="25"/>
                      </a:lnTo>
                      <a:lnTo>
                        <a:pt x="16" y="25"/>
                      </a:lnTo>
                      <a:lnTo>
                        <a:pt x="19" y="24"/>
                      </a:lnTo>
                      <a:lnTo>
                        <a:pt x="22" y="21"/>
                      </a:lnTo>
                      <a:lnTo>
                        <a:pt x="25" y="19"/>
                      </a:lnTo>
                      <a:lnTo>
                        <a:pt x="26" y="15"/>
                      </a:lnTo>
                      <a:lnTo>
                        <a:pt x="26" y="12"/>
                      </a:lnTo>
                      <a:lnTo>
                        <a:pt x="26" y="10"/>
                      </a:lnTo>
                      <a:lnTo>
                        <a:pt x="25" y="6"/>
                      </a:lnTo>
                      <a:lnTo>
                        <a:pt x="22" y="4"/>
                      </a:lnTo>
                      <a:lnTo>
                        <a:pt x="19" y="1"/>
                      </a:lnTo>
                      <a:lnTo>
                        <a:pt x="16"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3" name="Freeform 152"/>
                <p:cNvSpPr>
                  <a:spLocks/>
                </p:cNvSpPr>
                <p:nvPr/>
              </p:nvSpPr>
              <p:spPr bwMode="auto">
                <a:xfrm>
                  <a:off x="5821363" y="3490913"/>
                  <a:ext cx="41275" cy="41275"/>
                </a:xfrm>
                <a:custGeom>
                  <a:avLst/>
                  <a:gdLst>
                    <a:gd name="T0" fmla="*/ 13 w 26"/>
                    <a:gd name="T1" fmla="*/ 0 h 26"/>
                    <a:gd name="T2" fmla="*/ 9 w 26"/>
                    <a:gd name="T3" fmla="*/ 1 h 26"/>
                    <a:gd name="T4" fmla="*/ 7 w 26"/>
                    <a:gd name="T5" fmla="*/ 2 h 26"/>
                    <a:gd name="T6" fmla="*/ 3 w 26"/>
                    <a:gd name="T7" fmla="*/ 5 h 26"/>
                    <a:gd name="T8" fmla="*/ 1 w 26"/>
                    <a:gd name="T9" fmla="*/ 7 h 26"/>
                    <a:gd name="T10" fmla="*/ 0 w 26"/>
                    <a:gd name="T11" fmla="*/ 10 h 26"/>
                    <a:gd name="T12" fmla="*/ 0 w 26"/>
                    <a:gd name="T13" fmla="*/ 13 h 26"/>
                    <a:gd name="T14" fmla="*/ 0 w 26"/>
                    <a:gd name="T15" fmla="*/ 16 h 26"/>
                    <a:gd name="T16" fmla="*/ 1 w 26"/>
                    <a:gd name="T17" fmla="*/ 20 h 26"/>
                    <a:gd name="T18" fmla="*/ 3 w 26"/>
                    <a:gd name="T19" fmla="*/ 22 h 26"/>
                    <a:gd name="T20" fmla="*/ 7 w 26"/>
                    <a:gd name="T21" fmla="*/ 25 h 26"/>
                    <a:gd name="T22" fmla="*/ 9 w 26"/>
                    <a:gd name="T23" fmla="*/ 26 h 26"/>
                    <a:gd name="T24" fmla="*/ 13 w 26"/>
                    <a:gd name="T25" fmla="*/ 26 h 26"/>
                    <a:gd name="T26" fmla="*/ 17 w 26"/>
                    <a:gd name="T27" fmla="*/ 26 h 26"/>
                    <a:gd name="T28" fmla="*/ 19 w 26"/>
                    <a:gd name="T29" fmla="*/ 25 h 26"/>
                    <a:gd name="T30" fmla="*/ 22 w 26"/>
                    <a:gd name="T31" fmla="*/ 22 h 26"/>
                    <a:gd name="T32" fmla="*/ 25 w 26"/>
                    <a:gd name="T33" fmla="*/ 20 h 26"/>
                    <a:gd name="T34" fmla="*/ 26 w 26"/>
                    <a:gd name="T35" fmla="*/ 16 h 26"/>
                    <a:gd name="T36" fmla="*/ 26 w 26"/>
                    <a:gd name="T37" fmla="*/ 13 h 26"/>
                    <a:gd name="T38" fmla="*/ 26 w 26"/>
                    <a:gd name="T39" fmla="*/ 10 h 26"/>
                    <a:gd name="T40" fmla="*/ 25 w 26"/>
                    <a:gd name="T41" fmla="*/ 7 h 26"/>
                    <a:gd name="T42" fmla="*/ 22 w 26"/>
                    <a:gd name="T43" fmla="*/ 5 h 26"/>
                    <a:gd name="T44" fmla="*/ 19 w 26"/>
                    <a:gd name="T45" fmla="*/ 2 h 26"/>
                    <a:gd name="T46" fmla="*/ 17 w 26"/>
                    <a:gd name="T47" fmla="*/ 1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1"/>
                      </a:lnTo>
                      <a:lnTo>
                        <a:pt x="7" y="2"/>
                      </a:lnTo>
                      <a:lnTo>
                        <a:pt x="3" y="5"/>
                      </a:lnTo>
                      <a:lnTo>
                        <a:pt x="1" y="7"/>
                      </a:lnTo>
                      <a:lnTo>
                        <a:pt x="0" y="10"/>
                      </a:lnTo>
                      <a:lnTo>
                        <a:pt x="0" y="13"/>
                      </a:lnTo>
                      <a:lnTo>
                        <a:pt x="0" y="16"/>
                      </a:lnTo>
                      <a:lnTo>
                        <a:pt x="1" y="20"/>
                      </a:lnTo>
                      <a:lnTo>
                        <a:pt x="3" y="22"/>
                      </a:lnTo>
                      <a:lnTo>
                        <a:pt x="7" y="25"/>
                      </a:lnTo>
                      <a:lnTo>
                        <a:pt x="9" y="26"/>
                      </a:lnTo>
                      <a:lnTo>
                        <a:pt x="13" y="26"/>
                      </a:lnTo>
                      <a:lnTo>
                        <a:pt x="17" y="26"/>
                      </a:lnTo>
                      <a:lnTo>
                        <a:pt x="19" y="25"/>
                      </a:lnTo>
                      <a:lnTo>
                        <a:pt x="22" y="22"/>
                      </a:lnTo>
                      <a:lnTo>
                        <a:pt x="25" y="20"/>
                      </a:lnTo>
                      <a:lnTo>
                        <a:pt x="26" y="16"/>
                      </a:lnTo>
                      <a:lnTo>
                        <a:pt x="26" y="13"/>
                      </a:lnTo>
                      <a:lnTo>
                        <a:pt x="26" y="10"/>
                      </a:lnTo>
                      <a:lnTo>
                        <a:pt x="25" y="7"/>
                      </a:lnTo>
                      <a:lnTo>
                        <a:pt x="22" y="5"/>
                      </a:lnTo>
                      <a:lnTo>
                        <a:pt x="19" y="2"/>
                      </a:lnTo>
                      <a:lnTo>
                        <a:pt x="17" y="1"/>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4" name="Freeform 153"/>
                <p:cNvSpPr>
                  <a:spLocks/>
                </p:cNvSpPr>
                <p:nvPr/>
              </p:nvSpPr>
              <p:spPr bwMode="auto">
                <a:xfrm>
                  <a:off x="5859463" y="3516313"/>
                  <a:ext cx="41275" cy="41275"/>
                </a:xfrm>
                <a:custGeom>
                  <a:avLst/>
                  <a:gdLst>
                    <a:gd name="T0" fmla="*/ 13 w 26"/>
                    <a:gd name="T1" fmla="*/ 0 h 26"/>
                    <a:gd name="T2" fmla="*/ 9 w 26"/>
                    <a:gd name="T3" fmla="*/ 0 h 26"/>
                    <a:gd name="T4" fmla="*/ 6 w 26"/>
                    <a:gd name="T5" fmla="*/ 2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4 h 26"/>
                    <a:gd name="T22" fmla="*/ 9 w 26"/>
                    <a:gd name="T23" fmla="*/ 26 h 26"/>
                    <a:gd name="T24" fmla="*/ 13 w 26"/>
                    <a:gd name="T25" fmla="*/ 26 h 26"/>
                    <a:gd name="T26" fmla="*/ 15 w 26"/>
                    <a:gd name="T27" fmla="*/ 26 h 26"/>
                    <a:gd name="T28" fmla="*/ 19 w 26"/>
                    <a:gd name="T29" fmla="*/ 24 h 26"/>
                    <a:gd name="T30" fmla="*/ 21 w 26"/>
                    <a:gd name="T31" fmla="*/ 23 h 26"/>
                    <a:gd name="T32" fmla="*/ 23 w 26"/>
                    <a:gd name="T33" fmla="*/ 19 h 26"/>
                    <a:gd name="T34" fmla="*/ 25 w 26"/>
                    <a:gd name="T35" fmla="*/ 17 h 26"/>
                    <a:gd name="T36" fmla="*/ 26 w 26"/>
                    <a:gd name="T37" fmla="*/ 13 h 26"/>
                    <a:gd name="T38" fmla="*/ 25 w 26"/>
                    <a:gd name="T39" fmla="*/ 10 h 26"/>
                    <a:gd name="T40" fmla="*/ 23 w 26"/>
                    <a:gd name="T41" fmla="*/ 6 h 26"/>
                    <a:gd name="T42" fmla="*/ 21 w 26"/>
                    <a:gd name="T43" fmla="*/ 4 h 26"/>
                    <a:gd name="T44" fmla="*/ 19 w 26"/>
                    <a:gd name="T45" fmla="*/ 2 h 26"/>
                    <a:gd name="T46" fmla="*/ 15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2"/>
                      </a:lnTo>
                      <a:lnTo>
                        <a:pt x="3" y="4"/>
                      </a:lnTo>
                      <a:lnTo>
                        <a:pt x="1" y="6"/>
                      </a:lnTo>
                      <a:lnTo>
                        <a:pt x="0" y="10"/>
                      </a:lnTo>
                      <a:lnTo>
                        <a:pt x="0" y="13"/>
                      </a:lnTo>
                      <a:lnTo>
                        <a:pt x="0" y="17"/>
                      </a:lnTo>
                      <a:lnTo>
                        <a:pt x="1" y="19"/>
                      </a:lnTo>
                      <a:lnTo>
                        <a:pt x="3" y="23"/>
                      </a:lnTo>
                      <a:lnTo>
                        <a:pt x="6" y="24"/>
                      </a:lnTo>
                      <a:lnTo>
                        <a:pt x="9" y="26"/>
                      </a:lnTo>
                      <a:lnTo>
                        <a:pt x="13" y="26"/>
                      </a:lnTo>
                      <a:lnTo>
                        <a:pt x="15" y="26"/>
                      </a:lnTo>
                      <a:lnTo>
                        <a:pt x="19" y="24"/>
                      </a:lnTo>
                      <a:lnTo>
                        <a:pt x="21" y="23"/>
                      </a:lnTo>
                      <a:lnTo>
                        <a:pt x="23" y="19"/>
                      </a:lnTo>
                      <a:lnTo>
                        <a:pt x="25" y="17"/>
                      </a:lnTo>
                      <a:lnTo>
                        <a:pt x="26" y="13"/>
                      </a:lnTo>
                      <a:lnTo>
                        <a:pt x="25" y="10"/>
                      </a:lnTo>
                      <a:lnTo>
                        <a:pt x="23" y="6"/>
                      </a:lnTo>
                      <a:lnTo>
                        <a:pt x="21" y="4"/>
                      </a:lnTo>
                      <a:lnTo>
                        <a:pt x="19" y="2"/>
                      </a:lnTo>
                      <a:lnTo>
                        <a:pt x="15"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5" name="Freeform 154"/>
                <p:cNvSpPr>
                  <a:spLocks/>
                </p:cNvSpPr>
                <p:nvPr/>
              </p:nvSpPr>
              <p:spPr bwMode="auto">
                <a:xfrm>
                  <a:off x="5838825" y="3536950"/>
                  <a:ext cx="41275" cy="41275"/>
                </a:xfrm>
                <a:custGeom>
                  <a:avLst/>
                  <a:gdLst>
                    <a:gd name="T0" fmla="*/ 13 w 26"/>
                    <a:gd name="T1" fmla="*/ 0 h 26"/>
                    <a:gd name="T2" fmla="*/ 9 w 26"/>
                    <a:gd name="T3" fmla="*/ 0 h 26"/>
                    <a:gd name="T4" fmla="*/ 6 w 26"/>
                    <a:gd name="T5" fmla="*/ 2 h 26"/>
                    <a:gd name="T6" fmla="*/ 3 w 26"/>
                    <a:gd name="T7" fmla="*/ 4 h 26"/>
                    <a:gd name="T8" fmla="*/ 1 w 26"/>
                    <a:gd name="T9" fmla="*/ 8 h 26"/>
                    <a:gd name="T10" fmla="*/ 0 w 26"/>
                    <a:gd name="T11" fmla="*/ 10 h 26"/>
                    <a:gd name="T12" fmla="*/ 0 w 26"/>
                    <a:gd name="T13" fmla="*/ 13 h 26"/>
                    <a:gd name="T14" fmla="*/ 0 w 26"/>
                    <a:gd name="T15" fmla="*/ 17 h 26"/>
                    <a:gd name="T16" fmla="*/ 1 w 26"/>
                    <a:gd name="T17" fmla="*/ 19 h 26"/>
                    <a:gd name="T18" fmla="*/ 3 w 26"/>
                    <a:gd name="T19" fmla="*/ 23 h 26"/>
                    <a:gd name="T20" fmla="*/ 6 w 26"/>
                    <a:gd name="T21" fmla="*/ 25 h 26"/>
                    <a:gd name="T22" fmla="*/ 9 w 26"/>
                    <a:gd name="T23" fmla="*/ 26 h 26"/>
                    <a:gd name="T24" fmla="*/ 13 w 26"/>
                    <a:gd name="T25" fmla="*/ 26 h 26"/>
                    <a:gd name="T26" fmla="*/ 15 w 26"/>
                    <a:gd name="T27" fmla="*/ 26 h 26"/>
                    <a:gd name="T28" fmla="*/ 19 w 26"/>
                    <a:gd name="T29" fmla="*/ 25 h 26"/>
                    <a:gd name="T30" fmla="*/ 21 w 26"/>
                    <a:gd name="T31" fmla="*/ 23 h 26"/>
                    <a:gd name="T32" fmla="*/ 23 w 26"/>
                    <a:gd name="T33" fmla="*/ 19 h 26"/>
                    <a:gd name="T34" fmla="*/ 24 w 26"/>
                    <a:gd name="T35" fmla="*/ 17 h 26"/>
                    <a:gd name="T36" fmla="*/ 26 w 26"/>
                    <a:gd name="T37" fmla="*/ 13 h 26"/>
                    <a:gd name="T38" fmla="*/ 24 w 26"/>
                    <a:gd name="T39" fmla="*/ 10 h 26"/>
                    <a:gd name="T40" fmla="*/ 23 w 26"/>
                    <a:gd name="T41" fmla="*/ 8 h 26"/>
                    <a:gd name="T42" fmla="*/ 21 w 26"/>
                    <a:gd name="T43" fmla="*/ 4 h 26"/>
                    <a:gd name="T44" fmla="*/ 19 w 26"/>
                    <a:gd name="T45" fmla="*/ 2 h 26"/>
                    <a:gd name="T46" fmla="*/ 15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2"/>
                      </a:lnTo>
                      <a:lnTo>
                        <a:pt x="3" y="4"/>
                      </a:lnTo>
                      <a:lnTo>
                        <a:pt x="1" y="8"/>
                      </a:lnTo>
                      <a:lnTo>
                        <a:pt x="0" y="10"/>
                      </a:lnTo>
                      <a:lnTo>
                        <a:pt x="0" y="13"/>
                      </a:lnTo>
                      <a:lnTo>
                        <a:pt x="0" y="17"/>
                      </a:lnTo>
                      <a:lnTo>
                        <a:pt x="1" y="19"/>
                      </a:lnTo>
                      <a:lnTo>
                        <a:pt x="3" y="23"/>
                      </a:lnTo>
                      <a:lnTo>
                        <a:pt x="6" y="25"/>
                      </a:lnTo>
                      <a:lnTo>
                        <a:pt x="9" y="26"/>
                      </a:lnTo>
                      <a:lnTo>
                        <a:pt x="13" y="26"/>
                      </a:lnTo>
                      <a:lnTo>
                        <a:pt x="15" y="26"/>
                      </a:lnTo>
                      <a:lnTo>
                        <a:pt x="19" y="25"/>
                      </a:lnTo>
                      <a:lnTo>
                        <a:pt x="21" y="23"/>
                      </a:lnTo>
                      <a:lnTo>
                        <a:pt x="23" y="19"/>
                      </a:lnTo>
                      <a:lnTo>
                        <a:pt x="24" y="17"/>
                      </a:lnTo>
                      <a:lnTo>
                        <a:pt x="26" y="13"/>
                      </a:lnTo>
                      <a:lnTo>
                        <a:pt x="24" y="10"/>
                      </a:lnTo>
                      <a:lnTo>
                        <a:pt x="23" y="8"/>
                      </a:lnTo>
                      <a:lnTo>
                        <a:pt x="21" y="4"/>
                      </a:lnTo>
                      <a:lnTo>
                        <a:pt x="19" y="2"/>
                      </a:lnTo>
                      <a:lnTo>
                        <a:pt x="15"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6" name="Freeform 155"/>
                <p:cNvSpPr>
                  <a:spLocks/>
                </p:cNvSpPr>
                <p:nvPr/>
              </p:nvSpPr>
              <p:spPr bwMode="auto">
                <a:xfrm>
                  <a:off x="5834063" y="3629025"/>
                  <a:ext cx="41275" cy="42863"/>
                </a:xfrm>
                <a:custGeom>
                  <a:avLst/>
                  <a:gdLst>
                    <a:gd name="T0" fmla="*/ 13 w 26"/>
                    <a:gd name="T1" fmla="*/ 0 h 27"/>
                    <a:gd name="T2" fmla="*/ 10 w 26"/>
                    <a:gd name="T3" fmla="*/ 2 h 27"/>
                    <a:gd name="T4" fmla="*/ 7 w 26"/>
                    <a:gd name="T5" fmla="*/ 3 h 27"/>
                    <a:gd name="T6" fmla="*/ 4 w 26"/>
                    <a:gd name="T7" fmla="*/ 5 h 27"/>
                    <a:gd name="T8" fmla="*/ 3 w 26"/>
                    <a:gd name="T9" fmla="*/ 8 h 27"/>
                    <a:gd name="T10" fmla="*/ 1 w 26"/>
                    <a:gd name="T11" fmla="*/ 10 h 27"/>
                    <a:gd name="T12" fmla="*/ 0 w 26"/>
                    <a:gd name="T13" fmla="*/ 13 h 27"/>
                    <a:gd name="T14" fmla="*/ 1 w 26"/>
                    <a:gd name="T15" fmla="*/ 17 h 27"/>
                    <a:gd name="T16" fmla="*/ 3 w 26"/>
                    <a:gd name="T17" fmla="*/ 21 h 27"/>
                    <a:gd name="T18" fmla="*/ 4 w 26"/>
                    <a:gd name="T19" fmla="*/ 23 h 27"/>
                    <a:gd name="T20" fmla="*/ 7 w 26"/>
                    <a:gd name="T21" fmla="*/ 25 h 27"/>
                    <a:gd name="T22" fmla="*/ 10 w 26"/>
                    <a:gd name="T23" fmla="*/ 27 h 27"/>
                    <a:gd name="T24" fmla="*/ 13 w 26"/>
                    <a:gd name="T25" fmla="*/ 27 h 27"/>
                    <a:gd name="T26" fmla="*/ 17 w 26"/>
                    <a:gd name="T27" fmla="*/ 27 h 27"/>
                    <a:gd name="T28" fmla="*/ 20 w 26"/>
                    <a:gd name="T29" fmla="*/ 25 h 27"/>
                    <a:gd name="T30" fmla="*/ 23 w 26"/>
                    <a:gd name="T31" fmla="*/ 23 h 27"/>
                    <a:gd name="T32" fmla="*/ 25 w 26"/>
                    <a:gd name="T33" fmla="*/ 21 h 27"/>
                    <a:gd name="T34" fmla="*/ 26 w 26"/>
                    <a:gd name="T35" fmla="*/ 17 h 27"/>
                    <a:gd name="T36" fmla="*/ 26 w 26"/>
                    <a:gd name="T37" fmla="*/ 13 h 27"/>
                    <a:gd name="T38" fmla="*/ 26 w 26"/>
                    <a:gd name="T39" fmla="*/ 10 h 27"/>
                    <a:gd name="T40" fmla="*/ 25 w 26"/>
                    <a:gd name="T41" fmla="*/ 8 h 27"/>
                    <a:gd name="T42" fmla="*/ 23 w 26"/>
                    <a:gd name="T43" fmla="*/ 5 h 27"/>
                    <a:gd name="T44" fmla="*/ 20 w 26"/>
                    <a:gd name="T45" fmla="*/ 3 h 27"/>
                    <a:gd name="T46" fmla="*/ 17 w 26"/>
                    <a:gd name="T47" fmla="*/ 2 h 27"/>
                    <a:gd name="T48" fmla="*/ 13 w 26"/>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7">
                      <a:moveTo>
                        <a:pt x="13" y="0"/>
                      </a:moveTo>
                      <a:lnTo>
                        <a:pt x="10" y="2"/>
                      </a:lnTo>
                      <a:lnTo>
                        <a:pt x="7" y="3"/>
                      </a:lnTo>
                      <a:lnTo>
                        <a:pt x="4" y="5"/>
                      </a:lnTo>
                      <a:lnTo>
                        <a:pt x="3" y="8"/>
                      </a:lnTo>
                      <a:lnTo>
                        <a:pt x="1" y="10"/>
                      </a:lnTo>
                      <a:lnTo>
                        <a:pt x="0" y="13"/>
                      </a:lnTo>
                      <a:lnTo>
                        <a:pt x="1" y="17"/>
                      </a:lnTo>
                      <a:lnTo>
                        <a:pt x="3" y="21"/>
                      </a:lnTo>
                      <a:lnTo>
                        <a:pt x="4" y="23"/>
                      </a:lnTo>
                      <a:lnTo>
                        <a:pt x="7" y="25"/>
                      </a:lnTo>
                      <a:lnTo>
                        <a:pt x="10" y="27"/>
                      </a:lnTo>
                      <a:lnTo>
                        <a:pt x="13" y="27"/>
                      </a:lnTo>
                      <a:lnTo>
                        <a:pt x="17" y="27"/>
                      </a:lnTo>
                      <a:lnTo>
                        <a:pt x="20" y="25"/>
                      </a:lnTo>
                      <a:lnTo>
                        <a:pt x="23" y="23"/>
                      </a:lnTo>
                      <a:lnTo>
                        <a:pt x="25" y="21"/>
                      </a:lnTo>
                      <a:lnTo>
                        <a:pt x="26" y="17"/>
                      </a:lnTo>
                      <a:lnTo>
                        <a:pt x="26" y="13"/>
                      </a:lnTo>
                      <a:lnTo>
                        <a:pt x="26" y="10"/>
                      </a:lnTo>
                      <a:lnTo>
                        <a:pt x="25" y="8"/>
                      </a:lnTo>
                      <a:lnTo>
                        <a:pt x="23" y="5"/>
                      </a:lnTo>
                      <a:lnTo>
                        <a:pt x="20" y="3"/>
                      </a:lnTo>
                      <a:lnTo>
                        <a:pt x="17" y="2"/>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7" name="Freeform 156"/>
                <p:cNvSpPr>
                  <a:spLocks/>
                </p:cNvSpPr>
                <p:nvPr/>
              </p:nvSpPr>
              <p:spPr bwMode="auto">
                <a:xfrm>
                  <a:off x="5838825" y="4005263"/>
                  <a:ext cx="41275" cy="41275"/>
                </a:xfrm>
                <a:custGeom>
                  <a:avLst/>
                  <a:gdLst>
                    <a:gd name="T0" fmla="*/ 13 w 26"/>
                    <a:gd name="T1" fmla="*/ 0 h 26"/>
                    <a:gd name="T2" fmla="*/ 9 w 26"/>
                    <a:gd name="T3" fmla="*/ 0 h 26"/>
                    <a:gd name="T4" fmla="*/ 6 w 26"/>
                    <a:gd name="T5" fmla="*/ 2 h 26"/>
                    <a:gd name="T6" fmla="*/ 3 w 26"/>
                    <a:gd name="T7" fmla="*/ 4 h 26"/>
                    <a:gd name="T8" fmla="*/ 1 w 26"/>
                    <a:gd name="T9" fmla="*/ 6 h 26"/>
                    <a:gd name="T10" fmla="*/ 0 w 26"/>
                    <a:gd name="T11" fmla="*/ 10 h 26"/>
                    <a:gd name="T12" fmla="*/ 0 w 26"/>
                    <a:gd name="T13" fmla="*/ 13 h 26"/>
                    <a:gd name="T14" fmla="*/ 0 w 26"/>
                    <a:gd name="T15" fmla="*/ 17 h 26"/>
                    <a:gd name="T16" fmla="*/ 1 w 26"/>
                    <a:gd name="T17" fmla="*/ 19 h 26"/>
                    <a:gd name="T18" fmla="*/ 3 w 26"/>
                    <a:gd name="T19" fmla="*/ 22 h 26"/>
                    <a:gd name="T20" fmla="*/ 6 w 26"/>
                    <a:gd name="T21" fmla="*/ 24 h 26"/>
                    <a:gd name="T22" fmla="*/ 9 w 26"/>
                    <a:gd name="T23" fmla="*/ 25 h 26"/>
                    <a:gd name="T24" fmla="*/ 13 w 26"/>
                    <a:gd name="T25" fmla="*/ 26 h 26"/>
                    <a:gd name="T26" fmla="*/ 15 w 26"/>
                    <a:gd name="T27" fmla="*/ 25 h 26"/>
                    <a:gd name="T28" fmla="*/ 19 w 26"/>
                    <a:gd name="T29" fmla="*/ 24 h 26"/>
                    <a:gd name="T30" fmla="*/ 21 w 26"/>
                    <a:gd name="T31" fmla="*/ 22 h 26"/>
                    <a:gd name="T32" fmla="*/ 23 w 26"/>
                    <a:gd name="T33" fmla="*/ 19 h 26"/>
                    <a:gd name="T34" fmla="*/ 24 w 26"/>
                    <a:gd name="T35" fmla="*/ 17 h 26"/>
                    <a:gd name="T36" fmla="*/ 26 w 26"/>
                    <a:gd name="T37" fmla="*/ 13 h 26"/>
                    <a:gd name="T38" fmla="*/ 24 w 26"/>
                    <a:gd name="T39" fmla="*/ 10 h 26"/>
                    <a:gd name="T40" fmla="*/ 23 w 26"/>
                    <a:gd name="T41" fmla="*/ 6 h 26"/>
                    <a:gd name="T42" fmla="*/ 21 w 26"/>
                    <a:gd name="T43" fmla="*/ 4 h 26"/>
                    <a:gd name="T44" fmla="*/ 19 w 26"/>
                    <a:gd name="T45" fmla="*/ 2 h 26"/>
                    <a:gd name="T46" fmla="*/ 15 w 26"/>
                    <a:gd name="T47" fmla="*/ 0 h 26"/>
                    <a:gd name="T48" fmla="*/ 13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13" y="0"/>
                      </a:moveTo>
                      <a:lnTo>
                        <a:pt x="9" y="0"/>
                      </a:lnTo>
                      <a:lnTo>
                        <a:pt x="6" y="2"/>
                      </a:lnTo>
                      <a:lnTo>
                        <a:pt x="3" y="4"/>
                      </a:lnTo>
                      <a:lnTo>
                        <a:pt x="1" y="6"/>
                      </a:lnTo>
                      <a:lnTo>
                        <a:pt x="0" y="10"/>
                      </a:lnTo>
                      <a:lnTo>
                        <a:pt x="0" y="13"/>
                      </a:lnTo>
                      <a:lnTo>
                        <a:pt x="0" y="17"/>
                      </a:lnTo>
                      <a:lnTo>
                        <a:pt x="1" y="19"/>
                      </a:lnTo>
                      <a:lnTo>
                        <a:pt x="3" y="22"/>
                      </a:lnTo>
                      <a:lnTo>
                        <a:pt x="6" y="24"/>
                      </a:lnTo>
                      <a:lnTo>
                        <a:pt x="9" y="25"/>
                      </a:lnTo>
                      <a:lnTo>
                        <a:pt x="13" y="26"/>
                      </a:lnTo>
                      <a:lnTo>
                        <a:pt x="15" y="25"/>
                      </a:lnTo>
                      <a:lnTo>
                        <a:pt x="19" y="24"/>
                      </a:lnTo>
                      <a:lnTo>
                        <a:pt x="21" y="22"/>
                      </a:lnTo>
                      <a:lnTo>
                        <a:pt x="23" y="19"/>
                      </a:lnTo>
                      <a:lnTo>
                        <a:pt x="24" y="17"/>
                      </a:lnTo>
                      <a:lnTo>
                        <a:pt x="26" y="13"/>
                      </a:lnTo>
                      <a:lnTo>
                        <a:pt x="24" y="10"/>
                      </a:lnTo>
                      <a:lnTo>
                        <a:pt x="23" y="6"/>
                      </a:lnTo>
                      <a:lnTo>
                        <a:pt x="21" y="4"/>
                      </a:lnTo>
                      <a:lnTo>
                        <a:pt x="19" y="2"/>
                      </a:lnTo>
                      <a:lnTo>
                        <a:pt x="15" y="0"/>
                      </a:lnTo>
                      <a:lnTo>
                        <a:pt x="13"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2" name="ZoneTexte 11"/>
              <p:cNvSpPr txBox="1"/>
              <p:nvPr/>
            </p:nvSpPr>
            <p:spPr>
              <a:xfrm>
                <a:off x="1861746" y="4324501"/>
                <a:ext cx="351984" cy="303810"/>
              </a:xfrm>
              <a:prstGeom prst="rect">
                <a:avLst/>
              </a:prstGeom>
              <a:noFill/>
            </p:spPr>
            <p:txBody>
              <a:bodyPr wrap="none" rtlCol="0">
                <a:spAutoFit/>
              </a:bodyPr>
              <a:lstStyle/>
              <a:p>
                <a:pPr algn="r"/>
                <a:r>
                  <a:rPr lang="fr-FR" sz="1200" dirty="0">
                    <a:solidFill>
                      <a:srgbClr val="000066"/>
                    </a:solidFill>
                  </a:rPr>
                  <a:t>-4</a:t>
                </a:r>
              </a:p>
            </p:txBody>
          </p:sp>
          <p:sp>
            <p:nvSpPr>
              <p:cNvPr id="13" name="ZoneTexte 12"/>
              <p:cNvSpPr txBox="1"/>
              <p:nvPr/>
            </p:nvSpPr>
            <p:spPr>
              <a:xfrm>
                <a:off x="1861746" y="3941725"/>
                <a:ext cx="351984" cy="303810"/>
              </a:xfrm>
              <a:prstGeom prst="rect">
                <a:avLst/>
              </a:prstGeom>
              <a:noFill/>
            </p:spPr>
            <p:txBody>
              <a:bodyPr wrap="none" rtlCol="0">
                <a:spAutoFit/>
              </a:bodyPr>
              <a:lstStyle/>
              <a:p>
                <a:pPr algn="r"/>
                <a:r>
                  <a:rPr lang="fr-FR" sz="1200" dirty="0">
                    <a:solidFill>
                      <a:srgbClr val="000066"/>
                    </a:solidFill>
                  </a:rPr>
                  <a:t>-2</a:t>
                </a:r>
              </a:p>
            </p:txBody>
          </p:sp>
          <p:sp>
            <p:nvSpPr>
              <p:cNvPr id="14" name="ZoneTexte 13"/>
              <p:cNvSpPr txBox="1"/>
              <p:nvPr/>
            </p:nvSpPr>
            <p:spPr>
              <a:xfrm>
                <a:off x="1918008" y="3558949"/>
                <a:ext cx="295723" cy="303810"/>
              </a:xfrm>
              <a:prstGeom prst="rect">
                <a:avLst/>
              </a:prstGeom>
              <a:noFill/>
            </p:spPr>
            <p:txBody>
              <a:bodyPr wrap="none" rtlCol="0">
                <a:spAutoFit/>
              </a:bodyPr>
              <a:lstStyle/>
              <a:p>
                <a:pPr algn="r"/>
                <a:r>
                  <a:rPr lang="fr-FR" sz="1200" dirty="0">
                    <a:solidFill>
                      <a:srgbClr val="000066"/>
                    </a:solidFill>
                  </a:rPr>
                  <a:t>0</a:t>
                </a:r>
              </a:p>
            </p:txBody>
          </p:sp>
          <p:sp>
            <p:nvSpPr>
              <p:cNvPr id="15" name="ZoneTexte 14"/>
              <p:cNvSpPr txBox="1"/>
              <p:nvPr/>
            </p:nvSpPr>
            <p:spPr>
              <a:xfrm>
                <a:off x="1918008" y="3176173"/>
                <a:ext cx="295723" cy="303810"/>
              </a:xfrm>
              <a:prstGeom prst="rect">
                <a:avLst/>
              </a:prstGeom>
              <a:noFill/>
            </p:spPr>
            <p:txBody>
              <a:bodyPr wrap="none" rtlCol="0">
                <a:spAutoFit/>
              </a:bodyPr>
              <a:lstStyle/>
              <a:p>
                <a:pPr algn="r"/>
                <a:r>
                  <a:rPr lang="fr-FR" sz="1200" dirty="0">
                    <a:solidFill>
                      <a:srgbClr val="000066"/>
                    </a:solidFill>
                  </a:rPr>
                  <a:t>2</a:t>
                </a:r>
              </a:p>
            </p:txBody>
          </p:sp>
          <p:sp>
            <p:nvSpPr>
              <p:cNvPr id="16" name="ZoneTexte 15"/>
              <p:cNvSpPr txBox="1"/>
              <p:nvPr/>
            </p:nvSpPr>
            <p:spPr>
              <a:xfrm>
                <a:off x="1918008" y="2793397"/>
                <a:ext cx="295723" cy="303810"/>
              </a:xfrm>
              <a:prstGeom prst="rect">
                <a:avLst/>
              </a:prstGeom>
              <a:noFill/>
            </p:spPr>
            <p:txBody>
              <a:bodyPr wrap="none" rtlCol="0">
                <a:spAutoFit/>
              </a:bodyPr>
              <a:lstStyle/>
              <a:p>
                <a:pPr algn="r"/>
                <a:r>
                  <a:rPr lang="fr-FR" sz="1200" dirty="0">
                    <a:solidFill>
                      <a:srgbClr val="000066"/>
                    </a:solidFill>
                  </a:rPr>
                  <a:t>4</a:t>
                </a:r>
              </a:p>
            </p:txBody>
          </p:sp>
          <p:sp>
            <p:nvSpPr>
              <p:cNvPr id="17" name="ZoneTexte 16"/>
              <p:cNvSpPr txBox="1"/>
              <p:nvPr/>
            </p:nvSpPr>
            <p:spPr>
              <a:xfrm>
                <a:off x="3438430" y="4056025"/>
                <a:ext cx="492637" cy="303810"/>
              </a:xfrm>
              <a:prstGeom prst="rect">
                <a:avLst/>
              </a:prstGeom>
              <a:noFill/>
            </p:spPr>
            <p:txBody>
              <a:bodyPr wrap="none" rtlCol="0">
                <a:spAutoFit/>
              </a:bodyPr>
              <a:lstStyle/>
              <a:p>
                <a:pPr algn="r"/>
                <a:r>
                  <a:rPr lang="fr-FR" sz="1200" dirty="0">
                    <a:solidFill>
                      <a:srgbClr val="000066"/>
                    </a:solidFill>
                  </a:rPr>
                  <a:t>-2,5</a:t>
                </a:r>
              </a:p>
            </p:txBody>
          </p:sp>
          <p:sp>
            <p:nvSpPr>
              <p:cNvPr id="18" name="ZoneTexte 17"/>
              <p:cNvSpPr txBox="1"/>
              <p:nvPr/>
            </p:nvSpPr>
            <p:spPr>
              <a:xfrm>
                <a:off x="3635341" y="3660549"/>
                <a:ext cx="295723" cy="303810"/>
              </a:xfrm>
              <a:prstGeom prst="rect">
                <a:avLst/>
              </a:prstGeom>
              <a:noFill/>
            </p:spPr>
            <p:txBody>
              <a:bodyPr wrap="none" rtlCol="0">
                <a:spAutoFit/>
              </a:bodyPr>
              <a:lstStyle/>
              <a:p>
                <a:pPr algn="r"/>
                <a:r>
                  <a:rPr lang="fr-FR" sz="1200" dirty="0">
                    <a:solidFill>
                      <a:srgbClr val="000066"/>
                    </a:solidFill>
                  </a:rPr>
                  <a:t>0</a:t>
                </a:r>
              </a:p>
            </p:txBody>
          </p:sp>
          <p:sp>
            <p:nvSpPr>
              <p:cNvPr id="19" name="ZoneTexte 18"/>
              <p:cNvSpPr txBox="1"/>
              <p:nvPr/>
            </p:nvSpPr>
            <p:spPr>
              <a:xfrm>
                <a:off x="3494688" y="3265073"/>
                <a:ext cx="436376" cy="303810"/>
              </a:xfrm>
              <a:prstGeom prst="rect">
                <a:avLst/>
              </a:prstGeom>
              <a:noFill/>
            </p:spPr>
            <p:txBody>
              <a:bodyPr wrap="none" rtlCol="0">
                <a:spAutoFit/>
              </a:bodyPr>
              <a:lstStyle/>
              <a:p>
                <a:pPr algn="r"/>
                <a:r>
                  <a:rPr lang="fr-FR" sz="1200" dirty="0">
                    <a:solidFill>
                      <a:srgbClr val="000066"/>
                    </a:solidFill>
                  </a:rPr>
                  <a:t>2,5</a:t>
                </a:r>
              </a:p>
            </p:txBody>
          </p:sp>
          <p:sp>
            <p:nvSpPr>
              <p:cNvPr id="20" name="ZoneTexte 19"/>
              <p:cNvSpPr txBox="1"/>
              <p:nvPr/>
            </p:nvSpPr>
            <p:spPr>
              <a:xfrm>
                <a:off x="3635341" y="2869597"/>
                <a:ext cx="295723" cy="303810"/>
              </a:xfrm>
              <a:prstGeom prst="rect">
                <a:avLst/>
              </a:prstGeom>
              <a:noFill/>
            </p:spPr>
            <p:txBody>
              <a:bodyPr wrap="none" rtlCol="0">
                <a:spAutoFit/>
              </a:bodyPr>
              <a:lstStyle/>
              <a:p>
                <a:pPr algn="r"/>
                <a:r>
                  <a:rPr lang="fr-FR" sz="1200" dirty="0">
                    <a:solidFill>
                      <a:srgbClr val="000066"/>
                    </a:solidFill>
                  </a:rPr>
                  <a:t>5</a:t>
                </a:r>
              </a:p>
            </p:txBody>
          </p:sp>
          <p:sp>
            <p:nvSpPr>
              <p:cNvPr id="21" name="ZoneTexte 20"/>
              <p:cNvSpPr txBox="1"/>
              <p:nvPr/>
            </p:nvSpPr>
            <p:spPr>
              <a:xfrm>
                <a:off x="5204240" y="3989350"/>
                <a:ext cx="351984" cy="303810"/>
              </a:xfrm>
              <a:prstGeom prst="rect">
                <a:avLst/>
              </a:prstGeom>
              <a:noFill/>
            </p:spPr>
            <p:txBody>
              <a:bodyPr wrap="none" rtlCol="0">
                <a:spAutoFit/>
              </a:bodyPr>
              <a:lstStyle/>
              <a:p>
                <a:pPr algn="r"/>
                <a:r>
                  <a:rPr lang="fr-FR" sz="1200" dirty="0">
                    <a:solidFill>
                      <a:srgbClr val="000066"/>
                    </a:solidFill>
                  </a:rPr>
                  <a:t>-4</a:t>
                </a:r>
              </a:p>
            </p:txBody>
          </p:sp>
          <p:sp>
            <p:nvSpPr>
              <p:cNvPr id="22" name="ZoneTexte 21"/>
              <p:cNvSpPr txBox="1"/>
              <p:nvPr/>
            </p:nvSpPr>
            <p:spPr>
              <a:xfrm>
                <a:off x="5204240" y="3612924"/>
                <a:ext cx="351984" cy="303810"/>
              </a:xfrm>
              <a:prstGeom prst="rect">
                <a:avLst/>
              </a:prstGeom>
              <a:noFill/>
            </p:spPr>
            <p:txBody>
              <a:bodyPr wrap="none" rtlCol="0">
                <a:spAutoFit/>
              </a:bodyPr>
              <a:lstStyle/>
              <a:p>
                <a:pPr algn="r"/>
                <a:r>
                  <a:rPr lang="fr-FR" sz="1200" dirty="0">
                    <a:solidFill>
                      <a:srgbClr val="000066"/>
                    </a:solidFill>
                  </a:rPr>
                  <a:t>-2</a:t>
                </a:r>
              </a:p>
            </p:txBody>
          </p:sp>
          <p:sp>
            <p:nvSpPr>
              <p:cNvPr id="23" name="ZoneTexte 22"/>
              <p:cNvSpPr txBox="1"/>
              <p:nvPr/>
            </p:nvSpPr>
            <p:spPr>
              <a:xfrm>
                <a:off x="5260501" y="3236499"/>
                <a:ext cx="295723" cy="303810"/>
              </a:xfrm>
              <a:prstGeom prst="rect">
                <a:avLst/>
              </a:prstGeom>
              <a:noFill/>
            </p:spPr>
            <p:txBody>
              <a:bodyPr wrap="none" rtlCol="0">
                <a:spAutoFit/>
              </a:bodyPr>
              <a:lstStyle/>
              <a:p>
                <a:pPr algn="r"/>
                <a:r>
                  <a:rPr lang="fr-FR" sz="1200" dirty="0">
                    <a:solidFill>
                      <a:srgbClr val="000066"/>
                    </a:solidFill>
                  </a:rPr>
                  <a:t>0</a:t>
                </a:r>
              </a:p>
            </p:txBody>
          </p:sp>
          <p:sp>
            <p:nvSpPr>
              <p:cNvPr id="24" name="ZoneTexte 23"/>
              <p:cNvSpPr txBox="1"/>
              <p:nvPr/>
            </p:nvSpPr>
            <p:spPr>
              <a:xfrm>
                <a:off x="5260501" y="2860072"/>
                <a:ext cx="295723" cy="303810"/>
              </a:xfrm>
              <a:prstGeom prst="rect">
                <a:avLst/>
              </a:prstGeom>
              <a:noFill/>
            </p:spPr>
            <p:txBody>
              <a:bodyPr wrap="none" rtlCol="0">
                <a:spAutoFit/>
              </a:bodyPr>
              <a:lstStyle/>
              <a:p>
                <a:pPr algn="r"/>
                <a:r>
                  <a:rPr lang="fr-FR" sz="1200" dirty="0">
                    <a:solidFill>
                      <a:srgbClr val="000066"/>
                    </a:solidFill>
                  </a:rPr>
                  <a:t>2</a:t>
                </a:r>
              </a:p>
            </p:txBody>
          </p:sp>
          <p:sp>
            <p:nvSpPr>
              <p:cNvPr id="25" name="ZoneTexte 24"/>
              <p:cNvSpPr txBox="1"/>
              <p:nvPr/>
            </p:nvSpPr>
            <p:spPr>
              <a:xfrm>
                <a:off x="7447812" y="3641696"/>
                <a:ext cx="849542" cy="303810"/>
              </a:xfrm>
              <a:prstGeom prst="rect">
                <a:avLst/>
              </a:prstGeom>
              <a:noFill/>
            </p:spPr>
            <p:txBody>
              <a:bodyPr wrap="none" rtlCol="0">
                <a:spAutoFit/>
              </a:bodyPr>
              <a:lstStyle/>
              <a:p>
                <a:r>
                  <a:rPr lang="fr-FR" sz="1200" b="1" dirty="0">
                    <a:solidFill>
                      <a:srgbClr val="000066"/>
                    </a:solidFill>
                  </a:rPr>
                  <a:t>Placebo</a:t>
                </a:r>
              </a:p>
            </p:txBody>
          </p:sp>
          <p:sp>
            <p:nvSpPr>
              <p:cNvPr id="26" name="ZoneTexte 25"/>
              <p:cNvSpPr txBox="1"/>
              <p:nvPr/>
            </p:nvSpPr>
            <p:spPr>
              <a:xfrm>
                <a:off x="7447812" y="3810682"/>
                <a:ext cx="736528" cy="303810"/>
              </a:xfrm>
              <a:prstGeom prst="rect">
                <a:avLst/>
              </a:prstGeom>
              <a:noFill/>
            </p:spPr>
            <p:txBody>
              <a:bodyPr wrap="none" rtlCol="0">
                <a:spAutoFit/>
              </a:bodyPr>
              <a:lstStyle/>
              <a:p>
                <a:r>
                  <a:rPr lang="fr-FR" sz="1200" b="1" dirty="0">
                    <a:solidFill>
                      <a:srgbClr val="000066"/>
                    </a:solidFill>
                  </a:rPr>
                  <a:t>Vaccin</a:t>
                </a:r>
              </a:p>
            </p:txBody>
          </p:sp>
          <p:sp>
            <p:nvSpPr>
              <p:cNvPr id="27" name="ZoneTexte 26"/>
              <p:cNvSpPr txBox="1"/>
              <p:nvPr/>
            </p:nvSpPr>
            <p:spPr>
              <a:xfrm>
                <a:off x="7277476" y="3382798"/>
                <a:ext cx="1054755" cy="303810"/>
              </a:xfrm>
              <a:prstGeom prst="rect">
                <a:avLst/>
              </a:prstGeom>
              <a:noFill/>
            </p:spPr>
            <p:txBody>
              <a:bodyPr wrap="none" rtlCol="0">
                <a:spAutoFit/>
              </a:bodyPr>
              <a:lstStyle/>
              <a:p>
                <a:r>
                  <a:rPr lang="fr-FR" sz="1200" b="1" dirty="0">
                    <a:solidFill>
                      <a:srgbClr val="000066"/>
                    </a:solidFill>
                  </a:rPr>
                  <a:t>Traitement</a:t>
                </a:r>
              </a:p>
            </p:txBody>
          </p:sp>
          <p:sp>
            <p:nvSpPr>
              <p:cNvPr id="28" name="ZoneTexte 27"/>
              <p:cNvSpPr txBox="1"/>
              <p:nvPr/>
            </p:nvSpPr>
            <p:spPr>
              <a:xfrm>
                <a:off x="2158024" y="4504544"/>
                <a:ext cx="510218" cy="303810"/>
              </a:xfrm>
              <a:prstGeom prst="rect">
                <a:avLst/>
              </a:prstGeom>
              <a:noFill/>
            </p:spPr>
            <p:txBody>
              <a:bodyPr wrap="none" rtlCol="0">
                <a:spAutoFit/>
              </a:bodyPr>
              <a:lstStyle/>
              <a:p>
                <a:pPr algn="ctr"/>
                <a:r>
                  <a:rPr lang="fr-FR" sz="1200" dirty="0">
                    <a:solidFill>
                      <a:srgbClr val="000066"/>
                    </a:solidFill>
                  </a:rPr>
                  <a:t>Non</a:t>
                </a:r>
              </a:p>
            </p:txBody>
          </p:sp>
          <p:sp>
            <p:nvSpPr>
              <p:cNvPr id="29" name="ZoneTexte 28"/>
              <p:cNvSpPr txBox="1"/>
              <p:nvPr/>
            </p:nvSpPr>
            <p:spPr>
              <a:xfrm>
                <a:off x="3909138" y="4504544"/>
                <a:ext cx="510218" cy="303810"/>
              </a:xfrm>
              <a:prstGeom prst="rect">
                <a:avLst/>
              </a:prstGeom>
              <a:noFill/>
            </p:spPr>
            <p:txBody>
              <a:bodyPr wrap="none" rtlCol="0">
                <a:spAutoFit/>
              </a:bodyPr>
              <a:lstStyle/>
              <a:p>
                <a:pPr algn="ctr"/>
                <a:r>
                  <a:rPr lang="fr-FR" sz="1200" dirty="0">
                    <a:solidFill>
                      <a:srgbClr val="000066"/>
                    </a:solidFill>
                  </a:rPr>
                  <a:t>Non</a:t>
                </a:r>
              </a:p>
            </p:txBody>
          </p:sp>
          <p:sp>
            <p:nvSpPr>
              <p:cNvPr id="30" name="ZoneTexte 29"/>
              <p:cNvSpPr txBox="1"/>
              <p:nvPr/>
            </p:nvSpPr>
            <p:spPr>
              <a:xfrm>
                <a:off x="5585853" y="4504544"/>
                <a:ext cx="510218" cy="303810"/>
              </a:xfrm>
              <a:prstGeom prst="rect">
                <a:avLst/>
              </a:prstGeom>
              <a:noFill/>
            </p:spPr>
            <p:txBody>
              <a:bodyPr wrap="none" rtlCol="0">
                <a:spAutoFit/>
              </a:bodyPr>
              <a:lstStyle/>
              <a:p>
                <a:pPr algn="ctr"/>
                <a:r>
                  <a:rPr lang="fr-FR" sz="1200" dirty="0">
                    <a:solidFill>
                      <a:srgbClr val="000066"/>
                    </a:solidFill>
                  </a:rPr>
                  <a:t>Non</a:t>
                </a:r>
              </a:p>
            </p:txBody>
          </p:sp>
          <p:sp>
            <p:nvSpPr>
              <p:cNvPr id="31" name="ZoneTexte 30"/>
              <p:cNvSpPr txBox="1"/>
              <p:nvPr/>
            </p:nvSpPr>
            <p:spPr>
              <a:xfrm>
                <a:off x="3093635" y="4504544"/>
                <a:ext cx="464506" cy="303810"/>
              </a:xfrm>
              <a:prstGeom prst="rect">
                <a:avLst/>
              </a:prstGeom>
              <a:noFill/>
            </p:spPr>
            <p:txBody>
              <a:bodyPr wrap="none" rtlCol="0">
                <a:spAutoFit/>
              </a:bodyPr>
              <a:lstStyle/>
              <a:p>
                <a:pPr algn="ctr"/>
                <a:r>
                  <a:rPr lang="fr-FR" sz="1200" dirty="0">
                    <a:solidFill>
                      <a:srgbClr val="000066"/>
                    </a:solidFill>
                  </a:rPr>
                  <a:t>Oui</a:t>
                </a:r>
              </a:p>
            </p:txBody>
          </p:sp>
          <p:sp>
            <p:nvSpPr>
              <p:cNvPr id="32" name="ZoneTexte 31"/>
              <p:cNvSpPr txBox="1"/>
              <p:nvPr/>
            </p:nvSpPr>
            <p:spPr>
              <a:xfrm>
                <a:off x="4845742" y="4504544"/>
                <a:ext cx="464506" cy="303810"/>
              </a:xfrm>
              <a:prstGeom prst="rect">
                <a:avLst/>
              </a:prstGeom>
              <a:noFill/>
            </p:spPr>
            <p:txBody>
              <a:bodyPr wrap="none" rtlCol="0">
                <a:spAutoFit/>
              </a:bodyPr>
              <a:lstStyle/>
              <a:p>
                <a:pPr algn="ctr"/>
                <a:r>
                  <a:rPr lang="fr-FR" sz="1200" dirty="0">
                    <a:solidFill>
                      <a:srgbClr val="000066"/>
                    </a:solidFill>
                  </a:rPr>
                  <a:t>Oui</a:t>
                </a:r>
              </a:p>
            </p:txBody>
          </p:sp>
          <p:sp>
            <p:nvSpPr>
              <p:cNvPr id="33" name="ZoneTexte 32"/>
              <p:cNvSpPr txBox="1"/>
              <p:nvPr/>
            </p:nvSpPr>
            <p:spPr>
              <a:xfrm>
                <a:off x="6482030" y="4504544"/>
                <a:ext cx="464506" cy="303810"/>
              </a:xfrm>
              <a:prstGeom prst="rect">
                <a:avLst/>
              </a:prstGeom>
              <a:noFill/>
            </p:spPr>
            <p:txBody>
              <a:bodyPr wrap="none" rtlCol="0">
                <a:spAutoFit/>
              </a:bodyPr>
              <a:lstStyle/>
              <a:p>
                <a:pPr algn="ctr"/>
                <a:r>
                  <a:rPr lang="fr-FR" sz="1200" dirty="0">
                    <a:solidFill>
                      <a:srgbClr val="000066"/>
                    </a:solidFill>
                  </a:rPr>
                  <a:t>Oui</a:t>
                </a:r>
              </a:p>
            </p:txBody>
          </p:sp>
          <p:sp>
            <p:nvSpPr>
              <p:cNvPr id="34" name="ZoneTexte 33"/>
              <p:cNvSpPr txBox="1"/>
              <p:nvPr/>
            </p:nvSpPr>
            <p:spPr>
              <a:xfrm>
                <a:off x="4159194" y="4704428"/>
                <a:ext cx="838993" cy="303810"/>
              </a:xfrm>
              <a:prstGeom prst="rect">
                <a:avLst/>
              </a:prstGeom>
              <a:noFill/>
            </p:spPr>
            <p:txBody>
              <a:bodyPr wrap="none" rtlCol="0">
                <a:spAutoFit/>
              </a:bodyPr>
              <a:lstStyle/>
              <a:p>
                <a:pPr algn="ctr"/>
                <a:r>
                  <a:rPr lang="fr-FR" sz="1200" b="1" dirty="0">
                    <a:solidFill>
                      <a:srgbClr val="000066"/>
                    </a:solidFill>
                  </a:rPr>
                  <a:t>Cas VIH</a:t>
                </a:r>
              </a:p>
            </p:txBody>
          </p:sp>
          <p:sp>
            <p:nvSpPr>
              <p:cNvPr id="35" name="ZoneTexte 34"/>
              <p:cNvSpPr txBox="1"/>
              <p:nvPr/>
            </p:nvSpPr>
            <p:spPr>
              <a:xfrm rot="16200000">
                <a:off x="1304954" y="3542291"/>
                <a:ext cx="974373" cy="303810"/>
              </a:xfrm>
              <a:prstGeom prst="rect">
                <a:avLst/>
              </a:prstGeom>
              <a:noFill/>
            </p:spPr>
            <p:txBody>
              <a:bodyPr wrap="none" rtlCol="0">
                <a:spAutoFit/>
              </a:bodyPr>
              <a:lstStyle/>
              <a:p>
                <a:pPr algn="ctr"/>
                <a:r>
                  <a:rPr lang="fr-FR" sz="1200" b="1" dirty="0">
                    <a:solidFill>
                      <a:srgbClr val="000066"/>
                    </a:solidFill>
                  </a:rPr>
                  <a:t>Log-</a:t>
                </a:r>
                <a:r>
                  <a:rPr lang="fr-FR" sz="1200" b="1" dirty="0" err="1">
                    <a:solidFill>
                      <a:srgbClr val="000066"/>
                    </a:solidFill>
                  </a:rPr>
                  <a:t>odds</a:t>
                </a:r>
                <a:endParaRPr lang="fr-FR" sz="1200" b="1" dirty="0">
                  <a:solidFill>
                    <a:srgbClr val="000066"/>
                  </a:solidFill>
                </a:endParaRPr>
              </a:p>
            </p:txBody>
          </p:sp>
          <p:cxnSp>
            <p:nvCxnSpPr>
              <p:cNvPr id="36" name="Connecteur droit avec flèche 35"/>
              <p:cNvCxnSpPr/>
              <p:nvPr/>
            </p:nvCxnSpPr>
            <p:spPr bwMode="auto">
              <a:xfrm flipV="1">
                <a:off x="1547813" y="2943768"/>
                <a:ext cx="0" cy="626680"/>
              </a:xfrm>
              <a:prstGeom prst="straightConnector1">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37" name="Connecteur droit avec flèche 36"/>
              <p:cNvCxnSpPr/>
              <p:nvPr/>
            </p:nvCxnSpPr>
            <p:spPr bwMode="auto">
              <a:xfrm>
                <a:off x="1547813" y="3792286"/>
                <a:ext cx="0" cy="626680"/>
              </a:xfrm>
              <a:prstGeom prst="straightConnector1">
                <a:avLst/>
              </a:prstGeom>
              <a:solidFill>
                <a:schemeClr val="accent1"/>
              </a:solidFill>
              <a:ln w="9525" cap="flat" cmpd="sng" algn="ctr">
                <a:solidFill>
                  <a:srgbClr val="000066"/>
                </a:solidFill>
                <a:prstDash val="solid"/>
                <a:round/>
                <a:headEnd type="none" w="med" len="med"/>
                <a:tailEnd type="triangle" w="med" len="med"/>
              </a:ln>
              <a:effectLst/>
            </p:spPr>
          </p:cxnSp>
          <p:sp>
            <p:nvSpPr>
              <p:cNvPr id="38" name="ZoneTexte 37"/>
              <p:cNvSpPr txBox="1"/>
              <p:nvPr/>
            </p:nvSpPr>
            <p:spPr>
              <a:xfrm>
                <a:off x="38836" y="3989997"/>
                <a:ext cx="1507094" cy="303810"/>
              </a:xfrm>
              <a:prstGeom prst="rect">
                <a:avLst/>
              </a:prstGeom>
              <a:noFill/>
            </p:spPr>
            <p:txBody>
              <a:bodyPr wrap="none" rtlCol="0">
                <a:spAutoFit/>
              </a:bodyPr>
              <a:lstStyle/>
              <a:p>
                <a:pPr algn="r"/>
                <a:r>
                  <a:rPr lang="fr-FR" sz="1200" b="1" dirty="0">
                    <a:solidFill>
                      <a:srgbClr val="000066"/>
                    </a:solidFill>
                  </a:rPr>
                  <a:t>Témoins prédits</a:t>
                </a:r>
              </a:p>
            </p:txBody>
          </p:sp>
          <p:sp>
            <p:nvSpPr>
              <p:cNvPr id="39" name="ZoneTexte 38"/>
              <p:cNvSpPr txBox="1"/>
              <p:nvPr/>
            </p:nvSpPr>
            <p:spPr>
              <a:xfrm>
                <a:off x="444690" y="3006013"/>
                <a:ext cx="1120298" cy="303810"/>
              </a:xfrm>
              <a:prstGeom prst="rect">
                <a:avLst/>
              </a:prstGeom>
              <a:noFill/>
            </p:spPr>
            <p:txBody>
              <a:bodyPr wrap="none" rtlCol="0">
                <a:spAutoFit/>
              </a:bodyPr>
              <a:lstStyle/>
              <a:p>
                <a:r>
                  <a:rPr lang="fr-FR" sz="1200" b="1" dirty="0">
                    <a:solidFill>
                      <a:srgbClr val="000066"/>
                    </a:solidFill>
                  </a:rPr>
                  <a:t>Cas prédits</a:t>
                </a:r>
              </a:p>
            </p:txBody>
          </p:sp>
        </p:grpSp>
        <p:sp>
          <p:nvSpPr>
            <p:cNvPr id="188" name="ZoneTexte 187"/>
            <p:cNvSpPr txBox="1"/>
            <p:nvPr/>
          </p:nvSpPr>
          <p:spPr>
            <a:xfrm>
              <a:off x="3072605" y="2557867"/>
              <a:ext cx="398441" cy="276999"/>
            </a:xfrm>
            <a:prstGeom prst="rect">
              <a:avLst/>
            </a:prstGeom>
            <a:noFill/>
          </p:spPr>
          <p:txBody>
            <a:bodyPr wrap="none" rtlCol="0">
              <a:spAutoFit/>
            </a:bodyPr>
            <a:lstStyle/>
            <a:p>
              <a:pPr algn="ctr"/>
              <a:r>
                <a:rPr lang="fr-FR" sz="1200" b="1" dirty="0">
                  <a:solidFill>
                    <a:srgbClr val="000066"/>
                  </a:solidFill>
                </a:rPr>
                <a:t>M0</a:t>
              </a:r>
            </a:p>
          </p:txBody>
        </p:sp>
        <p:sp>
          <p:nvSpPr>
            <p:cNvPr id="189" name="ZoneTexte 188"/>
            <p:cNvSpPr txBox="1"/>
            <p:nvPr/>
          </p:nvSpPr>
          <p:spPr>
            <a:xfrm>
              <a:off x="4685955" y="2557867"/>
              <a:ext cx="398441" cy="276999"/>
            </a:xfrm>
            <a:prstGeom prst="rect">
              <a:avLst/>
            </a:prstGeom>
            <a:noFill/>
          </p:spPr>
          <p:txBody>
            <a:bodyPr wrap="none" rtlCol="0">
              <a:spAutoFit/>
            </a:bodyPr>
            <a:lstStyle/>
            <a:p>
              <a:pPr algn="ctr"/>
              <a:r>
                <a:rPr lang="fr-FR" sz="1200" b="1" dirty="0">
                  <a:solidFill>
                    <a:srgbClr val="000066"/>
                  </a:solidFill>
                </a:rPr>
                <a:t>M7</a:t>
              </a:r>
            </a:p>
          </p:txBody>
        </p:sp>
        <p:sp>
          <p:nvSpPr>
            <p:cNvPr id="190" name="ZoneTexte 189"/>
            <p:cNvSpPr txBox="1"/>
            <p:nvPr/>
          </p:nvSpPr>
          <p:spPr>
            <a:xfrm>
              <a:off x="6074078" y="2557867"/>
              <a:ext cx="484027" cy="276999"/>
            </a:xfrm>
            <a:prstGeom prst="rect">
              <a:avLst/>
            </a:prstGeom>
            <a:noFill/>
          </p:spPr>
          <p:txBody>
            <a:bodyPr wrap="none" rtlCol="0">
              <a:spAutoFit/>
            </a:bodyPr>
            <a:lstStyle/>
            <a:p>
              <a:pPr algn="ctr"/>
              <a:r>
                <a:rPr lang="fr-FR" sz="1200" b="1" dirty="0">
                  <a:solidFill>
                    <a:srgbClr val="000066"/>
                  </a:solidFill>
                </a:rPr>
                <a:t>M12</a:t>
              </a:r>
            </a:p>
          </p:txBody>
        </p:sp>
        <p:sp>
          <p:nvSpPr>
            <p:cNvPr id="191" name="ZoneTexte 190"/>
            <p:cNvSpPr txBox="1"/>
            <p:nvPr/>
          </p:nvSpPr>
          <p:spPr>
            <a:xfrm>
              <a:off x="3031133" y="2748056"/>
              <a:ext cx="534121" cy="276999"/>
            </a:xfrm>
            <a:prstGeom prst="rect">
              <a:avLst/>
            </a:prstGeom>
            <a:noFill/>
          </p:spPr>
          <p:txBody>
            <a:bodyPr wrap="none" rtlCol="0">
              <a:spAutoFit/>
            </a:bodyPr>
            <a:lstStyle>
              <a:defPPr>
                <a:defRPr lang="fr-FR"/>
              </a:defPPr>
              <a:lvl1pPr>
                <a:defRPr sz="1000">
                  <a:solidFill>
                    <a:srgbClr val="000066"/>
                  </a:solidFill>
                </a:defRPr>
              </a:lvl1pPr>
            </a:lstStyle>
            <a:p>
              <a:r>
                <a:rPr lang="fr-FR" sz="1200" dirty="0"/>
                <a:t>67 %</a:t>
              </a:r>
            </a:p>
          </p:txBody>
        </p:sp>
        <p:sp>
          <p:nvSpPr>
            <p:cNvPr id="192" name="ZoneTexte 191"/>
            <p:cNvSpPr txBox="1"/>
            <p:nvPr/>
          </p:nvSpPr>
          <p:spPr>
            <a:xfrm>
              <a:off x="4630844" y="2748056"/>
              <a:ext cx="534121" cy="276999"/>
            </a:xfrm>
            <a:prstGeom prst="rect">
              <a:avLst/>
            </a:prstGeom>
            <a:noFill/>
          </p:spPr>
          <p:txBody>
            <a:bodyPr wrap="none" rtlCol="0">
              <a:spAutoFit/>
            </a:bodyPr>
            <a:lstStyle>
              <a:defPPr>
                <a:defRPr lang="fr-FR"/>
              </a:defPPr>
              <a:lvl1pPr>
                <a:defRPr sz="1000">
                  <a:solidFill>
                    <a:srgbClr val="000066"/>
                  </a:solidFill>
                </a:defRPr>
              </a:lvl1pPr>
            </a:lstStyle>
            <a:p>
              <a:r>
                <a:rPr lang="fr-FR" sz="1200" dirty="0"/>
                <a:t>70 %</a:t>
              </a:r>
            </a:p>
          </p:txBody>
        </p:sp>
        <p:sp>
          <p:nvSpPr>
            <p:cNvPr id="193" name="ZoneTexte 192"/>
            <p:cNvSpPr txBox="1"/>
            <p:nvPr/>
          </p:nvSpPr>
          <p:spPr>
            <a:xfrm>
              <a:off x="6073409" y="2748056"/>
              <a:ext cx="534121" cy="276999"/>
            </a:xfrm>
            <a:prstGeom prst="rect">
              <a:avLst/>
            </a:prstGeom>
            <a:noFill/>
          </p:spPr>
          <p:txBody>
            <a:bodyPr wrap="none" rtlCol="0">
              <a:spAutoFit/>
            </a:bodyPr>
            <a:lstStyle>
              <a:defPPr>
                <a:defRPr lang="fr-FR"/>
              </a:defPPr>
              <a:lvl1pPr>
                <a:defRPr sz="1000">
                  <a:solidFill>
                    <a:srgbClr val="000066"/>
                  </a:solidFill>
                </a:defRPr>
              </a:lvl1pPr>
            </a:lstStyle>
            <a:p>
              <a:r>
                <a:rPr lang="fr-FR" sz="1200" dirty="0"/>
                <a:t>60 %</a:t>
              </a:r>
            </a:p>
          </p:txBody>
        </p:sp>
        <p:sp>
          <p:nvSpPr>
            <p:cNvPr id="194" name="ZoneTexte 193"/>
            <p:cNvSpPr txBox="1"/>
            <p:nvPr/>
          </p:nvSpPr>
          <p:spPr>
            <a:xfrm>
              <a:off x="7293239" y="2742430"/>
              <a:ext cx="814647" cy="276999"/>
            </a:xfrm>
            <a:prstGeom prst="rect">
              <a:avLst/>
            </a:prstGeom>
            <a:noFill/>
          </p:spPr>
          <p:txBody>
            <a:bodyPr wrap="none" rtlCol="0">
              <a:spAutoFit/>
            </a:bodyPr>
            <a:lstStyle>
              <a:defPPr>
                <a:defRPr lang="fr-FR"/>
              </a:defPPr>
              <a:lvl1pPr>
                <a:defRPr sz="1000">
                  <a:solidFill>
                    <a:srgbClr val="000066"/>
                  </a:solidFill>
                </a:defRPr>
              </a:lvl1pPr>
            </a:lstStyle>
            <a:p>
              <a:r>
                <a:rPr lang="fr-FR" sz="1200" dirty="0"/>
                <a:t>Précision</a:t>
              </a:r>
            </a:p>
          </p:txBody>
        </p:sp>
      </p:grpSp>
      <p:sp>
        <p:nvSpPr>
          <p:cNvPr id="195"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Makamdop</a:t>
            </a:r>
            <a:r>
              <a:rPr lang="fr-FR" sz="1200" i="1" dirty="0">
                <a:solidFill>
                  <a:srgbClr val="0070C0"/>
                </a:solidFill>
                <a:latin typeface="Arial" charset="0"/>
                <a:cs typeface="Arial" charset="0"/>
              </a:rPr>
              <a:t> KN, CROI 2017, Abs. 60</a:t>
            </a:r>
          </a:p>
        </p:txBody>
      </p:sp>
      <p:sp>
        <p:nvSpPr>
          <p:cNvPr id="196" name="ZoneTexte 19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14</a:t>
            </a:r>
          </a:p>
        </p:txBody>
      </p:sp>
    </p:spTree>
    <p:extLst>
      <p:ext uri="{BB962C8B-B14F-4D97-AF65-F5344CB8AC3E}">
        <p14:creationId xmlns:p14="http://schemas.microsoft.com/office/powerpoint/2010/main" val="1738238625"/>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nvPr>
        </p:nvGraphicFramePr>
        <p:xfrm>
          <a:off x="103611" y="1709717"/>
          <a:ext cx="8874831" cy="4799184"/>
        </p:xfrm>
        <a:graphic>
          <a:graphicData uri="http://schemas.openxmlformats.org/drawingml/2006/table">
            <a:tbl>
              <a:tblPr/>
              <a:tblGrid>
                <a:gridCol w="4449810">
                  <a:extLst>
                    <a:ext uri="{9D8B030D-6E8A-4147-A177-3AD203B41FA5}">
                      <a16:colId xmlns:a16="http://schemas.microsoft.com/office/drawing/2014/main" xmlns="" val="20000"/>
                    </a:ext>
                  </a:extLst>
                </a:gridCol>
                <a:gridCol w="1607885">
                  <a:extLst>
                    <a:ext uri="{9D8B030D-6E8A-4147-A177-3AD203B41FA5}">
                      <a16:colId xmlns:a16="http://schemas.microsoft.com/office/drawing/2014/main" xmlns="" val="20001"/>
                    </a:ext>
                  </a:extLst>
                </a:gridCol>
                <a:gridCol w="1878118">
                  <a:extLst>
                    <a:ext uri="{9D8B030D-6E8A-4147-A177-3AD203B41FA5}">
                      <a16:colId xmlns:a16="http://schemas.microsoft.com/office/drawing/2014/main" xmlns="" val="20002"/>
                    </a:ext>
                  </a:extLst>
                </a:gridCol>
                <a:gridCol w="939018">
                  <a:extLst>
                    <a:ext uri="{9D8B030D-6E8A-4147-A177-3AD203B41FA5}">
                      <a16:colId xmlns:a16="http://schemas.microsoft.com/office/drawing/2014/main" xmlns="" val="20003"/>
                    </a:ext>
                  </a:extLst>
                </a:gridCol>
              </a:tblGrid>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n-lt"/>
                          <a:ea typeface="ＭＳ Ｐゴシック" pitchFamily="34" charset="-128"/>
                        </a:rPr>
                        <a:t>Cas </a:t>
                      </a:r>
                      <a:br>
                        <a:rPr kumimoji="0" lang="fr-FR" sz="1600" b="1" i="0" u="none" strike="noStrike" cap="none" normalizeH="0" baseline="0" noProof="0" dirty="0">
                          <a:ln>
                            <a:noFill/>
                          </a:ln>
                          <a:solidFill>
                            <a:schemeClr val="bg1"/>
                          </a:solidFill>
                          <a:effectLst/>
                          <a:latin typeface="+mn-lt"/>
                          <a:ea typeface="ＭＳ Ｐゴシック" pitchFamily="34" charset="-128"/>
                        </a:rPr>
                      </a:br>
                      <a:r>
                        <a:rPr kumimoji="0" lang="fr-FR" sz="1600" b="0" i="0" u="none" strike="noStrike" cap="none" normalizeH="0" baseline="0" noProof="0" dirty="0">
                          <a:ln>
                            <a:noFill/>
                          </a:ln>
                          <a:solidFill>
                            <a:schemeClr val="bg1"/>
                          </a:solidFill>
                          <a:effectLst/>
                          <a:latin typeface="+mn-lt"/>
                          <a:ea typeface="ＭＳ Ｐゴシック" pitchFamily="34" charset="-128"/>
                        </a:rPr>
                        <a:t>(n = 456)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70C0"/>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n-lt"/>
                          <a:ea typeface="ＭＳ Ｐゴシック" pitchFamily="34" charset="-128"/>
                        </a:rPr>
                        <a:t>Témoins </a:t>
                      </a:r>
                      <a:br>
                        <a:rPr kumimoji="0" lang="fr-FR" sz="1600" b="1" i="0" u="none" strike="noStrike" cap="none" normalizeH="0" baseline="0" noProof="0" dirty="0">
                          <a:ln>
                            <a:noFill/>
                          </a:ln>
                          <a:solidFill>
                            <a:schemeClr val="bg1"/>
                          </a:solidFill>
                          <a:effectLst/>
                          <a:latin typeface="+mn-lt"/>
                          <a:ea typeface="ＭＳ Ｐゴシック" pitchFamily="34" charset="-128"/>
                        </a:rPr>
                      </a:br>
                      <a:r>
                        <a:rPr kumimoji="0" lang="fr-FR" sz="1600" b="0" i="0" u="none" strike="noStrike" cap="none" normalizeH="0" baseline="0" noProof="0" dirty="0">
                          <a:ln>
                            <a:noFill/>
                          </a:ln>
                          <a:solidFill>
                            <a:schemeClr val="bg1"/>
                          </a:solidFill>
                          <a:effectLst/>
                          <a:latin typeface="+mn-lt"/>
                          <a:ea typeface="ＭＳ Ｐゴシック" pitchFamily="34" charset="-128"/>
                        </a:rPr>
                        <a:t>(n = 154)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438086"/>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rgbClr val="000066"/>
                          </a:solidFill>
                          <a:effectLst/>
                          <a:latin typeface="+mn-lt"/>
                          <a:ea typeface="ＭＳ Ｐゴシック" pitchFamily="34" charset="-128"/>
                        </a:rPr>
                        <a:t>p</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0"/>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Age médian, ans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56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58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0,0094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Homme,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84,9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77,3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3"/>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Caucasien,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82,5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83,8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Fumeur / ancien fumeur,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22,9 / 27,7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20,8 / 21,4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Pas de consommation d’alcool,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33,1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17,5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0,0001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kern="1200" cap="none" normalizeH="0" baseline="0" noProof="0" dirty="0">
                          <a:ln>
                            <a:noFill/>
                          </a:ln>
                          <a:solidFill>
                            <a:srgbClr val="000066"/>
                          </a:solidFill>
                          <a:effectLst/>
                          <a:latin typeface="+mn-lt"/>
                          <a:ea typeface="ＭＳ Ｐゴシック" pitchFamily="34" charset="-128"/>
                          <a:cs typeface="+mn-cs"/>
                        </a:rPr>
                        <a:t>Cannabis : Oui, actuel / Jamais / Ancien,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2,4 / 94,5 / 3,1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3,3 / 89,6 / 7,1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0,073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1346456">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Facteurs de risque cardiovasculaire, %</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HTA</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Diabète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Hypercholestérolémie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Hypertriglycéridémie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Antécédent cardiovasculaire personnel</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33,1</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7,9</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41,0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22,2</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12,7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20,8</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4,6</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18,8</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5,8</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5,2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0,004</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ns</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&lt;0,0001</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defRPr/>
                      </a:pPr>
                      <a:r>
                        <a:rPr kumimoji="0" lang="fr-FR" sz="1400" b="0" i="0" u="none" strike="noStrike" kern="1200" cap="none" normalizeH="0" baseline="0" noProof="0" dirty="0">
                          <a:ln>
                            <a:noFill/>
                          </a:ln>
                          <a:solidFill>
                            <a:srgbClr val="000066"/>
                          </a:solidFill>
                          <a:effectLst/>
                          <a:latin typeface="+mn-lt"/>
                          <a:ea typeface="ＭＳ Ｐゴシック" pitchFamily="34" charset="-128"/>
                          <a:cs typeface="+mn-cs"/>
                        </a:rPr>
                        <a:t>&lt;0,0001</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0,0093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Ancienneté médiane infection VIH, année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1993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1"/>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defRPr/>
                      </a:pPr>
                      <a:r>
                        <a:rPr kumimoji="0" lang="fr-FR" sz="1400" b="0" i="0" u="none" strike="noStrike" cap="none" normalizeH="0" baseline="0" noProof="0" dirty="0">
                          <a:ln>
                            <a:noFill/>
                          </a:ln>
                          <a:solidFill>
                            <a:srgbClr val="000066"/>
                          </a:solidFill>
                          <a:effectLst/>
                          <a:latin typeface="+mn-lt"/>
                          <a:ea typeface="ＭＳ Ｐゴシック" pitchFamily="34" charset="-128"/>
                        </a:rPr>
                        <a:t>CD4/mm</a:t>
                      </a:r>
                      <a:r>
                        <a:rPr kumimoji="0" lang="fr-FR" sz="1400" b="0" i="0" u="none" strike="noStrike" cap="none" normalizeH="0" baseline="30000" noProof="0" dirty="0">
                          <a:ln>
                            <a:noFill/>
                          </a:ln>
                          <a:solidFill>
                            <a:srgbClr val="000066"/>
                          </a:solidFill>
                          <a:effectLst/>
                          <a:latin typeface="+mn-lt"/>
                          <a:ea typeface="ＭＳ Ｐゴシック" pitchFamily="34" charset="-128"/>
                        </a:rPr>
                        <a:t>3</a:t>
                      </a:r>
                      <a:r>
                        <a:rPr kumimoji="0" lang="fr-FR" sz="1400" b="0" i="0" u="none" strike="noStrike" cap="none" normalizeH="0" baseline="0" noProof="0" dirty="0">
                          <a:ln>
                            <a:noFill/>
                          </a:ln>
                          <a:solidFill>
                            <a:srgbClr val="000066"/>
                          </a:solidFill>
                          <a:effectLst/>
                          <a:latin typeface="+mn-lt"/>
                          <a:ea typeface="ＭＳ Ｐゴシック" pitchFamily="34" charset="-128"/>
                        </a:rPr>
                        <a:t>, médiane : nadir / actuel</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196 / 655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9"/>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CD8/mm</a:t>
                      </a:r>
                      <a:r>
                        <a:rPr kumimoji="0" lang="fr-FR" sz="1400" b="0" i="0" u="none" strike="noStrike" cap="none" normalizeH="0" baseline="30000" noProof="0" dirty="0">
                          <a:ln>
                            <a:noFill/>
                          </a:ln>
                          <a:solidFill>
                            <a:srgbClr val="000066"/>
                          </a:solidFill>
                          <a:effectLst/>
                          <a:latin typeface="+mn-lt"/>
                          <a:ea typeface="ＭＳ Ｐゴシック" pitchFamily="34" charset="-128"/>
                        </a:rPr>
                        <a:t>3</a:t>
                      </a:r>
                      <a:r>
                        <a:rPr kumimoji="0" lang="fr-FR" sz="1400" b="0" i="0" u="none" strike="noStrike" cap="none" normalizeH="0" baseline="0" noProof="0" dirty="0">
                          <a:ln>
                            <a:noFill/>
                          </a:ln>
                          <a:solidFill>
                            <a:srgbClr val="000066"/>
                          </a:solidFill>
                          <a:effectLst/>
                          <a:latin typeface="+mn-lt"/>
                          <a:ea typeface="ＭＳ Ｐゴシック" pitchFamily="34" charset="-128"/>
                        </a:rPr>
                        <a:t>, médiane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800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2"/>
                  </a:ext>
                </a:extLst>
              </a:tr>
              <a:tr h="25482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Rapport CD4/CD8, médiane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0,82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0"/>
                  </a:ext>
                </a:extLst>
              </a:tr>
            </a:tbl>
          </a:graphicData>
        </a:graphic>
      </p:graphicFrame>
      <p:sp>
        <p:nvSpPr>
          <p:cNvPr id="11" name="Rectangle 6"/>
          <p:cNvSpPr>
            <a:spLocks noChangeArrowheads="1"/>
          </p:cNvSpPr>
          <p:nvPr/>
        </p:nvSpPr>
        <p:spPr bwMode="auto">
          <a:xfrm>
            <a:off x="1200150" y="1318395"/>
            <a:ext cx="7162800" cy="316860"/>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Caractéristiques des sujets</a:t>
            </a:r>
          </a:p>
        </p:txBody>
      </p:sp>
      <p:sp>
        <p:nvSpPr>
          <p:cNvPr id="7" name="Titre 2"/>
          <p:cNvSpPr>
            <a:spLocks noGrp="1"/>
          </p:cNvSpPr>
          <p:nvPr>
            <p:ph type="title"/>
          </p:nvPr>
        </p:nvSpPr>
        <p:spPr>
          <a:xfrm>
            <a:off x="1547813" y="115888"/>
            <a:ext cx="7523162" cy="936625"/>
          </a:xfrm>
        </p:spPr>
        <p:txBody>
          <a:bodyPr/>
          <a:lstStyle/>
          <a:p>
            <a:r>
              <a:rPr lang="fr-FR" sz="2600" dirty="0"/>
              <a:t>Maladie des petits vaisseaux cérébraux </a:t>
            </a:r>
            <a:br>
              <a:rPr lang="fr-FR" sz="2600" dirty="0"/>
            </a:br>
            <a:r>
              <a:rPr lang="fr-FR" sz="2600" dirty="0"/>
              <a:t>chez les patients VIH en succès virologique (2)</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Moulignier</a:t>
            </a:r>
            <a:r>
              <a:rPr lang="en-GB" sz="1200" i="1" dirty="0">
                <a:solidFill>
                  <a:srgbClr val="0070C0"/>
                </a:solidFill>
              </a:rPr>
              <a:t> A, CROI 2017, Abs. 75</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185</a:t>
            </a:r>
          </a:p>
        </p:txBody>
      </p:sp>
    </p:spTree>
    <p:custDataLst>
      <p:tags r:id="rId1"/>
    </p:custDataLst>
    <p:extLst>
      <p:ext uri="{BB962C8B-B14F-4D97-AF65-F5344CB8AC3E}">
        <p14:creationId xmlns:p14="http://schemas.microsoft.com/office/powerpoint/2010/main" val="3691643592"/>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ZoneTexte 50"/>
          <p:cNvSpPr txBox="1"/>
          <p:nvPr/>
        </p:nvSpPr>
        <p:spPr>
          <a:xfrm>
            <a:off x="529112" y="1144628"/>
            <a:ext cx="8295669" cy="461665"/>
          </a:xfrm>
          <a:prstGeom prst="rect">
            <a:avLst/>
          </a:prstGeom>
          <a:noFill/>
        </p:spPr>
        <p:txBody>
          <a:bodyPr wrap="none" rtlCol="0">
            <a:spAutoFit/>
          </a:bodyPr>
          <a:lstStyle/>
          <a:p>
            <a:pPr algn="ctr"/>
            <a:r>
              <a:rPr lang="fr-FR" sz="2400" b="1" dirty="0">
                <a:solidFill>
                  <a:srgbClr val="0070C0"/>
                </a:solidFill>
                <a:latin typeface="Calibri"/>
                <a:cs typeface="Calibri"/>
              </a:rPr>
              <a:t>Prévalence des différentes atteintes de maladie des PVC à l’IRM</a:t>
            </a:r>
          </a:p>
        </p:txBody>
      </p:sp>
      <p:grpSp>
        <p:nvGrpSpPr>
          <p:cNvPr id="3" name="Groupe 2"/>
          <p:cNvGrpSpPr/>
          <p:nvPr/>
        </p:nvGrpSpPr>
        <p:grpSpPr>
          <a:xfrm>
            <a:off x="833565" y="1618760"/>
            <a:ext cx="8067708" cy="3729162"/>
            <a:chOff x="833565" y="1618760"/>
            <a:chExt cx="8067708" cy="3729162"/>
          </a:xfrm>
        </p:grpSpPr>
        <p:sp>
          <p:nvSpPr>
            <p:cNvPr id="5" name="Rectangle 77"/>
            <p:cNvSpPr>
              <a:spLocks noChangeArrowheads="1"/>
            </p:cNvSpPr>
            <p:nvPr/>
          </p:nvSpPr>
          <p:spPr bwMode="auto">
            <a:xfrm>
              <a:off x="1625233" y="4701591"/>
              <a:ext cx="1184619" cy="430887"/>
            </a:xfrm>
            <a:prstGeom prst="rect">
              <a:avLst/>
            </a:prstGeom>
            <a:noFill/>
            <a:ln w="9525">
              <a:noFill/>
              <a:miter lim="800000"/>
              <a:headEnd/>
              <a:tailEnd/>
            </a:ln>
          </p:spPr>
          <p:txBody>
            <a:bodyPr wrap="none" lIns="0" tIns="0" rIns="0" bIns="0">
              <a:spAutoFit/>
            </a:bodyPr>
            <a:lstStyle/>
            <a:p>
              <a:pPr algn="ctr"/>
              <a:r>
                <a:rPr lang="fr-FR" sz="1400" dirty="0">
                  <a:latin typeface="+mn-lt"/>
                  <a:ea typeface="ＭＳ Ｐゴシック" pitchFamily="34" charset="-128"/>
                </a:rPr>
                <a:t>Au moins </a:t>
              </a:r>
            </a:p>
            <a:p>
              <a:pPr algn="ctr"/>
              <a:r>
                <a:rPr lang="fr-FR" sz="1400" dirty="0">
                  <a:latin typeface="+mn-lt"/>
                  <a:ea typeface="ＭＳ Ｐゴシック" pitchFamily="34" charset="-128"/>
                </a:rPr>
                <a:t>1 signe à l’IRM</a:t>
              </a:r>
            </a:p>
          </p:txBody>
        </p:sp>
        <p:sp>
          <p:nvSpPr>
            <p:cNvPr id="6" name="Rectangle 78"/>
            <p:cNvSpPr>
              <a:spLocks noChangeArrowheads="1"/>
            </p:cNvSpPr>
            <p:nvPr/>
          </p:nvSpPr>
          <p:spPr bwMode="auto">
            <a:xfrm>
              <a:off x="3030699" y="4701591"/>
              <a:ext cx="1144544" cy="430887"/>
            </a:xfrm>
            <a:prstGeom prst="rect">
              <a:avLst/>
            </a:prstGeom>
            <a:noFill/>
            <a:ln w="9525">
              <a:noFill/>
              <a:miter lim="800000"/>
              <a:headEnd/>
              <a:tailEnd/>
            </a:ln>
          </p:spPr>
          <p:txBody>
            <a:bodyPr wrap="none" lIns="0" tIns="0" rIns="0" bIns="0">
              <a:spAutoFit/>
            </a:bodyPr>
            <a:lstStyle/>
            <a:p>
              <a:pPr algn="ctr"/>
              <a:r>
                <a:rPr lang="fr-FR" sz="1400" dirty="0">
                  <a:latin typeface="+mn-lt"/>
                  <a:ea typeface="ＭＳ Ｐゴシック" pitchFamily="34" charset="-128"/>
                </a:rPr>
                <a:t>Hyperdensités</a:t>
              </a:r>
            </a:p>
            <a:p>
              <a:pPr algn="ctr"/>
              <a:r>
                <a:rPr lang="fr-FR" sz="1400" dirty="0" err="1">
                  <a:latin typeface="+mn-lt"/>
                  <a:ea typeface="ＭＳ Ｐゴシック" pitchFamily="34" charset="-128"/>
                </a:rPr>
                <a:t>subs</a:t>
              </a:r>
              <a:r>
                <a:rPr lang="fr-FR" sz="1400" dirty="0">
                  <a:latin typeface="+mn-lt"/>
                  <a:ea typeface="ＭＳ Ｐゴシック" pitchFamily="34" charset="-128"/>
                </a:rPr>
                <a:t>. blanche</a:t>
              </a:r>
            </a:p>
          </p:txBody>
        </p:sp>
        <p:sp>
          <p:nvSpPr>
            <p:cNvPr id="7" name="Rectangle 79"/>
            <p:cNvSpPr>
              <a:spLocks noChangeArrowheads="1"/>
            </p:cNvSpPr>
            <p:nvPr/>
          </p:nvSpPr>
          <p:spPr bwMode="auto">
            <a:xfrm>
              <a:off x="4321132" y="4701591"/>
              <a:ext cx="1431481" cy="430887"/>
            </a:xfrm>
            <a:prstGeom prst="rect">
              <a:avLst/>
            </a:prstGeom>
            <a:noFill/>
            <a:ln w="9525">
              <a:noFill/>
              <a:miter lim="800000"/>
              <a:headEnd/>
              <a:tailEnd/>
            </a:ln>
          </p:spPr>
          <p:txBody>
            <a:bodyPr wrap="none" lIns="0" tIns="0" rIns="0" bIns="0">
              <a:spAutoFit/>
            </a:bodyPr>
            <a:lstStyle/>
            <a:p>
              <a:pPr algn="ctr"/>
              <a:r>
                <a:rPr lang="fr-FR" sz="1400" dirty="0">
                  <a:latin typeface="+mn-lt"/>
                  <a:ea typeface="ＭＳ Ｐゴシック" pitchFamily="34" charset="-128"/>
                </a:rPr>
                <a:t>Microhémorragies</a:t>
              </a:r>
            </a:p>
            <a:p>
              <a:pPr algn="ctr"/>
              <a:r>
                <a:rPr lang="fr-FR" sz="1400" dirty="0">
                  <a:latin typeface="+mn-lt"/>
                  <a:ea typeface="ＭＳ Ｐゴシック" pitchFamily="34" charset="-128"/>
                </a:rPr>
                <a:t>cérébrales</a:t>
              </a:r>
            </a:p>
          </p:txBody>
        </p:sp>
        <p:sp>
          <p:nvSpPr>
            <p:cNvPr id="8" name="Rectangle 80"/>
            <p:cNvSpPr>
              <a:spLocks noChangeArrowheads="1"/>
            </p:cNvSpPr>
            <p:nvPr/>
          </p:nvSpPr>
          <p:spPr bwMode="auto">
            <a:xfrm>
              <a:off x="6028946" y="4701591"/>
              <a:ext cx="787075" cy="646331"/>
            </a:xfrm>
            <a:prstGeom prst="rect">
              <a:avLst/>
            </a:prstGeom>
            <a:noFill/>
            <a:ln w="9525">
              <a:noFill/>
              <a:miter lim="800000"/>
              <a:headEnd/>
              <a:tailEnd/>
            </a:ln>
          </p:spPr>
          <p:txBody>
            <a:bodyPr wrap="none" lIns="0" tIns="0" rIns="0" bIns="0">
              <a:spAutoFit/>
            </a:bodyPr>
            <a:lstStyle/>
            <a:p>
              <a:pPr algn="ctr"/>
              <a:r>
                <a:rPr lang="fr-FR" sz="1400" dirty="0">
                  <a:latin typeface="+mn-lt"/>
                  <a:ea typeface="ＭＳ Ｐゴシック" pitchFamily="34" charset="-128"/>
                </a:rPr>
                <a:t>Infarctus </a:t>
              </a:r>
            </a:p>
            <a:p>
              <a:pPr algn="ctr"/>
              <a:r>
                <a:rPr lang="fr-FR" sz="1400" dirty="0">
                  <a:latin typeface="+mn-lt"/>
                  <a:ea typeface="ＭＳ Ｐゴシック" pitchFamily="34" charset="-128"/>
                </a:rPr>
                <a:t>cérébral</a:t>
              </a:r>
            </a:p>
            <a:p>
              <a:pPr algn="ctr"/>
              <a:r>
                <a:rPr lang="fr-FR" sz="1400" dirty="0">
                  <a:latin typeface="+mn-lt"/>
                  <a:ea typeface="ＭＳ Ｐゴシック" pitchFamily="34" charset="-128"/>
                </a:rPr>
                <a:t>silencieux</a:t>
              </a:r>
            </a:p>
          </p:txBody>
        </p:sp>
        <p:sp>
          <p:nvSpPr>
            <p:cNvPr id="9" name="Rectangle 81"/>
            <p:cNvSpPr>
              <a:spLocks noChangeArrowheads="1"/>
            </p:cNvSpPr>
            <p:nvPr/>
          </p:nvSpPr>
          <p:spPr bwMode="auto">
            <a:xfrm>
              <a:off x="7226749" y="4701591"/>
              <a:ext cx="1194238" cy="215444"/>
            </a:xfrm>
            <a:prstGeom prst="rect">
              <a:avLst/>
            </a:prstGeom>
            <a:noFill/>
            <a:ln w="9525">
              <a:noFill/>
              <a:miter lim="800000"/>
              <a:headEnd/>
              <a:tailEnd/>
            </a:ln>
          </p:spPr>
          <p:txBody>
            <a:bodyPr wrap="none" lIns="0" tIns="0" rIns="0" bIns="0">
              <a:spAutoFit/>
            </a:bodyPr>
            <a:lstStyle/>
            <a:p>
              <a:pPr algn="ctr"/>
              <a:r>
                <a:rPr lang="fr-FR" sz="1400" dirty="0">
                  <a:latin typeface="+mn-lt"/>
                  <a:ea typeface="ＭＳ Ｐゴシック" pitchFamily="34" charset="-128"/>
                </a:rPr>
                <a:t>Atteinte sévère</a:t>
              </a:r>
            </a:p>
          </p:txBody>
        </p:sp>
        <p:sp>
          <p:nvSpPr>
            <p:cNvPr id="10" name="Rectangle 6"/>
            <p:cNvSpPr>
              <a:spLocks noChangeArrowheads="1"/>
            </p:cNvSpPr>
            <p:nvPr/>
          </p:nvSpPr>
          <p:spPr bwMode="auto">
            <a:xfrm>
              <a:off x="6425103" y="4477603"/>
              <a:ext cx="385544" cy="146865"/>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1" name="Rectangle 7"/>
            <p:cNvSpPr>
              <a:spLocks noChangeArrowheads="1"/>
            </p:cNvSpPr>
            <p:nvPr/>
          </p:nvSpPr>
          <p:spPr bwMode="auto">
            <a:xfrm>
              <a:off x="6039559" y="4551035"/>
              <a:ext cx="385544" cy="73432"/>
            </a:xfrm>
            <a:prstGeom prst="rect">
              <a:avLst/>
            </a:prstGeom>
            <a:solidFill>
              <a:srgbClr val="438086"/>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2" name="Freeform 8"/>
            <p:cNvSpPr>
              <a:spLocks/>
            </p:cNvSpPr>
            <p:nvPr/>
          </p:nvSpPr>
          <p:spPr bwMode="auto">
            <a:xfrm>
              <a:off x="7824120" y="3779992"/>
              <a:ext cx="385544" cy="844476"/>
            </a:xfrm>
            <a:custGeom>
              <a:avLst/>
              <a:gdLst>
                <a:gd name="T0" fmla="*/ 0 w 237"/>
                <a:gd name="T1" fmla="*/ 0 h 222"/>
                <a:gd name="T2" fmla="*/ 0 w 237"/>
                <a:gd name="T3" fmla="*/ 20 h 222"/>
                <a:gd name="T4" fmla="*/ 0 w 237"/>
                <a:gd name="T5" fmla="*/ 222 h 222"/>
                <a:gd name="T6" fmla="*/ 237 w 237"/>
                <a:gd name="T7" fmla="*/ 222 h 222"/>
                <a:gd name="T8" fmla="*/ 237 w 237"/>
                <a:gd name="T9" fmla="*/ 0 h 222"/>
                <a:gd name="T10" fmla="*/ 0 w 237"/>
                <a:gd name="T11" fmla="*/ 0 h 222"/>
              </a:gdLst>
              <a:ahLst/>
              <a:cxnLst>
                <a:cxn ang="0">
                  <a:pos x="T0" y="T1"/>
                </a:cxn>
                <a:cxn ang="0">
                  <a:pos x="T2" y="T3"/>
                </a:cxn>
                <a:cxn ang="0">
                  <a:pos x="T4" y="T5"/>
                </a:cxn>
                <a:cxn ang="0">
                  <a:pos x="T6" y="T7"/>
                </a:cxn>
                <a:cxn ang="0">
                  <a:pos x="T8" y="T9"/>
                </a:cxn>
                <a:cxn ang="0">
                  <a:pos x="T10" y="T11"/>
                </a:cxn>
              </a:cxnLst>
              <a:rect l="0" t="0" r="r" b="b"/>
              <a:pathLst>
                <a:path w="237" h="222">
                  <a:moveTo>
                    <a:pt x="0" y="0"/>
                  </a:moveTo>
                  <a:lnTo>
                    <a:pt x="0" y="20"/>
                  </a:lnTo>
                  <a:lnTo>
                    <a:pt x="0" y="222"/>
                  </a:lnTo>
                  <a:lnTo>
                    <a:pt x="237" y="222"/>
                  </a:lnTo>
                  <a:lnTo>
                    <a:pt x="237" y="0"/>
                  </a:lnTo>
                  <a:lnTo>
                    <a:pt x="0" y="0"/>
                  </a:ln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3" name="Rectangle 9"/>
            <p:cNvSpPr>
              <a:spLocks noChangeArrowheads="1"/>
            </p:cNvSpPr>
            <p:nvPr/>
          </p:nvSpPr>
          <p:spPr bwMode="auto">
            <a:xfrm>
              <a:off x="7438576" y="4000290"/>
              <a:ext cx="385544" cy="624178"/>
            </a:xfrm>
            <a:prstGeom prst="rect">
              <a:avLst/>
            </a:prstGeom>
            <a:solidFill>
              <a:srgbClr val="438086"/>
            </a:solidFill>
            <a:ln>
              <a:noFill/>
            </a:ln>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4" name="Rectangle 10"/>
            <p:cNvSpPr>
              <a:spLocks noChangeArrowheads="1"/>
            </p:cNvSpPr>
            <p:nvPr/>
          </p:nvSpPr>
          <p:spPr bwMode="auto">
            <a:xfrm>
              <a:off x="3627068" y="2421488"/>
              <a:ext cx="385544" cy="2202980"/>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5" name="Rectangle 11"/>
            <p:cNvSpPr>
              <a:spLocks noChangeArrowheads="1"/>
            </p:cNvSpPr>
            <p:nvPr/>
          </p:nvSpPr>
          <p:spPr bwMode="auto">
            <a:xfrm>
              <a:off x="3241525" y="3119099"/>
              <a:ext cx="385544" cy="1505369"/>
            </a:xfrm>
            <a:prstGeom prst="rect">
              <a:avLst/>
            </a:prstGeom>
            <a:solidFill>
              <a:srgbClr val="438086"/>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6" name="Rectangle 12"/>
            <p:cNvSpPr>
              <a:spLocks noChangeArrowheads="1"/>
            </p:cNvSpPr>
            <p:nvPr/>
          </p:nvSpPr>
          <p:spPr bwMode="auto">
            <a:xfrm>
              <a:off x="5026086" y="4367454"/>
              <a:ext cx="385544" cy="257014"/>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7" name="Rectangle 13"/>
            <p:cNvSpPr>
              <a:spLocks noChangeArrowheads="1"/>
            </p:cNvSpPr>
            <p:nvPr/>
          </p:nvSpPr>
          <p:spPr bwMode="auto">
            <a:xfrm>
              <a:off x="4640542" y="4477603"/>
              <a:ext cx="385544" cy="146865"/>
            </a:xfrm>
            <a:prstGeom prst="rect">
              <a:avLst/>
            </a:prstGeom>
            <a:solidFill>
              <a:srgbClr val="438086"/>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8" name="Rectangle 14"/>
            <p:cNvSpPr>
              <a:spLocks noChangeArrowheads="1"/>
            </p:cNvSpPr>
            <p:nvPr/>
          </p:nvSpPr>
          <p:spPr bwMode="auto">
            <a:xfrm>
              <a:off x="2228051" y="2274621"/>
              <a:ext cx="385544" cy="2349845"/>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19" name="Rectangle 15"/>
            <p:cNvSpPr>
              <a:spLocks noChangeArrowheads="1"/>
            </p:cNvSpPr>
            <p:nvPr/>
          </p:nvSpPr>
          <p:spPr bwMode="auto">
            <a:xfrm>
              <a:off x="1842507" y="3008949"/>
              <a:ext cx="385544" cy="1615519"/>
            </a:xfrm>
            <a:prstGeom prst="rect">
              <a:avLst/>
            </a:prstGeom>
            <a:solidFill>
              <a:srgbClr val="438086"/>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0" name="Freeform 16"/>
            <p:cNvSpPr>
              <a:spLocks/>
            </p:cNvSpPr>
            <p:nvPr/>
          </p:nvSpPr>
          <p:spPr bwMode="auto">
            <a:xfrm>
              <a:off x="1177119" y="1929356"/>
              <a:ext cx="0" cy="2753726"/>
            </a:xfrm>
            <a:custGeom>
              <a:avLst/>
              <a:gdLst>
                <a:gd name="T0" fmla="*/ 1973 h 1973"/>
                <a:gd name="T1" fmla="*/ 1691 h 1973"/>
                <a:gd name="T2" fmla="*/ 1409 h 1973"/>
                <a:gd name="T3" fmla="*/ 1127 h 1973"/>
                <a:gd name="T4" fmla="*/ 845 h 1973"/>
                <a:gd name="T5" fmla="*/ 564 h 1973"/>
                <a:gd name="T6" fmla="*/ 282 h 1973"/>
                <a:gd name="T7" fmla="*/ 0 h 197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973">
                  <a:moveTo>
                    <a:pt x="0" y="1973"/>
                  </a:moveTo>
                  <a:lnTo>
                    <a:pt x="0" y="1691"/>
                  </a:lnTo>
                  <a:lnTo>
                    <a:pt x="0" y="1409"/>
                  </a:lnTo>
                  <a:lnTo>
                    <a:pt x="0" y="1127"/>
                  </a:lnTo>
                  <a:lnTo>
                    <a:pt x="0" y="845"/>
                  </a:lnTo>
                  <a:lnTo>
                    <a:pt x="0" y="564"/>
                  </a:lnTo>
                  <a:lnTo>
                    <a:pt x="0" y="282"/>
                  </a:lnTo>
                  <a:lnTo>
                    <a:pt x="0" y="0"/>
                  </a:lnTo>
                </a:path>
              </a:pathLst>
            </a:custGeom>
            <a:noFill/>
            <a:ln w="7">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1" name="Line 17"/>
            <p:cNvSpPr>
              <a:spLocks noChangeShapeType="1"/>
            </p:cNvSpPr>
            <p:nvPr/>
          </p:nvSpPr>
          <p:spPr bwMode="auto">
            <a:xfrm flipH="1">
              <a:off x="1089274" y="2799755"/>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2" name="Line 18"/>
            <p:cNvSpPr>
              <a:spLocks noChangeShapeType="1"/>
            </p:cNvSpPr>
            <p:nvPr/>
          </p:nvSpPr>
          <p:spPr bwMode="auto">
            <a:xfrm flipH="1">
              <a:off x="1089274" y="2343173"/>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3" name="Line 19"/>
            <p:cNvSpPr>
              <a:spLocks noChangeShapeType="1"/>
            </p:cNvSpPr>
            <p:nvPr/>
          </p:nvSpPr>
          <p:spPr bwMode="auto">
            <a:xfrm flipH="1">
              <a:off x="1089274" y="3256339"/>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4" name="Line 20"/>
            <p:cNvSpPr>
              <a:spLocks noChangeShapeType="1"/>
            </p:cNvSpPr>
            <p:nvPr/>
          </p:nvSpPr>
          <p:spPr bwMode="auto">
            <a:xfrm flipH="1">
              <a:off x="1089274" y="3711302"/>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5" name="Line 21"/>
            <p:cNvSpPr>
              <a:spLocks noChangeShapeType="1"/>
            </p:cNvSpPr>
            <p:nvPr/>
          </p:nvSpPr>
          <p:spPr bwMode="auto">
            <a:xfrm flipH="1">
              <a:off x="1089274" y="4167884"/>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6" name="Freeform 23"/>
            <p:cNvSpPr>
              <a:spLocks/>
            </p:cNvSpPr>
            <p:nvPr/>
          </p:nvSpPr>
          <p:spPr bwMode="auto">
            <a:xfrm>
              <a:off x="1089273" y="4624468"/>
              <a:ext cx="7812000" cy="0"/>
            </a:xfrm>
            <a:custGeom>
              <a:avLst/>
              <a:gdLst>
                <a:gd name="T0" fmla="*/ 4348 w 4348"/>
                <a:gd name="T1" fmla="*/ 54 w 4348"/>
                <a:gd name="T2" fmla="*/ 0 w 4348"/>
              </a:gdLst>
              <a:ahLst/>
              <a:cxnLst>
                <a:cxn ang="0">
                  <a:pos x="T0" y="0"/>
                </a:cxn>
                <a:cxn ang="0">
                  <a:pos x="T1" y="0"/>
                </a:cxn>
                <a:cxn ang="0">
                  <a:pos x="T2" y="0"/>
                </a:cxn>
              </a:cxnLst>
              <a:rect l="0" t="0" r="r" b="b"/>
              <a:pathLst>
                <a:path w="4348">
                  <a:moveTo>
                    <a:pt x="4348" y="0"/>
                  </a:moveTo>
                  <a:lnTo>
                    <a:pt x="54" y="0"/>
                  </a:lnTo>
                  <a:lnTo>
                    <a:pt x="0" y="0"/>
                  </a:lnTo>
                </a:path>
              </a:pathLst>
            </a:custGeom>
            <a:noFill/>
            <a:ln w="7">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7" name="Line 25"/>
            <p:cNvSpPr>
              <a:spLocks noChangeShapeType="1"/>
            </p:cNvSpPr>
            <p:nvPr/>
          </p:nvSpPr>
          <p:spPr bwMode="auto">
            <a:xfrm flipH="1">
              <a:off x="1089274" y="4621229"/>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28" name="Rectangle 26"/>
            <p:cNvSpPr>
              <a:spLocks noChangeArrowheads="1"/>
            </p:cNvSpPr>
            <p:nvPr/>
          </p:nvSpPr>
          <p:spPr bwMode="auto">
            <a:xfrm>
              <a:off x="934577" y="4532181"/>
              <a:ext cx="99387"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a:ln>
                    <a:noFill/>
                  </a:ln>
                  <a:effectLst/>
                  <a:latin typeface="+mn-lt"/>
                  <a:cs typeface="Arial" pitchFamily="34" charset="0"/>
                </a:rPr>
                <a:t>0</a:t>
              </a:r>
            </a:p>
          </p:txBody>
        </p:sp>
        <p:sp>
          <p:nvSpPr>
            <p:cNvPr id="29" name="Rectangle 27"/>
            <p:cNvSpPr>
              <a:spLocks noChangeArrowheads="1"/>
            </p:cNvSpPr>
            <p:nvPr/>
          </p:nvSpPr>
          <p:spPr bwMode="auto">
            <a:xfrm>
              <a:off x="833565" y="3622252"/>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2</a:t>
              </a:r>
              <a:r>
                <a:rPr kumimoji="0" lang="fr-FR" sz="1400" i="0" u="none" strike="noStrike" cap="none" normalizeH="0" baseline="0" dirty="0">
                  <a:ln>
                    <a:noFill/>
                  </a:ln>
                  <a:effectLst/>
                  <a:latin typeface="+mn-lt"/>
                  <a:cs typeface="Arial" pitchFamily="34" charset="0"/>
                </a:rPr>
                <a:t>0</a:t>
              </a:r>
            </a:p>
          </p:txBody>
        </p:sp>
        <p:sp>
          <p:nvSpPr>
            <p:cNvPr id="31" name="Rectangle 31"/>
            <p:cNvSpPr>
              <a:spLocks noChangeArrowheads="1"/>
            </p:cNvSpPr>
            <p:nvPr/>
          </p:nvSpPr>
          <p:spPr bwMode="auto">
            <a:xfrm>
              <a:off x="835191" y="4078836"/>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10</a:t>
              </a:r>
              <a:endParaRPr kumimoji="0" lang="fr-FR" sz="1400" i="0" u="none" strike="noStrike" cap="none" normalizeH="0" baseline="0" dirty="0">
                <a:ln>
                  <a:noFill/>
                </a:ln>
                <a:effectLst/>
                <a:latin typeface="+mn-lt"/>
                <a:cs typeface="Arial" pitchFamily="34" charset="0"/>
              </a:endParaRPr>
            </a:p>
          </p:txBody>
        </p:sp>
        <p:sp>
          <p:nvSpPr>
            <p:cNvPr id="32" name="Rectangle 32"/>
            <p:cNvSpPr>
              <a:spLocks noChangeArrowheads="1"/>
            </p:cNvSpPr>
            <p:nvPr/>
          </p:nvSpPr>
          <p:spPr bwMode="auto">
            <a:xfrm>
              <a:off x="833565" y="3165670"/>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30</a:t>
              </a:r>
              <a:endParaRPr kumimoji="0" lang="fr-FR" sz="1400" i="0" u="none" strike="noStrike" cap="none" normalizeH="0" baseline="0" dirty="0">
                <a:ln>
                  <a:noFill/>
                </a:ln>
                <a:effectLst/>
                <a:latin typeface="+mn-lt"/>
                <a:cs typeface="Arial" pitchFamily="34" charset="0"/>
              </a:endParaRPr>
            </a:p>
          </p:txBody>
        </p:sp>
        <p:sp>
          <p:nvSpPr>
            <p:cNvPr id="33" name="Rectangle 33"/>
            <p:cNvSpPr>
              <a:spLocks noChangeArrowheads="1"/>
            </p:cNvSpPr>
            <p:nvPr/>
          </p:nvSpPr>
          <p:spPr bwMode="auto">
            <a:xfrm>
              <a:off x="833565" y="2252504"/>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50</a:t>
              </a:r>
              <a:endParaRPr kumimoji="0" lang="fr-FR" sz="1400" i="0" u="none" strike="noStrike" cap="none" normalizeH="0" baseline="0" dirty="0">
                <a:ln>
                  <a:noFill/>
                </a:ln>
                <a:effectLst/>
                <a:latin typeface="+mn-lt"/>
                <a:cs typeface="Arial" pitchFamily="34" charset="0"/>
              </a:endParaRPr>
            </a:p>
          </p:txBody>
        </p:sp>
        <p:sp>
          <p:nvSpPr>
            <p:cNvPr id="34" name="Rectangle 34"/>
            <p:cNvSpPr>
              <a:spLocks noChangeArrowheads="1"/>
            </p:cNvSpPr>
            <p:nvPr/>
          </p:nvSpPr>
          <p:spPr bwMode="auto">
            <a:xfrm>
              <a:off x="833565" y="2709086"/>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4</a:t>
              </a:r>
              <a:r>
                <a:rPr kumimoji="0" lang="fr-FR" sz="1400" i="0" u="none" strike="noStrike" cap="none" normalizeH="0" baseline="0" dirty="0">
                  <a:ln>
                    <a:noFill/>
                  </a:ln>
                  <a:effectLst/>
                  <a:latin typeface="+mn-lt"/>
                  <a:cs typeface="Arial" pitchFamily="34" charset="0"/>
                </a:rPr>
                <a:t>0</a:t>
              </a:r>
            </a:p>
          </p:txBody>
        </p:sp>
        <p:sp>
          <p:nvSpPr>
            <p:cNvPr id="35" name="Rectangle 35"/>
            <p:cNvSpPr>
              <a:spLocks noChangeArrowheads="1"/>
            </p:cNvSpPr>
            <p:nvPr/>
          </p:nvSpPr>
          <p:spPr bwMode="auto">
            <a:xfrm>
              <a:off x="6577157" y="4239910"/>
              <a:ext cx="99386"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effectLst/>
                  <a:latin typeface="+mn-lt"/>
                  <a:cs typeface="Arial" pitchFamily="34" charset="0"/>
                </a:rPr>
                <a:t>4</a:t>
              </a:r>
              <a:endParaRPr kumimoji="0" lang="fr-FR" sz="1400" b="0" i="0" u="none" strike="noStrike" cap="none" normalizeH="0" baseline="0" dirty="0">
                <a:ln>
                  <a:noFill/>
                </a:ln>
                <a:effectLst/>
                <a:latin typeface="+mn-lt"/>
                <a:cs typeface="Arial" pitchFamily="34" charset="0"/>
              </a:endParaRPr>
            </a:p>
          </p:txBody>
        </p:sp>
        <p:sp>
          <p:nvSpPr>
            <p:cNvPr id="36" name="Rectangle 36"/>
            <p:cNvSpPr>
              <a:spLocks noChangeArrowheads="1"/>
            </p:cNvSpPr>
            <p:nvPr/>
          </p:nvSpPr>
          <p:spPr bwMode="auto">
            <a:xfrm>
              <a:off x="6203398" y="4294505"/>
              <a:ext cx="99386"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2</a:t>
              </a:r>
              <a:endParaRPr kumimoji="0" lang="fr-FR" sz="1400" b="0" i="0" u="none" strike="noStrike" cap="none" normalizeH="0" baseline="0" dirty="0">
                <a:ln>
                  <a:noFill/>
                </a:ln>
                <a:effectLst/>
                <a:latin typeface="+mn-lt"/>
                <a:cs typeface="Arial" pitchFamily="34" charset="0"/>
              </a:endParaRPr>
            </a:p>
          </p:txBody>
        </p:sp>
        <p:sp>
          <p:nvSpPr>
            <p:cNvPr id="37" name="Rectangle 37"/>
            <p:cNvSpPr>
              <a:spLocks noChangeArrowheads="1"/>
            </p:cNvSpPr>
            <p:nvPr/>
          </p:nvSpPr>
          <p:spPr bwMode="auto">
            <a:xfrm>
              <a:off x="3341737" y="2879857"/>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3</a:t>
              </a:r>
              <a:r>
                <a:rPr kumimoji="0" lang="fr-FR" sz="1400" b="1" i="0" u="none" strike="noStrike" cap="none" normalizeH="0" baseline="0" dirty="0">
                  <a:ln>
                    <a:noFill/>
                  </a:ln>
                  <a:effectLst/>
                  <a:latin typeface="+mn-lt"/>
                  <a:cs typeface="Arial" pitchFamily="34" charset="0"/>
                </a:rPr>
                <a:t>3</a:t>
              </a:r>
              <a:endParaRPr kumimoji="0" lang="fr-FR" sz="1400" b="0" i="0" u="none" strike="noStrike" cap="none" normalizeH="0" baseline="0" dirty="0">
                <a:ln>
                  <a:noFill/>
                </a:ln>
                <a:effectLst/>
                <a:latin typeface="+mn-lt"/>
                <a:cs typeface="Arial" pitchFamily="34" charset="0"/>
              </a:endParaRPr>
            </a:p>
          </p:txBody>
        </p:sp>
        <p:sp>
          <p:nvSpPr>
            <p:cNvPr id="38" name="Rectangle 38"/>
            <p:cNvSpPr>
              <a:spLocks noChangeArrowheads="1"/>
            </p:cNvSpPr>
            <p:nvPr/>
          </p:nvSpPr>
          <p:spPr bwMode="auto">
            <a:xfrm>
              <a:off x="1942720" y="2771241"/>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effectLst/>
                  <a:latin typeface="+mn-lt"/>
                  <a:cs typeface="Arial" pitchFamily="34" charset="0"/>
                </a:rPr>
                <a:t>36</a:t>
              </a:r>
              <a:endParaRPr kumimoji="0" lang="fr-FR" sz="1400" b="0" i="0" u="none" strike="noStrike" cap="none" normalizeH="0" baseline="0" dirty="0">
                <a:ln>
                  <a:noFill/>
                </a:ln>
                <a:effectLst/>
                <a:latin typeface="+mn-lt"/>
                <a:cs typeface="Arial" pitchFamily="34" charset="0"/>
              </a:endParaRPr>
            </a:p>
          </p:txBody>
        </p:sp>
        <p:sp>
          <p:nvSpPr>
            <p:cNvPr id="39" name="Rectangle 43"/>
            <p:cNvSpPr>
              <a:spLocks noChangeArrowheads="1"/>
            </p:cNvSpPr>
            <p:nvPr/>
          </p:nvSpPr>
          <p:spPr bwMode="auto">
            <a:xfrm>
              <a:off x="7537911" y="3789106"/>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1</a:t>
              </a:r>
              <a:r>
                <a:rPr kumimoji="0" lang="fr-FR" sz="1400" b="1" i="0" u="none" strike="noStrike" cap="none" normalizeH="0" baseline="0" dirty="0">
                  <a:ln>
                    <a:noFill/>
                  </a:ln>
                  <a:effectLst/>
                  <a:latin typeface="+mn-lt"/>
                  <a:cs typeface="Arial" pitchFamily="34" charset="0"/>
                </a:rPr>
                <a:t>4</a:t>
              </a:r>
              <a:endParaRPr kumimoji="0" lang="fr-FR" sz="1400" b="0" i="0" u="none" strike="noStrike" cap="none" normalizeH="0" baseline="0" dirty="0">
                <a:ln>
                  <a:noFill/>
                </a:ln>
                <a:effectLst/>
                <a:latin typeface="+mn-lt"/>
                <a:cs typeface="Arial" pitchFamily="34" charset="0"/>
              </a:endParaRPr>
            </a:p>
          </p:txBody>
        </p:sp>
        <p:sp>
          <p:nvSpPr>
            <p:cNvPr id="40" name="Rectangle 44"/>
            <p:cNvSpPr>
              <a:spLocks noChangeArrowheads="1"/>
            </p:cNvSpPr>
            <p:nvPr/>
          </p:nvSpPr>
          <p:spPr bwMode="auto">
            <a:xfrm>
              <a:off x="7958234" y="3559442"/>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19</a:t>
              </a:r>
              <a:endParaRPr kumimoji="0" lang="fr-FR" sz="1400" b="0" i="0" u="none" strike="noStrike" cap="none" normalizeH="0" baseline="0" dirty="0">
                <a:ln>
                  <a:noFill/>
                </a:ln>
                <a:effectLst/>
                <a:latin typeface="+mn-lt"/>
                <a:cs typeface="Arial" pitchFamily="34" charset="0"/>
              </a:endParaRPr>
            </a:p>
          </p:txBody>
        </p:sp>
        <p:sp>
          <p:nvSpPr>
            <p:cNvPr id="41" name="Rectangle 14"/>
            <p:cNvSpPr>
              <a:spLocks noChangeArrowheads="1"/>
            </p:cNvSpPr>
            <p:nvPr/>
          </p:nvSpPr>
          <p:spPr bwMode="auto">
            <a:xfrm>
              <a:off x="7062055" y="2092760"/>
              <a:ext cx="184452" cy="216000"/>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42" name="Rectangle 15"/>
            <p:cNvSpPr>
              <a:spLocks noChangeArrowheads="1"/>
            </p:cNvSpPr>
            <p:nvPr/>
          </p:nvSpPr>
          <p:spPr bwMode="auto">
            <a:xfrm>
              <a:off x="6036973" y="2092760"/>
              <a:ext cx="184452" cy="216000"/>
            </a:xfrm>
            <a:prstGeom prst="rect">
              <a:avLst/>
            </a:prstGeom>
            <a:solidFill>
              <a:srgbClr val="438086"/>
            </a:solidFill>
            <a:ln>
              <a:noFill/>
            </a:ln>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43" name="Rectangle 77"/>
            <p:cNvSpPr>
              <a:spLocks noChangeArrowheads="1"/>
            </p:cNvSpPr>
            <p:nvPr/>
          </p:nvSpPr>
          <p:spPr bwMode="auto">
            <a:xfrm>
              <a:off x="6274940" y="2082792"/>
              <a:ext cx="359073" cy="215444"/>
            </a:xfrm>
            <a:prstGeom prst="rect">
              <a:avLst/>
            </a:prstGeom>
            <a:noFill/>
            <a:ln w="9525">
              <a:noFill/>
              <a:miter lim="800000"/>
              <a:headEnd/>
              <a:tailEnd/>
            </a:ln>
          </p:spPr>
          <p:txBody>
            <a:bodyPr wrap="none" lIns="0" tIns="0" rIns="0" bIns="0">
              <a:spAutoFit/>
            </a:bodyPr>
            <a:lstStyle/>
            <a:p>
              <a:r>
                <a:rPr lang="fr-FR" sz="1400" b="1" dirty="0">
                  <a:latin typeface="+mn-lt"/>
                  <a:ea typeface="ＭＳ Ｐゴシック" pitchFamily="34" charset="-128"/>
                </a:rPr>
                <a:t>VIH-</a:t>
              </a:r>
            </a:p>
          </p:txBody>
        </p:sp>
        <p:sp>
          <p:nvSpPr>
            <p:cNvPr id="44" name="Rectangle 77"/>
            <p:cNvSpPr>
              <a:spLocks noChangeArrowheads="1"/>
            </p:cNvSpPr>
            <p:nvPr/>
          </p:nvSpPr>
          <p:spPr bwMode="auto">
            <a:xfrm>
              <a:off x="7300022" y="2082792"/>
              <a:ext cx="403957" cy="215444"/>
            </a:xfrm>
            <a:prstGeom prst="rect">
              <a:avLst/>
            </a:prstGeom>
            <a:noFill/>
            <a:ln w="9525">
              <a:noFill/>
              <a:miter lim="800000"/>
              <a:headEnd/>
              <a:tailEnd/>
            </a:ln>
          </p:spPr>
          <p:txBody>
            <a:bodyPr wrap="none" lIns="0" tIns="0" rIns="0" bIns="0">
              <a:spAutoFit/>
            </a:bodyPr>
            <a:lstStyle/>
            <a:p>
              <a:r>
                <a:rPr lang="fr-FR" sz="1400" b="1" dirty="0">
                  <a:latin typeface="+mn-lt"/>
                  <a:ea typeface="ＭＳ Ｐゴシック" pitchFamily="34" charset="-128"/>
                </a:rPr>
                <a:t>VIH+</a:t>
              </a:r>
            </a:p>
          </p:txBody>
        </p:sp>
        <p:sp>
          <p:nvSpPr>
            <p:cNvPr id="45" name="Rectangle 33"/>
            <p:cNvSpPr>
              <a:spLocks noChangeArrowheads="1"/>
            </p:cNvSpPr>
            <p:nvPr/>
          </p:nvSpPr>
          <p:spPr bwMode="auto">
            <a:xfrm>
              <a:off x="845124" y="1814199"/>
              <a:ext cx="198773"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400" dirty="0">
                  <a:latin typeface="+mn-lt"/>
                  <a:cs typeface="Arial" pitchFamily="34" charset="0"/>
                </a:rPr>
                <a:t>60</a:t>
              </a:r>
              <a:endParaRPr kumimoji="0" lang="fr-FR" sz="1400" i="0" u="none" strike="noStrike" cap="none" normalizeH="0" baseline="0" dirty="0">
                <a:ln>
                  <a:noFill/>
                </a:ln>
                <a:effectLst/>
                <a:latin typeface="+mn-lt"/>
                <a:cs typeface="Arial" pitchFamily="34" charset="0"/>
              </a:endParaRPr>
            </a:p>
          </p:txBody>
        </p:sp>
        <p:sp>
          <p:nvSpPr>
            <p:cNvPr id="46" name="Line 18"/>
            <p:cNvSpPr>
              <a:spLocks noChangeShapeType="1"/>
            </p:cNvSpPr>
            <p:nvPr/>
          </p:nvSpPr>
          <p:spPr bwMode="auto">
            <a:xfrm flipH="1">
              <a:off x="1100833" y="1940852"/>
              <a:ext cx="8784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latin typeface="+mn-lt"/>
              </a:endParaRPr>
            </a:p>
          </p:txBody>
        </p:sp>
        <p:sp>
          <p:nvSpPr>
            <p:cNvPr id="47" name="Rectangle 38"/>
            <p:cNvSpPr>
              <a:spLocks noChangeArrowheads="1"/>
            </p:cNvSpPr>
            <p:nvPr/>
          </p:nvSpPr>
          <p:spPr bwMode="auto">
            <a:xfrm>
              <a:off x="2332762" y="2059096"/>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52</a:t>
              </a:r>
              <a:endParaRPr kumimoji="0" lang="fr-FR" sz="1400" b="0" i="0" u="none" strike="noStrike" cap="none" normalizeH="0" baseline="0" dirty="0">
                <a:ln>
                  <a:noFill/>
                </a:ln>
                <a:effectLst/>
                <a:latin typeface="+mn-lt"/>
                <a:cs typeface="Arial" pitchFamily="34" charset="0"/>
              </a:endParaRPr>
            </a:p>
          </p:txBody>
        </p:sp>
        <p:sp>
          <p:nvSpPr>
            <p:cNvPr id="48" name="Rectangle 37"/>
            <p:cNvSpPr>
              <a:spLocks noChangeArrowheads="1"/>
            </p:cNvSpPr>
            <p:nvPr/>
          </p:nvSpPr>
          <p:spPr bwMode="auto">
            <a:xfrm>
              <a:off x="3743210" y="2199730"/>
              <a:ext cx="198772"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49</a:t>
              </a:r>
              <a:endParaRPr kumimoji="0" lang="fr-FR" sz="1400" b="0" i="0" u="none" strike="noStrike" cap="none" normalizeH="0" baseline="0" dirty="0">
                <a:ln>
                  <a:noFill/>
                </a:ln>
                <a:effectLst/>
                <a:latin typeface="+mn-lt"/>
                <a:cs typeface="Arial" pitchFamily="34" charset="0"/>
              </a:endParaRPr>
            </a:p>
          </p:txBody>
        </p:sp>
        <p:sp>
          <p:nvSpPr>
            <p:cNvPr id="49" name="Rectangle 37"/>
            <p:cNvSpPr>
              <a:spLocks noChangeArrowheads="1"/>
            </p:cNvSpPr>
            <p:nvPr/>
          </p:nvSpPr>
          <p:spPr bwMode="auto">
            <a:xfrm>
              <a:off x="4782222" y="4258638"/>
              <a:ext cx="99386"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5</a:t>
              </a:r>
              <a:endParaRPr kumimoji="0" lang="fr-FR" sz="1400" b="0" i="0" u="none" strike="noStrike" cap="none" normalizeH="0" baseline="0" dirty="0">
                <a:ln>
                  <a:noFill/>
                </a:ln>
                <a:effectLst/>
                <a:latin typeface="+mn-lt"/>
                <a:cs typeface="Arial" pitchFamily="34" charset="0"/>
              </a:endParaRPr>
            </a:p>
          </p:txBody>
        </p:sp>
        <p:sp>
          <p:nvSpPr>
            <p:cNvPr id="50" name="Rectangle 37"/>
            <p:cNvSpPr>
              <a:spLocks noChangeArrowheads="1"/>
            </p:cNvSpPr>
            <p:nvPr/>
          </p:nvSpPr>
          <p:spPr bwMode="auto">
            <a:xfrm>
              <a:off x="5146084" y="4124716"/>
              <a:ext cx="99386"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400" b="1" dirty="0">
                  <a:latin typeface="+mn-lt"/>
                  <a:cs typeface="Arial" pitchFamily="34" charset="0"/>
                </a:rPr>
                <a:t>6</a:t>
              </a:r>
              <a:endParaRPr kumimoji="0" lang="fr-FR" sz="1400" b="0" i="0" u="none" strike="noStrike" cap="none" normalizeH="0" baseline="0" dirty="0">
                <a:ln>
                  <a:noFill/>
                </a:ln>
                <a:effectLst/>
                <a:latin typeface="+mn-lt"/>
                <a:cs typeface="Arial" pitchFamily="34" charset="0"/>
              </a:endParaRPr>
            </a:p>
          </p:txBody>
        </p:sp>
        <p:sp>
          <p:nvSpPr>
            <p:cNvPr id="52" name="ZoneTexte 51"/>
            <p:cNvSpPr txBox="1"/>
            <p:nvPr/>
          </p:nvSpPr>
          <p:spPr>
            <a:xfrm>
              <a:off x="1007443" y="1618760"/>
              <a:ext cx="344966" cy="307777"/>
            </a:xfrm>
            <a:prstGeom prst="rect">
              <a:avLst/>
            </a:prstGeom>
            <a:noFill/>
          </p:spPr>
          <p:txBody>
            <a:bodyPr wrap="none" rtlCol="0">
              <a:spAutoFit/>
            </a:bodyPr>
            <a:lstStyle/>
            <a:p>
              <a:r>
                <a:rPr lang="fr-FR" sz="1400" dirty="0">
                  <a:latin typeface="+mn-lt"/>
                </a:rPr>
                <a:t>%</a:t>
              </a:r>
            </a:p>
          </p:txBody>
        </p:sp>
        <p:sp>
          <p:nvSpPr>
            <p:cNvPr id="53" name="ZoneTexte 52"/>
            <p:cNvSpPr txBox="1"/>
            <p:nvPr/>
          </p:nvSpPr>
          <p:spPr>
            <a:xfrm>
              <a:off x="1420493" y="1709756"/>
              <a:ext cx="1824538" cy="307777"/>
            </a:xfrm>
            <a:prstGeom prst="rect">
              <a:avLst/>
            </a:prstGeom>
            <a:noFill/>
          </p:spPr>
          <p:txBody>
            <a:bodyPr wrap="none" rtlCol="0">
              <a:spAutoFit/>
            </a:bodyPr>
            <a:lstStyle/>
            <a:p>
              <a:r>
                <a:rPr lang="fr-FR" sz="1400" dirty="0" err="1">
                  <a:latin typeface="+mn-lt"/>
                </a:rPr>
                <a:t>ORa</a:t>
              </a:r>
              <a:r>
                <a:rPr lang="fr-FR" sz="1400" dirty="0">
                  <a:latin typeface="+mn-lt"/>
                </a:rPr>
                <a:t> : 2,3 (1,5 - 3,6) </a:t>
              </a:r>
            </a:p>
          </p:txBody>
        </p:sp>
        <p:sp>
          <p:nvSpPr>
            <p:cNvPr id="54" name="ZoneTexte 53"/>
            <p:cNvSpPr txBox="1"/>
            <p:nvPr/>
          </p:nvSpPr>
          <p:spPr>
            <a:xfrm>
              <a:off x="6931970" y="3174543"/>
              <a:ext cx="1824538" cy="307777"/>
            </a:xfrm>
            <a:prstGeom prst="rect">
              <a:avLst/>
            </a:prstGeom>
            <a:noFill/>
          </p:spPr>
          <p:txBody>
            <a:bodyPr wrap="none" rtlCol="0">
              <a:spAutoFit/>
            </a:bodyPr>
            <a:lstStyle/>
            <a:p>
              <a:r>
                <a:rPr lang="fr-FR" sz="1400" dirty="0" err="1">
                  <a:latin typeface="+mn-lt"/>
                </a:rPr>
                <a:t>ORa</a:t>
              </a:r>
              <a:r>
                <a:rPr lang="fr-FR" sz="1400" dirty="0">
                  <a:latin typeface="+mn-lt"/>
                </a:rPr>
                <a:t> : 1,6 (0,9 - 2,8) </a:t>
              </a:r>
            </a:p>
          </p:txBody>
        </p:sp>
      </p:grpSp>
      <p:sp>
        <p:nvSpPr>
          <p:cNvPr id="2" name="Espace réservé du contenu 1"/>
          <p:cNvSpPr>
            <a:spLocks noGrp="1"/>
          </p:cNvSpPr>
          <p:nvPr>
            <p:ph idx="1"/>
          </p:nvPr>
        </p:nvSpPr>
        <p:spPr>
          <a:xfrm>
            <a:off x="458819" y="5562811"/>
            <a:ext cx="8612156" cy="1010548"/>
          </a:xfrm>
        </p:spPr>
        <p:txBody>
          <a:bodyPr/>
          <a:lstStyle/>
          <a:p>
            <a:r>
              <a:rPr lang="fr-FR" sz="1800" dirty="0"/>
              <a:t>Le calcul de l’OR entre les 2 populations est ajusté sur âge, sexe, consommation d’alcool, HTA, hypercholestérolémie, hypertriglycéridémie, antécédents cardio-vasculaires personnels</a:t>
            </a:r>
          </a:p>
          <a:p>
            <a:endParaRPr lang="fr-FR" sz="1800" dirty="0"/>
          </a:p>
        </p:txBody>
      </p:sp>
      <p:sp>
        <p:nvSpPr>
          <p:cNvPr id="56" name="Titre 2"/>
          <p:cNvSpPr>
            <a:spLocks noGrp="1"/>
          </p:cNvSpPr>
          <p:nvPr>
            <p:ph type="title"/>
          </p:nvPr>
        </p:nvSpPr>
        <p:spPr>
          <a:xfrm>
            <a:off x="1547813" y="115888"/>
            <a:ext cx="7523162" cy="936625"/>
          </a:xfrm>
        </p:spPr>
        <p:txBody>
          <a:bodyPr/>
          <a:lstStyle/>
          <a:p>
            <a:r>
              <a:rPr lang="fr-FR" sz="2600" dirty="0"/>
              <a:t>Maladie des petits vaisseaux cérébraux </a:t>
            </a:r>
            <a:br>
              <a:rPr lang="fr-FR" sz="2600" dirty="0"/>
            </a:br>
            <a:r>
              <a:rPr lang="fr-FR" sz="2600" dirty="0"/>
              <a:t>chez les patients VIH en succès virologique (3)</a:t>
            </a:r>
          </a:p>
        </p:txBody>
      </p:sp>
      <p:sp>
        <p:nvSpPr>
          <p:cNvPr id="5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Moulignier</a:t>
            </a:r>
            <a:r>
              <a:rPr lang="en-GB" sz="1200" i="1" dirty="0">
                <a:solidFill>
                  <a:srgbClr val="0070C0"/>
                </a:solidFill>
              </a:rPr>
              <a:t> A, CROI 2017, Abs. 75</a:t>
            </a:r>
          </a:p>
        </p:txBody>
      </p:sp>
      <p:sp>
        <p:nvSpPr>
          <p:cNvPr id="55" name="ZoneTexte 5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186</a:t>
            </a:r>
          </a:p>
        </p:txBody>
      </p:sp>
    </p:spTree>
    <p:extLst>
      <p:ext uri="{BB962C8B-B14F-4D97-AF65-F5344CB8AC3E}">
        <p14:creationId xmlns:p14="http://schemas.microsoft.com/office/powerpoint/2010/main" val="3344605843"/>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
          <p:cNvSpPr txBox="1">
            <a:spLocks noChangeArrowheads="1"/>
          </p:cNvSpPr>
          <p:nvPr/>
        </p:nvSpPr>
        <p:spPr bwMode="auto">
          <a:xfrm>
            <a:off x="229317" y="1174339"/>
            <a:ext cx="8841658" cy="461665"/>
          </a:xfrm>
          <a:prstGeom prst="rect">
            <a:avLst/>
          </a:prstGeom>
          <a:noFill/>
          <a:ln w="9525">
            <a:noFill/>
            <a:miter lim="800000"/>
            <a:headEnd/>
            <a:tailEnd/>
          </a:ln>
        </p:spPr>
        <p:txBody>
          <a:bodyPr wrap="square">
            <a:spAutoFit/>
          </a:bodyPr>
          <a:lstStyle/>
          <a:p>
            <a:pPr algn="ctr"/>
            <a:r>
              <a:rPr lang="fr-FR" sz="2400" b="1">
                <a:solidFill>
                  <a:srgbClr val="0070C0"/>
                </a:solidFill>
                <a:latin typeface="Calibri" pitchFamily="34" charset="0"/>
                <a:ea typeface="ＭＳ Ｐゴシック" pitchFamily="34" charset="-128"/>
              </a:rPr>
              <a:t>Facteurs associés avec une maladie des PVC chez les patients VIH</a:t>
            </a:r>
          </a:p>
        </p:txBody>
      </p:sp>
      <p:grpSp>
        <p:nvGrpSpPr>
          <p:cNvPr id="2" name="Groupe 1"/>
          <p:cNvGrpSpPr/>
          <p:nvPr/>
        </p:nvGrpSpPr>
        <p:grpSpPr>
          <a:xfrm>
            <a:off x="1034496" y="1676278"/>
            <a:ext cx="6608867" cy="5061920"/>
            <a:chOff x="1034496" y="1676278"/>
            <a:chExt cx="6608867" cy="5061920"/>
          </a:xfrm>
        </p:grpSpPr>
        <p:sp>
          <p:nvSpPr>
            <p:cNvPr id="38" name="Rectangle 72"/>
            <p:cNvSpPr>
              <a:spLocks noChangeArrowheads="1"/>
            </p:cNvSpPr>
            <p:nvPr/>
          </p:nvSpPr>
          <p:spPr bwMode="auto">
            <a:xfrm>
              <a:off x="3627568" y="6401257"/>
              <a:ext cx="256480"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0,4 </a:t>
              </a:r>
              <a:endParaRPr lang="fr-FR" sz="2400" dirty="0">
                <a:latin typeface="Times New Roman" pitchFamily="18" charset="0"/>
                <a:ea typeface="ＭＳ Ｐゴシック" pitchFamily="34" charset="-128"/>
              </a:endParaRPr>
            </a:p>
          </p:txBody>
        </p:sp>
        <p:sp>
          <p:nvSpPr>
            <p:cNvPr id="125" name="Line 52"/>
            <p:cNvSpPr>
              <a:spLocks noChangeShapeType="1"/>
            </p:cNvSpPr>
            <p:nvPr/>
          </p:nvSpPr>
          <p:spPr bwMode="auto">
            <a:xfrm flipH="1" flipV="1">
              <a:off x="3264382" y="6239811"/>
              <a:ext cx="4378981" cy="0"/>
            </a:xfrm>
            <a:prstGeom prst="line">
              <a:avLst/>
            </a:prstGeom>
            <a:noFill/>
            <a:ln w="12700">
              <a:solidFill>
                <a:schemeClr val="tx1"/>
              </a:solidFill>
              <a:round/>
              <a:headEnd/>
              <a:tailEnd/>
            </a:ln>
          </p:spPr>
          <p:txBody>
            <a:bodyPr/>
            <a:lstStyle/>
            <a:p>
              <a:endParaRPr lang="fr-FR"/>
            </a:p>
          </p:txBody>
        </p:sp>
        <p:sp>
          <p:nvSpPr>
            <p:cNvPr id="126" name="Rectangle 72"/>
            <p:cNvSpPr>
              <a:spLocks noChangeArrowheads="1"/>
            </p:cNvSpPr>
            <p:nvPr/>
          </p:nvSpPr>
          <p:spPr bwMode="auto">
            <a:xfrm>
              <a:off x="4186926" y="6401257"/>
              <a:ext cx="256480"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0,6 </a:t>
              </a:r>
              <a:endParaRPr lang="fr-FR" sz="2400" dirty="0">
                <a:latin typeface="Times New Roman" pitchFamily="18" charset="0"/>
                <a:ea typeface="ＭＳ Ｐゴシック" pitchFamily="34" charset="-128"/>
              </a:endParaRPr>
            </a:p>
          </p:txBody>
        </p:sp>
        <p:sp>
          <p:nvSpPr>
            <p:cNvPr id="127" name="Rectangle 72"/>
            <p:cNvSpPr>
              <a:spLocks noChangeArrowheads="1"/>
            </p:cNvSpPr>
            <p:nvPr/>
          </p:nvSpPr>
          <p:spPr bwMode="auto">
            <a:xfrm>
              <a:off x="4583701" y="6401257"/>
              <a:ext cx="256480"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0,8 </a:t>
              </a:r>
              <a:endParaRPr lang="fr-FR" sz="2400" dirty="0">
                <a:latin typeface="Times New Roman" pitchFamily="18" charset="0"/>
                <a:ea typeface="ＭＳ Ｐゴシック" pitchFamily="34" charset="-128"/>
              </a:endParaRPr>
            </a:p>
          </p:txBody>
        </p:sp>
        <p:sp>
          <p:nvSpPr>
            <p:cNvPr id="128" name="Rectangle 72"/>
            <p:cNvSpPr>
              <a:spLocks noChangeArrowheads="1"/>
            </p:cNvSpPr>
            <p:nvPr/>
          </p:nvSpPr>
          <p:spPr bwMode="auto">
            <a:xfrm>
              <a:off x="4902143" y="6401257"/>
              <a:ext cx="128241"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 1</a:t>
              </a:r>
              <a:endParaRPr lang="fr-FR" sz="2400" dirty="0">
                <a:latin typeface="Times New Roman" pitchFamily="18" charset="0"/>
                <a:ea typeface="ＭＳ Ｐゴシック" pitchFamily="34" charset="-128"/>
              </a:endParaRPr>
            </a:p>
          </p:txBody>
        </p:sp>
        <p:sp>
          <p:nvSpPr>
            <p:cNvPr id="129" name="Rectangle 72"/>
            <p:cNvSpPr>
              <a:spLocks noChangeArrowheads="1"/>
            </p:cNvSpPr>
            <p:nvPr/>
          </p:nvSpPr>
          <p:spPr bwMode="auto">
            <a:xfrm>
              <a:off x="5832339" y="6401257"/>
              <a:ext cx="128241"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 </a:t>
              </a:r>
              <a:endParaRPr lang="fr-FR" sz="2400" dirty="0">
                <a:latin typeface="Times New Roman" pitchFamily="18" charset="0"/>
                <a:ea typeface="ＭＳ Ｐゴシック" pitchFamily="34" charset="-128"/>
              </a:endParaRPr>
            </a:p>
          </p:txBody>
        </p:sp>
        <p:sp>
          <p:nvSpPr>
            <p:cNvPr id="130" name="Rectangle 72"/>
            <p:cNvSpPr>
              <a:spLocks noChangeArrowheads="1"/>
            </p:cNvSpPr>
            <p:nvPr/>
          </p:nvSpPr>
          <p:spPr bwMode="auto">
            <a:xfrm>
              <a:off x="6365441" y="6401257"/>
              <a:ext cx="122494" cy="28021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3</a:t>
              </a:r>
              <a:endParaRPr lang="fr-FR" sz="2400" dirty="0">
                <a:latin typeface="Times New Roman" pitchFamily="18" charset="0"/>
                <a:ea typeface="ＭＳ Ｐゴシック" pitchFamily="34" charset="-128"/>
              </a:endParaRPr>
            </a:p>
          </p:txBody>
        </p:sp>
        <p:cxnSp>
          <p:nvCxnSpPr>
            <p:cNvPr id="3" name="Connecteur droit 2"/>
            <p:cNvCxnSpPr/>
            <p:nvPr/>
          </p:nvCxnSpPr>
          <p:spPr bwMode="auto">
            <a:xfrm>
              <a:off x="3743907"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1" name="Connecteur droit 130"/>
            <p:cNvCxnSpPr/>
            <p:nvPr/>
          </p:nvCxnSpPr>
          <p:spPr bwMode="auto">
            <a:xfrm>
              <a:off x="4267600"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2" name="Connecteur droit 131"/>
            <p:cNvCxnSpPr/>
            <p:nvPr/>
          </p:nvCxnSpPr>
          <p:spPr bwMode="auto">
            <a:xfrm>
              <a:off x="4666778"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3" name="Connecteur droit 132"/>
            <p:cNvCxnSpPr/>
            <p:nvPr/>
          </p:nvCxnSpPr>
          <p:spPr bwMode="auto">
            <a:xfrm>
              <a:off x="5893611"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4" name="Connecteur droit 133"/>
            <p:cNvCxnSpPr/>
            <p:nvPr/>
          </p:nvCxnSpPr>
          <p:spPr bwMode="auto">
            <a:xfrm>
              <a:off x="6439277"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36" name="Rectangle 72"/>
            <p:cNvSpPr>
              <a:spLocks noChangeArrowheads="1"/>
            </p:cNvSpPr>
            <p:nvPr/>
          </p:nvSpPr>
          <p:spPr bwMode="auto">
            <a:xfrm>
              <a:off x="6734651" y="6401257"/>
              <a:ext cx="122494" cy="28021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4</a:t>
              </a:r>
              <a:endParaRPr lang="fr-FR" sz="2400" dirty="0">
                <a:latin typeface="Times New Roman" pitchFamily="18" charset="0"/>
                <a:ea typeface="ＭＳ Ｐゴシック" pitchFamily="34" charset="-128"/>
              </a:endParaRPr>
            </a:p>
          </p:txBody>
        </p:sp>
        <p:cxnSp>
          <p:nvCxnSpPr>
            <p:cNvPr id="137" name="Connecteur droit 136"/>
            <p:cNvCxnSpPr/>
            <p:nvPr/>
          </p:nvCxnSpPr>
          <p:spPr bwMode="auto">
            <a:xfrm>
              <a:off x="6808488"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38" name="Rectangle 72"/>
            <p:cNvSpPr>
              <a:spLocks noChangeArrowheads="1"/>
            </p:cNvSpPr>
            <p:nvPr/>
          </p:nvSpPr>
          <p:spPr bwMode="auto">
            <a:xfrm>
              <a:off x="7042275" y="6401257"/>
              <a:ext cx="122494" cy="28021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5</a:t>
              </a:r>
              <a:endParaRPr lang="fr-FR" sz="2400" dirty="0">
                <a:latin typeface="Times New Roman" pitchFamily="18" charset="0"/>
                <a:ea typeface="ＭＳ Ｐゴシック" pitchFamily="34" charset="-128"/>
              </a:endParaRPr>
            </a:p>
          </p:txBody>
        </p:sp>
        <p:cxnSp>
          <p:nvCxnSpPr>
            <p:cNvPr id="139" name="Connecteur droit 138"/>
            <p:cNvCxnSpPr/>
            <p:nvPr/>
          </p:nvCxnSpPr>
          <p:spPr bwMode="auto">
            <a:xfrm>
              <a:off x="7116112"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0" name="Rectangle 72"/>
            <p:cNvSpPr>
              <a:spLocks noChangeArrowheads="1"/>
            </p:cNvSpPr>
            <p:nvPr/>
          </p:nvSpPr>
          <p:spPr bwMode="auto">
            <a:xfrm>
              <a:off x="7291304" y="6401257"/>
              <a:ext cx="122494" cy="28021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6</a:t>
              </a:r>
              <a:endParaRPr lang="fr-FR" sz="2400" dirty="0">
                <a:latin typeface="Times New Roman" pitchFamily="18" charset="0"/>
                <a:ea typeface="ＭＳ Ｐゴシック" pitchFamily="34" charset="-128"/>
              </a:endParaRPr>
            </a:p>
          </p:txBody>
        </p:sp>
        <p:cxnSp>
          <p:nvCxnSpPr>
            <p:cNvPr id="141" name="Connecteur droit 140"/>
            <p:cNvCxnSpPr/>
            <p:nvPr/>
          </p:nvCxnSpPr>
          <p:spPr bwMode="auto">
            <a:xfrm>
              <a:off x="7365140"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2" name="Rectangle 72"/>
            <p:cNvSpPr>
              <a:spLocks noChangeArrowheads="1"/>
            </p:cNvSpPr>
            <p:nvPr/>
          </p:nvSpPr>
          <p:spPr bwMode="auto">
            <a:xfrm>
              <a:off x="7485400" y="6401257"/>
              <a:ext cx="122494" cy="28021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7</a:t>
              </a:r>
              <a:endParaRPr lang="fr-FR" sz="2400" dirty="0">
                <a:latin typeface="Times New Roman" pitchFamily="18" charset="0"/>
                <a:ea typeface="ＭＳ Ｐゴシック" pitchFamily="34" charset="-128"/>
              </a:endParaRPr>
            </a:p>
          </p:txBody>
        </p:sp>
        <p:cxnSp>
          <p:nvCxnSpPr>
            <p:cNvPr id="143" name="Connecteur droit 142"/>
            <p:cNvCxnSpPr/>
            <p:nvPr/>
          </p:nvCxnSpPr>
          <p:spPr bwMode="auto">
            <a:xfrm>
              <a:off x="7559236" y="6233067"/>
              <a:ext cx="0" cy="10792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4" name="Rectangle 72"/>
            <p:cNvSpPr>
              <a:spLocks noChangeArrowheads="1"/>
            </p:cNvSpPr>
            <p:nvPr/>
          </p:nvSpPr>
          <p:spPr bwMode="auto">
            <a:xfrm>
              <a:off x="5046583" y="6518901"/>
              <a:ext cx="709930" cy="219297"/>
            </a:xfrm>
            <a:prstGeom prst="rect">
              <a:avLst/>
            </a:prstGeom>
            <a:noFill/>
            <a:ln w="9525">
              <a:noFill/>
              <a:miter lim="800000"/>
              <a:headEnd/>
              <a:tailEnd/>
            </a:ln>
          </p:spPr>
          <p:txBody>
            <a:bodyPr wrap="none" lIns="0" tIns="0" rIns="0" bIns="0">
              <a:spAutoFit/>
            </a:bodyPr>
            <a:lstStyle/>
            <a:p>
              <a:pPr algn="r"/>
              <a:r>
                <a:rPr lang="fr-FR" sz="1200" dirty="0" err="1">
                  <a:ea typeface="ＭＳ Ｐゴシック" pitchFamily="34" charset="-128"/>
                </a:rPr>
                <a:t>Odds</a:t>
              </a:r>
              <a:r>
                <a:rPr lang="fr-FR" sz="1200" dirty="0">
                  <a:ea typeface="ＭＳ Ｐゴシック" pitchFamily="34" charset="-128"/>
                </a:rPr>
                <a:t> ratio</a:t>
              </a:r>
              <a:endParaRPr lang="fr-FR" sz="2400" dirty="0">
                <a:latin typeface="Times New Roman" pitchFamily="18" charset="0"/>
                <a:ea typeface="ＭＳ Ｐゴシック" pitchFamily="34" charset="-128"/>
              </a:endParaRPr>
            </a:p>
          </p:txBody>
        </p:sp>
        <p:cxnSp>
          <p:nvCxnSpPr>
            <p:cNvPr id="174" name="Connecteur droit 173"/>
            <p:cNvCxnSpPr/>
            <p:nvPr/>
          </p:nvCxnSpPr>
          <p:spPr bwMode="auto">
            <a:xfrm>
              <a:off x="6085575" y="3236869"/>
              <a:ext cx="1473662"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8" name="Line 52"/>
            <p:cNvSpPr>
              <a:spLocks noChangeShapeType="1"/>
            </p:cNvSpPr>
            <p:nvPr/>
          </p:nvSpPr>
          <p:spPr bwMode="auto">
            <a:xfrm>
              <a:off x="4979037" y="1735349"/>
              <a:ext cx="0" cy="4464000"/>
            </a:xfrm>
            <a:prstGeom prst="line">
              <a:avLst/>
            </a:prstGeom>
            <a:noFill/>
            <a:ln w="12700">
              <a:solidFill>
                <a:schemeClr val="tx1"/>
              </a:solidFill>
              <a:round/>
              <a:headEnd/>
              <a:tailEnd/>
            </a:ln>
          </p:spPr>
          <p:txBody>
            <a:bodyPr/>
            <a:lstStyle/>
            <a:p>
              <a:endParaRPr lang="fr-FR"/>
            </a:p>
          </p:txBody>
        </p:sp>
        <p:sp>
          <p:nvSpPr>
            <p:cNvPr id="145" name="Rectangle 72"/>
            <p:cNvSpPr>
              <a:spLocks noChangeArrowheads="1"/>
            </p:cNvSpPr>
            <p:nvPr/>
          </p:nvSpPr>
          <p:spPr bwMode="auto">
            <a:xfrm>
              <a:off x="5384291" y="5845592"/>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1,53</a:t>
              </a:r>
              <a:endParaRPr lang="fr-FR" sz="2400" dirty="0">
                <a:solidFill>
                  <a:srgbClr val="FF0000"/>
                </a:solidFill>
                <a:latin typeface="Times New Roman" pitchFamily="18" charset="0"/>
                <a:ea typeface="ＭＳ Ｐゴシック" pitchFamily="34" charset="-128"/>
              </a:endParaRPr>
            </a:p>
          </p:txBody>
        </p:sp>
        <p:sp>
          <p:nvSpPr>
            <p:cNvPr id="146" name="Rectangle 72"/>
            <p:cNvSpPr>
              <a:spLocks noChangeArrowheads="1"/>
            </p:cNvSpPr>
            <p:nvPr/>
          </p:nvSpPr>
          <p:spPr bwMode="auto">
            <a:xfrm>
              <a:off x="4490591" y="5589334"/>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0,86</a:t>
              </a:r>
              <a:endParaRPr lang="fr-FR" sz="2400" dirty="0">
                <a:solidFill>
                  <a:srgbClr val="0000CC"/>
                </a:solidFill>
                <a:latin typeface="Times New Roman" pitchFamily="18" charset="0"/>
                <a:ea typeface="ＭＳ Ｐゴシック" pitchFamily="34" charset="-128"/>
              </a:endParaRPr>
            </a:p>
          </p:txBody>
        </p:sp>
        <p:sp>
          <p:nvSpPr>
            <p:cNvPr id="147" name="Rectangle 72"/>
            <p:cNvSpPr>
              <a:spLocks noChangeArrowheads="1"/>
            </p:cNvSpPr>
            <p:nvPr/>
          </p:nvSpPr>
          <p:spPr bwMode="auto">
            <a:xfrm>
              <a:off x="5250624" y="5075317"/>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1,34</a:t>
              </a:r>
              <a:endParaRPr lang="fr-FR" sz="2400" dirty="0">
                <a:solidFill>
                  <a:srgbClr val="FF0000"/>
                </a:solidFill>
                <a:latin typeface="Times New Roman" pitchFamily="18" charset="0"/>
                <a:ea typeface="ＭＳ Ｐゴシック" pitchFamily="34" charset="-128"/>
              </a:endParaRPr>
            </a:p>
          </p:txBody>
        </p:sp>
        <p:sp>
          <p:nvSpPr>
            <p:cNvPr id="148" name="Rectangle 72"/>
            <p:cNvSpPr>
              <a:spLocks noChangeArrowheads="1"/>
            </p:cNvSpPr>
            <p:nvPr/>
          </p:nvSpPr>
          <p:spPr bwMode="auto">
            <a:xfrm>
              <a:off x="4432642" y="4852163"/>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0,94</a:t>
              </a:r>
              <a:endParaRPr lang="fr-FR" sz="2400" dirty="0">
                <a:solidFill>
                  <a:srgbClr val="0000CC"/>
                </a:solidFill>
                <a:latin typeface="Times New Roman" pitchFamily="18" charset="0"/>
                <a:ea typeface="ＭＳ Ｐゴシック" pitchFamily="34" charset="-128"/>
              </a:endParaRPr>
            </a:p>
          </p:txBody>
        </p:sp>
        <p:sp>
          <p:nvSpPr>
            <p:cNvPr id="149" name="Rectangle 72"/>
            <p:cNvSpPr>
              <a:spLocks noChangeArrowheads="1"/>
            </p:cNvSpPr>
            <p:nvPr/>
          </p:nvSpPr>
          <p:spPr bwMode="auto">
            <a:xfrm>
              <a:off x="5529341" y="4380572"/>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1,65</a:t>
              </a:r>
              <a:endParaRPr lang="fr-FR" sz="2400" dirty="0">
                <a:solidFill>
                  <a:srgbClr val="FF0000"/>
                </a:solidFill>
                <a:latin typeface="Times New Roman" pitchFamily="18" charset="0"/>
                <a:ea typeface="ＭＳ Ｐゴシック" pitchFamily="34" charset="-128"/>
              </a:endParaRPr>
            </a:p>
          </p:txBody>
        </p:sp>
        <p:sp>
          <p:nvSpPr>
            <p:cNvPr id="150" name="Rectangle 72"/>
            <p:cNvSpPr>
              <a:spLocks noChangeArrowheads="1"/>
            </p:cNvSpPr>
            <p:nvPr/>
          </p:nvSpPr>
          <p:spPr bwMode="auto">
            <a:xfrm>
              <a:off x="6727328" y="2975984"/>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4,04</a:t>
              </a:r>
              <a:endParaRPr lang="fr-FR" sz="2400" dirty="0">
                <a:solidFill>
                  <a:srgbClr val="FF0000"/>
                </a:solidFill>
                <a:latin typeface="Times New Roman" pitchFamily="18" charset="0"/>
                <a:ea typeface="ＭＳ Ｐゴシック" pitchFamily="34" charset="-128"/>
              </a:endParaRPr>
            </a:p>
          </p:txBody>
        </p:sp>
        <p:sp>
          <p:nvSpPr>
            <p:cNvPr id="151" name="Rectangle 72"/>
            <p:cNvSpPr>
              <a:spLocks noChangeArrowheads="1"/>
            </p:cNvSpPr>
            <p:nvPr/>
          </p:nvSpPr>
          <p:spPr bwMode="auto">
            <a:xfrm>
              <a:off x="5764883" y="3124390"/>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2,08</a:t>
              </a:r>
              <a:endParaRPr lang="fr-FR" sz="2400" dirty="0">
                <a:solidFill>
                  <a:srgbClr val="FF0000"/>
                </a:solidFill>
                <a:latin typeface="Times New Roman" pitchFamily="18" charset="0"/>
                <a:ea typeface="ＭＳ Ｐゴシック" pitchFamily="34" charset="-128"/>
              </a:endParaRPr>
            </a:p>
          </p:txBody>
        </p:sp>
        <p:sp>
          <p:nvSpPr>
            <p:cNvPr id="152" name="Rectangle 72"/>
            <p:cNvSpPr>
              <a:spLocks noChangeArrowheads="1"/>
            </p:cNvSpPr>
            <p:nvPr/>
          </p:nvSpPr>
          <p:spPr bwMode="auto">
            <a:xfrm>
              <a:off x="5593028" y="3408492"/>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1,76</a:t>
              </a:r>
              <a:endParaRPr lang="fr-FR" sz="2400" dirty="0">
                <a:solidFill>
                  <a:srgbClr val="FF0000"/>
                </a:solidFill>
                <a:latin typeface="Times New Roman" pitchFamily="18" charset="0"/>
                <a:ea typeface="ＭＳ Ｐゴシック" pitchFamily="34" charset="-128"/>
              </a:endParaRPr>
            </a:p>
          </p:txBody>
        </p:sp>
        <p:sp>
          <p:nvSpPr>
            <p:cNvPr id="153" name="Rectangle 72"/>
            <p:cNvSpPr>
              <a:spLocks noChangeArrowheads="1"/>
            </p:cNvSpPr>
            <p:nvPr/>
          </p:nvSpPr>
          <p:spPr bwMode="auto">
            <a:xfrm>
              <a:off x="5127565" y="3873685"/>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1,34</a:t>
              </a:r>
              <a:endParaRPr lang="fr-FR" sz="2400" dirty="0">
                <a:solidFill>
                  <a:srgbClr val="0000CC"/>
                </a:solidFill>
                <a:latin typeface="Times New Roman" pitchFamily="18" charset="0"/>
                <a:ea typeface="ＭＳ Ｐゴシック" pitchFamily="34" charset="-128"/>
              </a:endParaRPr>
            </a:p>
          </p:txBody>
        </p:sp>
        <p:sp>
          <p:nvSpPr>
            <p:cNvPr id="154" name="Rectangle 72"/>
            <p:cNvSpPr>
              <a:spLocks noChangeArrowheads="1"/>
            </p:cNvSpPr>
            <p:nvPr/>
          </p:nvSpPr>
          <p:spPr bwMode="auto">
            <a:xfrm>
              <a:off x="4250626" y="3764794"/>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0,79</a:t>
              </a:r>
              <a:endParaRPr lang="fr-FR" sz="2400" dirty="0">
                <a:solidFill>
                  <a:srgbClr val="0000CC"/>
                </a:solidFill>
                <a:latin typeface="Times New Roman" pitchFamily="18" charset="0"/>
                <a:ea typeface="ＭＳ Ｐゴシック" pitchFamily="34" charset="-128"/>
              </a:endParaRPr>
            </a:p>
          </p:txBody>
        </p:sp>
        <p:sp>
          <p:nvSpPr>
            <p:cNvPr id="155" name="Rectangle 72"/>
            <p:cNvSpPr>
              <a:spLocks noChangeArrowheads="1"/>
            </p:cNvSpPr>
            <p:nvPr/>
          </p:nvSpPr>
          <p:spPr bwMode="auto">
            <a:xfrm>
              <a:off x="4351200" y="4184076"/>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0,89</a:t>
              </a:r>
              <a:endParaRPr lang="fr-FR" sz="2400" dirty="0">
                <a:solidFill>
                  <a:srgbClr val="0000CC"/>
                </a:solidFill>
                <a:latin typeface="Times New Roman" pitchFamily="18" charset="0"/>
                <a:ea typeface="ＭＳ Ｐゴシック" pitchFamily="34" charset="-128"/>
              </a:endParaRPr>
            </a:p>
          </p:txBody>
        </p:sp>
        <p:sp>
          <p:nvSpPr>
            <p:cNvPr id="156" name="Rectangle 72"/>
            <p:cNvSpPr>
              <a:spLocks noChangeArrowheads="1"/>
            </p:cNvSpPr>
            <p:nvPr/>
          </p:nvSpPr>
          <p:spPr bwMode="auto">
            <a:xfrm>
              <a:off x="4215781" y="2531627"/>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0,69</a:t>
              </a:r>
              <a:endParaRPr lang="fr-FR" sz="2400" dirty="0">
                <a:solidFill>
                  <a:srgbClr val="0000CC"/>
                </a:solidFill>
                <a:latin typeface="Times New Roman" pitchFamily="18" charset="0"/>
                <a:ea typeface="ＭＳ Ｐゴシック" pitchFamily="34" charset="-128"/>
              </a:endParaRPr>
            </a:p>
          </p:txBody>
        </p:sp>
        <p:sp>
          <p:nvSpPr>
            <p:cNvPr id="157" name="Rectangle 72"/>
            <p:cNvSpPr>
              <a:spLocks noChangeArrowheads="1"/>
            </p:cNvSpPr>
            <p:nvPr/>
          </p:nvSpPr>
          <p:spPr bwMode="auto">
            <a:xfrm>
              <a:off x="5315748" y="2307606"/>
              <a:ext cx="429888" cy="280216"/>
            </a:xfrm>
            <a:prstGeom prst="rect">
              <a:avLst/>
            </a:prstGeom>
            <a:noFill/>
            <a:ln w="9525">
              <a:noFill/>
              <a:miter lim="800000"/>
              <a:headEnd/>
              <a:tailEnd/>
            </a:ln>
          </p:spPr>
          <p:txBody>
            <a:bodyPr wrap="none" lIns="0" tIns="0" rIns="0" bIns="0">
              <a:spAutoFit/>
            </a:bodyPr>
            <a:lstStyle/>
            <a:p>
              <a:pPr algn="r"/>
              <a:r>
                <a:rPr lang="fr-FR" sz="1200" dirty="0">
                  <a:solidFill>
                    <a:srgbClr val="0000CC"/>
                  </a:solidFill>
                  <a:ea typeface="ＭＳ Ｐゴシック" pitchFamily="34" charset="-128"/>
                </a:rPr>
                <a:t>1,55</a:t>
              </a:r>
              <a:endParaRPr lang="fr-FR" sz="2400" dirty="0">
                <a:solidFill>
                  <a:srgbClr val="0000CC"/>
                </a:solidFill>
                <a:latin typeface="Times New Roman" pitchFamily="18" charset="0"/>
                <a:ea typeface="ＭＳ Ｐゴシック" pitchFamily="34" charset="-128"/>
              </a:endParaRPr>
            </a:p>
          </p:txBody>
        </p:sp>
        <p:sp>
          <p:nvSpPr>
            <p:cNvPr id="158" name="Rectangle 72"/>
            <p:cNvSpPr>
              <a:spLocks noChangeArrowheads="1"/>
            </p:cNvSpPr>
            <p:nvPr/>
          </p:nvSpPr>
          <p:spPr bwMode="auto">
            <a:xfrm>
              <a:off x="5924165" y="1835431"/>
              <a:ext cx="299511" cy="184666"/>
            </a:xfrm>
            <a:prstGeom prst="rect">
              <a:avLst/>
            </a:prstGeom>
            <a:noFill/>
            <a:ln w="9525">
              <a:noFill/>
              <a:miter lim="800000"/>
              <a:headEnd/>
              <a:tailEnd/>
            </a:ln>
          </p:spPr>
          <p:txBody>
            <a:bodyPr wrap="none" lIns="0" tIns="0" rIns="0" bIns="0">
              <a:spAutoFit/>
            </a:bodyPr>
            <a:lstStyle/>
            <a:p>
              <a:pPr algn="r"/>
              <a:r>
                <a:rPr lang="fr-FR" sz="1200" dirty="0">
                  <a:solidFill>
                    <a:srgbClr val="FF0000"/>
                  </a:solidFill>
                  <a:ea typeface="ＭＳ Ｐゴシック" pitchFamily="34" charset="-128"/>
                </a:rPr>
                <a:t>2,22</a:t>
              </a:r>
              <a:endParaRPr lang="fr-FR" sz="2400" dirty="0">
                <a:solidFill>
                  <a:srgbClr val="FF0000"/>
                </a:solidFill>
                <a:latin typeface="Times New Roman" pitchFamily="18" charset="0"/>
                <a:ea typeface="ＭＳ Ｐゴシック" pitchFamily="34" charset="-128"/>
              </a:endParaRPr>
            </a:p>
          </p:txBody>
        </p:sp>
        <p:sp>
          <p:nvSpPr>
            <p:cNvPr id="9" name="Ellipse 8"/>
            <p:cNvSpPr/>
            <p:nvPr/>
          </p:nvSpPr>
          <p:spPr bwMode="auto">
            <a:xfrm>
              <a:off x="5481957" y="6038739"/>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4" name="Connecteur droit 13"/>
            <p:cNvCxnSpPr/>
            <p:nvPr/>
          </p:nvCxnSpPr>
          <p:spPr bwMode="auto">
            <a:xfrm>
              <a:off x="4973867" y="6090029"/>
              <a:ext cx="1129648"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59" name="Ellipse 158"/>
            <p:cNvSpPr/>
            <p:nvPr/>
          </p:nvSpPr>
          <p:spPr bwMode="auto">
            <a:xfrm>
              <a:off x="4720951" y="5504025"/>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60" name="Connecteur droit 159"/>
            <p:cNvCxnSpPr/>
            <p:nvPr/>
          </p:nvCxnSpPr>
          <p:spPr bwMode="auto">
            <a:xfrm>
              <a:off x="4098019" y="5555314"/>
              <a:ext cx="1331654"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61" name="Ellipse 160"/>
            <p:cNvSpPr/>
            <p:nvPr/>
          </p:nvSpPr>
          <p:spPr bwMode="auto">
            <a:xfrm>
              <a:off x="5299614" y="4974446"/>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62" name="Connecteur droit 161"/>
            <p:cNvCxnSpPr/>
            <p:nvPr/>
          </p:nvCxnSpPr>
          <p:spPr bwMode="auto">
            <a:xfrm>
              <a:off x="4773235" y="5025736"/>
              <a:ext cx="1187343"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63" name="Ellipse 162"/>
            <p:cNvSpPr/>
            <p:nvPr/>
          </p:nvSpPr>
          <p:spPr bwMode="auto">
            <a:xfrm>
              <a:off x="4830399" y="4799821"/>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64" name="Connecteur droit 163"/>
            <p:cNvCxnSpPr/>
            <p:nvPr/>
          </p:nvCxnSpPr>
          <p:spPr bwMode="auto">
            <a:xfrm>
              <a:off x="3843945" y="4851111"/>
              <a:ext cx="2049666"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65" name="Ellipse 164"/>
            <p:cNvSpPr/>
            <p:nvPr/>
          </p:nvSpPr>
          <p:spPr bwMode="auto">
            <a:xfrm>
              <a:off x="5582978" y="4303317"/>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66" name="Connecteur droit 165"/>
            <p:cNvCxnSpPr/>
            <p:nvPr/>
          </p:nvCxnSpPr>
          <p:spPr bwMode="auto">
            <a:xfrm>
              <a:off x="4676682" y="4354608"/>
              <a:ext cx="1904914"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67" name="Ellipse 166"/>
            <p:cNvSpPr/>
            <p:nvPr/>
          </p:nvSpPr>
          <p:spPr bwMode="auto">
            <a:xfrm>
              <a:off x="4773235" y="4157598"/>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68" name="Connecteur droit 167"/>
            <p:cNvCxnSpPr/>
            <p:nvPr/>
          </p:nvCxnSpPr>
          <p:spPr bwMode="auto">
            <a:xfrm>
              <a:off x="4098019" y="4208888"/>
              <a:ext cx="1383938"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69" name="Ellipse 168"/>
            <p:cNvSpPr/>
            <p:nvPr/>
          </p:nvSpPr>
          <p:spPr bwMode="auto">
            <a:xfrm>
              <a:off x="4607027" y="3945334"/>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0" name="Connecteur droit 169"/>
            <p:cNvCxnSpPr/>
            <p:nvPr/>
          </p:nvCxnSpPr>
          <p:spPr bwMode="auto">
            <a:xfrm>
              <a:off x="4041703" y="3996624"/>
              <a:ext cx="1227826"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71" name="Ellipse 170"/>
            <p:cNvSpPr/>
            <p:nvPr/>
          </p:nvSpPr>
          <p:spPr bwMode="auto">
            <a:xfrm>
              <a:off x="5659045" y="3608037"/>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2" name="Connecteur droit 171"/>
            <p:cNvCxnSpPr/>
            <p:nvPr/>
          </p:nvCxnSpPr>
          <p:spPr bwMode="auto">
            <a:xfrm>
              <a:off x="5036113" y="3659328"/>
              <a:ext cx="1331654"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73" name="Ellipse 172"/>
            <p:cNvSpPr/>
            <p:nvPr/>
          </p:nvSpPr>
          <p:spPr bwMode="auto">
            <a:xfrm>
              <a:off x="6776679" y="3175814"/>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75" name="Ellipse 174"/>
            <p:cNvSpPr/>
            <p:nvPr/>
          </p:nvSpPr>
          <p:spPr bwMode="auto">
            <a:xfrm>
              <a:off x="5892462" y="3324430"/>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6" name="Connecteur droit 175"/>
            <p:cNvCxnSpPr/>
            <p:nvPr/>
          </p:nvCxnSpPr>
          <p:spPr bwMode="auto">
            <a:xfrm>
              <a:off x="5269530" y="3375721"/>
              <a:ext cx="1331654"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77" name="Ellipse 176"/>
            <p:cNvSpPr/>
            <p:nvPr/>
          </p:nvSpPr>
          <p:spPr bwMode="auto">
            <a:xfrm>
              <a:off x="4430726" y="2734841"/>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78" name="Connecteur droit 177"/>
            <p:cNvCxnSpPr/>
            <p:nvPr/>
          </p:nvCxnSpPr>
          <p:spPr bwMode="auto">
            <a:xfrm>
              <a:off x="3353212" y="2786130"/>
              <a:ext cx="2226212"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79" name="Ellipse 178"/>
            <p:cNvSpPr/>
            <p:nvPr/>
          </p:nvSpPr>
          <p:spPr bwMode="auto">
            <a:xfrm>
              <a:off x="5514557" y="2207788"/>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80" name="Connecteur droit 179"/>
            <p:cNvCxnSpPr/>
            <p:nvPr/>
          </p:nvCxnSpPr>
          <p:spPr bwMode="auto">
            <a:xfrm>
              <a:off x="4704494" y="2253682"/>
              <a:ext cx="1663272"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81" name="Ellipse 180"/>
            <p:cNvSpPr/>
            <p:nvPr/>
          </p:nvSpPr>
          <p:spPr bwMode="auto">
            <a:xfrm>
              <a:off x="4925940" y="2560836"/>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3" name="Ellipse 182"/>
            <p:cNvSpPr/>
            <p:nvPr/>
          </p:nvSpPr>
          <p:spPr bwMode="auto">
            <a:xfrm>
              <a:off x="4925940" y="3066352"/>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5" name="Ellipse 184"/>
            <p:cNvSpPr/>
            <p:nvPr/>
          </p:nvSpPr>
          <p:spPr bwMode="auto">
            <a:xfrm>
              <a:off x="4925940" y="4644775"/>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7" name="Ellipse 186"/>
            <p:cNvSpPr/>
            <p:nvPr/>
          </p:nvSpPr>
          <p:spPr bwMode="auto">
            <a:xfrm>
              <a:off x="4925940" y="5334403"/>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89" name="Ellipse 188"/>
            <p:cNvSpPr/>
            <p:nvPr/>
          </p:nvSpPr>
          <p:spPr bwMode="auto">
            <a:xfrm>
              <a:off x="4925940" y="5840080"/>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1" name="Ellipse 190"/>
            <p:cNvSpPr/>
            <p:nvPr/>
          </p:nvSpPr>
          <p:spPr bwMode="auto">
            <a:xfrm>
              <a:off x="5988107" y="2029586"/>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192" name="Connecteur droit 191"/>
            <p:cNvCxnSpPr/>
            <p:nvPr/>
          </p:nvCxnSpPr>
          <p:spPr bwMode="auto">
            <a:xfrm>
              <a:off x="5224590" y="2080875"/>
              <a:ext cx="1632556"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cxnSp>
          <p:nvCxnSpPr>
            <p:cNvPr id="193" name="Connecteur droit 192"/>
            <p:cNvCxnSpPr/>
            <p:nvPr/>
          </p:nvCxnSpPr>
          <p:spPr bwMode="auto">
            <a:xfrm>
              <a:off x="4712495" y="3841553"/>
              <a:ext cx="1331654" cy="0"/>
            </a:xfrm>
            <a:prstGeom prst="line">
              <a:avLst/>
            </a:prstGeom>
            <a:solidFill>
              <a:schemeClr val="accent1"/>
            </a:solidFill>
            <a:ln w="9525" cap="flat" cmpd="sng" algn="ctr">
              <a:solidFill>
                <a:srgbClr val="0000CC"/>
              </a:solidFill>
              <a:prstDash val="solid"/>
              <a:round/>
              <a:headEnd type="none" w="med" len="med"/>
              <a:tailEnd type="none" w="med" len="med"/>
            </a:ln>
            <a:effectLst/>
          </p:spPr>
        </p:cxnSp>
        <p:sp>
          <p:nvSpPr>
            <p:cNvPr id="194" name="Ellipse 193"/>
            <p:cNvSpPr/>
            <p:nvPr/>
          </p:nvSpPr>
          <p:spPr bwMode="auto">
            <a:xfrm>
              <a:off x="4925940" y="1803507"/>
              <a:ext cx="97468" cy="102579"/>
            </a:xfrm>
            <a:prstGeom prst="ellipse">
              <a:avLst/>
            </a:prstGeom>
            <a:solidFill>
              <a:srgbClr val="008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7" name="Ellipse 196"/>
            <p:cNvSpPr/>
            <p:nvPr/>
          </p:nvSpPr>
          <p:spPr bwMode="auto">
            <a:xfrm>
              <a:off x="5330511" y="3786657"/>
              <a:ext cx="97468" cy="102579"/>
            </a:xfrm>
            <a:prstGeom prst="ellipse">
              <a:avLst/>
            </a:prstGeom>
            <a:solidFill>
              <a:srgbClr val="0000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 name="ZoneTexte 3"/>
            <p:cNvSpPr txBox="1"/>
            <p:nvPr/>
          </p:nvSpPr>
          <p:spPr>
            <a:xfrm>
              <a:off x="1034496" y="1676278"/>
              <a:ext cx="509575" cy="276999"/>
            </a:xfrm>
            <a:prstGeom prst="rect">
              <a:avLst/>
            </a:prstGeom>
            <a:noFill/>
          </p:spPr>
          <p:txBody>
            <a:bodyPr wrap="none" rtlCol="0">
              <a:spAutoFit/>
            </a:bodyPr>
            <a:lstStyle/>
            <a:p>
              <a:r>
                <a:rPr lang="fr-FR" sz="1200" dirty="0"/>
                <a:t>HSH</a:t>
              </a:r>
            </a:p>
          </p:txBody>
        </p:sp>
        <p:sp>
          <p:nvSpPr>
            <p:cNvPr id="82" name="ZoneTexte 81"/>
            <p:cNvSpPr txBox="1"/>
            <p:nvPr/>
          </p:nvSpPr>
          <p:spPr>
            <a:xfrm>
              <a:off x="1034496" y="1886884"/>
              <a:ext cx="1390525" cy="276999"/>
            </a:xfrm>
            <a:prstGeom prst="rect">
              <a:avLst/>
            </a:prstGeom>
            <a:noFill/>
          </p:spPr>
          <p:txBody>
            <a:bodyPr wrap="none" rtlCol="0">
              <a:spAutoFit/>
            </a:bodyPr>
            <a:lstStyle/>
            <a:p>
              <a:r>
                <a:rPr lang="fr-FR" sz="1200" dirty="0"/>
                <a:t>Homme non HSH</a:t>
              </a:r>
            </a:p>
          </p:txBody>
        </p:sp>
        <p:sp>
          <p:nvSpPr>
            <p:cNvPr id="83" name="ZoneTexte 82"/>
            <p:cNvSpPr txBox="1"/>
            <p:nvPr/>
          </p:nvSpPr>
          <p:spPr>
            <a:xfrm>
              <a:off x="1034496" y="2066722"/>
              <a:ext cx="706218" cy="276999"/>
            </a:xfrm>
            <a:prstGeom prst="rect">
              <a:avLst/>
            </a:prstGeom>
            <a:noFill/>
          </p:spPr>
          <p:txBody>
            <a:bodyPr wrap="none" rtlCol="0">
              <a:spAutoFit/>
            </a:bodyPr>
            <a:lstStyle/>
            <a:p>
              <a:r>
                <a:rPr lang="fr-FR" sz="1200" dirty="0"/>
                <a:t>Femme</a:t>
              </a:r>
            </a:p>
          </p:txBody>
        </p:sp>
        <p:sp>
          <p:nvSpPr>
            <p:cNvPr id="84" name="ZoneTexte 83"/>
            <p:cNvSpPr txBox="1"/>
            <p:nvPr/>
          </p:nvSpPr>
          <p:spPr>
            <a:xfrm>
              <a:off x="1034496" y="2639986"/>
              <a:ext cx="1788671" cy="276999"/>
            </a:xfrm>
            <a:prstGeom prst="rect">
              <a:avLst/>
            </a:prstGeom>
            <a:noFill/>
          </p:spPr>
          <p:txBody>
            <a:bodyPr wrap="none" rtlCol="0">
              <a:spAutoFit/>
            </a:bodyPr>
            <a:lstStyle/>
            <a:p>
              <a:r>
                <a:rPr lang="fr-FR" sz="1200" dirty="0"/>
                <a:t>Afrique sub-saharienne</a:t>
              </a:r>
            </a:p>
          </p:txBody>
        </p:sp>
        <p:sp>
          <p:nvSpPr>
            <p:cNvPr id="86" name="ZoneTexte 85"/>
            <p:cNvSpPr txBox="1"/>
            <p:nvPr/>
          </p:nvSpPr>
          <p:spPr>
            <a:xfrm>
              <a:off x="1034496" y="2411252"/>
              <a:ext cx="2019879" cy="276999"/>
            </a:xfrm>
            <a:prstGeom prst="rect">
              <a:avLst/>
            </a:prstGeom>
            <a:noFill/>
          </p:spPr>
          <p:txBody>
            <a:bodyPr wrap="none" rtlCol="0">
              <a:spAutoFit/>
            </a:bodyPr>
            <a:lstStyle/>
            <a:p>
              <a:r>
                <a:rPr lang="fr-FR" sz="1200" dirty="0"/>
                <a:t>Autre région géographique</a:t>
              </a:r>
            </a:p>
          </p:txBody>
        </p:sp>
        <p:sp>
          <p:nvSpPr>
            <p:cNvPr id="87" name="ZoneTexte 86"/>
            <p:cNvSpPr txBox="1"/>
            <p:nvPr/>
          </p:nvSpPr>
          <p:spPr>
            <a:xfrm>
              <a:off x="1034496" y="3004099"/>
              <a:ext cx="1287532" cy="276999"/>
            </a:xfrm>
            <a:prstGeom prst="rect">
              <a:avLst/>
            </a:prstGeom>
            <a:noFill/>
          </p:spPr>
          <p:txBody>
            <a:bodyPr wrap="none" rtlCol="0">
              <a:spAutoFit/>
            </a:bodyPr>
            <a:lstStyle/>
            <a:p>
              <a:r>
                <a:rPr lang="fr-FR" sz="1200" dirty="0"/>
                <a:t>Age : 50-54 ans</a:t>
              </a:r>
            </a:p>
          </p:txBody>
        </p:sp>
        <p:sp>
          <p:nvSpPr>
            <p:cNvPr id="88" name="ZoneTexte 87"/>
            <p:cNvSpPr txBox="1"/>
            <p:nvPr/>
          </p:nvSpPr>
          <p:spPr>
            <a:xfrm>
              <a:off x="1034496" y="3142368"/>
              <a:ext cx="1287532" cy="276999"/>
            </a:xfrm>
            <a:prstGeom prst="rect">
              <a:avLst/>
            </a:prstGeom>
            <a:noFill/>
          </p:spPr>
          <p:txBody>
            <a:bodyPr wrap="none" rtlCol="0">
              <a:spAutoFit/>
            </a:bodyPr>
            <a:lstStyle/>
            <a:p>
              <a:r>
                <a:rPr lang="fr-FR" sz="1200" dirty="0"/>
                <a:t>Age : 54-60 ans</a:t>
              </a:r>
            </a:p>
          </p:txBody>
        </p:sp>
        <p:sp>
          <p:nvSpPr>
            <p:cNvPr id="89" name="ZoneTexte 88"/>
            <p:cNvSpPr txBox="1"/>
            <p:nvPr/>
          </p:nvSpPr>
          <p:spPr>
            <a:xfrm>
              <a:off x="1034496" y="3286360"/>
              <a:ext cx="1108722" cy="276999"/>
            </a:xfrm>
            <a:prstGeom prst="rect">
              <a:avLst/>
            </a:prstGeom>
            <a:noFill/>
          </p:spPr>
          <p:txBody>
            <a:bodyPr wrap="none" rtlCol="0">
              <a:spAutoFit/>
            </a:bodyPr>
            <a:lstStyle/>
            <a:p>
              <a:r>
                <a:rPr lang="fr-FR" sz="1200" dirty="0"/>
                <a:t>Age &gt; 60 ans</a:t>
              </a:r>
            </a:p>
          </p:txBody>
        </p:sp>
        <p:sp>
          <p:nvSpPr>
            <p:cNvPr id="90" name="ZoneTexte 89"/>
            <p:cNvSpPr txBox="1"/>
            <p:nvPr/>
          </p:nvSpPr>
          <p:spPr>
            <a:xfrm>
              <a:off x="1034496" y="3512553"/>
              <a:ext cx="479618" cy="276999"/>
            </a:xfrm>
            <a:prstGeom prst="rect">
              <a:avLst/>
            </a:prstGeom>
            <a:noFill/>
          </p:spPr>
          <p:txBody>
            <a:bodyPr wrap="none" rtlCol="0">
              <a:spAutoFit/>
            </a:bodyPr>
            <a:lstStyle/>
            <a:p>
              <a:r>
                <a:rPr lang="fr-FR" sz="1200" dirty="0"/>
                <a:t>HTA</a:t>
              </a:r>
            </a:p>
          </p:txBody>
        </p:sp>
        <p:sp>
          <p:nvSpPr>
            <p:cNvPr id="91" name="ZoneTexte 90"/>
            <p:cNvSpPr txBox="1"/>
            <p:nvPr/>
          </p:nvSpPr>
          <p:spPr>
            <a:xfrm>
              <a:off x="1034496" y="3675995"/>
              <a:ext cx="715085" cy="276999"/>
            </a:xfrm>
            <a:prstGeom prst="rect">
              <a:avLst/>
            </a:prstGeom>
            <a:noFill/>
          </p:spPr>
          <p:txBody>
            <a:bodyPr wrap="none" rtlCol="0">
              <a:spAutoFit/>
            </a:bodyPr>
            <a:lstStyle/>
            <a:p>
              <a:r>
                <a:rPr lang="fr-FR" sz="1200" dirty="0"/>
                <a:t>Diabète</a:t>
              </a:r>
            </a:p>
          </p:txBody>
        </p:sp>
        <p:sp>
          <p:nvSpPr>
            <p:cNvPr id="92" name="ZoneTexte 91"/>
            <p:cNvSpPr txBox="1"/>
            <p:nvPr/>
          </p:nvSpPr>
          <p:spPr>
            <a:xfrm>
              <a:off x="1034496" y="3844086"/>
              <a:ext cx="1672904" cy="276999"/>
            </a:xfrm>
            <a:prstGeom prst="rect">
              <a:avLst/>
            </a:prstGeom>
            <a:noFill/>
          </p:spPr>
          <p:txBody>
            <a:bodyPr wrap="none" rtlCol="0">
              <a:spAutoFit/>
            </a:bodyPr>
            <a:lstStyle/>
            <a:p>
              <a:r>
                <a:rPr lang="fr-FR" sz="1200" dirty="0"/>
                <a:t>Hypercholestérolémie</a:t>
              </a:r>
            </a:p>
          </p:txBody>
        </p:sp>
        <p:sp>
          <p:nvSpPr>
            <p:cNvPr id="93" name="ZoneTexte 92"/>
            <p:cNvSpPr txBox="1"/>
            <p:nvPr/>
          </p:nvSpPr>
          <p:spPr>
            <a:xfrm>
              <a:off x="1034496" y="4033175"/>
              <a:ext cx="1587168" cy="276999"/>
            </a:xfrm>
            <a:prstGeom prst="rect">
              <a:avLst/>
            </a:prstGeom>
            <a:noFill/>
          </p:spPr>
          <p:txBody>
            <a:bodyPr wrap="none" rtlCol="0">
              <a:spAutoFit/>
            </a:bodyPr>
            <a:lstStyle/>
            <a:p>
              <a:r>
                <a:rPr lang="fr-FR" sz="1200" dirty="0"/>
                <a:t>Hypertriglycéridémie</a:t>
              </a:r>
            </a:p>
          </p:txBody>
        </p:sp>
        <p:sp>
          <p:nvSpPr>
            <p:cNvPr id="94" name="ZoneTexte 93"/>
            <p:cNvSpPr txBox="1"/>
            <p:nvPr/>
          </p:nvSpPr>
          <p:spPr>
            <a:xfrm>
              <a:off x="1034496" y="4227235"/>
              <a:ext cx="1659429" cy="276999"/>
            </a:xfrm>
            <a:prstGeom prst="rect">
              <a:avLst/>
            </a:prstGeom>
            <a:noFill/>
          </p:spPr>
          <p:txBody>
            <a:bodyPr wrap="none" rtlCol="0">
              <a:spAutoFit/>
            </a:bodyPr>
            <a:lstStyle/>
            <a:p>
              <a:r>
                <a:rPr lang="fr-FR" sz="1200" dirty="0"/>
                <a:t>ATCD personnels CV</a:t>
              </a:r>
            </a:p>
          </p:txBody>
        </p:sp>
        <p:sp>
          <p:nvSpPr>
            <p:cNvPr id="95" name="ZoneTexte 94"/>
            <p:cNvSpPr txBox="1"/>
            <p:nvPr/>
          </p:nvSpPr>
          <p:spPr>
            <a:xfrm>
              <a:off x="1034496" y="4550049"/>
              <a:ext cx="903087" cy="276999"/>
            </a:xfrm>
            <a:prstGeom prst="rect">
              <a:avLst/>
            </a:prstGeom>
            <a:noFill/>
          </p:spPr>
          <p:txBody>
            <a:bodyPr wrap="none" rtlCol="0">
              <a:spAutoFit/>
            </a:bodyPr>
            <a:lstStyle/>
            <a:p>
              <a:r>
                <a:rPr lang="fr-FR" sz="1200" dirty="0"/>
                <a:t>IMC 20-25</a:t>
              </a:r>
            </a:p>
          </p:txBody>
        </p:sp>
        <p:sp>
          <p:nvSpPr>
            <p:cNvPr id="96" name="ZoneTexte 95"/>
            <p:cNvSpPr txBox="1"/>
            <p:nvPr/>
          </p:nvSpPr>
          <p:spPr>
            <a:xfrm>
              <a:off x="1034496" y="4716543"/>
              <a:ext cx="813294" cy="276999"/>
            </a:xfrm>
            <a:prstGeom prst="rect">
              <a:avLst/>
            </a:prstGeom>
            <a:noFill/>
          </p:spPr>
          <p:txBody>
            <a:bodyPr wrap="none" rtlCol="0">
              <a:spAutoFit/>
            </a:bodyPr>
            <a:lstStyle/>
            <a:p>
              <a:r>
                <a:rPr lang="fr-FR" sz="1200" dirty="0"/>
                <a:t>IMC &lt; 20</a:t>
              </a:r>
            </a:p>
          </p:txBody>
        </p:sp>
        <p:sp>
          <p:nvSpPr>
            <p:cNvPr id="97" name="ZoneTexte 96"/>
            <p:cNvSpPr txBox="1"/>
            <p:nvPr/>
          </p:nvSpPr>
          <p:spPr>
            <a:xfrm>
              <a:off x="1034496" y="4891095"/>
              <a:ext cx="813294" cy="276999"/>
            </a:xfrm>
            <a:prstGeom prst="rect">
              <a:avLst/>
            </a:prstGeom>
            <a:noFill/>
          </p:spPr>
          <p:txBody>
            <a:bodyPr wrap="none" rtlCol="0">
              <a:spAutoFit/>
            </a:bodyPr>
            <a:lstStyle/>
            <a:p>
              <a:r>
                <a:rPr lang="fr-FR" sz="1200" dirty="0"/>
                <a:t>IMC &gt; 25</a:t>
              </a:r>
            </a:p>
          </p:txBody>
        </p:sp>
        <p:sp>
          <p:nvSpPr>
            <p:cNvPr id="11" name="ZoneTexte 10"/>
            <p:cNvSpPr txBox="1"/>
            <p:nvPr/>
          </p:nvSpPr>
          <p:spPr>
            <a:xfrm>
              <a:off x="1034496" y="5209552"/>
              <a:ext cx="1864613" cy="276999"/>
            </a:xfrm>
            <a:prstGeom prst="rect">
              <a:avLst/>
            </a:prstGeom>
            <a:noFill/>
          </p:spPr>
          <p:txBody>
            <a:bodyPr wrap="none" rtlCol="0">
              <a:spAutoFit/>
            </a:bodyPr>
            <a:lstStyle/>
            <a:p>
              <a:r>
                <a:rPr lang="fr-FR" sz="1200" dirty="0"/>
                <a:t>CD4 actuels &gt; 500/mm</a:t>
              </a:r>
              <a:r>
                <a:rPr lang="fr-FR" sz="1200" baseline="30000" dirty="0"/>
                <a:t>3</a:t>
              </a:r>
            </a:p>
          </p:txBody>
        </p:sp>
        <p:sp>
          <p:nvSpPr>
            <p:cNvPr id="100" name="ZoneTexte 99"/>
            <p:cNvSpPr txBox="1"/>
            <p:nvPr/>
          </p:nvSpPr>
          <p:spPr>
            <a:xfrm>
              <a:off x="1034496" y="5383180"/>
              <a:ext cx="1864613" cy="276999"/>
            </a:xfrm>
            <a:prstGeom prst="rect">
              <a:avLst/>
            </a:prstGeom>
            <a:noFill/>
          </p:spPr>
          <p:txBody>
            <a:bodyPr wrap="none" rtlCol="0">
              <a:spAutoFit/>
            </a:bodyPr>
            <a:lstStyle/>
            <a:p>
              <a:r>
                <a:rPr lang="fr-FR" sz="1200" dirty="0"/>
                <a:t>CD4 actuels &lt; 500/mm</a:t>
              </a:r>
              <a:r>
                <a:rPr lang="fr-FR" sz="1200" baseline="30000" dirty="0"/>
                <a:t>3</a:t>
              </a:r>
            </a:p>
          </p:txBody>
        </p:sp>
        <p:sp>
          <p:nvSpPr>
            <p:cNvPr id="101" name="ZoneTexte 100"/>
            <p:cNvSpPr txBox="1"/>
            <p:nvPr/>
          </p:nvSpPr>
          <p:spPr>
            <a:xfrm>
              <a:off x="1034496" y="5748682"/>
              <a:ext cx="1736373" cy="276999"/>
            </a:xfrm>
            <a:prstGeom prst="rect">
              <a:avLst/>
            </a:prstGeom>
            <a:noFill/>
          </p:spPr>
          <p:txBody>
            <a:bodyPr wrap="none" rtlCol="0">
              <a:spAutoFit/>
            </a:bodyPr>
            <a:lstStyle/>
            <a:p>
              <a:r>
                <a:rPr lang="fr-FR" sz="1200" dirty="0"/>
                <a:t>Nadir CD4 &gt; 200/mm</a:t>
              </a:r>
              <a:r>
                <a:rPr lang="fr-FR" sz="1200" baseline="30000" dirty="0"/>
                <a:t>3</a:t>
              </a:r>
            </a:p>
          </p:txBody>
        </p:sp>
        <p:sp>
          <p:nvSpPr>
            <p:cNvPr id="102" name="ZoneTexte 101"/>
            <p:cNvSpPr txBox="1"/>
            <p:nvPr/>
          </p:nvSpPr>
          <p:spPr>
            <a:xfrm>
              <a:off x="1034496" y="5971526"/>
              <a:ext cx="1736373" cy="276999"/>
            </a:xfrm>
            <a:prstGeom prst="rect">
              <a:avLst/>
            </a:prstGeom>
            <a:noFill/>
          </p:spPr>
          <p:txBody>
            <a:bodyPr wrap="none" rtlCol="0">
              <a:spAutoFit/>
            </a:bodyPr>
            <a:lstStyle/>
            <a:p>
              <a:r>
                <a:rPr lang="fr-FR" sz="1200" dirty="0"/>
                <a:t>Nadir CD4 &lt; 200/mm</a:t>
              </a:r>
              <a:r>
                <a:rPr lang="fr-FR" sz="1200" baseline="30000" dirty="0"/>
                <a:t>3</a:t>
              </a:r>
            </a:p>
          </p:txBody>
        </p:sp>
      </p:grpSp>
      <p:sp>
        <p:nvSpPr>
          <p:cNvPr id="98" name="Titre 2"/>
          <p:cNvSpPr>
            <a:spLocks noGrp="1"/>
          </p:cNvSpPr>
          <p:nvPr>
            <p:ph type="title"/>
          </p:nvPr>
        </p:nvSpPr>
        <p:spPr>
          <a:xfrm>
            <a:off x="1547813" y="115888"/>
            <a:ext cx="7523162" cy="936625"/>
          </a:xfrm>
        </p:spPr>
        <p:txBody>
          <a:bodyPr/>
          <a:lstStyle/>
          <a:p>
            <a:r>
              <a:rPr lang="fr-FR" sz="2600" dirty="0"/>
              <a:t>Maladie des petits vaisseaux cérébraux </a:t>
            </a:r>
            <a:br>
              <a:rPr lang="fr-FR" sz="2600" dirty="0"/>
            </a:br>
            <a:r>
              <a:rPr lang="fr-FR" sz="2600" dirty="0"/>
              <a:t>chez les patients VIH en succès virologique (4)</a:t>
            </a:r>
          </a:p>
        </p:txBody>
      </p:sp>
      <p:sp>
        <p:nvSpPr>
          <p:cNvPr id="99"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Moulignier</a:t>
            </a:r>
            <a:r>
              <a:rPr lang="en-GB" sz="1200" i="1" dirty="0">
                <a:solidFill>
                  <a:srgbClr val="0070C0"/>
                </a:solidFill>
              </a:rPr>
              <a:t> A, CROI 2017, Abs. 75</a:t>
            </a:r>
          </a:p>
        </p:txBody>
      </p:sp>
      <p:sp>
        <p:nvSpPr>
          <p:cNvPr id="103" name="ZoneTexte 10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187</a:t>
            </a:r>
          </a:p>
        </p:txBody>
      </p:sp>
    </p:spTree>
    <p:extLst>
      <p:ext uri="{BB962C8B-B14F-4D97-AF65-F5344CB8AC3E}">
        <p14:creationId xmlns:p14="http://schemas.microsoft.com/office/powerpoint/2010/main" val="339967669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Longueur des télomères et exposition à TDF (1)</a:t>
            </a:r>
          </a:p>
        </p:txBody>
      </p:sp>
      <p:sp>
        <p:nvSpPr>
          <p:cNvPr id="2" name="Espace réservé du texte 1"/>
          <p:cNvSpPr>
            <a:spLocks noGrp="1"/>
          </p:cNvSpPr>
          <p:nvPr>
            <p:ph idx="1"/>
          </p:nvPr>
        </p:nvSpPr>
        <p:spPr>
          <a:xfrm>
            <a:off x="457200" y="1156379"/>
            <a:ext cx="8613775" cy="1491991"/>
          </a:xfrm>
        </p:spPr>
        <p:txBody>
          <a:bodyPr/>
          <a:lstStyle/>
          <a:p>
            <a:r>
              <a:rPr lang="fr-FR" sz="1800" dirty="0"/>
              <a:t>Etude transversale, Madrid, 200 patients avec CV &lt; 50 c/ml &gt; 1 an </a:t>
            </a:r>
            <a:br>
              <a:rPr lang="fr-FR" sz="1800" dirty="0"/>
            </a:br>
            <a:r>
              <a:rPr lang="fr-FR" sz="1800" dirty="0"/>
              <a:t>et traitement ARV stable &gt; 1 an</a:t>
            </a:r>
          </a:p>
          <a:p>
            <a:r>
              <a:rPr lang="fr-FR" sz="1800" dirty="0"/>
              <a:t>Mesure de la longueur des télomères dans le sang total par PCR</a:t>
            </a:r>
          </a:p>
          <a:p>
            <a:r>
              <a:rPr lang="fr-FR" sz="1800" dirty="0"/>
              <a:t>Comparaison des patients ayant été exposés à TDF (durée médiane : 8,48 ans) et jamais exposés à TDF</a:t>
            </a:r>
          </a:p>
        </p:txBody>
      </p:sp>
      <p:graphicFrame>
        <p:nvGraphicFramePr>
          <p:cNvPr id="4" name="Tableau 3"/>
          <p:cNvGraphicFramePr>
            <a:graphicFrameLocks noGrp="1"/>
          </p:cNvGraphicFramePr>
          <p:nvPr>
            <p:extLst/>
          </p:nvPr>
        </p:nvGraphicFramePr>
        <p:xfrm>
          <a:off x="741612" y="2646776"/>
          <a:ext cx="8044950" cy="3299460"/>
        </p:xfrm>
        <a:graphic>
          <a:graphicData uri="http://schemas.openxmlformats.org/drawingml/2006/table">
            <a:tbl>
              <a:tblPr firstRow="1" bandRow="1">
                <a:tableStyleId>{5C22544A-7EE6-4342-B048-85BDC9FD1C3A}</a:tableStyleId>
              </a:tblPr>
              <a:tblGrid>
                <a:gridCol w="3548743">
                  <a:extLst>
                    <a:ext uri="{9D8B030D-6E8A-4147-A177-3AD203B41FA5}">
                      <a16:colId xmlns:a16="http://schemas.microsoft.com/office/drawing/2014/main" xmlns="" val="20000"/>
                    </a:ext>
                  </a:extLst>
                </a:gridCol>
                <a:gridCol w="2142612">
                  <a:extLst>
                    <a:ext uri="{9D8B030D-6E8A-4147-A177-3AD203B41FA5}">
                      <a16:colId xmlns:a16="http://schemas.microsoft.com/office/drawing/2014/main" xmlns="" val="20001"/>
                    </a:ext>
                  </a:extLst>
                </a:gridCol>
                <a:gridCol w="1558105">
                  <a:extLst>
                    <a:ext uri="{9D8B030D-6E8A-4147-A177-3AD203B41FA5}">
                      <a16:colId xmlns:a16="http://schemas.microsoft.com/office/drawing/2014/main" xmlns="" val="20002"/>
                    </a:ext>
                  </a:extLst>
                </a:gridCol>
                <a:gridCol w="795490">
                  <a:extLst>
                    <a:ext uri="{9D8B030D-6E8A-4147-A177-3AD203B41FA5}">
                      <a16:colId xmlns:a16="http://schemas.microsoft.com/office/drawing/2014/main" xmlns="" val="20003"/>
                    </a:ext>
                  </a:extLst>
                </a:gridCol>
              </a:tblGrid>
              <a:tr h="450801">
                <a:tc>
                  <a:txBody>
                    <a:bodyPr/>
                    <a:lstStyle/>
                    <a:p>
                      <a:pPr>
                        <a:lnSpc>
                          <a:spcPts val="1500"/>
                        </a:lnSpc>
                      </a:pPr>
                      <a:endParaRPr lang="fr-FR" sz="1400" dirty="0">
                        <a:solidFill>
                          <a:srgbClr val="000066"/>
                        </a:solidFill>
                      </a:endParaRPr>
                    </a:p>
                  </a:txBody>
                  <a:tcPr/>
                </a:tc>
                <a:tc>
                  <a:txBody>
                    <a:bodyPr/>
                    <a:lstStyle/>
                    <a:p>
                      <a:pPr algn="ctr">
                        <a:lnSpc>
                          <a:spcPts val="1500"/>
                        </a:lnSpc>
                      </a:pPr>
                      <a:r>
                        <a:rPr lang="fr-FR" sz="1400" dirty="0">
                          <a:solidFill>
                            <a:srgbClr val="000066"/>
                          </a:solidFill>
                        </a:rPr>
                        <a:t>Jamais exposés à TDF</a:t>
                      </a:r>
                    </a:p>
                    <a:p>
                      <a:pPr algn="ctr">
                        <a:lnSpc>
                          <a:spcPts val="1500"/>
                        </a:lnSpc>
                      </a:pPr>
                      <a:r>
                        <a:rPr lang="fr-FR" sz="1400" b="0" dirty="0">
                          <a:solidFill>
                            <a:srgbClr val="000066"/>
                          </a:solidFill>
                        </a:rPr>
                        <a:t>(n = 97)</a:t>
                      </a:r>
                    </a:p>
                  </a:txBody>
                  <a:tcPr>
                    <a:solidFill>
                      <a:srgbClr val="FFFF00"/>
                    </a:solidFill>
                  </a:tcPr>
                </a:tc>
                <a:tc>
                  <a:txBody>
                    <a:bodyPr/>
                    <a:lstStyle/>
                    <a:p>
                      <a:pPr algn="ctr">
                        <a:lnSpc>
                          <a:spcPts val="1500"/>
                        </a:lnSpc>
                      </a:pPr>
                      <a:r>
                        <a:rPr lang="fr-FR" sz="1400" dirty="0">
                          <a:solidFill>
                            <a:srgbClr val="000066"/>
                          </a:solidFill>
                        </a:rPr>
                        <a:t>Exposés à TDF</a:t>
                      </a:r>
                    </a:p>
                    <a:p>
                      <a:pPr algn="ctr">
                        <a:lnSpc>
                          <a:spcPts val="1500"/>
                        </a:lnSpc>
                      </a:pPr>
                      <a:r>
                        <a:rPr lang="fr-FR" sz="1400" b="0" dirty="0">
                          <a:solidFill>
                            <a:srgbClr val="000066"/>
                          </a:solidFill>
                        </a:rPr>
                        <a:t>(n = 103)</a:t>
                      </a:r>
                    </a:p>
                  </a:txBody>
                  <a:tcPr>
                    <a:solidFill>
                      <a:srgbClr val="FFC000"/>
                    </a:solidFill>
                  </a:tcPr>
                </a:tc>
                <a:tc>
                  <a:txBody>
                    <a:bodyPr/>
                    <a:lstStyle/>
                    <a:p>
                      <a:pPr algn="ctr">
                        <a:lnSpc>
                          <a:spcPts val="1500"/>
                        </a:lnSpc>
                      </a:pPr>
                      <a:r>
                        <a:rPr lang="fr-FR" sz="1400" dirty="0">
                          <a:solidFill>
                            <a:srgbClr val="000066"/>
                          </a:solidFill>
                        </a:rPr>
                        <a:t>p</a:t>
                      </a:r>
                    </a:p>
                  </a:txBody>
                  <a:tcPr/>
                </a:tc>
                <a:extLst>
                  <a:ext uri="{0D108BD9-81ED-4DB2-BD59-A6C34878D82A}">
                    <a16:rowId xmlns:a16="http://schemas.microsoft.com/office/drawing/2014/main" xmlns="" val="10000"/>
                  </a:ext>
                </a:extLst>
              </a:tr>
              <a:tr h="266801">
                <a:tc>
                  <a:txBody>
                    <a:bodyPr/>
                    <a:lstStyle/>
                    <a:p>
                      <a:pPr>
                        <a:lnSpc>
                          <a:spcPts val="1500"/>
                        </a:lnSpc>
                      </a:pPr>
                      <a:r>
                        <a:rPr lang="fr-FR" sz="1400" dirty="0">
                          <a:solidFill>
                            <a:srgbClr val="000066"/>
                          </a:solidFill>
                        </a:rPr>
                        <a:t>Consommation alcool, %</a:t>
                      </a:r>
                    </a:p>
                  </a:txBody>
                  <a:tcPr/>
                </a:tc>
                <a:tc>
                  <a:txBody>
                    <a:bodyPr/>
                    <a:lstStyle/>
                    <a:p>
                      <a:pPr algn="ctr">
                        <a:lnSpc>
                          <a:spcPts val="1500"/>
                        </a:lnSpc>
                      </a:pPr>
                      <a:r>
                        <a:rPr lang="fr-FR" sz="1400" dirty="0">
                          <a:solidFill>
                            <a:srgbClr val="000066"/>
                          </a:solidFill>
                        </a:rPr>
                        <a:t>33</a:t>
                      </a:r>
                    </a:p>
                  </a:txBody>
                  <a:tcPr/>
                </a:tc>
                <a:tc>
                  <a:txBody>
                    <a:bodyPr/>
                    <a:lstStyle/>
                    <a:p>
                      <a:pPr algn="ctr">
                        <a:lnSpc>
                          <a:spcPts val="1500"/>
                        </a:lnSpc>
                      </a:pPr>
                      <a:r>
                        <a:rPr lang="fr-FR" sz="1400" dirty="0">
                          <a:solidFill>
                            <a:srgbClr val="000066"/>
                          </a:solidFill>
                        </a:rPr>
                        <a:t>58</a:t>
                      </a:r>
                    </a:p>
                  </a:txBody>
                  <a:tcPr/>
                </a:tc>
                <a:tc>
                  <a:txBody>
                    <a:bodyPr/>
                    <a:lstStyle/>
                    <a:p>
                      <a:pPr algn="ctr">
                        <a:lnSpc>
                          <a:spcPts val="1500"/>
                        </a:lnSpc>
                      </a:pPr>
                      <a:r>
                        <a:rPr lang="fr-FR" sz="1400" dirty="0">
                          <a:solidFill>
                            <a:srgbClr val="000066"/>
                          </a:solidFill>
                        </a:rPr>
                        <a:t>0,001</a:t>
                      </a:r>
                    </a:p>
                  </a:txBody>
                  <a:tcPr/>
                </a:tc>
                <a:extLst>
                  <a:ext uri="{0D108BD9-81ED-4DB2-BD59-A6C34878D82A}">
                    <a16:rowId xmlns:a16="http://schemas.microsoft.com/office/drawing/2014/main" xmlns="" val="10001"/>
                  </a:ext>
                </a:extLst>
              </a:tr>
              <a:tr h="266801">
                <a:tc>
                  <a:txBody>
                    <a:bodyPr/>
                    <a:lstStyle/>
                    <a:p>
                      <a:pPr>
                        <a:lnSpc>
                          <a:spcPts val="1500"/>
                        </a:lnSpc>
                      </a:pPr>
                      <a:r>
                        <a:rPr lang="fr-FR" sz="1400" dirty="0" err="1">
                          <a:solidFill>
                            <a:srgbClr val="000066"/>
                          </a:solidFill>
                        </a:rPr>
                        <a:t>Co-infection</a:t>
                      </a:r>
                      <a:r>
                        <a:rPr lang="fr-FR" sz="1400" dirty="0">
                          <a:solidFill>
                            <a:srgbClr val="000066"/>
                          </a:solidFill>
                        </a:rPr>
                        <a:t> VHC, %</a:t>
                      </a:r>
                    </a:p>
                  </a:txBody>
                  <a:tcPr/>
                </a:tc>
                <a:tc>
                  <a:txBody>
                    <a:bodyPr/>
                    <a:lstStyle/>
                    <a:p>
                      <a:pPr algn="ctr">
                        <a:lnSpc>
                          <a:spcPts val="1500"/>
                        </a:lnSpc>
                      </a:pPr>
                      <a:r>
                        <a:rPr lang="fr-FR" sz="1400" dirty="0">
                          <a:solidFill>
                            <a:srgbClr val="000066"/>
                          </a:solidFill>
                        </a:rPr>
                        <a:t>14</a:t>
                      </a:r>
                    </a:p>
                  </a:txBody>
                  <a:tcPr/>
                </a:tc>
                <a:tc>
                  <a:txBody>
                    <a:bodyPr/>
                    <a:lstStyle/>
                    <a:p>
                      <a:pPr algn="ctr">
                        <a:lnSpc>
                          <a:spcPts val="1500"/>
                        </a:lnSpc>
                      </a:pPr>
                      <a:r>
                        <a:rPr lang="fr-FR" sz="1400" dirty="0">
                          <a:solidFill>
                            <a:srgbClr val="000066"/>
                          </a:solidFill>
                        </a:rPr>
                        <a:t>25</a:t>
                      </a:r>
                    </a:p>
                  </a:txBody>
                  <a:tcPr/>
                </a:tc>
                <a:tc>
                  <a:txBody>
                    <a:bodyPr/>
                    <a:lstStyle/>
                    <a:p>
                      <a:pPr algn="ctr">
                        <a:lnSpc>
                          <a:spcPts val="1500"/>
                        </a:lnSpc>
                      </a:pPr>
                      <a:r>
                        <a:rPr lang="fr-FR" sz="1400" dirty="0">
                          <a:solidFill>
                            <a:srgbClr val="000066"/>
                          </a:solidFill>
                        </a:rPr>
                        <a:t>0,097</a:t>
                      </a:r>
                    </a:p>
                  </a:txBody>
                  <a:tcPr/>
                </a:tc>
                <a:extLst>
                  <a:ext uri="{0D108BD9-81ED-4DB2-BD59-A6C34878D82A}">
                    <a16:rowId xmlns:a16="http://schemas.microsoft.com/office/drawing/2014/main" xmlns="" val="10002"/>
                  </a:ext>
                </a:extLst>
              </a:tr>
              <a:tr h="266801">
                <a:tc>
                  <a:txBody>
                    <a:bodyPr/>
                    <a:lstStyle/>
                    <a:p>
                      <a:pPr>
                        <a:lnSpc>
                          <a:spcPts val="1500"/>
                        </a:lnSpc>
                      </a:pPr>
                      <a:r>
                        <a:rPr lang="fr-FR" sz="1400" dirty="0">
                          <a:solidFill>
                            <a:srgbClr val="000066"/>
                          </a:solidFill>
                        </a:rPr>
                        <a:t>Durée médiane infection VIH, années</a:t>
                      </a:r>
                    </a:p>
                  </a:txBody>
                  <a:tcPr/>
                </a:tc>
                <a:tc>
                  <a:txBody>
                    <a:bodyPr/>
                    <a:lstStyle/>
                    <a:p>
                      <a:pPr algn="ctr">
                        <a:lnSpc>
                          <a:spcPts val="1500"/>
                        </a:lnSpc>
                      </a:pPr>
                      <a:r>
                        <a:rPr lang="fr-FR" sz="1400" dirty="0">
                          <a:solidFill>
                            <a:srgbClr val="000066"/>
                          </a:solidFill>
                        </a:rPr>
                        <a:t>16,9</a:t>
                      </a:r>
                    </a:p>
                  </a:txBody>
                  <a:tcPr/>
                </a:tc>
                <a:tc>
                  <a:txBody>
                    <a:bodyPr/>
                    <a:lstStyle/>
                    <a:p>
                      <a:pPr algn="ctr">
                        <a:lnSpc>
                          <a:spcPts val="1500"/>
                        </a:lnSpc>
                      </a:pPr>
                      <a:r>
                        <a:rPr lang="fr-FR" sz="1400" dirty="0">
                          <a:solidFill>
                            <a:srgbClr val="000066"/>
                          </a:solidFill>
                        </a:rPr>
                        <a:t>19,4</a:t>
                      </a:r>
                    </a:p>
                  </a:txBody>
                  <a:tcPr/>
                </a:tc>
                <a:tc>
                  <a:txBody>
                    <a:bodyPr/>
                    <a:lstStyle/>
                    <a:p>
                      <a:pPr algn="ctr">
                        <a:lnSpc>
                          <a:spcPts val="1500"/>
                        </a:lnSpc>
                      </a:pPr>
                      <a:r>
                        <a:rPr lang="fr-FR" sz="1400" dirty="0">
                          <a:solidFill>
                            <a:srgbClr val="000066"/>
                          </a:solidFill>
                        </a:rPr>
                        <a:t>0,007</a:t>
                      </a:r>
                    </a:p>
                  </a:txBody>
                  <a:tcPr/>
                </a:tc>
                <a:extLst>
                  <a:ext uri="{0D108BD9-81ED-4DB2-BD59-A6C34878D82A}">
                    <a16:rowId xmlns:a16="http://schemas.microsoft.com/office/drawing/2014/main" xmlns="" val="10003"/>
                  </a:ext>
                </a:extLst>
              </a:tr>
              <a:tr h="266801">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fr-FR" sz="1400" dirty="0">
                          <a:solidFill>
                            <a:srgbClr val="000066"/>
                          </a:solidFill>
                        </a:rPr>
                        <a:t>CD4/mm</a:t>
                      </a:r>
                      <a:r>
                        <a:rPr lang="fr-FR" sz="1400" baseline="30000" dirty="0">
                          <a:solidFill>
                            <a:srgbClr val="000066"/>
                          </a:solidFill>
                        </a:rPr>
                        <a:t>3</a:t>
                      </a:r>
                      <a:r>
                        <a:rPr lang="fr-FR" sz="1400" baseline="0" dirty="0">
                          <a:solidFill>
                            <a:srgbClr val="000066"/>
                          </a:solidFill>
                        </a:rPr>
                        <a:t>, médiane : nadir / actuel</a:t>
                      </a:r>
                      <a:endParaRPr lang="fr-FR" sz="1400" dirty="0">
                        <a:solidFill>
                          <a:srgbClr val="000066"/>
                        </a:solidFill>
                      </a:endParaRPr>
                    </a:p>
                  </a:txBody>
                  <a:tcPr/>
                </a:tc>
                <a:tc>
                  <a:txBody>
                    <a:bodyPr/>
                    <a:lstStyle/>
                    <a:p>
                      <a:pPr algn="ctr">
                        <a:lnSpc>
                          <a:spcPts val="1500"/>
                        </a:lnSpc>
                      </a:pPr>
                      <a:r>
                        <a:rPr lang="fr-FR" sz="1400" dirty="0">
                          <a:solidFill>
                            <a:srgbClr val="000066"/>
                          </a:solidFill>
                        </a:rPr>
                        <a:t>193 / 801</a:t>
                      </a:r>
                    </a:p>
                  </a:txBody>
                  <a:tcPr/>
                </a:tc>
                <a:tc>
                  <a:txBody>
                    <a:bodyPr/>
                    <a:lstStyle/>
                    <a:p>
                      <a:pPr algn="ctr">
                        <a:lnSpc>
                          <a:spcPts val="1500"/>
                        </a:lnSpc>
                      </a:pPr>
                      <a:r>
                        <a:rPr lang="fr-FR" sz="1400" dirty="0">
                          <a:solidFill>
                            <a:srgbClr val="000066"/>
                          </a:solidFill>
                        </a:rPr>
                        <a:t>179 / 733</a:t>
                      </a:r>
                    </a:p>
                  </a:txBody>
                  <a:tcPr/>
                </a:tc>
                <a:tc>
                  <a:txBody>
                    <a:bodyPr/>
                    <a:lstStyle/>
                    <a:p>
                      <a:pPr algn="ctr">
                        <a:lnSpc>
                          <a:spcPts val="1500"/>
                        </a:lnSpc>
                      </a:pPr>
                      <a:r>
                        <a:rPr lang="fr-FR" sz="1400" dirty="0">
                          <a:solidFill>
                            <a:srgbClr val="000066"/>
                          </a:solidFill>
                        </a:rPr>
                        <a:t>ns</a:t>
                      </a:r>
                    </a:p>
                  </a:txBody>
                  <a:tcPr/>
                </a:tc>
                <a:extLst>
                  <a:ext uri="{0D108BD9-81ED-4DB2-BD59-A6C34878D82A}">
                    <a16:rowId xmlns:a16="http://schemas.microsoft.com/office/drawing/2014/main" xmlns="" val="10004"/>
                  </a:ext>
                </a:extLst>
              </a:tr>
              <a:tr h="266801">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fr-FR" sz="1400" dirty="0">
                          <a:solidFill>
                            <a:srgbClr val="000066"/>
                          </a:solidFill>
                        </a:rPr>
                        <a:t>Antécédent sida, %</a:t>
                      </a:r>
                    </a:p>
                  </a:txBody>
                  <a:tcPr/>
                </a:tc>
                <a:tc>
                  <a:txBody>
                    <a:bodyPr/>
                    <a:lstStyle/>
                    <a:p>
                      <a:pPr algn="ctr">
                        <a:lnSpc>
                          <a:spcPts val="1500"/>
                        </a:lnSpc>
                      </a:pPr>
                      <a:r>
                        <a:rPr lang="fr-FR" sz="1400" dirty="0">
                          <a:solidFill>
                            <a:srgbClr val="000066"/>
                          </a:solidFill>
                        </a:rPr>
                        <a:t>53</a:t>
                      </a:r>
                    </a:p>
                  </a:txBody>
                  <a:tcPr/>
                </a:tc>
                <a:tc>
                  <a:txBody>
                    <a:bodyPr/>
                    <a:lstStyle/>
                    <a:p>
                      <a:pPr algn="ctr">
                        <a:lnSpc>
                          <a:spcPts val="1500"/>
                        </a:lnSpc>
                      </a:pPr>
                      <a:r>
                        <a:rPr lang="fr-FR" sz="1400" dirty="0">
                          <a:solidFill>
                            <a:srgbClr val="000066"/>
                          </a:solidFill>
                        </a:rPr>
                        <a:t>53</a:t>
                      </a:r>
                    </a:p>
                  </a:txBody>
                  <a:tcPr/>
                </a:tc>
                <a:tc>
                  <a:txBody>
                    <a:bodyPr/>
                    <a:lstStyle/>
                    <a:p>
                      <a:pPr algn="ctr">
                        <a:lnSpc>
                          <a:spcPts val="1500"/>
                        </a:lnSpc>
                      </a:pPr>
                      <a:r>
                        <a:rPr lang="fr-FR" sz="1400" dirty="0">
                          <a:solidFill>
                            <a:srgbClr val="000066"/>
                          </a:solidFill>
                        </a:rPr>
                        <a:t>ns</a:t>
                      </a:r>
                    </a:p>
                  </a:txBody>
                  <a:tcPr/>
                </a:tc>
                <a:extLst>
                  <a:ext uri="{0D108BD9-81ED-4DB2-BD59-A6C34878D82A}">
                    <a16:rowId xmlns:a16="http://schemas.microsoft.com/office/drawing/2014/main" xmlns="" val="10005"/>
                  </a:ext>
                </a:extLst>
              </a:tr>
              <a:tr h="266801">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fr-FR" sz="1400" dirty="0">
                          <a:solidFill>
                            <a:srgbClr val="000066"/>
                          </a:solidFill>
                        </a:rPr>
                        <a:t>Durée médiane ARV,</a:t>
                      </a:r>
                      <a:r>
                        <a:rPr lang="fr-FR" sz="1400" baseline="0" dirty="0">
                          <a:solidFill>
                            <a:srgbClr val="000066"/>
                          </a:solidFill>
                        </a:rPr>
                        <a:t> années</a:t>
                      </a:r>
                      <a:endParaRPr lang="fr-FR" sz="1400" dirty="0">
                        <a:solidFill>
                          <a:srgbClr val="000066"/>
                        </a:solidFill>
                      </a:endParaRPr>
                    </a:p>
                  </a:txBody>
                  <a:tcPr/>
                </a:tc>
                <a:tc>
                  <a:txBody>
                    <a:bodyPr/>
                    <a:lstStyle/>
                    <a:p>
                      <a:pPr algn="ctr">
                        <a:lnSpc>
                          <a:spcPts val="1500"/>
                        </a:lnSpc>
                      </a:pPr>
                      <a:r>
                        <a:rPr lang="fr-FR" sz="1400" dirty="0">
                          <a:solidFill>
                            <a:srgbClr val="000066"/>
                          </a:solidFill>
                        </a:rPr>
                        <a:t>14</a:t>
                      </a:r>
                    </a:p>
                  </a:txBody>
                  <a:tcPr/>
                </a:tc>
                <a:tc>
                  <a:txBody>
                    <a:bodyPr/>
                    <a:lstStyle/>
                    <a:p>
                      <a:pPr algn="ctr">
                        <a:lnSpc>
                          <a:spcPts val="1500"/>
                        </a:lnSpc>
                      </a:pPr>
                      <a:r>
                        <a:rPr lang="fr-FR" sz="1400" dirty="0">
                          <a:solidFill>
                            <a:srgbClr val="000066"/>
                          </a:solidFill>
                        </a:rPr>
                        <a:t>15</a:t>
                      </a:r>
                    </a:p>
                  </a:txBody>
                  <a:tcPr/>
                </a:tc>
                <a:tc>
                  <a:txBody>
                    <a:bodyPr/>
                    <a:lstStyle/>
                    <a:p>
                      <a:pPr algn="ctr">
                        <a:lnSpc>
                          <a:spcPts val="1500"/>
                        </a:lnSpc>
                      </a:pPr>
                      <a:r>
                        <a:rPr lang="fr-FR" sz="1400" dirty="0">
                          <a:solidFill>
                            <a:srgbClr val="000066"/>
                          </a:solidFill>
                        </a:rPr>
                        <a:t>0,09</a:t>
                      </a:r>
                    </a:p>
                  </a:txBody>
                  <a:tcPr/>
                </a:tc>
                <a:extLst>
                  <a:ext uri="{0D108BD9-81ED-4DB2-BD59-A6C34878D82A}">
                    <a16:rowId xmlns:a16="http://schemas.microsoft.com/office/drawing/2014/main" xmlns="" val="10006"/>
                  </a:ext>
                </a:extLst>
              </a:tr>
              <a:tr h="818803">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fr-FR" sz="1400" dirty="0">
                          <a:solidFill>
                            <a:srgbClr val="000066"/>
                          </a:solidFill>
                        </a:rPr>
                        <a:t>Traitement ARV en cours, %</a:t>
                      </a:r>
                    </a:p>
                    <a:p>
                      <a:pPr marL="457200" marR="0" lvl="1" indent="0" algn="l" defTabSz="914400" rtl="0" eaLnBrk="1" fontAlgn="auto" latinLnBrk="0" hangingPunct="1">
                        <a:lnSpc>
                          <a:spcPts val="1500"/>
                        </a:lnSpc>
                        <a:spcBef>
                          <a:spcPts val="0"/>
                        </a:spcBef>
                        <a:spcAft>
                          <a:spcPts val="0"/>
                        </a:spcAft>
                        <a:buClrTx/>
                        <a:buSzTx/>
                        <a:buFontTx/>
                        <a:buNone/>
                        <a:tabLst/>
                        <a:defRPr/>
                      </a:pPr>
                      <a:r>
                        <a:rPr lang="fr-FR" sz="1400" dirty="0">
                          <a:solidFill>
                            <a:srgbClr val="000066"/>
                          </a:solidFill>
                        </a:rPr>
                        <a:t>Mono</a:t>
                      </a:r>
                      <a:r>
                        <a:rPr lang="fr-FR" sz="1400" baseline="0" dirty="0">
                          <a:solidFill>
                            <a:srgbClr val="000066"/>
                          </a:solidFill>
                        </a:rPr>
                        <a:t> IP/r </a:t>
                      </a:r>
                    </a:p>
                    <a:p>
                      <a:pPr marL="457200" marR="0" lvl="1" indent="0" algn="l" defTabSz="914400" rtl="0" eaLnBrk="1" fontAlgn="auto" latinLnBrk="0" hangingPunct="1">
                        <a:lnSpc>
                          <a:spcPts val="1500"/>
                        </a:lnSpc>
                        <a:spcBef>
                          <a:spcPts val="0"/>
                        </a:spcBef>
                        <a:spcAft>
                          <a:spcPts val="0"/>
                        </a:spcAft>
                        <a:buClrTx/>
                        <a:buSzTx/>
                        <a:buFontTx/>
                        <a:buNone/>
                        <a:tabLst/>
                        <a:defRPr/>
                      </a:pPr>
                      <a:r>
                        <a:rPr lang="fr-FR" sz="1400" baseline="0" dirty="0">
                          <a:solidFill>
                            <a:srgbClr val="000066"/>
                          </a:solidFill>
                        </a:rPr>
                        <a:t>Avec TDF/FTC</a:t>
                      </a:r>
                    </a:p>
                    <a:p>
                      <a:pPr marL="457200" marR="0" lvl="1" indent="0" algn="l" defTabSz="914400" rtl="0" eaLnBrk="1" fontAlgn="auto" latinLnBrk="0" hangingPunct="1">
                        <a:lnSpc>
                          <a:spcPts val="1500"/>
                        </a:lnSpc>
                        <a:spcBef>
                          <a:spcPts val="0"/>
                        </a:spcBef>
                        <a:spcAft>
                          <a:spcPts val="0"/>
                        </a:spcAft>
                        <a:buClrTx/>
                        <a:buSzTx/>
                        <a:buFontTx/>
                        <a:buNone/>
                        <a:tabLst/>
                        <a:defRPr/>
                      </a:pPr>
                      <a:r>
                        <a:rPr lang="fr-FR" sz="1400" baseline="0" dirty="0">
                          <a:solidFill>
                            <a:srgbClr val="000066"/>
                          </a:solidFill>
                        </a:rPr>
                        <a:t>Avec ABC/3TC</a:t>
                      </a:r>
                      <a:endParaRPr lang="fr-FR" sz="1400" dirty="0">
                        <a:solidFill>
                          <a:srgbClr val="000066"/>
                        </a:solidFill>
                      </a:endParaRPr>
                    </a:p>
                  </a:txBody>
                  <a:tcPr/>
                </a:tc>
                <a:tc>
                  <a:txBody>
                    <a:bodyPr/>
                    <a:lstStyle/>
                    <a:p>
                      <a:pPr algn="ctr">
                        <a:lnSpc>
                          <a:spcPts val="1500"/>
                        </a:lnSpc>
                      </a:pPr>
                      <a:endParaRPr lang="fr-FR" sz="1400" dirty="0">
                        <a:solidFill>
                          <a:srgbClr val="000066"/>
                        </a:solidFill>
                      </a:endParaRPr>
                    </a:p>
                    <a:p>
                      <a:pPr algn="ctr">
                        <a:lnSpc>
                          <a:spcPts val="1500"/>
                        </a:lnSpc>
                      </a:pPr>
                      <a:r>
                        <a:rPr lang="fr-FR" sz="1400" dirty="0">
                          <a:solidFill>
                            <a:srgbClr val="000066"/>
                          </a:solidFill>
                        </a:rPr>
                        <a:t>21</a:t>
                      </a:r>
                    </a:p>
                    <a:p>
                      <a:pPr algn="ctr">
                        <a:lnSpc>
                          <a:spcPts val="1500"/>
                        </a:lnSpc>
                      </a:pPr>
                      <a:r>
                        <a:rPr lang="fr-FR" sz="1400" dirty="0">
                          <a:solidFill>
                            <a:srgbClr val="000066"/>
                          </a:solidFill>
                        </a:rPr>
                        <a:t>0</a:t>
                      </a:r>
                    </a:p>
                    <a:p>
                      <a:pPr algn="ctr">
                        <a:lnSpc>
                          <a:spcPts val="1500"/>
                        </a:lnSpc>
                      </a:pPr>
                      <a:r>
                        <a:rPr lang="fr-FR" sz="1400" dirty="0">
                          <a:solidFill>
                            <a:srgbClr val="000066"/>
                          </a:solidFill>
                        </a:rPr>
                        <a:t>66</a:t>
                      </a:r>
                    </a:p>
                  </a:txBody>
                  <a:tcPr/>
                </a:tc>
                <a:tc>
                  <a:txBody>
                    <a:bodyPr/>
                    <a:lstStyle/>
                    <a:p>
                      <a:pPr algn="ctr">
                        <a:lnSpc>
                          <a:spcPts val="1500"/>
                        </a:lnSpc>
                      </a:pPr>
                      <a:endParaRPr lang="fr-FR" sz="1400" dirty="0">
                        <a:solidFill>
                          <a:srgbClr val="000066"/>
                        </a:solidFill>
                      </a:endParaRPr>
                    </a:p>
                    <a:p>
                      <a:pPr algn="ctr">
                        <a:lnSpc>
                          <a:spcPts val="1500"/>
                        </a:lnSpc>
                      </a:pPr>
                      <a:r>
                        <a:rPr lang="fr-FR" sz="1400" dirty="0">
                          <a:solidFill>
                            <a:srgbClr val="000066"/>
                          </a:solidFill>
                        </a:rPr>
                        <a:t>43</a:t>
                      </a:r>
                    </a:p>
                    <a:p>
                      <a:pPr algn="ctr">
                        <a:lnSpc>
                          <a:spcPts val="1500"/>
                        </a:lnSpc>
                      </a:pPr>
                      <a:r>
                        <a:rPr lang="fr-FR" sz="1400" dirty="0">
                          <a:solidFill>
                            <a:srgbClr val="000066"/>
                          </a:solidFill>
                        </a:rPr>
                        <a:t>55</a:t>
                      </a:r>
                    </a:p>
                    <a:p>
                      <a:pPr algn="ctr">
                        <a:lnSpc>
                          <a:spcPts val="1500"/>
                        </a:lnSpc>
                      </a:pPr>
                      <a:r>
                        <a:rPr lang="fr-FR" sz="1400" dirty="0">
                          <a:solidFill>
                            <a:srgbClr val="000066"/>
                          </a:solidFill>
                        </a:rPr>
                        <a:t>1</a:t>
                      </a:r>
                    </a:p>
                  </a:txBody>
                  <a:tcPr/>
                </a:tc>
                <a:tc>
                  <a:txBody>
                    <a:bodyPr/>
                    <a:lstStyle/>
                    <a:p>
                      <a:pPr algn="ctr">
                        <a:lnSpc>
                          <a:spcPts val="1500"/>
                        </a:lnSpc>
                      </a:pPr>
                      <a:r>
                        <a:rPr lang="fr-FR" sz="1400" dirty="0">
                          <a:solidFill>
                            <a:srgbClr val="000066"/>
                          </a:solidFill>
                        </a:rPr>
                        <a:t>&lt; 0,001</a:t>
                      </a:r>
                    </a:p>
                  </a:txBody>
                  <a:tcPr/>
                </a:tc>
                <a:extLst>
                  <a:ext uri="{0D108BD9-81ED-4DB2-BD59-A6C34878D82A}">
                    <a16:rowId xmlns:a16="http://schemas.microsoft.com/office/drawing/2014/main" xmlns="" val="10007"/>
                  </a:ext>
                </a:extLst>
              </a:tr>
              <a:tr h="266801">
                <a:tc>
                  <a:txBody>
                    <a:bodyPr/>
                    <a:lstStyle/>
                    <a:p>
                      <a:pPr>
                        <a:lnSpc>
                          <a:spcPts val="1500"/>
                        </a:lnSpc>
                      </a:pPr>
                      <a:r>
                        <a:rPr lang="fr-FR" sz="1400" dirty="0">
                          <a:solidFill>
                            <a:srgbClr val="000066"/>
                          </a:solidFill>
                        </a:rPr>
                        <a:t>Longueur télomères, médiane</a:t>
                      </a:r>
                    </a:p>
                  </a:txBody>
                  <a:tcPr/>
                </a:tc>
                <a:tc>
                  <a:txBody>
                    <a:bodyPr/>
                    <a:lstStyle/>
                    <a:p>
                      <a:pPr algn="ctr">
                        <a:lnSpc>
                          <a:spcPts val="1500"/>
                        </a:lnSpc>
                      </a:pPr>
                      <a:r>
                        <a:rPr lang="fr-FR" sz="1400" dirty="0">
                          <a:solidFill>
                            <a:srgbClr val="000066"/>
                          </a:solidFill>
                        </a:rPr>
                        <a:t>0,749</a:t>
                      </a:r>
                    </a:p>
                  </a:txBody>
                  <a:tcPr/>
                </a:tc>
                <a:tc>
                  <a:txBody>
                    <a:bodyPr/>
                    <a:lstStyle/>
                    <a:p>
                      <a:pPr algn="ctr">
                        <a:lnSpc>
                          <a:spcPts val="1500"/>
                        </a:lnSpc>
                      </a:pPr>
                      <a:r>
                        <a:rPr lang="fr-FR" sz="1400" dirty="0">
                          <a:solidFill>
                            <a:srgbClr val="000066"/>
                          </a:solidFill>
                        </a:rPr>
                        <a:t>0,772</a:t>
                      </a:r>
                    </a:p>
                  </a:txBody>
                  <a:tcPr/>
                </a:tc>
                <a:tc>
                  <a:txBody>
                    <a:bodyPr/>
                    <a:lstStyle/>
                    <a:p>
                      <a:pPr algn="ctr">
                        <a:lnSpc>
                          <a:spcPts val="1500"/>
                        </a:lnSpc>
                      </a:pPr>
                      <a:r>
                        <a:rPr lang="fr-FR" sz="1400" dirty="0">
                          <a:solidFill>
                            <a:srgbClr val="000066"/>
                          </a:solidFill>
                        </a:rPr>
                        <a:t>ns</a:t>
                      </a:r>
                    </a:p>
                  </a:txBody>
                  <a:tcPr/>
                </a:tc>
                <a:extLst>
                  <a:ext uri="{0D108BD9-81ED-4DB2-BD59-A6C34878D82A}">
                    <a16:rowId xmlns:a16="http://schemas.microsoft.com/office/drawing/2014/main" xmlns="" val="10008"/>
                  </a:ext>
                </a:extLst>
              </a:tr>
            </a:tbl>
          </a:graphicData>
        </a:graphic>
      </p:graphicFrame>
      <p:sp>
        <p:nvSpPr>
          <p:cNvPr id="6" name="ZoneTexte 5"/>
          <p:cNvSpPr txBox="1"/>
          <p:nvPr/>
        </p:nvSpPr>
        <p:spPr>
          <a:xfrm>
            <a:off x="317131" y="5961958"/>
            <a:ext cx="8707127" cy="646331"/>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dirty="0"/>
              <a:t>Pas de différence significative pour les autres caractéristiques démographiques, épidémiologiques, de l’infection VIH, du traitement ARV entre les 2 groupes</a:t>
            </a:r>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Montejano</a:t>
            </a:r>
            <a:r>
              <a:rPr lang="en-GB" sz="1200" i="1" dirty="0">
                <a:solidFill>
                  <a:srgbClr val="0070C0"/>
                </a:solidFill>
              </a:rPr>
              <a:t> R, CROI 2017, Abs. 652</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188</a:t>
            </a:r>
          </a:p>
        </p:txBody>
      </p:sp>
    </p:spTree>
    <p:extLst>
      <p:ext uri="{BB962C8B-B14F-4D97-AF65-F5344CB8AC3E}">
        <p14:creationId xmlns:p14="http://schemas.microsoft.com/office/powerpoint/2010/main" val="89206006"/>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Longueur des télomères et exposition à TDF (2)</a:t>
            </a:r>
          </a:p>
        </p:txBody>
      </p:sp>
      <p:sp>
        <p:nvSpPr>
          <p:cNvPr id="2" name="Espace réservé du texte 1"/>
          <p:cNvSpPr>
            <a:spLocks noGrp="1"/>
          </p:cNvSpPr>
          <p:nvPr>
            <p:ph idx="4294967295"/>
          </p:nvPr>
        </p:nvSpPr>
        <p:spPr>
          <a:xfrm>
            <a:off x="990600" y="1074545"/>
            <a:ext cx="7729538" cy="533400"/>
          </a:xfrm>
        </p:spPr>
        <p:txBody>
          <a:bodyPr/>
          <a:lstStyle/>
          <a:p>
            <a:pPr marL="0" indent="0" algn="ctr">
              <a:buNone/>
            </a:pPr>
            <a:r>
              <a:rPr lang="fr-FR" b="1" dirty="0">
                <a:solidFill>
                  <a:srgbClr val="0070C0"/>
                </a:solidFill>
                <a:latin typeface="Calibri"/>
                <a:cs typeface="Calibri"/>
              </a:rPr>
              <a:t>Analyse </a:t>
            </a:r>
            <a:r>
              <a:rPr lang="fr-FR" b="1" dirty="0" err="1">
                <a:solidFill>
                  <a:srgbClr val="0070C0"/>
                </a:solidFill>
                <a:latin typeface="Calibri"/>
                <a:cs typeface="Calibri"/>
              </a:rPr>
              <a:t>multivariée</a:t>
            </a:r>
            <a:r>
              <a:rPr lang="fr-FR" b="1" dirty="0">
                <a:solidFill>
                  <a:srgbClr val="0070C0"/>
                </a:solidFill>
                <a:latin typeface="Calibri"/>
                <a:cs typeface="Calibri"/>
              </a:rPr>
              <a:t> : longueur des télomères leucocytaires</a:t>
            </a:r>
          </a:p>
        </p:txBody>
      </p:sp>
      <p:graphicFrame>
        <p:nvGraphicFramePr>
          <p:cNvPr id="4" name="Tableau 3"/>
          <p:cNvGraphicFramePr>
            <a:graphicFrameLocks noGrp="1"/>
          </p:cNvGraphicFramePr>
          <p:nvPr>
            <p:extLst/>
          </p:nvPr>
        </p:nvGraphicFramePr>
        <p:xfrm>
          <a:off x="266520" y="1540893"/>
          <a:ext cx="8638398" cy="4295631"/>
        </p:xfrm>
        <a:graphic>
          <a:graphicData uri="http://schemas.openxmlformats.org/drawingml/2006/table">
            <a:tbl>
              <a:tblPr firstRow="1" bandRow="1">
                <a:tableStyleId>{5C22544A-7EE6-4342-B048-85BDC9FD1C3A}</a:tableStyleId>
              </a:tblPr>
              <a:tblGrid>
                <a:gridCol w="1769109">
                  <a:extLst>
                    <a:ext uri="{9D8B030D-6E8A-4147-A177-3AD203B41FA5}">
                      <a16:colId xmlns:a16="http://schemas.microsoft.com/office/drawing/2014/main" xmlns="" val="20000"/>
                    </a:ext>
                  </a:extLst>
                </a:gridCol>
                <a:gridCol w="1676400">
                  <a:extLst>
                    <a:ext uri="{9D8B030D-6E8A-4147-A177-3AD203B41FA5}">
                      <a16:colId xmlns:a16="http://schemas.microsoft.com/office/drawing/2014/main" xmlns="" val="20001"/>
                    </a:ext>
                  </a:extLst>
                </a:gridCol>
                <a:gridCol w="685800">
                  <a:extLst>
                    <a:ext uri="{9D8B030D-6E8A-4147-A177-3AD203B41FA5}">
                      <a16:colId xmlns:a16="http://schemas.microsoft.com/office/drawing/2014/main" xmlns="" val="20002"/>
                    </a:ext>
                  </a:extLst>
                </a:gridCol>
                <a:gridCol w="1611085">
                  <a:extLst>
                    <a:ext uri="{9D8B030D-6E8A-4147-A177-3AD203B41FA5}">
                      <a16:colId xmlns:a16="http://schemas.microsoft.com/office/drawing/2014/main" xmlns="" val="20003"/>
                    </a:ext>
                  </a:extLst>
                </a:gridCol>
                <a:gridCol w="701128">
                  <a:extLst>
                    <a:ext uri="{9D8B030D-6E8A-4147-A177-3AD203B41FA5}">
                      <a16:colId xmlns:a16="http://schemas.microsoft.com/office/drawing/2014/main" xmlns="" val="20004"/>
                    </a:ext>
                  </a:extLst>
                </a:gridCol>
                <a:gridCol w="1520734">
                  <a:extLst>
                    <a:ext uri="{9D8B030D-6E8A-4147-A177-3AD203B41FA5}">
                      <a16:colId xmlns:a16="http://schemas.microsoft.com/office/drawing/2014/main" xmlns="" val="20005"/>
                    </a:ext>
                  </a:extLst>
                </a:gridCol>
                <a:gridCol w="674142">
                  <a:extLst>
                    <a:ext uri="{9D8B030D-6E8A-4147-A177-3AD203B41FA5}">
                      <a16:colId xmlns:a16="http://schemas.microsoft.com/office/drawing/2014/main" xmlns="" val="20006"/>
                    </a:ext>
                  </a:extLst>
                </a:gridCol>
              </a:tblGrid>
              <a:tr h="626970">
                <a:tc>
                  <a:txBody>
                    <a:bodyPr/>
                    <a:lstStyle/>
                    <a:p>
                      <a:pP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Tous les patients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p</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Jamais exposés </a:t>
                      </a:r>
                    </a:p>
                    <a:p>
                      <a:pPr algn="ctr">
                        <a:lnSpc>
                          <a:spcPts val="1400"/>
                        </a:lnSpc>
                      </a:pPr>
                      <a:r>
                        <a:rPr lang="fr-FR" sz="1200" dirty="0">
                          <a:solidFill>
                            <a:srgbClr val="000066"/>
                          </a:solidFill>
                        </a:rPr>
                        <a:t>à TDF</a:t>
                      </a:r>
                      <a:endParaRPr lang="fr-FR" sz="1200" dirty="0">
                        <a:solidFill>
                          <a:srgbClr val="000066"/>
                        </a:solidFill>
                        <a:latin typeface="+mn-lt"/>
                      </a:endParaRPr>
                    </a:p>
                  </a:txBody>
                  <a:tcPr anchor="ctr">
                    <a:solidFill>
                      <a:srgbClr val="FFFF00"/>
                    </a:solidFill>
                  </a:tcPr>
                </a:tc>
                <a:tc>
                  <a:txBody>
                    <a:bodyPr/>
                    <a:lstStyle/>
                    <a:p>
                      <a:pPr algn="ctr">
                        <a:lnSpc>
                          <a:spcPts val="1400"/>
                        </a:lnSpc>
                      </a:pPr>
                      <a:r>
                        <a:rPr lang="fr-FR" sz="1200" dirty="0">
                          <a:solidFill>
                            <a:srgbClr val="000066"/>
                          </a:solidFill>
                        </a:rPr>
                        <a:t>p</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Exposés à TDF</a:t>
                      </a:r>
                    </a:p>
                    <a:p>
                      <a:pPr algn="ctr">
                        <a:lnSpc>
                          <a:spcPts val="1400"/>
                        </a:lnSpc>
                      </a:pPr>
                      <a:r>
                        <a:rPr lang="fr-FR" sz="1200" b="0" dirty="0">
                          <a:solidFill>
                            <a:srgbClr val="000066"/>
                          </a:solidFill>
                        </a:rPr>
                        <a:t>(n = 103)</a:t>
                      </a:r>
                      <a:endParaRPr lang="fr-FR" sz="1200" b="0" dirty="0">
                        <a:solidFill>
                          <a:srgbClr val="000066"/>
                        </a:solidFill>
                        <a:latin typeface="+mn-lt"/>
                      </a:endParaRPr>
                    </a:p>
                  </a:txBody>
                  <a:tcPr anchor="ctr">
                    <a:solidFill>
                      <a:srgbClr val="FFC000"/>
                    </a:solidFill>
                  </a:tcPr>
                </a:tc>
                <a:tc>
                  <a:txBody>
                    <a:bodyPr/>
                    <a:lstStyle/>
                    <a:p>
                      <a:pPr algn="ctr">
                        <a:lnSpc>
                          <a:spcPts val="1400"/>
                        </a:lnSpc>
                      </a:pPr>
                      <a:r>
                        <a:rPr lang="fr-FR" sz="1200" dirty="0">
                          <a:solidFill>
                            <a:srgbClr val="000066"/>
                          </a:solidFill>
                        </a:rPr>
                        <a:t>p</a:t>
                      </a:r>
                      <a:endParaRPr lang="fr-FR" sz="1200" dirty="0">
                        <a:solidFill>
                          <a:srgbClr val="000066"/>
                        </a:solidFill>
                        <a:latin typeface="+mn-lt"/>
                      </a:endParaRPr>
                    </a:p>
                  </a:txBody>
                  <a:tcPr anchor="ctr"/>
                </a:tc>
                <a:extLst>
                  <a:ext uri="{0D108BD9-81ED-4DB2-BD59-A6C34878D82A}">
                    <a16:rowId xmlns:a16="http://schemas.microsoft.com/office/drawing/2014/main" xmlns="" val="10000"/>
                  </a:ext>
                </a:extLst>
              </a:tr>
              <a:tr h="554711">
                <a:tc>
                  <a:txBody>
                    <a:bodyPr/>
                    <a:lstStyle/>
                    <a:p>
                      <a:pPr>
                        <a:lnSpc>
                          <a:spcPts val="1400"/>
                        </a:lnSpc>
                      </a:pPr>
                      <a:r>
                        <a:rPr lang="fr-FR" sz="1200" dirty="0">
                          <a:solidFill>
                            <a:srgbClr val="000066"/>
                          </a:solidFill>
                        </a:rPr>
                        <a:t>Age ≥ 50 ans</a:t>
                      </a:r>
                      <a:br>
                        <a:rPr lang="fr-FR" sz="1200" dirty="0">
                          <a:solidFill>
                            <a:srgbClr val="000066"/>
                          </a:solidFill>
                        </a:rPr>
                      </a:br>
                      <a:r>
                        <a:rPr lang="fr-FR" sz="1200" dirty="0">
                          <a:solidFill>
                            <a:srgbClr val="000066"/>
                          </a:solidFill>
                        </a:rPr>
                        <a:t>(vs &lt; 45 ans)</a:t>
                      </a:r>
                      <a:endParaRPr lang="fr-FR" sz="1200" dirty="0">
                        <a:solidFill>
                          <a:srgbClr val="000066"/>
                        </a:solidFill>
                        <a:latin typeface="+mn-lt"/>
                      </a:endParaRPr>
                    </a:p>
                  </a:txBody>
                  <a:tcPr anchor="ctr"/>
                </a:tc>
                <a:tc>
                  <a:txBody>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fr-FR" sz="1200" u="none" strike="noStrike" kern="1200" cap="none" spc="0" normalizeH="0" baseline="0" noProof="0" dirty="0">
                          <a:ln>
                            <a:noFill/>
                          </a:ln>
                          <a:solidFill>
                            <a:srgbClr val="000066"/>
                          </a:solidFill>
                          <a:effectLst/>
                          <a:uLnTx/>
                          <a:uFillTx/>
                        </a:rPr>
                        <a:t>0,90 (0,83 - 0,97)</a:t>
                      </a:r>
                      <a:endParaRPr kumimoji="0" lang="fr-FR" sz="1200" b="0" i="0" u="none" strike="noStrike" kern="1200" cap="none" spc="0" normalizeH="0" baseline="0" noProof="0" dirty="0">
                        <a:ln>
                          <a:noFill/>
                        </a:ln>
                        <a:solidFill>
                          <a:srgbClr val="000066"/>
                        </a:solidFill>
                        <a:effectLst/>
                        <a:uLnTx/>
                        <a:uFillTx/>
                        <a:latin typeface="+mn-lt"/>
                        <a:ea typeface="+mn-ea"/>
                        <a:cs typeface="+mn-cs"/>
                      </a:endParaRPr>
                    </a:p>
                  </a:txBody>
                  <a:tcPr anchor="ctr"/>
                </a:tc>
                <a:tc>
                  <a:txBody>
                    <a:bodyPr/>
                    <a:lstStyle/>
                    <a:p>
                      <a:pPr algn="ctr">
                        <a:lnSpc>
                          <a:spcPts val="1400"/>
                        </a:lnSpc>
                      </a:pPr>
                      <a:r>
                        <a:rPr lang="fr-FR" sz="1200" dirty="0">
                          <a:solidFill>
                            <a:srgbClr val="000066"/>
                          </a:solidFill>
                        </a:rPr>
                        <a:t>0,008</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0,88 (0,77 - 1,01)</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0,065</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0,92</a:t>
                      </a:r>
                      <a:r>
                        <a:rPr lang="fr-FR" sz="1200" baseline="0" dirty="0">
                          <a:solidFill>
                            <a:srgbClr val="000066"/>
                          </a:solidFill>
                        </a:rPr>
                        <a:t> (0,83 - 1,01)</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0,074</a:t>
                      </a:r>
                      <a:endParaRPr lang="fr-FR" sz="1200" dirty="0">
                        <a:solidFill>
                          <a:srgbClr val="000066"/>
                        </a:solidFill>
                        <a:latin typeface="+mn-lt"/>
                      </a:endParaRPr>
                    </a:p>
                  </a:txBody>
                  <a:tcPr anchor="ctr"/>
                </a:tc>
                <a:extLst>
                  <a:ext uri="{0D108BD9-81ED-4DB2-BD59-A6C34878D82A}">
                    <a16:rowId xmlns:a16="http://schemas.microsoft.com/office/drawing/2014/main" xmlns="" val="10001"/>
                  </a:ext>
                </a:extLst>
              </a:tr>
              <a:tr h="554711">
                <a:tc>
                  <a:txBody>
                    <a:bodyPr/>
                    <a:lstStyle/>
                    <a:p>
                      <a:pPr>
                        <a:lnSpc>
                          <a:spcPts val="1400"/>
                        </a:lnSpc>
                      </a:pPr>
                      <a:r>
                        <a:rPr lang="fr-FR" sz="1200" dirty="0">
                          <a:solidFill>
                            <a:srgbClr val="000066"/>
                          </a:solidFill>
                        </a:rPr>
                        <a:t>Age du père à la naissance (par année)</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1,005 (1,000 - 1,009)</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0,038</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1,006 (0,999 - 1,013)</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0,08</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extLst>
                  <a:ext uri="{0D108BD9-81ED-4DB2-BD59-A6C34878D82A}">
                    <a16:rowId xmlns:a16="http://schemas.microsoft.com/office/drawing/2014/main" xmlns="" val="10002"/>
                  </a:ext>
                </a:extLst>
              </a:tr>
              <a:tr h="554711">
                <a:tc>
                  <a:txBody>
                    <a:bodyPr/>
                    <a:lstStyle/>
                    <a:p>
                      <a:pPr>
                        <a:lnSpc>
                          <a:spcPts val="1400"/>
                        </a:lnSpc>
                      </a:pPr>
                      <a:r>
                        <a:rPr lang="fr-FR" sz="1200" dirty="0">
                          <a:solidFill>
                            <a:srgbClr val="000066"/>
                          </a:solidFill>
                        </a:rPr>
                        <a:t>Non caucasien</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1,13  (1,00 - 1,28)</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0,048</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1,22 (1,04 - 1,43)</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0,016</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extLst>
                  <a:ext uri="{0D108BD9-81ED-4DB2-BD59-A6C34878D82A}">
                    <a16:rowId xmlns:a16="http://schemas.microsoft.com/office/drawing/2014/main" xmlns="" val="10003"/>
                  </a:ext>
                </a:extLst>
              </a:tr>
              <a:tr h="334088">
                <a:tc>
                  <a:txBody>
                    <a:bodyPr/>
                    <a:lstStyle/>
                    <a:p>
                      <a:pPr>
                        <a:lnSpc>
                          <a:spcPts val="1400"/>
                        </a:lnSpc>
                      </a:pPr>
                      <a:r>
                        <a:rPr lang="fr-FR" sz="1200" dirty="0">
                          <a:solidFill>
                            <a:srgbClr val="000066"/>
                          </a:solidFill>
                        </a:rPr>
                        <a:t>Etudes secondaires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1,12</a:t>
                      </a:r>
                      <a:r>
                        <a:rPr lang="fr-FR" sz="1200" baseline="0" dirty="0">
                          <a:solidFill>
                            <a:srgbClr val="000066"/>
                          </a:solidFill>
                        </a:rPr>
                        <a:t> (1,03 - 1,22)</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0,006</a:t>
                      </a:r>
                      <a:endParaRPr lang="fr-FR" sz="1200" b="1" dirty="0">
                        <a:solidFill>
                          <a:srgbClr val="000066"/>
                        </a:solidFill>
                        <a:latin typeface="+mn-lt"/>
                      </a:endParaRPr>
                    </a:p>
                  </a:txBody>
                  <a:tcPr anchor="ctr"/>
                </a:tc>
                <a:extLst>
                  <a:ext uri="{0D108BD9-81ED-4DB2-BD59-A6C34878D82A}">
                    <a16:rowId xmlns:a16="http://schemas.microsoft.com/office/drawing/2014/main" xmlns="" val="10004"/>
                  </a:ext>
                </a:extLst>
              </a:tr>
              <a:tr h="334088">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200" dirty="0">
                          <a:solidFill>
                            <a:srgbClr val="000066"/>
                          </a:solidFill>
                        </a:rPr>
                        <a:t>Etudes</a:t>
                      </a:r>
                      <a:r>
                        <a:rPr lang="fr-FR" sz="1200" baseline="0" dirty="0">
                          <a:solidFill>
                            <a:srgbClr val="000066"/>
                          </a:solidFill>
                        </a:rPr>
                        <a:t> u</a:t>
                      </a:r>
                      <a:r>
                        <a:rPr lang="fr-FR" sz="1200" dirty="0">
                          <a:solidFill>
                            <a:srgbClr val="000066"/>
                          </a:solidFill>
                        </a:rPr>
                        <a:t>niversitaires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1,10</a:t>
                      </a:r>
                      <a:r>
                        <a:rPr lang="fr-FR" sz="1200" baseline="0" dirty="0">
                          <a:solidFill>
                            <a:srgbClr val="000066"/>
                          </a:solidFill>
                        </a:rPr>
                        <a:t> (1,00 - 1,21)</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0,044</a:t>
                      </a:r>
                      <a:endParaRPr lang="fr-FR" sz="1200" b="1" dirty="0">
                        <a:solidFill>
                          <a:srgbClr val="000066"/>
                        </a:solidFill>
                        <a:latin typeface="+mn-lt"/>
                      </a:endParaRPr>
                    </a:p>
                  </a:txBody>
                  <a:tcPr anchor="ctr"/>
                </a:tc>
                <a:extLst>
                  <a:ext uri="{0D108BD9-81ED-4DB2-BD59-A6C34878D82A}">
                    <a16:rowId xmlns:a16="http://schemas.microsoft.com/office/drawing/2014/main" xmlns="" val="10005"/>
                  </a:ext>
                </a:extLst>
              </a:tr>
              <a:tr h="334088">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200" dirty="0">
                          <a:solidFill>
                            <a:srgbClr val="000066"/>
                          </a:solidFill>
                        </a:rPr>
                        <a:t>Revenu élevé</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0,92</a:t>
                      </a:r>
                      <a:r>
                        <a:rPr lang="fr-FR" sz="1200" baseline="0" dirty="0">
                          <a:solidFill>
                            <a:srgbClr val="000066"/>
                          </a:solidFill>
                        </a:rPr>
                        <a:t> (0,86 - 0,99)</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0,031</a:t>
                      </a:r>
                      <a:endParaRPr lang="fr-FR" sz="1200" b="1" dirty="0">
                        <a:solidFill>
                          <a:srgbClr val="000066"/>
                        </a:solidFill>
                        <a:latin typeface="+mn-lt"/>
                      </a:endParaRPr>
                    </a:p>
                  </a:txBody>
                  <a:tcPr anchor="ctr"/>
                </a:tc>
                <a:extLst>
                  <a:ext uri="{0D108BD9-81ED-4DB2-BD59-A6C34878D82A}">
                    <a16:rowId xmlns:a16="http://schemas.microsoft.com/office/drawing/2014/main" xmlns="" val="10006"/>
                  </a:ext>
                </a:extLst>
              </a:tr>
              <a:tr h="334088">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200" dirty="0">
                          <a:solidFill>
                            <a:srgbClr val="000066"/>
                          </a:solidFill>
                        </a:rPr>
                        <a:t>Durée VIH 10-20 ans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0,87 (0,79 - 0,95)</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0,003</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0,86 (0,74 - 1,00)</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0,048</a:t>
                      </a:r>
                      <a:endParaRPr lang="fr-FR" sz="1200" b="1"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extLst>
                  <a:ext uri="{0D108BD9-81ED-4DB2-BD59-A6C34878D82A}">
                    <a16:rowId xmlns:a16="http://schemas.microsoft.com/office/drawing/2014/main" xmlns="" val="10007"/>
                  </a:ext>
                </a:extLst>
              </a:tr>
              <a:tr h="334088">
                <a:tc>
                  <a:txBody>
                    <a:bodyPr/>
                    <a:lstStyle/>
                    <a:p>
                      <a:pPr>
                        <a:lnSpc>
                          <a:spcPts val="1400"/>
                        </a:lnSpc>
                      </a:pPr>
                      <a:r>
                        <a:rPr lang="fr-FR" sz="1200" dirty="0">
                          <a:solidFill>
                            <a:srgbClr val="000066"/>
                          </a:solidFill>
                        </a:rPr>
                        <a:t>Durée VIH ≥ 20 ans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0,91</a:t>
                      </a:r>
                      <a:r>
                        <a:rPr lang="fr-FR" sz="1200" baseline="0" dirty="0">
                          <a:solidFill>
                            <a:srgbClr val="000066"/>
                          </a:solidFill>
                        </a:rPr>
                        <a:t> (0,82 - 1,00)</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0,056</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0,86 (0,74 - 1,01)</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0,067</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extLst>
                  <a:ext uri="{0D108BD9-81ED-4DB2-BD59-A6C34878D82A}">
                    <a16:rowId xmlns:a16="http://schemas.microsoft.com/office/drawing/2014/main" xmlns="" val="10008"/>
                  </a:ext>
                </a:extLst>
              </a:tr>
              <a:tr h="334088">
                <a:tc>
                  <a:txBody>
                    <a:bodyPr/>
                    <a:lstStyle/>
                    <a:p>
                      <a:pPr>
                        <a:lnSpc>
                          <a:spcPts val="1400"/>
                        </a:lnSpc>
                      </a:pPr>
                      <a:r>
                        <a:rPr lang="fr-FR" sz="1200" dirty="0">
                          <a:solidFill>
                            <a:srgbClr val="000066"/>
                          </a:solidFill>
                        </a:rPr>
                        <a:t>Durée ARV 10-20 ans</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a:t>
                      </a:r>
                      <a:endParaRPr lang="fr-FR" sz="1200" dirty="0">
                        <a:solidFill>
                          <a:srgbClr val="000066"/>
                        </a:solidFill>
                        <a:latin typeface="+mn-lt"/>
                      </a:endParaRPr>
                    </a:p>
                  </a:txBody>
                  <a:tcPr anchor="ctr"/>
                </a:tc>
                <a:tc>
                  <a:txBody>
                    <a:bodyPr/>
                    <a:lstStyle/>
                    <a:p>
                      <a:pPr algn="ctr">
                        <a:lnSpc>
                          <a:spcPts val="1400"/>
                        </a:lnSpc>
                      </a:pP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0,89 (0,82-0,98)</a:t>
                      </a:r>
                      <a:endParaRPr lang="fr-FR" sz="1200" dirty="0">
                        <a:solidFill>
                          <a:srgbClr val="000066"/>
                        </a:solidFill>
                        <a:latin typeface="+mn-lt"/>
                      </a:endParaRPr>
                    </a:p>
                  </a:txBody>
                  <a:tcPr anchor="ctr"/>
                </a:tc>
                <a:tc>
                  <a:txBody>
                    <a:bodyPr/>
                    <a:lstStyle/>
                    <a:p>
                      <a:pPr algn="ctr">
                        <a:lnSpc>
                          <a:spcPts val="1400"/>
                        </a:lnSpc>
                      </a:pPr>
                      <a:r>
                        <a:rPr lang="fr-FR" sz="1200" dirty="0">
                          <a:solidFill>
                            <a:srgbClr val="000066"/>
                          </a:solidFill>
                        </a:rPr>
                        <a:t>0,017</a:t>
                      </a:r>
                      <a:endParaRPr lang="fr-FR" sz="1200" b="1" dirty="0">
                        <a:solidFill>
                          <a:srgbClr val="000066"/>
                        </a:solidFill>
                        <a:latin typeface="+mn-lt"/>
                      </a:endParaRPr>
                    </a:p>
                  </a:txBody>
                  <a:tcPr anchor="ctr"/>
                </a:tc>
                <a:extLst>
                  <a:ext uri="{0D108BD9-81ED-4DB2-BD59-A6C34878D82A}">
                    <a16:rowId xmlns:a16="http://schemas.microsoft.com/office/drawing/2014/main" xmlns="" val="10009"/>
                  </a:ext>
                </a:extLst>
              </a:tr>
            </a:tbl>
          </a:graphicData>
        </a:graphic>
      </p:graphicFrame>
      <p:sp>
        <p:nvSpPr>
          <p:cNvPr id="6" name="ZoneTexte 5"/>
          <p:cNvSpPr txBox="1"/>
          <p:nvPr/>
        </p:nvSpPr>
        <p:spPr>
          <a:xfrm>
            <a:off x="266520" y="5817909"/>
            <a:ext cx="8861803"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b="1" dirty="0">
                <a:solidFill>
                  <a:srgbClr val="0070C0"/>
                </a:solidFill>
              </a:rPr>
              <a:t>Conclusion : </a:t>
            </a:r>
            <a:r>
              <a:rPr lang="fr-FR" dirty="0"/>
              <a:t>la longueur des télomères des leucocytes n’est pas impactée par l’exposition au TDF, mais essentiellement par l’âge, l’ethnie, le niveau social, la durée de l’infection VIH et l’exposition aux ARV</a:t>
            </a:r>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Montejano</a:t>
            </a:r>
            <a:r>
              <a:rPr lang="en-GB" sz="1200" i="1" dirty="0">
                <a:solidFill>
                  <a:srgbClr val="0070C0"/>
                </a:solidFill>
              </a:rPr>
              <a:t> R, CROI 2017, Abs. 652</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189</a:t>
            </a:r>
          </a:p>
        </p:txBody>
      </p:sp>
    </p:spTree>
    <p:extLst>
      <p:ext uri="{BB962C8B-B14F-4D97-AF65-F5344CB8AC3E}">
        <p14:creationId xmlns:p14="http://schemas.microsoft.com/office/powerpoint/2010/main" val="1312831724"/>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347184" y="2423124"/>
          <a:ext cx="8497360" cy="3992880"/>
        </p:xfrm>
        <a:graphic>
          <a:graphicData uri="http://schemas.openxmlformats.org/drawingml/2006/table">
            <a:tbl>
              <a:tblPr firstRow="1" bandRow="1">
                <a:tableStyleId>{5C22544A-7EE6-4342-B048-85BDC9FD1C3A}</a:tableStyleId>
              </a:tblPr>
              <a:tblGrid>
                <a:gridCol w="2091656">
                  <a:extLst>
                    <a:ext uri="{9D8B030D-6E8A-4147-A177-3AD203B41FA5}">
                      <a16:colId xmlns:a16="http://schemas.microsoft.com/office/drawing/2014/main" xmlns="" val="20000"/>
                    </a:ext>
                  </a:extLst>
                </a:gridCol>
                <a:gridCol w="1232584">
                  <a:extLst>
                    <a:ext uri="{9D8B030D-6E8A-4147-A177-3AD203B41FA5}">
                      <a16:colId xmlns:a16="http://schemas.microsoft.com/office/drawing/2014/main" xmlns="" val="20001"/>
                    </a:ext>
                  </a:extLst>
                </a:gridCol>
                <a:gridCol w="1195233">
                  <a:extLst>
                    <a:ext uri="{9D8B030D-6E8A-4147-A177-3AD203B41FA5}">
                      <a16:colId xmlns:a16="http://schemas.microsoft.com/office/drawing/2014/main" xmlns="" val="20002"/>
                    </a:ext>
                  </a:extLst>
                </a:gridCol>
                <a:gridCol w="728346">
                  <a:extLst>
                    <a:ext uri="{9D8B030D-6E8A-4147-A177-3AD203B41FA5}">
                      <a16:colId xmlns:a16="http://schemas.microsoft.com/office/drawing/2014/main" xmlns="" val="20003"/>
                    </a:ext>
                  </a:extLst>
                </a:gridCol>
                <a:gridCol w="1195233">
                  <a:extLst>
                    <a:ext uri="{9D8B030D-6E8A-4147-A177-3AD203B41FA5}">
                      <a16:colId xmlns:a16="http://schemas.microsoft.com/office/drawing/2014/main" xmlns="" val="20004"/>
                    </a:ext>
                  </a:extLst>
                </a:gridCol>
                <a:gridCol w="1213908">
                  <a:extLst>
                    <a:ext uri="{9D8B030D-6E8A-4147-A177-3AD203B41FA5}">
                      <a16:colId xmlns:a16="http://schemas.microsoft.com/office/drawing/2014/main" xmlns="" val="20005"/>
                    </a:ext>
                  </a:extLst>
                </a:gridCol>
                <a:gridCol w="840400">
                  <a:extLst>
                    <a:ext uri="{9D8B030D-6E8A-4147-A177-3AD203B41FA5}">
                      <a16:colId xmlns:a16="http://schemas.microsoft.com/office/drawing/2014/main" xmlns="" val="20006"/>
                    </a:ext>
                  </a:extLst>
                </a:gridCol>
              </a:tblGrid>
              <a:tr h="269444">
                <a:tc>
                  <a:txBody>
                    <a:bodyPr/>
                    <a:lstStyle/>
                    <a:p>
                      <a:endParaRPr lang="fr-FR" sz="1400" dirty="0">
                        <a:solidFill>
                          <a:srgbClr val="000066"/>
                        </a:solidFill>
                      </a:endParaRPr>
                    </a:p>
                  </a:txBody>
                  <a:tcPr anchor="ctr"/>
                </a:tc>
                <a:tc gridSpan="2">
                  <a:txBody>
                    <a:bodyPr/>
                    <a:lstStyle/>
                    <a:p>
                      <a:pPr algn="ctr"/>
                      <a:r>
                        <a:rPr lang="fr-FR" sz="1400" dirty="0">
                          <a:solidFill>
                            <a:srgbClr val="000066"/>
                          </a:solidFill>
                        </a:rPr>
                        <a:t>Hommes</a:t>
                      </a:r>
                    </a:p>
                  </a:txBody>
                  <a:tcPr anchor="ctr"/>
                </a:tc>
                <a:tc hMerge="1">
                  <a:txBody>
                    <a:bodyPr/>
                    <a:lstStyle/>
                    <a:p>
                      <a:endParaRPr lang="fr-FR"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r>
                        <a:rPr lang="fr-FR" sz="1400" dirty="0">
                          <a:solidFill>
                            <a:srgbClr val="000066"/>
                          </a:solidFill>
                        </a:rPr>
                        <a:t>p</a:t>
                      </a:r>
                    </a:p>
                  </a:txBody>
                  <a:tcPr anchor="ctr"/>
                </a:tc>
                <a:tc gridSpan="2">
                  <a:txBody>
                    <a:bodyPr/>
                    <a:lstStyle/>
                    <a:p>
                      <a:pPr algn="ctr"/>
                      <a:r>
                        <a:rPr lang="fr-FR" sz="1400" dirty="0">
                          <a:solidFill>
                            <a:srgbClr val="000066"/>
                          </a:solidFill>
                        </a:rPr>
                        <a:t>Femmes</a:t>
                      </a:r>
                    </a:p>
                  </a:txBody>
                  <a:tcPr anchor="ctr"/>
                </a:tc>
                <a:tc hMerge="1">
                  <a:txBody>
                    <a:bodyPr/>
                    <a:lstStyle/>
                    <a:p>
                      <a:endParaRPr lang="fr-FR" dirty="0">
                        <a:solidFill>
                          <a:schemeClr val="tx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r>
                        <a:rPr lang="fr-FR" sz="1400" dirty="0">
                          <a:solidFill>
                            <a:srgbClr val="000066"/>
                          </a:solidFill>
                        </a:rPr>
                        <a:t>p</a:t>
                      </a:r>
                    </a:p>
                  </a:txBody>
                  <a:tcPr anchor="ctr"/>
                </a:tc>
                <a:extLst>
                  <a:ext uri="{0D108BD9-81ED-4DB2-BD59-A6C34878D82A}">
                    <a16:rowId xmlns:a16="http://schemas.microsoft.com/office/drawing/2014/main" xmlns="" val="10000"/>
                  </a:ext>
                </a:extLst>
              </a:tr>
              <a:tr h="661362">
                <a:tc>
                  <a:txBody>
                    <a:bodyPr/>
                    <a:lstStyle/>
                    <a:p>
                      <a:endParaRPr lang="fr-FR" sz="1400" dirty="0">
                        <a:solidFill>
                          <a:srgbClr val="000066"/>
                        </a:solidFill>
                      </a:endParaRPr>
                    </a:p>
                  </a:txBody>
                  <a:tcPr anchor="ctr"/>
                </a:tc>
                <a:tc>
                  <a:txBody>
                    <a:bodyPr/>
                    <a:lstStyle/>
                    <a:p>
                      <a:pPr algn="ctr"/>
                      <a:r>
                        <a:rPr lang="fr-FR" sz="1400" dirty="0">
                          <a:solidFill>
                            <a:srgbClr val="000066"/>
                          </a:solidFill>
                        </a:rPr>
                        <a:t>COVERTE</a:t>
                      </a:r>
                      <a:br>
                        <a:rPr lang="fr-FR" sz="1400" dirty="0">
                          <a:solidFill>
                            <a:srgbClr val="000066"/>
                          </a:solidFill>
                        </a:rPr>
                      </a:br>
                      <a:endParaRPr lang="fr-FR" sz="1400" dirty="0">
                        <a:solidFill>
                          <a:srgbClr val="000066"/>
                        </a:solidFill>
                      </a:endParaRPr>
                    </a:p>
                    <a:p>
                      <a:pPr algn="ctr"/>
                      <a:r>
                        <a:rPr lang="fr-FR" sz="1400" dirty="0">
                          <a:solidFill>
                            <a:srgbClr val="000066"/>
                          </a:solidFill>
                        </a:rPr>
                        <a:t>(n = 126)</a:t>
                      </a:r>
                    </a:p>
                  </a:txBody>
                  <a:tcPr anchor="ctr"/>
                </a:tc>
                <a:tc>
                  <a:txBody>
                    <a:bodyPr/>
                    <a:lstStyle/>
                    <a:p>
                      <a:pPr algn="ctr"/>
                      <a:r>
                        <a:rPr lang="fr-FR" sz="1400" dirty="0">
                          <a:solidFill>
                            <a:srgbClr val="000066"/>
                          </a:solidFill>
                        </a:rPr>
                        <a:t>Population générale</a:t>
                      </a:r>
                    </a:p>
                    <a:p>
                      <a:pPr algn="ctr"/>
                      <a:r>
                        <a:rPr lang="fr-FR" sz="1400" dirty="0">
                          <a:solidFill>
                            <a:srgbClr val="000066"/>
                          </a:solidFill>
                        </a:rPr>
                        <a:t>(n = 103)</a:t>
                      </a:r>
                    </a:p>
                  </a:txBody>
                  <a:tcPr anchor="ctr"/>
                </a:tc>
                <a:tc>
                  <a:txBody>
                    <a:bodyPr/>
                    <a:lstStyle/>
                    <a:p>
                      <a:pPr algn="ctr"/>
                      <a:endParaRPr lang="fr-FR" sz="1400" dirty="0">
                        <a:solidFill>
                          <a:srgbClr val="000066"/>
                        </a:solidFill>
                      </a:endParaRPr>
                    </a:p>
                  </a:txBody>
                  <a:tcPr anchor="ctr"/>
                </a:tc>
                <a:tc>
                  <a:txBody>
                    <a:bodyPr/>
                    <a:lstStyle/>
                    <a:p>
                      <a:pPr algn="ctr"/>
                      <a:r>
                        <a:rPr lang="fr-FR" sz="1400" dirty="0">
                          <a:solidFill>
                            <a:srgbClr val="000066"/>
                          </a:solidFill>
                        </a:rPr>
                        <a:t>COVERTE</a:t>
                      </a:r>
                      <a:br>
                        <a:rPr lang="fr-FR" sz="1400" dirty="0">
                          <a:solidFill>
                            <a:srgbClr val="000066"/>
                          </a:solidFill>
                        </a:rPr>
                      </a:br>
                      <a:endParaRPr lang="fr-FR" sz="1400" dirty="0">
                        <a:solidFill>
                          <a:srgbClr val="000066"/>
                        </a:solidFill>
                      </a:endParaRPr>
                    </a:p>
                    <a:p>
                      <a:pPr algn="ctr"/>
                      <a:r>
                        <a:rPr lang="fr-FR" sz="1400" dirty="0">
                          <a:solidFill>
                            <a:srgbClr val="000066"/>
                          </a:solidFill>
                        </a:rPr>
                        <a:t>(n = 142)</a:t>
                      </a:r>
                    </a:p>
                  </a:txBody>
                  <a:tcPr anchor="ctr"/>
                </a:tc>
                <a:tc>
                  <a:txBody>
                    <a:bodyPr/>
                    <a:lstStyle/>
                    <a:p>
                      <a:pPr algn="ctr"/>
                      <a:r>
                        <a:rPr lang="fr-FR" sz="1400" dirty="0">
                          <a:solidFill>
                            <a:srgbClr val="000066"/>
                          </a:solidFill>
                        </a:rPr>
                        <a:t>Population générale</a:t>
                      </a:r>
                    </a:p>
                    <a:p>
                      <a:pPr algn="ctr"/>
                      <a:r>
                        <a:rPr lang="fr-FR" sz="1400" dirty="0">
                          <a:solidFill>
                            <a:srgbClr val="000066"/>
                          </a:solidFill>
                        </a:rPr>
                        <a:t>(n = 142)</a:t>
                      </a:r>
                    </a:p>
                  </a:txBody>
                  <a:tcPr anchor="ctr"/>
                </a:tc>
                <a:tc>
                  <a:txBody>
                    <a:bodyPr/>
                    <a:lstStyle/>
                    <a:p>
                      <a:pPr algn="ctr"/>
                      <a:endParaRPr lang="fr-FR" sz="1400">
                        <a:solidFill>
                          <a:srgbClr val="000066"/>
                        </a:solidFill>
                      </a:endParaRPr>
                    </a:p>
                  </a:txBody>
                  <a:tcPr anchor="ctr"/>
                </a:tc>
                <a:extLst>
                  <a:ext uri="{0D108BD9-81ED-4DB2-BD59-A6C34878D82A}">
                    <a16:rowId xmlns:a16="http://schemas.microsoft.com/office/drawing/2014/main" xmlns="" val="10001"/>
                  </a:ext>
                </a:extLst>
              </a:tr>
              <a:tr h="269444">
                <a:tc>
                  <a:txBody>
                    <a:bodyPr/>
                    <a:lstStyle/>
                    <a:p>
                      <a:r>
                        <a:rPr lang="fr-FR" sz="1400" dirty="0">
                          <a:solidFill>
                            <a:srgbClr val="000066"/>
                          </a:solidFill>
                        </a:rPr>
                        <a:t>Surpoids</a:t>
                      </a:r>
                    </a:p>
                  </a:txBody>
                  <a:tcPr anchor="ctr"/>
                </a:tc>
                <a:tc>
                  <a:txBody>
                    <a:bodyPr/>
                    <a:lstStyle/>
                    <a:p>
                      <a:pPr algn="ctr"/>
                      <a:r>
                        <a:rPr lang="fr-FR" sz="1400" dirty="0">
                          <a:solidFill>
                            <a:srgbClr val="000066"/>
                          </a:solidFill>
                        </a:rPr>
                        <a:t>22,2 %</a:t>
                      </a:r>
                    </a:p>
                  </a:txBody>
                  <a:tcPr anchor="ctr"/>
                </a:tc>
                <a:tc>
                  <a:txBody>
                    <a:bodyPr/>
                    <a:lstStyle/>
                    <a:p>
                      <a:pPr algn="ctr"/>
                      <a:r>
                        <a:rPr lang="fr-FR" sz="1400" dirty="0">
                          <a:solidFill>
                            <a:srgbClr val="000066"/>
                          </a:solidFill>
                        </a:rPr>
                        <a:t>33,5 %</a:t>
                      </a:r>
                    </a:p>
                  </a:txBody>
                  <a:tcPr anchor="ctr"/>
                </a:tc>
                <a:tc>
                  <a:txBody>
                    <a:bodyPr/>
                    <a:lstStyle/>
                    <a:p>
                      <a:pPr algn="ctr"/>
                      <a:r>
                        <a:rPr lang="fr-FR" sz="1400" dirty="0">
                          <a:solidFill>
                            <a:srgbClr val="000066"/>
                          </a:solidFill>
                        </a:rPr>
                        <a:t>0,005</a:t>
                      </a:r>
                    </a:p>
                  </a:txBody>
                  <a:tcPr anchor="ctr"/>
                </a:tc>
                <a:tc>
                  <a:txBody>
                    <a:bodyPr/>
                    <a:lstStyle/>
                    <a:p>
                      <a:pPr algn="ctr"/>
                      <a:r>
                        <a:rPr lang="fr-FR" sz="1400" dirty="0">
                          <a:solidFill>
                            <a:srgbClr val="000066"/>
                          </a:solidFill>
                        </a:rPr>
                        <a:t>26,8 %</a:t>
                      </a:r>
                    </a:p>
                  </a:txBody>
                  <a:tcPr anchor="ctr"/>
                </a:tc>
                <a:tc>
                  <a:txBody>
                    <a:bodyPr/>
                    <a:lstStyle/>
                    <a:p>
                      <a:pPr algn="ctr"/>
                      <a:r>
                        <a:rPr lang="fr-FR" sz="1400" dirty="0">
                          <a:solidFill>
                            <a:srgbClr val="000066"/>
                          </a:solidFill>
                        </a:rPr>
                        <a:t>26,2 %</a:t>
                      </a:r>
                    </a:p>
                  </a:txBody>
                  <a:tcPr anchor="ctr"/>
                </a:tc>
                <a:tc>
                  <a:txBody>
                    <a:bodyPr/>
                    <a:lstStyle/>
                    <a:p>
                      <a:pPr algn="ctr"/>
                      <a:r>
                        <a:rPr lang="fr-FR" sz="1400" dirty="0">
                          <a:solidFill>
                            <a:srgbClr val="000066"/>
                          </a:solidFill>
                        </a:rPr>
                        <a:t>ns</a:t>
                      </a:r>
                    </a:p>
                  </a:txBody>
                  <a:tcPr anchor="ctr"/>
                </a:tc>
                <a:extLst>
                  <a:ext uri="{0D108BD9-81ED-4DB2-BD59-A6C34878D82A}">
                    <a16:rowId xmlns:a16="http://schemas.microsoft.com/office/drawing/2014/main" xmlns="" val="10002"/>
                  </a:ext>
                </a:extLst>
              </a:tr>
              <a:tr h="269444">
                <a:tc>
                  <a:txBody>
                    <a:bodyPr/>
                    <a:lstStyle/>
                    <a:p>
                      <a:r>
                        <a:rPr lang="fr-FR" sz="1400" dirty="0">
                          <a:solidFill>
                            <a:srgbClr val="000066"/>
                          </a:solidFill>
                        </a:rPr>
                        <a:t>HTA</a:t>
                      </a:r>
                    </a:p>
                  </a:txBody>
                  <a:tcPr anchor="ctr"/>
                </a:tc>
                <a:tc>
                  <a:txBody>
                    <a:bodyPr/>
                    <a:lstStyle/>
                    <a:p>
                      <a:pPr algn="ctr"/>
                      <a:r>
                        <a:rPr lang="fr-FR" sz="1400" dirty="0">
                          <a:solidFill>
                            <a:srgbClr val="000066"/>
                          </a:solidFill>
                        </a:rPr>
                        <a:t>35,0 %</a:t>
                      </a:r>
                    </a:p>
                  </a:txBody>
                  <a:tcPr anchor="ctr"/>
                </a:tc>
                <a:tc>
                  <a:txBody>
                    <a:bodyPr/>
                    <a:lstStyle/>
                    <a:p>
                      <a:pPr algn="ctr"/>
                      <a:r>
                        <a:rPr lang="fr-FR" sz="1400" dirty="0">
                          <a:solidFill>
                            <a:srgbClr val="000066"/>
                          </a:solidFill>
                        </a:rPr>
                        <a:t>31,0 %</a:t>
                      </a:r>
                    </a:p>
                  </a:txBody>
                  <a:tcPr anchor="ctr"/>
                </a:tc>
                <a:tc>
                  <a:txBody>
                    <a:bodyPr/>
                    <a:lstStyle/>
                    <a:p>
                      <a:pPr algn="ctr"/>
                      <a:r>
                        <a:rPr lang="fr-FR" sz="1400" dirty="0">
                          <a:solidFill>
                            <a:srgbClr val="000066"/>
                          </a:solidFill>
                        </a:rPr>
                        <a:t>ns</a:t>
                      </a:r>
                    </a:p>
                  </a:txBody>
                  <a:tcPr anchor="ctr"/>
                </a:tc>
                <a:tc>
                  <a:txBody>
                    <a:bodyPr/>
                    <a:lstStyle/>
                    <a:p>
                      <a:pPr algn="ctr"/>
                      <a:r>
                        <a:rPr lang="fr-FR" sz="1400" dirty="0">
                          <a:solidFill>
                            <a:srgbClr val="000066"/>
                          </a:solidFill>
                        </a:rPr>
                        <a:t>22,0 %</a:t>
                      </a:r>
                    </a:p>
                  </a:txBody>
                  <a:tcPr anchor="ctr"/>
                </a:tc>
                <a:tc>
                  <a:txBody>
                    <a:bodyPr/>
                    <a:lstStyle/>
                    <a:p>
                      <a:pPr algn="ctr"/>
                      <a:r>
                        <a:rPr lang="fr-FR" sz="1400" dirty="0">
                          <a:solidFill>
                            <a:srgbClr val="000066"/>
                          </a:solidFill>
                        </a:rPr>
                        <a:t>13,6 %</a:t>
                      </a:r>
                    </a:p>
                  </a:txBody>
                  <a:tcPr anchor="ctr"/>
                </a:tc>
                <a:tc>
                  <a:txBody>
                    <a:bodyPr/>
                    <a:lstStyle/>
                    <a:p>
                      <a:pPr algn="ctr"/>
                      <a:r>
                        <a:rPr lang="fr-FR" sz="1400" dirty="0">
                          <a:solidFill>
                            <a:srgbClr val="000066"/>
                          </a:solidFill>
                        </a:rPr>
                        <a:t>ns</a:t>
                      </a:r>
                    </a:p>
                  </a:txBody>
                  <a:tcPr anchor="ctr"/>
                </a:tc>
                <a:extLst>
                  <a:ext uri="{0D108BD9-81ED-4DB2-BD59-A6C34878D82A}">
                    <a16:rowId xmlns:a16="http://schemas.microsoft.com/office/drawing/2014/main" xmlns="" val="10003"/>
                  </a:ext>
                </a:extLst>
              </a:tr>
              <a:tr h="269444">
                <a:tc>
                  <a:txBody>
                    <a:bodyPr/>
                    <a:lstStyle/>
                    <a:p>
                      <a:r>
                        <a:rPr lang="fr-FR" sz="1400" dirty="0">
                          <a:solidFill>
                            <a:srgbClr val="000066"/>
                          </a:solidFill>
                          <a:sym typeface="Wingdings"/>
                        </a:rPr>
                        <a:t> </a:t>
                      </a:r>
                      <a:r>
                        <a:rPr lang="fr-FR" sz="1400" dirty="0">
                          <a:solidFill>
                            <a:srgbClr val="000066"/>
                          </a:solidFill>
                        </a:rPr>
                        <a:t>Tour de taille</a:t>
                      </a:r>
                    </a:p>
                  </a:txBody>
                  <a:tcPr anchor="ctr"/>
                </a:tc>
                <a:tc>
                  <a:txBody>
                    <a:bodyPr/>
                    <a:lstStyle/>
                    <a:p>
                      <a:pPr algn="ctr"/>
                      <a:r>
                        <a:rPr lang="fr-FR" sz="1400" dirty="0">
                          <a:solidFill>
                            <a:srgbClr val="000066"/>
                          </a:solidFill>
                        </a:rPr>
                        <a:t>11,4 %</a:t>
                      </a:r>
                    </a:p>
                  </a:txBody>
                  <a:tcPr anchor="ctr"/>
                </a:tc>
                <a:tc>
                  <a:txBody>
                    <a:bodyPr/>
                    <a:lstStyle/>
                    <a:p>
                      <a:pPr algn="ctr"/>
                      <a:r>
                        <a:rPr lang="fr-FR" sz="1400" dirty="0">
                          <a:solidFill>
                            <a:srgbClr val="000066"/>
                          </a:solidFill>
                        </a:rPr>
                        <a:t>14,3 %</a:t>
                      </a:r>
                    </a:p>
                  </a:txBody>
                  <a:tcPr anchor="ctr"/>
                </a:tc>
                <a:tc>
                  <a:txBody>
                    <a:bodyPr/>
                    <a:lstStyle/>
                    <a:p>
                      <a:pPr algn="ctr"/>
                      <a:r>
                        <a:rPr lang="fr-FR" sz="1400" dirty="0">
                          <a:solidFill>
                            <a:srgbClr val="000066"/>
                          </a:solidFill>
                        </a:rPr>
                        <a:t>ns</a:t>
                      </a:r>
                    </a:p>
                  </a:txBody>
                  <a:tcPr anchor="ctr"/>
                </a:tc>
                <a:tc>
                  <a:txBody>
                    <a:bodyPr/>
                    <a:lstStyle/>
                    <a:p>
                      <a:pPr algn="ctr"/>
                      <a:r>
                        <a:rPr lang="fr-FR" sz="1400" dirty="0">
                          <a:solidFill>
                            <a:srgbClr val="000066"/>
                          </a:solidFill>
                        </a:rPr>
                        <a:t>40,8 %</a:t>
                      </a:r>
                    </a:p>
                  </a:txBody>
                  <a:tcPr anchor="ctr"/>
                </a:tc>
                <a:tc>
                  <a:txBody>
                    <a:bodyPr/>
                    <a:lstStyle/>
                    <a:p>
                      <a:pPr algn="ctr"/>
                      <a:r>
                        <a:rPr lang="fr-FR" sz="1400" dirty="0">
                          <a:solidFill>
                            <a:srgbClr val="000066"/>
                          </a:solidFill>
                        </a:rPr>
                        <a:t>23,9 %</a:t>
                      </a:r>
                    </a:p>
                  </a:txBody>
                  <a:tcPr anchor="ctr"/>
                </a:tc>
                <a:tc>
                  <a:txBody>
                    <a:bodyPr/>
                    <a:lstStyle/>
                    <a:p>
                      <a:pPr algn="ctr"/>
                      <a:r>
                        <a:rPr lang="fr-FR" sz="1400" dirty="0">
                          <a:solidFill>
                            <a:srgbClr val="000066"/>
                          </a:solidFill>
                        </a:rPr>
                        <a:t>0,028</a:t>
                      </a:r>
                    </a:p>
                  </a:txBody>
                  <a:tcPr anchor="ctr"/>
                </a:tc>
                <a:extLst>
                  <a:ext uri="{0D108BD9-81ED-4DB2-BD59-A6C34878D82A}">
                    <a16:rowId xmlns:a16="http://schemas.microsoft.com/office/drawing/2014/main" xmlns="" val="10004"/>
                  </a:ext>
                </a:extLst>
              </a:tr>
              <a:tr h="269444">
                <a:tc>
                  <a:txBody>
                    <a:bodyPr/>
                    <a:lstStyle/>
                    <a:p>
                      <a:r>
                        <a:rPr lang="fr-FR" sz="1400" dirty="0">
                          <a:solidFill>
                            <a:srgbClr val="000066"/>
                          </a:solidFill>
                        </a:rPr>
                        <a:t>Hyperglycémie</a:t>
                      </a:r>
                    </a:p>
                  </a:txBody>
                  <a:tcPr anchor="ctr"/>
                </a:tc>
                <a:tc>
                  <a:txBody>
                    <a:bodyPr/>
                    <a:lstStyle/>
                    <a:p>
                      <a:pPr algn="ctr"/>
                      <a:r>
                        <a:rPr lang="fr-FR" sz="1400" dirty="0">
                          <a:solidFill>
                            <a:srgbClr val="000066"/>
                          </a:solidFill>
                        </a:rPr>
                        <a:t>8,1 %</a:t>
                      </a:r>
                    </a:p>
                  </a:txBody>
                  <a:tcPr anchor="ctr"/>
                </a:tc>
                <a:tc>
                  <a:txBody>
                    <a:bodyPr/>
                    <a:lstStyle/>
                    <a:p>
                      <a:pPr algn="ctr"/>
                      <a:r>
                        <a:rPr lang="fr-FR" sz="1400" dirty="0">
                          <a:solidFill>
                            <a:srgbClr val="000066"/>
                          </a:solidFill>
                        </a:rPr>
                        <a:t>14,9 %</a:t>
                      </a:r>
                    </a:p>
                  </a:txBody>
                  <a:tcPr anchor="ctr"/>
                </a:tc>
                <a:tc>
                  <a:txBody>
                    <a:bodyPr/>
                    <a:lstStyle/>
                    <a:p>
                      <a:pPr algn="ctr"/>
                      <a:r>
                        <a:rPr lang="fr-FR" sz="1400" dirty="0">
                          <a:solidFill>
                            <a:srgbClr val="000066"/>
                          </a:solidFill>
                        </a:rPr>
                        <a:t>0,027</a:t>
                      </a:r>
                    </a:p>
                  </a:txBody>
                  <a:tcPr anchor="ctr"/>
                </a:tc>
                <a:tc>
                  <a:txBody>
                    <a:bodyPr/>
                    <a:lstStyle/>
                    <a:p>
                      <a:pPr algn="ctr"/>
                      <a:r>
                        <a:rPr lang="fr-FR" sz="1400" dirty="0">
                          <a:solidFill>
                            <a:srgbClr val="000066"/>
                          </a:solidFill>
                        </a:rPr>
                        <a:t>5,0 %</a:t>
                      </a:r>
                    </a:p>
                  </a:txBody>
                  <a:tcPr anchor="ctr"/>
                </a:tc>
                <a:tc>
                  <a:txBody>
                    <a:bodyPr/>
                    <a:lstStyle/>
                    <a:p>
                      <a:pPr algn="ctr"/>
                      <a:r>
                        <a:rPr lang="fr-FR" sz="1400" dirty="0">
                          <a:solidFill>
                            <a:srgbClr val="000066"/>
                          </a:solidFill>
                        </a:rPr>
                        <a:t>1,2 %</a:t>
                      </a:r>
                    </a:p>
                  </a:txBody>
                  <a:tcPr anchor="ctr"/>
                </a:tc>
                <a:tc>
                  <a:txBody>
                    <a:bodyPr/>
                    <a:lstStyle/>
                    <a:p>
                      <a:pPr algn="ctr"/>
                      <a:r>
                        <a:rPr lang="fr-FR" sz="1400" dirty="0">
                          <a:solidFill>
                            <a:srgbClr val="000066"/>
                          </a:solidFill>
                        </a:rPr>
                        <a:t>-</a:t>
                      </a:r>
                    </a:p>
                  </a:txBody>
                  <a:tcPr anchor="ctr"/>
                </a:tc>
                <a:extLst>
                  <a:ext uri="{0D108BD9-81ED-4DB2-BD59-A6C34878D82A}">
                    <a16:rowId xmlns:a16="http://schemas.microsoft.com/office/drawing/2014/main" xmlns="" val="10005"/>
                  </a:ext>
                </a:extLst>
              </a:tr>
              <a:tr h="269444">
                <a:tc>
                  <a:txBody>
                    <a:bodyPr/>
                    <a:lstStyle/>
                    <a:p>
                      <a:r>
                        <a:rPr lang="fr-FR" sz="1400" dirty="0">
                          <a:solidFill>
                            <a:srgbClr val="000066"/>
                          </a:solidFill>
                        </a:rPr>
                        <a:t>Hypertriglycéridémie</a:t>
                      </a:r>
                    </a:p>
                  </a:txBody>
                  <a:tcPr anchor="ctr"/>
                </a:tc>
                <a:tc>
                  <a:txBody>
                    <a:bodyPr/>
                    <a:lstStyle/>
                    <a:p>
                      <a:pPr algn="ctr"/>
                      <a:r>
                        <a:rPr lang="fr-FR" sz="1400" dirty="0">
                          <a:solidFill>
                            <a:srgbClr val="000066"/>
                          </a:solidFill>
                        </a:rPr>
                        <a:t>22,4 %</a:t>
                      </a:r>
                    </a:p>
                  </a:txBody>
                  <a:tcPr anchor="ctr"/>
                </a:tc>
                <a:tc>
                  <a:txBody>
                    <a:bodyPr/>
                    <a:lstStyle/>
                    <a:p>
                      <a:pPr algn="ctr"/>
                      <a:r>
                        <a:rPr lang="fr-FR" sz="1400" dirty="0">
                          <a:solidFill>
                            <a:srgbClr val="000066"/>
                          </a:solidFill>
                        </a:rPr>
                        <a:t>9,5 %</a:t>
                      </a:r>
                    </a:p>
                  </a:txBody>
                  <a:tcPr anchor="ctr"/>
                </a:tc>
                <a:tc>
                  <a:txBody>
                    <a:bodyPr/>
                    <a:lstStyle/>
                    <a:p>
                      <a:pPr algn="ctr"/>
                      <a:r>
                        <a:rPr lang="fr-FR" sz="1400" dirty="0">
                          <a:solidFill>
                            <a:srgbClr val="000066"/>
                          </a:solidFill>
                        </a:rPr>
                        <a:t>0,047</a:t>
                      </a:r>
                    </a:p>
                  </a:txBody>
                  <a:tcPr anchor="ctr"/>
                </a:tc>
                <a:tc>
                  <a:txBody>
                    <a:bodyPr/>
                    <a:lstStyle/>
                    <a:p>
                      <a:pPr algn="ctr"/>
                      <a:r>
                        <a:rPr lang="fr-FR" sz="1400" dirty="0">
                          <a:solidFill>
                            <a:srgbClr val="000066"/>
                          </a:solidFill>
                        </a:rPr>
                        <a:t>9,2 %</a:t>
                      </a:r>
                    </a:p>
                  </a:txBody>
                  <a:tcPr anchor="ctr"/>
                </a:tc>
                <a:tc>
                  <a:txBody>
                    <a:bodyPr/>
                    <a:lstStyle/>
                    <a:p>
                      <a:pPr algn="ctr"/>
                      <a:r>
                        <a:rPr lang="fr-FR" sz="1400" dirty="0">
                          <a:solidFill>
                            <a:srgbClr val="000066"/>
                          </a:solidFill>
                        </a:rPr>
                        <a:t>7,9 %</a:t>
                      </a:r>
                    </a:p>
                  </a:txBody>
                  <a:tcPr anchor="ctr"/>
                </a:tc>
                <a:tc>
                  <a:txBody>
                    <a:bodyPr/>
                    <a:lstStyle/>
                    <a:p>
                      <a:pPr algn="ctr"/>
                      <a:r>
                        <a:rPr lang="fr-FR" sz="1400" dirty="0">
                          <a:solidFill>
                            <a:srgbClr val="000066"/>
                          </a:solidFill>
                        </a:rPr>
                        <a:t>ns</a:t>
                      </a:r>
                    </a:p>
                  </a:txBody>
                  <a:tcPr anchor="ctr"/>
                </a:tc>
                <a:extLst>
                  <a:ext uri="{0D108BD9-81ED-4DB2-BD59-A6C34878D82A}">
                    <a16:rowId xmlns:a16="http://schemas.microsoft.com/office/drawing/2014/main" xmlns="" val="10006"/>
                  </a:ext>
                </a:extLst>
              </a:tr>
              <a:tr h="269444">
                <a:tc>
                  <a:txBody>
                    <a:bodyPr/>
                    <a:lstStyle/>
                    <a:p>
                      <a:r>
                        <a:rPr lang="fr-FR" sz="1400" dirty="0">
                          <a:solidFill>
                            <a:srgbClr val="000066"/>
                          </a:solidFill>
                          <a:sym typeface="Wingdings"/>
                        </a:rPr>
                        <a:t></a:t>
                      </a:r>
                      <a:r>
                        <a:rPr lang="fr-FR" sz="1400" kern="1200" dirty="0">
                          <a:solidFill>
                            <a:srgbClr val="000066"/>
                          </a:solidFill>
                          <a:sym typeface="Wingdings"/>
                        </a:rPr>
                        <a:t> </a:t>
                      </a:r>
                      <a:r>
                        <a:rPr lang="fr-FR" sz="1400" dirty="0">
                          <a:solidFill>
                            <a:srgbClr val="000066"/>
                          </a:solidFill>
                        </a:rPr>
                        <a:t>HDL-cholestérol</a:t>
                      </a:r>
                    </a:p>
                  </a:txBody>
                  <a:tcPr anchor="ctr"/>
                </a:tc>
                <a:tc>
                  <a:txBody>
                    <a:bodyPr/>
                    <a:lstStyle/>
                    <a:p>
                      <a:pPr algn="ctr"/>
                      <a:r>
                        <a:rPr lang="fr-FR" sz="1400" dirty="0">
                          <a:solidFill>
                            <a:srgbClr val="000066"/>
                          </a:solidFill>
                        </a:rPr>
                        <a:t>34,9 %</a:t>
                      </a:r>
                    </a:p>
                  </a:txBody>
                  <a:tcPr anchor="ctr"/>
                </a:tc>
                <a:tc>
                  <a:txBody>
                    <a:bodyPr/>
                    <a:lstStyle/>
                    <a:p>
                      <a:pPr algn="ctr"/>
                      <a:r>
                        <a:rPr lang="fr-FR" sz="1400" dirty="0">
                          <a:solidFill>
                            <a:srgbClr val="000066"/>
                          </a:solidFill>
                        </a:rPr>
                        <a:t>23,7 %</a:t>
                      </a:r>
                    </a:p>
                  </a:txBody>
                  <a:tcPr anchor="ctr"/>
                </a:tc>
                <a:tc>
                  <a:txBody>
                    <a:bodyPr/>
                    <a:lstStyle/>
                    <a:p>
                      <a:pPr algn="ctr"/>
                      <a:r>
                        <a:rPr lang="fr-FR" sz="1400" dirty="0">
                          <a:solidFill>
                            <a:srgbClr val="000066"/>
                          </a:solidFill>
                        </a:rPr>
                        <a:t>ns</a:t>
                      </a:r>
                    </a:p>
                  </a:txBody>
                  <a:tcPr anchor="ctr"/>
                </a:tc>
                <a:tc>
                  <a:txBody>
                    <a:bodyPr/>
                    <a:lstStyle/>
                    <a:p>
                      <a:pPr algn="ctr"/>
                      <a:r>
                        <a:rPr lang="fr-FR" sz="1400" dirty="0">
                          <a:solidFill>
                            <a:srgbClr val="000066"/>
                          </a:solidFill>
                        </a:rPr>
                        <a:t>40,1 %</a:t>
                      </a:r>
                    </a:p>
                  </a:txBody>
                  <a:tcPr anchor="ctr"/>
                </a:tc>
                <a:tc>
                  <a:txBody>
                    <a:bodyPr/>
                    <a:lstStyle/>
                    <a:p>
                      <a:pPr algn="ctr"/>
                      <a:r>
                        <a:rPr lang="fr-FR" sz="1400" dirty="0">
                          <a:solidFill>
                            <a:srgbClr val="000066"/>
                          </a:solidFill>
                        </a:rPr>
                        <a:t>24,9 %</a:t>
                      </a:r>
                    </a:p>
                  </a:txBody>
                  <a:tcPr anchor="ctr"/>
                </a:tc>
                <a:tc>
                  <a:txBody>
                    <a:bodyPr/>
                    <a:lstStyle/>
                    <a:p>
                      <a:pPr algn="ctr"/>
                      <a:r>
                        <a:rPr lang="fr-FR" sz="1400" dirty="0">
                          <a:solidFill>
                            <a:srgbClr val="000066"/>
                          </a:solidFill>
                        </a:rPr>
                        <a:t>0,007</a:t>
                      </a:r>
                    </a:p>
                  </a:txBody>
                  <a:tcPr anchor="ctr"/>
                </a:tc>
                <a:extLst>
                  <a:ext uri="{0D108BD9-81ED-4DB2-BD59-A6C34878D82A}">
                    <a16:rowId xmlns:a16="http://schemas.microsoft.com/office/drawing/2014/main" xmlns="" val="10007"/>
                  </a:ext>
                </a:extLst>
              </a:tr>
              <a:tr h="269444">
                <a:tc>
                  <a:txBody>
                    <a:bodyPr/>
                    <a:lstStyle/>
                    <a:p>
                      <a:r>
                        <a:rPr lang="fr-FR" sz="1400" dirty="0">
                          <a:solidFill>
                            <a:srgbClr val="000066"/>
                          </a:solidFill>
                          <a:sym typeface="Wingdings"/>
                        </a:rPr>
                        <a:t> </a:t>
                      </a:r>
                      <a:r>
                        <a:rPr lang="fr-FR" sz="1400" dirty="0">
                          <a:solidFill>
                            <a:srgbClr val="000066"/>
                          </a:solidFill>
                        </a:rPr>
                        <a:t>LDL-cholestérol</a:t>
                      </a:r>
                    </a:p>
                  </a:txBody>
                  <a:tcPr anchor="ctr"/>
                </a:tc>
                <a:tc>
                  <a:txBody>
                    <a:bodyPr/>
                    <a:lstStyle/>
                    <a:p>
                      <a:pPr algn="ctr"/>
                      <a:r>
                        <a:rPr lang="fr-FR" sz="1400" dirty="0">
                          <a:solidFill>
                            <a:srgbClr val="000066"/>
                          </a:solidFill>
                        </a:rPr>
                        <a:t>10,7 %</a:t>
                      </a:r>
                    </a:p>
                  </a:txBody>
                  <a:tcPr anchor="ctr"/>
                </a:tc>
                <a:tc>
                  <a:txBody>
                    <a:bodyPr/>
                    <a:lstStyle/>
                    <a:p>
                      <a:pPr algn="ctr"/>
                      <a:r>
                        <a:rPr lang="fr-FR" sz="1400" dirty="0">
                          <a:solidFill>
                            <a:srgbClr val="000066"/>
                          </a:solidFill>
                        </a:rPr>
                        <a:t>12,4 %</a:t>
                      </a:r>
                    </a:p>
                  </a:txBody>
                  <a:tcPr anchor="ctr"/>
                </a:tc>
                <a:tc>
                  <a:txBody>
                    <a:bodyPr/>
                    <a:lstStyle/>
                    <a:p>
                      <a:pPr algn="ctr"/>
                      <a:r>
                        <a:rPr lang="fr-FR" sz="1400" dirty="0">
                          <a:solidFill>
                            <a:srgbClr val="000066"/>
                          </a:solidFill>
                        </a:rPr>
                        <a:t>ns</a:t>
                      </a:r>
                    </a:p>
                  </a:txBody>
                  <a:tcPr anchor="ctr"/>
                </a:tc>
                <a:tc>
                  <a:txBody>
                    <a:bodyPr/>
                    <a:lstStyle/>
                    <a:p>
                      <a:pPr algn="ctr"/>
                      <a:r>
                        <a:rPr lang="fr-FR" sz="1400" dirty="0">
                          <a:solidFill>
                            <a:srgbClr val="000066"/>
                          </a:solidFill>
                        </a:rPr>
                        <a:t>14,0 %</a:t>
                      </a:r>
                    </a:p>
                  </a:txBody>
                  <a:tcPr anchor="ctr"/>
                </a:tc>
                <a:tc>
                  <a:txBody>
                    <a:bodyPr/>
                    <a:lstStyle/>
                    <a:p>
                      <a:pPr algn="ctr"/>
                      <a:r>
                        <a:rPr lang="fr-FR" sz="1400" dirty="0">
                          <a:solidFill>
                            <a:srgbClr val="000066"/>
                          </a:solidFill>
                        </a:rPr>
                        <a:t>16,8 %</a:t>
                      </a:r>
                    </a:p>
                  </a:txBody>
                  <a:tcPr anchor="ctr"/>
                </a:tc>
                <a:tc>
                  <a:txBody>
                    <a:bodyPr/>
                    <a:lstStyle/>
                    <a:p>
                      <a:pPr algn="ctr"/>
                      <a:endParaRPr lang="fr-FR" sz="1400" dirty="0">
                        <a:solidFill>
                          <a:srgbClr val="000066"/>
                        </a:solidFill>
                      </a:endParaRPr>
                    </a:p>
                  </a:txBody>
                  <a:tcPr anchor="ctr"/>
                </a:tc>
                <a:extLst>
                  <a:ext uri="{0D108BD9-81ED-4DB2-BD59-A6C34878D82A}">
                    <a16:rowId xmlns:a16="http://schemas.microsoft.com/office/drawing/2014/main" xmlns="" val="10008"/>
                  </a:ext>
                </a:extLst>
              </a:tr>
              <a:tr h="269444">
                <a:tc>
                  <a:txBody>
                    <a:bodyPr/>
                    <a:lstStyle/>
                    <a:p>
                      <a:r>
                        <a:rPr lang="fr-FR" sz="1400" dirty="0">
                          <a:solidFill>
                            <a:srgbClr val="000066"/>
                          </a:solidFill>
                          <a:sym typeface="Wingdings"/>
                        </a:rPr>
                        <a:t> </a:t>
                      </a:r>
                      <a:r>
                        <a:rPr lang="fr-FR" sz="1400" dirty="0">
                          <a:solidFill>
                            <a:srgbClr val="000066"/>
                          </a:solidFill>
                        </a:rPr>
                        <a:t>Cholestérol</a:t>
                      </a:r>
                      <a:r>
                        <a:rPr lang="fr-FR" sz="1400" baseline="0" dirty="0">
                          <a:solidFill>
                            <a:srgbClr val="000066"/>
                          </a:solidFill>
                        </a:rPr>
                        <a:t> total</a:t>
                      </a:r>
                      <a:endParaRPr lang="fr-FR" sz="1400" dirty="0">
                        <a:solidFill>
                          <a:srgbClr val="000066"/>
                        </a:solidFill>
                      </a:endParaRPr>
                    </a:p>
                  </a:txBody>
                  <a:tcPr anchor="ctr"/>
                </a:tc>
                <a:tc>
                  <a:txBody>
                    <a:bodyPr/>
                    <a:lstStyle/>
                    <a:p>
                      <a:pPr algn="ctr"/>
                      <a:r>
                        <a:rPr lang="fr-FR" sz="1400" dirty="0">
                          <a:solidFill>
                            <a:srgbClr val="000066"/>
                          </a:solidFill>
                        </a:rPr>
                        <a:t>16,7 %</a:t>
                      </a:r>
                    </a:p>
                  </a:txBody>
                  <a:tcPr anchor="ctr"/>
                </a:tc>
                <a:tc>
                  <a:txBody>
                    <a:bodyPr/>
                    <a:lstStyle/>
                    <a:p>
                      <a:pPr algn="ctr"/>
                      <a:r>
                        <a:rPr lang="fr-FR" sz="1400" dirty="0">
                          <a:solidFill>
                            <a:srgbClr val="000066"/>
                          </a:solidFill>
                        </a:rPr>
                        <a:t>14,6 %</a:t>
                      </a:r>
                    </a:p>
                  </a:txBody>
                  <a:tcPr anchor="ctr"/>
                </a:tc>
                <a:tc>
                  <a:txBody>
                    <a:bodyPr/>
                    <a:lstStyle/>
                    <a:p>
                      <a:pPr algn="ctr"/>
                      <a:r>
                        <a:rPr lang="fr-FR" sz="1400" dirty="0">
                          <a:solidFill>
                            <a:srgbClr val="000066"/>
                          </a:solidFill>
                        </a:rPr>
                        <a:t>ns</a:t>
                      </a:r>
                    </a:p>
                  </a:txBody>
                  <a:tcPr anchor="ctr"/>
                </a:tc>
                <a:tc>
                  <a:txBody>
                    <a:bodyPr/>
                    <a:lstStyle/>
                    <a:p>
                      <a:pPr algn="ctr"/>
                      <a:r>
                        <a:rPr lang="fr-FR" sz="1400" dirty="0">
                          <a:solidFill>
                            <a:srgbClr val="000066"/>
                          </a:solidFill>
                        </a:rPr>
                        <a:t>19,7 %</a:t>
                      </a:r>
                    </a:p>
                  </a:txBody>
                  <a:tcPr anchor="ctr"/>
                </a:tc>
                <a:tc>
                  <a:txBody>
                    <a:bodyPr/>
                    <a:lstStyle/>
                    <a:p>
                      <a:pPr algn="ctr"/>
                      <a:r>
                        <a:rPr lang="fr-FR" sz="1400" dirty="0">
                          <a:solidFill>
                            <a:srgbClr val="000066"/>
                          </a:solidFill>
                        </a:rPr>
                        <a:t>32,4 %</a:t>
                      </a:r>
                    </a:p>
                  </a:txBody>
                  <a:tcPr anchor="ctr"/>
                </a:tc>
                <a:tc>
                  <a:txBody>
                    <a:bodyPr/>
                    <a:lstStyle/>
                    <a:p>
                      <a:pPr algn="ctr"/>
                      <a:r>
                        <a:rPr lang="fr-FR" sz="1400" dirty="0">
                          <a:solidFill>
                            <a:srgbClr val="000066"/>
                          </a:solidFill>
                        </a:rPr>
                        <a:t>0,002</a:t>
                      </a:r>
                    </a:p>
                  </a:txBody>
                  <a:tcPr anchor="ctr"/>
                </a:tc>
                <a:extLst>
                  <a:ext uri="{0D108BD9-81ED-4DB2-BD59-A6C34878D82A}">
                    <a16:rowId xmlns:a16="http://schemas.microsoft.com/office/drawing/2014/main" xmlns="" val="10009"/>
                  </a:ext>
                </a:extLst>
              </a:tr>
              <a:tr h="465403">
                <a:tc>
                  <a:txBody>
                    <a:bodyPr/>
                    <a:lstStyle/>
                    <a:p>
                      <a:r>
                        <a:rPr lang="fr-FR" sz="1400" b="1" dirty="0">
                          <a:solidFill>
                            <a:srgbClr val="C00000"/>
                          </a:solidFill>
                        </a:rPr>
                        <a:t>Syndrome métabolique</a:t>
                      </a:r>
                    </a:p>
                  </a:txBody>
                  <a:tcPr anchor="ctr"/>
                </a:tc>
                <a:tc>
                  <a:txBody>
                    <a:bodyPr/>
                    <a:lstStyle/>
                    <a:p>
                      <a:pPr algn="ctr"/>
                      <a:r>
                        <a:rPr lang="fr-FR" sz="1400" b="1" dirty="0">
                          <a:solidFill>
                            <a:srgbClr val="C00000"/>
                          </a:solidFill>
                        </a:rPr>
                        <a:t>11,1 %</a:t>
                      </a:r>
                    </a:p>
                  </a:txBody>
                  <a:tcPr anchor="ctr"/>
                </a:tc>
                <a:tc>
                  <a:txBody>
                    <a:bodyPr/>
                    <a:lstStyle/>
                    <a:p>
                      <a:pPr algn="ctr"/>
                      <a:r>
                        <a:rPr lang="fr-FR" sz="1400" b="1" dirty="0">
                          <a:solidFill>
                            <a:srgbClr val="C00000"/>
                          </a:solidFill>
                        </a:rPr>
                        <a:t>10,6 %</a:t>
                      </a:r>
                    </a:p>
                  </a:txBody>
                  <a:tcPr anchor="ctr"/>
                </a:tc>
                <a:tc>
                  <a:txBody>
                    <a:bodyPr/>
                    <a:lstStyle/>
                    <a:p>
                      <a:pPr algn="ctr"/>
                      <a:r>
                        <a:rPr lang="fr-FR" sz="1400" b="1" dirty="0">
                          <a:solidFill>
                            <a:srgbClr val="C00000"/>
                          </a:solidFill>
                        </a:rPr>
                        <a:t>ns</a:t>
                      </a:r>
                    </a:p>
                  </a:txBody>
                  <a:tcPr anchor="ctr"/>
                </a:tc>
                <a:tc>
                  <a:txBody>
                    <a:bodyPr/>
                    <a:lstStyle/>
                    <a:p>
                      <a:pPr algn="ctr"/>
                      <a:r>
                        <a:rPr lang="fr-FR" sz="1400" b="1" dirty="0">
                          <a:solidFill>
                            <a:srgbClr val="C00000"/>
                          </a:solidFill>
                        </a:rPr>
                        <a:t>10,6 %</a:t>
                      </a:r>
                    </a:p>
                  </a:txBody>
                  <a:tcPr anchor="ctr"/>
                </a:tc>
                <a:tc>
                  <a:txBody>
                    <a:bodyPr/>
                    <a:lstStyle/>
                    <a:p>
                      <a:pPr algn="ctr"/>
                      <a:r>
                        <a:rPr lang="fr-FR" sz="1400" b="1" dirty="0">
                          <a:solidFill>
                            <a:srgbClr val="C00000"/>
                          </a:solidFill>
                        </a:rPr>
                        <a:t>1,7 %</a:t>
                      </a:r>
                    </a:p>
                  </a:txBody>
                  <a:tcPr anchor="ctr"/>
                </a:tc>
                <a:tc>
                  <a:txBody>
                    <a:bodyPr/>
                    <a:lstStyle/>
                    <a:p>
                      <a:pPr algn="ctr"/>
                      <a:r>
                        <a:rPr lang="fr-FR" sz="1400" b="1" dirty="0">
                          <a:solidFill>
                            <a:srgbClr val="C00000"/>
                          </a:solidFill>
                        </a:rPr>
                        <a:t>0,068</a:t>
                      </a:r>
                    </a:p>
                  </a:txBody>
                  <a:tcPr anchor="ctr"/>
                </a:tc>
                <a:extLst>
                  <a:ext uri="{0D108BD9-81ED-4DB2-BD59-A6C34878D82A}">
                    <a16:rowId xmlns:a16="http://schemas.microsoft.com/office/drawing/2014/main" xmlns="" val="10010"/>
                  </a:ext>
                </a:extLst>
              </a:tr>
            </a:tbl>
          </a:graphicData>
        </a:graphic>
      </p:graphicFrame>
      <p:sp>
        <p:nvSpPr>
          <p:cNvPr id="6" name="Titre 2"/>
          <p:cNvSpPr>
            <a:spLocks noGrp="1"/>
          </p:cNvSpPr>
          <p:nvPr>
            <p:ph type="title"/>
          </p:nvPr>
        </p:nvSpPr>
        <p:spPr/>
        <p:txBody>
          <a:bodyPr/>
          <a:lstStyle/>
          <a:p>
            <a:r>
              <a:rPr lang="fr-FR" sz="2500" dirty="0"/>
              <a:t>Profil métabolique des jeunes adultes infectés </a:t>
            </a:r>
            <a:br>
              <a:rPr lang="fr-FR" sz="2500" dirty="0"/>
            </a:br>
            <a:r>
              <a:rPr lang="fr-FR" sz="2500" dirty="0"/>
              <a:t>par le VIH par voie maternelle : cohorte COVERTE</a:t>
            </a:r>
          </a:p>
        </p:txBody>
      </p:sp>
      <p:sp>
        <p:nvSpPr>
          <p:cNvPr id="5" name="Espace réservé du contenu 4"/>
          <p:cNvSpPr>
            <a:spLocks noGrp="1"/>
          </p:cNvSpPr>
          <p:nvPr>
            <p:ph idx="1"/>
          </p:nvPr>
        </p:nvSpPr>
        <p:spPr/>
        <p:txBody>
          <a:bodyPr/>
          <a:lstStyle/>
          <a:p>
            <a:r>
              <a:rPr lang="fr-FR" sz="1800" dirty="0"/>
              <a:t>Cohorte COVERTE, adultes VIH+ 18-30 ans, contaminés avant âge </a:t>
            </a:r>
            <a:br>
              <a:rPr lang="fr-FR" sz="1800" dirty="0"/>
            </a:br>
            <a:r>
              <a:rPr lang="fr-FR" sz="1800" dirty="0"/>
              <a:t>de 13 ans. Durée moyenne traitement VIH : 19 ans</a:t>
            </a:r>
          </a:p>
          <a:p>
            <a:r>
              <a:rPr lang="fr-FR" sz="1800" dirty="0"/>
              <a:t>Comparaison à adultes de même âge dans la population générale</a:t>
            </a:r>
          </a:p>
        </p:txBody>
      </p:sp>
      <p:sp>
        <p:nvSpPr>
          <p:cNvPr id="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Viard</a:t>
            </a:r>
            <a:r>
              <a:rPr lang="en-GB" sz="1200" i="1" dirty="0">
                <a:solidFill>
                  <a:srgbClr val="0070C0"/>
                </a:solidFill>
              </a:rPr>
              <a:t> JP, CROI 2017, Abs. 821</a:t>
            </a:r>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190</a:t>
            </a:r>
          </a:p>
        </p:txBody>
      </p:sp>
    </p:spTree>
    <p:extLst>
      <p:ext uri="{BB962C8B-B14F-4D97-AF65-F5344CB8AC3E}">
        <p14:creationId xmlns:p14="http://schemas.microsoft.com/office/powerpoint/2010/main" val="404807391"/>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74672" cy="936625"/>
          </a:xfrm>
        </p:spPr>
        <p:txBody>
          <a:bodyPr/>
          <a:lstStyle/>
          <a:p>
            <a:r>
              <a:rPr lang="fr-FR" sz="2500" dirty="0"/>
              <a:t>Etude ECHAM : stéatose et fibrose hépatiques </a:t>
            </a:r>
            <a:br>
              <a:rPr lang="fr-FR" sz="2500" dirty="0"/>
            </a:br>
            <a:r>
              <a:rPr lang="fr-FR" sz="2500" dirty="0"/>
              <a:t>chez des mono-infectés VIH européens à risque (1)</a:t>
            </a:r>
          </a:p>
        </p:txBody>
      </p:sp>
      <p:sp>
        <p:nvSpPr>
          <p:cNvPr id="3" name="Espace réservé du contenu 2"/>
          <p:cNvSpPr>
            <a:spLocks noGrp="1"/>
          </p:cNvSpPr>
          <p:nvPr>
            <p:ph idx="1"/>
          </p:nvPr>
        </p:nvSpPr>
        <p:spPr>
          <a:xfrm>
            <a:off x="193614" y="1231677"/>
            <a:ext cx="8758335" cy="5197086"/>
          </a:xfrm>
        </p:spPr>
        <p:txBody>
          <a:bodyPr/>
          <a:lstStyle/>
          <a:p>
            <a:pPr>
              <a:spcBef>
                <a:spcPts val="0"/>
              </a:spcBef>
            </a:pPr>
            <a:r>
              <a:rPr lang="fr-FR" sz="1800" b="1" dirty="0">
                <a:solidFill>
                  <a:srgbClr val="0070C0"/>
                </a:solidFill>
              </a:rPr>
              <a:t>Etude transversale, </a:t>
            </a:r>
            <a:r>
              <a:rPr lang="fr-FR" sz="1800" dirty="0"/>
              <a:t>dans 7 centres européens</a:t>
            </a:r>
            <a:br>
              <a:rPr lang="fr-FR" sz="1800" dirty="0"/>
            </a:br>
            <a:endParaRPr lang="fr-FR" sz="1800" dirty="0"/>
          </a:p>
          <a:p>
            <a:pPr>
              <a:spcBef>
                <a:spcPts val="0"/>
              </a:spcBef>
            </a:pPr>
            <a:r>
              <a:rPr lang="fr-FR" sz="1800" b="1" dirty="0">
                <a:solidFill>
                  <a:srgbClr val="0070C0"/>
                </a:solidFill>
              </a:rPr>
              <a:t>Objectif : </a:t>
            </a:r>
            <a:r>
              <a:rPr lang="fr-FR" sz="1800" dirty="0"/>
              <a:t>évaluer la prévalence de la stéatose hépatique non alcoolique (NAFLD) et ses complications (</a:t>
            </a:r>
            <a:r>
              <a:rPr lang="fr-FR" sz="1800" dirty="0" err="1"/>
              <a:t>stéato</a:t>
            </a:r>
            <a:r>
              <a:rPr lang="fr-FR" sz="1800" dirty="0"/>
              <a:t>-hépatite : NASH, fibrose et cirrhose) </a:t>
            </a:r>
            <a:br>
              <a:rPr lang="fr-FR" sz="1800" dirty="0"/>
            </a:br>
            <a:r>
              <a:rPr lang="fr-FR" sz="1800" dirty="0"/>
              <a:t>dans une population VIH+ à risque, sous ARV, avec </a:t>
            </a:r>
          </a:p>
          <a:p>
            <a:pPr lvl="1">
              <a:spcBef>
                <a:spcPts val="0"/>
              </a:spcBef>
            </a:pPr>
            <a:r>
              <a:rPr lang="fr-FR" sz="1800" dirty="0"/>
              <a:t>élévation persistante des transaminases &gt; 1,5 LSN </a:t>
            </a:r>
          </a:p>
          <a:p>
            <a:pPr lvl="1">
              <a:spcBef>
                <a:spcPts val="0"/>
              </a:spcBef>
            </a:pPr>
            <a:r>
              <a:rPr lang="fr-FR" sz="1800" dirty="0"/>
              <a:t>et/ou syndrome métabolique</a:t>
            </a:r>
          </a:p>
          <a:p>
            <a:pPr lvl="1">
              <a:spcBef>
                <a:spcPts val="0"/>
              </a:spcBef>
            </a:pPr>
            <a:r>
              <a:rPr lang="fr-FR" sz="1800" dirty="0"/>
              <a:t>et/ou </a:t>
            </a:r>
            <a:r>
              <a:rPr lang="fr-FR" sz="1800" dirty="0" err="1"/>
              <a:t>lipodystrophie</a:t>
            </a:r>
            <a:endParaRPr lang="fr-FR" sz="1800" dirty="0"/>
          </a:p>
          <a:p>
            <a:pPr lvl="1">
              <a:spcBef>
                <a:spcPts val="0"/>
              </a:spcBef>
            </a:pPr>
            <a:r>
              <a:rPr lang="fr-FR" sz="1800" dirty="0"/>
              <a:t>sans autre cause de maladie hépatique (VHC, VHB, alcoolisation excessive)</a:t>
            </a:r>
          </a:p>
          <a:p>
            <a:pPr marL="457200" lvl="1" indent="0">
              <a:spcBef>
                <a:spcPts val="0"/>
              </a:spcBef>
              <a:buNone/>
            </a:pPr>
            <a:endParaRPr lang="fr-FR" sz="1800" dirty="0"/>
          </a:p>
          <a:p>
            <a:pPr>
              <a:spcBef>
                <a:spcPts val="0"/>
              </a:spcBef>
            </a:pPr>
            <a:r>
              <a:rPr lang="fr-FR" sz="1800" b="1" dirty="0">
                <a:solidFill>
                  <a:srgbClr val="0070C0"/>
                </a:solidFill>
              </a:rPr>
              <a:t>Caractéristiques des 402 patients inclus avec évaluation complète :</a:t>
            </a:r>
          </a:p>
          <a:p>
            <a:pPr lvl="1">
              <a:spcBef>
                <a:spcPts val="0"/>
              </a:spcBef>
            </a:pPr>
            <a:r>
              <a:rPr lang="fr-FR" sz="1600" dirty="0"/>
              <a:t>Age médian (IQR) : 55 (50 - 61) ans, hommes : 85 %</a:t>
            </a:r>
          </a:p>
          <a:p>
            <a:pPr lvl="1">
              <a:spcBef>
                <a:spcPts val="0"/>
              </a:spcBef>
            </a:pPr>
            <a:r>
              <a:rPr lang="fr-FR" sz="1600" dirty="0"/>
              <a:t>Année de diagnostic de l’infection VIH, médiane (IQR) : 1995 (1991 - 2001)</a:t>
            </a:r>
          </a:p>
          <a:p>
            <a:pPr lvl="1">
              <a:spcBef>
                <a:spcPts val="0"/>
              </a:spcBef>
            </a:pPr>
            <a:r>
              <a:rPr lang="fr-FR" sz="1600" dirty="0"/>
              <a:t>CV &lt; 20 c/ml : 97 %, médiane nadir CD4/mm</a:t>
            </a:r>
            <a:r>
              <a:rPr lang="fr-FR" sz="1600" baseline="30000" dirty="0"/>
              <a:t>3</a:t>
            </a:r>
            <a:r>
              <a:rPr lang="fr-FR" sz="1600" dirty="0"/>
              <a:t> : 184 (84 - 266) </a:t>
            </a:r>
          </a:p>
          <a:p>
            <a:pPr lvl="1">
              <a:spcBef>
                <a:spcPts val="0"/>
              </a:spcBef>
            </a:pPr>
            <a:r>
              <a:rPr lang="fr-FR" sz="1600" dirty="0"/>
              <a:t>CD4/CD8 médiane (IQR) : 0,86 (0,60 - 1,18)</a:t>
            </a:r>
          </a:p>
          <a:p>
            <a:pPr lvl="1">
              <a:spcBef>
                <a:spcPts val="0"/>
              </a:spcBef>
            </a:pPr>
            <a:r>
              <a:rPr lang="fr-FR" sz="1600" dirty="0"/>
              <a:t>Surpoids (IMC 25 - 30 kg/m</a:t>
            </a:r>
            <a:r>
              <a:rPr lang="fr-FR" sz="1600" baseline="30000" dirty="0"/>
              <a:t>2</a:t>
            </a:r>
            <a:r>
              <a:rPr lang="fr-FR" sz="1600" dirty="0"/>
              <a:t>) : 42,5 %, obésité (IMC </a:t>
            </a:r>
            <a:r>
              <a:rPr lang="fr-FR" sz="1600" u="sng" dirty="0"/>
              <a:t>&gt;</a:t>
            </a:r>
            <a:r>
              <a:rPr lang="fr-FR" sz="1600" dirty="0"/>
              <a:t> 30 kg/m</a:t>
            </a:r>
            <a:r>
              <a:rPr lang="fr-FR" sz="1600" baseline="30000" dirty="0"/>
              <a:t>2</a:t>
            </a:r>
            <a:r>
              <a:rPr lang="fr-FR" sz="1600" dirty="0"/>
              <a:t>) : 17,7 %</a:t>
            </a:r>
          </a:p>
          <a:p>
            <a:pPr lvl="1">
              <a:spcBef>
                <a:spcPts val="0"/>
              </a:spcBef>
            </a:pPr>
            <a:r>
              <a:rPr lang="fr-FR" sz="1600" dirty="0"/>
              <a:t>HTA (systolique &gt; 140 mm Hg et/ou diastolique &gt; 90 mm Hg et/ou traitement) : 66 %</a:t>
            </a:r>
          </a:p>
          <a:p>
            <a:pPr lvl="1">
              <a:spcBef>
                <a:spcPts val="0"/>
              </a:spcBef>
            </a:pPr>
            <a:r>
              <a:rPr lang="fr-FR" sz="1600" dirty="0"/>
              <a:t>Hypertriglycéridémie et/ou traitement : 62 %</a:t>
            </a:r>
          </a:p>
          <a:p>
            <a:pPr lvl="1">
              <a:spcBef>
                <a:spcPts val="0"/>
              </a:spcBef>
            </a:pPr>
            <a:r>
              <a:rPr lang="fr-FR" sz="1600" dirty="0"/>
              <a:t>HOMA </a:t>
            </a:r>
            <a:r>
              <a:rPr lang="fr-FR" sz="1600" u="sng" dirty="0"/>
              <a:t>&gt;</a:t>
            </a:r>
            <a:r>
              <a:rPr lang="fr-FR" sz="1600" dirty="0"/>
              <a:t> 2,5 : 54 %</a:t>
            </a:r>
          </a:p>
          <a:p>
            <a:pPr lvl="1">
              <a:spcBef>
                <a:spcPts val="0"/>
              </a:spcBef>
            </a:pPr>
            <a:r>
              <a:rPr lang="fr-FR" sz="1600" dirty="0"/>
              <a:t>Médiane (IQR) ALAT, ASAT et GGT : 34 (24 - 50), 29 (23 - 37) et 48 (29 - 81) UI/l</a:t>
            </a:r>
          </a:p>
          <a:p>
            <a:pPr>
              <a:spcBef>
                <a:spcPts val="0"/>
              </a:spcBef>
            </a:pPr>
            <a:endParaRPr lang="fr-FR" sz="1800" dirty="0"/>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Lemoine</a:t>
            </a:r>
            <a:r>
              <a:rPr lang="en-US" sz="1200" i="1" dirty="0">
                <a:solidFill>
                  <a:srgbClr val="0070C0"/>
                </a:solidFill>
              </a:rPr>
              <a:t> M, CROI 2017, Abs. 703</a:t>
            </a:r>
            <a:endParaRPr lang="en-GB" sz="1200" i="1" dirty="0">
              <a:solidFill>
                <a:srgbClr val="0070C0"/>
              </a:solidFill>
            </a:endParaRP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191</a:t>
            </a:r>
          </a:p>
        </p:txBody>
      </p:sp>
    </p:spTree>
    <p:extLst>
      <p:ext uri="{BB962C8B-B14F-4D97-AF65-F5344CB8AC3E}">
        <p14:creationId xmlns:p14="http://schemas.microsoft.com/office/powerpoint/2010/main" val="1872162525"/>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74672" cy="936625"/>
          </a:xfrm>
        </p:spPr>
        <p:txBody>
          <a:bodyPr/>
          <a:lstStyle/>
          <a:p>
            <a:r>
              <a:rPr lang="fr-FR" sz="2500" dirty="0"/>
              <a:t>Etude ECHAM : stéatose et fibrose hépatiques </a:t>
            </a:r>
            <a:br>
              <a:rPr lang="fr-FR" sz="2500" dirty="0"/>
            </a:br>
            <a:r>
              <a:rPr lang="fr-FR" sz="2500" dirty="0"/>
              <a:t>chez des mono-infectés VIH européens à risque (2)</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Lemoine</a:t>
            </a:r>
            <a:r>
              <a:rPr lang="en-US" sz="1200" i="1" dirty="0">
                <a:solidFill>
                  <a:srgbClr val="0070C0"/>
                </a:solidFill>
              </a:rPr>
              <a:t> M, CROI 2017, Abs. 703</a:t>
            </a:r>
            <a:endParaRPr lang="en-GB" sz="1200" i="1" dirty="0">
              <a:solidFill>
                <a:srgbClr val="0070C0"/>
              </a:solidFill>
            </a:endParaRPr>
          </a:p>
        </p:txBody>
      </p:sp>
      <p:graphicFrame>
        <p:nvGraphicFramePr>
          <p:cNvPr id="7" name="Tableau 6"/>
          <p:cNvGraphicFramePr>
            <a:graphicFrameLocks noGrp="1"/>
          </p:cNvGraphicFramePr>
          <p:nvPr>
            <p:extLst/>
          </p:nvPr>
        </p:nvGraphicFramePr>
        <p:xfrm>
          <a:off x="384588" y="2098221"/>
          <a:ext cx="8457618" cy="3642178"/>
        </p:xfrm>
        <a:graphic>
          <a:graphicData uri="http://schemas.openxmlformats.org/drawingml/2006/table">
            <a:tbl>
              <a:tblPr firstRow="1" bandRow="1">
                <a:tableStyleId>{5C22544A-7EE6-4342-B048-85BDC9FD1C3A}</a:tableStyleId>
              </a:tblPr>
              <a:tblGrid>
                <a:gridCol w="7030949">
                  <a:extLst>
                    <a:ext uri="{9D8B030D-6E8A-4147-A177-3AD203B41FA5}">
                      <a16:colId xmlns:a16="http://schemas.microsoft.com/office/drawing/2014/main" xmlns="" val="4048447617"/>
                    </a:ext>
                  </a:extLst>
                </a:gridCol>
                <a:gridCol w="611429">
                  <a:extLst>
                    <a:ext uri="{9D8B030D-6E8A-4147-A177-3AD203B41FA5}">
                      <a16:colId xmlns:a16="http://schemas.microsoft.com/office/drawing/2014/main" xmlns="" val="1319245500"/>
                    </a:ext>
                  </a:extLst>
                </a:gridCol>
                <a:gridCol w="815240">
                  <a:extLst>
                    <a:ext uri="{9D8B030D-6E8A-4147-A177-3AD203B41FA5}">
                      <a16:colId xmlns:a16="http://schemas.microsoft.com/office/drawing/2014/main" xmlns="" val="1962152980"/>
                    </a:ext>
                  </a:extLst>
                </a:gridCol>
              </a:tblGrid>
              <a:tr h="476952">
                <a:tc>
                  <a:txBody>
                    <a:bodyPr/>
                    <a:lstStyle/>
                    <a:p>
                      <a:endParaRPr lang="fr-FR" sz="1600" dirty="0">
                        <a:solidFill>
                          <a:srgbClr val="000066"/>
                        </a:solidFill>
                      </a:endParaRPr>
                    </a:p>
                  </a:txBody>
                  <a:tcPr anchor="ctr"/>
                </a:tc>
                <a:tc>
                  <a:txBody>
                    <a:bodyPr/>
                    <a:lstStyle/>
                    <a:p>
                      <a:pPr algn="ctr"/>
                      <a:r>
                        <a:rPr lang="fr-FR" sz="1600" b="1" dirty="0">
                          <a:solidFill>
                            <a:srgbClr val="000066"/>
                          </a:solidFill>
                        </a:rPr>
                        <a:t>n</a:t>
                      </a:r>
                    </a:p>
                  </a:txBody>
                  <a:tcPr anchor="ctr"/>
                </a:tc>
                <a:tc>
                  <a:txBody>
                    <a:bodyPr/>
                    <a:lstStyle/>
                    <a:p>
                      <a:pPr algn="ctr"/>
                      <a:r>
                        <a:rPr lang="fr-FR" sz="1600" dirty="0">
                          <a:solidFill>
                            <a:srgbClr val="000066"/>
                          </a:solidFill>
                        </a:rPr>
                        <a:t>%</a:t>
                      </a:r>
                    </a:p>
                  </a:txBody>
                  <a:tcPr anchor="ctr"/>
                </a:tc>
                <a:extLst>
                  <a:ext uri="{0D108BD9-81ED-4DB2-BD59-A6C34878D82A}">
                    <a16:rowId xmlns:a16="http://schemas.microsoft.com/office/drawing/2014/main" xmlns="" val="1844107950"/>
                  </a:ext>
                </a:extLst>
              </a:tr>
              <a:tr h="1517574">
                <a:tc>
                  <a:txBody>
                    <a:bodyPr/>
                    <a:lstStyle/>
                    <a:p>
                      <a:r>
                        <a:rPr lang="fr-FR" sz="1600" b="1" dirty="0">
                          <a:solidFill>
                            <a:srgbClr val="000066"/>
                          </a:solidFill>
                        </a:rPr>
                        <a:t>Stéatose évaluée par IRM</a:t>
                      </a:r>
                      <a:endParaRPr lang="fr-FR" sz="1600" b="0" dirty="0">
                        <a:solidFill>
                          <a:srgbClr val="000066"/>
                        </a:solidFill>
                      </a:endParaRPr>
                    </a:p>
                    <a:p>
                      <a:r>
                        <a:rPr lang="fr-FR" sz="1600" dirty="0">
                          <a:solidFill>
                            <a:srgbClr val="000066"/>
                          </a:solidFill>
                        </a:rPr>
                        <a:t>FF (Fat Fraction) &gt; 5 %</a:t>
                      </a:r>
                    </a:p>
                    <a:p>
                      <a:pPr marL="176213" indent="-176213">
                        <a:buFont typeface="Arial" panose="020B0604020202020204" pitchFamily="34" charset="0"/>
                        <a:buChar char="•"/>
                      </a:pPr>
                      <a:r>
                        <a:rPr lang="fr-FR" sz="1600" dirty="0">
                          <a:solidFill>
                            <a:srgbClr val="000066"/>
                          </a:solidFill>
                        </a:rPr>
                        <a:t>FF 11 - 22 % (stéatose modérée)</a:t>
                      </a:r>
                    </a:p>
                    <a:p>
                      <a:pPr marL="182563" indent="-176213">
                        <a:buFont typeface="Arial" panose="020B0604020202020204" pitchFamily="34" charset="0"/>
                        <a:buChar char="•"/>
                      </a:pPr>
                      <a:r>
                        <a:rPr lang="fr-FR" sz="1600" dirty="0">
                          <a:solidFill>
                            <a:srgbClr val="000066"/>
                          </a:solidFill>
                        </a:rPr>
                        <a:t>FF &gt; 22 % (stéatose sévère)</a:t>
                      </a:r>
                    </a:p>
                  </a:txBody>
                  <a:tcPr anchor="ctr"/>
                </a:tc>
                <a:tc>
                  <a:txBody>
                    <a:bodyPr/>
                    <a:lstStyle/>
                    <a:p>
                      <a:pPr algn="ctr"/>
                      <a:r>
                        <a:rPr lang="fr-FR" sz="1600" dirty="0">
                          <a:solidFill>
                            <a:srgbClr val="000066"/>
                          </a:solidFill>
                        </a:rPr>
                        <a:t>257</a:t>
                      </a:r>
                    </a:p>
                    <a:p>
                      <a:pPr algn="ctr"/>
                      <a:r>
                        <a:rPr lang="fr-FR" sz="1600" dirty="0">
                          <a:solidFill>
                            <a:srgbClr val="000066"/>
                          </a:solidFill>
                        </a:rPr>
                        <a:t>93</a:t>
                      </a:r>
                    </a:p>
                    <a:p>
                      <a:pPr algn="ctr"/>
                      <a:r>
                        <a:rPr lang="fr-FR" sz="1600" dirty="0">
                          <a:solidFill>
                            <a:srgbClr val="000066"/>
                          </a:solidFill>
                        </a:rPr>
                        <a:t>28</a:t>
                      </a:r>
                    </a:p>
                  </a:txBody>
                  <a:tcPr anchor="ctr"/>
                </a:tc>
                <a:tc>
                  <a:txBody>
                    <a:bodyPr/>
                    <a:lstStyle/>
                    <a:p>
                      <a:pPr algn="ctr"/>
                      <a:r>
                        <a:rPr lang="fr-FR" sz="1600" dirty="0">
                          <a:solidFill>
                            <a:srgbClr val="000066"/>
                          </a:solidFill>
                        </a:rPr>
                        <a:t>64 %</a:t>
                      </a:r>
                    </a:p>
                    <a:p>
                      <a:pPr algn="ctr"/>
                      <a:r>
                        <a:rPr lang="fr-FR" sz="1600" dirty="0">
                          <a:solidFill>
                            <a:srgbClr val="000066"/>
                          </a:solidFill>
                        </a:rPr>
                        <a:t>23 %</a:t>
                      </a:r>
                    </a:p>
                    <a:p>
                      <a:pPr algn="ctr"/>
                      <a:r>
                        <a:rPr lang="fr-FR" sz="1600" dirty="0">
                          <a:solidFill>
                            <a:srgbClr val="000066"/>
                          </a:solidFill>
                        </a:rPr>
                        <a:t>7 %</a:t>
                      </a:r>
                    </a:p>
                  </a:txBody>
                  <a:tcPr anchor="ctr"/>
                </a:tc>
                <a:extLst>
                  <a:ext uri="{0D108BD9-81ED-4DB2-BD59-A6C34878D82A}">
                    <a16:rowId xmlns:a16="http://schemas.microsoft.com/office/drawing/2014/main" xmlns="" val="2964344625"/>
                  </a:ext>
                </a:extLst>
              </a:tr>
              <a:tr h="476952">
                <a:tc>
                  <a:txBody>
                    <a:bodyPr/>
                    <a:lstStyle/>
                    <a:p>
                      <a:r>
                        <a:rPr lang="fr-FR" sz="1600" b="1" dirty="0" err="1">
                          <a:solidFill>
                            <a:srgbClr val="000066"/>
                          </a:solidFill>
                        </a:rPr>
                        <a:t>Stéato</a:t>
                      </a:r>
                      <a:r>
                        <a:rPr lang="fr-FR" sz="1600" b="1" dirty="0">
                          <a:solidFill>
                            <a:srgbClr val="000066"/>
                          </a:solidFill>
                        </a:rPr>
                        <a:t>-hépatite (NASH) au </a:t>
                      </a:r>
                      <a:r>
                        <a:rPr lang="fr-FR" sz="1600" b="1" dirty="0" err="1">
                          <a:solidFill>
                            <a:srgbClr val="000066"/>
                          </a:solidFill>
                        </a:rPr>
                        <a:t>NashTest</a:t>
                      </a:r>
                      <a:r>
                        <a:rPr lang="fr-FR" sz="1600" b="1" dirty="0">
                          <a:solidFill>
                            <a:srgbClr val="000066"/>
                          </a:solidFill>
                        </a:rPr>
                        <a:t>*</a:t>
                      </a:r>
                    </a:p>
                  </a:txBody>
                  <a:tcPr anchor="ctr"/>
                </a:tc>
                <a:tc>
                  <a:txBody>
                    <a:bodyPr/>
                    <a:lstStyle/>
                    <a:p>
                      <a:pPr algn="ctr"/>
                      <a:r>
                        <a:rPr lang="fr-FR" sz="1600" dirty="0">
                          <a:solidFill>
                            <a:srgbClr val="000066"/>
                          </a:solidFill>
                        </a:rPr>
                        <a:t>36</a:t>
                      </a:r>
                    </a:p>
                  </a:txBody>
                  <a:tcPr anchor="ctr"/>
                </a:tc>
                <a:tc>
                  <a:txBody>
                    <a:bodyPr/>
                    <a:lstStyle/>
                    <a:p>
                      <a:pPr algn="ctr"/>
                      <a:r>
                        <a:rPr lang="fr-FR" sz="1600">
                          <a:solidFill>
                            <a:srgbClr val="000066"/>
                          </a:solidFill>
                        </a:rPr>
                        <a:t>9 %</a:t>
                      </a:r>
                      <a:endParaRPr lang="fr-FR" sz="1600" dirty="0">
                        <a:solidFill>
                          <a:srgbClr val="000066"/>
                        </a:solidFill>
                      </a:endParaRPr>
                    </a:p>
                  </a:txBody>
                  <a:tcPr anchor="ctr"/>
                </a:tc>
                <a:extLst>
                  <a:ext uri="{0D108BD9-81ED-4DB2-BD59-A6C34878D82A}">
                    <a16:rowId xmlns:a16="http://schemas.microsoft.com/office/drawing/2014/main" xmlns="" val="587620645"/>
                  </a:ext>
                </a:extLst>
              </a:tr>
              <a:tr h="1170700">
                <a:tc>
                  <a:txBody>
                    <a:bodyPr/>
                    <a:lstStyle/>
                    <a:p>
                      <a:r>
                        <a:rPr lang="fr-FR" sz="1600" b="1" dirty="0">
                          <a:solidFill>
                            <a:srgbClr val="000066"/>
                          </a:solidFill>
                        </a:rPr>
                        <a:t>Fibrose au </a:t>
                      </a:r>
                      <a:r>
                        <a:rPr lang="fr-FR" sz="1600" b="1" dirty="0" err="1">
                          <a:solidFill>
                            <a:srgbClr val="000066"/>
                          </a:solidFill>
                        </a:rPr>
                        <a:t>Fibroscan</a:t>
                      </a:r>
                      <a:r>
                        <a:rPr lang="fr-FR" sz="1600" b="1" baseline="30000" dirty="0">
                          <a:solidFill>
                            <a:srgbClr val="000066"/>
                          </a:solidFill>
                          <a:sym typeface="Symbol" panose="05050102010706020507" pitchFamily="18" charset="2"/>
                        </a:rPr>
                        <a:t></a:t>
                      </a:r>
                      <a:r>
                        <a:rPr lang="fr-FR" sz="1600" b="1" dirty="0">
                          <a:solidFill>
                            <a:srgbClr val="000066"/>
                          </a:solidFill>
                        </a:rPr>
                        <a:t> et </a:t>
                      </a:r>
                      <a:r>
                        <a:rPr lang="fr-FR" sz="1600" b="1" dirty="0" err="1">
                          <a:solidFill>
                            <a:srgbClr val="000066"/>
                          </a:solidFill>
                        </a:rPr>
                        <a:t>Fibrotest</a:t>
                      </a:r>
                      <a:r>
                        <a:rPr lang="fr-FR" sz="1600" b="1" baseline="30000" dirty="0">
                          <a:solidFill>
                            <a:srgbClr val="000066"/>
                          </a:solidFill>
                          <a:sym typeface="Symbol" panose="05050102010706020507" pitchFamily="18" charset="2"/>
                        </a:rPr>
                        <a:t></a:t>
                      </a:r>
                      <a:r>
                        <a:rPr lang="fr-FR" sz="1600" b="1" dirty="0">
                          <a:solidFill>
                            <a:srgbClr val="000066"/>
                          </a:solidFill>
                          <a:sym typeface="Symbol" panose="05050102010706020507" pitchFamily="18" charset="2"/>
                        </a:rPr>
                        <a:t>**</a:t>
                      </a:r>
                    </a:p>
                    <a:p>
                      <a:pPr marL="285750" indent="-285750">
                        <a:buFont typeface="Arial" panose="020B0604020202020204" pitchFamily="34" charset="0"/>
                        <a:buChar char="•"/>
                      </a:pPr>
                      <a:r>
                        <a:rPr lang="fr-FR" sz="1600" dirty="0">
                          <a:solidFill>
                            <a:srgbClr val="000066"/>
                          </a:solidFill>
                          <a:sym typeface="Symbol" panose="05050102010706020507" pitchFamily="18" charset="2"/>
                        </a:rPr>
                        <a:t>Fibrose significative F </a:t>
                      </a:r>
                      <a:r>
                        <a:rPr lang="fr-FR" sz="1600" u="sng" dirty="0">
                          <a:solidFill>
                            <a:srgbClr val="000066"/>
                          </a:solidFill>
                          <a:sym typeface="Symbol" panose="05050102010706020507" pitchFamily="18" charset="2"/>
                        </a:rPr>
                        <a:t>&gt;</a:t>
                      </a:r>
                      <a:r>
                        <a:rPr lang="fr-FR" sz="1600" dirty="0">
                          <a:solidFill>
                            <a:srgbClr val="000066"/>
                          </a:solidFill>
                          <a:sym typeface="Symbol" panose="05050102010706020507" pitchFamily="18" charset="2"/>
                        </a:rPr>
                        <a:t> 2</a:t>
                      </a:r>
                      <a:r>
                        <a:rPr lang="fr-FR" sz="1600" baseline="0" dirty="0">
                          <a:solidFill>
                            <a:srgbClr val="000066"/>
                          </a:solidFill>
                          <a:sym typeface="Symbol" panose="05050102010706020507" pitchFamily="18" charset="2"/>
                        </a:rPr>
                        <a:t> </a:t>
                      </a:r>
                      <a:r>
                        <a:rPr lang="fr-FR" sz="1600" dirty="0">
                          <a:solidFill>
                            <a:srgbClr val="000066"/>
                          </a:solidFill>
                          <a:sym typeface="Symbol" panose="05050102010706020507" pitchFamily="18" charset="2"/>
                        </a:rPr>
                        <a:t>(</a:t>
                      </a:r>
                      <a:r>
                        <a:rPr lang="fr-FR" sz="1600" dirty="0" err="1">
                          <a:solidFill>
                            <a:srgbClr val="000066"/>
                          </a:solidFill>
                          <a:sym typeface="Symbol" panose="05050102010706020507" pitchFamily="18" charset="2"/>
                        </a:rPr>
                        <a:t>Fibroscan</a:t>
                      </a:r>
                      <a:r>
                        <a:rPr lang="fr-FR" sz="1600" baseline="30000" dirty="0">
                          <a:solidFill>
                            <a:srgbClr val="000066"/>
                          </a:solidFill>
                          <a:sym typeface="Symbol" panose="05050102010706020507" pitchFamily="18" charset="2"/>
                        </a:rPr>
                        <a:t></a:t>
                      </a:r>
                      <a:r>
                        <a:rPr lang="fr-FR" sz="1600" dirty="0">
                          <a:solidFill>
                            <a:srgbClr val="000066"/>
                          </a:solidFill>
                          <a:sym typeface="Symbol" panose="05050102010706020507" pitchFamily="18" charset="2"/>
                        </a:rPr>
                        <a:t> &gt; 7,1 kPa et/ou </a:t>
                      </a:r>
                      <a:r>
                        <a:rPr lang="fr-FR" sz="1600" dirty="0" err="1">
                          <a:solidFill>
                            <a:srgbClr val="000066"/>
                          </a:solidFill>
                          <a:sym typeface="Symbol" panose="05050102010706020507" pitchFamily="18" charset="2"/>
                        </a:rPr>
                        <a:t>Fibrotest</a:t>
                      </a:r>
                      <a:r>
                        <a:rPr lang="fr-FR" sz="1600" baseline="30000" dirty="0">
                          <a:solidFill>
                            <a:srgbClr val="000066"/>
                          </a:solidFill>
                          <a:sym typeface="Symbol" panose="05050102010706020507" pitchFamily="18" charset="2"/>
                        </a:rPr>
                        <a:t></a:t>
                      </a:r>
                      <a:r>
                        <a:rPr lang="fr-FR" sz="1600" dirty="0">
                          <a:solidFill>
                            <a:srgbClr val="000066"/>
                          </a:solidFill>
                          <a:sym typeface="Symbol" panose="05050102010706020507" pitchFamily="18" charset="2"/>
                        </a:rPr>
                        <a:t> &gt; 0,49)</a:t>
                      </a:r>
                    </a:p>
                    <a:p>
                      <a:pPr marL="285750" indent="-285750">
                        <a:buFont typeface="Arial" panose="020B0604020202020204" pitchFamily="34" charset="0"/>
                        <a:buChar char="•"/>
                      </a:pPr>
                      <a:r>
                        <a:rPr lang="fr-FR" sz="1600" dirty="0">
                          <a:solidFill>
                            <a:srgbClr val="000066"/>
                          </a:solidFill>
                          <a:sym typeface="Symbol" panose="05050102010706020507" pitchFamily="18" charset="2"/>
                        </a:rPr>
                        <a:t>Dont cirrhose F4</a:t>
                      </a:r>
                      <a:endParaRPr lang="fr-FR" sz="1600" dirty="0">
                        <a:solidFill>
                          <a:srgbClr val="000066"/>
                        </a:solidFill>
                      </a:endParaRPr>
                    </a:p>
                  </a:txBody>
                  <a:tcPr anchor="ctr"/>
                </a:tc>
                <a:tc>
                  <a:txBody>
                    <a:bodyPr/>
                    <a:lstStyle/>
                    <a:p>
                      <a:pPr algn="ctr"/>
                      <a:endParaRPr lang="fr-FR" sz="1600" dirty="0">
                        <a:solidFill>
                          <a:srgbClr val="000066"/>
                        </a:solidFill>
                      </a:endParaRPr>
                    </a:p>
                    <a:p>
                      <a:pPr algn="ctr"/>
                      <a:r>
                        <a:rPr lang="fr-FR" sz="1600" dirty="0">
                          <a:solidFill>
                            <a:srgbClr val="000066"/>
                          </a:solidFill>
                        </a:rPr>
                        <a:t>140</a:t>
                      </a:r>
                    </a:p>
                    <a:p>
                      <a:pPr algn="ctr"/>
                      <a:r>
                        <a:rPr lang="fr-FR" sz="1600" dirty="0">
                          <a:solidFill>
                            <a:srgbClr val="000066"/>
                          </a:solidFill>
                        </a:rPr>
                        <a:t>50</a:t>
                      </a:r>
                    </a:p>
                  </a:txBody>
                  <a:tcPr anchor="ctr"/>
                </a:tc>
                <a:tc>
                  <a:txBody>
                    <a:bodyPr/>
                    <a:lstStyle/>
                    <a:p>
                      <a:pPr algn="ctr"/>
                      <a:endParaRPr lang="fr-FR" sz="1600" dirty="0">
                        <a:solidFill>
                          <a:srgbClr val="000066"/>
                        </a:solidFill>
                      </a:endParaRPr>
                    </a:p>
                    <a:p>
                      <a:pPr algn="ctr"/>
                      <a:r>
                        <a:rPr lang="fr-FR" sz="1600" dirty="0">
                          <a:solidFill>
                            <a:srgbClr val="000066"/>
                          </a:solidFill>
                        </a:rPr>
                        <a:t>35 %</a:t>
                      </a:r>
                    </a:p>
                    <a:p>
                      <a:pPr algn="ctr"/>
                      <a:r>
                        <a:rPr lang="fr-FR" sz="1600" dirty="0">
                          <a:solidFill>
                            <a:srgbClr val="000066"/>
                          </a:solidFill>
                        </a:rPr>
                        <a:t>12 %</a:t>
                      </a:r>
                    </a:p>
                  </a:txBody>
                  <a:tcPr anchor="ctr"/>
                </a:tc>
                <a:extLst>
                  <a:ext uri="{0D108BD9-81ED-4DB2-BD59-A6C34878D82A}">
                    <a16:rowId xmlns:a16="http://schemas.microsoft.com/office/drawing/2014/main" xmlns="" val="662687186"/>
                  </a:ext>
                </a:extLst>
              </a:tr>
            </a:tbl>
          </a:graphicData>
        </a:graphic>
      </p:graphicFrame>
      <p:sp>
        <p:nvSpPr>
          <p:cNvPr id="8" name="ZoneTexte 7"/>
          <p:cNvSpPr txBox="1"/>
          <p:nvPr/>
        </p:nvSpPr>
        <p:spPr>
          <a:xfrm>
            <a:off x="1026846" y="1315504"/>
            <a:ext cx="7212231" cy="707886"/>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Explorations non invasives, n = 402 </a:t>
            </a:r>
          </a:p>
          <a:p>
            <a:pPr algn="ctr"/>
            <a:r>
              <a:rPr lang="fr-FR" sz="2000" b="1" dirty="0">
                <a:solidFill>
                  <a:srgbClr val="0070C0"/>
                </a:solidFill>
                <a:latin typeface="Calibri" panose="020F0502020204030204" pitchFamily="34" charset="0"/>
                <a:cs typeface="Calibri" panose="020F0502020204030204" pitchFamily="34" charset="0"/>
              </a:rPr>
              <a:t>IRM hépatique, </a:t>
            </a:r>
            <a:r>
              <a:rPr lang="fr-FR" sz="2000" b="1" dirty="0" err="1">
                <a:solidFill>
                  <a:srgbClr val="0070C0"/>
                </a:solidFill>
                <a:latin typeface="Calibri" panose="020F0502020204030204" pitchFamily="34" charset="0"/>
                <a:cs typeface="Calibri" panose="020F0502020204030204" pitchFamily="34" charset="0"/>
              </a:rPr>
              <a:t>Fibroscan</a:t>
            </a:r>
            <a:r>
              <a:rPr lang="fr-FR" sz="2000" b="1" baseline="30000" dirty="0">
                <a:solidFill>
                  <a:srgbClr val="0070C0"/>
                </a:solidFill>
                <a:latin typeface="Calibri" panose="020F0502020204030204" pitchFamily="34" charset="0"/>
                <a:cs typeface="Calibri" panose="020F0502020204030204" pitchFamily="34" charset="0"/>
                <a:sym typeface="Symbol" panose="05050102010706020507" pitchFamily="18" charset="2"/>
              </a:rPr>
              <a:t></a:t>
            </a:r>
            <a:r>
              <a:rPr lang="fr-FR" sz="2000" b="1" dirty="0">
                <a:solidFill>
                  <a:srgbClr val="0070C0"/>
                </a:solidFill>
                <a:latin typeface="Calibri" panose="020F0502020204030204" pitchFamily="34" charset="0"/>
                <a:cs typeface="Calibri" panose="020F0502020204030204" pitchFamily="34" charset="0"/>
                <a:sym typeface="Symbol" panose="05050102010706020507" pitchFamily="18" charset="2"/>
              </a:rPr>
              <a:t>/CAP, </a:t>
            </a:r>
            <a:r>
              <a:rPr lang="fr-FR" sz="2000" b="1" dirty="0" err="1">
                <a:solidFill>
                  <a:srgbClr val="0070C0"/>
                </a:solidFill>
                <a:latin typeface="Calibri" panose="020F0502020204030204" pitchFamily="34" charset="0"/>
                <a:cs typeface="Calibri" panose="020F0502020204030204" pitchFamily="34" charset="0"/>
                <a:sym typeface="Symbol" panose="05050102010706020507" pitchFamily="18" charset="2"/>
              </a:rPr>
              <a:t>FibroMAX</a:t>
            </a:r>
            <a:r>
              <a:rPr lang="fr-FR" sz="2000" b="1" baseline="30000" dirty="0">
                <a:solidFill>
                  <a:srgbClr val="0070C0"/>
                </a:solidFill>
                <a:latin typeface="Calibri" panose="020F0502020204030204" pitchFamily="34" charset="0"/>
                <a:cs typeface="Calibri" panose="020F0502020204030204" pitchFamily="34" charset="0"/>
                <a:sym typeface="Symbol" panose="05050102010706020507" pitchFamily="18" charset="2"/>
              </a:rPr>
              <a:t></a:t>
            </a:r>
            <a:r>
              <a:rPr lang="fr-FR" sz="2000" b="1" dirty="0">
                <a:solidFill>
                  <a:srgbClr val="0070C0"/>
                </a:solidFill>
                <a:latin typeface="Calibri" panose="020F0502020204030204" pitchFamily="34" charset="0"/>
                <a:cs typeface="Calibri" panose="020F0502020204030204" pitchFamily="34" charset="0"/>
                <a:sym typeface="Symbol" panose="05050102010706020507" pitchFamily="18" charset="2"/>
              </a:rPr>
              <a:t> (</a:t>
            </a:r>
            <a:r>
              <a:rPr lang="fr-FR" sz="2000" b="1" dirty="0" err="1">
                <a:solidFill>
                  <a:srgbClr val="0070C0"/>
                </a:solidFill>
                <a:latin typeface="Calibri" panose="020F0502020204030204" pitchFamily="34" charset="0"/>
                <a:cs typeface="Calibri" panose="020F0502020204030204" pitchFamily="34" charset="0"/>
                <a:sym typeface="Symbol" panose="05050102010706020507" pitchFamily="18" charset="2"/>
              </a:rPr>
              <a:t>fibrotest</a:t>
            </a:r>
            <a:r>
              <a:rPr lang="fr-FR" sz="2000" b="1" dirty="0">
                <a:solidFill>
                  <a:srgbClr val="0070C0"/>
                </a:solidFill>
                <a:latin typeface="Calibri" panose="020F0502020204030204" pitchFamily="34" charset="0"/>
                <a:cs typeface="Calibri" panose="020F0502020204030204" pitchFamily="34" charset="0"/>
                <a:sym typeface="Symbol" panose="05050102010706020507" pitchFamily="18" charset="2"/>
              </a:rPr>
              <a:t>, </a:t>
            </a:r>
            <a:r>
              <a:rPr lang="fr-FR" sz="2000" b="1" dirty="0" err="1">
                <a:solidFill>
                  <a:srgbClr val="0070C0"/>
                </a:solidFill>
                <a:latin typeface="Calibri" panose="020F0502020204030204" pitchFamily="34" charset="0"/>
                <a:cs typeface="Calibri" panose="020F0502020204030204" pitchFamily="34" charset="0"/>
                <a:sym typeface="Symbol" panose="05050102010706020507" pitchFamily="18" charset="2"/>
              </a:rPr>
              <a:t>NashTest</a:t>
            </a:r>
            <a:r>
              <a:rPr lang="fr-FR" sz="2000" b="1" dirty="0">
                <a:solidFill>
                  <a:srgbClr val="0070C0"/>
                </a:solidFill>
                <a:latin typeface="Calibri" panose="020F0502020204030204" pitchFamily="34" charset="0"/>
                <a:cs typeface="Calibri" panose="020F0502020204030204" pitchFamily="34" charset="0"/>
                <a:sym typeface="Symbol" panose="05050102010706020507" pitchFamily="18" charset="2"/>
              </a:rPr>
              <a:t>)</a:t>
            </a:r>
            <a:endParaRPr lang="fr-FR" sz="2000" b="1" dirty="0">
              <a:solidFill>
                <a:srgbClr val="0070C0"/>
              </a:solidFill>
              <a:latin typeface="Calibri" panose="020F0502020204030204" pitchFamily="34" charset="0"/>
              <a:cs typeface="Calibri" panose="020F0502020204030204" pitchFamily="34" charset="0"/>
            </a:endParaRPr>
          </a:p>
        </p:txBody>
      </p:sp>
      <p:sp>
        <p:nvSpPr>
          <p:cNvPr id="9" name="ZoneTexte 8"/>
          <p:cNvSpPr txBox="1"/>
          <p:nvPr/>
        </p:nvSpPr>
        <p:spPr>
          <a:xfrm>
            <a:off x="313468" y="5850503"/>
            <a:ext cx="8397214" cy="523220"/>
          </a:xfrm>
          <a:prstGeom prst="rect">
            <a:avLst/>
          </a:prstGeom>
          <a:noFill/>
        </p:spPr>
        <p:txBody>
          <a:bodyPr wrap="square" rtlCol="0">
            <a:spAutoFit/>
          </a:bodyPr>
          <a:lstStyle/>
          <a:p>
            <a:r>
              <a:rPr lang="fr-FR" sz="1400" dirty="0"/>
              <a:t>* </a:t>
            </a:r>
            <a:r>
              <a:rPr lang="fr-FR" sz="1400" dirty="0" err="1"/>
              <a:t>NashTest</a:t>
            </a:r>
            <a:r>
              <a:rPr lang="fr-FR" sz="1400" dirty="0"/>
              <a:t> est mal corrélé avec histologie, avec des sensibilités et spécificités mauvaises</a:t>
            </a:r>
          </a:p>
          <a:p>
            <a:r>
              <a:rPr lang="fr-FR" sz="1400" dirty="0"/>
              <a:t>** Mauvaise concordance entre </a:t>
            </a:r>
            <a:r>
              <a:rPr lang="fr-FR" sz="1400" dirty="0" err="1"/>
              <a:t>Fibroscan</a:t>
            </a:r>
            <a:r>
              <a:rPr lang="fr-FR" sz="1400" baseline="30000" dirty="0">
                <a:sym typeface="Symbol" panose="05050102010706020507" pitchFamily="18" charset="2"/>
              </a:rPr>
              <a:t></a:t>
            </a:r>
            <a:r>
              <a:rPr lang="fr-FR" sz="1400" dirty="0"/>
              <a:t> et </a:t>
            </a:r>
            <a:r>
              <a:rPr lang="fr-FR" sz="1400" dirty="0" err="1"/>
              <a:t>Fibrotest</a:t>
            </a:r>
            <a:r>
              <a:rPr lang="fr-FR" sz="1400" baseline="30000" dirty="0">
                <a:sym typeface="Symbol" panose="05050102010706020507" pitchFamily="18" charset="2"/>
              </a:rPr>
              <a:t></a:t>
            </a:r>
            <a:r>
              <a:rPr lang="fr-FR" sz="1400" dirty="0"/>
              <a:t> (coefficient kappa : 13 %)</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192</a:t>
            </a:r>
          </a:p>
        </p:txBody>
      </p:sp>
    </p:spTree>
    <p:extLst>
      <p:ext uri="{BB962C8B-B14F-4D97-AF65-F5344CB8AC3E}">
        <p14:creationId xmlns:p14="http://schemas.microsoft.com/office/powerpoint/2010/main" val="118504320"/>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500" dirty="0"/>
              <a:t>Etude ECHAM : stéatose et fibrose hépatiques </a:t>
            </a:r>
            <a:br>
              <a:rPr lang="fr-FR" sz="2500" dirty="0"/>
            </a:br>
            <a:r>
              <a:rPr lang="fr-FR" sz="2500" dirty="0"/>
              <a:t>chez des mono-infectés VIH européens à risque (3)</a:t>
            </a:r>
          </a:p>
        </p:txBody>
      </p:sp>
      <p:sp>
        <p:nvSpPr>
          <p:cNvPr id="3" name="Espace réservé du contenu 2"/>
          <p:cNvSpPr>
            <a:spLocks noGrp="1"/>
          </p:cNvSpPr>
          <p:nvPr>
            <p:ph idx="1"/>
          </p:nvPr>
        </p:nvSpPr>
        <p:spPr>
          <a:xfrm>
            <a:off x="457200" y="1639088"/>
            <a:ext cx="8507413" cy="675506"/>
          </a:xfrm>
        </p:spPr>
        <p:txBody>
          <a:bodyPr/>
          <a:lstStyle/>
          <a:p>
            <a:r>
              <a:rPr lang="fr-FR" sz="1600" dirty="0"/>
              <a:t>Biopsie hépatique proposée à 140 patients ayant une fibrose supposée significative </a:t>
            </a:r>
            <a:br>
              <a:rPr lang="fr-FR" sz="1600" dirty="0"/>
            </a:br>
            <a:r>
              <a:rPr lang="fr-FR" sz="1600" dirty="0"/>
              <a:t>(</a:t>
            </a:r>
            <a:r>
              <a:rPr lang="fr-FR" sz="1600" u="sng" dirty="0"/>
              <a:t>&gt;</a:t>
            </a:r>
            <a:r>
              <a:rPr lang="fr-FR" sz="1600" dirty="0"/>
              <a:t> F2) sur </a:t>
            </a:r>
            <a:r>
              <a:rPr lang="fr-FR" sz="1600" dirty="0" err="1"/>
              <a:t>Fibroscan</a:t>
            </a:r>
            <a:r>
              <a:rPr lang="fr-FR" sz="1600" baseline="30000" dirty="0">
                <a:sym typeface="Symbol" panose="05050102010706020507" pitchFamily="18" charset="2"/>
              </a:rPr>
              <a:t></a:t>
            </a:r>
            <a:r>
              <a:rPr lang="fr-FR" sz="1600" dirty="0"/>
              <a:t> et/ou </a:t>
            </a:r>
            <a:r>
              <a:rPr lang="fr-FR" sz="1600" dirty="0" err="1"/>
              <a:t>Fibrotest</a:t>
            </a:r>
            <a:r>
              <a:rPr lang="fr-FR" sz="1600" baseline="30000" dirty="0">
                <a:sym typeface="Symbol" panose="05050102010706020507" pitchFamily="18" charset="2"/>
              </a:rPr>
              <a:t></a:t>
            </a:r>
            <a:r>
              <a:rPr lang="fr-FR" sz="1600" dirty="0"/>
              <a:t>, mais réalisée seulement chez 50 avec analyse histologique disponible pour 49 biopsies</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Lemoine</a:t>
            </a:r>
            <a:r>
              <a:rPr lang="en-US" sz="1200" i="1" dirty="0">
                <a:solidFill>
                  <a:srgbClr val="0070C0"/>
                </a:solidFill>
              </a:rPr>
              <a:t> M, CROI 2017, Abs. 703</a:t>
            </a:r>
            <a:endParaRPr lang="en-GB" sz="1200" i="1" dirty="0">
              <a:solidFill>
                <a:srgbClr val="0070C0"/>
              </a:solidFill>
            </a:endParaRPr>
          </a:p>
        </p:txBody>
      </p:sp>
      <p:graphicFrame>
        <p:nvGraphicFramePr>
          <p:cNvPr id="7" name="Tableau 6"/>
          <p:cNvGraphicFramePr>
            <a:graphicFrameLocks noGrp="1"/>
          </p:cNvGraphicFramePr>
          <p:nvPr>
            <p:extLst/>
          </p:nvPr>
        </p:nvGraphicFramePr>
        <p:xfrm>
          <a:off x="897912" y="2477593"/>
          <a:ext cx="7503137" cy="2368205"/>
        </p:xfrm>
        <a:graphic>
          <a:graphicData uri="http://schemas.openxmlformats.org/drawingml/2006/table">
            <a:tbl>
              <a:tblPr firstRow="1" bandRow="1">
                <a:tableStyleId>{5C22544A-7EE6-4342-B048-85BDC9FD1C3A}</a:tableStyleId>
              </a:tblPr>
              <a:tblGrid>
                <a:gridCol w="2970619">
                  <a:extLst>
                    <a:ext uri="{9D8B030D-6E8A-4147-A177-3AD203B41FA5}">
                      <a16:colId xmlns:a16="http://schemas.microsoft.com/office/drawing/2014/main" xmlns="" val="4048447617"/>
                    </a:ext>
                  </a:extLst>
                </a:gridCol>
                <a:gridCol w="2266259">
                  <a:extLst>
                    <a:ext uri="{9D8B030D-6E8A-4147-A177-3AD203B41FA5}">
                      <a16:colId xmlns:a16="http://schemas.microsoft.com/office/drawing/2014/main" xmlns="" val="1319245500"/>
                    </a:ext>
                  </a:extLst>
                </a:gridCol>
                <a:gridCol w="2266259">
                  <a:extLst>
                    <a:ext uri="{9D8B030D-6E8A-4147-A177-3AD203B41FA5}">
                      <a16:colId xmlns:a16="http://schemas.microsoft.com/office/drawing/2014/main" xmlns="" val="1962152980"/>
                    </a:ext>
                  </a:extLst>
                </a:gridCol>
              </a:tblGrid>
              <a:tr h="478445">
                <a:tc>
                  <a:txBody>
                    <a:bodyPr/>
                    <a:lstStyle/>
                    <a:p>
                      <a:endParaRPr lang="fr-FR" sz="1600" dirty="0">
                        <a:solidFill>
                          <a:srgbClr val="000066"/>
                        </a:solidFill>
                      </a:endParaRPr>
                    </a:p>
                  </a:txBody>
                  <a:tcPr anchor="ctr"/>
                </a:tc>
                <a:tc>
                  <a:txBody>
                    <a:bodyPr/>
                    <a:lstStyle/>
                    <a:p>
                      <a:pPr algn="ctr"/>
                      <a:r>
                        <a:rPr lang="fr-FR" sz="1600" dirty="0">
                          <a:solidFill>
                            <a:srgbClr val="000066"/>
                          </a:solidFill>
                        </a:rPr>
                        <a:t>Total </a:t>
                      </a:r>
                      <a:r>
                        <a:rPr lang="fr-FR" sz="1600" b="0" dirty="0">
                          <a:solidFill>
                            <a:srgbClr val="000066"/>
                          </a:solidFill>
                        </a:rPr>
                        <a:t>(n = 49)</a:t>
                      </a:r>
                    </a:p>
                  </a:txBody>
                  <a:tcPr anchor="ctr"/>
                </a:tc>
                <a:tc>
                  <a:txBody>
                    <a:bodyPr/>
                    <a:lstStyle/>
                    <a:p>
                      <a:pPr algn="ctr"/>
                      <a:r>
                        <a:rPr lang="fr-FR" sz="1600" dirty="0">
                          <a:solidFill>
                            <a:srgbClr val="000066"/>
                          </a:solidFill>
                        </a:rPr>
                        <a:t>Pourcentage</a:t>
                      </a:r>
                    </a:p>
                  </a:txBody>
                  <a:tcPr anchor="ctr"/>
                </a:tc>
                <a:extLst>
                  <a:ext uri="{0D108BD9-81ED-4DB2-BD59-A6C34878D82A}">
                    <a16:rowId xmlns:a16="http://schemas.microsoft.com/office/drawing/2014/main" xmlns="" val="1844107950"/>
                  </a:ext>
                </a:extLst>
              </a:tr>
              <a:tr h="640520">
                <a:tc>
                  <a:txBody>
                    <a:bodyPr/>
                    <a:lstStyle/>
                    <a:p>
                      <a:r>
                        <a:rPr lang="fr-FR" sz="1600" b="1" dirty="0">
                          <a:solidFill>
                            <a:srgbClr val="000066"/>
                          </a:solidFill>
                        </a:rPr>
                        <a:t>Stéatose  (NAFLD)</a:t>
                      </a:r>
                    </a:p>
                    <a:p>
                      <a:pPr marL="363538" indent="-285750">
                        <a:buFont typeface="Arial" panose="020B0604020202020204" pitchFamily="34" charset="0"/>
                        <a:buChar char="•"/>
                      </a:pPr>
                      <a:r>
                        <a:rPr lang="fr-FR" sz="1600" dirty="0">
                          <a:solidFill>
                            <a:srgbClr val="000066"/>
                          </a:solidFill>
                        </a:rPr>
                        <a:t>Isolée</a:t>
                      </a:r>
                    </a:p>
                    <a:p>
                      <a:pPr marL="363538" indent="-285750">
                        <a:buFont typeface="Arial" panose="020B0604020202020204" pitchFamily="34" charset="0"/>
                        <a:buChar char="•"/>
                      </a:pPr>
                      <a:r>
                        <a:rPr lang="fr-FR" sz="1600" dirty="0" err="1">
                          <a:solidFill>
                            <a:srgbClr val="000066"/>
                          </a:solidFill>
                        </a:rPr>
                        <a:t>Stéato</a:t>
                      </a:r>
                      <a:r>
                        <a:rPr lang="fr-FR" sz="1600" dirty="0">
                          <a:solidFill>
                            <a:srgbClr val="000066"/>
                          </a:solidFill>
                        </a:rPr>
                        <a:t>-hépatite (NASH)</a:t>
                      </a:r>
                    </a:p>
                  </a:txBody>
                  <a:tcPr anchor="ctr"/>
                </a:tc>
                <a:tc>
                  <a:txBody>
                    <a:bodyPr/>
                    <a:lstStyle/>
                    <a:p>
                      <a:pPr algn="ctr"/>
                      <a:r>
                        <a:rPr lang="fr-FR" sz="1600" dirty="0">
                          <a:solidFill>
                            <a:srgbClr val="000066"/>
                          </a:solidFill>
                        </a:rPr>
                        <a:t>37</a:t>
                      </a:r>
                      <a:br>
                        <a:rPr lang="fr-FR" sz="1600" dirty="0">
                          <a:solidFill>
                            <a:srgbClr val="000066"/>
                          </a:solidFill>
                        </a:rPr>
                      </a:br>
                      <a:r>
                        <a:rPr lang="fr-FR" sz="1600" dirty="0">
                          <a:solidFill>
                            <a:srgbClr val="000066"/>
                          </a:solidFill>
                        </a:rPr>
                        <a:t>14</a:t>
                      </a:r>
                      <a:br>
                        <a:rPr lang="fr-FR" sz="1600" dirty="0">
                          <a:solidFill>
                            <a:srgbClr val="000066"/>
                          </a:solidFill>
                        </a:rPr>
                      </a:br>
                      <a:r>
                        <a:rPr lang="fr-FR" sz="1600" dirty="0">
                          <a:solidFill>
                            <a:srgbClr val="000066"/>
                          </a:solidFill>
                        </a:rPr>
                        <a:t>23</a:t>
                      </a:r>
                    </a:p>
                  </a:txBody>
                  <a:tcPr anchor="b"/>
                </a:tc>
                <a:tc>
                  <a:txBody>
                    <a:bodyPr/>
                    <a:lstStyle/>
                    <a:p>
                      <a:pPr algn="ctr"/>
                      <a:r>
                        <a:rPr lang="fr-FR" sz="1600" dirty="0">
                          <a:solidFill>
                            <a:srgbClr val="000066"/>
                          </a:solidFill>
                        </a:rPr>
                        <a:t>76 %</a:t>
                      </a:r>
                    </a:p>
                    <a:p>
                      <a:pPr algn="ctr"/>
                      <a:r>
                        <a:rPr lang="fr-FR" sz="1600" dirty="0">
                          <a:solidFill>
                            <a:srgbClr val="000066"/>
                          </a:solidFill>
                        </a:rPr>
                        <a:t>29 %</a:t>
                      </a:r>
                    </a:p>
                    <a:p>
                      <a:pPr algn="ctr"/>
                      <a:r>
                        <a:rPr lang="fr-FR" sz="1600" dirty="0">
                          <a:solidFill>
                            <a:srgbClr val="000066"/>
                          </a:solidFill>
                        </a:rPr>
                        <a:t>47 %</a:t>
                      </a:r>
                    </a:p>
                  </a:txBody>
                  <a:tcPr anchor="b"/>
                </a:tc>
                <a:extLst>
                  <a:ext uri="{0D108BD9-81ED-4DB2-BD59-A6C34878D82A}">
                    <a16:rowId xmlns:a16="http://schemas.microsoft.com/office/drawing/2014/main" xmlns="" val="2964344625"/>
                  </a:ext>
                </a:extLst>
              </a:tr>
              <a:tr h="759686">
                <a:tc>
                  <a:txBody>
                    <a:bodyPr/>
                    <a:lstStyle/>
                    <a:p>
                      <a:r>
                        <a:rPr lang="fr-FR" sz="1600" b="1" dirty="0">
                          <a:solidFill>
                            <a:srgbClr val="000066"/>
                          </a:solidFill>
                        </a:rPr>
                        <a:t>Fibrose </a:t>
                      </a:r>
                    </a:p>
                    <a:p>
                      <a:pPr marL="363538" indent="-285750">
                        <a:buFont typeface="Arial" panose="020B0604020202020204" pitchFamily="34" charset="0"/>
                        <a:buChar char="•"/>
                      </a:pPr>
                      <a:r>
                        <a:rPr lang="fr-FR" sz="1600" dirty="0">
                          <a:solidFill>
                            <a:srgbClr val="000066"/>
                          </a:solidFill>
                        </a:rPr>
                        <a:t>F0/F1</a:t>
                      </a:r>
                    </a:p>
                    <a:p>
                      <a:pPr marL="363538" indent="-285750">
                        <a:buFont typeface="Arial" panose="020B0604020202020204" pitchFamily="34" charset="0"/>
                        <a:buChar char="•"/>
                      </a:pPr>
                      <a:r>
                        <a:rPr lang="fr-FR" sz="1600" dirty="0">
                          <a:solidFill>
                            <a:srgbClr val="000066"/>
                          </a:solidFill>
                        </a:rPr>
                        <a:t>F2/F3</a:t>
                      </a:r>
                    </a:p>
                    <a:p>
                      <a:pPr marL="363538" indent="-285750">
                        <a:buFont typeface="Arial" panose="020B0604020202020204" pitchFamily="34" charset="0"/>
                        <a:buChar char="•"/>
                      </a:pPr>
                      <a:r>
                        <a:rPr lang="fr-FR" sz="1600" dirty="0">
                          <a:solidFill>
                            <a:srgbClr val="000066"/>
                          </a:solidFill>
                        </a:rPr>
                        <a:t>F4 (cirrhose)</a:t>
                      </a:r>
                    </a:p>
                  </a:txBody>
                  <a:tcPr anchor="ctr"/>
                </a:tc>
                <a:tc>
                  <a:txBody>
                    <a:bodyPr/>
                    <a:lstStyle/>
                    <a:p>
                      <a:pPr algn="ctr"/>
                      <a:r>
                        <a:rPr lang="fr-FR" sz="1600" dirty="0">
                          <a:solidFill>
                            <a:srgbClr val="000066"/>
                          </a:solidFill>
                        </a:rPr>
                        <a:t>34</a:t>
                      </a:r>
                      <a:br>
                        <a:rPr lang="fr-FR" sz="1600" dirty="0">
                          <a:solidFill>
                            <a:srgbClr val="000066"/>
                          </a:solidFill>
                        </a:rPr>
                      </a:br>
                      <a:r>
                        <a:rPr lang="fr-FR" sz="1600" dirty="0">
                          <a:solidFill>
                            <a:srgbClr val="000066"/>
                          </a:solidFill>
                        </a:rPr>
                        <a:t>13</a:t>
                      </a:r>
                      <a:br>
                        <a:rPr lang="fr-FR" sz="1600" dirty="0">
                          <a:solidFill>
                            <a:srgbClr val="000066"/>
                          </a:solidFill>
                        </a:rPr>
                      </a:br>
                      <a:r>
                        <a:rPr lang="fr-FR" sz="1600" dirty="0">
                          <a:solidFill>
                            <a:srgbClr val="000066"/>
                          </a:solidFill>
                        </a:rPr>
                        <a:t>2</a:t>
                      </a:r>
                    </a:p>
                  </a:txBody>
                  <a:tcPr anchor="b"/>
                </a:tc>
                <a:tc>
                  <a:txBody>
                    <a:bodyPr/>
                    <a:lstStyle/>
                    <a:p>
                      <a:pPr algn="ctr"/>
                      <a:r>
                        <a:rPr lang="fr-FR" sz="1600" dirty="0">
                          <a:solidFill>
                            <a:srgbClr val="000066"/>
                          </a:solidFill>
                        </a:rPr>
                        <a:t>69,5 %</a:t>
                      </a:r>
                      <a:br>
                        <a:rPr lang="fr-FR" sz="1600" dirty="0">
                          <a:solidFill>
                            <a:srgbClr val="000066"/>
                          </a:solidFill>
                        </a:rPr>
                      </a:br>
                      <a:r>
                        <a:rPr lang="fr-FR" sz="1600" dirty="0">
                          <a:solidFill>
                            <a:srgbClr val="000066"/>
                          </a:solidFill>
                        </a:rPr>
                        <a:t>26,4 %</a:t>
                      </a:r>
                      <a:br>
                        <a:rPr lang="fr-FR" sz="1600" dirty="0">
                          <a:solidFill>
                            <a:srgbClr val="000066"/>
                          </a:solidFill>
                        </a:rPr>
                      </a:br>
                      <a:r>
                        <a:rPr lang="fr-FR" sz="1600" dirty="0">
                          <a:solidFill>
                            <a:srgbClr val="000066"/>
                          </a:solidFill>
                        </a:rPr>
                        <a:t>4,1 %</a:t>
                      </a:r>
                    </a:p>
                  </a:txBody>
                  <a:tcPr anchor="b"/>
                </a:tc>
                <a:extLst>
                  <a:ext uri="{0D108BD9-81ED-4DB2-BD59-A6C34878D82A}">
                    <a16:rowId xmlns:a16="http://schemas.microsoft.com/office/drawing/2014/main" xmlns="" val="662687186"/>
                  </a:ext>
                </a:extLst>
              </a:tr>
            </a:tbl>
          </a:graphicData>
        </a:graphic>
      </p:graphicFrame>
      <p:sp>
        <p:nvSpPr>
          <p:cNvPr id="8" name="ZoneTexte 7"/>
          <p:cNvSpPr txBox="1"/>
          <p:nvPr/>
        </p:nvSpPr>
        <p:spPr>
          <a:xfrm>
            <a:off x="767140" y="1237104"/>
            <a:ext cx="7731667"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Résultats histologie hépatique et concordance avec autres explorations</a:t>
            </a:r>
          </a:p>
        </p:txBody>
      </p:sp>
      <p:sp>
        <p:nvSpPr>
          <p:cNvPr id="10" name="Espace réservé du contenu 2"/>
          <p:cNvSpPr txBox="1">
            <a:spLocks/>
          </p:cNvSpPr>
          <p:nvPr/>
        </p:nvSpPr>
        <p:spPr bwMode="auto">
          <a:xfrm>
            <a:off x="203811" y="4920809"/>
            <a:ext cx="8481618" cy="1662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spcBef>
                <a:spcPts val="600"/>
              </a:spcBef>
            </a:pPr>
            <a:r>
              <a:rPr lang="fr-FR" sz="1600" kern="0" dirty="0"/>
              <a:t>La fibrose significative (F2 - F4) n’est confirmée en histologie que dans 30,5 % des cas</a:t>
            </a:r>
          </a:p>
          <a:p>
            <a:pPr>
              <a:spcBef>
                <a:spcPts val="600"/>
              </a:spcBef>
            </a:pPr>
            <a:r>
              <a:rPr lang="fr-FR" sz="1600" kern="0" dirty="0"/>
              <a:t>En prenant l’histologie comme référence, la performance des tests non invasifs est mauvaise pour le diagnostic de fibrose, de stéatose et de NASH</a:t>
            </a:r>
          </a:p>
          <a:p>
            <a:pPr>
              <a:spcBef>
                <a:spcPts val="600"/>
              </a:spcBef>
            </a:pPr>
            <a:r>
              <a:rPr lang="fr-FR" sz="1600" kern="0" dirty="0"/>
              <a:t>Seule l’IRM montre une forte corrélation avec l’histologie de stéatose </a:t>
            </a:r>
            <a:br>
              <a:rPr lang="fr-FR" sz="1600" kern="0" dirty="0"/>
            </a:br>
            <a:r>
              <a:rPr lang="fr-FR" sz="1600" kern="0" dirty="0"/>
              <a:t>(sensibilité : 91 % ; spécificité : 81 %)</a:t>
            </a:r>
          </a:p>
        </p:txBody>
      </p:sp>
      <p:sp>
        <p:nvSpPr>
          <p:cNvPr id="9" name="ZoneTexte 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193</a:t>
            </a:r>
          </a:p>
        </p:txBody>
      </p:sp>
    </p:spTree>
    <p:extLst>
      <p:ext uri="{BB962C8B-B14F-4D97-AF65-F5344CB8AC3E}">
        <p14:creationId xmlns:p14="http://schemas.microsoft.com/office/powerpoint/2010/main" val="1558342280"/>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Insuffisance rénale chronique et exposition </a:t>
            </a:r>
            <a:br>
              <a:rPr lang="fr-FR" sz="2600" dirty="0"/>
            </a:br>
            <a:r>
              <a:rPr lang="fr-FR" sz="2600" dirty="0"/>
              <a:t>à DRV/r : pas d’association dans la cohorte D:A:D</a:t>
            </a:r>
          </a:p>
        </p:txBody>
      </p:sp>
      <p:sp>
        <p:nvSpPr>
          <p:cNvPr id="5123" name="Rectangle 3"/>
          <p:cNvSpPr>
            <a:spLocks noGrp="1" noChangeArrowheads="1"/>
          </p:cNvSpPr>
          <p:nvPr>
            <p:ph idx="1"/>
          </p:nvPr>
        </p:nvSpPr>
        <p:spPr/>
        <p:txBody>
          <a:bodyPr/>
          <a:lstStyle/>
          <a:p>
            <a:pPr eaLnBrk="1" hangingPunct="1"/>
            <a:r>
              <a:rPr lang="fr-FR" sz="1600" b="1" dirty="0">
                <a:solidFill>
                  <a:srgbClr val="0070C0"/>
                </a:solidFill>
              </a:rPr>
              <a:t>Objectif </a:t>
            </a:r>
            <a:r>
              <a:rPr lang="fr-FR" sz="1600" dirty="0">
                <a:solidFill>
                  <a:srgbClr val="0070C0"/>
                </a:solidFill>
              </a:rPr>
              <a:t>: </a:t>
            </a:r>
            <a:r>
              <a:rPr lang="fr-FR" sz="1600" dirty="0"/>
              <a:t>évaluer si l’exposition cumulée aux IP les plus récentes (DRV/r et ATV/r) est associée à une augmentation de l’incidence d’insuffisance rénale chronique (IRC) définie comme </a:t>
            </a:r>
            <a:r>
              <a:rPr lang="fr-FR" sz="1600" dirty="0" err="1"/>
              <a:t>DFGe</a:t>
            </a:r>
            <a:r>
              <a:rPr lang="fr-FR" sz="1600" dirty="0"/>
              <a:t> </a:t>
            </a:r>
            <a:r>
              <a:rPr lang="fr-FR" sz="1600" u="sng" dirty="0"/>
              <a:t>&lt;</a:t>
            </a:r>
            <a:r>
              <a:rPr lang="fr-FR" sz="1600" dirty="0"/>
              <a:t> 60 ml/min/1,73 m</a:t>
            </a:r>
            <a:r>
              <a:rPr lang="fr-FR" sz="1600" baseline="30000" dirty="0"/>
              <a:t>2</a:t>
            </a:r>
          </a:p>
          <a:p>
            <a:pPr eaLnBrk="1" hangingPunct="1"/>
            <a:r>
              <a:rPr lang="fr-FR" sz="1600" b="1" dirty="0">
                <a:solidFill>
                  <a:srgbClr val="0070C0"/>
                </a:solidFill>
              </a:rPr>
              <a:t>27 675 patients de la cohorte D:A:D </a:t>
            </a:r>
            <a:r>
              <a:rPr lang="fr-FR" sz="1600" dirty="0"/>
              <a:t>ayant initialement un </a:t>
            </a:r>
            <a:r>
              <a:rPr lang="fr-FR" sz="1600" dirty="0" err="1"/>
              <a:t>DFGe</a:t>
            </a:r>
            <a:r>
              <a:rPr lang="fr-FR" sz="1600" dirty="0"/>
              <a:t> &gt; 60 ml/min/1,73 m</a:t>
            </a:r>
            <a:r>
              <a:rPr lang="fr-FR" sz="1600" baseline="30000" dirty="0"/>
              <a:t>2</a:t>
            </a:r>
            <a:r>
              <a:rPr lang="fr-FR" sz="1600" dirty="0"/>
              <a:t>, suivis après le 1</a:t>
            </a:r>
            <a:r>
              <a:rPr lang="fr-FR" sz="1600" baseline="30000" dirty="0"/>
              <a:t>er</a:t>
            </a:r>
            <a:r>
              <a:rPr lang="fr-FR" sz="1600" dirty="0"/>
              <a:t> janvier 2009 </a:t>
            </a:r>
          </a:p>
          <a:p>
            <a:pPr eaLnBrk="1" hangingPunct="1"/>
            <a:r>
              <a:rPr lang="fr-FR" sz="1600" dirty="0"/>
              <a:t>Après un suivi médian de 6,8 ans, 1 642 ont développé une IRC </a:t>
            </a:r>
            <a:br>
              <a:rPr lang="fr-FR" sz="1600" dirty="0"/>
            </a:br>
            <a:r>
              <a:rPr lang="fr-FR" sz="1600" dirty="0"/>
              <a:t>(incidence de 9,95/1 000 années-patient de suivi)</a:t>
            </a:r>
          </a:p>
          <a:p>
            <a:pPr eaLnBrk="1" hangingPunct="1"/>
            <a:r>
              <a:rPr lang="fr-FR" sz="1600" dirty="0"/>
              <a:t>Après ajustement pour de potentiels facteurs confondants, seule l’exposition à ATV/r </a:t>
            </a:r>
            <a:br>
              <a:rPr lang="fr-FR" sz="1600" dirty="0"/>
            </a:br>
            <a:r>
              <a:rPr lang="fr-FR" sz="1600" dirty="0"/>
              <a:t>(ratio d’incidence ajusté : 1,36 [1,18 - 1,57]), mais pas au DRV/r (1,03 [0,8 - 1,33]) restait significativement associée à la survenue d’IRC après plus de 4 ans d’exposition</a:t>
            </a:r>
          </a:p>
        </p:txBody>
      </p:sp>
      <p:sp>
        <p:nvSpPr>
          <p:cNvPr id="5"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Ryom</a:t>
            </a:r>
            <a:r>
              <a:rPr lang="en-GB" sz="1200" i="1" dirty="0">
                <a:solidFill>
                  <a:srgbClr val="0070C0"/>
                </a:solidFill>
              </a:rPr>
              <a:t> L, CROI 2017, Abs. 653</a:t>
            </a:r>
          </a:p>
        </p:txBody>
      </p:sp>
      <p:sp>
        <p:nvSpPr>
          <p:cNvPr id="2" name="ZoneTexte 1"/>
          <p:cNvSpPr txBox="1"/>
          <p:nvPr/>
        </p:nvSpPr>
        <p:spPr>
          <a:xfrm>
            <a:off x="583521" y="3844097"/>
            <a:ext cx="8206569" cy="400110"/>
          </a:xfrm>
          <a:prstGeom prst="rect">
            <a:avLst/>
          </a:prstGeom>
          <a:noFill/>
        </p:spPr>
        <p:txBody>
          <a:bodyPr wrap="none" rtlCol="0">
            <a:spAutoFit/>
          </a:bodyPr>
          <a:lstStyle/>
          <a:p>
            <a:r>
              <a:rPr lang="fr-FR" sz="2000" b="1" dirty="0">
                <a:solidFill>
                  <a:srgbClr val="0070C0"/>
                </a:solidFill>
                <a:latin typeface="Calibri" panose="020F0502020204030204" pitchFamily="34" charset="0"/>
                <a:cs typeface="Calibri" panose="020F0502020204030204" pitchFamily="34" charset="0"/>
              </a:rPr>
              <a:t>Rapport d’incidence d’IRC (IC 95 %) et exposition cumulée à ATV/r et DRV/r</a:t>
            </a:r>
          </a:p>
        </p:txBody>
      </p:sp>
      <p:grpSp>
        <p:nvGrpSpPr>
          <p:cNvPr id="6" name="Groupe 5"/>
          <p:cNvGrpSpPr/>
          <p:nvPr/>
        </p:nvGrpSpPr>
        <p:grpSpPr>
          <a:xfrm>
            <a:off x="757166" y="4227165"/>
            <a:ext cx="7652433" cy="2351322"/>
            <a:chOff x="757166" y="4227165"/>
            <a:chExt cx="7652433" cy="2351322"/>
          </a:xfrm>
        </p:grpSpPr>
        <p:sp>
          <p:nvSpPr>
            <p:cNvPr id="105" name="Freeform 27"/>
            <p:cNvSpPr>
              <a:spLocks/>
            </p:cNvSpPr>
            <p:nvPr/>
          </p:nvSpPr>
          <p:spPr bwMode="auto">
            <a:xfrm>
              <a:off x="3078310" y="4382461"/>
              <a:ext cx="72419" cy="72419"/>
            </a:xfrm>
            <a:custGeom>
              <a:avLst/>
              <a:gdLst>
                <a:gd name="T0" fmla="*/ 33 w 39"/>
                <a:gd name="T1" fmla="*/ 33 h 39"/>
                <a:gd name="T2" fmla="*/ 35 w 39"/>
                <a:gd name="T3" fmla="*/ 28 h 39"/>
                <a:gd name="T4" fmla="*/ 38 w 39"/>
                <a:gd name="T5" fmla="*/ 24 h 39"/>
                <a:gd name="T6" fmla="*/ 39 w 39"/>
                <a:gd name="T7" fmla="*/ 19 h 39"/>
                <a:gd name="T8" fmla="*/ 38 w 39"/>
                <a:gd name="T9" fmla="*/ 13 h 39"/>
                <a:gd name="T10" fmla="*/ 35 w 39"/>
                <a:gd name="T11" fmla="*/ 9 h 39"/>
                <a:gd name="T12" fmla="*/ 33 w 39"/>
                <a:gd name="T13" fmla="*/ 4 h 39"/>
                <a:gd name="T14" fmla="*/ 29 w 39"/>
                <a:gd name="T15" fmla="*/ 2 h 39"/>
                <a:gd name="T16" fmla="*/ 24 w 39"/>
                <a:gd name="T17" fmla="*/ 0 h 39"/>
                <a:gd name="T18" fmla="*/ 19 w 39"/>
                <a:gd name="T19" fmla="*/ 0 h 39"/>
                <a:gd name="T20" fmla="*/ 14 w 39"/>
                <a:gd name="T21" fmla="*/ 0 h 39"/>
                <a:gd name="T22" fmla="*/ 9 w 39"/>
                <a:gd name="T23" fmla="*/ 2 h 39"/>
                <a:gd name="T24" fmla="*/ 5 w 39"/>
                <a:gd name="T25" fmla="*/ 4 h 39"/>
                <a:gd name="T26" fmla="*/ 2 w 39"/>
                <a:gd name="T27" fmla="*/ 9 h 39"/>
                <a:gd name="T28" fmla="*/ 0 w 39"/>
                <a:gd name="T29" fmla="*/ 13 h 39"/>
                <a:gd name="T30" fmla="*/ 0 w 39"/>
                <a:gd name="T31" fmla="*/ 19 h 39"/>
                <a:gd name="T32" fmla="*/ 0 w 39"/>
                <a:gd name="T33" fmla="*/ 24 h 39"/>
                <a:gd name="T34" fmla="*/ 2 w 39"/>
                <a:gd name="T35" fmla="*/ 28 h 39"/>
                <a:gd name="T36" fmla="*/ 5 w 39"/>
                <a:gd name="T37" fmla="*/ 33 h 39"/>
                <a:gd name="T38" fmla="*/ 9 w 39"/>
                <a:gd name="T39" fmla="*/ 35 h 39"/>
                <a:gd name="T40" fmla="*/ 14 w 39"/>
                <a:gd name="T41" fmla="*/ 37 h 39"/>
                <a:gd name="T42" fmla="*/ 19 w 39"/>
                <a:gd name="T43" fmla="*/ 39 h 39"/>
                <a:gd name="T44" fmla="*/ 24 w 39"/>
                <a:gd name="T45" fmla="*/ 37 h 39"/>
                <a:gd name="T46" fmla="*/ 29 w 39"/>
                <a:gd name="T47" fmla="*/ 35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5" y="28"/>
                  </a:lnTo>
                  <a:lnTo>
                    <a:pt x="38" y="24"/>
                  </a:lnTo>
                  <a:lnTo>
                    <a:pt x="39" y="19"/>
                  </a:lnTo>
                  <a:lnTo>
                    <a:pt x="38" y="13"/>
                  </a:lnTo>
                  <a:lnTo>
                    <a:pt x="35" y="9"/>
                  </a:lnTo>
                  <a:lnTo>
                    <a:pt x="33" y="4"/>
                  </a:lnTo>
                  <a:lnTo>
                    <a:pt x="29" y="2"/>
                  </a:lnTo>
                  <a:lnTo>
                    <a:pt x="24" y="0"/>
                  </a:lnTo>
                  <a:lnTo>
                    <a:pt x="19" y="0"/>
                  </a:lnTo>
                  <a:lnTo>
                    <a:pt x="14" y="0"/>
                  </a:lnTo>
                  <a:lnTo>
                    <a:pt x="9" y="2"/>
                  </a:lnTo>
                  <a:lnTo>
                    <a:pt x="5" y="4"/>
                  </a:lnTo>
                  <a:lnTo>
                    <a:pt x="2" y="9"/>
                  </a:lnTo>
                  <a:lnTo>
                    <a:pt x="0" y="13"/>
                  </a:lnTo>
                  <a:lnTo>
                    <a:pt x="0" y="19"/>
                  </a:lnTo>
                  <a:lnTo>
                    <a:pt x="0" y="24"/>
                  </a:lnTo>
                  <a:lnTo>
                    <a:pt x="2" y="28"/>
                  </a:lnTo>
                  <a:lnTo>
                    <a:pt x="5" y="33"/>
                  </a:lnTo>
                  <a:lnTo>
                    <a:pt x="9" y="35"/>
                  </a:lnTo>
                  <a:lnTo>
                    <a:pt x="14" y="37"/>
                  </a:lnTo>
                  <a:lnTo>
                    <a:pt x="19" y="39"/>
                  </a:lnTo>
                  <a:lnTo>
                    <a:pt x="24" y="37"/>
                  </a:lnTo>
                  <a:lnTo>
                    <a:pt x="29" y="35"/>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7" name="Freeform 39"/>
            <p:cNvSpPr>
              <a:spLocks/>
            </p:cNvSpPr>
            <p:nvPr/>
          </p:nvSpPr>
          <p:spPr bwMode="auto">
            <a:xfrm>
              <a:off x="5518255" y="4382461"/>
              <a:ext cx="72419" cy="72419"/>
            </a:xfrm>
            <a:custGeom>
              <a:avLst/>
              <a:gdLst>
                <a:gd name="T0" fmla="*/ 33 w 39"/>
                <a:gd name="T1" fmla="*/ 33 h 39"/>
                <a:gd name="T2" fmla="*/ 36 w 39"/>
                <a:gd name="T3" fmla="*/ 28 h 39"/>
                <a:gd name="T4" fmla="*/ 38 w 39"/>
                <a:gd name="T5" fmla="*/ 24 h 39"/>
                <a:gd name="T6" fmla="*/ 39 w 39"/>
                <a:gd name="T7" fmla="*/ 19 h 39"/>
                <a:gd name="T8" fmla="*/ 38 w 39"/>
                <a:gd name="T9" fmla="*/ 13 h 39"/>
                <a:gd name="T10" fmla="*/ 36 w 39"/>
                <a:gd name="T11" fmla="*/ 9 h 39"/>
                <a:gd name="T12" fmla="*/ 33 w 39"/>
                <a:gd name="T13" fmla="*/ 4 h 39"/>
                <a:gd name="T14" fmla="*/ 28 w 39"/>
                <a:gd name="T15" fmla="*/ 2 h 39"/>
                <a:gd name="T16" fmla="*/ 24 w 39"/>
                <a:gd name="T17" fmla="*/ 0 h 39"/>
                <a:gd name="T18" fmla="*/ 19 w 39"/>
                <a:gd name="T19" fmla="*/ 0 h 39"/>
                <a:gd name="T20" fmla="*/ 14 w 39"/>
                <a:gd name="T21" fmla="*/ 0 h 39"/>
                <a:gd name="T22" fmla="*/ 9 w 39"/>
                <a:gd name="T23" fmla="*/ 2 h 39"/>
                <a:gd name="T24" fmla="*/ 6 w 39"/>
                <a:gd name="T25" fmla="*/ 4 h 39"/>
                <a:gd name="T26" fmla="*/ 2 w 39"/>
                <a:gd name="T27" fmla="*/ 9 h 39"/>
                <a:gd name="T28" fmla="*/ 0 w 39"/>
                <a:gd name="T29" fmla="*/ 13 h 39"/>
                <a:gd name="T30" fmla="*/ 0 w 39"/>
                <a:gd name="T31" fmla="*/ 19 h 39"/>
                <a:gd name="T32" fmla="*/ 0 w 39"/>
                <a:gd name="T33" fmla="*/ 24 h 39"/>
                <a:gd name="T34" fmla="*/ 2 w 39"/>
                <a:gd name="T35" fmla="*/ 28 h 39"/>
                <a:gd name="T36" fmla="*/ 6 w 39"/>
                <a:gd name="T37" fmla="*/ 33 h 39"/>
                <a:gd name="T38" fmla="*/ 9 w 39"/>
                <a:gd name="T39" fmla="*/ 35 h 39"/>
                <a:gd name="T40" fmla="*/ 14 w 39"/>
                <a:gd name="T41" fmla="*/ 37 h 39"/>
                <a:gd name="T42" fmla="*/ 19 w 39"/>
                <a:gd name="T43" fmla="*/ 39 h 39"/>
                <a:gd name="T44" fmla="*/ 24 w 39"/>
                <a:gd name="T45" fmla="*/ 37 h 39"/>
                <a:gd name="T46" fmla="*/ 28 w 39"/>
                <a:gd name="T47" fmla="*/ 35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6" y="28"/>
                  </a:lnTo>
                  <a:lnTo>
                    <a:pt x="38" y="24"/>
                  </a:lnTo>
                  <a:lnTo>
                    <a:pt x="39" y="19"/>
                  </a:lnTo>
                  <a:lnTo>
                    <a:pt x="38" y="13"/>
                  </a:lnTo>
                  <a:lnTo>
                    <a:pt x="36" y="9"/>
                  </a:lnTo>
                  <a:lnTo>
                    <a:pt x="33" y="4"/>
                  </a:lnTo>
                  <a:lnTo>
                    <a:pt x="28" y="2"/>
                  </a:lnTo>
                  <a:lnTo>
                    <a:pt x="24" y="0"/>
                  </a:lnTo>
                  <a:lnTo>
                    <a:pt x="19" y="0"/>
                  </a:lnTo>
                  <a:lnTo>
                    <a:pt x="14" y="0"/>
                  </a:lnTo>
                  <a:lnTo>
                    <a:pt x="9" y="2"/>
                  </a:lnTo>
                  <a:lnTo>
                    <a:pt x="6" y="4"/>
                  </a:lnTo>
                  <a:lnTo>
                    <a:pt x="2" y="9"/>
                  </a:lnTo>
                  <a:lnTo>
                    <a:pt x="0" y="13"/>
                  </a:lnTo>
                  <a:lnTo>
                    <a:pt x="0" y="19"/>
                  </a:lnTo>
                  <a:lnTo>
                    <a:pt x="0" y="24"/>
                  </a:lnTo>
                  <a:lnTo>
                    <a:pt x="2" y="28"/>
                  </a:lnTo>
                  <a:lnTo>
                    <a:pt x="6" y="33"/>
                  </a:lnTo>
                  <a:lnTo>
                    <a:pt x="9" y="35"/>
                  </a:lnTo>
                  <a:lnTo>
                    <a:pt x="14" y="37"/>
                  </a:lnTo>
                  <a:lnTo>
                    <a:pt x="19" y="39"/>
                  </a:lnTo>
                  <a:lnTo>
                    <a:pt x="24" y="37"/>
                  </a:lnTo>
                  <a:lnTo>
                    <a:pt x="28" y="35"/>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72" name="ZoneTexte 71"/>
            <p:cNvSpPr txBox="1"/>
            <p:nvPr/>
          </p:nvSpPr>
          <p:spPr>
            <a:xfrm>
              <a:off x="3177840" y="4227167"/>
              <a:ext cx="650627" cy="307777"/>
            </a:xfrm>
            <a:prstGeom prst="rect">
              <a:avLst/>
            </a:prstGeom>
            <a:noFill/>
          </p:spPr>
          <p:txBody>
            <a:bodyPr wrap="none" rtlCol="0">
              <a:spAutoFit/>
            </a:bodyPr>
            <a:lstStyle/>
            <a:p>
              <a:r>
                <a:rPr lang="fr-FR" sz="1400" b="1" dirty="0"/>
                <a:t>ATV/r</a:t>
              </a:r>
            </a:p>
          </p:txBody>
        </p:sp>
        <p:sp>
          <p:nvSpPr>
            <p:cNvPr id="73" name="ZoneTexte 72"/>
            <p:cNvSpPr txBox="1"/>
            <p:nvPr/>
          </p:nvSpPr>
          <p:spPr>
            <a:xfrm>
              <a:off x="5615489" y="4227165"/>
              <a:ext cx="681533" cy="307777"/>
            </a:xfrm>
            <a:prstGeom prst="rect">
              <a:avLst/>
            </a:prstGeom>
            <a:noFill/>
          </p:spPr>
          <p:txBody>
            <a:bodyPr wrap="none" rtlCol="0">
              <a:spAutoFit/>
            </a:bodyPr>
            <a:lstStyle/>
            <a:p>
              <a:r>
                <a:rPr lang="fr-FR" sz="1400" b="1" dirty="0"/>
                <a:t>DRV/r</a:t>
              </a:r>
            </a:p>
          </p:txBody>
        </p:sp>
        <p:sp>
          <p:nvSpPr>
            <p:cNvPr id="74" name="ZoneTexte 73"/>
            <p:cNvSpPr txBox="1"/>
            <p:nvPr/>
          </p:nvSpPr>
          <p:spPr>
            <a:xfrm>
              <a:off x="1468036" y="5714475"/>
              <a:ext cx="766168" cy="523220"/>
            </a:xfrm>
            <a:prstGeom prst="rect">
              <a:avLst/>
            </a:prstGeom>
            <a:noFill/>
          </p:spPr>
          <p:txBody>
            <a:bodyPr wrap="none" rtlCol="0">
              <a:spAutoFit/>
            </a:bodyPr>
            <a:lstStyle/>
            <a:p>
              <a:pPr algn="r"/>
              <a:r>
                <a:rPr lang="fr-FR" sz="1400" dirty="0"/>
                <a:t>Jamais </a:t>
              </a:r>
              <a:br>
                <a:rPr lang="fr-FR" sz="1400" dirty="0"/>
              </a:br>
              <a:r>
                <a:rPr lang="fr-FR" sz="1400" dirty="0"/>
                <a:t>exposé</a:t>
              </a:r>
            </a:p>
          </p:txBody>
        </p:sp>
        <p:sp>
          <p:nvSpPr>
            <p:cNvPr id="65" name="ZoneTexte 64"/>
            <p:cNvSpPr txBox="1"/>
            <p:nvPr/>
          </p:nvSpPr>
          <p:spPr>
            <a:xfrm>
              <a:off x="757168" y="6251421"/>
              <a:ext cx="434246" cy="307777"/>
            </a:xfrm>
            <a:prstGeom prst="rect">
              <a:avLst/>
            </a:prstGeom>
            <a:noFill/>
          </p:spPr>
          <p:txBody>
            <a:bodyPr wrap="none" rtlCol="0">
              <a:spAutoFit/>
            </a:bodyPr>
            <a:lstStyle/>
            <a:p>
              <a:pPr algn="r"/>
              <a:r>
                <a:rPr lang="fr-FR" sz="1400" dirty="0"/>
                <a:t>0,0</a:t>
              </a:r>
            </a:p>
          </p:txBody>
        </p:sp>
        <p:sp>
          <p:nvSpPr>
            <p:cNvPr id="86" name="Line 8"/>
            <p:cNvSpPr>
              <a:spLocks noChangeShapeType="1"/>
            </p:cNvSpPr>
            <p:nvPr/>
          </p:nvSpPr>
          <p:spPr bwMode="auto">
            <a:xfrm flipV="1">
              <a:off x="1259783" y="4525540"/>
              <a:ext cx="0" cy="947011"/>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7" name="Line 9"/>
            <p:cNvSpPr>
              <a:spLocks noChangeShapeType="1"/>
            </p:cNvSpPr>
            <p:nvPr/>
          </p:nvSpPr>
          <p:spPr bwMode="auto">
            <a:xfrm>
              <a:off x="1259783" y="5472551"/>
              <a:ext cx="7149816"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8" name="Line 10"/>
            <p:cNvSpPr>
              <a:spLocks noChangeShapeType="1"/>
            </p:cNvSpPr>
            <p:nvPr/>
          </p:nvSpPr>
          <p:spPr bwMode="auto">
            <a:xfrm flipV="1">
              <a:off x="1259783" y="5472551"/>
              <a:ext cx="0" cy="967437"/>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89" name="Line 11"/>
            <p:cNvSpPr>
              <a:spLocks noChangeShapeType="1"/>
            </p:cNvSpPr>
            <p:nvPr/>
          </p:nvSpPr>
          <p:spPr bwMode="auto">
            <a:xfrm>
              <a:off x="1142122" y="5008330"/>
              <a:ext cx="117662"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0" name="Line 12"/>
            <p:cNvSpPr>
              <a:spLocks noChangeShapeType="1"/>
            </p:cNvSpPr>
            <p:nvPr/>
          </p:nvSpPr>
          <p:spPr bwMode="auto">
            <a:xfrm>
              <a:off x="1142122" y="5472551"/>
              <a:ext cx="117662"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1" name="Line 13"/>
            <p:cNvSpPr>
              <a:spLocks noChangeShapeType="1"/>
            </p:cNvSpPr>
            <p:nvPr/>
          </p:nvSpPr>
          <p:spPr bwMode="auto">
            <a:xfrm>
              <a:off x="1142122" y="5933058"/>
              <a:ext cx="117662"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2" name="Line 14"/>
            <p:cNvSpPr>
              <a:spLocks noChangeShapeType="1"/>
            </p:cNvSpPr>
            <p:nvPr/>
          </p:nvSpPr>
          <p:spPr bwMode="auto">
            <a:xfrm>
              <a:off x="1142122" y="6395423"/>
              <a:ext cx="117662"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3" name="Line 15"/>
            <p:cNvSpPr>
              <a:spLocks noChangeShapeType="1"/>
            </p:cNvSpPr>
            <p:nvPr/>
          </p:nvSpPr>
          <p:spPr bwMode="auto">
            <a:xfrm>
              <a:off x="1142122" y="4545966"/>
              <a:ext cx="117662"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4" name="Line 16"/>
            <p:cNvSpPr>
              <a:spLocks noChangeShapeType="1"/>
            </p:cNvSpPr>
            <p:nvPr/>
          </p:nvSpPr>
          <p:spPr bwMode="auto">
            <a:xfrm flipV="1">
              <a:off x="3733179" y="4804073"/>
              <a:ext cx="0" cy="668478"/>
            </a:xfrm>
            <a:prstGeom prst="line">
              <a:avLst/>
            </a:prstGeom>
            <a:noFill/>
            <a:ln w="2063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5" name="Line 17"/>
            <p:cNvSpPr>
              <a:spLocks noChangeShapeType="1"/>
            </p:cNvSpPr>
            <p:nvPr/>
          </p:nvSpPr>
          <p:spPr bwMode="auto">
            <a:xfrm flipV="1">
              <a:off x="3282560" y="5036184"/>
              <a:ext cx="0" cy="558923"/>
            </a:xfrm>
            <a:prstGeom prst="line">
              <a:avLst/>
            </a:prstGeom>
            <a:noFill/>
            <a:ln w="2063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6" name="Line 18"/>
            <p:cNvSpPr>
              <a:spLocks noChangeShapeType="1"/>
            </p:cNvSpPr>
            <p:nvPr/>
          </p:nvSpPr>
          <p:spPr bwMode="auto">
            <a:xfrm flipV="1">
              <a:off x="2831942" y="4794789"/>
              <a:ext cx="0" cy="609058"/>
            </a:xfrm>
            <a:prstGeom prst="line">
              <a:avLst/>
            </a:prstGeom>
            <a:noFill/>
            <a:ln w="2063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7" name="Line 19"/>
            <p:cNvSpPr>
              <a:spLocks noChangeShapeType="1"/>
            </p:cNvSpPr>
            <p:nvPr/>
          </p:nvSpPr>
          <p:spPr bwMode="auto">
            <a:xfrm flipV="1">
              <a:off x="2383827" y="5002760"/>
              <a:ext cx="0" cy="432655"/>
            </a:xfrm>
            <a:prstGeom prst="line">
              <a:avLst/>
            </a:prstGeom>
            <a:noFill/>
            <a:ln w="2063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8" name="Line 20"/>
            <p:cNvSpPr>
              <a:spLocks noChangeShapeType="1"/>
            </p:cNvSpPr>
            <p:nvPr/>
          </p:nvSpPr>
          <p:spPr bwMode="auto">
            <a:xfrm flipV="1">
              <a:off x="4178790" y="4945196"/>
              <a:ext cx="0" cy="350952"/>
            </a:xfrm>
            <a:prstGeom prst="line">
              <a:avLst/>
            </a:prstGeom>
            <a:noFill/>
            <a:ln w="20638">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99" name="Freeform 21"/>
            <p:cNvSpPr>
              <a:spLocks/>
            </p:cNvSpPr>
            <p:nvPr/>
          </p:nvSpPr>
          <p:spPr bwMode="auto">
            <a:xfrm>
              <a:off x="1888146" y="5433557"/>
              <a:ext cx="97635" cy="74275"/>
            </a:xfrm>
            <a:custGeom>
              <a:avLst/>
              <a:gdLst>
                <a:gd name="T0" fmla="*/ 33 w 39"/>
                <a:gd name="T1" fmla="*/ 33 h 40"/>
                <a:gd name="T2" fmla="*/ 36 w 39"/>
                <a:gd name="T3" fmla="*/ 30 h 40"/>
                <a:gd name="T4" fmla="*/ 39 w 39"/>
                <a:gd name="T5" fmla="*/ 25 h 40"/>
                <a:gd name="T6" fmla="*/ 39 w 39"/>
                <a:gd name="T7" fmla="*/ 21 h 40"/>
                <a:gd name="T8" fmla="*/ 39 w 39"/>
                <a:gd name="T9" fmla="*/ 15 h 40"/>
                <a:gd name="T10" fmla="*/ 36 w 39"/>
                <a:gd name="T11" fmla="*/ 11 h 40"/>
                <a:gd name="T12" fmla="*/ 33 w 39"/>
                <a:gd name="T13" fmla="*/ 6 h 40"/>
                <a:gd name="T14" fmla="*/ 30 w 39"/>
                <a:gd name="T15" fmla="*/ 4 h 40"/>
                <a:gd name="T16" fmla="*/ 25 w 39"/>
                <a:gd name="T17" fmla="*/ 1 h 40"/>
                <a:gd name="T18" fmla="*/ 19 w 39"/>
                <a:gd name="T19" fmla="*/ 0 h 40"/>
                <a:gd name="T20" fmla="*/ 15 w 39"/>
                <a:gd name="T21" fmla="*/ 1 h 40"/>
                <a:gd name="T22" fmla="*/ 10 w 39"/>
                <a:gd name="T23" fmla="*/ 4 h 40"/>
                <a:gd name="T24" fmla="*/ 6 w 39"/>
                <a:gd name="T25" fmla="*/ 6 h 40"/>
                <a:gd name="T26" fmla="*/ 3 w 39"/>
                <a:gd name="T27" fmla="*/ 11 h 40"/>
                <a:gd name="T28" fmla="*/ 1 w 39"/>
                <a:gd name="T29" fmla="*/ 15 h 40"/>
                <a:gd name="T30" fmla="*/ 0 w 39"/>
                <a:gd name="T31" fmla="*/ 21 h 40"/>
                <a:gd name="T32" fmla="*/ 1 w 39"/>
                <a:gd name="T33" fmla="*/ 25 h 40"/>
                <a:gd name="T34" fmla="*/ 3 w 39"/>
                <a:gd name="T35" fmla="*/ 30 h 40"/>
                <a:gd name="T36" fmla="*/ 6 w 39"/>
                <a:gd name="T37" fmla="*/ 33 h 40"/>
                <a:gd name="T38" fmla="*/ 10 w 39"/>
                <a:gd name="T39" fmla="*/ 37 h 40"/>
                <a:gd name="T40" fmla="*/ 15 w 39"/>
                <a:gd name="T41" fmla="*/ 39 h 40"/>
                <a:gd name="T42" fmla="*/ 19 w 39"/>
                <a:gd name="T43" fmla="*/ 40 h 40"/>
                <a:gd name="T44" fmla="*/ 25 w 39"/>
                <a:gd name="T45" fmla="*/ 39 h 40"/>
                <a:gd name="T46" fmla="*/ 30 w 39"/>
                <a:gd name="T47" fmla="*/ 37 h 40"/>
                <a:gd name="T48" fmla="*/ 33 w 39"/>
                <a:gd name="T49" fmla="*/ 33 h 40"/>
                <a:gd name="T50" fmla="*/ 33 w 39"/>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3" y="33"/>
                  </a:moveTo>
                  <a:lnTo>
                    <a:pt x="36" y="30"/>
                  </a:lnTo>
                  <a:lnTo>
                    <a:pt x="39" y="25"/>
                  </a:lnTo>
                  <a:lnTo>
                    <a:pt x="39" y="21"/>
                  </a:lnTo>
                  <a:lnTo>
                    <a:pt x="39" y="15"/>
                  </a:lnTo>
                  <a:lnTo>
                    <a:pt x="36" y="11"/>
                  </a:lnTo>
                  <a:lnTo>
                    <a:pt x="33" y="6"/>
                  </a:lnTo>
                  <a:lnTo>
                    <a:pt x="30" y="4"/>
                  </a:lnTo>
                  <a:lnTo>
                    <a:pt x="25" y="1"/>
                  </a:lnTo>
                  <a:lnTo>
                    <a:pt x="19" y="0"/>
                  </a:lnTo>
                  <a:lnTo>
                    <a:pt x="15" y="1"/>
                  </a:lnTo>
                  <a:lnTo>
                    <a:pt x="10" y="4"/>
                  </a:lnTo>
                  <a:lnTo>
                    <a:pt x="6" y="6"/>
                  </a:lnTo>
                  <a:lnTo>
                    <a:pt x="3" y="11"/>
                  </a:lnTo>
                  <a:lnTo>
                    <a:pt x="1" y="15"/>
                  </a:lnTo>
                  <a:lnTo>
                    <a:pt x="0" y="21"/>
                  </a:lnTo>
                  <a:lnTo>
                    <a:pt x="1" y="25"/>
                  </a:lnTo>
                  <a:lnTo>
                    <a:pt x="3" y="30"/>
                  </a:lnTo>
                  <a:lnTo>
                    <a:pt x="6" y="33"/>
                  </a:lnTo>
                  <a:lnTo>
                    <a:pt x="10" y="37"/>
                  </a:lnTo>
                  <a:lnTo>
                    <a:pt x="15" y="39"/>
                  </a:lnTo>
                  <a:lnTo>
                    <a:pt x="19" y="40"/>
                  </a:lnTo>
                  <a:lnTo>
                    <a:pt x="25" y="39"/>
                  </a:lnTo>
                  <a:lnTo>
                    <a:pt x="30" y="37"/>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0" name="Freeform 22"/>
            <p:cNvSpPr>
              <a:spLocks/>
            </p:cNvSpPr>
            <p:nvPr/>
          </p:nvSpPr>
          <p:spPr bwMode="auto">
            <a:xfrm>
              <a:off x="2336261" y="5197732"/>
              <a:ext cx="100137" cy="70562"/>
            </a:xfrm>
            <a:custGeom>
              <a:avLst/>
              <a:gdLst>
                <a:gd name="T0" fmla="*/ 33 w 40"/>
                <a:gd name="T1" fmla="*/ 33 h 38"/>
                <a:gd name="T2" fmla="*/ 36 w 40"/>
                <a:gd name="T3" fmla="*/ 28 h 38"/>
                <a:gd name="T4" fmla="*/ 38 w 40"/>
                <a:gd name="T5" fmla="*/ 24 h 38"/>
                <a:gd name="T6" fmla="*/ 40 w 40"/>
                <a:gd name="T7" fmla="*/ 19 h 38"/>
                <a:gd name="T8" fmla="*/ 38 w 40"/>
                <a:gd name="T9" fmla="*/ 13 h 38"/>
                <a:gd name="T10" fmla="*/ 36 w 40"/>
                <a:gd name="T11" fmla="*/ 9 h 38"/>
                <a:gd name="T12" fmla="*/ 33 w 40"/>
                <a:gd name="T13" fmla="*/ 5 h 38"/>
                <a:gd name="T14" fmla="*/ 29 w 40"/>
                <a:gd name="T15" fmla="*/ 2 h 38"/>
                <a:gd name="T16" fmla="*/ 25 w 40"/>
                <a:gd name="T17" fmla="*/ 0 h 38"/>
                <a:gd name="T18" fmla="*/ 19 w 40"/>
                <a:gd name="T19" fmla="*/ 0 h 38"/>
                <a:gd name="T20" fmla="*/ 15 w 40"/>
                <a:gd name="T21" fmla="*/ 0 h 38"/>
                <a:gd name="T22" fmla="*/ 10 w 40"/>
                <a:gd name="T23" fmla="*/ 2 h 38"/>
                <a:gd name="T24" fmla="*/ 5 w 40"/>
                <a:gd name="T25" fmla="*/ 5 h 38"/>
                <a:gd name="T26" fmla="*/ 3 w 40"/>
                <a:gd name="T27" fmla="*/ 9 h 38"/>
                <a:gd name="T28" fmla="*/ 1 w 40"/>
                <a:gd name="T29" fmla="*/ 13 h 38"/>
                <a:gd name="T30" fmla="*/ 0 w 40"/>
                <a:gd name="T31" fmla="*/ 19 h 38"/>
                <a:gd name="T32" fmla="*/ 1 w 40"/>
                <a:gd name="T33" fmla="*/ 24 h 38"/>
                <a:gd name="T34" fmla="*/ 3 w 40"/>
                <a:gd name="T35" fmla="*/ 28 h 38"/>
                <a:gd name="T36" fmla="*/ 5 w 40"/>
                <a:gd name="T37" fmla="*/ 33 h 38"/>
                <a:gd name="T38" fmla="*/ 10 w 40"/>
                <a:gd name="T39" fmla="*/ 35 h 38"/>
                <a:gd name="T40" fmla="*/ 15 w 40"/>
                <a:gd name="T41" fmla="*/ 37 h 38"/>
                <a:gd name="T42" fmla="*/ 19 w 40"/>
                <a:gd name="T43" fmla="*/ 38 h 38"/>
                <a:gd name="T44" fmla="*/ 25 w 40"/>
                <a:gd name="T45" fmla="*/ 37 h 38"/>
                <a:gd name="T46" fmla="*/ 29 w 40"/>
                <a:gd name="T47" fmla="*/ 35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6" y="28"/>
                  </a:lnTo>
                  <a:lnTo>
                    <a:pt x="38" y="24"/>
                  </a:lnTo>
                  <a:lnTo>
                    <a:pt x="40" y="19"/>
                  </a:lnTo>
                  <a:lnTo>
                    <a:pt x="38" y="13"/>
                  </a:lnTo>
                  <a:lnTo>
                    <a:pt x="36" y="9"/>
                  </a:lnTo>
                  <a:lnTo>
                    <a:pt x="33" y="5"/>
                  </a:lnTo>
                  <a:lnTo>
                    <a:pt x="29" y="2"/>
                  </a:lnTo>
                  <a:lnTo>
                    <a:pt x="25" y="0"/>
                  </a:lnTo>
                  <a:lnTo>
                    <a:pt x="19" y="0"/>
                  </a:lnTo>
                  <a:lnTo>
                    <a:pt x="15" y="0"/>
                  </a:lnTo>
                  <a:lnTo>
                    <a:pt x="10" y="2"/>
                  </a:lnTo>
                  <a:lnTo>
                    <a:pt x="5" y="5"/>
                  </a:lnTo>
                  <a:lnTo>
                    <a:pt x="3" y="9"/>
                  </a:lnTo>
                  <a:lnTo>
                    <a:pt x="1" y="13"/>
                  </a:lnTo>
                  <a:lnTo>
                    <a:pt x="0" y="19"/>
                  </a:lnTo>
                  <a:lnTo>
                    <a:pt x="1" y="24"/>
                  </a:lnTo>
                  <a:lnTo>
                    <a:pt x="3" y="28"/>
                  </a:lnTo>
                  <a:lnTo>
                    <a:pt x="5" y="33"/>
                  </a:lnTo>
                  <a:lnTo>
                    <a:pt x="10" y="35"/>
                  </a:lnTo>
                  <a:lnTo>
                    <a:pt x="15" y="37"/>
                  </a:lnTo>
                  <a:lnTo>
                    <a:pt x="19" y="38"/>
                  </a:lnTo>
                  <a:lnTo>
                    <a:pt x="25" y="37"/>
                  </a:lnTo>
                  <a:lnTo>
                    <a:pt x="29" y="35"/>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1" name="Freeform 23"/>
            <p:cNvSpPr>
              <a:spLocks/>
            </p:cNvSpPr>
            <p:nvPr/>
          </p:nvSpPr>
          <p:spPr bwMode="auto">
            <a:xfrm>
              <a:off x="2781873" y="5099318"/>
              <a:ext cx="97635" cy="72419"/>
            </a:xfrm>
            <a:custGeom>
              <a:avLst/>
              <a:gdLst>
                <a:gd name="T0" fmla="*/ 33 w 39"/>
                <a:gd name="T1" fmla="*/ 33 h 39"/>
                <a:gd name="T2" fmla="*/ 37 w 39"/>
                <a:gd name="T3" fmla="*/ 29 h 39"/>
                <a:gd name="T4" fmla="*/ 38 w 39"/>
                <a:gd name="T5" fmla="*/ 24 h 39"/>
                <a:gd name="T6" fmla="*/ 39 w 39"/>
                <a:gd name="T7" fmla="*/ 20 h 39"/>
                <a:gd name="T8" fmla="*/ 38 w 39"/>
                <a:gd name="T9" fmla="*/ 14 h 39"/>
                <a:gd name="T10" fmla="*/ 37 w 39"/>
                <a:gd name="T11" fmla="*/ 10 h 39"/>
                <a:gd name="T12" fmla="*/ 33 w 39"/>
                <a:gd name="T13" fmla="*/ 6 h 39"/>
                <a:gd name="T14" fmla="*/ 29 w 39"/>
                <a:gd name="T15" fmla="*/ 3 h 39"/>
                <a:gd name="T16" fmla="*/ 24 w 39"/>
                <a:gd name="T17" fmla="*/ 0 h 39"/>
                <a:gd name="T18" fmla="*/ 20 w 39"/>
                <a:gd name="T19" fmla="*/ 0 h 39"/>
                <a:gd name="T20" fmla="*/ 14 w 39"/>
                <a:gd name="T21" fmla="*/ 0 h 39"/>
                <a:gd name="T22" fmla="*/ 10 w 39"/>
                <a:gd name="T23" fmla="*/ 3 h 39"/>
                <a:gd name="T24" fmla="*/ 6 w 39"/>
                <a:gd name="T25" fmla="*/ 6 h 39"/>
                <a:gd name="T26" fmla="*/ 3 w 39"/>
                <a:gd name="T27" fmla="*/ 10 h 39"/>
                <a:gd name="T28" fmla="*/ 0 w 39"/>
                <a:gd name="T29" fmla="*/ 14 h 39"/>
                <a:gd name="T30" fmla="*/ 0 w 39"/>
                <a:gd name="T31" fmla="*/ 20 h 39"/>
                <a:gd name="T32" fmla="*/ 0 w 39"/>
                <a:gd name="T33" fmla="*/ 24 h 39"/>
                <a:gd name="T34" fmla="*/ 3 w 39"/>
                <a:gd name="T35" fmla="*/ 29 h 39"/>
                <a:gd name="T36" fmla="*/ 6 w 39"/>
                <a:gd name="T37" fmla="*/ 33 h 39"/>
                <a:gd name="T38" fmla="*/ 10 w 39"/>
                <a:gd name="T39" fmla="*/ 37 h 39"/>
                <a:gd name="T40" fmla="*/ 14 w 39"/>
                <a:gd name="T41" fmla="*/ 38 h 39"/>
                <a:gd name="T42" fmla="*/ 20 w 39"/>
                <a:gd name="T43" fmla="*/ 39 h 39"/>
                <a:gd name="T44" fmla="*/ 24 w 39"/>
                <a:gd name="T45" fmla="*/ 38 h 39"/>
                <a:gd name="T46" fmla="*/ 29 w 39"/>
                <a:gd name="T47" fmla="*/ 37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7" y="29"/>
                  </a:lnTo>
                  <a:lnTo>
                    <a:pt x="38" y="24"/>
                  </a:lnTo>
                  <a:lnTo>
                    <a:pt x="39" y="20"/>
                  </a:lnTo>
                  <a:lnTo>
                    <a:pt x="38" y="14"/>
                  </a:lnTo>
                  <a:lnTo>
                    <a:pt x="37" y="10"/>
                  </a:lnTo>
                  <a:lnTo>
                    <a:pt x="33" y="6"/>
                  </a:lnTo>
                  <a:lnTo>
                    <a:pt x="29" y="3"/>
                  </a:lnTo>
                  <a:lnTo>
                    <a:pt x="24" y="0"/>
                  </a:lnTo>
                  <a:lnTo>
                    <a:pt x="20" y="0"/>
                  </a:lnTo>
                  <a:lnTo>
                    <a:pt x="14" y="0"/>
                  </a:lnTo>
                  <a:lnTo>
                    <a:pt x="10" y="3"/>
                  </a:lnTo>
                  <a:lnTo>
                    <a:pt x="6" y="6"/>
                  </a:lnTo>
                  <a:lnTo>
                    <a:pt x="3" y="10"/>
                  </a:lnTo>
                  <a:lnTo>
                    <a:pt x="0" y="14"/>
                  </a:lnTo>
                  <a:lnTo>
                    <a:pt x="0" y="20"/>
                  </a:lnTo>
                  <a:lnTo>
                    <a:pt x="0" y="24"/>
                  </a:lnTo>
                  <a:lnTo>
                    <a:pt x="3" y="29"/>
                  </a:lnTo>
                  <a:lnTo>
                    <a:pt x="6" y="33"/>
                  </a:lnTo>
                  <a:lnTo>
                    <a:pt x="10" y="37"/>
                  </a:lnTo>
                  <a:lnTo>
                    <a:pt x="14" y="38"/>
                  </a:lnTo>
                  <a:lnTo>
                    <a:pt x="20" y="39"/>
                  </a:lnTo>
                  <a:lnTo>
                    <a:pt x="24" y="38"/>
                  </a:lnTo>
                  <a:lnTo>
                    <a:pt x="29" y="37"/>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2" name="Freeform 24"/>
            <p:cNvSpPr>
              <a:spLocks/>
            </p:cNvSpPr>
            <p:nvPr/>
          </p:nvSpPr>
          <p:spPr bwMode="auto">
            <a:xfrm>
              <a:off x="3232491" y="5320286"/>
              <a:ext cx="97635" cy="72419"/>
            </a:xfrm>
            <a:custGeom>
              <a:avLst/>
              <a:gdLst>
                <a:gd name="T0" fmla="*/ 33 w 39"/>
                <a:gd name="T1" fmla="*/ 33 h 39"/>
                <a:gd name="T2" fmla="*/ 37 w 39"/>
                <a:gd name="T3" fmla="*/ 29 h 39"/>
                <a:gd name="T4" fmla="*/ 39 w 39"/>
                <a:gd name="T5" fmla="*/ 25 h 39"/>
                <a:gd name="T6" fmla="*/ 39 w 39"/>
                <a:gd name="T7" fmla="*/ 19 h 39"/>
                <a:gd name="T8" fmla="*/ 39 w 39"/>
                <a:gd name="T9" fmla="*/ 15 h 39"/>
                <a:gd name="T10" fmla="*/ 37 w 39"/>
                <a:gd name="T11" fmla="*/ 10 h 39"/>
                <a:gd name="T12" fmla="*/ 33 w 39"/>
                <a:gd name="T13" fmla="*/ 6 h 39"/>
                <a:gd name="T14" fmla="*/ 29 w 39"/>
                <a:gd name="T15" fmla="*/ 2 h 39"/>
                <a:gd name="T16" fmla="*/ 25 w 39"/>
                <a:gd name="T17" fmla="*/ 1 h 39"/>
                <a:gd name="T18" fmla="*/ 20 w 39"/>
                <a:gd name="T19" fmla="*/ 0 h 39"/>
                <a:gd name="T20" fmla="*/ 15 w 39"/>
                <a:gd name="T21" fmla="*/ 1 h 39"/>
                <a:gd name="T22" fmla="*/ 11 w 39"/>
                <a:gd name="T23" fmla="*/ 2 h 39"/>
                <a:gd name="T24" fmla="*/ 6 w 39"/>
                <a:gd name="T25" fmla="*/ 6 h 39"/>
                <a:gd name="T26" fmla="*/ 3 w 39"/>
                <a:gd name="T27" fmla="*/ 10 h 39"/>
                <a:gd name="T28" fmla="*/ 1 w 39"/>
                <a:gd name="T29" fmla="*/ 15 h 39"/>
                <a:gd name="T30" fmla="*/ 0 w 39"/>
                <a:gd name="T31" fmla="*/ 19 h 39"/>
                <a:gd name="T32" fmla="*/ 1 w 39"/>
                <a:gd name="T33" fmla="*/ 25 h 39"/>
                <a:gd name="T34" fmla="*/ 3 w 39"/>
                <a:gd name="T35" fmla="*/ 29 h 39"/>
                <a:gd name="T36" fmla="*/ 6 w 39"/>
                <a:gd name="T37" fmla="*/ 33 h 39"/>
                <a:gd name="T38" fmla="*/ 11 w 39"/>
                <a:gd name="T39" fmla="*/ 36 h 39"/>
                <a:gd name="T40" fmla="*/ 15 w 39"/>
                <a:gd name="T41" fmla="*/ 39 h 39"/>
                <a:gd name="T42" fmla="*/ 20 w 39"/>
                <a:gd name="T43" fmla="*/ 39 h 39"/>
                <a:gd name="T44" fmla="*/ 25 w 39"/>
                <a:gd name="T45" fmla="*/ 39 h 39"/>
                <a:gd name="T46" fmla="*/ 29 w 39"/>
                <a:gd name="T47" fmla="*/ 36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7" y="29"/>
                  </a:lnTo>
                  <a:lnTo>
                    <a:pt x="39" y="25"/>
                  </a:lnTo>
                  <a:lnTo>
                    <a:pt x="39" y="19"/>
                  </a:lnTo>
                  <a:lnTo>
                    <a:pt x="39" y="15"/>
                  </a:lnTo>
                  <a:lnTo>
                    <a:pt x="37" y="10"/>
                  </a:lnTo>
                  <a:lnTo>
                    <a:pt x="33" y="6"/>
                  </a:lnTo>
                  <a:lnTo>
                    <a:pt x="29" y="2"/>
                  </a:lnTo>
                  <a:lnTo>
                    <a:pt x="25" y="1"/>
                  </a:lnTo>
                  <a:lnTo>
                    <a:pt x="20" y="0"/>
                  </a:lnTo>
                  <a:lnTo>
                    <a:pt x="15" y="1"/>
                  </a:lnTo>
                  <a:lnTo>
                    <a:pt x="11" y="2"/>
                  </a:lnTo>
                  <a:lnTo>
                    <a:pt x="6" y="6"/>
                  </a:lnTo>
                  <a:lnTo>
                    <a:pt x="3" y="10"/>
                  </a:lnTo>
                  <a:lnTo>
                    <a:pt x="1" y="15"/>
                  </a:lnTo>
                  <a:lnTo>
                    <a:pt x="0" y="19"/>
                  </a:lnTo>
                  <a:lnTo>
                    <a:pt x="1" y="25"/>
                  </a:lnTo>
                  <a:lnTo>
                    <a:pt x="3" y="29"/>
                  </a:lnTo>
                  <a:lnTo>
                    <a:pt x="6" y="33"/>
                  </a:lnTo>
                  <a:lnTo>
                    <a:pt x="11" y="36"/>
                  </a:lnTo>
                  <a:lnTo>
                    <a:pt x="15" y="39"/>
                  </a:lnTo>
                  <a:lnTo>
                    <a:pt x="20" y="39"/>
                  </a:lnTo>
                  <a:lnTo>
                    <a:pt x="25" y="39"/>
                  </a:lnTo>
                  <a:lnTo>
                    <a:pt x="29" y="36"/>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3" name="Freeform 25"/>
            <p:cNvSpPr>
              <a:spLocks/>
            </p:cNvSpPr>
            <p:nvPr/>
          </p:nvSpPr>
          <p:spPr bwMode="auto">
            <a:xfrm>
              <a:off x="3683110" y="5140169"/>
              <a:ext cx="97635" cy="72419"/>
            </a:xfrm>
            <a:custGeom>
              <a:avLst/>
              <a:gdLst>
                <a:gd name="T0" fmla="*/ 33 w 39"/>
                <a:gd name="T1" fmla="*/ 33 h 39"/>
                <a:gd name="T2" fmla="*/ 37 w 39"/>
                <a:gd name="T3" fmla="*/ 29 h 39"/>
                <a:gd name="T4" fmla="*/ 39 w 39"/>
                <a:gd name="T5" fmla="*/ 24 h 39"/>
                <a:gd name="T6" fmla="*/ 39 w 39"/>
                <a:gd name="T7" fmla="*/ 19 h 39"/>
                <a:gd name="T8" fmla="*/ 39 w 39"/>
                <a:gd name="T9" fmla="*/ 14 h 39"/>
                <a:gd name="T10" fmla="*/ 37 w 39"/>
                <a:gd name="T11" fmla="*/ 9 h 39"/>
                <a:gd name="T12" fmla="*/ 33 w 39"/>
                <a:gd name="T13" fmla="*/ 6 h 39"/>
                <a:gd name="T14" fmla="*/ 30 w 39"/>
                <a:gd name="T15" fmla="*/ 2 h 39"/>
                <a:gd name="T16" fmla="*/ 25 w 39"/>
                <a:gd name="T17" fmla="*/ 0 h 39"/>
                <a:gd name="T18" fmla="*/ 20 w 39"/>
                <a:gd name="T19" fmla="*/ 0 h 39"/>
                <a:gd name="T20" fmla="*/ 15 w 39"/>
                <a:gd name="T21" fmla="*/ 0 h 39"/>
                <a:gd name="T22" fmla="*/ 10 w 39"/>
                <a:gd name="T23" fmla="*/ 2 h 39"/>
                <a:gd name="T24" fmla="*/ 6 w 39"/>
                <a:gd name="T25" fmla="*/ 6 h 39"/>
                <a:gd name="T26" fmla="*/ 3 w 39"/>
                <a:gd name="T27" fmla="*/ 9 h 39"/>
                <a:gd name="T28" fmla="*/ 1 w 39"/>
                <a:gd name="T29" fmla="*/ 14 h 39"/>
                <a:gd name="T30" fmla="*/ 0 w 39"/>
                <a:gd name="T31" fmla="*/ 19 h 39"/>
                <a:gd name="T32" fmla="*/ 1 w 39"/>
                <a:gd name="T33" fmla="*/ 24 h 39"/>
                <a:gd name="T34" fmla="*/ 3 w 39"/>
                <a:gd name="T35" fmla="*/ 29 h 39"/>
                <a:gd name="T36" fmla="*/ 6 w 39"/>
                <a:gd name="T37" fmla="*/ 33 h 39"/>
                <a:gd name="T38" fmla="*/ 10 w 39"/>
                <a:gd name="T39" fmla="*/ 36 h 39"/>
                <a:gd name="T40" fmla="*/ 15 w 39"/>
                <a:gd name="T41" fmla="*/ 38 h 39"/>
                <a:gd name="T42" fmla="*/ 20 w 39"/>
                <a:gd name="T43" fmla="*/ 39 h 39"/>
                <a:gd name="T44" fmla="*/ 25 w 39"/>
                <a:gd name="T45" fmla="*/ 38 h 39"/>
                <a:gd name="T46" fmla="*/ 30 w 39"/>
                <a:gd name="T47" fmla="*/ 36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7" y="29"/>
                  </a:lnTo>
                  <a:lnTo>
                    <a:pt x="39" y="24"/>
                  </a:lnTo>
                  <a:lnTo>
                    <a:pt x="39" y="19"/>
                  </a:lnTo>
                  <a:lnTo>
                    <a:pt x="39" y="14"/>
                  </a:lnTo>
                  <a:lnTo>
                    <a:pt x="37" y="9"/>
                  </a:lnTo>
                  <a:lnTo>
                    <a:pt x="33" y="6"/>
                  </a:lnTo>
                  <a:lnTo>
                    <a:pt x="30" y="2"/>
                  </a:lnTo>
                  <a:lnTo>
                    <a:pt x="25" y="0"/>
                  </a:lnTo>
                  <a:lnTo>
                    <a:pt x="20" y="0"/>
                  </a:lnTo>
                  <a:lnTo>
                    <a:pt x="15" y="0"/>
                  </a:lnTo>
                  <a:lnTo>
                    <a:pt x="10" y="2"/>
                  </a:lnTo>
                  <a:lnTo>
                    <a:pt x="6" y="6"/>
                  </a:lnTo>
                  <a:lnTo>
                    <a:pt x="3" y="9"/>
                  </a:lnTo>
                  <a:lnTo>
                    <a:pt x="1" y="14"/>
                  </a:lnTo>
                  <a:lnTo>
                    <a:pt x="0" y="19"/>
                  </a:lnTo>
                  <a:lnTo>
                    <a:pt x="1" y="24"/>
                  </a:lnTo>
                  <a:lnTo>
                    <a:pt x="3" y="29"/>
                  </a:lnTo>
                  <a:lnTo>
                    <a:pt x="6" y="33"/>
                  </a:lnTo>
                  <a:lnTo>
                    <a:pt x="10" y="36"/>
                  </a:lnTo>
                  <a:lnTo>
                    <a:pt x="15" y="38"/>
                  </a:lnTo>
                  <a:lnTo>
                    <a:pt x="20" y="39"/>
                  </a:lnTo>
                  <a:lnTo>
                    <a:pt x="25" y="38"/>
                  </a:lnTo>
                  <a:lnTo>
                    <a:pt x="30" y="36"/>
                  </a:lnTo>
                  <a:lnTo>
                    <a:pt x="33" y="33"/>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4" name="Freeform 26"/>
            <p:cNvSpPr>
              <a:spLocks/>
            </p:cNvSpPr>
            <p:nvPr/>
          </p:nvSpPr>
          <p:spPr bwMode="auto">
            <a:xfrm>
              <a:off x="4131226" y="5103032"/>
              <a:ext cx="97635" cy="70562"/>
            </a:xfrm>
            <a:custGeom>
              <a:avLst/>
              <a:gdLst>
                <a:gd name="T0" fmla="*/ 33 w 39"/>
                <a:gd name="T1" fmla="*/ 33 h 38"/>
                <a:gd name="T2" fmla="*/ 35 w 39"/>
                <a:gd name="T3" fmla="*/ 28 h 38"/>
                <a:gd name="T4" fmla="*/ 38 w 39"/>
                <a:gd name="T5" fmla="*/ 23 h 38"/>
                <a:gd name="T6" fmla="*/ 39 w 39"/>
                <a:gd name="T7" fmla="*/ 19 h 38"/>
                <a:gd name="T8" fmla="*/ 38 w 39"/>
                <a:gd name="T9" fmla="*/ 13 h 38"/>
                <a:gd name="T10" fmla="*/ 35 w 39"/>
                <a:gd name="T11" fmla="*/ 9 h 38"/>
                <a:gd name="T12" fmla="*/ 33 w 39"/>
                <a:gd name="T13" fmla="*/ 5 h 38"/>
                <a:gd name="T14" fmla="*/ 28 w 39"/>
                <a:gd name="T15" fmla="*/ 2 h 38"/>
                <a:gd name="T16" fmla="*/ 24 w 39"/>
                <a:gd name="T17" fmla="*/ 0 h 38"/>
                <a:gd name="T18" fmla="*/ 19 w 39"/>
                <a:gd name="T19" fmla="*/ 0 h 38"/>
                <a:gd name="T20" fmla="*/ 14 w 39"/>
                <a:gd name="T21" fmla="*/ 0 h 38"/>
                <a:gd name="T22" fmla="*/ 9 w 39"/>
                <a:gd name="T23" fmla="*/ 2 h 38"/>
                <a:gd name="T24" fmla="*/ 6 w 39"/>
                <a:gd name="T25" fmla="*/ 5 h 38"/>
                <a:gd name="T26" fmla="*/ 2 w 39"/>
                <a:gd name="T27" fmla="*/ 9 h 38"/>
                <a:gd name="T28" fmla="*/ 0 w 39"/>
                <a:gd name="T29" fmla="*/ 13 h 38"/>
                <a:gd name="T30" fmla="*/ 0 w 39"/>
                <a:gd name="T31" fmla="*/ 19 h 38"/>
                <a:gd name="T32" fmla="*/ 0 w 39"/>
                <a:gd name="T33" fmla="*/ 23 h 38"/>
                <a:gd name="T34" fmla="*/ 2 w 39"/>
                <a:gd name="T35" fmla="*/ 28 h 38"/>
                <a:gd name="T36" fmla="*/ 6 w 39"/>
                <a:gd name="T37" fmla="*/ 33 h 38"/>
                <a:gd name="T38" fmla="*/ 9 w 39"/>
                <a:gd name="T39" fmla="*/ 36 h 38"/>
                <a:gd name="T40" fmla="*/ 14 w 39"/>
                <a:gd name="T41" fmla="*/ 37 h 38"/>
                <a:gd name="T42" fmla="*/ 19 w 39"/>
                <a:gd name="T43" fmla="*/ 38 h 38"/>
                <a:gd name="T44" fmla="*/ 24 w 39"/>
                <a:gd name="T45" fmla="*/ 37 h 38"/>
                <a:gd name="T46" fmla="*/ 28 w 39"/>
                <a:gd name="T47" fmla="*/ 36 h 38"/>
                <a:gd name="T48" fmla="*/ 33 w 39"/>
                <a:gd name="T4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8">
                  <a:moveTo>
                    <a:pt x="33" y="33"/>
                  </a:moveTo>
                  <a:lnTo>
                    <a:pt x="35" y="28"/>
                  </a:lnTo>
                  <a:lnTo>
                    <a:pt x="38" y="23"/>
                  </a:lnTo>
                  <a:lnTo>
                    <a:pt x="39" y="19"/>
                  </a:lnTo>
                  <a:lnTo>
                    <a:pt x="38" y="13"/>
                  </a:lnTo>
                  <a:lnTo>
                    <a:pt x="35" y="9"/>
                  </a:lnTo>
                  <a:lnTo>
                    <a:pt x="33" y="5"/>
                  </a:lnTo>
                  <a:lnTo>
                    <a:pt x="28" y="2"/>
                  </a:lnTo>
                  <a:lnTo>
                    <a:pt x="24" y="0"/>
                  </a:lnTo>
                  <a:lnTo>
                    <a:pt x="19" y="0"/>
                  </a:lnTo>
                  <a:lnTo>
                    <a:pt x="14" y="0"/>
                  </a:lnTo>
                  <a:lnTo>
                    <a:pt x="9" y="2"/>
                  </a:lnTo>
                  <a:lnTo>
                    <a:pt x="6" y="5"/>
                  </a:lnTo>
                  <a:lnTo>
                    <a:pt x="2" y="9"/>
                  </a:lnTo>
                  <a:lnTo>
                    <a:pt x="0" y="13"/>
                  </a:lnTo>
                  <a:lnTo>
                    <a:pt x="0" y="19"/>
                  </a:lnTo>
                  <a:lnTo>
                    <a:pt x="0" y="23"/>
                  </a:lnTo>
                  <a:lnTo>
                    <a:pt x="2" y="28"/>
                  </a:lnTo>
                  <a:lnTo>
                    <a:pt x="6" y="33"/>
                  </a:lnTo>
                  <a:lnTo>
                    <a:pt x="9" y="36"/>
                  </a:lnTo>
                  <a:lnTo>
                    <a:pt x="14" y="37"/>
                  </a:lnTo>
                  <a:lnTo>
                    <a:pt x="19" y="38"/>
                  </a:lnTo>
                  <a:lnTo>
                    <a:pt x="24" y="37"/>
                  </a:lnTo>
                  <a:lnTo>
                    <a:pt x="28" y="36"/>
                  </a:lnTo>
                  <a:lnTo>
                    <a:pt x="33" y="33"/>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06" name="Line 28"/>
            <p:cNvSpPr>
              <a:spLocks noChangeShapeType="1"/>
            </p:cNvSpPr>
            <p:nvPr/>
          </p:nvSpPr>
          <p:spPr bwMode="auto">
            <a:xfrm flipV="1">
              <a:off x="6864980" y="5164308"/>
              <a:ext cx="0" cy="558923"/>
            </a:xfrm>
            <a:prstGeom prst="line">
              <a:avLst/>
            </a:prstGeom>
            <a:noFill/>
            <a:ln w="2063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107" name="Line 29"/>
            <p:cNvSpPr>
              <a:spLocks noChangeShapeType="1"/>
            </p:cNvSpPr>
            <p:nvPr/>
          </p:nvSpPr>
          <p:spPr bwMode="auto">
            <a:xfrm flipV="1">
              <a:off x="7315598" y="4640667"/>
              <a:ext cx="0" cy="763180"/>
            </a:xfrm>
            <a:prstGeom prst="line">
              <a:avLst/>
            </a:prstGeom>
            <a:noFill/>
            <a:ln w="2063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108" name="Line 30"/>
            <p:cNvSpPr>
              <a:spLocks noChangeShapeType="1"/>
            </p:cNvSpPr>
            <p:nvPr/>
          </p:nvSpPr>
          <p:spPr bwMode="auto">
            <a:xfrm flipV="1">
              <a:off x="6414360" y="4997189"/>
              <a:ext cx="0" cy="557065"/>
            </a:xfrm>
            <a:prstGeom prst="line">
              <a:avLst/>
            </a:prstGeom>
            <a:noFill/>
            <a:ln w="2063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109" name="Line 31"/>
            <p:cNvSpPr>
              <a:spLocks noChangeShapeType="1"/>
            </p:cNvSpPr>
            <p:nvPr/>
          </p:nvSpPr>
          <p:spPr bwMode="auto">
            <a:xfrm flipV="1">
              <a:off x="5963741" y="4711228"/>
              <a:ext cx="0" cy="557065"/>
            </a:xfrm>
            <a:prstGeom prst="line">
              <a:avLst/>
            </a:prstGeom>
            <a:noFill/>
            <a:ln w="2063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110" name="Line 32"/>
            <p:cNvSpPr>
              <a:spLocks noChangeShapeType="1"/>
            </p:cNvSpPr>
            <p:nvPr/>
          </p:nvSpPr>
          <p:spPr bwMode="auto">
            <a:xfrm flipV="1">
              <a:off x="7756203" y="5158738"/>
              <a:ext cx="0" cy="488361"/>
            </a:xfrm>
            <a:prstGeom prst="line">
              <a:avLst/>
            </a:prstGeom>
            <a:noFill/>
            <a:ln w="20638">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111" name="Freeform 33"/>
            <p:cNvSpPr>
              <a:spLocks/>
            </p:cNvSpPr>
            <p:nvPr/>
          </p:nvSpPr>
          <p:spPr bwMode="auto">
            <a:xfrm>
              <a:off x="5473068" y="5433557"/>
              <a:ext cx="97635" cy="74275"/>
            </a:xfrm>
            <a:custGeom>
              <a:avLst/>
              <a:gdLst>
                <a:gd name="T0" fmla="*/ 33 w 39"/>
                <a:gd name="T1" fmla="*/ 33 h 40"/>
                <a:gd name="T2" fmla="*/ 36 w 39"/>
                <a:gd name="T3" fmla="*/ 30 h 40"/>
                <a:gd name="T4" fmla="*/ 38 w 39"/>
                <a:gd name="T5" fmla="*/ 25 h 40"/>
                <a:gd name="T6" fmla="*/ 39 w 39"/>
                <a:gd name="T7" fmla="*/ 21 h 40"/>
                <a:gd name="T8" fmla="*/ 38 w 39"/>
                <a:gd name="T9" fmla="*/ 15 h 40"/>
                <a:gd name="T10" fmla="*/ 36 w 39"/>
                <a:gd name="T11" fmla="*/ 11 h 40"/>
                <a:gd name="T12" fmla="*/ 33 w 39"/>
                <a:gd name="T13" fmla="*/ 6 h 40"/>
                <a:gd name="T14" fmla="*/ 29 w 39"/>
                <a:gd name="T15" fmla="*/ 4 h 40"/>
                <a:gd name="T16" fmla="*/ 24 w 39"/>
                <a:gd name="T17" fmla="*/ 1 h 40"/>
                <a:gd name="T18" fmla="*/ 20 w 39"/>
                <a:gd name="T19" fmla="*/ 0 h 40"/>
                <a:gd name="T20" fmla="*/ 14 w 39"/>
                <a:gd name="T21" fmla="*/ 1 h 40"/>
                <a:gd name="T22" fmla="*/ 9 w 39"/>
                <a:gd name="T23" fmla="*/ 4 h 40"/>
                <a:gd name="T24" fmla="*/ 5 w 39"/>
                <a:gd name="T25" fmla="*/ 6 h 40"/>
                <a:gd name="T26" fmla="*/ 3 w 39"/>
                <a:gd name="T27" fmla="*/ 11 h 40"/>
                <a:gd name="T28" fmla="*/ 0 w 39"/>
                <a:gd name="T29" fmla="*/ 15 h 40"/>
                <a:gd name="T30" fmla="*/ 0 w 39"/>
                <a:gd name="T31" fmla="*/ 21 h 40"/>
                <a:gd name="T32" fmla="*/ 0 w 39"/>
                <a:gd name="T33" fmla="*/ 25 h 40"/>
                <a:gd name="T34" fmla="*/ 3 w 39"/>
                <a:gd name="T35" fmla="*/ 30 h 40"/>
                <a:gd name="T36" fmla="*/ 5 w 39"/>
                <a:gd name="T37" fmla="*/ 33 h 40"/>
                <a:gd name="T38" fmla="*/ 9 w 39"/>
                <a:gd name="T39" fmla="*/ 37 h 40"/>
                <a:gd name="T40" fmla="*/ 14 w 39"/>
                <a:gd name="T41" fmla="*/ 39 h 40"/>
                <a:gd name="T42" fmla="*/ 20 w 39"/>
                <a:gd name="T43" fmla="*/ 40 h 40"/>
                <a:gd name="T44" fmla="*/ 24 w 39"/>
                <a:gd name="T45" fmla="*/ 39 h 40"/>
                <a:gd name="T46" fmla="*/ 29 w 39"/>
                <a:gd name="T47" fmla="*/ 37 h 40"/>
                <a:gd name="T48" fmla="*/ 33 w 39"/>
                <a:gd name="T49" fmla="*/ 33 h 40"/>
                <a:gd name="T50" fmla="*/ 33 w 39"/>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3" y="33"/>
                  </a:moveTo>
                  <a:lnTo>
                    <a:pt x="36" y="30"/>
                  </a:lnTo>
                  <a:lnTo>
                    <a:pt x="38" y="25"/>
                  </a:lnTo>
                  <a:lnTo>
                    <a:pt x="39" y="21"/>
                  </a:lnTo>
                  <a:lnTo>
                    <a:pt x="38" y="15"/>
                  </a:lnTo>
                  <a:lnTo>
                    <a:pt x="36" y="11"/>
                  </a:lnTo>
                  <a:lnTo>
                    <a:pt x="33" y="6"/>
                  </a:lnTo>
                  <a:lnTo>
                    <a:pt x="29" y="4"/>
                  </a:lnTo>
                  <a:lnTo>
                    <a:pt x="24" y="1"/>
                  </a:lnTo>
                  <a:lnTo>
                    <a:pt x="20" y="0"/>
                  </a:lnTo>
                  <a:lnTo>
                    <a:pt x="14" y="1"/>
                  </a:lnTo>
                  <a:lnTo>
                    <a:pt x="9" y="4"/>
                  </a:lnTo>
                  <a:lnTo>
                    <a:pt x="5" y="6"/>
                  </a:lnTo>
                  <a:lnTo>
                    <a:pt x="3" y="11"/>
                  </a:lnTo>
                  <a:lnTo>
                    <a:pt x="0" y="15"/>
                  </a:lnTo>
                  <a:lnTo>
                    <a:pt x="0" y="21"/>
                  </a:lnTo>
                  <a:lnTo>
                    <a:pt x="0" y="25"/>
                  </a:lnTo>
                  <a:lnTo>
                    <a:pt x="3" y="30"/>
                  </a:lnTo>
                  <a:lnTo>
                    <a:pt x="5" y="33"/>
                  </a:lnTo>
                  <a:lnTo>
                    <a:pt x="9" y="37"/>
                  </a:lnTo>
                  <a:lnTo>
                    <a:pt x="14" y="39"/>
                  </a:lnTo>
                  <a:lnTo>
                    <a:pt x="20" y="40"/>
                  </a:lnTo>
                  <a:lnTo>
                    <a:pt x="24" y="39"/>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2" name="Freeform 34"/>
            <p:cNvSpPr>
              <a:spLocks/>
            </p:cNvSpPr>
            <p:nvPr/>
          </p:nvSpPr>
          <p:spPr bwMode="auto">
            <a:xfrm>
              <a:off x="5916176" y="4987905"/>
              <a:ext cx="95131" cy="72419"/>
            </a:xfrm>
            <a:custGeom>
              <a:avLst/>
              <a:gdLst>
                <a:gd name="T0" fmla="*/ 33 w 38"/>
                <a:gd name="T1" fmla="*/ 33 h 39"/>
                <a:gd name="T2" fmla="*/ 36 w 38"/>
                <a:gd name="T3" fmla="*/ 29 h 39"/>
                <a:gd name="T4" fmla="*/ 37 w 38"/>
                <a:gd name="T5" fmla="*/ 24 h 39"/>
                <a:gd name="T6" fmla="*/ 38 w 38"/>
                <a:gd name="T7" fmla="*/ 19 h 39"/>
                <a:gd name="T8" fmla="*/ 37 w 38"/>
                <a:gd name="T9" fmla="*/ 14 h 39"/>
                <a:gd name="T10" fmla="*/ 36 w 38"/>
                <a:gd name="T11" fmla="*/ 9 h 39"/>
                <a:gd name="T12" fmla="*/ 33 w 38"/>
                <a:gd name="T13" fmla="*/ 6 h 39"/>
                <a:gd name="T14" fmla="*/ 28 w 38"/>
                <a:gd name="T15" fmla="*/ 2 h 39"/>
                <a:gd name="T16" fmla="*/ 24 w 38"/>
                <a:gd name="T17" fmla="*/ 0 h 39"/>
                <a:gd name="T18" fmla="*/ 19 w 38"/>
                <a:gd name="T19" fmla="*/ 0 h 39"/>
                <a:gd name="T20" fmla="*/ 13 w 38"/>
                <a:gd name="T21" fmla="*/ 0 h 39"/>
                <a:gd name="T22" fmla="*/ 9 w 38"/>
                <a:gd name="T23" fmla="*/ 2 h 39"/>
                <a:gd name="T24" fmla="*/ 5 w 38"/>
                <a:gd name="T25" fmla="*/ 6 h 39"/>
                <a:gd name="T26" fmla="*/ 2 w 38"/>
                <a:gd name="T27" fmla="*/ 9 h 39"/>
                <a:gd name="T28" fmla="*/ 0 w 38"/>
                <a:gd name="T29" fmla="*/ 14 h 39"/>
                <a:gd name="T30" fmla="*/ 0 w 38"/>
                <a:gd name="T31" fmla="*/ 19 h 39"/>
                <a:gd name="T32" fmla="*/ 0 w 38"/>
                <a:gd name="T33" fmla="*/ 24 h 39"/>
                <a:gd name="T34" fmla="*/ 2 w 38"/>
                <a:gd name="T35" fmla="*/ 29 h 39"/>
                <a:gd name="T36" fmla="*/ 5 w 38"/>
                <a:gd name="T37" fmla="*/ 33 h 39"/>
                <a:gd name="T38" fmla="*/ 9 w 38"/>
                <a:gd name="T39" fmla="*/ 35 h 39"/>
                <a:gd name="T40" fmla="*/ 13 w 38"/>
                <a:gd name="T41" fmla="*/ 38 h 39"/>
                <a:gd name="T42" fmla="*/ 19 w 38"/>
                <a:gd name="T43" fmla="*/ 39 h 39"/>
                <a:gd name="T44" fmla="*/ 24 w 38"/>
                <a:gd name="T45" fmla="*/ 38 h 39"/>
                <a:gd name="T46" fmla="*/ 28 w 38"/>
                <a:gd name="T47" fmla="*/ 35 h 39"/>
                <a:gd name="T48" fmla="*/ 33 w 38"/>
                <a:gd name="T49" fmla="*/ 33 h 39"/>
                <a:gd name="T50" fmla="*/ 33 w 38"/>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3" y="33"/>
                  </a:moveTo>
                  <a:lnTo>
                    <a:pt x="36" y="29"/>
                  </a:lnTo>
                  <a:lnTo>
                    <a:pt x="37" y="24"/>
                  </a:lnTo>
                  <a:lnTo>
                    <a:pt x="38" y="19"/>
                  </a:lnTo>
                  <a:lnTo>
                    <a:pt x="37" y="14"/>
                  </a:lnTo>
                  <a:lnTo>
                    <a:pt x="36" y="9"/>
                  </a:lnTo>
                  <a:lnTo>
                    <a:pt x="33" y="6"/>
                  </a:lnTo>
                  <a:lnTo>
                    <a:pt x="28" y="2"/>
                  </a:lnTo>
                  <a:lnTo>
                    <a:pt x="24" y="0"/>
                  </a:lnTo>
                  <a:lnTo>
                    <a:pt x="19" y="0"/>
                  </a:lnTo>
                  <a:lnTo>
                    <a:pt x="13" y="0"/>
                  </a:lnTo>
                  <a:lnTo>
                    <a:pt x="9" y="2"/>
                  </a:lnTo>
                  <a:lnTo>
                    <a:pt x="5" y="6"/>
                  </a:lnTo>
                  <a:lnTo>
                    <a:pt x="2" y="9"/>
                  </a:lnTo>
                  <a:lnTo>
                    <a:pt x="0" y="14"/>
                  </a:lnTo>
                  <a:lnTo>
                    <a:pt x="0" y="19"/>
                  </a:lnTo>
                  <a:lnTo>
                    <a:pt x="0" y="24"/>
                  </a:lnTo>
                  <a:lnTo>
                    <a:pt x="2" y="29"/>
                  </a:lnTo>
                  <a:lnTo>
                    <a:pt x="5" y="33"/>
                  </a:lnTo>
                  <a:lnTo>
                    <a:pt x="9" y="35"/>
                  </a:lnTo>
                  <a:lnTo>
                    <a:pt x="13" y="38"/>
                  </a:lnTo>
                  <a:lnTo>
                    <a:pt x="19" y="39"/>
                  </a:lnTo>
                  <a:lnTo>
                    <a:pt x="24" y="38"/>
                  </a:lnTo>
                  <a:lnTo>
                    <a:pt x="28" y="35"/>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3" name="Freeform 35"/>
            <p:cNvSpPr>
              <a:spLocks/>
            </p:cNvSpPr>
            <p:nvPr/>
          </p:nvSpPr>
          <p:spPr bwMode="auto">
            <a:xfrm>
              <a:off x="6366794" y="5264580"/>
              <a:ext cx="95131" cy="72419"/>
            </a:xfrm>
            <a:custGeom>
              <a:avLst/>
              <a:gdLst>
                <a:gd name="T0" fmla="*/ 33 w 38"/>
                <a:gd name="T1" fmla="*/ 33 h 39"/>
                <a:gd name="T2" fmla="*/ 36 w 38"/>
                <a:gd name="T3" fmla="*/ 30 h 39"/>
                <a:gd name="T4" fmla="*/ 37 w 38"/>
                <a:gd name="T5" fmla="*/ 25 h 39"/>
                <a:gd name="T6" fmla="*/ 38 w 38"/>
                <a:gd name="T7" fmla="*/ 20 h 39"/>
                <a:gd name="T8" fmla="*/ 37 w 38"/>
                <a:gd name="T9" fmla="*/ 15 h 39"/>
                <a:gd name="T10" fmla="*/ 36 w 38"/>
                <a:gd name="T11" fmla="*/ 10 h 39"/>
                <a:gd name="T12" fmla="*/ 33 w 38"/>
                <a:gd name="T13" fmla="*/ 6 h 39"/>
                <a:gd name="T14" fmla="*/ 28 w 38"/>
                <a:gd name="T15" fmla="*/ 2 h 39"/>
                <a:gd name="T16" fmla="*/ 24 w 38"/>
                <a:gd name="T17" fmla="*/ 1 h 39"/>
                <a:gd name="T18" fmla="*/ 19 w 38"/>
                <a:gd name="T19" fmla="*/ 0 h 39"/>
                <a:gd name="T20" fmla="*/ 13 w 38"/>
                <a:gd name="T21" fmla="*/ 1 h 39"/>
                <a:gd name="T22" fmla="*/ 9 w 38"/>
                <a:gd name="T23" fmla="*/ 2 h 39"/>
                <a:gd name="T24" fmla="*/ 5 w 38"/>
                <a:gd name="T25" fmla="*/ 6 h 39"/>
                <a:gd name="T26" fmla="*/ 2 w 38"/>
                <a:gd name="T27" fmla="*/ 10 h 39"/>
                <a:gd name="T28" fmla="*/ 0 w 38"/>
                <a:gd name="T29" fmla="*/ 15 h 39"/>
                <a:gd name="T30" fmla="*/ 0 w 38"/>
                <a:gd name="T31" fmla="*/ 20 h 39"/>
                <a:gd name="T32" fmla="*/ 0 w 38"/>
                <a:gd name="T33" fmla="*/ 25 h 39"/>
                <a:gd name="T34" fmla="*/ 2 w 38"/>
                <a:gd name="T35" fmla="*/ 30 h 39"/>
                <a:gd name="T36" fmla="*/ 5 w 38"/>
                <a:gd name="T37" fmla="*/ 33 h 39"/>
                <a:gd name="T38" fmla="*/ 9 w 38"/>
                <a:gd name="T39" fmla="*/ 37 h 39"/>
                <a:gd name="T40" fmla="*/ 13 w 38"/>
                <a:gd name="T41" fmla="*/ 39 h 39"/>
                <a:gd name="T42" fmla="*/ 19 w 38"/>
                <a:gd name="T43" fmla="*/ 39 h 39"/>
                <a:gd name="T44" fmla="*/ 24 w 38"/>
                <a:gd name="T45" fmla="*/ 39 h 39"/>
                <a:gd name="T46" fmla="*/ 28 w 38"/>
                <a:gd name="T47" fmla="*/ 37 h 39"/>
                <a:gd name="T48" fmla="*/ 33 w 38"/>
                <a:gd name="T49"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39">
                  <a:moveTo>
                    <a:pt x="33" y="33"/>
                  </a:moveTo>
                  <a:lnTo>
                    <a:pt x="36" y="30"/>
                  </a:lnTo>
                  <a:lnTo>
                    <a:pt x="37" y="25"/>
                  </a:lnTo>
                  <a:lnTo>
                    <a:pt x="38" y="20"/>
                  </a:lnTo>
                  <a:lnTo>
                    <a:pt x="37" y="15"/>
                  </a:lnTo>
                  <a:lnTo>
                    <a:pt x="36" y="10"/>
                  </a:lnTo>
                  <a:lnTo>
                    <a:pt x="33" y="6"/>
                  </a:lnTo>
                  <a:lnTo>
                    <a:pt x="28" y="2"/>
                  </a:lnTo>
                  <a:lnTo>
                    <a:pt x="24" y="1"/>
                  </a:lnTo>
                  <a:lnTo>
                    <a:pt x="19" y="0"/>
                  </a:lnTo>
                  <a:lnTo>
                    <a:pt x="13" y="1"/>
                  </a:lnTo>
                  <a:lnTo>
                    <a:pt x="9" y="2"/>
                  </a:lnTo>
                  <a:lnTo>
                    <a:pt x="5" y="6"/>
                  </a:lnTo>
                  <a:lnTo>
                    <a:pt x="2" y="10"/>
                  </a:lnTo>
                  <a:lnTo>
                    <a:pt x="0" y="15"/>
                  </a:lnTo>
                  <a:lnTo>
                    <a:pt x="0" y="20"/>
                  </a:lnTo>
                  <a:lnTo>
                    <a:pt x="0" y="25"/>
                  </a:lnTo>
                  <a:lnTo>
                    <a:pt x="2" y="30"/>
                  </a:lnTo>
                  <a:lnTo>
                    <a:pt x="5" y="33"/>
                  </a:lnTo>
                  <a:lnTo>
                    <a:pt x="9" y="37"/>
                  </a:lnTo>
                  <a:lnTo>
                    <a:pt x="13" y="39"/>
                  </a:lnTo>
                  <a:lnTo>
                    <a:pt x="19" y="39"/>
                  </a:lnTo>
                  <a:lnTo>
                    <a:pt x="24" y="39"/>
                  </a:lnTo>
                  <a:lnTo>
                    <a:pt x="28" y="37"/>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4" name="Freeform 36"/>
            <p:cNvSpPr>
              <a:spLocks/>
            </p:cNvSpPr>
            <p:nvPr/>
          </p:nvSpPr>
          <p:spPr bwMode="auto">
            <a:xfrm>
              <a:off x="6814911" y="5453982"/>
              <a:ext cx="97635" cy="70562"/>
            </a:xfrm>
            <a:custGeom>
              <a:avLst/>
              <a:gdLst>
                <a:gd name="T0" fmla="*/ 34 w 39"/>
                <a:gd name="T1" fmla="*/ 33 h 38"/>
                <a:gd name="T2" fmla="*/ 37 w 39"/>
                <a:gd name="T3" fmla="*/ 28 h 38"/>
                <a:gd name="T4" fmla="*/ 38 w 39"/>
                <a:gd name="T5" fmla="*/ 23 h 38"/>
                <a:gd name="T6" fmla="*/ 39 w 39"/>
                <a:gd name="T7" fmla="*/ 19 h 38"/>
                <a:gd name="T8" fmla="*/ 38 w 39"/>
                <a:gd name="T9" fmla="*/ 13 h 38"/>
                <a:gd name="T10" fmla="*/ 37 w 39"/>
                <a:gd name="T11" fmla="*/ 9 h 38"/>
                <a:gd name="T12" fmla="*/ 34 w 39"/>
                <a:gd name="T13" fmla="*/ 5 h 38"/>
                <a:gd name="T14" fmla="*/ 29 w 39"/>
                <a:gd name="T15" fmla="*/ 2 h 38"/>
                <a:gd name="T16" fmla="*/ 24 w 39"/>
                <a:gd name="T17" fmla="*/ 0 h 38"/>
                <a:gd name="T18" fmla="*/ 20 w 39"/>
                <a:gd name="T19" fmla="*/ 0 h 38"/>
                <a:gd name="T20" fmla="*/ 15 w 39"/>
                <a:gd name="T21" fmla="*/ 0 h 38"/>
                <a:gd name="T22" fmla="*/ 10 w 39"/>
                <a:gd name="T23" fmla="*/ 2 h 38"/>
                <a:gd name="T24" fmla="*/ 6 w 39"/>
                <a:gd name="T25" fmla="*/ 5 h 38"/>
                <a:gd name="T26" fmla="*/ 3 w 39"/>
                <a:gd name="T27" fmla="*/ 9 h 38"/>
                <a:gd name="T28" fmla="*/ 2 w 39"/>
                <a:gd name="T29" fmla="*/ 13 h 38"/>
                <a:gd name="T30" fmla="*/ 0 w 39"/>
                <a:gd name="T31" fmla="*/ 19 h 38"/>
                <a:gd name="T32" fmla="*/ 2 w 39"/>
                <a:gd name="T33" fmla="*/ 23 h 38"/>
                <a:gd name="T34" fmla="*/ 3 w 39"/>
                <a:gd name="T35" fmla="*/ 28 h 38"/>
                <a:gd name="T36" fmla="*/ 6 w 39"/>
                <a:gd name="T37" fmla="*/ 33 h 38"/>
                <a:gd name="T38" fmla="*/ 10 w 39"/>
                <a:gd name="T39" fmla="*/ 36 h 38"/>
                <a:gd name="T40" fmla="*/ 15 w 39"/>
                <a:gd name="T41" fmla="*/ 37 h 38"/>
                <a:gd name="T42" fmla="*/ 20 w 39"/>
                <a:gd name="T43" fmla="*/ 38 h 38"/>
                <a:gd name="T44" fmla="*/ 24 w 39"/>
                <a:gd name="T45" fmla="*/ 37 h 38"/>
                <a:gd name="T46" fmla="*/ 29 w 39"/>
                <a:gd name="T47" fmla="*/ 36 h 38"/>
                <a:gd name="T48" fmla="*/ 34 w 39"/>
                <a:gd name="T4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8">
                  <a:moveTo>
                    <a:pt x="34" y="33"/>
                  </a:moveTo>
                  <a:lnTo>
                    <a:pt x="37" y="28"/>
                  </a:lnTo>
                  <a:lnTo>
                    <a:pt x="38" y="23"/>
                  </a:lnTo>
                  <a:lnTo>
                    <a:pt x="39" y="19"/>
                  </a:lnTo>
                  <a:lnTo>
                    <a:pt x="38" y="13"/>
                  </a:lnTo>
                  <a:lnTo>
                    <a:pt x="37" y="9"/>
                  </a:lnTo>
                  <a:lnTo>
                    <a:pt x="34" y="5"/>
                  </a:lnTo>
                  <a:lnTo>
                    <a:pt x="29" y="2"/>
                  </a:lnTo>
                  <a:lnTo>
                    <a:pt x="24" y="0"/>
                  </a:lnTo>
                  <a:lnTo>
                    <a:pt x="20" y="0"/>
                  </a:lnTo>
                  <a:lnTo>
                    <a:pt x="15" y="0"/>
                  </a:lnTo>
                  <a:lnTo>
                    <a:pt x="10" y="2"/>
                  </a:lnTo>
                  <a:lnTo>
                    <a:pt x="6" y="5"/>
                  </a:lnTo>
                  <a:lnTo>
                    <a:pt x="3" y="9"/>
                  </a:lnTo>
                  <a:lnTo>
                    <a:pt x="2" y="13"/>
                  </a:lnTo>
                  <a:lnTo>
                    <a:pt x="0" y="19"/>
                  </a:lnTo>
                  <a:lnTo>
                    <a:pt x="2" y="23"/>
                  </a:lnTo>
                  <a:lnTo>
                    <a:pt x="3" y="28"/>
                  </a:lnTo>
                  <a:lnTo>
                    <a:pt x="6" y="33"/>
                  </a:lnTo>
                  <a:lnTo>
                    <a:pt x="10" y="36"/>
                  </a:lnTo>
                  <a:lnTo>
                    <a:pt x="15" y="37"/>
                  </a:lnTo>
                  <a:lnTo>
                    <a:pt x="20" y="38"/>
                  </a:lnTo>
                  <a:lnTo>
                    <a:pt x="24" y="37"/>
                  </a:lnTo>
                  <a:lnTo>
                    <a:pt x="29" y="36"/>
                  </a:lnTo>
                  <a:lnTo>
                    <a:pt x="34"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5" name="Freeform 37"/>
            <p:cNvSpPr>
              <a:spLocks/>
            </p:cNvSpPr>
            <p:nvPr/>
          </p:nvSpPr>
          <p:spPr bwMode="auto">
            <a:xfrm>
              <a:off x="7265529" y="5034326"/>
              <a:ext cx="97635" cy="72419"/>
            </a:xfrm>
            <a:custGeom>
              <a:avLst/>
              <a:gdLst>
                <a:gd name="T0" fmla="*/ 33 w 39"/>
                <a:gd name="T1" fmla="*/ 33 h 39"/>
                <a:gd name="T2" fmla="*/ 37 w 39"/>
                <a:gd name="T3" fmla="*/ 30 h 39"/>
                <a:gd name="T4" fmla="*/ 39 w 39"/>
                <a:gd name="T5" fmla="*/ 25 h 39"/>
                <a:gd name="T6" fmla="*/ 39 w 39"/>
                <a:gd name="T7" fmla="*/ 19 h 39"/>
                <a:gd name="T8" fmla="*/ 39 w 39"/>
                <a:gd name="T9" fmla="*/ 15 h 39"/>
                <a:gd name="T10" fmla="*/ 37 w 39"/>
                <a:gd name="T11" fmla="*/ 10 h 39"/>
                <a:gd name="T12" fmla="*/ 33 w 39"/>
                <a:gd name="T13" fmla="*/ 6 h 39"/>
                <a:gd name="T14" fmla="*/ 30 w 39"/>
                <a:gd name="T15" fmla="*/ 2 h 39"/>
                <a:gd name="T16" fmla="*/ 25 w 39"/>
                <a:gd name="T17" fmla="*/ 1 h 39"/>
                <a:gd name="T18" fmla="*/ 20 w 39"/>
                <a:gd name="T19" fmla="*/ 0 h 39"/>
                <a:gd name="T20" fmla="*/ 15 w 39"/>
                <a:gd name="T21" fmla="*/ 1 h 39"/>
                <a:gd name="T22" fmla="*/ 11 w 39"/>
                <a:gd name="T23" fmla="*/ 2 h 39"/>
                <a:gd name="T24" fmla="*/ 6 w 39"/>
                <a:gd name="T25" fmla="*/ 6 h 39"/>
                <a:gd name="T26" fmla="*/ 3 w 39"/>
                <a:gd name="T27" fmla="*/ 10 h 39"/>
                <a:gd name="T28" fmla="*/ 2 w 39"/>
                <a:gd name="T29" fmla="*/ 15 h 39"/>
                <a:gd name="T30" fmla="*/ 0 w 39"/>
                <a:gd name="T31" fmla="*/ 19 h 39"/>
                <a:gd name="T32" fmla="*/ 2 w 39"/>
                <a:gd name="T33" fmla="*/ 25 h 39"/>
                <a:gd name="T34" fmla="*/ 3 w 39"/>
                <a:gd name="T35" fmla="*/ 30 h 39"/>
                <a:gd name="T36" fmla="*/ 6 w 39"/>
                <a:gd name="T37" fmla="*/ 33 h 39"/>
                <a:gd name="T38" fmla="*/ 11 w 39"/>
                <a:gd name="T39" fmla="*/ 37 h 39"/>
                <a:gd name="T40" fmla="*/ 15 w 39"/>
                <a:gd name="T41" fmla="*/ 39 h 39"/>
                <a:gd name="T42" fmla="*/ 20 w 39"/>
                <a:gd name="T43" fmla="*/ 39 h 39"/>
                <a:gd name="T44" fmla="*/ 25 w 39"/>
                <a:gd name="T45" fmla="*/ 39 h 39"/>
                <a:gd name="T46" fmla="*/ 30 w 39"/>
                <a:gd name="T47" fmla="*/ 37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7" y="30"/>
                  </a:lnTo>
                  <a:lnTo>
                    <a:pt x="39" y="25"/>
                  </a:lnTo>
                  <a:lnTo>
                    <a:pt x="39" y="19"/>
                  </a:lnTo>
                  <a:lnTo>
                    <a:pt x="39" y="15"/>
                  </a:lnTo>
                  <a:lnTo>
                    <a:pt x="37" y="10"/>
                  </a:lnTo>
                  <a:lnTo>
                    <a:pt x="33" y="6"/>
                  </a:lnTo>
                  <a:lnTo>
                    <a:pt x="30" y="2"/>
                  </a:lnTo>
                  <a:lnTo>
                    <a:pt x="25" y="1"/>
                  </a:lnTo>
                  <a:lnTo>
                    <a:pt x="20" y="0"/>
                  </a:lnTo>
                  <a:lnTo>
                    <a:pt x="15" y="1"/>
                  </a:lnTo>
                  <a:lnTo>
                    <a:pt x="11" y="2"/>
                  </a:lnTo>
                  <a:lnTo>
                    <a:pt x="6" y="6"/>
                  </a:lnTo>
                  <a:lnTo>
                    <a:pt x="3" y="10"/>
                  </a:lnTo>
                  <a:lnTo>
                    <a:pt x="2" y="15"/>
                  </a:lnTo>
                  <a:lnTo>
                    <a:pt x="0" y="19"/>
                  </a:lnTo>
                  <a:lnTo>
                    <a:pt x="2" y="25"/>
                  </a:lnTo>
                  <a:lnTo>
                    <a:pt x="3" y="30"/>
                  </a:lnTo>
                  <a:lnTo>
                    <a:pt x="6" y="33"/>
                  </a:lnTo>
                  <a:lnTo>
                    <a:pt x="11" y="37"/>
                  </a:lnTo>
                  <a:lnTo>
                    <a:pt x="15" y="39"/>
                  </a:lnTo>
                  <a:lnTo>
                    <a:pt x="20" y="39"/>
                  </a:lnTo>
                  <a:lnTo>
                    <a:pt x="25" y="39"/>
                  </a:lnTo>
                  <a:lnTo>
                    <a:pt x="30"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6" name="Freeform 38"/>
            <p:cNvSpPr>
              <a:spLocks/>
            </p:cNvSpPr>
            <p:nvPr/>
          </p:nvSpPr>
          <p:spPr bwMode="auto">
            <a:xfrm>
              <a:off x="7708637" y="5400133"/>
              <a:ext cx="97635" cy="72419"/>
            </a:xfrm>
            <a:custGeom>
              <a:avLst/>
              <a:gdLst>
                <a:gd name="T0" fmla="*/ 33 w 39"/>
                <a:gd name="T1" fmla="*/ 33 h 39"/>
                <a:gd name="T2" fmla="*/ 36 w 39"/>
                <a:gd name="T3" fmla="*/ 30 h 39"/>
                <a:gd name="T4" fmla="*/ 37 w 39"/>
                <a:gd name="T5" fmla="*/ 25 h 39"/>
                <a:gd name="T6" fmla="*/ 39 w 39"/>
                <a:gd name="T7" fmla="*/ 19 h 39"/>
                <a:gd name="T8" fmla="*/ 37 w 39"/>
                <a:gd name="T9" fmla="*/ 15 h 39"/>
                <a:gd name="T10" fmla="*/ 36 w 39"/>
                <a:gd name="T11" fmla="*/ 10 h 39"/>
                <a:gd name="T12" fmla="*/ 33 w 39"/>
                <a:gd name="T13" fmla="*/ 6 h 39"/>
                <a:gd name="T14" fmla="*/ 28 w 39"/>
                <a:gd name="T15" fmla="*/ 2 h 39"/>
                <a:gd name="T16" fmla="*/ 24 w 39"/>
                <a:gd name="T17" fmla="*/ 1 h 39"/>
                <a:gd name="T18" fmla="*/ 19 w 39"/>
                <a:gd name="T19" fmla="*/ 0 h 39"/>
                <a:gd name="T20" fmla="*/ 15 w 39"/>
                <a:gd name="T21" fmla="*/ 1 h 39"/>
                <a:gd name="T22" fmla="*/ 9 w 39"/>
                <a:gd name="T23" fmla="*/ 2 h 39"/>
                <a:gd name="T24" fmla="*/ 6 w 39"/>
                <a:gd name="T25" fmla="*/ 6 h 39"/>
                <a:gd name="T26" fmla="*/ 2 w 39"/>
                <a:gd name="T27" fmla="*/ 10 h 39"/>
                <a:gd name="T28" fmla="*/ 1 w 39"/>
                <a:gd name="T29" fmla="*/ 15 h 39"/>
                <a:gd name="T30" fmla="*/ 0 w 39"/>
                <a:gd name="T31" fmla="*/ 19 h 39"/>
                <a:gd name="T32" fmla="*/ 1 w 39"/>
                <a:gd name="T33" fmla="*/ 25 h 39"/>
                <a:gd name="T34" fmla="*/ 2 w 39"/>
                <a:gd name="T35" fmla="*/ 30 h 39"/>
                <a:gd name="T36" fmla="*/ 6 w 39"/>
                <a:gd name="T37" fmla="*/ 33 h 39"/>
                <a:gd name="T38" fmla="*/ 9 w 39"/>
                <a:gd name="T39" fmla="*/ 37 h 39"/>
                <a:gd name="T40" fmla="*/ 15 w 39"/>
                <a:gd name="T41" fmla="*/ 39 h 39"/>
                <a:gd name="T42" fmla="*/ 19 w 39"/>
                <a:gd name="T43" fmla="*/ 39 h 39"/>
                <a:gd name="T44" fmla="*/ 24 w 39"/>
                <a:gd name="T45" fmla="*/ 39 h 39"/>
                <a:gd name="T46" fmla="*/ 28 w 39"/>
                <a:gd name="T47" fmla="*/ 37 h 39"/>
                <a:gd name="T48" fmla="*/ 33 w 39"/>
                <a:gd name="T49" fmla="*/ 33 h 39"/>
                <a:gd name="T50" fmla="*/ 33 w 39"/>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9">
                  <a:moveTo>
                    <a:pt x="33" y="33"/>
                  </a:moveTo>
                  <a:lnTo>
                    <a:pt x="36" y="30"/>
                  </a:lnTo>
                  <a:lnTo>
                    <a:pt x="37" y="25"/>
                  </a:lnTo>
                  <a:lnTo>
                    <a:pt x="39" y="19"/>
                  </a:lnTo>
                  <a:lnTo>
                    <a:pt x="37" y="15"/>
                  </a:lnTo>
                  <a:lnTo>
                    <a:pt x="36" y="10"/>
                  </a:lnTo>
                  <a:lnTo>
                    <a:pt x="33" y="6"/>
                  </a:lnTo>
                  <a:lnTo>
                    <a:pt x="28" y="2"/>
                  </a:lnTo>
                  <a:lnTo>
                    <a:pt x="24" y="1"/>
                  </a:lnTo>
                  <a:lnTo>
                    <a:pt x="19" y="0"/>
                  </a:lnTo>
                  <a:lnTo>
                    <a:pt x="15" y="1"/>
                  </a:lnTo>
                  <a:lnTo>
                    <a:pt x="9" y="2"/>
                  </a:lnTo>
                  <a:lnTo>
                    <a:pt x="6" y="6"/>
                  </a:lnTo>
                  <a:lnTo>
                    <a:pt x="2" y="10"/>
                  </a:lnTo>
                  <a:lnTo>
                    <a:pt x="1" y="15"/>
                  </a:lnTo>
                  <a:lnTo>
                    <a:pt x="0" y="19"/>
                  </a:lnTo>
                  <a:lnTo>
                    <a:pt x="1" y="25"/>
                  </a:lnTo>
                  <a:lnTo>
                    <a:pt x="2" y="30"/>
                  </a:lnTo>
                  <a:lnTo>
                    <a:pt x="6" y="33"/>
                  </a:lnTo>
                  <a:lnTo>
                    <a:pt x="9" y="37"/>
                  </a:lnTo>
                  <a:lnTo>
                    <a:pt x="15" y="39"/>
                  </a:lnTo>
                  <a:lnTo>
                    <a:pt x="19" y="39"/>
                  </a:lnTo>
                  <a:lnTo>
                    <a:pt x="24" y="39"/>
                  </a:lnTo>
                  <a:lnTo>
                    <a:pt x="28"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2400"/>
            </a:p>
          </p:txBody>
        </p:sp>
        <p:sp>
          <p:nvSpPr>
            <p:cNvPr id="118" name="Line 40"/>
            <p:cNvSpPr>
              <a:spLocks noChangeShapeType="1"/>
            </p:cNvSpPr>
            <p:nvPr/>
          </p:nvSpPr>
          <p:spPr bwMode="auto">
            <a:xfrm flipV="1">
              <a:off x="4852215" y="4523684"/>
              <a:ext cx="0" cy="1866169"/>
            </a:xfrm>
            <a:prstGeom prst="line">
              <a:avLst/>
            </a:prstGeom>
            <a:noFill/>
            <a:ln w="7938">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400"/>
            </a:p>
          </p:txBody>
        </p:sp>
        <p:sp>
          <p:nvSpPr>
            <p:cNvPr id="68" name="ZoneTexte 67"/>
            <p:cNvSpPr txBox="1"/>
            <p:nvPr/>
          </p:nvSpPr>
          <p:spPr>
            <a:xfrm>
              <a:off x="757166" y="5789058"/>
              <a:ext cx="434246" cy="307777"/>
            </a:xfrm>
            <a:prstGeom prst="rect">
              <a:avLst/>
            </a:prstGeom>
            <a:noFill/>
          </p:spPr>
          <p:txBody>
            <a:bodyPr wrap="none" rtlCol="0">
              <a:spAutoFit/>
            </a:bodyPr>
            <a:lstStyle/>
            <a:p>
              <a:pPr algn="r"/>
              <a:r>
                <a:rPr lang="fr-FR" sz="1400" dirty="0"/>
                <a:t>0,5</a:t>
              </a:r>
            </a:p>
          </p:txBody>
        </p:sp>
        <p:sp>
          <p:nvSpPr>
            <p:cNvPr id="69" name="ZoneTexte 68"/>
            <p:cNvSpPr txBox="1"/>
            <p:nvPr/>
          </p:nvSpPr>
          <p:spPr>
            <a:xfrm>
              <a:off x="757166" y="5326693"/>
              <a:ext cx="434246" cy="307777"/>
            </a:xfrm>
            <a:prstGeom prst="rect">
              <a:avLst/>
            </a:prstGeom>
            <a:noFill/>
          </p:spPr>
          <p:txBody>
            <a:bodyPr wrap="none" rtlCol="0">
              <a:spAutoFit/>
            </a:bodyPr>
            <a:lstStyle/>
            <a:p>
              <a:pPr algn="r"/>
              <a:r>
                <a:rPr lang="fr-FR" sz="1400" dirty="0"/>
                <a:t>1,0</a:t>
              </a:r>
            </a:p>
          </p:txBody>
        </p:sp>
        <p:sp>
          <p:nvSpPr>
            <p:cNvPr id="70" name="ZoneTexte 69"/>
            <p:cNvSpPr txBox="1"/>
            <p:nvPr/>
          </p:nvSpPr>
          <p:spPr>
            <a:xfrm>
              <a:off x="757166" y="4864328"/>
              <a:ext cx="434246" cy="307777"/>
            </a:xfrm>
            <a:prstGeom prst="rect">
              <a:avLst/>
            </a:prstGeom>
            <a:noFill/>
          </p:spPr>
          <p:txBody>
            <a:bodyPr wrap="none" rtlCol="0">
              <a:spAutoFit/>
            </a:bodyPr>
            <a:lstStyle/>
            <a:p>
              <a:pPr algn="r"/>
              <a:r>
                <a:rPr lang="fr-FR" sz="1400" dirty="0"/>
                <a:t>1,5</a:t>
              </a:r>
            </a:p>
          </p:txBody>
        </p:sp>
        <p:sp>
          <p:nvSpPr>
            <p:cNvPr id="71" name="ZoneTexte 70"/>
            <p:cNvSpPr txBox="1"/>
            <p:nvPr/>
          </p:nvSpPr>
          <p:spPr>
            <a:xfrm>
              <a:off x="757166" y="4401965"/>
              <a:ext cx="434246" cy="307777"/>
            </a:xfrm>
            <a:prstGeom prst="rect">
              <a:avLst/>
            </a:prstGeom>
            <a:noFill/>
          </p:spPr>
          <p:txBody>
            <a:bodyPr wrap="none" rtlCol="0">
              <a:spAutoFit/>
            </a:bodyPr>
            <a:lstStyle/>
            <a:p>
              <a:pPr algn="r"/>
              <a:r>
                <a:rPr lang="fr-FR" sz="1400" dirty="0"/>
                <a:t>2,0</a:t>
              </a:r>
            </a:p>
          </p:txBody>
        </p:sp>
        <p:sp>
          <p:nvSpPr>
            <p:cNvPr id="75" name="ZoneTexte 74"/>
            <p:cNvSpPr txBox="1"/>
            <p:nvPr/>
          </p:nvSpPr>
          <p:spPr>
            <a:xfrm>
              <a:off x="2144217" y="5714475"/>
              <a:ext cx="444152" cy="307777"/>
            </a:xfrm>
            <a:prstGeom prst="rect">
              <a:avLst/>
            </a:prstGeom>
            <a:noFill/>
          </p:spPr>
          <p:txBody>
            <a:bodyPr wrap="none" rtlCol="0">
              <a:spAutoFit/>
            </a:bodyPr>
            <a:lstStyle/>
            <a:p>
              <a:pPr algn="r"/>
              <a:r>
                <a:rPr lang="fr-FR" sz="1400" dirty="0"/>
                <a:t>0-1</a:t>
              </a:r>
            </a:p>
          </p:txBody>
        </p:sp>
        <p:sp>
          <p:nvSpPr>
            <p:cNvPr id="76" name="ZoneTexte 75"/>
            <p:cNvSpPr txBox="1"/>
            <p:nvPr/>
          </p:nvSpPr>
          <p:spPr>
            <a:xfrm>
              <a:off x="2565585" y="5714475"/>
              <a:ext cx="444152" cy="307777"/>
            </a:xfrm>
            <a:prstGeom prst="rect">
              <a:avLst/>
            </a:prstGeom>
            <a:noFill/>
          </p:spPr>
          <p:txBody>
            <a:bodyPr wrap="none" rtlCol="0">
              <a:spAutoFit/>
            </a:bodyPr>
            <a:lstStyle/>
            <a:p>
              <a:pPr algn="r"/>
              <a:r>
                <a:rPr lang="fr-FR" sz="1400" dirty="0"/>
                <a:t>1-2</a:t>
              </a:r>
            </a:p>
          </p:txBody>
        </p:sp>
        <p:sp>
          <p:nvSpPr>
            <p:cNvPr id="77" name="ZoneTexte 76"/>
            <p:cNvSpPr txBox="1"/>
            <p:nvPr/>
          </p:nvSpPr>
          <p:spPr>
            <a:xfrm>
              <a:off x="3032468" y="5714475"/>
              <a:ext cx="444152" cy="307777"/>
            </a:xfrm>
            <a:prstGeom prst="rect">
              <a:avLst/>
            </a:prstGeom>
            <a:noFill/>
          </p:spPr>
          <p:txBody>
            <a:bodyPr wrap="none" rtlCol="0">
              <a:spAutoFit/>
            </a:bodyPr>
            <a:lstStyle/>
            <a:p>
              <a:pPr algn="r"/>
              <a:r>
                <a:rPr lang="fr-FR" sz="1400" dirty="0"/>
                <a:t>2-3</a:t>
              </a:r>
            </a:p>
          </p:txBody>
        </p:sp>
        <p:sp>
          <p:nvSpPr>
            <p:cNvPr id="78" name="ZoneTexte 77"/>
            <p:cNvSpPr txBox="1"/>
            <p:nvPr/>
          </p:nvSpPr>
          <p:spPr>
            <a:xfrm>
              <a:off x="3478461" y="5714475"/>
              <a:ext cx="444152" cy="307777"/>
            </a:xfrm>
            <a:prstGeom prst="rect">
              <a:avLst/>
            </a:prstGeom>
            <a:noFill/>
          </p:spPr>
          <p:txBody>
            <a:bodyPr wrap="none" rtlCol="0">
              <a:spAutoFit/>
            </a:bodyPr>
            <a:lstStyle/>
            <a:p>
              <a:pPr algn="r"/>
              <a:r>
                <a:rPr lang="fr-FR" sz="1400" dirty="0"/>
                <a:t>3-4</a:t>
              </a:r>
            </a:p>
          </p:txBody>
        </p:sp>
        <p:sp>
          <p:nvSpPr>
            <p:cNvPr id="79" name="ZoneTexte 78"/>
            <p:cNvSpPr txBox="1"/>
            <p:nvPr/>
          </p:nvSpPr>
          <p:spPr>
            <a:xfrm>
              <a:off x="3929511" y="5714475"/>
              <a:ext cx="439243" cy="307777"/>
            </a:xfrm>
            <a:prstGeom prst="rect">
              <a:avLst/>
            </a:prstGeom>
            <a:noFill/>
          </p:spPr>
          <p:txBody>
            <a:bodyPr wrap="none" rtlCol="0">
              <a:spAutoFit/>
            </a:bodyPr>
            <a:lstStyle/>
            <a:p>
              <a:pPr algn="r"/>
              <a:r>
                <a:rPr lang="fr-FR" sz="1400" dirty="0"/>
                <a:t>&gt; 4</a:t>
              </a:r>
            </a:p>
          </p:txBody>
        </p:sp>
        <p:sp>
          <p:nvSpPr>
            <p:cNvPr id="4" name="ZoneTexte 3"/>
            <p:cNvSpPr txBox="1"/>
            <p:nvPr/>
          </p:nvSpPr>
          <p:spPr>
            <a:xfrm>
              <a:off x="2273554" y="6301488"/>
              <a:ext cx="1917873" cy="276999"/>
            </a:xfrm>
            <a:prstGeom prst="rect">
              <a:avLst/>
            </a:prstGeom>
            <a:noFill/>
          </p:spPr>
          <p:txBody>
            <a:bodyPr wrap="square" rtlCol="0">
              <a:spAutoFit/>
            </a:bodyPr>
            <a:lstStyle/>
            <a:p>
              <a:pPr algn="ctr"/>
              <a:r>
                <a:rPr lang="fr-FR" sz="1200" b="1" dirty="0"/>
                <a:t>Années d’exposition</a:t>
              </a:r>
            </a:p>
          </p:txBody>
        </p:sp>
        <p:sp>
          <p:nvSpPr>
            <p:cNvPr id="122" name="ZoneTexte 121"/>
            <p:cNvSpPr txBox="1"/>
            <p:nvPr/>
          </p:nvSpPr>
          <p:spPr>
            <a:xfrm>
              <a:off x="5071305" y="5714475"/>
              <a:ext cx="766168" cy="523220"/>
            </a:xfrm>
            <a:prstGeom prst="rect">
              <a:avLst/>
            </a:prstGeom>
            <a:noFill/>
          </p:spPr>
          <p:txBody>
            <a:bodyPr wrap="none" rtlCol="0">
              <a:spAutoFit/>
            </a:bodyPr>
            <a:lstStyle/>
            <a:p>
              <a:pPr algn="r"/>
              <a:r>
                <a:rPr lang="fr-FR" sz="1400" dirty="0"/>
                <a:t>Jamais </a:t>
              </a:r>
              <a:br>
                <a:rPr lang="fr-FR" sz="1400" dirty="0"/>
              </a:br>
              <a:r>
                <a:rPr lang="fr-FR" sz="1400" dirty="0"/>
                <a:t>exposé</a:t>
              </a:r>
            </a:p>
          </p:txBody>
        </p:sp>
        <p:sp>
          <p:nvSpPr>
            <p:cNvPr id="123" name="ZoneTexte 122"/>
            <p:cNvSpPr txBox="1"/>
            <p:nvPr/>
          </p:nvSpPr>
          <p:spPr>
            <a:xfrm>
              <a:off x="5739535" y="5714475"/>
              <a:ext cx="444152" cy="307777"/>
            </a:xfrm>
            <a:prstGeom prst="rect">
              <a:avLst/>
            </a:prstGeom>
            <a:noFill/>
          </p:spPr>
          <p:txBody>
            <a:bodyPr wrap="none" rtlCol="0">
              <a:spAutoFit/>
            </a:bodyPr>
            <a:lstStyle/>
            <a:p>
              <a:pPr algn="r"/>
              <a:r>
                <a:rPr lang="fr-FR" sz="1400" dirty="0"/>
                <a:t>0-1</a:t>
              </a:r>
            </a:p>
          </p:txBody>
        </p:sp>
        <p:sp>
          <p:nvSpPr>
            <p:cNvPr id="124" name="ZoneTexte 123"/>
            <p:cNvSpPr txBox="1"/>
            <p:nvPr/>
          </p:nvSpPr>
          <p:spPr>
            <a:xfrm>
              <a:off x="6160903" y="5714475"/>
              <a:ext cx="444152" cy="307777"/>
            </a:xfrm>
            <a:prstGeom prst="rect">
              <a:avLst/>
            </a:prstGeom>
            <a:noFill/>
          </p:spPr>
          <p:txBody>
            <a:bodyPr wrap="none" rtlCol="0">
              <a:spAutoFit/>
            </a:bodyPr>
            <a:lstStyle/>
            <a:p>
              <a:pPr algn="r"/>
              <a:r>
                <a:rPr lang="fr-FR" sz="1400" dirty="0"/>
                <a:t>1-2</a:t>
              </a:r>
            </a:p>
          </p:txBody>
        </p:sp>
        <p:sp>
          <p:nvSpPr>
            <p:cNvPr id="125" name="ZoneTexte 124"/>
            <p:cNvSpPr txBox="1"/>
            <p:nvPr/>
          </p:nvSpPr>
          <p:spPr>
            <a:xfrm>
              <a:off x="6619834" y="5714475"/>
              <a:ext cx="444152" cy="307777"/>
            </a:xfrm>
            <a:prstGeom prst="rect">
              <a:avLst/>
            </a:prstGeom>
            <a:noFill/>
          </p:spPr>
          <p:txBody>
            <a:bodyPr wrap="none" rtlCol="0">
              <a:spAutoFit/>
            </a:bodyPr>
            <a:lstStyle/>
            <a:p>
              <a:pPr algn="r"/>
              <a:r>
                <a:rPr lang="fr-FR" sz="1400" dirty="0"/>
                <a:t>2-3</a:t>
              </a:r>
            </a:p>
          </p:txBody>
        </p:sp>
        <p:sp>
          <p:nvSpPr>
            <p:cNvPr id="126" name="ZoneTexte 125"/>
            <p:cNvSpPr txBox="1"/>
            <p:nvPr/>
          </p:nvSpPr>
          <p:spPr>
            <a:xfrm>
              <a:off x="7089681" y="5714475"/>
              <a:ext cx="444152" cy="307777"/>
            </a:xfrm>
            <a:prstGeom prst="rect">
              <a:avLst/>
            </a:prstGeom>
            <a:noFill/>
          </p:spPr>
          <p:txBody>
            <a:bodyPr wrap="none" rtlCol="0">
              <a:spAutoFit/>
            </a:bodyPr>
            <a:lstStyle/>
            <a:p>
              <a:pPr algn="r"/>
              <a:r>
                <a:rPr lang="fr-FR" sz="1400" dirty="0"/>
                <a:t>3-4</a:t>
              </a:r>
            </a:p>
          </p:txBody>
        </p:sp>
        <p:sp>
          <p:nvSpPr>
            <p:cNvPr id="127" name="ZoneTexte 126"/>
            <p:cNvSpPr txBox="1"/>
            <p:nvPr/>
          </p:nvSpPr>
          <p:spPr>
            <a:xfrm>
              <a:off x="7516873" y="5714475"/>
              <a:ext cx="439243" cy="307777"/>
            </a:xfrm>
            <a:prstGeom prst="rect">
              <a:avLst/>
            </a:prstGeom>
            <a:noFill/>
          </p:spPr>
          <p:txBody>
            <a:bodyPr wrap="none" rtlCol="0">
              <a:spAutoFit/>
            </a:bodyPr>
            <a:lstStyle/>
            <a:p>
              <a:pPr algn="r"/>
              <a:r>
                <a:rPr lang="fr-FR" sz="1400" dirty="0"/>
                <a:t>&gt; 4</a:t>
              </a:r>
            </a:p>
          </p:txBody>
        </p:sp>
        <p:sp>
          <p:nvSpPr>
            <p:cNvPr id="3" name="Rectangle 2"/>
            <p:cNvSpPr/>
            <p:nvPr/>
          </p:nvSpPr>
          <p:spPr>
            <a:xfrm>
              <a:off x="3743860" y="4454880"/>
              <a:ext cx="1064715" cy="461665"/>
            </a:xfrm>
            <a:prstGeom prst="rect">
              <a:avLst/>
            </a:prstGeom>
          </p:spPr>
          <p:txBody>
            <a:bodyPr wrap="none">
              <a:spAutoFit/>
            </a:bodyPr>
            <a:lstStyle/>
            <a:p>
              <a:pPr algn="ctr"/>
              <a:r>
                <a:rPr lang="fr-FR" sz="1200" b="1" dirty="0">
                  <a:solidFill>
                    <a:srgbClr val="FF6600"/>
                  </a:solidFill>
                </a:rPr>
                <a:t>1,36 </a:t>
              </a:r>
              <a:br>
                <a:rPr lang="fr-FR" sz="1200" b="1" dirty="0">
                  <a:solidFill>
                    <a:srgbClr val="FF6600"/>
                  </a:solidFill>
                </a:rPr>
              </a:br>
              <a:r>
                <a:rPr lang="fr-FR" sz="1200" b="1" dirty="0">
                  <a:solidFill>
                    <a:srgbClr val="FF6600"/>
                  </a:solidFill>
                </a:rPr>
                <a:t>[1,18 - 1,57] </a:t>
              </a:r>
            </a:p>
          </p:txBody>
        </p:sp>
        <p:sp>
          <p:nvSpPr>
            <p:cNvPr id="61" name="Rectangle 60"/>
            <p:cNvSpPr/>
            <p:nvPr/>
          </p:nvSpPr>
          <p:spPr>
            <a:xfrm>
              <a:off x="7355149" y="4662602"/>
              <a:ext cx="936475" cy="461665"/>
            </a:xfrm>
            <a:prstGeom prst="rect">
              <a:avLst/>
            </a:prstGeom>
          </p:spPr>
          <p:txBody>
            <a:bodyPr wrap="none">
              <a:spAutoFit/>
            </a:bodyPr>
            <a:lstStyle/>
            <a:p>
              <a:pPr algn="ctr"/>
              <a:r>
                <a:rPr lang="fr-FR" sz="1200" b="1" dirty="0">
                  <a:solidFill>
                    <a:srgbClr val="0099FF"/>
                  </a:solidFill>
                </a:rPr>
                <a:t>1,03 </a:t>
              </a:r>
              <a:br>
                <a:rPr lang="fr-FR" sz="1200" b="1" dirty="0">
                  <a:solidFill>
                    <a:srgbClr val="0099FF"/>
                  </a:solidFill>
                </a:rPr>
              </a:br>
              <a:r>
                <a:rPr lang="fr-FR" sz="1200" b="1" dirty="0">
                  <a:solidFill>
                    <a:srgbClr val="0099FF"/>
                  </a:solidFill>
                </a:rPr>
                <a:t>[0,8 - 1,33]</a:t>
              </a:r>
            </a:p>
          </p:txBody>
        </p:sp>
        <p:sp>
          <p:nvSpPr>
            <p:cNvPr id="62" name="ZoneTexte 61"/>
            <p:cNvSpPr txBox="1"/>
            <p:nvPr/>
          </p:nvSpPr>
          <p:spPr>
            <a:xfrm>
              <a:off x="5973289" y="6301488"/>
              <a:ext cx="1917873" cy="276999"/>
            </a:xfrm>
            <a:prstGeom prst="rect">
              <a:avLst/>
            </a:prstGeom>
            <a:noFill/>
          </p:spPr>
          <p:txBody>
            <a:bodyPr wrap="square" rtlCol="0">
              <a:spAutoFit/>
            </a:bodyPr>
            <a:lstStyle/>
            <a:p>
              <a:pPr algn="ctr"/>
              <a:r>
                <a:rPr lang="fr-FR" sz="1200" b="1" dirty="0"/>
                <a:t>Années d’exposition</a:t>
              </a:r>
            </a:p>
          </p:txBody>
        </p:sp>
      </p:grpSp>
      <p:sp>
        <p:nvSpPr>
          <p:cNvPr id="63" name="ZoneTexte 6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194</a:t>
            </a:r>
          </a:p>
        </p:txBody>
      </p:sp>
    </p:spTree>
    <p:extLst>
      <p:ext uri="{BB962C8B-B14F-4D97-AF65-F5344CB8AC3E}">
        <p14:creationId xmlns:p14="http://schemas.microsoft.com/office/powerpoint/2010/main" val="39813643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p:cNvSpPr>
            <a:spLocks noGrp="1"/>
          </p:cNvSpPr>
          <p:nvPr>
            <p:ph type="title"/>
          </p:nvPr>
        </p:nvSpPr>
        <p:spPr/>
        <p:txBody>
          <a:bodyPr/>
          <a:lstStyle/>
          <a:p>
            <a:r>
              <a:rPr lang="fr-FR" dirty="0"/>
              <a:t>L’équipe de rédaction</a:t>
            </a:r>
          </a:p>
        </p:txBody>
      </p:sp>
      <p:sp>
        <p:nvSpPr>
          <p:cNvPr id="3" name="Rectangle 3"/>
          <p:cNvSpPr>
            <a:spLocks noChangeArrowheads="1"/>
          </p:cNvSpPr>
          <p:nvPr/>
        </p:nvSpPr>
        <p:spPr bwMode="auto">
          <a:xfrm>
            <a:off x="946931" y="2048575"/>
            <a:ext cx="1554207" cy="553998"/>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François Raffi</a:t>
            </a:r>
            <a:br>
              <a:rPr lang="fr-FR" sz="1600" b="1" i="1" dirty="0">
                <a:latin typeface="Trebuchet MS" pitchFamily="34" charset="0"/>
              </a:rPr>
            </a:br>
            <a:r>
              <a:rPr lang="fr-FR" sz="1400" b="1" i="1" dirty="0">
                <a:latin typeface="Trebuchet MS" pitchFamily="34" charset="0"/>
              </a:rPr>
              <a:t>CHU Nantes</a:t>
            </a:r>
          </a:p>
        </p:txBody>
      </p:sp>
      <p:sp>
        <p:nvSpPr>
          <p:cNvPr id="4" name="Rectangle 4"/>
          <p:cNvSpPr>
            <a:spLocks noChangeArrowheads="1"/>
          </p:cNvSpPr>
          <p:nvPr/>
        </p:nvSpPr>
        <p:spPr bwMode="auto">
          <a:xfrm>
            <a:off x="2071743" y="4514663"/>
            <a:ext cx="1651413" cy="553998"/>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Gilles Peytavin</a:t>
            </a:r>
            <a:br>
              <a:rPr lang="fr-FR" sz="1600" b="1" i="1" dirty="0">
                <a:latin typeface="Trebuchet MS" pitchFamily="34" charset="0"/>
              </a:rPr>
            </a:br>
            <a:r>
              <a:rPr lang="fr-FR" sz="1400" b="1" i="1" dirty="0">
                <a:latin typeface="Trebuchet MS" pitchFamily="34" charset="0"/>
              </a:rPr>
              <a:t>CHU Bichat</a:t>
            </a:r>
          </a:p>
        </p:txBody>
      </p:sp>
      <p:sp>
        <p:nvSpPr>
          <p:cNvPr id="5" name="Rectangle 6"/>
          <p:cNvSpPr>
            <a:spLocks noChangeArrowheads="1"/>
          </p:cNvSpPr>
          <p:nvPr/>
        </p:nvSpPr>
        <p:spPr bwMode="auto">
          <a:xfrm>
            <a:off x="6151393" y="1505543"/>
            <a:ext cx="2345514" cy="597087"/>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Charlotte Charpentier</a:t>
            </a:r>
          </a:p>
          <a:p>
            <a:pPr algn="ctr">
              <a:spcBef>
                <a:spcPct val="20000"/>
              </a:spcBef>
              <a:defRPr/>
            </a:pPr>
            <a:r>
              <a:rPr lang="fr-FR" sz="1400" b="1" i="1" dirty="0">
                <a:latin typeface="Trebuchet MS" pitchFamily="34" charset="0"/>
              </a:rPr>
              <a:t>CHU Bichat</a:t>
            </a:r>
          </a:p>
        </p:txBody>
      </p:sp>
      <p:sp>
        <p:nvSpPr>
          <p:cNvPr id="6" name="Rectangle 7"/>
          <p:cNvSpPr>
            <a:spLocks noChangeArrowheads="1"/>
          </p:cNvSpPr>
          <p:nvPr/>
        </p:nvSpPr>
        <p:spPr bwMode="auto">
          <a:xfrm>
            <a:off x="3630798" y="2793363"/>
            <a:ext cx="1699504" cy="597087"/>
          </a:xfrm>
          <a:prstGeom prst="rect">
            <a:avLst/>
          </a:prstGeom>
          <a:noFill/>
          <a:ln w="9525">
            <a:noFill/>
            <a:miter lim="800000"/>
            <a:headEnd/>
            <a:tailEnd/>
          </a:ln>
        </p:spPr>
        <p:txBody>
          <a:bodyPr wrap="none">
            <a:spAutoFit/>
          </a:bodyPr>
          <a:lstStyle/>
          <a:p>
            <a:pPr algn="ctr">
              <a:spcBef>
                <a:spcPct val="20000"/>
              </a:spcBef>
              <a:defRPr/>
            </a:pPr>
            <a:r>
              <a:rPr lang="fr-FR" sz="1600" b="1" i="1" dirty="0">
                <a:latin typeface="Trebuchet MS" pitchFamily="34" charset="0"/>
              </a:rPr>
              <a:t>Jacques Reynes</a:t>
            </a:r>
          </a:p>
          <a:p>
            <a:pPr algn="ctr">
              <a:spcBef>
                <a:spcPct val="20000"/>
              </a:spcBef>
              <a:defRPr/>
            </a:pPr>
            <a:r>
              <a:rPr lang="fr-FR" sz="1400" b="1" i="1" dirty="0">
                <a:latin typeface="Trebuchet MS" pitchFamily="34" charset="0"/>
              </a:rPr>
              <a:t>CHU Montpellier</a:t>
            </a:r>
          </a:p>
        </p:txBody>
      </p:sp>
      <p:sp>
        <p:nvSpPr>
          <p:cNvPr id="7" name="Rectangle 5"/>
          <p:cNvSpPr>
            <a:spLocks noChangeArrowheads="1"/>
          </p:cNvSpPr>
          <p:nvPr/>
        </p:nvSpPr>
        <p:spPr bwMode="auto">
          <a:xfrm>
            <a:off x="4899975" y="4271650"/>
            <a:ext cx="2447925" cy="553998"/>
          </a:xfrm>
          <a:prstGeom prst="rect">
            <a:avLst/>
          </a:prstGeom>
          <a:noFill/>
          <a:ln w="9525">
            <a:noFill/>
            <a:miter lim="800000"/>
            <a:headEnd/>
            <a:tailEnd/>
          </a:ln>
        </p:spPr>
        <p:txBody>
          <a:bodyPr>
            <a:spAutoFit/>
          </a:bodyPr>
          <a:lstStyle/>
          <a:p>
            <a:pPr algn="ctr">
              <a:spcBef>
                <a:spcPct val="20000"/>
              </a:spcBef>
              <a:defRPr/>
            </a:pPr>
            <a:r>
              <a:rPr lang="fr-FR" sz="1600" b="1" i="1" dirty="0">
                <a:latin typeface="Trebuchet MS" pitchFamily="34" charset="0"/>
              </a:rPr>
              <a:t>Bruno Hoen</a:t>
            </a:r>
            <a:br>
              <a:rPr lang="fr-FR" sz="1600" b="1" i="1" dirty="0">
                <a:latin typeface="Trebuchet MS" pitchFamily="34" charset="0"/>
              </a:rPr>
            </a:br>
            <a:r>
              <a:rPr lang="fr-FR" sz="1400" b="1" i="1" dirty="0">
                <a:latin typeface="Trebuchet MS" pitchFamily="34" charset="0"/>
              </a:rPr>
              <a:t> CHU de la Guadeloupe </a:t>
            </a:r>
          </a:p>
        </p:txBody>
      </p:sp>
      <p:pic>
        <p:nvPicPr>
          <p:cNvPr id="8" name="Picture 3" descr="\\ALBATOR\Diaporamas\diapo_2015\Meilleur de\Meilleur VIH2015\image_redacteurs.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564" t="11046" r="9028" b="12574"/>
          <a:stretch/>
        </p:blipFill>
        <p:spPr bwMode="auto">
          <a:xfrm>
            <a:off x="946930" y="1270660"/>
            <a:ext cx="7549977" cy="558734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14167785"/>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Activation immune : les jeux sont faits </a:t>
            </a:r>
            <a:br>
              <a:rPr lang="fr-FR" dirty="0"/>
            </a:br>
            <a:r>
              <a:rPr lang="fr-FR" dirty="0"/>
              <a:t>avant le début du traitement ARV (1)</a:t>
            </a:r>
          </a:p>
        </p:txBody>
      </p:sp>
      <p:sp>
        <p:nvSpPr>
          <p:cNvPr id="4" name="Espace réservé du contenu 3"/>
          <p:cNvSpPr>
            <a:spLocks noGrp="1"/>
          </p:cNvSpPr>
          <p:nvPr>
            <p:ph idx="1"/>
          </p:nvPr>
        </p:nvSpPr>
        <p:spPr/>
        <p:txBody>
          <a:bodyPr/>
          <a:lstStyle/>
          <a:p>
            <a:pPr>
              <a:lnSpc>
                <a:spcPts val="2000"/>
              </a:lnSpc>
            </a:pPr>
            <a:r>
              <a:rPr lang="fr-FR" sz="1800" b="1" dirty="0">
                <a:solidFill>
                  <a:srgbClr val="0070C0"/>
                </a:solidFill>
                <a:cs typeface="Calibri"/>
              </a:rPr>
              <a:t>Objectif : </a:t>
            </a:r>
            <a:r>
              <a:rPr lang="fr-FR" sz="1600" dirty="0"/>
              <a:t>évaluer chez des patients contrôlés de manière prolongée sous ARV l’ADN VIH et l’ARN associés aux cellules, les marqueurs inflammatoires et l’activation immune avec évaluation :</a:t>
            </a:r>
          </a:p>
          <a:p>
            <a:pPr lvl="1">
              <a:lnSpc>
                <a:spcPts val="2000"/>
              </a:lnSpc>
            </a:pPr>
            <a:r>
              <a:rPr lang="fr-FR" sz="1600" dirty="0"/>
              <a:t>Avant le début du traitement ARV </a:t>
            </a:r>
          </a:p>
          <a:p>
            <a:pPr lvl="1">
              <a:lnSpc>
                <a:spcPts val="2000"/>
              </a:lnSpc>
            </a:pPr>
            <a:r>
              <a:rPr lang="fr-FR" sz="1600" dirty="0"/>
              <a:t>Et sous ARV à 1 an, 4 ans et 6 - 15 ans</a:t>
            </a:r>
          </a:p>
          <a:p>
            <a:pPr>
              <a:lnSpc>
                <a:spcPts val="2000"/>
              </a:lnSpc>
            </a:pPr>
            <a:r>
              <a:rPr lang="fr-FR" sz="1800" b="1" dirty="0">
                <a:solidFill>
                  <a:srgbClr val="0070C0"/>
                </a:solidFill>
                <a:cs typeface="Calibri"/>
              </a:rPr>
              <a:t>Population : </a:t>
            </a:r>
            <a:r>
              <a:rPr lang="fr-FR" sz="1600" dirty="0"/>
              <a:t>101 patients, CV médiane pré-ARV : 4,6 log</a:t>
            </a:r>
            <a:r>
              <a:rPr lang="fr-FR" sz="1600" baseline="-25000" dirty="0"/>
              <a:t>10</a:t>
            </a:r>
            <a:r>
              <a:rPr lang="fr-FR" sz="1600" dirty="0"/>
              <a:t> c/ml, </a:t>
            </a:r>
            <a:br>
              <a:rPr lang="fr-FR" sz="1600" dirty="0"/>
            </a:br>
            <a:r>
              <a:rPr lang="fr-FR" sz="1600" dirty="0"/>
              <a:t>CD4 médians pré-ARV : 290/mm</a:t>
            </a:r>
            <a:r>
              <a:rPr lang="fr-FR" sz="1600" baseline="30000" dirty="0"/>
              <a:t>3</a:t>
            </a:r>
            <a:r>
              <a:rPr lang="fr-FR" sz="1600" dirty="0"/>
              <a:t>, durée médiane sous ARV : 7 ans</a:t>
            </a:r>
          </a:p>
          <a:p>
            <a:pPr>
              <a:lnSpc>
                <a:spcPts val="2000"/>
              </a:lnSpc>
            </a:pPr>
            <a:r>
              <a:rPr lang="fr-FR" sz="1800" b="1" dirty="0">
                <a:solidFill>
                  <a:srgbClr val="0070C0"/>
                </a:solidFill>
                <a:cs typeface="Calibri"/>
              </a:rPr>
              <a:t>Résultats </a:t>
            </a:r>
          </a:p>
          <a:p>
            <a:pPr lvl="1">
              <a:lnSpc>
                <a:spcPts val="2000"/>
              </a:lnSpc>
            </a:pPr>
            <a:r>
              <a:rPr lang="fr-FR" sz="1600" dirty="0"/>
              <a:t>Corrélation élevée entre CV </a:t>
            </a:r>
            <a:r>
              <a:rPr lang="fr-FR" sz="1600" dirty="0" err="1"/>
              <a:t>pré-traitement</a:t>
            </a:r>
            <a:r>
              <a:rPr lang="fr-FR" sz="1600" dirty="0"/>
              <a:t> ARV et biomarqueurs </a:t>
            </a:r>
            <a:br>
              <a:rPr lang="fr-FR" sz="1600" dirty="0"/>
            </a:br>
            <a:r>
              <a:rPr lang="fr-FR" sz="1600" dirty="0"/>
              <a:t>(CD14s, CD163s, activation CD4, activation CD8)</a:t>
            </a:r>
          </a:p>
          <a:p>
            <a:pPr lvl="1">
              <a:lnSpc>
                <a:spcPts val="2000"/>
              </a:lnSpc>
            </a:pPr>
            <a:r>
              <a:rPr lang="fr-FR" sz="1600" dirty="0"/>
              <a:t>Sous ARV : </a:t>
            </a:r>
          </a:p>
          <a:p>
            <a:pPr lvl="2">
              <a:lnSpc>
                <a:spcPts val="2000"/>
              </a:lnSpc>
            </a:pPr>
            <a:r>
              <a:rPr lang="fr-FR" sz="1400" dirty="0"/>
              <a:t>Diminution puis stabilisation du taux d’ARN associé aux cellules</a:t>
            </a:r>
          </a:p>
          <a:p>
            <a:pPr lvl="2">
              <a:lnSpc>
                <a:spcPts val="2000"/>
              </a:lnSpc>
            </a:pPr>
            <a:r>
              <a:rPr lang="fr-FR" sz="1400" dirty="0"/>
              <a:t>Baisse de l’ADN VIH d’environ 5 % par an</a:t>
            </a:r>
          </a:p>
          <a:p>
            <a:pPr lvl="2">
              <a:lnSpc>
                <a:spcPts val="2000"/>
              </a:lnSpc>
            </a:pPr>
            <a:r>
              <a:rPr lang="fr-FR" sz="1400" dirty="0"/>
              <a:t>Les niveaux d’</a:t>
            </a:r>
            <a:r>
              <a:rPr lang="fr-FR" sz="1400" dirty="0" err="1"/>
              <a:t>ARNcell</a:t>
            </a:r>
            <a:r>
              <a:rPr lang="fr-FR" sz="1400" dirty="0"/>
              <a:t> et d’ADN ne sont pas corrélés aux niveaux d’inflammation ou d’activation immune, mais à ceux avant ARV</a:t>
            </a:r>
            <a:br>
              <a:rPr lang="fr-FR" sz="1400" dirty="0"/>
            </a:br>
            <a:endParaRPr lang="fr-FR" sz="1400" dirty="0"/>
          </a:p>
          <a:p>
            <a:pPr>
              <a:lnSpc>
                <a:spcPts val="2000"/>
              </a:lnSpc>
            </a:pPr>
            <a:r>
              <a:rPr lang="fr-FR" sz="1800" b="1" dirty="0">
                <a:solidFill>
                  <a:srgbClr val="0070C0"/>
                </a:solidFill>
                <a:cs typeface="Calibri"/>
              </a:rPr>
              <a:t>Conclusion : </a:t>
            </a:r>
            <a:r>
              <a:rPr lang="fr-FR" sz="1600" dirty="0"/>
              <a:t>les conséquences virologiques et immunologiques de l’infection avant l’initiation du traitement ARV persistent de manière prolongée malgré une suppression virologique au long terme : les « jeux sont faits » avant traitement</a:t>
            </a:r>
          </a:p>
        </p:txBody>
      </p:sp>
      <p:sp>
        <p:nvSpPr>
          <p:cNvPr id="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Gandhi RT, CROI 2017, Abs. 280</a:t>
            </a:r>
          </a:p>
        </p:txBody>
      </p:sp>
      <p:sp>
        <p:nvSpPr>
          <p:cNvPr id="5" name="ZoneTexte 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15</a:t>
            </a:r>
          </a:p>
        </p:txBody>
      </p:sp>
    </p:spTree>
    <p:extLst>
      <p:ext uri="{BB962C8B-B14F-4D97-AF65-F5344CB8AC3E}">
        <p14:creationId xmlns:p14="http://schemas.microsoft.com/office/powerpoint/2010/main" val="276029868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400" dirty="0"/>
              <a:t>Switch de TDF vers TAF chez les adultes VIH avec DMO basse : évolution de la DMO et facteurs prédictifs (1)</a:t>
            </a:r>
          </a:p>
        </p:txBody>
      </p:sp>
      <p:sp>
        <p:nvSpPr>
          <p:cNvPr id="5123" name="Rectangle 3"/>
          <p:cNvSpPr>
            <a:spLocks noGrp="1" noChangeArrowheads="1"/>
          </p:cNvSpPr>
          <p:nvPr>
            <p:ph idx="1"/>
          </p:nvPr>
        </p:nvSpPr>
        <p:spPr>
          <a:xfrm>
            <a:off x="457200" y="1341437"/>
            <a:ext cx="8507413" cy="1857264"/>
          </a:xfrm>
        </p:spPr>
        <p:txBody>
          <a:bodyPr/>
          <a:lstStyle/>
          <a:p>
            <a:pPr eaLnBrk="1" hangingPunct="1"/>
            <a:r>
              <a:rPr lang="fr-FR" sz="1600" b="1" dirty="0">
                <a:solidFill>
                  <a:srgbClr val="0070C0"/>
                </a:solidFill>
              </a:rPr>
              <a:t>Essais </a:t>
            </a:r>
            <a:r>
              <a:rPr lang="fr-FR" sz="1600" b="1" dirty="0" err="1">
                <a:solidFill>
                  <a:srgbClr val="0070C0"/>
                </a:solidFill>
              </a:rPr>
              <a:t>Gilead</a:t>
            </a:r>
            <a:r>
              <a:rPr lang="fr-FR" sz="1600" b="1" dirty="0">
                <a:solidFill>
                  <a:srgbClr val="0070C0"/>
                </a:solidFill>
              </a:rPr>
              <a:t> 109 et 112 </a:t>
            </a:r>
            <a:r>
              <a:rPr lang="fr-FR" sz="1600" b="1" dirty="0" err="1">
                <a:solidFill>
                  <a:srgbClr val="0070C0"/>
                </a:solidFill>
              </a:rPr>
              <a:t>poolés</a:t>
            </a:r>
            <a:r>
              <a:rPr lang="fr-FR" sz="1600" b="1" dirty="0">
                <a:solidFill>
                  <a:srgbClr val="0070C0"/>
                </a:solidFill>
              </a:rPr>
              <a:t> : </a:t>
            </a:r>
            <a:r>
              <a:rPr lang="fr-FR" sz="1600" dirty="0"/>
              <a:t>1 117 participants ont </a:t>
            </a:r>
            <a:r>
              <a:rPr lang="fr-FR" sz="1600" dirty="0" err="1"/>
              <a:t>switché</a:t>
            </a:r>
            <a:r>
              <a:rPr lang="fr-FR" sz="1600" dirty="0"/>
              <a:t> d’un traitement comportant du TDF vers E/C/F/TAF</a:t>
            </a:r>
          </a:p>
          <a:p>
            <a:pPr eaLnBrk="1" hangingPunct="1"/>
            <a:r>
              <a:rPr lang="fr-FR" sz="1600" b="1" dirty="0">
                <a:solidFill>
                  <a:srgbClr val="0070C0"/>
                </a:solidFill>
              </a:rPr>
              <a:t>Au</a:t>
            </a:r>
            <a:r>
              <a:rPr lang="fr-FR" sz="1600" b="1" dirty="0"/>
              <a:t> </a:t>
            </a:r>
            <a:r>
              <a:rPr lang="fr-FR" sz="1600" b="1" dirty="0">
                <a:solidFill>
                  <a:srgbClr val="0070C0"/>
                </a:solidFill>
              </a:rPr>
              <a:t>moment du switch</a:t>
            </a:r>
            <a:r>
              <a:rPr lang="fr-FR" sz="1600" dirty="0">
                <a:solidFill>
                  <a:srgbClr val="0070C0"/>
                </a:solidFill>
              </a:rPr>
              <a:t>, </a:t>
            </a:r>
            <a:r>
              <a:rPr lang="fr-FR" sz="1600" b="1" dirty="0">
                <a:solidFill>
                  <a:srgbClr val="0070C0"/>
                </a:solidFill>
              </a:rPr>
              <a:t>214 (19 %) participants avaient une DMO basse </a:t>
            </a:r>
            <a:r>
              <a:rPr lang="fr-FR" sz="1600" dirty="0"/>
              <a:t>définie comme un T-score </a:t>
            </a:r>
            <a:r>
              <a:rPr lang="fr-FR" sz="1600" u="sng" dirty="0"/>
              <a:t>&lt;</a:t>
            </a:r>
            <a:r>
              <a:rPr lang="fr-FR" sz="1600" dirty="0"/>
              <a:t> -2,0 soit au niveau lombaire soit fémoral</a:t>
            </a:r>
          </a:p>
          <a:p>
            <a:pPr lvl="1" eaLnBrk="1" hangingPunct="1"/>
            <a:r>
              <a:rPr lang="fr-FR" sz="1600" dirty="0"/>
              <a:t>Parmi eux 43 % (93/214) avaient une ostéoporose définie par un T-score  &lt; 2,5 sur au moins un des sites</a:t>
            </a:r>
          </a:p>
          <a:p>
            <a:pPr marL="0" indent="0" eaLnBrk="1" hangingPunct="1">
              <a:buNone/>
            </a:pPr>
            <a:endParaRPr lang="fr-FR" sz="16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Brown T, CROI 2017, Abs. 683</a:t>
            </a:r>
          </a:p>
        </p:txBody>
      </p:sp>
      <p:sp>
        <p:nvSpPr>
          <p:cNvPr id="81" name="ZoneTexte 80"/>
          <p:cNvSpPr txBox="1"/>
          <p:nvPr/>
        </p:nvSpPr>
        <p:spPr>
          <a:xfrm>
            <a:off x="868679" y="3404721"/>
            <a:ext cx="3662549" cy="369332"/>
          </a:xfrm>
          <a:prstGeom prst="rect">
            <a:avLst/>
          </a:prstGeom>
          <a:noFill/>
          <a:ln w="9525">
            <a:noFill/>
            <a:miter lim="800000"/>
            <a:headEnd/>
            <a:tailEnd/>
          </a:ln>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r>
              <a:rPr lang="fr-FR" sz="1800" dirty="0"/>
              <a:t>% modification DMO (médiane, IQR) </a:t>
            </a:r>
          </a:p>
        </p:txBody>
      </p:sp>
      <p:grpSp>
        <p:nvGrpSpPr>
          <p:cNvPr id="2" name="Groupe 1"/>
          <p:cNvGrpSpPr/>
          <p:nvPr/>
        </p:nvGrpSpPr>
        <p:grpSpPr>
          <a:xfrm>
            <a:off x="68269" y="3525222"/>
            <a:ext cx="4561386" cy="3147874"/>
            <a:chOff x="68269" y="3525222"/>
            <a:chExt cx="4561386" cy="3147874"/>
          </a:xfrm>
        </p:grpSpPr>
        <p:grpSp>
          <p:nvGrpSpPr>
            <p:cNvPr id="6" name="Groupe 5"/>
            <p:cNvGrpSpPr/>
            <p:nvPr/>
          </p:nvGrpSpPr>
          <p:grpSpPr>
            <a:xfrm>
              <a:off x="880719" y="3806211"/>
              <a:ext cx="3127374" cy="2011295"/>
              <a:chOff x="1703388" y="3260725"/>
              <a:chExt cx="2587625" cy="1763713"/>
            </a:xfrm>
          </p:grpSpPr>
          <p:sp>
            <p:nvSpPr>
              <p:cNvPr id="7" name="Freeform 9"/>
              <p:cNvSpPr>
                <a:spLocks/>
              </p:cNvSpPr>
              <p:nvPr/>
            </p:nvSpPr>
            <p:spPr bwMode="auto">
              <a:xfrm>
                <a:off x="1765300" y="3260725"/>
                <a:ext cx="2520950" cy="1695450"/>
              </a:xfrm>
              <a:custGeom>
                <a:avLst/>
                <a:gdLst>
                  <a:gd name="T0" fmla="*/ 1588 w 1588"/>
                  <a:gd name="T1" fmla="*/ 1068 h 1068"/>
                  <a:gd name="T2" fmla="*/ 0 w 1588"/>
                  <a:gd name="T3" fmla="*/ 1068 h 1068"/>
                  <a:gd name="T4" fmla="*/ 0 w 1588"/>
                  <a:gd name="T5" fmla="*/ 0 h 1068"/>
                </a:gdLst>
                <a:ahLst/>
                <a:cxnLst>
                  <a:cxn ang="0">
                    <a:pos x="T0" y="T1"/>
                  </a:cxn>
                  <a:cxn ang="0">
                    <a:pos x="T2" y="T3"/>
                  </a:cxn>
                  <a:cxn ang="0">
                    <a:pos x="T4" y="T5"/>
                  </a:cxn>
                </a:cxnLst>
                <a:rect l="0" t="0" r="r" b="b"/>
                <a:pathLst>
                  <a:path w="1588" h="1068">
                    <a:moveTo>
                      <a:pt x="1588" y="1068"/>
                    </a:moveTo>
                    <a:lnTo>
                      <a:pt x="0" y="1068"/>
                    </a:lnTo>
                    <a:lnTo>
                      <a:pt x="0" y="0"/>
                    </a:lnTo>
                  </a:path>
                </a:pathLst>
              </a:custGeom>
              <a:noFill/>
              <a:ln w="6350">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19"/>
              <p:cNvSpPr>
                <a:spLocks noChangeShapeType="1"/>
              </p:cNvSpPr>
              <p:nvPr/>
            </p:nvSpPr>
            <p:spPr bwMode="auto">
              <a:xfrm>
                <a:off x="1703388" y="3267075"/>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20"/>
              <p:cNvSpPr>
                <a:spLocks noChangeShapeType="1"/>
              </p:cNvSpPr>
              <p:nvPr/>
            </p:nvSpPr>
            <p:spPr bwMode="auto">
              <a:xfrm>
                <a:off x="1703388" y="3549650"/>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21"/>
              <p:cNvSpPr>
                <a:spLocks noChangeShapeType="1"/>
              </p:cNvSpPr>
              <p:nvPr/>
            </p:nvSpPr>
            <p:spPr bwMode="auto">
              <a:xfrm>
                <a:off x="1703388" y="3829050"/>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22"/>
              <p:cNvSpPr>
                <a:spLocks noChangeShapeType="1"/>
              </p:cNvSpPr>
              <p:nvPr/>
            </p:nvSpPr>
            <p:spPr bwMode="auto">
              <a:xfrm>
                <a:off x="1703388" y="4110038"/>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23"/>
              <p:cNvSpPr>
                <a:spLocks noChangeShapeType="1"/>
              </p:cNvSpPr>
              <p:nvPr/>
            </p:nvSpPr>
            <p:spPr bwMode="auto">
              <a:xfrm>
                <a:off x="1703388" y="4392613"/>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24"/>
              <p:cNvSpPr>
                <a:spLocks noChangeShapeType="1"/>
              </p:cNvSpPr>
              <p:nvPr/>
            </p:nvSpPr>
            <p:spPr bwMode="auto">
              <a:xfrm>
                <a:off x="1703388" y="4673600"/>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25"/>
              <p:cNvSpPr>
                <a:spLocks noChangeShapeType="1"/>
              </p:cNvSpPr>
              <p:nvPr/>
            </p:nvSpPr>
            <p:spPr bwMode="auto">
              <a:xfrm>
                <a:off x="1703388" y="4956175"/>
                <a:ext cx="61913"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28"/>
              <p:cNvSpPr>
                <a:spLocks noChangeShapeType="1"/>
              </p:cNvSpPr>
              <p:nvPr/>
            </p:nvSpPr>
            <p:spPr bwMode="auto">
              <a:xfrm flipV="1">
                <a:off x="3003550" y="4956175"/>
                <a:ext cx="0" cy="68263"/>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29"/>
              <p:cNvSpPr>
                <a:spLocks noChangeShapeType="1"/>
              </p:cNvSpPr>
              <p:nvPr/>
            </p:nvSpPr>
            <p:spPr bwMode="auto">
              <a:xfrm flipV="1">
                <a:off x="4240213" y="4956175"/>
                <a:ext cx="0" cy="68263"/>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30"/>
              <p:cNvSpPr>
                <a:spLocks noChangeShapeType="1"/>
              </p:cNvSpPr>
              <p:nvPr/>
            </p:nvSpPr>
            <p:spPr bwMode="auto">
              <a:xfrm flipV="1">
                <a:off x="1765300" y="4956175"/>
                <a:ext cx="0" cy="68263"/>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32"/>
              <p:cNvSpPr>
                <a:spLocks noChangeShapeType="1"/>
              </p:cNvSpPr>
              <p:nvPr/>
            </p:nvSpPr>
            <p:spPr bwMode="auto">
              <a:xfrm flipH="1">
                <a:off x="1765300" y="4392613"/>
                <a:ext cx="2525713" cy="0"/>
              </a:xfrm>
              <a:prstGeom prst="line">
                <a:avLst/>
              </a:prstGeom>
              <a:noFill/>
              <a:ln w="6350">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Freeform 34"/>
              <p:cNvSpPr>
                <a:spLocks/>
              </p:cNvSpPr>
              <p:nvPr/>
            </p:nvSpPr>
            <p:spPr bwMode="auto">
              <a:xfrm>
                <a:off x="2058988" y="3565525"/>
                <a:ext cx="96838" cy="98425"/>
              </a:xfrm>
              <a:custGeom>
                <a:avLst/>
                <a:gdLst>
                  <a:gd name="T0" fmla="*/ 0 w 61"/>
                  <a:gd name="T1" fmla="*/ 30 h 62"/>
                  <a:gd name="T2" fmla="*/ 0 w 61"/>
                  <a:gd name="T3" fmla="*/ 38 h 62"/>
                  <a:gd name="T4" fmla="*/ 1 w 61"/>
                  <a:gd name="T5" fmla="*/ 43 h 62"/>
                  <a:gd name="T6" fmla="*/ 4 w 61"/>
                  <a:gd name="T7" fmla="*/ 48 h 62"/>
                  <a:gd name="T8" fmla="*/ 8 w 61"/>
                  <a:gd name="T9" fmla="*/ 52 h 62"/>
                  <a:gd name="T10" fmla="*/ 13 w 61"/>
                  <a:gd name="T11" fmla="*/ 56 h 62"/>
                  <a:gd name="T12" fmla="*/ 19 w 61"/>
                  <a:gd name="T13" fmla="*/ 59 h 62"/>
                  <a:gd name="T14" fmla="*/ 24 w 61"/>
                  <a:gd name="T15" fmla="*/ 61 h 62"/>
                  <a:gd name="T16" fmla="*/ 30 w 61"/>
                  <a:gd name="T17" fmla="*/ 62 h 62"/>
                  <a:gd name="T18" fmla="*/ 36 w 61"/>
                  <a:gd name="T19" fmla="*/ 61 h 62"/>
                  <a:gd name="T20" fmla="*/ 42 w 61"/>
                  <a:gd name="T21" fmla="*/ 59 h 62"/>
                  <a:gd name="T22" fmla="*/ 48 w 61"/>
                  <a:gd name="T23" fmla="*/ 56 h 62"/>
                  <a:gd name="T24" fmla="*/ 52 w 61"/>
                  <a:gd name="T25" fmla="*/ 52 h 62"/>
                  <a:gd name="T26" fmla="*/ 56 w 61"/>
                  <a:gd name="T27" fmla="*/ 48 h 62"/>
                  <a:gd name="T28" fmla="*/ 59 w 61"/>
                  <a:gd name="T29" fmla="*/ 43 h 62"/>
                  <a:gd name="T30" fmla="*/ 61 w 61"/>
                  <a:gd name="T31" fmla="*/ 38 h 62"/>
                  <a:gd name="T32" fmla="*/ 61 w 61"/>
                  <a:gd name="T33" fmla="*/ 30 h 62"/>
                  <a:gd name="T34" fmla="*/ 61 w 61"/>
                  <a:gd name="T35" fmla="*/ 24 h 62"/>
                  <a:gd name="T36" fmla="*/ 59 w 61"/>
                  <a:gd name="T37" fmla="*/ 19 h 62"/>
                  <a:gd name="T38" fmla="*/ 56 w 61"/>
                  <a:gd name="T39" fmla="*/ 14 h 62"/>
                  <a:gd name="T40" fmla="*/ 52 w 61"/>
                  <a:gd name="T41" fmla="*/ 8 h 62"/>
                  <a:gd name="T42" fmla="*/ 48 w 61"/>
                  <a:gd name="T43" fmla="*/ 6 h 62"/>
                  <a:gd name="T44" fmla="*/ 42 w 61"/>
                  <a:gd name="T45" fmla="*/ 3 h 62"/>
                  <a:gd name="T46" fmla="*/ 36 w 61"/>
                  <a:gd name="T47" fmla="*/ 0 h 62"/>
                  <a:gd name="T48" fmla="*/ 30 w 61"/>
                  <a:gd name="T49" fmla="*/ 0 h 62"/>
                  <a:gd name="T50" fmla="*/ 24 w 61"/>
                  <a:gd name="T51" fmla="*/ 0 h 62"/>
                  <a:gd name="T52" fmla="*/ 19 w 61"/>
                  <a:gd name="T53" fmla="*/ 3 h 62"/>
                  <a:gd name="T54" fmla="*/ 13 w 61"/>
                  <a:gd name="T55" fmla="*/ 6 h 62"/>
                  <a:gd name="T56" fmla="*/ 8 w 61"/>
                  <a:gd name="T57" fmla="*/ 8 h 62"/>
                  <a:gd name="T58" fmla="*/ 4 w 61"/>
                  <a:gd name="T59" fmla="*/ 14 h 62"/>
                  <a:gd name="T60" fmla="*/ 1 w 61"/>
                  <a:gd name="T61" fmla="*/ 19 h 62"/>
                  <a:gd name="T62" fmla="*/ 0 w 61"/>
                  <a:gd name="T63" fmla="*/ 24 h 62"/>
                  <a:gd name="T64" fmla="*/ 0 w 61"/>
                  <a:gd name="T65" fmla="*/ 30 h 62"/>
                  <a:gd name="T66" fmla="*/ 0 w 61"/>
                  <a:gd name="T67"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62">
                    <a:moveTo>
                      <a:pt x="0" y="30"/>
                    </a:moveTo>
                    <a:lnTo>
                      <a:pt x="0" y="38"/>
                    </a:lnTo>
                    <a:lnTo>
                      <a:pt x="1" y="43"/>
                    </a:lnTo>
                    <a:lnTo>
                      <a:pt x="4" y="48"/>
                    </a:lnTo>
                    <a:lnTo>
                      <a:pt x="8" y="52"/>
                    </a:lnTo>
                    <a:lnTo>
                      <a:pt x="13" y="56"/>
                    </a:lnTo>
                    <a:lnTo>
                      <a:pt x="19" y="59"/>
                    </a:lnTo>
                    <a:lnTo>
                      <a:pt x="24" y="61"/>
                    </a:lnTo>
                    <a:lnTo>
                      <a:pt x="30" y="62"/>
                    </a:lnTo>
                    <a:lnTo>
                      <a:pt x="36" y="61"/>
                    </a:lnTo>
                    <a:lnTo>
                      <a:pt x="42" y="59"/>
                    </a:lnTo>
                    <a:lnTo>
                      <a:pt x="48" y="56"/>
                    </a:lnTo>
                    <a:lnTo>
                      <a:pt x="52" y="52"/>
                    </a:lnTo>
                    <a:lnTo>
                      <a:pt x="56" y="48"/>
                    </a:lnTo>
                    <a:lnTo>
                      <a:pt x="59" y="43"/>
                    </a:lnTo>
                    <a:lnTo>
                      <a:pt x="61" y="38"/>
                    </a:lnTo>
                    <a:lnTo>
                      <a:pt x="61" y="30"/>
                    </a:lnTo>
                    <a:lnTo>
                      <a:pt x="61" y="24"/>
                    </a:lnTo>
                    <a:lnTo>
                      <a:pt x="59" y="19"/>
                    </a:lnTo>
                    <a:lnTo>
                      <a:pt x="56" y="14"/>
                    </a:lnTo>
                    <a:lnTo>
                      <a:pt x="52" y="8"/>
                    </a:lnTo>
                    <a:lnTo>
                      <a:pt x="48" y="6"/>
                    </a:lnTo>
                    <a:lnTo>
                      <a:pt x="42" y="3"/>
                    </a:lnTo>
                    <a:lnTo>
                      <a:pt x="36" y="0"/>
                    </a:lnTo>
                    <a:lnTo>
                      <a:pt x="30" y="0"/>
                    </a:lnTo>
                    <a:lnTo>
                      <a:pt x="24" y="0"/>
                    </a:lnTo>
                    <a:lnTo>
                      <a:pt x="19" y="3"/>
                    </a:lnTo>
                    <a:lnTo>
                      <a:pt x="13" y="6"/>
                    </a:lnTo>
                    <a:lnTo>
                      <a:pt x="8" y="8"/>
                    </a:lnTo>
                    <a:lnTo>
                      <a:pt x="4" y="14"/>
                    </a:lnTo>
                    <a:lnTo>
                      <a:pt x="1" y="19"/>
                    </a:lnTo>
                    <a:lnTo>
                      <a:pt x="0" y="24"/>
                    </a:lnTo>
                    <a:lnTo>
                      <a:pt x="0" y="30"/>
                    </a:lnTo>
                    <a:lnTo>
                      <a:pt x="0" y="3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 name="Freeform 35"/>
              <p:cNvSpPr>
                <a:spLocks/>
              </p:cNvSpPr>
              <p:nvPr/>
            </p:nvSpPr>
            <p:spPr bwMode="auto">
              <a:xfrm>
                <a:off x="2058988" y="3324225"/>
                <a:ext cx="96838" cy="98425"/>
              </a:xfrm>
              <a:custGeom>
                <a:avLst/>
                <a:gdLst>
                  <a:gd name="T0" fmla="*/ 52 w 61"/>
                  <a:gd name="T1" fmla="*/ 53 h 62"/>
                  <a:gd name="T2" fmla="*/ 56 w 61"/>
                  <a:gd name="T3" fmla="*/ 48 h 62"/>
                  <a:gd name="T4" fmla="*/ 59 w 61"/>
                  <a:gd name="T5" fmla="*/ 43 h 62"/>
                  <a:gd name="T6" fmla="*/ 61 w 61"/>
                  <a:gd name="T7" fmla="*/ 37 h 62"/>
                  <a:gd name="T8" fmla="*/ 61 w 61"/>
                  <a:gd name="T9" fmla="*/ 31 h 62"/>
                  <a:gd name="T10" fmla="*/ 61 w 61"/>
                  <a:gd name="T11" fmla="*/ 25 h 62"/>
                  <a:gd name="T12" fmla="*/ 59 w 61"/>
                  <a:gd name="T13" fmla="*/ 19 h 62"/>
                  <a:gd name="T14" fmla="*/ 56 w 61"/>
                  <a:gd name="T15" fmla="*/ 14 h 62"/>
                  <a:gd name="T16" fmla="*/ 52 w 61"/>
                  <a:gd name="T17" fmla="*/ 9 h 62"/>
                  <a:gd name="T18" fmla="*/ 48 w 61"/>
                  <a:gd name="T19" fmla="*/ 5 h 62"/>
                  <a:gd name="T20" fmla="*/ 42 w 61"/>
                  <a:gd name="T21" fmla="*/ 2 h 62"/>
                  <a:gd name="T22" fmla="*/ 36 w 61"/>
                  <a:gd name="T23" fmla="*/ 0 h 62"/>
                  <a:gd name="T24" fmla="*/ 30 w 61"/>
                  <a:gd name="T25" fmla="*/ 0 h 62"/>
                  <a:gd name="T26" fmla="*/ 24 w 61"/>
                  <a:gd name="T27" fmla="*/ 0 h 62"/>
                  <a:gd name="T28" fmla="*/ 19 w 61"/>
                  <a:gd name="T29" fmla="*/ 2 h 62"/>
                  <a:gd name="T30" fmla="*/ 13 w 61"/>
                  <a:gd name="T31" fmla="*/ 5 h 62"/>
                  <a:gd name="T32" fmla="*/ 8 w 61"/>
                  <a:gd name="T33" fmla="*/ 9 h 62"/>
                  <a:gd name="T34" fmla="*/ 4 w 61"/>
                  <a:gd name="T35" fmla="*/ 14 h 62"/>
                  <a:gd name="T36" fmla="*/ 1 w 61"/>
                  <a:gd name="T37" fmla="*/ 19 h 62"/>
                  <a:gd name="T38" fmla="*/ 0 w 61"/>
                  <a:gd name="T39" fmla="*/ 25 h 62"/>
                  <a:gd name="T40" fmla="*/ 0 w 61"/>
                  <a:gd name="T41" fmla="*/ 31 h 62"/>
                  <a:gd name="T42" fmla="*/ 0 w 61"/>
                  <a:gd name="T43" fmla="*/ 37 h 62"/>
                  <a:gd name="T44" fmla="*/ 1 w 61"/>
                  <a:gd name="T45" fmla="*/ 43 h 62"/>
                  <a:gd name="T46" fmla="*/ 4 w 61"/>
                  <a:gd name="T47" fmla="*/ 48 h 62"/>
                  <a:gd name="T48" fmla="*/ 8 w 61"/>
                  <a:gd name="T49" fmla="*/ 53 h 62"/>
                  <a:gd name="T50" fmla="*/ 13 w 61"/>
                  <a:gd name="T51" fmla="*/ 57 h 62"/>
                  <a:gd name="T52" fmla="*/ 19 w 61"/>
                  <a:gd name="T53" fmla="*/ 60 h 62"/>
                  <a:gd name="T54" fmla="*/ 24 w 61"/>
                  <a:gd name="T55" fmla="*/ 62 h 62"/>
                  <a:gd name="T56" fmla="*/ 30 w 61"/>
                  <a:gd name="T57" fmla="*/ 62 h 62"/>
                  <a:gd name="T58" fmla="*/ 36 w 61"/>
                  <a:gd name="T59" fmla="*/ 62 h 62"/>
                  <a:gd name="T60" fmla="*/ 42 w 61"/>
                  <a:gd name="T61" fmla="*/ 60 h 62"/>
                  <a:gd name="T62" fmla="*/ 48 w 61"/>
                  <a:gd name="T63" fmla="*/ 57 h 62"/>
                  <a:gd name="T64" fmla="*/ 52 w 61"/>
                  <a:gd name="T65" fmla="*/ 53 h 62"/>
                  <a:gd name="T66" fmla="*/ 52 w 61"/>
                  <a:gd name="T67" fmla="*/ 5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62">
                    <a:moveTo>
                      <a:pt x="52" y="53"/>
                    </a:moveTo>
                    <a:lnTo>
                      <a:pt x="56" y="48"/>
                    </a:lnTo>
                    <a:lnTo>
                      <a:pt x="59" y="43"/>
                    </a:lnTo>
                    <a:lnTo>
                      <a:pt x="61" y="37"/>
                    </a:lnTo>
                    <a:lnTo>
                      <a:pt x="61" y="31"/>
                    </a:lnTo>
                    <a:lnTo>
                      <a:pt x="61" y="25"/>
                    </a:lnTo>
                    <a:lnTo>
                      <a:pt x="59" y="19"/>
                    </a:lnTo>
                    <a:lnTo>
                      <a:pt x="56" y="14"/>
                    </a:lnTo>
                    <a:lnTo>
                      <a:pt x="52" y="9"/>
                    </a:lnTo>
                    <a:lnTo>
                      <a:pt x="48" y="5"/>
                    </a:lnTo>
                    <a:lnTo>
                      <a:pt x="42" y="2"/>
                    </a:lnTo>
                    <a:lnTo>
                      <a:pt x="36" y="0"/>
                    </a:lnTo>
                    <a:lnTo>
                      <a:pt x="30" y="0"/>
                    </a:lnTo>
                    <a:lnTo>
                      <a:pt x="24" y="0"/>
                    </a:lnTo>
                    <a:lnTo>
                      <a:pt x="19" y="2"/>
                    </a:lnTo>
                    <a:lnTo>
                      <a:pt x="13" y="5"/>
                    </a:lnTo>
                    <a:lnTo>
                      <a:pt x="8" y="9"/>
                    </a:lnTo>
                    <a:lnTo>
                      <a:pt x="4" y="14"/>
                    </a:lnTo>
                    <a:lnTo>
                      <a:pt x="1" y="19"/>
                    </a:lnTo>
                    <a:lnTo>
                      <a:pt x="0" y="25"/>
                    </a:lnTo>
                    <a:lnTo>
                      <a:pt x="0" y="31"/>
                    </a:lnTo>
                    <a:lnTo>
                      <a:pt x="0" y="37"/>
                    </a:lnTo>
                    <a:lnTo>
                      <a:pt x="1" y="43"/>
                    </a:lnTo>
                    <a:lnTo>
                      <a:pt x="4" y="48"/>
                    </a:lnTo>
                    <a:lnTo>
                      <a:pt x="8" y="53"/>
                    </a:lnTo>
                    <a:lnTo>
                      <a:pt x="13" y="57"/>
                    </a:lnTo>
                    <a:lnTo>
                      <a:pt x="19" y="60"/>
                    </a:lnTo>
                    <a:lnTo>
                      <a:pt x="24" y="62"/>
                    </a:lnTo>
                    <a:lnTo>
                      <a:pt x="30" y="62"/>
                    </a:lnTo>
                    <a:lnTo>
                      <a:pt x="36" y="62"/>
                    </a:lnTo>
                    <a:lnTo>
                      <a:pt x="42" y="60"/>
                    </a:lnTo>
                    <a:lnTo>
                      <a:pt x="48" y="57"/>
                    </a:lnTo>
                    <a:lnTo>
                      <a:pt x="52" y="53"/>
                    </a:lnTo>
                    <a:lnTo>
                      <a:pt x="52" y="53"/>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 name="Freeform 39"/>
              <p:cNvSpPr>
                <a:spLocks/>
              </p:cNvSpPr>
              <p:nvPr/>
            </p:nvSpPr>
            <p:spPr bwMode="auto">
              <a:xfrm>
                <a:off x="3008313" y="3932238"/>
                <a:ext cx="0" cy="409575"/>
              </a:xfrm>
              <a:custGeom>
                <a:avLst/>
                <a:gdLst>
                  <a:gd name="T0" fmla="*/ 258 h 258"/>
                  <a:gd name="T1" fmla="*/ 135 h 258"/>
                  <a:gd name="T2" fmla="*/ 0 h 258"/>
                </a:gdLst>
                <a:ahLst/>
                <a:cxnLst>
                  <a:cxn ang="0">
                    <a:pos x="0" y="T0"/>
                  </a:cxn>
                  <a:cxn ang="0">
                    <a:pos x="0" y="T1"/>
                  </a:cxn>
                  <a:cxn ang="0">
                    <a:pos x="0" y="T2"/>
                  </a:cxn>
                </a:cxnLst>
                <a:rect l="0" t="0" r="r" b="b"/>
                <a:pathLst>
                  <a:path h="258">
                    <a:moveTo>
                      <a:pt x="0" y="258"/>
                    </a:moveTo>
                    <a:lnTo>
                      <a:pt x="0" y="135"/>
                    </a:lnTo>
                    <a:lnTo>
                      <a:pt x="0" y="0"/>
                    </a:lnTo>
                  </a:path>
                </a:pathLst>
              </a:custGeom>
              <a:noFill/>
              <a:ln w="11113">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40"/>
              <p:cNvSpPr>
                <a:spLocks noChangeShapeType="1"/>
              </p:cNvSpPr>
              <p:nvPr/>
            </p:nvSpPr>
            <p:spPr bwMode="auto">
              <a:xfrm>
                <a:off x="4244975" y="3803650"/>
                <a:ext cx="0" cy="490538"/>
              </a:xfrm>
              <a:prstGeom prst="line">
                <a:avLst/>
              </a:prstGeom>
              <a:noFill/>
              <a:ln w="11113">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42"/>
              <p:cNvSpPr>
                <a:spLocks/>
              </p:cNvSpPr>
              <p:nvPr/>
            </p:nvSpPr>
            <p:spPr bwMode="auto">
              <a:xfrm>
                <a:off x="1765300" y="4059238"/>
                <a:ext cx="2482850" cy="333375"/>
              </a:xfrm>
              <a:custGeom>
                <a:avLst/>
                <a:gdLst>
                  <a:gd name="T0" fmla="*/ 1564 w 1564"/>
                  <a:gd name="T1" fmla="*/ 0 h 210"/>
                  <a:gd name="T2" fmla="*/ 1562 w 1564"/>
                  <a:gd name="T3" fmla="*/ 2 h 210"/>
                  <a:gd name="T4" fmla="*/ 783 w 1564"/>
                  <a:gd name="T5" fmla="*/ 55 h 210"/>
                  <a:gd name="T6" fmla="*/ 0 w 1564"/>
                  <a:gd name="T7" fmla="*/ 210 h 210"/>
                </a:gdLst>
                <a:ahLst/>
                <a:cxnLst>
                  <a:cxn ang="0">
                    <a:pos x="T0" y="T1"/>
                  </a:cxn>
                  <a:cxn ang="0">
                    <a:pos x="T2" y="T3"/>
                  </a:cxn>
                  <a:cxn ang="0">
                    <a:pos x="T4" y="T5"/>
                  </a:cxn>
                  <a:cxn ang="0">
                    <a:pos x="T6" y="T7"/>
                  </a:cxn>
                </a:cxnLst>
                <a:rect l="0" t="0" r="r" b="b"/>
                <a:pathLst>
                  <a:path w="1564" h="210">
                    <a:moveTo>
                      <a:pt x="1564" y="0"/>
                    </a:moveTo>
                    <a:lnTo>
                      <a:pt x="1562" y="2"/>
                    </a:lnTo>
                    <a:lnTo>
                      <a:pt x="783" y="55"/>
                    </a:lnTo>
                    <a:lnTo>
                      <a:pt x="0" y="21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Freeform 44"/>
              <p:cNvSpPr>
                <a:spLocks/>
              </p:cNvSpPr>
              <p:nvPr/>
            </p:nvSpPr>
            <p:spPr bwMode="auto">
              <a:xfrm>
                <a:off x="1728788" y="4352925"/>
                <a:ext cx="76200" cy="76200"/>
              </a:xfrm>
              <a:custGeom>
                <a:avLst/>
                <a:gdLst>
                  <a:gd name="T0" fmla="*/ 0 w 48"/>
                  <a:gd name="T1" fmla="*/ 25 h 48"/>
                  <a:gd name="T2" fmla="*/ 0 w 48"/>
                  <a:gd name="T3" fmla="*/ 30 h 48"/>
                  <a:gd name="T4" fmla="*/ 3 w 48"/>
                  <a:gd name="T5" fmla="*/ 36 h 48"/>
                  <a:gd name="T6" fmla="*/ 7 w 48"/>
                  <a:gd name="T7" fmla="*/ 42 h 48"/>
                  <a:gd name="T8" fmla="*/ 11 w 48"/>
                  <a:gd name="T9" fmla="*/ 45 h 48"/>
                  <a:gd name="T10" fmla="*/ 17 w 48"/>
                  <a:gd name="T11" fmla="*/ 48 h 48"/>
                  <a:gd name="T12" fmla="*/ 23 w 48"/>
                  <a:gd name="T13" fmla="*/ 48 h 48"/>
                  <a:gd name="T14" fmla="*/ 29 w 48"/>
                  <a:gd name="T15" fmla="*/ 48 h 48"/>
                  <a:gd name="T16" fmla="*/ 35 w 48"/>
                  <a:gd name="T17" fmla="*/ 45 h 48"/>
                  <a:gd name="T18" fmla="*/ 40 w 48"/>
                  <a:gd name="T19" fmla="*/ 42 h 48"/>
                  <a:gd name="T20" fmla="*/ 43 w 48"/>
                  <a:gd name="T21" fmla="*/ 36 h 48"/>
                  <a:gd name="T22" fmla="*/ 46 w 48"/>
                  <a:gd name="T23" fmla="*/ 30 h 48"/>
                  <a:gd name="T24" fmla="*/ 48 w 48"/>
                  <a:gd name="T25" fmla="*/ 25 h 48"/>
                  <a:gd name="T26" fmla="*/ 46 w 48"/>
                  <a:gd name="T27" fmla="*/ 19 h 48"/>
                  <a:gd name="T28" fmla="*/ 43 w 48"/>
                  <a:gd name="T29" fmla="*/ 13 h 48"/>
                  <a:gd name="T30" fmla="*/ 40 w 48"/>
                  <a:gd name="T31" fmla="*/ 7 h 48"/>
                  <a:gd name="T32" fmla="*/ 35 w 48"/>
                  <a:gd name="T33" fmla="*/ 4 h 48"/>
                  <a:gd name="T34" fmla="*/ 29 w 48"/>
                  <a:gd name="T35" fmla="*/ 1 h 48"/>
                  <a:gd name="T36" fmla="*/ 23 w 48"/>
                  <a:gd name="T37" fmla="*/ 0 h 48"/>
                  <a:gd name="T38" fmla="*/ 17 w 48"/>
                  <a:gd name="T39" fmla="*/ 1 h 48"/>
                  <a:gd name="T40" fmla="*/ 11 w 48"/>
                  <a:gd name="T41" fmla="*/ 4 h 48"/>
                  <a:gd name="T42" fmla="*/ 7 w 48"/>
                  <a:gd name="T43" fmla="*/ 7 h 48"/>
                  <a:gd name="T44" fmla="*/ 3 w 48"/>
                  <a:gd name="T45" fmla="*/ 13 h 48"/>
                  <a:gd name="T46" fmla="*/ 0 w 48"/>
                  <a:gd name="T47" fmla="*/ 19 h 48"/>
                  <a:gd name="T48" fmla="*/ 0 w 48"/>
                  <a:gd name="T49" fmla="*/ 25 h 48"/>
                  <a:gd name="T50" fmla="*/ 0 w 48"/>
                  <a:gd name="T51"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0" y="25"/>
                    </a:moveTo>
                    <a:lnTo>
                      <a:pt x="0" y="30"/>
                    </a:lnTo>
                    <a:lnTo>
                      <a:pt x="3" y="36"/>
                    </a:lnTo>
                    <a:lnTo>
                      <a:pt x="7" y="42"/>
                    </a:lnTo>
                    <a:lnTo>
                      <a:pt x="11" y="45"/>
                    </a:lnTo>
                    <a:lnTo>
                      <a:pt x="17" y="48"/>
                    </a:lnTo>
                    <a:lnTo>
                      <a:pt x="23" y="48"/>
                    </a:lnTo>
                    <a:lnTo>
                      <a:pt x="29" y="48"/>
                    </a:lnTo>
                    <a:lnTo>
                      <a:pt x="35" y="45"/>
                    </a:lnTo>
                    <a:lnTo>
                      <a:pt x="40" y="42"/>
                    </a:lnTo>
                    <a:lnTo>
                      <a:pt x="43" y="36"/>
                    </a:lnTo>
                    <a:lnTo>
                      <a:pt x="46" y="30"/>
                    </a:lnTo>
                    <a:lnTo>
                      <a:pt x="48" y="25"/>
                    </a:lnTo>
                    <a:lnTo>
                      <a:pt x="46" y="19"/>
                    </a:lnTo>
                    <a:lnTo>
                      <a:pt x="43" y="13"/>
                    </a:lnTo>
                    <a:lnTo>
                      <a:pt x="40" y="7"/>
                    </a:lnTo>
                    <a:lnTo>
                      <a:pt x="35" y="4"/>
                    </a:lnTo>
                    <a:lnTo>
                      <a:pt x="29" y="1"/>
                    </a:lnTo>
                    <a:lnTo>
                      <a:pt x="23" y="0"/>
                    </a:lnTo>
                    <a:lnTo>
                      <a:pt x="17" y="1"/>
                    </a:lnTo>
                    <a:lnTo>
                      <a:pt x="11" y="4"/>
                    </a:lnTo>
                    <a:lnTo>
                      <a:pt x="7" y="7"/>
                    </a:lnTo>
                    <a:lnTo>
                      <a:pt x="3" y="13"/>
                    </a:lnTo>
                    <a:lnTo>
                      <a:pt x="0" y="19"/>
                    </a:lnTo>
                    <a:lnTo>
                      <a:pt x="0" y="25"/>
                    </a:lnTo>
                    <a:lnTo>
                      <a:pt x="0" y="2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5" name="Freeform 45"/>
              <p:cNvSpPr>
                <a:spLocks/>
              </p:cNvSpPr>
              <p:nvPr/>
            </p:nvSpPr>
            <p:spPr bwMode="auto">
              <a:xfrm>
                <a:off x="2968625" y="4108450"/>
                <a:ext cx="76200" cy="76200"/>
              </a:xfrm>
              <a:custGeom>
                <a:avLst/>
                <a:gdLst>
                  <a:gd name="T0" fmla="*/ 0 w 48"/>
                  <a:gd name="T1" fmla="*/ 24 h 48"/>
                  <a:gd name="T2" fmla="*/ 1 w 48"/>
                  <a:gd name="T3" fmla="*/ 30 h 48"/>
                  <a:gd name="T4" fmla="*/ 3 w 48"/>
                  <a:gd name="T5" fmla="*/ 36 h 48"/>
                  <a:gd name="T6" fmla="*/ 7 w 48"/>
                  <a:gd name="T7" fmla="*/ 40 h 48"/>
                  <a:gd name="T8" fmla="*/ 11 w 48"/>
                  <a:gd name="T9" fmla="*/ 45 h 48"/>
                  <a:gd name="T10" fmla="*/ 17 w 48"/>
                  <a:gd name="T11" fmla="*/ 48 h 48"/>
                  <a:gd name="T12" fmla="*/ 25 w 48"/>
                  <a:gd name="T13" fmla="*/ 48 h 48"/>
                  <a:gd name="T14" fmla="*/ 30 w 48"/>
                  <a:gd name="T15" fmla="*/ 48 h 48"/>
                  <a:gd name="T16" fmla="*/ 36 w 48"/>
                  <a:gd name="T17" fmla="*/ 45 h 48"/>
                  <a:gd name="T18" fmla="*/ 41 w 48"/>
                  <a:gd name="T19" fmla="*/ 40 h 48"/>
                  <a:gd name="T20" fmla="*/ 45 w 48"/>
                  <a:gd name="T21" fmla="*/ 36 h 48"/>
                  <a:gd name="T22" fmla="*/ 48 w 48"/>
                  <a:gd name="T23" fmla="*/ 30 h 48"/>
                  <a:gd name="T24" fmla="*/ 48 w 48"/>
                  <a:gd name="T25" fmla="*/ 24 h 48"/>
                  <a:gd name="T26" fmla="*/ 48 w 48"/>
                  <a:gd name="T27" fmla="*/ 17 h 48"/>
                  <a:gd name="T28" fmla="*/ 45 w 48"/>
                  <a:gd name="T29" fmla="*/ 11 h 48"/>
                  <a:gd name="T30" fmla="*/ 41 w 48"/>
                  <a:gd name="T31" fmla="*/ 7 h 48"/>
                  <a:gd name="T32" fmla="*/ 36 w 48"/>
                  <a:gd name="T33" fmla="*/ 3 h 48"/>
                  <a:gd name="T34" fmla="*/ 30 w 48"/>
                  <a:gd name="T35" fmla="*/ 1 h 48"/>
                  <a:gd name="T36" fmla="*/ 25 w 48"/>
                  <a:gd name="T37" fmla="*/ 0 h 48"/>
                  <a:gd name="T38" fmla="*/ 17 w 48"/>
                  <a:gd name="T39" fmla="*/ 1 h 48"/>
                  <a:gd name="T40" fmla="*/ 11 w 48"/>
                  <a:gd name="T41" fmla="*/ 3 h 48"/>
                  <a:gd name="T42" fmla="*/ 7 w 48"/>
                  <a:gd name="T43" fmla="*/ 7 h 48"/>
                  <a:gd name="T44" fmla="*/ 3 w 48"/>
                  <a:gd name="T45" fmla="*/ 11 h 48"/>
                  <a:gd name="T46" fmla="*/ 1 w 48"/>
                  <a:gd name="T47" fmla="*/ 17 h 48"/>
                  <a:gd name="T48" fmla="*/ 0 w 48"/>
                  <a:gd name="T49" fmla="*/ 24 h 48"/>
                  <a:gd name="T50" fmla="*/ 0 w 48"/>
                  <a:gd name="T51"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0" y="24"/>
                    </a:moveTo>
                    <a:lnTo>
                      <a:pt x="1" y="30"/>
                    </a:lnTo>
                    <a:lnTo>
                      <a:pt x="3" y="36"/>
                    </a:lnTo>
                    <a:lnTo>
                      <a:pt x="7" y="40"/>
                    </a:lnTo>
                    <a:lnTo>
                      <a:pt x="11" y="45"/>
                    </a:lnTo>
                    <a:lnTo>
                      <a:pt x="17" y="48"/>
                    </a:lnTo>
                    <a:lnTo>
                      <a:pt x="25" y="48"/>
                    </a:lnTo>
                    <a:lnTo>
                      <a:pt x="30" y="48"/>
                    </a:lnTo>
                    <a:lnTo>
                      <a:pt x="36" y="45"/>
                    </a:lnTo>
                    <a:lnTo>
                      <a:pt x="41" y="40"/>
                    </a:lnTo>
                    <a:lnTo>
                      <a:pt x="45" y="36"/>
                    </a:lnTo>
                    <a:lnTo>
                      <a:pt x="48" y="30"/>
                    </a:lnTo>
                    <a:lnTo>
                      <a:pt x="48" y="24"/>
                    </a:lnTo>
                    <a:lnTo>
                      <a:pt x="48" y="17"/>
                    </a:lnTo>
                    <a:lnTo>
                      <a:pt x="45" y="11"/>
                    </a:lnTo>
                    <a:lnTo>
                      <a:pt x="41" y="7"/>
                    </a:lnTo>
                    <a:lnTo>
                      <a:pt x="36" y="3"/>
                    </a:lnTo>
                    <a:lnTo>
                      <a:pt x="30" y="1"/>
                    </a:lnTo>
                    <a:lnTo>
                      <a:pt x="25" y="0"/>
                    </a:lnTo>
                    <a:lnTo>
                      <a:pt x="17" y="1"/>
                    </a:lnTo>
                    <a:lnTo>
                      <a:pt x="11" y="3"/>
                    </a:lnTo>
                    <a:lnTo>
                      <a:pt x="7" y="7"/>
                    </a:lnTo>
                    <a:lnTo>
                      <a:pt x="3" y="11"/>
                    </a:lnTo>
                    <a:lnTo>
                      <a:pt x="1" y="17"/>
                    </a:lnTo>
                    <a:lnTo>
                      <a:pt x="0" y="24"/>
                    </a:lnTo>
                    <a:lnTo>
                      <a:pt x="0" y="24"/>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46"/>
              <p:cNvSpPr>
                <a:spLocks/>
              </p:cNvSpPr>
              <p:nvPr/>
            </p:nvSpPr>
            <p:spPr bwMode="auto">
              <a:xfrm>
                <a:off x="4205288" y="4022725"/>
                <a:ext cx="76200" cy="76200"/>
              </a:xfrm>
              <a:custGeom>
                <a:avLst/>
                <a:gdLst>
                  <a:gd name="T0" fmla="*/ 0 w 48"/>
                  <a:gd name="T1" fmla="*/ 25 h 48"/>
                  <a:gd name="T2" fmla="*/ 2 w 48"/>
                  <a:gd name="T3" fmla="*/ 30 h 48"/>
                  <a:gd name="T4" fmla="*/ 3 w 48"/>
                  <a:gd name="T5" fmla="*/ 36 h 48"/>
                  <a:gd name="T6" fmla="*/ 8 w 48"/>
                  <a:gd name="T7" fmla="*/ 41 h 48"/>
                  <a:gd name="T8" fmla="*/ 12 w 48"/>
                  <a:gd name="T9" fmla="*/ 45 h 48"/>
                  <a:gd name="T10" fmla="*/ 18 w 48"/>
                  <a:gd name="T11" fmla="*/ 48 h 48"/>
                  <a:gd name="T12" fmla="*/ 25 w 48"/>
                  <a:gd name="T13" fmla="*/ 48 h 48"/>
                  <a:gd name="T14" fmla="*/ 31 w 48"/>
                  <a:gd name="T15" fmla="*/ 48 h 48"/>
                  <a:gd name="T16" fmla="*/ 37 w 48"/>
                  <a:gd name="T17" fmla="*/ 45 h 48"/>
                  <a:gd name="T18" fmla="*/ 41 w 48"/>
                  <a:gd name="T19" fmla="*/ 41 h 48"/>
                  <a:gd name="T20" fmla="*/ 46 w 48"/>
                  <a:gd name="T21" fmla="*/ 36 h 48"/>
                  <a:gd name="T22" fmla="*/ 48 w 48"/>
                  <a:gd name="T23" fmla="*/ 30 h 48"/>
                  <a:gd name="T24" fmla="*/ 48 w 48"/>
                  <a:gd name="T25" fmla="*/ 25 h 48"/>
                  <a:gd name="T26" fmla="*/ 48 w 48"/>
                  <a:gd name="T27" fmla="*/ 17 h 48"/>
                  <a:gd name="T28" fmla="*/ 46 w 48"/>
                  <a:gd name="T29" fmla="*/ 11 h 48"/>
                  <a:gd name="T30" fmla="*/ 41 w 48"/>
                  <a:gd name="T31" fmla="*/ 7 h 48"/>
                  <a:gd name="T32" fmla="*/ 37 w 48"/>
                  <a:gd name="T33" fmla="*/ 3 h 48"/>
                  <a:gd name="T34" fmla="*/ 31 w 48"/>
                  <a:gd name="T35" fmla="*/ 1 h 48"/>
                  <a:gd name="T36" fmla="*/ 25 w 48"/>
                  <a:gd name="T37" fmla="*/ 0 h 48"/>
                  <a:gd name="T38" fmla="*/ 18 w 48"/>
                  <a:gd name="T39" fmla="*/ 1 h 48"/>
                  <a:gd name="T40" fmla="*/ 12 w 48"/>
                  <a:gd name="T41" fmla="*/ 3 h 48"/>
                  <a:gd name="T42" fmla="*/ 8 w 48"/>
                  <a:gd name="T43" fmla="*/ 7 h 48"/>
                  <a:gd name="T44" fmla="*/ 3 w 48"/>
                  <a:gd name="T45" fmla="*/ 11 h 48"/>
                  <a:gd name="T46" fmla="*/ 2 w 48"/>
                  <a:gd name="T47" fmla="*/ 17 h 48"/>
                  <a:gd name="T48" fmla="*/ 0 w 48"/>
                  <a:gd name="T4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0" y="25"/>
                    </a:moveTo>
                    <a:lnTo>
                      <a:pt x="2" y="30"/>
                    </a:lnTo>
                    <a:lnTo>
                      <a:pt x="3" y="36"/>
                    </a:lnTo>
                    <a:lnTo>
                      <a:pt x="8" y="41"/>
                    </a:lnTo>
                    <a:lnTo>
                      <a:pt x="12" y="45"/>
                    </a:lnTo>
                    <a:lnTo>
                      <a:pt x="18" y="48"/>
                    </a:lnTo>
                    <a:lnTo>
                      <a:pt x="25" y="48"/>
                    </a:lnTo>
                    <a:lnTo>
                      <a:pt x="31" y="48"/>
                    </a:lnTo>
                    <a:lnTo>
                      <a:pt x="37" y="45"/>
                    </a:lnTo>
                    <a:lnTo>
                      <a:pt x="41" y="41"/>
                    </a:lnTo>
                    <a:lnTo>
                      <a:pt x="46" y="36"/>
                    </a:lnTo>
                    <a:lnTo>
                      <a:pt x="48" y="30"/>
                    </a:lnTo>
                    <a:lnTo>
                      <a:pt x="48" y="25"/>
                    </a:lnTo>
                    <a:lnTo>
                      <a:pt x="48" y="17"/>
                    </a:lnTo>
                    <a:lnTo>
                      <a:pt x="46" y="11"/>
                    </a:lnTo>
                    <a:lnTo>
                      <a:pt x="41" y="7"/>
                    </a:lnTo>
                    <a:lnTo>
                      <a:pt x="37" y="3"/>
                    </a:lnTo>
                    <a:lnTo>
                      <a:pt x="31" y="1"/>
                    </a:lnTo>
                    <a:lnTo>
                      <a:pt x="25" y="0"/>
                    </a:lnTo>
                    <a:lnTo>
                      <a:pt x="18" y="1"/>
                    </a:lnTo>
                    <a:lnTo>
                      <a:pt x="12" y="3"/>
                    </a:lnTo>
                    <a:lnTo>
                      <a:pt x="8" y="7"/>
                    </a:lnTo>
                    <a:lnTo>
                      <a:pt x="3" y="11"/>
                    </a:lnTo>
                    <a:lnTo>
                      <a:pt x="2" y="17"/>
                    </a:lnTo>
                    <a:lnTo>
                      <a:pt x="0" y="2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51"/>
              <p:cNvSpPr>
                <a:spLocks/>
              </p:cNvSpPr>
              <p:nvPr/>
            </p:nvSpPr>
            <p:spPr bwMode="auto">
              <a:xfrm>
                <a:off x="3003550" y="3714750"/>
                <a:ext cx="0" cy="596900"/>
              </a:xfrm>
              <a:custGeom>
                <a:avLst/>
                <a:gdLst>
                  <a:gd name="T0" fmla="*/ 376 h 376"/>
                  <a:gd name="T1" fmla="*/ 220 h 376"/>
                  <a:gd name="T2" fmla="*/ 0 h 376"/>
                </a:gdLst>
                <a:ahLst/>
                <a:cxnLst>
                  <a:cxn ang="0">
                    <a:pos x="0" y="T0"/>
                  </a:cxn>
                  <a:cxn ang="0">
                    <a:pos x="0" y="T1"/>
                  </a:cxn>
                  <a:cxn ang="0">
                    <a:pos x="0" y="T2"/>
                  </a:cxn>
                </a:cxnLst>
                <a:rect l="0" t="0" r="r" b="b"/>
                <a:pathLst>
                  <a:path h="376">
                    <a:moveTo>
                      <a:pt x="0" y="376"/>
                    </a:moveTo>
                    <a:lnTo>
                      <a:pt x="0" y="220"/>
                    </a:lnTo>
                    <a:lnTo>
                      <a:pt x="0" y="0"/>
                    </a:lnTo>
                  </a:path>
                </a:pathLst>
              </a:custGeom>
              <a:noFill/>
              <a:ln w="1111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52"/>
              <p:cNvSpPr>
                <a:spLocks noChangeShapeType="1"/>
              </p:cNvSpPr>
              <p:nvPr/>
            </p:nvSpPr>
            <p:spPr bwMode="auto">
              <a:xfrm flipV="1">
                <a:off x="4243388" y="3659188"/>
                <a:ext cx="0" cy="703263"/>
              </a:xfrm>
              <a:prstGeom prst="line">
                <a:avLst/>
              </a:prstGeom>
              <a:noFill/>
              <a:ln w="11113">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Freeform 54"/>
              <p:cNvSpPr>
                <a:spLocks/>
              </p:cNvSpPr>
              <p:nvPr/>
            </p:nvSpPr>
            <p:spPr bwMode="auto">
              <a:xfrm>
                <a:off x="1765300" y="4033838"/>
                <a:ext cx="2478088" cy="358775"/>
              </a:xfrm>
              <a:custGeom>
                <a:avLst/>
                <a:gdLst>
                  <a:gd name="T0" fmla="*/ 1561 w 1561"/>
                  <a:gd name="T1" fmla="*/ 0 h 226"/>
                  <a:gd name="T2" fmla="*/ 783 w 1561"/>
                  <a:gd name="T3" fmla="*/ 19 h 226"/>
                  <a:gd name="T4" fmla="*/ 780 w 1561"/>
                  <a:gd name="T5" fmla="*/ 19 h 226"/>
                  <a:gd name="T6" fmla="*/ 0 w 1561"/>
                  <a:gd name="T7" fmla="*/ 226 h 226"/>
                </a:gdLst>
                <a:ahLst/>
                <a:cxnLst>
                  <a:cxn ang="0">
                    <a:pos x="T0" y="T1"/>
                  </a:cxn>
                  <a:cxn ang="0">
                    <a:pos x="T2" y="T3"/>
                  </a:cxn>
                  <a:cxn ang="0">
                    <a:pos x="T4" y="T5"/>
                  </a:cxn>
                  <a:cxn ang="0">
                    <a:pos x="T6" y="T7"/>
                  </a:cxn>
                </a:cxnLst>
                <a:rect l="0" t="0" r="r" b="b"/>
                <a:pathLst>
                  <a:path w="1561" h="226">
                    <a:moveTo>
                      <a:pt x="1561" y="0"/>
                    </a:moveTo>
                    <a:lnTo>
                      <a:pt x="783" y="19"/>
                    </a:lnTo>
                    <a:lnTo>
                      <a:pt x="780" y="19"/>
                    </a:lnTo>
                    <a:lnTo>
                      <a:pt x="0" y="226"/>
                    </a:lnTo>
                  </a:path>
                </a:pathLst>
              </a:custGeom>
              <a:noFill/>
              <a:ln w="19050">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Freeform 56"/>
              <p:cNvSpPr>
                <a:spLocks/>
              </p:cNvSpPr>
              <p:nvPr/>
            </p:nvSpPr>
            <p:spPr bwMode="auto">
              <a:xfrm>
                <a:off x="2968625" y="4024313"/>
                <a:ext cx="76200" cy="76200"/>
              </a:xfrm>
              <a:custGeom>
                <a:avLst/>
                <a:gdLst>
                  <a:gd name="T0" fmla="*/ 41 w 48"/>
                  <a:gd name="T1" fmla="*/ 41 h 48"/>
                  <a:gd name="T2" fmla="*/ 45 w 48"/>
                  <a:gd name="T3" fmla="*/ 37 h 48"/>
                  <a:gd name="T4" fmla="*/ 48 w 48"/>
                  <a:gd name="T5" fmla="*/ 31 h 48"/>
                  <a:gd name="T6" fmla="*/ 48 w 48"/>
                  <a:gd name="T7" fmla="*/ 25 h 48"/>
                  <a:gd name="T8" fmla="*/ 48 w 48"/>
                  <a:gd name="T9" fmla="*/ 18 h 48"/>
                  <a:gd name="T10" fmla="*/ 45 w 48"/>
                  <a:gd name="T11" fmla="*/ 13 h 48"/>
                  <a:gd name="T12" fmla="*/ 41 w 48"/>
                  <a:gd name="T13" fmla="*/ 8 h 48"/>
                  <a:gd name="T14" fmla="*/ 36 w 48"/>
                  <a:gd name="T15" fmla="*/ 3 h 48"/>
                  <a:gd name="T16" fmla="*/ 30 w 48"/>
                  <a:gd name="T17" fmla="*/ 2 h 48"/>
                  <a:gd name="T18" fmla="*/ 25 w 48"/>
                  <a:gd name="T19" fmla="*/ 0 h 48"/>
                  <a:gd name="T20" fmla="*/ 17 w 48"/>
                  <a:gd name="T21" fmla="*/ 2 h 48"/>
                  <a:gd name="T22" fmla="*/ 11 w 48"/>
                  <a:gd name="T23" fmla="*/ 3 h 48"/>
                  <a:gd name="T24" fmla="*/ 7 w 48"/>
                  <a:gd name="T25" fmla="*/ 8 h 48"/>
                  <a:gd name="T26" fmla="*/ 3 w 48"/>
                  <a:gd name="T27" fmla="*/ 13 h 48"/>
                  <a:gd name="T28" fmla="*/ 1 w 48"/>
                  <a:gd name="T29" fmla="*/ 18 h 48"/>
                  <a:gd name="T30" fmla="*/ 0 w 48"/>
                  <a:gd name="T31" fmla="*/ 25 h 48"/>
                  <a:gd name="T32" fmla="*/ 1 w 48"/>
                  <a:gd name="T33" fmla="*/ 31 h 48"/>
                  <a:gd name="T34" fmla="*/ 3 w 48"/>
                  <a:gd name="T35" fmla="*/ 37 h 48"/>
                  <a:gd name="T36" fmla="*/ 7 w 48"/>
                  <a:gd name="T37" fmla="*/ 41 h 48"/>
                  <a:gd name="T38" fmla="*/ 11 w 48"/>
                  <a:gd name="T39" fmla="*/ 45 h 48"/>
                  <a:gd name="T40" fmla="*/ 17 w 48"/>
                  <a:gd name="T41" fmla="*/ 48 h 48"/>
                  <a:gd name="T42" fmla="*/ 25 w 48"/>
                  <a:gd name="T43" fmla="*/ 48 h 48"/>
                  <a:gd name="T44" fmla="*/ 30 w 48"/>
                  <a:gd name="T45" fmla="*/ 48 h 48"/>
                  <a:gd name="T46" fmla="*/ 36 w 48"/>
                  <a:gd name="T47" fmla="*/ 45 h 48"/>
                  <a:gd name="T48" fmla="*/ 41 w 48"/>
                  <a:gd name="T49" fmla="*/ 41 h 48"/>
                  <a:gd name="T50" fmla="*/ 41 w 48"/>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41" y="41"/>
                    </a:moveTo>
                    <a:lnTo>
                      <a:pt x="45" y="37"/>
                    </a:lnTo>
                    <a:lnTo>
                      <a:pt x="48" y="31"/>
                    </a:lnTo>
                    <a:lnTo>
                      <a:pt x="48" y="25"/>
                    </a:lnTo>
                    <a:lnTo>
                      <a:pt x="48" y="18"/>
                    </a:lnTo>
                    <a:lnTo>
                      <a:pt x="45" y="13"/>
                    </a:lnTo>
                    <a:lnTo>
                      <a:pt x="41" y="8"/>
                    </a:lnTo>
                    <a:lnTo>
                      <a:pt x="36" y="3"/>
                    </a:lnTo>
                    <a:lnTo>
                      <a:pt x="30" y="2"/>
                    </a:lnTo>
                    <a:lnTo>
                      <a:pt x="25" y="0"/>
                    </a:lnTo>
                    <a:lnTo>
                      <a:pt x="17" y="2"/>
                    </a:lnTo>
                    <a:lnTo>
                      <a:pt x="11" y="3"/>
                    </a:lnTo>
                    <a:lnTo>
                      <a:pt x="7" y="8"/>
                    </a:lnTo>
                    <a:lnTo>
                      <a:pt x="3" y="13"/>
                    </a:lnTo>
                    <a:lnTo>
                      <a:pt x="1" y="18"/>
                    </a:lnTo>
                    <a:lnTo>
                      <a:pt x="0" y="25"/>
                    </a:lnTo>
                    <a:lnTo>
                      <a:pt x="1" y="31"/>
                    </a:lnTo>
                    <a:lnTo>
                      <a:pt x="3" y="37"/>
                    </a:lnTo>
                    <a:lnTo>
                      <a:pt x="7" y="41"/>
                    </a:lnTo>
                    <a:lnTo>
                      <a:pt x="11" y="45"/>
                    </a:lnTo>
                    <a:lnTo>
                      <a:pt x="17" y="48"/>
                    </a:lnTo>
                    <a:lnTo>
                      <a:pt x="25" y="48"/>
                    </a:lnTo>
                    <a:lnTo>
                      <a:pt x="30" y="48"/>
                    </a:lnTo>
                    <a:lnTo>
                      <a:pt x="36" y="45"/>
                    </a:lnTo>
                    <a:lnTo>
                      <a:pt x="41" y="41"/>
                    </a:lnTo>
                    <a:lnTo>
                      <a:pt x="41"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57"/>
              <p:cNvSpPr>
                <a:spLocks/>
              </p:cNvSpPr>
              <p:nvPr/>
            </p:nvSpPr>
            <p:spPr bwMode="auto">
              <a:xfrm>
                <a:off x="4205288" y="3997325"/>
                <a:ext cx="76200" cy="76200"/>
              </a:xfrm>
              <a:custGeom>
                <a:avLst/>
                <a:gdLst>
                  <a:gd name="T0" fmla="*/ 41 w 48"/>
                  <a:gd name="T1" fmla="*/ 41 h 48"/>
                  <a:gd name="T2" fmla="*/ 46 w 48"/>
                  <a:gd name="T3" fmla="*/ 35 h 48"/>
                  <a:gd name="T4" fmla="*/ 47 w 48"/>
                  <a:gd name="T5" fmla="*/ 30 h 48"/>
                  <a:gd name="T6" fmla="*/ 48 w 48"/>
                  <a:gd name="T7" fmla="*/ 23 h 48"/>
                  <a:gd name="T8" fmla="*/ 47 w 48"/>
                  <a:gd name="T9" fmla="*/ 17 h 48"/>
                  <a:gd name="T10" fmla="*/ 46 w 48"/>
                  <a:gd name="T11" fmla="*/ 11 h 48"/>
                  <a:gd name="T12" fmla="*/ 41 w 48"/>
                  <a:gd name="T13" fmla="*/ 7 h 48"/>
                  <a:gd name="T14" fmla="*/ 37 w 48"/>
                  <a:gd name="T15" fmla="*/ 3 h 48"/>
                  <a:gd name="T16" fmla="*/ 31 w 48"/>
                  <a:gd name="T17" fmla="*/ 0 h 48"/>
                  <a:gd name="T18" fmla="*/ 24 w 48"/>
                  <a:gd name="T19" fmla="*/ 0 h 48"/>
                  <a:gd name="T20" fmla="*/ 18 w 48"/>
                  <a:gd name="T21" fmla="*/ 0 h 48"/>
                  <a:gd name="T22" fmla="*/ 12 w 48"/>
                  <a:gd name="T23" fmla="*/ 3 h 48"/>
                  <a:gd name="T24" fmla="*/ 8 w 48"/>
                  <a:gd name="T25" fmla="*/ 7 h 48"/>
                  <a:gd name="T26" fmla="*/ 3 w 48"/>
                  <a:gd name="T27" fmla="*/ 11 h 48"/>
                  <a:gd name="T28" fmla="*/ 2 w 48"/>
                  <a:gd name="T29" fmla="*/ 17 h 48"/>
                  <a:gd name="T30" fmla="*/ 0 w 48"/>
                  <a:gd name="T31" fmla="*/ 23 h 48"/>
                  <a:gd name="T32" fmla="*/ 2 w 48"/>
                  <a:gd name="T33" fmla="*/ 30 h 48"/>
                  <a:gd name="T34" fmla="*/ 3 w 48"/>
                  <a:gd name="T35" fmla="*/ 35 h 48"/>
                  <a:gd name="T36" fmla="*/ 8 w 48"/>
                  <a:gd name="T37" fmla="*/ 41 h 48"/>
                  <a:gd name="T38" fmla="*/ 12 w 48"/>
                  <a:gd name="T39" fmla="*/ 45 h 48"/>
                  <a:gd name="T40" fmla="*/ 18 w 48"/>
                  <a:gd name="T41" fmla="*/ 46 h 48"/>
                  <a:gd name="T42" fmla="*/ 24 w 48"/>
                  <a:gd name="T43" fmla="*/ 48 h 48"/>
                  <a:gd name="T44" fmla="*/ 31 w 48"/>
                  <a:gd name="T45" fmla="*/ 46 h 48"/>
                  <a:gd name="T46" fmla="*/ 37 w 48"/>
                  <a:gd name="T47" fmla="*/ 45 h 48"/>
                  <a:gd name="T48" fmla="*/ 41 w 48"/>
                  <a:gd name="T4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41" y="41"/>
                    </a:moveTo>
                    <a:lnTo>
                      <a:pt x="46" y="35"/>
                    </a:lnTo>
                    <a:lnTo>
                      <a:pt x="47" y="30"/>
                    </a:lnTo>
                    <a:lnTo>
                      <a:pt x="48" y="23"/>
                    </a:lnTo>
                    <a:lnTo>
                      <a:pt x="47" y="17"/>
                    </a:lnTo>
                    <a:lnTo>
                      <a:pt x="46" y="11"/>
                    </a:lnTo>
                    <a:lnTo>
                      <a:pt x="41" y="7"/>
                    </a:lnTo>
                    <a:lnTo>
                      <a:pt x="37" y="3"/>
                    </a:lnTo>
                    <a:lnTo>
                      <a:pt x="31" y="0"/>
                    </a:lnTo>
                    <a:lnTo>
                      <a:pt x="24" y="0"/>
                    </a:lnTo>
                    <a:lnTo>
                      <a:pt x="18" y="0"/>
                    </a:lnTo>
                    <a:lnTo>
                      <a:pt x="12" y="3"/>
                    </a:lnTo>
                    <a:lnTo>
                      <a:pt x="8" y="7"/>
                    </a:lnTo>
                    <a:lnTo>
                      <a:pt x="3" y="11"/>
                    </a:lnTo>
                    <a:lnTo>
                      <a:pt x="2" y="17"/>
                    </a:lnTo>
                    <a:lnTo>
                      <a:pt x="0" y="23"/>
                    </a:lnTo>
                    <a:lnTo>
                      <a:pt x="2" y="30"/>
                    </a:lnTo>
                    <a:lnTo>
                      <a:pt x="3" y="35"/>
                    </a:lnTo>
                    <a:lnTo>
                      <a:pt x="8" y="41"/>
                    </a:lnTo>
                    <a:lnTo>
                      <a:pt x="12" y="45"/>
                    </a:lnTo>
                    <a:lnTo>
                      <a:pt x="18" y="46"/>
                    </a:lnTo>
                    <a:lnTo>
                      <a:pt x="24" y="48"/>
                    </a:lnTo>
                    <a:lnTo>
                      <a:pt x="31" y="46"/>
                    </a:lnTo>
                    <a:lnTo>
                      <a:pt x="37" y="45"/>
                    </a:lnTo>
                    <a:lnTo>
                      <a:pt x="41"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2" name="Freeform 60"/>
              <p:cNvSpPr>
                <a:spLocks/>
              </p:cNvSpPr>
              <p:nvPr/>
            </p:nvSpPr>
            <p:spPr bwMode="auto">
              <a:xfrm>
                <a:off x="1728788" y="4352925"/>
                <a:ext cx="76200" cy="76200"/>
              </a:xfrm>
              <a:custGeom>
                <a:avLst/>
                <a:gdLst>
                  <a:gd name="T0" fmla="*/ 40 w 48"/>
                  <a:gd name="T1" fmla="*/ 41 h 48"/>
                  <a:gd name="T2" fmla="*/ 43 w 48"/>
                  <a:gd name="T3" fmla="*/ 36 h 48"/>
                  <a:gd name="T4" fmla="*/ 46 w 48"/>
                  <a:gd name="T5" fmla="*/ 30 h 48"/>
                  <a:gd name="T6" fmla="*/ 48 w 48"/>
                  <a:gd name="T7" fmla="*/ 25 h 48"/>
                  <a:gd name="T8" fmla="*/ 46 w 48"/>
                  <a:gd name="T9" fmla="*/ 19 h 48"/>
                  <a:gd name="T10" fmla="*/ 43 w 48"/>
                  <a:gd name="T11" fmla="*/ 13 h 48"/>
                  <a:gd name="T12" fmla="*/ 40 w 48"/>
                  <a:gd name="T13" fmla="*/ 7 h 48"/>
                  <a:gd name="T14" fmla="*/ 35 w 48"/>
                  <a:gd name="T15" fmla="*/ 4 h 48"/>
                  <a:gd name="T16" fmla="*/ 29 w 48"/>
                  <a:gd name="T17" fmla="*/ 1 h 48"/>
                  <a:gd name="T18" fmla="*/ 23 w 48"/>
                  <a:gd name="T19" fmla="*/ 0 h 48"/>
                  <a:gd name="T20" fmla="*/ 17 w 48"/>
                  <a:gd name="T21" fmla="*/ 1 h 48"/>
                  <a:gd name="T22" fmla="*/ 11 w 48"/>
                  <a:gd name="T23" fmla="*/ 4 h 48"/>
                  <a:gd name="T24" fmla="*/ 7 w 48"/>
                  <a:gd name="T25" fmla="*/ 7 h 48"/>
                  <a:gd name="T26" fmla="*/ 3 w 48"/>
                  <a:gd name="T27" fmla="*/ 13 h 48"/>
                  <a:gd name="T28" fmla="*/ 0 w 48"/>
                  <a:gd name="T29" fmla="*/ 19 h 48"/>
                  <a:gd name="T30" fmla="*/ 0 w 48"/>
                  <a:gd name="T31" fmla="*/ 25 h 48"/>
                  <a:gd name="T32" fmla="*/ 0 w 48"/>
                  <a:gd name="T33" fmla="*/ 30 h 48"/>
                  <a:gd name="T34" fmla="*/ 3 w 48"/>
                  <a:gd name="T35" fmla="*/ 36 h 48"/>
                  <a:gd name="T36" fmla="*/ 7 w 48"/>
                  <a:gd name="T37" fmla="*/ 41 h 48"/>
                  <a:gd name="T38" fmla="*/ 11 w 48"/>
                  <a:gd name="T39" fmla="*/ 45 h 48"/>
                  <a:gd name="T40" fmla="*/ 17 w 48"/>
                  <a:gd name="T41" fmla="*/ 48 h 48"/>
                  <a:gd name="T42" fmla="*/ 23 w 48"/>
                  <a:gd name="T43" fmla="*/ 48 h 48"/>
                  <a:gd name="T44" fmla="*/ 29 w 48"/>
                  <a:gd name="T45" fmla="*/ 48 h 48"/>
                  <a:gd name="T46" fmla="*/ 35 w 48"/>
                  <a:gd name="T47" fmla="*/ 45 h 48"/>
                  <a:gd name="T48" fmla="*/ 40 w 48"/>
                  <a:gd name="T49" fmla="*/ 41 h 48"/>
                  <a:gd name="T50" fmla="*/ 40 w 48"/>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40" y="41"/>
                    </a:moveTo>
                    <a:lnTo>
                      <a:pt x="43" y="36"/>
                    </a:lnTo>
                    <a:lnTo>
                      <a:pt x="46" y="30"/>
                    </a:lnTo>
                    <a:lnTo>
                      <a:pt x="48" y="25"/>
                    </a:lnTo>
                    <a:lnTo>
                      <a:pt x="46" y="19"/>
                    </a:lnTo>
                    <a:lnTo>
                      <a:pt x="43" y="13"/>
                    </a:lnTo>
                    <a:lnTo>
                      <a:pt x="40" y="7"/>
                    </a:lnTo>
                    <a:lnTo>
                      <a:pt x="35" y="4"/>
                    </a:lnTo>
                    <a:lnTo>
                      <a:pt x="29" y="1"/>
                    </a:lnTo>
                    <a:lnTo>
                      <a:pt x="23" y="0"/>
                    </a:lnTo>
                    <a:lnTo>
                      <a:pt x="17" y="1"/>
                    </a:lnTo>
                    <a:lnTo>
                      <a:pt x="11" y="4"/>
                    </a:lnTo>
                    <a:lnTo>
                      <a:pt x="7" y="7"/>
                    </a:lnTo>
                    <a:lnTo>
                      <a:pt x="3" y="13"/>
                    </a:lnTo>
                    <a:lnTo>
                      <a:pt x="0" y="19"/>
                    </a:lnTo>
                    <a:lnTo>
                      <a:pt x="0" y="25"/>
                    </a:lnTo>
                    <a:lnTo>
                      <a:pt x="0" y="30"/>
                    </a:lnTo>
                    <a:lnTo>
                      <a:pt x="3" y="36"/>
                    </a:lnTo>
                    <a:lnTo>
                      <a:pt x="7" y="41"/>
                    </a:lnTo>
                    <a:lnTo>
                      <a:pt x="11" y="45"/>
                    </a:lnTo>
                    <a:lnTo>
                      <a:pt x="17" y="48"/>
                    </a:lnTo>
                    <a:lnTo>
                      <a:pt x="23" y="48"/>
                    </a:lnTo>
                    <a:lnTo>
                      <a:pt x="29" y="48"/>
                    </a:lnTo>
                    <a:lnTo>
                      <a:pt x="35" y="45"/>
                    </a:lnTo>
                    <a:lnTo>
                      <a:pt x="40" y="41"/>
                    </a:lnTo>
                    <a:lnTo>
                      <a:pt x="40"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61" name="ZoneTexte 60"/>
            <p:cNvSpPr txBox="1"/>
            <p:nvPr/>
          </p:nvSpPr>
          <p:spPr>
            <a:xfrm>
              <a:off x="821229" y="5788664"/>
              <a:ext cx="269626" cy="261365"/>
            </a:xfrm>
            <a:prstGeom prst="rect">
              <a:avLst/>
            </a:prstGeom>
            <a:noFill/>
          </p:spPr>
          <p:txBody>
            <a:bodyPr wrap="none" rtlCol="0">
              <a:spAutoFit/>
            </a:bodyPr>
            <a:lstStyle/>
            <a:p>
              <a:pPr algn="ctr"/>
              <a:r>
                <a:rPr lang="fr-FR" sz="1200" dirty="0"/>
                <a:t>0</a:t>
              </a:r>
            </a:p>
          </p:txBody>
        </p:sp>
        <p:sp>
          <p:nvSpPr>
            <p:cNvPr id="62" name="ZoneTexte 61"/>
            <p:cNvSpPr txBox="1"/>
            <p:nvPr/>
          </p:nvSpPr>
          <p:spPr>
            <a:xfrm>
              <a:off x="605363" y="5592146"/>
              <a:ext cx="320922" cy="261365"/>
            </a:xfrm>
            <a:prstGeom prst="rect">
              <a:avLst/>
            </a:prstGeom>
            <a:noFill/>
          </p:spPr>
          <p:txBody>
            <a:bodyPr wrap="none" rtlCol="0">
              <a:spAutoFit/>
            </a:bodyPr>
            <a:lstStyle/>
            <a:p>
              <a:pPr algn="r"/>
              <a:r>
                <a:rPr lang="fr-FR" sz="1200" dirty="0"/>
                <a:t>-4</a:t>
              </a:r>
            </a:p>
          </p:txBody>
        </p:sp>
        <p:sp>
          <p:nvSpPr>
            <p:cNvPr id="63" name="ZoneTexte 62"/>
            <p:cNvSpPr txBox="1"/>
            <p:nvPr/>
          </p:nvSpPr>
          <p:spPr>
            <a:xfrm>
              <a:off x="2280545" y="5788664"/>
              <a:ext cx="354585" cy="261365"/>
            </a:xfrm>
            <a:prstGeom prst="rect">
              <a:avLst/>
            </a:prstGeom>
            <a:noFill/>
          </p:spPr>
          <p:txBody>
            <a:bodyPr wrap="none" rtlCol="0">
              <a:spAutoFit/>
            </a:bodyPr>
            <a:lstStyle/>
            <a:p>
              <a:pPr algn="ctr"/>
              <a:r>
                <a:rPr lang="fr-FR" sz="1200" dirty="0"/>
                <a:t>48</a:t>
              </a:r>
            </a:p>
          </p:txBody>
        </p:sp>
        <p:sp>
          <p:nvSpPr>
            <p:cNvPr id="64" name="ZoneTexte 63"/>
            <p:cNvSpPr txBox="1"/>
            <p:nvPr/>
          </p:nvSpPr>
          <p:spPr>
            <a:xfrm>
              <a:off x="3769406" y="5788664"/>
              <a:ext cx="354585" cy="261365"/>
            </a:xfrm>
            <a:prstGeom prst="rect">
              <a:avLst/>
            </a:prstGeom>
            <a:noFill/>
          </p:spPr>
          <p:txBody>
            <a:bodyPr wrap="none" rtlCol="0">
              <a:spAutoFit/>
            </a:bodyPr>
            <a:lstStyle/>
            <a:p>
              <a:pPr algn="ctr"/>
              <a:r>
                <a:rPr lang="fr-FR" sz="1200" dirty="0"/>
                <a:t>96</a:t>
              </a:r>
            </a:p>
          </p:txBody>
        </p:sp>
        <p:sp>
          <p:nvSpPr>
            <p:cNvPr id="65" name="ZoneTexte 64"/>
            <p:cNvSpPr txBox="1"/>
            <p:nvPr/>
          </p:nvSpPr>
          <p:spPr>
            <a:xfrm>
              <a:off x="605363" y="5269834"/>
              <a:ext cx="320922" cy="261365"/>
            </a:xfrm>
            <a:prstGeom prst="rect">
              <a:avLst/>
            </a:prstGeom>
            <a:noFill/>
          </p:spPr>
          <p:txBody>
            <a:bodyPr wrap="none" rtlCol="0">
              <a:spAutoFit/>
            </a:bodyPr>
            <a:lstStyle/>
            <a:p>
              <a:pPr algn="r"/>
              <a:r>
                <a:rPr lang="fr-FR" sz="1200" dirty="0"/>
                <a:t>-2</a:t>
              </a:r>
            </a:p>
          </p:txBody>
        </p:sp>
        <p:sp>
          <p:nvSpPr>
            <p:cNvPr id="66" name="ZoneTexte 65"/>
            <p:cNvSpPr txBox="1"/>
            <p:nvPr/>
          </p:nvSpPr>
          <p:spPr>
            <a:xfrm>
              <a:off x="656659" y="4947523"/>
              <a:ext cx="269626" cy="261365"/>
            </a:xfrm>
            <a:prstGeom prst="rect">
              <a:avLst/>
            </a:prstGeom>
            <a:noFill/>
          </p:spPr>
          <p:txBody>
            <a:bodyPr wrap="none" rtlCol="0">
              <a:spAutoFit/>
            </a:bodyPr>
            <a:lstStyle/>
            <a:p>
              <a:pPr algn="r"/>
              <a:r>
                <a:rPr lang="fr-FR" sz="1200" dirty="0"/>
                <a:t>0</a:t>
              </a:r>
            </a:p>
          </p:txBody>
        </p:sp>
        <p:sp>
          <p:nvSpPr>
            <p:cNvPr id="67" name="ZoneTexte 66"/>
            <p:cNvSpPr txBox="1"/>
            <p:nvPr/>
          </p:nvSpPr>
          <p:spPr>
            <a:xfrm>
              <a:off x="656659" y="4625212"/>
              <a:ext cx="269626" cy="261365"/>
            </a:xfrm>
            <a:prstGeom prst="rect">
              <a:avLst/>
            </a:prstGeom>
            <a:noFill/>
          </p:spPr>
          <p:txBody>
            <a:bodyPr wrap="none" rtlCol="0">
              <a:spAutoFit/>
            </a:bodyPr>
            <a:lstStyle/>
            <a:p>
              <a:pPr algn="r"/>
              <a:r>
                <a:rPr lang="fr-FR" sz="1200" dirty="0"/>
                <a:t>2</a:t>
              </a:r>
            </a:p>
          </p:txBody>
        </p:sp>
        <p:sp>
          <p:nvSpPr>
            <p:cNvPr id="68" name="ZoneTexte 67"/>
            <p:cNvSpPr txBox="1"/>
            <p:nvPr/>
          </p:nvSpPr>
          <p:spPr>
            <a:xfrm>
              <a:off x="656659" y="4302901"/>
              <a:ext cx="269626" cy="261365"/>
            </a:xfrm>
            <a:prstGeom prst="rect">
              <a:avLst/>
            </a:prstGeom>
            <a:noFill/>
          </p:spPr>
          <p:txBody>
            <a:bodyPr wrap="none" rtlCol="0">
              <a:spAutoFit/>
            </a:bodyPr>
            <a:lstStyle/>
            <a:p>
              <a:pPr algn="r"/>
              <a:r>
                <a:rPr lang="fr-FR" sz="1200" dirty="0"/>
                <a:t>4</a:t>
              </a:r>
            </a:p>
          </p:txBody>
        </p:sp>
        <p:sp>
          <p:nvSpPr>
            <p:cNvPr id="69" name="ZoneTexte 68"/>
            <p:cNvSpPr txBox="1"/>
            <p:nvPr/>
          </p:nvSpPr>
          <p:spPr>
            <a:xfrm>
              <a:off x="656659" y="3980591"/>
              <a:ext cx="269626" cy="261365"/>
            </a:xfrm>
            <a:prstGeom prst="rect">
              <a:avLst/>
            </a:prstGeom>
            <a:noFill/>
          </p:spPr>
          <p:txBody>
            <a:bodyPr wrap="none" rtlCol="0">
              <a:spAutoFit/>
            </a:bodyPr>
            <a:lstStyle/>
            <a:p>
              <a:pPr algn="r"/>
              <a:r>
                <a:rPr lang="fr-FR" sz="1200" dirty="0"/>
                <a:t>6</a:t>
              </a:r>
            </a:p>
          </p:txBody>
        </p:sp>
        <p:sp>
          <p:nvSpPr>
            <p:cNvPr id="70" name="ZoneTexte 69"/>
            <p:cNvSpPr txBox="1"/>
            <p:nvPr/>
          </p:nvSpPr>
          <p:spPr>
            <a:xfrm>
              <a:off x="656659" y="3658280"/>
              <a:ext cx="269626" cy="261365"/>
            </a:xfrm>
            <a:prstGeom prst="rect">
              <a:avLst/>
            </a:prstGeom>
            <a:noFill/>
          </p:spPr>
          <p:txBody>
            <a:bodyPr wrap="none" rtlCol="0">
              <a:spAutoFit/>
            </a:bodyPr>
            <a:lstStyle/>
            <a:p>
              <a:pPr algn="r"/>
              <a:r>
                <a:rPr lang="fr-FR" sz="1200" dirty="0"/>
                <a:t>8</a:t>
              </a:r>
            </a:p>
          </p:txBody>
        </p:sp>
        <p:sp>
          <p:nvSpPr>
            <p:cNvPr id="71" name="ZoneTexte 70"/>
            <p:cNvSpPr txBox="1"/>
            <p:nvPr/>
          </p:nvSpPr>
          <p:spPr>
            <a:xfrm>
              <a:off x="736270" y="6211431"/>
              <a:ext cx="439544" cy="435609"/>
            </a:xfrm>
            <a:prstGeom prst="rect">
              <a:avLst/>
            </a:prstGeom>
            <a:noFill/>
          </p:spPr>
          <p:txBody>
            <a:bodyPr wrap="none" rtlCol="0">
              <a:spAutoFit/>
            </a:bodyPr>
            <a:lstStyle/>
            <a:p>
              <a:pPr algn="ctr"/>
              <a:r>
                <a:rPr lang="fr-FR" sz="1200" dirty="0"/>
                <a:t>213</a:t>
              </a:r>
            </a:p>
            <a:p>
              <a:pPr algn="ctr"/>
              <a:r>
                <a:rPr lang="fr-FR" sz="1200" dirty="0"/>
                <a:t>214</a:t>
              </a:r>
            </a:p>
          </p:txBody>
        </p:sp>
        <p:sp>
          <p:nvSpPr>
            <p:cNvPr id="72" name="ZoneTexte 71"/>
            <p:cNvSpPr txBox="1"/>
            <p:nvPr/>
          </p:nvSpPr>
          <p:spPr>
            <a:xfrm>
              <a:off x="2238064" y="6211431"/>
              <a:ext cx="439544" cy="435609"/>
            </a:xfrm>
            <a:prstGeom prst="rect">
              <a:avLst/>
            </a:prstGeom>
            <a:noFill/>
          </p:spPr>
          <p:txBody>
            <a:bodyPr wrap="none" rtlCol="0">
              <a:spAutoFit/>
            </a:bodyPr>
            <a:lstStyle/>
            <a:p>
              <a:pPr algn="ctr"/>
              <a:r>
                <a:rPr lang="fr-FR" sz="1200" dirty="0"/>
                <a:t>207</a:t>
              </a:r>
            </a:p>
            <a:p>
              <a:pPr algn="ctr"/>
              <a:r>
                <a:rPr lang="fr-FR" sz="1200" dirty="0"/>
                <a:t>207</a:t>
              </a:r>
            </a:p>
          </p:txBody>
        </p:sp>
        <p:sp>
          <p:nvSpPr>
            <p:cNvPr id="73" name="ZoneTexte 72"/>
            <p:cNvSpPr txBox="1"/>
            <p:nvPr/>
          </p:nvSpPr>
          <p:spPr>
            <a:xfrm>
              <a:off x="3726925" y="6211431"/>
              <a:ext cx="439544" cy="435609"/>
            </a:xfrm>
            <a:prstGeom prst="rect">
              <a:avLst/>
            </a:prstGeom>
            <a:noFill/>
          </p:spPr>
          <p:txBody>
            <a:bodyPr wrap="none" rtlCol="0">
              <a:spAutoFit/>
            </a:bodyPr>
            <a:lstStyle/>
            <a:p>
              <a:pPr algn="ctr"/>
              <a:r>
                <a:rPr lang="fr-FR" sz="1200" dirty="0"/>
                <a:t>193</a:t>
              </a:r>
            </a:p>
            <a:p>
              <a:pPr algn="ctr"/>
              <a:r>
                <a:rPr lang="fr-FR" sz="1200" dirty="0"/>
                <a:t>165</a:t>
              </a:r>
            </a:p>
          </p:txBody>
        </p:sp>
        <p:sp>
          <p:nvSpPr>
            <p:cNvPr id="74" name="ZoneTexte 73"/>
            <p:cNvSpPr txBox="1"/>
            <p:nvPr/>
          </p:nvSpPr>
          <p:spPr>
            <a:xfrm>
              <a:off x="68269" y="6211431"/>
              <a:ext cx="712054" cy="461665"/>
            </a:xfrm>
            <a:prstGeom prst="rect">
              <a:avLst/>
            </a:prstGeom>
            <a:noFill/>
          </p:spPr>
          <p:txBody>
            <a:bodyPr wrap="none" rtlCol="0">
              <a:spAutoFit/>
            </a:bodyPr>
            <a:lstStyle/>
            <a:p>
              <a:pPr algn="r"/>
              <a:r>
                <a:rPr lang="fr-FR" sz="1200" dirty="0"/>
                <a:t>Rachis</a:t>
              </a:r>
            </a:p>
            <a:p>
              <a:pPr algn="r"/>
              <a:r>
                <a:rPr lang="fr-FR" sz="1200" dirty="0"/>
                <a:t>Hanche</a:t>
              </a:r>
            </a:p>
          </p:txBody>
        </p:sp>
        <p:sp>
          <p:nvSpPr>
            <p:cNvPr id="75" name="ZoneTexte 74"/>
            <p:cNvSpPr txBox="1"/>
            <p:nvPr/>
          </p:nvSpPr>
          <p:spPr>
            <a:xfrm>
              <a:off x="2007232" y="5992656"/>
              <a:ext cx="901209" cy="261365"/>
            </a:xfrm>
            <a:prstGeom prst="rect">
              <a:avLst/>
            </a:prstGeom>
            <a:noFill/>
          </p:spPr>
          <p:txBody>
            <a:bodyPr wrap="none" rtlCol="0">
              <a:spAutoFit/>
            </a:bodyPr>
            <a:lstStyle/>
            <a:p>
              <a:pPr algn="ctr"/>
              <a:r>
                <a:rPr lang="fr-FR" sz="1200" b="1" dirty="0"/>
                <a:t>Semaines</a:t>
              </a:r>
            </a:p>
          </p:txBody>
        </p:sp>
        <p:sp>
          <p:nvSpPr>
            <p:cNvPr id="77" name="ZoneTexte 76"/>
            <p:cNvSpPr txBox="1"/>
            <p:nvPr/>
          </p:nvSpPr>
          <p:spPr>
            <a:xfrm>
              <a:off x="1395749" y="3811670"/>
              <a:ext cx="688009" cy="276999"/>
            </a:xfrm>
            <a:prstGeom prst="rect">
              <a:avLst/>
            </a:prstGeom>
            <a:noFill/>
          </p:spPr>
          <p:txBody>
            <a:bodyPr wrap="none" rtlCol="0">
              <a:spAutoFit/>
            </a:bodyPr>
            <a:lstStyle/>
            <a:p>
              <a:r>
                <a:rPr lang="fr-FR" sz="1200" b="1" dirty="0"/>
                <a:t>Rachis</a:t>
              </a:r>
            </a:p>
          </p:txBody>
        </p:sp>
        <p:sp>
          <p:nvSpPr>
            <p:cNvPr id="78" name="ZoneTexte 77"/>
            <p:cNvSpPr txBox="1"/>
            <p:nvPr/>
          </p:nvSpPr>
          <p:spPr>
            <a:xfrm>
              <a:off x="1395749" y="4053675"/>
              <a:ext cx="739305" cy="276999"/>
            </a:xfrm>
            <a:prstGeom prst="rect">
              <a:avLst/>
            </a:prstGeom>
            <a:noFill/>
          </p:spPr>
          <p:txBody>
            <a:bodyPr wrap="none" rtlCol="0">
              <a:spAutoFit/>
            </a:bodyPr>
            <a:lstStyle/>
            <a:p>
              <a:r>
                <a:rPr lang="fr-FR" sz="1200" b="1" dirty="0"/>
                <a:t>Hanche</a:t>
              </a:r>
            </a:p>
          </p:txBody>
        </p:sp>
        <p:sp>
          <p:nvSpPr>
            <p:cNvPr id="79" name="ZoneTexte 78"/>
            <p:cNvSpPr txBox="1"/>
            <p:nvPr/>
          </p:nvSpPr>
          <p:spPr>
            <a:xfrm>
              <a:off x="3167508" y="5141206"/>
              <a:ext cx="829073" cy="276999"/>
            </a:xfrm>
            <a:prstGeom prst="rect">
              <a:avLst/>
            </a:prstGeom>
            <a:noFill/>
          </p:spPr>
          <p:txBody>
            <a:bodyPr wrap="none" rtlCol="0">
              <a:spAutoFit/>
            </a:bodyPr>
            <a:lstStyle/>
            <a:p>
              <a:pPr algn="r"/>
              <a:r>
                <a:rPr lang="fr-FR" sz="1200" dirty="0"/>
                <a:t>p &lt; 0,001</a:t>
              </a:r>
            </a:p>
          </p:txBody>
        </p:sp>
        <p:sp>
          <p:nvSpPr>
            <p:cNvPr id="80" name="ZoneTexte 79"/>
            <p:cNvSpPr txBox="1"/>
            <p:nvPr/>
          </p:nvSpPr>
          <p:spPr>
            <a:xfrm>
              <a:off x="2365476" y="3525222"/>
              <a:ext cx="184731" cy="276999"/>
            </a:xfrm>
            <a:prstGeom prst="rect">
              <a:avLst/>
            </a:prstGeom>
            <a:noFill/>
          </p:spPr>
          <p:txBody>
            <a:bodyPr wrap="none" rtlCol="0">
              <a:spAutoFit/>
            </a:bodyPr>
            <a:lstStyle/>
            <a:p>
              <a:pPr algn="ctr"/>
              <a:endParaRPr lang="fr-FR" sz="1200" b="1" dirty="0"/>
            </a:p>
          </p:txBody>
        </p:sp>
        <p:sp>
          <p:nvSpPr>
            <p:cNvPr id="82" name="ZoneTexte 81"/>
            <p:cNvSpPr txBox="1"/>
            <p:nvPr/>
          </p:nvSpPr>
          <p:spPr>
            <a:xfrm>
              <a:off x="3967294" y="4421269"/>
              <a:ext cx="662361" cy="276999"/>
            </a:xfrm>
            <a:prstGeom prst="rect">
              <a:avLst/>
            </a:prstGeom>
            <a:noFill/>
          </p:spPr>
          <p:txBody>
            <a:bodyPr wrap="none" rtlCol="0">
              <a:spAutoFit/>
            </a:bodyPr>
            <a:lstStyle/>
            <a:p>
              <a:pPr algn="ctr"/>
              <a:r>
                <a:rPr lang="fr-FR" sz="1200" b="1" dirty="0"/>
                <a:t>2,53 %</a:t>
              </a:r>
            </a:p>
          </p:txBody>
        </p:sp>
        <p:sp>
          <p:nvSpPr>
            <p:cNvPr id="83" name="ZoneTexte 82"/>
            <p:cNvSpPr txBox="1"/>
            <p:nvPr/>
          </p:nvSpPr>
          <p:spPr>
            <a:xfrm>
              <a:off x="3967294" y="4701677"/>
              <a:ext cx="662361" cy="276999"/>
            </a:xfrm>
            <a:prstGeom prst="rect">
              <a:avLst/>
            </a:prstGeom>
            <a:noFill/>
          </p:spPr>
          <p:txBody>
            <a:bodyPr wrap="none" rtlCol="0">
              <a:spAutoFit/>
            </a:bodyPr>
            <a:lstStyle/>
            <a:p>
              <a:pPr algn="ctr"/>
              <a:r>
                <a:rPr lang="fr-FR" sz="1200" b="1" dirty="0"/>
                <a:t>2,39 %</a:t>
              </a:r>
            </a:p>
          </p:txBody>
        </p:sp>
      </p:grpSp>
      <p:sp>
        <p:nvSpPr>
          <p:cNvPr id="105" name="ZoneTexte 104"/>
          <p:cNvSpPr txBox="1"/>
          <p:nvPr/>
        </p:nvSpPr>
        <p:spPr>
          <a:xfrm>
            <a:off x="5113538" y="3404721"/>
            <a:ext cx="3694295" cy="369332"/>
          </a:xfrm>
          <a:prstGeom prst="rect">
            <a:avLst/>
          </a:prstGeom>
          <a:noFill/>
          <a:ln w="9525">
            <a:noFill/>
            <a:miter lim="800000"/>
            <a:headEnd/>
            <a:tailEnd/>
          </a:ln>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r>
              <a:rPr lang="fr-FR" sz="1800" dirty="0"/>
              <a:t>Modification T-score (médiane, IQR)</a:t>
            </a:r>
          </a:p>
        </p:txBody>
      </p:sp>
      <p:grpSp>
        <p:nvGrpSpPr>
          <p:cNvPr id="3" name="Groupe 2"/>
          <p:cNvGrpSpPr/>
          <p:nvPr/>
        </p:nvGrpSpPr>
        <p:grpSpPr>
          <a:xfrm>
            <a:off x="4531228" y="3525222"/>
            <a:ext cx="4307528" cy="3147874"/>
            <a:chOff x="4531228" y="3525222"/>
            <a:chExt cx="4307528" cy="3147874"/>
          </a:xfrm>
        </p:grpSpPr>
        <p:grpSp>
          <p:nvGrpSpPr>
            <p:cNvPr id="33" name="Groupe 32"/>
            <p:cNvGrpSpPr/>
            <p:nvPr/>
          </p:nvGrpSpPr>
          <p:grpSpPr>
            <a:xfrm>
              <a:off x="5343797" y="3902398"/>
              <a:ext cx="3006500" cy="1920777"/>
              <a:chOff x="5510213" y="3354388"/>
              <a:chExt cx="2487612" cy="1684337"/>
            </a:xfrm>
          </p:grpSpPr>
          <p:sp>
            <p:nvSpPr>
              <p:cNvPr id="34" name="Freeform 10"/>
              <p:cNvSpPr>
                <a:spLocks/>
              </p:cNvSpPr>
              <p:nvPr/>
            </p:nvSpPr>
            <p:spPr bwMode="auto">
              <a:xfrm>
                <a:off x="5575300" y="3362325"/>
                <a:ext cx="2422525" cy="1606550"/>
              </a:xfrm>
              <a:custGeom>
                <a:avLst/>
                <a:gdLst>
                  <a:gd name="T0" fmla="*/ 1526 w 1526"/>
                  <a:gd name="T1" fmla="*/ 1012 h 1012"/>
                  <a:gd name="T2" fmla="*/ 0 w 1526"/>
                  <a:gd name="T3" fmla="*/ 1012 h 1012"/>
                  <a:gd name="T4" fmla="*/ 0 w 1526"/>
                  <a:gd name="T5" fmla="*/ 0 h 1012"/>
                </a:gdLst>
                <a:ahLst/>
                <a:cxnLst>
                  <a:cxn ang="0">
                    <a:pos x="T0" y="T1"/>
                  </a:cxn>
                  <a:cxn ang="0">
                    <a:pos x="T2" y="T3"/>
                  </a:cxn>
                  <a:cxn ang="0">
                    <a:pos x="T4" y="T5"/>
                  </a:cxn>
                </a:cxnLst>
                <a:rect l="0" t="0" r="r" b="b"/>
                <a:pathLst>
                  <a:path w="1526" h="1012">
                    <a:moveTo>
                      <a:pt x="1526" y="1012"/>
                    </a:moveTo>
                    <a:lnTo>
                      <a:pt x="0" y="1012"/>
                    </a:lnTo>
                    <a:lnTo>
                      <a:pt x="0" y="0"/>
                    </a:lnTo>
                  </a:path>
                </a:pathLst>
              </a:custGeom>
              <a:noFill/>
              <a:ln w="6350">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11"/>
              <p:cNvSpPr>
                <a:spLocks noChangeShapeType="1"/>
              </p:cNvSpPr>
              <p:nvPr/>
            </p:nvSpPr>
            <p:spPr bwMode="auto">
              <a:xfrm>
                <a:off x="5510213" y="3375025"/>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12"/>
              <p:cNvSpPr>
                <a:spLocks noChangeShapeType="1"/>
              </p:cNvSpPr>
              <p:nvPr/>
            </p:nvSpPr>
            <p:spPr bwMode="auto">
              <a:xfrm>
                <a:off x="5510213" y="3587750"/>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13"/>
              <p:cNvSpPr>
                <a:spLocks noChangeShapeType="1"/>
              </p:cNvSpPr>
              <p:nvPr/>
            </p:nvSpPr>
            <p:spPr bwMode="auto">
              <a:xfrm>
                <a:off x="5510213" y="4013200"/>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14"/>
              <p:cNvSpPr>
                <a:spLocks noChangeShapeType="1"/>
              </p:cNvSpPr>
              <p:nvPr/>
            </p:nvSpPr>
            <p:spPr bwMode="auto">
              <a:xfrm>
                <a:off x="5510213" y="3800475"/>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15"/>
              <p:cNvSpPr>
                <a:spLocks noChangeShapeType="1"/>
              </p:cNvSpPr>
              <p:nvPr/>
            </p:nvSpPr>
            <p:spPr bwMode="auto">
              <a:xfrm>
                <a:off x="5510213" y="4225925"/>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16"/>
              <p:cNvSpPr>
                <a:spLocks noChangeShapeType="1"/>
              </p:cNvSpPr>
              <p:nvPr/>
            </p:nvSpPr>
            <p:spPr bwMode="auto">
              <a:xfrm>
                <a:off x="5510213" y="4652963"/>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17"/>
              <p:cNvSpPr>
                <a:spLocks noChangeShapeType="1"/>
              </p:cNvSpPr>
              <p:nvPr/>
            </p:nvSpPr>
            <p:spPr bwMode="auto">
              <a:xfrm>
                <a:off x="5510213" y="4440238"/>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18"/>
              <p:cNvSpPr>
                <a:spLocks noChangeShapeType="1"/>
              </p:cNvSpPr>
              <p:nvPr/>
            </p:nvSpPr>
            <p:spPr bwMode="auto">
              <a:xfrm>
                <a:off x="5510213" y="4867275"/>
                <a:ext cx="65088" cy="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26"/>
              <p:cNvSpPr>
                <a:spLocks noChangeShapeType="1"/>
              </p:cNvSpPr>
              <p:nvPr/>
            </p:nvSpPr>
            <p:spPr bwMode="auto">
              <a:xfrm flipV="1">
                <a:off x="5575300" y="4968875"/>
                <a:ext cx="0" cy="6985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27"/>
              <p:cNvSpPr>
                <a:spLocks noChangeShapeType="1"/>
              </p:cNvSpPr>
              <p:nvPr/>
            </p:nvSpPr>
            <p:spPr bwMode="auto">
              <a:xfrm flipV="1">
                <a:off x="6767513" y="4968875"/>
                <a:ext cx="0" cy="6985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31"/>
              <p:cNvSpPr>
                <a:spLocks noChangeShapeType="1"/>
              </p:cNvSpPr>
              <p:nvPr/>
            </p:nvSpPr>
            <p:spPr bwMode="auto">
              <a:xfrm flipV="1">
                <a:off x="7953375" y="4968875"/>
                <a:ext cx="0" cy="69850"/>
              </a:xfrm>
              <a:prstGeom prst="line">
                <a:avLst/>
              </a:prstGeom>
              <a:noFill/>
              <a:ln w="6350">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33"/>
              <p:cNvSpPr>
                <a:spLocks noChangeShapeType="1"/>
              </p:cNvSpPr>
              <p:nvPr/>
            </p:nvSpPr>
            <p:spPr bwMode="auto">
              <a:xfrm flipH="1">
                <a:off x="5575300" y="4440238"/>
                <a:ext cx="2422525" cy="0"/>
              </a:xfrm>
              <a:prstGeom prst="line">
                <a:avLst/>
              </a:prstGeom>
              <a:noFill/>
              <a:ln w="6350">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Freeform 36"/>
              <p:cNvSpPr>
                <a:spLocks/>
              </p:cNvSpPr>
              <p:nvPr/>
            </p:nvSpPr>
            <p:spPr bwMode="auto">
              <a:xfrm>
                <a:off x="5757863" y="3597275"/>
                <a:ext cx="98425" cy="96838"/>
              </a:xfrm>
              <a:custGeom>
                <a:avLst/>
                <a:gdLst>
                  <a:gd name="T0" fmla="*/ 0 w 62"/>
                  <a:gd name="T1" fmla="*/ 31 h 61"/>
                  <a:gd name="T2" fmla="*/ 1 w 62"/>
                  <a:gd name="T3" fmla="*/ 36 h 61"/>
                  <a:gd name="T4" fmla="*/ 3 w 62"/>
                  <a:gd name="T5" fmla="*/ 42 h 61"/>
                  <a:gd name="T6" fmla="*/ 6 w 62"/>
                  <a:gd name="T7" fmla="*/ 48 h 61"/>
                  <a:gd name="T8" fmla="*/ 9 w 62"/>
                  <a:gd name="T9" fmla="*/ 52 h 61"/>
                  <a:gd name="T10" fmla="*/ 14 w 62"/>
                  <a:gd name="T11" fmla="*/ 57 h 61"/>
                  <a:gd name="T12" fmla="*/ 19 w 62"/>
                  <a:gd name="T13" fmla="*/ 60 h 61"/>
                  <a:gd name="T14" fmla="*/ 25 w 62"/>
                  <a:gd name="T15" fmla="*/ 61 h 61"/>
                  <a:gd name="T16" fmla="*/ 32 w 62"/>
                  <a:gd name="T17" fmla="*/ 61 h 61"/>
                  <a:gd name="T18" fmla="*/ 38 w 62"/>
                  <a:gd name="T19" fmla="*/ 61 h 61"/>
                  <a:gd name="T20" fmla="*/ 44 w 62"/>
                  <a:gd name="T21" fmla="*/ 60 h 61"/>
                  <a:gd name="T22" fmla="*/ 48 w 62"/>
                  <a:gd name="T23" fmla="*/ 57 h 61"/>
                  <a:gd name="T24" fmla="*/ 54 w 62"/>
                  <a:gd name="T25" fmla="*/ 52 h 61"/>
                  <a:gd name="T26" fmla="*/ 57 w 62"/>
                  <a:gd name="T27" fmla="*/ 48 h 61"/>
                  <a:gd name="T28" fmla="*/ 60 w 62"/>
                  <a:gd name="T29" fmla="*/ 42 h 61"/>
                  <a:gd name="T30" fmla="*/ 61 w 62"/>
                  <a:gd name="T31" fmla="*/ 36 h 61"/>
                  <a:gd name="T32" fmla="*/ 62 w 62"/>
                  <a:gd name="T33" fmla="*/ 31 h 61"/>
                  <a:gd name="T34" fmla="*/ 61 w 62"/>
                  <a:gd name="T35" fmla="*/ 25 h 61"/>
                  <a:gd name="T36" fmla="*/ 60 w 62"/>
                  <a:gd name="T37" fmla="*/ 19 h 61"/>
                  <a:gd name="T38" fmla="*/ 57 w 62"/>
                  <a:gd name="T39" fmla="*/ 13 h 61"/>
                  <a:gd name="T40" fmla="*/ 54 w 62"/>
                  <a:gd name="T41" fmla="*/ 9 h 61"/>
                  <a:gd name="T42" fmla="*/ 48 w 62"/>
                  <a:gd name="T43" fmla="*/ 4 h 61"/>
                  <a:gd name="T44" fmla="*/ 44 w 62"/>
                  <a:gd name="T45" fmla="*/ 2 h 61"/>
                  <a:gd name="T46" fmla="*/ 38 w 62"/>
                  <a:gd name="T47" fmla="*/ 0 h 61"/>
                  <a:gd name="T48" fmla="*/ 32 w 62"/>
                  <a:gd name="T49" fmla="*/ 0 h 61"/>
                  <a:gd name="T50" fmla="*/ 25 w 62"/>
                  <a:gd name="T51" fmla="*/ 0 h 61"/>
                  <a:gd name="T52" fmla="*/ 19 w 62"/>
                  <a:gd name="T53" fmla="*/ 2 h 61"/>
                  <a:gd name="T54" fmla="*/ 14 w 62"/>
                  <a:gd name="T55" fmla="*/ 4 h 61"/>
                  <a:gd name="T56" fmla="*/ 9 w 62"/>
                  <a:gd name="T57" fmla="*/ 9 h 61"/>
                  <a:gd name="T58" fmla="*/ 6 w 62"/>
                  <a:gd name="T59" fmla="*/ 13 h 61"/>
                  <a:gd name="T60" fmla="*/ 3 w 62"/>
                  <a:gd name="T61" fmla="*/ 19 h 61"/>
                  <a:gd name="T62" fmla="*/ 1 w 62"/>
                  <a:gd name="T63" fmla="*/ 25 h 61"/>
                  <a:gd name="T64" fmla="*/ 0 w 62"/>
                  <a:gd name="T65" fmla="*/ 31 h 61"/>
                  <a:gd name="T66" fmla="*/ 0 w 62"/>
                  <a:gd name="T67"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61">
                    <a:moveTo>
                      <a:pt x="0" y="31"/>
                    </a:moveTo>
                    <a:lnTo>
                      <a:pt x="1" y="36"/>
                    </a:lnTo>
                    <a:lnTo>
                      <a:pt x="3" y="42"/>
                    </a:lnTo>
                    <a:lnTo>
                      <a:pt x="6" y="48"/>
                    </a:lnTo>
                    <a:lnTo>
                      <a:pt x="9" y="52"/>
                    </a:lnTo>
                    <a:lnTo>
                      <a:pt x="14" y="57"/>
                    </a:lnTo>
                    <a:lnTo>
                      <a:pt x="19" y="60"/>
                    </a:lnTo>
                    <a:lnTo>
                      <a:pt x="25" y="61"/>
                    </a:lnTo>
                    <a:lnTo>
                      <a:pt x="32" y="61"/>
                    </a:lnTo>
                    <a:lnTo>
                      <a:pt x="38" y="61"/>
                    </a:lnTo>
                    <a:lnTo>
                      <a:pt x="44" y="60"/>
                    </a:lnTo>
                    <a:lnTo>
                      <a:pt x="48" y="57"/>
                    </a:lnTo>
                    <a:lnTo>
                      <a:pt x="54" y="52"/>
                    </a:lnTo>
                    <a:lnTo>
                      <a:pt x="57" y="48"/>
                    </a:lnTo>
                    <a:lnTo>
                      <a:pt x="60" y="42"/>
                    </a:lnTo>
                    <a:lnTo>
                      <a:pt x="61" y="36"/>
                    </a:lnTo>
                    <a:lnTo>
                      <a:pt x="62" y="31"/>
                    </a:lnTo>
                    <a:lnTo>
                      <a:pt x="61" y="25"/>
                    </a:lnTo>
                    <a:lnTo>
                      <a:pt x="60" y="19"/>
                    </a:lnTo>
                    <a:lnTo>
                      <a:pt x="57" y="13"/>
                    </a:lnTo>
                    <a:lnTo>
                      <a:pt x="54" y="9"/>
                    </a:lnTo>
                    <a:lnTo>
                      <a:pt x="48" y="4"/>
                    </a:lnTo>
                    <a:lnTo>
                      <a:pt x="44" y="2"/>
                    </a:lnTo>
                    <a:lnTo>
                      <a:pt x="38" y="0"/>
                    </a:lnTo>
                    <a:lnTo>
                      <a:pt x="32" y="0"/>
                    </a:lnTo>
                    <a:lnTo>
                      <a:pt x="25" y="0"/>
                    </a:lnTo>
                    <a:lnTo>
                      <a:pt x="19" y="2"/>
                    </a:lnTo>
                    <a:lnTo>
                      <a:pt x="14" y="4"/>
                    </a:lnTo>
                    <a:lnTo>
                      <a:pt x="9" y="9"/>
                    </a:lnTo>
                    <a:lnTo>
                      <a:pt x="6" y="13"/>
                    </a:lnTo>
                    <a:lnTo>
                      <a:pt x="3" y="19"/>
                    </a:lnTo>
                    <a:lnTo>
                      <a:pt x="1" y="25"/>
                    </a:lnTo>
                    <a:lnTo>
                      <a:pt x="0" y="31"/>
                    </a:lnTo>
                    <a:lnTo>
                      <a:pt x="0" y="31"/>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8" name="Freeform 37"/>
              <p:cNvSpPr>
                <a:spLocks/>
              </p:cNvSpPr>
              <p:nvPr/>
            </p:nvSpPr>
            <p:spPr bwMode="auto">
              <a:xfrm>
                <a:off x="5757863" y="3354388"/>
                <a:ext cx="98425" cy="100013"/>
              </a:xfrm>
              <a:custGeom>
                <a:avLst/>
                <a:gdLst>
                  <a:gd name="T0" fmla="*/ 54 w 62"/>
                  <a:gd name="T1" fmla="*/ 54 h 63"/>
                  <a:gd name="T2" fmla="*/ 57 w 62"/>
                  <a:gd name="T3" fmla="*/ 48 h 63"/>
                  <a:gd name="T4" fmla="*/ 60 w 62"/>
                  <a:gd name="T5" fmla="*/ 44 h 63"/>
                  <a:gd name="T6" fmla="*/ 61 w 62"/>
                  <a:gd name="T7" fmla="*/ 38 h 63"/>
                  <a:gd name="T8" fmla="*/ 62 w 62"/>
                  <a:gd name="T9" fmla="*/ 32 h 63"/>
                  <a:gd name="T10" fmla="*/ 61 w 62"/>
                  <a:gd name="T11" fmla="*/ 25 h 63"/>
                  <a:gd name="T12" fmla="*/ 60 w 62"/>
                  <a:gd name="T13" fmla="*/ 19 h 63"/>
                  <a:gd name="T14" fmla="*/ 57 w 62"/>
                  <a:gd name="T15" fmla="*/ 15 h 63"/>
                  <a:gd name="T16" fmla="*/ 54 w 62"/>
                  <a:gd name="T17" fmla="*/ 11 h 63"/>
                  <a:gd name="T18" fmla="*/ 48 w 62"/>
                  <a:gd name="T19" fmla="*/ 6 h 63"/>
                  <a:gd name="T20" fmla="*/ 44 w 62"/>
                  <a:gd name="T21" fmla="*/ 3 h 63"/>
                  <a:gd name="T22" fmla="*/ 38 w 62"/>
                  <a:gd name="T23" fmla="*/ 2 h 63"/>
                  <a:gd name="T24" fmla="*/ 32 w 62"/>
                  <a:gd name="T25" fmla="*/ 0 h 63"/>
                  <a:gd name="T26" fmla="*/ 25 w 62"/>
                  <a:gd name="T27" fmla="*/ 2 h 63"/>
                  <a:gd name="T28" fmla="*/ 19 w 62"/>
                  <a:gd name="T29" fmla="*/ 3 h 63"/>
                  <a:gd name="T30" fmla="*/ 14 w 62"/>
                  <a:gd name="T31" fmla="*/ 6 h 63"/>
                  <a:gd name="T32" fmla="*/ 9 w 62"/>
                  <a:gd name="T33" fmla="*/ 11 h 63"/>
                  <a:gd name="T34" fmla="*/ 6 w 62"/>
                  <a:gd name="T35" fmla="*/ 15 h 63"/>
                  <a:gd name="T36" fmla="*/ 3 w 62"/>
                  <a:gd name="T37" fmla="*/ 19 h 63"/>
                  <a:gd name="T38" fmla="*/ 1 w 62"/>
                  <a:gd name="T39" fmla="*/ 25 h 63"/>
                  <a:gd name="T40" fmla="*/ 0 w 62"/>
                  <a:gd name="T41" fmla="*/ 32 h 63"/>
                  <a:gd name="T42" fmla="*/ 1 w 62"/>
                  <a:gd name="T43" fmla="*/ 38 h 63"/>
                  <a:gd name="T44" fmla="*/ 3 w 62"/>
                  <a:gd name="T45" fmla="*/ 44 h 63"/>
                  <a:gd name="T46" fmla="*/ 6 w 62"/>
                  <a:gd name="T47" fmla="*/ 48 h 63"/>
                  <a:gd name="T48" fmla="*/ 9 w 62"/>
                  <a:gd name="T49" fmla="*/ 54 h 63"/>
                  <a:gd name="T50" fmla="*/ 14 w 62"/>
                  <a:gd name="T51" fmla="*/ 57 h 63"/>
                  <a:gd name="T52" fmla="*/ 19 w 62"/>
                  <a:gd name="T53" fmla="*/ 60 h 63"/>
                  <a:gd name="T54" fmla="*/ 25 w 62"/>
                  <a:gd name="T55" fmla="*/ 63 h 63"/>
                  <a:gd name="T56" fmla="*/ 32 w 62"/>
                  <a:gd name="T57" fmla="*/ 63 h 63"/>
                  <a:gd name="T58" fmla="*/ 38 w 62"/>
                  <a:gd name="T59" fmla="*/ 63 h 63"/>
                  <a:gd name="T60" fmla="*/ 44 w 62"/>
                  <a:gd name="T61" fmla="*/ 60 h 63"/>
                  <a:gd name="T62" fmla="*/ 48 w 62"/>
                  <a:gd name="T63" fmla="*/ 57 h 63"/>
                  <a:gd name="T64" fmla="*/ 54 w 62"/>
                  <a:gd name="T65"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3">
                    <a:moveTo>
                      <a:pt x="54" y="54"/>
                    </a:moveTo>
                    <a:lnTo>
                      <a:pt x="57" y="48"/>
                    </a:lnTo>
                    <a:lnTo>
                      <a:pt x="60" y="44"/>
                    </a:lnTo>
                    <a:lnTo>
                      <a:pt x="61" y="38"/>
                    </a:lnTo>
                    <a:lnTo>
                      <a:pt x="62" y="32"/>
                    </a:lnTo>
                    <a:lnTo>
                      <a:pt x="61" y="25"/>
                    </a:lnTo>
                    <a:lnTo>
                      <a:pt x="60" y="19"/>
                    </a:lnTo>
                    <a:lnTo>
                      <a:pt x="57" y="15"/>
                    </a:lnTo>
                    <a:lnTo>
                      <a:pt x="54" y="11"/>
                    </a:lnTo>
                    <a:lnTo>
                      <a:pt x="48" y="6"/>
                    </a:lnTo>
                    <a:lnTo>
                      <a:pt x="44" y="3"/>
                    </a:lnTo>
                    <a:lnTo>
                      <a:pt x="38" y="2"/>
                    </a:lnTo>
                    <a:lnTo>
                      <a:pt x="32" y="0"/>
                    </a:lnTo>
                    <a:lnTo>
                      <a:pt x="25" y="2"/>
                    </a:lnTo>
                    <a:lnTo>
                      <a:pt x="19" y="3"/>
                    </a:lnTo>
                    <a:lnTo>
                      <a:pt x="14" y="6"/>
                    </a:lnTo>
                    <a:lnTo>
                      <a:pt x="9" y="11"/>
                    </a:lnTo>
                    <a:lnTo>
                      <a:pt x="6" y="15"/>
                    </a:lnTo>
                    <a:lnTo>
                      <a:pt x="3" y="19"/>
                    </a:lnTo>
                    <a:lnTo>
                      <a:pt x="1" y="25"/>
                    </a:lnTo>
                    <a:lnTo>
                      <a:pt x="0" y="32"/>
                    </a:lnTo>
                    <a:lnTo>
                      <a:pt x="1" y="38"/>
                    </a:lnTo>
                    <a:lnTo>
                      <a:pt x="3" y="44"/>
                    </a:lnTo>
                    <a:lnTo>
                      <a:pt x="6" y="48"/>
                    </a:lnTo>
                    <a:lnTo>
                      <a:pt x="9" y="54"/>
                    </a:lnTo>
                    <a:lnTo>
                      <a:pt x="14" y="57"/>
                    </a:lnTo>
                    <a:lnTo>
                      <a:pt x="19" y="60"/>
                    </a:lnTo>
                    <a:lnTo>
                      <a:pt x="25" y="63"/>
                    </a:lnTo>
                    <a:lnTo>
                      <a:pt x="32" y="63"/>
                    </a:lnTo>
                    <a:lnTo>
                      <a:pt x="38" y="63"/>
                    </a:lnTo>
                    <a:lnTo>
                      <a:pt x="44" y="60"/>
                    </a:lnTo>
                    <a:lnTo>
                      <a:pt x="48" y="57"/>
                    </a:lnTo>
                    <a:lnTo>
                      <a:pt x="54" y="54"/>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9" name="Line 38"/>
              <p:cNvSpPr>
                <a:spLocks noChangeShapeType="1"/>
              </p:cNvSpPr>
              <p:nvPr/>
            </p:nvSpPr>
            <p:spPr bwMode="auto">
              <a:xfrm>
                <a:off x="6767513" y="4054475"/>
                <a:ext cx="0" cy="339725"/>
              </a:xfrm>
              <a:prstGeom prst="line">
                <a:avLst/>
              </a:prstGeom>
              <a:noFill/>
              <a:ln w="11113">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41"/>
              <p:cNvSpPr>
                <a:spLocks noChangeShapeType="1"/>
              </p:cNvSpPr>
              <p:nvPr/>
            </p:nvSpPr>
            <p:spPr bwMode="auto">
              <a:xfrm flipV="1">
                <a:off x="7958138" y="3930650"/>
                <a:ext cx="0" cy="428625"/>
              </a:xfrm>
              <a:prstGeom prst="line">
                <a:avLst/>
              </a:prstGeom>
              <a:noFill/>
              <a:ln w="11113">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Freeform 43"/>
              <p:cNvSpPr>
                <a:spLocks/>
              </p:cNvSpPr>
              <p:nvPr/>
            </p:nvSpPr>
            <p:spPr bwMode="auto">
              <a:xfrm>
                <a:off x="5575300" y="4146550"/>
                <a:ext cx="2382838" cy="293688"/>
              </a:xfrm>
              <a:custGeom>
                <a:avLst/>
                <a:gdLst>
                  <a:gd name="T0" fmla="*/ 1501 w 1501"/>
                  <a:gd name="T1" fmla="*/ 0 h 185"/>
                  <a:gd name="T2" fmla="*/ 751 w 1501"/>
                  <a:gd name="T3" fmla="*/ 50 h 185"/>
                  <a:gd name="T4" fmla="*/ 749 w 1501"/>
                  <a:gd name="T5" fmla="*/ 50 h 185"/>
                  <a:gd name="T6" fmla="*/ 0 w 1501"/>
                  <a:gd name="T7" fmla="*/ 185 h 185"/>
                </a:gdLst>
                <a:ahLst/>
                <a:cxnLst>
                  <a:cxn ang="0">
                    <a:pos x="T0" y="T1"/>
                  </a:cxn>
                  <a:cxn ang="0">
                    <a:pos x="T2" y="T3"/>
                  </a:cxn>
                  <a:cxn ang="0">
                    <a:pos x="T4" y="T5"/>
                  </a:cxn>
                  <a:cxn ang="0">
                    <a:pos x="T6" y="T7"/>
                  </a:cxn>
                </a:cxnLst>
                <a:rect l="0" t="0" r="r" b="b"/>
                <a:pathLst>
                  <a:path w="1501" h="185">
                    <a:moveTo>
                      <a:pt x="1501" y="0"/>
                    </a:moveTo>
                    <a:lnTo>
                      <a:pt x="751" y="50"/>
                    </a:lnTo>
                    <a:lnTo>
                      <a:pt x="749" y="50"/>
                    </a:lnTo>
                    <a:lnTo>
                      <a:pt x="0" y="185"/>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Freeform 47"/>
              <p:cNvSpPr>
                <a:spLocks/>
              </p:cNvSpPr>
              <p:nvPr/>
            </p:nvSpPr>
            <p:spPr bwMode="auto">
              <a:xfrm>
                <a:off x="5535613" y="4400550"/>
                <a:ext cx="76200" cy="76200"/>
              </a:xfrm>
              <a:custGeom>
                <a:avLst/>
                <a:gdLst>
                  <a:gd name="T0" fmla="*/ 0 w 48"/>
                  <a:gd name="T1" fmla="*/ 25 h 48"/>
                  <a:gd name="T2" fmla="*/ 2 w 48"/>
                  <a:gd name="T3" fmla="*/ 31 h 48"/>
                  <a:gd name="T4" fmla="*/ 3 w 48"/>
                  <a:gd name="T5" fmla="*/ 37 h 48"/>
                  <a:gd name="T6" fmla="*/ 8 w 48"/>
                  <a:gd name="T7" fmla="*/ 41 h 48"/>
                  <a:gd name="T8" fmla="*/ 12 w 48"/>
                  <a:gd name="T9" fmla="*/ 45 h 48"/>
                  <a:gd name="T10" fmla="*/ 18 w 48"/>
                  <a:gd name="T11" fmla="*/ 48 h 48"/>
                  <a:gd name="T12" fmla="*/ 25 w 48"/>
                  <a:gd name="T13" fmla="*/ 48 h 48"/>
                  <a:gd name="T14" fmla="*/ 31 w 48"/>
                  <a:gd name="T15" fmla="*/ 48 h 48"/>
                  <a:gd name="T16" fmla="*/ 37 w 48"/>
                  <a:gd name="T17" fmla="*/ 45 h 48"/>
                  <a:gd name="T18" fmla="*/ 41 w 48"/>
                  <a:gd name="T19" fmla="*/ 41 h 48"/>
                  <a:gd name="T20" fmla="*/ 45 w 48"/>
                  <a:gd name="T21" fmla="*/ 37 h 48"/>
                  <a:gd name="T22" fmla="*/ 47 w 48"/>
                  <a:gd name="T23" fmla="*/ 31 h 48"/>
                  <a:gd name="T24" fmla="*/ 48 w 48"/>
                  <a:gd name="T25" fmla="*/ 25 h 48"/>
                  <a:gd name="T26" fmla="*/ 47 w 48"/>
                  <a:gd name="T27" fmla="*/ 18 h 48"/>
                  <a:gd name="T28" fmla="*/ 45 w 48"/>
                  <a:gd name="T29" fmla="*/ 13 h 48"/>
                  <a:gd name="T30" fmla="*/ 41 w 48"/>
                  <a:gd name="T31" fmla="*/ 8 h 48"/>
                  <a:gd name="T32" fmla="*/ 37 w 48"/>
                  <a:gd name="T33" fmla="*/ 3 h 48"/>
                  <a:gd name="T34" fmla="*/ 31 w 48"/>
                  <a:gd name="T35" fmla="*/ 2 h 48"/>
                  <a:gd name="T36" fmla="*/ 25 w 48"/>
                  <a:gd name="T37" fmla="*/ 0 h 48"/>
                  <a:gd name="T38" fmla="*/ 18 w 48"/>
                  <a:gd name="T39" fmla="*/ 2 h 48"/>
                  <a:gd name="T40" fmla="*/ 12 w 48"/>
                  <a:gd name="T41" fmla="*/ 3 h 48"/>
                  <a:gd name="T42" fmla="*/ 8 w 48"/>
                  <a:gd name="T43" fmla="*/ 8 h 48"/>
                  <a:gd name="T44" fmla="*/ 3 w 48"/>
                  <a:gd name="T45" fmla="*/ 13 h 48"/>
                  <a:gd name="T46" fmla="*/ 2 w 48"/>
                  <a:gd name="T47" fmla="*/ 18 h 48"/>
                  <a:gd name="T48" fmla="*/ 0 w 48"/>
                  <a:gd name="T4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0" y="25"/>
                    </a:moveTo>
                    <a:lnTo>
                      <a:pt x="2" y="31"/>
                    </a:lnTo>
                    <a:lnTo>
                      <a:pt x="3" y="37"/>
                    </a:lnTo>
                    <a:lnTo>
                      <a:pt x="8" y="41"/>
                    </a:lnTo>
                    <a:lnTo>
                      <a:pt x="12" y="45"/>
                    </a:lnTo>
                    <a:lnTo>
                      <a:pt x="18" y="48"/>
                    </a:lnTo>
                    <a:lnTo>
                      <a:pt x="25" y="48"/>
                    </a:lnTo>
                    <a:lnTo>
                      <a:pt x="31" y="48"/>
                    </a:lnTo>
                    <a:lnTo>
                      <a:pt x="37" y="45"/>
                    </a:lnTo>
                    <a:lnTo>
                      <a:pt x="41" y="41"/>
                    </a:lnTo>
                    <a:lnTo>
                      <a:pt x="45" y="37"/>
                    </a:lnTo>
                    <a:lnTo>
                      <a:pt x="47" y="31"/>
                    </a:lnTo>
                    <a:lnTo>
                      <a:pt x="48" y="25"/>
                    </a:lnTo>
                    <a:lnTo>
                      <a:pt x="47" y="18"/>
                    </a:lnTo>
                    <a:lnTo>
                      <a:pt x="45" y="13"/>
                    </a:lnTo>
                    <a:lnTo>
                      <a:pt x="41" y="8"/>
                    </a:lnTo>
                    <a:lnTo>
                      <a:pt x="37" y="3"/>
                    </a:lnTo>
                    <a:lnTo>
                      <a:pt x="31" y="2"/>
                    </a:lnTo>
                    <a:lnTo>
                      <a:pt x="25" y="0"/>
                    </a:lnTo>
                    <a:lnTo>
                      <a:pt x="18" y="2"/>
                    </a:lnTo>
                    <a:lnTo>
                      <a:pt x="12" y="3"/>
                    </a:lnTo>
                    <a:lnTo>
                      <a:pt x="8" y="8"/>
                    </a:lnTo>
                    <a:lnTo>
                      <a:pt x="3" y="13"/>
                    </a:lnTo>
                    <a:lnTo>
                      <a:pt x="2" y="18"/>
                    </a:lnTo>
                    <a:lnTo>
                      <a:pt x="0" y="2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3" name="Freeform 48"/>
              <p:cNvSpPr>
                <a:spLocks/>
              </p:cNvSpPr>
              <p:nvPr/>
            </p:nvSpPr>
            <p:spPr bwMode="auto">
              <a:xfrm>
                <a:off x="6729413" y="4186238"/>
                <a:ext cx="76200" cy="76200"/>
              </a:xfrm>
              <a:custGeom>
                <a:avLst/>
                <a:gdLst>
                  <a:gd name="T0" fmla="*/ 0 w 48"/>
                  <a:gd name="T1" fmla="*/ 25 h 48"/>
                  <a:gd name="T2" fmla="*/ 0 w 48"/>
                  <a:gd name="T3" fmla="*/ 31 h 48"/>
                  <a:gd name="T4" fmla="*/ 3 w 48"/>
                  <a:gd name="T5" fmla="*/ 36 h 48"/>
                  <a:gd name="T6" fmla="*/ 8 w 48"/>
                  <a:gd name="T7" fmla="*/ 42 h 48"/>
                  <a:gd name="T8" fmla="*/ 12 w 48"/>
                  <a:gd name="T9" fmla="*/ 45 h 48"/>
                  <a:gd name="T10" fmla="*/ 18 w 48"/>
                  <a:gd name="T11" fmla="*/ 48 h 48"/>
                  <a:gd name="T12" fmla="*/ 24 w 48"/>
                  <a:gd name="T13" fmla="*/ 48 h 48"/>
                  <a:gd name="T14" fmla="*/ 29 w 48"/>
                  <a:gd name="T15" fmla="*/ 48 h 48"/>
                  <a:gd name="T16" fmla="*/ 35 w 48"/>
                  <a:gd name="T17" fmla="*/ 45 h 48"/>
                  <a:gd name="T18" fmla="*/ 41 w 48"/>
                  <a:gd name="T19" fmla="*/ 42 h 48"/>
                  <a:gd name="T20" fmla="*/ 44 w 48"/>
                  <a:gd name="T21" fmla="*/ 36 h 48"/>
                  <a:gd name="T22" fmla="*/ 47 w 48"/>
                  <a:gd name="T23" fmla="*/ 31 h 48"/>
                  <a:gd name="T24" fmla="*/ 48 w 48"/>
                  <a:gd name="T25" fmla="*/ 25 h 48"/>
                  <a:gd name="T26" fmla="*/ 47 w 48"/>
                  <a:gd name="T27" fmla="*/ 19 h 48"/>
                  <a:gd name="T28" fmla="*/ 44 w 48"/>
                  <a:gd name="T29" fmla="*/ 13 h 48"/>
                  <a:gd name="T30" fmla="*/ 41 w 48"/>
                  <a:gd name="T31" fmla="*/ 7 h 48"/>
                  <a:gd name="T32" fmla="*/ 35 w 48"/>
                  <a:gd name="T33" fmla="*/ 4 h 48"/>
                  <a:gd name="T34" fmla="*/ 29 w 48"/>
                  <a:gd name="T35" fmla="*/ 2 h 48"/>
                  <a:gd name="T36" fmla="*/ 24 w 48"/>
                  <a:gd name="T37" fmla="*/ 0 h 48"/>
                  <a:gd name="T38" fmla="*/ 18 w 48"/>
                  <a:gd name="T39" fmla="*/ 2 h 48"/>
                  <a:gd name="T40" fmla="*/ 12 w 48"/>
                  <a:gd name="T41" fmla="*/ 4 h 48"/>
                  <a:gd name="T42" fmla="*/ 8 w 48"/>
                  <a:gd name="T43" fmla="*/ 7 h 48"/>
                  <a:gd name="T44" fmla="*/ 3 w 48"/>
                  <a:gd name="T45" fmla="*/ 13 h 48"/>
                  <a:gd name="T46" fmla="*/ 0 w 48"/>
                  <a:gd name="T47" fmla="*/ 19 h 48"/>
                  <a:gd name="T48" fmla="*/ 0 w 48"/>
                  <a:gd name="T4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0" y="25"/>
                    </a:moveTo>
                    <a:lnTo>
                      <a:pt x="0" y="31"/>
                    </a:lnTo>
                    <a:lnTo>
                      <a:pt x="3" y="36"/>
                    </a:lnTo>
                    <a:lnTo>
                      <a:pt x="8" y="42"/>
                    </a:lnTo>
                    <a:lnTo>
                      <a:pt x="12" y="45"/>
                    </a:lnTo>
                    <a:lnTo>
                      <a:pt x="18" y="48"/>
                    </a:lnTo>
                    <a:lnTo>
                      <a:pt x="24" y="48"/>
                    </a:lnTo>
                    <a:lnTo>
                      <a:pt x="29" y="48"/>
                    </a:lnTo>
                    <a:lnTo>
                      <a:pt x="35" y="45"/>
                    </a:lnTo>
                    <a:lnTo>
                      <a:pt x="41" y="42"/>
                    </a:lnTo>
                    <a:lnTo>
                      <a:pt x="44" y="36"/>
                    </a:lnTo>
                    <a:lnTo>
                      <a:pt x="47" y="31"/>
                    </a:lnTo>
                    <a:lnTo>
                      <a:pt x="48" y="25"/>
                    </a:lnTo>
                    <a:lnTo>
                      <a:pt x="47" y="19"/>
                    </a:lnTo>
                    <a:lnTo>
                      <a:pt x="44" y="13"/>
                    </a:lnTo>
                    <a:lnTo>
                      <a:pt x="41" y="7"/>
                    </a:lnTo>
                    <a:lnTo>
                      <a:pt x="35" y="4"/>
                    </a:lnTo>
                    <a:lnTo>
                      <a:pt x="29" y="2"/>
                    </a:lnTo>
                    <a:lnTo>
                      <a:pt x="24" y="0"/>
                    </a:lnTo>
                    <a:lnTo>
                      <a:pt x="18" y="2"/>
                    </a:lnTo>
                    <a:lnTo>
                      <a:pt x="12" y="4"/>
                    </a:lnTo>
                    <a:lnTo>
                      <a:pt x="8" y="7"/>
                    </a:lnTo>
                    <a:lnTo>
                      <a:pt x="3" y="13"/>
                    </a:lnTo>
                    <a:lnTo>
                      <a:pt x="0" y="19"/>
                    </a:lnTo>
                    <a:lnTo>
                      <a:pt x="0" y="2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4" name="Freeform 49"/>
              <p:cNvSpPr>
                <a:spLocks/>
              </p:cNvSpPr>
              <p:nvPr/>
            </p:nvSpPr>
            <p:spPr bwMode="auto">
              <a:xfrm>
                <a:off x="7918450" y="4108450"/>
                <a:ext cx="76200" cy="76200"/>
              </a:xfrm>
              <a:custGeom>
                <a:avLst/>
                <a:gdLst>
                  <a:gd name="T0" fmla="*/ 0 w 48"/>
                  <a:gd name="T1" fmla="*/ 24 h 48"/>
                  <a:gd name="T2" fmla="*/ 2 w 48"/>
                  <a:gd name="T3" fmla="*/ 30 h 48"/>
                  <a:gd name="T4" fmla="*/ 3 w 48"/>
                  <a:gd name="T5" fmla="*/ 36 h 48"/>
                  <a:gd name="T6" fmla="*/ 8 w 48"/>
                  <a:gd name="T7" fmla="*/ 40 h 48"/>
                  <a:gd name="T8" fmla="*/ 12 w 48"/>
                  <a:gd name="T9" fmla="*/ 45 h 48"/>
                  <a:gd name="T10" fmla="*/ 18 w 48"/>
                  <a:gd name="T11" fmla="*/ 48 h 48"/>
                  <a:gd name="T12" fmla="*/ 25 w 48"/>
                  <a:gd name="T13" fmla="*/ 48 h 48"/>
                  <a:gd name="T14" fmla="*/ 31 w 48"/>
                  <a:gd name="T15" fmla="*/ 48 h 48"/>
                  <a:gd name="T16" fmla="*/ 37 w 48"/>
                  <a:gd name="T17" fmla="*/ 45 h 48"/>
                  <a:gd name="T18" fmla="*/ 41 w 48"/>
                  <a:gd name="T19" fmla="*/ 40 h 48"/>
                  <a:gd name="T20" fmla="*/ 45 w 48"/>
                  <a:gd name="T21" fmla="*/ 36 h 48"/>
                  <a:gd name="T22" fmla="*/ 48 w 48"/>
                  <a:gd name="T23" fmla="*/ 30 h 48"/>
                  <a:gd name="T24" fmla="*/ 48 w 48"/>
                  <a:gd name="T25" fmla="*/ 24 h 48"/>
                  <a:gd name="T26" fmla="*/ 48 w 48"/>
                  <a:gd name="T27" fmla="*/ 17 h 48"/>
                  <a:gd name="T28" fmla="*/ 45 w 48"/>
                  <a:gd name="T29" fmla="*/ 11 h 48"/>
                  <a:gd name="T30" fmla="*/ 41 w 48"/>
                  <a:gd name="T31" fmla="*/ 7 h 48"/>
                  <a:gd name="T32" fmla="*/ 37 w 48"/>
                  <a:gd name="T33" fmla="*/ 3 h 48"/>
                  <a:gd name="T34" fmla="*/ 31 w 48"/>
                  <a:gd name="T35" fmla="*/ 1 h 48"/>
                  <a:gd name="T36" fmla="*/ 25 w 48"/>
                  <a:gd name="T37" fmla="*/ 0 h 48"/>
                  <a:gd name="T38" fmla="*/ 18 w 48"/>
                  <a:gd name="T39" fmla="*/ 1 h 48"/>
                  <a:gd name="T40" fmla="*/ 12 w 48"/>
                  <a:gd name="T41" fmla="*/ 3 h 48"/>
                  <a:gd name="T42" fmla="*/ 8 w 48"/>
                  <a:gd name="T43" fmla="*/ 7 h 48"/>
                  <a:gd name="T44" fmla="*/ 3 w 48"/>
                  <a:gd name="T45" fmla="*/ 11 h 48"/>
                  <a:gd name="T46" fmla="*/ 2 w 48"/>
                  <a:gd name="T47" fmla="*/ 17 h 48"/>
                  <a:gd name="T48" fmla="*/ 0 w 48"/>
                  <a:gd name="T4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0" y="24"/>
                    </a:moveTo>
                    <a:lnTo>
                      <a:pt x="2" y="30"/>
                    </a:lnTo>
                    <a:lnTo>
                      <a:pt x="3" y="36"/>
                    </a:lnTo>
                    <a:lnTo>
                      <a:pt x="8" y="40"/>
                    </a:lnTo>
                    <a:lnTo>
                      <a:pt x="12" y="45"/>
                    </a:lnTo>
                    <a:lnTo>
                      <a:pt x="18" y="48"/>
                    </a:lnTo>
                    <a:lnTo>
                      <a:pt x="25" y="48"/>
                    </a:lnTo>
                    <a:lnTo>
                      <a:pt x="31" y="48"/>
                    </a:lnTo>
                    <a:lnTo>
                      <a:pt x="37" y="45"/>
                    </a:lnTo>
                    <a:lnTo>
                      <a:pt x="41" y="40"/>
                    </a:lnTo>
                    <a:lnTo>
                      <a:pt x="45" y="36"/>
                    </a:lnTo>
                    <a:lnTo>
                      <a:pt x="48" y="30"/>
                    </a:lnTo>
                    <a:lnTo>
                      <a:pt x="48" y="24"/>
                    </a:lnTo>
                    <a:lnTo>
                      <a:pt x="48" y="17"/>
                    </a:lnTo>
                    <a:lnTo>
                      <a:pt x="45" y="11"/>
                    </a:lnTo>
                    <a:lnTo>
                      <a:pt x="41" y="7"/>
                    </a:lnTo>
                    <a:lnTo>
                      <a:pt x="37" y="3"/>
                    </a:lnTo>
                    <a:lnTo>
                      <a:pt x="31" y="1"/>
                    </a:lnTo>
                    <a:lnTo>
                      <a:pt x="25" y="0"/>
                    </a:lnTo>
                    <a:lnTo>
                      <a:pt x="18" y="1"/>
                    </a:lnTo>
                    <a:lnTo>
                      <a:pt x="12" y="3"/>
                    </a:lnTo>
                    <a:lnTo>
                      <a:pt x="8" y="7"/>
                    </a:lnTo>
                    <a:lnTo>
                      <a:pt x="3" y="11"/>
                    </a:lnTo>
                    <a:lnTo>
                      <a:pt x="2" y="17"/>
                    </a:lnTo>
                    <a:lnTo>
                      <a:pt x="0" y="24"/>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5" name="Line 50"/>
              <p:cNvSpPr>
                <a:spLocks noChangeShapeType="1"/>
              </p:cNvSpPr>
              <p:nvPr/>
            </p:nvSpPr>
            <p:spPr bwMode="auto">
              <a:xfrm flipV="1">
                <a:off x="6767513" y="3654425"/>
                <a:ext cx="0" cy="698500"/>
              </a:xfrm>
              <a:prstGeom prst="line">
                <a:avLst/>
              </a:prstGeom>
              <a:noFill/>
              <a:ln w="11113">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53"/>
              <p:cNvSpPr>
                <a:spLocks noChangeShapeType="1"/>
              </p:cNvSpPr>
              <p:nvPr/>
            </p:nvSpPr>
            <p:spPr bwMode="auto">
              <a:xfrm flipV="1">
                <a:off x="7958138" y="3549650"/>
                <a:ext cx="0" cy="850900"/>
              </a:xfrm>
              <a:prstGeom prst="line">
                <a:avLst/>
              </a:prstGeom>
              <a:noFill/>
              <a:ln w="11113">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Freeform 55"/>
              <p:cNvSpPr>
                <a:spLocks/>
              </p:cNvSpPr>
              <p:nvPr/>
            </p:nvSpPr>
            <p:spPr bwMode="auto">
              <a:xfrm>
                <a:off x="5575300" y="4029075"/>
                <a:ext cx="2378075" cy="411163"/>
              </a:xfrm>
              <a:custGeom>
                <a:avLst/>
                <a:gdLst>
                  <a:gd name="T0" fmla="*/ 1498 w 1498"/>
                  <a:gd name="T1" fmla="*/ 0 h 259"/>
                  <a:gd name="T2" fmla="*/ 751 w 1498"/>
                  <a:gd name="T3" fmla="*/ 19 h 259"/>
                  <a:gd name="T4" fmla="*/ 0 w 1498"/>
                  <a:gd name="T5" fmla="*/ 259 h 259"/>
                </a:gdLst>
                <a:ahLst/>
                <a:cxnLst>
                  <a:cxn ang="0">
                    <a:pos x="T0" y="T1"/>
                  </a:cxn>
                  <a:cxn ang="0">
                    <a:pos x="T2" y="T3"/>
                  </a:cxn>
                  <a:cxn ang="0">
                    <a:pos x="T4" y="T5"/>
                  </a:cxn>
                </a:cxnLst>
                <a:rect l="0" t="0" r="r" b="b"/>
                <a:pathLst>
                  <a:path w="1498" h="259">
                    <a:moveTo>
                      <a:pt x="1498" y="0"/>
                    </a:moveTo>
                    <a:lnTo>
                      <a:pt x="751" y="19"/>
                    </a:lnTo>
                    <a:lnTo>
                      <a:pt x="0" y="259"/>
                    </a:lnTo>
                  </a:path>
                </a:pathLst>
              </a:custGeom>
              <a:noFill/>
              <a:ln w="19050">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Freeform 58"/>
              <p:cNvSpPr>
                <a:spLocks/>
              </p:cNvSpPr>
              <p:nvPr/>
            </p:nvSpPr>
            <p:spPr bwMode="auto">
              <a:xfrm>
                <a:off x="6729413" y="4022725"/>
                <a:ext cx="76200" cy="76200"/>
              </a:xfrm>
              <a:custGeom>
                <a:avLst/>
                <a:gdLst>
                  <a:gd name="T0" fmla="*/ 41 w 48"/>
                  <a:gd name="T1" fmla="*/ 41 h 48"/>
                  <a:gd name="T2" fmla="*/ 44 w 48"/>
                  <a:gd name="T3" fmla="*/ 36 h 48"/>
                  <a:gd name="T4" fmla="*/ 47 w 48"/>
                  <a:gd name="T5" fmla="*/ 30 h 48"/>
                  <a:gd name="T6" fmla="*/ 48 w 48"/>
                  <a:gd name="T7" fmla="*/ 23 h 48"/>
                  <a:gd name="T8" fmla="*/ 47 w 48"/>
                  <a:gd name="T9" fmla="*/ 17 h 48"/>
                  <a:gd name="T10" fmla="*/ 44 w 48"/>
                  <a:gd name="T11" fmla="*/ 11 h 48"/>
                  <a:gd name="T12" fmla="*/ 41 w 48"/>
                  <a:gd name="T13" fmla="*/ 7 h 48"/>
                  <a:gd name="T14" fmla="*/ 35 w 48"/>
                  <a:gd name="T15" fmla="*/ 3 h 48"/>
                  <a:gd name="T16" fmla="*/ 29 w 48"/>
                  <a:gd name="T17" fmla="*/ 1 h 48"/>
                  <a:gd name="T18" fmla="*/ 24 w 48"/>
                  <a:gd name="T19" fmla="*/ 0 h 48"/>
                  <a:gd name="T20" fmla="*/ 18 w 48"/>
                  <a:gd name="T21" fmla="*/ 1 h 48"/>
                  <a:gd name="T22" fmla="*/ 12 w 48"/>
                  <a:gd name="T23" fmla="*/ 3 h 48"/>
                  <a:gd name="T24" fmla="*/ 8 w 48"/>
                  <a:gd name="T25" fmla="*/ 7 h 48"/>
                  <a:gd name="T26" fmla="*/ 3 w 48"/>
                  <a:gd name="T27" fmla="*/ 11 h 48"/>
                  <a:gd name="T28" fmla="*/ 0 w 48"/>
                  <a:gd name="T29" fmla="*/ 17 h 48"/>
                  <a:gd name="T30" fmla="*/ 0 w 48"/>
                  <a:gd name="T31" fmla="*/ 23 h 48"/>
                  <a:gd name="T32" fmla="*/ 0 w 48"/>
                  <a:gd name="T33" fmla="*/ 30 h 48"/>
                  <a:gd name="T34" fmla="*/ 3 w 48"/>
                  <a:gd name="T35" fmla="*/ 36 h 48"/>
                  <a:gd name="T36" fmla="*/ 8 w 48"/>
                  <a:gd name="T37" fmla="*/ 41 h 48"/>
                  <a:gd name="T38" fmla="*/ 12 w 48"/>
                  <a:gd name="T39" fmla="*/ 45 h 48"/>
                  <a:gd name="T40" fmla="*/ 18 w 48"/>
                  <a:gd name="T41" fmla="*/ 46 h 48"/>
                  <a:gd name="T42" fmla="*/ 24 w 48"/>
                  <a:gd name="T43" fmla="*/ 48 h 48"/>
                  <a:gd name="T44" fmla="*/ 29 w 48"/>
                  <a:gd name="T45" fmla="*/ 46 h 48"/>
                  <a:gd name="T46" fmla="*/ 35 w 48"/>
                  <a:gd name="T47" fmla="*/ 45 h 48"/>
                  <a:gd name="T48" fmla="*/ 41 w 48"/>
                  <a:gd name="T4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41" y="41"/>
                    </a:moveTo>
                    <a:lnTo>
                      <a:pt x="44" y="36"/>
                    </a:lnTo>
                    <a:lnTo>
                      <a:pt x="47" y="30"/>
                    </a:lnTo>
                    <a:lnTo>
                      <a:pt x="48" y="23"/>
                    </a:lnTo>
                    <a:lnTo>
                      <a:pt x="47" y="17"/>
                    </a:lnTo>
                    <a:lnTo>
                      <a:pt x="44" y="11"/>
                    </a:lnTo>
                    <a:lnTo>
                      <a:pt x="41" y="7"/>
                    </a:lnTo>
                    <a:lnTo>
                      <a:pt x="35" y="3"/>
                    </a:lnTo>
                    <a:lnTo>
                      <a:pt x="29" y="1"/>
                    </a:lnTo>
                    <a:lnTo>
                      <a:pt x="24" y="0"/>
                    </a:lnTo>
                    <a:lnTo>
                      <a:pt x="18" y="1"/>
                    </a:lnTo>
                    <a:lnTo>
                      <a:pt x="12" y="3"/>
                    </a:lnTo>
                    <a:lnTo>
                      <a:pt x="8" y="7"/>
                    </a:lnTo>
                    <a:lnTo>
                      <a:pt x="3" y="11"/>
                    </a:lnTo>
                    <a:lnTo>
                      <a:pt x="0" y="17"/>
                    </a:lnTo>
                    <a:lnTo>
                      <a:pt x="0" y="23"/>
                    </a:lnTo>
                    <a:lnTo>
                      <a:pt x="0" y="30"/>
                    </a:lnTo>
                    <a:lnTo>
                      <a:pt x="3" y="36"/>
                    </a:lnTo>
                    <a:lnTo>
                      <a:pt x="8" y="41"/>
                    </a:lnTo>
                    <a:lnTo>
                      <a:pt x="12" y="45"/>
                    </a:lnTo>
                    <a:lnTo>
                      <a:pt x="18" y="46"/>
                    </a:lnTo>
                    <a:lnTo>
                      <a:pt x="24" y="48"/>
                    </a:lnTo>
                    <a:lnTo>
                      <a:pt x="29" y="46"/>
                    </a:lnTo>
                    <a:lnTo>
                      <a:pt x="35" y="45"/>
                    </a:lnTo>
                    <a:lnTo>
                      <a:pt x="41"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9" name="Freeform 59"/>
              <p:cNvSpPr>
                <a:spLocks/>
              </p:cNvSpPr>
              <p:nvPr/>
            </p:nvSpPr>
            <p:spPr bwMode="auto">
              <a:xfrm>
                <a:off x="5535613" y="4400550"/>
                <a:ext cx="76200" cy="76200"/>
              </a:xfrm>
              <a:custGeom>
                <a:avLst/>
                <a:gdLst>
                  <a:gd name="T0" fmla="*/ 41 w 48"/>
                  <a:gd name="T1" fmla="*/ 41 h 48"/>
                  <a:gd name="T2" fmla="*/ 45 w 48"/>
                  <a:gd name="T3" fmla="*/ 37 h 48"/>
                  <a:gd name="T4" fmla="*/ 47 w 48"/>
                  <a:gd name="T5" fmla="*/ 31 h 48"/>
                  <a:gd name="T6" fmla="*/ 48 w 48"/>
                  <a:gd name="T7" fmla="*/ 25 h 48"/>
                  <a:gd name="T8" fmla="*/ 47 w 48"/>
                  <a:gd name="T9" fmla="*/ 18 h 48"/>
                  <a:gd name="T10" fmla="*/ 45 w 48"/>
                  <a:gd name="T11" fmla="*/ 12 h 48"/>
                  <a:gd name="T12" fmla="*/ 41 w 48"/>
                  <a:gd name="T13" fmla="*/ 8 h 48"/>
                  <a:gd name="T14" fmla="*/ 37 w 48"/>
                  <a:gd name="T15" fmla="*/ 3 h 48"/>
                  <a:gd name="T16" fmla="*/ 31 w 48"/>
                  <a:gd name="T17" fmla="*/ 2 h 48"/>
                  <a:gd name="T18" fmla="*/ 25 w 48"/>
                  <a:gd name="T19" fmla="*/ 0 h 48"/>
                  <a:gd name="T20" fmla="*/ 18 w 48"/>
                  <a:gd name="T21" fmla="*/ 2 h 48"/>
                  <a:gd name="T22" fmla="*/ 12 w 48"/>
                  <a:gd name="T23" fmla="*/ 3 h 48"/>
                  <a:gd name="T24" fmla="*/ 8 w 48"/>
                  <a:gd name="T25" fmla="*/ 8 h 48"/>
                  <a:gd name="T26" fmla="*/ 3 w 48"/>
                  <a:gd name="T27" fmla="*/ 12 h 48"/>
                  <a:gd name="T28" fmla="*/ 2 w 48"/>
                  <a:gd name="T29" fmla="*/ 18 h 48"/>
                  <a:gd name="T30" fmla="*/ 0 w 48"/>
                  <a:gd name="T31" fmla="*/ 25 h 48"/>
                  <a:gd name="T32" fmla="*/ 2 w 48"/>
                  <a:gd name="T33" fmla="*/ 31 h 48"/>
                  <a:gd name="T34" fmla="*/ 3 w 48"/>
                  <a:gd name="T35" fmla="*/ 37 h 48"/>
                  <a:gd name="T36" fmla="*/ 8 w 48"/>
                  <a:gd name="T37" fmla="*/ 41 h 48"/>
                  <a:gd name="T38" fmla="*/ 12 w 48"/>
                  <a:gd name="T39" fmla="*/ 45 h 48"/>
                  <a:gd name="T40" fmla="*/ 18 w 48"/>
                  <a:gd name="T41" fmla="*/ 48 h 48"/>
                  <a:gd name="T42" fmla="*/ 25 w 48"/>
                  <a:gd name="T43" fmla="*/ 48 h 48"/>
                  <a:gd name="T44" fmla="*/ 31 w 48"/>
                  <a:gd name="T45" fmla="*/ 48 h 48"/>
                  <a:gd name="T46" fmla="*/ 37 w 48"/>
                  <a:gd name="T47" fmla="*/ 45 h 48"/>
                  <a:gd name="T48" fmla="*/ 41 w 48"/>
                  <a:gd name="T4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41" y="41"/>
                    </a:moveTo>
                    <a:lnTo>
                      <a:pt x="45" y="37"/>
                    </a:lnTo>
                    <a:lnTo>
                      <a:pt x="47" y="31"/>
                    </a:lnTo>
                    <a:lnTo>
                      <a:pt x="48" y="25"/>
                    </a:lnTo>
                    <a:lnTo>
                      <a:pt x="47" y="18"/>
                    </a:lnTo>
                    <a:lnTo>
                      <a:pt x="45" y="12"/>
                    </a:lnTo>
                    <a:lnTo>
                      <a:pt x="41" y="8"/>
                    </a:lnTo>
                    <a:lnTo>
                      <a:pt x="37" y="3"/>
                    </a:lnTo>
                    <a:lnTo>
                      <a:pt x="31" y="2"/>
                    </a:lnTo>
                    <a:lnTo>
                      <a:pt x="25" y="0"/>
                    </a:lnTo>
                    <a:lnTo>
                      <a:pt x="18" y="2"/>
                    </a:lnTo>
                    <a:lnTo>
                      <a:pt x="12" y="3"/>
                    </a:lnTo>
                    <a:lnTo>
                      <a:pt x="8" y="8"/>
                    </a:lnTo>
                    <a:lnTo>
                      <a:pt x="3" y="12"/>
                    </a:lnTo>
                    <a:lnTo>
                      <a:pt x="2" y="18"/>
                    </a:lnTo>
                    <a:lnTo>
                      <a:pt x="0" y="25"/>
                    </a:lnTo>
                    <a:lnTo>
                      <a:pt x="2" y="31"/>
                    </a:lnTo>
                    <a:lnTo>
                      <a:pt x="3" y="37"/>
                    </a:lnTo>
                    <a:lnTo>
                      <a:pt x="8" y="41"/>
                    </a:lnTo>
                    <a:lnTo>
                      <a:pt x="12" y="45"/>
                    </a:lnTo>
                    <a:lnTo>
                      <a:pt x="18" y="48"/>
                    </a:lnTo>
                    <a:lnTo>
                      <a:pt x="25" y="48"/>
                    </a:lnTo>
                    <a:lnTo>
                      <a:pt x="31" y="48"/>
                    </a:lnTo>
                    <a:lnTo>
                      <a:pt x="37" y="45"/>
                    </a:lnTo>
                    <a:lnTo>
                      <a:pt x="41"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0" name="Freeform 61"/>
              <p:cNvSpPr>
                <a:spLocks/>
              </p:cNvSpPr>
              <p:nvPr/>
            </p:nvSpPr>
            <p:spPr bwMode="auto">
              <a:xfrm>
                <a:off x="7916863" y="3992563"/>
                <a:ext cx="76200" cy="76200"/>
              </a:xfrm>
              <a:custGeom>
                <a:avLst/>
                <a:gdLst>
                  <a:gd name="T0" fmla="*/ 41 w 48"/>
                  <a:gd name="T1" fmla="*/ 41 h 48"/>
                  <a:gd name="T2" fmla="*/ 45 w 48"/>
                  <a:gd name="T3" fmla="*/ 36 h 48"/>
                  <a:gd name="T4" fmla="*/ 46 w 48"/>
                  <a:gd name="T5" fmla="*/ 30 h 48"/>
                  <a:gd name="T6" fmla="*/ 48 w 48"/>
                  <a:gd name="T7" fmla="*/ 23 h 48"/>
                  <a:gd name="T8" fmla="*/ 46 w 48"/>
                  <a:gd name="T9" fmla="*/ 17 h 48"/>
                  <a:gd name="T10" fmla="*/ 45 w 48"/>
                  <a:gd name="T11" fmla="*/ 12 h 48"/>
                  <a:gd name="T12" fmla="*/ 41 w 48"/>
                  <a:gd name="T13" fmla="*/ 7 h 48"/>
                  <a:gd name="T14" fmla="*/ 35 w 48"/>
                  <a:gd name="T15" fmla="*/ 3 h 48"/>
                  <a:gd name="T16" fmla="*/ 30 w 48"/>
                  <a:gd name="T17" fmla="*/ 0 h 48"/>
                  <a:gd name="T18" fmla="*/ 23 w 48"/>
                  <a:gd name="T19" fmla="*/ 0 h 48"/>
                  <a:gd name="T20" fmla="*/ 17 w 48"/>
                  <a:gd name="T21" fmla="*/ 0 h 48"/>
                  <a:gd name="T22" fmla="*/ 12 w 48"/>
                  <a:gd name="T23" fmla="*/ 3 h 48"/>
                  <a:gd name="T24" fmla="*/ 7 w 48"/>
                  <a:gd name="T25" fmla="*/ 7 h 48"/>
                  <a:gd name="T26" fmla="*/ 3 w 48"/>
                  <a:gd name="T27" fmla="*/ 12 h 48"/>
                  <a:gd name="T28" fmla="*/ 0 w 48"/>
                  <a:gd name="T29" fmla="*/ 17 h 48"/>
                  <a:gd name="T30" fmla="*/ 0 w 48"/>
                  <a:gd name="T31" fmla="*/ 23 h 48"/>
                  <a:gd name="T32" fmla="*/ 0 w 48"/>
                  <a:gd name="T33" fmla="*/ 30 h 48"/>
                  <a:gd name="T34" fmla="*/ 3 w 48"/>
                  <a:gd name="T35" fmla="*/ 36 h 48"/>
                  <a:gd name="T36" fmla="*/ 7 w 48"/>
                  <a:gd name="T37" fmla="*/ 41 h 48"/>
                  <a:gd name="T38" fmla="*/ 12 w 48"/>
                  <a:gd name="T39" fmla="*/ 45 h 48"/>
                  <a:gd name="T40" fmla="*/ 17 w 48"/>
                  <a:gd name="T41" fmla="*/ 46 h 48"/>
                  <a:gd name="T42" fmla="*/ 23 w 48"/>
                  <a:gd name="T43" fmla="*/ 48 h 48"/>
                  <a:gd name="T44" fmla="*/ 30 w 48"/>
                  <a:gd name="T45" fmla="*/ 46 h 48"/>
                  <a:gd name="T46" fmla="*/ 35 w 48"/>
                  <a:gd name="T47" fmla="*/ 45 h 48"/>
                  <a:gd name="T48" fmla="*/ 41 w 48"/>
                  <a:gd name="T49" fmla="*/ 41 h 48"/>
                  <a:gd name="T50" fmla="*/ 41 w 48"/>
                  <a:gd name="T5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8">
                    <a:moveTo>
                      <a:pt x="41" y="41"/>
                    </a:moveTo>
                    <a:lnTo>
                      <a:pt x="45" y="36"/>
                    </a:lnTo>
                    <a:lnTo>
                      <a:pt x="46" y="30"/>
                    </a:lnTo>
                    <a:lnTo>
                      <a:pt x="48" y="23"/>
                    </a:lnTo>
                    <a:lnTo>
                      <a:pt x="46" y="17"/>
                    </a:lnTo>
                    <a:lnTo>
                      <a:pt x="45" y="12"/>
                    </a:lnTo>
                    <a:lnTo>
                      <a:pt x="41" y="7"/>
                    </a:lnTo>
                    <a:lnTo>
                      <a:pt x="35" y="3"/>
                    </a:lnTo>
                    <a:lnTo>
                      <a:pt x="30" y="0"/>
                    </a:lnTo>
                    <a:lnTo>
                      <a:pt x="23" y="0"/>
                    </a:lnTo>
                    <a:lnTo>
                      <a:pt x="17" y="0"/>
                    </a:lnTo>
                    <a:lnTo>
                      <a:pt x="12" y="3"/>
                    </a:lnTo>
                    <a:lnTo>
                      <a:pt x="7" y="7"/>
                    </a:lnTo>
                    <a:lnTo>
                      <a:pt x="3" y="12"/>
                    </a:lnTo>
                    <a:lnTo>
                      <a:pt x="0" y="17"/>
                    </a:lnTo>
                    <a:lnTo>
                      <a:pt x="0" y="23"/>
                    </a:lnTo>
                    <a:lnTo>
                      <a:pt x="0" y="30"/>
                    </a:lnTo>
                    <a:lnTo>
                      <a:pt x="3" y="36"/>
                    </a:lnTo>
                    <a:lnTo>
                      <a:pt x="7" y="41"/>
                    </a:lnTo>
                    <a:lnTo>
                      <a:pt x="12" y="45"/>
                    </a:lnTo>
                    <a:lnTo>
                      <a:pt x="17" y="46"/>
                    </a:lnTo>
                    <a:lnTo>
                      <a:pt x="23" y="48"/>
                    </a:lnTo>
                    <a:lnTo>
                      <a:pt x="30" y="46"/>
                    </a:lnTo>
                    <a:lnTo>
                      <a:pt x="35" y="45"/>
                    </a:lnTo>
                    <a:lnTo>
                      <a:pt x="41" y="41"/>
                    </a:lnTo>
                    <a:lnTo>
                      <a:pt x="41" y="41"/>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84" name="ZoneTexte 83"/>
            <p:cNvSpPr txBox="1"/>
            <p:nvPr/>
          </p:nvSpPr>
          <p:spPr>
            <a:xfrm>
              <a:off x="4994765" y="4986220"/>
              <a:ext cx="397866" cy="276999"/>
            </a:xfrm>
            <a:prstGeom prst="rect">
              <a:avLst/>
            </a:prstGeom>
            <a:noFill/>
          </p:spPr>
          <p:txBody>
            <a:bodyPr wrap="none" rtlCol="0">
              <a:spAutoFit/>
            </a:bodyPr>
            <a:lstStyle/>
            <a:p>
              <a:pPr algn="r"/>
              <a:r>
                <a:rPr lang="fr-FR" sz="1200" dirty="0"/>
                <a:t>0,0</a:t>
              </a:r>
            </a:p>
          </p:txBody>
        </p:sp>
        <p:sp>
          <p:nvSpPr>
            <p:cNvPr id="86" name="ZoneTexte 85"/>
            <p:cNvSpPr txBox="1"/>
            <p:nvPr/>
          </p:nvSpPr>
          <p:spPr>
            <a:xfrm>
              <a:off x="4994765" y="4742157"/>
              <a:ext cx="397866" cy="261365"/>
            </a:xfrm>
            <a:prstGeom prst="rect">
              <a:avLst/>
            </a:prstGeom>
            <a:noFill/>
          </p:spPr>
          <p:txBody>
            <a:bodyPr wrap="none" rtlCol="0">
              <a:spAutoFit/>
            </a:bodyPr>
            <a:lstStyle/>
            <a:p>
              <a:pPr algn="r"/>
              <a:r>
                <a:rPr lang="fr-FR" sz="1200" dirty="0"/>
                <a:t>0,1</a:t>
              </a:r>
            </a:p>
          </p:txBody>
        </p:sp>
        <p:sp>
          <p:nvSpPr>
            <p:cNvPr id="87" name="ZoneTexte 86"/>
            <p:cNvSpPr txBox="1"/>
            <p:nvPr/>
          </p:nvSpPr>
          <p:spPr>
            <a:xfrm>
              <a:off x="4994765" y="4498094"/>
              <a:ext cx="397866" cy="261365"/>
            </a:xfrm>
            <a:prstGeom prst="rect">
              <a:avLst/>
            </a:prstGeom>
            <a:noFill/>
          </p:spPr>
          <p:txBody>
            <a:bodyPr wrap="none" rtlCol="0">
              <a:spAutoFit/>
            </a:bodyPr>
            <a:lstStyle/>
            <a:p>
              <a:pPr algn="r"/>
              <a:r>
                <a:rPr lang="fr-FR" sz="1200" dirty="0"/>
                <a:t>0,2</a:t>
              </a:r>
            </a:p>
          </p:txBody>
        </p:sp>
        <p:sp>
          <p:nvSpPr>
            <p:cNvPr id="88" name="ZoneTexte 87"/>
            <p:cNvSpPr txBox="1"/>
            <p:nvPr/>
          </p:nvSpPr>
          <p:spPr>
            <a:xfrm>
              <a:off x="4994765" y="4254031"/>
              <a:ext cx="397866" cy="276999"/>
            </a:xfrm>
            <a:prstGeom prst="rect">
              <a:avLst/>
            </a:prstGeom>
            <a:noFill/>
          </p:spPr>
          <p:txBody>
            <a:bodyPr wrap="none" rtlCol="0">
              <a:spAutoFit/>
            </a:bodyPr>
            <a:lstStyle/>
            <a:p>
              <a:pPr algn="r"/>
              <a:r>
                <a:rPr lang="fr-FR" sz="1200" dirty="0"/>
                <a:t>0,3</a:t>
              </a:r>
            </a:p>
          </p:txBody>
        </p:sp>
        <p:sp>
          <p:nvSpPr>
            <p:cNvPr id="89" name="ZoneTexte 88"/>
            <p:cNvSpPr txBox="1"/>
            <p:nvPr/>
          </p:nvSpPr>
          <p:spPr>
            <a:xfrm>
              <a:off x="4994765" y="4009967"/>
              <a:ext cx="397866" cy="261365"/>
            </a:xfrm>
            <a:prstGeom prst="rect">
              <a:avLst/>
            </a:prstGeom>
            <a:noFill/>
          </p:spPr>
          <p:txBody>
            <a:bodyPr wrap="none" rtlCol="0">
              <a:spAutoFit/>
            </a:bodyPr>
            <a:lstStyle/>
            <a:p>
              <a:pPr algn="r"/>
              <a:r>
                <a:rPr lang="fr-FR" sz="1200" dirty="0"/>
                <a:t>0,4</a:t>
              </a:r>
            </a:p>
          </p:txBody>
        </p:sp>
        <p:sp>
          <p:nvSpPr>
            <p:cNvPr id="90" name="ZoneTexte 89"/>
            <p:cNvSpPr txBox="1"/>
            <p:nvPr/>
          </p:nvSpPr>
          <p:spPr>
            <a:xfrm>
              <a:off x="4994765" y="3765904"/>
              <a:ext cx="397866" cy="261365"/>
            </a:xfrm>
            <a:prstGeom prst="rect">
              <a:avLst/>
            </a:prstGeom>
            <a:noFill/>
          </p:spPr>
          <p:txBody>
            <a:bodyPr wrap="none" rtlCol="0">
              <a:spAutoFit/>
            </a:bodyPr>
            <a:lstStyle/>
            <a:p>
              <a:pPr algn="r"/>
              <a:r>
                <a:rPr lang="fr-FR" sz="1200" dirty="0"/>
                <a:t>0,5</a:t>
              </a:r>
            </a:p>
          </p:txBody>
        </p:sp>
        <p:sp>
          <p:nvSpPr>
            <p:cNvPr id="91" name="ZoneTexte 90"/>
            <p:cNvSpPr txBox="1"/>
            <p:nvPr/>
          </p:nvSpPr>
          <p:spPr>
            <a:xfrm>
              <a:off x="4943469" y="5230283"/>
              <a:ext cx="449162" cy="261365"/>
            </a:xfrm>
            <a:prstGeom prst="rect">
              <a:avLst/>
            </a:prstGeom>
            <a:noFill/>
          </p:spPr>
          <p:txBody>
            <a:bodyPr wrap="none" rtlCol="0">
              <a:spAutoFit/>
            </a:bodyPr>
            <a:lstStyle/>
            <a:p>
              <a:pPr algn="r"/>
              <a:r>
                <a:rPr lang="fr-FR" sz="1200" dirty="0"/>
                <a:t>-0,1</a:t>
              </a:r>
            </a:p>
          </p:txBody>
        </p:sp>
        <p:sp>
          <p:nvSpPr>
            <p:cNvPr id="92" name="ZoneTexte 91"/>
            <p:cNvSpPr txBox="1"/>
            <p:nvPr/>
          </p:nvSpPr>
          <p:spPr>
            <a:xfrm>
              <a:off x="4943469" y="5474344"/>
              <a:ext cx="449162" cy="261365"/>
            </a:xfrm>
            <a:prstGeom prst="rect">
              <a:avLst/>
            </a:prstGeom>
            <a:noFill/>
          </p:spPr>
          <p:txBody>
            <a:bodyPr wrap="none" rtlCol="0">
              <a:spAutoFit/>
            </a:bodyPr>
            <a:lstStyle/>
            <a:p>
              <a:pPr algn="r"/>
              <a:r>
                <a:rPr lang="fr-FR" sz="1200" dirty="0"/>
                <a:t>-0,2</a:t>
              </a:r>
            </a:p>
          </p:txBody>
        </p:sp>
        <p:sp>
          <p:nvSpPr>
            <p:cNvPr id="93" name="ZoneTexte 92"/>
            <p:cNvSpPr txBox="1"/>
            <p:nvPr/>
          </p:nvSpPr>
          <p:spPr>
            <a:xfrm>
              <a:off x="5284188" y="5788664"/>
              <a:ext cx="269626" cy="261365"/>
            </a:xfrm>
            <a:prstGeom prst="rect">
              <a:avLst/>
            </a:prstGeom>
            <a:noFill/>
          </p:spPr>
          <p:txBody>
            <a:bodyPr wrap="none" rtlCol="0">
              <a:spAutoFit/>
            </a:bodyPr>
            <a:lstStyle/>
            <a:p>
              <a:pPr algn="ctr"/>
              <a:r>
                <a:rPr lang="fr-FR" sz="1200" dirty="0"/>
                <a:t>0</a:t>
              </a:r>
            </a:p>
          </p:txBody>
        </p:sp>
        <p:sp>
          <p:nvSpPr>
            <p:cNvPr id="94" name="ZoneTexte 93"/>
            <p:cNvSpPr txBox="1"/>
            <p:nvPr/>
          </p:nvSpPr>
          <p:spPr>
            <a:xfrm>
              <a:off x="6679496" y="5788664"/>
              <a:ext cx="354585" cy="261365"/>
            </a:xfrm>
            <a:prstGeom prst="rect">
              <a:avLst/>
            </a:prstGeom>
            <a:noFill/>
          </p:spPr>
          <p:txBody>
            <a:bodyPr wrap="none" rtlCol="0">
              <a:spAutoFit/>
            </a:bodyPr>
            <a:lstStyle/>
            <a:p>
              <a:pPr algn="ctr"/>
              <a:r>
                <a:rPr lang="fr-FR" sz="1200" dirty="0"/>
                <a:t>48</a:t>
              </a:r>
            </a:p>
          </p:txBody>
        </p:sp>
        <p:sp>
          <p:nvSpPr>
            <p:cNvPr id="95" name="ZoneTexte 94"/>
            <p:cNvSpPr txBox="1"/>
            <p:nvPr/>
          </p:nvSpPr>
          <p:spPr>
            <a:xfrm>
              <a:off x="8113493" y="5788664"/>
              <a:ext cx="354585" cy="261365"/>
            </a:xfrm>
            <a:prstGeom prst="rect">
              <a:avLst/>
            </a:prstGeom>
            <a:noFill/>
          </p:spPr>
          <p:txBody>
            <a:bodyPr wrap="none" rtlCol="0">
              <a:spAutoFit/>
            </a:bodyPr>
            <a:lstStyle/>
            <a:p>
              <a:pPr algn="ctr"/>
              <a:r>
                <a:rPr lang="fr-FR" sz="1200" dirty="0"/>
                <a:t>96</a:t>
              </a:r>
            </a:p>
          </p:txBody>
        </p:sp>
        <p:sp>
          <p:nvSpPr>
            <p:cNvPr id="96" name="ZoneTexte 95"/>
            <p:cNvSpPr txBox="1"/>
            <p:nvPr/>
          </p:nvSpPr>
          <p:spPr>
            <a:xfrm>
              <a:off x="5199229" y="6211431"/>
              <a:ext cx="439544" cy="435609"/>
            </a:xfrm>
            <a:prstGeom prst="rect">
              <a:avLst/>
            </a:prstGeom>
            <a:noFill/>
          </p:spPr>
          <p:txBody>
            <a:bodyPr wrap="none" rtlCol="0">
              <a:spAutoFit/>
            </a:bodyPr>
            <a:lstStyle/>
            <a:p>
              <a:pPr algn="ctr"/>
              <a:r>
                <a:rPr lang="fr-FR" sz="1200" dirty="0"/>
                <a:t>213</a:t>
              </a:r>
            </a:p>
            <a:p>
              <a:pPr algn="ctr"/>
              <a:r>
                <a:rPr lang="fr-FR" sz="1200" dirty="0"/>
                <a:t>214</a:t>
              </a:r>
            </a:p>
          </p:txBody>
        </p:sp>
        <p:sp>
          <p:nvSpPr>
            <p:cNvPr id="97" name="ZoneTexte 96"/>
            <p:cNvSpPr txBox="1"/>
            <p:nvPr/>
          </p:nvSpPr>
          <p:spPr>
            <a:xfrm>
              <a:off x="6637015" y="6211431"/>
              <a:ext cx="439544" cy="435609"/>
            </a:xfrm>
            <a:prstGeom prst="rect">
              <a:avLst/>
            </a:prstGeom>
            <a:noFill/>
          </p:spPr>
          <p:txBody>
            <a:bodyPr wrap="none" rtlCol="0">
              <a:spAutoFit/>
            </a:bodyPr>
            <a:lstStyle/>
            <a:p>
              <a:pPr algn="ctr"/>
              <a:r>
                <a:rPr lang="fr-FR" sz="1200" dirty="0"/>
                <a:t>207</a:t>
              </a:r>
            </a:p>
            <a:p>
              <a:pPr algn="ctr"/>
              <a:r>
                <a:rPr lang="fr-FR" sz="1200" dirty="0"/>
                <a:t>207</a:t>
              </a:r>
            </a:p>
          </p:txBody>
        </p:sp>
        <p:sp>
          <p:nvSpPr>
            <p:cNvPr id="98" name="ZoneTexte 97"/>
            <p:cNvSpPr txBox="1"/>
            <p:nvPr/>
          </p:nvSpPr>
          <p:spPr>
            <a:xfrm>
              <a:off x="8071012" y="6211431"/>
              <a:ext cx="439544" cy="435609"/>
            </a:xfrm>
            <a:prstGeom prst="rect">
              <a:avLst/>
            </a:prstGeom>
            <a:noFill/>
          </p:spPr>
          <p:txBody>
            <a:bodyPr wrap="none" rtlCol="0">
              <a:spAutoFit/>
            </a:bodyPr>
            <a:lstStyle/>
            <a:p>
              <a:pPr algn="ctr"/>
              <a:r>
                <a:rPr lang="fr-FR" sz="1200" dirty="0"/>
                <a:t>193</a:t>
              </a:r>
            </a:p>
            <a:p>
              <a:pPr algn="ctr"/>
              <a:r>
                <a:rPr lang="fr-FR" sz="1200" dirty="0"/>
                <a:t>165</a:t>
              </a:r>
            </a:p>
          </p:txBody>
        </p:sp>
        <p:sp>
          <p:nvSpPr>
            <p:cNvPr id="99" name="ZoneTexte 98"/>
            <p:cNvSpPr txBox="1"/>
            <p:nvPr/>
          </p:nvSpPr>
          <p:spPr>
            <a:xfrm>
              <a:off x="4531228" y="6211431"/>
              <a:ext cx="712054" cy="461665"/>
            </a:xfrm>
            <a:prstGeom prst="rect">
              <a:avLst/>
            </a:prstGeom>
            <a:noFill/>
          </p:spPr>
          <p:txBody>
            <a:bodyPr wrap="none" rtlCol="0">
              <a:spAutoFit/>
            </a:bodyPr>
            <a:lstStyle/>
            <a:p>
              <a:pPr algn="r"/>
              <a:r>
                <a:rPr lang="fr-FR" sz="1200" dirty="0"/>
                <a:t>Rachis</a:t>
              </a:r>
            </a:p>
            <a:p>
              <a:pPr algn="r"/>
              <a:r>
                <a:rPr lang="fr-FR" sz="1200" dirty="0"/>
                <a:t>Hanche</a:t>
              </a:r>
            </a:p>
          </p:txBody>
        </p:sp>
        <p:sp>
          <p:nvSpPr>
            <p:cNvPr id="100" name="ZoneTexte 99"/>
            <p:cNvSpPr txBox="1"/>
            <p:nvPr/>
          </p:nvSpPr>
          <p:spPr>
            <a:xfrm>
              <a:off x="6406183" y="5992656"/>
              <a:ext cx="901209" cy="261365"/>
            </a:xfrm>
            <a:prstGeom prst="rect">
              <a:avLst/>
            </a:prstGeom>
            <a:noFill/>
          </p:spPr>
          <p:txBody>
            <a:bodyPr wrap="none" rtlCol="0">
              <a:spAutoFit/>
            </a:bodyPr>
            <a:lstStyle/>
            <a:p>
              <a:pPr algn="ctr"/>
              <a:r>
                <a:rPr lang="fr-FR" sz="1200" b="1" dirty="0"/>
                <a:t>Semaines</a:t>
              </a:r>
            </a:p>
          </p:txBody>
        </p:sp>
        <p:sp>
          <p:nvSpPr>
            <p:cNvPr id="101" name="ZoneTexte 100"/>
            <p:cNvSpPr txBox="1"/>
            <p:nvPr/>
          </p:nvSpPr>
          <p:spPr>
            <a:xfrm>
              <a:off x="7624577" y="5141206"/>
              <a:ext cx="829073" cy="276999"/>
            </a:xfrm>
            <a:prstGeom prst="rect">
              <a:avLst/>
            </a:prstGeom>
            <a:noFill/>
          </p:spPr>
          <p:txBody>
            <a:bodyPr wrap="none" rtlCol="0">
              <a:spAutoFit/>
            </a:bodyPr>
            <a:lstStyle/>
            <a:p>
              <a:pPr algn="r"/>
              <a:r>
                <a:rPr lang="fr-FR" sz="1200" dirty="0"/>
                <a:t>p &lt; 0,001</a:t>
              </a:r>
            </a:p>
          </p:txBody>
        </p:sp>
        <p:sp>
          <p:nvSpPr>
            <p:cNvPr id="104" name="ZoneTexte 103"/>
            <p:cNvSpPr txBox="1"/>
            <p:nvPr/>
          </p:nvSpPr>
          <p:spPr>
            <a:xfrm>
              <a:off x="6704402" y="3525222"/>
              <a:ext cx="184731" cy="276999"/>
            </a:xfrm>
            <a:prstGeom prst="rect">
              <a:avLst/>
            </a:prstGeom>
            <a:noFill/>
          </p:spPr>
          <p:txBody>
            <a:bodyPr wrap="none" rtlCol="0">
              <a:spAutoFit/>
            </a:bodyPr>
            <a:lstStyle/>
            <a:p>
              <a:pPr algn="ctr"/>
              <a:endParaRPr lang="fr-FR" sz="1200" b="1" dirty="0"/>
            </a:p>
          </p:txBody>
        </p:sp>
        <p:sp>
          <p:nvSpPr>
            <p:cNvPr id="106" name="ZoneTexte 105"/>
            <p:cNvSpPr txBox="1"/>
            <p:nvPr/>
          </p:nvSpPr>
          <p:spPr>
            <a:xfrm>
              <a:off x="8355932" y="4464409"/>
              <a:ext cx="482824" cy="276999"/>
            </a:xfrm>
            <a:prstGeom prst="rect">
              <a:avLst/>
            </a:prstGeom>
            <a:noFill/>
          </p:spPr>
          <p:txBody>
            <a:bodyPr wrap="none" rtlCol="0">
              <a:spAutoFit/>
            </a:bodyPr>
            <a:lstStyle/>
            <a:p>
              <a:pPr algn="ctr"/>
              <a:r>
                <a:rPr lang="fr-FR" sz="1200" b="1" dirty="0"/>
                <a:t>0,19</a:t>
              </a:r>
            </a:p>
          </p:txBody>
        </p:sp>
        <p:sp>
          <p:nvSpPr>
            <p:cNvPr id="107" name="ZoneTexte 106"/>
            <p:cNvSpPr txBox="1"/>
            <p:nvPr/>
          </p:nvSpPr>
          <p:spPr>
            <a:xfrm>
              <a:off x="8355932" y="4744817"/>
              <a:ext cx="482824" cy="276999"/>
            </a:xfrm>
            <a:prstGeom prst="rect">
              <a:avLst/>
            </a:prstGeom>
            <a:noFill/>
          </p:spPr>
          <p:txBody>
            <a:bodyPr wrap="none" rtlCol="0">
              <a:spAutoFit/>
            </a:bodyPr>
            <a:lstStyle/>
            <a:p>
              <a:pPr algn="ctr"/>
              <a:r>
                <a:rPr lang="fr-FR" sz="1200" b="1" dirty="0"/>
                <a:t>0,14</a:t>
              </a:r>
            </a:p>
          </p:txBody>
        </p:sp>
        <p:sp>
          <p:nvSpPr>
            <p:cNvPr id="108" name="ZoneTexte 107"/>
            <p:cNvSpPr txBox="1"/>
            <p:nvPr/>
          </p:nvSpPr>
          <p:spPr>
            <a:xfrm>
              <a:off x="5753439" y="3826554"/>
              <a:ext cx="688009" cy="276999"/>
            </a:xfrm>
            <a:prstGeom prst="rect">
              <a:avLst/>
            </a:prstGeom>
            <a:noFill/>
          </p:spPr>
          <p:txBody>
            <a:bodyPr wrap="none" rtlCol="0">
              <a:spAutoFit/>
            </a:bodyPr>
            <a:lstStyle/>
            <a:p>
              <a:r>
                <a:rPr lang="fr-FR" sz="1200" b="1" dirty="0"/>
                <a:t>Rachis</a:t>
              </a:r>
            </a:p>
          </p:txBody>
        </p:sp>
        <p:sp>
          <p:nvSpPr>
            <p:cNvPr id="109" name="ZoneTexte 108"/>
            <p:cNvSpPr txBox="1"/>
            <p:nvPr/>
          </p:nvSpPr>
          <p:spPr>
            <a:xfrm>
              <a:off x="5753439" y="4079445"/>
              <a:ext cx="739305" cy="276999"/>
            </a:xfrm>
            <a:prstGeom prst="rect">
              <a:avLst/>
            </a:prstGeom>
            <a:noFill/>
          </p:spPr>
          <p:txBody>
            <a:bodyPr wrap="none" rtlCol="0">
              <a:spAutoFit/>
            </a:bodyPr>
            <a:lstStyle/>
            <a:p>
              <a:r>
                <a:rPr lang="fr-FR" sz="1200" b="1" dirty="0"/>
                <a:t>Hanche</a:t>
              </a:r>
            </a:p>
          </p:txBody>
        </p:sp>
      </p:grpSp>
      <p:sp>
        <p:nvSpPr>
          <p:cNvPr id="110" name="ZoneTexte 109"/>
          <p:cNvSpPr txBox="1"/>
          <p:nvPr/>
        </p:nvSpPr>
        <p:spPr>
          <a:xfrm>
            <a:off x="2365475" y="3014035"/>
            <a:ext cx="4523657" cy="400110"/>
          </a:xfrm>
          <a:prstGeom prst="rect">
            <a:avLst/>
          </a:prstGeom>
          <a:noFill/>
          <a:ln w="9525">
            <a:noFill/>
            <a:miter lim="800000"/>
            <a:headEnd/>
            <a:tailEnd/>
          </a:ln>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r>
              <a:rPr lang="fr-FR" sz="2000" dirty="0"/>
              <a:t>Evolution après switch pour E/C/F/TAF</a:t>
            </a:r>
          </a:p>
        </p:txBody>
      </p:sp>
      <p:sp>
        <p:nvSpPr>
          <p:cNvPr id="111" name="ZoneTexte 11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195</a:t>
            </a:r>
          </a:p>
        </p:txBody>
      </p:sp>
    </p:spTree>
    <p:extLst>
      <p:ext uri="{BB962C8B-B14F-4D97-AF65-F5344CB8AC3E}">
        <p14:creationId xmlns:p14="http://schemas.microsoft.com/office/powerpoint/2010/main" val="251545597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400" dirty="0"/>
              <a:t>Switch de TDF vers TAF chez les adultes VIH avec DMO basse : évolution de la DMO et facteurs prédictifs (2)</a:t>
            </a:r>
          </a:p>
        </p:txBody>
      </p:sp>
      <p:sp>
        <p:nvSpPr>
          <p:cNvPr id="5123" name="Rectangle 3"/>
          <p:cNvSpPr>
            <a:spLocks noGrp="1" noChangeArrowheads="1"/>
          </p:cNvSpPr>
          <p:nvPr>
            <p:ph idx="1"/>
          </p:nvPr>
        </p:nvSpPr>
        <p:spPr>
          <a:xfrm>
            <a:off x="457200" y="1341437"/>
            <a:ext cx="8507413" cy="4738350"/>
          </a:xfrm>
        </p:spPr>
        <p:txBody>
          <a:bodyPr/>
          <a:lstStyle/>
          <a:p>
            <a:pPr eaLnBrk="1" hangingPunct="1"/>
            <a:r>
              <a:rPr lang="fr-FR" sz="2000" b="1" dirty="0">
                <a:solidFill>
                  <a:srgbClr val="0070C0"/>
                </a:solidFill>
              </a:rPr>
              <a:t>Augmentation </a:t>
            </a:r>
            <a:r>
              <a:rPr lang="fr-FR" sz="2000" b="1" u="sng" dirty="0">
                <a:solidFill>
                  <a:srgbClr val="0070C0"/>
                </a:solidFill>
              </a:rPr>
              <a:t>&gt;</a:t>
            </a:r>
            <a:r>
              <a:rPr lang="fr-FR" sz="2000" b="1" dirty="0">
                <a:solidFill>
                  <a:srgbClr val="0070C0"/>
                </a:solidFill>
              </a:rPr>
              <a:t> 5 % de la DMO </a:t>
            </a:r>
          </a:p>
          <a:p>
            <a:pPr lvl="1" eaLnBrk="1" hangingPunct="1"/>
            <a:r>
              <a:rPr lang="fr-FR" sz="2000" dirty="0"/>
              <a:t>Rachis lombaire : 27 % des patients </a:t>
            </a:r>
          </a:p>
          <a:p>
            <a:pPr lvl="1" eaLnBrk="1" hangingPunct="1"/>
            <a:r>
              <a:rPr lang="fr-FR" sz="2000" dirty="0"/>
              <a:t>Hanche : 16 % des patients</a:t>
            </a:r>
            <a:br>
              <a:rPr lang="fr-FR" sz="2000" dirty="0"/>
            </a:br>
            <a:endParaRPr lang="fr-FR" sz="2000" b="1" dirty="0"/>
          </a:p>
          <a:p>
            <a:pPr eaLnBrk="1" hangingPunct="1"/>
            <a:r>
              <a:rPr lang="fr-FR" sz="2000" b="1" dirty="0">
                <a:solidFill>
                  <a:srgbClr val="0070C0"/>
                </a:solidFill>
              </a:rPr>
              <a:t>Recherche des facteurs associés à une augmentation </a:t>
            </a:r>
            <a:r>
              <a:rPr lang="fr-FR" sz="2000" b="1" u="sng" dirty="0">
                <a:solidFill>
                  <a:srgbClr val="0070C0"/>
                </a:solidFill>
              </a:rPr>
              <a:t>&gt;</a:t>
            </a:r>
            <a:r>
              <a:rPr lang="fr-FR" sz="2000" b="1" dirty="0">
                <a:solidFill>
                  <a:srgbClr val="0070C0"/>
                </a:solidFill>
              </a:rPr>
              <a:t> 5 % </a:t>
            </a:r>
            <a:br>
              <a:rPr lang="fr-FR" sz="2000" b="1" dirty="0">
                <a:solidFill>
                  <a:srgbClr val="0070C0"/>
                </a:solidFill>
              </a:rPr>
            </a:br>
            <a:r>
              <a:rPr lang="fr-FR" sz="2000" b="1" dirty="0">
                <a:solidFill>
                  <a:srgbClr val="0070C0"/>
                </a:solidFill>
              </a:rPr>
              <a:t>de la DMO en analyse multivariée </a:t>
            </a:r>
            <a:r>
              <a:rPr lang="fr-FR" sz="2000" dirty="0"/>
              <a:t>(régression logistique)</a:t>
            </a:r>
          </a:p>
          <a:p>
            <a:pPr lvl="1" eaLnBrk="1" hangingPunct="1"/>
            <a:r>
              <a:rPr lang="fr-FR" sz="2000" dirty="0"/>
              <a:t>Rachis lombaire : IMC </a:t>
            </a:r>
            <a:r>
              <a:rPr lang="fr-FR" sz="2000" u="sng" dirty="0"/>
              <a:t>&gt;</a:t>
            </a:r>
            <a:r>
              <a:rPr lang="fr-FR" sz="2000" dirty="0"/>
              <a:t> 30 kg/m² et turn-over osseux élevé </a:t>
            </a:r>
            <a:br>
              <a:rPr lang="fr-FR" sz="2000" dirty="0"/>
            </a:br>
            <a:r>
              <a:rPr lang="fr-FR" sz="1800" dirty="0"/>
              <a:t>(P1NP &gt; 1,72 log</a:t>
            </a:r>
            <a:r>
              <a:rPr lang="fr-FR" sz="1800" baseline="-25000" dirty="0"/>
              <a:t>10</a:t>
            </a:r>
            <a:r>
              <a:rPr lang="fr-FR" sz="1800" dirty="0"/>
              <a:t> </a:t>
            </a:r>
            <a:r>
              <a:rPr lang="fr-FR" sz="1800" dirty="0" err="1"/>
              <a:t>ng</a:t>
            </a:r>
            <a:r>
              <a:rPr lang="fr-FR" sz="1800" dirty="0"/>
              <a:t>/ml)</a:t>
            </a:r>
          </a:p>
          <a:p>
            <a:pPr lvl="1" eaLnBrk="1" hangingPunct="1"/>
            <a:r>
              <a:rPr lang="fr-FR" sz="2000" dirty="0"/>
              <a:t>Hanche : fraction d’excrétion urinaire du phosphate élevée </a:t>
            </a:r>
            <a:br>
              <a:rPr lang="fr-FR" sz="2000" dirty="0"/>
            </a:br>
            <a:r>
              <a:rPr lang="fr-FR" sz="1800" dirty="0"/>
              <a:t>(FEPO4 </a:t>
            </a:r>
            <a:r>
              <a:rPr lang="fr-FR" sz="1800" u="sng" dirty="0"/>
              <a:t>&gt;</a:t>
            </a:r>
            <a:r>
              <a:rPr lang="fr-FR" sz="1800" dirty="0"/>
              <a:t> 10 %)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Brown T, CROI 2017, Abs. 683</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196</a:t>
            </a:r>
          </a:p>
        </p:txBody>
      </p:sp>
    </p:spTree>
    <p:extLst>
      <p:ext uri="{BB962C8B-B14F-4D97-AF65-F5344CB8AC3E}">
        <p14:creationId xmlns:p14="http://schemas.microsoft.com/office/powerpoint/2010/main" val="325683404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a:t>Vitamine D à forte dose vs faible dose </a:t>
            </a:r>
            <a:br>
              <a:rPr lang="fr-FR"/>
            </a:br>
            <a:r>
              <a:rPr lang="fr-FR"/>
              <a:t>chez des jeunes adultes sous TDF (1)</a:t>
            </a:r>
          </a:p>
        </p:txBody>
      </p:sp>
      <p:sp>
        <p:nvSpPr>
          <p:cNvPr id="2" name="Espace réservé du contenu 1"/>
          <p:cNvSpPr>
            <a:spLocks noGrp="1"/>
          </p:cNvSpPr>
          <p:nvPr>
            <p:ph idx="1"/>
          </p:nvPr>
        </p:nvSpPr>
        <p:spPr/>
        <p:txBody>
          <a:bodyPr/>
          <a:lstStyle/>
          <a:p>
            <a:r>
              <a:rPr lang="fr-FR" sz="1800" dirty="0"/>
              <a:t>Essai randomisé double aveugle vs placebo sur 48 semaines</a:t>
            </a:r>
            <a:br>
              <a:rPr lang="fr-FR" sz="1800" dirty="0"/>
            </a:br>
            <a:r>
              <a:rPr lang="fr-FR" sz="1800" dirty="0"/>
              <a:t> </a:t>
            </a:r>
          </a:p>
          <a:p>
            <a:r>
              <a:rPr lang="fr-FR" sz="1800" b="1" dirty="0">
                <a:solidFill>
                  <a:srgbClr val="0070C0"/>
                </a:solidFill>
              </a:rPr>
              <a:t>Critères d'inclusion</a:t>
            </a:r>
          </a:p>
          <a:p>
            <a:pPr lvl="1"/>
            <a:r>
              <a:rPr lang="fr-FR" sz="1800" dirty="0"/>
              <a:t>VIH+ entre 16 et 24 ans</a:t>
            </a:r>
          </a:p>
          <a:p>
            <a:pPr lvl="1"/>
            <a:r>
              <a:rPr lang="fr-FR" sz="1800" dirty="0"/>
              <a:t>Sous traitement ARV contenant du TDF depuis &gt; 6 mois</a:t>
            </a:r>
          </a:p>
          <a:p>
            <a:pPr lvl="1"/>
            <a:r>
              <a:rPr lang="fr-FR" sz="1800" dirty="0"/>
              <a:t>CV &lt; 200 c/ml</a:t>
            </a:r>
            <a:br>
              <a:rPr lang="fr-FR" sz="1800" dirty="0"/>
            </a:br>
            <a:endParaRPr lang="fr-FR" sz="1800" dirty="0"/>
          </a:p>
          <a:p>
            <a:r>
              <a:rPr lang="fr-FR" sz="1800" dirty="0"/>
              <a:t>Tous les patients reçoivent </a:t>
            </a:r>
            <a:r>
              <a:rPr lang="fr-FR" sz="1800" kern="1200" dirty="0">
                <a:latin typeface="Arial" charset="0"/>
              </a:rPr>
              <a:t>un comprimé par jour comportant 400 UI de vitamine D3 et 162 mg de calcium, destiné à couvrir les besoins quotidiens</a:t>
            </a:r>
            <a:br>
              <a:rPr lang="fr-FR" sz="1800" kern="1200" dirty="0">
                <a:latin typeface="Arial" charset="0"/>
              </a:rPr>
            </a:br>
            <a:endParaRPr lang="fr-FR" sz="1800" b="1" kern="1200" dirty="0">
              <a:solidFill>
                <a:srgbClr val="0070C0"/>
              </a:solidFill>
              <a:latin typeface="Arial" charset="0"/>
            </a:endParaRPr>
          </a:p>
          <a:p>
            <a:r>
              <a:rPr lang="fr-FR" sz="1800" b="1" dirty="0">
                <a:solidFill>
                  <a:srgbClr val="0070C0"/>
                </a:solidFill>
              </a:rPr>
              <a:t>Randomisation</a:t>
            </a:r>
          </a:p>
          <a:p>
            <a:pPr lvl="1"/>
            <a:r>
              <a:rPr lang="fr-FR" sz="1800" dirty="0"/>
              <a:t>Dose forte : 50 000 UI de vitamine D toutes les 4 semaines </a:t>
            </a:r>
          </a:p>
          <a:p>
            <a:pPr lvl="1"/>
            <a:r>
              <a:rPr lang="fr-FR" sz="1800" dirty="0"/>
              <a:t>Dose faible : placebo toutes les 4 semaines </a:t>
            </a:r>
          </a:p>
          <a:p>
            <a:pPr lvl="1"/>
            <a:endParaRPr lang="fr-FR" sz="1800" dirty="0"/>
          </a:p>
          <a:p>
            <a:r>
              <a:rPr lang="fr-FR" sz="1800" b="1" dirty="0">
                <a:solidFill>
                  <a:srgbClr val="0070C0"/>
                </a:solidFill>
              </a:rPr>
              <a:t>Critères de jugement</a:t>
            </a:r>
          </a:p>
          <a:p>
            <a:pPr lvl="1"/>
            <a:r>
              <a:rPr lang="fr-FR" altLang="en-US" sz="1800" dirty="0"/>
              <a:t>Densité minérale osseuse (DMO) par DEXA à J0, S12, S24 et S48</a:t>
            </a:r>
          </a:p>
          <a:p>
            <a:pPr lvl="1"/>
            <a:r>
              <a:rPr lang="fr-FR" sz="1800" dirty="0"/>
              <a:t>Vitamine D sérique </a:t>
            </a:r>
            <a:r>
              <a:rPr lang="fr-FR" altLang="en-US" sz="1800" dirty="0"/>
              <a:t>à J0, S12, S24 et S48</a:t>
            </a:r>
            <a:endParaRPr lang="en-US" altLang="en-US" sz="1800" dirty="0"/>
          </a:p>
          <a:p>
            <a:pPr lvl="1"/>
            <a:endParaRPr lang="en-US" sz="1800"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Havens PL, CROI 2017, Abs. 685LB</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197</a:t>
            </a:r>
          </a:p>
        </p:txBody>
      </p:sp>
    </p:spTree>
    <p:extLst>
      <p:ext uri="{BB962C8B-B14F-4D97-AF65-F5344CB8AC3E}">
        <p14:creationId xmlns:p14="http://schemas.microsoft.com/office/powerpoint/2010/main" val="143410857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a:t>Vitamine D à forte dose vs faible dose </a:t>
            </a:r>
            <a:br>
              <a:rPr lang="fr-FR"/>
            </a:br>
            <a:r>
              <a:rPr lang="fr-FR"/>
              <a:t>chez des jeunes adultes sous TDF (2)</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Havens PL, CROI 2017, Abs. 685LB</a:t>
            </a:r>
          </a:p>
        </p:txBody>
      </p:sp>
      <p:sp>
        <p:nvSpPr>
          <p:cNvPr id="2" name="Espace réservé du contenu 1"/>
          <p:cNvSpPr>
            <a:spLocks noGrp="1"/>
          </p:cNvSpPr>
          <p:nvPr>
            <p:ph idx="1"/>
          </p:nvPr>
        </p:nvSpPr>
        <p:spPr>
          <a:xfrm>
            <a:off x="158461" y="4868385"/>
            <a:ext cx="8774524" cy="1811256"/>
          </a:xfrm>
        </p:spPr>
        <p:txBody>
          <a:bodyPr/>
          <a:lstStyle/>
          <a:p>
            <a:r>
              <a:rPr lang="fr-FR" sz="1800" dirty="0"/>
              <a:t>Amélioration de la DMO à S24 dans les deux groupes</a:t>
            </a:r>
          </a:p>
          <a:p>
            <a:r>
              <a:rPr lang="fr-FR" sz="1800" dirty="0"/>
              <a:t>Amélioration de la DMO à S48 uniquement dans le groupe forte dose, indépendamment des valeurs de la vitamine D plasmatique à l'inclusion</a:t>
            </a:r>
          </a:p>
          <a:p>
            <a:r>
              <a:rPr lang="fr-FR" sz="1800" dirty="0"/>
              <a:t>Pas de différence de DMO entre les 2 bras à S48</a:t>
            </a:r>
          </a:p>
          <a:p>
            <a:r>
              <a:rPr lang="fr-FR" sz="1800" dirty="0"/>
              <a:t>Les difficultés d'observance thérapeutique dans cette tranche d'âge justifient le choix d'une supplémentation vitaminique mensuelle</a:t>
            </a:r>
            <a:endParaRPr lang="en-US" sz="1800" dirty="0"/>
          </a:p>
        </p:txBody>
      </p:sp>
      <p:sp>
        <p:nvSpPr>
          <p:cNvPr id="9" name="Text Box 2"/>
          <p:cNvSpPr txBox="1">
            <a:spLocks noChangeArrowheads="1"/>
          </p:cNvSpPr>
          <p:nvPr/>
        </p:nvSpPr>
        <p:spPr bwMode="auto">
          <a:xfrm>
            <a:off x="735287" y="1178585"/>
            <a:ext cx="3178939" cy="646331"/>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Concentration sérique (ng/ml) de 25-OH Vitamine D</a:t>
            </a:r>
            <a:endParaRPr lang="fr-FR" b="1" dirty="0">
              <a:solidFill>
                <a:srgbClr val="0070C0"/>
              </a:solidFill>
              <a:latin typeface="Calibri" pitchFamily="34" charset="0"/>
              <a:ea typeface="ＭＳ Ｐゴシック" pitchFamily="34" charset="-128"/>
            </a:endParaRPr>
          </a:p>
        </p:txBody>
      </p:sp>
      <p:sp>
        <p:nvSpPr>
          <p:cNvPr id="10" name="Text Box 2"/>
          <p:cNvSpPr txBox="1">
            <a:spLocks noChangeArrowheads="1"/>
          </p:cNvSpPr>
          <p:nvPr/>
        </p:nvSpPr>
        <p:spPr bwMode="auto">
          <a:xfrm>
            <a:off x="4492954" y="1178585"/>
            <a:ext cx="4440031" cy="646331"/>
          </a:xfrm>
          <a:prstGeom prst="rect">
            <a:avLst/>
          </a:prstGeom>
          <a:noFill/>
          <a:ln w="9525">
            <a:noFill/>
            <a:miter lim="800000"/>
            <a:headEnd/>
            <a:tailEnd/>
          </a:ln>
        </p:spPr>
        <p:txBody>
          <a:bodyPr wrap="square">
            <a:spAutoFit/>
          </a:bodyPr>
          <a:lstStyle/>
          <a:p>
            <a:pPr algn="ctr"/>
            <a:r>
              <a:rPr lang="da-DK" b="1" dirty="0">
                <a:solidFill>
                  <a:srgbClr val="0070C0"/>
                </a:solidFill>
                <a:latin typeface="Calibri" pitchFamily="34" charset="0"/>
                <a:ea typeface="ＭＳ Ｐゴシック" pitchFamily="34" charset="-128"/>
              </a:rPr>
              <a:t>% de différence de DMO L1-L4</a:t>
            </a:r>
            <a:br>
              <a:rPr lang="da-DK" b="1" dirty="0">
                <a:solidFill>
                  <a:srgbClr val="0070C0"/>
                </a:solidFill>
                <a:latin typeface="Calibri" pitchFamily="34" charset="0"/>
                <a:ea typeface="ＭＳ Ｐゴシック" pitchFamily="34" charset="-128"/>
              </a:rPr>
            </a:br>
            <a:r>
              <a:rPr lang="da-DK" b="1" dirty="0">
                <a:solidFill>
                  <a:srgbClr val="0070C0"/>
                </a:solidFill>
                <a:latin typeface="Calibri" pitchFamily="34" charset="0"/>
                <a:ea typeface="ＭＳ Ｐゴシック" pitchFamily="34" charset="-128"/>
              </a:rPr>
              <a:t>par rapport à J0</a:t>
            </a:r>
            <a:endParaRPr lang="fr-FR" b="1" dirty="0">
              <a:solidFill>
                <a:srgbClr val="0070C0"/>
              </a:solidFill>
              <a:latin typeface="Calibri" pitchFamily="34" charset="0"/>
              <a:ea typeface="ＭＳ Ｐゴシック" pitchFamily="34" charset="-128"/>
            </a:endParaRPr>
          </a:p>
        </p:txBody>
      </p:sp>
      <p:grpSp>
        <p:nvGrpSpPr>
          <p:cNvPr id="22" name="Groupe 21"/>
          <p:cNvGrpSpPr/>
          <p:nvPr/>
        </p:nvGrpSpPr>
        <p:grpSpPr>
          <a:xfrm>
            <a:off x="3229820" y="4460840"/>
            <a:ext cx="3193608" cy="338554"/>
            <a:chOff x="3229820" y="4460840"/>
            <a:chExt cx="3193608" cy="338554"/>
          </a:xfrm>
        </p:grpSpPr>
        <p:sp>
          <p:nvSpPr>
            <p:cNvPr id="45" name="ZoneTexte 44"/>
            <p:cNvSpPr txBox="1"/>
            <p:nvPr/>
          </p:nvSpPr>
          <p:spPr>
            <a:xfrm>
              <a:off x="3413970" y="4460840"/>
              <a:ext cx="1199367" cy="338554"/>
            </a:xfrm>
            <a:prstGeom prst="rect">
              <a:avLst/>
            </a:prstGeom>
            <a:noFill/>
          </p:spPr>
          <p:txBody>
            <a:bodyPr wrap="none" rtlCol="0">
              <a:spAutoFit/>
            </a:bodyPr>
            <a:lstStyle/>
            <a:p>
              <a:r>
                <a:rPr lang="fr-FR" sz="1600" b="1" dirty="0"/>
                <a:t>Dose forte</a:t>
              </a:r>
            </a:p>
          </p:txBody>
        </p:sp>
        <p:cxnSp>
          <p:nvCxnSpPr>
            <p:cNvPr id="46" name="Connecteur droit 45"/>
            <p:cNvCxnSpPr/>
            <p:nvPr/>
          </p:nvCxnSpPr>
          <p:spPr bwMode="auto">
            <a:xfrm flipH="1">
              <a:off x="4967408" y="4630117"/>
              <a:ext cx="169576" cy="0"/>
            </a:xfrm>
            <a:prstGeom prst="line">
              <a:avLst/>
            </a:prstGeom>
            <a:noFill/>
            <a:ln w="28575" cap="flat" cmpd="sng" algn="ctr">
              <a:solidFill>
                <a:srgbClr val="0070C0"/>
              </a:solidFill>
              <a:prstDash val="solid"/>
              <a:round/>
              <a:headEnd type="none" w="med" len="med"/>
              <a:tailEnd type="none" w="med" len="med"/>
            </a:ln>
            <a:effectLst/>
          </p:spPr>
        </p:cxnSp>
        <p:cxnSp>
          <p:nvCxnSpPr>
            <p:cNvPr id="47" name="Connecteur droit 46"/>
            <p:cNvCxnSpPr/>
            <p:nvPr/>
          </p:nvCxnSpPr>
          <p:spPr bwMode="auto">
            <a:xfrm flipH="1">
              <a:off x="3229820" y="4630117"/>
              <a:ext cx="169576" cy="0"/>
            </a:xfrm>
            <a:prstGeom prst="line">
              <a:avLst/>
            </a:prstGeom>
            <a:noFill/>
            <a:ln w="28575" cap="flat" cmpd="sng" algn="ctr">
              <a:solidFill>
                <a:srgbClr val="C00000"/>
              </a:solidFill>
              <a:prstDash val="solid"/>
              <a:round/>
              <a:headEnd type="none" w="med" len="med"/>
              <a:tailEnd type="none" w="med" len="med"/>
            </a:ln>
            <a:effectLst/>
          </p:spPr>
        </p:cxnSp>
        <p:sp>
          <p:nvSpPr>
            <p:cNvPr id="52" name="ZoneTexte 51"/>
            <p:cNvSpPr txBox="1"/>
            <p:nvPr/>
          </p:nvSpPr>
          <p:spPr>
            <a:xfrm>
              <a:off x="5143911" y="4460840"/>
              <a:ext cx="1279517" cy="338554"/>
            </a:xfrm>
            <a:prstGeom prst="rect">
              <a:avLst/>
            </a:prstGeom>
            <a:noFill/>
          </p:spPr>
          <p:txBody>
            <a:bodyPr wrap="none" rtlCol="0">
              <a:spAutoFit/>
            </a:bodyPr>
            <a:lstStyle/>
            <a:p>
              <a:r>
                <a:rPr lang="fr-FR" sz="1600" b="1" dirty="0"/>
                <a:t>Dose faible</a:t>
              </a:r>
            </a:p>
          </p:txBody>
        </p:sp>
      </p:grpSp>
      <p:grpSp>
        <p:nvGrpSpPr>
          <p:cNvPr id="3" name="Groupe 2"/>
          <p:cNvGrpSpPr/>
          <p:nvPr/>
        </p:nvGrpSpPr>
        <p:grpSpPr>
          <a:xfrm>
            <a:off x="204767" y="1883959"/>
            <a:ext cx="4028871" cy="2620829"/>
            <a:chOff x="204767" y="1883959"/>
            <a:chExt cx="4028871" cy="2620829"/>
          </a:xfrm>
        </p:grpSpPr>
        <p:sp>
          <p:nvSpPr>
            <p:cNvPr id="11" name="Forme libre 10"/>
            <p:cNvSpPr/>
            <p:nvPr/>
          </p:nvSpPr>
          <p:spPr bwMode="auto">
            <a:xfrm>
              <a:off x="614077" y="2019300"/>
              <a:ext cx="3470244" cy="1925655"/>
            </a:xfrm>
            <a:custGeom>
              <a:avLst/>
              <a:gdLst>
                <a:gd name="connsiteX0" fmla="*/ 0 w 2602230"/>
                <a:gd name="connsiteY0" fmla="*/ 0 h 1653540"/>
                <a:gd name="connsiteX1" fmla="*/ 0 w 2602230"/>
                <a:gd name="connsiteY1" fmla="*/ 1653540 h 1653540"/>
                <a:gd name="connsiteX2" fmla="*/ 2602230 w 2602230"/>
                <a:gd name="connsiteY2" fmla="*/ 1653540 h 1653540"/>
              </a:gdLst>
              <a:ahLst/>
              <a:cxnLst>
                <a:cxn ang="0">
                  <a:pos x="connsiteX0" y="connsiteY0"/>
                </a:cxn>
                <a:cxn ang="0">
                  <a:pos x="connsiteX1" y="connsiteY1"/>
                </a:cxn>
                <a:cxn ang="0">
                  <a:pos x="connsiteX2" y="connsiteY2"/>
                </a:cxn>
              </a:cxnLst>
              <a:rect l="l" t="t" r="r" b="b"/>
              <a:pathLst>
                <a:path w="2602230" h="1653540">
                  <a:moveTo>
                    <a:pt x="0" y="0"/>
                  </a:moveTo>
                  <a:lnTo>
                    <a:pt x="0" y="1653540"/>
                  </a:lnTo>
                  <a:lnTo>
                    <a:pt x="2602230" y="165354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2" name="Forme libre 11"/>
            <p:cNvSpPr/>
            <p:nvPr/>
          </p:nvSpPr>
          <p:spPr bwMode="auto">
            <a:xfrm>
              <a:off x="564546" y="2018649"/>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 name="ZoneTexte 12"/>
            <p:cNvSpPr txBox="1"/>
            <p:nvPr/>
          </p:nvSpPr>
          <p:spPr>
            <a:xfrm>
              <a:off x="204767" y="1883959"/>
              <a:ext cx="384365" cy="307777"/>
            </a:xfrm>
            <a:prstGeom prst="rect">
              <a:avLst/>
            </a:prstGeom>
            <a:noFill/>
          </p:spPr>
          <p:txBody>
            <a:bodyPr wrap="none" rtlCol="0">
              <a:spAutoFit/>
            </a:bodyPr>
            <a:lstStyle/>
            <a:p>
              <a:pPr algn="r"/>
              <a:r>
                <a:rPr lang="fr-FR" sz="1400" dirty="0"/>
                <a:t>50</a:t>
              </a:r>
            </a:p>
          </p:txBody>
        </p:sp>
        <p:sp>
          <p:nvSpPr>
            <p:cNvPr id="14" name="Forme libre 13"/>
            <p:cNvSpPr/>
            <p:nvPr/>
          </p:nvSpPr>
          <p:spPr bwMode="auto">
            <a:xfrm>
              <a:off x="564546" y="2395416"/>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5" name="ZoneTexte 14"/>
            <p:cNvSpPr txBox="1"/>
            <p:nvPr/>
          </p:nvSpPr>
          <p:spPr>
            <a:xfrm>
              <a:off x="204767" y="2260726"/>
              <a:ext cx="384365" cy="307777"/>
            </a:xfrm>
            <a:prstGeom prst="rect">
              <a:avLst/>
            </a:prstGeom>
            <a:noFill/>
          </p:spPr>
          <p:txBody>
            <a:bodyPr wrap="none" rtlCol="0">
              <a:spAutoFit/>
            </a:bodyPr>
            <a:lstStyle/>
            <a:p>
              <a:pPr algn="r"/>
              <a:r>
                <a:rPr lang="fr-FR" sz="1400" dirty="0"/>
                <a:t>40</a:t>
              </a:r>
            </a:p>
          </p:txBody>
        </p:sp>
        <p:sp>
          <p:nvSpPr>
            <p:cNvPr id="16" name="Forme libre 15"/>
            <p:cNvSpPr/>
            <p:nvPr/>
          </p:nvSpPr>
          <p:spPr bwMode="auto">
            <a:xfrm>
              <a:off x="564546" y="2790717"/>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7" name="ZoneTexte 16"/>
            <p:cNvSpPr txBox="1"/>
            <p:nvPr/>
          </p:nvSpPr>
          <p:spPr>
            <a:xfrm>
              <a:off x="204767" y="2656027"/>
              <a:ext cx="384365" cy="307777"/>
            </a:xfrm>
            <a:prstGeom prst="rect">
              <a:avLst/>
            </a:prstGeom>
            <a:noFill/>
          </p:spPr>
          <p:txBody>
            <a:bodyPr wrap="none" rtlCol="0">
              <a:spAutoFit/>
            </a:bodyPr>
            <a:lstStyle/>
            <a:p>
              <a:pPr algn="r"/>
              <a:r>
                <a:rPr lang="fr-FR" sz="1400" dirty="0"/>
                <a:t>30</a:t>
              </a:r>
            </a:p>
          </p:txBody>
        </p:sp>
        <p:sp>
          <p:nvSpPr>
            <p:cNvPr id="18" name="Forme libre 17"/>
            <p:cNvSpPr/>
            <p:nvPr/>
          </p:nvSpPr>
          <p:spPr bwMode="auto">
            <a:xfrm>
              <a:off x="564546" y="3176605"/>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9" name="ZoneTexte 18"/>
            <p:cNvSpPr txBox="1"/>
            <p:nvPr/>
          </p:nvSpPr>
          <p:spPr>
            <a:xfrm>
              <a:off x="204767" y="3041915"/>
              <a:ext cx="384365" cy="307777"/>
            </a:xfrm>
            <a:prstGeom prst="rect">
              <a:avLst/>
            </a:prstGeom>
            <a:noFill/>
          </p:spPr>
          <p:txBody>
            <a:bodyPr wrap="none" rtlCol="0">
              <a:spAutoFit/>
            </a:bodyPr>
            <a:lstStyle/>
            <a:p>
              <a:pPr algn="r"/>
              <a:r>
                <a:rPr lang="fr-FR" sz="1400" dirty="0"/>
                <a:t>20</a:t>
              </a:r>
            </a:p>
          </p:txBody>
        </p:sp>
        <p:sp>
          <p:nvSpPr>
            <p:cNvPr id="20" name="Forme libre 19"/>
            <p:cNvSpPr/>
            <p:nvPr/>
          </p:nvSpPr>
          <p:spPr bwMode="auto">
            <a:xfrm>
              <a:off x="564546" y="3938605"/>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21" name="ZoneTexte 20"/>
            <p:cNvSpPr txBox="1"/>
            <p:nvPr/>
          </p:nvSpPr>
          <p:spPr>
            <a:xfrm>
              <a:off x="304617" y="3803915"/>
              <a:ext cx="284515" cy="307777"/>
            </a:xfrm>
            <a:prstGeom prst="rect">
              <a:avLst/>
            </a:prstGeom>
            <a:noFill/>
          </p:spPr>
          <p:txBody>
            <a:bodyPr wrap="none" rtlCol="0">
              <a:spAutoFit/>
            </a:bodyPr>
            <a:lstStyle/>
            <a:p>
              <a:pPr algn="r"/>
              <a:r>
                <a:rPr lang="fr-FR" sz="1400" dirty="0"/>
                <a:t>0</a:t>
              </a:r>
            </a:p>
          </p:txBody>
        </p:sp>
        <p:cxnSp>
          <p:nvCxnSpPr>
            <p:cNvPr id="23" name="Connecteur droit 22"/>
            <p:cNvCxnSpPr/>
            <p:nvPr/>
          </p:nvCxnSpPr>
          <p:spPr bwMode="auto">
            <a:xfrm>
              <a:off x="819321"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4" name="ZoneTexte 23"/>
            <p:cNvSpPr txBox="1"/>
            <p:nvPr/>
          </p:nvSpPr>
          <p:spPr>
            <a:xfrm>
              <a:off x="617189" y="3989093"/>
              <a:ext cx="404265" cy="307777"/>
            </a:xfrm>
            <a:prstGeom prst="rect">
              <a:avLst/>
            </a:prstGeom>
            <a:noFill/>
          </p:spPr>
          <p:txBody>
            <a:bodyPr wrap="none" rtlCol="0">
              <a:spAutoFit/>
            </a:bodyPr>
            <a:lstStyle/>
            <a:p>
              <a:pPr algn="ctr"/>
              <a:r>
                <a:rPr lang="fr-FR" sz="1400" dirty="0"/>
                <a:t>S0</a:t>
              </a:r>
            </a:p>
          </p:txBody>
        </p:sp>
        <p:cxnSp>
          <p:nvCxnSpPr>
            <p:cNvPr id="31" name="Connecteur droit 30"/>
            <p:cNvCxnSpPr/>
            <p:nvPr/>
          </p:nvCxnSpPr>
          <p:spPr bwMode="auto">
            <a:xfrm>
              <a:off x="1618110"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2" name="ZoneTexte 31"/>
            <p:cNvSpPr txBox="1"/>
            <p:nvPr/>
          </p:nvSpPr>
          <p:spPr>
            <a:xfrm>
              <a:off x="1357734" y="3989093"/>
              <a:ext cx="504114" cy="307777"/>
            </a:xfrm>
            <a:prstGeom prst="rect">
              <a:avLst/>
            </a:prstGeom>
            <a:noFill/>
          </p:spPr>
          <p:txBody>
            <a:bodyPr wrap="none" rtlCol="0">
              <a:spAutoFit/>
            </a:bodyPr>
            <a:lstStyle/>
            <a:p>
              <a:pPr algn="ctr"/>
              <a:r>
                <a:rPr lang="fr-FR" sz="1400" dirty="0"/>
                <a:t>S12</a:t>
              </a:r>
            </a:p>
          </p:txBody>
        </p:sp>
        <p:cxnSp>
          <p:nvCxnSpPr>
            <p:cNvPr id="37" name="Connecteur droit 36"/>
            <p:cNvCxnSpPr/>
            <p:nvPr/>
          </p:nvCxnSpPr>
          <p:spPr bwMode="auto">
            <a:xfrm>
              <a:off x="2425096"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8" name="ZoneTexte 37"/>
            <p:cNvSpPr txBox="1"/>
            <p:nvPr/>
          </p:nvSpPr>
          <p:spPr>
            <a:xfrm>
              <a:off x="2088656" y="3989093"/>
              <a:ext cx="504114" cy="307777"/>
            </a:xfrm>
            <a:prstGeom prst="rect">
              <a:avLst/>
            </a:prstGeom>
            <a:noFill/>
          </p:spPr>
          <p:txBody>
            <a:bodyPr wrap="none" rtlCol="0">
              <a:spAutoFit/>
            </a:bodyPr>
            <a:lstStyle/>
            <a:p>
              <a:pPr algn="r"/>
              <a:r>
                <a:rPr lang="fr-FR" sz="1400" dirty="0"/>
                <a:t>S24</a:t>
              </a:r>
            </a:p>
          </p:txBody>
        </p:sp>
        <p:cxnSp>
          <p:nvCxnSpPr>
            <p:cNvPr id="41" name="Connecteur droit 40"/>
            <p:cNvCxnSpPr/>
            <p:nvPr/>
          </p:nvCxnSpPr>
          <p:spPr bwMode="auto">
            <a:xfrm>
              <a:off x="3178940"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2" name="ZoneTexte 41"/>
            <p:cNvSpPr txBox="1"/>
            <p:nvPr/>
          </p:nvSpPr>
          <p:spPr>
            <a:xfrm>
              <a:off x="2926884" y="3989093"/>
              <a:ext cx="504114" cy="307777"/>
            </a:xfrm>
            <a:prstGeom prst="rect">
              <a:avLst/>
            </a:prstGeom>
            <a:noFill/>
          </p:spPr>
          <p:txBody>
            <a:bodyPr wrap="none" rtlCol="0">
              <a:spAutoFit/>
            </a:bodyPr>
            <a:lstStyle/>
            <a:p>
              <a:pPr algn="ctr"/>
              <a:r>
                <a:rPr lang="fr-FR" sz="1400" dirty="0"/>
                <a:t>S36</a:t>
              </a:r>
            </a:p>
          </p:txBody>
        </p:sp>
        <p:sp>
          <p:nvSpPr>
            <p:cNvPr id="43" name="ZoneTexte 42"/>
            <p:cNvSpPr txBox="1"/>
            <p:nvPr/>
          </p:nvSpPr>
          <p:spPr>
            <a:xfrm>
              <a:off x="1843114" y="4197011"/>
              <a:ext cx="1021433" cy="307777"/>
            </a:xfrm>
            <a:prstGeom prst="rect">
              <a:avLst/>
            </a:prstGeom>
            <a:noFill/>
          </p:spPr>
          <p:txBody>
            <a:bodyPr wrap="none" rtlCol="0">
              <a:spAutoFit/>
            </a:bodyPr>
            <a:lstStyle/>
            <a:p>
              <a:pPr algn="r"/>
              <a:r>
                <a:rPr lang="fr-FR" sz="1400" b="1" dirty="0"/>
                <a:t>Semaines</a:t>
              </a:r>
            </a:p>
          </p:txBody>
        </p:sp>
        <p:sp>
          <p:nvSpPr>
            <p:cNvPr id="50" name="Forme libre 49"/>
            <p:cNvSpPr/>
            <p:nvPr/>
          </p:nvSpPr>
          <p:spPr bwMode="auto">
            <a:xfrm>
              <a:off x="564546" y="3572845"/>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51" name="ZoneTexte 50"/>
            <p:cNvSpPr txBox="1"/>
            <p:nvPr/>
          </p:nvSpPr>
          <p:spPr>
            <a:xfrm>
              <a:off x="204767" y="3438155"/>
              <a:ext cx="384365" cy="307777"/>
            </a:xfrm>
            <a:prstGeom prst="rect">
              <a:avLst/>
            </a:prstGeom>
            <a:noFill/>
          </p:spPr>
          <p:txBody>
            <a:bodyPr wrap="none" rtlCol="0">
              <a:spAutoFit/>
            </a:bodyPr>
            <a:lstStyle/>
            <a:p>
              <a:pPr algn="r"/>
              <a:r>
                <a:rPr lang="fr-FR" sz="1400" dirty="0"/>
                <a:t>10</a:t>
              </a:r>
            </a:p>
          </p:txBody>
        </p:sp>
        <p:cxnSp>
          <p:nvCxnSpPr>
            <p:cNvPr id="57" name="Connecteur droit 56"/>
            <p:cNvCxnSpPr/>
            <p:nvPr/>
          </p:nvCxnSpPr>
          <p:spPr bwMode="auto">
            <a:xfrm>
              <a:off x="3981580"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8" name="ZoneTexte 57"/>
            <p:cNvSpPr txBox="1"/>
            <p:nvPr/>
          </p:nvSpPr>
          <p:spPr>
            <a:xfrm>
              <a:off x="3729524" y="3989093"/>
              <a:ext cx="504114" cy="307777"/>
            </a:xfrm>
            <a:prstGeom prst="rect">
              <a:avLst/>
            </a:prstGeom>
            <a:noFill/>
          </p:spPr>
          <p:txBody>
            <a:bodyPr wrap="none" rtlCol="0">
              <a:spAutoFit/>
            </a:bodyPr>
            <a:lstStyle/>
            <a:p>
              <a:pPr algn="ctr"/>
              <a:r>
                <a:rPr lang="fr-FR" sz="1400" dirty="0"/>
                <a:t>S48</a:t>
              </a:r>
            </a:p>
          </p:txBody>
        </p:sp>
        <p:sp>
          <p:nvSpPr>
            <p:cNvPr id="7" name="Forme libre 6"/>
            <p:cNvSpPr/>
            <p:nvPr/>
          </p:nvSpPr>
          <p:spPr bwMode="auto">
            <a:xfrm>
              <a:off x="815340" y="3009900"/>
              <a:ext cx="3149600" cy="279400"/>
            </a:xfrm>
            <a:custGeom>
              <a:avLst/>
              <a:gdLst>
                <a:gd name="connsiteX0" fmla="*/ 3149600 w 3149600"/>
                <a:gd name="connsiteY0" fmla="*/ 137160 h 279400"/>
                <a:gd name="connsiteX1" fmla="*/ 1574800 w 3149600"/>
                <a:gd name="connsiteY1" fmla="*/ 35560 h 279400"/>
                <a:gd name="connsiteX2" fmla="*/ 797560 w 3149600"/>
                <a:gd name="connsiteY2" fmla="*/ 0 h 279400"/>
                <a:gd name="connsiteX3" fmla="*/ 0 w 3149600"/>
                <a:gd name="connsiteY3" fmla="*/ 279400 h 279400"/>
              </a:gdLst>
              <a:ahLst/>
              <a:cxnLst>
                <a:cxn ang="0">
                  <a:pos x="connsiteX0" y="connsiteY0"/>
                </a:cxn>
                <a:cxn ang="0">
                  <a:pos x="connsiteX1" y="connsiteY1"/>
                </a:cxn>
                <a:cxn ang="0">
                  <a:pos x="connsiteX2" y="connsiteY2"/>
                </a:cxn>
                <a:cxn ang="0">
                  <a:pos x="connsiteX3" y="connsiteY3"/>
                </a:cxn>
              </a:cxnLst>
              <a:rect l="l" t="t" r="r" b="b"/>
              <a:pathLst>
                <a:path w="3149600" h="279400">
                  <a:moveTo>
                    <a:pt x="3149600" y="137160"/>
                  </a:moveTo>
                  <a:lnTo>
                    <a:pt x="1574800" y="35560"/>
                  </a:lnTo>
                  <a:lnTo>
                    <a:pt x="797560" y="0"/>
                  </a:lnTo>
                  <a:lnTo>
                    <a:pt x="0" y="27940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59" name="Forme libre 58"/>
            <p:cNvSpPr/>
            <p:nvPr/>
          </p:nvSpPr>
          <p:spPr bwMode="auto">
            <a:xfrm>
              <a:off x="820420" y="2512060"/>
              <a:ext cx="3139440" cy="822960"/>
            </a:xfrm>
            <a:custGeom>
              <a:avLst/>
              <a:gdLst>
                <a:gd name="connsiteX0" fmla="*/ 3139440 w 3139440"/>
                <a:gd name="connsiteY0" fmla="*/ 0 h 822960"/>
                <a:gd name="connsiteX1" fmla="*/ 1579880 w 3139440"/>
                <a:gd name="connsiteY1" fmla="*/ 0 h 822960"/>
                <a:gd name="connsiteX2" fmla="*/ 792480 w 3139440"/>
                <a:gd name="connsiteY2" fmla="*/ 81280 h 822960"/>
                <a:gd name="connsiteX3" fmla="*/ 0 w 3139440"/>
                <a:gd name="connsiteY3" fmla="*/ 822960 h 822960"/>
              </a:gdLst>
              <a:ahLst/>
              <a:cxnLst>
                <a:cxn ang="0">
                  <a:pos x="connsiteX0" y="connsiteY0"/>
                </a:cxn>
                <a:cxn ang="0">
                  <a:pos x="connsiteX1" y="connsiteY1"/>
                </a:cxn>
                <a:cxn ang="0">
                  <a:pos x="connsiteX2" y="connsiteY2"/>
                </a:cxn>
                <a:cxn ang="0">
                  <a:pos x="connsiteX3" y="connsiteY3"/>
                </a:cxn>
              </a:cxnLst>
              <a:rect l="l" t="t" r="r" b="b"/>
              <a:pathLst>
                <a:path w="3139440" h="822960">
                  <a:moveTo>
                    <a:pt x="3139440" y="0"/>
                  </a:moveTo>
                  <a:lnTo>
                    <a:pt x="1579880" y="0"/>
                  </a:lnTo>
                  <a:lnTo>
                    <a:pt x="792480" y="81280"/>
                  </a:lnTo>
                  <a:lnTo>
                    <a:pt x="0" y="822960"/>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0" name="Ellipse 59"/>
            <p:cNvSpPr/>
            <p:nvPr/>
          </p:nvSpPr>
          <p:spPr bwMode="auto">
            <a:xfrm>
              <a:off x="3929380" y="3095325"/>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2" name="Ellipse 61"/>
            <p:cNvSpPr/>
            <p:nvPr/>
          </p:nvSpPr>
          <p:spPr bwMode="auto">
            <a:xfrm>
              <a:off x="2350296" y="3001275"/>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3" name="Ellipse 62"/>
            <p:cNvSpPr/>
            <p:nvPr/>
          </p:nvSpPr>
          <p:spPr bwMode="auto">
            <a:xfrm>
              <a:off x="1566706" y="2960635"/>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4" name="Ellipse 63"/>
            <p:cNvSpPr/>
            <p:nvPr/>
          </p:nvSpPr>
          <p:spPr bwMode="auto">
            <a:xfrm>
              <a:off x="779780" y="3237634"/>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5" name="Ellipse 64"/>
            <p:cNvSpPr/>
            <p:nvPr/>
          </p:nvSpPr>
          <p:spPr bwMode="auto">
            <a:xfrm>
              <a:off x="795020" y="3294380"/>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6" name="Ellipse 65"/>
            <p:cNvSpPr/>
            <p:nvPr/>
          </p:nvSpPr>
          <p:spPr bwMode="auto">
            <a:xfrm>
              <a:off x="1566706" y="2537725"/>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7" name="Ellipse 66"/>
            <p:cNvSpPr/>
            <p:nvPr/>
          </p:nvSpPr>
          <p:spPr bwMode="auto">
            <a:xfrm>
              <a:off x="2350296" y="2470464"/>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8" name="Ellipse 67"/>
            <p:cNvSpPr/>
            <p:nvPr/>
          </p:nvSpPr>
          <p:spPr bwMode="auto">
            <a:xfrm>
              <a:off x="3924300" y="2470464"/>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grpSp>
          <p:nvGrpSpPr>
            <p:cNvPr id="72" name="Groupe 71"/>
            <p:cNvGrpSpPr/>
            <p:nvPr/>
          </p:nvGrpSpPr>
          <p:grpSpPr>
            <a:xfrm>
              <a:off x="3934460" y="2302885"/>
              <a:ext cx="52200" cy="437775"/>
              <a:chOff x="3987800" y="2264785"/>
              <a:chExt cx="52200" cy="437775"/>
            </a:xfrm>
          </p:grpSpPr>
          <p:cxnSp>
            <p:nvCxnSpPr>
              <p:cNvPr id="69" name="Connecteur droit 68"/>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71" name="Connecteur droit 70"/>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73" name="Connecteur droit 72"/>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75" name="Groupe 74"/>
            <p:cNvGrpSpPr/>
            <p:nvPr/>
          </p:nvGrpSpPr>
          <p:grpSpPr>
            <a:xfrm>
              <a:off x="2372896" y="2245682"/>
              <a:ext cx="58680" cy="545035"/>
              <a:chOff x="3987800" y="2264785"/>
              <a:chExt cx="52200" cy="437775"/>
            </a:xfrm>
          </p:grpSpPr>
          <p:cxnSp>
            <p:nvCxnSpPr>
              <p:cNvPr id="76" name="Connecteur droit 75"/>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77" name="Connecteur droit 76"/>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78" name="Connecteur droit 77"/>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79" name="Groupe 78"/>
            <p:cNvGrpSpPr/>
            <p:nvPr/>
          </p:nvGrpSpPr>
          <p:grpSpPr>
            <a:xfrm>
              <a:off x="1592010" y="2395416"/>
              <a:ext cx="52200" cy="387862"/>
              <a:chOff x="3987800" y="2264785"/>
              <a:chExt cx="52200" cy="437775"/>
            </a:xfrm>
          </p:grpSpPr>
          <p:cxnSp>
            <p:nvCxnSpPr>
              <p:cNvPr id="80" name="Connecteur droit 79"/>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81" name="Connecteur droit 80"/>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82" name="Connecteur droit 81"/>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83" name="Groupe 82"/>
            <p:cNvGrpSpPr/>
            <p:nvPr/>
          </p:nvGrpSpPr>
          <p:grpSpPr>
            <a:xfrm>
              <a:off x="795020" y="3095325"/>
              <a:ext cx="50659" cy="467841"/>
              <a:chOff x="3987800" y="2264785"/>
              <a:chExt cx="52200" cy="437775"/>
            </a:xfrm>
          </p:grpSpPr>
          <p:cxnSp>
            <p:nvCxnSpPr>
              <p:cNvPr id="84" name="Connecteur droit 83"/>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85" name="Connecteur droit 84"/>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86" name="Connecteur droit 85"/>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87" name="Groupe 86"/>
            <p:cNvGrpSpPr/>
            <p:nvPr/>
          </p:nvGrpSpPr>
          <p:grpSpPr>
            <a:xfrm>
              <a:off x="794340" y="3038440"/>
              <a:ext cx="51339" cy="494700"/>
              <a:chOff x="3987800" y="2264785"/>
              <a:chExt cx="52200" cy="437775"/>
            </a:xfrm>
          </p:grpSpPr>
          <p:cxnSp>
            <p:nvCxnSpPr>
              <p:cNvPr id="88" name="Connecteur droit 87"/>
              <p:cNvCxnSpPr/>
              <p:nvPr/>
            </p:nvCxnSpPr>
            <p:spPr bwMode="auto">
              <a:xfrm>
                <a:off x="4013200" y="2264785"/>
                <a:ext cx="0" cy="437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89" name="Connecteur droit 88"/>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90" name="Connecteur droit 89"/>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grpSp>
          <p:nvGrpSpPr>
            <p:cNvPr id="91" name="Groupe 90"/>
            <p:cNvGrpSpPr/>
            <p:nvPr/>
          </p:nvGrpSpPr>
          <p:grpSpPr>
            <a:xfrm>
              <a:off x="1591740" y="2783278"/>
              <a:ext cx="56246" cy="472284"/>
              <a:chOff x="3987800" y="2264785"/>
              <a:chExt cx="52200" cy="437775"/>
            </a:xfrm>
          </p:grpSpPr>
          <p:cxnSp>
            <p:nvCxnSpPr>
              <p:cNvPr id="92" name="Connecteur droit 91"/>
              <p:cNvCxnSpPr/>
              <p:nvPr/>
            </p:nvCxnSpPr>
            <p:spPr bwMode="auto">
              <a:xfrm>
                <a:off x="4013200" y="2264785"/>
                <a:ext cx="0" cy="437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93" name="Connecteur droit 92"/>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94" name="Connecteur droit 93"/>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grpSp>
          <p:nvGrpSpPr>
            <p:cNvPr id="95" name="Groupe 94"/>
            <p:cNvGrpSpPr/>
            <p:nvPr/>
          </p:nvGrpSpPr>
          <p:grpSpPr>
            <a:xfrm>
              <a:off x="2365705" y="2805773"/>
              <a:ext cx="56246" cy="472284"/>
              <a:chOff x="3987800" y="2264785"/>
              <a:chExt cx="52200" cy="437775"/>
            </a:xfrm>
          </p:grpSpPr>
          <p:cxnSp>
            <p:nvCxnSpPr>
              <p:cNvPr id="96" name="Connecteur droit 95"/>
              <p:cNvCxnSpPr/>
              <p:nvPr/>
            </p:nvCxnSpPr>
            <p:spPr bwMode="auto">
              <a:xfrm>
                <a:off x="4013200" y="2264785"/>
                <a:ext cx="0" cy="437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97" name="Connecteur droit 96"/>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98" name="Connecteur droit 97"/>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grpSp>
          <p:nvGrpSpPr>
            <p:cNvPr id="99" name="Groupe 98"/>
            <p:cNvGrpSpPr/>
            <p:nvPr/>
          </p:nvGrpSpPr>
          <p:grpSpPr>
            <a:xfrm>
              <a:off x="3934460" y="2916102"/>
              <a:ext cx="56246" cy="472284"/>
              <a:chOff x="3987800" y="2264785"/>
              <a:chExt cx="52200" cy="437775"/>
            </a:xfrm>
          </p:grpSpPr>
          <p:cxnSp>
            <p:nvCxnSpPr>
              <p:cNvPr id="100" name="Connecteur droit 99"/>
              <p:cNvCxnSpPr/>
              <p:nvPr/>
            </p:nvCxnSpPr>
            <p:spPr bwMode="auto">
              <a:xfrm>
                <a:off x="4013200" y="2264785"/>
                <a:ext cx="0" cy="437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01" name="Connecteur droit 100"/>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02" name="Connecteur droit 101"/>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grpSp>
      <p:grpSp>
        <p:nvGrpSpPr>
          <p:cNvPr id="8" name="Groupe 7"/>
          <p:cNvGrpSpPr/>
          <p:nvPr/>
        </p:nvGrpSpPr>
        <p:grpSpPr>
          <a:xfrm>
            <a:off x="4421490" y="1883959"/>
            <a:ext cx="4600587" cy="2620829"/>
            <a:chOff x="4421490" y="1883959"/>
            <a:chExt cx="4600587" cy="2620829"/>
          </a:xfrm>
        </p:grpSpPr>
        <p:sp>
          <p:nvSpPr>
            <p:cNvPr id="4" name="Accolade fermante 3"/>
            <p:cNvSpPr/>
            <p:nvPr/>
          </p:nvSpPr>
          <p:spPr bwMode="auto">
            <a:xfrm>
              <a:off x="7968288" y="2562382"/>
              <a:ext cx="152400" cy="445830"/>
            </a:xfrm>
            <a:prstGeom prst="rightBrace">
              <a:avLst/>
            </a:prstGeom>
            <a:noFill/>
            <a:ln w="9525" cap="flat" cmpd="sng" algn="ctr">
              <a:solidFill>
                <a:srgbClr val="0000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6" name="ZoneTexte 5"/>
            <p:cNvSpPr txBox="1"/>
            <p:nvPr/>
          </p:nvSpPr>
          <p:spPr>
            <a:xfrm>
              <a:off x="8096999" y="2631408"/>
              <a:ext cx="925078" cy="307777"/>
            </a:xfrm>
            <a:prstGeom prst="rect">
              <a:avLst/>
            </a:prstGeom>
            <a:noFill/>
          </p:spPr>
          <p:txBody>
            <a:bodyPr wrap="none" rtlCol="0">
              <a:spAutoFit/>
            </a:bodyPr>
            <a:lstStyle/>
            <a:p>
              <a:r>
                <a:rPr lang="fr-FR" sz="1400" dirty="0"/>
                <a:t>p = 0,115</a:t>
              </a:r>
            </a:p>
          </p:txBody>
        </p:sp>
        <p:sp>
          <p:nvSpPr>
            <p:cNvPr id="103" name="Forme libre 102"/>
            <p:cNvSpPr/>
            <p:nvPr/>
          </p:nvSpPr>
          <p:spPr bwMode="auto">
            <a:xfrm>
              <a:off x="4790736" y="2019300"/>
              <a:ext cx="3406751" cy="1925655"/>
            </a:xfrm>
            <a:custGeom>
              <a:avLst/>
              <a:gdLst>
                <a:gd name="connsiteX0" fmla="*/ 0 w 2602230"/>
                <a:gd name="connsiteY0" fmla="*/ 0 h 1653540"/>
                <a:gd name="connsiteX1" fmla="*/ 0 w 2602230"/>
                <a:gd name="connsiteY1" fmla="*/ 1653540 h 1653540"/>
                <a:gd name="connsiteX2" fmla="*/ 2602230 w 2602230"/>
                <a:gd name="connsiteY2" fmla="*/ 1653540 h 1653540"/>
              </a:gdLst>
              <a:ahLst/>
              <a:cxnLst>
                <a:cxn ang="0">
                  <a:pos x="connsiteX0" y="connsiteY0"/>
                </a:cxn>
                <a:cxn ang="0">
                  <a:pos x="connsiteX1" y="connsiteY1"/>
                </a:cxn>
                <a:cxn ang="0">
                  <a:pos x="connsiteX2" y="connsiteY2"/>
                </a:cxn>
              </a:cxnLst>
              <a:rect l="l" t="t" r="r" b="b"/>
              <a:pathLst>
                <a:path w="2602230" h="1653540">
                  <a:moveTo>
                    <a:pt x="0" y="0"/>
                  </a:moveTo>
                  <a:lnTo>
                    <a:pt x="0" y="1653540"/>
                  </a:lnTo>
                  <a:lnTo>
                    <a:pt x="2602230" y="165354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04" name="Forme libre 103"/>
            <p:cNvSpPr/>
            <p:nvPr/>
          </p:nvSpPr>
          <p:spPr bwMode="auto">
            <a:xfrm>
              <a:off x="4741206" y="2018649"/>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05" name="ZoneTexte 104"/>
            <p:cNvSpPr txBox="1"/>
            <p:nvPr/>
          </p:nvSpPr>
          <p:spPr>
            <a:xfrm>
              <a:off x="4481277" y="1883959"/>
              <a:ext cx="284515" cy="307777"/>
            </a:xfrm>
            <a:prstGeom prst="rect">
              <a:avLst/>
            </a:prstGeom>
            <a:noFill/>
          </p:spPr>
          <p:txBody>
            <a:bodyPr wrap="none" rtlCol="0">
              <a:spAutoFit/>
            </a:bodyPr>
            <a:lstStyle/>
            <a:p>
              <a:pPr algn="r"/>
              <a:r>
                <a:rPr lang="fr-FR" sz="1400" dirty="0"/>
                <a:t>3</a:t>
              </a:r>
            </a:p>
          </p:txBody>
        </p:sp>
        <p:sp>
          <p:nvSpPr>
            <p:cNvPr id="106" name="Forme libre 105"/>
            <p:cNvSpPr/>
            <p:nvPr/>
          </p:nvSpPr>
          <p:spPr bwMode="auto">
            <a:xfrm>
              <a:off x="4741206" y="2328281"/>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07" name="ZoneTexte 106"/>
            <p:cNvSpPr txBox="1"/>
            <p:nvPr/>
          </p:nvSpPr>
          <p:spPr>
            <a:xfrm>
              <a:off x="4481277" y="2193591"/>
              <a:ext cx="284515" cy="307777"/>
            </a:xfrm>
            <a:prstGeom prst="rect">
              <a:avLst/>
            </a:prstGeom>
            <a:noFill/>
          </p:spPr>
          <p:txBody>
            <a:bodyPr wrap="none" rtlCol="0">
              <a:spAutoFit/>
            </a:bodyPr>
            <a:lstStyle/>
            <a:p>
              <a:pPr algn="r"/>
              <a:r>
                <a:rPr lang="fr-FR" sz="1400" dirty="0"/>
                <a:t>2</a:t>
              </a:r>
            </a:p>
          </p:txBody>
        </p:sp>
        <p:sp>
          <p:nvSpPr>
            <p:cNvPr id="108" name="Forme libre 107"/>
            <p:cNvSpPr/>
            <p:nvPr/>
          </p:nvSpPr>
          <p:spPr bwMode="auto">
            <a:xfrm>
              <a:off x="4741206" y="2668736"/>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09" name="ZoneTexte 108"/>
            <p:cNvSpPr txBox="1"/>
            <p:nvPr/>
          </p:nvSpPr>
          <p:spPr>
            <a:xfrm>
              <a:off x="4481277" y="2534046"/>
              <a:ext cx="284515" cy="307777"/>
            </a:xfrm>
            <a:prstGeom prst="rect">
              <a:avLst/>
            </a:prstGeom>
            <a:noFill/>
          </p:spPr>
          <p:txBody>
            <a:bodyPr wrap="none" rtlCol="0">
              <a:spAutoFit/>
            </a:bodyPr>
            <a:lstStyle/>
            <a:p>
              <a:pPr algn="r"/>
              <a:r>
                <a:rPr lang="fr-FR" sz="1400" dirty="0"/>
                <a:t>1</a:t>
              </a:r>
            </a:p>
          </p:txBody>
        </p:sp>
        <p:sp>
          <p:nvSpPr>
            <p:cNvPr id="110" name="Forme libre 109"/>
            <p:cNvSpPr/>
            <p:nvPr/>
          </p:nvSpPr>
          <p:spPr bwMode="auto">
            <a:xfrm>
              <a:off x="4741206" y="3315104"/>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11" name="ZoneTexte 110"/>
            <p:cNvSpPr txBox="1"/>
            <p:nvPr/>
          </p:nvSpPr>
          <p:spPr>
            <a:xfrm>
              <a:off x="4421490" y="3180414"/>
              <a:ext cx="344302" cy="307777"/>
            </a:xfrm>
            <a:prstGeom prst="rect">
              <a:avLst/>
            </a:prstGeom>
            <a:noFill/>
          </p:spPr>
          <p:txBody>
            <a:bodyPr wrap="none" rtlCol="0">
              <a:spAutoFit/>
            </a:bodyPr>
            <a:lstStyle/>
            <a:p>
              <a:pPr algn="r"/>
              <a:r>
                <a:rPr lang="fr-FR" sz="1400" dirty="0"/>
                <a:t>-1</a:t>
              </a:r>
            </a:p>
          </p:txBody>
        </p:sp>
        <p:sp>
          <p:nvSpPr>
            <p:cNvPr id="112" name="Forme libre 111"/>
            <p:cNvSpPr/>
            <p:nvPr/>
          </p:nvSpPr>
          <p:spPr bwMode="auto">
            <a:xfrm>
              <a:off x="4741206" y="3938605"/>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13" name="ZoneTexte 112"/>
            <p:cNvSpPr txBox="1"/>
            <p:nvPr/>
          </p:nvSpPr>
          <p:spPr>
            <a:xfrm>
              <a:off x="4421490" y="3803915"/>
              <a:ext cx="344302" cy="307777"/>
            </a:xfrm>
            <a:prstGeom prst="rect">
              <a:avLst/>
            </a:prstGeom>
            <a:noFill/>
          </p:spPr>
          <p:txBody>
            <a:bodyPr wrap="none" rtlCol="0">
              <a:spAutoFit/>
            </a:bodyPr>
            <a:lstStyle/>
            <a:p>
              <a:pPr algn="r"/>
              <a:r>
                <a:rPr lang="fr-FR" sz="1400" dirty="0"/>
                <a:t>-3</a:t>
              </a:r>
            </a:p>
          </p:txBody>
        </p:sp>
        <p:cxnSp>
          <p:nvCxnSpPr>
            <p:cNvPr id="115" name="Connecteur droit 114"/>
            <p:cNvCxnSpPr/>
            <p:nvPr/>
          </p:nvCxnSpPr>
          <p:spPr bwMode="auto">
            <a:xfrm>
              <a:off x="5117897"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6" name="ZoneTexte 115"/>
            <p:cNvSpPr txBox="1"/>
            <p:nvPr/>
          </p:nvSpPr>
          <p:spPr>
            <a:xfrm>
              <a:off x="4915765" y="3989093"/>
              <a:ext cx="404265" cy="307777"/>
            </a:xfrm>
            <a:prstGeom prst="rect">
              <a:avLst/>
            </a:prstGeom>
            <a:noFill/>
          </p:spPr>
          <p:txBody>
            <a:bodyPr wrap="none" rtlCol="0">
              <a:spAutoFit/>
            </a:bodyPr>
            <a:lstStyle/>
            <a:p>
              <a:pPr algn="ctr"/>
              <a:r>
                <a:rPr lang="fr-FR" sz="1400" dirty="0"/>
                <a:t>S0</a:t>
              </a:r>
            </a:p>
          </p:txBody>
        </p:sp>
        <p:cxnSp>
          <p:nvCxnSpPr>
            <p:cNvPr id="119" name="Connecteur droit 118"/>
            <p:cNvCxnSpPr/>
            <p:nvPr/>
          </p:nvCxnSpPr>
          <p:spPr bwMode="auto">
            <a:xfrm>
              <a:off x="6535124"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0" name="ZoneTexte 119"/>
            <p:cNvSpPr txBox="1"/>
            <p:nvPr/>
          </p:nvSpPr>
          <p:spPr>
            <a:xfrm>
              <a:off x="6198684" y="3989093"/>
              <a:ext cx="504114" cy="307777"/>
            </a:xfrm>
            <a:prstGeom prst="rect">
              <a:avLst/>
            </a:prstGeom>
            <a:noFill/>
          </p:spPr>
          <p:txBody>
            <a:bodyPr wrap="none" rtlCol="0">
              <a:spAutoFit/>
            </a:bodyPr>
            <a:lstStyle/>
            <a:p>
              <a:pPr algn="r"/>
              <a:r>
                <a:rPr lang="fr-FR" sz="1400" dirty="0"/>
                <a:t>S24</a:t>
              </a:r>
            </a:p>
          </p:txBody>
        </p:sp>
        <p:sp>
          <p:nvSpPr>
            <p:cNvPr id="123" name="ZoneTexte 122"/>
            <p:cNvSpPr txBox="1"/>
            <p:nvPr/>
          </p:nvSpPr>
          <p:spPr>
            <a:xfrm>
              <a:off x="6098020" y="4197011"/>
              <a:ext cx="1021433" cy="307777"/>
            </a:xfrm>
            <a:prstGeom prst="rect">
              <a:avLst/>
            </a:prstGeom>
            <a:noFill/>
          </p:spPr>
          <p:txBody>
            <a:bodyPr wrap="none" rtlCol="0">
              <a:spAutoFit/>
            </a:bodyPr>
            <a:lstStyle/>
            <a:p>
              <a:pPr algn="r"/>
              <a:r>
                <a:rPr lang="fr-FR" sz="1400" b="1" dirty="0"/>
                <a:t>Semaines</a:t>
              </a:r>
            </a:p>
          </p:txBody>
        </p:sp>
        <p:sp>
          <p:nvSpPr>
            <p:cNvPr id="124" name="Forme libre 123"/>
            <p:cNvSpPr/>
            <p:nvPr/>
          </p:nvSpPr>
          <p:spPr bwMode="auto">
            <a:xfrm>
              <a:off x="4741206" y="3631265"/>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25" name="ZoneTexte 124"/>
            <p:cNvSpPr txBox="1"/>
            <p:nvPr/>
          </p:nvSpPr>
          <p:spPr>
            <a:xfrm>
              <a:off x="4421490" y="3496575"/>
              <a:ext cx="344302" cy="307777"/>
            </a:xfrm>
            <a:prstGeom prst="rect">
              <a:avLst/>
            </a:prstGeom>
            <a:noFill/>
          </p:spPr>
          <p:txBody>
            <a:bodyPr wrap="none" rtlCol="0">
              <a:spAutoFit/>
            </a:bodyPr>
            <a:lstStyle/>
            <a:p>
              <a:pPr algn="r"/>
              <a:r>
                <a:rPr lang="fr-FR" sz="1400" dirty="0"/>
                <a:t>-2</a:t>
              </a:r>
            </a:p>
          </p:txBody>
        </p:sp>
        <p:cxnSp>
          <p:nvCxnSpPr>
            <p:cNvPr id="126" name="Connecteur droit 125"/>
            <p:cNvCxnSpPr/>
            <p:nvPr/>
          </p:nvCxnSpPr>
          <p:spPr bwMode="auto">
            <a:xfrm>
              <a:off x="7984928" y="3944955"/>
              <a:ext cx="0" cy="69919"/>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7" name="ZoneTexte 126"/>
            <p:cNvSpPr txBox="1"/>
            <p:nvPr/>
          </p:nvSpPr>
          <p:spPr>
            <a:xfrm>
              <a:off x="7732872" y="3989093"/>
              <a:ext cx="504114" cy="307777"/>
            </a:xfrm>
            <a:prstGeom prst="rect">
              <a:avLst/>
            </a:prstGeom>
            <a:noFill/>
          </p:spPr>
          <p:txBody>
            <a:bodyPr wrap="none" rtlCol="0">
              <a:spAutoFit/>
            </a:bodyPr>
            <a:lstStyle/>
            <a:p>
              <a:pPr algn="ctr"/>
              <a:r>
                <a:rPr lang="fr-FR" sz="1400" dirty="0"/>
                <a:t>S48</a:t>
              </a:r>
            </a:p>
          </p:txBody>
        </p:sp>
        <p:sp>
          <p:nvSpPr>
            <p:cNvPr id="128" name="Forme libre 127"/>
            <p:cNvSpPr/>
            <p:nvPr/>
          </p:nvSpPr>
          <p:spPr bwMode="auto">
            <a:xfrm>
              <a:off x="5128568" y="2839720"/>
              <a:ext cx="2763520" cy="124460"/>
            </a:xfrm>
            <a:custGeom>
              <a:avLst/>
              <a:gdLst>
                <a:gd name="connsiteX0" fmla="*/ 3149600 w 3149600"/>
                <a:gd name="connsiteY0" fmla="*/ 137160 h 279400"/>
                <a:gd name="connsiteX1" fmla="*/ 1574800 w 3149600"/>
                <a:gd name="connsiteY1" fmla="*/ 35560 h 279400"/>
                <a:gd name="connsiteX2" fmla="*/ 797560 w 3149600"/>
                <a:gd name="connsiteY2" fmla="*/ 0 h 279400"/>
                <a:gd name="connsiteX3" fmla="*/ 0 w 3149600"/>
                <a:gd name="connsiteY3" fmla="*/ 279400 h 279400"/>
                <a:gd name="connsiteX0" fmla="*/ 2352040 w 2352040"/>
                <a:gd name="connsiteY0" fmla="*/ 137160 h 137160"/>
                <a:gd name="connsiteX1" fmla="*/ 777240 w 2352040"/>
                <a:gd name="connsiteY1" fmla="*/ 35560 h 137160"/>
                <a:gd name="connsiteX2" fmla="*/ 0 w 2352040"/>
                <a:gd name="connsiteY2" fmla="*/ 0 h 137160"/>
                <a:gd name="connsiteX0" fmla="*/ 2839720 w 2839720"/>
                <a:gd name="connsiteY0" fmla="*/ 182880 h 182880"/>
                <a:gd name="connsiteX1" fmla="*/ 1264920 w 2839720"/>
                <a:gd name="connsiteY1" fmla="*/ 81280 h 182880"/>
                <a:gd name="connsiteX2" fmla="*/ 0 w 2839720"/>
                <a:gd name="connsiteY2" fmla="*/ 0 h 182880"/>
                <a:gd name="connsiteX0" fmla="*/ 2839720 w 2839720"/>
                <a:gd name="connsiteY0" fmla="*/ 307340 h 307340"/>
                <a:gd name="connsiteX1" fmla="*/ 1409700 w 2839720"/>
                <a:gd name="connsiteY1" fmla="*/ 0 h 307340"/>
                <a:gd name="connsiteX2" fmla="*/ 0 w 2839720"/>
                <a:gd name="connsiteY2" fmla="*/ 124460 h 307340"/>
                <a:gd name="connsiteX0" fmla="*/ 2763520 w 2763520"/>
                <a:gd name="connsiteY0" fmla="*/ 86360 h 124460"/>
                <a:gd name="connsiteX1" fmla="*/ 1409700 w 2763520"/>
                <a:gd name="connsiteY1" fmla="*/ 0 h 124460"/>
                <a:gd name="connsiteX2" fmla="*/ 0 w 2763520"/>
                <a:gd name="connsiteY2" fmla="*/ 124460 h 124460"/>
              </a:gdLst>
              <a:ahLst/>
              <a:cxnLst>
                <a:cxn ang="0">
                  <a:pos x="connsiteX0" y="connsiteY0"/>
                </a:cxn>
                <a:cxn ang="0">
                  <a:pos x="connsiteX1" y="connsiteY1"/>
                </a:cxn>
                <a:cxn ang="0">
                  <a:pos x="connsiteX2" y="connsiteY2"/>
                </a:cxn>
              </a:cxnLst>
              <a:rect l="l" t="t" r="r" b="b"/>
              <a:pathLst>
                <a:path w="2763520" h="124460">
                  <a:moveTo>
                    <a:pt x="2763520" y="86360"/>
                  </a:moveTo>
                  <a:lnTo>
                    <a:pt x="1409700" y="0"/>
                  </a:lnTo>
                  <a:lnTo>
                    <a:pt x="0" y="12446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29" name="Forme libre 128"/>
            <p:cNvSpPr/>
            <p:nvPr/>
          </p:nvSpPr>
          <p:spPr bwMode="auto">
            <a:xfrm>
              <a:off x="5143808" y="2603500"/>
              <a:ext cx="2720340" cy="355600"/>
            </a:xfrm>
            <a:custGeom>
              <a:avLst/>
              <a:gdLst>
                <a:gd name="connsiteX0" fmla="*/ 3139440 w 3139440"/>
                <a:gd name="connsiteY0" fmla="*/ 0 h 822960"/>
                <a:gd name="connsiteX1" fmla="*/ 1579880 w 3139440"/>
                <a:gd name="connsiteY1" fmla="*/ 0 h 822960"/>
                <a:gd name="connsiteX2" fmla="*/ 792480 w 3139440"/>
                <a:gd name="connsiteY2" fmla="*/ 81280 h 822960"/>
                <a:gd name="connsiteX3" fmla="*/ 0 w 3139440"/>
                <a:gd name="connsiteY3" fmla="*/ 822960 h 822960"/>
                <a:gd name="connsiteX0" fmla="*/ 2346960 w 2346960"/>
                <a:gd name="connsiteY0" fmla="*/ 0 h 81280"/>
                <a:gd name="connsiteX1" fmla="*/ 787400 w 2346960"/>
                <a:gd name="connsiteY1" fmla="*/ 0 h 81280"/>
                <a:gd name="connsiteX2" fmla="*/ 0 w 2346960"/>
                <a:gd name="connsiteY2" fmla="*/ 81280 h 81280"/>
                <a:gd name="connsiteX0" fmla="*/ 2819400 w 2819400"/>
                <a:gd name="connsiteY0" fmla="*/ 0 h 447040"/>
                <a:gd name="connsiteX1" fmla="*/ 1259840 w 2819400"/>
                <a:gd name="connsiteY1" fmla="*/ 0 h 447040"/>
                <a:gd name="connsiteX2" fmla="*/ 0 w 2819400"/>
                <a:gd name="connsiteY2" fmla="*/ 447040 h 447040"/>
                <a:gd name="connsiteX0" fmla="*/ 2819400 w 2819400"/>
                <a:gd name="connsiteY0" fmla="*/ 0 h 447040"/>
                <a:gd name="connsiteX1" fmla="*/ 1374140 w 2819400"/>
                <a:gd name="connsiteY1" fmla="*/ 152400 h 447040"/>
                <a:gd name="connsiteX2" fmla="*/ 0 w 2819400"/>
                <a:gd name="connsiteY2" fmla="*/ 447040 h 447040"/>
                <a:gd name="connsiteX0" fmla="*/ 2720340 w 2720340"/>
                <a:gd name="connsiteY0" fmla="*/ 0 h 355600"/>
                <a:gd name="connsiteX1" fmla="*/ 1374140 w 2720340"/>
                <a:gd name="connsiteY1" fmla="*/ 60960 h 355600"/>
                <a:gd name="connsiteX2" fmla="*/ 0 w 2720340"/>
                <a:gd name="connsiteY2" fmla="*/ 355600 h 355600"/>
              </a:gdLst>
              <a:ahLst/>
              <a:cxnLst>
                <a:cxn ang="0">
                  <a:pos x="connsiteX0" y="connsiteY0"/>
                </a:cxn>
                <a:cxn ang="0">
                  <a:pos x="connsiteX1" y="connsiteY1"/>
                </a:cxn>
                <a:cxn ang="0">
                  <a:pos x="connsiteX2" y="connsiteY2"/>
                </a:cxn>
              </a:cxnLst>
              <a:rect l="l" t="t" r="r" b="b"/>
              <a:pathLst>
                <a:path w="2720340" h="355600">
                  <a:moveTo>
                    <a:pt x="2720340" y="0"/>
                  </a:moveTo>
                  <a:lnTo>
                    <a:pt x="1374140" y="60960"/>
                  </a:lnTo>
                  <a:lnTo>
                    <a:pt x="0" y="355600"/>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0" name="Ellipse 129"/>
            <p:cNvSpPr/>
            <p:nvPr/>
          </p:nvSpPr>
          <p:spPr bwMode="auto">
            <a:xfrm>
              <a:off x="7870788" y="2892386"/>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1" name="Ellipse 130"/>
            <p:cNvSpPr/>
            <p:nvPr/>
          </p:nvSpPr>
          <p:spPr bwMode="auto">
            <a:xfrm>
              <a:off x="6488607" y="2799080"/>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2" name="Ellipse 131"/>
            <p:cNvSpPr/>
            <p:nvPr/>
          </p:nvSpPr>
          <p:spPr bwMode="auto">
            <a:xfrm>
              <a:off x="5117897" y="2919995"/>
              <a:ext cx="81280" cy="81280"/>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5" name="Ellipse 134"/>
            <p:cNvSpPr/>
            <p:nvPr/>
          </p:nvSpPr>
          <p:spPr bwMode="auto">
            <a:xfrm>
              <a:off x="5103168" y="2908004"/>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6" name="Ellipse 135"/>
            <p:cNvSpPr/>
            <p:nvPr/>
          </p:nvSpPr>
          <p:spPr bwMode="auto">
            <a:xfrm>
              <a:off x="6488607" y="2624085"/>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37" name="Ellipse 136"/>
            <p:cNvSpPr/>
            <p:nvPr/>
          </p:nvSpPr>
          <p:spPr bwMode="auto">
            <a:xfrm>
              <a:off x="7864148" y="2562382"/>
              <a:ext cx="81280" cy="81280"/>
            </a:xfrm>
            <a:prstGeom prst="ellipse">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grpSp>
          <p:nvGrpSpPr>
            <p:cNvPr id="138" name="Groupe 137"/>
            <p:cNvGrpSpPr/>
            <p:nvPr/>
          </p:nvGrpSpPr>
          <p:grpSpPr>
            <a:xfrm>
              <a:off x="7882044" y="2062158"/>
              <a:ext cx="45719" cy="902022"/>
              <a:chOff x="3987800" y="2264785"/>
              <a:chExt cx="52200" cy="437775"/>
            </a:xfrm>
          </p:grpSpPr>
          <p:cxnSp>
            <p:nvCxnSpPr>
              <p:cNvPr id="139" name="Connecteur droit 138"/>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140" name="Connecteur droit 139"/>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141" name="Connecteur droit 140"/>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142" name="Groupe 141"/>
            <p:cNvGrpSpPr/>
            <p:nvPr/>
          </p:nvGrpSpPr>
          <p:grpSpPr>
            <a:xfrm>
              <a:off x="6494040" y="2232949"/>
              <a:ext cx="45719" cy="888711"/>
              <a:chOff x="3987800" y="2264785"/>
              <a:chExt cx="52200" cy="437775"/>
            </a:xfrm>
          </p:grpSpPr>
          <p:cxnSp>
            <p:nvCxnSpPr>
              <p:cNvPr id="143" name="Connecteur droit 142"/>
              <p:cNvCxnSpPr/>
              <p:nvPr/>
            </p:nvCxnSpPr>
            <p:spPr bwMode="auto">
              <a:xfrm>
                <a:off x="4013200" y="2264785"/>
                <a:ext cx="0" cy="437775"/>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144" name="Connecteur droit 143"/>
              <p:cNvCxnSpPr/>
              <p:nvPr/>
            </p:nvCxnSpPr>
            <p:spPr bwMode="auto">
              <a:xfrm>
                <a:off x="3987800" y="22647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145" name="Connecteur droit 144"/>
              <p:cNvCxnSpPr/>
              <p:nvPr/>
            </p:nvCxnSpPr>
            <p:spPr bwMode="auto">
              <a:xfrm>
                <a:off x="3987800" y="2696585"/>
                <a:ext cx="522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grpSp>
          <p:nvGrpSpPr>
            <p:cNvPr id="162" name="Groupe 161"/>
            <p:cNvGrpSpPr/>
            <p:nvPr/>
          </p:nvGrpSpPr>
          <p:grpSpPr>
            <a:xfrm>
              <a:off x="6507001" y="2382862"/>
              <a:ext cx="45719" cy="906437"/>
              <a:chOff x="3987800" y="2264785"/>
              <a:chExt cx="52200" cy="437775"/>
            </a:xfrm>
          </p:grpSpPr>
          <p:cxnSp>
            <p:nvCxnSpPr>
              <p:cNvPr id="163" name="Connecteur droit 162"/>
              <p:cNvCxnSpPr/>
              <p:nvPr/>
            </p:nvCxnSpPr>
            <p:spPr bwMode="auto">
              <a:xfrm>
                <a:off x="4013200" y="2264785"/>
                <a:ext cx="0" cy="437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64" name="Connecteur droit 163"/>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65" name="Connecteur droit 164"/>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grpSp>
          <p:nvGrpSpPr>
            <p:cNvPr id="166" name="Groupe 165"/>
            <p:cNvGrpSpPr/>
            <p:nvPr/>
          </p:nvGrpSpPr>
          <p:grpSpPr>
            <a:xfrm>
              <a:off x="7889182" y="2319366"/>
              <a:ext cx="45719" cy="1253913"/>
              <a:chOff x="3987800" y="2264785"/>
              <a:chExt cx="52200" cy="431800"/>
            </a:xfrm>
          </p:grpSpPr>
          <p:cxnSp>
            <p:nvCxnSpPr>
              <p:cNvPr id="167" name="Connecteur droit 166"/>
              <p:cNvCxnSpPr/>
              <p:nvPr/>
            </p:nvCxnSpPr>
            <p:spPr bwMode="auto">
              <a:xfrm>
                <a:off x="4013200" y="2264785"/>
                <a:ext cx="0" cy="430775"/>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68" name="Connecteur droit 167"/>
              <p:cNvCxnSpPr/>
              <p:nvPr/>
            </p:nvCxnSpPr>
            <p:spPr bwMode="auto">
              <a:xfrm>
                <a:off x="3987800" y="22647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169" name="Connecteur droit 168"/>
              <p:cNvCxnSpPr/>
              <p:nvPr/>
            </p:nvCxnSpPr>
            <p:spPr bwMode="auto">
              <a:xfrm>
                <a:off x="3987800" y="2696585"/>
                <a:ext cx="522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sp>
          <p:nvSpPr>
            <p:cNvPr id="171" name="ZoneTexte 170"/>
            <p:cNvSpPr txBox="1"/>
            <p:nvPr/>
          </p:nvSpPr>
          <p:spPr>
            <a:xfrm>
              <a:off x="5723647" y="1994166"/>
              <a:ext cx="829073" cy="461665"/>
            </a:xfrm>
            <a:prstGeom prst="rect">
              <a:avLst/>
            </a:prstGeom>
            <a:noFill/>
          </p:spPr>
          <p:txBody>
            <a:bodyPr wrap="none" rtlCol="0">
              <a:spAutoFit/>
            </a:bodyPr>
            <a:lstStyle/>
            <a:p>
              <a:pPr algn="r"/>
              <a:r>
                <a:rPr lang="fr-FR" sz="1200" dirty="0"/>
                <a:t>0,94 %</a:t>
              </a:r>
              <a:br>
                <a:rPr lang="fr-FR" sz="1200" dirty="0"/>
              </a:br>
              <a:r>
                <a:rPr lang="fr-FR" sz="1200" dirty="0"/>
                <a:t>p &lt; 0,001</a:t>
              </a:r>
            </a:p>
          </p:txBody>
        </p:sp>
        <p:sp>
          <p:nvSpPr>
            <p:cNvPr id="172" name="ZoneTexte 171"/>
            <p:cNvSpPr txBox="1"/>
            <p:nvPr/>
          </p:nvSpPr>
          <p:spPr>
            <a:xfrm>
              <a:off x="7105828" y="1994166"/>
              <a:ext cx="829073" cy="461665"/>
            </a:xfrm>
            <a:prstGeom prst="rect">
              <a:avLst/>
            </a:prstGeom>
            <a:noFill/>
          </p:spPr>
          <p:txBody>
            <a:bodyPr wrap="none" rtlCol="0">
              <a:spAutoFit/>
            </a:bodyPr>
            <a:lstStyle/>
            <a:p>
              <a:pPr algn="r"/>
              <a:r>
                <a:rPr lang="fr-FR" sz="1200" dirty="0"/>
                <a:t>1,15 %</a:t>
              </a:r>
              <a:br>
                <a:rPr lang="fr-FR" sz="1200" dirty="0"/>
              </a:br>
              <a:r>
                <a:rPr lang="fr-FR" sz="1200" dirty="0"/>
                <a:t>p &lt; 0,001</a:t>
              </a:r>
            </a:p>
          </p:txBody>
        </p:sp>
        <p:sp>
          <p:nvSpPr>
            <p:cNvPr id="173" name="ZoneTexte 172"/>
            <p:cNvSpPr txBox="1"/>
            <p:nvPr/>
          </p:nvSpPr>
          <p:spPr>
            <a:xfrm>
              <a:off x="7082355" y="2933026"/>
              <a:ext cx="829073" cy="461665"/>
            </a:xfrm>
            <a:prstGeom prst="rect">
              <a:avLst/>
            </a:prstGeom>
            <a:noFill/>
          </p:spPr>
          <p:txBody>
            <a:bodyPr wrap="none" rtlCol="0">
              <a:spAutoFit/>
            </a:bodyPr>
            <a:lstStyle/>
            <a:p>
              <a:pPr algn="r"/>
              <a:r>
                <a:rPr lang="fr-FR" sz="1200" dirty="0"/>
                <a:t>0,09 %</a:t>
              </a:r>
              <a:br>
                <a:rPr lang="fr-FR" sz="1200" dirty="0"/>
              </a:br>
              <a:r>
                <a:rPr lang="fr-FR" sz="1200" dirty="0"/>
                <a:t>p = 0,252</a:t>
              </a:r>
            </a:p>
          </p:txBody>
        </p:sp>
        <p:sp>
          <p:nvSpPr>
            <p:cNvPr id="174" name="ZoneTexte 173"/>
            <p:cNvSpPr txBox="1"/>
            <p:nvPr/>
          </p:nvSpPr>
          <p:spPr>
            <a:xfrm>
              <a:off x="5677928" y="2933026"/>
              <a:ext cx="829073" cy="461665"/>
            </a:xfrm>
            <a:prstGeom prst="rect">
              <a:avLst/>
            </a:prstGeom>
            <a:noFill/>
          </p:spPr>
          <p:txBody>
            <a:bodyPr wrap="none" rtlCol="0">
              <a:spAutoFit/>
            </a:bodyPr>
            <a:lstStyle/>
            <a:p>
              <a:pPr algn="r"/>
              <a:r>
                <a:rPr lang="fr-FR" sz="1200" dirty="0"/>
                <a:t>0,42 %</a:t>
              </a:r>
              <a:br>
                <a:rPr lang="fr-FR" sz="1200" dirty="0"/>
              </a:br>
              <a:r>
                <a:rPr lang="fr-FR" sz="1200" dirty="0"/>
                <a:t>p = 0,016</a:t>
              </a:r>
            </a:p>
          </p:txBody>
        </p:sp>
        <p:sp>
          <p:nvSpPr>
            <p:cNvPr id="134" name="Forme libre 133"/>
            <p:cNvSpPr/>
            <p:nvPr/>
          </p:nvSpPr>
          <p:spPr bwMode="auto">
            <a:xfrm>
              <a:off x="4741206" y="2985474"/>
              <a:ext cx="53340" cy="0"/>
            </a:xfrm>
            <a:custGeom>
              <a:avLst/>
              <a:gdLst>
                <a:gd name="connsiteX0" fmla="*/ 53340 w 53340"/>
                <a:gd name="connsiteY0" fmla="*/ 0 h 0"/>
                <a:gd name="connsiteX1" fmla="*/ 0 w 53340"/>
                <a:gd name="connsiteY1" fmla="*/ 0 h 0"/>
              </a:gdLst>
              <a:ahLst/>
              <a:cxnLst>
                <a:cxn ang="0">
                  <a:pos x="connsiteX0" y="connsiteY0"/>
                </a:cxn>
                <a:cxn ang="0">
                  <a:pos x="connsiteX1" y="connsiteY1"/>
                </a:cxn>
              </a:cxnLst>
              <a:rect l="l" t="t" r="r" b="b"/>
              <a:pathLst>
                <a:path w="53340">
                  <a:moveTo>
                    <a:pt x="53340" y="0"/>
                  </a:move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fr-FR" sz="1400">
                <a:solidFill>
                  <a:srgbClr val="FFFFFF"/>
                </a:solidFill>
              </a:endParaRPr>
            </a:p>
          </p:txBody>
        </p:sp>
        <p:sp>
          <p:nvSpPr>
            <p:cNvPr id="146" name="ZoneTexte 145"/>
            <p:cNvSpPr txBox="1"/>
            <p:nvPr/>
          </p:nvSpPr>
          <p:spPr>
            <a:xfrm>
              <a:off x="4481277" y="2850784"/>
              <a:ext cx="284515" cy="307777"/>
            </a:xfrm>
            <a:prstGeom prst="rect">
              <a:avLst/>
            </a:prstGeom>
            <a:noFill/>
          </p:spPr>
          <p:txBody>
            <a:bodyPr wrap="none" rtlCol="0">
              <a:spAutoFit/>
            </a:bodyPr>
            <a:lstStyle/>
            <a:p>
              <a:pPr algn="r"/>
              <a:r>
                <a:rPr lang="fr-FR" sz="1400" dirty="0"/>
                <a:t>0</a:t>
              </a:r>
            </a:p>
          </p:txBody>
        </p:sp>
      </p:grpSp>
      <p:sp>
        <p:nvSpPr>
          <p:cNvPr id="133" name="ZoneTexte 13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198</a:t>
            </a:r>
          </a:p>
        </p:txBody>
      </p:sp>
    </p:spTree>
    <p:extLst>
      <p:ext uri="{BB962C8B-B14F-4D97-AF65-F5344CB8AC3E}">
        <p14:creationId xmlns:p14="http://schemas.microsoft.com/office/powerpoint/2010/main" val="4415267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Vitamine D 1 000 UI/j versus 3 000 UI/j </a:t>
            </a:r>
            <a:br>
              <a:rPr lang="fr-FR" dirty="0"/>
            </a:br>
            <a:r>
              <a:rPr lang="fr-FR" dirty="0"/>
              <a:t>chez des femmes VIH ménopausées (1)</a:t>
            </a:r>
          </a:p>
        </p:txBody>
      </p:sp>
      <p:sp>
        <p:nvSpPr>
          <p:cNvPr id="2" name="Espace réservé du contenu 1"/>
          <p:cNvSpPr>
            <a:spLocks noGrp="1"/>
          </p:cNvSpPr>
          <p:nvPr>
            <p:ph idx="1"/>
          </p:nvPr>
        </p:nvSpPr>
        <p:spPr/>
        <p:txBody>
          <a:bodyPr/>
          <a:lstStyle/>
          <a:p>
            <a:pPr marL="231775" indent="-231775">
              <a:spcBef>
                <a:spcPts val="300"/>
              </a:spcBef>
              <a:spcAft>
                <a:spcPts val="0"/>
              </a:spcAft>
              <a:defRPr/>
            </a:pPr>
            <a:r>
              <a:rPr lang="fr-FR" sz="1800" dirty="0"/>
              <a:t>Essai randomisé double aveugle vs placebo sur 12 mois </a:t>
            </a:r>
          </a:p>
          <a:p>
            <a:pPr marL="231775" indent="-231775">
              <a:spcBef>
                <a:spcPts val="300"/>
              </a:spcBef>
              <a:spcAft>
                <a:spcPts val="0"/>
              </a:spcAft>
              <a:defRPr/>
            </a:pPr>
            <a:endParaRPr lang="fr-FR" sz="1050" dirty="0"/>
          </a:p>
          <a:p>
            <a:pPr marL="231775" indent="-231775">
              <a:spcBef>
                <a:spcPts val="300"/>
              </a:spcBef>
              <a:spcAft>
                <a:spcPts val="0"/>
              </a:spcAft>
              <a:defRPr/>
            </a:pPr>
            <a:r>
              <a:rPr lang="fr-FR" sz="1800" b="1" dirty="0">
                <a:solidFill>
                  <a:srgbClr val="0070C0"/>
                </a:solidFill>
              </a:rPr>
              <a:t>Critères d'inclusion</a:t>
            </a:r>
          </a:p>
          <a:p>
            <a:pPr lvl="1">
              <a:spcBef>
                <a:spcPts val="300"/>
              </a:spcBef>
              <a:spcAft>
                <a:spcPts val="0"/>
              </a:spcAft>
            </a:pPr>
            <a:r>
              <a:rPr lang="fr-FR" sz="1600" dirty="0"/>
              <a:t>Ménopause confirmée par dosage de FSH et d'œstradiol</a:t>
            </a:r>
          </a:p>
          <a:p>
            <a:pPr lvl="1">
              <a:spcBef>
                <a:spcPts val="300"/>
              </a:spcBef>
              <a:spcAft>
                <a:spcPts val="0"/>
              </a:spcAft>
            </a:pPr>
            <a:r>
              <a:rPr lang="fr-FR" sz="1600" dirty="0"/>
              <a:t>Vitamine D plasmatique entre 10 et 32 </a:t>
            </a:r>
            <a:r>
              <a:rPr lang="fr-FR" sz="1600" dirty="0" err="1"/>
              <a:t>ng</a:t>
            </a:r>
            <a:r>
              <a:rPr lang="fr-FR" sz="1600" dirty="0"/>
              <a:t>/ml</a:t>
            </a:r>
          </a:p>
          <a:p>
            <a:pPr lvl="1">
              <a:spcBef>
                <a:spcPts val="300"/>
              </a:spcBef>
              <a:spcAft>
                <a:spcPts val="0"/>
              </a:spcAft>
            </a:pPr>
            <a:r>
              <a:rPr lang="fr-FR" sz="1600" dirty="0"/>
              <a:t>Traitement ARV depuis au moins 2 ans et CV &lt; 400 c/ml</a:t>
            </a:r>
            <a:br>
              <a:rPr lang="fr-FR" sz="1600" dirty="0"/>
            </a:br>
            <a:endParaRPr lang="fr-FR" sz="1050" dirty="0"/>
          </a:p>
          <a:p>
            <a:pPr marL="231775" indent="-231775">
              <a:spcBef>
                <a:spcPts val="300"/>
              </a:spcBef>
              <a:spcAft>
                <a:spcPts val="0"/>
              </a:spcAft>
              <a:defRPr/>
            </a:pPr>
            <a:r>
              <a:rPr lang="fr-FR" sz="1800" b="1" dirty="0">
                <a:solidFill>
                  <a:srgbClr val="0070C0"/>
                </a:solidFill>
              </a:rPr>
              <a:t>Comparaison de deux doses de vitamine D en association à une supplémentation calcique</a:t>
            </a:r>
            <a:r>
              <a:rPr lang="fr-FR" sz="1800" dirty="0"/>
              <a:t> (carbonate de calcium 1 g/j)</a:t>
            </a:r>
          </a:p>
          <a:p>
            <a:pPr marL="631825" lvl="1" indent="-231775">
              <a:spcBef>
                <a:spcPts val="300"/>
              </a:spcBef>
              <a:spcAft>
                <a:spcPts val="0"/>
              </a:spcAft>
              <a:defRPr/>
            </a:pPr>
            <a:r>
              <a:rPr lang="fr-FR" sz="1600" dirty="0"/>
              <a:t>Dose modérée : 3 000 UI/j</a:t>
            </a:r>
          </a:p>
          <a:p>
            <a:pPr marL="631825" lvl="1" indent="-231775">
              <a:spcBef>
                <a:spcPts val="300"/>
              </a:spcBef>
              <a:spcAft>
                <a:spcPts val="0"/>
              </a:spcAft>
              <a:defRPr/>
            </a:pPr>
            <a:r>
              <a:rPr lang="fr-FR" sz="1600" dirty="0"/>
              <a:t>Dose faible : 1 000 UI/j</a:t>
            </a:r>
            <a:br>
              <a:rPr lang="fr-FR" sz="1600" dirty="0"/>
            </a:br>
            <a:endParaRPr lang="fr-FR" sz="1050" dirty="0"/>
          </a:p>
          <a:p>
            <a:pPr marL="231775" indent="-231775">
              <a:spcBef>
                <a:spcPts val="300"/>
              </a:spcBef>
              <a:spcAft>
                <a:spcPts val="0"/>
              </a:spcAft>
              <a:defRPr/>
            </a:pPr>
            <a:r>
              <a:rPr lang="fr-FR" sz="1800" b="1" dirty="0">
                <a:solidFill>
                  <a:srgbClr val="0070C0"/>
                </a:solidFill>
              </a:rPr>
              <a:t>Critères de jugement</a:t>
            </a:r>
          </a:p>
          <a:p>
            <a:pPr marL="631825" lvl="1" indent="-231775">
              <a:spcBef>
                <a:spcPts val="300"/>
              </a:spcBef>
              <a:spcAft>
                <a:spcPts val="0"/>
              </a:spcAft>
              <a:defRPr/>
            </a:pPr>
            <a:r>
              <a:rPr lang="fr-FR" altLang="en-US" sz="1600" dirty="0"/>
              <a:t>Densité minérale osseuse (DMO) à J0 et M12 par DEXA </a:t>
            </a:r>
          </a:p>
          <a:p>
            <a:pPr marL="1031875" lvl="2" indent="-231775">
              <a:spcBef>
                <a:spcPts val="300"/>
              </a:spcBef>
              <a:spcAft>
                <a:spcPts val="0"/>
              </a:spcAft>
              <a:defRPr/>
            </a:pPr>
            <a:r>
              <a:rPr lang="fr-FR" altLang="en-US" sz="1400" dirty="0"/>
              <a:t>DMO surfacique</a:t>
            </a:r>
            <a:r>
              <a:rPr lang="fr-FR" altLang="en-US" sz="1400" dirty="0">
                <a:solidFill>
                  <a:srgbClr val="FF0000"/>
                </a:solidFill>
              </a:rPr>
              <a:t> </a:t>
            </a:r>
            <a:r>
              <a:rPr lang="fr-FR" altLang="en-US" sz="1400" dirty="0"/>
              <a:t>(</a:t>
            </a:r>
            <a:r>
              <a:rPr lang="fr-FR" altLang="en-US" sz="1400" dirty="0" err="1"/>
              <a:t>DMOs</a:t>
            </a:r>
            <a:r>
              <a:rPr lang="fr-FR" altLang="en-US" sz="1400" dirty="0"/>
              <a:t>) : rachis lombaire, hanche, col fémoral</a:t>
            </a:r>
          </a:p>
          <a:p>
            <a:pPr marL="1031875" lvl="2" indent="-231775">
              <a:spcBef>
                <a:spcPts val="300"/>
              </a:spcBef>
              <a:spcAft>
                <a:spcPts val="0"/>
              </a:spcAft>
              <a:defRPr/>
            </a:pPr>
            <a:r>
              <a:rPr lang="fr-FR" altLang="en-US" sz="1400" dirty="0"/>
              <a:t>DMO volumétrique (</a:t>
            </a:r>
            <a:r>
              <a:rPr lang="fr-FR" altLang="en-US" sz="1400" dirty="0" err="1"/>
              <a:t>DMOv</a:t>
            </a:r>
            <a:r>
              <a:rPr lang="fr-FR" altLang="en-US" sz="1400" dirty="0"/>
              <a:t>) : rachis et fémur proximal, radius et tibia</a:t>
            </a:r>
          </a:p>
          <a:p>
            <a:pPr marL="631825" lvl="1" indent="-231775">
              <a:spcBef>
                <a:spcPts val="300"/>
              </a:spcBef>
              <a:spcAft>
                <a:spcPts val="0"/>
              </a:spcAft>
              <a:defRPr/>
            </a:pPr>
            <a:r>
              <a:rPr lang="fr-FR" sz="1600" dirty="0"/>
              <a:t>Vitamine D plasmatique à J0 et M12</a:t>
            </a:r>
            <a:endParaRPr lang="en-US" altLang="en-US" sz="1600" dirty="0"/>
          </a:p>
          <a:p>
            <a:pPr marL="336550" lvl="1" indent="-288925">
              <a:spcBef>
                <a:spcPts val="300"/>
              </a:spcBef>
              <a:spcAft>
                <a:spcPts val="0"/>
              </a:spcAft>
              <a:buFont typeface="Arial" pitchFamily="34" charset="0"/>
              <a:buChar char="•"/>
              <a:defRPr/>
            </a:pPr>
            <a:endParaRPr lang="en-US" sz="1800" dirty="0"/>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Yin MT, CROI 2017, Abs. 682</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199</a:t>
            </a:r>
          </a:p>
        </p:txBody>
      </p:sp>
    </p:spTree>
    <p:extLst>
      <p:ext uri="{BB962C8B-B14F-4D97-AF65-F5344CB8AC3E}">
        <p14:creationId xmlns:p14="http://schemas.microsoft.com/office/powerpoint/2010/main" val="425282809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Vitamine D 1 000 UI/j versus 3 000 UI/j </a:t>
            </a:r>
            <a:br>
              <a:rPr lang="fr-FR" dirty="0"/>
            </a:br>
            <a:r>
              <a:rPr lang="fr-FR" dirty="0"/>
              <a:t>chez des femmes VIH ménopausées (2)</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Yin MT, CROI 2017, Abs. 682</a:t>
            </a:r>
          </a:p>
        </p:txBody>
      </p:sp>
      <p:graphicFrame>
        <p:nvGraphicFramePr>
          <p:cNvPr id="6" name="Content Placeholder 3"/>
          <p:cNvGraphicFramePr>
            <a:graphicFrameLocks/>
          </p:cNvGraphicFramePr>
          <p:nvPr>
            <p:extLst/>
          </p:nvPr>
        </p:nvGraphicFramePr>
        <p:xfrm>
          <a:off x="193637" y="1885462"/>
          <a:ext cx="4572374" cy="3884075"/>
        </p:xfrm>
        <a:graphic>
          <a:graphicData uri="http://schemas.openxmlformats.org/drawingml/2006/table">
            <a:tbl>
              <a:tblPr firstRow="1" bandRow="1">
                <a:tableStyleId>{5C22544A-7EE6-4342-B048-85BDC9FD1C3A}</a:tableStyleId>
              </a:tblPr>
              <a:tblGrid>
                <a:gridCol w="1875815">
                  <a:extLst>
                    <a:ext uri="{9D8B030D-6E8A-4147-A177-3AD203B41FA5}">
                      <a16:colId xmlns:a16="http://schemas.microsoft.com/office/drawing/2014/main" xmlns="" val="20000"/>
                    </a:ext>
                  </a:extLst>
                </a:gridCol>
                <a:gridCol w="913234">
                  <a:extLst>
                    <a:ext uri="{9D8B030D-6E8A-4147-A177-3AD203B41FA5}">
                      <a16:colId xmlns:a16="http://schemas.microsoft.com/office/drawing/2014/main" xmlns="" val="20001"/>
                    </a:ext>
                  </a:extLst>
                </a:gridCol>
                <a:gridCol w="1093508">
                  <a:extLst>
                    <a:ext uri="{9D8B030D-6E8A-4147-A177-3AD203B41FA5}">
                      <a16:colId xmlns:a16="http://schemas.microsoft.com/office/drawing/2014/main" xmlns="" val="20002"/>
                    </a:ext>
                  </a:extLst>
                </a:gridCol>
                <a:gridCol w="689817">
                  <a:extLst>
                    <a:ext uri="{9D8B030D-6E8A-4147-A177-3AD203B41FA5}">
                      <a16:colId xmlns:a16="http://schemas.microsoft.com/office/drawing/2014/main" xmlns="" val="20003"/>
                    </a:ext>
                  </a:extLst>
                </a:gridCol>
              </a:tblGrid>
              <a:tr h="378875">
                <a:tc>
                  <a:txBody>
                    <a:bodyPr/>
                    <a:lstStyle/>
                    <a:p>
                      <a:endParaRPr lang="fr-FR" sz="1400" noProof="0" dirty="0">
                        <a:solidFill>
                          <a:srgbClr val="000066"/>
                        </a:solidFill>
                      </a:endParaRPr>
                    </a:p>
                  </a:txBody>
                  <a:tcPr anchor="ctr"/>
                </a:tc>
                <a:tc gridSpan="2">
                  <a:txBody>
                    <a:bodyPr/>
                    <a:lstStyle/>
                    <a:p>
                      <a:pPr algn="ctr"/>
                      <a:r>
                        <a:rPr lang="fr-FR" sz="1400" b="1" noProof="0" dirty="0">
                          <a:solidFill>
                            <a:srgbClr val="000066"/>
                          </a:solidFill>
                        </a:rPr>
                        <a:t>Vitamine D UI/j</a:t>
                      </a:r>
                    </a:p>
                  </a:txBody>
                  <a:tcPr anchor="ctr"/>
                </a:tc>
                <a:tc hMerge="1">
                  <a:txBody>
                    <a:bodyPr/>
                    <a:lstStyle/>
                    <a:p>
                      <a:pPr algn="ctr"/>
                      <a:endParaRPr lang="en-US" sz="1200" b="0" dirty="0">
                        <a:solidFill>
                          <a:srgbClr val="000066"/>
                        </a:solidFill>
                      </a:endParaRPr>
                    </a:p>
                  </a:txBody>
                  <a:tcPr anchor="ctr"/>
                </a:tc>
                <a:tc>
                  <a:txBody>
                    <a:bodyPr/>
                    <a:lstStyle/>
                    <a:p>
                      <a:pPr algn="ctr"/>
                      <a:endParaRPr lang="fr-FR" sz="1400" b="1" noProof="0" dirty="0">
                        <a:solidFill>
                          <a:srgbClr val="000066"/>
                        </a:solidFill>
                      </a:endParaRPr>
                    </a:p>
                  </a:txBody>
                  <a:tcPr anchor="ctr"/>
                </a:tc>
                <a:extLst>
                  <a:ext uri="{0D108BD9-81ED-4DB2-BD59-A6C34878D82A}">
                    <a16:rowId xmlns:a16="http://schemas.microsoft.com/office/drawing/2014/main" xmlns="" val="10000"/>
                  </a:ext>
                </a:extLst>
              </a:tr>
              <a:tr h="378875">
                <a:tc>
                  <a:txBody>
                    <a:bodyPr/>
                    <a:lstStyle/>
                    <a:p>
                      <a:endParaRPr lang="fr-FR" sz="1400" noProof="0">
                        <a:solidFill>
                          <a:srgbClr val="000066"/>
                        </a:solidFill>
                      </a:endParaRPr>
                    </a:p>
                  </a:txBody>
                  <a:tcPr anchor="ctr"/>
                </a:tc>
                <a:tc>
                  <a:txBody>
                    <a:bodyPr/>
                    <a:lstStyle/>
                    <a:p>
                      <a:pPr algn="ctr"/>
                      <a:r>
                        <a:rPr lang="fr-FR" sz="1400" b="1" baseline="0" noProof="0" dirty="0">
                          <a:solidFill>
                            <a:schemeClr val="bg1"/>
                          </a:solidFill>
                        </a:rPr>
                        <a:t>1 000</a:t>
                      </a:r>
                      <a:endParaRPr lang="fr-FR" sz="1400" b="1" noProof="0" dirty="0">
                        <a:solidFill>
                          <a:schemeClr val="bg1"/>
                        </a:solidFill>
                      </a:endParaRPr>
                    </a:p>
                    <a:p>
                      <a:pPr algn="ctr"/>
                      <a:r>
                        <a:rPr lang="fr-FR" sz="1400" b="0" noProof="0" dirty="0">
                          <a:solidFill>
                            <a:schemeClr val="bg1"/>
                          </a:solidFill>
                        </a:rPr>
                        <a:t>(n = 41)</a:t>
                      </a:r>
                    </a:p>
                  </a:txBody>
                  <a:tcPr anchor="ctr">
                    <a:solidFill>
                      <a:srgbClr val="C00000"/>
                    </a:solidFill>
                  </a:tcPr>
                </a:tc>
                <a:tc>
                  <a:txBody>
                    <a:bodyPr/>
                    <a:lstStyle/>
                    <a:p>
                      <a:pPr algn="ctr"/>
                      <a:r>
                        <a:rPr lang="fr-FR" sz="1400" b="1" noProof="0" dirty="0">
                          <a:solidFill>
                            <a:schemeClr val="bg1"/>
                          </a:solidFill>
                        </a:rPr>
                        <a:t>3 000</a:t>
                      </a:r>
                    </a:p>
                    <a:p>
                      <a:pPr algn="ctr"/>
                      <a:r>
                        <a:rPr lang="fr-FR" sz="1400" b="1" noProof="0" dirty="0">
                          <a:solidFill>
                            <a:schemeClr val="bg1"/>
                          </a:solidFill>
                        </a:rPr>
                        <a:t>(n = 41)</a:t>
                      </a:r>
                    </a:p>
                  </a:txBody>
                  <a:tcPr anchor="ctr">
                    <a:solidFill>
                      <a:srgbClr val="0070C0"/>
                    </a:solidFill>
                  </a:tcPr>
                </a:tc>
                <a:tc>
                  <a:txBody>
                    <a:bodyPr/>
                    <a:lstStyle/>
                    <a:p>
                      <a:pPr algn="ctr"/>
                      <a:r>
                        <a:rPr lang="fr-FR" sz="1400" b="1" noProof="0" dirty="0">
                          <a:solidFill>
                            <a:srgbClr val="000066"/>
                          </a:solidFill>
                        </a:rPr>
                        <a:t>p</a:t>
                      </a:r>
                    </a:p>
                  </a:txBody>
                  <a:tcPr anchor="ctr"/>
                </a:tc>
                <a:extLst>
                  <a:ext uri="{0D108BD9-81ED-4DB2-BD59-A6C34878D82A}">
                    <a16:rowId xmlns:a16="http://schemas.microsoft.com/office/drawing/2014/main" xmlns="" val="10001"/>
                  </a:ext>
                </a:extLst>
              </a:tr>
              <a:tr h="171377">
                <a:tc>
                  <a:txBody>
                    <a:bodyPr/>
                    <a:lstStyle/>
                    <a:p>
                      <a:r>
                        <a:rPr lang="fr-FR" sz="1400" noProof="0">
                          <a:solidFill>
                            <a:srgbClr val="000066"/>
                          </a:solidFill>
                        </a:rPr>
                        <a:t>Age, ans *</a:t>
                      </a:r>
                    </a:p>
                  </a:txBody>
                  <a:tcPr anchor="ctr"/>
                </a:tc>
                <a:tc>
                  <a:txBody>
                    <a:bodyPr/>
                    <a:lstStyle/>
                    <a:p>
                      <a:pPr algn="ctr"/>
                      <a:r>
                        <a:rPr lang="fr-FR" sz="1400" noProof="0">
                          <a:solidFill>
                            <a:srgbClr val="000066"/>
                          </a:solidFill>
                        </a:rPr>
                        <a:t>56,3</a:t>
                      </a:r>
                    </a:p>
                  </a:txBody>
                  <a:tcPr anchor="ctr"/>
                </a:tc>
                <a:tc>
                  <a:txBody>
                    <a:bodyPr/>
                    <a:lstStyle/>
                    <a:p>
                      <a:pPr algn="ctr"/>
                      <a:r>
                        <a:rPr lang="fr-FR" sz="1400" noProof="0">
                          <a:solidFill>
                            <a:srgbClr val="000066"/>
                          </a:solidFill>
                        </a:rPr>
                        <a:t>56,5 </a:t>
                      </a:r>
                    </a:p>
                  </a:txBody>
                  <a:tcPr anchor="ctr"/>
                </a:tc>
                <a:tc>
                  <a:txBody>
                    <a:bodyPr/>
                    <a:lstStyle/>
                    <a:p>
                      <a:pPr algn="ctr"/>
                      <a:r>
                        <a:rPr lang="fr-FR" sz="1400" noProof="0">
                          <a:solidFill>
                            <a:srgbClr val="000066"/>
                          </a:solidFill>
                        </a:rPr>
                        <a:t>ns</a:t>
                      </a:r>
                    </a:p>
                  </a:txBody>
                  <a:tcPr anchor="ctr"/>
                </a:tc>
                <a:extLst>
                  <a:ext uri="{0D108BD9-81ED-4DB2-BD59-A6C34878D82A}">
                    <a16:rowId xmlns:a16="http://schemas.microsoft.com/office/drawing/2014/main" xmlns="" val="10002"/>
                  </a:ext>
                </a:extLst>
              </a:tr>
              <a:tr h="270625">
                <a:tc>
                  <a:txBody>
                    <a:bodyPr/>
                    <a:lstStyle/>
                    <a:p>
                      <a:r>
                        <a:rPr lang="fr-FR" sz="1400" baseline="0" noProof="0">
                          <a:solidFill>
                            <a:srgbClr val="000066"/>
                          </a:solidFill>
                        </a:rPr>
                        <a:t>IMC, kg/m</a:t>
                      </a:r>
                      <a:r>
                        <a:rPr lang="fr-FR" sz="1400" baseline="30000" noProof="0">
                          <a:solidFill>
                            <a:srgbClr val="000066"/>
                          </a:solidFill>
                        </a:rPr>
                        <a:t>2 </a:t>
                      </a:r>
                      <a:r>
                        <a:rPr lang="fr-FR" sz="1400" baseline="0" noProof="0">
                          <a:solidFill>
                            <a:srgbClr val="000066"/>
                          </a:solidFill>
                        </a:rPr>
                        <a:t>*</a:t>
                      </a:r>
                    </a:p>
                  </a:txBody>
                  <a:tcPr anchor="ctr"/>
                </a:tc>
                <a:tc>
                  <a:txBody>
                    <a:bodyPr/>
                    <a:lstStyle/>
                    <a:p>
                      <a:pPr algn="ctr"/>
                      <a:r>
                        <a:rPr lang="fr-FR" sz="1400" noProof="0">
                          <a:solidFill>
                            <a:srgbClr val="000066"/>
                          </a:solidFill>
                        </a:rPr>
                        <a:t>32,3</a:t>
                      </a:r>
                      <a:r>
                        <a:rPr lang="fr-FR" sz="1400" baseline="0" noProof="0">
                          <a:solidFill>
                            <a:srgbClr val="000066"/>
                          </a:solidFill>
                        </a:rPr>
                        <a:t> </a:t>
                      </a:r>
                      <a:endParaRPr lang="fr-FR" sz="1400" noProof="0">
                        <a:solidFill>
                          <a:srgbClr val="000066"/>
                        </a:solidFill>
                      </a:endParaRPr>
                    </a:p>
                  </a:txBody>
                  <a:tcPr anchor="ctr"/>
                </a:tc>
                <a:tc>
                  <a:txBody>
                    <a:bodyPr/>
                    <a:lstStyle/>
                    <a:p>
                      <a:pPr algn="ctr"/>
                      <a:r>
                        <a:rPr lang="fr-FR" sz="1400" noProof="0">
                          <a:solidFill>
                            <a:srgbClr val="000066"/>
                          </a:solidFill>
                        </a:rPr>
                        <a:t>29,4</a:t>
                      </a:r>
                    </a:p>
                  </a:txBody>
                  <a:tcPr anchor="ctr"/>
                </a:tc>
                <a:tc>
                  <a:txBody>
                    <a:bodyPr/>
                    <a:lstStyle/>
                    <a:p>
                      <a:pPr algn="ctr"/>
                      <a:r>
                        <a:rPr lang="fr-FR" sz="1400" noProof="0">
                          <a:solidFill>
                            <a:srgbClr val="000066"/>
                          </a:solidFill>
                        </a:rPr>
                        <a:t>0,038</a:t>
                      </a:r>
                    </a:p>
                  </a:txBody>
                  <a:tcPr anchor="ctr"/>
                </a:tc>
                <a:extLst>
                  <a:ext uri="{0D108BD9-81ED-4DB2-BD59-A6C34878D82A}">
                    <a16:rowId xmlns:a16="http://schemas.microsoft.com/office/drawing/2014/main" xmlns="" val="10003"/>
                  </a:ext>
                </a:extLst>
              </a:tr>
              <a:tr h="270625">
                <a:tc>
                  <a:txBody>
                    <a:bodyPr/>
                    <a:lstStyle/>
                    <a:p>
                      <a:r>
                        <a:rPr lang="fr-FR" sz="1400" baseline="0" noProof="0" dirty="0">
                          <a:solidFill>
                            <a:srgbClr val="000066"/>
                          </a:solidFill>
                        </a:rPr>
                        <a:t>CV </a:t>
                      </a:r>
                      <a:r>
                        <a:rPr lang="fr-FR" sz="1400" noProof="0" dirty="0">
                          <a:solidFill>
                            <a:srgbClr val="000066"/>
                          </a:solidFill>
                        </a:rPr>
                        <a:t>&lt; 50</a:t>
                      </a:r>
                      <a:r>
                        <a:rPr lang="fr-FR" sz="1400" baseline="0" noProof="0" dirty="0">
                          <a:solidFill>
                            <a:srgbClr val="000066"/>
                          </a:solidFill>
                        </a:rPr>
                        <a:t> c/ml, %</a:t>
                      </a:r>
                      <a:endParaRPr lang="fr-FR" sz="1400" noProof="0" dirty="0">
                        <a:solidFill>
                          <a:srgbClr val="000066"/>
                        </a:solidFill>
                      </a:endParaRPr>
                    </a:p>
                  </a:txBody>
                  <a:tcPr anchor="ctr"/>
                </a:tc>
                <a:tc>
                  <a:txBody>
                    <a:bodyPr/>
                    <a:lstStyle/>
                    <a:p>
                      <a:pPr algn="ctr"/>
                      <a:r>
                        <a:rPr lang="fr-FR" sz="1400" noProof="0" dirty="0">
                          <a:solidFill>
                            <a:srgbClr val="000066"/>
                          </a:solidFill>
                        </a:rPr>
                        <a:t>76 %</a:t>
                      </a:r>
                    </a:p>
                  </a:txBody>
                  <a:tcPr anchor="ctr"/>
                </a:tc>
                <a:tc>
                  <a:txBody>
                    <a:bodyPr/>
                    <a:lstStyle/>
                    <a:p>
                      <a:pPr algn="ctr"/>
                      <a:r>
                        <a:rPr lang="fr-FR" sz="1400" noProof="0" dirty="0">
                          <a:solidFill>
                            <a:srgbClr val="000066"/>
                          </a:solidFill>
                        </a:rPr>
                        <a:t>71 %</a:t>
                      </a:r>
                    </a:p>
                  </a:txBody>
                  <a:tcPr anchor="ctr"/>
                </a:tc>
                <a:tc>
                  <a:txBody>
                    <a:bodyPr/>
                    <a:lstStyle/>
                    <a:p>
                      <a:pPr algn="ctr"/>
                      <a:r>
                        <a:rPr lang="fr-FR" sz="1400" noProof="0">
                          <a:solidFill>
                            <a:srgbClr val="000066"/>
                          </a:solidFill>
                        </a:rPr>
                        <a:t>ns</a:t>
                      </a:r>
                    </a:p>
                  </a:txBody>
                  <a:tcPr anchor="ctr"/>
                </a:tc>
                <a:extLst>
                  <a:ext uri="{0D108BD9-81ED-4DB2-BD59-A6C34878D82A}">
                    <a16:rowId xmlns:a16="http://schemas.microsoft.com/office/drawing/2014/main" xmlns="" val="10004"/>
                  </a:ext>
                </a:extLst>
              </a:tr>
              <a:tr h="270625">
                <a:tc>
                  <a:txBody>
                    <a:bodyPr/>
                    <a:lstStyle/>
                    <a:p>
                      <a:r>
                        <a:rPr lang="fr-FR" sz="1400" noProof="0" dirty="0">
                          <a:solidFill>
                            <a:srgbClr val="000066"/>
                          </a:solidFill>
                        </a:rPr>
                        <a:t>CD4/mm</a:t>
                      </a:r>
                      <a:r>
                        <a:rPr lang="fr-FR" sz="1400" baseline="30000" noProof="0" dirty="0">
                          <a:solidFill>
                            <a:srgbClr val="000066"/>
                          </a:solidFill>
                        </a:rPr>
                        <a:t>3</a:t>
                      </a:r>
                      <a:r>
                        <a:rPr lang="fr-FR" sz="1400" baseline="0" noProof="0" dirty="0">
                          <a:solidFill>
                            <a:srgbClr val="000066"/>
                          </a:solidFill>
                        </a:rPr>
                        <a:t> *</a:t>
                      </a:r>
                    </a:p>
                  </a:txBody>
                  <a:tcPr anchor="ctr"/>
                </a:tc>
                <a:tc>
                  <a:txBody>
                    <a:bodyPr/>
                    <a:lstStyle/>
                    <a:p>
                      <a:pPr algn="ctr"/>
                      <a:r>
                        <a:rPr lang="fr-FR" sz="1400" noProof="0">
                          <a:solidFill>
                            <a:srgbClr val="000066"/>
                          </a:solidFill>
                        </a:rPr>
                        <a:t>673 </a:t>
                      </a:r>
                    </a:p>
                  </a:txBody>
                  <a:tcPr anchor="ctr"/>
                </a:tc>
                <a:tc>
                  <a:txBody>
                    <a:bodyPr/>
                    <a:lstStyle/>
                    <a:p>
                      <a:pPr algn="ctr"/>
                      <a:r>
                        <a:rPr lang="fr-FR" sz="1400" noProof="0">
                          <a:solidFill>
                            <a:srgbClr val="000066"/>
                          </a:solidFill>
                        </a:rPr>
                        <a:t>781</a:t>
                      </a:r>
                    </a:p>
                  </a:txBody>
                  <a:tcPr anchor="ctr"/>
                </a:tc>
                <a:tc>
                  <a:txBody>
                    <a:bodyPr/>
                    <a:lstStyle/>
                    <a:p>
                      <a:pPr algn="ctr"/>
                      <a:r>
                        <a:rPr lang="fr-FR" sz="1400" noProof="0">
                          <a:solidFill>
                            <a:srgbClr val="000066"/>
                          </a:solidFill>
                        </a:rPr>
                        <a:t>ns</a:t>
                      </a:r>
                    </a:p>
                  </a:txBody>
                  <a:tcPr anchor="ctr"/>
                </a:tc>
                <a:extLst>
                  <a:ext uri="{0D108BD9-81ED-4DB2-BD59-A6C34878D82A}">
                    <a16:rowId xmlns:a16="http://schemas.microsoft.com/office/drawing/2014/main" xmlns="" val="10005"/>
                  </a:ext>
                </a:extLst>
              </a:tr>
              <a:tr h="270625">
                <a:tc>
                  <a:txBody>
                    <a:bodyPr/>
                    <a:lstStyle/>
                    <a:p>
                      <a:r>
                        <a:rPr lang="fr-FR" sz="1400" noProof="0" dirty="0">
                          <a:solidFill>
                            <a:srgbClr val="000066"/>
                          </a:solidFill>
                        </a:rPr>
                        <a:t>Nadir CD4/mm</a:t>
                      </a:r>
                      <a:r>
                        <a:rPr lang="fr-FR" sz="1400" baseline="30000" noProof="0" dirty="0">
                          <a:solidFill>
                            <a:srgbClr val="000066"/>
                          </a:solidFill>
                        </a:rPr>
                        <a:t>3</a:t>
                      </a:r>
                      <a:r>
                        <a:rPr lang="fr-FR" sz="1400" baseline="0" noProof="0" dirty="0">
                          <a:solidFill>
                            <a:srgbClr val="000066"/>
                          </a:solidFill>
                        </a:rPr>
                        <a:t> *</a:t>
                      </a:r>
                    </a:p>
                  </a:txBody>
                  <a:tcPr anchor="ctr"/>
                </a:tc>
                <a:tc>
                  <a:txBody>
                    <a:bodyPr/>
                    <a:lstStyle/>
                    <a:p>
                      <a:pPr algn="ctr"/>
                      <a:r>
                        <a:rPr lang="fr-FR" sz="1400" noProof="0">
                          <a:solidFill>
                            <a:srgbClr val="000066"/>
                          </a:solidFill>
                        </a:rPr>
                        <a:t>191</a:t>
                      </a:r>
                    </a:p>
                  </a:txBody>
                  <a:tcPr anchor="ctr"/>
                </a:tc>
                <a:tc>
                  <a:txBody>
                    <a:bodyPr/>
                    <a:lstStyle/>
                    <a:p>
                      <a:pPr algn="ctr"/>
                      <a:r>
                        <a:rPr lang="fr-FR" sz="1400" noProof="0">
                          <a:solidFill>
                            <a:srgbClr val="000066"/>
                          </a:solidFill>
                        </a:rPr>
                        <a:t>254</a:t>
                      </a:r>
                    </a:p>
                  </a:txBody>
                  <a:tcPr anchor="ctr"/>
                </a:tc>
                <a:tc>
                  <a:txBody>
                    <a:bodyPr/>
                    <a:lstStyle/>
                    <a:p>
                      <a:pPr algn="ctr"/>
                      <a:r>
                        <a:rPr lang="fr-FR" sz="1400" noProof="0">
                          <a:solidFill>
                            <a:srgbClr val="000066"/>
                          </a:solidFill>
                        </a:rPr>
                        <a:t>ns</a:t>
                      </a:r>
                    </a:p>
                  </a:txBody>
                  <a:tcPr anchor="ctr"/>
                </a:tc>
                <a:extLst>
                  <a:ext uri="{0D108BD9-81ED-4DB2-BD59-A6C34878D82A}">
                    <a16:rowId xmlns:a16="http://schemas.microsoft.com/office/drawing/2014/main" xmlns="" val="10006"/>
                  </a:ext>
                </a:extLst>
              </a:tr>
              <a:tr h="244824">
                <a:tc>
                  <a:txBody>
                    <a:bodyPr/>
                    <a:lstStyle/>
                    <a:p>
                      <a:r>
                        <a:rPr lang="fr-FR" sz="1400" noProof="0">
                          <a:solidFill>
                            <a:srgbClr val="000066"/>
                          </a:solidFill>
                        </a:rPr>
                        <a:t>ATCD de sida, %</a:t>
                      </a:r>
                    </a:p>
                  </a:txBody>
                  <a:tcPr anchor="ctr"/>
                </a:tc>
                <a:tc>
                  <a:txBody>
                    <a:bodyPr/>
                    <a:lstStyle/>
                    <a:p>
                      <a:pPr algn="ctr"/>
                      <a:r>
                        <a:rPr lang="fr-FR" sz="1400" noProof="0" dirty="0">
                          <a:solidFill>
                            <a:srgbClr val="000066"/>
                          </a:solidFill>
                        </a:rPr>
                        <a:t>56 %</a:t>
                      </a:r>
                    </a:p>
                  </a:txBody>
                  <a:tcPr anchor="ctr"/>
                </a:tc>
                <a:tc>
                  <a:txBody>
                    <a:bodyPr/>
                    <a:lstStyle/>
                    <a:p>
                      <a:pPr algn="ctr"/>
                      <a:r>
                        <a:rPr lang="fr-FR" sz="1400" noProof="0" dirty="0">
                          <a:solidFill>
                            <a:srgbClr val="000066"/>
                          </a:solidFill>
                        </a:rPr>
                        <a:t>51 %</a:t>
                      </a:r>
                    </a:p>
                  </a:txBody>
                  <a:tcPr anchor="ctr"/>
                </a:tc>
                <a:tc>
                  <a:txBody>
                    <a:bodyPr/>
                    <a:lstStyle/>
                    <a:p>
                      <a:pPr algn="ctr"/>
                      <a:r>
                        <a:rPr lang="fr-FR" sz="1400" noProof="0">
                          <a:solidFill>
                            <a:srgbClr val="000066"/>
                          </a:solidFill>
                        </a:rPr>
                        <a:t>ns</a:t>
                      </a:r>
                    </a:p>
                  </a:txBody>
                  <a:tcPr anchor="ctr"/>
                </a:tc>
                <a:extLst>
                  <a:ext uri="{0D108BD9-81ED-4DB2-BD59-A6C34878D82A}">
                    <a16:rowId xmlns:a16="http://schemas.microsoft.com/office/drawing/2014/main" xmlns="" val="10007"/>
                  </a:ext>
                </a:extLst>
              </a:tr>
              <a:tr h="703625">
                <a:tc>
                  <a:txBody>
                    <a:bodyPr/>
                    <a:lstStyle/>
                    <a:p>
                      <a:r>
                        <a:rPr lang="fr-FR" sz="1400" noProof="0">
                          <a:solidFill>
                            <a:srgbClr val="000066"/>
                          </a:solidFill>
                        </a:rPr>
                        <a:t>Classe</a:t>
                      </a:r>
                      <a:r>
                        <a:rPr lang="fr-FR" sz="1400" baseline="0" noProof="0">
                          <a:solidFill>
                            <a:srgbClr val="000066"/>
                          </a:solidFill>
                        </a:rPr>
                        <a:t> 3</a:t>
                      </a:r>
                      <a:r>
                        <a:rPr lang="fr-FR" sz="1400" baseline="30000" noProof="0">
                          <a:solidFill>
                            <a:srgbClr val="000066"/>
                          </a:solidFill>
                        </a:rPr>
                        <a:t>ème</a:t>
                      </a:r>
                      <a:r>
                        <a:rPr lang="fr-FR" sz="1400" baseline="0" noProof="0">
                          <a:solidFill>
                            <a:srgbClr val="000066"/>
                          </a:solidFill>
                        </a:rPr>
                        <a:t> agent, %</a:t>
                      </a:r>
                      <a:endParaRPr lang="fr-FR" sz="1400" noProof="0">
                        <a:solidFill>
                          <a:srgbClr val="000066"/>
                        </a:solidFill>
                      </a:endParaRPr>
                    </a:p>
                    <a:p>
                      <a:r>
                        <a:rPr lang="fr-FR" sz="1400" noProof="0">
                          <a:solidFill>
                            <a:srgbClr val="000066"/>
                          </a:solidFill>
                        </a:rPr>
                        <a:t>     INNTI</a:t>
                      </a:r>
                    </a:p>
                    <a:p>
                      <a:r>
                        <a:rPr lang="fr-FR" sz="1400" noProof="0">
                          <a:solidFill>
                            <a:srgbClr val="000066"/>
                          </a:solidFill>
                        </a:rPr>
                        <a:t>     IP/r</a:t>
                      </a:r>
                    </a:p>
                    <a:p>
                      <a:r>
                        <a:rPr lang="fr-FR" sz="1400" noProof="0">
                          <a:solidFill>
                            <a:srgbClr val="000066"/>
                          </a:solidFill>
                        </a:rPr>
                        <a:t>     INI</a:t>
                      </a:r>
                    </a:p>
                    <a:p>
                      <a:r>
                        <a:rPr lang="fr-FR" sz="1400" noProof="0">
                          <a:solidFill>
                            <a:srgbClr val="000066"/>
                          </a:solidFill>
                        </a:rPr>
                        <a:t>Traitement avec TDF</a:t>
                      </a:r>
                    </a:p>
                  </a:txBody>
                  <a:tcPr anchor="ctr"/>
                </a:tc>
                <a:tc>
                  <a:txBody>
                    <a:bodyPr/>
                    <a:lstStyle/>
                    <a:p>
                      <a:pPr algn="ctr"/>
                      <a:endParaRPr lang="fr-FR" sz="1400" noProof="0" dirty="0">
                        <a:solidFill>
                          <a:srgbClr val="000066"/>
                        </a:solidFill>
                      </a:endParaRPr>
                    </a:p>
                    <a:p>
                      <a:pPr algn="ctr"/>
                      <a:r>
                        <a:rPr lang="fr-FR" sz="1400" noProof="0" dirty="0">
                          <a:solidFill>
                            <a:srgbClr val="000066"/>
                          </a:solidFill>
                        </a:rPr>
                        <a:t>44 %</a:t>
                      </a:r>
                    </a:p>
                    <a:p>
                      <a:pPr algn="ctr"/>
                      <a:r>
                        <a:rPr lang="fr-FR" sz="1400" noProof="0" dirty="0">
                          <a:solidFill>
                            <a:srgbClr val="000066"/>
                          </a:solidFill>
                        </a:rPr>
                        <a:t>34 %</a:t>
                      </a:r>
                    </a:p>
                    <a:p>
                      <a:pPr algn="ctr"/>
                      <a:r>
                        <a:rPr lang="fr-FR" sz="1400" noProof="0" dirty="0">
                          <a:solidFill>
                            <a:srgbClr val="000066"/>
                          </a:solidFill>
                        </a:rPr>
                        <a:t>15 %</a:t>
                      </a:r>
                    </a:p>
                    <a:p>
                      <a:pPr algn="ctr"/>
                      <a:r>
                        <a:rPr lang="fr-FR" sz="1400" noProof="0" dirty="0">
                          <a:solidFill>
                            <a:srgbClr val="000066"/>
                          </a:solidFill>
                        </a:rPr>
                        <a:t>63 %</a:t>
                      </a:r>
                    </a:p>
                  </a:txBody>
                  <a:tcPr anchor="ctr"/>
                </a:tc>
                <a:tc>
                  <a:txBody>
                    <a:bodyPr/>
                    <a:lstStyle/>
                    <a:p>
                      <a:pPr algn="ctr"/>
                      <a:endParaRPr lang="fr-FR" sz="1400" noProof="0" dirty="0">
                        <a:solidFill>
                          <a:srgbClr val="000066"/>
                        </a:solidFill>
                      </a:endParaRPr>
                    </a:p>
                    <a:p>
                      <a:pPr algn="ctr"/>
                      <a:r>
                        <a:rPr lang="fr-FR" sz="1400" noProof="0" dirty="0">
                          <a:solidFill>
                            <a:srgbClr val="000066"/>
                          </a:solidFill>
                        </a:rPr>
                        <a:t>49 %</a:t>
                      </a:r>
                    </a:p>
                    <a:p>
                      <a:pPr algn="ctr"/>
                      <a:r>
                        <a:rPr lang="fr-FR" sz="1400" noProof="0" dirty="0">
                          <a:solidFill>
                            <a:srgbClr val="000066"/>
                          </a:solidFill>
                        </a:rPr>
                        <a:t>44 %</a:t>
                      </a:r>
                    </a:p>
                    <a:p>
                      <a:pPr algn="ctr"/>
                      <a:r>
                        <a:rPr lang="fr-FR" sz="1400" noProof="0" dirty="0">
                          <a:solidFill>
                            <a:srgbClr val="000066"/>
                          </a:solidFill>
                        </a:rPr>
                        <a:t>7 %</a:t>
                      </a:r>
                    </a:p>
                    <a:p>
                      <a:pPr algn="ctr"/>
                      <a:r>
                        <a:rPr lang="fr-FR" sz="1400" noProof="0" dirty="0">
                          <a:solidFill>
                            <a:srgbClr val="000066"/>
                          </a:solidFill>
                        </a:rPr>
                        <a:t>73 %</a:t>
                      </a:r>
                    </a:p>
                  </a:txBody>
                  <a:tcPr anchor="ctr"/>
                </a:tc>
                <a:tc>
                  <a:txBody>
                    <a:bodyPr/>
                    <a:lstStyle/>
                    <a:p>
                      <a:pPr algn="ctr"/>
                      <a:r>
                        <a:rPr lang="fr-FR" sz="1400" noProof="0" dirty="0">
                          <a:solidFill>
                            <a:srgbClr val="000066"/>
                          </a:solidFill>
                        </a:rPr>
                        <a:t>ns</a:t>
                      </a:r>
                    </a:p>
                  </a:txBody>
                  <a:tcPr anchor="ctr"/>
                </a:tc>
                <a:extLst>
                  <a:ext uri="{0D108BD9-81ED-4DB2-BD59-A6C34878D82A}">
                    <a16:rowId xmlns:a16="http://schemas.microsoft.com/office/drawing/2014/main" xmlns="" val="10008"/>
                  </a:ext>
                </a:extLst>
              </a:tr>
            </a:tbl>
          </a:graphicData>
        </a:graphic>
      </p:graphicFrame>
      <p:sp>
        <p:nvSpPr>
          <p:cNvPr id="7" name="Text Box 550"/>
          <p:cNvSpPr txBox="1">
            <a:spLocks noChangeArrowheads="1"/>
          </p:cNvSpPr>
          <p:nvPr/>
        </p:nvSpPr>
        <p:spPr bwMode="auto">
          <a:xfrm>
            <a:off x="674140" y="1174447"/>
            <a:ext cx="3657600" cy="646331"/>
          </a:xfrm>
          <a:prstGeom prst="rect">
            <a:avLst/>
          </a:prstGeom>
          <a:noFill/>
          <a:ln w="9525">
            <a:noFill/>
            <a:miter lim="800000"/>
            <a:headEnd/>
            <a:tailEnd/>
          </a:ln>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r>
              <a:rPr lang="fr-FR" sz="1800" dirty="0"/>
              <a:t>Caractéristiques à l'inclusion </a:t>
            </a:r>
            <a:br>
              <a:rPr lang="fr-FR" sz="1800" dirty="0"/>
            </a:br>
            <a:r>
              <a:rPr lang="fr-FR" sz="1800" b="0" dirty="0"/>
              <a:t>(n = 82)</a:t>
            </a:r>
          </a:p>
        </p:txBody>
      </p:sp>
      <p:sp>
        <p:nvSpPr>
          <p:cNvPr id="8" name="Text Box 550"/>
          <p:cNvSpPr txBox="1">
            <a:spLocks noChangeArrowheads="1"/>
          </p:cNvSpPr>
          <p:nvPr/>
        </p:nvSpPr>
        <p:spPr bwMode="auto">
          <a:xfrm>
            <a:off x="5112723" y="1174447"/>
            <a:ext cx="3919518" cy="646331"/>
          </a:xfrm>
          <a:prstGeom prst="rect">
            <a:avLst/>
          </a:prstGeom>
          <a:noFill/>
          <a:ln w="9525">
            <a:noFill/>
            <a:miter lim="800000"/>
            <a:headEnd/>
            <a:tailEnd/>
          </a:ln>
        </p:spPr>
        <p:txBody>
          <a:bodyPr wrap="square">
            <a:spAutoFit/>
          </a:bodyPr>
          <a:lstStyle>
            <a:defPPr>
              <a:defRPr lang="fr-FR"/>
            </a:defPPr>
            <a:lvl1pPr algn="ctr">
              <a:defRPr sz="1800" b="1">
                <a:solidFill>
                  <a:srgbClr val="0070C0"/>
                </a:solidFill>
                <a:latin typeface="Calibri" pitchFamily="34" charset="0"/>
                <a:ea typeface="ＭＳ Ｐゴシック" pitchFamily="34" charset="-128"/>
              </a:defRPr>
            </a:lvl1pPr>
          </a:lstStyle>
          <a:p>
            <a:r>
              <a:rPr lang="fr-FR" dirty="0"/>
              <a:t>Modifications du taux de </a:t>
            </a:r>
          </a:p>
          <a:p>
            <a:r>
              <a:rPr lang="fr-FR" dirty="0"/>
              <a:t>25OH-VitD (</a:t>
            </a:r>
            <a:r>
              <a:rPr lang="fr-FR" dirty="0" err="1"/>
              <a:t>ng</a:t>
            </a:r>
            <a:r>
              <a:rPr lang="fr-FR" dirty="0"/>
              <a:t>/ml) (moyenne </a:t>
            </a:r>
            <a:r>
              <a:rPr lang="fr-FR" u="sng" dirty="0"/>
              <a:t>+</a:t>
            </a:r>
            <a:r>
              <a:rPr lang="fr-FR" dirty="0"/>
              <a:t> SD) </a:t>
            </a:r>
          </a:p>
        </p:txBody>
      </p:sp>
      <p:sp>
        <p:nvSpPr>
          <p:cNvPr id="2" name="ZoneTexte 1"/>
          <p:cNvSpPr txBox="1"/>
          <p:nvPr/>
        </p:nvSpPr>
        <p:spPr>
          <a:xfrm>
            <a:off x="85725" y="5838386"/>
            <a:ext cx="917239" cy="276999"/>
          </a:xfrm>
          <a:prstGeom prst="rect">
            <a:avLst/>
          </a:prstGeom>
          <a:noFill/>
        </p:spPr>
        <p:txBody>
          <a:bodyPr wrap="none" rtlCol="0">
            <a:spAutoFit/>
          </a:bodyPr>
          <a:lstStyle/>
          <a:p>
            <a:r>
              <a:rPr lang="fr-FR" sz="1200" dirty="0"/>
              <a:t>* Moyenne</a:t>
            </a:r>
          </a:p>
        </p:txBody>
      </p:sp>
      <p:grpSp>
        <p:nvGrpSpPr>
          <p:cNvPr id="15" name="Groupe 14"/>
          <p:cNvGrpSpPr/>
          <p:nvPr/>
        </p:nvGrpSpPr>
        <p:grpSpPr>
          <a:xfrm>
            <a:off x="5042654" y="1999747"/>
            <a:ext cx="3775442" cy="3468517"/>
            <a:chOff x="5042654" y="1999747"/>
            <a:chExt cx="3775442" cy="3468517"/>
          </a:xfrm>
        </p:grpSpPr>
        <p:sp>
          <p:nvSpPr>
            <p:cNvPr id="10" name="TextBox 39"/>
            <p:cNvSpPr txBox="1"/>
            <p:nvPr/>
          </p:nvSpPr>
          <p:spPr>
            <a:xfrm>
              <a:off x="5685523" y="4538183"/>
              <a:ext cx="3036780" cy="461665"/>
            </a:xfrm>
            <a:prstGeom prst="rect">
              <a:avLst/>
            </a:prstGeom>
            <a:noFill/>
          </p:spPr>
          <p:txBody>
            <a:bodyPr wrap="square" rtlCol="0">
              <a:spAutoFit/>
            </a:bodyPr>
            <a:lstStyle/>
            <a:p>
              <a:r>
                <a:rPr lang="fr-FR" sz="1200" b="0" dirty="0"/>
                <a:t>* </a:t>
              </a:r>
              <a:r>
                <a:rPr lang="fr-FR" sz="1200" dirty="0"/>
                <a:t>p &lt; 0,05 pour la comparaison </a:t>
              </a:r>
            </a:p>
            <a:p>
              <a:r>
                <a:rPr lang="fr-FR" sz="1200" dirty="0"/>
                <a:t>dans chaque bras par rapport à J0</a:t>
              </a:r>
            </a:p>
          </p:txBody>
        </p:sp>
        <p:sp>
          <p:nvSpPr>
            <p:cNvPr id="4" name="ZoneTexte 3"/>
            <p:cNvSpPr txBox="1"/>
            <p:nvPr/>
          </p:nvSpPr>
          <p:spPr>
            <a:xfrm>
              <a:off x="7002237" y="3191979"/>
              <a:ext cx="254534" cy="307777"/>
            </a:xfrm>
            <a:prstGeom prst="rect">
              <a:avLst/>
            </a:prstGeom>
            <a:noFill/>
          </p:spPr>
          <p:txBody>
            <a:bodyPr wrap="none" rtlCol="0">
              <a:spAutoFit/>
            </a:bodyPr>
            <a:lstStyle/>
            <a:p>
              <a:r>
                <a:rPr lang="fr-FR" sz="1400" dirty="0"/>
                <a:t>*</a:t>
              </a:r>
            </a:p>
          </p:txBody>
        </p:sp>
        <p:sp>
          <p:nvSpPr>
            <p:cNvPr id="12" name="ZoneTexte 11"/>
            <p:cNvSpPr txBox="1"/>
            <p:nvPr/>
          </p:nvSpPr>
          <p:spPr>
            <a:xfrm>
              <a:off x="7002237" y="2357686"/>
              <a:ext cx="254534" cy="307777"/>
            </a:xfrm>
            <a:prstGeom prst="rect">
              <a:avLst/>
            </a:prstGeom>
            <a:noFill/>
          </p:spPr>
          <p:txBody>
            <a:bodyPr wrap="none" rtlCol="0">
              <a:spAutoFit/>
            </a:bodyPr>
            <a:lstStyle/>
            <a:p>
              <a:r>
                <a:rPr lang="fr-FR" sz="1400" dirty="0"/>
                <a:t>*</a:t>
              </a:r>
            </a:p>
          </p:txBody>
        </p:sp>
        <p:sp>
          <p:nvSpPr>
            <p:cNvPr id="13" name="ZoneTexte 12"/>
            <p:cNvSpPr txBox="1"/>
            <p:nvPr/>
          </p:nvSpPr>
          <p:spPr>
            <a:xfrm>
              <a:off x="8119942" y="2520701"/>
              <a:ext cx="254534" cy="307777"/>
            </a:xfrm>
            <a:prstGeom prst="rect">
              <a:avLst/>
            </a:prstGeom>
            <a:noFill/>
          </p:spPr>
          <p:txBody>
            <a:bodyPr wrap="none" rtlCol="0">
              <a:spAutoFit/>
            </a:bodyPr>
            <a:lstStyle/>
            <a:p>
              <a:r>
                <a:rPr lang="fr-FR" sz="1400" dirty="0"/>
                <a:t>*</a:t>
              </a:r>
            </a:p>
          </p:txBody>
        </p:sp>
        <p:sp>
          <p:nvSpPr>
            <p:cNvPr id="3" name="Forme libre 2"/>
            <p:cNvSpPr/>
            <p:nvPr/>
          </p:nvSpPr>
          <p:spPr bwMode="auto">
            <a:xfrm>
              <a:off x="5975349" y="2683573"/>
              <a:ext cx="2271860" cy="999241"/>
            </a:xfrm>
            <a:custGeom>
              <a:avLst/>
              <a:gdLst>
                <a:gd name="connsiteX0" fmla="*/ 0 w 2271860"/>
                <a:gd name="connsiteY0" fmla="*/ 999241 h 999241"/>
                <a:gd name="connsiteX1" fmla="*/ 1150070 w 2271860"/>
                <a:gd name="connsiteY1" fmla="*/ 0 h 999241"/>
                <a:gd name="connsiteX2" fmla="*/ 2271860 w 2271860"/>
                <a:gd name="connsiteY2" fmla="*/ 216817 h 999241"/>
              </a:gdLst>
              <a:ahLst/>
              <a:cxnLst>
                <a:cxn ang="0">
                  <a:pos x="connsiteX0" y="connsiteY0"/>
                </a:cxn>
                <a:cxn ang="0">
                  <a:pos x="connsiteX1" y="connsiteY1"/>
                </a:cxn>
                <a:cxn ang="0">
                  <a:pos x="connsiteX2" y="connsiteY2"/>
                </a:cxn>
              </a:cxnLst>
              <a:rect l="l" t="t" r="r" b="b"/>
              <a:pathLst>
                <a:path w="2271860" h="999241">
                  <a:moveTo>
                    <a:pt x="0" y="999241"/>
                  </a:moveTo>
                  <a:lnTo>
                    <a:pt x="1150070" y="0"/>
                  </a:lnTo>
                  <a:lnTo>
                    <a:pt x="2271860" y="216817"/>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sp>
          <p:nvSpPr>
            <p:cNvPr id="11" name="ZoneTexte 10"/>
            <p:cNvSpPr txBox="1"/>
            <p:nvPr/>
          </p:nvSpPr>
          <p:spPr>
            <a:xfrm>
              <a:off x="5042654" y="2032952"/>
              <a:ext cx="354584" cy="276999"/>
            </a:xfrm>
            <a:prstGeom prst="rect">
              <a:avLst/>
            </a:prstGeom>
            <a:noFill/>
          </p:spPr>
          <p:txBody>
            <a:bodyPr wrap="none" rtlCol="0">
              <a:spAutoFit/>
            </a:bodyPr>
            <a:lstStyle/>
            <a:p>
              <a:pPr algn="r"/>
              <a:r>
                <a:rPr lang="fr-FR" sz="1200" dirty="0"/>
                <a:t>40</a:t>
              </a:r>
            </a:p>
          </p:txBody>
        </p:sp>
        <p:sp>
          <p:nvSpPr>
            <p:cNvPr id="14" name="Forme libre 13"/>
            <p:cNvSpPr/>
            <p:nvPr/>
          </p:nvSpPr>
          <p:spPr bwMode="auto">
            <a:xfrm>
              <a:off x="5453104" y="2170378"/>
              <a:ext cx="3364992" cy="2968752"/>
            </a:xfrm>
            <a:custGeom>
              <a:avLst/>
              <a:gdLst>
                <a:gd name="connsiteX0" fmla="*/ 0 w 3364992"/>
                <a:gd name="connsiteY0" fmla="*/ 0 h 2968752"/>
                <a:gd name="connsiteX1" fmla="*/ 0 w 3364992"/>
                <a:gd name="connsiteY1" fmla="*/ 2968752 h 2968752"/>
                <a:gd name="connsiteX2" fmla="*/ 3364992 w 3364992"/>
                <a:gd name="connsiteY2" fmla="*/ 2968752 h 2968752"/>
              </a:gdLst>
              <a:ahLst/>
              <a:cxnLst>
                <a:cxn ang="0">
                  <a:pos x="connsiteX0" y="connsiteY0"/>
                </a:cxn>
                <a:cxn ang="0">
                  <a:pos x="connsiteX1" y="connsiteY1"/>
                </a:cxn>
                <a:cxn ang="0">
                  <a:pos x="connsiteX2" y="connsiteY2"/>
                </a:cxn>
              </a:cxnLst>
              <a:rect l="l" t="t" r="r" b="b"/>
              <a:pathLst>
                <a:path w="3364992" h="2968752">
                  <a:moveTo>
                    <a:pt x="0" y="0"/>
                  </a:moveTo>
                  <a:lnTo>
                    <a:pt x="0" y="2968752"/>
                  </a:lnTo>
                  <a:lnTo>
                    <a:pt x="3364992" y="2968752"/>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cxnSp>
          <p:nvCxnSpPr>
            <p:cNvPr id="16" name="Connecteur droit 15"/>
            <p:cNvCxnSpPr>
              <a:endCxn id="14" idx="0"/>
            </p:cNvCxnSpPr>
            <p:nvPr/>
          </p:nvCxnSpPr>
          <p:spPr bwMode="auto">
            <a:xfrm>
              <a:off x="5390239" y="2170378"/>
              <a:ext cx="62865" cy="0"/>
            </a:xfrm>
            <a:prstGeom prst="line">
              <a:avLst/>
            </a:prstGeom>
            <a:noFill/>
            <a:ln w="12700" cap="flat" cmpd="sng" algn="ctr">
              <a:solidFill>
                <a:schemeClr val="tx1"/>
              </a:solidFill>
              <a:prstDash val="solid"/>
              <a:round/>
              <a:headEnd type="none" w="med" len="med"/>
              <a:tailEnd type="none" w="med" len="med"/>
            </a:ln>
            <a:effectLst/>
          </p:spPr>
        </p:cxnSp>
        <p:sp>
          <p:nvSpPr>
            <p:cNvPr id="18" name="ZoneTexte 17"/>
            <p:cNvSpPr txBox="1"/>
            <p:nvPr/>
          </p:nvSpPr>
          <p:spPr>
            <a:xfrm>
              <a:off x="5042654" y="2781617"/>
              <a:ext cx="354584" cy="276999"/>
            </a:xfrm>
            <a:prstGeom prst="rect">
              <a:avLst/>
            </a:prstGeom>
            <a:noFill/>
          </p:spPr>
          <p:txBody>
            <a:bodyPr wrap="none" rtlCol="0">
              <a:spAutoFit/>
            </a:bodyPr>
            <a:lstStyle/>
            <a:p>
              <a:pPr algn="r"/>
              <a:r>
                <a:rPr lang="fr-FR" sz="1200" dirty="0"/>
                <a:t>30</a:t>
              </a:r>
            </a:p>
          </p:txBody>
        </p:sp>
        <p:cxnSp>
          <p:nvCxnSpPr>
            <p:cNvPr id="19" name="Connecteur droit 18"/>
            <p:cNvCxnSpPr/>
            <p:nvPr/>
          </p:nvCxnSpPr>
          <p:spPr bwMode="auto">
            <a:xfrm>
              <a:off x="5390239" y="2919043"/>
              <a:ext cx="62865" cy="0"/>
            </a:xfrm>
            <a:prstGeom prst="line">
              <a:avLst/>
            </a:prstGeom>
            <a:noFill/>
            <a:ln w="12700" cap="flat" cmpd="sng" algn="ctr">
              <a:solidFill>
                <a:schemeClr val="tx1"/>
              </a:solidFill>
              <a:prstDash val="solid"/>
              <a:round/>
              <a:headEnd type="none" w="med" len="med"/>
              <a:tailEnd type="none" w="med" len="med"/>
            </a:ln>
            <a:effectLst/>
          </p:spPr>
        </p:cxnSp>
        <p:sp>
          <p:nvSpPr>
            <p:cNvPr id="20" name="ZoneTexte 19"/>
            <p:cNvSpPr txBox="1"/>
            <p:nvPr/>
          </p:nvSpPr>
          <p:spPr>
            <a:xfrm>
              <a:off x="5042654" y="3522662"/>
              <a:ext cx="354584" cy="276999"/>
            </a:xfrm>
            <a:prstGeom prst="rect">
              <a:avLst/>
            </a:prstGeom>
            <a:noFill/>
          </p:spPr>
          <p:txBody>
            <a:bodyPr wrap="none" rtlCol="0">
              <a:spAutoFit/>
            </a:bodyPr>
            <a:lstStyle/>
            <a:p>
              <a:pPr algn="r"/>
              <a:r>
                <a:rPr lang="fr-FR" sz="1200" dirty="0"/>
                <a:t>20</a:t>
              </a:r>
            </a:p>
          </p:txBody>
        </p:sp>
        <p:cxnSp>
          <p:nvCxnSpPr>
            <p:cNvPr id="21" name="Connecteur droit 20"/>
            <p:cNvCxnSpPr/>
            <p:nvPr/>
          </p:nvCxnSpPr>
          <p:spPr bwMode="auto">
            <a:xfrm>
              <a:off x="5390239" y="3660088"/>
              <a:ext cx="62865" cy="0"/>
            </a:xfrm>
            <a:prstGeom prst="line">
              <a:avLst/>
            </a:prstGeom>
            <a:noFill/>
            <a:ln w="12700" cap="flat" cmpd="sng" algn="ctr">
              <a:solidFill>
                <a:schemeClr val="tx1"/>
              </a:solidFill>
              <a:prstDash val="solid"/>
              <a:round/>
              <a:headEnd type="none" w="med" len="med"/>
              <a:tailEnd type="none" w="med" len="med"/>
            </a:ln>
            <a:effectLst/>
          </p:spPr>
        </p:cxnSp>
        <p:sp>
          <p:nvSpPr>
            <p:cNvPr id="22" name="ZoneTexte 21"/>
            <p:cNvSpPr txBox="1"/>
            <p:nvPr/>
          </p:nvSpPr>
          <p:spPr>
            <a:xfrm>
              <a:off x="5042654" y="4263707"/>
              <a:ext cx="354584" cy="276999"/>
            </a:xfrm>
            <a:prstGeom prst="rect">
              <a:avLst/>
            </a:prstGeom>
            <a:noFill/>
          </p:spPr>
          <p:txBody>
            <a:bodyPr wrap="none" rtlCol="0">
              <a:spAutoFit/>
            </a:bodyPr>
            <a:lstStyle/>
            <a:p>
              <a:pPr algn="r"/>
              <a:r>
                <a:rPr lang="fr-FR" sz="1200" dirty="0"/>
                <a:t>10</a:t>
              </a:r>
            </a:p>
          </p:txBody>
        </p:sp>
        <p:cxnSp>
          <p:nvCxnSpPr>
            <p:cNvPr id="23" name="Connecteur droit 22"/>
            <p:cNvCxnSpPr/>
            <p:nvPr/>
          </p:nvCxnSpPr>
          <p:spPr bwMode="auto">
            <a:xfrm>
              <a:off x="5390239" y="4401133"/>
              <a:ext cx="62865" cy="0"/>
            </a:xfrm>
            <a:prstGeom prst="line">
              <a:avLst/>
            </a:prstGeom>
            <a:noFill/>
            <a:ln w="12700" cap="flat" cmpd="sng" algn="ctr">
              <a:solidFill>
                <a:schemeClr val="tx1"/>
              </a:solidFill>
              <a:prstDash val="solid"/>
              <a:round/>
              <a:headEnd type="none" w="med" len="med"/>
              <a:tailEnd type="none" w="med" len="med"/>
            </a:ln>
            <a:effectLst/>
          </p:spPr>
        </p:cxnSp>
        <p:sp>
          <p:nvSpPr>
            <p:cNvPr id="24" name="ZoneTexte 23"/>
            <p:cNvSpPr txBox="1"/>
            <p:nvPr/>
          </p:nvSpPr>
          <p:spPr>
            <a:xfrm>
              <a:off x="5127613" y="5000630"/>
              <a:ext cx="269625" cy="276999"/>
            </a:xfrm>
            <a:prstGeom prst="rect">
              <a:avLst/>
            </a:prstGeom>
            <a:noFill/>
          </p:spPr>
          <p:txBody>
            <a:bodyPr wrap="none" rtlCol="0">
              <a:spAutoFit/>
            </a:bodyPr>
            <a:lstStyle/>
            <a:p>
              <a:pPr algn="r"/>
              <a:r>
                <a:rPr lang="fr-FR" sz="1200" dirty="0"/>
                <a:t>0</a:t>
              </a:r>
            </a:p>
          </p:txBody>
        </p:sp>
        <p:cxnSp>
          <p:nvCxnSpPr>
            <p:cNvPr id="25" name="Connecteur droit 24"/>
            <p:cNvCxnSpPr/>
            <p:nvPr/>
          </p:nvCxnSpPr>
          <p:spPr bwMode="auto">
            <a:xfrm>
              <a:off x="5390239" y="5138056"/>
              <a:ext cx="62865" cy="0"/>
            </a:xfrm>
            <a:prstGeom prst="line">
              <a:avLst/>
            </a:prstGeom>
            <a:noFill/>
            <a:ln w="12700" cap="flat" cmpd="sng" algn="ctr">
              <a:solidFill>
                <a:schemeClr val="tx1"/>
              </a:solidFill>
              <a:prstDash val="solid"/>
              <a:round/>
              <a:headEnd type="none" w="med" len="med"/>
              <a:tailEnd type="none" w="med" len="med"/>
            </a:ln>
            <a:effectLst/>
          </p:spPr>
        </p:cxnSp>
        <p:sp>
          <p:nvSpPr>
            <p:cNvPr id="26" name="ZoneTexte 25"/>
            <p:cNvSpPr txBox="1"/>
            <p:nvPr/>
          </p:nvSpPr>
          <p:spPr>
            <a:xfrm>
              <a:off x="5962065" y="5191265"/>
              <a:ext cx="269625" cy="276999"/>
            </a:xfrm>
            <a:prstGeom prst="rect">
              <a:avLst/>
            </a:prstGeom>
            <a:noFill/>
          </p:spPr>
          <p:txBody>
            <a:bodyPr wrap="none" rtlCol="0">
              <a:spAutoFit/>
            </a:bodyPr>
            <a:lstStyle/>
            <a:p>
              <a:pPr algn="ctr"/>
              <a:r>
                <a:rPr lang="fr-FR" sz="1200" dirty="0"/>
                <a:t>0</a:t>
              </a:r>
            </a:p>
          </p:txBody>
        </p:sp>
        <p:sp>
          <p:nvSpPr>
            <p:cNvPr id="27" name="ZoneTexte 26"/>
            <p:cNvSpPr txBox="1"/>
            <p:nvPr/>
          </p:nvSpPr>
          <p:spPr>
            <a:xfrm>
              <a:off x="6752309" y="5191265"/>
              <a:ext cx="636713" cy="276999"/>
            </a:xfrm>
            <a:prstGeom prst="rect">
              <a:avLst/>
            </a:prstGeom>
            <a:noFill/>
          </p:spPr>
          <p:txBody>
            <a:bodyPr wrap="none" rtlCol="0">
              <a:spAutoFit/>
            </a:bodyPr>
            <a:lstStyle/>
            <a:p>
              <a:pPr algn="ctr"/>
              <a:r>
                <a:rPr lang="fr-FR" sz="1200" dirty="0"/>
                <a:t>6 mois</a:t>
              </a:r>
            </a:p>
          </p:txBody>
        </p:sp>
        <p:sp>
          <p:nvSpPr>
            <p:cNvPr id="28" name="ZoneTexte 27"/>
            <p:cNvSpPr txBox="1"/>
            <p:nvPr/>
          </p:nvSpPr>
          <p:spPr>
            <a:xfrm>
              <a:off x="7954814" y="5191265"/>
              <a:ext cx="721671" cy="276999"/>
            </a:xfrm>
            <a:prstGeom prst="rect">
              <a:avLst/>
            </a:prstGeom>
            <a:noFill/>
          </p:spPr>
          <p:txBody>
            <a:bodyPr wrap="none" rtlCol="0">
              <a:spAutoFit/>
            </a:bodyPr>
            <a:lstStyle/>
            <a:p>
              <a:pPr algn="ctr"/>
              <a:r>
                <a:rPr lang="fr-FR" sz="1200" dirty="0"/>
                <a:t>12 mois</a:t>
              </a:r>
            </a:p>
          </p:txBody>
        </p:sp>
        <p:sp>
          <p:nvSpPr>
            <p:cNvPr id="29" name="ZoneTexte 28"/>
            <p:cNvSpPr txBox="1"/>
            <p:nvPr/>
          </p:nvSpPr>
          <p:spPr>
            <a:xfrm>
              <a:off x="7527737" y="3871286"/>
              <a:ext cx="1243097" cy="461665"/>
            </a:xfrm>
            <a:prstGeom prst="rect">
              <a:avLst/>
            </a:prstGeom>
            <a:noFill/>
          </p:spPr>
          <p:txBody>
            <a:bodyPr wrap="none" rtlCol="0">
              <a:spAutoFit/>
            </a:bodyPr>
            <a:lstStyle/>
            <a:p>
              <a:r>
                <a:rPr lang="fr-FR" sz="1200" b="1" dirty="0"/>
                <a:t>Vit D 1 000 UI/j</a:t>
              </a:r>
            </a:p>
            <a:p>
              <a:r>
                <a:rPr lang="fr-FR" sz="1200" b="1" dirty="0"/>
                <a:t>Vit D 3 000 UI/j</a:t>
              </a:r>
            </a:p>
          </p:txBody>
        </p:sp>
        <p:cxnSp>
          <p:nvCxnSpPr>
            <p:cNvPr id="30" name="Connecteur droit 29"/>
            <p:cNvCxnSpPr/>
            <p:nvPr/>
          </p:nvCxnSpPr>
          <p:spPr bwMode="auto">
            <a:xfrm>
              <a:off x="7316694" y="4014798"/>
              <a:ext cx="251460" cy="0"/>
            </a:xfrm>
            <a:prstGeom prst="line">
              <a:avLst/>
            </a:prstGeom>
            <a:noFill/>
            <a:ln w="28575" cap="flat" cmpd="sng" algn="ctr">
              <a:solidFill>
                <a:srgbClr val="0070C0"/>
              </a:solidFill>
              <a:prstDash val="solid"/>
              <a:round/>
              <a:headEnd type="none" w="med" len="med"/>
              <a:tailEnd type="none" w="med" len="med"/>
            </a:ln>
            <a:effectLst/>
          </p:spPr>
        </p:cxnSp>
        <p:cxnSp>
          <p:nvCxnSpPr>
            <p:cNvPr id="32" name="Connecteur droit 31"/>
            <p:cNvCxnSpPr/>
            <p:nvPr/>
          </p:nvCxnSpPr>
          <p:spPr bwMode="auto">
            <a:xfrm>
              <a:off x="7316694" y="4225608"/>
              <a:ext cx="251460" cy="0"/>
            </a:xfrm>
            <a:prstGeom prst="line">
              <a:avLst/>
            </a:prstGeom>
            <a:noFill/>
            <a:ln w="28575" cap="flat" cmpd="sng" algn="ctr">
              <a:solidFill>
                <a:srgbClr val="C00000"/>
              </a:solidFill>
              <a:prstDash val="solid"/>
              <a:round/>
              <a:headEnd type="none" w="med" len="med"/>
              <a:tailEnd type="none" w="med" len="med"/>
            </a:ln>
            <a:effectLst/>
          </p:spPr>
        </p:cxnSp>
        <p:sp>
          <p:nvSpPr>
            <p:cNvPr id="33" name="Forme libre 32"/>
            <p:cNvSpPr/>
            <p:nvPr/>
          </p:nvSpPr>
          <p:spPr bwMode="auto">
            <a:xfrm>
              <a:off x="5999309" y="3122506"/>
              <a:ext cx="2247900" cy="586740"/>
            </a:xfrm>
            <a:custGeom>
              <a:avLst/>
              <a:gdLst>
                <a:gd name="connsiteX0" fmla="*/ 2247900 w 2247900"/>
                <a:gd name="connsiteY0" fmla="*/ 243840 h 586740"/>
                <a:gd name="connsiteX1" fmla="*/ 1127760 w 2247900"/>
                <a:gd name="connsiteY1" fmla="*/ 0 h 586740"/>
                <a:gd name="connsiteX2" fmla="*/ 0 w 2247900"/>
                <a:gd name="connsiteY2" fmla="*/ 586740 h 586740"/>
              </a:gdLst>
              <a:ahLst/>
              <a:cxnLst>
                <a:cxn ang="0">
                  <a:pos x="connsiteX0" y="connsiteY0"/>
                </a:cxn>
                <a:cxn ang="0">
                  <a:pos x="connsiteX1" y="connsiteY1"/>
                </a:cxn>
                <a:cxn ang="0">
                  <a:pos x="connsiteX2" y="connsiteY2"/>
                </a:cxn>
              </a:cxnLst>
              <a:rect l="l" t="t" r="r" b="b"/>
              <a:pathLst>
                <a:path w="2247900" h="586740">
                  <a:moveTo>
                    <a:pt x="2247900" y="243840"/>
                  </a:moveTo>
                  <a:lnTo>
                    <a:pt x="1127760" y="0"/>
                  </a:lnTo>
                  <a:lnTo>
                    <a:pt x="0" y="58674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fr-FR" sz="1400" dirty="0"/>
            </a:p>
          </p:txBody>
        </p:sp>
        <p:sp>
          <p:nvSpPr>
            <p:cNvPr id="31" name="Rectangle 30"/>
            <p:cNvSpPr/>
            <p:nvPr/>
          </p:nvSpPr>
          <p:spPr bwMode="auto">
            <a:xfrm>
              <a:off x="7068544" y="2615386"/>
              <a:ext cx="114300" cy="114300"/>
            </a:xfrm>
            <a:prstGeom prst="rect">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cxnSp>
          <p:nvCxnSpPr>
            <p:cNvPr id="38" name="Connecteur droit 37"/>
            <p:cNvCxnSpPr/>
            <p:nvPr/>
          </p:nvCxnSpPr>
          <p:spPr bwMode="auto">
            <a:xfrm>
              <a:off x="7125694" y="2562046"/>
              <a:ext cx="0" cy="24765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40" name="Connecteur droit 39"/>
            <p:cNvCxnSpPr/>
            <p:nvPr/>
          </p:nvCxnSpPr>
          <p:spPr bwMode="auto">
            <a:xfrm>
              <a:off x="7076164" y="2692375"/>
              <a:ext cx="1143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42" name="Connecteur droit 41"/>
            <p:cNvCxnSpPr/>
            <p:nvPr/>
          </p:nvCxnSpPr>
          <p:spPr bwMode="auto">
            <a:xfrm>
              <a:off x="7076164" y="2809696"/>
              <a:ext cx="1143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sp>
          <p:nvSpPr>
            <p:cNvPr id="43" name="Rectangle 42"/>
            <p:cNvSpPr/>
            <p:nvPr/>
          </p:nvSpPr>
          <p:spPr bwMode="auto">
            <a:xfrm>
              <a:off x="8190059" y="2838152"/>
              <a:ext cx="114300" cy="114300"/>
            </a:xfrm>
            <a:prstGeom prst="rect">
              <a:avLst/>
            </a:prstGeom>
            <a:solidFill>
              <a:srgbClr val="C00000"/>
            </a:solidFill>
            <a:ln w="952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cxnSp>
          <p:nvCxnSpPr>
            <p:cNvPr id="44" name="Connecteur droit 43"/>
            <p:cNvCxnSpPr/>
            <p:nvPr/>
          </p:nvCxnSpPr>
          <p:spPr bwMode="auto">
            <a:xfrm>
              <a:off x="8247209" y="2784812"/>
              <a:ext cx="0" cy="24765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45" name="Connecteur droit 44"/>
            <p:cNvCxnSpPr/>
            <p:nvPr/>
          </p:nvCxnSpPr>
          <p:spPr bwMode="auto">
            <a:xfrm>
              <a:off x="8197679" y="2784812"/>
              <a:ext cx="1143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cxnSp>
          <p:nvCxnSpPr>
            <p:cNvPr id="46" name="Connecteur droit 45"/>
            <p:cNvCxnSpPr/>
            <p:nvPr/>
          </p:nvCxnSpPr>
          <p:spPr bwMode="auto">
            <a:xfrm>
              <a:off x="8197679" y="3032462"/>
              <a:ext cx="114300" cy="0"/>
            </a:xfrm>
            <a:prstGeom prst="line">
              <a:avLst/>
            </a:prstGeom>
            <a:solidFill>
              <a:schemeClr val="accent1"/>
            </a:solidFill>
            <a:ln w="9525" cap="flat" cmpd="sng" algn="ctr">
              <a:solidFill>
                <a:srgbClr val="C00000"/>
              </a:solidFill>
              <a:prstDash val="solid"/>
              <a:round/>
              <a:headEnd type="none" w="med" len="med"/>
              <a:tailEnd type="none" w="med" len="med"/>
            </a:ln>
            <a:effectLst/>
          </p:spPr>
        </p:cxnSp>
        <p:grpSp>
          <p:nvGrpSpPr>
            <p:cNvPr id="41" name="Groupe 40"/>
            <p:cNvGrpSpPr/>
            <p:nvPr/>
          </p:nvGrpSpPr>
          <p:grpSpPr>
            <a:xfrm>
              <a:off x="8197679" y="3255466"/>
              <a:ext cx="114300" cy="184666"/>
              <a:chOff x="7133695" y="3289816"/>
              <a:chExt cx="114300" cy="247650"/>
            </a:xfrm>
          </p:grpSpPr>
          <p:cxnSp>
            <p:nvCxnSpPr>
              <p:cNvPr id="47" name="Connecteur droit 46"/>
              <p:cNvCxnSpPr/>
              <p:nvPr/>
            </p:nvCxnSpPr>
            <p:spPr bwMode="auto">
              <a:xfrm>
                <a:off x="7183225" y="3289816"/>
                <a:ext cx="0" cy="24765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48" name="Connecteur droit 47"/>
              <p:cNvCxnSpPr/>
              <p:nvPr/>
            </p:nvCxnSpPr>
            <p:spPr bwMode="auto">
              <a:xfrm>
                <a:off x="7133695" y="3289816"/>
                <a:ext cx="1143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49" name="Connecteur droit 48"/>
              <p:cNvCxnSpPr/>
              <p:nvPr/>
            </p:nvCxnSpPr>
            <p:spPr bwMode="auto">
              <a:xfrm>
                <a:off x="7133695" y="3537466"/>
                <a:ext cx="1143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sp>
          <p:nvSpPr>
            <p:cNvPr id="50" name="Ellipse 49"/>
            <p:cNvSpPr/>
            <p:nvPr/>
          </p:nvSpPr>
          <p:spPr bwMode="auto">
            <a:xfrm>
              <a:off x="8199584" y="3297019"/>
              <a:ext cx="104775" cy="104775"/>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sp>
          <p:nvSpPr>
            <p:cNvPr id="52" name="Ellipse 51"/>
            <p:cNvSpPr/>
            <p:nvPr/>
          </p:nvSpPr>
          <p:spPr bwMode="auto">
            <a:xfrm>
              <a:off x="7085689" y="3032343"/>
              <a:ext cx="104775" cy="104775"/>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sp>
          <p:nvSpPr>
            <p:cNvPr id="53" name="Ellipse 52"/>
            <p:cNvSpPr/>
            <p:nvPr/>
          </p:nvSpPr>
          <p:spPr bwMode="auto">
            <a:xfrm>
              <a:off x="5960109" y="3656858"/>
              <a:ext cx="104775" cy="104775"/>
            </a:xfrm>
            <a:prstGeom prst="ellipse">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sp>
          <p:nvSpPr>
            <p:cNvPr id="54" name="Rectangle 53"/>
            <p:cNvSpPr/>
            <p:nvPr/>
          </p:nvSpPr>
          <p:spPr bwMode="auto">
            <a:xfrm>
              <a:off x="5958204" y="3599708"/>
              <a:ext cx="114300" cy="114300"/>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dirty="0">
                <a:ln>
                  <a:noFill/>
                </a:ln>
                <a:solidFill>
                  <a:schemeClr val="bg1"/>
                </a:solidFill>
                <a:effectLst/>
                <a:latin typeface="Arial" charset="0"/>
              </a:endParaRPr>
            </a:p>
          </p:txBody>
        </p:sp>
        <p:grpSp>
          <p:nvGrpSpPr>
            <p:cNvPr id="55" name="Groupe 54"/>
            <p:cNvGrpSpPr/>
            <p:nvPr/>
          </p:nvGrpSpPr>
          <p:grpSpPr>
            <a:xfrm>
              <a:off x="7079974" y="3007313"/>
              <a:ext cx="114300" cy="184666"/>
              <a:chOff x="7133695" y="3289816"/>
              <a:chExt cx="114300" cy="247650"/>
            </a:xfrm>
          </p:grpSpPr>
          <p:cxnSp>
            <p:nvCxnSpPr>
              <p:cNvPr id="56" name="Connecteur droit 55"/>
              <p:cNvCxnSpPr/>
              <p:nvPr/>
            </p:nvCxnSpPr>
            <p:spPr bwMode="auto">
              <a:xfrm>
                <a:off x="7183225" y="3289816"/>
                <a:ext cx="0" cy="24765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57" name="Connecteur droit 56"/>
              <p:cNvCxnSpPr/>
              <p:nvPr/>
            </p:nvCxnSpPr>
            <p:spPr bwMode="auto">
              <a:xfrm>
                <a:off x="7133695" y="3289816"/>
                <a:ext cx="1143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cxnSp>
            <p:nvCxnSpPr>
              <p:cNvPr id="58" name="Connecteur droit 57"/>
              <p:cNvCxnSpPr/>
              <p:nvPr/>
            </p:nvCxnSpPr>
            <p:spPr bwMode="auto">
              <a:xfrm>
                <a:off x="7133695" y="3537466"/>
                <a:ext cx="114300" cy="0"/>
              </a:xfrm>
              <a:prstGeom prst="line">
                <a:avLst/>
              </a:prstGeom>
              <a:solidFill>
                <a:schemeClr val="accent1"/>
              </a:solidFill>
              <a:ln w="9525" cap="flat" cmpd="sng" algn="ctr">
                <a:solidFill>
                  <a:srgbClr val="0070C0"/>
                </a:solidFill>
                <a:prstDash val="solid"/>
                <a:round/>
                <a:headEnd type="none" w="med" len="med"/>
                <a:tailEnd type="none" w="med" len="med"/>
              </a:ln>
              <a:effectLst/>
            </p:spPr>
          </p:cxnSp>
        </p:grpSp>
        <p:sp>
          <p:nvSpPr>
            <p:cNvPr id="51" name="TextBox 39"/>
            <p:cNvSpPr txBox="1"/>
            <p:nvPr/>
          </p:nvSpPr>
          <p:spPr>
            <a:xfrm>
              <a:off x="6677162" y="2032047"/>
              <a:ext cx="1034224" cy="276999"/>
            </a:xfrm>
            <a:prstGeom prst="rect">
              <a:avLst/>
            </a:prstGeom>
            <a:noFill/>
          </p:spPr>
          <p:txBody>
            <a:bodyPr wrap="square" rtlCol="0">
              <a:spAutoFit/>
            </a:bodyPr>
            <a:lstStyle/>
            <a:p>
              <a:pPr algn="ctr"/>
              <a:r>
                <a:rPr lang="fr-FR" sz="1200" dirty="0"/>
                <a:t>p = 0,047</a:t>
              </a:r>
            </a:p>
          </p:txBody>
        </p:sp>
        <p:sp>
          <p:nvSpPr>
            <p:cNvPr id="59" name="TextBox 39"/>
            <p:cNvSpPr txBox="1"/>
            <p:nvPr/>
          </p:nvSpPr>
          <p:spPr>
            <a:xfrm>
              <a:off x="7820416" y="2032047"/>
              <a:ext cx="967886" cy="276999"/>
            </a:xfrm>
            <a:prstGeom prst="rect">
              <a:avLst/>
            </a:prstGeom>
            <a:noFill/>
          </p:spPr>
          <p:txBody>
            <a:bodyPr wrap="square" rtlCol="0">
              <a:spAutoFit/>
            </a:bodyPr>
            <a:lstStyle/>
            <a:p>
              <a:pPr algn="ctr"/>
              <a:r>
                <a:rPr lang="fr-FR" sz="1200" dirty="0"/>
                <a:t>p = 0,052</a:t>
              </a:r>
            </a:p>
          </p:txBody>
        </p:sp>
        <p:cxnSp>
          <p:nvCxnSpPr>
            <p:cNvPr id="60" name="Connecteur droit 59"/>
            <p:cNvCxnSpPr/>
            <p:nvPr/>
          </p:nvCxnSpPr>
          <p:spPr bwMode="auto">
            <a:xfrm>
              <a:off x="5836335" y="2170546"/>
              <a:ext cx="251460" cy="0"/>
            </a:xfrm>
            <a:prstGeom prst="line">
              <a:avLst/>
            </a:prstGeom>
            <a:noFill/>
            <a:ln w="28575" cap="flat" cmpd="sng" algn="ctr">
              <a:solidFill>
                <a:srgbClr val="C00000"/>
              </a:solidFill>
              <a:prstDash val="solid"/>
              <a:round/>
              <a:headEnd type="none" w="med" len="med"/>
              <a:tailEnd type="none" w="med" len="med"/>
            </a:ln>
            <a:effectLst/>
          </p:spPr>
        </p:cxnSp>
        <p:cxnSp>
          <p:nvCxnSpPr>
            <p:cNvPr id="61" name="Connecteur droit 60"/>
            <p:cNvCxnSpPr/>
            <p:nvPr/>
          </p:nvCxnSpPr>
          <p:spPr bwMode="auto">
            <a:xfrm>
              <a:off x="6389440" y="2170546"/>
              <a:ext cx="251460" cy="0"/>
            </a:xfrm>
            <a:prstGeom prst="line">
              <a:avLst/>
            </a:prstGeom>
            <a:noFill/>
            <a:ln w="28575" cap="flat" cmpd="sng" algn="ctr">
              <a:solidFill>
                <a:srgbClr val="0070C0"/>
              </a:solidFill>
              <a:prstDash val="solid"/>
              <a:round/>
              <a:headEnd type="none" w="med" len="med"/>
              <a:tailEnd type="none" w="med" len="med"/>
            </a:ln>
            <a:effectLst/>
          </p:spPr>
        </p:cxnSp>
        <p:sp>
          <p:nvSpPr>
            <p:cNvPr id="62" name="TextBox 39"/>
            <p:cNvSpPr txBox="1"/>
            <p:nvPr/>
          </p:nvSpPr>
          <p:spPr>
            <a:xfrm>
              <a:off x="5718085" y="2032047"/>
              <a:ext cx="1034224" cy="276999"/>
            </a:xfrm>
            <a:prstGeom prst="rect">
              <a:avLst/>
            </a:prstGeom>
            <a:noFill/>
          </p:spPr>
          <p:txBody>
            <a:bodyPr wrap="square" rtlCol="0">
              <a:spAutoFit/>
            </a:bodyPr>
            <a:lstStyle/>
            <a:p>
              <a:pPr algn="ctr"/>
              <a:r>
                <a:rPr lang="fr-FR" sz="1200" dirty="0"/>
                <a:t>vs</a:t>
              </a:r>
            </a:p>
          </p:txBody>
        </p:sp>
        <p:sp>
          <p:nvSpPr>
            <p:cNvPr id="9" name="Rectangle à coins arrondis 8"/>
            <p:cNvSpPr/>
            <p:nvPr/>
          </p:nvSpPr>
          <p:spPr bwMode="auto">
            <a:xfrm>
              <a:off x="5718085" y="1999747"/>
              <a:ext cx="3100011" cy="357939"/>
            </a:xfrm>
            <a:prstGeom prst="round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63" name="Espace réservé du contenu 2"/>
          <p:cNvSpPr>
            <a:spLocks noGrp="1"/>
          </p:cNvSpPr>
          <p:nvPr>
            <p:ph idx="1"/>
          </p:nvPr>
        </p:nvSpPr>
        <p:spPr>
          <a:xfrm>
            <a:off x="5042653" y="5680954"/>
            <a:ext cx="4028321" cy="519822"/>
          </a:xfrm>
        </p:spPr>
        <p:txBody>
          <a:bodyPr/>
          <a:lstStyle/>
          <a:p>
            <a:r>
              <a:rPr lang="fr-FR" sz="1400" dirty="0">
                <a:solidFill>
                  <a:srgbClr val="21217A"/>
                </a:solidFill>
                <a:latin typeface="+mj-lt"/>
                <a:cs typeface="Calibri"/>
              </a:rPr>
              <a:t>Différence entre dose modérée et faible significative à M6, proche de la significativité </a:t>
            </a:r>
            <a:br>
              <a:rPr lang="fr-FR" sz="1400" dirty="0">
                <a:solidFill>
                  <a:srgbClr val="21217A"/>
                </a:solidFill>
                <a:latin typeface="+mj-lt"/>
                <a:cs typeface="Calibri"/>
              </a:rPr>
            </a:br>
            <a:r>
              <a:rPr lang="fr-FR" sz="1400" dirty="0">
                <a:solidFill>
                  <a:srgbClr val="21217A"/>
                </a:solidFill>
                <a:latin typeface="+mj-lt"/>
                <a:cs typeface="Calibri"/>
              </a:rPr>
              <a:t>à M12</a:t>
            </a:r>
            <a:endParaRPr lang="fr-FR" sz="1200" dirty="0">
              <a:solidFill>
                <a:srgbClr val="21217A"/>
              </a:solidFill>
              <a:latin typeface="+mj-lt"/>
            </a:endParaRPr>
          </a:p>
        </p:txBody>
      </p:sp>
      <p:sp>
        <p:nvSpPr>
          <p:cNvPr id="64" name="ZoneTexte 6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200</a:t>
            </a:r>
          </a:p>
        </p:txBody>
      </p:sp>
    </p:spTree>
    <p:extLst>
      <p:ext uri="{BB962C8B-B14F-4D97-AF65-F5344CB8AC3E}">
        <p14:creationId xmlns:p14="http://schemas.microsoft.com/office/powerpoint/2010/main" val="341011125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Vitamine D 1 000 UI/j versus 3 000 UI/j </a:t>
            </a:r>
            <a:br>
              <a:rPr lang="fr-FR" dirty="0"/>
            </a:br>
            <a:r>
              <a:rPr lang="fr-FR" dirty="0"/>
              <a:t>chez des femmes VIH ménopausées (3)</a:t>
            </a:r>
          </a:p>
        </p:txBody>
      </p:sp>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fr-FR" sz="1200" i="1" dirty="0">
                <a:solidFill>
                  <a:srgbClr val="0070C0"/>
                </a:solidFill>
              </a:rPr>
              <a:t>Yin MT, CROI 2017, Abs. 682</a:t>
            </a:r>
          </a:p>
        </p:txBody>
      </p:sp>
      <p:sp>
        <p:nvSpPr>
          <p:cNvPr id="3" name="Espace réservé du contenu 2"/>
          <p:cNvSpPr>
            <a:spLocks noGrp="1"/>
          </p:cNvSpPr>
          <p:nvPr>
            <p:ph idx="1"/>
          </p:nvPr>
        </p:nvSpPr>
        <p:spPr>
          <a:xfrm>
            <a:off x="192087" y="5229665"/>
            <a:ext cx="8878888" cy="1420374"/>
          </a:xfrm>
        </p:spPr>
        <p:txBody>
          <a:bodyPr/>
          <a:lstStyle/>
          <a:p>
            <a:r>
              <a:rPr lang="fr-FR" sz="1800" b="1" dirty="0">
                <a:solidFill>
                  <a:srgbClr val="0070C0"/>
                </a:solidFill>
                <a:latin typeface="Calibri"/>
                <a:cs typeface="Calibri"/>
              </a:rPr>
              <a:t>Conclusion : </a:t>
            </a:r>
            <a:r>
              <a:rPr lang="fr-FR" sz="1600" dirty="0"/>
              <a:t>la supplémentation en vitamine D à dose modérée (3 000 UI/j) a permis de normaliser les valeurs de vitamine D plasmatique mais n'a pas entraîné d'augmentation significative de la DMO.</a:t>
            </a:r>
            <a:br>
              <a:rPr lang="fr-FR" sz="1600" dirty="0"/>
            </a:br>
            <a:r>
              <a:rPr lang="fr-FR" sz="1600" dirty="0"/>
              <a:t>Nécessité d’interventions complémentaires pour prévenir ou traiter la perte osseuse chez les femmes ménopausées </a:t>
            </a:r>
          </a:p>
        </p:txBody>
      </p:sp>
      <p:sp>
        <p:nvSpPr>
          <p:cNvPr id="9" name="Text Box 2"/>
          <p:cNvSpPr txBox="1">
            <a:spLocks noChangeArrowheads="1"/>
          </p:cNvSpPr>
          <p:nvPr/>
        </p:nvSpPr>
        <p:spPr bwMode="auto">
          <a:xfrm>
            <a:off x="345440" y="1093362"/>
            <a:ext cx="8412479" cy="400110"/>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 de modification de la DMO surfacique</a:t>
            </a:r>
            <a:r>
              <a:rPr lang="fr-FR" sz="2000" b="1" dirty="0">
                <a:solidFill>
                  <a:srgbClr val="FF0000"/>
                </a:solidFill>
                <a:latin typeface="Calibri" pitchFamily="34" charset="0"/>
                <a:ea typeface="ＭＳ Ｐゴシック" pitchFamily="34" charset="-128"/>
              </a:rPr>
              <a:t> </a:t>
            </a:r>
            <a:r>
              <a:rPr lang="fr-FR" sz="2000" b="1" dirty="0">
                <a:solidFill>
                  <a:srgbClr val="0070C0"/>
                </a:solidFill>
                <a:latin typeface="Calibri" pitchFamily="34" charset="0"/>
                <a:ea typeface="ＭＳ Ｐゴシック" pitchFamily="34" charset="-128"/>
              </a:rPr>
              <a:t>par bras de traitement</a:t>
            </a:r>
          </a:p>
        </p:txBody>
      </p:sp>
      <p:sp>
        <p:nvSpPr>
          <p:cNvPr id="12" name="TextBox 8"/>
          <p:cNvSpPr txBox="1"/>
          <p:nvPr/>
        </p:nvSpPr>
        <p:spPr>
          <a:xfrm>
            <a:off x="1126541" y="4499252"/>
            <a:ext cx="7424645"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FR" sz="1400" b="0" dirty="0"/>
              <a:t>* p &lt; 0,05 pour les modifications par rapport à J0 au </a:t>
            </a:r>
            <a:r>
              <a:rPr lang="fr-FR" sz="1400" dirty="0"/>
              <a:t>sein de chaque groupe de traitement</a:t>
            </a:r>
            <a:endParaRPr lang="fr-FR" sz="1400" b="0" dirty="0"/>
          </a:p>
          <a:p>
            <a:r>
              <a:rPr lang="fr-FR" sz="1400" b="0" dirty="0"/>
              <a:t>Les valeurs de p pour les comparaisons </a:t>
            </a:r>
            <a:r>
              <a:rPr lang="fr-FR" sz="1400" b="0" dirty="0" err="1"/>
              <a:t>inter-groupe</a:t>
            </a:r>
            <a:r>
              <a:rPr lang="fr-FR" sz="1400" b="0" dirty="0"/>
              <a:t> sont toutes non significatives après ajustement su</a:t>
            </a:r>
            <a:r>
              <a:rPr lang="fr-FR" sz="1400" dirty="0"/>
              <a:t>r âge, ethnicité et IMC</a:t>
            </a:r>
            <a:endParaRPr lang="fr-FR" sz="1400" b="0" dirty="0"/>
          </a:p>
        </p:txBody>
      </p:sp>
      <p:grpSp>
        <p:nvGrpSpPr>
          <p:cNvPr id="2" name="Groupe 1"/>
          <p:cNvGrpSpPr/>
          <p:nvPr/>
        </p:nvGrpSpPr>
        <p:grpSpPr>
          <a:xfrm>
            <a:off x="415671" y="1531737"/>
            <a:ext cx="7922992" cy="3165555"/>
            <a:chOff x="415671" y="1531737"/>
            <a:chExt cx="7922992" cy="3165555"/>
          </a:xfrm>
        </p:grpSpPr>
        <p:grpSp>
          <p:nvGrpSpPr>
            <p:cNvPr id="5130" name="Groupe 5129"/>
            <p:cNvGrpSpPr/>
            <p:nvPr/>
          </p:nvGrpSpPr>
          <p:grpSpPr>
            <a:xfrm>
              <a:off x="814844" y="1702674"/>
              <a:ext cx="7139546" cy="2872629"/>
              <a:chOff x="938213" y="1752600"/>
              <a:chExt cx="7551738" cy="3038476"/>
            </a:xfrm>
          </p:grpSpPr>
          <p:sp>
            <p:nvSpPr>
              <p:cNvPr id="21" name="Line 7"/>
              <p:cNvSpPr>
                <a:spLocks noChangeShapeType="1"/>
              </p:cNvSpPr>
              <p:nvPr/>
            </p:nvSpPr>
            <p:spPr bwMode="auto">
              <a:xfrm flipV="1">
                <a:off x="1036638" y="2522538"/>
                <a:ext cx="0" cy="2268538"/>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8"/>
              <p:cNvSpPr>
                <a:spLocks noChangeShapeType="1"/>
              </p:cNvSpPr>
              <p:nvPr/>
            </p:nvSpPr>
            <p:spPr bwMode="auto">
              <a:xfrm>
                <a:off x="1036638" y="2522538"/>
                <a:ext cx="7453313"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9"/>
              <p:cNvSpPr>
                <a:spLocks noChangeShapeType="1"/>
              </p:cNvSpPr>
              <p:nvPr/>
            </p:nvSpPr>
            <p:spPr bwMode="auto">
              <a:xfrm flipV="1">
                <a:off x="1036638" y="1752600"/>
                <a:ext cx="0" cy="769938"/>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0"/>
              <p:cNvSpPr>
                <a:spLocks noChangeShapeType="1"/>
              </p:cNvSpPr>
              <p:nvPr/>
            </p:nvSpPr>
            <p:spPr bwMode="auto">
              <a:xfrm>
                <a:off x="938213" y="1773238"/>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11"/>
              <p:cNvSpPr>
                <a:spLocks noChangeShapeType="1"/>
              </p:cNvSpPr>
              <p:nvPr/>
            </p:nvSpPr>
            <p:spPr bwMode="auto">
              <a:xfrm>
                <a:off x="938213" y="2146300"/>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2"/>
              <p:cNvSpPr>
                <a:spLocks noChangeShapeType="1"/>
              </p:cNvSpPr>
              <p:nvPr/>
            </p:nvSpPr>
            <p:spPr bwMode="auto">
              <a:xfrm>
                <a:off x="938213" y="2522538"/>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13"/>
              <p:cNvSpPr>
                <a:spLocks noChangeShapeType="1"/>
              </p:cNvSpPr>
              <p:nvPr/>
            </p:nvSpPr>
            <p:spPr bwMode="auto">
              <a:xfrm>
                <a:off x="938213" y="2897188"/>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4"/>
              <p:cNvSpPr>
                <a:spLocks noChangeShapeType="1"/>
              </p:cNvSpPr>
              <p:nvPr/>
            </p:nvSpPr>
            <p:spPr bwMode="auto">
              <a:xfrm>
                <a:off x="938213" y="3270250"/>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15"/>
              <p:cNvSpPr>
                <a:spLocks noChangeShapeType="1"/>
              </p:cNvSpPr>
              <p:nvPr/>
            </p:nvSpPr>
            <p:spPr bwMode="auto">
              <a:xfrm>
                <a:off x="938213" y="3646488"/>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16"/>
              <p:cNvSpPr>
                <a:spLocks noChangeShapeType="1"/>
              </p:cNvSpPr>
              <p:nvPr/>
            </p:nvSpPr>
            <p:spPr bwMode="auto">
              <a:xfrm>
                <a:off x="938213" y="4397375"/>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17"/>
              <p:cNvSpPr>
                <a:spLocks noChangeShapeType="1"/>
              </p:cNvSpPr>
              <p:nvPr/>
            </p:nvSpPr>
            <p:spPr bwMode="auto">
              <a:xfrm>
                <a:off x="938213" y="4021138"/>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72" name="Line 18"/>
              <p:cNvSpPr>
                <a:spLocks noChangeShapeType="1"/>
              </p:cNvSpPr>
              <p:nvPr/>
            </p:nvSpPr>
            <p:spPr bwMode="auto">
              <a:xfrm>
                <a:off x="938213" y="4773613"/>
                <a:ext cx="9842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73" name="Freeform 19"/>
              <p:cNvSpPr>
                <a:spLocks/>
              </p:cNvSpPr>
              <p:nvPr/>
            </p:nvSpPr>
            <p:spPr bwMode="auto">
              <a:xfrm>
                <a:off x="1247775" y="2447925"/>
                <a:ext cx="536575" cy="74613"/>
              </a:xfrm>
              <a:custGeom>
                <a:avLst/>
                <a:gdLst>
                  <a:gd name="T0" fmla="*/ 338 w 338"/>
                  <a:gd name="T1" fmla="*/ 47 h 47"/>
                  <a:gd name="T2" fmla="*/ 338 w 338"/>
                  <a:gd name="T3" fmla="*/ 0 h 47"/>
                  <a:gd name="T4" fmla="*/ 0 w 338"/>
                  <a:gd name="T5" fmla="*/ 0 h 47"/>
                  <a:gd name="T6" fmla="*/ 0 w 338"/>
                  <a:gd name="T7" fmla="*/ 47 h 47"/>
                  <a:gd name="T8" fmla="*/ 338 w 338"/>
                  <a:gd name="T9" fmla="*/ 47 h 47"/>
                  <a:gd name="T10" fmla="*/ 338 w 338"/>
                  <a:gd name="T11" fmla="*/ 47 h 47"/>
                </a:gdLst>
                <a:ahLst/>
                <a:cxnLst>
                  <a:cxn ang="0">
                    <a:pos x="T0" y="T1"/>
                  </a:cxn>
                  <a:cxn ang="0">
                    <a:pos x="T2" y="T3"/>
                  </a:cxn>
                  <a:cxn ang="0">
                    <a:pos x="T4" y="T5"/>
                  </a:cxn>
                  <a:cxn ang="0">
                    <a:pos x="T6" y="T7"/>
                  </a:cxn>
                  <a:cxn ang="0">
                    <a:pos x="T8" y="T9"/>
                  </a:cxn>
                  <a:cxn ang="0">
                    <a:pos x="T10" y="T11"/>
                  </a:cxn>
                </a:cxnLst>
                <a:rect l="0" t="0" r="r" b="b"/>
                <a:pathLst>
                  <a:path w="338" h="47">
                    <a:moveTo>
                      <a:pt x="338" y="47"/>
                    </a:moveTo>
                    <a:lnTo>
                      <a:pt x="338" y="0"/>
                    </a:lnTo>
                    <a:lnTo>
                      <a:pt x="0" y="0"/>
                    </a:lnTo>
                    <a:lnTo>
                      <a:pt x="0" y="47"/>
                    </a:lnTo>
                    <a:lnTo>
                      <a:pt x="338" y="47"/>
                    </a:lnTo>
                    <a:lnTo>
                      <a:pt x="338" y="47"/>
                    </a:ln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74" name="Freeform 20"/>
              <p:cNvSpPr>
                <a:spLocks/>
              </p:cNvSpPr>
              <p:nvPr/>
            </p:nvSpPr>
            <p:spPr bwMode="auto">
              <a:xfrm>
                <a:off x="1812925" y="2522538"/>
                <a:ext cx="536575" cy="376238"/>
              </a:xfrm>
              <a:custGeom>
                <a:avLst/>
                <a:gdLst>
                  <a:gd name="T0" fmla="*/ 0 w 338"/>
                  <a:gd name="T1" fmla="*/ 237 h 237"/>
                  <a:gd name="T2" fmla="*/ 338 w 338"/>
                  <a:gd name="T3" fmla="*/ 237 h 237"/>
                  <a:gd name="T4" fmla="*/ 338 w 338"/>
                  <a:gd name="T5" fmla="*/ 0 h 237"/>
                  <a:gd name="T6" fmla="*/ 0 w 338"/>
                  <a:gd name="T7" fmla="*/ 0 h 237"/>
                  <a:gd name="T8" fmla="*/ 0 w 338"/>
                  <a:gd name="T9" fmla="*/ 237 h 237"/>
                  <a:gd name="T10" fmla="*/ 0 w 338"/>
                  <a:gd name="T11" fmla="*/ 237 h 237"/>
                </a:gdLst>
                <a:ahLst/>
                <a:cxnLst>
                  <a:cxn ang="0">
                    <a:pos x="T0" y="T1"/>
                  </a:cxn>
                  <a:cxn ang="0">
                    <a:pos x="T2" y="T3"/>
                  </a:cxn>
                  <a:cxn ang="0">
                    <a:pos x="T4" y="T5"/>
                  </a:cxn>
                  <a:cxn ang="0">
                    <a:pos x="T6" y="T7"/>
                  </a:cxn>
                  <a:cxn ang="0">
                    <a:pos x="T8" y="T9"/>
                  </a:cxn>
                  <a:cxn ang="0">
                    <a:pos x="T10" y="T11"/>
                  </a:cxn>
                </a:cxnLst>
                <a:rect l="0" t="0" r="r" b="b"/>
                <a:pathLst>
                  <a:path w="338" h="237">
                    <a:moveTo>
                      <a:pt x="0" y="237"/>
                    </a:moveTo>
                    <a:lnTo>
                      <a:pt x="338" y="237"/>
                    </a:lnTo>
                    <a:lnTo>
                      <a:pt x="338" y="0"/>
                    </a:lnTo>
                    <a:lnTo>
                      <a:pt x="0" y="0"/>
                    </a:lnTo>
                    <a:lnTo>
                      <a:pt x="0" y="237"/>
                    </a:lnTo>
                    <a:lnTo>
                      <a:pt x="0" y="237"/>
                    </a:lnTo>
                    <a:close/>
                  </a:path>
                </a:pathLst>
              </a:custGeom>
              <a:solidFill>
                <a:srgbClr val="C00000"/>
              </a:solidFill>
              <a:ln w="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75" name="Freeform 21"/>
              <p:cNvSpPr>
                <a:spLocks/>
              </p:cNvSpPr>
              <p:nvPr/>
            </p:nvSpPr>
            <p:spPr bwMode="auto">
              <a:xfrm>
                <a:off x="2771775" y="2522538"/>
                <a:ext cx="539750" cy="307975"/>
              </a:xfrm>
              <a:custGeom>
                <a:avLst/>
                <a:gdLst>
                  <a:gd name="T0" fmla="*/ 0 w 340"/>
                  <a:gd name="T1" fmla="*/ 0 h 194"/>
                  <a:gd name="T2" fmla="*/ 0 w 340"/>
                  <a:gd name="T3" fmla="*/ 194 h 194"/>
                  <a:gd name="T4" fmla="*/ 340 w 340"/>
                  <a:gd name="T5" fmla="*/ 194 h 194"/>
                  <a:gd name="T6" fmla="*/ 340 w 340"/>
                  <a:gd name="T7" fmla="*/ 0 h 194"/>
                  <a:gd name="T8" fmla="*/ 0 w 340"/>
                  <a:gd name="T9" fmla="*/ 0 h 194"/>
                  <a:gd name="T10" fmla="*/ 0 w 340"/>
                  <a:gd name="T11" fmla="*/ 0 h 194"/>
                </a:gdLst>
                <a:ahLst/>
                <a:cxnLst>
                  <a:cxn ang="0">
                    <a:pos x="T0" y="T1"/>
                  </a:cxn>
                  <a:cxn ang="0">
                    <a:pos x="T2" y="T3"/>
                  </a:cxn>
                  <a:cxn ang="0">
                    <a:pos x="T4" y="T5"/>
                  </a:cxn>
                  <a:cxn ang="0">
                    <a:pos x="T6" y="T7"/>
                  </a:cxn>
                  <a:cxn ang="0">
                    <a:pos x="T8" y="T9"/>
                  </a:cxn>
                  <a:cxn ang="0">
                    <a:pos x="T10" y="T11"/>
                  </a:cxn>
                </a:cxnLst>
                <a:rect l="0" t="0" r="r" b="b"/>
                <a:pathLst>
                  <a:path w="340" h="194">
                    <a:moveTo>
                      <a:pt x="0" y="0"/>
                    </a:moveTo>
                    <a:lnTo>
                      <a:pt x="0" y="194"/>
                    </a:lnTo>
                    <a:lnTo>
                      <a:pt x="340" y="194"/>
                    </a:lnTo>
                    <a:lnTo>
                      <a:pt x="340" y="0"/>
                    </a:lnTo>
                    <a:lnTo>
                      <a:pt x="0" y="0"/>
                    </a:lnTo>
                    <a:lnTo>
                      <a:pt x="0" y="0"/>
                    </a:ln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76" name="Freeform 22"/>
              <p:cNvSpPr>
                <a:spLocks/>
              </p:cNvSpPr>
              <p:nvPr/>
            </p:nvSpPr>
            <p:spPr bwMode="auto">
              <a:xfrm>
                <a:off x="3336925" y="2522538"/>
                <a:ext cx="539750" cy="609600"/>
              </a:xfrm>
              <a:custGeom>
                <a:avLst/>
                <a:gdLst>
                  <a:gd name="T0" fmla="*/ 340 w 340"/>
                  <a:gd name="T1" fmla="*/ 384 h 384"/>
                  <a:gd name="T2" fmla="*/ 340 w 340"/>
                  <a:gd name="T3" fmla="*/ 0 h 384"/>
                  <a:gd name="T4" fmla="*/ 0 w 340"/>
                  <a:gd name="T5" fmla="*/ 0 h 384"/>
                  <a:gd name="T6" fmla="*/ 0 w 340"/>
                  <a:gd name="T7" fmla="*/ 384 h 384"/>
                  <a:gd name="T8" fmla="*/ 340 w 340"/>
                  <a:gd name="T9" fmla="*/ 384 h 384"/>
                  <a:gd name="T10" fmla="*/ 340 w 340"/>
                  <a:gd name="T11" fmla="*/ 384 h 384"/>
                </a:gdLst>
                <a:ahLst/>
                <a:cxnLst>
                  <a:cxn ang="0">
                    <a:pos x="T0" y="T1"/>
                  </a:cxn>
                  <a:cxn ang="0">
                    <a:pos x="T2" y="T3"/>
                  </a:cxn>
                  <a:cxn ang="0">
                    <a:pos x="T4" y="T5"/>
                  </a:cxn>
                  <a:cxn ang="0">
                    <a:pos x="T6" y="T7"/>
                  </a:cxn>
                  <a:cxn ang="0">
                    <a:pos x="T8" y="T9"/>
                  </a:cxn>
                  <a:cxn ang="0">
                    <a:pos x="T10" y="T11"/>
                  </a:cxn>
                </a:cxnLst>
                <a:rect l="0" t="0" r="r" b="b"/>
                <a:pathLst>
                  <a:path w="340" h="384">
                    <a:moveTo>
                      <a:pt x="340" y="384"/>
                    </a:moveTo>
                    <a:lnTo>
                      <a:pt x="340" y="0"/>
                    </a:lnTo>
                    <a:lnTo>
                      <a:pt x="0" y="0"/>
                    </a:lnTo>
                    <a:lnTo>
                      <a:pt x="0" y="384"/>
                    </a:lnTo>
                    <a:lnTo>
                      <a:pt x="340" y="384"/>
                    </a:lnTo>
                    <a:lnTo>
                      <a:pt x="340" y="384"/>
                    </a:lnTo>
                    <a:close/>
                  </a:path>
                </a:pathLst>
              </a:custGeom>
              <a:solidFill>
                <a:srgbClr val="C00000"/>
              </a:solidFill>
              <a:ln w="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77" name="Freeform 23"/>
              <p:cNvSpPr>
                <a:spLocks/>
              </p:cNvSpPr>
              <p:nvPr/>
            </p:nvSpPr>
            <p:spPr bwMode="auto">
              <a:xfrm>
                <a:off x="4291013" y="2522538"/>
                <a:ext cx="539750" cy="1023938"/>
              </a:xfrm>
              <a:custGeom>
                <a:avLst/>
                <a:gdLst>
                  <a:gd name="T0" fmla="*/ 340 w 340"/>
                  <a:gd name="T1" fmla="*/ 0 h 645"/>
                  <a:gd name="T2" fmla="*/ 0 w 340"/>
                  <a:gd name="T3" fmla="*/ 0 h 645"/>
                  <a:gd name="T4" fmla="*/ 0 w 340"/>
                  <a:gd name="T5" fmla="*/ 645 h 645"/>
                  <a:gd name="T6" fmla="*/ 340 w 340"/>
                  <a:gd name="T7" fmla="*/ 645 h 645"/>
                  <a:gd name="T8" fmla="*/ 340 w 340"/>
                  <a:gd name="T9" fmla="*/ 0 h 645"/>
                  <a:gd name="T10" fmla="*/ 340 w 340"/>
                  <a:gd name="T11" fmla="*/ 0 h 645"/>
                </a:gdLst>
                <a:ahLst/>
                <a:cxnLst>
                  <a:cxn ang="0">
                    <a:pos x="T0" y="T1"/>
                  </a:cxn>
                  <a:cxn ang="0">
                    <a:pos x="T2" y="T3"/>
                  </a:cxn>
                  <a:cxn ang="0">
                    <a:pos x="T4" y="T5"/>
                  </a:cxn>
                  <a:cxn ang="0">
                    <a:pos x="T6" y="T7"/>
                  </a:cxn>
                  <a:cxn ang="0">
                    <a:pos x="T8" y="T9"/>
                  </a:cxn>
                  <a:cxn ang="0">
                    <a:pos x="T10" y="T11"/>
                  </a:cxn>
                </a:cxnLst>
                <a:rect l="0" t="0" r="r" b="b"/>
                <a:pathLst>
                  <a:path w="340" h="645">
                    <a:moveTo>
                      <a:pt x="340" y="0"/>
                    </a:moveTo>
                    <a:lnTo>
                      <a:pt x="0" y="0"/>
                    </a:lnTo>
                    <a:lnTo>
                      <a:pt x="0" y="645"/>
                    </a:lnTo>
                    <a:lnTo>
                      <a:pt x="340" y="645"/>
                    </a:lnTo>
                    <a:lnTo>
                      <a:pt x="340" y="0"/>
                    </a:lnTo>
                    <a:lnTo>
                      <a:pt x="340" y="0"/>
                    </a:ln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79" name="Freeform 24"/>
              <p:cNvSpPr>
                <a:spLocks/>
              </p:cNvSpPr>
              <p:nvPr/>
            </p:nvSpPr>
            <p:spPr bwMode="auto">
              <a:xfrm>
                <a:off x="4856163" y="2522538"/>
                <a:ext cx="539750" cy="681038"/>
              </a:xfrm>
              <a:custGeom>
                <a:avLst/>
                <a:gdLst>
                  <a:gd name="T0" fmla="*/ 340 w 340"/>
                  <a:gd name="T1" fmla="*/ 429 h 429"/>
                  <a:gd name="T2" fmla="*/ 340 w 340"/>
                  <a:gd name="T3" fmla="*/ 0 h 429"/>
                  <a:gd name="T4" fmla="*/ 0 w 340"/>
                  <a:gd name="T5" fmla="*/ 0 h 429"/>
                  <a:gd name="T6" fmla="*/ 0 w 340"/>
                  <a:gd name="T7" fmla="*/ 429 h 429"/>
                  <a:gd name="T8" fmla="*/ 340 w 340"/>
                  <a:gd name="T9" fmla="*/ 429 h 429"/>
                  <a:gd name="T10" fmla="*/ 340 w 340"/>
                  <a:gd name="T11" fmla="*/ 429 h 429"/>
                </a:gdLst>
                <a:ahLst/>
                <a:cxnLst>
                  <a:cxn ang="0">
                    <a:pos x="T0" y="T1"/>
                  </a:cxn>
                  <a:cxn ang="0">
                    <a:pos x="T2" y="T3"/>
                  </a:cxn>
                  <a:cxn ang="0">
                    <a:pos x="T4" y="T5"/>
                  </a:cxn>
                  <a:cxn ang="0">
                    <a:pos x="T6" y="T7"/>
                  </a:cxn>
                  <a:cxn ang="0">
                    <a:pos x="T8" y="T9"/>
                  </a:cxn>
                  <a:cxn ang="0">
                    <a:pos x="T10" y="T11"/>
                  </a:cxn>
                </a:cxnLst>
                <a:rect l="0" t="0" r="r" b="b"/>
                <a:pathLst>
                  <a:path w="340" h="429">
                    <a:moveTo>
                      <a:pt x="340" y="429"/>
                    </a:moveTo>
                    <a:lnTo>
                      <a:pt x="340" y="0"/>
                    </a:lnTo>
                    <a:lnTo>
                      <a:pt x="0" y="0"/>
                    </a:lnTo>
                    <a:lnTo>
                      <a:pt x="0" y="429"/>
                    </a:lnTo>
                    <a:lnTo>
                      <a:pt x="340" y="429"/>
                    </a:lnTo>
                    <a:lnTo>
                      <a:pt x="340" y="429"/>
                    </a:lnTo>
                    <a:close/>
                  </a:path>
                </a:pathLst>
              </a:custGeom>
              <a:solidFill>
                <a:srgbClr val="C00000"/>
              </a:solidFill>
              <a:ln w="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80" name="Freeform 25"/>
              <p:cNvSpPr>
                <a:spLocks/>
              </p:cNvSpPr>
              <p:nvPr/>
            </p:nvSpPr>
            <p:spPr bwMode="auto">
              <a:xfrm>
                <a:off x="5818188" y="2522538"/>
                <a:ext cx="538163" cy="1201738"/>
              </a:xfrm>
              <a:custGeom>
                <a:avLst/>
                <a:gdLst>
                  <a:gd name="T0" fmla="*/ 339 w 339"/>
                  <a:gd name="T1" fmla="*/ 0 h 757"/>
                  <a:gd name="T2" fmla="*/ 0 w 339"/>
                  <a:gd name="T3" fmla="*/ 0 h 757"/>
                  <a:gd name="T4" fmla="*/ 0 w 339"/>
                  <a:gd name="T5" fmla="*/ 757 h 757"/>
                  <a:gd name="T6" fmla="*/ 339 w 339"/>
                  <a:gd name="T7" fmla="*/ 757 h 757"/>
                  <a:gd name="T8" fmla="*/ 339 w 339"/>
                  <a:gd name="T9" fmla="*/ 0 h 757"/>
                  <a:gd name="T10" fmla="*/ 339 w 339"/>
                  <a:gd name="T11" fmla="*/ 0 h 757"/>
                </a:gdLst>
                <a:ahLst/>
                <a:cxnLst>
                  <a:cxn ang="0">
                    <a:pos x="T0" y="T1"/>
                  </a:cxn>
                  <a:cxn ang="0">
                    <a:pos x="T2" y="T3"/>
                  </a:cxn>
                  <a:cxn ang="0">
                    <a:pos x="T4" y="T5"/>
                  </a:cxn>
                  <a:cxn ang="0">
                    <a:pos x="T6" y="T7"/>
                  </a:cxn>
                  <a:cxn ang="0">
                    <a:pos x="T8" y="T9"/>
                  </a:cxn>
                  <a:cxn ang="0">
                    <a:pos x="T10" y="T11"/>
                  </a:cxn>
                </a:cxnLst>
                <a:rect l="0" t="0" r="r" b="b"/>
                <a:pathLst>
                  <a:path w="339" h="757">
                    <a:moveTo>
                      <a:pt x="339" y="0"/>
                    </a:moveTo>
                    <a:lnTo>
                      <a:pt x="0" y="0"/>
                    </a:lnTo>
                    <a:lnTo>
                      <a:pt x="0" y="757"/>
                    </a:lnTo>
                    <a:lnTo>
                      <a:pt x="339" y="757"/>
                    </a:lnTo>
                    <a:lnTo>
                      <a:pt x="339" y="0"/>
                    </a:lnTo>
                    <a:lnTo>
                      <a:pt x="339" y="0"/>
                    </a:ln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81" name="Freeform 26"/>
              <p:cNvSpPr>
                <a:spLocks/>
              </p:cNvSpPr>
              <p:nvPr/>
            </p:nvSpPr>
            <p:spPr bwMode="auto">
              <a:xfrm>
                <a:off x="6384925" y="2522538"/>
                <a:ext cx="536575" cy="1065213"/>
              </a:xfrm>
              <a:custGeom>
                <a:avLst/>
                <a:gdLst>
                  <a:gd name="T0" fmla="*/ 0 w 338"/>
                  <a:gd name="T1" fmla="*/ 671 h 671"/>
                  <a:gd name="T2" fmla="*/ 338 w 338"/>
                  <a:gd name="T3" fmla="*/ 671 h 671"/>
                  <a:gd name="T4" fmla="*/ 338 w 338"/>
                  <a:gd name="T5" fmla="*/ 0 h 671"/>
                  <a:gd name="T6" fmla="*/ 0 w 338"/>
                  <a:gd name="T7" fmla="*/ 0 h 671"/>
                  <a:gd name="T8" fmla="*/ 0 w 338"/>
                  <a:gd name="T9" fmla="*/ 671 h 671"/>
                  <a:gd name="T10" fmla="*/ 0 w 338"/>
                  <a:gd name="T11" fmla="*/ 671 h 671"/>
                </a:gdLst>
                <a:ahLst/>
                <a:cxnLst>
                  <a:cxn ang="0">
                    <a:pos x="T0" y="T1"/>
                  </a:cxn>
                  <a:cxn ang="0">
                    <a:pos x="T2" y="T3"/>
                  </a:cxn>
                  <a:cxn ang="0">
                    <a:pos x="T4" y="T5"/>
                  </a:cxn>
                  <a:cxn ang="0">
                    <a:pos x="T6" y="T7"/>
                  </a:cxn>
                  <a:cxn ang="0">
                    <a:pos x="T8" y="T9"/>
                  </a:cxn>
                  <a:cxn ang="0">
                    <a:pos x="T10" y="T11"/>
                  </a:cxn>
                </a:cxnLst>
                <a:rect l="0" t="0" r="r" b="b"/>
                <a:pathLst>
                  <a:path w="338" h="671">
                    <a:moveTo>
                      <a:pt x="0" y="671"/>
                    </a:moveTo>
                    <a:lnTo>
                      <a:pt x="338" y="671"/>
                    </a:lnTo>
                    <a:lnTo>
                      <a:pt x="338" y="0"/>
                    </a:lnTo>
                    <a:lnTo>
                      <a:pt x="0" y="0"/>
                    </a:lnTo>
                    <a:lnTo>
                      <a:pt x="0" y="671"/>
                    </a:lnTo>
                    <a:lnTo>
                      <a:pt x="0" y="671"/>
                    </a:lnTo>
                    <a:close/>
                  </a:path>
                </a:pathLst>
              </a:custGeom>
              <a:solidFill>
                <a:srgbClr val="C00000"/>
              </a:solidFill>
              <a:ln w="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82" name="Freeform 27"/>
              <p:cNvSpPr>
                <a:spLocks/>
              </p:cNvSpPr>
              <p:nvPr/>
            </p:nvSpPr>
            <p:spPr bwMode="auto">
              <a:xfrm>
                <a:off x="7348538" y="2522538"/>
                <a:ext cx="536575" cy="1336675"/>
              </a:xfrm>
              <a:custGeom>
                <a:avLst/>
                <a:gdLst>
                  <a:gd name="T0" fmla="*/ 338 w 338"/>
                  <a:gd name="T1" fmla="*/ 0 h 842"/>
                  <a:gd name="T2" fmla="*/ 0 w 338"/>
                  <a:gd name="T3" fmla="*/ 0 h 842"/>
                  <a:gd name="T4" fmla="*/ 0 w 338"/>
                  <a:gd name="T5" fmla="*/ 842 h 842"/>
                  <a:gd name="T6" fmla="*/ 338 w 338"/>
                  <a:gd name="T7" fmla="*/ 842 h 842"/>
                  <a:gd name="T8" fmla="*/ 338 w 338"/>
                  <a:gd name="T9" fmla="*/ 0 h 842"/>
                  <a:gd name="T10" fmla="*/ 338 w 338"/>
                  <a:gd name="T11" fmla="*/ 0 h 842"/>
                </a:gdLst>
                <a:ahLst/>
                <a:cxnLst>
                  <a:cxn ang="0">
                    <a:pos x="T0" y="T1"/>
                  </a:cxn>
                  <a:cxn ang="0">
                    <a:pos x="T2" y="T3"/>
                  </a:cxn>
                  <a:cxn ang="0">
                    <a:pos x="T4" y="T5"/>
                  </a:cxn>
                  <a:cxn ang="0">
                    <a:pos x="T6" y="T7"/>
                  </a:cxn>
                  <a:cxn ang="0">
                    <a:pos x="T8" y="T9"/>
                  </a:cxn>
                  <a:cxn ang="0">
                    <a:pos x="T10" y="T11"/>
                  </a:cxn>
                </a:cxnLst>
                <a:rect l="0" t="0" r="r" b="b"/>
                <a:pathLst>
                  <a:path w="338" h="842">
                    <a:moveTo>
                      <a:pt x="338" y="0"/>
                    </a:moveTo>
                    <a:lnTo>
                      <a:pt x="0" y="0"/>
                    </a:lnTo>
                    <a:lnTo>
                      <a:pt x="0" y="842"/>
                    </a:lnTo>
                    <a:lnTo>
                      <a:pt x="338" y="842"/>
                    </a:lnTo>
                    <a:lnTo>
                      <a:pt x="338" y="0"/>
                    </a:lnTo>
                    <a:lnTo>
                      <a:pt x="338" y="0"/>
                    </a:lnTo>
                    <a:close/>
                  </a:path>
                </a:pathLst>
              </a:custGeom>
              <a:solidFill>
                <a:srgbClr val="0070C0"/>
              </a:solidFill>
              <a:ln w="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83" name="Freeform 28"/>
              <p:cNvSpPr>
                <a:spLocks/>
              </p:cNvSpPr>
              <p:nvPr/>
            </p:nvSpPr>
            <p:spPr bwMode="auto">
              <a:xfrm>
                <a:off x="7929563" y="2522538"/>
                <a:ext cx="536575" cy="446088"/>
              </a:xfrm>
              <a:custGeom>
                <a:avLst/>
                <a:gdLst>
                  <a:gd name="T0" fmla="*/ 338 w 338"/>
                  <a:gd name="T1" fmla="*/ 281 h 281"/>
                  <a:gd name="T2" fmla="*/ 338 w 338"/>
                  <a:gd name="T3" fmla="*/ 0 h 281"/>
                  <a:gd name="T4" fmla="*/ 0 w 338"/>
                  <a:gd name="T5" fmla="*/ 0 h 281"/>
                  <a:gd name="T6" fmla="*/ 0 w 338"/>
                  <a:gd name="T7" fmla="*/ 281 h 281"/>
                  <a:gd name="T8" fmla="*/ 338 w 338"/>
                  <a:gd name="T9" fmla="*/ 281 h 281"/>
                  <a:gd name="T10" fmla="*/ 338 w 338"/>
                  <a:gd name="T11" fmla="*/ 281 h 281"/>
                </a:gdLst>
                <a:ahLst/>
                <a:cxnLst>
                  <a:cxn ang="0">
                    <a:pos x="T0" y="T1"/>
                  </a:cxn>
                  <a:cxn ang="0">
                    <a:pos x="T2" y="T3"/>
                  </a:cxn>
                  <a:cxn ang="0">
                    <a:pos x="T4" y="T5"/>
                  </a:cxn>
                  <a:cxn ang="0">
                    <a:pos x="T6" y="T7"/>
                  </a:cxn>
                  <a:cxn ang="0">
                    <a:pos x="T8" y="T9"/>
                  </a:cxn>
                  <a:cxn ang="0">
                    <a:pos x="T10" y="T11"/>
                  </a:cxn>
                </a:cxnLst>
                <a:rect l="0" t="0" r="r" b="b"/>
                <a:pathLst>
                  <a:path w="338" h="281">
                    <a:moveTo>
                      <a:pt x="338" y="281"/>
                    </a:moveTo>
                    <a:lnTo>
                      <a:pt x="338" y="0"/>
                    </a:lnTo>
                    <a:lnTo>
                      <a:pt x="0" y="0"/>
                    </a:lnTo>
                    <a:lnTo>
                      <a:pt x="0" y="281"/>
                    </a:lnTo>
                    <a:lnTo>
                      <a:pt x="338" y="281"/>
                    </a:lnTo>
                    <a:lnTo>
                      <a:pt x="338" y="281"/>
                    </a:lnTo>
                    <a:close/>
                  </a:path>
                </a:pathLst>
              </a:custGeom>
              <a:solidFill>
                <a:srgbClr val="C00000"/>
              </a:solidFill>
              <a:ln w="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84" name="Line 29"/>
              <p:cNvSpPr>
                <a:spLocks noChangeShapeType="1"/>
              </p:cNvSpPr>
              <p:nvPr/>
            </p:nvSpPr>
            <p:spPr bwMode="auto">
              <a:xfrm flipV="1">
                <a:off x="8181975" y="2522538"/>
                <a:ext cx="0" cy="88900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5" name="Line 30"/>
              <p:cNvSpPr>
                <a:spLocks noChangeShapeType="1"/>
              </p:cNvSpPr>
              <p:nvPr/>
            </p:nvSpPr>
            <p:spPr bwMode="auto">
              <a:xfrm flipV="1">
                <a:off x="6100763" y="3336925"/>
                <a:ext cx="0" cy="74771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6" name="Line 31"/>
              <p:cNvSpPr>
                <a:spLocks noChangeShapeType="1"/>
              </p:cNvSpPr>
              <p:nvPr/>
            </p:nvSpPr>
            <p:spPr bwMode="auto">
              <a:xfrm flipV="1">
                <a:off x="6654800" y="3206750"/>
                <a:ext cx="0" cy="74930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7" name="Line 32"/>
              <p:cNvSpPr>
                <a:spLocks noChangeShapeType="1"/>
              </p:cNvSpPr>
              <p:nvPr/>
            </p:nvSpPr>
            <p:spPr bwMode="auto">
              <a:xfrm flipV="1">
                <a:off x="7627938" y="3248025"/>
                <a:ext cx="0" cy="120491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8" name="Line 33"/>
              <p:cNvSpPr>
                <a:spLocks noChangeShapeType="1"/>
              </p:cNvSpPr>
              <p:nvPr/>
            </p:nvSpPr>
            <p:spPr bwMode="auto">
              <a:xfrm flipV="1">
                <a:off x="3051175" y="2441575"/>
                <a:ext cx="0" cy="76041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89" name="Line 34"/>
              <p:cNvSpPr>
                <a:spLocks noChangeShapeType="1"/>
              </p:cNvSpPr>
              <p:nvPr/>
            </p:nvSpPr>
            <p:spPr bwMode="auto">
              <a:xfrm flipV="1">
                <a:off x="3603625" y="2751138"/>
                <a:ext cx="0" cy="752475"/>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0" name="Line 35"/>
              <p:cNvSpPr>
                <a:spLocks noChangeShapeType="1"/>
              </p:cNvSpPr>
              <p:nvPr/>
            </p:nvSpPr>
            <p:spPr bwMode="auto">
              <a:xfrm flipV="1">
                <a:off x="4575175" y="3014663"/>
                <a:ext cx="0" cy="1044575"/>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1" name="Line 36"/>
              <p:cNvSpPr>
                <a:spLocks noChangeShapeType="1"/>
              </p:cNvSpPr>
              <p:nvPr/>
            </p:nvSpPr>
            <p:spPr bwMode="auto">
              <a:xfrm flipV="1">
                <a:off x="5133975" y="2663825"/>
                <a:ext cx="0" cy="104140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2" name="Line 37"/>
              <p:cNvSpPr>
                <a:spLocks noChangeShapeType="1"/>
              </p:cNvSpPr>
              <p:nvPr/>
            </p:nvSpPr>
            <p:spPr bwMode="auto">
              <a:xfrm flipV="1">
                <a:off x="1525588" y="1936750"/>
                <a:ext cx="0" cy="1046163"/>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3" name="Line 38"/>
              <p:cNvSpPr>
                <a:spLocks noChangeShapeType="1"/>
              </p:cNvSpPr>
              <p:nvPr/>
            </p:nvSpPr>
            <p:spPr bwMode="auto">
              <a:xfrm flipV="1">
                <a:off x="2084388" y="2438400"/>
                <a:ext cx="0" cy="898525"/>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4" name="Line 39"/>
              <p:cNvSpPr>
                <a:spLocks noChangeShapeType="1"/>
              </p:cNvSpPr>
              <p:nvPr/>
            </p:nvSpPr>
            <p:spPr bwMode="auto">
              <a:xfrm flipH="1">
                <a:off x="8142288" y="341153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5" name="Line 40"/>
              <p:cNvSpPr>
                <a:spLocks noChangeShapeType="1"/>
              </p:cNvSpPr>
              <p:nvPr/>
            </p:nvSpPr>
            <p:spPr bwMode="auto">
              <a:xfrm flipH="1">
                <a:off x="6061075" y="333692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6" name="Line 41"/>
              <p:cNvSpPr>
                <a:spLocks noChangeShapeType="1"/>
              </p:cNvSpPr>
              <p:nvPr/>
            </p:nvSpPr>
            <p:spPr bwMode="auto">
              <a:xfrm flipH="1">
                <a:off x="6061075" y="408463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7" name="Line 42"/>
              <p:cNvSpPr>
                <a:spLocks noChangeShapeType="1"/>
              </p:cNvSpPr>
              <p:nvPr/>
            </p:nvSpPr>
            <p:spPr bwMode="auto">
              <a:xfrm flipH="1">
                <a:off x="7586663" y="324802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8" name="Line 43"/>
              <p:cNvSpPr>
                <a:spLocks noChangeShapeType="1"/>
              </p:cNvSpPr>
              <p:nvPr/>
            </p:nvSpPr>
            <p:spPr bwMode="auto">
              <a:xfrm flipH="1">
                <a:off x="6616700" y="3206750"/>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99" name="Line 44"/>
              <p:cNvSpPr>
                <a:spLocks noChangeShapeType="1"/>
              </p:cNvSpPr>
              <p:nvPr/>
            </p:nvSpPr>
            <p:spPr bwMode="auto">
              <a:xfrm flipH="1">
                <a:off x="6616700" y="3956050"/>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0" name="Line 45"/>
              <p:cNvSpPr>
                <a:spLocks noChangeShapeType="1"/>
              </p:cNvSpPr>
              <p:nvPr/>
            </p:nvSpPr>
            <p:spPr bwMode="auto">
              <a:xfrm flipH="1">
                <a:off x="7586663" y="445293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1" name="Line 46"/>
              <p:cNvSpPr>
                <a:spLocks noChangeShapeType="1"/>
              </p:cNvSpPr>
              <p:nvPr/>
            </p:nvSpPr>
            <p:spPr bwMode="auto">
              <a:xfrm flipH="1">
                <a:off x="5094288" y="266382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2" name="Line 47"/>
              <p:cNvSpPr>
                <a:spLocks noChangeShapeType="1"/>
              </p:cNvSpPr>
              <p:nvPr/>
            </p:nvSpPr>
            <p:spPr bwMode="auto">
              <a:xfrm flipH="1">
                <a:off x="4533900" y="3014663"/>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03" name="Line 48"/>
              <p:cNvSpPr>
                <a:spLocks noChangeShapeType="1"/>
              </p:cNvSpPr>
              <p:nvPr/>
            </p:nvSpPr>
            <p:spPr bwMode="auto">
              <a:xfrm flipH="1">
                <a:off x="3013075" y="244157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Line 49"/>
              <p:cNvSpPr>
                <a:spLocks noChangeShapeType="1"/>
              </p:cNvSpPr>
              <p:nvPr/>
            </p:nvSpPr>
            <p:spPr bwMode="auto">
              <a:xfrm flipH="1">
                <a:off x="3565525" y="275113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Line 50"/>
              <p:cNvSpPr>
                <a:spLocks noChangeShapeType="1"/>
              </p:cNvSpPr>
              <p:nvPr/>
            </p:nvSpPr>
            <p:spPr bwMode="auto">
              <a:xfrm flipH="1">
                <a:off x="3565525" y="3503613"/>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3" name="Line 51"/>
              <p:cNvSpPr>
                <a:spLocks noChangeShapeType="1"/>
              </p:cNvSpPr>
              <p:nvPr/>
            </p:nvSpPr>
            <p:spPr bwMode="auto">
              <a:xfrm flipH="1">
                <a:off x="3013075" y="320198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4" name="Line 52"/>
              <p:cNvSpPr>
                <a:spLocks noChangeShapeType="1"/>
              </p:cNvSpPr>
              <p:nvPr/>
            </p:nvSpPr>
            <p:spPr bwMode="auto">
              <a:xfrm flipH="1">
                <a:off x="5094288" y="370522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5" name="Line 53"/>
              <p:cNvSpPr>
                <a:spLocks noChangeShapeType="1"/>
              </p:cNvSpPr>
              <p:nvPr/>
            </p:nvSpPr>
            <p:spPr bwMode="auto">
              <a:xfrm flipH="1">
                <a:off x="4533900" y="4059238"/>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6" name="Line 54"/>
              <p:cNvSpPr>
                <a:spLocks noChangeShapeType="1"/>
              </p:cNvSpPr>
              <p:nvPr/>
            </p:nvSpPr>
            <p:spPr bwMode="auto">
              <a:xfrm flipH="1">
                <a:off x="1490663" y="1936750"/>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7" name="Line 55"/>
              <p:cNvSpPr>
                <a:spLocks noChangeShapeType="1"/>
              </p:cNvSpPr>
              <p:nvPr/>
            </p:nvSpPr>
            <p:spPr bwMode="auto">
              <a:xfrm flipH="1">
                <a:off x="1484313" y="2982913"/>
                <a:ext cx="82550"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8" name="Line 56"/>
              <p:cNvSpPr>
                <a:spLocks noChangeShapeType="1"/>
              </p:cNvSpPr>
              <p:nvPr/>
            </p:nvSpPr>
            <p:spPr bwMode="auto">
              <a:xfrm flipH="1">
                <a:off x="2044700" y="2438400"/>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9" name="Line 57"/>
              <p:cNvSpPr>
                <a:spLocks noChangeShapeType="1"/>
              </p:cNvSpPr>
              <p:nvPr/>
            </p:nvSpPr>
            <p:spPr bwMode="auto">
              <a:xfrm flipH="1">
                <a:off x="2044700" y="3336925"/>
                <a:ext cx="79375" cy="0"/>
              </a:xfrm>
              <a:prstGeom prst="line">
                <a:avLst/>
              </a:prstGeom>
              <a:noFill/>
              <a:ln w="793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75" name="ZoneTexte 74"/>
            <p:cNvSpPr txBox="1"/>
            <p:nvPr/>
          </p:nvSpPr>
          <p:spPr>
            <a:xfrm>
              <a:off x="1376538" y="3690438"/>
              <a:ext cx="1366015" cy="553998"/>
            </a:xfrm>
            <a:prstGeom prst="rect">
              <a:avLst/>
            </a:prstGeom>
            <a:noFill/>
          </p:spPr>
          <p:txBody>
            <a:bodyPr wrap="none" rtlCol="0">
              <a:spAutoFit/>
            </a:bodyPr>
            <a:lstStyle/>
            <a:p>
              <a:pPr>
                <a:lnSpc>
                  <a:spcPts val="1800"/>
                </a:lnSpc>
              </a:pPr>
              <a:r>
                <a:rPr lang="fr-FR" sz="1400" b="1" dirty="0"/>
                <a:t>Vit D 1 000 UI</a:t>
              </a:r>
            </a:p>
            <a:p>
              <a:pPr>
                <a:lnSpc>
                  <a:spcPts val="1800"/>
                </a:lnSpc>
              </a:pPr>
              <a:r>
                <a:rPr lang="fr-FR" sz="1400" b="1" dirty="0"/>
                <a:t>Vit D 3 000 UI </a:t>
              </a:r>
            </a:p>
          </p:txBody>
        </p:sp>
        <p:sp>
          <p:nvSpPr>
            <p:cNvPr id="76" name="Rectangle 75"/>
            <p:cNvSpPr/>
            <p:nvPr/>
          </p:nvSpPr>
          <p:spPr bwMode="auto">
            <a:xfrm>
              <a:off x="1207957" y="3739923"/>
              <a:ext cx="190353" cy="190353"/>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77" name="Rectangle 76"/>
            <p:cNvSpPr/>
            <p:nvPr/>
          </p:nvSpPr>
          <p:spPr bwMode="auto">
            <a:xfrm>
              <a:off x="1207957" y="3949130"/>
              <a:ext cx="190353" cy="190353"/>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Arial" charset="0"/>
              </a:endParaRPr>
            </a:p>
          </p:txBody>
        </p:sp>
        <p:sp>
          <p:nvSpPr>
            <p:cNvPr id="78" name="ZoneTexte 77"/>
            <p:cNvSpPr txBox="1"/>
            <p:nvPr/>
          </p:nvSpPr>
          <p:spPr>
            <a:xfrm>
              <a:off x="907897" y="1531737"/>
              <a:ext cx="1568058" cy="307777"/>
            </a:xfrm>
            <a:prstGeom prst="rect">
              <a:avLst/>
            </a:prstGeom>
            <a:noFill/>
          </p:spPr>
          <p:txBody>
            <a:bodyPr wrap="none" rtlCol="0">
              <a:spAutoFit/>
            </a:bodyPr>
            <a:lstStyle/>
            <a:p>
              <a:pPr algn="ctr"/>
              <a:r>
                <a:rPr lang="fr-FR" sz="1400" b="1" dirty="0"/>
                <a:t>Rachis lombaire</a:t>
              </a:r>
            </a:p>
          </p:txBody>
        </p:sp>
        <p:sp>
          <p:nvSpPr>
            <p:cNvPr id="79" name="ZoneTexte 78"/>
            <p:cNvSpPr txBox="1"/>
            <p:nvPr/>
          </p:nvSpPr>
          <p:spPr>
            <a:xfrm>
              <a:off x="2429593" y="1531737"/>
              <a:ext cx="1356462" cy="307777"/>
            </a:xfrm>
            <a:prstGeom prst="rect">
              <a:avLst/>
            </a:prstGeom>
            <a:noFill/>
          </p:spPr>
          <p:txBody>
            <a:bodyPr wrap="none" rtlCol="0">
              <a:spAutoFit/>
            </a:bodyPr>
            <a:lstStyle/>
            <a:p>
              <a:pPr algn="ctr"/>
              <a:r>
                <a:rPr lang="fr-FR" sz="1400" b="1" dirty="0"/>
                <a:t>Hanche totale</a:t>
              </a:r>
            </a:p>
          </p:txBody>
        </p:sp>
        <p:sp>
          <p:nvSpPr>
            <p:cNvPr id="80" name="ZoneTexte 79"/>
            <p:cNvSpPr txBox="1"/>
            <p:nvPr/>
          </p:nvSpPr>
          <p:spPr>
            <a:xfrm>
              <a:off x="3933199" y="1531737"/>
              <a:ext cx="1170513" cy="307777"/>
            </a:xfrm>
            <a:prstGeom prst="rect">
              <a:avLst/>
            </a:prstGeom>
            <a:noFill/>
          </p:spPr>
          <p:txBody>
            <a:bodyPr wrap="none" rtlCol="0">
              <a:spAutoFit/>
            </a:bodyPr>
            <a:lstStyle/>
            <a:p>
              <a:pPr algn="ctr"/>
              <a:r>
                <a:rPr lang="fr-FR" sz="1400" b="1" dirty="0"/>
                <a:t>Col fémoral</a:t>
              </a:r>
            </a:p>
          </p:txBody>
        </p:sp>
        <p:sp>
          <p:nvSpPr>
            <p:cNvPr id="81" name="ZoneTexte 80"/>
            <p:cNvSpPr txBox="1"/>
            <p:nvPr/>
          </p:nvSpPr>
          <p:spPr>
            <a:xfrm>
              <a:off x="5346992" y="1531737"/>
              <a:ext cx="1297150" cy="307777"/>
            </a:xfrm>
            <a:prstGeom prst="rect">
              <a:avLst/>
            </a:prstGeom>
            <a:noFill/>
          </p:spPr>
          <p:txBody>
            <a:bodyPr wrap="none" rtlCol="0">
              <a:spAutoFit/>
            </a:bodyPr>
            <a:lstStyle/>
            <a:p>
              <a:pPr algn="ctr"/>
              <a:r>
                <a:rPr lang="fr-FR" sz="1400" b="1" dirty="0"/>
                <a:t>Radius distal</a:t>
              </a:r>
            </a:p>
          </p:txBody>
        </p:sp>
        <p:sp>
          <p:nvSpPr>
            <p:cNvPr id="82" name="ZoneTexte 81"/>
            <p:cNvSpPr txBox="1"/>
            <p:nvPr/>
          </p:nvSpPr>
          <p:spPr>
            <a:xfrm>
              <a:off x="6653585" y="1531737"/>
              <a:ext cx="1685078" cy="307777"/>
            </a:xfrm>
            <a:prstGeom prst="rect">
              <a:avLst/>
            </a:prstGeom>
            <a:noFill/>
          </p:spPr>
          <p:txBody>
            <a:bodyPr wrap="none" rtlCol="0">
              <a:spAutoFit/>
            </a:bodyPr>
            <a:lstStyle/>
            <a:p>
              <a:pPr algn="ctr"/>
              <a:r>
                <a:rPr lang="fr-FR" sz="1400" b="1" dirty="0"/>
                <a:t>Radius </a:t>
              </a:r>
              <a:r>
                <a:rPr lang="fr-FR" sz="1400" b="1" dirty="0" err="1"/>
                <a:t>ultradistal</a:t>
              </a:r>
              <a:endParaRPr lang="fr-FR" sz="1400" b="1" dirty="0"/>
            </a:p>
          </p:txBody>
        </p:sp>
        <p:sp>
          <p:nvSpPr>
            <p:cNvPr id="5131" name="ZoneTexte 5130"/>
            <p:cNvSpPr txBox="1"/>
            <p:nvPr/>
          </p:nvSpPr>
          <p:spPr>
            <a:xfrm>
              <a:off x="595207" y="2296804"/>
              <a:ext cx="269626" cy="276999"/>
            </a:xfrm>
            <a:prstGeom prst="rect">
              <a:avLst/>
            </a:prstGeom>
            <a:noFill/>
          </p:spPr>
          <p:txBody>
            <a:bodyPr wrap="none" rtlCol="0">
              <a:spAutoFit/>
            </a:bodyPr>
            <a:lstStyle/>
            <a:p>
              <a:pPr algn="r"/>
              <a:r>
                <a:rPr lang="fr-FR" sz="1200" dirty="0"/>
                <a:t>0</a:t>
              </a:r>
            </a:p>
          </p:txBody>
        </p:sp>
        <p:sp>
          <p:nvSpPr>
            <p:cNvPr id="84" name="ZoneTexte 83"/>
            <p:cNvSpPr txBox="1"/>
            <p:nvPr/>
          </p:nvSpPr>
          <p:spPr>
            <a:xfrm>
              <a:off x="466967" y="1942889"/>
              <a:ext cx="397866" cy="276999"/>
            </a:xfrm>
            <a:prstGeom prst="rect">
              <a:avLst/>
            </a:prstGeom>
            <a:noFill/>
          </p:spPr>
          <p:txBody>
            <a:bodyPr wrap="none" rtlCol="0">
              <a:spAutoFit/>
            </a:bodyPr>
            <a:lstStyle/>
            <a:p>
              <a:pPr algn="r"/>
              <a:r>
                <a:rPr lang="fr-FR" sz="1200" dirty="0"/>
                <a:t>0,5</a:t>
              </a:r>
            </a:p>
          </p:txBody>
        </p:sp>
        <p:sp>
          <p:nvSpPr>
            <p:cNvPr id="85" name="ZoneTexte 84"/>
            <p:cNvSpPr txBox="1"/>
            <p:nvPr/>
          </p:nvSpPr>
          <p:spPr>
            <a:xfrm>
              <a:off x="595207" y="1588974"/>
              <a:ext cx="269626" cy="276999"/>
            </a:xfrm>
            <a:prstGeom prst="rect">
              <a:avLst/>
            </a:prstGeom>
            <a:noFill/>
          </p:spPr>
          <p:txBody>
            <a:bodyPr wrap="none" rtlCol="0">
              <a:spAutoFit/>
            </a:bodyPr>
            <a:lstStyle/>
            <a:p>
              <a:pPr algn="r"/>
              <a:r>
                <a:rPr lang="fr-FR" sz="1200" dirty="0"/>
                <a:t>1</a:t>
              </a:r>
            </a:p>
          </p:txBody>
        </p:sp>
        <p:sp>
          <p:nvSpPr>
            <p:cNvPr id="86" name="ZoneTexte 85"/>
            <p:cNvSpPr txBox="1"/>
            <p:nvPr/>
          </p:nvSpPr>
          <p:spPr>
            <a:xfrm>
              <a:off x="415671" y="2650719"/>
              <a:ext cx="449162" cy="276999"/>
            </a:xfrm>
            <a:prstGeom prst="rect">
              <a:avLst/>
            </a:prstGeom>
            <a:noFill/>
          </p:spPr>
          <p:txBody>
            <a:bodyPr wrap="none" rtlCol="0">
              <a:spAutoFit/>
            </a:bodyPr>
            <a:lstStyle/>
            <a:p>
              <a:pPr algn="r"/>
              <a:r>
                <a:rPr lang="fr-FR" sz="1200" dirty="0"/>
                <a:t>-0,5</a:t>
              </a:r>
            </a:p>
          </p:txBody>
        </p:sp>
        <p:sp>
          <p:nvSpPr>
            <p:cNvPr id="87" name="ZoneTexte 86"/>
            <p:cNvSpPr txBox="1"/>
            <p:nvPr/>
          </p:nvSpPr>
          <p:spPr>
            <a:xfrm>
              <a:off x="543911" y="3004634"/>
              <a:ext cx="320922" cy="276999"/>
            </a:xfrm>
            <a:prstGeom prst="rect">
              <a:avLst/>
            </a:prstGeom>
            <a:noFill/>
          </p:spPr>
          <p:txBody>
            <a:bodyPr wrap="none" rtlCol="0">
              <a:spAutoFit/>
            </a:bodyPr>
            <a:lstStyle/>
            <a:p>
              <a:pPr algn="r"/>
              <a:r>
                <a:rPr lang="fr-FR" sz="1200" dirty="0"/>
                <a:t>-1</a:t>
              </a:r>
            </a:p>
          </p:txBody>
        </p:sp>
        <p:sp>
          <p:nvSpPr>
            <p:cNvPr id="88" name="ZoneTexte 87"/>
            <p:cNvSpPr txBox="1"/>
            <p:nvPr/>
          </p:nvSpPr>
          <p:spPr>
            <a:xfrm>
              <a:off x="415671" y="3358549"/>
              <a:ext cx="449162" cy="276999"/>
            </a:xfrm>
            <a:prstGeom prst="rect">
              <a:avLst/>
            </a:prstGeom>
            <a:noFill/>
          </p:spPr>
          <p:txBody>
            <a:bodyPr wrap="none" rtlCol="0">
              <a:spAutoFit/>
            </a:bodyPr>
            <a:lstStyle/>
            <a:p>
              <a:pPr algn="r"/>
              <a:r>
                <a:rPr lang="fr-FR" sz="1200" dirty="0"/>
                <a:t>-1,5</a:t>
              </a:r>
            </a:p>
          </p:txBody>
        </p:sp>
        <p:sp>
          <p:nvSpPr>
            <p:cNvPr id="89" name="ZoneTexte 88"/>
            <p:cNvSpPr txBox="1"/>
            <p:nvPr/>
          </p:nvSpPr>
          <p:spPr>
            <a:xfrm>
              <a:off x="543911" y="3712464"/>
              <a:ext cx="320922" cy="276999"/>
            </a:xfrm>
            <a:prstGeom prst="rect">
              <a:avLst/>
            </a:prstGeom>
            <a:noFill/>
          </p:spPr>
          <p:txBody>
            <a:bodyPr wrap="none" rtlCol="0">
              <a:spAutoFit/>
            </a:bodyPr>
            <a:lstStyle/>
            <a:p>
              <a:pPr algn="r"/>
              <a:r>
                <a:rPr lang="fr-FR" sz="1200" dirty="0"/>
                <a:t>-2</a:t>
              </a:r>
            </a:p>
          </p:txBody>
        </p:sp>
        <p:sp>
          <p:nvSpPr>
            <p:cNvPr id="90" name="ZoneTexte 89"/>
            <p:cNvSpPr txBox="1"/>
            <p:nvPr/>
          </p:nvSpPr>
          <p:spPr>
            <a:xfrm>
              <a:off x="415671" y="4066379"/>
              <a:ext cx="449162" cy="276999"/>
            </a:xfrm>
            <a:prstGeom prst="rect">
              <a:avLst/>
            </a:prstGeom>
            <a:noFill/>
          </p:spPr>
          <p:txBody>
            <a:bodyPr wrap="none" rtlCol="0">
              <a:spAutoFit/>
            </a:bodyPr>
            <a:lstStyle/>
            <a:p>
              <a:pPr algn="r"/>
              <a:r>
                <a:rPr lang="fr-FR" sz="1200" dirty="0"/>
                <a:t>-2,5</a:t>
              </a:r>
            </a:p>
          </p:txBody>
        </p:sp>
        <p:sp>
          <p:nvSpPr>
            <p:cNvPr id="91" name="ZoneTexte 90"/>
            <p:cNvSpPr txBox="1"/>
            <p:nvPr/>
          </p:nvSpPr>
          <p:spPr>
            <a:xfrm>
              <a:off x="415671" y="4420293"/>
              <a:ext cx="449162" cy="276999"/>
            </a:xfrm>
            <a:prstGeom prst="rect">
              <a:avLst/>
            </a:prstGeom>
            <a:noFill/>
          </p:spPr>
          <p:txBody>
            <a:bodyPr wrap="none" rtlCol="0">
              <a:spAutoFit/>
            </a:bodyPr>
            <a:lstStyle/>
            <a:p>
              <a:pPr algn="r"/>
              <a:r>
                <a:rPr lang="fr-FR" sz="1200" dirty="0"/>
                <a:t>-0,3</a:t>
              </a:r>
            </a:p>
          </p:txBody>
        </p:sp>
        <p:sp>
          <p:nvSpPr>
            <p:cNvPr id="92" name="ZoneTexte 91"/>
            <p:cNvSpPr txBox="1"/>
            <p:nvPr/>
          </p:nvSpPr>
          <p:spPr>
            <a:xfrm>
              <a:off x="1149463" y="2021199"/>
              <a:ext cx="482824" cy="276999"/>
            </a:xfrm>
            <a:prstGeom prst="rect">
              <a:avLst/>
            </a:prstGeom>
            <a:noFill/>
          </p:spPr>
          <p:txBody>
            <a:bodyPr wrap="none" rtlCol="0">
              <a:spAutoFit/>
            </a:bodyPr>
            <a:lstStyle/>
            <a:p>
              <a:pPr algn="r"/>
              <a:r>
                <a:rPr lang="fr-FR" sz="1200" dirty="0"/>
                <a:t>0,07</a:t>
              </a:r>
            </a:p>
          </p:txBody>
        </p:sp>
        <p:sp>
          <p:nvSpPr>
            <p:cNvPr id="93" name="ZoneTexte 92"/>
            <p:cNvSpPr txBox="1"/>
            <p:nvPr/>
          </p:nvSpPr>
          <p:spPr>
            <a:xfrm>
              <a:off x="1711816" y="3200523"/>
              <a:ext cx="449162" cy="276999"/>
            </a:xfrm>
            <a:prstGeom prst="rect">
              <a:avLst/>
            </a:prstGeom>
            <a:noFill/>
          </p:spPr>
          <p:txBody>
            <a:bodyPr wrap="none" rtlCol="0">
              <a:spAutoFit/>
            </a:bodyPr>
            <a:lstStyle/>
            <a:p>
              <a:pPr algn="ctr"/>
              <a:r>
                <a:rPr lang="fr-FR" sz="1200" dirty="0"/>
                <a:t>-0,5</a:t>
              </a:r>
            </a:p>
          </p:txBody>
        </p:sp>
        <p:sp>
          <p:nvSpPr>
            <p:cNvPr id="94" name="ZoneTexte 93"/>
            <p:cNvSpPr txBox="1"/>
            <p:nvPr/>
          </p:nvSpPr>
          <p:spPr>
            <a:xfrm>
              <a:off x="2557521" y="3114783"/>
              <a:ext cx="534122" cy="276999"/>
            </a:xfrm>
            <a:prstGeom prst="rect">
              <a:avLst/>
            </a:prstGeom>
            <a:noFill/>
          </p:spPr>
          <p:txBody>
            <a:bodyPr wrap="none" rtlCol="0">
              <a:spAutoFit/>
            </a:bodyPr>
            <a:lstStyle/>
            <a:p>
              <a:pPr algn="ctr"/>
              <a:r>
                <a:rPr lang="fr-FR" sz="1200" dirty="0"/>
                <a:t>-0,41</a:t>
              </a:r>
            </a:p>
          </p:txBody>
        </p:sp>
        <p:sp>
          <p:nvSpPr>
            <p:cNvPr id="95" name="ZoneTexte 94"/>
            <p:cNvSpPr txBox="1"/>
            <p:nvPr/>
          </p:nvSpPr>
          <p:spPr>
            <a:xfrm>
              <a:off x="3072438" y="3391731"/>
              <a:ext cx="534122" cy="276999"/>
            </a:xfrm>
            <a:prstGeom prst="rect">
              <a:avLst/>
            </a:prstGeom>
            <a:noFill/>
          </p:spPr>
          <p:txBody>
            <a:bodyPr wrap="none" rtlCol="0">
              <a:spAutoFit/>
            </a:bodyPr>
            <a:lstStyle/>
            <a:p>
              <a:pPr algn="ctr"/>
              <a:r>
                <a:rPr lang="fr-FR" sz="1200" dirty="0"/>
                <a:t>-0,81</a:t>
              </a:r>
            </a:p>
          </p:txBody>
        </p:sp>
        <p:sp>
          <p:nvSpPr>
            <p:cNvPr id="96" name="ZoneTexte 95"/>
            <p:cNvSpPr txBox="1"/>
            <p:nvPr/>
          </p:nvSpPr>
          <p:spPr>
            <a:xfrm>
              <a:off x="4016595" y="3905806"/>
              <a:ext cx="534122" cy="276999"/>
            </a:xfrm>
            <a:prstGeom prst="rect">
              <a:avLst/>
            </a:prstGeom>
            <a:noFill/>
          </p:spPr>
          <p:txBody>
            <a:bodyPr wrap="none" rtlCol="0">
              <a:spAutoFit/>
            </a:bodyPr>
            <a:lstStyle/>
            <a:p>
              <a:pPr algn="ctr"/>
              <a:r>
                <a:rPr lang="fr-FR" sz="1200" dirty="0"/>
                <a:t>-1,36</a:t>
              </a:r>
            </a:p>
          </p:txBody>
        </p:sp>
        <p:sp>
          <p:nvSpPr>
            <p:cNvPr id="97" name="ZoneTexte 96"/>
            <p:cNvSpPr txBox="1"/>
            <p:nvPr/>
          </p:nvSpPr>
          <p:spPr>
            <a:xfrm>
              <a:off x="4573747" y="3591248"/>
              <a:ext cx="449162" cy="276999"/>
            </a:xfrm>
            <a:prstGeom prst="rect">
              <a:avLst/>
            </a:prstGeom>
            <a:noFill/>
          </p:spPr>
          <p:txBody>
            <a:bodyPr wrap="none" rtlCol="0">
              <a:spAutoFit/>
            </a:bodyPr>
            <a:lstStyle/>
            <a:p>
              <a:pPr algn="ctr"/>
              <a:r>
                <a:rPr lang="fr-FR" sz="1200" dirty="0"/>
                <a:t>-0,9</a:t>
              </a:r>
            </a:p>
          </p:txBody>
        </p:sp>
        <p:sp>
          <p:nvSpPr>
            <p:cNvPr id="98" name="ZoneTexte 97"/>
            <p:cNvSpPr txBox="1"/>
            <p:nvPr/>
          </p:nvSpPr>
          <p:spPr>
            <a:xfrm>
              <a:off x="5476549" y="3905805"/>
              <a:ext cx="449162" cy="276999"/>
            </a:xfrm>
            <a:prstGeom prst="rect">
              <a:avLst/>
            </a:prstGeom>
            <a:noFill/>
          </p:spPr>
          <p:txBody>
            <a:bodyPr wrap="none" rtlCol="0">
              <a:spAutoFit/>
            </a:bodyPr>
            <a:lstStyle/>
            <a:p>
              <a:pPr algn="ctr"/>
              <a:r>
                <a:rPr lang="fr-FR" sz="1200" dirty="0"/>
                <a:t>-1,6</a:t>
              </a:r>
            </a:p>
          </p:txBody>
        </p:sp>
        <p:sp>
          <p:nvSpPr>
            <p:cNvPr id="99" name="ZoneTexte 98"/>
            <p:cNvSpPr txBox="1"/>
            <p:nvPr/>
          </p:nvSpPr>
          <p:spPr>
            <a:xfrm>
              <a:off x="5973584" y="3810630"/>
              <a:ext cx="534122" cy="276999"/>
            </a:xfrm>
            <a:prstGeom prst="rect">
              <a:avLst/>
            </a:prstGeom>
            <a:noFill/>
          </p:spPr>
          <p:txBody>
            <a:bodyPr wrap="none" rtlCol="0">
              <a:spAutoFit/>
            </a:bodyPr>
            <a:lstStyle/>
            <a:p>
              <a:pPr algn="ctr"/>
              <a:r>
                <a:rPr lang="fr-FR" sz="1200" dirty="0"/>
                <a:t>-1,42</a:t>
              </a:r>
            </a:p>
          </p:txBody>
        </p:sp>
        <p:sp>
          <p:nvSpPr>
            <p:cNvPr id="100" name="ZoneTexte 99"/>
            <p:cNvSpPr txBox="1"/>
            <p:nvPr/>
          </p:nvSpPr>
          <p:spPr>
            <a:xfrm>
              <a:off x="6842465" y="4221320"/>
              <a:ext cx="534122" cy="276999"/>
            </a:xfrm>
            <a:prstGeom prst="rect">
              <a:avLst/>
            </a:prstGeom>
            <a:noFill/>
          </p:spPr>
          <p:txBody>
            <a:bodyPr wrap="none" rtlCol="0">
              <a:spAutoFit/>
            </a:bodyPr>
            <a:lstStyle/>
            <a:p>
              <a:pPr algn="r"/>
              <a:r>
                <a:rPr lang="fr-FR" sz="1200" dirty="0"/>
                <a:t>-1,78</a:t>
              </a:r>
            </a:p>
          </p:txBody>
        </p:sp>
        <p:sp>
          <p:nvSpPr>
            <p:cNvPr id="101" name="ZoneTexte 100"/>
            <p:cNvSpPr txBox="1"/>
            <p:nvPr/>
          </p:nvSpPr>
          <p:spPr>
            <a:xfrm>
              <a:off x="7405111" y="3278049"/>
              <a:ext cx="534122" cy="276999"/>
            </a:xfrm>
            <a:prstGeom prst="rect">
              <a:avLst/>
            </a:prstGeom>
            <a:noFill/>
          </p:spPr>
          <p:txBody>
            <a:bodyPr wrap="none" rtlCol="0">
              <a:spAutoFit/>
            </a:bodyPr>
            <a:lstStyle/>
            <a:p>
              <a:pPr algn="ctr"/>
              <a:r>
                <a:rPr lang="fr-FR" sz="1200" dirty="0"/>
                <a:t>-0,59</a:t>
              </a:r>
            </a:p>
          </p:txBody>
        </p:sp>
        <p:sp>
          <p:nvSpPr>
            <p:cNvPr id="102" name="ZoneTexte 101"/>
            <p:cNvSpPr txBox="1"/>
            <p:nvPr/>
          </p:nvSpPr>
          <p:spPr>
            <a:xfrm>
              <a:off x="5587092" y="4148788"/>
              <a:ext cx="243977" cy="276999"/>
            </a:xfrm>
            <a:prstGeom prst="rect">
              <a:avLst/>
            </a:prstGeom>
            <a:noFill/>
          </p:spPr>
          <p:txBody>
            <a:bodyPr wrap="none" rtlCol="0">
              <a:spAutoFit/>
            </a:bodyPr>
            <a:lstStyle/>
            <a:p>
              <a:pPr algn="ctr"/>
              <a:r>
                <a:rPr lang="fr-FR" sz="1200" dirty="0"/>
                <a:t>*</a:t>
              </a:r>
            </a:p>
          </p:txBody>
        </p:sp>
        <p:sp>
          <p:nvSpPr>
            <p:cNvPr id="103" name="ZoneTexte 102"/>
            <p:cNvSpPr txBox="1"/>
            <p:nvPr/>
          </p:nvSpPr>
          <p:spPr>
            <a:xfrm>
              <a:off x="6097417" y="4058977"/>
              <a:ext cx="243977" cy="276999"/>
            </a:xfrm>
            <a:prstGeom prst="rect">
              <a:avLst/>
            </a:prstGeom>
            <a:noFill/>
          </p:spPr>
          <p:txBody>
            <a:bodyPr wrap="none" rtlCol="0">
              <a:spAutoFit/>
            </a:bodyPr>
            <a:lstStyle/>
            <a:p>
              <a:pPr algn="ctr"/>
              <a:r>
                <a:rPr lang="fr-FR" sz="1200" dirty="0"/>
                <a:t>*</a:t>
              </a:r>
            </a:p>
          </p:txBody>
        </p:sp>
      </p:grpSp>
      <p:sp>
        <p:nvSpPr>
          <p:cNvPr id="104" name="ZoneTexte 10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201</a:t>
            </a:r>
          </a:p>
        </p:txBody>
      </p:sp>
    </p:spTree>
    <p:extLst>
      <p:ext uri="{BB962C8B-B14F-4D97-AF65-F5344CB8AC3E}">
        <p14:creationId xmlns:p14="http://schemas.microsoft.com/office/powerpoint/2010/main" val="40467847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Ofotokun</a:t>
            </a:r>
            <a:r>
              <a:rPr lang="en-GB" sz="1200" i="1" dirty="0">
                <a:solidFill>
                  <a:srgbClr val="0070C0"/>
                </a:solidFill>
              </a:rPr>
              <a:t> I, CROI 2017, Abs. 684</a:t>
            </a:r>
          </a:p>
        </p:txBody>
      </p:sp>
      <p:sp>
        <p:nvSpPr>
          <p:cNvPr id="8" name="Titre 2"/>
          <p:cNvSpPr>
            <a:spLocks noGrp="1"/>
          </p:cNvSpPr>
          <p:nvPr>
            <p:ph type="title"/>
          </p:nvPr>
        </p:nvSpPr>
        <p:spPr/>
        <p:txBody>
          <a:bodyPr/>
          <a:lstStyle/>
          <a:p>
            <a:r>
              <a:rPr lang="fr-FR" sz="2600" dirty="0"/>
              <a:t>1 dose de </a:t>
            </a:r>
            <a:r>
              <a:rPr lang="fr-FR" sz="2600" dirty="0" err="1"/>
              <a:t>zolédronate</a:t>
            </a:r>
            <a:r>
              <a:rPr lang="fr-FR" sz="2600" dirty="0"/>
              <a:t> prévient la perte osseuse </a:t>
            </a:r>
            <a:br>
              <a:rPr lang="fr-FR" sz="2600" dirty="0"/>
            </a:br>
            <a:r>
              <a:rPr lang="fr-FR" sz="2600" dirty="0"/>
              <a:t>liée à l’initiation des ARV </a:t>
            </a:r>
            <a:r>
              <a:rPr lang="mr-IN" sz="2600" dirty="0"/>
              <a:t>–</a:t>
            </a:r>
            <a:r>
              <a:rPr lang="fr-FR" sz="2600" dirty="0"/>
              <a:t> Résultats à 3 ans (1)</a:t>
            </a:r>
          </a:p>
        </p:txBody>
      </p:sp>
      <p:sp>
        <p:nvSpPr>
          <p:cNvPr id="2" name="Espace réservé du contenu 1"/>
          <p:cNvSpPr>
            <a:spLocks noGrp="1"/>
          </p:cNvSpPr>
          <p:nvPr>
            <p:ph idx="1"/>
          </p:nvPr>
        </p:nvSpPr>
        <p:spPr>
          <a:xfrm>
            <a:off x="457200" y="1341438"/>
            <a:ext cx="8613775" cy="5111750"/>
          </a:xfrm>
        </p:spPr>
        <p:txBody>
          <a:bodyPr/>
          <a:lstStyle/>
          <a:p>
            <a:pPr marL="231775" indent="-231775">
              <a:lnSpc>
                <a:spcPts val="2000"/>
              </a:lnSpc>
              <a:spcAft>
                <a:spcPts val="0"/>
              </a:spcAft>
              <a:defRPr/>
            </a:pPr>
            <a:r>
              <a:rPr lang="fr-FR" sz="1800" dirty="0"/>
              <a:t>Essai randomisé, en double aveugle</a:t>
            </a:r>
            <a:br>
              <a:rPr lang="fr-FR" sz="1800" dirty="0"/>
            </a:br>
            <a:endParaRPr lang="fr-FR" sz="1800" dirty="0"/>
          </a:p>
          <a:p>
            <a:pPr marL="231775" indent="-231775">
              <a:lnSpc>
                <a:spcPts val="2000"/>
              </a:lnSpc>
              <a:spcAft>
                <a:spcPts val="0"/>
              </a:spcAft>
              <a:defRPr/>
            </a:pPr>
            <a:r>
              <a:rPr lang="fr-FR" sz="1800" dirty="0"/>
              <a:t>63 patients VIH+, naïfs (79 % hommes, 84 % noirs), 30 - 50 ans (moyenne 39,5), moyenne C4 : 130/mm</a:t>
            </a:r>
            <a:r>
              <a:rPr lang="fr-FR" sz="1800" baseline="30000" dirty="0"/>
              <a:t>3</a:t>
            </a:r>
            <a:r>
              <a:rPr lang="fr-FR" sz="1800" dirty="0"/>
              <a:t>, non-ostéoporotiques, pas d’autre antécédent médical, vitamine 25-OH D3 ≥ 12 </a:t>
            </a:r>
            <a:r>
              <a:rPr lang="fr-FR" sz="1800" dirty="0" err="1"/>
              <a:t>ng</a:t>
            </a:r>
            <a:r>
              <a:rPr lang="fr-FR" sz="1800" dirty="0"/>
              <a:t>/ml (moyenne 28) et calcium ≥ 80 mg/l (moyenne 92)</a:t>
            </a:r>
          </a:p>
          <a:p>
            <a:pPr marL="231775" indent="-231775">
              <a:lnSpc>
                <a:spcPts val="2000"/>
              </a:lnSpc>
              <a:spcAft>
                <a:spcPts val="0"/>
              </a:spcAft>
              <a:defRPr/>
            </a:pPr>
            <a:endParaRPr lang="fr-FR" sz="1800" dirty="0"/>
          </a:p>
          <a:p>
            <a:pPr marL="231775" indent="-231775">
              <a:lnSpc>
                <a:spcPts val="2000"/>
              </a:lnSpc>
              <a:spcAft>
                <a:spcPts val="0"/>
              </a:spcAft>
              <a:defRPr/>
            </a:pPr>
            <a:r>
              <a:rPr lang="fr-FR" sz="1800" b="1" dirty="0">
                <a:solidFill>
                  <a:srgbClr val="0070C0"/>
                </a:solidFill>
              </a:rPr>
              <a:t>J0 : </a:t>
            </a:r>
            <a:r>
              <a:rPr lang="fr-FR" sz="1800" dirty="0"/>
              <a:t>début TDF/FTC + ATV/r + 1 dose de ZOL 5 mg IV (n = 34) ou de placebo (</a:t>
            </a:r>
            <a:r>
              <a:rPr lang="fr-FR" sz="1800" dirty="0" err="1"/>
              <a:t>NaCl</a:t>
            </a:r>
            <a:r>
              <a:rPr lang="fr-FR" sz="1800" dirty="0"/>
              <a:t> 9 ‰) IV (n = 29) </a:t>
            </a:r>
            <a:br>
              <a:rPr lang="fr-FR" sz="1800" dirty="0"/>
            </a:br>
            <a:endParaRPr lang="fr-FR" sz="1800" dirty="0"/>
          </a:p>
          <a:p>
            <a:pPr marL="231775" indent="-231775">
              <a:lnSpc>
                <a:spcPts val="2000"/>
              </a:lnSpc>
              <a:spcAft>
                <a:spcPts val="0"/>
              </a:spcAft>
              <a:defRPr/>
            </a:pPr>
            <a:r>
              <a:rPr lang="fr-FR" sz="1800" b="1" dirty="0">
                <a:solidFill>
                  <a:srgbClr val="0070C0"/>
                </a:solidFill>
              </a:rPr>
              <a:t>Suivi 3 ans </a:t>
            </a:r>
            <a:r>
              <a:rPr lang="fr-FR" sz="1800" dirty="0"/>
              <a:t>(DXA, </a:t>
            </a:r>
            <a:r>
              <a:rPr lang="fr-FR" sz="1800" dirty="0" err="1"/>
              <a:t>biomarqueurs</a:t>
            </a:r>
            <a:r>
              <a:rPr lang="fr-FR" sz="1800" dirty="0"/>
              <a:t> du turnover osseux)</a:t>
            </a:r>
            <a:br>
              <a:rPr lang="fr-FR" sz="1800" dirty="0"/>
            </a:br>
            <a:endParaRPr lang="fr-FR" sz="1800" dirty="0"/>
          </a:p>
          <a:p>
            <a:pPr marL="231775" indent="-231775">
              <a:lnSpc>
                <a:spcPts val="2000"/>
              </a:lnSpc>
              <a:spcAft>
                <a:spcPts val="0"/>
              </a:spcAft>
              <a:defRPr/>
            </a:pPr>
            <a:r>
              <a:rPr lang="fr-FR" sz="1800" b="1" dirty="0">
                <a:solidFill>
                  <a:srgbClr val="0070C0"/>
                </a:solidFill>
              </a:rPr>
              <a:t>Résultats à S48 </a:t>
            </a:r>
            <a:r>
              <a:rPr lang="fr-FR" sz="1400" dirty="0"/>
              <a:t>(</a:t>
            </a:r>
            <a:r>
              <a:rPr lang="en-GB" sz="1400" i="1" dirty="0" err="1">
                <a:cs typeface="Arial" charset="0"/>
              </a:rPr>
              <a:t>Ofotokun</a:t>
            </a:r>
            <a:r>
              <a:rPr lang="en-GB" sz="1400" i="1" dirty="0">
                <a:cs typeface="Arial" charset="0"/>
              </a:rPr>
              <a:t> I, </a:t>
            </a:r>
            <a:r>
              <a:rPr lang="en-GB" sz="1400" i="1" dirty="0"/>
              <a:t>CROI 2016, Abs. 47 &amp; </a:t>
            </a:r>
            <a:r>
              <a:rPr lang="en-GB" sz="1400" i="1" dirty="0" err="1"/>
              <a:t>Clin</a:t>
            </a:r>
            <a:r>
              <a:rPr lang="en-GB" sz="1400" i="1" dirty="0"/>
              <a:t> Infect Dis 2016; 63:661-71) : </a:t>
            </a:r>
            <a:r>
              <a:rPr lang="en-GB" sz="1800" i="1" dirty="0"/>
              <a:t/>
            </a:r>
            <a:br>
              <a:rPr lang="en-GB" sz="1800" i="1" dirty="0"/>
            </a:br>
            <a:r>
              <a:rPr lang="en-GB" sz="1800" dirty="0" err="1"/>
              <a:t>une</a:t>
            </a:r>
            <a:r>
              <a:rPr lang="en-GB" sz="1800" dirty="0"/>
              <a:t> dose unique de ZOL </a:t>
            </a:r>
            <a:r>
              <a:rPr lang="fr-FR" sz="1800" dirty="0"/>
              <a:t>prévient la perte osseuse induite par les ARV au cours des 48 semaines suivant l’initiation du traitement ARV, période au cours de laquelle la perte osseuse induite par les ARV est la plus marquée</a:t>
            </a:r>
          </a:p>
          <a:p>
            <a:pPr>
              <a:lnSpc>
                <a:spcPts val="2000"/>
              </a:lnSpc>
              <a:spcAft>
                <a:spcPts val="0"/>
              </a:spcAft>
            </a:pPr>
            <a:endParaRPr lang="fr-FR" sz="1800" dirty="0"/>
          </a:p>
          <a:p>
            <a:pPr marL="217488" indent="-217488">
              <a:lnSpc>
                <a:spcPts val="2000"/>
              </a:lnSpc>
              <a:spcAft>
                <a:spcPts val="0"/>
              </a:spcAft>
            </a:pPr>
            <a:r>
              <a:rPr lang="fr-FR" sz="1800" b="1" dirty="0">
                <a:solidFill>
                  <a:srgbClr val="0070C0"/>
                </a:solidFill>
              </a:rPr>
              <a:t>Suivi à S144 </a:t>
            </a:r>
          </a:p>
          <a:p>
            <a:pPr lvl="1">
              <a:lnSpc>
                <a:spcPts val="2000"/>
              </a:lnSpc>
              <a:spcAft>
                <a:spcPts val="0"/>
              </a:spcAft>
            </a:pPr>
            <a:r>
              <a:rPr lang="fr-FR" sz="1800" dirty="0"/>
              <a:t>Une dose unique de ZOL administrée au moment de l’initiation des ARV prévient durablement - 3 ans - la perte minérale osseuse au niveau des sites anatomiques les plus à risque de fracture ostéoporotique</a:t>
            </a:r>
          </a:p>
          <a:p>
            <a:pPr marL="336550" lvl="1" indent="-288925">
              <a:lnSpc>
                <a:spcPts val="2000"/>
              </a:lnSpc>
              <a:spcAft>
                <a:spcPts val="0"/>
              </a:spcAft>
              <a:buFont typeface="Arial" pitchFamily="34" charset="0"/>
              <a:buChar char="•"/>
              <a:defRPr/>
            </a:pPr>
            <a:endParaRPr lang="en-US" sz="1800" dirty="0"/>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202</a:t>
            </a:r>
          </a:p>
        </p:txBody>
      </p:sp>
    </p:spTree>
    <p:extLst>
      <p:ext uri="{BB962C8B-B14F-4D97-AF65-F5344CB8AC3E}">
        <p14:creationId xmlns:p14="http://schemas.microsoft.com/office/powerpoint/2010/main" val="271506289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Ofotokun</a:t>
            </a:r>
            <a:r>
              <a:rPr lang="en-GB" sz="1200" i="1" dirty="0">
                <a:solidFill>
                  <a:srgbClr val="0070C0"/>
                </a:solidFill>
              </a:rPr>
              <a:t> I, CROI 2017, Abs. 684</a:t>
            </a:r>
          </a:p>
        </p:txBody>
      </p:sp>
      <p:sp>
        <p:nvSpPr>
          <p:cNvPr id="123" name="Rectangle 72"/>
          <p:cNvSpPr>
            <a:spLocks noChangeArrowheads="1"/>
          </p:cNvSpPr>
          <p:nvPr/>
        </p:nvSpPr>
        <p:spPr bwMode="auto">
          <a:xfrm>
            <a:off x="4245185" y="1863877"/>
            <a:ext cx="960135" cy="430887"/>
          </a:xfrm>
          <a:prstGeom prst="rect">
            <a:avLst/>
          </a:prstGeom>
          <a:noFill/>
          <a:ln w="9525">
            <a:noFill/>
            <a:miter lim="800000"/>
            <a:headEnd/>
            <a:tailEnd/>
          </a:ln>
        </p:spPr>
        <p:txBody>
          <a:bodyPr wrap="none" lIns="0" tIns="0" rIns="0" bIns="0">
            <a:spAutoFit/>
          </a:bodyPr>
          <a:lstStyle/>
          <a:p>
            <a:r>
              <a:rPr lang="fr-FR" sz="1400" b="1" dirty="0">
                <a:latin typeface="+mj-lt"/>
                <a:ea typeface="ＭＳ Ｐゴシック" pitchFamily="34" charset="-128"/>
              </a:rPr>
              <a:t>ARV + ZOL</a:t>
            </a:r>
          </a:p>
          <a:p>
            <a:r>
              <a:rPr lang="fr-FR" sz="1400" b="1" dirty="0">
                <a:latin typeface="+mj-lt"/>
                <a:ea typeface="ＭＳ Ｐゴシック" pitchFamily="34" charset="-128"/>
              </a:rPr>
              <a:t>ARV + PCB</a:t>
            </a:r>
          </a:p>
        </p:txBody>
      </p:sp>
      <p:sp>
        <p:nvSpPr>
          <p:cNvPr id="11" name="Rectangle 10"/>
          <p:cNvSpPr/>
          <p:nvPr/>
        </p:nvSpPr>
        <p:spPr>
          <a:xfrm>
            <a:off x="109746" y="1183199"/>
            <a:ext cx="4828721" cy="584775"/>
          </a:xfrm>
          <a:prstGeom prst="rect">
            <a:avLst/>
          </a:prstGeom>
        </p:spPr>
        <p:txBody>
          <a:bodyPr wrap="square">
            <a:spAutoFit/>
          </a:bodyPr>
          <a:lstStyle/>
          <a:p>
            <a:pPr algn="ctr"/>
            <a:r>
              <a:rPr lang="fr-FR" sz="1600" b="1" dirty="0" err="1">
                <a:solidFill>
                  <a:srgbClr val="0070C0"/>
                </a:solidFill>
              </a:rPr>
              <a:t>Télopeptide</a:t>
            </a:r>
            <a:r>
              <a:rPr lang="fr-FR" sz="1600" b="1" dirty="0">
                <a:solidFill>
                  <a:srgbClr val="0070C0"/>
                </a:solidFill>
              </a:rPr>
              <a:t> C-terminal du collagène (</a:t>
            </a:r>
            <a:r>
              <a:rPr lang="fr-FR" sz="1600" b="1" dirty="0" err="1">
                <a:solidFill>
                  <a:srgbClr val="0070C0"/>
                </a:solidFill>
              </a:rPr>
              <a:t>CTx</a:t>
            </a:r>
            <a:r>
              <a:rPr lang="fr-FR" sz="1600" b="1" dirty="0">
                <a:solidFill>
                  <a:srgbClr val="0070C0"/>
                </a:solidFill>
              </a:rPr>
              <a:t>) </a:t>
            </a:r>
          </a:p>
          <a:p>
            <a:pPr algn="ctr"/>
            <a:r>
              <a:rPr lang="fr-FR" sz="1600" b="1" dirty="0">
                <a:solidFill>
                  <a:srgbClr val="0070C0"/>
                </a:solidFill>
              </a:rPr>
              <a:t>% de modification par rapport à J0</a:t>
            </a:r>
          </a:p>
        </p:txBody>
      </p:sp>
      <p:sp>
        <p:nvSpPr>
          <p:cNvPr id="12" name="Rectangle 11"/>
          <p:cNvSpPr/>
          <p:nvPr/>
        </p:nvSpPr>
        <p:spPr>
          <a:xfrm>
            <a:off x="4730809" y="1183199"/>
            <a:ext cx="4340165" cy="584775"/>
          </a:xfrm>
          <a:prstGeom prst="rect">
            <a:avLst/>
          </a:prstGeom>
        </p:spPr>
        <p:txBody>
          <a:bodyPr wrap="square">
            <a:spAutoFit/>
          </a:bodyPr>
          <a:lstStyle/>
          <a:p>
            <a:pPr algn="ctr"/>
            <a:r>
              <a:rPr lang="fr-FR" sz="1600" b="1" dirty="0">
                <a:solidFill>
                  <a:srgbClr val="0070C0"/>
                </a:solidFill>
              </a:rPr>
              <a:t>DMO rachis lombaire</a:t>
            </a:r>
            <a:br>
              <a:rPr lang="fr-FR" sz="1600" b="1" dirty="0">
                <a:solidFill>
                  <a:srgbClr val="0070C0"/>
                </a:solidFill>
              </a:rPr>
            </a:br>
            <a:r>
              <a:rPr lang="fr-FR" sz="1600" b="1" dirty="0">
                <a:solidFill>
                  <a:srgbClr val="0070C0"/>
                </a:solidFill>
              </a:rPr>
              <a:t>% de modification par rapport à J0</a:t>
            </a:r>
          </a:p>
        </p:txBody>
      </p:sp>
      <p:sp>
        <p:nvSpPr>
          <p:cNvPr id="14" name="ZoneTexte 13"/>
          <p:cNvSpPr txBox="1"/>
          <p:nvPr/>
        </p:nvSpPr>
        <p:spPr>
          <a:xfrm>
            <a:off x="237200" y="5212832"/>
            <a:ext cx="4591522" cy="1323439"/>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1600" dirty="0"/>
              <a:t>Résorption osseuse : </a:t>
            </a:r>
            <a:r>
              <a:rPr lang="fr-FR" sz="1600" dirty="0">
                <a:sym typeface="Wingdings" panose="05000000000000000000" pitchFamily="2" charset="2"/>
              </a:rPr>
              <a:t> </a:t>
            </a:r>
            <a:r>
              <a:rPr lang="fr-FR" sz="1600" dirty="0"/>
              <a:t>55 % ZOL vs placebo à S48 (</a:t>
            </a:r>
            <a:r>
              <a:rPr lang="fr-FR" sz="1600" dirty="0">
                <a:sym typeface="Wingdings" panose="05000000000000000000" pitchFamily="2" charset="2"/>
              </a:rPr>
              <a:t> </a:t>
            </a:r>
            <a:r>
              <a:rPr lang="fr-FR" sz="1600" dirty="0"/>
              <a:t>62 % à S96) </a:t>
            </a:r>
          </a:p>
          <a:p>
            <a:pPr marL="285750" indent="-285750">
              <a:buClr>
                <a:srgbClr val="0070C0"/>
              </a:buClr>
              <a:buFont typeface="Arial" panose="020B0604020202020204" pitchFamily="34" charset="0"/>
              <a:buChar char="•"/>
            </a:pPr>
            <a:r>
              <a:rPr lang="fr-FR" sz="1600" dirty="0"/>
              <a:t>Formation osseuse : </a:t>
            </a:r>
            <a:r>
              <a:rPr lang="fr-FR" sz="1600" dirty="0">
                <a:latin typeface="Wingdings"/>
                <a:ea typeface="Wingdings"/>
                <a:cs typeface="Wingdings"/>
                <a:sym typeface="Wingdings" panose="05000000000000000000" pitchFamily="2" charset="2"/>
              </a:rPr>
              <a:t></a:t>
            </a:r>
            <a:r>
              <a:rPr lang="fr-FR" sz="1600" dirty="0">
                <a:sym typeface="Wingdings"/>
              </a:rPr>
              <a:t> </a:t>
            </a:r>
            <a:r>
              <a:rPr lang="fr-FR" sz="1600" dirty="0"/>
              <a:t>compensatrice </a:t>
            </a:r>
            <a:r>
              <a:rPr lang="fr-FR" sz="1600" dirty="0" err="1"/>
              <a:t>ostéocalcine</a:t>
            </a:r>
            <a:r>
              <a:rPr lang="fr-FR" sz="1600" dirty="0"/>
              <a:t> dans le bras placebo mais pas dans le bras ZOL</a:t>
            </a:r>
          </a:p>
        </p:txBody>
      </p:sp>
      <p:grpSp>
        <p:nvGrpSpPr>
          <p:cNvPr id="2" name="Groupe 1"/>
          <p:cNvGrpSpPr/>
          <p:nvPr/>
        </p:nvGrpSpPr>
        <p:grpSpPr>
          <a:xfrm>
            <a:off x="338298" y="1904465"/>
            <a:ext cx="4490424" cy="3199282"/>
            <a:chOff x="338298" y="1904465"/>
            <a:chExt cx="4490424" cy="3199282"/>
          </a:xfrm>
        </p:grpSpPr>
        <p:sp>
          <p:nvSpPr>
            <p:cNvPr id="15" name="Line 52"/>
            <p:cNvSpPr>
              <a:spLocks noChangeShapeType="1"/>
            </p:cNvSpPr>
            <p:nvPr/>
          </p:nvSpPr>
          <p:spPr bwMode="auto">
            <a:xfrm>
              <a:off x="679301" y="1904465"/>
              <a:ext cx="0" cy="2911445"/>
            </a:xfrm>
            <a:prstGeom prst="line">
              <a:avLst/>
            </a:prstGeom>
            <a:noFill/>
            <a:ln w="9525">
              <a:solidFill>
                <a:schemeClr val="bg2"/>
              </a:solidFill>
              <a:round/>
              <a:headEnd/>
              <a:tailEnd/>
            </a:ln>
          </p:spPr>
          <p:txBody>
            <a:bodyPr/>
            <a:lstStyle/>
            <a:p>
              <a:endParaRPr lang="fr-FR" sz="1200"/>
            </a:p>
          </p:txBody>
        </p:sp>
        <p:sp>
          <p:nvSpPr>
            <p:cNvPr id="16" name="Line 53"/>
            <p:cNvSpPr>
              <a:spLocks noChangeShapeType="1"/>
            </p:cNvSpPr>
            <p:nvPr/>
          </p:nvSpPr>
          <p:spPr bwMode="auto">
            <a:xfrm>
              <a:off x="616702" y="4815909"/>
              <a:ext cx="62598" cy="0"/>
            </a:xfrm>
            <a:prstGeom prst="line">
              <a:avLst/>
            </a:prstGeom>
            <a:noFill/>
            <a:ln w="9525">
              <a:solidFill>
                <a:schemeClr val="bg2"/>
              </a:solidFill>
              <a:round/>
              <a:headEnd/>
              <a:tailEnd/>
            </a:ln>
          </p:spPr>
          <p:txBody>
            <a:bodyPr/>
            <a:lstStyle/>
            <a:p>
              <a:endParaRPr lang="fr-FR" sz="1200"/>
            </a:p>
          </p:txBody>
        </p:sp>
        <p:sp>
          <p:nvSpPr>
            <p:cNvPr id="17" name="Line 54"/>
            <p:cNvSpPr>
              <a:spLocks noChangeShapeType="1"/>
            </p:cNvSpPr>
            <p:nvPr/>
          </p:nvSpPr>
          <p:spPr bwMode="auto">
            <a:xfrm>
              <a:off x="616702" y="4230568"/>
              <a:ext cx="62598" cy="0"/>
            </a:xfrm>
            <a:prstGeom prst="line">
              <a:avLst/>
            </a:prstGeom>
            <a:noFill/>
            <a:ln w="9525">
              <a:solidFill>
                <a:schemeClr val="bg2"/>
              </a:solidFill>
              <a:round/>
              <a:headEnd/>
              <a:tailEnd/>
            </a:ln>
          </p:spPr>
          <p:txBody>
            <a:bodyPr/>
            <a:lstStyle/>
            <a:p>
              <a:endParaRPr lang="fr-FR" sz="1200"/>
            </a:p>
          </p:txBody>
        </p:sp>
        <p:sp>
          <p:nvSpPr>
            <p:cNvPr id="19" name="Line 56"/>
            <p:cNvSpPr>
              <a:spLocks noChangeShapeType="1"/>
            </p:cNvSpPr>
            <p:nvPr/>
          </p:nvSpPr>
          <p:spPr bwMode="auto">
            <a:xfrm>
              <a:off x="616702" y="3779994"/>
              <a:ext cx="62598" cy="0"/>
            </a:xfrm>
            <a:prstGeom prst="line">
              <a:avLst/>
            </a:prstGeom>
            <a:noFill/>
            <a:ln w="9525">
              <a:solidFill>
                <a:schemeClr val="bg2"/>
              </a:solidFill>
              <a:round/>
              <a:headEnd/>
              <a:tailEnd/>
            </a:ln>
          </p:spPr>
          <p:txBody>
            <a:bodyPr/>
            <a:lstStyle/>
            <a:p>
              <a:endParaRPr lang="fr-FR" sz="1200"/>
            </a:p>
          </p:txBody>
        </p:sp>
        <p:sp>
          <p:nvSpPr>
            <p:cNvPr id="20" name="Line 57"/>
            <p:cNvSpPr>
              <a:spLocks noChangeShapeType="1"/>
            </p:cNvSpPr>
            <p:nvPr/>
          </p:nvSpPr>
          <p:spPr bwMode="auto">
            <a:xfrm>
              <a:off x="616702" y="3312949"/>
              <a:ext cx="62598" cy="0"/>
            </a:xfrm>
            <a:prstGeom prst="line">
              <a:avLst/>
            </a:prstGeom>
            <a:noFill/>
            <a:ln w="9525">
              <a:solidFill>
                <a:schemeClr val="bg2"/>
              </a:solidFill>
              <a:round/>
              <a:headEnd/>
              <a:tailEnd/>
            </a:ln>
          </p:spPr>
          <p:txBody>
            <a:bodyPr/>
            <a:lstStyle/>
            <a:p>
              <a:endParaRPr lang="fr-FR" sz="1200"/>
            </a:p>
          </p:txBody>
        </p:sp>
        <p:sp>
          <p:nvSpPr>
            <p:cNvPr id="21" name="Line 58"/>
            <p:cNvSpPr>
              <a:spLocks noChangeShapeType="1"/>
            </p:cNvSpPr>
            <p:nvPr/>
          </p:nvSpPr>
          <p:spPr bwMode="auto">
            <a:xfrm>
              <a:off x="616702" y="2833678"/>
              <a:ext cx="62598" cy="0"/>
            </a:xfrm>
            <a:prstGeom prst="line">
              <a:avLst/>
            </a:prstGeom>
            <a:noFill/>
            <a:ln w="9525">
              <a:solidFill>
                <a:schemeClr val="bg2"/>
              </a:solidFill>
              <a:round/>
              <a:headEnd/>
              <a:tailEnd/>
            </a:ln>
          </p:spPr>
          <p:txBody>
            <a:bodyPr/>
            <a:lstStyle/>
            <a:p>
              <a:endParaRPr lang="fr-FR" sz="1200"/>
            </a:p>
          </p:txBody>
        </p:sp>
        <p:sp>
          <p:nvSpPr>
            <p:cNvPr id="22" name="Line 59"/>
            <p:cNvSpPr>
              <a:spLocks noChangeShapeType="1"/>
            </p:cNvSpPr>
            <p:nvPr/>
          </p:nvSpPr>
          <p:spPr bwMode="auto">
            <a:xfrm>
              <a:off x="679301" y="4815909"/>
              <a:ext cx="4149421" cy="0"/>
            </a:xfrm>
            <a:prstGeom prst="line">
              <a:avLst/>
            </a:prstGeom>
            <a:noFill/>
            <a:ln w="9525">
              <a:solidFill>
                <a:schemeClr val="bg2"/>
              </a:solidFill>
              <a:round/>
              <a:headEnd/>
              <a:tailEnd/>
            </a:ln>
          </p:spPr>
          <p:txBody>
            <a:bodyPr/>
            <a:lstStyle/>
            <a:p>
              <a:endParaRPr lang="fr-FR" sz="1200"/>
            </a:p>
          </p:txBody>
        </p:sp>
        <p:sp>
          <p:nvSpPr>
            <p:cNvPr id="23" name="Line 60"/>
            <p:cNvSpPr>
              <a:spLocks noChangeShapeType="1"/>
            </p:cNvSpPr>
            <p:nvPr/>
          </p:nvSpPr>
          <p:spPr bwMode="auto">
            <a:xfrm flipV="1">
              <a:off x="679301" y="4815909"/>
              <a:ext cx="0" cy="40592"/>
            </a:xfrm>
            <a:prstGeom prst="line">
              <a:avLst/>
            </a:prstGeom>
            <a:noFill/>
            <a:ln w="9525">
              <a:solidFill>
                <a:schemeClr val="bg2"/>
              </a:solidFill>
              <a:round/>
              <a:headEnd/>
              <a:tailEnd/>
            </a:ln>
          </p:spPr>
          <p:txBody>
            <a:bodyPr/>
            <a:lstStyle/>
            <a:p>
              <a:endParaRPr lang="fr-FR" sz="1200"/>
            </a:p>
          </p:txBody>
        </p:sp>
        <p:sp>
          <p:nvSpPr>
            <p:cNvPr id="24" name="Line 61"/>
            <p:cNvSpPr>
              <a:spLocks noChangeShapeType="1"/>
            </p:cNvSpPr>
            <p:nvPr/>
          </p:nvSpPr>
          <p:spPr bwMode="auto">
            <a:xfrm flipV="1">
              <a:off x="1092048" y="4815909"/>
              <a:ext cx="0" cy="40592"/>
            </a:xfrm>
            <a:prstGeom prst="line">
              <a:avLst/>
            </a:prstGeom>
            <a:noFill/>
            <a:ln w="9525">
              <a:solidFill>
                <a:schemeClr val="bg2"/>
              </a:solidFill>
              <a:round/>
              <a:headEnd/>
              <a:tailEnd/>
            </a:ln>
          </p:spPr>
          <p:txBody>
            <a:bodyPr/>
            <a:lstStyle/>
            <a:p>
              <a:endParaRPr lang="fr-FR" sz="1200"/>
            </a:p>
          </p:txBody>
        </p:sp>
        <p:sp>
          <p:nvSpPr>
            <p:cNvPr id="35" name="Rectangle 72"/>
            <p:cNvSpPr>
              <a:spLocks noChangeArrowheads="1"/>
            </p:cNvSpPr>
            <p:nvPr/>
          </p:nvSpPr>
          <p:spPr bwMode="auto">
            <a:xfrm>
              <a:off x="508216" y="4139236"/>
              <a:ext cx="84959"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37" name="Rectangle 74"/>
            <p:cNvSpPr>
              <a:spLocks noChangeArrowheads="1"/>
            </p:cNvSpPr>
            <p:nvPr/>
          </p:nvSpPr>
          <p:spPr bwMode="auto">
            <a:xfrm>
              <a:off x="338298" y="3688662"/>
              <a:ext cx="254877"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100</a:t>
              </a:r>
              <a:endParaRPr lang="fr-FR" sz="1200" dirty="0">
                <a:latin typeface="Times New Roman" pitchFamily="18" charset="0"/>
                <a:ea typeface="ＭＳ Ｐゴシック" pitchFamily="34" charset="-128"/>
              </a:endParaRPr>
            </a:p>
          </p:txBody>
        </p:sp>
        <p:sp>
          <p:nvSpPr>
            <p:cNvPr id="38" name="Rectangle 75"/>
            <p:cNvSpPr>
              <a:spLocks noChangeArrowheads="1"/>
            </p:cNvSpPr>
            <p:nvPr/>
          </p:nvSpPr>
          <p:spPr bwMode="auto">
            <a:xfrm>
              <a:off x="338298" y="3221618"/>
              <a:ext cx="254877"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200</a:t>
              </a:r>
              <a:endParaRPr lang="fr-FR" sz="1200" dirty="0">
                <a:latin typeface="Times New Roman" pitchFamily="18" charset="0"/>
                <a:ea typeface="ＭＳ Ｐゴシック" pitchFamily="34" charset="-128"/>
              </a:endParaRPr>
            </a:p>
          </p:txBody>
        </p:sp>
        <p:sp>
          <p:nvSpPr>
            <p:cNvPr id="39" name="Rectangle 76"/>
            <p:cNvSpPr>
              <a:spLocks noChangeArrowheads="1"/>
            </p:cNvSpPr>
            <p:nvPr/>
          </p:nvSpPr>
          <p:spPr bwMode="auto">
            <a:xfrm>
              <a:off x="338298" y="2742347"/>
              <a:ext cx="254877"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300</a:t>
              </a:r>
              <a:endParaRPr lang="fr-FR" sz="1200" dirty="0">
                <a:latin typeface="Times New Roman" pitchFamily="18" charset="0"/>
                <a:ea typeface="ＭＳ Ｐゴシック" pitchFamily="34" charset="-128"/>
              </a:endParaRPr>
            </a:p>
          </p:txBody>
        </p:sp>
        <p:sp>
          <p:nvSpPr>
            <p:cNvPr id="40" name="Rectangle 77"/>
            <p:cNvSpPr>
              <a:spLocks noChangeArrowheads="1"/>
            </p:cNvSpPr>
            <p:nvPr/>
          </p:nvSpPr>
          <p:spPr bwMode="auto">
            <a:xfrm>
              <a:off x="1029266" y="4919081"/>
              <a:ext cx="161903"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J0</a:t>
              </a:r>
            </a:p>
          </p:txBody>
        </p:sp>
        <p:sp>
          <p:nvSpPr>
            <p:cNvPr id="47" name="Line 58"/>
            <p:cNvSpPr>
              <a:spLocks noChangeShapeType="1"/>
            </p:cNvSpPr>
            <p:nvPr/>
          </p:nvSpPr>
          <p:spPr bwMode="auto">
            <a:xfrm>
              <a:off x="616702" y="2381370"/>
              <a:ext cx="62598" cy="0"/>
            </a:xfrm>
            <a:prstGeom prst="line">
              <a:avLst/>
            </a:prstGeom>
            <a:noFill/>
            <a:ln w="9525">
              <a:solidFill>
                <a:schemeClr val="bg2"/>
              </a:solidFill>
              <a:round/>
              <a:headEnd/>
              <a:tailEnd/>
            </a:ln>
          </p:spPr>
          <p:txBody>
            <a:bodyPr/>
            <a:lstStyle/>
            <a:p>
              <a:endParaRPr lang="fr-FR" sz="1200"/>
            </a:p>
          </p:txBody>
        </p:sp>
        <p:sp>
          <p:nvSpPr>
            <p:cNvPr id="48" name="Rectangle 76"/>
            <p:cNvSpPr>
              <a:spLocks noChangeArrowheads="1"/>
            </p:cNvSpPr>
            <p:nvPr/>
          </p:nvSpPr>
          <p:spPr bwMode="auto">
            <a:xfrm>
              <a:off x="338298" y="2290039"/>
              <a:ext cx="254877"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400</a:t>
              </a:r>
              <a:endParaRPr lang="fr-FR" sz="1200" dirty="0">
                <a:latin typeface="Times New Roman" pitchFamily="18" charset="0"/>
                <a:ea typeface="ＭＳ Ｐゴシック" pitchFamily="34" charset="-128"/>
              </a:endParaRPr>
            </a:p>
          </p:txBody>
        </p:sp>
        <p:sp>
          <p:nvSpPr>
            <p:cNvPr id="49" name="Line 61"/>
            <p:cNvSpPr>
              <a:spLocks noChangeShapeType="1"/>
            </p:cNvSpPr>
            <p:nvPr/>
          </p:nvSpPr>
          <p:spPr bwMode="auto">
            <a:xfrm flipV="1">
              <a:off x="1566122" y="4815909"/>
              <a:ext cx="0" cy="40592"/>
            </a:xfrm>
            <a:prstGeom prst="line">
              <a:avLst/>
            </a:prstGeom>
            <a:noFill/>
            <a:ln w="9525">
              <a:solidFill>
                <a:schemeClr val="bg2"/>
              </a:solidFill>
              <a:round/>
              <a:headEnd/>
              <a:tailEnd/>
            </a:ln>
          </p:spPr>
          <p:txBody>
            <a:bodyPr/>
            <a:lstStyle/>
            <a:p>
              <a:endParaRPr lang="fr-FR" sz="1200"/>
            </a:p>
          </p:txBody>
        </p:sp>
        <p:sp>
          <p:nvSpPr>
            <p:cNvPr id="50" name="Rectangle 77"/>
            <p:cNvSpPr>
              <a:spLocks noChangeArrowheads="1"/>
            </p:cNvSpPr>
            <p:nvPr/>
          </p:nvSpPr>
          <p:spPr bwMode="auto">
            <a:xfrm>
              <a:off x="1448037"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S12</a:t>
              </a:r>
            </a:p>
          </p:txBody>
        </p:sp>
        <p:sp>
          <p:nvSpPr>
            <p:cNvPr id="51" name="Line 61"/>
            <p:cNvSpPr>
              <a:spLocks noChangeShapeType="1"/>
            </p:cNvSpPr>
            <p:nvPr/>
          </p:nvSpPr>
          <p:spPr bwMode="auto">
            <a:xfrm flipV="1">
              <a:off x="2044617" y="4815909"/>
              <a:ext cx="0" cy="40592"/>
            </a:xfrm>
            <a:prstGeom prst="line">
              <a:avLst/>
            </a:prstGeom>
            <a:noFill/>
            <a:ln w="9525">
              <a:solidFill>
                <a:schemeClr val="bg2"/>
              </a:solidFill>
              <a:round/>
              <a:headEnd/>
              <a:tailEnd/>
            </a:ln>
          </p:spPr>
          <p:txBody>
            <a:bodyPr/>
            <a:lstStyle/>
            <a:p>
              <a:endParaRPr lang="fr-FR" sz="1200"/>
            </a:p>
          </p:txBody>
        </p:sp>
        <p:sp>
          <p:nvSpPr>
            <p:cNvPr id="52" name="Rectangle 77"/>
            <p:cNvSpPr>
              <a:spLocks noChangeArrowheads="1"/>
            </p:cNvSpPr>
            <p:nvPr/>
          </p:nvSpPr>
          <p:spPr bwMode="auto">
            <a:xfrm>
              <a:off x="1926531"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S24</a:t>
              </a:r>
            </a:p>
          </p:txBody>
        </p:sp>
        <p:sp>
          <p:nvSpPr>
            <p:cNvPr id="53" name="Line 61"/>
            <p:cNvSpPr>
              <a:spLocks noChangeShapeType="1"/>
            </p:cNvSpPr>
            <p:nvPr/>
          </p:nvSpPr>
          <p:spPr bwMode="auto">
            <a:xfrm flipV="1">
              <a:off x="2508041" y="4815909"/>
              <a:ext cx="0" cy="40592"/>
            </a:xfrm>
            <a:prstGeom prst="line">
              <a:avLst/>
            </a:prstGeom>
            <a:noFill/>
            <a:ln w="9525">
              <a:solidFill>
                <a:schemeClr val="bg2"/>
              </a:solidFill>
              <a:round/>
              <a:headEnd/>
              <a:tailEnd/>
            </a:ln>
          </p:spPr>
          <p:txBody>
            <a:bodyPr/>
            <a:lstStyle/>
            <a:p>
              <a:endParaRPr lang="fr-FR" sz="1200"/>
            </a:p>
          </p:txBody>
        </p:sp>
        <p:sp>
          <p:nvSpPr>
            <p:cNvPr id="54" name="Rectangle 77"/>
            <p:cNvSpPr>
              <a:spLocks noChangeArrowheads="1"/>
            </p:cNvSpPr>
            <p:nvPr/>
          </p:nvSpPr>
          <p:spPr bwMode="auto">
            <a:xfrm>
              <a:off x="2389955"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S48</a:t>
              </a:r>
            </a:p>
          </p:txBody>
        </p:sp>
        <p:sp>
          <p:nvSpPr>
            <p:cNvPr id="55" name="Line 61"/>
            <p:cNvSpPr>
              <a:spLocks noChangeShapeType="1"/>
            </p:cNvSpPr>
            <p:nvPr/>
          </p:nvSpPr>
          <p:spPr bwMode="auto">
            <a:xfrm flipV="1">
              <a:off x="2994071" y="4815909"/>
              <a:ext cx="0" cy="40592"/>
            </a:xfrm>
            <a:prstGeom prst="line">
              <a:avLst/>
            </a:prstGeom>
            <a:noFill/>
            <a:ln w="9525">
              <a:solidFill>
                <a:schemeClr val="bg2"/>
              </a:solidFill>
              <a:round/>
              <a:headEnd/>
              <a:tailEnd/>
            </a:ln>
          </p:spPr>
          <p:txBody>
            <a:bodyPr/>
            <a:lstStyle/>
            <a:p>
              <a:endParaRPr lang="fr-FR" sz="1200"/>
            </a:p>
          </p:txBody>
        </p:sp>
        <p:sp>
          <p:nvSpPr>
            <p:cNvPr id="56" name="Rectangle 77"/>
            <p:cNvSpPr>
              <a:spLocks noChangeArrowheads="1"/>
            </p:cNvSpPr>
            <p:nvPr/>
          </p:nvSpPr>
          <p:spPr bwMode="auto">
            <a:xfrm>
              <a:off x="2875986"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S72</a:t>
              </a:r>
            </a:p>
          </p:txBody>
        </p:sp>
        <p:sp>
          <p:nvSpPr>
            <p:cNvPr id="58" name="Line 61"/>
            <p:cNvSpPr>
              <a:spLocks noChangeShapeType="1"/>
            </p:cNvSpPr>
            <p:nvPr/>
          </p:nvSpPr>
          <p:spPr bwMode="auto">
            <a:xfrm flipV="1">
              <a:off x="3472015" y="4815909"/>
              <a:ext cx="0" cy="40592"/>
            </a:xfrm>
            <a:prstGeom prst="line">
              <a:avLst/>
            </a:prstGeom>
            <a:noFill/>
            <a:ln w="9525">
              <a:solidFill>
                <a:schemeClr val="bg2"/>
              </a:solidFill>
              <a:round/>
              <a:headEnd/>
              <a:tailEnd/>
            </a:ln>
          </p:spPr>
          <p:txBody>
            <a:bodyPr/>
            <a:lstStyle/>
            <a:p>
              <a:endParaRPr lang="fr-FR" sz="1200"/>
            </a:p>
          </p:txBody>
        </p:sp>
        <p:sp>
          <p:nvSpPr>
            <p:cNvPr id="59" name="Rectangle 77"/>
            <p:cNvSpPr>
              <a:spLocks noChangeArrowheads="1"/>
            </p:cNvSpPr>
            <p:nvPr/>
          </p:nvSpPr>
          <p:spPr bwMode="auto">
            <a:xfrm>
              <a:off x="3353931"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S96</a:t>
              </a:r>
            </a:p>
          </p:txBody>
        </p:sp>
        <p:sp>
          <p:nvSpPr>
            <p:cNvPr id="60" name="Line 61"/>
            <p:cNvSpPr>
              <a:spLocks noChangeShapeType="1"/>
            </p:cNvSpPr>
            <p:nvPr/>
          </p:nvSpPr>
          <p:spPr bwMode="auto">
            <a:xfrm flipV="1">
              <a:off x="3943525" y="4815909"/>
              <a:ext cx="0" cy="40592"/>
            </a:xfrm>
            <a:prstGeom prst="line">
              <a:avLst/>
            </a:prstGeom>
            <a:noFill/>
            <a:ln w="9525">
              <a:solidFill>
                <a:schemeClr val="bg2"/>
              </a:solidFill>
              <a:round/>
              <a:headEnd/>
              <a:tailEnd/>
            </a:ln>
          </p:spPr>
          <p:txBody>
            <a:bodyPr/>
            <a:lstStyle/>
            <a:p>
              <a:endParaRPr lang="fr-FR" sz="1200"/>
            </a:p>
          </p:txBody>
        </p:sp>
        <p:sp>
          <p:nvSpPr>
            <p:cNvPr id="61" name="Rectangle 77"/>
            <p:cNvSpPr>
              <a:spLocks noChangeArrowheads="1"/>
            </p:cNvSpPr>
            <p:nvPr/>
          </p:nvSpPr>
          <p:spPr bwMode="auto">
            <a:xfrm>
              <a:off x="3782961" y="4919080"/>
              <a:ext cx="357469"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S120</a:t>
              </a:r>
            </a:p>
          </p:txBody>
        </p:sp>
        <p:sp>
          <p:nvSpPr>
            <p:cNvPr id="62" name="Line 61"/>
            <p:cNvSpPr>
              <a:spLocks noChangeShapeType="1"/>
            </p:cNvSpPr>
            <p:nvPr/>
          </p:nvSpPr>
          <p:spPr bwMode="auto">
            <a:xfrm flipV="1">
              <a:off x="4421470" y="4815909"/>
              <a:ext cx="0" cy="40592"/>
            </a:xfrm>
            <a:prstGeom prst="line">
              <a:avLst/>
            </a:prstGeom>
            <a:noFill/>
            <a:ln w="9525">
              <a:solidFill>
                <a:schemeClr val="bg2"/>
              </a:solidFill>
              <a:round/>
              <a:headEnd/>
              <a:tailEnd/>
            </a:ln>
          </p:spPr>
          <p:txBody>
            <a:bodyPr/>
            <a:lstStyle/>
            <a:p>
              <a:endParaRPr lang="fr-FR" sz="1200"/>
            </a:p>
          </p:txBody>
        </p:sp>
        <p:sp>
          <p:nvSpPr>
            <p:cNvPr id="63" name="Rectangle 77"/>
            <p:cNvSpPr>
              <a:spLocks noChangeArrowheads="1"/>
            </p:cNvSpPr>
            <p:nvPr/>
          </p:nvSpPr>
          <p:spPr bwMode="auto">
            <a:xfrm>
              <a:off x="4260906" y="4919080"/>
              <a:ext cx="357469"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S144</a:t>
              </a:r>
            </a:p>
          </p:txBody>
        </p:sp>
        <p:sp>
          <p:nvSpPr>
            <p:cNvPr id="3" name="Forme libre 2"/>
            <p:cNvSpPr/>
            <p:nvPr/>
          </p:nvSpPr>
          <p:spPr bwMode="auto">
            <a:xfrm>
              <a:off x="1084169" y="3962467"/>
              <a:ext cx="3340250" cy="434332"/>
            </a:xfrm>
            <a:custGeom>
              <a:avLst/>
              <a:gdLst>
                <a:gd name="connsiteX0" fmla="*/ 2541270 w 2541270"/>
                <a:gd name="connsiteY0" fmla="*/ 133350 h 407670"/>
                <a:gd name="connsiteX1" fmla="*/ 2164080 w 2541270"/>
                <a:gd name="connsiteY1" fmla="*/ 125730 h 407670"/>
                <a:gd name="connsiteX2" fmla="*/ 1813560 w 2541270"/>
                <a:gd name="connsiteY2" fmla="*/ 102870 h 407670"/>
                <a:gd name="connsiteX3" fmla="*/ 1443990 w 2541270"/>
                <a:gd name="connsiteY3" fmla="*/ 0 h 407670"/>
                <a:gd name="connsiteX4" fmla="*/ 1078230 w 2541270"/>
                <a:gd name="connsiteY4" fmla="*/ 312420 h 407670"/>
                <a:gd name="connsiteX5" fmla="*/ 716280 w 2541270"/>
                <a:gd name="connsiteY5" fmla="*/ 312420 h 407670"/>
                <a:gd name="connsiteX6" fmla="*/ 365760 w 2541270"/>
                <a:gd name="connsiteY6" fmla="*/ 407670 h 407670"/>
                <a:gd name="connsiteX7" fmla="*/ 0 w 2541270"/>
                <a:gd name="connsiteY7" fmla="*/ 255270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1270" h="407670">
                  <a:moveTo>
                    <a:pt x="2541270" y="133350"/>
                  </a:moveTo>
                  <a:lnTo>
                    <a:pt x="2164080" y="125730"/>
                  </a:lnTo>
                  <a:lnTo>
                    <a:pt x="1813560" y="102870"/>
                  </a:lnTo>
                  <a:lnTo>
                    <a:pt x="1443990" y="0"/>
                  </a:lnTo>
                  <a:lnTo>
                    <a:pt x="1078230" y="312420"/>
                  </a:lnTo>
                  <a:lnTo>
                    <a:pt x="716280" y="312420"/>
                  </a:lnTo>
                  <a:lnTo>
                    <a:pt x="365760" y="407670"/>
                  </a:lnTo>
                  <a:lnTo>
                    <a:pt x="0" y="255270"/>
                  </a:ln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64" name="Forme libre 63"/>
            <p:cNvSpPr/>
            <p:nvPr/>
          </p:nvSpPr>
          <p:spPr bwMode="auto">
            <a:xfrm>
              <a:off x="1089178" y="3101922"/>
              <a:ext cx="3355274" cy="1132510"/>
            </a:xfrm>
            <a:custGeom>
              <a:avLst/>
              <a:gdLst>
                <a:gd name="connsiteX0" fmla="*/ 2552700 w 2552700"/>
                <a:gd name="connsiteY0" fmla="*/ 685800 h 1062990"/>
                <a:gd name="connsiteX1" fmla="*/ 2183130 w 2552700"/>
                <a:gd name="connsiteY1" fmla="*/ 617220 h 1062990"/>
                <a:gd name="connsiteX2" fmla="*/ 1817370 w 2552700"/>
                <a:gd name="connsiteY2" fmla="*/ 255270 h 1062990"/>
                <a:gd name="connsiteX3" fmla="*/ 1455420 w 2552700"/>
                <a:gd name="connsiteY3" fmla="*/ 472440 h 1062990"/>
                <a:gd name="connsiteX4" fmla="*/ 1089660 w 2552700"/>
                <a:gd name="connsiteY4" fmla="*/ 445770 h 1062990"/>
                <a:gd name="connsiteX5" fmla="*/ 723900 w 2552700"/>
                <a:gd name="connsiteY5" fmla="*/ 0 h 1062990"/>
                <a:gd name="connsiteX6" fmla="*/ 358140 w 2552700"/>
                <a:gd name="connsiteY6" fmla="*/ 438150 h 1062990"/>
                <a:gd name="connsiteX7" fmla="*/ 0 w 2552700"/>
                <a:gd name="connsiteY7" fmla="*/ 1062990 h 106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2700" h="1062990">
                  <a:moveTo>
                    <a:pt x="2552700" y="685800"/>
                  </a:moveTo>
                  <a:lnTo>
                    <a:pt x="2183130" y="617220"/>
                  </a:lnTo>
                  <a:lnTo>
                    <a:pt x="1817370" y="255270"/>
                  </a:lnTo>
                  <a:lnTo>
                    <a:pt x="1455420" y="472440"/>
                  </a:lnTo>
                  <a:lnTo>
                    <a:pt x="1089660" y="445770"/>
                  </a:lnTo>
                  <a:lnTo>
                    <a:pt x="723900" y="0"/>
                  </a:lnTo>
                  <a:lnTo>
                    <a:pt x="358140" y="438150"/>
                  </a:lnTo>
                  <a:lnTo>
                    <a:pt x="0" y="1062990"/>
                  </a:lnTo>
                </a:path>
              </a:pathLst>
            </a:custGeom>
            <a:noFill/>
            <a:ln w="28575"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70" name="Groupe 69"/>
            <p:cNvGrpSpPr/>
            <p:nvPr/>
          </p:nvGrpSpPr>
          <p:grpSpPr>
            <a:xfrm>
              <a:off x="3362751" y="2853975"/>
              <a:ext cx="220346" cy="1051727"/>
              <a:chOff x="3436620" y="2620963"/>
              <a:chExt cx="167640" cy="987166"/>
            </a:xfrm>
          </p:grpSpPr>
          <p:cxnSp>
            <p:nvCxnSpPr>
              <p:cNvPr id="66" name="Connecteur droit 65"/>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68" name="Connecteur droit 67"/>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69" name="Connecteur droit 68"/>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71" name="Groupe 70"/>
            <p:cNvGrpSpPr/>
            <p:nvPr/>
          </p:nvGrpSpPr>
          <p:grpSpPr>
            <a:xfrm>
              <a:off x="4311297" y="3377946"/>
              <a:ext cx="220346" cy="895399"/>
              <a:chOff x="3436620" y="2620963"/>
              <a:chExt cx="167640" cy="987166"/>
            </a:xfrm>
          </p:grpSpPr>
          <p:cxnSp>
            <p:nvCxnSpPr>
              <p:cNvPr id="72" name="Connecteur droit 71"/>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73" name="Connecteur droit 72"/>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74" name="Connecteur droit 73"/>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75" name="Groupe 74"/>
            <p:cNvGrpSpPr/>
            <p:nvPr/>
          </p:nvGrpSpPr>
          <p:grpSpPr>
            <a:xfrm>
              <a:off x="3833352" y="3312948"/>
              <a:ext cx="220346" cy="921483"/>
              <a:chOff x="3436620" y="2620963"/>
              <a:chExt cx="167640" cy="987166"/>
            </a:xfrm>
          </p:grpSpPr>
          <p:cxnSp>
            <p:nvCxnSpPr>
              <p:cNvPr id="76" name="Connecteur droit 75"/>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77" name="Connecteur droit 76"/>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78" name="Connecteur droit 77"/>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79" name="Groupe 78"/>
            <p:cNvGrpSpPr/>
            <p:nvPr/>
          </p:nvGrpSpPr>
          <p:grpSpPr>
            <a:xfrm>
              <a:off x="2883898" y="3101922"/>
              <a:ext cx="220346" cy="982321"/>
              <a:chOff x="3436620" y="2620963"/>
              <a:chExt cx="167640" cy="987166"/>
            </a:xfrm>
          </p:grpSpPr>
          <p:cxnSp>
            <p:nvCxnSpPr>
              <p:cNvPr id="80" name="Connecteur droit 79"/>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81" name="Connecteur droit 80"/>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82" name="Connecteur droit 81"/>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83" name="Groupe 82"/>
            <p:cNvGrpSpPr/>
            <p:nvPr/>
          </p:nvGrpSpPr>
          <p:grpSpPr>
            <a:xfrm>
              <a:off x="2397868" y="3069447"/>
              <a:ext cx="220346" cy="1010397"/>
              <a:chOff x="3436620" y="2620963"/>
              <a:chExt cx="167640" cy="987166"/>
            </a:xfrm>
          </p:grpSpPr>
          <p:cxnSp>
            <p:nvCxnSpPr>
              <p:cNvPr id="84" name="Connecteur droit 83"/>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85" name="Connecteur droit 84"/>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86" name="Connecteur droit 85"/>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87" name="Groupe 86"/>
            <p:cNvGrpSpPr/>
            <p:nvPr/>
          </p:nvGrpSpPr>
          <p:grpSpPr>
            <a:xfrm>
              <a:off x="1934444" y="2188608"/>
              <a:ext cx="220346" cy="1801661"/>
              <a:chOff x="3436620" y="2620963"/>
              <a:chExt cx="167640" cy="987166"/>
            </a:xfrm>
          </p:grpSpPr>
          <p:cxnSp>
            <p:nvCxnSpPr>
              <p:cNvPr id="88" name="Connecteur droit 87"/>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89" name="Connecteur droit 88"/>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90" name="Connecteur droit 89"/>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91" name="Groupe 90"/>
            <p:cNvGrpSpPr/>
            <p:nvPr/>
          </p:nvGrpSpPr>
          <p:grpSpPr>
            <a:xfrm>
              <a:off x="1455949" y="3221616"/>
              <a:ext cx="220346" cy="663788"/>
              <a:chOff x="3436620" y="2620963"/>
              <a:chExt cx="167640" cy="987166"/>
            </a:xfrm>
          </p:grpSpPr>
          <p:cxnSp>
            <p:nvCxnSpPr>
              <p:cNvPr id="92" name="Connecteur droit 91"/>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93" name="Connecteur droit 92"/>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94" name="Connecteur droit 93"/>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95" name="Groupe 94"/>
            <p:cNvGrpSpPr/>
            <p:nvPr/>
          </p:nvGrpSpPr>
          <p:grpSpPr>
            <a:xfrm>
              <a:off x="4310387" y="3844751"/>
              <a:ext cx="220346" cy="508650"/>
              <a:chOff x="3436620" y="2620963"/>
              <a:chExt cx="167640" cy="987166"/>
            </a:xfrm>
          </p:grpSpPr>
          <p:cxnSp>
            <p:nvCxnSpPr>
              <p:cNvPr id="96" name="Connecteur droit 95"/>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97" name="Connecteur droit 96"/>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98" name="Connecteur droit 97"/>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99" name="Groupe 98"/>
            <p:cNvGrpSpPr/>
            <p:nvPr/>
          </p:nvGrpSpPr>
          <p:grpSpPr>
            <a:xfrm>
              <a:off x="3832442" y="3821296"/>
              <a:ext cx="220346" cy="563593"/>
              <a:chOff x="3436620" y="2620963"/>
              <a:chExt cx="167640" cy="987166"/>
            </a:xfrm>
          </p:grpSpPr>
          <p:cxnSp>
            <p:nvCxnSpPr>
              <p:cNvPr id="100" name="Connecteur droit 99"/>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01" name="Connecteur droit 100"/>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02" name="Connecteur droit 101"/>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03" name="Groupe 102"/>
            <p:cNvGrpSpPr/>
            <p:nvPr/>
          </p:nvGrpSpPr>
          <p:grpSpPr>
            <a:xfrm>
              <a:off x="3361842" y="3680671"/>
              <a:ext cx="220346" cy="772956"/>
              <a:chOff x="3436620" y="2620963"/>
              <a:chExt cx="167640" cy="987166"/>
            </a:xfrm>
          </p:grpSpPr>
          <p:cxnSp>
            <p:nvCxnSpPr>
              <p:cNvPr id="104" name="Connecteur droit 103"/>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05" name="Connecteur droit 104"/>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06" name="Connecteur droit 105"/>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07" name="Groupe 106"/>
            <p:cNvGrpSpPr/>
            <p:nvPr/>
          </p:nvGrpSpPr>
          <p:grpSpPr>
            <a:xfrm>
              <a:off x="2882988" y="3461474"/>
              <a:ext cx="220346" cy="988921"/>
              <a:chOff x="3436620" y="2620963"/>
              <a:chExt cx="167640" cy="987166"/>
            </a:xfrm>
          </p:grpSpPr>
          <p:cxnSp>
            <p:nvCxnSpPr>
              <p:cNvPr id="108" name="Connecteur droit 107"/>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09" name="Connecteur droit 108"/>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10" name="Connecteur droit 109"/>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11" name="Groupe 110"/>
            <p:cNvGrpSpPr/>
            <p:nvPr/>
          </p:nvGrpSpPr>
          <p:grpSpPr>
            <a:xfrm>
              <a:off x="2384746" y="4230568"/>
              <a:ext cx="220346" cy="154320"/>
              <a:chOff x="3436620" y="2620963"/>
              <a:chExt cx="167640" cy="987166"/>
            </a:xfrm>
          </p:grpSpPr>
          <p:cxnSp>
            <p:nvCxnSpPr>
              <p:cNvPr id="112" name="Connecteur droit 111"/>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13" name="Connecteur droit 112"/>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14" name="Connecteur droit 113"/>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15" name="Groupe 114"/>
            <p:cNvGrpSpPr/>
            <p:nvPr/>
          </p:nvGrpSpPr>
          <p:grpSpPr>
            <a:xfrm>
              <a:off x="1934444" y="4177601"/>
              <a:ext cx="220346" cy="219199"/>
              <a:chOff x="3436620" y="2620963"/>
              <a:chExt cx="167640" cy="987166"/>
            </a:xfrm>
          </p:grpSpPr>
          <p:cxnSp>
            <p:nvCxnSpPr>
              <p:cNvPr id="116" name="Connecteur droit 115"/>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17" name="Connecteur droit 116"/>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18" name="Connecteur droit 117"/>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19" name="Groupe 118"/>
            <p:cNvGrpSpPr/>
            <p:nvPr/>
          </p:nvGrpSpPr>
          <p:grpSpPr>
            <a:xfrm>
              <a:off x="1463990" y="4287200"/>
              <a:ext cx="220346" cy="219199"/>
              <a:chOff x="3436620" y="2620963"/>
              <a:chExt cx="167640" cy="987166"/>
            </a:xfrm>
          </p:grpSpPr>
          <p:cxnSp>
            <p:nvCxnSpPr>
              <p:cNvPr id="120" name="Connecteur droit 119"/>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21" name="Connecteur droit 120"/>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22" name="Connecteur droit 121"/>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cxnSp>
          <p:nvCxnSpPr>
            <p:cNvPr id="125" name="Connecteur droit 124"/>
            <p:cNvCxnSpPr/>
            <p:nvPr/>
          </p:nvCxnSpPr>
          <p:spPr bwMode="auto">
            <a:xfrm>
              <a:off x="3951478" y="1975281"/>
              <a:ext cx="240378" cy="0"/>
            </a:xfrm>
            <a:prstGeom prst="line">
              <a:avLst/>
            </a:prstGeom>
            <a:noFill/>
            <a:ln w="28575" cap="flat" cmpd="sng" algn="ctr">
              <a:solidFill>
                <a:srgbClr val="00B050"/>
              </a:solidFill>
              <a:prstDash val="solid"/>
              <a:round/>
              <a:headEnd type="none" w="med" len="med"/>
              <a:tailEnd type="none" w="med" len="med"/>
            </a:ln>
            <a:effectLst/>
          </p:spPr>
        </p:cxnSp>
        <p:cxnSp>
          <p:nvCxnSpPr>
            <p:cNvPr id="126" name="Connecteur droit 125"/>
            <p:cNvCxnSpPr/>
            <p:nvPr/>
          </p:nvCxnSpPr>
          <p:spPr bwMode="auto">
            <a:xfrm>
              <a:off x="3951478" y="2176499"/>
              <a:ext cx="240378" cy="0"/>
            </a:xfrm>
            <a:prstGeom prst="line">
              <a:avLst/>
            </a:prstGeom>
            <a:noFill/>
            <a:ln w="28575" cap="flat" cmpd="sng" algn="ctr">
              <a:solidFill>
                <a:srgbClr val="3333FF"/>
              </a:solidFill>
              <a:prstDash val="solid"/>
              <a:round/>
              <a:headEnd type="none" w="med" len="med"/>
              <a:tailEnd type="none" w="med" len="med"/>
            </a:ln>
            <a:effectLst/>
          </p:spPr>
        </p:cxnSp>
        <p:sp>
          <p:nvSpPr>
            <p:cNvPr id="18" name="ZoneTexte 17"/>
            <p:cNvSpPr txBox="1"/>
            <p:nvPr/>
          </p:nvSpPr>
          <p:spPr>
            <a:xfrm>
              <a:off x="2046635" y="2697175"/>
              <a:ext cx="829073" cy="276999"/>
            </a:xfrm>
            <a:prstGeom prst="rect">
              <a:avLst/>
            </a:prstGeom>
            <a:noFill/>
          </p:spPr>
          <p:txBody>
            <a:bodyPr wrap="none" rtlCol="0">
              <a:spAutoFit/>
            </a:bodyPr>
            <a:lstStyle/>
            <a:p>
              <a:r>
                <a:rPr lang="fr-FR" sz="1200" dirty="0"/>
                <a:t>p &lt; 0,001</a:t>
              </a:r>
            </a:p>
          </p:txBody>
        </p:sp>
        <p:sp>
          <p:nvSpPr>
            <p:cNvPr id="205" name="ZoneTexte 204"/>
            <p:cNvSpPr txBox="1"/>
            <p:nvPr/>
          </p:nvSpPr>
          <p:spPr>
            <a:xfrm>
              <a:off x="3018719" y="4463460"/>
              <a:ext cx="829073" cy="276999"/>
            </a:xfrm>
            <a:prstGeom prst="rect">
              <a:avLst/>
            </a:prstGeom>
            <a:noFill/>
          </p:spPr>
          <p:txBody>
            <a:bodyPr wrap="none" rtlCol="0">
              <a:spAutoFit/>
            </a:bodyPr>
            <a:lstStyle/>
            <a:p>
              <a:r>
                <a:rPr lang="fr-FR" sz="1200" dirty="0"/>
                <a:t>p = 0,002</a:t>
              </a:r>
            </a:p>
          </p:txBody>
        </p:sp>
        <p:sp>
          <p:nvSpPr>
            <p:cNvPr id="206" name="ZoneTexte 205"/>
            <p:cNvSpPr txBox="1"/>
            <p:nvPr/>
          </p:nvSpPr>
          <p:spPr>
            <a:xfrm>
              <a:off x="4098968" y="2995104"/>
              <a:ext cx="607859" cy="276999"/>
            </a:xfrm>
            <a:prstGeom prst="rect">
              <a:avLst/>
            </a:prstGeom>
            <a:noFill/>
          </p:spPr>
          <p:txBody>
            <a:bodyPr wrap="none" rtlCol="0">
              <a:spAutoFit/>
            </a:bodyPr>
            <a:lstStyle/>
            <a:p>
              <a:r>
                <a:rPr lang="fr-FR" sz="1200" dirty="0"/>
                <a:t>p = ns</a:t>
              </a:r>
            </a:p>
          </p:txBody>
        </p:sp>
      </p:grpSp>
      <p:sp>
        <p:nvSpPr>
          <p:cNvPr id="207" name="ZoneTexte 206"/>
          <p:cNvSpPr txBox="1"/>
          <p:nvPr/>
        </p:nvSpPr>
        <p:spPr>
          <a:xfrm>
            <a:off x="5007464" y="5212832"/>
            <a:ext cx="3926553" cy="1323439"/>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sz="1600" dirty="0"/>
              <a:t>DMO rachis lombaire : plus élevée pour ZOL vs placebo :  + 11 % à S48, </a:t>
            </a:r>
            <a:br>
              <a:rPr lang="fr-FR" sz="1600" dirty="0"/>
            </a:br>
            <a:r>
              <a:rPr lang="fr-FR" sz="1600" dirty="0"/>
              <a:t>+ 9 % à S96, + 11 % à S144</a:t>
            </a:r>
          </a:p>
          <a:p>
            <a:pPr marL="285750" indent="-285750">
              <a:buClr>
                <a:srgbClr val="0070C0"/>
              </a:buClr>
              <a:buFont typeface="Arial" panose="020B0604020202020204" pitchFamily="34" charset="0"/>
              <a:buChar char="•"/>
            </a:pPr>
            <a:r>
              <a:rPr lang="fr-FR" sz="1600" dirty="0"/>
              <a:t>Tendances similaires pour hanche totale et col fémoral</a:t>
            </a:r>
          </a:p>
        </p:txBody>
      </p:sp>
      <p:grpSp>
        <p:nvGrpSpPr>
          <p:cNvPr id="4" name="Groupe 3"/>
          <p:cNvGrpSpPr/>
          <p:nvPr/>
        </p:nvGrpSpPr>
        <p:grpSpPr>
          <a:xfrm>
            <a:off x="5205319" y="1780239"/>
            <a:ext cx="3865655" cy="3323508"/>
            <a:chOff x="5205319" y="1780239"/>
            <a:chExt cx="3865655" cy="3323508"/>
          </a:xfrm>
        </p:grpSpPr>
        <p:sp>
          <p:nvSpPr>
            <p:cNvPr id="128" name="Line 52"/>
            <p:cNvSpPr>
              <a:spLocks noChangeShapeType="1"/>
            </p:cNvSpPr>
            <p:nvPr/>
          </p:nvSpPr>
          <p:spPr bwMode="auto">
            <a:xfrm>
              <a:off x="5464363" y="1810294"/>
              <a:ext cx="0" cy="3005615"/>
            </a:xfrm>
            <a:prstGeom prst="line">
              <a:avLst/>
            </a:prstGeom>
            <a:noFill/>
            <a:ln w="9525">
              <a:solidFill>
                <a:schemeClr val="bg2"/>
              </a:solidFill>
              <a:round/>
              <a:headEnd/>
              <a:tailEnd/>
            </a:ln>
          </p:spPr>
          <p:txBody>
            <a:bodyPr/>
            <a:lstStyle/>
            <a:p>
              <a:endParaRPr lang="fr-FR" sz="1200"/>
            </a:p>
          </p:txBody>
        </p:sp>
        <p:sp>
          <p:nvSpPr>
            <p:cNvPr id="129" name="Line 53"/>
            <p:cNvSpPr>
              <a:spLocks noChangeShapeType="1"/>
            </p:cNvSpPr>
            <p:nvPr/>
          </p:nvSpPr>
          <p:spPr bwMode="auto">
            <a:xfrm>
              <a:off x="5411084" y="4815909"/>
              <a:ext cx="53279" cy="0"/>
            </a:xfrm>
            <a:prstGeom prst="line">
              <a:avLst/>
            </a:prstGeom>
            <a:noFill/>
            <a:ln w="9525">
              <a:solidFill>
                <a:schemeClr val="bg2"/>
              </a:solidFill>
              <a:round/>
              <a:headEnd/>
              <a:tailEnd/>
            </a:ln>
          </p:spPr>
          <p:txBody>
            <a:bodyPr/>
            <a:lstStyle/>
            <a:p>
              <a:endParaRPr lang="fr-FR" sz="1200"/>
            </a:p>
          </p:txBody>
        </p:sp>
        <p:sp>
          <p:nvSpPr>
            <p:cNvPr id="130" name="Line 54"/>
            <p:cNvSpPr>
              <a:spLocks noChangeShapeType="1"/>
            </p:cNvSpPr>
            <p:nvPr/>
          </p:nvSpPr>
          <p:spPr bwMode="auto">
            <a:xfrm>
              <a:off x="5411084" y="4321910"/>
              <a:ext cx="53279" cy="0"/>
            </a:xfrm>
            <a:prstGeom prst="line">
              <a:avLst/>
            </a:prstGeom>
            <a:noFill/>
            <a:ln w="9525">
              <a:solidFill>
                <a:schemeClr val="accent6">
                  <a:lumMod val="75000"/>
                </a:schemeClr>
              </a:solidFill>
              <a:round/>
              <a:headEnd/>
              <a:tailEnd/>
            </a:ln>
          </p:spPr>
          <p:txBody>
            <a:bodyPr/>
            <a:lstStyle/>
            <a:p>
              <a:endParaRPr lang="fr-FR" sz="1200"/>
            </a:p>
          </p:txBody>
        </p:sp>
        <p:sp>
          <p:nvSpPr>
            <p:cNvPr id="131" name="Line 56"/>
            <p:cNvSpPr>
              <a:spLocks noChangeShapeType="1"/>
            </p:cNvSpPr>
            <p:nvPr/>
          </p:nvSpPr>
          <p:spPr bwMode="auto">
            <a:xfrm>
              <a:off x="5411084" y="3814255"/>
              <a:ext cx="53279" cy="0"/>
            </a:xfrm>
            <a:prstGeom prst="line">
              <a:avLst/>
            </a:prstGeom>
            <a:noFill/>
            <a:ln w="9525">
              <a:solidFill>
                <a:schemeClr val="accent6">
                  <a:lumMod val="75000"/>
                </a:schemeClr>
              </a:solidFill>
              <a:round/>
              <a:headEnd/>
              <a:tailEnd/>
            </a:ln>
          </p:spPr>
          <p:txBody>
            <a:bodyPr/>
            <a:lstStyle/>
            <a:p>
              <a:endParaRPr lang="fr-FR" sz="1200"/>
            </a:p>
          </p:txBody>
        </p:sp>
        <p:sp>
          <p:nvSpPr>
            <p:cNvPr id="132" name="Line 57"/>
            <p:cNvSpPr>
              <a:spLocks noChangeShapeType="1"/>
            </p:cNvSpPr>
            <p:nvPr/>
          </p:nvSpPr>
          <p:spPr bwMode="auto">
            <a:xfrm>
              <a:off x="5411084" y="3312949"/>
              <a:ext cx="53279" cy="0"/>
            </a:xfrm>
            <a:prstGeom prst="line">
              <a:avLst/>
            </a:prstGeom>
            <a:noFill/>
            <a:ln w="9525">
              <a:solidFill>
                <a:schemeClr val="accent6">
                  <a:lumMod val="75000"/>
                </a:schemeClr>
              </a:solidFill>
              <a:round/>
              <a:headEnd/>
              <a:tailEnd/>
            </a:ln>
          </p:spPr>
          <p:txBody>
            <a:bodyPr/>
            <a:lstStyle/>
            <a:p>
              <a:endParaRPr lang="fr-FR" sz="1200"/>
            </a:p>
          </p:txBody>
        </p:sp>
        <p:sp>
          <p:nvSpPr>
            <p:cNvPr id="133" name="Line 58"/>
            <p:cNvSpPr>
              <a:spLocks noChangeShapeType="1"/>
            </p:cNvSpPr>
            <p:nvPr/>
          </p:nvSpPr>
          <p:spPr bwMode="auto">
            <a:xfrm>
              <a:off x="5411084" y="2814031"/>
              <a:ext cx="53279" cy="0"/>
            </a:xfrm>
            <a:prstGeom prst="line">
              <a:avLst/>
            </a:prstGeom>
            <a:noFill/>
            <a:ln w="9525">
              <a:solidFill>
                <a:schemeClr val="bg2"/>
              </a:solidFill>
              <a:round/>
              <a:headEnd/>
              <a:tailEnd/>
            </a:ln>
          </p:spPr>
          <p:txBody>
            <a:bodyPr/>
            <a:lstStyle/>
            <a:p>
              <a:endParaRPr lang="fr-FR" sz="1200"/>
            </a:p>
          </p:txBody>
        </p:sp>
        <p:sp>
          <p:nvSpPr>
            <p:cNvPr id="134" name="Line 59"/>
            <p:cNvSpPr>
              <a:spLocks noChangeShapeType="1"/>
            </p:cNvSpPr>
            <p:nvPr/>
          </p:nvSpPr>
          <p:spPr bwMode="auto">
            <a:xfrm>
              <a:off x="5464363" y="4815909"/>
              <a:ext cx="3606611" cy="0"/>
            </a:xfrm>
            <a:prstGeom prst="line">
              <a:avLst/>
            </a:prstGeom>
            <a:noFill/>
            <a:ln w="9525">
              <a:solidFill>
                <a:schemeClr val="bg2"/>
              </a:solidFill>
              <a:round/>
              <a:headEnd/>
              <a:tailEnd/>
            </a:ln>
          </p:spPr>
          <p:txBody>
            <a:bodyPr/>
            <a:lstStyle/>
            <a:p>
              <a:endParaRPr lang="fr-FR" sz="1200"/>
            </a:p>
          </p:txBody>
        </p:sp>
        <p:sp>
          <p:nvSpPr>
            <p:cNvPr id="135" name="Line 60"/>
            <p:cNvSpPr>
              <a:spLocks noChangeShapeType="1"/>
            </p:cNvSpPr>
            <p:nvPr/>
          </p:nvSpPr>
          <p:spPr bwMode="auto">
            <a:xfrm flipV="1">
              <a:off x="5464363" y="4815909"/>
              <a:ext cx="0" cy="40592"/>
            </a:xfrm>
            <a:prstGeom prst="line">
              <a:avLst/>
            </a:prstGeom>
            <a:noFill/>
            <a:ln w="9525">
              <a:solidFill>
                <a:schemeClr val="bg2"/>
              </a:solidFill>
              <a:round/>
              <a:headEnd/>
              <a:tailEnd/>
            </a:ln>
          </p:spPr>
          <p:txBody>
            <a:bodyPr/>
            <a:lstStyle/>
            <a:p>
              <a:endParaRPr lang="fr-FR" sz="1200"/>
            </a:p>
          </p:txBody>
        </p:sp>
        <p:sp>
          <p:nvSpPr>
            <p:cNvPr id="136" name="Line 61"/>
            <p:cNvSpPr>
              <a:spLocks noChangeShapeType="1"/>
            </p:cNvSpPr>
            <p:nvPr/>
          </p:nvSpPr>
          <p:spPr bwMode="auto">
            <a:xfrm flipV="1">
              <a:off x="5815663" y="4815909"/>
              <a:ext cx="0" cy="40592"/>
            </a:xfrm>
            <a:prstGeom prst="line">
              <a:avLst/>
            </a:prstGeom>
            <a:noFill/>
            <a:ln w="9525">
              <a:solidFill>
                <a:schemeClr val="bg2"/>
              </a:solidFill>
              <a:round/>
              <a:headEnd/>
              <a:tailEnd/>
            </a:ln>
          </p:spPr>
          <p:txBody>
            <a:bodyPr/>
            <a:lstStyle/>
            <a:p>
              <a:endParaRPr lang="fr-FR" sz="1200"/>
            </a:p>
          </p:txBody>
        </p:sp>
        <p:sp>
          <p:nvSpPr>
            <p:cNvPr id="137" name="Rectangle 72"/>
            <p:cNvSpPr>
              <a:spLocks noChangeArrowheads="1"/>
            </p:cNvSpPr>
            <p:nvPr/>
          </p:nvSpPr>
          <p:spPr bwMode="auto">
            <a:xfrm>
              <a:off x="5205319" y="4230579"/>
              <a:ext cx="136256"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-6</a:t>
              </a:r>
              <a:endParaRPr lang="fr-FR" sz="1200" dirty="0">
                <a:latin typeface="Times New Roman" pitchFamily="18" charset="0"/>
                <a:ea typeface="ＭＳ Ｐゴシック" pitchFamily="34" charset="-128"/>
              </a:endParaRPr>
            </a:p>
          </p:txBody>
        </p:sp>
        <p:sp>
          <p:nvSpPr>
            <p:cNvPr id="138" name="Rectangle 74"/>
            <p:cNvSpPr>
              <a:spLocks noChangeArrowheads="1"/>
            </p:cNvSpPr>
            <p:nvPr/>
          </p:nvSpPr>
          <p:spPr bwMode="auto">
            <a:xfrm>
              <a:off x="5205320" y="3722923"/>
              <a:ext cx="136256"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-4</a:t>
              </a:r>
              <a:endParaRPr lang="fr-FR" sz="1200" dirty="0">
                <a:latin typeface="Times New Roman" pitchFamily="18" charset="0"/>
                <a:ea typeface="ＭＳ Ｐゴシック" pitchFamily="34" charset="-128"/>
              </a:endParaRPr>
            </a:p>
          </p:txBody>
        </p:sp>
        <p:sp>
          <p:nvSpPr>
            <p:cNvPr id="139" name="Rectangle 75"/>
            <p:cNvSpPr>
              <a:spLocks noChangeArrowheads="1"/>
            </p:cNvSpPr>
            <p:nvPr/>
          </p:nvSpPr>
          <p:spPr bwMode="auto">
            <a:xfrm>
              <a:off x="5213408" y="3214576"/>
              <a:ext cx="136255"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a:t>
              </a:r>
              <a:endParaRPr lang="fr-FR" sz="1200" dirty="0">
                <a:latin typeface="Times New Roman" pitchFamily="18" charset="0"/>
                <a:ea typeface="ＭＳ Ｐゴシック" pitchFamily="34" charset="-128"/>
              </a:endParaRPr>
            </a:p>
          </p:txBody>
        </p:sp>
        <p:sp>
          <p:nvSpPr>
            <p:cNvPr id="140" name="Rectangle 76"/>
            <p:cNvSpPr>
              <a:spLocks noChangeArrowheads="1"/>
            </p:cNvSpPr>
            <p:nvPr/>
          </p:nvSpPr>
          <p:spPr bwMode="auto">
            <a:xfrm>
              <a:off x="5264704" y="2722699"/>
              <a:ext cx="84960" cy="184666"/>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141" name="Rectangle 77"/>
            <p:cNvSpPr>
              <a:spLocks noChangeArrowheads="1"/>
            </p:cNvSpPr>
            <p:nvPr/>
          </p:nvSpPr>
          <p:spPr bwMode="auto">
            <a:xfrm>
              <a:off x="5423771" y="4919081"/>
              <a:ext cx="689291"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Screening</a:t>
              </a:r>
            </a:p>
          </p:txBody>
        </p:sp>
        <p:sp>
          <p:nvSpPr>
            <p:cNvPr id="142" name="Line 58"/>
            <p:cNvSpPr>
              <a:spLocks noChangeShapeType="1"/>
            </p:cNvSpPr>
            <p:nvPr/>
          </p:nvSpPr>
          <p:spPr bwMode="auto">
            <a:xfrm>
              <a:off x="5411084" y="2282999"/>
              <a:ext cx="53279" cy="0"/>
            </a:xfrm>
            <a:prstGeom prst="line">
              <a:avLst/>
            </a:prstGeom>
            <a:noFill/>
            <a:ln w="9525">
              <a:solidFill>
                <a:schemeClr val="bg2"/>
              </a:solidFill>
              <a:round/>
              <a:headEnd/>
              <a:tailEnd/>
            </a:ln>
          </p:spPr>
          <p:txBody>
            <a:bodyPr/>
            <a:lstStyle/>
            <a:p>
              <a:endParaRPr lang="fr-FR" sz="1200"/>
            </a:p>
          </p:txBody>
        </p:sp>
        <p:sp>
          <p:nvSpPr>
            <p:cNvPr id="143" name="Rectangle 76"/>
            <p:cNvSpPr>
              <a:spLocks noChangeArrowheads="1"/>
            </p:cNvSpPr>
            <p:nvPr/>
          </p:nvSpPr>
          <p:spPr bwMode="auto">
            <a:xfrm>
              <a:off x="5259661" y="2191667"/>
              <a:ext cx="84959"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a:t>
              </a:r>
              <a:endParaRPr lang="fr-FR" sz="1200" dirty="0">
                <a:latin typeface="Times New Roman" pitchFamily="18" charset="0"/>
                <a:ea typeface="ＭＳ Ｐゴシック" pitchFamily="34" charset="-128"/>
              </a:endParaRPr>
            </a:p>
          </p:txBody>
        </p:sp>
        <p:sp>
          <p:nvSpPr>
            <p:cNvPr id="144" name="Line 61"/>
            <p:cNvSpPr>
              <a:spLocks noChangeShapeType="1"/>
            </p:cNvSpPr>
            <p:nvPr/>
          </p:nvSpPr>
          <p:spPr bwMode="auto">
            <a:xfrm flipV="1">
              <a:off x="6406701" y="4815909"/>
              <a:ext cx="0" cy="40592"/>
            </a:xfrm>
            <a:prstGeom prst="line">
              <a:avLst/>
            </a:prstGeom>
            <a:noFill/>
            <a:ln w="9525">
              <a:solidFill>
                <a:schemeClr val="bg2"/>
              </a:solidFill>
              <a:round/>
              <a:headEnd/>
              <a:tailEnd/>
            </a:ln>
          </p:spPr>
          <p:txBody>
            <a:bodyPr/>
            <a:lstStyle/>
            <a:p>
              <a:endParaRPr lang="fr-FR" sz="1200"/>
            </a:p>
          </p:txBody>
        </p:sp>
        <p:sp>
          <p:nvSpPr>
            <p:cNvPr id="145" name="Rectangle 77"/>
            <p:cNvSpPr>
              <a:spLocks noChangeArrowheads="1"/>
            </p:cNvSpPr>
            <p:nvPr/>
          </p:nvSpPr>
          <p:spPr bwMode="auto">
            <a:xfrm>
              <a:off x="6285912"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S12</a:t>
              </a:r>
            </a:p>
          </p:txBody>
        </p:sp>
        <p:sp>
          <p:nvSpPr>
            <p:cNvPr id="148" name="Line 61"/>
            <p:cNvSpPr>
              <a:spLocks noChangeShapeType="1"/>
            </p:cNvSpPr>
            <p:nvPr/>
          </p:nvSpPr>
          <p:spPr bwMode="auto">
            <a:xfrm flipV="1">
              <a:off x="6993442" y="4815909"/>
              <a:ext cx="0" cy="40592"/>
            </a:xfrm>
            <a:prstGeom prst="line">
              <a:avLst/>
            </a:prstGeom>
            <a:noFill/>
            <a:ln w="9525">
              <a:solidFill>
                <a:schemeClr val="bg2"/>
              </a:solidFill>
              <a:round/>
              <a:headEnd/>
              <a:tailEnd/>
            </a:ln>
          </p:spPr>
          <p:txBody>
            <a:bodyPr/>
            <a:lstStyle/>
            <a:p>
              <a:endParaRPr lang="fr-FR" sz="1200"/>
            </a:p>
          </p:txBody>
        </p:sp>
        <p:sp>
          <p:nvSpPr>
            <p:cNvPr id="149" name="Rectangle 77"/>
            <p:cNvSpPr>
              <a:spLocks noChangeArrowheads="1"/>
            </p:cNvSpPr>
            <p:nvPr/>
          </p:nvSpPr>
          <p:spPr bwMode="auto">
            <a:xfrm>
              <a:off x="6872652"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S24</a:t>
              </a:r>
            </a:p>
          </p:txBody>
        </p:sp>
        <p:sp>
          <p:nvSpPr>
            <p:cNvPr id="152" name="Line 61"/>
            <p:cNvSpPr>
              <a:spLocks noChangeShapeType="1"/>
            </p:cNvSpPr>
            <p:nvPr/>
          </p:nvSpPr>
          <p:spPr bwMode="auto">
            <a:xfrm flipV="1">
              <a:off x="7559833" y="4815909"/>
              <a:ext cx="0" cy="40592"/>
            </a:xfrm>
            <a:prstGeom prst="line">
              <a:avLst/>
            </a:prstGeom>
            <a:noFill/>
            <a:ln w="9525">
              <a:solidFill>
                <a:schemeClr val="bg2"/>
              </a:solidFill>
              <a:round/>
              <a:headEnd/>
              <a:tailEnd/>
            </a:ln>
          </p:spPr>
          <p:txBody>
            <a:bodyPr/>
            <a:lstStyle/>
            <a:p>
              <a:endParaRPr lang="fr-FR" sz="1200"/>
            </a:p>
          </p:txBody>
        </p:sp>
        <p:sp>
          <p:nvSpPr>
            <p:cNvPr id="153" name="Rectangle 77"/>
            <p:cNvSpPr>
              <a:spLocks noChangeArrowheads="1"/>
            </p:cNvSpPr>
            <p:nvPr/>
          </p:nvSpPr>
          <p:spPr bwMode="auto">
            <a:xfrm>
              <a:off x="7439044"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S48</a:t>
              </a:r>
            </a:p>
          </p:txBody>
        </p:sp>
        <p:sp>
          <p:nvSpPr>
            <p:cNvPr id="156" name="Line 61"/>
            <p:cNvSpPr>
              <a:spLocks noChangeShapeType="1"/>
            </p:cNvSpPr>
            <p:nvPr/>
          </p:nvSpPr>
          <p:spPr bwMode="auto">
            <a:xfrm flipV="1">
              <a:off x="8708903" y="4815909"/>
              <a:ext cx="0" cy="40592"/>
            </a:xfrm>
            <a:prstGeom prst="line">
              <a:avLst/>
            </a:prstGeom>
            <a:noFill/>
            <a:ln w="9525">
              <a:solidFill>
                <a:schemeClr val="bg2"/>
              </a:solidFill>
              <a:round/>
              <a:headEnd/>
              <a:tailEnd/>
            </a:ln>
          </p:spPr>
          <p:txBody>
            <a:bodyPr/>
            <a:lstStyle/>
            <a:p>
              <a:endParaRPr lang="fr-FR" sz="1200"/>
            </a:p>
          </p:txBody>
        </p:sp>
        <p:sp>
          <p:nvSpPr>
            <p:cNvPr id="157" name="Rectangle 77"/>
            <p:cNvSpPr>
              <a:spLocks noChangeArrowheads="1"/>
            </p:cNvSpPr>
            <p:nvPr/>
          </p:nvSpPr>
          <p:spPr bwMode="auto">
            <a:xfrm>
              <a:off x="8545633" y="4919080"/>
              <a:ext cx="35747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S144</a:t>
              </a:r>
            </a:p>
          </p:txBody>
        </p:sp>
        <p:sp>
          <p:nvSpPr>
            <p:cNvPr id="158" name="Forme libre 157"/>
            <p:cNvSpPr/>
            <p:nvPr/>
          </p:nvSpPr>
          <p:spPr bwMode="auto">
            <a:xfrm>
              <a:off x="5826150" y="2433511"/>
              <a:ext cx="2882754" cy="366679"/>
            </a:xfrm>
            <a:custGeom>
              <a:avLst/>
              <a:gdLst>
                <a:gd name="connsiteX0" fmla="*/ 2541270 w 2541270"/>
                <a:gd name="connsiteY0" fmla="*/ 133350 h 407670"/>
                <a:gd name="connsiteX1" fmla="*/ 2164080 w 2541270"/>
                <a:gd name="connsiteY1" fmla="*/ 125730 h 407670"/>
                <a:gd name="connsiteX2" fmla="*/ 1813560 w 2541270"/>
                <a:gd name="connsiteY2" fmla="*/ 102870 h 407670"/>
                <a:gd name="connsiteX3" fmla="*/ 1443990 w 2541270"/>
                <a:gd name="connsiteY3" fmla="*/ 0 h 407670"/>
                <a:gd name="connsiteX4" fmla="*/ 1078230 w 2541270"/>
                <a:gd name="connsiteY4" fmla="*/ 312420 h 407670"/>
                <a:gd name="connsiteX5" fmla="*/ 716280 w 2541270"/>
                <a:gd name="connsiteY5" fmla="*/ 312420 h 407670"/>
                <a:gd name="connsiteX6" fmla="*/ 365760 w 2541270"/>
                <a:gd name="connsiteY6" fmla="*/ 407670 h 407670"/>
                <a:gd name="connsiteX7" fmla="*/ 0 w 2541270"/>
                <a:gd name="connsiteY7" fmla="*/ 255270 h 407670"/>
                <a:gd name="connsiteX0" fmla="*/ 2541270 w 2541270"/>
                <a:gd name="connsiteY0" fmla="*/ 133350 h 407670"/>
                <a:gd name="connsiteX1" fmla="*/ 2019300 w 2541270"/>
                <a:gd name="connsiteY1" fmla="*/ 181610 h 407670"/>
                <a:gd name="connsiteX2" fmla="*/ 1813560 w 2541270"/>
                <a:gd name="connsiteY2" fmla="*/ 102870 h 407670"/>
                <a:gd name="connsiteX3" fmla="*/ 1443990 w 2541270"/>
                <a:gd name="connsiteY3" fmla="*/ 0 h 407670"/>
                <a:gd name="connsiteX4" fmla="*/ 1078230 w 2541270"/>
                <a:gd name="connsiteY4" fmla="*/ 312420 h 407670"/>
                <a:gd name="connsiteX5" fmla="*/ 716280 w 2541270"/>
                <a:gd name="connsiteY5" fmla="*/ 312420 h 407670"/>
                <a:gd name="connsiteX6" fmla="*/ 365760 w 2541270"/>
                <a:gd name="connsiteY6" fmla="*/ 407670 h 407670"/>
                <a:gd name="connsiteX7" fmla="*/ 0 w 2541270"/>
                <a:gd name="connsiteY7" fmla="*/ 255270 h 407670"/>
                <a:gd name="connsiteX0" fmla="*/ 2541270 w 2541270"/>
                <a:gd name="connsiteY0" fmla="*/ 133350 h 407670"/>
                <a:gd name="connsiteX1" fmla="*/ 2019300 w 2541270"/>
                <a:gd name="connsiteY1" fmla="*/ 181610 h 407670"/>
                <a:gd name="connsiteX2" fmla="*/ 1443990 w 2541270"/>
                <a:gd name="connsiteY2" fmla="*/ 0 h 407670"/>
                <a:gd name="connsiteX3" fmla="*/ 1078230 w 2541270"/>
                <a:gd name="connsiteY3" fmla="*/ 312420 h 407670"/>
                <a:gd name="connsiteX4" fmla="*/ 716280 w 2541270"/>
                <a:gd name="connsiteY4" fmla="*/ 312420 h 407670"/>
                <a:gd name="connsiteX5" fmla="*/ 365760 w 2541270"/>
                <a:gd name="connsiteY5" fmla="*/ 407670 h 407670"/>
                <a:gd name="connsiteX6" fmla="*/ 0 w 2541270"/>
                <a:gd name="connsiteY6" fmla="*/ 255270 h 407670"/>
                <a:gd name="connsiteX0" fmla="*/ 2541270 w 2541270"/>
                <a:gd name="connsiteY0" fmla="*/ 1270 h 275590"/>
                <a:gd name="connsiteX1" fmla="*/ 2019300 w 2541270"/>
                <a:gd name="connsiteY1" fmla="*/ 49530 h 275590"/>
                <a:gd name="connsiteX2" fmla="*/ 1504950 w 2541270"/>
                <a:gd name="connsiteY2" fmla="*/ 0 h 275590"/>
                <a:gd name="connsiteX3" fmla="*/ 1078230 w 2541270"/>
                <a:gd name="connsiteY3" fmla="*/ 180340 h 275590"/>
                <a:gd name="connsiteX4" fmla="*/ 716280 w 2541270"/>
                <a:gd name="connsiteY4" fmla="*/ 180340 h 275590"/>
                <a:gd name="connsiteX5" fmla="*/ 365760 w 2541270"/>
                <a:gd name="connsiteY5" fmla="*/ 275590 h 275590"/>
                <a:gd name="connsiteX6" fmla="*/ 0 w 2541270"/>
                <a:gd name="connsiteY6" fmla="*/ 123190 h 275590"/>
                <a:gd name="connsiteX0" fmla="*/ 2541270 w 2541270"/>
                <a:gd name="connsiteY0" fmla="*/ 77470 h 351790"/>
                <a:gd name="connsiteX1" fmla="*/ 2019300 w 2541270"/>
                <a:gd name="connsiteY1" fmla="*/ 125730 h 351790"/>
                <a:gd name="connsiteX2" fmla="*/ 1504950 w 2541270"/>
                <a:gd name="connsiteY2" fmla="*/ 76200 h 351790"/>
                <a:gd name="connsiteX3" fmla="*/ 989330 w 2541270"/>
                <a:gd name="connsiteY3" fmla="*/ 0 h 351790"/>
                <a:gd name="connsiteX4" fmla="*/ 716280 w 2541270"/>
                <a:gd name="connsiteY4" fmla="*/ 256540 h 351790"/>
                <a:gd name="connsiteX5" fmla="*/ 365760 w 2541270"/>
                <a:gd name="connsiteY5" fmla="*/ 351790 h 351790"/>
                <a:gd name="connsiteX6" fmla="*/ 0 w 2541270"/>
                <a:gd name="connsiteY6" fmla="*/ 199390 h 351790"/>
                <a:gd name="connsiteX0" fmla="*/ 2541270 w 2541270"/>
                <a:gd name="connsiteY0" fmla="*/ 77470 h 351790"/>
                <a:gd name="connsiteX1" fmla="*/ 2019300 w 2541270"/>
                <a:gd name="connsiteY1" fmla="*/ 125730 h 351790"/>
                <a:gd name="connsiteX2" fmla="*/ 1504950 w 2541270"/>
                <a:gd name="connsiteY2" fmla="*/ 76200 h 351790"/>
                <a:gd name="connsiteX3" fmla="*/ 989330 w 2541270"/>
                <a:gd name="connsiteY3" fmla="*/ 0 h 351790"/>
                <a:gd name="connsiteX4" fmla="*/ 365760 w 2541270"/>
                <a:gd name="connsiteY4" fmla="*/ 351790 h 351790"/>
                <a:gd name="connsiteX5" fmla="*/ 0 w 2541270"/>
                <a:gd name="connsiteY5" fmla="*/ 199390 h 351790"/>
                <a:gd name="connsiteX0" fmla="*/ 2541270 w 2541270"/>
                <a:gd name="connsiteY0" fmla="*/ 77470 h 199390"/>
                <a:gd name="connsiteX1" fmla="*/ 2019300 w 2541270"/>
                <a:gd name="connsiteY1" fmla="*/ 125730 h 199390"/>
                <a:gd name="connsiteX2" fmla="*/ 1504950 w 2541270"/>
                <a:gd name="connsiteY2" fmla="*/ 76200 h 199390"/>
                <a:gd name="connsiteX3" fmla="*/ 989330 w 2541270"/>
                <a:gd name="connsiteY3" fmla="*/ 0 h 199390"/>
                <a:gd name="connsiteX4" fmla="*/ 469900 w 2541270"/>
                <a:gd name="connsiteY4" fmla="*/ 95250 h 199390"/>
                <a:gd name="connsiteX5" fmla="*/ 0 w 2541270"/>
                <a:gd name="connsiteY5" fmla="*/ 199390 h 199390"/>
                <a:gd name="connsiteX0" fmla="*/ 2576830 w 2576830"/>
                <a:gd name="connsiteY0" fmla="*/ 77470 h 344170"/>
                <a:gd name="connsiteX1" fmla="*/ 2054860 w 2576830"/>
                <a:gd name="connsiteY1" fmla="*/ 125730 h 344170"/>
                <a:gd name="connsiteX2" fmla="*/ 1540510 w 2576830"/>
                <a:gd name="connsiteY2" fmla="*/ 76200 h 344170"/>
                <a:gd name="connsiteX3" fmla="*/ 1024890 w 2576830"/>
                <a:gd name="connsiteY3" fmla="*/ 0 h 344170"/>
                <a:gd name="connsiteX4" fmla="*/ 505460 w 2576830"/>
                <a:gd name="connsiteY4" fmla="*/ 95250 h 344170"/>
                <a:gd name="connsiteX5" fmla="*/ 0 w 2576830"/>
                <a:gd name="connsiteY5" fmla="*/ 344170 h 344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6830" h="344170">
                  <a:moveTo>
                    <a:pt x="2576830" y="77470"/>
                  </a:moveTo>
                  <a:lnTo>
                    <a:pt x="2054860" y="125730"/>
                  </a:lnTo>
                  <a:lnTo>
                    <a:pt x="1540510" y="76200"/>
                  </a:lnTo>
                  <a:lnTo>
                    <a:pt x="1024890" y="0"/>
                  </a:lnTo>
                  <a:lnTo>
                    <a:pt x="505460" y="95250"/>
                  </a:lnTo>
                  <a:lnTo>
                    <a:pt x="0" y="344170"/>
                  </a:ln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59" name="Forme libre 158"/>
            <p:cNvSpPr/>
            <p:nvPr/>
          </p:nvSpPr>
          <p:spPr bwMode="auto">
            <a:xfrm>
              <a:off x="5830269" y="2808308"/>
              <a:ext cx="2904065" cy="1178514"/>
            </a:xfrm>
            <a:custGeom>
              <a:avLst/>
              <a:gdLst>
                <a:gd name="connsiteX0" fmla="*/ 2552700 w 2552700"/>
                <a:gd name="connsiteY0" fmla="*/ 685800 h 1062990"/>
                <a:gd name="connsiteX1" fmla="*/ 2183130 w 2552700"/>
                <a:gd name="connsiteY1" fmla="*/ 617220 h 1062990"/>
                <a:gd name="connsiteX2" fmla="*/ 1817370 w 2552700"/>
                <a:gd name="connsiteY2" fmla="*/ 255270 h 1062990"/>
                <a:gd name="connsiteX3" fmla="*/ 1455420 w 2552700"/>
                <a:gd name="connsiteY3" fmla="*/ 472440 h 1062990"/>
                <a:gd name="connsiteX4" fmla="*/ 1089660 w 2552700"/>
                <a:gd name="connsiteY4" fmla="*/ 445770 h 1062990"/>
                <a:gd name="connsiteX5" fmla="*/ 723900 w 2552700"/>
                <a:gd name="connsiteY5" fmla="*/ 0 h 1062990"/>
                <a:gd name="connsiteX6" fmla="*/ 358140 w 2552700"/>
                <a:gd name="connsiteY6" fmla="*/ 438150 h 1062990"/>
                <a:gd name="connsiteX7" fmla="*/ 0 w 2552700"/>
                <a:gd name="connsiteY7" fmla="*/ 1062990 h 1062990"/>
                <a:gd name="connsiteX0" fmla="*/ 2537460 w 2537460"/>
                <a:gd name="connsiteY0" fmla="*/ 961390 h 961390"/>
                <a:gd name="connsiteX1" fmla="*/ 2167890 w 2537460"/>
                <a:gd name="connsiteY1" fmla="*/ 892810 h 961390"/>
                <a:gd name="connsiteX2" fmla="*/ 1802130 w 2537460"/>
                <a:gd name="connsiteY2" fmla="*/ 530860 h 961390"/>
                <a:gd name="connsiteX3" fmla="*/ 1440180 w 2537460"/>
                <a:gd name="connsiteY3" fmla="*/ 748030 h 961390"/>
                <a:gd name="connsiteX4" fmla="*/ 1074420 w 2537460"/>
                <a:gd name="connsiteY4" fmla="*/ 721360 h 961390"/>
                <a:gd name="connsiteX5" fmla="*/ 708660 w 2537460"/>
                <a:gd name="connsiteY5" fmla="*/ 275590 h 961390"/>
                <a:gd name="connsiteX6" fmla="*/ 342900 w 2537460"/>
                <a:gd name="connsiteY6" fmla="*/ 713740 h 961390"/>
                <a:gd name="connsiteX7" fmla="*/ 0 w 2537460"/>
                <a:gd name="connsiteY7" fmla="*/ 0 h 961390"/>
                <a:gd name="connsiteX0" fmla="*/ 2537460 w 2537460"/>
                <a:gd name="connsiteY0" fmla="*/ 961390 h 961390"/>
                <a:gd name="connsiteX1" fmla="*/ 2167890 w 2537460"/>
                <a:gd name="connsiteY1" fmla="*/ 892810 h 961390"/>
                <a:gd name="connsiteX2" fmla="*/ 1802130 w 2537460"/>
                <a:gd name="connsiteY2" fmla="*/ 530860 h 961390"/>
                <a:gd name="connsiteX3" fmla="*/ 1440180 w 2537460"/>
                <a:gd name="connsiteY3" fmla="*/ 748030 h 961390"/>
                <a:gd name="connsiteX4" fmla="*/ 1074420 w 2537460"/>
                <a:gd name="connsiteY4" fmla="*/ 721360 h 961390"/>
                <a:gd name="connsiteX5" fmla="*/ 708660 w 2537460"/>
                <a:gd name="connsiteY5" fmla="*/ 275590 h 961390"/>
                <a:gd name="connsiteX6" fmla="*/ 510540 w 2537460"/>
                <a:gd name="connsiteY6" fmla="*/ 535940 h 961390"/>
                <a:gd name="connsiteX7" fmla="*/ 0 w 2537460"/>
                <a:gd name="connsiteY7" fmla="*/ 0 h 961390"/>
                <a:gd name="connsiteX0" fmla="*/ 2537460 w 2537460"/>
                <a:gd name="connsiteY0" fmla="*/ 961390 h 1007110"/>
                <a:gd name="connsiteX1" fmla="*/ 2167890 w 2537460"/>
                <a:gd name="connsiteY1" fmla="*/ 892810 h 1007110"/>
                <a:gd name="connsiteX2" fmla="*/ 1802130 w 2537460"/>
                <a:gd name="connsiteY2" fmla="*/ 530860 h 1007110"/>
                <a:gd name="connsiteX3" fmla="*/ 1440180 w 2537460"/>
                <a:gd name="connsiteY3" fmla="*/ 748030 h 1007110"/>
                <a:gd name="connsiteX4" fmla="*/ 1074420 w 2537460"/>
                <a:gd name="connsiteY4" fmla="*/ 721360 h 1007110"/>
                <a:gd name="connsiteX5" fmla="*/ 1031240 w 2537460"/>
                <a:gd name="connsiteY5" fmla="*/ 1007110 h 1007110"/>
                <a:gd name="connsiteX6" fmla="*/ 510540 w 2537460"/>
                <a:gd name="connsiteY6" fmla="*/ 535940 h 1007110"/>
                <a:gd name="connsiteX7" fmla="*/ 0 w 2537460"/>
                <a:gd name="connsiteY7" fmla="*/ 0 h 1007110"/>
                <a:gd name="connsiteX0" fmla="*/ 2537460 w 2537460"/>
                <a:gd name="connsiteY0" fmla="*/ 961390 h 1007110"/>
                <a:gd name="connsiteX1" fmla="*/ 2167890 w 2537460"/>
                <a:gd name="connsiteY1" fmla="*/ 892810 h 1007110"/>
                <a:gd name="connsiteX2" fmla="*/ 1802130 w 2537460"/>
                <a:gd name="connsiteY2" fmla="*/ 530860 h 1007110"/>
                <a:gd name="connsiteX3" fmla="*/ 1440180 w 2537460"/>
                <a:gd name="connsiteY3" fmla="*/ 748030 h 1007110"/>
                <a:gd name="connsiteX4" fmla="*/ 1031240 w 2537460"/>
                <a:gd name="connsiteY4" fmla="*/ 1007110 h 1007110"/>
                <a:gd name="connsiteX5" fmla="*/ 510540 w 2537460"/>
                <a:gd name="connsiteY5" fmla="*/ 535940 h 1007110"/>
                <a:gd name="connsiteX6" fmla="*/ 0 w 2537460"/>
                <a:gd name="connsiteY6" fmla="*/ 0 h 1007110"/>
                <a:gd name="connsiteX0" fmla="*/ 2537460 w 2537460"/>
                <a:gd name="connsiteY0" fmla="*/ 961390 h 1057910"/>
                <a:gd name="connsiteX1" fmla="*/ 2167890 w 2537460"/>
                <a:gd name="connsiteY1" fmla="*/ 892810 h 1057910"/>
                <a:gd name="connsiteX2" fmla="*/ 1802130 w 2537460"/>
                <a:gd name="connsiteY2" fmla="*/ 530860 h 1057910"/>
                <a:gd name="connsiteX3" fmla="*/ 1549400 w 2537460"/>
                <a:gd name="connsiteY3" fmla="*/ 1057910 h 1057910"/>
                <a:gd name="connsiteX4" fmla="*/ 1031240 w 2537460"/>
                <a:gd name="connsiteY4" fmla="*/ 1007110 h 1057910"/>
                <a:gd name="connsiteX5" fmla="*/ 510540 w 2537460"/>
                <a:gd name="connsiteY5" fmla="*/ 535940 h 1057910"/>
                <a:gd name="connsiteX6" fmla="*/ 0 w 2537460"/>
                <a:gd name="connsiteY6" fmla="*/ 0 h 1057910"/>
                <a:gd name="connsiteX0" fmla="*/ 2537460 w 2537460"/>
                <a:gd name="connsiteY0" fmla="*/ 961390 h 1057910"/>
                <a:gd name="connsiteX1" fmla="*/ 2167890 w 2537460"/>
                <a:gd name="connsiteY1" fmla="*/ 892810 h 1057910"/>
                <a:gd name="connsiteX2" fmla="*/ 1549400 w 2537460"/>
                <a:gd name="connsiteY2" fmla="*/ 1057910 h 1057910"/>
                <a:gd name="connsiteX3" fmla="*/ 1031240 w 2537460"/>
                <a:gd name="connsiteY3" fmla="*/ 1007110 h 1057910"/>
                <a:gd name="connsiteX4" fmla="*/ 510540 w 2537460"/>
                <a:gd name="connsiteY4" fmla="*/ 535940 h 1057910"/>
                <a:gd name="connsiteX5" fmla="*/ 0 w 2537460"/>
                <a:gd name="connsiteY5" fmla="*/ 0 h 1057910"/>
                <a:gd name="connsiteX0" fmla="*/ 2537460 w 2537460"/>
                <a:gd name="connsiteY0" fmla="*/ 961390 h 1057910"/>
                <a:gd name="connsiteX1" fmla="*/ 2063750 w 2537460"/>
                <a:gd name="connsiteY1" fmla="*/ 808990 h 1057910"/>
                <a:gd name="connsiteX2" fmla="*/ 1549400 w 2537460"/>
                <a:gd name="connsiteY2" fmla="*/ 1057910 h 1057910"/>
                <a:gd name="connsiteX3" fmla="*/ 1031240 w 2537460"/>
                <a:gd name="connsiteY3" fmla="*/ 1007110 h 1057910"/>
                <a:gd name="connsiteX4" fmla="*/ 510540 w 2537460"/>
                <a:gd name="connsiteY4" fmla="*/ 535940 h 1057910"/>
                <a:gd name="connsiteX5" fmla="*/ 0 w 2537460"/>
                <a:gd name="connsiteY5" fmla="*/ 0 h 1057910"/>
                <a:gd name="connsiteX0" fmla="*/ 2595880 w 2595880"/>
                <a:gd name="connsiteY0" fmla="*/ 1106170 h 1106170"/>
                <a:gd name="connsiteX1" fmla="*/ 2063750 w 2595880"/>
                <a:gd name="connsiteY1" fmla="*/ 808990 h 1106170"/>
                <a:gd name="connsiteX2" fmla="*/ 1549400 w 2595880"/>
                <a:gd name="connsiteY2" fmla="*/ 1057910 h 1106170"/>
                <a:gd name="connsiteX3" fmla="*/ 1031240 w 2595880"/>
                <a:gd name="connsiteY3" fmla="*/ 1007110 h 1106170"/>
                <a:gd name="connsiteX4" fmla="*/ 510540 w 2595880"/>
                <a:gd name="connsiteY4" fmla="*/ 535940 h 1106170"/>
                <a:gd name="connsiteX5" fmla="*/ 0 w 2595880"/>
                <a:gd name="connsiteY5" fmla="*/ 0 h 110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5880" h="1106170">
                  <a:moveTo>
                    <a:pt x="2595880" y="1106170"/>
                  </a:moveTo>
                  <a:lnTo>
                    <a:pt x="2063750" y="808990"/>
                  </a:lnTo>
                  <a:lnTo>
                    <a:pt x="1549400" y="1057910"/>
                  </a:lnTo>
                  <a:lnTo>
                    <a:pt x="1031240" y="1007110"/>
                  </a:lnTo>
                  <a:lnTo>
                    <a:pt x="510540" y="535940"/>
                  </a:lnTo>
                  <a:lnTo>
                    <a:pt x="0" y="0"/>
                  </a:lnTo>
                </a:path>
              </a:pathLst>
            </a:custGeom>
            <a:noFill/>
            <a:ln w="28575"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64" name="Groupe 163"/>
            <p:cNvGrpSpPr/>
            <p:nvPr/>
          </p:nvGrpSpPr>
          <p:grpSpPr>
            <a:xfrm>
              <a:off x="8642482" y="3418361"/>
              <a:ext cx="187542" cy="1113581"/>
              <a:chOff x="3436620" y="2620963"/>
              <a:chExt cx="167640" cy="987166"/>
            </a:xfrm>
          </p:grpSpPr>
          <p:cxnSp>
            <p:nvCxnSpPr>
              <p:cNvPr id="165" name="Connecteur droit 164"/>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66" name="Connecteur droit 165"/>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67" name="Connecteur droit 166"/>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168" name="Groupe 167"/>
            <p:cNvGrpSpPr/>
            <p:nvPr/>
          </p:nvGrpSpPr>
          <p:grpSpPr>
            <a:xfrm>
              <a:off x="8038845" y="3260230"/>
              <a:ext cx="187542" cy="847014"/>
              <a:chOff x="3436620" y="2620963"/>
              <a:chExt cx="167640" cy="987166"/>
            </a:xfrm>
          </p:grpSpPr>
          <p:cxnSp>
            <p:nvCxnSpPr>
              <p:cNvPr id="169" name="Connecteur droit 168"/>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0" name="Connecteur droit 169"/>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1" name="Connecteur droit 170"/>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172" name="Groupe 171"/>
            <p:cNvGrpSpPr/>
            <p:nvPr/>
          </p:nvGrpSpPr>
          <p:grpSpPr>
            <a:xfrm>
              <a:off x="7466061" y="3487543"/>
              <a:ext cx="187542" cy="910147"/>
              <a:chOff x="3436620" y="2620963"/>
              <a:chExt cx="167640" cy="987166"/>
            </a:xfrm>
          </p:grpSpPr>
          <p:cxnSp>
            <p:nvCxnSpPr>
              <p:cNvPr id="173" name="Connecteur droit 172"/>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4" name="Connecteur droit 173"/>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5" name="Connecteur droit 174"/>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176" name="Groupe 175"/>
            <p:cNvGrpSpPr/>
            <p:nvPr/>
          </p:nvGrpSpPr>
          <p:grpSpPr>
            <a:xfrm>
              <a:off x="6899671" y="3487544"/>
              <a:ext cx="187542" cy="785801"/>
              <a:chOff x="3436620" y="2620963"/>
              <a:chExt cx="167640" cy="987166"/>
            </a:xfrm>
          </p:grpSpPr>
          <p:cxnSp>
            <p:nvCxnSpPr>
              <p:cNvPr id="177" name="Connecteur droit 176"/>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8" name="Connecteur droit 177"/>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79" name="Connecteur droit 178"/>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184" name="Groupe 183"/>
            <p:cNvGrpSpPr/>
            <p:nvPr/>
          </p:nvGrpSpPr>
          <p:grpSpPr>
            <a:xfrm>
              <a:off x="6312930" y="3101922"/>
              <a:ext cx="187542" cy="578749"/>
              <a:chOff x="3436620" y="2620963"/>
              <a:chExt cx="167640" cy="987166"/>
            </a:xfrm>
          </p:grpSpPr>
          <p:cxnSp>
            <p:nvCxnSpPr>
              <p:cNvPr id="185" name="Connecteur droit 184"/>
              <p:cNvCxnSpPr/>
              <p:nvPr/>
            </p:nvCxnSpPr>
            <p:spPr bwMode="auto">
              <a:xfrm>
                <a:off x="3519748" y="2620963"/>
                <a:ext cx="0" cy="987166"/>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86" name="Connecteur droit 185"/>
              <p:cNvCxnSpPr/>
              <p:nvPr/>
            </p:nvCxnSpPr>
            <p:spPr bwMode="auto">
              <a:xfrm>
                <a:off x="3436620" y="2620963"/>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cxnSp>
            <p:nvCxnSpPr>
              <p:cNvPr id="187" name="Connecteur droit 186"/>
              <p:cNvCxnSpPr/>
              <p:nvPr/>
            </p:nvCxnSpPr>
            <p:spPr bwMode="auto">
              <a:xfrm>
                <a:off x="3436620" y="3604002"/>
                <a:ext cx="167640" cy="0"/>
              </a:xfrm>
              <a:prstGeom prst="line">
                <a:avLst/>
              </a:prstGeom>
              <a:solidFill>
                <a:schemeClr val="accent1"/>
              </a:solidFill>
              <a:ln w="9525" cap="flat" cmpd="sng" algn="ctr">
                <a:solidFill>
                  <a:srgbClr val="3333FF"/>
                </a:solidFill>
                <a:prstDash val="solid"/>
                <a:round/>
                <a:headEnd type="none" w="med" len="med"/>
                <a:tailEnd type="none" w="med" len="med"/>
              </a:ln>
              <a:effectLst/>
            </p:spPr>
          </p:cxnSp>
        </p:grpSp>
        <p:grpSp>
          <p:nvGrpSpPr>
            <p:cNvPr id="188" name="Groupe 187"/>
            <p:cNvGrpSpPr/>
            <p:nvPr/>
          </p:nvGrpSpPr>
          <p:grpSpPr>
            <a:xfrm>
              <a:off x="8615132" y="2103604"/>
              <a:ext cx="187542" cy="816333"/>
              <a:chOff x="3436620" y="2620963"/>
              <a:chExt cx="167640" cy="987166"/>
            </a:xfrm>
          </p:grpSpPr>
          <p:cxnSp>
            <p:nvCxnSpPr>
              <p:cNvPr id="189" name="Connecteur droit 188"/>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0" name="Connecteur droit 189"/>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1" name="Connecteur droit 190"/>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92" name="Groupe 191"/>
            <p:cNvGrpSpPr/>
            <p:nvPr/>
          </p:nvGrpSpPr>
          <p:grpSpPr>
            <a:xfrm>
              <a:off x="8044366" y="2180152"/>
              <a:ext cx="187542" cy="784025"/>
              <a:chOff x="3436620" y="2620963"/>
              <a:chExt cx="167640" cy="987166"/>
            </a:xfrm>
          </p:grpSpPr>
          <p:cxnSp>
            <p:nvCxnSpPr>
              <p:cNvPr id="193" name="Connecteur droit 192"/>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4" name="Connecteur droit 193"/>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5" name="Connecteur droit 194"/>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196" name="Groupe 195"/>
            <p:cNvGrpSpPr/>
            <p:nvPr/>
          </p:nvGrpSpPr>
          <p:grpSpPr>
            <a:xfrm>
              <a:off x="7466819" y="2180150"/>
              <a:ext cx="187542" cy="654988"/>
              <a:chOff x="3436620" y="2620963"/>
              <a:chExt cx="167640" cy="987166"/>
            </a:xfrm>
          </p:grpSpPr>
          <p:cxnSp>
            <p:nvCxnSpPr>
              <p:cNvPr id="197" name="Connecteur droit 196"/>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8" name="Connecteur droit 197"/>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199" name="Connecteur droit 198"/>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grpSp>
          <p:nvGrpSpPr>
            <p:cNvPr id="200" name="Groupe 199"/>
            <p:cNvGrpSpPr/>
            <p:nvPr/>
          </p:nvGrpSpPr>
          <p:grpSpPr>
            <a:xfrm>
              <a:off x="6872549" y="2151714"/>
              <a:ext cx="187542" cy="546596"/>
              <a:chOff x="3436620" y="2620963"/>
              <a:chExt cx="167640" cy="987166"/>
            </a:xfrm>
          </p:grpSpPr>
          <p:cxnSp>
            <p:nvCxnSpPr>
              <p:cNvPr id="201" name="Connecteur droit 200"/>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202" name="Connecteur droit 201"/>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203" name="Connecteur droit 202"/>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sp>
          <p:nvSpPr>
            <p:cNvPr id="219" name="Line 61"/>
            <p:cNvSpPr>
              <a:spLocks noChangeShapeType="1"/>
            </p:cNvSpPr>
            <p:nvPr/>
          </p:nvSpPr>
          <p:spPr bwMode="auto">
            <a:xfrm flipV="1">
              <a:off x="8132617" y="4815909"/>
              <a:ext cx="0" cy="40592"/>
            </a:xfrm>
            <a:prstGeom prst="line">
              <a:avLst/>
            </a:prstGeom>
            <a:noFill/>
            <a:ln w="9525">
              <a:solidFill>
                <a:schemeClr val="bg2"/>
              </a:solidFill>
              <a:round/>
              <a:headEnd/>
              <a:tailEnd/>
            </a:ln>
          </p:spPr>
          <p:txBody>
            <a:bodyPr/>
            <a:lstStyle/>
            <a:p>
              <a:endParaRPr lang="fr-FR" sz="1200"/>
            </a:p>
          </p:txBody>
        </p:sp>
        <p:sp>
          <p:nvSpPr>
            <p:cNvPr id="220" name="Rectangle 77"/>
            <p:cNvSpPr>
              <a:spLocks noChangeArrowheads="1"/>
            </p:cNvSpPr>
            <p:nvPr/>
          </p:nvSpPr>
          <p:spPr bwMode="auto">
            <a:xfrm>
              <a:off x="8011827" y="4919080"/>
              <a:ext cx="272510"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S96</a:t>
              </a:r>
            </a:p>
          </p:txBody>
        </p:sp>
        <p:grpSp>
          <p:nvGrpSpPr>
            <p:cNvPr id="221" name="Groupe 220"/>
            <p:cNvGrpSpPr/>
            <p:nvPr/>
          </p:nvGrpSpPr>
          <p:grpSpPr>
            <a:xfrm>
              <a:off x="6310249" y="2253594"/>
              <a:ext cx="187542" cy="546596"/>
              <a:chOff x="3436620" y="2620963"/>
              <a:chExt cx="167640" cy="987166"/>
            </a:xfrm>
          </p:grpSpPr>
          <p:cxnSp>
            <p:nvCxnSpPr>
              <p:cNvPr id="222" name="Connecteur droit 221"/>
              <p:cNvCxnSpPr/>
              <p:nvPr/>
            </p:nvCxnSpPr>
            <p:spPr bwMode="auto">
              <a:xfrm>
                <a:off x="3519748" y="2620963"/>
                <a:ext cx="0" cy="987166"/>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223" name="Connecteur droit 222"/>
              <p:cNvCxnSpPr/>
              <p:nvPr/>
            </p:nvCxnSpPr>
            <p:spPr bwMode="auto">
              <a:xfrm>
                <a:off x="3436620" y="2620963"/>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cxnSp>
            <p:nvCxnSpPr>
              <p:cNvPr id="224" name="Connecteur droit 223"/>
              <p:cNvCxnSpPr/>
              <p:nvPr/>
            </p:nvCxnSpPr>
            <p:spPr bwMode="auto">
              <a:xfrm>
                <a:off x="3436620" y="3604002"/>
                <a:ext cx="167640" cy="0"/>
              </a:xfrm>
              <a:prstGeom prst="line">
                <a:avLst/>
              </a:prstGeom>
              <a:solidFill>
                <a:schemeClr val="accent1"/>
              </a:solidFill>
              <a:ln w="9525" cap="flat" cmpd="sng" algn="ctr">
                <a:solidFill>
                  <a:srgbClr val="00B050"/>
                </a:solidFill>
                <a:prstDash val="solid"/>
                <a:round/>
                <a:headEnd type="none" w="med" len="med"/>
                <a:tailEnd type="none" w="med" len="med"/>
              </a:ln>
              <a:effectLst/>
            </p:spPr>
          </p:cxnSp>
        </p:grpSp>
        <p:sp>
          <p:nvSpPr>
            <p:cNvPr id="208" name="ZoneTexte 207"/>
            <p:cNvSpPr txBox="1"/>
            <p:nvPr/>
          </p:nvSpPr>
          <p:spPr>
            <a:xfrm>
              <a:off x="7059298" y="1780239"/>
              <a:ext cx="829073" cy="276999"/>
            </a:xfrm>
            <a:prstGeom prst="rect">
              <a:avLst/>
            </a:prstGeom>
            <a:noFill/>
          </p:spPr>
          <p:txBody>
            <a:bodyPr wrap="none" rtlCol="0">
              <a:spAutoFit/>
            </a:bodyPr>
            <a:lstStyle/>
            <a:p>
              <a:r>
                <a:rPr lang="fr-FR" sz="1200" dirty="0"/>
                <a:t>p &lt; 0,001</a:t>
              </a:r>
            </a:p>
          </p:txBody>
        </p:sp>
        <p:sp>
          <p:nvSpPr>
            <p:cNvPr id="209" name="ZoneTexte 208"/>
            <p:cNvSpPr txBox="1"/>
            <p:nvPr/>
          </p:nvSpPr>
          <p:spPr>
            <a:xfrm>
              <a:off x="8202978" y="1780239"/>
              <a:ext cx="829073" cy="276999"/>
            </a:xfrm>
            <a:prstGeom prst="rect">
              <a:avLst/>
            </a:prstGeom>
            <a:noFill/>
          </p:spPr>
          <p:txBody>
            <a:bodyPr wrap="none" rtlCol="0">
              <a:spAutoFit/>
            </a:bodyPr>
            <a:lstStyle/>
            <a:p>
              <a:r>
                <a:rPr lang="fr-FR" sz="1200" dirty="0"/>
                <a:t>p &lt; 0,001</a:t>
              </a:r>
            </a:p>
          </p:txBody>
        </p:sp>
        <p:sp>
          <p:nvSpPr>
            <p:cNvPr id="210" name="ZoneTexte 209"/>
            <p:cNvSpPr txBox="1"/>
            <p:nvPr/>
          </p:nvSpPr>
          <p:spPr>
            <a:xfrm>
              <a:off x="7704079" y="4089912"/>
              <a:ext cx="829073" cy="276999"/>
            </a:xfrm>
            <a:prstGeom prst="rect">
              <a:avLst/>
            </a:prstGeom>
            <a:noFill/>
          </p:spPr>
          <p:txBody>
            <a:bodyPr wrap="none" rtlCol="0">
              <a:spAutoFit/>
            </a:bodyPr>
            <a:lstStyle/>
            <a:p>
              <a:r>
                <a:rPr lang="fr-FR" sz="1200" dirty="0"/>
                <a:t>p &lt; 0,001</a:t>
              </a:r>
            </a:p>
          </p:txBody>
        </p:sp>
      </p:grpSp>
      <p:sp>
        <p:nvSpPr>
          <p:cNvPr id="183" name="Titre 2"/>
          <p:cNvSpPr>
            <a:spLocks noGrp="1"/>
          </p:cNvSpPr>
          <p:nvPr>
            <p:ph type="title"/>
          </p:nvPr>
        </p:nvSpPr>
        <p:spPr/>
        <p:txBody>
          <a:bodyPr/>
          <a:lstStyle/>
          <a:p>
            <a:r>
              <a:rPr lang="fr-FR" sz="2600" dirty="0"/>
              <a:t>1 dose de </a:t>
            </a:r>
            <a:r>
              <a:rPr lang="fr-FR" sz="2600" dirty="0" err="1"/>
              <a:t>zolédronate</a:t>
            </a:r>
            <a:r>
              <a:rPr lang="fr-FR" sz="2600" dirty="0"/>
              <a:t> prévient la perte osseuse </a:t>
            </a:r>
            <a:br>
              <a:rPr lang="fr-FR" sz="2600" dirty="0"/>
            </a:br>
            <a:r>
              <a:rPr lang="fr-FR" sz="2600" dirty="0"/>
              <a:t>liée à l’initiation des ARV </a:t>
            </a:r>
            <a:r>
              <a:rPr lang="mr-IN" sz="2600" dirty="0"/>
              <a:t>–</a:t>
            </a:r>
            <a:r>
              <a:rPr lang="fr-FR" sz="2600" dirty="0"/>
              <a:t> Résultats à 3 ans (2)</a:t>
            </a:r>
          </a:p>
        </p:txBody>
      </p:sp>
      <p:sp>
        <p:nvSpPr>
          <p:cNvPr id="180" name="ZoneTexte 17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203</a:t>
            </a:r>
          </a:p>
        </p:txBody>
      </p:sp>
    </p:spTree>
    <p:extLst>
      <p:ext uri="{BB962C8B-B14F-4D97-AF65-F5344CB8AC3E}">
        <p14:creationId xmlns:p14="http://schemas.microsoft.com/office/powerpoint/2010/main" val="106088033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Sevrage tabagique : impact sur l’incidence </a:t>
            </a:r>
            <a:br>
              <a:rPr lang="fr-FR" dirty="0"/>
            </a:br>
            <a:r>
              <a:rPr lang="fr-FR" dirty="0"/>
              <a:t>du cancer (cohorte D:A:D) (1)</a:t>
            </a:r>
          </a:p>
        </p:txBody>
      </p:sp>
      <p:sp>
        <p:nvSpPr>
          <p:cNvPr id="4" name="Espace réservé du contenu 3"/>
          <p:cNvSpPr>
            <a:spLocks noGrp="1"/>
          </p:cNvSpPr>
          <p:nvPr>
            <p:ph idx="1"/>
          </p:nvPr>
        </p:nvSpPr>
        <p:spPr>
          <a:xfrm>
            <a:off x="210240" y="1147386"/>
            <a:ext cx="8771552" cy="5244565"/>
          </a:xfrm>
        </p:spPr>
        <p:txBody>
          <a:bodyPr/>
          <a:lstStyle/>
          <a:p>
            <a:pPr>
              <a:lnSpc>
                <a:spcPts val="1900"/>
              </a:lnSpc>
            </a:pPr>
            <a:r>
              <a:rPr lang="fr-FR" sz="1800" dirty="0"/>
              <a:t>Etude prospective, depuis 1/1/2004, 35 424 patients VIH sans antécédent de cancer</a:t>
            </a:r>
          </a:p>
          <a:p>
            <a:pPr lvl="1">
              <a:lnSpc>
                <a:spcPts val="1900"/>
              </a:lnSpc>
            </a:pPr>
            <a:r>
              <a:rPr lang="fr-FR" sz="1600" dirty="0"/>
              <a:t>Hommes : 72,5 %</a:t>
            </a:r>
          </a:p>
          <a:p>
            <a:pPr lvl="1">
              <a:lnSpc>
                <a:spcPts val="1900"/>
              </a:lnSpc>
            </a:pPr>
            <a:r>
              <a:rPr lang="fr-FR" sz="1600" dirty="0"/>
              <a:t>Age médian : 40 ans</a:t>
            </a:r>
          </a:p>
          <a:p>
            <a:pPr lvl="1">
              <a:lnSpc>
                <a:spcPts val="1900"/>
              </a:lnSpc>
            </a:pPr>
            <a:r>
              <a:rPr lang="fr-FR" sz="1600" dirty="0"/>
              <a:t>HSH : 42 %</a:t>
            </a:r>
          </a:p>
          <a:p>
            <a:pPr lvl="1">
              <a:lnSpc>
                <a:spcPts val="1900"/>
              </a:lnSpc>
            </a:pPr>
            <a:r>
              <a:rPr lang="fr-FR" sz="1600" dirty="0"/>
              <a:t>Antécédent sida : 20,8 %</a:t>
            </a:r>
          </a:p>
          <a:p>
            <a:pPr lvl="1">
              <a:lnSpc>
                <a:spcPts val="1900"/>
              </a:lnSpc>
            </a:pPr>
            <a:r>
              <a:rPr lang="fr-FR" sz="1600" dirty="0"/>
              <a:t>CV &lt; 500 c/ml : 52,7 %</a:t>
            </a:r>
          </a:p>
          <a:p>
            <a:pPr lvl="1">
              <a:lnSpc>
                <a:spcPts val="1900"/>
              </a:lnSpc>
            </a:pPr>
            <a:r>
              <a:rPr lang="fr-FR" sz="1600" dirty="0"/>
              <a:t>CD4 médians : 444/mm</a:t>
            </a:r>
            <a:r>
              <a:rPr lang="fr-FR" sz="1600" baseline="30000" dirty="0"/>
              <a:t>3</a:t>
            </a:r>
            <a:br>
              <a:rPr lang="fr-FR" sz="1600" baseline="30000" dirty="0"/>
            </a:br>
            <a:endParaRPr lang="fr-FR" sz="1600" baseline="30000" dirty="0"/>
          </a:p>
          <a:p>
            <a:pPr>
              <a:lnSpc>
                <a:spcPts val="1900"/>
              </a:lnSpc>
            </a:pPr>
            <a:r>
              <a:rPr lang="fr-FR" sz="1800" dirty="0"/>
              <a:t>Suivi jusqu’à diagnostic de cancer, décès, dernière visite, ou 1/2/2015 </a:t>
            </a:r>
            <a:br>
              <a:rPr lang="fr-FR" sz="1800" dirty="0"/>
            </a:br>
            <a:endParaRPr lang="fr-FR" sz="1800" dirty="0"/>
          </a:p>
          <a:p>
            <a:pPr>
              <a:lnSpc>
                <a:spcPts val="1900"/>
              </a:lnSpc>
            </a:pPr>
            <a:r>
              <a:rPr lang="fr-FR" sz="1800" dirty="0"/>
              <a:t>Survenue de 1 980 cancers après suivi médian de 9 ans</a:t>
            </a:r>
          </a:p>
          <a:p>
            <a:pPr lvl="1">
              <a:lnSpc>
                <a:spcPts val="1900"/>
              </a:lnSpc>
            </a:pPr>
            <a:r>
              <a:rPr lang="fr-FR" sz="1600" dirty="0"/>
              <a:t>1 251 cancers non liés au tabac</a:t>
            </a:r>
          </a:p>
          <a:p>
            <a:pPr lvl="1">
              <a:lnSpc>
                <a:spcPts val="1900"/>
              </a:lnSpc>
            </a:pPr>
            <a:r>
              <a:rPr lang="fr-FR" sz="1600" dirty="0"/>
              <a:t>242 cancers du poumon</a:t>
            </a:r>
          </a:p>
          <a:p>
            <a:pPr lvl="1">
              <a:lnSpc>
                <a:spcPts val="1900"/>
              </a:lnSpc>
            </a:pPr>
            <a:r>
              <a:rPr lang="fr-FR" sz="1600" dirty="0"/>
              <a:t>487 autres cancers liés au tabac</a:t>
            </a:r>
            <a:r>
              <a:rPr lang="fr-FR" sz="1800" dirty="0"/>
              <a:t> </a:t>
            </a:r>
            <a:br>
              <a:rPr lang="fr-FR" sz="1800" dirty="0"/>
            </a:br>
            <a:endParaRPr lang="fr-FR" sz="1800" dirty="0"/>
          </a:p>
          <a:p>
            <a:pPr>
              <a:lnSpc>
                <a:spcPts val="1900"/>
              </a:lnSpc>
            </a:pPr>
            <a:r>
              <a:rPr lang="fr-FR" sz="1800" dirty="0"/>
              <a:t>Tabagisme : jamais, actuel, passé (arrêt avant inclusion), sevrage en cours d’étude (&lt; 1 an, 1-2 ans, 2-3 ans, 3-5 ans, &gt; 5 ans de sevrage)</a:t>
            </a:r>
            <a:br>
              <a:rPr lang="fr-FR" sz="1800" dirty="0"/>
            </a:br>
            <a:endParaRPr lang="fr-FR" sz="1800" dirty="0"/>
          </a:p>
          <a:p>
            <a:pPr>
              <a:lnSpc>
                <a:spcPts val="1900"/>
              </a:lnSpc>
            </a:pPr>
            <a:r>
              <a:rPr lang="fr-FR" sz="1800" dirty="0"/>
              <a:t>Modèle de Poisson ajusté sur âge, sexe, mode de transmission VIH, origine ethnique, IMC, année calendaire, ARV en cours ou non, CD4, CV, VHC, VHB, sida (sauf cancer), anémie, HTA, diabète, maladie cardio-vasculaire, durée tabagisme</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Shepherd L, CROI 2017, Abs. 131</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204</a:t>
            </a:r>
          </a:p>
        </p:txBody>
      </p:sp>
    </p:spTree>
    <p:extLst>
      <p:ext uri="{BB962C8B-B14F-4D97-AF65-F5344CB8AC3E}">
        <p14:creationId xmlns:p14="http://schemas.microsoft.com/office/powerpoint/2010/main" val="118916803"/>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au 8"/>
          <p:cNvGraphicFramePr>
            <a:graphicFrameLocks noGrp="1"/>
          </p:cNvGraphicFramePr>
          <p:nvPr>
            <p:extLst/>
          </p:nvPr>
        </p:nvGraphicFramePr>
        <p:xfrm>
          <a:off x="233136" y="3909723"/>
          <a:ext cx="8777516" cy="2651760"/>
        </p:xfrm>
        <a:graphic>
          <a:graphicData uri="http://schemas.openxmlformats.org/drawingml/2006/table">
            <a:tbl>
              <a:tblPr firstRow="1" bandRow="1">
                <a:tableStyleId>{5C22544A-7EE6-4342-B048-85BDC9FD1C3A}</a:tableStyleId>
              </a:tblPr>
              <a:tblGrid>
                <a:gridCol w="2194379">
                  <a:extLst>
                    <a:ext uri="{9D8B030D-6E8A-4147-A177-3AD203B41FA5}">
                      <a16:colId xmlns:a16="http://schemas.microsoft.com/office/drawing/2014/main" xmlns="" val="20000"/>
                    </a:ext>
                  </a:extLst>
                </a:gridCol>
                <a:gridCol w="2194379">
                  <a:extLst>
                    <a:ext uri="{9D8B030D-6E8A-4147-A177-3AD203B41FA5}">
                      <a16:colId xmlns:a16="http://schemas.microsoft.com/office/drawing/2014/main" xmlns="" val="20001"/>
                    </a:ext>
                  </a:extLst>
                </a:gridCol>
                <a:gridCol w="2194379">
                  <a:extLst>
                    <a:ext uri="{9D8B030D-6E8A-4147-A177-3AD203B41FA5}">
                      <a16:colId xmlns:a16="http://schemas.microsoft.com/office/drawing/2014/main" xmlns="" val="20002"/>
                    </a:ext>
                  </a:extLst>
                </a:gridCol>
                <a:gridCol w="2194379">
                  <a:extLst>
                    <a:ext uri="{9D8B030D-6E8A-4147-A177-3AD203B41FA5}">
                      <a16:colId xmlns:a16="http://schemas.microsoft.com/office/drawing/2014/main" xmlns="" val="20003"/>
                    </a:ext>
                  </a:extLst>
                </a:gridCol>
              </a:tblGrid>
              <a:tr h="425198">
                <a:tc>
                  <a:txBody>
                    <a:bodyPr/>
                    <a:lstStyle/>
                    <a:p>
                      <a:r>
                        <a:rPr lang="fr-FR" sz="1400" dirty="0">
                          <a:solidFill>
                            <a:srgbClr val="000066"/>
                          </a:solidFill>
                        </a:rPr>
                        <a:t>Corrélation avec valeur pré-ARV (Spearman)</a:t>
                      </a:r>
                    </a:p>
                  </a:txBody>
                  <a:tcPr anchor="ctr"/>
                </a:tc>
                <a:tc>
                  <a:txBody>
                    <a:bodyPr/>
                    <a:lstStyle/>
                    <a:p>
                      <a:pPr algn="ctr"/>
                      <a:r>
                        <a:rPr lang="fr-FR" sz="1400" dirty="0">
                          <a:solidFill>
                            <a:srgbClr val="000066"/>
                          </a:solidFill>
                        </a:rPr>
                        <a:t>1</a:t>
                      </a:r>
                      <a:r>
                        <a:rPr lang="fr-FR" sz="1400" baseline="0" dirty="0">
                          <a:solidFill>
                            <a:srgbClr val="000066"/>
                          </a:solidFill>
                        </a:rPr>
                        <a:t> an ARV</a:t>
                      </a:r>
                      <a:endParaRPr lang="fr-FR" sz="1400" dirty="0">
                        <a:solidFill>
                          <a:srgbClr val="000066"/>
                        </a:solidFill>
                      </a:endParaRPr>
                    </a:p>
                  </a:txBody>
                  <a:tcPr anchor="ctr"/>
                </a:tc>
                <a:tc>
                  <a:txBody>
                    <a:bodyPr/>
                    <a:lstStyle/>
                    <a:p>
                      <a:pPr algn="ctr"/>
                      <a:r>
                        <a:rPr lang="fr-FR" sz="1400" dirty="0">
                          <a:solidFill>
                            <a:srgbClr val="000066"/>
                          </a:solidFill>
                        </a:rPr>
                        <a:t>4 ans ARV</a:t>
                      </a:r>
                    </a:p>
                  </a:txBody>
                  <a:tcPr anchor="ctr"/>
                </a:tc>
                <a:tc>
                  <a:txBody>
                    <a:bodyPr/>
                    <a:lstStyle/>
                    <a:p>
                      <a:pPr algn="ctr"/>
                      <a:r>
                        <a:rPr lang="fr-FR" sz="1400" dirty="0">
                          <a:solidFill>
                            <a:srgbClr val="000066"/>
                          </a:solidFill>
                        </a:rPr>
                        <a:t>6-15 ans ARV</a:t>
                      </a:r>
                    </a:p>
                  </a:txBody>
                  <a:tcPr anchor="ctr"/>
                </a:tc>
                <a:extLst>
                  <a:ext uri="{0D108BD9-81ED-4DB2-BD59-A6C34878D82A}">
                    <a16:rowId xmlns:a16="http://schemas.microsoft.com/office/drawing/2014/main" xmlns="" val="10000"/>
                  </a:ext>
                </a:extLst>
              </a:tr>
              <a:tr h="225105">
                <a:tc>
                  <a:txBody>
                    <a:bodyPr/>
                    <a:lstStyle/>
                    <a:p>
                      <a:r>
                        <a:rPr lang="fr-FR" sz="1400" dirty="0">
                          <a:solidFill>
                            <a:srgbClr val="000066"/>
                          </a:solidFill>
                        </a:rPr>
                        <a:t>ADN VIH</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0,81 (p &lt; 0,001)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0,61 (p &lt; 0,001)</a:t>
                      </a:r>
                    </a:p>
                  </a:txBody>
                  <a:tcPr anchor="ctr"/>
                </a:tc>
                <a:tc>
                  <a:txBody>
                    <a:bodyPr/>
                    <a:lstStyle/>
                    <a:p>
                      <a:pPr algn="ctr"/>
                      <a:r>
                        <a:rPr lang="fr-FR" sz="1400" dirty="0">
                          <a:solidFill>
                            <a:srgbClr val="000066"/>
                          </a:solidFill>
                        </a:rPr>
                        <a:t>0,65 (p &lt; 0,001)</a:t>
                      </a:r>
                    </a:p>
                  </a:txBody>
                  <a:tcPr anchor="ctr"/>
                </a:tc>
                <a:extLst>
                  <a:ext uri="{0D108BD9-81ED-4DB2-BD59-A6C34878D82A}">
                    <a16:rowId xmlns:a16="http://schemas.microsoft.com/office/drawing/2014/main" xmlns="" val="10001"/>
                  </a:ext>
                </a:extLst>
              </a:tr>
              <a:tr h="225105">
                <a:tc>
                  <a:txBody>
                    <a:bodyPr/>
                    <a:lstStyle/>
                    <a:p>
                      <a:r>
                        <a:rPr lang="fr-FR" sz="1400" dirty="0">
                          <a:solidFill>
                            <a:srgbClr val="000066"/>
                          </a:solidFill>
                        </a:rPr>
                        <a:t>ARN associé aux cellules</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0,50 (p &lt; 0,001)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0,45 (p &lt; 0,001)</a:t>
                      </a:r>
                    </a:p>
                  </a:txBody>
                  <a:tcPr anchor="ctr"/>
                </a:tc>
                <a:tc>
                  <a:txBody>
                    <a:bodyPr/>
                    <a:lstStyle/>
                    <a:p>
                      <a:pPr algn="ctr"/>
                      <a:r>
                        <a:rPr lang="fr-FR" sz="1400" dirty="0">
                          <a:solidFill>
                            <a:srgbClr val="000066"/>
                          </a:solidFill>
                        </a:rPr>
                        <a:t>0,34 (p = 0,017)</a:t>
                      </a:r>
                    </a:p>
                  </a:txBody>
                  <a:tcPr anchor="ctr"/>
                </a:tc>
                <a:extLst>
                  <a:ext uri="{0D108BD9-81ED-4DB2-BD59-A6C34878D82A}">
                    <a16:rowId xmlns:a16="http://schemas.microsoft.com/office/drawing/2014/main" xmlns="" val="10002"/>
                  </a:ext>
                </a:extLst>
              </a:tr>
              <a:tr h="225105">
                <a:tc>
                  <a:txBody>
                    <a:bodyPr/>
                    <a:lstStyle/>
                    <a:p>
                      <a:r>
                        <a:rPr lang="fr-FR" sz="1400" dirty="0">
                          <a:solidFill>
                            <a:srgbClr val="000066"/>
                          </a:solidFill>
                        </a:rPr>
                        <a:t>IL-6</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0,51 (p &lt; 0,001)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0,41 (p &lt; 0,001)</a:t>
                      </a:r>
                    </a:p>
                  </a:txBody>
                  <a:tcPr anchor="ctr"/>
                </a:tc>
                <a:tc>
                  <a:txBody>
                    <a:bodyPr/>
                    <a:lstStyle/>
                    <a:p>
                      <a:pPr algn="ctr"/>
                      <a:r>
                        <a:rPr lang="fr-FR" sz="1400" dirty="0">
                          <a:solidFill>
                            <a:srgbClr val="000066"/>
                          </a:solidFill>
                        </a:rPr>
                        <a:t>0,39 (p</a:t>
                      </a:r>
                      <a:r>
                        <a:rPr lang="fr-FR" sz="1400" baseline="0" dirty="0">
                          <a:solidFill>
                            <a:srgbClr val="000066"/>
                          </a:solidFill>
                        </a:rPr>
                        <a:t> = 0,001)</a:t>
                      </a:r>
                      <a:endParaRPr lang="fr-FR" sz="1400" dirty="0">
                        <a:solidFill>
                          <a:srgbClr val="000066"/>
                        </a:solidFill>
                      </a:endParaRPr>
                    </a:p>
                  </a:txBody>
                  <a:tcPr anchor="ctr"/>
                </a:tc>
                <a:extLst>
                  <a:ext uri="{0D108BD9-81ED-4DB2-BD59-A6C34878D82A}">
                    <a16:rowId xmlns:a16="http://schemas.microsoft.com/office/drawing/2014/main" xmlns="" val="10003"/>
                  </a:ext>
                </a:extLst>
              </a:tr>
              <a:tr h="225105">
                <a:tc>
                  <a:txBody>
                    <a:bodyPr/>
                    <a:lstStyle/>
                    <a:p>
                      <a:r>
                        <a:rPr lang="fr-FR" sz="1400" dirty="0" err="1">
                          <a:solidFill>
                            <a:srgbClr val="000066"/>
                          </a:solidFill>
                        </a:rPr>
                        <a:t>CRPus</a:t>
                      </a:r>
                      <a:endParaRPr lang="fr-FR" sz="1400" dirty="0">
                        <a:solidFill>
                          <a:srgbClr val="000066"/>
                        </a:solidFill>
                      </a:endParaRP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0,33 (p &lt; 0,001)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0,48 (p &lt; 0,001)</a:t>
                      </a:r>
                    </a:p>
                  </a:txBody>
                  <a:tcPr anchor="ctr"/>
                </a:tc>
                <a:tc>
                  <a:txBody>
                    <a:bodyPr/>
                    <a:lstStyle/>
                    <a:p>
                      <a:pPr algn="ctr"/>
                      <a:r>
                        <a:rPr lang="fr-FR" sz="1400" dirty="0">
                          <a:solidFill>
                            <a:srgbClr val="000066"/>
                          </a:solidFill>
                        </a:rPr>
                        <a:t>0,30 (p = 0,015)</a:t>
                      </a:r>
                    </a:p>
                  </a:txBody>
                  <a:tcPr anchor="ctr"/>
                </a:tc>
                <a:extLst>
                  <a:ext uri="{0D108BD9-81ED-4DB2-BD59-A6C34878D82A}">
                    <a16:rowId xmlns:a16="http://schemas.microsoft.com/office/drawing/2014/main" xmlns="" val="10004"/>
                  </a:ext>
                </a:extLst>
              </a:tr>
              <a:tr h="225105">
                <a:tc>
                  <a:txBody>
                    <a:bodyPr/>
                    <a:lstStyle/>
                    <a:p>
                      <a:r>
                        <a:rPr lang="fr-FR" sz="1400" dirty="0">
                          <a:solidFill>
                            <a:srgbClr val="000066"/>
                          </a:solidFill>
                        </a:rPr>
                        <a:t>CD14s</a:t>
                      </a:r>
                      <a:r>
                        <a:rPr lang="fr-FR" sz="1400" baseline="0" dirty="0">
                          <a:solidFill>
                            <a:srgbClr val="000066"/>
                          </a:solidFill>
                        </a:rPr>
                        <a:t> / CD163s</a:t>
                      </a:r>
                      <a:endParaRPr lang="fr-FR" sz="1400" dirty="0">
                        <a:solidFill>
                          <a:srgbClr val="000066"/>
                        </a:solidFill>
                      </a:endParaRPr>
                    </a:p>
                  </a:txBody>
                  <a:tcPr anchor="ctr"/>
                </a:tc>
                <a:tc>
                  <a:txBody>
                    <a:bodyPr/>
                    <a:lstStyle/>
                    <a:p>
                      <a:pPr algn="ctr"/>
                      <a:r>
                        <a:rPr lang="fr-FR" sz="1400" dirty="0">
                          <a:solidFill>
                            <a:srgbClr val="000066"/>
                          </a:solidFill>
                        </a:rPr>
                        <a:t>p &lt; 0,001</a:t>
                      </a:r>
                    </a:p>
                  </a:txBody>
                  <a:tcPr anchor="ctr"/>
                </a:tc>
                <a:tc>
                  <a:txBody>
                    <a:bodyPr/>
                    <a:lstStyle/>
                    <a:p>
                      <a:pPr algn="ctr"/>
                      <a:r>
                        <a:rPr lang="fr-FR" sz="1400" dirty="0">
                          <a:solidFill>
                            <a:srgbClr val="000066"/>
                          </a:solidFill>
                        </a:rPr>
                        <a:t>p &lt; 0,001</a:t>
                      </a:r>
                    </a:p>
                  </a:txBody>
                  <a:tcPr anchor="ctr"/>
                </a:tc>
                <a:tc>
                  <a:txBody>
                    <a:bodyPr/>
                    <a:lstStyle/>
                    <a:p>
                      <a:pPr algn="ctr"/>
                      <a:r>
                        <a:rPr lang="fr-FR" sz="1400" dirty="0">
                          <a:solidFill>
                            <a:srgbClr val="000066"/>
                          </a:solidFill>
                        </a:rPr>
                        <a:t>p &lt; 0,001</a:t>
                      </a:r>
                    </a:p>
                  </a:txBody>
                  <a:tcPr anchor="ctr"/>
                </a:tc>
                <a:extLst>
                  <a:ext uri="{0D108BD9-81ED-4DB2-BD59-A6C34878D82A}">
                    <a16:rowId xmlns:a16="http://schemas.microsoft.com/office/drawing/2014/main" xmlns="" val="3846465038"/>
                  </a:ext>
                </a:extLst>
              </a:tr>
              <a:tr h="225105">
                <a:tc>
                  <a:txBody>
                    <a:bodyPr/>
                    <a:lstStyle/>
                    <a:p>
                      <a:r>
                        <a:rPr lang="fr-FR" sz="1400" dirty="0">
                          <a:solidFill>
                            <a:srgbClr val="000066"/>
                          </a:solidFill>
                        </a:rPr>
                        <a:t>CD4+CD38+HLADR+</a:t>
                      </a:r>
                    </a:p>
                  </a:txBody>
                  <a:tcPr anchor="ctr"/>
                </a:tc>
                <a:tc>
                  <a:txBody>
                    <a:bodyPr/>
                    <a:lstStyle/>
                    <a:p>
                      <a:pPr algn="ctr"/>
                      <a:r>
                        <a:rPr lang="fr-FR" sz="1400" dirty="0">
                          <a:solidFill>
                            <a:srgbClr val="000066"/>
                          </a:solidFill>
                        </a:rPr>
                        <a:t>0,45 (p &lt; 0,001)</a:t>
                      </a:r>
                    </a:p>
                  </a:txBody>
                  <a:tcPr anchor="ctr"/>
                </a:tc>
                <a:tc>
                  <a:txBody>
                    <a:bodyPr/>
                    <a:lstStyle/>
                    <a:p>
                      <a:pPr algn="ctr"/>
                      <a:r>
                        <a:rPr lang="fr-FR" sz="1400" dirty="0">
                          <a:solidFill>
                            <a:srgbClr val="000066"/>
                          </a:solidFill>
                        </a:rPr>
                        <a:t>0,23 (p = 0,024)</a:t>
                      </a:r>
                    </a:p>
                  </a:txBody>
                  <a:tcPr anchor="ctr"/>
                </a:tc>
                <a:tc>
                  <a:txBody>
                    <a:bodyPr/>
                    <a:lstStyle/>
                    <a:p>
                      <a:pPr algn="ctr"/>
                      <a:r>
                        <a:rPr lang="fr-FR" sz="1400" dirty="0">
                          <a:solidFill>
                            <a:srgbClr val="000066"/>
                          </a:solidFill>
                        </a:rPr>
                        <a:t>0,18 (p = 0,17)</a:t>
                      </a:r>
                    </a:p>
                  </a:txBody>
                  <a:tcPr anchor="ctr"/>
                </a:tc>
                <a:extLst>
                  <a:ext uri="{0D108BD9-81ED-4DB2-BD59-A6C34878D82A}">
                    <a16:rowId xmlns:a16="http://schemas.microsoft.com/office/drawing/2014/main" xmlns="" val="294553684"/>
                  </a:ext>
                </a:extLst>
              </a:tr>
              <a:tr h="22510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CD8+CD38+HLADR+</a:t>
                      </a:r>
                    </a:p>
                  </a:txBody>
                  <a:tcPr anchor="ctr"/>
                </a:tc>
                <a:tc>
                  <a:txBody>
                    <a:bodyPr/>
                    <a:lstStyle/>
                    <a:p>
                      <a:pPr algn="ctr"/>
                      <a:r>
                        <a:rPr lang="fr-FR" sz="1400" dirty="0">
                          <a:solidFill>
                            <a:srgbClr val="000066"/>
                          </a:solidFill>
                        </a:rPr>
                        <a:t>0,33 (p</a:t>
                      </a:r>
                      <a:r>
                        <a:rPr lang="fr-FR" sz="1400" baseline="0" dirty="0">
                          <a:solidFill>
                            <a:srgbClr val="000066"/>
                          </a:solidFill>
                        </a:rPr>
                        <a:t> &lt; 0,001)</a:t>
                      </a:r>
                      <a:endParaRPr lang="fr-FR" sz="1400" dirty="0">
                        <a:solidFill>
                          <a:srgbClr val="000066"/>
                        </a:solidFill>
                      </a:endParaRPr>
                    </a:p>
                  </a:txBody>
                  <a:tcPr anchor="ctr"/>
                </a:tc>
                <a:tc>
                  <a:txBody>
                    <a:bodyPr/>
                    <a:lstStyle/>
                    <a:p>
                      <a:pPr algn="ctr"/>
                      <a:r>
                        <a:rPr lang="fr-FR" sz="1400" dirty="0">
                          <a:solidFill>
                            <a:srgbClr val="000066"/>
                          </a:solidFill>
                        </a:rPr>
                        <a:t>0,11 (p = 0,29)</a:t>
                      </a:r>
                    </a:p>
                  </a:txBody>
                  <a:tcPr anchor="ctr"/>
                </a:tc>
                <a:tc>
                  <a:txBody>
                    <a:bodyPr/>
                    <a:lstStyle/>
                    <a:p>
                      <a:pPr algn="ctr"/>
                      <a:r>
                        <a:rPr lang="fr-FR" sz="1400" dirty="0">
                          <a:solidFill>
                            <a:srgbClr val="000066"/>
                          </a:solidFill>
                        </a:rPr>
                        <a:t>0,14 (p</a:t>
                      </a:r>
                      <a:r>
                        <a:rPr lang="fr-FR" sz="1400" baseline="0" dirty="0">
                          <a:solidFill>
                            <a:srgbClr val="000066"/>
                          </a:solidFill>
                        </a:rPr>
                        <a:t> = 0,27)</a:t>
                      </a:r>
                      <a:endParaRPr lang="fr-FR" sz="1400" dirty="0">
                        <a:solidFill>
                          <a:srgbClr val="000066"/>
                        </a:solidFill>
                      </a:endParaRPr>
                    </a:p>
                  </a:txBody>
                  <a:tcPr anchor="ctr"/>
                </a:tc>
                <a:extLst>
                  <a:ext uri="{0D108BD9-81ED-4DB2-BD59-A6C34878D82A}">
                    <a16:rowId xmlns:a16="http://schemas.microsoft.com/office/drawing/2014/main" xmlns="" val="4268499137"/>
                  </a:ext>
                </a:extLst>
              </a:tr>
            </a:tbl>
          </a:graphicData>
        </a:graphic>
      </p:graphicFrame>
      <p:sp>
        <p:nvSpPr>
          <p:cNvPr id="231" name="ZoneTexte 230"/>
          <p:cNvSpPr txBox="1"/>
          <p:nvPr/>
        </p:nvSpPr>
        <p:spPr>
          <a:xfrm>
            <a:off x="1951037" y="1272363"/>
            <a:ext cx="1384417"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1 an sous ARV</a:t>
            </a:r>
          </a:p>
        </p:txBody>
      </p:sp>
      <p:sp>
        <p:nvSpPr>
          <p:cNvPr id="233" name="ZoneTexte 232"/>
          <p:cNvSpPr txBox="1"/>
          <p:nvPr/>
        </p:nvSpPr>
        <p:spPr>
          <a:xfrm>
            <a:off x="4195476" y="1272363"/>
            <a:ext cx="1466171"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4 ans sous ARV</a:t>
            </a:r>
          </a:p>
        </p:txBody>
      </p:sp>
      <p:sp>
        <p:nvSpPr>
          <p:cNvPr id="235" name="ZoneTexte 234"/>
          <p:cNvSpPr txBox="1"/>
          <p:nvPr/>
        </p:nvSpPr>
        <p:spPr>
          <a:xfrm>
            <a:off x="6186436" y="1272363"/>
            <a:ext cx="1830053"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6 - 15 ans sous ARV</a:t>
            </a:r>
          </a:p>
        </p:txBody>
      </p:sp>
      <p:grpSp>
        <p:nvGrpSpPr>
          <p:cNvPr id="3" name="Groupe 2"/>
          <p:cNvGrpSpPr/>
          <p:nvPr/>
        </p:nvGrpSpPr>
        <p:grpSpPr>
          <a:xfrm>
            <a:off x="793931" y="1389511"/>
            <a:ext cx="7760490" cy="2348184"/>
            <a:chOff x="793931" y="1389511"/>
            <a:chExt cx="7760490" cy="2348184"/>
          </a:xfrm>
        </p:grpSpPr>
        <p:sp>
          <p:nvSpPr>
            <p:cNvPr id="5" name="Rectangle 4"/>
            <p:cNvSpPr/>
            <p:nvPr/>
          </p:nvSpPr>
          <p:spPr>
            <a:xfrm rot="16200000">
              <a:off x="86846" y="2261293"/>
              <a:ext cx="1875835" cy="461665"/>
            </a:xfrm>
            <a:prstGeom prst="rect">
              <a:avLst/>
            </a:prstGeom>
          </p:spPr>
          <p:txBody>
            <a:bodyPr wrap="none">
              <a:spAutoFit/>
            </a:bodyPr>
            <a:lstStyle/>
            <a:p>
              <a:pPr algn="ctr"/>
              <a:r>
                <a:rPr lang="en-US" sz="1200" b="1" dirty="0">
                  <a:latin typeface="Arial" pitchFamily="34" charset="0"/>
                  <a:cs typeface="Arial" pitchFamily="34" charset="0"/>
                </a:rPr>
                <a:t>ADN VIH sous ARV</a:t>
              </a:r>
            </a:p>
            <a:p>
              <a:pPr algn="ctr"/>
              <a:r>
                <a:rPr lang="en-US" sz="1200" b="1" dirty="0">
                  <a:latin typeface="Arial" pitchFamily="34" charset="0"/>
                  <a:cs typeface="Arial" pitchFamily="34" charset="0"/>
                </a:rPr>
                <a:t>(log</a:t>
              </a:r>
              <a:r>
                <a:rPr lang="en-US" sz="1200" b="1" baseline="-25000" dirty="0">
                  <a:latin typeface="Arial" pitchFamily="34" charset="0"/>
                  <a:cs typeface="Arial" pitchFamily="34" charset="0"/>
                </a:rPr>
                <a:t>10</a:t>
              </a:r>
              <a:r>
                <a:rPr lang="en-US" sz="1200" b="1" dirty="0">
                  <a:latin typeface="Arial" pitchFamily="34" charset="0"/>
                  <a:cs typeface="Arial" pitchFamily="34" charset="0"/>
                </a:rPr>
                <a:t> copies/10</a:t>
              </a:r>
              <a:r>
                <a:rPr lang="en-US" sz="1200" b="1" baseline="30000" dirty="0">
                  <a:latin typeface="Arial" pitchFamily="34" charset="0"/>
                  <a:cs typeface="Arial" pitchFamily="34" charset="0"/>
                </a:rPr>
                <a:t>6</a:t>
              </a:r>
              <a:r>
                <a:rPr lang="en-US" sz="1200" b="1" dirty="0">
                  <a:latin typeface="Arial" pitchFamily="34" charset="0"/>
                  <a:cs typeface="Arial" pitchFamily="34" charset="0"/>
                </a:rPr>
                <a:t> CD4+)</a:t>
              </a:r>
              <a:endParaRPr lang="fr-FR" sz="1200" dirty="0"/>
            </a:p>
          </p:txBody>
        </p:sp>
        <p:grpSp>
          <p:nvGrpSpPr>
            <p:cNvPr id="2227" name="Groupe 2226"/>
            <p:cNvGrpSpPr/>
            <p:nvPr/>
          </p:nvGrpSpPr>
          <p:grpSpPr>
            <a:xfrm>
              <a:off x="1538288" y="1425637"/>
              <a:ext cx="6465887" cy="1801812"/>
              <a:chOff x="1538288" y="1770063"/>
              <a:chExt cx="6465887" cy="1801812"/>
            </a:xfrm>
          </p:grpSpPr>
          <p:sp>
            <p:nvSpPr>
              <p:cNvPr id="14" name="Freeform 7"/>
              <p:cNvSpPr>
                <a:spLocks/>
              </p:cNvSpPr>
              <p:nvPr/>
            </p:nvSpPr>
            <p:spPr bwMode="auto">
              <a:xfrm>
                <a:off x="3770313" y="1770063"/>
                <a:ext cx="2074862" cy="1712912"/>
              </a:xfrm>
              <a:custGeom>
                <a:avLst/>
                <a:gdLst>
                  <a:gd name="T0" fmla="*/ 1307 w 1307"/>
                  <a:gd name="T1" fmla="*/ 1079 h 1079"/>
                  <a:gd name="T2" fmla="*/ 0 w 1307"/>
                  <a:gd name="T3" fmla="*/ 1079 h 1079"/>
                  <a:gd name="T4" fmla="*/ 0 w 1307"/>
                  <a:gd name="T5" fmla="*/ 0 h 1079"/>
                </a:gdLst>
                <a:ahLst/>
                <a:cxnLst>
                  <a:cxn ang="0">
                    <a:pos x="T0" y="T1"/>
                  </a:cxn>
                  <a:cxn ang="0">
                    <a:pos x="T2" y="T3"/>
                  </a:cxn>
                  <a:cxn ang="0">
                    <a:pos x="T4" y="T5"/>
                  </a:cxn>
                </a:cxnLst>
                <a:rect l="0" t="0" r="r" b="b"/>
                <a:pathLst>
                  <a:path w="1307" h="1079">
                    <a:moveTo>
                      <a:pt x="1307" y="1079"/>
                    </a:moveTo>
                    <a:lnTo>
                      <a:pt x="0" y="107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Freeform 8"/>
              <p:cNvSpPr>
                <a:spLocks/>
              </p:cNvSpPr>
              <p:nvPr/>
            </p:nvSpPr>
            <p:spPr bwMode="auto">
              <a:xfrm>
                <a:off x="1611313" y="1770063"/>
                <a:ext cx="2076450" cy="1712912"/>
              </a:xfrm>
              <a:custGeom>
                <a:avLst/>
                <a:gdLst>
                  <a:gd name="T0" fmla="*/ 1308 w 1308"/>
                  <a:gd name="T1" fmla="*/ 1079 h 1079"/>
                  <a:gd name="T2" fmla="*/ 0 w 1308"/>
                  <a:gd name="T3" fmla="*/ 1079 h 1079"/>
                  <a:gd name="T4" fmla="*/ 0 w 1308"/>
                  <a:gd name="T5" fmla="*/ 0 h 1079"/>
                </a:gdLst>
                <a:ahLst/>
                <a:cxnLst>
                  <a:cxn ang="0">
                    <a:pos x="T0" y="T1"/>
                  </a:cxn>
                  <a:cxn ang="0">
                    <a:pos x="T2" y="T3"/>
                  </a:cxn>
                  <a:cxn ang="0">
                    <a:pos x="T4" y="T5"/>
                  </a:cxn>
                </a:cxnLst>
                <a:rect l="0" t="0" r="r" b="b"/>
                <a:pathLst>
                  <a:path w="1308" h="1079">
                    <a:moveTo>
                      <a:pt x="1308" y="1079"/>
                    </a:moveTo>
                    <a:lnTo>
                      <a:pt x="0" y="107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Freeform 9"/>
              <p:cNvSpPr>
                <a:spLocks/>
              </p:cNvSpPr>
              <p:nvPr/>
            </p:nvSpPr>
            <p:spPr bwMode="auto">
              <a:xfrm>
                <a:off x="5926138" y="1770063"/>
                <a:ext cx="2078037" cy="1712912"/>
              </a:xfrm>
              <a:custGeom>
                <a:avLst/>
                <a:gdLst>
                  <a:gd name="T0" fmla="*/ 1309 w 1309"/>
                  <a:gd name="T1" fmla="*/ 1079 h 1079"/>
                  <a:gd name="T2" fmla="*/ 0 w 1309"/>
                  <a:gd name="T3" fmla="*/ 1079 h 1079"/>
                  <a:gd name="T4" fmla="*/ 0 w 1309"/>
                  <a:gd name="T5" fmla="*/ 0 h 1079"/>
                </a:gdLst>
                <a:ahLst/>
                <a:cxnLst>
                  <a:cxn ang="0">
                    <a:pos x="T0" y="T1"/>
                  </a:cxn>
                  <a:cxn ang="0">
                    <a:pos x="T2" y="T3"/>
                  </a:cxn>
                  <a:cxn ang="0">
                    <a:pos x="T4" y="T5"/>
                  </a:cxn>
                </a:cxnLst>
                <a:rect l="0" t="0" r="r" b="b"/>
                <a:pathLst>
                  <a:path w="1309" h="1079">
                    <a:moveTo>
                      <a:pt x="1309" y="1079"/>
                    </a:moveTo>
                    <a:lnTo>
                      <a:pt x="0" y="107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0"/>
              <p:cNvSpPr>
                <a:spLocks noChangeShapeType="1"/>
              </p:cNvSpPr>
              <p:nvPr/>
            </p:nvSpPr>
            <p:spPr bwMode="auto">
              <a:xfrm>
                <a:off x="5851525" y="18589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1"/>
              <p:cNvSpPr>
                <a:spLocks noChangeShapeType="1"/>
              </p:cNvSpPr>
              <p:nvPr/>
            </p:nvSpPr>
            <p:spPr bwMode="auto">
              <a:xfrm>
                <a:off x="5851525" y="23288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2"/>
              <p:cNvSpPr>
                <a:spLocks noChangeShapeType="1"/>
              </p:cNvSpPr>
              <p:nvPr/>
            </p:nvSpPr>
            <p:spPr bwMode="auto">
              <a:xfrm>
                <a:off x="5851525" y="2797175"/>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3"/>
              <p:cNvSpPr>
                <a:spLocks noChangeShapeType="1"/>
              </p:cNvSpPr>
              <p:nvPr/>
            </p:nvSpPr>
            <p:spPr bwMode="auto">
              <a:xfrm>
                <a:off x="5851525" y="32686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4"/>
              <p:cNvSpPr>
                <a:spLocks noChangeShapeType="1"/>
              </p:cNvSpPr>
              <p:nvPr/>
            </p:nvSpPr>
            <p:spPr bwMode="auto">
              <a:xfrm>
                <a:off x="3695700" y="32686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5"/>
              <p:cNvSpPr>
                <a:spLocks noChangeShapeType="1"/>
              </p:cNvSpPr>
              <p:nvPr/>
            </p:nvSpPr>
            <p:spPr bwMode="auto">
              <a:xfrm>
                <a:off x="3695700" y="2797175"/>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16"/>
              <p:cNvSpPr>
                <a:spLocks noChangeShapeType="1"/>
              </p:cNvSpPr>
              <p:nvPr/>
            </p:nvSpPr>
            <p:spPr bwMode="auto">
              <a:xfrm>
                <a:off x="3695700" y="23288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17"/>
              <p:cNvSpPr>
                <a:spLocks noChangeShapeType="1"/>
              </p:cNvSpPr>
              <p:nvPr/>
            </p:nvSpPr>
            <p:spPr bwMode="auto">
              <a:xfrm>
                <a:off x="3695700" y="1858963"/>
                <a:ext cx="74612"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18"/>
              <p:cNvSpPr>
                <a:spLocks noChangeShapeType="1"/>
              </p:cNvSpPr>
              <p:nvPr/>
            </p:nvSpPr>
            <p:spPr bwMode="auto">
              <a:xfrm>
                <a:off x="1538288" y="1858963"/>
                <a:ext cx="730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19"/>
              <p:cNvSpPr>
                <a:spLocks noChangeShapeType="1"/>
              </p:cNvSpPr>
              <p:nvPr/>
            </p:nvSpPr>
            <p:spPr bwMode="auto">
              <a:xfrm>
                <a:off x="1538288" y="2328863"/>
                <a:ext cx="730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0"/>
              <p:cNvSpPr>
                <a:spLocks noChangeShapeType="1"/>
              </p:cNvSpPr>
              <p:nvPr/>
            </p:nvSpPr>
            <p:spPr bwMode="auto">
              <a:xfrm>
                <a:off x="1538288" y="2797175"/>
                <a:ext cx="730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1"/>
              <p:cNvSpPr>
                <a:spLocks noChangeShapeType="1"/>
              </p:cNvSpPr>
              <p:nvPr/>
            </p:nvSpPr>
            <p:spPr bwMode="auto">
              <a:xfrm>
                <a:off x="1538288" y="3268663"/>
                <a:ext cx="730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2"/>
              <p:cNvSpPr>
                <a:spLocks noChangeShapeType="1"/>
              </p:cNvSpPr>
              <p:nvPr/>
            </p:nvSpPr>
            <p:spPr bwMode="auto">
              <a:xfrm flipV="1">
                <a:off x="7974013"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3"/>
              <p:cNvSpPr>
                <a:spLocks noChangeShapeType="1"/>
              </p:cNvSpPr>
              <p:nvPr/>
            </p:nvSpPr>
            <p:spPr bwMode="auto">
              <a:xfrm flipV="1">
                <a:off x="7377113"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24"/>
              <p:cNvSpPr>
                <a:spLocks noChangeShapeType="1"/>
              </p:cNvSpPr>
              <p:nvPr/>
            </p:nvSpPr>
            <p:spPr bwMode="auto">
              <a:xfrm flipV="1">
                <a:off x="5218113"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48" name="Line 25"/>
              <p:cNvSpPr>
                <a:spLocks noChangeShapeType="1"/>
              </p:cNvSpPr>
              <p:nvPr/>
            </p:nvSpPr>
            <p:spPr bwMode="auto">
              <a:xfrm flipV="1">
                <a:off x="5815013"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49" name="Line 26"/>
              <p:cNvSpPr>
                <a:spLocks noChangeShapeType="1"/>
              </p:cNvSpPr>
              <p:nvPr/>
            </p:nvSpPr>
            <p:spPr bwMode="auto">
              <a:xfrm flipV="1">
                <a:off x="6781800"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0" name="Line 27"/>
              <p:cNvSpPr>
                <a:spLocks noChangeShapeType="1"/>
              </p:cNvSpPr>
              <p:nvPr/>
            </p:nvSpPr>
            <p:spPr bwMode="auto">
              <a:xfrm flipV="1">
                <a:off x="6186488"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1" name="Line 28"/>
              <p:cNvSpPr>
                <a:spLocks noChangeShapeType="1"/>
              </p:cNvSpPr>
              <p:nvPr/>
            </p:nvSpPr>
            <p:spPr bwMode="auto">
              <a:xfrm flipV="1">
                <a:off x="3657600"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2" name="Line 29"/>
              <p:cNvSpPr>
                <a:spLocks noChangeShapeType="1"/>
              </p:cNvSpPr>
              <p:nvPr/>
            </p:nvSpPr>
            <p:spPr bwMode="auto">
              <a:xfrm flipV="1">
                <a:off x="3062288"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3" name="Line 30"/>
              <p:cNvSpPr>
                <a:spLocks noChangeShapeType="1"/>
              </p:cNvSpPr>
              <p:nvPr/>
            </p:nvSpPr>
            <p:spPr bwMode="auto">
              <a:xfrm flipV="1">
                <a:off x="4027488"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5" name="Line 31"/>
              <p:cNvSpPr>
                <a:spLocks noChangeShapeType="1"/>
              </p:cNvSpPr>
              <p:nvPr/>
            </p:nvSpPr>
            <p:spPr bwMode="auto">
              <a:xfrm flipV="1">
                <a:off x="4624388"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6" name="Line 32"/>
              <p:cNvSpPr>
                <a:spLocks noChangeShapeType="1"/>
              </p:cNvSpPr>
              <p:nvPr/>
            </p:nvSpPr>
            <p:spPr bwMode="auto">
              <a:xfrm flipV="1">
                <a:off x="2465388"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7" name="Line 33"/>
              <p:cNvSpPr>
                <a:spLocks noChangeShapeType="1"/>
              </p:cNvSpPr>
              <p:nvPr/>
            </p:nvSpPr>
            <p:spPr bwMode="auto">
              <a:xfrm flipV="1">
                <a:off x="1871663" y="3482975"/>
                <a:ext cx="0" cy="889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8" name="Freeform 34"/>
              <p:cNvSpPr>
                <a:spLocks/>
              </p:cNvSpPr>
              <p:nvPr/>
            </p:nvSpPr>
            <p:spPr bwMode="auto">
              <a:xfrm>
                <a:off x="1749425" y="3321050"/>
                <a:ext cx="69850" cy="68262"/>
              </a:xfrm>
              <a:custGeom>
                <a:avLst/>
                <a:gdLst>
                  <a:gd name="T0" fmla="*/ 7 w 44"/>
                  <a:gd name="T1" fmla="*/ 36 h 43"/>
                  <a:gd name="T2" fmla="*/ 11 w 44"/>
                  <a:gd name="T3" fmla="*/ 41 h 43"/>
                  <a:gd name="T4" fmla="*/ 17 w 44"/>
                  <a:gd name="T5" fmla="*/ 42 h 43"/>
                  <a:gd name="T6" fmla="*/ 22 w 44"/>
                  <a:gd name="T7" fmla="*/ 43 h 43"/>
                  <a:gd name="T8" fmla="*/ 28 w 44"/>
                  <a:gd name="T9" fmla="*/ 42 h 43"/>
                  <a:gd name="T10" fmla="*/ 33 w 44"/>
                  <a:gd name="T11" fmla="*/ 41 h 43"/>
                  <a:gd name="T12" fmla="*/ 37 w 44"/>
                  <a:gd name="T13" fmla="*/ 36 h 43"/>
                  <a:gd name="T14" fmla="*/ 41 w 44"/>
                  <a:gd name="T15" fmla="*/ 32 h 43"/>
                  <a:gd name="T16" fmla="*/ 44 w 44"/>
                  <a:gd name="T17" fmla="*/ 27 h 43"/>
                  <a:gd name="T18" fmla="*/ 44 w 44"/>
                  <a:gd name="T19" fmla="*/ 21 h 43"/>
                  <a:gd name="T20" fmla="*/ 44 w 44"/>
                  <a:gd name="T21" fmla="*/ 16 h 43"/>
                  <a:gd name="T22" fmla="*/ 41 w 44"/>
                  <a:gd name="T23" fmla="*/ 11 h 43"/>
                  <a:gd name="T24" fmla="*/ 37 w 44"/>
                  <a:gd name="T25" fmla="*/ 6 h 43"/>
                  <a:gd name="T26" fmla="*/ 33 w 44"/>
                  <a:gd name="T27" fmla="*/ 2 h 43"/>
                  <a:gd name="T28" fmla="*/ 28 w 44"/>
                  <a:gd name="T29" fmla="*/ 0 h 43"/>
                  <a:gd name="T30" fmla="*/ 22 w 44"/>
                  <a:gd name="T31" fmla="*/ 0 h 43"/>
                  <a:gd name="T32" fmla="*/ 17 w 44"/>
                  <a:gd name="T33" fmla="*/ 0 h 43"/>
                  <a:gd name="T34" fmla="*/ 11 w 44"/>
                  <a:gd name="T35" fmla="*/ 2 h 43"/>
                  <a:gd name="T36" fmla="*/ 7 w 44"/>
                  <a:gd name="T37" fmla="*/ 6 h 43"/>
                  <a:gd name="T38" fmla="*/ 3 w 44"/>
                  <a:gd name="T39" fmla="*/ 11 h 43"/>
                  <a:gd name="T40" fmla="*/ 2 w 44"/>
                  <a:gd name="T41" fmla="*/ 16 h 43"/>
                  <a:gd name="T42" fmla="*/ 0 w 44"/>
                  <a:gd name="T43" fmla="*/ 21 h 43"/>
                  <a:gd name="T44" fmla="*/ 2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7" y="42"/>
                    </a:lnTo>
                    <a:lnTo>
                      <a:pt x="22" y="43"/>
                    </a:lnTo>
                    <a:lnTo>
                      <a:pt x="28" y="42"/>
                    </a:lnTo>
                    <a:lnTo>
                      <a:pt x="33" y="41"/>
                    </a:lnTo>
                    <a:lnTo>
                      <a:pt x="37" y="36"/>
                    </a:lnTo>
                    <a:lnTo>
                      <a:pt x="41" y="32"/>
                    </a:lnTo>
                    <a:lnTo>
                      <a:pt x="44" y="27"/>
                    </a:lnTo>
                    <a:lnTo>
                      <a:pt x="44" y="21"/>
                    </a:lnTo>
                    <a:lnTo>
                      <a:pt x="44" y="16"/>
                    </a:lnTo>
                    <a:lnTo>
                      <a:pt x="41" y="11"/>
                    </a:lnTo>
                    <a:lnTo>
                      <a:pt x="37" y="6"/>
                    </a:lnTo>
                    <a:lnTo>
                      <a:pt x="33" y="2"/>
                    </a:lnTo>
                    <a:lnTo>
                      <a:pt x="28" y="0"/>
                    </a:lnTo>
                    <a:lnTo>
                      <a:pt x="22" y="0"/>
                    </a:lnTo>
                    <a:lnTo>
                      <a:pt x="17" y="0"/>
                    </a:lnTo>
                    <a:lnTo>
                      <a:pt x="11" y="2"/>
                    </a:lnTo>
                    <a:lnTo>
                      <a:pt x="7" y="6"/>
                    </a:lnTo>
                    <a:lnTo>
                      <a:pt x="3" y="11"/>
                    </a:lnTo>
                    <a:lnTo>
                      <a:pt x="2" y="16"/>
                    </a:lnTo>
                    <a:lnTo>
                      <a:pt x="0" y="21"/>
                    </a:lnTo>
                    <a:lnTo>
                      <a:pt x="2"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9" name="Freeform 35"/>
              <p:cNvSpPr>
                <a:spLocks/>
              </p:cNvSpPr>
              <p:nvPr/>
            </p:nvSpPr>
            <p:spPr bwMode="auto">
              <a:xfrm>
                <a:off x="2465388" y="2565400"/>
                <a:ext cx="69850" cy="69850"/>
              </a:xfrm>
              <a:custGeom>
                <a:avLst/>
                <a:gdLst>
                  <a:gd name="T0" fmla="*/ 7 w 44"/>
                  <a:gd name="T1" fmla="*/ 38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8 h 44"/>
                  <a:gd name="T14" fmla="*/ 41 w 44"/>
                  <a:gd name="T15" fmla="*/ 33 h 44"/>
                  <a:gd name="T16" fmla="*/ 43 w 44"/>
                  <a:gd name="T17" fmla="*/ 29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9 h 44"/>
                  <a:gd name="T46" fmla="*/ 3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7" y="44"/>
                    </a:lnTo>
                    <a:lnTo>
                      <a:pt x="22" y="44"/>
                    </a:lnTo>
                    <a:lnTo>
                      <a:pt x="28" y="44"/>
                    </a:lnTo>
                    <a:lnTo>
                      <a:pt x="33" y="41"/>
                    </a:lnTo>
                    <a:lnTo>
                      <a:pt x="37" y="38"/>
                    </a:lnTo>
                    <a:lnTo>
                      <a:pt x="41" y="33"/>
                    </a:lnTo>
                    <a:lnTo>
                      <a:pt x="43" y="29"/>
                    </a:lnTo>
                    <a:lnTo>
                      <a:pt x="44" y="22"/>
                    </a:lnTo>
                    <a:lnTo>
                      <a:pt x="43" y="17"/>
                    </a:lnTo>
                    <a:lnTo>
                      <a:pt x="41" y="11"/>
                    </a:lnTo>
                    <a:lnTo>
                      <a:pt x="37" y="7"/>
                    </a:lnTo>
                    <a:lnTo>
                      <a:pt x="33" y="3"/>
                    </a:lnTo>
                    <a:lnTo>
                      <a:pt x="28" y="2"/>
                    </a:lnTo>
                    <a:lnTo>
                      <a:pt x="22" y="0"/>
                    </a:lnTo>
                    <a:lnTo>
                      <a:pt x="17" y="2"/>
                    </a:lnTo>
                    <a:lnTo>
                      <a:pt x="11" y="3"/>
                    </a:lnTo>
                    <a:lnTo>
                      <a:pt x="7" y="7"/>
                    </a:lnTo>
                    <a:lnTo>
                      <a:pt x="3" y="11"/>
                    </a:lnTo>
                    <a:lnTo>
                      <a:pt x="2" y="17"/>
                    </a:lnTo>
                    <a:lnTo>
                      <a:pt x="0" y="22"/>
                    </a:lnTo>
                    <a:lnTo>
                      <a:pt x="2" y="29"/>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0" name="Freeform 36"/>
              <p:cNvSpPr>
                <a:spLocks/>
              </p:cNvSpPr>
              <p:nvPr/>
            </p:nvSpPr>
            <p:spPr bwMode="auto">
              <a:xfrm>
                <a:off x="2814638" y="2424113"/>
                <a:ext cx="68262" cy="69850"/>
              </a:xfrm>
              <a:custGeom>
                <a:avLst/>
                <a:gdLst>
                  <a:gd name="T0" fmla="*/ 6 w 43"/>
                  <a:gd name="T1" fmla="*/ 37 h 44"/>
                  <a:gd name="T2" fmla="*/ 11 w 43"/>
                  <a:gd name="T3" fmla="*/ 41 h 44"/>
                  <a:gd name="T4" fmla="*/ 15 w 43"/>
                  <a:gd name="T5" fmla="*/ 43 h 44"/>
                  <a:gd name="T6" fmla="*/ 22 w 43"/>
                  <a:gd name="T7" fmla="*/ 44 h 44"/>
                  <a:gd name="T8" fmla="*/ 28 w 43"/>
                  <a:gd name="T9" fmla="*/ 43 h 44"/>
                  <a:gd name="T10" fmla="*/ 32 w 43"/>
                  <a:gd name="T11" fmla="*/ 41 h 44"/>
                  <a:gd name="T12" fmla="*/ 37 w 43"/>
                  <a:gd name="T13" fmla="*/ 37 h 44"/>
                  <a:gd name="T14" fmla="*/ 40 w 43"/>
                  <a:gd name="T15" fmla="*/ 33 h 44"/>
                  <a:gd name="T16" fmla="*/ 43 w 43"/>
                  <a:gd name="T17" fmla="*/ 28 h 44"/>
                  <a:gd name="T18" fmla="*/ 43 w 43"/>
                  <a:gd name="T19" fmla="*/ 22 h 44"/>
                  <a:gd name="T20" fmla="*/ 43 w 43"/>
                  <a:gd name="T21" fmla="*/ 15 h 44"/>
                  <a:gd name="T22" fmla="*/ 40 w 43"/>
                  <a:gd name="T23" fmla="*/ 11 h 44"/>
                  <a:gd name="T24" fmla="*/ 37 w 43"/>
                  <a:gd name="T25" fmla="*/ 6 h 44"/>
                  <a:gd name="T26" fmla="*/ 32 w 43"/>
                  <a:gd name="T27" fmla="*/ 3 h 44"/>
                  <a:gd name="T28" fmla="*/ 28 w 43"/>
                  <a:gd name="T29" fmla="*/ 0 h 44"/>
                  <a:gd name="T30" fmla="*/ 22 w 43"/>
                  <a:gd name="T31" fmla="*/ 0 h 44"/>
                  <a:gd name="T32" fmla="*/ 15 w 43"/>
                  <a:gd name="T33" fmla="*/ 0 h 44"/>
                  <a:gd name="T34" fmla="*/ 11 w 43"/>
                  <a:gd name="T35" fmla="*/ 3 h 44"/>
                  <a:gd name="T36" fmla="*/ 6 w 43"/>
                  <a:gd name="T37" fmla="*/ 6 h 44"/>
                  <a:gd name="T38" fmla="*/ 3 w 43"/>
                  <a:gd name="T39" fmla="*/ 11 h 44"/>
                  <a:gd name="T40" fmla="*/ 0 w 43"/>
                  <a:gd name="T41" fmla="*/ 15 h 44"/>
                  <a:gd name="T42" fmla="*/ 0 w 43"/>
                  <a:gd name="T43" fmla="*/ 22 h 44"/>
                  <a:gd name="T44" fmla="*/ 0 w 43"/>
                  <a:gd name="T45" fmla="*/ 28 h 44"/>
                  <a:gd name="T46" fmla="*/ 3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5" y="43"/>
                    </a:lnTo>
                    <a:lnTo>
                      <a:pt x="22" y="44"/>
                    </a:lnTo>
                    <a:lnTo>
                      <a:pt x="28" y="43"/>
                    </a:lnTo>
                    <a:lnTo>
                      <a:pt x="32" y="41"/>
                    </a:lnTo>
                    <a:lnTo>
                      <a:pt x="37" y="37"/>
                    </a:lnTo>
                    <a:lnTo>
                      <a:pt x="40" y="33"/>
                    </a:lnTo>
                    <a:lnTo>
                      <a:pt x="43" y="28"/>
                    </a:lnTo>
                    <a:lnTo>
                      <a:pt x="43" y="22"/>
                    </a:lnTo>
                    <a:lnTo>
                      <a:pt x="43" y="15"/>
                    </a:lnTo>
                    <a:lnTo>
                      <a:pt x="40" y="11"/>
                    </a:lnTo>
                    <a:lnTo>
                      <a:pt x="37" y="6"/>
                    </a:lnTo>
                    <a:lnTo>
                      <a:pt x="32" y="3"/>
                    </a:lnTo>
                    <a:lnTo>
                      <a:pt x="28" y="0"/>
                    </a:lnTo>
                    <a:lnTo>
                      <a:pt x="22" y="0"/>
                    </a:lnTo>
                    <a:lnTo>
                      <a:pt x="15" y="0"/>
                    </a:lnTo>
                    <a:lnTo>
                      <a:pt x="11" y="3"/>
                    </a:lnTo>
                    <a:lnTo>
                      <a:pt x="6" y="6"/>
                    </a:lnTo>
                    <a:lnTo>
                      <a:pt x="3" y="11"/>
                    </a:lnTo>
                    <a:lnTo>
                      <a:pt x="0" y="15"/>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1" name="Freeform 37"/>
              <p:cNvSpPr>
                <a:spLocks/>
              </p:cNvSpPr>
              <p:nvPr/>
            </p:nvSpPr>
            <p:spPr bwMode="auto">
              <a:xfrm>
                <a:off x="3073400" y="2260600"/>
                <a:ext cx="69850" cy="68262"/>
              </a:xfrm>
              <a:custGeom>
                <a:avLst/>
                <a:gdLst>
                  <a:gd name="T0" fmla="*/ 7 w 44"/>
                  <a:gd name="T1" fmla="*/ 36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6 h 43"/>
                  <a:gd name="T14" fmla="*/ 41 w 44"/>
                  <a:gd name="T15" fmla="*/ 32 h 43"/>
                  <a:gd name="T16" fmla="*/ 42 w 44"/>
                  <a:gd name="T17" fmla="*/ 27 h 43"/>
                  <a:gd name="T18" fmla="*/ 44 w 44"/>
                  <a:gd name="T19" fmla="*/ 21 h 43"/>
                  <a:gd name="T20" fmla="*/ 42 w 44"/>
                  <a:gd name="T21" fmla="*/ 16 h 43"/>
                  <a:gd name="T22" fmla="*/ 41 w 44"/>
                  <a:gd name="T23" fmla="*/ 11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1 h 43"/>
                  <a:gd name="T40" fmla="*/ 0 w 44"/>
                  <a:gd name="T41" fmla="*/ 16 h 43"/>
                  <a:gd name="T42" fmla="*/ 0 w 44"/>
                  <a:gd name="T43" fmla="*/ 21 h 43"/>
                  <a:gd name="T44" fmla="*/ 0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6" y="42"/>
                    </a:lnTo>
                    <a:lnTo>
                      <a:pt x="22" y="43"/>
                    </a:lnTo>
                    <a:lnTo>
                      <a:pt x="27" y="42"/>
                    </a:lnTo>
                    <a:lnTo>
                      <a:pt x="33" y="41"/>
                    </a:lnTo>
                    <a:lnTo>
                      <a:pt x="37" y="36"/>
                    </a:lnTo>
                    <a:lnTo>
                      <a:pt x="41" y="32"/>
                    </a:lnTo>
                    <a:lnTo>
                      <a:pt x="42" y="27"/>
                    </a:lnTo>
                    <a:lnTo>
                      <a:pt x="44" y="21"/>
                    </a:lnTo>
                    <a:lnTo>
                      <a:pt x="42" y="16"/>
                    </a:lnTo>
                    <a:lnTo>
                      <a:pt x="41" y="11"/>
                    </a:lnTo>
                    <a:lnTo>
                      <a:pt x="37" y="6"/>
                    </a:lnTo>
                    <a:lnTo>
                      <a:pt x="33" y="2"/>
                    </a:lnTo>
                    <a:lnTo>
                      <a:pt x="27" y="1"/>
                    </a:lnTo>
                    <a:lnTo>
                      <a:pt x="22" y="0"/>
                    </a:lnTo>
                    <a:lnTo>
                      <a:pt x="16" y="1"/>
                    </a:lnTo>
                    <a:lnTo>
                      <a:pt x="11" y="2"/>
                    </a:lnTo>
                    <a:lnTo>
                      <a:pt x="7" y="6"/>
                    </a:lnTo>
                    <a:lnTo>
                      <a:pt x="3" y="11"/>
                    </a:lnTo>
                    <a:lnTo>
                      <a:pt x="0" y="16"/>
                    </a:lnTo>
                    <a:lnTo>
                      <a:pt x="0" y="21"/>
                    </a:lnTo>
                    <a:lnTo>
                      <a:pt x="0"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2" name="Freeform 38"/>
              <p:cNvSpPr>
                <a:spLocks/>
              </p:cNvSpPr>
              <p:nvPr/>
            </p:nvSpPr>
            <p:spPr bwMode="auto">
              <a:xfrm>
                <a:off x="3522663" y="2320925"/>
                <a:ext cx="69850" cy="69850"/>
              </a:xfrm>
              <a:custGeom>
                <a:avLst/>
                <a:gdLst>
                  <a:gd name="T0" fmla="*/ 7 w 44"/>
                  <a:gd name="T1" fmla="*/ 37 h 44"/>
                  <a:gd name="T2" fmla="*/ 11 w 44"/>
                  <a:gd name="T3" fmla="*/ 41 h 44"/>
                  <a:gd name="T4" fmla="*/ 16 w 44"/>
                  <a:gd name="T5" fmla="*/ 44 h 44"/>
                  <a:gd name="T6" fmla="*/ 22 w 44"/>
                  <a:gd name="T7" fmla="*/ 44 h 44"/>
                  <a:gd name="T8" fmla="*/ 27 w 44"/>
                  <a:gd name="T9" fmla="*/ 44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7 w 44"/>
                  <a:gd name="T37" fmla="*/ 7 h 44"/>
                  <a:gd name="T38" fmla="*/ 3 w 44"/>
                  <a:gd name="T39" fmla="*/ 11 h 44"/>
                  <a:gd name="T40" fmla="*/ 1 w 44"/>
                  <a:gd name="T41" fmla="*/ 16 h 44"/>
                  <a:gd name="T42" fmla="*/ 0 w 44"/>
                  <a:gd name="T43" fmla="*/ 22 h 44"/>
                  <a:gd name="T44" fmla="*/ 1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6" y="44"/>
                    </a:lnTo>
                    <a:lnTo>
                      <a:pt x="22" y="44"/>
                    </a:lnTo>
                    <a:lnTo>
                      <a:pt x="27" y="44"/>
                    </a:lnTo>
                    <a:lnTo>
                      <a:pt x="33" y="41"/>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7" y="7"/>
                    </a:lnTo>
                    <a:lnTo>
                      <a:pt x="3" y="11"/>
                    </a:lnTo>
                    <a:lnTo>
                      <a:pt x="1" y="16"/>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3" name="Freeform 39"/>
              <p:cNvSpPr>
                <a:spLocks/>
              </p:cNvSpPr>
              <p:nvPr/>
            </p:nvSpPr>
            <p:spPr bwMode="auto">
              <a:xfrm>
                <a:off x="2617788" y="2754313"/>
                <a:ext cx="66675" cy="69850"/>
              </a:xfrm>
              <a:custGeom>
                <a:avLst/>
                <a:gdLst>
                  <a:gd name="T0" fmla="*/ 6 w 42"/>
                  <a:gd name="T1" fmla="*/ 37 h 44"/>
                  <a:gd name="T2" fmla="*/ 11 w 42"/>
                  <a:gd name="T3" fmla="*/ 41 h 44"/>
                  <a:gd name="T4" fmla="*/ 15 w 42"/>
                  <a:gd name="T5" fmla="*/ 44 h 44"/>
                  <a:gd name="T6" fmla="*/ 22 w 42"/>
                  <a:gd name="T7" fmla="*/ 44 h 44"/>
                  <a:gd name="T8" fmla="*/ 27 w 42"/>
                  <a:gd name="T9" fmla="*/ 44 h 44"/>
                  <a:gd name="T10" fmla="*/ 33 w 42"/>
                  <a:gd name="T11" fmla="*/ 41 h 44"/>
                  <a:gd name="T12" fmla="*/ 37 w 42"/>
                  <a:gd name="T13" fmla="*/ 37 h 44"/>
                  <a:gd name="T14" fmla="*/ 40 w 42"/>
                  <a:gd name="T15" fmla="*/ 33 h 44"/>
                  <a:gd name="T16" fmla="*/ 42 w 42"/>
                  <a:gd name="T17" fmla="*/ 27 h 44"/>
                  <a:gd name="T18" fmla="*/ 42 w 42"/>
                  <a:gd name="T19" fmla="*/ 22 h 44"/>
                  <a:gd name="T20" fmla="*/ 42 w 42"/>
                  <a:gd name="T21" fmla="*/ 16 h 44"/>
                  <a:gd name="T22" fmla="*/ 40 w 42"/>
                  <a:gd name="T23" fmla="*/ 11 h 44"/>
                  <a:gd name="T24" fmla="*/ 37 w 42"/>
                  <a:gd name="T25" fmla="*/ 7 h 44"/>
                  <a:gd name="T26" fmla="*/ 33 w 42"/>
                  <a:gd name="T27" fmla="*/ 3 h 44"/>
                  <a:gd name="T28" fmla="*/ 27 w 42"/>
                  <a:gd name="T29" fmla="*/ 1 h 44"/>
                  <a:gd name="T30" fmla="*/ 22 w 42"/>
                  <a:gd name="T31" fmla="*/ 0 h 44"/>
                  <a:gd name="T32" fmla="*/ 15 w 42"/>
                  <a:gd name="T33" fmla="*/ 1 h 44"/>
                  <a:gd name="T34" fmla="*/ 11 w 42"/>
                  <a:gd name="T35" fmla="*/ 3 h 44"/>
                  <a:gd name="T36" fmla="*/ 6 w 42"/>
                  <a:gd name="T37" fmla="*/ 7 h 44"/>
                  <a:gd name="T38" fmla="*/ 3 w 42"/>
                  <a:gd name="T39" fmla="*/ 11 h 44"/>
                  <a:gd name="T40" fmla="*/ 0 w 42"/>
                  <a:gd name="T41" fmla="*/ 16 h 44"/>
                  <a:gd name="T42" fmla="*/ 0 w 42"/>
                  <a:gd name="T43" fmla="*/ 22 h 44"/>
                  <a:gd name="T44" fmla="*/ 0 w 42"/>
                  <a:gd name="T45" fmla="*/ 27 h 44"/>
                  <a:gd name="T46" fmla="*/ 3 w 42"/>
                  <a:gd name="T47" fmla="*/ 33 h 44"/>
                  <a:gd name="T48" fmla="*/ 6 w 42"/>
                  <a:gd name="T49" fmla="*/ 37 h 44"/>
                  <a:gd name="T50" fmla="*/ 6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6" y="37"/>
                    </a:moveTo>
                    <a:lnTo>
                      <a:pt x="11" y="41"/>
                    </a:lnTo>
                    <a:lnTo>
                      <a:pt x="15" y="44"/>
                    </a:lnTo>
                    <a:lnTo>
                      <a:pt x="22" y="44"/>
                    </a:lnTo>
                    <a:lnTo>
                      <a:pt x="27" y="44"/>
                    </a:lnTo>
                    <a:lnTo>
                      <a:pt x="33" y="41"/>
                    </a:lnTo>
                    <a:lnTo>
                      <a:pt x="37" y="37"/>
                    </a:lnTo>
                    <a:lnTo>
                      <a:pt x="40" y="33"/>
                    </a:lnTo>
                    <a:lnTo>
                      <a:pt x="42" y="27"/>
                    </a:lnTo>
                    <a:lnTo>
                      <a:pt x="42" y="22"/>
                    </a:lnTo>
                    <a:lnTo>
                      <a:pt x="42" y="16"/>
                    </a:lnTo>
                    <a:lnTo>
                      <a:pt x="40" y="11"/>
                    </a:lnTo>
                    <a:lnTo>
                      <a:pt x="37" y="7"/>
                    </a:lnTo>
                    <a:lnTo>
                      <a:pt x="33" y="3"/>
                    </a:lnTo>
                    <a:lnTo>
                      <a:pt x="27" y="1"/>
                    </a:lnTo>
                    <a:lnTo>
                      <a:pt x="22" y="0"/>
                    </a:lnTo>
                    <a:lnTo>
                      <a:pt x="15" y="1"/>
                    </a:lnTo>
                    <a:lnTo>
                      <a:pt x="11" y="3"/>
                    </a:lnTo>
                    <a:lnTo>
                      <a:pt x="6" y="7"/>
                    </a:lnTo>
                    <a:lnTo>
                      <a:pt x="3" y="11"/>
                    </a:lnTo>
                    <a:lnTo>
                      <a:pt x="0" y="16"/>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4" name="Freeform 40"/>
              <p:cNvSpPr>
                <a:spLocks/>
              </p:cNvSpPr>
              <p:nvPr/>
            </p:nvSpPr>
            <p:spPr bwMode="auto">
              <a:xfrm>
                <a:off x="2659063" y="2706688"/>
                <a:ext cx="69850" cy="69850"/>
              </a:xfrm>
              <a:custGeom>
                <a:avLst/>
                <a:gdLst>
                  <a:gd name="T0" fmla="*/ 5 w 44"/>
                  <a:gd name="T1" fmla="*/ 37 h 44"/>
                  <a:gd name="T2" fmla="*/ 11 w 44"/>
                  <a:gd name="T3" fmla="*/ 41 h 44"/>
                  <a:gd name="T4" fmla="*/ 16 w 44"/>
                  <a:gd name="T5" fmla="*/ 42 h 44"/>
                  <a:gd name="T6" fmla="*/ 22 w 44"/>
                  <a:gd name="T7" fmla="*/ 44 h 44"/>
                  <a:gd name="T8" fmla="*/ 27 w 44"/>
                  <a:gd name="T9" fmla="*/ 42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7 h 44"/>
                  <a:gd name="T50" fmla="*/ 5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7"/>
                    </a:moveTo>
                    <a:lnTo>
                      <a:pt x="11" y="41"/>
                    </a:lnTo>
                    <a:lnTo>
                      <a:pt x="16" y="42"/>
                    </a:lnTo>
                    <a:lnTo>
                      <a:pt x="22" y="44"/>
                    </a:lnTo>
                    <a:lnTo>
                      <a:pt x="27" y="42"/>
                    </a:lnTo>
                    <a:lnTo>
                      <a:pt x="33" y="41"/>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5" y="7"/>
                    </a:lnTo>
                    <a:lnTo>
                      <a:pt x="3" y="11"/>
                    </a:lnTo>
                    <a:lnTo>
                      <a:pt x="0" y="16"/>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5" name="Freeform 41"/>
              <p:cNvSpPr>
                <a:spLocks/>
              </p:cNvSpPr>
              <p:nvPr/>
            </p:nvSpPr>
            <p:spPr bwMode="auto">
              <a:xfrm>
                <a:off x="2705100" y="2759075"/>
                <a:ext cx="68262" cy="69850"/>
              </a:xfrm>
              <a:custGeom>
                <a:avLst/>
                <a:gdLst>
                  <a:gd name="T0" fmla="*/ 7 w 43"/>
                  <a:gd name="T1" fmla="*/ 37 h 44"/>
                  <a:gd name="T2" fmla="*/ 11 w 43"/>
                  <a:gd name="T3" fmla="*/ 41 h 44"/>
                  <a:gd name="T4" fmla="*/ 16 w 43"/>
                  <a:gd name="T5" fmla="*/ 44 h 44"/>
                  <a:gd name="T6" fmla="*/ 22 w 43"/>
                  <a:gd name="T7" fmla="*/ 44 h 44"/>
                  <a:gd name="T8" fmla="*/ 27 w 43"/>
                  <a:gd name="T9" fmla="*/ 44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6 h 44"/>
                  <a:gd name="T22" fmla="*/ 41 w 43"/>
                  <a:gd name="T23" fmla="*/ 11 h 44"/>
                  <a:gd name="T24" fmla="*/ 37 w 43"/>
                  <a:gd name="T25" fmla="*/ 7 h 44"/>
                  <a:gd name="T26" fmla="*/ 32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2 w 43"/>
                  <a:gd name="T39" fmla="*/ 11 h 44"/>
                  <a:gd name="T40" fmla="*/ 1 w 43"/>
                  <a:gd name="T41" fmla="*/ 16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4"/>
                    </a:lnTo>
                    <a:lnTo>
                      <a:pt x="22" y="44"/>
                    </a:lnTo>
                    <a:lnTo>
                      <a:pt x="27" y="44"/>
                    </a:lnTo>
                    <a:lnTo>
                      <a:pt x="32" y="41"/>
                    </a:lnTo>
                    <a:lnTo>
                      <a:pt x="37" y="37"/>
                    </a:lnTo>
                    <a:lnTo>
                      <a:pt x="41" y="33"/>
                    </a:lnTo>
                    <a:lnTo>
                      <a:pt x="42" y="27"/>
                    </a:lnTo>
                    <a:lnTo>
                      <a:pt x="43" y="22"/>
                    </a:lnTo>
                    <a:lnTo>
                      <a:pt x="42" y="16"/>
                    </a:lnTo>
                    <a:lnTo>
                      <a:pt x="41" y="11"/>
                    </a:lnTo>
                    <a:lnTo>
                      <a:pt x="37" y="7"/>
                    </a:lnTo>
                    <a:lnTo>
                      <a:pt x="32" y="3"/>
                    </a:lnTo>
                    <a:lnTo>
                      <a:pt x="27" y="1"/>
                    </a:lnTo>
                    <a:lnTo>
                      <a:pt x="22" y="0"/>
                    </a:lnTo>
                    <a:lnTo>
                      <a:pt x="16" y="1"/>
                    </a:lnTo>
                    <a:lnTo>
                      <a:pt x="11" y="3"/>
                    </a:lnTo>
                    <a:lnTo>
                      <a:pt x="7" y="7"/>
                    </a:lnTo>
                    <a:lnTo>
                      <a:pt x="2" y="11"/>
                    </a:lnTo>
                    <a:lnTo>
                      <a:pt x="1" y="16"/>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6" name="Freeform 42"/>
              <p:cNvSpPr>
                <a:spLocks/>
              </p:cNvSpPr>
              <p:nvPr/>
            </p:nvSpPr>
            <p:spPr bwMode="auto">
              <a:xfrm>
                <a:off x="2695575" y="2836863"/>
                <a:ext cx="69850" cy="66675"/>
              </a:xfrm>
              <a:custGeom>
                <a:avLst/>
                <a:gdLst>
                  <a:gd name="T0" fmla="*/ 7 w 44"/>
                  <a:gd name="T1" fmla="*/ 37 h 42"/>
                  <a:gd name="T2" fmla="*/ 11 w 44"/>
                  <a:gd name="T3" fmla="*/ 40 h 42"/>
                  <a:gd name="T4" fmla="*/ 17 w 44"/>
                  <a:gd name="T5" fmla="*/ 42 h 42"/>
                  <a:gd name="T6" fmla="*/ 22 w 44"/>
                  <a:gd name="T7" fmla="*/ 42 h 42"/>
                  <a:gd name="T8" fmla="*/ 28 w 44"/>
                  <a:gd name="T9" fmla="*/ 42 h 42"/>
                  <a:gd name="T10" fmla="*/ 33 w 44"/>
                  <a:gd name="T11" fmla="*/ 40 h 42"/>
                  <a:gd name="T12" fmla="*/ 37 w 44"/>
                  <a:gd name="T13" fmla="*/ 37 h 42"/>
                  <a:gd name="T14" fmla="*/ 41 w 44"/>
                  <a:gd name="T15" fmla="*/ 33 h 42"/>
                  <a:gd name="T16" fmla="*/ 43 w 44"/>
                  <a:gd name="T17" fmla="*/ 27 h 42"/>
                  <a:gd name="T18" fmla="*/ 44 w 44"/>
                  <a:gd name="T19" fmla="*/ 22 h 42"/>
                  <a:gd name="T20" fmla="*/ 43 w 44"/>
                  <a:gd name="T21" fmla="*/ 15 h 42"/>
                  <a:gd name="T22" fmla="*/ 41 w 44"/>
                  <a:gd name="T23" fmla="*/ 11 h 42"/>
                  <a:gd name="T24" fmla="*/ 37 w 44"/>
                  <a:gd name="T25" fmla="*/ 5 h 42"/>
                  <a:gd name="T26" fmla="*/ 33 w 44"/>
                  <a:gd name="T27" fmla="*/ 3 h 42"/>
                  <a:gd name="T28" fmla="*/ 28 w 44"/>
                  <a:gd name="T29" fmla="*/ 0 h 42"/>
                  <a:gd name="T30" fmla="*/ 22 w 44"/>
                  <a:gd name="T31" fmla="*/ 0 h 42"/>
                  <a:gd name="T32" fmla="*/ 17 w 44"/>
                  <a:gd name="T33" fmla="*/ 0 h 42"/>
                  <a:gd name="T34" fmla="*/ 11 w 44"/>
                  <a:gd name="T35" fmla="*/ 3 h 42"/>
                  <a:gd name="T36" fmla="*/ 7 w 44"/>
                  <a:gd name="T37" fmla="*/ 5 h 42"/>
                  <a:gd name="T38" fmla="*/ 3 w 44"/>
                  <a:gd name="T39" fmla="*/ 11 h 42"/>
                  <a:gd name="T40" fmla="*/ 2 w 44"/>
                  <a:gd name="T41" fmla="*/ 15 h 42"/>
                  <a:gd name="T42" fmla="*/ 0 w 44"/>
                  <a:gd name="T43" fmla="*/ 22 h 42"/>
                  <a:gd name="T44" fmla="*/ 2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7" y="42"/>
                    </a:lnTo>
                    <a:lnTo>
                      <a:pt x="22" y="42"/>
                    </a:lnTo>
                    <a:lnTo>
                      <a:pt x="28" y="42"/>
                    </a:lnTo>
                    <a:lnTo>
                      <a:pt x="33" y="40"/>
                    </a:lnTo>
                    <a:lnTo>
                      <a:pt x="37" y="37"/>
                    </a:lnTo>
                    <a:lnTo>
                      <a:pt x="41" y="33"/>
                    </a:lnTo>
                    <a:lnTo>
                      <a:pt x="43" y="27"/>
                    </a:lnTo>
                    <a:lnTo>
                      <a:pt x="44" y="22"/>
                    </a:lnTo>
                    <a:lnTo>
                      <a:pt x="43" y="15"/>
                    </a:lnTo>
                    <a:lnTo>
                      <a:pt x="41" y="11"/>
                    </a:lnTo>
                    <a:lnTo>
                      <a:pt x="37" y="5"/>
                    </a:lnTo>
                    <a:lnTo>
                      <a:pt x="33" y="3"/>
                    </a:lnTo>
                    <a:lnTo>
                      <a:pt x="28" y="0"/>
                    </a:lnTo>
                    <a:lnTo>
                      <a:pt x="22" y="0"/>
                    </a:lnTo>
                    <a:lnTo>
                      <a:pt x="17" y="0"/>
                    </a:lnTo>
                    <a:lnTo>
                      <a:pt x="11" y="3"/>
                    </a:lnTo>
                    <a:lnTo>
                      <a:pt x="7" y="5"/>
                    </a:lnTo>
                    <a:lnTo>
                      <a:pt x="3" y="11"/>
                    </a:lnTo>
                    <a:lnTo>
                      <a:pt x="2" y="15"/>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7" name="Freeform 43"/>
              <p:cNvSpPr>
                <a:spLocks/>
              </p:cNvSpPr>
              <p:nvPr/>
            </p:nvSpPr>
            <p:spPr bwMode="auto">
              <a:xfrm>
                <a:off x="2717800" y="2619375"/>
                <a:ext cx="69850" cy="68262"/>
              </a:xfrm>
              <a:custGeom>
                <a:avLst/>
                <a:gdLst>
                  <a:gd name="T0" fmla="*/ 7 w 44"/>
                  <a:gd name="T1" fmla="*/ 37 h 43"/>
                  <a:gd name="T2" fmla="*/ 11 w 44"/>
                  <a:gd name="T3" fmla="*/ 40 h 43"/>
                  <a:gd name="T4" fmla="*/ 16 w 44"/>
                  <a:gd name="T5" fmla="*/ 43 h 43"/>
                  <a:gd name="T6" fmla="*/ 22 w 44"/>
                  <a:gd name="T7" fmla="*/ 43 h 43"/>
                  <a:gd name="T8" fmla="*/ 27 w 44"/>
                  <a:gd name="T9" fmla="*/ 43 h 43"/>
                  <a:gd name="T10" fmla="*/ 33 w 44"/>
                  <a:gd name="T11" fmla="*/ 40 h 43"/>
                  <a:gd name="T12" fmla="*/ 37 w 44"/>
                  <a:gd name="T13" fmla="*/ 37 h 43"/>
                  <a:gd name="T14" fmla="*/ 41 w 44"/>
                  <a:gd name="T15" fmla="*/ 33 h 43"/>
                  <a:gd name="T16" fmla="*/ 42 w 44"/>
                  <a:gd name="T17" fmla="*/ 28 h 43"/>
                  <a:gd name="T18" fmla="*/ 44 w 44"/>
                  <a:gd name="T19" fmla="*/ 22 h 43"/>
                  <a:gd name="T20" fmla="*/ 42 w 44"/>
                  <a:gd name="T21" fmla="*/ 15 h 43"/>
                  <a:gd name="T22" fmla="*/ 41 w 44"/>
                  <a:gd name="T23" fmla="*/ 11 h 43"/>
                  <a:gd name="T24" fmla="*/ 37 w 44"/>
                  <a:gd name="T25" fmla="*/ 6 h 43"/>
                  <a:gd name="T26" fmla="*/ 33 w 44"/>
                  <a:gd name="T27" fmla="*/ 3 h 43"/>
                  <a:gd name="T28" fmla="*/ 27 w 44"/>
                  <a:gd name="T29" fmla="*/ 0 h 43"/>
                  <a:gd name="T30" fmla="*/ 22 w 44"/>
                  <a:gd name="T31" fmla="*/ 0 h 43"/>
                  <a:gd name="T32" fmla="*/ 16 w 44"/>
                  <a:gd name="T33" fmla="*/ 0 h 43"/>
                  <a:gd name="T34" fmla="*/ 11 w 44"/>
                  <a:gd name="T35" fmla="*/ 3 h 43"/>
                  <a:gd name="T36" fmla="*/ 7 w 44"/>
                  <a:gd name="T37" fmla="*/ 6 h 43"/>
                  <a:gd name="T38" fmla="*/ 3 w 44"/>
                  <a:gd name="T39" fmla="*/ 11 h 43"/>
                  <a:gd name="T40" fmla="*/ 1 w 44"/>
                  <a:gd name="T41" fmla="*/ 15 h 43"/>
                  <a:gd name="T42" fmla="*/ 0 w 44"/>
                  <a:gd name="T43" fmla="*/ 22 h 43"/>
                  <a:gd name="T44" fmla="*/ 1 w 44"/>
                  <a:gd name="T45" fmla="*/ 28 h 43"/>
                  <a:gd name="T46" fmla="*/ 3 w 44"/>
                  <a:gd name="T47" fmla="*/ 33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0"/>
                    </a:lnTo>
                    <a:lnTo>
                      <a:pt x="16" y="43"/>
                    </a:lnTo>
                    <a:lnTo>
                      <a:pt x="22" y="43"/>
                    </a:lnTo>
                    <a:lnTo>
                      <a:pt x="27" y="43"/>
                    </a:lnTo>
                    <a:lnTo>
                      <a:pt x="33" y="40"/>
                    </a:lnTo>
                    <a:lnTo>
                      <a:pt x="37" y="37"/>
                    </a:lnTo>
                    <a:lnTo>
                      <a:pt x="41" y="33"/>
                    </a:lnTo>
                    <a:lnTo>
                      <a:pt x="42" y="28"/>
                    </a:lnTo>
                    <a:lnTo>
                      <a:pt x="44" y="22"/>
                    </a:lnTo>
                    <a:lnTo>
                      <a:pt x="42" y="15"/>
                    </a:lnTo>
                    <a:lnTo>
                      <a:pt x="41" y="11"/>
                    </a:lnTo>
                    <a:lnTo>
                      <a:pt x="37" y="6"/>
                    </a:lnTo>
                    <a:lnTo>
                      <a:pt x="33" y="3"/>
                    </a:lnTo>
                    <a:lnTo>
                      <a:pt x="27" y="0"/>
                    </a:lnTo>
                    <a:lnTo>
                      <a:pt x="22" y="0"/>
                    </a:lnTo>
                    <a:lnTo>
                      <a:pt x="16" y="0"/>
                    </a:lnTo>
                    <a:lnTo>
                      <a:pt x="11" y="3"/>
                    </a:lnTo>
                    <a:lnTo>
                      <a:pt x="7" y="6"/>
                    </a:lnTo>
                    <a:lnTo>
                      <a:pt x="3" y="11"/>
                    </a:lnTo>
                    <a:lnTo>
                      <a:pt x="1" y="15"/>
                    </a:lnTo>
                    <a:lnTo>
                      <a:pt x="0" y="22"/>
                    </a:lnTo>
                    <a:lnTo>
                      <a:pt x="1"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8" name="Freeform 44"/>
              <p:cNvSpPr>
                <a:spLocks/>
              </p:cNvSpPr>
              <p:nvPr/>
            </p:nvSpPr>
            <p:spPr bwMode="auto">
              <a:xfrm>
                <a:off x="2763838" y="2705100"/>
                <a:ext cx="68262" cy="68262"/>
              </a:xfrm>
              <a:custGeom>
                <a:avLst/>
                <a:gdLst>
                  <a:gd name="T0" fmla="*/ 6 w 43"/>
                  <a:gd name="T1" fmla="*/ 37 h 43"/>
                  <a:gd name="T2" fmla="*/ 11 w 43"/>
                  <a:gd name="T3" fmla="*/ 41 h 43"/>
                  <a:gd name="T4" fmla="*/ 16 w 43"/>
                  <a:gd name="T5" fmla="*/ 42 h 43"/>
                  <a:gd name="T6" fmla="*/ 21 w 43"/>
                  <a:gd name="T7" fmla="*/ 43 h 43"/>
                  <a:gd name="T8" fmla="*/ 27 w 43"/>
                  <a:gd name="T9" fmla="*/ 42 h 43"/>
                  <a:gd name="T10" fmla="*/ 32 w 43"/>
                  <a:gd name="T11" fmla="*/ 41 h 43"/>
                  <a:gd name="T12" fmla="*/ 38 w 43"/>
                  <a:gd name="T13" fmla="*/ 37 h 43"/>
                  <a:gd name="T14" fmla="*/ 41 w 43"/>
                  <a:gd name="T15" fmla="*/ 32 h 43"/>
                  <a:gd name="T16" fmla="*/ 43 w 43"/>
                  <a:gd name="T17" fmla="*/ 27 h 43"/>
                  <a:gd name="T18" fmla="*/ 43 w 43"/>
                  <a:gd name="T19" fmla="*/ 21 h 43"/>
                  <a:gd name="T20" fmla="*/ 43 w 43"/>
                  <a:gd name="T21" fmla="*/ 16 h 43"/>
                  <a:gd name="T22" fmla="*/ 41 w 43"/>
                  <a:gd name="T23" fmla="*/ 11 h 43"/>
                  <a:gd name="T24" fmla="*/ 38 w 43"/>
                  <a:gd name="T25" fmla="*/ 6 h 43"/>
                  <a:gd name="T26" fmla="*/ 32 w 43"/>
                  <a:gd name="T27" fmla="*/ 2 h 43"/>
                  <a:gd name="T28" fmla="*/ 27 w 43"/>
                  <a:gd name="T29" fmla="*/ 1 h 43"/>
                  <a:gd name="T30" fmla="*/ 21 w 43"/>
                  <a:gd name="T31" fmla="*/ 0 h 43"/>
                  <a:gd name="T32" fmla="*/ 16 w 43"/>
                  <a:gd name="T33" fmla="*/ 1 h 43"/>
                  <a:gd name="T34" fmla="*/ 11 w 43"/>
                  <a:gd name="T35" fmla="*/ 2 h 43"/>
                  <a:gd name="T36" fmla="*/ 6 w 43"/>
                  <a:gd name="T37" fmla="*/ 6 h 43"/>
                  <a:gd name="T38" fmla="*/ 2 w 43"/>
                  <a:gd name="T39" fmla="*/ 11 h 43"/>
                  <a:gd name="T40" fmla="*/ 1 w 43"/>
                  <a:gd name="T41" fmla="*/ 16 h 43"/>
                  <a:gd name="T42" fmla="*/ 0 w 43"/>
                  <a:gd name="T43" fmla="*/ 21 h 43"/>
                  <a:gd name="T44" fmla="*/ 1 w 43"/>
                  <a:gd name="T45" fmla="*/ 27 h 43"/>
                  <a:gd name="T46" fmla="*/ 2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1"/>
                    </a:lnTo>
                    <a:lnTo>
                      <a:pt x="16" y="42"/>
                    </a:lnTo>
                    <a:lnTo>
                      <a:pt x="21" y="43"/>
                    </a:lnTo>
                    <a:lnTo>
                      <a:pt x="27" y="42"/>
                    </a:lnTo>
                    <a:lnTo>
                      <a:pt x="32" y="41"/>
                    </a:lnTo>
                    <a:lnTo>
                      <a:pt x="38" y="37"/>
                    </a:lnTo>
                    <a:lnTo>
                      <a:pt x="41" y="32"/>
                    </a:lnTo>
                    <a:lnTo>
                      <a:pt x="43" y="27"/>
                    </a:lnTo>
                    <a:lnTo>
                      <a:pt x="43" y="21"/>
                    </a:lnTo>
                    <a:lnTo>
                      <a:pt x="43" y="16"/>
                    </a:lnTo>
                    <a:lnTo>
                      <a:pt x="41" y="11"/>
                    </a:lnTo>
                    <a:lnTo>
                      <a:pt x="38" y="6"/>
                    </a:lnTo>
                    <a:lnTo>
                      <a:pt x="32" y="2"/>
                    </a:lnTo>
                    <a:lnTo>
                      <a:pt x="27" y="1"/>
                    </a:lnTo>
                    <a:lnTo>
                      <a:pt x="21" y="0"/>
                    </a:lnTo>
                    <a:lnTo>
                      <a:pt x="16" y="1"/>
                    </a:lnTo>
                    <a:lnTo>
                      <a:pt x="11" y="2"/>
                    </a:lnTo>
                    <a:lnTo>
                      <a:pt x="6" y="6"/>
                    </a:lnTo>
                    <a:lnTo>
                      <a:pt x="2" y="11"/>
                    </a:lnTo>
                    <a:lnTo>
                      <a:pt x="1" y="16"/>
                    </a:lnTo>
                    <a:lnTo>
                      <a:pt x="0" y="21"/>
                    </a:lnTo>
                    <a:lnTo>
                      <a:pt x="1" y="27"/>
                    </a:lnTo>
                    <a:lnTo>
                      <a:pt x="2"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9" name="Freeform 45"/>
              <p:cNvSpPr>
                <a:spLocks/>
              </p:cNvSpPr>
              <p:nvPr/>
            </p:nvSpPr>
            <p:spPr bwMode="auto">
              <a:xfrm>
                <a:off x="2843213" y="2738438"/>
                <a:ext cx="69850" cy="69850"/>
              </a:xfrm>
              <a:custGeom>
                <a:avLst/>
                <a:gdLst>
                  <a:gd name="T0" fmla="*/ 6 w 44"/>
                  <a:gd name="T1" fmla="*/ 37 h 44"/>
                  <a:gd name="T2" fmla="*/ 11 w 44"/>
                  <a:gd name="T3" fmla="*/ 41 h 44"/>
                  <a:gd name="T4" fmla="*/ 15 w 44"/>
                  <a:gd name="T5" fmla="*/ 44 h 44"/>
                  <a:gd name="T6" fmla="*/ 22 w 44"/>
                  <a:gd name="T7" fmla="*/ 44 h 44"/>
                  <a:gd name="T8" fmla="*/ 27 w 44"/>
                  <a:gd name="T9" fmla="*/ 44 h 44"/>
                  <a:gd name="T10" fmla="*/ 33 w 44"/>
                  <a:gd name="T11" fmla="*/ 41 h 44"/>
                  <a:gd name="T12" fmla="*/ 37 w 44"/>
                  <a:gd name="T13" fmla="*/ 37 h 44"/>
                  <a:gd name="T14" fmla="*/ 41 w 44"/>
                  <a:gd name="T15" fmla="*/ 33 h 44"/>
                  <a:gd name="T16" fmla="*/ 42 w 44"/>
                  <a:gd name="T17" fmla="*/ 28 h 44"/>
                  <a:gd name="T18" fmla="*/ 44 w 44"/>
                  <a:gd name="T19" fmla="*/ 22 h 44"/>
                  <a:gd name="T20" fmla="*/ 42 w 44"/>
                  <a:gd name="T21" fmla="*/ 17 h 44"/>
                  <a:gd name="T22" fmla="*/ 41 w 44"/>
                  <a:gd name="T23" fmla="*/ 11 h 44"/>
                  <a:gd name="T24" fmla="*/ 37 w 44"/>
                  <a:gd name="T25" fmla="*/ 7 h 44"/>
                  <a:gd name="T26" fmla="*/ 33 w 44"/>
                  <a:gd name="T27" fmla="*/ 3 h 44"/>
                  <a:gd name="T28" fmla="*/ 27 w 44"/>
                  <a:gd name="T29" fmla="*/ 2 h 44"/>
                  <a:gd name="T30" fmla="*/ 22 w 44"/>
                  <a:gd name="T31" fmla="*/ 0 h 44"/>
                  <a:gd name="T32" fmla="*/ 15 w 44"/>
                  <a:gd name="T33" fmla="*/ 2 h 44"/>
                  <a:gd name="T34" fmla="*/ 11 w 44"/>
                  <a:gd name="T35" fmla="*/ 3 h 44"/>
                  <a:gd name="T36" fmla="*/ 6 w 44"/>
                  <a:gd name="T37" fmla="*/ 7 h 44"/>
                  <a:gd name="T38" fmla="*/ 3 w 44"/>
                  <a:gd name="T39" fmla="*/ 11 h 44"/>
                  <a:gd name="T40" fmla="*/ 0 w 44"/>
                  <a:gd name="T41" fmla="*/ 17 h 44"/>
                  <a:gd name="T42" fmla="*/ 0 w 44"/>
                  <a:gd name="T43" fmla="*/ 22 h 44"/>
                  <a:gd name="T44" fmla="*/ 0 w 44"/>
                  <a:gd name="T45" fmla="*/ 28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4"/>
                    </a:lnTo>
                    <a:lnTo>
                      <a:pt x="22" y="44"/>
                    </a:lnTo>
                    <a:lnTo>
                      <a:pt x="27" y="44"/>
                    </a:lnTo>
                    <a:lnTo>
                      <a:pt x="33" y="41"/>
                    </a:lnTo>
                    <a:lnTo>
                      <a:pt x="37" y="37"/>
                    </a:lnTo>
                    <a:lnTo>
                      <a:pt x="41" y="33"/>
                    </a:lnTo>
                    <a:lnTo>
                      <a:pt x="42" y="28"/>
                    </a:lnTo>
                    <a:lnTo>
                      <a:pt x="44" y="22"/>
                    </a:lnTo>
                    <a:lnTo>
                      <a:pt x="42" y="17"/>
                    </a:lnTo>
                    <a:lnTo>
                      <a:pt x="41" y="11"/>
                    </a:lnTo>
                    <a:lnTo>
                      <a:pt x="37" y="7"/>
                    </a:lnTo>
                    <a:lnTo>
                      <a:pt x="33" y="3"/>
                    </a:lnTo>
                    <a:lnTo>
                      <a:pt x="27" y="2"/>
                    </a:lnTo>
                    <a:lnTo>
                      <a:pt x="22" y="0"/>
                    </a:lnTo>
                    <a:lnTo>
                      <a:pt x="15" y="2"/>
                    </a:lnTo>
                    <a:lnTo>
                      <a:pt x="11" y="3"/>
                    </a:lnTo>
                    <a:lnTo>
                      <a:pt x="6" y="7"/>
                    </a:lnTo>
                    <a:lnTo>
                      <a:pt x="3" y="11"/>
                    </a:lnTo>
                    <a:lnTo>
                      <a:pt x="0" y="17"/>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0" name="Freeform 46"/>
              <p:cNvSpPr>
                <a:spLocks/>
              </p:cNvSpPr>
              <p:nvPr/>
            </p:nvSpPr>
            <p:spPr bwMode="auto">
              <a:xfrm>
                <a:off x="2871788" y="2849563"/>
                <a:ext cx="69850" cy="69850"/>
              </a:xfrm>
              <a:custGeom>
                <a:avLst/>
                <a:gdLst>
                  <a:gd name="T0" fmla="*/ 7 w 44"/>
                  <a:gd name="T1" fmla="*/ 37 h 44"/>
                  <a:gd name="T2" fmla="*/ 11 w 44"/>
                  <a:gd name="T3" fmla="*/ 41 h 44"/>
                  <a:gd name="T4" fmla="*/ 16 w 44"/>
                  <a:gd name="T5" fmla="*/ 43 h 44"/>
                  <a:gd name="T6" fmla="*/ 22 w 44"/>
                  <a:gd name="T7" fmla="*/ 44 h 44"/>
                  <a:gd name="T8" fmla="*/ 27 w 44"/>
                  <a:gd name="T9" fmla="*/ 43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7 h 44"/>
                  <a:gd name="T22" fmla="*/ 41 w 44"/>
                  <a:gd name="T23" fmla="*/ 11 h 44"/>
                  <a:gd name="T24" fmla="*/ 37 w 44"/>
                  <a:gd name="T25" fmla="*/ 6 h 44"/>
                  <a:gd name="T26" fmla="*/ 33 w 44"/>
                  <a:gd name="T27" fmla="*/ 3 h 44"/>
                  <a:gd name="T28" fmla="*/ 27 w 44"/>
                  <a:gd name="T29" fmla="*/ 0 h 44"/>
                  <a:gd name="T30" fmla="*/ 22 w 44"/>
                  <a:gd name="T31" fmla="*/ 0 h 44"/>
                  <a:gd name="T32" fmla="*/ 16 w 44"/>
                  <a:gd name="T33" fmla="*/ 0 h 44"/>
                  <a:gd name="T34" fmla="*/ 11 w 44"/>
                  <a:gd name="T35" fmla="*/ 3 h 44"/>
                  <a:gd name="T36" fmla="*/ 7 w 44"/>
                  <a:gd name="T37" fmla="*/ 6 h 44"/>
                  <a:gd name="T38" fmla="*/ 3 w 44"/>
                  <a:gd name="T39" fmla="*/ 11 h 44"/>
                  <a:gd name="T40" fmla="*/ 0 w 44"/>
                  <a:gd name="T41" fmla="*/ 17 h 44"/>
                  <a:gd name="T42" fmla="*/ 0 w 44"/>
                  <a:gd name="T43" fmla="*/ 22 h 44"/>
                  <a:gd name="T44" fmla="*/ 0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6" y="43"/>
                    </a:lnTo>
                    <a:lnTo>
                      <a:pt x="22" y="44"/>
                    </a:lnTo>
                    <a:lnTo>
                      <a:pt x="27" y="43"/>
                    </a:lnTo>
                    <a:lnTo>
                      <a:pt x="33" y="41"/>
                    </a:lnTo>
                    <a:lnTo>
                      <a:pt x="37" y="37"/>
                    </a:lnTo>
                    <a:lnTo>
                      <a:pt x="41" y="33"/>
                    </a:lnTo>
                    <a:lnTo>
                      <a:pt x="42" y="27"/>
                    </a:lnTo>
                    <a:lnTo>
                      <a:pt x="44" y="22"/>
                    </a:lnTo>
                    <a:lnTo>
                      <a:pt x="42" y="17"/>
                    </a:lnTo>
                    <a:lnTo>
                      <a:pt x="41" y="11"/>
                    </a:lnTo>
                    <a:lnTo>
                      <a:pt x="37" y="6"/>
                    </a:lnTo>
                    <a:lnTo>
                      <a:pt x="33" y="3"/>
                    </a:lnTo>
                    <a:lnTo>
                      <a:pt x="27" y="0"/>
                    </a:lnTo>
                    <a:lnTo>
                      <a:pt x="22" y="0"/>
                    </a:lnTo>
                    <a:lnTo>
                      <a:pt x="16" y="0"/>
                    </a:lnTo>
                    <a:lnTo>
                      <a:pt x="11" y="3"/>
                    </a:lnTo>
                    <a:lnTo>
                      <a:pt x="7" y="6"/>
                    </a:lnTo>
                    <a:lnTo>
                      <a:pt x="3" y="11"/>
                    </a:lnTo>
                    <a:lnTo>
                      <a:pt x="0" y="17"/>
                    </a:lnTo>
                    <a:lnTo>
                      <a:pt x="0" y="22"/>
                    </a:lnTo>
                    <a:lnTo>
                      <a:pt x="0"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1" name="Freeform 47"/>
              <p:cNvSpPr>
                <a:spLocks/>
              </p:cNvSpPr>
              <p:nvPr/>
            </p:nvSpPr>
            <p:spPr bwMode="auto">
              <a:xfrm>
                <a:off x="3281363" y="2624138"/>
                <a:ext cx="69850" cy="69850"/>
              </a:xfrm>
              <a:custGeom>
                <a:avLst/>
                <a:gdLst>
                  <a:gd name="T0" fmla="*/ 6 w 44"/>
                  <a:gd name="T1" fmla="*/ 37 h 44"/>
                  <a:gd name="T2" fmla="*/ 11 w 44"/>
                  <a:gd name="T3" fmla="*/ 40 h 44"/>
                  <a:gd name="T4" fmla="*/ 15 w 44"/>
                  <a:gd name="T5" fmla="*/ 42 h 44"/>
                  <a:gd name="T6" fmla="*/ 22 w 44"/>
                  <a:gd name="T7" fmla="*/ 44 h 44"/>
                  <a:gd name="T8" fmla="*/ 27 w 44"/>
                  <a:gd name="T9" fmla="*/ 42 h 44"/>
                  <a:gd name="T10" fmla="*/ 33 w 44"/>
                  <a:gd name="T11" fmla="*/ 40 h 44"/>
                  <a:gd name="T12" fmla="*/ 37 w 44"/>
                  <a:gd name="T13" fmla="*/ 37 h 44"/>
                  <a:gd name="T14" fmla="*/ 41 w 44"/>
                  <a:gd name="T15" fmla="*/ 33 h 44"/>
                  <a:gd name="T16" fmla="*/ 43 w 44"/>
                  <a:gd name="T17" fmla="*/ 27 h 44"/>
                  <a:gd name="T18" fmla="*/ 44 w 44"/>
                  <a:gd name="T19" fmla="*/ 22 h 44"/>
                  <a:gd name="T20" fmla="*/ 43 w 44"/>
                  <a:gd name="T21" fmla="*/ 15 h 44"/>
                  <a:gd name="T22" fmla="*/ 41 w 44"/>
                  <a:gd name="T23" fmla="*/ 11 h 44"/>
                  <a:gd name="T24" fmla="*/ 37 w 44"/>
                  <a:gd name="T25" fmla="*/ 6 h 44"/>
                  <a:gd name="T26" fmla="*/ 33 w 44"/>
                  <a:gd name="T27" fmla="*/ 3 h 44"/>
                  <a:gd name="T28" fmla="*/ 27 w 44"/>
                  <a:gd name="T29" fmla="*/ 0 h 44"/>
                  <a:gd name="T30" fmla="*/ 22 w 44"/>
                  <a:gd name="T31" fmla="*/ 0 h 44"/>
                  <a:gd name="T32" fmla="*/ 15 w 44"/>
                  <a:gd name="T33" fmla="*/ 0 h 44"/>
                  <a:gd name="T34" fmla="*/ 11 w 44"/>
                  <a:gd name="T35" fmla="*/ 3 h 44"/>
                  <a:gd name="T36" fmla="*/ 6 w 44"/>
                  <a:gd name="T37" fmla="*/ 6 h 44"/>
                  <a:gd name="T38" fmla="*/ 3 w 44"/>
                  <a:gd name="T39" fmla="*/ 11 h 44"/>
                  <a:gd name="T40" fmla="*/ 0 w 44"/>
                  <a:gd name="T41" fmla="*/ 15 h 44"/>
                  <a:gd name="T42" fmla="*/ 0 w 44"/>
                  <a:gd name="T43" fmla="*/ 22 h 44"/>
                  <a:gd name="T44" fmla="*/ 0 w 44"/>
                  <a:gd name="T45" fmla="*/ 27 h 44"/>
                  <a:gd name="T46" fmla="*/ 3 w 44"/>
                  <a:gd name="T47" fmla="*/ 33 h 44"/>
                  <a:gd name="T48" fmla="*/ 6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6" y="37"/>
                    </a:moveTo>
                    <a:lnTo>
                      <a:pt x="11" y="40"/>
                    </a:lnTo>
                    <a:lnTo>
                      <a:pt x="15" y="42"/>
                    </a:lnTo>
                    <a:lnTo>
                      <a:pt x="22" y="44"/>
                    </a:lnTo>
                    <a:lnTo>
                      <a:pt x="27" y="42"/>
                    </a:lnTo>
                    <a:lnTo>
                      <a:pt x="33" y="40"/>
                    </a:lnTo>
                    <a:lnTo>
                      <a:pt x="37" y="37"/>
                    </a:lnTo>
                    <a:lnTo>
                      <a:pt x="41" y="33"/>
                    </a:lnTo>
                    <a:lnTo>
                      <a:pt x="43" y="27"/>
                    </a:lnTo>
                    <a:lnTo>
                      <a:pt x="44" y="22"/>
                    </a:lnTo>
                    <a:lnTo>
                      <a:pt x="43" y="15"/>
                    </a:lnTo>
                    <a:lnTo>
                      <a:pt x="41" y="11"/>
                    </a:lnTo>
                    <a:lnTo>
                      <a:pt x="37" y="6"/>
                    </a:lnTo>
                    <a:lnTo>
                      <a:pt x="33" y="3"/>
                    </a:lnTo>
                    <a:lnTo>
                      <a:pt x="27" y="0"/>
                    </a:lnTo>
                    <a:lnTo>
                      <a:pt x="22" y="0"/>
                    </a:lnTo>
                    <a:lnTo>
                      <a:pt x="15" y="0"/>
                    </a:lnTo>
                    <a:lnTo>
                      <a:pt x="11" y="3"/>
                    </a:lnTo>
                    <a:lnTo>
                      <a:pt x="6" y="6"/>
                    </a:lnTo>
                    <a:lnTo>
                      <a:pt x="3" y="11"/>
                    </a:lnTo>
                    <a:lnTo>
                      <a:pt x="0" y="15"/>
                    </a:lnTo>
                    <a:lnTo>
                      <a:pt x="0" y="22"/>
                    </a:lnTo>
                    <a:lnTo>
                      <a:pt x="0" y="27"/>
                    </a:lnTo>
                    <a:lnTo>
                      <a:pt x="3" y="33"/>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2" name="Freeform 48"/>
              <p:cNvSpPr>
                <a:spLocks/>
              </p:cNvSpPr>
              <p:nvPr/>
            </p:nvSpPr>
            <p:spPr bwMode="auto">
              <a:xfrm>
                <a:off x="2800350" y="2589213"/>
                <a:ext cx="66675" cy="68262"/>
              </a:xfrm>
              <a:custGeom>
                <a:avLst/>
                <a:gdLst>
                  <a:gd name="T0" fmla="*/ 5 w 42"/>
                  <a:gd name="T1" fmla="*/ 37 h 43"/>
                  <a:gd name="T2" fmla="*/ 11 w 42"/>
                  <a:gd name="T3" fmla="*/ 40 h 43"/>
                  <a:gd name="T4" fmla="*/ 15 w 42"/>
                  <a:gd name="T5" fmla="*/ 43 h 43"/>
                  <a:gd name="T6" fmla="*/ 22 w 42"/>
                  <a:gd name="T7" fmla="*/ 43 h 43"/>
                  <a:gd name="T8" fmla="*/ 27 w 42"/>
                  <a:gd name="T9" fmla="*/ 43 h 43"/>
                  <a:gd name="T10" fmla="*/ 31 w 42"/>
                  <a:gd name="T11" fmla="*/ 40 h 43"/>
                  <a:gd name="T12" fmla="*/ 37 w 42"/>
                  <a:gd name="T13" fmla="*/ 37 h 43"/>
                  <a:gd name="T14" fmla="*/ 39 w 42"/>
                  <a:gd name="T15" fmla="*/ 32 h 43"/>
                  <a:gd name="T16" fmla="*/ 42 w 42"/>
                  <a:gd name="T17" fmla="*/ 28 h 43"/>
                  <a:gd name="T18" fmla="*/ 42 w 42"/>
                  <a:gd name="T19" fmla="*/ 21 h 43"/>
                  <a:gd name="T20" fmla="*/ 42 w 42"/>
                  <a:gd name="T21" fmla="*/ 15 h 43"/>
                  <a:gd name="T22" fmla="*/ 39 w 42"/>
                  <a:gd name="T23" fmla="*/ 10 h 43"/>
                  <a:gd name="T24" fmla="*/ 37 w 42"/>
                  <a:gd name="T25" fmla="*/ 6 h 43"/>
                  <a:gd name="T26" fmla="*/ 31 w 42"/>
                  <a:gd name="T27" fmla="*/ 3 h 43"/>
                  <a:gd name="T28" fmla="*/ 27 w 42"/>
                  <a:gd name="T29" fmla="*/ 0 h 43"/>
                  <a:gd name="T30" fmla="*/ 22 w 42"/>
                  <a:gd name="T31" fmla="*/ 0 h 43"/>
                  <a:gd name="T32" fmla="*/ 15 w 42"/>
                  <a:gd name="T33" fmla="*/ 0 h 43"/>
                  <a:gd name="T34" fmla="*/ 11 w 42"/>
                  <a:gd name="T35" fmla="*/ 3 h 43"/>
                  <a:gd name="T36" fmla="*/ 5 w 42"/>
                  <a:gd name="T37" fmla="*/ 6 h 43"/>
                  <a:gd name="T38" fmla="*/ 3 w 42"/>
                  <a:gd name="T39" fmla="*/ 10 h 43"/>
                  <a:gd name="T40" fmla="*/ 0 w 42"/>
                  <a:gd name="T41" fmla="*/ 15 h 43"/>
                  <a:gd name="T42" fmla="*/ 0 w 42"/>
                  <a:gd name="T43" fmla="*/ 21 h 43"/>
                  <a:gd name="T44" fmla="*/ 0 w 42"/>
                  <a:gd name="T45" fmla="*/ 28 h 43"/>
                  <a:gd name="T46" fmla="*/ 3 w 42"/>
                  <a:gd name="T47" fmla="*/ 32 h 43"/>
                  <a:gd name="T48" fmla="*/ 5 w 42"/>
                  <a:gd name="T49" fmla="*/ 37 h 43"/>
                  <a:gd name="T50" fmla="*/ 5 w 4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5" y="37"/>
                    </a:moveTo>
                    <a:lnTo>
                      <a:pt x="11" y="40"/>
                    </a:lnTo>
                    <a:lnTo>
                      <a:pt x="15" y="43"/>
                    </a:lnTo>
                    <a:lnTo>
                      <a:pt x="22" y="43"/>
                    </a:lnTo>
                    <a:lnTo>
                      <a:pt x="27" y="43"/>
                    </a:lnTo>
                    <a:lnTo>
                      <a:pt x="31" y="40"/>
                    </a:lnTo>
                    <a:lnTo>
                      <a:pt x="37" y="37"/>
                    </a:lnTo>
                    <a:lnTo>
                      <a:pt x="39" y="32"/>
                    </a:lnTo>
                    <a:lnTo>
                      <a:pt x="42" y="28"/>
                    </a:lnTo>
                    <a:lnTo>
                      <a:pt x="42" y="21"/>
                    </a:lnTo>
                    <a:lnTo>
                      <a:pt x="42" y="15"/>
                    </a:lnTo>
                    <a:lnTo>
                      <a:pt x="39" y="10"/>
                    </a:lnTo>
                    <a:lnTo>
                      <a:pt x="37" y="6"/>
                    </a:lnTo>
                    <a:lnTo>
                      <a:pt x="31" y="3"/>
                    </a:lnTo>
                    <a:lnTo>
                      <a:pt x="27" y="0"/>
                    </a:lnTo>
                    <a:lnTo>
                      <a:pt x="22" y="0"/>
                    </a:lnTo>
                    <a:lnTo>
                      <a:pt x="15" y="0"/>
                    </a:lnTo>
                    <a:lnTo>
                      <a:pt x="11" y="3"/>
                    </a:lnTo>
                    <a:lnTo>
                      <a:pt x="5" y="6"/>
                    </a:lnTo>
                    <a:lnTo>
                      <a:pt x="3" y="10"/>
                    </a:lnTo>
                    <a:lnTo>
                      <a:pt x="0" y="15"/>
                    </a:lnTo>
                    <a:lnTo>
                      <a:pt x="0" y="21"/>
                    </a:lnTo>
                    <a:lnTo>
                      <a:pt x="0" y="28"/>
                    </a:lnTo>
                    <a:lnTo>
                      <a:pt x="3" y="32"/>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3" name="Freeform 49"/>
              <p:cNvSpPr>
                <a:spLocks/>
              </p:cNvSpPr>
              <p:nvPr/>
            </p:nvSpPr>
            <p:spPr bwMode="auto">
              <a:xfrm>
                <a:off x="2828925" y="2613025"/>
                <a:ext cx="68262" cy="69850"/>
              </a:xfrm>
              <a:custGeom>
                <a:avLst/>
                <a:gdLst>
                  <a:gd name="T0" fmla="*/ 5 w 43"/>
                  <a:gd name="T1" fmla="*/ 37 h 44"/>
                  <a:gd name="T2" fmla="*/ 11 w 43"/>
                  <a:gd name="T3" fmla="*/ 41 h 44"/>
                  <a:gd name="T4" fmla="*/ 15 w 43"/>
                  <a:gd name="T5" fmla="*/ 43 h 44"/>
                  <a:gd name="T6" fmla="*/ 21 w 43"/>
                  <a:gd name="T7" fmla="*/ 44 h 44"/>
                  <a:gd name="T8" fmla="*/ 27 w 43"/>
                  <a:gd name="T9" fmla="*/ 43 h 44"/>
                  <a:gd name="T10" fmla="*/ 32 w 43"/>
                  <a:gd name="T11" fmla="*/ 41 h 44"/>
                  <a:gd name="T12" fmla="*/ 36 w 43"/>
                  <a:gd name="T13" fmla="*/ 37 h 44"/>
                  <a:gd name="T14" fmla="*/ 41 w 43"/>
                  <a:gd name="T15" fmla="*/ 33 h 44"/>
                  <a:gd name="T16" fmla="*/ 42 w 43"/>
                  <a:gd name="T17" fmla="*/ 28 h 44"/>
                  <a:gd name="T18" fmla="*/ 43 w 43"/>
                  <a:gd name="T19" fmla="*/ 22 h 44"/>
                  <a:gd name="T20" fmla="*/ 42 w 43"/>
                  <a:gd name="T21" fmla="*/ 15 h 44"/>
                  <a:gd name="T22" fmla="*/ 41 w 43"/>
                  <a:gd name="T23" fmla="*/ 11 h 44"/>
                  <a:gd name="T24" fmla="*/ 36 w 43"/>
                  <a:gd name="T25" fmla="*/ 6 h 44"/>
                  <a:gd name="T26" fmla="*/ 32 w 43"/>
                  <a:gd name="T27" fmla="*/ 3 h 44"/>
                  <a:gd name="T28" fmla="*/ 27 w 43"/>
                  <a:gd name="T29" fmla="*/ 0 h 44"/>
                  <a:gd name="T30" fmla="*/ 21 w 43"/>
                  <a:gd name="T31" fmla="*/ 0 h 44"/>
                  <a:gd name="T32" fmla="*/ 15 w 43"/>
                  <a:gd name="T33" fmla="*/ 0 h 44"/>
                  <a:gd name="T34" fmla="*/ 11 w 43"/>
                  <a:gd name="T35" fmla="*/ 3 h 44"/>
                  <a:gd name="T36" fmla="*/ 5 w 43"/>
                  <a:gd name="T37" fmla="*/ 6 h 44"/>
                  <a:gd name="T38" fmla="*/ 2 w 43"/>
                  <a:gd name="T39" fmla="*/ 11 h 44"/>
                  <a:gd name="T40" fmla="*/ 0 w 43"/>
                  <a:gd name="T41" fmla="*/ 15 h 44"/>
                  <a:gd name="T42" fmla="*/ 0 w 43"/>
                  <a:gd name="T43" fmla="*/ 22 h 44"/>
                  <a:gd name="T44" fmla="*/ 0 w 43"/>
                  <a:gd name="T45" fmla="*/ 28 h 44"/>
                  <a:gd name="T46" fmla="*/ 2 w 43"/>
                  <a:gd name="T47" fmla="*/ 33 h 44"/>
                  <a:gd name="T48" fmla="*/ 5 w 43"/>
                  <a:gd name="T49" fmla="*/ 37 h 44"/>
                  <a:gd name="T50" fmla="*/ 5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5" y="37"/>
                    </a:moveTo>
                    <a:lnTo>
                      <a:pt x="11" y="41"/>
                    </a:lnTo>
                    <a:lnTo>
                      <a:pt x="15" y="43"/>
                    </a:lnTo>
                    <a:lnTo>
                      <a:pt x="21" y="44"/>
                    </a:lnTo>
                    <a:lnTo>
                      <a:pt x="27" y="43"/>
                    </a:lnTo>
                    <a:lnTo>
                      <a:pt x="32" y="41"/>
                    </a:lnTo>
                    <a:lnTo>
                      <a:pt x="36" y="37"/>
                    </a:lnTo>
                    <a:lnTo>
                      <a:pt x="41" y="33"/>
                    </a:lnTo>
                    <a:lnTo>
                      <a:pt x="42" y="28"/>
                    </a:lnTo>
                    <a:lnTo>
                      <a:pt x="43" y="22"/>
                    </a:lnTo>
                    <a:lnTo>
                      <a:pt x="42" y="15"/>
                    </a:lnTo>
                    <a:lnTo>
                      <a:pt x="41" y="11"/>
                    </a:lnTo>
                    <a:lnTo>
                      <a:pt x="36" y="6"/>
                    </a:lnTo>
                    <a:lnTo>
                      <a:pt x="32" y="3"/>
                    </a:lnTo>
                    <a:lnTo>
                      <a:pt x="27" y="0"/>
                    </a:lnTo>
                    <a:lnTo>
                      <a:pt x="21" y="0"/>
                    </a:lnTo>
                    <a:lnTo>
                      <a:pt x="15" y="0"/>
                    </a:lnTo>
                    <a:lnTo>
                      <a:pt x="11" y="3"/>
                    </a:lnTo>
                    <a:lnTo>
                      <a:pt x="5" y="6"/>
                    </a:lnTo>
                    <a:lnTo>
                      <a:pt x="2" y="11"/>
                    </a:lnTo>
                    <a:lnTo>
                      <a:pt x="0" y="15"/>
                    </a:lnTo>
                    <a:lnTo>
                      <a:pt x="0" y="22"/>
                    </a:lnTo>
                    <a:lnTo>
                      <a:pt x="0" y="28"/>
                    </a:lnTo>
                    <a:lnTo>
                      <a:pt x="2"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4" name="Freeform 50"/>
              <p:cNvSpPr>
                <a:spLocks/>
              </p:cNvSpPr>
              <p:nvPr/>
            </p:nvSpPr>
            <p:spPr bwMode="auto">
              <a:xfrm>
                <a:off x="2876550" y="2641600"/>
                <a:ext cx="68262" cy="69850"/>
              </a:xfrm>
              <a:custGeom>
                <a:avLst/>
                <a:gdLst>
                  <a:gd name="T0" fmla="*/ 6 w 43"/>
                  <a:gd name="T1" fmla="*/ 37 h 44"/>
                  <a:gd name="T2" fmla="*/ 11 w 43"/>
                  <a:gd name="T3" fmla="*/ 41 h 44"/>
                  <a:gd name="T4" fmla="*/ 16 w 43"/>
                  <a:gd name="T5" fmla="*/ 42 h 44"/>
                  <a:gd name="T6" fmla="*/ 21 w 43"/>
                  <a:gd name="T7" fmla="*/ 44 h 44"/>
                  <a:gd name="T8" fmla="*/ 27 w 43"/>
                  <a:gd name="T9" fmla="*/ 42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5 h 44"/>
                  <a:gd name="T22" fmla="*/ 41 w 43"/>
                  <a:gd name="T23" fmla="*/ 11 h 44"/>
                  <a:gd name="T24" fmla="*/ 37 w 43"/>
                  <a:gd name="T25" fmla="*/ 5 h 44"/>
                  <a:gd name="T26" fmla="*/ 32 w 43"/>
                  <a:gd name="T27" fmla="*/ 3 h 44"/>
                  <a:gd name="T28" fmla="*/ 27 w 43"/>
                  <a:gd name="T29" fmla="*/ 0 h 44"/>
                  <a:gd name="T30" fmla="*/ 21 w 43"/>
                  <a:gd name="T31" fmla="*/ 0 h 44"/>
                  <a:gd name="T32" fmla="*/ 16 w 43"/>
                  <a:gd name="T33" fmla="*/ 0 h 44"/>
                  <a:gd name="T34" fmla="*/ 11 w 43"/>
                  <a:gd name="T35" fmla="*/ 3 h 44"/>
                  <a:gd name="T36" fmla="*/ 6 w 43"/>
                  <a:gd name="T37" fmla="*/ 5 h 44"/>
                  <a:gd name="T38" fmla="*/ 2 w 43"/>
                  <a:gd name="T39" fmla="*/ 11 h 44"/>
                  <a:gd name="T40" fmla="*/ 1 w 43"/>
                  <a:gd name="T41" fmla="*/ 15 h 44"/>
                  <a:gd name="T42" fmla="*/ 0 w 43"/>
                  <a:gd name="T43" fmla="*/ 22 h 44"/>
                  <a:gd name="T44" fmla="*/ 1 w 43"/>
                  <a:gd name="T45" fmla="*/ 27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6" y="42"/>
                    </a:lnTo>
                    <a:lnTo>
                      <a:pt x="21" y="44"/>
                    </a:lnTo>
                    <a:lnTo>
                      <a:pt x="27" y="42"/>
                    </a:lnTo>
                    <a:lnTo>
                      <a:pt x="32" y="41"/>
                    </a:lnTo>
                    <a:lnTo>
                      <a:pt x="37" y="37"/>
                    </a:lnTo>
                    <a:lnTo>
                      <a:pt x="41" y="33"/>
                    </a:lnTo>
                    <a:lnTo>
                      <a:pt x="42" y="27"/>
                    </a:lnTo>
                    <a:lnTo>
                      <a:pt x="43" y="22"/>
                    </a:lnTo>
                    <a:lnTo>
                      <a:pt x="42" y="15"/>
                    </a:lnTo>
                    <a:lnTo>
                      <a:pt x="41" y="11"/>
                    </a:lnTo>
                    <a:lnTo>
                      <a:pt x="37" y="5"/>
                    </a:lnTo>
                    <a:lnTo>
                      <a:pt x="32" y="3"/>
                    </a:lnTo>
                    <a:lnTo>
                      <a:pt x="27" y="0"/>
                    </a:lnTo>
                    <a:lnTo>
                      <a:pt x="21" y="0"/>
                    </a:lnTo>
                    <a:lnTo>
                      <a:pt x="16" y="0"/>
                    </a:lnTo>
                    <a:lnTo>
                      <a:pt x="11" y="3"/>
                    </a:lnTo>
                    <a:lnTo>
                      <a:pt x="6" y="5"/>
                    </a:lnTo>
                    <a:lnTo>
                      <a:pt x="2" y="11"/>
                    </a:lnTo>
                    <a:lnTo>
                      <a:pt x="1" y="15"/>
                    </a:lnTo>
                    <a:lnTo>
                      <a:pt x="0" y="22"/>
                    </a:lnTo>
                    <a:lnTo>
                      <a:pt x="1" y="27"/>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5" name="Freeform 51"/>
              <p:cNvSpPr>
                <a:spLocks/>
              </p:cNvSpPr>
              <p:nvPr/>
            </p:nvSpPr>
            <p:spPr bwMode="auto">
              <a:xfrm>
                <a:off x="2951163" y="2665413"/>
                <a:ext cx="69850" cy="69850"/>
              </a:xfrm>
              <a:custGeom>
                <a:avLst/>
                <a:gdLst>
                  <a:gd name="T0" fmla="*/ 7 w 44"/>
                  <a:gd name="T1" fmla="*/ 37 h 44"/>
                  <a:gd name="T2" fmla="*/ 11 w 44"/>
                  <a:gd name="T3" fmla="*/ 41 h 44"/>
                  <a:gd name="T4" fmla="*/ 17 w 44"/>
                  <a:gd name="T5" fmla="*/ 42 h 44"/>
                  <a:gd name="T6" fmla="*/ 22 w 44"/>
                  <a:gd name="T7" fmla="*/ 44 h 44"/>
                  <a:gd name="T8" fmla="*/ 28 w 44"/>
                  <a:gd name="T9" fmla="*/ 42 h 44"/>
                  <a:gd name="T10" fmla="*/ 33 w 44"/>
                  <a:gd name="T11" fmla="*/ 41 h 44"/>
                  <a:gd name="T12" fmla="*/ 39 w 44"/>
                  <a:gd name="T13" fmla="*/ 37 h 44"/>
                  <a:gd name="T14" fmla="*/ 41 w 44"/>
                  <a:gd name="T15" fmla="*/ 33 h 44"/>
                  <a:gd name="T16" fmla="*/ 44 w 44"/>
                  <a:gd name="T17" fmla="*/ 27 h 44"/>
                  <a:gd name="T18" fmla="*/ 44 w 44"/>
                  <a:gd name="T19" fmla="*/ 22 h 44"/>
                  <a:gd name="T20" fmla="*/ 44 w 44"/>
                  <a:gd name="T21" fmla="*/ 16 h 44"/>
                  <a:gd name="T22" fmla="*/ 41 w 44"/>
                  <a:gd name="T23" fmla="*/ 11 h 44"/>
                  <a:gd name="T24" fmla="*/ 39 w 44"/>
                  <a:gd name="T25" fmla="*/ 7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7 h 44"/>
                  <a:gd name="T38" fmla="*/ 3 w 44"/>
                  <a:gd name="T39" fmla="*/ 11 h 44"/>
                  <a:gd name="T40" fmla="*/ 2 w 44"/>
                  <a:gd name="T41" fmla="*/ 16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2"/>
                    </a:lnTo>
                    <a:lnTo>
                      <a:pt x="22" y="44"/>
                    </a:lnTo>
                    <a:lnTo>
                      <a:pt x="28" y="42"/>
                    </a:lnTo>
                    <a:lnTo>
                      <a:pt x="33" y="41"/>
                    </a:lnTo>
                    <a:lnTo>
                      <a:pt x="39" y="37"/>
                    </a:lnTo>
                    <a:lnTo>
                      <a:pt x="41" y="33"/>
                    </a:lnTo>
                    <a:lnTo>
                      <a:pt x="44" y="27"/>
                    </a:lnTo>
                    <a:lnTo>
                      <a:pt x="44" y="22"/>
                    </a:lnTo>
                    <a:lnTo>
                      <a:pt x="44" y="16"/>
                    </a:lnTo>
                    <a:lnTo>
                      <a:pt x="41" y="11"/>
                    </a:lnTo>
                    <a:lnTo>
                      <a:pt x="39" y="7"/>
                    </a:lnTo>
                    <a:lnTo>
                      <a:pt x="33" y="3"/>
                    </a:lnTo>
                    <a:lnTo>
                      <a:pt x="28" y="0"/>
                    </a:lnTo>
                    <a:lnTo>
                      <a:pt x="22" y="0"/>
                    </a:lnTo>
                    <a:lnTo>
                      <a:pt x="17" y="0"/>
                    </a:lnTo>
                    <a:lnTo>
                      <a:pt x="11" y="3"/>
                    </a:lnTo>
                    <a:lnTo>
                      <a:pt x="7" y="7"/>
                    </a:lnTo>
                    <a:lnTo>
                      <a:pt x="3" y="11"/>
                    </a:lnTo>
                    <a:lnTo>
                      <a:pt x="2" y="16"/>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6" name="Freeform 52"/>
              <p:cNvSpPr>
                <a:spLocks/>
              </p:cNvSpPr>
              <p:nvPr/>
            </p:nvSpPr>
            <p:spPr bwMode="auto">
              <a:xfrm>
                <a:off x="2897188" y="2606675"/>
                <a:ext cx="69850" cy="69850"/>
              </a:xfrm>
              <a:custGeom>
                <a:avLst/>
                <a:gdLst>
                  <a:gd name="T0" fmla="*/ 7 w 44"/>
                  <a:gd name="T1" fmla="*/ 37 h 44"/>
                  <a:gd name="T2" fmla="*/ 11 w 44"/>
                  <a:gd name="T3" fmla="*/ 40 h 44"/>
                  <a:gd name="T4" fmla="*/ 17 w 44"/>
                  <a:gd name="T5" fmla="*/ 43 h 44"/>
                  <a:gd name="T6" fmla="*/ 22 w 44"/>
                  <a:gd name="T7" fmla="*/ 44 h 44"/>
                  <a:gd name="T8" fmla="*/ 28 w 44"/>
                  <a:gd name="T9" fmla="*/ 43 h 44"/>
                  <a:gd name="T10" fmla="*/ 33 w 44"/>
                  <a:gd name="T11" fmla="*/ 40 h 44"/>
                  <a:gd name="T12" fmla="*/ 37 w 44"/>
                  <a:gd name="T13" fmla="*/ 37 h 44"/>
                  <a:gd name="T14" fmla="*/ 41 w 44"/>
                  <a:gd name="T15" fmla="*/ 33 h 44"/>
                  <a:gd name="T16" fmla="*/ 43 w 44"/>
                  <a:gd name="T17" fmla="*/ 27 h 44"/>
                  <a:gd name="T18" fmla="*/ 44 w 44"/>
                  <a:gd name="T19" fmla="*/ 22 h 44"/>
                  <a:gd name="T20" fmla="*/ 43 w 44"/>
                  <a:gd name="T21" fmla="*/ 15 h 44"/>
                  <a:gd name="T22" fmla="*/ 41 w 44"/>
                  <a:gd name="T23" fmla="*/ 11 h 44"/>
                  <a:gd name="T24" fmla="*/ 37 w 44"/>
                  <a:gd name="T25" fmla="*/ 6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6 h 44"/>
                  <a:gd name="T38" fmla="*/ 3 w 44"/>
                  <a:gd name="T39" fmla="*/ 11 h 44"/>
                  <a:gd name="T40" fmla="*/ 2 w 44"/>
                  <a:gd name="T41" fmla="*/ 15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0"/>
                    </a:lnTo>
                    <a:lnTo>
                      <a:pt x="17" y="43"/>
                    </a:lnTo>
                    <a:lnTo>
                      <a:pt x="22" y="44"/>
                    </a:lnTo>
                    <a:lnTo>
                      <a:pt x="28" y="43"/>
                    </a:lnTo>
                    <a:lnTo>
                      <a:pt x="33" y="40"/>
                    </a:lnTo>
                    <a:lnTo>
                      <a:pt x="37" y="37"/>
                    </a:lnTo>
                    <a:lnTo>
                      <a:pt x="41" y="33"/>
                    </a:lnTo>
                    <a:lnTo>
                      <a:pt x="43" y="27"/>
                    </a:lnTo>
                    <a:lnTo>
                      <a:pt x="44" y="22"/>
                    </a:lnTo>
                    <a:lnTo>
                      <a:pt x="43" y="15"/>
                    </a:lnTo>
                    <a:lnTo>
                      <a:pt x="41" y="11"/>
                    </a:lnTo>
                    <a:lnTo>
                      <a:pt x="37" y="6"/>
                    </a:lnTo>
                    <a:lnTo>
                      <a:pt x="33" y="3"/>
                    </a:lnTo>
                    <a:lnTo>
                      <a:pt x="28" y="0"/>
                    </a:lnTo>
                    <a:lnTo>
                      <a:pt x="22" y="0"/>
                    </a:lnTo>
                    <a:lnTo>
                      <a:pt x="17" y="0"/>
                    </a:lnTo>
                    <a:lnTo>
                      <a:pt x="11" y="3"/>
                    </a:lnTo>
                    <a:lnTo>
                      <a:pt x="7" y="6"/>
                    </a:lnTo>
                    <a:lnTo>
                      <a:pt x="3" y="11"/>
                    </a:lnTo>
                    <a:lnTo>
                      <a:pt x="2" y="15"/>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7" name="Freeform 53"/>
              <p:cNvSpPr>
                <a:spLocks/>
              </p:cNvSpPr>
              <p:nvPr/>
            </p:nvSpPr>
            <p:spPr bwMode="auto">
              <a:xfrm>
                <a:off x="2847975" y="2522538"/>
                <a:ext cx="69850" cy="69850"/>
              </a:xfrm>
              <a:custGeom>
                <a:avLst/>
                <a:gdLst>
                  <a:gd name="T0" fmla="*/ 5 w 44"/>
                  <a:gd name="T1" fmla="*/ 37 h 44"/>
                  <a:gd name="T2" fmla="*/ 11 w 44"/>
                  <a:gd name="T3" fmla="*/ 41 h 44"/>
                  <a:gd name="T4" fmla="*/ 16 w 44"/>
                  <a:gd name="T5" fmla="*/ 44 h 44"/>
                  <a:gd name="T6" fmla="*/ 22 w 44"/>
                  <a:gd name="T7" fmla="*/ 44 h 44"/>
                  <a:gd name="T8" fmla="*/ 27 w 44"/>
                  <a:gd name="T9" fmla="*/ 44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7 h 44"/>
                  <a:gd name="T50" fmla="*/ 5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7"/>
                    </a:moveTo>
                    <a:lnTo>
                      <a:pt x="11" y="41"/>
                    </a:lnTo>
                    <a:lnTo>
                      <a:pt x="16" y="44"/>
                    </a:lnTo>
                    <a:lnTo>
                      <a:pt x="22" y="44"/>
                    </a:lnTo>
                    <a:lnTo>
                      <a:pt x="27" y="44"/>
                    </a:lnTo>
                    <a:lnTo>
                      <a:pt x="33" y="41"/>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5" y="7"/>
                    </a:lnTo>
                    <a:lnTo>
                      <a:pt x="3" y="11"/>
                    </a:lnTo>
                    <a:lnTo>
                      <a:pt x="0" y="16"/>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8" name="Freeform 54"/>
              <p:cNvSpPr>
                <a:spLocks/>
              </p:cNvSpPr>
              <p:nvPr/>
            </p:nvSpPr>
            <p:spPr bwMode="auto">
              <a:xfrm>
                <a:off x="2859088" y="2493963"/>
                <a:ext cx="68262" cy="69850"/>
              </a:xfrm>
              <a:custGeom>
                <a:avLst/>
                <a:gdLst>
                  <a:gd name="T0" fmla="*/ 7 w 43"/>
                  <a:gd name="T1" fmla="*/ 37 h 44"/>
                  <a:gd name="T2" fmla="*/ 11 w 43"/>
                  <a:gd name="T3" fmla="*/ 41 h 44"/>
                  <a:gd name="T4" fmla="*/ 16 w 43"/>
                  <a:gd name="T5" fmla="*/ 42 h 44"/>
                  <a:gd name="T6" fmla="*/ 22 w 43"/>
                  <a:gd name="T7" fmla="*/ 44 h 44"/>
                  <a:gd name="T8" fmla="*/ 27 w 43"/>
                  <a:gd name="T9" fmla="*/ 42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7 h 44"/>
                  <a:gd name="T22" fmla="*/ 41 w 43"/>
                  <a:gd name="T23" fmla="*/ 11 h 44"/>
                  <a:gd name="T24" fmla="*/ 37 w 43"/>
                  <a:gd name="T25" fmla="*/ 7 h 44"/>
                  <a:gd name="T26" fmla="*/ 32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2 w 43"/>
                  <a:gd name="T39" fmla="*/ 11 h 44"/>
                  <a:gd name="T40" fmla="*/ 0 w 43"/>
                  <a:gd name="T41" fmla="*/ 17 h 44"/>
                  <a:gd name="T42" fmla="*/ 0 w 43"/>
                  <a:gd name="T43" fmla="*/ 22 h 44"/>
                  <a:gd name="T44" fmla="*/ 0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2"/>
                    </a:lnTo>
                    <a:lnTo>
                      <a:pt x="22" y="44"/>
                    </a:lnTo>
                    <a:lnTo>
                      <a:pt x="27" y="42"/>
                    </a:lnTo>
                    <a:lnTo>
                      <a:pt x="32" y="41"/>
                    </a:lnTo>
                    <a:lnTo>
                      <a:pt x="37" y="37"/>
                    </a:lnTo>
                    <a:lnTo>
                      <a:pt x="41" y="33"/>
                    </a:lnTo>
                    <a:lnTo>
                      <a:pt x="42" y="27"/>
                    </a:lnTo>
                    <a:lnTo>
                      <a:pt x="43" y="22"/>
                    </a:lnTo>
                    <a:lnTo>
                      <a:pt x="42" y="17"/>
                    </a:lnTo>
                    <a:lnTo>
                      <a:pt x="41" y="11"/>
                    </a:lnTo>
                    <a:lnTo>
                      <a:pt x="37" y="7"/>
                    </a:lnTo>
                    <a:lnTo>
                      <a:pt x="32" y="3"/>
                    </a:lnTo>
                    <a:lnTo>
                      <a:pt x="27" y="1"/>
                    </a:lnTo>
                    <a:lnTo>
                      <a:pt x="22" y="0"/>
                    </a:lnTo>
                    <a:lnTo>
                      <a:pt x="16" y="1"/>
                    </a:lnTo>
                    <a:lnTo>
                      <a:pt x="11" y="3"/>
                    </a:lnTo>
                    <a:lnTo>
                      <a:pt x="7" y="7"/>
                    </a:lnTo>
                    <a:lnTo>
                      <a:pt x="2" y="11"/>
                    </a:lnTo>
                    <a:lnTo>
                      <a:pt x="0" y="17"/>
                    </a:lnTo>
                    <a:lnTo>
                      <a:pt x="0" y="22"/>
                    </a:lnTo>
                    <a:lnTo>
                      <a:pt x="0"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9" name="Freeform 55"/>
              <p:cNvSpPr>
                <a:spLocks/>
              </p:cNvSpPr>
              <p:nvPr/>
            </p:nvSpPr>
            <p:spPr bwMode="auto">
              <a:xfrm>
                <a:off x="2901950" y="2479675"/>
                <a:ext cx="69850" cy="68262"/>
              </a:xfrm>
              <a:custGeom>
                <a:avLst/>
                <a:gdLst>
                  <a:gd name="T0" fmla="*/ 7 w 44"/>
                  <a:gd name="T1" fmla="*/ 36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6 h 43"/>
                  <a:gd name="T14" fmla="*/ 41 w 44"/>
                  <a:gd name="T15" fmla="*/ 32 h 43"/>
                  <a:gd name="T16" fmla="*/ 42 w 44"/>
                  <a:gd name="T17" fmla="*/ 27 h 43"/>
                  <a:gd name="T18" fmla="*/ 44 w 44"/>
                  <a:gd name="T19" fmla="*/ 21 h 43"/>
                  <a:gd name="T20" fmla="*/ 42 w 44"/>
                  <a:gd name="T21" fmla="*/ 16 h 43"/>
                  <a:gd name="T22" fmla="*/ 41 w 44"/>
                  <a:gd name="T23" fmla="*/ 10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0 h 43"/>
                  <a:gd name="T40" fmla="*/ 1 w 44"/>
                  <a:gd name="T41" fmla="*/ 16 h 43"/>
                  <a:gd name="T42" fmla="*/ 0 w 44"/>
                  <a:gd name="T43" fmla="*/ 21 h 43"/>
                  <a:gd name="T44" fmla="*/ 1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6" y="42"/>
                    </a:lnTo>
                    <a:lnTo>
                      <a:pt x="22" y="43"/>
                    </a:lnTo>
                    <a:lnTo>
                      <a:pt x="27" y="42"/>
                    </a:lnTo>
                    <a:lnTo>
                      <a:pt x="33" y="41"/>
                    </a:lnTo>
                    <a:lnTo>
                      <a:pt x="37" y="36"/>
                    </a:lnTo>
                    <a:lnTo>
                      <a:pt x="41" y="32"/>
                    </a:lnTo>
                    <a:lnTo>
                      <a:pt x="42" y="27"/>
                    </a:lnTo>
                    <a:lnTo>
                      <a:pt x="44" y="21"/>
                    </a:lnTo>
                    <a:lnTo>
                      <a:pt x="42" y="16"/>
                    </a:lnTo>
                    <a:lnTo>
                      <a:pt x="41" y="10"/>
                    </a:lnTo>
                    <a:lnTo>
                      <a:pt x="37" y="6"/>
                    </a:lnTo>
                    <a:lnTo>
                      <a:pt x="33" y="2"/>
                    </a:lnTo>
                    <a:lnTo>
                      <a:pt x="27" y="1"/>
                    </a:lnTo>
                    <a:lnTo>
                      <a:pt x="22" y="0"/>
                    </a:lnTo>
                    <a:lnTo>
                      <a:pt x="16" y="1"/>
                    </a:lnTo>
                    <a:lnTo>
                      <a:pt x="11" y="2"/>
                    </a:lnTo>
                    <a:lnTo>
                      <a:pt x="7" y="6"/>
                    </a:lnTo>
                    <a:lnTo>
                      <a:pt x="3" y="10"/>
                    </a:lnTo>
                    <a:lnTo>
                      <a:pt x="1" y="16"/>
                    </a:lnTo>
                    <a:lnTo>
                      <a:pt x="0" y="21"/>
                    </a:lnTo>
                    <a:lnTo>
                      <a:pt x="1"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0" name="Freeform 56"/>
              <p:cNvSpPr>
                <a:spLocks/>
              </p:cNvSpPr>
              <p:nvPr/>
            </p:nvSpPr>
            <p:spPr bwMode="auto">
              <a:xfrm>
                <a:off x="2947988" y="2463800"/>
                <a:ext cx="68262" cy="69850"/>
              </a:xfrm>
              <a:custGeom>
                <a:avLst/>
                <a:gdLst>
                  <a:gd name="T0" fmla="*/ 7 w 43"/>
                  <a:gd name="T1" fmla="*/ 37 h 44"/>
                  <a:gd name="T2" fmla="*/ 11 w 43"/>
                  <a:gd name="T3" fmla="*/ 41 h 44"/>
                  <a:gd name="T4" fmla="*/ 16 w 43"/>
                  <a:gd name="T5" fmla="*/ 42 h 44"/>
                  <a:gd name="T6" fmla="*/ 22 w 43"/>
                  <a:gd name="T7" fmla="*/ 44 h 44"/>
                  <a:gd name="T8" fmla="*/ 27 w 43"/>
                  <a:gd name="T9" fmla="*/ 42 h 44"/>
                  <a:gd name="T10" fmla="*/ 33 w 43"/>
                  <a:gd name="T11" fmla="*/ 41 h 44"/>
                  <a:gd name="T12" fmla="*/ 38 w 43"/>
                  <a:gd name="T13" fmla="*/ 37 h 44"/>
                  <a:gd name="T14" fmla="*/ 41 w 43"/>
                  <a:gd name="T15" fmla="*/ 33 h 44"/>
                  <a:gd name="T16" fmla="*/ 43 w 43"/>
                  <a:gd name="T17" fmla="*/ 27 h 44"/>
                  <a:gd name="T18" fmla="*/ 43 w 43"/>
                  <a:gd name="T19" fmla="*/ 22 h 44"/>
                  <a:gd name="T20" fmla="*/ 43 w 43"/>
                  <a:gd name="T21" fmla="*/ 16 h 44"/>
                  <a:gd name="T22" fmla="*/ 41 w 43"/>
                  <a:gd name="T23" fmla="*/ 11 h 44"/>
                  <a:gd name="T24" fmla="*/ 38 w 43"/>
                  <a:gd name="T25" fmla="*/ 7 h 44"/>
                  <a:gd name="T26" fmla="*/ 33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2 w 43"/>
                  <a:gd name="T39" fmla="*/ 11 h 44"/>
                  <a:gd name="T40" fmla="*/ 1 w 43"/>
                  <a:gd name="T41" fmla="*/ 16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2"/>
                    </a:lnTo>
                    <a:lnTo>
                      <a:pt x="22" y="44"/>
                    </a:lnTo>
                    <a:lnTo>
                      <a:pt x="27" y="42"/>
                    </a:lnTo>
                    <a:lnTo>
                      <a:pt x="33" y="41"/>
                    </a:lnTo>
                    <a:lnTo>
                      <a:pt x="38" y="37"/>
                    </a:lnTo>
                    <a:lnTo>
                      <a:pt x="41" y="33"/>
                    </a:lnTo>
                    <a:lnTo>
                      <a:pt x="43" y="27"/>
                    </a:lnTo>
                    <a:lnTo>
                      <a:pt x="43" y="22"/>
                    </a:lnTo>
                    <a:lnTo>
                      <a:pt x="43" y="16"/>
                    </a:lnTo>
                    <a:lnTo>
                      <a:pt x="41" y="11"/>
                    </a:lnTo>
                    <a:lnTo>
                      <a:pt x="38" y="7"/>
                    </a:lnTo>
                    <a:lnTo>
                      <a:pt x="33" y="3"/>
                    </a:lnTo>
                    <a:lnTo>
                      <a:pt x="27" y="1"/>
                    </a:lnTo>
                    <a:lnTo>
                      <a:pt x="22" y="0"/>
                    </a:lnTo>
                    <a:lnTo>
                      <a:pt x="16" y="1"/>
                    </a:lnTo>
                    <a:lnTo>
                      <a:pt x="11" y="3"/>
                    </a:lnTo>
                    <a:lnTo>
                      <a:pt x="7" y="7"/>
                    </a:lnTo>
                    <a:lnTo>
                      <a:pt x="2" y="11"/>
                    </a:lnTo>
                    <a:lnTo>
                      <a:pt x="1" y="16"/>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1" name="Freeform 57"/>
              <p:cNvSpPr>
                <a:spLocks/>
              </p:cNvSpPr>
              <p:nvPr/>
            </p:nvSpPr>
            <p:spPr bwMode="auto">
              <a:xfrm>
                <a:off x="2974975" y="2422525"/>
                <a:ext cx="69850" cy="69850"/>
              </a:xfrm>
              <a:custGeom>
                <a:avLst/>
                <a:gdLst>
                  <a:gd name="T0" fmla="*/ 7 w 44"/>
                  <a:gd name="T1" fmla="*/ 37 h 44"/>
                  <a:gd name="T2" fmla="*/ 11 w 44"/>
                  <a:gd name="T3" fmla="*/ 41 h 44"/>
                  <a:gd name="T4" fmla="*/ 17 w 44"/>
                  <a:gd name="T5" fmla="*/ 42 h 44"/>
                  <a:gd name="T6" fmla="*/ 22 w 44"/>
                  <a:gd name="T7" fmla="*/ 44 h 44"/>
                  <a:gd name="T8" fmla="*/ 29 w 44"/>
                  <a:gd name="T9" fmla="*/ 42 h 44"/>
                  <a:gd name="T10" fmla="*/ 33 w 44"/>
                  <a:gd name="T11" fmla="*/ 41 h 44"/>
                  <a:gd name="T12" fmla="*/ 39 w 44"/>
                  <a:gd name="T13" fmla="*/ 37 h 44"/>
                  <a:gd name="T14" fmla="*/ 41 w 44"/>
                  <a:gd name="T15" fmla="*/ 33 h 44"/>
                  <a:gd name="T16" fmla="*/ 44 w 44"/>
                  <a:gd name="T17" fmla="*/ 27 h 44"/>
                  <a:gd name="T18" fmla="*/ 44 w 44"/>
                  <a:gd name="T19" fmla="*/ 22 h 44"/>
                  <a:gd name="T20" fmla="*/ 44 w 44"/>
                  <a:gd name="T21" fmla="*/ 16 h 44"/>
                  <a:gd name="T22" fmla="*/ 41 w 44"/>
                  <a:gd name="T23" fmla="*/ 11 h 44"/>
                  <a:gd name="T24" fmla="*/ 39 w 44"/>
                  <a:gd name="T25" fmla="*/ 7 h 44"/>
                  <a:gd name="T26" fmla="*/ 33 w 44"/>
                  <a:gd name="T27" fmla="*/ 3 h 44"/>
                  <a:gd name="T28" fmla="*/ 29 w 44"/>
                  <a:gd name="T29" fmla="*/ 0 h 44"/>
                  <a:gd name="T30" fmla="*/ 22 w 44"/>
                  <a:gd name="T31" fmla="*/ 0 h 44"/>
                  <a:gd name="T32" fmla="*/ 17 w 44"/>
                  <a:gd name="T33" fmla="*/ 0 h 44"/>
                  <a:gd name="T34" fmla="*/ 11 w 44"/>
                  <a:gd name="T35" fmla="*/ 3 h 44"/>
                  <a:gd name="T36" fmla="*/ 7 w 44"/>
                  <a:gd name="T37" fmla="*/ 7 h 44"/>
                  <a:gd name="T38" fmla="*/ 5 w 44"/>
                  <a:gd name="T39" fmla="*/ 11 h 44"/>
                  <a:gd name="T40" fmla="*/ 2 w 44"/>
                  <a:gd name="T41" fmla="*/ 16 h 44"/>
                  <a:gd name="T42" fmla="*/ 0 w 44"/>
                  <a:gd name="T43" fmla="*/ 22 h 44"/>
                  <a:gd name="T44" fmla="*/ 2 w 44"/>
                  <a:gd name="T45" fmla="*/ 27 h 44"/>
                  <a:gd name="T46" fmla="*/ 5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7" y="42"/>
                    </a:lnTo>
                    <a:lnTo>
                      <a:pt x="22" y="44"/>
                    </a:lnTo>
                    <a:lnTo>
                      <a:pt x="29" y="42"/>
                    </a:lnTo>
                    <a:lnTo>
                      <a:pt x="33" y="41"/>
                    </a:lnTo>
                    <a:lnTo>
                      <a:pt x="39" y="37"/>
                    </a:lnTo>
                    <a:lnTo>
                      <a:pt x="41" y="33"/>
                    </a:lnTo>
                    <a:lnTo>
                      <a:pt x="44" y="27"/>
                    </a:lnTo>
                    <a:lnTo>
                      <a:pt x="44" y="22"/>
                    </a:lnTo>
                    <a:lnTo>
                      <a:pt x="44" y="16"/>
                    </a:lnTo>
                    <a:lnTo>
                      <a:pt x="41" y="11"/>
                    </a:lnTo>
                    <a:lnTo>
                      <a:pt x="39" y="7"/>
                    </a:lnTo>
                    <a:lnTo>
                      <a:pt x="33" y="3"/>
                    </a:lnTo>
                    <a:lnTo>
                      <a:pt x="29" y="0"/>
                    </a:lnTo>
                    <a:lnTo>
                      <a:pt x="22" y="0"/>
                    </a:lnTo>
                    <a:lnTo>
                      <a:pt x="17" y="0"/>
                    </a:lnTo>
                    <a:lnTo>
                      <a:pt x="11" y="3"/>
                    </a:lnTo>
                    <a:lnTo>
                      <a:pt x="7" y="7"/>
                    </a:lnTo>
                    <a:lnTo>
                      <a:pt x="5" y="11"/>
                    </a:lnTo>
                    <a:lnTo>
                      <a:pt x="2" y="16"/>
                    </a:lnTo>
                    <a:lnTo>
                      <a:pt x="0" y="22"/>
                    </a:lnTo>
                    <a:lnTo>
                      <a:pt x="2" y="27"/>
                    </a:lnTo>
                    <a:lnTo>
                      <a:pt x="5"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2" name="Freeform 58"/>
              <p:cNvSpPr>
                <a:spLocks/>
              </p:cNvSpPr>
              <p:nvPr/>
            </p:nvSpPr>
            <p:spPr bwMode="auto">
              <a:xfrm>
                <a:off x="3001963" y="2492375"/>
                <a:ext cx="69850" cy="68262"/>
              </a:xfrm>
              <a:custGeom>
                <a:avLst/>
                <a:gdLst>
                  <a:gd name="T0" fmla="*/ 7 w 44"/>
                  <a:gd name="T1" fmla="*/ 38 h 43"/>
                  <a:gd name="T2" fmla="*/ 11 w 44"/>
                  <a:gd name="T3" fmla="*/ 41 h 43"/>
                  <a:gd name="T4" fmla="*/ 16 w 44"/>
                  <a:gd name="T5" fmla="*/ 43 h 43"/>
                  <a:gd name="T6" fmla="*/ 22 w 44"/>
                  <a:gd name="T7" fmla="*/ 43 h 43"/>
                  <a:gd name="T8" fmla="*/ 29 w 44"/>
                  <a:gd name="T9" fmla="*/ 43 h 43"/>
                  <a:gd name="T10" fmla="*/ 33 w 44"/>
                  <a:gd name="T11" fmla="*/ 41 h 43"/>
                  <a:gd name="T12" fmla="*/ 38 w 44"/>
                  <a:gd name="T13" fmla="*/ 38 h 43"/>
                  <a:gd name="T14" fmla="*/ 41 w 44"/>
                  <a:gd name="T15" fmla="*/ 33 h 43"/>
                  <a:gd name="T16" fmla="*/ 44 w 44"/>
                  <a:gd name="T17" fmla="*/ 28 h 43"/>
                  <a:gd name="T18" fmla="*/ 44 w 44"/>
                  <a:gd name="T19" fmla="*/ 22 h 43"/>
                  <a:gd name="T20" fmla="*/ 44 w 44"/>
                  <a:gd name="T21" fmla="*/ 16 h 43"/>
                  <a:gd name="T22" fmla="*/ 41 w 44"/>
                  <a:gd name="T23" fmla="*/ 11 h 43"/>
                  <a:gd name="T24" fmla="*/ 38 w 44"/>
                  <a:gd name="T25" fmla="*/ 7 h 43"/>
                  <a:gd name="T26" fmla="*/ 33 w 44"/>
                  <a:gd name="T27" fmla="*/ 2 h 43"/>
                  <a:gd name="T28" fmla="*/ 29 w 44"/>
                  <a:gd name="T29" fmla="*/ 1 h 43"/>
                  <a:gd name="T30" fmla="*/ 22 w 44"/>
                  <a:gd name="T31" fmla="*/ 0 h 43"/>
                  <a:gd name="T32" fmla="*/ 16 w 44"/>
                  <a:gd name="T33" fmla="*/ 1 h 43"/>
                  <a:gd name="T34" fmla="*/ 11 w 44"/>
                  <a:gd name="T35" fmla="*/ 2 h 43"/>
                  <a:gd name="T36" fmla="*/ 7 w 44"/>
                  <a:gd name="T37" fmla="*/ 7 h 43"/>
                  <a:gd name="T38" fmla="*/ 4 w 44"/>
                  <a:gd name="T39" fmla="*/ 11 h 43"/>
                  <a:gd name="T40" fmla="*/ 1 w 44"/>
                  <a:gd name="T41" fmla="*/ 16 h 43"/>
                  <a:gd name="T42" fmla="*/ 0 w 44"/>
                  <a:gd name="T43" fmla="*/ 22 h 43"/>
                  <a:gd name="T44" fmla="*/ 1 w 44"/>
                  <a:gd name="T45" fmla="*/ 28 h 43"/>
                  <a:gd name="T46" fmla="*/ 4 w 44"/>
                  <a:gd name="T47" fmla="*/ 33 h 43"/>
                  <a:gd name="T48" fmla="*/ 7 w 44"/>
                  <a:gd name="T49" fmla="*/ 38 h 43"/>
                  <a:gd name="T50" fmla="*/ 7 w 44"/>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8"/>
                    </a:moveTo>
                    <a:lnTo>
                      <a:pt x="11" y="41"/>
                    </a:lnTo>
                    <a:lnTo>
                      <a:pt x="16" y="43"/>
                    </a:lnTo>
                    <a:lnTo>
                      <a:pt x="22" y="43"/>
                    </a:lnTo>
                    <a:lnTo>
                      <a:pt x="29" y="43"/>
                    </a:lnTo>
                    <a:lnTo>
                      <a:pt x="33" y="41"/>
                    </a:lnTo>
                    <a:lnTo>
                      <a:pt x="38" y="38"/>
                    </a:lnTo>
                    <a:lnTo>
                      <a:pt x="41" y="33"/>
                    </a:lnTo>
                    <a:lnTo>
                      <a:pt x="44" y="28"/>
                    </a:lnTo>
                    <a:lnTo>
                      <a:pt x="44" y="22"/>
                    </a:lnTo>
                    <a:lnTo>
                      <a:pt x="44" y="16"/>
                    </a:lnTo>
                    <a:lnTo>
                      <a:pt x="41" y="11"/>
                    </a:lnTo>
                    <a:lnTo>
                      <a:pt x="38" y="7"/>
                    </a:lnTo>
                    <a:lnTo>
                      <a:pt x="33" y="2"/>
                    </a:lnTo>
                    <a:lnTo>
                      <a:pt x="29" y="1"/>
                    </a:lnTo>
                    <a:lnTo>
                      <a:pt x="22" y="0"/>
                    </a:lnTo>
                    <a:lnTo>
                      <a:pt x="16" y="1"/>
                    </a:lnTo>
                    <a:lnTo>
                      <a:pt x="11" y="2"/>
                    </a:lnTo>
                    <a:lnTo>
                      <a:pt x="7" y="7"/>
                    </a:lnTo>
                    <a:lnTo>
                      <a:pt x="4" y="11"/>
                    </a:lnTo>
                    <a:lnTo>
                      <a:pt x="1" y="16"/>
                    </a:lnTo>
                    <a:lnTo>
                      <a:pt x="0" y="22"/>
                    </a:lnTo>
                    <a:lnTo>
                      <a:pt x="1" y="28"/>
                    </a:lnTo>
                    <a:lnTo>
                      <a:pt x="4"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3" name="Freeform 59"/>
              <p:cNvSpPr>
                <a:spLocks/>
              </p:cNvSpPr>
              <p:nvPr/>
            </p:nvSpPr>
            <p:spPr bwMode="auto">
              <a:xfrm>
                <a:off x="2954338" y="2535238"/>
                <a:ext cx="69850" cy="66675"/>
              </a:xfrm>
              <a:custGeom>
                <a:avLst/>
                <a:gdLst>
                  <a:gd name="T0" fmla="*/ 7 w 44"/>
                  <a:gd name="T1" fmla="*/ 37 h 42"/>
                  <a:gd name="T2" fmla="*/ 11 w 44"/>
                  <a:gd name="T3" fmla="*/ 40 h 42"/>
                  <a:gd name="T4" fmla="*/ 16 w 44"/>
                  <a:gd name="T5" fmla="*/ 42 h 42"/>
                  <a:gd name="T6" fmla="*/ 22 w 44"/>
                  <a:gd name="T7" fmla="*/ 42 h 42"/>
                  <a:gd name="T8" fmla="*/ 27 w 44"/>
                  <a:gd name="T9" fmla="*/ 42 h 42"/>
                  <a:gd name="T10" fmla="*/ 33 w 44"/>
                  <a:gd name="T11" fmla="*/ 40 h 42"/>
                  <a:gd name="T12" fmla="*/ 37 w 44"/>
                  <a:gd name="T13" fmla="*/ 37 h 42"/>
                  <a:gd name="T14" fmla="*/ 41 w 44"/>
                  <a:gd name="T15" fmla="*/ 32 h 42"/>
                  <a:gd name="T16" fmla="*/ 44 w 44"/>
                  <a:gd name="T17" fmla="*/ 27 h 42"/>
                  <a:gd name="T18" fmla="*/ 44 w 44"/>
                  <a:gd name="T19" fmla="*/ 21 h 42"/>
                  <a:gd name="T20" fmla="*/ 44 w 44"/>
                  <a:gd name="T21" fmla="*/ 15 h 42"/>
                  <a:gd name="T22" fmla="*/ 41 w 44"/>
                  <a:gd name="T23" fmla="*/ 10 h 42"/>
                  <a:gd name="T24" fmla="*/ 37 w 44"/>
                  <a:gd name="T25" fmla="*/ 6 h 42"/>
                  <a:gd name="T26" fmla="*/ 33 w 44"/>
                  <a:gd name="T27" fmla="*/ 3 h 42"/>
                  <a:gd name="T28" fmla="*/ 27 w 44"/>
                  <a:gd name="T29" fmla="*/ 0 h 42"/>
                  <a:gd name="T30" fmla="*/ 22 w 44"/>
                  <a:gd name="T31" fmla="*/ 0 h 42"/>
                  <a:gd name="T32" fmla="*/ 16 w 44"/>
                  <a:gd name="T33" fmla="*/ 0 h 42"/>
                  <a:gd name="T34" fmla="*/ 11 w 44"/>
                  <a:gd name="T35" fmla="*/ 3 h 42"/>
                  <a:gd name="T36" fmla="*/ 7 w 44"/>
                  <a:gd name="T37" fmla="*/ 6 h 42"/>
                  <a:gd name="T38" fmla="*/ 3 w 44"/>
                  <a:gd name="T39" fmla="*/ 10 h 42"/>
                  <a:gd name="T40" fmla="*/ 1 w 44"/>
                  <a:gd name="T41" fmla="*/ 15 h 42"/>
                  <a:gd name="T42" fmla="*/ 0 w 44"/>
                  <a:gd name="T43" fmla="*/ 21 h 42"/>
                  <a:gd name="T44" fmla="*/ 1 w 44"/>
                  <a:gd name="T45" fmla="*/ 27 h 42"/>
                  <a:gd name="T46" fmla="*/ 3 w 44"/>
                  <a:gd name="T47" fmla="*/ 32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6" y="42"/>
                    </a:lnTo>
                    <a:lnTo>
                      <a:pt x="22" y="42"/>
                    </a:lnTo>
                    <a:lnTo>
                      <a:pt x="27" y="42"/>
                    </a:lnTo>
                    <a:lnTo>
                      <a:pt x="33" y="40"/>
                    </a:lnTo>
                    <a:lnTo>
                      <a:pt x="37" y="37"/>
                    </a:lnTo>
                    <a:lnTo>
                      <a:pt x="41" y="32"/>
                    </a:lnTo>
                    <a:lnTo>
                      <a:pt x="44" y="27"/>
                    </a:lnTo>
                    <a:lnTo>
                      <a:pt x="44" y="21"/>
                    </a:lnTo>
                    <a:lnTo>
                      <a:pt x="44" y="15"/>
                    </a:lnTo>
                    <a:lnTo>
                      <a:pt x="41" y="10"/>
                    </a:lnTo>
                    <a:lnTo>
                      <a:pt x="37" y="6"/>
                    </a:lnTo>
                    <a:lnTo>
                      <a:pt x="33" y="3"/>
                    </a:lnTo>
                    <a:lnTo>
                      <a:pt x="27" y="0"/>
                    </a:lnTo>
                    <a:lnTo>
                      <a:pt x="22" y="0"/>
                    </a:lnTo>
                    <a:lnTo>
                      <a:pt x="16" y="0"/>
                    </a:lnTo>
                    <a:lnTo>
                      <a:pt x="11" y="3"/>
                    </a:lnTo>
                    <a:lnTo>
                      <a:pt x="7" y="6"/>
                    </a:lnTo>
                    <a:lnTo>
                      <a:pt x="3" y="10"/>
                    </a:lnTo>
                    <a:lnTo>
                      <a:pt x="1" y="15"/>
                    </a:lnTo>
                    <a:lnTo>
                      <a:pt x="0" y="21"/>
                    </a:lnTo>
                    <a:lnTo>
                      <a:pt x="1"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4" name="Freeform 60"/>
              <p:cNvSpPr>
                <a:spLocks/>
              </p:cNvSpPr>
              <p:nvPr/>
            </p:nvSpPr>
            <p:spPr bwMode="auto">
              <a:xfrm>
                <a:off x="2909888" y="2540000"/>
                <a:ext cx="69850" cy="66675"/>
              </a:xfrm>
              <a:custGeom>
                <a:avLst/>
                <a:gdLst>
                  <a:gd name="T0" fmla="*/ 7 w 44"/>
                  <a:gd name="T1" fmla="*/ 37 h 42"/>
                  <a:gd name="T2" fmla="*/ 11 w 44"/>
                  <a:gd name="T3" fmla="*/ 39 h 42"/>
                  <a:gd name="T4" fmla="*/ 17 w 44"/>
                  <a:gd name="T5" fmla="*/ 42 h 42"/>
                  <a:gd name="T6" fmla="*/ 22 w 44"/>
                  <a:gd name="T7" fmla="*/ 42 h 42"/>
                  <a:gd name="T8" fmla="*/ 28 w 44"/>
                  <a:gd name="T9" fmla="*/ 42 h 42"/>
                  <a:gd name="T10" fmla="*/ 33 w 44"/>
                  <a:gd name="T11" fmla="*/ 39 h 42"/>
                  <a:gd name="T12" fmla="*/ 37 w 44"/>
                  <a:gd name="T13" fmla="*/ 37 h 42"/>
                  <a:gd name="T14" fmla="*/ 41 w 44"/>
                  <a:gd name="T15" fmla="*/ 31 h 42"/>
                  <a:gd name="T16" fmla="*/ 43 w 44"/>
                  <a:gd name="T17" fmla="*/ 27 h 42"/>
                  <a:gd name="T18" fmla="*/ 44 w 44"/>
                  <a:gd name="T19" fmla="*/ 20 h 42"/>
                  <a:gd name="T20" fmla="*/ 43 w 44"/>
                  <a:gd name="T21" fmla="*/ 15 h 42"/>
                  <a:gd name="T22" fmla="*/ 41 w 44"/>
                  <a:gd name="T23" fmla="*/ 11 h 42"/>
                  <a:gd name="T24" fmla="*/ 37 w 44"/>
                  <a:gd name="T25" fmla="*/ 5 h 42"/>
                  <a:gd name="T26" fmla="*/ 33 w 44"/>
                  <a:gd name="T27" fmla="*/ 3 h 42"/>
                  <a:gd name="T28" fmla="*/ 28 w 44"/>
                  <a:gd name="T29" fmla="*/ 0 h 42"/>
                  <a:gd name="T30" fmla="*/ 22 w 44"/>
                  <a:gd name="T31" fmla="*/ 0 h 42"/>
                  <a:gd name="T32" fmla="*/ 17 w 44"/>
                  <a:gd name="T33" fmla="*/ 0 h 42"/>
                  <a:gd name="T34" fmla="*/ 11 w 44"/>
                  <a:gd name="T35" fmla="*/ 3 h 42"/>
                  <a:gd name="T36" fmla="*/ 7 w 44"/>
                  <a:gd name="T37" fmla="*/ 5 h 42"/>
                  <a:gd name="T38" fmla="*/ 3 w 44"/>
                  <a:gd name="T39" fmla="*/ 11 h 42"/>
                  <a:gd name="T40" fmla="*/ 0 w 44"/>
                  <a:gd name="T41" fmla="*/ 15 h 42"/>
                  <a:gd name="T42" fmla="*/ 0 w 44"/>
                  <a:gd name="T43" fmla="*/ 20 h 42"/>
                  <a:gd name="T44" fmla="*/ 0 w 44"/>
                  <a:gd name="T45" fmla="*/ 27 h 42"/>
                  <a:gd name="T46" fmla="*/ 3 w 44"/>
                  <a:gd name="T47" fmla="*/ 31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39"/>
                    </a:lnTo>
                    <a:lnTo>
                      <a:pt x="17" y="42"/>
                    </a:lnTo>
                    <a:lnTo>
                      <a:pt x="22" y="42"/>
                    </a:lnTo>
                    <a:lnTo>
                      <a:pt x="28" y="42"/>
                    </a:lnTo>
                    <a:lnTo>
                      <a:pt x="33" y="39"/>
                    </a:lnTo>
                    <a:lnTo>
                      <a:pt x="37" y="37"/>
                    </a:lnTo>
                    <a:lnTo>
                      <a:pt x="41" y="31"/>
                    </a:lnTo>
                    <a:lnTo>
                      <a:pt x="43" y="27"/>
                    </a:lnTo>
                    <a:lnTo>
                      <a:pt x="44" y="20"/>
                    </a:lnTo>
                    <a:lnTo>
                      <a:pt x="43" y="15"/>
                    </a:lnTo>
                    <a:lnTo>
                      <a:pt x="41" y="11"/>
                    </a:lnTo>
                    <a:lnTo>
                      <a:pt x="37" y="5"/>
                    </a:lnTo>
                    <a:lnTo>
                      <a:pt x="33" y="3"/>
                    </a:lnTo>
                    <a:lnTo>
                      <a:pt x="28" y="0"/>
                    </a:lnTo>
                    <a:lnTo>
                      <a:pt x="22" y="0"/>
                    </a:lnTo>
                    <a:lnTo>
                      <a:pt x="17" y="0"/>
                    </a:lnTo>
                    <a:lnTo>
                      <a:pt x="11" y="3"/>
                    </a:lnTo>
                    <a:lnTo>
                      <a:pt x="7" y="5"/>
                    </a:lnTo>
                    <a:lnTo>
                      <a:pt x="3" y="11"/>
                    </a:lnTo>
                    <a:lnTo>
                      <a:pt x="0" y="15"/>
                    </a:lnTo>
                    <a:lnTo>
                      <a:pt x="0" y="20"/>
                    </a:lnTo>
                    <a:lnTo>
                      <a:pt x="0" y="27"/>
                    </a:lnTo>
                    <a:lnTo>
                      <a:pt x="3" y="31"/>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5" name="Freeform 61"/>
              <p:cNvSpPr>
                <a:spLocks/>
              </p:cNvSpPr>
              <p:nvPr/>
            </p:nvSpPr>
            <p:spPr bwMode="auto">
              <a:xfrm>
                <a:off x="2921000" y="2571750"/>
                <a:ext cx="69850" cy="68262"/>
              </a:xfrm>
              <a:custGeom>
                <a:avLst/>
                <a:gdLst>
                  <a:gd name="T0" fmla="*/ 7 w 44"/>
                  <a:gd name="T1" fmla="*/ 37 h 43"/>
                  <a:gd name="T2" fmla="*/ 11 w 44"/>
                  <a:gd name="T3" fmla="*/ 40 h 43"/>
                  <a:gd name="T4" fmla="*/ 17 w 44"/>
                  <a:gd name="T5" fmla="*/ 43 h 43"/>
                  <a:gd name="T6" fmla="*/ 22 w 44"/>
                  <a:gd name="T7" fmla="*/ 43 h 43"/>
                  <a:gd name="T8" fmla="*/ 28 w 44"/>
                  <a:gd name="T9" fmla="*/ 43 h 43"/>
                  <a:gd name="T10" fmla="*/ 33 w 44"/>
                  <a:gd name="T11" fmla="*/ 40 h 43"/>
                  <a:gd name="T12" fmla="*/ 37 w 44"/>
                  <a:gd name="T13" fmla="*/ 37 h 43"/>
                  <a:gd name="T14" fmla="*/ 41 w 44"/>
                  <a:gd name="T15" fmla="*/ 33 h 43"/>
                  <a:gd name="T16" fmla="*/ 43 w 44"/>
                  <a:gd name="T17" fmla="*/ 28 h 43"/>
                  <a:gd name="T18" fmla="*/ 44 w 44"/>
                  <a:gd name="T19" fmla="*/ 22 h 43"/>
                  <a:gd name="T20" fmla="*/ 43 w 44"/>
                  <a:gd name="T21" fmla="*/ 15 h 43"/>
                  <a:gd name="T22" fmla="*/ 41 w 44"/>
                  <a:gd name="T23" fmla="*/ 11 h 43"/>
                  <a:gd name="T24" fmla="*/ 37 w 44"/>
                  <a:gd name="T25" fmla="*/ 6 h 43"/>
                  <a:gd name="T26" fmla="*/ 33 w 44"/>
                  <a:gd name="T27" fmla="*/ 3 h 43"/>
                  <a:gd name="T28" fmla="*/ 28 w 44"/>
                  <a:gd name="T29" fmla="*/ 0 h 43"/>
                  <a:gd name="T30" fmla="*/ 22 w 44"/>
                  <a:gd name="T31" fmla="*/ 0 h 43"/>
                  <a:gd name="T32" fmla="*/ 17 w 44"/>
                  <a:gd name="T33" fmla="*/ 0 h 43"/>
                  <a:gd name="T34" fmla="*/ 11 w 44"/>
                  <a:gd name="T35" fmla="*/ 3 h 43"/>
                  <a:gd name="T36" fmla="*/ 7 w 44"/>
                  <a:gd name="T37" fmla="*/ 6 h 43"/>
                  <a:gd name="T38" fmla="*/ 3 w 44"/>
                  <a:gd name="T39" fmla="*/ 11 h 43"/>
                  <a:gd name="T40" fmla="*/ 2 w 44"/>
                  <a:gd name="T41" fmla="*/ 15 h 43"/>
                  <a:gd name="T42" fmla="*/ 0 w 44"/>
                  <a:gd name="T43" fmla="*/ 22 h 43"/>
                  <a:gd name="T44" fmla="*/ 2 w 44"/>
                  <a:gd name="T45" fmla="*/ 28 h 43"/>
                  <a:gd name="T46" fmla="*/ 3 w 44"/>
                  <a:gd name="T47" fmla="*/ 33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0"/>
                    </a:lnTo>
                    <a:lnTo>
                      <a:pt x="17" y="43"/>
                    </a:lnTo>
                    <a:lnTo>
                      <a:pt x="22" y="43"/>
                    </a:lnTo>
                    <a:lnTo>
                      <a:pt x="28" y="43"/>
                    </a:lnTo>
                    <a:lnTo>
                      <a:pt x="33" y="40"/>
                    </a:lnTo>
                    <a:lnTo>
                      <a:pt x="37" y="37"/>
                    </a:lnTo>
                    <a:lnTo>
                      <a:pt x="41" y="33"/>
                    </a:lnTo>
                    <a:lnTo>
                      <a:pt x="43" y="28"/>
                    </a:lnTo>
                    <a:lnTo>
                      <a:pt x="44" y="22"/>
                    </a:lnTo>
                    <a:lnTo>
                      <a:pt x="43" y="15"/>
                    </a:lnTo>
                    <a:lnTo>
                      <a:pt x="41" y="11"/>
                    </a:lnTo>
                    <a:lnTo>
                      <a:pt x="37" y="6"/>
                    </a:lnTo>
                    <a:lnTo>
                      <a:pt x="33" y="3"/>
                    </a:lnTo>
                    <a:lnTo>
                      <a:pt x="28" y="0"/>
                    </a:lnTo>
                    <a:lnTo>
                      <a:pt x="22" y="0"/>
                    </a:lnTo>
                    <a:lnTo>
                      <a:pt x="17" y="0"/>
                    </a:lnTo>
                    <a:lnTo>
                      <a:pt x="11" y="3"/>
                    </a:lnTo>
                    <a:lnTo>
                      <a:pt x="7" y="6"/>
                    </a:lnTo>
                    <a:lnTo>
                      <a:pt x="3" y="11"/>
                    </a:lnTo>
                    <a:lnTo>
                      <a:pt x="2" y="15"/>
                    </a:lnTo>
                    <a:lnTo>
                      <a:pt x="0" y="22"/>
                    </a:lnTo>
                    <a:lnTo>
                      <a:pt x="2"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6" name="Freeform 62"/>
              <p:cNvSpPr>
                <a:spLocks/>
              </p:cNvSpPr>
              <p:nvPr/>
            </p:nvSpPr>
            <p:spPr bwMode="auto">
              <a:xfrm>
                <a:off x="2959100" y="2592388"/>
                <a:ext cx="68262" cy="68262"/>
              </a:xfrm>
              <a:custGeom>
                <a:avLst/>
                <a:gdLst>
                  <a:gd name="T0" fmla="*/ 6 w 43"/>
                  <a:gd name="T1" fmla="*/ 36 h 43"/>
                  <a:gd name="T2" fmla="*/ 10 w 43"/>
                  <a:gd name="T3" fmla="*/ 41 h 43"/>
                  <a:gd name="T4" fmla="*/ 16 w 43"/>
                  <a:gd name="T5" fmla="*/ 42 h 43"/>
                  <a:gd name="T6" fmla="*/ 21 w 43"/>
                  <a:gd name="T7" fmla="*/ 43 h 43"/>
                  <a:gd name="T8" fmla="*/ 27 w 43"/>
                  <a:gd name="T9" fmla="*/ 42 h 43"/>
                  <a:gd name="T10" fmla="*/ 32 w 43"/>
                  <a:gd name="T11" fmla="*/ 41 h 43"/>
                  <a:gd name="T12" fmla="*/ 36 w 43"/>
                  <a:gd name="T13" fmla="*/ 36 h 43"/>
                  <a:gd name="T14" fmla="*/ 41 w 43"/>
                  <a:gd name="T15" fmla="*/ 32 h 43"/>
                  <a:gd name="T16" fmla="*/ 42 w 43"/>
                  <a:gd name="T17" fmla="*/ 27 h 43"/>
                  <a:gd name="T18" fmla="*/ 43 w 43"/>
                  <a:gd name="T19" fmla="*/ 21 h 43"/>
                  <a:gd name="T20" fmla="*/ 42 w 43"/>
                  <a:gd name="T21" fmla="*/ 16 h 43"/>
                  <a:gd name="T22" fmla="*/ 41 w 43"/>
                  <a:gd name="T23" fmla="*/ 11 h 43"/>
                  <a:gd name="T24" fmla="*/ 36 w 43"/>
                  <a:gd name="T25" fmla="*/ 5 h 43"/>
                  <a:gd name="T26" fmla="*/ 32 w 43"/>
                  <a:gd name="T27" fmla="*/ 2 h 43"/>
                  <a:gd name="T28" fmla="*/ 27 w 43"/>
                  <a:gd name="T29" fmla="*/ 0 h 43"/>
                  <a:gd name="T30" fmla="*/ 21 w 43"/>
                  <a:gd name="T31" fmla="*/ 0 h 43"/>
                  <a:gd name="T32" fmla="*/ 16 w 43"/>
                  <a:gd name="T33" fmla="*/ 0 h 43"/>
                  <a:gd name="T34" fmla="*/ 10 w 43"/>
                  <a:gd name="T35" fmla="*/ 2 h 43"/>
                  <a:gd name="T36" fmla="*/ 6 w 43"/>
                  <a:gd name="T37" fmla="*/ 5 h 43"/>
                  <a:gd name="T38" fmla="*/ 2 w 43"/>
                  <a:gd name="T39" fmla="*/ 11 h 43"/>
                  <a:gd name="T40" fmla="*/ 1 w 43"/>
                  <a:gd name="T41" fmla="*/ 16 h 43"/>
                  <a:gd name="T42" fmla="*/ 0 w 43"/>
                  <a:gd name="T43" fmla="*/ 21 h 43"/>
                  <a:gd name="T44" fmla="*/ 1 w 43"/>
                  <a:gd name="T45" fmla="*/ 27 h 43"/>
                  <a:gd name="T46" fmla="*/ 2 w 43"/>
                  <a:gd name="T47" fmla="*/ 32 h 43"/>
                  <a:gd name="T48" fmla="*/ 6 w 43"/>
                  <a:gd name="T49" fmla="*/ 36 h 43"/>
                  <a:gd name="T50" fmla="*/ 6 w 43"/>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6"/>
                    </a:moveTo>
                    <a:lnTo>
                      <a:pt x="10" y="41"/>
                    </a:lnTo>
                    <a:lnTo>
                      <a:pt x="16" y="42"/>
                    </a:lnTo>
                    <a:lnTo>
                      <a:pt x="21" y="43"/>
                    </a:lnTo>
                    <a:lnTo>
                      <a:pt x="27" y="42"/>
                    </a:lnTo>
                    <a:lnTo>
                      <a:pt x="32" y="41"/>
                    </a:lnTo>
                    <a:lnTo>
                      <a:pt x="36" y="36"/>
                    </a:lnTo>
                    <a:lnTo>
                      <a:pt x="41" y="32"/>
                    </a:lnTo>
                    <a:lnTo>
                      <a:pt x="42" y="27"/>
                    </a:lnTo>
                    <a:lnTo>
                      <a:pt x="43" y="21"/>
                    </a:lnTo>
                    <a:lnTo>
                      <a:pt x="42" y="16"/>
                    </a:lnTo>
                    <a:lnTo>
                      <a:pt x="41" y="11"/>
                    </a:lnTo>
                    <a:lnTo>
                      <a:pt x="36" y="5"/>
                    </a:lnTo>
                    <a:lnTo>
                      <a:pt x="32" y="2"/>
                    </a:lnTo>
                    <a:lnTo>
                      <a:pt x="27" y="0"/>
                    </a:lnTo>
                    <a:lnTo>
                      <a:pt x="21" y="0"/>
                    </a:lnTo>
                    <a:lnTo>
                      <a:pt x="16" y="0"/>
                    </a:lnTo>
                    <a:lnTo>
                      <a:pt x="10" y="2"/>
                    </a:lnTo>
                    <a:lnTo>
                      <a:pt x="6" y="5"/>
                    </a:lnTo>
                    <a:lnTo>
                      <a:pt x="2" y="11"/>
                    </a:lnTo>
                    <a:lnTo>
                      <a:pt x="1" y="16"/>
                    </a:lnTo>
                    <a:lnTo>
                      <a:pt x="0" y="21"/>
                    </a:lnTo>
                    <a:lnTo>
                      <a:pt x="1" y="27"/>
                    </a:lnTo>
                    <a:lnTo>
                      <a:pt x="2" y="32"/>
                    </a:lnTo>
                    <a:lnTo>
                      <a:pt x="6" y="36"/>
                    </a:lnTo>
                    <a:lnTo>
                      <a:pt x="6"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7" name="Freeform 63"/>
              <p:cNvSpPr>
                <a:spLocks/>
              </p:cNvSpPr>
              <p:nvPr/>
            </p:nvSpPr>
            <p:spPr bwMode="auto">
              <a:xfrm>
                <a:off x="3006725" y="2571750"/>
                <a:ext cx="68262" cy="68262"/>
              </a:xfrm>
              <a:custGeom>
                <a:avLst/>
                <a:gdLst>
                  <a:gd name="T0" fmla="*/ 6 w 43"/>
                  <a:gd name="T1" fmla="*/ 37 h 43"/>
                  <a:gd name="T2" fmla="*/ 11 w 43"/>
                  <a:gd name="T3" fmla="*/ 40 h 43"/>
                  <a:gd name="T4" fmla="*/ 16 w 43"/>
                  <a:gd name="T5" fmla="*/ 43 h 43"/>
                  <a:gd name="T6" fmla="*/ 21 w 43"/>
                  <a:gd name="T7" fmla="*/ 43 h 43"/>
                  <a:gd name="T8" fmla="*/ 27 w 43"/>
                  <a:gd name="T9" fmla="*/ 43 h 43"/>
                  <a:gd name="T10" fmla="*/ 32 w 43"/>
                  <a:gd name="T11" fmla="*/ 40 h 43"/>
                  <a:gd name="T12" fmla="*/ 38 w 43"/>
                  <a:gd name="T13" fmla="*/ 37 h 43"/>
                  <a:gd name="T14" fmla="*/ 41 w 43"/>
                  <a:gd name="T15" fmla="*/ 33 h 43"/>
                  <a:gd name="T16" fmla="*/ 43 w 43"/>
                  <a:gd name="T17" fmla="*/ 28 h 43"/>
                  <a:gd name="T18" fmla="*/ 43 w 43"/>
                  <a:gd name="T19" fmla="*/ 22 h 43"/>
                  <a:gd name="T20" fmla="*/ 43 w 43"/>
                  <a:gd name="T21" fmla="*/ 15 h 43"/>
                  <a:gd name="T22" fmla="*/ 41 w 43"/>
                  <a:gd name="T23" fmla="*/ 11 h 43"/>
                  <a:gd name="T24" fmla="*/ 38 w 43"/>
                  <a:gd name="T25" fmla="*/ 6 h 43"/>
                  <a:gd name="T26" fmla="*/ 32 w 43"/>
                  <a:gd name="T27" fmla="*/ 3 h 43"/>
                  <a:gd name="T28" fmla="*/ 27 w 43"/>
                  <a:gd name="T29" fmla="*/ 0 h 43"/>
                  <a:gd name="T30" fmla="*/ 21 w 43"/>
                  <a:gd name="T31" fmla="*/ 0 h 43"/>
                  <a:gd name="T32" fmla="*/ 16 w 43"/>
                  <a:gd name="T33" fmla="*/ 0 h 43"/>
                  <a:gd name="T34" fmla="*/ 11 w 43"/>
                  <a:gd name="T35" fmla="*/ 3 h 43"/>
                  <a:gd name="T36" fmla="*/ 6 w 43"/>
                  <a:gd name="T37" fmla="*/ 6 h 43"/>
                  <a:gd name="T38" fmla="*/ 2 w 43"/>
                  <a:gd name="T39" fmla="*/ 11 h 43"/>
                  <a:gd name="T40" fmla="*/ 1 w 43"/>
                  <a:gd name="T41" fmla="*/ 15 h 43"/>
                  <a:gd name="T42" fmla="*/ 0 w 43"/>
                  <a:gd name="T43" fmla="*/ 22 h 43"/>
                  <a:gd name="T44" fmla="*/ 1 w 43"/>
                  <a:gd name="T45" fmla="*/ 28 h 43"/>
                  <a:gd name="T46" fmla="*/ 2 w 43"/>
                  <a:gd name="T47" fmla="*/ 33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0"/>
                    </a:lnTo>
                    <a:lnTo>
                      <a:pt x="16" y="43"/>
                    </a:lnTo>
                    <a:lnTo>
                      <a:pt x="21" y="43"/>
                    </a:lnTo>
                    <a:lnTo>
                      <a:pt x="27" y="43"/>
                    </a:lnTo>
                    <a:lnTo>
                      <a:pt x="32" y="40"/>
                    </a:lnTo>
                    <a:lnTo>
                      <a:pt x="38" y="37"/>
                    </a:lnTo>
                    <a:lnTo>
                      <a:pt x="41" y="33"/>
                    </a:lnTo>
                    <a:lnTo>
                      <a:pt x="43" y="28"/>
                    </a:lnTo>
                    <a:lnTo>
                      <a:pt x="43" y="22"/>
                    </a:lnTo>
                    <a:lnTo>
                      <a:pt x="43" y="15"/>
                    </a:lnTo>
                    <a:lnTo>
                      <a:pt x="41" y="11"/>
                    </a:lnTo>
                    <a:lnTo>
                      <a:pt x="38" y="6"/>
                    </a:lnTo>
                    <a:lnTo>
                      <a:pt x="32" y="3"/>
                    </a:lnTo>
                    <a:lnTo>
                      <a:pt x="27" y="0"/>
                    </a:lnTo>
                    <a:lnTo>
                      <a:pt x="21" y="0"/>
                    </a:lnTo>
                    <a:lnTo>
                      <a:pt x="16" y="0"/>
                    </a:lnTo>
                    <a:lnTo>
                      <a:pt x="11" y="3"/>
                    </a:lnTo>
                    <a:lnTo>
                      <a:pt x="6" y="6"/>
                    </a:lnTo>
                    <a:lnTo>
                      <a:pt x="2" y="11"/>
                    </a:lnTo>
                    <a:lnTo>
                      <a:pt x="1" y="15"/>
                    </a:lnTo>
                    <a:lnTo>
                      <a:pt x="0" y="22"/>
                    </a:lnTo>
                    <a:lnTo>
                      <a:pt x="1" y="28"/>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8" name="Freeform 64"/>
              <p:cNvSpPr>
                <a:spLocks/>
              </p:cNvSpPr>
              <p:nvPr/>
            </p:nvSpPr>
            <p:spPr bwMode="auto">
              <a:xfrm>
                <a:off x="3019425" y="2535238"/>
                <a:ext cx="69850" cy="66675"/>
              </a:xfrm>
              <a:custGeom>
                <a:avLst/>
                <a:gdLst>
                  <a:gd name="T0" fmla="*/ 7 w 44"/>
                  <a:gd name="T1" fmla="*/ 37 h 42"/>
                  <a:gd name="T2" fmla="*/ 11 w 44"/>
                  <a:gd name="T3" fmla="*/ 40 h 42"/>
                  <a:gd name="T4" fmla="*/ 16 w 44"/>
                  <a:gd name="T5" fmla="*/ 42 h 42"/>
                  <a:gd name="T6" fmla="*/ 22 w 44"/>
                  <a:gd name="T7" fmla="*/ 42 h 42"/>
                  <a:gd name="T8" fmla="*/ 29 w 44"/>
                  <a:gd name="T9" fmla="*/ 42 h 42"/>
                  <a:gd name="T10" fmla="*/ 33 w 44"/>
                  <a:gd name="T11" fmla="*/ 40 h 42"/>
                  <a:gd name="T12" fmla="*/ 38 w 44"/>
                  <a:gd name="T13" fmla="*/ 37 h 42"/>
                  <a:gd name="T14" fmla="*/ 41 w 44"/>
                  <a:gd name="T15" fmla="*/ 32 h 42"/>
                  <a:gd name="T16" fmla="*/ 44 w 44"/>
                  <a:gd name="T17" fmla="*/ 27 h 42"/>
                  <a:gd name="T18" fmla="*/ 44 w 44"/>
                  <a:gd name="T19" fmla="*/ 21 h 42"/>
                  <a:gd name="T20" fmla="*/ 44 w 44"/>
                  <a:gd name="T21" fmla="*/ 15 h 42"/>
                  <a:gd name="T22" fmla="*/ 41 w 44"/>
                  <a:gd name="T23" fmla="*/ 10 h 42"/>
                  <a:gd name="T24" fmla="*/ 38 w 44"/>
                  <a:gd name="T25" fmla="*/ 6 h 42"/>
                  <a:gd name="T26" fmla="*/ 33 w 44"/>
                  <a:gd name="T27" fmla="*/ 3 h 42"/>
                  <a:gd name="T28" fmla="*/ 29 w 44"/>
                  <a:gd name="T29" fmla="*/ 0 h 42"/>
                  <a:gd name="T30" fmla="*/ 22 w 44"/>
                  <a:gd name="T31" fmla="*/ 0 h 42"/>
                  <a:gd name="T32" fmla="*/ 16 w 44"/>
                  <a:gd name="T33" fmla="*/ 0 h 42"/>
                  <a:gd name="T34" fmla="*/ 11 w 44"/>
                  <a:gd name="T35" fmla="*/ 3 h 42"/>
                  <a:gd name="T36" fmla="*/ 7 w 44"/>
                  <a:gd name="T37" fmla="*/ 6 h 42"/>
                  <a:gd name="T38" fmla="*/ 4 w 44"/>
                  <a:gd name="T39" fmla="*/ 10 h 42"/>
                  <a:gd name="T40" fmla="*/ 1 w 44"/>
                  <a:gd name="T41" fmla="*/ 15 h 42"/>
                  <a:gd name="T42" fmla="*/ 0 w 44"/>
                  <a:gd name="T43" fmla="*/ 21 h 42"/>
                  <a:gd name="T44" fmla="*/ 1 w 44"/>
                  <a:gd name="T45" fmla="*/ 27 h 42"/>
                  <a:gd name="T46" fmla="*/ 4 w 44"/>
                  <a:gd name="T47" fmla="*/ 32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6" y="42"/>
                    </a:lnTo>
                    <a:lnTo>
                      <a:pt x="22" y="42"/>
                    </a:lnTo>
                    <a:lnTo>
                      <a:pt x="29" y="42"/>
                    </a:lnTo>
                    <a:lnTo>
                      <a:pt x="33" y="40"/>
                    </a:lnTo>
                    <a:lnTo>
                      <a:pt x="38" y="37"/>
                    </a:lnTo>
                    <a:lnTo>
                      <a:pt x="41" y="32"/>
                    </a:lnTo>
                    <a:lnTo>
                      <a:pt x="44" y="27"/>
                    </a:lnTo>
                    <a:lnTo>
                      <a:pt x="44" y="21"/>
                    </a:lnTo>
                    <a:lnTo>
                      <a:pt x="44" y="15"/>
                    </a:lnTo>
                    <a:lnTo>
                      <a:pt x="41" y="10"/>
                    </a:lnTo>
                    <a:lnTo>
                      <a:pt x="38" y="6"/>
                    </a:lnTo>
                    <a:lnTo>
                      <a:pt x="33" y="3"/>
                    </a:lnTo>
                    <a:lnTo>
                      <a:pt x="29" y="0"/>
                    </a:lnTo>
                    <a:lnTo>
                      <a:pt x="22" y="0"/>
                    </a:lnTo>
                    <a:lnTo>
                      <a:pt x="16" y="0"/>
                    </a:lnTo>
                    <a:lnTo>
                      <a:pt x="11" y="3"/>
                    </a:lnTo>
                    <a:lnTo>
                      <a:pt x="7" y="6"/>
                    </a:lnTo>
                    <a:lnTo>
                      <a:pt x="4" y="10"/>
                    </a:lnTo>
                    <a:lnTo>
                      <a:pt x="1" y="15"/>
                    </a:lnTo>
                    <a:lnTo>
                      <a:pt x="0" y="21"/>
                    </a:lnTo>
                    <a:lnTo>
                      <a:pt x="1" y="27"/>
                    </a:lnTo>
                    <a:lnTo>
                      <a:pt x="4"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9" name="Freeform 65"/>
              <p:cNvSpPr>
                <a:spLocks/>
              </p:cNvSpPr>
              <p:nvPr/>
            </p:nvSpPr>
            <p:spPr bwMode="auto">
              <a:xfrm>
                <a:off x="3057525" y="2511425"/>
                <a:ext cx="68262" cy="69850"/>
              </a:xfrm>
              <a:custGeom>
                <a:avLst/>
                <a:gdLst>
                  <a:gd name="T0" fmla="*/ 6 w 43"/>
                  <a:gd name="T1" fmla="*/ 38 h 44"/>
                  <a:gd name="T2" fmla="*/ 10 w 43"/>
                  <a:gd name="T3" fmla="*/ 41 h 44"/>
                  <a:gd name="T4" fmla="*/ 15 w 43"/>
                  <a:gd name="T5" fmla="*/ 44 h 44"/>
                  <a:gd name="T6" fmla="*/ 21 w 43"/>
                  <a:gd name="T7" fmla="*/ 44 h 44"/>
                  <a:gd name="T8" fmla="*/ 28 w 43"/>
                  <a:gd name="T9" fmla="*/ 44 h 44"/>
                  <a:gd name="T10" fmla="*/ 32 w 43"/>
                  <a:gd name="T11" fmla="*/ 41 h 44"/>
                  <a:gd name="T12" fmla="*/ 37 w 43"/>
                  <a:gd name="T13" fmla="*/ 38 h 44"/>
                  <a:gd name="T14" fmla="*/ 40 w 43"/>
                  <a:gd name="T15" fmla="*/ 33 h 44"/>
                  <a:gd name="T16" fmla="*/ 43 w 43"/>
                  <a:gd name="T17" fmla="*/ 29 h 44"/>
                  <a:gd name="T18" fmla="*/ 43 w 43"/>
                  <a:gd name="T19" fmla="*/ 22 h 44"/>
                  <a:gd name="T20" fmla="*/ 43 w 43"/>
                  <a:gd name="T21" fmla="*/ 16 h 44"/>
                  <a:gd name="T22" fmla="*/ 40 w 43"/>
                  <a:gd name="T23" fmla="*/ 11 h 44"/>
                  <a:gd name="T24" fmla="*/ 37 w 43"/>
                  <a:gd name="T25" fmla="*/ 7 h 44"/>
                  <a:gd name="T26" fmla="*/ 32 w 43"/>
                  <a:gd name="T27" fmla="*/ 4 h 44"/>
                  <a:gd name="T28" fmla="*/ 28 w 43"/>
                  <a:gd name="T29" fmla="*/ 1 h 44"/>
                  <a:gd name="T30" fmla="*/ 21 w 43"/>
                  <a:gd name="T31" fmla="*/ 0 h 44"/>
                  <a:gd name="T32" fmla="*/ 15 w 43"/>
                  <a:gd name="T33" fmla="*/ 1 h 44"/>
                  <a:gd name="T34" fmla="*/ 10 w 43"/>
                  <a:gd name="T35" fmla="*/ 4 h 44"/>
                  <a:gd name="T36" fmla="*/ 6 w 43"/>
                  <a:gd name="T37" fmla="*/ 7 h 44"/>
                  <a:gd name="T38" fmla="*/ 3 w 43"/>
                  <a:gd name="T39" fmla="*/ 11 h 44"/>
                  <a:gd name="T40" fmla="*/ 0 w 43"/>
                  <a:gd name="T41" fmla="*/ 16 h 44"/>
                  <a:gd name="T42" fmla="*/ 0 w 43"/>
                  <a:gd name="T43" fmla="*/ 22 h 44"/>
                  <a:gd name="T44" fmla="*/ 0 w 43"/>
                  <a:gd name="T45" fmla="*/ 29 h 44"/>
                  <a:gd name="T46" fmla="*/ 3 w 43"/>
                  <a:gd name="T47" fmla="*/ 33 h 44"/>
                  <a:gd name="T48" fmla="*/ 6 w 43"/>
                  <a:gd name="T49" fmla="*/ 38 h 44"/>
                  <a:gd name="T50" fmla="*/ 6 w 43"/>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8"/>
                    </a:moveTo>
                    <a:lnTo>
                      <a:pt x="10" y="41"/>
                    </a:lnTo>
                    <a:lnTo>
                      <a:pt x="15" y="44"/>
                    </a:lnTo>
                    <a:lnTo>
                      <a:pt x="21" y="44"/>
                    </a:lnTo>
                    <a:lnTo>
                      <a:pt x="28" y="44"/>
                    </a:lnTo>
                    <a:lnTo>
                      <a:pt x="32" y="41"/>
                    </a:lnTo>
                    <a:lnTo>
                      <a:pt x="37" y="38"/>
                    </a:lnTo>
                    <a:lnTo>
                      <a:pt x="40" y="33"/>
                    </a:lnTo>
                    <a:lnTo>
                      <a:pt x="43" y="29"/>
                    </a:lnTo>
                    <a:lnTo>
                      <a:pt x="43" y="22"/>
                    </a:lnTo>
                    <a:lnTo>
                      <a:pt x="43" y="16"/>
                    </a:lnTo>
                    <a:lnTo>
                      <a:pt x="40" y="11"/>
                    </a:lnTo>
                    <a:lnTo>
                      <a:pt x="37" y="7"/>
                    </a:lnTo>
                    <a:lnTo>
                      <a:pt x="32" y="4"/>
                    </a:lnTo>
                    <a:lnTo>
                      <a:pt x="28" y="1"/>
                    </a:lnTo>
                    <a:lnTo>
                      <a:pt x="21" y="0"/>
                    </a:lnTo>
                    <a:lnTo>
                      <a:pt x="15" y="1"/>
                    </a:lnTo>
                    <a:lnTo>
                      <a:pt x="10" y="4"/>
                    </a:lnTo>
                    <a:lnTo>
                      <a:pt x="6" y="7"/>
                    </a:lnTo>
                    <a:lnTo>
                      <a:pt x="3" y="11"/>
                    </a:lnTo>
                    <a:lnTo>
                      <a:pt x="0" y="16"/>
                    </a:lnTo>
                    <a:lnTo>
                      <a:pt x="0" y="22"/>
                    </a:lnTo>
                    <a:lnTo>
                      <a:pt x="0" y="29"/>
                    </a:lnTo>
                    <a:lnTo>
                      <a:pt x="3" y="33"/>
                    </a:lnTo>
                    <a:lnTo>
                      <a:pt x="6" y="38"/>
                    </a:lnTo>
                    <a:lnTo>
                      <a:pt x="6"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0" name="Freeform 66"/>
              <p:cNvSpPr>
                <a:spLocks/>
              </p:cNvSpPr>
              <p:nvPr/>
            </p:nvSpPr>
            <p:spPr bwMode="auto">
              <a:xfrm>
                <a:off x="3079750" y="2536825"/>
                <a:ext cx="66675" cy="68262"/>
              </a:xfrm>
              <a:custGeom>
                <a:avLst/>
                <a:gdLst>
                  <a:gd name="T0" fmla="*/ 6 w 42"/>
                  <a:gd name="T1" fmla="*/ 37 h 43"/>
                  <a:gd name="T2" fmla="*/ 11 w 42"/>
                  <a:gd name="T3" fmla="*/ 40 h 43"/>
                  <a:gd name="T4" fmla="*/ 15 w 42"/>
                  <a:gd name="T5" fmla="*/ 43 h 43"/>
                  <a:gd name="T6" fmla="*/ 22 w 42"/>
                  <a:gd name="T7" fmla="*/ 43 h 43"/>
                  <a:gd name="T8" fmla="*/ 27 w 42"/>
                  <a:gd name="T9" fmla="*/ 43 h 43"/>
                  <a:gd name="T10" fmla="*/ 33 w 42"/>
                  <a:gd name="T11" fmla="*/ 40 h 43"/>
                  <a:gd name="T12" fmla="*/ 37 w 42"/>
                  <a:gd name="T13" fmla="*/ 37 h 43"/>
                  <a:gd name="T14" fmla="*/ 40 w 42"/>
                  <a:gd name="T15" fmla="*/ 32 h 43"/>
                  <a:gd name="T16" fmla="*/ 42 w 42"/>
                  <a:gd name="T17" fmla="*/ 28 h 43"/>
                  <a:gd name="T18" fmla="*/ 42 w 42"/>
                  <a:gd name="T19" fmla="*/ 21 h 43"/>
                  <a:gd name="T20" fmla="*/ 42 w 42"/>
                  <a:gd name="T21" fmla="*/ 15 h 43"/>
                  <a:gd name="T22" fmla="*/ 40 w 42"/>
                  <a:gd name="T23" fmla="*/ 10 h 43"/>
                  <a:gd name="T24" fmla="*/ 37 w 42"/>
                  <a:gd name="T25" fmla="*/ 6 h 43"/>
                  <a:gd name="T26" fmla="*/ 33 w 42"/>
                  <a:gd name="T27" fmla="*/ 3 h 43"/>
                  <a:gd name="T28" fmla="*/ 27 w 42"/>
                  <a:gd name="T29" fmla="*/ 0 h 43"/>
                  <a:gd name="T30" fmla="*/ 22 w 42"/>
                  <a:gd name="T31" fmla="*/ 0 h 43"/>
                  <a:gd name="T32" fmla="*/ 15 w 42"/>
                  <a:gd name="T33" fmla="*/ 0 h 43"/>
                  <a:gd name="T34" fmla="*/ 11 w 42"/>
                  <a:gd name="T35" fmla="*/ 3 h 43"/>
                  <a:gd name="T36" fmla="*/ 6 w 42"/>
                  <a:gd name="T37" fmla="*/ 6 h 43"/>
                  <a:gd name="T38" fmla="*/ 3 w 42"/>
                  <a:gd name="T39" fmla="*/ 10 h 43"/>
                  <a:gd name="T40" fmla="*/ 0 w 42"/>
                  <a:gd name="T41" fmla="*/ 15 h 43"/>
                  <a:gd name="T42" fmla="*/ 0 w 42"/>
                  <a:gd name="T43" fmla="*/ 21 h 43"/>
                  <a:gd name="T44" fmla="*/ 0 w 42"/>
                  <a:gd name="T45" fmla="*/ 28 h 43"/>
                  <a:gd name="T46" fmla="*/ 3 w 42"/>
                  <a:gd name="T47" fmla="*/ 32 h 43"/>
                  <a:gd name="T48" fmla="*/ 6 w 42"/>
                  <a:gd name="T49" fmla="*/ 37 h 43"/>
                  <a:gd name="T50" fmla="*/ 6 w 4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6" y="37"/>
                    </a:moveTo>
                    <a:lnTo>
                      <a:pt x="11" y="40"/>
                    </a:lnTo>
                    <a:lnTo>
                      <a:pt x="15" y="43"/>
                    </a:lnTo>
                    <a:lnTo>
                      <a:pt x="22" y="43"/>
                    </a:lnTo>
                    <a:lnTo>
                      <a:pt x="27" y="43"/>
                    </a:lnTo>
                    <a:lnTo>
                      <a:pt x="33" y="40"/>
                    </a:lnTo>
                    <a:lnTo>
                      <a:pt x="37" y="37"/>
                    </a:lnTo>
                    <a:lnTo>
                      <a:pt x="40" y="32"/>
                    </a:lnTo>
                    <a:lnTo>
                      <a:pt x="42" y="28"/>
                    </a:lnTo>
                    <a:lnTo>
                      <a:pt x="42" y="21"/>
                    </a:lnTo>
                    <a:lnTo>
                      <a:pt x="42" y="15"/>
                    </a:lnTo>
                    <a:lnTo>
                      <a:pt x="40" y="10"/>
                    </a:lnTo>
                    <a:lnTo>
                      <a:pt x="37" y="6"/>
                    </a:lnTo>
                    <a:lnTo>
                      <a:pt x="33" y="3"/>
                    </a:lnTo>
                    <a:lnTo>
                      <a:pt x="27" y="0"/>
                    </a:lnTo>
                    <a:lnTo>
                      <a:pt x="22" y="0"/>
                    </a:lnTo>
                    <a:lnTo>
                      <a:pt x="15" y="0"/>
                    </a:lnTo>
                    <a:lnTo>
                      <a:pt x="11" y="3"/>
                    </a:lnTo>
                    <a:lnTo>
                      <a:pt x="6" y="6"/>
                    </a:lnTo>
                    <a:lnTo>
                      <a:pt x="3" y="10"/>
                    </a:lnTo>
                    <a:lnTo>
                      <a:pt x="0" y="15"/>
                    </a:lnTo>
                    <a:lnTo>
                      <a:pt x="0" y="21"/>
                    </a:lnTo>
                    <a:lnTo>
                      <a:pt x="0" y="28"/>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1" name="Freeform 67"/>
              <p:cNvSpPr>
                <a:spLocks/>
              </p:cNvSpPr>
              <p:nvPr/>
            </p:nvSpPr>
            <p:spPr bwMode="auto">
              <a:xfrm>
                <a:off x="3116263" y="2517775"/>
                <a:ext cx="69850" cy="69850"/>
              </a:xfrm>
              <a:custGeom>
                <a:avLst/>
                <a:gdLst>
                  <a:gd name="T0" fmla="*/ 7 w 44"/>
                  <a:gd name="T1" fmla="*/ 38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8 h 44"/>
                  <a:gd name="T14" fmla="*/ 41 w 44"/>
                  <a:gd name="T15" fmla="*/ 33 h 44"/>
                  <a:gd name="T16" fmla="*/ 43 w 44"/>
                  <a:gd name="T17" fmla="*/ 27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0 w 44"/>
                  <a:gd name="T41" fmla="*/ 17 h 44"/>
                  <a:gd name="T42" fmla="*/ 0 w 44"/>
                  <a:gd name="T43" fmla="*/ 22 h 44"/>
                  <a:gd name="T44" fmla="*/ 0 w 44"/>
                  <a:gd name="T45" fmla="*/ 27 h 44"/>
                  <a:gd name="T46" fmla="*/ 3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7" y="44"/>
                    </a:lnTo>
                    <a:lnTo>
                      <a:pt x="22" y="44"/>
                    </a:lnTo>
                    <a:lnTo>
                      <a:pt x="28" y="44"/>
                    </a:lnTo>
                    <a:lnTo>
                      <a:pt x="33" y="41"/>
                    </a:lnTo>
                    <a:lnTo>
                      <a:pt x="37" y="38"/>
                    </a:lnTo>
                    <a:lnTo>
                      <a:pt x="41" y="33"/>
                    </a:lnTo>
                    <a:lnTo>
                      <a:pt x="43" y="27"/>
                    </a:lnTo>
                    <a:lnTo>
                      <a:pt x="44" y="22"/>
                    </a:lnTo>
                    <a:lnTo>
                      <a:pt x="43" y="17"/>
                    </a:lnTo>
                    <a:lnTo>
                      <a:pt x="41" y="11"/>
                    </a:lnTo>
                    <a:lnTo>
                      <a:pt x="37" y="7"/>
                    </a:lnTo>
                    <a:lnTo>
                      <a:pt x="33" y="3"/>
                    </a:lnTo>
                    <a:lnTo>
                      <a:pt x="28" y="2"/>
                    </a:lnTo>
                    <a:lnTo>
                      <a:pt x="22" y="0"/>
                    </a:lnTo>
                    <a:lnTo>
                      <a:pt x="17" y="2"/>
                    </a:lnTo>
                    <a:lnTo>
                      <a:pt x="11" y="3"/>
                    </a:lnTo>
                    <a:lnTo>
                      <a:pt x="7" y="7"/>
                    </a:lnTo>
                    <a:lnTo>
                      <a:pt x="3" y="11"/>
                    </a:lnTo>
                    <a:lnTo>
                      <a:pt x="0" y="17"/>
                    </a:lnTo>
                    <a:lnTo>
                      <a:pt x="0" y="22"/>
                    </a:lnTo>
                    <a:lnTo>
                      <a:pt x="0" y="27"/>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2" name="Freeform 68"/>
              <p:cNvSpPr>
                <a:spLocks/>
              </p:cNvSpPr>
              <p:nvPr/>
            </p:nvSpPr>
            <p:spPr bwMode="auto">
              <a:xfrm>
                <a:off x="3049588" y="2465388"/>
                <a:ext cx="66675" cy="69850"/>
              </a:xfrm>
              <a:custGeom>
                <a:avLst/>
                <a:gdLst>
                  <a:gd name="T0" fmla="*/ 5 w 42"/>
                  <a:gd name="T1" fmla="*/ 37 h 44"/>
                  <a:gd name="T2" fmla="*/ 11 w 42"/>
                  <a:gd name="T3" fmla="*/ 41 h 44"/>
                  <a:gd name="T4" fmla="*/ 15 w 42"/>
                  <a:gd name="T5" fmla="*/ 43 h 44"/>
                  <a:gd name="T6" fmla="*/ 22 w 42"/>
                  <a:gd name="T7" fmla="*/ 44 h 44"/>
                  <a:gd name="T8" fmla="*/ 27 w 42"/>
                  <a:gd name="T9" fmla="*/ 43 h 44"/>
                  <a:gd name="T10" fmla="*/ 33 w 42"/>
                  <a:gd name="T11" fmla="*/ 41 h 44"/>
                  <a:gd name="T12" fmla="*/ 37 w 42"/>
                  <a:gd name="T13" fmla="*/ 37 h 44"/>
                  <a:gd name="T14" fmla="*/ 40 w 42"/>
                  <a:gd name="T15" fmla="*/ 33 h 44"/>
                  <a:gd name="T16" fmla="*/ 42 w 42"/>
                  <a:gd name="T17" fmla="*/ 28 h 44"/>
                  <a:gd name="T18" fmla="*/ 42 w 42"/>
                  <a:gd name="T19" fmla="*/ 22 h 44"/>
                  <a:gd name="T20" fmla="*/ 42 w 42"/>
                  <a:gd name="T21" fmla="*/ 17 h 44"/>
                  <a:gd name="T22" fmla="*/ 40 w 42"/>
                  <a:gd name="T23" fmla="*/ 11 h 44"/>
                  <a:gd name="T24" fmla="*/ 37 w 42"/>
                  <a:gd name="T25" fmla="*/ 7 h 44"/>
                  <a:gd name="T26" fmla="*/ 33 w 42"/>
                  <a:gd name="T27" fmla="*/ 3 h 44"/>
                  <a:gd name="T28" fmla="*/ 27 w 42"/>
                  <a:gd name="T29" fmla="*/ 2 h 44"/>
                  <a:gd name="T30" fmla="*/ 22 w 42"/>
                  <a:gd name="T31" fmla="*/ 0 h 44"/>
                  <a:gd name="T32" fmla="*/ 15 w 42"/>
                  <a:gd name="T33" fmla="*/ 2 h 44"/>
                  <a:gd name="T34" fmla="*/ 11 w 42"/>
                  <a:gd name="T35" fmla="*/ 3 h 44"/>
                  <a:gd name="T36" fmla="*/ 5 w 42"/>
                  <a:gd name="T37" fmla="*/ 7 h 44"/>
                  <a:gd name="T38" fmla="*/ 3 w 42"/>
                  <a:gd name="T39" fmla="*/ 11 h 44"/>
                  <a:gd name="T40" fmla="*/ 0 w 42"/>
                  <a:gd name="T41" fmla="*/ 17 h 44"/>
                  <a:gd name="T42" fmla="*/ 0 w 42"/>
                  <a:gd name="T43" fmla="*/ 22 h 44"/>
                  <a:gd name="T44" fmla="*/ 0 w 42"/>
                  <a:gd name="T45" fmla="*/ 28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11" y="41"/>
                    </a:lnTo>
                    <a:lnTo>
                      <a:pt x="15" y="43"/>
                    </a:lnTo>
                    <a:lnTo>
                      <a:pt x="22" y="44"/>
                    </a:lnTo>
                    <a:lnTo>
                      <a:pt x="27" y="43"/>
                    </a:lnTo>
                    <a:lnTo>
                      <a:pt x="33" y="41"/>
                    </a:lnTo>
                    <a:lnTo>
                      <a:pt x="37" y="37"/>
                    </a:lnTo>
                    <a:lnTo>
                      <a:pt x="40" y="33"/>
                    </a:lnTo>
                    <a:lnTo>
                      <a:pt x="42" y="28"/>
                    </a:lnTo>
                    <a:lnTo>
                      <a:pt x="42" y="22"/>
                    </a:lnTo>
                    <a:lnTo>
                      <a:pt x="42" y="17"/>
                    </a:lnTo>
                    <a:lnTo>
                      <a:pt x="40" y="11"/>
                    </a:lnTo>
                    <a:lnTo>
                      <a:pt x="37" y="7"/>
                    </a:lnTo>
                    <a:lnTo>
                      <a:pt x="33" y="3"/>
                    </a:lnTo>
                    <a:lnTo>
                      <a:pt x="27" y="2"/>
                    </a:lnTo>
                    <a:lnTo>
                      <a:pt x="22" y="0"/>
                    </a:lnTo>
                    <a:lnTo>
                      <a:pt x="15" y="2"/>
                    </a:lnTo>
                    <a:lnTo>
                      <a:pt x="11" y="3"/>
                    </a:lnTo>
                    <a:lnTo>
                      <a:pt x="5" y="7"/>
                    </a:lnTo>
                    <a:lnTo>
                      <a:pt x="3" y="11"/>
                    </a:lnTo>
                    <a:lnTo>
                      <a:pt x="0" y="17"/>
                    </a:lnTo>
                    <a:lnTo>
                      <a:pt x="0" y="22"/>
                    </a:lnTo>
                    <a:lnTo>
                      <a:pt x="0" y="28"/>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3" name="Freeform 69"/>
              <p:cNvSpPr>
                <a:spLocks/>
              </p:cNvSpPr>
              <p:nvPr/>
            </p:nvSpPr>
            <p:spPr bwMode="auto">
              <a:xfrm>
                <a:off x="3030538" y="2441575"/>
                <a:ext cx="68262" cy="69850"/>
              </a:xfrm>
              <a:custGeom>
                <a:avLst/>
                <a:gdLst>
                  <a:gd name="T0" fmla="*/ 6 w 43"/>
                  <a:gd name="T1" fmla="*/ 37 h 44"/>
                  <a:gd name="T2" fmla="*/ 11 w 43"/>
                  <a:gd name="T3" fmla="*/ 41 h 44"/>
                  <a:gd name="T4" fmla="*/ 16 w 43"/>
                  <a:gd name="T5" fmla="*/ 43 h 44"/>
                  <a:gd name="T6" fmla="*/ 22 w 43"/>
                  <a:gd name="T7" fmla="*/ 44 h 44"/>
                  <a:gd name="T8" fmla="*/ 28 w 43"/>
                  <a:gd name="T9" fmla="*/ 43 h 44"/>
                  <a:gd name="T10" fmla="*/ 32 w 43"/>
                  <a:gd name="T11" fmla="*/ 41 h 44"/>
                  <a:gd name="T12" fmla="*/ 38 w 43"/>
                  <a:gd name="T13" fmla="*/ 37 h 44"/>
                  <a:gd name="T14" fmla="*/ 41 w 43"/>
                  <a:gd name="T15" fmla="*/ 33 h 44"/>
                  <a:gd name="T16" fmla="*/ 43 w 43"/>
                  <a:gd name="T17" fmla="*/ 28 h 44"/>
                  <a:gd name="T18" fmla="*/ 43 w 43"/>
                  <a:gd name="T19" fmla="*/ 22 h 44"/>
                  <a:gd name="T20" fmla="*/ 43 w 43"/>
                  <a:gd name="T21" fmla="*/ 17 h 44"/>
                  <a:gd name="T22" fmla="*/ 41 w 43"/>
                  <a:gd name="T23" fmla="*/ 11 h 44"/>
                  <a:gd name="T24" fmla="*/ 38 w 43"/>
                  <a:gd name="T25" fmla="*/ 7 h 44"/>
                  <a:gd name="T26" fmla="*/ 32 w 43"/>
                  <a:gd name="T27" fmla="*/ 3 h 44"/>
                  <a:gd name="T28" fmla="*/ 28 w 43"/>
                  <a:gd name="T29" fmla="*/ 2 h 44"/>
                  <a:gd name="T30" fmla="*/ 22 w 43"/>
                  <a:gd name="T31" fmla="*/ 0 h 44"/>
                  <a:gd name="T32" fmla="*/ 16 w 43"/>
                  <a:gd name="T33" fmla="*/ 2 h 44"/>
                  <a:gd name="T34" fmla="*/ 11 w 43"/>
                  <a:gd name="T35" fmla="*/ 3 h 44"/>
                  <a:gd name="T36" fmla="*/ 6 w 43"/>
                  <a:gd name="T37" fmla="*/ 7 h 44"/>
                  <a:gd name="T38" fmla="*/ 2 w 43"/>
                  <a:gd name="T39" fmla="*/ 11 h 44"/>
                  <a:gd name="T40" fmla="*/ 1 w 43"/>
                  <a:gd name="T41" fmla="*/ 17 h 44"/>
                  <a:gd name="T42" fmla="*/ 0 w 43"/>
                  <a:gd name="T43" fmla="*/ 22 h 44"/>
                  <a:gd name="T44" fmla="*/ 1 w 43"/>
                  <a:gd name="T45" fmla="*/ 28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6" y="43"/>
                    </a:lnTo>
                    <a:lnTo>
                      <a:pt x="22" y="44"/>
                    </a:lnTo>
                    <a:lnTo>
                      <a:pt x="28" y="43"/>
                    </a:lnTo>
                    <a:lnTo>
                      <a:pt x="32" y="41"/>
                    </a:lnTo>
                    <a:lnTo>
                      <a:pt x="38" y="37"/>
                    </a:lnTo>
                    <a:lnTo>
                      <a:pt x="41" y="33"/>
                    </a:lnTo>
                    <a:lnTo>
                      <a:pt x="43" y="28"/>
                    </a:lnTo>
                    <a:lnTo>
                      <a:pt x="43" y="22"/>
                    </a:lnTo>
                    <a:lnTo>
                      <a:pt x="43" y="17"/>
                    </a:lnTo>
                    <a:lnTo>
                      <a:pt x="41" y="11"/>
                    </a:lnTo>
                    <a:lnTo>
                      <a:pt x="38" y="7"/>
                    </a:lnTo>
                    <a:lnTo>
                      <a:pt x="32" y="3"/>
                    </a:lnTo>
                    <a:lnTo>
                      <a:pt x="28" y="2"/>
                    </a:lnTo>
                    <a:lnTo>
                      <a:pt x="22" y="0"/>
                    </a:lnTo>
                    <a:lnTo>
                      <a:pt x="16" y="2"/>
                    </a:lnTo>
                    <a:lnTo>
                      <a:pt x="11" y="3"/>
                    </a:lnTo>
                    <a:lnTo>
                      <a:pt x="6" y="7"/>
                    </a:lnTo>
                    <a:lnTo>
                      <a:pt x="2" y="11"/>
                    </a:lnTo>
                    <a:lnTo>
                      <a:pt x="1" y="17"/>
                    </a:lnTo>
                    <a:lnTo>
                      <a:pt x="0" y="22"/>
                    </a:lnTo>
                    <a:lnTo>
                      <a:pt x="1" y="28"/>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4" name="Freeform 70"/>
              <p:cNvSpPr>
                <a:spLocks/>
              </p:cNvSpPr>
              <p:nvPr/>
            </p:nvSpPr>
            <p:spPr bwMode="auto">
              <a:xfrm>
                <a:off x="3032125" y="2403475"/>
                <a:ext cx="69850" cy="68262"/>
              </a:xfrm>
              <a:custGeom>
                <a:avLst/>
                <a:gdLst>
                  <a:gd name="T0" fmla="*/ 7 w 44"/>
                  <a:gd name="T1" fmla="*/ 37 h 43"/>
                  <a:gd name="T2" fmla="*/ 11 w 44"/>
                  <a:gd name="T3" fmla="*/ 41 h 43"/>
                  <a:gd name="T4" fmla="*/ 16 w 44"/>
                  <a:gd name="T5" fmla="*/ 42 h 43"/>
                  <a:gd name="T6" fmla="*/ 22 w 44"/>
                  <a:gd name="T7" fmla="*/ 43 h 43"/>
                  <a:gd name="T8" fmla="*/ 29 w 44"/>
                  <a:gd name="T9" fmla="*/ 42 h 43"/>
                  <a:gd name="T10" fmla="*/ 33 w 44"/>
                  <a:gd name="T11" fmla="*/ 41 h 43"/>
                  <a:gd name="T12" fmla="*/ 38 w 44"/>
                  <a:gd name="T13" fmla="*/ 37 h 43"/>
                  <a:gd name="T14" fmla="*/ 41 w 44"/>
                  <a:gd name="T15" fmla="*/ 33 h 43"/>
                  <a:gd name="T16" fmla="*/ 44 w 44"/>
                  <a:gd name="T17" fmla="*/ 27 h 43"/>
                  <a:gd name="T18" fmla="*/ 44 w 44"/>
                  <a:gd name="T19" fmla="*/ 22 h 43"/>
                  <a:gd name="T20" fmla="*/ 44 w 44"/>
                  <a:gd name="T21" fmla="*/ 16 h 43"/>
                  <a:gd name="T22" fmla="*/ 41 w 44"/>
                  <a:gd name="T23" fmla="*/ 11 h 43"/>
                  <a:gd name="T24" fmla="*/ 38 w 44"/>
                  <a:gd name="T25" fmla="*/ 5 h 43"/>
                  <a:gd name="T26" fmla="*/ 33 w 44"/>
                  <a:gd name="T27" fmla="*/ 2 h 43"/>
                  <a:gd name="T28" fmla="*/ 29 w 44"/>
                  <a:gd name="T29" fmla="*/ 0 h 43"/>
                  <a:gd name="T30" fmla="*/ 22 w 44"/>
                  <a:gd name="T31" fmla="*/ 0 h 43"/>
                  <a:gd name="T32" fmla="*/ 16 w 44"/>
                  <a:gd name="T33" fmla="*/ 0 h 43"/>
                  <a:gd name="T34" fmla="*/ 11 w 44"/>
                  <a:gd name="T35" fmla="*/ 2 h 43"/>
                  <a:gd name="T36" fmla="*/ 7 w 44"/>
                  <a:gd name="T37" fmla="*/ 5 h 43"/>
                  <a:gd name="T38" fmla="*/ 4 w 44"/>
                  <a:gd name="T39" fmla="*/ 11 h 43"/>
                  <a:gd name="T40" fmla="*/ 1 w 44"/>
                  <a:gd name="T41" fmla="*/ 16 h 43"/>
                  <a:gd name="T42" fmla="*/ 0 w 44"/>
                  <a:gd name="T43" fmla="*/ 22 h 43"/>
                  <a:gd name="T44" fmla="*/ 1 w 44"/>
                  <a:gd name="T45" fmla="*/ 27 h 43"/>
                  <a:gd name="T46" fmla="*/ 4 w 44"/>
                  <a:gd name="T47" fmla="*/ 33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6" y="42"/>
                    </a:lnTo>
                    <a:lnTo>
                      <a:pt x="22" y="43"/>
                    </a:lnTo>
                    <a:lnTo>
                      <a:pt x="29" y="42"/>
                    </a:lnTo>
                    <a:lnTo>
                      <a:pt x="33" y="41"/>
                    </a:lnTo>
                    <a:lnTo>
                      <a:pt x="38" y="37"/>
                    </a:lnTo>
                    <a:lnTo>
                      <a:pt x="41" y="33"/>
                    </a:lnTo>
                    <a:lnTo>
                      <a:pt x="44" y="27"/>
                    </a:lnTo>
                    <a:lnTo>
                      <a:pt x="44" y="22"/>
                    </a:lnTo>
                    <a:lnTo>
                      <a:pt x="44" y="16"/>
                    </a:lnTo>
                    <a:lnTo>
                      <a:pt x="41" y="11"/>
                    </a:lnTo>
                    <a:lnTo>
                      <a:pt x="38" y="5"/>
                    </a:lnTo>
                    <a:lnTo>
                      <a:pt x="33" y="2"/>
                    </a:lnTo>
                    <a:lnTo>
                      <a:pt x="29" y="0"/>
                    </a:lnTo>
                    <a:lnTo>
                      <a:pt x="22" y="0"/>
                    </a:lnTo>
                    <a:lnTo>
                      <a:pt x="16" y="0"/>
                    </a:lnTo>
                    <a:lnTo>
                      <a:pt x="11" y="2"/>
                    </a:lnTo>
                    <a:lnTo>
                      <a:pt x="7" y="5"/>
                    </a:lnTo>
                    <a:lnTo>
                      <a:pt x="4" y="11"/>
                    </a:lnTo>
                    <a:lnTo>
                      <a:pt x="1" y="16"/>
                    </a:lnTo>
                    <a:lnTo>
                      <a:pt x="0" y="22"/>
                    </a:lnTo>
                    <a:lnTo>
                      <a:pt x="1" y="27"/>
                    </a:lnTo>
                    <a:lnTo>
                      <a:pt x="4"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5" name="Freeform 71"/>
              <p:cNvSpPr>
                <a:spLocks/>
              </p:cNvSpPr>
              <p:nvPr/>
            </p:nvSpPr>
            <p:spPr bwMode="auto">
              <a:xfrm>
                <a:off x="3060700" y="2362200"/>
                <a:ext cx="66675" cy="69850"/>
              </a:xfrm>
              <a:custGeom>
                <a:avLst/>
                <a:gdLst>
                  <a:gd name="T0" fmla="*/ 5 w 42"/>
                  <a:gd name="T1" fmla="*/ 37 h 44"/>
                  <a:gd name="T2" fmla="*/ 11 w 42"/>
                  <a:gd name="T3" fmla="*/ 39 h 44"/>
                  <a:gd name="T4" fmla="*/ 15 w 42"/>
                  <a:gd name="T5" fmla="*/ 42 h 44"/>
                  <a:gd name="T6" fmla="*/ 20 w 42"/>
                  <a:gd name="T7" fmla="*/ 44 h 44"/>
                  <a:gd name="T8" fmla="*/ 27 w 42"/>
                  <a:gd name="T9" fmla="*/ 42 h 44"/>
                  <a:gd name="T10" fmla="*/ 31 w 42"/>
                  <a:gd name="T11" fmla="*/ 39 h 44"/>
                  <a:gd name="T12" fmla="*/ 37 w 42"/>
                  <a:gd name="T13" fmla="*/ 37 h 44"/>
                  <a:gd name="T14" fmla="*/ 39 w 42"/>
                  <a:gd name="T15" fmla="*/ 33 h 44"/>
                  <a:gd name="T16" fmla="*/ 42 w 42"/>
                  <a:gd name="T17" fmla="*/ 27 h 44"/>
                  <a:gd name="T18" fmla="*/ 42 w 42"/>
                  <a:gd name="T19" fmla="*/ 22 h 44"/>
                  <a:gd name="T20" fmla="*/ 42 w 42"/>
                  <a:gd name="T21" fmla="*/ 15 h 44"/>
                  <a:gd name="T22" fmla="*/ 39 w 42"/>
                  <a:gd name="T23" fmla="*/ 11 h 44"/>
                  <a:gd name="T24" fmla="*/ 37 w 42"/>
                  <a:gd name="T25" fmla="*/ 5 h 44"/>
                  <a:gd name="T26" fmla="*/ 31 w 42"/>
                  <a:gd name="T27" fmla="*/ 3 h 44"/>
                  <a:gd name="T28" fmla="*/ 27 w 42"/>
                  <a:gd name="T29" fmla="*/ 0 h 44"/>
                  <a:gd name="T30" fmla="*/ 20 w 42"/>
                  <a:gd name="T31" fmla="*/ 0 h 44"/>
                  <a:gd name="T32" fmla="*/ 15 w 42"/>
                  <a:gd name="T33" fmla="*/ 0 h 44"/>
                  <a:gd name="T34" fmla="*/ 11 w 42"/>
                  <a:gd name="T35" fmla="*/ 3 h 44"/>
                  <a:gd name="T36" fmla="*/ 5 w 42"/>
                  <a:gd name="T37" fmla="*/ 5 h 44"/>
                  <a:gd name="T38" fmla="*/ 3 w 42"/>
                  <a:gd name="T39" fmla="*/ 11 h 44"/>
                  <a:gd name="T40" fmla="*/ 0 w 42"/>
                  <a:gd name="T41" fmla="*/ 15 h 44"/>
                  <a:gd name="T42" fmla="*/ 0 w 42"/>
                  <a:gd name="T43" fmla="*/ 22 h 44"/>
                  <a:gd name="T44" fmla="*/ 0 w 42"/>
                  <a:gd name="T45" fmla="*/ 27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11" y="39"/>
                    </a:lnTo>
                    <a:lnTo>
                      <a:pt x="15" y="42"/>
                    </a:lnTo>
                    <a:lnTo>
                      <a:pt x="20" y="44"/>
                    </a:lnTo>
                    <a:lnTo>
                      <a:pt x="27" y="42"/>
                    </a:lnTo>
                    <a:lnTo>
                      <a:pt x="31" y="39"/>
                    </a:lnTo>
                    <a:lnTo>
                      <a:pt x="37" y="37"/>
                    </a:lnTo>
                    <a:lnTo>
                      <a:pt x="39" y="33"/>
                    </a:lnTo>
                    <a:lnTo>
                      <a:pt x="42" y="27"/>
                    </a:lnTo>
                    <a:lnTo>
                      <a:pt x="42" y="22"/>
                    </a:lnTo>
                    <a:lnTo>
                      <a:pt x="42" y="15"/>
                    </a:lnTo>
                    <a:lnTo>
                      <a:pt x="39" y="11"/>
                    </a:lnTo>
                    <a:lnTo>
                      <a:pt x="37" y="5"/>
                    </a:lnTo>
                    <a:lnTo>
                      <a:pt x="31" y="3"/>
                    </a:lnTo>
                    <a:lnTo>
                      <a:pt x="27" y="0"/>
                    </a:lnTo>
                    <a:lnTo>
                      <a:pt x="20" y="0"/>
                    </a:lnTo>
                    <a:lnTo>
                      <a:pt x="15" y="0"/>
                    </a:lnTo>
                    <a:lnTo>
                      <a:pt x="11" y="3"/>
                    </a:lnTo>
                    <a:lnTo>
                      <a:pt x="5" y="5"/>
                    </a:lnTo>
                    <a:lnTo>
                      <a:pt x="3" y="11"/>
                    </a:lnTo>
                    <a:lnTo>
                      <a:pt x="0" y="15"/>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6" name="Freeform 72"/>
              <p:cNvSpPr>
                <a:spLocks/>
              </p:cNvSpPr>
              <p:nvPr/>
            </p:nvSpPr>
            <p:spPr bwMode="auto">
              <a:xfrm>
                <a:off x="3074988" y="2422525"/>
                <a:ext cx="68262" cy="69850"/>
              </a:xfrm>
              <a:custGeom>
                <a:avLst/>
                <a:gdLst>
                  <a:gd name="T0" fmla="*/ 6 w 43"/>
                  <a:gd name="T1" fmla="*/ 37 h 44"/>
                  <a:gd name="T2" fmla="*/ 11 w 43"/>
                  <a:gd name="T3" fmla="*/ 41 h 44"/>
                  <a:gd name="T4" fmla="*/ 15 w 43"/>
                  <a:gd name="T5" fmla="*/ 42 h 44"/>
                  <a:gd name="T6" fmla="*/ 22 w 43"/>
                  <a:gd name="T7" fmla="*/ 44 h 44"/>
                  <a:gd name="T8" fmla="*/ 28 w 43"/>
                  <a:gd name="T9" fmla="*/ 42 h 44"/>
                  <a:gd name="T10" fmla="*/ 32 w 43"/>
                  <a:gd name="T11" fmla="*/ 41 h 44"/>
                  <a:gd name="T12" fmla="*/ 37 w 43"/>
                  <a:gd name="T13" fmla="*/ 37 h 44"/>
                  <a:gd name="T14" fmla="*/ 40 w 43"/>
                  <a:gd name="T15" fmla="*/ 33 h 44"/>
                  <a:gd name="T16" fmla="*/ 43 w 43"/>
                  <a:gd name="T17" fmla="*/ 27 h 44"/>
                  <a:gd name="T18" fmla="*/ 43 w 43"/>
                  <a:gd name="T19" fmla="*/ 22 h 44"/>
                  <a:gd name="T20" fmla="*/ 43 w 43"/>
                  <a:gd name="T21" fmla="*/ 16 h 44"/>
                  <a:gd name="T22" fmla="*/ 40 w 43"/>
                  <a:gd name="T23" fmla="*/ 11 h 44"/>
                  <a:gd name="T24" fmla="*/ 37 w 43"/>
                  <a:gd name="T25" fmla="*/ 7 h 44"/>
                  <a:gd name="T26" fmla="*/ 32 w 43"/>
                  <a:gd name="T27" fmla="*/ 3 h 44"/>
                  <a:gd name="T28" fmla="*/ 28 w 43"/>
                  <a:gd name="T29" fmla="*/ 0 h 44"/>
                  <a:gd name="T30" fmla="*/ 22 w 43"/>
                  <a:gd name="T31" fmla="*/ 0 h 44"/>
                  <a:gd name="T32" fmla="*/ 15 w 43"/>
                  <a:gd name="T33" fmla="*/ 0 h 44"/>
                  <a:gd name="T34" fmla="*/ 11 w 43"/>
                  <a:gd name="T35" fmla="*/ 3 h 44"/>
                  <a:gd name="T36" fmla="*/ 6 w 43"/>
                  <a:gd name="T37" fmla="*/ 7 h 44"/>
                  <a:gd name="T38" fmla="*/ 3 w 43"/>
                  <a:gd name="T39" fmla="*/ 11 h 44"/>
                  <a:gd name="T40" fmla="*/ 0 w 43"/>
                  <a:gd name="T41" fmla="*/ 16 h 44"/>
                  <a:gd name="T42" fmla="*/ 0 w 43"/>
                  <a:gd name="T43" fmla="*/ 22 h 44"/>
                  <a:gd name="T44" fmla="*/ 0 w 43"/>
                  <a:gd name="T45" fmla="*/ 27 h 44"/>
                  <a:gd name="T46" fmla="*/ 3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5" y="42"/>
                    </a:lnTo>
                    <a:lnTo>
                      <a:pt x="22" y="44"/>
                    </a:lnTo>
                    <a:lnTo>
                      <a:pt x="28" y="42"/>
                    </a:lnTo>
                    <a:lnTo>
                      <a:pt x="32" y="41"/>
                    </a:lnTo>
                    <a:lnTo>
                      <a:pt x="37" y="37"/>
                    </a:lnTo>
                    <a:lnTo>
                      <a:pt x="40" y="33"/>
                    </a:lnTo>
                    <a:lnTo>
                      <a:pt x="43" y="27"/>
                    </a:lnTo>
                    <a:lnTo>
                      <a:pt x="43" y="22"/>
                    </a:lnTo>
                    <a:lnTo>
                      <a:pt x="43" y="16"/>
                    </a:lnTo>
                    <a:lnTo>
                      <a:pt x="40" y="11"/>
                    </a:lnTo>
                    <a:lnTo>
                      <a:pt x="37" y="7"/>
                    </a:lnTo>
                    <a:lnTo>
                      <a:pt x="32" y="3"/>
                    </a:lnTo>
                    <a:lnTo>
                      <a:pt x="28" y="0"/>
                    </a:lnTo>
                    <a:lnTo>
                      <a:pt x="22" y="0"/>
                    </a:lnTo>
                    <a:lnTo>
                      <a:pt x="15" y="0"/>
                    </a:lnTo>
                    <a:lnTo>
                      <a:pt x="11" y="3"/>
                    </a:lnTo>
                    <a:lnTo>
                      <a:pt x="6" y="7"/>
                    </a:lnTo>
                    <a:lnTo>
                      <a:pt x="3" y="11"/>
                    </a:lnTo>
                    <a:lnTo>
                      <a:pt x="0" y="16"/>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7" name="Freeform 73"/>
              <p:cNvSpPr>
                <a:spLocks/>
              </p:cNvSpPr>
              <p:nvPr/>
            </p:nvSpPr>
            <p:spPr bwMode="auto">
              <a:xfrm>
                <a:off x="3098800" y="2451100"/>
                <a:ext cx="69850" cy="69850"/>
              </a:xfrm>
              <a:custGeom>
                <a:avLst/>
                <a:gdLst>
                  <a:gd name="T0" fmla="*/ 6 w 44"/>
                  <a:gd name="T1" fmla="*/ 37 h 44"/>
                  <a:gd name="T2" fmla="*/ 11 w 44"/>
                  <a:gd name="T3" fmla="*/ 41 h 44"/>
                  <a:gd name="T4" fmla="*/ 15 w 44"/>
                  <a:gd name="T5" fmla="*/ 42 h 44"/>
                  <a:gd name="T6" fmla="*/ 22 w 44"/>
                  <a:gd name="T7" fmla="*/ 44 h 44"/>
                  <a:gd name="T8" fmla="*/ 28 w 44"/>
                  <a:gd name="T9" fmla="*/ 42 h 44"/>
                  <a:gd name="T10" fmla="*/ 33 w 44"/>
                  <a:gd name="T11" fmla="*/ 41 h 44"/>
                  <a:gd name="T12" fmla="*/ 37 w 44"/>
                  <a:gd name="T13" fmla="*/ 37 h 44"/>
                  <a:gd name="T14" fmla="*/ 40 w 44"/>
                  <a:gd name="T15" fmla="*/ 33 h 44"/>
                  <a:gd name="T16" fmla="*/ 43 w 44"/>
                  <a:gd name="T17" fmla="*/ 27 h 44"/>
                  <a:gd name="T18" fmla="*/ 44 w 44"/>
                  <a:gd name="T19" fmla="*/ 22 h 44"/>
                  <a:gd name="T20" fmla="*/ 43 w 44"/>
                  <a:gd name="T21" fmla="*/ 16 h 44"/>
                  <a:gd name="T22" fmla="*/ 40 w 44"/>
                  <a:gd name="T23" fmla="*/ 11 h 44"/>
                  <a:gd name="T24" fmla="*/ 37 w 44"/>
                  <a:gd name="T25" fmla="*/ 7 h 44"/>
                  <a:gd name="T26" fmla="*/ 33 w 44"/>
                  <a:gd name="T27" fmla="*/ 3 h 44"/>
                  <a:gd name="T28" fmla="*/ 28 w 44"/>
                  <a:gd name="T29" fmla="*/ 1 h 44"/>
                  <a:gd name="T30" fmla="*/ 22 w 44"/>
                  <a:gd name="T31" fmla="*/ 0 h 44"/>
                  <a:gd name="T32" fmla="*/ 15 w 44"/>
                  <a:gd name="T33" fmla="*/ 1 h 44"/>
                  <a:gd name="T34" fmla="*/ 11 w 44"/>
                  <a:gd name="T35" fmla="*/ 3 h 44"/>
                  <a:gd name="T36" fmla="*/ 6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2"/>
                    </a:lnTo>
                    <a:lnTo>
                      <a:pt x="22" y="44"/>
                    </a:lnTo>
                    <a:lnTo>
                      <a:pt x="28" y="42"/>
                    </a:lnTo>
                    <a:lnTo>
                      <a:pt x="33" y="41"/>
                    </a:lnTo>
                    <a:lnTo>
                      <a:pt x="37" y="37"/>
                    </a:lnTo>
                    <a:lnTo>
                      <a:pt x="40" y="33"/>
                    </a:lnTo>
                    <a:lnTo>
                      <a:pt x="43" y="27"/>
                    </a:lnTo>
                    <a:lnTo>
                      <a:pt x="44" y="22"/>
                    </a:lnTo>
                    <a:lnTo>
                      <a:pt x="43" y="16"/>
                    </a:lnTo>
                    <a:lnTo>
                      <a:pt x="40" y="11"/>
                    </a:lnTo>
                    <a:lnTo>
                      <a:pt x="37" y="7"/>
                    </a:lnTo>
                    <a:lnTo>
                      <a:pt x="33" y="3"/>
                    </a:lnTo>
                    <a:lnTo>
                      <a:pt x="28" y="1"/>
                    </a:lnTo>
                    <a:lnTo>
                      <a:pt x="22" y="0"/>
                    </a:lnTo>
                    <a:lnTo>
                      <a:pt x="15" y="1"/>
                    </a:lnTo>
                    <a:lnTo>
                      <a:pt x="11" y="3"/>
                    </a:lnTo>
                    <a:lnTo>
                      <a:pt x="6" y="7"/>
                    </a:lnTo>
                    <a:lnTo>
                      <a:pt x="3" y="11"/>
                    </a:lnTo>
                    <a:lnTo>
                      <a:pt x="0" y="16"/>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8" name="Freeform 74"/>
              <p:cNvSpPr>
                <a:spLocks/>
              </p:cNvSpPr>
              <p:nvPr/>
            </p:nvSpPr>
            <p:spPr bwMode="auto">
              <a:xfrm>
                <a:off x="3133725" y="2439988"/>
                <a:ext cx="69850" cy="69850"/>
              </a:xfrm>
              <a:custGeom>
                <a:avLst/>
                <a:gdLst>
                  <a:gd name="T0" fmla="*/ 7 w 44"/>
                  <a:gd name="T1" fmla="*/ 37 h 44"/>
                  <a:gd name="T2" fmla="*/ 11 w 44"/>
                  <a:gd name="T3" fmla="*/ 41 h 44"/>
                  <a:gd name="T4" fmla="*/ 17 w 44"/>
                  <a:gd name="T5" fmla="*/ 42 h 44"/>
                  <a:gd name="T6" fmla="*/ 22 w 44"/>
                  <a:gd name="T7" fmla="*/ 44 h 44"/>
                  <a:gd name="T8" fmla="*/ 28 w 44"/>
                  <a:gd name="T9" fmla="*/ 42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7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2"/>
                    </a:lnTo>
                    <a:lnTo>
                      <a:pt x="22" y="44"/>
                    </a:lnTo>
                    <a:lnTo>
                      <a:pt x="28" y="42"/>
                    </a:lnTo>
                    <a:lnTo>
                      <a:pt x="33" y="41"/>
                    </a:lnTo>
                    <a:lnTo>
                      <a:pt x="37" y="37"/>
                    </a:lnTo>
                    <a:lnTo>
                      <a:pt x="41" y="33"/>
                    </a:lnTo>
                    <a:lnTo>
                      <a:pt x="43" y="27"/>
                    </a:lnTo>
                    <a:lnTo>
                      <a:pt x="44" y="22"/>
                    </a:lnTo>
                    <a:lnTo>
                      <a:pt x="43" y="16"/>
                    </a:lnTo>
                    <a:lnTo>
                      <a:pt x="41" y="11"/>
                    </a:lnTo>
                    <a:lnTo>
                      <a:pt x="37" y="7"/>
                    </a:lnTo>
                    <a:lnTo>
                      <a:pt x="33" y="3"/>
                    </a:lnTo>
                    <a:lnTo>
                      <a:pt x="28" y="0"/>
                    </a:lnTo>
                    <a:lnTo>
                      <a:pt x="22" y="0"/>
                    </a:lnTo>
                    <a:lnTo>
                      <a:pt x="17" y="0"/>
                    </a:lnTo>
                    <a:lnTo>
                      <a:pt x="11" y="3"/>
                    </a:lnTo>
                    <a:lnTo>
                      <a:pt x="7" y="7"/>
                    </a:lnTo>
                    <a:lnTo>
                      <a:pt x="3" y="11"/>
                    </a:lnTo>
                    <a:lnTo>
                      <a:pt x="0" y="16"/>
                    </a:lnTo>
                    <a:lnTo>
                      <a:pt x="0" y="22"/>
                    </a:lnTo>
                    <a:lnTo>
                      <a:pt x="0"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9" name="Freeform 75"/>
              <p:cNvSpPr>
                <a:spLocks/>
              </p:cNvSpPr>
              <p:nvPr/>
            </p:nvSpPr>
            <p:spPr bwMode="auto">
              <a:xfrm>
                <a:off x="3136900" y="2392363"/>
                <a:ext cx="68262" cy="69850"/>
              </a:xfrm>
              <a:custGeom>
                <a:avLst/>
                <a:gdLst>
                  <a:gd name="T0" fmla="*/ 6 w 43"/>
                  <a:gd name="T1" fmla="*/ 37 h 44"/>
                  <a:gd name="T2" fmla="*/ 11 w 43"/>
                  <a:gd name="T3" fmla="*/ 40 h 44"/>
                  <a:gd name="T4" fmla="*/ 16 w 43"/>
                  <a:gd name="T5" fmla="*/ 42 h 44"/>
                  <a:gd name="T6" fmla="*/ 21 w 43"/>
                  <a:gd name="T7" fmla="*/ 44 h 44"/>
                  <a:gd name="T8" fmla="*/ 27 w 43"/>
                  <a:gd name="T9" fmla="*/ 42 h 44"/>
                  <a:gd name="T10" fmla="*/ 32 w 43"/>
                  <a:gd name="T11" fmla="*/ 40 h 44"/>
                  <a:gd name="T12" fmla="*/ 36 w 43"/>
                  <a:gd name="T13" fmla="*/ 37 h 44"/>
                  <a:gd name="T14" fmla="*/ 41 w 43"/>
                  <a:gd name="T15" fmla="*/ 33 h 44"/>
                  <a:gd name="T16" fmla="*/ 42 w 43"/>
                  <a:gd name="T17" fmla="*/ 27 h 44"/>
                  <a:gd name="T18" fmla="*/ 43 w 43"/>
                  <a:gd name="T19" fmla="*/ 22 h 44"/>
                  <a:gd name="T20" fmla="*/ 42 w 43"/>
                  <a:gd name="T21" fmla="*/ 15 h 44"/>
                  <a:gd name="T22" fmla="*/ 41 w 43"/>
                  <a:gd name="T23" fmla="*/ 11 h 44"/>
                  <a:gd name="T24" fmla="*/ 36 w 43"/>
                  <a:gd name="T25" fmla="*/ 5 h 44"/>
                  <a:gd name="T26" fmla="*/ 32 w 43"/>
                  <a:gd name="T27" fmla="*/ 3 h 44"/>
                  <a:gd name="T28" fmla="*/ 27 w 43"/>
                  <a:gd name="T29" fmla="*/ 0 h 44"/>
                  <a:gd name="T30" fmla="*/ 21 w 43"/>
                  <a:gd name="T31" fmla="*/ 0 h 44"/>
                  <a:gd name="T32" fmla="*/ 16 w 43"/>
                  <a:gd name="T33" fmla="*/ 0 h 44"/>
                  <a:gd name="T34" fmla="*/ 11 w 43"/>
                  <a:gd name="T35" fmla="*/ 3 h 44"/>
                  <a:gd name="T36" fmla="*/ 6 w 43"/>
                  <a:gd name="T37" fmla="*/ 5 h 44"/>
                  <a:gd name="T38" fmla="*/ 2 w 43"/>
                  <a:gd name="T39" fmla="*/ 11 h 44"/>
                  <a:gd name="T40" fmla="*/ 0 w 43"/>
                  <a:gd name="T41" fmla="*/ 15 h 44"/>
                  <a:gd name="T42" fmla="*/ 0 w 43"/>
                  <a:gd name="T43" fmla="*/ 22 h 44"/>
                  <a:gd name="T44" fmla="*/ 0 w 43"/>
                  <a:gd name="T45" fmla="*/ 27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0"/>
                    </a:lnTo>
                    <a:lnTo>
                      <a:pt x="16" y="42"/>
                    </a:lnTo>
                    <a:lnTo>
                      <a:pt x="21" y="44"/>
                    </a:lnTo>
                    <a:lnTo>
                      <a:pt x="27" y="42"/>
                    </a:lnTo>
                    <a:lnTo>
                      <a:pt x="32" y="40"/>
                    </a:lnTo>
                    <a:lnTo>
                      <a:pt x="36" y="37"/>
                    </a:lnTo>
                    <a:lnTo>
                      <a:pt x="41" y="33"/>
                    </a:lnTo>
                    <a:lnTo>
                      <a:pt x="42" y="27"/>
                    </a:lnTo>
                    <a:lnTo>
                      <a:pt x="43" y="22"/>
                    </a:lnTo>
                    <a:lnTo>
                      <a:pt x="42" y="15"/>
                    </a:lnTo>
                    <a:lnTo>
                      <a:pt x="41" y="11"/>
                    </a:lnTo>
                    <a:lnTo>
                      <a:pt x="36" y="5"/>
                    </a:lnTo>
                    <a:lnTo>
                      <a:pt x="32" y="3"/>
                    </a:lnTo>
                    <a:lnTo>
                      <a:pt x="27" y="0"/>
                    </a:lnTo>
                    <a:lnTo>
                      <a:pt x="21" y="0"/>
                    </a:lnTo>
                    <a:lnTo>
                      <a:pt x="16" y="0"/>
                    </a:lnTo>
                    <a:lnTo>
                      <a:pt x="11" y="3"/>
                    </a:lnTo>
                    <a:lnTo>
                      <a:pt x="6" y="5"/>
                    </a:lnTo>
                    <a:lnTo>
                      <a:pt x="2" y="11"/>
                    </a:lnTo>
                    <a:lnTo>
                      <a:pt x="0" y="15"/>
                    </a:lnTo>
                    <a:lnTo>
                      <a:pt x="0" y="22"/>
                    </a:lnTo>
                    <a:lnTo>
                      <a:pt x="0" y="27"/>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0" name="Freeform 76"/>
              <p:cNvSpPr>
                <a:spLocks/>
              </p:cNvSpPr>
              <p:nvPr/>
            </p:nvSpPr>
            <p:spPr bwMode="auto">
              <a:xfrm>
                <a:off x="3121025" y="2351088"/>
                <a:ext cx="69850" cy="69850"/>
              </a:xfrm>
              <a:custGeom>
                <a:avLst/>
                <a:gdLst>
                  <a:gd name="T0" fmla="*/ 7 w 44"/>
                  <a:gd name="T1" fmla="*/ 38 h 44"/>
                  <a:gd name="T2" fmla="*/ 11 w 44"/>
                  <a:gd name="T3" fmla="*/ 41 h 44"/>
                  <a:gd name="T4" fmla="*/ 16 w 44"/>
                  <a:gd name="T5" fmla="*/ 44 h 44"/>
                  <a:gd name="T6" fmla="*/ 22 w 44"/>
                  <a:gd name="T7" fmla="*/ 44 h 44"/>
                  <a:gd name="T8" fmla="*/ 27 w 44"/>
                  <a:gd name="T9" fmla="*/ 44 h 44"/>
                  <a:gd name="T10" fmla="*/ 33 w 44"/>
                  <a:gd name="T11" fmla="*/ 41 h 44"/>
                  <a:gd name="T12" fmla="*/ 37 w 44"/>
                  <a:gd name="T13" fmla="*/ 38 h 44"/>
                  <a:gd name="T14" fmla="*/ 41 w 44"/>
                  <a:gd name="T15" fmla="*/ 33 h 44"/>
                  <a:gd name="T16" fmla="*/ 42 w 44"/>
                  <a:gd name="T17" fmla="*/ 29 h 44"/>
                  <a:gd name="T18" fmla="*/ 44 w 44"/>
                  <a:gd name="T19" fmla="*/ 22 h 44"/>
                  <a:gd name="T20" fmla="*/ 42 w 44"/>
                  <a:gd name="T21" fmla="*/ 16 h 44"/>
                  <a:gd name="T22" fmla="*/ 41 w 44"/>
                  <a:gd name="T23" fmla="*/ 11 h 44"/>
                  <a:gd name="T24" fmla="*/ 37 w 44"/>
                  <a:gd name="T25" fmla="*/ 7 h 44"/>
                  <a:gd name="T26" fmla="*/ 33 w 44"/>
                  <a:gd name="T27" fmla="*/ 4 h 44"/>
                  <a:gd name="T28" fmla="*/ 27 w 44"/>
                  <a:gd name="T29" fmla="*/ 1 h 44"/>
                  <a:gd name="T30" fmla="*/ 22 w 44"/>
                  <a:gd name="T31" fmla="*/ 0 h 44"/>
                  <a:gd name="T32" fmla="*/ 16 w 44"/>
                  <a:gd name="T33" fmla="*/ 1 h 44"/>
                  <a:gd name="T34" fmla="*/ 11 w 44"/>
                  <a:gd name="T35" fmla="*/ 4 h 44"/>
                  <a:gd name="T36" fmla="*/ 7 w 44"/>
                  <a:gd name="T37" fmla="*/ 7 h 44"/>
                  <a:gd name="T38" fmla="*/ 3 w 44"/>
                  <a:gd name="T39" fmla="*/ 11 h 44"/>
                  <a:gd name="T40" fmla="*/ 0 w 44"/>
                  <a:gd name="T41" fmla="*/ 16 h 44"/>
                  <a:gd name="T42" fmla="*/ 0 w 44"/>
                  <a:gd name="T43" fmla="*/ 22 h 44"/>
                  <a:gd name="T44" fmla="*/ 0 w 44"/>
                  <a:gd name="T45" fmla="*/ 29 h 44"/>
                  <a:gd name="T46" fmla="*/ 3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6" y="44"/>
                    </a:lnTo>
                    <a:lnTo>
                      <a:pt x="22" y="44"/>
                    </a:lnTo>
                    <a:lnTo>
                      <a:pt x="27" y="44"/>
                    </a:lnTo>
                    <a:lnTo>
                      <a:pt x="33" y="41"/>
                    </a:lnTo>
                    <a:lnTo>
                      <a:pt x="37" y="38"/>
                    </a:lnTo>
                    <a:lnTo>
                      <a:pt x="41" y="33"/>
                    </a:lnTo>
                    <a:lnTo>
                      <a:pt x="42" y="29"/>
                    </a:lnTo>
                    <a:lnTo>
                      <a:pt x="44" y="22"/>
                    </a:lnTo>
                    <a:lnTo>
                      <a:pt x="42" y="16"/>
                    </a:lnTo>
                    <a:lnTo>
                      <a:pt x="41" y="11"/>
                    </a:lnTo>
                    <a:lnTo>
                      <a:pt x="37" y="7"/>
                    </a:lnTo>
                    <a:lnTo>
                      <a:pt x="33" y="4"/>
                    </a:lnTo>
                    <a:lnTo>
                      <a:pt x="27" y="1"/>
                    </a:lnTo>
                    <a:lnTo>
                      <a:pt x="22" y="0"/>
                    </a:lnTo>
                    <a:lnTo>
                      <a:pt x="16" y="1"/>
                    </a:lnTo>
                    <a:lnTo>
                      <a:pt x="11" y="4"/>
                    </a:lnTo>
                    <a:lnTo>
                      <a:pt x="7" y="7"/>
                    </a:lnTo>
                    <a:lnTo>
                      <a:pt x="3" y="11"/>
                    </a:lnTo>
                    <a:lnTo>
                      <a:pt x="0" y="16"/>
                    </a:lnTo>
                    <a:lnTo>
                      <a:pt x="0" y="22"/>
                    </a:lnTo>
                    <a:lnTo>
                      <a:pt x="0" y="29"/>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1" name="Freeform 77"/>
              <p:cNvSpPr>
                <a:spLocks/>
              </p:cNvSpPr>
              <p:nvPr/>
            </p:nvSpPr>
            <p:spPr bwMode="auto">
              <a:xfrm>
                <a:off x="3157538" y="2338388"/>
                <a:ext cx="69850" cy="68262"/>
              </a:xfrm>
              <a:custGeom>
                <a:avLst/>
                <a:gdLst>
                  <a:gd name="T0" fmla="*/ 7 w 44"/>
                  <a:gd name="T1" fmla="*/ 38 h 43"/>
                  <a:gd name="T2" fmla="*/ 11 w 44"/>
                  <a:gd name="T3" fmla="*/ 41 h 43"/>
                  <a:gd name="T4" fmla="*/ 17 w 44"/>
                  <a:gd name="T5" fmla="*/ 43 h 43"/>
                  <a:gd name="T6" fmla="*/ 22 w 44"/>
                  <a:gd name="T7" fmla="*/ 43 h 43"/>
                  <a:gd name="T8" fmla="*/ 28 w 44"/>
                  <a:gd name="T9" fmla="*/ 43 h 43"/>
                  <a:gd name="T10" fmla="*/ 33 w 44"/>
                  <a:gd name="T11" fmla="*/ 41 h 43"/>
                  <a:gd name="T12" fmla="*/ 37 w 44"/>
                  <a:gd name="T13" fmla="*/ 38 h 43"/>
                  <a:gd name="T14" fmla="*/ 41 w 44"/>
                  <a:gd name="T15" fmla="*/ 33 h 43"/>
                  <a:gd name="T16" fmla="*/ 43 w 44"/>
                  <a:gd name="T17" fmla="*/ 28 h 43"/>
                  <a:gd name="T18" fmla="*/ 44 w 44"/>
                  <a:gd name="T19" fmla="*/ 22 h 43"/>
                  <a:gd name="T20" fmla="*/ 43 w 44"/>
                  <a:gd name="T21" fmla="*/ 16 h 43"/>
                  <a:gd name="T22" fmla="*/ 41 w 44"/>
                  <a:gd name="T23" fmla="*/ 11 h 43"/>
                  <a:gd name="T24" fmla="*/ 37 w 44"/>
                  <a:gd name="T25" fmla="*/ 7 h 43"/>
                  <a:gd name="T26" fmla="*/ 33 w 44"/>
                  <a:gd name="T27" fmla="*/ 4 h 43"/>
                  <a:gd name="T28" fmla="*/ 28 w 44"/>
                  <a:gd name="T29" fmla="*/ 1 h 43"/>
                  <a:gd name="T30" fmla="*/ 22 w 44"/>
                  <a:gd name="T31" fmla="*/ 0 h 43"/>
                  <a:gd name="T32" fmla="*/ 17 w 44"/>
                  <a:gd name="T33" fmla="*/ 1 h 43"/>
                  <a:gd name="T34" fmla="*/ 11 w 44"/>
                  <a:gd name="T35" fmla="*/ 4 h 43"/>
                  <a:gd name="T36" fmla="*/ 7 w 44"/>
                  <a:gd name="T37" fmla="*/ 7 h 43"/>
                  <a:gd name="T38" fmla="*/ 3 w 44"/>
                  <a:gd name="T39" fmla="*/ 11 h 43"/>
                  <a:gd name="T40" fmla="*/ 2 w 44"/>
                  <a:gd name="T41" fmla="*/ 16 h 43"/>
                  <a:gd name="T42" fmla="*/ 0 w 44"/>
                  <a:gd name="T43" fmla="*/ 22 h 43"/>
                  <a:gd name="T44" fmla="*/ 2 w 44"/>
                  <a:gd name="T45" fmla="*/ 28 h 43"/>
                  <a:gd name="T46" fmla="*/ 3 w 44"/>
                  <a:gd name="T47" fmla="*/ 33 h 43"/>
                  <a:gd name="T48" fmla="*/ 7 w 44"/>
                  <a:gd name="T4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8"/>
                    </a:moveTo>
                    <a:lnTo>
                      <a:pt x="11" y="41"/>
                    </a:lnTo>
                    <a:lnTo>
                      <a:pt x="17" y="43"/>
                    </a:lnTo>
                    <a:lnTo>
                      <a:pt x="22" y="43"/>
                    </a:lnTo>
                    <a:lnTo>
                      <a:pt x="28" y="43"/>
                    </a:lnTo>
                    <a:lnTo>
                      <a:pt x="33" y="41"/>
                    </a:lnTo>
                    <a:lnTo>
                      <a:pt x="37" y="38"/>
                    </a:lnTo>
                    <a:lnTo>
                      <a:pt x="41" y="33"/>
                    </a:lnTo>
                    <a:lnTo>
                      <a:pt x="43" y="28"/>
                    </a:lnTo>
                    <a:lnTo>
                      <a:pt x="44" y="22"/>
                    </a:lnTo>
                    <a:lnTo>
                      <a:pt x="43" y="16"/>
                    </a:lnTo>
                    <a:lnTo>
                      <a:pt x="41" y="11"/>
                    </a:lnTo>
                    <a:lnTo>
                      <a:pt x="37" y="7"/>
                    </a:lnTo>
                    <a:lnTo>
                      <a:pt x="33" y="4"/>
                    </a:lnTo>
                    <a:lnTo>
                      <a:pt x="28" y="1"/>
                    </a:lnTo>
                    <a:lnTo>
                      <a:pt x="22" y="0"/>
                    </a:lnTo>
                    <a:lnTo>
                      <a:pt x="17" y="1"/>
                    </a:lnTo>
                    <a:lnTo>
                      <a:pt x="11" y="4"/>
                    </a:lnTo>
                    <a:lnTo>
                      <a:pt x="7" y="7"/>
                    </a:lnTo>
                    <a:lnTo>
                      <a:pt x="3" y="11"/>
                    </a:lnTo>
                    <a:lnTo>
                      <a:pt x="2" y="16"/>
                    </a:lnTo>
                    <a:lnTo>
                      <a:pt x="0" y="22"/>
                    </a:lnTo>
                    <a:lnTo>
                      <a:pt x="2" y="28"/>
                    </a:lnTo>
                    <a:lnTo>
                      <a:pt x="3" y="33"/>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2" name="Freeform 78"/>
              <p:cNvSpPr>
                <a:spLocks/>
              </p:cNvSpPr>
              <p:nvPr/>
            </p:nvSpPr>
            <p:spPr bwMode="auto">
              <a:xfrm>
                <a:off x="3197225" y="2308225"/>
                <a:ext cx="69850" cy="68262"/>
              </a:xfrm>
              <a:custGeom>
                <a:avLst/>
                <a:gdLst>
                  <a:gd name="T0" fmla="*/ 7 w 44"/>
                  <a:gd name="T1" fmla="*/ 37 h 43"/>
                  <a:gd name="T2" fmla="*/ 11 w 44"/>
                  <a:gd name="T3" fmla="*/ 41 h 43"/>
                  <a:gd name="T4" fmla="*/ 16 w 44"/>
                  <a:gd name="T5" fmla="*/ 43 h 43"/>
                  <a:gd name="T6" fmla="*/ 22 w 44"/>
                  <a:gd name="T7" fmla="*/ 43 h 43"/>
                  <a:gd name="T8" fmla="*/ 27 w 44"/>
                  <a:gd name="T9" fmla="*/ 43 h 43"/>
                  <a:gd name="T10" fmla="*/ 33 w 44"/>
                  <a:gd name="T11" fmla="*/ 41 h 43"/>
                  <a:gd name="T12" fmla="*/ 37 w 44"/>
                  <a:gd name="T13" fmla="*/ 37 h 43"/>
                  <a:gd name="T14" fmla="*/ 41 w 44"/>
                  <a:gd name="T15" fmla="*/ 32 h 43"/>
                  <a:gd name="T16" fmla="*/ 42 w 44"/>
                  <a:gd name="T17" fmla="*/ 27 h 43"/>
                  <a:gd name="T18" fmla="*/ 44 w 44"/>
                  <a:gd name="T19" fmla="*/ 22 h 43"/>
                  <a:gd name="T20" fmla="*/ 42 w 44"/>
                  <a:gd name="T21" fmla="*/ 16 h 43"/>
                  <a:gd name="T22" fmla="*/ 41 w 44"/>
                  <a:gd name="T23" fmla="*/ 11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1 h 43"/>
                  <a:gd name="T40" fmla="*/ 1 w 44"/>
                  <a:gd name="T41" fmla="*/ 16 h 43"/>
                  <a:gd name="T42" fmla="*/ 0 w 44"/>
                  <a:gd name="T43" fmla="*/ 22 h 43"/>
                  <a:gd name="T44" fmla="*/ 1 w 44"/>
                  <a:gd name="T45" fmla="*/ 27 h 43"/>
                  <a:gd name="T46" fmla="*/ 3 w 44"/>
                  <a:gd name="T47" fmla="*/ 32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41"/>
                    </a:lnTo>
                    <a:lnTo>
                      <a:pt x="16" y="43"/>
                    </a:lnTo>
                    <a:lnTo>
                      <a:pt x="22" y="43"/>
                    </a:lnTo>
                    <a:lnTo>
                      <a:pt x="27" y="43"/>
                    </a:lnTo>
                    <a:lnTo>
                      <a:pt x="33" y="41"/>
                    </a:lnTo>
                    <a:lnTo>
                      <a:pt x="37" y="37"/>
                    </a:lnTo>
                    <a:lnTo>
                      <a:pt x="41" y="32"/>
                    </a:lnTo>
                    <a:lnTo>
                      <a:pt x="42" y="27"/>
                    </a:lnTo>
                    <a:lnTo>
                      <a:pt x="44" y="22"/>
                    </a:lnTo>
                    <a:lnTo>
                      <a:pt x="42" y="16"/>
                    </a:lnTo>
                    <a:lnTo>
                      <a:pt x="41" y="11"/>
                    </a:lnTo>
                    <a:lnTo>
                      <a:pt x="37" y="6"/>
                    </a:lnTo>
                    <a:lnTo>
                      <a:pt x="33" y="2"/>
                    </a:lnTo>
                    <a:lnTo>
                      <a:pt x="27" y="1"/>
                    </a:lnTo>
                    <a:lnTo>
                      <a:pt x="22" y="0"/>
                    </a:lnTo>
                    <a:lnTo>
                      <a:pt x="16" y="1"/>
                    </a:lnTo>
                    <a:lnTo>
                      <a:pt x="11" y="2"/>
                    </a:lnTo>
                    <a:lnTo>
                      <a:pt x="7" y="6"/>
                    </a:lnTo>
                    <a:lnTo>
                      <a:pt x="3" y="11"/>
                    </a:lnTo>
                    <a:lnTo>
                      <a:pt x="1" y="16"/>
                    </a:lnTo>
                    <a:lnTo>
                      <a:pt x="0" y="22"/>
                    </a:lnTo>
                    <a:lnTo>
                      <a:pt x="1" y="27"/>
                    </a:lnTo>
                    <a:lnTo>
                      <a:pt x="3" y="32"/>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3" name="Freeform 79"/>
              <p:cNvSpPr>
                <a:spLocks/>
              </p:cNvSpPr>
              <p:nvPr/>
            </p:nvSpPr>
            <p:spPr bwMode="auto">
              <a:xfrm>
                <a:off x="3170238" y="2284413"/>
                <a:ext cx="69850" cy="68262"/>
              </a:xfrm>
              <a:custGeom>
                <a:avLst/>
                <a:gdLst>
                  <a:gd name="T0" fmla="*/ 7 w 44"/>
                  <a:gd name="T1" fmla="*/ 37 h 43"/>
                  <a:gd name="T2" fmla="*/ 11 w 44"/>
                  <a:gd name="T3" fmla="*/ 41 h 43"/>
                  <a:gd name="T4" fmla="*/ 17 w 44"/>
                  <a:gd name="T5" fmla="*/ 42 h 43"/>
                  <a:gd name="T6" fmla="*/ 22 w 44"/>
                  <a:gd name="T7" fmla="*/ 43 h 43"/>
                  <a:gd name="T8" fmla="*/ 28 w 44"/>
                  <a:gd name="T9" fmla="*/ 42 h 43"/>
                  <a:gd name="T10" fmla="*/ 33 w 44"/>
                  <a:gd name="T11" fmla="*/ 41 h 43"/>
                  <a:gd name="T12" fmla="*/ 37 w 44"/>
                  <a:gd name="T13" fmla="*/ 37 h 43"/>
                  <a:gd name="T14" fmla="*/ 41 w 44"/>
                  <a:gd name="T15" fmla="*/ 32 h 43"/>
                  <a:gd name="T16" fmla="*/ 43 w 44"/>
                  <a:gd name="T17" fmla="*/ 27 h 43"/>
                  <a:gd name="T18" fmla="*/ 44 w 44"/>
                  <a:gd name="T19" fmla="*/ 21 h 43"/>
                  <a:gd name="T20" fmla="*/ 43 w 44"/>
                  <a:gd name="T21" fmla="*/ 16 h 43"/>
                  <a:gd name="T22" fmla="*/ 41 w 44"/>
                  <a:gd name="T23" fmla="*/ 11 h 43"/>
                  <a:gd name="T24" fmla="*/ 37 w 44"/>
                  <a:gd name="T25" fmla="*/ 6 h 43"/>
                  <a:gd name="T26" fmla="*/ 33 w 44"/>
                  <a:gd name="T27" fmla="*/ 2 h 43"/>
                  <a:gd name="T28" fmla="*/ 28 w 44"/>
                  <a:gd name="T29" fmla="*/ 1 h 43"/>
                  <a:gd name="T30" fmla="*/ 22 w 44"/>
                  <a:gd name="T31" fmla="*/ 0 h 43"/>
                  <a:gd name="T32" fmla="*/ 17 w 44"/>
                  <a:gd name="T33" fmla="*/ 1 h 43"/>
                  <a:gd name="T34" fmla="*/ 11 w 44"/>
                  <a:gd name="T35" fmla="*/ 2 h 43"/>
                  <a:gd name="T36" fmla="*/ 7 w 44"/>
                  <a:gd name="T37" fmla="*/ 6 h 43"/>
                  <a:gd name="T38" fmla="*/ 3 w 44"/>
                  <a:gd name="T39" fmla="*/ 11 h 43"/>
                  <a:gd name="T40" fmla="*/ 2 w 44"/>
                  <a:gd name="T41" fmla="*/ 16 h 43"/>
                  <a:gd name="T42" fmla="*/ 0 w 44"/>
                  <a:gd name="T43" fmla="*/ 21 h 43"/>
                  <a:gd name="T44" fmla="*/ 2 w 44"/>
                  <a:gd name="T45" fmla="*/ 27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7" y="42"/>
                    </a:lnTo>
                    <a:lnTo>
                      <a:pt x="22" y="43"/>
                    </a:lnTo>
                    <a:lnTo>
                      <a:pt x="28" y="42"/>
                    </a:lnTo>
                    <a:lnTo>
                      <a:pt x="33" y="41"/>
                    </a:lnTo>
                    <a:lnTo>
                      <a:pt x="37" y="37"/>
                    </a:lnTo>
                    <a:lnTo>
                      <a:pt x="41" y="32"/>
                    </a:lnTo>
                    <a:lnTo>
                      <a:pt x="43" y="27"/>
                    </a:lnTo>
                    <a:lnTo>
                      <a:pt x="44" y="21"/>
                    </a:lnTo>
                    <a:lnTo>
                      <a:pt x="43" y="16"/>
                    </a:lnTo>
                    <a:lnTo>
                      <a:pt x="41" y="11"/>
                    </a:lnTo>
                    <a:lnTo>
                      <a:pt x="37" y="6"/>
                    </a:lnTo>
                    <a:lnTo>
                      <a:pt x="33" y="2"/>
                    </a:lnTo>
                    <a:lnTo>
                      <a:pt x="28" y="1"/>
                    </a:lnTo>
                    <a:lnTo>
                      <a:pt x="22" y="0"/>
                    </a:lnTo>
                    <a:lnTo>
                      <a:pt x="17" y="1"/>
                    </a:lnTo>
                    <a:lnTo>
                      <a:pt x="11" y="2"/>
                    </a:lnTo>
                    <a:lnTo>
                      <a:pt x="7" y="6"/>
                    </a:lnTo>
                    <a:lnTo>
                      <a:pt x="3" y="11"/>
                    </a:lnTo>
                    <a:lnTo>
                      <a:pt x="2" y="16"/>
                    </a:lnTo>
                    <a:lnTo>
                      <a:pt x="0" y="21"/>
                    </a:lnTo>
                    <a:lnTo>
                      <a:pt x="2"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4" name="Freeform 80"/>
              <p:cNvSpPr>
                <a:spLocks/>
              </p:cNvSpPr>
              <p:nvPr/>
            </p:nvSpPr>
            <p:spPr bwMode="auto">
              <a:xfrm>
                <a:off x="3192463" y="2368550"/>
                <a:ext cx="69850" cy="66675"/>
              </a:xfrm>
              <a:custGeom>
                <a:avLst/>
                <a:gdLst>
                  <a:gd name="T0" fmla="*/ 7 w 44"/>
                  <a:gd name="T1" fmla="*/ 37 h 42"/>
                  <a:gd name="T2" fmla="*/ 11 w 44"/>
                  <a:gd name="T3" fmla="*/ 40 h 42"/>
                  <a:gd name="T4" fmla="*/ 17 w 44"/>
                  <a:gd name="T5" fmla="*/ 42 h 42"/>
                  <a:gd name="T6" fmla="*/ 22 w 44"/>
                  <a:gd name="T7" fmla="*/ 42 h 42"/>
                  <a:gd name="T8" fmla="*/ 27 w 44"/>
                  <a:gd name="T9" fmla="*/ 42 h 42"/>
                  <a:gd name="T10" fmla="*/ 33 w 44"/>
                  <a:gd name="T11" fmla="*/ 40 h 42"/>
                  <a:gd name="T12" fmla="*/ 37 w 44"/>
                  <a:gd name="T13" fmla="*/ 37 h 42"/>
                  <a:gd name="T14" fmla="*/ 41 w 44"/>
                  <a:gd name="T15" fmla="*/ 33 h 42"/>
                  <a:gd name="T16" fmla="*/ 44 w 44"/>
                  <a:gd name="T17" fmla="*/ 27 h 42"/>
                  <a:gd name="T18" fmla="*/ 44 w 44"/>
                  <a:gd name="T19" fmla="*/ 22 h 42"/>
                  <a:gd name="T20" fmla="*/ 44 w 44"/>
                  <a:gd name="T21" fmla="*/ 15 h 42"/>
                  <a:gd name="T22" fmla="*/ 41 w 44"/>
                  <a:gd name="T23" fmla="*/ 11 h 42"/>
                  <a:gd name="T24" fmla="*/ 37 w 44"/>
                  <a:gd name="T25" fmla="*/ 5 h 42"/>
                  <a:gd name="T26" fmla="*/ 33 w 44"/>
                  <a:gd name="T27" fmla="*/ 3 h 42"/>
                  <a:gd name="T28" fmla="*/ 27 w 44"/>
                  <a:gd name="T29" fmla="*/ 0 h 42"/>
                  <a:gd name="T30" fmla="*/ 22 w 44"/>
                  <a:gd name="T31" fmla="*/ 0 h 42"/>
                  <a:gd name="T32" fmla="*/ 17 w 44"/>
                  <a:gd name="T33" fmla="*/ 0 h 42"/>
                  <a:gd name="T34" fmla="*/ 11 w 44"/>
                  <a:gd name="T35" fmla="*/ 3 h 42"/>
                  <a:gd name="T36" fmla="*/ 7 w 44"/>
                  <a:gd name="T37" fmla="*/ 5 h 42"/>
                  <a:gd name="T38" fmla="*/ 3 w 44"/>
                  <a:gd name="T39" fmla="*/ 11 h 42"/>
                  <a:gd name="T40" fmla="*/ 1 w 44"/>
                  <a:gd name="T41" fmla="*/ 15 h 42"/>
                  <a:gd name="T42" fmla="*/ 0 w 44"/>
                  <a:gd name="T43" fmla="*/ 22 h 42"/>
                  <a:gd name="T44" fmla="*/ 1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7" y="42"/>
                    </a:lnTo>
                    <a:lnTo>
                      <a:pt x="22" y="42"/>
                    </a:lnTo>
                    <a:lnTo>
                      <a:pt x="27" y="42"/>
                    </a:lnTo>
                    <a:lnTo>
                      <a:pt x="33" y="40"/>
                    </a:lnTo>
                    <a:lnTo>
                      <a:pt x="37" y="37"/>
                    </a:lnTo>
                    <a:lnTo>
                      <a:pt x="41" y="33"/>
                    </a:lnTo>
                    <a:lnTo>
                      <a:pt x="44" y="27"/>
                    </a:lnTo>
                    <a:lnTo>
                      <a:pt x="44" y="22"/>
                    </a:lnTo>
                    <a:lnTo>
                      <a:pt x="44" y="15"/>
                    </a:lnTo>
                    <a:lnTo>
                      <a:pt x="41" y="11"/>
                    </a:lnTo>
                    <a:lnTo>
                      <a:pt x="37" y="5"/>
                    </a:lnTo>
                    <a:lnTo>
                      <a:pt x="33" y="3"/>
                    </a:lnTo>
                    <a:lnTo>
                      <a:pt x="27" y="0"/>
                    </a:lnTo>
                    <a:lnTo>
                      <a:pt x="22" y="0"/>
                    </a:lnTo>
                    <a:lnTo>
                      <a:pt x="17" y="0"/>
                    </a:lnTo>
                    <a:lnTo>
                      <a:pt x="11" y="3"/>
                    </a:lnTo>
                    <a:lnTo>
                      <a:pt x="7" y="5"/>
                    </a:lnTo>
                    <a:lnTo>
                      <a:pt x="3" y="11"/>
                    </a:lnTo>
                    <a:lnTo>
                      <a:pt x="1" y="15"/>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5" name="Freeform 81"/>
              <p:cNvSpPr>
                <a:spLocks/>
              </p:cNvSpPr>
              <p:nvPr/>
            </p:nvSpPr>
            <p:spPr bwMode="auto">
              <a:xfrm>
                <a:off x="3192463" y="2397125"/>
                <a:ext cx="69850" cy="68262"/>
              </a:xfrm>
              <a:custGeom>
                <a:avLst/>
                <a:gdLst>
                  <a:gd name="T0" fmla="*/ 7 w 44"/>
                  <a:gd name="T1" fmla="*/ 37 h 43"/>
                  <a:gd name="T2" fmla="*/ 11 w 44"/>
                  <a:gd name="T3" fmla="*/ 41 h 43"/>
                  <a:gd name="T4" fmla="*/ 17 w 44"/>
                  <a:gd name="T5" fmla="*/ 42 h 43"/>
                  <a:gd name="T6" fmla="*/ 22 w 44"/>
                  <a:gd name="T7" fmla="*/ 43 h 43"/>
                  <a:gd name="T8" fmla="*/ 27 w 44"/>
                  <a:gd name="T9" fmla="*/ 42 h 43"/>
                  <a:gd name="T10" fmla="*/ 33 w 44"/>
                  <a:gd name="T11" fmla="*/ 41 h 43"/>
                  <a:gd name="T12" fmla="*/ 37 w 44"/>
                  <a:gd name="T13" fmla="*/ 37 h 43"/>
                  <a:gd name="T14" fmla="*/ 41 w 44"/>
                  <a:gd name="T15" fmla="*/ 32 h 43"/>
                  <a:gd name="T16" fmla="*/ 44 w 44"/>
                  <a:gd name="T17" fmla="*/ 27 h 43"/>
                  <a:gd name="T18" fmla="*/ 44 w 44"/>
                  <a:gd name="T19" fmla="*/ 22 h 43"/>
                  <a:gd name="T20" fmla="*/ 44 w 44"/>
                  <a:gd name="T21" fmla="*/ 15 h 43"/>
                  <a:gd name="T22" fmla="*/ 41 w 44"/>
                  <a:gd name="T23" fmla="*/ 11 h 43"/>
                  <a:gd name="T24" fmla="*/ 37 w 44"/>
                  <a:gd name="T25" fmla="*/ 5 h 43"/>
                  <a:gd name="T26" fmla="*/ 33 w 44"/>
                  <a:gd name="T27" fmla="*/ 2 h 43"/>
                  <a:gd name="T28" fmla="*/ 27 w 44"/>
                  <a:gd name="T29" fmla="*/ 0 h 43"/>
                  <a:gd name="T30" fmla="*/ 22 w 44"/>
                  <a:gd name="T31" fmla="*/ 0 h 43"/>
                  <a:gd name="T32" fmla="*/ 17 w 44"/>
                  <a:gd name="T33" fmla="*/ 0 h 43"/>
                  <a:gd name="T34" fmla="*/ 11 w 44"/>
                  <a:gd name="T35" fmla="*/ 2 h 43"/>
                  <a:gd name="T36" fmla="*/ 7 w 44"/>
                  <a:gd name="T37" fmla="*/ 5 h 43"/>
                  <a:gd name="T38" fmla="*/ 3 w 44"/>
                  <a:gd name="T39" fmla="*/ 11 h 43"/>
                  <a:gd name="T40" fmla="*/ 1 w 44"/>
                  <a:gd name="T41" fmla="*/ 15 h 43"/>
                  <a:gd name="T42" fmla="*/ 0 w 44"/>
                  <a:gd name="T43" fmla="*/ 22 h 43"/>
                  <a:gd name="T44" fmla="*/ 1 w 44"/>
                  <a:gd name="T45" fmla="*/ 27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7" y="42"/>
                    </a:lnTo>
                    <a:lnTo>
                      <a:pt x="22" y="43"/>
                    </a:lnTo>
                    <a:lnTo>
                      <a:pt x="27" y="42"/>
                    </a:lnTo>
                    <a:lnTo>
                      <a:pt x="33" y="41"/>
                    </a:lnTo>
                    <a:lnTo>
                      <a:pt x="37" y="37"/>
                    </a:lnTo>
                    <a:lnTo>
                      <a:pt x="41" y="32"/>
                    </a:lnTo>
                    <a:lnTo>
                      <a:pt x="44" y="27"/>
                    </a:lnTo>
                    <a:lnTo>
                      <a:pt x="44" y="22"/>
                    </a:lnTo>
                    <a:lnTo>
                      <a:pt x="44" y="15"/>
                    </a:lnTo>
                    <a:lnTo>
                      <a:pt x="41" y="11"/>
                    </a:lnTo>
                    <a:lnTo>
                      <a:pt x="37" y="5"/>
                    </a:lnTo>
                    <a:lnTo>
                      <a:pt x="33" y="2"/>
                    </a:lnTo>
                    <a:lnTo>
                      <a:pt x="27" y="0"/>
                    </a:lnTo>
                    <a:lnTo>
                      <a:pt x="22" y="0"/>
                    </a:lnTo>
                    <a:lnTo>
                      <a:pt x="17" y="0"/>
                    </a:lnTo>
                    <a:lnTo>
                      <a:pt x="11" y="2"/>
                    </a:lnTo>
                    <a:lnTo>
                      <a:pt x="7" y="5"/>
                    </a:lnTo>
                    <a:lnTo>
                      <a:pt x="3" y="11"/>
                    </a:lnTo>
                    <a:lnTo>
                      <a:pt x="1" y="15"/>
                    </a:lnTo>
                    <a:lnTo>
                      <a:pt x="0" y="22"/>
                    </a:lnTo>
                    <a:lnTo>
                      <a:pt x="1"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6" name="Freeform 82"/>
              <p:cNvSpPr>
                <a:spLocks/>
              </p:cNvSpPr>
              <p:nvPr/>
            </p:nvSpPr>
            <p:spPr bwMode="auto">
              <a:xfrm>
                <a:off x="3227388" y="2433638"/>
                <a:ext cx="66675" cy="69850"/>
              </a:xfrm>
              <a:custGeom>
                <a:avLst/>
                <a:gdLst>
                  <a:gd name="T0" fmla="*/ 5 w 42"/>
                  <a:gd name="T1" fmla="*/ 37 h 44"/>
                  <a:gd name="T2" fmla="*/ 10 w 42"/>
                  <a:gd name="T3" fmla="*/ 41 h 44"/>
                  <a:gd name="T4" fmla="*/ 15 w 42"/>
                  <a:gd name="T5" fmla="*/ 42 h 44"/>
                  <a:gd name="T6" fmla="*/ 20 w 42"/>
                  <a:gd name="T7" fmla="*/ 44 h 44"/>
                  <a:gd name="T8" fmla="*/ 27 w 42"/>
                  <a:gd name="T9" fmla="*/ 42 h 44"/>
                  <a:gd name="T10" fmla="*/ 31 w 42"/>
                  <a:gd name="T11" fmla="*/ 41 h 44"/>
                  <a:gd name="T12" fmla="*/ 37 w 42"/>
                  <a:gd name="T13" fmla="*/ 37 h 44"/>
                  <a:gd name="T14" fmla="*/ 40 w 42"/>
                  <a:gd name="T15" fmla="*/ 33 h 44"/>
                  <a:gd name="T16" fmla="*/ 42 w 42"/>
                  <a:gd name="T17" fmla="*/ 27 h 44"/>
                  <a:gd name="T18" fmla="*/ 42 w 42"/>
                  <a:gd name="T19" fmla="*/ 22 h 44"/>
                  <a:gd name="T20" fmla="*/ 42 w 42"/>
                  <a:gd name="T21" fmla="*/ 16 h 44"/>
                  <a:gd name="T22" fmla="*/ 40 w 42"/>
                  <a:gd name="T23" fmla="*/ 11 h 44"/>
                  <a:gd name="T24" fmla="*/ 37 w 42"/>
                  <a:gd name="T25" fmla="*/ 7 h 44"/>
                  <a:gd name="T26" fmla="*/ 31 w 42"/>
                  <a:gd name="T27" fmla="*/ 3 h 44"/>
                  <a:gd name="T28" fmla="*/ 27 w 42"/>
                  <a:gd name="T29" fmla="*/ 0 h 44"/>
                  <a:gd name="T30" fmla="*/ 20 w 42"/>
                  <a:gd name="T31" fmla="*/ 0 h 44"/>
                  <a:gd name="T32" fmla="*/ 15 w 42"/>
                  <a:gd name="T33" fmla="*/ 0 h 44"/>
                  <a:gd name="T34" fmla="*/ 10 w 42"/>
                  <a:gd name="T35" fmla="*/ 3 h 44"/>
                  <a:gd name="T36" fmla="*/ 5 w 42"/>
                  <a:gd name="T37" fmla="*/ 7 h 44"/>
                  <a:gd name="T38" fmla="*/ 3 w 42"/>
                  <a:gd name="T39" fmla="*/ 11 h 44"/>
                  <a:gd name="T40" fmla="*/ 0 w 42"/>
                  <a:gd name="T41" fmla="*/ 16 h 44"/>
                  <a:gd name="T42" fmla="*/ 0 w 42"/>
                  <a:gd name="T43" fmla="*/ 22 h 44"/>
                  <a:gd name="T44" fmla="*/ 0 w 42"/>
                  <a:gd name="T45" fmla="*/ 27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10" y="41"/>
                    </a:lnTo>
                    <a:lnTo>
                      <a:pt x="15" y="42"/>
                    </a:lnTo>
                    <a:lnTo>
                      <a:pt x="20" y="44"/>
                    </a:lnTo>
                    <a:lnTo>
                      <a:pt x="27" y="42"/>
                    </a:lnTo>
                    <a:lnTo>
                      <a:pt x="31" y="41"/>
                    </a:lnTo>
                    <a:lnTo>
                      <a:pt x="37" y="37"/>
                    </a:lnTo>
                    <a:lnTo>
                      <a:pt x="40" y="33"/>
                    </a:lnTo>
                    <a:lnTo>
                      <a:pt x="42" y="27"/>
                    </a:lnTo>
                    <a:lnTo>
                      <a:pt x="42" y="22"/>
                    </a:lnTo>
                    <a:lnTo>
                      <a:pt x="42" y="16"/>
                    </a:lnTo>
                    <a:lnTo>
                      <a:pt x="40" y="11"/>
                    </a:lnTo>
                    <a:lnTo>
                      <a:pt x="37" y="7"/>
                    </a:lnTo>
                    <a:lnTo>
                      <a:pt x="31" y="3"/>
                    </a:lnTo>
                    <a:lnTo>
                      <a:pt x="27" y="0"/>
                    </a:lnTo>
                    <a:lnTo>
                      <a:pt x="20" y="0"/>
                    </a:lnTo>
                    <a:lnTo>
                      <a:pt x="15" y="0"/>
                    </a:lnTo>
                    <a:lnTo>
                      <a:pt x="10" y="3"/>
                    </a:lnTo>
                    <a:lnTo>
                      <a:pt x="5" y="7"/>
                    </a:lnTo>
                    <a:lnTo>
                      <a:pt x="3" y="11"/>
                    </a:lnTo>
                    <a:lnTo>
                      <a:pt x="0" y="16"/>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7" name="Freeform 83"/>
              <p:cNvSpPr>
                <a:spLocks/>
              </p:cNvSpPr>
              <p:nvPr/>
            </p:nvSpPr>
            <p:spPr bwMode="auto">
              <a:xfrm>
                <a:off x="3294063" y="2463800"/>
                <a:ext cx="69850" cy="69850"/>
              </a:xfrm>
              <a:custGeom>
                <a:avLst/>
                <a:gdLst>
                  <a:gd name="T0" fmla="*/ 6 w 44"/>
                  <a:gd name="T1" fmla="*/ 37 h 44"/>
                  <a:gd name="T2" fmla="*/ 11 w 44"/>
                  <a:gd name="T3" fmla="*/ 41 h 44"/>
                  <a:gd name="T4" fmla="*/ 15 w 44"/>
                  <a:gd name="T5" fmla="*/ 42 h 44"/>
                  <a:gd name="T6" fmla="*/ 22 w 44"/>
                  <a:gd name="T7" fmla="*/ 44 h 44"/>
                  <a:gd name="T8" fmla="*/ 28 w 44"/>
                  <a:gd name="T9" fmla="*/ 42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7 h 44"/>
                  <a:gd name="T26" fmla="*/ 33 w 44"/>
                  <a:gd name="T27" fmla="*/ 3 h 44"/>
                  <a:gd name="T28" fmla="*/ 28 w 44"/>
                  <a:gd name="T29" fmla="*/ 1 h 44"/>
                  <a:gd name="T30" fmla="*/ 22 w 44"/>
                  <a:gd name="T31" fmla="*/ 0 h 44"/>
                  <a:gd name="T32" fmla="*/ 15 w 44"/>
                  <a:gd name="T33" fmla="*/ 1 h 44"/>
                  <a:gd name="T34" fmla="*/ 11 w 44"/>
                  <a:gd name="T35" fmla="*/ 3 h 44"/>
                  <a:gd name="T36" fmla="*/ 6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2"/>
                    </a:lnTo>
                    <a:lnTo>
                      <a:pt x="22" y="44"/>
                    </a:lnTo>
                    <a:lnTo>
                      <a:pt x="28" y="42"/>
                    </a:lnTo>
                    <a:lnTo>
                      <a:pt x="33" y="41"/>
                    </a:lnTo>
                    <a:lnTo>
                      <a:pt x="37" y="37"/>
                    </a:lnTo>
                    <a:lnTo>
                      <a:pt x="41" y="33"/>
                    </a:lnTo>
                    <a:lnTo>
                      <a:pt x="43" y="27"/>
                    </a:lnTo>
                    <a:lnTo>
                      <a:pt x="44" y="22"/>
                    </a:lnTo>
                    <a:lnTo>
                      <a:pt x="43" y="16"/>
                    </a:lnTo>
                    <a:lnTo>
                      <a:pt x="41" y="11"/>
                    </a:lnTo>
                    <a:lnTo>
                      <a:pt x="37" y="7"/>
                    </a:lnTo>
                    <a:lnTo>
                      <a:pt x="33" y="3"/>
                    </a:lnTo>
                    <a:lnTo>
                      <a:pt x="28" y="1"/>
                    </a:lnTo>
                    <a:lnTo>
                      <a:pt x="22" y="0"/>
                    </a:lnTo>
                    <a:lnTo>
                      <a:pt x="15" y="1"/>
                    </a:lnTo>
                    <a:lnTo>
                      <a:pt x="11" y="3"/>
                    </a:lnTo>
                    <a:lnTo>
                      <a:pt x="6" y="7"/>
                    </a:lnTo>
                    <a:lnTo>
                      <a:pt x="3" y="11"/>
                    </a:lnTo>
                    <a:lnTo>
                      <a:pt x="0" y="16"/>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8" name="Freeform 84"/>
              <p:cNvSpPr>
                <a:spLocks/>
              </p:cNvSpPr>
              <p:nvPr/>
            </p:nvSpPr>
            <p:spPr bwMode="auto">
              <a:xfrm>
                <a:off x="3290888" y="2417763"/>
                <a:ext cx="68262" cy="69850"/>
              </a:xfrm>
              <a:custGeom>
                <a:avLst/>
                <a:gdLst>
                  <a:gd name="T0" fmla="*/ 5 w 43"/>
                  <a:gd name="T1" fmla="*/ 37 h 44"/>
                  <a:gd name="T2" fmla="*/ 11 w 43"/>
                  <a:gd name="T3" fmla="*/ 41 h 44"/>
                  <a:gd name="T4" fmla="*/ 15 w 43"/>
                  <a:gd name="T5" fmla="*/ 43 h 44"/>
                  <a:gd name="T6" fmla="*/ 21 w 43"/>
                  <a:gd name="T7" fmla="*/ 44 h 44"/>
                  <a:gd name="T8" fmla="*/ 27 w 43"/>
                  <a:gd name="T9" fmla="*/ 43 h 44"/>
                  <a:gd name="T10" fmla="*/ 32 w 43"/>
                  <a:gd name="T11" fmla="*/ 41 h 44"/>
                  <a:gd name="T12" fmla="*/ 37 w 43"/>
                  <a:gd name="T13" fmla="*/ 37 h 44"/>
                  <a:gd name="T14" fmla="*/ 39 w 43"/>
                  <a:gd name="T15" fmla="*/ 33 h 44"/>
                  <a:gd name="T16" fmla="*/ 42 w 43"/>
                  <a:gd name="T17" fmla="*/ 28 h 44"/>
                  <a:gd name="T18" fmla="*/ 43 w 43"/>
                  <a:gd name="T19" fmla="*/ 22 h 44"/>
                  <a:gd name="T20" fmla="*/ 42 w 43"/>
                  <a:gd name="T21" fmla="*/ 17 h 44"/>
                  <a:gd name="T22" fmla="*/ 39 w 43"/>
                  <a:gd name="T23" fmla="*/ 11 h 44"/>
                  <a:gd name="T24" fmla="*/ 37 w 43"/>
                  <a:gd name="T25" fmla="*/ 7 h 44"/>
                  <a:gd name="T26" fmla="*/ 32 w 43"/>
                  <a:gd name="T27" fmla="*/ 3 h 44"/>
                  <a:gd name="T28" fmla="*/ 27 w 43"/>
                  <a:gd name="T29" fmla="*/ 0 h 44"/>
                  <a:gd name="T30" fmla="*/ 21 w 43"/>
                  <a:gd name="T31" fmla="*/ 0 h 44"/>
                  <a:gd name="T32" fmla="*/ 15 w 43"/>
                  <a:gd name="T33" fmla="*/ 0 h 44"/>
                  <a:gd name="T34" fmla="*/ 11 w 43"/>
                  <a:gd name="T35" fmla="*/ 3 h 44"/>
                  <a:gd name="T36" fmla="*/ 5 w 43"/>
                  <a:gd name="T37" fmla="*/ 7 h 44"/>
                  <a:gd name="T38" fmla="*/ 2 w 43"/>
                  <a:gd name="T39" fmla="*/ 11 h 44"/>
                  <a:gd name="T40" fmla="*/ 0 w 43"/>
                  <a:gd name="T41" fmla="*/ 17 h 44"/>
                  <a:gd name="T42" fmla="*/ 0 w 43"/>
                  <a:gd name="T43" fmla="*/ 22 h 44"/>
                  <a:gd name="T44" fmla="*/ 0 w 43"/>
                  <a:gd name="T45" fmla="*/ 28 h 44"/>
                  <a:gd name="T46" fmla="*/ 2 w 43"/>
                  <a:gd name="T47" fmla="*/ 33 h 44"/>
                  <a:gd name="T48" fmla="*/ 5 w 43"/>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5" y="37"/>
                    </a:moveTo>
                    <a:lnTo>
                      <a:pt x="11" y="41"/>
                    </a:lnTo>
                    <a:lnTo>
                      <a:pt x="15" y="43"/>
                    </a:lnTo>
                    <a:lnTo>
                      <a:pt x="21" y="44"/>
                    </a:lnTo>
                    <a:lnTo>
                      <a:pt x="27" y="43"/>
                    </a:lnTo>
                    <a:lnTo>
                      <a:pt x="32" y="41"/>
                    </a:lnTo>
                    <a:lnTo>
                      <a:pt x="37" y="37"/>
                    </a:lnTo>
                    <a:lnTo>
                      <a:pt x="39" y="33"/>
                    </a:lnTo>
                    <a:lnTo>
                      <a:pt x="42" y="28"/>
                    </a:lnTo>
                    <a:lnTo>
                      <a:pt x="43" y="22"/>
                    </a:lnTo>
                    <a:lnTo>
                      <a:pt x="42" y="17"/>
                    </a:lnTo>
                    <a:lnTo>
                      <a:pt x="39" y="11"/>
                    </a:lnTo>
                    <a:lnTo>
                      <a:pt x="37" y="7"/>
                    </a:lnTo>
                    <a:lnTo>
                      <a:pt x="32" y="3"/>
                    </a:lnTo>
                    <a:lnTo>
                      <a:pt x="27" y="0"/>
                    </a:lnTo>
                    <a:lnTo>
                      <a:pt x="21" y="0"/>
                    </a:lnTo>
                    <a:lnTo>
                      <a:pt x="15" y="0"/>
                    </a:lnTo>
                    <a:lnTo>
                      <a:pt x="11" y="3"/>
                    </a:lnTo>
                    <a:lnTo>
                      <a:pt x="5" y="7"/>
                    </a:lnTo>
                    <a:lnTo>
                      <a:pt x="2" y="11"/>
                    </a:lnTo>
                    <a:lnTo>
                      <a:pt x="0" y="17"/>
                    </a:lnTo>
                    <a:lnTo>
                      <a:pt x="0" y="22"/>
                    </a:lnTo>
                    <a:lnTo>
                      <a:pt x="0" y="28"/>
                    </a:lnTo>
                    <a:lnTo>
                      <a:pt x="2" y="33"/>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9" name="Freeform 85"/>
              <p:cNvSpPr>
                <a:spLocks/>
              </p:cNvSpPr>
              <p:nvPr/>
            </p:nvSpPr>
            <p:spPr bwMode="auto">
              <a:xfrm>
                <a:off x="3363913" y="2414588"/>
                <a:ext cx="69850" cy="68262"/>
              </a:xfrm>
              <a:custGeom>
                <a:avLst/>
                <a:gdLst>
                  <a:gd name="T0" fmla="*/ 7 w 44"/>
                  <a:gd name="T1" fmla="*/ 36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6 h 43"/>
                  <a:gd name="T14" fmla="*/ 41 w 44"/>
                  <a:gd name="T15" fmla="*/ 32 h 43"/>
                  <a:gd name="T16" fmla="*/ 42 w 44"/>
                  <a:gd name="T17" fmla="*/ 27 h 43"/>
                  <a:gd name="T18" fmla="*/ 44 w 44"/>
                  <a:gd name="T19" fmla="*/ 21 h 43"/>
                  <a:gd name="T20" fmla="*/ 42 w 44"/>
                  <a:gd name="T21" fmla="*/ 16 h 43"/>
                  <a:gd name="T22" fmla="*/ 41 w 44"/>
                  <a:gd name="T23" fmla="*/ 11 h 43"/>
                  <a:gd name="T24" fmla="*/ 37 w 44"/>
                  <a:gd name="T25" fmla="*/ 5 h 43"/>
                  <a:gd name="T26" fmla="*/ 33 w 44"/>
                  <a:gd name="T27" fmla="*/ 2 h 43"/>
                  <a:gd name="T28" fmla="*/ 27 w 44"/>
                  <a:gd name="T29" fmla="*/ 0 h 43"/>
                  <a:gd name="T30" fmla="*/ 22 w 44"/>
                  <a:gd name="T31" fmla="*/ 0 h 43"/>
                  <a:gd name="T32" fmla="*/ 16 w 44"/>
                  <a:gd name="T33" fmla="*/ 0 h 43"/>
                  <a:gd name="T34" fmla="*/ 11 w 44"/>
                  <a:gd name="T35" fmla="*/ 2 h 43"/>
                  <a:gd name="T36" fmla="*/ 7 w 44"/>
                  <a:gd name="T37" fmla="*/ 5 h 43"/>
                  <a:gd name="T38" fmla="*/ 3 w 44"/>
                  <a:gd name="T39" fmla="*/ 11 h 43"/>
                  <a:gd name="T40" fmla="*/ 1 w 44"/>
                  <a:gd name="T41" fmla="*/ 16 h 43"/>
                  <a:gd name="T42" fmla="*/ 0 w 44"/>
                  <a:gd name="T43" fmla="*/ 21 h 43"/>
                  <a:gd name="T44" fmla="*/ 1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6" y="42"/>
                    </a:lnTo>
                    <a:lnTo>
                      <a:pt x="22" y="43"/>
                    </a:lnTo>
                    <a:lnTo>
                      <a:pt x="27" y="42"/>
                    </a:lnTo>
                    <a:lnTo>
                      <a:pt x="33" y="41"/>
                    </a:lnTo>
                    <a:lnTo>
                      <a:pt x="37" y="36"/>
                    </a:lnTo>
                    <a:lnTo>
                      <a:pt x="41" y="32"/>
                    </a:lnTo>
                    <a:lnTo>
                      <a:pt x="42" y="27"/>
                    </a:lnTo>
                    <a:lnTo>
                      <a:pt x="44" y="21"/>
                    </a:lnTo>
                    <a:lnTo>
                      <a:pt x="42" y="16"/>
                    </a:lnTo>
                    <a:lnTo>
                      <a:pt x="41" y="11"/>
                    </a:lnTo>
                    <a:lnTo>
                      <a:pt x="37" y="5"/>
                    </a:lnTo>
                    <a:lnTo>
                      <a:pt x="33" y="2"/>
                    </a:lnTo>
                    <a:lnTo>
                      <a:pt x="27" y="0"/>
                    </a:lnTo>
                    <a:lnTo>
                      <a:pt x="22" y="0"/>
                    </a:lnTo>
                    <a:lnTo>
                      <a:pt x="16" y="0"/>
                    </a:lnTo>
                    <a:lnTo>
                      <a:pt x="11" y="2"/>
                    </a:lnTo>
                    <a:lnTo>
                      <a:pt x="7" y="5"/>
                    </a:lnTo>
                    <a:lnTo>
                      <a:pt x="3" y="11"/>
                    </a:lnTo>
                    <a:lnTo>
                      <a:pt x="1" y="16"/>
                    </a:lnTo>
                    <a:lnTo>
                      <a:pt x="0" y="21"/>
                    </a:lnTo>
                    <a:lnTo>
                      <a:pt x="1"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0" name="Freeform 86"/>
              <p:cNvSpPr>
                <a:spLocks/>
              </p:cNvSpPr>
              <p:nvPr/>
            </p:nvSpPr>
            <p:spPr bwMode="auto">
              <a:xfrm>
                <a:off x="3243263" y="2381250"/>
                <a:ext cx="66675" cy="66675"/>
              </a:xfrm>
              <a:custGeom>
                <a:avLst/>
                <a:gdLst>
                  <a:gd name="T0" fmla="*/ 5 w 42"/>
                  <a:gd name="T1" fmla="*/ 37 h 42"/>
                  <a:gd name="T2" fmla="*/ 9 w 42"/>
                  <a:gd name="T3" fmla="*/ 40 h 42"/>
                  <a:gd name="T4" fmla="*/ 15 w 42"/>
                  <a:gd name="T5" fmla="*/ 42 h 42"/>
                  <a:gd name="T6" fmla="*/ 20 w 42"/>
                  <a:gd name="T7" fmla="*/ 42 h 42"/>
                  <a:gd name="T8" fmla="*/ 27 w 42"/>
                  <a:gd name="T9" fmla="*/ 42 h 42"/>
                  <a:gd name="T10" fmla="*/ 31 w 42"/>
                  <a:gd name="T11" fmla="*/ 40 h 42"/>
                  <a:gd name="T12" fmla="*/ 36 w 42"/>
                  <a:gd name="T13" fmla="*/ 37 h 42"/>
                  <a:gd name="T14" fmla="*/ 39 w 42"/>
                  <a:gd name="T15" fmla="*/ 32 h 42"/>
                  <a:gd name="T16" fmla="*/ 42 w 42"/>
                  <a:gd name="T17" fmla="*/ 27 h 42"/>
                  <a:gd name="T18" fmla="*/ 42 w 42"/>
                  <a:gd name="T19" fmla="*/ 22 h 42"/>
                  <a:gd name="T20" fmla="*/ 42 w 42"/>
                  <a:gd name="T21" fmla="*/ 15 h 42"/>
                  <a:gd name="T22" fmla="*/ 39 w 42"/>
                  <a:gd name="T23" fmla="*/ 11 h 42"/>
                  <a:gd name="T24" fmla="*/ 36 w 42"/>
                  <a:gd name="T25" fmla="*/ 6 h 42"/>
                  <a:gd name="T26" fmla="*/ 31 w 42"/>
                  <a:gd name="T27" fmla="*/ 3 h 42"/>
                  <a:gd name="T28" fmla="*/ 27 w 42"/>
                  <a:gd name="T29" fmla="*/ 0 h 42"/>
                  <a:gd name="T30" fmla="*/ 20 w 42"/>
                  <a:gd name="T31" fmla="*/ 0 h 42"/>
                  <a:gd name="T32" fmla="*/ 15 w 42"/>
                  <a:gd name="T33" fmla="*/ 0 h 42"/>
                  <a:gd name="T34" fmla="*/ 9 w 42"/>
                  <a:gd name="T35" fmla="*/ 3 h 42"/>
                  <a:gd name="T36" fmla="*/ 5 w 42"/>
                  <a:gd name="T37" fmla="*/ 6 h 42"/>
                  <a:gd name="T38" fmla="*/ 2 w 42"/>
                  <a:gd name="T39" fmla="*/ 11 h 42"/>
                  <a:gd name="T40" fmla="*/ 0 w 42"/>
                  <a:gd name="T41" fmla="*/ 15 h 42"/>
                  <a:gd name="T42" fmla="*/ 0 w 42"/>
                  <a:gd name="T43" fmla="*/ 22 h 42"/>
                  <a:gd name="T44" fmla="*/ 0 w 42"/>
                  <a:gd name="T45" fmla="*/ 27 h 42"/>
                  <a:gd name="T46" fmla="*/ 2 w 42"/>
                  <a:gd name="T47" fmla="*/ 32 h 42"/>
                  <a:gd name="T48" fmla="*/ 5 w 42"/>
                  <a:gd name="T49" fmla="*/ 37 h 42"/>
                  <a:gd name="T50" fmla="*/ 5 w 42"/>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2">
                    <a:moveTo>
                      <a:pt x="5" y="37"/>
                    </a:moveTo>
                    <a:lnTo>
                      <a:pt x="9" y="40"/>
                    </a:lnTo>
                    <a:lnTo>
                      <a:pt x="15" y="42"/>
                    </a:lnTo>
                    <a:lnTo>
                      <a:pt x="20" y="42"/>
                    </a:lnTo>
                    <a:lnTo>
                      <a:pt x="27" y="42"/>
                    </a:lnTo>
                    <a:lnTo>
                      <a:pt x="31" y="40"/>
                    </a:lnTo>
                    <a:lnTo>
                      <a:pt x="36" y="37"/>
                    </a:lnTo>
                    <a:lnTo>
                      <a:pt x="39" y="32"/>
                    </a:lnTo>
                    <a:lnTo>
                      <a:pt x="42" y="27"/>
                    </a:lnTo>
                    <a:lnTo>
                      <a:pt x="42" y="22"/>
                    </a:lnTo>
                    <a:lnTo>
                      <a:pt x="42" y="15"/>
                    </a:lnTo>
                    <a:lnTo>
                      <a:pt x="39" y="11"/>
                    </a:lnTo>
                    <a:lnTo>
                      <a:pt x="36" y="6"/>
                    </a:lnTo>
                    <a:lnTo>
                      <a:pt x="31" y="3"/>
                    </a:lnTo>
                    <a:lnTo>
                      <a:pt x="27" y="0"/>
                    </a:lnTo>
                    <a:lnTo>
                      <a:pt x="20" y="0"/>
                    </a:lnTo>
                    <a:lnTo>
                      <a:pt x="15" y="0"/>
                    </a:lnTo>
                    <a:lnTo>
                      <a:pt x="9" y="3"/>
                    </a:lnTo>
                    <a:lnTo>
                      <a:pt x="5" y="6"/>
                    </a:lnTo>
                    <a:lnTo>
                      <a:pt x="2" y="11"/>
                    </a:lnTo>
                    <a:lnTo>
                      <a:pt x="0" y="15"/>
                    </a:lnTo>
                    <a:lnTo>
                      <a:pt x="0" y="22"/>
                    </a:lnTo>
                    <a:lnTo>
                      <a:pt x="0" y="27"/>
                    </a:lnTo>
                    <a:lnTo>
                      <a:pt x="2" y="32"/>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1" name="Freeform 87"/>
              <p:cNvSpPr>
                <a:spLocks/>
              </p:cNvSpPr>
              <p:nvPr/>
            </p:nvSpPr>
            <p:spPr bwMode="auto">
              <a:xfrm>
                <a:off x="3249613" y="2335213"/>
                <a:ext cx="66675" cy="69850"/>
              </a:xfrm>
              <a:custGeom>
                <a:avLst/>
                <a:gdLst>
                  <a:gd name="T0" fmla="*/ 5 w 42"/>
                  <a:gd name="T1" fmla="*/ 39 h 44"/>
                  <a:gd name="T2" fmla="*/ 11 w 42"/>
                  <a:gd name="T3" fmla="*/ 41 h 44"/>
                  <a:gd name="T4" fmla="*/ 15 w 42"/>
                  <a:gd name="T5" fmla="*/ 44 h 44"/>
                  <a:gd name="T6" fmla="*/ 20 w 42"/>
                  <a:gd name="T7" fmla="*/ 44 h 44"/>
                  <a:gd name="T8" fmla="*/ 27 w 42"/>
                  <a:gd name="T9" fmla="*/ 44 h 44"/>
                  <a:gd name="T10" fmla="*/ 31 w 42"/>
                  <a:gd name="T11" fmla="*/ 41 h 44"/>
                  <a:gd name="T12" fmla="*/ 37 w 42"/>
                  <a:gd name="T13" fmla="*/ 39 h 44"/>
                  <a:gd name="T14" fmla="*/ 39 w 42"/>
                  <a:gd name="T15" fmla="*/ 33 h 44"/>
                  <a:gd name="T16" fmla="*/ 42 w 42"/>
                  <a:gd name="T17" fmla="*/ 29 h 44"/>
                  <a:gd name="T18" fmla="*/ 42 w 42"/>
                  <a:gd name="T19" fmla="*/ 22 h 44"/>
                  <a:gd name="T20" fmla="*/ 42 w 42"/>
                  <a:gd name="T21" fmla="*/ 17 h 44"/>
                  <a:gd name="T22" fmla="*/ 39 w 42"/>
                  <a:gd name="T23" fmla="*/ 11 h 44"/>
                  <a:gd name="T24" fmla="*/ 37 w 42"/>
                  <a:gd name="T25" fmla="*/ 7 h 44"/>
                  <a:gd name="T26" fmla="*/ 31 w 42"/>
                  <a:gd name="T27" fmla="*/ 5 h 44"/>
                  <a:gd name="T28" fmla="*/ 27 w 42"/>
                  <a:gd name="T29" fmla="*/ 2 h 44"/>
                  <a:gd name="T30" fmla="*/ 20 w 42"/>
                  <a:gd name="T31" fmla="*/ 0 h 44"/>
                  <a:gd name="T32" fmla="*/ 15 w 42"/>
                  <a:gd name="T33" fmla="*/ 2 h 44"/>
                  <a:gd name="T34" fmla="*/ 11 w 42"/>
                  <a:gd name="T35" fmla="*/ 5 h 44"/>
                  <a:gd name="T36" fmla="*/ 5 w 42"/>
                  <a:gd name="T37" fmla="*/ 7 h 44"/>
                  <a:gd name="T38" fmla="*/ 2 w 42"/>
                  <a:gd name="T39" fmla="*/ 11 h 44"/>
                  <a:gd name="T40" fmla="*/ 0 w 42"/>
                  <a:gd name="T41" fmla="*/ 17 h 44"/>
                  <a:gd name="T42" fmla="*/ 0 w 42"/>
                  <a:gd name="T43" fmla="*/ 22 h 44"/>
                  <a:gd name="T44" fmla="*/ 0 w 42"/>
                  <a:gd name="T45" fmla="*/ 29 h 44"/>
                  <a:gd name="T46" fmla="*/ 2 w 42"/>
                  <a:gd name="T47" fmla="*/ 33 h 44"/>
                  <a:gd name="T48" fmla="*/ 5 w 42"/>
                  <a:gd name="T49" fmla="*/ 39 h 44"/>
                  <a:gd name="T50" fmla="*/ 5 w 42"/>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9"/>
                    </a:moveTo>
                    <a:lnTo>
                      <a:pt x="11" y="41"/>
                    </a:lnTo>
                    <a:lnTo>
                      <a:pt x="15" y="44"/>
                    </a:lnTo>
                    <a:lnTo>
                      <a:pt x="20" y="44"/>
                    </a:lnTo>
                    <a:lnTo>
                      <a:pt x="27" y="44"/>
                    </a:lnTo>
                    <a:lnTo>
                      <a:pt x="31" y="41"/>
                    </a:lnTo>
                    <a:lnTo>
                      <a:pt x="37" y="39"/>
                    </a:lnTo>
                    <a:lnTo>
                      <a:pt x="39" y="33"/>
                    </a:lnTo>
                    <a:lnTo>
                      <a:pt x="42" y="29"/>
                    </a:lnTo>
                    <a:lnTo>
                      <a:pt x="42" y="22"/>
                    </a:lnTo>
                    <a:lnTo>
                      <a:pt x="42" y="17"/>
                    </a:lnTo>
                    <a:lnTo>
                      <a:pt x="39" y="11"/>
                    </a:lnTo>
                    <a:lnTo>
                      <a:pt x="37" y="7"/>
                    </a:lnTo>
                    <a:lnTo>
                      <a:pt x="31" y="5"/>
                    </a:lnTo>
                    <a:lnTo>
                      <a:pt x="27" y="2"/>
                    </a:lnTo>
                    <a:lnTo>
                      <a:pt x="20" y="0"/>
                    </a:lnTo>
                    <a:lnTo>
                      <a:pt x="15" y="2"/>
                    </a:lnTo>
                    <a:lnTo>
                      <a:pt x="11" y="5"/>
                    </a:lnTo>
                    <a:lnTo>
                      <a:pt x="5" y="7"/>
                    </a:lnTo>
                    <a:lnTo>
                      <a:pt x="2" y="11"/>
                    </a:lnTo>
                    <a:lnTo>
                      <a:pt x="0" y="17"/>
                    </a:lnTo>
                    <a:lnTo>
                      <a:pt x="0" y="22"/>
                    </a:lnTo>
                    <a:lnTo>
                      <a:pt x="0" y="29"/>
                    </a:lnTo>
                    <a:lnTo>
                      <a:pt x="2" y="33"/>
                    </a:lnTo>
                    <a:lnTo>
                      <a:pt x="5" y="39"/>
                    </a:lnTo>
                    <a:lnTo>
                      <a:pt x="5"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2" name="Freeform 88"/>
              <p:cNvSpPr>
                <a:spLocks/>
              </p:cNvSpPr>
              <p:nvPr/>
            </p:nvSpPr>
            <p:spPr bwMode="auto">
              <a:xfrm>
                <a:off x="3276600" y="2305050"/>
                <a:ext cx="69850" cy="69850"/>
              </a:xfrm>
              <a:custGeom>
                <a:avLst/>
                <a:gdLst>
                  <a:gd name="T0" fmla="*/ 6 w 44"/>
                  <a:gd name="T1" fmla="*/ 37 h 44"/>
                  <a:gd name="T2" fmla="*/ 11 w 44"/>
                  <a:gd name="T3" fmla="*/ 41 h 44"/>
                  <a:gd name="T4" fmla="*/ 15 w 44"/>
                  <a:gd name="T5" fmla="*/ 44 h 44"/>
                  <a:gd name="T6" fmla="*/ 22 w 44"/>
                  <a:gd name="T7" fmla="*/ 44 h 44"/>
                  <a:gd name="T8" fmla="*/ 28 w 44"/>
                  <a:gd name="T9" fmla="*/ 44 h 44"/>
                  <a:gd name="T10" fmla="*/ 33 w 44"/>
                  <a:gd name="T11" fmla="*/ 41 h 44"/>
                  <a:gd name="T12" fmla="*/ 37 w 44"/>
                  <a:gd name="T13" fmla="*/ 37 h 44"/>
                  <a:gd name="T14" fmla="*/ 40 w 44"/>
                  <a:gd name="T15" fmla="*/ 33 h 44"/>
                  <a:gd name="T16" fmla="*/ 43 w 44"/>
                  <a:gd name="T17" fmla="*/ 28 h 44"/>
                  <a:gd name="T18" fmla="*/ 44 w 44"/>
                  <a:gd name="T19" fmla="*/ 22 h 44"/>
                  <a:gd name="T20" fmla="*/ 43 w 44"/>
                  <a:gd name="T21" fmla="*/ 17 h 44"/>
                  <a:gd name="T22" fmla="*/ 40 w 44"/>
                  <a:gd name="T23" fmla="*/ 11 h 44"/>
                  <a:gd name="T24" fmla="*/ 37 w 44"/>
                  <a:gd name="T25" fmla="*/ 7 h 44"/>
                  <a:gd name="T26" fmla="*/ 33 w 44"/>
                  <a:gd name="T27" fmla="*/ 3 h 44"/>
                  <a:gd name="T28" fmla="*/ 28 w 44"/>
                  <a:gd name="T29" fmla="*/ 2 h 44"/>
                  <a:gd name="T30" fmla="*/ 22 w 44"/>
                  <a:gd name="T31" fmla="*/ 0 h 44"/>
                  <a:gd name="T32" fmla="*/ 15 w 44"/>
                  <a:gd name="T33" fmla="*/ 2 h 44"/>
                  <a:gd name="T34" fmla="*/ 11 w 44"/>
                  <a:gd name="T35" fmla="*/ 3 h 44"/>
                  <a:gd name="T36" fmla="*/ 6 w 44"/>
                  <a:gd name="T37" fmla="*/ 7 h 44"/>
                  <a:gd name="T38" fmla="*/ 3 w 44"/>
                  <a:gd name="T39" fmla="*/ 11 h 44"/>
                  <a:gd name="T40" fmla="*/ 0 w 44"/>
                  <a:gd name="T41" fmla="*/ 17 h 44"/>
                  <a:gd name="T42" fmla="*/ 0 w 44"/>
                  <a:gd name="T43" fmla="*/ 22 h 44"/>
                  <a:gd name="T44" fmla="*/ 0 w 44"/>
                  <a:gd name="T45" fmla="*/ 28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4"/>
                    </a:lnTo>
                    <a:lnTo>
                      <a:pt x="22" y="44"/>
                    </a:lnTo>
                    <a:lnTo>
                      <a:pt x="28" y="44"/>
                    </a:lnTo>
                    <a:lnTo>
                      <a:pt x="33" y="41"/>
                    </a:lnTo>
                    <a:lnTo>
                      <a:pt x="37" y="37"/>
                    </a:lnTo>
                    <a:lnTo>
                      <a:pt x="40" y="33"/>
                    </a:lnTo>
                    <a:lnTo>
                      <a:pt x="43" y="28"/>
                    </a:lnTo>
                    <a:lnTo>
                      <a:pt x="44" y="22"/>
                    </a:lnTo>
                    <a:lnTo>
                      <a:pt x="43" y="17"/>
                    </a:lnTo>
                    <a:lnTo>
                      <a:pt x="40" y="11"/>
                    </a:lnTo>
                    <a:lnTo>
                      <a:pt x="37" y="7"/>
                    </a:lnTo>
                    <a:lnTo>
                      <a:pt x="33" y="3"/>
                    </a:lnTo>
                    <a:lnTo>
                      <a:pt x="28" y="2"/>
                    </a:lnTo>
                    <a:lnTo>
                      <a:pt x="22" y="0"/>
                    </a:lnTo>
                    <a:lnTo>
                      <a:pt x="15" y="2"/>
                    </a:lnTo>
                    <a:lnTo>
                      <a:pt x="11" y="3"/>
                    </a:lnTo>
                    <a:lnTo>
                      <a:pt x="6" y="7"/>
                    </a:lnTo>
                    <a:lnTo>
                      <a:pt x="3" y="11"/>
                    </a:lnTo>
                    <a:lnTo>
                      <a:pt x="0" y="17"/>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3" name="Freeform 89"/>
              <p:cNvSpPr>
                <a:spLocks/>
              </p:cNvSpPr>
              <p:nvPr/>
            </p:nvSpPr>
            <p:spPr bwMode="auto">
              <a:xfrm>
                <a:off x="3311525" y="2332038"/>
                <a:ext cx="69850" cy="68262"/>
              </a:xfrm>
              <a:custGeom>
                <a:avLst/>
                <a:gdLst>
                  <a:gd name="T0" fmla="*/ 6 w 44"/>
                  <a:gd name="T1" fmla="*/ 38 h 43"/>
                  <a:gd name="T2" fmla="*/ 11 w 44"/>
                  <a:gd name="T3" fmla="*/ 41 h 43"/>
                  <a:gd name="T4" fmla="*/ 17 w 44"/>
                  <a:gd name="T5" fmla="*/ 43 h 43"/>
                  <a:gd name="T6" fmla="*/ 22 w 44"/>
                  <a:gd name="T7" fmla="*/ 43 h 43"/>
                  <a:gd name="T8" fmla="*/ 28 w 44"/>
                  <a:gd name="T9" fmla="*/ 43 h 43"/>
                  <a:gd name="T10" fmla="*/ 33 w 44"/>
                  <a:gd name="T11" fmla="*/ 41 h 43"/>
                  <a:gd name="T12" fmla="*/ 37 w 44"/>
                  <a:gd name="T13" fmla="*/ 38 h 43"/>
                  <a:gd name="T14" fmla="*/ 41 w 44"/>
                  <a:gd name="T15" fmla="*/ 32 h 43"/>
                  <a:gd name="T16" fmla="*/ 43 w 44"/>
                  <a:gd name="T17" fmla="*/ 28 h 43"/>
                  <a:gd name="T18" fmla="*/ 44 w 44"/>
                  <a:gd name="T19" fmla="*/ 22 h 43"/>
                  <a:gd name="T20" fmla="*/ 43 w 44"/>
                  <a:gd name="T21" fmla="*/ 16 h 43"/>
                  <a:gd name="T22" fmla="*/ 41 w 44"/>
                  <a:gd name="T23" fmla="*/ 11 h 43"/>
                  <a:gd name="T24" fmla="*/ 37 w 44"/>
                  <a:gd name="T25" fmla="*/ 7 h 43"/>
                  <a:gd name="T26" fmla="*/ 33 w 44"/>
                  <a:gd name="T27" fmla="*/ 2 h 43"/>
                  <a:gd name="T28" fmla="*/ 28 w 44"/>
                  <a:gd name="T29" fmla="*/ 1 h 43"/>
                  <a:gd name="T30" fmla="*/ 22 w 44"/>
                  <a:gd name="T31" fmla="*/ 0 h 43"/>
                  <a:gd name="T32" fmla="*/ 17 w 44"/>
                  <a:gd name="T33" fmla="*/ 1 h 43"/>
                  <a:gd name="T34" fmla="*/ 11 w 44"/>
                  <a:gd name="T35" fmla="*/ 2 h 43"/>
                  <a:gd name="T36" fmla="*/ 6 w 44"/>
                  <a:gd name="T37" fmla="*/ 7 h 43"/>
                  <a:gd name="T38" fmla="*/ 3 w 44"/>
                  <a:gd name="T39" fmla="*/ 11 h 43"/>
                  <a:gd name="T40" fmla="*/ 0 w 44"/>
                  <a:gd name="T41" fmla="*/ 16 h 43"/>
                  <a:gd name="T42" fmla="*/ 0 w 44"/>
                  <a:gd name="T43" fmla="*/ 22 h 43"/>
                  <a:gd name="T44" fmla="*/ 0 w 44"/>
                  <a:gd name="T45" fmla="*/ 28 h 43"/>
                  <a:gd name="T46" fmla="*/ 3 w 44"/>
                  <a:gd name="T47" fmla="*/ 32 h 43"/>
                  <a:gd name="T48" fmla="*/ 6 w 44"/>
                  <a:gd name="T49" fmla="*/ 38 h 43"/>
                  <a:gd name="T50" fmla="*/ 6 w 44"/>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6" y="38"/>
                    </a:moveTo>
                    <a:lnTo>
                      <a:pt x="11" y="41"/>
                    </a:lnTo>
                    <a:lnTo>
                      <a:pt x="17" y="43"/>
                    </a:lnTo>
                    <a:lnTo>
                      <a:pt x="22" y="43"/>
                    </a:lnTo>
                    <a:lnTo>
                      <a:pt x="28" y="43"/>
                    </a:lnTo>
                    <a:lnTo>
                      <a:pt x="33" y="41"/>
                    </a:lnTo>
                    <a:lnTo>
                      <a:pt x="37" y="38"/>
                    </a:lnTo>
                    <a:lnTo>
                      <a:pt x="41" y="32"/>
                    </a:lnTo>
                    <a:lnTo>
                      <a:pt x="43" y="28"/>
                    </a:lnTo>
                    <a:lnTo>
                      <a:pt x="44" y="22"/>
                    </a:lnTo>
                    <a:lnTo>
                      <a:pt x="43" y="16"/>
                    </a:lnTo>
                    <a:lnTo>
                      <a:pt x="41" y="11"/>
                    </a:lnTo>
                    <a:lnTo>
                      <a:pt x="37" y="7"/>
                    </a:lnTo>
                    <a:lnTo>
                      <a:pt x="33" y="2"/>
                    </a:lnTo>
                    <a:lnTo>
                      <a:pt x="28" y="1"/>
                    </a:lnTo>
                    <a:lnTo>
                      <a:pt x="22" y="0"/>
                    </a:lnTo>
                    <a:lnTo>
                      <a:pt x="17" y="1"/>
                    </a:lnTo>
                    <a:lnTo>
                      <a:pt x="11" y="2"/>
                    </a:lnTo>
                    <a:lnTo>
                      <a:pt x="6" y="7"/>
                    </a:lnTo>
                    <a:lnTo>
                      <a:pt x="3" y="11"/>
                    </a:lnTo>
                    <a:lnTo>
                      <a:pt x="0" y="16"/>
                    </a:lnTo>
                    <a:lnTo>
                      <a:pt x="0" y="22"/>
                    </a:lnTo>
                    <a:lnTo>
                      <a:pt x="0" y="28"/>
                    </a:lnTo>
                    <a:lnTo>
                      <a:pt x="3" y="32"/>
                    </a:lnTo>
                    <a:lnTo>
                      <a:pt x="6" y="38"/>
                    </a:lnTo>
                    <a:lnTo>
                      <a:pt x="6"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4" name="Freeform 90"/>
              <p:cNvSpPr>
                <a:spLocks/>
              </p:cNvSpPr>
              <p:nvPr/>
            </p:nvSpPr>
            <p:spPr bwMode="auto">
              <a:xfrm>
                <a:off x="3375025" y="2284413"/>
                <a:ext cx="69850" cy="68262"/>
              </a:xfrm>
              <a:custGeom>
                <a:avLst/>
                <a:gdLst>
                  <a:gd name="T0" fmla="*/ 7 w 44"/>
                  <a:gd name="T1" fmla="*/ 37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7 h 43"/>
                  <a:gd name="T14" fmla="*/ 41 w 44"/>
                  <a:gd name="T15" fmla="*/ 32 h 43"/>
                  <a:gd name="T16" fmla="*/ 44 w 44"/>
                  <a:gd name="T17" fmla="*/ 27 h 43"/>
                  <a:gd name="T18" fmla="*/ 44 w 44"/>
                  <a:gd name="T19" fmla="*/ 21 h 43"/>
                  <a:gd name="T20" fmla="*/ 44 w 44"/>
                  <a:gd name="T21" fmla="*/ 16 h 43"/>
                  <a:gd name="T22" fmla="*/ 41 w 44"/>
                  <a:gd name="T23" fmla="*/ 11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1 h 43"/>
                  <a:gd name="T40" fmla="*/ 1 w 44"/>
                  <a:gd name="T41" fmla="*/ 16 h 43"/>
                  <a:gd name="T42" fmla="*/ 0 w 44"/>
                  <a:gd name="T43" fmla="*/ 21 h 43"/>
                  <a:gd name="T44" fmla="*/ 1 w 44"/>
                  <a:gd name="T45" fmla="*/ 27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6" y="42"/>
                    </a:lnTo>
                    <a:lnTo>
                      <a:pt x="22" y="43"/>
                    </a:lnTo>
                    <a:lnTo>
                      <a:pt x="27" y="42"/>
                    </a:lnTo>
                    <a:lnTo>
                      <a:pt x="33" y="41"/>
                    </a:lnTo>
                    <a:lnTo>
                      <a:pt x="37" y="37"/>
                    </a:lnTo>
                    <a:lnTo>
                      <a:pt x="41" y="32"/>
                    </a:lnTo>
                    <a:lnTo>
                      <a:pt x="44" y="27"/>
                    </a:lnTo>
                    <a:lnTo>
                      <a:pt x="44" y="21"/>
                    </a:lnTo>
                    <a:lnTo>
                      <a:pt x="44" y="16"/>
                    </a:lnTo>
                    <a:lnTo>
                      <a:pt x="41" y="11"/>
                    </a:lnTo>
                    <a:lnTo>
                      <a:pt x="37" y="6"/>
                    </a:lnTo>
                    <a:lnTo>
                      <a:pt x="33" y="2"/>
                    </a:lnTo>
                    <a:lnTo>
                      <a:pt x="27" y="1"/>
                    </a:lnTo>
                    <a:lnTo>
                      <a:pt x="22" y="0"/>
                    </a:lnTo>
                    <a:lnTo>
                      <a:pt x="16" y="1"/>
                    </a:lnTo>
                    <a:lnTo>
                      <a:pt x="11" y="2"/>
                    </a:lnTo>
                    <a:lnTo>
                      <a:pt x="7" y="6"/>
                    </a:lnTo>
                    <a:lnTo>
                      <a:pt x="3" y="11"/>
                    </a:lnTo>
                    <a:lnTo>
                      <a:pt x="1" y="16"/>
                    </a:lnTo>
                    <a:lnTo>
                      <a:pt x="0" y="21"/>
                    </a:lnTo>
                    <a:lnTo>
                      <a:pt x="1"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5" name="Freeform 91"/>
              <p:cNvSpPr>
                <a:spLocks/>
              </p:cNvSpPr>
              <p:nvPr/>
            </p:nvSpPr>
            <p:spPr bwMode="auto">
              <a:xfrm>
                <a:off x="3338513" y="2274888"/>
                <a:ext cx="68262" cy="69850"/>
              </a:xfrm>
              <a:custGeom>
                <a:avLst/>
                <a:gdLst>
                  <a:gd name="T0" fmla="*/ 7 w 43"/>
                  <a:gd name="T1" fmla="*/ 37 h 44"/>
                  <a:gd name="T2" fmla="*/ 11 w 43"/>
                  <a:gd name="T3" fmla="*/ 41 h 44"/>
                  <a:gd name="T4" fmla="*/ 16 w 43"/>
                  <a:gd name="T5" fmla="*/ 43 h 44"/>
                  <a:gd name="T6" fmla="*/ 22 w 43"/>
                  <a:gd name="T7" fmla="*/ 44 h 44"/>
                  <a:gd name="T8" fmla="*/ 27 w 43"/>
                  <a:gd name="T9" fmla="*/ 43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7 h 44"/>
                  <a:gd name="T22" fmla="*/ 41 w 43"/>
                  <a:gd name="T23" fmla="*/ 11 h 44"/>
                  <a:gd name="T24" fmla="*/ 37 w 43"/>
                  <a:gd name="T25" fmla="*/ 7 h 44"/>
                  <a:gd name="T26" fmla="*/ 32 w 43"/>
                  <a:gd name="T27" fmla="*/ 3 h 44"/>
                  <a:gd name="T28" fmla="*/ 27 w 43"/>
                  <a:gd name="T29" fmla="*/ 2 h 44"/>
                  <a:gd name="T30" fmla="*/ 22 w 43"/>
                  <a:gd name="T31" fmla="*/ 0 h 44"/>
                  <a:gd name="T32" fmla="*/ 16 w 43"/>
                  <a:gd name="T33" fmla="*/ 2 h 44"/>
                  <a:gd name="T34" fmla="*/ 11 w 43"/>
                  <a:gd name="T35" fmla="*/ 3 h 44"/>
                  <a:gd name="T36" fmla="*/ 7 w 43"/>
                  <a:gd name="T37" fmla="*/ 7 h 44"/>
                  <a:gd name="T38" fmla="*/ 2 w 43"/>
                  <a:gd name="T39" fmla="*/ 11 h 44"/>
                  <a:gd name="T40" fmla="*/ 0 w 43"/>
                  <a:gd name="T41" fmla="*/ 17 h 44"/>
                  <a:gd name="T42" fmla="*/ 0 w 43"/>
                  <a:gd name="T43" fmla="*/ 22 h 44"/>
                  <a:gd name="T44" fmla="*/ 0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3"/>
                    </a:lnTo>
                    <a:lnTo>
                      <a:pt x="22" y="44"/>
                    </a:lnTo>
                    <a:lnTo>
                      <a:pt x="27" y="43"/>
                    </a:lnTo>
                    <a:lnTo>
                      <a:pt x="32" y="41"/>
                    </a:lnTo>
                    <a:lnTo>
                      <a:pt x="37" y="37"/>
                    </a:lnTo>
                    <a:lnTo>
                      <a:pt x="41" y="33"/>
                    </a:lnTo>
                    <a:lnTo>
                      <a:pt x="42" y="27"/>
                    </a:lnTo>
                    <a:lnTo>
                      <a:pt x="43" y="22"/>
                    </a:lnTo>
                    <a:lnTo>
                      <a:pt x="42" y="17"/>
                    </a:lnTo>
                    <a:lnTo>
                      <a:pt x="41" y="11"/>
                    </a:lnTo>
                    <a:lnTo>
                      <a:pt x="37" y="7"/>
                    </a:lnTo>
                    <a:lnTo>
                      <a:pt x="32" y="3"/>
                    </a:lnTo>
                    <a:lnTo>
                      <a:pt x="27" y="2"/>
                    </a:lnTo>
                    <a:lnTo>
                      <a:pt x="22" y="0"/>
                    </a:lnTo>
                    <a:lnTo>
                      <a:pt x="16" y="2"/>
                    </a:lnTo>
                    <a:lnTo>
                      <a:pt x="11" y="3"/>
                    </a:lnTo>
                    <a:lnTo>
                      <a:pt x="7" y="7"/>
                    </a:lnTo>
                    <a:lnTo>
                      <a:pt x="2" y="11"/>
                    </a:lnTo>
                    <a:lnTo>
                      <a:pt x="0" y="17"/>
                    </a:lnTo>
                    <a:lnTo>
                      <a:pt x="0" y="22"/>
                    </a:lnTo>
                    <a:lnTo>
                      <a:pt x="0"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6" name="Freeform 92"/>
              <p:cNvSpPr>
                <a:spLocks/>
              </p:cNvSpPr>
              <p:nvPr/>
            </p:nvSpPr>
            <p:spPr bwMode="auto">
              <a:xfrm>
                <a:off x="3902075" y="2954338"/>
                <a:ext cx="66675" cy="68262"/>
              </a:xfrm>
              <a:custGeom>
                <a:avLst/>
                <a:gdLst>
                  <a:gd name="T0" fmla="*/ 5 w 42"/>
                  <a:gd name="T1" fmla="*/ 38 h 43"/>
                  <a:gd name="T2" fmla="*/ 11 w 42"/>
                  <a:gd name="T3" fmla="*/ 41 h 43"/>
                  <a:gd name="T4" fmla="*/ 15 w 42"/>
                  <a:gd name="T5" fmla="*/ 43 h 43"/>
                  <a:gd name="T6" fmla="*/ 20 w 42"/>
                  <a:gd name="T7" fmla="*/ 43 h 43"/>
                  <a:gd name="T8" fmla="*/ 27 w 42"/>
                  <a:gd name="T9" fmla="*/ 43 h 43"/>
                  <a:gd name="T10" fmla="*/ 31 w 42"/>
                  <a:gd name="T11" fmla="*/ 41 h 43"/>
                  <a:gd name="T12" fmla="*/ 37 w 42"/>
                  <a:gd name="T13" fmla="*/ 38 h 43"/>
                  <a:gd name="T14" fmla="*/ 40 w 42"/>
                  <a:gd name="T15" fmla="*/ 33 h 43"/>
                  <a:gd name="T16" fmla="*/ 42 w 42"/>
                  <a:gd name="T17" fmla="*/ 27 h 43"/>
                  <a:gd name="T18" fmla="*/ 42 w 42"/>
                  <a:gd name="T19" fmla="*/ 22 h 43"/>
                  <a:gd name="T20" fmla="*/ 42 w 42"/>
                  <a:gd name="T21" fmla="*/ 16 h 43"/>
                  <a:gd name="T22" fmla="*/ 40 w 42"/>
                  <a:gd name="T23" fmla="*/ 11 h 43"/>
                  <a:gd name="T24" fmla="*/ 37 w 42"/>
                  <a:gd name="T25" fmla="*/ 7 h 43"/>
                  <a:gd name="T26" fmla="*/ 31 w 42"/>
                  <a:gd name="T27" fmla="*/ 2 h 43"/>
                  <a:gd name="T28" fmla="*/ 27 w 42"/>
                  <a:gd name="T29" fmla="*/ 1 h 43"/>
                  <a:gd name="T30" fmla="*/ 20 w 42"/>
                  <a:gd name="T31" fmla="*/ 0 h 43"/>
                  <a:gd name="T32" fmla="*/ 15 w 42"/>
                  <a:gd name="T33" fmla="*/ 1 h 43"/>
                  <a:gd name="T34" fmla="*/ 11 w 42"/>
                  <a:gd name="T35" fmla="*/ 2 h 43"/>
                  <a:gd name="T36" fmla="*/ 5 w 42"/>
                  <a:gd name="T37" fmla="*/ 7 h 43"/>
                  <a:gd name="T38" fmla="*/ 3 w 42"/>
                  <a:gd name="T39" fmla="*/ 11 h 43"/>
                  <a:gd name="T40" fmla="*/ 0 w 42"/>
                  <a:gd name="T41" fmla="*/ 16 h 43"/>
                  <a:gd name="T42" fmla="*/ 0 w 42"/>
                  <a:gd name="T43" fmla="*/ 22 h 43"/>
                  <a:gd name="T44" fmla="*/ 0 w 42"/>
                  <a:gd name="T45" fmla="*/ 27 h 43"/>
                  <a:gd name="T46" fmla="*/ 3 w 42"/>
                  <a:gd name="T47" fmla="*/ 33 h 43"/>
                  <a:gd name="T48" fmla="*/ 5 w 42"/>
                  <a:gd name="T49" fmla="*/ 38 h 43"/>
                  <a:gd name="T50" fmla="*/ 5 w 42"/>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5" y="38"/>
                    </a:moveTo>
                    <a:lnTo>
                      <a:pt x="11" y="41"/>
                    </a:lnTo>
                    <a:lnTo>
                      <a:pt x="15" y="43"/>
                    </a:lnTo>
                    <a:lnTo>
                      <a:pt x="20" y="43"/>
                    </a:lnTo>
                    <a:lnTo>
                      <a:pt x="27" y="43"/>
                    </a:lnTo>
                    <a:lnTo>
                      <a:pt x="31" y="41"/>
                    </a:lnTo>
                    <a:lnTo>
                      <a:pt x="37" y="38"/>
                    </a:lnTo>
                    <a:lnTo>
                      <a:pt x="40" y="33"/>
                    </a:lnTo>
                    <a:lnTo>
                      <a:pt x="42" y="27"/>
                    </a:lnTo>
                    <a:lnTo>
                      <a:pt x="42" y="22"/>
                    </a:lnTo>
                    <a:lnTo>
                      <a:pt x="42" y="16"/>
                    </a:lnTo>
                    <a:lnTo>
                      <a:pt x="40" y="11"/>
                    </a:lnTo>
                    <a:lnTo>
                      <a:pt x="37" y="7"/>
                    </a:lnTo>
                    <a:lnTo>
                      <a:pt x="31" y="2"/>
                    </a:lnTo>
                    <a:lnTo>
                      <a:pt x="27" y="1"/>
                    </a:lnTo>
                    <a:lnTo>
                      <a:pt x="20" y="0"/>
                    </a:lnTo>
                    <a:lnTo>
                      <a:pt x="15" y="1"/>
                    </a:lnTo>
                    <a:lnTo>
                      <a:pt x="11" y="2"/>
                    </a:lnTo>
                    <a:lnTo>
                      <a:pt x="5" y="7"/>
                    </a:lnTo>
                    <a:lnTo>
                      <a:pt x="3" y="11"/>
                    </a:lnTo>
                    <a:lnTo>
                      <a:pt x="0" y="16"/>
                    </a:lnTo>
                    <a:lnTo>
                      <a:pt x="0" y="22"/>
                    </a:lnTo>
                    <a:lnTo>
                      <a:pt x="0" y="27"/>
                    </a:lnTo>
                    <a:lnTo>
                      <a:pt x="3" y="33"/>
                    </a:lnTo>
                    <a:lnTo>
                      <a:pt x="5" y="38"/>
                    </a:lnTo>
                    <a:lnTo>
                      <a:pt x="5"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7" name="Freeform 93"/>
              <p:cNvSpPr>
                <a:spLocks/>
              </p:cNvSpPr>
              <p:nvPr/>
            </p:nvSpPr>
            <p:spPr bwMode="auto">
              <a:xfrm>
                <a:off x="4624388" y="2598738"/>
                <a:ext cx="69850" cy="68262"/>
              </a:xfrm>
              <a:custGeom>
                <a:avLst/>
                <a:gdLst>
                  <a:gd name="T0" fmla="*/ 7 w 44"/>
                  <a:gd name="T1" fmla="*/ 37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7 h 43"/>
                  <a:gd name="T14" fmla="*/ 41 w 44"/>
                  <a:gd name="T15" fmla="*/ 32 h 43"/>
                  <a:gd name="T16" fmla="*/ 42 w 44"/>
                  <a:gd name="T17" fmla="*/ 27 h 43"/>
                  <a:gd name="T18" fmla="*/ 44 w 44"/>
                  <a:gd name="T19" fmla="*/ 22 h 43"/>
                  <a:gd name="T20" fmla="*/ 42 w 44"/>
                  <a:gd name="T21" fmla="*/ 15 h 43"/>
                  <a:gd name="T22" fmla="*/ 41 w 44"/>
                  <a:gd name="T23" fmla="*/ 11 h 43"/>
                  <a:gd name="T24" fmla="*/ 37 w 44"/>
                  <a:gd name="T25" fmla="*/ 5 h 43"/>
                  <a:gd name="T26" fmla="*/ 33 w 44"/>
                  <a:gd name="T27" fmla="*/ 2 h 43"/>
                  <a:gd name="T28" fmla="*/ 27 w 44"/>
                  <a:gd name="T29" fmla="*/ 0 h 43"/>
                  <a:gd name="T30" fmla="*/ 22 w 44"/>
                  <a:gd name="T31" fmla="*/ 0 h 43"/>
                  <a:gd name="T32" fmla="*/ 16 w 44"/>
                  <a:gd name="T33" fmla="*/ 0 h 43"/>
                  <a:gd name="T34" fmla="*/ 11 w 44"/>
                  <a:gd name="T35" fmla="*/ 2 h 43"/>
                  <a:gd name="T36" fmla="*/ 7 w 44"/>
                  <a:gd name="T37" fmla="*/ 5 h 43"/>
                  <a:gd name="T38" fmla="*/ 3 w 44"/>
                  <a:gd name="T39" fmla="*/ 11 h 43"/>
                  <a:gd name="T40" fmla="*/ 1 w 44"/>
                  <a:gd name="T41" fmla="*/ 15 h 43"/>
                  <a:gd name="T42" fmla="*/ 0 w 44"/>
                  <a:gd name="T43" fmla="*/ 22 h 43"/>
                  <a:gd name="T44" fmla="*/ 1 w 44"/>
                  <a:gd name="T45" fmla="*/ 27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6" y="42"/>
                    </a:lnTo>
                    <a:lnTo>
                      <a:pt x="22" y="43"/>
                    </a:lnTo>
                    <a:lnTo>
                      <a:pt x="27" y="42"/>
                    </a:lnTo>
                    <a:lnTo>
                      <a:pt x="33" y="41"/>
                    </a:lnTo>
                    <a:lnTo>
                      <a:pt x="37" y="37"/>
                    </a:lnTo>
                    <a:lnTo>
                      <a:pt x="41" y="32"/>
                    </a:lnTo>
                    <a:lnTo>
                      <a:pt x="42" y="27"/>
                    </a:lnTo>
                    <a:lnTo>
                      <a:pt x="44" y="22"/>
                    </a:lnTo>
                    <a:lnTo>
                      <a:pt x="42" y="15"/>
                    </a:lnTo>
                    <a:lnTo>
                      <a:pt x="41" y="11"/>
                    </a:lnTo>
                    <a:lnTo>
                      <a:pt x="37" y="5"/>
                    </a:lnTo>
                    <a:lnTo>
                      <a:pt x="33" y="2"/>
                    </a:lnTo>
                    <a:lnTo>
                      <a:pt x="27" y="0"/>
                    </a:lnTo>
                    <a:lnTo>
                      <a:pt x="22" y="0"/>
                    </a:lnTo>
                    <a:lnTo>
                      <a:pt x="16" y="0"/>
                    </a:lnTo>
                    <a:lnTo>
                      <a:pt x="11" y="2"/>
                    </a:lnTo>
                    <a:lnTo>
                      <a:pt x="7" y="5"/>
                    </a:lnTo>
                    <a:lnTo>
                      <a:pt x="3" y="11"/>
                    </a:lnTo>
                    <a:lnTo>
                      <a:pt x="1" y="15"/>
                    </a:lnTo>
                    <a:lnTo>
                      <a:pt x="0" y="22"/>
                    </a:lnTo>
                    <a:lnTo>
                      <a:pt x="1"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8" name="Freeform 94"/>
              <p:cNvSpPr>
                <a:spLocks/>
              </p:cNvSpPr>
              <p:nvPr/>
            </p:nvSpPr>
            <p:spPr bwMode="auto">
              <a:xfrm>
                <a:off x="4818063" y="2459038"/>
                <a:ext cx="68262" cy="69850"/>
              </a:xfrm>
              <a:custGeom>
                <a:avLst/>
                <a:gdLst>
                  <a:gd name="T0" fmla="*/ 6 w 43"/>
                  <a:gd name="T1" fmla="*/ 37 h 44"/>
                  <a:gd name="T2" fmla="*/ 10 w 43"/>
                  <a:gd name="T3" fmla="*/ 41 h 44"/>
                  <a:gd name="T4" fmla="*/ 16 w 43"/>
                  <a:gd name="T5" fmla="*/ 43 h 44"/>
                  <a:gd name="T6" fmla="*/ 21 w 43"/>
                  <a:gd name="T7" fmla="*/ 44 h 44"/>
                  <a:gd name="T8" fmla="*/ 27 w 43"/>
                  <a:gd name="T9" fmla="*/ 43 h 44"/>
                  <a:gd name="T10" fmla="*/ 32 w 43"/>
                  <a:gd name="T11" fmla="*/ 41 h 44"/>
                  <a:gd name="T12" fmla="*/ 36 w 43"/>
                  <a:gd name="T13" fmla="*/ 37 h 44"/>
                  <a:gd name="T14" fmla="*/ 41 w 43"/>
                  <a:gd name="T15" fmla="*/ 33 h 44"/>
                  <a:gd name="T16" fmla="*/ 42 w 43"/>
                  <a:gd name="T17" fmla="*/ 28 h 44"/>
                  <a:gd name="T18" fmla="*/ 43 w 43"/>
                  <a:gd name="T19" fmla="*/ 22 h 44"/>
                  <a:gd name="T20" fmla="*/ 42 w 43"/>
                  <a:gd name="T21" fmla="*/ 17 h 44"/>
                  <a:gd name="T22" fmla="*/ 41 w 43"/>
                  <a:gd name="T23" fmla="*/ 11 h 44"/>
                  <a:gd name="T24" fmla="*/ 36 w 43"/>
                  <a:gd name="T25" fmla="*/ 7 h 44"/>
                  <a:gd name="T26" fmla="*/ 32 w 43"/>
                  <a:gd name="T27" fmla="*/ 3 h 44"/>
                  <a:gd name="T28" fmla="*/ 27 w 43"/>
                  <a:gd name="T29" fmla="*/ 2 h 44"/>
                  <a:gd name="T30" fmla="*/ 21 w 43"/>
                  <a:gd name="T31" fmla="*/ 0 h 44"/>
                  <a:gd name="T32" fmla="*/ 16 w 43"/>
                  <a:gd name="T33" fmla="*/ 2 h 44"/>
                  <a:gd name="T34" fmla="*/ 10 w 43"/>
                  <a:gd name="T35" fmla="*/ 3 h 44"/>
                  <a:gd name="T36" fmla="*/ 6 w 43"/>
                  <a:gd name="T37" fmla="*/ 7 h 44"/>
                  <a:gd name="T38" fmla="*/ 2 w 43"/>
                  <a:gd name="T39" fmla="*/ 11 h 44"/>
                  <a:gd name="T40" fmla="*/ 0 w 43"/>
                  <a:gd name="T41" fmla="*/ 17 h 44"/>
                  <a:gd name="T42" fmla="*/ 0 w 43"/>
                  <a:gd name="T43" fmla="*/ 22 h 44"/>
                  <a:gd name="T44" fmla="*/ 0 w 43"/>
                  <a:gd name="T45" fmla="*/ 28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0" y="41"/>
                    </a:lnTo>
                    <a:lnTo>
                      <a:pt x="16" y="43"/>
                    </a:lnTo>
                    <a:lnTo>
                      <a:pt x="21" y="44"/>
                    </a:lnTo>
                    <a:lnTo>
                      <a:pt x="27" y="43"/>
                    </a:lnTo>
                    <a:lnTo>
                      <a:pt x="32" y="41"/>
                    </a:lnTo>
                    <a:lnTo>
                      <a:pt x="36" y="37"/>
                    </a:lnTo>
                    <a:lnTo>
                      <a:pt x="41" y="33"/>
                    </a:lnTo>
                    <a:lnTo>
                      <a:pt x="42" y="28"/>
                    </a:lnTo>
                    <a:lnTo>
                      <a:pt x="43" y="22"/>
                    </a:lnTo>
                    <a:lnTo>
                      <a:pt x="42" y="17"/>
                    </a:lnTo>
                    <a:lnTo>
                      <a:pt x="41" y="11"/>
                    </a:lnTo>
                    <a:lnTo>
                      <a:pt x="36" y="7"/>
                    </a:lnTo>
                    <a:lnTo>
                      <a:pt x="32" y="3"/>
                    </a:lnTo>
                    <a:lnTo>
                      <a:pt x="27" y="2"/>
                    </a:lnTo>
                    <a:lnTo>
                      <a:pt x="21" y="0"/>
                    </a:lnTo>
                    <a:lnTo>
                      <a:pt x="16" y="2"/>
                    </a:lnTo>
                    <a:lnTo>
                      <a:pt x="10" y="3"/>
                    </a:lnTo>
                    <a:lnTo>
                      <a:pt x="6" y="7"/>
                    </a:lnTo>
                    <a:lnTo>
                      <a:pt x="2" y="11"/>
                    </a:lnTo>
                    <a:lnTo>
                      <a:pt x="0" y="17"/>
                    </a:lnTo>
                    <a:lnTo>
                      <a:pt x="0" y="22"/>
                    </a:lnTo>
                    <a:lnTo>
                      <a:pt x="0" y="28"/>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9" name="Freeform 95"/>
              <p:cNvSpPr>
                <a:spLocks/>
              </p:cNvSpPr>
              <p:nvPr/>
            </p:nvSpPr>
            <p:spPr bwMode="auto">
              <a:xfrm>
                <a:off x="4862513" y="2428875"/>
                <a:ext cx="69850" cy="69850"/>
              </a:xfrm>
              <a:custGeom>
                <a:avLst/>
                <a:gdLst>
                  <a:gd name="T0" fmla="*/ 7 w 44"/>
                  <a:gd name="T1" fmla="*/ 37 h 44"/>
                  <a:gd name="T2" fmla="*/ 11 w 44"/>
                  <a:gd name="T3" fmla="*/ 41 h 44"/>
                  <a:gd name="T4" fmla="*/ 17 w 44"/>
                  <a:gd name="T5" fmla="*/ 42 h 44"/>
                  <a:gd name="T6" fmla="*/ 22 w 44"/>
                  <a:gd name="T7" fmla="*/ 44 h 44"/>
                  <a:gd name="T8" fmla="*/ 28 w 44"/>
                  <a:gd name="T9" fmla="*/ 42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7 h 44"/>
                  <a:gd name="T22" fmla="*/ 41 w 44"/>
                  <a:gd name="T23" fmla="*/ 11 h 44"/>
                  <a:gd name="T24" fmla="*/ 37 w 44"/>
                  <a:gd name="T25" fmla="*/ 6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6 h 44"/>
                  <a:gd name="T38" fmla="*/ 3 w 44"/>
                  <a:gd name="T39" fmla="*/ 11 h 44"/>
                  <a:gd name="T40" fmla="*/ 2 w 44"/>
                  <a:gd name="T41" fmla="*/ 17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2"/>
                    </a:lnTo>
                    <a:lnTo>
                      <a:pt x="22" y="44"/>
                    </a:lnTo>
                    <a:lnTo>
                      <a:pt x="28" y="42"/>
                    </a:lnTo>
                    <a:lnTo>
                      <a:pt x="33" y="41"/>
                    </a:lnTo>
                    <a:lnTo>
                      <a:pt x="37" y="37"/>
                    </a:lnTo>
                    <a:lnTo>
                      <a:pt x="41" y="33"/>
                    </a:lnTo>
                    <a:lnTo>
                      <a:pt x="43" y="27"/>
                    </a:lnTo>
                    <a:lnTo>
                      <a:pt x="44" y="22"/>
                    </a:lnTo>
                    <a:lnTo>
                      <a:pt x="43" y="17"/>
                    </a:lnTo>
                    <a:lnTo>
                      <a:pt x="41" y="11"/>
                    </a:lnTo>
                    <a:lnTo>
                      <a:pt x="37" y="6"/>
                    </a:lnTo>
                    <a:lnTo>
                      <a:pt x="33" y="3"/>
                    </a:lnTo>
                    <a:lnTo>
                      <a:pt x="28" y="0"/>
                    </a:lnTo>
                    <a:lnTo>
                      <a:pt x="22" y="0"/>
                    </a:lnTo>
                    <a:lnTo>
                      <a:pt x="17" y="0"/>
                    </a:lnTo>
                    <a:lnTo>
                      <a:pt x="11" y="3"/>
                    </a:lnTo>
                    <a:lnTo>
                      <a:pt x="7" y="6"/>
                    </a:lnTo>
                    <a:lnTo>
                      <a:pt x="3" y="11"/>
                    </a:lnTo>
                    <a:lnTo>
                      <a:pt x="2" y="17"/>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0" name="Freeform 96"/>
              <p:cNvSpPr>
                <a:spLocks/>
              </p:cNvSpPr>
              <p:nvPr/>
            </p:nvSpPr>
            <p:spPr bwMode="auto">
              <a:xfrm>
                <a:off x="4772025" y="2924175"/>
                <a:ext cx="69850" cy="68262"/>
              </a:xfrm>
              <a:custGeom>
                <a:avLst/>
                <a:gdLst>
                  <a:gd name="T0" fmla="*/ 5 w 44"/>
                  <a:gd name="T1" fmla="*/ 36 h 43"/>
                  <a:gd name="T2" fmla="*/ 11 w 44"/>
                  <a:gd name="T3" fmla="*/ 41 h 43"/>
                  <a:gd name="T4" fmla="*/ 15 w 44"/>
                  <a:gd name="T5" fmla="*/ 42 h 43"/>
                  <a:gd name="T6" fmla="*/ 22 w 44"/>
                  <a:gd name="T7" fmla="*/ 43 h 43"/>
                  <a:gd name="T8" fmla="*/ 27 w 44"/>
                  <a:gd name="T9" fmla="*/ 42 h 43"/>
                  <a:gd name="T10" fmla="*/ 33 w 44"/>
                  <a:gd name="T11" fmla="*/ 41 h 43"/>
                  <a:gd name="T12" fmla="*/ 37 w 44"/>
                  <a:gd name="T13" fmla="*/ 36 h 43"/>
                  <a:gd name="T14" fmla="*/ 39 w 44"/>
                  <a:gd name="T15" fmla="*/ 32 h 43"/>
                  <a:gd name="T16" fmla="*/ 42 w 44"/>
                  <a:gd name="T17" fmla="*/ 27 h 43"/>
                  <a:gd name="T18" fmla="*/ 44 w 44"/>
                  <a:gd name="T19" fmla="*/ 21 h 43"/>
                  <a:gd name="T20" fmla="*/ 42 w 44"/>
                  <a:gd name="T21" fmla="*/ 16 h 43"/>
                  <a:gd name="T22" fmla="*/ 39 w 44"/>
                  <a:gd name="T23" fmla="*/ 11 h 43"/>
                  <a:gd name="T24" fmla="*/ 37 w 44"/>
                  <a:gd name="T25" fmla="*/ 6 h 43"/>
                  <a:gd name="T26" fmla="*/ 33 w 44"/>
                  <a:gd name="T27" fmla="*/ 2 h 43"/>
                  <a:gd name="T28" fmla="*/ 27 w 44"/>
                  <a:gd name="T29" fmla="*/ 1 h 43"/>
                  <a:gd name="T30" fmla="*/ 22 w 44"/>
                  <a:gd name="T31" fmla="*/ 0 h 43"/>
                  <a:gd name="T32" fmla="*/ 15 w 44"/>
                  <a:gd name="T33" fmla="*/ 1 h 43"/>
                  <a:gd name="T34" fmla="*/ 11 w 44"/>
                  <a:gd name="T35" fmla="*/ 2 h 43"/>
                  <a:gd name="T36" fmla="*/ 5 w 44"/>
                  <a:gd name="T37" fmla="*/ 6 h 43"/>
                  <a:gd name="T38" fmla="*/ 3 w 44"/>
                  <a:gd name="T39" fmla="*/ 11 h 43"/>
                  <a:gd name="T40" fmla="*/ 0 w 44"/>
                  <a:gd name="T41" fmla="*/ 16 h 43"/>
                  <a:gd name="T42" fmla="*/ 0 w 44"/>
                  <a:gd name="T43" fmla="*/ 21 h 43"/>
                  <a:gd name="T44" fmla="*/ 0 w 44"/>
                  <a:gd name="T45" fmla="*/ 27 h 43"/>
                  <a:gd name="T46" fmla="*/ 3 w 44"/>
                  <a:gd name="T47" fmla="*/ 32 h 43"/>
                  <a:gd name="T48" fmla="*/ 5 w 44"/>
                  <a:gd name="T49" fmla="*/ 36 h 43"/>
                  <a:gd name="T50" fmla="*/ 5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5" y="36"/>
                    </a:moveTo>
                    <a:lnTo>
                      <a:pt x="11" y="41"/>
                    </a:lnTo>
                    <a:lnTo>
                      <a:pt x="15" y="42"/>
                    </a:lnTo>
                    <a:lnTo>
                      <a:pt x="22" y="43"/>
                    </a:lnTo>
                    <a:lnTo>
                      <a:pt x="27" y="42"/>
                    </a:lnTo>
                    <a:lnTo>
                      <a:pt x="33" y="41"/>
                    </a:lnTo>
                    <a:lnTo>
                      <a:pt x="37" y="36"/>
                    </a:lnTo>
                    <a:lnTo>
                      <a:pt x="39" y="32"/>
                    </a:lnTo>
                    <a:lnTo>
                      <a:pt x="42" y="27"/>
                    </a:lnTo>
                    <a:lnTo>
                      <a:pt x="44" y="21"/>
                    </a:lnTo>
                    <a:lnTo>
                      <a:pt x="42" y="16"/>
                    </a:lnTo>
                    <a:lnTo>
                      <a:pt x="39" y="11"/>
                    </a:lnTo>
                    <a:lnTo>
                      <a:pt x="37" y="6"/>
                    </a:lnTo>
                    <a:lnTo>
                      <a:pt x="33" y="2"/>
                    </a:lnTo>
                    <a:lnTo>
                      <a:pt x="27" y="1"/>
                    </a:lnTo>
                    <a:lnTo>
                      <a:pt x="22" y="0"/>
                    </a:lnTo>
                    <a:lnTo>
                      <a:pt x="15" y="1"/>
                    </a:lnTo>
                    <a:lnTo>
                      <a:pt x="11" y="2"/>
                    </a:lnTo>
                    <a:lnTo>
                      <a:pt x="5" y="6"/>
                    </a:lnTo>
                    <a:lnTo>
                      <a:pt x="3" y="11"/>
                    </a:lnTo>
                    <a:lnTo>
                      <a:pt x="0" y="16"/>
                    </a:lnTo>
                    <a:lnTo>
                      <a:pt x="0" y="21"/>
                    </a:lnTo>
                    <a:lnTo>
                      <a:pt x="0" y="27"/>
                    </a:lnTo>
                    <a:lnTo>
                      <a:pt x="3" y="32"/>
                    </a:lnTo>
                    <a:lnTo>
                      <a:pt x="5" y="36"/>
                    </a:lnTo>
                    <a:lnTo>
                      <a:pt x="5"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1" name="Freeform 97"/>
              <p:cNvSpPr>
                <a:spLocks/>
              </p:cNvSpPr>
              <p:nvPr/>
            </p:nvSpPr>
            <p:spPr bwMode="auto">
              <a:xfrm>
                <a:off x="4856163" y="2873375"/>
                <a:ext cx="69850" cy="69850"/>
              </a:xfrm>
              <a:custGeom>
                <a:avLst/>
                <a:gdLst>
                  <a:gd name="T0" fmla="*/ 7 w 44"/>
                  <a:gd name="T1" fmla="*/ 37 h 44"/>
                  <a:gd name="T2" fmla="*/ 11 w 44"/>
                  <a:gd name="T3" fmla="*/ 41 h 44"/>
                  <a:gd name="T4" fmla="*/ 17 w 44"/>
                  <a:gd name="T5" fmla="*/ 43 h 44"/>
                  <a:gd name="T6" fmla="*/ 22 w 44"/>
                  <a:gd name="T7" fmla="*/ 44 h 44"/>
                  <a:gd name="T8" fmla="*/ 27 w 44"/>
                  <a:gd name="T9" fmla="*/ 43 h 44"/>
                  <a:gd name="T10" fmla="*/ 33 w 44"/>
                  <a:gd name="T11" fmla="*/ 41 h 44"/>
                  <a:gd name="T12" fmla="*/ 37 w 44"/>
                  <a:gd name="T13" fmla="*/ 37 h 44"/>
                  <a:gd name="T14" fmla="*/ 41 w 44"/>
                  <a:gd name="T15" fmla="*/ 33 h 44"/>
                  <a:gd name="T16" fmla="*/ 42 w 44"/>
                  <a:gd name="T17" fmla="*/ 28 h 44"/>
                  <a:gd name="T18" fmla="*/ 44 w 44"/>
                  <a:gd name="T19" fmla="*/ 22 h 44"/>
                  <a:gd name="T20" fmla="*/ 42 w 44"/>
                  <a:gd name="T21" fmla="*/ 17 h 44"/>
                  <a:gd name="T22" fmla="*/ 41 w 44"/>
                  <a:gd name="T23" fmla="*/ 11 h 44"/>
                  <a:gd name="T24" fmla="*/ 37 w 44"/>
                  <a:gd name="T25" fmla="*/ 7 h 44"/>
                  <a:gd name="T26" fmla="*/ 33 w 44"/>
                  <a:gd name="T27" fmla="*/ 3 h 44"/>
                  <a:gd name="T28" fmla="*/ 27 w 44"/>
                  <a:gd name="T29" fmla="*/ 0 h 44"/>
                  <a:gd name="T30" fmla="*/ 22 w 44"/>
                  <a:gd name="T31" fmla="*/ 0 h 44"/>
                  <a:gd name="T32" fmla="*/ 17 w 44"/>
                  <a:gd name="T33" fmla="*/ 0 h 44"/>
                  <a:gd name="T34" fmla="*/ 11 w 44"/>
                  <a:gd name="T35" fmla="*/ 3 h 44"/>
                  <a:gd name="T36" fmla="*/ 7 w 44"/>
                  <a:gd name="T37" fmla="*/ 7 h 44"/>
                  <a:gd name="T38" fmla="*/ 3 w 44"/>
                  <a:gd name="T39" fmla="*/ 11 h 44"/>
                  <a:gd name="T40" fmla="*/ 1 w 44"/>
                  <a:gd name="T41" fmla="*/ 17 h 44"/>
                  <a:gd name="T42" fmla="*/ 0 w 44"/>
                  <a:gd name="T43" fmla="*/ 22 h 44"/>
                  <a:gd name="T44" fmla="*/ 1 w 44"/>
                  <a:gd name="T45" fmla="*/ 28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3"/>
                    </a:lnTo>
                    <a:lnTo>
                      <a:pt x="22" y="44"/>
                    </a:lnTo>
                    <a:lnTo>
                      <a:pt x="27" y="43"/>
                    </a:lnTo>
                    <a:lnTo>
                      <a:pt x="33" y="41"/>
                    </a:lnTo>
                    <a:lnTo>
                      <a:pt x="37" y="37"/>
                    </a:lnTo>
                    <a:lnTo>
                      <a:pt x="41" y="33"/>
                    </a:lnTo>
                    <a:lnTo>
                      <a:pt x="42" y="28"/>
                    </a:lnTo>
                    <a:lnTo>
                      <a:pt x="44" y="22"/>
                    </a:lnTo>
                    <a:lnTo>
                      <a:pt x="42" y="17"/>
                    </a:lnTo>
                    <a:lnTo>
                      <a:pt x="41" y="11"/>
                    </a:lnTo>
                    <a:lnTo>
                      <a:pt x="37" y="7"/>
                    </a:lnTo>
                    <a:lnTo>
                      <a:pt x="33" y="3"/>
                    </a:lnTo>
                    <a:lnTo>
                      <a:pt x="27" y="0"/>
                    </a:lnTo>
                    <a:lnTo>
                      <a:pt x="22" y="0"/>
                    </a:lnTo>
                    <a:lnTo>
                      <a:pt x="17" y="0"/>
                    </a:lnTo>
                    <a:lnTo>
                      <a:pt x="11" y="3"/>
                    </a:lnTo>
                    <a:lnTo>
                      <a:pt x="7" y="7"/>
                    </a:lnTo>
                    <a:lnTo>
                      <a:pt x="3" y="11"/>
                    </a:lnTo>
                    <a:lnTo>
                      <a:pt x="1" y="17"/>
                    </a:lnTo>
                    <a:lnTo>
                      <a:pt x="0" y="22"/>
                    </a:lnTo>
                    <a:lnTo>
                      <a:pt x="1"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2" name="Freeform 98"/>
              <p:cNvSpPr>
                <a:spLocks/>
              </p:cNvSpPr>
              <p:nvPr/>
            </p:nvSpPr>
            <p:spPr bwMode="auto">
              <a:xfrm>
                <a:off x="5026025" y="2909888"/>
                <a:ext cx="68262" cy="69850"/>
              </a:xfrm>
              <a:custGeom>
                <a:avLst/>
                <a:gdLst>
                  <a:gd name="T0" fmla="*/ 5 w 43"/>
                  <a:gd name="T1" fmla="*/ 37 h 44"/>
                  <a:gd name="T2" fmla="*/ 11 w 43"/>
                  <a:gd name="T3" fmla="*/ 41 h 44"/>
                  <a:gd name="T4" fmla="*/ 15 w 43"/>
                  <a:gd name="T5" fmla="*/ 43 h 44"/>
                  <a:gd name="T6" fmla="*/ 22 w 43"/>
                  <a:gd name="T7" fmla="*/ 44 h 44"/>
                  <a:gd name="T8" fmla="*/ 27 w 43"/>
                  <a:gd name="T9" fmla="*/ 43 h 44"/>
                  <a:gd name="T10" fmla="*/ 32 w 43"/>
                  <a:gd name="T11" fmla="*/ 41 h 44"/>
                  <a:gd name="T12" fmla="*/ 37 w 43"/>
                  <a:gd name="T13" fmla="*/ 37 h 44"/>
                  <a:gd name="T14" fmla="*/ 41 w 43"/>
                  <a:gd name="T15" fmla="*/ 33 h 44"/>
                  <a:gd name="T16" fmla="*/ 42 w 43"/>
                  <a:gd name="T17" fmla="*/ 28 h 44"/>
                  <a:gd name="T18" fmla="*/ 43 w 43"/>
                  <a:gd name="T19" fmla="*/ 22 h 44"/>
                  <a:gd name="T20" fmla="*/ 42 w 43"/>
                  <a:gd name="T21" fmla="*/ 17 h 44"/>
                  <a:gd name="T22" fmla="*/ 41 w 43"/>
                  <a:gd name="T23" fmla="*/ 11 h 44"/>
                  <a:gd name="T24" fmla="*/ 37 w 43"/>
                  <a:gd name="T25" fmla="*/ 7 h 44"/>
                  <a:gd name="T26" fmla="*/ 32 w 43"/>
                  <a:gd name="T27" fmla="*/ 3 h 44"/>
                  <a:gd name="T28" fmla="*/ 27 w 43"/>
                  <a:gd name="T29" fmla="*/ 2 h 44"/>
                  <a:gd name="T30" fmla="*/ 22 w 43"/>
                  <a:gd name="T31" fmla="*/ 0 h 44"/>
                  <a:gd name="T32" fmla="*/ 15 w 43"/>
                  <a:gd name="T33" fmla="*/ 2 h 44"/>
                  <a:gd name="T34" fmla="*/ 11 w 43"/>
                  <a:gd name="T35" fmla="*/ 3 h 44"/>
                  <a:gd name="T36" fmla="*/ 5 w 43"/>
                  <a:gd name="T37" fmla="*/ 7 h 44"/>
                  <a:gd name="T38" fmla="*/ 2 w 43"/>
                  <a:gd name="T39" fmla="*/ 11 h 44"/>
                  <a:gd name="T40" fmla="*/ 0 w 43"/>
                  <a:gd name="T41" fmla="*/ 17 h 44"/>
                  <a:gd name="T42" fmla="*/ 0 w 43"/>
                  <a:gd name="T43" fmla="*/ 22 h 44"/>
                  <a:gd name="T44" fmla="*/ 0 w 43"/>
                  <a:gd name="T45" fmla="*/ 28 h 44"/>
                  <a:gd name="T46" fmla="*/ 2 w 43"/>
                  <a:gd name="T47" fmla="*/ 33 h 44"/>
                  <a:gd name="T48" fmla="*/ 5 w 43"/>
                  <a:gd name="T49" fmla="*/ 37 h 44"/>
                  <a:gd name="T50" fmla="*/ 5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5" y="37"/>
                    </a:moveTo>
                    <a:lnTo>
                      <a:pt x="11" y="41"/>
                    </a:lnTo>
                    <a:lnTo>
                      <a:pt x="15" y="43"/>
                    </a:lnTo>
                    <a:lnTo>
                      <a:pt x="22" y="44"/>
                    </a:lnTo>
                    <a:lnTo>
                      <a:pt x="27" y="43"/>
                    </a:lnTo>
                    <a:lnTo>
                      <a:pt x="32" y="41"/>
                    </a:lnTo>
                    <a:lnTo>
                      <a:pt x="37" y="37"/>
                    </a:lnTo>
                    <a:lnTo>
                      <a:pt x="41" y="33"/>
                    </a:lnTo>
                    <a:lnTo>
                      <a:pt x="42" y="28"/>
                    </a:lnTo>
                    <a:lnTo>
                      <a:pt x="43" y="22"/>
                    </a:lnTo>
                    <a:lnTo>
                      <a:pt x="42" y="17"/>
                    </a:lnTo>
                    <a:lnTo>
                      <a:pt x="41" y="11"/>
                    </a:lnTo>
                    <a:lnTo>
                      <a:pt x="37" y="7"/>
                    </a:lnTo>
                    <a:lnTo>
                      <a:pt x="32" y="3"/>
                    </a:lnTo>
                    <a:lnTo>
                      <a:pt x="27" y="2"/>
                    </a:lnTo>
                    <a:lnTo>
                      <a:pt x="22" y="0"/>
                    </a:lnTo>
                    <a:lnTo>
                      <a:pt x="15" y="2"/>
                    </a:lnTo>
                    <a:lnTo>
                      <a:pt x="11" y="3"/>
                    </a:lnTo>
                    <a:lnTo>
                      <a:pt x="5" y="7"/>
                    </a:lnTo>
                    <a:lnTo>
                      <a:pt x="2" y="11"/>
                    </a:lnTo>
                    <a:lnTo>
                      <a:pt x="0" y="17"/>
                    </a:lnTo>
                    <a:lnTo>
                      <a:pt x="0" y="22"/>
                    </a:lnTo>
                    <a:lnTo>
                      <a:pt x="0" y="28"/>
                    </a:lnTo>
                    <a:lnTo>
                      <a:pt x="2"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3" name="Freeform 99"/>
              <p:cNvSpPr>
                <a:spLocks/>
              </p:cNvSpPr>
              <p:nvPr/>
            </p:nvSpPr>
            <p:spPr bwMode="auto">
              <a:xfrm>
                <a:off x="5064125" y="2828925"/>
                <a:ext cx="69850" cy="68262"/>
              </a:xfrm>
              <a:custGeom>
                <a:avLst/>
                <a:gdLst>
                  <a:gd name="T0" fmla="*/ 7 w 44"/>
                  <a:gd name="T1" fmla="*/ 36 h 43"/>
                  <a:gd name="T2" fmla="*/ 11 w 44"/>
                  <a:gd name="T3" fmla="*/ 39 h 43"/>
                  <a:gd name="T4" fmla="*/ 17 w 44"/>
                  <a:gd name="T5" fmla="*/ 42 h 43"/>
                  <a:gd name="T6" fmla="*/ 22 w 44"/>
                  <a:gd name="T7" fmla="*/ 43 h 43"/>
                  <a:gd name="T8" fmla="*/ 28 w 44"/>
                  <a:gd name="T9" fmla="*/ 42 h 43"/>
                  <a:gd name="T10" fmla="*/ 33 w 44"/>
                  <a:gd name="T11" fmla="*/ 39 h 43"/>
                  <a:gd name="T12" fmla="*/ 37 w 44"/>
                  <a:gd name="T13" fmla="*/ 36 h 43"/>
                  <a:gd name="T14" fmla="*/ 41 w 44"/>
                  <a:gd name="T15" fmla="*/ 32 h 43"/>
                  <a:gd name="T16" fmla="*/ 43 w 44"/>
                  <a:gd name="T17" fmla="*/ 27 h 43"/>
                  <a:gd name="T18" fmla="*/ 44 w 44"/>
                  <a:gd name="T19" fmla="*/ 21 h 43"/>
                  <a:gd name="T20" fmla="*/ 43 w 44"/>
                  <a:gd name="T21" fmla="*/ 15 h 43"/>
                  <a:gd name="T22" fmla="*/ 41 w 44"/>
                  <a:gd name="T23" fmla="*/ 10 h 43"/>
                  <a:gd name="T24" fmla="*/ 37 w 44"/>
                  <a:gd name="T25" fmla="*/ 5 h 43"/>
                  <a:gd name="T26" fmla="*/ 33 w 44"/>
                  <a:gd name="T27" fmla="*/ 2 h 43"/>
                  <a:gd name="T28" fmla="*/ 28 w 44"/>
                  <a:gd name="T29" fmla="*/ 0 h 43"/>
                  <a:gd name="T30" fmla="*/ 22 w 44"/>
                  <a:gd name="T31" fmla="*/ 0 h 43"/>
                  <a:gd name="T32" fmla="*/ 17 w 44"/>
                  <a:gd name="T33" fmla="*/ 0 h 43"/>
                  <a:gd name="T34" fmla="*/ 11 w 44"/>
                  <a:gd name="T35" fmla="*/ 2 h 43"/>
                  <a:gd name="T36" fmla="*/ 7 w 44"/>
                  <a:gd name="T37" fmla="*/ 5 h 43"/>
                  <a:gd name="T38" fmla="*/ 3 w 44"/>
                  <a:gd name="T39" fmla="*/ 10 h 43"/>
                  <a:gd name="T40" fmla="*/ 2 w 44"/>
                  <a:gd name="T41" fmla="*/ 15 h 43"/>
                  <a:gd name="T42" fmla="*/ 0 w 44"/>
                  <a:gd name="T43" fmla="*/ 21 h 43"/>
                  <a:gd name="T44" fmla="*/ 2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39"/>
                    </a:lnTo>
                    <a:lnTo>
                      <a:pt x="17" y="42"/>
                    </a:lnTo>
                    <a:lnTo>
                      <a:pt x="22" y="43"/>
                    </a:lnTo>
                    <a:lnTo>
                      <a:pt x="28" y="42"/>
                    </a:lnTo>
                    <a:lnTo>
                      <a:pt x="33" y="39"/>
                    </a:lnTo>
                    <a:lnTo>
                      <a:pt x="37" y="36"/>
                    </a:lnTo>
                    <a:lnTo>
                      <a:pt x="41" y="32"/>
                    </a:lnTo>
                    <a:lnTo>
                      <a:pt x="43" y="27"/>
                    </a:lnTo>
                    <a:lnTo>
                      <a:pt x="44" y="21"/>
                    </a:lnTo>
                    <a:lnTo>
                      <a:pt x="43" y="15"/>
                    </a:lnTo>
                    <a:lnTo>
                      <a:pt x="41" y="10"/>
                    </a:lnTo>
                    <a:lnTo>
                      <a:pt x="37" y="5"/>
                    </a:lnTo>
                    <a:lnTo>
                      <a:pt x="33" y="2"/>
                    </a:lnTo>
                    <a:lnTo>
                      <a:pt x="28" y="0"/>
                    </a:lnTo>
                    <a:lnTo>
                      <a:pt x="22" y="0"/>
                    </a:lnTo>
                    <a:lnTo>
                      <a:pt x="17" y="0"/>
                    </a:lnTo>
                    <a:lnTo>
                      <a:pt x="11" y="2"/>
                    </a:lnTo>
                    <a:lnTo>
                      <a:pt x="7" y="5"/>
                    </a:lnTo>
                    <a:lnTo>
                      <a:pt x="3" y="10"/>
                    </a:lnTo>
                    <a:lnTo>
                      <a:pt x="2" y="15"/>
                    </a:lnTo>
                    <a:lnTo>
                      <a:pt x="0" y="21"/>
                    </a:lnTo>
                    <a:lnTo>
                      <a:pt x="2"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4" name="Freeform 100"/>
              <p:cNvSpPr>
                <a:spLocks/>
              </p:cNvSpPr>
              <p:nvPr/>
            </p:nvSpPr>
            <p:spPr bwMode="auto">
              <a:xfrm>
                <a:off x="5210175" y="2836863"/>
                <a:ext cx="69850" cy="66675"/>
              </a:xfrm>
              <a:custGeom>
                <a:avLst/>
                <a:gdLst>
                  <a:gd name="T0" fmla="*/ 5 w 44"/>
                  <a:gd name="T1" fmla="*/ 37 h 42"/>
                  <a:gd name="T2" fmla="*/ 11 w 44"/>
                  <a:gd name="T3" fmla="*/ 40 h 42"/>
                  <a:gd name="T4" fmla="*/ 15 w 44"/>
                  <a:gd name="T5" fmla="*/ 42 h 42"/>
                  <a:gd name="T6" fmla="*/ 22 w 44"/>
                  <a:gd name="T7" fmla="*/ 42 h 42"/>
                  <a:gd name="T8" fmla="*/ 27 w 44"/>
                  <a:gd name="T9" fmla="*/ 42 h 42"/>
                  <a:gd name="T10" fmla="*/ 33 w 44"/>
                  <a:gd name="T11" fmla="*/ 40 h 42"/>
                  <a:gd name="T12" fmla="*/ 37 w 44"/>
                  <a:gd name="T13" fmla="*/ 37 h 42"/>
                  <a:gd name="T14" fmla="*/ 39 w 44"/>
                  <a:gd name="T15" fmla="*/ 33 h 42"/>
                  <a:gd name="T16" fmla="*/ 42 w 44"/>
                  <a:gd name="T17" fmla="*/ 27 h 42"/>
                  <a:gd name="T18" fmla="*/ 44 w 44"/>
                  <a:gd name="T19" fmla="*/ 22 h 42"/>
                  <a:gd name="T20" fmla="*/ 42 w 44"/>
                  <a:gd name="T21" fmla="*/ 15 h 42"/>
                  <a:gd name="T22" fmla="*/ 39 w 44"/>
                  <a:gd name="T23" fmla="*/ 11 h 42"/>
                  <a:gd name="T24" fmla="*/ 37 w 44"/>
                  <a:gd name="T25" fmla="*/ 5 h 42"/>
                  <a:gd name="T26" fmla="*/ 33 w 44"/>
                  <a:gd name="T27" fmla="*/ 3 h 42"/>
                  <a:gd name="T28" fmla="*/ 27 w 44"/>
                  <a:gd name="T29" fmla="*/ 0 h 42"/>
                  <a:gd name="T30" fmla="*/ 22 w 44"/>
                  <a:gd name="T31" fmla="*/ 0 h 42"/>
                  <a:gd name="T32" fmla="*/ 15 w 44"/>
                  <a:gd name="T33" fmla="*/ 0 h 42"/>
                  <a:gd name="T34" fmla="*/ 11 w 44"/>
                  <a:gd name="T35" fmla="*/ 3 h 42"/>
                  <a:gd name="T36" fmla="*/ 5 w 44"/>
                  <a:gd name="T37" fmla="*/ 5 h 42"/>
                  <a:gd name="T38" fmla="*/ 3 w 44"/>
                  <a:gd name="T39" fmla="*/ 11 h 42"/>
                  <a:gd name="T40" fmla="*/ 0 w 44"/>
                  <a:gd name="T41" fmla="*/ 15 h 42"/>
                  <a:gd name="T42" fmla="*/ 0 w 44"/>
                  <a:gd name="T43" fmla="*/ 22 h 42"/>
                  <a:gd name="T44" fmla="*/ 0 w 44"/>
                  <a:gd name="T45" fmla="*/ 27 h 42"/>
                  <a:gd name="T46" fmla="*/ 3 w 44"/>
                  <a:gd name="T47" fmla="*/ 33 h 42"/>
                  <a:gd name="T48" fmla="*/ 5 w 44"/>
                  <a:gd name="T49" fmla="*/ 37 h 42"/>
                  <a:gd name="T50" fmla="*/ 5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5" y="37"/>
                    </a:moveTo>
                    <a:lnTo>
                      <a:pt x="11" y="40"/>
                    </a:lnTo>
                    <a:lnTo>
                      <a:pt x="15" y="42"/>
                    </a:lnTo>
                    <a:lnTo>
                      <a:pt x="22" y="42"/>
                    </a:lnTo>
                    <a:lnTo>
                      <a:pt x="27" y="42"/>
                    </a:lnTo>
                    <a:lnTo>
                      <a:pt x="33" y="40"/>
                    </a:lnTo>
                    <a:lnTo>
                      <a:pt x="37" y="37"/>
                    </a:lnTo>
                    <a:lnTo>
                      <a:pt x="39" y="33"/>
                    </a:lnTo>
                    <a:lnTo>
                      <a:pt x="42" y="27"/>
                    </a:lnTo>
                    <a:lnTo>
                      <a:pt x="44" y="22"/>
                    </a:lnTo>
                    <a:lnTo>
                      <a:pt x="42" y="15"/>
                    </a:lnTo>
                    <a:lnTo>
                      <a:pt x="39" y="11"/>
                    </a:lnTo>
                    <a:lnTo>
                      <a:pt x="37" y="5"/>
                    </a:lnTo>
                    <a:lnTo>
                      <a:pt x="33" y="3"/>
                    </a:lnTo>
                    <a:lnTo>
                      <a:pt x="27" y="0"/>
                    </a:lnTo>
                    <a:lnTo>
                      <a:pt x="22" y="0"/>
                    </a:lnTo>
                    <a:lnTo>
                      <a:pt x="15" y="0"/>
                    </a:lnTo>
                    <a:lnTo>
                      <a:pt x="11" y="3"/>
                    </a:lnTo>
                    <a:lnTo>
                      <a:pt x="5" y="5"/>
                    </a:lnTo>
                    <a:lnTo>
                      <a:pt x="3" y="11"/>
                    </a:lnTo>
                    <a:lnTo>
                      <a:pt x="0" y="15"/>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5" name="Freeform 101"/>
              <p:cNvSpPr>
                <a:spLocks/>
              </p:cNvSpPr>
              <p:nvPr/>
            </p:nvSpPr>
            <p:spPr bwMode="auto">
              <a:xfrm>
                <a:off x="5437188" y="2817813"/>
                <a:ext cx="68262" cy="66675"/>
              </a:xfrm>
              <a:custGeom>
                <a:avLst/>
                <a:gdLst>
                  <a:gd name="T0" fmla="*/ 6 w 43"/>
                  <a:gd name="T1" fmla="*/ 37 h 42"/>
                  <a:gd name="T2" fmla="*/ 11 w 43"/>
                  <a:gd name="T3" fmla="*/ 39 h 42"/>
                  <a:gd name="T4" fmla="*/ 15 w 43"/>
                  <a:gd name="T5" fmla="*/ 42 h 42"/>
                  <a:gd name="T6" fmla="*/ 22 w 43"/>
                  <a:gd name="T7" fmla="*/ 42 h 42"/>
                  <a:gd name="T8" fmla="*/ 28 w 43"/>
                  <a:gd name="T9" fmla="*/ 42 h 42"/>
                  <a:gd name="T10" fmla="*/ 33 w 43"/>
                  <a:gd name="T11" fmla="*/ 39 h 42"/>
                  <a:gd name="T12" fmla="*/ 37 w 43"/>
                  <a:gd name="T13" fmla="*/ 37 h 42"/>
                  <a:gd name="T14" fmla="*/ 40 w 43"/>
                  <a:gd name="T15" fmla="*/ 31 h 42"/>
                  <a:gd name="T16" fmla="*/ 43 w 43"/>
                  <a:gd name="T17" fmla="*/ 27 h 42"/>
                  <a:gd name="T18" fmla="*/ 43 w 43"/>
                  <a:gd name="T19" fmla="*/ 22 h 42"/>
                  <a:gd name="T20" fmla="*/ 43 w 43"/>
                  <a:gd name="T21" fmla="*/ 15 h 42"/>
                  <a:gd name="T22" fmla="*/ 40 w 43"/>
                  <a:gd name="T23" fmla="*/ 11 h 42"/>
                  <a:gd name="T24" fmla="*/ 37 w 43"/>
                  <a:gd name="T25" fmla="*/ 5 h 42"/>
                  <a:gd name="T26" fmla="*/ 33 w 43"/>
                  <a:gd name="T27" fmla="*/ 2 h 42"/>
                  <a:gd name="T28" fmla="*/ 28 w 43"/>
                  <a:gd name="T29" fmla="*/ 0 h 42"/>
                  <a:gd name="T30" fmla="*/ 22 w 43"/>
                  <a:gd name="T31" fmla="*/ 0 h 42"/>
                  <a:gd name="T32" fmla="*/ 15 w 43"/>
                  <a:gd name="T33" fmla="*/ 0 h 42"/>
                  <a:gd name="T34" fmla="*/ 11 w 43"/>
                  <a:gd name="T35" fmla="*/ 2 h 42"/>
                  <a:gd name="T36" fmla="*/ 6 w 43"/>
                  <a:gd name="T37" fmla="*/ 5 h 42"/>
                  <a:gd name="T38" fmla="*/ 3 w 43"/>
                  <a:gd name="T39" fmla="*/ 11 h 42"/>
                  <a:gd name="T40" fmla="*/ 0 w 43"/>
                  <a:gd name="T41" fmla="*/ 15 h 42"/>
                  <a:gd name="T42" fmla="*/ 0 w 43"/>
                  <a:gd name="T43" fmla="*/ 22 h 42"/>
                  <a:gd name="T44" fmla="*/ 0 w 43"/>
                  <a:gd name="T45" fmla="*/ 27 h 42"/>
                  <a:gd name="T46" fmla="*/ 3 w 43"/>
                  <a:gd name="T47" fmla="*/ 31 h 42"/>
                  <a:gd name="T48" fmla="*/ 6 w 43"/>
                  <a:gd name="T49" fmla="*/ 37 h 42"/>
                  <a:gd name="T50" fmla="*/ 6 w 43"/>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2">
                    <a:moveTo>
                      <a:pt x="6" y="37"/>
                    </a:moveTo>
                    <a:lnTo>
                      <a:pt x="11" y="39"/>
                    </a:lnTo>
                    <a:lnTo>
                      <a:pt x="15" y="42"/>
                    </a:lnTo>
                    <a:lnTo>
                      <a:pt x="22" y="42"/>
                    </a:lnTo>
                    <a:lnTo>
                      <a:pt x="28" y="42"/>
                    </a:lnTo>
                    <a:lnTo>
                      <a:pt x="33" y="39"/>
                    </a:lnTo>
                    <a:lnTo>
                      <a:pt x="37" y="37"/>
                    </a:lnTo>
                    <a:lnTo>
                      <a:pt x="40" y="31"/>
                    </a:lnTo>
                    <a:lnTo>
                      <a:pt x="43" y="27"/>
                    </a:lnTo>
                    <a:lnTo>
                      <a:pt x="43" y="22"/>
                    </a:lnTo>
                    <a:lnTo>
                      <a:pt x="43" y="15"/>
                    </a:lnTo>
                    <a:lnTo>
                      <a:pt x="40" y="11"/>
                    </a:lnTo>
                    <a:lnTo>
                      <a:pt x="37" y="5"/>
                    </a:lnTo>
                    <a:lnTo>
                      <a:pt x="33" y="2"/>
                    </a:lnTo>
                    <a:lnTo>
                      <a:pt x="28" y="0"/>
                    </a:lnTo>
                    <a:lnTo>
                      <a:pt x="22" y="0"/>
                    </a:lnTo>
                    <a:lnTo>
                      <a:pt x="15" y="0"/>
                    </a:lnTo>
                    <a:lnTo>
                      <a:pt x="11" y="2"/>
                    </a:lnTo>
                    <a:lnTo>
                      <a:pt x="6" y="5"/>
                    </a:lnTo>
                    <a:lnTo>
                      <a:pt x="3" y="11"/>
                    </a:lnTo>
                    <a:lnTo>
                      <a:pt x="0" y="15"/>
                    </a:lnTo>
                    <a:lnTo>
                      <a:pt x="0" y="22"/>
                    </a:lnTo>
                    <a:lnTo>
                      <a:pt x="0" y="27"/>
                    </a:lnTo>
                    <a:lnTo>
                      <a:pt x="3" y="31"/>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6" name="Freeform 102"/>
              <p:cNvSpPr>
                <a:spLocks/>
              </p:cNvSpPr>
              <p:nvPr/>
            </p:nvSpPr>
            <p:spPr bwMode="auto">
              <a:xfrm>
                <a:off x="5453063" y="2706688"/>
                <a:ext cx="69850" cy="69850"/>
              </a:xfrm>
              <a:custGeom>
                <a:avLst/>
                <a:gdLst>
                  <a:gd name="T0" fmla="*/ 5 w 44"/>
                  <a:gd name="T1" fmla="*/ 37 h 44"/>
                  <a:gd name="T2" fmla="*/ 11 w 44"/>
                  <a:gd name="T3" fmla="*/ 41 h 44"/>
                  <a:gd name="T4" fmla="*/ 16 w 44"/>
                  <a:gd name="T5" fmla="*/ 42 h 44"/>
                  <a:gd name="T6" fmla="*/ 22 w 44"/>
                  <a:gd name="T7" fmla="*/ 44 h 44"/>
                  <a:gd name="T8" fmla="*/ 27 w 44"/>
                  <a:gd name="T9" fmla="*/ 42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5" y="37"/>
                    </a:moveTo>
                    <a:lnTo>
                      <a:pt x="11" y="41"/>
                    </a:lnTo>
                    <a:lnTo>
                      <a:pt x="16" y="42"/>
                    </a:lnTo>
                    <a:lnTo>
                      <a:pt x="22" y="44"/>
                    </a:lnTo>
                    <a:lnTo>
                      <a:pt x="27" y="42"/>
                    </a:lnTo>
                    <a:lnTo>
                      <a:pt x="33" y="41"/>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5" y="7"/>
                    </a:lnTo>
                    <a:lnTo>
                      <a:pt x="3" y="11"/>
                    </a:lnTo>
                    <a:lnTo>
                      <a:pt x="0" y="16"/>
                    </a:lnTo>
                    <a:lnTo>
                      <a:pt x="0" y="22"/>
                    </a:lnTo>
                    <a:lnTo>
                      <a:pt x="0" y="27"/>
                    </a:lnTo>
                    <a:lnTo>
                      <a:pt x="3" y="33"/>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7" name="Freeform 103"/>
              <p:cNvSpPr>
                <a:spLocks/>
              </p:cNvSpPr>
              <p:nvPr/>
            </p:nvSpPr>
            <p:spPr bwMode="auto">
              <a:xfrm>
                <a:off x="5454650" y="2592388"/>
                <a:ext cx="69850" cy="66675"/>
              </a:xfrm>
              <a:custGeom>
                <a:avLst/>
                <a:gdLst>
                  <a:gd name="T0" fmla="*/ 7 w 44"/>
                  <a:gd name="T1" fmla="*/ 36 h 42"/>
                  <a:gd name="T2" fmla="*/ 11 w 44"/>
                  <a:gd name="T3" fmla="*/ 39 h 42"/>
                  <a:gd name="T4" fmla="*/ 17 w 44"/>
                  <a:gd name="T5" fmla="*/ 42 h 42"/>
                  <a:gd name="T6" fmla="*/ 22 w 44"/>
                  <a:gd name="T7" fmla="*/ 42 h 42"/>
                  <a:gd name="T8" fmla="*/ 28 w 44"/>
                  <a:gd name="T9" fmla="*/ 42 h 42"/>
                  <a:gd name="T10" fmla="*/ 33 w 44"/>
                  <a:gd name="T11" fmla="*/ 39 h 42"/>
                  <a:gd name="T12" fmla="*/ 37 w 44"/>
                  <a:gd name="T13" fmla="*/ 36 h 42"/>
                  <a:gd name="T14" fmla="*/ 41 w 44"/>
                  <a:gd name="T15" fmla="*/ 31 h 42"/>
                  <a:gd name="T16" fmla="*/ 43 w 44"/>
                  <a:gd name="T17" fmla="*/ 27 h 42"/>
                  <a:gd name="T18" fmla="*/ 44 w 44"/>
                  <a:gd name="T19" fmla="*/ 20 h 42"/>
                  <a:gd name="T20" fmla="*/ 43 w 44"/>
                  <a:gd name="T21" fmla="*/ 15 h 42"/>
                  <a:gd name="T22" fmla="*/ 41 w 44"/>
                  <a:gd name="T23" fmla="*/ 9 h 42"/>
                  <a:gd name="T24" fmla="*/ 37 w 44"/>
                  <a:gd name="T25" fmla="*/ 5 h 42"/>
                  <a:gd name="T26" fmla="*/ 33 w 44"/>
                  <a:gd name="T27" fmla="*/ 2 h 42"/>
                  <a:gd name="T28" fmla="*/ 28 w 44"/>
                  <a:gd name="T29" fmla="*/ 0 h 42"/>
                  <a:gd name="T30" fmla="*/ 22 w 44"/>
                  <a:gd name="T31" fmla="*/ 0 h 42"/>
                  <a:gd name="T32" fmla="*/ 17 w 44"/>
                  <a:gd name="T33" fmla="*/ 0 h 42"/>
                  <a:gd name="T34" fmla="*/ 11 w 44"/>
                  <a:gd name="T35" fmla="*/ 2 h 42"/>
                  <a:gd name="T36" fmla="*/ 7 w 44"/>
                  <a:gd name="T37" fmla="*/ 5 h 42"/>
                  <a:gd name="T38" fmla="*/ 3 w 44"/>
                  <a:gd name="T39" fmla="*/ 9 h 42"/>
                  <a:gd name="T40" fmla="*/ 0 w 44"/>
                  <a:gd name="T41" fmla="*/ 15 h 42"/>
                  <a:gd name="T42" fmla="*/ 0 w 44"/>
                  <a:gd name="T43" fmla="*/ 20 h 42"/>
                  <a:gd name="T44" fmla="*/ 0 w 44"/>
                  <a:gd name="T45" fmla="*/ 27 h 42"/>
                  <a:gd name="T46" fmla="*/ 3 w 44"/>
                  <a:gd name="T47" fmla="*/ 31 h 42"/>
                  <a:gd name="T48" fmla="*/ 7 w 44"/>
                  <a:gd name="T49" fmla="*/ 36 h 42"/>
                  <a:gd name="T50" fmla="*/ 7 w 44"/>
                  <a:gd name="T5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6"/>
                    </a:moveTo>
                    <a:lnTo>
                      <a:pt x="11" y="39"/>
                    </a:lnTo>
                    <a:lnTo>
                      <a:pt x="17" y="42"/>
                    </a:lnTo>
                    <a:lnTo>
                      <a:pt x="22" y="42"/>
                    </a:lnTo>
                    <a:lnTo>
                      <a:pt x="28" y="42"/>
                    </a:lnTo>
                    <a:lnTo>
                      <a:pt x="33" y="39"/>
                    </a:lnTo>
                    <a:lnTo>
                      <a:pt x="37" y="36"/>
                    </a:lnTo>
                    <a:lnTo>
                      <a:pt x="41" y="31"/>
                    </a:lnTo>
                    <a:lnTo>
                      <a:pt x="43" y="27"/>
                    </a:lnTo>
                    <a:lnTo>
                      <a:pt x="44" y="20"/>
                    </a:lnTo>
                    <a:lnTo>
                      <a:pt x="43" y="15"/>
                    </a:lnTo>
                    <a:lnTo>
                      <a:pt x="41" y="9"/>
                    </a:lnTo>
                    <a:lnTo>
                      <a:pt x="37" y="5"/>
                    </a:lnTo>
                    <a:lnTo>
                      <a:pt x="33" y="2"/>
                    </a:lnTo>
                    <a:lnTo>
                      <a:pt x="28" y="0"/>
                    </a:lnTo>
                    <a:lnTo>
                      <a:pt x="22" y="0"/>
                    </a:lnTo>
                    <a:lnTo>
                      <a:pt x="17" y="0"/>
                    </a:lnTo>
                    <a:lnTo>
                      <a:pt x="11" y="2"/>
                    </a:lnTo>
                    <a:lnTo>
                      <a:pt x="7" y="5"/>
                    </a:lnTo>
                    <a:lnTo>
                      <a:pt x="3" y="9"/>
                    </a:lnTo>
                    <a:lnTo>
                      <a:pt x="0" y="15"/>
                    </a:lnTo>
                    <a:lnTo>
                      <a:pt x="0" y="20"/>
                    </a:lnTo>
                    <a:lnTo>
                      <a:pt x="0" y="27"/>
                    </a:lnTo>
                    <a:lnTo>
                      <a:pt x="3" y="31"/>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8" name="Freeform 104"/>
              <p:cNvSpPr>
                <a:spLocks/>
              </p:cNvSpPr>
              <p:nvPr/>
            </p:nvSpPr>
            <p:spPr bwMode="auto">
              <a:xfrm>
                <a:off x="5676900" y="2359025"/>
                <a:ext cx="68262" cy="69850"/>
              </a:xfrm>
              <a:custGeom>
                <a:avLst/>
                <a:gdLst>
                  <a:gd name="T0" fmla="*/ 6 w 43"/>
                  <a:gd name="T1" fmla="*/ 39 h 44"/>
                  <a:gd name="T2" fmla="*/ 11 w 43"/>
                  <a:gd name="T3" fmla="*/ 41 h 44"/>
                  <a:gd name="T4" fmla="*/ 16 w 43"/>
                  <a:gd name="T5" fmla="*/ 44 h 44"/>
                  <a:gd name="T6" fmla="*/ 21 w 43"/>
                  <a:gd name="T7" fmla="*/ 44 h 44"/>
                  <a:gd name="T8" fmla="*/ 27 w 43"/>
                  <a:gd name="T9" fmla="*/ 44 h 44"/>
                  <a:gd name="T10" fmla="*/ 32 w 43"/>
                  <a:gd name="T11" fmla="*/ 41 h 44"/>
                  <a:gd name="T12" fmla="*/ 37 w 43"/>
                  <a:gd name="T13" fmla="*/ 39 h 44"/>
                  <a:gd name="T14" fmla="*/ 41 w 43"/>
                  <a:gd name="T15" fmla="*/ 33 h 44"/>
                  <a:gd name="T16" fmla="*/ 42 w 43"/>
                  <a:gd name="T17" fmla="*/ 29 h 44"/>
                  <a:gd name="T18" fmla="*/ 43 w 43"/>
                  <a:gd name="T19" fmla="*/ 22 h 44"/>
                  <a:gd name="T20" fmla="*/ 42 w 43"/>
                  <a:gd name="T21" fmla="*/ 17 h 44"/>
                  <a:gd name="T22" fmla="*/ 41 w 43"/>
                  <a:gd name="T23" fmla="*/ 11 h 44"/>
                  <a:gd name="T24" fmla="*/ 37 w 43"/>
                  <a:gd name="T25" fmla="*/ 7 h 44"/>
                  <a:gd name="T26" fmla="*/ 32 w 43"/>
                  <a:gd name="T27" fmla="*/ 3 h 44"/>
                  <a:gd name="T28" fmla="*/ 27 w 43"/>
                  <a:gd name="T29" fmla="*/ 2 h 44"/>
                  <a:gd name="T30" fmla="*/ 21 w 43"/>
                  <a:gd name="T31" fmla="*/ 0 h 44"/>
                  <a:gd name="T32" fmla="*/ 16 w 43"/>
                  <a:gd name="T33" fmla="*/ 2 h 44"/>
                  <a:gd name="T34" fmla="*/ 11 w 43"/>
                  <a:gd name="T35" fmla="*/ 3 h 44"/>
                  <a:gd name="T36" fmla="*/ 6 w 43"/>
                  <a:gd name="T37" fmla="*/ 7 h 44"/>
                  <a:gd name="T38" fmla="*/ 2 w 43"/>
                  <a:gd name="T39" fmla="*/ 11 h 44"/>
                  <a:gd name="T40" fmla="*/ 0 w 43"/>
                  <a:gd name="T41" fmla="*/ 17 h 44"/>
                  <a:gd name="T42" fmla="*/ 0 w 43"/>
                  <a:gd name="T43" fmla="*/ 22 h 44"/>
                  <a:gd name="T44" fmla="*/ 0 w 43"/>
                  <a:gd name="T45" fmla="*/ 29 h 44"/>
                  <a:gd name="T46" fmla="*/ 2 w 43"/>
                  <a:gd name="T47" fmla="*/ 33 h 44"/>
                  <a:gd name="T48" fmla="*/ 6 w 43"/>
                  <a:gd name="T49" fmla="*/ 39 h 44"/>
                  <a:gd name="T50" fmla="*/ 6 w 43"/>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9"/>
                    </a:moveTo>
                    <a:lnTo>
                      <a:pt x="11" y="41"/>
                    </a:lnTo>
                    <a:lnTo>
                      <a:pt x="16" y="44"/>
                    </a:lnTo>
                    <a:lnTo>
                      <a:pt x="21" y="44"/>
                    </a:lnTo>
                    <a:lnTo>
                      <a:pt x="27" y="44"/>
                    </a:lnTo>
                    <a:lnTo>
                      <a:pt x="32" y="41"/>
                    </a:lnTo>
                    <a:lnTo>
                      <a:pt x="37" y="39"/>
                    </a:lnTo>
                    <a:lnTo>
                      <a:pt x="41" y="33"/>
                    </a:lnTo>
                    <a:lnTo>
                      <a:pt x="42" y="29"/>
                    </a:lnTo>
                    <a:lnTo>
                      <a:pt x="43" y="22"/>
                    </a:lnTo>
                    <a:lnTo>
                      <a:pt x="42" y="17"/>
                    </a:lnTo>
                    <a:lnTo>
                      <a:pt x="41" y="11"/>
                    </a:lnTo>
                    <a:lnTo>
                      <a:pt x="37" y="7"/>
                    </a:lnTo>
                    <a:lnTo>
                      <a:pt x="32" y="3"/>
                    </a:lnTo>
                    <a:lnTo>
                      <a:pt x="27" y="2"/>
                    </a:lnTo>
                    <a:lnTo>
                      <a:pt x="21" y="0"/>
                    </a:lnTo>
                    <a:lnTo>
                      <a:pt x="16" y="2"/>
                    </a:lnTo>
                    <a:lnTo>
                      <a:pt x="11" y="3"/>
                    </a:lnTo>
                    <a:lnTo>
                      <a:pt x="6" y="7"/>
                    </a:lnTo>
                    <a:lnTo>
                      <a:pt x="2" y="11"/>
                    </a:lnTo>
                    <a:lnTo>
                      <a:pt x="0" y="17"/>
                    </a:lnTo>
                    <a:lnTo>
                      <a:pt x="0" y="22"/>
                    </a:lnTo>
                    <a:lnTo>
                      <a:pt x="0" y="29"/>
                    </a:lnTo>
                    <a:lnTo>
                      <a:pt x="2" y="33"/>
                    </a:lnTo>
                    <a:lnTo>
                      <a:pt x="6" y="39"/>
                    </a:lnTo>
                    <a:lnTo>
                      <a:pt x="6"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9" name="Freeform 105"/>
              <p:cNvSpPr>
                <a:spLocks/>
              </p:cNvSpPr>
              <p:nvPr/>
            </p:nvSpPr>
            <p:spPr bwMode="auto">
              <a:xfrm>
                <a:off x="4867275" y="2713038"/>
                <a:ext cx="69850" cy="66675"/>
              </a:xfrm>
              <a:custGeom>
                <a:avLst/>
                <a:gdLst>
                  <a:gd name="T0" fmla="*/ 7 w 44"/>
                  <a:gd name="T1" fmla="*/ 37 h 42"/>
                  <a:gd name="T2" fmla="*/ 11 w 44"/>
                  <a:gd name="T3" fmla="*/ 41 h 42"/>
                  <a:gd name="T4" fmla="*/ 16 w 44"/>
                  <a:gd name="T5" fmla="*/ 42 h 42"/>
                  <a:gd name="T6" fmla="*/ 22 w 44"/>
                  <a:gd name="T7" fmla="*/ 42 h 42"/>
                  <a:gd name="T8" fmla="*/ 27 w 44"/>
                  <a:gd name="T9" fmla="*/ 42 h 42"/>
                  <a:gd name="T10" fmla="*/ 33 w 44"/>
                  <a:gd name="T11" fmla="*/ 41 h 42"/>
                  <a:gd name="T12" fmla="*/ 37 w 44"/>
                  <a:gd name="T13" fmla="*/ 37 h 42"/>
                  <a:gd name="T14" fmla="*/ 41 w 44"/>
                  <a:gd name="T15" fmla="*/ 33 h 42"/>
                  <a:gd name="T16" fmla="*/ 42 w 44"/>
                  <a:gd name="T17" fmla="*/ 27 h 42"/>
                  <a:gd name="T18" fmla="*/ 44 w 44"/>
                  <a:gd name="T19" fmla="*/ 22 h 42"/>
                  <a:gd name="T20" fmla="*/ 42 w 44"/>
                  <a:gd name="T21" fmla="*/ 16 h 42"/>
                  <a:gd name="T22" fmla="*/ 41 w 44"/>
                  <a:gd name="T23" fmla="*/ 11 h 42"/>
                  <a:gd name="T24" fmla="*/ 37 w 44"/>
                  <a:gd name="T25" fmla="*/ 7 h 42"/>
                  <a:gd name="T26" fmla="*/ 33 w 44"/>
                  <a:gd name="T27" fmla="*/ 3 h 42"/>
                  <a:gd name="T28" fmla="*/ 27 w 44"/>
                  <a:gd name="T29" fmla="*/ 1 h 42"/>
                  <a:gd name="T30" fmla="*/ 22 w 44"/>
                  <a:gd name="T31" fmla="*/ 0 h 42"/>
                  <a:gd name="T32" fmla="*/ 16 w 44"/>
                  <a:gd name="T33" fmla="*/ 1 h 42"/>
                  <a:gd name="T34" fmla="*/ 11 w 44"/>
                  <a:gd name="T35" fmla="*/ 3 h 42"/>
                  <a:gd name="T36" fmla="*/ 7 w 44"/>
                  <a:gd name="T37" fmla="*/ 7 h 42"/>
                  <a:gd name="T38" fmla="*/ 3 w 44"/>
                  <a:gd name="T39" fmla="*/ 11 h 42"/>
                  <a:gd name="T40" fmla="*/ 1 w 44"/>
                  <a:gd name="T41" fmla="*/ 16 h 42"/>
                  <a:gd name="T42" fmla="*/ 0 w 44"/>
                  <a:gd name="T43" fmla="*/ 22 h 42"/>
                  <a:gd name="T44" fmla="*/ 1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1"/>
                    </a:lnTo>
                    <a:lnTo>
                      <a:pt x="16" y="42"/>
                    </a:lnTo>
                    <a:lnTo>
                      <a:pt x="22" y="42"/>
                    </a:lnTo>
                    <a:lnTo>
                      <a:pt x="27" y="42"/>
                    </a:lnTo>
                    <a:lnTo>
                      <a:pt x="33" y="41"/>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7" y="7"/>
                    </a:lnTo>
                    <a:lnTo>
                      <a:pt x="3" y="11"/>
                    </a:lnTo>
                    <a:lnTo>
                      <a:pt x="1" y="16"/>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0" name="Freeform 106"/>
              <p:cNvSpPr>
                <a:spLocks/>
              </p:cNvSpPr>
              <p:nvPr/>
            </p:nvSpPr>
            <p:spPr bwMode="auto">
              <a:xfrm>
                <a:off x="4878388" y="2670175"/>
                <a:ext cx="69850" cy="68262"/>
              </a:xfrm>
              <a:custGeom>
                <a:avLst/>
                <a:gdLst>
                  <a:gd name="T0" fmla="*/ 7 w 44"/>
                  <a:gd name="T1" fmla="*/ 37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7 h 43"/>
                  <a:gd name="T14" fmla="*/ 41 w 44"/>
                  <a:gd name="T15" fmla="*/ 33 h 43"/>
                  <a:gd name="T16" fmla="*/ 42 w 44"/>
                  <a:gd name="T17" fmla="*/ 27 h 43"/>
                  <a:gd name="T18" fmla="*/ 44 w 44"/>
                  <a:gd name="T19" fmla="*/ 22 h 43"/>
                  <a:gd name="T20" fmla="*/ 42 w 44"/>
                  <a:gd name="T21" fmla="*/ 16 h 43"/>
                  <a:gd name="T22" fmla="*/ 41 w 44"/>
                  <a:gd name="T23" fmla="*/ 11 h 43"/>
                  <a:gd name="T24" fmla="*/ 37 w 44"/>
                  <a:gd name="T25" fmla="*/ 7 h 43"/>
                  <a:gd name="T26" fmla="*/ 33 w 44"/>
                  <a:gd name="T27" fmla="*/ 3 h 43"/>
                  <a:gd name="T28" fmla="*/ 27 w 44"/>
                  <a:gd name="T29" fmla="*/ 0 h 43"/>
                  <a:gd name="T30" fmla="*/ 22 w 44"/>
                  <a:gd name="T31" fmla="*/ 0 h 43"/>
                  <a:gd name="T32" fmla="*/ 16 w 44"/>
                  <a:gd name="T33" fmla="*/ 0 h 43"/>
                  <a:gd name="T34" fmla="*/ 11 w 44"/>
                  <a:gd name="T35" fmla="*/ 3 h 43"/>
                  <a:gd name="T36" fmla="*/ 7 w 44"/>
                  <a:gd name="T37" fmla="*/ 7 h 43"/>
                  <a:gd name="T38" fmla="*/ 3 w 44"/>
                  <a:gd name="T39" fmla="*/ 11 h 43"/>
                  <a:gd name="T40" fmla="*/ 1 w 44"/>
                  <a:gd name="T41" fmla="*/ 16 h 43"/>
                  <a:gd name="T42" fmla="*/ 0 w 44"/>
                  <a:gd name="T43" fmla="*/ 22 h 43"/>
                  <a:gd name="T44" fmla="*/ 1 w 44"/>
                  <a:gd name="T45" fmla="*/ 27 h 43"/>
                  <a:gd name="T46" fmla="*/ 3 w 44"/>
                  <a:gd name="T47" fmla="*/ 33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6" y="42"/>
                    </a:lnTo>
                    <a:lnTo>
                      <a:pt x="22" y="43"/>
                    </a:lnTo>
                    <a:lnTo>
                      <a:pt x="27" y="42"/>
                    </a:lnTo>
                    <a:lnTo>
                      <a:pt x="33" y="41"/>
                    </a:lnTo>
                    <a:lnTo>
                      <a:pt x="37" y="37"/>
                    </a:lnTo>
                    <a:lnTo>
                      <a:pt x="41" y="33"/>
                    </a:lnTo>
                    <a:lnTo>
                      <a:pt x="42" y="27"/>
                    </a:lnTo>
                    <a:lnTo>
                      <a:pt x="44" y="22"/>
                    </a:lnTo>
                    <a:lnTo>
                      <a:pt x="42" y="16"/>
                    </a:lnTo>
                    <a:lnTo>
                      <a:pt x="41" y="11"/>
                    </a:lnTo>
                    <a:lnTo>
                      <a:pt x="37" y="7"/>
                    </a:lnTo>
                    <a:lnTo>
                      <a:pt x="33" y="3"/>
                    </a:lnTo>
                    <a:lnTo>
                      <a:pt x="27" y="0"/>
                    </a:lnTo>
                    <a:lnTo>
                      <a:pt x="22" y="0"/>
                    </a:lnTo>
                    <a:lnTo>
                      <a:pt x="16" y="0"/>
                    </a:lnTo>
                    <a:lnTo>
                      <a:pt x="11" y="3"/>
                    </a:lnTo>
                    <a:lnTo>
                      <a:pt x="7" y="7"/>
                    </a:lnTo>
                    <a:lnTo>
                      <a:pt x="3" y="11"/>
                    </a:lnTo>
                    <a:lnTo>
                      <a:pt x="1" y="16"/>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1" name="Freeform 107"/>
              <p:cNvSpPr>
                <a:spLocks/>
              </p:cNvSpPr>
              <p:nvPr/>
            </p:nvSpPr>
            <p:spPr bwMode="auto">
              <a:xfrm>
                <a:off x="4919663" y="2641600"/>
                <a:ext cx="68262" cy="69850"/>
              </a:xfrm>
              <a:custGeom>
                <a:avLst/>
                <a:gdLst>
                  <a:gd name="T0" fmla="*/ 7 w 43"/>
                  <a:gd name="T1" fmla="*/ 37 h 44"/>
                  <a:gd name="T2" fmla="*/ 11 w 43"/>
                  <a:gd name="T3" fmla="*/ 41 h 44"/>
                  <a:gd name="T4" fmla="*/ 16 w 43"/>
                  <a:gd name="T5" fmla="*/ 42 h 44"/>
                  <a:gd name="T6" fmla="*/ 22 w 43"/>
                  <a:gd name="T7" fmla="*/ 44 h 44"/>
                  <a:gd name="T8" fmla="*/ 28 w 43"/>
                  <a:gd name="T9" fmla="*/ 42 h 44"/>
                  <a:gd name="T10" fmla="*/ 33 w 43"/>
                  <a:gd name="T11" fmla="*/ 41 h 44"/>
                  <a:gd name="T12" fmla="*/ 38 w 43"/>
                  <a:gd name="T13" fmla="*/ 37 h 44"/>
                  <a:gd name="T14" fmla="*/ 41 w 43"/>
                  <a:gd name="T15" fmla="*/ 33 h 44"/>
                  <a:gd name="T16" fmla="*/ 43 w 43"/>
                  <a:gd name="T17" fmla="*/ 27 h 44"/>
                  <a:gd name="T18" fmla="*/ 43 w 43"/>
                  <a:gd name="T19" fmla="*/ 22 h 44"/>
                  <a:gd name="T20" fmla="*/ 43 w 43"/>
                  <a:gd name="T21" fmla="*/ 15 h 44"/>
                  <a:gd name="T22" fmla="*/ 41 w 43"/>
                  <a:gd name="T23" fmla="*/ 11 h 44"/>
                  <a:gd name="T24" fmla="*/ 38 w 43"/>
                  <a:gd name="T25" fmla="*/ 5 h 44"/>
                  <a:gd name="T26" fmla="*/ 33 w 43"/>
                  <a:gd name="T27" fmla="*/ 3 h 44"/>
                  <a:gd name="T28" fmla="*/ 28 w 43"/>
                  <a:gd name="T29" fmla="*/ 0 h 44"/>
                  <a:gd name="T30" fmla="*/ 22 w 43"/>
                  <a:gd name="T31" fmla="*/ 0 h 44"/>
                  <a:gd name="T32" fmla="*/ 16 w 43"/>
                  <a:gd name="T33" fmla="*/ 0 h 44"/>
                  <a:gd name="T34" fmla="*/ 11 w 43"/>
                  <a:gd name="T35" fmla="*/ 3 h 44"/>
                  <a:gd name="T36" fmla="*/ 7 w 43"/>
                  <a:gd name="T37" fmla="*/ 5 h 44"/>
                  <a:gd name="T38" fmla="*/ 2 w 43"/>
                  <a:gd name="T39" fmla="*/ 11 h 44"/>
                  <a:gd name="T40" fmla="*/ 1 w 43"/>
                  <a:gd name="T41" fmla="*/ 15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2"/>
                    </a:lnTo>
                    <a:lnTo>
                      <a:pt x="22" y="44"/>
                    </a:lnTo>
                    <a:lnTo>
                      <a:pt x="28" y="42"/>
                    </a:lnTo>
                    <a:lnTo>
                      <a:pt x="33" y="41"/>
                    </a:lnTo>
                    <a:lnTo>
                      <a:pt x="38" y="37"/>
                    </a:lnTo>
                    <a:lnTo>
                      <a:pt x="41" y="33"/>
                    </a:lnTo>
                    <a:lnTo>
                      <a:pt x="43" y="27"/>
                    </a:lnTo>
                    <a:lnTo>
                      <a:pt x="43" y="22"/>
                    </a:lnTo>
                    <a:lnTo>
                      <a:pt x="43" y="15"/>
                    </a:lnTo>
                    <a:lnTo>
                      <a:pt x="41" y="11"/>
                    </a:lnTo>
                    <a:lnTo>
                      <a:pt x="38" y="5"/>
                    </a:lnTo>
                    <a:lnTo>
                      <a:pt x="33" y="3"/>
                    </a:lnTo>
                    <a:lnTo>
                      <a:pt x="28" y="0"/>
                    </a:lnTo>
                    <a:lnTo>
                      <a:pt x="22" y="0"/>
                    </a:lnTo>
                    <a:lnTo>
                      <a:pt x="16" y="0"/>
                    </a:lnTo>
                    <a:lnTo>
                      <a:pt x="11" y="3"/>
                    </a:lnTo>
                    <a:lnTo>
                      <a:pt x="7" y="5"/>
                    </a:lnTo>
                    <a:lnTo>
                      <a:pt x="2" y="11"/>
                    </a:lnTo>
                    <a:lnTo>
                      <a:pt x="1" y="15"/>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2" name="Freeform 108"/>
              <p:cNvSpPr>
                <a:spLocks/>
              </p:cNvSpPr>
              <p:nvPr/>
            </p:nvSpPr>
            <p:spPr bwMode="auto">
              <a:xfrm>
                <a:off x="4948238" y="2667000"/>
                <a:ext cx="66675" cy="69850"/>
              </a:xfrm>
              <a:custGeom>
                <a:avLst/>
                <a:gdLst>
                  <a:gd name="T0" fmla="*/ 5 w 42"/>
                  <a:gd name="T1" fmla="*/ 37 h 44"/>
                  <a:gd name="T2" fmla="*/ 9 w 42"/>
                  <a:gd name="T3" fmla="*/ 41 h 44"/>
                  <a:gd name="T4" fmla="*/ 15 w 42"/>
                  <a:gd name="T5" fmla="*/ 43 h 44"/>
                  <a:gd name="T6" fmla="*/ 20 w 42"/>
                  <a:gd name="T7" fmla="*/ 44 h 44"/>
                  <a:gd name="T8" fmla="*/ 27 w 42"/>
                  <a:gd name="T9" fmla="*/ 43 h 44"/>
                  <a:gd name="T10" fmla="*/ 31 w 42"/>
                  <a:gd name="T11" fmla="*/ 41 h 44"/>
                  <a:gd name="T12" fmla="*/ 36 w 42"/>
                  <a:gd name="T13" fmla="*/ 37 h 44"/>
                  <a:gd name="T14" fmla="*/ 39 w 42"/>
                  <a:gd name="T15" fmla="*/ 33 h 44"/>
                  <a:gd name="T16" fmla="*/ 42 w 42"/>
                  <a:gd name="T17" fmla="*/ 28 h 44"/>
                  <a:gd name="T18" fmla="*/ 42 w 42"/>
                  <a:gd name="T19" fmla="*/ 22 h 44"/>
                  <a:gd name="T20" fmla="*/ 42 w 42"/>
                  <a:gd name="T21" fmla="*/ 17 h 44"/>
                  <a:gd name="T22" fmla="*/ 39 w 42"/>
                  <a:gd name="T23" fmla="*/ 11 h 44"/>
                  <a:gd name="T24" fmla="*/ 36 w 42"/>
                  <a:gd name="T25" fmla="*/ 7 h 44"/>
                  <a:gd name="T26" fmla="*/ 31 w 42"/>
                  <a:gd name="T27" fmla="*/ 3 h 44"/>
                  <a:gd name="T28" fmla="*/ 27 w 42"/>
                  <a:gd name="T29" fmla="*/ 0 h 44"/>
                  <a:gd name="T30" fmla="*/ 20 w 42"/>
                  <a:gd name="T31" fmla="*/ 0 h 44"/>
                  <a:gd name="T32" fmla="*/ 15 w 42"/>
                  <a:gd name="T33" fmla="*/ 0 h 44"/>
                  <a:gd name="T34" fmla="*/ 9 w 42"/>
                  <a:gd name="T35" fmla="*/ 3 h 44"/>
                  <a:gd name="T36" fmla="*/ 5 w 42"/>
                  <a:gd name="T37" fmla="*/ 7 h 44"/>
                  <a:gd name="T38" fmla="*/ 2 w 42"/>
                  <a:gd name="T39" fmla="*/ 11 h 44"/>
                  <a:gd name="T40" fmla="*/ 0 w 42"/>
                  <a:gd name="T41" fmla="*/ 17 h 44"/>
                  <a:gd name="T42" fmla="*/ 0 w 42"/>
                  <a:gd name="T43" fmla="*/ 22 h 44"/>
                  <a:gd name="T44" fmla="*/ 0 w 42"/>
                  <a:gd name="T45" fmla="*/ 28 h 44"/>
                  <a:gd name="T46" fmla="*/ 2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9" y="41"/>
                    </a:lnTo>
                    <a:lnTo>
                      <a:pt x="15" y="43"/>
                    </a:lnTo>
                    <a:lnTo>
                      <a:pt x="20" y="44"/>
                    </a:lnTo>
                    <a:lnTo>
                      <a:pt x="27" y="43"/>
                    </a:lnTo>
                    <a:lnTo>
                      <a:pt x="31" y="41"/>
                    </a:lnTo>
                    <a:lnTo>
                      <a:pt x="36" y="37"/>
                    </a:lnTo>
                    <a:lnTo>
                      <a:pt x="39" y="33"/>
                    </a:lnTo>
                    <a:lnTo>
                      <a:pt x="42" y="28"/>
                    </a:lnTo>
                    <a:lnTo>
                      <a:pt x="42" y="22"/>
                    </a:lnTo>
                    <a:lnTo>
                      <a:pt x="42" y="17"/>
                    </a:lnTo>
                    <a:lnTo>
                      <a:pt x="39" y="11"/>
                    </a:lnTo>
                    <a:lnTo>
                      <a:pt x="36" y="7"/>
                    </a:lnTo>
                    <a:lnTo>
                      <a:pt x="31" y="3"/>
                    </a:lnTo>
                    <a:lnTo>
                      <a:pt x="27" y="0"/>
                    </a:lnTo>
                    <a:lnTo>
                      <a:pt x="20" y="0"/>
                    </a:lnTo>
                    <a:lnTo>
                      <a:pt x="15" y="0"/>
                    </a:lnTo>
                    <a:lnTo>
                      <a:pt x="9" y="3"/>
                    </a:lnTo>
                    <a:lnTo>
                      <a:pt x="5" y="7"/>
                    </a:lnTo>
                    <a:lnTo>
                      <a:pt x="2" y="11"/>
                    </a:lnTo>
                    <a:lnTo>
                      <a:pt x="0" y="17"/>
                    </a:lnTo>
                    <a:lnTo>
                      <a:pt x="0" y="22"/>
                    </a:lnTo>
                    <a:lnTo>
                      <a:pt x="0" y="28"/>
                    </a:lnTo>
                    <a:lnTo>
                      <a:pt x="2"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3" name="Freeform 109"/>
              <p:cNvSpPr>
                <a:spLocks/>
              </p:cNvSpPr>
              <p:nvPr/>
            </p:nvSpPr>
            <p:spPr bwMode="auto">
              <a:xfrm>
                <a:off x="4960938" y="2619375"/>
                <a:ext cx="66675" cy="68262"/>
              </a:xfrm>
              <a:custGeom>
                <a:avLst/>
                <a:gdLst>
                  <a:gd name="T0" fmla="*/ 5 w 42"/>
                  <a:gd name="T1" fmla="*/ 37 h 43"/>
                  <a:gd name="T2" fmla="*/ 9 w 42"/>
                  <a:gd name="T3" fmla="*/ 40 h 43"/>
                  <a:gd name="T4" fmla="*/ 15 w 42"/>
                  <a:gd name="T5" fmla="*/ 43 h 43"/>
                  <a:gd name="T6" fmla="*/ 20 w 42"/>
                  <a:gd name="T7" fmla="*/ 43 h 43"/>
                  <a:gd name="T8" fmla="*/ 27 w 42"/>
                  <a:gd name="T9" fmla="*/ 43 h 43"/>
                  <a:gd name="T10" fmla="*/ 31 w 42"/>
                  <a:gd name="T11" fmla="*/ 40 h 43"/>
                  <a:gd name="T12" fmla="*/ 37 w 42"/>
                  <a:gd name="T13" fmla="*/ 37 h 43"/>
                  <a:gd name="T14" fmla="*/ 39 w 42"/>
                  <a:gd name="T15" fmla="*/ 33 h 43"/>
                  <a:gd name="T16" fmla="*/ 42 w 42"/>
                  <a:gd name="T17" fmla="*/ 28 h 43"/>
                  <a:gd name="T18" fmla="*/ 42 w 42"/>
                  <a:gd name="T19" fmla="*/ 22 h 43"/>
                  <a:gd name="T20" fmla="*/ 42 w 42"/>
                  <a:gd name="T21" fmla="*/ 15 h 43"/>
                  <a:gd name="T22" fmla="*/ 39 w 42"/>
                  <a:gd name="T23" fmla="*/ 11 h 43"/>
                  <a:gd name="T24" fmla="*/ 37 w 42"/>
                  <a:gd name="T25" fmla="*/ 6 h 43"/>
                  <a:gd name="T26" fmla="*/ 31 w 42"/>
                  <a:gd name="T27" fmla="*/ 3 h 43"/>
                  <a:gd name="T28" fmla="*/ 27 w 42"/>
                  <a:gd name="T29" fmla="*/ 0 h 43"/>
                  <a:gd name="T30" fmla="*/ 20 w 42"/>
                  <a:gd name="T31" fmla="*/ 0 h 43"/>
                  <a:gd name="T32" fmla="*/ 15 w 42"/>
                  <a:gd name="T33" fmla="*/ 0 h 43"/>
                  <a:gd name="T34" fmla="*/ 9 w 42"/>
                  <a:gd name="T35" fmla="*/ 3 h 43"/>
                  <a:gd name="T36" fmla="*/ 5 w 42"/>
                  <a:gd name="T37" fmla="*/ 6 h 43"/>
                  <a:gd name="T38" fmla="*/ 2 w 42"/>
                  <a:gd name="T39" fmla="*/ 11 h 43"/>
                  <a:gd name="T40" fmla="*/ 0 w 42"/>
                  <a:gd name="T41" fmla="*/ 15 h 43"/>
                  <a:gd name="T42" fmla="*/ 0 w 42"/>
                  <a:gd name="T43" fmla="*/ 22 h 43"/>
                  <a:gd name="T44" fmla="*/ 0 w 42"/>
                  <a:gd name="T45" fmla="*/ 28 h 43"/>
                  <a:gd name="T46" fmla="*/ 2 w 42"/>
                  <a:gd name="T47" fmla="*/ 33 h 43"/>
                  <a:gd name="T48" fmla="*/ 5 w 42"/>
                  <a:gd name="T49" fmla="*/ 37 h 43"/>
                  <a:gd name="T50" fmla="*/ 5 w 4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5" y="37"/>
                    </a:moveTo>
                    <a:lnTo>
                      <a:pt x="9" y="40"/>
                    </a:lnTo>
                    <a:lnTo>
                      <a:pt x="15" y="43"/>
                    </a:lnTo>
                    <a:lnTo>
                      <a:pt x="20" y="43"/>
                    </a:lnTo>
                    <a:lnTo>
                      <a:pt x="27" y="43"/>
                    </a:lnTo>
                    <a:lnTo>
                      <a:pt x="31" y="40"/>
                    </a:lnTo>
                    <a:lnTo>
                      <a:pt x="37" y="37"/>
                    </a:lnTo>
                    <a:lnTo>
                      <a:pt x="39" y="33"/>
                    </a:lnTo>
                    <a:lnTo>
                      <a:pt x="42" y="28"/>
                    </a:lnTo>
                    <a:lnTo>
                      <a:pt x="42" y="22"/>
                    </a:lnTo>
                    <a:lnTo>
                      <a:pt x="42" y="15"/>
                    </a:lnTo>
                    <a:lnTo>
                      <a:pt x="39" y="11"/>
                    </a:lnTo>
                    <a:lnTo>
                      <a:pt x="37" y="6"/>
                    </a:lnTo>
                    <a:lnTo>
                      <a:pt x="31" y="3"/>
                    </a:lnTo>
                    <a:lnTo>
                      <a:pt x="27" y="0"/>
                    </a:lnTo>
                    <a:lnTo>
                      <a:pt x="20" y="0"/>
                    </a:lnTo>
                    <a:lnTo>
                      <a:pt x="15" y="0"/>
                    </a:lnTo>
                    <a:lnTo>
                      <a:pt x="9" y="3"/>
                    </a:lnTo>
                    <a:lnTo>
                      <a:pt x="5" y="6"/>
                    </a:lnTo>
                    <a:lnTo>
                      <a:pt x="2" y="11"/>
                    </a:lnTo>
                    <a:lnTo>
                      <a:pt x="0" y="15"/>
                    </a:lnTo>
                    <a:lnTo>
                      <a:pt x="0" y="22"/>
                    </a:lnTo>
                    <a:lnTo>
                      <a:pt x="0" y="28"/>
                    </a:lnTo>
                    <a:lnTo>
                      <a:pt x="2"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4" name="Freeform 110"/>
              <p:cNvSpPr>
                <a:spLocks/>
              </p:cNvSpPr>
              <p:nvPr/>
            </p:nvSpPr>
            <p:spPr bwMode="auto">
              <a:xfrm>
                <a:off x="4981575" y="2719388"/>
                <a:ext cx="68262" cy="69850"/>
              </a:xfrm>
              <a:custGeom>
                <a:avLst/>
                <a:gdLst>
                  <a:gd name="T0" fmla="*/ 6 w 43"/>
                  <a:gd name="T1" fmla="*/ 37 h 44"/>
                  <a:gd name="T2" fmla="*/ 11 w 43"/>
                  <a:gd name="T3" fmla="*/ 41 h 44"/>
                  <a:gd name="T4" fmla="*/ 15 w 43"/>
                  <a:gd name="T5" fmla="*/ 43 h 44"/>
                  <a:gd name="T6" fmla="*/ 22 w 43"/>
                  <a:gd name="T7" fmla="*/ 44 h 44"/>
                  <a:gd name="T8" fmla="*/ 28 w 43"/>
                  <a:gd name="T9" fmla="*/ 43 h 44"/>
                  <a:gd name="T10" fmla="*/ 33 w 43"/>
                  <a:gd name="T11" fmla="*/ 41 h 44"/>
                  <a:gd name="T12" fmla="*/ 37 w 43"/>
                  <a:gd name="T13" fmla="*/ 37 h 44"/>
                  <a:gd name="T14" fmla="*/ 40 w 43"/>
                  <a:gd name="T15" fmla="*/ 33 h 44"/>
                  <a:gd name="T16" fmla="*/ 43 w 43"/>
                  <a:gd name="T17" fmla="*/ 28 h 44"/>
                  <a:gd name="T18" fmla="*/ 43 w 43"/>
                  <a:gd name="T19" fmla="*/ 22 h 44"/>
                  <a:gd name="T20" fmla="*/ 43 w 43"/>
                  <a:gd name="T21" fmla="*/ 17 h 44"/>
                  <a:gd name="T22" fmla="*/ 40 w 43"/>
                  <a:gd name="T23" fmla="*/ 11 h 44"/>
                  <a:gd name="T24" fmla="*/ 37 w 43"/>
                  <a:gd name="T25" fmla="*/ 7 h 44"/>
                  <a:gd name="T26" fmla="*/ 33 w 43"/>
                  <a:gd name="T27" fmla="*/ 3 h 44"/>
                  <a:gd name="T28" fmla="*/ 28 w 43"/>
                  <a:gd name="T29" fmla="*/ 2 h 44"/>
                  <a:gd name="T30" fmla="*/ 22 w 43"/>
                  <a:gd name="T31" fmla="*/ 0 h 44"/>
                  <a:gd name="T32" fmla="*/ 15 w 43"/>
                  <a:gd name="T33" fmla="*/ 2 h 44"/>
                  <a:gd name="T34" fmla="*/ 11 w 43"/>
                  <a:gd name="T35" fmla="*/ 3 h 44"/>
                  <a:gd name="T36" fmla="*/ 6 w 43"/>
                  <a:gd name="T37" fmla="*/ 7 h 44"/>
                  <a:gd name="T38" fmla="*/ 3 w 43"/>
                  <a:gd name="T39" fmla="*/ 11 h 44"/>
                  <a:gd name="T40" fmla="*/ 0 w 43"/>
                  <a:gd name="T41" fmla="*/ 17 h 44"/>
                  <a:gd name="T42" fmla="*/ 0 w 43"/>
                  <a:gd name="T43" fmla="*/ 22 h 44"/>
                  <a:gd name="T44" fmla="*/ 0 w 43"/>
                  <a:gd name="T45" fmla="*/ 28 h 44"/>
                  <a:gd name="T46" fmla="*/ 3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5" y="43"/>
                    </a:lnTo>
                    <a:lnTo>
                      <a:pt x="22" y="44"/>
                    </a:lnTo>
                    <a:lnTo>
                      <a:pt x="28" y="43"/>
                    </a:lnTo>
                    <a:lnTo>
                      <a:pt x="33" y="41"/>
                    </a:lnTo>
                    <a:lnTo>
                      <a:pt x="37" y="37"/>
                    </a:lnTo>
                    <a:lnTo>
                      <a:pt x="40" y="33"/>
                    </a:lnTo>
                    <a:lnTo>
                      <a:pt x="43" y="28"/>
                    </a:lnTo>
                    <a:lnTo>
                      <a:pt x="43" y="22"/>
                    </a:lnTo>
                    <a:lnTo>
                      <a:pt x="43" y="17"/>
                    </a:lnTo>
                    <a:lnTo>
                      <a:pt x="40" y="11"/>
                    </a:lnTo>
                    <a:lnTo>
                      <a:pt x="37" y="7"/>
                    </a:lnTo>
                    <a:lnTo>
                      <a:pt x="33" y="3"/>
                    </a:lnTo>
                    <a:lnTo>
                      <a:pt x="28" y="2"/>
                    </a:lnTo>
                    <a:lnTo>
                      <a:pt x="22" y="0"/>
                    </a:lnTo>
                    <a:lnTo>
                      <a:pt x="15" y="2"/>
                    </a:lnTo>
                    <a:lnTo>
                      <a:pt x="11" y="3"/>
                    </a:lnTo>
                    <a:lnTo>
                      <a:pt x="6" y="7"/>
                    </a:lnTo>
                    <a:lnTo>
                      <a:pt x="3" y="11"/>
                    </a:lnTo>
                    <a:lnTo>
                      <a:pt x="0" y="17"/>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5" name="Freeform 111"/>
              <p:cNvSpPr>
                <a:spLocks/>
              </p:cNvSpPr>
              <p:nvPr/>
            </p:nvSpPr>
            <p:spPr bwMode="auto">
              <a:xfrm>
                <a:off x="5022850" y="2689225"/>
                <a:ext cx="69850" cy="69850"/>
              </a:xfrm>
              <a:custGeom>
                <a:avLst/>
                <a:gdLst>
                  <a:gd name="T0" fmla="*/ 6 w 44"/>
                  <a:gd name="T1" fmla="*/ 37 h 44"/>
                  <a:gd name="T2" fmla="*/ 11 w 44"/>
                  <a:gd name="T3" fmla="*/ 41 h 44"/>
                  <a:gd name="T4" fmla="*/ 15 w 44"/>
                  <a:gd name="T5" fmla="*/ 42 h 44"/>
                  <a:gd name="T6" fmla="*/ 22 w 44"/>
                  <a:gd name="T7" fmla="*/ 44 h 44"/>
                  <a:gd name="T8" fmla="*/ 28 w 44"/>
                  <a:gd name="T9" fmla="*/ 42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7 h 44"/>
                  <a:gd name="T26" fmla="*/ 33 w 44"/>
                  <a:gd name="T27" fmla="*/ 3 h 44"/>
                  <a:gd name="T28" fmla="*/ 28 w 44"/>
                  <a:gd name="T29" fmla="*/ 1 h 44"/>
                  <a:gd name="T30" fmla="*/ 22 w 44"/>
                  <a:gd name="T31" fmla="*/ 0 h 44"/>
                  <a:gd name="T32" fmla="*/ 15 w 44"/>
                  <a:gd name="T33" fmla="*/ 1 h 44"/>
                  <a:gd name="T34" fmla="*/ 11 w 44"/>
                  <a:gd name="T35" fmla="*/ 3 h 44"/>
                  <a:gd name="T36" fmla="*/ 6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2"/>
                    </a:lnTo>
                    <a:lnTo>
                      <a:pt x="22" y="44"/>
                    </a:lnTo>
                    <a:lnTo>
                      <a:pt x="28" y="42"/>
                    </a:lnTo>
                    <a:lnTo>
                      <a:pt x="33" y="41"/>
                    </a:lnTo>
                    <a:lnTo>
                      <a:pt x="37" y="37"/>
                    </a:lnTo>
                    <a:lnTo>
                      <a:pt x="41" y="33"/>
                    </a:lnTo>
                    <a:lnTo>
                      <a:pt x="43" y="27"/>
                    </a:lnTo>
                    <a:lnTo>
                      <a:pt x="44" y="22"/>
                    </a:lnTo>
                    <a:lnTo>
                      <a:pt x="43" y="16"/>
                    </a:lnTo>
                    <a:lnTo>
                      <a:pt x="41" y="11"/>
                    </a:lnTo>
                    <a:lnTo>
                      <a:pt x="37" y="7"/>
                    </a:lnTo>
                    <a:lnTo>
                      <a:pt x="33" y="3"/>
                    </a:lnTo>
                    <a:lnTo>
                      <a:pt x="28" y="1"/>
                    </a:lnTo>
                    <a:lnTo>
                      <a:pt x="22" y="0"/>
                    </a:lnTo>
                    <a:lnTo>
                      <a:pt x="15" y="1"/>
                    </a:lnTo>
                    <a:lnTo>
                      <a:pt x="11" y="3"/>
                    </a:lnTo>
                    <a:lnTo>
                      <a:pt x="6" y="7"/>
                    </a:lnTo>
                    <a:lnTo>
                      <a:pt x="3" y="11"/>
                    </a:lnTo>
                    <a:lnTo>
                      <a:pt x="0" y="16"/>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6" name="Freeform 112"/>
              <p:cNvSpPr>
                <a:spLocks/>
              </p:cNvSpPr>
              <p:nvPr/>
            </p:nvSpPr>
            <p:spPr bwMode="auto">
              <a:xfrm>
                <a:off x="5014913" y="2643188"/>
                <a:ext cx="66675" cy="69850"/>
              </a:xfrm>
              <a:custGeom>
                <a:avLst/>
                <a:gdLst>
                  <a:gd name="T0" fmla="*/ 5 w 42"/>
                  <a:gd name="T1" fmla="*/ 37 h 44"/>
                  <a:gd name="T2" fmla="*/ 11 w 42"/>
                  <a:gd name="T3" fmla="*/ 41 h 44"/>
                  <a:gd name="T4" fmla="*/ 15 w 42"/>
                  <a:gd name="T5" fmla="*/ 43 h 44"/>
                  <a:gd name="T6" fmla="*/ 22 w 42"/>
                  <a:gd name="T7" fmla="*/ 44 h 44"/>
                  <a:gd name="T8" fmla="*/ 27 w 42"/>
                  <a:gd name="T9" fmla="*/ 43 h 44"/>
                  <a:gd name="T10" fmla="*/ 33 w 42"/>
                  <a:gd name="T11" fmla="*/ 41 h 44"/>
                  <a:gd name="T12" fmla="*/ 37 w 42"/>
                  <a:gd name="T13" fmla="*/ 37 h 44"/>
                  <a:gd name="T14" fmla="*/ 39 w 42"/>
                  <a:gd name="T15" fmla="*/ 33 h 44"/>
                  <a:gd name="T16" fmla="*/ 42 w 42"/>
                  <a:gd name="T17" fmla="*/ 28 h 44"/>
                  <a:gd name="T18" fmla="*/ 42 w 42"/>
                  <a:gd name="T19" fmla="*/ 22 h 44"/>
                  <a:gd name="T20" fmla="*/ 42 w 42"/>
                  <a:gd name="T21" fmla="*/ 17 h 44"/>
                  <a:gd name="T22" fmla="*/ 39 w 42"/>
                  <a:gd name="T23" fmla="*/ 11 h 44"/>
                  <a:gd name="T24" fmla="*/ 37 w 42"/>
                  <a:gd name="T25" fmla="*/ 7 h 44"/>
                  <a:gd name="T26" fmla="*/ 33 w 42"/>
                  <a:gd name="T27" fmla="*/ 3 h 44"/>
                  <a:gd name="T28" fmla="*/ 27 w 42"/>
                  <a:gd name="T29" fmla="*/ 0 h 44"/>
                  <a:gd name="T30" fmla="*/ 22 w 42"/>
                  <a:gd name="T31" fmla="*/ 0 h 44"/>
                  <a:gd name="T32" fmla="*/ 15 w 42"/>
                  <a:gd name="T33" fmla="*/ 0 h 44"/>
                  <a:gd name="T34" fmla="*/ 11 w 42"/>
                  <a:gd name="T35" fmla="*/ 3 h 44"/>
                  <a:gd name="T36" fmla="*/ 5 w 42"/>
                  <a:gd name="T37" fmla="*/ 7 h 44"/>
                  <a:gd name="T38" fmla="*/ 3 w 42"/>
                  <a:gd name="T39" fmla="*/ 11 h 44"/>
                  <a:gd name="T40" fmla="*/ 0 w 42"/>
                  <a:gd name="T41" fmla="*/ 17 h 44"/>
                  <a:gd name="T42" fmla="*/ 0 w 42"/>
                  <a:gd name="T43" fmla="*/ 22 h 44"/>
                  <a:gd name="T44" fmla="*/ 0 w 42"/>
                  <a:gd name="T45" fmla="*/ 28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11" y="41"/>
                    </a:lnTo>
                    <a:lnTo>
                      <a:pt x="15" y="43"/>
                    </a:lnTo>
                    <a:lnTo>
                      <a:pt x="22" y="44"/>
                    </a:lnTo>
                    <a:lnTo>
                      <a:pt x="27" y="43"/>
                    </a:lnTo>
                    <a:lnTo>
                      <a:pt x="33" y="41"/>
                    </a:lnTo>
                    <a:lnTo>
                      <a:pt x="37" y="37"/>
                    </a:lnTo>
                    <a:lnTo>
                      <a:pt x="39" y="33"/>
                    </a:lnTo>
                    <a:lnTo>
                      <a:pt x="42" y="28"/>
                    </a:lnTo>
                    <a:lnTo>
                      <a:pt x="42" y="22"/>
                    </a:lnTo>
                    <a:lnTo>
                      <a:pt x="42" y="17"/>
                    </a:lnTo>
                    <a:lnTo>
                      <a:pt x="39" y="11"/>
                    </a:lnTo>
                    <a:lnTo>
                      <a:pt x="37" y="7"/>
                    </a:lnTo>
                    <a:lnTo>
                      <a:pt x="33" y="3"/>
                    </a:lnTo>
                    <a:lnTo>
                      <a:pt x="27" y="0"/>
                    </a:lnTo>
                    <a:lnTo>
                      <a:pt x="22" y="0"/>
                    </a:lnTo>
                    <a:lnTo>
                      <a:pt x="15" y="0"/>
                    </a:lnTo>
                    <a:lnTo>
                      <a:pt x="11" y="3"/>
                    </a:lnTo>
                    <a:lnTo>
                      <a:pt x="5" y="7"/>
                    </a:lnTo>
                    <a:lnTo>
                      <a:pt x="3" y="11"/>
                    </a:lnTo>
                    <a:lnTo>
                      <a:pt x="0" y="17"/>
                    </a:lnTo>
                    <a:lnTo>
                      <a:pt x="0" y="22"/>
                    </a:lnTo>
                    <a:lnTo>
                      <a:pt x="0" y="28"/>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7" name="Freeform 113"/>
              <p:cNvSpPr>
                <a:spLocks/>
              </p:cNvSpPr>
              <p:nvPr/>
            </p:nvSpPr>
            <p:spPr bwMode="auto">
              <a:xfrm>
                <a:off x="5068888" y="2624138"/>
                <a:ext cx="69850" cy="69850"/>
              </a:xfrm>
              <a:custGeom>
                <a:avLst/>
                <a:gdLst>
                  <a:gd name="T0" fmla="*/ 7 w 44"/>
                  <a:gd name="T1" fmla="*/ 37 h 44"/>
                  <a:gd name="T2" fmla="*/ 11 w 44"/>
                  <a:gd name="T3" fmla="*/ 41 h 44"/>
                  <a:gd name="T4" fmla="*/ 16 w 44"/>
                  <a:gd name="T5" fmla="*/ 42 h 44"/>
                  <a:gd name="T6" fmla="*/ 22 w 44"/>
                  <a:gd name="T7" fmla="*/ 44 h 44"/>
                  <a:gd name="T8" fmla="*/ 27 w 44"/>
                  <a:gd name="T9" fmla="*/ 42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0 h 44"/>
                  <a:gd name="T30" fmla="*/ 22 w 44"/>
                  <a:gd name="T31" fmla="*/ 0 h 44"/>
                  <a:gd name="T32" fmla="*/ 16 w 44"/>
                  <a:gd name="T33" fmla="*/ 0 h 44"/>
                  <a:gd name="T34" fmla="*/ 11 w 44"/>
                  <a:gd name="T35" fmla="*/ 3 h 44"/>
                  <a:gd name="T36" fmla="*/ 7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6" y="42"/>
                    </a:lnTo>
                    <a:lnTo>
                      <a:pt x="22" y="44"/>
                    </a:lnTo>
                    <a:lnTo>
                      <a:pt x="27" y="42"/>
                    </a:lnTo>
                    <a:lnTo>
                      <a:pt x="33" y="41"/>
                    </a:lnTo>
                    <a:lnTo>
                      <a:pt x="37" y="37"/>
                    </a:lnTo>
                    <a:lnTo>
                      <a:pt x="41" y="33"/>
                    </a:lnTo>
                    <a:lnTo>
                      <a:pt x="42" y="27"/>
                    </a:lnTo>
                    <a:lnTo>
                      <a:pt x="44" y="22"/>
                    </a:lnTo>
                    <a:lnTo>
                      <a:pt x="42" y="16"/>
                    </a:lnTo>
                    <a:lnTo>
                      <a:pt x="41" y="11"/>
                    </a:lnTo>
                    <a:lnTo>
                      <a:pt x="37" y="7"/>
                    </a:lnTo>
                    <a:lnTo>
                      <a:pt x="33" y="3"/>
                    </a:lnTo>
                    <a:lnTo>
                      <a:pt x="27" y="0"/>
                    </a:lnTo>
                    <a:lnTo>
                      <a:pt x="22" y="0"/>
                    </a:lnTo>
                    <a:lnTo>
                      <a:pt x="16" y="0"/>
                    </a:lnTo>
                    <a:lnTo>
                      <a:pt x="11" y="3"/>
                    </a:lnTo>
                    <a:lnTo>
                      <a:pt x="7" y="7"/>
                    </a:lnTo>
                    <a:lnTo>
                      <a:pt x="3" y="11"/>
                    </a:lnTo>
                    <a:lnTo>
                      <a:pt x="0" y="16"/>
                    </a:lnTo>
                    <a:lnTo>
                      <a:pt x="0" y="22"/>
                    </a:lnTo>
                    <a:lnTo>
                      <a:pt x="0"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8" name="Freeform 114"/>
              <p:cNvSpPr>
                <a:spLocks/>
              </p:cNvSpPr>
              <p:nvPr/>
            </p:nvSpPr>
            <p:spPr bwMode="auto">
              <a:xfrm>
                <a:off x="4987925" y="2530475"/>
                <a:ext cx="68262" cy="68262"/>
              </a:xfrm>
              <a:custGeom>
                <a:avLst/>
                <a:gdLst>
                  <a:gd name="T0" fmla="*/ 6 w 43"/>
                  <a:gd name="T1" fmla="*/ 37 h 43"/>
                  <a:gd name="T2" fmla="*/ 11 w 43"/>
                  <a:gd name="T3" fmla="*/ 40 h 43"/>
                  <a:gd name="T4" fmla="*/ 16 w 43"/>
                  <a:gd name="T5" fmla="*/ 43 h 43"/>
                  <a:gd name="T6" fmla="*/ 22 w 43"/>
                  <a:gd name="T7" fmla="*/ 43 h 43"/>
                  <a:gd name="T8" fmla="*/ 28 w 43"/>
                  <a:gd name="T9" fmla="*/ 43 h 43"/>
                  <a:gd name="T10" fmla="*/ 33 w 43"/>
                  <a:gd name="T11" fmla="*/ 40 h 43"/>
                  <a:gd name="T12" fmla="*/ 37 w 43"/>
                  <a:gd name="T13" fmla="*/ 37 h 43"/>
                  <a:gd name="T14" fmla="*/ 40 w 43"/>
                  <a:gd name="T15" fmla="*/ 32 h 43"/>
                  <a:gd name="T16" fmla="*/ 43 w 43"/>
                  <a:gd name="T17" fmla="*/ 28 h 43"/>
                  <a:gd name="T18" fmla="*/ 43 w 43"/>
                  <a:gd name="T19" fmla="*/ 21 h 43"/>
                  <a:gd name="T20" fmla="*/ 43 w 43"/>
                  <a:gd name="T21" fmla="*/ 15 h 43"/>
                  <a:gd name="T22" fmla="*/ 40 w 43"/>
                  <a:gd name="T23" fmla="*/ 10 h 43"/>
                  <a:gd name="T24" fmla="*/ 37 w 43"/>
                  <a:gd name="T25" fmla="*/ 6 h 43"/>
                  <a:gd name="T26" fmla="*/ 33 w 43"/>
                  <a:gd name="T27" fmla="*/ 3 h 43"/>
                  <a:gd name="T28" fmla="*/ 28 w 43"/>
                  <a:gd name="T29" fmla="*/ 0 h 43"/>
                  <a:gd name="T30" fmla="*/ 22 w 43"/>
                  <a:gd name="T31" fmla="*/ 0 h 43"/>
                  <a:gd name="T32" fmla="*/ 16 w 43"/>
                  <a:gd name="T33" fmla="*/ 0 h 43"/>
                  <a:gd name="T34" fmla="*/ 11 w 43"/>
                  <a:gd name="T35" fmla="*/ 3 h 43"/>
                  <a:gd name="T36" fmla="*/ 6 w 43"/>
                  <a:gd name="T37" fmla="*/ 6 h 43"/>
                  <a:gd name="T38" fmla="*/ 3 w 43"/>
                  <a:gd name="T39" fmla="*/ 10 h 43"/>
                  <a:gd name="T40" fmla="*/ 0 w 43"/>
                  <a:gd name="T41" fmla="*/ 15 h 43"/>
                  <a:gd name="T42" fmla="*/ 0 w 43"/>
                  <a:gd name="T43" fmla="*/ 21 h 43"/>
                  <a:gd name="T44" fmla="*/ 0 w 43"/>
                  <a:gd name="T45" fmla="*/ 28 h 43"/>
                  <a:gd name="T46" fmla="*/ 3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0"/>
                    </a:lnTo>
                    <a:lnTo>
                      <a:pt x="16" y="43"/>
                    </a:lnTo>
                    <a:lnTo>
                      <a:pt x="22" y="43"/>
                    </a:lnTo>
                    <a:lnTo>
                      <a:pt x="28" y="43"/>
                    </a:lnTo>
                    <a:lnTo>
                      <a:pt x="33" y="40"/>
                    </a:lnTo>
                    <a:lnTo>
                      <a:pt x="37" y="37"/>
                    </a:lnTo>
                    <a:lnTo>
                      <a:pt x="40" y="32"/>
                    </a:lnTo>
                    <a:lnTo>
                      <a:pt x="43" y="28"/>
                    </a:lnTo>
                    <a:lnTo>
                      <a:pt x="43" y="21"/>
                    </a:lnTo>
                    <a:lnTo>
                      <a:pt x="43" y="15"/>
                    </a:lnTo>
                    <a:lnTo>
                      <a:pt x="40" y="10"/>
                    </a:lnTo>
                    <a:lnTo>
                      <a:pt x="37" y="6"/>
                    </a:lnTo>
                    <a:lnTo>
                      <a:pt x="33" y="3"/>
                    </a:lnTo>
                    <a:lnTo>
                      <a:pt x="28" y="0"/>
                    </a:lnTo>
                    <a:lnTo>
                      <a:pt x="22" y="0"/>
                    </a:lnTo>
                    <a:lnTo>
                      <a:pt x="16" y="0"/>
                    </a:lnTo>
                    <a:lnTo>
                      <a:pt x="11" y="3"/>
                    </a:lnTo>
                    <a:lnTo>
                      <a:pt x="6" y="6"/>
                    </a:lnTo>
                    <a:lnTo>
                      <a:pt x="3" y="10"/>
                    </a:lnTo>
                    <a:lnTo>
                      <a:pt x="0" y="15"/>
                    </a:lnTo>
                    <a:lnTo>
                      <a:pt x="0" y="21"/>
                    </a:lnTo>
                    <a:lnTo>
                      <a:pt x="0" y="28"/>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9" name="Freeform 115"/>
              <p:cNvSpPr>
                <a:spLocks/>
              </p:cNvSpPr>
              <p:nvPr/>
            </p:nvSpPr>
            <p:spPr bwMode="auto">
              <a:xfrm>
                <a:off x="5021263" y="2565400"/>
                <a:ext cx="69850" cy="69850"/>
              </a:xfrm>
              <a:custGeom>
                <a:avLst/>
                <a:gdLst>
                  <a:gd name="T0" fmla="*/ 5 w 44"/>
                  <a:gd name="T1" fmla="*/ 37 h 44"/>
                  <a:gd name="T2" fmla="*/ 11 w 44"/>
                  <a:gd name="T3" fmla="*/ 40 h 44"/>
                  <a:gd name="T4" fmla="*/ 15 w 44"/>
                  <a:gd name="T5" fmla="*/ 43 h 44"/>
                  <a:gd name="T6" fmla="*/ 22 w 44"/>
                  <a:gd name="T7" fmla="*/ 44 h 44"/>
                  <a:gd name="T8" fmla="*/ 27 w 44"/>
                  <a:gd name="T9" fmla="*/ 43 h 44"/>
                  <a:gd name="T10" fmla="*/ 33 w 44"/>
                  <a:gd name="T11" fmla="*/ 40 h 44"/>
                  <a:gd name="T12" fmla="*/ 37 w 44"/>
                  <a:gd name="T13" fmla="*/ 37 h 44"/>
                  <a:gd name="T14" fmla="*/ 40 w 44"/>
                  <a:gd name="T15" fmla="*/ 33 h 44"/>
                  <a:gd name="T16" fmla="*/ 42 w 44"/>
                  <a:gd name="T17" fmla="*/ 28 h 44"/>
                  <a:gd name="T18" fmla="*/ 44 w 44"/>
                  <a:gd name="T19" fmla="*/ 22 h 44"/>
                  <a:gd name="T20" fmla="*/ 42 w 44"/>
                  <a:gd name="T21" fmla="*/ 15 h 44"/>
                  <a:gd name="T22" fmla="*/ 40 w 44"/>
                  <a:gd name="T23" fmla="*/ 11 h 44"/>
                  <a:gd name="T24" fmla="*/ 37 w 44"/>
                  <a:gd name="T25" fmla="*/ 6 h 44"/>
                  <a:gd name="T26" fmla="*/ 33 w 44"/>
                  <a:gd name="T27" fmla="*/ 3 h 44"/>
                  <a:gd name="T28" fmla="*/ 27 w 44"/>
                  <a:gd name="T29" fmla="*/ 0 h 44"/>
                  <a:gd name="T30" fmla="*/ 22 w 44"/>
                  <a:gd name="T31" fmla="*/ 0 h 44"/>
                  <a:gd name="T32" fmla="*/ 15 w 44"/>
                  <a:gd name="T33" fmla="*/ 0 h 44"/>
                  <a:gd name="T34" fmla="*/ 11 w 44"/>
                  <a:gd name="T35" fmla="*/ 3 h 44"/>
                  <a:gd name="T36" fmla="*/ 5 w 44"/>
                  <a:gd name="T37" fmla="*/ 6 h 44"/>
                  <a:gd name="T38" fmla="*/ 3 w 44"/>
                  <a:gd name="T39" fmla="*/ 11 h 44"/>
                  <a:gd name="T40" fmla="*/ 0 w 44"/>
                  <a:gd name="T41" fmla="*/ 15 h 44"/>
                  <a:gd name="T42" fmla="*/ 0 w 44"/>
                  <a:gd name="T43" fmla="*/ 22 h 44"/>
                  <a:gd name="T44" fmla="*/ 0 w 44"/>
                  <a:gd name="T45" fmla="*/ 28 h 44"/>
                  <a:gd name="T46" fmla="*/ 3 w 44"/>
                  <a:gd name="T47" fmla="*/ 33 h 44"/>
                  <a:gd name="T48" fmla="*/ 5 w 44"/>
                  <a:gd name="T49" fmla="*/ 37 h 44"/>
                  <a:gd name="T50" fmla="*/ 5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7"/>
                    </a:moveTo>
                    <a:lnTo>
                      <a:pt x="11" y="40"/>
                    </a:lnTo>
                    <a:lnTo>
                      <a:pt x="15" y="43"/>
                    </a:lnTo>
                    <a:lnTo>
                      <a:pt x="22" y="44"/>
                    </a:lnTo>
                    <a:lnTo>
                      <a:pt x="27" y="43"/>
                    </a:lnTo>
                    <a:lnTo>
                      <a:pt x="33" y="40"/>
                    </a:lnTo>
                    <a:lnTo>
                      <a:pt x="37" y="37"/>
                    </a:lnTo>
                    <a:lnTo>
                      <a:pt x="40" y="33"/>
                    </a:lnTo>
                    <a:lnTo>
                      <a:pt x="42" y="28"/>
                    </a:lnTo>
                    <a:lnTo>
                      <a:pt x="44" y="22"/>
                    </a:lnTo>
                    <a:lnTo>
                      <a:pt x="42" y="15"/>
                    </a:lnTo>
                    <a:lnTo>
                      <a:pt x="40" y="11"/>
                    </a:lnTo>
                    <a:lnTo>
                      <a:pt x="37" y="6"/>
                    </a:lnTo>
                    <a:lnTo>
                      <a:pt x="33" y="3"/>
                    </a:lnTo>
                    <a:lnTo>
                      <a:pt x="27" y="0"/>
                    </a:lnTo>
                    <a:lnTo>
                      <a:pt x="22" y="0"/>
                    </a:lnTo>
                    <a:lnTo>
                      <a:pt x="15" y="0"/>
                    </a:lnTo>
                    <a:lnTo>
                      <a:pt x="11" y="3"/>
                    </a:lnTo>
                    <a:lnTo>
                      <a:pt x="5" y="6"/>
                    </a:lnTo>
                    <a:lnTo>
                      <a:pt x="3" y="11"/>
                    </a:lnTo>
                    <a:lnTo>
                      <a:pt x="0" y="15"/>
                    </a:lnTo>
                    <a:lnTo>
                      <a:pt x="0" y="22"/>
                    </a:lnTo>
                    <a:lnTo>
                      <a:pt x="0" y="28"/>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0" name="Freeform 116"/>
              <p:cNvSpPr>
                <a:spLocks/>
              </p:cNvSpPr>
              <p:nvPr/>
            </p:nvSpPr>
            <p:spPr bwMode="auto">
              <a:xfrm>
                <a:off x="5103813" y="2767013"/>
                <a:ext cx="69850" cy="68262"/>
              </a:xfrm>
              <a:custGeom>
                <a:avLst/>
                <a:gdLst>
                  <a:gd name="T0" fmla="*/ 7 w 44"/>
                  <a:gd name="T1" fmla="*/ 37 h 43"/>
                  <a:gd name="T2" fmla="*/ 11 w 44"/>
                  <a:gd name="T3" fmla="*/ 40 h 43"/>
                  <a:gd name="T4" fmla="*/ 16 w 44"/>
                  <a:gd name="T5" fmla="*/ 43 h 43"/>
                  <a:gd name="T6" fmla="*/ 22 w 44"/>
                  <a:gd name="T7" fmla="*/ 43 h 43"/>
                  <a:gd name="T8" fmla="*/ 27 w 44"/>
                  <a:gd name="T9" fmla="*/ 43 h 43"/>
                  <a:gd name="T10" fmla="*/ 33 w 44"/>
                  <a:gd name="T11" fmla="*/ 40 h 43"/>
                  <a:gd name="T12" fmla="*/ 37 w 44"/>
                  <a:gd name="T13" fmla="*/ 37 h 43"/>
                  <a:gd name="T14" fmla="*/ 41 w 44"/>
                  <a:gd name="T15" fmla="*/ 32 h 43"/>
                  <a:gd name="T16" fmla="*/ 42 w 44"/>
                  <a:gd name="T17" fmla="*/ 28 h 43"/>
                  <a:gd name="T18" fmla="*/ 44 w 44"/>
                  <a:gd name="T19" fmla="*/ 21 h 43"/>
                  <a:gd name="T20" fmla="*/ 42 w 44"/>
                  <a:gd name="T21" fmla="*/ 15 h 43"/>
                  <a:gd name="T22" fmla="*/ 41 w 44"/>
                  <a:gd name="T23" fmla="*/ 10 h 43"/>
                  <a:gd name="T24" fmla="*/ 37 w 44"/>
                  <a:gd name="T25" fmla="*/ 6 h 43"/>
                  <a:gd name="T26" fmla="*/ 33 w 44"/>
                  <a:gd name="T27" fmla="*/ 3 h 43"/>
                  <a:gd name="T28" fmla="*/ 27 w 44"/>
                  <a:gd name="T29" fmla="*/ 0 h 43"/>
                  <a:gd name="T30" fmla="*/ 22 w 44"/>
                  <a:gd name="T31" fmla="*/ 0 h 43"/>
                  <a:gd name="T32" fmla="*/ 16 w 44"/>
                  <a:gd name="T33" fmla="*/ 0 h 43"/>
                  <a:gd name="T34" fmla="*/ 11 w 44"/>
                  <a:gd name="T35" fmla="*/ 3 h 43"/>
                  <a:gd name="T36" fmla="*/ 7 w 44"/>
                  <a:gd name="T37" fmla="*/ 6 h 43"/>
                  <a:gd name="T38" fmla="*/ 3 w 44"/>
                  <a:gd name="T39" fmla="*/ 10 h 43"/>
                  <a:gd name="T40" fmla="*/ 1 w 44"/>
                  <a:gd name="T41" fmla="*/ 15 h 43"/>
                  <a:gd name="T42" fmla="*/ 0 w 44"/>
                  <a:gd name="T43" fmla="*/ 21 h 43"/>
                  <a:gd name="T44" fmla="*/ 1 w 44"/>
                  <a:gd name="T45" fmla="*/ 28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0"/>
                    </a:lnTo>
                    <a:lnTo>
                      <a:pt x="16" y="43"/>
                    </a:lnTo>
                    <a:lnTo>
                      <a:pt x="22" y="43"/>
                    </a:lnTo>
                    <a:lnTo>
                      <a:pt x="27" y="43"/>
                    </a:lnTo>
                    <a:lnTo>
                      <a:pt x="33" y="40"/>
                    </a:lnTo>
                    <a:lnTo>
                      <a:pt x="37" y="37"/>
                    </a:lnTo>
                    <a:lnTo>
                      <a:pt x="41" y="32"/>
                    </a:lnTo>
                    <a:lnTo>
                      <a:pt x="42" y="28"/>
                    </a:lnTo>
                    <a:lnTo>
                      <a:pt x="44" y="21"/>
                    </a:lnTo>
                    <a:lnTo>
                      <a:pt x="42" y="15"/>
                    </a:lnTo>
                    <a:lnTo>
                      <a:pt x="41" y="10"/>
                    </a:lnTo>
                    <a:lnTo>
                      <a:pt x="37" y="6"/>
                    </a:lnTo>
                    <a:lnTo>
                      <a:pt x="33" y="3"/>
                    </a:lnTo>
                    <a:lnTo>
                      <a:pt x="27" y="0"/>
                    </a:lnTo>
                    <a:lnTo>
                      <a:pt x="22" y="0"/>
                    </a:lnTo>
                    <a:lnTo>
                      <a:pt x="16" y="0"/>
                    </a:lnTo>
                    <a:lnTo>
                      <a:pt x="11" y="3"/>
                    </a:lnTo>
                    <a:lnTo>
                      <a:pt x="7" y="6"/>
                    </a:lnTo>
                    <a:lnTo>
                      <a:pt x="3" y="10"/>
                    </a:lnTo>
                    <a:lnTo>
                      <a:pt x="1" y="15"/>
                    </a:lnTo>
                    <a:lnTo>
                      <a:pt x="0" y="21"/>
                    </a:lnTo>
                    <a:lnTo>
                      <a:pt x="1" y="28"/>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1" name="Freeform 117"/>
              <p:cNvSpPr>
                <a:spLocks/>
              </p:cNvSpPr>
              <p:nvPr/>
            </p:nvSpPr>
            <p:spPr bwMode="auto">
              <a:xfrm>
                <a:off x="5091113" y="2695575"/>
                <a:ext cx="68262" cy="69850"/>
              </a:xfrm>
              <a:custGeom>
                <a:avLst/>
                <a:gdLst>
                  <a:gd name="T0" fmla="*/ 7 w 43"/>
                  <a:gd name="T1" fmla="*/ 37 h 44"/>
                  <a:gd name="T2" fmla="*/ 11 w 43"/>
                  <a:gd name="T3" fmla="*/ 41 h 44"/>
                  <a:gd name="T4" fmla="*/ 16 w 43"/>
                  <a:gd name="T5" fmla="*/ 44 h 44"/>
                  <a:gd name="T6" fmla="*/ 22 w 43"/>
                  <a:gd name="T7" fmla="*/ 44 h 44"/>
                  <a:gd name="T8" fmla="*/ 27 w 43"/>
                  <a:gd name="T9" fmla="*/ 44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7 h 44"/>
                  <a:gd name="T22" fmla="*/ 41 w 43"/>
                  <a:gd name="T23" fmla="*/ 11 h 44"/>
                  <a:gd name="T24" fmla="*/ 37 w 43"/>
                  <a:gd name="T25" fmla="*/ 7 h 44"/>
                  <a:gd name="T26" fmla="*/ 32 w 43"/>
                  <a:gd name="T27" fmla="*/ 3 h 44"/>
                  <a:gd name="T28" fmla="*/ 27 w 43"/>
                  <a:gd name="T29" fmla="*/ 2 h 44"/>
                  <a:gd name="T30" fmla="*/ 22 w 43"/>
                  <a:gd name="T31" fmla="*/ 0 h 44"/>
                  <a:gd name="T32" fmla="*/ 16 w 43"/>
                  <a:gd name="T33" fmla="*/ 2 h 44"/>
                  <a:gd name="T34" fmla="*/ 11 w 43"/>
                  <a:gd name="T35" fmla="*/ 3 h 44"/>
                  <a:gd name="T36" fmla="*/ 7 w 43"/>
                  <a:gd name="T37" fmla="*/ 7 h 44"/>
                  <a:gd name="T38" fmla="*/ 2 w 43"/>
                  <a:gd name="T39" fmla="*/ 11 h 44"/>
                  <a:gd name="T40" fmla="*/ 1 w 43"/>
                  <a:gd name="T41" fmla="*/ 17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4"/>
                    </a:lnTo>
                    <a:lnTo>
                      <a:pt x="22" y="44"/>
                    </a:lnTo>
                    <a:lnTo>
                      <a:pt x="27" y="44"/>
                    </a:lnTo>
                    <a:lnTo>
                      <a:pt x="32" y="41"/>
                    </a:lnTo>
                    <a:lnTo>
                      <a:pt x="37" y="37"/>
                    </a:lnTo>
                    <a:lnTo>
                      <a:pt x="41" y="33"/>
                    </a:lnTo>
                    <a:lnTo>
                      <a:pt x="42" y="27"/>
                    </a:lnTo>
                    <a:lnTo>
                      <a:pt x="43" y="22"/>
                    </a:lnTo>
                    <a:lnTo>
                      <a:pt x="42" y="17"/>
                    </a:lnTo>
                    <a:lnTo>
                      <a:pt x="41" y="11"/>
                    </a:lnTo>
                    <a:lnTo>
                      <a:pt x="37" y="7"/>
                    </a:lnTo>
                    <a:lnTo>
                      <a:pt x="32" y="3"/>
                    </a:lnTo>
                    <a:lnTo>
                      <a:pt x="27" y="2"/>
                    </a:lnTo>
                    <a:lnTo>
                      <a:pt x="22" y="0"/>
                    </a:lnTo>
                    <a:lnTo>
                      <a:pt x="16" y="2"/>
                    </a:lnTo>
                    <a:lnTo>
                      <a:pt x="11" y="3"/>
                    </a:lnTo>
                    <a:lnTo>
                      <a:pt x="7" y="7"/>
                    </a:lnTo>
                    <a:lnTo>
                      <a:pt x="2" y="11"/>
                    </a:lnTo>
                    <a:lnTo>
                      <a:pt x="1" y="17"/>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2" name="Freeform 118"/>
              <p:cNvSpPr>
                <a:spLocks/>
              </p:cNvSpPr>
              <p:nvPr/>
            </p:nvSpPr>
            <p:spPr bwMode="auto">
              <a:xfrm>
                <a:off x="5121275" y="2640013"/>
                <a:ext cx="69850" cy="68262"/>
              </a:xfrm>
              <a:custGeom>
                <a:avLst/>
                <a:gdLst>
                  <a:gd name="T0" fmla="*/ 7 w 44"/>
                  <a:gd name="T1" fmla="*/ 37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7 h 43"/>
                  <a:gd name="T14" fmla="*/ 41 w 44"/>
                  <a:gd name="T15" fmla="*/ 32 h 43"/>
                  <a:gd name="T16" fmla="*/ 44 w 44"/>
                  <a:gd name="T17" fmla="*/ 27 h 43"/>
                  <a:gd name="T18" fmla="*/ 44 w 44"/>
                  <a:gd name="T19" fmla="*/ 22 h 43"/>
                  <a:gd name="T20" fmla="*/ 44 w 44"/>
                  <a:gd name="T21" fmla="*/ 16 h 43"/>
                  <a:gd name="T22" fmla="*/ 41 w 44"/>
                  <a:gd name="T23" fmla="*/ 11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1 h 43"/>
                  <a:gd name="T40" fmla="*/ 1 w 44"/>
                  <a:gd name="T41" fmla="*/ 16 h 43"/>
                  <a:gd name="T42" fmla="*/ 0 w 44"/>
                  <a:gd name="T43" fmla="*/ 22 h 43"/>
                  <a:gd name="T44" fmla="*/ 1 w 44"/>
                  <a:gd name="T45" fmla="*/ 27 h 43"/>
                  <a:gd name="T46" fmla="*/ 3 w 44"/>
                  <a:gd name="T47" fmla="*/ 32 h 43"/>
                  <a:gd name="T48" fmla="*/ 7 w 44"/>
                  <a:gd name="T49" fmla="*/ 37 h 43"/>
                  <a:gd name="T50" fmla="*/ 7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7"/>
                    </a:moveTo>
                    <a:lnTo>
                      <a:pt x="11" y="41"/>
                    </a:lnTo>
                    <a:lnTo>
                      <a:pt x="16" y="42"/>
                    </a:lnTo>
                    <a:lnTo>
                      <a:pt x="22" y="43"/>
                    </a:lnTo>
                    <a:lnTo>
                      <a:pt x="27" y="42"/>
                    </a:lnTo>
                    <a:lnTo>
                      <a:pt x="33" y="41"/>
                    </a:lnTo>
                    <a:lnTo>
                      <a:pt x="37" y="37"/>
                    </a:lnTo>
                    <a:lnTo>
                      <a:pt x="41" y="32"/>
                    </a:lnTo>
                    <a:lnTo>
                      <a:pt x="44" y="27"/>
                    </a:lnTo>
                    <a:lnTo>
                      <a:pt x="44" y="22"/>
                    </a:lnTo>
                    <a:lnTo>
                      <a:pt x="44" y="16"/>
                    </a:lnTo>
                    <a:lnTo>
                      <a:pt x="41" y="11"/>
                    </a:lnTo>
                    <a:lnTo>
                      <a:pt x="37" y="6"/>
                    </a:lnTo>
                    <a:lnTo>
                      <a:pt x="33" y="2"/>
                    </a:lnTo>
                    <a:lnTo>
                      <a:pt x="27" y="1"/>
                    </a:lnTo>
                    <a:lnTo>
                      <a:pt x="22" y="0"/>
                    </a:lnTo>
                    <a:lnTo>
                      <a:pt x="16" y="1"/>
                    </a:lnTo>
                    <a:lnTo>
                      <a:pt x="11" y="2"/>
                    </a:lnTo>
                    <a:lnTo>
                      <a:pt x="7" y="6"/>
                    </a:lnTo>
                    <a:lnTo>
                      <a:pt x="3" y="11"/>
                    </a:lnTo>
                    <a:lnTo>
                      <a:pt x="1" y="16"/>
                    </a:lnTo>
                    <a:lnTo>
                      <a:pt x="0" y="22"/>
                    </a:lnTo>
                    <a:lnTo>
                      <a:pt x="1" y="27"/>
                    </a:lnTo>
                    <a:lnTo>
                      <a:pt x="3"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3" name="Freeform 119"/>
              <p:cNvSpPr>
                <a:spLocks/>
              </p:cNvSpPr>
              <p:nvPr/>
            </p:nvSpPr>
            <p:spPr bwMode="auto">
              <a:xfrm>
                <a:off x="5105400" y="2574925"/>
                <a:ext cx="69850" cy="66675"/>
              </a:xfrm>
              <a:custGeom>
                <a:avLst/>
                <a:gdLst>
                  <a:gd name="T0" fmla="*/ 7 w 44"/>
                  <a:gd name="T1" fmla="*/ 37 h 42"/>
                  <a:gd name="T2" fmla="*/ 11 w 44"/>
                  <a:gd name="T3" fmla="*/ 39 h 42"/>
                  <a:gd name="T4" fmla="*/ 17 w 44"/>
                  <a:gd name="T5" fmla="*/ 42 h 42"/>
                  <a:gd name="T6" fmla="*/ 22 w 44"/>
                  <a:gd name="T7" fmla="*/ 42 h 42"/>
                  <a:gd name="T8" fmla="*/ 28 w 44"/>
                  <a:gd name="T9" fmla="*/ 42 h 42"/>
                  <a:gd name="T10" fmla="*/ 33 w 44"/>
                  <a:gd name="T11" fmla="*/ 39 h 42"/>
                  <a:gd name="T12" fmla="*/ 37 w 44"/>
                  <a:gd name="T13" fmla="*/ 37 h 42"/>
                  <a:gd name="T14" fmla="*/ 41 w 44"/>
                  <a:gd name="T15" fmla="*/ 32 h 42"/>
                  <a:gd name="T16" fmla="*/ 44 w 44"/>
                  <a:gd name="T17" fmla="*/ 27 h 42"/>
                  <a:gd name="T18" fmla="*/ 44 w 44"/>
                  <a:gd name="T19" fmla="*/ 22 h 42"/>
                  <a:gd name="T20" fmla="*/ 44 w 44"/>
                  <a:gd name="T21" fmla="*/ 15 h 42"/>
                  <a:gd name="T22" fmla="*/ 41 w 44"/>
                  <a:gd name="T23" fmla="*/ 11 h 42"/>
                  <a:gd name="T24" fmla="*/ 37 w 44"/>
                  <a:gd name="T25" fmla="*/ 5 h 42"/>
                  <a:gd name="T26" fmla="*/ 33 w 44"/>
                  <a:gd name="T27" fmla="*/ 2 h 42"/>
                  <a:gd name="T28" fmla="*/ 28 w 44"/>
                  <a:gd name="T29" fmla="*/ 0 h 42"/>
                  <a:gd name="T30" fmla="*/ 22 w 44"/>
                  <a:gd name="T31" fmla="*/ 0 h 42"/>
                  <a:gd name="T32" fmla="*/ 17 w 44"/>
                  <a:gd name="T33" fmla="*/ 0 h 42"/>
                  <a:gd name="T34" fmla="*/ 11 w 44"/>
                  <a:gd name="T35" fmla="*/ 2 h 42"/>
                  <a:gd name="T36" fmla="*/ 7 w 44"/>
                  <a:gd name="T37" fmla="*/ 5 h 42"/>
                  <a:gd name="T38" fmla="*/ 3 w 44"/>
                  <a:gd name="T39" fmla="*/ 11 h 42"/>
                  <a:gd name="T40" fmla="*/ 2 w 44"/>
                  <a:gd name="T41" fmla="*/ 15 h 42"/>
                  <a:gd name="T42" fmla="*/ 0 w 44"/>
                  <a:gd name="T43" fmla="*/ 22 h 42"/>
                  <a:gd name="T44" fmla="*/ 2 w 44"/>
                  <a:gd name="T45" fmla="*/ 27 h 42"/>
                  <a:gd name="T46" fmla="*/ 3 w 44"/>
                  <a:gd name="T47" fmla="*/ 32 h 42"/>
                  <a:gd name="T48" fmla="*/ 7 w 44"/>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7" y="37"/>
                    </a:moveTo>
                    <a:lnTo>
                      <a:pt x="11" y="39"/>
                    </a:lnTo>
                    <a:lnTo>
                      <a:pt x="17" y="42"/>
                    </a:lnTo>
                    <a:lnTo>
                      <a:pt x="22" y="42"/>
                    </a:lnTo>
                    <a:lnTo>
                      <a:pt x="28" y="42"/>
                    </a:lnTo>
                    <a:lnTo>
                      <a:pt x="33" y="39"/>
                    </a:lnTo>
                    <a:lnTo>
                      <a:pt x="37" y="37"/>
                    </a:lnTo>
                    <a:lnTo>
                      <a:pt x="41" y="32"/>
                    </a:lnTo>
                    <a:lnTo>
                      <a:pt x="44" y="27"/>
                    </a:lnTo>
                    <a:lnTo>
                      <a:pt x="44" y="22"/>
                    </a:lnTo>
                    <a:lnTo>
                      <a:pt x="44" y="15"/>
                    </a:lnTo>
                    <a:lnTo>
                      <a:pt x="41" y="11"/>
                    </a:lnTo>
                    <a:lnTo>
                      <a:pt x="37" y="5"/>
                    </a:lnTo>
                    <a:lnTo>
                      <a:pt x="33" y="2"/>
                    </a:lnTo>
                    <a:lnTo>
                      <a:pt x="28" y="0"/>
                    </a:lnTo>
                    <a:lnTo>
                      <a:pt x="22" y="0"/>
                    </a:lnTo>
                    <a:lnTo>
                      <a:pt x="17" y="0"/>
                    </a:lnTo>
                    <a:lnTo>
                      <a:pt x="11" y="2"/>
                    </a:lnTo>
                    <a:lnTo>
                      <a:pt x="7" y="5"/>
                    </a:lnTo>
                    <a:lnTo>
                      <a:pt x="3" y="11"/>
                    </a:lnTo>
                    <a:lnTo>
                      <a:pt x="2" y="15"/>
                    </a:lnTo>
                    <a:lnTo>
                      <a:pt x="0" y="22"/>
                    </a:lnTo>
                    <a:lnTo>
                      <a:pt x="2" y="27"/>
                    </a:lnTo>
                    <a:lnTo>
                      <a:pt x="3" y="32"/>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4" name="Freeform 120"/>
              <p:cNvSpPr>
                <a:spLocks/>
              </p:cNvSpPr>
              <p:nvPr/>
            </p:nvSpPr>
            <p:spPr bwMode="auto">
              <a:xfrm>
                <a:off x="5099050" y="2498725"/>
                <a:ext cx="69850" cy="69850"/>
              </a:xfrm>
              <a:custGeom>
                <a:avLst/>
                <a:gdLst>
                  <a:gd name="T0" fmla="*/ 7 w 44"/>
                  <a:gd name="T1" fmla="*/ 37 h 44"/>
                  <a:gd name="T2" fmla="*/ 11 w 44"/>
                  <a:gd name="T3" fmla="*/ 41 h 44"/>
                  <a:gd name="T4" fmla="*/ 17 w 44"/>
                  <a:gd name="T5" fmla="*/ 44 h 44"/>
                  <a:gd name="T6" fmla="*/ 22 w 44"/>
                  <a:gd name="T7" fmla="*/ 44 h 44"/>
                  <a:gd name="T8" fmla="*/ 27 w 44"/>
                  <a:gd name="T9" fmla="*/ 44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7 w 44"/>
                  <a:gd name="T33" fmla="*/ 1 h 44"/>
                  <a:gd name="T34" fmla="*/ 11 w 44"/>
                  <a:gd name="T35" fmla="*/ 3 h 44"/>
                  <a:gd name="T36" fmla="*/ 7 w 44"/>
                  <a:gd name="T37" fmla="*/ 7 h 44"/>
                  <a:gd name="T38" fmla="*/ 3 w 44"/>
                  <a:gd name="T39" fmla="*/ 11 h 44"/>
                  <a:gd name="T40" fmla="*/ 2 w 44"/>
                  <a:gd name="T41" fmla="*/ 16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4"/>
                    </a:lnTo>
                    <a:lnTo>
                      <a:pt x="22" y="44"/>
                    </a:lnTo>
                    <a:lnTo>
                      <a:pt x="27" y="44"/>
                    </a:lnTo>
                    <a:lnTo>
                      <a:pt x="33" y="41"/>
                    </a:lnTo>
                    <a:lnTo>
                      <a:pt x="37" y="37"/>
                    </a:lnTo>
                    <a:lnTo>
                      <a:pt x="41" y="33"/>
                    </a:lnTo>
                    <a:lnTo>
                      <a:pt x="43" y="27"/>
                    </a:lnTo>
                    <a:lnTo>
                      <a:pt x="44" y="22"/>
                    </a:lnTo>
                    <a:lnTo>
                      <a:pt x="43" y="16"/>
                    </a:lnTo>
                    <a:lnTo>
                      <a:pt x="41" y="11"/>
                    </a:lnTo>
                    <a:lnTo>
                      <a:pt x="37" y="7"/>
                    </a:lnTo>
                    <a:lnTo>
                      <a:pt x="33" y="3"/>
                    </a:lnTo>
                    <a:lnTo>
                      <a:pt x="27" y="1"/>
                    </a:lnTo>
                    <a:lnTo>
                      <a:pt x="22" y="0"/>
                    </a:lnTo>
                    <a:lnTo>
                      <a:pt x="17" y="1"/>
                    </a:lnTo>
                    <a:lnTo>
                      <a:pt x="11" y="3"/>
                    </a:lnTo>
                    <a:lnTo>
                      <a:pt x="7" y="7"/>
                    </a:lnTo>
                    <a:lnTo>
                      <a:pt x="3" y="11"/>
                    </a:lnTo>
                    <a:lnTo>
                      <a:pt x="2" y="16"/>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5" name="Freeform 121"/>
              <p:cNvSpPr>
                <a:spLocks/>
              </p:cNvSpPr>
              <p:nvPr/>
            </p:nvSpPr>
            <p:spPr bwMode="auto">
              <a:xfrm>
                <a:off x="5126038" y="2459038"/>
                <a:ext cx="68262" cy="69850"/>
              </a:xfrm>
              <a:custGeom>
                <a:avLst/>
                <a:gdLst>
                  <a:gd name="T0" fmla="*/ 6 w 43"/>
                  <a:gd name="T1" fmla="*/ 37 h 44"/>
                  <a:gd name="T2" fmla="*/ 10 w 43"/>
                  <a:gd name="T3" fmla="*/ 41 h 44"/>
                  <a:gd name="T4" fmla="*/ 16 w 43"/>
                  <a:gd name="T5" fmla="*/ 43 h 44"/>
                  <a:gd name="T6" fmla="*/ 21 w 43"/>
                  <a:gd name="T7" fmla="*/ 44 h 44"/>
                  <a:gd name="T8" fmla="*/ 27 w 43"/>
                  <a:gd name="T9" fmla="*/ 43 h 44"/>
                  <a:gd name="T10" fmla="*/ 32 w 43"/>
                  <a:gd name="T11" fmla="*/ 41 h 44"/>
                  <a:gd name="T12" fmla="*/ 36 w 43"/>
                  <a:gd name="T13" fmla="*/ 37 h 44"/>
                  <a:gd name="T14" fmla="*/ 41 w 43"/>
                  <a:gd name="T15" fmla="*/ 33 h 44"/>
                  <a:gd name="T16" fmla="*/ 43 w 43"/>
                  <a:gd name="T17" fmla="*/ 28 h 44"/>
                  <a:gd name="T18" fmla="*/ 43 w 43"/>
                  <a:gd name="T19" fmla="*/ 22 h 44"/>
                  <a:gd name="T20" fmla="*/ 43 w 43"/>
                  <a:gd name="T21" fmla="*/ 17 h 44"/>
                  <a:gd name="T22" fmla="*/ 41 w 43"/>
                  <a:gd name="T23" fmla="*/ 11 h 44"/>
                  <a:gd name="T24" fmla="*/ 36 w 43"/>
                  <a:gd name="T25" fmla="*/ 7 h 44"/>
                  <a:gd name="T26" fmla="*/ 32 w 43"/>
                  <a:gd name="T27" fmla="*/ 3 h 44"/>
                  <a:gd name="T28" fmla="*/ 27 w 43"/>
                  <a:gd name="T29" fmla="*/ 2 h 44"/>
                  <a:gd name="T30" fmla="*/ 21 w 43"/>
                  <a:gd name="T31" fmla="*/ 0 h 44"/>
                  <a:gd name="T32" fmla="*/ 16 w 43"/>
                  <a:gd name="T33" fmla="*/ 2 h 44"/>
                  <a:gd name="T34" fmla="*/ 10 w 43"/>
                  <a:gd name="T35" fmla="*/ 3 h 44"/>
                  <a:gd name="T36" fmla="*/ 6 w 43"/>
                  <a:gd name="T37" fmla="*/ 7 h 44"/>
                  <a:gd name="T38" fmla="*/ 2 w 43"/>
                  <a:gd name="T39" fmla="*/ 11 h 44"/>
                  <a:gd name="T40" fmla="*/ 1 w 43"/>
                  <a:gd name="T41" fmla="*/ 17 h 44"/>
                  <a:gd name="T42" fmla="*/ 0 w 43"/>
                  <a:gd name="T43" fmla="*/ 22 h 44"/>
                  <a:gd name="T44" fmla="*/ 1 w 43"/>
                  <a:gd name="T45" fmla="*/ 28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0" y="41"/>
                    </a:lnTo>
                    <a:lnTo>
                      <a:pt x="16" y="43"/>
                    </a:lnTo>
                    <a:lnTo>
                      <a:pt x="21" y="44"/>
                    </a:lnTo>
                    <a:lnTo>
                      <a:pt x="27" y="43"/>
                    </a:lnTo>
                    <a:lnTo>
                      <a:pt x="32" y="41"/>
                    </a:lnTo>
                    <a:lnTo>
                      <a:pt x="36" y="37"/>
                    </a:lnTo>
                    <a:lnTo>
                      <a:pt x="41" y="33"/>
                    </a:lnTo>
                    <a:lnTo>
                      <a:pt x="43" y="28"/>
                    </a:lnTo>
                    <a:lnTo>
                      <a:pt x="43" y="22"/>
                    </a:lnTo>
                    <a:lnTo>
                      <a:pt x="43" y="17"/>
                    </a:lnTo>
                    <a:lnTo>
                      <a:pt x="41" y="11"/>
                    </a:lnTo>
                    <a:lnTo>
                      <a:pt x="36" y="7"/>
                    </a:lnTo>
                    <a:lnTo>
                      <a:pt x="32" y="3"/>
                    </a:lnTo>
                    <a:lnTo>
                      <a:pt x="27" y="2"/>
                    </a:lnTo>
                    <a:lnTo>
                      <a:pt x="21" y="0"/>
                    </a:lnTo>
                    <a:lnTo>
                      <a:pt x="16" y="2"/>
                    </a:lnTo>
                    <a:lnTo>
                      <a:pt x="10" y="3"/>
                    </a:lnTo>
                    <a:lnTo>
                      <a:pt x="6" y="7"/>
                    </a:lnTo>
                    <a:lnTo>
                      <a:pt x="2" y="11"/>
                    </a:lnTo>
                    <a:lnTo>
                      <a:pt x="1" y="17"/>
                    </a:lnTo>
                    <a:lnTo>
                      <a:pt x="0" y="22"/>
                    </a:lnTo>
                    <a:lnTo>
                      <a:pt x="1" y="28"/>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6" name="Freeform 122"/>
              <p:cNvSpPr>
                <a:spLocks/>
              </p:cNvSpPr>
              <p:nvPr/>
            </p:nvSpPr>
            <p:spPr bwMode="auto">
              <a:xfrm>
                <a:off x="5224463" y="2447925"/>
                <a:ext cx="69850" cy="69850"/>
              </a:xfrm>
              <a:custGeom>
                <a:avLst/>
                <a:gdLst>
                  <a:gd name="T0" fmla="*/ 6 w 44"/>
                  <a:gd name="T1" fmla="*/ 37 h 44"/>
                  <a:gd name="T2" fmla="*/ 11 w 44"/>
                  <a:gd name="T3" fmla="*/ 41 h 44"/>
                  <a:gd name="T4" fmla="*/ 15 w 44"/>
                  <a:gd name="T5" fmla="*/ 43 h 44"/>
                  <a:gd name="T6" fmla="*/ 22 w 44"/>
                  <a:gd name="T7" fmla="*/ 44 h 44"/>
                  <a:gd name="T8" fmla="*/ 28 w 44"/>
                  <a:gd name="T9" fmla="*/ 43 h 44"/>
                  <a:gd name="T10" fmla="*/ 33 w 44"/>
                  <a:gd name="T11" fmla="*/ 41 h 44"/>
                  <a:gd name="T12" fmla="*/ 37 w 44"/>
                  <a:gd name="T13" fmla="*/ 37 h 44"/>
                  <a:gd name="T14" fmla="*/ 40 w 44"/>
                  <a:gd name="T15" fmla="*/ 33 h 44"/>
                  <a:gd name="T16" fmla="*/ 43 w 44"/>
                  <a:gd name="T17" fmla="*/ 28 h 44"/>
                  <a:gd name="T18" fmla="*/ 44 w 44"/>
                  <a:gd name="T19" fmla="*/ 22 h 44"/>
                  <a:gd name="T20" fmla="*/ 43 w 44"/>
                  <a:gd name="T21" fmla="*/ 17 h 44"/>
                  <a:gd name="T22" fmla="*/ 40 w 44"/>
                  <a:gd name="T23" fmla="*/ 11 h 44"/>
                  <a:gd name="T24" fmla="*/ 37 w 44"/>
                  <a:gd name="T25" fmla="*/ 7 h 44"/>
                  <a:gd name="T26" fmla="*/ 33 w 44"/>
                  <a:gd name="T27" fmla="*/ 3 h 44"/>
                  <a:gd name="T28" fmla="*/ 28 w 44"/>
                  <a:gd name="T29" fmla="*/ 2 h 44"/>
                  <a:gd name="T30" fmla="*/ 22 w 44"/>
                  <a:gd name="T31" fmla="*/ 0 h 44"/>
                  <a:gd name="T32" fmla="*/ 15 w 44"/>
                  <a:gd name="T33" fmla="*/ 2 h 44"/>
                  <a:gd name="T34" fmla="*/ 11 w 44"/>
                  <a:gd name="T35" fmla="*/ 3 h 44"/>
                  <a:gd name="T36" fmla="*/ 6 w 44"/>
                  <a:gd name="T37" fmla="*/ 7 h 44"/>
                  <a:gd name="T38" fmla="*/ 3 w 44"/>
                  <a:gd name="T39" fmla="*/ 11 h 44"/>
                  <a:gd name="T40" fmla="*/ 0 w 44"/>
                  <a:gd name="T41" fmla="*/ 17 h 44"/>
                  <a:gd name="T42" fmla="*/ 0 w 44"/>
                  <a:gd name="T43" fmla="*/ 22 h 44"/>
                  <a:gd name="T44" fmla="*/ 0 w 44"/>
                  <a:gd name="T45" fmla="*/ 28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5" y="43"/>
                    </a:lnTo>
                    <a:lnTo>
                      <a:pt x="22" y="44"/>
                    </a:lnTo>
                    <a:lnTo>
                      <a:pt x="28" y="43"/>
                    </a:lnTo>
                    <a:lnTo>
                      <a:pt x="33" y="41"/>
                    </a:lnTo>
                    <a:lnTo>
                      <a:pt x="37" y="37"/>
                    </a:lnTo>
                    <a:lnTo>
                      <a:pt x="40" y="33"/>
                    </a:lnTo>
                    <a:lnTo>
                      <a:pt x="43" y="28"/>
                    </a:lnTo>
                    <a:lnTo>
                      <a:pt x="44" y="22"/>
                    </a:lnTo>
                    <a:lnTo>
                      <a:pt x="43" y="17"/>
                    </a:lnTo>
                    <a:lnTo>
                      <a:pt x="40" y="11"/>
                    </a:lnTo>
                    <a:lnTo>
                      <a:pt x="37" y="7"/>
                    </a:lnTo>
                    <a:lnTo>
                      <a:pt x="33" y="3"/>
                    </a:lnTo>
                    <a:lnTo>
                      <a:pt x="28" y="2"/>
                    </a:lnTo>
                    <a:lnTo>
                      <a:pt x="22" y="0"/>
                    </a:lnTo>
                    <a:lnTo>
                      <a:pt x="15" y="2"/>
                    </a:lnTo>
                    <a:lnTo>
                      <a:pt x="11" y="3"/>
                    </a:lnTo>
                    <a:lnTo>
                      <a:pt x="6" y="7"/>
                    </a:lnTo>
                    <a:lnTo>
                      <a:pt x="3" y="11"/>
                    </a:lnTo>
                    <a:lnTo>
                      <a:pt x="0" y="17"/>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7" name="Freeform 123"/>
              <p:cNvSpPr>
                <a:spLocks/>
              </p:cNvSpPr>
              <p:nvPr/>
            </p:nvSpPr>
            <p:spPr bwMode="auto">
              <a:xfrm>
                <a:off x="5207000" y="2393950"/>
                <a:ext cx="69850" cy="69850"/>
              </a:xfrm>
              <a:custGeom>
                <a:avLst/>
                <a:gdLst>
                  <a:gd name="T0" fmla="*/ 6 w 44"/>
                  <a:gd name="T1" fmla="*/ 37 h 44"/>
                  <a:gd name="T2" fmla="*/ 11 w 44"/>
                  <a:gd name="T3" fmla="*/ 41 h 44"/>
                  <a:gd name="T4" fmla="*/ 16 w 44"/>
                  <a:gd name="T5" fmla="*/ 43 h 44"/>
                  <a:gd name="T6" fmla="*/ 22 w 44"/>
                  <a:gd name="T7" fmla="*/ 44 h 44"/>
                  <a:gd name="T8" fmla="*/ 28 w 44"/>
                  <a:gd name="T9" fmla="*/ 43 h 44"/>
                  <a:gd name="T10" fmla="*/ 33 w 44"/>
                  <a:gd name="T11" fmla="*/ 41 h 44"/>
                  <a:gd name="T12" fmla="*/ 37 w 44"/>
                  <a:gd name="T13" fmla="*/ 37 h 44"/>
                  <a:gd name="T14" fmla="*/ 40 w 44"/>
                  <a:gd name="T15" fmla="*/ 33 h 44"/>
                  <a:gd name="T16" fmla="*/ 43 w 44"/>
                  <a:gd name="T17" fmla="*/ 28 h 44"/>
                  <a:gd name="T18" fmla="*/ 44 w 44"/>
                  <a:gd name="T19" fmla="*/ 22 h 44"/>
                  <a:gd name="T20" fmla="*/ 43 w 44"/>
                  <a:gd name="T21" fmla="*/ 15 h 44"/>
                  <a:gd name="T22" fmla="*/ 40 w 44"/>
                  <a:gd name="T23" fmla="*/ 11 h 44"/>
                  <a:gd name="T24" fmla="*/ 37 w 44"/>
                  <a:gd name="T25" fmla="*/ 6 h 44"/>
                  <a:gd name="T26" fmla="*/ 33 w 44"/>
                  <a:gd name="T27" fmla="*/ 3 h 44"/>
                  <a:gd name="T28" fmla="*/ 28 w 44"/>
                  <a:gd name="T29" fmla="*/ 0 h 44"/>
                  <a:gd name="T30" fmla="*/ 22 w 44"/>
                  <a:gd name="T31" fmla="*/ 0 h 44"/>
                  <a:gd name="T32" fmla="*/ 16 w 44"/>
                  <a:gd name="T33" fmla="*/ 0 h 44"/>
                  <a:gd name="T34" fmla="*/ 11 w 44"/>
                  <a:gd name="T35" fmla="*/ 3 h 44"/>
                  <a:gd name="T36" fmla="*/ 6 w 44"/>
                  <a:gd name="T37" fmla="*/ 6 h 44"/>
                  <a:gd name="T38" fmla="*/ 3 w 44"/>
                  <a:gd name="T39" fmla="*/ 11 h 44"/>
                  <a:gd name="T40" fmla="*/ 0 w 44"/>
                  <a:gd name="T41" fmla="*/ 15 h 44"/>
                  <a:gd name="T42" fmla="*/ 0 w 44"/>
                  <a:gd name="T43" fmla="*/ 22 h 44"/>
                  <a:gd name="T44" fmla="*/ 0 w 44"/>
                  <a:gd name="T45" fmla="*/ 28 h 44"/>
                  <a:gd name="T46" fmla="*/ 3 w 44"/>
                  <a:gd name="T47" fmla="*/ 33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6" y="43"/>
                    </a:lnTo>
                    <a:lnTo>
                      <a:pt x="22" y="44"/>
                    </a:lnTo>
                    <a:lnTo>
                      <a:pt x="28" y="43"/>
                    </a:lnTo>
                    <a:lnTo>
                      <a:pt x="33" y="41"/>
                    </a:lnTo>
                    <a:lnTo>
                      <a:pt x="37" y="37"/>
                    </a:lnTo>
                    <a:lnTo>
                      <a:pt x="40" y="33"/>
                    </a:lnTo>
                    <a:lnTo>
                      <a:pt x="43" y="28"/>
                    </a:lnTo>
                    <a:lnTo>
                      <a:pt x="44" y="22"/>
                    </a:lnTo>
                    <a:lnTo>
                      <a:pt x="43" y="15"/>
                    </a:lnTo>
                    <a:lnTo>
                      <a:pt x="40" y="11"/>
                    </a:lnTo>
                    <a:lnTo>
                      <a:pt x="37" y="6"/>
                    </a:lnTo>
                    <a:lnTo>
                      <a:pt x="33" y="3"/>
                    </a:lnTo>
                    <a:lnTo>
                      <a:pt x="28" y="0"/>
                    </a:lnTo>
                    <a:lnTo>
                      <a:pt x="22" y="0"/>
                    </a:lnTo>
                    <a:lnTo>
                      <a:pt x="16" y="0"/>
                    </a:lnTo>
                    <a:lnTo>
                      <a:pt x="11" y="3"/>
                    </a:lnTo>
                    <a:lnTo>
                      <a:pt x="6" y="6"/>
                    </a:lnTo>
                    <a:lnTo>
                      <a:pt x="3" y="11"/>
                    </a:lnTo>
                    <a:lnTo>
                      <a:pt x="0" y="15"/>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8" name="Freeform 124"/>
              <p:cNvSpPr>
                <a:spLocks/>
              </p:cNvSpPr>
              <p:nvPr/>
            </p:nvSpPr>
            <p:spPr bwMode="auto">
              <a:xfrm>
                <a:off x="5232400" y="2349500"/>
                <a:ext cx="68262" cy="66675"/>
              </a:xfrm>
              <a:custGeom>
                <a:avLst/>
                <a:gdLst>
                  <a:gd name="T0" fmla="*/ 5 w 43"/>
                  <a:gd name="T1" fmla="*/ 36 h 42"/>
                  <a:gd name="T2" fmla="*/ 10 w 43"/>
                  <a:gd name="T3" fmla="*/ 39 h 42"/>
                  <a:gd name="T4" fmla="*/ 16 w 43"/>
                  <a:gd name="T5" fmla="*/ 42 h 42"/>
                  <a:gd name="T6" fmla="*/ 21 w 43"/>
                  <a:gd name="T7" fmla="*/ 42 h 42"/>
                  <a:gd name="T8" fmla="*/ 27 w 43"/>
                  <a:gd name="T9" fmla="*/ 42 h 42"/>
                  <a:gd name="T10" fmla="*/ 32 w 43"/>
                  <a:gd name="T11" fmla="*/ 39 h 42"/>
                  <a:gd name="T12" fmla="*/ 36 w 43"/>
                  <a:gd name="T13" fmla="*/ 36 h 42"/>
                  <a:gd name="T14" fmla="*/ 40 w 43"/>
                  <a:gd name="T15" fmla="*/ 31 h 42"/>
                  <a:gd name="T16" fmla="*/ 42 w 43"/>
                  <a:gd name="T17" fmla="*/ 27 h 42"/>
                  <a:gd name="T18" fmla="*/ 43 w 43"/>
                  <a:gd name="T19" fmla="*/ 20 h 42"/>
                  <a:gd name="T20" fmla="*/ 42 w 43"/>
                  <a:gd name="T21" fmla="*/ 15 h 42"/>
                  <a:gd name="T22" fmla="*/ 40 w 43"/>
                  <a:gd name="T23" fmla="*/ 11 h 42"/>
                  <a:gd name="T24" fmla="*/ 36 w 43"/>
                  <a:gd name="T25" fmla="*/ 5 h 42"/>
                  <a:gd name="T26" fmla="*/ 32 w 43"/>
                  <a:gd name="T27" fmla="*/ 2 h 42"/>
                  <a:gd name="T28" fmla="*/ 27 w 43"/>
                  <a:gd name="T29" fmla="*/ 0 h 42"/>
                  <a:gd name="T30" fmla="*/ 21 w 43"/>
                  <a:gd name="T31" fmla="*/ 0 h 42"/>
                  <a:gd name="T32" fmla="*/ 16 w 43"/>
                  <a:gd name="T33" fmla="*/ 0 h 42"/>
                  <a:gd name="T34" fmla="*/ 10 w 43"/>
                  <a:gd name="T35" fmla="*/ 2 h 42"/>
                  <a:gd name="T36" fmla="*/ 5 w 43"/>
                  <a:gd name="T37" fmla="*/ 5 h 42"/>
                  <a:gd name="T38" fmla="*/ 2 w 43"/>
                  <a:gd name="T39" fmla="*/ 11 h 42"/>
                  <a:gd name="T40" fmla="*/ 0 w 43"/>
                  <a:gd name="T41" fmla="*/ 15 h 42"/>
                  <a:gd name="T42" fmla="*/ 0 w 43"/>
                  <a:gd name="T43" fmla="*/ 20 h 42"/>
                  <a:gd name="T44" fmla="*/ 0 w 43"/>
                  <a:gd name="T45" fmla="*/ 27 h 42"/>
                  <a:gd name="T46" fmla="*/ 2 w 43"/>
                  <a:gd name="T47" fmla="*/ 31 h 42"/>
                  <a:gd name="T48" fmla="*/ 5 w 43"/>
                  <a:gd name="T49" fmla="*/ 36 h 42"/>
                  <a:gd name="T50" fmla="*/ 5 w 43"/>
                  <a:gd name="T5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2">
                    <a:moveTo>
                      <a:pt x="5" y="36"/>
                    </a:moveTo>
                    <a:lnTo>
                      <a:pt x="10" y="39"/>
                    </a:lnTo>
                    <a:lnTo>
                      <a:pt x="16" y="42"/>
                    </a:lnTo>
                    <a:lnTo>
                      <a:pt x="21" y="42"/>
                    </a:lnTo>
                    <a:lnTo>
                      <a:pt x="27" y="42"/>
                    </a:lnTo>
                    <a:lnTo>
                      <a:pt x="32" y="39"/>
                    </a:lnTo>
                    <a:lnTo>
                      <a:pt x="36" y="36"/>
                    </a:lnTo>
                    <a:lnTo>
                      <a:pt x="40" y="31"/>
                    </a:lnTo>
                    <a:lnTo>
                      <a:pt x="42" y="27"/>
                    </a:lnTo>
                    <a:lnTo>
                      <a:pt x="43" y="20"/>
                    </a:lnTo>
                    <a:lnTo>
                      <a:pt x="42" y="15"/>
                    </a:lnTo>
                    <a:lnTo>
                      <a:pt x="40" y="11"/>
                    </a:lnTo>
                    <a:lnTo>
                      <a:pt x="36" y="5"/>
                    </a:lnTo>
                    <a:lnTo>
                      <a:pt x="32" y="2"/>
                    </a:lnTo>
                    <a:lnTo>
                      <a:pt x="27" y="0"/>
                    </a:lnTo>
                    <a:lnTo>
                      <a:pt x="21" y="0"/>
                    </a:lnTo>
                    <a:lnTo>
                      <a:pt x="16" y="0"/>
                    </a:lnTo>
                    <a:lnTo>
                      <a:pt x="10" y="2"/>
                    </a:lnTo>
                    <a:lnTo>
                      <a:pt x="5" y="5"/>
                    </a:lnTo>
                    <a:lnTo>
                      <a:pt x="2" y="11"/>
                    </a:lnTo>
                    <a:lnTo>
                      <a:pt x="0" y="15"/>
                    </a:lnTo>
                    <a:lnTo>
                      <a:pt x="0" y="20"/>
                    </a:lnTo>
                    <a:lnTo>
                      <a:pt x="0" y="27"/>
                    </a:lnTo>
                    <a:lnTo>
                      <a:pt x="2" y="31"/>
                    </a:lnTo>
                    <a:lnTo>
                      <a:pt x="5" y="36"/>
                    </a:lnTo>
                    <a:lnTo>
                      <a:pt x="5"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9" name="Freeform 125"/>
              <p:cNvSpPr>
                <a:spLocks/>
              </p:cNvSpPr>
              <p:nvPr/>
            </p:nvSpPr>
            <p:spPr bwMode="auto">
              <a:xfrm>
                <a:off x="5310188" y="2370138"/>
                <a:ext cx="68262" cy="69850"/>
              </a:xfrm>
              <a:custGeom>
                <a:avLst/>
                <a:gdLst>
                  <a:gd name="T0" fmla="*/ 7 w 43"/>
                  <a:gd name="T1" fmla="*/ 37 h 44"/>
                  <a:gd name="T2" fmla="*/ 11 w 43"/>
                  <a:gd name="T3" fmla="*/ 41 h 44"/>
                  <a:gd name="T4" fmla="*/ 16 w 43"/>
                  <a:gd name="T5" fmla="*/ 43 h 44"/>
                  <a:gd name="T6" fmla="*/ 22 w 43"/>
                  <a:gd name="T7" fmla="*/ 44 h 44"/>
                  <a:gd name="T8" fmla="*/ 27 w 43"/>
                  <a:gd name="T9" fmla="*/ 43 h 44"/>
                  <a:gd name="T10" fmla="*/ 32 w 43"/>
                  <a:gd name="T11" fmla="*/ 41 h 44"/>
                  <a:gd name="T12" fmla="*/ 37 w 43"/>
                  <a:gd name="T13" fmla="*/ 37 h 44"/>
                  <a:gd name="T14" fmla="*/ 41 w 43"/>
                  <a:gd name="T15" fmla="*/ 33 h 44"/>
                  <a:gd name="T16" fmla="*/ 43 w 43"/>
                  <a:gd name="T17" fmla="*/ 28 h 44"/>
                  <a:gd name="T18" fmla="*/ 43 w 43"/>
                  <a:gd name="T19" fmla="*/ 22 h 44"/>
                  <a:gd name="T20" fmla="*/ 43 w 43"/>
                  <a:gd name="T21" fmla="*/ 17 h 44"/>
                  <a:gd name="T22" fmla="*/ 41 w 43"/>
                  <a:gd name="T23" fmla="*/ 11 h 44"/>
                  <a:gd name="T24" fmla="*/ 37 w 43"/>
                  <a:gd name="T25" fmla="*/ 6 h 44"/>
                  <a:gd name="T26" fmla="*/ 32 w 43"/>
                  <a:gd name="T27" fmla="*/ 3 h 44"/>
                  <a:gd name="T28" fmla="*/ 27 w 43"/>
                  <a:gd name="T29" fmla="*/ 0 h 44"/>
                  <a:gd name="T30" fmla="*/ 22 w 43"/>
                  <a:gd name="T31" fmla="*/ 0 h 44"/>
                  <a:gd name="T32" fmla="*/ 16 w 43"/>
                  <a:gd name="T33" fmla="*/ 0 h 44"/>
                  <a:gd name="T34" fmla="*/ 11 w 43"/>
                  <a:gd name="T35" fmla="*/ 3 h 44"/>
                  <a:gd name="T36" fmla="*/ 7 w 43"/>
                  <a:gd name="T37" fmla="*/ 6 h 44"/>
                  <a:gd name="T38" fmla="*/ 2 w 43"/>
                  <a:gd name="T39" fmla="*/ 11 h 44"/>
                  <a:gd name="T40" fmla="*/ 1 w 43"/>
                  <a:gd name="T41" fmla="*/ 17 h 44"/>
                  <a:gd name="T42" fmla="*/ 0 w 43"/>
                  <a:gd name="T43" fmla="*/ 22 h 44"/>
                  <a:gd name="T44" fmla="*/ 1 w 43"/>
                  <a:gd name="T45" fmla="*/ 28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3"/>
                    </a:lnTo>
                    <a:lnTo>
                      <a:pt x="22" y="44"/>
                    </a:lnTo>
                    <a:lnTo>
                      <a:pt x="27" y="43"/>
                    </a:lnTo>
                    <a:lnTo>
                      <a:pt x="32" y="41"/>
                    </a:lnTo>
                    <a:lnTo>
                      <a:pt x="37" y="37"/>
                    </a:lnTo>
                    <a:lnTo>
                      <a:pt x="41" y="33"/>
                    </a:lnTo>
                    <a:lnTo>
                      <a:pt x="43" y="28"/>
                    </a:lnTo>
                    <a:lnTo>
                      <a:pt x="43" y="22"/>
                    </a:lnTo>
                    <a:lnTo>
                      <a:pt x="43" y="17"/>
                    </a:lnTo>
                    <a:lnTo>
                      <a:pt x="41" y="11"/>
                    </a:lnTo>
                    <a:lnTo>
                      <a:pt x="37" y="6"/>
                    </a:lnTo>
                    <a:lnTo>
                      <a:pt x="32" y="3"/>
                    </a:lnTo>
                    <a:lnTo>
                      <a:pt x="27" y="0"/>
                    </a:lnTo>
                    <a:lnTo>
                      <a:pt x="22" y="0"/>
                    </a:lnTo>
                    <a:lnTo>
                      <a:pt x="16" y="0"/>
                    </a:lnTo>
                    <a:lnTo>
                      <a:pt x="11" y="3"/>
                    </a:lnTo>
                    <a:lnTo>
                      <a:pt x="7" y="6"/>
                    </a:lnTo>
                    <a:lnTo>
                      <a:pt x="2" y="11"/>
                    </a:lnTo>
                    <a:lnTo>
                      <a:pt x="1" y="17"/>
                    </a:lnTo>
                    <a:lnTo>
                      <a:pt x="0" y="22"/>
                    </a:lnTo>
                    <a:lnTo>
                      <a:pt x="1" y="28"/>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0" name="Freeform 126"/>
              <p:cNvSpPr>
                <a:spLocks/>
              </p:cNvSpPr>
              <p:nvPr/>
            </p:nvSpPr>
            <p:spPr bwMode="auto">
              <a:xfrm>
                <a:off x="5322888" y="2325688"/>
                <a:ext cx="69850" cy="68262"/>
              </a:xfrm>
              <a:custGeom>
                <a:avLst/>
                <a:gdLst>
                  <a:gd name="T0" fmla="*/ 7 w 44"/>
                  <a:gd name="T1" fmla="*/ 38 h 43"/>
                  <a:gd name="T2" fmla="*/ 11 w 44"/>
                  <a:gd name="T3" fmla="*/ 41 h 43"/>
                  <a:gd name="T4" fmla="*/ 16 w 44"/>
                  <a:gd name="T5" fmla="*/ 43 h 43"/>
                  <a:gd name="T6" fmla="*/ 22 w 44"/>
                  <a:gd name="T7" fmla="*/ 43 h 43"/>
                  <a:gd name="T8" fmla="*/ 27 w 44"/>
                  <a:gd name="T9" fmla="*/ 43 h 43"/>
                  <a:gd name="T10" fmla="*/ 33 w 44"/>
                  <a:gd name="T11" fmla="*/ 41 h 43"/>
                  <a:gd name="T12" fmla="*/ 37 w 44"/>
                  <a:gd name="T13" fmla="*/ 38 h 43"/>
                  <a:gd name="T14" fmla="*/ 41 w 44"/>
                  <a:gd name="T15" fmla="*/ 32 h 43"/>
                  <a:gd name="T16" fmla="*/ 42 w 44"/>
                  <a:gd name="T17" fmla="*/ 28 h 43"/>
                  <a:gd name="T18" fmla="*/ 44 w 44"/>
                  <a:gd name="T19" fmla="*/ 21 h 43"/>
                  <a:gd name="T20" fmla="*/ 42 w 44"/>
                  <a:gd name="T21" fmla="*/ 16 h 43"/>
                  <a:gd name="T22" fmla="*/ 41 w 44"/>
                  <a:gd name="T23" fmla="*/ 11 h 43"/>
                  <a:gd name="T24" fmla="*/ 37 w 44"/>
                  <a:gd name="T25" fmla="*/ 6 h 43"/>
                  <a:gd name="T26" fmla="*/ 33 w 44"/>
                  <a:gd name="T27" fmla="*/ 4 h 43"/>
                  <a:gd name="T28" fmla="*/ 27 w 44"/>
                  <a:gd name="T29" fmla="*/ 1 h 43"/>
                  <a:gd name="T30" fmla="*/ 22 w 44"/>
                  <a:gd name="T31" fmla="*/ 0 h 43"/>
                  <a:gd name="T32" fmla="*/ 16 w 44"/>
                  <a:gd name="T33" fmla="*/ 1 h 43"/>
                  <a:gd name="T34" fmla="*/ 11 w 44"/>
                  <a:gd name="T35" fmla="*/ 4 h 43"/>
                  <a:gd name="T36" fmla="*/ 7 w 44"/>
                  <a:gd name="T37" fmla="*/ 6 h 43"/>
                  <a:gd name="T38" fmla="*/ 3 w 44"/>
                  <a:gd name="T39" fmla="*/ 11 h 43"/>
                  <a:gd name="T40" fmla="*/ 1 w 44"/>
                  <a:gd name="T41" fmla="*/ 16 h 43"/>
                  <a:gd name="T42" fmla="*/ 0 w 44"/>
                  <a:gd name="T43" fmla="*/ 21 h 43"/>
                  <a:gd name="T44" fmla="*/ 1 w 44"/>
                  <a:gd name="T45" fmla="*/ 28 h 43"/>
                  <a:gd name="T46" fmla="*/ 3 w 44"/>
                  <a:gd name="T47" fmla="*/ 32 h 43"/>
                  <a:gd name="T48" fmla="*/ 7 w 44"/>
                  <a:gd name="T49" fmla="*/ 38 h 43"/>
                  <a:gd name="T50" fmla="*/ 7 w 44"/>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8"/>
                    </a:moveTo>
                    <a:lnTo>
                      <a:pt x="11" y="41"/>
                    </a:lnTo>
                    <a:lnTo>
                      <a:pt x="16" y="43"/>
                    </a:lnTo>
                    <a:lnTo>
                      <a:pt x="22" y="43"/>
                    </a:lnTo>
                    <a:lnTo>
                      <a:pt x="27" y="43"/>
                    </a:lnTo>
                    <a:lnTo>
                      <a:pt x="33" y="41"/>
                    </a:lnTo>
                    <a:lnTo>
                      <a:pt x="37" y="38"/>
                    </a:lnTo>
                    <a:lnTo>
                      <a:pt x="41" y="32"/>
                    </a:lnTo>
                    <a:lnTo>
                      <a:pt x="42" y="28"/>
                    </a:lnTo>
                    <a:lnTo>
                      <a:pt x="44" y="21"/>
                    </a:lnTo>
                    <a:lnTo>
                      <a:pt x="42" y="16"/>
                    </a:lnTo>
                    <a:lnTo>
                      <a:pt x="41" y="11"/>
                    </a:lnTo>
                    <a:lnTo>
                      <a:pt x="37" y="6"/>
                    </a:lnTo>
                    <a:lnTo>
                      <a:pt x="33" y="4"/>
                    </a:lnTo>
                    <a:lnTo>
                      <a:pt x="27" y="1"/>
                    </a:lnTo>
                    <a:lnTo>
                      <a:pt x="22" y="0"/>
                    </a:lnTo>
                    <a:lnTo>
                      <a:pt x="16" y="1"/>
                    </a:lnTo>
                    <a:lnTo>
                      <a:pt x="11" y="4"/>
                    </a:lnTo>
                    <a:lnTo>
                      <a:pt x="7" y="6"/>
                    </a:lnTo>
                    <a:lnTo>
                      <a:pt x="3" y="11"/>
                    </a:lnTo>
                    <a:lnTo>
                      <a:pt x="1" y="16"/>
                    </a:lnTo>
                    <a:lnTo>
                      <a:pt x="0" y="21"/>
                    </a:lnTo>
                    <a:lnTo>
                      <a:pt x="1" y="28"/>
                    </a:lnTo>
                    <a:lnTo>
                      <a:pt x="3" y="32"/>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1" name="Freeform 127"/>
              <p:cNvSpPr>
                <a:spLocks/>
              </p:cNvSpPr>
              <p:nvPr/>
            </p:nvSpPr>
            <p:spPr bwMode="auto">
              <a:xfrm>
                <a:off x="5394325" y="2352675"/>
                <a:ext cx="66675" cy="68262"/>
              </a:xfrm>
              <a:custGeom>
                <a:avLst/>
                <a:gdLst>
                  <a:gd name="T0" fmla="*/ 5 w 42"/>
                  <a:gd name="T1" fmla="*/ 37 h 43"/>
                  <a:gd name="T2" fmla="*/ 11 w 42"/>
                  <a:gd name="T3" fmla="*/ 40 h 43"/>
                  <a:gd name="T4" fmla="*/ 15 w 42"/>
                  <a:gd name="T5" fmla="*/ 43 h 43"/>
                  <a:gd name="T6" fmla="*/ 22 w 42"/>
                  <a:gd name="T7" fmla="*/ 43 h 43"/>
                  <a:gd name="T8" fmla="*/ 27 w 42"/>
                  <a:gd name="T9" fmla="*/ 43 h 43"/>
                  <a:gd name="T10" fmla="*/ 33 w 42"/>
                  <a:gd name="T11" fmla="*/ 40 h 43"/>
                  <a:gd name="T12" fmla="*/ 37 w 42"/>
                  <a:gd name="T13" fmla="*/ 37 h 43"/>
                  <a:gd name="T14" fmla="*/ 40 w 42"/>
                  <a:gd name="T15" fmla="*/ 33 h 43"/>
                  <a:gd name="T16" fmla="*/ 42 w 42"/>
                  <a:gd name="T17" fmla="*/ 28 h 43"/>
                  <a:gd name="T18" fmla="*/ 42 w 42"/>
                  <a:gd name="T19" fmla="*/ 22 h 43"/>
                  <a:gd name="T20" fmla="*/ 42 w 42"/>
                  <a:gd name="T21" fmla="*/ 15 h 43"/>
                  <a:gd name="T22" fmla="*/ 40 w 42"/>
                  <a:gd name="T23" fmla="*/ 11 h 43"/>
                  <a:gd name="T24" fmla="*/ 37 w 42"/>
                  <a:gd name="T25" fmla="*/ 6 h 43"/>
                  <a:gd name="T26" fmla="*/ 33 w 42"/>
                  <a:gd name="T27" fmla="*/ 3 h 43"/>
                  <a:gd name="T28" fmla="*/ 27 w 42"/>
                  <a:gd name="T29" fmla="*/ 0 h 43"/>
                  <a:gd name="T30" fmla="*/ 22 w 42"/>
                  <a:gd name="T31" fmla="*/ 0 h 43"/>
                  <a:gd name="T32" fmla="*/ 15 w 42"/>
                  <a:gd name="T33" fmla="*/ 0 h 43"/>
                  <a:gd name="T34" fmla="*/ 11 w 42"/>
                  <a:gd name="T35" fmla="*/ 3 h 43"/>
                  <a:gd name="T36" fmla="*/ 5 w 42"/>
                  <a:gd name="T37" fmla="*/ 6 h 43"/>
                  <a:gd name="T38" fmla="*/ 3 w 42"/>
                  <a:gd name="T39" fmla="*/ 11 h 43"/>
                  <a:gd name="T40" fmla="*/ 0 w 42"/>
                  <a:gd name="T41" fmla="*/ 15 h 43"/>
                  <a:gd name="T42" fmla="*/ 0 w 42"/>
                  <a:gd name="T43" fmla="*/ 22 h 43"/>
                  <a:gd name="T44" fmla="*/ 0 w 42"/>
                  <a:gd name="T45" fmla="*/ 28 h 43"/>
                  <a:gd name="T46" fmla="*/ 3 w 42"/>
                  <a:gd name="T47" fmla="*/ 33 h 43"/>
                  <a:gd name="T48" fmla="*/ 5 w 42"/>
                  <a:gd name="T49" fmla="*/ 37 h 43"/>
                  <a:gd name="T50" fmla="*/ 5 w 4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5" y="37"/>
                    </a:moveTo>
                    <a:lnTo>
                      <a:pt x="11" y="40"/>
                    </a:lnTo>
                    <a:lnTo>
                      <a:pt x="15" y="43"/>
                    </a:lnTo>
                    <a:lnTo>
                      <a:pt x="22" y="43"/>
                    </a:lnTo>
                    <a:lnTo>
                      <a:pt x="27" y="43"/>
                    </a:lnTo>
                    <a:lnTo>
                      <a:pt x="33" y="40"/>
                    </a:lnTo>
                    <a:lnTo>
                      <a:pt x="37" y="37"/>
                    </a:lnTo>
                    <a:lnTo>
                      <a:pt x="40" y="33"/>
                    </a:lnTo>
                    <a:lnTo>
                      <a:pt x="42" y="28"/>
                    </a:lnTo>
                    <a:lnTo>
                      <a:pt x="42" y="22"/>
                    </a:lnTo>
                    <a:lnTo>
                      <a:pt x="42" y="15"/>
                    </a:lnTo>
                    <a:lnTo>
                      <a:pt x="40" y="11"/>
                    </a:lnTo>
                    <a:lnTo>
                      <a:pt x="37" y="6"/>
                    </a:lnTo>
                    <a:lnTo>
                      <a:pt x="33" y="3"/>
                    </a:lnTo>
                    <a:lnTo>
                      <a:pt x="27" y="0"/>
                    </a:lnTo>
                    <a:lnTo>
                      <a:pt x="22" y="0"/>
                    </a:lnTo>
                    <a:lnTo>
                      <a:pt x="15" y="0"/>
                    </a:lnTo>
                    <a:lnTo>
                      <a:pt x="11" y="3"/>
                    </a:lnTo>
                    <a:lnTo>
                      <a:pt x="5" y="6"/>
                    </a:lnTo>
                    <a:lnTo>
                      <a:pt x="3" y="11"/>
                    </a:lnTo>
                    <a:lnTo>
                      <a:pt x="0" y="15"/>
                    </a:lnTo>
                    <a:lnTo>
                      <a:pt x="0" y="22"/>
                    </a:lnTo>
                    <a:lnTo>
                      <a:pt x="0" y="28"/>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2" name="Freeform 128"/>
              <p:cNvSpPr>
                <a:spLocks/>
              </p:cNvSpPr>
              <p:nvPr/>
            </p:nvSpPr>
            <p:spPr bwMode="auto">
              <a:xfrm>
                <a:off x="5381625" y="2405063"/>
                <a:ext cx="66675" cy="69850"/>
              </a:xfrm>
              <a:custGeom>
                <a:avLst/>
                <a:gdLst>
                  <a:gd name="T0" fmla="*/ 5 w 42"/>
                  <a:gd name="T1" fmla="*/ 37 h 44"/>
                  <a:gd name="T2" fmla="*/ 9 w 42"/>
                  <a:gd name="T3" fmla="*/ 41 h 44"/>
                  <a:gd name="T4" fmla="*/ 15 w 42"/>
                  <a:gd name="T5" fmla="*/ 42 h 44"/>
                  <a:gd name="T6" fmla="*/ 20 w 42"/>
                  <a:gd name="T7" fmla="*/ 44 h 44"/>
                  <a:gd name="T8" fmla="*/ 27 w 42"/>
                  <a:gd name="T9" fmla="*/ 42 h 44"/>
                  <a:gd name="T10" fmla="*/ 31 w 42"/>
                  <a:gd name="T11" fmla="*/ 41 h 44"/>
                  <a:gd name="T12" fmla="*/ 37 w 42"/>
                  <a:gd name="T13" fmla="*/ 37 h 44"/>
                  <a:gd name="T14" fmla="*/ 39 w 42"/>
                  <a:gd name="T15" fmla="*/ 33 h 44"/>
                  <a:gd name="T16" fmla="*/ 42 w 42"/>
                  <a:gd name="T17" fmla="*/ 27 h 44"/>
                  <a:gd name="T18" fmla="*/ 42 w 42"/>
                  <a:gd name="T19" fmla="*/ 22 h 44"/>
                  <a:gd name="T20" fmla="*/ 42 w 42"/>
                  <a:gd name="T21" fmla="*/ 17 h 44"/>
                  <a:gd name="T22" fmla="*/ 39 w 42"/>
                  <a:gd name="T23" fmla="*/ 11 h 44"/>
                  <a:gd name="T24" fmla="*/ 37 w 42"/>
                  <a:gd name="T25" fmla="*/ 7 h 44"/>
                  <a:gd name="T26" fmla="*/ 31 w 42"/>
                  <a:gd name="T27" fmla="*/ 3 h 44"/>
                  <a:gd name="T28" fmla="*/ 27 w 42"/>
                  <a:gd name="T29" fmla="*/ 0 h 44"/>
                  <a:gd name="T30" fmla="*/ 20 w 42"/>
                  <a:gd name="T31" fmla="*/ 0 h 44"/>
                  <a:gd name="T32" fmla="*/ 15 w 42"/>
                  <a:gd name="T33" fmla="*/ 0 h 44"/>
                  <a:gd name="T34" fmla="*/ 9 w 42"/>
                  <a:gd name="T35" fmla="*/ 3 h 44"/>
                  <a:gd name="T36" fmla="*/ 5 w 42"/>
                  <a:gd name="T37" fmla="*/ 7 h 44"/>
                  <a:gd name="T38" fmla="*/ 3 w 42"/>
                  <a:gd name="T39" fmla="*/ 11 h 44"/>
                  <a:gd name="T40" fmla="*/ 0 w 42"/>
                  <a:gd name="T41" fmla="*/ 17 h 44"/>
                  <a:gd name="T42" fmla="*/ 0 w 42"/>
                  <a:gd name="T43" fmla="*/ 22 h 44"/>
                  <a:gd name="T44" fmla="*/ 0 w 42"/>
                  <a:gd name="T45" fmla="*/ 27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9" y="41"/>
                    </a:lnTo>
                    <a:lnTo>
                      <a:pt x="15" y="42"/>
                    </a:lnTo>
                    <a:lnTo>
                      <a:pt x="20" y="44"/>
                    </a:lnTo>
                    <a:lnTo>
                      <a:pt x="27" y="42"/>
                    </a:lnTo>
                    <a:lnTo>
                      <a:pt x="31" y="41"/>
                    </a:lnTo>
                    <a:lnTo>
                      <a:pt x="37" y="37"/>
                    </a:lnTo>
                    <a:lnTo>
                      <a:pt x="39" y="33"/>
                    </a:lnTo>
                    <a:lnTo>
                      <a:pt x="42" y="27"/>
                    </a:lnTo>
                    <a:lnTo>
                      <a:pt x="42" y="22"/>
                    </a:lnTo>
                    <a:lnTo>
                      <a:pt x="42" y="17"/>
                    </a:lnTo>
                    <a:lnTo>
                      <a:pt x="39" y="11"/>
                    </a:lnTo>
                    <a:lnTo>
                      <a:pt x="37" y="7"/>
                    </a:lnTo>
                    <a:lnTo>
                      <a:pt x="31" y="3"/>
                    </a:lnTo>
                    <a:lnTo>
                      <a:pt x="27" y="0"/>
                    </a:lnTo>
                    <a:lnTo>
                      <a:pt x="20" y="0"/>
                    </a:lnTo>
                    <a:lnTo>
                      <a:pt x="15" y="0"/>
                    </a:lnTo>
                    <a:lnTo>
                      <a:pt x="9" y="3"/>
                    </a:lnTo>
                    <a:lnTo>
                      <a:pt x="5" y="7"/>
                    </a:lnTo>
                    <a:lnTo>
                      <a:pt x="3" y="11"/>
                    </a:lnTo>
                    <a:lnTo>
                      <a:pt x="0" y="17"/>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3" name="Freeform 129"/>
              <p:cNvSpPr>
                <a:spLocks/>
              </p:cNvSpPr>
              <p:nvPr/>
            </p:nvSpPr>
            <p:spPr bwMode="auto">
              <a:xfrm>
                <a:off x="5419725" y="2414588"/>
                <a:ext cx="68262" cy="68262"/>
              </a:xfrm>
              <a:custGeom>
                <a:avLst/>
                <a:gdLst>
                  <a:gd name="T0" fmla="*/ 6 w 43"/>
                  <a:gd name="T1" fmla="*/ 36 h 43"/>
                  <a:gd name="T2" fmla="*/ 11 w 43"/>
                  <a:gd name="T3" fmla="*/ 41 h 43"/>
                  <a:gd name="T4" fmla="*/ 15 w 43"/>
                  <a:gd name="T5" fmla="*/ 42 h 43"/>
                  <a:gd name="T6" fmla="*/ 22 w 43"/>
                  <a:gd name="T7" fmla="*/ 43 h 43"/>
                  <a:gd name="T8" fmla="*/ 28 w 43"/>
                  <a:gd name="T9" fmla="*/ 42 h 43"/>
                  <a:gd name="T10" fmla="*/ 33 w 43"/>
                  <a:gd name="T11" fmla="*/ 41 h 43"/>
                  <a:gd name="T12" fmla="*/ 37 w 43"/>
                  <a:gd name="T13" fmla="*/ 36 h 43"/>
                  <a:gd name="T14" fmla="*/ 40 w 43"/>
                  <a:gd name="T15" fmla="*/ 32 h 43"/>
                  <a:gd name="T16" fmla="*/ 43 w 43"/>
                  <a:gd name="T17" fmla="*/ 27 h 43"/>
                  <a:gd name="T18" fmla="*/ 43 w 43"/>
                  <a:gd name="T19" fmla="*/ 21 h 43"/>
                  <a:gd name="T20" fmla="*/ 43 w 43"/>
                  <a:gd name="T21" fmla="*/ 16 h 43"/>
                  <a:gd name="T22" fmla="*/ 40 w 43"/>
                  <a:gd name="T23" fmla="*/ 11 h 43"/>
                  <a:gd name="T24" fmla="*/ 37 w 43"/>
                  <a:gd name="T25" fmla="*/ 6 h 43"/>
                  <a:gd name="T26" fmla="*/ 33 w 43"/>
                  <a:gd name="T27" fmla="*/ 2 h 43"/>
                  <a:gd name="T28" fmla="*/ 28 w 43"/>
                  <a:gd name="T29" fmla="*/ 1 h 43"/>
                  <a:gd name="T30" fmla="*/ 22 w 43"/>
                  <a:gd name="T31" fmla="*/ 0 h 43"/>
                  <a:gd name="T32" fmla="*/ 15 w 43"/>
                  <a:gd name="T33" fmla="*/ 1 h 43"/>
                  <a:gd name="T34" fmla="*/ 11 w 43"/>
                  <a:gd name="T35" fmla="*/ 2 h 43"/>
                  <a:gd name="T36" fmla="*/ 6 w 43"/>
                  <a:gd name="T37" fmla="*/ 6 h 43"/>
                  <a:gd name="T38" fmla="*/ 3 w 43"/>
                  <a:gd name="T39" fmla="*/ 11 h 43"/>
                  <a:gd name="T40" fmla="*/ 0 w 43"/>
                  <a:gd name="T41" fmla="*/ 16 h 43"/>
                  <a:gd name="T42" fmla="*/ 0 w 43"/>
                  <a:gd name="T43" fmla="*/ 21 h 43"/>
                  <a:gd name="T44" fmla="*/ 0 w 43"/>
                  <a:gd name="T45" fmla="*/ 27 h 43"/>
                  <a:gd name="T46" fmla="*/ 3 w 43"/>
                  <a:gd name="T47" fmla="*/ 32 h 43"/>
                  <a:gd name="T48" fmla="*/ 6 w 43"/>
                  <a:gd name="T49" fmla="*/ 36 h 43"/>
                  <a:gd name="T50" fmla="*/ 6 w 43"/>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6"/>
                    </a:moveTo>
                    <a:lnTo>
                      <a:pt x="11" y="41"/>
                    </a:lnTo>
                    <a:lnTo>
                      <a:pt x="15" y="42"/>
                    </a:lnTo>
                    <a:lnTo>
                      <a:pt x="22" y="43"/>
                    </a:lnTo>
                    <a:lnTo>
                      <a:pt x="28" y="42"/>
                    </a:lnTo>
                    <a:lnTo>
                      <a:pt x="33" y="41"/>
                    </a:lnTo>
                    <a:lnTo>
                      <a:pt x="37" y="36"/>
                    </a:lnTo>
                    <a:lnTo>
                      <a:pt x="40" y="32"/>
                    </a:lnTo>
                    <a:lnTo>
                      <a:pt x="43" y="27"/>
                    </a:lnTo>
                    <a:lnTo>
                      <a:pt x="43" y="21"/>
                    </a:lnTo>
                    <a:lnTo>
                      <a:pt x="43" y="16"/>
                    </a:lnTo>
                    <a:lnTo>
                      <a:pt x="40" y="11"/>
                    </a:lnTo>
                    <a:lnTo>
                      <a:pt x="37" y="6"/>
                    </a:lnTo>
                    <a:lnTo>
                      <a:pt x="33" y="2"/>
                    </a:lnTo>
                    <a:lnTo>
                      <a:pt x="28" y="1"/>
                    </a:lnTo>
                    <a:lnTo>
                      <a:pt x="22" y="0"/>
                    </a:lnTo>
                    <a:lnTo>
                      <a:pt x="15" y="1"/>
                    </a:lnTo>
                    <a:lnTo>
                      <a:pt x="11" y="2"/>
                    </a:lnTo>
                    <a:lnTo>
                      <a:pt x="6" y="6"/>
                    </a:lnTo>
                    <a:lnTo>
                      <a:pt x="3" y="11"/>
                    </a:lnTo>
                    <a:lnTo>
                      <a:pt x="0" y="16"/>
                    </a:lnTo>
                    <a:lnTo>
                      <a:pt x="0" y="21"/>
                    </a:lnTo>
                    <a:lnTo>
                      <a:pt x="0" y="27"/>
                    </a:lnTo>
                    <a:lnTo>
                      <a:pt x="3" y="32"/>
                    </a:lnTo>
                    <a:lnTo>
                      <a:pt x="6" y="36"/>
                    </a:lnTo>
                    <a:lnTo>
                      <a:pt x="6"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4" name="Freeform 130"/>
              <p:cNvSpPr>
                <a:spLocks/>
              </p:cNvSpPr>
              <p:nvPr/>
            </p:nvSpPr>
            <p:spPr bwMode="auto">
              <a:xfrm>
                <a:off x="5441950" y="2479675"/>
                <a:ext cx="69850" cy="68262"/>
              </a:xfrm>
              <a:custGeom>
                <a:avLst/>
                <a:gdLst>
                  <a:gd name="T0" fmla="*/ 7 w 44"/>
                  <a:gd name="T1" fmla="*/ 36 h 43"/>
                  <a:gd name="T2" fmla="*/ 11 w 44"/>
                  <a:gd name="T3" fmla="*/ 41 h 43"/>
                  <a:gd name="T4" fmla="*/ 16 w 44"/>
                  <a:gd name="T5" fmla="*/ 43 h 43"/>
                  <a:gd name="T6" fmla="*/ 22 w 44"/>
                  <a:gd name="T7" fmla="*/ 43 h 43"/>
                  <a:gd name="T8" fmla="*/ 27 w 44"/>
                  <a:gd name="T9" fmla="*/ 43 h 43"/>
                  <a:gd name="T10" fmla="*/ 33 w 44"/>
                  <a:gd name="T11" fmla="*/ 41 h 43"/>
                  <a:gd name="T12" fmla="*/ 37 w 44"/>
                  <a:gd name="T13" fmla="*/ 36 h 43"/>
                  <a:gd name="T14" fmla="*/ 41 w 44"/>
                  <a:gd name="T15" fmla="*/ 32 h 43"/>
                  <a:gd name="T16" fmla="*/ 42 w 44"/>
                  <a:gd name="T17" fmla="*/ 27 h 43"/>
                  <a:gd name="T18" fmla="*/ 44 w 44"/>
                  <a:gd name="T19" fmla="*/ 21 h 43"/>
                  <a:gd name="T20" fmla="*/ 42 w 44"/>
                  <a:gd name="T21" fmla="*/ 16 h 43"/>
                  <a:gd name="T22" fmla="*/ 41 w 44"/>
                  <a:gd name="T23" fmla="*/ 10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0 h 43"/>
                  <a:gd name="T40" fmla="*/ 0 w 44"/>
                  <a:gd name="T41" fmla="*/ 16 h 43"/>
                  <a:gd name="T42" fmla="*/ 0 w 44"/>
                  <a:gd name="T43" fmla="*/ 21 h 43"/>
                  <a:gd name="T44" fmla="*/ 0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6" y="43"/>
                    </a:lnTo>
                    <a:lnTo>
                      <a:pt x="22" y="43"/>
                    </a:lnTo>
                    <a:lnTo>
                      <a:pt x="27" y="43"/>
                    </a:lnTo>
                    <a:lnTo>
                      <a:pt x="33" y="41"/>
                    </a:lnTo>
                    <a:lnTo>
                      <a:pt x="37" y="36"/>
                    </a:lnTo>
                    <a:lnTo>
                      <a:pt x="41" y="32"/>
                    </a:lnTo>
                    <a:lnTo>
                      <a:pt x="42" y="27"/>
                    </a:lnTo>
                    <a:lnTo>
                      <a:pt x="44" y="21"/>
                    </a:lnTo>
                    <a:lnTo>
                      <a:pt x="42" y="16"/>
                    </a:lnTo>
                    <a:lnTo>
                      <a:pt x="41" y="10"/>
                    </a:lnTo>
                    <a:lnTo>
                      <a:pt x="37" y="6"/>
                    </a:lnTo>
                    <a:lnTo>
                      <a:pt x="33" y="2"/>
                    </a:lnTo>
                    <a:lnTo>
                      <a:pt x="27" y="1"/>
                    </a:lnTo>
                    <a:lnTo>
                      <a:pt x="22" y="0"/>
                    </a:lnTo>
                    <a:lnTo>
                      <a:pt x="16" y="1"/>
                    </a:lnTo>
                    <a:lnTo>
                      <a:pt x="11" y="2"/>
                    </a:lnTo>
                    <a:lnTo>
                      <a:pt x="7" y="6"/>
                    </a:lnTo>
                    <a:lnTo>
                      <a:pt x="3" y="10"/>
                    </a:lnTo>
                    <a:lnTo>
                      <a:pt x="0" y="16"/>
                    </a:lnTo>
                    <a:lnTo>
                      <a:pt x="0" y="21"/>
                    </a:lnTo>
                    <a:lnTo>
                      <a:pt x="0"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5" name="Freeform 131"/>
              <p:cNvSpPr>
                <a:spLocks/>
              </p:cNvSpPr>
              <p:nvPr/>
            </p:nvSpPr>
            <p:spPr bwMode="auto">
              <a:xfrm>
                <a:off x="5484813" y="2427288"/>
                <a:ext cx="69850" cy="68262"/>
              </a:xfrm>
              <a:custGeom>
                <a:avLst/>
                <a:gdLst>
                  <a:gd name="T0" fmla="*/ 7 w 44"/>
                  <a:gd name="T1" fmla="*/ 37 h 43"/>
                  <a:gd name="T2" fmla="*/ 11 w 44"/>
                  <a:gd name="T3" fmla="*/ 41 h 43"/>
                  <a:gd name="T4" fmla="*/ 17 w 44"/>
                  <a:gd name="T5" fmla="*/ 42 h 43"/>
                  <a:gd name="T6" fmla="*/ 22 w 44"/>
                  <a:gd name="T7" fmla="*/ 43 h 43"/>
                  <a:gd name="T8" fmla="*/ 28 w 44"/>
                  <a:gd name="T9" fmla="*/ 42 h 43"/>
                  <a:gd name="T10" fmla="*/ 33 w 44"/>
                  <a:gd name="T11" fmla="*/ 41 h 43"/>
                  <a:gd name="T12" fmla="*/ 37 w 44"/>
                  <a:gd name="T13" fmla="*/ 37 h 43"/>
                  <a:gd name="T14" fmla="*/ 41 w 44"/>
                  <a:gd name="T15" fmla="*/ 33 h 43"/>
                  <a:gd name="T16" fmla="*/ 44 w 44"/>
                  <a:gd name="T17" fmla="*/ 27 h 43"/>
                  <a:gd name="T18" fmla="*/ 44 w 44"/>
                  <a:gd name="T19" fmla="*/ 22 h 43"/>
                  <a:gd name="T20" fmla="*/ 44 w 44"/>
                  <a:gd name="T21" fmla="*/ 16 h 43"/>
                  <a:gd name="T22" fmla="*/ 41 w 44"/>
                  <a:gd name="T23" fmla="*/ 11 h 43"/>
                  <a:gd name="T24" fmla="*/ 37 w 44"/>
                  <a:gd name="T25" fmla="*/ 7 h 43"/>
                  <a:gd name="T26" fmla="*/ 33 w 44"/>
                  <a:gd name="T27" fmla="*/ 3 h 43"/>
                  <a:gd name="T28" fmla="*/ 28 w 44"/>
                  <a:gd name="T29" fmla="*/ 1 h 43"/>
                  <a:gd name="T30" fmla="*/ 22 w 44"/>
                  <a:gd name="T31" fmla="*/ 0 h 43"/>
                  <a:gd name="T32" fmla="*/ 17 w 44"/>
                  <a:gd name="T33" fmla="*/ 1 h 43"/>
                  <a:gd name="T34" fmla="*/ 11 w 44"/>
                  <a:gd name="T35" fmla="*/ 3 h 43"/>
                  <a:gd name="T36" fmla="*/ 7 w 44"/>
                  <a:gd name="T37" fmla="*/ 7 h 43"/>
                  <a:gd name="T38" fmla="*/ 3 w 44"/>
                  <a:gd name="T39" fmla="*/ 11 h 43"/>
                  <a:gd name="T40" fmla="*/ 2 w 44"/>
                  <a:gd name="T41" fmla="*/ 16 h 43"/>
                  <a:gd name="T42" fmla="*/ 0 w 44"/>
                  <a:gd name="T43" fmla="*/ 22 h 43"/>
                  <a:gd name="T44" fmla="*/ 2 w 44"/>
                  <a:gd name="T45" fmla="*/ 27 h 43"/>
                  <a:gd name="T46" fmla="*/ 3 w 44"/>
                  <a:gd name="T47" fmla="*/ 33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41"/>
                    </a:lnTo>
                    <a:lnTo>
                      <a:pt x="17" y="42"/>
                    </a:lnTo>
                    <a:lnTo>
                      <a:pt x="22" y="43"/>
                    </a:lnTo>
                    <a:lnTo>
                      <a:pt x="28" y="42"/>
                    </a:lnTo>
                    <a:lnTo>
                      <a:pt x="33" y="41"/>
                    </a:lnTo>
                    <a:lnTo>
                      <a:pt x="37" y="37"/>
                    </a:lnTo>
                    <a:lnTo>
                      <a:pt x="41" y="33"/>
                    </a:lnTo>
                    <a:lnTo>
                      <a:pt x="44" y="27"/>
                    </a:lnTo>
                    <a:lnTo>
                      <a:pt x="44" y="22"/>
                    </a:lnTo>
                    <a:lnTo>
                      <a:pt x="44" y="16"/>
                    </a:lnTo>
                    <a:lnTo>
                      <a:pt x="41" y="11"/>
                    </a:lnTo>
                    <a:lnTo>
                      <a:pt x="37" y="7"/>
                    </a:lnTo>
                    <a:lnTo>
                      <a:pt x="33" y="3"/>
                    </a:lnTo>
                    <a:lnTo>
                      <a:pt x="28" y="1"/>
                    </a:lnTo>
                    <a:lnTo>
                      <a:pt x="22" y="0"/>
                    </a:lnTo>
                    <a:lnTo>
                      <a:pt x="17" y="1"/>
                    </a:lnTo>
                    <a:lnTo>
                      <a:pt x="11" y="3"/>
                    </a:lnTo>
                    <a:lnTo>
                      <a:pt x="7" y="7"/>
                    </a:lnTo>
                    <a:lnTo>
                      <a:pt x="3" y="11"/>
                    </a:lnTo>
                    <a:lnTo>
                      <a:pt x="2" y="16"/>
                    </a:lnTo>
                    <a:lnTo>
                      <a:pt x="0" y="22"/>
                    </a:lnTo>
                    <a:lnTo>
                      <a:pt x="2" y="27"/>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6" name="Freeform 132"/>
              <p:cNvSpPr>
                <a:spLocks/>
              </p:cNvSpPr>
              <p:nvPr/>
            </p:nvSpPr>
            <p:spPr bwMode="auto">
              <a:xfrm>
                <a:off x="5481638" y="2370138"/>
                <a:ext cx="68262" cy="69850"/>
              </a:xfrm>
              <a:custGeom>
                <a:avLst/>
                <a:gdLst>
                  <a:gd name="T0" fmla="*/ 6 w 43"/>
                  <a:gd name="T1" fmla="*/ 37 h 44"/>
                  <a:gd name="T2" fmla="*/ 11 w 43"/>
                  <a:gd name="T3" fmla="*/ 41 h 44"/>
                  <a:gd name="T4" fmla="*/ 16 w 43"/>
                  <a:gd name="T5" fmla="*/ 43 h 44"/>
                  <a:gd name="T6" fmla="*/ 22 w 43"/>
                  <a:gd name="T7" fmla="*/ 44 h 44"/>
                  <a:gd name="T8" fmla="*/ 27 w 43"/>
                  <a:gd name="T9" fmla="*/ 43 h 44"/>
                  <a:gd name="T10" fmla="*/ 32 w 43"/>
                  <a:gd name="T11" fmla="*/ 41 h 44"/>
                  <a:gd name="T12" fmla="*/ 37 w 43"/>
                  <a:gd name="T13" fmla="*/ 37 h 44"/>
                  <a:gd name="T14" fmla="*/ 41 w 43"/>
                  <a:gd name="T15" fmla="*/ 33 h 44"/>
                  <a:gd name="T16" fmla="*/ 42 w 43"/>
                  <a:gd name="T17" fmla="*/ 28 h 44"/>
                  <a:gd name="T18" fmla="*/ 43 w 43"/>
                  <a:gd name="T19" fmla="*/ 22 h 44"/>
                  <a:gd name="T20" fmla="*/ 42 w 43"/>
                  <a:gd name="T21" fmla="*/ 17 h 44"/>
                  <a:gd name="T22" fmla="*/ 41 w 43"/>
                  <a:gd name="T23" fmla="*/ 11 h 44"/>
                  <a:gd name="T24" fmla="*/ 37 w 43"/>
                  <a:gd name="T25" fmla="*/ 6 h 44"/>
                  <a:gd name="T26" fmla="*/ 32 w 43"/>
                  <a:gd name="T27" fmla="*/ 3 h 44"/>
                  <a:gd name="T28" fmla="*/ 27 w 43"/>
                  <a:gd name="T29" fmla="*/ 0 h 44"/>
                  <a:gd name="T30" fmla="*/ 22 w 43"/>
                  <a:gd name="T31" fmla="*/ 0 h 44"/>
                  <a:gd name="T32" fmla="*/ 16 w 43"/>
                  <a:gd name="T33" fmla="*/ 0 h 44"/>
                  <a:gd name="T34" fmla="*/ 11 w 43"/>
                  <a:gd name="T35" fmla="*/ 3 h 44"/>
                  <a:gd name="T36" fmla="*/ 6 w 43"/>
                  <a:gd name="T37" fmla="*/ 6 h 44"/>
                  <a:gd name="T38" fmla="*/ 2 w 43"/>
                  <a:gd name="T39" fmla="*/ 11 h 44"/>
                  <a:gd name="T40" fmla="*/ 1 w 43"/>
                  <a:gd name="T41" fmla="*/ 17 h 44"/>
                  <a:gd name="T42" fmla="*/ 0 w 43"/>
                  <a:gd name="T43" fmla="*/ 22 h 44"/>
                  <a:gd name="T44" fmla="*/ 1 w 43"/>
                  <a:gd name="T45" fmla="*/ 28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6" y="43"/>
                    </a:lnTo>
                    <a:lnTo>
                      <a:pt x="22" y="44"/>
                    </a:lnTo>
                    <a:lnTo>
                      <a:pt x="27" y="43"/>
                    </a:lnTo>
                    <a:lnTo>
                      <a:pt x="32" y="41"/>
                    </a:lnTo>
                    <a:lnTo>
                      <a:pt x="37" y="37"/>
                    </a:lnTo>
                    <a:lnTo>
                      <a:pt x="41" y="33"/>
                    </a:lnTo>
                    <a:lnTo>
                      <a:pt x="42" y="28"/>
                    </a:lnTo>
                    <a:lnTo>
                      <a:pt x="43" y="22"/>
                    </a:lnTo>
                    <a:lnTo>
                      <a:pt x="42" y="17"/>
                    </a:lnTo>
                    <a:lnTo>
                      <a:pt x="41" y="11"/>
                    </a:lnTo>
                    <a:lnTo>
                      <a:pt x="37" y="6"/>
                    </a:lnTo>
                    <a:lnTo>
                      <a:pt x="32" y="3"/>
                    </a:lnTo>
                    <a:lnTo>
                      <a:pt x="27" y="0"/>
                    </a:lnTo>
                    <a:lnTo>
                      <a:pt x="22" y="0"/>
                    </a:lnTo>
                    <a:lnTo>
                      <a:pt x="16" y="0"/>
                    </a:lnTo>
                    <a:lnTo>
                      <a:pt x="11" y="3"/>
                    </a:lnTo>
                    <a:lnTo>
                      <a:pt x="6" y="6"/>
                    </a:lnTo>
                    <a:lnTo>
                      <a:pt x="2" y="11"/>
                    </a:lnTo>
                    <a:lnTo>
                      <a:pt x="1" y="17"/>
                    </a:lnTo>
                    <a:lnTo>
                      <a:pt x="0" y="22"/>
                    </a:lnTo>
                    <a:lnTo>
                      <a:pt x="1" y="28"/>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7" name="Freeform 133"/>
              <p:cNvSpPr>
                <a:spLocks/>
              </p:cNvSpPr>
              <p:nvPr/>
            </p:nvSpPr>
            <p:spPr bwMode="auto">
              <a:xfrm>
                <a:off x="5518150" y="2462213"/>
                <a:ext cx="69850" cy="68262"/>
              </a:xfrm>
              <a:custGeom>
                <a:avLst/>
                <a:gdLst>
                  <a:gd name="T0" fmla="*/ 7 w 44"/>
                  <a:gd name="T1" fmla="*/ 37 h 43"/>
                  <a:gd name="T2" fmla="*/ 11 w 44"/>
                  <a:gd name="T3" fmla="*/ 41 h 43"/>
                  <a:gd name="T4" fmla="*/ 16 w 44"/>
                  <a:gd name="T5" fmla="*/ 43 h 43"/>
                  <a:gd name="T6" fmla="*/ 22 w 44"/>
                  <a:gd name="T7" fmla="*/ 43 h 43"/>
                  <a:gd name="T8" fmla="*/ 27 w 44"/>
                  <a:gd name="T9" fmla="*/ 43 h 43"/>
                  <a:gd name="T10" fmla="*/ 33 w 44"/>
                  <a:gd name="T11" fmla="*/ 41 h 43"/>
                  <a:gd name="T12" fmla="*/ 37 w 44"/>
                  <a:gd name="T13" fmla="*/ 37 h 43"/>
                  <a:gd name="T14" fmla="*/ 41 w 44"/>
                  <a:gd name="T15" fmla="*/ 32 h 43"/>
                  <a:gd name="T16" fmla="*/ 44 w 44"/>
                  <a:gd name="T17" fmla="*/ 27 h 43"/>
                  <a:gd name="T18" fmla="*/ 44 w 44"/>
                  <a:gd name="T19" fmla="*/ 21 h 43"/>
                  <a:gd name="T20" fmla="*/ 44 w 44"/>
                  <a:gd name="T21" fmla="*/ 16 h 43"/>
                  <a:gd name="T22" fmla="*/ 41 w 44"/>
                  <a:gd name="T23" fmla="*/ 11 h 43"/>
                  <a:gd name="T24" fmla="*/ 37 w 44"/>
                  <a:gd name="T25" fmla="*/ 6 h 43"/>
                  <a:gd name="T26" fmla="*/ 33 w 44"/>
                  <a:gd name="T27" fmla="*/ 2 h 43"/>
                  <a:gd name="T28" fmla="*/ 27 w 44"/>
                  <a:gd name="T29" fmla="*/ 1 h 43"/>
                  <a:gd name="T30" fmla="*/ 22 w 44"/>
                  <a:gd name="T31" fmla="*/ 0 h 43"/>
                  <a:gd name="T32" fmla="*/ 16 w 44"/>
                  <a:gd name="T33" fmla="*/ 1 h 43"/>
                  <a:gd name="T34" fmla="*/ 11 w 44"/>
                  <a:gd name="T35" fmla="*/ 2 h 43"/>
                  <a:gd name="T36" fmla="*/ 7 w 44"/>
                  <a:gd name="T37" fmla="*/ 6 h 43"/>
                  <a:gd name="T38" fmla="*/ 3 w 44"/>
                  <a:gd name="T39" fmla="*/ 11 h 43"/>
                  <a:gd name="T40" fmla="*/ 1 w 44"/>
                  <a:gd name="T41" fmla="*/ 16 h 43"/>
                  <a:gd name="T42" fmla="*/ 0 w 44"/>
                  <a:gd name="T43" fmla="*/ 21 h 43"/>
                  <a:gd name="T44" fmla="*/ 1 w 44"/>
                  <a:gd name="T45" fmla="*/ 27 h 43"/>
                  <a:gd name="T46" fmla="*/ 3 w 44"/>
                  <a:gd name="T47" fmla="*/ 32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41"/>
                    </a:lnTo>
                    <a:lnTo>
                      <a:pt x="16" y="43"/>
                    </a:lnTo>
                    <a:lnTo>
                      <a:pt x="22" y="43"/>
                    </a:lnTo>
                    <a:lnTo>
                      <a:pt x="27" y="43"/>
                    </a:lnTo>
                    <a:lnTo>
                      <a:pt x="33" y="41"/>
                    </a:lnTo>
                    <a:lnTo>
                      <a:pt x="37" y="37"/>
                    </a:lnTo>
                    <a:lnTo>
                      <a:pt x="41" y="32"/>
                    </a:lnTo>
                    <a:lnTo>
                      <a:pt x="44" y="27"/>
                    </a:lnTo>
                    <a:lnTo>
                      <a:pt x="44" y="21"/>
                    </a:lnTo>
                    <a:lnTo>
                      <a:pt x="44" y="16"/>
                    </a:lnTo>
                    <a:lnTo>
                      <a:pt x="41" y="11"/>
                    </a:lnTo>
                    <a:lnTo>
                      <a:pt x="37" y="6"/>
                    </a:lnTo>
                    <a:lnTo>
                      <a:pt x="33" y="2"/>
                    </a:lnTo>
                    <a:lnTo>
                      <a:pt x="27" y="1"/>
                    </a:lnTo>
                    <a:lnTo>
                      <a:pt x="22" y="0"/>
                    </a:lnTo>
                    <a:lnTo>
                      <a:pt x="16" y="1"/>
                    </a:lnTo>
                    <a:lnTo>
                      <a:pt x="11" y="2"/>
                    </a:lnTo>
                    <a:lnTo>
                      <a:pt x="7" y="6"/>
                    </a:lnTo>
                    <a:lnTo>
                      <a:pt x="3" y="11"/>
                    </a:lnTo>
                    <a:lnTo>
                      <a:pt x="1" y="16"/>
                    </a:lnTo>
                    <a:lnTo>
                      <a:pt x="0" y="21"/>
                    </a:lnTo>
                    <a:lnTo>
                      <a:pt x="1" y="27"/>
                    </a:lnTo>
                    <a:lnTo>
                      <a:pt x="3" y="32"/>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8" name="Freeform 134"/>
              <p:cNvSpPr>
                <a:spLocks/>
              </p:cNvSpPr>
              <p:nvPr/>
            </p:nvSpPr>
            <p:spPr bwMode="auto">
              <a:xfrm>
                <a:off x="5294313" y="2470150"/>
                <a:ext cx="69850" cy="69850"/>
              </a:xfrm>
              <a:custGeom>
                <a:avLst/>
                <a:gdLst>
                  <a:gd name="T0" fmla="*/ 7 w 44"/>
                  <a:gd name="T1" fmla="*/ 37 h 44"/>
                  <a:gd name="T2" fmla="*/ 11 w 44"/>
                  <a:gd name="T3" fmla="*/ 41 h 44"/>
                  <a:gd name="T4" fmla="*/ 17 w 44"/>
                  <a:gd name="T5" fmla="*/ 42 h 44"/>
                  <a:gd name="T6" fmla="*/ 22 w 44"/>
                  <a:gd name="T7" fmla="*/ 44 h 44"/>
                  <a:gd name="T8" fmla="*/ 27 w 44"/>
                  <a:gd name="T9" fmla="*/ 42 h 44"/>
                  <a:gd name="T10" fmla="*/ 33 w 44"/>
                  <a:gd name="T11" fmla="*/ 41 h 44"/>
                  <a:gd name="T12" fmla="*/ 37 w 44"/>
                  <a:gd name="T13" fmla="*/ 37 h 44"/>
                  <a:gd name="T14" fmla="*/ 41 w 44"/>
                  <a:gd name="T15" fmla="*/ 33 h 44"/>
                  <a:gd name="T16" fmla="*/ 44 w 44"/>
                  <a:gd name="T17" fmla="*/ 27 h 44"/>
                  <a:gd name="T18" fmla="*/ 44 w 44"/>
                  <a:gd name="T19" fmla="*/ 22 h 44"/>
                  <a:gd name="T20" fmla="*/ 44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7 w 44"/>
                  <a:gd name="T33" fmla="*/ 1 h 44"/>
                  <a:gd name="T34" fmla="*/ 11 w 44"/>
                  <a:gd name="T35" fmla="*/ 3 h 44"/>
                  <a:gd name="T36" fmla="*/ 7 w 44"/>
                  <a:gd name="T37" fmla="*/ 7 h 44"/>
                  <a:gd name="T38" fmla="*/ 3 w 44"/>
                  <a:gd name="T39" fmla="*/ 11 h 44"/>
                  <a:gd name="T40" fmla="*/ 1 w 44"/>
                  <a:gd name="T41" fmla="*/ 16 h 44"/>
                  <a:gd name="T42" fmla="*/ 0 w 44"/>
                  <a:gd name="T43" fmla="*/ 22 h 44"/>
                  <a:gd name="T44" fmla="*/ 1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2"/>
                    </a:lnTo>
                    <a:lnTo>
                      <a:pt x="22" y="44"/>
                    </a:lnTo>
                    <a:lnTo>
                      <a:pt x="27" y="42"/>
                    </a:lnTo>
                    <a:lnTo>
                      <a:pt x="33" y="41"/>
                    </a:lnTo>
                    <a:lnTo>
                      <a:pt x="37" y="37"/>
                    </a:lnTo>
                    <a:lnTo>
                      <a:pt x="41" y="33"/>
                    </a:lnTo>
                    <a:lnTo>
                      <a:pt x="44" y="27"/>
                    </a:lnTo>
                    <a:lnTo>
                      <a:pt x="44" y="22"/>
                    </a:lnTo>
                    <a:lnTo>
                      <a:pt x="44" y="16"/>
                    </a:lnTo>
                    <a:lnTo>
                      <a:pt x="41" y="11"/>
                    </a:lnTo>
                    <a:lnTo>
                      <a:pt x="37" y="7"/>
                    </a:lnTo>
                    <a:lnTo>
                      <a:pt x="33" y="3"/>
                    </a:lnTo>
                    <a:lnTo>
                      <a:pt x="27" y="1"/>
                    </a:lnTo>
                    <a:lnTo>
                      <a:pt x="22" y="0"/>
                    </a:lnTo>
                    <a:lnTo>
                      <a:pt x="17" y="1"/>
                    </a:lnTo>
                    <a:lnTo>
                      <a:pt x="11" y="3"/>
                    </a:lnTo>
                    <a:lnTo>
                      <a:pt x="7" y="7"/>
                    </a:lnTo>
                    <a:lnTo>
                      <a:pt x="3" y="11"/>
                    </a:lnTo>
                    <a:lnTo>
                      <a:pt x="1" y="16"/>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9" name="Freeform 135"/>
              <p:cNvSpPr>
                <a:spLocks/>
              </p:cNvSpPr>
              <p:nvPr/>
            </p:nvSpPr>
            <p:spPr bwMode="auto">
              <a:xfrm>
                <a:off x="5335588" y="2489200"/>
                <a:ext cx="66675" cy="69850"/>
              </a:xfrm>
              <a:custGeom>
                <a:avLst/>
                <a:gdLst>
                  <a:gd name="T0" fmla="*/ 6 w 42"/>
                  <a:gd name="T1" fmla="*/ 37 h 44"/>
                  <a:gd name="T2" fmla="*/ 10 w 42"/>
                  <a:gd name="T3" fmla="*/ 41 h 44"/>
                  <a:gd name="T4" fmla="*/ 15 w 42"/>
                  <a:gd name="T5" fmla="*/ 43 h 44"/>
                  <a:gd name="T6" fmla="*/ 21 w 42"/>
                  <a:gd name="T7" fmla="*/ 44 h 44"/>
                  <a:gd name="T8" fmla="*/ 27 w 42"/>
                  <a:gd name="T9" fmla="*/ 43 h 44"/>
                  <a:gd name="T10" fmla="*/ 32 w 42"/>
                  <a:gd name="T11" fmla="*/ 41 h 44"/>
                  <a:gd name="T12" fmla="*/ 37 w 42"/>
                  <a:gd name="T13" fmla="*/ 37 h 44"/>
                  <a:gd name="T14" fmla="*/ 40 w 42"/>
                  <a:gd name="T15" fmla="*/ 33 h 44"/>
                  <a:gd name="T16" fmla="*/ 42 w 42"/>
                  <a:gd name="T17" fmla="*/ 28 h 44"/>
                  <a:gd name="T18" fmla="*/ 42 w 42"/>
                  <a:gd name="T19" fmla="*/ 22 h 44"/>
                  <a:gd name="T20" fmla="*/ 42 w 42"/>
                  <a:gd name="T21" fmla="*/ 17 h 44"/>
                  <a:gd name="T22" fmla="*/ 40 w 42"/>
                  <a:gd name="T23" fmla="*/ 11 h 44"/>
                  <a:gd name="T24" fmla="*/ 37 w 42"/>
                  <a:gd name="T25" fmla="*/ 7 h 44"/>
                  <a:gd name="T26" fmla="*/ 32 w 42"/>
                  <a:gd name="T27" fmla="*/ 3 h 44"/>
                  <a:gd name="T28" fmla="*/ 27 w 42"/>
                  <a:gd name="T29" fmla="*/ 2 h 44"/>
                  <a:gd name="T30" fmla="*/ 21 w 42"/>
                  <a:gd name="T31" fmla="*/ 0 h 44"/>
                  <a:gd name="T32" fmla="*/ 15 w 42"/>
                  <a:gd name="T33" fmla="*/ 2 h 44"/>
                  <a:gd name="T34" fmla="*/ 10 w 42"/>
                  <a:gd name="T35" fmla="*/ 3 h 44"/>
                  <a:gd name="T36" fmla="*/ 6 w 42"/>
                  <a:gd name="T37" fmla="*/ 7 h 44"/>
                  <a:gd name="T38" fmla="*/ 3 w 42"/>
                  <a:gd name="T39" fmla="*/ 11 h 44"/>
                  <a:gd name="T40" fmla="*/ 0 w 42"/>
                  <a:gd name="T41" fmla="*/ 17 h 44"/>
                  <a:gd name="T42" fmla="*/ 0 w 42"/>
                  <a:gd name="T43" fmla="*/ 22 h 44"/>
                  <a:gd name="T44" fmla="*/ 0 w 42"/>
                  <a:gd name="T45" fmla="*/ 28 h 44"/>
                  <a:gd name="T46" fmla="*/ 3 w 42"/>
                  <a:gd name="T47" fmla="*/ 33 h 44"/>
                  <a:gd name="T48" fmla="*/ 6 w 42"/>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6" y="37"/>
                    </a:moveTo>
                    <a:lnTo>
                      <a:pt x="10" y="41"/>
                    </a:lnTo>
                    <a:lnTo>
                      <a:pt x="15" y="43"/>
                    </a:lnTo>
                    <a:lnTo>
                      <a:pt x="21" y="44"/>
                    </a:lnTo>
                    <a:lnTo>
                      <a:pt x="27" y="43"/>
                    </a:lnTo>
                    <a:lnTo>
                      <a:pt x="32" y="41"/>
                    </a:lnTo>
                    <a:lnTo>
                      <a:pt x="37" y="37"/>
                    </a:lnTo>
                    <a:lnTo>
                      <a:pt x="40" y="33"/>
                    </a:lnTo>
                    <a:lnTo>
                      <a:pt x="42" y="28"/>
                    </a:lnTo>
                    <a:lnTo>
                      <a:pt x="42" y="22"/>
                    </a:lnTo>
                    <a:lnTo>
                      <a:pt x="42" y="17"/>
                    </a:lnTo>
                    <a:lnTo>
                      <a:pt x="40" y="11"/>
                    </a:lnTo>
                    <a:lnTo>
                      <a:pt x="37" y="7"/>
                    </a:lnTo>
                    <a:lnTo>
                      <a:pt x="32" y="3"/>
                    </a:lnTo>
                    <a:lnTo>
                      <a:pt x="27" y="2"/>
                    </a:lnTo>
                    <a:lnTo>
                      <a:pt x="21" y="0"/>
                    </a:lnTo>
                    <a:lnTo>
                      <a:pt x="15" y="2"/>
                    </a:lnTo>
                    <a:lnTo>
                      <a:pt x="10" y="3"/>
                    </a:lnTo>
                    <a:lnTo>
                      <a:pt x="6" y="7"/>
                    </a:lnTo>
                    <a:lnTo>
                      <a:pt x="3" y="11"/>
                    </a:lnTo>
                    <a:lnTo>
                      <a:pt x="0" y="17"/>
                    </a:lnTo>
                    <a:lnTo>
                      <a:pt x="0" y="22"/>
                    </a:lnTo>
                    <a:lnTo>
                      <a:pt x="0" y="28"/>
                    </a:lnTo>
                    <a:lnTo>
                      <a:pt x="3" y="33"/>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0" name="Freeform 136"/>
              <p:cNvSpPr>
                <a:spLocks/>
              </p:cNvSpPr>
              <p:nvPr/>
            </p:nvSpPr>
            <p:spPr bwMode="auto">
              <a:xfrm>
                <a:off x="5394325" y="2522538"/>
                <a:ext cx="66675" cy="69850"/>
              </a:xfrm>
              <a:custGeom>
                <a:avLst/>
                <a:gdLst>
                  <a:gd name="T0" fmla="*/ 5 w 42"/>
                  <a:gd name="T1" fmla="*/ 38 h 44"/>
                  <a:gd name="T2" fmla="*/ 11 w 42"/>
                  <a:gd name="T3" fmla="*/ 41 h 44"/>
                  <a:gd name="T4" fmla="*/ 15 w 42"/>
                  <a:gd name="T5" fmla="*/ 44 h 44"/>
                  <a:gd name="T6" fmla="*/ 22 w 42"/>
                  <a:gd name="T7" fmla="*/ 44 h 44"/>
                  <a:gd name="T8" fmla="*/ 27 w 42"/>
                  <a:gd name="T9" fmla="*/ 44 h 44"/>
                  <a:gd name="T10" fmla="*/ 33 w 42"/>
                  <a:gd name="T11" fmla="*/ 41 h 44"/>
                  <a:gd name="T12" fmla="*/ 37 w 42"/>
                  <a:gd name="T13" fmla="*/ 38 h 44"/>
                  <a:gd name="T14" fmla="*/ 40 w 42"/>
                  <a:gd name="T15" fmla="*/ 33 h 44"/>
                  <a:gd name="T16" fmla="*/ 42 w 42"/>
                  <a:gd name="T17" fmla="*/ 29 h 44"/>
                  <a:gd name="T18" fmla="*/ 42 w 42"/>
                  <a:gd name="T19" fmla="*/ 22 h 44"/>
                  <a:gd name="T20" fmla="*/ 42 w 42"/>
                  <a:gd name="T21" fmla="*/ 16 h 44"/>
                  <a:gd name="T22" fmla="*/ 40 w 42"/>
                  <a:gd name="T23" fmla="*/ 11 h 44"/>
                  <a:gd name="T24" fmla="*/ 37 w 42"/>
                  <a:gd name="T25" fmla="*/ 7 h 44"/>
                  <a:gd name="T26" fmla="*/ 33 w 42"/>
                  <a:gd name="T27" fmla="*/ 3 h 44"/>
                  <a:gd name="T28" fmla="*/ 27 w 42"/>
                  <a:gd name="T29" fmla="*/ 1 h 44"/>
                  <a:gd name="T30" fmla="*/ 22 w 42"/>
                  <a:gd name="T31" fmla="*/ 0 h 44"/>
                  <a:gd name="T32" fmla="*/ 15 w 42"/>
                  <a:gd name="T33" fmla="*/ 1 h 44"/>
                  <a:gd name="T34" fmla="*/ 11 w 42"/>
                  <a:gd name="T35" fmla="*/ 3 h 44"/>
                  <a:gd name="T36" fmla="*/ 5 w 42"/>
                  <a:gd name="T37" fmla="*/ 7 h 44"/>
                  <a:gd name="T38" fmla="*/ 3 w 42"/>
                  <a:gd name="T39" fmla="*/ 11 h 44"/>
                  <a:gd name="T40" fmla="*/ 0 w 42"/>
                  <a:gd name="T41" fmla="*/ 16 h 44"/>
                  <a:gd name="T42" fmla="*/ 0 w 42"/>
                  <a:gd name="T43" fmla="*/ 22 h 44"/>
                  <a:gd name="T44" fmla="*/ 0 w 42"/>
                  <a:gd name="T45" fmla="*/ 29 h 44"/>
                  <a:gd name="T46" fmla="*/ 3 w 42"/>
                  <a:gd name="T47" fmla="*/ 33 h 44"/>
                  <a:gd name="T48" fmla="*/ 5 w 42"/>
                  <a:gd name="T49" fmla="*/ 38 h 44"/>
                  <a:gd name="T50" fmla="*/ 5 w 42"/>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8"/>
                    </a:moveTo>
                    <a:lnTo>
                      <a:pt x="11" y="41"/>
                    </a:lnTo>
                    <a:lnTo>
                      <a:pt x="15" y="44"/>
                    </a:lnTo>
                    <a:lnTo>
                      <a:pt x="22" y="44"/>
                    </a:lnTo>
                    <a:lnTo>
                      <a:pt x="27" y="44"/>
                    </a:lnTo>
                    <a:lnTo>
                      <a:pt x="33" y="41"/>
                    </a:lnTo>
                    <a:lnTo>
                      <a:pt x="37" y="38"/>
                    </a:lnTo>
                    <a:lnTo>
                      <a:pt x="40" y="33"/>
                    </a:lnTo>
                    <a:lnTo>
                      <a:pt x="42" y="29"/>
                    </a:lnTo>
                    <a:lnTo>
                      <a:pt x="42" y="22"/>
                    </a:lnTo>
                    <a:lnTo>
                      <a:pt x="42" y="16"/>
                    </a:lnTo>
                    <a:lnTo>
                      <a:pt x="40" y="11"/>
                    </a:lnTo>
                    <a:lnTo>
                      <a:pt x="37" y="7"/>
                    </a:lnTo>
                    <a:lnTo>
                      <a:pt x="33" y="3"/>
                    </a:lnTo>
                    <a:lnTo>
                      <a:pt x="27" y="1"/>
                    </a:lnTo>
                    <a:lnTo>
                      <a:pt x="22" y="0"/>
                    </a:lnTo>
                    <a:lnTo>
                      <a:pt x="15" y="1"/>
                    </a:lnTo>
                    <a:lnTo>
                      <a:pt x="11" y="3"/>
                    </a:lnTo>
                    <a:lnTo>
                      <a:pt x="5" y="7"/>
                    </a:lnTo>
                    <a:lnTo>
                      <a:pt x="3" y="11"/>
                    </a:lnTo>
                    <a:lnTo>
                      <a:pt x="0" y="16"/>
                    </a:lnTo>
                    <a:lnTo>
                      <a:pt x="0" y="22"/>
                    </a:lnTo>
                    <a:lnTo>
                      <a:pt x="0" y="29"/>
                    </a:lnTo>
                    <a:lnTo>
                      <a:pt x="3" y="33"/>
                    </a:lnTo>
                    <a:lnTo>
                      <a:pt x="5" y="38"/>
                    </a:lnTo>
                    <a:lnTo>
                      <a:pt x="5"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1" name="Freeform 137"/>
              <p:cNvSpPr>
                <a:spLocks/>
              </p:cNvSpPr>
              <p:nvPr/>
            </p:nvSpPr>
            <p:spPr bwMode="auto">
              <a:xfrm>
                <a:off x="5357813" y="2570163"/>
                <a:ext cx="66675" cy="66675"/>
              </a:xfrm>
              <a:custGeom>
                <a:avLst/>
                <a:gdLst>
                  <a:gd name="T0" fmla="*/ 5 w 42"/>
                  <a:gd name="T1" fmla="*/ 37 h 42"/>
                  <a:gd name="T2" fmla="*/ 11 w 42"/>
                  <a:gd name="T3" fmla="*/ 40 h 42"/>
                  <a:gd name="T4" fmla="*/ 15 w 42"/>
                  <a:gd name="T5" fmla="*/ 42 h 42"/>
                  <a:gd name="T6" fmla="*/ 20 w 42"/>
                  <a:gd name="T7" fmla="*/ 42 h 42"/>
                  <a:gd name="T8" fmla="*/ 27 w 42"/>
                  <a:gd name="T9" fmla="*/ 42 h 42"/>
                  <a:gd name="T10" fmla="*/ 31 w 42"/>
                  <a:gd name="T11" fmla="*/ 40 h 42"/>
                  <a:gd name="T12" fmla="*/ 37 w 42"/>
                  <a:gd name="T13" fmla="*/ 37 h 42"/>
                  <a:gd name="T14" fmla="*/ 39 w 42"/>
                  <a:gd name="T15" fmla="*/ 31 h 42"/>
                  <a:gd name="T16" fmla="*/ 42 w 42"/>
                  <a:gd name="T17" fmla="*/ 27 h 42"/>
                  <a:gd name="T18" fmla="*/ 42 w 42"/>
                  <a:gd name="T19" fmla="*/ 22 h 42"/>
                  <a:gd name="T20" fmla="*/ 42 w 42"/>
                  <a:gd name="T21" fmla="*/ 15 h 42"/>
                  <a:gd name="T22" fmla="*/ 39 w 42"/>
                  <a:gd name="T23" fmla="*/ 11 h 42"/>
                  <a:gd name="T24" fmla="*/ 37 w 42"/>
                  <a:gd name="T25" fmla="*/ 5 h 42"/>
                  <a:gd name="T26" fmla="*/ 31 w 42"/>
                  <a:gd name="T27" fmla="*/ 3 h 42"/>
                  <a:gd name="T28" fmla="*/ 27 w 42"/>
                  <a:gd name="T29" fmla="*/ 0 h 42"/>
                  <a:gd name="T30" fmla="*/ 20 w 42"/>
                  <a:gd name="T31" fmla="*/ 0 h 42"/>
                  <a:gd name="T32" fmla="*/ 15 w 42"/>
                  <a:gd name="T33" fmla="*/ 0 h 42"/>
                  <a:gd name="T34" fmla="*/ 11 w 42"/>
                  <a:gd name="T35" fmla="*/ 3 h 42"/>
                  <a:gd name="T36" fmla="*/ 5 w 42"/>
                  <a:gd name="T37" fmla="*/ 5 h 42"/>
                  <a:gd name="T38" fmla="*/ 2 w 42"/>
                  <a:gd name="T39" fmla="*/ 11 h 42"/>
                  <a:gd name="T40" fmla="*/ 0 w 42"/>
                  <a:gd name="T41" fmla="*/ 15 h 42"/>
                  <a:gd name="T42" fmla="*/ 0 w 42"/>
                  <a:gd name="T43" fmla="*/ 22 h 42"/>
                  <a:gd name="T44" fmla="*/ 0 w 42"/>
                  <a:gd name="T45" fmla="*/ 27 h 42"/>
                  <a:gd name="T46" fmla="*/ 2 w 42"/>
                  <a:gd name="T47" fmla="*/ 31 h 42"/>
                  <a:gd name="T48" fmla="*/ 5 w 42"/>
                  <a:gd name="T49" fmla="*/ 37 h 42"/>
                  <a:gd name="T50" fmla="*/ 5 w 42"/>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2">
                    <a:moveTo>
                      <a:pt x="5" y="37"/>
                    </a:moveTo>
                    <a:lnTo>
                      <a:pt x="11" y="40"/>
                    </a:lnTo>
                    <a:lnTo>
                      <a:pt x="15" y="42"/>
                    </a:lnTo>
                    <a:lnTo>
                      <a:pt x="20" y="42"/>
                    </a:lnTo>
                    <a:lnTo>
                      <a:pt x="27" y="42"/>
                    </a:lnTo>
                    <a:lnTo>
                      <a:pt x="31" y="40"/>
                    </a:lnTo>
                    <a:lnTo>
                      <a:pt x="37" y="37"/>
                    </a:lnTo>
                    <a:lnTo>
                      <a:pt x="39" y="31"/>
                    </a:lnTo>
                    <a:lnTo>
                      <a:pt x="42" y="27"/>
                    </a:lnTo>
                    <a:lnTo>
                      <a:pt x="42" y="22"/>
                    </a:lnTo>
                    <a:lnTo>
                      <a:pt x="42" y="15"/>
                    </a:lnTo>
                    <a:lnTo>
                      <a:pt x="39" y="11"/>
                    </a:lnTo>
                    <a:lnTo>
                      <a:pt x="37" y="5"/>
                    </a:lnTo>
                    <a:lnTo>
                      <a:pt x="31" y="3"/>
                    </a:lnTo>
                    <a:lnTo>
                      <a:pt x="27" y="0"/>
                    </a:lnTo>
                    <a:lnTo>
                      <a:pt x="20" y="0"/>
                    </a:lnTo>
                    <a:lnTo>
                      <a:pt x="15" y="0"/>
                    </a:lnTo>
                    <a:lnTo>
                      <a:pt x="11" y="3"/>
                    </a:lnTo>
                    <a:lnTo>
                      <a:pt x="5" y="5"/>
                    </a:lnTo>
                    <a:lnTo>
                      <a:pt x="2" y="11"/>
                    </a:lnTo>
                    <a:lnTo>
                      <a:pt x="0" y="15"/>
                    </a:lnTo>
                    <a:lnTo>
                      <a:pt x="0" y="22"/>
                    </a:lnTo>
                    <a:lnTo>
                      <a:pt x="0" y="27"/>
                    </a:lnTo>
                    <a:lnTo>
                      <a:pt x="2" y="31"/>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2" name="Freeform 138"/>
              <p:cNvSpPr>
                <a:spLocks/>
              </p:cNvSpPr>
              <p:nvPr/>
            </p:nvSpPr>
            <p:spPr bwMode="auto">
              <a:xfrm>
                <a:off x="5353050" y="2554288"/>
                <a:ext cx="66675" cy="68262"/>
              </a:xfrm>
              <a:custGeom>
                <a:avLst/>
                <a:gdLst>
                  <a:gd name="T0" fmla="*/ 5 w 42"/>
                  <a:gd name="T1" fmla="*/ 37 h 43"/>
                  <a:gd name="T2" fmla="*/ 10 w 42"/>
                  <a:gd name="T3" fmla="*/ 40 h 43"/>
                  <a:gd name="T4" fmla="*/ 15 w 42"/>
                  <a:gd name="T5" fmla="*/ 43 h 43"/>
                  <a:gd name="T6" fmla="*/ 21 w 42"/>
                  <a:gd name="T7" fmla="*/ 43 h 43"/>
                  <a:gd name="T8" fmla="*/ 27 w 42"/>
                  <a:gd name="T9" fmla="*/ 43 h 43"/>
                  <a:gd name="T10" fmla="*/ 31 w 42"/>
                  <a:gd name="T11" fmla="*/ 40 h 43"/>
                  <a:gd name="T12" fmla="*/ 37 w 42"/>
                  <a:gd name="T13" fmla="*/ 37 h 43"/>
                  <a:gd name="T14" fmla="*/ 40 w 42"/>
                  <a:gd name="T15" fmla="*/ 32 h 43"/>
                  <a:gd name="T16" fmla="*/ 42 w 42"/>
                  <a:gd name="T17" fmla="*/ 28 h 43"/>
                  <a:gd name="T18" fmla="*/ 42 w 42"/>
                  <a:gd name="T19" fmla="*/ 22 h 43"/>
                  <a:gd name="T20" fmla="*/ 42 w 42"/>
                  <a:gd name="T21" fmla="*/ 15 h 43"/>
                  <a:gd name="T22" fmla="*/ 40 w 42"/>
                  <a:gd name="T23" fmla="*/ 11 h 43"/>
                  <a:gd name="T24" fmla="*/ 37 w 42"/>
                  <a:gd name="T25" fmla="*/ 6 h 43"/>
                  <a:gd name="T26" fmla="*/ 31 w 42"/>
                  <a:gd name="T27" fmla="*/ 3 h 43"/>
                  <a:gd name="T28" fmla="*/ 27 w 42"/>
                  <a:gd name="T29" fmla="*/ 0 h 43"/>
                  <a:gd name="T30" fmla="*/ 21 w 42"/>
                  <a:gd name="T31" fmla="*/ 0 h 43"/>
                  <a:gd name="T32" fmla="*/ 15 w 42"/>
                  <a:gd name="T33" fmla="*/ 0 h 43"/>
                  <a:gd name="T34" fmla="*/ 10 w 42"/>
                  <a:gd name="T35" fmla="*/ 3 h 43"/>
                  <a:gd name="T36" fmla="*/ 5 w 42"/>
                  <a:gd name="T37" fmla="*/ 6 h 43"/>
                  <a:gd name="T38" fmla="*/ 3 w 42"/>
                  <a:gd name="T39" fmla="*/ 11 h 43"/>
                  <a:gd name="T40" fmla="*/ 0 w 42"/>
                  <a:gd name="T41" fmla="*/ 15 h 43"/>
                  <a:gd name="T42" fmla="*/ 0 w 42"/>
                  <a:gd name="T43" fmla="*/ 22 h 43"/>
                  <a:gd name="T44" fmla="*/ 0 w 42"/>
                  <a:gd name="T45" fmla="*/ 28 h 43"/>
                  <a:gd name="T46" fmla="*/ 3 w 42"/>
                  <a:gd name="T47" fmla="*/ 32 h 43"/>
                  <a:gd name="T48" fmla="*/ 5 w 42"/>
                  <a:gd name="T49" fmla="*/ 37 h 43"/>
                  <a:gd name="T50" fmla="*/ 5 w 4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5" y="37"/>
                    </a:moveTo>
                    <a:lnTo>
                      <a:pt x="10" y="40"/>
                    </a:lnTo>
                    <a:lnTo>
                      <a:pt x="15" y="43"/>
                    </a:lnTo>
                    <a:lnTo>
                      <a:pt x="21" y="43"/>
                    </a:lnTo>
                    <a:lnTo>
                      <a:pt x="27" y="43"/>
                    </a:lnTo>
                    <a:lnTo>
                      <a:pt x="31" y="40"/>
                    </a:lnTo>
                    <a:lnTo>
                      <a:pt x="37" y="37"/>
                    </a:lnTo>
                    <a:lnTo>
                      <a:pt x="40" y="32"/>
                    </a:lnTo>
                    <a:lnTo>
                      <a:pt x="42" y="28"/>
                    </a:lnTo>
                    <a:lnTo>
                      <a:pt x="42" y="22"/>
                    </a:lnTo>
                    <a:lnTo>
                      <a:pt x="42" y="15"/>
                    </a:lnTo>
                    <a:lnTo>
                      <a:pt x="40" y="11"/>
                    </a:lnTo>
                    <a:lnTo>
                      <a:pt x="37" y="6"/>
                    </a:lnTo>
                    <a:lnTo>
                      <a:pt x="31" y="3"/>
                    </a:lnTo>
                    <a:lnTo>
                      <a:pt x="27" y="0"/>
                    </a:lnTo>
                    <a:lnTo>
                      <a:pt x="21" y="0"/>
                    </a:lnTo>
                    <a:lnTo>
                      <a:pt x="15" y="0"/>
                    </a:lnTo>
                    <a:lnTo>
                      <a:pt x="10" y="3"/>
                    </a:lnTo>
                    <a:lnTo>
                      <a:pt x="5" y="6"/>
                    </a:lnTo>
                    <a:lnTo>
                      <a:pt x="3" y="11"/>
                    </a:lnTo>
                    <a:lnTo>
                      <a:pt x="0" y="15"/>
                    </a:lnTo>
                    <a:lnTo>
                      <a:pt x="0" y="22"/>
                    </a:lnTo>
                    <a:lnTo>
                      <a:pt x="0" y="28"/>
                    </a:lnTo>
                    <a:lnTo>
                      <a:pt x="3" y="32"/>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3" name="Freeform 139"/>
              <p:cNvSpPr>
                <a:spLocks/>
              </p:cNvSpPr>
              <p:nvPr/>
            </p:nvSpPr>
            <p:spPr bwMode="auto">
              <a:xfrm>
                <a:off x="5286375" y="2605088"/>
                <a:ext cx="68262" cy="69850"/>
              </a:xfrm>
              <a:custGeom>
                <a:avLst/>
                <a:gdLst>
                  <a:gd name="T0" fmla="*/ 6 w 43"/>
                  <a:gd name="T1" fmla="*/ 37 h 44"/>
                  <a:gd name="T2" fmla="*/ 11 w 43"/>
                  <a:gd name="T3" fmla="*/ 41 h 44"/>
                  <a:gd name="T4" fmla="*/ 16 w 43"/>
                  <a:gd name="T5" fmla="*/ 42 h 44"/>
                  <a:gd name="T6" fmla="*/ 22 w 43"/>
                  <a:gd name="T7" fmla="*/ 44 h 44"/>
                  <a:gd name="T8" fmla="*/ 27 w 43"/>
                  <a:gd name="T9" fmla="*/ 42 h 44"/>
                  <a:gd name="T10" fmla="*/ 32 w 43"/>
                  <a:gd name="T11" fmla="*/ 41 h 44"/>
                  <a:gd name="T12" fmla="*/ 37 w 43"/>
                  <a:gd name="T13" fmla="*/ 37 h 44"/>
                  <a:gd name="T14" fmla="*/ 41 w 43"/>
                  <a:gd name="T15" fmla="*/ 33 h 44"/>
                  <a:gd name="T16" fmla="*/ 43 w 43"/>
                  <a:gd name="T17" fmla="*/ 27 h 44"/>
                  <a:gd name="T18" fmla="*/ 43 w 43"/>
                  <a:gd name="T19" fmla="*/ 22 h 44"/>
                  <a:gd name="T20" fmla="*/ 43 w 43"/>
                  <a:gd name="T21" fmla="*/ 16 h 44"/>
                  <a:gd name="T22" fmla="*/ 41 w 43"/>
                  <a:gd name="T23" fmla="*/ 11 h 44"/>
                  <a:gd name="T24" fmla="*/ 37 w 43"/>
                  <a:gd name="T25" fmla="*/ 5 h 44"/>
                  <a:gd name="T26" fmla="*/ 32 w 43"/>
                  <a:gd name="T27" fmla="*/ 3 h 44"/>
                  <a:gd name="T28" fmla="*/ 27 w 43"/>
                  <a:gd name="T29" fmla="*/ 0 h 44"/>
                  <a:gd name="T30" fmla="*/ 22 w 43"/>
                  <a:gd name="T31" fmla="*/ 0 h 44"/>
                  <a:gd name="T32" fmla="*/ 16 w 43"/>
                  <a:gd name="T33" fmla="*/ 0 h 44"/>
                  <a:gd name="T34" fmla="*/ 11 w 43"/>
                  <a:gd name="T35" fmla="*/ 3 h 44"/>
                  <a:gd name="T36" fmla="*/ 6 w 43"/>
                  <a:gd name="T37" fmla="*/ 5 h 44"/>
                  <a:gd name="T38" fmla="*/ 2 w 43"/>
                  <a:gd name="T39" fmla="*/ 11 h 44"/>
                  <a:gd name="T40" fmla="*/ 1 w 43"/>
                  <a:gd name="T41" fmla="*/ 16 h 44"/>
                  <a:gd name="T42" fmla="*/ 0 w 43"/>
                  <a:gd name="T43" fmla="*/ 22 h 44"/>
                  <a:gd name="T44" fmla="*/ 1 w 43"/>
                  <a:gd name="T45" fmla="*/ 27 h 44"/>
                  <a:gd name="T46" fmla="*/ 2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1" y="41"/>
                    </a:lnTo>
                    <a:lnTo>
                      <a:pt x="16" y="42"/>
                    </a:lnTo>
                    <a:lnTo>
                      <a:pt x="22" y="44"/>
                    </a:lnTo>
                    <a:lnTo>
                      <a:pt x="27" y="42"/>
                    </a:lnTo>
                    <a:lnTo>
                      <a:pt x="32" y="41"/>
                    </a:lnTo>
                    <a:lnTo>
                      <a:pt x="37" y="37"/>
                    </a:lnTo>
                    <a:lnTo>
                      <a:pt x="41" y="33"/>
                    </a:lnTo>
                    <a:lnTo>
                      <a:pt x="43" y="27"/>
                    </a:lnTo>
                    <a:lnTo>
                      <a:pt x="43" y="22"/>
                    </a:lnTo>
                    <a:lnTo>
                      <a:pt x="43" y="16"/>
                    </a:lnTo>
                    <a:lnTo>
                      <a:pt x="41" y="11"/>
                    </a:lnTo>
                    <a:lnTo>
                      <a:pt x="37" y="5"/>
                    </a:lnTo>
                    <a:lnTo>
                      <a:pt x="32" y="3"/>
                    </a:lnTo>
                    <a:lnTo>
                      <a:pt x="27" y="0"/>
                    </a:lnTo>
                    <a:lnTo>
                      <a:pt x="22" y="0"/>
                    </a:lnTo>
                    <a:lnTo>
                      <a:pt x="16" y="0"/>
                    </a:lnTo>
                    <a:lnTo>
                      <a:pt x="11" y="3"/>
                    </a:lnTo>
                    <a:lnTo>
                      <a:pt x="6" y="5"/>
                    </a:lnTo>
                    <a:lnTo>
                      <a:pt x="2" y="11"/>
                    </a:lnTo>
                    <a:lnTo>
                      <a:pt x="1" y="16"/>
                    </a:lnTo>
                    <a:lnTo>
                      <a:pt x="0" y="22"/>
                    </a:lnTo>
                    <a:lnTo>
                      <a:pt x="1" y="27"/>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4" name="Freeform 140"/>
              <p:cNvSpPr>
                <a:spLocks/>
              </p:cNvSpPr>
              <p:nvPr/>
            </p:nvSpPr>
            <p:spPr bwMode="auto">
              <a:xfrm>
                <a:off x="5214938" y="2633663"/>
                <a:ext cx="68262" cy="68262"/>
              </a:xfrm>
              <a:custGeom>
                <a:avLst/>
                <a:gdLst>
                  <a:gd name="T0" fmla="*/ 6 w 43"/>
                  <a:gd name="T1" fmla="*/ 36 h 43"/>
                  <a:gd name="T2" fmla="*/ 11 w 43"/>
                  <a:gd name="T3" fmla="*/ 41 h 43"/>
                  <a:gd name="T4" fmla="*/ 16 w 43"/>
                  <a:gd name="T5" fmla="*/ 42 h 43"/>
                  <a:gd name="T6" fmla="*/ 21 w 43"/>
                  <a:gd name="T7" fmla="*/ 43 h 43"/>
                  <a:gd name="T8" fmla="*/ 27 w 43"/>
                  <a:gd name="T9" fmla="*/ 42 h 43"/>
                  <a:gd name="T10" fmla="*/ 32 w 43"/>
                  <a:gd name="T11" fmla="*/ 41 h 43"/>
                  <a:gd name="T12" fmla="*/ 36 w 43"/>
                  <a:gd name="T13" fmla="*/ 36 h 43"/>
                  <a:gd name="T14" fmla="*/ 41 w 43"/>
                  <a:gd name="T15" fmla="*/ 32 h 43"/>
                  <a:gd name="T16" fmla="*/ 42 w 43"/>
                  <a:gd name="T17" fmla="*/ 27 h 43"/>
                  <a:gd name="T18" fmla="*/ 43 w 43"/>
                  <a:gd name="T19" fmla="*/ 21 h 43"/>
                  <a:gd name="T20" fmla="*/ 42 w 43"/>
                  <a:gd name="T21" fmla="*/ 16 h 43"/>
                  <a:gd name="T22" fmla="*/ 41 w 43"/>
                  <a:gd name="T23" fmla="*/ 10 h 43"/>
                  <a:gd name="T24" fmla="*/ 36 w 43"/>
                  <a:gd name="T25" fmla="*/ 6 h 43"/>
                  <a:gd name="T26" fmla="*/ 32 w 43"/>
                  <a:gd name="T27" fmla="*/ 2 h 43"/>
                  <a:gd name="T28" fmla="*/ 27 w 43"/>
                  <a:gd name="T29" fmla="*/ 1 h 43"/>
                  <a:gd name="T30" fmla="*/ 21 w 43"/>
                  <a:gd name="T31" fmla="*/ 0 h 43"/>
                  <a:gd name="T32" fmla="*/ 16 w 43"/>
                  <a:gd name="T33" fmla="*/ 1 h 43"/>
                  <a:gd name="T34" fmla="*/ 11 w 43"/>
                  <a:gd name="T35" fmla="*/ 2 h 43"/>
                  <a:gd name="T36" fmla="*/ 6 w 43"/>
                  <a:gd name="T37" fmla="*/ 6 h 43"/>
                  <a:gd name="T38" fmla="*/ 2 w 43"/>
                  <a:gd name="T39" fmla="*/ 10 h 43"/>
                  <a:gd name="T40" fmla="*/ 0 w 43"/>
                  <a:gd name="T41" fmla="*/ 16 h 43"/>
                  <a:gd name="T42" fmla="*/ 0 w 43"/>
                  <a:gd name="T43" fmla="*/ 21 h 43"/>
                  <a:gd name="T44" fmla="*/ 0 w 43"/>
                  <a:gd name="T45" fmla="*/ 27 h 43"/>
                  <a:gd name="T46" fmla="*/ 2 w 43"/>
                  <a:gd name="T47" fmla="*/ 32 h 43"/>
                  <a:gd name="T48" fmla="*/ 6 w 43"/>
                  <a:gd name="T49" fmla="*/ 36 h 43"/>
                  <a:gd name="T50" fmla="*/ 6 w 43"/>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6"/>
                    </a:moveTo>
                    <a:lnTo>
                      <a:pt x="11" y="41"/>
                    </a:lnTo>
                    <a:lnTo>
                      <a:pt x="16" y="42"/>
                    </a:lnTo>
                    <a:lnTo>
                      <a:pt x="21" y="43"/>
                    </a:lnTo>
                    <a:lnTo>
                      <a:pt x="27" y="42"/>
                    </a:lnTo>
                    <a:lnTo>
                      <a:pt x="32" y="41"/>
                    </a:lnTo>
                    <a:lnTo>
                      <a:pt x="36" y="36"/>
                    </a:lnTo>
                    <a:lnTo>
                      <a:pt x="41" y="32"/>
                    </a:lnTo>
                    <a:lnTo>
                      <a:pt x="42" y="27"/>
                    </a:lnTo>
                    <a:lnTo>
                      <a:pt x="43" y="21"/>
                    </a:lnTo>
                    <a:lnTo>
                      <a:pt x="42" y="16"/>
                    </a:lnTo>
                    <a:lnTo>
                      <a:pt x="41" y="10"/>
                    </a:lnTo>
                    <a:lnTo>
                      <a:pt x="36" y="6"/>
                    </a:lnTo>
                    <a:lnTo>
                      <a:pt x="32" y="2"/>
                    </a:lnTo>
                    <a:lnTo>
                      <a:pt x="27" y="1"/>
                    </a:lnTo>
                    <a:lnTo>
                      <a:pt x="21" y="0"/>
                    </a:lnTo>
                    <a:lnTo>
                      <a:pt x="16" y="1"/>
                    </a:lnTo>
                    <a:lnTo>
                      <a:pt x="11" y="2"/>
                    </a:lnTo>
                    <a:lnTo>
                      <a:pt x="6" y="6"/>
                    </a:lnTo>
                    <a:lnTo>
                      <a:pt x="2" y="10"/>
                    </a:lnTo>
                    <a:lnTo>
                      <a:pt x="0" y="16"/>
                    </a:lnTo>
                    <a:lnTo>
                      <a:pt x="0" y="21"/>
                    </a:lnTo>
                    <a:lnTo>
                      <a:pt x="0" y="27"/>
                    </a:lnTo>
                    <a:lnTo>
                      <a:pt x="2" y="32"/>
                    </a:lnTo>
                    <a:lnTo>
                      <a:pt x="6" y="36"/>
                    </a:lnTo>
                    <a:lnTo>
                      <a:pt x="6"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5" name="Freeform 141"/>
              <p:cNvSpPr>
                <a:spLocks/>
              </p:cNvSpPr>
              <p:nvPr/>
            </p:nvSpPr>
            <p:spPr bwMode="auto">
              <a:xfrm>
                <a:off x="5175250" y="2643188"/>
                <a:ext cx="66675" cy="69850"/>
              </a:xfrm>
              <a:custGeom>
                <a:avLst/>
                <a:gdLst>
                  <a:gd name="T0" fmla="*/ 5 w 42"/>
                  <a:gd name="T1" fmla="*/ 37 h 44"/>
                  <a:gd name="T2" fmla="*/ 11 w 42"/>
                  <a:gd name="T3" fmla="*/ 41 h 44"/>
                  <a:gd name="T4" fmla="*/ 15 w 42"/>
                  <a:gd name="T5" fmla="*/ 43 h 44"/>
                  <a:gd name="T6" fmla="*/ 22 w 42"/>
                  <a:gd name="T7" fmla="*/ 44 h 44"/>
                  <a:gd name="T8" fmla="*/ 27 w 42"/>
                  <a:gd name="T9" fmla="*/ 43 h 44"/>
                  <a:gd name="T10" fmla="*/ 33 w 42"/>
                  <a:gd name="T11" fmla="*/ 41 h 44"/>
                  <a:gd name="T12" fmla="*/ 37 w 42"/>
                  <a:gd name="T13" fmla="*/ 37 h 44"/>
                  <a:gd name="T14" fmla="*/ 40 w 42"/>
                  <a:gd name="T15" fmla="*/ 33 h 44"/>
                  <a:gd name="T16" fmla="*/ 42 w 42"/>
                  <a:gd name="T17" fmla="*/ 28 h 44"/>
                  <a:gd name="T18" fmla="*/ 42 w 42"/>
                  <a:gd name="T19" fmla="*/ 22 h 44"/>
                  <a:gd name="T20" fmla="*/ 42 w 42"/>
                  <a:gd name="T21" fmla="*/ 17 h 44"/>
                  <a:gd name="T22" fmla="*/ 40 w 42"/>
                  <a:gd name="T23" fmla="*/ 11 h 44"/>
                  <a:gd name="T24" fmla="*/ 37 w 42"/>
                  <a:gd name="T25" fmla="*/ 7 h 44"/>
                  <a:gd name="T26" fmla="*/ 33 w 42"/>
                  <a:gd name="T27" fmla="*/ 3 h 44"/>
                  <a:gd name="T28" fmla="*/ 27 w 42"/>
                  <a:gd name="T29" fmla="*/ 0 h 44"/>
                  <a:gd name="T30" fmla="*/ 22 w 42"/>
                  <a:gd name="T31" fmla="*/ 0 h 44"/>
                  <a:gd name="T32" fmla="*/ 15 w 42"/>
                  <a:gd name="T33" fmla="*/ 0 h 44"/>
                  <a:gd name="T34" fmla="*/ 11 w 42"/>
                  <a:gd name="T35" fmla="*/ 3 h 44"/>
                  <a:gd name="T36" fmla="*/ 5 w 42"/>
                  <a:gd name="T37" fmla="*/ 7 h 44"/>
                  <a:gd name="T38" fmla="*/ 3 w 42"/>
                  <a:gd name="T39" fmla="*/ 11 h 44"/>
                  <a:gd name="T40" fmla="*/ 0 w 42"/>
                  <a:gd name="T41" fmla="*/ 17 h 44"/>
                  <a:gd name="T42" fmla="*/ 0 w 42"/>
                  <a:gd name="T43" fmla="*/ 22 h 44"/>
                  <a:gd name="T44" fmla="*/ 0 w 42"/>
                  <a:gd name="T45" fmla="*/ 28 h 44"/>
                  <a:gd name="T46" fmla="*/ 3 w 42"/>
                  <a:gd name="T47" fmla="*/ 33 h 44"/>
                  <a:gd name="T48" fmla="*/ 5 w 42"/>
                  <a:gd name="T49" fmla="*/ 37 h 44"/>
                  <a:gd name="T50" fmla="*/ 5 w 42"/>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5" y="37"/>
                    </a:moveTo>
                    <a:lnTo>
                      <a:pt x="11" y="41"/>
                    </a:lnTo>
                    <a:lnTo>
                      <a:pt x="15" y="43"/>
                    </a:lnTo>
                    <a:lnTo>
                      <a:pt x="22" y="44"/>
                    </a:lnTo>
                    <a:lnTo>
                      <a:pt x="27" y="43"/>
                    </a:lnTo>
                    <a:lnTo>
                      <a:pt x="33" y="41"/>
                    </a:lnTo>
                    <a:lnTo>
                      <a:pt x="37" y="37"/>
                    </a:lnTo>
                    <a:lnTo>
                      <a:pt x="40" y="33"/>
                    </a:lnTo>
                    <a:lnTo>
                      <a:pt x="42" y="28"/>
                    </a:lnTo>
                    <a:lnTo>
                      <a:pt x="42" y="22"/>
                    </a:lnTo>
                    <a:lnTo>
                      <a:pt x="42" y="17"/>
                    </a:lnTo>
                    <a:lnTo>
                      <a:pt x="40" y="11"/>
                    </a:lnTo>
                    <a:lnTo>
                      <a:pt x="37" y="7"/>
                    </a:lnTo>
                    <a:lnTo>
                      <a:pt x="33" y="3"/>
                    </a:lnTo>
                    <a:lnTo>
                      <a:pt x="27" y="0"/>
                    </a:lnTo>
                    <a:lnTo>
                      <a:pt x="22" y="0"/>
                    </a:lnTo>
                    <a:lnTo>
                      <a:pt x="15" y="0"/>
                    </a:lnTo>
                    <a:lnTo>
                      <a:pt x="11" y="3"/>
                    </a:lnTo>
                    <a:lnTo>
                      <a:pt x="5" y="7"/>
                    </a:lnTo>
                    <a:lnTo>
                      <a:pt x="3" y="11"/>
                    </a:lnTo>
                    <a:lnTo>
                      <a:pt x="0" y="17"/>
                    </a:lnTo>
                    <a:lnTo>
                      <a:pt x="0" y="22"/>
                    </a:lnTo>
                    <a:lnTo>
                      <a:pt x="0" y="28"/>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6" name="Freeform 142"/>
              <p:cNvSpPr>
                <a:spLocks/>
              </p:cNvSpPr>
              <p:nvPr/>
            </p:nvSpPr>
            <p:spPr bwMode="auto">
              <a:xfrm>
                <a:off x="5186363" y="2659063"/>
                <a:ext cx="69850" cy="69850"/>
              </a:xfrm>
              <a:custGeom>
                <a:avLst/>
                <a:gdLst>
                  <a:gd name="T0" fmla="*/ 5 w 44"/>
                  <a:gd name="T1" fmla="*/ 37 h 44"/>
                  <a:gd name="T2" fmla="*/ 11 w 44"/>
                  <a:gd name="T3" fmla="*/ 41 h 44"/>
                  <a:gd name="T4" fmla="*/ 15 w 44"/>
                  <a:gd name="T5" fmla="*/ 42 h 44"/>
                  <a:gd name="T6" fmla="*/ 22 w 44"/>
                  <a:gd name="T7" fmla="*/ 44 h 44"/>
                  <a:gd name="T8" fmla="*/ 27 w 44"/>
                  <a:gd name="T9" fmla="*/ 42 h 44"/>
                  <a:gd name="T10" fmla="*/ 33 w 44"/>
                  <a:gd name="T11" fmla="*/ 41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5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7 h 44"/>
                  <a:gd name="T50" fmla="*/ 5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7"/>
                    </a:moveTo>
                    <a:lnTo>
                      <a:pt x="11" y="41"/>
                    </a:lnTo>
                    <a:lnTo>
                      <a:pt x="15" y="42"/>
                    </a:lnTo>
                    <a:lnTo>
                      <a:pt x="22" y="44"/>
                    </a:lnTo>
                    <a:lnTo>
                      <a:pt x="27" y="42"/>
                    </a:lnTo>
                    <a:lnTo>
                      <a:pt x="33" y="41"/>
                    </a:lnTo>
                    <a:lnTo>
                      <a:pt x="37" y="37"/>
                    </a:lnTo>
                    <a:lnTo>
                      <a:pt x="41" y="33"/>
                    </a:lnTo>
                    <a:lnTo>
                      <a:pt x="42" y="27"/>
                    </a:lnTo>
                    <a:lnTo>
                      <a:pt x="44" y="22"/>
                    </a:lnTo>
                    <a:lnTo>
                      <a:pt x="42" y="16"/>
                    </a:lnTo>
                    <a:lnTo>
                      <a:pt x="41" y="11"/>
                    </a:lnTo>
                    <a:lnTo>
                      <a:pt x="37" y="7"/>
                    </a:lnTo>
                    <a:lnTo>
                      <a:pt x="33" y="3"/>
                    </a:lnTo>
                    <a:lnTo>
                      <a:pt x="27" y="1"/>
                    </a:lnTo>
                    <a:lnTo>
                      <a:pt x="22" y="0"/>
                    </a:lnTo>
                    <a:lnTo>
                      <a:pt x="15" y="1"/>
                    </a:lnTo>
                    <a:lnTo>
                      <a:pt x="11" y="3"/>
                    </a:lnTo>
                    <a:lnTo>
                      <a:pt x="5" y="7"/>
                    </a:lnTo>
                    <a:lnTo>
                      <a:pt x="3" y="11"/>
                    </a:lnTo>
                    <a:lnTo>
                      <a:pt x="0" y="16"/>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7" name="Freeform 143"/>
              <p:cNvSpPr>
                <a:spLocks/>
              </p:cNvSpPr>
              <p:nvPr/>
            </p:nvSpPr>
            <p:spPr bwMode="auto">
              <a:xfrm>
                <a:off x="5153025" y="2598738"/>
                <a:ext cx="68262" cy="68262"/>
              </a:xfrm>
              <a:custGeom>
                <a:avLst/>
                <a:gdLst>
                  <a:gd name="T0" fmla="*/ 6 w 43"/>
                  <a:gd name="T1" fmla="*/ 37 h 43"/>
                  <a:gd name="T2" fmla="*/ 11 w 43"/>
                  <a:gd name="T3" fmla="*/ 41 h 43"/>
                  <a:gd name="T4" fmla="*/ 15 w 43"/>
                  <a:gd name="T5" fmla="*/ 42 h 43"/>
                  <a:gd name="T6" fmla="*/ 21 w 43"/>
                  <a:gd name="T7" fmla="*/ 43 h 43"/>
                  <a:gd name="T8" fmla="*/ 28 w 43"/>
                  <a:gd name="T9" fmla="*/ 42 h 43"/>
                  <a:gd name="T10" fmla="*/ 32 w 43"/>
                  <a:gd name="T11" fmla="*/ 41 h 43"/>
                  <a:gd name="T12" fmla="*/ 37 w 43"/>
                  <a:gd name="T13" fmla="*/ 37 h 43"/>
                  <a:gd name="T14" fmla="*/ 40 w 43"/>
                  <a:gd name="T15" fmla="*/ 32 h 43"/>
                  <a:gd name="T16" fmla="*/ 43 w 43"/>
                  <a:gd name="T17" fmla="*/ 27 h 43"/>
                  <a:gd name="T18" fmla="*/ 43 w 43"/>
                  <a:gd name="T19" fmla="*/ 22 h 43"/>
                  <a:gd name="T20" fmla="*/ 43 w 43"/>
                  <a:gd name="T21" fmla="*/ 15 h 43"/>
                  <a:gd name="T22" fmla="*/ 40 w 43"/>
                  <a:gd name="T23" fmla="*/ 11 h 43"/>
                  <a:gd name="T24" fmla="*/ 37 w 43"/>
                  <a:gd name="T25" fmla="*/ 5 h 43"/>
                  <a:gd name="T26" fmla="*/ 32 w 43"/>
                  <a:gd name="T27" fmla="*/ 2 h 43"/>
                  <a:gd name="T28" fmla="*/ 28 w 43"/>
                  <a:gd name="T29" fmla="*/ 0 h 43"/>
                  <a:gd name="T30" fmla="*/ 21 w 43"/>
                  <a:gd name="T31" fmla="*/ 0 h 43"/>
                  <a:gd name="T32" fmla="*/ 15 w 43"/>
                  <a:gd name="T33" fmla="*/ 0 h 43"/>
                  <a:gd name="T34" fmla="*/ 11 w 43"/>
                  <a:gd name="T35" fmla="*/ 2 h 43"/>
                  <a:gd name="T36" fmla="*/ 6 w 43"/>
                  <a:gd name="T37" fmla="*/ 5 h 43"/>
                  <a:gd name="T38" fmla="*/ 3 w 43"/>
                  <a:gd name="T39" fmla="*/ 11 h 43"/>
                  <a:gd name="T40" fmla="*/ 0 w 43"/>
                  <a:gd name="T41" fmla="*/ 15 h 43"/>
                  <a:gd name="T42" fmla="*/ 0 w 43"/>
                  <a:gd name="T43" fmla="*/ 22 h 43"/>
                  <a:gd name="T44" fmla="*/ 0 w 43"/>
                  <a:gd name="T45" fmla="*/ 27 h 43"/>
                  <a:gd name="T46" fmla="*/ 3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1"/>
                    </a:lnTo>
                    <a:lnTo>
                      <a:pt x="15" y="42"/>
                    </a:lnTo>
                    <a:lnTo>
                      <a:pt x="21" y="43"/>
                    </a:lnTo>
                    <a:lnTo>
                      <a:pt x="28" y="42"/>
                    </a:lnTo>
                    <a:lnTo>
                      <a:pt x="32" y="41"/>
                    </a:lnTo>
                    <a:lnTo>
                      <a:pt x="37" y="37"/>
                    </a:lnTo>
                    <a:lnTo>
                      <a:pt x="40" y="32"/>
                    </a:lnTo>
                    <a:lnTo>
                      <a:pt x="43" y="27"/>
                    </a:lnTo>
                    <a:lnTo>
                      <a:pt x="43" y="22"/>
                    </a:lnTo>
                    <a:lnTo>
                      <a:pt x="43" y="15"/>
                    </a:lnTo>
                    <a:lnTo>
                      <a:pt x="40" y="11"/>
                    </a:lnTo>
                    <a:lnTo>
                      <a:pt x="37" y="5"/>
                    </a:lnTo>
                    <a:lnTo>
                      <a:pt x="32" y="2"/>
                    </a:lnTo>
                    <a:lnTo>
                      <a:pt x="28" y="0"/>
                    </a:lnTo>
                    <a:lnTo>
                      <a:pt x="21" y="0"/>
                    </a:lnTo>
                    <a:lnTo>
                      <a:pt x="15" y="0"/>
                    </a:lnTo>
                    <a:lnTo>
                      <a:pt x="11" y="2"/>
                    </a:lnTo>
                    <a:lnTo>
                      <a:pt x="6" y="5"/>
                    </a:lnTo>
                    <a:lnTo>
                      <a:pt x="3" y="11"/>
                    </a:lnTo>
                    <a:lnTo>
                      <a:pt x="0" y="15"/>
                    </a:lnTo>
                    <a:lnTo>
                      <a:pt x="0" y="22"/>
                    </a:lnTo>
                    <a:lnTo>
                      <a:pt x="0" y="27"/>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8" name="Freeform 144"/>
              <p:cNvSpPr>
                <a:spLocks/>
              </p:cNvSpPr>
              <p:nvPr/>
            </p:nvSpPr>
            <p:spPr bwMode="auto">
              <a:xfrm>
                <a:off x="5156200" y="2574925"/>
                <a:ext cx="66675" cy="66675"/>
              </a:xfrm>
              <a:custGeom>
                <a:avLst/>
                <a:gdLst>
                  <a:gd name="T0" fmla="*/ 5 w 42"/>
                  <a:gd name="T1" fmla="*/ 37 h 42"/>
                  <a:gd name="T2" fmla="*/ 11 w 42"/>
                  <a:gd name="T3" fmla="*/ 39 h 42"/>
                  <a:gd name="T4" fmla="*/ 15 w 42"/>
                  <a:gd name="T5" fmla="*/ 42 h 42"/>
                  <a:gd name="T6" fmla="*/ 22 w 42"/>
                  <a:gd name="T7" fmla="*/ 42 h 42"/>
                  <a:gd name="T8" fmla="*/ 27 w 42"/>
                  <a:gd name="T9" fmla="*/ 42 h 42"/>
                  <a:gd name="T10" fmla="*/ 31 w 42"/>
                  <a:gd name="T11" fmla="*/ 39 h 42"/>
                  <a:gd name="T12" fmla="*/ 37 w 42"/>
                  <a:gd name="T13" fmla="*/ 37 h 42"/>
                  <a:gd name="T14" fmla="*/ 39 w 42"/>
                  <a:gd name="T15" fmla="*/ 32 h 42"/>
                  <a:gd name="T16" fmla="*/ 42 w 42"/>
                  <a:gd name="T17" fmla="*/ 27 h 42"/>
                  <a:gd name="T18" fmla="*/ 42 w 42"/>
                  <a:gd name="T19" fmla="*/ 22 h 42"/>
                  <a:gd name="T20" fmla="*/ 42 w 42"/>
                  <a:gd name="T21" fmla="*/ 15 h 42"/>
                  <a:gd name="T22" fmla="*/ 39 w 42"/>
                  <a:gd name="T23" fmla="*/ 11 h 42"/>
                  <a:gd name="T24" fmla="*/ 37 w 42"/>
                  <a:gd name="T25" fmla="*/ 5 h 42"/>
                  <a:gd name="T26" fmla="*/ 31 w 42"/>
                  <a:gd name="T27" fmla="*/ 2 h 42"/>
                  <a:gd name="T28" fmla="*/ 27 w 42"/>
                  <a:gd name="T29" fmla="*/ 0 h 42"/>
                  <a:gd name="T30" fmla="*/ 22 w 42"/>
                  <a:gd name="T31" fmla="*/ 0 h 42"/>
                  <a:gd name="T32" fmla="*/ 15 w 42"/>
                  <a:gd name="T33" fmla="*/ 0 h 42"/>
                  <a:gd name="T34" fmla="*/ 11 w 42"/>
                  <a:gd name="T35" fmla="*/ 2 h 42"/>
                  <a:gd name="T36" fmla="*/ 5 w 42"/>
                  <a:gd name="T37" fmla="*/ 5 h 42"/>
                  <a:gd name="T38" fmla="*/ 2 w 42"/>
                  <a:gd name="T39" fmla="*/ 11 h 42"/>
                  <a:gd name="T40" fmla="*/ 0 w 42"/>
                  <a:gd name="T41" fmla="*/ 15 h 42"/>
                  <a:gd name="T42" fmla="*/ 0 w 42"/>
                  <a:gd name="T43" fmla="*/ 22 h 42"/>
                  <a:gd name="T44" fmla="*/ 0 w 42"/>
                  <a:gd name="T45" fmla="*/ 27 h 42"/>
                  <a:gd name="T46" fmla="*/ 2 w 42"/>
                  <a:gd name="T47" fmla="*/ 32 h 42"/>
                  <a:gd name="T48" fmla="*/ 5 w 42"/>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5" y="37"/>
                    </a:moveTo>
                    <a:lnTo>
                      <a:pt x="11" y="39"/>
                    </a:lnTo>
                    <a:lnTo>
                      <a:pt x="15" y="42"/>
                    </a:lnTo>
                    <a:lnTo>
                      <a:pt x="22" y="42"/>
                    </a:lnTo>
                    <a:lnTo>
                      <a:pt x="27" y="42"/>
                    </a:lnTo>
                    <a:lnTo>
                      <a:pt x="31" y="39"/>
                    </a:lnTo>
                    <a:lnTo>
                      <a:pt x="37" y="37"/>
                    </a:lnTo>
                    <a:lnTo>
                      <a:pt x="39" y="32"/>
                    </a:lnTo>
                    <a:lnTo>
                      <a:pt x="42" y="27"/>
                    </a:lnTo>
                    <a:lnTo>
                      <a:pt x="42" y="22"/>
                    </a:lnTo>
                    <a:lnTo>
                      <a:pt x="42" y="15"/>
                    </a:lnTo>
                    <a:lnTo>
                      <a:pt x="39" y="11"/>
                    </a:lnTo>
                    <a:lnTo>
                      <a:pt x="37" y="5"/>
                    </a:lnTo>
                    <a:lnTo>
                      <a:pt x="31" y="2"/>
                    </a:lnTo>
                    <a:lnTo>
                      <a:pt x="27" y="0"/>
                    </a:lnTo>
                    <a:lnTo>
                      <a:pt x="22" y="0"/>
                    </a:lnTo>
                    <a:lnTo>
                      <a:pt x="15" y="0"/>
                    </a:lnTo>
                    <a:lnTo>
                      <a:pt x="11" y="2"/>
                    </a:lnTo>
                    <a:lnTo>
                      <a:pt x="5" y="5"/>
                    </a:lnTo>
                    <a:lnTo>
                      <a:pt x="2" y="11"/>
                    </a:lnTo>
                    <a:lnTo>
                      <a:pt x="0" y="15"/>
                    </a:lnTo>
                    <a:lnTo>
                      <a:pt x="0" y="22"/>
                    </a:lnTo>
                    <a:lnTo>
                      <a:pt x="0" y="27"/>
                    </a:lnTo>
                    <a:lnTo>
                      <a:pt x="2" y="32"/>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69" name="Freeform 145"/>
              <p:cNvSpPr>
                <a:spLocks/>
              </p:cNvSpPr>
              <p:nvPr/>
            </p:nvSpPr>
            <p:spPr bwMode="auto">
              <a:xfrm>
                <a:off x="5151438" y="2530475"/>
                <a:ext cx="69850" cy="69850"/>
              </a:xfrm>
              <a:custGeom>
                <a:avLst/>
                <a:gdLst>
                  <a:gd name="T0" fmla="*/ 5 w 44"/>
                  <a:gd name="T1" fmla="*/ 39 h 44"/>
                  <a:gd name="T2" fmla="*/ 11 w 44"/>
                  <a:gd name="T3" fmla="*/ 41 h 44"/>
                  <a:gd name="T4" fmla="*/ 15 w 44"/>
                  <a:gd name="T5" fmla="*/ 44 h 44"/>
                  <a:gd name="T6" fmla="*/ 22 w 44"/>
                  <a:gd name="T7" fmla="*/ 44 h 44"/>
                  <a:gd name="T8" fmla="*/ 27 w 44"/>
                  <a:gd name="T9" fmla="*/ 44 h 44"/>
                  <a:gd name="T10" fmla="*/ 33 w 44"/>
                  <a:gd name="T11" fmla="*/ 41 h 44"/>
                  <a:gd name="T12" fmla="*/ 37 w 44"/>
                  <a:gd name="T13" fmla="*/ 39 h 44"/>
                  <a:gd name="T14" fmla="*/ 40 w 44"/>
                  <a:gd name="T15" fmla="*/ 33 h 44"/>
                  <a:gd name="T16" fmla="*/ 42 w 44"/>
                  <a:gd name="T17" fmla="*/ 28 h 44"/>
                  <a:gd name="T18" fmla="*/ 44 w 44"/>
                  <a:gd name="T19" fmla="*/ 22 h 44"/>
                  <a:gd name="T20" fmla="*/ 42 w 44"/>
                  <a:gd name="T21" fmla="*/ 17 h 44"/>
                  <a:gd name="T22" fmla="*/ 40 w 44"/>
                  <a:gd name="T23" fmla="*/ 11 h 44"/>
                  <a:gd name="T24" fmla="*/ 37 w 44"/>
                  <a:gd name="T25" fmla="*/ 7 h 44"/>
                  <a:gd name="T26" fmla="*/ 33 w 44"/>
                  <a:gd name="T27" fmla="*/ 3 h 44"/>
                  <a:gd name="T28" fmla="*/ 27 w 44"/>
                  <a:gd name="T29" fmla="*/ 2 h 44"/>
                  <a:gd name="T30" fmla="*/ 22 w 44"/>
                  <a:gd name="T31" fmla="*/ 0 h 44"/>
                  <a:gd name="T32" fmla="*/ 15 w 44"/>
                  <a:gd name="T33" fmla="*/ 2 h 44"/>
                  <a:gd name="T34" fmla="*/ 11 w 44"/>
                  <a:gd name="T35" fmla="*/ 3 h 44"/>
                  <a:gd name="T36" fmla="*/ 5 w 44"/>
                  <a:gd name="T37" fmla="*/ 7 h 44"/>
                  <a:gd name="T38" fmla="*/ 3 w 44"/>
                  <a:gd name="T39" fmla="*/ 11 h 44"/>
                  <a:gd name="T40" fmla="*/ 0 w 44"/>
                  <a:gd name="T41" fmla="*/ 17 h 44"/>
                  <a:gd name="T42" fmla="*/ 0 w 44"/>
                  <a:gd name="T43" fmla="*/ 22 h 44"/>
                  <a:gd name="T44" fmla="*/ 0 w 44"/>
                  <a:gd name="T45" fmla="*/ 28 h 44"/>
                  <a:gd name="T46" fmla="*/ 3 w 44"/>
                  <a:gd name="T47" fmla="*/ 33 h 44"/>
                  <a:gd name="T48" fmla="*/ 5 w 44"/>
                  <a:gd name="T49" fmla="*/ 39 h 44"/>
                  <a:gd name="T50" fmla="*/ 5 w 44"/>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9"/>
                    </a:moveTo>
                    <a:lnTo>
                      <a:pt x="11" y="41"/>
                    </a:lnTo>
                    <a:lnTo>
                      <a:pt x="15" y="44"/>
                    </a:lnTo>
                    <a:lnTo>
                      <a:pt x="22" y="44"/>
                    </a:lnTo>
                    <a:lnTo>
                      <a:pt x="27" y="44"/>
                    </a:lnTo>
                    <a:lnTo>
                      <a:pt x="33" y="41"/>
                    </a:lnTo>
                    <a:lnTo>
                      <a:pt x="37" y="39"/>
                    </a:lnTo>
                    <a:lnTo>
                      <a:pt x="40" y="33"/>
                    </a:lnTo>
                    <a:lnTo>
                      <a:pt x="42" y="28"/>
                    </a:lnTo>
                    <a:lnTo>
                      <a:pt x="44" y="22"/>
                    </a:lnTo>
                    <a:lnTo>
                      <a:pt x="42" y="17"/>
                    </a:lnTo>
                    <a:lnTo>
                      <a:pt x="40" y="11"/>
                    </a:lnTo>
                    <a:lnTo>
                      <a:pt x="37" y="7"/>
                    </a:lnTo>
                    <a:lnTo>
                      <a:pt x="33" y="3"/>
                    </a:lnTo>
                    <a:lnTo>
                      <a:pt x="27" y="2"/>
                    </a:lnTo>
                    <a:lnTo>
                      <a:pt x="22" y="0"/>
                    </a:lnTo>
                    <a:lnTo>
                      <a:pt x="15" y="2"/>
                    </a:lnTo>
                    <a:lnTo>
                      <a:pt x="11" y="3"/>
                    </a:lnTo>
                    <a:lnTo>
                      <a:pt x="5" y="7"/>
                    </a:lnTo>
                    <a:lnTo>
                      <a:pt x="3" y="11"/>
                    </a:lnTo>
                    <a:lnTo>
                      <a:pt x="0" y="17"/>
                    </a:lnTo>
                    <a:lnTo>
                      <a:pt x="0" y="22"/>
                    </a:lnTo>
                    <a:lnTo>
                      <a:pt x="0" y="28"/>
                    </a:lnTo>
                    <a:lnTo>
                      <a:pt x="3" y="33"/>
                    </a:lnTo>
                    <a:lnTo>
                      <a:pt x="5" y="39"/>
                    </a:lnTo>
                    <a:lnTo>
                      <a:pt x="5"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0" name="Freeform 146"/>
              <p:cNvSpPr>
                <a:spLocks/>
              </p:cNvSpPr>
              <p:nvPr/>
            </p:nvSpPr>
            <p:spPr bwMode="auto">
              <a:xfrm>
                <a:off x="5183188" y="2517775"/>
                <a:ext cx="69850" cy="69850"/>
              </a:xfrm>
              <a:custGeom>
                <a:avLst/>
                <a:gdLst>
                  <a:gd name="T0" fmla="*/ 6 w 44"/>
                  <a:gd name="T1" fmla="*/ 38 h 44"/>
                  <a:gd name="T2" fmla="*/ 11 w 44"/>
                  <a:gd name="T3" fmla="*/ 41 h 44"/>
                  <a:gd name="T4" fmla="*/ 15 w 44"/>
                  <a:gd name="T5" fmla="*/ 44 h 44"/>
                  <a:gd name="T6" fmla="*/ 22 w 44"/>
                  <a:gd name="T7" fmla="*/ 44 h 44"/>
                  <a:gd name="T8" fmla="*/ 28 w 44"/>
                  <a:gd name="T9" fmla="*/ 44 h 44"/>
                  <a:gd name="T10" fmla="*/ 33 w 44"/>
                  <a:gd name="T11" fmla="*/ 41 h 44"/>
                  <a:gd name="T12" fmla="*/ 37 w 44"/>
                  <a:gd name="T13" fmla="*/ 38 h 44"/>
                  <a:gd name="T14" fmla="*/ 41 w 44"/>
                  <a:gd name="T15" fmla="*/ 33 h 44"/>
                  <a:gd name="T16" fmla="*/ 43 w 44"/>
                  <a:gd name="T17" fmla="*/ 27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5 w 44"/>
                  <a:gd name="T33" fmla="*/ 2 h 44"/>
                  <a:gd name="T34" fmla="*/ 11 w 44"/>
                  <a:gd name="T35" fmla="*/ 3 h 44"/>
                  <a:gd name="T36" fmla="*/ 6 w 44"/>
                  <a:gd name="T37" fmla="*/ 7 h 44"/>
                  <a:gd name="T38" fmla="*/ 3 w 44"/>
                  <a:gd name="T39" fmla="*/ 11 h 44"/>
                  <a:gd name="T40" fmla="*/ 0 w 44"/>
                  <a:gd name="T41" fmla="*/ 17 h 44"/>
                  <a:gd name="T42" fmla="*/ 0 w 44"/>
                  <a:gd name="T43" fmla="*/ 22 h 44"/>
                  <a:gd name="T44" fmla="*/ 0 w 44"/>
                  <a:gd name="T45" fmla="*/ 27 h 44"/>
                  <a:gd name="T46" fmla="*/ 3 w 44"/>
                  <a:gd name="T47" fmla="*/ 33 h 44"/>
                  <a:gd name="T48" fmla="*/ 6 w 44"/>
                  <a:gd name="T49" fmla="*/ 38 h 44"/>
                  <a:gd name="T50" fmla="*/ 6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8"/>
                    </a:moveTo>
                    <a:lnTo>
                      <a:pt x="11" y="41"/>
                    </a:lnTo>
                    <a:lnTo>
                      <a:pt x="15" y="44"/>
                    </a:lnTo>
                    <a:lnTo>
                      <a:pt x="22" y="44"/>
                    </a:lnTo>
                    <a:lnTo>
                      <a:pt x="28" y="44"/>
                    </a:lnTo>
                    <a:lnTo>
                      <a:pt x="33" y="41"/>
                    </a:lnTo>
                    <a:lnTo>
                      <a:pt x="37" y="38"/>
                    </a:lnTo>
                    <a:lnTo>
                      <a:pt x="41" y="33"/>
                    </a:lnTo>
                    <a:lnTo>
                      <a:pt x="43" y="27"/>
                    </a:lnTo>
                    <a:lnTo>
                      <a:pt x="44" y="22"/>
                    </a:lnTo>
                    <a:lnTo>
                      <a:pt x="43" y="17"/>
                    </a:lnTo>
                    <a:lnTo>
                      <a:pt x="41" y="11"/>
                    </a:lnTo>
                    <a:lnTo>
                      <a:pt x="37" y="7"/>
                    </a:lnTo>
                    <a:lnTo>
                      <a:pt x="33" y="3"/>
                    </a:lnTo>
                    <a:lnTo>
                      <a:pt x="28" y="2"/>
                    </a:lnTo>
                    <a:lnTo>
                      <a:pt x="22" y="0"/>
                    </a:lnTo>
                    <a:lnTo>
                      <a:pt x="15" y="2"/>
                    </a:lnTo>
                    <a:lnTo>
                      <a:pt x="11" y="3"/>
                    </a:lnTo>
                    <a:lnTo>
                      <a:pt x="6" y="7"/>
                    </a:lnTo>
                    <a:lnTo>
                      <a:pt x="3" y="11"/>
                    </a:lnTo>
                    <a:lnTo>
                      <a:pt x="0" y="17"/>
                    </a:lnTo>
                    <a:lnTo>
                      <a:pt x="0" y="22"/>
                    </a:lnTo>
                    <a:lnTo>
                      <a:pt x="0" y="27"/>
                    </a:lnTo>
                    <a:lnTo>
                      <a:pt x="3" y="33"/>
                    </a:lnTo>
                    <a:lnTo>
                      <a:pt x="6" y="38"/>
                    </a:lnTo>
                    <a:lnTo>
                      <a:pt x="6"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1" name="Freeform 147"/>
              <p:cNvSpPr>
                <a:spLocks/>
              </p:cNvSpPr>
              <p:nvPr/>
            </p:nvSpPr>
            <p:spPr bwMode="auto">
              <a:xfrm>
                <a:off x="5227638" y="2505075"/>
                <a:ext cx="68262" cy="69850"/>
              </a:xfrm>
              <a:custGeom>
                <a:avLst/>
                <a:gdLst>
                  <a:gd name="T0" fmla="*/ 7 w 43"/>
                  <a:gd name="T1" fmla="*/ 37 h 44"/>
                  <a:gd name="T2" fmla="*/ 11 w 43"/>
                  <a:gd name="T3" fmla="*/ 41 h 44"/>
                  <a:gd name="T4" fmla="*/ 16 w 43"/>
                  <a:gd name="T5" fmla="*/ 44 h 44"/>
                  <a:gd name="T6" fmla="*/ 22 w 43"/>
                  <a:gd name="T7" fmla="*/ 44 h 44"/>
                  <a:gd name="T8" fmla="*/ 27 w 43"/>
                  <a:gd name="T9" fmla="*/ 44 h 44"/>
                  <a:gd name="T10" fmla="*/ 33 w 43"/>
                  <a:gd name="T11" fmla="*/ 41 h 44"/>
                  <a:gd name="T12" fmla="*/ 37 w 43"/>
                  <a:gd name="T13" fmla="*/ 37 h 44"/>
                  <a:gd name="T14" fmla="*/ 41 w 43"/>
                  <a:gd name="T15" fmla="*/ 33 h 44"/>
                  <a:gd name="T16" fmla="*/ 42 w 43"/>
                  <a:gd name="T17" fmla="*/ 27 h 44"/>
                  <a:gd name="T18" fmla="*/ 43 w 43"/>
                  <a:gd name="T19" fmla="*/ 22 h 44"/>
                  <a:gd name="T20" fmla="*/ 42 w 43"/>
                  <a:gd name="T21" fmla="*/ 16 h 44"/>
                  <a:gd name="T22" fmla="*/ 41 w 43"/>
                  <a:gd name="T23" fmla="*/ 11 h 44"/>
                  <a:gd name="T24" fmla="*/ 37 w 43"/>
                  <a:gd name="T25" fmla="*/ 7 h 44"/>
                  <a:gd name="T26" fmla="*/ 33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3 w 43"/>
                  <a:gd name="T39" fmla="*/ 11 h 44"/>
                  <a:gd name="T40" fmla="*/ 1 w 43"/>
                  <a:gd name="T41" fmla="*/ 16 h 44"/>
                  <a:gd name="T42" fmla="*/ 0 w 43"/>
                  <a:gd name="T43" fmla="*/ 22 h 44"/>
                  <a:gd name="T44" fmla="*/ 1 w 43"/>
                  <a:gd name="T45" fmla="*/ 27 h 44"/>
                  <a:gd name="T46" fmla="*/ 3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4"/>
                    </a:lnTo>
                    <a:lnTo>
                      <a:pt x="22" y="44"/>
                    </a:lnTo>
                    <a:lnTo>
                      <a:pt x="27" y="44"/>
                    </a:lnTo>
                    <a:lnTo>
                      <a:pt x="33" y="41"/>
                    </a:lnTo>
                    <a:lnTo>
                      <a:pt x="37" y="37"/>
                    </a:lnTo>
                    <a:lnTo>
                      <a:pt x="41" y="33"/>
                    </a:lnTo>
                    <a:lnTo>
                      <a:pt x="42" y="27"/>
                    </a:lnTo>
                    <a:lnTo>
                      <a:pt x="43" y="22"/>
                    </a:lnTo>
                    <a:lnTo>
                      <a:pt x="42" y="16"/>
                    </a:lnTo>
                    <a:lnTo>
                      <a:pt x="41" y="11"/>
                    </a:lnTo>
                    <a:lnTo>
                      <a:pt x="37" y="7"/>
                    </a:lnTo>
                    <a:lnTo>
                      <a:pt x="33" y="3"/>
                    </a:lnTo>
                    <a:lnTo>
                      <a:pt x="27" y="1"/>
                    </a:lnTo>
                    <a:lnTo>
                      <a:pt x="22" y="0"/>
                    </a:lnTo>
                    <a:lnTo>
                      <a:pt x="16" y="1"/>
                    </a:lnTo>
                    <a:lnTo>
                      <a:pt x="11" y="3"/>
                    </a:lnTo>
                    <a:lnTo>
                      <a:pt x="7" y="7"/>
                    </a:lnTo>
                    <a:lnTo>
                      <a:pt x="3" y="11"/>
                    </a:lnTo>
                    <a:lnTo>
                      <a:pt x="1" y="16"/>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2" name="Freeform 148"/>
              <p:cNvSpPr>
                <a:spLocks/>
              </p:cNvSpPr>
              <p:nvPr/>
            </p:nvSpPr>
            <p:spPr bwMode="auto">
              <a:xfrm>
                <a:off x="5245100" y="2511425"/>
                <a:ext cx="68262" cy="69850"/>
              </a:xfrm>
              <a:custGeom>
                <a:avLst/>
                <a:gdLst>
                  <a:gd name="T0" fmla="*/ 7 w 43"/>
                  <a:gd name="T1" fmla="*/ 37 h 44"/>
                  <a:gd name="T2" fmla="*/ 11 w 43"/>
                  <a:gd name="T3" fmla="*/ 41 h 44"/>
                  <a:gd name="T4" fmla="*/ 16 w 43"/>
                  <a:gd name="T5" fmla="*/ 42 h 44"/>
                  <a:gd name="T6" fmla="*/ 22 w 43"/>
                  <a:gd name="T7" fmla="*/ 44 h 44"/>
                  <a:gd name="T8" fmla="*/ 27 w 43"/>
                  <a:gd name="T9" fmla="*/ 42 h 44"/>
                  <a:gd name="T10" fmla="*/ 32 w 43"/>
                  <a:gd name="T11" fmla="*/ 41 h 44"/>
                  <a:gd name="T12" fmla="*/ 37 w 43"/>
                  <a:gd name="T13" fmla="*/ 37 h 44"/>
                  <a:gd name="T14" fmla="*/ 41 w 43"/>
                  <a:gd name="T15" fmla="*/ 33 h 44"/>
                  <a:gd name="T16" fmla="*/ 42 w 43"/>
                  <a:gd name="T17" fmla="*/ 27 h 44"/>
                  <a:gd name="T18" fmla="*/ 43 w 43"/>
                  <a:gd name="T19" fmla="*/ 22 h 44"/>
                  <a:gd name="T20" fmla="*/ 42 w 43"/>
                  <a:gd name="T21" fmla="*/ 16 h 44"/>
                  <a:gd name="T22" fmla="*/ 41 w 43"/>
                  <a:gd name="T23" fmla="*/ 11 h 44"/>
                  <a:gd name="T24" fmla="*/ 37 w 43"/>
                  <a:gd name="T25" fmla="*/ 7 h 44"/>
                  <a:gd name="T26" fmla="*/ 32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2 w 43"/>
                  <a:gd name="T39" fmla="*/ 11 h 44"/>
                  <a:gd name="T40" fmla="*/ 1 w 43"/>
                  <a:gd name="T41" fmla="*/ 16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2"/>
                    </a:lnTo>
                    <a:lnTo>
                      <a:pt x="22" y="44"/>
                    </a:lnTo>
                    <a:lnTo>
                      <a:pt x="27" y="42"/>
                    </a:lnTo>
                    <a:lnTo>
                      <a:pt x="32" y="41"/>
                    </a:lnTo>
                    <a:lnTo>
                      <a:pt x="37" y="37"/>
                    </a:lnTo>
                    <a:lnTo>
                      <a:pt x="41" y="33"/>
                    </a:lnTo>
                    <a:lnTo>
                      <a:pt x="42" y="27"/>
                    </a:lnTo>
                    <a:lnTo>
                      <a:pt x="43" y="22"/>
                    </a:lnTo>
                    <a:lnTo>
                      <a:pt x="42" y="16"/>
                    </a:lnTo>
                    <a:lnTo>
                      <a:pt x="41" y="11"/>
                    </a:lnTo>
                    <a:lnTo>
                      <a:pt x="37" y="7"/>
                    </a:lnTo>
                    <a:lnTo>
                      <a:pt x="32" y="3"/>
                    </a:lnTo>
                    <a:lnTo>
                      <a:pt x="27" y="1"/>
                    </a:lnTo>
                    <a:lnTo>
                      <a:pt x="22" y="0"/>
                    </a:lnTo>
                    <a:lnTo>
                      <a:pt x="16" y="1"/>
                    </a:lnTo>
                    <a:lnTo>
                      <a:pt x="11" y="3"/>
                    </a:lnTo>
                    <a:lnTo>
                      <a:pt x="7" y="7"/>
                    </a:lnTo>
                    <a:lnTo>
                      <a:pt x="2" y="11"/>
                    </a:lnTo>
                    <a:lnTo>
                      <a:pt x="1" y="16"/>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3" name="Freeform 149"/>
              <p:cNvSpPr>
                <a:spLocks/>
              </p:cNvSpPr>
              <p:nvPr/>
            </p:nvSpPr>
            <p:spPr bwMode="auto">
              <a:xfrm>
                <a:off x="5287963" y="2530475"/>
                <a:ext cx="69850" cy="69850"/>
              </a:xfrm>
              <a:custGeom>
                <a:avLst/>
                <a:gdLst>
                  <a:gd name="T0" fmla="*/ 7 w 44"/>
                  <a:gd name="T1" fmla="*/ 37 h 44"/>
                  <a:gd name="T2" fmla="*/ 11 w 44"/>
                  <a:gd name="T3" fmla="*/ 41 h 44"/>
                  <a:gd name="T4" fmla="*/ 16 w 44"/>
                  <a:gd name="T5" fmla="*/ 43 h 44"/>
                  <a:gd name="T6" fmla="*/ 22 w 44"/>
                  <a:gd name="T7" fmla="*/ 44 h 44"/>
                  <a:gd name="T8" fmla="*/ 27 w 44"/>
                  <a:gd name="T9" fmla="*/ 43 h 44"/>
                  <a:gd name="T10" fmla="*/ 33 w 44"/>
                  <a:gd name="T11" fmla="*/ 41 h 44"/>
                  <a:gd name="T12" fmla="*/ 37 w 44"/>
                  <a:gd name="T13" fmla="*/ 37 h 44"/>
                  <a:gd name="T14" fmla="*/ 41 w 44"/>
                  <a:gd name="T15" fmla="*/ 33 h 44"/>
                  <a:gd name="T16" fmla="*/ 44 w 44"/>
                  <a:gd name="T17" fmla="*/ 28 h 44"/>
                  <a:gd name="T18" fmla="*/ 44 w 44"/>
                  <a:gd name="T19" fmla="*/ 22 h 44"/>
                  <a:gd name="T20" fmla="*/ 44 w 44"/>
                  <a:gd name="T21" fmla="*/ 17 h 44"/>
                  <a:gd name="T22" fmla="*/ 41 w 44"/>
                  <a:gd name="T23" fmla="*/ 11 h 44"/>
                  <a:gd name="T24" fmla="*/ 37 w 44"/>
                  <a:gd name="T25" fmla="*/ 7 h 44"/>
                  <a:gd name="T26" fmla="*/ 33 w 44"/>
                  <a:gd name="T27" fmla="*/ 3 h 44"/>
                  <a:gd name="T28" fmla="*/ 27 w 44"/>
                  <a:gd name="T29" fmla="*/ 2 h 44"/>
                  <a:gd name="T30" fmla="*/ 22 w 44"/>
                  <a:gd name="T31" fmla="*/ 0 h 44"/>
                  <a:gd name="T32" fmla="*/ 16 w 44"/>
                  <a:gd name="T33" fmla="*/ 2 h 44"/>
                  <a:gd name="T34" fmla="*/ 11 w 44"/>
                  <a:gd name="T35" fmla="*/ 3 h 44"/>
                  <a:gd name="T36" fmla="*/ 7 w 44"/>
                  <a:gd name="T37" fmla="*/ 7 h 44"/>
                  <a:gd name="T38" fmla="*/ 3 w 44"/>
                  <a:gd name="T39" fmla="*/ 11 h 44"/>
                  <a:gd name="T40" fmla="*/ 1 w 44"/>
                  <a:gd name="T41" fmla="*/ 17 h 44"/>
                  <a:gd name="T42" fmla="*/ 0 w 44"/>
                  <a:gd name="T43" fmla="*/ 22 h 44"/>
                  <a:gd name="T44" fmla="*/ 1 w 44"/>
                  <a:gd name="T45" fmla="*/ 28 h 44"/>
                  <a:gd name="T46" fmla="*/ 3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6" y="43"/>
                    </a:lnTo>
                    <a:lnTo>
                      <a:pt x="22" y="44"/>
                    </a:lnTo>
                    <a:lnTo>
                      <a:pt x="27" y="43"/>
                    </a:lnTo>
                    <a:lnTo>
                      <a:pt x="33" y="41"/>
                    </a:lnTo>
                    <a:lnTo>
                      <a:pt x="37" y="37"/>
                    </a:lnTo>
                    <a:lnTo>
                      <a:pt x="41" y="33"/>
                    </a:lnTo>
                    <a:lnTo>
                      <a:pt x="44" y="28"/>
                    </a:lnTo>
                    <a:lnTo>
                      <a:pt x="44" y="22"/>
                    </a:lnTo>
                    <a:lnTo>
                      <a:pt x="44" y="17"/>
                    </a:lnTo>
                    <a:lnTo>
                      <a:pt x="41" y="11"/>
                    </a:lnTo>
                    <a:lnTo>
                      <a:pt x="37" y="7"/>
                    </a:lnTo>
                    <a:lnTo>
                      <a:pt x="33" y="3"/>
                    </a:lnTo>
                    <a:lnTo>
                      <a:pt x="27" y="2"/>
                    </a:lnTo>
                    <a:lnTo>
                      <a:pt x="22" y="0"/>
                    </a:lnTo>
                    <a:lnTo>
                      <a:pt x="16" y="2"/>
                    </a:lnTo>
                    <a:lnTo>
                      <a:pt x="11" y="3"/>
                    </a:lnTo>
                    <a:lnTo>
                      <a:pt x="7" y="7"/>
                    </a:lnTo>
                    <a:lnTo>
                      <a:pt x="3" y="11"/>
                    </a:lnTo>
                    <a:lnTo>
                      <a:pt x="1" y="17"/>
                    </a:lnTo>
                    <a:lnTo>
                      <a:pt x="0" y="22"/>
                    </a:lnTo>
                    <a:lnTo>
                      <a:pt x="1" y="28"/>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4" name="Freeform 150"/>
              <p:cNvSpPr>
                <a:spLocks/>
              </p:cNvSpPr>
              <p:nvPr/>
            </p:nvSpPr>
            <p:spPr bwMode="auto">
              <a:xfrm>
                <a:off x="5275263" y="2559050"/>
                <a:ext cx="69850" cy="69850"/>
              </a:xfrm>
              <a:custGeom>
                <a:avLst/>
                <a:gdLst>
                  <a:gd name="T0" fmla="*/ 7 w 44"/>
                  <a:gd name="T1" fmla="*/ 38 h 44"/>
                  <a:gd name="T2" fmla="*/ 11 w 44"/>
                  <a:gd name="T3" fmla="*/ 41 h 44"/>
                  <a:gd name="T4" fmla="*/ 16 w 44"/>
                  <a:gd name="T5" fmla="*/ 44 h 44"/>
                  <a:gd name="T6" fmla="*/ 22 w 44"/>
                  <a:gd name="T7" fmla="*/ 44 h 44"/>
                  <a:gd name="T8" fmla="*/ 27 w 44"/>
                  <a:gd name="T9" fmla="*/ 44 h 44"/>
                  <a:gd name="T10" fmla="*/ 33 w 44"/>
                  <a:gd name="T11" fmla="*/ 41 h 44"/>
                  <a:gd name="T12" fmla="*/ 38 w 44"/>
                  <a:gd name="T13" fmla="*/ 38 h 44"/>
                  <a:gd name="T14" fmla="*/ 41 w 44"/>
                  <a:gd name="T15" fmla="*/ 33 h 44"/>
                  <a:gd name="T16" fmla="*/ 44 w 44"/>
                  <a:gd name="T17" fmla="*/ 27 h 44"/>
                  <a:gd name="T18" fmla="*/ 44 w 44"/>
                  <a:gd name="T19" fmla="*/ 22 h 44"/>
                  <a:gd name="T20" fmla="*/ 44 w 44"/>
                  <a:gd name="T21" fmla="*/ 17 h 44"/>
                  <a:gd name="T22" fmla="*/ 41 w 44"/>
                  <a:gd name="T23" fmla="*/ 11 h 44"/>
                  <a:gd name="T24" fmla="*/ 38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7 w 44"/>
                  <a:gd name="T37" fmla="*/ 7 h 44"/>
                  <a:gd name="T38" fmla="*/ 3 w 44"/>
                  <a:gd name="T39" fmla="*/ 11 h 44"/>
                  <a:gd name="T40" fmla="*/ 1 w 44"/>
                  <a:gd name="T41" fmla="*/ 17 h 44"/>
                  <a:gd name="T42" fmla="*/ 0 w 44"/>
                  <a:gd name="T43" fmla="*/ 22 h 44"/>
                  <a:gd name="T44" fmla="*/ 1 w 44"/>
                  <a:gd name="T45" fmla="*/ 27 h 44"/>
                  <a:gd name="T46" fmla="*/ 3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6" y="44"/>
                    </a:lnTo>
                    <a:lnTo>
                      <a:pt x="22" y="44"/>
                    </a:lnTo>
                    <a:lnTo>
                      <a:pt x="27" y="44"/>
                    </a:lnTo>
                    <a:lnTo>
                      <a:pt x="33" y="41"/>
                    </a:lnTo>
                    <a:lnTo>
                      <a:pt x="38" y="38"/>
                    </a:lnTo>
                    <a:lnTo>
                      <a:pt x="41" y="33"/>
                    </a:lnTo>
                    <a:lnTo>
                      <a:pt x="44" y="27"/>
                    </a:lnTo>
                    <a:lnTo>
                      <a:pt x="44" y="22"/>
                    </a:lnTo>
                    <a:lnTo>
                      <a:pt x="44" y="17"/>
                    </a:lnTo>
                    <a:lnTo>
                      <a:pt x="41" y="11"/>
                    </a:lnTo>
                    <a:lnTo>
                      <a:pt x="38" y="7"/>
                    </a:lnTo>
                    <a:lnTo>
                      <a:pt x="33" y="3"/>
                    </a:lnTo>
                    <a:lnTo>
                      <a:pt x="27" y="1"/>
                    </a:lnTo>
                    <a:lnTo>
                      <a:pt x="22" y="0"/>
                    </a:lnTo>
                    <a:lnTo>
                      <a:pt x="16" y="1"/>
                    </a:lnTo>
                    <a:lnTo>
                      <a:pt x="11" y="3"/>
                    </a:lnTo>
                    <a:lnTo>
                      <a:pt x="7" y="7"/>
                    </a:lnTo>
                    <a:lnTo>
                      <a:pt x="3" y="11"/>
                    </a:lnTo>
                    <a:lnTo>
                      <a:pt x="1" y="17"/>
                    </a:lnTo>
                    <a:lnTo>
                      <a:pt x="0" y="22"/>
                    </a:lnTo>
                    <a:lnTo>
                      <a:pt x="1" y="27"/>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5" name="Freeform 151"/>
              <p:cNvSpPr>
                <a:spLocks/>
              </p:cNvSpPr>
              <p:nvPr/>
            </p:nvSpPr>
            <p:spPr bwMode="auto">
              <a:xfrm>
                <a:off x="5218113" y="2578100"/>
                <a:ext cx="69850" cy="69850"/>
              </a:xfrm>
              <a:custGeom>
                <a:avLst/>
                <a:gdLst>
                  <a:gd name="T0" fmla="*/ 7 w 44"/>
                  <a:gd name="T1" fmla="*/ 39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9 h 44"/>
                  <a:gd name="T14" fmla="*/ 41 w 44"/>
                  <a:gd name="T15" fmla="*/ 33 h 44"/>
                  <a:gd name="T16" fmla="*/ 43 w 44"/>
                  <a:gd name="T17" fmla="*/ 29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9 h 44"/>
                  <a:gd name="T46" fmla="*/ 3 w 44"/>
                  <a:gd name="T47" fmla="*/ 33 h 44"/>
                  <a:gd name="T48" fmla="*/ 7 w 44"/>
                  <a:gd name="T49" fmla="*/ 39 h 44"/>
                  <a:gd name="T50" fmla="*/ 7 w 44"/>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9"/>
                    </a:moveTo>
                    <a:lnTo>
                      <a:pt x="11" y="41"/>
                    </a:lnTo>
                    <a:lnTo>
                      <a:pt x="17" y="44"/>
                    </a:lnTo>
                    <a:lnTo>
                      <a:pt x="22" y="44"/>
                    </a:lnTo>
                    <a:lnTo>
                      <a:pt x="28" y="44"/>
                    </a:lnTo>
                    <a:lnTo>
                      <a:pt x="33" y="41"/>
                    </a:lnTo>
                    <a:lnTo>
                      <a:pt x="37" y="39"/>
                    </a:lnTo>
                    <a:lnTo>
                      <a:pt x="41" y="33"/>
                    </a:lnTo>
                    <a:lnTo>
                      <a:pt x="43" y="29"/>
                    </a:lnTo>
                    <a:lnTo>
                      <a:pt x="44" y="22"/>
                    </a:lnTo>
                    <a:lnTo>
                      <a:pt x="43" y="17"/>
                    </a:lnTo>
                    <a:lnTo>
                      <a:pt x="41" y="11"/>
                    </a:lnTo>
                    <a:lnTo>
                      <a:pt x="37" y="7"/>
                    </a:lnTo>
                    <a:lnTo>
                      <a:pt x="33" y="3"/>
                    </a:lnTo>
                    <a:lnTo>
                      <a:pt x="28" y="2"/>
                    </a:lnTo>
                    <a:lnTo>
                      <a:pt x="22" y="0"/>
                    </a:lnTo>
                    <a:lnTo>
                      <a:pt x="17" y="2"/>
                    </a:lnTo>
                    <a:lnTo>
                      <a:pt x="11" y="3"/>
                    </a:lnTo>
                    <a:lnTo>
                      <a:pt x="7" y="7"/>
                    </a:lnTo>
                    <a:lnTo>
                      <a:pt x="3" y="11"/>
                    </a:lnTo>
                    <a:lnTo>
                      <a:pt x="2" y="17"/>
                    </a:lnTo>
                    <a:lnTo>
                      <a:pt x="0" y="22"/>
                    </a:lnTo>
                    <a:lnTo>
                      <a:pt x="2" y="29"/>
                    </a:lnTo>
                    <a:lnTo>
                      <a:pt x="3" y="33"/>
                    </a:lnTo>
                    <a:lnTo>
                      <a:pt x="7" y="39"/>
                    </a:lnTo>
                    <a:lnTo>
                      <a:pt x="7"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6" name="Freeform 152"/>
              <p:cNvSpPr>
                <a:spLocks/>
              </p:cNvSpPr>
              <p:nvPr/>
            </p:nvSpPr>
            <p:spPr bwMode="auto">
              <a:xfrm>
                <a:off x="5203825" y="2578100"/>
                <a:ext cx="68262" cy="69850"/>
              </a:xfrm>
              <a:custGeom>
                <a:avLst/>
                <a:gdLst>
                  <a:gd name="T0" fmla="*/ 7 w 43"/>
                  <a:gd name="T1" fmla="*/ 39 h 44"/>
                  <a:gd name="T2" fmla="*/ 11 w 43"/>
                  <a:gd name="T3" fmla="*/ 41 h 44"/>
                  <a:gd name="T4" fmla="*/ 16 w 43"/>
                  <a:gd name="T5" fmla="*/ 44 h 44"/>
                  <a:gd name="T6" fmla="*/ 22 w 43"/>
                  <a:gd name="T7" fmla="*/ 44 h 44"/>
                  <a:gd name="T8" fmla="*/ 27 w 43"/>
                  <a:gd name="T9" fmla="*/ 44 h 44"/>
                  <a:gd name="T10" fmla="*/ 33 w 43"/>
                  <a:gd name="T11" fmla="*/ 41 h 44"/>
                  <a:gd name="T12" fmla="*/ 37 w 43"/>
                  <a:gd name="T13" fmla="*/ 39 h 44"/>
                  <a:gd name="T14" fmla="*/ 41 w 43"/>
                  <a:gd name="T15" fmla="*/ 33 h 44"/>
                  <a:gd name="T16" fmla="*/ 42 w 43"/>
                  <a:gd name="T17" fmla="*/ 29 h 44"/>
                  <a:gd name="T18" fmla="*/ 43 w 43"/>
                  <a:gd name="T19" fmla="*/ 22 h 44"/>
                  <a:gd name="T20" fmla="*/ 42 w 43"/>
                  <a:gd name="T21" fmla="*/ 17 h 44"/>
                  <a:gd name="T22" fmla="*/ 41 w 43"/>
                  <a:gd name="T23" fmla="*/ 11 h 44"/>
                  <a:gd name="T24" fmla="*/ 37 w 43"/>
                  <a:gd name="T25" fmla="*/ 7 h 44"/>
                  <a:gd name="T26" fmla="*/ 33 w 43"/>
                  <a:gd name="T27" fmla="*/ 3 h 44"/>
                  <a:gd name="T28" fmla="*/ 27 w 43"/>
                  <a:gd name="T29" fmla="*/ 2 h 44"/>
                  <a:gd name="T30" fmla="*/ 22 w 43"/>
                  <a:gd name="T31" fmla="*/ 0 h 44"/>
                  <a:gd name="T32" fmla="*/ 16 w 43"/>
                  <a:gd name="T33" fmla="*/ 2 h 44"/>
                  <a:gd name="T34" fmla="*/ 11 w 43"/>
                  <a:gd name="T35" fmla="*/ 3 h 44"/>
                  <a:gd name="T36" fmla="*/ 7 w 43"/>
                  <a:gd name="T37" fmla="*/ 7 h 44"/>
                  <a:gd name="T38" fmla="*/ 2 w 43"/>
                  <a:gd name="T39" fmla="*/ 11 h 44"/>
                  <a:gd name="T40" fmla="*/ 1 w 43"/>
                  <a:gd name="T41" fmla="*/ 17 h 44"/>
                  <a:gd name="T42" fmla="*/ 0 w 43"/>
                  <a:gd name="T43" fmla="*/ 22 h 44"/>
                  <a:gd name="T44" fmla="*/ 1 w 43"/>
                  <a:gd name="T45" fmla="*/ 29 h 44"/>
                  <a:gd name="T46" fmla="*/ 2 w 43"/>
                  <a:gd name="T47" fmla="*/ 33 h 44"/>
                  <a:gd name="T48" fmla="*/ 7 w 43"/>
                  <a:gd name="T49" fmla="*/ 39 h 44"/>
                  <a:gd name="T50" fmla="*/ 7 w 43"/>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9"/>
                    </a:moveTo>
                    <a:lnTo>
                      <a:pt x="11" y="41"/>
                    </a:lnTo>
                    <a:lnTo>
                      <a:pt x="16" y="44"/>
                    </a:lnTo>
                    <a:lnTo>
                      <a:pt x="22" y="44"/>
                    </a:lnTo>
                    <a:lnTo>
                      <a:pt x="27" y="44"/>
                    </a:lnTo>
                    <a:lnTo>
                      <a:pt x="33" y="41"/>
                    </a:lnTo>
                    <a:lnTo>
                      <a:pt x="37" y="39"/>
                    </a:lnTo>
                    <a:lnTo>
                      <a:pt x="41" y="33"/>
                    </a:lnTo>
                    <a:lnTo>
                      <a:pt x="42" y="29"/>
                    </a:lnTo>
                    <a:lnTo>
                      <a:pt x="43" y="22"/>
                    </a:lnTo>
                    <a:lnTo>
                      <a:pt x="42" y="17"/>
                    </a:lnTo>
                    <a:lnTo>
                      <a:pt x="41" y="11"/>
                    </a:lnTo>
                    <a:lnTo>
                      <a:pt x="37" y="7"/>
                    </a:lnTo>
                    <a:lnTo>
                      <a:pt x="33" y="3"/>
                    </a:lnTo>
                    <a:lnTo>
                      <a:pt x="27" y="2"/>
                    </a:lnTo>
                    <a:lnTo>
                      <a:pt x="22" y="0"/>
                    </a:lnTo>
                    <a:lnTo>
                      <a:pt x="16" y="2"/>
                    </a:lnTo>
                    <a:lnTo>
                      <a:pt x="11" y="3"/>
                    </a:lnTo>
                    <a:lnTo>
                      <a:pt x="7" y="7"/>
                    </a:lnTo>
                    <a:lnTo>
                      <a:pt x="2" y="11"/>
                    </a:lnTo>
                    <a:lnTo>
                      <a:pt x="1" y="17"/>
                    </a:lnTo>
                    <a:lnTo>
                      <a:pt x="0" y="22"/>
                    </a:lnTo>
                    <a:lnTo>
                      <a:pt x="1" y="29"/>
                    </a:lnTo>
                    <a:lnTo>
                      <a:pt x="2" y="33"/>
                    </a:lnTo>
                    <a:lnTo>
                      <a:pt x="7" y="39"/>
                    </a:lnTo>
                    <a:lnTo>
                      <a:pt x="7"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7" name="Freeform 153"/>
              <p:cNvSpPr>
                <a:spLocks/>
              </p:cNvSpPr>
              <p:nvPr/>
            </p:nvSpPr>
            <p:spPr bwMode="auto">
              <a:xfrm>
                <a:off x="7183438" y="3135313"/>
                <a:ext cx="69850" cy="69850"/>
              </a:xfrm>
              <a:custGeom>
                <a:avLst/>
                <a:gdLst>
                  <a:gd name="T0" fmla="*/ 7 w 44"/>
                  <a:gd name="T1" fmla="*/ 37 h 44"/>
                  <a:gd name="T2" fmla="*/ 11 w 44"/>
                  <a:gd name="T3" fmla="*/ 41 h 44"/>
                  <a:gd name="T4" fmla="*/ 17 w 44"/>
                  <a:gd name="T5" fmla="*/ 43 h 44"/>
                  <a:gd name="T6" fmla="*/ 22 w 44"/>
                  <a:gd name="T7" fmla="*/ 44 h 44"/>
                  <a:gd name="T8" fmla="*/ 28 w 44"/>
                  <a:gd name="T9" fmla="*/ 43 h 44"/>
                  <a:gd name="T10" fmla="*/ 33 w 44"/>
                  <a:gd name="T11" fmla="*/ 41 h 44"/>
                  <a:gd name="T12" fmla="*/ 37 w 44"/>
                  <a:gd name="T13" fmla="*/ 37 h 44"/>
                  <a:gd name="T14" fmla="*/ 41 w 44"/>
                  <a:gd name="T15" fmla="*/ 33 h 44"/>
                  <a:gd name="T16" fmla="*/ 43 w 44"/>
                  <a:gd name="T17" fmla="*/ 28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8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3"/>
                    </a:lnTo>
                    <a:lnTo>
                      <a:pt x="22" y="44"/>
                    </a:lnTo>
                    <a:lnTo>
                      <a:pt x="28" y="43"/>
                    </a:lnTo>
                    <a:lnTo>
                      <a:pt x="33" y="41"/>
                    </a:lnTo>
                    <a:lnTo>
                      <a:pt x="37" y="37"/>
                    </a:lnTo>
                    <a:lnTo>
                      <a:pt x="41" y="33"/>
                    </a:lnTo>
                    <a:lnTo>
                      <a:pt x="43" y="28"/>
                    </a:lnTo>
                    <a:lnTo>
                      <a:pt x="44" y="22"/>
                    </a:lnTo>
                    <a:lnTo>
                      <a:pt x="43" y="17"/>
                    </a:lnTo>
                    <a:lnTo>
                      <a:pt x="41" y="11"/>
                    </a:lnTo>
                    <a:lnTo>
                      <a:pt x="37" y="7"/>
                    </a:lnTo>
                    <a:lnTo>
                      <a:pt x="33" y="3"/>
                    </a:lnTo>
                    <a:lnTo>
                      <a:pt x="28" y="2"/>
                    </a:lnTo>
                    <a:lnTo>
                      <a:pt x="22" y="0"/>
                    </a:lnTo>
                    <a:lnTo>
                      <a:pt x="17" y="2"/>
                    </a:lnTo>
                    <a:lnTo>
                      <a:pt x="11" y="3"/>
                    </a:lnTo>
                    <a:lnTo>
                      <a:pt x="7" y="7"/>
                    </a:lnTo>
                    <a:lnTo>
                      <a:pt x="3" y="11"/>
                    </a:lnTo>
                    <a:lnTo>
                      <a:pt x="2" y="17"/>
                    </a:lnTo>
                    <a:lnTo>
                      <a:pt x="0" y="22"/>
                    </a:lnTo>
                    <a:lnTo>
                      <a:pt x="2"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8" name="Freeform 154"/>
              <p:cNvSpPr>
                <a:spLocks/>
              </p:cNvSpPr>
              <p:nvPr/>
            </p:nvSpPr>
            <p:spPr bwMode="auto">
              <a:xfrm>
                <a:off x="6778625" y="2992438"/>
                <a:ext cx="68262" cy="69850"/>
              </a:xfrm>
              <a:custGeom>
                <a:avLst/>
                <a:gdLst>
                  <a:gd name="T0" fmla="*/ 7 w 43"/>
                  <a:gd name="T1" fmla="*/ 39 h 44"/>
                  <a:gd name="T2" fmla="*/ 11 w 43"/>
                  <a:gd name="T3" fmla="*/ 41 h 44"/>
                  <a:gd name="T4" fmla="*/ 16 w 43"/>
                  <a:gd name="T5" fmla="*/ 44 h 44"/>
                  <a:gd name="T6" fmla="*/ 22 w 43"/>
                  <a:gd name="T7" fmla="*/ 44 h 44"/>
                  <a:gd name="T8" fmla="*/ 27 w 43"/>
                  <a:gd name="T9" fmla="*/ 44 h 44"/>
                  <a:gd name="T10" fmla="*/ 33 w 43"/>
                  <a:gd name="T11" fmla="*/ 41 h 44"/>
                  <a:gd name="T12" fmla="*/ 37 w 43"/>
                  <a:gd name="T13" fmla="*/ 39 h 44"/>
                  <a:gd name="T14" fmla="*/ 41 w 43"/>
                  <a:gd name="T15" fmla="*/ 33 h 44"/>
                  <a:gd name="T16" fmla="*/ 42 w 43"/>
                  <a:gd name="T17" fmla="*/ 29 h 44"/>
                  <a:gd name="T18" fmla="*/ 43 w 43"/>
                  <a:gd name="T19" fmla="*/ 22 h 44"/>
                  <a:gd name="T20" fmla="*/ 42 w 43"/>
                  <a:gd name="T21" fmla="*/ 17 h 44"/>
                  <a:gd name="T22" fmla="*/ 41 w 43"/>
                  <a:gd name="T23" fmla="*/ 11 h 44"/>
                  <a:gd name="T24" fmla="*/ 37 w 43"/>
                  <a:gd name="T25" fmla="*/ 7 h 44"/>
                  <a:gd name="T26" fmla="*/ 33 w 43"/>
                  <a:gd name="T27" fmla="*/ 4 h 44"/>
                  <a:gd name="T28" fmla="*/ 27 w 43"/>
                  <a:gd name="T29" fmla="*/ 2 h 44"/>
                  <a:gd name="T30" fmla="*/ 22 w 43"/>
                  <a:gd name="T31" fmla="*/ 0 h 44"/>
                  <a:gd name="T32" fmla="*/ 16 w 43"/>
                  <a:gd name="T33" fmla="*/ 2 h 44"/>
                  <a:gd name="T34" fmla="*/ 11 w 43"/>
                  <a:gd name="T35" fmla="*/ 4 h 44"/>
                  <a:gd name="T36" fmla="*/ 7 w 43"/>
                  <a:gd name="T37" fmla="*/ 7 h 44"/>
                  <a:gd name="T38" fmla="*/ 2 w 43"/>
                  <a:gd name="T39" fmla="*/ 11 h 44"/>
                  <a:gd name="T40" fmla="*/ 1 w 43"/>
                  <a:gd name="T41" fmla="*/ 17 h 44"/>
                  <a:gd name="T42" fmla="*/ 0 w 43"/>
                  <a:gd name="T43" fmla="*/ 22 h 44"/>
                  <a:gd name="T44" fmla="*/ 1 w 43"/>
                  <a:gd name="T45" fmla="*/ 29 h 44"/>
                  <a:gd name="T46" fmla="*/ 2 w 43"/>
                  <a:gd name="T47" fmla="*/ 33 h 44"/>
                  <a:gd name="T48" fmla="*/ 7 w 43"/>
                  <a:gd name="T49" fmla="*/ 39 h 44"/>
                  <a:gd name="T50" fmla="*/ 7 w 43"/>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9"/>
                    </a:moveTo>
                    <a:lnTo>
                      <a:pt x="11" y="41"/>
                    </a:lnTo>
                    <a:lnTo>
                      <a:pt x="16" y="44"/>
                    </a:lnTo>
                    <a:lnTo>
                      <a:pt x="22" y="44"/>
                    </a:lnTo>
                    <a:lnTo>
                      <a:pt x="27" y="44"/>
                    </a:lnTo>
                    <a:lnTo>
                      <a:pt x="33" y="41"/>
                    </a:lnTo>
                    <a:lnTo>
                      <a:pt x="37" y="39"/>
                    </a:lnTo>
                    <a:lnTo>
                      <a:pt x="41" y="33"/>
                    </a:lnTo>
                    <a:lnTo>
                      <a:pt x="42" y="29"/>
                    </a:lnTo>
                    <a:lnTo>
                      <a:pt x="43" y="22"/>
                    </a:lnTo>
                    <a:lnTo>
                      <a:pt x="42" y="17"/>
                    </a:lnTo>
                    <a:lnTo>
                      <a:pt x="41" y="11"/>
                    </a:lnTo>
                    <a:lnTo>
                      <a:pt x="37" y="7"/>
                    </a:lnTo>
                    <a:lnTo>
                      <a:pt x="33" y="4"/>
                    </a:lnTo>
                    <a:lnTo>
                      <a:pt x="27" y="2"/>
                    </a:lnTo>
                    <a:lnTo>
                      <a:pt x="22" y="0"/>
                    </a:lnTo>
                    <a:lnTo>
                      <a:pt x="16" y="2"/>
                    </a:lnTo>
                    <a:lnTo>
                      <a:pt x="11" y="4"/>
                    </a:lnTo>
                    <a:lnTo>
                      <a:pt x="7" y="7"/>
                    </a:lnTo>
                    <a:lnTo>
                      <a:pt x="2" y="11"/>
                    </a:lnTo>
                    <a:lnTo>
                      <a:pt x="1" y="17"/>
                    </a:lnTo>
                    <a:lnTo>
                      <a:pt x="0" y="22"/>
                    </a:lnTo>
                    <a:lnTo>
                      <a:pt x="1" y="29"/>
                    </a:lnTo>
                    <a:lnTo>
                      <a:pt x="2" y="33"/>
                    </a:lnTo>
                    <a:lnTo>
                      <a:pt x="7" y="39"/>
                    </a:lnTo>
                    <a:lnTo>
                      <a:pt x="7"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79" name="Freeform 155"/>
              <p:cNvSpPr>
                <a:spLocks/>
              </p:cNvSpPr>
              <p:nvPr/>
            </p:nvSpPr>
            <p:spPr bwMode="auto">
              <a:xfrm>
                <a:off x="7258050" y="3013075"/>
                <a:ext cx="68262" cy="66675"/>
              </a:xfrm>
              <a:custGeom>
                <a:avLst/>
                <a:gdLst>
                  <a:gd name="T0" fmla="*/ 7 w 43"/>
                  <a:gd name="T1" fmla="*/ 37 h 42"/>
                  <a:gd name="T2" fmla="*/ 11 w 43"/>
                  <a:gd name="T3" fmla="*/ 39 h 42"/>
                  <a:gd name="T4" fmla="*/ 16 w 43"/>
                  <a:gd name="T5" fmla="*/ 42 h 42"/>
                  <a:gd name="T6" fmla="*/ 22 w 43"/>
                  <a:gd name="T7" fmla="*/ 42 h 42"/>
                  <a:gd name="T8" fmla="*/ 28 w 43"/>
                  <a:gd name="T9" fmla="*/ 42 h 42"/>
                  <a:gd name="T10" fmla="*/ 32 w 43"/>
                  <a:gd name="T11" fmla="*/ 39 h 42"/>
                  <a:gd name="T12" fmla="*/ 38 w 43"/>
                  <a:gd name="T13" fmla="*/ 37 h 42"/>
                  <a:gd name="T14" fmla="*/ 41 w 43"/>
                  <a:gd name="T15" fmla="*/ 31 h 42"/>
                  <a:gd name="T16" fmla="*/ 43 w 43"/>
                  <a:gd name="T17" fmla="*/ 27 h 42"/>
                  <a:gd name="T18" fmla="*/ 43 w 43"/>
                  <a:gd name="T19" fmla="*/ 20 h 42"/>
                  <a:gd name="T20" fmla="*/ 43 w 43"/>
                  <a:gd name="T21" fmla="*/ 15 h 42"/>
                  <a:gd name="T22" fmla="*/ 41 w 43"/>
                  <a:gd name="T23" fmla="*/ 9 h 42"/>
                  <a:gd name="T24" fmla="*/ 38 w 43"/>
                  <a:gd name="T25" fmla="*/ 5 h 42"/>
                  <a:gd name="T26" fmla="*/ 32 w 43"/>
                  <a:gd name="T27" fmla="*/ 2 h 42"/>
                  <a:gd name="T28" fmla="*/ 28 w 43"/>
                  <a:gd name="T29" fmla="*/ 0 h 42"/>
                  <a:gd name="T30" fmla="*/ 22 w 43"/>
                  <a:gd name="T31" fmla="*/ 0 h 42"/>
                  <a:gd name="T32" fmla="*/ 16 w 43"/>
                  <a:gd name="T33" fmla="*/ 0 h 42"/>
                  <a:gd name="T34" fmla="*/ 11 w 43"/>
                  <a:gd name="T35" fmla="*/ 2 h 42"/>
                  <a:gd name="T36" fmla="*/ 7 w 43"/>
                  <a:gd name="T37" fmla="*/ 5 h 42"/>
                  <a:gd name="T38" fmla="*/ 2 w 43"/>
                  <a:gd name="T39" fmla="*/ 9 h 42"/>
                  <a:gd name="T40" fmla="*/ 1 w 43"/>
                  <a:gd name="T41" fmla="*/ 15 h 42"/>
                  <a:gd name="T42" fmla="*/ 0 w 43"/>
                  <a:gd name="T43" fmla="*/ 20 h 42"/>
                  <a:gd name="T44" fmla="*/ 1 w 43"/>
                  <a:gd name="T45" fmla="*/ 27 h 42"/>
                  <a:gd name="T46" fmla="*/ 2 w 43"/>
                  <a:gd name="T47" fmla="*/ 31 h 42"/>
                  <a:gd name="T48" fmla="*/ 7 w 43"/>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2">
                    <a:moveTo>
                      <a:pt x="7" y="37"/>
                    </a:moveTo>
                    <a:lnTo>
                      <a:pt x="11" y="39"/>
                    </a:lnTo>
                    <a:lnTo>
                      <a:pt x="16" y="42"/>
                    </a:lnTo>
                    <a:lnTo>
                      <a:pt x="22" y="42"/>
                    </a:lnTo>
                    <a:lnTo>
                      <a:pt x="28" y="42"/>
                    </a:lnTo>
                    <a:lnTo>
                      <a:pt x="32" y="39"/>
                    </a:lnTo>
                    <a:lnTo>
                      <a:pt x="38" y="37"/>
                    </a:lnTo>
                    <a:lnTo>
                      <a:pt x="41" y="31"/>
                    </a:lnTo>
                    <a:lnTo>
                      <a:pt x="43" y="27"/>
                    </a:lnTo>
                    <a:lnTo>
                      <a:pt x="43" y="20"/>
                    </a:lnTo>
                    <a:lnTo>
                      <a:pt x="43" y="15"/>
                    </a:lnTo>
                    <a:lnTo>
                      <a:pt x="41" y="9"/>
                    </a:lnTo>
                    <a:lnTo>
                      <a:pt x="38" y="5"/>
                    </a:lnTo>
                    <a:lnTo>
                      <a:pt x="32" y="2"/>
                    </a:lnTo>
                    <a:lnTo>
                      <a:pt x="28" y="0"/>
                    </a:lnTo>
                    <a:lnTo>
                      <a:pt x="22" y="0"/>
                    </a:lnTo>
                    <a:lnTo>
                      <a:pt x="16" y="0"/>
                    </a:lnTo>
                    <a:lnTo>
                      <a:pt x="11" y="2"/>
                    </a:lnTo>
                    <a:lnTo>
                      <a:pt x="7" y="5"/>
                    </a:lnTo>
                    <a:lnTo>
                      <a:pt x="2" y="9"/>
                    </a:lnTo>
                    <a:lnTo>
                      <a:pt x="1" y="15"/>
                    </a:lnTo>
                    <a:lnTo>
                      <a:pt x="0" y="20"/>
                    </a:lnTo>
                    <a:lnTo>
                      <a:pt x="1" y="27"/>
                    </a:lnTo>
                    <a:lnTo>
                      <a:pt x="2" y="31"/>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0" name="Freeform 156"/>
              <p:cNvSpPr>
                <a:spLocks/>
              </p:cNvSpPr>
              <p:nvPr/>
            </p:nvSpPr>
            <p:spPr bwMode="auto">
              <a:xfrm>
                <a:off x="6929438" y="2801938"/>
                <a:ext cx="69850" cy="66675"/>
              </a:xfrm>
              <a:custGeom>
                <a:avLst/>
                <a:gdLst>
                  <a:gd name="T0" fmla="*/ 6 w 44"/>
                  <a:gd name="T1" fmla="*/ 37 h 42"/>
                  <a:gd name="T2" fmla="*/ 11 w 44"/>
                  <a:gd name="T3" fmla="*/ 40 h 42"/>
                  <a:gd name="T4" fmla="*/ 15 w 44"/>
                  <a:gd name="T5" fmla="*/ 42 h 42"/>
                  <a:gd name="T6" fmla="*/ 22 w 44"/>
                  <a:gd name="T7" fmla="*/ 42 h 42"/>
                  <a:gd name="T8" fmla="*/ 28 w 44"/>
                  <a:gd name="T9" fmla="*/ 42 h 42"/>
                  <a:gd name="T10" fmla="*/ 33 w 44"/>
                  <a:gd name="T11" fmla="*/ 40 h 42"/>
                  <a:gd name="T12" fmla="*/ 37 w 44"/>
                  <a:gd name="T13" fmla="*/ 37 h 42"/>
                  <a:gd name="T14" fmla="*/ 41 w 44"/>
                  <a:gd name="T15" fmla="*/ 32 h 42"/>
                  <a:gd name="T16" fmla="*/ 43 w 44"/>
                  <a:gd name="T17" fmla="*/ 27 h 42"/>
                  <a:gd name="T18" fmla="*/ 44 w 44"/>
                  <a:gd name="T19" fmla="*/ 22 h 42"/>
                  <a:gd name="T20" fmla="*/ 43 w 44"/>
                  <a:gd name="T21" fmla="*/ 15 h 42"/>
                  <a:gd name="T22" fmla="*/ 41 w 44"/>
                  <a:gd name="T23" fmla="*/ 11 h 42"/>
                  <a:gd name="T24" fmla="*/ 37 w 44"/>
                  <a:gd name="T25" fmla="*/ 6 h 42"/>
                  <a:gd name="T26" fmla="*/ 33 w 44"/>
                  <a:gd name="T27" fmla="*/ 3 h 42"/>
                  <a:gd name="T28" fmla="*/ 28 w 44"/>
                  <a:gd name="T29" fmla="*/ 0 h 42"/>
                  <a:gd name="T30" fmla="*/ 22 w 44"/>
                  <a:gd name="T31" fmla="*/ 0 h 42"/>
                  <a:gd name="T32" fmla="*/ 15 w 44"/>
                  <a:gd name="T33" fmla="*/ 0 h 42"/>
                  <a:gd name="T34" fmla="*/ 11 w 44"/>
                  <a:gd name="T35" fmla="*/ 3 h 42"/>
                  <a:gd name="T36" fmla="*/ 6 w 44"/>
                  <a:gd name="T37" fmla="*/ 6 h 42"/>
                  <a:gd name="T38" fmla="*/ 3 w 44"/>
                  <a:gd name="T39" fmla="*/ 11 h 42"/>
                  <a:gd name="T40" fmla="*/ 0 w 44"/>
                  <a:gd name="T41" fmla="*/ 15 h 42"/>
                  <a:gd name="T42" fmla="*/ 0 w 44"/>
                  <a:gd name="T43" fmla="*/ 22 h 42"/>
                  <a:gd name="T44" fmla="*/ 0 w 44"/>
                  <a:gd name="T45" fmla="*/ 27 h 42"/>
                  <a:gd name="T46" fmla="*/ 3 w 44"/>
                  <a:gd name="T47" fmla="*/ 32 h 42"/>
                  <a:gd name="T48" fmla="*/ 6 w 44"/>
                  <a:gd name="T49" fmla="*/ 37 h 42"/>
                  <a:gd name="T50" fmla="*/ 6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6" y="37"/>
                    </a:moveTo>
                    <a:lnTo>
                      <a:pt x="11" y="40"/>
                    </a:lnTo>
                    <a:lnTo>
                      <a:pt x="15" y="42"/>
                    </a:lnTo>
                    <a:lnTo>
                      <a:pt x="22" y="42"/>
                    </a:lnTo>
                    <a:lnTo>
                      <a:pt x="28" y="42"/>
                    </a:lnTo>
                    <a:lnTo>
                      <a:pt x="33" y="40"/>
                    </a:lnTo>
                    <a:lnTo>
                      <a:pt x="37" y="37"/>
                    </a:lnTo>
                    <a:lnTo>
                      <a:pt x="41" y="32"/>
                    </a:lnTo>
                    <a:lnTo>
                      <a:pt x="43" y="27"/>
                    </a:lnTo>
                    <a:lnTo>
                      <a:pt x="44" y="22"/>
                    </a:lnTo>
                    <a:lnTo>
                      <a:pt x="43" y="15"/>
                    </a:lnTo>
                    <a:lnTo>
                      <a:pt x="41" y="11"/>
                    </a:lnTo>
                    <a:lnTo>
                      <a:pt x="37" y="6"/>
                    </a:lnTo>
                    <a:lnTo>
                      <a:pt x="33" y="3"/>
                    </a:lnTo>
                    <a:lnTo>
                      <a:pt x="28" y="0"/>
                    </a:lnTo>
                    <a:lnTo>
                      <a:pt x="22" y="0"/>
                    </a:lnTo>
                    <a:lnTo>
                      <a:pt x="15" y="0"/>
                    </a:lnTo>
                    <a:lnTo>
                      <a:pt x="11" y="3"/>
                    </a:lnTo>
                    <a:lnTo>
                      <a:pt x="6" y="6"/>
                    </a:lnTo>
                    <a:lnTo>
                      <a:pt x="3" y="11"/>
                    </a:lnTo>
                    <a:lnTo>
                      <a:pt x="0" y="15"/>
                    </a:lnTo>
                    <a:lnTo>
                      <a:pt x="0" y="22"/>
                    </a:lnTo>
                    <a:lnTo>
                      <a:pt x="0" y="27"/>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1" name="Freeform 157"/>
              <p:cNvSpPr>
                <a:spLocks/>
              </p:cNvSpPr>
              <p:nvPr/>
            </p:nvSpPr>
            <p:spPr bwMode="auto">
              <a:xfrm>
                <a:off x="7038975" y="2613025"/>
                <a:ext cx="68262" cy="68262"/>
              </a:xfrm>
              <a:custGeom>
                <a:avLst/>
                <a:gdLst>
                  <a:gd name="T0" fmla="*/ 7 w 43"/>
                  <a:gd name="T1" fmla="*/ 37 h 43"/>
                  <a:gd name="T2" fmla="*/ 11 w 43"/>
                  <a:gd name="T3" fmla="*/ 40 h 43"/>
                  <a:gd name="T4" fmla="*/ 16 w 43"/>
                  <a:gd name="T5" fmla="*/ 43 h 43"/>
                  <a:gd name="T6" fmla="*/ 22 w 43"/>
                  <a:gd name="T7" fmla="*/ 43 h 43"/>
                  <a:gd name="T8" fmla="*/ 27 w 43"/>
                  <a:gd name="T9" fmla="*/ 43 h 43"/>
                  <a:gd name="T10" fmla="*/ 32 w 43"/>
                  <a:gd name="T11" fmla="*/ 40 h 43"/>
                  <a:gd name="T12" fmla="*/ 37 w 43"/>
                  <a:gd name="T13" fmla="*/ 37 h 43"/>
                  <a:gd name="T14" fmla="*/ 41 w 43"/>
                  <a:gd name="T15" fmla="*/ 32 h 43"/>
                  <a:gd name="T16" fmla="*/ 42 w 43"/>
                  <a:gd name="T17" fmla="*/ 28 h 43"/>
                  <a:gd name="T18" fmla="*/ 43 w 43"/>
                  <a:gd name="T19" fmla="*/ 22 h 43"/>
                  <a:gd name="T20" fmla="*/ 42 w 43"/>
                  <a:gd name="T21" fmla="*/ 15 h 43"/>
                  <a:gd name="T22" fmla="*/ 41 w 43"/>
                  <a:gd name="T23" fmla="*/ 11 h 43"/>
                  <a:gd name="T24" fmla="*/ 37 w 43"/>
                  <a:gd name="T25" fmla="*/ 6 h 43"/>
                  <a:gd name="T26" fmla="*/ 32 w 43"/>
                  <a:gd name="T27" fmla="*/ 3 h 43"/>
                  <a:gd name="T28" fmla="*/ 27 w 43"/>
                  <a:gd name="T29" fmla="*/ 0 h 43"/>
                  <a:gd name="T30" fmla="*/ 22 w 43"/>
                  <a:gd name="T31" fmla="*/ 0 h 43"/>
                  <a:gd name="T32" fmla="*/ 16 w 43"/>
                  <a:gd name="T33" fmla="*/ 0 h 43"/>
                  <a:gd name="T34" fmla="*/ 11 w 43"/>
                  <a:gd name="T35" fmla="*/ 3 h 43"/>
                  <a:gd name="T36" fmla="*/ 7 w 43"/>
                  <a:gd name="T37" fmla="*/ 6 h 43"/>
                  <a:gd name="T38" fmla="*/ 2 w 43"/>
                  <a:gd name="T39" fmla="*/ 11 h 43"/>
                  <a:gd name="T40" fmla="*/ 1 w 43"/>
                  <a:gd name="T41" fmla="*/ 15 h 43"/>
                  <a:gd name="T42" fmla="*/ 0 w 43"/>
                  <a:gd name="T43" fmla="*/ 22 h 43"/>
                  <a:gd name="T44" fmla="*/ 1 w 43"/>
                  <a:gd name="T45" fmla="*/ 28 h 43"/>
                  <a:gd name="T46" fmla="*/ 2 w 43"/>
                  <a:gd name="T47" fmla="*/ 32 h 43"/>
                  <a:gd name="T48" fmla="*/ 7 w 43"/>
                  <a:gd name="T49" fmla="*/ 37 h 43"/>
                  <a:gd name="T50" fmla="*/ 7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7" y="37"/>
                    </a:moveTo>
                    <a:lnTo>
                      <a:pt x="11" y="40"/>
                    </a:lnTo>
                    <a:lnTo>
                      <a:pt x="16" y="43"/>
                    </a:lnTo>
                    <a:lnTo>
                      <a:pt x="22" y="43"/>
                    </a:lnTo>
                    <a:lnTo>
                      <a:pt x="27" y="43"/>
                    </a:lnTo>
                    <a:lnTo>
                      <a:pt x="32" y="40"/>
                    </a:lnTo>
                    <a:lnTo>
                      <a:pt x="37" y="37"/>
                    </a:lnTo>
                    <a:lnTo>
                      <a:pt x="41" y="32"/>
                    </a:lnTo>
                    <a:lnTo>
                      <a:pt x="42" y="28"/>
                    </a:lnTo>
                    <a:lnTo>
                      <a:pt x="43" y="22"/>
                    </a:lnTo>
                    <a:lnTo>
                      <a:pt x="42" y="15"/>
                    </a:lnTo>
                    <a:lnTo>
                      <a:pt x="41" y="11"/>
                    </a:lnTo>
                    <a:lnTo>
                      <a:pt x="37" y="6"/>
                    </a:lnTo>
                    <a:lnTo>
                      <a:pt x="32" y="3"/>
                    </a:lnTo>
                    <a:lnTo>
                      <a:pt x="27" y="0"/>
                    </a:lnTo>
                    <a:lnTo>
                      <a:pt x="22" y="0"/>
                    </a:lnTo>
                    <a:lnTo>
                      <a:pt x="16" y="0"/>
                    </a:lnTo>
                    <a:lnTo>
                      <a:pt x="11" y="3"/>
                    </a:lnTo>
                    <a:lnTo>
                      <a:pt x="7" y="6"/>
                    </a:lnTo>
                    <a:lnTo>
                      <a:pt x="2" y="11"/>
                    </a:lnTo>
                    <a:lnTo>
                      <a:pt x="1" y="15"/>
                    </a:lnTo>
                    <a:lnTo>
                      <a:pt x="0" y="22"/>
                    </a:lnTo>
                    <a:lnTo>
                      <a:pt x="1" y="28"/>
                    </a:lnTo>
                    <a:lnTo>
                      <a:pt x="2"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2" name="Freeform 158"/>
              <p:cNvSpPr>
                <a:spLocks/>
              </p:cNvSpPr>
              <p:nvPr/>
            </p:nvSpPr>
            <p:spPr bwMode="auto">
              <a:xfrm>
                <a:off x="7678738" y="2414588"/>
                <a:ext cx="68262" cy="66675"/>
              </a:xfrm>
              <a:custGeom>
                <a:avLst/>
                <a:gdLst>
                  <a:gd name="T0" fmla="*/ 7 w 43"/>
                  <a:gd name="T1" fmla="*/ 36 h 42"/>
                  <a:gd name="T2" fmla="*/ 11 w 43"/>
                  <a:gd name="T3" fmla="*/ 39 h 42"/>
                  <a:gd name="T4" fmla="*/ 16 w 43"/>
                  <a:gd name="T5" fmla="*/ 42 h 42"/>
                  <a:gd name="T6" fmla="*/ 22 w 43"/>
                  <a:gd name="T7" fmla="*/ 42 h 42"/>
                  <a:gd name="T8" fmla="*/ 27 w 43"/>
                  <a:gd name="T9" fmla="*/ 42 h 42"/>
                  <a:gd name="T10" fmla="*/ 33 w 43"/>
                  <a:gd name="T11" fmla="*/ 39 h 42"/>
                  <a:gd name="T12" fmla="*/ 37 w 43"/>
                  <a:gd name="T13" fmla="*/ 36 h 42"/>
                  <a:gd name="T14" fmla="*/ 41 w 43"/>
                  <a:gd name="T15" fmla="*/ 32 h 42"/>
                  <a:gd name="T16" fmla="*/ 42 w 43"/>
                  <a:gd name="T17" fmla="*/ 27 h 42"/>
                  <a:gd name="T18" fmla="*/ 43 w 43"/>
                  <a:gd name="T19" fmla="*/ 21 h 42"/>
                  <a:gd name="T20" fmla="*/ 42 w 43"/>
                  <a:gd name="T21" fmla="*/ 15 h 42"/>
                  <a:gd name="T22" fmla="*/ 41 w 43"/>
                  <a:gd name="T23" fmla="*/ 11 h 42"/>
                  <a:gd name="T24" fmla="*/ 37 w 43"/>
                  <a:gd name="T25" fmla="*/ 5 h 42"/>
                  <a:gd name="T26" fmla="*/ 33 w 43"/>
                  <a:gd name="T27" fmla="*/ 2 h 42"/>
                  <a:gd name="T28" fmla="*/ 27 w 43"/>
                  <a:gd name="T29" fmla="*/ 0 h 42"/>
                  <a:gd name="T30" fmla="*/ 22 w 43"/>
                  <a:gd name="T31" fmla="*/ 0 h 42"/>
                  <a:gd name="T32" fmla="*/ 16 w 43"/>
                  <a:gd name="T33" fmla="*/ 0 h 42"/>
                  <a:gd name="T34" fmla="*/ 11 w 43"/>
                  <a:gd name="T35" fmla="*/ 2 h 42"/>
                  <a:gd name="T36" fmla="*/ 7 w 43"/>
                  <a:gd name="T37" fmla="*/ 5 h 42"/>
                  <a:gd name="T38" fmla="*/ 2 w 43"/>
                  <a:gd name="T39" fmla="*/ 11 h 42"/>
                  <a:gd name="T40" fmla="*/ 1 w 43"/>
                  <a:gd name="T41" fmla="*/ 15 h 42"/>
                  <a:gd name="T42" fmla="*/ 0 w 43"/>
                  <a:gd name="T43" fmla="*/ 21 h 42"/>
                  <a:gd name="T44" fmla="*/ 1 w 43"/>
                  <a:gd name="T45" fmla="*/ 27 h 42"/>
                  <a:gd name="T46" fmla="*/ 2 w 43"/>
                  <a:gd name="T47" fmla="*/ 32 h 42"/>
                  <a:gd name="T48" fmla="*/ 7 w 43"/>
                  <a:gd name="T4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2">
                    <a:moveTo>
                      <a:pt x="7" y="36"/>
                    </a:moveTo>
                    <a:lnTo>
                      <a:pt x="11" y="39"/>
                    </a:lnTo>
                    <a:lnTo>
                      <a:pt x="16" y="42"/>
                    </a:lnTo>
                    <a:lnTo>
                      <a:pt x="22" y="42"/>
                    </a:lnTo>
                    <a:lnTo>
                      <a:pt x="27" y="42"/>
                    </a:lnTo>
                    <a:lnTo>
                      <a:pt x="33" y="39"/>
                    </a:lnTo>
                    <a:lnTo>
                      <a:pt x="37" y="36"/>
                    </a:lnTo>
                    <a:lnTo>
                      <a:pt x="41" y="32"/>
                    </a:lnTo>
                    <a:lnTo>
                      <a:pt x="42" y="27"/>
                    </a:lnTo>
                    <a:lnTo>
                      <a:pt x="43" y="21"/>
                    </a:lnTo>
                    <a:lnTo>
                      <a:pt x="42" y="15"/>
                    </a:lnTo>
                    <a:lnTo>
                      <a:pt x="41" y="11"/>
                    </a:lnTo>
                    <a:lnTo>
                      <a:pt x="37" y="5"/>
                    </a:lnTo>
                    <a:lnTo>
                      <a:pt x="33" y="2"/>
                    </a:lnTo>
                    <a:lnTo>
                      <a:pt x="27" y="0"/>
                    </a:lnTo>
                    <a:lnTo>
                      <a:pt x="22" y="0"/>
                    </a:lnTo>
                    <a:lnTo>
                      <a:pt x="16" y="0"/>
                    </a:lnTo>
                    <a:lnTo>
                      <a:pt x="11" y="2"/>
                    </a:lnTo>
                    <a:lnTo>
                      <a:pt x="7" y="5"/>
                    </a:lnTo>
                    <a:lnTo>
                      <a:pt x="2" y="11"/>
                    </a:lnTo>
                    <a:lnTo>
                      <a:pt x="1" y="15"/>
                    </a:lnTo>
                    <a:lnTo>
                      <a:pt x="0" y="21"/>
                    </a:lnTo>
                    <a:lnTo>
                      <a:pt x="1" y="27"/>
                    </a:lnTo>
                    <a:lnTo>
                      <a:pt x="2" y="32"/>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3" name="Freeform 159"/>
              <p:cNvSpPr>
                <a:spLocks/>
              </p:cNvSpPr>
              <p:nvPr/>
            </p:nvSpPr>
            <p:spPr bwMode="auto">
              <a:xfrm>
                <a:off x="7658100" y="2446338"/>
                <a:ext cx="69850" cy="66675"/>
              </a:xfrm>
              <a:custGeom>
                <a:avLst/>
                <a:gdLst>
                  <a:gd name="T0" fmla="*/ 7 w 44"/>
                  <a:gd name="T1" fmla="*/ 37 h 42"/>
                  <a:gd name="T2" fmla="*/ 11 w 44"/>
                  <a:gd name="T3" fmla="*/ 40 h 42"/>
                  <a:gd name="T4" fmla="*/ 17 w 44"/>
                  <a:gd name="T5" fmla="*/ 42 h 42"/>
                  <a:gd name="T6" fmla="*/ 22 w 44"/>
                  <a:gd name="T7" fmla="*/ 42 h 42"/>
                  <a:gd name="T8" fmla="*/ 28 w 44"/>
                  <a:gd name="T9" fmla="*/ 42 h 42"/>
                  <a:gd name="T10" fmla="*/ 33 w 44"/>
                  <a:gd name="T11" fmla="*/ 40 h 42"/>
                  <a:gd name="T12" fmla="*/ 37 w 44"/>
                  <a:gd name="T13" fmla="*/ 37 h 42"/>
                  <a:gd name="T14" fmla="*/ 41 w 44"/>
                  <a:gd name="T15" fmla="*/ 33 h 42"/>
                  <a:gd name="T16" fmla="*/ 43 w 44"/>
                  <a:gd name="T17" fmla="*/ 27 h 42"/>
                  <a:gd name="T18" fmla="*/ 44 w 44"/>
                  <a:gd name="T19" fmla="*/ 22 h 42"/>
                  <a:gd name="T20" fmla="*/ 43 w 44"/>
                  <a:gd name="T21" fmla="*/ 15 h 42"/>
                  <a:gd name="T22" fmla="*/ 41 w 44"/>
                  <a:gd name="T23" fmla="*/ 11 h 42"/>
                  <a:gd name="T24" fmla="*/ 37 w 44"/>
                  <a:gd name="T25" fmla="*/ 6 h 42"/>
                  <a:gd name="T26" fmla="*/ 33 w 44"/>
                  <a:gd name="T27" fmla="*/ 3 h 42"/>
                  <a:gd name="T28" fmla="*/ 28 w 44"/>
                  <a:gd name="T29" fmla="*/ 0 h 42"/>
                  <a:gd name="T30" fmla="*/ 22 w 44"/>
                  <a:gd name="T31" fmla="*/ 0 h 42"/>
                  <a:gd name="T32" fmla="*/ 17 w 44"/>
                  <a:gd name="T33" fmla="*/ 0 h 42"/>
                  <a:gd name="T34" fmla="*/ 11 w 44"/>
                  <a:gd name="T35" fmla="*/ 3 h 42"/>
                  <a:gd name="T36" fmla="*/ 7 w 44"/>
                  <a:gd name="T37" fmla="*/ 6 h 42"/>
                  <a:gd name="T38" fmla="*/ 3 w 44"/>
                  <a:gd name="T39" fmla="*/ 11 h 42"/>
                  <a:gd name="T40" fmla="*/ 2 w 44"/>
                  <a:gd name="T41" fmla="*/ 15 h 42"/>
                  <a:gd name="T42" fmla="*/ 0 w 44"/>
                  <a:gd name="T43" fmla="*/ 22 h 42"/>
                  <a:gd name="T44" fmla="*/ 2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7" y="42"/>
                    </a:lnTo>
                    <a:lnTo>
                      <a:pt x="22" y="42"/>
                    </a:lnTo>
                    <a:lnTo>
                      <a:pt x="28" y="42"/>
                    </a:lnTo>
                    <a:lnTo>
                      <a:pt x="33" y="40"/>
                    </a:lnTo>
                    <a:lnTo>
                      <a:pt x="37" y="37"/>
                    </a:lnTo>
                    <a:lnTo>
                      <a:pt x="41" y="33"/>
                    </a:lnTo>
                    <a:lnTo>
                      <a:pt x="43" y="27"/>
                    </a:lnTo>
                    <a:lnTo>
                      <a:pt x="44" y="22"/>
                    </a:lnTo>
                    <a:lnTo>
                      <a:pt x="43" y="15"/>
                    </a:lnTo>
                    <a:lnTo>
                      <a:pt x="41" y="11"/>
                    </a:lnTo>
                    <a:lnTo>
                      <a:pt x="37" y="6"/>
                    </a:lnTo>
                    <a:lnTo>
                      <a:pt x="33" y="3"/>
                    </a:lnTo>
                    <a:lnTo>
                      <a:pt x="28" y="0"/>
                    </a:lnTo>
                    <a:lnTo>
                      <a:pt x="22" y="0"/>
                    </a:lnTo>
                    <a:lnTo>
                      <a:pt x="17" y="0"/>
                    </a:lnTo>
                    <a:lnTo>
                      <a:pt x="11" y="3"/>
                    </a:lnTo>
                    <a:lnTo>
                      <a:pt x="7" y="6"/>
                    </a:lnTo>
                    <a:lnTo>
                      <a:pt x="3" y="11"/>
                    </a:lnTo>
                    <a:lnTo>
                      <a:pt x="2" y="15"/>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4" name="Freeform 160"/>
              <p:cNvSpPr>
                <a:spLocks/>
              </p:cNvSpPr>
              <p:nvPr/>
            </p:nvSpPr>
            <p:spPr bwMode="auto">
              <a:xfrm>
                <a:off x="7545388" y="2387600"/>
                <a:ext cx="68262" cy="68262"/>
              </a:xfrm>
              <a:custGeom>
                <a:avLst/>
                <a:gdLst>
                  <a:gd name="T0" fmla="*/ 6 w 43"/>
                  <a:gd name="T1" fmla="*/ 37 h 43"/>
                  <a:gd name="T2" fmla="*/ 11 w 43"/>
                  <a:gd name="T3" fmla="*/ 40 h 43"/>
                  <a:gd name="T4" fmla="*/ 15 w 43"/>
                  <a:gd name="T5" fmla="*/ 43 h 43"/>
                  <a:gd name="T6" fmla="*/ 22 w 43"/>
                  <a:gd name="T7" fmla="*/ 43 h 43"/>
                  <a:gd name="T8" fmla="*/ 28 w 43"/>
                  <a:gd name="T9" fmla="*/ 43 h 43"/>
                  <a:gd name="T10" fmla="*/ 33 w 43"/>
                  <a:gd name="T11" fmla="*/ 40 h 43"/>
                  <a:gd name="T12" fmla="*/ 37 w 43"/>
                  <a:gd name="T13" fmla="*/ 37 h 43"/>
                  <a:gd name="T14" fmla="*/ 40 w 43"/>
                  <a:gd name="T15" fmla="*/ 32 h 43"/>
                  <a:gd name="T16" fmla="*/ 43 w 43"/>
                  <a:gd name="T17" fmla="*/ 28 h 43"/>
                  <a:gd name="T18" fmla="*/ 43 w 43"/>
                  <a:gd name="T19" fmla="*/ 21 h 43"/>
                  <a:gd name="T20" fmla="*/ 43 w 43"/>
                  <a:gd name="T21" fmla="*/ 15 h 43"/>
                  <a:gd name="T22" fmla="*/ 40 w 43"/>
                  <a:gd name="T23" fmla="*/ 10 h 43"/>
                  <a:gd name="T24" fmla="*/ 37 w 43"/>
                  <a:gd name="T25" fmla="*/ 6 h 43"/>
                  <a:gd name="T26" fmla="*/ 33 w 43"/>
                  <a:gd name="T27" fmla="*/ 3 h 43"/>
                  <a:gd name="T28" fmla="*/ 28 w 43"/>
                  <a:gd name="T29" fmla="*/ 0 h 43"/>
                  <a:gd name="T30" fmla="*/ 22 w 43"/>
                  <a:gd name="T31" fmla="*/ 0 h 43"/>
                  <a:gd name="T32" fmla="*/ 15 w 43"/>
                  <a:gd name="T33" fmla="*/ 0 h 43"/>
                  <a:gd name="T34" fmla="*/ 11 w 43"/>
                  <a:gd name="T35" fmla="*/ 3 h 43"/>
                  <a:gd name="T36" fmla="*/ 6 w 43"/>
                  <a:gd name="T37" fmla="*/ 6 h 43"/>
                  <a:gd name="T38" fmla="*/ 3 w 43"/>
                  <a:gd name="T39" fmla="*/ 10 h 43"/>
                  <a:gd name="T40" fmla="*/ 0 w 43"/>
                  <a:gd name="T41" fmla="*/ 15 h 43"/>
                  <a:gd name="T42" fmla="*/ 0 w 43"/>
                  <a:gd name="T43" fmla="*/ 21 h 43"/>
                  <a:gd name="T44" fmla="*/ 0 w 43"/>
                  <a:gd name="T45" fmla="*/ 28 h 43"/>
                  <a:gd name="T46" fmla="*/ 3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0"/>
                    </a:lnTo>
                    <a:lnTo>
                      <a:pt x="15" y="43"/>
                    </a:lnTo>
                    <a:lnTo>
                      <a:pt x="22" y="43"/>
                    </a:lnTo>
                    <a:lnTo>
                      <a:pt x="28" y="43"/>
                    </a:lnTo>
                    <a:lnTo>
                      <a:pt x="33" y="40"/>
                    </a:lnTo>
                    <a:lnTo>
                      <a:pt x="37" y="37"/>
                    </a:lnTo>
                    <a:lnTo>
                      <a:pt x="40" y="32"/>
                    </a:lnTo>
                    <a:lnTo>
                      <a:pt x="43" y="28"/>
                    </a:lnTo>
                    <a:lnTo>
                      <a:pt x="43" y="21"/>
                    </a:lnTo>
                    <a:lnTo>
                      <a:pt x="43" y="15"/>
                    </a:lnTo>
                    <a:lnTo>
                      <a:pt x="40" y="10"/>
                    </a:lnTo>
                    <a:lnTo>
                      <a:pt x="37" y="6"/>
                    </a:lnTo>
                    <a:lnTo>
                      <a:pt x="33" y="3"/>
                    </a:lnTo>
                    <a:lnTo>
                      <a:pt x="28" y="0"/>
                    </a:lnTo>
                    <a:lnTo>
                      <a:pt x="22" y="0"/>
                    </a:lnTo>
                    <a:lnTo>
                      <a:pt x="15" y="0"/>
                    </a:lnTo>
                    <a:lnTo>
                      <a:pt x="11" y="3"/>
                    </a:lnTo>
                    <a:lnTo>
                      <a:pt x="6" y="6"/>
                    </a:lnTo>
                    <a:lnTo>
                      <a:pt x="3" y="10"/>
                    </a:lnTo>
                    <a:lnTo>
                      <a:pt x="0" y="15"/>
                    </a:lnTo>
                    <a:lnTo>
                      <a:pt x="0" y="21"/>
                    </a:lnTo>
                    <a:lnTo>
                      <a:pt x="0" y="28"/>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5" name="Freeform 161"/>
              <p:cNvSpPr>
                <a:spLocks/>
              </p:cNvSpPr>
              <p:nvPr/>
            </p:nvSpPr>
            <p:spPr bwMode="auto">
              <a:xfrm>
                <a:off x="7480300" y="2397125"/>
                <a:ext cx="69850" cy="66675"/>
              </a:xfrm>
              <a:custGeom>
                <a:avLst/>
                <a:gdLst>
                  <a:gd name="T0" fmla="*/ 7 w 44"/>
                  <a:gd name="T1" fmla="*/ 37 h 42"/>
                  <a:gd name="T2" fmla="*/ 11 w 44"/>
                  <a:gd name="T3" fmla="*/ 39 h 42"/>
                  <a:gd name="T4" fmla="*/ 17 w 44"/>
                  <a:gd name="T5" fmla="*/ 42 h 42"/>
                  <a:gd name="T6" fmla="*/ 22 w 44"/>
                  <a:gd name="T7" fmla="*/ 42 h 42"/>
                  <a:gd name="T8" fmla="*/ 29 w 44"/>
                  <a:gd name="T9" fmla="*/ 42 h 42"/>
                  <a:gd name="T10" fmla="*/ 33 w 44"/>
                  <a:gd name="T11" fmla="*/ 39 h 42"/>
                  <a:gd name="T12" fmla="*/ 39 w 44"/>
                  <a:gd name="T13" fmla="*/ 37 h 42"/>
                  <a:gd name="T14" fmla="*/ 41 w 44"/>
                  <a:gd name="T15" fmla="*/ 32 h 42"/>
                  <a:gd name="T16" fmla="*/ 44 w 44"/>
                  <a:gd name="T17" fmla="*/ 27 h 42"/>
                  <a:gd name="T18" fmla="*/ 44 w 44"/>
                  <a:gd name="T19" fmla="*/ 22 h 42"/>
                  <a:gd name="T20" fmla="*/ 44 w 44"/>
                  <a:gd name="T21" fmla="*/ 15 h 42"/>
                  <a:gd name="T22" fmla="*/ 41 w 44"/>
                  <a:gd name="T23" fmla="*/ 11 h 42"/>
                  <a:gd name="T24" fmla="*/ 39 w 44"/>
                  <a:gd name="T25" fmla="*/ 5 h 42"/>
                  <a:gd name="T26" fmla="*/ 33 w 44"/>
                  <a:gd name="T27" fmla="*/ 2 h 42"/>
                  <a:gd name="T28" fmla="*/ 29 w 44"/>
                  <a:gd name="T29" fmla="*/ 0 h 42"/>
                  <a:gd name="T30" fmla="*/ 22 w 44"/>
                  <a:gd name="T31" fmla="*/ 0 h 42"/>
                  <a:gd name="T32" fmla="*/ 17 w 44"/>
                  <a:gd name="T33" fmla="*/ 0 h 42"/>
                  <a:gd name="T34" fmla="*/ 11 w 44"/>
                  <a:gd name="T35" fmla="*/ 2 h 42"/>
                  <a:gd name="T36" fmla="*/ 7 w 44"/>
                  <a:gd name="T37" fmla="*/ 5 h 42"/>
                  <a:gd name="T38" fmla="*/ 5 w 44"/>
                  <a:gd name="T39" fmla="*/ 11 h 42"/>
                  <a:gd name="T40" fmla="*/ 2 w 44"/>
                  <a:gd name="T41" fmla="*/ 15 h 42"/>
                  <a:gd name="T42" fmla="*/ 0 w 44"/>
                  <a:gd name="T43" fmla="*/ 22 h 42"/>
                  <a:gd name="T44" fmla="*/ 2 w 44"/>
                  <a:gd name="T45" fmla="*/ 27 h 42"/>
                  <a:gd name="T46" fmla="*/ 5 w 44"/>
                  <a:gd name="T47" fmla="*/ 32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39"/>
                    </a:lnTo>
                    <a:lnTo>
                      <a:pt x="17" y="42"/>
                    </a:lnTo>
                    <a:lnTo>
                      <a:pt x="22" y="42"/>
                    </a:lnTo>
                    <a:lnTo>
                      <a:pt x="29" y="42"/>
                    </a:lnTo>
                    <a:lnTo>
                      <a:pt x="33" y="39"/>
                    </a:lnTo>
                    <a:lnTo>
                      <a:pt x="39" y="37"/>
                    </a:lnTo>
                    <a:lnTo>
                      <a:pt x="41" y="32"/>
                    </a:lnTo>
                    <a:lnTo>
                      <a:pt x="44" y="27"/>
                    </a:lnTo>
                    <a:lnTo>
                      <a:pt x="44" y="22"/>
                    </a:lnTo>
                    <a:lnTo>
                      <a:pt x="44" y="15"/>
                    </a:lnTo>
                    <a:lnTo>
                      <a:pt x="41" y="11"/>
                    </a:lnTo>
                    <a:lnTo>
                      <a:pt x="39" y="5"/>
                    </a:lnTo>
                    <a:lnTo>
                      <a:pt x="33" y="2"/>
                    </a:lnTo>
                    <a:lnTo>
                      <a:pt x="29" y="0"/>
                    </a:lnTo>
                    <a:lnTo>
                      <a:pt x="22" y="0"/>
                    </a:lnTo>
                    <a:lnTo>
                      <a:pt x="17" y="0"/>
                    </a:lnTo>
                    <a:lnTo>
                      <a:pt x="11" y="2"/>
                    </a:lnTo>
                    <a:lnTo>
                      <a:pt x="7" y="5"/>
                    </a:lnTo>
                    <a:lnTo>
                      <a:pt x="5" y="11"/>
                    </a:lnTo>
                    <a:lnTo>
                      <a:pt x="2" y="15"/>
                    </a:lnTo>
                    <a:lnTo>
                      <a:pt x="0" y="22"/>
                    </a:lnTo>
                    <a:lnTo>
                      <a:pt x="2" y="27"/>
                    </a:lnTo>
                    <a:lnTo>
                      <a:pt x="5"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6" name="Freeform 162"/>
              <p:cNvSpPr>
                <a:spLocks/>
              </p:cNvSpPr>
              <p:nvPr/>
            </p:nvSpPr>
            <p:spPr bwMode="auto">
              <a:xfrm>
                <a:off x="7485063" y="2457450"/>
                <a:ext cx="69850" cy="69850"/>
              </a:xfrm>
              <a:custGeom>
                <a:avLst/>
                <a:gdLst>
                  <a:gd name="T0" fmla="*/ 7 w 44"/>
                  <a:gd name="T1" fmla="*/ 37 h 44"/>
                  <a:gd name="T2" fmla="*/ 11 w 44"/>
                  <a:gd name="T3" fmla="*/ 41 h 44"/>
                  <a:gd name="T4" fmla="*/ 17 w 44"/>
                  <a:gd name="T5" fmla="*/ 42 h 44"/>
                  <a:gd name="T6" fmla="*/ 22 w 44"/>
                  <a:gd name="T7" fmla="*/ 44 h 44"/>
                  <a:gd name="T8" fmla="*/ 27 w 44"/>
                  <a:gd name="T9" fmla="*/ 42 h 44"/>
                  <a:gd name="T10" fmla="*/ 33 w 44"/>
                  <a:gd name="T11" fmla="*/ 41 h 44"/>
                  <a:gd name="T12" fmla="*/ 38 w 44"/>
                  <a:gd name="T13" fmla="*/ 37 h 44"/>
                  <a:gd name="T14" fmla="*/ 41 w 44"/>
                  <a:gd name="T15" fmla="*/ 33 h 44"/>
                  <a:gd name="T16" fmla="*/ 44 w 44"/>
                  <a:gd name="T17" fmla="*/ 27 h 44"/>
                  <a:gd name="T18" fmla="*/ 44 w 44"/>
                  <a:gd name="T19" fmla="*/ 22 h 44"/>
                  <a:gd name="T20" fmla="*/ 44 w 44"/>
                  <a:gd name="T21" fmla="*/ 16 h 44"/>
                  <a:gd name="T22" fmla="*/ 41 w 44"/>
                  <a:gd name="T23" fmla="*/ 11 h 44"/>
                  <a:gd name="T24" fmla="*/ 38 w 44"/>
                  <a:gd name="T25" fmla="*/ 7 h 44"/>
                  <a:gd name="T26" fmla="*/ 33 w 44"/>
                  <a:gd name="T27" fmla="*/ 3 h 44"/>
                  <a:gd name="T28" fmla="*/ 27 w 44"/>
                  <a:gd name="T29" fmla="*/ 1 h 44"/>
                  <a:gd name="T30" fmla="*/ 22 w 44"/>
                  <a:gd name="T31" fmla="*/ 0 h 44"/>
                  <a:gd name="T32" fmla="*/ 17 w 44"/>
                  <a:gd name="T33" fmla="*/ 1 h 44"/>
                  <a:gd name="T34" fmla="*/ 11 w 44"/>
                  <a:gd name="T35" fmla="*/ 3 h 44"/>
                  <a:gd name="T36" fmla="*/ 7 w 44"/>
                  <a:gd name="T37" fmla="*/ 7 h 44"/>
                  <a:gd name="T38" fmla="*/ 3 w 44"/>
                  <a:gd name="T39" fmla="*/ 11 h 44"/>
                  <a:gd name="T40" fmla="*/ 2 w 44"/>
                  <a:gd name="T41" fmla="*/ 16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2"/>
                    </a:lnTo>
                    <a:lnTo>
                      <a:pt x="22" y="44"/>
                    </a:lnTo>
                    <a:lnTo>
                      <a:pt x="27" y="42"/>
                    </a:lnTo>
                    <a:lnTo>
                      <a:pt x="33" y="41"/>
                    </a:lnTo>
                    <a:lnTo>
                      <a:pt x="38" y="37"/>
                    </a:lnTo>
                    <a:lnTo>
                      <a:pt x="41" y="33"/>
                    </a:lnTo>
                    <a:lnTo>
                      <a:pt x="44" y="27"/>
                    </a:lnTo>
                    <a:lnTo>
                      <a:pt x="44" y="22"/>
                    </a:lnTo>
                    <a:lnTo>
                      <a:pt x="44" y="16"/>
                    </a:lnTo>
                    <a:lnTo>
                      <a:pt x="41" y="11"/>
                    </a:lnTo>
                    <a:lnTo>
                      <a:pt x="38" y="7"/>
                    </a:lnTo>
                    <a:lnTo>
                      <a:pt x="33" y="3"/>
                    </a:lnTo>
                    <a:lnTo>
                      <a:pt x="27" y="1"/>
                    </a:lnTo>
                    <a:lnTo>
                      <a:pt x="22" y="0"/>
                    </a:lnTo>
                    <a:lnTo>
                      <a:pt x="17" y="1"/>
                    </a:lnTo>
                    <a:lnTo>
                      <a:pt x="11" y="3"/>
                    </a:lnTo>
                    <a:lnTo>
                      <a:pt x="7" y="7"/>
                    </a:lnTo>
                    <a:lnTo>
                      <a:pt x="3" y="11"/>
                    </a:lnTo>
                    <a:lnTo>
                      <a:pt x="2" y="16"/>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7" name="Freeform 163"/>
              <p:cNvSpPr>
                <a:spLocks/>
              </p:cNvSpPr>
              <p:nvPr/>
            </p:nvSpPr>
            <p:spPr bwMode="auto">
              <a:xfrm>
                <a:off x="7567613" y="2479675"/>
                <a:ext cx="69850" cy="68262"/>
              </a:xfrm>
              <a:custGeom>
                <a:avLst/>
                <a:gdLst>
                  <a:gd name="T0" fmla="*/ 6 w 44"/>
                  <a:gd name="T1" fmla="*/ 36 h 43"/>
                  <a:gd name="T2" fmla="*/ 11 w 44"/>
                  <a:gd name="T3" fmla="*/ 41 h 43"/>
                  <a:gd name="T4" fmla="*/ 15 w 44"/>
                  <a:gd name="T5" fmla="*/ 42 h 43"/>
                  <a:gd name="T6" fmla="*/ 22 w 44"/>
                  <a:gd name="T7" fmla="*/ 43 h 43"/>
                  <a:gd name="T8" fmla="*/ 27 w 44"/>
                  <a:gd name="T9" fmla="*/ 42 h 43"/>
                  <a:gd name="T10" fmla="*/ 33 w 44"/>
                  <a:gd name="T11" fmla="*/ 41 h 43"/>
                  <a:gd name="T12" fmla="*/ 37 w 44"/>
                  <a:gd name="T13" fmla="*/ 36 h 43"/>
                  <a:gd name="T14" fmla="*/ 41 w 44"/>
                  <a:gd name="T15" fmla="*/ 32 h 43"/>
                  <a:gd name="T16" fmla="*/ 42 w 44"/>
                  <a:gd name="T17" fmla="*/ 27 h 43"/>
                  <a:gd name="T18" fmla="*/ 44 w 44"/>
                  <a:gd name="T19" fmla="*/ 21 h 43"/>
                  <a:gd name="T20" fmla="*/ 42 w 44"/>
                  <a:gd name="T21" fmla="*/ 16 h 43"/>
                  <a:gd name="T22" fmla="*/ 41 w 44"/>
                  <a:gd name="T23" fmla="*/ 10 h 43"/>
                  <a:gd name="T24" fmla="*/ 37 w 44"/>
                  <a:gd name="T25" fmla="*/ 6 h 43"/>
                  <a:gd name="T26" fmla="*/ 33 w 44"/>
                  <a:gd name="T27" fmla="*/ 2 h 43"/>
                  <a:gd name="T28" fmla="*/ 27 w 44"/>
                  <a:gd name="T29" fmla="*/ 1 h 43"/>
                  <a:gd name="T30" fmla="*/ 22 w 44"/>
                  <a:gd name="T31" fmla="*/ 0 h 43"/>
                  <a:gd name="T32" fmla="*/ 15 w 44"/>
                  <a:gd name="T33" fmla="*/ 1 h 43"/>
                  <a:gd name="T34" fmla="*/ 11 w 44"/>
                  <a:gd name="T35" fmla="*/ 2 h 43"/>
                  <a:gd name="T36" fmla="*/ 6 w 44"/>
                  <a:gd name="T37" fmla="*/ 6 h 43"/>
                  <a:gd name="T38" fmla="*/ 3 w 44"/>
                  <a:gd name="T39" fmla="*/ 10 h 43"/>
                  <a:gd name="T40" fmla="*/ 0 w 44"/>
                  <a:gd name="T41" fmla="*/ 16 h 43"/>
                  <a:gd name="T42" fmla="*/ 0 w 44"/>
                  <a:gd name="T43" fmla="*/ 21 h 43"/>
                  <a:gd name="T44" fmla="*/ 0 w 44"/>
                  <a:gd name="T45" fmla="*/ 27 h 43"/>
                  <a:gd name="T46" fmla="*/ 3 w 44"/>
                  <a:gd name="T47" fmla="*/ 32 h 43"/>
                  <a:gd name="T48" fmla="*/ 6 w 44"/>
                  <a:gd name="T49" fmla="*/ 36 h 43"/>
                  <a:gd name="T50" fmla="*/ 6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6" y="36"/>
                    </a:moveTo>
                    <a:lnTo>
                      <a:pt x="11" y="41"/>
                    </a:lnTo>
                    <a:lnTo>
                      <a:pt x="15" y="42"/>
                    </a:lnTo>
                    <a:lnTo>
                      <a:pt x="22" y="43"/>
                    </a:lnTo>
                    <a:lnTo>
                      <a:pt x="27" y="42"/>
                    </a:lnTo>
                    <a:lnTo>
                      <a:pt x="33" y="41"/>
                    </a:lnTo>
                    <a:lnTo>
                      <a:pt x="37" y="36"/>
                    </a:lnTo>
                    <a:lnTo>
                      <a:pt x="41" y="32"/>
                    </a:lnTo>
                    <a:lnTo>
                      <a:pt x="42" y="27"/>
                    </a:lnTo>
                    <a:lnTo>
                      <a:pt x="44" y="21"/>
                    </a:lnTo>
                    <a:lnTo>
                      <a:pt x="42" y="16"/>
                    </a:lnTo>
                    <a:lnTo>
                      <a:pt x="41" y="10"/>
                    </a:lnTo>
                    <a:lnTo>
                      <a:pt x="37" y="6"/>
                    </a:lnTo>
                    <a:lnTo>
                      <a:pt x="33" y="2"/>
                    </a:lnTo>
                    <a:lnTo>
                      <a:pt x="27" y="1"/>
                    </a:lnTo>
                    <a:lnTo>
                      <a:pt x="22" y="0"/>
                    </a:lnTo>
                    <a:lnTo>
                      <a:pt x="15" y="1"/>
                    </a:lnTo>
                    <a:lnTo>
                      <a:pt x="11" y="2"/>
                    </a:lnTo>
                    <a:lnTo>
                      <a:pt x="6" y="6"/>
                    </a:lnTo>
                    <a:lnTo>
                      <a:pt x="3" y="10"/>
                    </a:lnTo>
                    <a:lnTo>
                      <a:pt x="0" y="16"/>
                    </a:lnTo>
                    <a:lnTo>
                      <a:pt x="0" y="21"/>
                    </a:lnTo>
                    <a:lnTo>
                      <a:pt x="0" y="27"/>
                    </a:lnTo>
                    <a:lnTo>
                      <a:pt x="3" y="32"/>
                    </a:lnTo>
                    <a:lnTo>
                      <a:pt x="6" y="36"/>
                    </a:lnTo>
                    <a:lnTo>
                      <a:pt x="6"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8" name="Freeform 164"/>
              <p:cNvSpPr>
                <a:spLocks/>
              </p:cNvSpPr>
              <p:nvPr/>
            </p:nvSpPr>
            <p:spPr bwMode="auto">
              <a:xfrm>
                <a:off x="7602538" y="2500313"/>
                <a:ext cx="69850" cy="69850"/>
              </a:xfrm>
              <a:custGeom>
                <a:avLst/>
                <a:gdLst>
                  <a:gd name="T0" fmla="*/ 7 w 44"/>
                  <a:gd name="T1" fmla="*/ 37 h 44"/>
                  <a:gd name="T2" fmla="*/ 11 w 44"/>
                  <a:gd name="T3" fmla="*/ 41 h 44"/>
                  <a:gd name="T4" fmla="*/ 16 w 44"/>
                  <a:gd name="T5" fmla="*/ 43 h 44"/>
                  <a:gd name="T6" fmla="*/ 22 w 44"/>
                  <a:gd name="T7" fmla="*/ 44 h 44"/>
                  <a:gd name="T8" fmla="*/ 27 w 44"/>
                  <a:gd name="T9" fmla="*/ 43 h 44"/>
                  <a:gd name="T10" fmla="*/ 33 w 44"/>
                  <a:gd name="T11" fmla="*/ 41 h 44"/>
                  <a:gd name="T12" fmla="*/ 37 w 44"/>
                  <a:gd name="T13" fmla="*/ 37 h 44"/>
                  <a:gd name="T14" fmla="*/ 41 w 44"/>
                  <a:gd name="T15" fmla="*/ 33 h 44"/>
                  <a:gd name="T16" fmla="*/ 42 w 44"/>
                  <a:gd name="T17" fmla="*/ 28 h 44"/>
                  <a:gd name="T18" fmla="*/ 44 w 44"/>
                  <a:gd name="T19" fmla="*/ 22 h 44"/>
                  <a:gd name="T20" fmla="*/ 42 w 44"/>
                  <a:gd name="T21" fmla="*/ 17 h 44"/>
                  <a:gd name="T22" fmla="*/ 41 w 44"/>
                  <a:gd name="T23" fmla="*/ 11 h 44"/>
                  <a:gd name="T24" fmla="*/ 37 w 44"/>
                  <a:gd name="T25" fmla="*/ 7 h 44"/>
                  <a:gd name="T26" fmla="*/ 33 w 44"/>
                  <a:gd name="T27" fmla="*/ 3 h 44"/>
                  <a:gd name="T28" fmla="*/ 27 w 44"/>
                  <a:gd name="T29" fmla="*/ 2 h 44"/>
                  <a:gd name="T30" fmla="*/ 22 w 44"/>
                  <a:gd name="T31" fmla="*/ 0 h 44"/>
                  <a:gd name="T32" fmla="*/ 16 w 44"/>
                  <a:gd name="T33" fmla="*/ 2 h 44"/>
                  <a:gd name="T34" fmla="*/ 11 w 44"/>
                  <a:gd name="T35" fmla="*/ 3 h 44"/>
                  <a:gd name="T36" fmla="*/ 7 w 44"/>
                  <a:gd name="T37" fmla="*/ 7 h 44"/>
                  <a:gd name="T38" fmla="*/ 3 w 44"/>
                  <a:gd name="T39" fmla="*/ 11 h 44"/>
                  <a:gd name="T40" fmla="*/ 1 w 44"/>
                  <a:gd name="T41" fmla="*/ 17 h 44"/>
                  <a:gd name="T42" fmla="*/ 0 w 44"/>
                  <a:gd name="T43" fmla="*/ 22 h 44"/>
                  <a:gd name="T44" fmla="*/ 1 w 44"/>
                  <a:gd name="T45" fmla="*/ 28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6" y="43"/>
                    </a:lnTo>
                    <a:lnTo>
                      <a:pt x="22" y="44"/>
                    </a:lnTo>
                    <a:lnTo>
                      <a:pt x="27" y="43"/>
                    </a:lnTo>
                    <a:lnTo>
                      <a:pt x="33" y="41"/>
                    </a:lnTo>
                    <a:lnTo>
                      <a:pt x="37" y="37"/>
                    </a:lnTo>
                    <a:lnTo>
                      <a:pt x="41" y="33"/>
                    </a:lnTo>
                    <a:lnTo>
                      <a:pt x="42" y="28"/>
                    </a:lnTo>
                    <a:lnTo>
                      <a:pt x="44" y="22"/>
                    </a:lnTo>
                    <a:lnTo>
                      <a:pt x="42" y="17"/>
                    </a:lnTo>
                    <a:lnTo>
                      <a:pt x="41" y="11"/>
                    </a:lnTo>
                    <a:lnTo>
                      <a:pt x="37" y="7"/>
                    </a:lnTo>
                    <a:lnTo>
                      <a:pt x="33" y="3"/>
                    </a:lnTo>
                    <a:lnTo>
                      <a:pt x="27" y="2"/>
                    </a:lnTo>
                    <a:lnTo>
                      <a:pt x="22" y="0"/>
                    </a:lnTo>
                    <a:lnTo>
                      <a:pt x="16" y="2"/>
                    </a:lnTo>
                    <a:lnTo>
                      <a:pt x="11" y="3"/>
                    </a:lnTo>
                    <a:lnTo>
                      <a:pt x="7" y="7"/>
                    </a:lnTo>
                    <a:lnTo>
                      <a:pt x="3" y="11"/>
                    </a:lnTo>
                    <a:lnTo>
                      <a:pt x="1" y="17"/>
                    </a:lnTo>
                    <a:lnTo>
                      <a:pt x="0" y="22"/>
                    </a:lnTo>
                    <a:lnTo>
                      <a:pt x="1"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89" name="Freeform 165"/>
              <p:cNvSpPr>
                <a:spLocks/>
              </p:cNvSpPr>
              <p:nvPr/>
            </p:nvSpPr>
            <p:spPr bwMode="auto">
              <a:xfrm>
                <a:off x="7604125" y="2535238"/>
                <a:ext cx="69850" cy="69850"/>
              </a:xfrm>
              <a:custGeom>
                <a:avLst/>
                <a:gdLst>
                  <a:gd name="T0" fmla="*/ 7 w 44"/>
                  <a:gd name="T1" fmla="*/ 38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8 h 44"/>
                  <a:gd name="T14" fmla="*/ 41 w 44"/>
                  <a:gd name="T15" fmla="*/ 33 h 44"/>
                  <a:gd name="T16" fmla="*/ 43 w 44"/>
                  <a:gd name="T17" fmla="*/ 29 h 44"/>
                  <a:gd name="T18" fmla="*/ 44 w 44"/>
                  <a:gd name="T19" fmla="*/ 22 h 44"/>
                  <a:gd name="T20" fmla="*/ 43 w 44"/>
                  <a:gd name="T21" fmla="*/ 16 h 44"/>
                  <a:gd name="T22" fmla="*/ 41 w 44"/>
                  <a:gd name="T23" fmla="*/ 11 h 44"/>
                  <a:gd name="T24" fmla="*/ 37 w 44"/>
                  <a:gd name="T25" fmla="*/ 7 h 44"/>
                  <a:gd name="T26" fmla="*/ 33 w 44"/>
                  <a:gd name="T27" fmla="*/ 3 h 44"/>
                  <a:gd name="T28" fmla="*/ 28 w 44"/>
                  <a:gd name="T29" fmla="*/ 1 h 44"/>
                  <a:gd name="T30" fmla="*/ 22 w 44"/>
                  <a:gd name="T31" fmla="*/ 0 h 44"/>
                  <a:gd name="T32" fmla="*/ 17 w 44"/>
                  <a:gd name="T33" fmla="*/ 1 h 44"/>
                  <a:gd name="T34" fmla="*/ 11 w 44"/>
                  <a:gd name="T35" fmla="*/ 3 h 44"/>
                  <a:gd name="T36" fmla="*/ 7 w 44"/>
                  <a:gd name="T37" fmla="*/ 7 h 44"/>
                  <a:gd name="T38" fmla="*/ 3 w 44"/>
                  <a:gd name="T39" fmla="*/ 11 h 44"/>
                  <a:gd name="T40" fmla="*/ 2 w 44"/>
                  <a:gd name="T41" fmla="*/ 16 h 44"/>
                  <a:gd name="T42" fmla="*/ 0 w 44"/>
                  <a:gd name="T43" fmla="*/ 22 h 44"/>
                  <a:gd name="T44" fmla="*/ 2 w 44"/>
                  <a:gd name="T45" fmla="*/ 29 h 44"/>
                  <a:gd name="T46" fmla="*/ 3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7" y="44"/>
                    </a:lnTo>
                    <a:lnTo>
                      <a:pt x="22" y="44"/>
                    </a:lnTo>
                    <a:lnTo>
                      <a:pt x="28" y="44"/>
                    </a:lnTo>
                    <a:lnTo>
                      <a:pt x="33" y="41"/>
                    </a:lnTo>
                    <a:lnTo>
                      <a:pt x="37" y="38"/>
                    </a:lnTo>
                    <a:lnTo>
                      <a:pt x="41" y="33"/>
                    </a:lnTo>
                    <a:lnTo>
                      <a:pt x="43" y="29"/>
                    </a:lnTo>
                    <a:lnTo>
                      <a:pt x="44" y="22"/>
                    </a:lnTo>
                    <a:lnTo>
                      <a:pt x="43" y="16"/>
                    </a:lnTo>
                    <a:lnTo>
                      <a:pt x="41" y="11"/>
                    </a:lnTo>
                    <a:lnTo>
                      <a:pt x="37" y="7"/>
                    </a:lnTo>
                    <a:lnTo>
                      <a:pt x="33" y="3"/>
                    </a:lnTo>
                    <a:lnTo>
                      <a:pt x="28" y="1"/>
                    </a:lnTo>
                    <a:lnTo>
                      <a:pt x="22" y="0"/>
                    </a:lnTo>
                    <a:lnTo>
                      <a:pt x="17" y="1"/>
                    </a:lnTo>
                    <a:lnTo>
                      <a:pt x="11" y="3"/>
                    </a:lnTo>
                    <a:lnTo>
                      <a:pt x="7" y="7"/>
                    </a:lnTo>
                    <a:lnTo>
                      <a:pt x="3" y="11"/>
                    </a:lnTo>
                    <a:lnTo>
                      <a:pt x="2" y="16"/>
                    </a:lnTo>
                    <a:lnTo>
                      <a:pt x="0" y="22"/>
                    </a:lnTo>
                    <a:lnTo>
                      <a:pt x="2" y="29"/>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0" name="Freeform 166"/>
              <p:cNvSpPr>
                <a:spLocks/>
              </p:cNvSpPr>
              <p:nvPr/>
            </p:nvSpPr>
            <p:spPr bwMode="auto">
              <a:xfrm>
                <a:off x="7561263" y="2546350"/>
                <a:ext cx="69850" cy="69850"/>
              </a:xfrm>
              <a:custGeom>
                <a:avLst/>
                <a:gdLst>
                  <a:gd name="T0" fmla="*/ 5 w 44"/>
                  <a:gd name="T1" fmla="*/ 38 h 44"/>
                  <a:gd name="T2" fmla="*/ 11 w 44"/>
                  <a:gd name="T3" fmla="*/ 41 h 44"/>
                  <a:gd name="T4" fmla="*/ 16 w 44"/>
                  <a:gd name="T5" fmla="*/ 44 h 44"/>
                  <a:gd name="T6" fmla="*/ 22 w 44"/>
                  <a:gd name="T7" fmla="*/ 44 h 44"/>
                  <a:gd name="T8" fmla="*/ 27 w 44"/>
                  <a:gd name="T9" fmla="*/ 44 h 44"/>
                  <a:gd name="T10" fmla="*/ 33 w 44"/>
                  <a:gd name="T11" fmla="*/ 41 h 44"/>
                  <a:gd name="T12" fmla="*/ 37 w 44"/>
                  <a:gd name="T13" fmla="*/ 38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8 h 44"/>
                  <a:gd name="T50" fmla="*/ 5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8"/>
                    </a:moveTo>
                    <a:lnTo>
                      <a:pt x="11" y="41"/>
                    </a:lnTo>
                    <a:lnTo>
                      <a:pt x="16" y="44"/>
                    </a:lnTo>
                    <a:lnTo>
                      <a:pt x="22" y="44"/>
                    </a:lnTo>
                    <a:lnTo>
                      <a:pt x="27" y="44"/>
                    </a:lnTo>
                    <a:lnTo>
                      <a:pt x="33" y="41"/>
                    </a:lnTo>
                    <a:lnTo>
                      <a:pt x="37" y="38"/>
                    </a:lnTo>
                    <a:lnTo>
                      <a:pt x="41" y="33"/>
                    </a:lnTo>
                    <a:lnTo>
                      <a:pt x="42" y="27"/>
                    </a:lnTo>
                    <a:lnTo>
                      <a:pt x="44" y="22"/>
                    </a:lnTo>
                    <a:lnTo>
                      <a:pt x="42" y="16"/>
                    </a:lnTo>
                    <a:lnTo>
                      <a:pt x="41" y="11"/>
                    </a:lnTo>
                    <a:lnTo>
                      <a:pt x="37" y="7"/>
                    </a:lnTo>
                    <a:lnTo>
                      <a:pt x="33" y="3"/>
                    </a:lnTo>
                    <a:lnTo>
                      <a:pt x="27" y="1"/>
                    </a:lnTo>
                    <a:lnTo>
                      <a:pt x="22" y="0"/>
                    </a:lnTo>
                    <a:lnTo>
                      <a:pt x="16" y="1"/>
                    </a:lnTo>
                    <a:lnTo>
                      <a:pt x="11" y="3"/>
                    </a:lnTo>
                    <a:lnTo>
                      <a:pt x="5" y="7"/>
                    </a:lnTo>
                    <a:lnTo>
                      <a:pt x="3" y="11"/>
                    </a:lnTo>
                    <a:lnTo>
                      <a:pt x="0" y="16"/>
                    </a:lnTo>
                    <a:lnTo>
                      <a:pt x="0" y="22"/>
                    </a:lnTo>
                    <a:lnTo>
                      <a:pt x="0" y="27"/>
                    </a:lnTo>
                    <a:lnTo>
                      <a:pt x="3" y="33"/>
                    </a:lnTo>
                    <a:lnTo>
                      <a:pt x="5" y="38"/>
                    </a:lnTo>
                    <a:lnTo>
                      <a:pt x="5"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1" name="Freeform 167"/>
              <p:cNvSpPr>
                <a:spLocks/>
              </p:cNvSpPr>
              <p:nvPr/>
            </p:nvSpPr>
            <p:spPr bwMode="auto">
              <a:xfrm>
                <a:off x="7527925" y="2600325"/>
                <a:ext cx="69850" cy="66675"/>
              </a:xfrm>
              <a:custGeom>
                <a:avLst/>
                <a:gdLst>
                  <a:gd name="T0" fmla="*/ 6 w 44"/>
                  <a:gd name="T1" fmla="*/ 37 h 42"/>
                  <a:gd name="T2" fmla="*/ 11 w 44"/>
                  <a:gd name="T3" fmla="*/ 40 h 42"/>
                  <a:gd name="T4" fmla="*/ 17 w 44"/>
                  <a:gd name="T5" fmla="*/ 42 h 42"/>
                  <a:gd name="T6" fmla="*/ 22 w 44"/>
                  <a:gd name="T7" fmla="*/ 42 h 42"/>
                  <a:gd name="T8" fmla="*/ 28 w 44"/>
                  <a:gd name="T9" fmla="*/ 42 h 42"/>
                  <a:gd name="T10" fmla="*/ 33 w 44"/>
                  <a:gd name="T11" fmla="*/ 40 h 42"/>
                  <a:gd name="T12" fmla="*/ 37 w 44"/>
                  <a:gd name="T13" fmla="*/ 37 h 42"/>
                  <a:gd name="T14" fmla="*/ 41 w 44"/>
                  <a:gd name="T15" fmla="*/ 33 h 42"/>
                  <a:gd name="T16" fmla="*/ 43 w 44"/>
                  <a:gd name="T17" fmla="*/ 27 h 42"/>
                  <a:gd name="T18" fmla="*/ 44 w 44"/>
                  <a:gd name="T19" fmla="*/ 22 h 42"/>
                  <a:gd name="T20" fmla="*/ 43 w 44"/>
                  <a:gd name="T21" fmla="*/ 15 h 42"/>
                  <a:gd name="T22" fmla="*/ 41 w 44"/>
                  <a:gd name="T23" fmla="*/ 11 h 42"/>
                  <a:gd name="T24" fmla="*/ 37 w 44"/>
                  <a:gd name="T25" fmla="*/ 6 h 42"/>
                  <a:gd name="T26" fmla="*/ 33 w 44"/>
                  <a:gd name="T27" fmla="*/ 3 h 42"/>
                  <a:gd name="T28" fmla="*/ 28 w 44"/>
                  <a:gd name="T29" fmla="*/ 0 h 42"/>
                  <a:gd name="T30" fmla="*/ 22 w 44"/>
                  <a:gd name="T31" fmla="*/ 0 h 42"/>
                  <a:gd name="T32" fmla="*/ 17 w 44"/>
                  <a:gd name="T33" fmla="*/ 0 h 42"/>
                  <a:gd name="T34" fmla="*/ 11 w 44"/>
                  <a:gd name="T35" fmla="*/ 3 h 42"/>
                  <a:gd name="T36" fmla="*/ 6 w 44"/>
                  <a:gd name="T37" fmla="*/ 6 h 42"/>
                  <a:gd name="T38" fmla="*/ 3 w 44"/>
                  <a:gd name="T39" fmla="*/ 11 h 42"/>
                  <a:gd name="T40" fmla="*/ 0 w 44"/>
                  <a:gd name="T41" fmla="*/ 15 h 42"/>
                  <a:gd name="T42" fmla="*/ 0 w 44"/>
                  <a:gd name="T43" fmla="*/ 22 h 42"/>
                  <a:gd name="T44" fmla="*/ 0 w 44"/>
                  <a:gd name="T45" fmla="*/ 27 h 42"/>
                  <a:gd name="T46" fmla="*/ 3 w 44"/>
                  <a:gd name="T47" fmla="*/ 33 h 42"/>
                  <a:gd name="T48" fmla="*/ 6 w 44"/>
                  <a:gd name="T49" fmla="*/ 37 h 42"/>
                  <a:gd name="T50" fmla="*/ 6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6" y="37"/>
                    </a:moveTo>
                    <a:lnTo>
                      <a:pt x="11" y="40"/>
                    </a:lnTo>
                    <a:lnTo>
                      <a:pt x="17" y="42"/>
                    </a:lnTo>
                    <a:lnTo>
                      <a:pt x="22" y="42"/>
                    </a:lnTo>
                    <a:lnTo>
                      <a:pt x="28" y="42"/>
                    </a:lnTo>
                    <a:lnTo>
                      <a:pt x="33" y="40"/>
                    </a:lnTo>
                    <a:lnTo>
                      <a:pt x="37" y="37"/>
                    </a:lnTo>
                    <a:lnTo>
                      <a:pt x="41" y="33"/>
                    </a:lnTo>
                    <a:lnTo>
                      <a:pt x="43" y="27"/>
                    </a:lnTo>
                    <a:lnTo>
                      <a:pt x="44" y="22"/>
                    </a:lnTo>
                    <a:lnTo>
                      <a:pt x="43" y="15"/>
                    </a:lnTo>
                    <a:lnTo>
                      <a:pt x="41" y="11"/>
                    </a:lnTo>
                    <a:lnTo>
                      <a:pt x="37" y="6"/>
                    </a:lnTo>
                    <a:lnTo>
                      <a:pt x="33" y="3"/>
                    </a:lnTo>
                    <a:lnTo>
                      <a:pt x="28" y="0"/>
                    </a:lnTo>
                    <a:lnTo>
                      <a:pt x="22" y="0"/>
                    </a:lnTo>
                    <a:lnTo>
                      <a:pt x="17" y="0"/>
                    </a:lnTo>
                    <a:lnTo>
                      <a:pt x="11" y="3"/>
                    </a:lnTo>
                    <a:lnTo>
                      <a:pt x="6" y="6"/>
                    </a:lnTo>
                    <a:lnTo>
                      <a:pt x="3" y="11"/>
                    </a:lnTo>
                    <a:lnTo>
                      <a:pt x="0" y="15"/>
                    </a:lnTo>
                    <a:lnTo>
                      <a:pt x="0" y="22"/>
                    </a:lnTo>
                    <a:lnTo>
                      <a:pt x="0" y="27"/>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2" name="Freeform 168"/>
              <p:cNvSpPr>
                <a:spLocks/>
              </p:cNvSpPr>
              <p:nvPr/>
            </p:nvSpPr>
            <p:spPr bwMode="auto">
              <a:xfrm>
                <a:off x="7593013" y="2657475"/>
                <a:ext cx="69850" cy="68262"/>
              </a:xfrm>
              <a:custGeom>
                <a:avLst/>
                <a:gdLst>
                  <a:gd name="T0" fmla="*/ 7 w 44"/>
                  <a:gd name="T1" fmla="*/ 36 h 43"/>
                  <a:gd name="T2" fmla="*/ 11 w 44"/>
                  <a:gd name="T3" fmla="*/ 41 h 43"/>
                  <a:gd name="T4" fmla="*/ 17 w 44"/>
                  <a:gd name="T5" fmla="*/ 42 h 43"/>
                  <a:gd name="T6" fmla="*/ 22 w 44"/>
                  <a:gd name="T7" fmla="*/ 43 h 43"/>
                  <a:gd name="T8" fmla="*/ 28 w 44"/>
                  <a:gd name="T9" fmla="*/ 42 h 43"/>
                  <a:gd name="T10" fmla="*/ 33 w 44"/>
                  <a:gd name="T11" fmla="*/ 41 h 43"/>
                  <a:gd name="T12" fmla="*/ 37 w 44"/>
                  <a:gd name="T13" fmla="*/ 36 h 43"/>
                  <a:gd name="T14" fmla="*/ 41 w 44"/>
                  <a:gd name="T15" fmla="*/ 32 h 43"/>
                  <a:gd name="T16" fmla="*/ 43 w 44"/>
                  <a:gd name="T17" fmla="*/ 27 h 43"/>
                  <a:gd name="T18" fmla="*/ 44 w 44"/>
                  <a:gd name="T19" fmla="*/ 21 h 43"/>
                  <a:gd name="T20" fmla="*/ 43 w 44"/>
                  <a:gd name="T21" fmla="*/ 16 h 43"/>
                  <a:gd name="T22" fmla="*/ 41 w 44"/>
                  <a:gd name="T23" fmla="*/ 11 h 43"/>
                  <a:gd name="T24" fmla="*/ 37 w 44"/>
                  <a:gd name="T25" fmla="*/ 6 h 43"/>
                  <a:gd name="T26" fmla="*/ 33 w 44"/>
                  <a:gd name="T27" fmla="*/ 2 h 43"/>
                  <a:gd name="T28" fmla="*/ 28 w 44"/>
                  <a:gd name="T29" fmla="*/ 0 h 43"/>
                  <a:gd name="T30" fmla="*/ 22 w 44"/>
                  <a:gd name="T31" fmla="*/ 0 h 43"/>
                  <a:gd name="T32" fmla="*/ 17 w 44"/>
                  <a:gd name="T33" fmla="*/ 0 h 43"/>
                  <a:gd name="T34" fmla="*/ 11 w 44"/>
                  <a:gd name="T35" fmla="*/ 2 h 43"/>
                  <a:gd name="T36" fmla="*/ 7 w 44"/>
                  <a:gd name="T37" fmla="*/ 6 h 43"/>
                  <a:gd name="T38" fmla="*/ 3 w 44"/>
                  <a:gd name="T39" fmla="*/ 11 h 43"/>
                  <a:gd name="T40" fmla="*/ 2 w 44"/>
                  <a:gd name="T41" fmla="*/ 16 h 43"/>
                  <a:gd name="T42" fmla="*/ 0 w 44"/>
                  <a:gd name="T43" fmla="*/ 21 h 43"/>
                  <a:gd name="T44" fmla="*/ 2 w 44"/>
                  <a:gd name="T45" fmla="*/ 27 h 43"/>
                  <a:gd name="T46" fmla="*/ 3 w 44"/>
                  <a:gd name="T47" fmla="*/ 32 h 43"/>
                  <a:gd name="T48" fmla="*/ 7 w 44"/>
                  <a:gd name="T49" fmla="*/ 36 h 43"/>
                  <a:gd name="T50" fmla="*/ 7 w 44"/>
                  <a:gd name="T5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6"/>
                    </a:moveTo>
                    <a:lnTo>
                      <a:pt x="11" y="41"/>
                    </a:lnTo>
                    <a:lnTo>
                      <a:pt x="17" y="42"/>
                    </a:lnTo>
                    <a:lnTo>
                      <a:pt x="22" y="43"/>
                    </a:lnTo>
                    <a:lnTo>
                      <a:pt x="28" y="42"/>
                    </a:lnTo>
                    <a:lnTo>
                      <a:pt x="33" y="41"/>
                    </a:lnTo>
                    <a:lnTo>
                      <a:pt x="37" y="36"/>
                    </a:lnTo>
                    <a:lnTo>
                      <a:pt x="41" y="32"/>
                    </a:lnTo>
                    <a:lnTo>
                      <a:pt x="43" y="27"/>
                    </a:lnTo>
                    <a:lnTo>
                      <a:pt x="44" y="21"/>
                    </a:lnTo>
                    <a:lnTo>
                      <a:pt x="43" y="16"/>
                    </a:lnTo>
                    <a:lnTo>
                      <a:pt x="41" y="11"/>
                    </a:lnTo>
                    <a:lnTo>
                      <a:pt x="37" y="6"/>
                    </a:lnTo>
                    <a:lnTo>
                      <a:pt x="33" y="2"/>
                    </a:lnTo>
                    <a:lnTo>
                      <a:pt x="28" y="0"/>
                    </a:lnTo>
                    <a:lnTo>
                      <a:pt x="22" y="0"/>
                    </a:lnTo>
                    <a:lnTo>
                      <a:pt x="17" y="0"/>
                    </a:lnTo>
                    <a:lnTo>
                      <a:pt x="11" y="2"/>
                    </a:lnTo>
                    <a:lnTo>
                      <a:pt x="7" y="6"/>
                    </a:lnTo>
                    <a:lnTo>
                      <a:pt x="3" y="11"/>
                    </a:lnTo>
                    <a:lnTo>
                      <a:pt x="2" y="16"/>
                    </a:lnTo>
                    <a:lnTo>
                      <a:pt x="0" y="21"/>
                    </a:lnTo>
                    <a:lnTo>
                      <a:pt x="2" y="27"/>
                    </a:lnTo>
                    <a:lnTo>
                      <a:pt x="3" y="32"/>
                    </a:lnTo>
                    <a:lnTo>
                      <a:pt x="7" y="36"/>
                    </a:lnTo>
                    <a:lnTo>
                      <a:pt x="7"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3" name="Freeform 169"/>
              <p:cNvSpPr>
                <a:spLocks/>
              </p:cNvSpPr>
              <p:nvPr/>
            </p:nvSpPr>
            <p:spPr bwMode="auto">
              <a:xfrm>
                <a:off x="7385050" y="2447925"/>
                <a:ext cx="69850" cy="69850"/>
              </a:xfrm>
              <a:custGeom>
                <a:avLst/>
                <a:gdLst>
                  <a:gd name="T0" fmla="*/ 7 w 44"/>
                  <a:gd name="T1" fmla="*/ 37 h 44"/>
                  <a:gd name="T2" fmla="*/ 11 w 44"/>
                  <a:gd name="T3" fmla="*/ 41 h 44"/>
                  <a:gd name="T4" fmla="*/ 17 w 44"/>
                  <a:gd name="T5" fmla="*/ 43 h 44"/>
                  <a:gd name="T6" fmla="*/ 22 w 44"/>
                  <a:gd name="T7" fmla="*/ 44 h 44"/>
                  <a:gd name="T8" fmla="*/ 28 w 44"/>
                  <a:gd name="T9" fmla="*/ 43 h 44"/>
                  <a:gd name="T10" fmla="*/ 33 w 44"/>
                  <a:gd name="T11" fmla="*/ 41 h 44"/>
                  <a:gd name="T12" fmla="*/ 37 w 44"/>
                  <a:gd name="T13" fmla="*/ 37 h 44"/>
                  <a:gd name="T14" fmla="*/ 41 w 44"/>
                  <a:gd name="T15" fmla="*/ 33 h 44"/>
                  <a:gd name="T16" fmla="*/ 43 w 44"/>
                  <a:gd name="T17" fmla="*/ 28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8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3"/>
                    </a:lnTo>
                    <a:lnTo>
                      <a:pt x="22" y="44"/>
                    </a:lnTo>
                    <a:lnTo>
                      <a:pt x="28" y="43"/>
                    </a:lnTo>
                    <a:lnTo>
                      <a:pt x="33" y="41"/>
                    </a:lnTo>
                    <a:lnTo>
                      <a:pt x="37" y="37"/>
                    </a:lnTo>
                    <a:lnTo>
                      <a:pt x="41" y="33"/>
                    </a:lnTo>
                    <a:lnTo>
                      <a:pt x="43" y="28"/>
                    </a:lnTo>
                    <a:lnTo>
                      <a:pt x="44" y="22"/>
                    </a:lnTo>
                    <a:lnTo>
                      <a:pt x="43" y="17"/>
                    </a:lnTo>
                    <a:lnTo>
                      <a:pt x="41" y="11"/>
                    </a:lnTo>
                    <a:lnTo>
                      <a:pt x="37" y="7"/>
                    </a:lnTo>
                    <a:lnTo>
                      <a:pt x="33" y="3"/>
                    </a:lnTo>
                    <a:lnTo>
                      <a:pt x="28" y="0"/>
                    </a:lnTo>
                    <a:lnTo>
                      <a:pt x="22" y="0"/>
                    </a:lnTo>
                    <a:lnTo>
                      <a:pt x="17" y="0"/>
                    </a:lnTo>
                    <a:lnTo>
                      <a:pt x="11" y="3"/>
                    </a:lnTo>
                    <a:lnTo>
                      <a:pt x="7" y="7"/>
                    </a:lnTo>
                    <a:lnTo>
                      <a:pt x="3" y="11"/>
                    </a:lnTo>
                    <a:lnTo>
                      <a:pt x="2" y="17"/>
                    </a:lnTo>
                    <a:lnTo>
                      <a:pt x="0" y="22"/>
                    </a:lnTo>
                    <a:lnTo>
                      <a:pt x="2"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4" name="Freeform 170"/>
              <p:cNvSpPr>
                <a:spLocks/>
              </p:cNvSpPr>
              <p:nvPr/>
            </p:nvSpPr>
            <p:spPr bwMode="auto">
              <a:xfrm>
                <a:off x="7366000" y="2468563"/>
                <a:ext cx="69850" cy="68262"/>
              </a:xfrm>
              <a:custGeom>
                <a:avLst/>
                <a:gdLst>
                  <a:gd name="T0" fmla="*/ 7 w 44"/>
                  <a:gd name="T1" fmla="*/ 37 h 43"/>
                  <a:gd name="T2" fmla="*/ 11 w 44"/>
                  <a:gd name="T3" fmla="*/ 41 h 43"/>
                  <a:gd name="T4" fmla="*/ 16 w 44"/>
                  <a:gd name="T5" fmla="*/ 42 h 43"/>
                  <a:gd name="T6" fmla="*/ 22 w 44"/>
                  <a:gd name="T7" fmla="*/ 43 h 43"/>
                  <a:gd name="T8" fmla="*/ 27 w 44"/>
                  <a:gd name="T9" fmla="*/ 42 h 43"/>
                  <a:gd name="T10" fmla="*/ 33 w 44"/>
                  <a:gd name="T11" fmla="*/ 41 h 43"/>
                  <a:gd name="T12" fmla="*/ 37 w 44"/>
                  <a:gd name="T13" fmla="*/ 37 h 43"/>
                  <a:gd name="T14" fmla="*/ 41 w 44"/>
                  <a:gd name="T15" fmla="*/ 33 h 43"/>
                  <a:gd name="T16" fmla="*/ 42 w 44"/>
                  <a:gd name="T17" fmla="*/ 27 h 43"/>
                  <a:gd name="T18" fmla="*/ 44 w 44"/>
                  <a:gd name="T19" fmla="*/ 22 h 43"/>
                  <a:gd name="T20" fmla="*/ 42 w 44"/>
                  <a:gd name="T21" fmla="*/ 16 h 43"/>
                  <a:gd name="T22" fmla="*/ 41 w 44"/>
                  <a:gd name="T23" fmla="*/ 11 h 43"/>
                  <a:gd name="T24" fmla="*/ 37 w 44"/>
                  <a:gd name="T25" fmla="*/ 7 h 43"/>
                  <a:gd name="T26" fmla="*/ 33 w 44"/>
                  <a:gd name="T27" fmla="*/ 2 h 43"/>
                  <a:gd name="T28" fmla="*/ 27 w 44"/>
                  <a:gd name="T29" fmla="*/ 0 h 43"/>
                  <a:gd name="T30" fmla="*/ 22 w 44"/>
                  <a:gd name="T31" fmla="*/ 0 h 43"/>
                  <a:gd name="T32" fmla="*/ 16 w 44"/>
                  <a:gd name="T33" fmla="*/ 0 h 43"/>
                  <a:gd name="T34" fmla="*/ 11 w 44"/>
                  <a:gd name="T35" fmla="*/ 2 h 43"/>
                  <a:gd name="T36" fmla="*/ 7 w 44"/>
                  <a:gd name="T37" fmla="*/ 7 h 43"/>
                  <a:gd name="T38" fmla="*/ 3 w 44"/>
                  <a:gd name="T39" fmla="*/ 11 h 43"/>
                  <a:gd name="T40" fmla="*/ 0 w 44"/>
                  <a:gd name="T41" fmla="*/ 16 h 43"/>
                  <a:gd name="T42" fmla="*/ 0 w 44"/>
                  <a:gd name="T43" fmla="*/ 22 h 43"/>
                  <a:gd name="T44" fmla="*/ 0 w 44"/>
                  <a:gd name="T45" fmla="*/ 27 h 43"/>
                  <a:gd name="T46" fmla="*/ 3 w 44"/>
                  <a:gd name="T47" fmla="*/ 33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41"/>
                    </a:lnTo>
                    <a:lnTo>
                      <a:pt x="16" y="42"/>
                    </a:lnTo>
                    <a:lnTo>
                      <a:pt x="22" y="43"/>
                    </a:lnTo>
                    <a:lnTo>
                      <a:pt x="27" y="42"/>
                    </a:lnTo>
                    <a:lnTo>
                      <a:pt x="33" y="41"/>
                    </a:lnTo>
                    <a:lnTo>
                      <a:pt x="37" y="37"/>
                    </a:lnTo>
                    <a:lnTo>
                      <a:pt x="41" y="33"/>
                    </a:lnTo>
                    <a:lnTo>
                      <a:pt x="42" y="27"/>
                    </a:lnTo>
                    <a:lnTo>
                      <a:pt x="44" y="22"/>
                    </a:lnTo>
                    <a:lnTo>
                      <a:pt x="42" y="16"/>
                    </a:lnTo>
                    <a:lnTo>
                      <a:pt x="41" y="11"/>
                    </a:lnTo>
                    <a:lnTo>
                      <a:pt x="37" y="7"/>
                    </a:lnTo>
                    <a:lnTo>
                      <a:pt x="33" y="2"/>
                    </a:lnTo>
                    <a:lnTo>
                      <a:pt x="27" y="0"/>
                    </a:lnTo>
                    <a:lnTo>
                      <a:pt x="22" y="0"/>
                    </a:lnTo>
                    <a:lnTo>
                      <a:pt x="16" y="0"/>
                    </a:lnTo>
                    <a:lnTo>
                      <a:pt x="11" y="2"/>
                    </a:lnTo>
                    <a:lnTo>
                      <a:pt x="7" y="7"/>
                    </a:lnTo>
                    <a:lnTo>
                      <a:pt x="3" y="11"/>
                    </a:lnTo>
                    <a:lnTo>
                      <a:pt x="0" y="16"/>
                    </a:lnTo>
                    <a:lnTo>
                      <a:pt x="0" y="22"/>
                    </a:lnTo>
                    <a:lnTo>
                      <a:pt x="0" y="27"/>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5" name="Freeform 171"/>
              <p:cNvSpPr>
                <a:spLocks/>
              </p:cNvSpPr>
              <p:nvPr/>
            </p:nvSpPr>
            <p:spPr bwMode="auto">
              <a:xfrm>
                <a:off x="7254875" y="2486025"/>
                <a:ext cx="68262" cy="68262"/>
              </a:xfrm>
              <a:custGeom>
                <a:avLst/>
                <a:gdLst>
                  <a:gd name="T0" fmla="*/ 6 w 43"/>
                  <a:gd name="T1" fmla="*/ 37 h 43"/>
                  <a:gd name="T2" fmla="*/ 10 w 43"/>
                  <a:gd name="T3" fmla="*/ 41 h 43"/>
                  <a:gd name="T4" fmla="*/ 15 w 43"/>
                  <a:gd name="T5" fmla="*/ 42 h 43"/>
                  <a:gd name="T6" fmla="*/ 21 w 43"/>
                  <a:gd name="T7" fmla="*/ 43 h 43"/>
                  <a:gd name="T8" fmla="*/ 28 w 43"/>
                  <a:gd name="T9" fmla="*/ 42 h 43"/>
                  <a:gd name="T10" fmla="*/ 32 w 43"/>
                  <a:gd name="T11" fmla="*/ 41 h 43"/>
                  <a:gd name="T12" fmla="*/ 37 w 43"/>
                  <a:gd name="T13" fmla="*/ 37 h 43"/>
                  <a:gd name="T14" fmla="*/ 40 w 43"/>
                  <a:gd name="T15" fmla="*/ 32 h 43"/>
                  <a:gd name="T16" fmla="*/ 43 w 43"/>
                  <a:gd name="T17" fmla="*/ 27 h 43"/>
                  <a:gd name="T18" fmla="*/ 43 w 43"/>
                  <a:gd name="T19" fmla="*/ 22 h 43"/>
                  <a:gd name="T20" fmla="*/ 43 w 43"/>
                  <a:gd name="T21" fmla="*/ 16 h 43"/>
                  <a:gd name="T22" fmla="*/ 40 w 43"/>
                  <a:gd name="T23" fmla="*/ 11 h 43"/>
                  <a:gd name="T24" fmla="*/ 37 w 43"/>
                  <a:gd name="T25" fmla="*/ 6 h 43"/>
                  <a:gd name="T26" fmla="*/ 32 w 43"/>
                  <a:gd name="T27" fmla="*/ 2 h 43"/>
                  <a:gd name="T28" fmla="*/ 28 w 43"/>
                  <a:gd name="T29" fmla="*/ 1 h 43"/>
                  <a:gd name="T30" fmla="*/ 21 w 43"/>
                  <a:gd name="T31" fmla="*/ 0 h 43"/>
                  <a:gd name="T32" fmla="*/ 15 w 43"/>
                  <a:gd name="T33" fmla="*/ 1 h 43"/>
                  <a:gd name="T34" fmla="*/ 10 w 43"/>
                  <a:gd name="T35" fmla="*/ 2 h 43"/>
                  <a:gd name="T36" fmla="*/ 6 w 43"/>
                  <a:gd name="T37" fmla="*/ 6 h 43"/>
                  <a:gd name="T38" fmla="*/ 3 w 43"/>
                  <a:gd name="T39" fmla="*/ 11 h 43"/>
                  <a:gd name="T40" fmla="*/ 0 w 43"/>
                  <a:gd name="T41" fmla="*/ 16 h 43"/>
                  <a:gd name="T42" fmla="*/ 0 w 43"/>
                  <a:gd name="T43" fmla="*/ 22 h 43"/>
                  <a:gd name="T44" fmla="*/ 0 w 43"/>
                  <a:gd name="T45" fmla="*/ 27 h 43"/>
                  <a:gd name="T46" fmla="*/ 3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0" y="41"/>
                    </a:lnTo>
                    <a:lnTo>
                      <a:pt x="15" y="42"/>
                    </a:lnTo>
                    <a:lnTo>
                      <a:pt x="21" y="43"/>
                    </a:lnTo>
                    <a:lnTo>
                      <a:pt x="28" y="42"/>
                    </a:lnTo>
                    <a:lnTo>
                      <a:pt x="32" y="41"/>
                    </a:lnTo>
                    <a:lnTo>
                      <a:pt x="37" y="37"/>
                    </a:lnTo>
                    <a:lnTo>
                      <a:pt x="40" y="32"/>
                    </a:lnTo>
                    <a:lnTo>
                      <a:pt x="43" y="27"/>
                    </a:lnTo>
                    <a:lnTo>
                      <a:pt x="43" y="22"/>
                    </a:lnTo>
                    <a:lnTo>
                      <a:pt x="43" y="16"/>
                    </a:lnTo>
                    <a:lnTo>
                      <a:pt x="40" y="11"/>
                    </a:lnTo>
                    <a:lnTo>
                      <a:pt x="37" y="6"/>
                    </a:lnTo>
                    <a:lnTo>
                      <a:pt x="32" y="2"/>
                    </a:lnTo>
                    <a:lnTo>
                      <a:pt x="28" y="1"/>
                    </a:lnTo>
                    <a:lnTo>
                      <a:pt x="21" y="0"/>
                    </a:lnTo>
                    <a:lnTo>
                      <a:pt x="15" y="1"/>
                    </a:lnTo>
                    <a:lnTo>
                      <a:pt x="10" y="2"/>
                    </a:lnTo>
                    <a:lnTo>
                      <a:pt x="6" y="6"/>
                    </a:lnTo>
                    <a:lnTo>
                      <a:pt x="3" y="11"/>
                    </a:lnTo>
                    <a:lnTo>
                      <a:pt x="0" y="16"/>
                    </a:lnTo>
                    <a:lnTo>
                      <a:pt x="0" y="22"/>
                    </a:lnTo>
                    <a:lnTo>
                      <a:pt x="0" y="27"/>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6" name="Freeform 172"/>
              <p:cNvSpPr>
                <a:spLocks/>
              </p:cNvSpPr>
              <p:nvPr/>
            </p:nvSpPr>
            <p:spPr bwMode="auto">
              <a:xfrm>
                <a:off x="7296150" y="2486025"/>
                <a:ext cx="68262" cy="68262"/>
              </a:xfrm>
              <a:custGeom>
                <a:avLst/>
                <a:gdLst>
                  <a:gd name="T0" fmla="*/ 6 w 43"/>
                  <a:gd name="T1" fmla="*/ 37 h 43"/>
                  <a:gd name="T2" fmla="*/ 11 w 43"/>
                  <a:gd name="T3" fmla="*/ 41 h 43"/>
                  <a:gd name="T4" fmla="*/ 15 w 43"/>
                  <a:gd name="T5" fmla="*/ 42 h 43"/>
                  <a:gd name="T6" fmla="*/ 22 w 43"/>
                  <a:gd name="T7" fmla="*/ 43 h 43"/>
                  <a:gd name="T8" fmla="*/ 28 w 43"/>
                  <a:gd name="T9" fmla="*/ 42 h 43"/>
                  <a:gd name="T10" fmla="*/ 33 w 43"/>
                  <a:gd name="T11" fmla="*/ 41 h 43"/>
                  <a:gd name="T12" fmla="*/ 37 w 43"/>
                  <a:gd name="T13" fmla="*/ 37 h 43"/>
                  <a:gd name="T14" fmla="*/ 40 w 43"/>
                  <a:gd name="T15" fmla="*/ 32 h 43"/>
                  <a:gd name="T16" fmla="*/ 43 w 43"/>
                  <a:gd name="T17" fmla="*/ 27 h 43"/>
                  <a:gd name="T18" fmla="*/ 43 w 43"/>
                  <a:gd name="T19" fmla="*/ 22 h 43"/>
                  <a:gd name="T20" fmla="*/ 43 w 43"/>
                  <a:gd name="T21" fmla="*/ 16 h 43"/>
                  <a:gd name="T22" fmla="*/ 40 w 43"/>
                  <a:gd name="T23" fmla="*/ 11 h 43"/>
                  <a:gd name="T24" fmla="*/ 37 w 43"/>
                  <a:gd name="T25" fmla="*/ 6 h 43"/>
                  <a:gd name="T26" fmla="*/ 33 w 43"/>
                  <a:gd name="T27" fmla="*/ 2 h 43"/>
                  <a:gd name="T28" fmla="*/ 28 w 43"/>
                  <a:gd name="T29" fmla="*/ 1 h 43"/>
                  <a:gd name="T30" fmla="*/ 22 w 43"/>
                  <a:gd name="T31" fmla="*/ 0 h 43"/>
                  <a:gd name="T32" fmla="*/ 15 w 43"/>
                  <a:gd name="T33" fmla="*/ 1 h 43"/>
                  <a:gd name="T34" fmla="*/ 11 w 43"/>
                  <a:gd name="T35" fmla="*/ 2 h 43"/>
                  <a:gd name="T36" fmla="*/ 6 w 43"/>
                  <a:gd name="T37" fmla="*/ 6 h 43"/>
                  <a:gd name="T38" fmla="*/ 3 w 43"/>
                  <a:gd name="T39" fmla="*/ 11 h 43"/>
                  <a:gd name="T40" fmla="*/ 0 w 43"/>
                  <a:gd name="T41" fmla="*/ 16 h 43"/>
                  <a:gd name="T42" fmla="*/ 0 w 43"/>
                  <a:gd name="T43" fmla="*/ 22 h 43"/>
                  <a:gd name="T44" fmla="*/ 0 w 43"/>
                  <a:gd name="T45" fmla="*/ 27 h 43"/>
                  <a:gd name="T46" fmla="*/ 3 w 43"/>
                  <a:gd name="T47" fmla="*/ 32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1" y="41"/>
                    </a:lnTo>
                    <a:lnTo>
                      <a:pt x="15" y="42"/>
                    </a:lnTo>
                    <a:lnTo>
                      <a:pt x="22" y="43"/>
                    </a:lnTo>
                    <a:lnTo>
                      <a:pt x="28" y="42"/>
                    </a:lnTo>
                    <a:lnTo>
                      <a:pt x="33" y="41"/>
                    </a:lnTo>
                    <a:lnTo>
                      <a:pt x="37" y="37"/>
                    </a:lnTo>
                    <a:lnTo>
                      <a:pt x="40" y="32"/>
                    </a:lnTo>
                    <a:lnTo>
                      <a:pt x="43" y="27"/>
                    </a:lnTo>
                    <a:lnTo>
                      <a:pt x="43" y="22"/>
                    </a:lnTo>
                    <a:lnTo>
                      <a:pt x="43" y="16"/>
                    </a:lnTo>
                    <a:lnTo>
                      <a:pt x="40" y="11"/>
                    </a:lnTo>
                    <a:lnTo>
                      <a:pt x="37" y="6"/>
                    </a:lnTo>
                    <a:lnTo>
                      <a:pt x="33" y="2"/>
                    </a:lnTo>
                    <a:lnTo>
                      <a:pt x="28" y="1"/>
                    </a:lnTo>
                    <a:lnTo>
                      <a:pt x="22" y="0"/>
                    </a:lnTo>
                    <a:lnTo>
                      <a:pt x="15" y="1"/>
                    </a:lnTo>
                    <a:lnTo>
                      <a:pt x="11" y="2"/>
                    </a:lnTo>
                    <a:lnTo>
                      <a:pt x="6" y="6"/>
                    </a:lnTo>
                    <a:lnTo>
                      <a:pt x="3" y="11"/>
                    </a:lnTo>
                    <a:lnTo>
                      <a:pt x="0" y="16"/>
                    </a:lnTo>
                    <a:lnTo>
                      <a:pt x="0" y="22"/>
                    </a:lnTo>
                    <a:lnTo>
                      <a:pt x="0" y="27"/>
                    </a:lnTo>
                    <a:lnTo>
                      <a:pt x="3" y="32"/>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7" name="Freeform 173"/>
              <p:cNvSpPr>
                <a:spLocks/>
              </p:cNvSpPr>
              <p:nvPr/>
            </p:nvSpPr>
            <p:spPr bwMode="auto">
              <a:xfrm>
                <a:off x="7435850" y="2486025"/>
                <a:ext cx="68262" cy="68262"/>
              </a:xfrm>
              <a:custGeom>
                <a:avLst/>
                <a:gdLst>
                  <a:gd name="T0" fmla="*/ 7 w 43"/>
                  <a:gd name="T1" fmla="*/ 37 h 43"/>
                  <a:gd name="T2" fmla="*/ 11 w 43"/>
                  <a:gd name="T3" fmla="*/ 41 h 43"/>
                  <a:gd name="T4" fmla="*/ 16 w 43"/>
                  <a:gd name="T5" fmla="*/ 42 h 43"/>
                  <a:gd name="T6" fmla="*/ 22 w 43"/>
                  <a:gd name="T7" fmla="*/ 43 h 43"/>
                  <a:gd name="T8" fmla="*/ 27 w 43"/>
                  <a:gd name="T9" fmla="*/ 42 h 43"/>
                  <a:gd name="T10" fmla="*/ 33 w 43"/>
                  <a:gd name="T11" fmla="*/ 41 h 43"/>
                  <a:gd name="T12" fmla="*/ 37 w 43"/>
                  <a:gd name="T13" fmla="*/ 37 h 43"/>
                  <a:gd name="T14" fmla="*/ 41 w 43"/>
                  <a:gd name="T15" fmla="*/ 32 h 43"/>
                  <a:gd name="T16" fmla="*/ 43 w 43"/>
                  <a:gd name="T17" fmla="*/ 27 h 43"/>
                  <a:gd name="T18" fmla="*/ 43 w 43"/>
                  <a:gd name="T19" fmla="*/ 22 h 43"/>
                  <a:gd name="T20" fmla="*/ 43 w 43"/>
                  <a:gd name="T21" fmla="*/ 16 h 43"/>
                  <a:gd name="T22" fmla="*/ 41 w 43"/>
                  <a:gd name="T23" fmla="*/ 11 h 43"/>
                  <a:gd name="T24" fmla="*/ 37 w 43"/>
                  <a:gd name="T25" fmla="*/ 6 h 43"/>
                  <a:gd name="T26" fmla="*/ 33 w 43"/>
                  <a:gd name="T27" fmla="*/ 2 h 43"/>
                  <a:gd name="T28" fmla="*/ 27 w 43"/>
                  <a:gd name="T29" fmla="*/ 1 h 43"/>
                  <a:gd name="T30" fmla="*/ 22 w 43"/>
                  <a:gd name="T31" fmla="*/ 0 h 43"/>
                  <a:gd name="T32" fmla="*/ 16 w 43"/>
                  <a:gd name="T33" fmla="*/ 1 h 43"/>
                  <a:gd name="T34" fmla="*/ 11 w 43"/>
                  <a:gd name="T35" fmla="*/ 2 h 43"/>
                  <a:gd name="T36" fmla="*/ 7 w 43"/>
                  <a:gd name="T37" fmla="*/ 6 h 43"/>
                  <a:gd name="T38" fmla="*/ 2 w 43"/>
                  <a:gd name="T39" fmla="*/ 11 h 43"/>
                  <a:gd name="T40" fmla="*/ 1 w 43"/>
                  <a:gd name="T41" fmla="*/ 16 h 43"/>
                  <a:gd name="T42" fmla="*/ 0 w 43"/>
                  <a:gd name="T43" fmla="*/ 22 h 43"/>
                  <a:gd name="T44" fmla="*/ 1 w 43"/>
                  <a:gd name="T45" fmla="*/ 27 h 43"/>
                  <a:gd name="T46" fmla="*/ 2 w 43"/>
                  <a:gd name="T47" fmla="*/ 32 h 43"/>
                  <a:gd name="T48" fmla="*/ 7 w 43"/>
                  <a:gd name="T49" fmla="*/ 37 h 43"/>
                  <a:gd name="T50" fmla="*/ 7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7" y="37"/>
                    </a:moveTo>
                    <a:lnTo>
                      <a:pt x="11" y="41"/>
                    </a:lnTo>
                    <a:lnTo>
                      <a:pt x="16" y="42"/>
                    </a:lnTo>
                    <a:lnTo>
                      <a:pt x="22" y="43"/>
                    </a:lnTo>
                    <a:lnTo>
                      <a:pt x="27" y="42"/>
                    </a:lnTo>
                    <a:lnTo>
                      <a:pt x="33" y="41"/>
                    </a:lnTo>
                    <a:lnTo>
                      <a:pt x="37" y="37"/>
                    </a:lnTo>
                    <a:lnTo>
                      <a:pt x="41" y="32"/>
                    </a:lnTo>
                    <a:lnTo>
                      <a:pt x="43" y="27"/>
                    </a:lnTo>
                    <a:lnTo>
                      <a:pt x="43" y="22"/>
                    </a:lnTo>
                    <a:lnTo>
                      <a:pt x="43" y="16"/>
                    </a:lnTo>
                    <a:lnTo>
                      <a:pt x="41" y="11"/>
                    </a:lnTo>
                    <a:lnTo>
                      <a:pt x="37" y="6"/>
                    </a:lnTo>
                    <a:lnTo>
                      <a:pt x="33" y="2"/>
                    </a:lnTo>
                    <a:lnTo>
                      <a:pt x="27" y="1"/>
                    </a:lnTo>
                    <a:lnTo>
                      <a:pt x="22" y="0"/>
                    </a:lnTo>
                    <a:lnTo>
                      <a:pt x="16" y="1"/>
                    </a:lnTo>
                    <a:lnTo>
                      <a:pt x="11" y="2"/>
                    </a:lnTo>
                    <a:lnTo>
                      <a:pt x="7" y="6"/>
                    </a:lnTo>
                    <a:lnTo>
                      <a:pt x="2" y="11"/>
                    </a:lnTo>
                    <a:lnTo>
                      <a:pt x="1" y="16"/>
                    </a:lnTo>
                    <a:lnTo>
                      <a:pt x="0" y="22"/>
                    </a:lnTo>
                    <a:lnTo>
                      <a:pt x="1" y="27"/>
                    </a:lnTo>
                    <a:lnTo>
                      <a:pt x="2" y="32"/>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8" name="Freeform 174"/>
              <p:cNvSpPr>
                <a:spLocks/>
              </p:cNvSpPr>
              <p:nvPr/>
            </p:nvSpPr>
            <p:spPr bwMode="auto">
              <a:xfrm>
                <a:off x="7408863" y="2495550"/>
                <a:ext cx="69850" cy="69850"/>
              </a:xfrm>
              <a:custGeom>
                <a:avLst/>
                <a:gdLst>
                  <a:gd name="T0" fmla="*/ 7 w 44"/>
                  <a:gd name="T1" fmla="*/ 37 h 44"/>
                  <a:gd name="T2" fmla="*/ 11 w 44"/>
                  <a:gd name="T3" fmla="*/ 41 h 44"/>
                  <a:gd name="T4" fmla="*/ 17 w 44"/>
                  <a:gd name="T5" fmla="*/ 43 h 44"/>
                  <a:gd name="T6" fmla="*/ 22 w 44"/>
                  <a:gd name="T7" fmla="*/ 44 h 44"/>
                  <a:gd name="T8" fmla="*/ 28 w 44"/>
                  <a:gd name="T9" fmla="*/ 43 h 44"/>
                  <a:gd name="T10" fmla="*/ 33 w 44"/>
                  <a:gd name="T11" fmla="*/ 41 h 44"/>
                  <a:gd name="T12" fmla="*/ 37 w 44"/>
                  <a:gd name="T13" fmla="*/ 37 h 44"/>
                  <a:gd name="T14" fmla="*/ 41 w 44"/>
                  <a:gd name="T15" fmla="*/ 33 h 44"/>
                  <a:gd name="T16" fmla="*/ 43 w 44"/>
                  <a:gd name="T17" fmla="*/ 28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8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3"/>
                    </a:lnTo>
                    <a:lnTo>
                      <a:pt x="22" y="44"/>
                    </a:lnTo>
                    <a:lnTo>
                      <a:pt x="28" y="43"/>
                    </a:lnTo>
                    <a:lnTo>
                      <a:pt x="33" y="41"/>
                    </a:lnTo>
                    <a:lnTo>
                      <a:pt x="37" y="37"/>
                    </a:lnTo>
                    <a:lnTo>
                      <a:pt x="41" y="33"/>
                    </a:lnTo>
                    <a:lnTo>
                      <a:pt x="43" y="28"/>
                    </a:lnTo>
                    <a:lnTo>
                      <a:pt x="44" y="22"/>
                    </a:lnTo>
                    <a:lnTo>
                      <a:pt x="43" y="17"/>
                    </a:lnTo>
                    <a:lnTo>
                      <a:pt x="41" y="11"/>
                    </a:lnTo>
                    <a:lnTo>
                      <a:pt x="37" y="7"/>
                    </a:lnTo>
                    <a:lnTo>
                      <a:pt x="33" y="3"/>
                    </a:lnTo>
                    <a:lnTo>
                      <a:pt x="28" y="2"/>
                    </a:lnTo>
                    <a:lnTo>
                      <a:pt x="22" y="0"/>
                    </a:lnTo>
                    <a:lnTo>
                      <a:pt x="17" y="2"/>
                    </a:lnTo>
                    <a:lnTo>
                      <a:pt x="11" y="3"/>
                    </a:lnTo>
                    <a:lnTo>
                      <a:pt x="7" y="7"/>
                    </a:lnTo>
                    <a:lnTo>
                      <a:pt x="3" y="11"/>
                    </a:lnTo>
                    <a:lnTo>
                      <a:pt x="2" y="17"/>
                    </a:lnTo>
                    <a:lnTo>
                      <a:pt x="0" y="22"/>
                    </a:lnTo>
                    <a:lnTo>
                      <a:pt x="2" y="28"/>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99" name="Freeform 175"/>
              <p:cNvSpPr>
                <a:spLocks/>
              </p:cNvSpPr>
              <p:nvPr/>
            </p:nvSpPr>
            <p:spPr bwMode="auto">
              <a:xfrm>
                <a:off x="7367588" y="2524125"/>
                <a:ext cx="69850" cy="69850"/>
              </a:xfrm>
              <a:custGeom>
                <a:avLst/>
                <a:gdLst>
                  <a:gd name="T0" fmla="*/ 7 w 44"/>
                  <a:gd name="T1" fmla="*/ 37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7 h 44"/>
                  <a:gd name="T14" fmla="*/ 41 w 44"/>
                  <a:gd name="T15" fmla="*/ 33 h 44"/>
                  <a:gd name="T16" fmla="*/ 43 w 44"/>
                  <a:gd name="T17" fmla="*/ 28 h 44"/>
                  <a:gd name="T18" fmla="*/ 44 w 44"/>
                  <a:gd name="T19" fmla="*/ 22 h 44"/>
                  <a:gd name="T20" fmla="*/ 43 w 44"/>
                  <a:gd name="T21" fmla="*/ 17 h 44"/>
                  <a:gd name="T22" fmla="*/ 41 w 44"/>
                  <a:gd name="T23" fmla="*/ 11 h 44"/>
                  <a:gd name="T24" fmla="*/ 37 w 44"/>
                  <a:gd name="T25" fmla="*/ 7 h 44"/>
                  <a:gd name="T26" fmla="*/ 33 w 44"/>
                  <a:gd name="T27" fmla="*/ 3 h 44"/>
                  <a:gd name="T28" fmla="*/ 28 w 44"/>
                  <a:gd name="T29" fmla="*/ 2 h 44"/>
                  <a:gd name="T30" fmla="*/ 22 w 44"/>
                  <a:gd name="T31" fmla="*/ 0 h 44"/>
                  <a:gd name="T32" fmla="*/ 17 w 44"/>
                  <a:gd name="T33" fmla="*/ 2 h 44"/>
                  <a:gd name="T34" fmla="*/ 11 w 44"/>
                  <a:gd name="T35" fmla="*/ 3 h 44"/>
                  <a:gd name="T36" fmla="*/ 7 w 44"/>
                  <a:gd name="T37" fmla="*/ 7 h 44"/>
                  <a:gd name="T38" fmla="*/ 3 w 44"/>
                  <a:gd name="T39" fmla="*/ 11 h 44"/>
                  <a:gd name="T40" fmla="*/ 2 w 44"/>
                  <a:gd name="T41" fmla="*/ 17 h 44"/>
                  <a:gd name="T42" fmla="*/ 0 w 44"/>
                  <a:gd name="T43" fmla="*/ 22 h 44"/>
                  <a:gd name="T44" fmla="*/ 2 w 44"/>
                  <a:gd name="T45" fmla="*/ 28 h 44"/>
                  <a:gd name="T46" fmla="*/ 3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7" y="44"/>
                    </a:lnTo>
                    <a:lnTo>
                      <a:pt x="22" y="44"/>
                    </a:lnTo>
                    <a:lnTo>
                      <a:pt x="28" y="44"/>
                    </a:lnTo>
                    <a:lnTo>
                      <a:pt x="33" y="41"/>
                    </a:lnTo>
                    <a:lnTo>
                      <a:pt x="37" y="37"/>
                    </a:lnTo>
                    <a:lnTo>
                      <a:pt x="41" y="33"/>
                    </a:lnTo>
                    <a:lnTo>
                      <a:pt x="43" y="28"/>
                    </a:lnTo>
                    <a:lnTo>
                      <a:pt x="44" y="22"/>
                    </a:lnTo>
                    <a:lnTo>
                      <a:pt x="43" y="17"/>
                    </a:lnTo>
                    <a:lnTo>
                      <a:pt x="41" y="11"/>
                    </a:lnTo>
                    <a:lnTo>
                      <a:pt x="37" y="7"/>
                    </a:lnTo>
                    <a:lnTo>
                      <a:pt x="33" y="3"/>
                    </a:lnTo>
                    <a:lnTo>
                      <a:pt x="28" y="2"/>
                    </a:lnTo>
                    <a:lnTo>
                      <a:pt x="22" y="0"/>
                    </a:lnTo>
                    <a:lnTo>
                      <a:pt x="17" y="2"/>
                    </a:lnTo>
                    <a:lnTo>
                      <a:pt x="11" y="3"/>
                    </a:lnTo>
                    <a:lnTo>
                      <a:pt x="7" y="7"/>
                    </a:lnTo>
                    <a:lnTo>
                      <a:pt x="3" y="11"/>
                    </a:lnTo>
                    <a:lnTo>
                      <a:pt x="2" y="17"/>
                    </a:lnTo>
                    <a:lnTo>
                      <a:pt x="0" y="22"/>
                    </a:lnTo>
                    <a:lnTo>
                      <a:pt x="2" y="28"/>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0" name="Freeform 176"/>
              <p:cNvSpPr>
                <a:spLocks/>
              </p:cNvSpPr>
              <p:nvPr/>
            </p:nvSpPr>
            <p:spPr bwMode="auto">
              <a:xfrm>
                <a:off x="7477125" y="2511425"/>
                <a:ext cx="66675" cy="69850"/>
              </a:xfrm>
              <a:custGeom>
                <a:avLst/>
                <a:gdLst>
                  <a:gd name="T0" fmla="*/ 5 w 42"/>
                  <a:gd name="T1" fmla="*/ 37 h 44"/>
                  <a:gd name="T2" fmla="*/ 9 w 42"/>
                  <a:gd name="T3" fmla="*/ 41 h 44"/>
                  <a:gd name="T4" fmla="*/ 15 w 42"/>
                  <a:gd name="T5" fmla="*/ 44 h 44"/>
                  <a:gd name="T6" fmla="*/ 20 w 42"/>
                  <a:gd name="T7" fmla="*/ 44 h 44"/>
                  <a:gd name="T8" fmla="*/ 27 w 42"/>
                  <a:gd name="T9" fmla="*/ 44 h 44"/>
                  <a:gd name="T10" fmla="*/ 31 w 42"/>
                  <a:gd name="T11" fmla="*/ 41 h 44"/>
                  <a:gd name="T12" fmla="*/ 37 w 42"/>
                  <a:gd name="T13" fmla="*/ 37 h 44"/>
                  <a:gd name="T14" fmla="*/ 39 w 42"/>
                  <a:gd name="T15" fmla="*/ 33 h 44"/>
                  <a:gd name="T16" fmla="*/ 42 w 42"/>
                  <a:gd name="T17" fmla="*/ 27 h 44"/>
                  <a:gd name="T18" fmla="*/ 42 w 42"/>
                  <a:gd name="T19" fmla="*/ 22 h 44"/>
                  <a:gd name="T20" fmla="*/ 42 w 42"/>
                  <a:gd name="T21" fmla="*/ 16 h 44"/>
                  <a:gd name="T22" fmla="*/ 39 w 42"/>
                  <a:gd name="T23" fmla="*/ 11 h 44"/>
                  <a:gd name="T24" fmla="*/ 37 w 42"/>
                  <a:gd name="T25" fmla="*/ 7 h 44"/>
                  <a:gd name="T26" fmla="*/ 31 w 42"/>
                  <a:gd name="T27" fmla="*/ 3 h 44"/>
                  <a:gd name="T28" fmla="*/ 27 w 42"/>
                  <a:gd name="T29" fmla="*/ 1 h 44"/>
                  <a:gd name="T30" fmla="*/ 20 w 42"/>
                  <a:gd name="T31" fmla="*/ 0 h 44"/>
                  <a:gd name="T32" fmla="*/ 15 w 42"/>
                  <a:gd name="T33" fmla="*/ 1 h 44"/>
                  <a:gd name="T34" fmla="*/ 9 w 42"/>
                  <a:gd name="T35" fmla="*/ 3 h 44"/>
                  <a:gd name="T36" fmla="*/ 5 w 42"/>
                  <a:gd name="T37" fmla="*/ 7 h 44"/>
                  <a:gd name="T38" fmla="*/ 2 w 42"/>
                  <a:gd name="T39" fmla="*/ 11 h 44"/>
                  <a:gd name="T40" fmla="*/ 0 w 42"/>
                  <a:gd name="T41" fmla="*/ 16 h 44"/>
                  <a:gd name="T42" fmla="*/ 0 w 42"/>
                  <a:gd name="T43" fmla="*/ 22 h 44"/>
                  <a:gd name="T44" fmla="*/ 0 w 42"/>
                  <a:gd name="T45" fmla="*/ 27 h 44"/>
                  <a:gd name="T46" fmla="*/ 2 w 42"/>
                  <a:gd name="T47" fmla="*/ 33 h 44"/>
                  <a:gd name="T48" fmla="*/ 5 w 42"/>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5" y="37"/>
                    </a:moveTo>
                    <a:lnTo>
                      <a:pt x="9" y="41"/>
                    </a:lnTo>
                    <a:lnTo>
                      <a:pt x="15" y="44"/>
                    </a:lnTo>
                    <a:lnTo>
                      <a:pt x="20" y="44"/>
                    </a:lnTo>
                    <a:lnTo>
                      <a:pt x="27" y="44"/>
                    </a:lnTo>
                    <a:lnTo>
                      <a:pt x="31" y="41"/>
                    </a:lnTo>
                    <a:lnTo>
                      <a:pt x="37" y="37"/>
                    </a:lnTo>
                    <a:lnTo>
                      <a:pt x="39" y="33"/>
                    </a:lnTo>
                    <a:lnTo>
                      <a:pt x="42" y="27"/>
                    </a:lnTo>
                    <a:lnTo>
                      <a:pt x="42" y="22"/>
                    </a:lnTo>
                    <a:lnTo>
                      <a:pt x="42" y="16"/>
                    </a:lnTo>
                    <a:lnTo>
                      <a:pt x="39" y="11"/>
                    </a:lnTo>
                    <a:lnTo>
                      <a:pt x="37" y="7"/>
                    </a:lnTo>
                    <a:lnTo>
                      <a:pt x="31" y="3"/>
                    </a:lnTo>
                    <a:lnTo>
                      <a:pt x="27" y="1"/>
                    </a:lnTo>
                    <a:lnTo>
                      <a:pt x="20" y="0"/>
                    </a:lnTo>
                    <a:lnTo>
                      <a:pt x="15" y="1"/>
                    </a:lnTo>
                    <a:lnTo>
                      <a:pt x="9" y="3"/>
                    </a:lnTo>
                    <a:lnTo>
                      <a:pt x="5" y="7"/>
                    </a:lnTo>
                    <a:lnTo>
                      <a:pt x="2" y="11"/>
                    </a:lnTo>
                    <a:lnTo>
                      <a:pt x="0" y="16"/>
                    </a:lnTo>
                    <a:lnTo>
                      <a:pt x="0" y="22"/>
                    </a:lnTo>
                    <a:lnTo>
                      <a:pt x="0" y="27"/>
                    </a:lnTo>
                    <a:lnTo>
                      <a:pt x="2" y="33"/>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1" name="Freeform 177"/>
              <p:cNvSpPr>
                <a:spLocks/>
              </p:cNvSpPr>
              <p:nvPr/>
            </p:nvSpPr>
            <p:spPr bwMode="auto">
              <a:xfrm>
                <a:off x="7454900" y="2535238"/>
                <a:ext cx="69850" cy="69850"/>
              </a:xfrm>
              <a:custGeom>
                <a:avLst/>
                <a:gdLst>
                  <a:gd name="T0" fmla="*/ 7 w 44"/>
                  <a:gd name="T1" fmla="*/ 38 h 44"/>
                  <a:gd name="T2" fmla="*/ 11 w 44"/>
                  <a:gd name="T3" fmla="*/ 41 h 44"/>
                  <a:gd name="T4" fmla="*/ 16 w 44"/>
                  <a:gd name="T5" fmla="*/ 44 h 44"/>
                  <a:gd name="T6" fmla="*/ 22 w 44"/>
                  <a:gd name="T7" fmla="*/ 44 h 44"/>
                  <a:gd name="T8" fmla="*/ 29 w 44"/>
                  <a:gd name="T9" fmla="*/ 44 h 44"/>
                  <a:gd name="T10" fmla="*/ 33 w 44"/>
                  <a:gd name="T11" fmla="*/ 41 h 44"/>
                  <a:gd name="T12" fmla="*/ 38 w 44"/>
                  <a:gd name="T13" fmla="*/ 38 h 44"/>
                  <a:gd name="T14" fmla="*/ 41 w 44"/>
                  <a:gd name="T15" fmla="*/ 33 h 44"/>
                  <a:gd name="T16" fmla="*/ 44 w 44"/>
                  <a:gd name="T17" fmla="*/ 29 h 44"/>
                  <a:gd name="T18" fmla="*/ 44 w 44"/>
                  <a:gd name="T19" fmla="*/ 22 h 44"/>
                  <a:gd name="T20" fmla="*/ 44 w 44"/>
                  <a:gd name="T21" fmla="*/ 16 h 44"/>
                  <a:gd name="T22" fmla="*/ 41 w 44"/>
                  <a:gd name="T23" fmla="*/ 11 h 44"/>
                  <a:gd name="T24" fmla="*/ 38 w 44"/>
                  <a:gd name="T25" fmla="*/ 7 h 44"/>
                  <a:gd name="T26" fmla="*/ 33 w 44"/>
                  <a:gd name="T27" fmla="*/ 3 h 44"/>
                  <a:gd name="T28" fmla="*/ 29 w 44"/>
                  <a:gd name="T29" fmla="*/ 1 h 44"/>
                  <a:gd name="T30" fmla="*/ 22 w 44"/>
                  <a:gd name="T31" fmla="*/ 0 h 44"/>
                  <a:gd name="T32" fmla="*/ 16 w 44"/>
                  <a:gd name="T33" fmla="*/ 1 h 44"/>
                  <a:gd name="T34" fmla="*/ 11 w 44"/>
                  <a:gd name="T35" fmla="*/ 3 h 44"/>
                  <a:gd name="T36" fmla="*/ 7 w 44"/>
                  <a:gd name="T37" fmla="*/ 7 h 44"/>
                  <a:gd name="T38" fmla="*/ 4 w 44"/>
                  <a:gd name="T39" fmla="*/ 11 h 44"/>
                  <a:gd name="T40" fmla="*/ 1 w 44"/>
                  <a:gd name="T41" fmla="*/ 16 h 44"/>
                  <a:gd name="T42" fmla="*/ 0 w 44"/>
                  <a:gd name="T43" fmla="*/ 22 h 44"/>
                  <a:gd name="T44" fmla="*/ 1 w 44"/>
                  <a:gd name="T45" fmla="*/ 29 h 44"/>
                  <a:gd name="T46" fmla="*/ 4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1" y="41"/>
                    </a:lnTo>
                    <a:lnTo>
                      <a:pt x="16" y="44"/>
                    </a:lnTo>
                    <a:lnTo>
                      <a:pt x="22" y="44"/>
                    </a:lnTo>
                    <a:lnTo>
                      <a:pt x="29" y="44"/>
                    </a:lnTo>
                    <a:lnTo>
                      <a:pt x="33" y="41"/>
                    </a:lnTo>
                    <a:lnTo>
                      <a:pt x="38" y="38"/>
                    </a:lnTo>
                    <a:lnTo>
                      <a:pt x="41" y="33"/>
                    </a:lnTo>
                    <a:lnTo>
                      <a:pt x="44" y="29"/>
                    </a:lnTo>
                    <a:lnTo>
                      <a:pt x="44" y="22"/>
                    </a:lnTo>
                    <a:lnTo>
                      <a:pt x="44" y="16"/>
                    </a:lnTo>
                    <a:lnTo>
                      <a:pt x="41" y="11"/>
                    </a:lnTo>
                    <a:lnTo>
                      <a:pt x="38" y="7"/>
                    </a:lnTo>
                    <a:lnTo>
                      <a:pt x="33" y="3"/>
                    </a:lnTo>
                    <a:lnTo>
                      <a:pt x="29" y="1"/>
                    </a:lnTo>
                    <a:lnTo>
                      <a:pt x="22" y="0"/>
                    </a:lnTo>
                    <a:lnTo>
                      <a:pt x="16" y="1"/>
                    </a:lnTo>
                    <a:lnTo>
                      <a:pt x="11" y="3"/>
                    </a:lnTo>
                    <a:lnTo>
                      <a:pt x="7" y="7"/>
                    </a:lnTo>
                    <a:lnTo>
                      <a:pt x="4" y="11"/>
                    </a:lnTo>
                    <a:lnTo>
                      <a:pt x="1" y="16"/>
                    </a:lnTo>
                    <a:lnTo>
                      <a:pt x="0" y="22"/>
                    </a:lnTo>
                    <a:lnTo>
                      <a:pt x="1" y="29"/>
                    </a:lnTo>
                    <a:lnTo>
                      <a:pt x="4"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2" name="Freeform 178"/>
              <p:cNvSpPr>
                <a:spLocks/>
              </p:cNvSpPr>
              <p:nvPr/>
            </p:nvSpPr>
            <p:spPr bwMode="auto">
              <a:xfrm>
                <a:off x="7432675" y="2570163"/>
                <a:ext cx="69850" cy="69850"/>
              </a:xfrm>
              <a:custGeom>
                <a:avLst/>
                <a:gdLst>
                  <a:gd name="T0" fmla="*/ 7 w 44"/>
                  <a:gd name="T1" fmla="*/ 38 h 44"/>
                  <a:gd name="T2" fmla="*/ 11 w 44"/>
                  <a:gd name="T3" fmla="*/ 41 h 44"/>
                  <a:gd name="T4" fmla="*/ 17 w 44"/>
                  <a:gd name="T5" fmla="*/ 44 h 44"/>
                  <a:gd name="T6" fmla="*/ 22 w 44"/>
                  <a:gd name="T7" fmla="*/ 44 h 44"/>
                  <a:gd name="T8" fmla="*/ 29 w 44"/>
                  <a:gd name="T9" fmla="*/ 44 h 44"/>
                  <a:gd name="T10" fmla="*/ 33 w 44"/>
                  <a:gd name="T11" fmla="*/ 41 h 44"/>
                  <a:gd name="T12" fmla="*/ 39 w 44"/>
                  <a:gd name="T13" fmla="*/ 38 h 44"/>
                  <a:gd name="T14" fmla="*/ 41 w 44"/>
                  <a:gd name="T15" fmla="*/ 33 h 44"/>
                  <a:gd name="T16" fmla="*/ 44 w 44"/>
                  <a:gd name="T17" fmla="*/ 29 h 44"/>
                  <a:gd name="T18" fmla="*/ 44 w 44"/>
                  <a:gd name="T19" fmla="*/ 22 h 44"/>
                  <a:gd name="T20" fmla="*/ 44 w 44"/>
                  <a:gd name="T21" fmla="*/ 16 h 44"/>
                  <a:gd name="T22" fmla="*/ 41 w 44"/>
                  <a:gd name="T23" fmla="*/ 11 h 44"/>
                  <a:gd name="T24" fmla="*/ 39 w 44"/>
                  <a:gd name="T25" fmla="*/ 7 h 44"/>
                  <a:gd name="T26" fmla="*/ 33 w 44"/>
                  <a:gd name="T27" fmla="*/ 4 h 44"/>
                  <a:gd name="T28" fmla="*/ 29 w 44"/>
                  <a:gd name="T29" fmla="*/ 1 h 44"/>
                  <a:gd name="T30" fmla="*/ 22 w 44"/>
                  <a:gd name="T31" fmla="*/ 0 h 44"/>
                  <a:gd name="T32" fmla="*/ 17 w 44"/>
                  <a:gd name="T33" fmla="*/ 1 h 44"/>
                  <a:gd name="T34" fmla="*/ 11 w 44"/>
                  <a:gd name="T35" fmla="*/ 4 h 44"/>
                  <a:gd name="T36" fmla="*/ 7 w 44"/>
                  <a:gd name="T37" fmla="*/ 7 h 44"/>
                  <a:gd name="T38" fmla="*/ 3 w 44"/>
                  <a:gd name="T39" fmla="*/ 11 h 44"/>
                  <a:gd name="T40" fmla="*/ 2 w 44"/>
                  <a:gd name="T41" fmla="*/ 16 h 44"/>
                  <a:gd name="T42" fmla="*/ 0 w 44"/>
                  <a:gd name="T43" fmla="*/ 22 h 44"/>
                  <a:gd name="T44" fmla="*/ 2 w 44"/>
                  <a:gd name="T45" fmla="*/ 29 h 44"/>
                  <a:gd name="T46" fmla="*/ 3 w 44"/>
                  <a:gd name="T47" fmla="*/ 33 h 44"/>
                  <a:gd name="T48" fmla="*/ 7 w 44"/>
                  <a:gd name="T4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8"/>
                    </a:moveTo>
                    <a:lnTo>
                      <a:pt x="11" y="41"/>
                    </a:lnTo>
                    <a:lnTo>
                      <a:pt x="17" y="44"/>
                    </a:lnTo>
                    <a:lnTo>
                      <a:pt x="22" y="44"/>
                    </a:lnTo>
                    <a:lnTo>
                      <a:pt x="29" y="44"/>
                    </a:lnTo>
                    <a:lnTo>
                      <a:pt x="33" y="41"/>
                    </a:lnTo>
                    <a:lnTo>
                      <a:pt x="39" y="38"/>
                    </a:lnTo>
                    <a:lnTo>
                      <a:pt x="41" y="33"/>
                    </a:lnTo>
                    <a:lnTo>
                      <a:pt x="44" y="29"/>
                    </a:lnTo>
                    <a:lnTo>
                      <a:pt x="44" y="22"/>
                    </a:lnTo>
                    <a:lnTo>
                      <a:pt x="44" y="16"/>
                    </a:lnTo>
                    <a:lnTo>
                      <a:pt x="41" y="11"/>
                    </a:lnTo>
                    <a:lnTo>
                      <a:pt x="39" y="7"/>
                    </a:lnTo>
                    <a:lnTo>
                      <a:pt x="33" y="4"/>
                    </a:lnTo>
                    <a:lnTo>
                      <a:pt x="29" y="1"/>
                    </a:lnTo>
                    <a:lnTo>
                      <a:pt x="22" y="0"/>
                    </a:lnTo>
                    <a:lnTo>
                      <a:pt x="17" y="1"/>
                    </a:lnTo>
                    <a:lnTo>
                      <a:pt x="11" y="4"/>
                    </a:lnTo>
                    <a:lnTo>
                      <a:pt x="7" y="7"/>
                    </a:lnTo>
                    <a:lnTo>
                      <a:pt x="3" y="11"/>
                    </a:lnTo>
                    <a:lnTo>
                      <a:pt x="2" y="16"/>
                    </a:lnTo>
                    <a:lnTo>
                      <a:pt x="0" y="22"/>
                    </a:lnTo>
                    <a:lnTo>
                      <a:pt x="2" y="29"/>
                    </a:lnTo>
                    <a:lnTo>
                      <a:pt x="3" y="33"/>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3" name="Freeform 179"/>
              <p:cNvSpPr>
                <a:spLocks/>
              </p:cNvSpPr>
              <p:nvPr/>
            </p:nvSpPr>
            <p:spPr bwMode="auto">
              <a:xfrm>
                <a:off x="7462838" y="2625725"/>
                <a:ext cx="68262" cy="69850"/>
              </a:xfrm>
              <a:custGeom>
                <a:avLst/>
                <a:gdLst>
                  <a:gd name="T0" fmla="*/ 6 w 43"/>
                  <a:gd name="T1" fmla="*/ 37 h 44"/>
                  <a:gd name="T2" fmla="*/ 10 w 43"/>
                  <a:gd name="T3" fmla="*/ 41 h 44"/>
                  <a:gd name="T4" fmla="*/ 16 w 43"/>
                  <a:gd name="T5" fmla="*/ 43 h 44"/>
                  <a:gd name="T6" fmla="*/ 21 w 43"/>
                  <a:gd name="T7" fmla="*/ 44 h 44"/>
                  <a:gd name="T8" fmla="*/ 28 w 43"/>
                  <a:gd name="T9" fmla="*/ 43 h 44"/>
                  <a:gd name="T10" fmla="*/ 32 w 43"/>
                  <a:gd name="T11" fmla="*/ 41 h 44"/>
                  <a:gd name="T12" fmla="*/ 37 w 43"/>
                  <a:gd name="T13" fmla="*/ 37 h 44"/>
                  <a:gd name="T14" fmla="*/ 40 w 43"/>
                  <a:gd name="T15" fmla="*/ 33 h 44"/>
                  <a:gd name="T16" fmla="*/ 43 w 43"/>
                  <a:gd name="T17" fmla="*/ 28 h 44"/>
                  <a:gd name="T18" fmla="*/ 43 w 43"/>
                  <a:gd name="T19" fmla="*/ 22 h 44"/>
                  <a:gd name="T20" fmla="*/ 43 w 43"/>
                  <a:gd name="T21" fmla="*/ 15 h 44"/>
                  <a:gd name="T22" fmla="*/ 40 w 43"/>
                  <a:gd name="T23" fmla="*/ 11 h 44"/>
                  <a:gd name="T24" fmla="*/ 37 w 43"/>
                  <a:gd name="T25" fmla="*/ 6 h 44"/>
                  <a:gd name="T26" fmla="*/ 32 w 43"/>
                  <a:gd name="T27" fmla="*/ 3 h 44"/>
                  <a:gd name="T28" fmla="*/ 28 w 43"/>
                  <a:gd name="T29" fmla="*/ 0 h 44"/>
                  <a:gd name="T30" fmla="*/ 21 w 43"/>
                  <a:gd name="T31" fmla="*/ 0 h 44"/>
                  <a:gd name="T32" fmla="*/ 16 w 43"/>
                  <a:gd name="T33" fmla="*/ 0 h 44"/>
                  <a:gd name="T34" fmla="*/ 10 w 43"/>
                  <a:gd name="T35" fmla="*/ 3 h 44"/>
                  <a:gd name="T36" fmla="*/ 6 w 43"/>
                  <a:gd name="T37" fmla="*/ 6 h 44"/>
                  <a:gd name="T38" fmla="*/ 3 w 43"/>
                  <a:gd name="T39" fmla="*/ 11 h 44"/>
                  <a:gd name="T40" fmla="*/ 0 w 43"/>
                  <a:gd name="T41" fmla="*/ 15 h 44"/>
                  <a:gd name="T42" fmla="*/ 0 w 43"/>
                  <a:gd name="T43" fmla="*/ 22 h 44"/>
                  <a:gd name="T44" fmla="*/ 0 w 43"/>
                  <a:gd name="T45" fmla="*/ 28 h 44"/>
                  <a:gd name="T46" fmla="*/ 3 w 43"/>
                  <a:gd name="T47" fmla="*/ 33 h 44"/>
                  <a:gd name="T48" fmla="*/ 6 w 43"/>
                  <a:gd name="T49" fmla="*/ 37 h 44"/>
                  <a:gd name="T50" fmla="*/ 6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6" y="37"/>
                    </a:moveTo>
                    <a:lnTo>
                      <a:pt x="10" y="41"/>
                    </a:lnTo>
                    <a:lnTo>
                      <a:pt x="16" y="43"/>
                    </a:lnTo>
                    <a:lnTo>
                      <a:pt x="21" y="44"/>
                    </a:lnTo>
                    <a:lnTo>
                      <a:pt x="28" y="43"/>
                    </a:lnTo>
                    <a:lnTo>
                      <a:pt x="32" y="41"/>
                    </a:lnTo>
                    <a:lnTo>
                      <a:pt x="37" y="37"/>
                    </a:lnTo>
                    <a:lnTo>
                      <a:pt x="40" y="33"/>
                    </a:lnTo>
                    <a:lnTo>
                      <a:pt x="43" y="28"/>
                    </a:lnTo>
                    <a:lnTo>
                      <a:pt x="43" y="22"/>
                    </a:lnTo>
                    <a:lnTo>
                      <a:pt x="43" y="15"/>
                    </a:lnTo>
                    <a:lnTo>
                      <a:pt x="40" y="11"/>
                    </a:lnTo>
                    <a:lnTo>
                      <a:pt x="37" y="6"/>
                    </a:lnTo>
                    <a:lnTo>
                      <a:pt x="32" y="3"/>
                    </a:lnTo>
                    <a:lnTo>
                      <a:pt x="28" y="0"/>
                    </a:lnTo>
                    <a:lnTo>
                      <a:pt x="21" y="0"/>
                    </a:lnTo>
                    <a:lnTo>
                      <a:pt x="16" y="0"/>
                    </a:lnTo>
                    <a:lnTo>
                      <a:pt x="10" y="3"/>
                    </a:lnTo>
                    <a:lnTo>
                      <a:pt x="6" y="6"/>
                    </a:lnTo>
                    <a:lnTo>
                      <a:pt x="3" y="11"/>
                    </a:lnTo>
                    <a:lnTo>
                      <a:pt x="0" y="15"/>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4" name="Freeform 180"/>
              <p:cNvSpPr>
                <a:spLocks/>
              </p:cNvSpPr>
              <p:nvPr/>
            </p:nvSpPr>
            <p:spPr bwMode="auto">
              <a:xfrm>
                <a:off x="7423150" y="2670175"/>
                <a:ext cx="68262" cy="68262"/>
              </a:xfrm>
              <a:custGeom>
                <a:avLst/>
                <a:gdLst>
                  <a:gd name="T0" fmla="*/ 6 w 43"/>
                  <a:gd name="T1" fmla="*/ 37 h 43"/>
                  <a:gd name="T2" fmla="*/ 10 w 43"/>
                  <a:gd name="T3" fmla="*/ 41 h 43"/>
                  <a:gd name="T4" fmla="*/ 16 w 43"/>
                  <a:gd name="T5" fmla="*/ 42 h 43"/>
                  <a:gd name="T6" fmla="*/ 21 w 43"/>
                  <a:gd name="T7" fmla="*/ 43 h 43"/>
                  <a:gd name="T8" fmla="*/ 27 w 43"/>
                  <a:gd name="T9" fmla="*/ 42 h 43"/>
                  <a:gd name="T10" fmla="*/ 32 w 43"/>
                  <a:gd name="T11" fmla="*/ 41 h 43"/>
                  <a:gd name="T12" fmla="*/ 36 w 43"/>
                  <a:gd name="T13" fmla="*/ 37 h 43"/>
                  <a:gd name="T14" fmla="*/ 41 w 43"/>
                  <a:gd name="T15" fmla="*/ 33 h 43"/>
                  <a:gd name="T16" fmla="*/ 43 w 43"/>
                  <a:gd name="T17" fmla="*/ 27 h 43"/>
                  <a:gd name="T18" fmla="*/ 43 w 43"/>
                  <a:gd name="T19" fmla="*/ 22 h 43"/>
                  <a:gd name="T20" fmla="*/ 43 w 43"/>
                  <a:gd name="T21" fmla="*/ 16 h 43"/>
                  <a:gd name="T22" fmla="*/ 41 w 43"/>
                  <a:gd name="T23" fmla="*/ 11 h 43"/>
                  <a:gd name="T24" fmla="*/ 36 w 43"/>
                  <a:gd name="T25" fmla="*/ 7 h 43"/>
                  <a:gd name="T26" fmla="*/ 32 w 43"/>
                  <a:gd name="T27" fmla="*/ 3 h 43"/>
                  <a:gd name="T28" fmla="*/ 27 w 43"/>
                  <a:gd name="T29" fmla="*/ 0 h 43"/>
                  <a:gd name="T30" fmla="*/ 21 w 43"/>
                  <a:gd name="T31" fmla="*/ 0 h 43"/>
                  <a:gd name="T32" fmla="*/ 16 w 43"/>
                  <a:gd name="T33" fmla="*/ 0 h 43"/>
                  <a:gd name="T34" fmla="*/ 10 w 43"/>
                  <a:gd name="T35" fmla="*/ 3 h 43"/>
                  <a:gd name="T36" fmla="*/ 6 w 43"/>
                  <a:gd name="T37" fmla="*/ 7 h 43"/>
                  <a:gd name="T38" fmla="*/ 2 w 43"/>
                  <a:gd name="T39" fmla="*/ 11 h 43"/>
                  <a:gd name="T40" fmla="*/ 1 w 43"/>
                  <a:gd name="T41" fmla="*/ 16 h 43"/>
                  <a:gd name="T42" fmla="*/ 0 w 43"/>
                  <a:gd name="T43" fmla="*/ 22 h 43"/>
                  <a:gd name="T44" fmla="*/ 1 w 43"/>
                  <a:gd name="T45" fmla="*/ 27 h 43"/>
                  <a:gd name="T46" fmla="*/ 2 w 43"/>
                  <a:gd name="T47" fmla="*/ 33 h 43"/>
                  <a:gd name="T48" fmla="*/ 6 w 43"/>
                  <a:gd name="T49" fmla="*/ 37 h 43"/>
                  <a:gd name="T50" fmla="*/ 6 w 43"/>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6" y="37"/>
                    </a:moveTo>
                    <a:lnTo>
                      <a:pt x="10" y="41"/>
                    </a:lnTo>
                    <a:lnTo>
                      <a:pt x="16" y="42"/>
                    </a:lnTo>
                    <a:lnTo>
                      <a:pt x="21" y="43"/>
                    </a:lnTo>
                    <a:lnTo>
                      <a:pt x="27" y="42"/>
                    </a:lnTo>
                    <a:lnTo>
                      <a:pt x="32" y="41"/>
                    </a:lnTo>
                    <a:lnTo>
                      <a:pt x="36" y="37"/>
                    </a:lnTo>
                    <a:lnTo>
                      <a:pt x="41" y="33"/>
                    </a:lnTo>
                    <a:lnTo>
                      <a:pt x="43" y="27"/>
                    </a:lnTo>
                    <a:lnTo>
                      <a:pt x="43" y="22"/>
                    </a:lnTo>
                    <a:lnTo>
                      <a:pt x="43" y="16"/>
                    </a:lnTo>
                    <a:lnTo>
                      <a:pt x="41" y="11"/>
                    </a:lnTo>
                    <a:lnTo>
                      <a:pt x="36" y="7"/>
                    </a:lnTo>
                    <a:lnTo>
                      <a:pt x="32" y="3"/>
                    </a:lnTo>
                    <a:lnTo>
                      <a:pt x="27" y="0"/>
                    </a:lnTo>
                    <a:lnTo>
                      <a:pt x="21" y="0"/>
                    </a:lnTo>
                    <a:lnTo>
                      <a:pt x="16" y="0"/>
                    </a:lnTo>
                    <a:lnTo>
                      <a:pt x="10" y="3"/>
                    </a:lnTo>
                    <a:lnTo>
                      <a:pt x="6" y="7"/>
                    </a:lnTo>
                    <a:lnTo>
                      <a:pt x="2" y="11"/>
                    </a:lnTo>
                    <a:lnTo>
                      <a:pt x="1" y="16"/>
                    </a:lnTo>
                    <a:lnTo>
                      <a:pt x="0" y="22"/>
                    </a:lnTo>
                    <a:lnTo>
                      <a:pt x="1" y="27"/>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5" name="Freeform 181"/>
              <p:cNvSpPr>
                <a:spLocks/>
              </p:cNvSpPr>
              <p:nvPr/>
            </p:nvSpPr>
            <p:spPr bwMode="auto">
              <a:xfrm>
                <a:off x="7370763" y="2830513"/>
                <a:ext cx="68262" cy="69850"/>
              </a:xfrm>
              <a:custGeom>
                <a:avLst/>
                <a:gdLst>
                  <a:gd name="T0" fmla="*/ 7 w 43"/>
                  <a:gd name="T1" fmla="*/ 37 h 44"/>
                  <a:gd name="T2" fmla="*/ 11 w 43"/>
                  <a:gd name="T3" fmla="*/ 41 h 44"/>
                  <a:gd name="T4" fmla="*/ 16 w 43"/>
                  <a:gd name="T5" fmla="*/ 42 h 44"/>
                  <a:gd name="T6" fmla="*/ 22 w 43"/>
                  <a:gd name="T7" fmla="*/ 44 h 44"/>
                  <a:gd name="T8" fmla="*/ 27 w 43"/>
                  <a:gd name="T9" fmla="*/ 42 h 44"/>
                  <a:gd name="T10" fmla="*/ 33 w 43"/>
                  <a:gd name="T11" fmla="*/ 41 h 44"/>
                  <a:gd name="T12" fmla="*/ 37 w 43"/>
                  <a:gd name="T13" fmla="*/ 37 h 44"/>
                  <a:gd name="T14" fmla="*/ 41 w 43"/>
                  <a:gd name="T15" fmla="*/ 33 h 44"/>
                  <a:gd name="T16" fmla="*/ 42 w 43"/>
                  <a:gd name="T17" fmla="*/ 27 h 44"/>
                  <a:gd name="T18" fmla="*/ 43 w 43"/>
                  <a:gd name="T19" fmla="*/ 22 h 44"/>
                  <a:gd name="T20" fmla="*/ 42 w 43"/>
                  <a:gd name="T21" fmla="*/ 15 h 44"/>
                  <a:gd name="T22" fmla="*/ 41 w 43"/>
                  <a:gd name="T23" fmla="*/ 11 h 44"/>
                  <a:gd name="T24" fmla="*/ 37 w 43"/>
                  <a:gd name="T25" fmla="*/ 5 h 44"/>
                  <a:gd name="T26" fmla="*/ 33 w 43"/>
                  <a:gd name="T27" fmla="*/ 3 h 44"/>
                  <a:gd name="T28" fmla="*/ 27 w 43"/>
                  <a:gd name="T29" fmla="*/ 0 h 44"/>
                  <a:gd name="T30" fmla="*/ 22 w 43"/>
                  <a:gd name="T31" fmla="*/ 0 h 44"/>
                  <a:gd name="T32" fmla="*/ 16 w 43"/>
                  <a:gd name="T33" fmla="*/ 0 h 44"/>
                  <a:gd name="T34" fmla="*/ 11 w 43"/>
                  <a:gd name="T35" fmla="*/ 3 h 44"/>
                  <a:gd name="T36" fmla="*/ 7 w 43"/>
                  <a:gd name="T37" fmla="*/ 5 h 44"/>
                  <a:gd name="T38" fmla="*/ 2 w 43"/>
                  <a:gd name="T39" fmla="*/ 11 h 44"/>
                  <a:gd name="T40" fmla="*/ 1 w 43"/>
                  <a:gd name="T41" fmla="*/ 15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2"/>
                    </a:lnTo>
                    <a:lnTo>
                      <a:pt x="22" y="44"/>
                    </a:lnTo>
                    <a:lnTo>
                      <a:pt x="27" y="42"/>
                    </a:lnTo>
                    <a:lnTo>
                      <a:pt x="33" y="41"/>
                    </a:lnTo>
                    <a:lnTo>
                      <a:pt x="37" y="37"/>
                    </a:lnTo>
                    <a:lnTo>
                      <a:pt x="41" y="33"/>
                    </a:lnTo>
                    <a:lnTo>
                      <a:pt x="42" y="27"/>
                    </a:lnTo>
                    <a:lnTo>
                      <a:pt x="43" y="22"/>
                    </a:lnTo>
                    <a:lnTo>
                      <a:pt x="42" y="15"/>
                    </a:lnTo>
                    <a:lnTo>
                      <a:pt x="41" y="11"/>
                    </a:lnTo>
                    <a:lnTo>
                      <a:pt x="37" y="5"/>
                    </a:lnTo>
                    <a:lnTo>
                      <a:pt x="33" y="3"/>
                    </a:lnTo>
                    <a:lnTo>
                      <a:pt x="27" y="0"/>
                    </a:lnTo>
                    <a:lnTo>
                      <a:pt x="22" y="0"/>
                    </a:lnTo>
                    <a:lnTo>
                      <a:pt x="16" y="0"/>
                    </a:lnTo>
                    <a:lnTo>
                      <a:pt x="11" y="3"/>
                    </a:lnTo>
                    <a:lnTo>
                      <a:pt x="7" y="5"/>
                    </a:lnTo>
                    <a:lnTo>
                      <a:pt x="2" y="11"/>
                    </a:lnTo>
                    <a:lnTo>
                      <a:pt x="1" y="15"/>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6" name="Freeform 182"/>
              <p:cNvSpPr>
                <a:spLocks/>
              </p:cNvSpPr>
              <p:nvPr/>
            </p:nvSpPr>
            <p:spPr bwMode="auto">
              <a:xfrm>
                <a:off x="7218363" y="2841625"/>
                <a:ext cx="69850" cy="68262"/>
              </a:xfrm>
              <a:custGeom>
                <a:avLst/>
                <a:gdLst>
                  <a:gd name="T0" fmla="*/ 7 w 44"/>
                  <a:gd name="T1" fmla="*/ 37 h 43"/>
                  <a:gd name="T2" fmla="*/ 11 w 44"/>
                  <a:gd name="T3" fmla="*/ 39 h 43"/>
                  <a:gd name="T4" fmla="*/ 16 w 44"/>
                  <a:gd name="T5" fmla="*/ 42 h 43"/>
                  <a:gd name="T6" fmla="*/ 22 w 44"/>
                  <a:gd name="T7" fmla="*/ 43 h 43"/>
                  <a:gd name="T8" fmla="*/ 27 w 44"/>
                  <a:gd name="T9" fmla="*/ 42 h 43"/>
                  <a:gd name="T10" fmla="*/ 33 w 44"/>
                  <a:gd name="T11" fmla="*/ 39 h 43"/>
                  <a:gd name="T12" fmla="*/ 37 w 44"/>
                  <a:gd name="T13" fmla="*/ 37 h 43"/>
                  <a:gd name="T14" fmla="*/ 41 w 44"/>
                  <a:gd name="T15" fmla="*/ 32 h 43"/>
                  <a:gd name="T16" fmla="*/ 44 w 44"/>
                  <a:gd name="T17" fmla="*/ 27 h 43"/>
                  <a:gd name="T18" fmla="*/ 44 w 44"/>
                  <a:gd name="T19" fmla="*/ 22 h 43"/>
                  <a:gd name="T20" fmla="*/ 44 w 44"/>
                  <a:gd name="T21" fmla="*/ 15 h 43"/>
                  <a:gd name="T22" fmla="*/ 41 w 44"/>
                  <a:gd name="T23" fmla="*/ 11 h 43"/>
                  <a:gd name="T24" fmla="*/ 37 w 44"/>
                  <a:gd name="T25" fmla="*/ 5 h 43"/>
                  <a:gd name="T26" fmla="*/ 33 w 44"/>
                  <a:gd name="T27" fmla="*/ 2 h 43"/>
                  <a:gd name="T28" fmla="*/ 27 w 44"/>
                  <a:gd name="T29" fmla="*/ 0 h 43"/>
                  <a:gd name="T30" fmla="*/ 22 w 44"/>
                  <a:gd name="T31" fmla="*/ 0 h 43"/>
                  <a:gd name="T32" fmla="*/ 16 w 44"/>
                  <a:gd name="T33" fmla="*/ 0 h 43"/>
                  <a:gd name="T34" fmla="*/ 11 w 44"/>
                  <a:gd name="T35" fmla="*/ 2 h 43"/>
                  <a:gd name="T36" fmla="*/ 7 w 44"/>
                  <a:gd name="T37" fmla="*/ 5 h 43"/>
                  <a:gd name="T38" fmla="*/ 3 w 44"/>
                  <a:gd name="T39" fmla="*/ 11 h 43"/>
                  <a:gd name="T40" fmla="*/ 1 w 44"/>
                  <a:gd name="T41" fmla="*/ 15 h 43"/>
                  <a:gd name="T42" fmla="*/ 0 w 44"/>
                  <a:gd name="T43" fmla="*/ 22 h 43"/>
                  <a:gd name="T44" fmla="*/ 1 w 44"/>
                  <a:gd name="T45" fmla="*/ 27 h 43"/>
                  <a:gd name="T46" fmla="*/ 3 w 44"/>
                  <a:gd name="T47" fmla="*/ 32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39"/>
                    </a:lnTo>
                    <a:lnTo>
                      <a:pt x="16" y="42"/>
                    </a:lnTo>
                    <a:lnTo>
                      <a:pt x="22" y="43"/>
                    </a:lnTo>
                    <a:lnTo>
                      <a:pt x="27" y="42"/>
                    </a:lnTo>
                    <a:lnTo>
                      <a:pt x="33" y="39"/>
                    </a:lnTo>
                    <a:lnTo>
                      <a:pt x="37" y="37"/>
                    </a:lnTo>
                    <a:lnTo>
                      <a:pt x="41" y="32"/>
                    </a:lnTo>
                    <a:lnTo>
                      <a:pt x="44" y="27"/>
                    </a:lnTo>
                    <a:lnTo>
                      <a:pt x="44" y="22"/>
                    </a:lnTo>
                    <a:lnTo>
                      <a:pt x="44" y="15"/>
                    </a:lnTo>
                    <a:lnTo>
                      <a:pt x="41" y="11"/>
                    </a:lnTo>
                    <a:lnTo>
                      <a:pt x="37" y="5"/>
                    </a:lnTo>
                    <a:lnTo>
                      <a:pt x="33" y="2"/>
                    </a:lnTo>
                    <a:lnTo>
                      <a:pt x="27" y="0"/>
                    </a:lnTo>
                    <a:lnTo>
                      <a:pt x="22" y="0"/>
                    </a:lnTo>
                    <a:lnTo>
                      <a:pt x="16" y="0"/>
                    </a:lnTo>
                    <a:lnTo>
                      <a:pt x="11" y="2"/>
                    </a:lnTo>
                    <a:lnTo>
                      <a:pt x="7" y="5"/>
                    </a:lnTo>
                    <a:lnTo>
                      <a:pt x="3" y="11"/>
                    </a:lnTo>
                    <a:lnTo>
                      <a:pt x="1" y="15"/>
                    </a:lnTo>
                    <a:lnTo>
                      <a:pt x="0" y="22"/>
                    </a:lnTo>
                    <a:lnTo>
                      <a:pt x="1" y="27"/>
                    </a:lnTo>
                    <a:lnTo>
                      <a:pt x="3" y="32"/>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7" name="Freeform 183"/>
              <p:cNvSpPr>
                <a:spLocks/>
              </p:cNvSpPr>
              <p:nvPr/>
            </p:nvSpPr>
            <p:spPr bwMode="auto">
              <a:xfrm>
                <a:off x="7131050" y="2854325"/>
                <a:ext cx="69850" cy="69850"/>
              </a:xfrm>
              <a:custGeom>
                <a:avLst/>
                <a:gdLst>
                  <a:gd name="T0" fmla="*/ 7 w 44"/>
                  <a:gd name="T1" fmla="*/ 37 h 44"/>
                  <a:gd name="T2" fmla="*/ 11 w 44"/>
                  <a:gd name="T3" fmla="*/ 41 h 44"/>
                  <a:gd name="T4" fmla="*/ 17 w 44"/>
                  <a:gd name="T5" fmla="*/ 42 h 44"/>
                  <a:gd name="T6" fmla="*/ 22 w 44"/>
                  <a:gd name="T7" fmla="*/ 44 h 44"/>
                  <a:gd name="T8" fmla="*/ 28 w 44"/>
                  <a:gd name="T9" fmla="*/ 42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5 h 44"/>
                  <a:gd name="T26" fmla="*/ 33 w 44"/>
                  <a:gd name="T27" fmla="*/ 3 h 44"/>
                  <a:gd name="T28" fmla="*/ 28 w 44"/>
                  <a:gd name="T29" fmla="*/ 0 h 44"/>
                  <a:gd name="T30" fmla="*/ 22 w 44"/>
                  <a:gd name="T31" fmla="*/ 0 h 44"/>
                  <a:gd name="T32" fmla="*/ 17 w 44"/>
                  <a:gd name="T33" fmla="*/ 0 h 44"/>
                  <a:gd name="T34" fmla="*/ 11 w 44"/>
                  <a:gd name="T35" fmla="*/ 3 h 44"/>
                  <a:gd name="T36" fmla="*/ 7 w 44"/>
                  <a:gd name="T37" fmla="*/ 5 h 44"/>
                  <a:gd name="T38" fmla="*/ 3 w 44"/>
                  <a:gd name="T39" fmla="*/ 11 h 44"/>
                  <a:gd name="T40" fmla="*/ 0 w 44"/>
                  <a:gd name="T41" fmla="*/ 16 h 44"/>
                  <a:gd name="T42" fmla="*/ 0 w 44"/>
                  <a:gd name="T43" fmla="*/ 22 h 44"/>
                  <a:gd name="T44" fmla="*/ 0 w 44"/>
                  <a:gd name="T45" fmla="*/ 27 h 44"/>
                  <a:gd name="T46" fmla="*/ 3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7" y="42"/>
                    </a:lnTo>
                    <a:lnTo>
                      <a:pt x="22" y="44"/>
                    </a:lnTo>
                    <a:lnTo>
                      <a:pt x="28" y="42"/>
                    </a:lnTo>
                    <a:lnTo>
                      <a:pt x="33" y="41"/>
                    </a:lnTo>
                    <a:lnTo>
                      <a:pt x="37" y="37"/>
                    </a:lnTo>
                    <a:lnTo>
                      <a:pt x="41" y="33"/>
                    </a:lnTo>
                    <a:lnTo>
                      <a:pt x="43" y="27"/>
                    </a:lnTo>
                    <a:lnTo>
                      <a:pt x="44" y="22"/>
                    </a:lnTo>
                    <a:lnTo>
                      <a:pt x="43" y="16"/>
                    </a:lnTo>
                    <a:lnTo>
                      <a:pt x="41" y="11"/>
                    </a:lnTo>
                    <a:lnTo>
                      <a:pt x="37" y="5"/>
                    </a:lnTo>
                    <a:lnTo>
                      <a:pt x="33" y="3"/>
                    </a:lnTo>
                    <a:lnTo>
                      <a:pt x="28" y="0"/>
                    </a:lnTo>
                    <a:lnTo>
                      <a:pt x="22" y="0"/>
                    </a:lnTo>
                    <a:lnTo>
                      <a:pt x="17" y="0"/>
                    </a:lnTo>
                    <a:lnTo>
                      <a:pt x="11" y="3"/>
                    </a:lnTo>
                    <a:lnTo>
                      <a:pt x="7" y="5"/>
                    </a:lnTo>
                    <a:lnTo>
                      <a:pt x="3" y="11"/>
                    </a:lnTo>
                    <a:lnTo>
                      <a:pt x="0" y="16"/>
                    </a:lnTo>
                    <a:lnTo>
                      <a:pt x="0" y="22"/>
                    </a:lnTo>
                    <a:lnTo>
                      <a:pt x="0" y="27"/>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8" name="Freeform 184"/>
              <p:cNvSpPr>
                <a:spLocks/>
              </p:cNvSpPr>
              <p:nvPr/>
            </p:nvSpPr>
            <p:spPr bwMode="auto">
              <a:xfrm>
                <a:off x="7016750" y="2773363"/>
                <a:ext cx="69850" cy="69850"/>
              </a:xfrm>
              <a:custGeom>
                <a:avLst/>
                <a:gdLst>
                  <a:gd name="T0" fmla="*/ 7 w 44"/>
                  <a:gd name="T1" fmla="*/ 39 h 44"/>
                  <a:gd name="T2" fmla="*/ 11 w 44"/>
                  <a:gd name="T3" fmla="*/ 41 h 44"/>
                  <a:gd name="T4" fmla="*/ 16 w 44"/>
                  <a:gd name="T5" fmla="*/ 44 h 44"/>
                  <a:gd name="T6" fmla="*/ 22 w 44"/>
                  <a:gd name="T7" fmla="*/ 44 h 44"/>
                  <a:gd name="T8" fmla="*/ 27 w 44"/>
                  <a:gd name="T9" fmla="*/ 44 h 44"/>
                  <a:gd name="T10" fmla="*/ 33 w 44"/>
                  <a:gd name="T11" fmla="*/ 41 h 44"/>
                  <a:gd name="T12" fmla="*/ 37 w 44"/>
                  <a:gd name="T13" fmla="*/ 39 h 44"/>
                  <a:gd name="T14" fmla="*/ 41 w 44"/>
                  <a:gd name="T15" fmla="*/ 33 h 44"/>
                  <a:gd name="T16" fmla="*/ 44 w 44"/>
                  <a:gd name="T17" fmla="*/ 29 h 44"/>
                  <a:gd name="T18" fmla="*/ 44 w 44"/>
                  <a:gd name="T19" fmla="*/ 22 h 44"/>
                  <a:gd name="T20" fmla="*/ 44 w 44"/>
                  <a:gd name="T21" fmla="*/ 17 h 44"/>
                  <a:gd name="T22" fmla="*/ 41 w 44"/>
                  <a:gd name="T23" fmla="*/ 11 h 44"/>
                  <a:gd name="T24" fmla="*/ 37 w 44"/>
                  <a:gd name="T25" fmla="*/ 7 h 44"/>
                  <a:gd name="T26" fmla="*/ 33 w 44"/>
                  <a:gd name="T27" fmla="*/ 4 h 44"/>
                  <a:gd name="T28" fmla="*/ 27 w 44"/>
                  <a:gd name="T29" fmla="*/ 2 h 44"/>
                  <a:gd name="T30" fmla="*/ 22 w 44"/>
                  <a:gd name="T31" fmla="*/ 0 h 44"/>
                  <a:gd name="T32" fmla="*/ 16 w 44"/>
                  <a:gd name="T33" fmla="*/ 2 h 44"/>
                  <a:gd name="T34" fmla="*/ 11 w 44"/>
                  <a:gd name="T35" fmla="*/ 4 h 44"/>
                  <a:gd name="T36" fmla="*/ 7 w 44"/>
                  <a:gd name="T37" fmla="*/ 7 h 44"/>
                  <a:gd name="T38" fmla="*/ 3 w 44"/>
                  <a:gd name="T39" fmla="*/ 11 h 44"/>
                  <a:gd name="T40" fmla="*/ 1 w 44"/>
                  <a:gd name="T41" fmla="*/ 17 h 44"/>
                  <a:gd name="T42" fmla="*/ 0 w 44"/>
                  <a:gd name="T43" fmla="*/ 22 h 44"/>
                  <a:gd name="T44" fmla="*/ 1 w 44"/>
                  <a:gd name="T45" fmla="*/ 29 h 44"/>
                  <a:gd name="T46" fmla="*/ 3 w 44"/>
                  <a:gd name="T47" fmla="*/ 33 h 44"/>
                  <a:gd name="T48" fmla="*/ 7 w 44"/>
                  <a:gd name="T49" fmla="*/ 39 h 44"/>
                  <a:gd name="T50" fmla="*/ 7 w 44"/>
                  <a:gd name="T51"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9"/>
                    </a:moveTo>
                    <a:lnTo>
                      <a:pt x="11" y="41"/>
                    </a:lnTo>
                    <a:lnTo>
                      <a:pt x="16" y="44"/>
                    </a:lnTo>
                    <a:lnTo>
                      <a:pt x="22" y="44"/>
                    </a:lnTo>
                    <a:lnTo>
                      <a:pt x="27" y="44"/>
                    </a:lnTo>
                    <a:lnTo>
                      <a:pt x="33" y="41"/>
                    </a:lnTo>
                    <a:lnTo>
                      <a:pt x="37" y="39"/>
                    </a:lnTo>
                    <a:lnTo>
                      <a:pt x="41" y="33"/>
                    </a:lnTo>
                    <a:lnTo>
                      <a:pt x="44" y="29"/>
                    </a:lnTo>
                    <a:lnTo>
                      <a:pt x="44" y="22"/>
                    </a:lnTo>
                    <a:lnTo>
                      <a:pt x="44" y="17"/>
                    </a:lnTo>
                    <a:lnTo>
                      <a:pt x="41" y="11"/>
                    </a:lnTo>
                    <a:lnTo>
                      <a:pt x="37" y="7"/>
                    </a:lnTo>
                    <a:lnTo>
                      <a:pt x="33" y="4"/>
                    </a:lnTo>
                    <a:lnTo>
                      <a:pt x="27" y="2"/>
                    </a:lnTo>
                    <a:lnTo>
                      <a:pt x="22" y="0"/>
                    </a:lnTo>
                    <a:lnTo>
                      <a:pt x="16" y="2"/>
                    </a:lnTo>
                    <a:lnTo>
                      <a:pt x="11" y="4"/>
                    </a:lnTo>
                    <a:lnTo>
                      <a:pt x="7" y="7"/>
                    </a:lnTo>
                    <a:lnTo>
                      <a:pt x="3" y="11"/>
                    </a:lnTo>
                    <a:lnTo>
                      <a:pt x="1" y="17"/>
                    </a:lnTo>
                    <a:lnTo>
                      <a:pt x="0" y="22"/>
                    </a:lnTo>
                    <a:lnTo>
                      <a:pt x="1" y="29"/>
                    </a:lnTo>
                    <a:lnTo>
                      <a:pt x="3" y="33"/>
                    </a:lnTo>
                    <a:lnTo>
                      <a:pt x="7" y="39"/>
                    </a:lnTo>
                    <a:lnTo>
                      <a:pt x="7" y="39"/>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09" name="Freeform 185"/>
              <p:cNvSpPr>
                <a:spLocks/>
              </p:cNvSpPr>
              <p:nvPr/>
            </p:nvSpPr>
            <p:spPr bwMode="auto">
              <a:xfrm>
                <a:off x="7070725" y="2736850"/>
                <a:ext cx="68262" cy="69850"/>
              </a:xfrm>
              <a:custGeom>
                <a:avLst/>
                <a:gdLst>
                  <a:gd name="T0" fmla="*/ 6 w 43"/>
                  <a:gd name="T1" fmla="*/ 37 h 44"/>
                  <a:gd name="T2" fmla="*/ 10 w 43"/>
                  <a:gd name="T3" fmla="*/ 41 h 44"/>
                  <a:gd name="T4" fmla="*/ 15 w 43"/>
                  <a:gd name="T5" fmla="*/ 42 h 44"/>
                  <a:gd name="T6" fmla="*/ 21 w 43"/>
                  <a:gd name="T7" fmla="*/ 44 h 44"/>
                  <a:gd name="T8" fmla="*/ 28 w 43"/>
                  <a:gd name="T9" fmla="*/ 42 h 44"/>
                  <a:gd name="T10" fmla="*/ 32 w 43"/>
                  <a:gd name="T11" fmla="*/ 41 h 44"/>
                  <a:gd name="T12" fmla="*/ 37 w 43"/>
                  <a:gd name="T13" fmla="*/ 37 h 44"/>
                  <a:gd name="T14" fmla="*/ 40 w 43"/>
                  <a:gd name="T15" fmla="*/ 33 h 44"/>
                  <a:gd name="T16" fmla="*/ 43 w 43"/>
                  <a:gd name="T17" fmla="*/ 27 h 44"/>
                  <a:gd name="T18" fmla="*/ 43 w 43"/>
                  <a:gd name="T19" fmla="*/ 22 h 44"/>
                  <a:gd name="T20" fmla="*/ 43 w 43"/>
                  <a:gd name="T21" fmla="*/ 17 h 44"/>
                  <a:gd name="T22" fmla="*/ 40 w 43"/>
                  <a:gd name="T23" fmla="*/ 11 h 44"/>
                  <a:gd name="T24" fmla="*/ 37 w 43"/>
                  <a:gd name="T25" fmla="*/ 7 h 44"/>
                  <a:gd name="T26" fmla="*/ 32 w 43"/>
                  <a:gd name="T27" fmla="*/ 3 h 44"/>
                  <a:gd name="T28" fmla="*/ 28 w 43"/>
                  <a:gd name="T29" fmla="*/ 1 h 44"/>
                  <a:gd name="T30" fmla="*/ 21 w 43"/>
                  <a:gd name="T31" fmla="*/ 0 h 44"/>
                  <a:gd name="T32" fmla="*/ 15 w 43"/>
                  <a:gd name="T33" fmla="*/ 1 h 44"/>
                  <a:gd name="T34" fmla="*/ 10 w 43"/>
                  <a:gd name="T35" fmla="*/ 3 h 44"/>
                  <a:gd name="T36" fmla="*/ 6 w 43"/>
                  <a:gd name="T37" fmla="*/ 7 h 44"/>
                  <a:gd name="T38" fmla="*/ 3 w 43"/>
                  <a:gd name="T39" fmla="*/ 11 h 44"/>
                  <a:gd name="T40" fmla="*/ 0 w 43"/>
                  <a:gd name="T41" fmla="*/ 17 h 44"/>
                  <a:gd name="T42" fmla="*/ 0 w 43"/>
                  <a:gd name="T43" fmla="*/ 22 h 44"/>
                  <a:gd name="T44" fmla="*/ 0 w 43"/>
                  <a:gd name="T45" fmla="*/ 27 h 44"/>
                  <a:gd name="T46" fmla="*/ 3 w 43"/>
                  <a:gd name="T47" fmla="*/ 33 h 44"/>
                  <a:gd name="T48" fmla="*/ 6 w 43"/>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6" y="37"/>
                    </a:moveTo>
                    <a:lnTo>
                      <a:pt x="10" y="41"/>
                    </a:lnTo>
                    <a:lnTo>
                      <a:pt x="15" y="42"/>
                    </a:lnTo>
                    <a:lnTo>
                      <a:pt x="21" y="44"/>
                    </a:lnTo>
                    <a:lnTo>
                      <a:pt x="28" y="42"/>
                    </a:lnTo>
                    <a:lnTo>
                      <a:pt x="32" y="41"/>
                    </a:lnTo>
                    <a:lnTo>
                      <a:pt x="37" y="37"/>
                    </a:lnTo>
                    <a:lnTo>
                      <a:pt x="40" y="33"/>
                    </a:lnTo>
                    <a:lnTo>
                      <a:pt x="43" y="27"/>
                    </a:lnTo>
                    <a:lnTo>
                      <a:pt x="43" y="22"/>
                    </a:lnTo>
                    <a:lnTo>
                      <a:pt x="43" y="17"/>
                    </a:lnTo>
                    <a:lnTo>
                      <a:pt x="40" y="11"/>
                    </a:lnTo>
                    <a:lnTo>
                      <a:pt x="37" y="7"/>
                    </a:lnTo>
                    <a:lnTo>
                      <a:pt x="32" y="3"/>
                    </a:lnTo>
                    <a:lnTo>
                      <a:pt x="28" y="1"/>
                    </a:lnTo>
                    <a:lnTo>
                      <a:pt x="21" y="0"/>
                    </a:lnTo>
                    <a:lnTo>
                      <a:pt x="15" y="1"/>
                    </a:lnTo>
                    <a:lnTo>
                      <a:pt x="10" y="3"/>
                    </a:lnTo>
                    <a:lnTo>
                      <a:pt x="6" y="7"/>
                    </a:lnTo>
                    <a:lnTo>
                      <a:pt x="3" y="11"/>
                    </a:lnTo>
                    <a:lnTo>
                      <a:pt x="0" y="17"/>
                    </a:lnTo>
                    <a:lnTo>
                      <a:pt x="0" y="22"/>
                    </a:lnTo>
                    <a:lnTo>
                      <a:pt x="0" y="27"/>
                    </a:lnTo>
                    <a:lnTo>
                      <a:pt x="3" y="33"/>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0" name="Freeform 186"/>
              <p:cNvSpPr>
                <a:spLocks/>
              </p:cNvSpPr>
              <p:nvPr/>
            </p:nvSpPr>
            <p:spPr bwMode="auto">
              <a:xfrm>
                <a:off x="7110413" y="2717800"/>
                <a:ext cx="69850" cy="69850"/>
              </a:xfrm>
              <a:custGeom>
                <a:avLst/>
                <a:gdLst>
                  <a:gd name="T0" fmla="*/ 5 w 44"/>
                  <a:gd name="T1" fmla="*/ 37 h 44"/>
                  <a:gd name="T2" fmla="*/ 11 w 44"/>
                  <a:gd name="T3" fmla="*/ 39 h 44"/>
                  <a:gd name="T4" fmla="*/ 16 w 44"/>
                  <a:gd name="T5" fmla="*/ 42 h 44"/>
                  <a:gd name="T6" fmla="*/ 22 w 44"/>
                  <a:gd name="T7" fmla="*/ 44 h 44"/>
                  <a:gd name="T8" fmla="*/ 27 w 44"/>
                  <a:gd name="T9" fmla="*/ 42 h 44"/>
                  <a:gd name="T10" fmla="*/ 33 w 44"/>
                  <a:gd name="T11" fmla="*/ 39 h 44"/>
                  <a:gd name="T12" fmla="*/ 37 w 44"/>
                  <a:gd name="T13" fmla="*/ 37 h 44"/>
                  <a:gd name="T14" fmla="*/ 41 w 44"/>
                  <a:gd name="T15" fmla="*/ 33 h 44"/>
                  <a:gd name="T16" fmla="*/ 42 w 44"/>
                  <a:gd name="T17" fmla="*/ 27 h 44"/>
                  <a:gd name="T18" fmla="*/ 44 w 44"/>
                  <a:gd name="T19" fmla="*/ 22 h 44"/>
                  <a:gd name="T20" fmla="*/ 42 w 44"/>
                  <a:gd name="T21" fmla="*/ 16 h 44"/>
                  <a:gd name="T22" fmla="*/ 41 w 44"/>
                  <a:gd name="T23" fmla="*/ 11 h 44"/>
                  <a:gd name="T24" fmla="*/ 37 w 44"/>
                  <a:gd name="T25" fmla="*/ 7 h 44"/>
                  <a:gd name="T26" fmla="*/ 33 w 44"/>
                  <a:gd name="T27" fmla="*/ 3 h 44"/>
                  <a:gd name="T28" fmla="*/ 27 w 44"/>
                  <a:gd name="T29" fmla="*/ 1 h 44"/>
                  <a:gd name="T30" fmla="*/ 22 w 44"/>
                  <a:gd name="T31" fmla="*/ 0 h 44"/>
                  <a:gd name="T32" fmla="*/ 16 w 44"/>
                  <a:gd name="T33" fmla="*/ 1 h 44"/>
                  <a:gd name="T34" fmla="*/ 11 w 44"/>
                  <a:gd name="T35" fmla="*/ 3 h 44"/>
                  <a:gd name="T36" fmla="*/ 5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5 w 44"/>
                  <a:gd name="T49" fmla="*/ 37 h 44"/>
                  <a:gd name="T50" fmla="*/ 5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5" y="37"/>
                    </a:moveTo>
                    <a:lnTo>
                      <a:pt x="11" y="39"/>
                    </a:lnTo>
                    <a:lnTo>
                      <a:pt x="16" y="42"/>
                    </a:lnTo>
                    <a:lnTo>
                      <a:pt x="22" y="44"/>
                    </a:lnTo>
                    <a:lnTo>
                      <a:pt x="27" y="42"/>
                    </a:lnTo>
                    <a:lnTo>
                      <a:pt x="33" y="39"/>
                    </a:lnTo>
                    <a:lnTo>
                      <a:pt x="37" y="37"/>
                    </a:lnTo>
                    <a:lnTo>
                      <a:pt x="41" y="33"/>
                    </a:lnTo>
                    <a:lnTo>
                      <a:pt x="42" y="27"/>
                    </a:lnTo>
                    <a:lnTo>
                      <a:pt x="44" y="22"/>
                    </a:lnTo>
                    <a:lnTo>
                      <a:pt x="42" y="16"/>
                    </a:lnTo>
                    <a:lnTo>
                      <a:pt x="41" y="11"/>
                    </a:lnTo>
                    <a:lnTo>
                      <a:pt x="37" y="7"/>
                    </a:lnTo>
                    <a:lnTo>
                      <a:pt x="33" y="3"/>
                    </a:lnTo>
                    <a:lnTo>
                      <a:pt x="27" y="1"/>
                    </a:lnTo>
                    <a:lnTo>
                      <a:pt x="22" y="0"/>
                    </a:lnTo>
                    <a:lnTo>
                      <a:pt x="16" y="1"/>
                    </a:lnTo>
                    <a:lnTo>
                      <a:pt x="11" y="3"/>
                    </a:lnTo>
                    <a:lnTo>
                      <a:pt x="5" y="7"/>
                    </a:lnTo>
                    <a:lnTo>
                      <a:pt x="3" y="11"/>
                    </a:lnTo>
                    <a:lnTo>
                      <a:pt x="0" y="16"/>
                    </a:lnTo>
                    <a:lnTo>
                      <a:pt x="0" y="22"/>
                    </a:lnTo>
                    <a:lnTo>
                      <a:pt x="0" y="27"/>
                    </a:lnTo>
                    <a:lnTo>
                      <a:pt x="3"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1" name="Freeform 187"/>
              <p:cNvSpPr>
                <a:spLocks/>
              </p:cNvSpPr>
              <p:nvPr/>
            </p:nvSpPr>
            <p:spPr bwMode="auto">
              <a:xfrm>
                <a:off x="7153275" y="2654300"/>
                <a:ext cx="69850" cy="69850"/>
              </a:xfrm>
              <a:custGeom>
                <a:avLst/>
                <a:gdLst>
                  <a:gd name="T0" fmla="*/ 7 w 44"/>
                  <a:gd name="T1" fmla="*/ 37 h 44"/>
                  <a:gd name="T2" fmla="*/ 11 w 44"/>
                  <a:gd name="T3" fmla="*/ 41 h 44"/>
                  <a:gd name="T4" fmla="*/ 17 w 44"/>
                  <a:gd name="T5" fmla="*/ 43 h 44"/>
                  <a:gd name="T6" fmla="*/ 22 w 44"/>
                  <a:gd name="T7" fmla="*/ 44 h 44"/>
                  <a:gd name="T8" fmla="*/ 27 w 44"/>
                  <a:gd name="T9" fmla="*/ 43 h 44"/>
                  <a:gd name="T10" fmla="*/ 33 w 44"/>
                  <a:gd name="T11" fmla="*/ 41 h 44"/>
                  <a:gd name="T12" fmla="*/ 37 w 44"/>
                  <a:gd name="T13" fmla="*/ 37 h 44"/>
                  <a:gd name="T14" fmla="*/ 41 w 44"/>
                  <a:gd name="T15" fmla="*/ 33 h 44"/>
                  <a:gd name="T16" fmla="*/ 42 w 44"/>
                  <a:gd name="T17" fmla="*/ 28 h 44"/>
                  <a:gd name="T18" fmla="*/ 44 w 44"/>
                  <a:gd name="T19" fmla="*/ 22 h 44"/>
                  <a:gd name="T20" fmla="*/ 42 w 44"/>
                  <a:gd name="T21" fmla="*/ 17 h 44"/>
                  <a:gd name="T22" fmla="*/ 41 w 44"/>
                  <a:gd name="T23" fmla="*/ 11 h 44"/>
                  <a:gd name="T24" fmla="*/ 37 w 44"/>
                  <a:gd name="T25" fmla="*/ 7 h 44"/>
                  <a:gd name="T26" fmla="*/ 33 w 44"/>
                  <a:gd name="T27" fmla="*/ 3 h 44"/>
                  <a:gd name="T28" fmla="*/ 27 w 44"/>
                  <a:gd name="T29" fmla="*/ 0 h 44"/>
                  <a:gd name="T30" fmla="*/ 22 w 44"/>
                  <a:gd name="T31" fmla="*/ 0 h 44"/>
                  <a:gd name="T32" fmla="*/ 17 w 44"/>
                  <a:gd name="T33" fmla="*/ 0 h 44"/>
                  <a:gd name="T34" fmla="*/ 11 w 44"/>
                  <a:gd name="T35" fmla="*/ 3 h 44"/>
                  <a:gd name="T36" fmla="*/ 7 w 44"/>
                  <a:gd name="T37" fmla="*/ 7 h 44"/>
                  <a:gd name="T38" fmla="*/ 3 w 44"/>
                  <a:gd name="T39" fmla="*/ 11 h 44"/>
                  <a:gd name="T40" fmla="*/ 1 w 44"/>
                  <a:gd name="T41" fmla="*/ 17 h 44"/>
                  <a:gd name="T42" fmla="*/ 0 w 44"/>
                  <a:gd name="T43" fmla="*/ 22 h 44"/>
                  <a:gd name="T44" fmla="*/ 1 w 44"/>
                  <a:gd name="T45" fmla="*/ 28 h 44"/>
                  <a:gd name="T46" fmla="*/ 3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7" y="43"/>
                    </a:lnTo>
                    <a:lnTo>
                      <a:pt x="22" y="44"/>
                    </a:lnTo>
                    <a:lnTo>
                      <a:pt x="27" y="43"/>
                    </a:lnTo>
                    <a:lnTo>
                      <a:pt x="33" y="41"/>
                    </a:lnTo>
                    <a:lnTo>
                      <a:pt x="37" y="37"/>
                    </a:lnTo>
                    <a:lnTo>
                      <a:pt x="41" y="33"/>
                    </a:lnTo>
                    <a:lnTo>
                      <a:pt x="42" y="28"/>
                    </a:lnTo>
                    <a:lnTo>
                      <a:pt x="44" y="22"/>
                    </a:lnTo>
                    <a:lnTo>
                      <a:pt x="42" y="17"/>
                    </a:lnTo>
                    <a:lnTo>
                      <a:pt x="41" y="11"/>
                    </a:lnTo>
                    <a:lnTo>
                      <a:pt x="37" y="7"/>
                    </a:lnTo>
                    <a:lnTo>
                      <a:pt x="33" y="3"/>
                    </a:lnTo>
                    <a:lnTo>
                      <a:pt x="27" y="0"/>
                    </a:lnTo>
                    <a:lnTo>
                      <a:pt x="22" y="0"/>
                    </a:lnTo>
                    <a:lnTo>
                      <a:pt x="17" y="0"/>
                    </a:lnTo>
                    <a:lnTo>
                      <a:pt x="11" y="3"/>
                    </a:lnTo>
                    <a:lnTo>
                      <a:pt x="7" y="7"/>
                    </a:lnTo>
                    <a:lnTo>
                      <a:pt x="3" y="11"/>
                    </a:lnTo>
                    <a:lnTo>
                      <a:pt x="1" y="17"/>
                    </a:lnTo>
                    <a:lnTo>
                      <a:pt x="0" y="22"/>
                    </a:lnTo>
                    <a:lnTo>
                      <a:pt x="1" y="28"/>
                    </a:lnTo>
                    <a:lnTo>
                      <a:pt x="3"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2" name="Freeform 188"/>
              <p:cNvSpPr>
                <a:spLocks/>
              </p:cNvSpPr>
              <p:nvPr/>
            </p:nvSpPr>
            <p:spPr bwMode="auto">
              <a:xfrm>
                <a:off x="7118350" y="2619375"/>
                <a:ext cx="69850" cy="68262"/>
              </a:xfrm>
              <a:custGeom>
                <a:avLst/>
                <a:gdLst>
                  <a:gd name="T0" fmla="*/ 6 w 44"/>
                  <a:gd name="T1" fmla="*/ 37 h 43"/>
                  <a:gd name="T2" fmla="*/ 11 w 44"/>
                  <a:gd name="T3" fmla="*/ 40 h 43"/>
                  <a:gd name="T4" fmla="*/ 15 w 44"/>
                  <a:gd name="T5" fmla="*/ 43 h 43"/>
                  <a:gd name="T6" fmla="*/ 22 w 44"/>
                  <a:gd name="T7" fmla="*/ 43 h 43"/>
                  <a:gd name="T8" fmla="*/ 28 w 44"/>
                  <a:gd name="T9" fmla="*/ 43 h 43"/>
                  <a:gd name="T10" fmla="*/ 33 w 44"/>
                  <a:gd name="T11" fmla="*/ 40 h 43"/>
                  <a:gd name="T12" fmla="*/ 37 w 44"/>
                  <a:gd name="T13" fmla="*/ 37 h 43"/>
                  <a:gd name="T14" fmla="*/ 41 w 44"/>
                  <a:gd name="T15" fmla="*/ 33 h 43"/>
                  <a:gd name="T16" fmla="*/ 43 w 44"/>
                  <a:gd name="T17" fmla="*/ 28 h 43"/>
                  <a:gd name="T18" fmla="*/ 44 w 44"/>
                  <a:gd name="T19" fmla="*/ 22 h 43"/>
                  <a:gd name="T20" fmla="*/ 43 w 44"/>
                  <a:gd name="T21" fmla="*/ 15 h 43"/>
                  <a:gd name="T22" fmla="*/ 41 w 44"/>
                  <a:gd name="T23" fmla="*/ 11 h 43"/>
                  <a:gd name="T24" fmla="*/ 37 w 44"/>
                  <a:gd name="T25" fmla="*/ 6 h 43"/>
                  <a:gd name="T26" fmla="*/ 33 w 44"/>
                  <a:gd name="T27" fmla="*/ 3 h 43"/>
                  <a:gd name="T28" fmla="*/ 28 w 44"/>
                  <a:gd name="T29" fmla="*/ 0 h 43"/>
                  <a:gd name="T30" fmla="*/ 22 w 44"/>
                  <a:gd name="T31" fmla="*/ 0 h 43"/>
                  <a:gd name="T32" fmla="*/ 15 w 44"/>
                  <a:gd name="T33" fmla="*/ 0 h 43"/>
                  <a:gd name="T34" fmla="*/ 11 w 44"/>
                  <a:gd name="T35" fmla="*/ 3 h 43"/>
                  <a:gd name="T36" fmla="*/ 6 w 44"/>
                  <a:gd name="T37" fmla="*/ 6 h 43"/>
                  <a:gd name="T38" fmla="*/ 3 w 44"/>
                  <a:gd name="T39" fmla="*/ 11 h 43"/>
                  <a:gd name="T40" fmla="*/ 0 w 44"/>
                  <a:gd name="T41" fmla="*/ 15 h 43"/>
                  <a:gd name="T42" fmla="*/ 0 w 44"/>
                  <a:gd name="T43" fmla="*/ 22 h 43"/>
                  <a:gd name="T44" fmla="*/ 0 w 44"/>
                  <a:gd name="T45" fmla="*/ 28 h 43"/>
                  <a:gd name="T46" fmla="*/ 3 w 44"/>
                  <a:gd name="T47" fmla="*/ 33 h 43"/>
                  <a:gd name="T48" fmla="*/ 6 w 44"/>
                  <a:gd name="T49" fmla="*/ 37 h 43"/>
                  <a:gd name="T50" fmla="*/ 6 w 44"/>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6" y="37"/>
                    </a:moveTo>
                    <a:lnTo>
                      <a:pt x="11" y="40"/>
                    </a:lnTo>
                    <a:lnTo>
                      <a:pt x="15" y="43"/>
                    </a:lnTo>
                    <a:lnTo>
                      <a:pt x="22" y="43"/>
                    </a:lnTo>
                    <a:lnTo>
                      <a:pt x="28" y="43"/>
                    </a:lnTo>
                    <a:lnTo>
                      <a:pt x="33" y="40"/>
                    </a:lnTo>
                    <a:lnTo>
                      <a:pt x="37" y="37"/>
                    </a:lnTo>
                    <a:lnTo>
                      <a:pt x="41" y="33"/>
                    </a:lnTo>
                    <a:lnTo>
                      <a:pt x="43" y="28"/>
                    </a:lnTo>
                    <a:lnTo>
                      <a:pt x="44" y="22"/>
                    </a:lnTo>
                    <a:lnTo>
                      <a:pt x="43" y="15"/>
                    </a:lnTo>
                    <a:lnTo>
                      <a:pt x="41" y="11"/>
                    </a:lnTo>
                    <a:lnTo>
                      <a:pt x="37" y="6"/>
                    </a:lnTo>
                    <a:lnTo>
                      <a:pt x="33" y="3"/>
                    </a:lnTo>
                    <a:lnTo>
                      <a:pt x="28" y="0"/>
                    </a:lnTo>
                    <a:lnTo>
                      <a:pt x="22" y="0"/>
                    </a:lnTo>
                    <a:lnTo>
                      <a:pt x="15" y="0"/>
                    </a:lnTo>
                    <a:lnTo>
                      <a:pt x="11" y="3"/>
                    </a:lnTo>
                    <a:lnTo>
                      <a:pt x="6" y="6"/>
                    </a:lnTo>
                    <a:lnTo>
                      <a:pt x="3" y="11"/>
                    </a:lnTo>
                    <a:lnTo>
                      <a:pt x="0" y="15"/>
                    </a:lnTo>
                    <a:lnTo>
                      <a:pt x="0" y="22"/>
                    </a:lnTo>
                    <a:lnTo>
                      <a:pt x="0" y="28"/>
                    </a:lnTo>
                    <a:lnTo>
                      <a:pt x="3"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3" name="Freeform 189"/>
              <p:cNvSpPr>
                <a:spLocks/>
              </p:cNvSpPr>
              <p:nvPr/>
            </p:nvSpPr>
            <p:spPr bwMode="auto">
              <a:xfrm>
                <a:off x="7134225" y="2600325"/>
                <a:ext cx="69850" cy="66675"/>
              </a:xfrm>
              <a:custGeom>
                <a:avLst/>
                <a:gdLst>
                  <a:gd name="T0" fmla="*/ 7 w 44"/>
                  <a:gd name="T1" fmla="*/ 37 h 42"/>
                  <a:gd name="T2" fmla="*/ 11 w 44"/>
                  <a:gd name="T3" fmla="*/ 40 h 42"/>
                  <a:gd name="T4" fmla="*/ 16 w 44"/>
                  <a:gd name="T5" fmla="*/ 42 h 42"/>
                  <a:gd name="T6" fmla="*/ 22 w 44"/>
                  <a:gd name="T7" fmla="*/ 42 h 42"/>
                  <a:gd name="T8" fmla="*/ 27 w 44"/>
                  <a:gd name="T9" fmla="*/ 42 h 42"/>
                  <a:gd name="T10" fmla="*/ 33 w 44"/>
                  <a:gd name="T11" fmla="*/ 40 h 42"/>
                  <a:gd name="T12" fmla="*/ 37 w 44"/>
                  <a:gd name="T13" fmla="*/ 37 h 42"/>
                  <a:gd name="T14" fmla="*/ 41 w 44"/>
                  <a:gd name="T15" fmla="*/ 33 h 42"/>
                  <a:gd name="T16" fmla="*/ 42 w 44"/>
                  <a:gd name="T17" fmla="*/ 27 h 42"/>
                  <a:gd name="T18" fmla="*/ 44 w 44"/>
                  <a:gd name="T19" fmla="*/ 22 h 42"/>
                  <a:gd name="T20" fmla="*/ 42 w 44"/>
                  <a:gd name="T21" fmla="*/ 15 h 42"/>
                  <a:gd name="T22" fmla="*/ 41 w 44"/>
                  <a:gd name="T23" fmla="*/ 11 h 42"/>
                  <a:gd name="T24" fmla="*/ 37 w 44"/>
                  <a:gd name="T25" fmla="*/ 6 h 42"/>
                  <a:gd name="T26" fmla="*/ 33 w 44"/>
                  <a:gd name="T27" fmla="*/ 3 h 42"/>
                  <a:gd name="T28" fmla="*/ 27 w 44"/>
                  <a:gd name="T29" fmla="*/ 0 h 42"/>
                  <a:gd name="T30" fmla="*/ 22 w 44"/>
                  <a:gd name="T31" fmla="*/ 0 h 42"/>
                  <a:gd name="T32" fmla="*/ 16 w 44"/>
                  <a:gd name="T33" fmla="*/ 0 h 42"/>
                  <a:gd name="T34" fmla="*/ 11 w 44"/>
                  <a:gd name="T35" fmla="*/ 3 h 42"/>
                  <a:gd name="T36" fmla="*/ 7 w 44"/>
                  <a:gd name="T37" fmla="*/ 6 h 42"/>
                  <a:gd name="T38" fmla="*/ 3 w 44"/>
                  <a:gd name="T39" fmla="*/ 11 h 42"/>
                  <a:gd name="T40" fmla="*/ 0 w 44"/>
                  <a:gd name="T41" fmla="*/ 15 h 42"/>
                  <a:gd name="T42" fmla="*/ 0 w 44"/>
                  <a:gd name="T43" fmla="*/ 22 h 42"/>
                  <a:gd name="T44" fmla="*/ 0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6" y="42"/>
                    </a:lnTo>
                    <a:lnTo>
                      <a:pt x="22" y="42"/>
                    </a:lnTo>
                    <a:lnTo>
                      <a:pt x="27" y="42"/>
                    </a:lnTo>
                    <a:lnTo>
                      <a:pt x="33" y="40"/>
                    </a:lnTo>
                    <a:lnTo>
                      <a:pt x="37" y="37"/>
                    </a:lnTo>
                    <a:lnTo>
                      <a:pt x="41" y="33"/>
                    </a:lnTo>
                    <a:lnTo>
                      <a:pt x="42" y="27"/>
                    </a:lnTo>
                    <a:lnTo>
                      <a:pt x="44" y="22"/>
                    </a:lnTo>
                    <a:lnTo>
                      <a:pt x="42" y="15"/>
                    </a:lnTo>
                    <a:lnTo>
                      <a:pt x="41" y="11"/>
                    </a:lnTo>
                    <a:lnTo>
                      <a:pt x="37" y="6"/>
                    </a:lnTo>
                    <a:lnTo>
                      <a:pt x="33" y="3"/>
                    </a:lnTo>
                    <a:lnTo>
                      <a:pt x="27" y="0"/>
                    </a:lnTo>
                    <a:lnTo>
                      <a:pt x="22" y="0"/>
                    </a:lnTo>
                    <a:lnTo>
                      <a:pt x="16" y="0"/>
                    </a:lnTo>
                    <a:lnTo>
                      <a:pt x="11" y="3"/>
                    </a:lnTo>
                    <a:lnTo>
                      <a:pt x="7" y="6"/>
                    </a:lnTo>
                    <a:lnTo>
                      <a:pt x="3" y="11"/>
                    </a:lnTo>
                    <a:lnTo>
                      <a:pt x="0" y="15"/>
                    </a:lnTo>
                    <a:lnTo>
                      <a:pt x="0" y="22"/>
                    </a:lnTo>
                    <a:lnTo>
                      <a:pt x="0"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4" name="Freeform 190"/>
              <p:cNvSpPr>
                <a:spLocks/>
              </p:cNvSpPr>
              <p:nvPr/>
            </p:nvSpPr>
            <p:spPr bwMode="auto">
              <a:xfrm>
                <a:off x="7165975" y="2563813"/>
                <a:ext cx="69850" cy="66675"/>
              </a:xfrm>
              <a:custGeom>
                <a:avLst/>
                <a:gdLst>
                  <a:gd name="T0" fmla="*/ 7 w 44"/>
                  <a:gd name="T1" fmla="*/ 37 h 42"/>
                  <a:gd name="T2" fmla="*/ 11 w 44"/>
                  <a:gd name="T3" fmla="*/ 39 h 42"/>
                  <a:gd name="T4" fmla="*/ 17 w 44"/>
                  <a:gd name="T5" fmla="*/ 42 h 42"/>
                  <a:gd name="T6" fmla="*/ 22 w 44"/>
                  <a:gd name="T7" fmla="*/ 42 h 42"/>
                  <a:gd name="T8" fmla="*/ 28 w 44"/>
                  <a:gd name="T9" fmla="*/ 42 h 42"/>
                  <a:gd name="T10" fmla="*/ 33 w 44"/>
                  <a:gd name="T11" fmla="*/ 39 h 42"/>
                  <a:gd name="T12" fmla="*/ 37 w 44"/>
                  <a:gd name="T13" fmla="*/ 37 h 42"/>
                  <a:gd name="T14" fmla="*/ 41 w 44"/>
                  <a:gd name="T15" fmla="*/ 31 h 42"/>
                  <a:gd name="T16" fmla="*/ 43 w 44"/>
                  <a:gd name="T17" fmla="*/ 27 h 42"/>
                  <a:gd name="T18" fmla="*/ 44 w 44"/>
                  <a:gd name="T19" fmla="*/ 20 h 42"/>
                  <a:gd name="T20" fmla="*/ 43 w 44"/>
                  <a:gd name="T21" fmla="*/ 15 h 42"/>
                  <a:gd name="T22" fmla="*/ 41 w 44"/>
                  <a:gd name="T23" fmla="*/ 9 h 42"/>
                  <a:gd name="T24" fmla="*/ 37 w 44"/>
                  <a:gd name="T25" fmla="*/ 5 h 42"/>
                  <a:gd name="T26" fmla="*/ 33 w 44"/>
                  <a:gd name="T27" fmla="*/ 3 h 42"/>
                  <a:gd name="T28" fmla="*/ 28 w 44"/>
                  <a:gd name="T29" fmla="*/ 0 h 42"/>
                  <a:gd name="T30" fmla="*/ 22 w 44"/>
                  <a:gd name="T31" fmla="*/ 0 h 42"/>
                  <a:gd name="T32" fmla="*/ 17 w 44"/>
                  <a:gd name="T33" fmla="*/ 0 h 42"/>
                  <a:gd name="T34" fmla="*/ 11 w 44"/>
                  <a:gd name="T35" fmla="*/ 3 h 42"/>
                  <a:gd name="T36" fmla="*/ 7 w 44"/>
                  <a:gd name="T37" fmla="*/ 5 h 42"/>
                  <a:gd name="T38" fmla="*/ 3 w 44"/>
                  <a:gd name="T39" fmla="*/ 9 h 42"/>
                  <a:gd name="T40" fmla="*/ 2 w 44"/>
                  <a:gd name="T41" fmla="*/ 15 h 42"/>
                  <a:gd name="T42" fmla="*/ 0 w 44"/>
                  <a:gd name="T43" fmla="*/ 20 h 42"/>
                  <a:gd name="T44" fmla="*/ 2 w 44"/>
                  <a:gd name="T45" fmla="*/ 27 h 42"/>
                  <a:gd name="T46" fmla="*/ 3 w 44"/>
                  <a:gd name="T47" fmla="*/ 31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39"/>
                    </a:lnTo>
                    <a:lnTo>
                      <a:pt x="17" y="42"/>
                    </a:lnTo>
                    <a:lnTo>
                      <a:pt x="22" y="42"/>
                    </a:lnTo>
                    <a:lnTo>
                      <a:pt x="28" y="42"/>
                    </a:lnTo>
                    <a:lnTo>
                      <a:pt x="33" y="39"/>
                    </a:lnTo>
                    <a:lnTo>
                      <a:pt x="37" y="37"/>
                    </a:lnTo>
                    <a:lnTo>
                      <a:pt x="41" y="31"/>
                    </a:lnTo>
                    <a:lnTo>
                      <a:pt x="43" y="27"/>
                    </a:lnTo>
                    <a:lnTo>
                      <a:pt x="44" y="20"/>
                    </a:lnTo>
                    <a:lnTo>
                      <a:pt x="43" y="15"/>
                    </a:lnTo>
                    <a:lnTo>
                      <a:pt x="41" y="9"/>
                    </a:lnTo>
                    <a:lnTo>
                      <a:pt x="37" y="5"/>
                    </a:lnTo>
                    <a:lnTo>
                      <a:pt x="33" y="3"/>
                    </a:lnTo>
                    <a:lnTo>
                      <a:pt x="28" y="0"/>
                    </a:lnTo>
                    <a:lnTo>
                      <a:pt x="22" y="0"/>
                    </a:lnTo>
                    <a:lnTo>
                      <a:pt x="17" y="0"/>
                    </a:lnTo>
                    <a:lnTo>
                      <a:pt x="11" y="3"/>
                    </a:lnTo>
                    <a:lnTo>
                      <a:pt x="7" y="5"/>
                    </a:lnTo>
                    <a:lnTo>
                      <a:pt x="3" y="9"/>
                    </a:lnTo>
                    <a:lnTo>
                      <a:pt x="2" y="15"/>
                    </a:lnTo>
                    <a:lnTo>
                      <a:pt x="0" y="20"/>
                    </a:lnTo>
                    <a:lnTo>
                      <a:pt x="2" y="27"/>
                    </a:lnTo>
                    <a:lnTo>
                      <a:pt x="3" y="31"/>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5" name="Freeform 191"/>
              <p:cNvSpPr>
                <a:spLocks/>
              </p:cNvSpPr>
              <p:nvPr/>
            </p:nvSpPr>
            <p:spPr bwMode="auto">
              <a:xfrm>
                <a:off x="7183438" y="2724150"/>
                <a:ext cx="69850" cy="69850"/>
              </a:xfrm>
              <a:custGeom>
                <a:avLst/>
                <a:gdLst>
                  <a:gd name="T0" fmla="*/ 7 w 44"/>
                  <a:gd name="T1" fmla="*/ 37 h 44"/>
                  <a:gd name="T2" fmla="*/ 11 w 44"/>
                  <a:gd name="T3" fmla="*/ 41 h 44"/>
                  <a:gd name="T4" fmla="*/ 17 w 44"/>
                  <a:gd name="T5" fmla="*/ 44 h 44"/>
                  <a:gd name="T6" fmla="*/ 22 w 44"/>
                  <a:gd name="T7" fmla="*/ 44 h 44"/>
                  <a:gd name="T8" fmla="*/ 28 w 44"/>
                  <a:gd name="T9" fmla="*/ 44 h 44"/>
                  <a:gd name="T10" fmla="*/ 33 w 44"/>
                  <a:gd name="T11" fmla="*/ 41 h 44"/>
                  <a:gd name="T12" fmla="*/ 37 w 44"/>
                  <a:gd name="T13" fmla="*/ 37 h 44"/>
                  <a:gd name="T14" fmla="*/ 41 w 44"/>
                  <a:gd name="T15" fmla="*/ 33 h 44"/>
                  <a:gd name="T16" fmla="*/ 43 w 44"/>
                  <a:gd name="T17" fmla="*/ 27 h 44"/>
                  <a:gd name="T18" fmla="*/ 44 w 44"/>
                  <a:gd name="T19" fmla="*/ 22 h 44"/>
                  <a:gd name="T20" fmla="*/ 43 w 44"/>
                  <a:gd name="T21" fmla="*/ 16 h 44"/>
                  <a:gd name="T22" fmla="*/ 41 w 44"/>
                  <a:gd name="T23" fmla="*/ 11 h 44"/>
                  <a:gd name="T24" fmla="*/ 37 w 44"/>
                  <a:gd name="T25" fmla="*/ 7 h 44"/>
                  <a:gd name="T26" fmla="*/ 33 w 44"/>
                  <a:gd name="T27" fmla="*/ 3 h 44"/>
                  <a:gd name="T28" fmla="*/ 28 w 44"/>
                  <a:gd name="T29" fmla="*/ 1 h 44"/>
                  <a:gd name="T30" fmla="*/ 22 w 44"/>
                  <a:gd name="T31" fmla="*/ 0 h 44"/>
                  <a:gd name="T32" fmla="*/ 17 w 44"/>
                  <a:gd name="T33" fmla="*/ 1 h 44"/>
                  <a:gd name="T34" fmla="*/ 11 w 44"/>
                  <a:gd name="T35" fmla="*/ 3 h 44"/>
                  <a:gd name="T36" fmla="*/ 7 w 44"/>
                  <a:gd name="T37" fmla="*/ 7 h 44"/>
                  <a:gd name="T38" fmla="*/ 3 w 44"/>
                  <a:gd name="T39" fmla="*/ 11 h 44"/>
                  <a:gd name="T40" fmla="*/ 2 w 44"/>
                  <a:gd name="T41" fmla="*/ 16 h 44"/>
                  <a:gd name="T42" fmla="*/ 0 w 44"/>
                  <a:gd name="T43" fmla="*/ 22 h 44"/>
                  <a:gd name="T44" fmla="*/ 2 w 44"/>
                  <a:gd name="T45" fmla="*/ 27 h 44"/>
                  <a:gd name="T46" fmla="*/ 3 w 44"/>
                  <a:gd name="T47" fmla="*/ 33 h 44"/>
                  <a:gd name="T48" fmla="*/ 7 w 44"/>
                  <a:gd name="T49" fmla="*/ 37 h 44"/>
                  <a:gd name="T50" fmla="*/ 7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7"/>
                    </a:moveTo>
                    <a:lnTo>
                      <a:pt x="11" y="41"/>
                    </a:lnTo>
                    <a:lnTo>
                      <a:pt x="17" y="44"/>
                    </a:lnTo>
                    <a:lnTo>
                      <a:pt x="22" y="44"/>
                    </a:lnTo>
                    <a:lnTo>
                      <a:pt x="28" y="44"/>
                    </a:lnTo>
                    <a:lnTo>
                      <a:pt x="33" y="41"/>
                    </a:lnTo>
                    <a:lnTo>
                      <a:pt x="37" y="37"/>
                    </a:lnTo>
                    <a:lnTo>
                      <a:pt x="41" y="33"/>
                    </a:lnTo>
                    <a:lnTo>
                      <a:pt x="43" y="27"/>
                    </a:lnTo>
                    <a:lnTo>
                      <a:pt x="44" y="22"/>
                    </a:lnTo>
                    <a:lnTo>
                      <a:pt x="43" y="16"/>
                    </a:lnTo>
                    <a:lnTo>
                      <a:pt x="41" y="11"/>
                    </a:lnTo>
                    <a:lnTo>
                      <a:pt x="37" y="7"/>
                    </a:lnTo>
                    <a:lnTo>
                      <a:pt x="33" y="3"/>
                    </a:lnTo>
                    <a:lnTo>
                      <a:pt x="28" y="1"/>
                    </a:lnTo>
                    <a:lnTo>
                      <a:pt x="22" y="0"/>
                    </a:lnTo>
                    <a:lnTo>
                      <a:pt x="17" y="1"/>
                    </a:lnTo>
                    <a:lnTo>
                      <a:pt x="11" y="3"/>
                    </a:lnTo>
                    <a:lnTo>
                      <a:pt x="7" y="7"/>
                    </a:lnTo>
                    <a:lnTo>
                      <a:pt x="3" y="11"/>
                    </a:lnTo>
                    <a:lnTo>
                      <a:pt x="2" y="16"/>
                    </a:lnTo>
                    <a:lnTo>
                      <a:pt x="0" y="22"/>
                    </a:lnTo>
                    <a:lnTo>
                      <a:pt x="2"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6" name="Freeform 192"/>
              <p:cNvSpPr>
                <a:spLocks/>
              </p:cNvSpPr>
              <p:nvPr/>
            </p:nvSpPr>
            <p:spPr bwMode="auto">
              <a:xfrm>
                <a:off x="7216775" y="2730500"/>
                <a:ext cx="68262" cy="69850"/>
              </a:xfrm>
              <a:custGeom>
                <a:avLst/>
                <a:gdLst>
                  <a:gd name="T0" fmla="*/ 7 w 43"/>
                  <a:gd name="T1" fmla="*/ 37 h 44"/>
                  <a:gd name="T2" fmla="*/ 11 w 43"/>
                  <a:gd name="T3" fmla="*/ 41 h 44"/>
                  <a:gd name="T4" fmla="*/ 16 w 43"/>
                  <a:gd name="T5" fmla="*/ 44 h 44"/>
                  <a:gd name="T6" fmla="*/ 22 w 43"/>
                  <a:gd name="T7" fmla="*/ 44 h 44"/>
                  <a:gd name="T8" fmla="*/ 27 w 43"/>
                  <a:gd name="T9" fmla="*/ 44 h 44"/>
                  <a:gd name="T10" fmla="*/ 33 w 43"/>
                  <a:gd name="T11" fmla="*/ 41 h 44"/>
                  <a:gd name="T12" fmla="*/ 37 w 43"/>
                  <a:gd name="T13" fmla="*/ 37 h 44"/>
                  <a:gd name="T14" fmla="*/ 41 w 43"/>
                  <a:gd name="T15" fmla="*/ 33 h 44"/>
                  <a:gd name="T16" fmla="*/ 43 w 43"/>
                  <a:gd name="T17" fmla="*/ 27 h 44"/>
                  <a:gd name="T18" fmla="*/ 43 w 43"/>
                  <a:gd name="T19" fmla="*/ 22 h 44"/>
                  <a:gd name="T20" fmla="*/ 43 w 43"/>
                  <a:gd name="T21" fmla="*/ 16 h 44"/>
                  <a:gd name="T22" fmla="*/ 41 w 43"/>
                  <a:gd name="T23" fmla="*/ 11 h 44"/>
                  <a:gd name="T24" fmla="*/ 37 w 43"/>
                  <a:gd name="T25" fmla="*/ 7 h 44"/>
                  <a:gd name="T26" fmla="*/ 33 w 43"/>
                  <a:gd name="T27" fmla="*/ 3 h 44"/>
                  <a:gd name="T28" fmla="*/ 27 w 43"/>
                  <a:gd name="T29" fmla="*/ 1 h 44"/>
                  <a:gd name="T30" fmla="*/ 22 w 43"/>
                  <a:gd name="T31" fmla="*/ 0 h 44"/>
                  <a:gd name="T32" fmla="*/ 16 w 43"/>
                  <a:gd name="T33" fmla="*/ 1 h 44"/>
                  <a:gd name="T34" fmla="*/ 11 w 43"/>
                  <a:gd name="T35" fmla="*/ 3 h 44"/>
                  <a:gd name="T36" fmla="*/ 7 w 43"/>
                  <a:gd name="T37" fmla="*/ 7 h 44"/>
                  <a:gd name="T38" fmla="*/ 2 w 43"/>
                  <a:gd name="T39" fmla="*/ 11 h 44"/>
                  <a:gd name="T40" fmla="*/ 1 w 43"/>
                  <a:gd name="T41" fmla="*/ 16 h 44"/>
                  <a:gd name="T42" fmla="*/ 0 w 43"/>
                  <a:gd name="T43" fmla="*/ 22 h 44"/>
                  <a:gd name="T44" fmla="*/ 1 w 43"/>
                  <a:gd name="T45" fmla="*/ 27 h 44"/>
                  <a:gd name="T46" fmla="*/ 2 w 43"/>
                  <a:gd name="T47" fmla="*/ 33 h 44"/>
                  <a:gd name="T48" fmla="*/ 7 w 43"/>
                  <a:gd name="T49" fmla="*/ 37 h 44"/>
                  <a:gd name="T50" fmla="*/ 7 w 43"/>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7" y="37"/>
                    </a:moveTo>
                    <a:lnTo>
                      <a:pt x="11" y="41"/>
                    </a:lnTo>
                    <a:lnTo>
                      <a:pt x="16" y="44"/>
                    </a:lnTo>
                    <a:lnTo>
                      <a:pt x="22" y="44"/>
                    </a:lnTo>
                    <a:lnTo>
                      <a:pt x="27" y="44"/>
                    </a:lnTo>
                    <a:lnTo>
                      <a:pt x="33" y="41"/>
                    </a:lnTo>
                    <a:lnTo>
                      <a:pt x="37" y="37"/>
                    </a:lnTo>
                    <a:lnTo>
                      <a:pt x="41" y="33"/>
                    </a:lnTo>
                    <a:lnTo>
                      <a:pt x="43" y="27"/>
                    </a:lnTo>
                    <a:lnTo>
                      <a:pt x="43" y="22"/>
                    </a:lnTo>
                    <a:lnTo>
                      <a:pt x="43" y="16"/>
                    </a:lnTo>
                    <a:lnTo>
                      <a:pt x="41" y="11"/>
                    </a:lnTo>
                    <a:lnTo>
                      <a:pt x="37" y="7"/>
                    </a:lnTo>
                    <a:lnTo>
                      <a:pt x="33" y="3"/>
                    </a:lnTo>
                    <a:lnTo>
                      <a:pt x="27" y="1"/>
                    </a:lnTo>
                    <a:lnTo>
                      <a:pt x="22" y="0"/>
                    </a:lnTo>
                    <a:lnTo>
                      <a:pt x="16" y="1"/>
                    </a:lnTo>
                    <a:lnTo>
                      <a:pt x="11" y="3"/>
                    </a:lnTo>
                    <a:lnTo>
                      <a:pt x="7" y="7"/>
                    </a:lnTo>
                    <a:lnTo>
                      <a:pt x="2" y="11"/>
                    </a:lnTo>
                    <a:lnTo>
                      <a:pt x="1" y="16"/>
                    </a:lnTo>
                    <a:lnTo>
                      <a:pt x="0" y="22"/>
                    </a:lnTo>
                    <a:lnTo>
                      <a:pt x="1" y="27"/>
                    </a:lnTo>
                    <a:lnTo>
                      <a:pt x="2"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7" name="Freeform 193"/>
              <p:cNvSpPr>
                <a:spLocks/>
              </p:cNvSpPr>
              <p:nvPr/>
            </p:nvSpPr>
            <p:spPr bwMode="auto">
              <a:xfrm>
                <a:off x="7231063" y="2687638"/>
                <a:ext cx="69850" cy="68262"/>
              </a:xfrm>
              <a:custGeom>
                <a:avLst/>
                <a:gdLst>
                  <a:gd name="T0" fmla="*/ 7 w 44"/>
                  <a:gd name="T1" fmla="*/ 37 h 43"/>
                  <a:gd name="T2" fmla="*/ 11 w 44"/>
                  <a:gd name="T3" fmla="*/ 41 h 43"/>
                  <a:gd name="T4" fmla="*/ 17 w 44"/>
                  <a:gd name="T5" fmla="*/ 42 h 43"/>
                  <a:gd name="T6" fmla="*/ 22 w 44"/>
                  <a:gd name="T7" fmla="*/ 43 h 43"/>
                  <a:gd name="T8" fmla="*/ 29 w 44"/>
                  <a:gd name="T9" fmla="*/ 42 h 43"/>
                  <a:gd name="T10" fmla="*/ 33 w 44"/>
                  <a:gd name="T11" fmla="*/ 41 h 43"/>
                  <a:gd name="T12" fmla="*/ 39 w 44"/>
                  <a:gd name="T13" fmla="*/ 37 h 43"/>
                  <a:gd name="T14" fmla="*/ 41 w 44"/>
                  <a:gd name="T15" fmla="*/ 32 h 43"/>
                  <a:gd name="T16" fmla="*/ 44 w 44"/>
                  <a:gd name="T17" fmla="*/ 27 h 43"/>
                  <a:gd name="T18" fmla="*/ 44 w 44"/>
                  <a:gd name="T19" fmla="*/ 22 h 43"/>
                  <a:gd name="T20" fmla="*/ 44 w 44"/>
                  <a:gd name="T21" fmla="*/ 16 h 43"/>
                  <a:gd name="T22" fmla="*/ 41 w 44"/>
                  <a:gd name="T23" fmla="*/ 11 h 43"/>
                  <a:gd name="T24" fmla="*/ 39 w 44"/>
                  <a:gd name="T25" fmla="*/ 7 h 43"/>
                  <a:gd name="T26" fmla="*/ 33 w 44"/>
                  <a:gd name="T27" fmla="*/ 2 h 43"/>
                  <a:gd name="T28" fmla="*/ 29 w 44"/>
                  <a:gd name="T29" fmla="*/ 1 h 43"/>
                  <a:gd name="T30" fmla="*/ 22 w 44"/>
                  <a:gd name="T31" fmla="*/ 0 h 43"/>
                  <a:gd name="T32" fmla="*/ 17 w 44"/>
                  <a:gd name="T33" fmla="*/ 1 h 43"/>
                  <a:gd name="T34" fmla="*/ 11 w 44"/>
                  <a:gd name="T35" fmla="*/ 2 h 43"/>
                  <a:gd name="T36" fmla="*/ 7 w 44"/>
                  <a:gd name="T37" fmla="*/ 7 h 43"/>
                  <a:gd name="T38" fmla="*/ 3 w 44"/>
                  <a:gd name="T39" fmla="*/ 11 h 43"/>
                  <a:gd name="T40" fmla="*/ 2 w 44"/>
                  <a:gd name="T41" fmla="*/ 16 h 43"/>
                  <a:gd name="T42" fmla="*/ 0 w 44"/>
                  <a:gd name="T43" fmla="*/ 22 h 43"/>
                  <a:gd name="T44" fmla="*/ 2 w 44"/>
                  <a:gd name="T45" fmla="*/ 27 h 43"/>
                  <a:gd name="T46" fmla="*/ 3 w 44"/>
                  <a:gd name="T47" fmla="*/ 32 h 43"/>
                  <a:gd name="T48" fmla="*/ 7 w 44"/>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7" y="37"/>
                    </a:moveTo>
                    <a:lnTo>
                      <a:pt x="11" y="41"/>
                    </a:lnTo>
                    <a:lnTo>
                      <a:pt x="17" y="42"/>
                    </a:lnTo>
                    <a:lnTo>
                      <a:pt x="22" y="43"/>
                    </a:lnTo>
                    <a:lnTo>
                      <a:pt x="29" y="42"/>
                    </a:lnTo>
                    <a:lnTo>
                      <a:pt x="33" y="41"/>
                    </a:lnTo>
                    <a:lnTo>
                      <a:pt x="39" y="37"/>
                    </a:lnTo>
                    <a:lnTo>
                      <a:pt x="41" y="32"/>
                    </a:lnTo>
                    <a:lnTo>
                      <a:pt x="44" y="27"/>
                    </a:lnTo>
                    <a:lnTo>
                      <a:pt x="44" y="22"/>
                    </a:lnTo>
                    <a:lnTo>
                      <a:pt x="44" y="16"/>
                    </a:lnTo>
                    <a:lnTo>
                      <a:pt x="41" y="11"/>
                    </a:lnTo>
                    <a:lnTo>
                      <a:pt x="39" y="7"/>
                    </a:lnTo>
                    <a:lnTo>
                      <a:pt x="33" y="2"/>
                    </a:lnTo>
                    <a:lnTo>
                      <a:pt x="29" y="1"/>
                    </a:lnTo>
                    <a:lnTo>
                      <a:pt x="22" y="0"/>
                    </a:lnTo>
                    <a:lnTo>
                      <a:pt x="17" y="1"/>
                    </a:lnTo>
                    <a:lnTo>
                      <a:pt x="11" y="2"/>
                    </a:lnTo>
                    <a:lnTo>
                      <a:pt x="7" y="7"/>
                    </a:lnTo>
                    <a:lnTo>
                      <a:pt x="3" y="11"/>
                    </a:lnTo>
                    <a:lnTo>
                      <a:pt x="2" y="16"/>
                    </a:lnTo>
                    <a:lnTo>
                      <a:pt x="0" y="22"/>
                    </a:lnTo>
                    <a:lnTo>
                      <a:pt x="2" y="27"/>
                    </a:lnTo>
                    <a:lnTo>
                      <a:pt x="3" y="32"/>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8" name="Freeform 194"/>
              <p:cNvSpPr>
                <a:spLocks/>
              </p:cNvSpPr>
              <p:nvPr/>
            </p:nvSpPr>
            <p:spPr bwMode="auto">
              <a:xfrm>
                <a:off x="7302500" y="2747963"/>
                <a:ext cx="69850" cy="69850"/>
              </a:xfrm>
              <a:custGeom>
                <a:avLst/>
                <a:gdLst>
                  <a:gd name="T0" fmla="*/ 6 w 44"/>
                  <a:gd name="T1" fmla="*/ 38 h 44"/>
                  <a:gd name="T2" fmla="*/ 11 w 44"/>
                  <a:gd name="T3" fmla="*/ 41 h 44"/>
                  <a:gd name="T4" fmla="*/ 15 w 44"/>
                  <a:gd name="T5" fmla="*/ 44 h 44"/>
                  <a:gd name="T6" fmla="*/ 22 w 44"/>
                  <a:gd name="T7" fmla="*/ 44 h 44"/>
                  <a:gd name="T8" fmla="*/ 28 w 44"/>
                  <a:gd name="T9" fmla="*/ 44 h 44"/>
                  <a:gd name="T10" fmla="*/ 33 w 44"/>
                  <a:gd name="T11" fmla="*/ 41 h 44"/>
                  <a:gd name="T12" fmla="*/ 37 w 44"/>
                  <a:gd name="T13" fmla="*/ 38 h 44"/>
                  <a:gd name="T14" fmla="*/ 40 w 44"/>
                  <a:gd name="T15" fmla="*/ 33 h 44"/>
                  <a:gd name="T16" fmla="*/ 43 w 44"/>
                  <a:gd name="T17" fmla="*/ 27 h 44"/>
                  <a:gd name="T18" fmla="*/ 44 w 44"/>
                  <a:gd name="T19" fmla="*/ 22 h 44"/>
                  <a:gd name="T20" fmla="*/ 43 w 44"/>
                  <a:gd name="T21" fmla="*/ 16 h 44"/>
                  <a:gd name="T22" fmla="*/ 40 w 44"/>
                  <a:gd name="T23" fmla="*/ 11 h 44"/>
                  <a:gd name="T24" fmla="*/ 37 w 44"/>
                  <a:gd name="T25" fmla="*/ 7 h 44"/>
                  <a:gd name="T26" fmla="*/ 33 w 44"/>
                  <a:gd name="T27" fmla="*/ 3 h 44"/>
                  <a:gd name="T28" fmla="*/ 28 w 44"/>
                  <a:gd name="T29" fmla="*/ 1 h 44"/>
                  <a:gd name="T30" fmla="*/ 22 w 44"/>
                  <a:gd name="T31" fmla="*/ 0 h 44"/>
                  <a:gd name="T32" fmla="*/ 15 w 44"/>
                  <a:gd name="T33" fmla="*/ 1 h 44"/>
                  <a:gd name="T34" fmla="*/ 11 w 44"/>
                  <a:gd name="T35" fmla="*/ 3 h 44"/>
                  <a:gd name="T36" fmla="*/ 6 w 44"/>
                  <a:gd name="T37" fmla="*/ 7 h 44"/>
                  <a:gd name="T38" fmla="*/ 3 w 44"/>
                  <a:gd name="T39" fmla="*/ 11 h 44"/>
                  <a:gd name="T40" fmla="*/ 0 w 44"/>
                  <a:gd name="T41" fmla="*/ 16 h 44"/>
                  <a:gd name="T42" fmla="*/ 0 w 44"/>
                  <a:gd name="T43" fmla="*/ 22 h 44"/>
                  <a:gd name="T44" fmla="*/ 0 w 44"/>
                  <a:gd name="T45" fmla="*/ 27 h 44"/>
                  <a:gd name="T46" fmla="*/ 3 w 44"/>
                  <a:gd name="T47" fmla="*/ 33 h 44"/>
                  <a:gd name="T48" fmla="*/ 6 w 44"/>
                  <a:gd name="T49" fmla="*/ 38 h 44"/>
                  <a:gd name="T50" fmla="*/ 6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8"/>
                    </a:moveTo>
                    <a:lnTo>
                      <a:pt x="11" y="41"/>
                    </a:lnTo>
                    <a:lnTo>
                      <a:pt x="15" y="44"/>
                    </a:lnTo>
                    <a:lnTo>
                      <a:pt x="22" y="44"/>
                    </a:lnTo>
                    <a:lnTo>
                      <a:pt x="28" y="44"/>
                    </a:lnTo>
                    <a:lnTo>
                      <a:pt x="33" y="41"/>
                    </a:lnTo>
                    <a:lnTo>
                      <a:pt x="37" y="38"/>
                    </a:lnTo>
                    <a:lnTo>
                      <a:pt x="40" y="33"/>
                    </a:lnTo>
                    <a:lnTo>
                      <a:pt x="43" y="27"/>
                    </a:lnTo>
                    <a:lnTo>
                      <a:pt x="44" y="22"/>
                    </a:lnTo>
                    <a:lnTo>
                      <a:pt x="43" y="16"/>
                    </a:lnTo>
                    <a:lnTo>
                      <a:pt x="40" y="11"/>
                    </a:lnTo>
                    <a:lnTo>
                      <a:pt x="37" y="7"/>
                    </a:lnTo>
                    <a:lnTo>
                      <a:pt x="33" y="3"/>
                    </a:lnTo>
                    <a:lnTo>
                      <a:pt x="28" y="1"/>
                    </a:lnTo>
                    <a:lnTo>
                      <a:pt x="22" y="0"/>
                    </a:lnTo>
                    <a:lnTo>
                      <a:pt x="15" y="1"/>
                    </a:lnTo>
                    <a:lnTo>
                      <a:pt x="11" y="3"/>
                    </a:lnTo>
                    <a:lnTo>
                      <a:pt x="6" y="7"/>
                    </a:lnTo>
                    <a:lnTo>
                      <a:pt x="3" y="11"/>
                    </a:lnTo>
                    <a:lnTo>
                      <a:pt x="0" y="16"/>
                    </a:lnTo>
                    <a:lnTo>
                      <a:pt x="0" y="22"/>
                    </a:lnTo>
                    <a:lnTo>
                      <a:pt x="0" y="27"/>
                    </a:lnTo>
                    <a:lnTo>
                      <a:pt x="3" y="33"/>
                    </a:lnTo>
                    <a:lnTo>
                      <a:pt x="6" y="38"/>
                    </a:lnTo>
                    <a:lnTo>
                      <a:pt x="6"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19" name="Freeform 195"/>
              <p:cNvSpPr>
                <a:spLocks/>
              </p:cNvSpPr>
              <p:nvPr/>
            </p:nvSpPr>
            <p:spPr bwMode="auto">
              <a:xfrm>
                <a:off x="7258050" y="2728913"/>
                <a:ext cx="66675" cy="68262"/>
              </a:xfrm>
              <a:custGeom>
                <a:avLst/>
                <a:gdLst>
                  <a:gd name="T0" fmla="*/ 5 w 42"/>
                  <a:gd name="T1" fmla="*/ 37 h 43"/>
                  <a:gd name="T2" fmla="*/ 9 w 42"/>
                  <a:gd name="T3" fmla="*/ 41 h 43"/>
                  <a:gd name="T4" fmla="*/ 15 w 42"/>
                  <a:gd name="T5" fmla="*/ 43 h 43"/>
                  <a:gd name="T6" fmla="*/ 20 w 42"/>
                  <a:gd name="T7" fmla="*/ 43 h 43"/>
                  <a:gd name="T8" fmla="*/ 27 w 42"/>
                  <a:gd name="T9" fmla="*/ 43 h 43"/>
                  <a:gd name="T10" fmla="*/ 31 w 42"/>
                  <a:gd name="T11" fmla="*/ 41 h 43"/>
                  <a:gd name="T12" fmla="*/ 37 w 42"/>
                  <a:gd name="T13" fmla="*/ 37 h 43"/>
                  <a:gd name="T14" fmla="*/ 39 w 42"/>
                  <a:gd name="T15" fmla="*/ 32 h 43"/>
                  <a:gd name="T16" fmla="*/ 42 w 42"/>
                  <a:gd name="T17" fmla="*/ 27 h 43"/>
                  <a:gd name="T18" fmla="*/ 42 w 42"/>
                  <a:gd name="T19" fmla="*/ 22 h 43"/>
                  <a:gd name="T20" fmla="*/ 42 w 42"/>
                  <a:gd name="T21" fmla="*/ 16 h 43"/>
                  <a:gd name="T22" fmla="*/ 39 w 42"/>
                  <a:gd name="T23" fmla="*/ 11 h 43"/>
                  <a:gd name="T24" fmla="*/ 37 w 42"/>
                  <a:gd name="T25" fmla="*/ 6 h 43"/>
                  <a:gd name="T26" fmla="*/ 31 w 42"/>
                  <a:gd name="T27" fmla="*/ 2 h 43"/>
                  <a:gd name="T28" fmla="*/ 27 w 42"/>
                  <a:gd name="T29" fmla="*/ 1 h 43"/>
                  <a:gd name="T30" fmla="*/ 20 w 42"/>
                  <a:gd name="T31" fmla="*/ 0 h 43"/>
                  <a:gd name="T32" fmla="*/ 15 w 42"/>
                  <a:gd name="T33" fmla="*/ 1 h 43"/>
                  <a:gd name="T34" fmla="*/ 9 w 42"/>
                  <a:gd name="T35" fmla="*/ 2 h 43"/>
                  <a:gd name="T36" fmla="*/ 5 w 42"/>
                  <a:gd name="T37" fmla="*/ 6 h 43"/>
                  <a:gd name="T38" fmla="*/ 2 w 42"/>
                  <a:gd name="T39" fmla="*/ 11 h 43"/>
                  <a:gd name="T40" fmla="*/ 0 w 42"/>
                  <a:gd name="T41" fmla="*/ 16 h 43"/>
                  <a:gd name="T42" fmla="*/ 0 w 42"/>
                  <a:gd name="T43" fmla="*/ 22 h 43"/>
                  <a:gd name="T44" fmla="*/ 0 w 42"/>
                  <a:gd name="T45" fmla="*/ 27 h 43"/>
                  <a:gd name="T46" fmla="*/ 2 w 42"/>
                  <a:gd name="T47" fmla="*/ 32 h 43"/>
                  <a:gd name="T48" fmla="*/ 5 w 42"/>
                  <a:gd name="T4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3">
                    <a:moveTo>
                      <a:pt x="5" y="37"/>
                    </a:moveTo>
                    <a:lnTo>
                      <a:pt x="9" y="41"/>
                    </a:lnTo>
                    <a:lnTo>
                      <a:pt x="15" y="43"/>
                    </a:lnTo>
                    <a:lnTo>
                      <a:pt x="20" y="43"/>
                    </a:lnTo>
                    <a:lnTo>
                      <a:pt x="27" y="43"/>
                    </a:lnTo>
                    <a:lnTo>
                      <a:pt x="31" y="41"/>
                    </a:lnTo>
                    <a:lnTo>
                      <a:pt x="37" y="37"/>
                    </a:lnTo>
                    <a:lnTo>
                      <a:pt x="39" y="32"/>
                    </a:lnTo>
                    <a:lnTo>
                      <a:pt x="42" y="27"/>
                    </a:lnTo>
                    <a:lnTo>
                      <a:pt x="42" y="22"/>
                    </a:lnTo>
                    <a:lnTo>
                      <a:pt x="42" y="16"/>
                    </a:lnTo>
                    <a:lnTo>
                      <a:pt x="39" y="11"/>
                    </a:lnTo>
                    <a:lnTo>
                      <a:pt x="37" y="6"/>
                    </a:lnTo>
                    <a:lnTo>
                      <a:pt x="31" y="2"/>
                    </a:lnTo>
                    <a:lnTo>
                      <a:pt x="27" y="1"/>
                    </a:lnTo>
                    <a:lnTo>
                      <a:pt x="20" y="0"/>
                    </a:lnTo>
                    <a:lnTo>
                      <a:pt x="15" y="1"/>
                    </a:lnTo>
                    <a:lnTo>
                      <a:pt x="9" y="2"/>
                    </a:lnTo>
                    <a:lnTo>
                      <a:pt x="5" y="6"/>
                    </a:lnTo>
                    <a:lnTo>
                      <a:pt x="2" y="11"/>
                    </a:lnTo>
                    <a:lnTo>
                      <a:pt x="0" y="16"/>
                    </a:lnTo>
                    <a:lnTo>
                      <a:pt x="0" y="22"/>
                    </a:lnTo>
                    <a:lnTo>
                      <a:pt x="0" y="27"/>
                    </a:lnTo>
                    <a:lnTo>
                      <a:pt x="2" y="32"/>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0" name="Freeform 196"/>
              <p:cNvSpPr>
                <a:spLocks/>
              </p:cNvSpPr>
              <p:nvPr/>
            </p:nvSpPr>
            <p:spPr bwMode="auto">
              <a:xfrm>
                <a:off x="7246938" y="2600325"/>
                <a:ext cx="69850" cy="66675"/>
              </a:xfrm>
              <a:custGeom>
                <a:avLst/>
                <a:gdLst>
                  <a:gd name="T0" fmla="*/ 7 w 44"/>
                  <a:gd name="T1" fmla="*/ 37 h 42"/>
                  <a:gd name="T2" fmla="*/ 11 w 44"/>
                  <a:gd name="T3" fmla="*/ 40 h 42"/>
                  <a:gd name="T4" fmla="*/ 16 w 44"/>
                  <a:gd name="T5" fmla="*/ 42 h 42"/>
                  <a:gd name="T6" fmla="*/ 22 w 44"/>
                  <a:gd name="T7" fmla="*/ 42 h 42"/>
                  <a:gd name="T8" fmla="*/ 29 w 44"/>
                  <a:gd name="T9" fmla="*/ 42 h 42"/>
                  <a:gd name="T10" fmla="*/ 33 w 44"/>
                  <a:gd name="T11" fmla="*/ 40 h 42"/>
                  <a:gd name="T12" fmla="*/ 38 w 44"/>
                  <a:gd name="T13" fmla="*/ 37 h 42"/>
                  <a:gd name="T14" fmla="*/ 41 w 44"/>
                  <a:gd name="T15" fmla="*/ 33 h 42"/>
                  <a:gd name="T16" fmla="*/ 44 w 44"/>
                  <a:gd name="T17" fmla="*/ 27 h 42"/>
                  <a:gd name="T18" fmla="*/ 44 w 44"/>
                  <a:gd name="T19" fmla="*/ 22 h 42"/>
                  <a:gd name="T20" fmla="*/ 44 w 44"/>
                  <a:gd name="T21" fmla="*/ 15 h 42"/>
                  <a:gd name="T22" fmla="*/ 41 w 44"/>
                  <a:gd name="T23" fmla="*/ 11 h 42"/>
                  <a:gd name="T24" fmla="*/ 38 w 44"/>
                  <a:gd name="T25" fmla="*/ 6 h 42"/>
                  <a:gd name="T26" fmla="*/ 33 w 44"/>
                  <a:gd name="T27" fmla="*/ 3 h 42"/>
                  <a:gd name="T28" fmla="*/ 29 w 44"/>
                  <a:gd name="T29" fmla="*/ 0 h 42"/>
                  <a:gd name="T30" fmla="*/ 22 w 44"/>
                  <a:gd name="T31" fmla="*/ 0 h 42"/>
                  <a:gd name="T32" fmla="*/ 16 w 44"/>
                  <a:gd name="T33" fmla="*/ 0 h 42"/>
                  <a:gd name="T34" fmla="*/ 11 w 44"/>
                  <a:gd name="T35" fmla="*/ 3 h 42"/>
                  <a:gd name="T36" fmla="*/ 7 w 44"/>
                  <a:gd name="T37" fmla="*/ 6 h 42"/>
                  <a:gd name="T38" fmla="*/ 3 w 44"/>
                  <a:gd name="T39" fmla="*/ 11 h 42"/>
                  <a:gd name="T40" fmla="*/ 1 w 44"/>
                  <a:gd name="T41" fmla="*/ 15 h 42"/>
                  <a:gd name="T42" fmla="*/ 0 w 44"/>
                  <a:gd name="T43" fmla="*/ 22 h 42"/>
                  <a:gd name="T44" fmla="*/ 1 w 44"/>
                  <a:gd name="T45" fmla="*/ 27 h 42"/>
                  <a:gd name="T46" fmla="*/ 3 w 44"/>
                  <a:gd name="T47" fmla="*/ 33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1" y="40"/>
                    </a:lnTo>
                    <a:lnTo>
                      <a:pt x="16" y="42"/>
                    </a:lnTo>
                    <a:lnTo>
                      <a:pt x="22" y="42"/>
                    </a:lnTo>
                    <a:lnTo>
                      <a:pt x="29" y="42"/>
                    </a:lnTo>
                    <a:lnTo>
                      <a:pt x="33" y="40"/>
                    </a:lnTo>
                    <a:lnTo>
                      <a:pt x="38" y="37"/>
                    </a:lnTo>
                    <a:lnTo>
                      <a:pt x="41" y="33"/>
                    </a:lnTo>
                    <a:lnTo>
                      <a:pt x="44" y="27"/>
                    </a:lnTo>
                    <a:lnTo>
                      <a:pt x="44" y="22"/>
                    </a:lnTo>
                    <a:lnTo>
                      <a:pt x="44" y="15"/>
                    </a:lnTo>
                    <a:lnTo>
                      <a:pt x="41" y="11"/>
                    </a:lnTo>
                    <a:lnTo>
                      <a:pt x="38" y="6"/>
                    </a:lnTo>
                    <a:lnTo>
                      <a:pt x="33" y="3"/>
                    </a:lnTo>
                    <a:lnTo>
                      <a:pt x="29" y="0"/>
                    </a:lnTo>
                    <a:lnTo>
                      <a:pt x="22" y="0"/>
                    </a:lnTo>
                    <a:lnTo>
                      <a:pt x="16" y="0"/>
                    </a:lnTo>
                    <a:lnTo>
                      <a:pt x="11" y="3"/>
                    </a:lnTo>
                    <a:lnTo>
                      <a:pt x="7" y="6"/>
                    </a:lnTo>
                    <a:lnTo>
                      <a:pt x="3" y="11"/>
                    </a:lnTo>
                    <a:lnTo>
                      <a:pt x="1" y="15"/>
                    </a:lnTo>
                    <a:lnTo>
                      <a:pt x="0" y="22"/>
                    </a:lnTo>
                    <a:lnTo>
                      <a:pt x="1" y="27"/>
                    </a:lnTo>
                    <a:lnTo>
                      <a:pt x="3" y="33"/>
                    </a:lnTo>
                    <a:lnTo>
                      <a:pt x="7" y="37"/>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1" name="Freeform 197"/>
              <p:cNvSpPr>
                <a:spLocks/>
              </p:cNvSpPr>
              <p:nvPr/>
            </p:nvSpPr>
            <p:spPr bwMode="auto">
              <a:xfrm>
                <a:off x="7259638" y="2557463"/>
                <a:ext cx="69850" cy="68262"/>
              </a:xfrm>
              <a:custGeom>
                <a:avLst/>
                <a:gdLst>
                  <a:gd name="T0" fmla="*/ 7 w 44"/>
                  <a:gd name="T1" fmla="*/ 38 h 43"/>
                  <a:gd name="T2" fmla="*/ 11 w 44"/>
                  <a:gd name="T3" fmla="*/ 41 h 43"/>
                  <a:gd name="T4" fmla="*/ 16 w 44"/>
                  <a:gd name="T5" fmla="*/ 43 h 43"/>
                  <a:gd name="T6" fmla="*/ 22 w 44"/>
                  <a:gd name="T7" fmla="*/ 43 h 43"/>
                  <a:gd name="T8" fmla="*/ 29 w 44"/>
                  <a:gd name="T9" fmla="*/ 43 h 43"/>
                  <a:gd name="T10" fmla="*/ 33 w 44"/>
                  <a:gd name="T11" fmla="*/ 41 h 43"/>
                  <a:gd name="T12" fmla="*/ 38 w 44"/>
                  <a:gd name="T13" fmla="*/ 38 h 43"/>
                  <a:gd name="T14" fmla="*/ 41 w 44"/>
                  <a:gd name="T15" fmla="*/ 33 h 43"/>
                  <a:gd name="T16" fmla="*/ 44 w 44"/>
                  <a:gd name="T17" fmla="*/ 28 h 43"/>
                  <a:gd name="T18" fmla="*/ 44 w 44"/>
                  <a:gd name="T19" fmla="*/ 22 h 43"/>
                  <a:gd name="T20" fmla="*/ 44 w 44"/>
                  <a:gd name="T21" fmla="*/ 16 h 43"/>
                  <a:gd name="T22" fmla="*/ 41 w 44"/>
                  <a:gd name="T23" fmla="*/ 11 h 43"/>
                  <a:gd name="T24" fmla="*/ 38 w 44"/>
                  <a:gd name="T25" fmla="*/ 7 h 43"/>
                  <a:gd name="T26" fmla="*/ 33 w 44"/>
                  <a:gd name="T27" fmla="*/ 4 h 43"/>
                  <a:gd name="T28" fmla="*/ 29 w 44"/>
                  <a:gd name="T29" fmla="*/ 1 h 43"/>
                  <a:gd name="T30" fmla="*/ 22 w 44"/>
                  <a:gd name="T31" fmla="*/ 0 h 43"/>
                  <a:gd name="T32" fmla="*/ 16 w 44"/>
                  <a:gd name="T33" fmla="*/ 1 h 43"/>
                  <a:gd name="T34" fmla="*/ 11 w 44"/>
                  <a:gd name="T35" fmla="*/ 4 h 43"/>
                  <a:gd name="T36" fmla="*/ 7 w 44"/>
                  <a:gd name="T37" fmla="*/ 7 h 43"/>
                  <a:gd name="T38" fmla="*/ 3 w 44"/>
                  <a:gd name="T39" fmla="*/ 11 h 43"/>
                  <a:gd name="T40" fmla="*/ 1 w 44"/>
                  <a:gd name="T41" fmla="*/ 16 h 43"/>
                  <a:gd name="T42" fmla="*/ 0 w 44"/>
                  <a:gd name="T43" fmla="*/ 22 h 43"/>
                  <a:gd name="T44" fmla="*/ 1 w 44"/>
                  <a:gd name="T45" fmla="*/ 28 h 43"/>
                  <a:gd name="T46" fmla="*/ 3 w 44"/>
                  <a:gd name="T47" fmla="*/ 33 h 43"/>
                  <a:gd name="T48" fmla="*/ 7 w 44"/>
                  <a:gd name="T49" fmla="*/ 38 h 43"/>
                  <a:gd name="T50" fmla="*/ 7 w 44"/>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7" y="38"/>
                    </a:moveTo>
                    <a:lnTo>
                      <a:pt x="11" y="41"/>
                    </a:lnTo>
                    <a:lnTo>
                      <a:pt x="16" y="43"/>
                    </a:lnTo>
                    <a:lnTo>
                      <a:pt x="22" y="43"/>
                    </a:lnTo>
                    <a:lnTo>
                      <a:pt x="29" y="43"/>
                    </a:lnTo>
                    <a:lnTo>
                      <a:pt x="33" y="41"/>
                    </a:lnTo>
                    <a:lnTo>
                      <a:pt x="38" y="38"/>
                    </a:lnTo>
                    <a:lnTo>
                      <a:pt x="41" y="33"/>
                    </a:lnTo>
                    <a:lnTo>
                      <a:pt x="44" y="28"/>
                    </a:lnTo>
                    <a:lnTo>
                      <a:pt x="44" y="22"/>
                    </a:lnTo>
                    <a:lnTo>
                      <a:pt x="44" y="16"/>
                    </a:lnTo>
                    <a:lnTo>
                      <a:pt x="41" y="11"/>
                    </a:lnTo>
                    <a:lnTo>
                      <a:pt x="38" y="7"/>
                    </a:lnTo>
                    <a:lnTo>
                      <a:pt x="33" y="4"/>
                    </a:lnTo>
                    <a:lnTo>
                      <a:pt x="29" y="1"/>
                    </a:lnTo>
                    <a:lnTo>
                      <a:pt x="22" y="0"/>
                    </a:lnTo>
                    <a:lnTo>
                      <a:pt x="16" y="1"/>
                    </a:lnTo>
                    <a:lnTo>
                      <a:pt x="11" y="4"/>
                    </a:lnTo>
                    <a:lnTo>
                      <a:pt x="7" y="7"/>
                    </a:lnTo>
                    <a:lnTo>
                      <a:pt x="3" y="11"/>
                    </a:lnTo>
                    <a:lnTo>
                      <a:pt x="1" y="16"/>
                    </a:lnTo>
                    <a:lnTo>
                      <a:pt x="0" y="22"/>
                    </a:lnTo>
                    <a:lnTo>
                      <a:pt x="1" y="28"/>
                    </a:lnTo>
                    <a:lnTo>
                      <a:pt x="3" y="33"/>
                    </a:lnTo>
                    <a:lnTo>
                      <a:pt x="7" y="38"/>
                    </a:lnTo>
                    <a:lnTo>
                      <a:pt x="7" y="38"/>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2" name="Freeform 198"/>
              <p:cNvSpPr>
                <a:spLocks/>
              </p:cNvSpPr>
              <p:nvPr/>
            </p:nvSpPr>
            <p:spPr bwMode="auto">
              <a:xfrm>
                <a:off x="7264400" y="2635250"/>
                <a:ext cx="69850" cy="69850"/>
              </a:xfrm>
              <a:custGeom>
                <a:avLst/>
                <a:gdLst>
                  <a:gd name="T0" fmla="*/ 7 w 44"/>
                  <a:gd name="T1" fmla="*/ 37 h 44"/>
                  <a:gd name="T2" fmla="*/ 11 w 44"/>
                  <a:gd name="T3" fmla="*/ 41 h 44"/>
                  <a:gd name="T4" fmla="*/ 16 w 44"/>
                  <a:gd name="T5" fmla="*/ 42 h 44"/>
                  <a:gd name="T6" fmla="*/ 22 w 44"/>
                  <a:gd name="T7" fmla="*/ 44 h 44"/>
                  <a:gd name="T8" fmla="*/ 28 w 44"/>
                  <a:gd name="T9" fmla="*/ 42 h 44"/>
                  <a:gd name="T10" fmla="*/ 33 w 44"/>
                  <a:gd name="T11" fmla="*/ 41 h 44"/>
                  <a:gd name="T12" fmla="*/ 38 w 44"/>
                  <a:gd name="T13" fmla="*/ 37 h 44"/>
                  <a:gd name="T14" fmla="*/ 41 w 44"/>
                  <a:gd name="T15" fmla="*/ 33 h 44"/>
                  <a:gd name="T16" fmla="*/ 44 w 44"/>
                  <a:gd name="T17" fmla="*/ 27 h 44"/>
                  <a:gd name="T18" fmla="*/ 44 w 44"/>
                  <a:gd name="T19" fmla="*/ 22 h 44"/>
                  <a:gd name="T20" fmla="*/ 44 w 44"/>
                  <a:gd name="T21" fmla="*/ 16 h 44"/>
                  <a:gd name="T22" fmla="*/ 41 w 44"/>
                  <a:gd name="T23" fmla="*/ 11 h 44"/>
                  <a:gd name="T24" fmla="*/ 38 w 44"/>
                  <a:gd name="T25" fmla="*/ 5 h 44"/>
                  <a:gd name="T26" fmla="*/ 33 w 44"/>
                  <a:gd name="T27" fmla="*/ 3 h 44"/>
                  <a:gd name="T28" fmla="*/ 28 w 44"/>
                  <a:gd name="T29" fmla="*/ 0 h 44"/>
                  <a:gd name="T30" fmla="*/ 22 w 44"/>
                  <a:gd name="T31" fmla="*/ 0 h 44"/>
                  <a:gd name="T32" fmla="*/ 16 w 44"/>
                  <a:gd name="T33" fmla="*/ 0 h 44"/>
                  <a:gd name="T34" fmla="*/ 11 w 44"/>
                  <a:gd name="T35" fmla="*/ 3 h 44"/>
                  <a:gd name="T36" fmla="*/ 7 w 44"/>
                  <a:gd name="T37" fmla="*/ 5 h 44"/>
                  <a:gd name="T38" fmla="*/ 4 w 44"/>
                  <a:gd name="T39" fmla="*/ 11 h 44"/>
                  <a:gd name="T40" fmla="*/ 1 w 44"/>
                  <a:gd name="T41" fmla="*/ 16 h 44"/>
                  <a:gd name="T42" fmla="*/ 0 w 44"/>
                  <a:gd name="T43" fmla="*/ 22 h 44"/>
                  <a:gd name="T44" fmla="*/ 1 w 44"/>
                  <a:gd name="T45" fmla="*/ 27 h 44"/>
                  <a:gd name="T46" fmla="*/ 4 w 44"/>
                  <a:gd name="T47" fmla="*/ 33 h 44"/>
                  <a:gd name="T48" fmla="*/ 7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7"/>
                    </a:moveTo>
                    <a:lnTo>
                      <a:pt x="11" y="41"/>
                    </a:lnTo>
                    <a:lnTo>
                      <a:pt x="16" y="42"/>
                    </a:lnTo>
                    <a:lnTo>
                      <a:pt x="22" y="44"/>
                    </a:lnTo>
                    <a:lnTo>
                      <a:pt x="28" y="42"/>
                    </a:lnTo>
                    <a:lnTo>
                      <a:pt x="33" y="41"/>
                    </a:lnTo>
                    <a:lnTo>
                      <a:pt x="38" y="37"/>
                    </a:lnTo>
                    <a:lnTo>
                      <a:pt x="41" y="33"/>
                    </a:lnTo>
                    <a:lnTo>
                      <a:pt x="44" y="27"/>
                    </a:lnTo>
                    <a:lnTo>
                      <a:pt x="44" y="22"/>
                    </a:lnTo>
                    <a:lnTo>
                      <a:pt x="44" y="16"/>
                    </a:lnTo>
                    <a:lnTo>
                      <a:pt x="41" y="11"/>
                    </a:lnTo>
                    <a:lnTo>
                      <a:pt x="38" y="5"/>
                    </a:lnTo>
                    <a:lnTo>
                      <a:pt x="33" y="3"/>
                    </a:lnTo>
                    <a:lnTo>
                      <a:pt x="28" y="0"/>
                    </a:lnTo>
                    <a:lnTo>
                      <a:pt x="22" y="0"/>
                    </a:lnTo>
                    <a:lnTo>
                      <a:pt x="16" y="0"/>
                    </a:lnTo>
                    <a:lnTo>
                      <a:pt x="11" y="3"/>
                    </a:lnTo>
                    <a:lnTo>
                      <a:pt x="7" y="5"/>
                    </a:lnTo>
                    <a:lnTo>
                      <a:pt x="4" y="11"/>
                    </a:lnTo>
                    <a:lnTo>
                      <a:pt x="1" y="16"/>
                    </a:lnTo>
                    <a:lnTo>
                      <a:pt x="0" y="22"/>
                    </a:lnTo>
                    <a:lnTo>
                      <a:pt x="1" y="27"/>
                    </a:lnTo>
                    <a:lnTo>
                      <a:pt x="4" y="33"/>
                    </a:lnTo>
                    <a:lnTo>
                      <a:pt x="7"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3" name="Freeform 199"/>
              <p:cNvSpPr>
                <a:spLocks/>
              </p:cNvSpPr>
              <p:nvPr/>
            </p:nvSpPr>
            <p:spPr bwMode="auto">
              <a:xfrm>
                <a:off x="7316788" y="2617788"/>
                <a:ext cx="68262" cy="66675"/>
              </a:xfrm>
              <a:custGeom>
                <a:avLst/>
                <a:gdLst>
                  <a:gd name="T0" fmla="*/ 5 w 43"/>
                  <a:gd name="T1" fmla="*/ 37 h 42"/>
                  <a:gd name="T2" fmla="*/ 11 w 43"/>
                  <a:gd name="T3" fmla="*/ 40 h 42"/>
                  <a:gd name="T4" fmla="*/ 15 w 43"/>
                  <a:gd name="T5" fmla="*/ 42 h 42"/>
                  <a:gd name="T6" fmla="*/ 21 w 43"/>
                  <a:gd name="T7" fmla="*/ 42 h 42"/>
                  <a:gd name="T8" fmla="*/ 27 w 43"/>
                  <a:gd name="T9" fmla="*/ 42 h 42"/>
                  <a:gd name="T10" fmla="*/ 32 w 43"/>
                  <a:gd name="T11" fmla="*/ 40 h 42"/>
                  <a:gd name="T12" fmla="*/ 36 w 43"/>
                  <a:gd name="T13" fmla="*/ 37 h 42"/>
                  <a:gd name="T14" fmla="*/ 39 w 43"/>
                  <a:gd name="T15" fmla="*/ 33 h 42"/>
                  <a:gd name="T16" fmla="*/ 42 w 43"/>
                  <a:gd name="T17" fmla="*/ 27 h 42"/>
                  <a:gd name="T18" fmla="*/ 43 w 43"/>
                  <a:gd name="T19" fmla="*/ 22 h 42"/>
                  <a:gd name="T20" fmla="*/ 42 w 43"/>
                  <a:gd name="T21" fmla="*/ 15 h 42"/>
                  <a:gd name="T22" fmla="*/ 39 w 43"/>
                  <a:gd name="T23" fmla="*/ 11 h 42"/>
                  <a:gd name="T24" fmla="*/ 36 w 43"/>
                  <a:gd name="T25" fmla="*/ 5 h 42"/>
                  <a:gd name="T26" fmla="*/ 32 w 43"/>
                  <a:gd name="T27" fmla="*/ 3 h 42"/>
                  <a:gd name="T28" fmla="*/ 27 w 43"/>
                  <a:gd name="T29" fmla="*/ 0 h 42"/>
                  <a:gd name="T30" fmla="*/ 21 w 43"/>
                  <a:gd name="T31" fmla="*/ 0 h 42"/>
                  <a:gd name="T32" fmla="*/ 15 w 43"/>
                  <a:gd name="T33" fmla="*/ 0 h 42"/>
                  <a:gd name="T34" fmla="*/ 11 w 43"/>
                  <a:gd name="T35" fmla="*/ 3 h 42"/>
                  <a:gd name="T36" fmla="*/ 5 w 43"/>
                  <a:gd name="T37" fmla="*/ 5 h 42"/>
                  <a:gd name="T38" fmla="*/ 2 w 43"/>
                  <a:gd name="T39" fmla="*/ 11 h 42"/>
                  <a:gd name="T40" fmla="*/ 0 w 43"/>
                  <a:gd name="T41" fmla="*/ 15 h 42"/>
                  <a:gd name="T42" fmla="*/ 0 w 43"/>
                  <a:gd name="T43" fmla="*/ 22 h 42"/>
                  <a:gd name="T44" fmla="*/ 0 w 43"/>
                  <a:gd name="T45" fmla="*/ 27 h 42"/>
                  <a:gd name="T46" fmla="*/ 2 w 43"/>
                  <a:gd name="T47" fmla="*/ 33 h 42"/>
                  <a:gd name="T48" fmla="*/ 5 w 43"/>
                  <a:gd name="T49" fmla="*/ 37 h 42"/>
                  <a:gd name="T50" fmla="*/ 5 w 43"/>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2">
                    <a:moveTo>
                      <a:pt x="5" y="37"/>
                    </a:moveTo>
                    <a:lnTo>
                      <a:pt x="11" y="40"/>
                    </a:lnTo>
                    <a:lnTo>
                      <a:pt x="15" y="42"/>
                    </a:lnTo>
                    <a:lnTo>
                      <a:pt x="21" y="42"/>
                    </a:lnTo>
                    <a:lnTo>
                      <a:pt x="27" y="42"/>
                    </a:lnTo>
                    <a:lnTo>
                      <a:pt x="32" y="40"/>
                    </a:lnTo>
                    <a:lnTo>
                      <a:pt x="36" y="37"/>
                    </a:lnTo>
                    <a:lnTo>
                      <a:pt x="39" y="33"/>
                    </a:lnTo>
                    <a:lnTo>
                      <a:pt x="42" y="27"/>
                    </a:lnTo>
                    <a:lnTo>
                      <a:pt x="43" y="22"/>
                    </a:lnTo>
                    <a:lnTo>
                      <a:pt x="42" y="15"/>
                    </a:lnTo>
                    <a:lnTo>
                      <a:pt x="39" y="11"/>
                    </a:lnTo>
                    <a:lnTo>
                      <a:pt x="36" y="5"/>
                    </a:lnTo>
                    <a:lnTo>
                      <a:pt x="32" y="3"/>
                    </a:lnTo>
                    <a:lnTo>
                      <a:pt x="27" y="0"/>
                    </a:lnTo>
                    <a:lnTo>
                      <a:pt x="21" y="0"/>
                    </a:lnTo>
                    <a:lnTo>
                      <a:pt x="15" y="0"/>
                    </a:lnTo>
                    <a:lnTo>
                      <a:pt x="11" y="3"/>
                    </a:lnTo>
                    <a:lnTo>
                      <a:pt x="5" y="5"/>
                    </a:lnTo>
                    <a:lnTo>
                      <a:pt x="2" y="11"/>
                    </a:lnTo>
                    <a:lnTo>
                      <a:pt x="0" y="15"/>
                    </a:lnTo>
                    <a:lnTo>
                      <a:pt x="0" y="22"/>
                    </a:lnTo>
                    <a:lnTo>
                      <a:pt x="0" y="27"/>
                    </a:lnTo>
                    <a:lnTo>
                      <a:pt x="2" y="33"/>
                    </a:lnTo>
                    <a:lnTo>
                      <a:pt x="5" y="37"/>
                    </a:lnTo>
                    <a:lnTo>
                      <a:pt x="5"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4" name="Freeform 200"/>
              <p:cNvSpPr>
                <a:spLocks/>
              </p:cNvSpPr>
              <p:nvPr/>
            </p:nvSpPr>
            <p:spPr bwMode="auto">
              <a:xfrm>
                <a:off x="7354888" y="2616200"/>
                <a:ext cx="69850" cy="66675"/>
              </a:xfrm>
              <a:custGeom>
                <a:avLst/>
                <a:gdLst>
                  <a:gd name="T0" fmla="*/ 6 w 44"/>
                  <a:gd name="T1" fmla="*/ 37 h 42"/>
                  <a:gd name="T2" fmla="*/ 11 w 44"/>
                  <a:gd name="T3" fmla="*/ 39 h 42"/>
                  <a:gd name="T4" fmla="*/ 17 w 44"/>
                  <a:gd name="T5" fmla="*/ 42 h 42"/>
                  <a:gd name="T6" fmla="*/ 22 w 44"/>
                  <a:gd name="T7" fmla="*/ 42 h 42"/>
                  <a:gd name="T8" fmla="*/ 28 w 44"/>
                  <a:gd name="T9" fmla="*/ 42 h 42"/>
                  <a:gd name="T10" fmla="*/ 33 w 44"/>
                  <a:gd name="T11" fmla="*/ 39 h 42"/>
                  <a:gd name="T12" fmla="*/ 37 w 44"/>
                  <a:gd name="T13" fmla="*/ 37 h 42"/>
                  <a:gd name="T14" fmla="*/ 41 w 44"/>
                  <a:gd name="T15" fmla="*/ 32 h 42"/>
                  <a:gd name="T16" fmla="*/ 43 w 44"/>
                  <a:gd name="T17" fmla="*/ 27 h 42"/>
                  <a:gd name="T18" fmla="*/ 44 w 44"/>
                  <a:gd name="T19" fmla="*/ 21 h 42"/>
                  <a:gd name="T20" fmla="*/ 43 w 44"/>
                  <a:gd name="T21" fmla="*/ 15 h 42"/>
                  <a:gd name="T22" fmla="*/ 41 w 44"/>
                  <a:gd name="T23" fmla="*/ 11 h 42"/>
                  <a:gd name="T24" fmla="*/ 37 w 44"/>
                  <a:gd name="T25" fmla="*/ 5 h 42"/>
                  <a:gd name="T26" fmla="*/ 33 w 44"/>
                  <a:gd name="T27" fmla="*/ 2 h 42"/>
                  <a:gd name="T28" fmla="*/ 28 w 44"/>
                  <a:gd name="T29" fmla="*/ 0 h 42"/>
                  <a:gd name="T30" fmla="*/ 22 w 44"/>
                  <a:gd name="T31" fmla="*/ 0 h 42"/>
                  <a:gd name="T32" fmla="*/ 17 w 44"/>
                  <a:gd name="T33" fmla="*/ 0 h 42"/>
                  <a:gd name="T34" fmla="*/ 11 w 44"/>
                  <a:gd name="T35" fmla="*/ 2 h 42"/>
                  <a:gd name="T36" fmla="*/ 6 w 44"/>
                  <a:gd name="T37" fmla="*/ 5 h 42"/>
                  <a:gd name="T38" fmla="*/ 3 w 44"/>
                  <a:gd name="T39" fmla="*/ 11 h 42"/>
                  <a:gd name="T40" fmla="*/ 0 w 44"/>
                  <a:gd name="T41" fmla="*/ 15 h 42"/>
                  <a:gd name="T42" fmla="*/ 0 w 44"/>
                  <a:gd name="T43" fmla="*/ 21 h 42"/>
                  <a:gd name="T44" fmla="*/ 0 w 44"/>
                  <a:gd name="T45" fmla="*/ 27 h 42"/>
                  <a:gd name="T46" fmla="*/ 3 w 44"/>
                  <a:gd name="T47" fmla="*/ 32 h 42"/>
                  <a:gd name="T48" fmla="*/ 6 w 44"/>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6" y="37"/>
                    </a:moveTo>
                    <a:lnTo>
                      <a:pt x="11" y="39"/>
                    </a:lnTo>
                    <a:lnTo>
                      <a:pt x="17" y="42"/>
                    </a:lnTo>
                    <a:lnTo>
                      <a:pt x="22" y="42"/>
                    </a:lnTo>
                    <a:lnTo>
                      <a:pt x="28" y="42"/>
                    </a:lnTo>
                    <a:lnTo>
                      <a:pt x="33" y="39"/>
                    </a:lnTo>
                    <a:lnTo>
                      <a:pt x="37" y="37"/>
                    </a:lnTo>
                    <a:lnTo>
                      <a:pt x="41" y="32"/>
                    </a:lnTo>
                    <a:lnTo>
                      <a:pt x="43" y="27"/>
                    </a:lnTo>
                    <a:lnTo>
                      <a:pt x="44" y="21"/>
                    </a:lnTo>
                    <a:lnTo>
                      <a:pt x="43" y="15"/>
                    </a:lnTo>
                    <a:lnTo>
                      <a:pt x="41" y="11"/>
                    </a:lnTo>
                    <a:lnTo>
                      <a:pt x="37" y="5"/>
                    </a:lnTo>
                    <a:lnTo>
                      <a:pt x="33" y="2"/>
                    </a:lnTo>
                    <a:lnTo>
                      <a:pt x="28" y="0"/>
                    </a:lnTo>
                    <a:lnTo>
                      <a:pt x="22" y="0"/>
                    </a:lnTo>
                    <a:lnTo>
                      <a:pt x="17" y="0"/>
                    </a:lnTo>
                    <a:lnTo>
                      <a:pt x="11" y="2"/>
                    </a:lnTo>
                    <a:lnTo>
                      <a:pt x="6" y="5"/>
                    </a:lnTo>
                    <a:lnTo>
                      <a:pt x="3" y="11"/>
                    </a:lnTo>
                    <a:lnTo>
                      <a:pt x="0" y="15"/>
                    </a:lnTo>
                    <a:lnTo>
                      <a:pt x="0" y="21"/>
                    </a:lnTo>
                    <a:lnTo>
                      <a:pt x="0" y="27"/>
                    </a:lnTo>
                    <a:lnTo>
                      <a:pt x="3" y="32"/>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5" name="Freeform 201"/>
              <p:cNvSpPr>
                <a:spLocks/>
              </p:cNvSpPr>
              <p:nvPr/>
            </p:nvSpPr>
            <p:spPr bwMode="auto">
              <a:xfrm>
                <a:off x="7364413" y="2646363"/>
                <a:ext cx="68262" cy="66675"/>
              </a:xfrm>
              <a:custGeom>
                <a:avLst/>
                <a:gdLst>
                  <a:gd name="T0" fmla="*/ 6 w 43"/>
                  <a:gd name="T1" fmla="*/ 37 h 42"/>
                  <a:gd name="T2" fmla="*/ 11 w 43"/>
                  <a:gd name="T3" fmla="*/ 39 h 42"/>
                  <a:gd name="T4" fmla="*/ 16 w 43"/>
                  <a:gd name="T5" fmla="*/ 42 h 42"/>
                  <a:gd name="T6" fmla="*/ 22 w 43"/>
                  <a:gd name="T7" fmla="*/ 42 h 42"/>
                  <a:gd name="T8" fmla="*/ 27 w 43"/>
                  <a:gd name="T9" fmla="*/ 42 h 42"/>
                  <a:gd name="T10" fmla="*/ 32 w 43"/>
                  <a:gd name="T11" fmla="*/ 39 h 42"/>
                  <a:gd name="T12" fmla="*/ 37 w 43"/>
                  <a:gd name="T13" fmla="*/ 37 h 42"/>
                  <a:gd name="T14" fmla="*/ 41 w 43"/>
                  <a:gd name="T15" fmla="*/ 33 h 42"/>
                  <a:gd name="T16" fmla="*/ 42 w 43"/>
                  <a:gd name="T17" fmla="*/ 27 h 42"/>
                  <a:gd name="T18" fmla="*/ 43 w 43"/>
                  <a:gd name="T19" fmla="*/ 22 h 42"/>
                  <a:gd name="T20" fmla="*/ 42 w 43"/>
                  <a:gd name="T21" fmla="*/ 15 h 42"/>
                  <a:gd name="T22" fmla="*/ 41 w 43"/>
                  <a:gd name="T23" fmla="*/ 11 h 42"/>
                  <a:gd name="T24" fmla="*/ 37 w 43"/>
                  <a:gd name="T25" fmla="*/ 5 h 42"/>
                  <a:gd name="T26" fmla="*/ 32 w 43"/>
                  <a:gd name="T27" fmla="*/ 2 h 42"/>
                  <a:gd name="T28" fmla="*/ 27 w 43"/>
                  <a:gd name="T29" fmla="*/ 0 h 42"/>
                  <a:gd name="T30" fmla="*/ 22 w 43"/>
                  <a:gd name="T31" fmla="*/ 0 h 42"/>
                  <a:gd name="T32" fmla="*/ 16 w 43"/>
                  <a:gd name="T33" fmla="*/ 0 h 42"/>
                  <a:gd name="T34" fmla="*/ 11 w 43"/>
                  <a:gd name="T35" fmla="*/ 2 h 42"/>
                  <a:gd name="T36" fmla="*/ 6 w 43"/>
                  <a:gd name="T37" fmla="*/ 5 h 42"/>
                  <a:gd name="T38" fmla="*/ 2 w 43"/>
                  <a:gd name="T39" fmla="*/ 11 h 42"/>
                  <a:gd name="T40" fmla="*/ 0 w 43"/>
                  <a:gd name="T41" fmla="*/ 15 h 42"/>
                  <a:gd name="T42" fmla="*/ 0 w 43"/>
                  <a:gd name="T43" fmla="*/ 22 h 42"/>
                  <a:gd name="T44" fmla="*/ 0 w 43"/>
                  <a:gd name="T45" fmla="*/ 27 h 42"/>
                  <a:gd name="T46" fmla="*/ 2 w 43"/>
                  <a:gd name="T47" fmla="*/ 33 h 42"/>
                  <a:gd name="T48" fmla="*/ 6 w 43"/>
                  <a:gd name="T49" fmla="*/ 37 h 42"/>
                  <a:gd name="T50" fmla="*/ 6 w 43"/>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2">
                    <a:moveTo>
                      <a:pt x="6" y="37"/>
                    </a:moveTo>
                    <a:lnTo>
                      <a:pt x="11" y="39"/>
                    </a:lnTo>
                    <a:lnTo>
                      <a:pt x="16" y="42"/>
                    </a:lnTo>
                    <a:lnTo>
                      <a:pt x="22" y="42"/>
                    </a:lnTo>
                    <a:lnTo>
                      <a:pt x="27" y="42"/>
                    </a:lnTo>
                    <a:lnTo>
                      <a:pt x="32" y="39"/>
                    </a:lnTo>
                    <a:lnTo>
                      <a:pt x="37" y="37"/>
                    </a:lnTo>
                    <a:lnTo>
                      <a:pt x="41" y="33"/>
                    </a:lnTo>
                    <a:lnTo>
                      <a:pt x="42" y="27"/>
                    </a:lnTo>
                    <a:lnTo>
                      <a:pt x="43" y="22"/>
                    </a:lnTo>
                    <a:lnTo>
                      <a:pt x="42" y="15"/>
                    </a:lnTo>
                    <a:lnTo>
                      <a:pt x="41" y="11"/>
                    </a:lnTo>
                    <a:lnTo>
                      <a:pt x="37" y="5"/>
                    </a:lnTo>
                    <a:lnTo>
                      <a:pt x="32" y="2"/>
                    </a:lnTo>
                    <a:lnTo>
                      <a:pt x="27" y="0"/>
                    </a:lnTo>
                    <a:lnTo>
                      <a:pt x="22" y="0"/>
                    </a:lnTo>
                    <a:lnTo>
                      <a:pt x="16" y="0"/>
                    </a:lnTo>
                    <a:lnTo>
                      <a:pt x="11" y="2"/>
                    </a:lnTo>
                    <a:lnTo>
                      <a:pt x="6" y="5"/>
                    </a:lnTo>
                    <a:lnTo>
                      <a:pt x="2" y="11"/>
                    </a:lnTo>
                    <a:lnTo>
                      <a:pt x="0" y="15"/>
                    </a:lnTo>
                    <a:lnTo>
                      <a:pt x="0" y="22"/>
                    </a:lnTo>
                    <a:lnTo>
                      <a:pt x="0" y="27"/>
                    </a:lnTo>
                    <a:lnTo>
                      <a:pt x="2" y="33"/>
                    </a:lnTo>
                    <a:lnTo>
                      <a:pt x="6" y="37"/>
                    </a:lnTo>
                    <a:lnTo>
                      <a:pt x="6" y="3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26" name="Freeform 202"/>
              <p:cNvSpPr>
                <a:spLocks/>
              </p:cNvSpPr>
              <p:nvPr/>
            </p:nvSpPr>
            <p:spPr bwMode="auto">
              <a:xfrm>
                <a:off x="7342188" y="2674938"/>
                <a:ext cx="69850" cy="68262"/>
              </a:xfrm>
              <a:custGeom>
                <a:avLst/>
                <a:gdLst>
                  <a:gd name="T0" fmla="*/ 5 w 44"/>
                  <a:gd name="T1" fmla="*/ 36 h 43"/>
                  <a:gd name="T2" fmla="*/ 11 w 44"/>
                  <a:gd name="T3" fmla="*/ 40 h 43"/>
                  <a:gd name="T4" fmla="*/ 16 w 44"/>
                  <a:gd name="T5" fmla="*/ 42 h 43"/>
                  <a:gd name="T6" fmla="*/ 22 w 44"/>
                  <a:gd name="T7" fmla="*/ 43 h 43"/>
                  <a:gd name="T8" fmla="*/ 27 w 44"/>
                  <a:gd name="T9" fmla="*/ 42 h 43"/>
                  <a:gd name="T10" fmla="*/ 33 w 44"/>
                  <a:gd name="T11" fmla="*/ 40 h 43"/>
                  <a:gd name="T12" fmla="*/ 37 w 44"/>
                  <a:gd name="T13" fmla="*/ 36 h 43"/>
                  <a:gd name="T14" fmla="*/ 41 w 44"/>
                  <a:gd name="T15" fmla="*/ 32 h 43"/>
                  <a:gd name="T16" fmla="*/ 42 w 44"/>
                  <a:gd name="T17" fmla="*/ 27 h 43"/>
                  <a:gd name="T18" fmla="*/ 44 w 44"/>
                  <a:gd name="T19" fmla="*/ 21 h 43"/>
                  <a:gd name="T20" fmla="*/ 42 w 44"/>
                  <a:gd name="T21" fmla="*/ 15 h 43"/>
                  <a:gd name="T22" fmla="*/ 41 w 44"/>
                  <a:gd name="T23" fmla="*/ 10 h 43"/>
                  <a:gd name="T24" fmla="*/ 37 w 44"/>
                  <a:gd name="T25" fmla="*/ 5 h 43"/>
                  <a:gd name="T26" fmla="*/ 33 w 44"/>
                  <a:gd name="T27" fmla="*/ 2 h 43"/>
                  <a:gd name="T28" fmla="*/ 27 w 44"/>
                  <a:gd name="T29" fmla="*/ 0 h 43"/>
                  <a:gd name="T30" fmla="*/ 22 w 44"/>
                  <a:gd name="T31" fmla="*/ 0 h 43"/>
                  <a:gd name="T32" fmla="*/ 16 w 44"/>
                  <a:gd name="T33" fmla="*/ 0 h 43"/>
                  <a:gd name="T34" fmla="*/ 11 w 44"/>
                  <a:gd name="T35" fmla="*/ 2 h 43"/>
                  <a:gd name="T36" fmla="*/ 5 w 44"/>
                  <a:gd name="T37" fmla="*/ 5 h 43"/>
                  <a:gd name="T38" fmla="*/ 3 w 44"/>
                  <a:gd name="T39" fmla="*/ 10 h 43"/>
                  <a:gd name="T40" fmla="*/ 0 w 44"/>
                  <a:gd name="T41" fmla="*/ 15 h 43"/>
                  <a:gd name="T42" fmla="*/ 0 w 44"/>
                  <a:gd name="T43" fmla="*/ 21 h 43"/>
                  <a:gd name="T44" fmla="*/ 0 w 44"/>
                  <a:gd name="T45" fmla="*/ 27 h 43"/>
                  <a:gd name="T46" fmla="*/ 3 w 44"/>
                  <a:gd name="T47" fmla="*/ 32 h 43"/>
                  <a:gd name="T48" fmla="*/ 5 w 44"/>
                  <a:gd name="T4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5" y="36"/>
                    </a:moveTo>
                    <a:lnTo>
                      <a:pt x="11" y="40"/>
                    </a:lnTo>
                    <a:lnTo>
                      <a:pt x="16" y="42"/>
                    </a:lnTo>
                    <a:lnTo>
                      <a:pt x="22" y="43"/>
                    </a:lnTo>
                    <a:lnTo>
                      <a:pt x="27" y="42"/>
                    </a:lnTo>
                    <a:lnTo>
                      <a:pt x="33" y="40"/>
                    </a:lnTo>
                    <a:lnTo>
                      <a:pt x="37" y="36"/>
                    </a:lnTo>
                    <a:lnTo>
                      <a:pt x="41" y="32"/>
                    </a:lnTo>
                    <a:lnTo>
                      <a:pt x="42" y="27"/>
                    </a:lnTo>
                    <a:lnTo>
                      <a:pt x="44" y="21"/>
                    </a:lnTo>
                    <a:lnTo>
                      <a:pt x="42" y="15"/>
                    </a:lnTo>
                    <a:lnTo>
                      <a:pt x="41" y="10"/>
                    </a:lnTo>
                    <a:lnTo>
                      <a:pt x="37" y="5"/>
                    </a:lnTo>
                    <a:lnTo>
                      <a:pt x="33" y="2"/>
                    </a:lnTo>
                    <a:lnTo>
                      <a:pt x="27" y="0"/>
                    </a:lnTo>
                    <a:lnTo>
                      <a:pt x="22" y="0"/>
                    </a:lnTo>
                    <a:lnTo>
                      <a:pt x="16" y="0"/>
                    </a:lnTo>
                    <a:lnTo>
                      <a:pt x="11" y="2"/>
                    </a:lnTo>
                    <a:lnTo>
                      <a:pt x="5" y="5"/>
                    </a:lnTo>
                    <a:lnTo>
                      <a:pt x="3" y="10"/>
                    </a:lnTo>
                    <a:lnTo>
                      <a:pt x="0" y="15"/>
                    </a:lnTo>
                    <a:lnTo>
                      <a:pt x="0" y="21"/>
                    </a:lnTo>
                    <a:lnTo>
                      <a:pt x="0" y="27"/>
                    </a:lnTo>
                    <a:lnTo>
                      <a:pt x="3" y="32"/>
                    </a:lnTo>
                    <a:lnTo>
                      <a:pt x="5" y="3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2228" name="ZoneTexte 2227"/>
            <p:cNvSpPr txBox="1"/>
            <p:nvPr/>
          </p:nvSpPr>
          <p:spPr>
            <a:xfrm>
              <a:off x="1288624" y="2807187"/>
              <a:ext cx="270251" cy="276999"/>
            </a:xfrm>
            <a:prstGeom prst="rect">
              <a:avLst/>
            </a:prstGeom>
            <a:noFill/>
          </p:spPr>
          <p:txBody>
            <a:bodyPr wrap="none" rtlCol="0">
              <a:spAutoFit/>
            </a:bodyPr>
            <a:lstStyle/>
            <a:p>
              <a:pPr algn="r"/>
              <a:r>
                <a:rPr lang="fr-FR" sz="1200" dirty="0"/>
                <a:t>0</a:t>
              </a:r>
            </a:p>
          </p:txBody>
        </p:sp>
        <p:sp>
          <p:nvSpPr>
            <p:cNvPr id="213" name="ZoneTexte 212"/>
            <p:cNvSpPr txBox="1"/>
            <p:nvPr/>
          </p:nvSpPr>
          <p:spPr>
            <a:xfrm>
              <a:off x="1288624" y="2334629"/>
              <a:ext cx="270251" cy="276999"/>
            </a:xfrm>
            <a:prstGeom prst="rect">
              <a:avLst/>
            </a:prstGeom>
            <a:noFill/>
          </p:spPr>
          <p:txBody>
            <a:bodyPr wrap="none" rtlCol="0">
              <a:spAutoFit/>
            </a:bodyPr>
            <a:lstStyle/>
            <a:p>
              <a:pPr algn="r"/>
              <a:r>
                <a:rPr lang="fr-FR" sz="1200" dirty="0"/>
                <a:t>2</a:t>
              </a:r>
            </a:p>
          </p:txBody>
        </p:sp>
        <p:sp>
          <p:nvSpPr>
            <p:cNvPr id="214" name="ZoneTexte 213"/>
            <p:cNvSpPr txBox="1"/>
            <p:nvPr/>
          </p:nvSpPr>
          <p:spPr>
            <a:xfrm>
              <a:off x="1288624" y="1862070"/>
              <a:ext cx="270251" cy="276999"/>
            </a:xfrm>
            <a:prstGeom prst="rect">
              <a:avLst/>
            </a:prstGeom>
            <a:noFill/>
          </p:spPr>
          <p:txBody>
            <a:bodyPr wrap="none" rtlCol="0">
              <a:spAutoFit/>
            </a:bodyPr>
            <a:lstStyle/>
            <a:p>
              <a:pPr algn="r"/>
              <a:r>
                <a:rPr lang="fr-FR" sz="1200" dirty="0"/>
                <a:t>4</a:t>
              </a:r>
            </a:p>
          </p:txBody>
        </p:sp>
        <p:sp>
          <p:nvSpPr>
            <p:cNvPr id="215" name="ZoneTexte 214"/>
            <p:cNvSpPr txBox="1"/>
            <p:nvPr/>
          </p:nvSpPr>
          <p:spPr>
            <a:xfrm>
              <a:off x="1288624" y="1389511"/>
              <a:ext cx="270251" cy="276999"/>
            </a:xfrm>
            <a:prstGeom prst="rect">
              <a:avLst/>
            </a:prstGeom>
            <a:noFill/>
          </p:spPr>
          <p:txBody>
            <a:bodyPr wrap="none" rtlCol="0">
              <a:spAutoFit/>
            </a:bodyPr>
            <a:lstStyle/>
            <a:p>
              <a:pPr algn="r"/>
              <a:r>
                <a:rPr lang="fr-FR" sz="1200" dirty="0"/>
                <a:t>6</a:t>
              </a:r>
            </a:p>
          </p:txBody>
        </p:sp>
        <p:sp>
          <p:nvSpPr>
            <p:cNvPr id="216" name="ZoneTexte 215"/>
            <p:cNvSpPr txBox="1"/>
            <p:nvPr/>
          </p:nvSpPr>
          <p:spPr>
            <a:xfrm>
              <a:off x="1742888" y="3180689"/>
              <a:ext cx="270251" cy="276999"/>
            </a:xfrm>
            <a:prstGeom prst="rect">
              <a:avLst/>
            </a:prstGeom>
            <a:noFill/>
          </p:spPr>
          <p:txBody>
            <a:bodyPr wrap="none" rtlCol="0">
              <a:spAutoFit/>
            </a:bodyPr>
            <a:lstStyle/>
            <a:p>
              <a:pPr algn="ctr"/>
              <a:r>
                <a:rPr lang="fr-FR" sz="1200" dirty="0"/>
                <a:t>0</a:t>
              </a:r>
            </a:p>
          </p:txBody>
        </p:sp>
        <p:sp>
          <p:nvSpPr>
            <p:cNvPr id="217" name="ZoneTexte 216"/>
            <p:cNvSpPr txBox="1"/>
            <p:nvPr/>
          </p:nvSpPr>
          <p:spPr>
            <a:xfrm>
              <a:off x="2336612" y="3180689"/>
              <a:ext cx="270251" cy="276999"/>
            </a:xfrm>
            <a:prstGeom prst="rect">
              <a:avLst/>
            </a:prstGeom>
            <a:noFill/>
          </p:spPr>
          <p:txBody>
            <a:bodyPr wrap="none" rtlCol="0">
              <a:spAutoFit/>
            </a:bodyPr>
            <a:lstStyle/>
            <a:p>
              <a:pPr algn="ctr"/>
              <a:r>
                <a:rPr lang="fr-FR" sz="1200" dirty="0"/>
                <a:t>2</a:t>
              </a:r>
            </a:p>
          </p:txBody>
        </p:sp>
        <p:sp>
          <p:nvSpPr>
            <p:cNvPr id="218" name="ZoneTexte 217"/>
            <p:cNvSpPr txBox="1"/>
            <p:nvPr/>
          </p:nvSpPr>
          <p:spPr>
            <a:xfrm>
              <a:off x="2936688" y="3180689"/>
              <a:ext cx="270251" cy="276999"/>
            </a:xfrm>
            <a:prstGeom prst="rect">
              <a:avLst/>
            </a:prstGeom>
            <a:noFill/>
          </p:spPr>
          <p:txBody>
            <a:bodyPr wrap="none" rtlCol="0">
              <a:spAutoFit/>
            </a:bodyPr>
            <a:lstStyle/>
            <a:p>
              <a:pPr algn="ctr"/>
              <a:r>
                <a:rPr lang="fr-FR" sz="1200" dirty="0"/>
                <a:t>4</a:t>
              </a:r>
            </a:p>
          </p:txBody>
        </p:sp>
        <p:sp>
          <p:nvSpPr>
            <p:cNvPr id="219" name="ZoneTexte 218"/>
            <p:cNvSpPr txBox="1"/>
            <p:nvPr/>
          </p:nvSpPr>
          <p:spPr>
            <a:xfrm>
              <a:off x="3527239" y="3180689"/>
              <a:ext cx="270251" cy="276999"/>
            </a:xfrm>
            <a:prstGeom prst="rect">
              <a:avLst/>
            </a:prstGeom>
            <a:noFill/>
          </p:spPr>
          <p:txBody>
            <a:bodyPr wrap="none" rtlCol="0">
              <a:spAutoFit/>
            </a:bodyPr>
            <a:lstStyle/>
            <a:p>
              <a:pPr algn="ctr"/>
              <a:r>
                <a:rPr lang="fr-FR" sz="1200" dirty="0"/>
                <a:t>6</a:t>
              </a:r>
            </a:p>
          </p:txBody>
        </p:sp>
        <p:sp>
          <p:nvSpPr>
            <p:cNvPr id="221" name="ZoneTexte 220"/>
            <p:cNvSpPr txBox="1"/>
            <p:nvPr/>
          </p:nvSpPr>
          <p:spPr>
            <a:xfrm>
              <a:off x="3895537" y="3180689"/>
              <a:ext cx="270251" cy="276999"/>
            </a:xfrm>
            <a:prstGeom prst="rect">
              <a:avLst/>
            </a:prstGeom>
            <a:noFill/>
          </p:spPr>
          <p:txBody>
            <a:bodyPr wrap="none" rtlCol="0">
              <a:spAutoFit/>
            </a:bodyPr>
            <a:lstStyle/>
            <a:p>
              <a:pPr algn="ctr"/>
              <a:r>
                <a:rPr lang="fr-FR" sz="1200" dirty="0"/>
                <a:t>0</a:t>
              </a:r>
            </a:p>
          </p:txBody>
        </p:sp>
        <p:sp>
          <p:nvSpPr>
            <p:cNvPr id="222" name="ZoneTexte 221"/>
            <p:cNvSpPr txBox="1"/>
            <p:nvPr/>
          </p:nvSpPr>
          <p:spPr>
            <a:xfrm>
              <a:off x="4489261" y="3180689"/>
              <a:ext cx="270251" cy="276999"/>
            </a:xfrm>
            <a:prstGeom prst="rect">
              <a:avLst/>
            </a:prstGeom>
            <a:noFill/>
          </p:spPr>
          <p:txBody>
            <a:bodyPr wrap="none" rtlCol="0">
              <a:spAutoFit/>
            </a:bodyPr>
            <a:lstStyle/>
            <a:p>
              <a:pPr algn="ctr"/>
              <a:r>
                <a:rPr lang="fr-FR" sz="1200" dirty="0"/>
                <a:t>2</a:t>
              </a:r>
            </a:p>
          </p:txBody>
        </p:sp>
        <p:sp>
          <p:nvSpPr>
            <p:cNvPr id="223" name="ZoneTexte 222"/>
            <p:cNvSpPr txBox="1"/>
            <p:nvPr/>
          </p:nvSpPr>
          <p:spPr>
            <a:xfrm>
              <a:off x="5089337" y="3180689"/>
              <a:ext cx="270251" cy="276999"/>
            </a:xfrm>
            <a:prstGeom prst="rect">
              <a:avLst/>
            </a:prstGeom>
            <a:noFill/>
          </p:spPr>
          <p:txBody>
            <a:bodyPr wrap="none" rtlCol="0">
              <a:spAutoFit/>
            </a:bodyPr>
            <a:lstStyle/>
            <a:p>
              <a:pPr algn="ctr"/>
              <a:r>
                <a:rPr lang="fr-FR" sz="1200" dirty="0"/>
                <a:t>4</a:t>
              </a:r>
            </a:p>
          </p:txBody>
        </p:sp>
        <p:sp>
          <p:nvSpPr>
            <p:cNvPr id="224" name="ZoneTexte 223"/>
            <p:cNvSpPr txBox="1"/>
            <p:nvPr/>
          </p:nvSpPr>
          <p:spPr>
            <a:xfrm>
              <a:off x="5679888" y="3180689"/>
              <a:ext cx="270251" cy="276999"/>
            </a:xfrm>
            <a:prstGeom prst="rect">
              <a:avLst/>
            </a:prstGeom>
            <a:noFill/>
          </p:spPr>
          <p:txBody>
            <a:bodyPr wrap="none" rtlCol="0">
              <a:spAutoFit/>
            </a:bodyPr>
            <a:lstStyle/>
            <a:p>
              <a:pPr algn="ctr"/>
              <a:r>
                <a:rPr lang="fr-FR" sz="1200" dirty="0"/>
                <a:t>6</a:t>
              </a:r>
            </a:p>
          </p:txBody>
        </p:sp>
        <p:sp>
          <p:nvSpPr>
            <p:cNvPr id="225" name="ZoneTexte 224"/>
            <p:cNvSpPr txBox="1"/>
            <p:nvPr/>
          </p:nvSpPr>
          <p:spPr>
            <a:xfrm>
              <a:off x="6067448" y="3180689"/>
              <a:ext cx="270251" cy="276999"/>
            </a:xfrm>
            <a:prstGeom prst="rect">
              <a:avLst/>
            </a:prstGeom>
            <a:noFill/>
          </p:spPr>
          <p:txBody>
            <a:bodyPr wrap="none" rtlCol="0">
              <a:spAutoFit/>
            </a:bodyPr>
            <a:lstStyle/>
            <a:p>
              <a:pPr algn="ctr"/>
              <a:r>
                <a:rPr lang="fr-FR" sz="1200" dirty="0"/>
                <a:t>0</a:t>
              </a:r>
            </a:p>
          </p:txBody>
        </p:sp>
        <p:sp>
          <p:nvSpPr>
            <p:cNvPr id="226" name="ZoneTexte 225"/>
            <p:cNvSpPr txBox="1"/>
            <p:nvPr/>
          </p:nvSpPr>
          <p:spPr>
            <a:xfrm>
              <a:off x="6661172" y="3180689"/>
              <a:ext cx="270251" cy="276999"/>
            </a:xfrm>
            <a:prstGeom prst="rect">
              <a:avLst/>
            </a:prstGeom>
            <a:noFill/>
          </p:spPr>
          <p:txBody>
            <a:bodyPr wrap="none" rtlCol="0">
              <a:spAutoFit/>
            </a:bodyPr>
            <a:lstStyle/>
            <a:p>
              <a:pPr algn="ctr"/>
              <a:r>
                <a:rPr lang="fr-FR" sz="1200" dirty="0"/>
                <a:t>2</a:t>
              </a:r>
            </a:p>
          </p:txBody>
        </p:sp>
        <p:sp>
          <p:nvSpPr>
            <p:cNvPr id="227" name="ZoneTexte 226"/>
            <p:cNvSpPr txBox="1"/>
            <p:nvPr/>
          </p:nvSpPr>
          <p:spPr>
            <a:xfrm>
              <a:off x="7261248" y="3180689"/>
              <a:ext cx="270251" cy="276999"/>
            </a:xfrm>
            <a:prstGeom prst="rect">
              <a:avLst/>
            </a:prstGeom>
            <a:noFill/>
          </p:spPr>
          <p:txBody>
            <a:bodyPr wrap="none" rtlCol="0">
              <a:spAutoFit/>
            </a:bodyPr>
            <a:lstStyle/>
            <a:p>
              <a:pPr algn="ctr"/>
              <a:r>
                <a:rPr lang="fr-FR" sz="1200" dirty="0"/>
                <a:t>4</a:t>
              </a:r>
            </a:p>
          </p:txBody>
        </p:sp>
        <p:sp>
          <p:nvSpPr>
            <p:cNvPr id="228" name="ZoneTexte 227"/>
            <p:cNvSpPr txBox="1"/>
            <p:nvPr/>
          </p:nvSpPr>
          <p:spPr>
            <a:xfrm>
              <a:off x="7851799" y="3180689"/>
              <a:ext cx="270251" cy="276999"/>
            </a:xfrm>
            <a:prstGeom prst="rect">
              <a:avLst/>
            </a:prstGeom>
            <a:noFill/>
          </p:spPr>
          <p:txBody>
            <a:bodyPr wrap="none" rtlCol="0">
              <a:spAutoFit/>
            </a:bodyPr>
            <a:lstStyle/>
            <a:p>
              <a:pPr algn="ctr"/>
              <a:r>
                <a:rPr lang="fr-FR" sz="1200" dirty="0"/>
                <a:t>6</a:t>
              </a:r>
            </a:p>
          </p:txBody>
        </p:sp>
        <p:sp>
          <p:nvSpPr>
            <p:cNvPr id="230" name="ZoneTexte 229"/>
            <p:cNvSpPr txBox="1"/>
            <p:nvPr/>
          </p:nvSpPr>
          <p:spPr>
            <a:xfrm>
              <a:off x="2107925" y="2763897"/>
              <a:ext cx="1485127" cy="276999"/>
            </a:xfrm>
            <a:prstGeom prst="rect">
              <a:avLst/>
            </a:prstGeom>
            <a:noFill/>
          </p:spPr>
          <p:txBody>
            <a:bodyPr wrap="none" rtlCol="0">
              <a:spAutoFit/>
            </a:bodyPr>
            <a:lstStyle/>
            <a:p>
              <a:r>
                <a:rPr lang="fr-FR" sz="1200" dirty="0"/>
                <a:t>r = 0,81 ; p &lt; 0,001</a:t>
              </a:r>
            </a:p>
          </p:txBody>
        </p:sp>
        <p:sp>
          <p:nvSpPr>
            <p:cNvPr id="232" name="ZoneTexte 231"/>
            <p:cNvSpPr txBox="1"/>
            <p:nvPr/>
          </p:nvSpPr>
          <p:spPr>
            <a:xfrm>
              <a:off x="4018877" y="2763897"/>
              <a:ext cx="1485127" cy="276999"/>
            </a:xfrm>
            <a:prstGeom prst="rect">
              <a:avLst/>
            </a:prstGeom>
            <a:noFill/>
          </p:spPr>
          <p:txBody>
            <a:bodyPr wrap="none" rtlCol="0">
              <a:spAutoFit/>
            </a:bodyPr>
            <a:lstStyle/>
            <a:p>
              <a:r>
                <a:rPr lang="fr-FR" sz="1200" dirty="0"/>
                <a:t>r = 0,61 ; p &lt; 0,001</a:t>
              </a:r>
            </a:p>
          </p:txBody>
        </p:sp>
        <p:sp>
          <p:nvSpPr>
            <p:cNvPr id="234" name="ZoneTexte 233"/>
            <p:cNvSpPr txBox="1"/>
            <p:nvPr/>
          </p:nvSpPr>
          <p:spPr>
            <a:xfrm>
              <a:off x="7069294" y="2821193"/>
              <a:ext cx="1485127" cy="276999"/>
            </a:xfrm>
            <a:prstGeom prst="rect">
              <a:avLst/>
            </a:prstGeom>
            <a:noFill/>
          </p:spPr>
          <p:txBody>
            <a:bodyPr wrap="none" rtlCol="0">
              <a:spAutoFit/>
            </a:bodyPr>
            <a:lstStyle/>
            <a:p>
              <a:r>
                <a:rPr lang="fr-FR" sz="1200" dirty="0"/>
                <a:t>r = 0,65 ; p &lt; 0,001</a:t>
              </a:r>
            </a:p>
          </p:txBody>
        </p:sp>
        <p:sp>
          <p:nvSpPr>
            <p:cNvPr id="2" name="Rectangle 1"/>
            <p:cNvSpPr/>
            <p:nvPr/>
          </p:nvSpPr>
          <p:spPr>
            <a:xfrm>
              <a:off x="2146300" y="3460696"/>
              <a:ext cx="5836050" cy="276999"/>
            </a:xfrm>
            <a:prstGeom prst="rect">
              <a:avLst/>
            </a:prstGeom>
          </p:spPr>
          <p:txBody>
            <a:bodyPr wrap="square">
              <a:spAutoFit/>
            </a:bodyPr>
            <a:lstStyle/>
            <a:p>
              <a:pPr algn="ctr"/>
              <a:r>
                <a:rPr lang="en-US" sz="1200" b="1" dirty="0">
                  <a:latin typeface="Arial" pitchFamily="34" charset="0"/>
                  <a:cs typeface="Arial" pitchFamily="34" charset="0"/>
                </a:rPr>
                <a:t>ADN VIH </a:t>
              </a:r>
              <a:r>
                <a:rPr lang="en-US" sz="1200" b="1" dirty="0" err="1">
                  <a:latin typeface="Arial" pitchFamily="34" charset="0"/>
                  <a:cs typeface="Arial" pitchFamily="34" charset="0"/>
                </a:rPr>
                <a:t>pré</a:t>
              </a:r>
              <a:r>
                <a:rPr lang="en-US" sz="1200" b="1" dirty="0">
                  <a:latin typeface="Arial" pitchFamily="34" charset="0"/>
                  <a:cs typeface="Arial" pitchFamily="34" charset="0"/>
                </a:rPr>
                <a:t>-ARV (log</a:t>
              </a:r>
              <a:r>
                <a:rPr lang="en-US" sz="1200" b="1" baseline="-25000" dirty="0">
                  <a:latin typeface="Arial" pitchFamily="34" charset="0"/>
                  <a:cs typeface="Arial" pitchFamily="34" charset="0"/>
                </a:rPr>
                <a:t>10</a:t>
              </a:r>
              <a:r>
                <a:rPr lang="en-US" sz="1200" b="1" dirty="0">
                  <a:latin typeface="Arial" pitchFamily="34" charset="0"/>
                  <a:cs typeface="Arial" pitchFamily="34" charset="0"/>
                </a:rPr>
                <a:t> copies/10</a:t>
              </a:r>
              <a:r>
                <a:rPr lang="en-US" sz="1200" b="1" baseline="30000" dirty="0">
                  <a:latin typeface="Arial" pitchFamily="34" charset="0"/>
                  <a:cs typeface="Arial" pitchFamily="34" charset="0"/>
                </a:rPr>
                <a:t>6</a:t>
              </a:r>
              <a:r>
                <a:rPr lang="en-US" sz="1200" b="1" dirty="0">
                  <a:latin typeface="Arial" pitchFamily="34" charset="0"/>
                  <a:cs typeface="Arial" pitchFamily="34" charset="0"/>
                </a:rPr>
                <a:t> CD4+)</a:t>
              </a:r>
              <a:endParaRPr lang="fr-FR" sz="1200" dirty="0"/>
            </a:p>
          </p:txBody>
        </p:sp>
      </p:grpSp>
      <p:sp>
        <p:nvSpPr>
          <p:cNvPr id="229" name="Titre 2"/>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kern="0" dirty="0"/>
          </a:p>
        </p:txBody>
      </p:sp>
      <p:sp>
        <p:nvSpPr>
          <p:cNvPr id="236"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Gandhi RT, CROI 2017, Abs. 280</a:t>
            </a:r>
          </a:p>
        </p:txBody>
      </p:sp>
      <p:sp>
        <p:nvSpPr>
          <p:cNvPr id="6" name="Titre 5"/>
          <p:cNvSpPr>
            <a:spLocks noGrp="1"/>
          </p:cNvSpPr>
          <p:nvPr>
            <p:ph type="title"/>
          </p:nvPr>
        </p:nvSpPr>
        <p:spPr/>
        <p:txBody>
          <a:bodyPr/>
          <a:lstStyle/>
          <a:p>
            <a:r>
              <a:rPr lang="fr-FR" dirty="0"/>
              <a:t>Activation immune : les jeux sont faits </a:t>
            </a:r>
            <a:br>
              <a:rPr lang="fr-FR" dirty="0"/>
            </a:br>
            <a:r>
              <a:rPr lang="fr-FR" dirty="0"/>
              <a:t>avant le début du traitement ARV (2)</a:t>
            </a:r>
          </a:p>
        </p:txBody>
      </p:sp>
      <p:sp>
        <p:nvSpPr>
          <p:cNvPr id="237" name="ZoneTexte 23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16</a:t>
            </a:r>
          </a:p>
        </p:txBody>
      </p:sp>
    </p:spTree>
    <p:extLst>
      <p:ext uri="{BB962C8B-B14F-4D97-AF65-F5344CB8AC3E}">
        <p14:creationId xmlns:p14="http://schemas.microsoft.com/office/powerpoint/2010/main" val="1769823542"/>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2"/>
          <p:cNvSpPr>
            <a:spLocks noGrp="1"/>
          </p:cNvSpPr>
          <p:nvPr>
            <p:ph type="title"/>
          </p:nvPr>
        </p:nvSpPr>
        <p:spPr>
          <a:xfrm>
            <a:off x="1547813" y="115888"/>
            <a:ext cx="7523162" cy="936625"/>
          </a:xfrm>
        </p:spPr>
        <p:txBody>
          <a:bodyPr/>
          <a:lstStyle/>
          <a:p>
            <a:r>
              <a:rPr lang="fr-FR" dirty="0"/>
              <a:t>Sevrage tabagique : impact sur l’incidence </a:t>
            </a:r>
            <a:br>
              <a:rPr lang="fr-FR" dirty="0"/>
            </a:br>
            <a:r>
              <a:rPr lang="fr-FR" dirty="0"/>
              <a:t>du cancer (cohorte D:A:D) (2)</a:t>
            </a:r>
          </a:p>
        </p:txBody>
      </p:sp>
      <p:sp>
        <p:nvSpPr>
          <p:cNvPr id="77" name="Text Box 2"/>
          <p:cNvSpPr txBox="1">
            <a:spLocks noChangeArrowheads="1"/>
          </p:cNvSpPr>
          <p:nvPr/>
        </p:nvSpPr>
        <p:spPr bwMode="auto">
          <a:xfrm>
            <a:off x="650954" y="1191051"/>
            <a:ext cx="8336898" cy="461665"/>
          </a:xfrm>
          <a:prstGeom prst="rect">
            <a:avLst/>
          </a:prstGeom>
          <a:noFill/>
          <a:ln w="9525">
            <a:noFill/>
            <a:miter lim="800000"/>
            <a:headEnd/>
            <a:tailEnd/>
          </a:ln>
        </p:spPr>
        <p:txBody>
          <a:bodyPr wrap="square">
            <a:spAutoFit/>
          </a:bodyPr>
          <a:lstStyle/>
          <a:p>
            <a:pPr algn="ctr"/>
            <a:r>
              <a:rPr lang="fr-FR" sz="2400" b="1" dirty="0">
                <a:solidFill>
                  <a:srgbClr val="0070C0"/>
                </a:solidFill>
                <a:latin typeface="Calibri" panose="020F0502020204030204" pitchFamily="34" charset="0"/>
                <a:ea typeface="ＭＳ Ｐゴシック" pitchFamily="34" charset="-128"/>
                <a:cs typeface="Calibri" panose="020F0502020204030204" pitchFamily="34" charset="0"/>
              </a:rPr>
              <a:t>Statut tabagique à l’inclusion dans D:A:D</a:t>
            </a:r>
          </a:p>
        </p:txBody>
      </p:sp>
      <p:grpSp>
        <p:nvGrpSpPr>
          <p:cNvPr id="2" name="Groupe 1"/>
          <p:cNvGrpSpPr/>
          <p:nvPr/>
        </p:nvGrpSpPr>
        <p:grpSpPr>
          <a:xfrm>
            <a:off x="276226" y="1922032"/>
            <a:ext cx="8526005" cy="4178714"/>
            <a:chOff x="276226" y="1922032"/>
            <a:chExt cx="8526005" cy="4178714"/>
          </a:xfrm>
        </p:grpSpPr>
        <p:sp>
          <p:nvSpPr>
            <p:cNvPr id="8" name="Rectangle 77"/>
            <p:cNvSpPr>
              <a:spLocks noChangeArrowheads="1"/>
            </p:cNvSpPr>
            <p:nvPr/>
          </p:nvSpPr>
          <p:spPr bwMode="auto">
            <a:xfrm>
              <a:off x="4090839" y="5238972"/>
              <a:ext cx="1449115" cy="646331"/>
            </a:xfrm>
            <a:prstGeom prst="rect">
              <a:avLst/>
            </a:prstGeom>
            <a:noFill/>
            <a:ln w="9525">
              <a:noFill/>
              <a:miter lim="800000"/>
              <a:headEnd/>
              <a:tailEnd/>
            </a:ln>
          </p:spPr>
          <p:txBody>
            <a:bodyPr wrap="none" lIns="0" tIns="0" rIns="0" bIns="0">
              <a:spAutoFit/>
            </a:bodyPr>
            <a:lstStyle/>
            <a:p>
              <a:pPr algn="ctr"/>
              <a:r>
                <a:rPr lang="fr-FR" sz="1400" b="1" dirty="0">
                  <a:latin typeface="+mn-lt"/>
                  <a:ea typeface="ＭＳ Ｐゴシック" pitchFamily="34" charset="-128"/>
                </a:rPr>
                <a:t>Cancers</a:t>
              </a:r>
              <a:br>
                <a:rPr lang="fr-FR" sz="1400" b="1" dirty="0">
                  <a:latin typeface="+mn-lt"/>
                  <a:ea typeface="ＭＳ Ｐゴシック" pitchFamily="34" charset="-128"/>
                </a:rPr>
              </a:br>
              <a:r>
                <a:rPr lang="fr-FR" sz="1400" b="1" dirty="0">
                  <a:latin typeface="+mn-lt"/>
                  <a:ea typeface="ＭＳ Ｐゴシック" pitchFamily="34" charset="-128"/>
                </a:rPr>
                <a:t>non liés au tabac</a:t>
              </a:r>
            </a:p>
            <a:p>
              <a:pPr algn="ctr"/>
              <a:r>
                <a:rPr lang="fr-FR" sz="1400" b="1" dirty="0">
                  <a:latin typeface="+mn-lt"/>
                  <a:ea typeface="ＭＳ Ｐゴシック" pitchFamily="34" charset="-128"/>
                </a:rPr>
                <a:t>(n = 1 251)</a:t>
              </a:r>
            </a:p>
          </p:txBody>
        </p:sp>
        <p:sp>
          <p:nvSpPr>
            <p:cNvPr id="9" name="Rectangle 77"/>
            <p:cNvSpPr>
              <a:spLocks noChangeArrowheads="1"/>
            </p:cNvSpPr>
            <p:nvPr/>
          </p:nvSpPr>
          <p:spPr bwMode="auto">
            <a:xfrm>
              <a:off x="5783843" y="5238972"/>
              <a:ext cx="1171796" cy="861774"/>
            </a:xfrm>
            <a:prstGeom prst="rect">
              <a:avLst/>
            </a:prstGeom>
            <a:noFill/>
            <a:ln w="9525">
              <a:noFill/>
              <a:miter lim="800000"/>
              <a:headEnd/>
              <a:tailEnd/>
            </a:ln>
          </p:spPr>
          <p:txBody>
            <a:bodyPr wrap="none" lIns="0" tIns="0" rIns="0" bIns="0">
              <a:spAutoFit/>
            </a:bodyPr>
            <a:lstStyle/>
            <a:p>
              <a:pPr algn="ctr"/>
              <a:r>
                <a:rPr lang="fr-FR" sz="1400" b="1" dirty="0">
                  <a:latin typeface="+mn-lt"/>
                  <a:ea typeface="ＭＳ Ｐゴシック" pitchFamily="34" charset="-128"/>
                </a:rPr>
                <a:t>Cancers</a:t>
              </a:r>
            </a:p>
            <a:p>
              <a:pPr algn="ctr"/>
              <a:r>
                <a:rPr lang="fr-FR" sz="1400" b="1" dirty="0">
                  <a:latin typeface="+mn-lt"/>
                  <a:ea typeface="ＭＳ Ｐゴシック" pitchFamily="34" charset="-128"/>
                </a:rPr>
                <a:t>liés au tabac, </a:t>
              </a:r>
            </a:p>
            <a:p>
              <a:pPr algn="ctr"/>
              <a:r>
                <a:rPr lang="fr-FR" sz="1400" b="1" dirty="0">
                  <a:latin typeface="+mn-lt"/>
                  <a:ea typeface="ＭＳ Ｐゴシック" pitchFamily="34" charset="-128"/>
                </a:rPr>
                <a:t>sauf poumon</a:t>
              </a:r>
            </a:p>
            <a:p>
              <a:pPr algn="ctr"/>
              <a:r>
                <a:rPr lang="fr-FR" sz="1400" b="1" dirty="0">
                  <a:latin typeface="+mn-lt"/>
                  <a:ea typeface="ＭＳ Ｐゴシック" pitchFamily="34" charset="-128"/>
                </a:rPr>
                <a:t>(n = 516)</a:t>
              </a:r>
            </a:p>
          </p:txBody>
        </p:sp>
        <p:sp>
          <p:nvSpPr>
            <p:cNvPr id="11" name="Rectangle 47"/>
            <p:cNvSpPr>
              <a:spLocks noChangeArrowheads="1"/>
            </p:cNvSpPr>
            <p:nvPr/>
          </p:nvSpPr>
          <p:spPr bwMode="auto">
            <a:xfrm>
              <a:off x="1093029" y="4110163"/>
              <a:ext cx="883722" cy="1100863"/>
            </a:xfrm>
            <a:prstGeom prst="rect">
              <a:avLst/>
            </a:prstGeom>
            <a:solidFill>
              <a:srgbClr val="FF0000"/>
            </a:solidFill>
            <a:ln w="9525">
              <a:noFill/>
              <a:miter lim="800000"/>
              <a:headEnd/>
              <a:tailEnd/>
            </a:ln>
          </p:spPr>
          <p:txBody>
            <a:bodyPr/>
            <a:lstStyle/>
            <a:p>
              <a:endParaRPr lang="fr-FR" sz="1400">
                <a:latin typeface="+mn-lt"/>
              </a:endParaRPr>
            </a:p>
          </p:txBody>
        </p:sp>
        <p:sp>
          <p:nvSpPr>
            <p:cNvPr id="12" name="Line 52"/>
            <p:cNvSpPr>
              <a:spLocks noChangeShapeType="1"/>
            </p:cNvSpPr>
            <p:nvPr/>
          </p:nvSpPr>
          <p:spPr bwMode="auto">
            <a:xfrm>
              <a:off x="746342" y="2816786"/>
              <a:ext cx="0" cy="2394239"/>
            </a:xfrm>
            <a:prstGeom prst="line">
              <a:avLst/>
            </a:prstGeom>
            <a:noFill/>
            <a:ln w="9525">
              <a:solidFill>
                <a:schemeClr val="bg2"/>
              </a:solidFill>
              <a:round/>
              <a:headEnd/>
              <a:tailEnd/>
            </a:ln>
          </p:spPr>
          <p:txBody>
            <a:bodyPr/>
            <a:lstStyle/>
            <a:p>
              <a:endParaRPr lang="fr-FR" sz="1400">
                <a:latin typeface="+mn-lt"/>
              </a:endParaRPr>
            </a:p>
          </p:txBody>
        </p:sp>
        <p:sp>
          <p:nvSpPr>
            <p:cNvPr id="13" name="Line 53"/>
            <p:cNvSpPr>
              <a:spLocks noChangeShapeType="1"/>
            </p:cNvSpPr>
            <p:nvPr/>
          </p:nvSpPr>
          <p:spPr bwMode="auto">
            <a:xfrm>
              <a:off x="650811" y="5211026"/>
              <a:ext cx="95531" cy="0"/>
            </a:xfrm>
            <a:prstGeom prst="line">
              <a:avLst/>
            </a:prstGeom>
            <a:noFill/>
            <a:ln w="9525">
              <a:solidFill>
                <a:schemeClr val="bg2"/>
              </a:solidFill>
              <a:round/>
              <a:headEnd/>
              <a:tailEnd/>
            </a:ln>
          </p:spPr>
          <p:txBody>
            <a:bodyPr/>
            <a:lstStyle/>
            <a:p>
              <a:endParaRPr lang="fr-FR" sz="1400">
                <a:latin typeface="+mn-lt"/>
              </a:endParaRPr>
            </a:p>
          </p:txBody>
        </p:sp>
        <p:sp>
          <p:nvSpPr>
            <p:cNvPr id="14" name="Line 54"/>
            <p:cNvSpPr>
              <a:spLocks noChangeShapeType="1"/>
            </p:cNvSpPr>
            <p:nvPr/>
          </p:nvSpPr>
          <p:spPr bwMode="auto">
            <a:xfrm>
              <a:off x="650811" y="4759748"/>
              <a:ext cx="95531" cy="0"/>
            </a:xfrm>
            <a:prstGeom prst="line">
              <a:avLst/>
            </a:prstGeom>
            <a:noFill/>
            <a:ln w="9525">
              <a:solidFill>
                <a:schemeClr val="bg2"/>
              </a:solidFill>
              <a:round/>
              <a:headEnd/>
              <a:tailEnd/>
            </a:ln>
          </p:spPr>
          <p:txBody>
            <a:bodyPr/>
            <a:lstStyle/>
            <a:p>
              <a:endParaRPr lang="fr-FR" sz="1400">
                <a:latin typeface="+mn-lt"/>
              </a:endParaRPr>
            </a:p>
          </p:txBody>
        </p:sp>
        <p:sp>
          <p:nvSpPr>
            <p:cNvPr id="15" name="Line 55"/>
            <p:cNvSpPr>
              <a:spLocks noChangeShapeType="1"/>
            </p:cNvSpPr>
            <p:nvPr/>
          </p:nvSpPr>
          <p:spPr bwMode="auto">
            <a:xfrm>
              <a:off x="650811" y="3298816"/>
              <a:ext cx="95531" cy="0"/>
            </a:xfrm>
            <a:prstGeom prst="line">
              <a:avLst/>
            </a:prstGeom>
            <a:noFill/>
            <a:ln w="9525">
              <a:solidFill>
                <a:schemeClr val="bg2"/>
              </a:solidFill>
              <a:round/>
              <a:headEnd/>
              <a:tailEnd/>
            </a:ln>
          </p:spPr>
          <p:txBody>
            <a:bodyPr/>
            <a:lstStyle/>
            <a:p>
              <a:endParaRPr lang="fr-FR" sz="1400">
                <a:latin typeface="+mn-lt"/>
              </a:endParaRPr>
            </a:p>
          </p:txBody>
        </p:sp>
        <p:sp>
          <p:nvSpPr>
            <p:cNvPr id="16" name="Line 60"/>
            <p:cNvSpPr>
              <a:spLocks noChangeShapeType="1"/>
            </p:cNvSpPr>
            <p:nvPr/>
          </p:nvSpPr>
          <p:spPr bwMode="auto">
            <a:xfrm flipV="1">
              <a:off x="746342" y="5211026"/>
              <a:ext cx="0" cy="86077"/>
            </a:xfrm>
            <a:prstGeom prst="line">
              <a:avLst/>
            </a:prstGeom>
            <a:noFill/>
            <a:ln w="9525">
              <a:solidFill>
                <a:schemeClr val="bg2"/>
              </a:solidFill>
              <a:round/>
              <a:headEnd/>
              <a:tailEnd/>
            </a:ln>
          </p:spPr>
          <p:txBody>
            <a:bodyPr/>
            <a:lstStyle/>
            <a:p>
              <a:endParaRPr lang="fr-FR" sz="1400">
                <a:latin typeface="+mn-lt"/>
              </a:endParaRPr>
            </a:p>
          </p:txBody>
        </p:sp>
        <p:sp>
          <p:nvSpPr>
            <p:cNvPr id="17" name="Line 61"/>
            <p:cNvSpPr>
              <a:spLocks noChangeShapeType="1"/>
            </p:cNvSpPr>
            <p:nvPr/>
          </p:nvSpPr>
          <p:spPr bwMode="auto">
            <a:xfrm flipV="1">
              <a:off x="3930137" y="5211026"/>
              <a:ext cx="0" cy="86077"/>
            </a:xfrm>
            <a:prstGeom prst="line">
              <a:avLst/>
            </a:prstGeom>
            <a:noFill/>
            <a:ln w="9525">
              <a:solidFill>
                <a:schemeClr val="bg2"/>
              </a:solidFill>
              <a:round/>
              <a:headEnd/>
              <a:tailEnd/>
            </a:ln>
          </p:spPr>
          <p:txBody>
            <a:bodyPr/>
            <a:lstStyle/>
            <a:p>
              <a:endParaRPr lang="fr-FR" sz="1400">
                <a:latin typeface="+mn-lt"/>
              </a:endParaRPr>
            </a:p>
          </p:txBody>
        </p:sp>
        <p:sp>
          <p:nvSpPr>
            <p:cNvPr id="18" name="Rectangle 71"/>
            <p:cNvSpPr>
              <a:spLocks noChangeArrowheads="1"/>
            </p:cNvSpPr>
            <p:nvPr/>
          </p:nvSpPr>
          <p:spPr bwMode="auto">
            <a:xfrm>
              <a:off x="474999" y="5106365"/>
              <a:ext cx="99386" cy="215444"/>
            </a:xfrm>
            <a:prstGeom prst="rect">
              <a:avLst/>
            </a:prstGeom>
            <a:noFill/>
            <a:ln w="9525">
              <a:noFill/>
              <a:miter lim="800000"/>
              <a:headEnd/>
              <a:tailEnd/>
            </a:ln>
          </p:spPr>
          <p:txBody>
            <a:bodyPr wrap="none" lIns="0" tIns="0" rIns="0" bIns="0">
              <a:spAutoFit/>
            </a:bodyPr>
            <a:lstStyle/>
            <a:p>
              <a:pPr algn="r"/>
              <a:r>
                <a:rPr lang="fr-FR" sz="1400">
                  <a:latin typeface="+mn-lt"/>
                  <a:ea typeface="ＭＳ Ｐゴシック" pitchFamily="34" charset="-128"/>
                </a:rPr>
                <a:t>0</a:t>
              </a:r>
            </a:p>
          </p:txBody>
        </p:sp>
        <p:sp>
          <p:nvSpPr>
            <p:cNvPr id="19" name="Rectangle 72"/>
            <p:cNvSpPr>
              <a:spLocks noChangeArrowheads="1"/>
            </p:cNvSpPr>
            <p:nvPr/>
          </p:nvSpPr>
          <p:spPr bwMode="auto">
            <a:xfrm>
              <a:off x="375614" y="4658675"/>
              <a:ext cx="198772"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20</a:t>
              </a:r>
            </a:p>
          </p:txBody>
        </p:sp>
        <p:sp>
          <p:nvSpPr>
            <p:cNvPr id="20" name="Rectangle 73"/>
            <p:cNvSpPr>
              <a:spLocks noChangeArrowheads="1"/>
            </p:cNvSpPr>
            <p:nvPr/>
          </p:nvSpPr>
          <p:spPr bwMode="auto">
            <a:xfrm>
              <a:off x="375614" y="3197744"/>
              <a:ext cx="198772"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80</a:t>
              </a:r>
            </a:p>
          </p:txBody>
        </p:sp>
        <p:sp>
          <p:nvSpPr>
            <p:cNvPr id="21" name="Rectangle 77"/>
            <p:cNvSpPr>
              <a:spLocks noChangeArrowheads="1"/>
            </p:cNvSpPr>
            <p:nvPr/>
          </p:nvSpPr>
          <p:spPr bwMode="auto">
            <a:xfrm>
              <a:off x="967714" y="5238972"/>
              <a:ext cx="1041952" cy="646331"/>
            </a:xfrm>
            <a:prstGeom prst="rect">
              <a:avLst/>
            </a:prstGeom>
            <a:noFill/>
            <a:ln w="9525">
              <a:noFill/>
              <a:miter lim="800000"/>
              <a:headEnd/>
              <a:tailEnd/>
            </a:ln>
          </p:spPr>
          <p:txBody>
            <a:bodyPr wrap="none" lIns="0" tIns="0" rIns="0" bIns="0">
              <a:spAutoFit/>
            </a:bodyPr>
            <a:lstStyle/>
            <a:p>
              <a:pPr algn="ctr"/>
              <a:r>
                <a:rPr lang="fr-FR" sz="1400" b="1" dirty="0">
                  <a:latin typeface="+mn-lt"/>
                  <a:ea typeface="ＭＳ Ｐゴシック" pitchFamily="34" charset="-128"/>
                </a:rPr>
                <a:t>Ensemble</a:t>
              </a:r>
            </a:p>
            <a:p>
              <a:pPr algn="ctr"/>
              <a:r>
                <a:rPr lang="fr-FR" sz="1400" b="1" dirty="0">
                  <a:latin typeface="+mn-lt"/>
                  <a:ea typeface="ＭＳ Ｐゴシック" pitchFamily="34" charset="-128"/>
                </a:rPr>
                <a:t>des patients</a:t>
              </a:r>
            </a:p>
            <a:p>
              <a:pPr algn="ctr"/>
              <a:r>
                <a:rPr lang="fr-FR" sz="1400" b="1" dirty="0">
                  <a:latin typeface="+mn-lt"/>
                  <a:ea typeface="ＭＳ Ｐゴシック" pitchFamily="34" charset="-128"/>
                </a:rPr>
                <a:t>(n = 35 242)</a:t>
              </a:r>
            </a:p>
          </p:txBody>
        </p:sp>
        <p:sp>
          <p:nvSpPr>
            <p:cNvPr id="22" name="Line 54"/>
            <p:cNvSpPr>
              <a:spLocks noChangeShapeType="1"/>
            </p:cNvSpPr>
            <p:nvPr/>
          </p:nvSpPr>
          <p:spPr bwMode="auto">
            <a:xfrm>
              <a:off x="650811" y="4234679"/>
              <a:ext cx="95531" cy="0"/>
            </a:xfrm>
            <a:prstGeom prst="line">
              <a:avLst/>
            </a:prstGeom>
            <a:noFill/>
            <a:ln w="9525">
              <a:solidFill>
                <a:schemeClr val="bg2"/>
              </a:solidFill>
              <a:round/>
              <a:headEnd/>
              <a:tailEnd/>
            </a:ln>
          </p:spPr>
          <p:txBody>
            <a:bodyPr/>
            <a:lstStyle/>
            <a:p>
              <a:endParaRPr lang="fr-FR" sz="1400">
                <a:latin typeface="+mn-lt"/>
              </a:endParaRPr>
            </a:p>
          </p:txBody>
        </p:sp>
        <p:sp>
          <p:nvSpPr>
            <p:cNvPr id="23" name="Rectangle 72"/>
            <p:cNvSpPr>
              <a:spLocks noChangeArrowheads="1"/>
            </p:cNvSpPr>
            <p:nvPr/>
          </p:nvSpPr>
          <p:spPr bwMode="auto">
            <a:xfrm>
              <a:off x="375614" y="4133606"/>
              <a:ext cx="198772"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40</a:t>
              </a:r>
            </a:p>
          </p:txBody>
        </p:sp>
        <p:sp>
          <p:nvSpPr>
            <p:cNvPr id="24" name="Line 54"/>
            <p:cNvSpPr>
              <a:spLocks noChangeShapeType="1"/>
            </p:cNvSpPr>
            <p:nvPr/>
          </p:nvSpPr>
          <p:spPr bwMode="auto">
            <a:xfrm>
              <a:off x="650811" y="3744040"/>
              <a:ext cx="95531" cy="0"/>
            </a:xfrm>
            <a:prstGeom prst="line">
              <a:avLst/>
            </a:prstGeom>
            <a:noFill/>
            <a:ln w="9525">
              <a:solidFill>
                <a:schemeClr val="bg2"/>
              </a:solidFill>
              <a:round/>
              <a:headEnd/>
              <a:tailEnd/>
            </a:ln>
          </p:spPr>
          <p:txBody>
            <a:bodyPr/>
            <a:lstStyle/>
            <a:p>
              <a:endParaRPr lang="fr-FR" sz="1400">
                <a:latin typeface="+mn-lt"/>
              </a:endParaRPr>
            </a:p>
          </p:txBody>
        </p:sp>
        <p:sp>
          <p:nvSpPr>
            <p:cNvPr id="25" name="Rectangle 72"/>
            <p:cNvSpPr>
              <a:spLocks noChangeArrowheads="1"/>
            </p:cNvSpPr>
            <p:nvPr/>
          </p:nvSpPr>
          <p:spPr bwMode="auto">
            <a:xfrm>
              <a:off x="375614" y="3642967"/>
              <a:ext cx="198772"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60</a:t>
              </a:r>
            </a:p>
          </p:txBody>
        </p:sp>
        <p:sp>
          <p:nvSpPr>
            <p:cNvPr id="26" name="Line 55"/>
            <p:cNvSpPr>
              <a:spLocks noChangeShapeType="1"/>
            </p:cNvSpPr>
            <p:nvPr/>
          </p:nvSpPr>
          <p:spPr bwMode="auto">
            <a:xfrm>
              <a:off x="650811" y="2816786"/>
              <a:ext cx="95531" cy="0"/>
            </a:xfrm>
            <a:prstGeom prst="line">
              <a:avLst/>
            </a:prstGeom>
            <a:noFill/>
            <a:ln w="9525">
              <a:solidFill>
                <a:schemeClr val="bg2"/>
              </a:solidFill>
              <a:round/>
              <a:headEnd/>
              <a:tailEnd/>
            </a:ln>
          </p:spPr>
          <p:txBody>
            <a:bodyPr/>
            <a:lstStyle/>
            <a:p>
              <a:endParaRPr lang="fr-FR" sz="1400">
                <a:latin typeface="+mn-lt"/>
              </a:endParaRPr>
            </a:p>
          </p:txBody>
        </p:sp>
        <p:sp>
          <p:nvSpPr>
            <p:cNvPr id="27" name="Rectangle 73"/>
            <p:cNvSpPr>
              <a:spLocks noChangeArrowheads="1"/>
            </p:cNvSpPr>
            <p:nvPr/>
          </p:nvSpPr>
          <p:spPr bwMode="auto">
            <a:xfrm>
              <a:off x="276226" y="2715713"/>
              <a:ext cx="298159"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100</a:t>
              </a:r>
            </a:p>
          </p:txBody>
        </p:sp>
        <p:sp>
          <p:nvSpPr>
            <p:cNvPr id="28" name="Rectangle 73"/>
            <p:cNvSpPr>
              <a:spLocks noChangeArrowheads="1"/>
            </p:cNvSpPr>
            <p:nvPr/>
          </p:nvSpPr>
          <p:spPr bwMode="auto">
            <a:xfrm>
              <a:off x="655985" y="2452111"/>
              <a:ext cx="160300" cy="215444"/>
            </a:xfrm>
            <a:prstGeom prst="rect">
              <a:avLst/>
            </a:prstGeom>
            <a:noFill/>
            <a:ln w="9525">
              <a:noFill/>
              <a:miter lim="800000"/>
              <a:headEnd/>
              <a:tailEnd/>
            </a:ln>
          </p:spPr>
          <p:txBody>
            <a:bodyPr wrap="none" lIns="0" tIns="0" rIns="0" bIns="0">
              <a:spAutoFit/>
            </a:bodyPr>
            <a:lstStyle/>
            <a:p>
              <a:pPr algn="r"/>
              <a:r>
                <a:rPr lang="fr-FR" sz="1400" dirty="0">
                  <a:latin typeface="+mn-lt"/>
                  <a:ea typeface="ＭＳ Ｐゴシック" pitchFamily="34" charset="-128"/>
                </a:rPr>
                <a:t>%</a:t>
              </a:r>
            </a:p>
          </p:txBody>
        </p:sp>
        <p:sp>
          <p:nvSpPr>
            <p:cNvPr id="29" name="Line 52"/>
            <p:cNvSpPr>
              <a:spLocks noChangeShapeType="1"/>
            </p:cNvSpPr>
            <p:nvPr/>
          </p:nvSpPr>
          <p:spPr bwMode="auto">
            <a:xfrm>
              <a:off x="2351267" y="2816786"/>
              <a:ext cx="0" cy="2394239"/>
            </a:xfrm>
            <a:prstGeom prst="line">
              <a:avLst/>
            </a:prstGeom>
            <a:noFill/>
            <a:ln w="9525">
              <a:solidFill>
                <a:schemeClr val="bg2"/>
              </a:solidFill>
              <a:prstDash val="sysDash"/>
              <a:round/>
              <a:headEnd/>
              <a:tailEnd/>
            </a:ln>
          </p:spPr>
          <p:txBody>
            <a:bodyPr/>
            <a:lstStyle/>
            <a:p>
              <a:endParaRPr lang="fr-FR" sz="1400">
                <a:latin typeface="+mn-lt"/>
              </a:endParaRPr>
            </a:p>
          </p:txBody>
        </p:sp>
        <p:sp>
          <p:nvSpPr>
            <p:cNvPr id="30" name="Line 61"/>
            <p:cNvSpPr>
              <a:spLocks noChangeShapeType="1"/>
            </p:cNvSpPr>
            <p:nvPr/>
          </p:nvSpPr>
          <p:spPr bwMode="auto">
            <a:xfrm flipV="1">
              <a:off x="5531240" y="5211026"/>
              <a:ext cx="0" cy="86077"/>
            </a:xfrm>
            <a:prstGeom prst="line">
              <a:avLst/>
            </a:prstGeom>
            <a:noFill/>
            <a:ln w="9525">
              <a:solidFill>
                <a:schemeClr val="bg2"/>
              </a:solidFill>
              <a:round/>
              <a:headEnd/>
              <a:tailEnd/>
            </a:ln>
          </p:spPr>
          <p:txBody>
            <a:bodyPr/>
            <a:lstStyle/>
            <a:p>
              <a:endParaRPr lang="fr-FR" sz="1400">
                <a:latin typeface="+mn-lt"/>
              </a:endParaRPr>
            </a:p>
          </p:txBody>
        </p:sp>
        <p:sp>
          <p:nvSpPr>
            <p:cNvPr id="31" name="Line 59"/>
            <p:cNvSpPr>
              <a:spLocks noChangeShapeType="1"/>
            </p:cNvSpPr>
            <p:nvPr/>
          </p:nvSpPr>
          <p:spPr bwMode="auto">
            <a:xfrm>
              <a:off x="708604" y="5211023"/>
              <a:ext cx="8093627" cy="0"/>
            </a:xfrm>
            <a:prstGeom prst="line">
              <a:avLst/>
            </a:prstGeom>
            <a:noFill/>
            <a:ln w="9525">
              <a:solidFill>
                <a:schemeClr val="bg2"/>
              </a:solidFill>
              <a:round/>
              <a:headEnd/>
              <a:tailEnd/>
            </a:ln>
          </p:spPr>
          <p:txBody>
            <a:bodyPr/>
            <a:lstStyle/>
            <a:p>
              <a:endParaRPr lang="fr-FR" sz="1400">
                <a:latin typeface="+mn-lt"/>
              </a:endParaRPr>
            </a:p>
          </p:txBody>
        </p:sp>
        <p:sp>
          <p:nvSpPr>
            <p:cNvPr id="32" name="Line 61"/>
            <p:cNvSpPr>
              <a:spLocks noChangeShapeType="1"/>
            </p:cNvSpPr>
            <p:nvPr/>
          </p:nvSpPr>
          <p:spPr bwMode="auto">
            <a:xfrm flipV="1">
              <a:off x="7162913" y="5211026"/>
              <a:ext cx="0" cy="86077"/>
            </a:xfrm>
            <a:prstGeom prst="line">
              <a:avLst/>
            </a:prstGeom>
            <a:noFill/>
            <a:ln w="9525">
              <a:solidFill>
                <a:schemeClr val="bg2"/>
              </a:solidFill>
              <a:round/>
              <a:headEnd/>
              <a:tailEnd/>
            </a:ln>
          </p:spPr>
          <p:txBody>
            <a:bodyPr/>
            <a:lstStyle/>
            <a:p>
              <a:endParaRPr lang="fr-FR" sz="1400">
                <a:latin typeface="+mn-lt"/>
              </a:endParaRPr>
            </a:p>
          </p:txBody>
        </p:sp>
        <p:sp>
          <p:nvSpPr>
            <p:cNvPr id="33" name="Line 59"/>
            <p:cNvSpPr>
              <a:spLocks noChangeShapeType="1"/>
            </p:cNvSpPr>
            <p:nvPr/>
          </p:nvSpPr>
          <p:spPr bwMode="auto">
            <a:xfrm>
              <a:off x="5947061" y="5211023"/>
              <a:ext cx="2855167" cy="0"/>
            </a:xfrm>
            <a:prstGeom prst="line">
              <a:avLst/>
            </a:prstGeom>
            <a:noFill/>
            <a:ln w="9525">
              <a:solidFill>
                <a:schemeClr val="bg2"/>
              </a:solidFill>
              <a:round/>
              <a:headEnd/>
              <a:tailEnd/>
            </a:ln>
          </p:spPr>
          <p:txBody>
            <a:bodyPr/>
            <a:lstStyle/>
            <a:p>
              <a:endParaRPr lang="fr-FR" sz="1400">
                <a:latin typeface="+mn-lt"/>
              </a:endParaRPr>
            </a:p>
          </p:txBody>
        </p:sp>
        <p:sp>
          <p:nvSpPr>
            <p:cNvPr id="34" name="Line 61"/>
            <p:cNvSpPr>
              <a:spLocks noChangeShapeType="1"/>
            </p:cNvSpPr>
            <p:nvPr/>
          </p:nvSpPr>
          <p:spPr bwMode="auto">
            <a:xfrm flipV="1">
              <a:off x="8802230" y="5211026"/>
              <a:ext cx="0" cy="86077"/>
            </a:xfrm>
            <a:prstGeom prst="line">
              <a:avLst/>
            </a:prstGeom>
            <a:noFill/>
            <a:ln w="9525">
              <a:solidFill>
                <a:schemeClr val="bg2"/>
              </a:solidFill>
              <a:round/>
              <a:headEnd/>
              <a:tailEnd/>
            </a:ln>
          </p:spPr>
          <p:txBody>
            <a:bodyPr/>
            <a:lstStyle/>
            <a:p>
              <a:endParaRPr lang="fr-FR" sz="1400">
                <a:latin typeface="+mn-lt"/>
              </a:endParaRPr>
            </a:p>
          </p:txBody>
        </p:sp>
        <p:sp>
          <p:nvSpPr>
            <p:cNvPr id="35" name="Line 59"/>
            <p:cNvSpPr>
              <a:spLocks noChangeShapeType="1"/>
            </p:cNvSpPr>
            <p:nvPr/>
          </p:nvSpPr>
          <p:spPr bwMode="auto">
            <a:xfrm>
              <a:off x="7586380" y="5211023"/>
              <a:ext cx="1215851" cy="0"/>
            </a:xfrm>
            <a:prstGeom prst="line">
              <a:avLst/>
            </a:prstGeom>
            <a:noFill/>
            <a:ln w="9525">
              <a:solidFill>
                <a:schemeClr val="bg2"/>
              </a:solidFill>
              <a:round/>
              <a:headEnd/>
              <a:tailEnd/>
            </a:ln>
          </p:spPr>
          <p:txBody>
            <a:bodyPr/>
            <a:lstStyle/>
            <a:p>
              <a:endParaRPr lang="fr-FR" sz="1400">
                <a:latin typeface="+mn-lt"/>
              </a:endParaRPr>
            </a:p>
          </p:txBody>
        </p:sp>
        <p:sp>
          <p:nvSpPr>
            <p:cNvPr id="36" name="Rectangle 47"/>
            <p:cNvSpPr>
              <a:spLocks noChangeArrowheads="1"/>
            </p:cNvSpPr>
            <p:nvPr/>
          </p:nvSpPr>
          <p:spPr bwMode="auto">
            <a:xfrm>
              <a:off x="1093029" y="3653951"/>
              <a:ext cx="883722" cy="456210"/>
            </a:xfrm>
            <a:prstGeom prst="rect">
              <a:avLst/>
            </a:prstGeom>
            <a:solidFill>
              <a:srgbClr val="FF6600"/>
            </a:solidFill>
            <a:ln w="9525">
              <a:noFill/>
              <a:miter lim="800000"/>
              <a:headEnd/>
              <a:tailEnd/>
            </a:ln>
          </p:spPr>
          <p:txBody>
            <a:bodyPr/>
            <a:lstStyle/>
            <a:p>
              <a:endParaRPr lang="fr-FR" sz="1400">
                <a:latin typeface="+mn-lt"/>
              </a:endParaRPr>
            </a:p>
          </p:txBody>
        </p:sp>
        <p:sp>
          <p:nvSpPr>
            <p:cNvPr id="37" name="Rectangle 47"/>
            <p:cNvSpPr>
              <a:spLocks noChangeArrowheads="1"/>
            </p:cNvSpPr>
            <p:nvPr/>
          </p:nvSpPr>
          <p:spPr bwMode="auto">
            <a:xfrm>
              <a:off x="1093029" y="2913692"/>
              <a:ext cx="883722" cy="740259"/>
            </a:xfrm>
            <a:prstGeom prst="rect">
              <a:avLst/>
            </a:prstGeom>
            <a:solidFill>
              <a:srgbClr val="FFFF00"/>
            </a:solidFill>
            <a:ln w="9525">
              <a:noFill/>
              <a:miter lim="800000"/>
              <a:headEnd/>
              <a:tailEnd/>
            </a:ln>
          </p:spPr>
          <p:txBody>
            <a:bodyPr/>
            <a:lstStyle/>
            <a:p>
              <a:endParaRPr lang="fr-FR" sz="1400">
                <a:latin typeface="+mn-lt"/>
              </a:endParaRPr>
            </a:p>
          </p:txBody>
        </p:sp>
        <p:sp>
          <p:nvSpPr>
            <p:cNvPr id="38" name="Rectangle 47"/>
            <p:cNvSpPr>
              <a:spLocks noChangeArrowheads="1"/>
            </p:cNvSpPr>
            <p:nvPr/>
          </p:nvSpPr>
          <p:spPr bwMode="auto">
            <a:xfrm>
              <a:off x="1093029" y="2810402"/>
              <a:ext cx="883722" cy="103290"/>
            </a:xfrm>
            <a:prstGeom prst="rect">
              <a:avLst/>
            </a:prstGeom>
            <a:solidFill>
              <a:srgbClr val="71DAFF"/>
            </a:solidFill>
            <a:ln w="9525">
              <a:noFill/>
              <a:miter lim="800000"/>
              <a:headEnd/>
              <a:tailEnd/>
            </a:ln>
          </p:spPr>
          <p:txBody>
            <a:bodyPr/>
            <a:lstStyle/>
            <a:p>
              <a:endParaRPr lang="fr-FR" sz="1400">
                <a:latin typeface="+mn-lt"/>
              </a:endParaRPr>
            </a:p>
          </p:txBody>
        </p:sp>
        <p:sp>
          <p:nvSpPr>
            <p:cNvPr id="39" name="Rectangle 47"/>
            <p:cNvSpPr>
              <a:spLocks noChangeArrowheads="1"/>
            </p:cNvSpPr>
            <p:nvPr/>
          </p:nvSpPr>
          <p:spPr bwMode="auto">
            <a:xfrm>
              <a:off x="2714285" y="3915421"/>
              <a:ext cx="883722" cy="1295604"/>
            </a:xfrm>
            <a:prstGeom prst="rect">
              <a:avLst/>
            </a:prstGeom>
            <a:solidFill>
              <a:srgbClr val="FF0000"/>
            </a:solidFill>
            <a:ln w="9525">
              <a:noFill/>
              <a:miter lim="800000"/>
              <a:headEnd/>
              <a:tailEnd/>
            </a:ln>
          </p:spPr>
          <p:txBody>
            <a:bodyPr/>
            <a:lstStyle/>
            <a:p>
              <a:endParaRPr lang="fr-FR" sz="1400">
                <a:solidFill>
                  <a:schemeClr val="bg1"/>
                </a:solidFill>
                <a:latin typeface="+mn-lt"/>
              </a:endParaRPr>
            </a:p>
          </p:txBody>
        </p:sp>
        <p:sp>
          <p:nvSpPr>
            <p:cNvPr id="40" name="Rectangle 47"/>
            <p:cNvSpPr>
              <a:spLocks noChangeArrowheads="1"/>
            </p:cNvSpPr>
            <p:nvPr/>
          </p:nvSpPr>
          <p:spPr bwMode="auto">
            <a:xfrm>
              <a:off x="2714285" y="3470200"/>
              <a:ext cx="883722" cy="445223"/>
            </a:xfrm>
            <a:prstGeom prst="rect">
              <a:avLst/>
            </a:prstGeom>
            <a:solidFill>
              <a:srgbClr val="FF6600"/>
            </a:solidFill>
            <a:ln w="9525">
              <a:noFill/>
              <a:miter lim="800000"/>
              <a:headEnd/>
              <a:tailEnd/>
            </a:ln>
          </p:spPr>
          <p:txBody>
            <a:bodyPr/>
            <a:lstStyle/>
            <a:p>
              <a:endParaRPr lang="fr-FR" sz="1400" b="1">
                <a:latin typeface="+mn-lt"/>
              </a:endParaRPr>
            </a:p>
          </p:txBody>
        </p:sp>
        <p:sp>
          <p:nvSpPr>
            <p:cNvPr id="41" name="Rectangle 47"/>
            <p:cNvSpPr>
              <a:spLocks noChangeArrowheads="1"/>
            </p:cNvSpPr>
            <p:nvPr/>
          </p:nvSpPr>
          <p:spPr bwMode="auto">
            <a:xfrm>
              <a:off x="2714285" y="2913692"/>
              <a:ext cx="883722" cy="556506"/>
            </a:xfrm>
            <a:prstGeom prst="rect">
              <a:avLst/>
            </a:prstGeom>
            <a:solidFill>
              <a:srgbClr val="FFFF00"/>
            </a:solidFill>
            <a:ln w="9525">
              <a:noFill/>
              <a:miter lim="800000"/>
              <a:headEnd/>
              <a:tailEnd/>
            </a:ln>
          </p:spPr>
          <p:txBody>
            <a:bodyPr/>
            <a:lstStyle/>
            <a:p>
              <a:endParaRPr lang="fr-FR" sz="1400" b="1">
                <a:latin typeface="+mn-lt"/>
              </a:endParaRPr>
            </a:p>
          </p:txBody>
        </p:sp>
        <p:sp>
          <p:nvSpPr>
            <p:cNvPr id="42" name="Rectangle 47"/>
            <p:cNvSpPr>
              <a:spLocks noChangeArrowheads="1"/>
            </p:cNvSpPr>
            <p:nvPr/>
          </p:nvSpPr>
          <p:spPr bwMode="auto">
            <a:xfrm>
              <a:off x="2714285" y="2810402"/>
              <a:ext cx="883722" cy="103290"/>
            </a:xfrm>
            <a:prstGeom prst="rect">
              <a:avLst/>
            </a:prstGeom>
            <a:solidFill>
              <a:srgbClr val="71DAFF"/>
            </a:solidFill>
            <a:ln w="9525">
              <a:noFill/>
              <a:miter lim="800000"/>
              <a:headEnd/>
              <a:tailEnd/>
            </a:ln>
          </p:spPr>
          <p:txBody>
            <a:bodyPr/>
            <a:lstStyle/>
            <a:p>
              <a:endParaRPr lang="fr-FR" sz="1400" b="1">
                <a:latin typeface="+mn-lt"/>
              </a:endParaRPr>
            </a:p>
          </p:txBody>
        </p:sp>
        <p:sp>
          <p:nvSpPr>
            <p:cNvPr id="43" name="Rectangle 77"/>
            <p:cNvSpPr>
              <a:spLocks noChangeArrowheads="1"/>
            </p:cNvSpPr>
            <p:nvPr/>
          </p:nvSpPr>
          <p:spPr bwMode="auto">
            <a:xfrm>
              <a:off x="2690570" y="5238972"/>
              <a:ext cx="878446" cy="646331"/>
            </a:xfrm>
            <a:prstGeom prst="rect">
              <a:avLst/>
            </a:prstGeom>
            <a:noFill/>
            <a:ln w="9525">
              <a:noFill/>
              <a:miter lim="800000"/>
              <a:headEnd/>
              <a:tailEnd/>
            </a:ln>
          </p:spPr>
          <p:txBody>
            <a:bodyPr wrap="none" lIns="0" tIns="0" rIns="0" bIns="0">
              <a:spAutoFit/>
            </a:bodyPr>
            <a:lstStyle/>
            <a:p>
              <a:pPr algn="ctr"/>
              <a:r>
                <a:rPr lang="fr-FR" sz="1400" b="1" dirty="0">
                  <a:latin typeface="+mn-lt"/>
                  <a:ea typeface="ＭＳ Ｐゴシック" pitchFamily="34" charset="-128"/>
                </a:rPr>
                <a:t>Tous</a:t>
              </a:r>
              <a:br>
                <a:rPr lang="fr-FR" sz="1400" b="1" dirty="0">
                  <a:latin typeface="+mn-lt"/>
                  <a:ea typeface="ＭＳ Ｐゴシック" pitchFamily="34" charset="-128"/>
                </a:rPr>
              </a:br>
              <a:r>
                <a:rPr lang="fr-FR" sz="1400" b="1" dirty="0">
                  <a:latin typeface="+mn-lt"/>
                  <a:ea typeface="ＭＳ Ｐゴシック" pitchFamily="34" charset="-128"/>
                </a:rPr>
                <a:t>Cancers</a:t>
              </a:r>
            </a:p>
            <a:p>
              <a:pPr algn="ctr"/>
              <a:r>
                <a:rPr lang="fr-FR" sz="1400" b="1" dirty="0">
                  <a:latin typeface="+mn-lt"/>
                  <a:ea typeface="ＭＳ Ｐゴシック" pitchFamily="34" charset="-128"/>
                </a:rPr>
                <a:t>(n = 1 980)</a:t>
              </a:r>
            </a:p>
          </p:txBody>
        </p:sp>
        <p:sp>
          <p:nvSpPr>
            <p:cNvPr id="44" name="Rectangle 47"/>
            <p:cNvSpPr>
              <a:spLocks noChangeArrowheads="1"/>
            </p:cNvSpPr>
            <p:nvPr/>
          </p:nvSpPr>
          <p:spPr bwMode="auto">
            <a:xfrm>
              <a:off x="4365065" y="4041003"/>
              <a:ext cx="883722" cy="1170020"/>
            </a:xfrm>
            <a:prstGeom prst="rect">
              <a:avLst/>
            </a:prstGeom>
            <a:solidFill>
              <a:srgbClr val="FF0000"/>
            </a:solidFill>
            <a:ln w="9525">
              <a:noFill/>
              <a:miter lim="800000"/>
              <a:headEnd/>
              <a:tailEnd/>
            </a:ln>
          </p:spPr>
          <p:txBody>
            <a:bodyPr/>
            <a:lstStyle/>
            <a:p>
              <a:endParaRPr lang="fr-FR" sz="1400">
                <a:latin typeface="+mn-lt"/>
              </a:endParaRPr>
            </a:p>
          </p:txBody>
        </p:sp>
        <p:sp>
          <p:nvSpPr>
            <p:cNvPr id="45" name="Rectangle 47"/>
            <p:cNvSpPr>
              <a:spLocks noChangeArrowheads="1"/>
            </p:cNvSpPr>
            <p:nvPr/>
          </p:nvSpPr>
          <p:spPr bwMode="auto">
            <a:xfrm>
              <a:off x="4365065" y="3550367"/>
              <a:ext cx="883722" cy="490634"/>
            </a:xfrm>
            <a:prstGeom prst="rect">
              <a:avLst/>
            </a:prstGeom>
            <a:solidFill>
              <a:srgbClr val="FF6600"/>
            </a:solidFill>
            <a:ln w="9525">
              <a:noFill/>
              <a:miter lim="800000"/>
              <a:headEnd/>
              <a:tailEnd/>
            </a:ln>
          </p:spPr>
          <p:txBody>
            <a:bodyPr/>
            <a:lstStyle/>
            <a:p>
              <a:endParaRPr lang="fr-FR" sz="1400" b="1">
                <a:latin typeface="+mn-lt"/>
              </a:endParaRPr>
            </a:p>
          </p:txBody>
        </p:sp>
        <p:sp>
          <p:nvSpPr>
            <p:cNvPr id="46" name="Rectangle 47"/>
            <p:cNvSpPr>
              <a:spLocks noChangeArrowheads="1"/>
            </p:cNvSpPr>
            <p:nvPr/>
          </p:nvSpPr>
          <p:spPr bwMode="auto">
            <a:xfrm>
              <a:off x="4365065" y="2913692"/>
              <a:ext cx="883722" cy="636675"/>
            </a:xfrm>
            <a:prstGeom prst="rect">
              <a:avLst/>
            </a:prstGeom>
            <a:solidFill>
              <a:srgbClr val="FFFF00"/>
            </a:solidFill>
            <a:ln w="9525">
              <a:noFill/>
              <a:miter lim="800000"/>
              <a:headEnd/>
              <a:tailEnd/>
            </a:ln>
          </p:spPr>
          <p:txBody>
            <a:bodyPr/>
            <a:lstStyle/>
            <a:p>
              <a:endParaRPr lang="fr-FR" sz="1400" b="1">
                <a:latin typeface="+mn-lt"/>
              </a:endParaRPr>
            </a:p>
          </p:txBody>
        </p:sp>
        <p:sp>
          <p:nvSpPr>
            <p:cNvPr id="47" name="Rectangle 47"/>
            <p:cNvSpPr>
              <a:spLocks noChangeArrowheads="1"/>
            </p:cNvSpPr>
            <p:nvPr/>
          </p:nvSpPr>
          <p:spPr bwMode="auto">
            <a:xfrm>
              <a:off x="4365065" y="2810402"/>
              <a:ext cx="883722" cy="103290"/>
            </a:xfrm>
            <a:prstGeom prst="rect">
              <a:avLst/>
            </a:prstGeom>
            <a:solidFill>
              <a:srgbClr val="71DAFF"/>
            </a:solidFill>
            <a:ln w="9525">
              <a:noFill/>
              <a:miter lim="800000"/>
              <a:headEnd/>
              <a:tailEnd/>
            </a:ln>
          </p:spPr>
          <p:txBody>
            <a:bodyPr/>
            <a:lstStyle/>
            <a:p>
              <a:endParaRPr lang="fr-FR" sz="1400" b="1">
                <a:latin typeface="+mn-lt"/>
              </a:endParaRPr>
            </a:p>
          </p:txBody>
        </p:sp>
        <p:sp>
          <p:nvSpPr>
            <p:cNvPr id="48" name="Rectangle 47"/>
            <p:cNvSpPr>
              <a:spLocks noChangeArrowheads="1"/>
            </p:cNvSpPr>
            <p:nvPr/>
          </p:nvSpPr>
          <p:spPr bwMode="auto">
            <a:xfrm>
              <a:off x="5947061" y="3915426"/>
              <a:ext cx="883722" cy="1295600"/>
            </a:xfrm>
            <a:prstGeom prst="rect">
              <a:avLst/>
            </a:prstGeom>
            <a:solidFill>
              <a:srgbClr val="FF0000"/>
            </a:solidFill>
            <a:ln w="9525">
              <a:noFill/>
              <a:miter lim="800000"/>
              <a:headEnd/>
              <a:tailEnd/>
            </a:ln>
          </p:spPr>
          <p:txBody>
            <a:bodyPr/>
            <a:lstStyle/>
            <a:p>
              <a:endParaRPr lang="fr-FR" sz="1400">
                <a:solidFill>
                  <a:schemeClr val="bg1"/>
                </a:solidFill>
                <a:latin typeface="+mn-lt"/>
              </a:endParaRPr>
            </a:p>
          </p:txBody>
        </p:sp>
        <p:sp>
          <p:nvSpPr>
            <p:cNvPr id="49" name="Rectangle 47"/>
            <p:cNvSpPr>
              <a:spLocks noChangeArrowheads="1"/>
            </p:cNvSpPr>
            <p:nvPr/>
          </p:nvSpPr>
          <p:spPr bwMode="auto">
            <a:xfrm>
              <a:off x="5947061" y="3470200"/>
              <a:ext cx="883722" cy="445226"/>
            </a:xfrm>
            <a:prstGeom prst="rect">
              <a:avLst/>
            </a:prstGeom>
            <a:solidFill>
              <a:srgbClr val="FF6600"/>
            </a:solidFill>
            <a:ln w="9525">
              <a:noFill/>
              <a:miter lim="800000"/>
              <a:headEnd/>
              <a:tailEnd/>
            </a:ln>
          </p:spPr>
          <p:txBody>
            <a:bodyPr/>
            <a:lstStyle/>
            <a:p>
              <a:endParaRPr lang="fr-FR" sz="1400" b="1">
                <a:latin typeface="+mn-lt"/>
              </a:endParaRPr>
            </a:p>
          </p:txBody>
        </p:sp>
        <p:sp>
          <p:nvSpPr>
            <p:cNvPr id="50" name="Rectangle 47"/>
            <p:cNvSpPr>
              <a:spLocks noChangeArrowheads="1"/>
            </p:cNvSpPr>
            <p:nvPr/>
          </p:nvSpPr>
          <p:spPr bwMode="auto">
            <a:xfrm>
              <a:off x="5947061" y="2988168"/>
              <a:ext cx="883722" cy="482031"/>
            </a:xfrm>
            <a:prstGeom prst="rect">
              <a:avLst/>
            </a:prstGeom>
            <a:solidFill>
              <a:srgbClr val="FFFF00"/>
            </a:solidFill>
            <a:ln w="9525">
              <a:noFill/>
              <a:miter lim="800000"/>
              <a:headEnd/>
              <a:tailEnd/>
            </a:ln>
          </p:spPr>
          <p:txBody>
            <a:bodyPr/>
            <a:lstStyle/>
            <a:p>
              <a:endParaRPr lang="fr-FR" sz="1400" b="1">
                <a:latin typeface="+mn-lt"/>
              </a:endParaRPr>
            </a:p>
          </p:txBody>
        </p:sp>
        <p:sp>
          <p:nvSpPr>
            <p:cNvPr id="51" name="Rectangle 47"/>
            <p:cNvSpPr>
              <a:spLocks noChangeArrowheads="1"/>
            </p:cNvSpPr>
            <p:nvPr/>
          </p:nvSpPr>
          <p:spPr bwMode="auto">
            <a:xfrm>
              <a:off x="5947061" y="2810402"/>
              <a:ext cx="883722" cy="177766"/>
            </a:xfrm>
            <a:prstGeom prst="rect">
              <a:avLst/>
            </a:prstGeom>
            <a:solidFill>
              <a:srgbClr val="71DAFF"/>
            </a:solidFill>
            <a:ln w="9525">
              <a:noFill/>
              <a:miter lim="800000"/>
              <a:headEnd/>
              <a:tailEnd/>
            </a:ln>
          </p:spPr>
          <p:txBody>
            <a:bodyPr/>
            <a:lstStyle/>
            <a:p>
              <a:endParaRPr lang="fr-FR" sz="1400" b="1">
                <a:latin typeface="+mn-lt"/>
              </a:endParaRPr>
            </a:p>
          </p:txBody>
        </p:sp>
        <p:sp>
          <p:nvSpPr>
            <p:cNvPr id="52" name="Rectangle 47"/>
            <p:cNvSpPr>
              <a:spLocks noChangeArrowheads="1"/>
            </p:cNvSpPr>
            <p:nvPr/>
          </p:nvSpPr>
          <p:spPr bwMode="auto">
            <a:xfrm>
              <a:off x="7529433" y="3550367"/>
              <a:ext cx="883722" cy="1660658"/>
            </a:xfrm>
            <a:prstGeom prst="rect">
              <a:avLst/>
            </a:prstGeom>
            <a:solidFill>
              <a:srgbClr val="FF0000"/>
            </a:solidFill>
            <a:ln w="9525">
              <a:noFill/>
              <a:miter lim="800000"/>
              <a:headEnd/>
              <a:tailEnd/>
            </a:ln>
          </p:spPr>
          <p:txBody>
            <a:bodyPr/>
            <a:lstStyle/>
            <a:p>
              <a:endParaRPr lang="fr-FR" sz="1400">
                <a:solidFill>
                  <a:schemeClr val="bg1"/>
                </a:solidFill>
                <a:latin typeface="+mn-lt"/>
              </a:endParaRPr>
            </a:p>
          </p:txBody>
        </p:sp>
        <p:sp>
          <p:nvSpPr>
            <p:cNvPr id="53" name="Rectangle 47"/>
            <p:cNvSpPr>
              <a:spLocks noChangeArrowheads="1"/>
            </p:cNvSpPr>
            <p:nvPr/>
          </p:nvSpPr>
          <p:spPr bwMode="auto">
            <a:xfrm>
              <a:off x="7529433" y="3016984"/>
              <a:ext cx="883722" cy="533383"/>
            </a:xfrm>
            <a:prstGeom prst="rect">
              <a:avLst/>
            </a:prstGeom>
            <a:solidFill>
              <a:srgbClr val="FF6600"/>
            </a:solidFill>
            <a:ln w="9525">
              <a:noFill/>
              <a:miter lim="800000"/>
              <a:headEnd/>
              <a:tailEnd/>
            </a:ln>
          </p:spPr>
          <p:txBody>
            <a:bodyPr/>
            <a:lstStyle/>
            <a:p>
              <a:endParaRPr lang="fr-FR" sz="1400" b="1">
                <a:latin typeface="+mn-lt"/>
              </a:endParaRPr>
            </a:p>
          </p:txBody>
        </p:sp>
        <p:sp>
          <p:nvSpPr>
            <p:cNvPr id="54" name="Rectangle 47"/>
            <p:cNvSpPr>
              <a:spLocks noChangeArrowheads="1"/>
            </p:cNvSpPr>
            <p:nvPr/>
          </p:nvSpPr>
          <p:spPr bwMode="auto">
            <a:xfrm>
              <a:off x="7529433" y="2913692"/>
              <a:ext cx="883722" cy="103290"/>
            </a:xfrm>
            <a:prstGeom prst="rect">
              <a:avLst/>
            </a:prstGeom>
            <a:solidFill>
              <a:srgbClr val="FFFF00"/>
            </a:solidFill>
            <a:ln w="9525">
              <a:noFill/>
              <a:miter lim="800000"/>
              <a:headEnd/>
              <a:tailEnd/>
            </a:ln>
          </p:spPr>
          <p:txBody>
            <a:bodyPr/>
            <a:lstStyle/>
            <a:p>
              <a:endParaRPr lang="fr-FR" sz="1400" b="1">
                <a:latin typeface="+mn-lt"/>
              </a:endParaRPr>
            </a:p>
          </p:txBody>
        </p:sp>
        <p:sp>
          <p:nvSpPr>
            <p:cNvPr id="55" name="Rectangle 47"/>
            <p:cNvSpPr>
              <a:spLocks noChangeArrowheads="1"/>
            </p:cNvSpPr>
            <p:nvPr/>
          </p:nvSpPr>
          <p:spPr bwMode="auto">
            <a:xfrm>
              <a:off x="7529433" y="2810402"/>
              <a:ext cx="883722" cy="103290"/>
            </a:xfrm>
            <a:prstGeom prst="rect">
              <a:avLst/>
            </a:prstGeom>
            <a:solidFill>
              <a:srgbClr val="71DAFF"/>
            </a:solidFill>
            <a:ln w="9525">
              <a:noFill/>
              <a:miter lim="800000"/>
              <a:headEnd/>
              <a:tailEnd/>
            </a:ln>
          </p:spPr>
          <p:txBody>
            <a:bodyPr/>
            <a:lstStyle/>
            <a:p>
              <a:endParaRPr lang="fr-FR" sz="1400" b="1">
                <a:latin typeface="+mn-lt"/>
              </a:endParaRPr>
            </a:p>
          </p:txBody>
        </p:sp>
        <p:sp>
          <p:nvSpPr>
            <p:cNvPr id="56" name="Rectangle 77"/>
            <p:cNvSpPr>
              <a:spLocks noChangeArrowheads="1"/>
            </p:cNvSpPr>
            <p:nvPr/>
          </p:nvSpPr>
          <p:spPr bwMode="auto">
            <a:xfrm>
              <a:off x="7432781" y="5238972"/>
              <a:ext cx="1024319" cy="646331"/>
            </a:xfrm>
            <a:prstGeom prst="rect">
              <a:avLst/>
            </a:prstGeom>
            <a:noFill/>
            <a:ln w="9525">
              <a:noFill/>
              <a:miter lim="800000"/>
              <a:headEnd/>
              <a:tailEnd/>
            </a:ln>
          </p:spPr>
          <p:txBody>
            <a:bodyPr wrap="none" lIns="0" tIns="0" rIns="0" bIns="0">
              <a:spAutoFit/>
            </a:bodyPr>
            <a:lstStyle/>
            <a:p>
              <a:pPr algn="ctr"/>
              <a:r>
                <a:rPr lang="fr-FR" sz="1400" b="1" dirty="0">
                  <a:latin typeface="+mn-lt"/>
                  <a:ea typeface="ＭＳ Ｐゴシック" pitchFamily="34" charset="-128"/>
                </a:rPr>
                <a:t>Cancers du </a:t>
              </a:r>
            </a:p>
            <a:p>
              <a:pPr algn="ctr"/>
              <a:r>
                <a:rPr lang="fr-FR" sz="1400" b="1" dirty="0">
                  <a:latin typeface="+mn-lt"/>
                  <a:ea typeface="ＭＳ Ｐゴシック" pitchFamily="34" charset="-128"/>
                </a:rPr>
                <a:t>poumon</a:t>
              </a:r>
            </a:p>
            <a:p>
              <a:pPr algn="ctr"/>
              <a:r>
                <a:rPr lang="fr-FR" sz="1400" b="1" dirty="0">
                  <a:latin typeface="+mn-lt"/>
                  <a:ea typeface="ＭＳ Ｐゴシック" pitchFamily="34" charset="-128"/>
                </a:rPr>
                <a:t>(n = 242)</a:t>
              </a:r>
            </a:p>
          </p:txBody>
        </p:sp>
        <p:sp>
          <p:nvSpPr>
            <p:cNvPr id="57" name="Rectangle 56"/>
            <p:cNvSpPr>
              <a:spLocks noChangeArrowheads="1"/>
            </p:cNvSpPr>
            <p:nvPr/>
          </p:nvSpPr>
          <p:spPr bwMode="auto">
            <a:xfrm>
              <a:off x="1456170" y="441574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46</a:t>
              </a:r>
            </a:p>
          </p:txBody>
        </p:sp>
        <p:sp>
          <p:nvSpPr>
            <p:cNvPr id="58" name="Rectangle 57"/>
            <p:cNvSpPr>
              <a:spLocks noChangeArrowheads="1"/>
            </p:cNvSpPr>
            <p:nvPr/>
          </p:nvSpPr>
          <p:spPr bwMode="auto">
            <a:xfrm>
              <a:off x="3082492" y="441574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52</a:t>
              </a:r>
            </a:p>
          </p:txBody>
        </p:sp>
        <p:sp>
          <p:nvSpPr>
            <p:cNvPr id="59" name="Rectangle 58"/>
            <p:cNvSpPr>
              <a:spLocks noChangeArrowheads="1"/>
            </p:cNvSpPr>
            <p:nvPr/>
          </p:nvSpPr>
          <p:spPr bwMode="auto">
            <a:xfrm>
              <a:off x="4733272" y="441574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47</a:t>
              </a:r>
            </a:p>
          </p:txBody>
        </p:sp>
        <p:sp>
          <p:nvSpPr>
            <p:cNvPr id="60" name="Rectangle 59"/>
            <p:cNvSpPr>
              <a:spLocks noChangeArrowheads="1"/>
            </p:cNvSpPr>
            <p:nvPr/>
          </p:nvSpPr>
          <p:spPr bwMode="auto">
            <a:xfrm>
              <a:off x="6347367" y="441574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52</a:t>
              </a:r>
            </a:p>
          </p:txBody>
        </p:sp>
        <p:sp>
          <p:nvSpPr>
            <p:cNvPr id="61" name="Rectangle 60"/>
            <p:cNvSpPr>
              <a:spLocks noChangeArrowheads="1"/>
            </p:cNvSpPr>
            <p:nvPr/>
          </p:nvSpPr>
          <p:spPr bwMode="auto">
            <a:xfrm>
              <a:off x="7912551" y="441574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70</a:t>
              </a:r>
            </a:p>
          </p:txBody>
        </p:sp>
        <p:sp>
          <p:nvSpPr>
            <p:cNvPr id="62" name="Rectangle 61"/>
            <p:cNvSpPr>
              <a:spLocks noChangeArrowheads="1"/>
            </p:cNvSpPr>
            <p:nvPr/>
          </p:nvSpPr>
          <p:spPr bwMode="auto">
            <a:xfrm>
              <a:off x="1456168" y="3732893"/>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20</a:t>
              </a:r>
            </a:p>
          </p:txBody>
        </p:sp>
        <p:sp>
          <p:nvSpPr>
            <p:cNvPr id="63" name="Rectangle 62"/>
            <p:cNvSpPr>
              <a:spLocks noChangeArrowheads="1"/>
            </p:cNvSpPr>
            <p:nvPr/>
          </p:nvSpPr>
          <p:spPr bwMode="auto">
            <a:xfrm>
              <a:off x="3088020" y="3550365"/>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20</a:t>
              </a:r>
            </a:p>
          </p:txBody>
        </p:sp>
        <p:sp>
          <p:nvSpPr>
            <p:cNvPr id="64" name="Rectangle 63"/>
            <p:cNvSpPr>
              <a:spLocks noChangeArrowheads="1"/>
            </p:cNvSpPr>
            <p:nvPr/>
          </p:nvSpPr>
          <p:spPr bwMode="auto">
            <a:xfrm>
              <a:off x="4751028" y="3632999"/>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20</a:t>
              </a:r>
            </a:p>
          </p:txBody>
        </p:sp>
        <p:sp>
          <p:nvSpPr>
            <p:cNvPr id="65" name="Rectangle 64"/>
            <p:cNvSpPr>
              <a:spLocks noChangeArrowheads="1"/>
            </p:cNvSpPr>
            <p:nvPr/>
          </p:nvSpPr>
          <p:spPr bwMode="auto">
            <a:xfrm>
              <a:off x="6347367" y="3522820"/>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21</a:t>
              </a:r>
            </a:p>
          </p:txBody>
        </p:sp>
        <p:sp>
          <p:nvSpPr>
            <p:cNvPr id="66" name="Rectangle 65"/>
            <p:cNvSpPr>
              <a:spLocks noChangeArrowheads="1"/>
            </p:cNvSpPr>
            <p:nvPr/>
          </p:nvSpPr>
          <p:spPr bwMode="auto">
            <a:xfrm>
              <a:off x="7912551" y="3125509"/>
              <a:ext cx="198772" cy="215444"/>
            </a:xfrm>
            <a:prstGeom prst="rect">
              <a:avLst/>
            </a:prstGeom>
            <a:noFill/>
            <a:ln w="9525">
              <a:noFill/>
              <a:miter lim="800000"/>
              <a:headEnd/>
              <a:tailEnd/>
            </a:ln>
          </p:spPr>
          <p:txBody>
            <a:bodyPr wrap="none" lIns="0" tIns="0" rIns="0" bIns="0">
              <a:spAutoFit/>
            </a:bodyPr>
            <a:lstStyle/>
            <a:p>
              <a:pPr algn="r"/>
              <a:r>
                <a:rPr lang="fr-FR" sz="1400" b="1" dirty="0">
                  <a:solidFill>
                    <a:schemeClr val="bg1"/>
                  </a:solidFill>
                  <a:latin typeface="+mn-lt"/>
                  <a:ea typeface="ＭＳ Ｐゴシック" pitchFamily="34" charset="-128"/>
                </a:rPr>
                <a:t>21</a:t>
              </a:r>
            </a:p>
          </p:txBody>
        </p:sp>
        <p:sp>
          <p:nvSpPr>
            <p:cNvPr id="67" name="Rectangle 66"/>
            <p:cNvSpPr>
              <a:spLocks noChangeArrowheads="1"/>
            </p:cNvSpPr>
            <p:nvPr/>
          </p:nvSpPr>
          <p:spPr bwMode="auto">
            <a:xfrm>
              <a:off x="1456168" y="3228631"/>
              <a:ext cx="198772"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31</a:t>
              </a:r>
            </a:p>
          </p:txBody>
        </p:sp>
        <p:sp>
          <p:nvSpPr>
            <p:cNvPr id="68" name="Rectangle 67"/>
            <p:cNvSpPr>
              <a:spLocks noChangeArrowheads="1"/>
            </p:cNvSpPr>
            <p:nvPr/>
          </p:nvSpPr>
          <p:spPr bwMode="auto">
            <a:xfrm>
              <a:off x="3105777" y="3118452"/>
              <a:ext cx="198772"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24</a:t>
              </a:r>
            </a:p>
          </p:txBody>
        </p:sp>
        <p:sp>
          <p:nvSpPr>
            <p:cNvPr id="69" name="Rectangle 68"/>
            <p:cNvSpPr>
              <a:spLocks noChangeArrowheads="1"/>
            </p:cNvSpPr>
            <p:nvPr/>
          </p:nvSpPr>
          <p:spPr bwMode="auto">
            <a:xfrm>
              <a:off x="4751028" y="3118452"/>
              <a:ext cx="198772"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29</a:t>
              </a:r>
            </a:p>
          </p:txBody>
        </p:sp>
        <p:sp>
          <p:nvSpPr>
            <p:cNvPr id="70" name="Rectangle 69"/>
            <p:cNvSpPr>
              <a:spLocks noChangeArrowheads="1"/>
            </p:cNvSpPr>
            <p:nvPr/>
          </p:nvSpPr>
          <p:spPr bwMode="auto">
            <a:xfrm>
              <a:off x="6347367" y="3118452"/>
              <a:ext cx="198772"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18</a:t>
              </a:r>
            </a:p>
          </p:txBody>
        </p:sp>
        <p:sp>
          <p:nvSpPr>
            <p:cNvPr id="71" name="Rectangle 70"/>
            <p:cNvSpPr>
              <a:spLocks noChangeArrowheads="1"/>
            </p:cNvSpPr>
            <p:nvPr/>
          </p:nvSpPr>
          <p:spPr bwMode="auto">
            <a:xfrm>
              <a:off x="7987233" y="2827917"/>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5</a:t>
              </a:r>
            </a:p>
          </p:txBody>
        </p:sp>
        <p:sp>
          <p:nvSpPr>
            <p:cNvPr id="72" name="Rectangle 71"/>
            <p:cNvSpPr>
              <a:spLocks noChangeArrowheads="1"/>
            </p:cNvSpPr>
            <p:nvPr/>
          </p:nvSpPr>
          <p:spPr bwMode="auto">
            <a:xfrm>
              <a:off x="7987233" y="2598336"/>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4</a:t>
              </a:r>
            </a:p>
          </p:txBody>
        </p:sp>
        <p:sp>
          <p:nvSpPr>
            <p:cNvPr id="73" name="Rectangle 72"/>
            <p:cNvSpPr>
              <a:spLocks noChangeArrowheads="1"/>
            </p:cNvSpPr>
            <p:nvPr/>
          </p:nvSpPr>
          <p:spPr bwMode="auto">
            <a:xfrm>
              <a:off x="6356265" y="2775210"/>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9</a:t>
              </a:r>
            </a:p>
          </p:txBody>
        </p:sp>
        <p:sp>
          <p:nvSpPr>
            <p:cNvPr id="74" name="Rectangle 73"/>
            <p:cNvSpPr>
              <a:spLocks noChangeArrowheads="1"/>
            </p:cNvSpPr>
            <p:nvPr/>
          </p:nvSpPr>
          <p:spPr bwMode="auto">
            <a:xfrm>
              <a:off x="4764671" y="2722287"/>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4</a:t>
              </a:r>
            </a:p>
          </p:txBody>
        </p:sp>
        <p:sp>
          <p:nvSpPr>
            <p:cNvPr id="75" name="Rectangle 74"/>
            <p:cNvSpPr>
              <a:spLocks noChangeArrowheads="1"/>
            </p:cNvSpPr>
            <p:nvPr/>
          </p:nvSpPr>
          <p:spPr bwMode="auto">
            <a:xfrm>
              <a:off x="3136394" y="2722287"/>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4</a:t>
              </a:r>
            </a:p>
          </p:txBody>
        </p:sp>
        <p:sp>
          <p:nvSpPr>
            <p:cNvPr id="76" name="Rectangle 75"/>
            <p:cNvSpPr>
              <a:spLocks noChangeArrowheads="1"/>
            </p:cNvSpPr>
            <p:nvPr/>
          </p:nvSpPr>
          <p:spPr bwMode="auto">
            <a:xfrm>
              <a:off x="1470355" y="2722287"/>
              <a:ext cx="99386" cy="215444"/>
            </a:xfrm>
            <a:prstGeom prst="rect">
              <a:avLst/>
            </a:prstGeom>
            <a:noFill/>
            <a:ln w="9525">
              <a:noFill/>
              <a:miter lim="800000"/>
              <a:headEnd/>
              <a:tailEnd/>
            </a:ln>
          </p:spPr>
          <p:txBody>
            <a:bodyPr wrap="none" lIns="0" tIns="0" rIns="0" bIns="0">
              <a:spAutoFit/>
            </a:bodyPr>
            <a:lstStyle/>
            <a:p>
              <a:pPr algn="r"/>
              <a:r>
                <a:rPr lang="fr-FR" sz="1400" b="1" dirty="0">
                  <a:latin typeface="+mn-lt"/>
                  <a:ea typeface="ＭＳ Ｐゴシック" pitchFamily="34" charset="-128"/>
                </a:rPr>
                <a:t>4</a:t>
              </a:r>
            </a:p>
          </p:txBody>
        </p:sp>
        <p:sp>
          <p:nvSpPr>
            <p:cNvPr id="79" name="Rectangle 47"/>
            <p:cNvSpPr>
              <a:spLocks noChangeArrowheads="1"/>
            </p:cNvSpPr>
            <p:nvPr/>
          </p:nvSpPr>
          <p:spPr bwMode="auto">
            <a:xfrm>
              <a:off x="6910978" y="1966040"/>
              <a:ext cx="206711" cy="216000"/>
            </a:xfrm>
            <a:prstGeom prst="rect">
              <a:avLst/>
            </a:prstGeom>
            <a:solidFill>
              <a:srgbClr val="71DAFF"/>
            </a:solidFill>
            <a:ln w="9525">
              <a:noFill/>
              <a:miter lim="800000"/>
              <a:headEnd/>
              <a:tailEnd/>
            </a:ln>
          </p:spPr>
          <p:txBody>
            <a:bodyPr/>
            <a:lstStyle/>
            <a:p>
              <a:endParaRPr lang="fr-FR" sz="1400">
                <a:latin typeface="+mn-lt"/>
              </a:endParaRPr>
            </a:p>
          </p:txBody>
        </p:sp>
        <p:sp>
          <p:nvSpPr>
            <p:cNvPr id="80" name="Rectangle 47"/>
            <p:cNvSpPr>
              <a:spLocks noChangeArrowheads="1"/>
            </p:cNvSpPr>
            <p:nvPr/>
          </p:nvSpPr>
          <p:spPr bwMode="auto">
            <a:xfrm>
              <a:off x="4672764" y="1966040"/>
              <a:ext cx="206711" cy="216000"/>
            </a:xfrm>
            <a:prstGeom prst="rect">
              <a:avLst/>
            </a:prstGeom>
            <a:solidFill>
              <a:srgbClr val="FFFF00"/>
            </a:solidFill>
            <a:ln w="9525">
              <a:noFill/>
              <a:miter lim="800000"/>
              <a:headEnd/>
              <a:tailEnd/>
            </a:ln>
          </p:spPr>
          <p:txBody>
            <a:bodyPr/>
            <a:lstStyle/>
            <a:p>
              <a:endParaRPr lang="fr-FR" sz="1400">
                <a:latin typeface="+mn-lt"/>
              </a:endParaRPr>
            </a:p>
          </p:txBody>
        </p:sp>
        <p:sp>
          <p:nvSpPr>
            <p:cNvPr id="81" name="Rectangle 47"/>
            <p:cNvSpPr>
              <a:spLocks noChangeArrowheads="1"/>
            </p:cNvSpPr>
            <p:nvPr/>
          </p:nvSpPr>
          <p:spPr bwMode="auto">
            <a:xfrm>
              <a:off x="2704789" y="1966040"/>
              <a:ext cx="206711" cy="216000"/>
            </a:xfrm>
            <a:prstGeom prst="rect">
              <a:avLst/>
            </a:prstGeom>
            <a:solidFill>
              <a:srgbClr val="FF6600"/>
            </a:solidFill>
            <a:ln w="9525">
              <a:noFill/>
              <a:miter lim="800000"/>
              <a:headEnd/>
              <a:tailEnd/>
            </a:ln>
          </p:spPr>
          <p:txBody>
            <a:bodyPr/>
            <a:lstStyle/>
            <a:p>
              <a:endParaRPr lang="fr-FR" sz="1400">
                <a:latin typeface="+mn-lt"/>
              </a:endParaRPr>
            </a:p>
          </p:txBody>
        </p:sp>
        <p:sp>
          <p:nvSpPr>
            <p:cNvPr id="82" name="Rectangle 47"/>
            <p:cNvSpPr>
              <a:spLocks noChangeArrowheads="1"/>
            </p:cNvSpPr>
            <p:nvPr/>
          </p:nvSpPr>
          <p:spPr bwMode="auto">
            <a:xfrm>
              <a:off x="931396" y="1966040"/>
              <a:ext cx="206711" cy="216000"/>
            </a:xfrm>
            <a:prstGeom prst="rect">
              <a:avLst/>
            </a:prstGeom>
            <a:solidFill>
              <a:srgbClr val="FF0000"/>
            </a:solidFill>
            <a:ln w="9525">
              <a:noFill/>
              <a:miter lim="800000"/>
              <a:headEnd/>
              <a:tailEnd/>
            </a:ln>
          </p:spPr>
          <p:txBody>
            <a:bodyPr/>
            <a:lstStyle/>
            <a:p>
              <a:endParaRPr lang="fr-FR" sz="1400">
                <a:latin typeface="+mn-lt"/>
              </a:endParaRPr>
            </a:p>
          </p:txBody>
        </p:sp>
        <p:sp>
          <p:nvSpPr>
            <p:cNvPr id="84" name="ZoneTexte 83"/>
            <p:cNvSpPr txBox="1"/>
            <p:nvPr/>
          </p:nvSpPr>
          <p:spPr>
            <a:xfrm>
              <a:off x="1105552" y="1922032"/>
              <a:ext cx="941283" cy="307777"/>
            </a:xfrm>
            <a:prstGeom prst="rect">
              <a:avLst/>
            </a:prstGeom>
            <a:noFill/>
          </p:spPr>
          <p:txBody>
            <a:bodyPr wrap="none" rtlCol="0">
              <a:spAutoFit/>
            </a:bodyPr>
            <a:lstStyle/>
            <a:p>
              <a:r>
                <a:rPr lang="fr-FR" sz="1400" b="1" dirty="0">
                  <a:latin typeface="+mn-lt"/>
                </a:rPr>
                <a:t>Fumeurs</a:t>
              </a:r>
            </a:p>
          </p:txBody>
        </p:sp>
        <p:sp>
          <p:nvSpPr>
            <p:cNvPr id="85" name="ZoneTexte 84"/>
            <p:cNvSpPr txBox="1"/>
            <p:nvPr/>
          </p:nvSpPr>
          <p:spPr>
            <a:xfrm>
              <a:off x="2870891" y="1922032"/>
              <a:ext cx="1170513" cy="307777"/>
            </a:xfrm>
            <a:prstGeom prst="rect">
              <a:avLst/>
            </a:prstGeom>
            <a:noFill/>
          </p:spPr>
          <p:txBody>
            <a:bodyPr wrap="none" rtlCol="0">
              <a:spAutoFit/>
            </a:bodyPr>
            <a:lstStyle/>
            <a:p>
              <a:r>
                <a:rPr lang="fr-FR" sz="1400" b="1" dirty="0">
                  <a:latin typeface="+mn-lt"/>
                </a:rPr>
                <a:t>Ex-fumeurs</a:t>
              </a:r>
            </a:p>
          </p:txBody>
        </p:sp>
        <p:sp>
          <p:nvSpPr>
            <p:cNvPr id="86" name="ZoneTexte 85"/>
            <p:cNvSpPr txBox="1"/>
            <p:nvPr/>
          </p:nvSpPr>
          <p:spPr>
            <a:xfrm>
              <a:off x="4845548" y="1922032"/>
              <a:ext cx="1548822" cy="307777"/>
            </a:xfrm>
            <a:prstGeom prst="rect">
              <a:avLst/>
            </a:prstGeom>
            <a:noFill/>
          </p:spPr>
          <p:txBody>
            <a:bodyPr wrap="none" rtlCol="0">
              <a:spAutoFit/>
            </a:bodyPr>
            <a:lstStyle/>
            <a:p>
              <a:r>
                <a:rPr lang="fr-FR" sz="1400" b="1" dirty="0">
                  <a:latin typeface="+mn-lt"/>
                </a:rPr>
                <a:t>Jamais fumeurs</a:t>
              </a:r>
            </a:p>
          </p:txBody>
        </p:sp>
        <p:sp>
          <p:nvSpPr>
            <p:cNvPr id="87" name="ZoneTexte 86"/>
            <p:cNvSpPr txBox="1"/>
            <p:nvPr/>
          </p:nvSpPr>
          <p:spPr>
            <a:xfrm>
              <a:off x="7087746" y="1922032"/>
              <a:ext cx="878767" cy="307777"/>
            </a:xfrm>
            <a:prstGeom prst="rect">
              <a:avLst/>
            </a:prstGeom>
            <a:noFill/>
          </p:spPr>
          <p:txBody>
            <a:bodyPr wrap="none" rtlCol="0">
              <a:spAutoFit/>
            </a:bodyPr>
            <a:lstStyle/>
            <a:p>
              <a:r>
                <a:rPr lang="fr-FR" sz="1400" b="1" dirty="0">
                  <a:latin typeface="+mn-lt"/>
                </a:rPr>
                <a:t>Inconnu</a:t>
              </a:r>
            </a:p>
          </p:txBody>
        </p:sp>
      </p:grpSp>
      <p:sp>
        <p:nvSpPr>
          <p:cNvPr id="83"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Shepherd L, CROI 2017, Abs. 131</a:t>
            </a:r>
          </a:p>
        </p:txBody>
      </p:sp>
      <p:sp>
        <p:nvSpPr>
          <p:cNvPr id="88" name="ZoneTexte 8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205</a:t>
            </a:r>
          </a:p>
        </p:txBody>
      </p:sp>
    </p:spTree>
    <p:extLst>
      <p:ext uri="{BB962C8B-B14F-4D97-AF65-F5344CB8AC3E}">
        <p14:creationId xmlns:p14="http://schemas.microsoft.com/office/powerpoint/2010/main" val="2278237939"/>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 name="Titre 2"/>
          <p:cNvSpPr>
            <a:spLocks noGrp="1"/>
          </p:cNvSpPr>
          <p:nvPr>
            <p:ph type="title"/>
          </p:nvPr>
        </p:nvSpPr>
        <p:spPr>
          <a:xfrm>
            <a:off x="1547813" y="115888"/>
            <a:ext cx="7523162" cy="936625"/>
          </a:xfrm>
        </p:spPr>
        <p:txBody>
          <a:bodyPr/>
          <a:lstStyle/>
          <a:p>
            <a:r>
              <a:rPr lang="fr-FR" dirty="0"/>
              <a:t>Sevrage tabagique : impact sur l’incidence </a:t>
            </a:r>
            <a:br>
              <a:rPr lang="fr-FR" dirty="0"/>
            </a:br>
            <a:r>
              <a:rPr lang="fr-FR" dirty="0"/>
              <a:t>du cancer (cohorte D:A:D) (3)</a:t>
            </a:r>
          </a:p>
        </p:txBody>
      </p:sp>
      <p:sp>
        <p:nvSpPr>
          <p:cNvPr id="383" name="Text Box 2"/>
          <p:cNvSpPr txBox="1">
            <a:spLocks noChangeArrowheads="1"/>
          </p:cNvSpPr>
          <p:nvPr/>
        </p:nvSpPr>
        <p:spPr bwMode="auto">
          <a:xfrm>
            <a:off x="85725" y="1128331"/>
            <a:ext cx="8902127" cy="430887"/>
          </a:xfrm>
          <a:prstGeom prst="rect">
            <a:avLst/>
          </a:prstGeom>
          <a:noFill/>
          <a:ln w="9525">
            <a:noFill/>
            <a:miter lim="800000"/>
            <a:headEnd/>
            <a:tailEnd/>
          </a:ln>
        </p:spPr>
        <p:txBody>
          <a:bodyPr wrap="square">
            <a:spAutoFit/>
          </a:bodyPr>
          <a:lstStyle/>
          <a:p>
            <a:pPr algn="ctr"/>
            <a:r>
              <a:rPr lang="fr-FR" sz="2200" b="1" dirty="0">
                <a:solidFill>
                  <a:srgbClr val="0070C0"/>
                </a:solidFill>
                <a:latin typeface="Calibri" pitchFamily="34" charset="0"/>
                <a:ea typeface="ＭＳ Ｐゴシック" pitchFamily="34" charset="-128"/>
              </a:rPr>
              <a:t>Incidence brute (/1 000 années-patient [IC 95 %]) selon le statut tabagique</a:t>
            </a:r>
          </a:p>
        </p:txBody>
      </p:sp>
      <p:grpSp>
        <p:nvGrpSpPr>
          <p:cNvPr id="2" name="Groupe 1"/>
          <p:cNvGrpSpPr/>
          <p:nvPr/>
        </p:nvGrpSpPr>
        <p:grpSpPr>
          <a:xfrm>
            <a:off x="44706" y="1574124"/>
            <a:ext cx="4403932" cy="2556000"/>
            <a:chOff x="44706" y="1574124"/>
            <a:chExt cx="4403932" cy="2556000"/>
          </a:xfrm>
        </p:grpSpPr>
        <p:sp>
          <p:nvSpPr>
            <p:cNvPr id="11" name="Text Box 2"/>
            <p:cNvSpPr txBox="1">
              <a:spLocks noChangeArrowheads="1"/>
            </p:cNvSpPr>
            <p:nvPr/>
          </p:nvSpPr>
          <p:spPr bwMode="auto">
            <a:xfrm>
              <a:off x="1058701" y="1574124"/>
              <a:ext cx="2750181" cy="365875"/>
            </a:xfrm>
            <a:prstGeom prst="rect">
              <a:avLst/>
            </a:prstGeom>
            <a:noFill/>
            <a:ln w="9525">
              <a:noFill/>
              <a:miter lim="800000"/>
              <a:headEnd/>
              <a:tailEnd/>
            </a:ln>
          </p:spPr>
          <p:txBody>
            <a:bodyPr wrap="square">
              <a:spAutoFit/>
            </a:bodyPr>
            <a:lstStyle/>
            <a:p>
              <a:pPr algn="ctr"/>
              <a:r>
                <a:rPr lang="da-DK" sz="1600" b="1" dirty="0">
                  <a:solidFill>
                    <a:srgbClr val="0070C0"/>
                  </a:solidFill>
                  <a:latin typeface="Calibri" pitchFamily="34" charset="0"/>
                  <a:ea typeface="ＭＳ Ｐゴシック" pitchFamily="34" charset="-128"/>
                </a:rPr>
                <a:t>Tous cancers</a:t>
              </a:r>
              <a:endParaRPr lang="fr-FR" sz="1600" b="1" dirty="0">
                <a:solidFill>
                  <a:srgbClr val="0070C0"/>
                </a:solidFill>
                <a:latin typeface="Calibri" pitchFamily="34" charset="0"/>
                <a:ea typeface="ＭＳ Ｐゴシック" pitchFamily="34" charset="-128"/>
              </a:endParaRPr>
            </a:p>
          </p:txBody>
        </p:sp>
        <p:sp>
          <p:nvSpPr>
            <p:cNvPr id="13" name="Line 52"/>
            <p:cNvSpPr>
              <a:spLocks noChangeShapeType="1"/>
            </p:cNvSpPr>
            <p:nvPr/>
          </p:nvSpPr>
          <p:spPr bwMode="auto">
            <a:xfrm>
              <a:off x="333286" y="2024163"/>
              <a:ext cx="0" cy="1284679"/>
            </a:xfrm>
            <a:prstGeom prst="line">
              <a:avLst/>
            </a:prstGeom>
            <a:noFill/>
            <a:ln w="9525">
              <a:solidFill>
                <a:schemeClr val="bg2"/>
              </a:solidFill>
              <a:round/>
              <a:headEnd/>
              <a:tailEnd/>
            </a:ln>
          </p:spPr>
          <p:txBody>
            <a:bodyPr/>
            <a:lstStyle/>
            <a:p>
              <a:endParaRPr lang="fr-FR" sz="1200"/>
            </a:p>
          </p:txBody>
        </p:sp>
        <p:sp>
          <p:nvSpPr>
            <p:cNvPr id="14" name="Line 53"/>
            <p:cNvSpPr>
              <a:spLocks noChangeShapeType="1"/>
            </p:cNvSpPr>
            <p:nvPr/>
          </p:nvSpPr>
          <p:spPr bwMode="auto">
            <a:xfrm>
              <a:off x="275422" y="3308843"/>
              <a:ext cx="57864" cy="0"/>
            </a:xfrm>
            <a:prstGeom prst="line">
              <a:avLst/>
            </a:prstGeom>
            <a:noFill/>
            <a:ln w="9525">
              <a:solidFill>
                <a:schemeClr val="bg2"/>
              </a:solidFill>
              <a:round/>
              <a:headEnd/>
              <a:tailEnd/>
            </a:ln>
          </p:spPr>
          <p:txBody>
            <a:bodyPr/>
            <a:lstStyle/>
            <a:p>
              <a:endParaRPr lang="fr-FR" sz="1200"/>
            </a:p>
          </p:txBody>
        </p:sp>
        <p:sp>
          <p:nvSpPr>
            <p:cNvPr id="15" name="Line 54"/>
            <p:cNvSpPr>
              <a:spLocks noChangeShapeType="1"/>
            </p:cNvSpPr>
            <p:nvPr/>
          </p:nvSpPr>
          <p:spPr bwMode="auto">
            <a:xfrm>
              <a:off x="275422" y="3127081"/>
              <a:ext cx="57864" cy="0"/>
            </a:xfrm>
            <a:prstGeom prst="line">
              <a:avLst/>
            </a:prstGeom>
            <a:noFill/>
            <a:ln w="9525">
              <a:solidFill>
                <a:schemeClr val="bg2"/>
              </a:solidFill>
              <a:round/>
              <a:headEnd/>
              <a:tailEnd/>
            </a:ln>
          </p:spPr>
          <p:txBody>
            <a:bodyPr/>
            <a:lstStyle/>
            <a:p>
              <a:endParaRPr lang="fr-FR" sz="1200"/>
            </a:p>
          </p:txBody>
        </p:sp>
        <p:sp>
          <p:nvSpPr>
            <p:cNvPr id="16" name="Line 55"/>
            <p:cNvSpPr>
              <a:spLocks noChangeShapeType="1"/>
            </p:cNvSpPr>
            <p:nvPr/>
          </p:nvSpPr>
          <p:spPr bwMode="auto">
            <a:xfrm>
              <a:off x="275422" y="2024163"/>
              <a:ext cx="57864" cy="0"/>
            </a:xfrm>
            <a:prstGeom prst="line">
              <a:avLst/>
            </a:prstGeom>
            <a:noFill/>
            <a:ln w="9525">
              <a:solidFill>
                <a:schemeClr val="bg2"/>
              </a:solidFill>
              <a:round/>
              <a:headEnd/>
              <a:tailEnd/>
            </a:ln>
          </p:spPr>
          <p:txBody>
            <a:bodyPr/>
            <a:lstStyle/>
            <a:p>
              <a:endParaRPr lang="fr-FR" sz="1200"/>
            </a:p>
          </p:txBody>
        </p:sp>
        <p:sp>
          <p:nvSpPr>
            <p:cNvPr id="17" name="Line 60"/>
            <p:cNvSpPr>
              <a:spLocks noChangeShapeType="1"/>
            </p:cNvSpPr>
            <p:nvPr/>
          </p:nvSpPr>
          <p:spPr bwMode="auto">
            <a:xfrm flipV="1">
              <a:off x="333286" y="3308843"/>
              <a:ext cx="0" cy="54375"/>
            </a:xfrm>
            <a:prstGeom prst="line">
              <a:avLst/>
            </a:prstGeom>
            <a:noFill/>
            <a:ln w="9525">
              <a:solidFill>
                <a:schemeClr val="bg2"/>
              </a:solidFill>
              <a:round/>
              <a:headEnd/>
              <a:tailEnd/>
            </a:ln>
          </p:spPr>
          <p:txBody>
            <a:bodyPr/>
            <a:lstStyle/>
            <a:p>
              <a:endParaRPr lang="fr-FR" sz="1200"/>
            </a:p>
          </p:txBody>
        </p:sp>
        <p:sp>
          <p:nvSpPr>
            <p:cNvPr id="18" name="Line 61"/>
            <p:cNvSpPr>
              <a:spLocks noChangeShapeType="1"/>
            </p:cNvSpPr>
            <p:nvPr/>
          </p:nvSpPr>
          <p:spPr bwMode="auto">
            <a:xfrm flipV="1">
              <a:off x="760205" y="3308843"/>
              <a:ext cx="0" cy="54375"/>
            </a:xfrm>
            <a:prstGeom prst="line">
              <a:avLst/>
            </a:prstGeom>
            <a:noFill/>
            <a:ln w="9525">
              <a:solidFill>
                <a:schemeClr val="bg2"/>
              </a:solidFill>
              <a:round/>
              <a:headEnd/>
              <a:tailEnd/>
            </a:ln>
          </p:spPr>
          <p:txBody>
            <a:bodyPr/>
            <a:lstStyle/>
            <a:p>
              <a:endParaRPr lang="fr-FR" sz="1200"/>
            </a:p>
          </p:txBody>
        </p:sp>
        <p:sp>
          <p:nvSpPr>
            <p:cNvPr id="19" name="Rectangle 71"/>
            <p:cNvSpPr>
              <a:spLocks noChangeArrowheads="1"/>
            </p:cNvSpPr>
            <p:nvPr/>
          </p:nvSpPr>
          <p:spPr bwMode="auto">
            <a:xfrm>
              <a:off x="136919" y="3210174"/>
              <a:ext cx="92211" cy="23628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22" name="Rectangle 77"/>
            <p:cNvSpPr>
              <a:spLocks noChangeArrowheads="1"/>
            </p:cNvSpPr>
            <p:nvPr/>
          </p:nvSpPr>
          <p:spPr bwMode="auto">
            <a:xfrm>
              <a:off x="520347" y="3424289"/>
              <a:ext cx="525176" cy="199568"/>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Jamais</a:t>
              </a:r>
            </a:p>
          </p:txBody>
        </p:sp>
        <p:sp>
          <p:nvSpPr>
            <p:cNvPr id="23" name="Line 54"/>
            <p:cNvSpPr>
              <a:spLocks noChangeShapeType="1"/>
            </p:cNvSpPr>
            <p:nvPr/>
          </p:nvSpPr>
          <p:spPr bwMode="auto">
            <a:xfrm>
              <a:off x="275422" y="2748152"/>
              <a:ext cx="57864" cy="0"/>
            </a:xfrm>
            <a:prstGeom prst="line">
              <a:avLst/>
            </a:prstGeom>
            <a:noFill/>
            <a:ln w="9525">
              <a:solidFill>
                <a:schemeClr val="bg2"/>
              </a:solidFill>
              <a:round/>
              <a:headEnd/>
              <a:tailEnd/>
            </a:ln>
          </p:spPr>
          <p:txBody>
            <a:bodyPr/>
            <a:lstStyle/>
            <a:p>
              <a:endParaRPr lang="fr-FR" sz="1200"/>
            </a:p>
          </p:txBody>
        </p:sp>
        <p:sp>
          <p:nvSpPr>
            <p:cNvPr id="25" name="Line 54"/>
            <p:cNvSpPr>
              <a:spLocks noChangeShapeType="1"/>
            </p:cNvSpPr>
            <p:nvPr/>
          </p:nvSpPr>
          <p:spPr bwMode="auto">
            <a:xfrm>
              <a:off x="275422" y="2382137"/>
              <a:ext cx="57864" cy="0"/>
            </a:xfrm>
            <a:prstGeom prst="line">
              <a:avLst/>
            </a:prstGeom>
            <a:noFill/>
            <a:ln w="9525">
              <a:solidFill>
                <a:schemeClr val="bg2"/>
              </a:solidFill>
              <a:round/>
              <a:headEnd/>
              <a:tailEnd/>
            </a:ln>
          </p:spPr>
          <p:txBody>
            <a:bodyPr/>
            <a:lstStyle/>
            <a:p>
              <a:endParaRPr lang="fr-FR" sz="1200"/>
            </a:p>
          </p:txBody>
        </p:sp>
        <p:sp>
          <p:nvSpPr>
            <p:cNvPr id="30" name="Line 52"/>
            <p:cNvSpPr>
              <a:spLocks noChangeShapeType="1"/>
            </p:cNvSpPr>
            <p:nvPr/>
          </p:nvSpPr>
          <p:spPr bwMode="auto">
            <a:xfrm>
              <a:off x="1902562" y="2074913"/>
              <a:ext cx="0" cy="1233928"/>
            </a:xfrm>
            <a:prstGeom prst="line">
              <a:avLst/>
            </a:prstGeom>
            <a:noFill/>
            <a:ln w="9525">
              <a:solidFill>
                <a:schemeClr val="bg2"/>
              </a:solidFill>
              <a:prstDash val="sysDash"/>
              <a:round/>
              <a:headEnd/>
              <a:tailEnd/>
            </a:ln>
          </p:spPr>
          <p:txBody>
            <a:bodyPr/>
            <a:lstStyle/>
            <a:p>
              <a:endParaRPr lang="fr-FR" sz="1200"/>
            </a:p>
          </p:txBody>
        </p:sp>
        <p:sp>
          <p:nvSpPr>
            <p:cNvPr id="31" name="Line 59"/>
            <p:cNvSpPr>
              <a:spLocks noChangeShapeType="1"/>
            </p:cNvSpPr>
            <p:nvPr/>
          </p:nvSpPr>
          <p:spPr bwMode="auto">
            <a:xfrm>
              <a:off x="330721" y="3363271"/>
              <a:ext cx="4117917" cy="0"/>
            </a:xfrm>
            <a:prstGeom prst="line">
              <a:avLst/>
            </a:prstGeom>
            <a:noFill/>
            <a:ln w="9525">
              <a:solidFill>
                <a:schemeClr val="bg2"/>
              </a:solidFill>
              <a:round/>
              <a:headEnd/>
              <a:tailEnd/>
            </a:ln>
          </p:spPr>
          <p:txBody>
            <a:bodyPr/>
            <a:lstStyle/>
            <a:p>
              <a:endParaRPr lang="fr-FR" sz="1200"/>
            </a:p>
          </p:txBody>
        </p:sp>
        <p:sp>
          <p:nvSpPr>
            <p:cNvPr id="40" name="Line 61"/>
            <p:cNvSpPr>
              <a:spLocks noChangeShapeType="1"/>
            </p:cNvSpPr>
            <p:nvPr/>
          </p:nvSpPr>
          <p:spPr bwMode="auto">
            <a:xfrm flipV="1">
              <a:off x="1241635" y="3308843"/>
              <a:ext cx="0" cy="54375"/>
            </a:xfrm>
            <a:prstGeom prst="line">
              <a:avLst/>
            </a:prstGeom>
            <a:noFill/>
            <a:ln w="9525">
              <a:solidFill>
                <a:schemeClr val="bg2"/>
              </a:solidFill>
              <a:round/>
              <a:headEnd/>
              <a:tailEnd/>
            </a:ln>
          </p:spPr>
          <p:txBody>
            <a:bodyPr/>
            <a:lstStyle/>
            <a:p>
              <a:endParaRPr lang="fr-FR" sz="1200"/>
            </a:p>
          </p:txBody>
        </p:sp>
        <p:sp>
          <p:nvSpPr>
            <p:cNvPr id="41" name="Rectangle 77"/>
            <p:cNvSpPr>
              <a:spLocks noChangeArrowheads="1"/>
            </p:cNvSpPr>
            <p:nvPr/>
          </p:nvSpPr>
          <p:spPr bwMode="auto">
            <a:xfrm>
              <a:off x="937211" y="3102299"/>
              <a:ext cx="654304" cy="199568"/>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En cours</a:t>
              </a:r>
            </a:p>
          </p:txBody>
        </p:sp>
        <p:sp>
          <p:nvSpPr>
            <p:cNvPr id="42" name="Line 61"/>
            <p:cNvSpPr>
              <a:spLocks noChangeShapeType="1"/>
            </p:cNvSpPr>
            <p:nvPr/>
          </p:nvSpPr>
          <p:spPr bwMode="auto">
            <a:xfrm flipV="1">
              <a:off x="1709177" y="3374883"/>
              <a:ext cx="0" cy="54375"/>
            </a:xfrm>
            <a:prstGeom prst="line">
              <a:avLst/>
            </a:prstGeom>
            <a:noFill/>
            <a:ln w="9525">
              <a:solidFill>
                <a:schemeClr val="bg2"/>
              </a:solidFill>
              <a:round/>
              <a:headEnd/>
              <a:tailEnd/>
            </a:ln>
          </p:spPr>
          <p:txBody>
            <a:bodyPr/>
            <a:lstStyle/>
            <a:p>
              <a:endParaRPr lang="fr-FR" sz="1200"/>
            </a:p>
          </p:txBody>
        </p:sp>
        <p:sp>
          <p:nvSpPr>
            <p:cNvPr id="43" name="Rectangle 77"/>
            <p:cNvSpPr>
              <a:spLocks noChangeArrowheads="1"/>
            </p:cNvSpPr>
            <p:nvPr/>
          </p:nvSpPr>
          <p:spPr bwMode="auto">
            <a:xfrm>
              <a:off x="1409330" y="3424289"/>
              <a:ext cx="645156" cy="480905"/>
            </a:xfrm>
            <a:prstGeom prst="rect">
              <a:avLst/>
            </a:prstGeom>
            <a:noFill/>
            <a:ln w="9525">
              <a:noFill/>
              <a:miter lim="800000"/>
              <a:headEnd/>
              <a:tailEnd/>
            </a:ln>
          </p:spPr>
          <p:txBody>
            <a:bodyPr wrap="none" lIns="0" tIns="0" rIns="0" bIns="0">
              <a:spAutoFit/>
            </a:bodyPr>
            <a:lstStyle/>
            <a:p>
              <a:pPr algn="ctr">
                <a:lnSpc>
                  <a:spcPts val="1140"/>
                </a:lnSpc>
              </a:pPr>
              <a:r>
                <a:rPr lang="fr-FR" sz="1200" dirty="0">
                  <a:ea typeface="ＭＳ Ｐゴシック" pitchFamily="34" charset="-128"/>
                </a:rPr>
                <a:t>Sevrage</a:t>
              </a:r>
            </a:p>
            <a:p>
              <a:pPr algn="ctr">
                <a:lnSpc>
                  <a:spcPts val="1140"/>
                </a:lnSpc>
              </a:pPr>
              <a:r>
                <a:rPr lang="fr-FR" sz="1200" dirty="0">
                  <a:ea typeface="ＭＳ Ｐゴシック" pitchFamily="34" charset="-128"/>
                </a:rPr>
                <a:t>avant</a:t>
              </a:r>
            </a:p>
            <a:p>
              <a:pPr algn="ctr">
                <a:lnSpc>
                  <a:spcPts val="1140"/>
                </a:lnSpc>
              </a:pPr>
              <a:r>
                <a:rPr lang="fr-FR" sz="1200" dirty="0">
                  <a:ea typeface="ＭＳ Ｐゴシック" pitchFamily="34" charset="-128"/>
                </a:rPr>
                <a:t>inclusion</a:t>
              </a:r>
            </a:p>
          </p:txBody>
        </p:sp>
        <p:sp>
          <p:nvSpPr>
            <p:cNvPr id="44" name="Line 61"/>
            <p:cNvSpPr>
              <a:spLocks noChangeShapeType="1"/>
            </p:cNvSpPr>
            <p:nvPr/>
          </p:nvSpPr>
          <p:spPr bwMode="auto">
            <a:xfrm flipV="1">
              <a:off x="2183663" y="3374883"/>
              <a:ext cx="0" cy="54375"/>
            </a:xfrm>
            <a:prstGeom prst="line">
              <a:avLst/>
            </a:prstGeom>
            <a:noFill/>
            <a:ln w="9525">
              <a:solidFill>
                <a:schemeClr val="bg2"/>
              </a:solidFill>
              <a:round/>
              <a:headEnd/>
              <a:tailEnd/>
            </a:ln>
          </p:spPr>
          <p:txBody>
            <a:bodyPr/>
            <a:lstStyle/>
            <a:p>
              <a:endParaRPr lang="fr-FR" sz="1200"/>
            </a:p>
          </p:txBody>
        </p:sp>
        <p:sp>
          <p:nvSpPr>
            <p:cNvPr id="45" name="Rectangle 77"/>
            <p:cNvSpPr>
              <a:spLocks noChangeArrowheads="1"/>
            </p:cNvSpPr>
            <p:nvPr/>
          </p:nvSpPr>
          <p:spPr bwMode="auto">
            <a:xfrm>
              <a:off x="1952886" y="3424289"/>
              <a:ext cx="562294" cy="369332"/>
            </a:xfrm>
            <a:prstGeom prst="rect">
              <a:avLst/>
            </a:prstGeom>
            <a:noFill/>
            <a:ln w="9525">
              <a:noFill/>
              <a:miter lim="800000"/>
              <a:headEnd/>
              <a:tailEnd/>
            </a:ln>
          </p:spPr>
          <p:txBody>
            <a:bodyPr wrap="square" lIns="0" tIns="0" rIns="0" bIns="0">
              <a:spAutoFit/>
            </a:bodyPr>
            <a:lstStyle/>
            <a:p>
              <a:pPr algn="ctr"/>
              <a:r>
                <a:rPr lang="fr-FR" sz="1200" dirty="0">
                  <a:ea typeface="ＭＳ Ｐゴシック" pitchFamily="34" charset="-128"/>
                </a:rPr>
                <a:t>&lt;1 </a:t>
              </a:r>
              <a:br>
                <a:rPr lang="fr-FR" sz="1200" dirty="0">
                  <a:ea typeface="ＭＳ Ｐゴシック" pitchFamily="34" charset="-128"/>
                </a:rPr>
              </a:br>
              <a:r>
                <a:rPr lang="fr-FR" sz="1200" dirty="0">
                  <a:ea typeface="ＭＳ Ｐゴシック" pitchFamily="34" charset="-128"/>
                </a:rPr>
                <a:t>an</a:t>
              </a:r>
            </a:p>
          </p:txBody>
        </p:sp>
        <p:sp>
          <p:nvSpPr>
            <p:cNvPr id="46" name="Line 61"/>
            <p:cNvSpPr>
              <a:spLocks noChangeShapeType="1"/>
            </p:cNvSpPr>
            <p:nvPr/>
          </p:nvSpPr>
          <p:spPr bwMode="auto">
            <a:xfrm flipV="1">
              <a:off x="2658150" y="3374883"/>
              <a:ext cx="0" cy="54375"/>
            </a:xfrm>
            <a:prstGeom prst="line">
              <a:avLst/>
            </a:prstGeom>
            <a:noFill/>
            <a:ln w="9525">
              <a:solidFill>
                <a:schemeClr val="bg2"/>
              </a:solidFill>
              <a:round/>
              <a:headEnd/>
              <a:tailEnd/>
            </a:ln>
          </p:spPr>
          <p:txBody>
            <a:bodyPr/>
            <a:lstStyle/>
            <a:p>
              <a:endParaRPr lang="fr-FR" sz="1200"/>
            </a:p>
          </p:txBody>
        </p:sp>
        <p:sp>
          <p:nvSpPr>
            <p:cNvPr id="47" name="Rectangle 77"/>
            <p:cNvSpPr>
              <a:spLocks noChangeArrowheads="1"/>
            </p:cNvSpPr>
            <p:nvPr/>
          </p:nvSpPr>
          <p:spPr bwMode="auto">
            <a:xfrm>
              <a:off x="2547214" y="3424289"/>
              <a:ext cx="267324" cy="399137"/>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1-2</a:t>
              </a:r>
            </a:p>
            <a:p>
              <a:pPr algn="ctr"/>
              <a:r>
                <a:rPr lang="fr-FR" sz="1200" dirty="0">
                  <a:ea typeface="ＭＳ Ｐゴシック" pitchFamily="34" charset="-128"/>
                </a:rPr>
                <a:t>ans</a:t>
              </a:r>
            </a:p>
          </p:txBody>
        </p:sp>
        <p:sp>
          <p:nvSpPr>
            <p:cNvPr id="48" name="Line 61"/>
            <p:cNvSpPr>
              <a:spLocks noChangeShapeType="1"/>
            </p:cNvSpPr>
            <p:nvPr/>
          </p:nvSpPr>
          <p:spPr bwMode="auto">
            <a:xfrm flipV="1">
              <a:off x="3132636" y="3374883"/>
              <a:ext cx="0" cy="54375"/>
            </a:xfrm>
            <a:prstGeom prst="line">
              <a:avLst/>
            </a:prstGeom>
            <a:noFill/>
            <a:ln w="9525">
              <a:solidFill>
                <a:schemeClr val="bg2"/>
              </a:solidFill>
              <a:round/>
              <a:headEnd/>
              <a:tailEnd/>
            </a:ln>
          </p:spPr>
          <p:txBody>
            <a:bodyPr/>
            <a:lstStyle/>
            <a:p>
              <a:endParaRPr lang="fr-FR" sz="1200"/>
            </a:p>
          </p:txBody>
        </p:sp>
        <p:sp>
          <p:nvSpPr>
            <p:cNvPr id="49" name="Rectangle 77"/>
            <p:cNvSpPr>
              <a:spLocks noChangeArrowheads="1"/>
            </p:cNvSpPr>
            <p:nvPr/>
          </p:nvSpPr>
          <p:spPr bwMode="auto">
            <a:xfrm>
              <a:off x="3021702" y="3424289"/>
              <a:ext cx="267324" cy="399137"/>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a:t>
              </a:r>
            </a:p>
            <a:p>
              <a:pPr algn="ctr"/>
              <a:r>
                <a:rPr lang="fr-FR" sz="1200" dirty="0">
                  <a:ea typeface="ＭＳ Ｐゴシック" pitchFamily="34" charset="-128"/>
                </a:rPr>
                <a:t>ans</a:t>
              </a:r>
            </a:p>
          </p:txBody>
        </p:sp>
        <p:sp>
          <p:nvSpPr>
            <p:cNvPr id="50" name="Line 61"/>
            <p:cNvSpPr>
              <a:spLocks noChangeShapeType="1"/>
            </p:cNvSpPr>
            <p:nvPr/>
          </p:nvSpPr>
          <p:spPr bwMode="auto">
            <a:xfrm flipV="1">
              <a:off x="3614066" y="3374883"/>
              <a:ext cx="0" cy="54375"/>
            </a:xfrm>
            <a:prstGeom prst="line">
              <a:avLst/>
            </a:prstGeom>
            <a:noFill/>
            <a:ln w="9525">
              <a:solidFill>
                <a:schemeClr val="bg2"/>
              </a:solidFill>
              <a:round/>
              <a:headEnd/>
              <a:tailEnd/>
            </a:ln>
          </p:spPr>
          <p:txBody>
            <a:bodyPr/>
            <a:lstStyle/>
            <a:p>
              <a:endParaRPr lang="fr-FR" sz="1200"/>
            </a:p>
          </p:txBody>
        </p:sp>
        <p:sp>
          <p:nvSpPr>
            <p:cNvPr id="51" name="Rectangle 77"/>
            <p:cNvSpPr>
              <a:spLocks noChangeArrowheads="1"/>
            </p:cNvSpPr>
            <p:nvPr/>
          </p:nvSpPr>
          <p:spPr bwMode="auto">
            <a:xfrm>
              <a:off x="3503132" y="3424289"/>
              <a:ext cx="267324" cy="399137"/>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3-5</a:t>
              </a:r>
            </a:p>
            <a:p>
              <a:pPr algn="ctr"/>
              <a:r>
                <a:rPr lang="fr-FR" sz="1200" dirty="0">
                  <a:ea typeface="ＭＳ Ｐゴシック" pitchFamily="34" charset="-128"/>
                </a:rPr>
                <a:t>ans</a:t>
              </a:r>
            </a:p>
          </p:txBody>
        </p:sp>
        <p:sp>
          <p:nvSpPr>
            <p:cNvPr id="52" name="Line 61"/>
            <p:cNvSpPr>
              <a:spLocks noChangeShapeType="1"/>
            </p:cNvSpPr>
            <p:nvPr/>
          </p:nvSpPr>
          <p:spPr bwMode="auto">
            <a:xfrm flipV="1">
              <a:off x="4100125" y="3374883"/>
              <a:ext cx="0" cy="54375"/>
            </a:xfrm>
            <a:prstGeom prst="line">
              <a:avLst/>
            </a:prstGeom>
            <a:noFill/>
            <a:ln w="9525">
              <a:solidFill>
                <a:schemeClr val="bg2"/>
              </a:solidFill>
              <a:round/>
              <a:headEnd/>
              <a:tailEnd/>
            </a:ln>
          </p:spPr>
          <p:txBody>
            <a:bodyPr/>
            <a:lstStyle/>
            <a:p>
              <a:endParaRPr lang="fr-FR" sz="1200"/>
            </a:p>
          </p:txBody>
        </p:sp>
        <p:sp>
          <p:nvSpPr>
            <p:cNvPr id="53" name="Rectangle 77"/>
            <p:cNvSpPr>
              <a:spLocks noChangeArrowheads="1"/>
            </p:cNvSpPr>
            <p:nvPr/>
          </p:nvSpPr>
          <p:spPr bwMode="auto">
            <a:xfrm>
              <a:off x="3999421" y="3424289"/>
              <a:ext cx="246862"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&gt; 5</a:t>
              </a:r>
            </a:p>
            <a:p>
              <a:pPr algn="ctr"/>
              <a:r>
                <a:rPr lang="fr-FR" sz="1200" dirty="0">
                  <a:ea typeface="ＭＳ Ｐゴシック" pitchFamily="34" charset="-128"/>
                </a:rPr>
                <a:t>ans</a:t>
              </a:r>
            </a:p>
          </p:txBody>
        </p:sp>
        <p:sp>
          <p:nvSpPr>
            <p:cNvPr id="54" name="Line 54"/>
            <p:cNvSpPr>
              <a:spLocks noChangeShapeType="1"/>
            </p:cNvSpPr>
            <p:nvPr/>
          </p:nvSpPr>
          <p:spPr bwMode="auto">
            <a:xfrm>
              <a:off x="275422" y="2950360"/>
              <a:ext cx="57864" cy="0"/>
            </a:xfrm>
            <a:prstGeom prst="line">
              <a:avLst/>
            </a:prstGeom>
            <a:noFill/>
            <a:ln w="9525">
              <a:solidFill>
                <a:schemeClr val="bg2"/>
              </a:solidFill>
              <a:round/>
              <a:headEnd/>
              <a:tailEnd/>
            </a:ln>
          </p:spPr>
          <p:txBody>
            <a:bodyPr/>
            <a:lstStyle/>
            <a:p>
              <a:endParaRPr lang="fr-FR" sz="1200"/>
            </a:p>
          </p:txBody>
        </p:sp>
        <p:sp>
          <p:nvSpPr>
            <p:cNvPr id="55" name="Line 54"/>
            <p:cNvSpPr>
              <a:spLocks noChangeShapeType="1"/>
            </p:cNvSpPr>
            <p:nvPr/>
          </p:nvSpPr>
          <p:spPr bwMode="auto">
            <a:xfrm>
              <a:off x="275422" y="2208134"/>
              <a:ext cx="57864" cy="0"/>
            </a:xfrm>
            <a:prstGeom prst="line">
              <a:avLst/>
            </a:prstGeom>
            <a:noFill/>
            <a:ln w="9525">
              <a:solidFill>
                <a:schemeClr val="bg2"/>
              </a:solidFill>
              <a:round/>
              <a:headEnd/>
              <a:tailEnd/>
            </a:ln>
          </p:spPr>
          <p:txBody>
            <a:bodyPr/>
            <a:lstStyle/>
            <a:p>
              <a:endParaRPr lang="fr-FR" sz="1200"/>
            </a:p>
          </p:txBody>
        </p:sp>
        <p:sp>
          <p:nvSpPr>
            <p:cNvPr id="56" name="Line 54"/>
            <p:cNvSpPr>
              <a:spLocks noChangeShapeType="1"/>
            </p:cNvSpPr>
            <p:nvPr/>
          </p:nvSpPr>
          <p:spPr bwMode="auto">
            <a:xfrm>
              <a:off x="275422" y="2575169"/>
              <a:ext cx="57864" cy="0"/>
            </a:xfrm>
            <a:prstGeom prst="line">
              <a:avLst/>
            </a:prstGeom>
            <a:noFill/>
            <a:ln w="9525">
              <a:solidFill>
                <a:schemeClr val="bg2"/>
              </a:solidFill>
              <a:round/>
              <a:headEnd/>
              <a:tailEnd/>
            </a:ln>
          </p:spPr>
          <p:txBody>
            <a:bodyPr/>
            <a:lstStyle/>
            <a:p>
              <a:endParaRPr lang="fr-FR" sz="1200"/>
            </a:p>
          </p:txBody>
        </p:sp>
        <p:sp>
          <p:nvSpPr>
            <p:cNvPr id="57" name="Rectangle 71"/>
            <p:cNvSpPr>
              <a:spLocks noChangeArrowheads="1"/>
            </p:cNvSpPr>
            <p:nvPr/>
          </p:nvSpPr>
          <p:spPr bwMode="auto">
            <a:xfrm>
              <a:off x="136919" y="2840420"/>
              <a:ext cx="92211" cy="23628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4</a:t>
              </a:r>
              <a:endParaRPr lang="fr-FR" sz="1200" dirty="0">
                <a:latin typeface="Times New Roman" pitchFamily="18" charset="0"/>
                <a:ea typeface="ＭＳ Ｐゴシック" pitchFamily="34" charset="-128"/>
              </a:endParaRPr>
            </a:p>
          </p:txBody>
        </p:sp>
        <p:sp>
          <p:nvSpPr>
            <p:cNvPr id="58" name="Rectangle 71"/>
            <p:cNvSpPr>
              <a:spLocks noChangeArrowheads="1"/>
            </p:cNvSpPr>
            <p:nvPr/>
          </p:nvSpPr>
          <p:spPr bwMode="auto">
            <a:xfrm>
              <a:off x="136919" y="2487318"/>
              <a:ext cx="92211" cy="23628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8</a:t>
              </a:r>
              <a:endParaRPr lang="fr-FR" sz="1200" dirty="0">
                <a:latin typeface="Times New Roman" pitchFamily="18" charset="0"/>
                <a:ea typeface="ＭＳ Ｐゴシック" pitchFamily="34" charset="-128"/>
              </a:endParaRPr>
            </a:p>
          </p:txBody>
        </p:sp>
        <p:sp>
          <p:nvSpPr>
            <p:cNvPr id="59" name="Rectangle 71"/>
            <p:cNvSpPr>
              <a:spLocks noChangeArrowheads="1"/>
            </p:cNvSpPr>
            <p:nvPr/>
          </p:nvSpPr>
          <p:spPr bwMode="auto">
            <a:xfrm>
              <a:off x="44707" y="2120283"/>
              <a:ext cx="184423" cy="23628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12</a:t>
              </a:r>
              <a:endParaRPr lang="fr-FR" sz="1200" dirty="0">
                <a:latin typeface="Times New Roman" pitchFamily="18" charset="0"/>
                <a:ea typeface="ＭＳ Ｐゴシック" pitchFamily="34" charset="-128"/>
              </a:endParaRPr>
            </a:p>
          </p:txBody>
        </p:sp>
        <p:sp>
          <p:nvSpPr>
            <p:cNvPr id="60" name="Rectangle 71"/>
            <p:cNvSpPr>
              <a:spLocks noChangeArrowheads="1"/>
            </p:cNvSpPr>
            <p:nvPr/>
          </p:nvSpPr>
          <p:spPr bwMode="auto">
            <a:xfrm>
              <a:off x="44706" y="1936312"/>
              <a:ext cx="184423" cy="23628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14</a:t>
              </a:r>
              <a:endParaRPr lang="fr-FR" sz="1200" dirty="0">
                <a:latin typeface="Times New Roman" pitchFamily="18" charset="0"/>
                <a:ea typeface="ＭＳ Ｐゴシック" pitchFamily="34" charset="-128"/>
              </a:endParaRPr>
            </a:p>
          </p:txBody>
        </p:sp>
        <p:grpSp>
          <p:nvGrpSpPr>
            <p:cNvPr id="70" name="Groupe 69"/>
            <p:cNvGrpSpPr/>
            <p:nvPr/>
          </p:nvGrpSpPr>
          <p:grpSpPr>
            <a:xfrm>
              <a:off x="761189" y="2771602"/>
              <a:ext cx="55549" cy="108070"/>
              <a:chOff x="1190625" y="2417445"/>
              <a:chExt cx="34290" cy="96441"/>
            </a:xfrm>
          </p:grpSpPr>
          <p:cxnSp>
            <p:nvCxnSpPr>
              <p:cNvPr id="64" name="Connecteur droit 63"/>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6" name="Connecteur droit 65"/>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7" name="Connecteur droit 66"/>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62" name="Rectangle 61"/>
            <p:cNvSpPr/>
            <p:nvPr/>
          </p:nvSpPr>
          <p:spPr bwMode="auto">
            <a:xfrm>
              <a:off x="760205" y="2795389"/>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71" name="Groupe 70"/>
            <p:cNvGrpSpPr/>
            <p:nvPr/>
          </p:nvGrpSpPr>
          <p:grpSpPr>
            <a:xfrm>
              <a:off x="1214844" y="2497004"/>
              <a:ext cx="55549" cy="108070"/>
              <a:chOff x="1190625" y="2417445"/>
              <a:chExt cx="34290" cy="96441"/>
            </a:xfrm>
          </p:grpSpPr>
          <p:cxnSp>
            <p:nvCxnSpPr>
              <p:cNvPr id="72" name="Connecteur droit 7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3" name="Connecteur droit 7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4" name="Connecteur droit 7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75" name="Rectangle 74"/>
            <p:cNvSpPr/>
            <p:nvPr/>
          </p:nvSpPr>
          <p:spPr bwMode="auto">
            <a:xfrm>
              <a:off x="1213860" y="2520793"/>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76" name="Groupe 75"/>
            <p:cNvGrpSpPr/>
            <p:nvPr/>
          </p:nvGrpSpPr>
          <p:grpSpPr>
            <a:xfrm>
              <a:off x="1682387" y="2586043"/>
              <a:ext cx="55549" cy="162110"/>
              <a:chOff x="1190625" y="2417445"/>
              <a:chExt cx="34290" cy="96441"/>
            </a:xfrm>
          </p:grpSpPr>
          <p:cxnSp>
            <p:nvCxnSpPr>
              <p:cNvPr id="77" name="Connecteur droit 76"/>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80" name="Rectangle 79"/>
            <p:cNvSpPr/>
            <p:nvPr/>
          </p:nvSpPr>
          <p:spPr bwMode="auto">
            <a:xfrm>
              <a:off x="1681402" y="2630394"/>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81" name="Groupe 80"/>
            <p:cNvGrpSpPr/>
            <p:nvPr/>
          </p:nvGrpSpPr>
          <p:grpSpPr>
            <a:xfrm>
              <a:off x="2156872" y="2172791"/>
              <a:ext cx="55549" cy="314527"/>
              <a:chOff x="1190625" y="2417445"/>
              <a:chExt cx="34290" cy="96441"/>
            </a:xfrm>
          </p:grpSpPr>
          <p:cxnSp>
            <p:nvCxnSpPr>
              <p:cNvPr id="82" name="Connecteur droit 8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3" name="Connecteur droit 8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85" name="Rectangle 84"/>
            <p:cNvSpPr/>
            <p:nvPr/>
          </p:nvSpPr>
          <p:spPr bwMode="auto">
            <a:xfrm>
              <a:off x="2155889" y="2316887"/>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86" name="Groupe 85"/>
            <p:cNvGrpSpPr/>
            <p:nvPr/>
          </p:nvGrpSpPr>
          <p:grpSpPr>
            <a:xfrm>
              <a:off x="2631358" y="2421048"/>
              <a:ext cx="55549" cy="314527"/>
              <a:chOff x="1190625" y="2417445"/>
              <a:chExt cx="34290" cy="96441"/>
            </a:xfrm>
          </p:grpSpPr>
          <p:cxnSp>
            <p:nvCxnSpPr>
              <p:cNvPr id="87" name="Connecteur droit 86"/>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9" name="Connecteur droit 88"/>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90" name="Rectangle 89"/>
            <p:cNvSpPr/>
            <p:nvPr/>
          </p:nvSpPr>
          <p:spPr bwMode="auto">
            <a:xfrm>
              <a:off x="2630375" y="2565144"/>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91" name="Groupe 90"/>
            <p:cNvGrpSpPr/>
            <p:nvPr/>
          </p:nvGrpSpPr>
          <p:grpSpPr>
            <a:xfrm>
              <a:off x="3105845" y="2421048"/>
              <a:ext cx="55549" cy="350555"/>
              <a:chOff x="1190625" y="2417445"/>
              <a:chExt cx="34290" cy="96441"/>
            </a:xfrm>
          </p:grpSpPr>
          <p:cxnSp>
            <p:nvCxnSpPr>
              <p:cNvPr id="92" name="Connecteur droit 9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3" name="Connecteur droit 9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4" name="Connecteur droit 9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95" name="Rectangle 94"/>
            <p:cNvSpPr/>
            <p:nvPr/>
          </p:nvSpPr>
          <p:spPr bwMode="auto">
            <a:xfrm>
              <a:off x="3104861" y="2586042"/>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96" name="Groupe 95"/>
            <p:cNvGrpSpPr/>
            <p:nvPr/>
          </p:nvGrpSpPr>
          <p:grpSpPr>
            <a:xfrm>
              <a:off x="3586291" y="2457076"/>
              <a:ext cx="55549" cy="314527"/>
              <a:chOff x="1190625" y="2417445"/>
              <a:chExt cx="34290" cy="96441"/>
            </a:xfrm>
          </p:grpSpPr>
          <p:cxnSp>
            <p:nvCxnSpPr>
              <p:cNvPr id="97" name="Connecteur droit 96"/>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8" name="Connecteur droit 97"/>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9" name="Connecteur droit 98"/>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00" name="Rectangle 99"/>
            <p:cNvSpPr/>
            <p:nvPr/>
          </p:nvSpPr>
          <p:spPr bwMode="auto">
            <a:xfrm>
              <a:off x="3585306" y="2601173"/>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01" name="Groupe 100"/>
            <p:cNvGrpSpPr/>
            <p:nvPr/>
          </p:nvGrpSpPr>
          <p:grpSpPr>
            <a:xfrm>
              <a:off x="4073334" y="2586043"/>
              <a:ext cx="55549" cy="296711"/>
              <a:chOff x="1190625" y="2417445"/>
              <a:chExt cx="34290" cy="96441"/>
            </a:xfrm>
          </p:grpSpPr>
          <p:cxnSp>
            <p:nvCxnSpPr>
              <p:cNvPr id="102" name="Connecteur droit 10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4" name="Connecteur droit 10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05" name="Rectangle 104"/>
            <p:cNvSpPr/>
            <p:nvPr/>
          </p:nvSpPr>
          <p:spPr bwMode="auto">
            <a:xfrm>
              <a:off x="4072350" y="2712326"/>
              <a:ext cx="55549" cy="65249"/>
            </a:xfrm>
            <a:prstGeom prst="rect">
              <a:avLst/>
            </a:prstGeom>
            <a:solidFill>
              <a:srgbClr val="71DA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06" name="Rectangle 77"/>
            <p:cNvSpPr>
              <a:spLocks noChangeArrowheads="1"/>
            </p:cNvSpPr>
            <p:nvPr/>
          </p:nvSpPr>
          <p:spPr bwMode="auto">
            <a:xfrm>
              <a:off x="644617" y="3862307"/>
              <a:ext cx="276634"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434</a:t>
              </a:r>
            </a:p>
          </p:txBody>
        </p:sp>
        <p:sp>
          <p:nvSpPr>
            <p:cNvPr id="107" name="Rectangle 77"/>
            <p:cNvSpPr>
              <a:spLocks noChangeArrowheads="1"/>
            </p:cNvSpPr>
            <p:nvPr/>
          </p:nvSpPr>
          <p:spPr bwMode="auto">
            <a:xfrm>
              <a:off x="1126047" y="3862307"/>
              <a:ext cx="276634"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957</a:t>
              </a:r>
            </a:p>
          </p:txBody>
        </p:sp>
        <p:sp>
          <p:nvSpPr>
            <p:cNvPr id="108" name="Rectangle 77"/>
            <p:cNvSpPr>
              <a:spLocks noChangeArrowheads="1"/>
            </p:cNvSpPr>
            <p:nvPr/>
          </p:nvSpPr>
          <p:spPr bwMode="auto">
            <a:xfrm>
              <a:off x="1593588" y="3862307"/>
              <a:ext cx="276634"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201</a:t>
              </a:r>
            </a:p>
          </p:txBody>
        </p:sp>
        <p:sp>
          <p:nvSpPr>
            <p:cNvPr id="109" name="Rectangle 77"/>
            <p:cNvSpPr>
              <a:spLocks noChangeArrowheads="1"/>
            </p:cNvSpPr>
            <p:nvPr/>
          </p:nvSpPr>
          <p:spPr bwMode="auto">
            <a:xfrm>
              <a:off x="2068074" y="3862307"/>
              <a:ext cx="276634"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146</a:t>
              </a:r>
            </a:p>
          </p:txBody>
        </p:sp>
        <p:sp>
          <p:nvSpPr>
            <p:cNvPr id="110" name="Rectangle 77"/>
            <p:cNvSpPr>
              <a:spLocks noChangeArrowheads="1"/>
            </p:cNvSpPr>
            <p:nvPr/>
          </p:nvSpPr>
          <p:spPr bwMode="auto">
            <a:xfrm>
              <a:off x="2588666" y="3862307"/>
              <a:ext cx="184423"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71</a:t>
              </a:r>
            </a:p>
          </p:txBody>
        </p:sp>
        <p:sp>
          <p:nvSpPr>
            <p:cNvPr id="111" name="Rectangle 77"/>
            <p:cNvSpPr>
              <a:spLocks noChangeArrowheads="1"/>
            </p:cNvSpPr>
            <p:nvPr/>
          </p:nvSpPr>
          <p:spPr bwMode="auto">
            <a:xfrm>
              <a:off x="3063152" y="3862307"/>
              <a:ext cx="184423"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52</a:t>
              </a:r>
            </a:p>
          </p:txBody>
        </p:sp>
        <p:sp>
          <p:nvSpPr>
            <p:cNvPr id="112" name="Rectangle 77"/>
            <p:cNvSpPr>
              <a:spLocks noChangeArrowheads="1"/>
            </p:cNvSpPr>
            <p:nvPr/>
          </p:nvSpPr>
          <p:spPr bwMode="auto">
            <a:xfrm>
              <a:off x="3544581" y="3862307"/>
              <a:ext cx="184423"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68</a:t>
              </a:r>
            </a:p>
          </p:txBody>
        </p:sp>
        <p:sp>
          <p:nvSpPr>
            <p:cNvPr id="113" name="Rectangle 77"/>
            <p:cNvSpPr>
              <a:spLocks noChangeArrowheads="1"/>
            </p:cNvSpPr>
            <p:nvPr/>
          </p:nvSpPr>
          <p:spPr bwMode="auto">
            <a:xfrm>
              <a:off x="4030640" y="3862307"/>
              <a:ext cx="184423" cy="23628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51</a:t>
              </a:r>
            </a:p>
          </p:txBody>
        </p:sp>
        <p:sp>
          <p:nvSpPr>
            <p:cNvPr id="116" name="Rectangle 77"/>
            <p:cNvSpPr>
              <a:spLocks noChangeArrowheads="1"/>
            </p:cNvSpPr>
            <p:nvPr/>
          </p:nvSpPr>
          <p:spPr bwMode="auto">
            <a:xfrm>
              <a:off x="3246042" y="2101760"/>
              <a:ext cx="603867" cy="199568"/>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p &lt; 0,01 </a:t>
              </a:r>
            </a:p>
          </p:txBody>
        </p:sp>
        <p:sp>
          <p:nvSpPr>
            <p:cNvPr id="8" name="ZoneTexte 7"/>
            <p:cNvSpPr txBox="1"/>
            <p:nvPr/>
          </p:nvSpPr>
          <p:spPr>
            <a:xfrm>
              <a:off x="2177125" y="2977404"/>
              <a:ext cx="1968547" cy="299353"/>
            </a:xfrm>
            <a:prstGeom prst="rect">
              <a:avLst/>
            </a:prstGeom>
            <a:noFill/>
          </p:spPr>
          <p:txBody>
            <a:bodyPr wrap="none" rtlCol="0">
              <a:spAutoFit/>
            </a:bodyPr>
            <a:lstStyle/>
            <a:p>
              <a:r>
                <a:rPr lang="fr-FR" sz="1200" dirty="0"/>
                <a:t>Sevrage après inclusion</a:t>
              </a:r>
            </a:p>
          </p:txBody>
        </p:sp>
        <p:sp>
          <p:nvSpPr>
            <p:cNvPr id="9" name="ZoneTexte 8"/>
            <p:cNvSpPr txBox="1"/>
            <p:nvPr/>
          </p:nvSpPr>
          <p:spPr>
            <a:xfrm>
              <a:off x="251569" y="3830771"/>
              <a:ext cx="291174" cy="299353"/>
            </a:xfrm>
            <a:prstGeom prst="rect">
              <a:avLst/>
            </a:prstGeom>
            <a:noFill/>
          </p:spPr>
          <p:txBody>
            <a:bodyPr wrap="none" rtlCol="0">
              <a:spAutoFit/>
            </a:bodyPr>
            <a:lstStyle/>
            <a:p>
              <a:r>
                <a:rPr lang="fr-FR" sz="1200" dirty="0"/>
                <a:t>n</a:t>
              </a:r>
            </a:p>
          </p:txBody>
        </p:sp>
      </p:grpSp>
      <p:grpSp>
        <p:nvGrpSpPr>
          <p:cNvPr id="10" name="Grouper 9"/>
          <p:cNvGrpSpPr/>
          <p:nvPr/>
        </p:nvGrpSpPr>
        <p:grpSpPr>
          <a:xfrm>
            <a:off x="4448638" y="1574124"/>
            <a:ext cx="4622337" cy="2628000"/>
            <a:chOff x="4448638" y="1574124"/>
            <a:chExt cx="4245473" cy="2365136"/>
          </a:xfrm>
        </p:grpSpPr>
        <p:sp>
          <p:nvSpPr>
            <p:cNvPr id="202" name="Text Box 2"/>
            <p:cNvSpPr txBox="1">
              <a:spLocks noChangeArrowheads="1"/>
            </p:cNvSpPr>
            <p:nvPr/>
          </p:nvSpPr>
          <p:spPr bwMode="auto">
            <a:xfrm>
              <a:off x="5650350" y="1574124"/>
              <a:ext cx="2552561" cy="304690"/>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Cancers liés au tabac (tous)</a:t>
              </a:r>
            </a:p>
          </p:txBody>
        </p:sp>
        <p:sp>
          <p:nvSpPr>
            <p:cNvPr id="117" name="Line 52"/>
            <p:cNvSpPr>
              <a:spLocks noChangeShapeType="1"/>
            </p:cNvSpPr>
            <p:nvPr/>
          </p:nvSpPr>
          <p:spPr bwMode="auto">
            <a:xfrm>
              <a:off x="4636907" y="1864659"/>
              <a:ext cx="0" cy="1263590"/>
            </a:xfrm>
            <a:prstGeom prst="line">
              <a:avLst/>
            </a:prstGeom>
            <a:noFill/>
            <a:ln w="9525">
              <a:solidFill>
                <a:schemeClr val="bg2"/>
              </a:solidFill>
              <a:round/>
              <a:headEnd/>
              <a:tailEnd/>
            </a:ln>
          </p:spPr>
          <p:txBody>
            <a:bodyPr/>
            <a:lstStyle/>
            <a:p>
              <a:endParaRPr lang="fr-FR" sz="1200"/>
            </a:p>
          </p:txBody>
        </p:sp>
        <p:sp>
          <p:nvSpPr>
            <p:cNvPr id="118" name="Line 53"/>
            <p:cNvSpPr>
              <a:spLocks noChangeShapeType="1"/>
            </p:cNvSpPr>
            <p:nvPr/>
          </p:nvSpPr>
          <p:spPr bwMode="auto">
            <a:xfrm>
              <a:off x="4579860" y="3128250"/>
              <a:ext cx="57047" cy="0"/>
            </a:xfrm>
            <a:prstGeom prst="line">
              <a:avLst/>
            </a:prstGeom>
            <a:noFill/>
            <a:ln w="9525">
              <a:solidFill>
                <a:schemeClr val="bg2"/>
              </a:solidFill>
              <a:round/>
              <a:headEnd/>
              <a:tailEnd/>
            </a:ln>
          </p:spPr>
          <p:txBody>
            <a:bodyPr/>
            <a:lstStyle/>
            <a:p>
              <a:endParaRPr lang="fr-FR" sz="1200"/>
            </a:p>
          </p:txBody>
        </p:sp>
        <p:sp>
          <p:nvSpPr>
            <p:cNvPr id="119" name="Line 54"/>
            <p:cNvSpPr>
              <a:spLocks noChangeShapeType="1"/>
            </p:cNvSpPr>
            <p:nvPr/>
          </p:nvSpPr>
          <p:spPr bwMode="auto">
            <a:xfrm>
              <a:off x="4579860" y="2983847"/>
              <a:ext cx="57047" cy="0"/>
            </a:xfrm>
            <a:prstGeom prst="line">
              <a:avLst/>
            </a:prstGeom>
            <a:noFill/>
            <a:ln w="9525">
              <a:solidFill>
                <a:schemeClr val="bg2"/>
              </a:solidFill>
              <a:round/>
              <a:headEnd/>
              <a:tailEnd/>
            </a:ln>
          </p:spPr>
          <p:txBody>
            <a:bodyPr/>
            <a:lstStyle/>
            <a:p>
              <a:endParaRPr lang="fr-FR" sz="1200"/>
            </a:p>
          </p:txBody>
        </p:sp>
        <p:sp>
          <p:nvSpPr>
            <p:cNvPr id="120" name="Line 55"/>
            <p:cNvSpPr>
              <a:spLocks noChangeShapeType="1"/>
            </p:cNvSpPr>
            <p:nvPr/>
          </p:nvSpPr>
          <p:spPr bwMode="auto">
            <a:xfrm>
              <a:off x="4579860" y="1864658"/>
              <a:ext cx="57047" cy="0"/>
            </a:xfrm>
            <a:prstGeom prst="line">
              <a:avLst/>
            </a:prstGeom>
            <a:noFill/>
            <a:ln w="9525">
              <a:solidFill>
                <a:schemeClr val="bg2"/>
              </a:solidFill>
              <a:round/>
              <a:headEnd/>
              <a:tailEnd/>
            </a:ln>
          </p:spPr>
          <p:txBody>
            <a:bodyPr/>
            <a:lstStyle/>
            <a:p>
              <a:endParaRPr lang="fr-FR" sz="1200"/>
            </a:p>
          </p:txBody>
        </p:sp>
        <p:sp>
          <p:nvSpPr>
            <p:cNvPr id="121" name="Line 60"/>
            <p:cNvSpPr>
              <a:spLocks noChangeShapeType="1"/>
            </p:cNvSpPr>
            <p:nvPr/>
          </p:nvSpPr>
          <p:spPr bwMode="auto">
            <a:xfrm flipV="1">
              <a:off x="4636907" y="3128250"/>
              <a:ext cx="0" cy="50208"/>
            </a:xfrm>
            <a:prstGeom prst="line">
              <a:avLst/>
            </a:prstGeom>
            <a:noFill/>
            <a:ln w="9525">
              <a:solidFill>
                <a:schemeClr val="bg2"/>
              </a:solidFill>
              <a:round/>
              <a:headEnd/>
              <a:tailEnd/>
            </a:ln>
          </p:spPr>
          <p:txBody>
            <a:bodyPr/>
            <a:lstStyle/>
            <a:p>
              <a:endParaRPr lang="fr-FR" sz="1200"/>
            </a:p>
          </p:txBody>
        </p:sp>
        <p:sp>
          <p:nvSpPr>
            <p:cNvPr id="122" name="Line 61"/>
            <p:cNvSpPr>
              <a:spLocks noChangeShapeType="1"/>
            </p:cNvSpPr>
            <p:nvPr/>
          </p:nvSpPr>
          <p:spPr bwMode="auto">
            <a:xfrm flipV="1">
              <a:off x="5057794" y="3128250"/>
              <a:ext cx="0" cy="50208"/>
            </a:xfrm>
            <a:prstGeom prst="line">
              <a:avLst/>
            </a:prstGeom>
            <a:noFill/>
            <a:ln w="9525">
              <a:solidFill>
                <a:schemeClr val="bg2"/>
              </a:solidFill>
              <a:round/>
              <a:headEnd/>
              <a:tailEnd/>
            </a:ln>
          </p:spPr>
          <p:txBody>
            <a:bodyPr/>
            <a:lstStyle/>
            <a:p>
              <a:endParaRPr lang="fr-FR" sz="1200"/>
            </a:p>
          </p:txBody>
        </p:sp>
        <p:sp>
          <p:nvSpPr>
            <p:cNvPr id="123" name="Rectangle 71"/>
            <p:cNvSpPr>
              <a:spLocks noChangeArrowheads="1"/>
            </p:cNvSpPr>
            <p:nvPr/>
          </p:nvSpPr>
          <p:spPr bwMode="auto">
            <a:xfrm>
              <a:off x="4448638" y="3037142"/>
              <a:ext cx="85585" cy="22397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125" name="Line 54"/>
            <p:cNvSpPr>
              <a:spLocks noChangeShapeType="1"/>
            </p:cNvSpPr>
            <p:nvPr/>
          </p:nvSpPr>
          <p:spPr bwMode="auto">
            <a:xfrm>
              <a:off x="4579860" y="2656960"/>
              <a:ext cx="57047" cy="0"/>
            </a:xfrm>
            <a:prstGeom prst="line">
              <a:avLst/>
            </a:prstGeom>
            <a:noFill/>
            <a:ln w="9525">
              <a:solidFill>
                <a:schemeClr val="bg2"/>
              </a:solidFill>
              <a:round/>
              <a:headEnd/>
              <a:tailEnd/>
            </a:ln>
          </p:spPr>
          <p:txBody>
            <a:bodyPr/>
            <a:lstStyle/>
            <a:p>
              <a:endParaRPr lang="fr-FR" sz="1200"/>
            </a:p>
          </p:txBody>
        </p:sp>
        <p:sp>
          <p:nvSpPr>
            <p:cNvPr id="126" name="Line 54"/>
            <p:cNvSpPr>
              <a:spLocks noChangeShapeType="1"/>
            </p:cNvSpPr>
            <p:nvPr/>
          </p:nvSpPr>
          <p:spPr bwMode="auto">
            <a:xfrm>
              <a:off x="4579860" y="2344680"/>
              <a:ext cx="57047" cy="0"/>
            </a:xfrm>
            <a:prstGeom prst="line">
              <a:avLst/>
            </a:prstGeom>
            <a:noFill/>
            <a:ln w="9525">
              <a:solidFill>
                <a:schemeClr val="bg2"/>
              </a:solidFill>
              <a:round/>
              <a:headEnd/>
              <a:tailEnd/>
            </a:ln>
          </p:spPr>
          <p:txBody>
            <a:bodyPr/>
            <a:lstStyle/>
            <a:p>
              <a:endParaRPr lang="fr-FR" sz="1200"/>
            </a:p>
          </p:txBody>
        </p:sp>
        <p:sp>
          <p:nvSpPr>
            <p:cNvPr id="127" name="Line 52"/>
            <p:cNvSpPr>
              <a:spLocks noChangeShapeType="1"/>
            </p:cNvSpPr>
            <p:nvPr/>
          </p:nvSpPr>
          <p:spPr bwMode="auto">
            <a:xfrm>
              <a:off x="6184010" y="1988883"/>
              <a:ext cx="0" cy="1139365"/>
            </a:xfrm>
            <a:prstGeom prst="line">
              <a:avLst/>
            </a:prstGeom>
            <a:noFill/>
            <a:ln w="9525">
              <a:solidFill>
                <a:schemeClr val="bg2"/>
              </a:solidFill>
              <a:prstDash val="sysDash"/>
              <a:round/>
              <a:headEnd/>
              <a:tailEnd/>
            </a:ln>
          </p:spPr>
          <p:txBody>
            <a:bodyPr/>
            <a:lstStyle/>
            <a:p>
              <a:endParaRPr lang="fr-FR" sz="1200"/>
            </a:p>
          </p:txBody>
        </p:sp>
        <p:sp>
          <p:nvSpPr>
            <p:cNvPr id="128" name="Line 59"/>
            <p:cNvSpPr>
              <a:spLocks noChangeShapeType="1"/>
            </p:cNvSpPr>
            <p:nvPr/>
          </p:nvSpPr>
          <p:spPr bwMode="auto">
            <a:xfrm>
              <a:off x="4634378" y="3128248"/>
              <a:ext cx="4059733" cy="0"/>
            </a:xfrm>
            <a:prstGeom prst="line">
              <a:avLst/>
            </a:prstGeom>
            <a:noFill/>
            <a:ln w="9525">
              <a:solidFill>
                <a:schemeClr val="bg2"/>
              </a:solidFill>
              <a:round/>
              <a:headEnd/>
              <a:tailEnd/>
            </a:ln>
          </p:spPr>
          <p:txBody>
            <a:bodyPr/>
            <a:lstStyle/>
            <a:p>
              <a:endParaRPr lang="fr-FR" sz="1200"/>
            </a:p>
          </p:txBody>
        </p:sp>
        <p:sp>
          <p:nvSpPr>
            <p:cNvPr id="129" name="Line 61"/>
            <p:cNvSpPr>
              <a:spLocks noChangeShapeType="1"/>
            </p:cNvSpPr>
            <p:nvPr/>
          </p:nvSpPr>
          <p:spPr bwMode="auto">
            <a:xfrm flipV="1">
              <a:off x="5532421" y="3128250"/>
              <a:ext cx="0" cy="50208"/>
            </a:xfrm>
            <a:prstGeom prst="line">
              <a:avLst/>
            </a:prstGeom>
            <a:noFill/>
            <a:ln w="9525">
              <a:solidFill>
                <a:schemeClr val="bg2"/>
              </a:solidFill>
              <a:round/>
              <a:headEnd/>
              <a:tailEnd/>
            </a:ln>
          </p:spPr>
          <p:txBody>
            <a:bodyPr/>
            <a:lstStyle/>
            <a:p>
              <a:endParaRPr lang="fr-FR" sz="1200"/>
            </a:p>
          </p:txBody>
        </p:sp>
        <p:sp>
          <p:nvSpPr>
            <p:cNvPr id="131" name="Line 61"/>
            <p:cNvSpPr>
              <a:spLocks noChangeShapeType="1"/>
            </p:cNvSpPr>
            <p:nvPr/>
          </p:nvSpPr>
          <p:spPr bwMode="auto">
            <a:xfrm flipV="1">
              <a:off x="5993357" y="3128250"/>
              <a:ext cx="0" cy="50208"/>
            </a:xfrm>
            <a:prstGeom prst="line">
              <a:avLst/>
            </a:prstGeom>
            <a:noFill/>
            <a:ln w="9525">
              <a:solidFill>
                <a:schemeClr val="bg2"/>
              </a:solidFill>
              <a:round/>
              <a:headEnd/>
              <a:tailEnd/>
            </a:ln>
          </p:spPr>
          <p:txBody>
            <a:bodyPr/>
            <a:lstStyle/>
            <a:p>
              <a:endParaRPr lang="fr-FR" sz="1200"/>
            </a:p>
          </p:txBody>
        </p:sp>
        <p:sp>
          <p:nvSpPr>
            <p:cNvPr id="133" name="Line 61"/>
            <p:cNvSpPr>
              <a:spLocks noChangeShapeType="1"/>
            </p:cNvSpPr>
            <p:nvPr/>
          </p:nvSpPr>
          <p:spPr bwMode="auto">
            <a:xfrm flipV="1">
              <a:off x="6461139" y="3128250"/>
              <a:ext cx="0" cy="50208"/>
            </a:xfrm>
            <a:prstGeom prst="line">
              <a:avLst/>
            </a:prstGeom>
            <a:noFill/>
            <a:ln w="9525">
              <a:solidFill>
                <a:schemeClr val="bg2"/>
              </a:solidFill>
              <a:round/>
              <a:headEnd/>
              <a:tailEnd/>
            </a:ln>
          </p:spPr>
          <p:txBody>
            <a:bodyPr/>
            <a:lstStyle/>
            <a:p>
              <a:endParaRPr lang="fr-FR" sz="1200"/>
            </a:p>
          </p:txBody>
        </p:sp>
        <p:sp>
          <p:nvSpPr>
            <p:cNvPr id="135" name="Line 61"/>
            <p:cNvSpPr>
              <a:spLocks noChangeShapeType="1"/>
            </p:cNvSpPr>
            <p:nvPr/>
          </p:nvSpPr>
          <p:spPr bwMode="auto">
            <a:xfrm flipV="1">
              <a:off x="6928921" y="3128250"/>
              <a:ext cx="0" cy="50208"/>
            </a:xfrm>
            <a:prstGeom prst="line">
              <a:avLst/>
            </a:prstGeom>
            <a:noFill/>
            <a:ln w="9525">
              <a:solidFill>
                <a:schemeClr val="bg2"/>
              </a:solidFill>
              <a:round/>
              <a:headEnd/>
              <a:tailEnd/>
            </a:ln>
          </p:spPr>
          <p:txBody>
            <a:bodyPr/>
            <a:lstStyle/>
            <a:p>
              <a:endParaRPr lang="fr-FR" sz="1200"/>
            </a:p>
          </p:txBody>
        </p:sp>
        <p:sp>
          <p:nvSpPr>
            <p:cNvPr id="137" name="Line 61"/>
            <p:cNvSpPr>
              <a:spLocks noChangeShapeType="1"/>
            </p:cNvSpPr>
            <p:nvPr/>
          </p:nvSpPr>
          <p:spPr bwMode="auto">
            <a:xfrm flipV="1">
              <a:off x="7396703" y="3128250"/>
              <a:ext cx="0" cy="50208"/>
            </a:xfrm>
            <a:prstGeom prst="line">
              <a:avLst/>
            </a:prstGeom>
            <a:noFill/>
            <a:ln w="9525">
              <a:solidFill>
                <a:schemeClr val="bg2"/>
              </a:solidFill>
              <a:round/>
              <a:headEnd/>
              <a:tailEnd/>
            </a:ln>
          </p:spPr>
          <p:txBody>
            <a:bodyPr/>
            <a:lstStyle/>
            <a:p>
              <a:endParaRPr lang="fr-FR" sz="1200"/>
            </a:p>
          </p:txBody>
        </p:sp>
        <p:sp>
          <p:nvSpPr>
            <p:cNvPr id="139" name="Line 61"/>
            <p:cNvSpPr>
              <a:spLocks noChangeShapeType="1"/>
            </p:cNvSpPr>
            <p:nvPr/>
          </p:nvSpPr>
          <p:spPr bwMode="auto">
            <a:xfrm flipV="1">
              <a:off x="7871331" y="3128250"/>
              <a:ext cx="0" cy="50208"/>
            </a:xfrm>
            <a:prstGeom prst="line">
              <a:avLst/>
            </a:prstGeom>
            <a:noFill/>
            <a:ln w="9525">
              <a:solidFill>
                <a:schemeClr val="bg2"/>
              </a:solidFill>
              <a:round/>
              <a:headEnd/>
              <a:tailEnd/>
            </a:ln>
          </p:spPr>
          <p:txBody>
            <a:bodyPr/>
            <a:lstStyle/>
            <a:p>
              <a:endParaRPr lang="fr-FR" sz="1200"/>
            </a:p>
          </p:txBody>
        </p:sp>
        <p:sp>
          <p:nvSpPr>
            <p:cNvPr id="141" name="Line 61"/>
            <p:cNvSpPr>
              <a:spLocks noChangeShapeType="1"/>
            </p:cNvSpPr>
            <p:nvPr/>
          </p:nvSpPr>
          <p:spPr bwMode="auto">
            <a:xfrm flipV="1">
              <a:off x="8350522" y="3128250"/>
              <a:ext cx="0" cy="50208"/>
            </a:xfrm>
            <a:prstGeom prst="line">
              <a:avLst/>
            </a:prstGeom>
            <a:noFill/>
            <a:ln w="9525">
              <a:solidFill>
                <a:schemeClr val="bg2"/>
              </a:solidFill>
              <a:round/>
              <a:headEnd/>
              <a:tailEnd/>
            </a:ln>
          </p:spPr>
          <p:txBody>
            <a:bodyPr/>
            <a:lstStyle/>
            <a:p>
              <a:endParaRPr lang="fr-FR" sz="1200"/>
            </a:p>
          </p:txBody>
        </p:sp>
        <p:sp>
          <p:nvSpPr>
            <p:cNvPr id="143" name="Line 54"/>
            <p:cNvSpPr>
              <a:spLocks noChangeShapeType="1"/>
            </p:cNvSpPr>
            <p:nvPr/>
          </p:nvSpPr>
          <p:spPr bwMode="auto">
            <a:xfrm>
              <a:off x="4579860" y="2824017"/>
              <a:ext cx="57047" cy="0"/>
            </a:xfrm>
            <a:prstGeom prst="line">
              <a:avLst/>
            </a:prstGeom>
            <a:noFill/>
            <a:ln w="9525">
              <a:solidFill>
                <a:schemeClr val="bg2"/>
              </a:solidFill>
              <a:round/>
              <a:headEnd/>
              <a:tailEnd/>
            </a:ln>
          </p:spPr>
          <p:txBody>
            <a:bodyPr/>
            <a:lstStyle/>
            <a:p>
              <a:endParaRPr lang="fr-FR" sz="1200"/>
            </a:p>
          </p:txBody>
        </p:sp>
        <p:sp>
          <p:nvSpPr>
            <p:cNvPr id="144" name="Line 54"/>
            <p:cNvSpPr>
              <a:spLocks noChangeShapeType="1"/>
            </p:cNvSpPr>
            <p:nvPr/>
          </p:nvSpPr>
          <p:spPr bwMode="auto">
            <a:xfrm>
              <a:off x="4579860" y="2193013"/>
              <a:ext cx="57047" cy="0"/>
            </a:xfrm>
            <a:prstGeom prst="line">
              <a:avLst/>
            </a:prstGeom>
            <a:noFill/>
            <a:ln w="9525">
              <a:solidFill>
                <a:schemeClr val="bg2"/>
              </a:solidFill>
              <a:round/>
              <a:headEnd/>
              <a:tailEnd/>
            </a:ln>
          </p:spPr>
          <p:txBody>
            <a:bodyPr/>
            <a:lstStyle/>
            <a:p>
              <a:endParaRPr lang="fr-FR" sz="1200"/>
            </a:p>
          </p:txBody>
        </p:sp>
        <p:sp>
          <p:nvSpPr>
            <p:cNvPr id="145" name="Line 54"/>
            <p:cNvSpPr>
              <a:spLocks noChangeShapeType="1"/>
            </p:cNvSpPr>
            <p:nvPr/>
          </p:nvSpPr>
          <p:spPr bwMode="auto">
            <a:xfrm>
              <a:off x="4579860" y="2510082"/>
              <a:ext cx="57047" cy="0"/>
            </a:xfrm>
            <a:prstGeom prst="line">
              <a:avLst/>
            </a:prstGeom>
            <a:noFill/>
            <a:ln w="9525">
              <a:solidFill>
                <a:schemeClr val="bg2"/>
              </a:solidFill>
              <a:round/>
              <a:headEnd/>
              <a:tailEnd/>
            </a:ln>
          </p:spPr>
          <p:txBody>
            <a:bodyPr/>
            <a:lstStyle/>
            <a:p>
              <a:endParaRPr lang="fr-FR" sz="1200"/>
            </a:p>
          </p:txBody>
        </p:sp>
        <p:sp>
          <p:nvSpPr>
            <p:cNvPr id="146" name="Rectangle 71"/>
            <p:cNvSpPr>
              <a:spLocks noChangeArrowheads="1"/>
            </p:cNvSpPr>
            <p:nvPr/>
          </p:nvSpPr>
          <p:spPr bwMode="auto">
            <a:xfrm>
              <a:off x="4448638" y="2722503"/>
              <a:ext cx="85585" cy="22397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a:t>
              </a:r>
              <a:endParaRPr lang="fr-FR" sz="1200" dirty="0">
                <a:latin typeface="Times New Roman" pitchFamily="18" charset="0"/>
                <a:ea typeface="ＭＳ Ｐゴシック" pitchFamily="34" charset="-128"/>
              </a:endParaRPr>
            </a:p>
          </p:txBody>
        </p:sp>
        <p:sp>
          <p:nvSpPr>
            <p:cNvPr id="148" name="Rectangle 71"/>
            <p:cNvSpPr>
              <a:spLocks noChangeArrowheads="1"/>
            </p:cNvSpPr>
            <p:nvPr/>
          </p:nvSpPr>
          <p:spPr bwMode="auto">
            <a:xfrm>
              <a:off x="4448638" y="2111894"/>
              <a:ext cx="85585" cy="22397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6</a:t>
              </a:r>
              <a:endParaRPr lang="fr-FR" sz="1200" dirty="0">
                <a:latin typeface="Times New Roman" pitchFamily="18" charset="0"/>
                <a:ea typeface="ＭＳ Ｐゴシック" pitchFamily="34" charset="-128"/>
              </a:endParaRPr>
            </a:p>
          </p:txBody>
        </p:sp>
        <p:sp>
          <p:nvSpPr>
            <p:cNvPr id="149" name="Rectangle 71"/>
            <p:cNvSpPr>
              <a:spLocks noChangeArrowheads="1"/>
            </p:cNvSpPr>
            <p:nvPr/>
          </p:nvSpPr>
          <p:spPr bwMode="auto">
            <a:xfrm>
              <a:off x="4448638" y="1779785"/>
              <a:ext cx="85585" cy="22397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8</a:t>
              </a:r>
              <a:endParaRPr lang="fr-FR" sz="1200" dirty="0">
                <a:latin typeface="Times New Roman" pitchFamily="18" charset="0"/>
                <a:ea typeface="ＭＳ Ｐゴシック" pitchFamily="34" charset="-128"/>
              </a:endParaRPr>
            </a:p>
          </p:txBody>
        </p:sp>
        <p:grpSp>
          <p:nvGrpSpPr>
            <p:cNvPr id="151" name="Groupe 150"/>
            <p:cNvGrpSpPr/>
            <p:nvPr/>
          </p:nvGrpSpPr>
          <p:grpSpPr>
            <a:xfrm>
              <a:off x="4922722" y="2439604"/>
              <a:ext cx="54764" cy="99788"/>
              <a:chOff x="1190625" y="2417445"/>
              <a:chExt cx="34290" cy="96441"/>
            </a:xfrm>
          </p:grpSpPr>
          <p:cxnSp>
            <p:nvCxnSpPr>
              <p:cNvPr id="152" name="Connecteur droit 15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3" name="Connecteur droit 15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4" name="Connecteur droit 15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55" name="Rectangle 154"/>
            <p:cNvSpPr/>
            <p:nvPr/>
          </p:nvSpPr>
          <p:spPr bwMode="auto">
            <a:xfrm>
              <a:off x="4921751" y="2461569"/>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61" name="Groupe 160"/>
            <p:cNvGrpSpPr/>
            <p:nvPr/>
          </p:nvGrpSpPr>
          <p:grpSpPr>
            <a:xfrm>
              <a:off x="5857880" y="2369683"/>
              <a:ext cx="54764" cy="223496"/>
              <a:chOff x="1190625" y="2417445"/>
              <a:chExt cx="34290" cy="96441"/>
            </a:xfrm>
          </p:grpSpPr>
          <p:cxnSp>
            <p:nvCxnSpPr>
              <p:cNvPr id="162" name="Connecteur droit 16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3" name="Connecteur droit 16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4" name="Connecteur droit 16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65" name="Rectangle 164"/>
            <p:cNvSpPr/>
            <p:nvPr/>
          </p:nvSpPr>
          <p:spPr bwMode="auto">
            <a:xfrm>
              <a:off x="5856909" y="2456119"/>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66" name="Groupe 165"/>
            <p:cNvGrpSpPr/>
            <p:nvPr/>
          </p:nvGrpSpPr>
          <p:grpSpPr>
            <a:xfrm>
              <a:off x="6316275" y="2030776"/>
              <a:ext cx="54764" cy="369030"/>
              <a:chOff x="1190625" y="2417445"/>
              <a:chExt cx="34290" cy="96441"/>
            </a:xfrm>
          </p:grpSpPr>
          <p:cxnSp>
            <p:nvCxnSpPr>
              <p:cNvPr id="167" name="Connecteur droit 166"/>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8" name="Connecteur droit 167"/>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9" name="Connecteur droit 168"/>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70" name="Rectangle 169"/>
            <p:cNvSpPr/>
            <p:nvPr/>
          </p:nvSpPr>
          <p:spPr bwMode="auto">
            <a:xfrm>
              <a:off x="6315305" y="2212316"/>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71" name="Groupe 170"/>
            <p:cNvGrpSpPr/>
            <p:nvPr/>
          </p:nvGrpSpPr>
          <p:grpSpPr>
            <a:xfrm>
              <a:off x="6780810" y="2111894"/>
              <a:ext cx="54764" cy="450148"/>
              <a:chOff x="1190625" y="2417445"/>
              <a:chExt cx="34290" cy="96441"/>
            </a:xfrm>
          </p:grpSpPr>
          <p:cxnSp>
            <p:nvCxnSpPr>
              <p:cNvPr id="172" name="Connecteur droit 171"/>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3" name="Connecteur droit 172"/>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4" name="Connecteur droit 173"/>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75" name="Rectangle 174"/>
            <p:cNvSpPr/>
            <p:nvPr/>
          </p:nvSpPr>
          <p:spPr bwMode="auto">
            <a:xfrm>
              <a:off x="6779840" y="2323788"/>
              <a:ext cx="55734" cy="6872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186" name="Groupe 185"/>
            <p:cNvGrpSpPr/>
            <p:nvPr/>
          </p:nvGrpSpPr>
          <p:grpSpPr>
            <a:xfrm>
              <a:off x="8196278" y="2392518"/>
              <a:ext cx="54764" cy="342297"/>
              <a:chOff x="1190625" y="2417445"/>
              <a:chExt cx="34290" cy="96441"/>
            </a:xfrm>
          </p:grpSpPr>
          <p:cxnSp>
            <p:nvCxnSpPr>
              <p:cNvPr id="187" name="Connecteur droit 186"/>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8" name="Connecteur droit 187"/>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9" name="Connecteur droit 188"/>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190" name="Rectangle 189"/>
            <p:cNvSpPr/>
            <p:nvPr/>
          </p:nvSpPr>
          <p:spPr bwMode="auto">
            <a:xfrm>
              <a:off x="8195307" y="2564573"/>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91" name="Rectangle 77"/>
            <p:cNvSpPr>
              <a:spLocks noChangeArrowheads="1"/>
            </p:cNvSpPr>
            <p:nvPr/>
          </p:nvSpPr>
          <p:spPr bwMode="auto">
            <a:xfrm>
              <a:off x="4951824" y="3688775"/>
              <a:ext cx="256756"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337</a:t>
              </a:r>
            </a:p>
          </p:txBody>
        </p:sp>
        <p:sp>
          <p:nvSpPr>
            <p:cNvPr id="192" name="Rectangle 77"/>
            <p:cNvSpPr>
              <a:spLocks noChangeArrowheads="1"/>
            </p:cNvSpPr>
            <p:nvPr/>
          </p:nvSpPr>
          <p:spPr bwMode="auto">
            <a:xfrm>
              <a:off x="5426450" y="3688775"/>
              <a:ext cx="256756"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570</a:t>
              </a:r>
            </a:p>
          </p:txBody>
        </p:sp>
        <p:sp>
          <p:nvSpPr>
            <p:cNvPr id="193" name="Rectangle 77"/>
            <p:cNvSpPr>
              <a:spLocks noChangeArrowheads="1"/>
            </p:cNvSpPr>
            <p:nvPr/>
          </p:nvSpPr>
          <p:spPr bwMode="auto">
            <a:xfrm>
              <a:off x="5887388" y="3688775"/>
              <a:ext cx="256756"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120</a:t>
              </a:r>
            </a:p>
          </p:txBody>
        </p:sp>
        <p:sp>
          <p:nvSpPr>
            <p:cNvPr id="194" name="Rectangle 77"/>
            <p:cNvSpPr>
              <a:spLocks noChangeArrowheads="1"/>
            </p:cNvSpPr>
            <p:nvPr/>
          </p:nvSpPr>
          <p:spPr bwMode="auto">
            <a:xfrm>
              <a:off x="6397962" y="3688775"/>
              <a:ext cx="171171"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78</a:t>
              </a:r>
            </a:p>
          </p:txBody>
        </p:sp>
        <p:sp>
          <p:nvSpPr>
            <p:cNvPr id="195" name="Rectangle 77"/>
            <p:cNvSpPr>
              <a:spLocks noChangeArrowheads="1"/>
            </p:cNvSpPr>
            <p:nvPr/>
          </p:nvSpPr>
          <p:spPr bwMode="auto">
            <a:xfrm>
              <a:off x="6865743" y="3688775"/>
              <a:ext cx="171171"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44</a:t>
              </a:r>
            </a:p>
          </p:txBody>
        </p:sp>
        <p:sp>
          <p:nvSpPr>
            <p:cNvPr id="196" name="Rectangle 77"/>
            <p:cNvSpPr>
              <a:spLocks noChangeArrowheads="1"/>
            </p:cNvSpPr>
            <p:nvPr/>
          </p:nvSpPr>
          <p:spPr bwMode="auto">
            <a:xfrm>
              <a:off x="7333525" y="3688775"/>
              <a:ext cx="171171"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37</a:t>
              </a:r>
            </a:p>
          </p:txBody>
        </p:sp>
        <p:sp>
          <p:nvSpPr>
            <p:cNvPr id="197" name="Rectangle 77"/>
            <p:cNvSpPr>
              <a:spLocks noChangeArrowheads="1"/>
            </p:cNvSpPr>
            <p:nvPr/>
          </p:nvSpPr>
          <p:spPr bwMode="auto">
            <a:xfrm>
              <a:off x="7808153" y="3688775"/>
              <a:ext cx="171171"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37</a:t>
              </a:r>
            </a:p>
          </p:txBody>
        </p:sp>
        <p:sp>
          <p:nvSpPr>
            <p:cNvPr id="198" name="Rectangle 77"/>
            <p:cNvSpPr>
              <a:spLocks noChangeArrowheads="1"/>
            </p:cNvSpPr>
            <p:nvPr/>
          </p:nvSpPr>
          <p:spPr bwMode="auto">
            <a:xfrm>
              <a:off x="8287343" y="3688775"/>
              <a:ext cx="171171" cy="223971"/>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28</a:t>
              </a:r>
            </a:p>
          </p:txBody>
        </p:sp>
        <p:sp>
          <p:nvSpPr>
            <p:cNvPr id="201" name="Rectangle 77"/>
            <p:cNvSpPr>
              <a:spLocks noChangeArrowheads="1"/>
            </p:cNvSpPr>
            <p:nvPr/>
          </p:nvSpPr>
          <p:spPr bwMode="auto">
            <a:xfrm>
              <a:off x="7824276" y="1958564"/>
              <a:ext cx="560475"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p &lt; 0,01 </a:t>
              </a:r>
            </a:p>
          </p:txBody>
        </p:sp>
        <p:grpSp>
          <p:nvGrpSpPr>
            <p:cNvPr id="203" name="Groupe 202"/>
            <p:cNvGrpSpPr/>
            <p:nvPr/>
          </p:nvGrpSpPr>
          <p:grpSpPr>
            <a:xfrm>
              <a:off x="5385092" y="2317593"/>
              <a:ext cx="54764" cy="99788"/>
              <a:chOff x="1190625" y="2417445"/>
              <a:chExt cx="34290" cy="96441"/>
            </a:xfrm>
          </p:grpSpPr>
          <p:cxnSp>
            <p:nvCxnSpPr>
              <p:cNvPr id="204" name="Connecteur droit 203"/>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5" name="Connecteur droit 204"/>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6" name="Connecteur droit 205"/>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07" name="Rectangle 206"/>
            <p:cNvSpPr/>
            <p:nvPr/>
          </p:nvSpPr>
          <p:spPr bwMode="auto">
            <a:xfrm>
              <a:off x="5384122" y="2339558"/>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08" name="Rectangle 71"/>
            <p:cNvSpPr>
              <a:spLocks noChangeArrowheads="1"/>
            </p:cNvSpPr>
            <p:nvPr/>
          </p:nvSpPr>
          <p:spPr bwMode="auto">
            <a:xfrm>
              <a:off x="4448638" y="2417173"/>
              <a:ext cx="85585" cy="223971"/>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4</a:t>
              </a:r>
              <a:endParaRPr lang="fr-FR" sz="1200" dirty="0">
                <a:latin typeface="Times New Roman" pitchFamily="18" charset="0"/>
                <a:ea typeface="ＭＳ Ｐゴシック" pitchFamily="34" charset="-128"/>
              </a:endParaRPr>
            </a:p>
          </p:txBody>
        </p:sp>
        <p:grpSp>
          <p:nvGrpSpPr>
            <p:cNvPr id="209" name="Groupe 208"/>
            <p:cNvGrpSpPr/>
            <p:nvPr/>
          </p:nvGrpSpPr>
          <p:grpSpPr>
            <a:xfrm>
              <a:off x="7705666" y="2272562"/>
              <a:ext cx="54764" cy="381584"/>
              <a:chOff x="1190625" y="2417445"/>
              <a:chExt cx="34290" cy="96441"/>
            </a:xfrm>
          </p:grpSpPr>
          <p:cxnSp>
            <p:nvCxnSpPr>
              <p:cNvPr id="210" name="Connecteur droit 209"/>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1" name="Connecteur droit 210"/>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2" name="Connecteur droit 211"/>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13" name="Rectangle 212"/>
            <p:cNvSpPr/>
            <p:nvPr/>
          </p:nvSpPr>
          <p:spPr bwMode="auto">
            <a:xfrm>
              <a:off x="7704696" y="2471789"/>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14" name="Groupe 213"/>
            <p:cNvGrpSpPr/>
            <p:nvPr/>
          </p:nvGrpSpPr>
          <p:grpSpPr>
            <a:xfrm>
              <a:off x="7223259" y="1988883"/>
              <a:ext cx="63844" cy="512909"/>
              <a:chOff x="1190625" y="2417445"/>
              <a:chExt cx="34290" cy="96441"/>
            </a:xfrm>
          </p:grpSpPr>
          <p:cxnSp>
            <p:nvCxnSpPr>
              <p:cNvPr id="215" name="Connecteur droit 214"/>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6" name="Connecteur droit 215"/>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17" name="Connecteur droit 216"/>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18" name="Rectangle 217"/>
            <p:cNvSpPr/>
            <p:nvPr/>
          </p:nvSpPr>
          <p:spPr bwMode="auto">
            <a:xfrm>
              <a:off x="7231368" y="2255093"/>
              <a:ext cx="54764" cy="60249"/>
            </a:xfrm>
            <a:prstGeom prst="rect">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19" name="Line 54"/>
            <p:cNvSpPr>
              <a:spLocks noChangeShapeType="1"/>
            </p:cNvSpPr>
            <p:nvPr/>
          </p:nvSpPr>
          <p:spPr bwMode="auto">
            <a:xfrm>
              <a:off x="4579860" y="2018786"/>
              <a:ext cx="57047" cy="0"/>
            </a:xfrm>
            <a:prstGeom prst="line">
              <a:avLst/>
            </a:prstGeom>
            <a:noFill/>
            <a:ln w="9525">
              <a:solidFill>
                <a:schemeClr val="bg2"/>
              </a:solidFill>
              <a:round/>
              <a:headEnd/>
              <a:tailEnd/>
            </a:ln>
          </p:spPr>
          <p:txBody>
            <a:bodyPr/>
            <a:lstStyle/>
            <a:p>
              <a:endParaRPr lang="fr-FR" sz="1200"/>
            </a:p>
          </p:txBody>
        </p:sp>
        <p:sp>
          <p:nvSpPr>
            <p:cNvPr id="384" name="Rectangle 77"/>
            <p:cNvSpPr>
              <a:spLocks noChangeArrowheads="1"/>
            </p:cNvSpPr>
            <p:nvPr/>
          </p:nvSpPr>
          <p:spPr bwMode="auto">
            <a:xfrm>
              <a:off x="4833937" y="3184393"/>
              <a:ext cx="48743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Jamais</a:t>
              </a:r>
            </a:p>
          </p:txBody>
        </p:sp>
        <p:sp>
          <p:nvSpPr>
            <p:cNvPr id="385" name="Rectangle 77"/>
            <p:cNvSpPr>
              <a:spLocks noChangeArrowheads="1"/>
            </p:cNvSpPr>
            <p:nvPr/>
          </p:nvSpPr>
          <p:spPr bwMode="auto">
            <a:xfrm>
              <a:off x="5294311" y="2921993"/>
              <a:ext cx="60728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En cours</a:t>
              </a:r>
            </a:p>
          </p:txBody>
        </p:sp>
        <p:sp>
          <p:nvSpPr>
            <p:cNvPr id="398" name="Rectangle 77"/>
            <p:cNvSpPr>
              <a:spLocks noChangeArrowheads="1"/>
            </p:cNvSpPr>
            <p:nvPr/>
          </p:nvSpPr>
          <p:spPr bwMode="auto">
            <a:xfrm>
              <a:off x="5690525" y="3184393"/>
              <a:ext cx="598797" cy="444994"/>
            </a:xfrm>
            <a:prstGeom prst="rect">
              <a:avLst/>
            </a:prstGeom>
            <a:noFill/>
            <a:ln w="9525">
              <a:noFill/>
              <a:miter lim="800000"/>
              <a:headEnd/>
              <a:tailEnd/>
            </a:ln>
          </p:spPr>
          <p:txBody>
            <a:bodyPr wrap="none" lIns="0" tIns="0" rIns="0" bIns="0">
              <a:spAutoFit/>
            </a:bodyPr>
            <a:lstStyle/>
            <a:p>
              <a:pPr algn="ctr">
                <a:lnSpc>
                  <a:spcPts val="1140"/>
                </a:lnSpc>
              </a:pPr>
              <a:r>
                <a:rPr lang="fr-FR" sz="1200" dirty="0">
                  <a:ea typeface="ＭＳ Ｐゴシック" pitchFamily="34" charset="-128"/>
                </a:rPr>
                <a:t>Sevrage</a:t>
              </a:r>
            </a:p>
            <a:p>
              <a:pPr algn="ctr">
                <a:lnSpc>
                  <a:spcPts val="1140"/>
                </a:lnSpc>
              </a:pPr>
              <a:r>
                <a:rPr lang="fr-FR" sz="1200" dirty="0">
                  <a:ea typeface="ＭＳ Ｐゴシック" pitchFamily="34" charset="-128"/>
                </a:rPr>
                <a:t>avant</a:t>
              </a:r>
            </a:p>
            <a:p>
              <a:pPr algn="ctr">
                <a:lnSpc>
                  <a:spcPts val="1140"/>
                </a:lnSpc>
              </a:pPr>
              <a:r>
                <a:rPr lang="fr-FR" sz="1200" dirty="0">
                  <a:ea typeface="ＭＳ Ｐゴシック" pitchFamily="34" charset="-128"/>
                </a:rPr>
                <a:t>inclusion</a:t>
              </a:r>
            </a:p>
          </p:txBody>
        </p:sp>
        <p:sp>
          <p:nvSpPr>
            <p:cNvPr id="405" name="Rectangle 77"/>
            <p:cNvSpPr>
              <a:spLocks noChangeArrowheads="1"/>
            </p:cNvSpPr>
            <p:nvPr/>
          </p:nvSpPr>
          <p:spPr bwMode="auto">
            <a:xfrm>
              <a:off x="6374070" y="3184393"/>
              <a:ext cx="175454"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&lt;1</a:t>
              </a:r>
            </a:p>
            <a:p>
              <a:pPr algn="ctr"/>
              <a:r>
                <a:rPr lang="fr-FR" sz="1200" dirty="0">
                  <a:ea typeface="ＭＳ Ｐゴシック" pitchFamily="34" charset="-128"/>
                </a:rPr>
                <a:t>an</a:t>
              </a:r>
            </a:p>
          </p:txBody>
        </p:sp>
        <p:sp>
          <p:nvSpPr>
            <p:cNvPr id="406" name="Rectangle 77"/>
            <p:cNvSpPr>
              <a:spLocks noChangeArrowheads="1"/>
            </p:cNvSpPr>
            <p:nvPr/>
          </p:nvSpPr>
          <p:spPr bwMode="auto">
            <a:xfrm>
              <a:off x="6788624" y="3184393"/>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1-2</a:t>
              </a:r>
            </a:p>
            <a:p>
              <a:pPr algn="ctr"/>
              <a:r>
                <a:rPr lang="fr-FR" sz="1200" dirty="0">
                  <a:ea typeface="ＭＳ Ｐゴシック" pitchFamily="34" charset="-128"/>
                </a:rPr>
                <a:t>ans</a:t>
              </a:r>
            </a:p>
          </p:txBody>
        </p:sp>
        <p:sp>
          <p:nvSpPr>
            <p:cNvPr id="407" name="Rectangle 77"/>
            <p:cNvSpPr>
              <a:spLocks noChangeArrowheads="1"/>
            </p:cNvSpPr>
            <p:nvPr/>
          </p:nvSpPr>
          <p:spPr bwMode="auto">
            <a:xfrm>
              <a:off x="7270997" y="3184393"/>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a:t>
              </a:r>
            </a:p>
            <a:p>
              <a:pPr algn="ctr"/>
              <a:r>
                <a:rPr lang="fr-FR" sz="1200" dirty="0">
                  <a:ea typeface="ＭＳ Ｐゴシック" pitchFamily="34" charset="-128"/>
                </a:rPr>
                <a:t>ans</a:t>
              </a:r>
            </a:p>
          </p:txBody>
        </p:sp>
        <p:sp>
          <p:nvSpPr>
            <p:cNvPr id="408" name="Rectangle 77"/>
            <p:cNvSpPr>
              <a:spLocks noChangeArrowheads="1"/>
            </p:cNvSpPr>
            <p:nvPr/>
          </p:nvSpPr>
          <p:spPr bwMode="auto">
            <a:xfrm>
              <a:off x="7749317" y="3184393"/>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3-5</a:t>
              </a:r>
            </a:p>
            <a:p>
              <a:pPr algn="ctr"/>
              <a:r>
                <a:rPr lang="fr-FR" sz="1200" dirty="0">
                  <a:ea typeface="ＭＳ Ｐゴシック" pitchFamily="34" charset="-128"/>
                </a:rPr>
                <a:t>ans</a:t>
              </a:r>
            </a:p>
          </p:txBody>
        </p:sp>
        <p:sp>
          <p:nvSpPr>
            <p:cNvPr id="409" name="Rectangle 77"/>
            <p:cNvSpPr>
              <a:spLocks noChangeArrowheads="1"/>
            </p:cNvSpPr>
            <p:nvPr/>
          </p:nvSpPr>
          <p:spPr bwMode="auto">
            <a:xfrm>
              <a:off x="8253119" y="3184393"/>
              <a:ext cx="226735" cy="332390"/>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&gt; 5</a:t>
              </a:r>
            </a:p>
            <a:p>
              <a:pPr algn="ctr"/>
              <a:r>
                <a:rPr lang="fr-FR" sz="1200" dirty="0">
                  <a:ea typeface="ＭＳ Ｐゴシック" pitchFamily="34" charset="-128"/>
                </a:rPr>
                <a:t>ans</a:t>
              </a:r>
            </a:p>
          </p:txBody>
        </p:sp>
        <p:sp>
          <p:nvSpPr>
            <p:cNvPr id="410" name="ZoneTexte 409"/>
            <p:cNvSpPr txBox="1"/>
            <p:nvPr/>
          </p:nvSpPr>
          <p:spPr>
            <a:xfrm>
              <a:off x="4657937" y="3662261"/>
              <a:ext cx="270251" cy="276999"/>
            </a:xfrm>
            <a:prstGeom prst="rect">
              <a:avLst/>
            </a:prstGeom>
            <a:noFill/>
          </p:spPr>
          <p:txBody>
            <a:bodyPr wrap="none" rtlCol="0">
              <a:spAutoFit/>
            </a:bodyPr>
            <a:lstStyle/>
            <a:p>
              <a:r>
                <a:rPr lang="fr-FR" sz="1200" dirty="0"/>
                <a:t>n</a:t>
              </a:r>
            </a:p>
          </p:txBody>
        </p:sp>
        <p:sp>
          <p:nvSpPr>
            <p:cNvPr id="429" name="ZoneTexte 428"/>
            <p:cNvSpPr txBox="1"/>
            <p:nvPr/>
          </p:nvSpPr>
          <p:spPr>
            <a:xfrm>
              <a:off x="6423949" y="2872617"/>
              <a:ext cx="1827093" cy="276999"/>
            </a:xfrm>
            <a:prstGeom prst="rect">
              <a:avLst/>
            </a:prstGeom>
            <a:noFill/>
          </p:spPr>
          <p:txBody>
            <a:bodyPr wrap="none" rtlCol="0">
              <a:spAutoFit/>
            </a:bodyPr>
            <a:lstStyle/>
            <a:p>
              <a:r>
                <a:rPr lang="fr-FR" sz="1200" dirty="0"/>
                <a:t>Sevrage après inclusion</a:t>
              </a:r>
            </a:p>
          </p:txBody>
        </p:sp>
      </p:grpSp>
      <p:sp>
        <p:nvSpPr>
          <p:cNvPr id="220" name="Text Box 2"/>
          <p:cNvSpPr txBox="1">
            <a:spLocks noChangeArrowheads="1"/>
          </p:cNvSpPr>
          <p:nvPr/>
        </p:nvSpPr>
        <p:spPr bwMode="auto">
          <a:xfrm>
            <a:off x="506955" y="4249308"/>
            <a:ext cx="3537318"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Cancers liés au tabac (poumon exclu)</a:t>
            </a:r>
          </a:p>
        </p:txBody>
      </p:sp>
      <p:grpSp>
        <p:nvGrpSpPr>
          <p:cNvPr id="3" name="Groupe 2"/>
          <p:cNvGrpSpPr/>
          <p:nvPr/>
        </p:nvGrpSpPr>
        <p:grpSpPr>
          <a:xfrm>
            <a:off x="231971" y="4671413"/>
            <a:ext cx="3903131" cy="1898456"/>
            <a:chOff x="231971" y="4671413"/>
            <a:chExt cx="3903131" cy="1898456"/>
          </a:xfrm>
        </p:grpSpPr>
        <p:sp>
          <p:nvSpPr>
            <p:cNvPr id="221" name="Line 52"/>
            <p:cNvSpPr>
              <a:spLocks noChangeShapeType="1"/>
            </p:cNvSpPr>
            <p:nvPr/>
          </p:nvSpPr>
          <p:spPr bwMode="auto">
            <a:xfrm>
              <a:off x="411789" y="4742140"/>
              <a:ext cx="0" cy="1104992"/>
            </a:xfrm>
            <a:prstGeom prst="line">
              <a:avLst/>
            </a:prstGeom>
            <a:noFill/>
            <a:ln w="9525">
              <a:solidFill>
                <a:schemeClr val="bg2"/>
              </a:solidFill>
              <a:round/>
              <a:headEnd/>
              <a:tailEnd/>
            </a:ln>
          </p:spPr>
          <p:txBody>
            <a:bodyPr/>
            <a:lstStyle/>
            <a:p>
              <a:endParaRPr lang="fr-FR" sz="1200"/>
            </a:p>
          </p:txBody>
        </p:sp>
        <p:sp>
          <p:nvSpPr>
            <p:cNvPr id="222" name="Line 53"/>
            <p:cNvSpPr>
              <a:spLocks noChangeShapeType="1"/>
            </p:cNvSpPr>
            <p:nvPr/>
          </p:nvSpPr>
          <p:spPr bwMode="auto">
            <a:xfrm>
              <a:off x="359437" y="5847133"/>
              <a:ext cx="52352" cy="0"/>
            </a:xfrm>
            <a:prstGeom prst="line">
              <a:avLst/>
            </a:prstGeom>
            <a:noFill/>
            <a:ln w="9525">
              <a:solidFill>
                <a:schemeClr val="bg2"/>
              </a:solidFill>
              <a:round/>
              <a:headEnd/>
              <a:tailEnd/>
            </a:ln>
          </p:spPr>
          <p:txBody>
            <a:bodyPr/>
            <a:lstStyle/>
            <a:p>
              <a:endParaRPr lang="fr-FR" sz="1200"/>
            </a:p>
          </p:txBody>
        </p:sp>
        <p:sp>
          <p:nvSpPr>
            <p:cNvPr id="224" name="Line 55"/>
            <p:cNvSpPr>
              <a:spLocks noChangeShapeType="1"/>
            </p:cNvSpPr>
            <p:nvPr/>
          </p:nvSpPr>
          <p:spPr bwMode="auto">
            <a:xfrm>
              <a:off x="359437" y="4742140"/>
              <a:ext cx="52352" cy="0"/>
            </a:xfrm>
            <a:prstGeom prst="line">
              <a:avLst/>
            </a:prstGeom>
            <a:noFill/>
            <a:ln w="9525">
              <a:solidFill>
                <a:schemeClr val="bg2"/>
              </a:solidFill>
              <a:round/>
              <a:headEnd/>
              <a:tailEnd/>
            </a:ln>
          </p:spPr>
          <p:txBody>
            <a:bodyPr/>
            <a:lstStyle/>
            <a:p>
              <a:endParaRPr lang="fr-FR" sz="1200"/>
            </a:p>
          </p:txBody>
        </p:sp>
        <p:sp>
          <p:nvSpPr>
            <p:cNvPr id="225" name="Line 60"/>
            <p:cNvSpPr>
              <a:spLocks noChangeShapeType="1"/>
            </p:cNvSpPr>
            <p:nvPr/>
          </p:nvSpPr>
          <p:spPr bwMode="auto">
            <a:xfrm flipV="1">
              <a:off x="411789" y="5847133"/>
              <a:ext cx="0" cy="43776"/>
            </a:xfrm>
            <a:prstGeom prst="line">
              <a:avLst/>
            </a:prstGeom>
            <a:noFill/>
            <a:ln w="9525">
              <a:solidFill>
                <a:schemeClr val="bg2"/>
              </a:solidFill>
              <a:round/>
              <a:headEnd/>
              <a:tailEnd/>
            </a:ln>
          </p:spPr>
          <p:txBody>
            <a:bodyPr/>
            <a:lstStyle/>
            <a:p>
              <a:endParaRPr lang="fr-FR" sz="1200"/>
            </a:p>
          </p:txBody>
        </p:sp>
        <p:sp>
          <p:nvSpPr>
            <p:cNvPr id="226" name="Line 61"/>
            <p:cNvSpPr>
              <a:spLocks noChangeShapeType="1"/>
            </p:cNvSpPr>
            <p:nvPr/>
          </p:nvSpPr>
          <p:spPr bwMode="auto">
            <a:xfrm flipV="1">
              <a:off x="798039" y="5847133"/>
              <a:ext cx="0" cy="43776"/>
            </a:xfrm>
            <a:prstGeom prst="line">
              <a:avLst/>
            </a:prstGeom>
            <a:noFill/>
            <a:ln w="9525">
              <a:solidFill>
                <a:schemeClr val="bg2"/>
              </a:solidFill>
              <a:round/>
              <a:headEnd/>
              <a:tailEnd/>
            </a:ln>
          </p:spPr>
          <p:txBody>
            <a:bodyPr/>
            <a:lstStyle/>
            <a:p>
              <a:endParaRPr lang="fr-FR" sz="1200"/>
            </a:p>
          </p:txBody>
        </p:sp>
        <p:sp>
          <p:nvSpPr>
            <p:cNvPr id="227" name="Rectangle 71"/>
            <p:cNvSpPr>
              <a:spLocks noChangeArrowheads="1"/>
            </p:cNvSpPr>
            <p:nvPr/>
          </p:nvSpPr>
          <p:spPr bwMode="auto">
            <a:xfrm>
              <a:off x="231971" y="5767697"/>
              <a:ext cx="85584" cy="184665"/>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229" name="Line 54"/>
            <p:cNvSpPr>
              <a:spLocks noChangeShapeType="1"/>
            </p:cNvSpPr>
            <p:nvPr/>
          </p:nvSpPr>
          <p:spPr bwMode="auto">
            <a:xfrm>
              <a:off x="359437" y="5395734"/>
              <a:ext cx="52352" cy="0"/>
            </a:xfrm>
            <a:prstGeom prst="line">
              <a:avLst/>
            </a:prstGeom>
            <a:noFill/>
            <a:ln w="9525">
              <a:solidFill>
                <a:schemeClr val="bg2"/>
              </a:solidFill>
              <a:round/>
              <a:headEnd/>
              <a:tailEnd/>
            </a:ln>
          </p:spPr>
          <p:txBody>
            <a:bodyPr/>
            <a:lstStyle/>
            <a:p>
              <a:endParaRPr lang="fr-FR" sz="1200"/>
            </a:p>
          </p:txBody>
        </p:sp>
        <p:sp>
          <p:nvSpPr>
            <p:cNvPr id="231" name="Line 52"/>
            <p:cNvSpPr>
              <a:spLocks noChangeShapeType="1"/>
            </p:cNvSpPr>
            <p:nvPr/>
          </p:nvSpPr>
          <p:spPr bwMode="auto">
            <a:xfrm>
              <a:off x="1831572" y="4853725"/>
              <a:ext cx="0" cy="993407"/>
            </a:xfrm>
            <a:prstGeom prst="line">
              <a:avLst/>
            </a:prstGeom>
            <a:noFill/>
            <a:ln w="9525">
              <a:solidFill>
                <a:schemeClr val="bg2"/>
              </a:solidFill>
              <a:prstDash val="sysDash"/>
              <a:round/>
              <a:headEnd/>
              <a:tailEnd/>
            </a:ln>
          </p:spPr>
          <p:txBody>
            <a:bodyPr/>
            <a:lstStyle/>
            <a:p>
              <a:endParaRPr lang="fr-FR" sz="1200"/>
            </a:p>
          </p:txBody>
        </p:sp>
        <p:sp>
          <p:nvSpPr>
            <p:cNvPr id="232" name="Line 59"/>
            <p:cNvSpPr>
              <a:spLocks noChangeShapeType="1"/>
            </p:cNvSpPr>
            <p:nvPr/>
          </p:nvSpPr>
          <p:spPr bwMode="auto">
            <a:xfrm>
              <a:off x="409468" y="5847132"/>
              <a:ext cx="3725634" cy="0"/>
            </a:xfrm>
            <a:prstGeom prst="line">
              <a:avLst/>
            </a:prstGeom>
            <a:noFill/>
            <a:ln w="9525">
              <a:solidFill>
                <a:schemeClr val="bg2"/>
              </a:solidFill>
              <a:round/>
              <a:headEnd/>
              <a:tailEnd/>
            </a:ln>
          </p:spPr>
          <p:txBody>
            <a:bodyPr/>
            <a:lstStyle/>
            <a:p>
              <a:endParaRPr lang="fr-FR" sz="1200"/>
            </a:p>
          </p:txBody>
        </p:sp>
        <p:sp>
          <p:nvSpPr>
            <p:cNvPr id="233" name="Line 61"/>
            <p:cNvSpPr>
              <a:spLocks noChangeShapeType="1"/>
            </p:cNvSpPr>
            <p:nvPr/>
          </p:nvSpPr>
          <p:spPr bwMode="auto">
            <a:xfrm flipV="1">
              <a:off x="1233606" y="5847133"/>
              <a:ext cx="0" cy="43776"/>
            </a:xfrm>
            <a:prstGeom prst="line">
              <a:avLst/>
            </a:prstGeom>
            <a:noFill/>
            <a:ln w="9525">
              <a:solidFill>
                <a:schemeClr val="bg2"/>
              </a:solidFill>
              <a:round/>
              <a:headEnd/>
              <a:tailEnd/>
            </a:ln>
          </p:spPr>
          <p:txBody>
            <a:bodyPr/>
            <a:lstStyle/>
            <a:p>
              <a:endParaRPr lang="fr-FR" sz="1200"/>
            </a:p>
          </p:txBody>
        </p:sp>
        <p:sp>
          <p:nvSpPr>
            <p:cNvPr id="235" name="Line 61"/>
            <p:cNvSpPr>
              <a:spLocks noChangeShapeType="1"/>
            </p:cNvSpPr>
            <p:nvPr/>
          </p:nvSpPr>
          <p:spPr bwMode="auto">
            <a:xfrm flipV="1">
              <a:off x="1656609" y="5847133"/>
              <a:ext cx="0" cy="43776"/>
            </a:xfrm>
            <a:prstGeom prst="line">
              <a:avLst/>
            </a:prstGeom>
            <a:noFill/>
            <a:ln w="9525">
              <a:solidFill>
                <a:schemeClr val="bg2"/>
              </a:solidFill>
              <a:round/>
              <a:headEnd/>
              <a:tailEnd/>
            </a:ln>
          </p:spPr>
          <p:txBody>
            <a:bodyPr/>
            <a:lstStyle/>
            <a:p>
              <a:endParaRPr lang="fr-FR" sz="1200"/>
            </a:p>
          </p:txBody>
        </p:sp>
        <p:sp>
          <p:nvSpPr>
            <p:cNvPr id="237" name="Line 61"/>
            <p:cNvSpPr>
              <a:spLocks noChangeShapeType="1"/>
            </p:cNvSpPr>
            <p:nvPr/>
          </p:nvSpPr>
          <p:spPr bwMode="auto">
            <a:xfrm flipV="1">
              <a:off x="2085895" y="5847133"/>
              <a:ext cx="0" cy="43776"/>
            </a:xfrm>
            <a:prstGeom prst="line">
              <a:avLst/>
            </a:prstGeom>
            <a:noFill/>
            <a:ln w="9525">
              <a:solidFill>
                <a:schemeClr val="bg2"/>
              </a:solidFill>
              <a:round/>
              <a:headEnd/>
              <a:tailEnd/>
            </a:ln>
          </p:spPr>
          <p:txBody>
            <a:bodyPr/>
            <a:lstStyle/>
            <a:p>
              <a:endParaRPr lang="fr-FR" sz="1200"/>
            </a:p>
          </p:txBody>
        </p:sp>
        <p:sp>
          <p:nvSpPr>
            <p:cNvPr id="239" name="Line 61"/>
            <p:cNvSpPr>
              <a:spLocks noChangeShapeType="1"/>
            </p:cNvSpPr>
            <p:nvPr/>
          </p:nvSpPr>
          <p:spPr bwMode="auto">
            <a:xfrm flipV="1">
              <a:off x="2515180" y="5847133"/>
              <a:ext cx="0" cy="43776"/>
            </a:xfrm>
            <a:prstGeom prst="line">
              <a:avLst/>
            </a:prstGeom>
            <a:noFill/>
            <a:ln w="9525">
              <a:solidFill>
                <a:schemeClr val="bg2"/>
              </a:solidFill>
              <a:round/>
              <a:headEnd/>
              <a:tailEnd/>
            </a:ln>
          </p:spPr>
          <p:txBody>
            <a:bodyPr/>
            <a:lstStyle/>
            <a:p>
              <a:endParaRPr lang="fr-FR" sz="1200"/>
            </a:p>
          </p:txBody>
        </p:sp>
        <p:sp>
          <p:nvSpPr>
            <p:cNvPr id="241" name="Line 61"/>
            <p:cNvSpPr>
              <a:spLocks noChangeShapeType="1"/>
            </p:cNvSpPr>
            <p:nvPr/>
          </p:nvSpPr>
          <p:spPr bwMode="auto">
            <a:xfrm flipV="1">
              <a:off x="2944466" y="5847133"/>
              <a:ext cx="0" cy="43776"/>
            </a:xfrm>
            <a:prstGeom prst="line">
              <a:avLst/>
            </a:prstGeom>
            <a:noFill/>
            <a:ln w="9525">
              <a:solidFill>
                <a:schemeClr val="bg2"/>
              </a:solidFill>
              <a:round/>
              <a:headEnd/>
              <a:tailEnd/>
            </a:ln>
          </p:spPr>
          <p:txBody>
            <a:bodyPr/>
            <a:lstStyle/>
            <a:p>
              <a:endParaRPr lang="fr-FR" sz="1200"/>
            </a:p>
          </p:txBody>
        </p:sp>
        <p:sp>
          <p:nvSpPr>
            <p:cNvPr id="243" name="Line 61"/>
            <p:cNvSpPr>
              <a:spLocks noChangeShapeType="1"/>
            </p:cNvSpPr>
            <p:nvPr/>
          </p:nvSpPr>
          <p:spPr bwMode="auto">
            <a:xfrm flipV="1">
              <a:off x="3380033" y="5847133"/>
              <a:ext cx="0" cy="43776"/>
            </a:xfrm>
            <a:prstGeom prst="line">
              <a:avLst/>
            </a:prstGeom>
            <a:noFill/>
            <a:ln w="9525">
              <a:solidFill>
                <a:schemeClr val="bg2"/>
              </a:solidFill>
              <a:round/>
              <a:headEnd/>
              <a:tailEnd/>
            </a:ln>
          </p:spPr>
          <p:txBody>
            <a:bodyPr/>
            <a:lstStyle/>
            <a:p>
              <a:endParaRPr lang="fr-FR" sz="1200"/>
            </a:p>
          </p:txBody>
        </p:sp>
        <p:sp>
          <p:nvSpPr>
            <p:cNvPr id="245" name="Line 61"/>
            <p:cNvSpPr>
              <a:spLocks noChangeShapeType="1"/>
            </p:cNvSpPr>
            <p:nvPr/>
          </p:nvSpPr>
          <p:spPr bwMode="auto">
            <a:xfrm flipV="1">
              <a:off x="3819789" y="5847133"/>
              <a:ext cx="0" cy="43776"/>
            </a:xfrm>
            <a:prstGeom prst="line">
              <a:avLst/>
            </a:prstGeom>
            <a:noFill/>
            <a:ln w="9525">
              <a:solidFill>
                <a:schemeClr val="bg2"/>
              </a:solidFill>
              <a:round/>
              <a:headEnd/>
              <a:tailEnd/>
            </a:ln>
          </p:spPr>
          <p:txBody>
            <a:bodyPr/>
            <a:lstStyle/>
            <a:p>
              <a:endParaRPr lang="fr-FR" sz="1200"/>
            </a:p>
          </p:txBody>
        </p:sp>
        <p:sp>
          <p:nvSpPr>
            <p:cNvPr id="247" name="Line 54"/>
            <p:cNvSpPr>
              <a:spLocks noChangeShapeType="1"/>
            </p:cNvSpPr>
            <p:nvPr/>
          </p:nvSpPr>
          <p:spPr bwMode="auto">
            <a:xfrm>
              <a:off x="359437" y="5613933"/>
              <a:ext cx="52352" cy="0"/>
            </a:xfrm>
            <a:prstGeom prst="line">
              <a:avLst/>
            </a:prstGeom>
            <a:noFill/>
            <a:ln w="9525">
              <a:solidFill>
                <a:schemeClr val="bg2"/>
              </a:solidFill>
              <a:round/>
              <a:headEnd/>
              <a:tailEnd/>
            </a:ln>
          </p:spPr>
          <p:txBody>
            <a:bodyPr/>
            <a:lstStyle/>
            <a:p>
              <a:endParaRPr lang="fr-FR" sz="1200"/>
            </a:p>
          </p:txBody>
        </p:sp>
        <p:sp>
          <p:nvSpPr>
            <p:cNvPr id="248" name="Line 54"/>
            <p:cNvSpPr>
              <a:spLocks noChangeShapeType="1"/>
            </p:cNvSpPr>
            <p:nvPr/>
          </p:nvSpPr>
          <p:spPr bwMode="auto">
            <a:xfrm>
              <a:off x="359437" y="4945657"/>
              <a:ext cx="52352" cy="0"/>
            </a:xfrm>
            <a:prstGeom prst="line">
              <a:avLst/>
            </a:prstGeom>
            <a:noFill/>
            <a:ln w="9525">
              <a:solidFill>
                <a:schemeClr val="bg2"/>
              </a:solidFill>
              <a:round/>
              <a:headEnd/>
              <a:tailEnd/>
            </a:ln>
          </p:spPr>
          <p:txBody>
            <a:bodyPr/>
            <a:lstStyle/>
            <a:p>
              <a:endParaRPr lang="fr-FR" sz="1200"/>
            </a:p>
          </p:txBody>
        </p:sp>
        <p:sp>
          <p:nvSpPr>
            <p:cNvPr id="249" name="Line 54"/>
            <p:cNvSpPr>
              <a:spLocks noChangeShapeType="1"/>
            </p:cNvSpPr>
            <p:nvPr/>
          </p:nvSpPr>
          <p:spPr bwMode="auto">
            <a:xfrm>
              <a:off x="359437" y="5180205"/>
              <a:ext cx="52352" cy="0"/>
            </a:xfrm>
            <a:prstGeom prst="line">
              <a:avLst/>
            </a:prstGeom>
            <a:noFill/>
            <a:ln w="9525">
              <a:solidFill>
                <a:schemeClr val="bg2"/>
              </a:solidFill>
              <a:round/>
              <a:headEnd/>
              <a:tailEnd/>
            </a:ln>
          </p:spPr>
          <p:txBody>
            <a:bodyPr/>
            <a:lstStyle/>
            <a:p>
              <a:endParaRPr lang="fr-FR" sz="1200"/>
            </a:p>
          </p:txBody>
        </p:sp>
        <p:sp>
          <p:nvSpPr>
            <p:cNvPr id="250" name="Rectangle 71"/>
            <p:cNvSpPr>
              <a:spLocks noChangeArrowheads="1"/>
            </p:cNvSpPr>
            <p:nvPr/>
          </p:nvSpPr>
          <p:spPr bwMode="auto">
            <a:xfrm>
              <a:off x="231971" y="5525423"/>
              <a:ext cx="85584" cy="184665"/>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1</a:t>
              </a:r>
              <a:endParaRPr lang="fr-FR" sz="1200" dirty="0">
                <a:latin typeface="Times New Roman" pitchFamily="18" charset="0"/>
                <a:ea typeface="ＭＳ Ｐゴシック" pitchFamily="34" charset="-128"/>
              </a:endParaRPr>
            </a:p>
          </p:txBody>
        </p:sp>
        <p:sp>
          <p:nvSpPr>
            <p:cNvPr id="251" name="Rectangle 71"/>
            <p:cNvSpPr>
              <a:spLocks noChangeArrowheads="1"/>
            </p:cNvSpPr>
            <p:nvPr/>
          </p:nvSpPr>
          <p:spPr bwMode="auto">
            <a:xfrm>
              <a:off x="231971" y="5109478"/>
              <a:ext cx="85584" cy="184665"/>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3</a:t>
              </a:r>
              <a:endParaRPr lang="fr-FR" sz="1200" dirty="0">
                <a:latin typeface="Times New Roman" pitchFamily="18" charset="0"/>
                <a:ea typeface="ＭＳ Ｐゴシック" pitchFamily="34" charset="-128"/>
              </a:endParaRPr>
            </a:p>
          </p:txBody>
        </p:sp>
        <p:sp>
          <p:nvSpPr>
            <p:cNvPr id="252" name="Rectangle 71"/>
            <p:cNvSpPr>
              <a:spLocks noChangeArrowheads="1"/>
            </p:cNvSpPr>
            <p:nvPr/>
          </p:nvSpPr>
          <p:spPr bwMode="auto">
            <a:xfrm>
              <a:off x="231971" y="4874929"/>
              <a:ext cx="85584" cy="184665"/>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4</a:t>
              </a:r>
              <a:endParaRPr lang="fr-FR" sz="1200" dirty="0">
                <a:latin typeface="Times New Roman" pitchFamily="18" charset="0"/>
                <a:ea typeface="ＭＳ Ｐゴシック" pitchFamily="34" charset="-128"/>
              </a:endParaRPr>
            </a:p>
          </p:txBody>
        </p:sp>
        <p:sp>
          <p:nvSpPr>
            <p:cNvPr id="253" name="Rectangle 71"/>
            <p:cNvSpPr>
              <a:spLocks noChangeArrowheads="1"/>
            </p:cNvSpPr>
            <p:nvPr/>
          </p:nvSpPr>
          <p:spPr bwMode="auto">
            <a:xfrm>
              <a:off x="231971" y="4671413"/>
              <a:ext cx="85584" cy="184665"/>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5</a:t>
              </a:r>
              <a:endParaRPr lang="fr-FR" sz="1200" dirty="0">
                <a:latin typeface="Times New Roman" pitchFamily="18" charset="0"/>
                <a:ea typeface="ＭＳ Ｐゴシック" pitchFamily="34" charset="-128"/>
              </a:endParaRPr>
            </a:p>
          </p:txBody>
        </p:sp>
        <p:grpSp>
          <p:nvGrpSpPr>
            <p:cNvPr id="255" name="Groupe 254"/>
            <p:cNvGrpSpPr/>
            <p:nvPr/>
          </p:nvGrpSpPr>
          <p:grpSpPr>
            <a:xfrm>
              <a:off x="704600" y="5539788"/>
              <a:ext cx="50257" cy="87005"/>
              <a:chOff x="1190625" y="2417445"/>
              <a:chExt cx="34290" cy="96441"/>
            </a:xfrm>
            <a:solidFill>
              <a:srgbClr val="FF0000"/>
            </a:solidFill>
          </p:grpSpPr>
          <p:cxnSp>
            <p:nvCxnSpPr>
              <p:cNvPr id="256" name="Connecteur droit 255"/>
              <p:cNvCxnSpPr/>
              <p:nvPr/>
            </p:nvCxnSpPr>
            <p:spPr bwMode="auto">
              <a:xfrm flipV="1">
                <a:off x="1207770" y="2417446"/>
                <a:ext cx="0" cy="96440"/>
              </a:xfrm>
              <a:prstGeom prst="line">
                <a:avLst/>
              </a:prstGeom>
              <a:grpFill/>
              <a:ln w="9525" cap="flat" cmpd="sng" algn="ctr">
                <a:solidFill>
                  <a:schemeClr val="tx1"/>
                </a:solidFill>
                <a:prstDash val="solid"/>
                <a:round/>
                <a:headEnd type="none" w="med" len="med"/>
                <a:tailEnd type="none" w="med" len="med"/>
              </a:ln>
              <a:effectLst/>
            </p:spPr>
          </p:cxnSp>
          <p:cxnSp>
            <p:nvCxnSpPr>
              <p:cNvPr id="257" name="Connecteur droit 256"/>
              <p:cNvCxnSpPr/>
              <p:nvPr/>
            </p:nvCxnSpPr>
            <p:spPr bwMode="auto">
              <a:xfrm>
                <a:off x="1190625" y="2417445"/>
                <a:ext cx="34290" cy="0"/>
              </a:xfrm>
              <a:prstGeom prst="line">
                <a:avLst/>
              </a:prstGeom>
              <a:grpFill/>
              <a:ln w="9525" cap="flat" cmpd="sng" algn="ctr">
                <a:solidFill>
                  <a:schemeClr val="tx1"/>
                </a:solidFill>
                <a:prstDash val="solid"/>
                <a:round/>
                <a:headEnd type="none" w="med" len="med"/>
                <a:tailEnd type="none" w="med" len="med"/>
              </a:ln>
              <a:effectLst/>
            </p:spPr>
          </p:cxnSp>
          <p:cxnSp>
            <p:nvCxnSpPr>
              <p:cNvPr id="258" name="Connecteur droit 257"/>
              <p:cNvCxnSpPr/>
              <p:nvPr/>
            </p:nvCxnSpPr>
            <p:spPr bwMode="auto">
              <a:xfrm>
                <a:off x="1190625" y="2511981"/>
                <a:ext cx="34290" cy="0"/>
              </a:xfrm>
              <a:prstGeom prst="line">
                <a:avLst/>
              </a:prstGeom>
              <a:grpFill/>
              <a:ln w="9525" cap="flat" cmpd="sng" algn="ctr">
                <a:solidFill>
                  <a:schemeClr val="tx1"/>
                </a:solidFill>
                <a:prstDash val="solid"/>
                <a:round/>
                <a:headEnd type="none" w="med" len="med"/>
                <a:tailEnd type="none" w="med" len="med"/>
              </a:ln>
              <a:effectLst/>
            </p:spPr>
          </p:cxnSp>
        </p:grpSp>
        <p:sp>
          <p:nvSpPr>
            <p:cNvPr id="259" name="Rectangle 258"/>
            <p:cNvSpPr/>
            <p:nvPr/>
          </p:nvSpPr>
          <p:spPr bwMode="auto">
            <a:xfrm>
              <a:off x="703710" y="5558939"/>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65" name="Groupe 264"/>
            <p:cNvGrpSpPr/>
            <p:nvPr/>
          </p:nvGrpSpPr>
          <p:grpSpPr>
            <a:xfrm>
              <a:off x="1556891" y="5278528"/>
              <a:ext cx="50257" cy="225572"/>
              <a:chOff x="1190625" y="2417445"/>
              <a:chExt cx="34290" cy="96441"/>
            </a:xfrm>
          </p:grpSpPr>
          <p:cxnSp>
            <p:nvCxnSpPr>
              <p:cNvPr id="266" name="Connecteur droit 26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7" name="Connecteur droit 26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8" name="Connecteur droit 26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69" name="Rectangle 268"/>
            <p:cNvSpPr/>
            <p:nvPr/>
          </p:nvSpPr>
          <p:spPr bwMode="auto">
            <a:xfrm>
              <a:off x="1556891" y="5379444"/>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70" name="Groupe 269"/>
            <p:cNvGrpSpPr/>
            <p:nvPr/>
          </p:nvGrpSpPr>
          <p:grpSpPr>
            <a:xfrm>
              <a:off x="1968223" y="4834368"/>
              <a:ext cx="50257" cy="414030"/>
              <a:chOff x="1190625" y="2417445"/>
              <a:chExt cx="34290" cy="96441"/>
            </a:xfrm>
          </p:grpSpPr>
          <p:cxnSp>
            <p:nvCxnSpPr>
              <p:cNvPr id="271" name="Connecteur droit 270"/>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2" name="Connecteur droit 271"/>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3" name="Connecteur droit 272"/>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74" name="Rectangle 273"/>
            <p:cNvSpPr/>
            <p:nvPr/>
          </p:nvSpPr>
          <p:spPr bwMode="auto">
            <a:xfrm>
              <a:off x="1968223" y="5048532"/>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75" name="Groupe 274"/>
            <p:cNvGrpSpPr/>
            <p:nvPr/>
          </p:nvGrpSpPr>
          <p:grpSpPr>
            <a:xfrm>
              <a:off x="2402994" y="5185742"/>
              <a:ext cx="50257" cy="410408"/>
              <a:chOff x="1190625" y="2417445"/>
              <a:chExt cx="34290" cy="96441"/>
            </a:xfrm>
          </p:grpSpPr>
          <p:cxnSp>
            <p:nvCxnSpPr>
              <p:cNvPr id="276" name="Connecteur droit 27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7" name="Connecteur droit 27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8" name="Connecteur droit 27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79" name="Rectangle 278"/>
            <p:cNvSpPr/>
            <p:nvPr/>
          </p:nvSpPr>
          <p:spPr bwMode="auto">
            <a:xfrm>
              <a:off x="2402100" y="5401952"/>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80" name="Groupe 279"/>
            <p:cNvGrpSpPr/>
            <p:nvPr/>
          </p:nvGrpSpPr>
          <p:grpSpPr>
            <a:xfrm>
              <a:off x="2825994" y="5379444"/>
              <a:ext cx="50257" cy="361929"/>
              <a:chOff x="1190625" y="2417445"/>
              <a:chExt cx="34290" cy="96441"/>
            </a:xfrm>
          </p:grpSpPr>
          <p:cxnSp>
            <p:nvCxnSpPr>
              <p:cNvPr id="281" name="Connecteur droit 280"/>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2" name="Connecteur droit 281"/>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3" name="Connecteur droit 282"/>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84" name="Rectangle 283"/>
            <p:cNvSpPr/>
            <p:nvPr/>
          </p:nvSpPr>
          <p:spPr bwMode="auto">
            <a:xfrm>
              <a:off x="2825103" y="5591982"/>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85" name="Groupe 284"/>
            <p:cNvGrpSpPr/>
            <p:nvPr/>
          </p:nvGrpSpPr>
          <p:grpSpPr>
            <a:xfrm>
              <a:off x="3261875" y="5224796"/>
              <a:ext cx="50257" cy="371354"/>
              <a:chOff x="1190625" y="2417445"/>
              <a:chExt cx="34290" cy="96441"/>
            </a:xfrm>
          </p:grpSpPr>
          <p:cxnSp>
            <p:nvCxnSpPr>
              <p:cNvPr id="286" name="Connecteur droit 28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7" name="Connecteur droit 28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8" name="Connecteur droit 28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89" name="Rectangle 288"/>
            <p:cNvSpPr/>
            <p:nvPr/>
          </p:nvSpPr>
          <p:spPr bwMode="auto">
            <a:xfrm>
              <a:off x="3261875" y="5428217"/>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290" name="Groupe 289"/>
            <p:cNvGrpSpPr/>
            <p:nvPr/>
          </p:nvGrpSpPr>
          <p:grpSpPr>
            <a:xfrm>
              <a:off x="3704305" y="5207286"/>
              <a:ext cx="50257" cy="384427"/>
              <a:chOff x="1190625" y="2417445"/>
              <a:chExt cx="34290" cy="96441"/>
            </a:xfrm>
          </p:grpSpPr>
          <p:cxnSp>
            <p:nvCxnSpPr>
              <p:cNvPr id="291" name="Connecteur droit 290"/>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2" name="Connecteur droit 291"/>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3" name="Connecteur droit 292"/>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94" name="Rectangle 293"/>
            <p:cNvSpPr/>
            <p:nvPr/>
          </p:nvSpPr>
          <p:spPr bwMode="auto">
            <a:xfrm>
              <a:off x="3710897" y="5410097"/>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295" name="Rectangle 77"/>
            <p:cNvSpPr>
              <a:spLocks noChangeArrowheads="1"/>
            </p:cNvSpPr>
            <p:nvPr/>
          </p:nvSpPr>
          <p:spPr bwMode="auto">
            <a:xfrm>
              <a:off x="733017"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90</a:t>
              </a:r>
            </a:p>
          </p:txBody>
        </p:sp>
        <p:sp>
          <p:nvSpPr>
            <p:cNvPr id="296" name="Rectangle 77"/>
            <p:cNvSpPr>
              <a:spLocks noChangeArrowheads="1"/>
            </p:cNvSpPr>
            <p:nvPr/>
          </p:nvSpPr>
          <p:spPr bwMode="auto">
            <a:xfrm>
              <a:off x="1125792" y="6339037"/>
              <a:ext cx="256756"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233</a:t>
              </a:r>
            </a:p>
          </p:txBody>
        </p:sp>
        <p:sp>
          <p:nvSpPr>
            <p:cNvPr id="297" name="Rectangle 77"/>
            <p:cNvSpPr>
              <a:spLocks noChangeArrowheads="1"/>
            </p:cNvSpPr>
            <p:nvPr/>
          </p:nvSpPr>
          <p:spPr bwMode="auto">
            <a:xfrm>
              <a:off x="1591588"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58</a:t>
              </a:r>
            </a:p>
          </p:txBody>
        </p:sp>
        <p:sp>
          <p:nvSpPr>
            <p:cNvPr id="298" name="Rectangle 77"/>
            <p:cNvSpPr>
              <a:spLocks noChangeArrowheads="1"/>
            </p:cNvSpPr>
            <p:nvPr/>
          </p:nvSpPr>
          <p:spPr bwMode="auto">
            <a:xfrm>
              <a:off x="2020873"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49</a:t>
              </a:r>
            </a:p>
          </p:txBody>
        </p:sp>
        <p:sp>
          <p:nvSpPr>
            <p:cNvPr id="299" name="Rectangle 77"/>
            <p:cNvSpPr>
              <a:spLocks noChangeArrowheads="1"/>
            </p:cNvSpPr>
            <p:nvPr/>
          </p:nvSpPr>
          <p:spPr bwMode="auto">
            <a:xfrm>
              <a:off x="2450157"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17</a:t>
              </a:r>
            </a:p>
          </p:txBody>
        </p:sp>
        <p:sp>
          <p:nvSpPr>
            <p:cNvPr id="300" name="Rectangle 77"/>
            <p:cNvSpPr>
              <a:spLocks noChangeArrowheads="1"/>
            </p:cNvSpPr>
            <p:nvPr/>
          </p:nvSpPr>
          <p:spPr bwMode="auto">
            <a:xfrm>
              <a:off x="2922237" y="6339037"/>
              <a:ext cx="85584"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7</a:t>
              </a:r>
            </a:p>
          </p:txBody>
        </p:sp>
        <p:sp>
          <p:nvSpPr>
            <p:cNvPr id="301" name="Rectangle 77"/>
            <p:cNvSpPr>
              <a:spLocks noChangeArrowheads="1"/>
            </p:cNvSpPr>
            <p:nvPr/>
          </p:nvSpPr>
          <p:spPr bwMode="auto">
            <a:xfrm>
              <a:off x="3315010"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17</a:t>
              </a:r>
            </a:p>
          </p:txBody>
        </p:sp>
        <p:sp>
          <p:nvSpPr>
            <p:cNvPr id="302" name="Rectangle 77"/>
            <p:cNvSpPr>
              <a:spLocks noChangeArrowheads="1"/>
            </p:cNvSpPr>
            <p:nvPr/>
          </p:nvSpPr>
          <p:spPr bwMode="auto">
            <a:xfrm>
              <a:off x="3754766" y="6339037"/>
              <a:ext cx="171171" cy="184665"/>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16</a:t>
              </a:r>
            </a:p>
          </p:txBody>
        </p:sp>
        <p:sp>
          <p:nvSpPr>
            <p:cNvPr id="305" name="Rectangle 77"/>
            <p:cNvSpPr>
              <a:spLocks noChangeArrowheads="1"/>
            </p:cNvSpPr>
            <p:nvPr/>
          </p:nvSpPr>
          <p:spPr bwMode="auto">
            <a:xfrm>
              <a:off x="3252394" y="4885256"/>
              <a:ext cx="560475" cy="184667"/>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p = 0,05 </a:t>
              </a:r>
            </a:p>
          </p:txBody>
        </p:sp>
        <p:grpSp>
          <p:nvGrpSpPr>
            <p:cNvPr id="306" name="Groupe 305"/>
            <p:cNvGrpSpPr/>
            <p:nvPr/>
          </p:nvGrpSpPr>
          <p:grpSpPr>
            <a:xfrm>
              <a:off x="1134778" y="5342932"/>
              <a:ext cx="50257" cy="87005"/>
              <a:chOff x="1190625" y="2417445"/>
              <a:chExt cx="34290" cy="96441"/>
            </a:xfrm>
            <a:solidFill>
              <a:srgbClr val="FF0000"/>
            </a:solidFill>
          </p:grpSpPr>
          <p:cxnSp>
            <p:nvCxnSpPr>
              <p:cNvPr id="307" name="Connecteur droit 306"/>
              <p:cNvCxnSpPr/>
              <p:nvPr/>
            </p:nvCxnSpPr>
            <p:spPr bwMode="auto">
              <a:xfrm flipV="1">
                <a:off x="1207770" y="2417446"/>
                <a:ext cx="0" cy="96440"/>
              </a:xfrm>
              <a:prstGeom prst="line">
                <a:avLst/>
              </a:prstGeom>
              <a:grpFill/>
              <a:ln w="9525" cap="flat" cmpd="sng" algn="ctr">
                <a:solidFill>
                  <a:schemeClr val="tx1"/>
                </a:solidFill>
                <a:prstDash val="solid"/>
                <a:round/>
                <a:headEnd type="none" w="med" len="med"/>
                <a:tailEnd type="none" w="med" len="med"/>
              </a:ln>
              <a:effectLst/>
            </p:spPr>
          </p:cxnSp>
          <p:cxnSp>
            <p:nvCxnSpPr>
              <p:cNvPr id="308" name="Connecteur droit 307"/>
              <p:cNvCxnSpPr/>
              <p:nvPr/>
            </p:nvCxnSpPr>
            <p:spPr bwMode="auto">
              <a:xfrm>
                <a:off x="1190625" y="2417445"/>
                <a:ext cx="34290" cy="0"/>
              </a:xfrm>
              <a:prstGeom prst="line">
                <a:avLst/>
              </a:prstGeom>
              <a:grpFill/>
              <a:ln w="9525" cap="flat" cmpd="sng" algn="ctr">
                <a:solidFill>
                  <a:schemeClr val="tx1"/>
                </a:solidFill>
                <a:prstDash val="solid"/>
                <a:round/>
                <a:headEnd type="none" w="med" len="med"/>
                <a:tailEnd type="none" w="med" len="med"/>
              </a:ln>
              <a:effectLst/>
            </p:spPr>
          </p:cxnSp>
          <p:cxnSp>
            <p:nvCxnSpPr>
              <p:cNvPr id="309" name="Connecteur droit 308"/>
              <p:cNvCxnSpPr/>
              <p:nvPr/>
            </p:nvCxnSpPr>
            <p:spPr bwMode="auto">
              <a:xfrm>
                <a:off x="1190625" y="2511981"/>
                <a:ext cx="34290" cy="0"/>
              </a:xfrm>
              <a:prstGeom prst="line">
                <a:avLst/>
              </a:prstGeom>
              <a:grpFill/>
              <a:ln w="9525" cap="flat" cmpd="sng" algn="ctr">
                <a:solidFill>
                  <a:schemeClr val="tx1"/>
                </a:solidFill>
                <a:prstDash val="solid"/>
                <a:round/>
                <a:headEnd type="none" w="med" len="med"/>
                <a:tailEnd type="none" w="med" len="med"/>
              </a:ln>
              <a:effectLst/>
            </p:spPr>
          </p:cxnSp>
        </p:grpSp>
        <p:sp>
          <p:nvSpPr>
            <p:cNvPr id="310" name="Rectangle 309"/>
            <p:cNvSpPr/>
            <p:nvPr/>
          </p:nvSpPr>
          <p:spPr bwMode="auto">
            <a:xfrm>
              <a:off x="1133888" y="5362083"/>
              <a:ext cx="50257" cy="52531"/>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11" name="Rectangle 71"/>
            <p:cNvSpPr>
              <a:spLocks noChangeArrowheads="1"/>
            </p:cNvSpPr>
            <p:nvPr/>
          </p:nvSpPr>
          <p:spPr bwMode="auto">
            <a:xfrm>
              <a:off x="231971" y="5325007"/>
              <a:ext cx="85584" cy="184667"/>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a:t>
              </a:r>
              <a:endParaRPr lang="fr-FR" sz="1200" dirty="0">
                <a:latin typeface="Times New Roman" pitchFamily="18" charset="0"/>
                <a:ea typeface="ＭＳ Ｐゴシック" pitchFamily="34" charset="-128"/>
              </a:endParaRPr>
            </a:p>
          </p:txBody>
        </p:sp>
        <p:sp>
          <p:nvSpPr>
            <p:cNvPr id="411" name="Rectangle 77"/>
            <p:cNvSpPr>
              <a:spLocks noChangeArrowheads="1"/>
            </p:cNvSpPr>
            <p:nvPr/>
          </p:nvSpPr>
          <p:spPr bwMode="auto">
            <a:xfrm>
              <a:off x="568288" y="5914632"/>
              <a:ext cx="48743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Jamais</a:t>
              </a:r>
            </a:p>
          </p:txBody>
        </p:sp>
        <p:sp>
          <p:nvSpPr>
            <p:cNvPr id="412" name="Rectangle 77"/>
            <p:cNvSpPr>
              <a:spLocks noChangeArrowheads="1"/>
            </p:cNvSpPr>
            <p:nvPr/>
          </p:nvSpPr>
          <p:spPr bwMode="auto">
            <a:xfrm>
              <a:off x="871377" y="5621752"/>
              <a:ext cx="60728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En cours</a:t>
              </a:r>
            </a:p>
          </p:txBody>
        </p:sp>
        <p:sp>
          <p:nvSpPr>
            <p:cNvPr id="413" name="Rectangle 77"/>
            <p:cNvSpPr>
              <a:spLocks noChangeArrowheads="1"/>
            </p:cNvSpPr>
            <p:nvPr/>
          </p:nvSpPr>
          <p:spPr bwMode="auto">
            <a:xfrm>
              <a:off x="1309571" y="5914632"/>
              <a:ext cx="598797" cy="444994"/>
            </a:xfrm>
            <a:prstGeom prst="rect">
              <a:avLst/>
            </a:prstGeom>
            <a:noFill/>
            <a:ln w="9525">
              <a:noFill/>
              <a:miter lim="800000"/>
              <a:headEnd/>
              <a:tailEnd/>
            </a:ln>
          </p:spPr>
          <p:txBody>
            <a:bodyPr wrap="none" lIns="0" tIns="0" rIns="0" bIns="0">
              <a:spAutoFit/>
            </a:bodyPr>
            <a:lstStyle/>
            <a:p>
              <a:pPr algn="ctr">
                <a:lnSpc>
                  <a:spcPts val="1140"/>
                </a:lnSpc>
              </a:pPr>
              <a:r>
                <a:rPr lang="fr-FR" sz="1200" dirty="0">
                  <a:ea typeface="ＭＳ Ｐゴシック" pitchFamily="34" charset="-128"/>
                </a:rPr>
                <a:t>Sevrage</a:t>
              </a:r>
            </a:p>
            <a:p>
              <a:pPr algn="ctr">
                <a:lnSpc>
                  <a:spcPts val="1140"/>
                </a:lnSpc>
              </a:pPr>
              <a:r>
                <a:rPr lang="fr-FR" sz="1200" dirty="0">
                  <a:ea typeface="ＭＳ Ｐゴシック" pitchFamily="34" charset="-128"/>
                </a:rPr>
                <a:t>avant</a:t>
              </a:r>
            </a:p>
            <a:p>
              <a:pPr algn="ctr">
                <a:lnSpc>
                  <a:spcPts val="1140"/>
                </a:lnSpc>
              </a:pPr>
              <a:r>
                <a:rPr lang="fr-FR" sz="1200" dirty="0">
                  <a:ea typeface="ＭＳ Ｐゴシック" pitchFamily="34" charset="-128"/>
                </a:rPr>
                <a:t>inclusion</a:t>
              </a:r>
            </a:p>
          </p:txBody>
        </p:sp>
        <p:sp>
          <p:nvSpPr>
            <p:cNvPr id="414" name="Rectangle 77"/>
            <p:cNvSpPr>
              <a:spLocks noChangeArrowheads="1"/>
            </p:cNvSpPr>
            <p:nvPr/>
          </p:nvSpPr>
          <p:spPr bwMode="auto">
            <a:xfrm>
              <a:off x="1885819" y="5914632"/>
              <a:ext cx="476987" cy="369332"/>
            </a:xfrm>
            <a:prstGeom prst="rect">
              <a:avLst/>
            </a:prstGeom>
            <a:noFill/>
            <a:ln w="9525">
              <a:noFill/>
              <a:miter lim="800000"/>
              <a:headEnd/>
              <a:tailEnd/>
            </a:ln>
          </p:spPr>
          <p:txBody>
            <a:bodyPr wrap="square" lIns="0" tIns="0" rIns="0" bIns="0">
              <a:spAutoFit/>
            </a:bodyPr>
            <a:lstStyle/>
            <a:p>
              <a:pPr algn="ctr"/>
              <a:r>
                <a:rPr lang="fr-FR" sz="1200" dirty="0">
                  <a:ea typeface="ＭＳ Ｐゴシック" pitchFamily="34" charset="-128"/>
                </a:rPr>
                <a:t>&lt; 1 </a:t>
              </a:r>
              <a:br>
                <a:rPr lang="fr-FR" sz="1200" dirty="0">
                  <a:ea typeface="ＭＳ Ｐゴシック" pitchFamily="34" charset="-128"/>
                </a:rPr>
              </a:br>
              <a:r>
                <a:rPr lang="fr-FR" sz="1200" dirty="0">
                  <a:ea typeface="ＭＳ Ｐゴシック" pitchFamily="34" charset="-128"/>
                </a:rPr>
                <a:t>an</a:t>
              </a:r>
            </a:p>
          </p:txBody>
        </p:sp>
        <p:sp>
          <p:nvSpPr>
            <p:cNvPr id="415" name="Rectangle 77"/>
            <p:cNvSpPr>
              <a:spLocks noChangeArrowheads="1"/>
            </p:cNvSpPr>
            <p:nvPr/>
          </p:nvSpPr>
          <p:spPr bwMode="auto">
            <a:xfrm>
              <a:off x="2365690" y="5914632"/>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1-2</a:t>
              </a:r>
            </a:p>
            <a:p>
              <a:pPr algn="ctr"/>
              <a:r>
                <a:rPr lang="fr-FR" sz="1200" dirty="0">
                  <a:ea typeface="ＭＳ Ｐゴシック" pitchFamily="34" charset="-128"/>
                </a:rPr>
                <a:t>ans</a:t>
              </a:r>
            </a:p>
          </p:txBody>
        </p:sp>
        <p:sp>
          <p:nvSpPr>
            <p:cNvPr id="416" name="Rectangle 77"/>
            <p:cNvSpPr>
              <a:spLocks noChangeArrowheads="1"/>
            </p:cNvSpPr>
            <p:nvPr/>
          </p:nvSpPr>
          <p:spPr bwMode="auto">
            <a:xfrm>
              <a:off x="2806083" y="5914632"/>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a:t>
              </a:r>
            </a:p>
            <a:p>
              <a:pPr algn="ctr"/>
              <a:r>
                <a:rPr lang="fr-FR" sz="1200" dirty="0">
                  <a:ea typeface="ＭＳ Ｐゴシック" pitchFamily="34" charset="-128"/>
                </a:rPr>
                <a:t>ans</a:t>
              </a:r>
            </a:p>
          </p:txBody>
        </p:sp>
        <p:sp>
          <p:nvSpPr>
            <p:cNvPr id="417" name="Rectangle 77"/>
            <p:cNvSpPr>
              <a:spLocks noChangeArrowheads="1"/>
            </p:cNvSpPr>
            <p:nvPr/>
          </p:nvSpPr>
          <p:spPr bwMode="auto">
            <a:xfrm>
              <a:off x="3252918" y="5914632"/>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3-5</a:t>
              </a:r>
            </a:p>
            <a:p>
              <a:pPr algn="ctr"/>
              <a:r>
                <a:rPr lang="fr-FR" sz="1200" dirty="0">
                  <a:ea typeface="ＭＳ Ｐゴシック" pitchFamily="34" charset="-128"/>
                </a:rPr>
                <a:t>ans</a:t>
              </a:r>
            </a:p>
          </p:txBody>
        </p:sp>
        <p:sp>
          <p:nvSpPr>
            <p:cNvPr id="418" name="Rectangle 77"/>
            <p:cNvSpPr>
              <a:spLocks noChangeArrowheads="1"/>
            </p:cNvSpPr>
            <p:nvPr/>
          </p:nvSpPr>
          <p:spPr bwMode="auto">
            <a:xfrm>
              <a:off x="3704050" y="5914632"/>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&gt; 5</a:t>
              </a:r>
            </a:p>
            <a:p>
              <a:pPr algn="ctr"/>
              <a:r>
                <a:rPr lang="fr-FR" sz="1200" dirty="0">
                  <a:ea typeface="ＭＳ Ｐゴシック" pitchFamily="34" charset="-128"/>
                </a:rPr>
                <a:t>ans</a:t>
              </a:r>
            </a:p>
          </p:txBody>
        </p:sp>
        <p:sp>
          <p:nvSpPr>
            <p:cNvPr id="419" name="ZoneTexte 418"/>
            <p:cNvSpPr txBox="1"/>
            <p:nvPr/>
          </p:nvSpPr>
          <p:spPr>
            <a:xfrm>
              <a:off x="235003" y="6292870"/>
              <a:ext cx="270251" cy="276999"/>
            </a:xfrm>
            <a:prstGeom prst="rect">
              <a:avLst/>
            </a:prstGeom>
            <a:noFill/>
          </p:spPr>
          <p:txBody>
            <a:bodyPr wrap="none" rtlCol="0">
              <a:spAutoFit/>
            </a:bodyPr>
            <a:lstStyle/>
            <a:p>
              <a:r>
                <a:rPr lang="fr-FR" sz="1200" dirty="0"/>
                <a:t>n</a:t>
              </a:r>
            </a:p>
          </p:txBody>
        </p:sp>
        <p:sp>
          <p:nvSpPr>
            <p:cNvPr id="430" name="ZoneTexte 429"/>
            <p:cNvSpPr txBox="1"/>
            <p:nvPr/>
          </p:nvSpPr>
          <p:spPr>
            <a:xfrm>
              <a:off x="2166070" y="5570134"/>
              <a:ext cx="1827093" cy="276999"/>
            </a:xfrm>
            <a:prstGeom prst="rect">
              <a:avLst/>
            </a:prstGeom>
            <a:noFill/>
          </p:spPr>
          <p:txBody>
            <a:bodyPr wrap="none" rtlCol="0">
              <a:spAutoFit/>
            </a:bodyPr>
            <a:lstStyle/>
            <a:p>
              <a:r>
                <a:rPr lang="fr-FR" sz="1200" dirty="0"/>
                <a:t>Sevrage après inclusion</a:t>
              </a:r>
            </a:p>
          </p:txBody>
        </p:sp>
      </p:grpSp>
      <p:grpSp>
        <p:nvGrpSpPr>
          <p:cNvPr id="20" name="Grouper 19"/>
          <p:cNvGrpSpPr/>
          <p:nvPr/>
        </p:nvGrpSpPr>
        <p:grpSpPr>
          <a:xfrm>
            <a:off x="4465098" y="4249308"/>
            <a:ext cx="4220394" cy="2320561"/>
            <a:chOff x="4465098" y="4249308"/>
            <a:chExt cx="4220394" cy="2320561"/>
          </a:xfrm>
        </p:grpSpPr>
        <p:sp>
          <p:nvSpPr>
            <p:cNvPr id="312" name="Line 52"/>
            <p:cNvSpPr>
              <a:spLocks noChangeShapeType="1"/>
            </p:cNvSpPr>
            <p:nvPr/>
          </p:nvSpPr>
          <p:spPr bwMode="auto">
            <a:xfrm>
              <a:off x="4806191" y="4584236"/>
              <a:ext cx="0" cy="1188613"/>
            </a:xfrm>
            <a:prstGeom prst="line">
              <a:avLst/>
            </a:prstGeom>
            <a:noFill/>
            <a:ln w="9525">
              <a:solidFill>
                <a:schemeClr val="bg2"/>
              </a:solidFill>
              <a:round/>
              <a:headEnd/>
              <a:tailEnd/>
            </a:ln>
          </p:spPr>
          <p:txBody>
            <a:bodyPr/>
            <a:lstStyle/>
            <a:p>
              <a:endParaRPr lang="fr-FR" sz="1200"/>
            </a:p>
          </p:txBody>
        </p:sp>
        <p:sp>
          <p:nvSpPr>
            <p:cNvPr id="313" name="Line 53"/>
            <p:cNvSpPr>
              <a:spLocks noChangeShapeType="1"/>
            </p:cNvSpPr>
            <p:nvPr/>
          </p:nvSpPr>
          <p:spPr bwMode="auto">
            <a:xfrm>
              <a:off x="4751979" y="5772849"/>
              <a:ext cx="54212" cy="0"/>
            </a:xfrm>
            <a:prstGeom prst="line">
              <a:avLst/>
            </a:prstGeom>
            <a:noFill/>
            <a:ln w="9525">
              <a:solidFill>
                <a:schemeClr val="bg2"/>
              </a:solidFill>
              <a:round/>
              <a:headEnd/>
              <a:tailEnd/>
            </a:ln>
          </p:spPr>
          <p:txBody>
            <a:bodyPr/>
            <a:lstStyle/>
            <a:p>
              <a:endParaRPr lang="fr-FR" sz="1200"/>
            </a:p>
          </p:txBody>
        </p:sp>
        <p:sp>
          <p:nvSpPr>
            <p:cNvPr id="315" name="Line 55"/>
            <p:cNvSpPr>
              <a:spLocks noChangeShapeType="1"/>
            </p:cNvSpPr>
            <p:nvPr/>
          </p:nvSpPr>
          <p:spPr bwMode="auto">
            <a:xfrm>
              <a:off x="4751979" y="4587685"/>
              <a:ext cx="54212" cy="0"/>
            </a:xfrm>
            <a:prstGeom prst="line">
              <a:avLst/>
            </a:prstGeom>
            <a:noFill/>
            <a:ln w="9525">
              <a:solidFill>
                <a:schemeClr val="bg2"/>
              </a:solidFill>
              <a:round/>
              <a:headEnd/>
              <a:tailEnd/>
            </a:ln>
          </p:spPr>
          <p:txBody>
            <a:bodyPr/>
            <a:lstStyle/>
            <a:p>
              <a:endParaRPr lang="fr-FR" sz="1200"/>
            </a:p>
          </p:txBody>
        </p:sp>
        <p:sp>
          <p:nvSpPr>
            <p:cNvPr id="316" name="Line 60"/>
            <p:cNvSpPr>
              <a:spLocks noChangeShapeType="1"/>
            </p:cNvSpPr>
            <p:nvPr/>
          </p:nvSpPr>
          <p:spPr bwMode="auto">
            <a:xfrm flipV="1">
              <a:off x="4806191" y="5772849"/>
              <a:ext cx="0" cy="46108"/>
            </a:xfrm>
            <a:prstGeom prst="line">
              <a:avLst/>
            </a:prstGeom>
            <a:noFill/>
            <a:ln w="9525">
              <a:solidFill>
                <a:schemeClr val="bg2"/>
              </a:solidFill>
              <a:round/>
              <a:headEnd/>
              <a:tailEnd/>
            </a:ln>
          </p:spPr>
          <p:txBody>
            <a:bodyPr/>
            <a:lstStyle/>
            <a:p>
              <a:endParaRPr lang="fr-FR" sz="1200"/>
            </a:p>
          </p:txBody>
        </p:sp>
        <p:sp>
          <p:nvSpPr>
            <p:cNvPr id="317" name="Line 61"/>
            <p:cNvSpPr>
              <a:spLocks noChangeShapeType="1"/>
            </p:cNvSpPr>
            <p:nvPr/>
          </p:nvSpPr>
          <p:spPr bwMode="auto">
            <a:xfrm flipV="1">
              <a:off x="5206161" y="5772849"/>
              <a:ext cx="0" cy="46108"/>
            </a:xfrm>
            <a:prstGeom prst="line">
              <a:avLst/>
            </a:prstGeom>
            <a:noFill/>
            <a:ln w="9525">
              <a:solidFill>
                <a:schemeClr val="bg2"/>
              </a:solidFill>
              <a:round/>
              <a:headEnd/>
              <a:tailEnd/>
            </a:ln>
          </p:spPr>
          <p:txBody>
            <a:bodyPr/>
            <a:lstStyle/>
            <a:p>
              <a:endParaRPr lang="fr-FR" sz="1200"/>
            </a:p>
          </p:txBody>
        </p:sp>
        <p:sp>
          <p:nvSpPr>
            <p:cNvPr id="318" name="Rectangle 71"/>
            <p:cNvSpPr>
              <a:spLocks noChangeArrowheads="1"/>
            </p:cNvSpPr>
            <p:nvPr/>
          </p:nvSpPr>
          <p:spPr bwMode="auto">
            <a:xfrm>
              <a:off x="4611189" y="5689182"/>
              <a:ext cx="97421" cy="223479"/>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0</a:t>
              </a:r>
              <a:endParaRPr lang="fr-FR" sz="1200" dirty="0">
                <a:latin typeface="Times New Roman" pitchFamily="18" charset="0"/>
                <a:ea typeface="ＭＳ Ｐゴシック" pitchFamily="34" charset="-128"/>
              </a:endParaRPr>
            </a:p>
          </p:txBody>
        </p:sp>
        <p:sp>
          <p:nvSpPr>
            <p:cNvPr id="320" name="Line 54"/>
            <p:cNvSpPr>
              <a:spLocks noChangeShapeType="1"/>
            </p:cNvSpPr>
            <p:nvPr/>
          </p:nvSpPr>
          <p:spPr bwMode="auto">
            <a:xfrm>
              <a:off x="4751979" y="5545552"/>
              <a:ext cx="54212" cy="0"/>
            </a:xfrm>
            <a:prstGeom prst="line">
              <a:avLst/>
            </a:prstGeom>
            <a:noFill/>
            <a:ln w="9525">
              <a:solidFill>
                <a:schemeClr val="bg2"/>
              </a:solidFill>
              <a:round/>
              <a:headEnd/>
              <a:tailEnd/>
            </a:ln>
          </p:spPr>
          <p:txBody>
            <a:bodyPr/>
            <a:lstStyle/>
            <a:p>
              <a:endParaRPr lang="fr-FR" sz="1200"/>
            </a:p>
          </p:txBody>
        </p:sp>
        <p:sp>
          <p:nvSpPr>
            <p:cNvPr id="321" name="Line 54"/>
            <p:cNvSpPr>
              <a:spLocks noChangeShapeType="1"/>
            </p:cNvSpPr>
            <p:nvPr/>
          </p:nvSpPr>
          <p:spPr bwMode="auto">
            <a:xfrm>
              <a:off x="4751979" y="5053273"/>
              <a:ext cx="54212" cy="0"/>
            </a:xfrm>
            <a:prstGeom prst="line">
              <a:avLst/>
            </a:prstGeom>
            <a:noFill/>
            <a:ln w="9525">
              <a:solidFill>
                <a:schemeClr val="bg2"/>
              </a:solidFill>
              <a:round/>
              <a:headEnd/>
              <a:tailEnd/>
            </a:ln>
          </p:spPr>
          <p:txBody>
            <a:bodyPr/>
            <a:lstStyle/>
            <a:p>
              <a:endParaRPr lang="fr-FR" sz="1200"/>
            </a:p>
          </p:txBody>
        </p:sp>
        <p:sp>
          <p:nvSpPr>
            <p:cNvPr id="322" name="Line 52"/>
            <p:cNvSpPr>
              <a:spLocks noChangeShapeType="1"/>
            </p:cNvSpPr>
            <p:nvPr/>
          </p:nvSpPr>
          <p:spPr bwMode="auto">
            <a:xfrm>
              <a:off x="6328451" y="4726534"/>
              <a:ext cx="0" cy="1046314"/>
            </a:xfrm>
            <a:prstGeom prst="line">
              <a:avLst/>
            </a:prstGeom>
            <a:noFill/>
            <a:ln w="9525">
              <a:solidFill>
                <a:schemeClr val="bg2"/>
              </a:solidFill>
              <a:prstDash val="sysDash"/>
              <a:round/>
              <a:headEnd/>
              <a:tailEnd/>
            </a:ln>
          </p:spPr>
          <p:txBody>
            <a:bodyPr/>
            <a:lstStyle/>
            <a:p>
              <a:endParaRPr lang="fr-FR" sz="1200"/>
            </a:p>
          </p:txBody>
        </p:sp>
        <p:sp>
          <p:nvSpPr>
            <p:cNvPr id="323" name="Line 59"/>
            <p:cNvSpPr>
              <a:spLocks noChangeShapeType="1"/>
            </p:cNvSpPr>
            <p:nvPr/>
          </p:nvSpPr>
          <p:spPr bwMode="auto">
            <a:xfrm>
              <a:off x="4803788" y="5772848"/>
              <a:ext cx="3857977" cy="0"/>
            </a:xfrm>
            <a:prstGeom prst="line">
              <a:avLst/>
            </a:prstGeom>
            <a:noFill/>
            <a:ln w="9525">
              <a:solidFill>
                <a:schemeClr val="bg2"/>
              </a:solidFill>
              <a:round/>
              <a:headEnd/>
              <a:tailEnd/>
            </a:ln>
          </p:spPr>
          <p:txBody>
            <a:bodyPr/>
            <a:lstStyle/>
            <a:p>
              <a:endParaRPr lang="fr-FR" sz="1200"/>
            </a:p>
          </p:txBody>
        </p:sp>
        <p:sp>
          <p:nvSpPr>
            <p:cNvPr id="324" name="Line 61"/>
            <p:cNvSpPr>
              <a:spLocks noChangeShapeType="1"/>
            </p:cNvSpPr>
            <p:nvPr/>
          </p:nvSpPr>
          <p:spPr bwMode="auto">
            <a:xfrm flipV="1">
              <a:off x="5657201" y="5772849"/>
              <a:ext cx="0" cy="46108"/>
            </a:xfrm>
            <a:prstGeom prst="line">
              <a:avLst/>
            </a:prstGeom>
            <a:noFill/>
            <a:ln w="9525">
              <a:solidFill>
                <a:schemeClr val="bg2"/>
              </a:solidFill>
              <a:round/>
              <a:headEnd/>
              <a:tailEnd/>
            </a:ln>
          </p:spPr>
          <p:txBody>
            <a:bodyPr/>
            <a:lstStyle/>
            <a:p>
              <a:endParaRPr lang="fr-FR" sz="1200"/>
            </a:p>
          </p:txBody>
        </p:sp>
        <p:sp>
          <p:nvSpPr>
            <p:cNvPr id="326" name="Line 61"/>
            <p:cNvSpPr>
              <a:spLocks noChangeShapeType="1"/>
            </p:cNvSpPr>
            <p:nvPr/>
          </p:nvSpPr>
          <p:spPr bwMode="auto">
            <a:xfrm flipV="1">
              <a:off x="6095230" y="5772849"/>
              <a:ext cx="0" cy="46108"/>
            </a:xfrm>
            <a:prstGeom prst="line">
              <a:avLst/>
            </a:prstGeom>
            <a:noFill/>
            <a:ln w="9525">
              <a:solidFill>
                <a:schemeClr val="bg2"/>
              </a:solidFill>
              <a:round/>
              <a:headEnd/>
              <a:tailEnd/>
            </a:ln>
          </p:spPr>
          <p:txBody>
            <a:bodyPr/>
            <a:lstStyle/>
            <a:p>
              <a:endParaRPr lang="fr-FR" sz="1200"/>
            </a:p>
          </p:txBody>
        </p:sp>
        <p:sp>
          <p:nvSpPr>
            <p:cNvPr id="328" name="Line 61"/>
            <p:cNvSpPr>
              <a:spLocks noChangeShapeType="1"/>
            </p:cNvSpPr>
            <p:nvPr/>
          </p:nvSpPr>
          <p:spPr bwMode="auto">
            <a:xfrm flipV="1">
              <a:off x="6539765" y="5772849"/>
              <a:ext cx="0" cy="46108"/>
            </a:xfrm>
            <a:prstGeom prst="line">
              <a:avLst/>
            </a:prstGeom>
            <a:noFill/>
            <a:ln w="9525">
              <a:solidFill>
                <a:schemeClr val="bg2"/>
              </a:solidFill>
              <a:round/>
              <a:headEnd/>
              <a:tailEnd/>
            </a:ln>
          </p:spPr>
          <p:txBody>
            <a:bodyPr/>
            <a:lstStyle/>
            <a:p>
              <a:endParaRPr lang="fr-FR" sz="1200"/>
            </a:p>
          </p:txBody>
        </p:sp>
        <p:sp>
          <p:nvSpPr>
            <p:cNvPr id="330" name="Line 61"/>
            <p:cNvSpPr>
              <a:spLocks noChangeShapeType="1"/>
            </p:cNvSpPr>
            <p:nvPr/>
          </p:nvSpPr>
          <p:spPr bwMode="auto">
            <a:xfrm flipV="1">
              <a:off x="6984300" y="5772849"/>
              <a:ext cx="0" cy="46108"/>
            </a:xfrm>
            <a:prstGeom prst="line">
              <a:avLst/>
            </a:prstGeom>
            <a:noFill/>
            <a:ln w="9525">
              <a:solidFill>
                <a:schemeClr val="bg2"/>
              </a:solidFill>
              <a:round/>
              <a:headEnd/>
              <a:tailEnd/>
            </a:ln>
          </p:spPr>
          <p:txBody>
            <a:bodyPr/>
            <a:lstStyle/>
            <a:p>
              <a:endParaRPr lang="fr-FR" sz="1200"/>
            </a:p>
          </p:txBody>
        </p:sp>
        <p:sp>
          <p:nvSpPr>
            <p:cNvPr id="332" name="Line 61"/>
            <p:cNvSpPr>
              <a:spLocks noChangeShapeType="1"/>
            </p:cNvSpPr>
            <p:nvPr/>
          </p:nvSpPr>
          <p:spPr bwMode="auto">
            <a:xfrm flipV="1">
              <a:off x="7428834" y="5772849"/>
              <a:ext cx="0" cy="46108"/>
            </a:xfrm>
            <a:prstGeom prst="line">
              <a:avLst/>
            </a:prstGeom>
            <a:noFill/>
            <a:ln w="9525">
              <a:solidFill>
                <a:schemeClr val="bg2"/>
              </a:solidFill>
              <a:round/>
              <a:headEnd/>
              <a:tailEnd/>
            </a:ln>
          </p:spPr>
          <p:txBody>
            <a:bodyPr/>
            <a:lstStyle/>
            <a:p>
              <a:endParaRPr lang="fr-FR" sz="1200"/>
            </a:p>
          </p:txBody>
        </p:sp>
        <p:sp>
          <p:nvSpPr>
            <p:cNvPr id="334" name="Line 61"/>
            <p:cNvSpPr>
              <a:spLocks noChangeShapeType="1"/>
            </p:cNvSpPr>
            <p:nvPr/>
          </p:nvSpPr>
          <p:spPr bwMode="auto">
            <a:xfrm flipV="1">
              <a:off x="7879875" y="5772849"/>
              <a:ext cx="0" cy="46108"/>
            </a:xfrm>
            <a:prstGeom prst="line">
              <a:avLst/>
            </a:prstGeom>
            <a:noFill/>
            <a:ln w="9525">
              <a:solidFill>
                <a:schemeClr val="bg2"/>
              </a:solidFill>
              <a:round/>
              <a:headEnd/>
              <a:tailEnd/>
            </a:ln>
          </p:spPr>
          <p:txBody>
            <a:bodyPr/>
            <a:lstStyle/>
            <a:p>
              <a:endParaRPr lang="fr-FR" sz="1200"/>
            </a:p>
          </p:txBody>
        </p:sp>
        <p:sp>
          <p:nvSpPr>
            <p:cNvPr id="336" name="Line 61"/>
            <p:cNvSpPr>
              <a:spLocks noChangeShapeType="1"/>
            </p:cNvSpPr>
            <p:nvPr/>
          </p:nvSpPr>
          <p:spPr bwMode="auto">
            <a:xfrm flipV="1">
              <a:off x="8335252" y="5772849"/>
              <a:ext cx="0" cy="46108"/>
            </a:xfrm>
            <a:prstGeom prst="line">
              <a:avLst/>
            </a:prstGeom>
            <a:noFill/>
            <a:ln w="9525">
              <a:solidFill>
                <a:schemeClr val="bg2"/>
              </a:solidFill>
              <a:round/>
              <a:headEnd/>
              <a:tailEnd/>
            </a:ln>
          </p:spPr>
          <p:txBody>
            <a:bodyPr/>
            <a:lstStyle/>
            <a:p>
              <a:endParaRPr lang="fr-FR" sz="1200"/>
            </a:p>
          </p:txBody>
        </p:sp>
        <p:sp>
          <p:nvSpPr>
            <p:cNvPr id="340" name="Line 54"/>
            <p:cNvSpPr>
              <a:spLocks noChangeShapeType="1"/>
            </p:cNvSpPr>
            <p:nvPr/>
          </p:nvSpPr>
          <p:spPr bwMode="auto">
            <a:xfrm>
              <a:off x="4751979" y="5292388"/>
              <a:ext cx="54212" cy="0"/>
            </a:xfrm>
            <a:prstGeom prst="line">
              <a:avLst/>
            </a:prstGeom>
            <a:noFill/>
            <a:ln w="9525">
              <a:solidFill>
                <a:schemeClr val="bg2"/>
              </a:solidFill>
              <a:round/>
              <a:headEnd/>
              <a:tailEnd/>
            </a:ln>
          </p:spPr>
          <p:txBody>
            <a:bodyPr/>
            <a:lstStyle/>
            <a:p>
              <a:endParaRPr lang="fr-FR" sz="1200"/>
            </a:p>
          </p:txBody>
        </p:sp>
        <p:sp>
          <p:nvSpPr>
            <p:cNvPr id="342" name="Rectangle 71"/>
            <p:cNvSpPr>
              <a:spLocks noChangeArrowheads="1"/>
            </p:cNvSpPr>
            <p:nvPr/>
          </p:nvSpPr>
          <p:spPr bwMode="auto">
            <a:xfrm>
              <a:off x="4611189" y="4754111"/>
              <a:ext cx="97421" cy="223479"/>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a:t>
              </a:r>
              <a:endParaRPr lang="fr-FR" sz="1200" dirty="0">
                <a:latin typeface="Times New Roman" pitchFamily="18" charset="0"/>
                <a:ea typeface="ＭＳ Ｐゴシック" pitchFamily="34" charset="-128"/>
              </a:endParaRPr>
            </a:p>
          </p:txBody>
        </p:sp>
        <p:sp>
          <p:nvSpPr>
            <p:cNvPr id="343" name="Rectangle 71"/>
            <p:cNvSpPr>
              <a:spLocks noChangeArrowheads="1"/>
            </p:cNvSpPr>
            <p:nvPr/>
          </p:nvSpPr>
          <p:spPr bwMode="auto">
            <a:xfrm>
              <a:off x="4465098" y="4509744"/>
              <a:ext cx="243512" cy="223479"/>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2,5</a:t>
              </a:r>
              <a:endParaRPr lang="fr-FR" sz="1200" dirty="0">
                <a:latin typeface="Times New Roman" pitchFamily="18" charset="0"/>
                <a:ea typeface="ＭＳ Ｐゴシック" pitchFamily="34" charset="-128"/>
              </a:endParaRPr>
            </a:p>
          </p:txBody>
        </p:sp>
        <p:grpSp>
          <p:nvGrpSpPr>
            <p:cNvPr id="345" name="Groupe 344"/>
            <p:cNvGrpSpPr/>
            <p:nvPr/>
          </p:nvGrpSpPr>
          <p:grpSpPr>
            <a:xfrm>
              <a:off x="5129237" y="5681072"/>
              <a:ext cx="52042" cy="91639"/>
              <a:chOff x="1190625" y="2417445"/>
              <a:chExt cx="34290" cy="96441"/>
            </a:xfrm>
          </p:grpSpPr>
          <p:cxnSp>
            <p:nvCxnSpPr>
              <p:cNvPr id="346" name="Connecteur droit 34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7" name="Connecteur droit 34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8" name="Connecteur droit 34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49" name="Rectangle 348"/>
            <p:cNvSpPr/>
            <p:nvPr/>
          </p:nvSpPr>
          <p:spPr bwMode="auto">
            <a:xfrm>
              <a:off x="5128315" y="5701243"/>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350" name="Groupe 349"/>
            <p:cNvGrpSpPr/>
            <p:nvPr/>
          </p:nvGrpSpPr>
          <p:grpSpPr>
            <a:xfrm>
              <a:off x="5580329" y="5020087"/>
              <a:ext cx="52042" cy="205243"/>
              <a:chOff x="1190625" y="2417445"/>
              <a:chExt cx="34290" cy="96441"/>
            </a:xfrm>
          </p:grpSpPr>
          <p:cxnSp>
            <p:nvCxnSpPr>
              <p:cNvPr id="351" name="Connecteur droit 350"/>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2" name="Connecteur droit 351"/>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3" name="Connecteur droit 352"/>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54" name="Rectangle 353"/>
            <p:cNvSpPr/>
            <p:nvPr/>
          </p:nvSpPr>
          <p:spPr bwMode="auto">
            <a:xfrm>
              <a:off x="5579407" y="5099464"/>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355" name="Groupe 354"/>
            <p:cNvGrpSpPr/>
            <p:nvPr/>
          </p:nvGrpSpPr>
          <p:grpSpPr>
            <a:xfrm>
              <a:off x="6469349" y="4776257"/>
              <a:ext cx="70416" cy="577424"/>
              <a:chOff x="1190625" y="2417445"/>
              <a:chExt cx="34290" cy="96441"/>
            </a:xfrm>
          </p:grpSpPr>
          <p:cxnSp>
            <p:nvCxnSpPr>
              <p:cNvPr id="356" name="Connecteur droit 35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7" name="Connecteur droit 35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8" name="Connecteur droit 35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59" name="Rectangle 358"/>
            <p:cNvSpPr/>
            <p:nvPr/>
          </p:nvSpPr>
          <p:spPr bwMode="auto">
            <a:xfrm>
              <a:off x="6468427" y="5094309"/>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360" name="Groupe 359"/>
            <p:cNvGrpSpPr/>
            <p:nvPr/>
          </p:nvGrpSpPr>
          <p:grpSpPr>
            <a:xfrm>
              <a:off x="6927933" y="4839500"/>
              <a:ext cx="56366" cy="673369"/>
              <a:chOff x="1190625" y="2417445"/>
              <a:chExt cx="34290" cy="96441"/>
            </a:xfrm>
          </p:grpSpPr>
          <p:cxnSp>
            <p:nvCxnSpPr>
              <p:cNvPr id="361" name="Connecteur droit 360"/>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2" name="Connecteur droit 361"/>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3" name="Connecteur droit 362"/>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64" name="Rectangle 363"/>
            <p:cNvSpPr/>
            <p:nvPr/>
          </p:nvSpPr>
          <p:spPr bwMode="auto">
            <a:xfrm>
              <a:off x="6927011" y="5232614"/>
              <a:ext cx="52964" cy="63116"/>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365" name="Groupe 364"/>
            <p:cNvGrpSpPr/>
            <p:nvPr/>
          </p:nvGrpSpPr>
          <p:grpSpPr>
            <a:xfrm>
              <a:off x="8309230" y="5020087"/>
              <a:ext cx="52042" cy="570411"/>
              <a:chOff x="1190625" y="2417445"/>
              <a:chExt cx="34290" cy="96441"/>
            </a:xfrm>
          </p:grpSpPr>
          <p:cxnSp>
            <p:nvCxnSpPr>
              <p:cNvPr id="366" name="Connecteur droit 365"/>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7" name="Connecteur droit 366"/>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8" name="Connecteur droit 367"/>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69" name="Rectangle 368"/>
            <p:cNvSpPr/>
            <p:nvPr/>
          </p:nvSpPr>
          <p:spPr bwMode="auto">
            <a:xfrm>
              <a:off x="8308308" y="5379279"/>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70" name="Rectangle 77"/>
            <p:cNvSpPr>
              <a:spLocks noChangeArrowheads="1"/>
            </p:cNvSpPr>
            <p:nvPr/>
          </p:nvSpPr>
          <p:spPr bwMode="auto">
            <a:xfrm>
              <a:off x="5178745" y="6319630"/>
              <a:ext cx="97421"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7</a:t>
              </a:r>
            </a:p>
          </p:txBody>
        </p:sp>
        <p:sp>
          <p:nvSpPr>
            <p:cNvPr id="371" name="Rectangle 77"/>
            <p:cNvSpPr>
              <a:spLocks noChangeArrowheads="1"/>
            </p:cNvSpPr>
            <p:nvPr/>
          </p:nvSpPr>
          <p:spPr bwMode="auto">
            <a:xfrm>
              <a:off x="5532363" y="6319630"/>
              <a:ext cx="292265"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154</a:t>
              </a:r>
            </a:p>
          </p:txBody>
        </p:sp>
        <p:sp>
          <p:nvSpPr>
            <p:cNvPr id="372" name="Rectangle 77"/>
            <p:cNvSpPr>
              <a:spLocks noChangeArrowheads="1"/>
            </p:cNvSpPr>
            <p:nvPr/>
          </p:nvSpPr>
          <p:spPr bwMode="auto">
            <a:xfrm>
              <a:off x="6019103" y="6319630"/>
              <a:ext cx="194844"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a:t>
              </a:r>
            </a:p>
          </p:txBody>
        </p:sp>
        <p:sp>
          <p:nvSpPr>
            <p:cNvPr id="373" name="Rectangle 77"/>
            <p:cNvSpPr>
              <a:spLocks noChangeArrowheads="1"/>
            </p:cNvSpPr>
            <p:nvPr/>
          </p:nvSpPr>
          <p:spPr bwMode="auto">
            <a:xfrm>
              <a:off x="6463638" y="6319630"/>
              <a:ext cx="194844"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19</a:t>
              </a:r>
            </a:p>
          </p:txBody>
        </p:sp>
        <p:sp>
          <p:nvSpPr>
            <p:cNvPr id="374" name="Rectangle 77"/>
            <p:cNvSpPr>
              <a:spLocks noChangeArrowheads="1"/>
            </p:cNvSpPr>
            <p:nvPr/>
          </p:nvSpPr>
          <p:spPr bwMode="auto">
            <a:xfrm>
              <a:off x="6908171" y="6319630"/>
              <a:ext cx="194844"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10</a:t>
              </a:r>
            </a:p>
          </p:txBody>
        </p:sp>
        <p:sp>
          <p:nvSpPr>
            <p:cNvPr id="375" name="Rectangle 77"/>
            <p:cNvSpPr>
              <a:spLocks noChangeArrowheads="1"/>
            </p:cNvSpPr>
            <p:nvPr/>
          </p:nvSpPr>
          <p:spPr bwMode="auto">
            <a:xfrm>
              <a:off x="7401417" y="6319630"/>
              <a:ext cx="97421"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8</a:t>
              </a:r>
            </a:p>
          </p:txBody>
        </p:sp>
        <p:sp>
          <p:nvSpPr>
            <p:cNvPr id="376" name="Rectangle 77"/>
            <p:cNvSpPr>
              <a:spLocks noChangeArrowheads="1"/>
            </p:cNvSpPr>
            <p:nvPr/>
          </p:nvSpPr>
          <p:spPr bwMode="auto">
            <a:xfrm>
              <a:off x="7803746" y="6319630"/>
              <a:ext cx="194844"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14</a:t>
              </a:r>
            </a:p>
          </p:txBody>
        </p:sp>
        <p:sp>
          <p:nvSpPr>
            <p:cNvPr id="377" name="Rectangle 77"/>
            <p:cNvSpPr>
              <a:spLocks noChangeArrowheads="1"/>
            </p:cNvSpPr>
            <p:nvPr/>
          </p:nvSpPr>
          <p:spPr bwMode="auto">
            <a:xfrm>
              <a:off x="8307834" y="6319630"/>
              <a:ext cx="97421" cy="223479"/>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7</a:t>
              </a:r>
            </a:p>
          </p:txBody>
        </p:sp>
        <p:sp>
          <p:nvSpPr>
            <p:cNvPr id="380" name="Rectangle 77"/>
            <p:cNvSpPr>
              <a:spLocks noChangeArrowheads="1"/>
            </p:cNvSpPr>
            <p:nvPr/>
          </p:nvSpPr>
          <p:spPr bwMode="auto">
            <a:xfrm>
              <a:off x="8125017" y="4658290"/>
              <a:ext cx="560475"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p = 0,14 </a:t>
              </a:r>
            </a:p>
          </p:txBody>
        </p:sp>
        <p:sp>
          <p:nvSpPr>
            <p:cNvPr id="386" name="Rectangle 71"/>
            <p:cNvSpPr>
              <a:spLocks noChangeArrowheads="1"/>
            </p:cNvSpPr>
            <p:nvPr/>
          </p:nvSpPr>
          <p:spPr bwMode="auto">
            <a:xfrm>
              <a:off x="4611189" y="5207067"/>
              <a:ext cx="97421" cy="223479"/>
            </a:xfrm>
            <a:prstGeom prst="rect">
              <a:avLst/>
            </a:prstGeom>
            <a:noFill/>
            <a:ln w="9525">
              <a:noFill/>
              <a:miter lim="800000"/>
              <a:headEnd/>
              <a:tailEnd/>
            </a:ln>
          </p:spPr>
          <p:txBody>
            <a:bodyPr wrap="none" lIns="0" tIns="0" rIns="0" bIns="0">
              <a:spAutoFit/>
            </a:bodyPr>
            <a:lstStyle/>
            <a:p>
              <a:pPr algn="r"/>
              <a:r>
                <a:rPr lang="fr-FR" sz="1200" dirty="0">
                  <a:ea typeface="ＭＳ Ｐゴシック" pitchFamily="34" charset="-128"/>
                </a:rPr>
                <a:t>1</a:t>
              </a:r>
              <a:endParaRPr lang="fr-FR" sz="1200" dirty="0">
                <a:latin typeface="Times New Roman" pitchFamily="18" charset="0"/>
                <a:ea typeface="ＭＳ Ｐゴシック" pitchFamily="34" charset="-128"/>
              </a:endParaRPr>
            </a:p>
          </p:txBody>
        </p:sp>
        <p:grpSp>
          <p:nvGrpSpPr>
            <p:cNvPr id="387" name="Groupe 386"/>
            <p:cNvGrpSpPr/>
            <p:nvPr/>
          </p:nvGrpSpPr>
          <p:grpSpPr>
            <a:xfrm>
              <a:off x="7835479" y="4639340"/>
              <a:ext cx="52042" cy="727679"/>
              <a:chOff x="1190625" y="2417445"/>
              <a:chExt cx="34290" cy="96441"/>
            </a:xfrm>
          </p:grpSpPr>
          <p:cxnSp>
            <p:nvCxnSpPr>
              <p:cNvPr id="388" name="Connecteur droit 387"/>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89" name="Connecteur droit 388"/>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90" name="Connecteur droit 389"/>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91" name="Rectangle 390"/>
            <p:cNvSpPr/>
            <p:nvPr/>
          </p:nvSpPr>
          <p:spPr bwMode="auto">
            <a:xfrm>
              <a:off x="7834557" y="5063571"/>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nvGrpSpPr>
            <p:cNvPr id="392" name="Groupe 391"/>
            <p:cNvGrpSpPr/>
            <p:nvPr/>
          </p:nvGrpSpPr>
          <p:grpSpPr>
            <a:xfrm>
              <a:off x="7375869" y="4726534"/>
              <a:ext cx="52965" cy="792495"/>
              <a:chOff x="1190625" y="2417445"/>
              <a:chExt cx="34290" cy="96441"/>
            </a:xfrm>
          </p:grpSpPr>
          <p:cxnSp>
            <p:nvCxnSpPr>
              <p:cNvPr id="393" name="Connecteur droit 392"/>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94" name="Connecteur droit 393"/>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95" name="Connecteur droit 394"/>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396" name="Rectangle 395"/>
            <p:cNvSpPr/>
            <p:nvPr/>
          </p:nvSpPr>
          <p:spPr bwMode="auto">
            <a:xfrm>
              <a:off x="7375869" y="5216029"/>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397" name="Line 54"/>
            <p:cNvSpPr>
              <a:spLocks noChangeShapeType="1"/>
            </p:cNvSpPr>
            <p:nvPr/>
          </p:nvSpPr>
          <p:spPr bwMode="auto">
            <a:xfrm>
              <a:off x="4751979" y="4839499"/>
              <a:ext cx="54212" cy="0"/>
            </a:xfrm>
            <a:prstGeom prst="line">
              <a:avLst/>
            </a:prstGeom>
            <a:noFill/>
            <a:ln w="9525">
              <a:solidFill>
                <a:schemeClr val="bg2"/>
              </a:solidFill>
              <a:round/>
              <a:headEnd/>
              <a:tailEnd/>
            </a:ln>
          </p:spPr>
          <p:txBody>
            <a:bodyPr/>
            <a:lstStyle/>
            <a:p>
              <a:endParaRPr lang="fr-FR" sz="1200"/>
            </a:p>
          </p:txBody>
        </p:sp>
        <p:grpSp>
          <p:nvGrpSpPr>
            <p:cNvPr id="399" name="Groupe 398"/>
            <p:cNvGrpSpPr/>
            <p:nvPr/>
          </p:nvGrpSpPr>
          <p:grpSpPr>
            <a:xfrm>
              <a:off x="6012725" y="5207068"/>
              <a:ext cx="69493" cy="311963"/>
              <a:chOff x="1190625" y="2417445"/>
              <a:chExt cx="34290" cy="96441"/>
            </a:xfrm>
          </p:grpSpPr>
          <p:cxnSp>
            <p:nvCxnSpPr>
              <p:cNvPr id="400" name="Connecteur droit 399"/>
              <p:cNvCxnSpPr/>
              <p:nvPr/>
            </p:nvCxnSpPr>
            <p:spPr bwMode="auto">
              <a:xfrm flipV="1">
                <a:off x="1207770" y="2417446"/>
                <a:ext cx="0" cy="9644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01" name="Connecteur droit 400"/>
              <p:cNvCxnSpPr/>
              <p:nvPr/>
            </p:nvCxnSpPr>
            <p:spPr bwMode="auto">
              <a:xfrm>
                <a:off x="1190625" y="2417445"/>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02" name="Connecteur droit 401"/>
              <p:cNvCxnSpPr/>
              <p:nvPr/>
            </p:nvCxnSpPr>
            <p:spPr bwMode="auto">
              <a:xfrm>
                <a:off x="1190625" y="2511981"/>
                <a:ext cx="34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403" name="Rectangle 402"/>
            <p:cNvSpPr/>
            <p:nvPr/>
          </p:nvSpPr>
          <p:spPr bwMode="auto">
            <a:xfrm>
              <a:off x="6024814" y="5367019"/>
              <a:ext cx="52042" cy="55328"/>
            </a:xfrm>
            <a:prstGeom prst="rect">
              <a:avLst/>
            </a:prstGeom>
            <a:solidFill>
              <a:srgbClr val="C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404" name="Text Box 2"/>
            <p:cNvSpPr txBox="1">
              <a:spLocks noChangeArrowheads="1"/>
            </p:cNvSpPr>
            <p:nvPr/>
          </p:nvSpPr>
          <p:spPr bwMode="auto">
            <a:xfrm>
              <a:off x="4973034" y="4249308"/>
              <a:ext cx="3537318" cy="338554"/>
            </a:xfrm>
            <a:prstGeom prst="rect">
              <a:avLst/>
            </a:prstGeom>
            <a:noFill/>
            <a:ln w="9525">
              <a:noFill/>
              <a:miter lim="800000"/>
              <a:headEnd/>
              <a:tailEnd/>
            </a:ln>
          </p:spPr>
          <p:txBody>
            <a:bodyPr wrap="square">
              <a:spAutoFit/>
            </a:bodyPr>
            <a:lstStyle/>
            <a:p>
              <a:pPr algn="ctr"/>
              <a:r>
                <a:rPr lang="fr-FR" sz="1600" b="1">
                  <a:solidFill>
                    <a:srgbClr val="0070C0"/>
                  </a:solidFill>
                  <a:latin typeface="Calibri" pitchFamily="34" charset="0"/>
                  <a:ea typeface="ＭＳ Ｐゴシック" pitchFamily="34" charset="-128"/>
                </a:rPr>
                <a:t>Cancers du poumon</a:t>
              </a:r>
            </a:p>
          </p:txBody>
        </p:sp>
        <p:sp>
          <p:nvSpPr>
            <p:cNvPr id="420" name="Rectangle 77"/>
            <p:cNvSpPr>
              <a:spLocks noChangeArrowheads="1"/>
            </p:cNvSpPr>
            <p:nvPr/>
          </p:nvSpPr>
          <p:spPr bwMode="auto">
            <a:xfrm>
              <a:off x="4975725" y="5844703"/>
              <a:ext cx="48743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Jamais</a:t>
              </a:r>
            </a:p>
          </p:txBody>
        </p:sp>
        <p:sp>
          <p:nvSpPr>
            <p:cNvPr id="421" name="Rectangle 77"/>
            <p:cNvSpPr>
              <a:spLocks noChangeArrowheads="1"/>
            </p:cNvSpPr>
            <p:nvPr/>
          </p:nvSpPr>
          <p:spPr bwMode="auto">
            <a:xfrm>
              <a:off x="5362634" y="5549645"/>
              <a:ext cx="607288" cy="184666"/>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En cours</a:t>
              </a:r>
            </a:p>
          </p:txBody>
        </p:sp>
        <p:sp>
          <p:nvSpPr>
            <p:cNvPr id="422" name="Rectangle 77"/>
            <p:cNvSpPr>
              <a:spLocks noChangeArrowheads="1"/>
            </p:cNvSpPr>
            <p:nvPr/>
          </p:nvSpPr>
          <p:spPr bwMode="auto">
            <a:xfrm>
              <a:off x="5800828" y="5844703"/>
              <a:ext cx="598797" cy="444994"/>
            </a:xfrm>
            <a:prstGeom prst="rect">
              <a:avLst/>
            </a:prstGeom>
            <a:noFill/>
            <a:ln w="9525">
              <a:noFill/>
              <a:miter lim="800000"/>
              <a:headEnd/>
              <a:tailEnd/>
            </a:ln>
          </p:spPr>
          <p:txBody>
            <a:bodyPr wrap="none" lIns="0" tIns="0" rIns="0" bIns="0">
              <a:spAutoFit/>
            </a:bodyPr>
            <a:lstStyle/>
            <a:p>
              <a:pPr algn="ctr">
                <a:lnSpc>
                  <a:spcPts val="1140"/>
                </a:lnSpc>
              </a:pPr>
              <a:r>
                <a:rPr lang="fr-FR" sz="1200" dirty="0">
                  <a:ea typeface="ＭＳ Ｐゴシック" pitchFamily="34" charset="-128"/>
                </a:rPr>
                <a:t>Sevrage</a:t>
              </a:r>
            </a:p>
            <a:p>
              <a:pPr algn="ctr">
                <a:lnSpc>
                  <a:spcPts val="1140"/>
                </a:lnSpc>
              </a:pPr>
              <a:r>
                <a:rPr lang="fr-FR" sz="1200" dirty="0">
                  <a:ea typeface="ＭＳ Ｐゴシック" pitchFamily="34" charset="-128"/>
                </a:rPr>
                <a:t>avant</a:t>
              </a:r>
            </a:p>
            <a:p>
              <a:pPr algn="ctr">
                <a:lnSpc>
                  <a:spcPts val="1140"/>
                </a:lnSpc>
              </a:pPr>
              <a:r>
                <a:rPr lang="fr-FR" sz="1200" dirty="0">
                  <a:ea typeface="ＭＳ Ｐゴシック" pitchFamily="34" charset="-128"/>
                </a:rPr>
                <a:t>inclusion</a:t>
              </a:r>
            </a:p>
          </p:txBody>
        </p:sp>
        <p:sp>
          <p:nvSpPr>
            <p:cNvPr id="423" name="Rectangle 77"/>
            <p:cNvSpPr>
              <a:spLocks noChangeArrowheads="1"/>
            </p:cNvSpPr>
            <p:nvPr/>
          </p:nvSpPr>
          <p:spPr bwMode="auto">
            <a:xfrm>
              <a:off x="6463383" y="5843533"/>
              <a:ext cx="175454"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&lt;1</a:t>
              </a:r>
            </a:p>
            <a:p>
              <a:pPr algn="ctr"/>
              <a:r>
                <a:rPr lang="fr-FR" sz="1200" dirty="0">
                  <a:ea typeface="ＭＳ Ｐゴシック" pitchFamily="34" charset="-128"/>
                </a:rPr>
                <a:t>an</a:t>
              </a:r>
            </a:p>
          </p:txBody>
        </p:sp>
        <p:sp>
          <p:nvSpPr>
            <p:cNvPr id="424" name="Rectangle 77"/>
            <p:cNvSpPr>
              <a:spLocks noChangeArrowheads="1"/>
            </p:cNvSpPr>
            <p:nvPr/>
          </p:nvSpPr>
          <p:spPr bwMode="auto">
            <a:xfrm>
              <a:off x="6877937" y="5812045"/>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1-2</a:t>
              </a:r>
            </a:p>
            <a:p>
              <a:pPr algn="ctr"/>
              <a:r>
                <a:rPr lang="fr-FR" sz="1200" dirty="0">
                  <a:ea typeface="ＭＳ Ｐゴシック" pitchFamily="34" charset="-128"/>
                </a:rPr>
                <a:t>ans</a:t>
              </a:r>
            </a:p>
          </p:txBody>
        </p:sp>
        <p:sp>
          <p:nvSpPr>
            <p:cNvPr id="425" name="Rectangle 77"/>
            <p:cNvSpPr>
              <a:spLocks noChangeArrowheads="1"/>
            </p:cNvSpPr>
            <p:nvPr/>
          </p:nvSpPr>
          <p:spPr bwMode="auto">
            <a:xfrm>
              <a:off x="7318330" y="5812045"/>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2-3</a:t>
              </a:r>
            </a:p>
            <a:p>
              <a:pPr algn="ctr"/>
              <a:r>
                <a:rPr lang="fr-FR" sz="1200" dirty="0">
                  <a:ea typeface="ＭＳ Ｐゴシック" pitchFamily="34" charset="-128"/>
                </a:rPr>
                <a:t>ans</a:t>
              </a:r>
            </a:p>
          </p:txBody>
        </p:sp>
        <p:sp>
          <p:nvSpPr>
            <p:cNvPr id="426" name="Rectangle 77"/>
            <p:cNvSpPr>
              <a:spLocks noChangeArrowheads="1"/>
            </p:cNvSpPr>
            <p:nvPr/>
          </p:nvSpPr>
          <p:spPr bwMode="auto">
            <a:xfrm>
              <a:off x="7765165" y="5812045"/>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3-5</a:t>
              </a:r>
            </a:p>
            <a:p>
              <a:pPr algn="ctr"/>
              <a:r>
                <a:rPr lang="fr-FR" sz="1200" dirty="0">
                  <a:ea typeface="ＭＳ Ｐゴシック" pitchFamily="34" charset="-128"/>
                </a:rPr>
                <a:t>ans</a:t>
              </a:r>
            </a:p>
          </p:txBody>
        </p:sp>
        <p:sp>
          <p:nvSpPr>
            <p:cNvPr id="427" name="Rectangle 77"/>
            <p:cNvSpPr>
              <a:spLocks noChangeArrowheads="1"/>
            </p:cNvSpPr>
            <p:nvPr/>
          </p:nvSpPr>
          <p:spPr bwMode="auto">
            <a:xfrm>
              <a:off x="8216297" y="5812045"/>
              <a:ext cx="248115" cy="369332"/>
            </a:xfrm>
            <a:prstGeom prst="rect">
              <a:avLst/>
            </a:prstGeom>
            <a:noFill/>
            <a:ln w="9525">
              <a:noFill/>
              <a:miter lim="800000"/>
              <a:headEnd/>
              <a:tailEnd/>
            </a:ln>
          </p:spPr>
          <p:txBody>
            <a:bodyPr wrap="none" lIns="0" tIns="0" rIns="0" bIns="0">
              <a:spAutoFit/>
            </a:bodyPr>
            <a:lstStyle/>
            <a:p>
              <a:pPr algn="ctr"/>
              <a:r>
                <a:rPr lang="fr-FR" sz="1200" dirty="0">
                  <a:ea typeface="ＭＳ Ｐゴシック" pitchFamily="34" charset="-128"/>
                </a:rPr>
                <a:t>&gt; 5</a:t>
              </a:r>
            </a:p>
            <a:p>
              <a:pPr algn="ctr"/>
              <a:r>
                <a:rPr lang="fr-FR" sz="1200" dirty="0">
                  <a:ea typeface="ＭＳ Ｐゴシック" pitchFamily="34" charset="-128"/>
                </a:rPr>
                <a:t>ans</a:t>
              </a:r>
            </a:p>
          </p:txBody>
        </p:sp>
        <p:sp>
          <p:nvSpPr>
            <p:cNvPr id="428" name="ZoneTexte 427"/>
            <p:cNvSpPr txBox="1"/>
            <p:nvPr/>
          </p:nvSpPr>
          <p:spPr>
            <a:xfrm>
              <a:off x="4726260" y="6292870"/>
              <a:ext cx="270251" cy="276999"/>
            </a:xfrm>
            <a:prstGeom prst="rect">
              <a:avLst/>
            </a:prstGeom>
            <a:noFill/>
          </p:spPr>
          <p:txBody>
            <a:bodyPr wrap="none" rtlCol="0">
              <a:spAutoFit/>
            </a:bodyPr>
            <a:lstStyle/>
            <a:p>
              <a:r>
                <a:rPr lang="fr-FR" sz="1200" dirty="0"/>
                <a:t>n</a:t>
              </a:r>
            </a:p>
          </p:txBody>
        </p:sp>
        <p:sp>
          <p:nvSpPr>
            <p:cNvPr id="431" name="ZoneTexte 430"/>
            <p:cNvSpPr txBox="1"/>
            <p:nvPr/>
          </p:nvSpPr>
          <p:spPr>
            <a:xfrm>
              <a:off x="6440184" y="5507158"/>
              <a:ext cx="1827093" cy="276999"/>
            </a:xfrm>
            <a:prstGeom prst="rect">
              <a:avLst/>
            </a:prstGeom>
            <a:noFill/>
          </p:spPr>
          <p:txBody>
            <a:bodyPr wrap="none" rtlCol="0">
              <a:spAutoFit/>
            </a:bodyPr>
            <a:lstStyle/>
            <a:p>
              <a:r>
                <a:rPr lang="fr-FR" sz="1200" dirty="0"/>
                <a:t>Sevrage après inclusion</a:t>
              </a:r>
            </a:p>
          </p:txBody>
        </p:sp>
      </p:grpSp>
      <p:sp>
        <p:nvSpPr>
          <p:cNvPr id="37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Shepherd L, CROI 2017, Abs. 131</a:t>
            </a:r>
          </a:p>
        </p:txBody>
      </p:sp>
      <p:sp>
        <p:nvSpPr>
          <p:cNvPr id="344" name="ZoneTexte 34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206</a:t>
            </a:r>
          </a:p>
        </p:txBody>
      </p:sp>
    </p:spTree>
    <p:extLst>
      <p:ext uri="{BB962C8B-B14F-4D97-AF65-F5344CB8AC3E}">
        <p14:creationId xmlns:p14="http://schemas.microsoft.com/office/powerpoint/2010/main" val="630444717"/>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p:cNvSpPr txBox="1">
            <a:spLocks noChangeArrowheads="1"/>
          </p:cNvSpPr>
          <p:nvPr/>
        </p:nvSpPr>
        <p:spPr bwMode="auto">
          <a:xfrm>
            <a:off x="1433513" y="1191051"/>
            <a:ext cx="6019800" cy="461665"/>
          </a:xfrm>
          <a:prstGeom prst="rect">
            <a:avLst/>
          </a:prstGeom>
          <a:noFill/>
          <a:ln w="9525">
            <a:noFill/>
            <a:miter lim="800000"/>
            <a:headEnd/>
            <a:tailEnd/>
          </a:ln>
        </p:spPr>
        <p:txBody>
          <a:bodyPr>
            <a:spAutoFit/>
          </a:bodyPr>
          <a:lstStyle/>
          <a:p>
            <a:pPr algn="ctr"/>
            <a:r>
              <a:rPr lang="fr-FR" sz="2400" b="1" dirty="0">
                <a:solidFill>
                  <a:srgbClr val="0070C0"/>
                </a:solidFill>
                <a:latin typeface="Calibri" pitchFamily="34" charset="0"/>
                <a:ea typeface="ＭＳ Ｐゴシック" pitchFamily="34" charset="-128"/>
              </a:rPr>
              <a:t>Risque relatif ajusté * (IC 95 %)</a:t>
            </a:r>
          </a:p>
        </p:txBody>
      </p:sp>
      <p:sp>
        <p:nvSpPr>
          <p:cNvPr id="187" name="Titre 2"/>
          <p:cNvSpPr>
            <a:spLocks noGrp="1"/>
          </p:cNvSpPr>
          <p:nvPr>
            <p:ph type="title"/>
          </p:nvPr>
        </p:nvSpPr>
        <p:spPr>
          <a:xfrm>
            <a:off x="1547813" y="115888"/>
            <a:ext cx="7523162" cy="936625"/>
          </a:xfrm>
        </p:spPr>
        <p:txBody>
          <a:bodyPr/>
          <a:lstStyle/>
          <a:p>
            <a:r>
              <a:rPr lang="fr-FR" dirty="0"/>
              <a:t>Sevrage tabagique : impact sur l’incidence </a:t>
            </a:r>
            <a:br>
              <a:rPr lang="fr-FR" dirty="0"/>
            </a:br>
            <a:r>
              <a:rPr lang="fr-FR" dirty="0"/>
              <a:t>du cancer (cohorte D:A:D) (4)</a:t>
            </a:r>
          </a:p>
        </p:txBody>
      </p:sp>
      <p:sp>
        <p:nvSpPr>
          <p:cNvPr id="22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Shepherd L, CROI 2017, Abs. 131</a:t>
            </a:r>
          </a:p>
        </p:txBody>
      </p:sp>
      <p:sp>
        <p:nvSpPr>
          <p:cNvPr id="5" name="Rectangle 4"/>
          <p:cNvSpPr/>
          <p:nvPr/>
        </p:nvSpPr>
        <p:spPr>
          <a:xfrm>
            <a:off x="277460" y="5989317"/>
            <a:ext cx="8527176" cy="823302"/>
          </a:xfrm>
          <a:prstGeom prst="rect">
            <a:avLst/>
          </a:prstGeom>
        </p:spPr>
        <p:txBody>
          <a:bodyPr wrap="square">
            <a:spAutoFit/>
          </a:bodyPr>
          <a:lstStyle/>
          <a:p>
            <a:pPr lvl="0" eaLnBrk="0" hangingPunct="0">
              <a:lnSpc>
                <a:spcPts val="1900"/>
              </a:lnSpc>
              <a:buClr>
                <a:srgbClr val="0070C0"/>
              </a:buClr>
            </a:pPr>
            <a:r>
              <a:rPr lang="fr-FR" sz="1400" kern="0" dirty="0">
                <a:latin typeface="Arial"/>
                <a:cs typeface="+mn-cs"/>
              </a:rPr>
              <a:t>* Modèle de Poisson ajusté sur âge, sexe, mode de transmission VIH, origine ethnique, IMC, année calendaire, ARV en cours ou non, CD4, CV, VHC, VHB, sida (sauf cancer), anémie, HTA, diabète, maladie cardio-vasculaire, durée tabagisme</a:t>
            </a:r>
          </a:p>
        </p:txBody>
      </p:sp>
      <p:grpSp>
        <p:nvGrpSpPr>
          <p:cNvPr id="3" name="Groupe 2"/>
          <p:cNvGrpSpPr/>
          <p:nvPr/>
        </p:nvGrpSpPr>
        <p:grpSpPr>
          <a:xfrm>
            <a:off x="102523" y="1704956"/>
            <a:ext cx="8986391" cy="4120450"/>
            <a:chOff x="102523" y="1704956"/>
            <a:chExt cx="8986391" cy="4120450"/>
          </a:xfrm>
        </p:grpSpPr>
        <p:sp>
          <p:nvSpPr>
            <p:cNvPr id="8" name="ZoneTexte 7"/>
            <p:cNvSpPr txBox="1"/>
            <p:nvPr/>
          </p:nvSpPr>
          <p:spPr>
            <a:xfrm>
              <a:off x="517630" y="1704956"/>
              <a:ext cx="1207382" cy="307777"/>
            </a:xfrm>
            <a:prstGeom prst="rect">
              <a:avLst/>
            </a:prstGeom>
            <a:noFill/>
          </p:spPr>
          <p:txBody>
            <a:bodyPr wrap="none" rtlCol="0">
              <a:spAutoFit/>
            </a:bodyPr>
            <a:lstStyle/>
            <a:p>
              <a:r>
                <a:rPr lang="fr-FR" sz="1400" b="1" dirty="0"/>
                <a:t>Statut tabac</a:t>
              </a:r>
            </a:p>
          </p:txBody>
        </p:sp>
        <p:sp>
          <p:nvSpPr>
            <p:cNvPr id="88" name="ZoneTexte 87"/>
            <p:cNvSpPr txBox="1"/>
            <p:nvPr/>
          </p:nvSpPr>
          <p:spPr>
            <a:xfrm>
              <a:off x="1981873" y="1704956"/>
              <a:ext cx="1323889" cy="307777"/>
            </a:xfrm>
            <a:prstGeom prst="rect">
              <a:avLst/>
            </a:prstGeom>
            <a:noFill/>
          </p:spPr>
          <p:txBody>
            <a:bodyPr wrap="none" rtlCol="0">
              <a:spAutoFit/>
            </a:bodyPr>
            <a:lstStyle/>
            <a:p>
              <a:r>
                <a:rPr lang="fr-FR" sz="1400" b="1" dirty="0"/>
                <a:t>Tous cancers</a:t>
              </a:r>
            </a:p>
          </p:txBody>
        </p:sp>
        <p:sp>
          <p:nvSpPr>
            <p:cNvPr id="133" name="ZoneTexte 132"/>
            <p:cNvSpPr txBox="1"/>
            <p:nvPr/>
          </p:nvSpPr>
          <p:spPr>
            <a:xfrm>
              <a:off x="3681638" y="1704956"/>
              <a:ext cx="1454244" cy="523220"/>
            </a:xfrm>
            <a:prstGeom prst="rect">
              <a:avLst/>
            </a:prstGeom>
            <a:noFill/>
          </p:spPr>
          <p:txBody>
            <a:bodyPr wrap="none" rtlCol="0">
              <a:spAutoFit/>
            </a:bodyPr>
            <a:lstStyle/>
            <a:p>
              <a:pPr algn="ctr"/>
              <a:r>
                <a:rPr lang="fr-FR" sz="1400" b="1" dirty="0"/>
                <a:t>Cancers liés</a:t>
              </a:r>
            </a:p>
            <a:p>
              <a:pPr algn="ctr"/>
              <a:r>
                <a:rPr lang="fr-FR" sz="1400" b="1" dirty="0"/>
                <a:t>au tabac (tous)</a:t>
              </a:r>
            </a:p>
          </p:txBody>
        </p:sp>
        <p:sp>
          <p:nvSpPr>
            <p:cNvPr id="223" name="ZoneTexte 222"/>
            <p:cNvSpPr txBox="1"/>
            <p:nvPr/>
          </p:nvSpPr>
          <p:spPr>
            <a:xfrm>
              <a:off x="6789933" y="1704956"/>
              <a:ext cx="1157689" cy="523220"/>
            </a:xfrm>
            <a:prstGeom prst="rect">
              <a:avLst/>
            </a:prstGeom>
            <a:noFill/>
          </p:spPr>
          <p:txBody>
            <a:bodyPr wrap="none" rtlCol="0">
              <a:spAutoFit/>
            </a:bodyPr>
            <a:lstStyle/>
            <a:p>
              <a:pPr algn="ctr"/>
              <a:r>
                <a:rPr lang="fr-FR" sz="1400" b="1" dirty="0"/>
                <a:t>Cancers </a:t>
              </a:r>
              <a:br>
                <a:rPr lang="fr-FR" sz="1400" b="1" dirty="0"/>
              </a:br>
              <a:r>
                <a:rPr lang="fr-FR" sz="1400" b="1" dirty="0"/>
                <a:t>du poumon</a:t>
              </a:r>
            </a:p>
          </p:txBody>
        </p:sp>
        <p:sp>
          <p:nvSpPr>
            <p:cNvPr id="224" name="ZoneTexte 223"/>
            <p:cNvSpPr txBox="1"/>
            <p:nvPr/>
          </p:nvSpPr>
          <p:spPr>
            <a:xfrm>
              <a:off x="5234313" y="1704956"/>
              <a:ext cx="1425390" cy="738664"/>
            </a:xfrm>
            <a:prstGeom prst="rect">
              <a:avLst/>
            </a:prstGeom>
            <a:noFill/>
          </p:spPr>
          <p:txBody>
            <a:bodyPr wrap="none" rtlCol="0">
              <a:spAutoFit/>
            </a:bodyPr>
            <a:lstStyle/>
            <a:p>
              <a:pPr algn="ctr"/>
              <a:r>
                <a:rPr lang="fr-FR" sz="1400" b="1" dirty="0"/>
                <a:t>Cancers liés</a:t>
              </a:r>
            </a:p>
            <a:p>
              <a:pPr algn="ctr"/>
              <a:r>
                <a:rPr lang="fr-FR" sz="1400" b="1" dirty="0"/>
                <a:t>au tabac </a:t>
              </a:r>
            </a:p>
            <a:p>
              <a:pPr algn="ctr"/>
              <a:r>
                <a:rPr lang="fr-FR" sz="1400" b="1" dirty="0"/>
                <a:t>(sauf poumon)</a:t>
              </a:r>
            </a:p>
          </p:txBody>
        </p:sp>
        <p:sp>
          <p:nvSpPr>
            <p:cNvPr id="9" name="ZoneTexte 8"/>
            <p:cNvSpPr txBox="1"/>
            <p:nvPr/>
          </p:nvSpPr>
          <p:spPr>
            <a:xfrm>
              <a:off x="102523" y="2534432"/>
              <a:ext cx="1766830" cy="307777"/>
            </a:xfrm>
            <a:prstGeom prst="rect">
              <a:avLst/>
            </a:prstGeom>
            <a:noFill/>
          </p:spPr>
          <p:txBody>
            <a:bodyPr wrap="none" rtlCol="0">
              <a:spAutoFit/>
            </a:bodyPr>
            <a:lstStyle/>
            <a:p>
              <a:r>
                <a:rPr lang="fr-FR" sz="1400" b="1" dirty="0"/>
                <a:t>Jamais (référence)</a:t>
              </a:r>
            </a:p>
          </p:txBody>
        </p:sp>
        <p:sp>
          <p:nvSpPr>
            <p:cNvPr id="11" name="ZoneTexte 10"/>
            <p:cNvSpPr txBox="1"/>
            <p:nvPr/>
          </p:nvSpPr>
          <p:spPr>
            <a:xfrm>
              <a:off x="1912098" y="5533018"/>
              <a:ext cx="416419" cy="292388"/>
            </a:xfrm>
            <a:prstGeom prst="rect">
              <a:avLst/>
            </a:prstGeom>
            <a:noFill/>
          </p:spPr>
          <p:txBody>
            <a:bodyPr wrap="none" rtlCol="0">
              <a:spAutoFit/>
            </a:bodyPr>
            <a:lstStyle/>
            <a:p>
              <a:pPr algn="ctr"/>
              <a:r>
                <a:rPr lang="fr-FR" sz="1300" dirty="0"/>
                <a:t>0,8</a:t>
              </a:r>
            </a:p>
          </p:txBody>
        </p:sp>
        <p:sp>
          <p:nvSpPr>
            <p:cNvPr id="12" name="ZoneTexte 11"/>
            <p:cNvSpPr txBox="1"/>
            <p:nvPr/>
          </p:nvSpPr>
          <p:spPr>
            <a:xfrm>
              <a:off x="2233727" y="5533018"/>
              <a:ext cx="277383" cy="292388"/>
            </a:xfrm>
            <a:prstGeom prst="rect">
              <a:avLst/>
            </a:prstGeom>
            <a:noFill/>
          </p:spPr>
          <p:txBody>
            <a:bodyPr wrap="none" rtlCol="0">
              <a:spAutoFit/>
            </a:bodyPr>
            <a:lstStyle/>
            <a:p>
              <a:pPr algn="ctr"/>
              <a:r>
                <a:rPr lang="fr-FR" sz="1300" dirty="0"/>
                <a:t>1</a:t>
              </a:r>
            </a:p>
          </p:txBody>
        </p:sp>
        <p:sp>
          <p:nvSpPr>
            <p:cNvPr id="13" name="ZoneTexte 12"/>
            <p:cNvSpPr txBox="1"/>
            <p:nvPr/>
          </p:nvSpPr>
          <p:spPr>
            <a:xfrm>
              <a:off x="2365488" y="5533018"/>
              <a:ext cx="416419" cy="292388"/>
            </a:xfrm>
            <a:prstGeom prst="rect">
              <a:avLst/>
            </a:prstGeom>
            <a:noFill/>
          </p:spPr>
          <p:txBody>
            <a:bodyPr wrap="none" rtlCol="0">
              <a:spAutoFit/>
            </a:bodyPr>
            <a:lstStyle/>
            <a:p>
              <a:pPr algn="ctr"/>
              <a:r>
                <a:rPr lang="fr-FR" sz="1300" dirty="0"/>
                <a:t>1,2</a:t>
              </a:r>
            </a:p>
          </p:txBody>
        </p:sp>
        <p:sp>
          <p:nvSpPr>
            <p:cNvPr id="14" name="ZoneTexte 13"/>
            <p:cNvSpPr txBox="1"/>
            <p:nvPr/>
          </p:nvSpPr>
          <p:spPr>
            <a:xfrm>
              <a:off x="2662668" y="5533018"/>
              <a:ext cx="416419" cy="292388"/>
            </a:xfrm>
            <a:prstGeom prst="rect">
              <a:avLst/>
            </a:prstGeom>
            <a:noFill/>
          </p:spPr>
          <p:txBody>
            <a:bodyPr wrap="none" rtlCol="0">
              <a:spAutoFit/>
            </a:bodyPr>
            <a:lstStyle/>
            <a:p>
              <a:pPr algn="ctr"/>
              <a:r>
                <a:rPr lang="fr-FR" sz="1300" dirty="0"/>
                <a:t>1,6</a:t>
              </a:r>
            </a:p>
          </p:txBody>
        </p:sp>
        <p:sp>
          <p:nvSpPr>
            <p:cNvPr id="15" name="ZoneTexte 14"/>
            <p:cNvSpPr txBox="1"/>
            <p:nvPr/>
          </p:nvSpPr>
          <p:spPr>
            <a:xfrm>
              <a:off x="3005568" y="5533018"/>
              <a:ext cx="416419" cy="292388"/>
            </a:xfrm>
            <a:prstGeom prst="rect">
              <a:avLst/>
            </a:prstGeom>
            <a:noFill/>
          </p:spPr>
          <p:txBody>
            <a:bodyPr wrap="none" rtlCol="0">
              <a:spAutoFit/>
            </a:bodyPr>
            <a:lstStyle/>
            <a:p>
              <a:pPr algn="ctr"/>
              <a:r>
                <a:rPr lang="fr-FR" sz="1300" dirty="0"/>
                <a:t>2,2</a:t>
              </a:r>
            </a:p>
          </p:txBody>
        </p:sp>
        <p:cxnSp>
          <p:nvCxnSpPr>
            <p:cNvPr id="17" name="Connecteur droit 16"/>
            <p:cNvCxnSpPr/>
            <p:nvPr/>
          </p:nvCxnSpPr>
          <p:spPr bwMode="auto">
            <a:xfrm>
              <a:off x="255705" y="3563725"/>
              <a:ext cx="8394578" cy="0"/>
            </a:xfrm>
            <a:prstGeom prst="line">
              <a:avLst/>
            </a:prstGeom>
            <a:solidFill>
              <a:schemeClr val="accent1"/>
            </a:solidFill>
            <a:ln w="9525" cap="flat" cmpd="sng" algn="ctr">
              <a:solidFill>
                <a:schemeClr val="tx1"/>
              </a:solidFill>
              <a:prstDash val="dash"/>
              <a:round/>
              <a:headEnd type="none" w="med" len="med"/>
              <a:tailEnd type="none" w="med" len="med"/>
            </a:ln>
            <a:effectLst/>
          </p:spPr>
        </p:cxnSp>
        <p:cxnSp>
          <p:nvCxnSpPr>
            <p:cNvPr id="20" name="Connecteur droit 19"/>
            <p:cNvCxnSpPr/>
            <p:nvPr/>
          </p:nvCxnSpPr>
          <p:spPr bwMode="auto">
            <a:xfrm>
              <a:off x="2374765" y="2424672"/>
              <a:ext cx="0" cy="310834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1894305" y="5533018"/>
              <a:ext cx="14443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8" name="Rectangle 17"/>
            <p:cNvSpPr/>
            <p:nvPr/>
          </p:nvSpPr>
          <p:spPr bwMode="auto">
            <a:xfrm>
              <a:off x="2319241" y="2611645"/>
              <a:ext cx="97434" cy="158102"/>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cxnSp>
          <p:nvCxnSpPr>
            <p:cNvPr id="25" name="Connecteur droit 24"/>
            <p:cNvCxnSpPr/>
            <p:nvPr/>
          </p:nvCxnSpPr>
          <p:spPr bwMode="auto">
            <a:xfrm>
              <a:off x="2671945" y="2946397"/>
              <a:ext cx="0" cy="158102"/>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6" name="Connecteur droit 25"/>
            <p:cNvCxnSpPr/>
            <p:nvPr/>
          </p:nvCxnSpPr>
          <p:spPr bwMode="auto">
            <a:xfrm>
              <a:off x="2931025" y="2946397"/>
              <a:ext cx="0" cy="158102"/>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8" name="Connecteur droit 27"/>
            <p:cNvCxnSpPr/>
            <p:nvPr/>
          </p:nvCxnSpPr>
          <p:spPr bwMode="auto">
            <a:xfrm>
              <a:off x="2671945" y="3025862"/>
              <a:ext cx="259080"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sp>
          <p:nvSpPr>
            <p:cNvPr id="23" name="Rectangle 22"/>
            <p:cNvSpPr/>
            <p:nvPr/>
          </p:nvSpPr>
          <p:spPr bwMode="auto">
            <a:xfrm>
              <a:off x="2753581" y="2946397"/>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61" name="Groupe 60"/>
            <p:cNvGrpSpPr/>
            <p:nvPr/>
          </p:nvGrpSpPr>
          <p:grpSpPr>
            <a:xfrm>
              <a:off x="2237605" y="3323519"/>
              <a:ext cx="356235" cy="158102"/>
              <a:chOff x="2141220" y="3048558"/>
              <a:chExt cx="356235" cy="97434"/>
            </a:xfrm>
          </p:grpSpPr>
          <p:cxnSp>
            <p:nvCxnSpPr>
              <p:cNvPr id="31" name="Connecteur droit 30"/>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32" name="Connecteur droit 31"/>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33" name="Connecteur droit 32"/>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34" name="Rectangle 33"/>
            <p:cNvSpPr/>
            <p:nvPr/>
          </p:nvSpPr>
          <p:spPr bwMode="auto">
            <a:xfrm>
              <a:off x="2368771" y="3323519"/>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62" name="Groupe 61"/>
            <p:cNvGrpSpPr/>
            <p:nvPr/>
          </p:nvGrpSpPr>
          <p:grpSpPr>
            <a:xfrm>
              <a:off x="2797675" y="3700642"/>
              <a:ext cx="409575" cy="158102"/>
              <a:chOff x="2141220" y="3048558"/>
              <a:chExt cx="356235" cy="97434"/>
            </a:xfrm>
          </p:grpSpPr>
          <p:cxnSp>
            <p:nvCxnSpPr>
              <p:cNvPr id="63" name="Connecteur droit 62"/>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4" name="Connecteur droit 63"/>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5" name="Connecteur droit 64"/>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66" name="Groupe 65"/>
            <p:cNvGrpSpPr/>
            <p:nvPr/>
          </p:nvGrpSpPr>
          <p:grpSpPr>
            <a:xfrm>
              <a:off x="2415722" y="4077765"/>
              <a:ext cx="530543" cy="158102"/>
              <a:chOff x="2141220" y="3048558"/>
              <a:chExt cx="356235" cy="97434"/>
            </a:xfrm>
          </p:grpSpPr>
          <p:cxnSp>
            <p:nvCxnSpPr>
              <p:cNvPr id="67" name="Connecteur droit 66"/>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8" name="Connecteur droit 67"/>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69" name="Connecteur droit 68"/>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70" name="Groupe 69"/>
            <p:cNvGrpSpPr/>
            <p:nvPr/>
          </p:nvGrpSpPr>
          <p:grpSpPr>
            <a:xfrm>
              <a:off x="2315710" y="4454888"/>
              <a:ext cx="615315" cy="158102"/>
              <a:chOff x="2141220" y="3048558"/>
              <a:chExt cx="356235" cy="97434"/>
            </a:xfrm>
          </p:grpSpPr>
          <p:cxnSp>
            <p:nvCxnSpPr>
              <p:cNvPr id="71" name="Connecteur droit 70"/>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72" name="Connecteur droit 71"/>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73" name="Connecteur droit 72"/>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74" name="Groupe 73"/>
            <p:cNvGrpSpPr/>
            <p:nvPr/>
          </p:nvGrpSpPr>
          <p:grpSpPr>
            <a:xfrm>
              <a:off x="2311621" y="4828919"/>
              <a:ext cx="539394" cy="158102"/>
              <a:chOff x="2141220" y="3048558"/>
              <a:chExt cx="356235" cy="97434"/>
            </a:xfrm>
          </p:grpSpPr>
          <p:cxnSp>
            <p:nvCxnSpPr>
              <p:cNvPr id="75" name="Connecteur droit 74"/>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76" name="Connecteur droit 75"/>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77" name="Connecteur droit 76"/>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78" name="Groupe 77"/>
            <p:cNvGrpSpPr/>
            <p:nvPr/>
          </p:nvGrpSpPr>
          <p:grpSpPr>
            <a:xfrm>
              <a:off x="2008726" y="5222405"/>
              <a:ext cx="628929" cy="158102"/>
              <a:chOff x="2141220" y="3048558"/>
              <a:chExt cx="356235" cy="97434"/>
            </a:xfrm>
          </p:grpSpPr>
          <p:cxnSp>
            <p:nvCxnSpPr>
              <p:cNvPr id="79" name="Connecteur droit 78"/>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80" name="Connecteur droit 79"/>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81" name="Connecteur droit 80"/>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82" name="Rectangle 81"/>
            <p:cNvSpPr/>
            <p:nvPr/>
          </p:nvSpPr>
          <p:spPr bwMode="auto">
            <a:xfrm>
              <a:off x="2946265" y="3701056"/>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83" name="Rectangle 82"/>
            <p:cNvSpPr/>
            <p:nvPr/>
          </p:nvSpPr>
          <p:spPr bwMode="auto">
            <a:xfrm>
              <a:off x="2623228" y="4087039"/>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84" name="Rectangle 83"/>
            <p:cNvSpPr/>
            <p:nvPr/>
          </p:nvSpPr>
          <p:spPr bwMode="auto">
            <a:xfrm>
              <a:off x="2566891" y="4454888"/>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85" name="Rectangle 84"/>
            <p:cNvSpPr/>
            <p:nvPr/>
          </p:nvSpPr>
          <p:spPr bwMode="auto">
            <a:xfrm>
              <a:off x="2540221" y="4828919"/>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86" name="Rectangle 85"/>
            <p:cNvSpPr/>
            <p:nvPr/>
          </p:nvSpPr>
          <p:spPr bwMode="auto">
            <a:xfrm>
              <a:off x="2270524" y="5213132"/>
              <a:ext cx="97434" cy="158102"/>
            </a:xfrm>
            <a:prstGeom prst="rect">
              <a:avLst/>
            </a:prstGeom>
            <a:solidFill>
              <a:srgbClr val="71DAFF"/>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87" name="ZoneTexte 86"/>
            <p:cNvSpPr txBox="1"/>
            <p:nvPr/>
          </p:nvSpPr>
          <p:spPr>
            <a:xfrm>
              <a:off x="2758687" y="4988393"/>
              <a:ext cx="838553" cy="307777"/>
            </a:xfrm>
            <a:prstGeom prst="rect">
              <a:avLst/>
            </a:prstGeom>
            <a:noFill/>
          </p:spPr>
          <p:txBody>
            <a:bodyPr wrap="none" rtlCol="0">
              <a:spAutoFit/>
            </a:bodyPr>
            <a:lstStyle/>
            <a:p>
              <a:pPr algn="ctr"/>
              <a:r>
                <a:rPr lang="fr-FR" sz="1400" dirty="0"/>
                <a:t>p &lt; 0,01</a:t>
              </a:r>
            </a:p>
          </p:txBody>
        </p:sp>
        <p:sp>
          <p:nvSpPr>
            <p:cNvPr id="89" name="ZoneTexte 88"/>
            <p:cNvSpPr txBox="1"/>
            <p:nvPr/>
          </p:nvSpPr>
          <p:spPr>
            <a:xfrm>
              <a:off x="3489222" y="5533018"/>
              <a:ext cx="416419" cy="292388"/>
            </a:xfrm>
            <a:prstGeom prst="rect">
              <a:avLst/>
            </a:prstGeom>
            <a:noFill/>
          </p:spPr>
          <p:txBody>
            <a:bodyPr wrap="none" rtlCol="0">
              <a:spAutoFit/>
            </a:bodyPr>
            <a:lstStyle/>
            <a:p>
              <a:pPr algn="ctr"/>
              <a:r>
                <a:rPr lang="fr-FR" sz="1300" dirty="0"/>
                <a:t>0,5</a:t>
              </a:r>
            </a:p>
          </p:txBody>
        </p:sp>
        <p:sp>
          <p:nvSpPr>
            <p:cNvPr id="90" name="ZoneTexte 89"/>
            <p:cNvSpPr txBox="1"/>
            <p:nvPr/>
          </p:nvSpPr>
          <p:spPr>
            <a:xfrm>
              <a:off x="4143855" y="5533018"/>
              <a:ext cx="277383" cy="292388"/>
            </a:xfrm>
            <a:prstGeom prst="rect">
              <a:avLst/>
            </a:prstGeom>
            <a:noFill/>
          </p:spPr>
          <p:txBody>
            <a:bodyPr wrap="none" rtlCol="0">
              <a:spAutoFit/>
            </a:bodyPr>
            <a:lstStyle/>
            <a:p>
              <a:pPr algn="ctr"/>
              <a:r>
                <a:rPr lang="fr-FR" sz="1300" dirty="0"/>
                <a:t>1</a:t>
              </a:r>
            </a:p>
          </p:txBody>
        </p:sp>
        <p:sp>
          <p:nvSpPr>
            <p:cNvPr id="93" name="ZoneTexte 92"/>
            <p:cNvSpPr txBox="1"/>
            <p:nvPr/>
          </p:nvSpPr>
          <p:spPr>
            <a:xfrm>
              <a:off x="4763792" y="5533018"/>
              <a:ext cx="277383" cy="292388"/>
            </a:xfrm>
            <a:prstGeom prst="rect">
              <a:avLst/>
            </a:prstGeom>
            <a:noFill/>
          </p:spPr>
          <p:txBody>
            <a:bodyPr wrap="none" rtlCol="0">
              <a:spAutoFit/>
            </a:bodyPr>
            <a:lstStyle/>
            <a:p>
              <a:pPr algn="ctr"/>
              <a:r>
                <a:rPr lang="fr-FR" sz="1300" dirty="0"/>
                <a:t>2</a:t>
              </a:r>
            </a:p>
          </p:txBody>
        </p:sp>
        <p:cxnSp>
          <p:nvCxnSpPr>
            <p:cNvPr id="94" name="Connecteur droit 93"/>
            <p:cNvCxnSpPr/>
            <p:nvPr/>
          </p:nvCxnSpPr>
          <p:spPr bwMode="auto">
            <a:xfrm>
              <a:off x="4284893" y="2424672"/>
              <a:ext cx="0" cy="310834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5" name="Connecteur droit 94"/>
            <p:cNvCxnSpPr/>
            <p:nvPr/>
          </p:nvCxnSpPr>
          <p:spPr bwMode="auto">
            <a:xfrm>
              <a:off x="3583011" y="5533018"/>
              <a:ext cx="14443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96" name="Rectangle 95"/>
            <p:cNvSpPr/>
            <p:nvPr/>
          </p:nvSpPr>
          <p:spPr bwMode="auto">
            <a:xfrm>
              <a:off x="4255597" y="2611645"/>
              <a:ext cx="97434" cy="158102"/>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97" name="Groupe 96"/>
            <p:cNvGrpSpPr/>
            <p:nvPr/>
          </p:nvGrpSpPr>
          <p:grpSpPr>
            <a:xfrm>
              <a:off x="4231111" y="2946397"/>
              <a:ext cx="259080" cy="158102"/>
              <a:chOff x="2575560" y="2816148"/>
              <a:chExt cx="259080" cy="97434"/>
            </a:xfrm>
            <a:solidFill>
              <a:srgbClr val="0070C0"/>
            </a:solidFill>
          </p:grpSpPr>
          <p:cxnSp>
            <p:nvCxnSpPr>
              <p:cNvPr id="98" name="Connecteur droit 97"/>
              <p:cNvCxnSpPr/>
              <p:nvPr/>
            </p:nvCxnSpPr>
            <p:spPr bwMode="auto">
              <a:xfrm>
                <a:off x="2575560" y="2816148"/>
                <a:ext cx="0" cy="97434"/>
              </a:xfrm>
              <a:prstGeom prst="line">
                <a:avLst/>
              </a:prstGeom>
              <a:grpFill/>
              <a:ln w="9525" cap="flat" cmpd="sng" algn="ctr">
                <a:solidFill>
                  <a:schemeClr val="accent6"/>
                </a:solidFill>
                <a:prstDash val="solid"/>
                <a:round/>
                <a:headEnd type="none" w="med" len="med"/>
                <a:tailEnd type="none" w="med" len="med"/>
              </a:ln>
              <a:effectLst/>
            </p:spPr>
          </p:cxnSp>
          <p:cxnSp>
            <p:nvCxnSpPr>
              <p:cNvPr id="99" name="Connecteur droit 98"/>
              <p:cNvCxnSpPr/>
              <p:nvPr/>
            </p:nvCxnSpPr>
            <p:spPr bwMode="auto">
              <a:xfrm>
                <a:off x="2834640" y="2816148"/>
                <a:ext cx="0" cy="97434"/>
              </a:xfrm>
              <a:prstGeom prst="line">
                <a:avLst/>
              </a:prstGeom>
              <a:grpFill/>
              <a:ln w="9525" cap="flat" cmpd="sng" algn="ctr">
                <a:solidFill>
                  <a:schemeClr val="accent6"/>
                </a:solidFill>
                <a:prstDash val="solid"/>
                <a:round/>
                <a:headEnd type="none" w="med" len="med"/>
                <a:tailEnd type="none" w="med" len="med"/>
              </a:ln>
              <a:effectLst/>
            </p:spPr>
          </p:cxnSp>
          <p:cxnSp>
            <p:nvCxnSpPr>
              <p:cNvPr id="100" name="Connecteur droit 99"/>
              <p:cNvCxnSpPr/>
              <p:nvPr/>
            </p:nvCxnSpPr>
            <p:spPr bwMode="auto">
              <a:xfrm>
                <a:off x="2575560" y="2865120"/>
                <a:ext cx="259080" cy="0"/>
              </a:xfrm>
              <a:prstGeom prst="line">
                <a:avLst/>
              </a:prstGeom>
              <a:grpFill/>
              <a:ln w="9525" cap="flat" cmpd="sng" algn="ctr">
                <a:solidFill>
                  <a:schemeClr val="accent6"/>
                </a:solidFill>
                <a:prstDash val="solid"/>
                <a:round/>
                <a:headEnd type="none" w="med" len="med"/>
                <a:tailEnd type="none" w="med" len="med"/>
              </a:ln>
              <a:effectLst/>
            </p:spPr>
          </p:cxnSp>
          <p:sp>
            <p:nvSpPr>
              <p:cNvPr id="101" name="Rectangle 100"/>
              <p:cNvSpPr/>
              <p:nvPr/>
            </p:nvSpPr>
            <p:spPr bwMode="auto">
              <a:xfrm>
                <a:off x="2657196" y="2816148"/>
                <a:ext cx="97434" cy="97434"/>
              </a:xfrm>
              <a:prstGeom prst="rect">
                <a:avLst/>
              </a:prstGeom>
              <a:grp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grpSp>
          <p:nvGrpSpPr>
            <p:cNvPr id="102" name="Groupe 101"/>
            <p:cNvGrpSpPr/>
            <p:nvPr/>
          </p:nvGrpSpPr>
          <p:grpSpPr>
            <a:xfrm>
              <a:off x="3991678" y="3323519"/>
              <a:ext cx="356235" cy="158102"/>
              <a:chOff x="2141220" y="3048558"/>
              <a:chExt cx="356235" cy="97434"/>
            </a:xfrm>
          </p:grpSpPr>
          <p:cxnSp>
            <p:nvCxnSpPr>
              <p:cNvPr id="103" name="Connecteur droit 102"/>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04" name="Connecteur droit 103"/>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05" name="Connecteur droit 104"/>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06" name="Rectangle 105"/>
            <p:cNvSpPr/>
            <p:nvPr/>
          </p:nvSpPr>
          <p:spPr bwMode="auto">
            <a:xfrm>
              <a:off x="4122844" y="3323519"/>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107" name="Groupe 106"/>
            <p:cNvGrpSpPr/>
            <p:nvPr/>
          </p:nvGrpSpPr>
          <p:grpSpPr>
            <a:xfrm>
              <a:off x="4220278" y="3700642"/>
              <a:ext cx="439103" cy="158102"/>
              <a:chOff x="2141220" y="3048558"/>
              <a:chExt cx="356235" cy="97434"/>
            </a:xfrm>
          </p:grpSpPr>
          <p:cxnSp>
            <p:nvCxnSpPr>
              <p:cNvPr id="108" name="Connecteur droit 107"/>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09" name="Connecteur droit 108"/>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10" name="Connecteur droit 109"/>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11" name="Groupe 110"/>
            <p:cNvGrpSpPr/>
            <p:nvPr/>
          </p:nvGrpSpPr>
          <p:grpSpPr>
            <a:xfrm>
              <a:off x="4056665" y="4077765"/>
              <a:ext cx="556520" cy="158102"/>
              <a:chOff x="2141220" y="3048558"/>
              <a:chExt cx="356235" cy="97434"/>
            </a:xfrm>
          </p:grpSpPr>
          <p:cxnSp>
            <p:nvCxnSpPr>
              <p:cNvPr id="112" name="Connecteur droit 111"/>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13" name="Connecteur droit 112"/>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14" name="Connecteur droit 113"/>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15" name="Groupe 114"/>
            <p:cNvGrpSpPr/>
            <p:nvPr/>
          </p:nvGrpSpPr>
          <p:grpSpPr>
            <a:xfrm>
              <a:off x="4122844" y="4454888"/>
              <a:ext cx="615315" cy="158102"/>
              <a:chOff x="2141220" y="3048558"/>
              <a:chExt cx="356235" cy="97434"/>
            </a:xfrm>
          </p:grpSpPr>
          <p:cxnSp>
            <p:nvCxnSpPr>
              <p:cNvPr id="116" name="Connecteur droit 115"/>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17" name="Connecteur droit 116"/>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18" name="Connecteur droit 117"/>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19" name="Groupe 118"/>
            <p:cNvGrpSpPr/>
            <p:nvPr/>
          </p:nvGrpSpPr>
          <p:grpSpPr>
            <a:xfrm>
              <a:off x="3877711" y="4828919"/>
              <a:ext cx="612480" cy="158102"/>
              <a:chOff x="2141220" y="3048558"/>
              <a:chExt cx="356235" cy="97434"/>
            </a:xfrm>
          </p:grpSpPr>
          <p:cxnSp>
            <p:nvCxnSpPr>
              <p:cNvPr id="120" name="Connecteur droit 119"/>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21" name="Connecteur droit 120"/>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22" name="Connecteur droit 121"/>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23" name="Groupe 122"/>
            <p:cNvGrpSpPr/>
            <p:nvPr/>
          </p:nvGrpSpPr>
          <p:grpSpPr>
            <a:xfrm>
              <a:off x="3697432" y="5222405"/>
              <a:ext cx="676593" cy="158102"/>
              <a:chOff x="2141220" y="3048558"/>
              <a:chExt cx="356235" cy="97434"/>
            </a:xfrm>
          </p:grpSpPr>
          <p:cxnSp>
            <p:nvCxnSpPr>
              <p:cNvPr id="124" name="Connecteur droit 123"/>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25" name="Connecteur droit 124"/>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26" name="Connecteur droit 125"/>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27" name="Rectangle 126"/>
            <p:cNvSpPr/>
            <p:nvPr/>
          </p:nvSpPr>
          <p:spPr bwMode="auto">
            <a:xfrm>
              <a:off x="4398396" y="3701056"/>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28" name="Rectangle 127"/>
            <p:cNvSpPr/>
            <p:nvPr/>
          </p:nvSpPr>
          <p:spPr bwMode="auto">
            <a:xfrm>
              <a:off x="4290147" y="4087039"/>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29" name="Rectangle 128"/>
            <p:cNvSpPr/>
            <p:nvPr/>
          </p:nvSpPr>
          <p:spPr bwMode="auto">
            <a:xfrm>
              <a:off x="4374025" y="4454888"/>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30" name="Rectangle 129"/>
            <p:cNvSpPr/>
            <p:nvPr/>
          </p:nvSpPr>
          <p:spPr bwMode="auto">
            <a:xfrm>
              <a:off x="4128585" y="4828919"/>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31" name="Rectangle 130"/>
            <p:cNvSpPr/>
            <p:nvPr/>
          </p:nvSpPr>
          <p:spPr bwMode="auto">
            <a:xfrm>
              <a:off x="3959230" y="5213132"/>
              <a:ext cx="97434" cy="158102"/>
            </a:xfrm>
            <a:prstGeom prst="rect">
              <a:avLst/>
            </a:prstGeom>
            <a:solidFill>
              <a:srgbClr val="0070C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32" name="ZoneTexte 131"/>
            <p:cNvSpPr txBox="1"/>
            <p:nvPr/>
          </p:nvSpPr>
          <p:spPr>
            <a:xfrm>
              <a:off x="4494066" y="4988393"/>
              <a:ext cx="838553" cy="307777"/>
            </a:xfrm>
            <a:prstGeom prst="rect">
              <a:avLst/>
            </a:prstGeom>
            <a:noFill/>
          </p:spPr>
          <p:txBody>
            <a:bodyPr wrap="none" rtlCol="0">
              <a:spAutoFit/>
            </a:bodyPr>
            <a:lstStyle/>
            <a:p>
              <a:pPr algn="ctr"/>
              <a:r>
                <a:rPr lang="fr-FR" sz="1400" dirty="0"/>
                <a:t>p = 0,04</a:t>
              </a:r>
            </a:p>
          </p:txBody>
        </p:sp>
        <p:sp>
          <p:nvSpPr>
            <p:cNvPr id="134" name="ZoneTexte 133"/>
            <p:cNvSpPr txBox="1"/>
            <p:nvPr/>
          </p:nvSpPr>
          <p:spPr>
            <a:xfrm>
              <a:off x="5443711" y="5533018"/>
              <a:ext cx="416419" cy="292388"/>
            </a:xfrm>
            <a:prstGeom prst="rect">
              <a:avLst/>
            </a:prstGeom>
            <a:noFill/>
          </p:spPr>
          <p:txBody>
            <a:bodyPr wrap="none" rtlCol="0">
              <a:spAutoFit/>
            </a:bodyPr>
            <a:lstStyle/>
            <a:p>
              <a:pPr algn="ctr"/>
              <a:r>
                <a:rPr lang="fr-FR" sz="1300" dirty="0"/>
                <a:t>0,5</a:t>
              </a:r>
            </a:p>
          </p:txBody>
        </p:sp>
        <p:sp>
          <p:nvSpPr>
            <p:cNvPr id="136" name="ZoneTexte 135"/>
            <p:cNvSpPr txBox="1"/>
            <p:nvPr/>
          </p:nvSpPr>
          <p:spPr>
            <a:xfrm>
              <a:off x="5821077" y="5533018"/>
              <a:ext cx="277383" cy="292388"/>
            </a:xfrm>
            <a:prstGeom prst="rect">
              <a:avLst/>
            </a:prstGeom>
            <a:noFill/>
          </p:spPr>
          <p:txBody>
            <a:bodyPr wrap="none" rtlCol="0">
              <a:spAutoFit/>
            </a:bodyPr>
            <a:lstStyle/>
            <a:p>
              <a:pPr algn="ctr"/>
              <a:r>
                <a:rPr lang="fr-FR" sz="1300" dirty="0"/>
                <a:t>1</a:t>
              </a:r>
            </a:p>
          </p:txBody>
        </p:sp>
        <p:sp>
          <p:nvSpPr>
            <p:cNvPr id="137" name="ZoneTexte 136"/>
            <p:cNvSpPr txBox="1"/>
            <p:nvPr/>
          </p:nvSpPr>
          <p:spPr>
            <a:xfrm>
              <a:off x="6188403" y="5533018"/>
              <a:ext cx="277383" cy="292388"/>
            </a:xfrm>
            <a:prstGeom prst="rect">
              <a:avLst/>
            </a:prstGeom>
            <a:noFill/>
          </p:spPr>
          <p:txBody>
            <a:bodyPr wrap="none" rtlCol="0">
              <a:spAutoFit/>
            </a:bodyPr>
            <a:lstStyle/>
            <a:p>
              <a:pPr algn="ctr"/>
              <a:r>
                <a:rPr lang="fr-FR" sz="1300" dirty="0"/>
                <a:t>2</a:t>
              </a:r>
            </a:p>
          </p:txBody>
        </p:sp>
        <p:sp>
          <p:nvSpPr>
            <p:cNvPr id="138" name="ZoneTexte 137"/>
            <p:cNvSpPr txBox="1"/>
            <p:nvPr/>
          </p:nvSpPr>
          <p:spPr>
            <a:xfrm>
              <a:off x="6518307" y="5533018"/>
              <a:ext cx="277383" cy="292388"/>
            </a:xfrm>
            <a:prstGeom prst="rect">
              <a:avLst/>
            </a:prstGeom>
            <a:noFill/>
          </p:spPr>
          <p:txBody>
            <a:bodyPr wrap="none" rtlCol="0">
              <a:spAutoFit/>
            </a:bodyPr>
            <a:lstStyle/>
            <a:p>
              <a:pPr algn="ctr"/>
              <a:r>
                <a:rPr lang="fr-FR" sz="1300" dirty="0"/>
                <a:t>4</a:t>
              </a:r>
            </a:p>
          </p:txBody>
        </p:sp>
        <p:cxnSp>
          <p:nvCxnSpPr>
            <p:cNvPr id="139" name="Connecteur droit 138"/>
            <p:cNvCxnSpPr/>
            <p:nvPr/>
          </p:nvCxnSpPr>
          <p:spPr bwMode="auto">
            <a:xfrm>
              <a:off x="5980827" y="2424672"/>
              <a:ext cx="0" cy="310834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0" name="Connecteur droit 139"/>
            <p:cNvCxnSpPr/>
            <p:nvPr/>
          </p:nvCxnSpPr>
          <p:spPr bwMode="auto">
            <a:xfrm>
              <a:off x="5301531" y="5533018"/>
              <a:ext cx="14443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1" name="Rectangle 140"/>
            <p:cNvSpPr/>
            <p:nvPr/>
          </p:nvSpPr>
          <p:spPr bwMode="auto">
            <a:xfrm>
              <a:off x="5926292" y="2611645"/>
              <a:ext cx="97434" cy="158102"/>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46" name="Rectangle 145"/>
            <p:cNvSpPr/>
            <p:nvPr/>
          </p:nvSpPr>
          <p:spPr bwMode="auto">
            <a:xfrm>
              <a:off x="6106733" y="2946397"/>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147" name="Groupe 146"/>
            <p:cNvGrpSpPr/>
            <p:nvPr/>
          </p:nvGrpSpPr>
          <p:grpSpPr>
            <a:xfrm>
              <a:off x="5980827" y="3323519"/>
              <a:ext cx="304660" cy="158102"/>
              <a:chOff x="2141220" y="3048558"/>
              <a:chExt cx="356235" cy="97434"/>
            </a:xfrm>
          </p:grpSpPr>
          <p:cxnSp>
            <p:nvCxnSpPr>
              <p:cNvPr id="148" name="Connecteur droit 147"/>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49" name="Connecteur droit 148"/>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50" name="Connecteur droit 149"/>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51" name="Rectangle 150"/>
            <p:cNvSpPr/>
            <p:nvPr/>
          </p:nvSpPr>
          <p:spPr bwMode="auto">
            <a:xfrm>
              <a:off x="6094581" y="3323519"/>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152" name="Groupe 151"/>
            <p:cNvGrpSpPr/>
            <p:nvPr/>
          </p:nvGrpSpPr>
          <p:grpSpPr>
            <a:xfrm>
              <a:off x="6237086" y="3700642"/>
              <a:ext cx="376656" cy="158102"/>
              <a:chOff x="2141220" y="3048558"/>
              <a:chExt cx="356235" cy="97434"/>
            </a:xfrm>
          </p:grpSpPr>
          <p:cxnSp>
            <p:nvCxnSpPr>
              <p:cNvPr id="153" name="Connecteur droit 152"/>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54" name="Connecteur droit 153"/>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55" name="Connecteur droit 154"/>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56" name="Groupe 155"/>
            <p:cNvGrpSpPr/>
            <p:nvPr/>
          </p:nvGrpSpPr>
          <p:grpSpPr>
            <a:xfrm>
              <a:off x="5850853" y="4077765"/>
              <a:ext cx="516761" cy="158102"/>
              <a:chOff x="2141220" y="3048558"/>
              <a:chExt cx="356235" cy="97434"/>
            </a:xfrm>
          </p:grpSpPr>
          <p:cxnSp>
            <p:nvCxnSpPr>
              <p:cNvPr id="157" name="Connecteur droit 156"/>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58" name="Connecteur droit 157"/>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59" name="Connecteur droit 158"/>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60" name="Groupe 159"/>
            <p:cNvGrpSpPr/>
            <p:nvPr/>
          </p:nvGrpSpPr>
          <p:grpSpPr>
            <a:xfrm>
              <a:off x="5442067" y="4454888"/>
              <a:ext cx="735891" cy="158102"/>
              <a:chOff x="2141220" y="3048558"/>
              <a:chExt cx="356235" cy="97434"/>
            </a:xfrm>
          </p:grpSpPr>
          <p:cxnSp>
            <p:nvCxnSpPr>
              <p:cNvPr id="161" name="Connecteur droit 160"/>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62" name="Connecteur droit 161"/>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63" name="Connecteur droit 162"/>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64" name="Groupe 163"/>
            <p:cNvGrpSpPr/>
            <p:nvPr/>
          </p:nvGrpSpPr>
          <p:grpSpPr>
            <a:xfrm>
              <a:off x="5807544" y="4828919"/>
              <a:ext cx="516819" cy="158102"/>
              <a:chOff x="2141220" y="3048558"/>
              <a:chExt cx="356235" cy="97434"/>
            </a:xfrm>
          </p:grpSpPr>
          <p:cxnSp>
            <p:nvCxnSpPr>
              <p:cNvPr id="165" name="Connecteur droit 164"/>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66" name="Connecteur droit 165"/>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67" name="Connecteur droit 166"/>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168" name="Groupe 167"/>
            <p:cNvGrpSpPr/>
            <p:nvPr/>
          </p:nvGrpSpPr>
          <p:grpSpPr>
            <a:xfrm>
              <a:off x="5807544" y="5222405"/>
              <a:ext cx="516819" cy="158102"/>
              <a:chOff x="2141220" y="3048558"/>
              <a:chExt cx="356235" cy="97434"/>
            </a:xfrm>
          </p:grpSpPr>
          <p:cxnSp>
            <p:nvCxnSpPr>
              <p:cNvPr id="169" name="Connecteur droit 168"/>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70" name="Connecteur droit 169"/>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71" name="Connecteur droit 170"/>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72" name="Rectangle 171"/>
            <p:cNvSpPr/>
            <p:nvPr/>
          </p:nvSpPr>
          <p:spPr bwMode="auto">
            <a:xfrm>
              <a:off x="6381053" y="3701056"/>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73" name="Rectangle 172"/>
            <p:cNvSpPr/>
            <p:nvPr/>
          </p:nvSpPr>
          <p:spPr bwMode="auto">
            <a:xfrm>
              <a:off x="6086312" y="4087039"/>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74" name="Rectangle 173"/>
            <p:cNvSpPr/>
            <p:nvPr/>
          </p:nvSpPr>
          <p:spPr bwMode="auto">
            <a:xfrm>
              <a:off x="5753076" y="4454888"/>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75" name="Rectangle 174"/>
            <p:cNvSpPr/>
            <p:nvPr/>
          </p:nvSpPr>
          <p:spPr bwMode="auto">
            <a:xfrm>
              <a:off x="6023726" y="4828919"/>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76" name="Rectangle 175"/>
            <p:cNvSpPr/>
            <p:nvPr/>
          </p:nvSpPr>
          <p:spPr bwMode="auto">
            <a:xfrm>
              <a:off x="5999689" y="5213132"/>
              <a:ext cx="97434" cy="158102"/>
            </a:xfrm>
            <a:prstGeom prst="rect">
              <a:avLst/>
            </a:prstGeom>
            <a:solidFill>
              <a:srgbClr val="FF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180" name="ZoneTexte 179"/>
            <p:cNvSpPr txBox="1"/>
            <p:nvPr/>
          </p:nvSpPr>
          <p:spPr>
            <a:xfrm>
              <a:off x="7015794" y="5533018"/>
              <a:ext cx="277383" cy="292388"/>
            </a:xfrm>
            <a:prstGeom prst="rect">
              <a:avLst/>
            </a:prstGeom>
            <a:noFill/>
          </p:spPr>
          <p:txBody>
            <a:bodyPr wrap="none" rtlCol="0">
              <a:spAutoFit/>
            </a:bodyPr>
            <a:lstStyle/>
            <a:p>
              <a:pPr algn="ctr"/>
              <a:r>
                <a:rPr lang="fr-FR" sz="1300" dirty="0"/>
                <a:t>1</a:t>
              </a:r>
            </a:p>
          </p:txBody>
        </p:sp>
        <p:sp>
          <p:nvSpPr>
            <p:cNvPr id="181" name="ZoneTexte 180"/>
            <p:cNvSpPr txBox="1"/>
            <p:nvPr/>
          </p:nvSpPr>
          <p:spPr>
            <a:xfrm>
              <a:off x="7244887" y="5533018"/>
              <a:ext cx="277383" cy="292388"/>
            </a:xfrm>
            <a:prstGeom prst="rect">
              <a:avLst/>
            </a:prstGeom>
            <a:noFill/>
          </p:spPr>
          <p:txBody>
            <a:bodyPr wrap="none" rtlCol="0">
              <a:spAutoFit/>
            </a:bodyPr>
            <a:lstStyle/>
            <a:p>
              <a:pPr algn="ctr"/>
              <a:r>
                <a:rPr lang="fr-FR" sz="1300" dirty="0"/>
                <a:t>2</a:t>
              </a:r>
            </a:p>
          </p:txBody>
        </p:sp>
        <p:sp>
          <p:nvSpPr>
            <p:cNvPr id="182" name="ZoneTexte 181"/>
            <p:cNvSpPr txBox="1"/>
            <p:nvPr/>
          </p:nvSpPr>
          <p:spPr>
            <a:xfrm>
              <a:off x="7490388" y="5533018"/>
              <a:ext cx="277383" cy="292388"/>
            </a:xfrm>
            <a:prstGeom prst="rect">
              <a:avLst/>
            </a:prstGeom>
            <a:noFill/>
          </p:spPr>
          <p:txBody>
            <a:bodyPr wrap="none" rtlCol="0">
              <a:spAutoFit/>
            </a:bodyPr>
            <a:lstStyle/>
            <a:p>
              <a:pPr algn="ctr"/>
              <a:r>
                <a:rPr lang="fr-FR" sz="1300" dirty="0"/>
                <a:t>4</a:t>
              </a:r>
            </a:p>
          </p:txBody>
        </p:sp>
        <p:sp>
          <p:nvSpPr>
            <p:cNvPr id="183" name="ZoneTexte 182"/>
            <p:cNvSpPr txBox="1"/>
            <p:nvPr/>
          </p:nvSpPr>
          <p:spPr>
            <a:xfrm>
              <a:off x="7942824" y="5533018"/>
              <a:ext cx="370101" cy="292388"/>
            </a:xfrm>
            <a:prstGeom prst="rect">
              <a:avLst/>
            </a:prstGeom>
            <a:noFill/>
          </p:spPr>
          <p:txBody>
            <a:bodyPr wrap="none" rtlCol="0">
              <a:spAutoFit/>
            </a:bodyPr>
            <a:lstStyle/>
            <a:p>
              <a:pPr algn="ctr"/>
              <a:r>
                <a:rPr lang="fr-FR" sz="1300" dirty="0"/>
                <a:t>16</a:t>
              </a:r>
            </a:p>
          </p:txBody>
        </p:sp>
        <p:cxnSp>
          <p:nvCxnSpPr>
            <p:cNvPr id="184" name="Connecteur droit 183"/>
            <p:cNvCxnSpPr/>
            <p:nvPr/>
          </p:nvCxnSpPr>
          <p:spPr bwMode="auto">
            <a:xfrm>
              <a:off x="7156832" y="2424672"/>
              <a:ext cx="0" cy="3108346"/>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5" name="Connecteur droit 184"/>
            <p:cNvCxnSpPr/>
            <p:nvPr/>
          </p:nvCxnSpPr>
          <p:spPr bwMode="auto">
            <a:xfrm>
              <a:off x="6993872" y="5533018"/>
              <a:ext cx="14443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86" name="Rectangle 185"/>
            <p:cNvSpPr/>
            <p:nvPr/>
          </p:nvSpPr>
          <p:spPr bwMode="auto">
            <a:xfrm>
              <a:off x="7108845" y="2611645"/>
              <a:ext cx="97434" cy="158102"/>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241" name="Groupe 240"/>
            <p:cNvGrpSpPr/>
            <p:nvPr/>
          </p:nvGrpSpPr>
          <p:grpSpPr>
            <a:xfrm>
              <a:off x="7666458" y="2946397"/>
              <a:ext cx="558570" cy="158102"/>
              <a:chOff x="8032624" y="2816148"/>
              <a:chExt cx="259080" cy="97434"/>
            </a:xfrm>
          </p:grpSpPr>
          <p:cxnSp>
            <p:nvCxnSpPr>
              <p:cNvPr id="188" name="Connecteur droit 187"/>
              <p:cNvCxnSpPr/>
              <p:nvPr/>
            </p:nvCxnSpPr>
            <p:spPr bwMode="auto">
              <a:xfrm>
                <a:off x="8032624" y="281614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89" name="Connecteur droit 188"/>
              <p:cNvCxnSpPr/>
              <p:nvPr/>
            </p:nvCxnSpPr>
            <p:spPr bwMode="auto">
              <a:xfrm>
                <a:off x="8291704" y="281614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90" name="Connecteur droit 189"/>
              <p:cNvCxnSpPr/>
              <p:nvPr/>
            </p:nvCxnSpPr>
            <p:spPr bwMode="auto">
              <a:xfrm>
                <a:off x="8032624" y="2865120"/>
                <a:ext cx="259080"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91" name="Rectangle 190"/>
            <p:cNvSpPr/>
            <p:nvPr/>
          </p:nvSpPr>
          <p:spPr bwMode="auto">
            <a:xfrm>
              <a:off x="7886956" y="2946397"/>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192" name="Groupe 191"/>
            <p:cNvGrpSpPr/>
            <p:nvPr/>
          </p:nvGrpSpPr>
          <p:grpSpPr>
            <a:xfrm>
              <a:off x="7467525" y="3323519"/>
              <a:ext cx="582117" cy="158102"/>
              <a:chOff x="2141220" y="3048558"/>
              <a:chExt cx="356235" cy="97434"/>
            </a:xfrm>
          </p:grpSpPr>
          <p:cxnSp>
            <p:nvCxnSpPr>
              <p:cNvPr id="193" name="Connecteur droit 192"/>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94" name="Connecteur droit 193"/>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95" name="Connecteur droit 194"/>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196" name="Rectangle 195"/>
            <p:cNvSpPr/>
            <p:nvPr/>
          </p:nvSpPr>
          <p:spPr bwMode="auto">
            <a:xfrm>
              <a:off x="7731625" y="3323519"/>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grpSp>
          <p:nvGrpSpPr>
            <p:cNvPr id="197" name="Groupe 196"/>
            <p:cNvGrpSpPr/>
            <p:nvPr/>
          </p:nvGrpSpPr>
          <p:grpSpPr>
            <a:xfrm>
              <a:off x="7686548" y="3700642"/>
              <a:ext cx="620269" cy="158102"/>
              <a:chOff x="2141220" y="3048558"/>
              <a:chExt cx="356235" cy="97434"/>
            </a:xfrm>
          </p:grpSpPr>
          <p:cxnSp>
            <p:nvCxnSpPr>
              <p:cNvPr id="198" name="Connecteur droit 197"/>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199" name="Connecteur droit 198"/>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00" name="Connecteur droit 199"/>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201" name="Groupe 200"/>
            <p:cNvGrpSpPr/>
            <p:nvPr/>
          </p:nvGrpSpPr>
          <p:grpSpPr>
            <a:xfrm>
              <a:off x="7590093" y="4077765"/>
              <a:ext cx="676441" cy="158102"/>
              <a:chOff x="2141220" y="3048558"/>
              <a:chExt cx="356235" cy="97434"/>
            </a:xfrm>
          </p:grpSpPr>
          <p:cxnSp>
            <p:nvCxnSpPr>
              <p:cNvPr id="202" name="Connecteur droit 201"/>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03" name="Connecteur droit 202"/>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04" name="Connecteur droit 203"/>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205" name="Groupe 204"/>
            <p:cNvGrpSpPr/>
            <p:nvPr/>
          </p:nvGrpSpPr>
          <p:grpSpPr>
            <a:xfrm>
              <a:off x="7600119" y="4454888"/>
              <a:ext cx="706698" cy="158102"/>
              <a:chOff x="2141220" y="3048558"/>
              <a:chExt cx="356235" cy="97434"/>
            </a:xfrm>
          </p:grpSpPr>
          <p:cxnSp>
            <p:nvCxnSpPr>
              <p:cNvPr id="206" name="Connecteur droit 205"/>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07" name="Connecteur droit 206"/>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08" name="Connecteur droit 207"/>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209" name="Groupe 208"/>
            <p:cNvGrpSpPr/>
            <p:nvPr/>
          </p:nvGrpSpPr>
          <p:grpSpPr>
            <a:xfrm>
              <a:off x="7753504" y="4828919"/>
              <a:ext cx="641703" cy="158102"/>
              <a:chOff x="2141220" y="3048558"/>
              <a:chExt cx="356235" cy="97434"/>
            </a:xfrm>
          </p:grpSpPr>
          <p:cxnSp>
            <p:nvCxnSpPr>
              <p:cNvPr id="210" name="Connecteur droit 209"/>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11" name="Connecteur droit 210"/>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12" name="Connecteur droit 211"/>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grpSp>
          <p:nvGrpSpPr>
            <p:cNvPr id="213" name="Groupe 212"/>
            <p:cNvGrpSpPr/>
            <p:nvPr/>
          </p:nvGrpSpPr>
          <p:grpSpPr>
            <a:xfrm>
              <a:off x="7513508" y="5222405"/>
              <a:ext cx="753026" cy="158102"/>
              <a:chOff x="2141220" y="3048558"/>
              <a:chExt cx="356235" cy="97434"/>
            </a:xfrm>
          </p:grpSpPr>
          <p:cxnSp>
            <p:nvCxnSpPr>
              <p:cNvPr id="214" name="Connecteur droit 213"/>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15" name="Connecteur droit 214"/>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16" name="Connecteur droit 215"/>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217" name="Rectangle 216"/>
            <p:cNvSpPr/>
            <p:nvPr/>
          </p:nvSpPr>
          <p:spPr bwMode="auto">
            <a:xfrm>
              <a:off x="7935673" y="3701056"/>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18" name="Rectangle 217"/>
            <p:cNvSpPr/>
            <p:nvPr/>
          </p:nvSpPr>
          <p:spPr bwMode="auto">
            <a:xfrm>
              <a:off x="7890640" y="4087039"/>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19" name="Rectangle 218"/>
            <p:cNvSpPr/>
            <p:nvPr/>
          </p:nvSpPr>
          <p:spPr bwMode="auto">
            <a:xfrm>
              <a:off x="7907777" y="4454888"/>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20" name="Rectangle 219"/>
            <p:cNvSpPr/>
            <p:nvPr/>
          </p:nvSpPr>
          <p:spPr bwMode="auto">
            <a:xfrm>
              <a:off x="8023202" y="4828919"/>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21" name="Rectangle 220"/>
            <p:cNvSpPr/>
            <p:nvPr/>
          </p:nvSpPr>
          <p:spPr bwMode="auto">
            <a:xfrm>
              <a:off x="7829059" y="5213132"/>
              <a:ext cx="97434" cy="158102"/>
            </a:xfrm>
            <a:prstGeom prst="rect">
              <a:avLst/>
            </a:prstGeom>
            <a:solidFill>
              <a:srgbClr val="C00000"/>
            </a:solidFill>
            <a:ln w="9525" cap="flat" cmpd="sng" algn="ctr">
              <a:solidFill>
                <a:schemeClr val="accent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31" name="ZoneTexte 230"/>
            <p:cNvSpPr txBox="1"/>
            <p:nvPr/>
          </p:nvSpPr>
          <p:spPr>
            <a:xfrm>
              <a:off x="6252617" y="4988393"/>
              <a:ext cx="838553" cy="307777"/>
            </a:xfrm>
            <a:prstGeom prst="rect">
              <a:avLst/>
            </a:prstGeom>
            <a:noFill/>
          </p:spPr>
          <p:txBody>
            <a:bodyPr wrap="none" rtlCol="0">
              <a:spAutoFit/>
            </a:bodyPr>
            <a:lstStyle/>
            <a:p>
              <a:pPr algn="ctr"/>
              <a:r>
                <a:rPr lang="fr-FR" sz="1400" dirty="0"/>
                <a:t>p = 0,04</a:t>
              </a:r>
            </a:p>
          </p:txBody>
        </p:sp>
        <p:sp>
          <p:nvSpPr>
            <p:cNvPr id="232" name="ZoneTexte 231"/>
            <p:cNvSpPr txBox="1"/>
            <p:nvPr/>
          </p:nvSpPr>
          <p:spPr>
            <a:xfrm>
              <a:off x="8250361" y="4988393"/>
              <a:ext cx="838553" cy="307777"/>
            </a:xfrm>
            <a:prstGeom prst="rect">
              <a:avLst/>
            </a:prstGeom>
            <a:noFill/>
          </p:spPr>
          <p:txBody>
            <a:bodyPr wrap="none" rtlCol="0">
              <a:spAutoFit/>
            </a:bodyPr>
            <a:lstStyle/>
            <a:p>
              <a:pPr algn="ctr"/>
              <a:r>
                <a:rPr lang="fr-FR" sz="1400" dirty="0"/>
                <a:t>p = 0,13</a:t>
              </a:r>
            </a:p>
          </p:txBody>
        </p:sp>
        <p:grpSp>
          <p:nvGrpSpPr>
            <p:cNvPr id="235" name="Groupe 234"/>
            <p:cNvGrpSpPr/>
            <p:nvPr/>
          </p:nvGrpSpPr>
          <p:grpSpPr>
            <a:xfrm>
              <a:off x="5968129" y="2946397"/>
              <a:ext cx="356235" cy="158102"/>
              <a:chOff x="2141220" y="3048558"/>
              <a:chExt cx="356235" cy="97434"/>
            </a:xfrm>
          </p:grpSpPr>
          <p:cxnSp>
            <p:nvCxnSpPr>
              <p:cNvPr id="236" name="Connecteur droit 235"/>
              <p:cNvCxnSpPr/>
              <p:nvPr/>
            </p:nvCxnSpPr>
            <p:spPr bwMode="auto">
              <a:xfrm>
                <a:off x="2141220"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37" name="Connecteur droit 236"/>
              <p:cNvCxnSpPr/>
              <p:nvPr/>
            </p:nvCxnSpPr>
            <p:spPr bwMode="auto">
              <a:xfrm>
                <a:off x="2497455" y="3048558"/>
                <a:ext cx="0" cy="97434"/>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cxnSp>
            <p:nvCxnSpPr>
              <p:cNvPr id="238" name="Connecteur droit 237"/>
              <p:cNvCxnSpPr/>
              <p:nvPr/>
            </p:nvCxnSpPr>
            <p:spPr bwMode="auto">
              <a:xfrm>
                <a:off x="2141220" y="3097530"/>
                <a:ext cx="356235" cy="0"/>
              </a:xfrm>
              <a:prstGeom prst="line">
                <a:avLst/>
              </a:prstGeom>
              <a:solidFill>
                <a:schemeClr val="accent1"/>
              </a:solidFill>
              <a:ln w="9525" cap="flat" cmpd="sng" algn="ctr">
                <a:solidFill>
                  <a:schemeClr val="accent6"/>
                </a:solidFill>
                <a:prstDash val="solid"/>
                <a:round/>
                <a:headEnd type="none" w="med" len="med"/>
                <a:tailEnd type="none" w="med" len="med"/>
              </a:ln>
              <a:effectLst/>
            </p:spPr>
          </p:cxnSp>
        </p:grpSp>
        <p:sp>
          <p:nvSpPr>
            <p:cNvPr id="239" name="ZoneTexte 238"/>
            <p:cNvSpPr txBox="1"/>
            <p:nvPr/>
          </p:nvSpPr>
          <p:spPr>
            <a:xfrm>
              <a:off x="7734487" y="5533018"/>
              <a:ext cx="277383" cy="292388"/>
            </a:xfrm>
            <a:prstGeom prst="rect">
              <a:avLst/>
            </a:prstGeom>
            <a:noFill/>
          </p:spPr>
          <p:txBody>
            <a:bodyPr wrap="none" rtlCol="0">
              <a:spAutoFit/>
            </a:bodyPr>
            <a:lstStyle/>
            <a:p>
              <a:pPr algn="ctr"/>
              <a:r>
                <a:rPr lang="fr-FR" sz="1300" dirty="0"/>
                <a:t>8</a:t>
              </a:r>
            </a:p>
          </p:txBody>
        </p:sp>
        <p:sp>
          <p:nvSpPr>
            <p:cNvPr id="240" name="ZoneTexte 239"/>
            <p:cNvSpPr txBox="1"/>
            <p:nvPr/>
          </p:nvSpPr>
          <p:spPr>
            <a:xfrm>
              <a:off x="8186664" y="5533018"/>
              <a:ext cx="370101" cy="292388"/>
            </a:xfrm>
            <a:prstGeom prst="rect">
              <a:avLst/>
            </a:prstGeom>
            <a:noFill/>
          </p:spPr>
          <p:txBody>
            <a:bodyPr wrap="none" rtlCol="0">
              <a:spAutoFit/>
            </a:bodyPr>
            <a:lstStyle/>
            <a:p>
              <a:pPr algn="ctr"/>
              <a:r>
                <a:rPr lang="fr-FR" sz="1300" dirty="0"/>
                <a:t>32</a:t>
              </a:r>
            </a:p>
          </p:txBody>
        </p:sp>
        <p:sp>
          <p:nvSpPr>
            <p:cNvPr id="2" name="Rectangle 1"/>
            <p:cNvSpPr/>
            <p:nvPr/>
          </p:nvSpPr>
          <p:spPr>
            <a:xfrm>
              <a:off x="1176936" y="3520532"/>
              <a:ext cx="889827" cy="1943267"/>
            </a:xfrm>
            <a:prstGeom prst="rect">
              <a:avLst/>
            </a:prstGeom>
          </p:spPr>
          <p:txBody>
            <a:bodyPr wrap="square">
              <a:spAutoFit/>
            </a:bodyPr>
            <a:lstStyle/>
            <a:p>
              <a:pPr lvl="0">
                <a:lnSpc>
                  <a:spcPts val="2920"/>
                </a:lnSpc>
              </a:pPr>
              <a:r>
                <a:rPr lang="fr-FR" sz="1400" dirty="0"/>
                <a:t> &lt; 1 an</a:t>
              </a:r>
            </a:p>
            <a:p>
              <a:pPr lvl="0">
                <a:lnSpc>
                  <a:spcPts val="2920"/>
                </a:lnSpc>
              </a:pPr>
              <a:r>
                <a:rPr lang="fr-FR" sz="1400" dirty="0"/>
                <a:t>1-2 ans</a:t>
              </a:r>
            </a:p>
            <a:p>
              <a:pPr lvl="0">
                <a:lnSpc>
                  <a:spcPts val="2920"/>
                </a:lnSpc>
              </a:pPr>
              <a:r>
                <a:rPr lang="fr-FR" sz="1400" dirty="0"/>
                <a:t>2-3 ans</a:t>
              </a:r>
            </a:p>
            <a:p>
              <a:pPr lvl="0">
                <a:lnSpc>
                  <a:spcPts val="2920"/>
                </a:lnSpc>
              </a:pPr>
              <a:r>
                <a:rPr lang="fr-FR" sz="1400" dirty="0"/>
                <a:t>3-5 ans</a:t>
              </a:r>
            </a:p>
            <a:p>
              <a:pPr lvl="0">
                <a:lnSpc>
                  <a:spcPts val="2920"/>
                </a:lnSpc>
              </a:pPr>
              <a:r>
                <a:rPr lang="fr-FR" sz="1400" dirty="0"/>
                <a:t>&gt; 5 ans</a:t>
              </a:r>
            </a:p>
          </p:txBody>
        </p:sp>
        <p:sp>
          <p:nvSpPr>
            <p:cNvPr id="4" name="Rectangle 3"/>
            <p:cNvSpPr/>
            <p:nvPr/>
          </p:nvSpPr>
          <p:spPr>
            <a:xfrm>
              <a:off x="164115" y="4126788"/>
              <a:ext cx="930063" cy="738664"/>
            </a:xfrm>
            <a:prstGeom prst="rect">
              <a:avLst/>
            </a:prstGeom>
          </p:spPr>
          <p:txBody>
            <a:bodyPr wrap="none">
              <a:spAutoFit/>
            </a:bodyPr>
            <a:lstStyle/>
            <a:p>
              <a:pPr lvl="0"/>
              <a:r>
                <a:rPr lang="fr-FR" sz="1400" b="1" dirty="0"/>
                <a:t>Sevrage</a:t>
              </a:r>
            </a:p>
            <a:p>
              <a:pPr lvl="0"/>
              <a:r>
                <a:rPr lang="fr-FR" sz="1400" b="1" dirty="0"/>
                <a:t>en cours</a:t>
              </a:r>
            </a:p>
            <a:p>
              <a:pPr lvl="0"/>
              <a:r>
                <a:rPr lang="fr-FR" sz="1400" b="1" dirty="0"/>
                <a:t>de suivi</a:t>
              </a:r>
            </a:p>
          </p:txBody>
        </p:sp>
        <p:sp>
          <p:nvSpPr>
            <p:cNvPr id="6" name="Accolade ouvrante 5"/>
            <p:cNvSpPr/>
            <p:nvPr/>
          </p:nvSpPr>
          <p:spPr bwMode="auto">
            <a:xfrm>
              <a:off x="1079906" y="3749836"/>
              <a:ext cx="144000" cy="1635643"/>
            </a:xfrm>
            <a:prstGeom prst="leftBrace">
              <a:avLst/>
            </a:prstGeom>
            <a:solidFill>
              <a:srgbClr val="FFFFFF"/>
            </a:solidFill>
            <a:ln w="9525" cap="flat" cmpd="sng" algn="ctr">
              <a:solidFill>
                <a:srgbClr val="0000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9" name="Rectangle 18"/>
            <p:cNvSpPr/>
            <p:nvPr/>
          </p:nvSpPr>
          <p:spPr>
            <a:xfrm>
              <a:off x="102523" y="2876354"/>
              <a:ext cx="1407758" cy="307777"/>
            </a:xfrm>
            <a:prstGeom prst="rect">
              <a:avLst/>
            </a:prstGeom>
          </p:spPr>
          <p:txBody>
            <a:bodyPr wrap="none">
              <a:spAutoFit/>
            </a:bodyPr>
            <a:lstStyle/>
            <a:p>
              <a:r>
                <a:rPr lang="fr-FR" sz="1400" b="1" dirty="0"/>
                <a:t>Fumeur actuel</a:t>
              </a:r>
            </a:p>
          </p:txBody>
        </p:sp>
        <p:sp>
          <p:nvSpPr>
            <p:cNvPr id="21" name="Rectangle 20"/>
            <p:cNvSpPr/>
            <p:nvPr/>
          </p:nvSpPr>
          <p:spPr>
            <a:xfrm>
              <a:off x="102523" y="3209491"/>
              <a:ext cx="2023311" cy="307777"/>
            </a:xfrm>
            <a:prstGeom prst="rect">
              <a:avLst/>
            </a:prstGeom>
          </p:spPr>
          <p:txBody>
            <a:bodyPr wrap="none">
              <a:spAutoFit/>
            </a:bodyPr>
            <a:lstStyle/>
            <a:p>
              <a:r>
                <a:rPr lang="fr-FR" sz="1400" b="1" dirty="0"/>
                <a:t>Sevré avant inclusion</a:t>
              </a:r>
            </a:p>
          </p:txBody>
        </p:sp>
        <p:cxnSp>
          <p:nvCxnSpPr>
            <p:cNvPr id="16" name="Connecteur droit 15"/>
            <p:cNvCxnSpPr/>
            <p:nvPr/>
          </p:nvCxnSpPr>
          <p:spPr bwMode="auto">
            <a:xfrm>
              <a:off x="2117444"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2" name="Connecteur droit 221"/>
            <p:cNvCxnSpPr/>
            <p:nvPr/>
          </p:nvCxnSpPr>
          <p:spPr bwMode="auto">
            <a:xfrm>
              <a:off x="2374765"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6" name="Connecteur droit 225"/>
            <p:cNvCxnSpPr/>
            <p:nvPr/>
          </p:nvCxnSpPr>
          <p:spPr bwMode="auto">
            <a:xfrm>
              <a:off x="2566891"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7" name="Connecteur droit 226"/>
            <p:cNvCxnSpPr/>
            <p:nvPr/>
          </p:nvCxnSpPr>
          <p:spPr bwMode="auto">
            <a:xfrm>
              <a:off x="2877598"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8" name="Connecteur droit 227"/>
            <p:cNvCxnSpPr/>
            <p:nvPr/>
          </p:nvCxnSpPr>
          <p:spPr bwMode="auto">
            <a:xfrm>
              <a:off x="3207250"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9" name="Connecteur droit 228"/>
            <p:cNvCxnSpPr/>
            <p:nvPr/>
          </p:nvCxnSpPr>
          <p:spPr bwMode="auto">
            <a:xfrm>
              <a:off x="3698567"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0" name="Connecteur droit 229"/>
            <p:cNvCxnSpPr/>
            <p:nvPr/>
          </p:nvCxnSpPr>
          <p:spPr bwMode="auto">
            <a:xfrm>
              <a:off x="4285394"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3" name="Connecteur droit 232"/>
            <p:cNvCxnSpPr/>
            <p:nvPr/>
          </p:nvCxnSpPr>
          <p:spPr bwMode="auto">
            <a:xfrm>
              <a:off x="4896899"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4" name="Connecteur droit 233"/>
            <p:cNvCxnSpPr/>
            <p:nvPr/>
          </p:nvCxnSpPr>
          <p:spPr bwMode="auto">
            <a:xfrm>
              <a:off x="5651279"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2" name="Connecteur droit 241"/>
            <p:cNvCxnSpPr/>
            <p:nvPr/>
          </p:nvCxnSpPr>
          <p:spPr bwMode="auto">
            <a:xfrm>
              <a:off x="5980827"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3" name="Connecteur droit 242"/>
            <p:cNvCxnSpPr/>
            <p:nvPr/>
          </p:nvCxnSpPr>
          <p:spPr bwMode="auto">
            <a:xfrm>
              <a:off x="6323490"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4" name="Connecteur droit 243"/>
            <p:cNvCxnSpPr/>
            <p:nvPr/>
          </p:nvCxnSpPr>
          <p:spPr bwMode="auto">
            <a:xfrm>
              <a:off x="6659703"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5" name="Connecteur droit 244"/>
            <p:cNvCxnSpPr/>
            <p:nvPr/>
          </p:nvCxnSpPr>
          <p:spPr bwMode="auto">
            <a:xfrm>
              <a:off x="7156832"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6" name="Connecteur droit 245"/>
            <p:cNvCxnSpPr/>
            <p:nvPr/>
          </p:nvCxnSpPr>
          <p:spPr bwMode="auto">
            <a:xfrm>
              <a:off x="7374002"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7" name="Connecteur droit 246"/>
            <p:cNvCxnSpPr/>
            <p:nvPr/>
          </p:nvCxnSpPr>
          <p:spPr bwMode="auto">
            <a:xfrm>
              <a:off x="7627367"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8" name="Connecteur droit 247"/>
            <p:cNvCxnSpPr/>
            <p:nvPr/>
          </p:nvCxnSpPr>
          <p:spPr bwMode="auto">
            <a:xfrm>
              <a:off x="7867397"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9" name="Connecteur droit 248"/>
            <p:cNvCxnSpPr/>
            <p:nvPr/>
          </p:nvCxnSpPr>
          <p:spPr bwMode="auto">
            <a:xfrm>
              <a:off x="8120636"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0" name="Connecteur droit 249"/>
            <p:cNvCxnSpPr/>
            <p:nvPr/>
          </p:nvCxnSpPr>
          <p:spPr bwMode="auto">
            <a:xfrm>
              <a:off x="8368286" y="5533018"/>
              <a:ext cx="0" cy="55891"/>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sp>
        <p:nvSpPr>
          <p:cNvPr id="251" name="ZoneTexte 25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207</a:t>
            </a:r>
          </a:p>
        </p:txBody>
      </p:sp>
    </p:spTree>
    <p:extLst>
      <p:ext uri="{BB962C8B-B14F-4D97-AF65-F5344CB8AC3E}">
        <p14:creationId xmlns:p14="http://schemas.microsoft.com/office/powerpoint/2010/main" val="423445568"/>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contenu 3"/>
          <p:cNvSpPr>
            <a:spLocks noGrp="1"/>
          </p:cNvSpPr>
          <p:nvPr>
            <p:ph idx="1"/>
          </p:nvPr>
        </p:nvSpPr>
        <p:spPr/>
        <p:txBody>
          <a:bodyPr/>
          <a:lstStyle/>
          <a:p>
            <a:r>
              <a:rPr lang="fr-FR" sz="2000" b="1" dirty="0">
                <a:solidFill>
                  <a:srgbClr val="0070C0"/>
                </a:solidFill>
              </a:rPr>
              <a:t>Conclusions</a:t>
            </a:r>
          </a:p>
          <a:p>
            <a:pPr lvl="1"/>
            <a:r>
              <a:rPr lang="fr-FR" sz="1800" dirty="0"/>
              <a:t>L’incidence des cancers liés au tabac diminue rapidement après sevrage tabagique, sauf pour le cancer du poumon</a:t>
            </a:r>
          </a:p>
          <a:p>
            <a:pPr lvl="1"/>
            <a:r>
              <a:rPr lang="fr-FR" sz="1800" dirty="0"/>
              <a:t>La persistance d’une incidence inchangée du cancer du poumon malgré le sevrage tabagique chez les patients VIH+ suggère que le potentiel oncogène chez ces patients persiste de manière prolongée, contrairement à ce qui est observé dans la population générale</a:t>
            </a:r>
          </a:p>
          <a:p>
            <a:pPr lvl="1"/>
            <a:r>
              <a:rPr lang="fr-FR" sz="1800" dirty="0"/>
              <a:t>Le sevrage tabagique reste une priorité, mais le risque de cancer du poumon doit rester à l’esprit même chez les patients sevrés</a:t>
            </a:r>
            <a:br>
              <a:rPr lang="fr-FR" sz="1800" dirty="0"/>
            </a:br>
            <a:endParaRPr lang="fr-FR" sz="1800" dirty="0"/>
          </a:p>
          <a:p>
            <a:r>
              <a:rPr lang="fr-FR" sz="2000" b="1" dirty="0">
                <a:solidFill>
                  <a:srgbClr val="0070C0"/>
                </a:solidFill>
              </a:rPr>
              <a:t>Limites </a:t>
            </a:r>
          </a:p>
          <a:p>
            <a:pPr lvl="1"/>
            <a:r>
              <a:rPr lang="fr-FR" sz="1800" dirty="0"/>
              <a:t>Etude observationnelle</a:t>
            </a:r>
          </a:p>
          <a:p>
            <a:pPr lvl="1"/>
            <a:r>
              <a:rPr lang="fr-FR" sz="1800" dirty="0"/>
              <a:t>Pas d’information sur la date exacte d’arrêt, la quantité, le nombre de paquet-années</a:t>
            </a:r>
          </a:p>
          <a:p>
            <a:pPr lvl="1"/>
            <a:r>
              <a:rPr lang="fr-FR" sz="1800" dirty="0"/>
              <a:t>Nécessité d’un suivi prolongé (&gt; 10 ans)</a:t>
            </a:r>
          </a:p>
        </p:txBody>
      </p:sp>
      <p:sp>
        <p:nvSpPr>
          <p:cNvPr id="5" name="Titre 2"/>
          <p:cNvSpPr>
            <a:spLocks noGrp="1"/>
          </p:cNvSpPr>
          <p:nvPr>
            <p:ph type="title"/>
          </p:nvPr>
        </p:nvSpPr>
        <p:spPr>
          <a:xfrm>
            <a:off x="1547813" y="115888"/>
            <a:ext cx="7523162" cy="936625"/>
          </a:xfrm>
        </p:spPr>
        <p:txBody>
          <a:bodyPr/>
          <a:lstStyle/>
          <a:p>
            <a:r>
              <a:rPr lang="fr-FR" dirty="0"/>
              <a:t>Sevrage tabagique : impact sur l’incidence </a:t>
            </a:r>
            <a:br>
              <a:rPr lang="fr-FR" dirty="0"/>
            </a:br>
            <a:r>
              <a:rPr lang="fr-FR" dirty="0"/>
              <a:t>du cancer (cohorte D:A:D) (5)</a:t>
            </a:r>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Shepherd L, CROI 2017, Abs. 131</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208</a:t>
            </a:r>
          </a:p>
        </p:txBody>
      </p:sp>
    </p:spTree>
    <p:extLst>
      <p:ext uri="{BB962C8B-B14F-4D97-AF65-F5344CB8AC3E}">
        <p14:creationId xmlns:p14="http://schemas.microsoft.com/office/powerpoint/2010/main" val="3413002707"/>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Quelle est la meilleure stratégie pour diminuer l’incidence du cancer anal chez les MSM  ?</a:t>
            </a:r>
          </a:p>
        </p:txBody>
      </p:sp>
      <p:sp>
        <p:nvSpPr>
          <p:cNvPr id="49" name="Text Box 3"/>
          <p:cNvSpPr txBox="1">
            <a:spLocks noChangeArrowheads="1"/>
          </p:cNvSpPr>
          <p:nvPr/>
        </p:nvSpPr>
        <p:spPr bwMode="auto">
          <a:xfrm>
            <a:off x="5555227" y="6583363"/>
            <a:ext cx="3588774"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Blaser</a:t>
            </a:r>
            <a:r>
              <a:rPr lang="en-GB" sz="1200" i="1" dirty="0">
                <a:solidFill>
                  <a:srgbClr val="0070C0"/>
                </a:solidFill>
              </a:rPr>
              <a:t> N, CROI 2017, Abs. 596</a:t>
            </a:r>
          </a:p>
        </p:txBody>
      </p:sp>
      <p:sp>
        <p:nvSpPr>
          <p:cNvPr id="51" name="Espace réservé du contenu 3"/>
          <p:cNvSpPr>
            <a:spLocks noGrp="1"/>
          </p:cNvSpPr>
          <p:nvPr>
            <p:ph sz="half" idx="1"/>
          </p:nvPr>
        </p:nvSpPr>
        <p:spPr>
          <a:xfrm>
            <a:off x="206565" y="1241166"/>
            <a:ext cx="3395071" cy="5111750"/>
          </a:xfrm>
        </p:spPr>
        <p:txBody>
          <a:bodyPr/>
          <a:lstStyle/>
          <a:p>
            <a:r>
              <a:rPr lang="fr-FR" sz="1600" dirty="0"/>
              <a:t>Modélisation mathématique</a:t>
            </a:r>
            <a:br>
              <a:rPr lang="fr-FR" sz="1600" dirty="0"/>
            </a:br>
            <a:endParaRPr lang="fr-FR" sz="1600" dirty="0"/>
          </a:p>
          <a:p>
            <a:r>
              <a:rPr lang="fr-FR" sz="1600" dirty="0"/>
              <a:t>A partir des données de la </a:t>
            </a:r>
            <a:r>
              <a:rPr lang="fr-FR" sz="1600" dirty="0" err="1"/>
              <a:t>Swiss</a:t>
            </a:r>
            <a:r>
              <a:rPr lang="fr-FR" sz="1600" dirty="0"/>
              <a:t> HIV </a:t>
            </a:r>
            <a:r>
              <a:rPr lang="fr-FR" sz="1600" dirty="0" err="1"/>
              <a:t>Cohort</a:t>
            </a:r>
            <a:r>
              <a:rPr lang="fr-FR" sz="1600" dirty="0"/>
              <a:t> (période 1980-2015) et de la littérature</a:t>
            </a:r>
            <a:br>
              <a:rPr lang="fr-FR" sz="1600" dirty="0"/>
            </a:br>
            <a:endParaRPr lang="fr-FR" sz="1600" dirty="0"/>
          </a:p>
          <a:p>
            <a:r>
              <a:rPr lang="fr-FR" sz="1600" dirty="0"/>
              <a:t>Nombre nécessaire à </a:t>
            </a:r>
            <a:r>
              <a:rPr lang="fr-FR" sz="1600" dirty="0" err="1"/>
              <a:t>screener</a:t>
            </a:r>
            <a:r>
              <a:rPr lang="fr-FR" sz="1600" dirty="0"/>
              <a:t> sur 15 ans (2016 - 2030) pour prévenir 1 cancer anal</a:t>
            </a:r>
          </a:p>
          <a:p>
            <a:pPr lvl="1"/>
            <a:r>
              <a:rPr lang="fr-FR" sz="1400" dirty="0"/>
              <a:t>397 pour cytologie anale annuelle</a:t>
            </a:r>
          </a:p>
          <a:p>
            <a:pPr lvl="1"/>
            <a:r>
              <a:rPr lang="fr-FR" sz="1400" dirty="0"/>
              <a:t>324 pour anuscopie annuelle</a:t>
            </a:r>
          </a:p>
          <a:p>
            <a:pPr lvl="1"/>
            <a:r>
              <a:rPr lang="fr-FR" sz="1400" dirty="0"/>
              <a:t>242 pour anuscopie guidée sur CD4</a:t>
            </a:r>
            <a:br>
              <a:rPr lang="fr-FR" sz="1400" dirty="0"/>
            </a:br>
            <a:endParaRPr lang="fr-FR" sz="1400" dirty="0"/>
          </a:p>
          <a:p>
            <a:r>
              <a:rPr lang="fr-FR" sz="1600" dirty="0"/>
              <a:t>Nombre de cancers anaux évités sur la période</a:t>
            </a:r>
          </a:p>
          <a:p>
            <a:pPr lvl="1"/>
            <a:r>
              <a:rPr lang="fr-FR" sz="1400" dirty="0"/>
              <a:t>10,6 pour anuscopie guidée sur CD4</a:t>
            </a:r>
          </a:p>
          <a:p>
            <a:pPr lvl="1"/>
            <a:r>
              <a:rPr lang="fr-FR" sz="1400" dirty="0"/>
              <a:t>30,9 pour anuscopie annuelle</a:t>
            </a:r>
          </a:p>
        </p:txBody>
      </p:sp>
      <p:grpSp>
        <p:nvGrpSpPr>
          <p:cNvPr id="5" name="Groupe 4"/>
          <p:cNvGrpSpPr/>
          <p:nvPr/>
        </p:nvGrpSpPr>
        <p:grpSpPr>
          <a:xfrm>
            <a:off x="3684574" y="1950697"/>
            <a:ext cx="5178211" cy="4632666"/>
            <a:chOff x="3684574" y="1950697"/>
            <a:chExt cx="5178211" cy="4632666"/>
          </a:xfrm>
        </p:grpSpPr>
        <p:grpSp>
          <p:nvGrpSpPr>
            <p:cNvPr id="2" name="Grouper 1"/>
            <p:cNvGrpSpPr/>
            <p:nvPr/>
          </p:nvGrpSpPr>
          <p:grpSpPr>
            <a:xfrm>
              <a:off x="3684574" y="2041988"/>
              <a:ext cx="4918999" cy="4541375"/>
              <a:chOff x="1620156" y="2170113"/>
              <a:chExt cx="6054250" cy="4541375"/>
            </a:xfrm>
          </p:grpSpPr>
          <p:sp>
            <p:nvSpPr>
              <p:cNvPr id="8" name="Line 7"/>
              <p:cNvSpPr>
                <a:spLocks noChangeShapeType="1"/>
              </p:cNvSpPr>
              <p:nvPr/>
            </p:nvSpPr>
            <p:spPr bwMode="auto">
              <a:xfrm>
                <a:off x="6333614"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9" name="Line 8"/>
              <p:cNvSpPr>
                <a:spLocks noChangeShapeType="1"/>
              </p:cNvSpPr>
              <p:nvPr/>
            </p:nvSpPr>
            <p:spPr bwMode="auto">
              <a:xfrm>
                <a:off x="1969576" y="2170113"/>
                <a:ext cx="0" cy="26670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0" name="Line 9"/>
              <p:cNvSpPr>
                <a:spLocks noChangeShapeType="1"/>
              </p:cNvSpPr>
              <p:nvPr/>
            </p:nvSpPr>
            <p:spPr bwMode="auto">
              <a:xfrm flipH="1">
                <a:off x="1914014" y="2436813"/>
                <a:ext cx="55563" cy="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Line 10"/>
              <p:cNvSpPr>
                <a:spLocks noChangeShapeType="1"/>
              </p:cNvSpPr>
              <p:nvPr/>
            </p:nvSpPr>
            <p:spPr bwMode="auto">
              <a:xfrm flipH="1">
                <a:off x="1914014" y="3324226"/>
                <a:ext cx="55563" cy="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2" name="Line 11"/>
              <p:cNvSpPr>
                <a:spLocks noChangeShapeType="1"/>
              </p:cNvSpPr>
              <p:nvPr/>
            </p:nvSpPr>
            <p:spPr bwMode="auto">
              <a:xfrm>
                <a:off x="1969576" y="2436813"/>
                <a:ext cx="0" cy="887413"/>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3" name="Line 12"/>
              <p:cNvSpPr>
                <a:spLocks noChangeShapeType="1"/>
              </p:cNvSpPr>
              <p:nvPr/>
            </p:nvSpPr>
            <p:spPr bwMode="auto">
              <a:xfrm flipH="1">
                <a:off x="1914014" y="4210051"/>
                <a:ext cx="55563" cy="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 name="Line 13"/>
              <p:cNvSpPr>
                <a:spLocks noChangeShapeType="1"/>
              </p:cNvSpPr>
              <p:nvPr/>
            </p:nvSpPr>
            <p:spPr bwMode="auto">
              <a:xfrm>
                <a:off x="1969576" y="4210051"/>
                <a:ext cx="0" cy="373063"/>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 name="Line 14"/>
              <p:cNvSpPr>
                <a:spLocks noChangeShapeType="1"/>
              </p:cNvSpPr>
              <p:nvPr/>
            </p:nvSpPr>
            <p:spPr bwMode="auto">
              <a:xfrm>
                <a:off x="5281101"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 name="Line 15"/>
              <p:cNvSpPr>
                <a:spLocks noChangeShapeType="1"/>
              </p:cNvSpPr>
              <p:nvPr/>
            </p:nvSpPr>
            <p:spPr bwMode="auto">
              <a:xfrm>
                <a:off x="1969576" y="3324226"/>
                <a:ext cx="0" cy="8858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 name="Line 16"/>
              <p:cNvSpPr>
                <a:spLocks noChangeShapeType="1"/>
              </p:cNvSpPr>
              <p:nvPr/>
            </p:nvSpPr>
            <p:spPr bwMode="auto">
              <a:xfrm>
                <a:off x="4228589"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8" name="Line 17"/>
              <p:cNvSpPr>
                <a:spLocks noChangeShapeType="1"/>
              </p:cNvSpPr>
              <p:nvPr/>
            </p:nvSpPr>
            <p:spPr bwMode="auto">
              <a:xfrm>
                <a:off x="7386126"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9" name="Line 18"/>
              <p:cNvSpPr>
                <a:spLocks noChangeShapeType="1"/>
              </p:cNvSpPr>
              <p:nvPr/>
            </p:nvSpPr>
            <p:spPr bwMode="auto">
              <a:xfrm flipH="1">
                <a:off x="1914014" y="5983288"/>
                <a:ext cx="55563" cy="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0" name="Line 19"/>
              <p:cNvSpPr>
                <a:spLocks noChangeShapeType="1"/>
              </p:cNvSpPr>
              <p:nvPr/>
            </p:nvSpPr>
            <p:spPr bwMode="auto">
              <a:xfrm>
                <a:off x="3176076"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1" name="Line 20"/>
              <p:cNvSpPr>
                <a:spLocks noChangeShapeType="1"/>
              </p:cNvSpPr>
              <p:nvPr/>
            </p:nvSpPr>
            <p:spPr bwMode="auto">
              <a:xfrm>
                <a:off x="2123564" y="6170613"/>
                <a:ext cx="0" cy="47625"/>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2" name="Line 21"/>
              <p:cNvSpPr>
                <a:spLocks noChangeShapeType="1"/>
              </p:cNvSpPr>
              <p:nvPr/>
            </p:nvSpPr>
            <p:spPr bwMode="auto">
              <a:xfrm flipH="1">
                <a:off x="1914014" y="5095876"/>
                <a:ext cx="55563" cy="0"/>
              </a:xfrm>
              <a:prstGeom prst="line">
                <a:avLst/>
              </a:prstGeom>
              <a:noFill/>
              <a:ln w="6">
                <a:solidFill>
                  <a:srgbClr val="80808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Freeform 22"/>
              <p:cNvSpPr>
                <a:spLocks/>
              </p:cNvSpPr>
              <p:nvPr/>
            </p:nvSpPr>
            <p:spPr bwMode="auto">
              <a:xfrm>
                <a:off x="1969576" y="4583113"/>
                <a:ext cx="5684838" cy="1587500"/>
              </a:xfrm>
              <a:custGeom>
                <a:avLst/>
                <a:gdLst>
                  <a:gd name="T0" fmla="*/ 0 w 3581"/>
                  <a:gd name="T1" fmla="*/ 0 h 1000"/>
                  <a:gd name="T2" fmla="*/ 0 w 3581"/>
                  <a:gd name="T3" fmla="*/ 323 h 1000"/>
                  <a:gd name="T4" fmla="*/ 0 w 3581"/>
                  <a:gd name="T5" fmla="*/ 882 h 1000"/>
                  <a:gd name="T6" fmla="*/ 0 w 3581"/>
                  <a:gd name="T7" fmla="*/ 1000 h 1000"/>
                  <a:gd name="T8" fmla="*/ 97 w 3581"/>
                  <a:gd name="T9" fmla="*/ 1000 h 1000"/>
                  <a:gd name="T10" fmla="*/ 760 w 3581"/>
                  <a:gd name="T11" fmla="*/ 1000 h 1000"/>
                  <a:gd name="T12" fmla="*/ 1423 w 3581"/>
                  <a:gd name="T13" fmla="*/ 1000 h 1000"/>
                  <a:gd name="T14" fmla="*/ 2086 w 3581"/>
                  <a:gd name="T15" fmla="*/ 1000 h 1000"/>
                  <a:gd name="T16" fmla="*/ 2749 w 3581"/>
                  <a:gd name="T17" fmla="*/ 1000 h 1000"/>
                  <a:gd name="T18" fmla="*/ 3412 w 3581"/>
                  <a:gd name="T19" fmla="*/ 1000 h 1000"/>
                  <a:gd name="T20" fmla="*/ 3581 w 3581"/>
                  <a:gd name="T21"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1" h="1000">
                    <a:moveTo>
                      <a:pt x="0" y="0"/>
                    </a:moveTo>
                    <a:lnTo>
                      <a:pt x="0" y="323"/>
                    </a:lnTo>
                    <a:lnTo>
                      <a:pt x="0" y="882"/>
                    </a:lnTo>
                    <a:lnTo>
                      <a:pt x="0" y="1000"/>
                    </a:lnTo>
                    <a:lnTo>
                      <a:pt x="97" y="1000"/>
                    </a:lnTo>
                    <a:lnTo>
                      <a:pt x="760" y="1000"/>
                    </a:lnTo>
                    <a:lnTo>
                      <a:pt x="1423" y="1000"/>
                    </a:lnTo>
                    <a:lnTo>
                      <a:pt x="2086" y="1000"/>
                    </a:lnTo>
                    <a:lnTo>
                      <a:pt x="2749" y="1000"/>
                    </a:lnTo>
                    <a:lnTo>
                      <a:pt x="3412" y="1000"/>
                    </a:lnTo>
                    <a:lnTo>
                      <a:pt x="3581" y="1000"/>
                    </a:lnTo>
                  </a:path>
                </a:pathLst>
              </a:custGeom>
              <a:noFill/>
              <a:ln w="6">
                <a:solidFill>
                  <a:srgbClr val="80808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4" name="Freeform 23"/>
              <p:cNvSpPr>
                <a:spLocks/>
              </p:cNvSpPr>
              <p:nvPr/>
            </p:nvSpPr>
            <p:spPr bwMode="auto">
              <a:xfrm>
                <a:off x="5928801" y="2614613"/>
                <a:ext cx="1454150" cy="1679575"/>
              </a:xfrm>
              <a:custGeom>
                <a:avLst/>
                <a:gdLst>
                  <a:gd name="T0" fmla="*/ 916 w 916"/>
                  <a:gd name="T1" fmla="*/ 1058 h 1058"/>
                  <a:gd name="T2" fmla="*/ 856 w 916"/>
                  <a:gd name="T3" fmla="*/ 1058 h 1058"/>
                  <a:gd name="T4" fmla="*/ 794 w 916"/>
                  <a:gd name="T5" fmla="*/ 1011 h 1058"/>
                  <a:gd name="T6" fmla="*/ 729 w 916"/>
                  <a:gd name="T7" fmla="*/ 985 h 1058"/>
                  <a:gd name="T8" fmla="*/ 660 w 916"/>
                  <a:gd name="T9" fmla="*/ 967 h 1058"/>
                  <a:gd name="T10" fmla="*/ 591 w 916"/>
                  <a:gd name="T11" fmla="*/ 976 h 1058"/>
                  <a:gd name="T12" fmla="*/ 458 w 916"/>
                  <a:gd name="T13" fmla="*/ 887 h 1058"/>
                  <a:gd name="T14" fmla="*/ 387 w 916"/>
                  <a:gd name="T15" fmla="*/ 897 h 1058"/>
                  <a:gd name="T16" fmla="*/ 254 w 916"/>
                  <a:gd name="T17" fmla="*/ 821 h 1058"/>
                  <a:gd name="T18" fmla="*/ 131 w 916"/>
                  <a:gd name="T19" fmla="*/ 780 h 1058"/>
                  <a:gd name="T20" fmla="*/ 0 w 916"/>
                  <a:gd name="T21"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6" h="1058">
                    <a:moveTo>
                      <a:pt x="916" y="1058"/>
                    </a:moveTo>
                    <a:lnTo>
                      <a:pt x="856" y="1058"/>
                    </a:lnTo>
                    <a:lnTo>
                      <a:pt x="794" y="1011"/>
                    </a:lnTo>
                    <a:lnTo>
                      <a:pt x="729" y="985"/>
                    </a:lnTo>
                    <a:lnTo>
                      <a:pt x="660" y="967"/>
                    </a:lnTo>
                    <a:lnTo>
                      <a:pt x="591" y="976"/>
                    </a:lnTo>
                    <a:lnTo>
                      <a:pt x="458" y="887"/>
                    </a:lnTo>
                    <a:lnTo>
                      <a:pt x="387" y="897"/>
                    </a:lnTo>
                    <a:lnTo>
                      <a:pt x="254" y="821"/>
                    </a:lnTo>
                    <a:lnTo>
                      <a:pt x="131" y="780"/>
                    </a:lnTo>
                    <a:lnTo>
                      <a:pt x="0" y="0"/>
                    </a:lnTo>
                  </a:path>
                </a:pathLst>
              </a:custGeom>
              <a:noFill/>
              <a:ln w="28575" cmpd="sng">
                <a:solidFill>
                  <a:srgbClr val="FF33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5" name="Line 24"/>
              <p:cNvSpPr>
                <a:spLocks noChangeShapeType="1"/>
              </p:cNvSpPr>
              <p:nvPr/>
            </p:nvSpPr>
            <p:spPr bwMode="auto">
              <a:xfrm flipH="1">
                <a:off x="3578881" y="5763759"/>
                <a:ext cx="216000" cy="0"/>
              </a:xfrm>
              <a:prstGeom prst="line">
                <a:avLst/>
              </a:prstGeom>
              <a:noFill/>
              <a:ln w="28575" cmpd="sng">
                <a:solidFill>
                  <a:srgbClr val="0066CC"/>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6" name="Line 25"/>
              <p:cNvSpPr>
                <a:spLocks noChangeShapeType="1"/>
              </p:cNvSpPr>
              <p:nvPr/>
            </p:nvSpPr>
            <p:spPr bwMode="auto">
              <a:xfrm flipH="1">
                <a:off x="3579799" y="6011384"/>
                <a:ext cx="216000" cy="0"/>
              </a:xfrm>
              <a:prstGeom prst="line">
                <a:avLst/>
              </a:prstGeom>
              <a:noFill/>
              <a:ln w="28575" cmpd="sng">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7" name="Line 26"/>
              <p:cNvSpPr>
                <a:spLocks noChangeShapeType="1"/>
              </p:cNvSpPr>
              <p:nvPr/>
            </p:nvSpPr>
            <p:spPr bwMode="auto">
              <a:xfrm flipH="1">
                <a:off x="3603988" y="4896271"/>
                <a:ext cx="216000" cy="0"/>
              </a:xfrm>
              <a:prstGeom prst="line">
                <a:avLst/>
              </a:prstGeom>
              <a:noFill/>
              <a:ln w="28575" cmpd="sng">
                <a:solidFill>
                  <a:srgbClr val="2A3F15"/>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8" name="Line 27"/>
              <p:cNvSpPr>
                <a:spLocks noChangeShapeType="1"/>
              </p:cNvSpPr>
              <p:nvPr/>
            </p:nvSpPr>
            <p:spPr bwMode="auto">
              <a:xfrm flipH="1">
                <a:off x="3578881" y="5526994"/>
                <a:ext cx="216000" cy="0"/>
              </a:xfrm>
              <a:prstGeom prst="line">
                <a:avLst/>
              </a:prstGeom>
              <a:noFill/>
              <a:ln w="28575" cmpd="sng">
                <a:solidFill>
                  <a:srgbClr val="FF33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9" name="Line 28"/>
              <p:cNvSpPr>
                <a:spLocks noChangeShapeType="1"/>
              </p:cNvSpPr>
              <p:nvPr/>
            </p:nvSpPr>
            <p:spPr bwMode="auto">
              <a:xfrm flipH="1">
                <a:off x="3590451" y="5256940"/>
                <a:ext cx="216000" cy="0"/>
              </a:xfrm>
              <a:prstGeom prst="line">
                <a:avLst/>
              </a:prstGeom>
              <a:noFill/>
              <a:ln w="28575" cmpd="sng">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 name="Rectangle 29"/>
              <p:cNvSpPr>
                <a:spLocks noChangeArrowheads="1"/>
              </p:cNvSpPr>
              <p:nvPr/>
            </p:nvSpPr>
            <p:spPr bwMode="auto">
              <a:xfrm>
                <a:off x="1620156" y="2310589"/>
                <a:ext cx="244646"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a:ln>
                      <a:noFill/>
                    </a:ln>
                    <a:solidFill>
                      <a:srgbClr val="000066"/>
                    </a:solidFill>
                    <a:effectLst/>
                    <a:latin typeface="Arial" pitchFamily="34" charset="0"/>
                    <a:cs typeface="Arial" pitchFamily="34" charset="0"/>
                  </a:rPr>
                  <a:t>80</a:t>
                </a:r>
                <a:endParaRPr kumimoji="0" lang="fr-FR" sz="1400" i="0" u="none" strike="noStrike" cap="none" normalizeH="0" baseline="0" dirty="0">
                  <a:ln>
                    <a:noFill/>
                  </a:ln>
                  <a:solidFill>
                    <a:schemeClr val="tx1"/>
                  </a:solidFill>
                  <a:effectLst/>
                  <a:latin typeface="Arial" pitchFamily="34" charset="0"/>
                  <a:cs typeface="Arial" pitchFamily="34" charset="0"/>
                </a:endParaRPr>
              </a:p>
            </p:txBody>
          </p:sp>
          <p:sp>
            <p:nvSpPr>
              <p:cNvPr id="31" name="Rectangle 30"/>
              <p:cNvSpPr>
                <a:spLocks noChangeArrowheads="1"/>
              </p:cNvSpPr>
              <p:nvPr/>
            </p:nvSpPr>
            <p:spPr bwMode="auto">
              <a:xfrm>
                <a:off x="1620156" y="3196414"/>
                <a:ext cx="244646"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60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72" name="Rectangle 31"/>
              <p:cNvSpPr>
                <a:spLocks noChangeArrowheads="1"/>
              </p:cNvSpPr>
              <p:nvPr/>
            </p:nvSpPr>
            <p:spPr bwMode="auto">
              <a:xfrm>
                <a:off x="1620156" y="4082239"/>
                <a:ext cx="244646"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40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73" name="Rectangle 32"/>
              <p:cNvSpPr>
                <a:spLocks noChangeArrowheads="1"/>
              </p:cNvSpPr>
              <p:nvPr/>
            </p:nvSpPr>
            <p:spPr bwMode="auto">
              <a:xfrm>
                <a:off x="1620156" y="4969651"/>
                <a:ext cx="244646"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dirty="0">
                    <a:ln>
                      <a:noFill/>
                    </a:ln>
                    <a:solidFill>
                      <a:srgbClr val="000066"/>
                    </a:solidFill>
                    <a:effectLst/>
                    <a:latin typeface="Arial" pitchFamily="34" charset="0"/>
                    <a:cs typeface="Arial" pitchFamily="34" charset="0"/>
                  </a:rPr>
                  <a:t>20</a:t>
                </a:r>
                <a:endParaRPr kumimoji="0" lang="fr-FR" sz="1400" i="0" u="none" strike="noStrike" cap="none" normalizeH="0" baseline="0" dirty="0">
                  <a:ln>
                    <a:noFill/>
                  </a:ln>
                  <a:solidFill>
                    <a:schemeClr val="tx1"/>
                  </a:solidFill>
                  <a:effectLst/>
                  <a:latin typeface="Arial" pitchFamily="34" charset="0"/>
                  <a:cs typeface="Arial" pitchFamily="34" charset="0"/>
                </a:endParaRPr>
              </a:p>
            </p:txBody>
          </p:sp>
          <p:sp>
            <p:nvSpPr>
              <p:cNvPr id="3076" name="Rectangle 33"/>
              <p:cNvSpPr>
                <a:spLocks noChangeArrowheads="1"/>
              </p:cNvSpPr>
              <p:nvPr/>
            </p:nvSpPr>
            <p:spPr bwMode="auto">
              <a:xfrm>
                <a:off x="1742477" y="5855476"/>
                <a:ext cx="12232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77" name="Rectangle 34"/>
              <p:cNvSpPr>
                <a:spLocks noChangeArrowheads="1"/>
              </p:cNvSpPr>
              <p:nvPr/>
            </p:nvSpPr>
            <p:spPr bwMode="auto">
              <a:xfrm>
                <a:off x="1882891"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1980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78" name="Rectangle 35"/>
              <p:cNvSpPr>
                <a:spLocks noChangeArrowheads="1"/>
              </p:cNvSpPr>
              <p:nvPr/>
            </p:nvSpPr>
            <p:spPr bwMode="auto">
              <a:xfrm>
                <a:off x="2933815"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1990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79" name="Rectangle 36"/>
              <p:cNvSpPr>
                <a:spLocks noChangeArrowheads="1"/>
              </p:cNvSpPr>
              <p:nvPr/>
            </p:nvSpPr>
            <p:spPr bwMode="auto">
              <a:xfrm>
                <a:off x="3986329"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2000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80" name="Rectangle 37"/>
              <p:cNvSpPr>
                <a:spLocks noChangeArrowheads="1"/>
              </p:cNvSpPr>
              <p:nvPr/>
            </p:nvSpPr>
            <p:spPr bwMode="auto">
              <a:xfrm>
                <a:off x="5038840"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2010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81" name="Rectangle 38"/>
              <p:cNvSpPr>
                <a:spLocks noChangeArrowheads="1"/>
              </p:cNvSpPr>
              <p:nvPr/>
            </p:nvSpPr>
            <p:spPr bwMode="auto">
              <a:xfrm>
                <a:off x="6091354"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2020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82" name="Rectangle 39"/>
              <p:cNvSpPr>
                <a:spLocks noChangeArrowheads="1"/>
              </p:cNvSpPr>
              <p:nvPr/>
            </p:nvSpPr>
            <p:spPr bwMode="auto">
              <a:xfrm>
                <a:off x="7143865" y="6254751"/>
                <a:ext cx="4892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i="0" u="none" strike="noStrike" cap="none" normalizeH="0" baseline="0">
                    <a:ln>
                      <a:noFill/>
                    </a:ln>
                    <a:solidFill>
                      <a:srgbClr val="000066"/>
                    </a:solidFill>
                    <a:effectLst/>
                    <a:latin typeface="Arial" pitchFamily="34" charset="0"/>
                    <a:cs typeface="Arial" pitchFamily="34" charset="0"/>
                  </a:rPr>
                  <a:t>2030</a:t>
                </a:r>
                <a:endParaRPr kumimoji="0" lang="fr-FR" sz="1400" i="0" u="none" strike="noStrike" cap="none" normalizeH="0" baseline="0">
                  <a:ln>
                    <a:noFill/>
                  </a:ln>
                  <a:solidFill>
                    <a:schemeClr val="tx1"/>
                  </a:solidFill>
                  <a:effectLst/>
                  <a:latin typeface="Arial" pitchFamily="34" charset="0"/>
                  <a:cs typeface="Arial" pitchFamily="34" charset="0"/>
                </a:endParaRPr>
              </a:p>
            </p:txBody>
          </p:sp>
          <p:sp>
            <p:nvSpPr>
              <p:cNvPr id="3084" name="Freeform 41"/>
              <p:cNvSpPr>
                <a:spLocks/>
              </p:cNvSpPr>
              <p:nvPr/>
            </p:nvSpPr>
            <p:spPr bwMode="auto">
              <a:xfrm>
                <a:off x="5928801" y="2614613"/>
                <a:ext cx="1449388" cy="1911350"/>
              </a:xfrm>
              <a:custGeom>
                <a:avLst/>
                <a:gdLst>
                  <a:gd name="T0" fmla="*/ 913 w 913"/>
                  <a:gd name="T1" fmla="*/ 1204 h 1204"/>
                  <a:gd name="T2" fmla="*/ 786 w 913"/>
                  <a:gd name="T3" fmla="*/ 1183 h 1204"/>
                  <a:gd name="T4" fmla="*/ 725 w 913"/>
                  <a:gd name="T5" fmla="*/ 1126 h 1204"/>
                  <a:gd name="T6" fmla="*/ 644 w 913"/>
                  <a:gd name="T7" fmla="*/ 1098 h 1204"/>
                  <a:gd name="T8" fmla="*/ 532 w 913"/>
                  <a:gd name="T9" fmla="*/ 1079 h 1204"/>
                  <a:gd name="T10" fmla="*/ 463 w 913"/>
                  <a:gd name="T11" fmla="*/ 1035 h 1204"/>
                  <a:gd name="T12" fmla="*/ 401 w 913"/>
                  <a:gd name="T13" fmla="*/ 1035 h 1204"/>
                  <a:gd name="T14" fmla="*/ 321 w 913"/>
                  <a:gd name="T15" fmla="*/ 998 h 1204"/>
                  <a:gd name="T16" fmla="*/ 255 w 913"/>
                  <a:gd name="T17" fmla="*/ 944 h 1204"/>
                  <a:gd name="T18" fmla="*/ 189 w 913"/>
                  <a:gd name="T19" fmla="*/ 966 h 1204"/>
                  <a:gd name="T20" fmla="*/ 121 w 913"/>
                  <a:gd name="T21" fmla="*/ 920 h 1204"/>
                  <a:gd name="T22" fmla="*/ 116 w 913"/>
                  <a:gd name="T23" fmla="*/ 882 h 1204"/>
                  <a:gd name="T24" fmla="*/ 111 w 913"/>
                  <a:gd name="T25" fmla="*/ 844 h 1204"/>
                  <a:gd name="T26" fmla="*/ 106 w 913"/>
                  <a:gd name="T27" fmla="*/ 807 h 1204"/>
                  <a:gd name="T28" fmla="*/ 101 w 913"/>
                  <a:gd name="T29" fmla="*/ 771 h 1204"/>
                  <a:gd name="T30" fmla="*/ 96 w 913"/>
                  <a:gd name="T31" fmla="*/ 735 h 1204"/>
                  <a:gd name="T32" fmla="*/ 91 w 913"/>
                  <a:gd name="T33" fmla="*/ 700 h 1204"/>
                  <a:gd name="T34" fmla="*/ 87 w 913"/>
                  <a:gd name="T35" fmla="*/ 665 h 1204"/>
                  <a:gd name="T36" fmla="*/ 82 w 913"/>
                  <a:gd name="T37" fmla="*/ 631 h 1204"/>
                  <a:gd name="T38" fmla="*/ 78 w 913"/>
                  <a:gd name="T39" fmla="*/ 598 h 1204"/>
                  <a:gd name="T40" fmla="*/ 73 w 913"/>
                  <a:gd name="T41" fmla="*/ 565 h 1204"/>
                  <a:gd name="T42" fmla="*/ 69 w 913"/>
                  <a:gd name="T43" fmla="*/ 533 h 1204"/>
                  <a:gd name="T44" fmla="*/ 65 w 913"/>
                  <a:gd name="T45" fmla="*/ 502 h 1204"/>
                  <a:gd name="T46" fmla="*/ 61 w 913"/>
                  <a:gd name="T47" fmla="*/ 471 h 1204"/>
                  <a:gd name="T48" fmla="*/ 57 w 913"/>
                  <a:gd name="T49" fmla="*/ 440 h 1204"/>
                  <a:gd name="T50" fmla="*/ 53 w 913"/>
                  <a:gd name="T51" fmla="*/ 411 h 1204"/>
                  <a:gd name="T52" fmla="*/ 49 w 913"/>
                  <a:gd name="T53" fmla="*/ 382 h 1204"/>
                  <a:gd name="T54" fmla="*/ 45 w 913"/>
                  <a:gd name="T55" fmla="*/ 353 h 1204"/>
                  <a:gd name="T56" fmla="*/ 42 w 913"/>
                  <a:gd name="T57" fmla="*/ 325 h 1204"/>
                  <a:gd name="T58" fmla="*/ 38 w 913"/>
                  <a:gd name="T59" fmla="*/ 298 h 1204"/>
                  <a:gd name="T60" fmla="*/ 35 w 913"/>
                  <a:gd name="T61" fmla="*/ 272 h 1204"/>
                  <a:gd name="T62" fmla="*/ 31 w 913"/>
                  <a:gd name="T63" fmla="*/ 245 h 1204"/>
                  <a:gd name="T64" fmla="*/ 28 w 913"/>
                  <a:gd name="T65" fmla="*/ 220 h 1204"/>
                  <a:gd name="T66" fmla="*/ 25 w 913"/>
                  <a:gd name="T67" fmla="*/ 195 h 1204"/>
                  <a:gd name="T68" fmla="*/ 22 w 913"/>
                  <a:gd name="T69" fmla="*/ 171 h 1204"/>
                  <a:gd name="T70" fmla="*/ 19 w 913"/>
                  <a:gd name="T71" fmla="*/ 148 h 1204"/>
                  <a:gd name="T72" fmla="*/ 16 w 913"/>
                  <a:gd name="T73" fmla="*/ 125 h 1204"/>
                  <a:gd name="T74" fmla="*/ 13 w 913"/>
                  <a:gd name="T75" fmla="*/ 102 h 1204"/>
                  <a:gd name="T76" fmla="*/ 10 w 913"/>
                  <a:gd name="T77" fmla="*/ 81 h 1204"/>
                  <a:gd name="T78" fmla="*/ 8 w 913"/>
                  <a:gd name="T79" fmla="*/ 59 h 1204"/>
                  <a:gd name="T80" fmla="*/ 5 w 913"/>
                  <a:gd name="T81" fmla="*/ 39 h 1204"/>
                  <a:gd name="T82" fmla="*/ 3 w 913"/>
                  <a:gd name="T83" fmla="*/ 19 h 1204"/>
                  <a:gd name="T84" fmla="*/ 0 w 913"/>
                  <a:gd name="T85" fmla="*/ 0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3" h="1204">
                    <a:moveTo>
                      <a:pt x="913" y="1204"/>
                    </a:moveTo>
                    <a:lnTo>
                      <a:pt x="786" y="1183"/>
                    </a:lnTo>
                    <a:lnTo>
                      <a:pt x="725" y="1126"/>
                    </a:lnTo>
                    <a:lnTo>
                      <a:pt x="644" y="1098"/>
                    </a:lnTo>
                    <a:lnTo>
                      <a:pt x="532" y="1079"/>
                    </a:lnTo>
                    <a:lnTo>
                      <a:pt x="463" y="1035"/>
                    </a:lnTo>
                    <a:lnTo>
                      <a:pt x="401" y="1035"/>
                    </a:lnTo>
                    <a:lnTo>
                      <a:pt x="321" y="998"/>
                    </a:lnTo>
                    <a:lnTo>
                      <a:pt x="255" y="944"/>
                    </a:lnTo>
                    <a:lnTo>
                      <a:pt x="189" y="966"/>
                    </a:lnTo>
                    <a:lnTo>
                      <a:pt x="121" y="920"/>
                    </a:lnTo>
                    <a:lnTo>
                      <a:pt x="116" y="882"/>
                    </a:lnTo>
                    <a:lnTo>
                      <a:pt x="111" y="844"/>
                    </a:lnTo>
                    <a:lnTo>
                      <a:pt x="106" y="807"/>
                    </a:lnTo>
                    <a:lnTo>
                      <a:pt x="101" y="771"/>
                    </a:lnTo>
                    <a:lnTo>
                      <a:pt x="96" y="735"/>
                    </a:lnTo>
                    <a:lnTo>
                      <a:pt x="91" y="700"/>
                    </a:lnTo>
                    <a:lnTo>
                      <a:pt x="87" y="665"/>
                    </a:lnTo>
                    <a:lnTo>
                      <a:pt x="82" y="631"/>
                    </a:lnTo>
                    <a:lnTo>
                      <a:pt x="78" y="598"/>
                    </a:lnTo>
                    <a:lnTo>
                      <a:pt x="73" y="565"/>
                    </a:lnTo>
                    <a:lnTo>
                      <a:pt x="69" y="533"/>
                    </a:lnTo>
                    <a:lnTo>
                      <a:pt x="65" y="502"/>
                    </a:lnTo>
                    <a:lnTo>
                      <a:pt x="61" y="471"/>
                    </a:lnTo>
                    <a:lnTo>
                      <a:pt x="57" y="440"/>
                    </a:lnTo>
                    <a:lnTo>
                      <a:pt x="53" y="411"/>
                    </a:lnTo>
                    <a:lnTo>
                      <a:pt x="49" y="382"/>
                    </a:lnTo>
                    <a:lnTo>
                      <a:pt x="45" y="353"/>
                    </a:lnTo>
                    <a:lnTo>
                      <a:pt x="42" y="325"/>
                    </a:lnTo>
                    <a:lnTo>
                      <a:pt x="38" y="298"/>
                    </a:lnTo>
                    <a:lnTo>
                      <a:pt x="35" y="272"/>
                    </a:lnTo>
                    <a:lnTo>
                      <a:pt x="31" y="245"/>
                    </a:lnTo>
                    <a:lnTo>
                      <a:pt x="28" y="220"/>
                    </a:lnTo>
                    <a:lnTo>
                      <a:pt x="25" y="195"/>
                    </a:lnTo>
                    <a:lnTo>
                      <a:pt x="22" y="171"/>
                    </a:lnTo>
                    <a:lnTo>
                      <a:pt x="19" y="148"/>
                    </a:lnTo>
                    <a:lnTo>
                      <a:pt x="16" y="125"/>
                    </a:lnTo>
                    <a:lnTo>
                      <a:pt x="13" y="102"/>
                    </a:lnTo>
                    <a:lnTo>
                      <a:pt x="10" y="81"/>
                    </a:lnTo>
                    <a:lnTo>
                      <a:pt x="8" y="59"/>
                    </a:lnTo>
                    <a:lnTo>
                      <a:pt x="5" y="39"/>
                    </a:lnTo>
                    <a:lnTo>
                      <a:pt x="3" y="19"/>
                    </a:lnTo>
                    <a:lnTo>
                      <a:pt x="0" y="0"/>
                    </a:lnTo>
                  </a:path>
                </a:pathLst>
              </a:custGeom>
              <a:noFill/>
              <a:ln w="28575" cmpd="sng">
                <a:solidFill>
                  <a:srgbClr val="0066CC"/>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85" name="Freeform 42"/>
              <p:cNvSpPr>
                <a:spLocks/>
              </p:cNvSpPr>
              <p:nvPr/>
            </p:nvSpPr>
            <p:spPr bwMode="auto">
              <a:xfrm>
                <a:off x="5928801" y="2614613"/>
                <a:ext cx="1454150" cy="1057275"/>
              </a:xfrm>
              <a:custGeom>
                <a:avLst/>
                <a:gdLst>
                  <a:gd name="T0" fmla="*/ 916 w 916"/>
                  <a:gd name="T1" fmla="*/ 666 h 666"/>
                  <a:gd name="T2" fmla="*/ 869 w 916"/>
                  <a:gd name="T3" fmla="*/ 666 h 666"/>
                  <a:gd name="T4" fmla="*/ 806 w 916"/>
                  <a:gd name="T5" fmla="*/ 609 h 666"/>
                  <a:gd name="T6" fmla="*/ 742 w 916"/>
                  <a:gd name="T7" fmla="*/ 569 h 666"/>
                  <a:gd name="T8" fmla="*/ 586 w 916"/>
                  <a:gd name="T9" fmla="*/ 509 h 666"/>
                  <a:gd name="T10" fmla="*/ 443 w 916"/>
                  <a:gd name="T11" fmla="*/ 375 h 666"/>
                  <a:gd name="T12" fmla="*/ 255 w 916"/>
                  <a:gd name="T13" fmla="*/ 188 h 666"/>
                  <a:gd name="T14" fmla="*/ 198 w 916"/>
                  <a:gd name="T15" fmla="*/ 161 h 666"/>
                  <a:gd name="T16" fmla="*/ 56 w 916"/>
                  <a:gd name="T17" fmla="*/ 15 h 666"/>
                  <a:gd name="T18" fmla="*/ 0 w 916"/>
                  <a:gd name="T19"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6" h="666">
                    <a:moveTo>
                      <a:pt x="916" y="666"/>
                    </a:moveTo>
                    <a:lnTo>
                      <a:pt x="869" y="666"/>
                    </a:lnTo>
                    <a:lnTo>
                      <a:pt x="806" y="609"/>
                    </a:lnTo>
                    <a:lnTo>
                      <a:pt x="742" y="569"/>
                    </a:lnTo>
                    <a:lnTo>
                      <a:pt x="586" y="509"/>
                    </a:lnTo>
                    <a:lnTo>
                      <a:pt x="443" y="375"/>
                    </a:lnTo>
                    <a:lnTo>
                      <a:pt x="255" y="188"/>
                    </a:lnTo>
                    <a:lnTo>
                      <a:pt x="198" y="161"/>
                    </a:lnTo>
                    <a:lnTo>
                      <a:pt x="56" y="15"/>
                    </a:lnTo>
                    <a:lnTo>
                      <a:pt x="0" y="0"/>
                    </a:lnTo>
                  </a:path>
                </a:pathLst>
              </a:custGeom>
              <a:noFill/>
              <a:ln w="28575" cmpd="sng">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86" name="Freeform 43"/>
              <p:cNvSpPr>
                <a:spLocks/>
              </p:cNvSpPr>
              <p:nvPr/>
            </p:nvSpPr>
            <p:spPr bwMode="auto">
              <a:xfrm>
                <a:off x="5928801" y="2614613"/>
                <a:ext cx="1457325" cy="1095375"/>
              </a:xfrm>
              <a:custGeom>
                <a:avLst/>
                <a:gdLst>
                  <a:gd name="T0" fmla="*/ 918 w 918"/>
                  <a:gd name="T1" fmla="*/ 690 h 690"/>
                  <a:gd name="T2" fmla="*/ 856 w 918"/>
                  <a:gd name="T3" fmla="*/ 690 h 690"/>
                  <a:gd name="T4" fmla="*/ 795 w 918"/>
                  <a:gd name="T5" fmla="*/ 631 h 690"/>
                  <a:gd name="T6" fmla="*/ 742 w 918"/>
                  <a:gd name="T7" fmla="*/ 631 h 690"/>
                  <a:gd name="T8" fmla="*/ 599 w 918"/>
                  <a:gd name="T9" fmla="*/ 593 h 690"/>
                  <a:gd name="T10" fmla="*/ 525 w 918"/>
                  <a:gd name="T11" fmla="*/ 571 h 690"/>
                  <a:gd name="T12" fmla="*/ 460 w 918"/>
                  <a:gd name="T13" fmla="*/ 499 h 690"/>
                  <a:gd name="T14" fmla="*/ 385 w 918"/>
                  <a:gd name="T15" fmla="*/ 553 h 690"/>
                  <a:gd name="T16" fmla="*/ 255 w 918"/>
                  <a:gd name="T17" fmla="*/ 463 h 690"/>
                  <a:gd name="T18" fmla="*/ 195 w 918"/>
                  <a:gd name="T19" fmla="*/ 489 h 690"/>
                  <a:gd name="T20" fmla="*/ 124 w 918"/>
                  <a:gd name="T21" fmla="*/ 450 h 690"/>
                  <a:gd name="T22" fmla="*/ 0 w 918"/>
                  <a:gd name="T23" fmla="*/ 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8" h="690">
                    <a:moveTo>
                      <a:pt x="918" y="690"/>
                    </a:moveTo>
                    <a:lnTo>
                      <a:pt x="856" y="690"/>
                    </a:lnTo>
                    <a:lnTo>
                      <a:pt x="795" y="631"/>
                    </a:lnTo>
                    <a:lnTo>
                      <a:pt x="742" y="631"/>
                    </a:lnTo>
                    <a:lnTo>
                      <a:pt x="599" y="593"/>
                    </a:lnTo>
                    <a:lnTo>
                      <a:pt x="525" y="571"/>
                    </a:lnTo>
                    <a:lnTo>
                      <a:pt x="460" y="499"/>
                    </a:lnTo>
                    <a:lnTo>
                      <a:pt x="385" y="553"/>
                    </a:lnTo>
                    <a:lnTo>
                      <a:pt x="255" y="463"/>
                    </a:lnTo>
                    <a:lnTo>
                      <a:pt x="195" y="489"/>
                    </a:lnTo>
                    <a:lnTo>
                      <a:pt x="124" y="450"/>
                    </a:lnTo>
                    <a:lnTo>
                      <a:pt x="0" y="0"/>
                    </a:lnTo>
                  </a:path>
                </a:pathLst>
              </a:custGeom>
              <a:noFill/>
              <a:ln w="28575" cmpd="sng">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3087" name="Rectangle 44"/>
              <p:cNvSpPr>
                <a:spLocks noChangeArrowheads="1"/>
              </p:cNvSpPr>
              <p:nvPr/>
            </p:nvSpPr>
            <p:spPr bwMode="auto">
              <a:xfrm>
                <a:off x="3945513" y="4711910"/>
                <a:ext cx="367704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21217A"/>
                    </a:solidFill>
                    <a:effectLst/>
                    <a:latin typeface="Arial" pitchFamily="34" charset="0"/>
                    <a:cs typeface="Arial" pitchFamily="34" charset="0"/>
                  </a:rPr>
                  <a:t>Couverture</a:t>
                </a:r>
                <a:r>
                  <a:rPr kumimoji="0" lang="fr-FR" sz="1200" b="1" i="0" u="none" strike="noStrike" cap="none" normalizeH="0" dirty="0">
                    <a:ln>
                      <a:noFill/>
                    </a:ln>
                    <a:solidFill>
                      <a:srgbClr val="21217A"/>
                    </a:solidFill>
                    <a:effectLst/>
                    <a:latin typeface="Arial" pitchFamily="34" charset="0"/>
                    <a:cs typeface="Arial" pitchFamily="34" charset="0"/>
                  </a:rPr>
                  <a:t> en ARV identique à situation </a:t>
                </a:r>
              </a:p>
              <a:p>
                <a:pPr marL="0" marR="0" lvl="0" indent="0" algn="l"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dirty="0">
                    <a:ln>
                      <a:noFill/>
                    </a:ln>
                    <a:solidFill>
                      <a:srgbClr val="21217A"/>
                    </a:solidFill>
                    <a:effectLst/>
                    <a:latin typeface="Arial" pitchFamily="34" charset="0"/>
                    <a:cs typeface="Arial" pitchFamily="34" charset="0"/>
                  </a:rPr>
                  <a:t>actuelle</a:t>
                </a:r>
                <a:r>
                  <a:rPr lang="fr-FR" sz="1200" b="1" dirty="0">
                    <a:solidFill>
                      <a:srgbClr val="21217A"/>
                    </a:solidFill>
                    <a:latin typeface="Arial" pitchFamily="34" charset="0"/>
                    <a:cs typeface="Arial" pitchFamily="34" charset="0"/>
                  </a:rPr>
                  <a:t>, sans</a:t>
                </a:r>
                <a:r>
                  <a:rPr kumimoji="0" lang="fr-FR" sz="1200" b="1" i="0" u="none" strike="noStrike" cap="none" normalizeH="0" baseline="0" dirty="0">
                    <a:ln>
                      <a:noFill/>
                    </a:ln>
                    <a:solidFill>
                      <a:srgbClr val="21217A"/>
                    </a:solidFill>
                    <a:effectLst/>
                    <a:latin typeface="Arial" pitchFamily="34" charset="0"/>
                    <a:cs typeface="Arial" pitchFamily="34" charset="0"/>
                  </a:rPr>
                  <a:t> amélioration du dépistage</a:t>
                </a:r>
              </a:p>
            </p:txBody>
          </p:sp>
          <p:sp>
            <p:nvSpPr>
              <p:cNvPr id="3088" name="Rectangle 45"/>
              <p:cNvSpPr>
                <a:spLocks noChangeArrowheads="1"/>
              </p:cNvSpPr>
              <p:nvPr/>
            </p:nvSpPr>
            <p:spPr bwMode="auto">
              <a:xfrm>
                <a:off x="3945513" y="5173028"/>
                <a:ext cx="299834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21217A"/>
                    </a:solidFill>
                    <a:effectLst/>
                    <a:latin typeface="Arial" pitchFamily="34" charset="0"/>
                    <a:cs typeface="Arial" pitchFamily="34" charset="0"/>
                  </a:rPr>
                  <a:t>100 % des patients VIH sous ARV</a:t>
                </a:r>
              </a:p>
            </p:txBody>
          </p:sp>
          <p:sp>
            <p:nvSpPr>
              <p:cNvPr id="3089" name="Rectangle 46"/>
              <p:cNvSpPr>
                <a:spLocks noChangeArrowheads="1"/>
              </p:cNvSpPr>
              <p:nvPr/>
            </p:nvSpPr>
            <p:spPr bwMode="auto">
              <a:xfrm>
                <a:off x="3945513" y="5431742"/>
                <a:ext cx="22235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fr-FR" sz="1200" b="1" dirty="0">
                    <a:solidFill>
                      <a:srgbClr val="21217A"/>
                    </a:solidFill>
                    <a:latin typeface="Arial" pitchFamily="34" charset="0"/>
                    <a:cs typeface="Arial" pitchFamily="34" charset="0"/>
                  </a:rPr>
                  <a:t>C</a:t>
                </a:r>
                <a:r>
                  <a:rPr kumimoji="0" lang="fr-FR" sz="1200" b="1" i="0" u="none" strike="noStrike" cap="none" normalizeH="0" baseline="0" dirty="0">
                    <a:ln>
                      <a:noFill/>
                    </a:ln>
                    <a:solidFill>
                      <a:srgbClr val="21217A"/>
                    </a:solidFill>
                    <a:effectLst/>
                    <a:latin typeface="Arial" pitchFamily="34" charset="0"/>
                    <a:cs typeface="Arial" pitchFamily="34" charset="0"/>
                  </a:rPr>
                  <a:t>ytologie</a:t>
                </a:r>
                <a:r>
                  <a:rPr kumimoji="0" lang="fr-FR" sz="1200" b="1" i="0" u="none" strike="noStrike" cap="none" normalizeH="0" dirty="0">
                    <a:ln>
                      <a:noFill/>
                    </a:ln>
                    <a:solidFill>
                      <a:srgbClr val="21217A"/>
                    </a:solidFill>
                    <a:effectLst/>
                    <a:latin typeface="Arial" pitchFamily="34" charset="0"/>
                    <a:cs typeface="Arial" pitchFamily="34" charset="0"/>
                  </a:rPr>
                  <a:t> anale annuelle</a:t>
                </a:r>
                <a:endParaRPr kumimoji="0" lang="fr-FR" sz="1200" b="1" i="0" u="none" strike="noStrike" cap="none" normalizeH="0" baseline="0" dirty="0">
                  <a:ln>
                    <a:noFill/>
                  </a:ln>
                  <a:solidFill>
                    <a:srgbClr val="21217A"/>
                  </a:solidFill>
                  <a:effectLst/>
                  <a:latin typeface="Arial" pitchFamily="34" charset="0"/>
                  <a:cs typeface="Arial" pitchFamily="34" charset="0"/>
                </a:endParaRPr>
              </a:p>
            </p:txBody>
          </p:sp>
          <p:sp>
            <p:nvSpPr>
              <p:cNvPr id="3090" name="Rectangle 47"/>
              <p:cNvSpPr>
                <a:spLocks noChangeArrowheads="1"/>
              </p:cNvSpPr>
              <p:nvPr/>
            </p:nvSpPr>
            <p:spPr bwMode="auto">
              <a:xfrm>
                <a:off x="3945513" y="5681434"/>
                <a:ext cx="1791447"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21217A"/>
                    </a:solidFill>
                    <a:effectLst/>
                    <a:latin typeface="Arial" pitchFamily="34" charset="0"/>
                    <a:cs typeface="Arial" pitchFamily="34" charset="0"/>
                  </a:rPr>
                  <a:t>Anuscopie annuelle</a:t>
                </a:r>
              </a:p>
            </p:txBody>
          </p:sp>
          <p:sp>
            <p:nvSpPr>
              <p:cNvPr id="3091" name="Rectangle 48"/>
              <p:cNvSpPr>
                <a:spLocks noChangeArrowheads="1"/>
              </p:cNvSpPr>
              <p:nvPr/>
            </p:nvSpPr>
            <p:spPr bwMode="auto">
              <a:xfrm>
                <a:off x="3945513" y="5916132"/>
                <a:ext cx="372889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solidFill>
                      <a:srgbClr val="21217A"/>
                    </a:solidFill>
                    <a:effectLst/>
                    <a:latin typeface="Arial" pitchFamily="34" charset="0"/>
                    <a:cs typeface="Arial" pitchFamily="34" charset="0"/>
                  </a:rPr>
                  <a:t>Anuscopie uniquement</a:t>
                </a:r>
                <a:r>
                  <a:rPr kumimoji="0" lang="fr-FR" sz="1200" b="1" i="0" u="none" strike="noStrike" cap="none" normalizeH="0" dirty="0">
                    <a:ln>
                      <a:noFill/>
                    </a:ln>
                    <a:solidFill>
                      <a:srgbClr val="21217A"/>
                    </a:solidFill>
                    <a:effectLst/>
                    <a:latin typeface="Arial" pitchFamily="34" charset="0"/>
                    <a:cs typeface="Arial" pitchFamily="34" charset="0"/>
                  </a:rPr>
                  <a:t> si</a:t>
                </a:r>
                <a:r>
                  <a:rPr kumimoji="0" lang="fr-FR" sz="1200" b="1" i="0" u="none" strike="noStrike" cap="none" normalizeH="0" baseline="0" dirty="0">
                    <a:ln>
                      <a:noFill/>
                    </a:ln>
                    <a:solidFill>
                      <a:srgbClr val="21217A"/>
                    </a:solidFill>
                    <a:effectLst/>
                    <a:latin typeface="Arial" pitchFamily="34" charset="0"/>
                    <a:cs typeface="Arial" pitchFamily="34" charset="0"/>
                  </a:rPr>
                  <a:t> CD4 &lt; 200/mm</a:t>
                </a:r>
                <a:r>
                  <a:rPr kumimoji="0" lang="fr-FR" sz="1200" b="1" i="0" u="none" strike="noStrike" cap="none" normalizeH="0" baseline="30000" dirty="0">
                    <a:ln>
                      <a:noFill/>
                    </a:ln>
                    <a:solidFill>
                      <a:srgbClr val="21217A"/>
                    </a:solidFill>
                    <a:effectLst/>
                    <a:latin typeface="Arial" pitchFamily="34" charset="0"/>
                    <a:cs typeface="Arial" pitchFamily="34" charset="0"/>
                  </a:rPr>
                  <a:t>3</a:t>
                </a:r>
              </a:p>
            </p:txBody>
          </p:sp>
          <p:sp>
            <p:nvSpPr>
              <p:cNvPr id="3092" name="Rectangle 49"/>
              <p:cNvSpPr>
                <a:spLocks noChangeArrowheads="1"/>
              </p:cNvSpPr>
              <p:nvPr/>
            </p:nvSpPr>
            <p:spPr bwMode="auto">
              <a:xfrm>
                <a:off x="3895214" y="4454526"/>
                <a:ext cx="758383"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pitchFamily="34" charset="0"/>
                    <a:cs typeface="Arial" pitchFamily="34" charset="0"/>
                  </a:rPr>
                  <a:t>Scénario</a:t>
                </a:r>
                <a:endParaRPr kumimoji="0" lang="fr-FR" sz="1400" b="0" i="0" u="none" strike="noStrike" cap="none" normalizeH="0" baseline="0" dirty="0">
                  <a:ln>
                    <a:noFill/>
                  </a:ln>
                  <a:solidFill>
                    <a:schemeClr val="tx1"/>
                  </a:solidFill>
                  <a:effectLst/>
                  <a:latin typeface="Arial" pitchFamily="34" charset="0"/>
                  <a:cs typeface="Arial" pitchFamily="34" charset="0"/>
                </a:endParaRPr>
              </a:p>
            </p:txBody>
          </p:sp>
          <p:sp>
            <p:nvSpPr>
              <p:cNvPr id="3093" name="Rectangle 50"/>
              <p:cNvSpPr>
                <a:spLocks noChangeArrowheads="1"/>
              </p:cNvSpPr>
              <p:nvPr/>
            </p:nvSpPr>
            <p:spPr bwMode="auto">
              <a:xfrm>
                <a:off x="4448980" y="6496044"/>
                <a:ext cx="551433"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latin typeface="Arial" pitchFamily="34" charset="0"/>
                    <a:cs typeface="Arial" pitchFamily="34" charset="0"/>
                  </a:rPr>
                  <a:t>Année</a:t>
                </a:r>
                <a:endParaRPr kumimoji="0" lang="fr-FR" sz="1400" b="0" i="0" u="none" strike="noStrike" cap="none" normalizeH="0" baseline="0" dirty="0">
                  <a:ln>
                    <a:noFill/>
                  </a:ln>
                  <a:solidFill>
                    <a:schemeClr val="tx1"/>
                  </a:solidFill>
                  <a:effectLst/>
                  <a:latin typeface="Arial" pitchFamily="34" charset="0"/>
                  <a:cs typeface="Arial" pitchFamily="34" charset="0"/>
                </a:endParaRPr>
              </a:p>
            </p:txBody>
          </p:sp>
          <p:sp>
            <p:nvSpPr>
              <p:cNvPr id="3083" name="Freeform 40"/>
              <p:cNvSpPr>
                <a:spLocks/>
              </p:cNvSpPr>
              <p:nvPr/>
            </p:nvSpPr>
            <p:spPr bwMode="auto">
              <a:xfrm>
                <a:off x="2229926" y="2357438"/>
                <a:ext cx="5151438" cy="3359150"/>
              </a:xfrm>
              <a:custGeom>
                <a:avLst/>
                <a:gdLst>
                  <a:gd name="T0" fmla="*/ 3245 w 3245"/>
                  <a:gd name="T1" fmla="*/ 648 h 2116"/>
                  <a:gd name="T2" fmla="*/ 3184 w 3245"/>
                  <a:gd name="T3" fmla="*/ 669 h 2116"/>
                  <a:gd name="T4" fmla="*/ 3122 w 3245"/>
                  <a:gd name="T5" fmla="*/ 572 h 2116"/>
                  <a:gd name="T6" fmla="*/ 3053 w 3245"/>
                  <a:gd name="T7" fmla="*/ 556 h 2116"/>
                  <a:gd name="T8" fmla="*/ 2988 w 3245"/>
                  <a:gd name="T9" fmla="*/ 522 h 2116"/>
                  <a:gd name="T10" fmla="*/ 2921 w 3245"/>
                  <a:gd name="T11" fmla="*/ 509 h 2116"/>
                  <a:gd name="T12" fmla="*/ 2856 w 3245"/>
                  <a:gd name="T13" fmla="*/ 452 h 2116"/>
                  <a:gd name="T14" fmla="*/ 2787 w 3245"/>
                  <a:gd name="T15" fmla="*/ 401 h 2116"/>
                  <a:gd name="T16" fmla="*/ 2717 w 3245"/>
                  <a:gd name="T17" fmla="*/ 443 h 2116"/>
                  <a:gd name="T18" fmla="*/ 2645 w 3245"/>
                  <a:gd name="T19" fmla="*/ 379 h 2116"/>
                  <a:gd name="T20" fmla="*/ 2591 w 3245"/>
                  <a:gd name="T21" fmla="*/ 304 h 2116"/>
                  <a:gd name="T22" fmla="*/ 2520 w 3245"/>
                  <a:gd name="T23" fmla="*/ 347 h 2116"/>
                  <a:gd name="T24" fmla="*/ 2439 w 3245"/>
                  <a:gd name="T25" fmla="*/ 283 h 2116"/>
                  <a:gd name="T26" fmla="*/ 2330 w 3245"/>
                  <a:gd name="T27" fmla="*/ 162 h 2116"/>
                  <a:gd name="T28" fmla="*/ 2254 w 3245"/>
                  <a:gd name="T29" fmla="*/ 142 h 2116"/>
                  <a:gd name="T30" fmla="*/ 2187 w 3245"/>
                  <a:gd name="T31" fmla="*/ 178 h 2116"/>
                  <a:gd name="T32" fmla="*/ 2123 w 3245"/>
                  <a:gd name="T33" fmla="*/ 148 h 2116"/>
                  <a:gd name="T34" fmla="*/ 2058 w 3245"/>
                  <a:gd name="T35" fmla="*/ 108 h 2116"/>
                  <a:gd name="T36" fmla="*/ 1995 w 3245"/>
                  <a:gd name="T37" fmla="*/ 142 h 2116"/>
                  <a:gd name="T38" fmla="*/ 1914 w 3245"/>
                  <a:gd name="T39" fmla="*/ 87 h 2116"/>
                  <a:gd name="T40" fmla="*/ 1856 w 3245"/>
                  <a:gd name="T41" fmla="*/ 0 h 2116"/>
                  <a:gd name="T42" fmla="*/ 1794 w 3245"/>
                  <a:gd name="T43" fmla="*/ 60 h 2116"/>
                  <a:gd name="T44" fmla="*/ 1725 w 3245"/>
                  <a:gd name="T45" fmla="*/ 77 h 2116"/>
                  <a:gd name="T46" fmla="*/ 1659 w 3245"/>
                  <a:gd name="T47" fmla="*/ 191 h 2116"/>
                  <a:gd name="T48" fmla="*/ 1591 w 3245"/>
                  <a:gd name="T49" fmla="*/ 232 h 2116"/>
                  <a:gd name="T50" fmla="*/ 1529 w 3245"/>
                  <a:gd name="T51" fmla="*/ 302 h 2116"/>
                  <a:gd name="T52" fmla="*/ 1462 w 3245"/>
                  <a:gd name="T53" fmla="*/ 327 h 2116"/>
                  <a:gd name="T54" fmla="*/ 1388 w 3245"/>
                  <a:gd name="T55" fmla="*/ 405 h 2116"/>
                  <a:gd name="T56" fmla="*/ 1328 w 3245"/>
                  <a:gd name="T57" fmla="*/ 521 h 2116"/>
                  <a:gd name="T58" fmla="*/ 1261 w 3245"/>
                  <a:gd name="T59" fmla="*/ 566 h 2116"/>
                  <a:gd name="T60" fmla="*/ 1192 w 3245"/>
                  <a:gd name="T61" fmla="*/ 799 h 2116"/>
                  <a:gd name="T62" fmla="*/ 1126 w 3245"/>
                  <a:gd name="T63" fmla="*/ 859 h 2116"/>
                  <a:gd name="T64" fmla="*/ 1061 w 3245"/>
                  <a:gd name="T65" fmla="*/ 1118 h 2116"/>
                  <a:gd name="T66" fmla="*/ 993 w 3245"/>
                  <a:gd name="T67" fmla="*/ 1165 h 2116"/>
                  <a:gd name="T68" fmla="*/ 927 w 3245"/>
                  <a:gd name="T69" fmla="*/ 1399 h 2116"/>
                  <a:gd name="T70" fmla="*/ 861 w 3245"/>
                  <a:gd name="T71" fmla="*/ 1436 h 2116"/>
                  <a:gd name="T72" fmla="*/ 798 w 3245"/>
                  <a:gd name="T73" fmla="*/ 1513 h 2116"/>
                  <a:gd name="T74" fmla="*/ 727 w 3245"/>
                  <a:gd name="T75" fmla="*/ 1635 h 2116"/>
                  <a:gd name="T76" fmla="*/ 664 w 3245"/>
                  <a:gd name="T77" fmla="*/ 1685 h 2116"/>
                  <a:gd name="T78" fmla="*/ 539 w 3245"/>
                  <a:gd name="T79" fmla="*/ 1820 h 2116"/>
                  <a:gd name="T80" fmla="*/ 478 w 3245"/>
                  <a:gd name="T81" fmla="*/ 1835 h 2116"/>
                  <a:gd name="T82" fmla="*/ 391 w 3245"/>
                  <a:gd name="T83" fmla="*/ 1883 h 2116"/>
                  <a:gd name="T84" fmla="*/ 328 w 3245"/>
                  <a:gd name="T85" fmla="*/ 1952 h 2116"/>
                  <a:gd name="T86" fmla="*/ 269 w 3245"/>
                  <a:gd name="T87" fmla="*/ 1952 h 2116"/>
                  <a:gd name="T88" fmla="*/ 188 w 3245"/>
                  <a:gd name="T89" fmla="*/ 1999 h 2116"/>
                  <a:gd name="T90" fmla="*/ 131 w 3245"/>
                  <a:gd name="T91" fmla="*/ 2056 h 2116"/>
                  <a:gd name="T92" fmla="*/ 64 w 3245"/>
                  <a:gd name="T93" fmla="*/ 1987 h 2116"/>
                  <a:gd name="T94" fmla="*/ 0 w 3245"/>
                  <a:gd name="T95" fmla="*/ 2116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5" h="2116">
                    <a:moveTo>
                      <a:pt x="3245" y="648"/>
                    </a:moveTo>
                    <a:lnTo>
                      <a:pt x="3184" y="669"/>
                    </a:lnTo>
                    <a:lnTo>
                      <a:pt x="3122" y="572"/>
                    </a:lnTo>
                    <a:lnTo>
                      <a:pt x="3053" y="556"/>
                    </a:lnTo>
                    <a:lnTo>
                      <a:pt x="2988" y="522"/>
                    </a:lnTo>
                    <a:lnTo>
                      <a:pt x="2921" y="509"/>
                    </a:lnTo>
                    <a:lnTo>
                      <a:pt x="2856" y="452"/>
                    </a:lnTo>
                    <a:lnTo>
                      <a:pt x="2787" y="401"/>
                    </a:lnTo>
                    <a:lnTo>
                      <a:pt x="2717" y="443"/>
                    </a:lnTo>
                    <a:lnTo>
                      <a:pt x="2645" y="379"/>
                    </a:lnTo>
                    <a:lnTo>
                      <a:pt x="2591" y="304"/>
                    </a:lnTo>
                    <a:lnTo>
                      <a:pt x="2520" y="347"/>
                    </a:lnTo>
                    <a:lnTo>
                      <a:pt x="2439" y="283"/>
                    </a:lnTo>
                    <a:lnTo>
                      <a:pt x="2330" y="162"/>
                    </a:lnTo>
                    <a:lnTo>
                      <a:pt x="2254" y="142"/>
                    </a:lnTo>
                    <a:lnTo>
                      <a:pt x="2187" y="178"/>
                    </a:lnTo>
                    <a:lnTo>
                      <a:pt x="2123" y="148"/>
                    </a:lnTo>
                    <a:lnTo>
                      <a:pt x="2058" y="108"/>
                    </a:lnTo>
                    <a:lnTo>
                      <a:pt x="1995" y="142"/>
                    </a:lnTo>
                    <a:lnTo>
                      <a:pt x="1914" y="87"/>
                    </a:lnTo>
                    <a:lnTo>
                      <a:pt x="1856" y="0"/>
                    </a:lnTo>
                    <a:lnTo>
                      <a:pt x="1794" y="60"/>
                    </a:lnTo>
                    <a:lnTo>
                      <a:pt x="1725" y="77"/>
                    </a:lnTo>
                    <a:lnTo>
                      <a:pt x="1659" y="191"/>
                    </a:lnTo>
                    <a:lnTo>
                      <a:pt x="1591" y="232"/>
                    </a:lnTo>
                    <a:lnTo>
                      <a:pt x="1529" y="302"/>
                    </a:lnTo>
                    <a:lnTo>
                      <a:pt x="1462" y="327"/>
                    </a:lnTo>
                    <a:lnTo>
                      <a:pt x="1388" y="405"/>
                    </a:lnTo>
                    <a:lnTo>
                      <a:pt x="1328" y="521"/>
                    </a:lnTo>
                    <a:lnTo>
                      <a:pt x="1261" y="566"/>
                    </a:lnTo>
                    <a:lnTo>
                      <a:pt x="1192" y="799"/>
                    </a:lnTo>
                    <a:lnTo>
                      <a:pt x="1126" y="859"/>
                    </a:lnTo>
                    <a:lnTo>
                      <a:pt x="1061" y="1118"/>
                    </a:lnTo>
                    <a:lnTo>
                      <a:pt x="993" y="1165"/>
                    </a:lnTo>
                    <a:lnTo>
                      <a:pt x="927" y="1399"/>
                    </a:lnTo>
                    <a:lnTo>
                      <a:pt x="861" y="1436"/>
                    </a:lnTo>
                    <a:lnTo>
                      <a:pt x="798" y="1513"/>
                    </a:lnTo>
                    <a:lnTo>
                      <a:pt x="727" y="1635"/>
                    </a:lnTo>
                    <a:lnTo>
                      <a:pt x="664" y="1685"/>
                    </a:lnTo>
                    <a:lnTo>
                      <a:pt x="539" y="1820"/>
                    </a:lnTo>
                    <a:lnTo>
                      <a:pt x="478" y="1835"/>
                    </a:lnTo>
                    <a:lnTo>
                      <a:pt x="391" y="1883"/>
                    </a:lnTo>
                    <a:lnTo>
                      <a:pt x="328" y="1952"/>
                    </a:lnTo>
                    <a:lnTo>
                      <a:pt x="269" y="1952"/>
                    </a:lnTo>
                    <a:lnTo>
                      <a:pt x="188" y="1999"/>
                    </a:lnTo>
                    <a:lnTo>
                      <a:pt x="131" y="2056"/>
                    </a:lnTo>
                    <a:lnTo>
                      <a:pt x="64" y="1987"/>
                    </a:lnTo>
                    <a:lnTo>
                      <a:pt x="0" y="2116"/>
                    </a:lnTo>
                  </a:path>
                </a:pathLst>
              </a:custGeom>
              <a:noFill/>
              <a:ln w="28575" cmpd="sng">
                <a:solidFill>
                  <a:srgbClr val="2A3F15"/>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grpSp>
        <p:sp>
          <p:nvSpPr>
            <p:cNvPr id="4" name="Rectangle 3"/>
            <p:cNvSpPr/>
            <p:nvPr/>
          </p:nvSpPr>
          <p:spPr>
            <a:xfrm>
              <a:off x="6209974" y="1950697"/>
              <a:ext cx="534096" cy="307777"/>
            </a:xfrm>
            <a:prstGeom prst="rect">
              <a:avLst/>
            </a:prstGeom>
          </p:spPr>
          <p:txBody>
            <a:bodyPr wrap="none">
              <a:spAutoFit/>
            </a:bodyPr>
            <a:lstStyle/>
            <a:p>
              <a:r>
                <a:rPr lang="fr-FR" sz="1400" b="1" dirty="0"/>
                <a:t>81,7</a:t>
              </a:r>
            </a:p>
          </p:txBody>
        </p:sp>
        <p:sp>
          <p:nvSpPr>
            <p:cNvPr id="53" name="Rectangle 52"/>
            <p:cNvSpPr/>
            <p:nvPr/>
          </p:nvSpPr>
          <p:spPr>
            <a:xfrm>
              <a:off x="8328689" y="2953312"/>
              <a:ext cx="534096" cy="307777"/>
            </a:xfrm>
            <a:prstGeom prst="rect">
              <a:avLst/>
            </a:prstGeom>
          </p:spPr>
          <p:txBody>
            <a:bodyPr wrap="none">
              <a:spAutoFit/>
            </a:bodyPr>
            <a:lstStyle/>
            <a:p>
              <a:r>
                <a:rPr lang="fr-FR" sz="1400" b="1" dirty="0"/>
                <a:t>58,7</a:t>
              </a:r>
            </a:p>
          </p:txBody>
        </p:sp>
        <p:sp>
          <p:nvSpPr>
            <p:cNvPr id="55" name="Rectangle 54"/>
            <p:cNvSpPr/>
            <p:nvPr/>
          </p:nvSpPr>
          <p:spPr>
            <a:xfrm>
              <a:off x="8328689" y="3289544"/>
              <a:ext cx="534096" cy="307777"/>
            </a:xfrm>
            <a:prstGeom prst="rect">
              <a:avLst/>
            </a:prstGeom>
          </p:spPr>
          <p:txBody>
            <a:bodyPr wrap="none">
              <a:spAutoFit/>
            </a:bodyPr>
            <a:lstStyle/>
            <a:p>
              <a:r>
                <a:rPr lang="fr-FR" sz="1400" b="1" dirty="0"/>
                <a:t>52,0</a:t>
              </a:r>
            </a:p>
          </p:txBody>
        </p:sp>
        <p:sp>
          <p:nvSpPr>
            <p:cNvPr id="56" name="Rectangle 55"/>
            <p:cNvSpPr/>
            <p:nvPr/>
          </p:nvSpPr>
          <p:spPr>
            <a:xfrm>
              <a:off x="8328689" y="3522346"/>
              <a:ext cx="534096" cy="307777"/>
            </a:xfrm>
            <a:prstGeom prst="rect">
              <a:avLst/>
            </a:prstGeom>
          </p:spPr>
          <p:txBody>
            <a:bodyPr wrap="none">
              <a:spAutoFit/>
            </a:bodyPr>
            <a:lstStyle/>
            <a:p>
              <a:r>
                <a:rPr lang="fr-FR" sz="1400" b="1" dirty="0"/>
                <a:t>51,3</a:t>
              </a:r>
            </a:p>
          </p:txBody>
        </p:sp>
        <p:sp>
          <p:nvSpPr>
            <p:cNvPr id="57" name="Rectangle 56"/>
            <p:cNvSpPr/>
            <p:nvPr/>
          </p:nvSpPr>
          <p:spPr>
            <a:xfrm>
              <a:off x="8328689" y="3967541"/>
              <a:ext cx="534096" cy="307777"/>
            </a:xfrm>
            <a:prstGeom prst="rect">
              <a:avLst/>
            </a:prstGeom>
          </p:spPr>
          <p:txBody>
            <a:bodyPr wrap="none">
              <a:spAutoFit/>
            </a:bodyPr>
            <a:lstStyle/>
            <a:p>
              <a:r>
                <a:rPr lang="fr-FR" sz="1400" b="1" dirty="0"/>
                <a:t>38,2</a:t>
              </a:r>
            </a:p>
          </p:txBody>
        </p:sp>
        <p:sp>
          <p:nvSpPr>
            <p:cNvPr id="58" name="Rectangle 57"/>
            <p:cNvSpPr/>
            <p:nvPr/>
          </p:nvSpPr>
          <p:spPr>
            <a:xfrm>
              <a:off x="8328689" y="4236925"/>
              <a:ext cx="534096" cy="307777"/>
            </a:xfrm>
            <a:prstGeom prst="rect">
              <a:avLst/>
            </a:prstGeom>
          </p:spPr>
          <p:txBody>
            <a:bodyPr wrap="none">
              <a:spAutoFit/>
            </a:bodyPr>
            <a:lstStyle/>
            <a:p>
              <a:r>
                <a:rPr lang="fr-FR" sz="1400" b="1" dirty="0"/>
                <a:t>32,8</a:t>
              </a:r>
            </a:p>
          </p:txBody>
        </p:sp>
      </p:grpSp>
      <p:sp>
        <p:nvSpPr>
          <p:cNvPr id="59" name="Text Box 2"/>
          <p:cNvSpPr txBox="1">
            <a:spLocks noChangeArrowheads="1"/>
          </p:cNvSpPr>
          <p:nvPr/>
        </p:nvSpPr>
        <p:spPr bwMode="auto">
          <a:xfrm>
            <a:off x="3542308" y="1192675"/>
            <a:ext cx="5578802"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Incidence annuelle estimée du cancer anal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(/100 000 années-patient) selon différents scénarii</a:t>
            </a:r>
          </a:p>
        </p:txBody>
      </p:sp>
      <p:sp>
        <p:nvSpPr>
          <p:cNvPr id="60" name="ZoneTexte 5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209</a:t>
            </a:r>
          </a:p>
        </p:txBody>
      </p:sp>
    </p:spTree>
    <p:extLst>
      <p:ext uri="{BB962C8B-B14F-4D97-AF65-F5344CB8AC3E}">
        <p14:creationId xmlns:p14="http://schemas.microsoft.com/office/powerpoint/2010/main" val="2905821051"/>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Traitement des dysplasies du col de haut grade : cryothérapie vs </a:t>
            </a:r>
            <a:r>
              <a:rPr lang="fr-FR" dirty="0" err="1"/>
              <a:t>conisation</a:t>
            </a:r>
            <a:r>
              <a:rPr lang="fr-FR" dirty="0"/>
              <a:t> à l’anse (1)</a:t>
            </a:r>
          </a:p>
        </p:txBody>
      </p:sp>
      <p:sp>
        <p:nvSpPr>
          <p:cNvPr id="7" name="ZoneTexte 6"/>
          <p:cNvSpPr txBox="1"/>
          <p:nvPr/>
        </p:nvSpPr>
        <p:spPr>
          <a:xfrm>
            <a:off x="555735" y="1569340"/>
            <a:ext cx="1493215" cy="338554"/>
          </a:xfrm>
          <a:prstGeom prst="rect">
            <a:avLst/>
          </a:prstGeom>
          <a:solidFill>
            <a:srgbClr val="92D050"/>
          </a:solidFill>
        </p:spPr>
        <p:txBody>
          <a:bodyPr wrap="square" rtlCol="0">
            <a:spAutoFit/>
          </a:bodyPr>
          <a:lstStyle/>
          <a:p>
            <a:r>
              <a:rPr lang="fr-FR" sz="1600" b="1" dirty="0"/>
              <a:t>Cryothérapie</a:t>
            </a:r>
          </a:p>
        </p:txBody>
      </p:sp>
      <p:sp>
        <p:nvSpPr>
          <p:cNvPr id="9" name="ZoneTexte 8"/>
          <p:cNvSpPr txBox="1"/>
          <p:nvPr/>
        </p:nvSpPr>
        <p:spPr>
          <a:xfrm>
            <a:off x="7260975" y="1409607"/>
            <a:ext cx="1522373" cy="584775"/>
          </a:xfrm>
          <a:prstGeom prst="rect">
            <a:avLst/>
          </a:prstGeom>
          <a:solidFill>
            <a:srgbClr val="FF9933"/>
          </a:solidFill>
        </p:spPr>
        <p:txBody>
          <a:bodyPr wrap="square" rtlCol="0">
            <a:spAutoFit/>
          </a:bodyPr>
          <a:lstStyle/>
          <a:p>
            <a:pPr algn="ctr"/>
            <a:r>
              <a:rPr lang="fr-FR" sz="1600" b="1" dirty="0" err="1"/>
              <a:t>Conisation</a:t>
            </a:r>
            <a:r>
              <a:rPr lang="fr-FR" sz="1600" b="1" dirty="0"/>
              <a:t> </a:t>
            </a:r>
          </a:p>
          <a:p>
            <a:pPr algn="ctr"/>
            <a:r>
              <a:rPr lang="fr-FR" sz="1600" b="1" dirty="0"/>
              <a:t>à l’anse</a:t>
            </a:r>
          </a:p>
        </p:txBody>
      </p:sp>
      <p:sp>
        <p:nvSpPr>
          <p:cNvPr id="10" name="ZoneTexte 9"/>
          <p:cNvSpPr txBox="1"/>
          <p:nvPr/>
        </p:nvSpPr>
        <p:spPr>
          <a:xfrm>
            <a:off x="2342202" y="1170880"/>
            <a:ext cx="4262705" cy="923330"/>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pPr algn="ctr"/>
            <a:r>
              <a:rPr lang="fr-FR" dirty="0">
                <a:solidFill>
                  <a:srgbClr val="000066"/>
                </a:solidFill>
              </a:rPr>
              <a:t>400 femmes VIH+ </a:t>
            </a:r>
            <a:br>
              <a:rPr lang="fr-FR" dirty="0">
                <a:solidFill>
                  <a:srgbClr val="000066"/>
                </a:solidFill>
              </a:rPr>
            </a:br>
            <a:r>
              <a:rPr lang="fr-FR" dirty="0">
                <a:solidFill>
                  <a:srgbClr val="000066"/>
                </a:solidFill>
              </a:rPr>
              <a:t>avec lésions du col CIN 2/3 </a:t>
            </a:r>
            <a:br>
              <a:rPr lang="fr-FR" dirty="0">
                <a:solidFill>
                  <a:srgbClr val="000066"/>
                </a:solidFill>
              </a:rPr>
            </a:br>
            <a:r>
              <a:rPr lang="fr-FR" dirty="0">
                <a:solidFill>
                  <a:srgbClr val="000066"/>
                </a:solidFill>
              </a:rPr>
              <a:t>Eligibles pour cryothérapie et </a:t>
            </a:r>
            <a:r>
              <a:rPr lang="fr-FR" dirty="0" err="1">
                <a:solidFill>
                  <a:srgbClr val="000066"/>
                </a:solidFill>
              </a:rPr>
              <a:t>conisation</a:t>
            </a:r>
            <a:endParaRPr lang="fr-FR" dirty="0">
              <a:solidFill>
                <a:srgbClr val="000066"/>
              </a:solidFill>
            </a:endParaRPr>
          </a:p>
        </p:txBody>
      </p:sp>
      <p:sp>
        <p:nvSpPr>
          <p:cNvPr id="11" name="ZoneTexte 10"/>
          <p:cNvSpPr txBox="1"/>
          <p:nvPr/>
        </p:nvSpPr>
        <p:spPr>
          <a:xfrm>
            <a:off x="3603585" y="2111588"/>
            <a:ext cx="1665841" cy="338554"/>
          </a:xfrm>
          <a:prstGeom prst="rect">
            <a:avLst/>
          </a:prstGeom>
          <a:noFill/>
        </p:spPr>
        <p:txBody>
          <a:bodyPr wrap="none" rtlCol="0">
            <a:spAutoFit/>
          </a:bodyPr>
          <a:lstStyle/>
          <a:p>
            <a:pPr algn="ctr"/>
            <a:r>
              <a:rPr lang="fr-FR" sz="1600" b="1" dirty="0"/>
              <a:t>Randomisation</a:t>
            </a:r>
          </a:p>
        </p:txBody>
      </p:sp>
      <p:sp>
        <p:nvSpPr>
          <p:cNvPr id="12" name="ZoneTexte 11"/>
          <p:cNvSpPr txBox="1"/>
          <p:nvPr/>
        </p:nvSpPr>
        <p:spPr>
          <a:xfrm>
            <a:off x="4267109" y="2526690"/>
            <a:ext cx="412893" cy="338554"/>
          </a:xfrm>
          <a:prstGeom prst="rect">
            <a:avLst/>
          </a:prstGeom>
          <a:solidFill>
            <a:schemeClr val="accent2"/>
          </a:solidFill>
        </p:spPr>
        <p:txBody>
          <a:bodyPr wrap="none" rtlCol="0">
            <a:spAutoFit/>
          </a:bodyPr>
          <a:lstStyle/>
          <a:p>
            <a:r>
              <a:rPr lang="fr-FR" sz="1600" b="1" dirty="0">
                <a:solidFill>
                  <a:schemeClr val="bg1"/>
                </a:solidFill>
              </a:rPr>
              <a:t>J0</a:t>
            </a:r>
          </a:p>
        </p:txBody>
      </p:sp>
      <p:sp>
        <p:nvSpPr>
          <p:cNvPr id="13" name="ZoneTexte 12"/>
          <p:cNvSpPr txBox="1"/>
          <p:nvPr/>
        </p:nvSpPr>
        <p:spPr>
          <a:xfrm>
            <a:off x="3986969" y="3104724"/>
            <a:ext cx="1027845" cy="338554"/>
          </a:xfrm>
          <a:prstGeom prst="rect">
            <a:avLst/>
          </a:prstGeom>
          <a:solidFill>
            <a:schemeClr val="accent2"/>
          </a:solidFill>
        </p:spPr>
        <p:txBody>
          <a:bodyPr wrap="square" rtlCol="0">
            <a:spAutoFit/>
          </a:bodyPr>
          <a:lstStyle/>
          <a:p>
            <a:pPr algn="ctr"/>
            <a:r>
              <a:rPr lang="fr-FR" sz="1600" b="1" dirty="0">
                <a:solidFill>
                  <a:schemeClr val="bg1"/>
                </a:solidFill>
              </a:rPr>
              <a:t>M6</a:t>
            </a:r>
          </a:p>
        </p:txBody>
      </p:sp>
      <p:sp>
        <p:nvSpPr>
          <p:cNvPr id="14" name="ZoneTexte 13"/>
          <p:cNvSpPr txBox="1"/>
          <p:nvPr/>
        </p:nvSpPr>
        <p:spPr>
          <a:xfrm>
            <a:off x="3986969" y="3682758"/>
            <a:ext cx="1027845" cy="338554"/>
          </a:xfrm>
          <a:prstGeom prst="rect">
            <a:avLst/>
          </a:prstGeom>
          <a:solidFill>
            <a:schemeClr val="accent2"/>
          </a:solidFill>
        </p:spPr>
        <p:txBody>
          <a:bodyPr wrap="square" rtlCol="0">
            <a:spAutoFit/>
          </a:bodyPr>
          <a:lstStyle/>
          <a:p>
            <a:pPr algn="ctr"/>
            <a:r>
              <a:rPr lang="fr-FR" sz="1600" b="1" dirty="0">
                <a:solidFill>
                  <a:schemeClr val="bg1"/>
                </a:solidFill>
              </a:rPr>
              <a:t>M12</a:t>
            </a:r>
          </a:p>
        </p:txBody>
      </p:sp>
      <p:sp>
        <p:nvSpPr>
          <p:cNvPr id="15" name="ZoneTexte 14"/>
          <p:cNvSpPr txBox="1"/>
          <p:nvPr/>
        </p:nvSpPr>
        <p:spPr>
          <a:xfrm>
            <a:off x="3986969" y="4260792"/>
            <a:ext cx="1027845" cy="338554"/>
          </a:xfrm>
          <a:prstGeom prst="rect">
            <a:avLst/>
          </a:prstGeom>
          <a:solidFill>
            <a:schemeClr val="accent2"/>
          </a:solidFill>
        </p:spPr>
        <p:txBody>
          <a:bodyPr wrap="square" rtlCol="0">
            <a:spAutoFit/>
          </a:bodyPr>
          <a:lstStyle/>
          <a:p>
            <a:pPr algn="ctr"/>
            <a:r>
              <a:rPr lang="fr-FR" sz="1600" b="1" dirty="0">
                <a:solidFill>
                  <a:schemeClr val="bg1"/>
                </a:solidFill>
              </a:rPr>
              <a:t>M18</a:t>
            </a:r>
          </a:p>
        </p:txBody>
      </p:sp>
      <p:sp>
        <p:nvSpPr>
          <p:cNvPr id="16" name="ZoneTexte 15"/>
          <p:cNvSpPr txBox="1"/>
          <p:nvPr/>
        </p:nvSpPr>
        <p:spPr>
          <a:xfrm>
            <a:off x="3986969" y="4838824"/>
            <a:ext cx="1027845" cy="338554"/>
          </a:xfrm>
          <a:prstGeom prst="rect">
            <a:avLst/>
          </a:prstGeom>
          <a:solidFill>
            <a:schemeClr val="accent2"/>
          </a:solidFill>
        </p:spPr>
        <p:txBody>
          <a:bodyPr wrap="square" rtlCol="0">
            <a:spAutoFit/>
          </a:bodyPr>
          <a:lstStyle/>
          <a:p>
            <a:pPr algn="ctr"/>
            <a:r>
              <a:rPr lang="fr-FR" sz="1600" b="1" dirty="0">
                <a:solidFill>
                  <a:schemeClr val="bg1"/>
                </a:solidFill>
              </a:rPr>
              <a:t>M24</a:t>
            </a:r>
          </a:p>
        </p:txBody>
      </p:sp>
      <p:cxnSp>
        <p:nvCxnSpPr>
          <p:cNvPr id="17" name="Connecteur droit avec flèche 16"/>
          <p:cNvCxnSpPr/>
          <p:nvPr/>
        </p:nvCxnSpPr>
        <p:spPr bwMode="auto">
          <a:xfrm>
            <a:off x="4496617" y="2865244"/>
            <a:ext cx="0" cy="239480"/>
          </a:xfrm>
          <a:prstGeom prst="straightConnector1">
            <a:avLst/>
          </a:prstGeom>
          <a:solidFill>
            <a:schemeClr val="accent1"/>
          </a:solidFill>
          <a:ln w="9525" cap="flat" cmpd="sng" algn="ctr">
            <a:solidFill>
              <a:schemeClr val="accent6"/>
            </a:solidFill>
            <a:prstDash val="solid"/>
            <a:round/>
            <a:headEnd type="none" w="med" len="med"/>
            <a:tailEnd type="triangle"/>
          </a:ln>
          <a:effectLst/>
        </p:spPr>
      </p:cxnSp>
      <p:cxnSp>
        <p:nvCxnSpPr>
          <p:cNvPr id="18" name="Connecteur droit avec flèche 17"/>
          <p:cNvCxnSpPr/>
          <p:nvPr/>
        </p:nvCxnSpPr>
        <p:spPr bwMode="auto">
          <a:xfrm>
            <a:off x="4496617" y="3443278"/>
            <a:ext cx="0" cy="239480"/>
          </a:xfrm>
          <a:prstGeom prst="straightConnector1">
            <a:avLst/>
          </a:prstGeom>
          <a:solidFill>
            <a:schemeClr val="accent1"/>
          </a:solidFill>
          <a:ln w="9525" cap="flat" cmpd="sng" algn="ctr">
            <a:solidFill>
              <a:schemeClr val="accent6"/>
            </a:solidFill>
            <a:prstDash val="solid"/>
            <a:round/>
            <a:headEnd type="none" w="med" len="med"/>
            <a:tailEnd type="triangle"/>
          </a:ln>
          <a:effectLst/>
        </p:spPr>
      </p:cxnSp>
      <p:cxnSp>
        <p:nvCxnSpPr>
          <p:cNvPr id="19" name="Connecteur droit avec flèche 18"/>
          <p:cNvCxnSpPr/>
          <p:nvPr/>
        </p:nvCxnSpPr>
        <p:spPr bwMode="auto">
          <a:xfrm>
            <a:off x="4496617" y="4021312"/>
            <a:ext cx="0" cy="239480"/>
          </a:xfrm>
          <a:prstGeom prst="straightConnector1">
            <a:avLst/>
          </a:prstGeom>
          <a:solidFill>
            <a:schemeClr val="accent1"/>
          </a:solidFill>
          <a:ln w="9525" cap="flat" cmpd="sng" algn="ctr">
            <a:solidFill>
              <a:schemeClr val="accent6"/>
            </a:solidFill>
            <a:prstDash val="solid"/>
            <a:round/>
            <a:headEnd type="none" w="med" len="med"/>
            <a:tailEnd type="triangle"/>
          </a:ln>
          <a:effectLst/>
        </p:spPr>
      </p:cxnSp>
      <p:cxnSp>
        <p:nvCxnSpPr>
          <p:cNvPr id="20" name="Connecteur droit avec flèche 19"/>
          <p:cNvCxnSpPr/>
          <p:nvPr/>
        </p:nvCxnSpPr>
        <p:spPr bwMode="auto">
          <a:xfrm>
            <a:off x="4496617" y="4599346"/>
            <a:ext cx="0" cy="239480"/>
          </a:xfrm>
          <a:prstGeom prst="straightConnector1">
            <a:avLst/>
          </a:prstGeom>
          <a:solidFill>
            <a:schemeClr val="accent1"/>
          </a:solidFill>
          <a:ln w="9525" cap="flat" cmpd="sng" algn="ctr">
            <a:solidFill>
              <a:schemeClr val="accent6"/>
            </a:solidFill>
            <a:prstDash val="solid"/>
            <a:round/>
            <a:headEnd type="none" w="med" len="med"/>
            <a:tailEnd type="triangle"/>
          </a:ln>
          <a:effectLst/>
        </p:spPr>
      </p:cxnSp>
      <p:sp>
        <p:nvSpPr>
          <p:cNvPr id="21" name="ZoneTexte 20"/>
          <p:cNvSpPr txBox="1"/>
          <p:nvPr/>
        </p:nvSpPr>
        <p:spPr>
          <a:xfrm>
            <a:off x="2170639" y="2741785"/>
            <a:ext cx="1720343" cy="1107996"/>
          </a:xfrm>
          <a:prstGeom prst="rect">
            <a:avLst/>
          </a:prstGeom>
          <a:noFill/>
        </p:spPr>
        <p:txBody>
          <a:bodyPr wrap="none" rtlCol="0">
            <a:spAutoFit/>
          </a:bodyPr>
          <a:lstStyle/>
          <a:p>
            <a:pPr algn="ctr"/>
            <a:r>
              <a:rPr lang="fr-FR" b="1" dirty="0"/>
              <a:t>Procédures</a:t>
            </a:r>
            <a:br>
              <a:rPr lang="fr-FR" b="1" dirty="0"/>
            </a:br>
            <a:r>
              <a:rPr lang="fr-FR" sz="1600" dirty="0"/>
              <a:t>Frottis</a:t>
            </a:r>
          </a:p>
          <a:p>
            <a:pPr algn="ctr"/>
            <a:r>
              <a:rPr lang="fr-FR" sz="1600" dirty="0"/>
              <a:t>+ si indiqué</a:t>
            </a:r>
          </a:p>
          <a:p>
            <a:pPr algn="ctr"/>
            <a:r>
              <a:rPr lang="fr-FR" sz="1600" dirty="0"/>
              <a:t>Biopsie cervicale</a:t>
            </a:r>
          </a:p>
        </p:txBody>
      </p:sp>
      <p:cxnSp>
        <p:nvCxnSpPr>
          <p:cNvPr id="25" name="Connecteur droit avec flèche 24"/>
          <p:cNvCxnSpPr/>
          <p:nvPr/>
        </p:nvCxnSpPr>
        <p:spPr bwMode="auto">
          <a:xfrm>
            <a:off x="5484941" y="2321279"/>
            <a:ext cx="1260000" cy="0"/>
          </a:xfrm>
          <a:prstGeom prst="straightConnector1">
            <a:avLst/>
          </a:prstGeom>
          <a:solidFill>
            <a:schemeClr val="accent1"/>
          </a:solidFill>
          <a:ln w="38100" cap="flat" cmpd="sng" algn="ctr">
            <a:solidFill>
              <a:srgbClr val="0070C0"/>
            </a:solidFill>
            <a:prstDash val="solid"/>
            <a:round/>
            <a:headEnd type="none" w="med" len="med"/>
            <a:tailEnd type="triangle"/>
          </a:ln>
          <a:effectLst/>
        </p:spPr>
      </p:cxnSp>
      <p:cxnSp>
        <p:nvCxnSpPr>
          <p:cNvPr id="26" name="Connecteur droit avec flèche 25"/>
          <p:cNvCxnSpPr/>
          <p:nvPr/>
        </p:nvCxnSpPr>
        <p:spPr bwMode="auto">
          <a:xfrm>
            <a:off x="2214908" y="2339953"/>
            <a:ext cx="1260000" cy="0"/>
          </a:xfrm>
          <a:prstGeom prst="straightConnector1">
            <a:avLst/>
          </a:prstGeom>
          <a:solidFill>
            <a:schemeClr val="accent1"/>
          </a:solidFill>
          <a:ln w="38100" cap="flat" cmpd="sng" algn="ctr">
            <a:solidFill>
              <a:srgbClr val="0070C0"/>
            </a:solidFill>
            <a:prstDash val="solid"/>
            <a:round/>
            <a:headEnd type="triangle" w="med" len="med"/>
            <a:tailEnd type="none"/>
          </a:ln>
          <a:effectLst/>
        </p:spPr>
      </p:cxnSp>
      <p:sp>
        <p:nvSpPr>
          <p:cNvPr id="28" name="ZoneTexte 27"/>
          <p:cNvSpPr txBox="1"/>
          <p:nvPr/>
        </p:nvSpPr>
        <p:spPr>
          <a:xfrm>
            <a:off x="270674" y="5315280"/>
            <a:ext cx="6125395" cy="400110"/>
          </a:xfrm>
          <a:prstGeom prst="rect">
            <a:avLst/>
          </a:prstGeom>
          <a:noFill/>
        </p:spPr>
        <p:txBody>
          <a:bodyPr wrap="none" rtlCol="0">
            <a:spAutoFit/>
          </a:bodyPr>
          <a:lstStyle/>
          <a:p>
            <a:pPr marL="285750" indent="-285750" algn="ctr">
              <a:buClr>
                <a:srgbClr val="0070C0"/>
              </a:buClr>
              <a:buFont typeface="Arial" panose="020B0604020202020204" pitchFamily="34" charset="0"/>
              <a:buChar char="•"/>
            </a:pPr>
            <a:r>
              <a:rPr lang="fr-FR" sz="2000" b="1" dirty="0">
                <a:solidFill>
                  <a:srgbClr val="0070C0"/>
                </a:solidFill>
              </a:rPr>
              <a:t>Critère principal de jugement : </a:t>
            </a:r>
            <a:r>
              <a:rPr lang="fr-FR" sz="2000" dirty="0"/>
              <a:t>délai récurrence</a:t>
            </a:r>
          </a:p>
        </p:txBody>
      </p:sp>
      <p:pic>
        <p:nvPicPr>
          <p:cNvPr id="4" name="Image 3"/>
          <p:cNvPicPr>
            <a:picLocks noChangeAspect="1"/>
          </p:cNvPicPr>
          <p:nvPr/>
        </p:nvPicPr>
        <p:blipFill>
          <a:blip r:embed="rId3"/>
          <a:stretch>
            <a:fillRect/>
          </a:stretch>
        </p:blipFill>
        <p:spPr>
          <a:xfrm>
            <a:off x="2637262" y="5908718"/>
            <a:ext cx="811439" cy="811439"/>
          </a:xfrm>
          <a:prstGeom prst="rect">
            <a:avLst/>
          </a:prstGeom>
        </p:spPr>
      </p:pic>
      <p:sp>
        <p:nvSpPr>
          <p:cNvPr id="29" name="ZoneTexte 28"/>
          <p:cNvSpPr txBox="1"/>
          <p:nvPr/>
        </p:nvSpPr>
        <p:spPr>
          <a:xfrm>
            <a:off x="962149" y="6165089"/>
            <a:ext cx="1638590" cy="307777"/>
          </a:xfrm>
          <a:prstGeom prst="rect">
            <a:avLst/>
          </a:prstGeom>
          <a:noFill/>
        </p:spPr>
        <p:txBody>
          <a:bodyPr wrap="none" rtlCol="0">
            <a:spAutoFit/>
          </a:bodyPr>
          <a:lstStyle/>
          <a:p>
            <a:pPr algn="ctr"/>
            <a:r>
              <a:rPr lang="fr-FR" sz="1400" b="1" dirty="0"/>
              <a:t>HSIL/CIN grade 2</a:t>
            </a:r>
          </a:p>
        </p:txBody>
      </p:sp>
      <p:sp>
        <p:nvSpPr>
          <p:cNvPr id="30" name="ZoneTexte 29"/>
          <p:cNvSpPr txBox="1"/>
          <p:nvPr/>
        </p:nvSpPr>
        <p:spPr>
          <a:xfrm>
            <a:off x="3742156" y="6165089"/>
            <a:ext cx="1742785" cy="307777"/>
          </a:xfrm>
          <a:prstGeom prst="rect">
            <a:avLst/>
          </a:prstGeom>
          <a:noFill/>
        </p:spPr>
        <p:txBody>
          <a:bodyPr wrap="none" rtlCol="0">
            <a:spAutoFit/>
          </a:bodyPr>
          <a:lstStyle/>
          <a:p>
            <a:pPr algn="ctr"/>
            <a:r>
              <a:rPr lang="fr-FR" sz="1400" b="1" dirty="0"/>
              <a:t>HSIL+/CIN grade 3</a:t>
            </a:r>
          </a:p>
        </p:txBody>
      </p:sp>
      <p:pic>
        <p:nvPicPr>
          <p:cNvPr id="31" name="Image 30"/>
          <p:cNvPicPr>
            <a:picLocks noChangeAspect="1"/>
          </p:cNvPicPr>
          <p:nvPr/>
        </p:nvPicPr>
        <p:blipFill>
          <a:blip r:embed="rId4"/>
          <a:stretch>
            <a:fillRect/>
          </a:stretch>
        </p:blipFill>
        <p:spPr>
          <a:xfrm>
            <a:off x="5484941" y="5898469"/>
            <a:ext cx="810732" cy="821688"/>
          </a:xfrm>
          <a:prstGeom prst="rect">
            <a:avLst/>
          </a:prstGeom>
        </p:spPr>
      </p:pic>
      <p:sp>
        <p:nvSpPr>
          <p:cNvPr id="34" name="ZoneTexte 33"/>
          <p:cNvSpPr txBox="1"/>
          <p:nvPr/>
        </p:nvSpPr>
        <p:spPr>
          <a:xfrm>
            <a:off x="5282391" y="2746641"/>
            <a:ext cx="1651414" cy="1354217"/>
          </a:xfrm>
          <a:prstGeom prst="rect">
            <a:avLst/>
          </a:prstGeom>
          <a:noFill/>
        </p:spPr>
        <p:txBody>
          <a:bodyPr wrap="none" rtlCol="0">
            <a:spAutoFit/>
          </a:bodyPr>
          <a:lstStyle/>
          <a:p>
            <a:pPr algn="ctr"/>
            <a:r>
              <a:rPr lang="fr-FR" b="1" dirty="0"/>
              <a:t>Suivi</a:t>
            </a:r>
          </a:p>
          <a:p>
            <a:pPr algn="ctr"/>
            <a:r>
              <a:rPr lang="fr-FR" sz="1600" dirty="0"/>
              <a:t>Cytologie</a:t>
            </a:r>
          </a:p>
          <a:p>
            <a:pPr algn="ctr"/>
            <a:r>
              <a:rPr lang="fr-FR" sz="1600" dirty="0"/>
              <a:t>Histologie</a:t>
            </a:r>
          </a:p>
          <a:p>
            <a:pPr algn="ctr"/>
            <a:r>
              <a:rPr lang="fr-FR" sz="1600" dirty="0"/>
              <a:t>CV plasma</a:t>
            </a:r>
          </a:p>
          <a:p>
            <a:pPr algn="ctr"/>
            <a:r>
              <a:rPr lang="fr-FR" sz="1600" dirty="0"/>
              <a:t>Ecouvillon HPV </a:t>
            </a:r>
          </a:p>
        </p:txBody>
      </p:sp>
      <p:sp>
        <p:nvSpPr>
          <p:cNvPr id="3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Greene SA, CROI 2017, Abs. 22</a:t>
            </a:r>
          </a:p>
        </p:txBody>
      </p:sp>
      <p:pic>
        <p:nvPicPr>
          <p:cNvPr id="2" name="Image 1"/>
          <p:cNvPicPr>
            <a:picLocks noChangeAspect="1"/>
          </p:cNvPicPr>
          <p:nvPr/>
        </p:nvPicPr>
        <p:blipFill rotWithShape="1">
          <a:blip r:embed="rId5"/>
          <a:srcRect t="-1" b="3458"/>
          <a:stretch/>
        </p:blipFill>
        <p:spPr>
          <a:xfrm>
            <a:off x="534476" y="1920376"/>
            <a:ext cx="1514475" cy="1728787"/>
          </a:xfrm>
          <a:prstGeom prst="rect">
            <a:avLst/>
          </a:prstGeom>
        </p:spPr>
      </p:pic>
      <p:pic>
        <p:nvPicPr>
          <p:cNvPr id="5" name="Image 4"/>
          <p:cNvPicPr>
            <a:picLocks noChangeAspect="1"/>
          </p:cNvPicPr>
          <p:nvPr/>
        </p:nvPicPr>
        <p:blipFill rotWithShape="1">
          <a:blip r:embed="rId6"/>
          <a:srcRect l="2971" t="1415" r="3100" b="3648"/>
          <a:stretch/>
        </p:blipFill>
        <p:spPr>
          <a:xfrm>
            <a:off x="7243800" y="2005886"/>
            <a:ext cx="1556724" cy="1582457"/>
          </a:xfrm>
          <a:prstGeom prst="rect">
            <a:avLst/>
          </a:prstGeom>
        </p:spPr>
      </p:pic>
      <p:sp>
        <p:nvSpPr>
          <p:cNvPr id="32" name="ZoneTexte 31"/>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210</a:t>
            </a:r>
          </a:p>
        </p:txBody>
      </p:sp>
    </p:spTree>
    <p:extLst>
      <p:ext uri="{BB962C8B-B14F-4D97-AF65-F5344CB8AC3E}">
        <p14:creationId xmlns:p14="http://schemas.microsoft.com/office/powerpoint/2010/main" val="3455833712"/>
      </p:ext>
    </p:extLst>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nvPr>
        </p:nvGraphicFramePr>
        <p:xfrm>
          <a:off x="103611" y="1740819"/>
          <a:ext cx="8874831" cy="4638206"/>
        </p:xfrm>
        <a:graphic>
          <a:graphicData uri="http://schemas.openxmlformats.org/drawingml/2006/table">
            <a:tbl>
              <a:tblPr/>
              <a:tblGrid>
                <a:gridCol w="3678167">
                  <a:extLst>
                    <a:ext uri="{9D8B030D-6E8A-4147-A177-3AD203B41FA5}">
                      <a16:colId xmlns:a16="http://schemas.microsoft.com/office/drawing/2014/main" xmlns="" val="20000"/>
                    </a:ext>
                  </a:extLst>
                </a:gridCol>
                <a:gridCol w="2352974">
                  <a:extLst>
                    <a:ext uri="{9D8B030D-6E8A-4147-A177-3AD203B41FA5}">
                      <a16:colId xmlns:a16="http://schemas.microsoft.com/office/drawing/2014/main" xmlns="" val="20001"/>
                    </a:ext>
                  </a:extLst>
                </a:gridCol>
                <a:gridCol w="2843690">
                  <a:extLst>
                    <a:ext uri="{9D8B030D-6E8A-4147-A177-3AD203B41FA5}">
                      <a16:colId xmlns:a16="http://schemas.microsoft.com/office/drawing/2014/main" xmlns="" val="20002"/>
                    </a:ext>
                  </a:extLst>
                </a:gridCol>
              </a:tblGrid>
              <a:tr h="569238">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800" b="1" i="0" u="none" strike="noStrike" cap="none" normalizeH="0" baseline="0" noProof="0" dirty="0">
                          <a:ln>
                            <a:noFill/>
                          </a:ln>
                          <a:solidFill>
                            <a:srgbClr val="000066"/>
                          </a:solidFill>
                          <a:effectLst/>
                          <a:latin typeface="+mj-lt"/>
                          <a:ea typeface="ＭＳ Ｐゴシック" pitchFamily="34" charset="-128"/>
                        </a:rPr>
                        <a:t>Cryothérapie </a:t>
                      </a:r>
                      <a:br>
                        <a:rPr kumimoji="0" lang="fr-FR" sz="1800" b="1" i="0" u="none" strike="noStrike" cap="none" normalizeH="0" baseline="0" noProof="0" dirty="0">
                          <a:ln>
                            <a:noFill/>
                          </a:ln>
                          <a:solidFill>
                            <a:srgbClr val="000066"/>
                          </a:solidFill>
                          <a:effectLst/>
                          <a:latin typeface="+mj-lt"/>
                          <a:ea typeface="ＭＳ Ｐゴシック" pitchFamily="34" charset="-128"/>
                        </a:rPr>
                      </a:br>
                      <a:r>
                        <a:rPr kumimoji="0" lang="fr-FR" sz="1800" b="0" i="0" u="none" strike="noStrike" cap="none" normalizeH="0" baseline="0" noProof="0" dirty="0">
                          <a:ln>
                            <a:noFill/>
                          </a:ln>
                          <a:solidFill>
                            <a:srgbClr val="000066"/>
                          </a:solidFill>
                          <a:effectLst/>
                          <a:latin typeface="+mj-lt"/>
                          <a:ea typeface="ＭＳ Ｐゴシック" pitchFamily="34" charset="-128"/>
                        </a:rPr>
                        <a:t>(n = 200)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92D050"/>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800" b="1" i="0" u="none" strike="noStrike" cap="none" normalizeH="0" baseline="0" noProof="0" dirty="0" err="1">
                          <a:ln>
                            <a:noFill/>
                          </a:ln>
                          <a:solidFill>
                            <a:srgbClr val="000066"/>
                          </a:solidFill>
                          <a:effectLst/>
                          <a:latin typeface="+mj-lt"/>
                          <a:ea typeface="ＭＳ Ｐゴシック" pitchFamily="34" charset="-128"/>
                        </a:rPr>
                        <a:t>Conisation</a:t>
                      </a:r>
                      <a:r>
                        <a:rPr kumimoji="0" lang="fr-FR" sz="1800" b="1" i="0" u="none" strike="noStrike" cap="none" normalizeH="0" baseline="0" noProof="0" dirty="0">
                          <a:ln>
                            <a:noFill/>
                          </a:ln>
                          <a:solidFill>
                            <a:srgbClr val="000066"/>
                          </a:solidFill>
                          <a:effectLst/>
                          <a:latin typeface="+mj-lt"/>
                          <a:ea typeface="ＭＳ Ｐゴシック" pitchFamily="34" charset="-128"/>
                        </a:rPr>
                        <a:t> à l’anse </a:t>
                      </a:r>
                      <a:br>
                        <a:rPr kumimoji="0" lang="fr-FR" sz="1800" b="1" i="0" u="none" strike="noStrike" cap="none" normalizeH="0" baseline="0" noProof="0" dirty="0">
                          <a:ln>
                            <a:noFill/>
                          </a:ln>
                          <a:solidFill>
                            <a:srgbClr val="000066"/>
                          </a:solidFill>
                          <a:effectLst/>
                          <a:latin typeface="+mj-lt"/>
                          <a:ea typeface="ＭＳ Ｐゴシック" pitchFamily="34" charset="-128"/>
                        </a:rPr>
                      </a:br>
                      <a:r>
                        <a:rPr kumimoji="0" lang="fr-FR" sz="1800" b="0" i="0" u="none" strike="noStrike" cap="none" normalizeH="0" baseline="0" noProof="0" dirty="0">
                          <a:ln>
                            <a:noFill/>
                          </a:ln>
                          <a:solidFill>
                            <a:srgbClr val="000066"/>
                          </a:solidFill>
                          <a:effectLst/>
                          <a:latin typeface="+mj-lt"/>
                          <a:ea typeface="ＭＳ Ｐゴシック" pitchFamily="34" charset="-128"/>
                        </a:rPr>
                        <a:t>(n = 200)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9933"/>
                    </a:solidFill>
                  </a:tcPr>
                </a:tc>
                <a:extLst>
                  <a:ext uri="{0D108BD9-81ED-4DB2-BD59-A6C34878D82A}">
                    <a16:rowId xmlns:a16="http://schemas.microsoft.com/office/drawing/2014/main" xmlns="" val="10000"/>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Age médian, ans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Années d’éducation, médiane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3"/>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 1 enfant,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62,5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387818">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Antécédent traitement ARV,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86,0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91,5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kern="1200" cap="none" normalizeH="0" baseline="0" noProof="0" dirty="0">
                          <a:ln>
                            <a:noFill/>
                          </a:ln>
                          <a:solidFill>
                            <a:srgbClr val="000066"/>
                          </a:solidFill>
                          <a:effectLst/>
                          <a:latin typeface="+mn-lt"/>
                          <a:ea typeface="ＭＳ Ｐゴシック" pitchFamily="34" charset="-128"/>
                          <a:cs typeface="+mn-cs"/>
                        </a:rPr>
                        <a:t>Sous ARV depuis plus de 6 mois,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78,5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81,0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CD4/mm</a:t>
                      </a:r>
                      <a:r>
                        <a:rPr kumimoji="0" lang="fr-FR" sz="1600" b="0" i="0" u="none" strike="noStrike" cap="none" normalizeH="0" baseline="30000" noProof="0" dirty="0">
                          <a:ln>
                            <a:noFill/>
                          </a:ln>
                          <a:solidFill>
                            <a:srgbClr val="000066"/>
                          </a:solidFill>
                          <a:effectLst/>
                          <a:latin typeface="+mj-lt"/>
                          <a:ea typeface="ＭＳ Ｐゴシック" pitchFamily="34" charset="-128"/>
                        </a:rPr>
                        <a:t>3</a:t>
                      </a:r>
                      <a:r>
                        <a:rPr kumimoji="0" lang="fr-FR" sz="1600" b="0" i="0" u="none" strike="noStrike" kern="1200" cap="none" normalizeH="0" baseline="0" noProof="0" dirty="0">
                          <a:ln>
                            <a:noFill/>
                          </a:ln>
                          <a:solidFill>
                            <a:srgbClr val="000066"/>
                          </a:solidFill>
                          <a:effectLst/>
                          <a:latin typeface="+mn-lt"/>
                          <a:ea typeface="ＭＳ Ｐゴシック" pitchFamily="34" charset="-128"/>
                          <a:cs typeface="+mn-cs"/>
                        </a:rPr>
                        <a:t>, médiane (IQR)</a:t>
                      </a: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404 (211 - 532)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407 (221 - 522)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ARN VIH détectable (&gt; 60 c/ml),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9"/>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CIN3,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4"/>
                  </a:ext>
                </a:extLst>
              </a:tr>
              <a:tr h="33465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Sortie d’étude avant M24, 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15 (7,5 %)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18 (9 %)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0"/>
                  </a:ext>
                </a:extLst>
              </a:tr>
              <a:tr h="334650">
                <a:tc>
                  <a:txBody>
                    <a:bodyPr/>
                    <a:lstStyle/>
                    <a:p>
                      <a:pPr marL="174625"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Perdues de vue,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1"/>
                  </a:ext>
                </a:extLst>
              </a:tr>
              <a:tr h="334650">
                <a:tc>
                  <a:txBody>
                    <a:bodyPr/>
                    <a:lstStyle/>
                    <a:p>
                      <a:pPr marL="174625"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kern="1200" cap="none" normalizeH="0" baseline="0" noProof="0" dirty="0">
                          <a:ln>
                            <a:noFill/>
                          </a:ln>
                          <a:solidFill>
                            <a:srgbClr val="000066"/>
                          </a:solidFill>
                          <a:effectLst/>
                          <a:latin typeface="+mn-lt"/>
                          <a:ea typeface="ＭＳ Ｐゴシック" pitchFamily="34" charset="-128"/>
                          <a:cs typeface="+mn-cs"/>
                        </a:rPr>
                        <a:t>Retrait consentement,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2"/>
                  </a:ext>
                </a:extLst>
              </a:tr>
              <a:tr h="334650">
                <a:tc>
                  <a:txBody>
                    <a:bodyPr/>
                    <a:lstStyle/>
                    <a:p>
                      <a:pPr marL="174625"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Décès,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3"/>
                  </a:ext>
                </a:extLst>
              </a:tr>
            </a:tbl>
          </a:graphicData>
        </a:graphic>
      </p:graphicFrame>
      <p:sp>
        <p:nvSpPr>
          <p:cNvPr id="11" name="Rectangle 6"/>
          <p:cNvSpPr>
            <a:spLocks noChangeArrowheads="1"/>
          </p:cNvSpPr>
          <p:nvPr/>
        </p:nvSpPr>
        <p:spPr bwMode="auto">
          <a:xfrm>
            <a:off x="1102178" y="1257001"/>
            <a:ext cx="7162800" cy="316860"/>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Caractéristiques à l’inclusion et devenir des patientes</a:t>
            </a:r>
          </a:p>
        </p:txBody>
      </p:sp>
      <p:sp>
        <p:nvSpPr>
          <p:cNvPr id="7" name="Titre 2"/>
          <p:cNvSpPr>
            <a:spLocks noGrp="1"/>
          </p:cNvSpPr>
          <p:nvPr>
            <p:ph type="title"/>
          </p:nvPr>
        </p:nvSpPr>
        <p:spPr>
          <a:xfrm>
            <a:off x="1547813" y="115888"/>
            <a:ext cx="7523162" cy="936625"/>
          </a:xfrm>
        </p:spPr>
        <p:txBody>
          <a:bodyPr/>
          <a:lstStyle/>
          <a:p>
            <a:r>
              <a:rPr lang="fr-FR" dirty="0"/>
              <a:t>Traitement des dysplasies du col de haut grade : cryothérapie vs </a:t>
            </a:r>
            <a:r>
              <a:rPr lang="fr-FR" dirty="0" err="1"/>
              <a:t>conisation</a:t>
            </a:r>
            <a:r>
              <a:rPr lang="fr-FR" dirty="0"/>
              <a:t> à l’anse (2)</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Greene SA, CROI 2017, Abs. 22</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211</a:t>
            </a:r>
          </a:p>
        </p:txBody>
      </p:sp>
    </p:spTree>
    <p:custDataLst>
      <p:tags r:id="rId1"/>
    </p:custDataLst>
    <p:extLst>
      <p:ext uri="{BB962C8B-B14F-4D97-AF65-F5344CB8AC3E}">
        <p14:creationId xmlns:p14="http://schemas.microsoft.com/office/powerpoint/2010/main" val="3779813272"/>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itre 2"/>
          <p:cNvSpPr>
            <a:spLocks noGrp="1"/>
          </p:cNvSpPr>
          <p:nvPr>
            <p:ph type="title"/>
          </p:nvPr>
        </p:nvSpPr>
        <p:spPr/>
        <p:txBody>
          <a:bodyPr/>
          <a:lstStyle/>
          <a:p>
            <a:r>
              <a:rPr lang="fr-FR" dirty="0"/>
              <a:t>Traitement des dysplasies du col de haut grade : cryothérapie vs </a:t>
            </a:r>
            <a:r>
              <a:rPr lang="fr-FR" dirty="0" err="1"/>
              <a:t>conisation</a:t>
            </a:r>
            <a:r>
              <a:rPr lang="fr-FR" dirty="0"/>
              <a:t> à l’anse (3)</a:t>
            </a:r>
          </a:p>
        </p:txBody>
      </p:sp>
      <p:sp>
        <p:nvSpPr>
          <p:cNvPr id="8" name="Espace réservé du contenu 7"/>
          <p:cNvSpPr>
            <a:spLocks noGrp="1"/>
          </p:cNvSpPr>
          <p:nvPr>
            <p:ph idx="4294967295"/>
          </p:nvPr>
        </p:nvSpPr>
        <p:spPr>
          <a:xfrm>
            <a:off x="277359" y="5021489"/>
            <a:ext cx="8507412" cy="1624013"/>
          </a:xfrm>
        </p:spPr>
        <p:txBody>
          <a:bodyPr/>
          <a:lstStyle/>
          <a:p>
            <a:r>
              <a:rPr lang="fr-FR" sz="1800" dirty="0"/>
              <a:t>Taux de récurrence à 2 ans plus élevé pour cryothérapie que pour </a:t>
            </a:r>
            <a:r>
              <a:rPr lang="fr-FR" sz="1800" dirty="0" err="1"/>
              <a:t>conisation</a:t>
            </a:r>
            <a:r>
              <a:rPr lang="fr-FR" sz="1800" dirty="0"/>
              <a:t> :</a:t>
            </a:r>
          </a:p>
          <a:p>
            <a:pPr lvl="1"/>
            <a:r>
              <a:rPr lang="fr-FR" sz="1600" dirty="0"/>
              <a:t>de 52 % globalement</a:t>
            </a:r>
          </a:p>
          <a:p>
            <a:pPr lvl="1"/>
            <a:r>
              <a:rPr lang="fr-FR" sz="1600" dirty="0"/>
              <a:t>de 64 % après ajustement sur traitement ARV, ARN VIH et CD4 à l’inclusion</a:t>
            </a:r>
            <a:br>
              <a:rPr lang="fr-FR" sz="1600" dirty="0"/>
            </a:br>
            <a:endParaRPr lang="fr-FR" sz="1600" dirty="0"/>
          </a:p>
          <a:p>
            <a:r>
              <a:rPr lang="fr-FR" sz="1800" dirty="0"/>
              <a:t>Taux de récurrence pour 100 femme-années : 21,1 pour la cryothérapie vs 14 pour la </a:t>
            </a:r>
            <a:r>
              <a:rPr lang="fr-FR" sz="1800" dirty="0" err="1"/>
              <a:t>conisation</a:t>
            </a:r>
            <a:endParaRPr lang="fr-FR" sz="1800" dirty="0"/>
          </a:p>
        </p:txBody>
      </p:sp>
      <p:sp>
        <p:nvSpPr>
          <p:cNvPr id="7" name="ZoneTexte 6"/>
          <p:cNvSpPr txBox="1"/>
          <p:nvPr/>
        </p:nvSpPr>
        <p:spPr>
          <a:xfrm>
            <a:off x="1884130" y="1147223"/>
            <a:ext cx="5409943" cy="461665"/>
          </a:xfrm>
          <a:prstGeom prst="rect">
            <a:avLst/>
          </a:prstGeom>
          <a:noFill/>
        </p:spPr>
        <p:txBody>
          <a:bodyPr wrap="none" rtlCol="0">
            <a:spAutoFit/>
          </a:bodyPr>
          <a:lstStyle/>
          <a:p>
            <a:pPr algn="ctr"/>
            <a:r>
              <a:rPr lang="fr-FR" sz="2400" b="1" dirty="0">
                <a:solidFill>
                  <a:srgbClr val="0070C0"/>
                </a:solidFill>
                <a:latin typeface="Calibri" panose="020F0502020204030204" pitchFamily="34" charset="0"/>
                <a:cs typeface="Calibri" panose="020F0502020204030204" pitchFamily="34" charset="0"/>
              </a:rPr>
              <a:t>Incidence cumulée de récurrence de HSIL</a:t>
            </a:r>
          </a:p>
        </p:txBody>
      </p:sp>
      <p:sp>
        <p:nvSpPr>
          <p:cNvPr id="62"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Greene SA, CROI 2017, Abs. 22</a:t>
            </a:r>
          </a:p>
        </p:txBody>
      </p:sp>
      <p:grpSp>
        <p:nvGrpSpPr>
          <p:cNvPr id="3" name="Groupe 2"/>
          <p:cNvGrpSpPr/>
          <p:nvPr/>
        </p:nvGrpSpPr>
        <p:grpSpPr>
          <a:xfrm>
            <a:off x="1461152" y="1636913"/>
            <a:ext cx="6962376" cy="3367873"/>
            <a:chOff x="1461152" y="1636913"/>
            <a:chExt cx="6962376" cy="3367873"/>
          </a:xfrm>
        </p:grpSpPr>
        <p:sp>
          <p:nvSpPr>
            <p:cNvPr id="9" name="Freeform 7"/>
            <p:cNvSpPr>
              <a:spLocks/>
            </p:cNvSpPr>
            <p:nvPr/>
          </p:nvSpPr>
          <p:spPr bwMode="auto">
            <a:xfrm>
              <a:off x="1930076" y="1770938"/>
              <a:ext cx="4505325" cy="2530475"/>
            </a:xfrm>
            <a:custGeom>
              <a:avLst/>
              <a:gdLst>
                <a:gd name="T0" fmla="*/ 2838 w 2838"/>
                <a:gd name="T1" fmla="*/ 1594 h 1594"/>
                <a:gd name="T2" fmla="*/ 0 w 2838"/>
                <a:gd name="T3" fmla="*/ 1594 h 1594"/>
                <a:gd name="T4" fmla="*/ 0 w 2838"/>
                <a:gd name="T5" fmla="*/ 0 h 1594"/>
              </a:gdLst>
              <a:ahLst/>
              <a:cxnLst>
                <a:cxn ang="0">
                  <a:pos x="T0" y="T1"/>
                </a:cxn>
                <a:cxn ang="0">
                  <a:pos x="T2" y="T3"/>
                </a:cxn>
                <a:cxn ang="0">
                  <a:pos x="T4" y="T5"/>
                </a:cxn>
              </a:cxnLst>
              <a:rect l="0" t="0" r="r" b="b"/>
              <a:pathLst>
                <a:path w="2838" h="1594">
                  <a:moveTo>
                    <a:pt x="2838" y="1594"/>
                  </a:moveTo>
                  <a:lnTo>
                    <a:pt x="0" y="1594"/>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8"/>
            <p:cNvSpPr>
              <a:spLocks noChangeShapeType="1"/>
            </p:cNvSpPr>
            <p:nvPr/>
          </p:nvSpPr>
          <p:spPr bwMode="auto">
            <a:xfrm>
              <a:off x="1845939" y="2315450"/>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Line 9"/>
            <p:cNvSpPr>
              <a:spLocks noChangeShapeType="1"/>
            </p:cNvSpPr>
            <p:nvPr/>
          </p:nvSpPr>
          <p:spPr bwMode="auto">
            <a:xfrm>
              <a:off x="1845939" y="2793288"/>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2" name="Line 10"/>
            <p:cNvSpPr>
              <a:spLocks noChangeShapeType="1"/>
            </p:cNvSpPr>
            <p:nvPr/>
          </p:nvSpPr>
          <p:spPr bwMode="auto">
            <a:xfrm>
              <a:off x="1845939" y="3271125"/>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3" name="Line 11"/>
            <p:cNvSpPr>
              <a:spLocks noChangeShapeType="1"/>
            </p:cNvSpPr>
            <p:nvPr/>
          </p:nvSpPr>
          <p:spPr bwMode="auto">
            <a:xfrm>
              <a:off x="1845939" y="3750550"/>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 name="Line 12"/>
            <p:cNvSpPr>
              <a:spLocks noChangeShapeType="1"/>
            </p:cNvSpPr>
            <p:nvPr/>
          </p:nvSpPr>
          <p:spPr bwMode="auto">
            <a:xfrm>
              <a:off x="1845939" y="4229975"/>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5" name="Line 13"/>
            <p:cNvSpPr>
              <a:spLocks noChangeShapeType="1"/>
            </p:cNvSpPr>
            <p:nvPr/>
          </p:nvSpPr>
          <p:spPr bwMode="auto">
            <a:xfrm>
              <a:off x="1845939" y="1837613"/>
              <a:ext cx="84138"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 name="Line 14"/>
            <p:cNvSpPr>
              <a:spLocks noChangeShapeType="1"/>
            </p:cNvSpPr>
            <p:nvPr/>
          </p:nvSpPr>
          <p:spPr bwMode="auto">
            <a:xfrm flipV="1">
              <a:off x="6376664"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7" name="Line 15"/>
            <p:cNvSpPr>
              <a:spLocks noChangeShapeType="1"/>
            </p:cNvSpPr>
            <p:nvPr/>
          </p:nvSpPr>
          <p:spPr bwMode="auto">
            <a:xfrm flipV="1">
              <a:off x="5935339"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8" name="Line 16"/>
            <p:cNvSpPr>
              <a:spLocks noChangeShapeType="1"/>
            </p:cNvSpPr>
            <p:nvPr/>
          </p:nvSpPr>
          <p:spPr bwMode="auto">
            <a:xfrm flipV="1">
              <a:off x="5498776"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9" name="Line 17"/>
            <p:cNvSpPr>
              <a:spLocks noChangeShapeType="1"/>
            </p:cNvSpPr>
            <p:nvPr/>
          </p:nvSpPr>
          <p:spPr bwMode="auto">
            <a:xfrm flipV="1">
              <a:off x="3749351"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0" name="Line 18"/>
            <p:cNvSpPr>
              <a:spLocks noChangeShapeType="1"/>
            </p:cNvSpPr>
            <p:nvPr/>
          </p:nvSpPr>
          <p:spPr bwMode="auto">
            <a:xfrm flipV="1">
              <a:off x="4187501"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1" name="Line 19"/>
            <p:cNvSpPr>
              <a:spLocks noChangeShapeType="1"/>
            </p:cNvSpPr>
            <p:nvPr/>
          </p:nvSpPr>
          <p:spPr bwMode="auto">
            <a:xfrm flipV="1">
              <a:off x="2874639"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2" name="Line 20"/>
            <p:cNvSpPr>
              <a:spLocks noChangeShapeType="1"/>
            </p:cNvSpPr>
            <p:nvPr/>
          </p:nvSpPr>
          <p:spPr bwMode="auto">
            <a:xfrm flipV="1">
              <a:off x="2438076"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Line 21"/>
            <p:cNvSpPr>
              <a:spLocks noChangeShapeType="1"/>
            </p:cNvSpPr>
            <p:nvPr/>
          </p:nvSpPr>
          <p:spPr bwMode="auto">
            <a:xfrm flipV="1">
              <a:off x="2001514"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4" name="Line 22"/>
            <p:cNvSpPr>
              <a:spLocks noChangeShapeType="1"/>
            </p:cNvSpPr>
            <p:nvPr/>
          </p:nvSpPr>
          <p:spPr bwMode="auto">
            <a:xfrm flipV="1">
              <a:off x="5060626"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5" name="Line 23"/>
            <p:cNvSpPr>
              <a:spLocks noChangeShapeType="1"/>
            </p:cNvSpPr>
            <p:nvPr/>
          </p:nvSpPr>
          <p:spPr bwMode="auto">
            <a:xfrm flipV="1">
              <a:off x="4624064"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6" name="Line 24"/>
            <p:cNvSpPr>
              <a:spLocks noChangeShapeType="1"/>
            </p:cNvSpPr>
            <p:nvPr/>
          </p:nvSpPr>
          <p:spPr bwMode="auto">
            <a:xfrm flipV="1">
              <a:off x="3312789" y="4301413"/>
              <a:ext cx="0" cy="7778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7" name="Freeform 25"/>
            <p:cNvSpPr>
              <a:spLocks/>
            </p:cNvSpPr>
            <p:nvPr/>
          </p:nvSpPr>
          <p:spPr bwMode="auto">
            <a:xfrm>
              <a:off x="2001514" y="3517188"/>
              <a:ext cx="2365375" cy="715963"/>
            </a:xfrm>
            <a:custGeom>
              <a:avLst/>
              <a:gdLst>
                <a:gd name="T0" fmla="*/ 1490 w 1490"/>
                <a:gd name="T1" fmla="*/ 0 h 451"/>
                <a:gd name="T2" fmla="*/ 1042 w 1490"/>
                <a:gd name="T3" fmla="*/ 0 h 451"/>
                <a:gd name="T4" fmla="*/ 1042 w 1490"/>
                <a:gd name="T5" fmla="*/ 24 h 451"/>
                <a:gd name="T6" fmla="*/ 1020 w 1490"/>
                <a:gd name="T7" fmla="*/ 24 h 451"/>
                <a:gd name="T8" fmla="*/ 1020 w 1490"/>
                <a:gd name="T9" fmla="*/ 73 h 451"/>
                <a:gd name="T10" fmla="*/ 994 w 1490"/>
                <a:gd name="T11" fmla="*/ 73 h 451"/>
                <a:gd name="T12" fmla="*/ 994 w 1490"/>
                <a:gd name="T13" fmla="*/ 105 h 451"/>
                <a:gd name="T14" fmla="*/ 632 w 1490"/>
                <a:gd name="T15" fmla="*/ 105 h 451"/>
                <a:gd name="T16" fmla="*/ 632 w 1490"/>
                <a:gd name="T17" fmla="*/ 125 h 451"/>
                <a:gd name="T18" fmla="*/ 579 w 1490"/>
                <a:gd name="T19" fmla="*/ 125 h 451"/>
                <a:gd name="T20" fmla="*/ 579 w 1490"/>
                <a:gd name="T21" fmla="*/ 151 h 451"/>
                <a:gd name="T22" fmla="*/ 556 w 1490"/>
                <a:gd name="T23" fmla="*/ 151 h 451"/>
                <a:gd name="T24" fmla="*/ 556 w 1490"/>
                <a:gd name="T25" fmla="*/ 188 h 451"/>
                <a:gd name="T26" fmla="*/ 529 w 1490"/>
                <a:gd name="T27" fmla="*/ 188 h 451"/>
                <a:gd name="T28" fmla="*/ 529 w 1490"/>
                <a:gd name="T29" fmla="*/ 306 h 451"/>
                <a:gd name="T30" fmla="*/ 509 w 1490"/>
                <a:gd name="T31" fmla="*/ 306 h 451"/>
                <a:gd name="T32" fmla="*/ 509 w 1490"/>
                <a:gd name="T33" fmla="*/ 408 h 451"/>
                <a:gd name="T34" fmla="*/ 488 w 1490"/>
                <a:gd name="T35" fmla="*/ 408 h 451"/>
                <a:gd name="T36" fmla="*/ 488 w 1490"/>
                <a:gd name="T37" fmla="*/ 451 h 451"/>
                <a:gd name="T38" fmla="*/ 0 w 1490"/>
                <a:gd name="T3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0" h="451">
                  <a:moveTo>
                    <a:pt x="1490" y="0"/>
                  </a:moveTo>
                  <a:lnTo>
                    <a:pt x="1042" y="0"/>
                  </a:lnTo>
                  <a:lnTo>
                    <a:pt x="1042" y="24"/>
                  </a:lnTo>
                  <a:lnTo>
                    <a:pt x="1020" y="24"/>
                  </a:lnTo>
                  <a:lnTo>
                    <a:pt x="1020" y="73"/>
                  </a:lnTo>
                  <a:lnTo>
                    <a:pt x="994" y="73"/>
                  </a:lnTo>
                  <a:lnTo>
                    <a:pt x="994" y="105"/>
                  </a:lnTo>
                  <a:lnTo>
                    <a:pt x="632" y="105"/>
                  </a:lnTo>
                  <a:lnTo>
                    <a:pt x="632" y="125"/>
                  </a:lnTo>
                  <a:lnTo>
                    <a:pt x="579" y="125"/>
                  </a:lnTo>
                  <a:lnTo>
                    <a:pt x="579" y="151"/>
                  </a:lnTo>
                  <a:lnTo>
                    <a:pt x="556" y="151"/>
                  </a:lnTo>
                  <a:lnTo>
                    <a:pt x="556" y="188"/>
                  </a:lnTo>
                  <a:lnTo>
                    <a:pt x="529" y="188"/>
                  </a:lnTo>
                  <a:lnTo>
                    <a:pt x="529" y="306"/>
                  </a:lnTo>
                  <a:lnTo>
                    <a:pt x="509" y="306"/>
                  </a:lnTo>
                  <a:lnTo>
                    <a:pt x="509" y="408"/>
                  </a:lnTo>
                  <a:lnTo>
                    <a:pt x="488" y="408"/>
                  </a:lnTo>
                  <a:lnTo>
                    <a:pt x="488" y="451"/>
                  </a:lnTo>
                  <a:lnTo>
                    <a:pt x="0" y="451"/>
                  </a:lnTo>
                </a:path>
              </a:pathLst>
            </a:custGeom>
            <a:noFill/>
            <a:ln w="38100">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Freeform 26"/>
            <p:cNvSpPr>
              <a:spLocks/>
            </p:cNvSpPr>
            <p:nvPr/>
          </p:nvSpPr>
          <p:spPr bwMode="auto">
            <a:xfrm>
              <a:off x="4366889" y="3329863"/>
              <a:ext cx="1127125" cy="160338"/>
            </a:xfrm>
            <a:custGeom>
              <a:avLst/>
              <a:gdLst>
                <a:gd name="T0" fmla="*/ 710 w 710"/>
                <a:gd name="T1" fmla="*/ 0 h 101"/>
                <a:gd name="T2" fmla="*/ 539 w 710"/>
                <a:gd name="T3" fmla="*/ 0 h 101"/>
                <a:gd name="T4" fmla="*/ 539 w 710"/>
                <a:gd name="T5" fmla="*/ 36 h 101"/>
                <a:gd name="T6" fmla="*/ 506 w 710"/>
                <a:gd name="T7" fmla="*/ 36 h 101"/>
                <a:gd name="T8" fmla="*/ 506 w 710"/>
                <a:gd name="T9" fmla="*/ 69 h 101"/>
                <a:gd name="T10" fmla="*/ 22 w 710"/>
                <a:gd name="T11" fmla="*/ 69 h 101"/>
                <a:gd name="T12" fmla="*/ 22 w 710"/>
                <a:gd name="T13" fmla="*/ 88 h 101"/>
                <a:gd name="T14" fmla="*/ 0 w 710"/>
                <a:gd name="T15" fmla="*/ 88 h 101"/>
                <a:gd name="T16" fmla="*/ 0 w 710"/>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0" h="101">
                  <a:moveTo>
                    <a:pt x="710" y="0"/>
                  </a:moveTo>
                  <a:lnTo>
                    <a:pt x="539" y="0"/>
                  </a:lnTo>
                  <a:lnTo>
                    <a:pt x="539" y="36"/>
                  </a:lnTo>
                  <a:lnTo>
                    <a:pt x="506" y="36"/>
                  </a:lnTo>
                  <a:lnTo>
                    <a:pt x="506" y="69"/>
                  </a:lnTo>
                  <a:lnTo>
                    <a:pt x="22" y="69"/>
                  </a:lnTo>
                  <a:lnTo>
                    <a:pt x="22" y="88"/>
                  </a:lnTo>
                  <a:lnTo>
                    <a:pt x="0" y="88"/>
                  </a:lnTo>
                  <a:lnTo>
                    <a:pt x="0" y="101"/>
                  </a:lnTo>
                </a:path>
              </a:pathLst>
            </a:custGeom>
            <a:noFill/>
            <a:ln w="38100">
              <a:solidFill>
                <a:srgbClr val="92D05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27"/>
            <p:cNvSpPr>
              <a:spLocks/>
            </p:cNvSpPr>
            <p:nvPr/>
          </p:nvSpPr>
          <p:spPr bwMode="auto">
            <a:xfrm>
              <a:off x="2006276" y="3590213"/>
              <a:ext cx="3494088" cy="639763"/>
            </a:xfrm>
            <a:custGeom>
              <a:avLst/>
              <a:gdLst>
                <a:gd name="T0" fmla="*/ 2201 w 2201"/>
                <a:gd name="T1" fmla="*/ 0 h 403"/>
                <a:gd name="T2" fmla="*/ 1988 w 2201"/>
                <a:gd name="T3" fmla="*/ 0 h 403"/>
                <a:gd name="T4" fmla="*/ 1988 w 2201"/>
                <a:gd name="T5" fmla="*/ 20 h 403"/>
                <a:gd name="T6" fmla="*/ 1556 w 2201"/>
                <a:gd name="T7" fmla="*/ 20 h 403"/>
                <a:gd name="T8" fmla="*/ 1556 w 2201"/>
                <a:gd name="T9" fmla="*/ 40 h 403"/>
                <a:gd name="T10" fmla="*/ 1536 w 2201"/>
                <a:gd name="T11" fmla="*/ 40 h 403"/>
                <a:gd name="T12" fmla="*/ 1536 w 2201"/>
                <a:gd name="T13" fmla="*/ 73 h 403"/>
                <a:gd name="T14" fmla="*/ 1489 w 2201"/>
                <a:gd name="T15" fmla="*/ 73 h 403"/>
                <a:gd name="T16" fmla="*/ 1489 w 2201"/>
                <a:gd name="T17" fmla="*/ 96 h 403"/>
                <a:gd name="T18" fmla="*/ 1017 w 2201"/>
                <a:gd name="T19" fmla="*/ 96 h 403"/>
                <a:gd name="T20" fmla="*/ 1017 w 2201"/>
                <a:gd name="T21" fmla="*/ 141 h 403"/>
                <a:gd name="T22" fmla="*/ 994 w 2201"/>
                <a:gd name="T23" fmla="*/ 141 h 403"/>
                <a:gd name="T24" fmla="*/ 994 w 2201"/>
                <a:gd name="T25" fmla="*/ 172 h 403"/>
                <a:gd name="T26" fmla="*/ 651 w 2201"/>
                <a:gd name="T27" fmla="*/ 172 h 403"/>
                <a:gd name="T28" fmla="*/ 651 w 2201"/>
                <a:gd name="T29" fmla="*/ 195 h 403"/>
                <a:gd name="T30" fmla="*/ 576 w 2201"/>
                <a:gd name="T31" fmla="*/ 195 h 403"/>
                <a:gd name="T32" fmla="*/ 576 w 2201"/>
                <a:gd name="T33" fmla="*/ 223 h 403"/>
                <a:gd name="T34" fmla="*/ 527 w 2201"/>
                <a:gd name="T35" fmla="*/ 223 h 403"/>
                <a:gd name="T36" fmla="*/ 527 w 2201"/>
                <a:gd name="T37" fmla="*/ 264 h 403"/>
                <a:gd name="T38" fmla="*/ 500 w 2201"/>
                <a:gd name="T39" fmla="*/ 264 h 403"/>
                <a:gd name="T40" fmla="*/ 500 w 2201"/>
                <a:gd name="T41" fmla="*/ 367 h 403"/>
                <a:gd name="T42" fmla="*/ 484 w 2201"/>
                <a:gd name="T43" fmla="*/ 367 h 403"/>
                <a:gd name="T44" fmla="*/ 484 w 2201"/>
                <a:gd name="T45" fmla="*/ 403 h 403"/>
                <a:gd name="T46" fmla="*/ 0 w 2201"/>
                <a:gd name="T47" fmla="*/ 40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01" h="403">
                  <a:moveTo>
                    <a:pt x="2201" y="0"/>
                  </a:moveTo>
                  <a:lnTo>
                    <a:pt x="1988" y="0"/>
                  </a:lnTo>
                  <a:lnTo>
                    <a:pt x="1988" y="20"/>
                  </a:lnTo>
                  <a:lnTo>
                    <a:pt x="1556" y="20"/>
                  </a:lnTo>
                  <a:lnTo>
                    <a:pt x="1556" y="40"/>
                  </a:lnTo>
                  <a:lnTo>
                    <a:pt x="1536" y="40"/>
                  </a:lnTo>
                  <a:lnTo>
                    <a:pt x="1536" y="73"/>
                  </a:lnTo>
                  <a:lnTo>
                    <a:pt x="1489" y="73"/>
                  </a:lnTo>
                  <a:lnTo>
                    <a:pt x="1489" y="96"/>
                  </a:lnTo>
                  <a:lnTo>
                    <a:pt x="1017" y="96"/>
                  </a:lnTo>
                  <a:lnTo>
                    <a:pt x="1017" y="141"/>
                  </a:lnTo>
                  <a:lnTo>
                    <a:pt x="994" y="141"/>
                  </a:lnTo>
                  <a:lnTo>
                    <a:pt x="994" y="172"/>
                  </a:lnTo>
                  <a:lnTo>
                    <a:pt x="651" y="172"/>
                  </a:lnTo>
                  <a:lnTo>
                    <a:pt x="651" y="195"/>
                  </a:lnTo>
                  <a:lnTo>
                    <a:pt x="576" y="195"/>
                  </a:lnTo>
                  <a:lnTo>
                    <a:pt x="576" y="223"/>
                  </a:lnTo>
                  <a:lnTo>
                    <a:pt x="527" y="223"/>
                  </a:lnTo>
                  <a:lnTo>
                    <a:pt x="527" y="264"/>
                  </a:lnTo>
                  <a:lnTo>
                    <a:pt x="500" y="264"/>
                  </a:lnTo>
                  <a:lnTo>
                    <a:pt x="500" y="367"/>
                  </a:lnTo>
                  <a:lnTo>
                    <a:pt x="484" y="367"/>
                  </a:lnTo>
                  <a:lnTo>
                    <a:pt x="484" y="403"/>
                  </a:lnTo>
                  <a:lnTo>
                    <a:pt x="0" y="403"/>
                  </a:lnTo>
                </a:path>
              </a:pathLst>
            </a:custGeom>
            <a:noFill/>
            <a:ln w="38100">
              <a:solidFill>
                <a:srgbClr val="FF9933"/>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9"/>
            <p:cNvSpPr>
              <a:spLocks noChangeShapeType="1"/>
            </p:cNvSpPr>
            <p:nvPr/>
          </p:nvSpPr>
          <p:spPr bwMode="auto">
            <a:xfrm flipV="1">
              <a:off x="3749351" y="3517187"/>
              <a:ext cx="0" cy="776973"/>
            </a:xfrm>
            <a:prstGeom prst="line">
              <a:avLst/>
            </a:prstGeom>
            <a:noFill/>
            <a:ln w="1270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 name="ZoneTexte 3"/>
            <p:cNvSpPr txBox="1"/>
            <p:nvPr/>
          </p:nvSpPr>
          <p:spPr>
            <a:xfrm>
              <a:off x="1864019" y="4365553"/>
              <a:ext cx="284515" cy="307777"/>
            </a:xfrm>
            <a:prstGeom prst="rect">
              <a:avLst/>
            </a:prstGeom>
            <a:noFill/>
          </p:spPr>
          <p:txBody>
            <a:bodyPr wrap="none" rtlCol="0">
              <a:spAutoFit/>
            </a:bodyPr>
            <a:lstStyle/>
            <a:p>
              <a:pPr algn="ctr"/>
              <a:r>
                <a:rPr lang="fr-FR" sz="1400" dirty="0"/>
                <a:t>0</a:t>
              </a:r>
            </a:p>
          </p:txBody>
        </p:sp>
        <p:sp>
          <p:nvSpPr>
            <p:cNvPr id="32" name="ZoneTexte 31"/>
            <p:cNvSpPr txBox="1"/>
            <p:nvPr/>
          </p:nvSpPr>
          <p:spPr>
            <a:xfrm>
              <a:off x="2195969" y="4365553"/>
              <a:ext cx="484215" cy="307777"/>
            </a:xfrm>
            <a:prstGeom prst="rect">
              <a:avLst/>
            </a:prstGeom>
            <a:noFill/>
          </p:spPr>
          <p:txBody>
            <a:bodyPr wrap="none" rtlCol="0">
              <a:spAutoFit/>
            </a:bodyPr>
            <a:lstStyle/>
            <a:p>
              <a:pPr algn="ctr"/>
              <a:r>
                <a:rPr lang="fr-FR" sz="1400" dirty="0"/>
                <a:t>100</a:t>
              </a:r>
            </a:p>
          </p:txBody>
        </p:sp>
        <p:sp>
          <p:nvSpPr>
            <p:cNvPr id="33" name="ZoneTexte 32"/>
            <p:cNvSpPr txBox="1"/>
            <p:nvPr/>
          </p:nvSpPr>
          <p:spPr>
            <a:xfrm>
              <a:off x="2631138" y="4365553"/>
              <a:ext cx="484215" cy="307777"/>
            </a:xfrm>
            <a:prstGeom prst="rect">
              <a:avLst/>
            </a:prstGeom>
            <a:noFill/>
          </p:spPr>
          <p:txBody>
            <a:bodyPr wrap="none" rtlCol="0">
              <a:spAutoFit/>
            </a:bodyPr>
            <a:lstStyle/>
            <a:p>
              <a:pPr algn="ctr"/>
              <a:r>
                <a:rPr lang="fr-FR" sz="1400" dirty="0"/>
                <a:t>200</a:t>
              </a:r>
            </a:p>
          </p:txBody>
        </p:sp>
        <p:sp>
          <p:nvSpPr>
            <p:cNvPr id="34" name="ZoneTexte 33"/>
            <p:cNvSpPr txBox="1"/>
            <p:nvPr/>
          </p:nvSpPr>
          <p:spPr>
            <a:xfrm>
              <a:off x="3070682" y="4365553"/>
              <a:ext cx="484215" cy="307777"/>
            </a:xfrm>
            <a:prstGeom prst="rect">
              <a:avLst/>
            </a:prstGeom>
            <a:noFill/>
          </p:spPr>
          <p:txBody>
            <a:bodyPr wrap="none" rtlCol="0">
              <a:spAutoFit/>
            </a:bodyPr>
            <a:lstStyle/>
            <a:p>
              <a:pPr algn="ctr"/>
              <a:r>
                <a:rPr lang="fr-FR" sz="1400" dirty="0"/>
                <a:t>300</a:t>
              </a:r>
            </a:p>
          </p:txBody>
        </p:sp>
        <p:sp>
          <p:nvSpPr>
            <p:cNvPr id="35" name="ZoneTexte 34"/>
            <p:cNvSpPr txBox="1"/>
            <p:nvPr/>
          </p:nvSpPr>
          <p:spPr>
            <a:xfrm>
              <a:off x="3518357" y="4365553"/>
              <a:ext cx="484215" cy="307777"/>
            </a:xfrm>
            <a:prstGeom prst="rect">
              <a:avLst/>
            </a:prstGeom>
            <a:noFill/>
          </p:spPr>
          <p:txBody>
            <a:bodyPr wrap="none" rtlCol="0">
              <a:spAutoFit/>
            </a:bodyPr>
            <a:lstStyle/>
            <a:p>
              <a:pPr algn="ctr"/>
              <a:r>
                <a:rPr lang="fr-FR" sz="1400" dirty="0"/>
                <a:t>400</a:t>
              </a:r>
            </a:p>
          </p:txBody>
        </p:sp>
        <p:sp>
          <p:nvSpPr>
            <p:cNvPr id="36" name="ZoneTexte 35"/>
            <p:cNvSpPr txBox="1"/>
            <p:nvPr/>
          </p:nvSpPr>
          <p:spPr>
            <a:xfrm>
              <a:off x="3940631" y="4365553"/>
              <a:ext cx="484215" cy="307777"/>
            </a:xfrm>
            <a:prstGeom prst="rect">
              <a:avLst/>
            </a:prstGeom>
            <a:noFill/>
          </p:spPr>
          <p:txBody>
            <a:bodyPr wrap="none" rtlCol="0">
              <a:spAutoFit/>
            </a:bodyPr>
            <a:lstStyle/>
            <a:p>
              <a:pPr algn="ctr"/>
              <a:r>
                <a:rPr lang="fr-FR" sz="1400" dirty="0"/>
                <a:t>500</a:t>
              </a:r>
            </a:p>
          </p:txBody>
        </p:sp>
        <p:sp>
          <p:nvSpPr>
            <p:cNvPr id="37" name="ZoneTexte 36"/>
            <p:cNvSpPr txBox="1"/>
            <p:nvPr/>
          </p:nvSpPr>
          <p:spPr>
            <a:xfrm>
              <a:off x="4405576" y="4365553"/>
              <a:ext cx="484215" cy="307777"/>
            </a:xfrm>
            <a:prstGeom prst="rect">
              <a:avLst/>
            </a:prstGeom>
            <a:noFill/>
          </p:spPr>
          <p:txBody>
            <a:bodyPr wrap="none" rtlCol="0">
              <a:spAutoFit/>
            </a:bodyPr>
            <a:lstStyle/>
            <a:p>
              <a:pPr algn="ctr"/>
              <a:r>
                <a:rPr lang="fr-FR" sz="1400" dirty="0"/>
                <a:t>600</a:t>
              </a:r>
            </a:p>
          </p:txBody>
        </p:sp>
        <p:sp>
          <p:nvSpPr>
            <p:cNvPr id="38" name="ZoneTexte 37"/>
            <p:cNvSpPr txBox="1"/>
            <p:nvPr/>
          </p:nvSpPr>
          <p:spPr>
            <a:xfrm>
              <a:off x="4850912" y="4365553"/>
              <a:ext cx="484215" cy="307777"/>
            </a:xfrm>
            <a:prstGeom prst="rect">
              <a:avLst/>
            </a:prstGeom>
            <a:noFill/>
          </p:spPr>
          <p:txBody>
            <a:bodyPr wrap="none" rtlCol="0">
              <a:spAutoFit/>
            </a:bodyPr>
            <a:lstStyle/>
            <a:p>
              <a:pPr algn="ctr"/>
              <a:r>
                <a:rPr lang="fr-FR" sz="1400" dirty="0"/>
                <a:t>700</a:t>
              </a:r>
            </a:p>
          </p:txBody>
        </p:sp>
        <p:sp>
          <p:nvSpPr>
            <p:cNvPr id="39" name="ZoneTexte 38"/>
            <p:cNvSpPr txBox="1"/>
            <p:nvPr/>
          </p:nvSpPr>
          <p:spPr>
            <a:xfrm>
              <a:off x="5298587" y="4365553"/>
              <a:ext cx="484215" cy="307777"/>
            </a:xfrm>
            <a:prstGeom prst="rect">
              <a:avLst/>
            </a:prstGeom>
            <a:noFill/>
          </p:spPr>
          <p:txBody>
            <a:bodyPr wrap="none" rtlCol="0">
              <a:spAutoFit/>
            </a:bodyPr>
            <a:lstStyle/>
            <a:p>
              <a:pPr algn="ctr"/>
              <a:r>
                <a:rPr lang="fr-FR" sz="1400" dirty="0"/>
                <a:t>800</a:t>
              </a:r>
            </a:p>
          </p:txBody>
        </p:sp>
        <p:sp>
          <p:nvSpPr>
            <p:cNvPr id="40" name="ZoneTexte 39"/>
            <p:cNvSpPr txBox="1"/>
            <p:nvPr/>
          </p:nvSpPr>
          <p:spPr>
            <a:xfrm>
              <a:off x="5715958" y="4365553"/>
              <a:ext cx="484215" cy="307777"/>
            </a:xfrm>
            <a:prstGeom prst="rect">
              <a:avLst/>
            </a:prstGeom>
            <a:noFill/>
          </p:spPr>
          <p:txBody>
            <a:bodyPr wrap="none" rtlCol="0">
              <a:spAutoFit/>
            </a:bodyPr>
            <a:lstStyle/>
            <a:p>
              <a:pPr algn="ctr"/>
              <a:r>
                <a:rPr lang="fr-FR" sz="1400" dirty="0"/>
                <a:t>900</a:t>
              </a:r>
            </a:p>
          </p:txBody>
        </p:sp>
        <p:sp>
          <p:nvSpPr>
            <p:cNvPr id="41" name="ZoneTexte 40"/>
            <p:cNvSpPr txBox="1"/>
            <p:nvPr/>
          </p:nvSpPr>
          <p:spPr>
            <a:xfrm>
              <a:off x="6084470" y="4365553"/>
              <a:ext cx="633945" cy="307777"/>
            </a:xfrm>
            <a:prstGeom prst="rect">
              <a:avLst/>
            </a:prstGeom>
            <a:noFill/>
          </p:spPr>
          <p:txBody>
            <a:bodyPr wrap="none" rtlCol="0">
              <a:spAutoFit/>
            </a:bodyPr>
            <a:lstStyle/>
            <a:p>
              <a:pPr algn="ctr"/>
              <a:r>
                <a:rPr lang="fr-FR" sz="1400" dirty="0"/>
                <a:t>1 000</a:t>
              </a:r>
            </a:p>
          </p:txBody>
        </p:sp>
        <p:sp>
          <p:nvSpPr>
            <p:cNvPr id="42" name="ZoneTexte 41"/>
            <p:cNvSpPr txBox="1"/>
            <p:nvPr/>
          </p:nvSpPr>
          <p:spPr>
            <a:xfrm>
              <a:off x="6659423" y="4379201"/>
              <a:ext cx="671979" cy="307777"/>
            </a:xfrm>
            <a:prstGeom prst="rect">
              <a:avLst/>
            </a:prstGeom>
            <a:noFill/>
          </p:spPr>
          <p:txBody>
            <a:bodyPr wrap="none" rtlCol="0">
              <a:spAutoFit/>
            </a:bodyPr>
            <a:lstStyle/>
            <a:p>
              <a:pPr algn="ctr"/>
              <a:r>
                <a:rPr lang="fr-FR" sz="1400" b="1" dirty="0"/>
                <a:t>Jours</a:t>
              </a:r>
            </a:p>
          </p:txBody>
        </p:sp>
        <p:sp>
          <p:nvSpPr>
            <p:cNvPr id="43" name="ZoneTexte 42"/>
            <p:cNvSpPr txBox="1"/>
            <p:nvPr/>
          </p:nvSpPr>
          <p:spPr>
            <a:xfrm>
              <a:off x="6610211" y="1898380"/>
              <a:ext cx="1813317" cy="523220"/>
            </a:xfrm>
            <a:prstGeom prst="rect">
              <a:avLst/>
            </a:prstGeom>
            <a:noFill/>
          </p:spPr>
          <p:txBody>
            <a:bodyPr wrap="none" rtlCol="0">
              <a:spAutoFit/>
            </a:bodyPr>
            <a:lstStyle/>
            <a:p>
              <a:r>
                <a:rPr lang="fr-FR" sz="1400" b="1" dirty="0"/>
                <a:t>Cryothérapie</a:t>
              </a:r>
            </a:p>
            <a:p>
              <a:r>
                <a:rPr lang="fr-FR" sz="1400" b="1" dirty="0" err="1"/>
                <a:t>Conisation</a:t>
              </a:r>
              <a:r>
                <a:rPr lang="fr-FR" sz="1400" b="1" dirty="0"/>
                <a:t> à l’anse</a:t>
              </a:r>
            </a:p>
          </p:txBody>
        </p:sp>
        <p:sp>
          <p:nvSpPr>
            <p:cNvPr id="44" name="ZoneTexte 43"/>
            <p:cNvSpPr txBox="1"/>
            <p:nvPr/>
          </p:nvSpPr>
          <p:spPr>
            <a:xfrm>
              <a:off x="5632214" y="3258544"/>
              <a:ext cx="914033" cy="461665"/>
            </a:xfrm>
            <a:prstGeom prst="rect">
              <a:avLst/>
            </a:prstGeom>
            <a:noFill/>
          </p:spPr>
          <p:txBody>
            <a:bodyPr wrap="none" rtlCol="0">
              <a:spAutoFit/>
            </a:bodyPr>
            <a:lstStyle/>
            <a:p>
              <a:r>
                <a:rPr lang="fr-FR" sz="1200" dirty="0"/>
                <a:t>Log </a:t>
              </a:r>
              <a:r>
                <a:rPr lang="fr-FR" sz="1200" dirty="0" err="1"/>
                <a:t>rank</a:t>
              </a:r>
              <a:r>
                <a:rPr lang="fr-FR" sz="1200" dirty="0"/>
                <a:t/>
              </a:r>
              <a:br>
                <a:rPr lang="fr-FR" sz="1200" dirty="0"/>
              </a:br>
              <a:r>
                <a:rPr lang="fr-FR" sz="1200" dirty="0"/>
                <a:t>p = 0,0191</a:t>
              </a:r>
            </a:p>
          </p:txBody>
        </p:sp>
        <p:sp>
          <p:nvSpPr>
            <p:cNvPr id="46" name="ZoneTexte 45"/>
            <p:cNvSpPr txBox="1"/>
            <p:nvPr/>
          </p:nvSpPr>
          <p:spPr>
            <a:xfrm>
              <a:off x="5070777" y="4697009"/>
              <a:ext cx="532518" cy="307777"/>
            </a:xfrm>
            <a:prstGeom prst="rect">
              <a:avLst/>
            </a:prstGeom>
            <a:noFill/>
          </p:spPr>
          <p:txBody>
            <a:bodyPr wrap="none" rtlCol="0">
              <a:spAutoFit/>
            </a:bodyPr>
            <a:lstStyle/>
            <a:p>
              <a:r>
                <a:rPr lang="fr-FR" sz="1400" b="1" dirty="0"/>
                <a:t>M24</a:t>
              </a:r>
            </a:p>
          </p:txBody>
        </p:sp>
        <p:sp>
          <p:nvSpPr>
            <p:cNvPr id="48" name="ZoneTexte 47"/>
            <p:cNvSpPr txBox="1"/>
            <p:nvPr/>
          </p:nvSpPr>
          <p:spPr>
            <a:xfrm>
              <a:off x="1461152" y="4092633"/>
              <a:ext cx="434246" cy="307777"/>
            </a:xfrm>
            <a:prstGeom prst="rect">
              <a:avLst/>
            </a:prstGeom>
            <a:noFill/>
          </p:spPr>
          <p:txBody>
            <a:bodyPr wrap="none" rtlCol="0">
              <a:spAutoFit/>
            </a:bodyPr>
            <a:lstStyle/>
            <a:p>
              <a:pPr algn="r"/>
              <a:r>
                <a:rPr lang="fr-FR" sz="1400" dirty="0"/>
                <a:t>0,0</a:t>
              </a:r>
            </a:p>
          </p:txBody>
        </p:sp>
        <p:sp>
          <p:nvSpPr>
            <p:cNvPr id="49" name="ZoneTexte 48"/>
            <p:cNvSpPr txBox="1"/>
            <p:nvPr/>
          </p:nvSpPr>
          <p:spPr>
            <a:xfrm>
              <a:off x="1484302" y="3626285"/>
              <a:ext cx="434246" cy="307777"/>
            </a:xfrm>
            <a:prstGeom prst="rect">
              <a:avLst/>
            </a:prstGeom>
            <a:noFill/>
          </p:spPr>
          <p:txBody>
            <a:bodyPr wrap="none" rtlCol="0">
              <a:spAutoFit/>
            </a:bodyPr>
            <a:lstStyle/>
            <a:p>
              <a:pPr algn="r"/>
              <a:r>
                <a:rPr lang="fr-FR" sz="1400" dirty="0"/>
                <a:t>0,2</a:t>
              </a:r>
            </a:p>
          </p:txBody>
        </p:sp>
        <p:sp>
          <p:nvSpPr>
            <p:cNvPr id="50" name="ZoneTexte 49"/>
            <p:cNvSpPr txBox="1"/>
            <p:nvPr/>
          </p:nvSpPr>
          <p:spPr>
            <a:xfrm>
              <a:off x="1461152" y="3136787"/>
              <a:ext cx="434246" cy="307777"/>
            </a:xfrm>
            <a:prstGeom prst="rect">
              <a:avLst/>
            </a:prstGeom>
            <a:noFill/>
          </p:spPr>
          <p:txBody>
            <a:bodyPr wrap="none" rtlCol="0">
              <a:spAutoFit/>
            </a:bodyPr>
            <a:lstStyle/>
            <a:p>
              <a:pPr algn="r"/>
              <a:r>
                <a:rPr lang="fr-FR" sz="1400" dirty="0"/>
                <a:t>0,4</a:t>
              </a:r>
            </a:p>
          </p:txBody>
        </p:sp>
        <p:sp>
          <p:nvSpPr>
            <p:cNvPr id="51" name="ZoneTexte 50"/>
            <p:cNvSpPr txBox="1"/>
            <p:nvPr/>
          </p:nvSpPr>
          <p:spPr>
            <a:xfrm>
              <a:off x="1461152" y="2658864"/>
              <a:ext cx="434246" cy="307777"/>
            </a:xfrm>
            <a:prstGeom prst="rect">
              <a:avLst/>
            </a:prstGeom>
            <a:noFill/>
          </p:spPr>
          <p:txBody>
            <a:bodyPr wrap="none" rtlCol="0">
              <a:spAutoFit/>
            </a:bodyPr>
            <a:lstStyle/>
            <a:p>
              <a:pPr algn="r"/>
              <a:r>
                <a:rPr lang="fr-FR" sz="1400" dirty="0"/>
                <a:t>0,6</a:t>
              </a:r>
            </a:p>
          </p:txBody>
        </p:sp>
        <p:sp>
          <p:nvSpPr>
            <p:cNvPr id="52" name="ZoneTexte 51"/>
            <p:cNvSpPr txBox="1"/>
            <p:nvPr/>
          </p:nvSpPr>
          <p:spPr>
            <a:xfrm>
              <a:off x="1461152" y="2180941"/>
              <a:ext cx="434246" cy="307777"/>
            </a:xfrm>
            <a:prstGeom prst="rect">
              <a:avLst/>
            </a:prstGeom>
            <a:noFill/>
          </p:spPr>
          <p:txBody>
            <a:bodyPr wrap="none" rtlCol="0">
              <a:spAutoFit/>
            </a:bodyPr>
            <a:lstStyle/>
            <a:p>
              <a:pPr algn="r"/>
              <a:r>
                <a:rPr lang="fr-FR" sz="1400" dirty="0"/>
                <a:t>0,8</a:t>
              </a:r>
            </a:p>
          </p:txBody>
        </p:sp>
        <p:sp>
          <p:nvSpPr>
            <p:cNvPr id="53" name="ZoneTexte 52"/>
            <p:cNvSpPr txBox="1"/>
            <p:nvPr/>
          </p:nvSpPr>
          <p:spPr>
            <a:xfrm>
              <a:off x="1461152" y="1636913"/>
              <a:ext cx="434246" cy="307777"/>
            </a:xfrm>
            <a:prstGeom prst="rect">
              <a:avLst/>
            </a:prstGeom>
            <a:noFill/>
          </p:spPr>
          <p:txBody>
            <a:bodyPr wrap="none" rtlCol="0">
              <a:spAutoFit/>
            </a:bodyPr>
            <a:lstStyle/>
            <a:p>
              <a:pPr algn="r"/>
              <a:r>
                <a:rPr lang="fr-FR" sz="1400" dirty="0"/>
                <a:t>1,0</a:t>
              </a:r>
            </a:p>
          </p:txBody>
        </p:sp>
        <p:sp>
          <p:nvSpPr>
            <p:cNvPr id="60" name="ZoneTexte 59"/>
            <p:cNvSpPr txBox="1"/>
            <p:nvPr/>
          </p:nvSpPr>
          <p:spPr>
            <a:xfrm>
              <a:off x="3287463" y="2713305"/>
              <a:ext cx="830726" cy="276999"/>
            </a:xfrm>
            <a:prstGeom prst="rect">
              <a:avLst/>
            </a:prstGeom>
            <a:noFill/>
          </p:spPr>
          <p:txBody>
            <a:bodyPr wrap="none" rtlCol="0">
              <a:spAutoFit/>
            </a:bodyPr>
            <a:lstStyle/>
            <a:p>
              <a:r>
                <a:rPr lang="fr-FR" sz="1200" dirty="0"/>
                <a:t>p = 0,031</a:t>
              </a:r>
            </a:p>
          </p:txBody>
        </p:sp>
        <p:sp>
          <p:nvSpPr>
            <p:cNvPr id="61" name="ZoneTexte 60"/>
            <p:cNvSpPr txBox="1"/>
            <p:nvPr/>
          </p:nvSpPr>
          <p:spPr>
            <a:xfrm>
              <a:off x="4843971" y="2713305"/>
              <a:ext cx="830726" cy="276999"/>
            </a:xfrm>
            <a:prstGeom prst="rect">
              <a:avLst/>
            </a:prstGeom>
            <a:noFill/>
          </p:spPr>
          <p:txBody>
            <a:bodyPr wrap="none" rtlCol="0">
              <a:spAutoFit/>
            </a:bodyPr>
            <a:lstStyle/>
            <a:p>
              <a:r>
                <a:rPr lang="fr-FR" sz="1200" dirty="0"/>
                <a:t>p = 0,018</a:t>
              </a:r>
            </a:p>
          </p:txBody>
        </p:sp>
        <p:cxnSp>
          <p:nvCxnSpPr>
            <p:cNvPr id="55" name="Connecteur droit 54"/>
            <p:cNvCxnSpPr>
              <a:cxnSpLocks/>
            </p:cNvCxnSpPr>
            <p:nvPr/>
          </p:nvCxnSpPr>
          <p:spPr bwMode="auto">
            <a:xfrm>
              <a:off x="6208624" y="2082277"/>
              <a:ext cx="387369" cy="1"/>
            </a:xfrm>
            <a:prstGeom prst="line">
              <a:avLst/>
            </a:prstGeom>
            <a:solidFill>
              <a:schemeClr val="accent1"/>
            </a:solidFill>
            <a:ln w="38100" cap="flat" cmpd="sng" algn="ctr">
              <a:solidFill>
                <a:srgbClr val="92D050"/>
              </a:solidFill>
              <a:prstDash val="solid"/>
              <a:round/>
              <a:headEnd type="none" w="med" len="med"/>
              <a:tailEnd type="none" w="med" len="med"/>
            </a:ln>
            <a:effectLst/>
          </p:spPr>
        </p:cxnSp>
        <p:cxnSp>
          <p:nvCxnSpPr>
            <p:cNvPr id="64" name="Connecteur droit 63"/>
            <p:cNvCxnSpPr>
              <a:cxnSpLocks/>
            </p:cNvCxnSpPr>
            <p:nvPr/>
          </p:nvCxnSpPr>
          <p:spPr bwMode="auto">
            <a:xfrm>
              <a:off x="6222842" y="2279499"/>
              <a:ext cx="387369" cy="1"/>
            </a:xfrm>
            <a:prstGeom prst="line">
              <a:avLst/>
            </a:prstGeom>
            <a:solidFill>
              <a:schemeClr val="accent1"/>
            </a:solidFill>
            <a:ln w="38100" cap="flat" cmpd="sng" algn="ctr">
              <a:solidFill>
                <a:srgbClr val="FF9933"/>
              </a:solidFill>
              <a:prstDash val="solid"/>
              <a:round/>
              <a:headEnd type="none" w="med" len="med"/>
              <a:tailEnd type="none" w="med" len="med"/>
            </a:ln>
            <a:effectLst/>
          </p:spPr>
        </p:cxnSp>
        <p:sp>
          <p:nvSpPr>
            <p:cNvPr id="2" name="ZoneTexte 1"/>
            <p:cNvSpPr txBox="1"/>
            <p:nvPr/>
          </p:nvSpPr>
          <p:spPr>
            <a:xfrm>
              <a:off x="4784877" y="3626909"/>
              <a:ext cx="593432" cy="307777"/>
            </a:xfrm>
            <a:prstGeom prst="rect">
              <a:avLst/>
            </a:prstGeom>
            <a:noFill/>
          </p:spPr>
          <p:txBody>
            <a:bodyPr wrap="none" rtlCol="0">
              <a:spAutoFit/>
            </a:bodyPr>
            <a:lstStyle/>
            <a:p>
              <a:r>
                <a:rPr lang="fr-FR" sz="1400" b="1" dirty="0"/>
                <a:t>26 %</a:t>
              </a:r>
            </a:p>
          </p:txBody>
        </p:sp>
        <p:sp>
          <p:nvSpPr>
            <p:cNvPr id="71" name="ZoneTexte 70"/>
            <p:cNvSpPr txBox="1"/>
            <p:nvPr/>
          </p:nvSpPr>
          <p:spPr>
            <a:xfrm>
              <a:off x="4803716" y="3052863"/>
              <a:ext cx="593432" cy="307777"/>
            </a:xfrm>
            <a:prstGeom prst="rect">
              <a:avLst/>
            </a:prstGeom>
            <a:noFill/>
          </p:spPr>
          <p:txBody>
            <a:bodyPr wrap="none" rtlCol="0">
              <a:spAutoFit/>
            </a:bodyPr>
            <a:lstStyle/>
            <a:p>
              <a:r>
                <a:rPr lang="fr-FR" sz="1400" b="1" dirty="0"/>
                <a:t>37 %</a:t>
              </a:r>
            </a:p>
          </p:txBody>
        </p:sp>
        <p:sp>
          <p:nvSpPr>
            <p:cNvPr id="75" name="ZoneTexte 74"/>
            <p:cNvSpPr txBox="1"/>
            <p:nvPr/>
          </p:nvSpPr>
          <p:spPr>
            <a:xfrm>
              <a:off x="3724303" y="3765409"/>
              <a:ext cx="593432" cy="307777"/>
            </a:xfrm>
            <a:prstGeom prst="rect">
              <a:avLst/>
            </a:prstGeom>
            <a:noFill/>
          </p:spPr>
          <p:txBody>
            <a:bodyPr wrap="none" rtlCol="0">
              <a:spAutoFit/>
            </a:bodyPr>
            <a:lstStyle/>
            <a:p>
              <a:r>
                <a:rPr lang="fr-FR" sz="1400" b="1" dirty="0"/>
                <a:t>18 %</a:t>
              </a:r>
            </a:p>
          </p:txBody>
        </p:sp>
        <p:sp>
          <p:nvSpPr>
            <p:cNvPr id="76" name="ZoneTexte 75"/>
            <p:cNvSpPr txBox="1"/>
            <p:nvPr/>
          </p:nvSpPr>
          <p:spPr>
            <a:xfrm>
              <a:off x="3724303" y="3227714"/>
              <a:ext cx="593432" cy="307777"/>
            </a:xfrm>
            <a:prstGeom prst="rect">
              <a:avLst/>
            </a:prstGeom>
            <a:noFill/>
          </p:spPr>
          <p:txBody>
            <a:bodyPr wrap="none" rtlCol="0">
              <a:spAutoFit/>
            </a:bodyPr>
            <a:lstStyle/>
            <a:p>
              <a:r>
                <a:rPr lang="fr-FR" sz="1400" b="1" dirty="0"/>
                <a:t>27 %</a:t>
              </a:r>
            </a:p>
          </p:txBody>
        </p:sp>
        <p:sp>
          <p:nvSpPr>
            <p:cNvPr id="77" name="ZoneTexte 76"/>
            <p:cNvSpPr txBox="1"/>
            <p:nvPr/>
          </p:nvSpPr>
          <p:spPr>
            <a:xfrm>
              <a:off x="3507337" y="4697009"/>
              <a:ext cx="532518" cy="307777"/>
            </a:xfrm>
            <a:prstGeom prst="rect">
              <a:avLst/>
            </a:prstGeom>
            <a:noFill/>
          </p:spPr>
          <p:txBody>
            <a:bodyPr wrap="none" rtlCol="0">
              <a:spAutoFit/>
            </a:bodyPr>
            <a:lstStyle/>
            <a:p>
              <a:r>
                <a:rPr lang="fr-FR" sz="1400" b="1" dirty="0"/>
                <a:t>M12</a:t>
              </a:r>
            </a:p>
          </p:txBody>
        </p:sp>
        <p:sp>
          <p:nvSpPr>
            <p:cNvPr id="63" name="Line 29"/>
            <p:cNvSpPr>
              <a:spLocks noChangeShapeType="1"/>
            </p:cNvSpPr>
            <p:nvPr/>
          </p:nvSpPr>
          <p:spPr bwMode="auto">
            <a:xfrm flipV="1">
              <a:off x="5289125" y="3329862"/>
              <a:ext cx="0" cy="964297"/>
            </a:xfrm>
            <a:prstGeom prst="line">
              <a:avLst/>
            </a:prstGeom>
            <a:noFill/>
            <a:ln w="1270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59" name="ZoneTexte 58"/>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212</a:t>
            </a:r>
          </a:p>
        </p:txBody>
      </p:sp>
    </p:spTree>
    <p:extLst>
      <p:ext uri="{BB962C8B-B14F-4D97-AF65-F5344CB8AC3E}">
        <p14:creationId xmlns:p14="http://schemas.microsoft.com/office/powerpoint/2010/main" val="2843846583"/>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Dysplasie CIN2 du col utérin : </a:t>
            </a:r>
            <a:br>
              <a:rPr lang="fr-FR" dirty="0"/>
            </a:br>
            <a:r>
              <a:rPr lang="fr-FR" dirty="0"/>
              <a:t>évolution chez les femmes VIH (1)</a:t>
            </a:r>
          </a:p>
        </p:txBody>
      </p:sp>
      <p:sp>
        <p:nvSpPr>
          <p:cNvPr id="4" name="Espace réservé du contenu 3"/>
          <p:cNvSpPr>
            <a:spLocks noGrp="1"/>
          </p:cNvSpPr>
          <p:nvPr>
            <p:ph idx="1"/>
          </p:nvPr>
        </p:nvSpPr>
        <p:spPr>
          <a:xfrm>
            <a:off x="457200" y="1341438"/>
            <a:ext cx="8613775" cy="5111750"/>
          </a:xfrm>
        </p:spPr>
        <p:txBody>
          <a:bodyPr/>
          <a:lstStyle/>
          <a:p>
            <a:r>
              <a:rPr lang="fr-FR" sz="1800" dirty="0"/>
              <a:t>Dysplasies CIN2 : régressent souvent spontanément, mais il est recommandé de traiter les femmes &gt; 25 ans (avec toutefois risque de prématurité ultérieure)</a:t>
            </a:r>
            <a:br>
              <a:rPr lang="fr-FR" sz="1800" dirty="0"/>
            </a:br>
            <a:endParaRPr lang="fr-FR" sz="1800" dirty="0"/>
          </a:p>
          <a:p>
            <a:r>
              <a:rPr lang="fr-FR" sz="1800" dirty="0"/>
              <a:t>Etude longitudinale, multicentrique, Etats-Unis, 2 599 femmes VIH+ et 912 femmes VIH- en âge de procréer, recrutées en 1994 - 1995, 2001 - 2002, </a:t>
            </a:r>
            <a:br>
              <a:rPr lang="fr-FR" sz="1800" dirty="0"/>
            </a:br>
            <a:r>
              <a:rPr lang="fr-FR" sz="1800" dirty="0"/>
              <a:t>et 2011 - 2013 ; visites tous les 6 mois avec examen gynécologique</a:t>
            </a:r>
            <a:br>
              <a:rPr lang="fr-FR" sz="1800" dirty="0"/>
            </a:br>
            <a:endParaRPr lang="fr-FR" sz="1800" dirty="0"/>
          </a:p>
          <a:p>
            <a:r>
              <a:rPr lang="fr-FR" sz="1800" dirty="0"/>
              <a:t>339 femmes avec diagnostic de CIN2 avant l’âge de 46 ans</a:t>
            </a:r>
            <a:br>
              <a:rPr lang="fr-FR" sz="1800" dirty="0"/>
            </a:br>
            <a:endParaRPr lang="fr-FR" sz="1800" dirty="0"/>
          </a:p>
          <a:p>
            <a:r>
              <a:rPr lang="fr-FR" sz="1800" dirty="0"/>
              <a:t>Exclusion des femmes avec </a:t>
            </a:r>
          </a:p>
          <a:p>
            <a:pPr lvl="1"/>
            <a:r>
              <a:rPr lang="fr-FR" sz="1800" dirty="0"/>
              <a:t>diagnostic fait par curetage et non biopsie </a:t>
            </a:r>
          </a:p>
          <a:p>
            <a:pPr lvl="1"/>
            <a:r>
              <a:rPr lang="fr-FR" sz="1800" dirty="0"/>
              <a:t>lésion de haut grade antérieure (CIN3, cancer invasif, adénocarcinome) </a:t>
            </a:r>
            <a:br>
              <a:rPr lang="fr-FR" sz="1800" dirty="0"/>
            </a:br>
            <a:r>
              <a:rPr lang="fr-FR" sz="1800" dirty="0"/>
              <a:t>ou dysplasie non-spécifique</a:t>
            </a:r>
          </a:p>
          <a:p>
            <a:pPr lvl="1"/>
            <a:r>
              <a:rPr lang="fr-FR" sz="1800" dirty="0"/>
              <a:t>moins de 2 visites au cours des 2 ans suivant le diagnostic de CIN2 </a:t>
            </a:r>
            <a:br>
              <a:rPr lang="fr-FR" sz="1800" dirty="0"/>
            </a:br>
            <a:endParaRPr lang="fr-FR" sz="1800" dirty="0"/>
          </a:p>
          <a:p>
            <a:r>
              <a:rPr lang="fr-FR" sz="1800" dirty="0"/>
              <a:t>Parmi les 116 femmes répondant aux critères d’inclusion (102 VIH+ et 14 VIH-), au cours d’un suivi médian de 10 ans</a:t>
            </a:r>
          </a:p>
          <a:p>
            <a:pPr lvl="1"/>
            <a:r>
              <a:rPr lang="fr-FR" sz="1800" dirty="0"/>
              <a:t>Progression vers CIN3 ou dysplasie : 18 %</a:t>
            </a:r>
          </a:p>
          <a:p>
            <a:pPr lvl="1"/>
            <a:r>
              <a:rPr lang="fr-FR" sz="1800" dirty="0"/>
              <a:t>Aucun cancer du col</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Colie C, CROI 2017, Abs. 23</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213</a:t>
            </a:r>
          </a:p>
        </p:txBody>
      </p:sp>
    </p:spTree>
    <p:extLst>
      <p:ext uri="{BB962C8B-B14F-4D97-AF65-F5344CB8AC3E}">
        <p14:creationId xmlns:p14="http://schemas.microsoft.com/office/powerpoint/2010/main" val="2912898180"/>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Espace réservé du contenu 13"/>
          <p:cNvGraphicFramePr>
            <a:graphicFrameLocks noGrp="1"/>
          </p:cNvGraphicFramePr>
          <p:nvPr>
            <p:ph idx="1"/>
            <p:extLst/>
          </p:nvPr>
        </p:nvGraphicFramePr>
        <p:xfrm>
          <a:off x="246956" y="2309542"/>
          <a:ext cx="8824019" cy="1798320"/>
        </p:xfrm>
        <a:graphic>
          <a:graphicData uri="http://schemas.openxmlformats.org/drawingml/2006/table">
            <a:tbl>
              <a:tblPr firstRow="1" bandRow="1">
                <a:tableStyleId>{5C22544A-7EE6-4342-B048-85BDC9FD1C3A}</a:tableStyleId>
              </a:tblPr>
              <a:tblGrid>
                <a:gridCol w="1252422">
                  <a:extLst>
                    <a:ext uri="{9D8B030D-6E8A-4147-A177-3AD203B41FA5}">
                      <a16:colId xmlns:a16="http://schemas.microsoft.com/office/drawing/2014/main" xmlns="" val="20000"/>
                    </a:ext>
                  </a:extLst>
                </a:gridCol>
                <a:gridCol w="1627955">
                  <a:extLst>
                    <a:ext uri="{9D8B030D-6E8A-4147-A177-3AD203B41FA5}">
                      <a16:colId xmlns:a16="http://schemas.microsoft.com/office/drawing/2014/main" xmlns="" val="20001"/>
                    </a:ext>
                  </a:extLst>
                </a:gridCol>
                <a:gridCol w="2182229">
                  <a:extLst>
                    <a:ext uri="{9D8B030D-6E8A-4147-A177-3AD203B41FA5}">
                      <a16:colId xmlns:a16="http://schemas.microsoft.com/office/drawing/2014/main" xmlns="" val="20002"/>
                    </a:ext>
                  </a:extLst>
                </a:gridCol>
                <a:gridCol w="1622856">
                  <a:extLst>
                    <a:ext uri="{9D8B030D-6E8A-4147-A177-3AD203B41FA5}">
                      <a16:colId xmlns:a16="http://schemas.microsoft.com/office/drawing/2014/main" xmlns="" val="20003"/>
                    </a:ext>
                  </a:extLst>
                </a:gridCol>
                <a:gridCol w="2138557">
                  <a:extLst>
                    <a:ext uri="{9D8B030D-6E8A-4147-A177-3AD203B41FA5}">
                      <a16:colId xmlns:a16="http://schemas.microsoft.com/office/drawing/2014/main" xmlns="" val="20004"/>
                    </a:ext>
                  </a:extLst>
                </a:gridCol>
              </a:tblGrid>
              <a:tr h="468392">
                <a:tc>
                  <a:txBody>
                    <a:bodyPr/>
                    <a:lstStyle/>
                    <a:p>
                      <a:endParaRPr lang="fr-FR" dirty="0">
                        <a:solidFill>
                          <a:srgbClr val="000066"/>
                        </a:solidFill>
                      </a:endParaRPr>
                    </a:p>
                  </a:txBody>
                  <a:tcPr/>
                </a:tc>
                <a:tc gridSpan="2">
                  <a:txBody>
                    <a:bodyPr/>
                    <a:lstStyle/>
                    <a:p>
                      <a:pPr algn="ctr"/>
                      <a:r>
                        <a:rPr lang="fr-FR" sz="1600" dirty="0">
                          <a:solidFill>
                            <a:srgbClr val="000066"/>
                          </a:solidFill>
                        </a:rPr>
                        <a:t>102 VIH+ (2 054 visites)</a:t>
                      </a:r>
                    </a:p>
                    <a:p>
                      <a:pPr algn="ctr"/>
                      <a:r>
                        <a:rPr lang="fr-FR" sz="1600" dirty="0">
                          <a:solidFill>
                            <a:srgbClr val="000066"/>
                          </a:solidFill>
                        </a:rPr>
                        <a:t>Age moyen</a:t>
                      </a:r>
                      <a:r>
                        <a:rPr lang="fr-FR" sz="1600" baseline="0" dirty="0">
                          <a:solidFill>
                            <a:srgbClr val="000066"/>
                          </a:solidFill>
                        </a:rPr>
                        <a:t> : 33 ans</a:t>
                      </a:r>
                      <a:endParaRPr lang="fr-FR" sz="1600" dirty="0">
                        <a:solidFill>
                          <a:srgbClr val="000066"/>
                        </a:solidFill>
                      </a:endParaRPr>
                    </a:p>
                  </a:txBody>
                  <a:tcPr/>
                </a:tc>
                <a:tc hMerge="1">
                  <a:txBody>
                    <a:bodyPr/>
                    <a:lstStyle/>
                    <a:p>
                      <a:endParaRPr lang="fr-FR" dirty="0">
                        <a:solidFill>
                          <a:srgbClr val="000000"/>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gridSpan="2">
                  <a:txBody>
                    <a:bodyPr/>
                    <a:lstStyle/>
                    <a:p>
                      <a:pPr algn="ctr"/>
                      <a:r>
                        <a:rPr lang="fr-FR" sz="1600" dirty="0">
                          <a:solidFill>
                            <a:srgbClr val="000066"/>
                          </a:solidFill>
                        </a:rPr>
                        <a:t>14 VIH- (303 visites)</a:t>
                      </a:r>
                    </a:p>
                    <a:p>
                      <a:pPr algn="ctr"/>
                      <a:r>
                        <a:rPr lang="fr-FR" sz="1600" dirty="0">
                          <a:solidFill>
                            <a:srgbClr val="000066"/>
                          </a:solidFill>
                        </a:rPr>
                        <a:t>Age moyen : 28 ans</a:t>
                      </a:r>
                    </a:p>
                  </a:txBody>
                  <a:tcPr/>
                </a:tc>
                <a:tc hMerge="1">
                  <a:txBody>
                    <a:bodyPr/>
                    <a:lstStyle/>
                    <a:p>
                      <a:endParaRPr lang="fr-FR" dirty="0">
                        <a:solidFill>
                          <a:srgbClr val="000000"/>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xmlns="" val="10000"/>
                  </a:ext>
                </a:extLst>
              </a:tr>
              <a:tr h="271370">
                <a:tc>
                  <a:txBody>
                    <a:bodyPr/>
                    <a:lstStyle/>
                    <a:p>
                      <a:endParaRPr lang="fr-FR" sz="1400" dirty="0">
                        <a:solidFill>
                          <a:srgbClr val="000066"/>
                        </a:solidFill>
                      </a:endParaRPr>
                    </a:p>
                  </a:txBody>
                  <a:tcPr/>
                </a:tc>
                <a:tc>
                  <a:txBody>
                    <a:bodyPr/>
                    <a:lstStyle/>
                    <a:p>
                      <a:pPr algn="ctr"/>
                      <a:r>
                        <a:rPr lang="fr-FR" sz="1400" dirty="0">
                          <a:solidFill>
                            <a:srgbClr val="000066"/>
                          </a:solidFill>
                        </a:rPr>
                        <a:t>Traitement, n = 41</a:t>
                      </a:r>
                    </a:p>
                  </a:txBody>
                  <a:tcPr/>
                </a:tc>
                <a:tc>
                  <a:txBody>
                    <a:bodyPr/>
                    <a:lstStyle/>
                    <a:p>
                      <a:pPr algn="ctr"/>
                      <a:r>
                        <a:rPr lang="fr-FR" sz="1400" dirty="0">
                          <a:solidFill>
                            <a:srgbClr val="000066"/>
                          </a:solidFill>
                        </a:rPr>
                        <a:t>Pas de traitement, n = 61</a:t>
                      </a:r>
                    </a:p>
                  </a:txBody>
                  <a:tcPr/>
                </a:tc>
                <a:tc>
                  <a:txBody>
                    <a:bodyPr/>
                    <a:lstStyle/>
                    <a:p>
                      <a:pPr algn="ctr"/>
                      <a:r>
                        <a:rPr lang="fr-FR" sz="1400" dirty="0">
                          <a:solidFill>
                            <a:srgbClr val="000066"/>
                          </a:solidFill>
                        </a:rPr>
                        <a:t>Traitement, n = 8</a:t>
                      </a:r>
                    </a:p>
                  </a:txBody>
                  <a:tcPr/>
                </a:tc>
                <a:tc>
                  <a:txBody>
                    <a:bodyPr/>
                    <a:lstStyle/>
                    <a:p>
                      <a:pPr algn="ctr"/>
                      <a:r>
                        <a:rPr lang="fr-FR" sz="1400" dirty="0">
                          <a:solidFill>
                            <a:srgbClr val="000066"/>
                          </a:solidFill>
                        </a:rPr>
                        <a:t>Pas de traitement, n = 6</a:t>
                      </a:r>
                    </a:p>
                  </a:txBody>
                  <a:tcPr/>
                </a:tc>
                <a:extLst>
                  <a:ext uri="{0D108BD9-81ED-4DB2-BD59-A6C34878D82A}">
                    <a16:rowId xmlns:a16="http://schemas.microsoft.com/office/drawing/2014/main" xmlns="" val="10001"/>
                  </a:ext>
                </a:extLst>
              </a:tr>
              <a:tr h="271370">
                <a:tc>
                  <a:txBody>
                    <a:bodyPr/>
                    <a:lstStyle/>
                    <a:p>
                      <a:r>
                        <a:rPr lang="fr-FR" sz="1400" dirty="0">
                          <a:solidFill>
                            <a:srgbClr val="000066"/>
                          </a:solidFill>
                        </a:rPr>
                        <a:t>Régression</a:t>
                      </a:r>
                    </a:p>
                  </a:txBody>
                  <a:tcPr/>
                </a:tc>
                <a:tc>
                  <a:txBody>
                    <a:bodyPr/>
                    <a:lstStyle/>
                    <a:p>
                      <a:pPr algn="ctr"/>
                      <a:r>
                        <a:rPr lang="fr-FR" sz="1400" dirty="0">
                          <a:solidFill>
                            <a:srgbClr val="000066"/>
                          </a:solidFill>
                        </a:rPr>
                        <a:t>44 %</a:t>
                      </a:r>
                    </a:p>
                  </a:txBody>
                  <a:tcPr/>
                </a:tc>
                <a:tc>
                  <a:txBody>
                    <a:bodyPr/>
                    <a:lstStyle/>
                    <a:p>
                      <a:pPr algn="ctr"/>
                      <a:r>
                        <a:rPr lang="fr-FR" sz="1400" dirty="0">
                          <a:solidFill>
                            <a:srgbClr val="000066"/>
                          </a:solidFill>
                        </a:rPr>
                        <a:t>74 %</a:t>
                      </a:r>
                    </a:p>
                  </a:txBody>
                  <a:tcPr/>
                </a:tc>
                <a:tc>
                  <a:txBody>
                    <a:bodyPr/>
                    <a:lstStyle/>
                    <a:p>
                      <a:pPr algn="ctr"/>
                      <a:r>
                        <a:rPr lang="fr-FR" sz="1400" dirty="0">
                          <a:solidFill>
                            <a:srgbClr val="000066"/>
                          </a:solidFill>
                        </a:rPr>
                        <a:t>75 %</a:t>
                      </a:r>
                    </a:p>
                  </a:txBody>
                  <a:tcPr/>
                </a:tc>
                <a:tc>
                  <a:txBody>
                    <a:bodyPr/>
                    <a:lstStyle/>
                    <a:p>
                      <a:pPr algn="ctr"/>
                      <a:r>
                        <a:rPr lang="fr-FR" sz="1400" dirty="0">
                          <a:solidFill>
                            <a:srgbClr val="000066"/>
                          </a:solidFill>
                        </a:rPr>
                        <a:t>67 %</a:t>
                      </a:r>
                    </a:p>
                  </a:txBody>
                  <a:tcPr/>
                </a:tc>
                <a:extLst>
                  <a:ext uri="{0D108BD9-81ED-4DB2-BD59-A6C34878D82A}">
                    <a16:rowId xmlns:a16="http://schemas.microsoft.com/office/drawing/2014/main" xmlns="" val="10002"/>
                  </a:ext>
                </a:extLst>
              </a:tr>
              <a:tr h="271370">
                <a:tc>
                  <a:txBody>
                    <a:bodyPr/>
                    <a:lstStyle/>
                    <a:p>
                      <a:r>
                        <a:rPr lang="fr-FR" sz="1400" dirty="0">
                          <a:solidFill>
                            <a:srgbClr val="000066"/>
                          </a:solidFill>
                        </a:rPr>
                        <a:t>Stabilisation</a:t>
                      </a:r>
                    </a:p>
                  </a:txBody>
                  <a:tcPr/>
                </a:tc>
                <a:tc>
                  <a:txBody>
                    <a:bodyPr/>
                    <a:lstStyle/>
                    <a:p>
                      <a:pPr algn="ctr"/>
                      <a:r>
                        <a:rPr lang="fr-FR" sz="1400" dirty="0">
                          <a:solidFill>
                            <a:srgbClr val="000066"/>
                          </a:solidFill>
                        </a:rPr>
                        <a:t>34 %</a:t>
                      </a:r>
                    </a:p>
                  </a:txBody>
                  <a:tcPr/>
                </a:tc>
                <a:tc>
                  <a:txBody>
                    <a:bodyPr/>
                    <a:lstStyle/>
                    <a:p>
                      <a:pPr algn="ctr"/>
                      <a:r>
                        <a:rPr lang="fr-FR" sz="1400" dirty="0">
                          <a:solidFill>
                            <a:srgbClr val="000066"/>
                          </a:solidFill>
                        </a:rPr>
                        <a:t>11 %</a:t>
                      </a:r>
                    </a:p>
                  </a:txBody>
                  <a:tcPr/>
                </a:tc>
                <a:tc>
                  <a:txBody>
                    <a:bodyPr/>
                    <a:lstStyle/>
                    <a:p>
                      <a:pPr algn="ctr"/>
                      <a:r>
                        <a:rPr lang="fr-FR" sz="1400" dirty="0">
                          <a:solidFill>
                            <a:srgbClr val="000066"/>
                          </a:solidFill>
                        </a:rPr>
                        <a:t>13 %</a:t>
                      </a:r>
                    </a:p>
                  </a:txBody>
                  <a:tcPr/>
                </a:tc>
                <a:tc>
                  <a:txBody>
                    <a:bodyPr/>
                    <a:lstStyle/>
                    <a:p>
                      <a:pPr algn="ctr"/>
                      <a:r>
                        <a:rPr lang="fr-FR" sz="1400" dirty="0">
                          <a:solidFill>
                            <a:srgbClr val="000066"/>
                          </a:solidFill>
                        </a:rPr>
                        <a:t>0</a:t>
                      </a:r>
                    </a:p>
                  </a:txBody>
                  <a:tcPr/>
                </a:tc>
                <a:extLst>
                  <a:ext uri="{0D108BD9-81ED-4DB2-BD59-A6C34878D82A}">
                    <a16:rowId xmlns:a16="http://schemas.microsoft.com/office/drawing/2014/main" xmlns="" val="10003"/>
                  </a:ext>
                </a:extLst>
              </a:tr>
              <a:tr h="271370">
                <a:tc>
                  <a:txBody>
                    <a:bodyPr/>
                    <a:lstStyle/>
                    <a:p>
                      <a:r>
                        <a:rPr lang="fr-FR" sz="1400" dirty="0">
                          <a:solidFill>
                            <a:srgbClr val="000066"/>
                          </a:solidFill>
                        </a:rPr>
                        <a:t>Progression *</a:t>
                      </a:r>
                    </a:p>
                  </a:txBody>
                  <a:tcPr/>
                </a:tc>
                <a:tc>
                  <a:txBody>
                    <a:bodyPr/>
                    <a:lstStyle/>
                    <a:p>
                      <a:pPr algn="ctr"/>
                      <a:r>
                        <a:rPr lang="fr-FR" sz="1400" dirty="0">
                          <a:solidFill>
                            <a:srgbClr val="000066"/>
                          </a:solidFill>
                        </a:rPr>
                        <a:t>22 %</a:t>
                      </a:r>
                    </a:p>
                  </a:txBody>
                  <a:tcPr/>
                </a:tc>
                <a:tc>
                  <a:txBody>
                    <a:bodyPr/>
                    <a:lstStyle/>
                    <a:p>
                      <a:pPr algn="ctr"/>
                      <a:r>
                        <a:rPr lang="fr-FR" sz="1400" dirty="0">
                          <a:solidFill>
                            <a:srgbClr val="000066"/>
                          </a:solidFill>
                        </a:rPr>
                        <a:t>15 % (p = 0,24)</a:t>
                      </a:r>
                    </a:p>
                  </a:txBody>
                  <a:tcPr/>
                </a:tc>
                <a:tc>
                  <a:txBody>
                    <a:bodyPr/>
                    <a:lstStyle/>
                    <a:p>
                      <a:pPr algn="ctr"/>
                      <a:r>
                        <a:rPr lang="fr-FR" sz="1400" dirty="0">
                          <a:solidFill>
                            <a:srgbClr val="000066"/>
                          </a:solidFill>
                        </a:rPr>
                        <a:t>13 %</a:t>
                      </a:r>
                    </a:p>
                  </a:txBody>
                  <a:tcPr/>
                </a:tc>
                <a:tc>
                  <a:txBody>
                    <a:bodyPr/>
                    <a:lstStyle/>
                    <a:p>
                      <a:pPr algn="ctr"/>
                      <a:r>
                        <a:rPr lang="fr-FR" sz="1400" dirty="0">
                          <a:solidFill>
                            <a:srgbClr val="000066"/>
                          </a:solidFill>
                        </a:rPr>
                        <a:t>33 %</a:t>
                      </a:r>
                    </a:p>
                  </a:txBody>
                  <a:tcPr/>
                </a:tc>
                <a:extLst>
                  <a:ext uri="{0D108BD9-81ED-4DB2-BD59-A6C34878D82A}">
                    <a16:rowId xmlns:a16="http://schemas.microsoft.com/office/drawing/2014/main" xmlns="" val="10004"/>
                  </a:ext>
                </a:extLst>
              </a:tr>
            </a:tbl>
          </a:graphicData>
        </a:graphic>
      </p:graphicFrame>
      <p:sp>
        <p:nvSpPr>
          <p:cNvPr id="5" name="ZoneTexte 4"/>
          <p:cNvSpPr txBox="1"/>
          <p:nvPr/>
        </p:nvSpPr>
        <p:spPr>
          <a:xfrm>
            <a:off x="1852566" y="1225915"/>
            <a:ext cx="2307042" cy="369332"/>
          </a:xfrm>
          <a:prstGeom prst="rect">
            <a:avLst/>
          </a:prstGeom>
          <a:ln/>
        </p:spPr>
        <p:style>
          <a:lnRef idx="1">
            <a:schemeClr val="accent1"/>
          </a:lnRef>
          <a:fillRef idx="2">
            <a:schemeClr val="accent1"/>
          </a:fillRef>
          <a:effectRef idx="1">
            <a:schemeClr val="accent1"/>
          </a:effectRef>
          <a:fontRef idx="minor">
            <a:schemeClr val="dk1"/>
          </a:fontRef>
        </p:style>
        <p:txBody>
          <a:bodyPr wrap="none" rtlCol="0">
            <a:spAutoFit/>
          </a:bodyPr>
          <a:lstStyle/>
          <a:p>
            <a:r>
              <a:rPr lang="fr-FR" dirty="0">
                <a:solidFill>
                  <a:srgbClr val="000066"/>
                </a:solidFill>
              </a:rPr>
              <a:t>2 599 femmes VIH+</a:t>
            </a:r>
          </a:p>
        </p:txBody>
      </p:sp>
      <p:sp>
        <p:nvSpPr>
          <p:cNvPr id="6" name="ZoneTexte 5"/>
          <p:cNvSpPr txBox="1"/>
          <p:nvPr/>
        </p:nvSpPr>
        <p:spPr>
          <a:xfrm>
            <a:off x="5691674" y="1225915"/>
            <a:ext cx="2057474" cy="369332"/>
          </a:xfrm>
          <a:prstGeom prst="rect">
            <a:avLst/>
          </a:prstGeom>
          <a:ln/>
        </p:spPr>
        <p:style>
          <a:lnRef idx="1">
            <a:schemeClr val="accent1"/>
          </a:lnRef>
          <a:fillRef idx="2">
            <a:schemeClr val="accent1"/>
          </a:fillRef>
          <a:effectRef idx="1">
            <a:schemeClr val="accent1"/>
          </a:effectRef>
          <a:fontRef idx="minor">
            <a:schemeClr val="dk1"/>
          </a:fontRef>
        </p:style>
        <p:txBody>
          <a:bodyPr wrap="none" rtlCol="0">
            <a:spAutoFit/>
          </a:bodyPr>
          <a:lstStyle/>
          <a:p>
            <a:r>
              <a:rPr lang="fr-FR" dirty="0">
                <a:solidFill>
                  <a:srgbClr val="000066"/>
                </a:solidFill>
              </a:rPr>
              <a:t>912 femmes VIH-</a:t>
            </a:r>
          </a:p>
        </p:txBody>
      </p:sp>
      <p:sp>
        <p:nvSpPr>
          <p:cNvPr id="7" name="ZoneTexte 6"/>
          <p:cNvSpPr txBox="1"/>
          <p:nvPr/>
        </p:nvSpPr>
        <p:spPr>
          <a:xfrm>
            <a:off x="2428463" y="1744955"/>
            <a:ext cx="5070619" cy="369332"/>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fr-FR" dirty="0">
                <a:solidFill>
                  <a:srgbClr val="000066"/>
                </a:solidFill>
              </a:rPr>
              <a:t>Critères d’inclusion chez les femmes avec CIN2</a:t>
            </a:r>
          </a:p>
        </p:txBody>
      </p:sp>
      <p:graphicFrame>
        <p:nvGraphicFramePr>
          <p:cNvPr id="15" name="Tableau 14"/>
          <p:cNvGraphicFramePr>
            <a:graphicFrameLocks noGrp="1"/>
          </p:cNvGraphicFramePr>
          <p:nvPr>
            <p:extLst/>
          </p:nvPr>
        </p:nvGraphicFramePr>
        <p:xfrm>
          <a:off x="698796" y="4998971"/>
          <a:ext cx="4064000" cy="152400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xmlns="" val="20000"/>
                    </a:ext>
                  </a:extLst>
                </a:gridCol>
                <a:gridCol w="2032000">
                  <a:extLst>
                    <a:ext uri="{9D8B030D-6E8A-4147-A177-3AD203B41FA5}">
                      <a16:colId xmlns:a16="http://schemas.microsoft.com/office/drawing/2014/main" xmlns="" val="20001"/>
                    </a:ext>
                  </a:extLst>
                </a:gridCol>
              </a:tblGrid>
              <a:tr h="272596">
                <a:tc>
                  <a:txBody>
                    <a:bodyPr/>
                    <a:lstStyle/>
                    <a:p>
                      <a:endParaRPr lang="fr-FR" sz="1400" dirty="0">
                        <a:solidFill>
                          <a:srgbClr val="000066"/>
                        </a:solidFill>
                      </a:endParaRPr>
                    </a:p>
                  </a:txBody>
                  <a:tcPr/>
                </a:tc>
                <a:tc>
                  <a:txBody>
                    <a:bodyPr/>
                    <a:lstStyle/>
                    <a:p>
                      <a:pPr algn="ctr"/>
                      <a:r>
                        <a:rPr lang="fr-FR" sz="1400" dirty="0">
                          <a:solidFill>
                            <a:srgbClr val="000066"/>
                          </a:solidFill>
                        </a:rPr>
                        <a:t>HR (IC 95 %)</a:t>
                      </a:r>
                    </a:p>
                  </a:txBody>
                  <a:tcPr/>
                </a:tc>
                <a:extLst>
                  <a:ext uri="{0D108BD9-81ED-4DB2-BD59-A6C34878D82A}">
                    <a16:rowId xmlns:a16="http://schemas.microsoft.com/office/drawing/2014/main" xmlns="" val="10000"/>
                  </a:ext>
                </a:extLst>
              </a:tr>
              <a:tr h="272596">
                <a:tc>
                  <a:txBody>
                    <a:bodyPr/>
                    <a:lstStyle/>
                    <a:p>
                      <a:r>
                        <a:rPr lang="fr-FR" sz="1400" dirty="0">
                          <a:solidFill>
                            <a:srgbClr val="000066"/>
                          </a:solidFill>
                        </a:rPr>
                        <a:t>Traitement CIN2</a:t>
                      </a:r>
                    </a:p>
                  </a:txBody>
                  <a:tcPr/>
                </a:tc>
                <a:tc>
                  <a:txBody>
                    <a:bodyPr/>
                    <a:lstStyle/>
                    <a:p>
                      <a:pPr algn="ctr"/>
                      <a:r>
                        <a:rPr lang="fr-FR" sz="1400" dirty="0">
                          <a:solidFill>
                            <a:srgbClr val="000066"/>
                          </a:solidFill>
                        </a:rPr>
                        <a:t>1,28 (0,45 - 3,58)</a:t>
                      </a:r>
                    </a:p>
                  </a:txBody>
                  <a:tcPr/>
                </a:tc>
                <a:extLst>
                  <a:ext uri="{0D108BD9-81ED-4DB2-BD59-A6C34878D82A}">
                    <a16:rowId xmlns:a16="http://schemas.microsoft.com/office/drawing/2014/main" xmlns="" val="10001"/>
                  </a:ext>
                </a:extLst>
              </a:tr>
              <a:tr h="272596">
                <a:tc>
                  <a:txBody>
                    <a:bodyPr/>
                    <a:lstStyle/>
                    <a:p>
                      <a:r>
                        <a:rPr lang="fr-FR" sz="1400" dirty="0">
                          <a:solidFill>
                            <a:srgbClr val="000066"/>
                          </a:solidFill>
                        </a:rPr>
                        <a:t>Sous ARV</a:t>
                      </a:r>
                    </a:p>
                  </a:txBody>
                  <a:tcPr/>
                </a:tc>
                <a:tc>
                  <a:txBody>
                    <a:bodyPr/>
                    <a:lstStyle/>
                    <a:p>
                      <a:pPr algn="ctr"/>
                      <a:r>
                        <a:rPr lang="fr-FR" sz="1400" dirty="0">
                          <a:solidFill>
                            <a:srgbClr val="000066"/>
                          </a:solidFill>
                        </a:rPr>
                        <a:t>0,22 (0,06 - 0,80)</a:t>
                      </a:r>
                      <a:endParaRPr lang="fr-FR" sz="1400" b="1" dirty="0">
                        <a:solidFill>
                          <a:srgbClr val="000066"/>
                        </a:solidFill>
                      </a:endParaRPr>
                    </a:p>
                  </a:txBody>
                  <a:tcPr/>
                </a:tc>
                <a:extLst>
                  <a:ext uri="{0D108BD9-81ED-4DB2-BD59-A6C34878D82A}">
                    <a16:rowId xmlns:a16="http://schemas.microsoft.com/office/drawing/2014/main" xmlns="" val="10002"/>
                  </a:ext>
                </a:extLst>
              </a:tr>
              <a:tr h="272596">
                <a:tc>
                  <a:txBody>
                    <a:bodyPr/>
                    <a:lstStyle/>
                    <a:p>
                      <a:r>
                        <a:rPr lang="fr-FR" sz="1400" dirty="0">
                          <a:solidFill>
                            <a:srgbClr val="000066"/>
                          </a:solidFill>
                        </a:rPr>
                        <a:t>CD4/mm</a:t>
                      </a:r>
                      <a:r>
                        <a:rPr lang="fr-FR" sz="1400" baseline="30000" dirty="0">
                          <a:solidFill>
                            <a:srgbClr val="000066"/>
                          </a:solidFill>
                        </a:rPr>
                        <a:t>3</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0,74 (0,55 - 0,95)</a:t>
                      </a:r>
                      <a:endParaRPr lang="fr-FR" sz="1400" b="1" dirty="0">
                        <a:solidFill>
                          <a:srgbClr val="000066"/>
                        </a:solidFill>
                      </a:endParaRPr>
                    </a:p>
                  </a:txBody>
                  <a:tcPr/>
                </a:tc>
                <a:extLst>
                  <a:ext uri="{0D108BD9-81ED-4DB2-BD59-A6C34878D82A}">
                    <a16:rowId xmlns:a16="http://schemas.microsoft.com/office/drawing/2014/main" xmlns="" val="10003"/>
                  </a:ext>
                </a:extLst>
              </a:tr>
              <a:tr h="272596">
                <a:tc>
                  <a:txBody>
                    <a:bodyPr/>
                    <a:lstStyle/>
                    <a:p>
                      <a:r>
                        <a:rPr lang="fr-FR" sz="1400" dirty="0">
                          <a:solidFill>
                            <a:srgbClr val="000066"/>
                          </a:solidFill>
                        </a:rPr>
                        <a:t>CV, log</a:t>
                      </a:r>
                      <a:r>
                        <a:rPr lang="fr-FR" sz="1400" baseline="-25000" dirty="0">
                          <a:solidFill>
                            <a:srgbClr val="000066"/>
                          </a:solidFill>
                        </a:rPr>
                        <a:t>10</a:t>
                      </a:r>
                      <a:r>
                        <a:rPr lang="fr-FR" sz="1400" dirty="0">
                          <a:solidFill>
                            <a:srgbClr val="000066"/>
                          </a:solidFill>
                        </a:rPr>
                        <a:t> c/ml</a:t>
                      </a:r>
                    </a:p>
                  </a:txBody>
                  <a:tcPr/>
                </a:tc>
                <a:tc>
                  <a:txBody>
                    <a:bodyPr/>
                    <a:lstStyle/>
                    <a:p>
                      <a:pPr algn="ctr"/>
                      <a:r>
                        <a:rPr lang="fr-FR" sz="1400" dirty="0">
                          <a:solidFill>
                            <a:srgbClr val="000066"/>
                          </a:solidFill>
                        </a:rPr>
                        <a:t>0,76 (0,47 - 1,22)</a:t>
                      </a:r>
                    </a:p>
                  </a:txBody>
                  <a:tcPr/>
                </a:tc>
                <a:extLst>
                  <a:ext uri="{0D108BD9-81ED-4DB2-BD59-A6C34878D82A}">
                    <a16:rowId xmlns:a16="http://schemas.microsoft.com/office/drawing/2014/main" xmlns="" val="10004"/>
                  </a:ext>
                </a:extLst>
              </a:tr>
            </a:tbl>
          </a:graphicData>
        </a:graphic>
      </p:graphicFrame>
      <p:sp>
        <p:nvSpPr>
          <p:cNvPr id="20" name="ZoneTexte 19"/>
          <p:cNvSpPr txBox="1"/>
          <p:nvPr/>
        </p:nvSpPr>
        <p:spPr>
          <a:xfrm>
            <a:off x="268748" y="4629639"/>
            <a:ext cx="5519460" cy="369332"/>
          </a:xfrm>
          <a:prstGeom prst="rect">
            <a:avLst/>
          </a:prstGeom>
          <a:noFill/>
        </p:spPr>
        <p:txBody>
          <a:bodyPr wrap="none" rtlCol="0">
            <a:spAutoFit/>
          </a:bodyPr>
          <a:lstStyle/>
          <a:p>
            <a:r>
              <a:rPr lang="fr-FR" b="1" dirty="0">
                <a:solidFill>
                  <a:srgbClr val="0070C0"/>
                </a:solidFill>
                <a:latin typeface="Calibri"/>
                <a:cs typeface="Calibri"/>
              </a:rPr>
              <a:t>Analyse </a:t>
            </a:r>
            <a:r>
              <a:rPr lang="fr-FR" b="1" dirty="0" err="1">
                <a:solidFill>
                  <a:srgbClr val="0070C0"/>
                </a:solidFill>
                <a:latin typeface="Calibri"/>
                <a:cs typeface="Calibri"/>
              </a:rPr>
              <a:t>multivariée</a:t>
            </a:r>
            <a:r>
              <a:rPr lang="fr-FR" b="1" dirty="0">
                <a:solidFill>
                  <a:srgbClr val="0070C0"/>
                </a:solidFill>
                <a:latin typeface="Calibri"/>
                <a:cs typeface="Calibri"/>
              </a:rPr>
              <a:t> : progression chez les femmes VIH+</a:t>
            </a:r>
          </a:p>
        </p:txBody>
      </p:sp>
      <p:sp>
        <p:nvSpPr>
          <p:cNvPr id="21" name="ZoneTexte 20"/>
          <p:cNvSpPr txBox="1"/>
          <p:nvPr/>
        </p:nvSpPr>
        <p:spPr>
          <a:xfrm>
            <a:off x="246956" y="4208358"/>
            <a:ext cx="6397905" cy="307777"/>
          </a:xfrm>
          <a:prstGeom prst="rect">
            <a:avLst/>
          </a:prstGeom>
          <a:noFill/>
        </p:spPr>
        <p:txBody>
          <a:bodyPr wrap="none" rtlCol="0">
            <a:spAutoFit/>
          </a:bodyPr>
          <a:lstStyle/>
          <a:p>
            <a:r>
              <a:rPr lang="fr-FR" sz="1400" dirty="0"/>
              <a:t>* Délai médian de progression chez les femmes VIH + : 3 ans (IQR : 2,4 - 3,0)</a:t>
            </a:r>
          </a:p>
        </p:txBody>
      </p:sp>
      <p:sp>
        <p:nvSpPr>
          <p:cNvPr id="22" name="ZoneTexte 21"/>
          <p:cNvSpPr txBox="1"/>
          <p:nvPr/>
        </p:nvSpPr>
        <p:spPr>
          <a:xfrm>
            <a:off x="5017434" y="4885738"/>
            <a:ext cx="3887080" cy="1785104"/>
          </a:xfrm>
          <a:prstGeom prst="rect">
            <a:avLst/>
          </a:prstGeom>
          <a:noFill/>
        </p:spPr>
        <p:txBody>
          <a:bodyPr wrap="square" rtlCol="0">
            <a:spAutoFit/>
          </a:bodyPr>
          <a:lstStyle/>
          <a:p>
            <a:pPr marL="342900" indent="-342900">
              <a:buFont typeface="Arial" panose="020B0604020202020204" pitchFamily="34" charset="0"/>
              <a:buChar char="•"/>
            </a:pPr>
            <a:r>
              <a:rPr lang="fr-FR" sz="2000" b="1" dirty="0">
                <a:solidFill>
                  <a:srgbClr val="0070C0"/>
                </a:solidFill>
                <a:latin typeface="Calibri"/>
                <a:cs typeface="Calibri"/>
              </a:rPr>
              <a:t>Conclusion</a:t>
            </a:r>
            <a:r>
              <a:rPr lang="fr-FR" dirty="0"/>
              <a:t> : si CIN2 chez une femme VIH+ en âge de procréer, bien contrôlée sous ARV, une abstention thérapeutique est possible mais avec une surveillance étroite</a:t>
            </a:r>
          </a:p>
        </p:txBody>
      </p:sp>
      <p:sp>
        <p:nvSpPr>
          <p:cNvPr id="23" name="Titre 2"/>
          <p:cNvSpPr>
            <a:spLocks noGrp="1"/>
          </p:cNvSpPr>
          <p:nvPr>
            <p:ph type="title"/>
          </p:nvPr>
        </p:nvSpPr>
        <p:spPr>
          <a:xfrm>
            <a:off x="1547813" y="115888"/>
            <a:ext cx="7523162" cy="936625"/>
          </a:xfrm>
        </p:spPr>
        <p:txBody>
          <a:bodyPr/>
          <a:lstStyle/>
          <a:p>
            <a:r>
              <a:rPr lang="fr-FR" dirty="0"/>
              <a:t>Dysplasie CIN2 du col utérin : </a:t>
            </a:r>
            <a:br>
              <a:rPr lang="fr-FR" dirty="0"/>
            </a:br>
            <a:r>
              <a:rPr lang="fr-FR" dirty="0"/>
              <a:t>évolution chez les femmes VIH (2)</a:t>
            </a:r>
          </a:p>
        </p:txBody>
      </p:sp>
      <p:sp>
        <p:nvSpPr>
          <p:cNvPr id="1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Colie C, CROI 2017, Abs. 23</a:t>
            </a:r>
          </a:p>
        </p:txBody>
      </p:sp>
      <p:cxnSp>
        <p:nvCxnSpPr>
          <p:cNvPr id="3" name="Connecteur : en angle 2"/>
          <p:cNvCxnSpPr>
            <a:stCxn id="5" idx="3"/>
            <a:endCxn id="7" idx="0"/>
          </p:cNvCxnSpPr>
          <p:nvPr/>
        </p:nvCxnSpPr>
        <p:spPr bwMode="auto">
          <a:xfrm>
            <a:off x="4159608" y="1410581"/>
            <a:ext cx="804165" cy="334374"/>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cxnSp>
        <p:nvCxnSpPr>
          <p:cNvPr id="8" name="Connecteur : en angle 7"/>
          <p:cNvCxnSpPr>
            <a:stCxn id="6" idx="1"/>
            <a:endCxn id="7" idx="0"/>
          </p:cNvCxnSpPr>
          <p:nvPr/>
        </p:nvCxnSpPr>
        <p:spPr bwMode="auto">
          <a:xfrm rot="10800000" flipV="1">
            <a:off x="4963774" y="1410581"/>
            <a:ext cx="727901" cy="334374"/>
          </a:xfrm>
          <a:prstGeom prst="bentConnector2">
            <a:avLst/>
          </a:prstGeom>
          <a:solidFill>
            <a:schemeClr val="accent1"/>
          </a:solidFill>
          <a:ln w="19050" cap="flat" cmpd="sng" algn="ctr">
            <a:solidFill>
              <a:srgbClr val="0070C0"/>
            </a:solidFill>
            <a:prstDash val="solid"/>
            <a:round/>
            <a:headEnd type="none" w="med" len="med"/>
            <a:tailEnd type="triangle"/>
          </a:ln>
          <a:effectLst/>
        </p:spPr>
      </p:cxnSp>
      <p:sp>
        <p:nvSpPr>
          <p:cNvPr id="17" name="ZoneTexte 1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214</a:t>
            </a:r>
          </a:p>
        </p:txBody>
      </p:sp>
    </p:spTree>
    <p:extLst>
      <p:ext uri="{BB962C8B-B14F-4D97-AF65-F5344CB8AC3E}">
        <p14:creationId xmlns:p14="http://schemas.microsoft.com/office/powerpoint/2010/main" val="2122434351"/>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p:cNvSpPr>
            <a:spLocks noGrp="1"/>
          </p:cNvSpPr>
          <p:nvPr>
            <p:ph type="title"/>
          </p:nvPr>
        </p:nvSpPr>
        <p:spPr/>
        <p:txBody>
          <a:bodyPr/>
          <a:lstStyle/>
          <a:p>
            <a:r>
              <a:rPr lang="fr-FR" dirty="0"/>
              <a:t>Le titre d’anticorps anti-gp41 est le reflet </a:t>
            </a:r>
            <a:br>
              <a:rPr lang="fr-FR" dirty="0"/>
            </a:br>
            <a:r>
              <a:rPr lang="fr-FR" dirty="0"/>
              <a:t>de la réplication virale résiduelle sous ARV</a:t>
            </a:r>
          </a:p>
        </p:txBody>
      </p:sp>
      <p:sp>
        <p:nvSpPr>
          <p:cNvPr id="10" name="Espace réservé du contenu 9"/>
          <p:cNvSpPr>
            <a:spLocks noGrp="1"/>
          </p:cNvSpPr>
          <p:nvPr>
            <p:ph idx="1"/>
          </p:nvPr>
        </p:nvSpPr>
        <p:spPr>
          <a:xfrm>
            <a:off x="457201" y="1341438"/>
            <a:ext cx="3982994" cy="5111750"/>
          </a:xfrm>
        </p:spPr>
        <p:txBody>
          <a:bodyPr/>
          <a:lstStyle/>
          <a:p>
            <a:pPr>
              <a:lnSpc>
                <a:spcPts val="1700"/>
              </a:lnSpc>
            </a:pPr>
            <a:r>
              <a:rPr lang="fr-FR" sz="1600" dirty="0"/>
              <a:t>Etude transversale</a:t>
            </a:r>
            <a:br>
              <a:rPr lang="fr-FR" sz="1600" dirty="0"/>
            </a:br>
            <a:endParaRPr lang="fr-FR" sz="1600" dirty="0"/>
          </a:p>
          <a:p>
            <a:pPr>
              <a:lnSpc>
                <a:spcPts val="1700"/>
              </a:lnSpc>
            </a:pPr>
            <a:r>
              <a:rPr lang="fr-FR" sz="1600" dirty="0"/>
              <a:t>812 patients (cohortes ANRS APROCO, COPANA, étude MONOI)</a:t>
            </a:r>
            <a:br>
              <a:rPr lang="fr-FR" sz="1600" dirty="0"/>
            </a:br>
            <a:endParaRPr lang="fr-FR" sz="1600" dirty="0"/>
          </a:p>
          <a:p>
            <a:pPr>
              <a:lnSpc>
                <a:spcPts val="1700"/>
              </a:lnSpc>
            </a:pPr>
            <a:r>
              <a:rPr lang="fr-FR" sz="1600" dirty="0"/>
              <a:t>Sous ARV, avec CV &lt; 50 c/ml </a:t>
            </a:r>
            <a:br>
              <a:rPr lang="fr-FR" sz="1600" dirty="0"/>
            </a:br>
            <a:r>
              <a:rPr lang="fr-FR" sz="1600" dirty="0"/>
              <a:t>&gt; 12 mois</a:t>
            </a:r>
            <a:br>
              <a:rPr lang="fr-FR" sz="1600" dirty="0"/>
            </a:br>
            <a:endParaRPr lang="fr-FR" sz="1600" dirty="0"/>
          </a:p>
          <a:p>
            <a:pPr>
              <a:lnSpc>
                <a:spcPts val="1700"/>
              </a:lnSpc>
            </a:pPr>
            <a:r>
              <a:rPr lang="fr-FR" sz="1600" dirty="0"/>
              <a:t>ADN VIH (médiane [IQR]) : 2,6</a:t>
            </a:r>
            <a:br>
              <a:rPr lang="fr-FR" sz="1600" dirty="0"/>
            </a:br>
            <a:r>
              <a:rPr lang="fr-FR" sz="1600" dirty="0"/>
              <a:t>[2,2-3,1] log</a:t>
            </a:r>
            <a:r>
              <a:rPr lang="fr-FR" sz="1600" baseline="-25000" dirty="0"/>
              <a:t>10</a:t>
            </a:r>
            <a:r>
              <a:rPr lang="fr-FR" sz="1600" dirty="0"/>
              <a:t> c/10</a:t>
            </a:r>
            <a:r>
              <a:rPr lang="fr-FR" sz="1600" baseline="30000" dirty="0"/>
              <a:t>6</a:t>
            </a:r>
            <a:r>
              <a:rPr lang="fr-FR" sz="1600" dirty="0"/>
              <a:t> PBMC</a:t>
            </a:r>
            <a:br>
              <a:rPr lang="fr-FR" sz="1600" dirty="0"/>
            </a:br>
            <a:endParaRPr lang="fr-FR" sz="1600" dirty="0"/>
          </a:p>
          <a:p>
            <a:pPr>
              <a:lnSpc>
                <a:spcPts val="1700"/>
              </a:lnSpc>
            </a:pPr>
            <a:r>
              <a:rPr lang="fr-FR" sz="1600" dirty="0"/>
              <a:t>Le titre </a:t>
            </a:r>
            <a:r>
              <a:rPr lang="fr-FR" sz="1600" dirty="0" err="1"/>
              <a:t>d’Ac</a:t>
            </a:r>
            <a:r>
              <a:rPr lang="fr-FR" sz="1600" dirty="0"/>
              <a:t> anti-gp41 est fortement corrélé à</a:t>
            </a:r>
          </a:p>
          <a:p>
            <a:pPr lvl="1">
              <a:lnSpc>
                <a:spcPts val="1700"/>
              </a:lnSpc>
            </a:pPr>
            <a:r>
              <a:rPr lang="fr-FR" sz="1400" dirty="0"/>
              <a:t>Temps avec CV &lt; 50 c/ml sous ARV : plus le contrôle virologique est prolongé, moindre est la réponse  humorale anti-VIH </a:t>
            </a:r>
          </a:p>
          <a:p>
            <a:pPr lvl="1">
              <a:lnSpc>
                <a:spcPts val="1700"/>
              </a:lnSpc>
            </a:pPr>
            <a:r>
              <a:rPr lang="fr-FR" sz="1400" dirty="0"/>
              <a:t>ADN VIH sang</a:t>
            </a:r>
            <a:br>
              <a:rPr lang="fr-FR" sz="1400" dirty="0"/>
            </a:br>
            <a:endParaRPr lang="fr-FR" sz="1400" dirty="0"/>
          </a:p>
          <a:p>
            <a:pPr>
              <a:lnSpc>
                <a:spcPts val="1700"/>
              </a:lnSpc>
            </a:pPr>
            <a:r>
              <a:rPr lang="fr-FR" sz="1600" b="1" dirty="0">
                <a:solidFill>
                  <a:srgbClr val="0070C0"/>
                </a:solidFill>
                <a:cs typeface="Calibri"/>
              </a:rPr>
              <a:t>Conclusion : </a:t>
            </a:r>
            <a:r>
              <a:rPr lang="fr-FR" sz="1600" dirty="0"/>
              <a:t>la mesure du titre </a:t>
            </a:r>
            <a:r>
              <a:rPr lang="fr-FR" sz="1600" dirty="0" err="1"/>
              <a:t>d’Ac</a:t>
            </a:r>
            <a:r>
              <a:rPr lang="fr-FR" sz="1600" dirty="0"/>
              <a:t> anti-gp41 pourrait constituer un marqueur complémentaire de l’efficacité du contrôle virologique sous ARV</a:t>
            </a:r>
          </a:p>
        </p:txBody>
      </p:sp>
      <p:grpSp>
        <p:nvGrpSpPr>
          <p:cNvPr id="2" name="Groupe 1"/>
          <p:cNvGrpSpPr/>
          <p:nvPr/>
        </p:nvGrpSpPr>
        <p:grpSpPr>
          <a:xfrm>
            <a:off x="4351007" y="1379770"/>
            <a:ext cx="4799396" cy="2382361"/>
            <a:chOff x="4351007" y="1379770"/>
            <a:chExt cx="4799396" cy="2382361"/>
          </a:xfrm>
        </p:grpSpPr>
        <p:grpSp>
          <p:nvGrpSpPr>
            <p:cNvPr id="2224" name="Groupe 2223"/>
            <p:cNvGrpSpPr/>
            <p:nvPr/>
          </p:nvGrpSpPr>
          <p:grpSpPr>
            <a:xfrm>
              <a:off x="4797986" y="1541463"/>
              <a:ext cx="4175125" cy="1735137"/>
              <a:chOff x="4475163" y="1541463"/>
              <a:chExt cx="4175125" cy="1735137"/>
            </a:xfrm>
          </p:grpSpPr>
          <p:sp>
            <p:nvSpPr>
              <p:cNvPr id="713" name="Freeform 11"/>
              <p:cNvSpPr>
                <a:spLocks/>
              </p:cNvSpPr>
              <p:nvPr/>
            </p:nvSpPr>
            <p:spPr bwMode="auto">
              <a:xfrm>
                <a:off x="4532313" y="1541463"/>
                <a:ext cx="4117975" cy="1670050"/>
              </a:xfrm>
              <a:custGeom>
                <a:avLst/>
                <a:gdLst>
                  <a:gd name="T0" fmla="*/ 0 w 5188"/>
                  <a:gd name="T1" fmla="*/ 0 h 2105"/>
                  <a:gd name="T2" fmla="*/ 0 w 5188"/>
                  <a:gd name="T3" fmla="*/ 2105 h 2105"/>
                  <a:gd name="T4" fmla="*/ 5188 w 5188"/>
                  <a:gd name="T5" fmla="*/ 2105 h 2105"/>
                </a:gdLst>
                <a:ahLst/>
                <a:cxnLst>
                  <a:cxn ang="0">
                    <a:pos x="T0" y="T1"/>
                  </a:cxn>
                  <a:cxn ang="0">
                    <a:pos x="T2" y="T3"/>
                  </a:cxn>
                  <a:cxn ang="0">
                    <a:pos x="T4" y="T5"/>
                  </a:cxn>
                </a:cxnLst>
                <a:rect l="0" t="0" r="r" b="b"/>
                <a:pathLst>
                  <a:path w="5188" h="2105">
                    <a:moveTo>
                      <a:pt x="0" y="0"/>
                    </a:moveTo>
                    <a:lnTo>
                      <a:pt x="0" y="2105"/>
                    </a:lnTo>
                    <a:lnTo>
                      <a:pt x="5188" y="2105"/>
                    </a:lnTo>
                  </a:path>
                </a:pathLst>
              </a:custGeom>
              <a:noFill/>
              <a:ln w="11113">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5" name="Line 13"/>
              <p:cNvSpPr>
                <a:spLocks noChangeShapeType="1"/>
              </p:cNvSpPr>
              <p:nvPr/>
            </p:nvSpPr>
            <p:spPr bwMode="auto">
              <a:xfrm flipV="1">
                <a:off x="8645526" y="3211513"/>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6" name="Line 14"/>
              <p:cNvSpPr>
                <a:spLocks noChangeShapeType="1"/>
              </p:cNvSpPr>
              <p:nvPr/>
            </p:nvSpPr>
            <p:spPr bwMode="auto">
              <a:xfrm flipV="1">
                <a:off x="7616826" y="3211513"/>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7" name="Line 15"/>
              <p:cNvSpPr>
                <a:spLocks noChangeShapeType="1"/>
              </p:cNvSpPr>
              <p:nvPr/>
            </p:nvSpPr>
            <p:spPr bwMode="auto">
              <a:xfrm flipV="1">
                <a:off x="5562601" y="3211513"/>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8" name="Line 16"/>
              <p:cNvSpPr>
                <a:spLocks noChangeShapeType="1"/>
              </p:cNvSpPr>
              <p:nvPr/>
            </p:nvSpPr>
            <p:spPr bwMode="auto">
              <a:xfrm flipV="1">
                <a:off x="6588126" y="3211513"/>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9" name="Line 17"/>
              <p:cNvSpPr>
                <a:spLocks noChangeShapeType="1"/>
              </p:cNvSpPr>
              <p:nvPr/>
            </p:nvSpPr>
            <p:spPr bwMode="auto">
              <a:xfrm flipV="1">
                <a:off x="4532313" y="3211513"/>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5" name="Line 23"/>
              <p:cNvSpPr>
                <a:spLocks noChangeShapeType="1"/>
              </p:cNvSpPr>
              <p:nvPr/>
            </p:nvSpPr>
            <p:spPr bwMode="auto">
              <a:xfrm>
                <a:off x="4475163" y="1541463"/>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6" name="Line 24"/>
              <p:cNvSpPr>
                <a:spLocks noChangeShapeType="1"/>
              </p:cNvSpPr>
              <p:nvPr/>
            </p:nvSpPr>
            <p:spPr bwMode="auto">
              <a:xfrm>
                <a:off x="4475163" y="1958975"/>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7" name="Line 25"/>
              <p:cNvSpPr>
                <a:spLocks noChangeShapeType="1"/>
              </p:cNvSpPr>
              <p:nvPr/>
            </p:nvSpPr>
            <p:spPr bwMode="auto">
              <a:xfrm>
                <a:off x="4475163" y="2376488"/>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8" name="Line 26"/>
              <p:cNvSpPr>
                <a:spLocks noChangeShapeType="1"/>
              </p:cNvSpPr>
              <p:nvPr/>
            </p:nvSpPr>
            <p:spPr bwMode="auto">
              <a:xfrm>
                <a:off x="4475163" y="2794000"/>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9" name="Line 27"/>
              <p:cNvSpPr>
                <a:spLocks noChangeShapeType="1"/>
              </p:cNvSpPr>
              <p:nvPr/>
            </p:nvSpPr>
            <p:spPr bwMode="auto">
              <a:xfrm>
                <a:off x="4475163" y="3211513"/>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48" name="Line 34"/>
              <p:cNvSpPr>
                <a:spLocks noChangeShapeType="1"/>
              </p:cNvSpPr>
              <p:nvPr/>
            </p:nvSpPr>
            <p:spPr bwMode="auto">
              <a:xfrm flipH="1" flipV="1">
                <a:off x="4532313" y="2376488"/>
                <a:ext cx="3781425" cy="561975"/>
              </a:xfrm>
              <a:prstGeom prst="line">
                <a:avLst/>
              </a:prstGeom>
              <a:noFill/>
              <a:ln w="30163">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0" name="Freeform 36"/>
              <p:cNvSpPr>
                <a:spLocks/>
              </p:cNvSpPr>
              <p:nvPr/>
            </p:nvSpPr>
            <p:spPr bwMode="auto">
              <a:xfrm>
                <a:off x="5703888" y="1784350"/>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1" name="Freeform 37"/>
              <p:cNvSpPr>
                <a:spLocks/>
              </p:cNvSpPr>
              <p:nvPr/>
            </p:nvSpPr>
            <p:spPr bwMode="auto">
              <a:xfrm>
                <a:off x="5151438" y="1717675"/>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2" name="Freeform 38"/>
              <p:cNvSpPr>
                <a:spLocks/>
              </p:cNvSpPr>
              <p:nvPr/>
            </p:nvSpPr>
            <p:spPr bwMode="auto">
              <a:xfrm>
                <a:off x="4879976" y="1714500"/>
                <a:ext cx="77788"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3" name="Freeform 39"/>
              <p:cNvSpPr>
                <a:spLocks/>
              </p:cNvSpPr>
              <p:nvPr/>
            </p:nvSpPr>
            <p:spPr bwMode="auto">
              <a:xfrm>
                <a:off x="4822826" y="1808163"/>
                <a:ext cx="77788" cy="76200"/>
              </a:xfrm>
              <a:custGeom>
                <a:avLst/>
                <a:gdLst>
                  <a:gd name="T0" fmla="*/ 51 w 99"/>
                  <a:gd name="T1" fmla="*/ 0 h 97"/>
                  <a:gd name="T2" fmla="*/ 0 w 99"/>
                  <a:gd name="T3" fmla="*/ 48 h 97"/>
                  <a:gd name="T4" fmla="*/ 51 w 99"/>
                  <a:gd name="T5" fmla="*/ 97 h 97"/>
                  <a:gd name="T6" fmla="*/ 99 w 99"/>
                  <a:gd name="T7" fmla="*/ 46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4" name="Freeform 40"/>
              <p:cNvSpPr>
                <a:spLocks/>
              </p:cNvSpPr>
              <p:nvPr/>
            </p:nvSpPr>
            <p:spPr bwMode="auto">
              <a:xfrm>
                <a:off x="4789488" y="1833563"/>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5" name="Freeform 41"/>
              <p:cNvSpPr>
                <a:spLocks/>
              </p:cNvSpPr>
              <p:nvPr/>
            </p:nvSpPr>
            <p:spPr bwMode="auto">
              <a:xfrm>
                <a:off x="4781551" y="1889125"/>
                <a:ext cx="77788" cy="77787"/>
              </a:xfrm>
              <a:custGeom>
                <a:avLst/>
                <a:gdLst>
                  <a:gd name="T0" fmla="*/ 50 w 99"/>
                  <a:gd name="T1" fmla="*/ 0 h 99"/>
                  <a:gd name="T2" fmla="*/ 0 w 99"/>
                  <a:gd name="T3" fmla="*/ 50 h 99"/>
                  <a:gd name="T4" fmla="*/ 50 w 99"/>
                  <a:gd name="T5" fmla="*/ 99 h 99"/>
                  <a:gd name="T6" fmla="*/ 99 w 99"/>
                  <a:gd name="T7" fmla="*/ 48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0"/>
                    </a:lnTo>
                    <a:lnTo>
                      <a:pt x="50" y="99"/>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6" name="Freeform 42"/>
              <p:cNvSpPr>
                <a:spLocks/>
              </p:cNvSpPr>
              <p:nvPr/>
            </p:nvSpPr>
            <p:spPr bwMode="auto">
              <a:xfrm>
                <a:off x="4775201" y="1963738"/>
                <a:ext cx="77788"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7" name="Freeform 43"/>
              <p:cNvSpPr>
                <a:spLocks/>
              </p:cNvSpPr>
              <p:nvPr/>
            </p:nvSpPr>
            <p:spPr bwMode="auto">
              <a:xfrm>
                <a:off x="4800601" y="2047875"/>
                <a:ext cx="79375" cy="77787"/>
              </a:xfrm>
              <a:custGeom>
                <a:avLst/>
                <a:gdLst>
                  <a:gd name="T0" fmla="*/ 51 w 99"/>
                  <a:gd name="T1" fmla="*/ 0 h 97"/>
                  <a:gd name="T2" fmla="*/ 0 w 99"/>
                  <a:gd name="T3" fmla="*/ 48 h 97"/>
                  <a:gd name="T4" fmla="*/ 51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9" name="Freeform 44"/>
              <p:cNvSpPr>
                <a:spLocks/>
              </p:cNvSpPr>
              <p:nvPr/>
            </p:nvSpPr>
            <p:spPr bwMode="auto">
              <a:xfrm>
                <a:off x="4781551" y="2082800"/>
                <a:ext cx="77788" cy="77787"/>
              </a:xfrm>
              <a:custGeom>
                <a:avLst/>
                <a:gdLst>
                  <a:gd name="T0" fmla="*/ 50 w 99"/>
                  <a:gd name="T1" fmla="*/ 0 h 98"/>
                  <a:gd name="T2" fmla="*/ 0 w 99"/>
                  <a:gd name="T3" fmla="*/ 50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50"/>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0" name="Freeform 45"/>
              <p:cNvSpPr>
                <a:spLocks/>
              </p:cNvSpPr>
              <p:nvPr/>
            </p:nvSpPr>
            <p:spPr bwMode="auto">
              <a:xfrm>
                <a:off x="4786313" y="2162175"/>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1" name="Freeform 46"/>
              <p:cNvSpPr>
                <a:spLocks/>
              </p:cNvSpPr>
              <p:nvPr/>
            </p:nvSpPr>
            <p:spPr bwMode="auto">
              <a:xfrm>
                <a:off x="4725988" y="2209800"/>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2" name="Freeform 47"/>
              <p:cNvSpPr>
                <a:spLocks/>
              </p:cNvSpPr>
              <p:nvPr/>
            </p:nvSpPr>
            <p:spPr bwMode="auto">
              <a:xfrm>
                <a:off x="4546601" y="2632075"/>
                <a:ext cx="77788" cy="76200"/>
              </a:xfrm>
              <a:custGeom>
                <a:avLst/>
                <a:gdLst>
                  <a:gd name="T0" fmla="*/ 50 w 99"/>
                  <a:gd name="T1" fmla="*/ 0 h 97"/>
                  <a:gd name="T2" fmla="*/ 0 w 99"/>
                  <a:gd name="T3" fmla="*/ 48 h 97"/>
                  <a:gd name="T4" fmla="*/ 49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3" name="Freeform 48"/>
              <p:cNvSpPr>
                <a:spLocks/>
              </p:cNvSpPr>
              <p:nvPr/>
            </p:nvSpPr>
            <p:spPr bwMode="auto">
              <a:xfrm>
                <a:off x="4554538" y="3008313"/>
                <a:ext cx="76200" cy="77787"/>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4" name="Freeform 49"/>
              <p:cNvSpPr>
                <a:spLocks/>
              </p:cNvSpPr>
              <p:nvPr/>
            </p:nvSpPr>
            <p:spPr bwMode="auto">
              <a:xfrm>
                <a:off x="4852988" y="3113088"/>
                <a:ext cx="76200" cy="77787"/>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5" name="Freeform 50"/>
              <p:cNvSpPr>
                <a:spLocks/>
              </p:cNvSpPr>
              <p:nvPr/>
            </p:nvSpPr>
            <p:spPr bwMode="auto">
              <a:xfrm>
                <a:off x="4902201" y="3089275"/>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6" name="Freeform 51"/>
              <p:cNvSpPr>
                <a:spLocks/>
              </p:cNvSpPr>
              <p:nvPr/>
            </p:nvSpPr>
            <p:spPr bwMode="auto">
              <a:xfrm>
                <a:off x="4908551" y="3048000"/>
                <a:ext cx="77788" cy="76200"/>
              </a:xfrm>
              <a:custGeom>
                <a:avLst/>
                <a:gdLst>
                  <a:gd name="T0" fmla="*/ 51 w 99"/>
                  <a:gd name="T1" fmla="*/ 0 h 97"/>
                  <a:gd name="T2" fmla="*/ 0 w 99"/>
                  <a:gd name="T3" fmla="*/ 49 h 97"/>
                  <a:gd name="T4" fmla="*/ 49 w 99"/>
                  <a:gd name="T5" fmla="*/ 97 h 97"/>
                  <a:gd name="T6" fmla="*/ 99 w 99"/>
                  <a:gd name="T7" fmla="*/ 47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7" name="Freeform 52"/>
              <p:cNvSpPr>
                <a:spLocks/>
              </p:cNvSpPr>
              <p:nvPr/>
            </p:nvSpPr>
            <p:spPr bwMode="auto">
              <a:xfrm>
                <a:off x="4965701" y="2992438"/>
                <a:ext cx="77788" cy="77787"/>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8" name="Freeform 53"/>
              <p:cNvSpPr>
                <a:spLocks/>
              </p:cNvSpPr>
              <p:nvPr/>
            </p:nvSpPr>
            <p:spPr bwMode="auto">
              <a:xfrm>
                <a:off x="4902201" y="2967038"/>
                <a:ext cx="77788"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9" name="Freeform 54"/>
              <p:cNvSpPr>
                <a:spLocks/>
              </p:cNvSpPr>
              <p:nvPr/>
            </p:nvSpPr>
            <p:spPr bwMode="auto">
              <a:xfrm>
                <a:off x="4870451" y="2984500"/>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0" name="Freeform 55"/>
              <p:cNvSpPr>
                <a:spLocks/>
              </p:cNvSpPr>
              <p:nvPr/>
            </p:nvSpPr>
            <p:spPr bwMode="auto">
              <a:xfrm>
                <a:off x="4826001" y="2973388"/>
                <a:ext cx="77788" cy="77787"/>
              </a:xfrm>
              <a:custGeom>
                <a:avLst/>
                <a:gdLst>
                  <a:gd name="T0" fmla="*/ 50 w 99"/>
                  <a:gd name="T1" fmla="*/ 0 h 99"/>
                  <a:gd name="T2" fmla="*/ 0 w 99"/>
                  <a:gd name="T3" fmla="*/ 49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49"/>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1" name="Freeform 56"/>
              <p:cNvSpPr>
                <a:spLocks/>
              </p:cNvSpPr>
              <p:nvPr/>
            </p:nvSpPr>
            <p:spPr bwMode="auto">
              <a:xfrm>
                <a:off x="4781551" y="3014663"/>
                <a:ext cx="77788" cy="77787"/>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2" name="Freeform 57"/>
              <p:cNvSpPr>
                <a:spLocks/>
              </p:cNvSpPr>
              <p:nvPr/>
            </p:nvSpPr>
            <p:spPr bwMode="auto">
              <a:xfrm>
                <a:off x="4770438" y="2906713"/>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3" name="Freeform 58"/>
              <p:cNvSpPr>
                <a:spLocks/>
              </p:cNvSpPr>
              <p:nvPr/>
            </p:nvSpPr>
            <p:spPr bwMode="auto">
              <a:xfrm>
                <a:off x="4764088" y="2854325"/>
                <a:ext cx="76200" cy="76200"/>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4" name="Freeform 59"/>
              <p:cNvSpPr>
                <a:spLocks/>
              </p:cNvSpPr>
              <p:nvPr/>
            </p:nvSpPr>
            <p:spPr bwMode="auto">
              <a:xfrm>
                <a:off x="4837113" y="2860675"/>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5" name="Freeform 60"/>
              <p:cNvSpPr>
                <a:spLocks/>
              </p:cNvSpPr>
              <p:nvPr/>
            </p:nvSpPr>
            <p:spPr bwMode="auto">
              <a:xfrm>
                <a:off x="4808538" y="2890838"/>
                <a:ext cx="76200" cy="77787"/>
              </a:xfrm>
              <a:custGeom>
                <a:avLst/>
                <a:gdLst>
                  <a:gd name="T0" fmla="*/ 48 w 96"/>
                  <a:gd name="T1" fmla="*/ 0 h 99"/>
                  <a:gd name="T2" fmla="*/ 0 w 96"/>
                  <a:gd name="T3" fmla="*/ 50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6" name="Freeform 61"/>
              <p:cNvSpPr>
                <a:spLocks/>
              </p:cNvSpPr>
              <p:nvPr/>
            </p:nvSpPr>
            <p:spPr bwMode="auto">
              <a:xfrm>
                <a:off x="4883151" y="2862263"/>
                <a:ext cx="79375" cy="77787"/>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7" name="Freeform 62"/>
              <p:cNvSpPr>
                <a:spLocks/>
              </p:cNvSpPr>
              <p:nvPr/>
            </p:nvSpPr>
            <p:spPr bwMode="auto">
              <a:xfrm>
                <a:off x="4887913" y="2917825"/>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8" name="Freeform 63"/>
              <p:cNvSpPr>
                <a:spLocks/>
              </p:cNvSpPr>
              <p:nvPr/>
            </p:nvSpPr>
            <p:spPr bwMode="auto">
              <a:xfrm>
                <a:off x="4957763" y="2890838"/>
                <a:ext cx="76200" cy="77787"/>
              </a:xfrm>
              <a:custGeom>
                <a:avLst/>
                <a:gdLst>
                  <a:gd name="T0" fmla="*/ 48 w 96"/>
                  <a:gd name="T1" fmla="*/ 0 h 99"/>
                  <a:gd name="T2" fmla="*/ 0 w 96"/>
                  <a:gd name="T3" fmla="*/ 50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9" name="Freeform 64"/>
              <p:cNvSpPr>
                <a:spLocks/>
              </p:cNvSpPr>
              <p:nvPr/>
            </p:nvSpPr>
            <p:spPr bwMode="auto">
              <a:xfrm>
                <a:off x="5013326" y="2862263"/>
                <a:ext cx="79375" cy="77787"/>
              </a:xfrm>
              <a:custGeom>
                <a:avLst/>
                <a:gdLst>
                  <a:gd name="T0" fmla="*/ 51 w 99"/>
                  <a:gd name="T1" fmla="*/ 0 h 97"/>
                  <a:gd name="T2" fmla="*/ 0 w 99"/>
                  <a:gd name="T3" fmla="*/ 48 h 97"/>
                  <a:gd name="T4" fmla="*/ 51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0" name="Freeform 65"/>
              <p:cNvSpPr>
                <a:spLocks/>
              </p:cNvSpPr>
              <p:nvPr/>
            </p:nvSpPr>
            <p:spPr bwMode="auto">
              <a:xfrm>
                <a:off x="4976813" y="2849563"/>
                <a:ext cx="76200" cy="77787"/>
              </a:xfrm>
              <a:custGeom>
                <a:avLst/>
                <a:gdLst>
                  <a:gd name="T0" fmla="*/ 48 w 97"/>
                  <a:gd name="T1" fmla="*/ 0 h 99"/>
                  <a:gd name="T2" fmla="*/ 0 w 97"/>
                  <a:gd name="T3" fmla="*/ 50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1" name="Freeform 66"/>
              <p:cNvSpPr>
                <a:spLocks/>
              </p:cNvSpPr>
              <p:nvPr/>
            </p:nvSpPr>
            <p:spPr bwMode="auto">
              <a:xfrm>
                <a:off x="4927601" y="2805113"/>
                <a:ext cx="79375" cy="77787"/>
              </a:xfrm>
              <a:custGeom>
                <a:avLst/>
                <a:gdLst>
                  <a:gd name="T0" fmla="*/ 51 w 99"/>
                  <a:gd name="T1" fmla="*/ 0 h 99"/>
                  <a:gd name="T2" fmla="*/ 0 w 99"/>
                  <a:gd name="T3" fmla="*/ 49 h 99"/>
                  <a:gd name="T4" fmla="*/ 49 w 99"/>
                  <a:gd name="T5" fmla="*/ 99 h 99"/>
                  <a:gd name="T6" fmla="*/ 99 w 99"/>
                  <a:gd name="T7" fmla="*/ 49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49"/>
                    </a:lnTo>
                    <a:lnTo>
                      <a:pt x="49" y="99"/>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2" name="Freeform 67"/>
              <p:cNvSpPr>
                <a:spLocks/>
              </p:cNvSpPr>
              <p:nvPr/>
            </p:nvSpPr>
            <p:spPr bwMode="auto">
              <a:xfrm>
                <a:off x="4803776" y="2914650"/>
                <a:ext cx="77788" cy="76200"/>
              </a:xfrm>
              <a:custGeom>
                <a:avLst/>
                <a:gdLst>
                  <a:gd name="T0" fmla="*/ 50 w 99"/>
                  <a:gd name="T1" fmla="*/ 0 h 97"/>
                  <a:gd name="T2" fmla="*/ 0 w 99"/>
                  <a:gd name="T3" fmla="*/ 48 h 97"/>
                  <a:gd name="T4" fmla="*/ 50 w 99"/>
                  <a:gd name="T5" fmla="*/ 97 h 97"/>
                  <a:gd name="T6" fmla="*/ 99 w 99"/>
                  <a:gd name="T7" fmla="*/ 46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50" y="97"/>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3" name="Freeform 68"/>
              <p:cNvSpPr>
                <a:spLocks/>
              </p:cNvSpPr>
              <p:nvPr/>
            </p:nvSpPr>
            <p:spPr bwMode="auto">
              <a:xfrm>
                <a:off x="4781551" y="2738438"/>
                <a:ext cx="77788" cy="79375"/>
              </a:xfrm>
              <a:custGeom>
                <a:avLst/>
                <a:gdLst>
                  <a:gd name="T0" fmla="*/ 50 w 99"/>
                  <a:gd name="T1" fmla="*/ 0 h 98"/>
                  <a:gd name="T2" fmla="*/ 0 w 99"/>
                  <a:gd name="T3" fmla="*/ 48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4" name="Freeform 69"/>
              <p:cNvSpPr>
                <a:spLocks/>
              </p:cNvSpPr>
              <p:nvPr/>
            </p:nvSpPr>
            <p:spPr bwMode="auto">
              <a:xfrm>
                <a:off x="4803776" y="2738438"/>
                <a:ext cx="77788" cy="79375"/>
              </a:xfrm>
              <a:custGeom>
                <a:avLst/>
                <a:gdLst>
                  <a:gd name="T0" fmla="*/ 50 w 99"/>
                  <a:gd name="T1" fmla="*/ 0 h 98"/>
                  <a:gd name="T2" fmla="*/ 0 w 99"/>
                  <a:gd name="T3" fmla="*/ 48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5" name="Freeform 70"/>
              <p:cNvSpPr>
                <a:spLocks/>
              </p:cNvSpPr>
              <p:nvPr/>
            </p:nvSpPr>
            <p:spPr bwMode="auto">
              <a:xfrm>
                <a:off x="4845051" y="2738438"/>
                <a:ext cx="77788" cy="79375"/>
              </a:xfrm>
              <a:custGeom>
                <a:avLst/>
                <a:gdLst>
                  <a:gd name="T0" fmla="*/ 50 w 99"/>
                  <a:gd name="T1" fmla="*/ 0 h 98"/>
                  <a:gd name="T2" fmla="*/ 0 w 99"/>
                  <a:gd name="T3" fmla="*/ 48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6" name="Freeform 71"/>
              <p:cNvSpPr>
                <a:spLocks/>
              </p:cNvSpPr>
              <p:nvPr/>
            </p:nvSpPr>
            <p:spPr bwMode="auto">
              <a:xfrm>
                <a:off x="4845051" y="2774950"/>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7" name="Freeform 72"/>
              <p:cNvSpPr>
                <a:spLocks/>
              </p:cNvSpPr>
              <p:nvPr/>
            </p:nvSpPr>
            <p:spPr bwMode="auto">
              <a:xfrm>
                <a:off x="4814888" y="277812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8" name="Freeform 73"/>
              <p:cNvSpPr>
                <a:spLocks/>
              </p:cNvSpPr>
              <p:nvPr/>
            </p:nvSpPr>
            <p:spPr bwMode="auto">
              <a:xfrm>
                <a:off x="4729163" y="2346325"/>
                <a:ext cx="76200"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9" name="Freeform 74"/>
              <p:cNvSpPr>
                <a:spLocks/>
              </p:cNvSpPr>
              <p:nvPr/>
            </p:nvSpPr>
            <p:spPr bwMode="auto">
              <a:xfrm>
                <a:off x="4751388" y="2390775"/>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0" name="Freeform 75"/>
              <p:cNvSpPr>
                <a:spLocks/>
              </p:cNvSpPr>
              <p:nvPr/>
            </p:nvSpPr>
            <p:spPr bwMode="auto">
              <a:xfrm>
                <a:off x="4751388" y="2459038"/>
                <a:ext cx="76200" cy="76200"/>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1" name="Freeform 76"/>
              <p:cNvSpPr>
                <a:spLocks/>
              </p:cNvSpPr>
              <p:nvPr/>
            </p:nvSpPr>
            <p:spPr bwMode="auto">
              <a:xfrm>
                <a:off x="4740276" y="2543175"/>
                <a:ext cx="77788" cy="77787"/>
              </a:xfrm>
              <a:custGeom>
                <a:avLst/>
                <a:gdLst>
                  <a:gd name="T0" fmla="*/ 50 w 99"/>
                  <a:gd name="T1" fmla="*/ 0 h 98"/>
                  <a:gd name="T2" fmla="*/ 0 w 99"/>
                  <a:gd name="T3" fmla="*/ 48 h 98"/>
                  <a:gd name="T4" fmla="*/ 48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48"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2" name="Freeform 77"/>
              <p:cNvSpPr>
                <a:spLocks/>
              </p:cNvSpPr>
              <p:nvPr/>
            </p:nvSpPr>
            <p:spPr bwMode="auto">
              <a:xfrm>
                <a:off x="5080001" y="1712913"/>
                <a:ext cx="76200" cy="77787"/>
              </a:xfrm>
              <a:custGeom>
                <a:avLst/>
                <a:gdLst>
                  <a:gd name="T0" fmla="*/ 50 w 97"/>
                  <a:gd name="T1" fmla="*/ 0 h 99"/>
                  <a:gd name="T2" fmla="*/ 0 w 97"/>
                  <a:gd name="T3" fmla="*/ 48 h 99"/>
                  <a:gd name="T4" fmla="*/ 49 w 97"/>
                  <a:gd name="T5" fmla="*/ 99 h 99"/>
                  <a:gd name="T6" fmla="*/ 97 w 97"/>
                  <a:gd name="T7" fmla="*/ 48 h 99"/>
                  <a:gd name="T8" fmla="*/ 50 w 97"/>
                  <a:gd name="T9" fmla="*/ 0 h 99"/>
                  <a:gd name="T10" fmla="*/ 5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0" y="0"/>
                    </a:moveTo>
                    <a:lnTo>
                      <a:pt x="0" y="48"/>
                    </a:lnTo>
                    <a:lnTo>
                      <a:pt x="49" y="99"/>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3" name="Freeform 78"/>
              <p:cNvSpPr>
                <a:spLocks/>
              </p:cNvSpPr>
              <p:nvPr/>
            </p:nvSpPr>
            <p:spPr bwMode="auto">
              <a:xfrm>
                <a:off x="5121276" y="1795463"/>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4" name="Freeform 79"/>
              <p:cNvSpPr>
                <a:spLocks/>
              </p:cNvSpPr>
              <p:nvPr/>
            </p:nvSpPr>
            <p:spPr bwMode="auto">
              <a:xfrm>
                <a:off x="5178426" y="1773238"/>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5" name="Freeform 80"/>
              <p:cNvSpPr>
                <a:spLocks/>
              </p:cNvSpPr>
              <p:nvPr/>
            </p:nvSpPr>
            <p:spPr bwMode="auto">
              <a:xfrm>
                <a:off x="5027613" y="1836738"/>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6" name="Freeform 81"/>
              <p:cNvSpPr>
                <a:spLocks/>
              </p:cNvSpPr>
              <p:nvPr/>
            </p:nvSpPr>
            <p:spPr bwMode="auto">
              <a:xfrm>
                <a:off x="5076826" y="1878013"/>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7" name="Freeform 82"/>
              <p:cNvSpPr>
                <a:spLocks/>
              </p:cNvSpPr>
              <p:nvPr/>
            </p:nvSpPr>
            <p:spPr bwMode="auto">
              <a:xfrm>
                <a:off x="4991101" y="1827213"/>
                <a:ext cx="77788" cy="76200"/>
              </a:xfrm>
              <a:custGeom>
                <a:avLst/>
                <a:gdLst>
                  <a:gd name="T0" fmla="*/ 51 w 97"/>
                  <a:gd name="T1" fmla="*/ 0 h 97"/>
                  <a:gd name="T2" fmla="*/ 0 w 97"/>
                  <a:gd name="T3" fmla="*/ 48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8" name="Freeform 83"/>
              <p:cNvSpPr>
                <a:spLocks/>
              </p:cNvSpPr>
              <p:nvPr/>
            </p:nvSpPr>
            <p:spPr bwMode="auto">
              <a:xfrm>
                <a:off x="4908551" y="1819275"/>
                <a:ext cx="77788"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9" name="Freeform 84"/>
              <p:cNvSpPr>
                <a:spLocks/>
              </p:cNvSpPr>
              <p:nvPr/>
            </p:nvSpPr>
            <p:spPr bwMode="auto">
              <a:xfrm>
                <a:off x="4879976" y="1884363"/>
                <a:ext cx="77788"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0" name="Freeform 85"/>
              <p:cNvSpPr>
                <a:spLocks/>
              </p:cNvSpPr>
              <p:nvPr/>
            </p:nvSpPr>
            <p:spPr bwMode="auto">
              <a:xfrm>
                <a:off x="4833938" y="1919288"/>
                <a:ext cx="76200" cy="77787"/>
              </a:xfrm>
              <a:custGeom>
                <a:avLst/>
                <a:gdLst>
                  <a:gd name="T0" fmla="*/ 49 w 97"/>
                  <a:gd name="T1" fmla="*/ 0 h 99"/>
                  <a:gd name="T2" fmla="*/ 0 w 97"/>
                  <a:gd name="T3" fmla="*/ 50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1" name="Freeform 86"/>
              <p:cNvSpPr>
                <a:spLocks/>
              </p:cNvSpPr>
              <p:nvPr/>
            </p:nvSpPr>
            <p:spPr bwMode="auto">
              <a:xfrm>
                <a:off x="4816476" y="1970088"/>
                <a:ext cx="77788"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2" name="Freeform 87"/>
              <p:cNvSpPr>
                <a:spLocks/>
              </p:cNvSpPr>
              <p:nvPr/>
            </p:nvSpPr>
            <p:spPr bwMode="auto">
              <a:xfrm>
                <a:off x="4927601" y="1858963"/>
                <a:ext cx="77788" cy="77787"/>
              </a:xfrm>
              <a:custGeom>
                <a:avLst/>
                <a:gdLst>
                  <a:gd name="T0" fmla="*/ 49 w 97"/>
                  <a:gd name="T1" fmla="*/ 0 h 97"/>
                  <a:gd name="T2" fmla="*/ 0 w 97"/>
                  <a:gd name="T3" fmla="*/ 48 h 97"/>
                  <a:gd name="T4" fmla="*/ 49 w 97"/>
                  <a:gd name="T5" fmla="*/ 97 h 97"/>
                  <a:gd name="T6" fmla="*/ 97 w 97"/>
                  <a:gd name="T7" fmla="*/ 46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3" name="Freeform 88"/>
              <p:cNvSpPr>
                <a:spLocks/>
              </p:cNvSpPr>
              <p:nvPr/>
            </p:nvSpPr>
            <p:spPr bwMode="auto">
              <a:xfrm>
                <a:off x="4965701" y="1893888"/>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4" name="Freeform 89"/>
              <p:cNvSpPr>
                <a:spLocks/>
              </p:cNvSpPr>
              <p:nvPr/>
            </p:nvSpPr>
            <p:spPr bwMode="auto">
              <a:xfrm>
                <a:off x="4905376" y="1916113"/>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5" name="Freeform 90"/>
              <p:cNvSpPr>
                <a:spLocks/>
              </p:cNvSpPr>
              <p:nvPr/>
            </p:nvSpPr>
            <p:spPr bwMode="auto">
              <a:xfrm>
                <a:off x="4941888" y="1957388"/>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6" name="Freeform 91"/>
              <p:cNvSpPr>
                <a:spLocks/>
              </p:cNvSpPr>
              <p:nvPr/>
            </p:nvSpPr>
            <p:spPr bwMode="auto">
              <a:xfrm>
                <a:off x="4897438" y="1982788"/>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7" name="Freeform 92"/>
              <p:cNvSpPr>
                <a:spLocks/>
              </p:cNvSpPr>
              <p:nvPr/>
            </p:nvSpPr>
            <p:spPr bwMode="auto">
              <a:xfrm>
                <a:off x="4856163" y="2009775"/>
                <a:ext cx="76200"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8" name="Freeform 93"/>
              <p:cNvSpPr>
                <a:spLocks/>
              </p:cNvSpPr>
              <p:nvPr/>
            </p:nvSpPr>
            <p:spPr bwMode="auto">
              <a:xfrm>
                <a:off x="4838701" y="2052638"/>
                <a:ext cx="77788"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9" name="Freeform 94"/>
              <p:cNvSpPr>
                <a:spLocks/>
              </p:cNvSpPr>
              <p:nvPr/>
            </p:nvSpPr>
            <p:spPr bwMode="auto">
              <a:xfrm>
                <a:off x="4837113" y="2074863"/>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0" name="Freeform 95"/>
              <p:cNvSpPr>
                <a:spLocks/>
              </p:cNvSpPr>
              <p:nvPr/>
            </p:nvSpPr>
            <p:spPr bwMode="auto">
              <a:xfrm>
                <a:off x="4830763" y="2092325"/>
                <a:ext cx="76200" cy="79375"/>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1" name="Freeform 96"/>
              <p:cNvSpPr>
                <a:spLocks/>
              </p:cNvSpPr>
              <p:nvPr/>
            </p:nvSpPr>
            <p:spPr bwMode="auto">
              <a:xfrm>
                <a:off x="4826001" y="2122488"/>
                <a:ext cx="77788" cy="76200"/>
              </a:xfrm>
              <a:custGeom>
                <a:avLst/>
                <a:gdLst>
                  <a:gd name="T0" fmla="*/ 50 w 99"/>
                  <a:gd name="T1" fmla="*/ 0 h 96"/>
                  <a:gd name="T2" fmla="*/ 0 w 99"/>
                  <a:gd name="T3" fmla="*/ 48 h 96"/>
                  <a:gd name="T4" fmla="*/ 50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50"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2" name="Freeform 97"/>
              <p:cNvSpPr>
                <a:spLocks/>
              </p:cNvSpPr>
              <p:nvPr/>
            </p:nvSpPr>
            <p:spPr bwMode="auto">
              <a:xfrm>
                <a:off x="4826001" y="2147888"/>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3" name="Freeform 98"/>
              <p:cNvSpPr>
                <a:spLocks/>
              </p:cNvSpPr>
              <p:nvPr/>
            </p:nvSpPr>
            <p:spPr bwMode="auto">
              <a:xfrm>
                <a:off x="4814888" y="2198688"/>
                <a:ext cx="76200" cy="77787"/>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4" name="Freeform 99"/>
              <p:cNvSpPr>
                <a:spLocks/>
              </p:cNvSpPr>
              <p:nvPr/>
            </p:nvSpPr>
            <p:spPr bwMode="auto">
              <a:xfrm>
                <a:off x="4778376" y="2235200"/>
                <a:ext cx="77788" cy="79375"/>
              </a:xfrm>
              <a:custGeom>
                <a:avLst/>
                <a:gdLst>
                  <a:gd name="T0" fmla="*/ 51 w 97"/>
                  <a:gd name="T1" fmla="*/ 0 h 98"/>
                  <a:gd name="T2" fmla="*/ 0 w 97"/>
                  <a:gd name="T3" fmla="*/ 48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48"/>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5" name="Freeform 100"/>
              <p:cNvSpPr>
                <a:spLocks/>
              </p:cNvSpPr>
              <p:nvPr/>
            </p:nvSpPr>
            <p:spPr bwMode="auto">
              <a:xfrm>
                <a:off x="4797426" y="2255838"/>
                <a:ext cx="77788" cy="76200"/>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6" name="Freeform 101"/>
              <p:cNvSpPr>
                <a:spLocks/>
              </p:cNvSpPr>
              <p:nvPr/>
            </p:nvSpPr>
            <p:spPr bwMode="auto">
              <a:xfrm>
                <a:off x="4826001" y="2298700"/>
                <a:ext cx="77788" cy="77787"/>
              </a:xfrm>
              <a:custGeom>
                <a:avLst/>
                <a:gdLst>
                  <a:gd name="T0" fmla="*/ 50 w 99"/>
                  <a:gd name="T1" fmla="*/ 0 h 97"/>
                  <a:gd name="T2" fmla="*/ 0 w 99"/>
                  <a:gd name="T3" fmla="*/ 48 h 97"/>
                  <a:gd name="T4" fmla="*/ 50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50"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7" name="Freeform 102"/>
              <p:cNvSpPr>
                <a:spLocks/>
              </p:cNvSpPr>
              <p:nvPr/>
            </p:nvSpPr>
            <p:spPr bwMode="auto">
              <a:xfrm>
                <a:off x="4830763" y="2338388"/>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8" name="Freeform 103"/>
              <p:cNvSpPr>
                <a:spLocks/>
              </p:cNvSpPr>
              <p:nvPr/>
            </p:nvSpPr>
            <p:spPr bwMode="auto">
              <a:xfrm>
                <a:off x="4811713" y="2354263"/>
                <a:ext cx="76200" cy="76200"/>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9" name="Freeform 104"/>
              <p:cNvSpPr>
                <a:spLocks/>
              </p:cNvSpPr>
              <p:nvPr/>
            </p:nvSpPr>
            <p:spPr bwMode="auto">
              <a:xfrm>
                <a:off x="4808538" y="2379663"/>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0" name="Freeform 105"/>
              <p:cNvSpPr>
                <a:spLocks/>
              </p:cNvSpPr>
              <p:nvPr/>
            </p:nvSpPr>
            <p:spPr bwMode="auto">
              <a:xfrm>
                <a:off x="4805363" y="2417763"/>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1" name="Freeform 106"/>
              <p:cNvSpPr>
                <a:spLocks/>
              </p:cNvSpPr>
              <p:nvPr/>
            </p:nvSpPr>
            <p:spPr bwMode="auto">
              <a:xfrm>
                <a:off x="4805363" y="2462213"/>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2" name="Freeform 107"/>
              <p:cNvSpPr>
                <a:spLocks/>
              </p:cNvSpPr>
              <p:nvPr/>
            </p:nvSpPr>
            <p:spPr bwMode="auto">
              <a:xfrm>
                <a:off x="4805363" y="2489200"/>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3" name="Freeform 108"/>
              <p:cNvSpPr>
                <a:spLocks/>
              </p:cNvSpPr>
              <p:nvPr/>
            </p:nvSpPr>
            <p:spPr bwMode="auto">
              <a:xfrm>
                <a:off x="4808538" y="2552700"/>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4" name="Freeform 109"/>
              <p:cNvSpPr>
                <a:spLocks/>
              </p:cNvSpPr>
              <p:nvPr/>
            </p:nvSpPr>
            <p:spPr bwMode="auto">
              <a:xfrm>
                <a:off x="4827588" y="2616200"/>
                <a:ext cx="76200"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5" name="Freeform 110"/>
              <p:cNvSpPr>
                <a:spLocks/>
              </p:cNvSpPr>
              <p:nvPr/>
            </p:nvSpPr>
            <p:spPr bwMode="auto">
              <a:xfrm>
                <a:off x="4900613" y="2055813"/>
                <a:ext cx="76200" cy="76200"/>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6" name="Freeform 111"/>
              <p:cNvSpPr>
                <a:spLocks/>
              </p:cNvSpPr>
              <p:nvPr/>
            </p:nvSpPr>
            <p:spPr bwMode="auto">
              <a:xfrm>
                <a:off x="4930776" y="2030413"/>
                <a:ext cx="77788" cy="77787"/>
              </a:xfrm>
              <a:custGeom>
                <a:avLst/>
                <a:gdLst>
                  <a:gd name="T0" fmla="*/ 50 w 99"/>
                  <a:gd name="T1" fmla="*/ 0 h 96"/>
                  <a:gd name="T2" fmla="*/ 0 w 99"/>
                  <a:gd name="T3" fmla="*/ 48 h 96"/>
                  <a:gd name="T4" fmla="*/ 49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7" name="Freeform 112"/>
              <p:cNvSpPr>
                <a:spLocks/>
              </p:cNvSpPr>
              <p:nvPr/>
            </p:nvSpPr>
            <p:spPr bwMode="auto">
              <a:xfrm>
                <a:off x="4924426" y="2078038"/>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8" name="Freeform 113"/>
              <p:cNvSpPr>
                <a:spLocks/>
              </p:cNvSpPr>
              <p:nvPr/>
            </p:nvSpPr>
            <p:spPr bwMode="auto">
              <a:xfrm>
                <a:off x="4940301" y="2103438"/>
                <a:ext cx="77788" cy="76200"/>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9" name="Freeform 114"/>
              <p:cNvSpPr>
                <a:spLocks/>
              </p:cNvSpPr>
              <p:nvPr/>
            </p:nvSpPr>
            <p:spPr bwMode="auto">
              <a:xfrm>
                <a:off x="4886326" y="2106613"/>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0" name="Freeform 115"/>
              <p:cNvSpPr>
                <a:spLocks/>
              </p:cNvSpPr>
              <p:nvPr/>
            </p:nvSpPr>
            <p:spPr bwMode="auto">
              <a:xfrm>
                <a:off x="4879976" y="2122488"/>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1" name="Freeform 116"/>
              <p:cNvSpPr>
                <a:spLocks/>
              </p:cNvSpPr>
              <p:nvPr/>
            </p:nvSpPr>
            <p:spPr bwMode="auto">
              <a:xfrm>
                <a:off x="4878388" y="2155825"/>
                <a:ext cx="76200"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2" name="Freeform 117"/>
              <p:cNvSpPr>
                <a:spLocks/>
              </p:cNvSpPr>
              <p:nvPr/>
            </p:nvSpPr>
            <p:spPr bwMode="auto">
              <a:xfrm>
                <a:off x="4873626" y="2189163"/>
                <a:ext cx="77788" cy="76200"/>
              </a:xfrm>
              <a:custGeom>
                <a:avLst/>
                <a:gdLst>
                  <a:gd name="T0" fmla="*/ 50 w 98"/>
                  <a:gd name="T1" fmla="*/ 0 h 97"/>
                  <a:gd name="T2" fmla="*/ 0 w 98"/>
                  <a:gd name="T3" fmla="*/ 49 h 97"/>
                  <a:gd name="T4" fmla="*/ 50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50"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3" name="Freeform 118"/>
              <p:cNvSpPr>
                <a:spLocks/>
              </p:cNvSpPr>
              <p:nvPr/>
            </p:nvSpPr>
            <p:spPr bwMode="auto">
              <a:xfrm>
                <a:off x="4864101" y="2224088"/>
                <a:ext cx="77788" cy="76200"/>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4" name="Freeform 119"/>
              <p:cNvSpPr>
                <a:spLocks/>
              </p:cNvSpPr>
              <p:nvPr/>
            </p:nvSpPr>
            <p:spPr bwMode="auto">
              <a:xfrm>
                <a:off x="4864101" y="2252663"/>
                <a:ext cx="77788"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5" name="Freeform 120"/>
              <p:cNvSpPr>
                <a:spLocks/>
              </p:cNvSpPr>
              <p:nvPr/>
            </p:nvSpPr>
            <p:spPr bwMode="auto">
              <a:xfrm>
                <a:off x="4860926" y="2290763"/>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6" name="Freeform 121"/>
              <p:cNvSpPr>
                <a:spLocks/>
              </p:cNvSpPr>
              <p:nvPr/>
            </p:nvSpPr>
            <p:spPr bwMode="auto">
              <a:xfrm>
                <a:off x="4870451" y="2324100"/>
                <a:ext cx="77788" cy="77787"/>
              </a:xfrm>
              <a:custGeom>
                <a:avLst/>
                <a:gdLst>
                  <a:gd name="T0" fmla="*/ 50 w 99"/>
                  <a:gd name="T1" fmla="*/ 0 h 99"/>
                  <a:gd name="T2" fmla="*/ 0 w 99"/>
                  <a:gd name="T3" fmla="*/ 51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1"/>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7" name="Freeform 122"/>
              <p:cNvSpPr>
                <a:spLocks/>
              </p:cNvSpPr>
              <p:nvPr/>
            </p:nvSpPr>
            <p:spPr bwMode="auto">
              <a:xfrm>
                <a:off x="4864101" y="2368550"/>
                <a:ext cx="77788" cy="77787"/>
              </a:xfrm>
              <a:custGeom>
                <a:avLst/>
                <a:gdLst>
                  <a:gd name="T0" fmla="*/ 51 w 97"/>
                  <a:gd name="T1" fmla="*/ 0 h 99"/>
                  <a:gd name="T2" fmla="*/ 0 w 97"/>
                  <a:gd name="T3" fmla="*/ 50 h 99"/>
                  <a:gd name="T4" fmla="*/ 49 w 97"/>
                  <a:gd name="T5" fmla="*/ 99 h 99"/>
                  <a:gd name="T6" fmla="*/ 97 w 97"/>
                  <a:gd name="T7" fmla="*/ 49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50"/>
                    </a:lnTo>
                    <a:lnTo>
                      <a:pt x="49" y="99"/>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8" name="Freeform 123"/>
              <p:cNvSpPr>
                <a:spLocks/>
              </p:cNvSpPr>
              <p:nvPr/>
            </p:nvSpPr>
            <p:spPr bwMode="auto">
              <a:xfrm>
                <a:off x="4851401" y="2413000"/>
                <a:ext cx="77788" cy="77787"/>
              </a:xfrm>
              <a:custGeom>
                <a:avLst/>
                <a:gdLst>
                  <a:gd name="T0" fmla="*/ 50 w 98"/>
                  <a:gd name="T1" fmla="*/ 0 h 99"/>
                  <a:gd name="T2" fmla="*/ 0 w 98"/>
                  <a:gd name="T3" fmla="*/ 50 h 99"/>
                  <a:gd name="T4" fmla="*/ 50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0"/>
                    </a:lnTo>
                    <a:lnTo>
                      <a:pt x="50"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9" name="Freeform 124"/>
              <p:cNvSpPr>
                <a:spLocks/>
              </p:cNvSpPr>
              <p:nvPr/>
            </p:nvSpPr>
            <p:spPr bwMode="auto">
              <a:xfrm>
                <a:off x="4870451" y="2379663"/>
                <a:ext cx="77788" cy="76200"/>
              </a:xfrm>
              <a:custGeom>
                <a:avLst/>
                <a:gdLst>
                  <a:gd name="T0" fmla="*/ 50 w 99"/>
                  <a:gd name="T1" fmla="*/ 0 h 97"/>
                  <a:gd name="T2" fmla="*/ 0 w 99"/>
                  <a:gd name="T3" fmla="*/ 49 h 97"/>
                  <a:gd name="T4" fmla="*/ 50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0" name="Freeform 125"/>
              <p:cNvSpPr>
                <a:spLocks/>
              </p:cNvSpPr>
              <p:nvPr/>
            </p:nvSpPr>
            <p:spPr bwMode="auto">
              <a:xfrm>
                <a:off x="4900613" y="2352675"/>
                <a:ext cx="76200"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1" name="Freeform 126"/>
              <p:cNvSpPr>
                <a:spLocks/>
              </p:cNvSpPr>
              <p:nvPr/>
            </p:nvSpPr>
            <p:spPr bwMode="auto">
              <a:xfrm>
                <a:off x="4933951" y="2305050"/>
                <a:ext cx="77788" cy="76200"/>
              </a:xfrm>
              <a:custGeom>
                <a:avLst/>
                <a:gdLst>
                  <a:gd name="T0" fmla="*/ 50 w 99"/>
                  <a:gd name="T1" fmla="*/ 0 h 97"/>
                  <a:gd name="T2" fmla="*/ 0 w 99"/>
                  <a:gd name="T3" fmla="*/ 49 h 97"/>
                  <a:gd name="T4" fmla="*/ 48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2" name="Freeform 127"/>
              <p:cNvSpPr>
                <a:spLocks/>
              </p:cNvSpPr>
              <p:nvPr/>
            </p:nvSpPr>
            <p:spPr bwMode="auto">
              <a:xfrm>
                <a:off x="4921251" y="2260600"/>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3" name="Freeform 128"/>
              <p:cNvSpPr>
                <a:spLocks/>
              </p:cNvSpPr>
              <p:nvPr/>
            </p:nvSpPr>
            <p:spPr bwMode="auto">
              <a:xfrm>
                <a:off x="4921251" y="2219325"/>
                <a:ext cx="77788"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4" name="Freeform 129"/>
              <p:cNvSpPr>
                <a:spLocks/>
              </p:cNvSpPr>
              <p:nvPr/>
            </p:nvSpPr>
            <p:spPr bwMode="auto">
              <a:xfrm>
                <a:off x="4919663" y="2178050"/>
                <a:ext cx="76200"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5" name="Freeform 130"/>
              <p:cNvSpPr>
                <a:spLocks/>
              </p:cNvSpPr>
              <p:nvPr/>
            </p:nvSpPr>
            <p:spPr bwMode="auto">
              <a:xfrm>
                <a:off x="4991101" y="2103438"/>
                <a:ext cx="77788"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6" name="Freeform 131"/>
              <p:cNvSpPr>
                <a:spLocks/>
              </p:cNvSpPr>
              <p:nvPr/>
            </p:nvSpPr>
            <p:spPr bwMode="auto">
              <a:xfrm>
                <a:off x="4991101" y="2178050"/>
                <a:ext cx="77788" cy="77787"/>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7" name="Freeform 132"/>
              <p:cNvSpPr>
                <a:spLocks/>
              </p:cNvSpPr>
              <p:nvPr/>
            </p:nvSpPr>
            <p:spPr bwMode="auto">
              <a:xfrm>
                <a:off x="4913313" y="2152650"/>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8" name="Freeform 133"/>
              <p:cNvSpPr>
                <a:spLocks/>
              </p:cNvSpPr>
              <p:nvPr/>
            </p:nvSpPr>
            <p:spPr bwMode="auto">
              <a:xfrm>
                <a:off x="4891088" y="2282825"/>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9" name="Freeform 134"/>
              <p:cNvSpPr>
                <a:spLocks/>
              </p:cNvSpPr>
              <p:nvPr/>
            </p:nvSpPr>
            <p:spPr bwMode="auto">
              <a:xfrm>
                <a:off x="4891088" y="2241550"/>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0" name="Freeform 135"/>
              <p:cNvSpPr>
                <a:spLocks/>
              </p:cNvSpPr>
              <p:nvPr/>
            </p:nvSpPr>
            <p:spPr bwMode="auto">
              <a:xfrm>
                <a:off x="4849813" y="2235200"/>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1" name="Freeform 136"/>
              <p:cNvSpPr>
                <a:spLocks/>
              </p:cNvSpPr>
              <p:nvPr/>
            </p:nvSpPr>
            <p:spPr bwMode="auto">
              <a:xfrm>
                <a:off x="4845051" y="2192338"/>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2" name="Freeform 137"/>
              <p:cNvSpPr>
                <a:spLocks/>
              </p:cNvSpPr>
              <p:nvPr/>
            </p:nvSpPr>
            <p:spPr bwMode="auto">
              <a:xfrm>
                <a:off x="4830763" y="2466975"/>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3" name="Freeform 138"/>
              <p:cNvSpPr>
                <a:spLocks/>
              </p:cNvSpPr>
              <p:nvPr/>
            </p:nvSpPr>
            <p:spPr bwMode="auto">
              <a:xfrm>
                <a:off x="4833938" y="2506663"/>
                <a:ext cx="76200" cy="76200"/>
              </a:xfrm>
              <a:custGeom>
                <a:avLst/>
                <a:gdLst>
                  <a:gd name="T0" fmla="*/ 49 w 97"/>
                  <a:gd name="T1" fmla="*/ 0 h 97"/>
                  <a:gd name="T2" fmla="*/ 0 w 97"/>
                  <a:gd name="T3" fmla="*/ 48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4" name="Freeform 139"/>
              <p:cNvSpPr>
                <a:spLocks/>
              </p:cNvSpPr>
              <p:nvPr/>
            </p:nvSpPr>
            <p:spPr bwMode="auto">
              <a:xfrm>
                <a:off x="4860926" y="2587625"/>
                <a:ext cx="79375" cy="77787"/>
              </a:xfrm>
              <a:custGeom>
                <a:avLst/>
                <a:gdLst>
                  <a:gd name="T0" fmla="*/ 50 w 98"/>
                  <a:gd name="T1" fmla="*/ 0 h 99"/>
                  <a:gd name="T2" fmla="*/ 0 w 98"/>
                  <a:gd name="T3" fmla="*/ 51 h 99"/>
                  <a:gd name="T4" fmla="*/ 48 w 98"/>
                  <a:gd name="T5" fmla="*/ 99 h 99"/>
                  <a:gd name="T6" fmla="*/ 98 w 98"/>
                  <a:gd name="T7" fmla="*/ 49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1"/>
                    </a:lnTo>
                    <a:lnTo>
                      <a:pt x="48" y="99"/>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5" name="Freeform 140"/>
              <p:cNvSpPr>
                <a:spLocks/>
              </p:cNvSpPr>
              <p:nvPr/>
            </p:nvSpPr>
            <p:spPr bwMode="auto">
              <a:xfrm>
                <a:off x="4897438" y="2555875"/>
                <a:ext cx="76200"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6" name="Freeform 141"/>
              <p:cNvSpPr>
                <a:spLocks/>
              </p:cNvSpPr>
              <p:nvPr/>
            </p:nvSpPr>
            <p:spPr bwMode="auto">
              <a:xfrm>
                <a:off x="4919663" y="2546350"/>
                <a:ext cx="76200" cy="77787"/>
              </a:xfrm>
              <a:custGeom>
                <a:avLst/>
                <a:gdLst>
                  <a:gd name="T0" fmla="*/ 51 w 97"/>
                  <a:gd name="T1" fmla="*/ 0 h 99"/>
                  <a:gd name="T2" fmla="*/ 0 w 97"/>
                  <a:gd name="T3" fmla="*/ 49 h 99"/>
                  <a:gd name="T4" fmla="*/ 49 w 97"/>
                  <a:gd name="T5" fmla="*/ 99 h 99"/>
                  <a:gd name="T6" fmla="*/ 97 w 97"/>
                  <a:gd name="T7" fmla="*/ 49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49"/>
                    </a:lnTo>
                    <a:lnTo>
                      <a:pt x="49" y="99"/>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7" name="Freeform 142"/>
              <p:cNvSpPr>
                <a:spLocks/>
              </p:cNvSpPr>
              <p:nvPr/>
            </p:nvSpPr>
            <p:spPr bwMode="auto">
              <a:xfrm>
                <a:off x="4943476" y="2536825"/>
                <a:ext cx="79375" cy="76200"/>
              </a:xfrm>
              <a:custGeom>
                <a:avLst/>
                <a:gdLst>
                  <a:gd name="T0" fmla="*/ 50 w 99"/>
                  <a:gd name="T1" fmla="*/ 0 h 97"/>
                  <a:gd name="T2" fmla="*/ 0 w 99"/>
                  <a:gd name="T3" fmla="*/ 48 h 97"/>
                  <a:gd name="T4" fmla="*/ 50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50"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8" name="Freeform 143"/>
              <p:cNvSpPr>
                <a:spLocks/>
              </p:cNvSpPr>
              <p:nvPr/>
            </p:nvSpPr>
            <p:spPr bwMode="auto">
              <a:xfrm>
                <a:off x="4995863" y="2524125"/>
                <a:ext cx="76200" cy="77787"/>
              </a:xfrm>
              <a:custGeom>
                <a:avLst/>
                <a:gdLst>
                  <a:gd name="T0" fmla="*/ 48 w 97"/>
                  <a:gd name="T1" fmla="*/ 0 h 99"/>
                  <a:gd name="T2" fmla="*/ 0 w 97"/>
                  <a:gd name="T3" fmla="*/ 49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9"/>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9" name="Freeform 144"/>
              <p:cNvSpPr>
                <a:spLocks/>
              </p:cNvSpPr>
              <p:nvPr/>
            </p:nvSpPr>
            <p:spPr bwMode="auto">
              <a:xfrm>
                <a:off x="4894263" y="2498725"/>
                <a:ext cx="76200" cy="77787"/>
              </a:xfrm>
              <a:custGeom>
                <a:avLst/>
                <a:gdLst>
                  <a:gd name="T0" fmla="*/ 50 w 96"/>
                  <a:gd name="T1" fmla="*/ 0 h 98"/>
                  <a:gd name="T2" fmla="*/ 0 w 96"/>
                  <a:gd name="T3" fmla="*/ 48 h 98"/>
                  <a:gd name="T4" fmla="*/ 48 w 96"/>
                  <a:gd name="T5" fmla="*/ 98 h 98"/>
                  <a:gd name="T6" fmla="*/ 96 w 96"/>
                  <a:gd name="T7" fmla="*/ 48 h 98"/>
                  <a:gd name="T8" fmla="*/ 50 w 96"/>
                  <a:gd name="T9" fmla="*/ 0 h 98"/>
                  <a:gd name="T10" fmla="*/ 50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50" y="0"/>
                    </a:moveTo>
                    <a:lnTo>
                      <a:pt x="0" y="48"/>
                    </a:lnTo>
                    <a:lnTo>
                      <a:pt x="48" y="98"/>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0" name="Freeform 145"/>
              <p:cNvSpPr>
                <a:spLocks/>
              </p:cNvSpPr>
              <p:nvPr/>
            </p:nvSpPr>
            <p:spPr bwMode="auto">
              <a:xfrm>
                <a:off x="4929188" y="2486025"/>
                <a:ext cx="77788" cy="77787"/>
              </a:xfrm>
              <a:custGeom>
                <a:avLst/>
                <a:gdLst>
                  <a:gd name="T0" fmla="*/ 49 w 97"/>
                  <a:gd name="T1" fmla="*/ 0 h 99"/>
                  <a:gd name="T2" fmla="*/ 0 w 97"/>
                  <a:gd name="T3" fmla="*/ 50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1" name="Freeform 146"/>
              <p:cNvSpPr>
                <a:spLocks/>
              </p:cNvSpPr>
              <p:nvPr/>
            </p:nvSpPr>
            <p:spPr bwMode="auto">
              <a:xfrm>
                <a:off x="4902201" y="2438400"/>
                <a:ext cx="79375" cy="77787"/>
              </a:xfrm>
              <a:custGeom>
                <a:avLst/>
                <a:gdLst>
                  <a:gd name="T0" fmla="*/ 50 w 98"/>
                  <a:gd name="T1" fmla="*/ 0 h 98"/>
                  <a:gd name="T2" fmla="*/ 0 w 98"/>
                  <a:gd name="T3" fmla="*/ 50 h 98"/>
                  <a:gd name="T4" fmla="*/ 48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48"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2" name="Freeform 147"/>
              <p:cNvSpPr>
                <a:spLocks/>
              </p:cNvSpPr>
              <p:nvPr/>
            </p:nvSpPr>
            <p:spPr bwMode="auto">
              <a:xfrm>
                <a:off x="4924426" y="2438400"/>
                <a:ext cx="79375" cy="77787"/>
              </a:xfrm>
              <a:custGeom>
                <a:avLst/>
                <a:gdLst>
                  <a:gd name="T0" fmla="*/ 50 w 98"/>
                  <a:gd name="T1" fmla="*/ 0 h 98"/>
                  <a:gd name="T2" fmla="*/ 0 w 98"/>
                  <a:gd name="T3" fmla="*/ 50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3" name="Freeform 148"/>
              <p:cNvSpPr>
                <a:spLocks/>
              </p:cNvSpPr>
              <p:nvPr/>
            </p:nvSpPr>
            <p:spPr bwMode="auto">
              <a:xfrm>
                <a:off x="4906963" y="2397125"/>
                <a:ext cx="77788" cy="77787"/>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4" name="Freeform 149"/>
              <p:cNvSpPr>
                <a:spLocks/>
              </p:cNvSpPr>
              <p:nvPr/>
            </p:nvSpPr>
            <p:spPr bwMode="auto">
              <a:xfrm>
                <a:off x="4941888" y="2371725"/>
                <a:ext cx="77788" cy="77787"/>
              </a:xfrm>
              <a:custGeom>
                <a:avLst/>
                <a:gdLst>
                  <a:gd name="T0" fmla="*/ 50 w 99"/>
                  <a:gd name="T1" fmla="*/ 0 h 98"/>
                  <a:gd name="T2" fmla="*/ 0 w 99"/>
                  <a:gd name="T3" fmla="*/ 50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50"/>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5" name="Freeform 150"/>
              <p:cNvSpPr>
                <a:spLocks/>
              </p:cNvSpPr>
              <p:nvPr/>
            </p:nvSpPr>
            <p:spPr bwMode="auto">
              <a:xfrm>
                <a:off x="4973638" y="2338388"/>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6" name="Freeform 151"/>
              <p:cNvSpPr>
                <a:spLocks/>
              </p:cNvSpPr>
              <p:nvPr/>
            </p:nvSpPr>
            <p:spPr bwMode="auto">
              <a:xfrm>
                <a:off x="4957763" y="2260600"/>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7" name="Freeform 152"/>
              <p:cNvSpPr>
                <a:spLocks/>
              </p:cNvSpPr>
              <p:nvPr/>
            </p:nvSpPr>
            <p:spPr bwMode="auto">
              <a:xfrm>
                <a:off x="4983163" y="2247900"/>
                <a:ext cx="76200" cy="77787"/>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8" name="Freeform 153"/>
              <p:cNvSpPr>
                <a:spLocks/>
              </p:cNvSpPr>
              <p:nvPr/>
            </p:nvSpPr>
            <p:spPr bwMode="auto">
              <a:xfrm>
                <a:off x="4991101" y="2268538"/>
                <a:ext cx="77788"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9" name="Freeform 154"/>
              <p:cNvSpPr>
                <a:spLocks/>
              </p:cNvSpPr>
              <p:nvPr/>
            </p:nvSpPr>
            <p:spPr bwMode="auto">
              <a:xfrm>
                <a:off x="5051426" y="2247900"/>
                <a:ext cx="77788" cy="77787"/>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0" name="Freeform 155"/>
              <p:cNvSpPr>
                <a:spLocks/>
              </p:cNvSpPr>
              <p:nvPr/>
            </p:nvSpPr>
            <p:spPr bwMode="auto">
              <a:xfrm>
                <a:off x="5027613" y="2024063"/>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1" name="Freeform 156"/>
              <p:cNvSpPr>
                <a:spLocks/>
              </p:cNvSpPr>
              <p:nvPr/>
            </p:nvSpPr>
            <p:spPr bwMode="auto">
              <a:xfrm>
                <a:off x="5051426" y="2024063"/>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2" name="Freeform 157"/>
              <p:cNvSpPr>
                <a:spLocks/>
              </p:cNvSpPr>
              <p:nvPr/>
            </p:nvSpPr>
            <p:spPr bwMode="auto">
              <a:xfrm>
                <a:off x="5113338" y="1971675"/>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3" name="Freeform 158"/>
              <p:cNvSpPr>
                <a:spLocks/>
              </p:cNvSpPr>
              <p:nvPr/>
            </p:nvSpPr>
            <p:spPr bwMode="auto">
              <a:xfrm>
                <a:off x="5113338" y="2012950"/>
                <a:ext cx="76200" cy="77787"/>
              </a:xfrm>
              <a:custGeom>
                <a:avLst/>
                <a:gdLst>
                  <a:gd name="T0" fmla="*/ 49 w 97"/>
                  <a:gd name="T1" fmla="*/ 0 h 99"/>
                  <a:gd name="T2" fmla="*/ 0 w 97"/>
                  <a:gd name="T3" fmla="*/ 50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4" name="Freeform 159"/>
              <p:cNvSpPr>
                <a:spLocks/>
              </p:cNvSpPr>
              <p:nvPr/>
            </p:nvSpPr>
            <p:spPr bwMode="auto">
              <a:xfrm>
                <a:off x="5051426" y="2068513"/>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5" name="Freeform 160"/>
              <p:cNvSpPr>
                <a:spLocks/>
              </p:cNvSpPr>
              <p:nvPr/>
            </p:nvSpPr>
            <p:spPr bwMode="auto">
              <a:xfrm>
                <a:off x="5041901" y="2122488"/>
                <a:ext cx="77788" cy="76200"/>
              </a:xfrm>
              <a:custGeom>
                <a:avLst/>
                <a:gdLst>
                  <a:gd name="T0" fmla="*/ 50 w 98"/>
                  <a:gd name="T1" fmla="*/ 0 h 96"/>
                  <a:gd name="T2" fmla="*/ 0 w 98"/>
                  <a:gd name="T3" fmla="*/ 48 h 96"/>
                  <a:gd name="T4" fmla="*/ 50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6" name="Freeform 161"/>
              <p:cNvSpPr>
                <a:spLocks/>
              </p:cNvSpPr>
              <p:nvPr/>
            </p:nvSpPr>
            <p:spPr bwMode="auto">
              <a:xfrm>
                <a:off x="5060951" y="2173288"/>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7" name="Freeform 162"/>
              <p:cNvSpPr>
                <a:spLocks/>
              </p:cNvSpPr>
              <p:nvPr/>
            </p:nvSpPr>
            <p:spPr bwMode="auto">
              <a:xfrm>
                <a:off x="5095876" y="2125663"/>
                <a:ext cx="77788" cy="76200"/>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8" name="Freeform 163"/>
              <p:cNvSpPr>
                <a:spLocks/>
              </p:cNvSpPr>
              <p:nvPr/>
            </p:nvSpPr>
            <p:spPr bwMode="auto">
              <a:xfrm>
                <a:off x="5146676" y="2114550"/>
                <a:ext cx="77788" cy="77787"/>
              </a:xfrm>
              <a:custGeom>
                <a:avLst/>
                <a:gdLst>
                  <a:gd name="T0" fmla="*/ 50 w 99"/>
                  <a:gd name="T1" fmla="*/ 0 h 96"/>
                  <a:gd name="T2" fmla="*/ 0 w 99"/>
                  <a:gd name="T3" fmla="*/ 48 h 96"/>
                  <a:gd name="T4" fmla="*/ 48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8"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9" name="Freeform 164"/>
              <p:cNvSpPr>
                <a:spLocks/>
              </p:cNvSpPr>
              <p:nvPr/>
            </p:nvSpPr>
            <p:spPr bwMode="auto">
              <a:xfrm>
                <a:off x="5178426" y="2076450"/>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0" name="Freeform 165"/>
              <p:cNvSpPr>
                <a:spLocks/>
              </p:cNvSpPr>
              <p:nvPr/>
            </p:nvSpPr>
            <p:spPr bwMode="auto">
              <a:xfrm>
                <a:off x="5184776" y="2166938"/>
                <a:ext cx="77788"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1" name="Freeform 166"/>
              <p:cNvSpPr>
                <a:spLocks/>
              </p:cNvSpPr>
              <p:nvPr/>
            </p:nvSpPr>
            <p:spPr bwMode="auto">
              <a:xfrm>
                <a:off x="5118101" y="2159000"/>
                <a:ext cx="77788"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2" name="Freeform 167"/>
              <p:cNvSpPr>
                <a:spLocks/>
              </p:cNvSpPr>
              <p:nvPr/>
            </p:nvSpPr>
            <p:spPr bwMode="auto">
              <a:xfrm>
                <a:off x="5113338" y="2214563"/>
                <a:ext cx="76200" cy="76200"/>
              </a:xfrm>
              <a:custGeom>
                <a:avLst/>
                <a:gdLst>
                  <a:gd name="T0" fmla="*/ 49 w 97"/>
                  <a:gd name="T1" fmla="*/ 0 h 97"/>
                  <a:gd name="T2" fmla="*/ 0 w 97"/>
                  <a:gd name="T3" fmla="*/ 48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3" name="Freeform 168"/>
              <p:cNvSpPr>
                <a:spLocks/>
              </p:cNvSpPr>
              <p:nvPr/>
            </p:nvSpPr>
            <p:spPr bwMode="auto">
              <a:xfrm>
                <a:off x="5181601" y="2216150"/>
                <a:ext cx="77788"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4" name="Freeform 169"/>
              <p:cNvSpPr>
                <a:spLocks/>
              </p:cNvSpPr>
              <p:nvPr/>
            </p:nvSpPr>
            <p:spPr bwMode="auto">
              <a:xfrm>
                <a:off x="5118101" y="2279650"/>
                <a:ext cx="77788" cy="77787"/>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5" name="Freeform 170"/>
              <p:cNvSpPr>
                <a:spLocks/>
              </p:cNvSpPr>
              <p:nvPr/>
            </p:nvSpPr>
            <p:spPr bwMode="auto">
              <a:xfrm>
                <a:off x="5072063" y="2330450"/>
                <a:ext cx="76200"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6" name="Freeform 171"/>
              <p:cNvSpPr>
                <a:spLocks/>
              </p:cNvSpPr>
              <p:nvPr/>
            </p:nvSpPr>
            <p:spPr bwMode="auto">
              <a:xfrm>
                <a:off x="5010151" y="2378075"/>
                <a:ext cx="77788" cy="77787"/>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7" name="Freeform 172"/>
              <p:cNvSpPr>
                <a:spLocks/>
              </p:cNvSpPr>
              <p:nvPr/>
            </p:nvSpPr>
            <p:spPr bwMode="auto">
              <a:xfrm>
                <a:off x="5076826" y="2393950"/>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8" name="Freeform 173"/>
              <p:cNvSpPr>
                <a:spLocks/>
              </p:cNvSpPr>
              <p:nvPr/>
            </p:nvSpPr>
            <p:spPr bwMode="auto">
              <a:xfrm>
                <a:off x="5064126" y="2416175"/>
                <a:ext cx="77788"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9" name="Freeform 174"/>
              <p:cNvSpPr>
                <a:spLocks/>
              </p:cNvSpPr>
              <p:nvPr/>
            </p:nvSpPr>
            <p:spPr bwMode="auto">
              <a:xfrm>
                <a:off x="5054601" y="2447925"/>
                <a:ext cx="77788" cy="77787"/>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0" name="Freeform 175"/>
              <p:cNvSpPr>
                <a:spLocks/>
              </p:cNvSpPr>
              <p:nvPr/>
            </p:nvSpPr>
            <p:spPr bwMode="auto">
              <a:xfrm>
                <a:off x="5046663" y="2473325"/>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1" name="Freeform 176"/>
              <p:cNvSpPr>
                <a:spLocks/>
              </p:cNvSpPr>
              <p:nvPr/>
            </p:nvSpPr>
            <p:spPr bwMode="auto">
              <a:xfrm>
                <a:off x="5137151" y="2409825"/>
                <a:ext cx="77788"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2" name="Freeform 177"/>
              <p:cNvSpPr>
                <a:spLocks/>
              </p:cNvSpPr>
              <p:nvPr/>
            </p:nvSpPr>
            <p:spPr bwMode="auto">
              <a:xfrm>
                <a:off x="4949826" y="2581275"/>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3" name="Freeform 178"/>
              <p:cNvSpPr>
                <a:spLocks/>
              </p:cNvSpPr>
              <p:nvPr/>
            </p:nvSpPr>
            <p:spPr bwMode="auto">
              <a:xfrm>
                <a:off x="4916488" y="2611438"/>
                <a:ext cx="76200" cy="79375"/>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4" name="Freeform 179"/>
              <p:cNvSpPr>
                <a:spLocks/>
              </p:cNvSpPr>
              <p:nvPr/>
            </p:nvSpPr>
            <p:spPr bwMode="auto">
              <a:xfrm>
                <a:off x="4900613" y="2622550"/>
                <a:ext cx="76200" cy="76200"/>
              </a:xfrm>
              <a:custGeom>
                <a:avLst/>
                <a:gdLst>
                  <a:gd name="T0" fmla="*/ 48 w 97"/>
                  <a:gd name="T1" fmla="*/ 0 h 97"/>
                  <a:gd name="T2" fmla="*/ 0 w 97"/>
                  <a:gd name="T3" fmla="*/ 48 h 97"/>
                  <a:gd name="T4" fmla="*/ 48 w 97"/>
                  <a:gd name="T5" fmla="*/ 97 h 97"/>
                  <a:gd name="T6" fmla="*/ 97 w 97"/>
                  <a:gd name="T7" fmla="*/ 46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5" name="Freeform 180"/>
              <p:cNvSpPr>
                <a:spLocks/>
              </p:cNvSpPr>
              <p:nvPr/>
            </p:nvSpPr>
            <p:spPr bwMode="auto">
              <a:xfrm>
                <a:off x="4892676" y="2686050"/>
                <a:ext cx="77788" cy="76200"/>
              </a:xfrm>
              <a:custGeom>
                <a:avLst/>
                <a:gdLst>
                  <a:gd name="T0" fmla="*/ 50 w 98"/>
                  <a:gd name="T1" fmla="*/ 0 h 97"/>
                  <a:gd name="T2" fmla="*/ 0 w 98"/>
                  <a:gd name="T3" fmla="*/ 48 h 97"/>
                  <a:gd name="T4" fmla="*/ 50 w 98"/>
                  <a:gd name="T5" fmla="*/ 97 h 97"/>
                  <a:gd name="T6" fmla="*/ 98 w 98"/>
                  <a:gd name="T7" fmla="*/ 46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6" name="Freeform 181"/>
              <p:cNvSpPr>
                <a:spLocks/>
              </p:cNvSpPr>
              <p:nvPr/>
            </p:nvSpPr>
            <p:spPr bwMode="auto">
              <a:xfrm>
                <a:off x="4930776" y="2689225"/>
                <a:ext cx="77788" cy="76200"/>
              </a:xfrm>
              <a:custGeom>
                <a:avLst/>
                <a:gdLst>
                  <a:gd name="T0" fmla="*/ 50 w 99"/>
                  <a:gd name="T1" fmla="*/ 0 h 96"/>
                  <a:gd name="T2" fmla="*/ 0 w 99"/>
                  <a:gd name="T3" fmla="*/ 48 h 96"/>
                  <a:gd name="T4" fmla="*/ 49 w 99"/>
                  <a:gd name="T5" fmla="*/ 96 h 96"/>
                  <a:gd name="T6" fmla="*/ 99 w 99"/>
                  <a:gd name="T7" fmla="*/ 46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7" name="Freeform 182"/>
              <p:cNvSpPr>
                <a:spLocks/>
              </p:cNvSpPr>
              <p:nvPr/>
            </p:nvSpPr>
            <p:spPr bwMode="auto">
              <a:xfrm>
                <a:off x="4949826" y="2730500"/>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8" name="Freeform 183"/>
              <p:cNvSpPr>
                <a:spLocks/>
              </p:cNvSpPr>
              <p:nvPr/>
            </p:nvSpPr>
            <p:spPr bwMode="auto">
              <a:xfrm>
                <a:off x="4949826" y="2647950"/>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9" name="Freeform 184"/>
              <p:cNvSpPr>
                <a:spLocks/>
              </p:cNvSpPr>
              <p:nvPr/>
            </p:nvSpPr>
            <p:spPr bwMode="auto">
              <a:xfrm>
                <a:off x="4975226" y="2641600"/>
                <a:ext cx="77788" cy="76200"/>
              </a:xfrm>
              <a:custGeom>
                <a:avLst/>
                <a:gdLst>
                  <a:gd name="T0" fmla="*/ 50 w 99"/>
                  <a:gd name="T1" fmla="*/ 0 h 97"/>
                  <a:gd name="T2" fmla="*/ 0 w 99"/>
                  <a:gd name="T3" fmla="*/ 48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0" name="Freeform 185"/>
              <p:cNvSpPr>
                <a:spLocks/>
              </p:cNvSpPr>
              <p:nvPr/>
            </p:nvSpPr>
            <p:spPr bwMode="auto">
              <a:xfrm>
                <a:off x="5022851" y="2590800"/>
                <a:ext cx="77788"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1" name="Freeform 186"/>
              <p:cNvSpPr>
                <a:spLocks/>
              </p:cNvSpPr>
              <p:nvPr/>
            </p:nvSpPr>
            <p:spPr bwMode="auto">
              <a:xfrm>
                <a:off x="5054601" y="2568575"/>
                <a:ext cx="77788"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2" name="Freeform 187"/>
              <p:cNvSpPr>
                <a:spLocks/>
              </p:cNvSpPr>
              <p:nvPr/>
            </p:nvSpPr>
            <p:spPr bwMode="auto">
              <a:xfrm>
                <a:off x="5086351" y="2549525"/>
                <a:ext cx="77788" cy="77787"/>
              </a:xfrm>
              <a:custGeom>
                <a:avLst/>
                <a:gdLst>
                  <a:gd name="T0" fmla="*/ 50 w 98"/>
                  <a:gd name="T1" fmla="*/ 0 h 99"/>
                  <a:gd name="T2" fmla="*/ 0 w 98"/>
                  <a:gd name="T3" fmla="*/ 48 h 99"/>
                  <a:gd name="T4" fmla="*/ 50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48"/>
                    </a:lnTo>
                    <a:lnTo>
                      <a:pt x="50"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3" name="Freeform 188"/>
              <p:cNvSpPr>
                <a:spLocks/>
              </p:cNvSpPr>
              <p:nvPr/>
            </p:nvSpPr>
            <p:spPr bwMode="auto">
              <a:xfrm>
                <a:off x="5041901" y="2681288"/>
                <a:ext cx="77788" cy="77787"/>
              </a:xfrm>
              <a:custGeom>
                <a:avLst/>
                <a:gdLst>
                  <a:gd name="T0" fmla="*/ 50 w 98"/>
                  <a:gd name="T1" fmla="*/ 0 h 99"/>
                  <a:gd name="T2" fmla="*/ 0 w 98"/>
                  <a:gd name="T3" fmla="*/ 50 h 99"/>
                  <a:gd name="T4" fmla="*/ 50 w 98"/>
                  <a:gd name="T5" fmla="*/ 99 h 99"/>
                  <a:gd name="T6" fmla="*/ 98 w 98"/>
                  <a:gd name="T7" fmla="*/ 49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0"/>
                    </a:lnTo>
                    <a:lnTo>
                      <a:pt x="50" y="99"/>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4" name="Freeform 189"/>
              <p:cNvSpPr>
                <a:spLocks/>
              </p:cNvSpPr>
              <p:nvPr/>
            </p:nvSpPr>
            <p:spPr bwMode="auto">
              <a:xfrm>
                <a:off x="5016501" y="2706688"/>
                <a:ext cx="76200" cy="77787"/>
              </a:xfrm>
              <a:custGeom>
                <a:avLst/>
                <a:gdLst>
                  <a:gd name="T0" fmla="*/ 50 w 97"/>
                  <a:gd name="T1" fmla="*/ 0 h 98"/>
                  <a:gd name="T2" fmla="*/ 0 w 97"/>
                  <a:gd name="T3" fmla="*/ 50 h 98"/>
                  <a:gd name="T4" fmla="*/ 49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9"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5" name="Freeform 190"/>
              <p:cNvSpPr>
                <a:spLocks/>
              </p:cNvSpPr>
              <p:nvPr/>
            </p:nvSpPr>
            <p:spPr bwMode="auto">
              <a:xfrm>
                <a:off x="5051426" y="2782888"/>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6" name="Freeform 191"/>
              <p:cNvSpPr>
                <a:spLocks/>
              </p:cNvSpPr>
              <p:nvPr/>
            </p:nvSpPr>
            <p:spPr bwMode="auto">
              <a:xfrm>
                <a:off x="5022851" y="3021013"/>
                <a:ext cx="77788" cy="77787"/>
              </a:xfrm>
              <a:custGeom>
                <a:avLst/>
                <a:gdLst>
                  <a:gd name="T0" fmla="*/ 50 w 98"/>
                  <a:gd name="T1" fmla="*/ 0 h 98"/>
                  <a:gd name="T2" fmla="*/ 0 w 98"/>
                  <a:gd name="T3" fmla="*/ 48 h 98"/>
                  <a:gd name="T4" fmla="*/ 48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48"/>
                    </a:lnTo>
                    <a:lnTo>
                      <a:pt x="48"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7" name="Freeform 192"/>
              <p:cNvSpPr>
                <a:spLocks/>
              </p:cNvSpPr>
              <p:nvPr/>
            </p:nvSpPr>
            <p:spPr bwMode="auto">
              <a:xfrm>
                <a:off x="5016501" y="3089275"/>
                <a:ext cx="76200" cy="76200"/>
              </a:xfrm>
              <a:custGeom>
                <a:avLst/>
                <a:gdLst>
                  <a:gd name="T0" fmla="*/ 50 w 97"/>
                  <a:gd name="T1" fmla="*/ 0 h 97"/>
                  <a:gd name="T2" fmla="*/ 0 w 97"/>
                  <a:gd name="T3" fmla="*/ 49 h 97"/>
                  <a:gd name="T4" fmla="*/ 49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8" name="Freeform 193"/>
              <p:cNvSpPr>
                <a:spLocks/>
              </p:cNvSpPr>
              <p:nvPr/>
            </p:nvSpPr>
            <p:spPr bwMode="auto">
              <a:xfrm>
                <a:off x="5051426" y="3113088"/>
                <a:ext cx="77788"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9" name="Freeform 194"/>
              <p:cNvSpPr>
                <a:spLocks/>
              </p:cNvSpPr>
              <p:nvPr/>
            </p:nvSpPr>
            <p:spPr bwMode="auto">
              <a:xfrm>
                <a:off x="5076826" y="3133725"/>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0" name="Freeform 195"/>
              <p:cNvSpPr>
                <a:spLocks/>
              </p:cNvSpPr>
              <p:nvPr/>
            </p:nvSpPr>
            <p:spPr bwMode="auto">
              <a:xfrm>
                <a:off x="5154613" y="3163888"/>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1" name="Freeform 196"/>
              <p:cNvSpPr>
                <a:spLocks/>
              </p:cNvSpPr>
              <p:nvPr/>
            </p:nvSpPr>
            <p:spPr bwMode="auto">
              <a:xfrm>
                <a:off x="5184776" y="3157538"/>
                <a:ext cx="77788" cy="77787"/>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2" name="Freeform 197"/>
              <p:cNvSpPr>
                <a:spLocks/>
              </p:cNvSpPr>
              <p:nvPr/>
            </p:nvSpPr>
            <p:spPr bwMode="auto">
              <a:xfrm>
                <a:off x="5073651" y="2947988"/>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3" name="Freeform 198"/>
              <p:cNvSpPr>
                <a:spLocks/>
              </p:cNvSpPr>
              <p:nvPr/>
            </p:nvSpPr>
            <p:spPr bwMode="auto">
              <a:xfrm>
                <a:off x="5102226" y="2876550"/>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4" name="Freeform 199"/>
              <p:cNvSpPr>
                <a:spLocks/>
              </p:cNvSpPr>
              <p:nvPr/>
            </p:nvSpPr>
            <p:spPr bwMode="auto">
              <a:xfrm>
                <a:off x="5135563" y="2884488"/>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5" name="Freeform 200"/>
              <p:cNvSpPr>
                <a:spLocks/>
              </p:cNvSpPr>
              <p:nvPr/>
            </p:nvSpPr>
            <p:spPr bwMode="auto">
              <a:xfrm>
                <a:off x="5121276" y="2909888"/>
                <a:ext cx="77788"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6" name="Freeform 201"/>
              <p:cNvSpPr>
                <a:spLocks/>
              </p:cNvSpPr>
              <p:nvPr/>
            </p:nvSpPr>
            <p:spPr bwMode="auto">
              <a:xfrm>
                <a:off x="5184776" y="2943225"/>
                <a:ext cx="77788"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7" name="Freeform 202"/>
              <p:cNvSpPr>
                <a:spLocks/>
              </p:cNvSpPr>
              <p:nvPr/>
            </p:nvSpPr>
            <p:spPr bwMode="auto">
              <a:xfrm>
                <a:off x="5154613" y="2989263"/>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8" name="Freeform 203"/>
              <p:cNvSpPr>
                <a:spLocks/>
              </p:cNvSpPr>
              <p:nvPr/>
            </p:nvSpPr>
            <p:spPr bwMode="auto">
              <a:xfrm>
                <a:off x="5251451" y="3059113"/>
                <a:ext cx="76200" cy="76200"/>
              </a:xfrm>
              <a:custGeom>
                <a:avLst/>
                <a:gdLst>
                  <a:gd name="T0" fmla="*/ 50 w 97"/>
                  <a:gd name="T1" fmla="*/ 0 h 97"/>
                  <a:gd name="T2" fmla="*/ 0 w 97"/>
                  <a:gd name="T3" fmla="*/ 48 h 97"/>
                  <a:gd name="T4" fmla="*/ 49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9"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9" name="Freeform 204"/>
              <p:cNvSpPr>
                <a:spLocks/>
              </p:cNvSpPr>
              <p:nvPr/>
            </p:nvSpPr>
            <p:spPr bwMode="auto">
              <a:xfrm>
                <a:off x="5299076" y="2976563"/>
                <a:ext cx="77788" cy="77787"/>
              </a:xfrm>
              <a:custGeom>
                <a:avLst/>
                <a:gdLst>
                  <a:gd name="T0" fmla="*/ 50 w 98"/>
                  <a:gd name="T1" fmla="*/ 0 h 99"/>
                  <a:gd name="T2" fmla="*/ 0 w 98"/>
                  <a:gd name="T3" fmla="*/ 48 h 99"/>
                  <a:gd name="T4" fmla="*/ 50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48"/>
                    </a:lnTo>
                    <a:lnTo>
                      <a:pt x="50"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20" name="Freeform 205"/>
              <p:cNvSpPr>
                <a:spLocks/>
              </p:cNvSpPr>
              <p:nvPr/>
            </p:nvSpPr>
            <p:spPr bwMode="auto">
              <a:xfrm>
                <a:off x="5280026" y="2928938"/>
                <a:ext cx="77788" cy="77787"/>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21" name="Freeform 206"/>
              <p:cNvSpPr>
                <a:spLocks/>
              </p:cNvSpPr>
              <p:nvPr/>
            </p:nvSpPr>
            <p:spPr bwMode="auto">
              <a:xfrm>
                <a:off x="5072063" y="2760663"/>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22" name="Freeform 207"/>
              <p:cNvSpPr>
                <a:spLocks/>
              </p:cNvSpPr>
              <p:nvPr/>
            </p:nvSpPr>
            <p:spPr bwMode="auto">
              <a:xfrm>
                <a:off x="5108576" y="2747963"/>
                <a:ext cx="77788" cy="77787"/>
              </a:xfrm>
              <a:custGeom>
                <a:avLst/>
                <a:gdLst>
                  <a:gd name="T0" fmla="*/ 50 w 98"/>
                  <a:gd name="T1" fmla="*/ 0 h 98"/>
                  <a:gd name="T2" fmla="*/ 0 w 98"/>
                  <a:gd name="T3" fmla="*/ 50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23" name="Freeform 208"/>
              <p:cNvSpPr>
                <a:spLocks/>
              </p:cNvSpPr>
              <p:nvPr/>
            </p:nvSpPr>
            <p:spPr bwMode="auto">
              <a:xfrm>
                <a:off x="5154613" y="2697163"/>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2" name="Freeform 210"/>
              <p:cNvSpPr>
                <a:spLocks/>
              </p:cNvSpPr>
              <p:nvPr/>
            </p:nvSpPr>
            <p:spPr bwMode="auto">
              <a:xfrm>
                <a:off x="5127626" y="2603500"/>
                <a:ext cx="76200" cy="76200"/>
              </a:xfrm>
              <a:custGeom>
                <a:avLst/>
                <a:gdLst>
                  <a:gd name="T0" fmla="*/ 50 w 97"/>
                  <a:gd name="T1" fmla="*/ 0 h 96"/>
                  <a:gd name="T2" fmla="*/ 0 w 97"/>
                  <a:gd name="T3" fmla="*/ 48 h 96"/>
                  <a:gd name="T4" fmla="*/ 48 w 97"/>
                  <a:gd name="T5" fmla="*/ 96 h 96"/>
                  <a:gd name="T6" fmla="*/ 97 w 97"/>
                  <a:gd name="T7" fmla="*/ 46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3" name="Freeform 211"/>
              <p:cNvSpPr>
                <a:spLocks/>
              </p:cNvSpPr>
              <p:nvPr/>
            </p:nvSpPr>
            <p:spPr bwMode="auto">
              <a:xfrm>
                <a:off x="5156201" y="2595563"/>
                <a:ext cx="77788" cy="79375"/>
              </a:xfrm>
              <a:custGeom>
                <a:avLst/>
                <a:gdLst>
                  <a:gd name="T0" fmla="*/ 50 w 99"/>
                  <a:gd name="T1" fmla="*/ 0 h 99"/>
                  <a:gd name="T2" fmla="*/ 0 w 99"/>
                  <a:gd name="T3" fmla="*/ 49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49"/>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4" name="Freeform 212"/>
              <p:cNvSpPr>
                <a:spLocks/>
              </p:cNvSpPr>
              <p:nvPr/>
            </p:nvSpPr>
            <p:spPr bwMode="auto">
              <a:xfrm>
                <a:off x="5156201" y="2535238"/>
                <a:ext cx="77788" cy="77787"/>
              </a:xfrm>
              <a:custGeom>
                <a:avLst/>
                <a:gdLst>
                  <a:gd name="T0" fmla="*/ 50 w 99"/>
                  <a:gd name="T1" fmla="*/ 0 h 99"/>
                  <a:gd name="T2" fmla="*/ 0 w 99"/>
                  <a:gd name="T3" fmla="*/ 50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0"/>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5" name="Freeform 213"/>
              <p:cNvSpPr>
                <a:spLocks/>
              </p:cNvSpPr>
              <p:nvPr/>
            </p:nvSpPr>
            <p:spPr bwMode="auto">
              <a:xfrm>
                <a:off x="5153026" y="2498725"/>
                <a:ext cx="76200"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6" name="Freeform 214"/>
              <p:cNvSpPr>
                <a:spLocks/>
              </p:cNvSpPr>
              <p:nvPr/>
            </p:nvSpPr>
            <p:spPr bwMode="auto">
              <a:xfrm>
                <a:off x="5130801" y="2457450"/>
                <a:ext cx="76200" cy="76200"/>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7" name="Freeform 215"/>
              <p:cNvSpPr>
                <a:spLocks/>
              </p:cNvSpPr>
              <p:nvPr/>
            </p:nvSpPr>
            <p:spPr bwMode="auto">
              <a:xfrm>
                <a:off x="5213351" y="2362200"/>
                <a:ext cx="76200"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8" name="Freeform 216"/>
              <p:cNvSpPr>
                <a:spLocks/>
              </p:cNvSpPr>
              <p:nvPr/>
            </p:nvSpPr>
            <p:spPr bwMode="auto">
              <a:xfrm>
                <a:off x="5251451" y="2320925"/>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9" name="Freeform 217"/>
              <p:cNvSpPr>
                <a:spLocks/>
              </p:cNvSpPr>
              <p:nvPr/>
            </p:nvSpPr>
            <p:spPr bwMode="auto">
              <a:xfrm>
                <a:off x="5299076" y="2247900"/>
                <a:ext cx="76200" cy="77787"/>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0" name="Freeform 218"/>
              <p:cNvSpPr>
                <a:spLocks/>
              </p:cNvSpPr>
              <p:nvPr/>
            </p:nvSpPr>
            <p:spPr bwMode="auto">
              <a:xfrm>
                <a:off x="5307014" y="2170113"/>
                <a:ext cx="79375" cy="76200"/>
              </a:xfrm>
              <a:custGeom>
                <a:avLst/>
                <a:gdLst>
                  <a:gd name="T0" fmla="*/ 50 w 99"/>
                  <a:gd name="T1" fmla="*/ 0 h 97"/>
                  <a:gd name="T2" fmla="*/ 0 w 99"/>
                  <a:gd name="T3" fmla="*/ 49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1" name="Freeform 219"/>
              <p:cNvSpPr>
                <a:spLocks/>
              </p:cNvSpPr>
              <p:nvPr/>
            </p:nvSpPr>
            <p:spPr bwMode="auto">
              <a:xfrm>
                <a:off x="5321301" y="2197100"/>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2" name="Freeform 220"/>
              <p:cNvSpPr>
                <a:spLocks/>
              </p:cNvSpPr>
              <p:nvPr/>
            </p:nvSpPr>
            <p:spPr bwMode="auto">
              <a:xfrm>
                <a:off x="5376864" y="2174875"/>
                <a:ext cx="79375" cy="77787"/>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3" name="Freeform 221"/>
              <p:cNvSpPr>
                <a:spLocks/>
              </p:cNvSpPr>
              <p:nvPr/>
            </p:nvSpPr>
            <p:spPr bwMode="auto">
              <a:xfrm>
                <a:off x="5429251" y="2089150"/>
                <a:ext cx="76200" cy="77787"/>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4" name="Freeform 222"/>
              <p:cNvSpPr>
                <a:spLocks/>
              </p:cNvSpPr>
              <p:nvPr/>
            </p:nvSpPr>
            <p:spPr bwMode="auto">
              <a:xfrm>
                <a:off x="5553076" y="2073275"/>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5" name="Freeform 223"/>
              <p:cNvSpPr>
                <a:spLocks/>
              </p:cNvSpPr>
              <p:nvPr/>
            </p:nvSpPr>
            <p:spPr bwMode="auto">
              <a:xfrm>
                <a:off x="5549901" y="2128838"/>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6" name="Freeform 224"/>
              <p:cNvSpPr>
                <a:spLocks/>
              </p:cNvSpPr>
              <p:nvPr/>
            </p:nvSpPr>
            <p:spPr bwMode="auto">
              <a:xfrm>
                <a:off x="5473701" y="2206625"/>
                <a:ext cx="76200" cy="77787"/>
              </a:xfrm>
              <a:custGeom>
                <a:avLst/>
                <a:gdLst>
                  <a:gd name="T0" fmla="*/ 51 w 97"/>
                  <a:gd name="T1" fmla="*/ 0 h 98"/>
                  <a:gd name="T2" fmla="*/ 0 w 97"/>
                  <a:gd name="T3" fmla="*/ 50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50"/>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7" name="Freeform 225"/>
              <p:cNvSpPr>
                <a:spLocks/>
              </p:cNvSpPr>
              <p:nvPr/>
            </p:nvSpPr>
            <p:spPr bwMode="auto">
              <a:xfrm>
                <a:off x="5445126" y="2295525"/>
                <a:ext cx="76200" cy="77787"/>
              </a:xfrm>
              <a:custGeom>
                <a:avLst/>
                <a:gdLst>
                  <a:gd name="T0" fmla="*/ 48 w 97"/>
                  <a:gd name="T1" fmla="*/ 0 h 99"/>
                  <a:gd name="T2" fmla="*/ 0 w 97"/>
                  <a:gd name="T3" fmla="*/ 50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8" name="Freeform 226"/>
              <p:cNvSpPr>
                <a:spLocks/>
              </p:cNvSpPr>
              <p:nvPr/>
            </p:nvSpPr>
            <p:spPr bwMode="auto">
              <a:xfrm>
                <a:off x="5334001" y="2343150"/>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9" name="Freeform 227"/>
              <p:cNvSpPr>
                <a:spLocks/>
              </p:cNvSpPr>
              <p:nvPr/>
            </p:nvSpPr>
            <p:spPr bwMode="auto">
              <a:xfrm>
                <a:off x="5314951" y="2400300"/>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0" name="Freeform 228"/>
              <p:cNvSpPr>
                <a:spLocks/>
              </p:cNvSpPr>
              <p:nvPr/>
            </p:nvSpPr>
            <p:spPr bwMode="auto">
              <a:xfrm>
                <a:off x="5318126" y="2509838"/>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1" name="Freeform 229"/>
              <p:cNvSpPr>
                <a:spLocks/>
              </p:cNvSpPr>
              <p:nvPr/>
            </p:nvSpPr>
            <p:spPr bwMode="auto">
              <a:xfrm>
                <a:off x="5334001" y="2633663"/>
                <a:ext cx="77788"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2" name="Freeform 230"/>
              <p:cNvSpPr>
                <a:spLocks/>
              </p:cNvSpPr>
              <p:nvPr/>
            </p:nvSpPr>
            <p:spPr bwMode="auto">
              <a:xfrm>
                <a:off x="5260976" y="2603500"/>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3" name="Freeform 231"/>
              <p:cNvSpPr>
                <a:spLocks/>
              </p:cNvSpPr>
              <p:nvPr/>
            </p:nvSpPr>
            <p:spPr bwMode="auto">
              <a:xfrm>
                <a:off x="5205414" y="2632075"/>
                <a:ext cx="79375" cy="77787"/>
              </a:xfrm>
              <a:custGeom>
                <a:avLst/>
                <a:gdLst>
                  <a:gd name="T0" fmla="*/ 51 w 99"/>
                  <a:gd name="T1" fmla="*/ 0 h 99"/>
                  <a:gd name="T2" fmla="*/ 0 w 99"/>
                  <a:gd name="T3" fmla="*/ 50 h 99"/>
                  <a:gd name="T4" fmla="*/ 51 w 99"/>
                  <a:gd name="T5" fmla="*/ 99 h 99"/>
                  <a:gd name="T6" fmla="*/ 99 w 99"/>
                  <a:gd name="T7" fmla="*/ 48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50"/>
                    </a:lnTo>
                    <a:lnTo>
                      <a:pt x="51" y="99"/>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4" name="Freeform 232"/>
              <p:cNvSpPr>
                <a:spLocks/>
              </p:cNvSpPr>
              <p:nvPr/>
            </p:nvSpPr>
            <p:spPr bwMode="auto">
              <a:xfrm>
                <a:off x="5210176" y="2682875"/>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5" name="Freeform 233"/>
              <p:cNvSpPr>
                <a:spLocks/>
              </p:cNvSpPr>
              <p:nvPr/>
            </p:nvSpPr>
            <p:spPr bwMode="auto">
              <a:xfrm>
                <a:off x="5219701" y="2752725"/>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6" name="Freeform 234"/>
              <p:cNvSpPr>
                <a:spLocks/>
              </p:cNvSpPr>
              <p:nvPr/>
            </p:nvSpPr>
            <p:spPr bwMode="auto">
              <a:xfrm>
                <a:off x="5343526" y="3049588"/>
                <a:ext cx="76200" cy="79375"/>
              </a:xfrm>
              <a:custGeom>
                <a:avLst/>
                <a:gdLst>
                  <a:gd name="T0" fmla="*/ 48 w 96"/>
                  <a:gd name="T1" fmla="*/ 0 h 99"/>
                  <a:gd name="T2" fmla="*/ 0 w 96"/>
                  <a:gd name="T3" fmla="*/ 48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8"/>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7" name="Freeform 235"/>
              <p:cNvSpPr>
                <a:spLocks/>
              </p:cNvSpPr>
              <p:nvPr/>
            </p:nvSpPr>
            <p:spPr bwMode="auto">
              <a:xfrm>
                <a:off x="5429251" y="3082925"/>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8" name="Freeform 236"/>
              <p:cNvSpPr>
                <a:spLocks/>
              </p:cNvSpPr>
              <p:nvPr/>
            </p:nvSpPr>
            <p:spPr bwMode="auto">
              <a:xfrm>
                <a:off x="5572126" y="3116263"/>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9" name="Freeform 237"/>
              <p:cNvSpPr>
                <a:spLocks/>
              </p:cNvSpPr>
              <p:nvPr/>
            </p:nvSpPr>
            <p:spPr bwMode="auto">
              <a:xfrm>
                <a:off x="5438776" y="2730500"/>
                <a:ext cx="77788" cy="77787"/>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0" name="Freeform 238"/>
              <p:cNvSpPr>
                <a:spLocks/>
              </p:cNvSpPr>
              <p:nvPr/>
            </p:nvSpPr>
            <p:spPr bwMode="auto">
              <a:xfrm>
                <a:off x="5413376" y="2771775"/>
                <a:ext cx="76200"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1" name="Freeform 239"/>
              <p:cNvSpPr>
                <a:spLocks/>
              </p:cNvSpPr>
              <p:nvPr/>
            </p:nvSpPr>
            <p:spPr bwMode="auto">
              <a:xfrm>
                <a:off x="5514976" y="2828925"/>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2" name="Freeform 240"/>
              <p:cNvSpPr>
                <a:spLocks/>
              </p:cNvSpPr>
              <p:nvPr/>
            </p:nvSpPr>
            <p:spPr bwMode="auto">
              <a:xfrm>
                <a:off x="5530851" y="2717800"/>
                <a:ext cx="76200"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3" name="Freeform 241"/>
              <p:cNvSpPr>
                <a:spLocks/>
              </p:cNvSpPr>
              <p:nvPr/>
            </p:nvSpPr>
            <p:spPr bwMode="auto">
              <a:xfrm>
                <a:off x="5508626" y="2689225"/>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4" name="Freeform 242"/>
              <p:cNvSpPr>
                <a:spLocks/>
              </p:cNvSpPr>
              <p:nvPr/>
            </p:nvSpPr>
            <p:spPr bwMode="auto">
              <a:xfrm>
                <a:off x="5422901" y="2524125"/>
                <a:ext cx="76200" cy="77787"/>
              </a:xfrm>
              <a:custGeom>
                <a:avLst/>
                <a:gdLst>
                  <a:gd name="T0" fmla="*/ 48 w 97"/>
                  <a:gd name="T1" fmla="*/ 0 h 99"/>
                  <a:gd name="T2" fmla="*/ 0 w 97"/>
                  <a:gd name="T3" fmla="*/ 49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9"/>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5" name="Freeform 243"/>
              <p:cNvSpPr>
                <a:spLocks/>
              </p:cNvSpPr>
              <p:nvPr/>
            </p:nvSpPr>
            <p:spPr bwMode="auto">
              <a:xfrm>
                <a:off x="5451476" y="2476500"/>
                <a:ext cx="76200"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6" name="Freeform 244"/>
              <p:cNvSpPr>
                <a:spLocks/>
              </p:cNvSpPr>
              <p:nvPr/>
            </p:nvSpPr>
            <p:spPr bwMode="auto">
              <a:xfrm>
                <a:off x="5524501" y="2379663"/>
                <a:ext cx="77788" cy="76200"/>
              </a:xfrm>
              <a:custGeom>
                <a:avLst/>
                <a:gdLst>
                  <a:gd name="T0" fmla="*/ 48 w 96"/>
                  <a:gd name="T1" fmla="*/ 0 h 97"/>
                  <a:gd name="T2" fmla="*/ 0 w 96"/>
                  <a:gd name="T3" fmla="*/ 49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7" name="Freeform 245"/>
              <p:cNvSpPr>
                <a:spLocks/>
              </p:cNvSpPr>
              <p:nvPr/>
            </p:nvSpPr>
            <p:spPr bwMode="auto">
              <a:xfrm>
                <a:off x="5613401" y="2476500"/>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8" name="Freeform 246"/>
              <p:cNvSpPr>
                <a:spLocks/>
              </p:cNvSpPr>
              <p:nvPr/>
            </p:nvSpPr>
            <p:spPr bwMode="auto">
              <a:xfrm>
                <a:off x="5629276" y="2492375"/>
                <a:ext cx="77788"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9" name="Freeform 247"/>
              <p:cNvSpPr>
                <a:spLocks/>
              </p:cNvSpPr>
              <p:nvPr/>
            </p:nvSpPr>
            <p:spPr bwMode="auto">
              <a:xfrm>
                <a:off x="5597526" y="2257425"/>
                <a:ext cx="76200"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0" name="Freeform 248"/>
              <p:cNvSpPr>
                <a:spLocks/>
              </p:cNvSpPr>
              <p:nvPr/>
            </p:nvSpPr>
            <p:spPr bwMode="auto">
              <a:xfrm>
                <a:off x="5657851" y="2324100"/>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1" name="Freeform 249"/>
              <p:cNvSpPr>
                <a:spLocks/>
              </p:cNvSpPr>
              <p:nvPr/>
            </p:nvSpPr>
            <p:spPr bwMode="auto">
              <a:xfrm>
                <a:off x="5724526" y="2336800"/>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2" name="Freeform 250"/>
              <p:cNvSpPr>
                <a:spLocks/>
              </p:cNvSpPr>
              <p:nvPr/>
            </p:nvSpPr>
            <p:spPr bwMode="auto">
              <a:xfrm>
                <a:off x="5754689" y="2346325"/>
                <a:ext cx="79375" cy="77787"/>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3" name="Freeform 251"/>
              <p:cNvSpPr>
                <a:spLocks/>
              </p:cNvSpPr>
              <p:nvPr/>
            </p:nvSpPr>
            <p:spPr bwMode="auto">
              <a:xfrm>
                <a:off x="5776914" y="2263775"/>
                <a:ext cx="79375"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4" name="Freeform 252"/>
              <p:cNvSpPr>
                <a:spLocks/>
              </p:cNvSpPr>
              <p:nvPr/>
            </p:nvSpPr>
            <p:spPr bwMode="auto">
              <a:xfrm>
                <a:off x="5889626" y="2159000"/>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5" name="Freeform 253"/>
              <p:cNvSpPr>
                <a:spLocks/>
              </p:cNvSpPr>
              <p:nvPr/>
            </p:nvSpPr>
            <p:spPr bwMode="auto">
              <a:xfrm>
                <a:off x="5908676" y="2124075"/>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6" name="Freeform 254"/>
              <p:cNvSpPr>
                <a:spLocks/>
              </p:cNvSpPr>
              <p:nvPr/>
            </p:nvSpPr>
            <p:spPr bwMode="auto">
              <a:xfrm>
                <a:off x="5873751" y="2276475"/>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7" name="Freeform 255"/>
              <p:cNvSpPr>
                <a:spLocks/>
              </p:cNvSpPr>
              <p:nvPr/>
            </p:nvSpPr>
            <p:spPr bwMode="auto">
              <a:xfrm>
                <a:off x="5848351" y="2427288"/>
                <a:ext cx="77788"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8" name="Freeform 256"/>
              <p:cNvSpPr>
                <a:spLocks/>
              </p:cNvSpPr>
              <p:nvPr/>
            </p:nvSpPr>
            <p:spPr bwMode="auto">
              <a:xfrm>
                <a:off x="5826126" y="2497138"/>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9" name="Freeform 257"/>
              <p:cNvSpPr>
                <a:spLocks/>
              </p:cNvSpPr>
              <p:nvPr/>
            </p:nvSpPr>
            <p:spPr bwMode="auto">
              <a:xfrm>
                <a:off x="5895976" y="2506663"/>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0" name="Freeform 258"/>
              <p:cNvSpPr>
                <a:spLocks/>
              </p:cNvSpPr>
              <p:nvPr/>
            </p:nvSpPr>
            <p:spPr bwMode="auto">
              <a:xfrm>
                <a:off x="5838826" y="2633663"/>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1" name="Freeform 259"/>
              <p:cNvSpPr>
                <a:spLocks/>
              </p:cNvSpPr>
              <p:nvPr/>
            </p:nvSpPr>
            <p:spPr bwMode="auto">
              <a:xfrm>
                <a:off x="5776914" y="2722563"/>
                <a:ext cx="77788" cy="77787"/>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2" name="Freeform 260"/>
              <p:cNvSpPr>
                <a:spLocks/>
              </p:cNvSpPr>
              <p:nvPr/>
            </p:nvSpPr>
            <p:spPr bwMode="auto">
              <a:xfrm>
                <a:off x="5754689" y="2773363"/>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3" name="Freeform 261"/>
              <p:cNvSpPr>
                <a:spLocks/>
              </p:cNvSpPr>
              <p:nvPr/>
            </p:nvSpPr>
            <p:spPr bwMode="auto">
              <a:xfrm>
                <a:off x="5783264" y="2767013"/>
                <a:ext cx="77788" cy="76200"/>
              </a:xfrm>
              <a:custGeom>
                <a:avLst/>
                <a:gdLst>
                  <a:gd name="T0" fmla="*/ 51 w 99"/>
                  <a:gd name="T1" fmla="*/ 0 h 97"/>
                  <a:gd name="T2" fmla="*/ 0 w 99"/>
                  <a:gd name="T3" fmla="*/ 48 h 97"/>
                  <a:gd name="T4" fmla="*/ 51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4" name="Freeform 262"/>
              <p:cNvSpPr>
                <a:spLocks/>
              </p:cNvSpPr>
              <p:nvPr/>
            </p:nvSpPr>
            <p:spPr bwMode="auto">
              <a:xfrm>
                <a:off x="5724526" y="2852738"/>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5" name="Freeform 263"/>
              <p:cNvSpPr>
                <a:spLocks/>
              </p:cNvSpPr>
              <p:nvPr/>
            </p:nvSpPr>
            <p:spPr bwMode="auto">
              <a:xfrm>
                <a:off x="5716589" y="2890838"/>
                <a:ext cx="77788" cy="76200"/>
              </a:xfrm>
              <a:custGeom>
                <a:avLst/>
                <a:gdLst>
                  <a:gd name="T0" fmla="*/ 48 w 96"/>
                  <a:gd name="T1" fmla="*/ 0 h 97"/>
                  <a:gd name="T2" fmla="*/ 0 w 96"/>
                  <a:gd name="T3" fmla="*/ 49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6" name="Freeform 264"/>
              <p:cNvSpPr>
                <a:spLocks/>
              </p:cNvSpPr>
              <p:nvPr/>
            </p:nvSpPr>
            <p:spPr bwMode="auto">
              <a:xfrm>
                <a:off x="5697539" y="2927350"/>
                <a:ext cx="79375" cy="79375"/>
              </a:xfrm>
              <a:custGeom>
                <a:avLst/>
                <a:gdLst>
                  <a:gd name="T0" fmla="*/ 51 w 99"/>
                  <a:gd name="T1" fmla="*/ 0 h 98"/>
                  <a:gd name="T2" fmla="*/ 0 w 99"/>
                  <a:gd name="T3" fmla="*/ 48 h 98"/>
                  <a:gd name="T4" fmla="*/ 49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48"/>
                    </a:lnTo>
                    <a:lnTo>
                      <a:pt x="49"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7" name="Freeform 265"/>
              <p:cNvSpPr>
                <a:spLocks/>
              </p:cNvSpPr>
              <p:nvPr/>
            </p:nvSpPr>
            <p:spPr bwMode="auto">
              <a:xfrm>
                <a:off x="5708651" y="2944813"/>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8" name="Freeform 266"/>
              <p:cNvSpPr>
                <a:spLocks/>
              </p:cNvSpPr>
              <p:nvPr/>
            </p:nvSpPr>
            <p:spPr bwMode="auto">
              <a:xfrm>
                <a:off x="5780089" y="2997200"/>
                <a:ext cx="77788" cy="77787"/>
              </a:xfrm>
              <a:custGeom>
                <a:avLst/>
                <a:gdLst>
                  <a:gd name="T0" fmla="*/ 50 w 96"/>
                  <a:gd name="T1" fmla="*/ 0 h 99"/>
                  <a:gd name="T2" fmla="*/ 0 w 96"/>
                  <a:gd name="T3" fmla="*/ 48 h 99"/>
                  <a:gd name="T4" fmla="*/ 48 w 96"/>
                  <a:gd name="T5" fmla="*/ 99 h 99"/>
                  <a:gd name="T6" fmla="*/ 96 w 96"/>
                  <a:gd name="T7" fmla="*/ 48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48"/>
                    </a:lnTo>
                    <a:lnTo>
                      <a:pt x="48" y="99"/>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9" name="Freeform 267"/>
              <p:cNvSpPr>
                <a:spLocks/>
              </p:cNvSpPr>
              <p:nvPr/>
            </p:nvSpPr>
            <p:spPr bwMode="auto">
              <a:xfrm>
                <a:off x="5818189" y="3165475"/>
                <a:ext cx="77788"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0" name="Freeform 268"/>
              <p:cNvSpPr>
                <a:spLocks/>
              </p:cNvSpPr>
              <p:nvPr/>
            </p:nvSpPr>
            <p:spPr bwMode="auto">
              <a:xfrm>
                <a:off x="5932489" y="2930525"/>
                <a:ext cx="77788" cy="77787"/>
              </a:xfrm>
              <a:custGeom>
                <a:avLst/>
                <a:gdLst>
                  <a:gd name="T0" fmla="*/ 51 w 99"/>
                  <a:gd name="T1" fmla="*/ 0 h 99"/>
                  <a:gd name="T2" fmla="*/ 0 w 99"/>
                  <a:gd name="T3" fmla="*/ 49 h 99"/>
                  <a:gd name="T4" fmla="*/ 49 w 99"/>
                  <a:gd name="T5" fmla="*/ 99 h 99"/>
                  <a:gd name="T6" fmla="*/ 99 w 99"/>
                  <a:gd name="T7" fmla="*/ 49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49"/>
                    </a:lnTo>
                    <a:lnTo>
                      <a:pt x="49" y="99"/>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1" name="Freeform 269"/>
              <p:cNvSpPr>
                <a:spLocks/>
              </p:cNvSpPr>
              <p:nvPr/>
            </p:nvSpPr>
            <p:spPr bwMode="auto">
              <a:xfrm>
                <a:off x="6056314" y="2944813"/>
                <a:ext cx="79375"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2" name="Freeform 270"/>
              <p:cNvSpPr>
                <a:spLocks/>
              </p:cNvSpPr>
              <p:nvPr/>
            </p:nvSpPr>
            <p:spPr bwMode="auto">
              <a:xfrm>
                <a:off x="8201026" y="2317750"/>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3" name="Freeform 271"/>
              <p:cNvSpPr>
                <a:spLocks/>
              </p:cNvSpPr>
              <p:nvPr/>
            </p:nvSpPr>
            <p:spPr bwMode="auto">
              <a:xfrm>
                <a:off x="8207376" y="2595563"/>
                <a:ext cx="77788" cy="77787"/>
              </a:xfrm>
              <a:custGeom>
                <a:avLst/>
                <a:gdLst>
                  <a:gd name="T0" fmla="*/ 51 w 99"/>
                  <a:gd name="T1" fmla="*/ 0 h 97"/>
                  <a:gd name="T2" fmla="*/ 0 w 99"/>
                  <a:gd name="T3" fmla="*/ 49 h 97"/>
                  <a:gd name="T4" fmla="*/ 49 w 99"/>
                  <a:gd name="T5" fmla="*/ 97 h 97"/>
                  <a:gd name="T6" fmla="*/ 99 w 99"/>
                  <a:gd name="T7" fmla="*/ 47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4" name="Freeform 272"/>
              <p:cNvSpPr>
                <a:spLocks/>
              </p:cNvSpPr>
              <p:nvPr/>
            </p:nvSpPr>
            <p:spPr bwMode="auto">
              <a:xfrm>
                <a:off x="8289926" y="3057525"/>
                <a:ext cx="76200" cy="77787"/>
              </a:xfrm>
              <a:custGeom>
                <a:avLst/>
                <a:gdLst>
                  <a:gd name="T0" fmla="*/ 50 w 96"/>
                  <a:gd name="T1" fmla="*/ 0 h 99"/>
                  <a:gd name="T2" fmla="*/ 0 w 96"/>
                  <a:gd name="T3" fmla="*/ 50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0"/>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5" name="Freeform 273"/>
              <p:cNvSpPr>
                <a:spLocks/>
              </p:cNvSpPr>
              <p:nvPr/>
            </p:nvSpPr>
            <p:spPr bwMode="auto">
              <a:xfrm>
                <a:off x="8153401" y="3043238"/>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6" name="Freeform 274"/>
              <p:cNvSpPr>
                <a:spLocks/>
              </p:cNvSpPr>
              <p:nvPr/>
            </p:nvSpPr>
            <p:spPr bwMode="auto">
              <a:xfrm>
                <a:off x="7908926" y="3082925"/>
                <a:ext cx="76200" cy="77787"/>
              </a:xfrm>
              <a:custGeom>
                <a:avLst/>
                <a:gdLst>
                  <a:gd name="T0" fmla="*/ 51 w 97"/>
                  <a:gd name="T1" fmla="*/ 0 h 98"/>
                  <a:gd name="T2" fmla="*/ 0 w 97"/>
                  <a:gd name="T3" fmla="*/ 50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50"/>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7" name="Freeform 275"/>
              <p:cNvSpPr>
                <a:spLocks/>
              </p:cNvSpPr>
              <p:nvPr/>
            </p:nvSpPr>
            <p:spPr bwMode="auto">
              <a:xfrm>
                <a:off x="7753351" y="2927350"/>
                <a:ext cx="76200"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8" name="Freeform 276"/>
              <p:cNvSpPr>
                <a:spLocks/>
              </p:cNvSpPr>
              <p:nvPr/>
            </p:nvSpPr>
            <p:spPr bwMode="auto">
              <a:xfrm>
                <a:off x="7570789" y="2946400"/>
                <a:ext cx="77788" cy="77787"/>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9" name="Freeform 277"/>
              <p:cNvSpPr>
                <a:spLocks/>
              </p:cNvSpPr>
              <p:nvPr/>
            </p:nvSpPr>
            <p:spPr bwMode="auto">
              <a:xfrm>
                <a:off x="7546976" y="2922588"/>
                <a:ext cx="76200" cy="76200"/>
              </a:xfrm>
              <a:custGeom>
                <a:avLst/>
                <a:gdLst>
                  <a:gd name="T0" fmla="*/ 50 w 97"/>
                  <a:gd name="T1" fmla="*/ 0 h 97"/>
                  <a:gd name="T2" fmla="*/ 0 w 97"/>
                  <a:gd name="T3" fmla="*/ 49 h 97"/>
                  <a:gd name="T4" fmla="*/ 49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0" name="Freeform 278"/>
              <p:cNvSpPr>
                <a:spLocks/>
              </p:cNvSpPr>
              <p:nvPr/>
            </p:nvSpPr>
            <p:spPr bwMode="auto">
              <a:xfrm>
                <a:off x="7581901" y="2830513"/>
                <a:ext cx="76200"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1" name="Freeform 279"/>
              <p:cNvSpPr>
                <a:spLocks/>
              </p:cNvSpPr>
              <p:nvPr/>
            </p:nvSpPr>
            <p:spPr bwMode="auto">
              <a:xfrm>
                <a:off x="7626351" y="2862263"/>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2" name="Freeform 280"/>
              <p:cNvSpPr>
                <a:spLocks/>
              </p:cNvSpPr>
              <p:nvPr/>
            </p:nvSpPr>
            <p:spPr bwMode="auto">
              <a:xfrm>
                <a:off x="7678739" y="2830513"/>
                <a:ext cx="77788"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3" name="Freeform 281"/>
              <p:cNvSpPr>
                <a:spLocks/>
              </p:cNvSpPr>
              <p:nvPr/>
            </p:nvSpPr>
            <p:spPr bwMode="auto">
              <a:xfrm>
                <a:off x="7569201" y="2695575"/>
                <a:ext cx="76200" cy="77787"/>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4" name="Freeform 282"/>
              <p:cNvSpPr>
                <a:spLocks/>
              </p:cNvSpPr>
              <p:nvPr/>
            </p:nvSpPr>
            <p:spPr bwMode="auto">
              <a:xfrm>
                <a:off x="7615239" y="2698750"/>
                <a:ext cx="77788" cy="79375"/>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5" name="Freeform 283"/>
              <p:cNvSpPr>
                <a:spLocks/>
              </p:cNvSpPr>
              <p:nvPr/>
            </p:nvSpPr>
            <p:spPr bwMode="auto">
              <a:xfrm>
                <a:off x="7577139" y="2262188"/>
                <a:ext cx="77788" cy="77787"/>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6" name="Freeform 284"/>
              <p:cNvSpPr>
                <a:spLocks/>
              </p:cNvSpPr>
              <p:nvPr/>
            </p:nvSpPr>
            <p:spPr bwMode="auto">
              <a:xfrm>
                <a:off x="7624764" y="2405063"/>
                <a:ext cx="77788" cy="77787"/>
              </a:xfrm>
              <a:custGeom>
                <a:avLst/>
                <a:gdLst>
                  <a:gd name="T0" fmla="*/ 50 w 99"/>
                  <a:gd name="T1" fmla="*/ 0 h 96"/>
                  <a:gd name="T2" fmla="*/ 0 w 99"/>
                  <a:gd name="T3" fmla="*/ 48 h 96"/>
                  <a:gd name="T4" fmla="*/ 50 w 99"/>
                  <a:gd name="T5" fmla="*/ 96 h 96"/>
                  <a:gd name="T6" fmla="*/ 99 w 99"/>
                  <a:gd name="T7" fmla="*/ 46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50" y="96"/>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7" name="Freeform 285"/>
              <p:cNvSpPr>
                <a:spLocks/>
              </p:cNvSpPr>
              <p:nvPr/>
            </p:nvSpPr>
            <p:spPr bwMode="auto">
              <a:xfrm>
                <a:off x="7605714" y="2554288"/>
                <a:ext cx="77788" cy="77787"/>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8" name="Freeform 286"/>
              <p:cNvSpPr>
                <a:spLocks/>
              </p:cNvSpPr>
              <p:nvPr/>
            </p:nvSpPr>
            <p:spPr bwMode="auto">
              <a:xfrm>
                <a:off x="7519989" y="2566988"/>
                <a:ext cx="76200" cy="77787"/>
              </a:xfrm>
              <a:custGeom>
                <a:avLst/>
                <a:gdLst>
                  <a:gd name="T0" fmla="*/ 50 w 96"/>
                  <a:gd name="T1" fmla="*/ 0 h 99"/>
                  <a:gd name="T2" fmla="*/ 0 w 96"/>
                  <a:gd name="T3" fmla="*/ 49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49"/>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9" name="Freeform 287"/>
              <p:cNvSpPr>
                <a:spLocks/>
              </p:cNvSpPr>
              <p:nvPr/>
            </p:nvSpPr>
            <p:spPr bwMode="auto">
              <a:xfrm>
                <a:off x="7380289" y="2424113"/>
                <a:ext cx="77788" cy="77787"/>
              </a:xfrm>
              <a:custGeom>
                <a:avLst/>
                <a:gdLst>
                  <a:gd name="T0" fmla="*/ 48 w 96"/>
                  <a:gd name="T1" fmla="*/ 0 h 97"/>
                  <a:gd name="T2" fmla="*/ 0 w 96"/>
                  <a:gd name="T3" fmla="*/ 48 h 97"/>
                  <a:gd name="T4" fmla="*/ 48 w 96"/>
                  <a:gd name="T5" fmla="*/ 97 h 97"/>
                  <a:gd name="T6" fmla="*/ 96 w 96"/>
                  <a:gd name="T7" fmla="*/ 46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0" name="Freeform 288"/>
              <p:cNvSpPr>
                <a:spLocks/>
              </p:cNvSpPr>
              <p:nvPr/>
            </p:nvSpPr>
            <p:spPr bwMode="auto">
              <a:xfrm>
                <a:off x="7265989" y="2176463"/>
                <a:ext cx="77788" cy="77787"/>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1" name="Freeform 289"/>
              <p:cNvSpPr>
                <a:spLocks/>
              </p:cNvSpPr>
              <p:nvPr/>
            </p:nvSpPr>
            <p:spPr bwMode="auto">
              <a:xfrm>
                <a:off x="7231064" y="2306638"/>
                <a:ext cx="77788"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2" name="Freeform 290"/>
              <p:cNvSpPr>
                <a:spLocks/>
              </p:cNvSpPr>
              <p:nvPr/>
            </p:nvSpPr>
            <p:spPr bwMode="auto">
              <a:xfrm>
                <a:off x="7199314" y="2336800"/>
                <a:ext cx="77788" cy="76200"/>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3" name="Freeform 291"/>
              <p:cNvSpPr>
                <a:spLocks/>
              </p:cNvSpPr>
              <p:nvPr/>
            </p:nvSpPr>
            <p:spPr bwMode="auto">
              <a:xfrm>
                <a:off x="7167564" y="2370138"/>
                <a:ext cx="77788" cy="76200"/>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4" name="Freeform 292"/>
              <p:cNvSpPr>
                <a:spLocks/>
              </p:cNvSpPr>
              <p:nvPr/>
            </p:nvSpPr>
            <p:spPr bwMode="auto">
              <a:xfrm>
                <a:off x="7300914" y="2408238"/>
                <a:ext cx="76200" cy="77787"/>
              </a:xfrm>
              <a:custGeom>
                <a:avLst/>
                <a:gdLst>
                  <a:gd name="T0" fmla="*/ 50 w 97"/>
                  <a:gd name="T1" fmla="*/ 0 h 97"/>
                  <a:gd name="T2" fmla="*/ 0 w 97"/>
                  <a:gd name="T3" fmla="*/ 49 h 97"/>
                  <a:gd name="T4" fmla="*/ 49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5" name="Freeform 293"/>
              <p:cNvSpPr>
                <a:spLocks/>
              </p:cNvSpPr>
              <p:nvPr/>
            </p:nvSpPr>
            <p:spPr bwMode="auto">
              <a:xfrm>
                <a:off x="7243764" y="2508250"/>
                <a:ext cx="77788" cy="79375"/>
              </a:xfrm>
              <a:custGeom>
                <a:avLst/>
                <a:gdLst>
                  <a:gd name="T0" fmla="*/ 50 w 98"/>
                  <a:gd name="T1" fmla="*/ 0 h 98"/>
                  <a:gd name="T2" fmla="*/ 0 w 98"/>
                  <a:gd name="T3" fmla="*/ 50 h 98"/>
                  <a:gd name="T4" fmla="*/ 48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48"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6" name="Freeform 294"/>
              <p:cNvSpPr>
                <a:spLocks/>
              </p:cNvSpPr>
              <p:nvPr/>
            </p:nvSpPr>
            <p:spPr bwMode="auto">
              <a:xfrm>
                <a:off x="7291389" y="2535238"/>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7" name="Freeform 295"/>
              <p:cNvSpPr>
                <a:spLocks/>
              </p:cNvSpPr>
              <p:nvPr/>
            </p:nvSpPr>
            <p:spPr bwMode="auto">
              <a:xfrm>
                <a:off x="7294564" y="2617788"/>
                <a:ext cx="77788"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8" name="Freeform 296"/>
              <p:cNvSpPr>
                <a:spLocks/>
              </p:cNvSpPr>
              <p:nvPr/>
            </p:nvSpPr>
            <p:spPr bwMode="auto">
              <a:xfrm>
                <a:off x="7204076" y="2627313"/>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9" name="Freeform 297"/>
              <p:cNvSpPr>
                <a:spLocks/>
              </p:cNvSpPr>
              <p:nvPr/>
            </p:nvSpPr>
            <p:spPr bwMode="auto">
              <a:xfrm>
                <a:off x="7227889" y="2782888"/>
                <a:ext cx="77788"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0" name="Freeform 298"/>
              <p:cNvSpPr>
                <a:spLocks/>
              </p:cNvSpPr>
              <p:nvPr/>
            </p:nvSpPr>
            <p:spPr bwMode="auto">
              <a:xfrm>
                <a:off x="7259639" y="2862263"/>
                <a:ext cx="76200" cy="77787"/>
              </a:xfrm>
              <a:custGeom>
                <a:avLst/>
                <a:gdLst>
                  <a:gd name="T0" fmla="*/ 50 w 97"/>
                  <a:gd name="T1" fmla="*/ 0 h 97"/>
                  <a:gd name="T2" fmla="*/ 0 w 97"/>
                  <a:gd name="T3" fmla="*/ 48 h 97"/>
                  <a:gd name="T4" fmla="*/ 48 w 97"/>
                  <a:gd name="T5" fmla="*/ 97 h 97"/>
                  <a:gd name="T6" fmla="*/ 97 w 97"/>
                  <a:gd name="T7" fmla="*/ 46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1" name="Freeform 299"/>
              <p:cNvSpPr>
                <a:spLocks/>
              </p:cNvSpPr>
              <p:nvPr/>
            </p:nvSpPr>
            <p:spPr bwMode="auto">
              <a:xfrm>
                <a:off x="7154864" y="2951163"/>
                <a:ext cx="77788" cy="77787"/>
              </a:xfrm>
              <a:custGeom>
                <a:avLst/>
                <a:gdLst>
                  <a:gd name="T0" fmla="*/ 50 w 99"/>
                  <a:gd name="T1" fmla="*/ 0 h 97"/>
                  <a:gd name="T2" fmla="*/ 0 w 99"/>
                  <a:gd name="T3" fmla="*/ 49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2" name="Freeform 300"/>
              <p:cNvSpPr>
                <a:spLocks/>
              </p:cNvSpPr>
              <p:nvPr/>
            </p:nvSpPr>
            <p:spPr bwMode="auto">
              <a:xfrm>
                <a:off x="7137401" y="3071813"/>
                <a:ext cx="76200" cy="77787"/>
              </a:xfrm>
              <a:custGeom>
                <a:avLst/>
                <a:gdLst>
                  <a:gd name="T0" fmla="*/ 48 w 96"/>
                  <a:gd name="T1" fmla="*/ 0 h 99"/>
                  <a:gd name="T2" fmla="*/ 0 w 96"/>
                  <a:gd name="T3" fmla="*/ 48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8"/>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3" name="Freeform 301"/>
              <p:cNvSpPr>
                <a:spLocks/>
              </p:cNvSpPr>
              <p:nvPr/>
            </p:nvSpPr>
            <p:spPr bwMode="auto">
              <a:xfrm>
                <a:off x="5935664" y="2236788"/>
                <a:ext cx="77788" cy="77787"/>
              </a:xfrm>
              <a:custGeom>
                <a:avLst/>
                <a:gdLst>
                  <a:gd name="T0" fmla="*/ 50 w 99"/>
                  <a:gd name="T1" fmla="*/ 0 h 96"/>
                  <a:gd name="T2" fmla="*/ 0 w 99"/>
                  <a:gd name="T3" fmla="*/ 48 h 96"/>
                  <a:gd name="T4" fmla="*/ 48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8"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4" name="Freeform 302"/>
              <p:cNvSpPr>
                <a:spLocks/>
              </p:cNvSpPr>
              <p:nvPr/>
            </p:nvSpPr>
            <p:spPr bwMode="auto">
              <a:xfrm>
                <a:off x="6002339" y="2235200"/>
                <a:ext cx="77788"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5" name="Freeform 303"/>
              <p:cNvSpPr>
                <a:spLocks/>
              </p:cNvSpPr>
              <p:nvPr/>
            </p:nvSpPr>
            <p:spPr bwMode="auto">
              <a:xfrm>
                <a:off x="5999164" y="2336800"/>
                <a:ext cx="77788" cy="76200"/>
              </a:xfrm>
              <a:custGeom>
                <a:avLst/>
                <a:gdLst>
                  <a:gd name="T0" fmla="*/ 50 w 99"/>
                  <a:gd name="T1" fmla="*/ 0 h 97"/>
                  <a:gd name="T2" fmla="*/ 0 w 99"/>
                  <a:gd name="T3" fmla="*/ 49 h 97"/>
                  <a:gd name="T4" fmla="*/ 50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6" name="Freeform 304"/>
              <p:cNvSpPr>
                <a:spLocks/>
              </p:cNvSpPr>
              <p:nvPr/>
            </p:nvSpPr>
            <p:spPr bwMode="auto">
              <a:xfrm>
                <a:off x="6059489" y="2276475"/>
                <a:ext cx="77788" cy="76200"/>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7" name="Freeform 305"/>
              <p:cNvSpPr>
                <a:spLocks/>
              </p:cNvSpPr>
              <p:nvPr/>
            </p:nvSpPr>
            <p:spPr bwMode="auto">
              <a:xfrm>
                <a:off x="6091239" y="2416175"/>
                <a:ext cx="77788"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8" name="Freeform 306"/>
              <p:cNvSpPr>
                <a:spLocks/>
              </p:cNvSpPr>
              <p:nvPr/>
            </p:nvSpPr>
            <p:spPr bwMode="auto">
              <a:xfrm>
                <a:off x="6053139" y="2535238"/>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9" name="Freeform 307"/>
              <p:cNvSpPr>
                <a:spLocks/>
              </p:cNvSpPr>
              <p:nvPr/>
            </p:nvSpPr>
            <p:spPr bwMode="auto">
              <a:xfrm>
                <a:off x="6111876" y="2590800"/>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0" name="Freeform 308"/>
              <p:cNvSpPr>
                <a:spLocks/>
              </p:cNvSpPr>
              <p:nvPr/>
            </p:nvSpPr>
            <p:spPr bwMode="auto">
              <a:xfrm>
                <a:off x="6126164" y="2686050"/>
                <a:ext cx="77788" cy="76200"/>
              </a:xfrm>
              <a:custGeom>
                <a:avLst/>
                <a:gdLst>
                  <a:gd name="T0" fmla="*/ 50 w 99"/>
                  <a:gd name="T1" fmla="*/ 0 h 97"/>
                  <a:gd name="T2" fmla="*/ 0 w 99"/>
                  <a:gd name="T3" fmla="*/ 48 h 97"/>
                  <a:gd name="T4" fmla="*/ 49 w 99"/>
                  <a:gd name="T5" fmla="*/ 97 h 97"/>
                  <a:gd name="T6" fmla="*/ 99 w 99"/>
                  <a:gd name="T7" fmla="*/ 46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1" name="Freeform 309"/>
              <p:cNvSpPr>
                <a:spLocks/>
              </p:cNvSpPr>
              <p:nvPr/>
            </p:nvSpPr>
            <p:spPr bwMode="auto">
              <a:xfrm>
                <a:off x="6073776" y="2865438"/>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2" name="Freeform 310"/>
              <p:cNvSpPr>
                <a:spLocks/>
              </p:cNvSpPr>
              <p:nvPr/>
            </p:nvSpPr>
            <p:spPr bwMode="auto">
              <a:xfrm>
                <a:off x="6137276" y="2973388"/>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3" name="Freeform 311"/>
              <p:cNvSpPr>
                <a:spLocks/>
              </p:cNvSpPr>
              <p:nvPr/>
            </p:nvSpPr>
            <p:spPr bwMode="auto">
              <a:xfrm>
                <a:off x="6103939" y="3030538"/>
                <a:ext cx="77788" cy="77787"/>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4" name="Freeform 312"/>
              <p:cNvSpPr>
                <a:spLocks/>
              </p:cNvSpPr>
              <p:nvPr/>
            </p:nvSpPr>
            <p:spPr bwMode="auto">
              <a:xfrm>
                <a:off x="6097589" y="3116263"/>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5" name="Freeform 313"/>
              <p:cNvSpPr>
                <a:spLocks/>
              </p:cNvSpPr>
              <p:nvPr/>
            </p:nvSpPr>
            <p:spPr bwMode="auto">
              <a:xfrm>
                <a:off x="6130926" y="3116263"/>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6" name="Freeform 314"/>
              <p:cNvSpPr>
                <a:spLocks/>
              </p:cNvSpPr>
              <p:nvPr/>
            </p:nvSpPr>
            <p:spPr bwMode="auto">
              <a:xfrm>
                <a:off x="6305551" y="3097213"/>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7" name="Freeform 315"/>
              <p:cNvSpPr>
                <a:spLocks/>
              </p:cNvSpPr>
              <p:nvPr/>
            </p:nvSpPr>
            <p:spPr bwMode="auto">
              <a:xfrm>
                <a:off x="6353176" y="3025775"/>
                <a:ext cx="76200" cy="76200"/>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8" name="Freeform 316"/>
              <p:cNvSpPr>
                <a:spLocks/>
              </p:cNvSpPr>
              <p:nvPr/>
            </p:nvSpPr>
            <p:spPr bwMode="auto">
              <a:xfrm>
                <a:off x="6473826" y="3149600"/>
                <a:ext cx="76200"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9" name="Freeform 317"/>
              <p:cNvSpPr>
                <a:spLocks/>
              </p:cNvSpPr>
              <p:nvPr/>
            </p:nvSpPr>
            <p:spPr bwMode="auto">
              <a:xfrm>
                <a:off x="6280151" y="2901950"/>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0" name="Freeform 318"/>
              <p:cNvSpPr>
                <a:spLocks/>
              </p:cNvSpPr>
              <p:nvPr/>
            </p:nvSpPr>
            <p:spPr bwMode="auto">
              <a:xfrm>
                <a:off x="6315076" y="2921000"/>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1" name="Freeform 319"/>
              <p:cNvSpPr>
                <a:spLocks/>
              </p:cNvSpPr>
              <p:nvPr/>
            </p:nvSpPr>
            <p:spPr bwMode="auto">
              <a:xfrm>
                <a:off x="6356351" y="2917825"/>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2" name="Freeform 320"/>
              <p:cNvSpPr>
                <a:spLocks/>
              </p:cNvSpPr>
              <p:nvPr/>
            </p:nvSpPr>
            <p:spPr bwMode="auto">
              <a:xfrm>
                <a:off x="6183314" y="2667000"/>
                <a:ext cx="79375" cy="77787"/>
              </a:xfrm>
              <a:custGeom>
                <a:avLst/>
                <a:gdLst>
                  <a:gd name="T0" fmla="*/ 50 w 98"/>
                  <a:gd name="T1" fmla="*/ 0 h 98"/>
                  <a:gd name="T2" fmla="*/ 0 w 98"/>
                  <a:gd name="T3" fmla="*/ 48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48"/>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3" name="Freeform 321"/>
              <p:cNvSpPr>
                <a:spLocks/>
              </p:cNvSpPr>
              <p:nvPr/>
            </p:nvSpPr>
            <p:spPr bwMode="auto">
              <a:xfrm>
                <a:off x="6178551" y="2552700"/>
                <a:ext cx="76200" cy="77787"/>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4" name="Freeform 322"/>
              <p:cNvSpPr>
                <a:spLocks/>
              </p:cNvSpPr>
              <p:nvPr/>
            </p:nvSpPr>
            <p:spPr bwMode="auto">
              <a:xfrm>
                <a:off x="6183314" y="2603500"/>
                <a:ext cx="79375" cy="77787"/>
              </a:xfrm>
              <a:custGeom>
                <a:avLst/>
                <a:gdLst>
                  <a:gd name="T0" fmla="*/ 50 w 98"/>
                  <a:gd name="T1" fmla="*/ 0 h 98"/>
                  <a:gd name="T2" fmla="*/ 0 w 98"/>
                  <a:gd name="T3" fmla="*/ 50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5" name="Freeform 323"/>
              <p:cNvSpPr>
                <a:spLocks/>
              </p:cNvSpPr>
              <p:nvPr/>
            </p:nvSpPr>
            <p:spPr bwMode="auto">
              <a:xfrm>
                <a:off x="6210301" y="2549525"/>
                <a:ext cx="77788" cy="77787"/>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6" name="Freeform 324"/>
              <p:cNvSpPr>
                <a:spLocks/>
              </p:cNvSpPr>
              <p:nvPr/>
            </p:nvSpPr>
            <p:spPr bwMode="auto">
              <a:xfrm>
                <a:off x="6267451" y="2574925"/>
                <a:ext cx="77788" cy="77787"/>
              </a:xfrm>
              <a:custGeom>
                <a:avLst/>
                <a:gdLst>
                  <a:gd name="T0" fmla="*/ 50 w 99"/>
                  <a:gd name="T1" fmla="*/ 0 h 97"/>
                  <a:gd name="T2" fmla="*/ 0 w 99"/>
                  <a:gd name="T3" fmla="*/ 49 h 97"/>
                  <a:gd name="T4" fmla="*/ 48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7" name="Freeform 325"/>
              <p:cNvSpPr>
                <a:spLocks/>
              </p:cNvSpPr>
              <p:nvPr/>
            </p:nvSpPr>
            <p:spPr bwMode="auto">
              <a:xfrm>
                <a:off x="6200776" y="2111375"/>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8" name="Freeform 326"/>
              <p:cNvSpPr>
                <a:spLocks/>
              </p:cNvSpPr>
              <p:nvPr/>
            </p:nvSpPr>
            <p:spPr bwMode="auto">
              <a:xfrm>
                <a:off x="6508751" y="1906588"/>
                <a:ext cx="77788" cy="77787"/>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9" name="Freeform 327"/>
              <p:cNvSpPr>
                <a:spLocks/>
              </p:cNvSpPr>
              <p:nvPr/>
            </p:nvSpPr>
            <p:spPr bwMode="auto">
              <a:xfrm>
                <a:off x="6861176" y="1982788"/>
                <a:ext cx="76200"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0" name="Freeform 328"/>
              <p:cNvSpPr>
                <a:spLocks/>
              </p:cNvSpPr>
              <p:nvPr/>
            </p:nvSpPr>
            <p:spPr bwMode="auto">
              <a:xfrm>
                <a:off x="6827839" y="2024063"/>
                <a:ext cx="79375" cy="77787"/>
              </a:xfrm>
              <a:custGeom>
                <a:avLst/>
                <a:gdLst>
                  <a:gd name="T0" fmla="*/ 51 w 99"/>
                  <a:gd name="T1" fmla="*/ 0 h 99"/>
                  <a:gd name="T2" fmla="*/ 0 w 99"/>
                  <a:gd name="T3" fmla="*/ 49 h 99"/>
                  <a:gd name="T4" fmla="*/ 51 w 99"/>
                  <a:gd name="T5" fmla="*/ 99 h 99"/>
                  <a:gd name="T6" fmla="*/ 99 w 99"/>
                  <a:gd name="T7" fmla="*/ 49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49"/>
                    </a:lnTo>
                    <a:lnTo>
                      <a:pt x="51" y="99"/>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1" name="Freeform 329"/>
              <p:cNvSpPr>
                <a:spLocks/>
              </p:cNvSpPr>
              <p:nvPr/>
            </p:nvSpPr>
            <p:spPr bwMode="auto">
              <a:xfrm>
                <a:off x="6951664" y="2017713"/>
                <a:ext cx="79375" cy="76200"/>
              </a:xfrm>
              <a:custGeom>
                <a:avLst/>
                <a:gdLst>
                  <a:gd name="T0" fmla="*/ 50 w 98"/>
                  <a:gd name="T1" fmla="*/ 0 h 97"/>
                  <a:gd name="T2" fmla="*/ 0 w 98"/>
                  <a:gd name="T3" fmla="*/ 48 h 97"/>
                  <a:gd name="T4" fmla="*/ 50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2" name="Freeform 330"/>
              <p:cNvSpPr>
                <a:spLocks/>
              </p:cNvSpPr>
              <p:nvPr/>
            </p:nvSpPr>
            <p:spPr bwMode="auto">
              <a:xfrm>
                <a:off x="6588126" y="2036763"/>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3" name="Freeform 331"/>
              <p:cNvSpPr>
                <a:spLocks/>
              </p:cNvSpPr>
              <p:nvPr/>
            </p:nvSpPr>
            <p:spPr bwMode="auto">
              <a:xfrm>
                <a:off x="6302376" y="2100263"/>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4" name="Freeform 332"/>
              <p:cNvSpPr>
                <a:spLocks/>
              </p:cNvSpPr>
              <p:nvPr/>
            </p:nvSpPr>
            <p:spPr bwMode="auto">
              <a:xfrm>
                <a:off x="6283326" y="2160588"/>
                <a:ext cx="77788" cy="76200"/>
              </a:xfrm>
              <a:custGeom>
                <a:avLst/>
                <a:gdLst>
                  <a:gd name="T0" fmla="*/ 50 w 98"/>
                  <a:gd name="T1" fmla="*/ 0 h 97"/>
                  <a:gd name="T2" fmla="*/ 0 w 98"/>
                  <a:gd name="T3" fmla="*/ 48 h 97"/>
                  <a:gd name="T4" fmla="*/ 50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5" name="Freeform 333"/>
              <p:cNvSpPr>
                <a:spLocks/>
              </p:cNvSpPr>
              <p:nvPr/>
            </p:nvSpPr>
            <p:spPr bwMode="auto">
              <a:xfrm>
                <a:off x="6224589" y="2170113"/>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6" name="Freeform 334"/>
              <p:cNvSpPr>
                <a:spLocks/>
              </p:cNvSpPr>
              <p:nvPr/>
            </p:nvSpPr>
            <p:spPr bwMode="auto">
              <a:xfrm>
                <a:off x="6200776" y="2271713"/>
                <a:ext cx="77788" cy="76200"/>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7" name="Freeform 335"/>
              <p:cNvSpPr>
                <a:spLocks/>
              </p:cNvSpPr>
              <p:nvPr/>
            </p:nvSpPr>
            <p:spPr bwMode="auto">
              <a:xfrm>
                <a:off x="6242051" y="2319338"/>
                <a:ext cx="77788" cy="76200"/>
              </a:xfrm>
              <a:custGeom>
                <a:avLst/>
                <a:gdLst>
                  <a:gd name="T0" fmla="*/ 51 w 99"/>
                  <a:gd name="T1" fmla="*/ 0 h 97"/>
                  <a:gd name="T2" fmla="*/ 0 w 99"/>
                  <a:gd name="T3" fmla="*/ 48 h 97"/>
                  <a:gd name="T4" fmla="*/ 49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8" name="Freeform 336"/>
              <p:cNvSpPr>
                <a:spLocks/>
              </p:cNvSpPr>
              <p:nvPr/>
            </p:nvSpPr>
            <p:spPr bwMode="auto">
              <a:xfrm>
                <a:off x="6153151" y="2354263"/>
                <a:ext cx="77788" cy="76200"/>
              </a:xfrm>
              <a:custGeom>
                <a:avLst/>
                <a:gdLst>
                  <a:gd name="T0" fmla="*/ 50 w 98"/>
                  <a:gd name="T1" fmla="*/ 0 h 96"/>
                  <a:gd name="T2" fmla="*/ 0 w 98"/>
                  <a:gd name="T3" fmla="*/ 48 h 96"/>
                  <a:gd name="T4" fmla="*/ 48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48"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9" name="Freeform 337"/>
              <p:cNvSpPr>
                <a:spLocks/>
              </p:cNvSpPr>
              <p:nvPr/>
            </p:nvSpPr>
            <p:spPr bwMode="auto">
              <a:xfrm>
                <a:off x="6197601" y="2424113"/>
                <a:ext cx="77788"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0" name="Freeform 338"/>
              <p:cNvSpPr>
                <a:spLocks/>
              </p:cNvSpPr>
              <p:nvPr/>
            </p:nvSpPr>
            <p:spPr bwMode="auto">
              <a:xfrm>
                <a:off x="6219826" y="2401888"/>
                <a:ext cx="77788" cy="76200"/>
              </a:xfrm>
              <a:custGeom>
                <a:avLst/>
                <a:gdLst>
                  <a:gd name="T0" fmla="*/ 51 w 99"/>
                  <a:gd name="T1" fmla="*/ 0 h 97"/>
                  <a:gd name="T2" fmla="*/ 0 w 99"/>
                  <a:gd name="T3" fmla="*/ 48 h 97"/>
                  <a:gd name="T4" fmla="*/ 49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1" name="Freeform 339"/>
              <p:cNvSpPr>
                <a:spLocks/>
              </p:cNvSpPr>
              <p:nvPr/>
            </p:nvSpPr>
            <p:spPr bwMode="auto">
              <a:xfrm>
                <a:off x="6353176" y="2293938"/>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2" name="Freeform 340"/>
              <p:cNvSpPr>
                <a:spLocks/>
              </p:cNvSpPr>
              <p:nvPr/>
            </p:nvSpPr>
            <p:spPr bwMode="auto">
              <a:xfrm>
                <a:off x="6340476" y="2381250"/>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3" name="Freeform 341"/>
              <p:cNvSpPr>
                <a:spLocks/>
              </p:cNvSpPr>
              <p:nvPr/>
            </p:nvSpPr>
            <p:spPr bwMode="auto">
              <a:xfrm>
                <a:off x="6254751" y="2470150"/>
                <a:ext cx="76200" cy="79375"/>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4" name="Freeform 342"/>
              <p:cNvSpPr>
                <a:spLocks/>
              </p:cNvSpPr>
              <p:nvPr/>
            </p:nvSpPr>
            <p:spPr bwMode="auto">
              <a:xfrm>
                <a:off x="6283326" y="2473325"/>
                <a:ext cx="76200" cy="77787"/>
              </a:xfrm>
              <a:custGeom>
                <a:avLst/>
                <a:gdLst>
                  <a:gd name="T0" fmla="*/ 50 w 96"/>
                  <a:gd name="T1" fmla="*/ 0 h 99"/>
                  <a:gd name="T2" fmla="*/ 0 w 96"/>
                  <a:gd name="T3" fmla="*/ 49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49"/>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5" name="Freeform 343"/>
              <p:cNvSpPr>
                <a:spLocks/>
              </p:cNvSpPr>
              <p:nvPr/>
            </p:nvSpPr>
            <p:spPr bwMode="auto">
              <a:xfrm>
                <a:off x="6327776" y="2451100"/>
                <a:ext cx="76200" cy="77787"/>
              </a:xfrm>
              <a:custGeom>
                <a:avLst/>
                <a:gdLst>
                  <a:gd name="T0" fmla="*/ 51 w 97"/>
                  <a:gd name="T1" fmla="*/ 0 h 99"/>
                  <a:gd name="T2" fmla="*/ 0 w 97"/>
                  <a:gd name="T3" fmla="*/ 49 h 99"/>
                  <a:gd name="T4" fmla="*/ 49 w 97"/>
                  <a:gd name="T5" fmla="*/ 99 h 99"/>
                  <a:gd name="T6" fmla="*/ 97 w 97"/>
                  <a:gd name="T7" fmla="*/ 49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49"/>
                    </a:lnTo>
                    <a:lnTo>
                      <a:pt x="49" y="99"/>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6" name="Freeform 344"/>
              <p:cNvSpPr>
                <a:spLocks/>
              </p:cNvSpPr>
              <p:nvPr/>
            </p:nvSpPr>
            <p:spPr bwMode="auto">
              <a:xfrm>
                <a:off x="6321426" y="2503488"/>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7" name="Freeform 345"/>
              <p:cNvSpPr>
                <a:spLocks/>
              </p:cNvSpPr>
              <p:nvPr/>
            </p:nvSpPr>
            <p:spPr bwMode="auto">
              <a:xfrm>
                <a:off x="6381751" y="2508250"/>
                <a:ext cx="77788"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8" name="Freeform 346"/>
              <p:cNvSpPr>
                <a:spLocks/>
              </p:cNvSpPr>
              <p:nvPr/>
            </p:nvSpPr>
            <p:spPr bwMode="auto">
              <a:xfrm>
                <a:off x="6391276" y="2466975"/>
                <a:ext cx="77788" cy="79375"/>
              </a:xfrm>
              <a:custGeom>
                <a:avLst/>
                <a:gdLst>
                  <a:gd name="T0" fmla="*/ 51 w 99"/>
                  <a:gd name="T1" fmla="*/ 0 h 98"/>
                  <a:gd name="T2" fmla="*/ 0 w 99"/>
                  <a:gd name="T3" fmla="*/ 50 h 98"/>
                  <a:gd name="T4" fmla="*/ 49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50"/>
                    </a:lnTo>
                    <a:lnTo>
                      <a:pt x="49"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9" name="Freeform 347"/>
              <p:cNvSpPr>
                <a:spLocks/>
              </p:cNvSpPr>
              <p:nvPr/>
            </p:nvSpPr>
            <p:spPr bwMode="auto">
              <a:xfrm>
                <a:off x="6413501" y="2486025"/>
                <a:ext cx="77788" cy="77787"/>
              </a:xfrm>
              <a:custGeom>
                <a:avLst/>
                <a:gdLst>
                  <a:gd name="T0" fmla="*/ 51 w 99"/>
                  <a:gd name="T1" fmla="*/ 0 h 97"/>
                  <a:gd name="T2" fmla="*/ 0 w 99"/>
                  <a:gd name="T3" fmla="*/ 48 h 97"/>
                  <a:gd name="T4" fmla="*/ 49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0" name="Freeform 348"/>
              <p:cNvSpPr>
                <a:spLocks/>
              </p:cNvSpPr>
              <p:nvPr/>
            </p:nvSpPr>
            <p:spPr bwMode="auto">
              <a:xfrm>
                <a:off x="6429376" y="2590800"/>
                <a:ext cx="76200" cy="79375"/>
              </a:xfrm>
              <a:custGeom>
                <a:avLst/>
                <a:gdLst>
                  <a:gd name="T0" fmla="*/ 50 w 97"/>
                  <a:gd name="T1" fmla="*/ 0 h 98"/>
                  <a:gd name="T2" fmla="*/ 0 w 97"/>
                  <a:gd name="T3" fmla="*/ 48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48"/>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1" name="Freeform 349"/>
              <p:cNvSpPr>
                <a:spLocks/>
              </p:cNvSpPr>
              <p:nvPr/>
            </p:nvSpPr>
            <p:spPr bwMode="auto">
              <a:xfrm>
                <a:off x="6373814" y="2586038"/>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2" name="Freeform 350"/>
              <p:cNvSpPr>
                <a:spLocks/>
              </p:cNvSpPr>
              <p:nvPr/>
            </p:nvSpPr>
            <p:spPr bwMode="auto">
              <a:xfrm>
                <a:off x="6359526" y="2646363"/>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3" name="Freeform 351"/>
              <p:cNvSpPr>
                <a:spLocks/>
              </p:cNvSpPr>
              <p:nvPr/>
            </p:nvSpPr>
            <p:spPr bwMode="auto">
              <a:xfrm>
                <a:off x="6445251" y="2662238"/>
                <a:ext cx="77788" cy="76200"/>
              </a:xfrm>
              <a:custGeom>
                <a:avLst/>
                <a:gdLst>
                  <a:gd name="T0" fmla="*/ 49 w 97"/>
                  <a:gd name="T1" fmla="*/ 0 h 97"/>
                  <a:gd name="T2" fmla="*/ 0 w 97"/>
                  <a:gd name="T3" fmla="*/ 48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4" name="Freeform 352"/>
              <p:cNvSpPr>
                <a:spLocks/>
              </p:cNvSpPr>
              <p:nvPr/>
            </p:nvSpPr>
            <p:spPr bwMode="auto">
              <a:xfrm>
                <a:off x="6362701" y="2795588"/>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5" name="Freeform 353"/>
              <p:cNvSpPr>
                <a:spLocks/>
              </p:cNvSpPr>
              <p:nvPr/>
            </p:nvSpPr>
            <p:spPr bwMode="auto">
              <a:xfrm>
                <a:off x="6416676" y="2778125"/>
                <a:ext cx="77788" cy="77787"/>
              </a:xfrm>
              <a:custGeom>
                <a:avLst/>
                <a:gdLst>
                  <a:gd name="T0" fmla="*/ 50 w 99"/>
                  <a:gd name="T1" fmla="*/ 0 h 97"/>
                  <a:gd name="T2" fmla="*/ 0 w 99"/>
                  <a:gd name="T3" fmla="*/ 48 h 97"/>
                  <a:gd name="T4" fmla="*/ 48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8"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6" name="Freeform 354"/>
              <p:cNvSpPr>
                <a:spLocks/>
              </p:cNvSpPr>
              <p:nvPr/>
            </p:nvSpPr>
            <p:spPr bwMode="auto">
              <a:xfrm>
                <a:off x="6451601" y="2781300"/>
                <a:ext cx="76200" cy="79375"/>
              </a:xfrm>
              <a:custGeom>
                <a:avLst/>
                <a:gdLst>
                  <a:gd name="T0" fmla="*/ 50 w 97"/>
                  <a:gd name="T1" fmla="*/ 0 h 98"/>
                  <a:gd name="T2" fmla="*/ 0 w 97"/>
                  <a:gd name="T3" fmla="*/ 48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48"/>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7" name="Freeform 355"/>
              <p:cNvSpPr>
                <a:spLocks/>
              </p:cNvSpPr>
              <p:nvPr/>
            </p:nvSpPr>
            <p:spPr bwMode="auto">
              <a:xfrm>
                <a:off x="6454776" y="2822575"/>
                <a:ext cx="76200" cy="77787"/>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8" name="Freeform 356"/>
              <p:cNvSpPr>
                <a:spLocks/>
              </p:cNvSpPr>
              <p:nvPr/>
            </p:nvSpPr>
            <p:spPr bwMode="auto">
              <a:xfrm>
                <a:off x="6486526" y="2863850"/>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9" name="Freeform 357"/>
              <p:cNvSpPr>
                <a:spLocks/>
              </p:cNvSpPr>
              <p:nvPr/>
            </p:nvSpPr>
            <p:spPr bwMode="auto">
              <a:xfrm>
                <a:off x="6530976" y="2886075"/>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0" name="Freeform 358"/>
              <p:cNvSpPr>
                <a:spLocks/>
              </p:cNvSpPr>
              <p:nvPr/>
            </p:nvSpPr>
            <p:spPr bwMode="auto">
              <a:xfrm>
                <a:off x="6435726" y="2905125"/>
                <a:ext cx="77788" cy="77787"/>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1" name="Freeform 359"/>
              <p:cNvSpPr>
                <a:spLocks/>
              </p:cNvSpPr>
              <p:nvPr/>
            </p:nvSpPr>
            <p:spPr bwMode="auto">
              <a:xfrm>
                <a:off x="6442076" y="2290763"/>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2" name="Freeform 360"/>
              <p:cNvSpPr>
                <a:spLocks/>
              </p:cNvSpPr>
              <p:nvPr/>
            </p:nvSpPr>
            <p:spPr bwMode="auto">
              <a:xfrm>
                <a:off x="7108826" y="2413000"/>
                <a:ext cx="76200" cy="77787"/>
              </a:xfrm>
              <a:custGeom>
                <a:avLst/>
                <a:gdLst>
                  <a:gd name="T0" fmla="*/ 49 w 97"/>
                  <a:gd name="T1" fmla="*/ 0 h 99"/>
                  <a:gd name="T2" fmla="*/ 0 w 97"/>
                  <a:gd name="T3" fmla="*/ 50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3" name="Freeform 361"/>
              <p:cNvSpPr>
                <a:spLocks/>
              </p:cNvSpPr>
              <p:nvPr/>
            </p:nvSpPr>
            <p:spPr bwMode="auto">
              <a:xfrm>
                <a:off x="7080251" y="2439988"/>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4" name="Freeform 362"/>
              <p:cNvSpPr>
                <a:spLocks/>
              </p:cNvSpPr>
              <p:nvPr/>
            </p:nvSpPr>
            <p:spPr bwMode="auto">
              <a:xfrm>
                <a:off x="7118351" y="2462213"/>
                <a:ext cx="76200"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5" name="Freeform 363"/>
              <p:cNvSpPr>
                <a:spLocks/>
              </p:cNvSpPr>
              <p:nvPr/>
            </p:nvSpPr>
            <p:spPr bwMode="auto">
              <a:xfrm>
                <a:off x="7096126" y="2525713"/>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6" name="Freeform 364"/>
              <p:cNvSpPr>
                <a:spLocks/>
              </p:cNvSpPr>
              <p:nvPr/>
            </p:nvSpPr>
            <p:spPr bwMode="auto">
              <a:xfrm>
                <a:off x="7035801" y="2293938"/>
                <a:ext cx="77788" cy="76200"/>
              </a:xfrm>
              <a:custGeom>
                <a:avLst/>
                <a:gdLst>
                  <a:gd name="T0" fmla="*/ 50 w 99"/>
                  <a:gd name="T1" fmla="*/ 0 h 97"/>
                  <a:gd name="T2" fmla="*/ 0 w 99"/>
                  <a:gd name="T3" fmla="*/ 49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7" name="Freeform 365"/>
              <p:cNvSpPr>
                <a:spLocks/>
              </p:cNvSpPr>
              <p:nvPr/>
            </p:nvSpPr>
            <p:spPr bwMode="auto">
              <a:xfrm>
                <a:off x="7038976" y="2178050"/>
                <a:ext cx="77788" cy="77787"/>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8" name="Freeform 366"/>
              <p:cNvSpPr>
                <a:spLocks/>
              </p:cNvSpPr>
              <p:nvPr/>
            </p:nvSpPr>
            <p:spPr bwMode="auto">
              <a:xfrm>
                <a:off x="6996114" y="2144713"/>
                <a:ext cx="79375" cy="76200"/>
              </a:xfrm>
              <a:custGeom>
                <a:avLst/>
                <a:gdLst>
                  <a:gd name="T0" fmla="*/ 50 w 98"/>
                  <a:gd name="T1" fmla="*/ 0 h 96"/>
                  <a:gd name="T2" fmla="*/ 0 w 98"/>
                  <a:gd name="T3" fmla="*/ 48 h 96"/>
                  <a:gd name="T4" fmla="*/ 50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9" name="Freeform 367"/>
              <p:cNvSpPr>
                <a:spLocks/>
              </p:cNvSpPr>
              <p:nvPr/>
            </p:nvSpPr>
            <p:spPr bwMode="auto">
              <a:xfrm>
                <a:off x="6943726" y="2144713"/>
                <a:ext cx="76200" cy="76200"/>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0" name="Freeform 368"/>
              <p:cNvSpPr>
                <a:spLocks/>
              </p:cNvSpPr>
              <p:nvPr/>
            </p:nvSpPr>
            <p:spPr bwMode="auto">
              <a:xfrm>
                <a:off x="6932614" y="2193925"/>
                <a:ext cx="79375" cy="77787"/>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1" name="Freeform 369"/>
              <p:cNvSpPr>
                <a:spLocks/>
              </p:cNvSpPr>
              <p:nvPr/>
            </p:nvSpPr>
            <p:spPr bwMode="auto">
              <a:xfrm>
                <a:off x="6969126" y="2197100"/>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2" name="Freeform 370"/>
              <p:cNvSpPr>
                <a:spLocks/>
              </p:cNvSpPr>
              <p:nvPr/>
            </p:nvSpPr>
            <p:spPr bwMode="auto">
              <a:xfrm>
                <a:off x="6962776" y="2257425"/>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3" name="Freeform 371"/>
              <p:cNvSpPr>
                <a:spLocks/>
              </p:cNvSpPr>
              <p:nvPr/>
            </p:nvSpPr>
            <p:spPr bwMode="auto">
              <a:xfrm>
                <a:off x="6965951" y="2305050"/>
                <a:ext cx="76200" cy="77787"/>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4" name="Freeform 372"/>
              <p:cNvSpPr>
                <a:spLocks/>
              </p:cNvSpPr>
              <p:nvPr/>
            </p:nvSpPr>
            <p:spPr bwMode="auto">
              <a:xfrm>
                <a:off x="6969126" y="2330450"/>
                <a:ext cx="76200" cy="77787"/>
              </a:xfrm>
              <a:custGeom>
                <a:avLst/>
                <a:gdLst>
                  <a:gd name="T0" fmla="*/ 51 w 97"/>
                  <a:gd name="T1" fmla="*/ 0 h 98"/>
                  <a:gd name="T2" fmla="*/ 0 w 97"/>
                  <a:gd name="T3" fmla="*/ 48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48"/>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5" name="Freeform 373"/>
              <p:cNvSpPr>
                <a:spLocks/>
              </p:cNvSpPr>
              <p:nvPr/>
            </p:nvSpPr>
            <p:spPr bwMode="auto">
              <a:xfrm>
                <a:off x="6962776" y="2360613"/>
                <a:ext cx="76200"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6" name="Freeform 374"/>
              <p:cNvSpPr>
                <a:spLocks/>
              </p:cNvSpPr>
              <p:nvPr/>
            </p:nvSpPr>
            <p:spPr bwMode="auto">
              <a:xfrm>
                <a:off x="6946901" y="239077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7" name="Freeform 375"/>
              <p:cNvSpPr>
                <a:spLocks/>
              </p:cNvSpPr>
              <p:nvPr/>
            </p:nvSpPr>
            <p:spPr bwMode="auto">
              <a:xfrm>
                <a:off x="6977064" y="2438400"/>
                <a:ext cx="79375" cy="76200"/>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8" name="Freeform 376"/>
              <p:cNvSpPr>
                <a:spLocks/>
              </p:cNvSpPr>
              <p:nvPr/>
            </p:nvSpPr>
            <p:spPr bwMode="auto">
              <a:xfrm>
                <a:off x="7007226" y="2468563"/>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9" name="Freeform 377"/>
              <p:cNvSpPr>
                <a:spLocks/>
              </p:cNvSpPr>
              <p:nvPr/>
            </p:nvSpPr>
            <p:spPr bwMode="auto">
              <a:xfrm>
                <a:off x="7010401" y="2487613"/>
                <a:ext cx="76200"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0" name="Freeform 378"/>
              <p:cNvSpPr>
                <a:spLocks/>
              </p:cNvSpPr>
              <p:nvPr/>
            </p:nvSpPr>
            <p:spPr bwMode="auto">
              <a:xfrm>
                <a:off x="7004051" y="2527300"/>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1" name="Freeform 379"/>
              <p:cNvSpPr>
                <a:spLocks/>
              </p:cNvSpPr>
              <p:nvPr/>
            </p:nvSpPr>
            <p:spPr bwMode="auto">
              <a:xfrm>
                <a:off x="6985001" y="2584450"/>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2" name="Freeform 380"/>
              <p:cNvSpPr>
                <a:spLocks/>
              </p:cNvSpPr>
              <p:nvPr/>
            </p:nvSpPr>
            <p:spPr bwMode="auto">
              <a:xfrm>
                <a:off x="6996114" y="2600325"/>
                <a:ext cx="79375" cy="76200"/>
              </a:xfrm>
              <a:custGeom>
                <a:avLst/>
                <a:gdLst>
                  <a:gd name="T0" fmla="*/ 50 w 98"/>
                  <a:gd name="T1" fmla="*/ 0 h 97"/>
                  <a:gd name="T2" fmla="*/ 0 w 98"/>
                  <a:gd name="T3" fmla="*/ 48 h 97"/>
                  <a:gd name="T4" fmla="*/ 50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3" name="Freeform 381"/>
              <p:cNvSpPr>
                <a:spLocks/>
              </p:cNvSpPr>
              <p:nvPr/>
            </p:nvSpPr>
            <p:spPr bwMode="auto">
              <a:xfrm>
                <a:off x="7016751" y="2625725"/>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4" name="Freeform 382"/>
              <p:cNvSpPr>
                <a:spLocks/>
              </p:cNvSpPr>
              <p:nvPr/>
            </p:nvSpPr>
            <p:spPr bwMode="auto">
              <a:xfrm>
                <a:off x="6991351" y="2667000"/>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5" name="Freeform 383"/>
              <p:cNvSpPr>
                <a:spLocks/>
              </p:cNvSpPr>
              <p:nvPr/>
            </p:nvSpPr>
            <p:spPr bwMode="auto">
              <a:xfrm>
                <a:off x="7004051" y="2689225"/>
                <a:ext cx="76200"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6" name="Freeform 384"/>
              <p:cNvSpPr>
                <a:spLocks/>
              </p:cNvSpPr>
              <p:nvPr/>
            </p:nvSpPr>
            <p:spPr bwMode="auto">
              <a:xfrm>
                <a:off x="6992939" y="2749550"/>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7" name="Freeform 385"/>
              <p:cNvSpPr>
                <a:spLocks/>
              </p:cNvSpPr>
              <p:nvPr/>
            </p:nvSpPr>
            <p:spPr bwMode="auto">
              <a:xfrm>
                <a:off x="7023101" y="2794000"/>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8" name="Freeform 386"/>
              <p:cNvSpPr>
                <a:spLocks/>
              </p:cNvSpPr>
              <p:nvPr/>
            </p:nvSpPr>
            <p:spPr bwMode="auto">
              <a:xfrm>
                <a:off x="6975476" y="2827338"/>
                <a:ext cx="77788" cy="77787"/>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9" name="Freeform 387"/>
              <p:cNvSpPr>
                <a:spLocks/>
              </p:cNvSpPr>
              <p:nvPr/>
            </p:nvSpPr>
            <p:spPr bwMode="auto">
              <a:xfrm>
                <a:off x="6965951" y="2879725"/>
                <a:ext cx="77788" cy="76200"/>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0" name="Freeform 388"/>
              <p:cNvSpPr>
                <a:spLocks/>
              </p:cNvSpPr>
              <p:nvPr/>
            </p:nvSpPr>
            <p:spPr bwMode="auto">
              <a:xfrm>
                <a:off x="6981826" y="2898775"/>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1" name="Freeform 389"/>
              <p:cNvSpPr>
                <a:spLocks/>
              </p:cNvSpPr>
              <p:nvPr/>
            </p:nvSpPr>
            <p:spPr bwMode="auto">
              <a:xfrm>
                <a:off x="6994526" y="2921000"/>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2" name="Freeform 390"/>
              <p:cNvSpPr>
                <a:spLocks/>
              </p:cNvSpPr>
              <p:nvPr/>
            </p:nvSpPr>
            <p:spPr bwMode="auto">
              <a:xfrm>
                <a:off x="7010401" y="2946400"/>
                <a:ext cx="77788" cy="76200"/>
              </a:xfrm>
              <a:custGeom>
                <a:avLst/>
                <a:gdLst>
                  <a:gd name="T0" fmla="*/ 51 w 99"/>
                  <a:gd name="T1" fmla="*/ 0 h 97"/>
                  <a:gd name="T2" fmla="*/ 0 w 99"/>
                  <a:gd name="T3" fmla="*/ 48 h 97"/>
                  <a:gd name="T4" fmla="*/ 49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3" name="Freeform 391"/>
              <p:cNvSpPr>
                <a:spLocks/>
              </p:cNvSpPr>
              <p:nvPr/>
            </p:nvSpPr>
            <p:spPr bwMode="auto">
              <a:xfrm>
                <a:off x="7054851" y="2947988"/>
                <a:ext cx="77788" cy="77787"/>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4" name="Freeform 392"/>
              <p:cNvSpPr>
                <a:spLocks/>
              </p:cNvSpPr>
              <p:nvPr/>
            </p:nvSpPr>
            <p:spPr bwMode="auto">
              <a:xfrm>
                <a:off x="7016751" y="2998788"/>
                <a:ext cx="77788"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5" name="Freeform 393"/>
              <p:cNvSpPr>
                <a:spLocks/>
              </p:cNvSpPr>
              <p:nvPr/>
            </p:nvSpPr>
            <p:spPr bwMode="auto">
              <a:xfrm>
                <a:off x="7004051" y="3052763"/>
                <a:ext cx="76200" cy="77787"/>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6" name="Freeform 394"/>
              <p:cNvSpPr>
                <a:spLocks/>
              </p:cNvSpPr>
              <p:nvPr/>
            </p:nvSpPr>
            <p:spPr bwMode="auto">
              <a:xfrm>
                <a:off x="7032626" y="3081338"/>
                <a:ext cx="77788" cy="76200"/>
              </a:xfrm>
              <a:custGeom>
                <a:avLst/>
                <a:gdLst>
                  <a:gd name="T0" fmla="*/ 51 w 99"/>
                  <a:gd name="T1" fmla="*/ 0 h 97"/>
                  <a:gd name="T2" fmla="*/ 0 w 99"/>
                  <a:gd name="T3" fmla="*/ 48 h 97"/>
                  <a:gd name="T4" fmla="*/ 49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7" name="Freeform 395"/>
              <p:cNvSpPr>
                <a:spLocks/>
              </p:cNvSpPr>
              <p:nvPr/>
            </p:nvSpPr>
            <p:spPr bwMode="auto">
              <a:xfrm>
                <a:off x="7035801" y="3109913"/>
                <a:ext cx="77788" cy="77787"/>
              </a:xfrm>
              <a:custGeom>
                <a:avLst/>
                <a:gdLst>
                  <a:gd name="T0" fmla="*/ 50 w 99"/>
                  <a:gd name="T1" fmla="*/ 0 h 99"/>
                  <a:gd name="T2" fmla="*/ 0 w 99"/>
                  <a:gd name="T3" fmla="*/ 51 h 99"/>
                  <a:gd name="T4" fmla="*/ 48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1"/>
                    </a:lnTo>
                    <a:lnTo>
                      <a:pt x="48"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8" name="Freeform 396"/>
              <p:cNvSpPr>
                <a:spLocks/>
              </p:cNvSpPr>
              <p:nvPr/>
            </p:nvSpPr>
            <p:spPr bwMode="auto">
              <a:xfrm>
                <a:off x="6999289" y="3128963"/>
                <a:ext cx="79375" cy="76200"/>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9" name="Freeform 397"/>
              <p:cNvSpPr>
                <a:spLocks/>
              </p:cNvSpPr>
              <p:nvPr/>
            </p:nvSpPr>
            <p:spPr bwMode="auto">
              <a:xfrm>
                <a:off x="6962776" y="3144838"/>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0" name="Freeform 398"/>
              <p:cNvSpPr>
                <a:spLocks/>
              </p:cNvSpPr>
              <p:nvPr/>
            </p:nvSpPr>
            <p:spPr bwMode="auto">
              <a:xfrm>
                <a:off x="6905626" y="3151188"/>
                <a:ext cx="76200"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1" name="Freeform 399"/>
              <p:cNvSpPr>
                <a:spLocks/>
              </p:cNvSpPr>
              <p:nvPr/>
            </p:nvSpPr>
            <p:spPr bwMode="auto">
              <a:xfrm>
                <a:off x="6870701" y="3154363"/>
                <a:ext cx="77788" cy="77787"/>
              </a:xfrm>
              <a:custGeom>
                <a:avLst/>
                <a:gdLst>
                  <a:gd name="T0" fmla="*/ 49 w 97"/>
                  <a:gd name="T1" fmla="*/ 0 h 99"/>
                  <a:gd name="T2" fmla="*/ 0 w 97"/>
                  <a:gd name="T3" fmla="*/ 50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2" name="Freeform 400"/>
              <p:cNvSpPr>
                <a:spLocks/>
              </p:cNvSpPr>
              <p:nvPr/>
            </p:nvSpPr>
            <p:spPr bwMode="auto">
              <a:xfrm>
                <a:off x="6835776" y="3157538"/>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3" name="Freeform 401"/>
              <p:cNvSpPr>
                <a:spLocks/>
              </p:cNvSpPr>
              <p:nvPr/>
            </p:nvSpPr>
            <p:spPr bwMode="auto">
              <a:xfrm>
                <a:off x="6804026" y="3133725"/>
                <a:ext cx="77788" cy="79375"/>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4" name="Freeform 402"/>
              <p:cNvSpPr>
                <a:spLocks/>
              </p:cNvSpPr>
              <p:nvPr/>
            </p:nvSpPr>
            <p:spPr bwMode="auto">
              <a:xfrm>
                <a:off x="6780214" y="3090863"/>
                <a:ext cx="79375" cy="77787"/>
              </a:xfrm>
              <a:custGeom>
                <a:avLst/>
                <a:gdLst>
                  <a:gd name="T0" fmla="*/ 50 w 99"/>
                  <a:gd name="T1" fmla="*/ 0 h 99"/>
                  <a:gd name="T2" fmla="*/ 0 w 99"/>
                  <a:gd name="T3" fmla="*/ 49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49"/>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5" name="Freeform 403"/>
              <p:cNvSpPr>
                <a:spLocks/>
              </p:cNvSpPr>
              <p:nvPr/>
            </p:nvSpPr>
            <p:spPr bwMode="auto">
              <a:xfrm>
                <a:off x="6743701" y="3087688"/>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6" name="Freeform 404"/>
              <p:cNvSpPr>
                <a:spLocks/>
              </p:cNvSpPr>
              <p:nvPr/>
            </p:nvSpPr>
            <p:spPr bwMode="auto">
              <a:xfrm>
                <a:off x="6737351" y="3114675"/>
                <a:ext cx="77788" cy="79375"/>
              </a:xfrm>
              <a:custGeom>
                <a:avLst/>
                <a:gdLst>
                  <a:gd name="T0" fmla="*/ 50 w 99"/>
                  <a:gd name="T1" fmla="*/ 0 h 98"/>
                  <a:gd name="T2" fmla="*/ 0 w 99"/>
                  <a:gd name="T3" fmla="*/ 48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7" name="Freeform 405"/>
              <p:cNvSpPr>
                <a:spLocks/>
              </p:cNvSpPr>
              <p:nvPr/>
            </p:nvSpPr>
            <p:spPr bwMode="auto">
              <a:xfrm>
                <a:off x="6692901" y="3109913"/>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8" name="Freeform 406"/>
              <p:cNvSpPr>
                <a:spLocks/>
              </p:cNvSpPr>
              <p:nvPr/>
            </p:nvSpPr>
            <p:spPr bwMode="auto">
              <a:xfrm>
                <a:off x="6638926" y="3114675"/>
                <a:ext cx="76200" cy="79375"/>
              </a:xfrm>
              <a:custGeom>
                <a:avLst/>
                <a:gdLst>
                  <a:gd name="T0" fmla="*/ 50 w 97"/>
                  <a:gd name="T1" fmla="*/ 0 h 98"/>
                  <a:gd name="T2" fmla="*/ 0 w 97"/>
                  <a:gd name="T3" fmla="*/ 48 h 98"/>
                  <a:gd name="T4" fmla="*/ 49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48"/>
                    </a:lnTo>
                    <a:lnTo>
                      <a:pt x="49"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9" name="Freeform 407"/>
              <p:cNvSpPr>
                <a:spLocks/>
              </p:cNvSpPr>
              <p:nvPr/>
            </p:nvSpPr>
            <p:spPr bwMode="auto">
              <a:xfrm>
                <a:off x="6608764" y="3106738"/>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0" name="Freeform 408"/>
              <p:cNvSpPr>
                <a:spLocks/>
              </p:cNvSpPr>
              <p:nvPr/>
            </p:nvSpPr>
            <p:spPr bwMode="auto">
              <a:xfrm>
                <a:off x="6578601" y="3167063"/>
                <a:ext cx="77788" cy="76200"/>
              </a:xfrm>
              <a:custGeom>
                <a:avLst/>
                <a:gdLst>
                  <a:gd name="T0" fmla="*/ 50 w 99"/>
                  <a:gd name="T1" fmla="*/ 0 h 96"/>
                  <a:gd name="T2" fmla="*/ 0 w 99"/>
                  <a:gd name="T3" fmla="*/ 48 h 96"/>
                  <a:gd name="T4" fmla="*/ 48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8"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1" name="Freeform 409"/>
              <p:cNvSpPr>
                <a:spLocks/>
              </p:cNvSpPr>
              <p:nvPr/>
            </p:nvSpPr>
            <p:spPr bwMode="auto">
              <a:xfrm>
                <a:off x="6619876" y="3170238"/>
                <a:ext cx="76200" cy="77787"/>
              </a:xfrm>
              <a:custGeom>
                <a:avLst/>
                <a:gdLst>
                  <a:gd name="T0" fmla="*/ 50 w 97"/>
                  <a:gd name="T1" fmla="*/ 0 h 98"/>
                  <a:gd name="T2" fmla="*/ 0 w 97"/>
                  <a:gd name="T3" fmla="*/ 48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48"/>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2" name="Freeform 411"/>
              <p:cNvSpPr>
                <a:spLocks/>
              </p:cNvSpPr>
              <p:nvPr/>
            </p:nvSpPr>
            <p:spPr bwMode="auto">
              <a:xfrm>
                <a:off x="6689726" y="3176587"/>
                <a:ext cx="77788" cy="77787"/>
              </a:xfrm>
              <a:custGeom>
                <a:avLst/>
                <a:gdLst>
                  <a:gd name="T0" fmla="*/ 51 w 99"/>
                  <a:gd name="T1" fmla="*/ 0 h 97"/>
                  <a:gd name="T2" fmla="*/ 0 w 99"/>
                  <a:gd name="T3" fmla="*/ 48 h 97"/>
                  <a:gd name="T4" fmla="*/ 51 w 99"/>
                  <a:gd name="T5" fmla="*/ 97 h 97"/>
                  <a:gd name="T6" fmla="*/ 99 w 99"/>
                  <a:gd name="T7" fmla="*/ 46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3" name="Freeform 412"/>
              <p:cNvSpPr>
                <a:spLocks/>
              </p:cNvSpPr>
              <p:nvPr/>
            </p:nvSpPr>
            <p:spPr bwMode="auto">
              <a:xfrm>
                <a:off x="6657976" y="3144837"/>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4" name="Freeform 413"/>
              <p:cNvSpPr>
                <a:spLocks/>
              </p:cNvSpPr>
              <p:nvPr/>
            </p:nvSpPr>
            <p:spPr bwMode="auto">
              <a:xfrm>
                <a:off x="6521451" y="3043237"/>
                <a:ext cx="77788" cy="77787"/>
              </a:xfrm>
              <a:custGeom>
                <a:avLst/>
                <a:gdLst>
                  <a:gd name="T0" fmla="*/ 51 w 99"/>
                  <a:gd name="T1" fmla="*/ 0 h 98"/>
                  <a:gd name="T2" fmla="*/ 0 w 99"/>
                  <a:gd name="T3" fmla="*/ 48 h 98"/>
                  <a:gd name="T4" fmla="*/ 51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48"/>
                    </a:lnTo>
                    <a:lnTo>
                      <a:pt x="51"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5" name="Freeform 414"/>
              <p:cNvSpPr>
                <a:spLocks/>
              </p:cNvSpPr>
              <p:nvPr/>
            </p:nvSpPr>
            <p:spPr bwMode="auto">
              <a:xfrm>
                <a:off x="6567489" y="3048000"/>
                <a:ext cx="79375" cy="76200"/>
              </a:xfrm>
              <a:custGeom>
                <a:avLst/>
                <a:gdLst>
                  <a:gd name="T0" fmla="*/ 50 w 98"/>
                  <a:gd name="T1" fmla="*/ 0 h 97"/>
                  <a:gd name="T2" fmla="*/ 0 w 98"/>
                  <a:gd name="T3" fmla="*/ 49 h 97"/>
                  <a:gd name="T4" fmla="*/ 50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50"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6" name="Freeform 415"/>
              <p:cNvSpPr>
                <a:spLocks/>
              </p:cNvSpPr>
              <p:nvPr/>
            </p:nvSpPr>
            <p:spPr bwMode="auto">
              <a:xfrm>
                <a:off x="6616701" y="3021012"/>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7" name="Freeform 416"/>
              <p:cNvSpPr>
                <a:spLocks/>
              </p:cNvSpPr>
              <p:nvPr/>
            </p:nvSpPr>
            <p:spPr bwMode="auto">
              <a:xfrm>
                <a:off x="6680201" y="3021012"/>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8" name="Freeform 417"/>
              <p:cNvSpPr>
                <a:spLocks/>
              </p:cNvSpPr>
              <p:nvPr/>
            </p:nvSpPr>
            <p:spPr bwMode="auto">
              <a:xfrm>
                <a:off x="6642101" y="2951162"/>
                <a:ext cx="76200" cy="77787"/>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9" name="Freeform 418"/>
              <p:cNvSpPr>
                <a:spLocks/>
              </p:cNvSpPr>
              <p:nvPr/>
            </p:nvSpPr>
            <p:spPr bwMode="auto">
              <a:xfrm>
                <a:off x="6608764" y="2903537"/>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0" name="Freeform 419"/>
              <p:cNvSpPr>
                <a:spLocks/>
              </p:cNvSpPr>
              <p:nvPr/>
            </p:nvSpPr>
            <p:spPr bwMode="auto">
              <a:xfrm>
                <a:off x="6588126" y="2879725"/>
                <a:ext cx="77788"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1" name="Freeform 420"/>
              <p:cNvSpPr>
                <a:spLocks/>
              </p:cNvSpPr>
              <p:nvPr/>
            </p:nvSpPr>
            <p:spPr bwMode="auto">
              <a:xfrm>
                <a:off x="6572251" y="2846387"/>
                <a:ext cx="77788"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2" name="Freeform 421"/>
              <p:cNvSpPr>
                <a:spLocks/>
              </p:cNvSpPr>
              <p:nvPr/>
            </p:nvSpPr>
            <p:spPr bwMode="auto">
              <a:xfrm>
                <a:off x="6575426" y="277812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3" name="Freeform 422"/>
              <p:cNvSpPr>
                <a:spLocks/>
              </p:cNvSpPr>
              <p:nvPr/>
            </p:nvSpPr>
            <p:spPr bwMode="auto">
              <a:xfrm>
                <a:off x="6526214" y="2747962"/>
                <a:ext cx="79375" cy="77787"/>
              </a:xfrm>
              <a:custGeom>
                <a:avLst/>
                <a:gdLst>
                  <a:gd name="T0" fmla="*/ 50 w 98"/>
                  <a:gd name="T1" fmla="*/ 0 h 98"/>
                  <a:gd name="T2" fmla="*/ 0 w 98"/>
                  <a:gd name="T3" fmla="*/ 50 h 98"/>
                  <a:gd name="T4" fmla="*/ 48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48"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4" name="Freeform 423"/>
              <p:cNvSpPr>
                <a:spLocks/>
              </p:cNvSpPr>
              <p:nvPr/>
            </p:nvSpPr>
            <p:spPr bwMode="auto">
              <a:xfrm>
                <a:off x="6540501" y="2692400"/>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5" name="Freeform 424"/>
              <p:cNvSpPr>
                <a:spLocks/>
              </p:cNvSpPr>
              <p:nvPr/>
            </p:nvSpPr>
            <p:spPr bwMode="auto">
              <a:xfrm>
                <a:off x="6565901" y="2662237"/>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6" name="Freeform 425"/>
              <p:cNvSpPr>
                <a:spLocks/>
              </p:cNvSpPr>
              <p:nvPr/>
            </p:nvSpPr>
            <p:spPr bwMode="auto">
              <a:xfrm>
                <a:off x="6800851" y="2117725"/>
                <a:ext cx="76200" cy="76200"/>
              </a:xfrm>
              <a:custGeom>
                <a:avLst/>
                <a:gdLst>
                  <a:gd name="T0" fmla="*/ 50 w 97"/>
                  <a:gd name="T1" fmla="*/ 0 h 97"/>
                  <a:gd name="T2" fmla="*/ 0 w 97"/>
                  <a:gd name="T3" fmla="*/ 49 h 97"/>
                  <a:gd name="T4" fmla="*/ 48 w 97"/>
                  <a:gd name="T5" fmla="*/ 97 h 97"/>
                  <a:gd name="T6" fmla="*/ 97 w 97"/>
                  <a:gd name="T7" fmla="*/ 47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7" name="Freeform 426"/>
              <p:cNvSpPr>
                <a:spLocks/>
              </p:cNvSpPr>
              <p:nvPr/>
            </p:nvSpPr>
            <p:spPr bwMode="auto">
              <a:xfrm>
                <a:off x="6816726" y="2162175"/>
                <a:ext cx="76200" cy="76200"/>
              </a:xfrm>
              <a:custGeom>
                <a:avLst/>
                <a:gdLst>
                  <a:gd name="T0" fmla="*/ 48 w 96"/>
                  <a:gd name="T1" fmla="*/ 0 h 97"/>
                  <a:gd name="T2" fmla="*/ 0 w 96"/>
                  <a:gd name="T3" fmla="*/ 48 h 97"/>
                  <a:gd name="T4" fmla="*/ 48 w 96"/>
                  <a:gd name="T5" fmla="*/ 97 h 97"/>
                  <a:gd name="T6" fmla="*/ 96 w 96"/>
                  <a:gd name="T7" fmla="*/ 46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8" name="Freeform 427"/>
              <p:cNvSpPr>
                <a:spLocks/>
              </p:cNvSpPr>
              <p:nvPr/>
            </p:nvSpPr>
            <p:spPr bwMode="auto">
              <a:xfrm>
                <a:off x="6788151" y="2190750"/>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9" name="Freeform 428"/>
              <p:cNvSpPr>
                <a:spLocks/>
              </p:cNvSpPr>
              <p:nvPr/>
            </p:nvSpPr>
            <p:spPr bwMode="auto">
              <a:xfrm>
                <a:off x="6738939" y="2228850"/>
                <a:ext cx="79375"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0" name="Freeform 429"/>
              <p:cNvSpPr>
                <a:spLocks/>
              </p:cNvSpPr>
              <p:nvPr/>
            </p:nvSpPr>
            <p:spPr bwMode="auto">
              <a:xfrm>
                <a:off x="6689726" y="2222500"/>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1" name="Freeform 430"/>
              <p:cNvSpPr>
                <a:spLocks/>
              </p:cNvSpPr>
              <p:nvPr/>
            </p:nvSpPr>
            <p:spPr bwMode="auto">
              <a:xfrm>
                <a:off x="6642101" y="2198687"/>
                <a:ext cx="76200" cy="77787"/>
              </a:xfrm>
              <a:custGeom>
                <a:avLst/>
                <a:gdLst>
                  <a:gd name="T0" fmla="*/ 50 w 97"/>
                  <a:gd name="T1" fmla="*/ 0 h 99"/>
                  <a:gd name="T2" fmla="*/ 0 w 97"/>
                  <a:gd name="T3" fmla="*/ 51 h 99"/>
                  <a:gd name="T4" fmla="*/ 48 w 97"/>
                  <a:gd name="T5" fmla="*/ 99 h 99"/>
                  <a:gd name="T6" fmla="*/ 97 w 97"/>
                  <a:gd name="T7" fmla="*/ 49 h 99"/>
                  <a:gd name="T8" fmla="*/ 50 w 97"/>
                  <a:gd name="T9" fmla="*/ 0 h 99"/>
                  <a:gd name="T10" fmla="*/ 5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0" y="0"/>
                    </a:moveTo>
                    <a:lnTo>
                      <a:pt x="0" y="51"/>
                    </a:lnTo>
                    <a:lnTo>
                      <a:pt x="48" y="99"/>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2" name="Freeform 431"/>
              <p:cNvSpPr>
                <a:spLocks/>
              </p:cNvSpPr>
              <p:nvPr/>
            </p:nvSpPr>
            <p:spPr bwMode="auto">
              <a:xfrm>
                <a:off x="6597651" y="2206625"/>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3" name="Freeform 432"/>
              <p:cNvSpPr>
                <a:spLocks/>
              </p:cNvSpPr>
              <p:nvPr/>
            </p:nvSpPr>
            <p:spPr bwMode="auto">
              <a:xfrm>
                <a:off x="6597651" y="2284412"/>
                <a:ext cx="76200" cy="77787"/>
              </a:xfrm>
              <a:custGeom>
                <a:avLst/>
                <a:gdLst>
                  <a:gd name="T0" fmla="*/ 48 w 97"/>
                  <a:gd name="T1" fmla="*/ 0 h 99"/>
                  <a:gd name="T2" fmla="*/ 0 w 97"/>
                  <a:gd name="T3" fmla="*/ 49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9"/>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4" name="Freeform 433"/>
              <p:cNvSpPr>
                <a:spLocks/>
              </p:cNvSpPr>
              <p:nvPr/>
            </p:nvSpPr>
            <p:spPr bwMode="auto">
              <a:xfrm>
                <a:off x="6559551" y="2300287"/>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5" name="Freeform 434"/>
              <p:cNvSpPr>
                <a:spLocks/>
              </p:cNvSpPr>
              <p:nvPr/>
            </p:nvSpPr>
            <p:spPr bwMode="auto">
              <a:xfrm>
                <a:off x="6523039" y="2276475"/>
                <a:ext cx="79375" cy="76200"/>
              </a:xfrm>
              <a:custGeom>
                <a:avLst/>
                <a:gdLst>
                  <a:gd name="T0" fmla="*/ 50 w 99"/>
                  <a:gd name="T1" fmla="*/ 0 h 97"/>
                  <a:gd name="T2" fmla="*/ 0 w 99"/>
                  <a:gd name="T3" fmla="*/ 48 h 97"/>
                  <a:gd name="T4" fmla="*/ 50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50"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6" name="Freeform 435"/>
              <p:cNvSpPr>
                <a:spLocks/>
              </p:cNvSpPr>
              <p:nvPr/>
            </p:nvSpPr>
            <p:spPr bwMode="auto">
              <a:xfrm>
                <a:off x="6502401" y="2293937"/>
                <a:ext cx="77788" cy="77787"/>
              </a:xfrm>
              <a:custGeom>
                <a:avLst/>
                <a:gdLst>
                  <a:gd name="T0" fmla="*/ 50 w 99"/>
                  <a:gd name="T1" fmla="*/ 0 h 99"/>
                  <a:gd name="T2" fmla="*/ 0 w 99"/>
                  <a:gd name="T3" fmla="*/ 51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1"/>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7" name="Freeform 436"/>
              <p:cNvSpPr>
                <a:spLocks/>
              </p:cNvSpPr>
              <p:nvPr/>
            </p:nvSpPr>
            <p:spPr bwMode="auto">
              <a:xfrm>
                <a:off x="6486526" y="2359025"/>
                <a:ext cx="77788"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8" name="Freeform 437"/>
              <p:cNvSpPr>
                <a:spLocks/>
              </p:cNvSpPr>
              <p:nvPr/>
            </p:nvSpPr>
            <p:spPr bwMode="auto">
              <a:xfrm>
                <a:off x="6584951" y="2386012"/>
                <a:ext cx="76200" cy="77787"/>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9" name="Freeform 438"/>
              <p:cNvSpPr>
                <a:spLocks/>
              </p:cNvSpPr>
              <p:nvPr/>
            </p:nvSpPr>
            <p:spPr bwMode="auto">
              <a:xfrm>
                <a:off x="6610351" y="2386012"/>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0" name="Freeform 439"/>
              <p:cNvSpPr>
                <a:spLocks/>
              </p:cNvSpPr>
              <p:nvPr/>
            </p:nvSpPr>
            <p:spPr bwMode="auto">
              <a:xfrm>
                <a:off x="6654801" y="2386012"/>
                <a:ext cx="77788"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1" name="Freeform 440"/>
              <p:cNvSpPr>
                <a:spLocks/>
              </p:cNvSpPr>
              <p:nvPr/>
            </p:nvSpPr>
            <p:spPr bwMode="auto">
              <a:xfrm>
                <a:off x="6511926" y="2474912"/>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2" name="Freeform 441"/>
              <p:cNvSpPr>
                <a:spLocks/>
              </p:cNvSpPr>
              <p:nvPr/>
            </p:nvSpPr>
            <p:spPr bwMode="auto">
              <a:xfrm>
                <a:off x="6499226" y="2513012"/>
                <a:ext cx="77788" cy="77787"/>
              </a:xfrm>
              <a:custGeom>
                <a:avLst/>
                <a:gdLst>
                  <a:gd name="T0" fmla="*/ 51 w 99"/>
                  <a:gd name="T1" fmla="*/ 0 h 97"/>
                  <a:gd name="T2" fmla="*/ 0 w 99"/>
                  <a:gd name="T3" fmla="*/ 49 h 97"/>
                  <a:gd name="T4" fmla="*/ 51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51"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3" name="Freeform 442"/>
              <p:cNvSpPr>
                <a:spLocks/>
              </p:cNvSpPr>
              <p:nvPr/>
            </p:nvSpPr>
            <p:spPr bwMode="auto">
              <a:xfrm>
                <a:off x="6530976" y="2546350"/>
                <a:ext cx="77788"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4" name="Freeform 443"/>
              <p:cNvSpPr>
                <a:spLocks/>
              </p:cNvSpPr>
              <p:nvPr/>
            </p:nvSpPr>
            <p:spPr bwMode="auto">
              <a:xfrm>
                <a:off x="6543676" y="2568575"/>
                <a:ext cx="77788" cy="76200"/>
              </a:xfrm>
              <a:custGeom>
                <a:avLst/>
                <a:gdLst>
                  <a:gd name="T0" fmla="*/ 50 w 99"/>
                  <a:gd name="T1" fmla="*/ 0 h 97"/>
                  <a:gd name="T2" fmla="*/ 0 w 99"/>
                  <a:gd name="T3" fmla="*/ 49 h 97"/>
                  <a:gd name="T4" fmla="*/ 50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5" name="Freeform 444"/>
              <p:cNvSpPr>
                <a:spLocks/>
              </p:cNvSpPr>
              <p:nvPr/>
            </p:nvSpPr>
            <p:spPr bwMode="auto">
              <a:xfrm>
                <a:off x="6562726" y="2513012"/>
                <a:ext cx="76200" cy="77787"/>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6" name="Freeform 445"/>
              <p:cNvSpPr>
                <a:spLocks/>
              </p:cNvSpPr>
              <p:nvPr/>
            </p:nvSpPr>
            <p:spPr bwMode="auto">
              <a:xfrm>
                <a:off x="6616701" y="2474912"/>
                <a:ext cx="77788" cy="77787"/>
              </a:xfrm>
              <a:custGeom>
                <a:avLst/>
                <a:gdLst>
                  <a:gd name="T0" fmla="*/ 49 w 97"/>
                  <a:gd name="T1" fmla="*/ 0 h 99"/>
                  <a:gd name="T2" fmla="*/ 0 w 97"/>
                  <a:gd name="T3" fmla="*/ 48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8"/>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7" name="Freeform 446"/>
              <p:cNvSpPr>
                <a:spLocks/>
              </p:cNvSpPr>
              <p:nvPr/>
            </p:nvSpPr>
            <p:spPr bwMode="auto">
              <a:xfrm>
                <a:off x="6607176" y="2549525"/>
                <a:ext cx="77788" cy="76200"/>
              </a:xfrm>
              <a:custGeom>
                <a:avLst/>
                <a:gdLst>
                  <a:gd name="T0" fmla="*/ 50 w 99"/>
                  <a:gd name="T1" fmla="*/ 0 h 97"/>
                  <a:gd name="T2" fmla="*/ 0 w 99"/>
                  <a:gd name="T3" fmla="*/ 48 h 97"/>
                  <a:gd name="T4" fmla="*/ 49 w 99"/>
                  <a:gd name="T5" fmla="*/ 97 h 97"/>
                  <a:gd name="T6" fmla="*/ 99 w 99"/>
                  <a:gd name="T7" fmla="*/ 46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8" name="Freeform 447"/>
              <p:cNvSpPr>
                <a:spLocks/>
              </p:cNvSpPr>
              <p:nvPr/>
            </p:nvSpPr>
            <p:spPr bwMode="auto">
              <a:xfrm>
                <a:off x="6594476" y="2608262"/>
                <a:ext cx="77788" cy="77787"/>
              </a:xfrm>
              <a:custGeom>
                <a:avLst/>
                <a:gdLst>
                  <a:gd name="T0" fmla="*/ 49 w 97"/>
                  <a:gd name="T1" fmla="*/ 0 h 99"/>
                  <a:gd name="T2" fmla="*/ 0 w 97"/>
                  <a:gd name="T3" fmla="*/ 51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1"/>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9" name="Freeform 448"/>
              <p:cNvSpPr>
                <a:spLocks/>
              </p:cNvSpPr>
              <p:nvPr/>
            </p:nvSpPr>
            <p:spPr bwMode="auto">
              <a:xfrm>
                <a:off x="6635751" y="2630487"/>
                <a:ext cx="77788" cy="77787"/>
              </a:xfrm>
              <a:custGeom>
                <a:avLst/>
                <a:gdLst>
                  <a:gd name="T0" fmla="*/ 49 w 97"/>
                  <a:gd name="T1" fmla="*/ 0 h 99"/>
                  <a:gd name="T2" fmla="*/ 0 w 97"/>
                  <a:gd name="T3" fmla="*/ 50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0" name="Freeform 449"/>
              <p:cNvSpPr>
                <a:spLocks/>
              </p:cNvSpPr>
              <p:nvPr/>
            </p:nvSpPr>
            <p:spPr bwMode="auto">
              <a:xfrm>
                <a:off x="6610351" y="2741612"/>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1" name="Freeform 450"/>
              <p:cNvSpPr>
                <a:spLocks/>
              </p:cNvSpPr>
              <p:nvPr/>
            </p:nvSpPr>
            <p:spPr bwMode="auto">
              <a:xfrm>
                <a:off x="6645276" y="2738437"/>
                <a:ext cx="77788" cy="77787"/>
              </a:xfrm>
              <a:custGeom>
                <a:avLst/>
                <a:gdLst>
                  <a:gd name="T0" fmla="*/ 50 w 98"/>
                  <a:gd name="T1" fmla="*/ 0 h 96"/>
                  <a:gd name="T2" fmla="*/ 0 w 98"/>
                  <a:gd name="T3" fmla="*/ 48 h 96"/>
                  <a:gd name="T4" fmla="*/ 50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2" name="Freeform 451"/>
              <p:cNvSpPr>
                <a:spLocks/>
              </p:cNvSpPr>
              <p:nvPr/>
            </p:nvSpPr>
            <p:spPr bwMode="auto">
              <a:xfrm>
                <a:off x="6610351" y="2782887"/>
                <a:ext cx="77788"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3" name="Freeform 452"/>
              <p:cNvSpPr>
                <a:spLocks/>
              </p:cNvSpPr>
              <p:nvPr/>
            </p:nvSpPr>
            <p:spPr bwMode="auto">
              <a:xfrm>
                <a:off x="6664326" y="2792412"/>
                <a:ext cx="77788"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4" name="Freeform 453"/>
              <p:cNvSpPr>
                <a:spLocks/>
              </p:cNvSpPr>
              <p:nvPr/>
            </p:nvSpPr>
            <p:spPr bwMode="auto">
              <a:xfrm>
                <a:off x="6677026" y="2646362"/>
                <a:ext cx="77788"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5" name="Freeform 454"/>
              <p:cNvSpPr>
                <a:spLocks/>
              </p:cNvSpPr>
              <p:nvPr/>
            </p:nvSpPr>
            <p:spPr bwMode="auto">
              <a:xfrm>
                <a:off x="6673851" y="2608262"/>
                <a:ext cx="77788" cy="77787"/>
              </a:xfrm>
              <a:custGeom>
                <a:avLst/>
                <a:gdLst>
                  <a:gd name="T0" fmla="*/ 48 w 97"/>
                  <a:gd name="T1" fmla="*/ 0 h 99"/>
                  <a:gd name="T2" fmla="*/ 0 w 97"/>
                  <a:gd name="T3" fmla="*/ 51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1"/>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6" name="Freeform 455"/>
              <p:cNvSpPr>
                <a:spLocks/>
              </p:cNvSpPr>
              <p:nvPr/>
            </p:nvSpPr>
            <p:spPr bwMode="auto">
              <a:xfrm>
                <a:off x="6632576" y="2582862"/>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7" name="Freeform 456"/>
              <p:cNvSpPr>
                <a:spLocks/>
              </p:cNvSpPr>
              <p:nvPr/>
            </p:nvSpPr>
            <p:spPr bwMode="auto">
              <a:xfrm>
                <a:off x="6694489" y="2547937"/>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8" name="Freeform 457"/>
              <p:cNvSpPr>
                <a:spLocks/>
              </p:cNvSpPr>
              <p:nvPr/>
            </p:nvSpPr>
            <p:spPr bwMode="auto">
              <a:xfrm>
                <a:off x="6650039" y="2500312"/>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9" name="Freeform 458"/>
              <p:cNvSpPr>
                <a:spLocks/>
              </p:cNvSpPr>
              <p:nvPr/>
            </p:nvSpPr>
            <p:spPr bwMode="auto">
              <a:xfrm>
                <a:off x="6667501" y="2444750"/>
                <a:ext cx="77788" cy="79375"/>
              </a:xfrm>
              <a:custGeom>
                <a:avLst/>
                <a:gdLst>
                  <a:gd name="T0" fmla="*/ 50 w 98"/>
                  <a:gd name="T1" fmla="*/ 0 h 98"/>
                  <a:gd name="T2" fmla="*/ 0 w 98"/>
                  <a:gd name="T3" fmla="*/ 50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0" name="Freeform 459"/>
              <p:cNvSpPr>
                <a:spLocks/>
              </p:cNvSpPr>
              <p:nvPr/>
            </p:nvSpPr>
            <p:spPr bwMode="auto">
              <a:xfrm>
                <a:off x="6718301" y="2481262"/>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1" name="Freeform 460"/>
              <p:cNvSpPr>
                <a:spLocks/>
              </p:cNvSpPr>
              <p:nvPr/>
            </p:nvSpPr>
            <p:spPr bwMode="auto">
              <a:xfrm>
                <a:off x="6740526" y="2443162"/>
                <a:ext cx="77788" cy="77787"/>
              </a:xfrm>
              <a:custGeom>
                <a:avLst/>
                <a:gdLst>
                  <a:gd name="T0" fmla="*/ 50 w 96"/>
                  <a:gd name="T1" fmla="*/ 0 h 99"/>
                  <a:gd name="T2" fmla="*/ 0 w 96"/>
                  <a:gd name="T3" fmla="*/ 50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0"/>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2" name="Freeform 461"/>
              <p:cNvSpPr>
                <a:spLocks/>
              </p:cNvSpPr>
              <p:nvPr/>
            </p:nvSpPr>
            <p:spPr bwMode="auto">
              <a:xfrm>
                <a:off x="6707189" y="2420937"/>
                <a:ext cx="76200" cy="77787"/>
              </a:xfrm>
              <a:custGeom>
                <a:avLst/>
                <a:gdLst>
                  <a:gd name="T0" fmla="*/ 48 w 97"/>
                  <a:gd name="T1" fmla="*/ 0 h 99"/>
                  <a:gd name="T2" fmla="*/ 0 w 97"/>
                  <a:gd name="T3" fmla="*/ 50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3" name="Freeform 462"/>
              <p:cNvSpPr>
                <a:spLocks/>
              </p:cNvSpPr>
              <p:nvPr/>
            </p:nvSpPr>
            <p:spPr bwMode="auto">
              <a:xfrm>
                <a:off x="6718301" y="2373312"/>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4" name="Freeform 463"/>
              <p:cNvSpPr>
                <a:spLocks/>
              </p:cNvSpPr>
              <p:nvPr/>
            </p:nvSpPr>
            <p:spPr bwMode="auto">
              <a:xfrm>
                <a:off x="6699251" y="2325687"/>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5" name="Freeform 464"/>
              <p:cNvSpPr>
                <a:spLocks/>
              </p:cNvSpPr>
              <p:nvPr/>
            </p:nvSpPr>
            <p:spPr bwMode="auto">
              <a:xfrm>
                <a:off x="6691314" y="2284412"/>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6" name="Freeform 465"/>
              <p:cNvSpPr>
                <a:spLocks/>
              </p:cNvSpPr>
              <p:nvPr/>
            </p:nvSpPr>
            <p:spPr bwMode="auto">
              <a:xfrm>
                <a:off x="6729414" y="2276475"/>
                <a:ext cx="76200" cy="79375"/>
              </a:xfrm>
              <a:custGeom>
                <a:avLst/>
                <a:gdLst>
                  <a:gd name="T0" fmla="*/ 48 w 97"/>
                  <a:gd name="T1" fmla="*/ 0 h 99"/>
                  <a:gd name="T2" fmla="*/ 0 w 97"/>
                  <a:gd name="T3" fmla="*/ 50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7" name="Freeform 466"/>
              <p:cNvSpPr>
                <a:spLocks/>
              </p:cNvSpPr>
              <p:nvPr/>
            </p:nvSpPr>
            <p:spPr bwMode="auto">
              <a:xfrm>
                <a:off x="6735764" y="2309812"/>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8" name="Freeform 467"/>
              <p:cNvSpPr>
                <a:spLocks/>
              </p:cNvSpPr>
              <p:nvPr/>
            </p:nvSpPr>
            <p:spPr bwMode="auto">
              <a:xfrm>
                <a:off x="6743701" y="2338387"/>
                <a:ext cx="79375" cy="76200"/>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9" name="Freeform 468"/>
              <p:cNvSpPr>
                <a:spLocks/>
              </p:cNvSpPr>
              <p:nvPr/>
            </p:nvSpPr>
            <p:spPr bwMode="auto">
              <a:xfrm>
                <a:off x="6757989" y="2386012"/>
                <a:ext cx="76200" cy="77787"/>
              </a:xfrm>
              <a:custGeom>
                <a:avLst/>
                <a:gdLst>
                  <a:gd name="T0" fmla="*/ 50 w 97"/>
                  <a:gd name="T1" fmla="*/ 0 h 96"/>
                  <a:gd name="T2" fmla="*/ 0 w 97"/>
                  <a:gd name="T3" fmla="*/ 48 h 96"/>
                  <a:gd name="T4" fmla="*/ 49 w 97"/>
                  <a:gd name="T5" fmla="*/ 96 h 96"/>
                  <a:gd name="T6" fmla="*/ 97 w 97"/>
                  <a:gd name="T7" fmla="*/ 46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0" name="Freeform 469"/>
              <p:cNvSpPr>
                <a:spLocks/>
              </p:cNvSpPr>
              <p:nvPr/>
            </p:nvSpPr>
            <p:spPr bwMode="auto">
              <a:xfrm>
                <a:off x="6765926" y="2408237"/>
                <a:ext cx="77788" cy="77787"/>
              </a:xfrm>
              <a:custGeom>
                <a:avLst/>
                <a:gdLst>
                  <a:gd name="T0" fmla="*/ 51 w 99"/>
                  <a:gd name="T1" fmla="*/ 0 h 97"/>
                  <a:gd name="T2" fmla="*/ 0 w 99"/>
                  <a:gd name="T3" fmla="*/ 49 h 97"/>
                  <a:gd name="T4" fmla="*/ 49 w 99"/>
                  <a:gd name="T5" fmla="*/ 97 h 97"/>
                  <a:gd name="T6" fmla="*/ 99 w 99"/>
                  <a:gd name="T7" fmla="*/ 47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1" name="Freeform 470"/>
              <p:cNvSpPr>
                <a:spLocks/>
              </p:cNvSpPr>
              <p:nvPr/>
            </p:nvSpPr>
            <p:spPr bwMode="auto">
              <a:xfrm>
                <a:off x="6792914" y="2365375"/>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2" name="Freeform 471"/>
              <p:cNvSpPr>
                <a:spLocks/>
              </p:cNvSpPr>
              <p:nvPr/>
            </p:nvSpPr>
            <p:spPr bwMode="auto">
              <a:xfrm>
                <a:off x="6815139" y="2386012"/>
                <a:ext cx="76200"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3" name="Freeform 472"/>
              <p:cNvSpPr>
                <a:spLocks/>
              </p:cNvSpPr>
              <p:nvPr/>
            </p:nvSpPr>
            <p:spPr bwMode="auto">
              <a:xfrm>
                <a:off x="6789739" y="2344737"/>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4" name="Freeform 473"/>
              <p:cNvSpPr>
                <a:spLocks/>
              </p:cNvSpPr>
              <p:nvPr/>
            </p:nvSpPr>
            <p:spPr bwMode="auto">
              <a:xfrm>
                <a:off x="6789739" y="2309812"/>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5" name="Freeform 474"/>
              <p:cNvSpPr>
                <a:spLocks/>
              </p:cNvSpPr>
              <p:nvPr/>
            </p:nvSpPr>
            <p:spPr bwMode="auto">
              <a:xfrm>
                <a:off x="6781801" y="2276475"/>
                <a:ext cx="79375" cy="79375"/>
              </a:xfrm>
              <a:custGeom>
                <a:avLst/>
                <a:gdLst>
                  <a:gd name="T0" fmla="*/ 50 w 98"/>
                  <a:gd name="T1" fmla="*/ 0 h 99"/>
                  <a:gd name="T2" fmla="*/ 0 w 98"/>
                  <a:gd name="T3" fmla="*/ 50 h 99"/>
                  <a:gd name="T4" fmla="*/ 50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0"/>
                    </a:lnTo>
                    <a:lnTo>
                      <a:pt x="50"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6" name="Freeform 475"/>
              <p:cNvSpPr>
                <a:spLocks/>
              </p:cNvSpPr>
              <p:nvPr/>
            </p:nvSpPr>
            <p:spPr bwMode="auto">
              <a:xfrm>
                <a:off x="6799264" y="2262187"/>
                <a:ext cx="76200" cy="77787"/>
              </a:xfrm>
              <a:custGeom>
                <a:avLst/>
                <a:gdLst>
                  <a:gd name="T0" fmla="*/ 50 w 97"/>
                  <a:gd name="T1" fmla="*/ 0 h 97"/>
                  <a:gd name="T2" fmla="*/ 0 w 97"/>
                  <a:gd name="T3" fmla="*/ 49 h 97"/>
                  <a:gd name="T4" fmla="*/ 49 w 97"/>
                  <a:gd name="T5" fmla="*/ 97 h 97"/>
                  <a:gd name="T6" fmla="*/ 97 w 97"/>
                  <a:gd name="T7" fmla="*/ 47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7" name="Freeform 476"/>
              <p:cNvSpPr>
                <a:spLocks/>
              </p:cNvSpPr>
              <p:nvPr/>
            </p:nvSpPr>
            <p:spPr bwMode="auto">
              <a:xfrm>
                <a:off x="6862764" y="2268537"/>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8" name="Freeform 477"/>
              <p:cNvSpPr>
                <a:spLocks/>
              </p:cNvSpPr>
              <p:nvPr/>
            </p:nvSpPr>
            <p:spPr bwMode="auto">
              <a:xfrm>
                <a:off x="6916739" y="2298700"/>
                <a:ext cx="76200"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9" name="Freeform 478"/>
              <p:cNvSpPr>
                <a:spLocks/>
              </p:cNvSpPr>
              <p:nvPr/>
            </p:nvSpPr>
            <p:spPr bwMode="auto">
              <a:xfrm>
                <a:off x="6864351" y="2428875"/>
                <a:ext cx="79375" cy="77787"/>
              </a:xfrm>
              <a:custGeom>
                <a:avLst/>
                <a:gdLst>
                  <a:gd name="T0" fmla="*/ 50 w 99"/>
                  <a:gd name="T1" fmla="*/ 0 h 99"/>
                  <a:gd name="T2" fmla="*/ 0 w 99"/>
                  <a:gd name="T3" fmla="*/ 49 h 99"/>
                  <a:gd name="T4" fmla="*/ 48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49"/>
                    </a:lnTo>
                    <a:lnTo>
                      <a:pt x="48"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0" name="Freeform 479"/>
              <p:cNvSpPr>
                <a:spLocks/>
              </p:cNvSpPr>
              <p:nvPr/>
            </p:nvSpPr>
            <p:spPr bwMode="auto">
              <a:xfrm>
                <a:off x="6780214" y="2465387"/>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1" name="Freeform 480"/>
              <p:cNvSpPr>
                <a:spLocks/>
              </p:cNvSpPr>
              <p:nvPr/>
            </p:nvSpPr>
            <p:spPr bwMode="auto">
              <a:xfrm>
                <a:off x="6807201" y="2489200"/>
                <a:ext cx="79375" cy="77787"/>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2" name="Freeform 481"/>
              <p:cNvSpPr>
                <a:spLocks/>
              </p:cNvSpPr>
              <p:nvPr/>
            </p:nvSpPr>
            <p:spPr bwMode="auto">
              <a:xfrm>
                <a:off x="6781801" y="2519362"/>
                <a:ext cx="77788" cy="76200"/>
              </a:xfrm>
              <a:custGeom>
                <a:avLst/>
                <a:gdLst>
                  <a:gd name="T0" fmla="*/ 50 w 97"/>
                  <a:gd name="T1" fmla="*/ 0 h 96"/>
                  <a:gd name="T2" fmla="*/ 0 w 97"/>
                  <a:gd name="T3" fmla="*/ 48 h 96"/>
                  <a:gd name="T4" fmla="*/ 48 w 97"/>
                  <a:gd name="T5" fmla="*/ 96 h 96"/>
                  <a:gd name="T6" fmla="*/ 97 w 97"/>
                  <a:gd name="T7" fmla="*/ 46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3" name="Freeform 482"/>
              <p:cNvSpPr>
                <a:spLocks/>
              </p:cNvSpPr>
              <p:nvPr/>
            </p:nvSpPr>
            <p:spPr bwMode="auto">
              <a:xfrm>
                <a:off x="6811964" y="2530475"/>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4" name="Freeform 483"/>
              <p:cNvSpPr>
                <a:spLocks/>
              </p:cNvSpPr>
              <p:nvPr/>
            </p:nvSpPr>
            <p:spPr bwMode="auto">
              <a:xfrm>
                <a:off x="6807201" y="2555875"/>
                <a:ext cx="79375" cy="77787"/>
              </a:xfrm>
              <a:custGeom>
                <a:avLst/>
                <a:gdLst>
                  <a:gd name="T0" fmla="*/ 51 w 99"/>
                  <a:gd name="T1" fmla="*/ 0 h 99"/>
                  <a:gd name="T2" fmla="*/ 0 w 99"/>
                  <a:gd name="T3" fmla="*/ 50 h 99"/>
                  <a:gd name="T4" fmla="*/ 51 w 99"/>
                  <a:gd name="T5" fmla="*/ 99 h 99"/>
                  <a:gd name="T6" fmla="*/ 99 w 99"/>
                  <a:gd name="T7" fmla="*/ 49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50"/>
                    </a:lnTo>
                    <a:lnTo>
                      <a:pt x="51" y="99"/>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5" name="Freeform 484"/>
              <p:cNvSpPr>
                <a:spLocks/>
              </p:cNvSpPr>
              <p:nvPr/>
            </p:nvSpPr>
            <p:spPr bwMode="auto">
              <a:xfrm>
                <a:off x="6792914" y="2570162"/>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6" name="Freeform 485"/>
              <p:cNvSpPr>
                <a:spLocks/>
              </p:cNvSpPr>
              <p:nvPr/>
            </p:nvSpPr>
            <p:spPr bwMode="auto">
              <a:xfrm>
                <a:off x="6780214" y="2590800"/>
                <a:ext cx="76200" cy="77787"/>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7" name="Freeform 486"/>
              <p:cNvSpPr>
                <a:spLocks/>
              </p:cNvSpPr>
              <p:nvPr/>
            </p:nvSpPr>
            <p:spPr bwMode="auto">
              <a:xfrm>
                <a:off x="6757989" y="2627312"/>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8" name="Freeform 487"/>
              <p:cNvSpPr>
                <a:spLocks/>
              </p:cNvSpPr>
              <p:nvPr/>
            </p:nvSpPr>
            <p:spPr bwMode="auto">
              <a:xfrm>
                <a:off x="6729414" y="2665412"/>
                <a:ext cx="76200" cy="76200"/>
              </a:xfrm>
              <a:custGeom>
                <a:avLst/>
                <a:gdLst>
                  <a:gd name="T0" fmla="*/ 48 w 97"/>
                  <a:gd name="T1" fmla="*/ 0 h 97"/>
                  <a:gd name="T2" fmla="*/ 0 w 97"/>
                  <a:gd name="T3" fmla="*/ 48 h 97"/>
                  <a:gd name="T4" fmla="*/ 48 w 97"/>
                  <a:gd name="T5" fmla="*/ 97 h 97"/>
                  <a:gd name="T6" fmla="*/ 97 w 97"/>
                  <a:gd name="T7" fmla="*/ 46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9" name="Freeform 488"/>
              <p:cNvSpPr>
                <a:spLocks/>
              </p:cNvSpPr>
              <p:nvPr/>
            </p:nvSpPr>
            <p:spPr bwMode="auto">
              <a:xfrm>
                <a:off x="6704014" y="2693987"/>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0" name="Freeform 489"/>
              <p:cNvSpPr>
                <a:spLocks/>
              </p:cNvSpPr>
              <p:nvPr/>
            </p:nvSpPr>
            <p:spPr bwMode="auto">
              <a:xfrm>
                <a:off x="6700839" y="2713037"/>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1" name="Freeform 490"/>
              <p:cNvSpPr>
                <a:spLocks/>
              </p:cNvSpPr>
              <p:nvPr/>
            </p:nvSpPr>
            <p:spPr bwMode="auto">
              <a:xfrm>
                <a:off x="6723064" y="2732087"/>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2" name="Freeform 491"/>
              <p:cNvSpPr>
                <a:spLocks/>
              </p:cNvSpPr>
              <p:nvPr/>
            </p:nvSpPr>
            <p:spPr bwMode="auto">
              <a:xfrm>
                <a:off x="6737351" y="2762250"/>
                <a:ext cx="77788" cy="79375"/>
              </a:xfrm>
              <a:custGeom>
                <a:avLst/>
                <a:gdLst>
                  <a:gd name="T0" fmla="*/ 50 w 97"/>
                  <a:gd name="T1" fmla="*/ 0 h 98"/>
                  <a:gd name="T2" fmla="*/ 0 w 97"/>
                  <a:gd name="T3" fmla="*/ 48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48"/>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3" name="Freeform 492"/>
              <p:cNvSpPr>
                <a:spLocks/>
              </p:cNvSpPr>
              <p:nvPr/>
            </p:nvSpPr>
            <p:spPr bwMode="auto">
              <a:xfrm>
                <a:off x="6699251" y="2836862"/>
                <a:ext cx="79375" cy="76200"/>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4" name="Freeform 493"/>
              <p:cNvSpPr>
                <a:spLocks/>
              </p:cNvSpPr>
              <p:nvPr/>
            </p:nvSpPr>
            <p:spPr bwMode="auto">
              <a:xfrm>
                <a:off x="6694489" y="2870200"/>
                <a:ext cx="76200" cy="77787"/>
              </a:xfrm>
              <a:custGeom>
                <a:avLst/>
                <a:gdLst>
                  <a:gd name="T0" fmla="*/ 48 w 97"/>
                  <a:gd name="T1" fmla="*/ 0 h 99"/>
                  <a:gd name="T2" fmla="*/ 0 w 97"/>
                  <a:gd name="T3" fmla="*/ 50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5" name="Freeform 494"/>
              <p:cNvSpPr>
                <a:spLocks/>
              </p:cNvSpPr>
              <p:nvPr/>
            </p:nvSpPr>
            <p:spPr bwMode="auto">
              <a:xfrm>
                <a:off x="6688139" y="2905125"/>
                <a:ext cx="76200" cy="79375"/>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6" name="Freeform 495"/>
              <p:cNvSpPr>
                <a:spLocks/>
              </p:cNvSpPr>
              <p:nvPr/>
            </p:nvSpPr>
            <p:spPr bwMode="auto">
              <a:xfrm>
                <a:off x="6684964" y="2938462"/>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7" name="Freeform 496"/>
              <p:cNvSpPr>
                <a:spLocks/>
              </p:cNvSpPr>
              <p:nvPr/>
            </p:nvSpPr>
            <p:spPr bwMode="auto">
              <a:xfrm>
                <a:off x="6710364" y="2897187"/>
                <a:ext cx="76200" cy="76200"/>
              </a:xfrm>
              <a:custGeom>
                <a:avLst/>
                <a:gdLst>
                  <a:gd name="T0" fmla="*/ 50 w 96"/>
                  <a:gd name="T1" fmla="*/ 0 h 96"/>
                  <a:gd name="T2" fmla="*/ 0 w 96"/>
                  <a:gd name="T3" fmla="*/ 48 h 96"/>
                  <a:gd name="T4" fmla="*/ 48 w 96"/>
                  <a:gd name="T5" fmla="*/ 96 h 96"/>
                  <a:gd name="T6" fmla="*/ 96 w 96"/>
                  <a:gd name="T7" fmla="*/ 48 h 96"/>
                  <a:gd name="T8" fmla="*/ 50 w 96"/>
                  <a:gd name="T9" fmla="*/ 0 h 96"/>
                  <a:gd name="T10" fmla="*/ 50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50" y="0"/>
                    </a:moveTo>
                    <a:lnTo>
                      <a:pt x="0" y="48"/>
                    </a:lnTo>
                    <a:lnTo>
                      <a:pt x="48" y="96"/>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8" name="Freeform 497"/>
              <p:cNvSpPr>
                <a:spLocks/>
              </p:cNvSpPr>
              <p:nvPr/>
            </p:nvSpPr>
            <p:spPr bwMode="auto">
              <a:xfrm>
                <a:off x="6735764" y="2862262"/>
                <a:ext cx="76200" cy="76200"/>
              </a:xfrm>
              <a:custGeom>
                <a:avLst/>
                <a:gdLst>
                  <a:gd name="T0" fmla="*/ 50 w 97"/>
                  <a:gd name="T1" fmla="*/ 0 h 97"/>
                  <a:gd name="T2" fmla="*/ 0 w 97"/>
                  <a:gd name="T3" fmla="*/ 48 h 97"/>
                  <a:gd name="T4" fmla="*/ 49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9"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9" name="Freeform 498"/>
              <p:cNvSpPr>
                <a:spLocks/>
              </p:cNvSpPr>
              <p:nvPr/>
            </p:nvSpPr>
            <p:spPr bwMode="auto">
              <a:xfrm>
                <a:off x="6764339" y="2852737"/>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0" name="Freeform 499"/>
              <p:cNvSpPr>
                <a:spLocks/>
              </p:cNvSpPr>
              <p:nvPr/>
            </p:nvSpPr>
            <p:spPr bwMode="auto">
              <a:xfrm>
                <a:off x="6764339" y="2874962"/>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1" name="Freeform 500"/>
              <p:cNvSpPr>
                <a:spLocks/>
              </p:cNvSpPr>
              <p:nvPr/>
            </p:nvSpPr>
            <p:spPr bwMode="auto">
              <a:xfrm>
                <a:off x="6759576" y="2897187"/>
                <a:ext cx="79375"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2" name="Freeform 501"/>
              <p:cNvSpPr>
                <a:spLocks/>
              </p:cNvSpPr>
              <p:nvPr/>
            </p:nvSpPr>
            <p:spPr bwMode="auto">
              <a:xfrm>
                <a:off x="6759576" y="2914650"/>
                <a:ext cx="79375" cy="77787"/>
              </a:xfrm>
              <a:custGeom>
                <a:avLst/>
                <a:gdLst>
                  <a:gd name="T0" fmla="*/ 50 w 98"/>
                  <a:gd name="T1" fmla="*/ 0 h 99"/>
                  <a:gd name="T2" fmla="*/ 0 w 98"/>
                  <a:gd name="T3" fmla="*/ 50 h 99"/>
                  <a:gd name="T4" fmla="*/ 50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0"/>
                    </a:lnTo>
                    <a:lnTo>
                      <a:pt x="50"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3" name="Freeform 502"/>
              <p:cNvSpPr>
                <a:spLocks/>
              </p:cNvSpPr>
              <p:nvPr/>
            </p:nvSpPr>
            <p:spPr bwMode="auto">
              <a:xfrm>
                <a:off x="6762751" y="2941637"/>
                <a:ext cx="79375" cy="76200"/>
              </a:xfrm>
              <a:custGeom>
                <a:avLst/>
                <a:gdLst>
                  <a:gd name="T0" fmla="*/ 50 w 98"/>
                  <a:gd name="T1" fmla="*/ 0 h 97"/>
                  <a:gd name="T2" fmla="*/ 0 w 98"/>
                  <a:gd name="T3" fmla="*/ 49 h 97"/>
                  <a:gd name="T4" fmla="*/ 50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50"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4" name="Freeform 503"/>
              <p:cNvSpPr>
                <a:spLocks/>
              </p:cNvSpPr>
              <p:nvPr/>
            </p:nvSpPr>
            <p:spPr bwMode="auto">
              <a:xfrm>
                <a:off x="6759576" y="2987675"/>
                <a:ext cx="77788" cy="77787"/>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5" name="Freeform 504"/>
              <p:cNvSpPr>
                <a:spLocks/>
              </p:cNvSpPr>
              <p:nvPr/>
            </p:nvSpPr>
            <p:spPr bwMode="auto">
              <a:xfrm>
                <a:off x="6748464" y="3028950"/>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6" name="Freeform 505"/>
              <p:cNvSpPr>
                <a:spLocks/>
              </p:cNvSpPr>
              <p:nvPr/>
            </p:nvSpPr>
            <p:spPr bwMode="auto">
              <a:xfrm>
                <a:off x="6796089" y="3038475"/>
                <a:ext cx="76200" cy="77787"/>
              </a:xfrm>
              <a:custGeom>
                <a:avLst/>
                <a:gdLst>
                  <a:gd name="T0" fmla="*/ 48 w 96"/>
                  <a:gd name="T1" fmla="*/ 0 h 99"/>
                  <a:gd name="T2" fmla="*/ 0 w 96"/>
                  <a:gd name="T3" fmla="*/ 50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7" name="Freeform 506"/>
              <p:cNvSpPr>
                <a:spLocks/>
              </p:cNvSpPr>
              <p:nvPr/>
            </p:nvSpPr>
            <p:spPr bwMode="auto">
              <a:xfrm>
                <a:off x="6823076" y="3073400"/>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8" name="Freeform 507"/>
              <p:cNvSpPr>
                <a:spLocks/>
              </p:cNvSpPr>
              <p:nvPr/>
            </p:nvSpPr>
            <p:spPr bwMode="auto">
              <a:xfrm>
                <a:off x="6886576" y="3079750"/>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9" name="Freeform 508"/>
              <p:cNvSpPr>
                <a:spLocks/>
              </p:cNvSpPr>
              <p:nvPr/>
            </p:nvSpPr>
            <p:spPr bwMode="auto">
              <a:xfrm>
                <a:off x="6929439" y="3079750"/>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0" name="Freeform 509"/>
              <p:cNvSpPr>
                <a:spLocks/>
              </p:cNvSpPr>
              <p:nvPr/>
            </p:nvSpPr>
            <p:spPr bwMode="auto">
              <a:xfrm>
                <a:off x="6950076" y="3086100"/>
                <a:ext cx="77788" cy="77787"/>
              </a:xfrm>
              <a:custGeom>
                <a:avLst/>
                <a:gdLst>
                  <a:gd name="T0" fmla="*/ 50 w 97"/>
                  <a:gd name="T1" fmla="*/ 0 h 98"/>
                  <a:gd name="T2" fmla="*/ 0 w 97"/>
                  <a:gd name="T3" fmla="*/ 50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1" name="Freeform 510"/>
              <p:cNvSpPr>
                <a:spLocks/>
              </p:cNvSpPr>
              <p:nvPr/>
            </p:nvSpPr>
            <p:spPr bwMode="auto">
              <a:xfrm>
                <a:off x="6867526" y="3113087"/>
                <a:ext cx="79375"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2" name="Freeform 511"/>
              <p:cNvSpPr>
                <a:spLocks/>
              </p:cNvSpPr>
              <p:nvPr/>
            </p:nvSpPr>
            <p:spPr bwMode="auto">
              <a:xfrm>
                <a:off x="6942139" y="3016250"/>
                <a:ext cx="76200" cy="77787"/>
              </a:xfrm>
              <a:custGeom>
                <a:avLst/>
                <a:gdLst>
                  <a:gd name="T0" fmla="*/ 48 w 97"/>
                  <a:gd name="T1" fmla="*/ 0 h 99"/>
                  <a:gd name="T2" fmla="*/ 0 w 97"/>
                  <a:gd name="T3" fmla="*/ 50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3" name="Freeform 512"/>
              <p:cNvSpPr>
                <a:spLocks/>
              </p:cNvSpPr>
              <p:nvPr/>
            </p:nvSpPr>
            <p:spPr bwMode="auto">
              <a:xfrm>
                <a:off x="6948489" y="2986087"/>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4" name="Freeform 513"/>
              <p:cNvSpPr>
                <a:spLocks/>
              </p:cNvSpPr>
              <p:nvPr/>
            </p:nvSpPr>
            <p:spPr bwMode="auto">
              <a:xfrm>
                <a:off x="6931026" y="2919412"/>
                <a:ext cx="77788"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5" name="Freeform 514"/>
              <p:cNvSpPr>
                <a:spLocks/>
              </p:cNvSpPr>
              <p:nvPr/>
            </p:nvSpPr>
            <p:spPr bwMode="auto">
              <a:xfrm>
                <a:off x="6915151" y="2822575"/>
                <a:ext cx="77788" cy="79375"/>
              </a:xfrm>
              <a:custGeom>
                <a:avLst/>
                <a:gdLst>
                  <a:gd name="T0" fmla="*/ 51 w 99"/>
                  <a:gd name="T1" fmla="*/ 0 h 98"/>
                  <a:gd name="T2" fmla="*/ 0 w 99"/>
                  <a:gd name="T3" fmla="*/ 50 h 98"/>
                  <a:gd name="T4" fmla="*/ 49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50"/>
                    </a:lnTo>
                    <a:lnTo>
                      <a:pt x="49"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6" name="Freeform 515"/>
              <p:cNvSpPr>
                <a:spLocks/>
              </p:cNvSpPr>
              <p:nvPr/>
            </p:nvSpPr>
            <p:spPr bwMode="auto">
              <a:xfrm>
                <a:off x="6931026" y="2725737"/>
                <a:ext cx="77788"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7" name="Freeform 516"/>
              <p:cNvSpPr>
                <a:spLocks/>
              </p:cNvSpPr>
              <p:nvPr/>
            </p:nvSpPr>
            <p:spPr bwMode="auto">
              <a:xfrm>
                <a:off x="6945314" y="2652712"/>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8" name="Freeform 517"/>
              <p:cNvSpPr>
                <a:spLocks/>
              </p:cNvSpPr>
              <p:nvPr/>
            </p:nvSpPr>
            <p:spPr bwMode="auto">
              <a:xfrm>
                <a:off x="6940551" y="2557462"/>
                <a:ext cx="77788" cy="76200"/>
              </a:xfrm>
              <a:custGeom>
                <a:avLst/>
                <a:gdLst>
                  <a:gd name="T0" fmla="*/ 50 w 99"/>
                  <a:gd name="T1" fmla="*/ 0 h 97"/>
                  <a:gd name="T2" fmla="*/ 0 w 99"/>
                  <a:gd name="T3" fmla="*/ 48 h 97"/>
                  <a:gd name="T4" fmla="*/ 48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8"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9" name="Freeform 518"/>
              <p:cNvSpPr>
                <a:spLocks/>
              </p:cNvSpPr>
              <p:nvPr/>
            </p:nvSpPr>
            <p:spPr bwMode="auto">
              <a:xfrm>
                <a:off x="6907214" y="2513012"/>
                <a:ext cx="76200"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0" name="Freeform 519"/>
              <p:cNvSpPr>
                <a:spLocks/>
              </p:cNvSpPr>
              <p:nvPr/>
            </p:nvSpPr>
            <p:spPr bwMode="auto">
              <a:xfrm>
                <a:off x="6931026" y="2487612"/>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1" name="Freeform 520"/>
              <p:cNvSpPr>
                <a:spLocks/>
              </p:cNvSpPr>
              <p:nvPr/>
            </p:nvSpPr>
            <p:spPr bwMode="auto">
              <a:xfrm>
                <a:off x="6886576" y="2468562"/>
                <a:ext cx="77788"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2" name="Freeform 521"/>
              <p:cNvSpPr>
                <a:spLocks/>
              </p:cNvSpPr>
              <p:nvPr/>
            </p:nvSpPr>
            <p:spPr bwMode="auto">
              <a:xfrm>
                <a:off x="6934201" y="2493962"/>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3" name="Freeform 522"/>
              <p:cNvSpPr>
                <a:spLocks/>
              </p:cNvSpPr>
              <p:nvPr/>
            </p:nvSpPr>
            <p:spPr bwMode="auto">
              <a:xfrm>
                <a:off x="6911976" y="2557462"/>
                <a:ext cx="77788"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4" name="Freeform 523"/>
              <p:cNvSpPr>
                <a:spLocks/>
              </p:cNvSpPr>
              <p:nvPr/>
            </p:nvSpPr>
            <p:spPr bwMode="auto">
              <a:xfrm>
                <a:off x="6945314" y="2590800"/>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5" name="Freeform 524"/>
              <p:cNvSpPr>
                <a:spLocks/>
              </p:cNvSpPr>
              <p:nvPr/>
            </p:nvSpPr>
            <p:spPr bwMode="auto">
              <a:xfrm>
                <a:off x="6959601" y="2516187"/>
                <a:ext cx="77788" cy="76200"/>
              </a:xfrm>
              <a:custGeom>
                <a:avLst/>
                <a:gdLst>
                  <a:gd name="T0" fmla="*/ 50 w 99"/>
                  <a:gd name="T1" fmla="*/ 0 h 97"/>
                  <a:gd name="T2" fmla="*/ 0 w 99"/>
                  <a:gd name="T3" fmla="*/ 48 h 97"/>
                  <a:gd name="T4" fmla="*/ 49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6" name="Freeform 525"/>
              <p:cNvSpPr>
                <a:spLocks/>
              </p:cNvSpPr>
              <p:nvPr/>
            </p:nvSpPr>
            <p:spPr bwMode="auto">
              <a:xfrm>
                <a:off x="6950076" y="2462212"/>
                <a:ext cx="77788" cy="77787"/>
              </a:xfrm>
              <a:custGeom>
                <a:avLst/>
                <a:gdLst>
                  <a:gd name="T0" fmla="*/ 50 w 97"/>
                  <a:gd name="T1" fmla="*/ 0 h 99"/>
                  <a:gd name="T2" fmla="*/ 0 w 97"/>
                  <a:gd name="T3" fmla="*/ 51 h 99"/>
                  <a:gd name="T4" fmla="*/ 48 w 97"/>
                  <a:gd name="T5" fmla="*/ 99 h 99"/>
                  <a:gd name="T6" fmla="*/ 97 w 97"/>
                  <a:gd name="T7" fmla="*/ 49 h 99"/>
                  <a:gd name="T8" fmla="*/ 50 w 97"/>
                  <a:gd name="T9" fmla="*/ 0 h 99"/>
                  <a:gd name="T10" fmla="*/ 5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0" y="0"/>
                    </a:moveTo>
                    <a:lnTo>
                      <a:pt x="0" y="51"/>
                    </a:lnTo>
                    <a:lnTo>
                      <a:pt x="48" y="99"/>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7" name="Freeform 526"/>
              <p:cNvSpPr>
                <a:spLocks/>
              </p:cNvSpPr>
              <p:nvPr/>
            </p:nvSpPr>
            <p:spPr bwMode="auto">
              <a:xfrm>
                <a:off x="6964364" y="2595562"/>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8" name="Freeform 527"/>
              <p:cNvSpPr>
                <a:spLocks/>
              </p:cNvSpPr>
              <p:nvPr/>
            </p:nvSpPr>
            <p:spPr bwMode="auto">
              <a:xfrm>
                <a:off x="6900864" y="2620962"/>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9" name="Freeform 528"/>
              <p:cNvSpPr>
                <a:spLocks/>
              </p:cNvSpPr>
              <p:nvPr/>
            </p:nvSpPr>
            <p:spPr bwMode="auto">
              <a:xfrm>
                <a:off x="6837364" y="2671762"/>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0" name="Freeform 529"/>
              <p:cNvSpPr>
                <a:spLocks/>
              </p:cNvSpPr>
              <p:nvPr/>
            </p:nvSpPr>
            <p:spPr bwMode="auto">
              <a:xfrm>
                <a:off x="6799264" y="2624137"/>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1" name="Freeform 530"/>
              <p:cNvSpPr>
                <a:spLocks/>
              </p:cNvSpPr>
              <p:nvPr/>
            </p:nvSpPr>
            <p:spPr bwMode="auto">
              <a:xfrm>
                <a:off x="6826251" y="2579687"/>
                <a:ext cx="77788" cy="76200"/>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2" name="Freeform 531"/>
              <p:cNvSpPr>
                <a:spLocks/>
              </p:cNvSpPr>
              <p:nvPr/>
            </p:nvSpPr>
            <p:spPr bwMode="auto">
              <a:xfrm>
                <a:off x="6792914" y="2690812"/>
                <a:ext cx="76200" cy="77787"/>
              </a:xfrm>
              <a:custGeom>
                <a:avLst/>
                <a:gdLst>
                  <a:gd name="T0" fmla="*/ 48 w 97"/>
                  <a:gd name="T1" fmla="*/ 0 h 99"/>
                  <a:gd name="T2" fmla="*/ 0 w 97"/>
                  <a:gd name="T3" fmla="*/ 49 h 99"/>
                  <a:gd name="T4" fmla="*/ 48 w 97"/>
                  <a:gd name="T5" fmla="*/ 99 h 99"/>
                  <a:gd name="T6" fmla="*/ 97 w 97"/>
                  <a:gd name="T7" fmla="*/ 49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9"/>
                    </a:lnTo>
                    <a:lnTo>
                      <a:pt x="48" y="99"/>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3" name="Freeform 532"/>
              <p:cNvSpPr>
                <a:spLocks/>
              </p:cNvSpPr>
              <p:nvPr/>
            </p:nvSpPr>
            <p:spPr bwMode="auto">
              <a:xfrm>
                <a:off x="6777039" y="2709862"/>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4" name="Freeform 533"/>
              <p:cNvSpPr>
                <a:spLocks/>
              </p:cNvSpPr>
              <p:nvPr/>
            </p:nvSpPr>
            <p:spPr bwMode="auto">
              <a:xfrm>
                <a:off x="6762751" y="2674937"/>
                <a:ext cx="79375" cy="77787"/>
              </a:xfrm>
              <a:custGeom>
                <a:avLst/>
                <a:gdLst>
                  <a:gd name="T0" fmla="*/ 50 w 98"/>
                  <a:gd name="T1" fmla="*/ 0 h 97"/>
                  <a:gd name="T2" fmla="*/ 0 w 98"/>
                  <a:gd name="T3" fmla="*/ 48 h 97"/>
                  <a:gd name="T4" fmla="*/ 50 w 98"/>
                  <a:gd name="T5" fmla="*/ 97 h 97"/>
                  <a:gd name="T6" fmla="*/ 98 w 98"/>
                  <a:gd name="T7" fmla="*/ 46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5" name="Freeform 534"/>
              <p:cNvSpPr>
                <a:spLocks/>
              </p:cNvSpPr>
              <p:nvPr/>
            </p:nvSpPr>
            <p:spPr bwMode="auto">
              <a:xfrm>
                <a:off x="6773864" y="2735262"/>
                <a:ext cx="76200" cy="77787"/>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6" name="Freeform 535"/>
              <p:cNvSpPr>
                <a:spLocks/>
              </p:cNvSpPr>
              <p:nvPr/>
            </p:nvSpPr>
            <p:spPr bwMode="auto">
              <a:xfrm>
                <a:off x="6815139" y="2789237"/>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7" name="Freeform 536"/>
              <p:cNvSpPr>
                <a:spLocks/>
              </p:cNvSpPr>
              <p:nvPr/>
            </p:nvSpPr>
            <p:spPr bwMode="auto">
              <a:xfrm>
                <a:off x="6811964" y="2849562"/>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8" name="Freeform 537"/>
              <p:cNvSpPr>
                <a:spLocks/>
              </p:cNvSpPr>
              <p:nvPr/>
            </p:nvSpPr>
            <p:spPr bwMode="auto">
              <a:xfrm>
                <a:off x="6815139" y="2887662"/>
                <a:ext cx="76200"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9" name="Freeform 538"/>
              <p:cNvSpPr>
                <a:spLocks/>
              </p:cNvSpPr>
              <p:nvPr/>
            </p:nvSpPr>
            <p:spPr bwMode="auto">
              <a:xfrm>
                <a:off x="6815139" y="2951162"/>
                <a:ext cx="76200"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0" name="Freeform 539"/>
              <p:cNvSpPr>
                <a:spLocks/>
              </p:cNvSpPr>
              <p:nvPr/>
            </p:nvSpPr>
            <p:spPr bwMode="auto">
              <a:xfrm>
                <a:off x="6821489" y="3001962"/>
                <a:ext cx="77788" cy="76200"/>
              </a:xfrm>
              <a:custGeom>
                <a:avLst/>
                <a:gdLst>
                  <a:gd name="T0" fmla="*/ 50 w 99"/>
                  <a:gd name="T1" fmla="*/ 0 h 96"/>
                  <a:gd name="T2" fmla="*/ 0 w 99"/>
                  <a:gd name="T3" fmla="*/ 48 h 96"/>
                  <a:gd name="T4" fmla="*/ 49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1" name="Freeform 540"/>
              <p:cNvSpPr>
                <a:spLocks/>
              </p:cNvSpPr>
              <p:nvPr/>
            </p:nvSpPr>
            <p:spPr bwMode="auto">
              <a:xfrm>
                <a:off x="6837364" y="3033712"/>
                <a:ext cx="76200" cy="77787"/>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2" name="Freeform 541"/>
              <p:cNvSpPr>
                <a:spLocks/>
              </p:cNvSpPr>
              <p:nvPr/>
            </p:nvSpPr>
            <p:spPr bwMode="auto">
              <a:xfrm>
                <a:off x="6872289" y="2995612"/>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3" name="Freeform 542"/>
              <p:cNvSpPr>
                <a:spLocks/>
              </p:cNvSpPr>
              <p:nvPr/>
            </p:nvSpPr>
            <p:spPr bwMode="auto">
              <a:xfrm>
                <a:off x="6878639" y="3049587"/>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4" name="Freeform 543"/>
              <p:cNvSpPr>
                <a:spLocks/>
              </p:cNvSpPr>
              <p:nvPr/>
            </p:nvSpPr>
            <p:spPr bwMode="auto">
              <a:xfrm>
                <a:off x="6938964" y="2990850"/>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5" name="Freeform 544"/>
              <p:cNvSpPr>
                <a:spLocks/>
              </p:cNvSpPr>
              <p:nvPr/>
            </p:nvSpPr>
            <p:spPr bwMode="auto">
              <a:xfrm>
                <a:off x="6967539" y="2968625"/>
                <a:ext cx="76200"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6" name="Freeform 545"/>
              <p:cNvSpPr>
                <a:spLocks/>
              </p:cNvSpPr>
              <p:nvPr/>
            </p:nvSpPr>
            <p:spPr bwMode="auto">
              <a:xfrm>
                <a:off x="6970714" y="3024187"/>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7" name="Freeform 546"/>
              <p:cNvSpPr>
                <a:spLocks/>
              </p:cNvSpPr>
              <p:nvPr/>
            </p:nvSpPr>
            <p:spPr bwMode="auto">
              <a:xfrm>
                <a:off x="6916739" y="3055937"/>
                <a:ext cx="76200" cy="77787"/>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8" name="Freeform 547"/>
              <p:cNvSpPr>
                <a:spLocks/>
              </p:cNvSpPr>
              <p:nvPr/>
            </p:nvSpPr>
            <p:spPr bwMode="auto">
              <a:xfrm>
                <a:off x="6894514" y="3125787"/>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9" name="Freeform 548"/>
              <p:cNvSpPr>
                <a:spLocks/>
              </p:cNvSpPr>
              <p:nvPr/>
            </p:nvSpPr>
            <p:spPr bwMode="auto">
              <a:xfrm>
                <a:off x="6978651" y="3097212"/>
                <a:ext cx="79375" cy="77787"/>
              </a:xfrm>
              <a:custGeom>
                <a:avLst/>
                <a:gdLst>
                  <a:gd name="T0" fmla="*/ 51 w 99"/>
                  <a:gd name="T1" fmla="*/ 0 h 97"/>
                  <a:gd name="T2" fmla="*/ 0 w 99"/>
                  <a:gd name="T3" fmla="*/ 49 h 97"/>
                  <a:gd name="T4" fmla="*/ 51 w 99"/>
                  <a:gd name="T5" fmla="*/ 97 h 97"/>
                  <a:gd name="T6" fmla="*/ 99 w 99"/>
                  <a:gd name="T7" fmla="*/ 47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51" y="97"/>
                    </a:lnTo>
                    <a:lnTo>
                      <a:pt x="99"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0" name="Freeform 549"/>
              <p:cNvSpPr>
                <a:spLocks/>
              </p:cNvSpPr>
              <p:nvPr/>
            </p:nvSpPr>
            <p:spPr bwMode="auto">
              <a:xfrm>
                <a:off x="6950076" y="3036887"/>
                <a:ext cx="77788" cy="76200"/>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1" name="Freeform 550"/>
              <p:cNvSpPr>
                <a:spLocks/>
              </p:cNvSpPr>
              <p:nvPr/>
            </p:nvSpPr>
            <p:spPr bwMode="auto">
              <a:xfrm>
                <a:off x="6916739" y="3006725"/>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2" name="Freeform 551"/>
              <p:cNvSpPr>
                <a:spLocks/>
              </p:cNvSpPr>
              <p:nvPr/>
            </p:nvSpPr>
            <p:spPr bwMode="auto">
              <a:xfrm>
                <a:off x="6900864" y="2970212"/>
                <a:ext cx="76200" cy="77787"/>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3" name="Freeform 552"/>
              <p:cNvSpPr>
                <a:spLocks/>
              </p:cNvSpPr>
              <p:nvPr/>
            </p:nvSpPr>
            <p:spPr bwMode="auto">
              <a:xfrm>
                <a:off x="6853239" y="2928937"/>
                <a:ext cx="76200"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4" name="Freeform 553"/>
              <p:cNvSpPr>
                <a:spLocks/>
              </p:cNvSpPr>
              <p:nvPr/>
            </p:nvSpPr>
            <p:spPr bwMode="auto">
              <a:xfrm>
                <a:off x="6837364" y="2882900"/>
                <a:ext cx="76200" cy="76200"/>
              </a:xfrm>
              <a:custGeom>
                <a:avLst/>
                <a:gdLst>
                  <a:gd name="T0" fmla="*/ 48 w 96"/>
                  <a:gd name="T1" fmla="*/ 0 h 97"/>
                  <a:gd name="T2" fmla="*/ 0 w 96"/>
                  <a:gd name="T3" fmla="*/ 48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5" name="Freeform 554"/>
              <p:cNvSpPr>
                <a:spLocks/>
              </p:cNvSpPr>
              <p:nvPr/>
            </p:nvSpPr>
            <p:spPr bwMode="auto">
              <a:xfrm>
                <a:off x="6907214" y="2890837"/>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6" name="Freeform 555"/>
              <p:cNvSpPr>
                <a:spLocks/>
              </p:cNvSpPr>
              <p:nvPr/>
            </p:nvSpPr>
            <p:spPr bwMode="auto">
              <a:xfrm>
                <a:off x="6907214" y="2909887"/>
                <a:ext cx="77788" cy="77787"/>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7" name="Freeform 556"/>
              <p:cNvSpPr>
                <a:spLocks/>
              </p:cNvSpPr>
              <p:nvPr/>
            </p:nvSpPr>
            <p:spPr bwMode="auto">
              <a:xfrm>
                <a:off x="6850064" y="2963862"/>
                <a:ext cx="77788" cy="77787"/>
              </a:xfrm>
              <a:custGeom>
                <a:avLst/>
                <a:gdLst>
                  <a:gd name="T0" fmla="*/ 49 w 97"/>
                  <a:gd name="T1" fmla="*/ 0 h 99"/>
                  <a:gd name="T2" fmla="*/ 0 w 97"/>
                  <a:gd name="T3" fmla="*/ 51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1"/>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8" name="Freeform 557"/>
              <p:cNvSpPr>
                <a:spLocks/>
              </p:cNvSpPr>
              <p:nvPr/>
            </p:nvSpPr>
            <p:spPr bwMode="auto">
              <a:xfrm>
                <a:off x="6853239" y="2846387"/>
                <a:ext cx="76200"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9" name="Freeform 558"/>
              <p:cNvSpPr>
                <a:spLocks/>
              </p:cNvSpPr>
              <p:nvPr/>
            </p:nvSpPr>
            <p:spPr bwMode="auto">
              <a:xfrm>
                <a:off x="6856414" y="2800350"/>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0" name="Freeform 559"/>
              <p:cNvSpPr>
                <a:spLocks/>
              </p:cNvSpPr>
              <p:nvPr/>
            </p:nvSpPr>
            <p:spPr bwMode="auto">
              <a:xfrm>
                <a:off x="6859589" y="2757487"/>
                <a:ext cx="76200" cy="77787"/>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1" name="Freeform 560"/>
              <p:cNvSpPr>
                <a:spLocks/>
              </p:cNvSpPr>
              <p:nvPr/>
            </p:nvSpPr>
            <p:spPr bwMode="auto">
              <a:xfrm>
                <a:off x="6843714" y="2725737"/>
                <a:ext cx="77788" cy="77787"/>
              </a:xfrm>
              <a:custGeom>
                <a:avLst/>
                <a:gdLst>
                  <a:gd name="T0" fmla="*/ 50 w 99"/>
                  <a:gd name="T1" fmla="*/ 0 h 99"/>
                  <a:gd name="T2" fmla="*/ 0 w 99"/>
                  <a:gd name="T3" fmla="*/ 50 h 99"/>
                  <a:gd name="T4" fmla="*/ 48 w 99"/>
                  <a:gd name="T5" fmla="*/ 99 h 99"/>
                  <a:gd name="T6" fmla="*/ 99 w 99"/>
                  <a:gd name="T7" fmla="*/ 48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0"/>
                    </a:lnTo>
                    <a:lnTo>
                      <a:pt x="48" y="99"/>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2" name="Freeform 561"/>
              <p:cNvSpPr>
                <a:spLocks/>
              </p:cNvSpPr>
              <p:nvPr/>
            </p:nvSpPr>
            <p:spPr bwMode="auto">
              <a:xfrm>
                <a:off x="6891339" y="2689225"/>
                <a:ext cx="77788" cy="76200"/>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3" name="Freeform 562"/>
              <p:cNvSpPr>
                <a:spLocks/>
              </p:cNvSpPr>
              <p:nvPr/>
            </p:nvSpPr>
            <p:spPr bwMode="auto">
              <a:xfrm>
                <a:off x="6886576" y="2659062"/>
                <a:ext cx="79375" cy="77787"/>
              </a:xfrm>
              <a:custGeom>
                <a:avLst/>
                <a:gdLst>
                  <a:gd name="T0" fmla="*/ 50 w 99"/>
                  <a:gd name="T1" fmla="*/ 0 h 99"/>
                  <a:gd name="T2" fmla="*/ 0 w 99"/>
                  <a:gd name="T3" fmla="*/ 51 h 99"/>
                  <a:gd name="T4" fmla="*/ 48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1"/>
                    </a:lnTo>
                    <a:lnTo>
                      <a:pt x="48"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4" name="Freeform 563"/>
              <p:cNvSpPr>
                <a:spLocks/>
              </p:cNvSpPr>
              <p:nvPr/>
            </p:nvSpPr>
            <p:spPr bwMode="auto">
              <a:xfrm>
                <a:off x="6961189" y="2727325"/>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5" name="Freeform 564"/>
              <p:cNvSpPr>
                <a:spLocks/>
              </p:cNvSpPr>
              <p:nvPr/>
            </p:nvSpPr>
            <p:spPr bwMode="auto">
              <a:xfrm>
                <a:off x="6967539" y="280987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6" name="Freeform 565"/>
              <p:cNvSpPr>
                <a:spLocks/>
              </p:cNvSpPr>
              <p:nvPr/>
            </p:nvSpPr>
            <p:spPr bwMode="auto">
              <a:xfrm>
                <a:off x="6913564" y="2778125"/>
                <a:ext cx="77788" cy="77787"/>
              </a:xfrm>
              <a:custGeom>
                <a:avLst/>
                <a:gdLst>
                  <a:gd name="T0" fmla="*/ 49 w 97"/>
                  <a:gd name="T1" fmla="*/ 0 h 99"/>
                  <a:gd name="T2" fmla="*/ 0 w 97"/>
                  <a:gd name="T3" fmla="*/ 50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7" name="Freeform 566"/>
              <p:cNvSpPr>
                <a:spLocks/>
              </p:cNvSpPr>
              <p:nvPr/>
            </p:nvSpPr>
            <p:spPr bwMode="auto">
              <a:xfrm>
                <a:off x="6897689" y="2736850"/>
                <a:ext cx="76200" cy="77787"/>
              </a:xfrm>
              <a:custGeom>
                <a:avLst/>
                <a:gdLst>
                  <a:gd name="T0" fmla="*/ 48 w 97"/>
                  <a:gd name="T1" fmla="*/ 0 h 99"/>
                  <a:gd name="T2" fmla="*/ 0 w 97"/>
                  <a:gd name="T3" fmla="*/ 48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48"/>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8" name="Freeform 567"/>
              <p:cNvSpPr>
                <a:spLocks/>
              </p:cNvSpPr>
              <p:nvPr/>
            </p:nvSpPr>
            <p:spPr bwMode="auto">
              <a:xfrm>
                <a:off x="6972301" y="2638425"/>
                <a:ext cx="76200"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9" name="Freeform 568"/>
              <p:cNvSpPr>
                <a:spLocks/>
              </p:cNvSpPr>
              <p:nvPr/>
            </p:nvSpPr>
            <p:spPr bwMode="auto">
              <a:xfrm>
                <a:off x="6800851" y="2757487"/>
                <a:ext cx="76200"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0" name="Freeform 569"/>
              <p:cNvSpPr>
                <a:spLocks/>
              </p:cNvSpPr>
              <p:nvPr/>
            </p:nvSpPr>
            <p:spPr bwMode="auto">
              <a:xfrm>
                <a:off x="6789739" y="2820987"/>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1" name="Freeform 570"/>
              <p:cNvSpPr>
                <a:spLocks/>
              </p:cNvSpPr>
              <p:nvPr/>
            </p:nvSpPr>
            <p:spPr bwMode="auto">
              <a:xfrm>
                <a:off x="6910389" y="3081337"/>
                <a:ext cx="77788" cy="77787"/>
              </a:xfrm>
              <a:custGeom>
                <a:avLst/>
                <a:gdLst>
                  <a:gd name="T0" fmla="*/ 48 w 97"/>
                  <a:gd name="T1" fmla="*/ 0 h 99"/>
                  <a:gd name="T2" fmla="*/ 0 w 97"/>
                  <a:gd name="T3" fmla="*/ 50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2" name="Freeform 571"/>
              <p:cNvSpPr>
                <a:spLocks/>
              </p:cNvSpPr>
              <p:nvPr/>
            </p:nvSpPr>
            <p:spPr bwMode="auto">
              <a:xfrm>
                <a:off x="7046914" y="3135312"/>
                <a:ext cx="76200" cy="77787"/>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3" name="Freeform 572"/>
              <p:cNvSpPr>
                <a:spLocks/>
              </p:cNvSpPr>
              <p:nvPr/>
            </p:nvSpPr>
            <p:spPr bwMode="auto">
              <a:xfrm>
                <a:off x="6991351" y="3130550"/>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4" name="Freeform 573"/>
              <p:cNvSpPr>
                <a:spLocks/>
              </p:cNvSpPr>
              <p:nvPr/>
            </p:nvSpPr>
            <p:spPr bwMode="auto">
              <a:xfrm>
                <a:off x="6651626" y="3003550"/>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5" name="Freeform 574"/>
              <p:cNvSpPr>
                <a:spLocks/>
              </p:cNvSpPr>
              <p:nvPr/>
            </p:nvSpPr>
            <p:spPr bwMode="auto">
              <a:xfrm>
                <a:off x="7021514" y="2520950"/>
                <a:ext cx="77788" cy="77787"/>
              </a:xfrm>
              <a:custGeom>
                <a:avLst/>
                <a:gdLst>
                  <a:gd name="T0" fmla="*/ 51 w 97"/>
                  <a:gd name="T1" fmla="*/ 0 h 98"/>
                  <a:gd name="T2" fmla="*/ 0 w 97"/>
                  <a:gd name="T3" fmla="*/ 48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48"/>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6" name="Freeform 575"/>
              <p:cNvSpPr>
                <a:spLocks/>
              </p:cNvSpPr>
              <p:nvPr/>
            </p:nvSpPr>
            <p:spPr bwMode="auto">
              <a:xfrm>
                <a:off x="6946901" y="2416175"/>
                <a:ext cx="76200" cy="77787"/>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7" name="Freeform 576"/>
              <p:cNvSpPr>
                <a:spLocks/>
              </p:cNvSpPr>
              <p:nvPr/>
            </p:nvSpPr>
            <p:spPr bwMode="auto">
              <a:xfrm>
                <a:off x="6823076" y="2309812"/>
                <a:ext cx="76200" cy="76200"/>
              </a:xfrm>
              <a:custGeom>
                <a:avLst/>
                <a:gdLst>
                  <a:gd name="T0" fmla="*/ 48 w 97"/>
                  <a:gd name="T1" fmla="*/ 0 h 97"/>
                  <a:gd name="T2" fmla="*/ 0 w 97"/>
                  <a:gd name="T3" fmla="*/ 48 h 97"/>
                  <a:gd name="T4" fmla="*/ 48 w 97"/>
                  <a:gd name="T5" fmla="*/ 97 h 97"/>
                  <a:gd name="T6" fmla="*/ 97 w 97"/>
                  <a:gd name="T7" fmla="*/ 46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8" name="Freeform 577"/>
              <p:cNvSpPr>
                <a:spLocks/>
              </p:cNvSpPr>
              <p:nvPr/>
            </p:nvSpPr>
            <p:spPr bwMode="auto">
              <a:xfrm>
                <a:off x="6894514" y="2312987"/>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9" name="Freeform 578"/>
              <p:cNvSpPr>
                <a:spLocks/>
              </p:cNvSpPr>
              <p:nvPr/>
            </p:nvSpPr>
            <p:spPr bwMode="auto">
              <a:xfrm>
                <a:off x="6932614" y="2870200"/>
                <a:ext cx="77788"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0" name="Freeform 579"/>
              <p:cNvSpPr>
                <a:spLocks/>
              </p:cNvSpPr>
              <p:nvPr/>
            </p:nvSpPr>
            <p:spPr bwMode="auto">
              <a:xfrm>
                <a:off x="6888164" y="2862262"/>
                <a:ext cx="77788"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1" name="Freeform 580"/>
              <p:cNvSpPr>
                <a:spLocks/>
              </p:cNvSpPr>
              <p:nvPr/>
            </p:nvSpPr>
            <p:spPr bwMode="auto">
              <a:xfrm>
                <a:off x="6945314" y="2943225"/>
                <a:ext cx="76200" cy="77787"/>
              </a:xfrm>
              <a:custGeom>
                <a:avLst/>
                <a:gdLst>
                  <a:gd name="T0" fmla="*/ 50 w 96"/>
                  <a:gd name="T1" fmla="*/ 0 h 99"/>
                  <a:gd name="T2" fmla="*/ 0 w 96"/>
                  <a:gd name="T3" fmla="*/ 50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0"/>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2" name="Freeform 581"/>
              <p:cNvSpPr>
                <a:spLocks/>
              </p:cNvSpPr>
              <p:nvPr/>
            </p:nvSpPr>
            <p:spPr bwMode="auto">
              <a:xfrm>
                <a:off x="6792914" y="2974975"/>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grpSp>
        <p:sp>
          <p:nvSpPr>
            <p:cNvPr id="2226" name="ZoneTexte 2225"/>
            <p:cNvSpPr txBox="1"/>
            <p:nvPr/>
          </p:nvSpPr>
          <p:spPr>
            <a:xfrm>
              <a:off x="4570893" y="3092268"/>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0</a:t>
              </a:r>
            </a:p>
          </p:txBody>
        </p:sp>
        <p:sp>
          <p:nvSpPr>
            <p:cNvPr id="915" name="ZoneTexte 914"/>
            <p:cNvSpPr txBox="1"/>
            <p:nvPr/>
          </p:nvSpPr>
          <p:spPr>
            <a:xfrm>
              <a:off x="4720324" y="328532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0</a:t>
              </a:r>
            </a:p>
          </p:txBody>
        </p:sp>
        <p:sp>
          <p:nvSpPr>
            <p:cNvPr id="916" name="ZoneTexte 915"/>
            <p:cNvSpPr txBox="1"/>
            <p:nvPr/>
          </p:nvSpPr>
          <p:spPr>
            <a:xfrm>
              <a:off x="5749818" y="328532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5</a:t>
              </a:r>
            </a:p>
          </p:txBody>
        </p:sp>
        <p:sp>
          <p:nvSpPr>
            <p:cNvPr id="917" name="ZoneTexte 916"/>
            <p:cNvSpPr txBox="1"/>
            <p:nvPr/>
          </p:nvSpPr>
          <p:spPr>
            <a:xfrm>
              <a:off x="6736832" y="3285324"/>
              <a:ext cx="354584" cy="276999"/>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10</a:t>
              </a:r>
            </a:p>
          </p:txBody>
        </p:sp>
        <p:sp>
          <p:nvSpPr>
            <p:cNvPr id="918" name="ZoneTexte 917"/>
            <p:cNvSpPr txBox="1"/>
            <p:nvPr/>
          </p:nvSpPr>
          <p:spPr>
            <a:xfrm>
              <a:off x="7766326" y="3285324"/>
              <a:ext cx="354584" cy="276999"/>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15</a:t>
              </a:r>
            </a:p>
          </p:txBody>
        </p:sp>
        <p:sp>
          <p:nvSpPr>
            <p:cNvPr id="919" name="ZoneTexte 918"/>
            <p:cNvSpPr txBox="1"/>
            <p:nvPr/>
          </p:nvSpPr>
          <p:spPr>
            <a:xfrm>
              <a:off x="8795819" y="3285324"/>
              <a:ext cx="354584" cy="276999"/>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20</a:t>
              </a:r>
            </a:p>
          </p:txBody>
        </p:sp>
        <p:sp>
          <p:nvSpPr>
            <p:cNvPr id="920" name="ZoneTexte 919"/>
            <p:cNvSpPr txBox="1"/>
            <p:nvPr/>
          </p:nvSpPr>
          <p:spPr>
            <a:xfrm>
              <a:off x="4570893" y="2673273"/>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1</a:t>
              </a:r>
            </a:p>
          </p:txBody>
        </p:sp>
        <p:sp>
          <p:nvSpPr>
            <p:cNvPr id="921" name="ZoneTexte 920"/>
            <p:cNvSpPr txBox="1"/>
            <p:nvPr/>
          </p:nvSpPr>
          <p:spPr>
            <a:xfrm>
              <a:off x="4570893" y="2254277"/>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2</a:t>
              </a:r>
            </a:p>
          </p:txBody>
        </p:sp>
        <p:sp>
          <p:nvSpPr>
            <p:cNvPr id="922" name="ZoneTexte 921"/>
            <p:cNvSpPr txBox="1"/>
            <p:nvPr/>
          </p:nvSpPr>
          <p:spPr>
            <a:xfrm>
              <a:off x="4570893" y="1835281"/>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3</a:t>
              </a:r>
            </a:p>
          </p:txBody>
        </p:sp>
        <p:sp>
          <p:nvSpPr>
            <p:cNvPr id="923" name="ZoneTexte 922"/>
            <p:cNvSpPr txBox="1"/>
            <p:nvPr/>
          </p:nvSpPr>
          <p:spPr>
            <a:xfrm>
              <a:off x="4570893" y="1416285"/>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4</a:t>
              </a:r>
            </a:p>
          </p:txBody>
        </p:sp>
        <p:sp>
          <p:nvSpPr>
            <p:cNvPr id="924" name="ZoneTexte 923"/>
            <p:cNvSpPr txBox="1"/>
            <p:nvPr/>
          </p:nvSpPr>
          <p:spPr>
            <a:xfrm>
              <a:off x="5897138" y="3485132"/>
              <a:ext cx="2054922" cy="276999"/>
            </a:xfrm>
            <a:prstGeom prst="rect">
              <a:avLst/>
            </a:prstGeom>
            <a:noFill/>
          </p:spPr>
          <p:txBody>
            <a:bodyPr wrap="none" rtlCol="0">
              <a:spAutoFit/>
            </a:bodyPr>
            <a:lstStyle/>
            <a:p>
              <a:pPr algn="ctr" defTabSz="914400" fontAlgn="base">
                <a:spcBef>
                  <a:spcPct val="0"/>
                </a:spcBef>
                <a:spcAft>
                  <a:spcPct val="0"/>
                </a:spcAft>
              </a:pPr>
              <a:r>
                <a:rPr lang="fr-FR" sz="1200" b="1" dirty="0">
                  <a:solidFill>
                    <a:srgbClr val="000066"/>
                  </a:solidFill>
                  <a:latin typeface="Arial"/>
                  <a:cs typeface="Arial" charset="0"/>
                </a:rPr>
                <a:t>Durée sous ARV (années)</a:t>
              </a:r>
            </a:p>
          </p:txBody>
        </p:sp>
        <p:sp>
          <p:nvSpPr>
            <p:cNvPr id="925" name="ZoneTexte 924"/>
            <p:cNvSpPr txBox="1"/>
            <p:nvPr/>
          </p:nvSpPr>
          <p:spPr>
            <a:xfrm rot="16200000">
              <a:off x="3706728" y="2218937"/>
              <a:ext cx="1565557" cy="276999"/>
            </a:xfrm>
            <a:prstGeom prst="rect">
              <a:avLst/>
            </a:prstGeom>
            <a:noFill/>
          </p:spPr>
          <p:txBody>
            <a:bodyPr wrap="none" rtlCol="0">
              <a:spAutoFit/>
            </a:bodyPr>
            <a:lstStyle/>
            <a:p>
              <a:pPr algn="ctr" defTabSz="914400" fontAlgn="base">
                <a:spcBef>
                  <a:spcPct val="0"/>
                </a:spcBef>
                <a:spcAft>
                  <a:spcPct val="0"/>
                </a:spcAft>
              </a:pPr>
              <a:r>
                <a:rPr lang="fr-FR" sz="1200" b="1" dirty="0">
                  <a:solidFill>
                    <a:srgbClr val="000066"/>
                  </a:solidFill>
                  <a:latin typeface="Arial"/>
                  <a:cs typeface="Arial" charset="0"/>
                </a:rPr>
                <a:t>Anti-gp41 EIA (DO)</a:t>
              </a:r>
            </a:p>
          </p:txBody>
        </p:sp>
        <p:sp>
          <p:nvSpPr>
            <p:cNvPr id="926" name="ZoneTexte 925"/>
            <p:cNvSpPr txBox="1"/>
            <p:nvPr/>
          </p:nvSpPr>
          <p:spPr>
            <a:xfrm>
              <a:off x="7774734" y="1379770"/>
              <a:ext cx="914032" cy="461665"/>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r = 0,40</a:t>
              </a:r>
              <a:br>
                <a:rPr lang="fr-FR" sz="1200" dirty="0">
                  <a:solidFill>
                    <a:srgbClr val="000066"/>
                  </a:solidFill>
                  <a:latin typeface="Arial"/>
                  <a:cs typeface="Arial" charset="0"/>
                </a:rPr>
              </a:br>
              <a:r>
                <a:rPr lang="fr-FR" sz="1200" dirty="0">
                  <a:solidFill>
                    <a:srgbClr val="000066"/>
                  </a:solidFill>
                  <a:latin typeface="Arial"/>
                  <a:cs typeface="Arial" charset="0"/>
                </a:rPr>
                <a:t>p &lt; 0,0001</a:t>
              </a:r>
            </a:p>
          </p:txBody>
        </p:sp>
      </p:grpSp>
      <p:grpSp>
        <p:nvGrpSpPr>
          <p:cNvPr id="3" name="Groupe 2"/>
          <p:cNvGrpSpPr/>
          <p:nvPr/>
        </p:nvGrpSpPr>
        <p:grpSpPr>
          <a:xfrm>
            <a:off x="4351007" y="3924450"/>
            <a:ext cx="4756917" cy="2610387"/>
            <a:chOff x="4351007" y="3924450"/>
            <a:chExt cx="4756917" cy="2610387"/>
          </a:xfrm>
        </p:grpSpPr>
        <p:grpSp>
          <p:nvGrpSpPr>
            <p:cNvPr id="2225" name="Groupe 2224"/>
            <p:cNvGrpSpPr/>
            <p:nvPr/>
          </p:nvGrpSpPr>
          <p:grpSpPr>
            <a:xfrm>
              <a:off x="4797986" y="4027637"/>
              <a:ext cx="4175125" cy="1939924"/>
              <a:chOff x="4475163" y="3995738"/>
              <a:chExt cx="4175125" cy="1939924"/>
            </a:xfrm>
          </p:grpSpPr>
          <p:sp>
            <p:nvSpPr>
              <p:cNvPr id="714" name="Freeform 12"/>
              <p:cNvSpPr>
                <a:spLocks/>
              </p:cNvSpPr>
              <p:nvPr/>
            </p:nvSpPr>
            <p:spPr bwMode="auto">
              <a:xfrm>
                <a:off x="4532313" y="3995738"/>
                <a:ext cx="4117975" cy="1874837"/>
              </a:xfrm>
              <a:custGeom>
                <a:avLst/>
                <a:gdLst>
                  <a:gd name="T0" fmla="*/ 0 w 5188"/>
                  <a:gd name="T1" fmla="*/ 0 h 2363"/>
                  <a:gd name="T2" fmla="*/ 0 w 5188"/>
                  <a:gd name="T3" fmla="*/ 2363 h 2363"/>
                  <a:gd name="T4" fmla="*/ 5188 w 5188"/>
                  <a:gd name="T5" fmla="*/ 2363 h 2363"/>
                </a:gdLst>
                <a:ahLst/>
                <a:cxnLst>
                  <a:cxn ang="0">
                    <a:pos x="T0" y="T1"/>
                  </a:cxn>
                  <a:cxn ang="0">
                    <a:pos x="T2" y="T3"/>
                  </a:cxn>
                  <a:cxn ang="0">
                    <a:pos x="T4" y="T5"/>
                  </a:cxn>
                </a:cxnLst>
                <a:rect l="0" t="0" r="r" b="b"/>
                <a:pathLst>
                  <a:path w="5188" h="2363">
                    <a:moveTo>
                      <a:pt x="0" y="0"/>
                    </a:moveTo>
                    <a:lnTo>
                      <a:pt x="0" y="2363"/>
                    </a:lnTo>
                    <a:lnTo>
                      <a:pt x="5188" y="2363"/>
                    </a:lnTo>
                  </a:path>
                </a:pathLst>
              </a:custGeom>
              <a:noFill/>
              <a:ln w="11113">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0" name="Line 18"/>
              <p:cNvSpPr>
                <a:spLocks noChangeShapeType="1"/>
              </p:cNvSpPr>
              <p:nvPr/>
            </p:nvSpPr>
            <p:spPr bwMode="auto">
              <a:xfrm flipV="1">
                <a:off x="6588126" y="5870575"/>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1" name="Line 19"/>
              <p:cNvSpPr>
                <a:spLocks noChangeShapeType="1"/>
              </p:cNvSpPr>
              <p:nvPr/>
            </p:nvSpPr>
            <p:spPr bwMode="auto">
              <a:xfrm flipV="1">
                <a:off x="5562601" y="5870575"/>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2" name="Line 20"/>
              <p:cNvSpPr>
                <a:spLocks noChangeShapeType="1"/>
              </p:cNvSpPr>
              <p:nvPr/>
            </p:nvSpPr>
            <p:spPr bwMode="auto">
              <a:xfrm flipV="1">
                <a:off x="4532313" y="5870575"/>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3" name="Line 21"/>
              <p:cNvSpPr>
                <a:spLocks noChangeShapeType="1"/>
              </p:cNvSpPr>
              <p:nvPr/>
            </p:nvSpPr>
            <p:spPr bwMode="auto">
              <a:xfrm flipV="1">
                <a:off x="8645526" y="5870575"/>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4" name="Line 22"/>
              <p:cNvSpPr>
                <a:spLocks noChangeShapeType="1"/>
              </p:cNvSpPr>
              <p:nvPr/>
            </p:nvSpPr>
            <p:spPr bwMode="auto">
              <a:xfrm flipV="1">
                <a:off x="7616826" y="5870575"/>
                <a:ext cx="0" cy="65087"/>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0" name="Line 28"/>
              <p:cNvSpPr>
                <a:spLocks noChangeShapeType="1"/>
              </p:cNvSpPr>
              <p:nvPr/>
            </p:nvSpPr>
            <p:spPr bwMode="auto">
              <a:xfrm>
                <a:off x="4475163" y="4003675"/>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1" name="Line 29"/>
              <p:cNvSpPr>
                <a:spLocks noChangeShapeType="1"/>
              </p:cNvSpPr>
              <p:nvPr/>
            </p:nvSpPr>
            <p:spPr bwMode="auto">
              <a:xfrm>
                <a:off x="4475163" y="4376738"/>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2" name="Line 30"/>
              <p:cNvSpPr>
                <a:spLocks noChangeShapeType="1"/>
              </p:cNvSpPr>
              <p:nvPr/>
            </p:nvSpPr>
            <p:spPr bwMode="auto">
              <a:xfrm>
                <a:off x="4475163" y="4749800"/>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3" name="Line 31"/>
              <p:cNvSpPr>
                <a:spLocks noChangeShapeType="1"/>
              </p:cNvSpPr>
              <p:nvPr/>
            </p:nvSpPr>
            <p:spPr bwMode="auto">
              <a:xfrm>
                <a:off x="4475163" y="5122863"/>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4" name="Line 32"/>
              <p:cNvSpPr>
                <a:spLocks noChangeShapeType="1"/>
              </p:cNvSpPr>
              <p:nvPr/>
            </p:nvSpPr>
            <p:spPr bwMode="auto">
              <a:xfrm>
                <a:off x="4475163" y="5495925"/>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5" name="Line 33"/>
              <p:cNvSpPr>
                <a:spLocks noChangeShapeType="1"/>
              </p:cNvSpPr>
              <p:nvPr/>
            </p:nvSpPr>
            <p:spPr bwMode="auto">
              <a:xfrm>
                <a:off x="4475163" y="5870575"/>
                <a:ext cx="57150" cy="0"/>
              </a:xfrm>
              <a:prstGeom prst="line">
                <a:avLst/>
              </a:prstGeom>
              <a:noFill/>
              <a:ln w="11113">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49" name="Line 35"/>
              <p:cNvSpPr>
                <a:spLocks noChangeShapeType="1"/>
              </p:cNvSpPr>
              <p:nvPr/>
            </p:nvSpPr>
            <p:spPr bwMode="auto">
              <a:xfrm flipH="1">
                <a:off x="4532313" y="4962525"/>
                <a:ext cx="3743325" cy="566737"/>
              </a:xfrm>
              <a:prstGeom prst="line">
                <a:avLst/>
              </a:prstGeom>
              <a:noFill/>
              <a:ln w="30163">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3" name="Freeform 582"/>
              <p:cNvSpPr>
                <a:spLocks/>
              </p:cNvSpPr>
              <p:nvPr/>
            </p:nvSpPr>
            <p:spPr bwMode="auto">
              <a:xfrm>
                <a:off x="4851401" y="4970462"/>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4" name="Freeform 583"/>
              <p:cNvSpPr>
                <a:spLocks/>
              </p:cNvSpPr>
              <p:nvPr/>
            </p:nvSpPr>
            <p:spPr bwMode="auto">
              <a:xfrm>
                <a:off x="5673726" y="4570412"/>
                <a:ext cx="77788" cy="77787"/>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5" name="Freeform 584"/>
              <p:cNvSpPr>
                <a:spLocks/>
              </p:cNvSpPr>
              <p:nvPr/>
            </p:nvSpPr>
            <p:spPr bwMode="auto">
              <a:xfrm>
                <a:off x="5394326" y="4802187"/>
                <a:ext cx="79375" cy="77787"/>
              </a:xfrm>
              <a:custGeom>
                <a:avLst/>
                <a:gdLst>
                  <a:gd name="T0" fmla="*/ 50 w 98"/>
                  <a:gd name="T1" fmla="*/ 0 h 99"/>
                  <a:gd name="T2" fmla="*/ 0 w 98"/>
                  <a:gd name="T3" fmla="*/ 51 h 99"/>
                  <a:gd name="T4" fmla="*/ 50 w 98"/>
                  <a:gd name="T5" fmla="*/ 99 h 99"/>
                  <a:gd name="T6" fmla="*/ 98 w 98"/>
                  <a:gd name="T7" fmla="*/ 49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51"/>
                    </a:lnTo>
                    <a:lnTo>
                      <a:pt x="50" y="99"/>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6" name="Freeform 585"/>
              <p:cNvSpPr>
                <a:spLocks/>
              </p:cNvSpPr>
              <p:nvPr/>
            </p:nvSpPr>
            <p:spPr bwMode="auto">
              <a:xfrm>
                <a:off x="5437189" y="4816475"/>
                <a:ext cx="77788"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7" name="Freeform 586"/>
              <p:cNvSpPr>
                <a:spLocks/>
              </p:cNvSpPr>
              <p:nvPr/>
            </p:nvSpPr>
            <p:spPr bwMode="auto">
              <a:xfrm>
                <a:off x="5059364" y="5045075"/>
                <a:ext cx="77788" cy="76200"/>
              </a:xfrm>
              <a:custGeom>
                <a:avLst/>
                <a:gdLst>
                  <a:gd name="T0" fmla="*/ 50 w 99"/>
                  <a:gd name="T1" fmla="*/ 0 h 97"/>
                  <a:gd name="T2" fmla="*/ 0 w 99"/>
                  <a:gd name="T3" fmla="*/ 48 h 97"/>
                  <a:gd name="T4" fmla="*/ 50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50"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8" name="Freeform 587"/>
              <p:cNvSpPr>
                <a:spLocks/>
              </p:cNvSpPr>
              <p:nvPr/>
            </p:nvSpPr>
            <p:spPr bwMode="auto">
              <a:xfrm>
                <a:off x="5026026" y="5078412"/>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9" name="Freeform 588"/>
              <p:cNvSpPr>
                <a:spLocks/>
              </p:cNvSpPr>
              <p:nvPr/>
            </p:nvSpPr>
            <p:spPr bwMode="auto">
              <a:xfrm>
                <a:off x="5037139" y="5192712"/>
                <a:ext cx="77788" cy="76200"/>
              </a:xfrm>
              <a:custGeom>
                <a:avLst/>
                <a:gdLst>
                  <a:gd name="T0" fmla="*/ 49 w 97"/>
                  <a:gd name="T1" fmla="*/ 0 h 97"/>
                  <a:gd name="T2" fmla="*/ 0 w 97"/>
                  <a:gd name="T3" fmla="*/ 48 h 97"/>
                  <a:gd name="T4" fmla="*/ 49 w 97"/>
                  <a:gd name="T5" fmla="*/ 97 h 97"/>
                  <a:gd name="T6" fmla="*/ 97 w 97"/>
                  <a:gd name="T7" fmla="*/ 46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0" name="Freeform 589"/>
              <p:cNvSpPr>
                <a:spLocks/>
              </p:cNvSpPr>
              <p:nvPr/>
            </p:nvSpPr>
            <p:spPr bwMode="auto">
              <a:xfrm>
                <a:off x="5033964" y="5229225"/>
                <a:ext cx="77788"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1" name="Freeform 590"/>
              <p:cNvSpPr>
                <a:spLocks/>
              </p:cNvSpPr>
              <p:nvPr/>
            </p:nvSpPr>
            <p:spPr bwMode="auto">
              <a:xfrm>
                <a:off x="5033964" y="5245100"/>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2" name="Freeform 591"/>
              <p:cNvSpPr>
                <a:spLocks/>
              </p:cNvSpPr>
              <p:nvPr/>
            </p:nvSpPr>
            <p:spPr bwMode="auto">
              <a:xfrm>
                <a:off x="5046664" y="5307012"/>
                <a:ext cx="76200" cy="77787"/>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3" name="Freeform 592"/>
              <p:cNvSpPr>
                <a:spLocks/>
              </p:cNvSpPr>
              <p:nvPr/>
            </p:nvSpPr>
            <p:spPr bwMode="auto">
              <a:xfrm>
                <a:off x="5037139" y="5394325"/>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4" name="Freeform 593"/>
              <p:cNvSpPr>
                <a:spLocks/>
              </p:cNvSpPr>
              <p:nvPr/>
            </p:nvSpPr>
            <p:spPr bwMode="auto">
              <a:xfrm>
                <a:off x="5037139" y="5419725"/>
                <a:ext cx="77788" cy="77787"/>
              </a:xfrm>
              <a:custGeom>
                <a:avLst/>
                <a:gdLst>
                  <a:gd name="T0" fmla="*/ 49 w 97"/>
                  <a:gd name="T1" fmla="*/ 0 h 99"/>
                  <a:gd name="T2" fmla="*/ 0 w 97"/>
                  <a:gd name="T3" fmla="*/ 50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5" name="Freeform 594"/>
              <p:cNvSpPr>
                <a:spLocks/>
              </p:cNvSpPr>
              <p:nvPr/>
            </p:nvSpPr>
            <p:spPr bwMode="auto">
              <a:xfrm>
                <a:off x="5046664" y="546417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6" name="Freeform 595"/>
              <p:cNvSpPr>
                <a:spLocks/>
              </p:cNvSpPr>
              <p:nvPr/>
            </p:nvSpPr>
            <p:spPr bwMode="auto">
              <a:xfrm>
                <a:off x="4949826" y="5581650"/>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7" name="Freeform 596"/>
              <p:cNvSpPr>
                <a:spLocks/>
              </p:cNvSpPr>
              <p:nvPr/>
            </p:nvSpPr>
            <p:spPr bwMode="auto">
              <a:xfrm>
                <a:off x="5037139" y="5551487"/>
                <a:ext cx="77788" cy="76200"/>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8" name="Freeform 597"/>
              <p:cNvSpPr>
                <a:spLocks/>
              </p:cNvSpPr>
              <p:nvPr/>
            </p:nvSpPr>
            <p:spPr bwMode="auto">
              <a:xfrm>
                <a:off x="5037139" y="5573712"/>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9" name="Freeform 598"/>
              <p:cNvSpPr>
                <a:spLocks/>
              </p:cNvSpPr>
              <p:nvPr/>
            </p:nvSpPr>
            <p:spPr bwMode="auto">
              <a:xfrm>
                <a:off x="5033964" y="5605462"/>
                <a:ext cx="77788"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0" name="Freeform 599"/>
              <p:cNvSpPr>
                <a:spLocks/>
              </p:cNvSpPr>
              <p:nvPr/>
            </p:nvSpPr>
            <p:spPr bwMode="auto">
              <a:xfrm>
                <a:off x="5033964" y="5646737"/>
                <a:ext cx="77788" cy="77787"/>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1" name="Freeform 600"/>
              <p:cNvSpPr>
                <a:spLocks/>
              </p:cNvSpPr>
              <p:nvPr/>
            </p:nvSpPr>
            <p:spPr bwMode="auto">
              <a:xfrm>
                <a:off x="5033964" y="5759450"/>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2" name="Freeform 601"/>
              <p:cNvSpPr>
                <a:spLocks/>
              </p:cNvSpPr>
              <p:nvPr/>
            </p:nvSpPr>
            <p:spPr bwMode="auto">
              <a:xfrm>
                <a:off x="5033964" y="5791200"/>
                <a:ext cx="77788" cy="77787"/>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3" name="Freeform 602"/>
              <p:cNvSpPr>
                <a:spLocks/>
              </p:cNvSpPr>
              <p:nvPr/>
            </p:nvSpPr>
            <p:spPr bwMode="auto">
              <a:xfrm>
                <a:off x="5033964" y="5808662"/>
                <a:ext cx="77788" cy="77787"/>
              </a:xfrm>
              <a:custGeom>
                <a:avLst/>
                <a:gdLst>
                  <a:gd name="T0" fmla="*/ 49 w 97"/>
                  <a:gd name="T1" fmla="*/ 0 h 99"/>
                  <a:gd name="T2" fmla="*/ 0 w 97"/>
                  <a:gd name="T3" fmla="*/ 50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0"/>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4" name="Freeform 603"/>
              <p:cNvSpPr>
                <a:spLocks/>
              </p:cNvSpPr>
              <p:nvPr/>
            </p:nvSpPr>
            <p:spPr bwMode="auto">
              <a:xfrm>
                <a:off x="5118101" y="5816600"/>
                <a:ext cx="77788" cy="77787"/>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5" name="Freeform 604"/>
              <p:cNvSpPr>
                <a:spLocks/>
              </p:cNvSpPr>
              <p:nvPr/>
            </p:nvSpPr>
            <p:spPr bwMode="auto">
              <a:xfrm>
                <a:off x="5248276" y="5770562"/>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6" name="Freeform 605"/>
              <p:cNvSpPr>
                <a:spLocks/>
              </p:cNvSpPr>
              <p:nvPr/>
            </p:nvSpPr>
            <p:spPr bwMode="auto">
              <a:xfrm>
                <a:off x="5299076" y="5794375"/>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7" name="Freeform 606"/>
              <p:cNvSpPr>
                <a:spLocks/>
              </p:cNvSpPr>
              <p:nvPr/>
            </p:nvSpPr>
            <p:spPr bwMode="auto">
              <a:xfrm>
                <a:off x="5118101" y="5632450"/>
                <a:ext cx="77788" cy="76200"/>
              </a:xfrm>
              <a:custGeom>
                <a:avLst/>
                <a:gdLst>
                  <a:gd name="T0" fmla="*/ 48 w 96"/>
                  <a:gd name="T1" fmla="*/ 0 h 97"/>
                  <a:gd name="T2" fmla="*/ 0 w 96"/>
                  <a:gd name="T3" fmla="*/ 48 h 97"/>
                  <a:gd name="T4" fmla="*/ 48 w 96"/>
                  <a:gd name="T5" fmla="*/ 97 h 97"/>
                  <a:gd name="T6" fmla="*/ 96 w 96"/>
                  <a:gd name="T7" fmla="*/ 46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8" name="Freeform 607"/>
              <p:cNvSpPr>
                <a:spLocks/>
              </p:cNvSpPr>
              <p:nvPr/>
            </p:nvSpPr>
            <p:spPr bwMode="auto">
              <a:xfrm>
                <a:off x="5199064" y="5646737"/>
                <a:ext cx="77788" cy="77787"/>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9" name="Freeform 608"/>
              <p:cNvSpPr>
                <a:spLocks/>
              </p:cNvSpPr>
              <p:nvPr/>
            </p:nvSpPr>
            <p:spPr bwMode="auto">
              <a:xfrm>
                <a:off x="5278439" y="5629275"/>
                <a:ext cx="76200" cy="76200"/>
              </a:xfrm>
              <a:custGeom>
                <a:avLst/>
                <a:gdLst>
                  <a:gd name="T0" fmla="*/ 48 w 96"/>
                  <a:gd name="T1" fmla="*/ 0 h 97"/>
                  <a:gd name="T2" fmla="*/ 0 w 96"/>
                  <a:gd name="T3" fmla="*/ 48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0" name="Freeform 609"/>
              <p:cNvSpPr>
                <a:spLocks/>
              </p:cNvSpPr>
              <p:nvPr/>
            </p:nvSpPr>
            <p:spPr bwMode="auto">
              <a:xfrm>
                <a:off x="5181601" y="5541962"/>
                <a:ext cx="77788" cy="77787"/>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1" name="Freeform 610"/>
              <p:cNvSpPr>
                <a:spLocks/>
              </p:cNvSpPr>
              <p:nvPr/>
            </p:nvSpPr>
            <p:spPr bwMode="auto">
              <a:xfrm>
                <a:off x="5114926" y="5449887"/>
                <a:ext cx="77788"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2" name="Freeform 612"/>
              <p:cNvSpPr>
                <a:spLocks/>
              </p:cNvSpPr>
              <p:nvPr/>
            </p:nvSpPr>
            <p:spPr bwMode="auto">
              <a:xfrm>
                <a:off x="5143501" y="5407025"/>
                <a:ext cx="77788" cy="76200"/>
              </a:xfrm>
              <a:custGeom>
                <a:avLst/>
                <a:gdLst>
                  <a:gd name="T0" fmla="*/ 51 w 99"/>
                  <a:gd name="T1" fmla="*/ 0 h 97"/>
                  <a:gd name="T2" fmla="*/ 0 w 99"/>
                  <a:gd name="T3" fmla="*/ 49 h 97"/>
                  <a:gd name="T4" fmla="*/ 49 w 99"/>
                  <a:gd name="T5" fmla="*/ 97 h 97"/>
                  <a:gd name="T6" fmla="*/ 99 w 99"/>
                  <a:gd name="T7" fmla="*/ 47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3" name="Freeform 613"/>
              <p:cNvSpPr>
                <a:spLocks/>
              </p:cNvSpPr>
              <p:nvPr/>
            </p:nvSpPr>
            <p:spPr bwMode="auto">
              <a:xfrm>
                <a:off x="5156201" y="5446713"/>
                <a:ext cx="76200" cy="76200"/>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4" name="Freeform 614"/>
              <p:cNvSpPr>
                <a:spLocks/>
              </p:cNvSpPr>
              <p:nvPr/>
            </p:nvSpPr>
            <p:spPr bwMode="auto">
              <a:xfrm>
                <a:off x="5121276" y="5232400"/>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5" name="Freeform 615"/>
              <p:cNvSpPr>
                <a:spLocks/>
              </p:cNvSpPr>
              <p:nvPr/>
            </p:nvSpPr>
            <p:spPr bwMode="auto">
              <a:xfrm>
                <a:off x="5157789" y="5102225"/>
                <a:ext cx="77788" cy="77788"/>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6" name="Freeform 616"/>
              <p:cNvSpPr>
                <a:spLocks/>
              </p:cNvSpPr>
              <p:nvPr/>
            </p:nvSpPr>
            <p:spPr bwMode="auto">
              <a:xfrm>
                <a:off x="5184776" y="5027613"/>
                <a:ext cx="77788"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7" name="Freeform 617"/>
              <p:cNvSpPr>
                <a:spLocks/>
              </p:cNvSpPr>
              <p:nvPr/>
            </p:nvSpPr>
            <p:spPr bwMode="auto">
              <a:xfrm>
                <a:off x="5289551" y="5021263"/>
                <a:ext cx="77788"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8" name="Freeform 618"/>
              <p:cNvSpPr>
                <a:spLocks/>
              </p:cNvSpPr>
              <p:nvPr/>
            </p:nvSpPr>
            <p:spPr bwMode="auto">
              <a:xfrm>
                <a:off x="5335589" y="5000625"/>
                <a:ext cx="77788" cy="77788"/>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9" name="Freeform 619"/>
              <p:cNvSpPr>
                <a:spLocks/>
              </p:cNvSpPr>
              <p:nvPr/>
            </p:nvSpPr>
            <p:spPr bwMode="auto">
              <a:xfrm>
                <a:off x="5345114" y="5048250"/>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0" name="Freeform 620"/>
              <p:cNvSpPr>
                <a:spLocks/>
              </p:cNvSpPr>
              <p:nvPr/>
            </p:nvSpPr>
            <p:spPr bwMode="auto">
              <a:xfrm>
                <a:off x="5429251" y="5024438"/>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1" name="Freeform 621"/>
              <p:cNvSpPr>
                <a:spLocks/>
              </p:cNvSpPr>
              <p:nvPr/>
            </p:nvSpPr>
            <p:spPr bwMode="auto">
              <a:xfrm>
                <a:off x="5233989" y="5129213"/>
                <a:ext cx="76200" cy="76200"/>
              </a:xfrm>
              <a:custGeom>
                <a:avLst/>
                <a:gdLst>
                  <a:gd name="T0" fmla="*/ 50 w 97"/>
                  <a:gd name="T1" fmla="*/ 0 h 97"/>
                  <a:gd name="T2" fmla="*/ 0 w 97"/>
                  <a:gd name="T3" fmla="*/ 48 h 97"/>
                  <a:gd name="T4" fmla="*/ 48 w 97"/>
                  <a:gd name="T5" fmla="*/ 97 h 97"/>
                  <a:gd name="T6" fmla="*/ 97 w 97"/>
                  <a:gd name="T7" fmla="*/ 46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2" name="Freeform 622"/>
              <p:cNvSpPr>
                <a:spLocks/>
              </p:cNvSpPr>
              <p:nvPr/>
            </p:nvSpPr>
            <p:spPr bwMode="auto">
              <a:xfrm>
                <a:off x="5245101" y="5429250"/>
                <a:ext cx="77788" cy="77788"/>
              </a:xfrm>
              <a:custGeom>
                <a:avLst/>
                <a:gdLst>
                  <a:gd name="T0" fmla="*/ 48 w 96"/>
                  <a:gd name="T1" fmla="*/ 0 h 99"/>
                  <a:gd name="T2" fmla="*/ 0 w 96"/>
                  <a:gd name="T3" fmla="*/ 49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49"/>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3" name="Freeform 623"/>
              <p:cNvSpPr>
                <a:spLocks/>
              </p:cNvSpPr>
              <p:nvPr/>
            </p:nvSpPr>
            <p:spPr bwMode="auto">
              <a:xfrm>
                <a:off x="5289551" y="5411788"/>
                <a:ext cx="77788" cy="77788"/>
              </a:xfrm>
              <a:custGeom>
                <a:avLst/>
                <a:gdLst>
                  <a:gd name="T0" fmla="*/ 48 w 96"/>
                  <a:gd name="T1" fmla="*/ 0 h 97"/>
                  <a:gd name="T2" fmla="*/ 0 w 96"/>
                  <a:gd name="T3" fmla="*/ 48 h 97"/>
                  <a:gd name="T4" fmla="*/ 48 w 96"/>
                  <a:gd name="T5" fmla="*/ 97 h 97"/>
                  <a:gd name="T6" fmla="*/ 96 w 96"/>
                  <a:gd name="T7" fmla="*/ 46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4" name="Freeform 624"/>
              <p:cNvSpPr>
                <a:spLocks/>
              </p:cNvSpPr>
              <p:nvPr/>
            </p:nvSpPr>
            <p:spPr bwMode="auto">
              <a:xfrm>
                <a:off x="5324476" y="5432425"/>
                <a:ext cx="76200" cy="77788"/>
              </a:xfrm>
              <a:custGeom>
                <a:avLst/>
                <a:gdLst>
                  <a:gd name="T0" fmla="*/ 51 w 97"/>
                  <a:gd name="T1" fmla="*/ 0 h 99"/>
                  <a:gd name="T2" fmla="*/ 0 w 97"/>
                  <a:gd name="T3" fmla="*/ 48 h 99"/>
                  <a:gd name="T4" fmla="*/ 49 w 97"/>
                  <a:gd name="T5" fmla="*/ 99 h 99"/>
                  <a:gd name="T6" fmla="*/ 97 w 97"/>
                  <a:gd name="T7" fmla="*/ 48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48"/>
                    </a:lnTo>
                    <a:lnTo>
                      <a:pt x="49" y="99"/>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5" name="Freeform 625"/>
              <p:cNvSpPr>
                <a:spLocks/>
              </p:cNvSpPr>
              <p:nvPr/>
            </p:nvSpPr>
            <p:spPr bwMode="auto">
              <a:xfrm>
                <a:off x="5348289" y="5478463"/>
                <a:ext cx="76200" cy="77788"/>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6" name="Freeform 626"/>
              <p:cNvSpPr>
                <a:spLocks/>
              </p:cNvSpPr>
              <p:nvPr/>
            </p:nvSpPr>
            <p:spPr bwMode="auto">
              <a:xfrm>
                <a:off x="5408614" y="5559425"/>
                <a:ext cx="76200" cy="77788"/>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7" name="Freeform 627"/>
              <p:cNvSpPr>
                <a:spLocks/>
              </p:cNvSpPr>
              <p:nvPr/>
            </p:nvSpPr>
            <p:spPr bwMode="auto">
              <a:xfrm>
                <a:off x="5441951" y="5394325"/>
                <a:ext cx="77788" cy="77788"/>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8" name="Freeform 628"/>
              <p:cNvSpPr>
                <a:spLocks/>
              </p:cNvSpPr>
              <p:nvPr/>
            </p:nvSpPr>
            <p:spPr bwMode="auto">
              <a:xfrm>
                <a:off x="5445126" y="5346700"/>
                <a:ext cx="77788" cy="76200"/>
              </a:xfrm>
              <a:custGeom>
                <a:avLst/>
                <a:gdLst>
                  <a:gd name="T0" fmla="*/ 50 w 99"/>
                  <a:gd name="T1" fmla="*/ 0 h 97"/>
                  <a:gd name="T2" fmla="*/ 0 w 99"/>
                  <a:gd name="T3" fmla="*/ 49 h 97"/>
                  <a:gd name="T4" fmla="*/ 50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29" name="Freeform 629"/>
              <p:cNvSpPr>
                <a:spLocks/>
              </p:cNvSpPr>
              <p:nvPr/>
            </p:nvSpPr>
            <p:spPr bwMode="auto">
              <a:xfrm>
                <a:off x="5416551" y="5232400"/>
                <a:ext cx="77788"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0" name="Freeform 630"/>
              <p:cNvSpPr>
                <a:spLocks/>
              </p:cNvSpPr>
              <p:nvPr/>
            </p:nvSpPr>
            <p:spPr bwMode="auto">
              <a:xfrm>
                <a:off x="5503864" y="4951413"/>
                <a:ext cx="77788" cy="77788"/>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1" name="Freeform 631"/>
              <p:cNvSpPr>
                <a:spLocks/>
              </p:cNvSpPr>
              <p:nvPr/>
            </p:nvSpPr>
            <p:spPr bwMode="auto">
              <a:xfrm>
                <a:off x="5753101" y="4770438"/>
                <a:ext cx="76200" cy="76200"/>
              </a:xfrm>
              <a:custGeom>
                <a:avLst/>
                <a:gdLst>
                  <a:gd name="T0" fmla="*/ 50 w 97"/>
                  <a:gd name="T1" fmla="*/ 0 h 97"/>
                  <a:gd name="T2" fmla="*/ 0 w 97"/>
                  <a:gd name="T3" fmla="*/ 49 h 97"/>
                  <a:gd name="T4" fmla="*/ 49 w 97"/>
                  <a:gd name="T5" fmla="*/ 97 h 97"/>
                  <a:gd name="T6" fmla="*/ 97 w 97"/>
                  <a:gd name="T7" fmla="*/ 47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2" name="Freeform 632"/>
              <p:cNvSpPr>
                <a:spLocks/>
              </p:cNvSpPr>
              <p:nvPr/>
            </p:nvSpPr>
            <p:spPr bwMode="auto">
              <a:xfrm>
                <a:off x="5929314" y="4694238"/>
                <a:ext cx="77788" cy="77788"/>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3" name="Freeform 633"/>
              <p:cNvSpPr>
                <a:spLocks/>
              </p:cNvSpPr>
              <p:nvPr/>
            </p:nvSpPr>
            <p:spPr bwMode="auto">
              <a:xfrm>
                <a:off x="5908676" y="4806950"/>
                <a:ext cx="77788" cy="77788"/>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4" name="Freeform 634"/>
              <p:cNvSpPr>
                <a:spLocks/>
              </p:cNvSpPr>
              <p:nvPr/>
            </p:nvSpPr>
            <p:spPr bwMode="auto">
              <a:xfrm>
                <a:off x="5773739" y="4957763"/>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5" name="Freeform 635"/>
              <p:cNvSpPr>
                <a:spLocks/>
              </p:cNvSpPr>
              <p:nvPr/>
            </p:nvSpPr>
            <p:spPr bwMode="auto">
              <a:xfrm>
                <a:off x="5754689" y="4997450"/>
                <a:ext cx="77788" cy="79375"/>
              </a:xfrm>
              <a:custGeom>
                <a:avLst/>
                <a:gdLst>
                  <a:gd name="T0" fmla="*/ 50 w 97"/>
                  <a:gd name="T1" fmla="*/ 0 h 98"/>
                  <a:gd name="T2" fmla="*/ 0 w 97"/>
                  <a:gd name="T3" fmla="*/ 50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6" name="Freeform 636"/>
              <p:cNvSpPr>
                <a:spLocks/>
              </p:cNvSpPr>
              <p:nvPr/>
            </p:nvSpPr>
            <p:spPr bwMode="auto">
              <a:xfrm>
                <a:off x="5718176" y="4914900"/>
                <a:ext cx="77788" cy="77788"/>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7" name="Freeform 637"/>
              <p:cNvSpPr>
                <a:spLocks/>
              </p:cNvSpPr>
              <p:nvPr/>
            </p:nvSpPr>
            <p:spPr bwMode="auto">
              <a:xfrm>
                <a:off x="5700714" y="4951413"/>
                <a:ext cx="76200" cy="77788"/>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8" name="Freeform 638"/>
              <p:cNvSpPr>
                <a:spLocks/>
              </p:cNvSpPr>
              <p:nvPr/>
            </p:nvSpPr>
            <p:spPr bwMode="auto">
              <a:xfrm>
                <a:off x="5584826" y="4994275"/>
                <a:ext cx="77788"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39" name="Freeform 639"/>
              <p:cNvSpPr>
                <a:spLocks/>
              </p:cNvSpPr>
              <p:nvPr/>
            </p:nvSpPr>
            <p:spPr bwMode="auto">
              <a:xfrm>
                <a:off x="5654676" y="5010150"/>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0" name="Freeform 640"/>
              <p:cNvSpPr>
                <a:spLocks/>
              </p:cNvSpPr>
              <p:nvPr/>
            </p:nvSpPr>
            <p:spPr bwMode="auto">
              <a:xfrm>
                <a:off x="5599114" y="5054600"/>
                <a:ext cx="77788" cy="76200"/>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1" name="Freeform 641"/>
              <p:cNvSpPr>
                <a:spLocks/>
              </p:cNvSpPr>
              <p:nvPr/>
            </p:nvSpPr>
            <p:spPr bwMode="auto">
              <a:xfrm>
                <a:off x="5500689" y="5122863"/>
                <a:ext cx="77788" cy="77788"/>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2" name="Freeform 642"/>
              <p:cNvSpPr>
                <a:spLocks/>
              </p:cNvSpPr>
              <p:nvPr/>
            </p:nvSpPr>
            <p:spPr bwMode="auto">
              <a:xfrm>
                <a:off x="5651501" y="5070475"/>
                <a:ext cx="77788" cy="77788"/>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3" name="Freeform 643"/>
              <p:cNvSpPr>
                <a:spLocks/>
              </p:cNvSpPr>
              <p:nvPr/>
            </p:nvSpPr>
            <p:spPr bwMode="auto">
              <a:xfrm>
                <a:off x="5718176" y="5081588"/>
                <a:ext cx="77788" cy="77788"/>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4" name="Freeform 644"/>
              <p:cNvSpPr>
                <a:spLocks/>
              </p:cNvSpPr>
              <p:nvPr/>
            </p:nvSpPr>
            <p:spPr bwMode="auto">
              <a:xfrm>
                <a:off x="5607051" y="5160963"/>
                <a:ext cx="77788"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5" name="Freeform 645"/>
              <p:cNvSpPr>
                <a:spLocks/>
              </p:cNvSpPr>
              <p:nvPr/>
            </p:nvSpPr>
            <p:spPr bwMode="auto">
              <a:xfrm>
                <a:off x="5543551" y="5140325"/>
                <a:ext cx="77788" cy="77788"/>
              </a:xfrm>
              <a:custGeom>
                <a:avLst/>
                <a:gdLst>
                  <a:gd name="T0" fmla="*/ 50 w 97"/>
                  <a:gd name="T1" fmla="*/ 0 h 99"/>
                  <a:gd name="T2" fmla="*/ 0 w 97"/>
                  <a:gd name="T3" fmla="*/ 50 h 99"/>
                  <a:gd name="T4" fmla="*/ 48 w 97"/>
                  <a:gd name="T5" fmla="*/ 99 h 99"/>
                  <a:gd name="T6" fmla="*/ 97 w 97"/>
                  <a:gd name="T7" fmla="*/ 48 h 99"/>
                  <a:gd name="T8" fmla="*/ 50 w 97"/>
                  <a:gd name="T9" fmla="*/ 0 h 99"/>
                  <a:gd name="T10" fmla="*/ 5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0" y="0"/>
                    </a:moveTo>
                    <a:lnTo>
                      <a:pt x="0" y="50"/>
                    </a:lnTo>
                    <a:lnTo>
                      <a:pt x="48" y="99"/>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6" name="Freeform 646"/>
              <p:cNvSpPr>
                <a:spLocks/>
              </p:cNvSpPr>
              <p:nvPr/>
            </p:nvSpPr>
            <p:spPr bwMode="auto">
              <a:xfrm>
                <a:off x="5562601" y="5202238"/>
                <a:ext cx="76200"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7" name="Freeform 647"/>
              <p:cNvSpPr>
                <a:spLocks/>
              </p:cNvSpPr>
              <p:nvPr/>
            </p:nvSpPr>
            <p:spPr bwMode="auto">
              <a:xfrm>
                <a:off x="5522914" y="5241925"/>
                <a:ext cx="79375" cy="76200"/>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8" name="Freeform 648"/>
              <p:cNvSpPr>
                <a:spLocks/>
              </p:cNvSpPr>
              <p:nvPr/>
            </p:nvSpPr>
            <p:spPr bwMode="auto">
              <a:xfrm>
                <a:off x="5468939" y="5253038"/>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49" name="Freeform 649"/>
              <p:cNvSpPr>
                <a:spLocks/>
              </p:cNvSpPr>
              <p:nvPr/>
            </p:nvSpPr>
            <p:spPr bwMode="auto">
              <a:xfrm>
                <a:off x="5486401" y="5316538"/>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0" name="Freeform 650"/>
              <p:cNvSpPr>
                <a:spLocks/>
              </p:cNvSpPr>
              <p:nvPr/>
            </p:nvSpPr>
            <p:spPr bwMode="auto">
              <a:xfrm>
                <a:off x="5518151" y="5286375"/>
                <a:ext cx="77788" cy="79375"/>
              </a:xfrm>
              <a:custGeom>
                <a:avLst/>
                <a:gdLst>
                  <a:gd name="T0" fmla="*/ 50 w 99"/>
                  <a:gd name="T1" fmla="*/ 0 h 98"/>
                  <a:gd name="T2" fmla="*/ 0 w 99"/>
                  <a:gd name="T3" fmla="*/ 48 h 98"/>
                  <a:gd name="T4" fmla="*/ 50 w 99"/>
                  <a:gd name="T5" fmla="*/ 98 h 98"/>
                  <a:gd name="T6" fmla="*/ 99 w 99"/>
                  <a:gd name="T7" fmla="*/ 48 h 98"/>
                  <a:gd name="T8" fmla="*/ 50 w 99"/>
                  <a:gd name="T9" fmla="*/ 0 h 98"/>
                  <a:gd name="T10" fmla="*/ 50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0" y="0"/>
                    </a:moveTo>
                    <a:lnTo>
                      <a:pt x="0" y="48"/>
                    </a:lnTo>
                    <a:lnTo>
                      <a:pt x="50" y="98"/>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1" name="Freeform 651"/>
              <p:cNvSpPr>
                <a:spLocks/>
              </p:cNvSpPr>
              <p:nvPr/>
            </p:nvSpPr>
            <p:spPr bwMode="auto">
              <a:xfrm>
                <a:off x="5589589" y="5289550"/>
                <a:ext cx="79375" cy="79375"/>
              </a:xfrm>
              <a:custGeom>
                <a:avLst/>
                <a:gdLst>
                  <a:gd name="T0" fmla="*/ 51 w 99"/>
                  <a:gd name="T1" fmla="*/ 0 h 98"/>
                  <a:gd name="T2" fmla="*/ 0 w 99"/>
                  <a:gd name="T3" fmla="*/ 48 h 98"/>
                  <a:gd name="T4" fmla="*/ 51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48"/>
                    </a:lnTo>
                    <a:lnTo>
                      <a:pt x="51"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2" name="Freeform 652"/>
              <p:cNvSpPr>
                <a:spLocks/>
              </p:cNvSpPr>
              <p:nvPr/>
            </p:nvSpPr>
            <p:spPr bwMode="auto">
              <a:xfrm>
                <a:off x="5637214" y="5265738"/>
                <a:ext cx="76200"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3" name="Freeform 653"/>
              <p:cNvSpPr>
                <a:spLocks/>
              </p:cNvSpPr>
              <p:nvPr/>
            </p:nvSpPr>
            <p:spPr bwMode="auto">
              <a:xfrm>
                <a:off x="5613401" y="5211763"/>
                <a:ext cx="77788" cy="77788"/>
              </a:xfrm>
              <a:custGeom>
                <a:avLst/>
                <a:gdLst>
                  <a:gd name="T0" fmla="*/ 50 w 97"/>
                  <a:gd name="T1" fmla="*/ 0 h 99"/>
                  <a:gd name="T2" fmla="*/ 0 w 97"/>
                  <a:gd name="T3" fmla="*/ 50 h 99"/>
                  <a:gd name="T4" fmla="*/ 49 w 97"/>
                  <a:gd name="T5" fmla="*/ 99 h 99"/>
                  <a:gd name="T6" fmla="*/ 97 w 97"/>
                  <a:gd name="T7" fmla="*/ 48 h 99"/>
                  <a:gd name="T8" fmla="*/ 50 w 97"/>
                  <a:gd name="T9" fmla="*/ 0 h 99"/>
                  <a:gd name="T10" fmla="*/ 50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0" y="0"/>
                    </a:moveTo>
                    <a:lnTo>
                      <a:pt x="0" y="50"/>
                    </a:lnTo>
                    <a:lnTo>
                      <a:pt x="49" y="99"/>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4" name="Freeform 654"/>
              <p:cNvSpPr>
                <a:spLocks/>
              </p:cNvSpPr>
              <p:nvPr/>
            </p:nvSpPr>
            <p:spPr bwMode="auto">
              <a:xfrm>
                <a:off x="5576889" y="5346700"/>
                <a:ext cx="76200" cy="76200"/>
              </a:xfrm>
              <a:custGeom>
                <a:avLst/>
                <a:gdLst>
                  <a:gd name="T0" fmla="*/ 48 w 96"/>
                  <a:gd name="T1" fmla="*/ 0 h 97"/>
                  <a:gd name="T2" fmla="*/ 0 w 96"/>
                  <a:gd name="T3" fmla="*/ 49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5" name="Freeform 655"/>
              <p:cNvSpPr>
                <a:spLocks/>
              </p:cNvSpPr>
              <p:nvPr/>
            </p:nvSpPr>
            <p:spPr bwMode="auto">
              <a:xfrm>
                <a:off x="5605464" y="5391150"/>
                <a:ext cx="76200" cy="77788"/>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6" name="Freeform 656"/>
              <p:cNvSpPr>
                <a:spLocks/>
              </p:cNvSpPr>
              <p:nvPr/>
            </p:nvSpPr>
            <p:spPr bwMode="auto">
              <a:xfrm>
                <a:off x="5492751" y="5551488"/>
                <a:ext cx="76200" cy="76200"/>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7" name="Freeform 657"/>
              <p:cNvSpPr>
                <a:spLocks/>
              </p:cNvSpPr>
              <p:nvPr/>
            </p:nvSpPr>
            <p:spPr bwMode="auto">
              <a:xfrm>
                <a:off x="5495926" y="5605463"/>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8" name="Freeform 658"/>
              <p:cNvSpPr>
                <a:spLocks/>
              </p:cNvSpPr>
              <p:nvPr/>
            </p:nvSpPr>
            <p:spPr bwMode="auto">
              <a:xfrm>
                <a:off x="5541964" y="5632450"/>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59" name="Freeform 659"/>
              <p:cNvSpPr>
                <a:spLocks/>
              </p:cNvSpPr>
              <p:nvPr/>
            </p:nvSpPr>
            <p:spPr bwMode="auto">
              <a:xfrm>
                <a:off x="5543551" y="5591175"/>
                <a:ext cx="77788"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0" name="Freeform 660"/>
              <p:cNvSpPr>
                <a:spLocks/>
              </p:cNvSpPr>
              <p:nvPr/>
            </p:nvSpPr>
            <p:spPr bwMode="auto">
              <a:xfrm>
                <a:off x="5576889" y="5562600"/>
                <a:ext cx="76200" cy="77788"/>
              </a:xfrm>
              <a:custGeom>
                <a:avLst/>
                <a:gdLst>
                  <a:gd name="T0" fmla="*/ 48 w 96"/>
                  <a:gd name="T1" fmla="*/ 0 h 96"/>
                  <a:gd name="T2" fmla="*/ 0 w 96"/>
                  <a:gd name="T3" fmla="*/ 48 h 96"/>
                  <a:gd name="T4" fmla="*/ 48 w 96"/>
                  <a:gd name="T5" fmla="*/ 96 h 96"/>
                  <a:gd name="T6" fmla="*/ 96 w 96"/>
                  <a:gd name="T7" fmla="*/ 46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1" name="Freeform 661"/>
              <p:cNvSpPr>
                <a:spLocks/>
              </p:cNvSpPr>
              <p:nvPr/>
            </p:nvSpPr>
            <p:spPr bwMode="auto">
              <a:xfrm>
                <a:off x="5553076" y="5735638"/>
                <a:ext cx="76200" cy="77788"/>
              </a:xfrm>
              <a:custGeom>
                <a:avLst/>
                <a:gdLst>
                  <a:gd name="T0" fmla="*/ 48 w 97"/>
                  <a:gd name="T1" fmla="*/ 0 h 99"/>
                  <a:gd name="T2" fmla="*/ 0 w 97"/>
                  <a:gd name="T3" fmla="*/ 50 h 99"/>
                  <a:gd name="T4" fmla="*/ 48 w 97"/>
                  <a:gd name="T5" fmla="*/ 99 h 99"/>
                  <a:gd name="T6" fmla="*/ 97 w 97"/>
                  <a:gd name="T7" fmla="*/ 48 h 99"/>
                  <a:gd name="T8" fmla="*/ 48 w 97"/>
                  <a:gd name="T9" fmla="*/ 0 h 99"/>
                  <a:gd name="T10" fmla="*/ 48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8" y="0"/>
                    </a:moveTo>
                    <a:lnTo>
                      <a:pt x="0" y="50"/>
                    </a:lnTo>
                    <a:lnTo>
                      <a:pt x="48" y="99"/>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2" name="Freeform 662"/>
              <p:cNvSpPr>
                <a:spLocks/>
              </p:cNvSpPr>
              <p:nvPr/>
            </p:nvSpPr>
            <p:spPr bwMode="auto">
              <a:xfrm>
                <a:off x="5567364" y="5808663"/>
                <a:ext cx="77788" cy="77788"/>
              </a:xfrm>
              <a:custGeom>
                <a:avLst/>
                <a:gdLst>
                  <a:gd name="T0" fmla="*/ 48 w 96"/>
                  <a:gd name="T1" fmla="*/ 0 h 99"/>
                  <a:gd name="T2" fmla="*/ 0 w 96"/>
                  <a:gd name="T3" fmla="*/ 50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3" name="Freeform 663"/>
              <p:cNvSpPr>
                <a:spLocks/>
              </p:cNvSpPr>
              <p:nvPr/>
            </p:nvSpPr>
            <p:spPr bwMode="auto">
              <a:xfrm>
                <a:off x="5522914" y="5829300"/>
                <a:ext cx="79375"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4" name="Freeform 664"/>
              <p:cNvSpPr>
                <a:spLocks/>
              </p:cNvSpPr>
              <p:nvPr/>
            </p:nvSpPr>
            <p:spPr bwMode="auto">
              <a:xfrm>
                <a:off x="8074026" y="4521200"/>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5" name="Freeform 665"/>
              <p:cNvSpPr>
                <a:spLocks/>
              </p:cNvSpPr>
              <p:nvPr/>
            </p:nvSpPr>
            <p:spPr bwMode="auto">
              <a:xfrm>
                <a:off x="7916864" y="5114925"/>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Lst>
                <a:ahLst/>
                <a:cxnLst>
                  <a:cxn ang="0">
                    <a:pos x="T0" y="T1"/>
                  </a:cxn>
                  <a:cxn ang="0">
                    <a:pos x="T2" y="T3"/>
                  </a:cxn>
                  <a:cxn ang="0">
                    <a:pos x="T4" y="T5"/>
                  </a:cxn>
                  <a:cxn ang="0">
                    <a:pos x="T6" y="T7"/>
                  </a:cxn>
                  <a:cxn ang="0">
                    <a:pos x="T8" y="T9"/>
                  </a:cxn>
                </a:cxnLst>
                <a:rect l="0" t="0" r="r" b="b"/>
                <a:pathLst>
                  <a:path w="97" h="97">
                    <a:moveTo>
                      <a:pt x="49" y="0"/>
                    </a:moveTo>
                    <a:lnTo>
                      <a:pt x="0" y="49"/>
                    </a:lnTo>
                    <a:lnTo>
                      <a:pt x="49" y="97"/>
                    </a:lnTo>
                    <a:lnTo>
                      <a:pt x="97" y="49"/>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6" name="Freeform 666"/>
              <p:cNvSpPr>
                <a:spLocks/>
              </p:cNvSpPr>
              <p:nvPr/>
            </p:nvSpPr>
            <p:spPr bwMode="auto">
              <a:xfrm>
                <a:off x="8313739" y="5554663"/>
                <a:ext cx="77788" cy="76200"/>
              </a:xfrm>
              <a:custGeom>
                <a:avLst/>
                <a:gdLst>
                  <a:gd name="T0" fmla="*/ 51 w 99"/>
                  <a:gd name="T1" fmla="*/ 0 h 97"/>
                  <a:gd name="T2" fmla="*/ 0 w 99"/>
                  <a:gd name="T3" fmla="*/ 49 h 97"/>
                  <a:gd name="T4" fmla="*/ 51 w 99"/>
                  <a:gd name="T5" fmla="*/ 97 h 97"/>
                  <a:gd name="T6" fmla="*/ 99 w 99"/>
                  <a:gd name="T7" fmla="*/ 47 h 97"/>
                  <a:gd name="T8" fmla="*/ 51 w 99"/>
                  <a:gd name="T9" fmla="*/ 0 h 97"/>
                </a:gdLst>
                <a:ahLst/>
                <a:cxnLst>
                  <a:cxn ang="0">
                    <a:pos x="T0" y="T1"/>
                  </a:cxn>
                  <a:cxn ang="0">
                    <a:pos x="T2" y="T3"/>
                  </a:cxn>
                  <a:cxn ang="0">
                    <a:pos x="T4" y="T5"/>
                  </a:cxn>
                  <a:cxn ang="0">
                    <a:pos x="T6" y="T7"/>
                  </a:cxn>
                  <a:cxn ang="0">
                    <a:pos x="T8" y="T9"/>
                  </a:cxn>
                </a:cxnLst>
                <a:rect l="0" t="0" r="r" b="b"/>
                <a:pathLst>
                  <a:path w="99" h="97">
                    <a:moveTo>
                      <a:pt x="51" y="0"/>
                    </a:moveTo>
                    <a:lnTo>
                      <a:pt x="0" y="49"/>
                    </a:lnTo>
                    <a:lnTo>
                      <a:pt x="51" y="97"/>
                    </a:lnTo>
                    <a:lnTo>
                      <a:pt x="99" y="47"/>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7" name="Freeform 667"/>
              <p:cNvSpPr>
                <a:spLocks/>
              </p:cNvSpPr>
              <p:nvPr/>
            </p:nvSpPr>
            <p:spPr bwMode="auto">
              <a:xfrm>
                <a:off x="7634289" y="4894263"/>
                <a:ext cx="76200" cy="77788"/>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8" name="Freeform 668"/>
              <p:cNvSpPr>
                <a:spLocks/>
              </p:cNvSpPr>
              <p:nvPr/>
            </p:nvSpPr>
            <p:spPr bwMode="auto">
              <a:xfrm>
                <a:off x="7594601" y="4868863"/>
                <a:ext cx="77788" cy="76200"/>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9" name="Freeform 669"/>
              <p:cNvSpPr>
                <a:spLocks/>
              </p:cNvSpPr>
              <p:nvPr/>
            </p:nvSpPr>
            <p:spPr bwMode="auto">
              <a:xfrm>
                <a:off x="7316789" y="4518025"/>
                <a:ext cx="77788" cy="77788"/>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0" name="Freeform 670"/>
              <p:cNvSpPr>
                <a:spLocks/>
              </p:cNvSpPr>
              <p:nvPr/>
            </p:nvSpPr>
            <p:spPr bwMode="auto">
              <a:xfrm>
                <a:off x="7299326" y="4591050"/>
                <a:ext cx="77788" cy="76200"/>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1" name="Freeform 671"/>
              <p:cNvSpPr>
                <a:spLocks/>
              </p:cNvSpPr>
              <p:nvPr/>
            </p:nvSpPr>
            <p:spPr bwMode="auto">
              <a:xfrm>
                <a:off x="7392989" y="4852988"/>
                <a:ext cx="76200" cy="77788"/>
              </a:xfrm>
              <a:custGeom>
                <a:avLst/>
                <a:gdLst>
                  <a:gd name="T0" fmla="*/ 48 w 96"/>
                  <a:gd name="T1" fmla="*/ 0 h 99"/>
                  <a:gd name="T2" fmla="*/ 0 w 96"/>
                  <a:gd name="T3" fmla="*/ 51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1"/>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2" name="Freeform 672"/>
              <p:cNvSpPr>
                <a:spLocks/>
              </p:cNvSpPr>
              <p:nvPr/>
            </p:nvSpPr>
            <p:spPr bwMode="auto">
              <a:xfrm>
                <a:off x="7346951" y="4894263"/>
                <a:ext cx="76200" cy="77788"/>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3" name="Freeform 673"/>
              <p:cNvSpPr>
                <a:spLocks/>
              </p:cNvSpPr>
              <p:nvPr/>
            </p:nvSpPr>
            <p:spPr bwMode="auto">
              <a:xfrm>
                <a:off x="7386639" y="5048250"/>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4" name="Freeform 674"/>
              <p:cNvSpPr>
                <a:spLocks/>
              </p:cNvSpPr>
              <p:nvPr/>
            </p:nvSpPr>
            <p:spPr bwMode="auto">
              <a:xfrm>
                <a:off x="7497764" y="5094288"/>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5" name="Freeform 675"/>
              <p:cNvSpPr>
                <a:spLocks/>
              </p:cNvSpPr>
              <p:nvPr/>
            </p:nvSpPr>
            <p:spPr bwMode="auto">
              <a:xfrm>
                <a:off x="5707064" y="5783263"/>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6" name="Freeform 676"/>
              <p:cNvSpPr>
                <a:spLocks/>
              </p:cNvSpPr>
              <p:nvPr/>
            </p:nvSpPr>
            <p:spPr bwMode="auto">
              <a:xfrm>
                <a:off x="5749926" y="5749925"/>
                <a:ext cx="76200" cy="77788"/>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7" name="Freeform 677"/>
              <p:cNvSpPr>
                <a:spLocks/>
              </p:cNvSpPr>
              <p:nvPr/>
            </p:nvSpPr>
            <p:spPr bwMode="auto">
              <a:xfrm>
                <a:off x="5778501" y="5810250"/>
                <a:ext cx="77788"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8" name="Freeform 678"/>
              <p:cNvSpPr>
                <a:spLocks/>
              </p:cNvSpPr>
              <p:nvPr/>
            </p:nvSpPr>
            <p:spPr bwMode="auto">
              <a:xfrm>
                <a:off x="5816601" y="5786438"/>
                <a:ext cx="77788" cy="76200"/>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9" name="Freeform 679"/>
              <p:cNvSpPr>
                <a:spLocks/>
              </p:cNvSpPr>
              <p:nvPr/>
            </p:nvSpPr>
            <p:spPr bwMode="auto">
              <a:xfrm>
                <a:off x="7078664" y="5780088"/>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0" name="Freeform 680"/>
              <p:cNvSpPr>
                <a:spLocks/>
              </p:cNvSpPr>
              <p:nvPr/>
            </p:nvSpPr>
            <p:spPr bwMode="auto">
              <a:xfrm>
                <a:off x="7116764" y="5695950"/>
                <a:ext cx="77788" cy="76200"/>
              </a:xfrm>
              <a:custGeom>
                <a:avLst/>
                <a:gdLst>
                  <a:gd name="T0" fmla="*/ 51 w 99"/>
                  <a:gd name="T1" fmla="*/ 0 h 96"/>
                  <a:gd name="T2" fmla="*/ 0 w 99"/>
                  <a:gd name="T3" fmla="*/ 48 h 96"/>
                  <a:gd name="T4" fmla="*/ 51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51"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1" name="Freeform 681"/>
              <p:cNvSpPr>
                <a:spLocks/>
              </p:cNvSpPr>
              <p:nvPr/>
            </p:nvSpPr>
            <p:spPr bwMode="auto">
              <a:xfrm>
                <a:off x="7265989" y="5672138"/>
                <a:ext cx="76200" cy="77788"/>
              </a:xfrm>
              <a:custGeom>
                <a:avLst/>
                <a:gdLst>
                  <a:gd name="T0" fmla="*/ 49 w 97"/>
                  <a:gd name="T1" fmla="*/ 0 h 99"/>
                  <a:gd name="T2" fmla="*/ 0 w 97"/>
                  <a:gd name="T3" fmla="*/ 48 h 99"/>
                  <a:gd name="T4" fmla="*/ 49 w 97"/>
                  <a:gd name="T5" fmla="*/ 99 h 99"/>
                  <a:gd name="T6" fmla="*/ 97 w 97"/>
                  <a:gd name="T7" fmla="*/ 48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8"/>
                    </a:lnTo>
                    <a:lnTo>
                      <a:pt x="49" y="99"/>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2" name="Freeform 682"/>
              <p:cNvSpPr>
                <a:spLocks/>
              </p:cNvSpPr>
              <p:nvPr/>
            </p:nvSpPr>
            <p:spPr bwMode="auto">
              <a:xfrm>
                <a:off x="7145339" y="4621213"/>
                <a:ext cx="79375" cy="79375"/>
              </a:xfrm>
              <a:custGeom>
                <a:avLst/>
                <a:gdLst>
                  <a:gd name="T0" fmla="*/ 50 w 98"/>
                  <a:gd name="T1" fmla="*/ 0 h 98"/>
                  <a:gd name="T2" fmla="*/ 0 w 98"/>
                  <a:gd name="T3" fmla="*/ 48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48"/>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3" name="Freeform 683"/>
              <p:cNvSpPr>
                <a:spLocks/>
              </p:cNvSpPr>
              <p:nvPr/>
            </p:nvSpPr>
            <p:spPr bwMode="auto">
              <a:xfrm>
                <a:off x="7181851" y="4743450"/>
                <a:ext cx="76200" cy="77788"/>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4" name="Freeform 684"/>
              <p:cNvSpPr>
                <a:spLocks/>
              </p:cNvSpPr>
              <p:nvPr/>
            </p:nvSpPr>
            <p:spPr bwMode="auto">
              <a:xfrm>
                <a:off x="7259639" y="5010150"/>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5" name="Freeform 685"/>
              <p:cNvSpPr>
                <a:spLocks/>
              </p:cNvSpPr>
              <p:nvPr/>
            </p:nvSpPr>
            <p:spPr bwMode="auto">
              <a:xfrm>
                <a:off x="7165976" y="5256213"/>
                <a:ext cx="77788"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6" name="Freeform 686"/>
              <p:cNvSpPr>
                <a:spLocks/>
              </p:cNvSpPr>
              <p:nvPr/>
            </p:nvSpPr>
            <p:spPr bwMode="auto">
              <a:xfrm>
                <a:off x="7186614" y="5276850"/>
                <a:ext cx="77788" cy="76200"/>
              </a:xfrm>
              <a:custGeom>
                <a:avLst/>
                <a:gdLst>
                  <a:gd name="T0" fmla="*/ 48 w 97"/>
                  <a:gd name="T1" fmla="*/ 0 h 97"/>
                  <a:gd name="T2" fmla="*/ 0 w 97"/>
                  <a:gd name="T3" fmla="*/ 48 h 97"/>
                  <a:gd name="T4" fmla="*/ 48 w 97"/>
                  <a:gd name="T5" fmla="*/ 97 h 97"/>
                  <a:gd name="T6" fmla="*/ 97 w 97"/>
                  <a:gd name="T7" fmla="*/ 46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7" name="Freeform 687"/>
              <p:cNvSpPr>
                <a:spLocks/>
              </p:cNvSpPr>
              <p:nvPr/>
            </p:nvSpPr>
            <p:spPr bwMode="auto">
              <a:xfrm>
                <a:off x="7296151" y="5262563"/>
                <a:ext cx="79375" cy="76200"/>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8" name="Freeform 688"/>
              <p:cNvSpPr>
                <a:spLocks/>
              </p:cNvSpPr>
              <p:nvPr/>
            </p:nvSpPr>
            <p:spPr bwMode="auto">
              <a:xfrm>
                <a:off x="7362826" y="5319713"/>
                <a:ext cx="79375" cy="76200"/>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9" name="Freeform 689"/>
              <p:cNvSpPr>
                <a:spLocks/>
              </p:cNvSpPr>
              <p:nvPr/>
            </p:nvSpPr>
            <p:spPr bwMode="auto">
              <a:xfrm>
                <a:off x="7329489" y="5403850"/>
                <a:ext cx="76200" cy="7620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0" name="Freeform 690"/>
              <p:cNvSpPr>
                <a:spLocks/>
              </p:cNvSpPr>
              <p:nvPr/>
            </p:nvSpPr>
            <p:spPr bwMode="auto">
              <a:xfrm>
                <a:off x="5627689" y="5621338"/>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1" name="Freeform 691"/>
              <p:cNvSpPr>
                <a:spLocks/>
              </p:cNvSpPr>
              <p:nvPr/>
            </p:nvSpPr>
            <p:spPr bwMode="auto">
              <a:xfrm>
                <a:off x="5689601" y="5632450"/>
                <a:ext cx="76200" cy="76200"/>
              </a:xfrm>
              <a:custGeom>
                <a:avLst/>
                <a:gdLst>
                  <a:gd name="T0" fmla="*/ 50 w 97"/>
                  <a:gd name="T1" fmla="*/ 0 h 97"/>
                  <a:gd name="T2" fmla="*/ 0 w 97"/>
                  <a:gd name="T3" fmla="*/ 48 h 97"/>
                  <a:gd name="T4" fmla="*/ 49 w 97"/>
                  <a:gd name="T5" fmla="*/ 97 h 97"/>
                  <a:gd name="T6" fmla="*/ 97 w 97"/>
                  <a:gd name="T7" fmla="*/ 46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9" y="97"/>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2" name="Freeform 692"/>
              <p:cNvSpPr>
                <a:spLocks/>
              </p:cNvSpPr>
              <p:nvPr/>
            </p:nvSpPr>
            <p:spPr bwMode="auto">
              <a:xfrm>
                <a:off x="5710239" y="5541963"/>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3" name="Freeform 693"/>
              <p:cNvSpPr>
                <a:spLocks/>
              </p:cNvSpPr>
              <p:nvPr/>
            </p:nvSpPr>
            <p:spPr bwMode="auto">
              <a:xfrm>
                <a:off x="5673726" y="5403850"/>
                <a:ext cx="79375" cy="76200"/>
              </a:xfrm>
              <a:custGeom>
                <a:avLst/>
                <a:gdLst>
                  <a:gd name="T0" fmla="*/ 50 w 98"/>
                  <a:gd name="T1" fmla="*/ 0 h 96"/>
                  <a:gd name="T2" fmla="*/ 0 w 98"/>
                  <a:gd name="T3" fmla="*/ 48 h 96"/>
                  <a:gd name="T4" fmla="*/ 48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48"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4" name="Freeform 694"/>
              <p:cNvSpPr>
                <a:spLocks/>
              </p:cNvSpPr>
              <p:nvPr/>
            </p:nvSpPr>
            <p:spPr bwMode="auto">
              <a:xfrm>
                <a:off x="5676901" y="5327650"/>
                <a:ext cx="77788" cy="77788"/>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5" name="Freeform 695"/>
              <p:cNvSpPr>
                <a:spLocks/>
              </p:cNvSpPr>
              <p:nvPr/>
            </p:nvSpPr>
            <p:spPr bwMode="auto">
              <a:xfrm>
                <a:off x="5680076" y="5262563"/>
                <a:ext cx="76200" cy="76200"/>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6" name="Freeform 696"/>
              <p:cNvSpPr>
                <a:spLocks/>
              </p:cNvSpPr>
              <p:nvPr/>
            </p:nvSpPr>
            <p:spPr bwMode="auto">
              <a:xfrm>
                <a:off x="5703889" y="5256213"/>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7" name="Freeform 697"/>
              <p:cNvSpPr>
                <a:spLocks/>
              </p:cNvSpPr>
              <p:nvPr/>
            </p:nvSpPr>
            <p:spPr bwMode="auto">
              <a:xfrm>
                <a:off x="5727701" y="5211763"/>
                <a:ext cx="76200" cy="77788"/>
              </a:xfrm>
              <a:custGeom>
                <a:avLst/>
                <a:gdLst>
                  <a:gd name="T0" fmla="*/ 48 w 96"/>
                  <a:gd name="T1" fmla="*/ 0 h 99"/>
                  <a:gd name="T2" fmla="*/ 0 w 96"/>
                  <a:gd name="T3" fmla="*/ 50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8" name="Freeform 698"/>
              <p:cNvSpPr>
                <a:spLocks/>
              </p:cNvSpPr>
              <p:nvPr/>
            </p:nvSpPr>
            <p:spPr bwMode="auto">
              <a:xfrm>
                <a:off x="5778501" y="5214938"/>
                <a:ext cx="77788" cy="77788"/>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9" name="Freeform 699"/>
              <p:cNvSpPr>
                <a:spLocks/>
              </p:cNvSpPr>
              <p:nvPr/>
            </p:nvSpPr>
            <p:spPr bwMode="auto">
              <a:xfrm>
                <a:off x="5773739" y="5175250"/>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0" name="Freeform 700"/>
              <p:cNvSpPr>
                <a:spLocks/>
              </p:cNvSpPr>
              <p:nvPr/>
            </p:nvSpPr>
            <p:spPr bwMode="auto">
              <a:xfrm>
                <a:off x="5784851" y="5133975"/>
                <a:ext cx="76200" cy="77788"/>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1" name="Freeform 701"/>
              <p:cNvSpPr>
                <a:spLocks/>
              </p:cNvSpPr>
              <p:nvPr/>
            </p:nvSpPr>
            <p:spPr bwMode="auto">
              <a:xfrm>
                <a:off x="6538914" y="4521200"/>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2" name="Freeform 702"/>
              <p:cNvSpPr>
                <a:spLocks/>
              </p:cNvSpPr>
              <p:nvPr/>
            </p:nvSpPr>
            <p:spPr bwMode="auto">
              <a:xfrm>
                <a:off x="6311901" y="4608513"/>
                <a:ext cx="77788" cy="76200"/>
              </a:xfrm>
              <a:custGeom>
                <a:avLst/>
                <a:gdLst>
                  <a:gd name="T0" fmla="*/ 48 w 97"/>
                  <a:gd name="T1" fmla="*/ 0 h 97"/>
                  <a:gd name="T2" fmla="*/ 0 w 97"/>
                  <a:gd name="T3" fmla="*/ 48 h 97"/>
                  <a:gd name="T4" fmla="*/ 48 w 97"/>
                  <a:gd name="T5" fmla="*/ 97 h 97"/>
                  <a:gd name="T6" fmla="*/ 97 w 97"/>
                  <a:gd name="T7" fmla="*/ 46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3" name="Freeform 703"/>
              <p:cNvSpPr>
                <a:spLocks/>
              </p:cNvSpPr>
              <p:nvPr/>
            </p:nvSpPr>
            <p:spPr bwMode="auto">
              <a:xfrm>
                <a:off x="6350001" y="4699000"/>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4" name="Freeform 704"/>
              <p:cNvSpPr>
                <a:spLocks/>
              </p:cNvSpPr>
              <p:nvPr/>
            </p:nvSpPr>
            <p:spPr bwMode="auto">
              <a:xfrm>
                <a:off x="6416676" y="4683125"/>
                <a:ext cx="77788" cy="77788"/>
              </a:xfrm>
              <a:custGeom>
                <a:avLst/>
                <a:gdLst>
                  <a:gd name="T0" fmla="*/ 50 w 99"/>
                  <a:gd name="T1" fmla="*/ 0 h 96"/>
                  <a:gd name="T2" fmla="*/ 0 w 99"/>
                  <a:gd name="T3" fmla="*/ 48 h 96"/>
                  <a:gd name="T4" fmla="*/ 48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8"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5" name="Freeform 705"/>
              <p:cNvSpPr>
                <a:spLocks/>
              </p:cNvSpPr>
              <p:nvPr/>
            </p:nvSpPr>
            <p:spPr bwMode="auto">
              <a:xfrm>
                <a:off x="6437314" y="4633913"/>
                <a:ext cx="76200" cy="77788"/>
              </a:xfrm>
              <a:custGeom>
                <a:avLst/>
                <a:gdLst>
                  <a:gd name="T0" fmla="*/ 49 w 97"/>
                  <a:gd name="T1" fmla="*/ 0 h 99"/>
                  <a:gd name="T2" fmla="*/ 0 w 97"/>
                  <a:gd name="T3" fmla="*/ 51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1"/>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6" name="Freeform 706"/>
              <p:cNvSpPr>
                <a:spLocks/>
              </p:cNvSpPr>
              <p:nvPr/>
            </p:nvSpPr>
            <p:spPr bwMode="auto">
              <a:xfrm>
                <a:off x="6523039" y="4668838"/>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7" name="Freeform 707"/>
              <p:cNvSpPr>
                <a:spLocks/>
              </p:cNvSpPr>
              <p:nvPr/>
            </p:nvSpPr>
            <p:spPr bwMode="auto">
              <a:xfrm>
                <a:off x="6732589" y="4654550"/>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8" name="Freeform 708"/>
              <p:cNvSpPr>
                <a:spLocks/>
              </p:cNvSpPr>
              <p:nvPr/>
            </p:nvSpPr>
            <p:spPr bwMode="auto">
              <a:xfrm>
                <a:off x="6762751" y="4679950"/>
                <a:ext cx="79375" cy="77788"/>
              </a:xfrm>
              <a:custGeom>
                <a:avLst/>
                <a:gdLst>
                  <a:gd name="T0" fmla="*/ 50 w 98"/>
                  <a:gd name="T1" fmla="*/ 0 h 97"/>
                  <a:gd name="T2" fmla="*/ 0 w 98"/>
                  <a:gd name="T3" fmla="*/ 48 h 97"/>
                  <a:gd name="T4" fmla="*/ 50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50"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9" name="Freeform 709"/>
              <p:cNvSpPr>
                <a:spLocks/>
              </p:cNvSpPr>
              <p:nvPr/>
            </p:nvSpPr>
            <p:spPr bwMode="auto">
              <a:xfrm>
                <a:off x="6807201" y="4700588"/>
                <a:ext cx="77788" cy="77788"/>
              </a:xfrm>
              <a:custGeom>
                <a:avLst/>
                <a:gdLst>
                  <a:gd name="T0" fmla="*/ 49 w 97"/>
                  <a:gd name="T1" fmla="*/ 0 h 97"/>
                  <a:gd name="T2" fmla="*/ 0 w 97"/>
                  <a:gd name="T3" fmla="*/ 48 h 97"/>
                  <a:gd name="T4" fmla="*/ 49 w 97"/>
                  <a:gd name="T5" fmla="*/ 97 h 97"/>
                  <a:gd name="T6" fmla="*/ 97 w 97"/>
                  <a:gd name="T7" fmla="*/ 46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0" name="Freeform 710"/>
              <p:cNvSpPr>
                <a:spLocks/>
              </p:cNvSpPr>
              <p:nvPr/>
            </p:nvSpPr>
            <p:spPr bwMode="auto">
              <a:xfrm>
                <a:off x="6950076" y="4633913"/>
                <a:ext cx="76200" cy="77788"/>
              </a:xfrm>
              <a:custGeom>
                <a:avLst/>
                <a:gdLst>
                  <a:gd name="T0" fmla="*/ 49 w 97"/>
                  <a:gd name="T1" fmla="*/ 0 h 99"/>
                  <a:gd name="T2" fmla="*/ 0 w 97"/>
                  <a:gd name="T3" fmla="*/ 51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1"/>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1" name="Freeform 711"/>
              <p:cNvSpPr>
                <a:spLocks/>
              </p:cNvSpPr>
              <p:nvPr/>
            </p:nvSpPr>
            <p:spPr bwMode="auto">
              <a:xfrm>
                <a:off x="6931026" y="4692650"/>
                <a:ext cx="77788" cy="76200"/>
              </a:xfrm>
              <a:custGeom>
                <a:avLst/>
                <a:gdLst>
                  <a:gd name="T0" fmla="*/ 50 w 97"/>
                  <a:gd name="T1" fmla="*/ 0 h 96"/>
                  <a:gd name="T2" fmla="*/ 0 w 97"/>
                  <a:gd name="T3" fmla="*/ 48 h 96"/>
                  <a:gd name="T4" fmla="*/ 48 w 97"/>
                  <a:gd name="T5" fmla="*/ 96 h 96"/>
                  <a:gd name="T6" fmla="*/ 97 w 97"/>
                  <a:gd name="T7" fmla="*/ 46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2" name="Freeform 712"/>
              <p:cNvSpPr>
                <a:spLocks/>
              </p:cNvSpPr>
              <p:nvPr/>
            </p:nvSpPr>
            <p:spPr bwMode="auto">
              <a:xfrm>
                <a:off x="6729414" y="4699000"/>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3" name="Freeform 713"/>
              <p:cNvSpPr>
                <a:spLocks/>
              </p:cNvSpPr>
              <p:nvPr/>
            </p:nvSpPr>
            <p:spPr bwMode="auto">
              <a:xfrm>
                <a:off x="6723064" y="4743450"/>
                <a:ext cx="77788"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4" name="Freeform 714"/>
              <p:cNvSpPr>
                <a:spLocks/>
              </p:cNvSpPr>
              <p:nvPr/>
            </p:nvSpPr>
            <p:spPr bwMode="auto">
              <a:xfrm>
                <a:off x="6838951" y="4783138"/>
                <a:ext cx="77788" cy="76200"/>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5" name="Freeform 715"/>
              <p:cNvSpPr>
                <a:spLocks/>
              </p:cNvSpPr>
              <p:nvPr/>
            </p:nvSpPr>
            <p:spPr bwMode="auto">
              <a:xfrm>
                <a:off x="6926264" y="4784725"/>
                <a:ext cx="76200" cy="77788"/>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6" name="Freeform 716"/>
              <p:cNvSpPr>
                <a:spLocks/>
              </p:cNvSpPr>
              <p:nvPr/>
            </p:nvSpPr>
            <p:spPr bwMode="auto">
              <a:xfrm>
                <a:off x="6894514" y="4806950"/>
                <a:ext cx="77788" cy="79375"/>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7" name="Freeform 717"/>
              <p:cNvSpPr>
                <a:spLocks/>
              </p:cNvSpPr>
              <p:nvPr/>
            </p:nvSpPr>
            <p:spPr bwMode="auto">
              <a:xfrm>
                <a:off x="6835776" y="4827588"/>
                <a:ext cx="77788" cy="77788"/>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8" name="Freeform 718"/>
              <p:cNvSpPr>
                <a:spLocks/>
              </p:cNvSpPr>
              <p:nvPr/>
            </p:nvSpPr>
            <p:spPr bwMode="auto">
              <a:xfrm>
                <a:off x="6835776" y="4860925"/>
                <a:ext cx="77788" cy="76200"/>
              </a:xfrm>
              <a:custGeom>
                <a:avLst/>
                <a:gdLst>
                  <a:gd name="T0" fmla="*/ 50 w 98"/>
                  <a:gd name="T1" fmla="*/ 0 h 96"/>
                  <a:gd name="T2" fmla="*/ 0 w 98"/>
                  <a:gd name="T3" fmla="*/ 48 h 96"/>
                  <a:gd name="T4" fmla="*/ 50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9" name="Freeform 719"/>
              <p:cNvSpPr>
                <a:spLocks/>
              </p:cNvSpPr>
              <p:nvPr/>
            </p:nvSpPr>
            <p:spPr bwMode="auto">
              <a:xfrm>
                <a:off x="6934201" y="4894263"/>
                <a:ext cx="77788"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0" name="Freeform 720"/>
              <p:cNvSpPr>
                <a:spLocks/>
              </p:cNvSpPr>
              <p:nvPr/>
            </p:nvSpPr>
            <p:spPr bwMode="auto">
              <a:xfrm>
                <a:off x="6888164" y="4914900"/>
                <a:ext cx="77788" cy="77788"/>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1" name="Freeform 721"/>
              <p:cNvSpPr>
                <a:spLocks/>
              </p:cNvSpPr>
              <p:nvPr/>
            </p:nvSpPr>
            <p:spPr bwMode="auto">
              <a:xfrm>
                <a:off x="6856414" y="4924425"/>
                <a:ext cx="76200"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2" name="Freeform 722"/>
              <p:cNvSpPr>
                <a:spLocks/>
              </p:cNvSpPr>
              <p:nvPr/>
            </p:nvSpPr>
            <p:spPr bwMode="auto">
              <a:xfrm>
                <a:off x="6813551" y="4946650"/>
                <a:ext cx="76200" cy="77788"/>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3" name="Freeform 723"/>
              <p:cNvSpPr>
                <a:spLocks/>
              </p:cNvSpPr>
              <p:nvPr/>
            </p:nvSpPr>
            <p:spPr bwMode="auto">
              <a:xfrm>
                <a:off x="6989764" y="4911725"/>
                <a:ext cx="77788" cy="77788"/>
              </a:xfrm>
              <a:custGeom>
                <a:avLst/>
                <a:gdLst>
                  <a:gd name="T0" fmla="*/ 51 w 99"/>
                  <a:gd name="T1" fmla="*/ 0 h 96"/>
                  <a:gd name="T2" fmla="*/ 0 w 99"/>
                  <a:gd name="T3" fmla="*/ 48 h 96"/>
                  <a:gd name="T4" fmla="*/ 49 w 99"/>
                  <a:gd name="T5" fmla="*/ 96 h 96"/>
                  <a:gd name="T6" fmla="*/ 99 w 99"/>
                  <a:gd name="T7" fmla="*/ 48 h 96"/>
                  <a:gd name="T8" fmla="*/ 51 w 99"/>
                  <a:gd name="T9" fmla="*/ 0 h 96"/>
                  <a:gd name="T10" fmla="*/ 51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1" y="0"/>
                    </a:moveTo>
                    <a:lnTo>
                      <a:pt x="0" y="48"/>
                    </a:lnTo>
                    <a:lnTo>
                      <a:pt x="49" y="96"/>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4" name="Freeform 724"/>
              <p:cNvSpPr>
                <a:spLocks/>
              </p:cNvSpPr>
              <p:nvPr/>
            </p:nvSpPr>
            <p:spPr bwMode="auto">
              <a:xfrm>
                <a:off x="7015164" y="4924425"/>
                <a:ext cx="77788"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5" name="Freeform 725"/>
              <p:cNvSpPr>
                <a:spLocks/>
              </p:cNvSpPr>
              <p:nvPr/>
            </p:nvSpPr>
            <p:spPr bwMode="auto">
              <a:xfrm>
                <a:off x="6951664" y="4954588"/>
                <a:ext cx="77788" cy="79375"/>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6" name="Freeform 726"/>
              <p:cNvSpPr>
                <a:spLocks/>
              </p:cNvSpPr>
              <p:nvPr/>
            </p:nvSpPr>
            <p:spPr bwMode="auto">
              <a:xfrm>
                <a:off x="6961189" y="5045075"/>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7" name="Freeform 727"/>
              <p:cNvSpPr>
                <a:spLocks/>
              </p:cNvSpPr>
              <p:nvPr/>
            </p:nvSpPr>
            <p:spPr bwMode="auto">
              <a:xfrm>
                <a:off x="7077076" y="5008563"/>
                <a:ext cx="76200" cy="76200"/>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8" name="Freeform 728"/>
              <p:cNvSpPr>
                <a:spLocks/>
              </p:cNvSpPr>
              <p:nvPr/>
            </p:nvSpPr>
            <p:spPr bwMode="auto">
              <a:xfrm>
                <a:off x="7105651" y="4999038"/>
                <a:ext cx="77788"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9" name="Freeform 729"/>
              <p:cNvSpPr>
                <a:spLocks/>
              </p:cNvSpPr>
              <p:nvPr/>
            </p:nvSpPr>
            <p:spPr bwMode="auto">
              <a:xfrm>
                <a:off x="7077076" y="5062538"/>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0" name="Freeform 730"/>
              <p:cNvSpPr>
                <a:spLocks/>
              </p:cNvSpPr>
              <p:nvPr/>
            </p:nvSpPr>
            <p:spPr bwMode="auto">
              <a:xfrm>
                <a:off x="7077076" y="5118100"/>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1" name="Freeform 731"/>
              <p:cNvSpPr>
                <a:spLocks/>
              </p:cNvSpPr>
              <p:nvPr/>
            </p:nvSpPr>
            <p:spPr bwMode="auto">
              <a:xfrm>
                <a:off x="7088189" y="5165725"/>
                <a:ext cx="76200" cy="79375"/>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2" name="Freeform 732"/>
              <p:cNvSpPr>
                <a:spLocks/>
              </p:cNvSpPr>
              <p:nvPr/>
            </p:nvSpPr>
            <p:spPr bwMode="auto">
              <a:xfrm>
                <a:off x="7021514" y="5235575"/>
                <a:ext cx="77788" cy="77788"/>
              </a:xfrm>
              <a:custGeom>
                <a:avLst/>
                <a:gdLst>
                  <a:gd name="T0" fmla="*/ 49 w 97"/>
                  <a:gd name="T1" fmla="*/ 0 h 98"/>
                  <a:gd name="T2" fmla="*/ 0 w 97"/>
                  <a:gd name="T3" fmla="*/ 50 h 98"/>
                  <a:gd name="T4" fmla="*/ 49 w 97"/>
                  <a:gd name="T5" fmla="*/ 98 h 98"/>
                  <a:gd name="T6" fmla="*/ 97 w 97"/>
                  <a:gd name="T7" fmla="*/ 48 h 98"/>
                  <a:gd name="T8" fmla="*/ 49 w 97"/>
                  <a:gd name="T9" fmla="*/ 0 h 98"/>
                </a:gdLst>
                <a:ahLst/>
                <a:cxnLst>
                  <a:cxn ang="0">
                    <a:pos x="T0" y="T1"/>
                  </a:cxn>
                  <a:cxn ang="0">
                    <a:pos x="T2" y="T3"/>
                  </a:cxn>
                  <a:cxn ang="0">
                    <a:pos x="T4" y="T5"/>
                  </a:cxn>
                  <a:cxn ang="0">
                    <a:pos x="T6" y="T7"/>
                  </a:cxn>
                  <a:cxn ang="0">
                    <a:pos x="T8" y="T9"/>
                  </a:cxn>
                </a:cxnLst>
                <a:rect l="0" t="0" r="r" b="b"/>
                <a:pathLst>
                  <a:path w="97" h="98">
                    <a:moveTo>
                      <a:pt x="49" y="0"/>
                    </a:moveTo>
                    <a:lnTo>
                      <a:pt x="0" y="50"/>
                    </a:lnTo>
                    <a:lnTo>
                      <a:pt x="49" y="98"/>
                    </a:lnTo>
                    <a:lnTo>
                      <a:pt x="97" y="48"/>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3" name="Freeform 733"/>
              <p:cNvSpPr>
                <a:spLocks/>
              </p:cNvSpPr>
              <p:nvPr/>
            </p:nvSpPr>
            <p:spPr bwMode="auto">
              <a:xfrm>
                <a:off x="6907214" y="5340350"/>
                <a:ext cx="79375" cy="76200"/>
              </a:xfrm>
              <a:custGeom>
                <a:avLst/>
                <a:gdLst>
                  <a:gd name="T0" fmla="*/ 50 w 99"/>
                  <a:gd name="T1" fmla="*/ 0 h 96"/>
                  <a:gd name="T2" fmla="*/ 0 w 99"/>
                  <a:gd name="T3" fmla="*/ 48 h 96"/>
                  <a:gd name="T4" fmla="*/ 50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50"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4" name="Freeform 734"/>
              <p:cNvSpPr>
                <a:spLocks/>
              </p:cNvSpPr>
              <p:nvPr/>
            </p:nvSpPr>
            <p:spPr bwMode="auto">
              <a:xfrm>
                <a:off x="6916739" y="5435600"/>
                <a:ext cx="77788" cy="77788"/>
              </a:xfrm>
              <a:custGeom>
                <a:avLst/>
                <a:gdLst>
                  <a:gd name="T0" fmla="*/ 50 w 99"/>
                  <a:gd name="T1" fmla="*/ 0 h 96"/>
                  <a:gd name="T2" fmla="*/ 0 w 99"/>
                  <a:gd name="T3" fmla="*/ 48 h 96"/>
                  <a:gd name="T4" fmla="*/ 49 w 99"/>
                  <a:gd name="T5" fmla="*/ 96 h 96"/>
                  <a:gd name="T6" fmla="*/ 99 w 99"/>
                  <a:gd name="T7" fmla="*/ 46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5" name="Freeform 735"/>
              <p:cNvSpPr>
                <a:spLocks/>
              </p:cNvSpPr>
              <p:nvPr/>
            </p:nvSpPr>
            <p:spPr bwMode="auto">
              <a:xfrm>
                <a:off x="7046914" y="5481638"/>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6" name="Freeform 736"/>
              <p:cNvSpPr>
                <a:spLocks/>
              </p:cNvSpPr>
              <p:nvPr/>
            </p:nvSpPr>
            <p:spPr bwMode="auto">
              <a:xfrm>
                <a:off x="6792914" y="5475288"/>
                <a:ext cx="76200" cy="77788"/>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7" name="Freeform 737"/>
              <p:cNvSpPr>
                <a:spLocks/>
              </p:cNvSpPr>
              <p:nvPr/>
            </p:nvSpPr>
            <p:spPr bwMode="auto">
              <a:xfrm>
                <a:off x="6850064" y="5537200"/>
                <a:ext cx="77788" cy="76200"/>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8" name="Freeform 738"/>
              <p:cNvSpPr>
                <a:spLocks/>
              </p:cNvSpPr>
              <p:nvPr/>
            </p:nvSpPr>
            <p:spPr bwMode="auto">
              <a:xfrm>
                <a:off x="6916739" y="5662613"/>
                <a:ext cx="77788" cy="76200"/>
              </a:xfrm>
              <a:custGeom>
                <a:avLst/>
                <a:gdLst>
                  <a:gd name="T0" fmla="*/ 50 w 99"/>
                  <a:gd name="T1" fmla="*/ 0 h 97"/>
                  <a:gd name="T2" fmla="*/ 0 w 99"/>
                  <a:gd name="T3" fmla="*/ 48 h 97"/>
                  <a:gd name="T4" fmla="*/ 49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9" name="Freeform 739"/>
              <p:cNvSpPr>
                <a:spLocks/>
              </p:cNvSpPr>
              <p:nvPr/>
            </p:nvSpPr>
            <p:spPr bwMode="auto">
              <a:xfrm>
                <a:off x="6824664" y="5653088"/>
                <a:ext cx="77788"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0" name="Freeform 740"/>
              <p:cNvSpPr>
                <a:spLocks/>
              </p:cNvSpPr>
              <p:nvPr/>
            </p:nvSpPr>
            <p:spPr bwMode="auto">
              <a:xfrm>
                <a:off x="6775451" y="5695950"/>
                <a:ext cx="76200" cy="77788"/>
              </a:xfrm>
              <a:custGeom>
                <a:avLst/>
                <a:gdLst>
                  <a:gd name="T0" fmla="*/ 51 w 97"/>
                  <a:gd name="T1" fmla="*/ 0 h 98"/>
                  <a:gd name="T2" fmla="*/ 0 w 97"/>
                  <a:gd name="T3" fmla="*/ 48 h 98"/>
                  <a:gd name="T4" fmla="*/ 49 w 97"/>
                  <a:gd name="T5" fmla="*/ 98 h 98"/>
                  <a:gd name="T6" fmla="*/ 97 w 97"/>
                  <a:gd name="T7" fmla="*/ 48 h 98"/>
                  <a:gd name="T8" fmla="*/ 51 w 97"/>
                  <a:gd name="T9" fmla="*/ 0 h 98"/>
                  <a:gd name="T10" fmla="*/ 51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1" y="0"/>
                    </a:moveTo>
                    <a:lnTo>
                      <a:pt x="0" y="48"/>
                    </a:lnTo>
                    <a:lnTo>
                      <a:pt x="49" y="98"/>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1" name="Freeform 741"/>
              <p:cNvSpPr>
                <a:spLocks/>
              </p:cNvSpPr>
              <p:nvPr/>
            </p:nvSpPr>
            <p:spPr bwMode="auto">
              <a:xfrm>
                <a:off x="6719889" y="5743575"/>
                <a:ext cx="77788" cy="76200"/>
              </a:xfrm>
              <a:custGeom>
                <a:avLst/>
                <a:gdLst>
                  <a:gd name="T0" fmla="*/ 48 w 96"/>
                  <a:gd name="T1" fmla="*/ 0 h 97"/>
                  <a:gd name="T2" fmla="*/ 0 w 96"/>
                  <a:gd name="T3" fmla="*/ 49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2" name="Freeform 742"/>
              <p:cNvSpPr>
                <a:spLocks/>
              </p:cNvSpPr>
              <p:nvPr/>
            </p:nvSpPr>
            <p:spPr bwMode="auto">
              <a:xfrm>
                <a:off x="6632576" y="5786438"/>
                <a:ext cx="77788" cy="76200"/>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3" name="Freeform 743"/>
              <p:cNvSpPr>
                <a:spLocks/>
              </p:cNvSpPr>
              <p:nvPr/>
            </p:nvSpPr>
            <p:spPr bwMode="auto">
              <a:xfrm>
                <a:off x="5761039" y="5667375"/>
                <a:ext cx="77788" cy="77788"/>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4" name="Freeform 744"/>
              <p:cNvSpPr>
                <a:spLocks/>
              </p:cNvSpPr>
              <p:nvPr/>
            </p:nvSpPr>
            <p:spPr bwMode="auto">
              <a:xfrm>
                <a:off x="5718176" y="5621338"/>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5" name="Freeform 745"/>
              <p:cNvSpPr>
                <a:spLocks/>
              </p:cNvSpPr>
              <p:nvPr/>
            </p:nvSpPr>
            <p:spPr bwMode="auto">
              <a:xfrm>
                <a:off x="5754689" y="5568950"/>
                <a:ext cx="77788"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6" name="Freeform 746"/>
              <p:cNvSpPr>
                <a:spLocks/>
              </p:cNvSpPr>
              <p:nvPr/>
            </p:nvSpPr>
            <p:spPr bwMode="auto">
              <a:xfrm>
                <a:off x="5781676" y="5524500"/>
                <a:ext cx="77788" cy="77788"/>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7" name="Freeform 747"/>
              <p:cNvSpPr>
                <a:spLocks/>
              </p:cNvSpPr>
              <p:nvPr/>
            </p:nvSpPr>
            <p:spPr bwMode="auto">
              <a:xfrm>
                <a:off x="5810251" y="5541963"/>
                <a:ext cx="77788" cy="77788"/>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8" name="Freeform 748"/>
              <p:cNvSpPr>
                <a:spLocks/>
              </p:cNvSpPr>
              <p:nvPr/>
            </p:nvSpPr>
            <p:spPr bwMode="auto">
              <a:xfrm>
                <a:off x="5788026" y="5586413"/>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9" name="Freeform 749"/>
              <p:cNvSpPr>
                <a:spLocks/>
              </p:cNvSpPr>
              <p:nvPr/>
            </p:nvSpPr>
            <p:spPr bwMode="auto">
              <a:xfrm>
                <a:off x="5837239" y="5586413"/>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0" name="Freeform 750"/>
              <p:cNvSpPr>
                <a:spLocks/>
              </p:cNvSpPr>
              <p:nvPr/>
            </p:nvSpPr>
            <p:spPr bwMode="auto">
              <a:xfrm>
                <a:off x="5824539" y="5676900"/>
                <a:ext cx="77788"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1" name="Freeform 751"/>
              <p:cNvSpPr>
                <a:spLocks/>
              </p:cNvSpPr>
              <p:nvPr/>
            </p:nvSpPr>
            <p:spPr bwMode="auto">
              <a:xfrm>
                <a:off x="5840414" y="5699125"/>
                <a:ext cx="76200" cy="77788"/>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2" name="Freeform 752"/>
              <p:cNvSpPr>
                <a:spLocks/>
              </p:cNvSpPr>
              <p:nvPr/>
            </p:nvSpPr>
            <p:spPr bwMode="auto">
              <a:xfrm>
                <a:off x="5872164" y="5722938"/>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3" name="Freeform 753"/>
              <p:cNvSpPr>
                <a:spLocks/>
              </p:cNvSpPr>
              <p:nvPr/>
            </p:nvSpPr>
            <p:spPr bwMode="auto">
              <a:xfrm>
                <a:off x="5984876" y="5676900"/>
                <a:ext cx="76200" cy="76200"/>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4" name="Freeform 754"/>
              <p:cNvSpPr>
                <a:spLocks/>
              </p:cNvSpPr>
              <p:nvPr/>
            </p:nvSpPr>
            <p:spPr bwMode="auto">
              <a:xfrm>
                <a:off x="6030914" y="5756275"/>
                <a:ext cx="77788" cy="77788"/>
              </a:xfrm>
              <a:custGeom>
                <a:avLst/>
                <a:gdLst>
                  <a:gd name="T0" fmla="*/ 50 w 99"/>
                  <a:gd name="T1" fmla="*/ 0 h 99"/>
                  <a:gd name="T2" fmla="*/ 0 w 99"/>
                  <a:gd name="T3" fmla="*/ 50 h 99"/>
                  <a:gd name="T4" fmla="*/ 49 w 99"/>
                  <a:gd name="T5" fmla="*/ 99 h 99"/>
                  <a:gd name="T6" fmla="*/ 99 w 99"/>
                  <a:gd name="T7" fmla="*/ 48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0"/>
                    </a:lnTo>
                    <a:lnTo>
                      <a:pt x="49" y="99"/>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5" name="Freeform 755"/>
              <p:cNvSpPr>
                <a:spLocks/>
              </p:cNvSpPr>
              <p:nvPr/>
            </p:nvSpPr>
            <p:spPr bwMode="auto">
              <a:xfrm>
                <a:off x="6062664" y="5748338"/>
                <a:ext cx="76200" cy="77788"/>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6" name="Freeform 756"/>
              <p:cNvSpPr>
                <a:spLocks/>
              </p:cNvSpPr>
              <p:nvPr/>
            </p:nvSpPr>
            <p:spPr bwMode="auto">
              <a:xfrm>
                <a:off x="6062664" y="5791200"/>
                <a:ext cx="76200" cy="77788"/>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7" name="Freeform 757"/>
              <p:cNvSpPr>
                <a:spLocks/>
              </p:cNvSpPr>
              <p:nvPr/>
            </p:nvSpPr>
            <p:spPr bwMode="auto">
              <a:xfrm>
                <a:off x="6172201" y="5783263"/>
                <a:ext cx="77788" cy="76200"/>
              </a:xfrm>
              <a:custGeom>
                <a:avLst/>
                <a:gdLst>
                  <a:gd name="T0" fmla="*/ 50 w 99"/>
                  <a:gd name="T1" fmla="*/ 0 h 97"/>
                  <a:gd name="T2" fmla="*/ 0 w 99"/>
                  <a:gd name="T3" fmla="*/ 49 h 97"/>
                  <a:gd name="T4" fmla="*/ 48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8" name="Freeform 758"/>
              <p:cNvSpPr>
                <a:spLocks/>
              </p:cNvSpPr>
              <p:nvPr/>
            </p:nvSpPr>
            <p:spPr bwMode="auto">
              <a:xfrm>
                <a:off x="6199189" y="5727700"/>
                <a:ext cx="76200" cy="77788"/>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9" name="Freeform 759"/>
              <p:cNvSpPr>
                <a:spLocks/>
              </p:cNvSpPr>
              <p:nvPr/>
            </p:nvSpPr>
            <p:spPr bwMode="auto">
              <a:xfrm>
                <a:off x="6149976" y="5716588"/>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0" name="Freeform 760"/>
              <p:cNvSpPr>
                <a:spLocks/>
              </p:cNvSpPr>
              <p:nvPr/>
            </p:nvSpPr>
            <p:spPr bwMode="auto">
              <a:xfrm>
                <a:off x="6270626" y="5797550"/>
                <a:ext cx="79375" cy="76200"/>
              </a:xfrm>
              <a:custGeom>
                <a:avLst/>
                <a:gdLst>
                  <a:gd name="T0" fmla="*/ 50 w 98"/>
                  <a:gd name="T1" fmla="*/ 0 h 97"/>
                  <a:gd name="T2" fmla="*/ 0 w 98"/>
                  <a:gd name="T3" fmla="*/ 48 h 97"/>
                  <a:gd name="T4" fmla="*/ 48 w 98"/>
                  <a:gd name="T5" fmla="*/ 97 h 97"/>
                  <a:gd name="T6" fmla="*/ 98 w 98"/>
                  <a:gd name="T7" fmla="*/ 48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1" name="Freeform 761"/>
              <p:cNvSpPr>
                <a:spLocks/>
              </p:cNvSpPr>
              <p:nvPr/>
            </p:nvSpPr>
            <p:spPr bwMode="auto">
              <a:xfrm>
                <a:off x="6357939" y="5783263"/>
                <a:ext cx="77788"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2" name="Freeform 762"/>
              <p:cNvSpPr>
                <a:spLocks/>
              </p:cNvSpPr>
              <p:nvPr/>
            </p:nvSpPr>
            <p:spPr bwMode="auto">
              <a:xfrm>
                <a:off x="6592889" y="5649913"/>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3" name="Freeform 763"/>
              <p:cNvSpPr>
                <a:spLocks/>
              </p:cNvSpPr>
              <p:nvPr/>
            </p:nvSpPr>
            <p:spPr bwMode="auto">
              <a:xfrm>
                <a:off x="6672264" y="5667375"/>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4" name="Freeform 764"/>
              <p:cNvSpPr>
                <a:spLocks/>
              </p:cNvSpPr>
              <p:nvPr/>
            </p:nvSpPr>
            <p:spPr bwMode="auto">
              <a:xfrm>
                <a:off x="6645276" y="5716588"/>
                <a:ext cx="76200" cy="76200"/>
              </a:xfrm>
              <a:custGeom>
                <a:avLst/>
                <a:gdLst>
                  <a:gd name="T0" fmla="*/ 50 w 96"/>
                  <a:gd name="T1" fmla="*/ 0 h 96"/>
                  <a:gd name="T2" fmla="*/ 0 w 96"/>
                  <a:gd name="T3" fmla="*/ 48 h 96"/>
                  <a:gd name="T4" fmla="*/ 48 w 96"/>
                  <a:gd name="T5" fmla="*/ 96 h 96"/>
                  <a:gd name="T6" fmla="*/ 96 w 96"/>
                  <a:gd name="T7" fmla="*/ 48 h 96"/>
                  <a:gd name="T8" fmla="*/ 50 w 96"/>
                  <a:gd name="T9" fmla="*/ 0 h 96"/>
                  <a:gd name="T10" fmla="*/ 50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50" y="0"/>
                    </a:moveTo>
                    <a:lnTo>
                      <a:pt x="0" y="48"/>
                    </a:lnTo>
                    <a:lnTo>
                      <a:pt x="48" y="96"/>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5" name="Freeform 765"/>
              <p:cNvSpPr>
                <a:spLocks/>
              </p:cNvSpPr>
              <p:nvPr/>
            </p:nvSpPr>
            <p:spPr bwMode="auto">
              <a:xfrm>
                <a:off x="6484939" y="5710238"/>
                <a:ext cx="79375" cy="77788"/>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6" name="Freeform 766"/>
              <p:cNvSpPr>
                <a:spLocks/>
              </p:cNvSpPr>
              <p:nvPr/>
            </p:nvSpPr>
            <p:spPr bwMode="auto">
              <a:xfrm>
                <a:off x="6484939" y="5670550"/>
                <a:ext cx="79375" cy="76200"/>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7" name="Freeform 767"/>
              <p:cNvSpPr>
                <a:spLocks/>
              </p:cNvSpPr>
              <p:nvPr/>
            </p:nvSpPr>
            <p:spPr bwMode="auto">
              <a:xfrm>
                <a:off x="6477001" y="5618163"/>
                <a:ext cx="77788" cy="76200"/>
              </a:xfrm>
              <a:custGeom>
                <a:avLst/>
                <a:gdLst>
                  <a:gd name="T0" fmla="*/ 51 w 99"/>
                  <a:gd name="T1" fmla="*/ 0 h 97"/>
                  <a:gd name="T2" fmla="*/ 0 w 99"/>
                  <a:gd name="T3" fmla="*/ 49 h 97"/>
                  <a:gd name="T4" fmla="*/ 51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51"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8" name="Freeform 768"/>
              <p:cNvSpPr>
                <a:spLocks/>
              </p:cNvSpPr>
              <p:nvPr/>
            </p:nvSpPr>
            <p:spPr bwMode="auto">
              <a:xfrm>
                <a:off x="6502401" y="5578475"/>
                <a:ext cx="77788" cy="76200"/>
              </a:xfrm>
              <a:custGeom>
                <a:avLst/>
                <a:gdLst>
                  <a:gd name="T0" fmla="*/ 48 w 97"/>
                  <a:gd name="T1" fmla="*/ 0 h 97"/>
                  <a:gd name="T2" fmla="*/ 0 w 97"/>
                  <a:gd name="T3" fmla="*/ 48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9" name="Freeform 769"/>
              <p:cNvSpPr>
                <a:spLocks/>
              </p:cNvSpPr>
              <p:nvPr/>
            </p:nvSpPr>
            <p:spPr bwMode="auto">
              <a:xfrm>
                <a:off x="6481764" y="5511800"/>
                <a:ext cx="79375" cy="76200"/>
              </a:xfrm>
              <a:custGeom>
                <a:avLst/>
                <a:gdLst>
                  <a:gd name="T0" fmla="*/ 50 w 99"/>
                  <a:gd name="T1" fmla="*/ 0 h 97"/>
                  <a:gd name="T2" fmla="*/ 0 w 99"/>
                  <a:gd name="T3" fmla="*/ 49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0" name="Freeform 770"/>
              <p:cNvSpPr>
                <a:spLocks/>
              </p:cNvSpPr>
              <p:nvPr/>
            </p:nvSpPr>
            <p:spPr bwMode="auto">
              <a:xfrm>
                <a:off x="6500814" y="5438775"/>
                <a:ext cx="76200" cy="77788"/>
              </a:xfrm>
              <a:custGeom>
                <a:avLst/>
                <a:gdLst>
                  <a:gd name="T0" fmla="*/ 50 w 97"/>
                  <a:gd name="T1" fmla="*/ 0 h 97"/>
                  <a:gd name="T2" fmla="*/ 0 w 97"/>
                  <a:gd name="T3" fmla="*/ 49 h 97"/>
                  <a:gd name="T4" fmla="*/ 49 w 97"/>
                  <a:gd name="T5" fmla="*/ 97 h 97"/>
                  <a:gd name="T6" fmla="*/ 97 w 97"/>
                  <a:gd name="T7" fmla="*/ 47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1" name="Freeform 771"/>
              <p:cNvSpPr>
                <a:spLocks/>
              </p:cNvSpPr>
              <p:nvPr/>
            </p:nvSpPr>
            <p:spPr bwMode="auto">
              <a:xfrm>
                <a:off x="6262689" y="5337175"/>
                <a:ext cx="77788" cy="76200"/>
              </a:xfrm>
              <a:custGeom>
                <a:avLst/>
                <a:gdLst>
                  <a:gd name="T0" fmla="*/ 51 w 99"/>
                  <a:gd name="T1" fmla="*/ 0 h 97"/>
                  <a:gd name="T2" fmla="*/ 0 w 99"/>
                  <a:gd name="T3" fmla="*/ 48 h 97"/>
                  <a:gd name="T4" fmla="*/ 51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2" name="Freeform 772"/>
              <p:cNvSpPr>
                <a:spLocks/>
              </p:cNvSpPr>
              <p:nvPr/>
            </p:nvSpPr>
            <p:spPr bwMode="auto">
              <a:xfrm>
                <a:off x="6303964" y="5310188"/>
                <a:ext cx="76200" cy="79375"/>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3" name="Freeform 773"/>
              <p:cNvSpPr>
                <a:spLocks/>
              </p:cNvSpPr>
              <p:nvPr/>
            </p:nvSpPr>
            <p:spPr bwMode="auto">
              <a:xfrm>
                <a:off x="6350001" y="5337175"/>
                <a:ext cx="76200" cy="76200"/>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4" name="Freeform 774"/>
              <p:cNvSpPr>
                <a:spLocks/>
              </p:cNvSpPr>
              <p:nvPr/>
            </p:nvSpPr>
            <p:spPr bwMode="auto">
              <a:xfrm>
                <a:off x="6396039" y="5270500"/>
                <a:ext cx="77788" cy="77788"/>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5" name="Freeform 775"/>
              <p:cNvSpPr>
                <a:spLocks/>
              </p:cNvSpPr>
              <p:nvPr/>
            </p:nvSpPr>
            <p:spPr bwMode="auto">
              <a:xfrm>
                <a:off x="6430964" y="5232400"/>
                <a:ext cx="76200" cy="77788"/>
              </a:xfrm>
              <a:custGeom>
                <a:avLst/>
                <a:gdLst>
                  <a:gd name="T0" fmla="*/ 50 w 96"/>
                  <a:gd name="T1" fmla="*/ 0 h 99"/>
                  <a:gd name="T2" fmla="*/ 0 w 96"/>
                  <a:gd name="T3" fmla="*/ 50 h 99"/>
                  <a:gd name="T4" fmla="*/ 48 w 96"/>
                  <a:gd name="T5" fmla="*/ 99 h 99"/>
                  <a:gd name="T6" fmla="*/ 96 w 96"/>
                  <a:gd name="T7" fmla="*/ 48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0"/>
                    </a:lnTo>
                    <a:lnTo>
                      <a:pt x="48" y="99"/>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6" name="Freeform 776"/>
              <p:cNvSpPr>
                <a:spLocks/>
              </p:cNvSpPr>
              <p:nvPr/>
            </p:nvSpPr>
            <p:spPr bwMode="auto">
              <a:xfrm>
                <a:off x="6457951" y="5207000"/>
                <a:ext cx="74613" cy="77788"/>
              </a:xfrm>
              <a:custGeom>
                <a:avLst/>
                <a:gdLst>
                  <a:gd name="T0" fmla="*/ 49 w 95"/>
                  <a:gd name="T1" fmla="*/ 0 h 96"/>
                  <a:gd name="T2" fmla="*/ 0 w 95"/>
                  <a:gd name="T3" fmla="*/ 48 h 96"/>
                  <a:gd name="T4" fmla="*/ 49 w 95"/>
                  <a:gd name="T5" fmla="*/ 96 h 96"/>
                  <a:gd name="T6" fmla="*/ 95 w 95"/>
                  <a:gd name="T7" fmla="*/ 48 h 96"/>
                  <a:gd name="T8" fmla="*/ 49 w 95"/>
                  <a:gd name="T9" fmla="*/ 0 h 96"/>
                  <a:gd name="T10" fmla="*/ 49 w 95"/>
                  <a:gd name="T11" fmla="*/ 0 h 96"/>
                </a:gdLst>
                <a:ahLst/>
                <a:cxnLst>
                  <a:cxn ang="0">
                    <a:pos x="T0" y="T1"/>
                  </a:cxn>
                  <a:cxn ang="0">
                    <a:pos x="T2" y="T3"/>
                  </a:cxn>
                  <a:cxn ang="0">
                    <a:pos x="T4" y="T5"/>
                  </a:cxn>
                  <a:cxn ang="0">
                    <a:pos x="T6" y="T7"/>
                  </a:cxn>
                  <a:cxn ang="0">
                    <a:pos x="T8" y="T9"/>
                  </a:cxn>
                  <a:cxn ang="0">
                    <a:pos x="T10" y="T11"/>
                  </a:cxn>
                </a:cxnLst>
                <a:rect l="0" t="0" r="r" b="b"/>
                <a:pathLst>
                  <a:path w="95" h="96">
                    <a:moveTo>
                      <a:pt x="49" y="0"/>
                    </a:moveTo>
                    <a:lnTo>
                      <a:pt x="0" y="48"/>
                    </a:lnTo>
                    <a:lnTo>
                      <a:pt x="49" y="96"/>
                    </a:lnTo>
                    <a:lnTo>
                      <a:pt x="95"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7" name="Freeform 777"/>
              <p:cNvSpPr>
                <a:spLocks/>
              </p:cNvSpPr>
              <p:nvPr/>
            </p:nvSpPr>
            <p:spPr bwMode="auto">
              <a:xfrm>
                <a:off x="6497639" y="5216525"/>
                <a:ext cx="76200" cy="76200"/>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8" name="Freeform 778"/>
              <p:cNvSpPr>
                <a:spLocks/>
              </p:cNvSpPr>
              <p:nvPr/>
            </p:nvSpPr>
            <p:spPr bwMode="auto">
              <a:xfrm>
                <a:off x="6511926" y="5178425"/>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9" name="Freeform 779"/>
              <p:cNvSpPr>
                <a:spLocks/>
              </p:cNvSpPr>
              <p:nvPr/>
            </p:nvSpPr>
            <p:spPr bwMode="auto">
              <a:xfrm>
                <a:off x="6465889" y="5168900"/>
                <a:ext cx="77788" cy="77788"/>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0" name="Freeform 780"/>
              <p:cNvSpPr>
                <a:spLocks/>
              </p:cNvSpPr>
              <p:nvPr/>
            </p:nvSpPr>
            <p:spPr bwMode="auto">
              <a:xfrm>
                <a:off x="6470651" y="5143500"/>
                <a:ext cx="77788" cy="77788"/>
              </a:xfrm>
              <a:custGeom>
                <a:avLst/>
                <a:gdLst>
                  <a:gd name="T0" fmla="*/ 50 w 99"/>
                  <a:gd name="T1" fmla="*/ 0 h 96"/>
                  <a:gd name="T2" fmla="*/ 0 w 99"/>
                  <a:gd name="T3" fmla="*/ 48 h 96"/>
                  <a:gd name="T4" fmla="*/ 50 w 99"/>
                  <a:gd name="T5" fmla="*/ 96 h 96"/>
                  <a:gd name="T6" fmla="*/ 99 w 99"/>
                  <a:gd name="T7" fmla="*/ 46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50" y="96"/>
                    </a:lnTo>
                    <a:lnTo>
                      <a:pt x="99"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1" name="Freeform 781"/>
              <p:cNvSpPr>
                <a:spLocks/>
              </p:cNvSpPr>
              <p:nvPr/>
            </p:nvSpPr>
            <p:spPr bwMode="auto">
              <a:xfrm>
                <a:off x="6470651" y="5097463"/>
                <a:ext cx="77788" cy="77788"/>
              </a:xfrm>
              <a:custGeom>
                <a:avLst/>
                <a:gdLst>
                  <a:gd name="T0" fmla="*/ 50 w 99"/>
                  <a:gd name="T1" fmla="*/ 0 h 99"/>
                  <a:gd name="T2" fmla="*/ 0 w 99"/>
                  <a:gd name="T3" fmla="*/ 48 h 99"/>
                  <a:gd name="T4" fmla="*/ 50 w 99"/>
                  <a:gd name="T5" fmla="*/ 99 h 99"/>
                  <a:gd name="T6" fmla="*/ 99 w 99"/>
                  <a:gd name="T7" fmla="*/ 48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48"/>
                    </a:lnTo>
                    <a:lnTo>
                      <a:pt x="50" y="99"/>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2" name="Freeform 782"/>
              <p:cNvSpPr>
                <a:spLocks/>
              </p:cNvSpPr>
              <p:nvPr/>
            </p:nvSpPr>
            <p:spPr bwMode="auto">
              <a:xfrm>
                <a:off x="6438901" y="5041900"/>
                <a:ext cx="77788" cy="77788"/>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3" name="Freeform 783"/>
              <p:cNvSpPr>
                <a:spLocks/>
              </p:cNvSpPr>
              <p:nvPr/>
            </p:nvSpPr>
            <p:spPr bwMode="auto">
              <a:xfrm>
                <a:off x="6511926" y="5038725"/>
                <a:ext cx="76200" cy="77788"/>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4" name="Freeform 784"/>
              <p:cNvSpPr>
                <a:spLocks/>
              </p:cNvSpPr>
              <p:nvPr/>
            </p:nvSpPr>
            <p:spPr bwMode="auto">
              <a:xfrm>
                <a:off x="6470651" y="5021263"/>
                <a:ext cx="77788" cy="77788"/>
              </a:xfrm>
              <a:custGeom>
                <a:avLst/>
                <a:gdLst>
                  <a:gd name="T0" fmla="*/ 50 w 99"/>
                  <a:gd name="T1" fmla="*/ 0 h 99"/>
                  <a:gd name="T2" fmla="*/ 0 w 99"/>
                  <a:gd name="T3" fmla="*/ 51 h 99"/>
                  <a:gd name="T4" fmla="*/ 50 w 99"/>
                  <a:gd name="T5" fmla="*/ 99 h 99"/>
                  <a:gd name="T6" fmla="*/ 99 w 99"/>
                  <a:gd name="T7" fmla="*/ 49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1"/>
                    </a:lnTo>
                    <a:lnTo>
                      <a:pt x="50" y="99"/>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5" name="Freeform 785"/>
              <p:cNvSpPr>
                <a:spLocks/>
              </p:cNvSpPr>
              <p:nvPr/>
            </p:nvSpPr>
            <p:spPr bwMode="auto">
              <a:xfrm>
                <a:off x="6462714" y="4972050"/>
                <a:ext cx="77788" cy="77788"/>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6" name="Freeform 786"/>
              <p:cNvSpPr>
                <a:spLocks/>
              </p:cNvSpPr>
              <p:nvPr/>
            </p:nvSpPr>
            <p:spPr bwMode="auto">
              <a:xfrm>
                <a:off x="6445251" y="4930775"/>
                <a:ext cx="77788" cy="76200"/>
              </a:xfrm>
              <a:custGeom>
                <a:avLst/>
                <a:gdLst>
                  <a:gd name="T0" fmla="*/ 49 w 97"/>
                  <a:gd name="T1" fmla="*/ 0 h 97"/>
                  <a:gd name="T2" fmla="*/ 0 w 97"/>
                  <a:gd name="T3" fmla="*/ 48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7" name="Freeform 787"/>
              <p:cNvSpPr>
                <a:spLocks/>
              </p:cNvSpPr>
              <p:nvPr/>
            </p:nvSpPr>
            <p:spPr bwMode="auto">
              <a:xfrm>
                <a:off x="6400801" y="4900613"/>
                <a:ext cx="79375" cy="76200"/>
              </a:xfrm>
              <a:custGeom>
                <a:avLst/>
                <a:gdLst>
                  <a:gd name="T0" fmla="*/ 51 w 99"/>
                  <a:gd name="T1" fmla="*/ 0 h 97"/>
                  <a:gd name="T2" fmla="*/ 0 w 99"/>
                  <a:gd name="T3" fmla="*/ 48 h 97"/>
                  <a:gd name="T4" fmla="*/ 51 w 99"/>
                  <a:gd name="T5" fmla="*/ 97 h 97"/>
                  <a:gd name="T6" fmla="*/ 99 w 99"/>
                  <a:gd name="T7" fmla="*/ 48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51" y="97"/>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8" name="Freeform 788"/>
              <p:cNvSpPr>
                <a:spLocks/>
              </p:cNvSpPr>
              <p:nvPr/>
            </p:nvSpPr>
            <p:spPr bwMode="auto">
              <a:xfrm>
                <a:off x="6394451" y="4932363"/>
                <a:ext cx="76200" cy="77788"/>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9" name="Freeform 789"/>
              <p:cNvSpPr>
                <a:spLocks/>
              </p:cNvSpPr>
              <p:nvPr/>
            </p:nvSpPr>
            <p:spPr bwMode="auto">
              <a:xfrm>
                <a:off x="6329364" y="4906963"/>
                <a:ext cx="77788" cy="76200"/>
              </a:xfrm>
              <a:custGeom>
                <a:avLst/>
                <a:gdLst>
                  <a:gd name="T0" fmla="*/ 51 w 99"/>
                  <a:gd name="T1" fmla="*/ 0 h 97"/>
                  <a:gd name="T2" fmla="*/ 0 w 99"/>
                  <a:gd name="T3" fmla="*/ 49 h 97"/>
                  <a:gd name="T4" fmla="*/ 51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51"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0" name="Freeform 790"/>
              <p:cNvSpPr>
                <a:spLocks/>
              </p:cNvSpPr>
              <p:nvPr/>
            </p:nvSpPr>
            <p:spPr bwMode="auto">
              <a:xfrm>
                <a:off x="6329364" y="4873625"/>
                <a:ext cx="77788" cy="77788"/>
              </a:xfrm>
              <a:custGeom>
                <a:avLst/>
                <a:gdLst>
                  <a:gd name="T0" fmla="*/ 51 w 99"/>
                  <a:gd name="T1" fmla="*/ 0 h 99"/>
                  <a:gd name="T2" fmla="*/ 0 w 99"/>
                  <a:gd name="T3" fmla="*/ 51 h 99"/>
                  <a:gd name="T4" fmla="*/ 51 w 99"/>
                  <a:gd name="T5" fmla="*/ 99 h 99"/>
                  <a:gd name="T6" fmla="*/ 99 w 99"/>
                  <a:gd name="T7" fmla="*/ 49 h 99"/>
                  <a:gd name="T8" fmla="*/ 51 w 99"/>
                  <a:gd name="T9" fmla="*/ 0 h 99"/>
                  <a:gd name="T10" fmla="*/ 51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1" y="0"/>
                    </a:moveTo>
                    <a:lnTo>
                      <a:pt x="0" y="51"/>
                    </a:lnTo>
                    <a:lnTo>
                      <a:pt x="51" y="99"/>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1" name="Freeform 791"/>
              <p:cNvSpPr>
                <a:spLocks/>
              </p:cNvSpPr>
              <p:nvPr/>
            </p:nvSpPr>
            <p:spPr bwMode="auto">
              <a:xfrm>
                <a:off x="6430964" y="4805363"/>
                <a:ext cx="76200" cy="77788"/>
              </a:xfrm>
              <a:custGeom>
                <a:avLst/>
                <a:gdLst>
                  <a:gd name="T0" fmla="*/ 50 w 96"/>
                  <a:gd name="T1" fmla="*/ 0 h 99"/>
                  <a:gd name="T2" fmla="*/ 0 w 96"/>
                  <a:gd name="T3" fmla="*/ 50 h 99"/>
                  <a:gd name="T4" fmla="*/ 48 w 96"/>
                  <a:gd name="T5" fmla="*/ 99 h 99"/>
                  <a:gd name="T6" fmla="*/ 96 w 96"/>
                  <a:gd name="T7" fmla="*/ 48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0"/>
                    </a:lnTo>
                    <a:lnTo>
                      <a:pt x="48" y="99"/>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2" name="Freeform 792"/>
              <p:cNvSpPr>
                <a:spLocks/>
              </p:cNvSpPr>
              <p:nvPr/>
            </p:nvSpPr>
            <p:spPr bwMode="auto">
              <a:xfrm>
                <a:off x="6445251" y="4764088"/>
                <a:ext cx="77788" cy="77788"/>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3" name="Freeform 793"/>
              <p:cNvSpPr>
                <a:spLocks/>
              </p:cNvSpPr>
              <p:nvPr/>
            </p:nvSpPr>
            <p:spPr bwMode="auto">
              <a:xfrm>
                <a:off x="6481764" y="4732338"/>
                <a:ext cx="79375" cy="77788"/>
              </a:xfrm>
              <a:custGeom>
                <a:avLst/>
                <a:gdLst>
                  <a:gd name="T0" fmla="*/ 50 w 99"/>
                  <a:gd name="T1" fmla="*/ 0 h 99"/>
                  <a:gd name="T2" fmla="*/ 0 w 99"/>
                  <a:gd name="T3" fmla="*/ 50 h 99"/>
                  <a:gd name="T4" fmla="*/ 48 w 99"/>
                  <a:gd name="T5" fmla="*/ 99 h 99"/>
                  <a:gd name="T6" fmla="*/ 99 w 99"/>
                  <a:gd name="T7" fmla="*/ 48 h 99"/>
                  <a:gd name="T8" fmla="*/ 50 w 99"/>
                  <a:gd name="T9" fmla="*/ 0 h 99"/>
                  <a:gd name="T10" fmla="*/ 50 w 99"/>
                  <a:gd name="T11" fmla="*/ 0 h 99"/>
                </a:gdLst>
                <a:ahLst/>
                <a:cxnLst>
                  <a:cxn ang="0">
                    <a:pos x="T0" y="T1"/>
                  </a:cxn>
                  <a:cxn ang="0">
                    <a:pos x="T2" y="T3"/>
                  </a:cxn>
                  <a:cxn ang="0">
                    <a:pos x="T4" y="T5"/>
                  </a:cxn>
                  <a:cxn ang="0">
                    <a:pos x="T6" y="T7"/>
                  </a:cxn>
                  <a:cxn ang="0">
                    <a:pos x="T8" y="T9"/>
                  </a:cxn>
                  <a:cxn ang="0">
                    <a:pos x="T10" y="T11"/>
                  </a:cxn>
                </a:cxnLst>
                <a:rect l="0" t="0" r="r" b="b"/>
                <a:pathLst>
                  <a:path w="99" h="99">
                    <a:moveTo>
                      <a:pt x="50" y="0"/>
                    </a:moveTo>
                    <a:lnTo>
                      <a:pt x="0" y="50"/>
                    </a:lnTo>
                    <a:lnTo>
                      <a:pt x="48" y="99"/>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4" name="Freeform 794"/>
              <p:cNvSpPr>
                <a:spLocks/>
              </p:cNvSpPr>
              <p:nvPr/>
            </p:nvSpPr>
            <p:spPr bwMode="auto">
              <a:xfrm>
                <a:off x="6624639" y="4806950"/>
                <a:ext cx="77788" cy="79375"/>
              </a:xfrm>
              <a:custGeom>
                <a:avLst/>
                <a:gdLst>
                  <a:gd name="T0" fmla="*/ 50 w 98"/>
                  <a:gd name="T1" fmla="*/ 0 h 98"/>
                  <a:gd name="T2" fmla="*/ 0 w 98"/>
                  <a:gd name="T3" fmla="*/ 50 h 98"/>
                  <a:gd name="T4" fmla="*/ 48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48"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5" name="Freeform 795"/>
              <p:cNvSpPr>
                <a:spLocks/>
              </p:cNvSpPr>
              <p:nvPr/>
            </p:nvSpPr>
            <p:spPr bwMode="auto">
              <a:xfrm>
                <a:off x="6569076" y="4837113"/>
                <a:ext cx="77788" cy="76200"/>
              </a:xfrm>
              <a:custGeom>
                <a:avLst/>
                <a:gdLst>
                  <a:gd name="T0" fmla="*/ 50 w 96"/>
                  <a:gd name="T1" fmla="*/ 0 h 97"/>
                  <a:gd name="T2" fmla="*/ 0 w 96"/>
                  <a:gd name="T3" fmla="*/ 48 h 97"/>
                  <a:gd name="T4" fmla="*/ 48 w 96"/>
                  <a:gd name="T5" fmla="*/ 97 h 97"/>
                  <a:gd name="T6" fmla="*/ 96 w 96"/>
                  <a:gd name="T7" fmla="*/ 48 h 97"/>
                  <a:gd name="T8" fmla="*/ 50 w 96"/>
                  <a:gd name="T9" fmla="*/ 0 h 97"/>
                  <a:gd name="T10" fmla="*/ 50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50" y="0"/>
                    </a:moveTo>
                    <a:lnTo>
                      <a:pt x="0" y="48"/>
                    </a:lnTo>
                    <a:lnTo>
                      <a:pt x="48" y="97"/>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6" name="Freeform 796"/>
              <p:cNvSpPr>
                <a:spLocks/>
              </p:cNvSpPr>
              <p:nvPr/>
            </p:nvSpPr>
            <p:spPr bwMode="auto">
              <a:xfrm>
                <a:off x="6497639" y="4938713"/>
                <a:ext cx="76200" cy="76200"/>
              </a:xfrm>
              <a:custGeom>
                <a:avLst/>
                <a:gdLst>
                  <a:gd name="T0" fmla="*/ 51 w 97"/>
                  <a:gd name="T1" fmla="*/ 0 h 97"/>
                  <a:gd name="T2" fmla="*/ 0 w 97"/>
                  <a:gd name="T3" fmla="*/ 49 h 97"/>
                  <a:gd name="T4" fmla="*/ 49 w 97"/>
                  <a:gd name="T5" fmla="*/ 97 h 97"/>
                  <a:gd name="T6" fmla="*/ 97 w 97"/>
                  <a:gd name="T7" fmla="*/ 47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7"/>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7" name="Freeform 797"/>
              <p:cNvSpPr>
                <a:spLocks/>
              </p:cNvSpPr>
              <p:nvPr/>
            </p:nvSpPr>
            <p:spPr bwMode="auto">
              <a:xfrm>
                <a:off x="6648451" y="4873625"/>
                <a:ext cx="76200" cy="77788"/>
              </a:xfrm>
              <a:custGeom>
                <a:avLst/>
                <a:gdLst>
                  <a:gd name="T0" fmla="*/ 49 w 97"/>
                  <a:gd name="T1" fmla="*/ 0 h 99"/>
                  <a:gd name="T2" fmla="*/ 0 w 97"/>
                  <a:gd name="T3" fmla="*/ 51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51"/>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8" name="Freeform 798"/>
              <p:cNvSpPr>
                <a:spLocks/>
              </p:cNvSpPr>
              <p:nvPr/>
            </p:nvSpPr>
            <p:spPr bwMode="auto">
              <a:xfrm>
                <a:off x="6618289" y="4906963"/>
                <a:ext cx="77788" cy="76200"/>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9" name="Freeform 799"/>
              <p:cNvSpPr>
                <a:spLocks/>
              </p:cNvSpPr>
              <p:nvPr/>
            </p:nvSpPr>
            <p:spPr bwMode="auto">
              <a:xfrm>
                <a:off x="6613526" y="4975225"/>
                <a:ext cx="77788" cy="77788"/>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48" y="0"/>
                    </a:moveTo>
                    <a:lnTo>
                      <a:pt x="0" y="48"/>
                    </a:lnTo>
                    <a:lnTo>
                      <a:pt x="48" y="96"/>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0" name="Freeform 800"/>
              <p:cNvSpPr>
                <a:spLocks/>
              </p:cNvSpPr>
              <p:nvPr/>
            </p:nvSpPr>
            <p:spPr bwMode="auto">
              <a:xfrm>
                <a:off x="6572251" y="4984750"/>
                <a:ext cx="77788" cy="76200"/>
              </a:xfrm>
              <a:custGeom>
                <a:avLst/>
                <a:gdLst>
                  <a:gd name="T0" fmla="*/ 51 w 97"/>
                  <a:gd name="T1" fmla="*/ 0 h 97"/>
                  <a:gd name="T2" fmla="*/ 0 w 97"/>
                  <a:gd name="T3" fmla="*/ 48 h 97"/>
                  <a:gd name="T4" fmla="*/ 49 w 97"/>
                  <a:gd name="T5" fmla="*/ 97 h 97"/>
                  <a:gd name="T6" fmla="*/ 97 w 97"/>
                  <a:gd name="T7" fmla="*/ 48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8"/>
                    </a:lnTo>
                    <a:lnTo>
                      <a:pt x="49" y="97"/>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1" name="Freeform 801"/>
              <p:cNvSpPr>
                <a:spLocks/>
              </p:cNvSpPr>
              <p:nvPr/>
            </p:nvSpPr>
            <p:spPr bwMode="auto">
              <a:xfrm>
                <a:off x="6599239" y="5105400"/>
                <a:ext cx="76200" cy="76200"/>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2" name="Freeform 802"/>
              <p:cNvSpPr>
                <a:spLocks/>
              </p:cNvSpPr>
              <p:nvPr/>
            </p:nvSpPr>
            <p:spPr bwMode="auto">
              <a:xfrm>
                <a:off x="6648451" y="5011738"/>
                <a:ext cx="76200"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3" name="Freeform 803"/>
              <p:cNvSpPr>
                <a:spLocks/>
              </p:cNvSpPr>
              <p:nvPr/>
            </p:nvSpPr>
            <p:spPr bwMode="auto">
              <a:xfrm>
                <a:off x="6705601" y="5014913"/>
                <a:ext cx="76200" cy="79375"/>
              </a:xfrm>
              <a:custGeom>
                <a:avLst/>
                <a:gdLst>
                  <a:gd name="T0" fmla="*/ 50 w 97"/>
                  <a:gd name="T1" fmla="*/ 0 h 98"/>
                  <a:gd name="T2" fmla="*/ 0 w 97"/>
                  <a:gd name="T3" fmla="*/ 50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4" name="Freeform 804"/>
              <p:cNvSpPr>
                <a:spLocks/>
              </p:cNvSpPr>
              <p:nvPr/>
            </p:nvSpPr>
            <p:spPr bwMode="auto">
              <a:xfrm>
                <a:off x="6699251" y="5138738"/>
                <a:ext cx="79375" cy="76200"/>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5" name="Freeform 805"/>
              <p:cNvSpPr>
                <a:spLocks/>
              </p:cNvSpPr>
              <p:nvPr/>
            </p:nvSpPr>
            <p:spPr bwMode="auto">
              <a:xfrm>
                <a:off x="6726239" y="5195888"/>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6" name="Freeform 806"/>
              <p:cNvSpPr>
                <a:spLocks/>
              </p:cNvSpPr>
              <p:nvPr/>
            </p:nvSpPr>
            <p:spPr bwMode="auto">
              <a:xfrm>
                <a:off x="6669089" y="5203825"/>
                <a:ext cx="76200" cy="77788"/>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7" name="Freeform 807"/>
              <p:cNvSpPr>
                <a:spLocks/>
              </p:cNvSpPr>
              <p:nvPr/>
            </p:nvSpPr>
            <p:spPr bwMode="auto">
              <a:xfrm>
                <a:off x="6648451" y="5235575"/>
                <a:ext cx="76200" cy="77788"/>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8" name="Freeform 808"/>
              <p:cNvSpPr>
                <a:spLocks/>
              </p:cNvSpPr>
              <p:nvPr/>
            </p:nvSpPr>
            <p:spPr bwMode="auto">
              <a:xfrm>
                <a:off x="6434139" y="5346700"/>
                <a:ext cx="76200"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9" name="Freeform 809"/>
              <p:cNvSpPr>
                <a:spLocks/>
              </p:cNvSpPr>
              <p:nvPr/>
            </p:nvSpPr>
            <p:spPr bwMode="auto">
              <a:xfrm>
                <a:off x="6473826" y="5302250"/>
                <a:ext cx="77788" cy="77788"/>
              </a:xfrm>
              <a:custGeom>
                <a:avLst/>
                <a:gdLst>
                  <a:gd name="T0" fmla="*/ 50 w 98"/>
                  <a:gd name="T1" fmla="*/ 0 h 98"/>
                  <a:gd name="T2" fmla="*/ 0 w 98"/>
                  <a:gd name="T3" fmla="*/ 50 h 98"/>
                  <a:gd name="T4" fmla="*/ 50 w 98"/>
                  <a:gd name="T5" fmla="*/ 98 h 98"/>
                  <a:gd name="T6" fmla="*/ 98 w 98"/>
                  <a:gd name="T7" fmla="*/ 48 h 98"/>
                  <a:gd name="T8" fmla="*/ 50 w 98"/>
                  <a:gd name="T9" fmla="*/ 0 h 98"/>
                  <a:gd name="T10" fmla="*/ 50 w 98"/>
                  <a:gd name="T11" fmla="*/ 0 h 98"/>
                </a:gdLst>
                <a:ahLst/>
                <a:cxnLst>
                  <a:cxn ang="0">
                    <a:pos x="T0" y="T1"/>
                  </a:cxn>
                  <a:cxn ang="0">
                    <a:pos x="T2" y="T3"/>
                  </a:cxn>
                  <a:cxn ang="0">
                    <a:pos x="T4" y="T5"/>
                  </a:cxn>
                  <a:cxn ang="0">
                    <a:pos x="T6" y="T7"/>
                  </a:cxn>
                  <a:cxn ang="0">
                    <a:pos x="T8" y="T9"/>
                  </a:cxn>
                  <a:cxn ang="0">
                    <a:pos x="T10" y="T11"/>
                  </a:cxn>
                </a:cxnLst>
                <a:rect l="0" t="0" r="r" b="b"/>
                <a:pathLst>
                  <a:path w="98" h="98">
                    <a:moveTo>
                      <a:pt x="50" y="0"/>
                    </a:moveTo>
                    <a:lnTo>
                      <a:pt x="0" y="50"/>
                    </a:lnTo>
                    <a:lnTo>
                      <a:pt x="50" y="98"/>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0" name="Freeform 810"/>
              <p:cNvSpPr>
                <a:spLocks/>
              </p:cNvSpPr>
              <p:nvPr/>
            </p:nvSpPr>
            <p:spPr bwMode="auto">
              <a:xfrm>
                <a:off x="6529389" y="5302250"/>
                <a:ext cx="77788" cy="77788"/>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1" name="Freeform 811"/>
              <p:cNvSpPr>
                <a:spLocks/>
              </p:cNvSpPr>
              <p:nvPr/>
            </p:nvSpPr>
            <p:spPr bwMode="auto">
              <a:xfrm>
                <a:off x="6532564" y="5334000"/>
                <a:ext cx="76200" cy="77788"/>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6" name="Freeform 813"/>
              <p:cNvSpPr>
                <a:spLocks/>
              </p:cNvSpPr>
              <p:nvPr/>
            </p:nvSpPr>
            <p:spPr bwMode="auto">
              <a:xfrm>
                <a:off x="6565901" y="5334000"/>
                <a:ext cx="77788" cy="77787"/>
              </a:xfrm>
              <a:custGeom>
                <a:avLst/>
                <a:gdLst>
                  <a:gd name="T0" fmla="*/ 50 w 97"/>
                  <a:gd name="T1" fmla="*/ 0 h 97"/>
                  <a:gd name="T2" fmla="*/ 0 w 97"/>
                  <a:gd name="T3" fmla="*/ 49 h 97"/>
                  <a:gd name="T4" fmla="*/ 48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7" name="Freeform 814"/>
              <p:cNvSpPr>
                <a:spLocks/>
              </p:cNvSpPr>
              <p:nvPr/>
            </p:nvSpPr>
            <p:spPr bwMode="auto">
              <a:xfrm>
                <a:off x="6662738" y="5340350"/>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8" name="Freeform 815"/>
              <p:cNvSpPr>
                <a:spLocks/>
              </p:cNvSpPr>
              <p:nvPr/>
            </p:nvSpPr>
            <p:spPr bwMode="auto">
              <a:xfrm>
                <a:off x="6699251" y="5370513"/>
                <a:ext cx="79375" cy="76200"/>
              </a:xfrm>
              <a:custGeom>
                <a:avLst/>
                <a:gdLst>
                  <a:gd name="T0" fmla="*/ 51 w 99"/>
                  <a:gd name="T1" fmla="*/ 0 h 97"/>
                  <a:gd name="T2" fmla="*/ 0 w 99"/>
                  <a:gd name="T3" fmla="*/ 48 h 97"/>
                  <a:gd name="T4" fmla="*/ 49 w 99"/>
                  <a:gd name="T5" fmla="*/ 97 h 97"/>
                  <a:gd name="T6" fmla="*/ 99 w 99"/>
                  <a:gd name="T7" fmla="*/ 46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8"/>
                    </a:lnTo>
                    <a:lnTo>
                      <a:pt x="49" y="97"/>
                    </a:lnTo>
                    <a:lnTo>
                      <a:pt x="99"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9" name="Freeform 816"/>
              <p:cNvSpPr>
                <a:spLocks/>
              </p:cNvSpPr>
              <p:nvPr/>
            </p:nvSpPr>
            <p:spPr bwMode="auto">
              <a:xfrm>
                <a:off x="6615113" y="5457825"/>
                <a:ext cx="79375" cy="79375"/>
              </a:xfrm>
              <a:custGeom>
                <a:avLst/>
                <a:gdLst>
                  <a:gd name="T0" fmla="*/ 51 w 99"/>
                  <a:gd name="T1" fmla="*/ 0 h 98"/>
                  <a:gd name="T2" fmla="*/ 0 w 99"/>
                  <a:gd name="T3" fmla="*/ 48 h 98"/>
                  <a:gd name="T4" fmla="*/ 51 w 99"/>
                  <a:gd name="T5" fmla="*/ 98 h 98"/>
                  <a:gd name="T6" fmla="*/ 99 w 99"/>
                  <a:gd name="T7" fmla="*/ 48 h 98"/>
                  <a:gd name="T8" fmla="*/ 51 w 99"/>
                  <a:gd name="T9" fmla="*/ 0 h 98"/>
                  <a:gd name="T10" fmla="*/ 51 w 99"/>
                  <a:gd name="T11" fmla="*/ 0 h 98"/>
                </a:gdLst>
                <a:ahLst/>
                <a:cxnLst>
                  <a:cxn ang="0">
                    <a:pos x="T0" y="T1"/>
                  </a:cxn>
                  <a:cxn ang="0">
                    <a:pos x="T2" y="T3"/>
                  </a:cxn>
                  <a:cxn ang="0">
                    <a:pos x="T4" y="T5"/>
                  </a:cxn>
                  <a:cxn ang="0">
                    <a:pos x="T6" y="T7"/>
                  </a:cxn>
                  <a:cxn ang="0">
                    <a:pos x="T8" y="T9"/>
                  </a:cxn>
                  <a:cxn ang="0">
                    <a:pos x="T10" y="T11"/>
                  </a:cxn>
                </a:cxnLst>
                <a:rect l="0" t="0" r="r" b="b"/>
                <a:pathLst>
                  <a:path w="99" h="98">
                    <a:moveTo>
                      <a:pt x="51" y="0"/>
                    </a:moveTo>
                    <a:lnTo>
                      <a:pt x="0" y="48"/>
                    </a:lnTo>
                    <a:lnTo>
                      <a:pt x="51" y="98"/>
                    </a:lnTo>
                    <a:lnTo>
                      <a:pt x="99"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0" name="Freeform 817"/>
              <p:cNvSpPr>
                <a:spLocks/>
              </p:cNvSpPr>
              <p:nvPr/>
            </p:nvSpPr>
            <p:spPr bwMode="auto">
              <a:xfrm>
                <a:off x="6753226" y="5380038"/>
                <a:ext cx="76200" cy="77787"/>
              </a:xfrm>
              <a:custGeom>
                <a:avLst/>
                <a:gdLst>
                  <a:gd name="T0" fmla="*/ 48 w 96"/>
                  <a:gd name="T1" fmla="*/ 0 h 99"/>
                  <a:gd name="T2" fmla="*/ 0 w 96"/>
                  <a:gd name="T3" fmla="*/ 50 h 99"/>
                  <a:gd name="T4" fmla="*/ 48 w 96"/>
                  <a:gd name="T5" fmla="*/ 99 h 99"/>
                  <a:gd name="T6" fmla="*/ 96 w 96"/>
                  <a:gd name="T7" fmla="*/ 48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0"/>
                    </a:lnTo>
                    <a:lnTo>
                      <a:pt x="48" y="99"/>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1" name="Freeform 818"/>
              <p:cNvSpPr>
                <a:spLocks/>
              </p:cNvSpPr>
              <p:nvPr/>
            </p:nvSpPr>
            <p:spPr bwMode="auto">
              <a:xfrm>
                <a:off x="6772276" y="5316538"/>
                <a:ext cx="77788" cy="77787"/>
              </a:xfrm>
              <a:custGeom>
                <a:avLst/>
                <a:gdLst>
                  <a:gd name="T0" fmla="*/ 50 w 98"/>
                  <a:gd name="T1" fmla="*/ 0 h 99"/>
                  <a:gd name="T2" fmla="*/ 0 w 98"/>
                  <a:gd name="T3" fmla="*/ 48 h 99"/>
                  <a:gd name="T4" fmla="*/ 48 w 98"/>
                  <a:gd name="T5" fmla="*/ 99 h 99"/>
                  <a:gd name="T6" fmla="*/ 98 w 98"/>
                  <a:gd name="T7" fmla="*/ 48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48"/>
                    </a:lnTo>
                    <a:lnTo>
                      <a:pt x="48" y="99"/>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2" name="Freeform 819"/>
              <p:cNvSpPr>
                <a:spLocks/>
              </p:cNvSpPr>
              <p:nvPr/>
            </p:nvSpPr>
            <p:spPr bwMode="auto">
              <a:xfrm>
                <a:off x="6810376" y="5291138"/>
                <a:ext cx="76200" cy="77787"/>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3" name="Freeform 820"/>
              <p:cNvSpPr>
                <a:spLocks/>
              </p:cNvSpPr>
              <p:nvPr/>
            </p:nvSpPr>
            <p:spPr bwMode="auto">
              <a:xfrm>
                <a:off x="6827838" y="5270500"/>
                <a:ext cx="77788" cy="77787"/>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4" name="Freeform 821"/>
              <p:cNvSpPr>
                <a:spLocks/>
              </p:cNvSpPr>
              <p:nvPr/>
            </p:nvSpPr>
            <p:spPr bwMode="auto">
              <a:xfrm>
                <a:off x="6796088" y="5157788"/>
                <a:ext cx="76200" cy="77787"/>
              </a:xfrm>
              <a:custGeom>
                <a:avLst/>
                <a:gdLst>
                  <a:gd name="T0" fmla="*/ 48 w 96"/>
                  <a:gd name="T1" fmla="*/ 0 h 99"/>
                  <a:gd name="T2" fmla="*/ 0 w 96"/>
                  <a:gd name="T3" fmla="*/ 51 h 99"/>
                  <a:gd name="T4" fmla="*/ 48 w 96"/>
                  <a:gd name="T5" fmla="*/ 99 h 99"/>
                  <a:gd name="T6" fmla="*/ 96 w 96"/>
                  <a:gd name="T7" fmla="*/ 49 h 99"/>
                  <a:gd name="T8" fmla="*/ 48 w 96"/>
                  <a:gd name="T9" fmla="*/ 0 h 99"/>
                  <a:gd name="T10" fmla="*/ 48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48" y="0"/>
                    </a:moveTo>
                    <a:lnTo>
                      <a:pt x="0" y="51"/>
                    </a:lnTo>
                    <a:lnTo>
                      <a:pt x="48" y="99"/>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5" name="Freeform 822"/>
              <p:cNvSpPr>
                <a:spLocks/>
              </p:cNvSpPr>
              <p:nvPr/>
            </p:nvSpPr>
            <p:spPr bwMode="auto">
              <a:xfrm>
                <a:off x="6804026" y="5102225"/>
                <a:ext cx="77788" cy="79375"/>
              </a:xfrm>
              <a:custGeom>
                <a:avLst/>
                <a:gdLst>
                  <a:gd name="T0" fmla="*/ 48 w 96"/>
                  <a:gd name="T1" fmla="*/ 0 h 98"/>
                  <a:gd name="T2" fmla="*/ 0 w 96"/>
                  <a:gd name="T3" fmla="*/ 48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48"/>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6" name="Freeform 823"/>
              <p:cNvSpPr>
                <a:spLocks/>
              </p:cNvSpPr>
              <p:nvPr/>
            </p:nvSpPr>
            <p:spPr bwMode="auto">
              <a:xfrm>
                <a:off x="6838951" y="5041900"/>
                <a:ext cx="77788" cy="77787"/>
              </a:xfrm>
              <a:custGeom>
                <a:avLst/>
                <a:gdLst>
                  <a:gd name="T0" fmla="*/ 51 w 99"/>
                  <a:gd name="T1" fmla="*/ 0 h 97"/>
                  <a:gd name="T2" fmla="*/ 0 w 99"/>
                  <a:gd name="T3" fmla="*/ 49 h 97"/>
                  <a:gd name="T4" fmla="*/ 49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49"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7" name="Freeform 824"/>
              <p:cNvSpPr>
                <a:spLocks/>
              </p:cNvSpPr>
              <p:nvPr/>
            </p:nvSpPr>
            <p:spPr bwMode="auto">
              <a:xfrm>
                <a:off x="6859588" y="5072063"/>
                <a:ext cx="76200" cy="76200"/>
              </a:xfrm>
              <a:custGeom>
                <a:avLst/>
                <a:gdLst>
                  <a:gd name="T0" fmla="*/ 50 w 96"/>
                  <a:gd name="T1" fmla="*/ 0 h 96"/>
                  <a:gd name="T2" fmla="*/ 0 w 96"/>
                  <a:gd name="T3" fmla="*/ 48 h 96"/>
                  <a:gd name="T4" fmla="*/ 48 w 96"/>
                  <a:gd name="T5" fmla="*/ 96 h 96"/>
                  <a:gd name="T6" fmla="*/ 96 w 96"/>
                  <a:gd name="T7" fmla="*/ 48 h 96"/>
                  <a:gd name="T8" fmla="*/ 50 w 96"/>
                  <a:gd name="T9" fmla="*/ 0 h 96"/>
                  <a:gd name="T10" fmla="*/ 50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50" y="0"/>
                    </a:moveTo>
                    <a:lnTo>
                      <a:pt x="0" y="48"/>
                    </a:lnTo>
                    <a:lnTo>
                      <a:pt x="48" y="96"/>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8" name="Freeform 825"/>
              <p:cNvSpPr>
                <a:spLocks/>
              </p:cNvSpPr>
              <p:nvPr/>
            </p:nvSpPr>
            <p:spPr bwMode="auto">
              <a:xfrm>
                <a:off x="6862763" y="510857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29" name="Freeform 826"/>
              <p:cNvSpPr>
                <a:spLocks/>
              </p:cNvSpPr>
              <p:nvPr/>
            </p:nvSpPr>
            <p:spPr bwMode="auto">
              <a:xfrm>
                <a:off x="6850063" y="5160963"/>
                <a:ext cx="77788" cy="77787"/>
              </a:xfrm>
              <a:custGeom>
                <a:avLst/>
                <a:gdLst>
                  <a:gd name="T0" fmla="*/ 51 w 97"/>
                  <a:gd name="T1" fmla="*/ 0 h 99"/>
                  <a:gd name="T2" fmla="*/ 0 w 97"/>
                  <a:gd name="T3" fmla="*/ 50 h 99"/>
                  <a:gd name="T4" fmla="*/ 49 w 97"/>
                  <a:gd name="T5" fmla="*/ 99 h 99"/>
                  <a:gd name="T6" fmla="*/ 97 w 97"/>
                  <a:gd name="T7" fmla="*/ 48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50"/>
                    </a:lnTo>
                    <a:lnTo>
                      <a:pt x="49" y="99"/>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0" name="Freeform 827"/>
              <p:cNvSpPr>
                <a:spLocks/>
              </p:cNvSpPr>
              <p:nvPr/>
            </p:nvSpPr>
            <p:spPr bwMode="auto">
              <a:xfrm>
                <a:off x="6888163" y="5119688"/>
                <a:ext cx="77788"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1" name="Freeform 828"/>
              <p:cNvSpPr>
                <a:spLocks/>
              </p:cNvSpPr>
              <p:nvPr/>
            </p:nvSpPr>
            <p:spPr bwMode="auto">
              <a:xfrm>
                <a:off x="6900863" y="5156200"/>
                <a:ext cx="76200" cy="76200"/>
              </a:xfrm>
              <a:custGeom>
                <a:avLst/>
                <a:gdLst>
                  <a:gd name="T0" fmla="*/ 48 w 96"/>
                  <a:gd name="T1" fmla="*/ 0 h 97"/>
                  <a:gd name="T2" fmla="*/ 0 w 96"/>
                  <a:gd name="T3" fmla="*/ 49 h 97"/>
                  <a:gd name="T4" fmla="*/ 48 w 96"/>
                  <a:gd name="T5" fmla="*/ 97 h 97"/>
                  <a:gd name="T6" fmla="*/ 96 w 96"/>
                  <a:gd name="T7" fmla="*/ 47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2" name="Freeform 829"/>
              <p:cNvSpPr>
                <a:spLocks/>
              </p:cNvSpPr>
              <p:nvPr/>
            </p:nvSpPr>
            <p:spPr bwMode="auto">
              <a:xfrm>
                <a:off x="6923088" y="5157788"/>
                <a:ext cx="76200" cy="77787"/>
              </a:xfrm>
              <a:custGeom>
                <a:avLst/>
                <a:gdLst>
                  <a:gd name="T0" fmla="*/ 50 w 96"/>
                  <a:gd name="T1" fmla="*/ 0 h 99"/>
                  <a:gd name="T2" fmla="*/ 0 w 96"/>
                  <a:gd name="T3" fmla="*/ 51 h 99"/>
                  <a:gd name="T4" fmla="*/ 48 w 96"/>
                  <a:gd name="T5" fmla="*/ 99 h 99"/>
                  <a:gd name="T6" fmla="*/ 96 w 96"/>
                  <a:gd name="T7" fmla="*/ 49 h 99"/>
                  <a:gd name="T8" fmla="*/ 50 w 96"/>
                  <a:gd name="T9" fmla="*/ 0 h 99"/>
                  <a:gd name="T10" fmla="*/ 50 w 96"/>
                  <a:gd name="T11" fmla="*/ 0 h 99"/>
                </a:gdLst>
                <a:ahLst/>
                <a:cxnLst>
                  <a:cxn ang="0">
                    <a:pos x="T0" y="T1"/>
                  </a:cxn>
                  <a:cxn ang="0">
                    <a:pos x="T2" y="T3"/>
                  </a:cxn>
                  <a:cxn ang="0">
                    <a:pos x="T4" y="T5"/>
                  </a:cxn>
                  <a:cxn ang="0">
                    <a:pos x="T6" y="T7"/>
                  </a:cxn>
                  <a:cxn ang="0">
                    <a:pos x="T8" y="T9"/>
                  </a:cxn>
                  <a:cxn ang="0">
                    <a:pos x="T10" y="T11"/>
                  </a:cxn>
                </a:cxnLst>
                <a:rect l="0" t="0" r="r" b="b"/>
                <a:pathLst>
                  <a:path w="96" h="99">
                    <a:moveTo>
                      <a:pt x="50" y="0"/>
                    </a:moveTo>
                    <a:lnTo>
                      <a:pt x="0" y="51"/>
                    </a:lnTo>
                    <a:lnTo>
                      <a:pt x="48" y="99"/>
                    </a:lnTo>
                    <a:lnTo>
                      <a:pt x="96"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3" name="Freeform 830"/>
              <p:cNvSpPr>
                <a:spLocks/>
              </p:cNvSpPr>
              <p:nvPr/>
            </p:nvSpPr>
            <p:spPr bwMode="auto">
              <a:xfrm>
                <a:off x="6230938" y="4746625"/>
                <a:ext cx="77788" cy="77787"/>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4" name="Freeform 831"/>
              <p:cNvSpPr>
                <a:spLocks/>
              </p:cNvSpPr>
              <p:nvPr/>
            </p:nvSpPr>
            <p:spPr bwMode="auto">
              <a:xfrm>
                <a:off x="6135688" y="4813300"/>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5" name="Freeform 832"/>
              <p:cNvSpPr>
                <a:spLocks/>
              </p:cNvSpPr>
              <p:nvPr/>
            </p:nvSpPr>
            <p:spPr bwMode="auto">
              <a:xfrm>
                <a:off x="6045201" y="4819650"/>
                <a:ext cx="76200" cy="76200"/>
              </a:xfrm>
              <a:custGeom>
                <a:avLst/>
                <a:gdLst>
                  <a:gd name="T0" fmla="*/ 50 w 97"/>
                  <a:gd name="T1" fmla="*/ 0 h 96"/>
                  <a:gd name="T2" fmla="*/ 0 w 97"/>
                  <a:gd name="T3" fmla="*/ 48 h 96"/>
                  <a:gd name="T4" fmla="*/ 48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8"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6" name="Freeform 833"/>
              <p:cNvSpPr>
                <a:spLocks/>
              </p:cNvSpPr>
              <p:nvPr/>
            </p:nvSpPr>
            <p:spPr bwMode="auto">
              <a:xfrm>
                <a:off x="6030913" y="4848225"/>
                <a:ext cx="77788" cy="77787"/>
              </a:xfrm>
              <a:custGeom>
                <a:avLst/>
                <a:gdLst>
                  <a:gd name="T0" fmla="*/ 50 w 99"/>
                  <a:gd name="T1" fmla="*/ 0 h 97"/>
                  <a:gd name="T2" fmla="*/ 0 w 99"/>
                  <a:gd name="T3" fmla="*/ 48 h 97"/>
                  <a:gd name="T4" fmla="*/ 49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7" name="Freeform 834"/>
              <p:cNvSpPr>
                <a:spLocks/>
              </p:cNvSpPr>
              <p:nvPr/>
            </p:nvSpPr>
            <p:spPr bwMode="auto">
              <a:xfrm>
                <a:off x="5989638" y="4932363"/>
                <a:ext cx="77788"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8" name="Freeform 835"/>
              <p:cNvSpPr>
                <a:spLocks/>
              </p:cNvSpPr>
              <p:nvPr/>
            </p:nvSpPr>
            <p:spPr bwMode="auto">
              <a:xfrm>
                <a:off x="6005513" y="4984750"/>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39" name="Freeform 836"/>
              <p:cNvSpPr>
                <a:spLocks/>
              </p:cNvSpPr>
              <p:nvPr/>
            </p:nvSpPr>
            <p:spPr bwMode="auto">
              <a:xfrm>
                <a:off x="6045201" y="5002213"/>
                <a:ext cx="76200" cy="76200"/>
              </a:xfrm>
              <a:custGeom>
                <a:avLst/>
                <a:gdLst>
                  <a:gd name="T0" fmla="*/ 50 w 97"/>
                  <a:gd name="T1" fmla="*/ 0 h 97"/>
                  <a:gd name="T2" fmla="*/ 0 w 97"/>
                  <a:gd name="T3" fmla="*/ 49 h 97"/>
                  <a:gd name="T4" fmla="*/ 48 w 97"/>
                  <a:gd name="T5" fmla="*/ 97 h 97"/>
                  <a:gd name="T6" fmla="*/ 97 w 97"/>
                  <a:gd name="T7" fmla="*/ 47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8" y="97"/>
                    </a:lnTo>
                    <a:lnTo>
                      <a:pt x="97"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0" name="Freeform 837"/>
              <p:cNvSpPr>
                <a:spLocks/>
              </p:cNvSpPr>
              <p:nvPr/>
            </p:nvSpPr>
            <p:spPr bwMode="auto">
              <a:xfrm>
                <a:off x="6024563" y="5033963"/>
                <a:ext cx="77788" cy="76200"/>
              </a:xfrm>
              <a:custGeom>
                <a:avLst/>
                <a:gdLst>
                  <a:gd name="T0" fmla="*/ 50 w 98"/>
                  <a:gd name="T1" fmla="*/ 0 h 97"/>
                  <a:gd name="T2" fmla="*/ 0 w 98"/>
                  <a:gd name="T3" fmla="*/ 49 h 97"/>
                  <a:gd name="T4" fmla="*/ 50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50"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1" name="Freeform 838"/>
              <p:cNvSpPr>
                <a:spLocks/>
              </p:cNvSpPr>
              <p:nvPr/>
            </p:nvSpPr>
            <p:spPr bwMode="auto">
              <a:xfrm>
                <a:off x="6111876" y="4935538"/>
                <a:ext cx="76200" cy="77787"/>
              </a:xfrm>
              <a:custGeom>
                <a:avLst/>
                <a:gdLst>
                  <a:gd name="T0" fmla="*/ 50 w 96"/>
                  <a:gd name="T1" fmla="*/ 0 h 96"/>
                  <a:gd name="T2" fmla="*/ 0 w 96"/>
                  <a:gd name="T3" fmla="*/ 48 h 96"/>
                  <a:gd name="T4" fmla="*/ 48 w 96"/>
                  <a:gd name="T5" fmla="*/ 96 h 96"/>
                  <a:gd name="T6" fmla="*/ 96 w 96"/>
                  <a:gd name="T7" fmla="*/ 46 h 96"/>
                  <a:gd name="T8" fmla="*/ 50 w 96"/>
                  <a:gd name="T9" fmla="*/ 0 h 96"/>
                  <a:gd name="T10" fmla="*/ 50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50" y="0"/>
                    </a:moveTo>
                    <a:lnTo>
                      <a:pt x="0" y="48"/>
                    </a:lnTo>
                    <a:lnTo>
                      <a:pt x="48" y="96"/>
                    </a:lnTo>
                    <a:lnTo>
                      <a:pt x="96"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2" name="Freeform 839"/>
              <p:cNvSpPr>
                <a:spLocks/>
              </p:cNvSpPr>
              <p:nvPr/>
            </p:nvSpPr>
            <p:spPr bwMode="auto">
              <a:xfrm>
                <a:off x="6146801" y="4935538"/>
                <a:ext cx="77788" cy="77787"/>
              </a:xfrm>
              <a:custGeom>
                <a:avLst/>
                <a:gdLst>
                  <a:gd name="T0" fmla="*/ 49 w 97"/>
                  <a:gd name="T1" fmla="*/ 0 h 96"/>
                  <a:gd name="T2" fmla="*/ 0 w 97"/>
                  <a:gd name="T3" fmla="*/ 48 h 96"/>
                  <a:gd name="T4" fmla="*/ 49 w 97"/>
                  <a:gd name="T5" fmla="*/ 96 h 96"/>
                  <a:gd name="T6" fmla="*/ 97 w 97"/>
                  <a:gd name="T7" fmla="*/ 46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3" name="Freeform 840"/>
              <p:cNvSpPr>
                <a:spLocks/>
              </p:cNvSpPr>
              <p:nvPr/>
            </p:nvSpPr>
            <p:spPr bwMode="auto">
              <a:xfrm>
                <a:off x="6192838" y="4883150"/>
                <a:ext cx="76200"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4" name="Freeform 841"/>
              <p:cNvSpPr>
                <a:spLocks/>
              </p:cNvSpPr>
              <p:nvPr/>
            </p:nvSpPr>
            <p:spPr bwMode="auto">
              <a:xfrm>
                <a:off x="6262688" y="4991100"/>
                <a:ext cx="77788" cy="76200"/>
              </a:xfrm>
              <a:custGeom>
                <a:avLst/>
                <a:gdLst>
                  <a:gd name="T0" fmla="*/ 51 w 99"/>
                  <a:gd name="T1" fmla="*/ 0 h 97"/>
                  <a:gd name="T2" fmla="*/ 0 w 99"/>
                  <a:gd name="T3" fmla="*/ 49 h 97"/>
                  <a:gd name="T4" fmla="*/ 51 w 99"/>
                  <a:gd name="T5" fmla="*/ 97 h 97"/>
                  <a:gd name="T6" fmla="*/ 99 w 99"/>
                  <a:gd name="T7" fmla="*/ 49 h 97"/>
                  <a:gd name="T8" fmla="*/ 51 w 99"/>
                  <a:gd name="T9" fmla="*/ 0 h 97"/>
                  <a:gd name="T10" fmla="*/ 51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1" y="0"/>
                    </a:moveTo>
                    <a:lnTo>
                      <a:pt x="0" y="49"/>
                    </a:lnTo>
                    <a:lnTo>
                      <a:pt x="51" y="97"/>
                    </a:lnTo>
                    <a:lnTo>
                      <a:pt x="99"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5" name="Freeform 842"/>
              <p:cNvSpPr>
                <a:spLocks/>
              </p:cNvSpPr>
              <p:nvPr/>
            </p:nvSpPr>
            <p:spPr bwMode="auto">
              <a:xfrm>
                <a:off x="6340476" y="4995863"/>
                <a:ext cx="77788" cy="77787"/>
              </a:xfrm>
              <a:custGeom>
                <a:avLst/>
                <a:gdLst>
                  <a:gd name="T0" fmla="*/ 50 w 99"/>
                  <a:gd name="T1" fmla="*/ 0 h 96"/>
                  <a:gd name="T2" fmla="*/ 0 w 99"/>
                  <a:gd name="T3" fmla="*/ 48 h 96"/>
                  <a:gd name="T4" fmla="*/ 49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6" name="Freeform 843"/>
              <p:cNvSpPr>
                <a:spLocks/>
              </p:cNvSpPr>
              <p:nvPr/>
            </p:nvSpPr>
            <p:spPr bwMode="auto">
              <a:xfrm>
                <a:off x="6424613" y="5565775"/>
                <a:ext cx="77788" cy="76200"/>
              </a:xfrm>
              <a:custGeom>
                <a:avLst/>
                <a:gdLst>
                  <a:gd name="T0" fmla="*/ 51 w 97"/>
                  <a:gd name="T1" fmla="*/ 0 h 97"/>
                  <a:gd name="T2" fmla="*/ 0 w 97"/>
                  <a:gd name="T3" fmla="*/ 49 h 97"/>
                  <a:gd name="T4" fmla="*/ 49 w 97"/>
                  <a:gd name="T5" fmla="*/ 97 h 97"/>
                  <a:gd name="T6" fmla="*/ 97 w 97"/>
                  <a:gd name="T7" fmla="*/ 49 h 97"/>
                  <a:gd name="T8" fmla="*/ 51 w 97"/>
                  <a:gd name="T9" fmla="*/ 0 h 97"/>
                  <a:gd name="T10" fmla="*/ 51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1" y="0"/>
                    </a:moveTo>
                    <a:lnTo>
                      <a:pt x="0" y="49"/>
                    </a:lnTo>
                    <a:lnTo>
                      <a:pt x="49" y="97"/>
                    </a:lnTo>
                    <a:lnTo>
                      <a:pt x="97" y="49"/>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7" name="Freeform 844"/>
              <p:cNvSpPr>
                <a:spLocks/>
              </p:cNvSpPr>
              <p:nvPr/>
            </p:nvSpPr>
            <p:spPr bwMode="auto">
              <a:xfrm>
                <a:off x="6391276" y="5524500"/>
                <a:ext cx="76200" cy="77787"/>
              </a:xfrm>
              <a:custGeom>
                <a:avLst/>
                <a:gdLst>
                  <a:gd name="T0" fmla="*/ 49 w 97"/>
                  <a:gd name="T1" fmla="*/ 0 h 99"/>
                  <a:gd name="T2" fmla="*/ 0 w 97"/>
                  <a:gd name="T3" fmla="*/ 49 h 99"/>
                  <a:gd name="T4" fmla="*/ 49 w 97"/>
                  <a:gd name="T5" fmla="*/ 99 h 99"/>
                  <a:gd name="T6" fmla="*/ 97 w 97"/>
                  <a:gd name="T7" fmla="*/ 49 h 99"/>
                  <a:gd name="T8" fmla="*/ 49 w 97"/>
                  <a:gd name="T9" fmla="*/ 0 h 99"/>
                  <a:gd name="T10" fmla="*/ 49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49" y="0"/>
                    </a:moveTo>
                    <a:lnTo>
                      <a:pt x="0" y="49"/>
                    </a:lnTo>
                    <a:lnTo>
                      <a:pt x="49" y="99"/>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8" name="Freeform 845"/>
              <p:cNvSpPr>
                <a:spLocks/>
              </p:cNvSpPr>
              <p:nvPr/>
            </p:nvSpPr>
            <p:spPr bwMode="auto">
              <a:xfrm>
                <a:off x="6343651" y="5586413"/>
                <a:ext cx="77788" cy="76200"/>
              </a:xfrm>
              <a:custGeom>
                <a:avLst/>
                <a:gdLst>
                  <a:gd name="T0" fmla="*/ 50 w 99"/>
                  <a:gd name="T1" fmla="*/ 0 h 97"/>
                  <a:gd name="T2" fmla="*/ 0 w 99"/>
                  <a:gd name="T3" fmla="*/ 49 h 97"/>
                  <a:gd name="T4" fmla="*/ 48 w 99"/>
                  <a:gd name="T5" fmla="*/ 97 h 97"/>
                  <a:gd name="T6" fmla="*/ 99 w 99"/>
                  <a:gd name="T7" fmla="*/ 47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8" y="97"/>
                    </a:lnTo>
                    <a:lnTo>
                      <a:pt x="99"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49" name="Freeform 846"/>
              <p:cNvSpPr>
                <a:spLocks/>
              </p:cNvSpPr>
              <p:nvPr/>
            </p:nvSpPr>
            <p:spPr bwMode="auto">
              <a:xfrm>
                <a:off x="6270626" y="5597525"/>
                <a:ext cx="79375" cy="77787"/>
              </a:xfrm>
              <a:custGeom>
                <a:avLst/>
                <a:gdLst>
                  <a:gd name="T0" fmla="*/ 50 w 98"/>
                  <a:gd name="T1" fmla="*/ 0 h 99"/>
                  <a:gd name="T2" fmla="*/ 0 w 98"/>
                  <a:gd name="T3" fmla="*/ 49 h 99"/>
                  <a:gd name="T4" fmla="*/ 48 w 98"/>
                  <a:gd name="T5" fmla="*/ 99 h 99"/>
                  <a:gd name="T6" fmla="*/ 98 w 98"/>
                  <a:gd name="T7" fmla="*/ 49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49"/>
                    </a:lnTo>
                    <a:lnTo>
                      <a:pt x="48" y="99"/>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0" name="Freeform 847"/>
              <p:cNvSpPr>
                <a:spLocks/>
              </p:cNvSpPr>
              <p:nvPr/>
            </p:nvSpPr>
            <p:spPr bwMode="auto">
              <a:xfrm>
                <a:off x="6186488" y="5635625"/>
                <a:ext cx="77788" cy="76200"/>
              </a:xfrm>
              <a:custGeom>
                <a:avLst/>
                <a:gdLst>
                  <a:gd name="T0" fmla="*/ 50 w 96"/>
                  <a:gd name="T1" fmla="*/ 0 h 96"/>
                  <a:gd name="T2" fmla="*/ 0 w 96"/>
                  <a:gd name="T3" fmla="*/ 48 h 96"/>
                  <a:gd name="T4" fmla="*/ 48 w 96"/>
                  <a:gd name="T5" fmla="*/ 96 h 96"/>
                  <a:gd name="T6" fmla="*/ 96 w 96"/>
                  <a:gd name="T7" fmla="*/ 48 h 96"/>
                  <a:gd name="T8" fmla="*/ 50 w 96"/>
                  <a:gd name="T9" fmla="*/ 0 h 96"/>
                  <a:gd name="T10" fmla="*/ 50 w 96"/>
                  <a:gd name="T11" fmla="*/ 0 h 96"/>
                </a:gdLst>
                <a:ahLst/>
                <a:cxnLst>
                  <a:cxn ang="0">
                    <a:pos x="T0" y="T1"/>
                  </a:cxn>
                  <a:cxn ang="0">
                    <a:pos x="T2" y="T3"/>
                  </a:cxn>
                  <a:cxn ang="0">
                    <a:pos x="T4" y="T5"/>
                  </a:cxn>
                  <a:cxn ang="0">
                    <a:pos x="T6" y="T7"/>
                  </a:cxn>
                  <a:cxn ang="0">
                    <a:pos x="T8" y="T9"/>
                  </a:cxn>
                  <a:cxn ang="0">
                    <a:pos x="T10" y="T11"/>
                  </a:cxn>
                </a:cxnLst>
                <a:rect l="0" t="0" r="r" b="b"/>
                <a:pathLst>
                  <a:path w="96" h="96">
                    <a:moveTo>
                      <a:pt x="50" y="0"/>
                    </a:moveTo>
                    <a:lnTo>
                      <a:pt x="0" y="48"/>
                    </a:lnTo>
                    <a:lnTo>
                      <a:pt x="48" y="96"/>
                    </a:lnTo>
                    <a:lnTo>
                      <a:pt x="96"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1" name="Freeform 848"/>
              <p:cNvSpPr>
                <a:spLocks/>
              </p:cNvSpPr>
              <p:nvPr/>
            </p:nvSpPr>
            <p:spPr bwMode="auto">
              <a:xfrm>
                <a:off x="6105526" y="5667375"/>
                <a:ext cx="76200" cy="77787"/>
              </a:xfrm>
              <a:custGeom>
                <a:avLst/>
                <a:gdLst>
                  <a:gd name="T0" fmla="*/ 50 w 97"/>
                  <a:gd name="T1" fmla="*/ 0 h 97"/>
                  <a:gd name="T2" fmla="*/ 0 w 97"/>
                  <a:gd name="T3" fmla="*/ 49 h 97"/>
                  <a:gd name="T4" fmla="*/ 49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2" name="Freeform 849"/>
              <p:cNvSpPr>
                <a:spLocks/>
              </p:cNvSpPr>
              <p:nvPr/>
            </p:nvSpPr>
            <p:spPr bwMode="auto">
              <a:xfrm>
                <a:off x="6105526" y="5626100"/>
                <a:ext cx="76200" cy="77787"/>
              </a:xfrm>
              <a:custGeom>
                <a:avLst/>
                <a:gdLst>
                  <a:gd name="T0" fmla="*/ 50 w 97"/>
                  <a:gd name="T1" fmla="*/ 0 h 97"/>
                  <a:gd name="T2" fmla="*/ 0 w 97"/>
                  <a:gd name="T3" fmla="*/ 49 h 97"/>
                  <a:gd name="T4" fmla="*/ 49 w 97"/>
                  <a:gd name="T5" fmla="*/ 97 h 97"/>
                  <a:gd name="T6" fmla="*/ 97 w 97"/>
                  <a:gd name="T7" fmla="*/ 49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9"/>
                    </a:lnTo>
                    <a:lnTo>
                      <a:pt x="49" y="97"/>
                    </a:lnTo>
                    <a:lnTo>
                      <a:pt x="97"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3" name="Freeform 850"/>
              <p:cNvSpPr>
                <a:spLocks/>
              </p:cNvSpPr>
              <p:nvPr/>
            </p:nvSpPr>
            <p:spPr bwMode="auto">
              <a:xfrm>
                <a:off x="6099176" y="5586413"/>
                <a:ext cx="79375" cy="76200"/>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4" name="Freeform 851"/>
              <p:cNvSpPr>
                <a:spLocks/>
              </p:cNvSpPr>
              <p:nvPr/>
            </p:nvSpPr>
            <p:spPr bwMode="auto">
              <a:xfrm>
                <a:off x="6099176" y="5545138"/>
                <a:ext cx="79375" cy="76200"/>
              </a:xfrm>
              <a:custGeom>
                <a:avLst/>
                <a:gdLst>
                  <a:gd name="T0" fmla="*/ 50 w 98"/>
                  <a:gd name="T1" fmla="*/ 0 h 97"/>
                  <a:gd name="T2" fmla="*/ 0 w 98"/>
                  <a:gd name="T3" fmla="*/ 49 h 97"/>
                  <a:gd name="T4" fmla="*/ 48 w 98"/>
                  <a:gd name="T5" fmla="*/ 97 h 97"/>
                  <a:gd name="T6" fmla="*/ 98 w 98"/>
                  <a:gd name="T7" fmla="*/ 49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5" name="Freeform 852"/>
              <p:cNvSpPr>
                <a:spLocks/>
              </p:cNvSpPr>
              <p:nvPr/>
            </p:nvSpPr>
            <p:spPr bwMode="auto">
              <a:xfrm>
                <a:off x="6178551" y="5580063"/>
                <a:ext cx="76200" cy="77787"/>
              </a:xfrm>
              <a:custGeom>
                <a:avLst/>
                <a:gdLst>
                  <a:gd name="T0" fmla="*/ 51 w 97"/>
                  <a:gd name="T1" fmla="*/ 0 h 96"/>
                  <a:gd name="T2" fmla="*/ 0 w 97"/>
                  <a:gd name="T3" fmla="*/ 48 h 96"/>
                  <a:gd name="T4" fmla="*/ 49 w 97"/>
                  <a:gd name="T5" fmla="*/ 96 h 96"/>
                  <a:gd name="T6" fmla="*/ 97 w 97"/>
                  <a:gd name="T7" fmla="*/ 46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6"/>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6" name="Freeform 853"/>
              <p:cNvSpPr>
                <a:spLocks/>
              </p:cNvSpPr>
              <p:nvPr/>
            </p:nvSpPr>
            <p:spPr bwMode="auto">
              <a:xfrm>
                <a:off x="6192838" y="5575300"/>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7" name="Freeform 854"/>
              <p:cNvSpPr>
                <a:spLocks/>
              </p:cNvSpPr>
              <p:nvPr/>
            </p:nvSpPr>
            <p:spPr bwMode="auto">
              <a:xfrm>
                <a:off x="6202363" y="5475288"/>
                <a:ext cx="76200" cy="77787"/>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8" name="Freeform 855"/>
              <p:cNvSpPr>
                <a:spLocks/>
              </p:cNvSpPr>
              <p:nvPr/>
            </p:nvSpPr>
            <p:spPr bwMode="auto">
              <a:xfrm>
                <a:off x="6219826" y="5454650"/>
                <a:ext cx="76200" cy="79375"/>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59" name="Freeform 856"/>
              <p:cNvSpPr>
                <a:spLocks/>
              </p:cNvSpPr>
              <p:nvPr/>
            </p:nvSpPr>
            <p:spPr bwMode="auto">
              <a:xfrm>
                <a:off x="6234113" y="5418138"/>
                <a:ext cx="76200"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0" name="Freeform 857"/>
              <p:cNvSpPr>
                <a:spLocks/>
              </p:cNvSpPr>
              <p:nvPr/>
            </p:nvSpPr>
            <p:spPr bwMode="auto">
              <a:xfrm>
                <a:off x="6056313" y="5435600"/>
                <a:ext cx="77788" cy="77787"/>
              </a:xfrm>
              <a:custGeom>
                <a:avLst/>
                <a:gdLst>
                  <a:gd name="T0" fmla="*/ 48 w 97"/>
                  <a:gd name="T1" fmla="*/ 0 h 96"/>
                  <a:gd name="T2" fmla="*/ 0 w 97"/>
                  <a:gd name="T3" fmla="*/ 48 h 96"/>
                  <a:gd name="T4" fmla="*/ 48 w 97"/>
                  <a:gd name="T5" fmla="*/ 96 h 96"/>
                  <a:gd name="T6" fmla="*/ 97 w 97"/>
                  <a:gd name="T7" fmla="*/ 46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6"/>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1" name="Freeform 858"/>
              <p:cNvSpPr>
                <a:spLocks/>
              </p:cNvSpPr>
              <p:nvPr/>
            </p:nvSpPr>
            <p:spPr bwMode="auto">
              <a:xfrm>
                <a:off x="6005513" y="5470525"/>
                <a:ext cx="76200" cy="76200"/>
              </a:xfrm>
              <a:custGeom>
                <a:avLst/>
                <a:gdLst>
                  <a:gd name="T0" fmla="*/ 48 w 96"/>
                  <a:gd name="T1" fmla="*/ 0 h 97"/>
                  <a:gd name="T2" fmla="*/ 0 w 96"/>
                  <a:gd name="T3" fmla="*/ 49 h 97"/>
                  <a:gd name="T4" fmla="*/ 48 w 96"/>
                  <a:gd name="T5" fmla="*/ 97 h 97"/>
                  <a:gd name="T6" fmla="*/ 96 w 96"/>
                  <a:gd name="T7" fmla="*/ 49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9"/>
                    </a:lnTo>
                    <a:lnTo>
                      <a:pt x="48" y="97"/>
                    </a:lnTo>
                    <a:lnTo>
                      <a:pt x="96"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2" name="Freeform 859"/>
              <p:cNvSpPr>
                <a:spLocks/>
              </p:cNvSpPr>
              <p:nvPr/>
            </p:nvSpPr>
            <p:spPr bwMode="auto">
              <a:xfrm>
                <a:off x="6024563" y="5487988"/>
                <a:ext cx="77788" cy="76200"/>
              </a:xfrm>
              <a:custGeom>
                <a:avLst/>
                <a:gdLst>
                  <a:gd name="T0" fmla="*/ 50 w 98"/>
                  <a:gd name="T1" fmla="*/ 0 h 96"/>
                  <a:gd name="T2" fmla="*/ 0 w 98"/>
                  <a:gd name="T3" fmla="*/ 48 h 96"/>
                  <a:gd name="T4" fmla="*/ 50 w 98"/>
                  <a:gd name="T5" fmla="*/ 96 h 96"/>
                  <a:gd name="T6" fmla="*/ 98 w 98"/>
                  <a:gd name="T7" fmla="*/ 48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3" name="Freeform 860"/>
              <p:cNvSpPr>
                <a:spLocks/>
              </p:cNvSpPr>
              <p:nvPr/>
            </p:nvSpPr>
            <p:spPr bwMode="auto">
              <a:xfrm>
                <a:off x="5995988" y="5505450"/>
                <a:ext cx="77788" cy="76200"/>
              </a:xfrm>
              <a:custGeom>
                <a:avLst/>
                <a:gdLst>
                  <a:gd name="T0" fmla="*/ 49 w 97"/>
                  <a:gd name="T1" fmla="*/ 0 h 97"/>
                  <a:gd name="T2" fmla="*/ 0 w 97"/>
                  <a:gd name="T3" fmla="*/ 48 h 97"/>
                  <a:gd name="T4" fmla="*/ 49 w 97"/>
                  <a:gd name="T5" fmla="*/ 97 h 97"/>
                  <a:gd name="T6" fmla="*/ 97 w 97"/>
                  <a:gd name="T7" fmla="*/ 46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6"/>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4" name="Freeform 861"/>
              <p:cNvSpPr>
                <a:spLocks/>
              </p:cNvSpPr>
              <p:nvPr/>
            </p:nvSpPr>
            <p:spPr bwMode="auto">
              <a:xfrm>
                <a:off x="5984876" y="5530850"/>
                <a:ext cx="76200"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5" name="Freeform 862"/>
              <p:cNvSpPr>
                <a:spLocks/>
              </p:cNvSpPr>
              <p:nvPr/>
            </p:nvSpPr>
            <p:spPr bwMode="auto">
              <a:xfrm>
                <a:off x="5915026" y="5518150"/>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6" name="Freeform 863"/>
              <p:cNvSpPr>
                <a:spLocks/>
              </p:cNvSpPr>
              <p:nvPr/>
            </p:nvSpPr>
            <p:spPr bwMode="auto">
              <a:xfrm>
                <a:off x="5921376" y="5551488"/>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7" name="Freeform 864"/>
              <p:cNvSpPr>
                <a:spLocks/>
              </p:cNvSpPr>
              <p:nvPr/>
            </p:nvSpPr>
            <p:spPr bwMode="auto">
              <a:xfrm>
                <a:off x="5749926" y="5380038"/>
                <a:ext cx="76200" cy="77787"/>
              </a:xfrm>
              <a:custGeom>
                <a:avLst/>
                <a:gdLst>
                  <a:gd name="T0" fmla="*/ 51 w 97"/>
                  <a:gd name="T1" fmla="*/ 0 h 99"/>
                  <a:gd name="T2" fmla="*/ 0 w 97"/>
                  <a:gd name="T3" fmla="*/ 50 h 99"/>
                  <a:gd name="T4" fmla="*/ 49 w 97"/>
                  <a:gd name="T5" fmla="*/ 99 h 99"/>
                  <a:gd name="T6" fmla="*/ 97 w 97"/>
                  <a:gd name="T7" fmla="*/ 48 h 99"/>
                  <a:gd name="T8" fmla="*/ 51 w 97"/>
                  <a:gd name="T9" fmla="*/ 0 h 99"/>
                  <a:gd name="T10" fmla="*/ 51 w 97"/>
                  <a:gd name="T11" fmla="*/ 0 h 99"/>
                </a:gdLst>
                <a:ahLst/>
                <a:cxnLst>
                  <a:cxn ang="0">
                    <a:pos x="T0" y="T1"/>
                  </a:cxn>
                  <a:cxn ang="0">
                    <a:pos x="T2" y="T3"/>
                  </a:cxn>
                  <a:cxn ang="0">
                    <a:pos x="T4" y="T5"/>
                  </a:cxn>
                  <a:cxn ang="0">
                    <a:pos x="T6" y="T7"/>
                  </a:cxn>
                  <a:cxn ang="0">
                    <a:pos x="T8" y="T9"/>
                  </a:cxn>
                  <a:cxn ang="0">
                    <a:pos x="T10" y="T11"/>
                  </a:cxn>
                </a:cxnLst>
                <a:rect l="0" t="0" r="r" b="b"/>
                <a:pathLst>
                  <a:path w="97" h="99">
                    <a:moveTo>
                      <a:pt x="51" y="0"/>
                    </a:moveTo>
                    <a:lnTo>
                      <a:pt x="0" y="50"/>
                    </a:lnTo>
                    <a:lnTo>
                      <a:pt x="49" y="99"/>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8" name="Freeform 865"/>
              <p:cNvSpPr>
                <a:spLocks/>
              </p:cNvSpPr>
              <p:nvPr/>
            </p:nvSpPr>
            <p:spPr bwMode="auto">
              <a:xfrm>
                <a:off x="5794376" y="5446713"/>
                <a:ext cx="76200" cy="77787"/>
              </a:xfrm>
              <a:custGeom>
                <a:avLst/>
                <a:gdLst>
                  <a:gd name="T0" fmla="*/ 49 w 97"/>
                  <a:gd name="T1" fmla="*/ 0 h 98"/>
                  <a:gd name="T2" fmla="*/ 0 w 97"/>
                  <a:gd name="T3" fmla="*/ 50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50"/>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69" name="Freeform 866"/>
              <p:cNvSpPr>
                <a:spLocks/>
              </p:cNvSpPr>
              <p:nvPr/>
            </p:nvSpPr>
            <p:spPr bwMode="auto">
              <a:xfrm>
                <a:off x="5797551" y="5391150"/>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0" name="Freeform 867"/>
              <p:cNvSpPr>
                <a:spLocks/>
              </p:cNvSpPr>
              <p:nvPr/>
            </p:nvSpPr>
            <p:spPr bwMode="auto">
              <a:xfrm>
                <a:off x="5834063" y="5400675"/>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1" name="Freeform 868"/>
              <p:cNvSpPr>
                <a:spLocks/>
              </p:cNvSpPr>
              <p:nvPr/>
            </p:nvSpPr>
            <p:spPr bwMode="auto">
              <a:xfrm>
                <a:off x="5845176" y="5430838"/>
                <a:ext cx="77788" cy="76200"/>
              </a:xfrm>
              <a:custGeom>
                <a:avLst/>
                <a:gdLst>
                  <a:gd name="T0" fmla="*/ 49 w 97"/>
                  <a:gd name="T1" fmla="*/ 0 h 97"/>
                  <a:gd name="T2" fmla="*/ 0 w 97"/>
                  <a:gd name="T3" fmla="*/ 49 h 97"/>
                  <a:gd name="T4" fmla="*/ 49 w 97"/>
                  <a:gd name="T5" fmla="*/ 97 h 97"/>
                  <a:gd name="T6" fmla="*/ 97 w 97"/>
                  <a:gd name="T7" fmla="*/ 47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7"/>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2" name="Freeform 869"/>
              <p:cNvSpPr>
                <a:spLocks/>
              </p:cNvSpPr>
              <p:nvPr/>
            </p:nvSpPr>
            <p:spPr bwMode="auto">
              <a:xfrm>
                <a:off x="5865813" y="5443538"/>
                <a:ext cx="77788" cy="77787"/>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3" name="Freeform 870"/>
              <p:cNvSpPr>
                <a:spLocks/>
              </p:cNvSpPr>
              <p:nvPr/>
            </p:nvSpPr>
            <p:spPr bwMode="auto">
              <a:xfrm>
                <a:off x="5767388" y="5330825"/>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4" name="Freeform 871"/>
              <p:cNvSpPr>
                <a:spLocks/>
              </p:cNvSpPr>
              <p:nvPr/>
            </p:nvSpPr>
            <p:spPr bwMode="auto">
              <a:xfrm>
                <a:off x="5764213" y="5286375"/>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5" name="Freeform 872"/>
              <p:cNvSpPr>
                <a:spLocks/>
              </p:cNvSpPr>
              <p:nvPr/>
            </p:nvSpPr>
            <p:spPr bwMode="auto">
              <a:xfrm>
                <a:off x="5810251" y="5291138"/>
                <a:ext cx="77788" cy="77787"/>
              </a:xfrm>
              <a:custGeom>
                <a:avLst/>
                <a:gdLst>
                  <a:gd name="T0" fmla="*/ 50 w 98"/>
                  <a:gd name="T1" fmla="*/ 0 h 97"/>
                  <a:gd name="T2" fmla="*/ 0 w 98"/>
                  <a:gd name="T3" fmla="*/ 49 h 97"/>
                  <a:gd name="T4" fmla="*/ 48 w 98"/>
                  <a:gd name="T5" fmla="*/ 97 h 97"/>
                  <a:gd name="T6" fmla="*/ 98 w 98"/>
                  <a:gd name="T7" fmla="*/ 47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9"/>
                    </a:lnTo>
                    <a:lnTo>
                      <a:pt x="48" y="97"/>
                    </a:lnTo>
                    <a:lnTo>
                      <a:pt x="98" y="47"/>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6" name="Freeform 873"/>
              <p:cNvSpPr>
                <a:spLocks/>
              </p:cNvSpPr>
              <p:nvPr/>
            </p:nvSpPr>
            <p:spPr bwMode="auto">
              <a:xfrm>
                <a:off x="5862638" y="5219700"/>
                <a:ext cx="77788"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7" name="Freeform 874"/>
              <p:cNvSpPr>
                <a:spLocks/>
              </p:cNvSpPr>
              <p:nvPr/>
            </p:nvSpPr>
            <p:spPr bwMode="auto">
              <a:xfrm>
                <a:off x="5915026" y="5219700"/>
                <a:ext cx="76200" cy="76200"/>
              </a:xfrm>
              <a:custGeom>
                <a:avLst/>
                <a:gdLst>
                  <a:gd name="T0" fmla="*/ 48 w 97"/>
                  <a:gd name="T1" fmla="*/ 0 h 97"/>
                  <a:gd name="T2" fmla="*/ 0 w 97"/>
                  <a:gd name="T3" fmla="*/ 49 h 97"/>
                  <a:gd name="T4" fmla="*/ 48 w 97"/>
                  <a:gd name="T5" fmla="*/ 97 h 97"/>
                  <a:gd name="T6" fmla="*/ 97 w 97"/>
                  <a:gd name="T7" fmla="*/ 47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7"/>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8" name="Freeform 875"/>
              <p:cNvSpPr>
                <a:spLocks/>
              </p:cNvSpPr>
              <p:nvPr/>
            </p:nvSpPr>
            <p:spPr bwMode="auto">
              <a:xfrm>
                <a:off x="5908676" y="5162550"/>
                <a:ext cx="77788" cy="79375"/>
              </a:xfrm>
              <a:custGeom>
                <a:avLst/>
                <a:gdLst>
                  <a:gd name="T0" fmla="*/ 48 w 96"/>
                  <a:gd name="T1" fmla="*/ 0 h 98"/>
                  <a:gd name="T2" fmla="*/ 0 w 96"/>
                  <a:gd name="T3" fmla="*/ 50 h 98"/>
                  <a:gd name="T4" fmla="*/ 48 w 96"/>
                  <a:gd name="T5" fmla="*/ 98 h 98"/>
                  <a:gd name="T6" fmla="*/ 96 w 96"/>
                  <a:gd name="T7" fmla="*/ 48 h 98"/>
                  <a:gd name="T8" fmla="*/ 48 w 96"/>
                  <a:gd name="T9" fmla="*/ 0 h 98"/>
                  <a:gd name="T10" fmla="*/ 48 w 96"/>
                  <a:gd name="T11" fmla="*/ 0 h 98"/>
                </a:gdLst>
                <a:ahLst/>
                <a:cxnLst>
                  <a:cxn ang="0">
                    <a:pos x="T0" y="T1"/>
                  </a:cxn>
                  <a:cxn ang="0">
                    <a:pos x="T2" y="T3"/>
                  </a:cxn>
                  <a:cxn ang="0">
                    <a:pos x="T4" y="T5"/>
                  </a:cxn>
                  <a:cxn ang="0">
                    <a:pos x="T6" y="T7"/>
                  </a:cxn>
                  <a:cxn ang="0">
                    <a:pos x="T8" y="T9"/>
                  </a:cxn>
                  <a:cxn ang="0">
                    <a:pos x="T10" y="T11"/>
                  </a:cxn>
                </a:cxnLst>
                <a:rect l="0" t="0" r="r" b="b"/>
                <a:pathLst>
                  <a:path w="96" h="98">
                    <a:moveTo>
                      <a:pt x="48" y="0"/>
                    </a:moveTo>
                    <a:lnTo>
                      <a:pt x="0" y="50"/>
                    </a:lnTo>
                    <a:lnTo>
                      <a:pt x="48" y="98"/>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79" name="Freeform 876"/>
              <p:cNvSpPr>
                <a:spLocks/>
              </p:cNvSpPr>
              <p:nvPr/>
            </p:nvSpPr>
            <p:spPr bwMode="auto">
              <a:xfrm>
                <a:off x="5915026" y="5129213"/>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0" name="Freeform 877"/>
              <p:cNvSpPr>
                <a:spLocks/>
              </p:cNvSpPr>
              <p:nvPr/>
            </p:nvSpPr>
            <p:spPr bwMode="auto">
              <a:xfrm>
                <a:off x="5969001" y="5087938"/>
                <a:ext cx="77788" cy="77787"/>
              </a:xfrm>
              <a:custGeom>
                <a:avLst/>
                <a:gdLst>
                  <a:gd name="T0" fmla="*/ 50 w 97"/>
                  <a:gd name="T1" fmla="*/ 0 h 98"/>
                  <a:gd name="T2" fmla="*/ 0 w 97"/>
                  <a:gd name="T3" fmla="*/ 50 h 98"/>
                  <a:gd name="T4" fmla="*/ 48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8"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1" name="Freeform 878"/>
              <p:cNvSpPr>
                <a:spLocks/>
              </p:cNvSpPr>
              <p:nvPr/>
            </p:nvSpPr>
            <p:spPr bwMode="auto">
              <a:xfrm>
                <a:off x="5951538" y="5143500"/>
                <a:ext cx="79375" cy="77787"/>
              </a:xfrm>
              <a:custGeom>
                <a:avLst/>
                <a:gdLst>
                  <a:gd name="T0" fmla="*/ 50 w 98"/>
                  <a:gd name="T1" fmla="*/ 0 h 96"/>
                  <a:gd name="T2" fmla="*/ 0 w 98"/>
                  <a:gd name="T3" fmla="*/ 48 h 96"/>
                  <a:gd name="T4" fmla="*/ 50 w 98"/>
                  <a:gd name="T5" fmla="*/ 96 h 96"/>
                  <a:gd name="T6" fmla="*/ 98 w 98"/>
                  <a:gd name="T7" fmla="*/ 46 h 96"/>
                  <a:gd name="T8" fmla="*/ 50 w 98"/>
                  <a:gd name="T9" fmla="*/ 0 h 96"/>
                  <a:gd name="T10" fmla="*/ 50 w 98"/>
                  <a:gd name="T11" fmla="*/ 0 h 96"/>
                </a:gdLst>
                <a:ahLst/>
                <a:cxnLst>
                  <a:cxn ang="0">
                    <a:pos x="T0" y="T1"/>
                  </a:cxn>
                  <a:cxn ang="0">
                    <a:pos x="T2" y="T3"/>
                  </a:cxn>
                  <a:cxn ang="0">
                    <a:pos x="T4" y="T5"/>
                  </a:cxn>
                  <a:cxn ang="0">
                    <a:pos x="T6" y="T7"/>
                  </a:cxn>
                  <a:cxn ang="0">
                    <a:pos x="T8" y="T9"/>
                  </a:cxn>
                  <a:cxn ang="0">
                    <a:pos x="T10" y="T11"/>
                  </a:cxn>
                </a:cxnLst>
                <a:rect l="0" t="0" r="r" b="b"/>
                <a:pathLst>
                  <a:path w="98" h="96">
                    <a:moveTo>
                      <a:pt x="50" y="0"/>
                    </a:moveTo>
                    <a:lnTo>
                      <a:pt x="0" y="48"/>
                    </a:lnTo>
                    <a:lnTo>
                      <a:pt x="50" y="96"/>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2" name="Freeform 879"/>
              <p:cNvSpPr>
                <a:spLocks/>
              </p:cNvSpPr>
              <p:nvPr/>
            </p:nvSpPr>
            <p:spPr bwMode="auto">
              <a:xfrm>
                <a:off x="5921376" y="5280025"/>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3" name="Freeform 880"/>
              <p:cNvSpPr>
                <a:spLocks/>
              </p:cNvSpPr>
              <p:nvPr/>
            </p:nvSpPr>
            <p:spPr bwMode="auto">
              <a:xfrm>
                <a:off x="5978526" y="5302250"/>
                <a:ext cx="76200" cy="77787"/>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4" name="Freeform 881"/>
              <p:cNvSpPr>
                <a:spLocks/>
              </p:cNvSpPr>
              <p:nvPr/>
            </p:nvSpPr>
            <p:spPr bwMode="auto">
              <a:xfrm>
                <a:off x="6030913" y="5195888"/>
                <a:ext cx="77788" cy="76200"/>
              </a:xfrm>
              <a:custGeom>
                <a:avLst/>
                <a:gdLst>
                  <a:gd name="T0" fmla="*/ 50 w 99"/>
                  <a:gd name="T1" fmla="*/ 0 h 96"/>
                  <a:gd name="T2" fmla="*/ 0 w 99"/>
                  <a:gd name="T3" fmla="*/ 48 h 96"/>
                  <a:gd name="T4" fmla="*/ 49 w 99"/>
                  <a:gd name="T5" fmla="*/ 96 h 96"/>
                  <a:gd name="T6" fmla="*/ 99 w 99"/>
                  <a:gd name="T7" fmla="*/ 48 h 96"/>
                  <a:gd name="T8" fmla="*/ 50 w 99"/>
                  <a:gd name="T9" fmla="*/ 0 h 96"/>
                  <a:gd name="T10" fmla="*/ 50 w 99"/>
                  <a:gd name="T11" fmla="*/ 0 h 96"/>
                </a:gdLst>
                <a:ahLst/>
                <a:cxnLst>
                  <a:cxn ang="0">
                    <a:pos x="T0" y="T1"/>
                  </a:cxn>
                  <a:cxn ang="0">
                    <a:pos x="T2" y="T3"/>
                  </a:cxn>
                  <a:cxn ang="0">
                    <a:pos x="T4" y="T5"/>
                  </a:cxn>
                  <a:cxn ang="0">
                    <a:pos x="T6" y="T7"/>
                  </a:cxn>
                  <a:cxn ang="0">
                    <a:pos x="T8" y="T9"/>
                  </a:cxn>
                  <a:cxn ang="0">
                    <a:pos x="T10" y="T11"/>
                  </a:cxn>
                </a:cxnLst>
                <a:rect l="0" t="0" r="r" b="b"/>
                <a:pathLst>
                  <a:path w="99" h="96">
                    <a:moveTo>
                      <a:pt x="50" y="0"/>
                    </a:moveTo>
                    <a:lnTo>
                      <a:pt x="0" y="48"/>
                    </a:lnTo>
                    <a:lnTo>
                      <a:pt x="49" y="96"/>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5" name="Freeform 882"/>
              <p:cNvSpPr>
                <a:spLocks/>
              </p:cNvSpPr>
              <p:nvPr/>
            </p:nvSpPr>
            <p:spPr bwMode="auto">
              <a:xfrm>
                <a:off x="6032501" y="5129213"/>
                <a:ext cx="79375" cy="76200"/>
              </a:xfrm>
              <a:custGeom>
                <a:avLst/>
                <a:gdLst>
                  <a:gd name="T0" fmla="*/ 50 w 99"/>
                  <a:gd name="T1" fmla="*/ 0 h 97"/>
                  <a:gd name="T2" fmla="*/ 0 w 99"/>
                  <a:gd name="T3" fmla="*/ 48 h 97"/>
                  <a:gd name="T4" fmla="*/ 48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8"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6" name="Freeform 883"/>
              <p:cNvSpPr>
                <a:spLocks/>
              </p:cNvSpPr>
              <p:nvPr/>
            </p:nvSpPr>
            <p:spPr bwMode="auto">
              <a:xfrm>
                <a:off x="6105526" y="5091113"/>
                <a:ext cx="76200" cy="77787"/>
              </a:xfrm>
              <a:custGeom>
                <a:avLst/>
                <a:gdLst>
                  <a:gd name="T0" fmla="*/ 50 w 97"/>
                  <a:gd name="T1" fmla="*/ 0 h 98"/>
                  <a:gd name="T2" fmla="*/ 0 w 97"/>
                  <a:gd name="T3" fmla="*/ 50 h 98"/>
                  <a:gd name="T4" fmla="*/ 49 w 97"/>
                  <a:gd name="T5" fmla="*/ 98 h 98"/>
                  <a:gd name="T6" fmla="*/ 97 w 97"/>
                  <a:gd name="T7" fmla="*/ 48 h 98"/>
                  <a:gd name="T8" fmla="*/ 50 w 97"/>
                  <a:gd name="T9" fmla="*/ 0 h 98"/>
                  <a:gd name="T10" fmla="*/ 50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50" y="0"/>
                    </a:moveTo>
                    <a:lnTo>
                      <a:pt x="0" y="50"/>
                    </a:lnTo>
                    <a:lnTo>
                      <a:pt x="49" y="98"/>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7" name="Freeform 884"/>
              <p:cNvSpPr>
                <a:spLocks/>
              </p:cNvSpPr>
              <p:nvPr/>
            </p:nvSpPr>
            <p:spPr bwMode="auto">
              <a:xfrm>
                <a:off x="6129338" y="5119688"/>
                <a:ext cx="76200" cy="77787"/>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8" name="Freeform 885"/>
              <p:cNvSpPr>
                <a:spLocks/>
              </p:cNvSpPr>
              <p:nvPr/>
            </p:nvSpPr>
            <p:spPr bwMode="auto">
              <a:xfrm>
                <a:off x="6172201" y="5045075"/>
                <a:ext cx="77788" cy="76200"/>
              </a:xfrm>
              <a:custGeom>
                <a:avLst/>
                <a:gdLst>
                  <a:gd name="T0" fmla="*/ 50 w 99"/>
                  <a:gd name="T1" fmla="*/ 0 h 97"/>
                  <a:gd name="T2" fmla="*/ 0 w 99"/>
                  <a:gd name="T3" fmla="*/ 48 h 97"/>
                  <a:gd name="T4" fmla="*/ 48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8"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89" name="Freeform 886"/>
              <p:cNvSpPr>
                <a:spLocks/>
              </p:cNvSpPr>
              <p:nvPr/>
            </p:nvSpPr>
            <p:spPr bwMode="auto">
              <a:xfrm>
                <a:off x="6135688" y="5051425"/>
                <a:ext cx="76200" cy="76200"/>
              </a:xfrm>
              <a:custGeom>
                <a:avLst/>
                <a:gdLst>
                  <a:gd name="T0" fmla="*/ 49 w 97"/>
                  <a:gd name="T1" fmla="*/ 0 h 96"/>
                  <a:gd name="T2" fmla="*/ 0 w 97"/>
                  <a:gd name="T3" fmla="*/ 48 h 96"/>
                  <a:gd name="T4" fmla="*/ 49 w 97"/>
                  <a:gd name="T5" fmla="*/ 96 h 96"/>
                  <a:gd name="T6" fmla="*/ 97 w 97"/>
                  <a:gd name="T7" fmla="*/ 48 h 96"/>
                  <a:gd name="T8" fmla="*/ 49 w 97"/>
                  <a:gd name="T9" fmla="*/ 0 h 96"/>
                  <a:gd name="T10" fmla="*/ 49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9" y="0"/>
                    </a:moveTo>
                    <a:lnTo>
                      <a:pt x="0" y="48"/>
                    </a:lnTo>
                    <a:lnTo>
                      <a:pt x="49" y="96"/>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0" name="Freeform 887"/>
              <p:cNvSpPr>
                <a:spLocks/>
              </p:cNvSpPr>
              <p:nvPr/>
            </p:nvSpPr>
            <p:spPr bwMode="auto">
              <a:xfrm>
                <a:off x="6224588" y="5062538"/>
                <a:ext cx="77788" cy="77787"/>
              </a:xfrm>
              <a:custGeom>
                <a:avLst/>
                <a:gdLst>
                  <a:gd name="T0" fmla="*/ 48 w 97"/>
                  <a:gd name="T1" fmla="*/ 0 h 97"/>
                  <a:gd name="T2" fmla="*/ 0 w 97"/>
                  <a:gd name="T3" fmla="*/ 49 h 97"/>
                  <a:gd name="T4" fmla="*/ 48 w 97"/>
                  <a:gd name="T5" fmla="*/ 97 h 97"/>
                  <a:gd name="T6" fmla="*/ 97 w 97"/>
                  <a:gd name="T7" fmla="*/ 49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9"/>
                    </a:lnTo>
                    <a:lnTo>
                      <a:pt x="48" y="97"/>
                    </a:lnTo>
                    <a:lnTo>
                      <a:pt x="97" y="49"/>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1" name="Freeform 888"/>
              <p:cNvSpPr>
                <a:spLocks/>
              </p:cNvSpPr>
              <p:nvPr/>
            </p:nvSpPr>
            <p:spPr bwMode="auto">
              <a:xfrm>
                <a:off x="6256338" y="5062538"/>
                <a:ext cx="77788" cy="77787"/>
              </a:xfrm>
              <a:custGeom>
                <a:avLst/>
                <a:gdLst>
                  <a:gd name="T0" fmla="*/ 50 w 99"/>
                  <a:gd name="T1" fmla="*/ 0 h 97"/>
                  <a:gd name="T2" fmla="*/ 0 w 99"/>
                  <a:gd name="T3" fmla="*/ 49 h 97"/>
                  <a:gd name="T4" fmla="*/ 50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50"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2" name="Freeform 889"/>
              <p:cNvSpPr>
                <a:spLocks/>
              </p:cNvSpPr>
              <p:nvPr/>
            </p:nvSpPr>
            <p:spPr bwMode="auto">
              <a:xfrm>
                <a:off x="6153151" y="5175250"/>
                <a:ext cx="76200" cy="77787"/>
              </a:xfrm>
              <a:custGeom>
                <a:avLst/>
                <a:gdLst>
                  <a:gd name="T0" fmla="*/ 48 w 97"/>
                  <a:gd name="T1" fmla="*/ 0 h 98"/>
                  <a:gd name="T2" fmla="*/ 0 w 97"/>
                  <a:gd name="T3" fmla="*/ 48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48"/>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3" name="Freeform 890"/>
              <p:cNvSpPr>
                <a:spLocks/>
              </p:cNvSpPr>
              <p:nvPr/>
            </p:nvSpPr>
            <p:spPr bwMode="auto">
              <a:xfrm>
                <a:off x="6099176" y="5224463"/>
                <a:ext cx="79375" cy="77787"/>
              </a:xfrm>
              <a:custGeom>
                <a:avLst/>
                <a:gdLst>
                  <a:gd name="T0" fmla="*/ 50 w 98"/>
                  <a:gd name="T1" fmla="*/ 0 h 97"/>
                  <a:gd name="T2" fmla="*/ 0 w 98"/>
                  <a:gd name="T3" fmla="*/ 48 h 97"/>
                  <a:gd name="T4" fmla="*/ 48 w 98"/>
                  <a:gd name="T5" fmla="*/ 97 h 97"/>
                  <a:gd name="T6" fmla="*/ 98 w 98"/>
                  <a:gd name="T7" fmla="*/ 46 h 97"/>
                  <a:gd name="T8" fmla="*/ 50 w 98"/>
                  <a:gd name="T9" fmla="*/ 0 h 97"/>
                  <a:gd name="T10" fmla="*/ 50 w 98"/>
                  <a:gd name="T11" fmla="*/ 0 h 97"/>
                </a:gdLst>
                <a:ahLst/>
                <a:cxnLst>
                  <a:cxn ang="0">
                    <a:pos x="T0" y="T1"/>
                  </a:cxn>
                  <a:cxn ang="0">
                    <a:pos x="T2" y="T3"/>
                  </a:cxn>
                  <a:cxn ang="0">
                    <a:pos x="T4" y="T5"/>
                  </a:cxn>
                  <a:cxn ang="0">
                    <a:pos x="T6" y="T7"/>
                  </a:cxn>
                  <a:cxn ang="0">
                    <a:pos x="T8" y="T9"/>
                  </a:cxn>
                  <a:cxn ang="0">
                    <a:pos x="T10" y="T11"/>
                  </a:cxn>
                </a:cxnLst>
                <a:rect l="0" t="0" r="r" b="b"/>
                <a:pathLst>
                  <a:path w="98" h="97">
                    <a:moveTo>
                      <a:pt x="50" y="0"/>
                    </a:moveTo>
                    <a:lnTo>
                      <a:pt x="0" y="48"/>
                    </a:lnTo>
                    <a:lnTo>
                      <a:pt x="48" y="97"/>
                    </a:lnTo>
                    <a:lnTo>
                      <a:pt x="98" y="46"/>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4" name="Freeform 891"/>
              <p:cNvSpPr>
                <a:spLocks/>
              </p:cNvSpPr>
              <p:nvPr/>
            </p:nvSpPr>
            <p:spPr bwMode="auto">
              <a:xfrm>
                <a:off x="6080126" y="5265738"/>
                <a:ext cx="77788"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5" name="Freeform 892"/>
              <p:cNvSpPr>
                <a:spLocks/>
              </p:cNvSpPr>
              <p:nvPr/>
            </p:nvSpPr>
            <p:spPr bwMode="auto">
              <a:xfrm>
                <a:off x="6105526" y="5330825"/>
                <a:ext cx="76200" cy="77787"/>
              </a:xfrm>
              <a:custGeom>
                <a:avLst/>
                <a:gdLst>
                  <a:gd name="T0" fmla="*/ 50 w 97"/>
                  <a:gd name="T1" fmla="*/ 0 h 96"/>
                  <a:gd name="T2" fmla="*/ 0 w 97"/>
                  <a:gd name="T3" fmla="*/ 48 h 96"/>
                  <a:gd name="T4" fmla="*/ 49 w 97"/>
                  <a:gd name="T5" fmla="*/ 96 h 96"/>
                  <a:gd name="T6" fmla="*/ 97 w 97"/>
                  <a:gd name="T7" fmla="*/ 48 h 96"/>
                  <a:gd name="T8" fmla="*/ 50 w 97"/>
                  <a:gd name="T9" fmla="*/ 0 h 96"/>
                  <a:gd name="T10" fmla="*/ 5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0" y="0"/>
                    </a:moveTo>
                    <a:lnTo>
                      <a:pt x="0" y="48"/>
                    </a:lnTo>
                    <a:lnTo>
                      <a:pt x="49" y="96"/>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6" name="Freeform 893"/>
              <p:cNvSpPr>
                <a:spLocks/>
              </p:cNvSpPr>
              <p:nvPr/>
            </p:nvSpPr>
            <p:spPr bwMode="auto">
              <a:xfrm>
                <a:off x="6169026" y="5354638"/>
                <a:ext cx="77788" cy="77787"/>
              </a:xfrm>
              <a:custGeom>
                <a:avLst/>
                <a:gdLst>
                  <a:gd name="T0" fmla="*/ 50 w 99"/>
                  <a:gd name="T1" fmla="*/ 0 h 97"/>
                  <a:gd name="T2" fmla="*/ 0 w 99"/>
                  <a:gd name="T3" fmla="*/ 49 h 97"/>
                  <a:gd name="T4" fmla="*/ 49 w 99"/>
                  <a:gd name="T5" fmla="*/ 97 h 97"/>
                  <a:gd name="T6" fmla="*/ 99 w 99"/>
                  <a:gd name="T7" fmla="*/ 49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9"/>
                    </a:lnTo>
                    <a:lnTo>
                      <a:pt x="49" y="97"/>
                    </a:lnTo>
                    <a:lnTo>
                      <a:pt x="99"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7" name="Freeform 894"/>
              <p:cNvSpPr>
                <a:spLocks/>
              </p:cNvSpPr>
              <p:nvPr/>
            </p:nvSpPr>
            <p:spPr bwMode="auto">
              <a:xfrm>
                <a:off x="6146801" y="5273675"/>
                <a:ext cx="77788" cy="76200"/>
              </a:xfrm>
              <a:custGeom>
                <a:avLst/>
                <a:gdLst>
                  <a:gd name="T0" fmla="*/ 49 w 97"/>
                  <a:gd name="T1" fmla="*/ 0 h 97"/>
                  <a:gd name="T2" fmla="*/ 0 w 97"/>
                  <a:gd name="T3" fmla="*/ 49 h 97"/>
                  <a:gd name="T4" fmla="*/ 49 w 97"/>
                  <a:gd name="T5" fmla="*/ 97 h 97"/>
                  <a:gd name="T6" fmla="*/ 97 w 97"/>
                  <a:gd name="T7" fmla="*/ 49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9"/>
                    </a:lnTo>
                    <a:lnTo>
                      <a:pt x="49" y="97"/>
                    </a:lnTo>
                    <a:lnTo>
                      <a:pt x="97" y="49"/>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8" name="Freeform 895"/>
              <p:cNvSpPr>
                <a:spLocks/>
              </p:cNvSpPr>
              <p:nvPr/>
            </p:nvSpPr>
            <p:spPr bwMode="auto">
              <a:xfrm>
                <a:off x="6175376" y="5241925"/>
                <a:ext cx="77788" cy="77787"/>
              </a:xfrm>
              <a:custGeom>
                <a:avLst/>
                <a:gdLst>
                  <a:gd name="T0" fmla="*/ 50 w 98"/>
                  <a:gd name="T1" fmla="*/ 0 h 99"/>
                  <a:gd name="T2" fmla="*/ 0 w 98"/>
                  <a:gd name="T3" fmla="*/ 49 h 99"/>
                  <a:gd name="T4" fmla="*/ 48 w 98"/>
                  <a:gd name="T5" fmla="*/ 99 h 99"/>
                  <a:gd name="T6" fmla="*/ 98 w 98"/>
                  <a:gd name="T7" fmla="*/ 49 h 99"/>
                  <a:gd name="T8" fmla="*/ 50 w 98"/>
                  <a:gd name="T9" fmla="*/ 0 h 99"/>
                  <a:gd name="T10" fmla="*/ 50 w 98"/>
                  <a:gd name="T11" fmla="*/ 0 h 99"/>
                </a:gdLst>
                <a:ahLst/>
                <a:cxnLst>
                  <a:cxn ang="0">
                    <a:pos x="T0" y="T1"/>
                  </a:cxn>
                  <a:cxn ang="0">
                    <a:pos x="T2" y="T3"/>
                  </a:cxn>
                  <a:cxn ang="0">
                    <a:pos x="T4" y="T5"/>
                  </a:cxn>
                  <a:cxn ang="0">
                    <a:pos x="T6" y="T7"/>
                  </a:cxn>
                  <a:cxn ang="0">
                    <a:pos x="T8" y="T9"/>
                  </a:cxn>
                  <a:cxn ang="0">
                    <a:pos x="T10" y="T11"/>
                  </a:cxn>
                </a:cxnLst>
                <a:rect l="0" t="0" r="r" b="b"/>
                <a:pathLst>
                  <a:path w="98" h="99">
                    <a:moveTo>
                      <a:pt x="50" y="0"/>
                    </a:moveTo>
                    <a:lnTo>
                      <a:pt x="0" y="49"/>
                    </a:lnTo>
                    <a:lnTo>
                      <a:pt x="48" y="99"/>
                    </a:lnTo>
                    <a:lnTo>
                      <a:pt x="98" y="49"/>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99" name="Freeform 896"/>
              <p:cNvSpPr>
                <a:spLocks/>
              </p:cNvSpPr>
              <p:nvPr/>
            </p:nvSpPr>
            <p:spPr bwMode="auto">
              <a:xfrm>
                <a:off x="6192838" y="5203825"/>
                <a:ext cx="76200" cy="77787"/>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0" name="Freeform 897"/>
              <p:cNvSpPr>
                <a:spLocks/>
              </p:cNvSpPr>
              <p:nvPr/>
            </p:nvSpPr>
            <p:spPr bwMode="auto">
              <a:xfrm>
                <a:off x="6237288" y="5202238"/>
                <a:ext cx="76200" cy="76200"/>
              </a:xfrm>
              <a:custGeom>
                <a:avLst/>
                <a:gdLst>
                  <a:gd name="T0" fmla="*/ 48 w 97"/>
                  <a:gd name="T1" fmla="*/ 0 h 97"/>
                  <a:gd name="T2" fmla="*/ 0 w 97"/>
                  <a:gd name="T3" fmla="*/ 48 h 97"/>
                  <a:gd name="T4" fmla="*/ 48 w 97"/>
                  <a:gd name="T5" fmla="*/ 97 h 97"/>
                  <a:gd name="T6" fmla="*/ 97 w 97"/>
                  <a:gd name="T7" fmla="*/ 48 h 97"/>
                  <a:gd name="T8" fmla="*/ 48 w 97"/>
                  <a:gd name="T9" fmla="*/ 0 h 97"/>
                  <a:gd name="T10" fmla="*/ 48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8" y="0"/>
                    </a:moveTo>
                    <a:lnTo>
                      <a:pt x="0" y="48"/>
                    </a:lnTo>
                    <a:lnTo>
                      <a:pt x="48" y="97"/>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1" name="Freeform 898"/>
              <p:cNvSpPr>
                <a:spLocks/>
              </p:cNvSpPr>
              <p:nvPr/>
            </p:nvSpPr>
            <p:spPr bwMode="auto">
              <a:xfrm>
                <a:off x="6202363" y="5256213"/>
                <a:ext cx="76200" cy="76200"/>
              </a:xfrm>
              <a:custGeom>
                <a:avLst/>
                <a:gdLst>
                  <a:gd name="T0" fmla="*/ 50 w 97"/>
                  <a:gd name="T1" fmla="*/ 0 h 97"/>
                  <a:gd name="T2" fmla="*/ 0 w 97"/>
                  <a:gd name="T3" fmla="*/ 48 h 97"/>
                  <a:gd name="T4" fmla="*/ 49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9"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2" name="Freeform 899"/>
              <p:cNvSpPr>
                <a:spLocks/>
              </p:cNvSpPr>
              <p:nvPr/>
            </p:nvSpPr>
            <p:spPr bwMode="auto">
              <a:xfrm>
                <a:off x="6251576" y="5238750"/>
                <a:ext cx="77788" cy="77787"/>
              </a:xfrm>
              <a:custGeom>
                <a:avLst/>
                <a:gdLst>
                  <a:gd name="T0" fmla="*/ 49 w 97"/>
                  <a:gd name="T1" fmla="*/ 0 h 98"/>
                  <a:gd name="T2" fmla="*/ 0 w 97"/>
                  <a:gd name="T3" fmla="*/ 48 h 98"/>
                  <a:gd name="T4" fmla="*/ 49 w 97"/>
                  <a:gd name="T5" fmla="*/ 98 h 98"/>
                  <a:gd name="T6" fmla="*/ 97 w 97"/>
                  <a:gd name="T7" fmla="*/ 48 h 98"/>
                  <a:gd name="T8" fmla="*/ 49 w 97"/>
                  <a:gd name="T9" fmla="*/ 0 h 98"/>
                  <a:gd name="T10" fmla="*/ 49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9" y="0"/>
                    </a:moveTo>
                    <a:lnTo>
                      <a:pt x="0" y="48"/>
                    </a:lnTo>
                    <a:lnTo>
                      <a:pt x="49" y="98"/>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3" name="Freeform 900"/>
              <p:cNvSpPr>
                <a:spLocks/>
              </p:cNvSpPr>
              <p:nvPr/>
            </p:nvSpPr>
            <p:spPr bwMode="auto">
              <a:xfrm>
                <a:off x="6213476" y="5129213"/>
                <a:ext cx="76200" cy="76200"/>
              </a:xfrm>
              <a:custGeom>
                <a:avLst/>
                <a:gdLst>
                  <a:gd name="T0" fmla="*/ 50 w 97"/>
                  <a:gd name="T1" fmla="*/ 0 h 97"/>
                  <a:gd name="T2" fmla="*/ 0 w 97"/>
                  <a:gd name="T3" fmla="*/ 48 h 97"/>
                  <a:gd name="T4" fmla="*/ 48 w 97"/>
                  <a:gd name="T5" fmla="*/ 97 h 97"/>
                  <a:gd name="T6" fmla="*/ 97 w 97"/>
                  <a:gd name="T7" fmla="*/ 48 h 97"/>
                  <a:gd name="T8" fmla="*/ 50 w 97"/>
                  <a:gd name="T9" fmla="*/ 0 h 97"/>
                  <a:gd name="T10" fmla="*/ 50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50" y="0"/>
                    </a:moveTo>
                    <a:lnTo>
                      <a:pt x="0" y="48"/>
                    </a:lnTo>
                    <a:lnTo>
                      <a:pt x="48" y="97"/>
                    </a:lnTo>
                    <a:lnTo>
                      <a:pt x="97"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4" name="Freeform 901"/>
              <p:cNvSpPr>
                <a:spLocks/>
              </p:cNvSpPr>
              <p:nvPr/>
            </p:nvSpPr>
            <p:spPr bwMode="auto">
              <a:xfrm>
                <a:off x="6251576" y="5119688"/>
                <a:ext cx="77788" cy="77787"/>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5" name="Freeform 902"/>
              <p:cNvSpPr>
                <a:spLocks/>
              </p:cNvSpPr>
              <p:nvPr/>
            </p:nvSpPr>
            <p:spPr bwMode="auto">
              <a:xfrm>
                <a:off x="6307138" y="5065713"/>
                <a:ext cx="76200" cy="76200"/>
              </a:xfrm>
              <a:custGeom>
                <a:avLst/>
                <a:gdLst>
                  <a:gd name="T0" fmla="*/ 49 w 97"/>
                  <a:gd name="T1" fmla="*/ 0 h 97"/>
                  <a:gd name="T2" fmla="*/ 0 w 97"/>
                  <a:gd name="T3" fmla="*/ 48 h 97"/>
                  <a:gd name="T4" fmla="*/ 49 w 97"/>
                  <a:gd name="T5" fmla="*/ 97 h 97"/>
                  <a:gd name="T6" fmla="*/ 97 w 97"/>
                  <a:gd name="T7" fmla="*/ 48 h 97"/>
                  <a:gd name="T8" fmla="*/ 49 w 97"/>
                  <a:gd name="T9" fmla="*/ 0 h 97"/>
                  <a:gd name="T10" fmla="*/ 49 w 97"/>
                  <a:gd name="T11" fmla="*/ 0 h 97"/>
                </a:gdLst>
                <a:ahLst/>
                <a:cxnLst>
                  <a:cxn ang="0">
                    <a:pos x="T0" y="T1"/>
                  </a:cxn>
                  <a:cxn ang="0">
                    <a:pos x="T2" y="T3"/>
                  </a:cxn>
                  <a:cxn ang="0">
                    <a:pos x="T4" y="T5"/>
                  </a:cxn>
                  <a:cxn ang="0">
                    <a:pos x="T6" y="T7"/>
                  </a:cxn>
                  <a:cxn ang="0">
                    <a:pos x="T8" y="T9"/>
                  </a:cxn>
                  <a:cxn ang="0">
                    <a:pos x="T10" y="T11"/>
                  </a:cxn>
                </a:cxnLst>
                <a:rect l="0" t="0" r="r" b="b"/>
                <a:pathLst>
                  <a:path w="97" h="97">
                    <a:moveTo>
                      <a:pt x="49" y="0"/>
                    </a:moveTo>
                    <a:lnTo>
                      <a:pt x="0" y="48"/>
                    </a:lnTo>
                    <a:lnTo>
                      <a:pt x="49" y="97"/>
                    </a:lnTo>
                    <a:lnTo>
                      <a:pt x="97" y="48"/>
                    </a:lnTo>
                    <a:lnTo>
                      <a:pt x="49" y="0"/>
                    </a:lnTo>
                    <a:lnTo>
                      <a:pt x="49"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6" name="Freeform 903"/>
              <p:cNvSpPr>
                <a:spLocks/>
              </p:cNvSpPr>
              <p:nvPr/>
            </p:nvSpPr>
            <p:spPr bwMode="auto">
              <a:xfrm>
                <a:off x="6350001" y="5068888"/>
                <a:ext cx="76200" cy="76200"/>
              </a:xfrm>
              <a:custGeom>
                <a:avLst/>
                <a:gdLst>
                  <a:gd name="T0" fmla="*/ 51 w 97"/>
                  <a:gd name="T1" fmla="*/ 0 h 96"/>
                  <a:gd name="T2" fmla="*/ 0 w 97"/>
                  <a:gd name="T3" fmla="*/ 48 h 96"/>
                  <a:gd name="T4" fmla="*/ 49 w 97"/>
                  <a:gd name="T5" fmla="*/ 96 h 96"/>
                  <a:gd name="T6" fmla="*/ 97 w 97"/>
                  <a:gd name="T7" fmla="*/ 48 h 96"/>
                  <a:gd name="T8" fmla="*/ 51 w 97"/>
                  <a:gd name="T9" fmla="*/ 0 h 96"/>
                  <a:gd name="T10" fmla="*/ 51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51" y="0"/>
                    </a:moveTo>
                    <a:lnTo>
                      <a:pt x="0" y="48"/>
                    </a:lnTo>
                    <a:lnTo>
                      <a:pt x="49" y="96"/>
                    </a:lnTo>
                    <a:lnTo>
                      <a:pt x="97" y="48"/>
                    </a:lnTo>
                    <a:lnTo>
                      <a:pt x="51" y="0"/>
                    </a:lnTo>
                    <a:lnTo>
                      <a:pt x="51"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7" name="Freeform 904"/>
              <p:cNvSpPr>
                <a:spLocks/>
              </p:cNvSpPr>
              <p:nvPr/>
            </p:nvSpPr>
            <p:spPr bwMode="auto">
              <a:xfrm>
                <a:off x="6373813" y="5087938"/>
                <a:ext cx="76200" cy="77787"/>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8" name="Freeform 905"/>
              <p:cNvSpPr>
                <a:spLocks/>
              </p:cNvSpPr>
              <p:nvPr/>
            </p:nvSpPr>
            <p:spPr bwMode="auto">
              <a:xfrm>
                <a:off x="6321426" y="5111750"/>
                <a:ext cx="76200" cy="76200"/>
              </a:xfrm>
              <a:custGeom>
                <a:avLst/>
                <a:gdLst>
                  <a:gd name="T0" fmla="*/ 48 w 97"/>
                  <a:gd name="T1" fmla="*/ 0 h 96"/>
                  <a:gd name="T2" fmla="*/ 0 w 97"/>
                  <a:gd name="T3" fmla="*/ 48 h 96"/>
                  <a:gd name="T4" fmla="*/ 48 w 97"/>
                  <a:gd name="T5" fmla="*/ 96 h 96"/>
                  <a:gd name="T6" fmla="*/ 97 w 97"/>
                  <a:gd name="T7" fmla="*/ 48 h 96"/>
                  <a:gd name="T8" fmla="*/ 48 w 97"/>
                  <a:gd name="T9" fmla="*/ 0 h 96"/>
                  <a:gd name="T10" fmla="*/ 48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48" y="0"/>
                    </a:moveTo>
                    <a:lnTo>
                      <a:pt x="0" y="48"/>
                    </a:lnTo>
                    <a:lnTo>
                      <a:pt x="48" y="96"/>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09" name="Freeform 906"/>
              <p:cNvSpPr>
                <a:spLocks/>
              </p:cNvSpPr>
              <p:nvPr/>
            </p:nvSpPr>
            <p:spPr bwMode="auto">
              <a:xfrm>
                <a:off x="6303963" y="5129213"/>
                <a:ext cx="76200" cy="76200"/>
              </a:xfrm>
              <a:custGeom>
                <a:avLst/>
                <a:gdLst>
                  <a:gd name="T0" fmla="*/ 48 w 96"/>
                  <a:gd name="T1" fmla="*/ 0 h 97"/>
                  <a:gd name="T2" fmla="*/ 0 w 96"/>
                  <a:gd name="T3" fmla="*/ 48 h 97"/>
                  <a:gd name="T4" fmla="*/ 48 w 96"/>
                  <a:gd name="T5" fmla="*/ 97 h 97"/>
                  <a:gd name="T6" fmla="*/ 96 w 96"/>
                  <a:gd name="T7" fmla="*/ 48 h 97"/>
                  <a:gd name="T8" fmla="*/ 48 w 96"/>
                  <a:gd name="T9" fmla="*/ 0 h 97"/>
                  <a:gd name="T10" fmla="*/ 48 w 96"/>
                  <a:gd name="T11" fmla="*/ 0 h 97"/>
                </a:gdLst>
                <a:ahLst/>
                <a:cxnLst>
                  <a:cxn ang="0">
                    <a:pos x="T0" y="T1"/>
                  </a:cxn>
                  <a:cxn ang="0">
                    <a:pos x="T2" y="T3"/>
                  </a:cxn>
                  <a:cxn ang="0">
                    <a:pos x="T4" y="T5"/>
                  </a:cxn>
                  <a:cxn ang="0">
                    <a:pos x="T6" y="T7"/>
                  </a:cxn>
                  <a:cxn ang="0">
                    <a:pos x="T8" y="T9"/>
                  </a:cxn>
                  <a:cxn ang="0">
                    <a:pos x="T10" y="T11"/>
                  </a:cxn>
                </a:cxnLst>
                <a:rect l="0" t="0" r="r" b="b"/>
                <a:pathLst>
                  <a:path w="96" h="97">
                    <a:moveTo>
                      <a:pt x="48" y="0"/>
                    </a:moveTo>
                    <a:lnTo>
                      <a:pt x="0" y="48"/>
                    </a:lnTo>
                    <a:lnTo>
                      <a:pt x="48" y="97"/>
                    </a:lnTo>
                    <a:lnTo>
                      <a:pt x="96"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0" name="Freeform 907"/>
              <p:cNvSpPr>
                <a:spLocks/>
              </p:cNvSpPr>
              <p:nvPr/>
            </p:nvSpPr>
            <p:spPr bwMode="auto">
              <a:xfrm>
                <a:off x="6321426" y="5162550"/>
                <a:ext cx="76200" cy="79375"/>
              </a:xfrm>
              <a:custGeom>
                <a:avLst/>
                <a:gdLst>
                  <a:gd name="T0" fmla="*/ 48 w 97"/>
                  <a:gd name="T1" fmla="*/ 0 h 98"/>
                  <a:gd name="T2" fmla="*/ 0 w 97"/>
                  <a:gd name="T3" fmla="*/ 50 h 98"/>
                  <a:gd name="T4" fmla="*/ 48 w 97"/>
                  <a:gd name="T5" fmla="*/ 98 h 98"/>
                  <a:gd name="T6" fmla="*/ 97 w 97"/>
                  <a:gd name="T7" fmla="*/ 48 h 98"/>
                  <a:gd name="T8" fmla="*/ 48 w 97"/>
                  <a:gd name="T9" fmla="*/ 0 h 98"/>
                  <a:gd name="T10" fmla="*/ 48 w 97"/>
                  <a:gd name="T11" fmla="*/ 0 h 98"/>
                </a:gdLst>
                <a:ahLst/>
                <a:cxnLst>
                  <a:cxn ang="0">
                    <a:pos x="T0" y="T1"/>
                  </a:cxn>
                  <a:cxn ang="0">
                    <a:pos x="T2" y="T3"/>
                  </a:cxn>
                  <a:cxn ang="0">
                    <a:pos x="T4" y="T5"/>
                  </a:cxn>
                  <a:cxn ang="0">
                    <a:pos x="T6" y="T7"/>
                  </a:cxn>
                  <a:cxn ang="0">
                    <a:pos x="T8" y="T9"/>
                  </a:cxn>
                  <a:cxn ang="0">
                    <a:pos x="T10" y="T11"/>
                  </a:cxn>
                </a:cxnLst>
                <a:rect l="0" t="0" r="r" b="b"/>
                <a:pathLst>
                  <a:path w="97" h="98">
                    <a:moveTo>
                      <a:pt x="48" y="0"/>
                    </a:moveTo>
                    <a:lnTo>
                      <a:pt x="0" y="50"/>
                    </a:lnTo>
                    <a:lnTo>
                      <a:pt x="48" y="98"/>
                    </a:lnTo>
                    <a:lnTo>
                      <a:pt x="97" y="48"/>
                    </a:lnTo>
                    <a:lnTo>
                      <a:pt x="48" y="0"/>
                    </a:lnTo>
                    <a:lnTo>
                      <a:pt x="48"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sp>
            <p:nvSpPr>
              <p:cNvPr id="111" name="Freeform 908"/>
              <p:cNvSpPr>
                <a:spLocks/>
              </p:cNvSpPr>
              <p:nvPr/>
            </p:nvSpPr>
            <p:spPr bwMode="auto">
              <a:xfrm>
                <a:off x="6340476" y="5202238"/>
                <a:ext cx="77788" cy="76200"/>
              </a:xfrm>
              <a:custGeom>
                <a:avLst/>
                <a:gdLst>
                  <a:gd name="T0" fmla="*/ 50 w 99"/>
                  <a:gd name="T1" fmla="*/ 0 h 97"/>
                  <a:gd name="T2" fmla="*/ 0 w 99"/>
                  <a:gd name="T3" fmla="*/ 48 h 97"/>
                  <a:gd name="T4" fmla="*/ 49 w 99"/>
                  <a:gd name="T5" fmla="*/ 97 h 97"/>
                  <a:gd name="T6" fmla="*/ 99 w 99"/>
                  <a:gd name="T7" fmla="*/ 48 h 97"/>
                  <a:gd name="T8" fmla="*/ 50 w 99"/>
                  <a:gd name="T9" fmla="*/ 0 h 97"/>
                  <a:gd name="T10" fmla="*/ 50 w 99"/>
                  <a:gd name="T11" fmla="*/ 0 h 97"/>
                </a:gdLst>
                <a:ahLst/>
                <a:cxnLst>
                  <a:cxn ang="0">
                    <a:pos x="T0" y="T1"/>
                  </a:cxn>
                  <a:cxn ang="0">
                    <a:pos x="T2" y="T3"/>
                  </a:cxn>
                  <a:cxn ang="0">
                    <a:pos x="T4" y="T5"/>
                  </a:cxn>
                  <a:cxn ang="0">
                    <a:pos x="T6" y="T7"/>
                  </a:cxn>
                  <a:cxn ang="0">
                    <a:pos x="T8" y="T9"/>
                  </a:cxn>
                  <a:cxn ang="0">
                    <a:pos x="T10" y="T11"/>
                  </a:cxn>
                </a:cxnLst>
                <a:rect l="0" t="0" r="r" b="b"/>
                <a:pathLst>
                  <a:path w="99" h="97">
                    <a:moveTo>
                      <a:pt x="50" y="0"/>
                    </a:moveTo>
                    <a:lnTo>
                      <a:pt x="0" y="48"/>
                    </a:lnTo>
                    <a:lnTo>
                      <a:pt x="49" y="97"/>
                    </a:lnTo>
                    <a:lnTo>
                      <a:pt x="99" y="48"/>
                    </a:lnTo>
                    <a:lnTo>
                      <a:pt x="50" y="0"/>
                    </a:lnTo>
                    <a:lnTo>
                      <a:pt x="50"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200">
                  <a:solidFill>
                    <a:srgbClr val="000066"/>
                  </a:solidFill>
                  <a:latin typeface="Arial" charset="0"/>
                  <a:cs typeface="Arial" charset="0"/>
                </a:endParaRPr>
              </a:p>
            </p:txBody>
          </p:sp>
        </p:grpSp>
        <p:sp>
          <p:nvSpPr>
            <p:cNvPr id="927" name="ZoneTexte 926"/>
            <p:cNvSpPr txBox="1"/>
            <p:nvPr/>
          </p:nvSpPr>
          <p:spPr>
            <a:xfrm>
              <a:off x="4570893" y="5771108"/>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0</a:t>
              </a:r>
            </a:p>
          </p:txBody>
        </p:sp>
        <p:sp>
          <p:nvSpPr>
            <p:cNvPr id="928" name="ZoneTexte 927"/>
            <p:cNvSpPr txBox="1"/>
            <p:nvPr/>
          </p:nvSpPr>
          <p:spPr>
            <a:xfrm>
              <a:off x="4720324" y="596416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latin typeface="Arial"/>
                </a:rPr>
                <a:t>1</a:t>
              </a:r>
              <a:endParaRPr lang="fr-FR" sz="1200" dirty="0">
                <a:solidFill>
                  <a:srgbClr val="000066"/>
                </a:solidFill>
                <a:latin typeface="Arial"/>
                <a:cs typeface="Arial" charset="0"/>
              </a:endParaRPr>
            </a:p>
          </p:txBody>
        </p:sp>
        <p:sp>
          <p:nvSpPr>
            <p:cNvPr id="929" name="ZoneTexte 928"/>
            <p:cNvSpPr txBox="1"/>
            <p:nvPr/>
          </p:nvSpPr>
          <p:spPr>
            <a:xfrm>
              <a:off x="5749818" y="596416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latin typeface="Arial"/>
                </a:rPr>
                <a:t>2</a:t>
              </a:r>
              <a:endParaRPr lang="fr-FR" sz="1200" dirty="0">
                <a:solidFill>
                  <a:srgbClr val="000066"/>
                </a:solidFill>
                <a:latin typeface="Arial"/>
                <a:cs typeface="Arial" charset="0"/>
              </a:endParaRPr>
            </a:p>
          </p:txBody>
        </p:sp>
        <p:sp>
          <p:nvSpPr>
            <p:cNvPr id="930" name="ZoneTexte 929"/>
            <p:cNvSpPr txBox="1"/>
            <p:nvPr/>
          </p:nvSpPr>
          <p:spPr>
            <a:xfrm>
              <a:off x="6779312" y="596416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latin typeface="Arial"/>
                </a:rPr>
                <a:t>3</a:t>
              </a:r>
              <a:endParaRPr lang="fr-FR" sz="1200" dirty="0">
                <a:solidFill>
                  <a:srgbClr val="000066"/>
                </a:solidFill>
                <a:latin typeface="Arial"/>
                <a:cs typeface="Arial" charset="0"/>
              </a:endParaRPr>
            </a:p>
          </p:txBody>
        </p:sp>
        <p:sp>
          <p:nvSpPr>
            <p:cNvPr id="931" name="ZoneTexte 930"/>
            <p:cNvSpPr txBox="1"/>
            <p:nvPr/>
          </p:nvSpPr>
          <p:spPr>
            <a:xfrm>
              <a:off x="7808806" y="596416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latin typeface="Arial"/>
                </a:rPr>
                <a:t>4</a:t>
              </a:r>
              <a:endParaRPr lang="fr-FR" sz="1200" dirty="0">
                <a:solidFill>
                  <a:srgbClr val="000066"/>
                </a:solidFill>
                <a:latin typeface="Arial"/>
                <a:cs typeface="Arial" charset="0"/>
              </a:endParaRPr>
            </a:p>
          </p:txBody>
        </p:sp>
        <p:sp>
          <p:nvSpPr>
            <p:cNvPr id="932" name="ZoneTexte 931"/>
            <p:cNvSpPr txBox="1"/>
            <p:nvPr/>
          </p:nvSpPr>
          <p:spPr>
            <a:xfrm>
              <a:off x="8838299" y="5964164"/>
              <a:ext cx="269625" cy="276999"/>
            </a:xfrm>
            <a:prstGeom prst="rect">
              <a:avLst/>
            </a:prstGeom>
            <a:noFill/>
          </p:spPr>
          <p:txBody>
            <a:bodyPr wrap="none" rtlCol="0">
              <a:spAutoFit/>
            </a:bodyPr>
            <a:lstStyle/>
            <a:p>
              <a:pPr algn="ctr" defTabSz="914400" fontAlgn="base">
                <a:spcBef>
                  <a:spcPct val="0"/>
                </a:spcBef>
                <a:spcAft>
                  <a:spcPct val="0"/>
                </a:spcAft>
              </a:pPr>
              <a:r>
                <a:rPr lang="fr-FR" sz="1200" dirty="0">
                  <a:latin typeface="Arial"/>
                </a:rPr>
                <a:t>5</a:t>
              </a:r>
              <a:endParaRPr lang="fr-FR" sz="1200" dirty="0">
                <a:solidFill>
                  <a:srgbClr val="000066"/>
                </a:solidFill>
                <a:latin typeface="Arial"/>
                <a:cs typeface="Arial" charset="0"/>
              </a:endParaRPr>
            </a:p>
          </p:txBody>
        </p:sp>
        <p:sp>
          <p:nvSpPr>
            <p:cNvPr id="933" name="ZoneTexte 932"/>
            <p:cNvSpPr txBox="1"/>
            <p:nvPr/>
          </p:nvSpPr>
          <p:spPr>
            <a:xfrm>
              <a:off x="4570893" y="5401778"/>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1</a:t>
              </a:r>
            </a:p>
          </p:txBody>
        </p:sp>
        <p:sp>
          <p:nvSpPr>
            <p:cNvPr id="934" name="ZoneTexte 933"/>
            <p:cNvSpPr txBox="1"/>
            <p:nvPr/>
          </p:nvSpPr>
          <p:spPr>
            <a:xfrm>
              <a:off x="4570893" y="5032446"/>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2</a:t>
              </a:r>
            </a:p>
          </p:txBody>
        </p:sp>
        <p:sp>
          <p:nvSpPr>
            <p:cNvPr id="935" name="ZoneTexte 934"/>
            <p:cNvSpPr txBox="1"/>
            <p:nvPr/>
          </p:nvSpPr>
          <p:spPr>
            <a:xfrm>
              <a:off x="4570893" y="4663114"/>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3</a:t>
              </a:r>
            </a:p>
          </p:txBody>
        </p:sp>
        <p:sp>
          <p:nvSpPr>
            <p:cNvPr id="936" name="ZoneTexte 935"/>
            <p:cNvSpPr txBox="1"/>
            <p:nvPr/>
          </p:nvSpPr>
          <p:spPr>
            <a:xfrm>
              <a:off x="4570893" y="4293782"/>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4</a:t>
              </a:r>
            </a:p>
          </p:txBody>
        </p:sp>
        <p:sp>
          <p:nvSpPr>
            <p:cNvPr id="938" name="ZoneTexte 937"/>
            <p:cNvSpPr txBox="1"/>
            <p:nvPr/>
          </p:nvSpPr>
          <p:spPr>
            <a:xfrm rot="16200000">
              <a:off x="3706728" y="4897777"/>
              <a:ext cx="1565557" cy="276999"/>
            </a:xfrm>
            <a:prstGeom prst="rect">
              <a:avLst/>
            </a:prstGeom>
            <a:noFill/>
          </p:spPr>
          <p:txBody>
            <a:bodyPr wrap="none" rtlCol="0">
              <a:spAutoFit/>
            </a:bodyPr>
            <a:lstStyle/>
            <a:p>
              <a:pPr algn="ctr" defTabSz="914400" fontAlgn="base">
                <a:spcBef>
                  <a:spcPct val="0"/>
                </a:spcBef>
                <a:spcAft>
                  <a:spcPct val="0"/>
                </a:spcAft>
              </a:pPr>
              <a:r>
                <a:rPr lang="fr-FR" sz="1200" b="1" dirty="0">
                  <a:solidFill>
                    <a:srgbClr val="000066"/>
                  </a:solidFill>
                  <a:latin typeface="Arial"/>
                  <a:cs typeface="Arial" charset="0"/>
                </a:rPr>
                <a:t>Anti-gp41 EIA (DO)</a:t>
              </a:r>
            </a:p>
          </p:txBody>
        </p:sp>
        <p:sp>
          <p:nvSpPr>
            <p:cNvPr id="939" name="ZoneTexte 938"/>
            <p:cNvSpPr txBox="1"/>
            <p:nvPr/>
          </p:nvSpPr>
          <p:spPr>
            <a:xfrm>
              <a:off x="7774734" y="4058610"/>
              <a:ext cx="914032" cy="461665"/>
            </a:xfrm>
            <a:prstGeom prst="rect">
              <a:avLst/>
            </a:prstGeom>
            <a:noFill/>
          </p:spPr>
          <p:txBody>
            <a:bodyPr wrap="none" rtlCol="0">
              <a:spAutoFit/>
            </a:bodyPr>
            <a:lstStyle/>
            <a:p>
              <a:pPr algn="ctr" defTabSz="914400" fontAlgn="base">
                <a:spcBef>
                  <a:spcPct val="0"/>
                </a:spcBef>
                <a:spcAft>
                  <a:spcPct val="0"/>
                </a:spcAft>
              </a:pPr>
              <a:r>
                <a:rPr lang="fr-FR" sz="1200" dirty="0">
                  <a:solidFill>
                    <a:srgbClr val="000066"/>
                  </a:solidFill>
                  <a:latin typeface="Arial"/>
                  <a:cs typeface="Arial" charset="0"/>
                </a:rPr>
                <a:t>r = 0,35</a:t>
              </a:r>
              <a:br>
                <a:rPr lang="fr-FR" sz="1200" dirty="0">
                  <a:solidFill>
                    <a:srgbClr val="000066"/>
                  </a:solidFill>
                  <a:latin typeface="Arial"/>
                  <a:cs typeface="Arial" charset="0"/>
                </a:rPr>
              </a:br>
              <a:r>
                <a:rPr lang="fr-FR" sz="1200" dirty="0">
                  <a:solidFill>
                    <a:srgbClr val="000066"/>
                  </a:solidFill>
                  <a:latin typeface="Arial"/>
                  <a:cs typeface="Arial" charset="0"/>
                </a:rPr>
                <a:t>p &lt; 0,0001</a:t>
              </a:r>
            </a:p>
          </p:txBody>
        </p:sp>
        <p:sp>
          <p:nvSpPr>
            <p:cNvPr id="940" name="ZoneTexte 939"/>
            <p:cNvSpPr txBox="1"/>
            <p:nvPr/>
          </p:nvSpPr>
          <p:spPr>
            <a:xfrm>
              <a:off x="4570893" y="3924450"/>
              <a:ext cx="269625" cy="276999"/>
            </a:xfrm>
            <a:prstGeom prst="rect">
              <a:avLst/>
            </a:prstGeom>
            <a:noFill/>
          </p:spPr>
          <p:txBody>
            <a:bodyPr wrap="none" rtlCol="0">
              <a:spAutoFit/>
            </a:bodyPr>
            <a:lstStyle/>
            <a:p>
              <a:pPr algn="r" defTabSz="914400" fontAlgn="base">
                <a:spcBef>
                  <a:spcPct val="0"/>
                </a:spcBef>
                <a:spcAft>
                  <a:spcPct val="0"/>
                </a:spcAft>
              </a:pPr>
              <a:r>
                <a:rPr lang="fr-FR" sz="1200" dirty="0">
                  <a:solidFill>
                    <a:srgbClr val="000066"/>
                  </a:solidFill>
                  <a:latin typeface="Arial"/>
                  <a:cs typeface="Arial" charset="0"/>
                </a:rPr>
                <a:t>5</a:t>
              </a:r>
            </a:p>
          </p:txBody>
        </p:sp>
        <p:sp>
          <p:nvSpPr>
            <p:cNvPr id="941" name="ZoneTexte 940"/>
            <p:cNvSpPr txBox="1"/>
            <p:nvPr/>
          </p:nvSpPr>
          <p:spPr>
            <a:xfrm>
              <a:off x="5959539" y="6257838"/>
              <a:ext cx="2204450" cy="276999"/>
            </a:xfrm>
            <a:prstGeom prst="rect">
              <a:avLst/>
            </a:prstGeom>
            <a:noFill/>
          </p:spPr>
          <p:txBody>
            <a:bodyPr wrap="none" rtlCol="0">
              <a:spAutoFit/>
            </a:bodyPr>
            <a:lstStyle/>
            <a:p>
              <a:pPr algn="ctr"/>
              <a:r>
                <a:rPr lang="fr-FR" sz="1200" b="1" dirty="0">
                  <a:solidFill>
                    <a:srgbClr val="000066"/>
                  </a:solidFill>
                  <a:latin typeface="Arial"/>
                  <a:cs typeface="Arial" charset="0"/>
                </a:rPr>
                <a:t>ADN VIH (</a:t>
              </a:r>
              <a:r>
                <a:rPr lang="pl-PL" sz="1200" b="1" dirty="0">
                  <a:latin typeface="Arial"/>
                </a:rPr>
                <a:t>log</a:t>
              </a:r>
              <a:r>
                <a:rPr lang="pl-PL" sz="1200" b="1" baseline="-25000" dirty="0">
                  <a:latin typeface="Arial"/>
                </a:rPr>
                <a:t>10</a:t>
              </a:r>
              <a:r>
                <a:rPr lang="pl-PL" sz="1200" b="1" dirty="0">
                  <a:latin typeface="Arial"/>
                </a:rPr>
                <a:t> c/10</a:t>
              </a:r>
              <a:r>
                <a:rPr lang="pl-PL" sz="1200" b="1" baseline="30000" dirty="0">
                  <a:latin typeface="Arial"/>
                </a:rPr>
                <a:t>6</a:t>
              </a:r>
              <a:r>
                <a:rPr lang="pl-PL" sz="1200" b="1" dirty="0">
                  <a:latin typeface="Arial"/>
                </a:rPr>
                <a:t> PBMC</a:t>
              </a:r>
              <a:r>
                <a:rPr lang="fr-FR" sz="1200" b="1" dirty="0">
                  <a:solidFill>
                    <a:srgbClr val="000066"/>
                  </a:solidFill>
                  <a:latin typeface="Arial"/>
                  <a:cs typeface="Arial" charset="0"/>
                </a:rPr>
                <a:t>)</a:t>
              </a:r>
            </a:p>
          </p:txBody>
        </p:sp>
      </p:grpSp>
      <p:sp>
        <p:nvSpPr>
          <p:cNvPr id="937"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Delagreverie</a:t>
            </a:r>
            <a:r>
              <a:rPr lang="en-GB" sz="1200" i="1" dirty="0">
                <a:solidFill>
                  <a:srgbClr val="0070C0"/>
                </a:solidFill>
              </a:rPr>
              <a:t> HM, CROI 2017, Abs. 278</a:t>
            </a:r>
          </a:p>
        </p:txBody>
      </p:sp>
      <p:sp>
        <p:nvSpPr>
          <p:cNvPr id="942" name="ZoneTexte 941"/>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17</a:t>
            </a:r>
          </a:p>
        </p:txBody>
      </p:sp>
    </p:spTree>
    <p:extLst>
      <p:ext uri="{BB962C8B-B14F-4D97-AF65-F5344CB8AC3E}">
        <p14:creationId xmlns:p14="http://schemas.microsoft.com/office/powerpoint/2010/main" val="4276582339"/>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VII. Infection VHC</a:t>
            </a:r>
            <a:endParaRPr lang="fr-FR" sz="3200" dirty="0"/>
          </a:p>
        </p:txBody>
      </p:sp>
      <p:sp>
        <p:nvSpPr>
          <p:cNvPr id="3" name="ZoneTexte 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215</a:t>
            </a:r>
          </a:p>
        </p:txBody>
      </p:sp>
    </p:spTree>
    <p:custDataLst>
      <p:tags r:id="rId1"/>
    </p:custDataLst>
    <p:extLst>
      <p:ext uri="{BB962C8B-B14F-4D97-AF65-F5344CB8AC3E}">
        <p14:creationId xmlns:p14="http://schemas.microsoft.com/office/powerpoint/2010/main" val="153969147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sz="2500" dirty="0" err="1"/>
              <a:t>Co-infection</a:t>
            </a:r>
            <a:r>
              <a:rPr lang="fr-FR" sz="2500" dirty="0"/>
              <a:t> VIH-VHC en France en 2012-2015 (1)</a:t>
            </a:r>
          </a:p>
        </p:txBody>
      </p:sp>
      <p:sp>
        <p:nvSpPr>
          <p:cNvPr id="5123" name="Rectangle 3"/>
          <p:cNvSpPr>
            <a:spLocks noGrp="1" noChangeArrowheads="1"/>
          </p:cNvSpPr>
          <p:nvPr>
            <p:ph idx="1"/>
          </p:nvPr>
        </p:nvSpPr>
        <p:spPr>
          <a:xfrm>
            <a:off x="331470" y="1247357"/>
            <a:ext cx="8739505" cy="5353883"/>
          </a:xfrm>
        </p:spPr>
        <p:txBody>
          <a:bodyPr/>
          <a:lstStyle/>
          <a:p>
            <a:pPr>
              <a:lnSpc>
                <a:spcPts val="2100"/>
              </a:lnSpc>
            </a:pPr>
            <a:r>
              <a:rPr lang="fr-FR" sz="1800" dirty="0"/>
              <a:t>Cohorte </a:t>
            </a:r>
            <a:r>
              <a:rPr lang="fr-FR" sz="1800" dirty="0" err="1"/>
              <a:t>Dat’AIDS</a:t>
            </a:r>
            <a:r>
              <a:rPr lang="fr-FR" sz="1800" dirty="0"/>
              <a:t> (16 centres assurant la prise en charge d’environ 25 % </a:t>
            </a:r>
            <a:br>
              <a:rPr lang="fr-FR" sz="1800" dirty="0"/>
            </a:br>
            <a:r>
              <a:rPr lang="fr-FR" sz="1800" dirty="0"/>
              <a:t>de la file active VIH française)</a:t>
            </a:r>
          </a:p>
          <a:p>
            <a:pPr>
              <a:lnSpc>
                <a:spcPts val="2100"/>
              </a:lnSpc>
            </a:pPr>
            <a:r>
              <a:rPr lang="fr-FR" sz="1800" b="1" dirty="0">
                <a:solidFill>
                  <a:srgbClr val="0070C0"/>
                </a:solidFill>
              </a:rPr>
              <a:t>Sur la période 2012-201, 32 945 VIH+</a:t>
            </a:r>
          </a:p>
          <a:p>
            <a:pPr>
              <a:lnSpc>
                <a:spcPts val="2100"/>
              </a:lnSpc>
            </a:pPr>
            <a:r>
              <a:rPr lang="fr-FR" sz="1800" b="1" dirty="0">
                <a:solidFill>
                  <a:srgbClr val="0070C0"/>
                </a:solidFill>
              </a:rPr>
              <a:t>5 001 patients </a:t>
            </a:r>
            <a:r>
              <a:rPr lang="fr-FR" sz="1800" b="1" dirty="0" err="1">
                <a:solidFill>
                  <a:srgbClr val="0070C0"/>
                </a:solidFill>
              </a:rPr>
              <a:t>co</a:t>
            </a:r>
            <a:r>
              <a:rPr lang="fr-FR" sz="1800" b="1" dirty="0">
                <a:solidFill>
                  <a:srgbClr val="0070C0"/>
                </a:solidFill>
              </a:rPr>
              <a:t>-infectés VIH-VHC</a:t>
            </a:r>
            <a:r>
              <a:rPr lang="fr-FR" sz="1800" dirty="0"/>
              <a:t> (prévalence = 15,2 %)</a:t>
            </a:r>
          </a:p>
          <a:p>
            <a:pPr lvl="1">
              <a:lnSpc>
                <a:spcPts val="2100"/>
              </a:lnSpc>
            </a:pPr>
            <a:r>
              <a:rPr lang="fr-FR" sz="1800" dirty="0"/>
              <a:t>Hommes : 71,9 %</a:t>
            </a:r>
          </a:p>
          <a:p>
            <a:pPr lvl="1">
              <a:lnSpc>
                <a:spcPts val="2100"/>
              </a:lnSpc>
            </a:pPr>
            <a:r>
              <a:rPr lang="fr-FR" sz="1800" dirty="0"/>
              <a:t>UDIV : 51 %</a:t>
            </a:r>
          </a:p>
          <a:p>
            <a:pPr lvl="1">
              <a:lnSpc>
                <a:spcPts val="2100"/>
              </a:lnSpc>
            </a:pPr>
            <a:r>
              <a:rPr lang="fr-FR" sz="1800" dirty="0"/>
              <a:t>Age médian : 51 ans</a:t>
            </a:r>
          </a:p>
          <a:p>
            <a:pPr lvl="1">
              <a:lnSpc>
                <a:spcPts val="2100"/>
              </a:lnSpc>
            </a:pPr>
            <a:r>
              <a:rPr lang="fr-FR" sz="1800" dirty="0"/>
              <a:t>En 2015, CV VIH &lt; 50 c/ml : 92 % ; CD4 &gt; 500/mm</a:t>
            </a:r>
            <a:r>
              <a:rPr lang="fr-FR" sz="1800" baseline="30000" dirty="0"/>
              <a:t>3</a:t>
            </a:r>
            <a:r>
              <a:rPr lang="fr-FR" sz="1800" dirty="0"/>
              <a:t> : 67,3 %</a:t>
            </a:r>
            <a:br>
              <a:rPr lang="fr-FR" sz="1800" dirty="0"/>
            </a:br>
            <a:r>
              <a:rPr lang="fr-FR" sz="1800" dirty="0"/>
              <a:t/>
            </a:r>
            <a:br>
              <a:rPr lang="fr-FR" sz="1800" dirty="0"/>
            </a:br>
            <a:r>
              <a:rPr lang="fr-FR" sz="1800" dirty="0"/>
              <a:t/>
            </a:r>
            <a:br>
              <a:rPr lang="fr-FR" sz="1800" dirty="0"/>
            </a:br>
            <a:r>
              <a:rPr lang="fr-FR" sz="1800" dirty="0"/>
              <a:t/>
            </a:r>
            <a:br>
              <a:rPr lang="fr-FR" sz="1800" dirty="0"/>
            </a:br>
            <a:r>
              <a:rPr lang="fr-FR" sz="1800" dirty="0"/>
              <a:t/>
            </a:r>
            <a:br>
              <a:rPr lang="fr-FR" sz="1800" dirty="0"/>
            </a:br>
            <a:endParaRPr lang="fr-FR" sz="1800" dirty="0"/>
          </a:p>
          <a:p>
            <a:pPr lvl="1">
              <a:lnSpc>
                <a:spcPts val="2100"/>
              </a:lnSpc>
            </a:pPr>
            <a:endParaRPr lang="fr-FR" sz="1800" dirty="0"/>
          </a:p>
          <a:p>
            <a:pPr>
              <a:lnSpc>
                <a:spcPts val="2100"/>
              </a:lnSpc>
            </a:pPr>
            <a:r>
              <a:rPr lang="fr-FR" sz="1800" b="1" dirty="0">
                <a:solidFill>
                  <a:srgbClr val="0070C0"/>
                </a:solidFill>
              </a:rPr>
              <a:t>Nouvelles infections VHC :</a:t>
            </a:r>
          </a:p>
          <a:p>
            <a:pPr lvl="1">
              <a:lnSpc>
                <a:spcPts val="2100"/>
              </a:lnSpc>
            </a:pPr>
            <a:r>
              <a:rPr lang="fr-FR" sz="1800" b="1" dirty="0"/>
              <a:t>1</a:t>
            </a:r>
            <a:r>
              <a:rPr lang="fr-FR" sz="1800" b="1" baseline="30000" dirty="0"/>
              <a:t>ère</a:t>
            </a:r>
            <a:r>
              <a:rPr lang="fr-FR" sz="1800" b="1" dirty="0"/>
              <a:t> infection VHC : </a:t>
            </a:r>
            <a:r>
              <a:rPr lang="fr-FR" sz="1800" dirty="0"/>
              <a:t>146 cas (HSH : 87 %, génotype 4 : 53 %) </a:t>
            </a:r>
            <a:br>
              <a:rPr lang="fr-FR" sz="1800" dirty="0"/>
            </a:br>
            <a:r>
              <a:rPr lang="fr-FR" sz="1800" dirty="0">
                <a:sym typeface="Wingdings" panose="05000000000000000000" pitchFamily="2" charset="2"/>
              </a:rPr>
              <a:t></a:t>
            </a:r>
            <a:r>
              <a:rPr lang="fr-FR" sz="1800" dirty="0"/>
              <a:t> incidence chez les HSH : 0,35/100 années-patient en 2012, et 0,69/100 années-patient en 2015 </a:t>
            </a:r>
          </a:p>
          <a:p>
            <a:pPr lvl="1">
              <a:lnSpc>
                <a:spcPts val="2100"/>
              </a:lnSpc>
            </a:pPr>
            <a:r>
              <a:rPr lang="fr-FR" sz="1800" dirty="0"/>
              <a:t>L’incidence médiane des autres patients est de 0,08/100 années-patient </a:t>
            </a:r>
          </a:p>
          <a:p>
            <a:pPr lvl="1">
              <a:lnSpc>
                <a:spcPts val="2100"/>
              </a:lnSpc>
            </a:pPr>
            <a:r>
              <a:rPr lang="fr-FR" sz="1800" b="1" dirty="0"/>
              <a:t>Réinfection VHC : </a:t>
            </a:r>
            <a:r>
              <a:rPr lang="fr-FR" sz="1800" dirty="0"/>
              <a:t>45 cas (HSH : 71 %)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Cotte</a:t>
            </a:r>
            <a:r>
              <a:rPr lang="en-GB" sz="1200" i="1" dirty="0">
                <a:solidFill>
                  <a:srgbClr val="0070C0"/>
                </a:solidFill>
              </a:rPr>
              <a:t> L, CROI 2017, Abs. 550</a:t>
            </a:r>
          </a:p>
        </p:txBody>
      </p:sp>
      <p:graphicFrame>
        <p:nvGraphicFramePr>
          <p:cNvPr id="2" name="Tableau 1"/>
          <p:cNvGraphicFramePr>
            <a:graphicFrameLocks noGrp="1"/>
          </p:cNvGraphicFramePr>
          <p:nvPr>
            <p:extLst/>
          </p:nvPr>
        </p:nvGraphicFramePr>
        <p:xfrm>
          <a:off x="2273935" y="3550920"/>
          <a:ext cx="4797426" cy="1341120"/>
        </p:xfrm>
        <a:graphic>
          <a:graphicData uri="http://schemas.openxmlformats.org/drawingml/2006/table">
            <a:tbl>
              <a:tblPr firstRow="1" bandRow="1">
                <a:tableStyleId>{5C22544A-7EE6-4342-B048-85BDC9FD1C3A}</a:tableStyleId>
              </a:tblPr>
              <a:tblGrid>
                <a:gridCol w="2176145">
                  <a:extLst>
                    <a:ext uri="{9D8B030D-6E8A-4147-A177-3AD203B41FA5}">
                      <a16:colId xmlns:a16="http://schemas.microsoft.com/office/drawing/2014/main" xmlns="" val="20000"/>
                    </a:ext>
                  </a:extLst>
                </a:gridCol>
                <a:gridCol w="2621281">
                  <a:extLst>
                    <a:ext uri="{9D8B030D-6E8A-4147-A177-3AD203B41FA5}">
                      <a16:colId xmlns:a16="http://schemas.microsoft.com/office/drawing/2014/main" xmlns="" val="20001"/>
                    </a:ext>
                  </a:extLst>
                </a:gridCol>
              </a:tblGrid>
              <a:tr h="240030">
                <a:tc>
                  <a:txBody>
                    <a:bodyPr/>
                    <a:lstStyle/>
                    <a:p>
                      <a:pPr algn="ctr"/>
                      <a:r>
                        <a:rPr lang="fr-FR" sz="1600" dirty="0">
                          <a:solidFill>
                            <a:srgbClr val="000066"/>
                          </a:solidFill>
                        </a:rPr>
                        <a:t>Génotype VHC (%)</a:t>
                      </a:r>
                    </a:p>
                  </a:txBody>
                  <a:tcPr/>
                </a:tc>
                <a:tc>
                  <a:txBody>
                    <a:bodyPr/>
                    <a:lstStyle/>
                    <a:p>
                      <a:pPr algn="ctr"/>
                      <a:r>
                        <a:rPr lang="fr-FR" sz="1600" dirty="0">
                          <a:solidFill>
                            <a:srgbClr val="000066"/>
                          </a:solidFill>
                        </a:rPr>
                        <a:t>Fibrose (%)</a:t>
                      </a:r>
                    </a:p>
                  </a:txBody>
                  <a:tcPr/>
                </a:tc>
                <a:extLst>
                  <a:ext uri="{0D108BD9-81ED-4DB2-BD59-A6C34878D82A}">
                    <a16:rowId xmlns:a16="http://schemas.microsoft.com/office/drawing/2014/main" xmlns="" val="10000"/>
                  </a:ext>
                </a:extLst>
              </a:tr>
              <a:tr h="240030">
                <a:tc>
                  <a:txBody>
                    <a:bodyPr/>
                    <a:lstStyle/>
                    <a:p>
                      <a:pPr algn="ctr"/>
                      <a:r>
                        <a:rPr lang="fr-FR" sz="1600" dirty="0">
                          <a:solidFill>
                            <a:srgbClr val="000066"/>
                          </a:solidFill>
                        </a:rPr>
                        <a:t>G1a : 39,5</a:t>
                      </a:r>
                    </a:p>
                  </a:txBody>
                  <a:tcPr/>
                </a:tc>
                <a:tc>
                  <a:txBody>
                    <a:bodyPr/>
                    <a:lstStyle/>
                    <a:p>
                      <a:pPr algn="ctr"/>
                      <a:r>
                        <a:rPr lang="fr-FR" sz="1600" dirty="0">
                          <a:solidFill>
                            <a:srgbClr val="000066"/>
                          </a:solidFill>
                        </a:rPr>
                        <a:t>F0/F1 : 33,6</a:t>
                      </a:r>
                    </a:p>
                  </a:txBody>
                  <a:tcPr/>
                </a:tc>
                <a:extLst>
                  <a:ext uri="{0D108BD9-81ED-4DB2-BD59-A6C34878D82A}">
                    <a16:rowId xmlns:a16="http://schemas.microsoft.com/office/drawing/2014/main" xmlns="" val="10001"/>
                  </a:ext>
                </a:extLst>
              </a:tr>
              <a:tr h="240030">
                <a:tc>
                  <a:txBody>
                    <a:bodyPr/>
                    <a:lstStyle/>
                    <a:p>
                      <a:pPr algn="ctr"/>
                      <a:r>
                        <a:rPr lang="fr-FR" sz="1600" dirty="0">
                          <a:solidFill>
                            <a:srgbClr val="000066"/>
                          </a:solidFill>
                        </a:rPr>
                        <a:t>G2 : 21</a:t>
                      </a:r>
                    </a:p>
                  </a:txBody>
                  <a:tcPr/>
                </a:tc>
                <a:tc>
                  <a:txBody>
                    <a:bodyPr/>
                    <a:lstStyle/>
                    <a:p>
                      <a:pPr algn="ctr"/>
                      <a:r>
                        <a:rPr lang="fr-FR" sz="1600" dirty="0">
                          <a:solidFill>
                            <a:srgbClr val="000066"/>
                          </a:solidFill>
                        </a:rPr>
                        <a:t>F2 : 25</a:t>
                      </a:r>
                    </a:p>
                  </a:txBody>
                  <a:tcPr/>
                </a:tc>
                <a:extLst>
                  <a:ext uri="{0D108BD9-81ED-4DB2-BD59-A6C34878D82A}">
                    <a16:rowId xmlns:a16="http://schemas.microsoft.com/office/drawing/2014/main" xmlns="" val="10002"/>
                  </a:ext>
                </a:extLst>
              </a:tr>
              <a:tr h="240030">
                <a:tc>
                  <a:txBody>
                    <a:bodyPr/>
                    <a:lstStyle/>
                    <a:p>
                      <a:pPr algn="ctr"/>
                      <a:r>
                        <a:rPr lang="fr-FR" sz="1600" dirty="0">
                          <a:solidFill>
                            <a:srgbClr val="000066"/>
                          </a:solidFill>
                        </a:rPr>
                        <a:t>G4 : 22</a:t>
                      </a:r>
                    </a:p>
                  </a:txBody>
                  <a:tcPr/>
                </a:tc>
                <a:tc>
                  <a:txBody>
                    <a:bodyPr/>
                    <a:lstStyle/>
                    <a:p>
                      <a:pPr algn="ctr"/>
                      <a:r>
                        <a:rPr lang="fr-FR" sz="1600" dirty="0">
                          <a:solidFill>
                            <a:srgbClr val="000066"/>
                          </a:solidFill>
                        </a:rPr>
                        <a:t>F3/F4 : 41,4</a:t>
                      </a:r>
                    </a:p>
                  </a:txBody>
                  <a:tcPr/>
                </a:tc>
                <a:extLst>
                  <a:ext uri="{0D108BD9-81ED-4DB2-BD59-A6C34878D82A}">
                    <a16:rowId xmlns:a16="http://schemas.microsoft.com/office/drawing/2014/main" xmlns="" val="10003"/>
                  </a:ext>
                </a:extLst>
              </a:tr>
            </a:tbl>
          </a:graphicData>
        </a:graphic>
      </p:graphicFrame>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216</a:t>
            </a:r>
          </a:p>
        </p:txBody>
      </p:sp>
    </p:spTree>
    <p:extLst>
      <p:ext uri="{BB962C8B-B14F-4D97-AF65-F5344CB8AC3E}">
        <p14:creationId xmlns:p14="http://schemas.microsoft.com/office/powerpoint/2010/main" val="358854022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sz="2500" dirty="0" err="1"/>
              <a:t>Co-infection</a:t>
            </a:r>
            <a:r>
              <a:rPr lang="fr-FR" sz="2500" dirty="0"/>
              <a:t> VIH-VHC en France en 2012-2015 (2)</a:t>
            </a:r>
            <a:br>
              <a:rPr lang="fr-FR" sz="2500" dirty="0"/>
            </a:br>
            <a:r>
              <a:rPr lang="fr-FR" sz="2500" dirty="0"/>
              <a:t>Initiation de traitements anti-VHC</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Cotte</a:t>
            </a:r>
            <a:r>
              <a:rPr lang="en-GB" sz="1200" i="1" dirty="0">
                <a:solidFill>
                  <a:srgbClr val="0070C0"/>
                </a:solidFill>
              </a:rPr>
              <a:t> L, CROI 2017, Abs. 550</a:t>
            </a:r>
          </a:p>
        </p:txBody>
      </p:sp>
      <p:sp>
        <p:nvSpPr>
          <p:cNvPr id="9" name="ZoneTexte 8"/>
          <p:cNvSpPr txBox="1"/>
          <p:nvPr/>
        </p:nvSpPr>
        <p:spPr>
          <a:xfrm>
            <a:off x="1367052" y="1147126"/>
            <a:ext cx="2099037"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Types de traitement</a:t>
            </a:r>
          </a:p>
        </p:txBody>
      </p:sp>
      <p:grpSp>
        <p:nvGrpSpPr>
          <p:cNvPr id="3" name="Groupe 2"/>
          <p:cNvGrpSpPr/>
          <p:nvPr/>
        </p:nvGrpSpPr>
        <p:grpSpPr>
          <a:xfrm>
            <a:off x="1399587" y="1496625"/>
            <a:ext cx="2834346" cy="1118255"/>
            <a:chOff x="3564895" y="2891375"/>
            <a:chExt cx="2834346" cy="1118255"/>
          </a:xfrm>
        </p:grpSpPr>
        <p:sp>
          <p:nvSpPr>
            <p:cNvPr id="21" name="ZoneTexte 20"/>
            <p:cNvSpPr txBox="1"/>
            <p:nvPr/>
          </p:nvSpPr>
          <p:spPr>
            <a:xfrm>
              <a:off x="3665351" y="2891375"/>
              <a:ext cx="2733890" cy="1118255"/>
            </a:xfrm>
            <a:prstGeom prst="rect">
              <a:avLst/>
            </a:prstGeom>
            <a:noFill/>
          </p:spPr>
          <p:txBody>
            <a:bodyPr wrap="none" rtlCol="0">
              <a:spAutoFit/>
            </a:bodyPr>
            <a:lstStyle/>
            <a:p>
              <a:pPr>
                <a:lnSpc>
                  <a:spcPts val="1600"/>
                </a:lnSpc>
              </a:pPr>
              <a:r>
                <a:rPr lang="fr-FR" sz="1200" b="1" dirty="0"/>
                <a:t>AAD seuls</a:t>
              </a:r>
            </a:p>
            <a:p>
              <a:pPr>
                <a:lnSpc>
                  <a:spcPts val="1600"/>
                </a:lnSpc>
              </a:pPr>
              <a:r>
                <a:rPr lang="fr-FR" sz="1200" b="1" dirty="0"/>
                <a:t>AAD + RBV </a:t>
              </a:r>
            </a:p>
            <a:p>
              <a:pPr>
                <a:lnSpc>
                  <a:spcPts val="1600"/>
                </a:lnSpc>
              </a:pPr>
              <a:r>
                <a:rPr lang="fr-FR" sz="1200" b="1" dirty="0"/>
                <a:t>AAD + PEG-IFN+ RBV</a:t>
              </a:r>
              <a:br>
                <a:rPr lang="fr-FR" sz="1200" b="1" dirty="0"/>
              </a:br>
              <a:r>
                <a:rPr lang="fr-FR" sz="1200" b="1" dirty="0"/>
                <a:t>PEG_IFN+ RBV + IP 1</a:t>
              </a:r>
              <a:r>
                <a:rPr lang="fr-FR" sz="1200" b="1" baseline="30000" dirty="0"/>
                <a:t>ère</a:t>
              </a:r>
              <a:r>
                <a:rPr lang="fr-FR" sz="1200" b="1" dirty="0"/>
                <a:t> génération</a:t>
              </a:r>
            </a:p>
            <a:p>
              <a:pPr>
                <a:lnSpc>
                  <a:spcPts val="1600"/>
                </a:lnSpc>
              </a:pPr>
              <a:r>
                <a:rPr lang="fr-FR" sz="1200" b="1" dirty="0"/>
                <a:t>PEG-IFN + RBV</a:t>
              </a:r>
            </a:p>
          </p:txBody>
        </p:sp>
        <p:sp>
          <p:nvSpPr>
            <p:cNvPr id="38" name="Rectangle 37"/>
            <p:cNvSpPr/>
            <p:nvPr/>
          </p:nvSpPr>
          <p:spPr bwMode="auto">
            <a:xfrm>
              <a:off x="3564895" y="3767472"/>
              <a:ext cx="144000" cy="144000"/>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Rectangle 38"/>
            <p:cNvSpPr/>
            <p:nvPr/>
          </p:nvSpPr>
          <p:spPr bwMode="auto">
            <a:xfrm>
              <a:off x="3564895" y="3554777"/>
              <a:ext cx="144000" cy="144000"/>
            </a:xfrm>
            <a:prstGeom prst="rect">
              <a:avLst/>
            </a:prstGeom>
            <a:solidFill>
              <a:srgbClr val="00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0" name="Rectangle 39"/>
            <p:cNvSpPr/>
            <p:nvPr/>
          </p:nvSpPr>
          <p:spPr bwMode="auto">
            <a:xfrm>
              <a:off x="3564895" y="3381637"/>
              <a:ext cx="144000" cy="144000"/>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1" name="Rectangle 40"/>
            <p:cNvSpPr/>
            <p:nvPr/>
          </p:nvSpPr>
          <p:spPr bwMode="auto">
            <a:xfrm>
              <a:off x="3564895" y="3203375"/>
              <a:ext cx="144000" cy="144000"/>
            </a:xfrm>
            <a:prstGeom prst="rect">
              <a:avLst/>
            </a:prstGeom>
            <a:solidFill>
              <a:srgbClr val="FF99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42" name="Rectangle 41"/>
            <p:cNvSpPr/>
            <p:nvPr/>
          </p:nvSpPr>
          <p:spPr bwMode="auto">
            <a:xfrm>
              <a:off x="3564895" y="2998376"/>
              <a:ext cx="144000" cy="14400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grpSp>
        <p:nvGrpSpPr>
          <p:cNvPr id="2" name="Groupe 1"/>
          <p:cNvGrpSpPr/>
          <p:nvPr/>
        </p:nvGrpSpPr>
        <p:grpSpPr>
          <a:xfrm>
            <a:off x="136323" y="2294484"/>
            <a:ext cx="3774191" cy="4524175"/>
            <a:chOff x="362151" y="1814277"/>
            <a:chExt cx="3077009" cy="3688453"/>
          </a:xfrm>
        </p:grpSpPr>
        <p:sp>
          <p:nvSpPr>
            <p:cNvPr id="7" name="Forme libre 6"/>
            <p:cNvSpPr/>
            <p:nvPr/>
          </p:nvSpPr>
          <p:spPr bwMode="auto">
            <a:xfrm>
              <a:off x="807720" y="2091276"/>
              <a:ext cx="2631440" cy="2804160"/>
            </a:xfrm>
            <a:custGeom>
              <a:avLst/>
              <a:gdLst>
                <a:gd name="connsiteX0" fmla="*/ 0 w 2631440"/>
                <a:gd name="connsiteY0" fmla="*/ 0 h 2804160"/>
                <a:gd name="connsiteX1" fmla="*/ 0 w 2631440"/>
                <a:gd name="connsiteY1" fmla="*/ 2804160 h 2804160"/>
                <a:gd name="connsiteX2" fmla="*/ 2631440 w 2631440"/>
                <a:gd name="connsiteY2" fmla="*/ 2804160 h 2804160"/>
              </a:gdLst>
              <a:ahLst/>
              <a:cxnLst>
                <a:cxn ang="0">
                  <a:pos x="connsiteX0" y="connsiteY0"/>
                </a:cxn>
                <a:cxn ang="0">
                  <a:pos x="connsiteX1" y="connsiteY1"/>
                </a:cxn>
                <a:cxn ang="0">
                  <a:pos x="connsiteX2" y="connsiteY2"/>
                </a:cxn>
              </a:cxnLst>
              <a:rect l="l" t="t" r="r" b="b"/>
              <a:pathLst>
                <a:path w="2631440" h="2804160">
                  <a:moveTo>
                    <a:pt x="0" y="0"/>
                  </a:moveTo>
                  <a:lnTo>
                    <a:pt x="0" y="2804160"/>
                  </a:lnTo>
                  <a:lnTo>
                    <a:pt x="2631440" y="280416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cxnSp>
          <p:nvCxnSpPr>
            <p:cNvPr id="11" name="Connecteur droit 10"/>
            <p:cNvCxnSpPr>
              <a:stCxn id="7" idx="0"/>
              <a:endCxn id="15" idx="3"/>
            </p:cNvCxnSpPr>
            <p:nvPr/>
          </p:nvCxnSpPr>
          <p:spPr bwMode="auto">
            <a:xfrm flipH="1" flipV="1">
              <a:off x="756920" y="2078238"/>
              <a:ext cx="50800" cy="13038"/>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2" name="ZoneTexte 11"/>
            <p:cNvSpPr txBox="1"/>
            <p:nvPr/>
          </p:nvSpPr>
          <p:spPr>
            <a:xfrm>
              <a:off x="647259" y="1814277"/>
              <a:ext cx="280701" cy="250923"/>
            </a:xfrm>
            <a:prstGeom prst="rect">
              <a:avLst/>
            </a:prstGeom>
            <a:noFill/>
          </p:spPr>
          <p:txBody>
            <a:bodyPr wrap="none" rtlCol="0">
              <a:spAutoFit/>
            </a:bodyPr>
            <a:lstStyle/>
            <a:p>
              <a:r>
                <a:rPr lang="fr-FR" sz="1400" dirty="0"/>
                <a:t>%</a:t>
              </a:r>
            </a:p>
          </p:txBody>
        </p:sp>
        <p:sp>
          <p:nvSpPr>
            <p:cNvPr id="15" name="ZoneTexte 14"/>
            <p:cNvSpPr txBox="1"/>
            <p:nvPr/>
          </p:nvSpPr>
          <p:spPr>
            <a:xfrm>
              <a:off x="362151" y="1952776"/>
              <a:ext cx="394769" cy="250923"/>
            </a:xfrm>
            <a:prstGeom prst="rect">
              <a:avLst/>
            </a:prstGeom>
            <a:noFill/>
          </p:spPr>
          <p:txBody>
            <a:bodyPr wrap="none" rtlCol="0">
              <a:spAutoFit/>
            </a:bodyPr>
            <a:lstStyle/>
            <a:p>
              <a:pPr algn="r"/>
              <a:r>
                <a:rPr lang="fr-FR" sz="1400" dirty="0"/>
                <a:t>100</a:t>
              </a:r>
            </a:p>
          </p:txBody>
        </p:sp>
        <p:sp>
          <p:nvSpPr>
            <p:cNvPr id="16" name="ZoneTexte 15"/>
            <p:cNvSpPr txBox="1"/>
            <p:nvPr/>
          </p:nvSpPr>
          <p:spPr>
            <a:xfrm>
              <a:off x="443556" y="2496336"/>
              <a:ext cx="313364" cy="250923"/>
            </a:xfrm>
            <a:prstGeom prst="rect">
              <a:avLst/>
            </a:prstGeom>
            <a:noFill/>
          </p:spPr>
          <p:txBody>
            <a:bodyPr wrap="none" rtlCol="0">
              <a:spAutoFit/>
            </a:bodyPr>
            <a:lstStyle/>
            <a:p>
              <a:pPr algn="r"/>
              <a:r>
                <a:rPr lang="fr-FR" sz="1400" dirty="0"/>
                <a:t>80</a:t>
              </a:r>
            </a:p>
          </p:txBody>
        </p:sp>
        <p:sp>
          <p:nvSpPr>
            <p:cNvPr id="17" name="ZoneTexte 16"/>
            <p:cNvSpPr txBox="1"/>
            <p:nvPr/>
          </p:nvSpPr>
          <p:spPr>
            <a:xfrm>
              <a:off x="443556" y="3070376"/>
              <a:ext cx="313364" cy="250923"/>
            </a:xfrm>
            <a:prstGeom prst="rect">
              <a:avLst/>
            </a:prstGeom>
            <a:noFill/>
          </p:spPr>
          <p:txBody>
            <a:bodyPr wrap="none" rtlCol="0">
              <a:spAutoFit/>
            </a:bodyPr>
            <a:lstStyle/>
            <a:p>
              <a:pPr algn="r"/>
              <a:r>
                <a:rPr lang="fr-FR" sz="1400" dirty="0"/>
                <a:t>60</a:t>
              </a:r>
            </a:p>
          </p:txBody>
        </p:sp>
        <p:sp>
          <p:nvSpPr>
            <p:cNvPr id="18" name="ZoneTexte 17"/>
            <p:cNvSpPr txBox="1"/>
            <p:nvPr/>
          </p:nvSpPr>
          <p:spPr>
            <a:xfrm>
              <a:off x="443556" y="3624096"/>
              <a:ext cx="313364" cy="250923"/>
            </a:xfrm>
            <a:prstGeom prst="rect">
              <a:avLst/>
            </a:prstGeom>
            <a:noFill/>
          </p:spPr>
          <p:txBody>
            <a:bodyPr wrap="none" rtlCol="0">
              <a:spAutoFit/>
            </a:bodyPr>
            <a:lstStyle/>
            <a:p>
              <a:pPr algn="r"/>
              <a:r>
                <a:rPr lang="fr-FR" sz="1400" dirty="0"/>
                <a:t>40</a:t>
              </a:r>
            </a:p>
          </p:txBody>
        </p:sp>
        <p:sp>
          <p:nvSpPr>
            <p:cNvPr id="19" name="ZoneTexte 18"/>
            <p:cNvSpPr txBox="1"/>
            <p:nvPr/>
          </p:nvSpPr>
          <p:spPr>
            <a:xfrm>
              <a:off x="443556" y="4198136"/>
              <a:ext cx="313364" cy="250923"/>
            </a:xfrm>
            <a:prstGeom prst="rect">
              <a:avLst/>
            </a:prstGeom>
            <a:noFill/>
          </p:spPr>
          <p:txBody>
            <a:bodyPr wrap="none" rtlCol="0">
              <a:spAutoFit/>
            </a:bodyPr>
            <a:lstStyle/>
            <a:p>
              <a:pPr algn="r"/>
              <a:r>
                <a:rPr lang="fr-FR" sz="1400" dirty="0"/>
                <a:t>20</a:t>
              </a:r>
            </a:p>
          </p:txBody>
        </p:sp>
        <p:sp>
          <p:nvSpPr>
            <p:cNvPr id="20" name="ZoneTexte 19"/>
            <p:cNvSpPr txBox="1"/>
            <p:nvPr/>
          </p:nvSpPr>
          <p:spPr>
            <a:xfrm>
              <a:off x="524962" y="4756936"/>
              <a:ext cx="231958" cy="250923"/>
            </a:xfrm>
            <a:prstGeom prst="rect">
              <a:avLst/>
            </a:prstGeom>
            <a:noFill/>
          </p:spPr>
          <p:txBody>
            <a:bodyPr wrap="none" rtlCol="0">
              <a:spAutoFit/>
            </a:bodyPr>
            <a:lstStyle/>
            <a:p>
              <a:pPr algn="r"/>
              <a:r>
                <a:rPr lang="fr-FR" sz="1400" dirty="0"/>
                <a:t>0</a:t>
              </a:r>
            </a:p>
          </p:txBody>
        </p:sp>
        <p:sp>
          <p:nvSpPr>
            <p:cNvPr id="13" name="Rectangle 12"/>
            <p:cNvSpPr/>
            <p:nvPr/>
          </p:nvSpPr>
          <p:spPr bwMode="auto">
            <a:xfrm>
              <a:off x="932621" y="3843876"/>
              <a:ext cx="398871" cy="1051560"/>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3" name="Rectangle 22"/>
            <p:cNvSpPr/>
            <p:nvPr/>
          </p:nvSpPr>
          <p:spPr bwMode="auto">
            <a:xfrm>
              <a:off x="932621" y="2304636"/>
              <a:ext cx="398871" cy="1539240"/>
            </a:xfrm>
            <a:prstGeom prst="rect">
              <a:avLst/>
            </a:prstGeom>
            <a:solidFill>
              <a:srgbClr val="00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4" name="Rectangle 23"/>
            <p:cNvSpPr/>
            <p:nvPr/>
          </p:nvSpPr>
          <p:spPr bwMode="auto">
            <a:xfrm>
              <a:off x="932621" y="2091276"/>
              <a:ext cx="398871" cy="213359"/>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5" name="Rectangle 24"/>
            <p:cNvSpPr/>
            <p:nvPr/>
          </p:nvSpPr>
          <p:spPr bwMode="auto">
            <a:xfrm>
              <a:off x="1593021" y="3901094"/>
              <a:ext cx="398871" cy="994341"/>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6" name="Rectangle 25"/>
            <p:cNvSpPr/>
            <p:nvPr/>
          </p:nvSpPr>
          <p:spPr bwMode="auto">
            <a:xfrm>
              <a:off x="1593021" y="2945804"/>
              <a:ext cx="398871" cy="955289"/>
            </a:xfrm>
            <a:prstGeom prst="rect">
              <a:avLst/>
            </a:prstGeom>
            <a:solidFill>
              <a:srgbClr val="00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7" name="Rectangle 26"/>
            <p:cNvSpPr/>
            <p:nvPr/>
          </p:nvSpPr>
          <p:spPr bwMode="auto">
            <a:xfrm>
              <a:off x="1593021" y="2416396"/>
              <a:ext cx="398871" cy="529409"/>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8" name="Rectangle 27"/>
            <p:cNvSpPr/>
            <p:nvPr/>
          </p:nvSpPr>
          <p:spPr bwMode="auto">
            <a:xfrm>
              <a:off x="1593021" y="2091276"/>
              <a:ext cx="398871" cy="32512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9" name="Rectangle 28"/>
            <p:cNvSpPr/>
            <p:nvPr/>
          </p:nvSpPr>
          <p:spPr bwMode="auto">
            <a:xfrm>
              <a:off x="2242729" y="4793836"/>
              <a:ext cx="398871" cy="101599"/>
            </a:xfrm>
            <a:prstGeom prst="rect">
              <a:avLst/>
            </a:prstGeom>
            <a:solidFill>
              <a:srgbClr val="0033C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0" name="Rectangle 29"/>
            <p:cNvSpPr/>
            <p:nvPr/>
          </p:nvSpPr>
          <p:spPr bwMode="auto">
            <a:xfrm>
              <a:off x="2242729" y="4707476"/>
              <a:ext cx="398871" cy="91689"/>
            </a:xfrm>
            <a:prstGeom prst="rect">
              <a:avLst/>
            </a:prstGeom>
            <a:solidFill>
              <a:srgbClr val="00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1" name="Rectangle 30"/>
            <p:cNvSpPr/>
            <p:nvPr/>
          </p:nvSpPr>
          <p:spPr bwMode="auto">
            <a:xfrm>
              <a:off x="2242729" y="4433156"/>
              <a:ext cx="398871" cy="274320"/>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3" name="Rectangle 32"/>
            <p:cNvSpPr/>
            <p:nvPr/>
          </p:nvSpPr>
          <p:spPr bwMode="auto">
            <a:xfrm>
              <a:off x="2242729" y="3803236"/>
              <a:ext cx="398871" cy="629920"/>
            </a:xfrm>
            <a:prstGeom prst="rect">
              <a:avLst/>
            </a:prstGeom>
            <a:solidFill>
              <a:srgbClr val="FF99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4" name="Rectangle 33"/>
            <p:cNvSpPr/>
            <p:nvPr/>
          </p:nvSpPr>
          <p:spPr bwMode="auto">
            <a:xfrm>
              <a:off x="2242729" y="2091276"/>
              <a:ext cx="398871" cy="171196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5" name="Rectangle 34"/>
            <p:cNvSpPr/>
            <p:nvPr/>
          </p:nvSpPr>
          <p:spPr bwMode="auto">
            <a:xfrm>
              <a:off x="2928529" y="4163915"/>
              <a:ext cx="398871" cy="685801"/>
            </a:xfrm>
            <a:prstGeom prst="rect">
              <a:avLst/>
            </a:prstGeom>
            <a:solidFill>
              <a:srgbClr val="FF99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6" name="Rectangle 35"/>
            <p:cNvSpPr/>
            <p:nvPr/>
          </p:nvSpPr>
          <p:spPr bwMode="auto">
            <a:xfrm>
              <a:off x="2928529" y="2091275"/>
              <a:ext cx="398871" cy="2072639"/>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37" name="Rectangle 36"/>
            <p:cNvSpPr/>
            <p:nvPr/>
          </p:nvSpPr>
          <p:spPr bwMode="auto">
            <a:xfrm>
              <a:off x="2928529" y="4849716"/>
              <a:ext cx="398871" cy="45719"/>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43" name="ZoneTexte 42"/>
            <p:cNvSpPr txBox="1"/>
            <p:nvPr/>
          </p:nvSpPr>
          <p:spPr>
            <a:xfrm>
              <a:off x="866713" y="4900515"/>
              <a:ext cx="476174" cy="602215"/>
            </a:xfrm>
            <a:prstGeom prst="rect">
              <a:avLst/>
            </a:prstGeom>
            <a:noFill/>
          </p:spPr>
          <p:txBody>
            <a:bodyPr wrap="none" rtlCol="0">
              <a:spAutoFit/>
            </a:bodyPr>
            <a:lstStyle/>
            <a:p>
              <a:pPr algn="ctr"/>
              <a:r>
                <a:rPr lang="fr-FR" sz="1400" b="1" dirty="0"/>
                <a:t>2012</a:t>
              </a:r>
            </a:p>
            <a:p>
              <a:pPr algn="ctr"/>
              <a:endParaRPr lang="fr-FR" sz="1400" dirty="0"/>
            </a:p>
            <a:p>
              <a:pPr algn="ctr"/>
              <a:r>
                <a:rPr lang="fr-FR" sz="1400" dirty="0"/>
                <a:t>248</a:t>
              </a:r>
            </a:p>
          </p:txBody>
        </p:sp>
        <p:sp>
          <p:nvSpPr>
            <p:cNvPr id="44" name="ZoneTexte 43"/>
            <p:cNvSpPr txBox="1"/>
            <p:nvPr/>
          </p:nvSpPr>
          <p:spPr>
            <a:xfrm>
              <a:off x="1552477" y="4900515"/>
              <a:ext cx="515176" cy="602215"/>
            </a:xfrm>
            <a:prstGeom prst="rect">
              <a:avLst/>
            </a:prstGeom>
            <a:noFill/>
          </p:spPr>
          <p:txBody>
            <a:bodyPr wrap="none" rtlCol="0">
              <a:spAutoFit/>
            </a:bodyPr>
            <a:lstStyle/>
            <a:p>
              <a:pPr algn="ctr"/>
              <a:r>
                <a:rPr lang="fr-FR" sz="1400" b="1" dirty="0"/>
                <a:t>2013</a:t>
              </a:r>
            </a:p>
            <a:p>
              <a:pPr algn="ctr"/>
              <a:endParaRPr lang="fr-FR" sz="1400" dirty="0"/>
            </a:p>
            <a:p>
              <a:pPr algn="ctr"/>
              <a:r>
                <a:rPr lang="fr-FR" sz="1400" dirty="0"/>
                <a:t>1 733</a:t>
              </a:r>
            </a:p>
          </p:txBody>
        </p:sp>
        <p:sp>
          <p:nvSpPr>
            <p:cNvPr id="45" name="ZoneTexte 44"/>
            <p:cNvSpPr txBox="1"/>
            <p:nvPr/>
          </p:nvSpPr>
          <p:spPr>
            <a:xfrm>
              <a:off x="2200886" y="4900515"/>
              <a:ext cx="476174" cy="602215"/>
            </a:xfrm>
            <a:prstGeom prst="rect">
              <a:avLst/>
            </a:prstGeom>
            <a:noFill/>
          </p:spPr>
          <p:txBody>
            <a:bodyPr wrap="none" rtlCol="0">
              <a:spAutoFit/>
            </a:bodyPr>
            <a:lstStyle/>
            <a:p>
              <a:pPr algn="ctr"/>
              <a:r>
                <a:rPr lang="fr-FR" sz="1400" b="1" dirty="0"/>
                <a:t>2014</a:t>
              </a:r>
            </a:p>
            <a:p>
              <a:pPr algn="ctr"/>
              <a:endParaRPr lang="fr-FR" sz="1400" dirty="0"/>
            </a:p>
            <a:p>
              <a:pPr algn="ctr"/>
              <a:r>
                <a:rPr lang="fr-FR" sz="1400" dirty="0"/>
                <a:t>409</a:t>
              </a:r>
            </a:p>
          </p:txBody>
        </p:sp>
        <p:sp>
          <p:nvSpPr>
            <p:cNvPr id="47" name="ZoneTexte 46"/>
            <p:cNvSpPr txBox="1"/>
            <p:nvPr/>
          </p:nvSpPr>
          <p:spPr>
            <a:xfrm>
              <a:off x="2877630" y="4900515"/>
              <a:ext cx="476174" cy="602215"/>
            </a:xfrm>
            <a:prstGeom prst="rect">
              <a:avLst/>
            </a:prstGeom>
            <a:noFill/>
          </p:spPr>
          <p:txBody>
            <a:bodyPr wrap="none" rtlCol="0">
              <a:spAutoFit/>
            </a:bodyPr>
            <a:lstStyle/>
            <a:p>
              <a:pPr algn="ctr"/>
              <a:r>
                <a:rPr lang="fr-FR" sz="1400" b="1" dirty="0"/>
                <a:t>2015</a:t>
              </a:r>
            </a:p>
            <a:p>
              <a:pPr algn="ctr"/>
              <a:endParaRPr lang="fr-FR" sz="1400" dirty="0"/>
            </a:p>
            <a:p>
              <a:pPr algn="ctr"/>
              <a:r>
                <a:rPr lang="fr-FR" sz="1400" dirty="0"/>
                <a:t>627</a:t>
              </a:r>
            </a:p>
          </p:txBody>
        </p:sp>
        <p:sp>
          <p:nvSpPr>
            <p:cNvPr id="48" name="ZoneTexte 47"/>
            <p:cNvSpPr txBox="1"/>
            <p:nvPr/>
          </p:nvSpPr>
          <p:spPr>
            <a:xfrm flipH="1">
              <a:off x="481822" y="5251807"/>
              <a:ext cx="412884" cy="250923"/>
            </a:xfrm>
            <a:prstGeom prst="rect">
              <a:avLst/>
            </a:prstGeom>
            <a:noFill/>
          </p:spPr>
          <p:txBody>
            <a:bodyPr wrap="square" rtlCol="0">
              <a:spAutoFit/>
            </a:bodyPr>
            <a:lstStyle/>
            <a:p>
              <a:r>
                <a:rPr lang="fr-FR" sz="1400" dirty="0"/>
                <a:t>n =</a:t>
              </a:r>
            </a:p>
          </p:txBody>
        </p:sp>
        <p:cxnSp>
          <p:nvCxnSpPr>
            <p:cNvPr id="50" name="Connecteur droit 49"/>
            <p:cNvCxnSpPr/>
            <p:nvPr/>
          </p:nvCxnSpPr>
          <p:spPr bwMode="auto">
            <a:xfrm flipH="1">
              <a:off x="756920" y="2647536"/>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1" name="Connecteur droit 50"/>
            <p:cNvCxnSpPr/>
            <p:nvPr/>
          </p:nvCxnSpPr>
          <p:spPr bwMode="auto">
            <a:xfrm flipH="1">
              <a:off x="756920" y="3199565"/>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flipH="1">
              <a:off x="756920" y="3767255"/>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3" name="Connecteur droit 52"/>
            <p:cNvCxnSpPr/>
            <p:nvPr/>
          </p:nvCxnSpPr>
          <p:spPr bwMode="auto">
            <a:xfrm flipH="1">
              <a:off x="756920" y="4357805"/>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p:cNvCxnSpPr/>
            <p:nvPr/>
          </p:nvCxnSpPr>
          <p:spPr bwMode="auto">
            <a:xfrm flipH="1">
              <a:off x="756920" y="4896705"/>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5" name="ZoneTexte 54"/>
            <p:cNvSpPr txBox="1"/>
            <p:nvPr/>
          </p:nvSpPr>
          <p:spPr>
            <a:xfrm>
              <a:off x="931616" y="4198136"/>
              <a:ext cx="435436" cy="250923"/>
            </a:xfrm>
            <a:prstGeom prst="rect">
              <a:avLst/>
            </a:prstGeom>
            <a:noFill/>
          </p:spPr>
          <p:txBody>
            <a:bodyPr wrap="none" rtlCol="0">
              <a:spAutoFit/>
            </a:bodyPr>
            <a:lstStyle/>
            <a:p>
              <a:pPr algn="r"/>
              <a:r>
                <a:rPr lang="fr-FR" sz="1400" dirty="0">
                  <a:solidFill>
                    <a:schemeClr val="bg1"/>
                  </a:solidFill>
                </a:rPr>
                <a:t>37,9</a:t>
              </a:r>
            </a:p>
          </p:txBody>
        </p:sp>
        <p:sp>
          <p:nvSpPr>
            <p:cNvPr id="56" name="ZoneTexte 55"/>
            <p:cNvSpPr txBox="1"/>
            <p:nvPr/>
          </p:nvSpPr>
          <p:spPr>
            <a:xfrm>
              <a:off x="931616" y="2922566"/>
              <a:ext cx="435436" cy="250923"/>
            </a:xfrm>
            <a:prstGeom prst="rect">
              <a:avLst/>
            </a:prstGeom>
            <a:noFill/>
          </p:spPr>
          <p:txBody>
            <a:bodyPr wrap="none" rtlCol="0">
              <a:spAutoFit/>
            </a:bodyPr>
            <a:lstStyle/>
            <a:p>
              <a:pPr algn="r"/>
              <a:r>
                <a:rPr lang="fr-FR" sz="1400" dirty="0"/>
                <a:t>55,2</a:t>
              </a:r>
            </a:p>
          </p:txBody>
        </p:sp>
        <p:sp>
          <p:nvSpPr>
            <p:cNvPr id="57" name="ZoneTexte 56"/>
            <p:cNvSpPr txBox="1"/>
            <p:nvPr/>
          </p:nvSpPr>
          <p:spPr>
            <a:xfrm>
              <a:off x="948625" y="2080555"/>
              <a:ext cx="354031" cy="250923"/>
            </a:xfrm>
            <a:prstGeom prst="rect">
              <a:avLst/>
            </a:prstGeom>
            <a:noFill/>
          </p:spPr>
          <p:txBody>
            <a:bodyPr wrap="none" rtlCol="0">
              <a:spAutoFit/>
            </a:bodyPr>
            <a:lstStyle/>
            <a:p>
              <a:pPr algn="ctr"/>
              <a:r>
                <a:rPr lang="fr-FR" sz="1400" dirty="0"/>
                <a:t>6,9</a:t>
              </a:r>
            </a:p>
          </p:txBody>
        </p:sp>
        <p:sp>
          <p:nvSpPr>
            <p:cNvPr id="58" name="ZoneTexte 57"/>
            <p:cNvSpPr txBox="1"/>
            <p:nvPr/>
          </p:nvSpPr>
          <p:spPr>
            <a:xfrm>
              <a:off x="1575242" y="2080555"/>
              <a:ext cx="435436" cy="250923"/>
            </a:xfrm>
            <a:prstGeom prst="rect">
              <a:avLst/>
            </a:prstGeom>
            <a:noFill/>
          </p:spPr>
          <p:txBody>
            <a:bodyPr wrap="none" rtlCol="0">
              <a:spAutoFit/>
            </a:bodyPr>
            <a:lstStyle/>
            <a:p>
              <a:pPr algn="ctr"/>
              <a:r>
                <a:rPr lang="fr-FR" sz="1400" dirty="0">
                  <a:solidFill>
                    <a:schemeClr val="bg1"/>
                  </a:solidFill>
                </a:rPr>
                <a:t>10,4</a:t>
              </a:r>
            </a:p>
          </p:txBody>
        </p:sp>
        <p:sp>
          <p:nvSpPr>
            <p:cNvPr id="59" name="ZoneTexte 58"/>
            <p:cNvSpPr txBox="1"/>
            <p:nvPr/>
          </p:nvSpPr>
          <p:spPr>
            <a:xfrm>
              <a:off x="1595202" y="2541566"/>
              <a:ext cx="435436" cy="250923"/>
            </a:xfrm>
            <a:prstGeom prst="rect">
              <a:avLst/>
            </a:prstGeom>
            <a:noFill/>
          </p:spPr>
          <p:txBody>
            <a:bodyPr wrap="none" rtlCol="0">
              <a:spAutoFit/>
            </a:bodyPr>
            <a:lstStyle/>
            <a:p>
              <a:pPr algn="r"/>
              <a:r>
                <a:rPr lang="fr-FR" sz="1400" dirty="0"/>
                <a:t>19,7</a:t>
              </a:r>
            </a:p>
          </p:txBody>
        </p:sp>
        <p:sp>
          <p:nvSpPr>
            <p:cNvPr id="60" name="ZoneTexte 59"/>
            <p:cNvSpPr txBox="1"/>
            <p:nvPr/>
          </p:nvSpPr>
          <p:spPr>
            <a:xfrm>
              <a:off x="1595202" y="3277778"/>
              <a:ext cx="435436" cy="250923"/>
            </a:xfrm>
            <a:prstGeom prst="rect">
              <a:avLst/>
            </a:prstGeom>
            <a:noFill/>
          </p:spPr>
          <p:txBody>
            <a:bodyPr wrap="none" rtlCol="0">
              <a:spAutoFit/>
            </a:bodyPr>
            <a:lstStyle/>
            <a:p>
              <a:pPr algn="r"/>
              <a:r>
                <a:rPr lang="fr-FR" sz="1400" dirty="0"/>
                <a:t>32,9</a:t>
              </a:r>
            </a:p>
          </p:txBody>
        </p:sp>
        <p:sp>
          <p:nvSpPr>
            <p:cNvPr id="61" name="ZoneTexte 60"/>
            <p:cNvSpPr txBox="1"/>
            <p:nvPr/>
          </p:nvSpPr>
          <p:spPr>
            <a:xfrm>
              <a:off x="1598936" y="4198136"/>
              <a:ext cx="435436" cy="250923"/>
            </a:xfrm>
            <a:prstGeom prst="rect">
              <a:avLst/>
            </a:prstGeom>
            <a:noFill/>
          </p:spPr>
          <p:txBody>
            <a:bodyPr wrap="none" rtlCol="0">
              <a:spAutoFit/>
            </a:bodyPr>
            <a:lstStyle/>
            <a:p>
              <a:pPr algn="r"/>
              <a:r>
                <a:rPr lang="fr-FR" sz="1400" dirty="0">
                  <a:solidFill>
                    <a:schemeClr val="bg1"/>
                  </a:solidFill>
                </a:rPr>
                <a:t>37,0</a:t>
              </a:r>
            </a:p>
          </p:txBody>
        </p:sp>
        <p:sp>
          <p:nvSpPr>
            <p:cNvPr id="62" name="ZoneTexte 61"/>
            <p:cNvSpPr txBox="1"/>
            <p:nvPr/>
          </p:nvSpPr>
          <p:spPr>
            <a:xfrm>
              <a:off x="2621655" y="4683525"/>
              <a:ext cx="354031" cy="250923"/>
            </a:xfrm>
            <a:prstGeom prst="rect">
              <a:avLst/>
            </a:prstGeom>
            <a:noFill/>
          </p:spPr>
          <p:txBody>
            <a:bodyPr wrap="none" rtlCol="0">
              <a:spAutoFit/>
            </a:bodyPr>
            <a:lstStyle/>
            <a:p>
              <a:pPr algn="r"/>
              <a:r>
                <a:rPr lang="fr-FR" sz="1400" dirty="0"/>
                <a:t>4,4</a:t>
              </a:r>
            </a:p>
          </p:txBody>
        </p:sp>
        <p:sp>
          <p:nvSpPr>
            <p:cNvPr id="63" name="ZoneTexte 62"/>
            <p:cNvSpPr txBox="1"/>
            <p:nvPr/>
          </p:nvSpPr>
          <p:spPr>
            <a:xfrm>
              <a:off x="1970145" y="4618436"/>
              <a:ext cx="354031" cy="250923"/>
            </a:xfrm>
            <a:prstGeom prst="rect">
              <a:avLst/>
            </a:prstGeom>
            <a:noFill/>
          </p:spPr>
          <p:txBody>
            <a:bodyPr wrap="none" rtlCol="0">
              <a:spAutoFit/>
            </a:bodyPr>
            <a:lstStyle/>
            <a:p>
              <a:pPr algn="r"/>
              <a:r>
                <a:rPr lang="fr-FR" sz="1400" dirty="0"/>
                <a:t>2,7</a:t>
              </a:r>
            </a:p>
          </p:txBody>
        </p:sp>
        <p:sp>
          <p:nvSpPr>
            <p:cNvPr id="64" name="ZoneTexte 63"/>
            <p:cNvSpPr txBox="1"/>
            <p:nvPr/>
          </p:nvSpPr>
          <p:spPr>
            <a:xfrm>
              <a:off x="2286565" y="4445716"/>
              <a:ext cx="354031" cy="250923"/>
            </a:xfrm>
            <a:prstGeom prst="rect">
              <a:avLst/>
            </a:prstGeom>
            <a:noFill/>
          </p:spPr>
          <p:txBody>
            <a:bodyPr wrap="none" rtlCol="0">
              <a:spAutoFit/>
            </a:bodyPr>
            <a:lstStyle/>
            <a:p>
              <a:pPr algn="r"/>
              <a:r>
                <a:rPr lang="fr-FR" sz="1400" dirty="0"/>
                <a:t>9,8</a:t>
              </a:r>
            </a:p>
          </p:txBody>
        </p:sp>
        <p:sp>
          <p:nvSpPr>
            <p:cNvPr id="65" name="ZoneTexte 64"/>
            <p:cNvSpPr txBox="1"/>
            <p:nvPr/>
          </p:nvSpPr>
          <p:spPr>
            <a:xfrm>
              <a:off x="2242094" y="3961468"/>
              <a:ext cx="435436" cy="250923"/>
            </a:xfrm>
            <a:prstGeom prst="rect">
              <a:avLst/>
            </a:prstGeom>
            <a:noFill/>
          </p:spPr>
          <p:txBody>
            <a:bodyPr wrap="none" rtlCol="0">
              <a:spAutoFit/>
            </a:bodyPr>
            <a:lstStyle/>
            <a:p>
              <a:pPr algn="ctr"/>
              <a:r>
                <a:rPr lang="fr-FR" sz="1400" dirty="0"/>
                <a:t>22,2</a:t>
              </a:r>
            </a:p>
          </p:txBody>
        </p:sp>
        <p:sp>
          <p:nvSpPr>
            <p:cNvPr id="66" name="ZoneTexte 65"/>
            <p:cNvSpPr txBox="1"/>
            <p:nvPr/>
          </p:nvSpPr>
          <p:spPr>
            <a:xfrm>
              <a:off x="2219234" y="2868669"/>
              <a:ext cx="435436" cy="250923"/>
            </a:xfrm>
            <a:prstGeom prst="rect">
              <a:avLst/>
            </a:prstGeom>
            <a:noFill/>
          </p:spPr>
          <p:txBody>
            <a:bodyPr wrap="none" rtlCol="0">
              <a:spAutoFit/>
            </a:bodyPr>
            <a:lstStyle/>
            <a:p>
              <a:pPr algn="ctr"/>
              <a:r>
                <a:rPr lang="fr-FR" sz="1400" dirty="0">
                  <a:solidFill>
                    <a:schemeClr val="bg1"/>
                  </a:solidFill>
                </a:rPr>
                <a:t>60,9</a:t>
              </a:r>
            </a:p>
          </p:txBody>
        </p:sp>
        <p:sp>
          <p:nvSpPr>
            <p:cNvPr id="67" name="ZoneTexte 66"/>
            <p:cNvSpPr txBox="1"/>
            <p:nvPr/>
          </p:nvSpPr>
          <p:spPr>
            <a:xfrm>
              <a:off x="2918838" y="2868669"/>
              <a:ext cx="435436" cy="250923"/>
            </a:xfrm>
            <a:prstGeom prst="rect">
              <a:avLst/>
            </a:prstGeom>
            <a:noFill/>
          </p:spPr>
          <p:txBody>
            <a:bodyPr wrap="none" rtlCol="0">
              <a:spAutoFit/>
            </a:bodyPr>
            <a:lstStyle/>
            <a:p>
              <a:pPr algn="ctr"/>
              <a:r>
                <a:rPr lang="fr-FR" sz="1400" dirty="0">
                  <a:solidFill>
                    <a:schemeClr val="bg1"/>
                  </a:solidFill>
                </a:rPr>
                <a:t>73,7</a:t>
              </a:r>
            </a:p>
          </p:txBody>
        </p:sp>
        <p:sp>
          <p:nvSpPr>
            <p:cNvPr id="68" name="ZoneTexte 67"/>
            <p:cNvSpPr txBox="1"/>
            <p:nvPr/>
          </p:nvSpPr>
          <p:spPr>
            <a:xfrm>
              <a:off x="2918838" y="4348539"/>
              <a:ext cx="435436" cy="250923"/>
            </a:xfrm>
            <a:prstGeom prst="rect">
              <a:avLst/>
            </a:prstGeom>
            <a:noFill/>
          </p:spPr>
          <p:txBody>
            <a:bodyPr wrap="none" rtlCol="0">
              <a:spAutoFit/>
            </a:bodyPr>
            <a:lstStyle/>
            <a:p>
              <a:pPr algn="ctr"/>
              <a:r>
                <a:rPr lang="fr-FR" sz="1400" dirty="0"/>
                <a:t>25,0</a:t>
              </a:r>
            </a:p>
          </p:txBody>
        </p:sp>
      </p:grpSp>
      <p:sp>
        <p:nvSpPr>
          <p:cNvPr id="69" name="ZoneTexte 68"/>
          <p:cNvSpPr txBox="1"/>
          <p:nvPr/>
        </p:nvSpPr>
        <p:spPr>
          <a:xfrm>
            <a:off x="6161113" y="1135282"/>
            <a:ext cx="1788887" cy="646331"/>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Taux d’initiation</a:t>
            </a:r>
          </a:p>
          <a:p>
            <a:pPr algn="ctr"/>
            <a:r>
              <a:rPr lang="fr-FR" b="1" dirty="0">
                <a:latin typeface="Calibri" panose="020F0502020204030204" pitchFamily="34" charset="0"/>
              </a:rPr>
              <a:t>Selon traitement</a:t>
            </a:r>
          </a:p>
        </p:txBody>
      </p:sp>
      <p:grpSp>
        <p:nvGrpSpPr>
          <p:cNvPr id="4" name="Groupe 3"/>
          <p:cNvGrpSpPr/>
          <p:nvPr/>
        </p:nvGrpSpPr>
        <p:grpSpPr>
          <a:xfrm>
            <a:off x="5308100" y="1805693"/>
            <a:ext cx="3603394" cy="2237888"/>
            <a:chOff x="5308100" y="1805693"/>
            <a:chExt cx="3603394" cy="2237888"/>
          </a:xfrm>
        </p:grpSpPr>
        <p:sp>
          <p:nvSpPr>
            <p:cNvPr id="70" name="Forme libre 69"/>
            <p:cNvSpPr/>
            <p:nvPr/>
          </p:nvSpPr>
          <p:spPr bwMode="auto">
            <a:xfrm>
              <a:off x="5696231" y="2065631"/>
              <a:ext cx="2921216" cy="1695871"/>
            </a:xfrm>
            <a:custGeom>
              <a:avLst/>
              <a:gdLst>
                <a:gd name="connsiteX0" fmla="*/ 0 w 2631440"/>
                <a:gd name="connsiteY0" fmla="*/ 0 h 2804160"/>
                <a:gd name="connsiteX1" fmla="*/ 0 w 2631440"/>
                <a:gd name="connsiteY1" fmla="*/ 2804160 h 2804160"/>
                <a:gd name="connsiteX2" fmla="*/ 2631440 w 2631440"/>
                <a:gd name="connsiteY2" fmla="*/ 2804160 h 2804160"/>
              </a:gdLst>
              <a:ahLst/>
              <a:cxnLst>
                <a:cxn ang="0">
                  <a:pos x="connsiteX0" y="connsiteY0"/>
                </a:cxn>
                <a:cxn ang="0">
                  <a:pos x="connsiteX1" y="connsiteY1"/>
                </a:cxn>
                <a:cxn ang="0">
                  <a:pos x="connsiteX2" y="connsiteY2"/>
                </a:cxn>
              </a:cxnLst>
              <a:rect l="l" t="t" r="r" b="b"/>
              <a:pathLst>
                <a:path w="2631440" h="2804160">
                  <a:moveTo>
                    <a:pt x="0" y="0"/>
                  </a:moveTo>
                  <a:lnTo>
                    <a:pt x="0" y="2804160"/>
                  </a:lnTo>
                  <a:lnTo>
                    <a:pt x="2631440" y="280416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1" name="ZoneTexte 70"/>
            <p:cNvSpPr txBox="1"/>
            <p:nvPr/>
          </p:nvSpPr>
          <p:spPr>
            <a:xfrm>
              <a:off x="5308100" y="1936443"/>
              <a:ext cx="384365" cy="307777"/>
            </a:xfrm>
            <a:prstGeom prst="rect">
              <a:avLst/>
            </a:prstGeom>
            <a:noFill/>
          </p:spPr>
          <p:txBody>
            <a:bodyPr wrap="none" rtlCol="0">
              <a:spAutoFit/>
            </a:bodyPr>
            <a:lstStyle/>
            <a:p>
              <a:pPr algn="r"/>
              <a:r>
                <a:rPr lang="fr-FR" sz="1400" dirty="0"/>
                <a:t>50</a:t>
              </a:r>
            </a:p>
          </p:txBody>
        </p:sp>
        <p:sp>
          <p:nvSpPr>
            <p:cNvPr id="72" name="ZoneTexte 71"/>
            <p:cNvSpPr txBox="1"/>
            <p:nvPr/>
          </p:nvSpPr>
          <p:spPr>
            <a:xfrm>
              <a:off x="5308100" y="2605802"/>
              <a:ext cx="384365" cy="307777"/>
            </a:xfrm>
            <a:prstGeom prst="rect">
              <a:avLst/>
            </a:prstGeom>
            <a:noFill/>
          </p:spPr>
          <p:txBody>
            <a:bodyPr wrap="none" rtlCol="0">
              <a:spAutoFit/>
            </a:bodyPr>
            <a:lstStyle/>
            <a:p>
              <a:pPr algn="r"/>
              <a:r>
                <a:rPr lang="fr-FR" sz="1400" dirty="0"/>
                <a:t>30</a:t>
              </a:r>
            </a:p>
          </p:txBody>
        </p:sp>
        <p:sp>
          <p:nvSpPr>
            <p:cNvPr id="73" name="ZoneTexte 72"/>
            <p:cNvSpPr txBox="1"/>
            <p:nvPr/>
          </p:nvSpPr>
          <p:spPr>
            <a:xfrm>
              <a:off x="5308100" y="2944104"/>
              <a:ext cx="384365" cy="307777"/>
            </a:xfrm>
            <a:prstGeom prst="rect">
              <a:avLst/>
            </a:prstGeom>
            <a:noFill/>
          </p:spPr>
          <p:txBody>
            <a:bodyPr wrap="none" rtlCol="0">
              <a:spAutoFit/>
            </a:bodyPr>
            <a:lstStyle/>
            <a:p>
              <a:pPr algn="r"/>
              <a:r>
                <a:rPr lang="fr-FR" sz="1400" dirty="0"/>
                <a:t>20</a:t>
              </a:r>
            </a:p>
          </p:txBody>
        </p:sp>
        <p:sp>
          <p:nvSpPr>
            <p:cNvPr id="74" name="ZoneTexte 73"/>
            <p:cNvSpPr txBox="1"/>
            <p:nvPr/>
          </p:nvSpPr>
          <p:spPr>
            <a:xfrm>
              <a:off x="5407950" y="3623003"/>
              <a:ext cx="284515" cy="307777"/>
            </a:xfrm>
            <a:prstGeom prst="rect">
              <a:avLst/>
            </a:prstGeom>
            <a:noFill/>
          </p:spPr>
          <p:txBody>
            <a:bodyPr wrap="none" rtlCol="0">
              <a:spAutoFit/>
            </a:bodyPr>
            <a:lstStyle/>
            <a:p>
              <a:pPr algn="r"/>
              <a:r>
                <a:rPr lang="fr-FR" sz="1400" dirty="0"/>
                <a:t>0</a:t>
              </a:r>
            </a:p>
          </p:txBody>
        </p:sp>
        <p:sp>
          <p:nvSpPr>
            <p:cNvPr id="75" name="ZoneTexte 74"/>
            <p:cNvSpPr txBox="1"/>
            <p:nvPr/>
          </p:nvSpPr>
          <p:spPr>
            <a:xfrm>
              <a:off x="5807259" y="3766582"/>
              <a:ext cx="524503" cy="276999"/>
            </a:xfrm>
            <a:prstGeom prst="rect">
              <a:avLst/>
            </a:prstGeom>
            <a:noFill/>
          </p:spPr>
          <p:txBody>
            <a:bodyPr wrap="none" rtlCol="0">
              <a:spAutoFit/>
            </a:bodyPr>
            <a:lstStyle/>
            <a:p>
              <a:pPr algn="ctr"/>
              <a:r>
                <a:rPr lang="fr-FR" sz="1200" b="1" dirty="0"/>
                <a:t>2012</a:t>
              </a:r>
            </a:p>
          </p:txBody>
        </p:sp>
        <p:cxnSp>
          <p:nvCxnSpPr>
            <p:cNvPr id="76" name="Connecteur droit 75"/>
            <p:cNvCxnSpPr/>
            <p:nvPr/>
          </p:nvCxnSpPr>
          <p:spPr bwMode="auto">
            <a:xfrm flipH="1">
              <a:off x="5629753" y="2065632"/>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7" name="Connecteur droit 76"/>
            <p:cNvCxnSpPr/>
            <p:nvPr/>
          </p:nvCxnSpPr>
          <p:spPr bwMode="auto">
            <a:xfrm flipH="1">
              <a:off x="5629753" y="2748961"/>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p:cNvCxnSpPr/>
            <p:nvPr/>
          </p:nvCxnSpPr>
          <p:spPr bwMode="auto">
            <a:xfrm flipH="1">
              <a:off x="5629753" y="3103773"/>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p:nvPr/>
          </p:nvCxnSpPr>
          <p:spPr bwMode="auto">
            <a:xfrm flipH="1">
              <a:off x="5629753" y="3762772"/>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0" name="ZoneTexte 79"/>
            <p:cNvSpPr txBox="1"/>
            <p:nvPr/>
          </p:nvSpPr>
          <p:spPr>
            <a:xfrm>
              <a:off x="5520092" y="1805693"/>
              <a:ext cx="344302" cy="307777"/>
            </a:xfrm>
            <a:prstGeom prst="rect">
              <a:avLst/>
            </a:prstGeom>
            <a:noFill/>
          </p:spPr>
          <p:txBody>
            <a:bodyPr wrap="none" rtlCol="0">
              <a:spAutoFit/>
            </a:bodyPr>
            <a:lstStyle/>
            <a:p>
              <a:r>
                <a:rPr lang="fr-FR" sz="1400" dirty="0"/>
                <a:t>%</a:t>
              </a:r>
            </a:p>
          </p:txBody>
        </p:sp>
        <p:sp>
          <p:nvSpPr>
            <p:cNvPr id="81" name="ZoneTexte 80"/>
            <p:cNvSpPr txBox="1"/>
            <p:nvPr/>
          </p:nvSpPr>
          <p:spPr>
            <a:xfrm>
              <a:off x="5308100" y="2257753"/>
              <a:ext cx="384365" cy="307777"/>
            </a:xfrm>
            <a:prstGeom prst="rect">
              <a:avLst/>
            </a:prstGeom>
            <a:noFill/>
          </p:spPr>
          <p:txBody>
            <a:bodyPr wrap="none" rtlCol="0">
              <a:spAutoFit/>
            </a:bodyPr>
            <a:lstStyle/>
            <a:p>
              <a:pPr algn="r"/>
              <a:r>
                <a:rPr lang="fr-FR" sz="1400" dirty="0"/>
                <a:t>40</a:t>
              </a:r>
            </a:p>
          </p:txBody>
        </p:sp>
        <p:cxnSp>
          <p:nvCxnSpPr>
            <p:cNvPr id="82" name="Connecteur droit 81"/>
            <p:cNvCxnSpPr/>
            <p:nvPr/>
          </p:nvCxnSpPr>
          <p:spPr bwMode="auto">
            <a:xfrm flipH="1">
              <a:off x="5629753" y="2400912"/>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3" name="ZoneTexte 82"/>
            <p:cNvSpPr txBox="1"/>
            <p:nvPr/>
          </p:nvSpPr>
          <p:spPr>
            <a:xfrm>
              <a:off x="5308100" y="3268971"/>
              <a:ext cx="384365" cy="307777"/>
            </a:xfrm>
            <a:prstGeom prst="rect">
              <a:avLst/>
            </a:prstGeom>
            <a:noFill/>
          </p:spPr>
          <p:txBody>
            <a:bodyPr wrap="none" rtlCol="0">
              <a:spAutoFit/>
            </a:bodyPr>
            <a:lstStyle/>
            <a:p>
              <a:pPr algn="r"/>
              <a:r>
                <a:rPr lang="fr-FR" sz="1400" dirty="0"/>
                <a:t>10</a:t>
              </a:r>
            </a:p>
          </p:txBody>
        </p:sp>
        <p:cxnSp>
          <p:nvCxnSpPr>
            <p:cNvPr id="84" name="Connecteur droit 83"/>
            <p:cNvCxnSpPr/>
            <p:nvPr/>
          </p:nvCxnSpPr>
          <p:spPr bwMode="auto">
            <a:xfrm flipH="1">
              <a:off x="5629753" y="3428640"/>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9" name="Connecteur droit 48"/>
            <p:cNvCxnSpPr/>
            <p:nvPr/>
          </p:nvCxnSpPr>
          <p:spPr bwMode="auto">
            <a:xfrm>
              <a:off x="6451908" y="3761984"/>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87" name="ZoneTexte 86"/>
            <p:cNvSpPr txBox="1"/>
            <p:nvPr/>
          </p:nvSpPr>
          <p:spPr>
            <a:xfrm>
              <a:off x="6573069" y="3766582"/>
              <a:ext cx="524503" cy="276999"/>
            </a:xfrm>
            <a:prstGeom prst="rect">
              <a:avLst/>
            </a:prstGeom>
            <a:noFill/>
          </p:spPr>
          <p:txBody>
            <a:bodyPr wrap="none" rtlCol="0">
              <a:spAutoFit/>
            </a:bodyPr>
            <a:lstStyle/>
            <a:p>
              <a:pPr algn="ctr"/>
              <a:r>
                <a:rPr lang="fr-FR" sz="1200" b="1" dirty="0"/>
                <a:t>2013</a:t>
              </a:r>
            </a:p>
          </p:txBody>
        </p:sp>
        <p:sp>
          <p:nvSpPr>
            <p:cNvPr id="88" name="ZoneTexte 87"/>
            <p:cNvSpPr txBox="1"/>
            <p:nvPr/>
          </p:nvSpPr>
          <p:spPr>
            <a:xfrm>
              <a:off x="7281729" y="3766582"/>
              <a:ext cx="524503" cy="276999"/>
            </a:xfrm>
            <a:prstGeom prst="rect">
              <a:avLst/>
            </a:prstGeom>
            <a:noFill/>
          </p:spPr>
          <p:txBody>
            <a:bodyPr wrap="none" rtlCol="0">
              <a:spAutoFit/>
            </a:bodyPr>
            <a:lstStyle/>
            <a:p>
              <a:pPr algn="ctr"/>
              <a:r>
                <a:rPr lang="fr-FR" sz="1200" b="1" dirty="0"/>
                <a:t>2014</a:t>
              </a:r>
            </a:p>
          </p:txBody>
        </p:sp>
        <p:sp>
          <p:nvSpPr>
            <p:cNvPr id="89" name="ZoneTexte 88"/>
            <p:cNvSpPr txBox="1"/>
            <p:nvPr/>
          </p:nvSpPr>
          <p:spPr>
            <a:xfrm>
              <a:off x="8001819" y="3766582"/>
              <a:ext cx="524503" cy="276999"/>
            </a:xfrm>
            <a:prstGeom prst="rect">
              <a:avLst/>
            </a:prstGeom>
            <a:noFill/>
          </p:spPr>
          <p:txBody>
            <a:bodyPr wrap="none" rtlCol="0">
              <a:spAutoFit/>
            </a:bodyPr>
            <a:lstStyle/>
            <a:p>
              <a:pPr algn="ctr"/>
              <a:r>
                <a:rPr lang="fr-FR" sz="1200" b="1" dirty="0"/>
                <a:t>2015</a:t>
              </a:r>
            </a:p>
          </p:txBody>
        </p:sp>
        <p:sp>
          <p:nvSpPr>
            <p:cNvPr id="85" name="Forme libre 84"/>
            <p:cNvSpPr/>
            <p:nvPr/>
          </p:nvSpPr>
          <p:spPr bwMode="auto">
            <a:xfrm>
              <a:off x="6074718" y="2118282"/>
              <a:ext cx="2190750" cy="1375410"/>
            </a:xfrm>
            <a:custGeom>
              <a:avLst/>
              <a:gdLst>
                <a:gd name="connsiteX0" fmla="*/ 2190750 w 2190750"/>
                <a:gd name="connsiteY0" fmla="*/ 0 h 1375410"/>
                <a:gd name="connsiteX1" fmla="*/ 1451610 w 2190750"/>
                <a:gd name="connsiteY1" fmla="*/ 598170 h 1375410"/>
                <a:gd name="connsiteX2" fmla="*/ 735330 w 2190750"/>
                <a:gd name="connsiteY2" fmla="*/ 1375410 h 1375410"/>
                <a:gd name="connsiteX3" fmla="*/ 0 w 2190750"/>
                <a:gd name="connsiteY3" fmla="*/ 1245870 h 1375410"/>
              </a:gdLst>
              <a:ahLst/>
              <a:cxnLst>
                <a:cxn ang="0">
                  <a:pos x="connsiteX0" y="connsiteY0"/>
                </a:cxn>
                <a:cxn ang="0">
                  <a:pos x="connsiteX1" y="connsiteY1"/>
                </a:cxn>
                <a:cxn ang="0">
                  <a:pos x="connsiteX2" y="connsiteY2"/>
                </a:cxn>
                <a:cxn ang="0">
                  <a:pos x="connsiteX3" y="connsiteY3"/>
                </a:cxn>
              </a:cxnLst>
              <a:rect l="l" t="t" r="r" b="b"/>
              <a:pathLst>
                <a:path w="2190750" h="1375410">
                  <a:moveTo>
                    <a:pt x="2190750" y="0"/>
                  </a:moveTo>
                  <a:lnTo>
                    <a:pt x="1451610" y="598170"/>
                  </a:lnTo>
                  <a:lnTo>
                    <a:pt x="735330" y="1375410"/>
                  </a:lnTo>
                  <a:lnTo>
                    <a:pt x="0" y="124587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86" name="Forme libre 85"/>
            <p:cNvSpPr/>
            <p:nvPr/>
          </p:nvSpPr>
          <p:spPr bwMode="auto">
            <a:xfrm>
              <a:off x="6082338" y="2998392"/>
              <a:ext cx="2186940" cy="617220"/>
            </a:xfrm>
            <a:custGeom>
              <a:avLst/>
              <a:gdLst>
                <a:gd name="connsiteX0" fmla="*/ 2186940 w 2186940"/>
                <a:gd name="connsiteY0" fmla="*/ 0 h 617220"/>
                <a:gd name="connsiteX1" fmla="*/ 1463040 w 2186940"/>
                <a:gd name="connsiteY1" fmla="*/ 514350 h 617220"/>
                <a:gd name="connsiteX2" fmla="*/ 742950 w 2186940"/>
                <a:gd name="connsiteY2" fmla="*/ 617220 h 617220"/>
                <a:gd name="connsiteX3" fmla="*/ 0 w 2186940"/>
                <a:gd name="connsiteY3" fmla="*/ 571500 h 617220"/>
              </a:gdLst>
              <a:ahLst/>
              <a:cxnLst>
                <a:cxn ang="0">
                  <a:pos x="connsiteX0" y="connsiteY0"/>
                </a:cxn>
                <a:cxn ang="0">
                  <a:pos x="connsiteX1" y="connsiteY1"/>
                </a:cxn>
                <a:cxn ang="0">
                  <a:pos x="connsiteX2" y="connsiteY2"/>
                </a:cxn>
                <a:cxn ang="0">
                  <a:pos x="connsiteX3" y="connsiteY3"/>
                </a:cxn>
              </a:cxnLst>
              <a:rect l="l" t="t" r="r" b="b"/>
              <a:pathLst>
                <a:path w="2186940" h="617220">
                  <a:moveTo>
                    <a:pt x="2186940" y="0"/>
                  </a:moveTo>
                  <a:lnTo>
                    <a:pt x="1463040" y="514350"/>
                  </a:lnTo>
                  <a:lnTo>
                    <a:pt x="742950" y="617220"/>
                  </a:lnTo>
                  <a:lnTo>
                    <a:pt x="0" y="571500"/>
                  </a:lnTo>
                </a:path>
              </a:pathLst>
            </a:cu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2" name="ZoneTexte 91"/>
            <p:cNvSpPr txBox="1"/>
            <p:nvPr/>
          </p:nvSpPr>
          <p:spPr>
            <a:xfrm>
              <a:off x="7652816" y="2730169"/>
              <a:ext cx="1252266" cy="276999"/>
            </a:xfrm>
            <a:prstGeom prst="rect">
              <a:avLst/>
            </a:prstGeom>
            <a:noFill/>
          </p:spPr>
          <p:txBody>
            <a:bodyPr wrap="none" rtlCol="0">
              <a:spAutoFit/>
            </a:bodyPr>
            <a:lstStyle/>
            <a:p>
              <a:r>
                <a:rPr lang="fr-FR" sz="1200" b="1" dirty="0"/>
                <a:t>Naïfs anti-VHC</a:t>
              </a:r>
            </a:p>
          </p:txBody>
        </p:sp>
        <p:sp>
          <p:nvSpPr>
            <p:cNvPr id="93" name="ZoneTexte 92"/>
            <p:cNvSpPr txBox="1"/>
            <p:nvPr/>
          </p:nvSpPr>
          <p:spPr>
            <a:xfrm>
              <a:off x="7652816" y="1865333"/>
              <a:ext cx="1258678" cy="276999"/>
            </a:xfrm>
            <a:prstGeom prst="rect">
              <a:avLst/>
            </a:prstGeom>
            <a:noFill/>
          </p:spPr>
          <p:txBody>
            <a:bodyPr wrap="none" rtlCol="0">
              <a:spAutoFit/>
            </a:bodyPr>
            <a:lstStyle/>
            <a:p>
              <a:r>
                <a:rPr lang="fr-FR" sz="1200" b="1" dirty="0"/>
                <a:t>Prétraités VHC</a:t>
              </a:r>
            </a:p>
          </p:txBody>
        </p:sp>
        <p:cxnSp>
          <p:nvCxnSpPr>
            <p:cNvPr id="118" name="Connecteur droit 117"/>
            <p:cNvCxnSpPr/>
            <p:nvPr/>
          </p:nvCxnSpPr>
          <p:spPr bwMode="auto">
            <a:xfrm>
              <a:off x="7152948" y="3777224"/>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9" name="Connecteur droit 118"/>
            <p:cNvCxnSpPr/>
            <p:nvPr/>
          </p:nvCxnSpPr>
          <p:spPr bwMode="auto">
            <a:xfrm>
              <a:off x="7953048" y="3777224"/>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grpSp>
        <p:nvGrpSpPr>
          <p:cNvPr id="6" name="Groupe 5"/>
          <p:cNvGrpSpPr/>
          <p:nvPr/>
        </p:nvGrpSpPr>
        <p:grpSpPr>
          <a:xfrm>
            <a:off x="5308100" y="4053801"/>
            <a:ext cx="3484657" cy="2490158"/>
            <a:chOff x="5308100" y="4053801"/>
            <a:chExt cx="3484657" cy="2490158"/>
          </a:xfrm>
        </p:grpSpPr>
        <p:sp>
          <p:nvSpPr>
            <p:cNvPr id="94" name="Forme libre 93"/>
            <p:cNvSpPr/>
            <p:nvPr/>
          </p:nvSpPr>
          <p:spPr bwMode="auto">
            <a:xfrm>
              <a:off x="5696231" y="4566009"/>
              <a:ext cx="2921216" cy="1695871"/>
            </a:xfrm>
            <a:custGeom>
              <a:avLst/>
              <a:gdLst>
                <a:gd name="connsiteX0" fmla="*/ 0 w 2631440"/>
                <a:gd name="connsiteY0" fmla="*/ 0 h 2804160"/>
                <a:gd name="connsiteX1" fmla="*/ 0 w 2631440"/>
                <a:gd name="connsiteY1" fmla="*/ 2804160 h 2804160"/>
                <a:gd name="connsiteX2" fmla="*/ 2631440 w 2631440"/>
                <a:gd name="connsiteY2" fmla="*/ 2804160 h 2804160"/>
              </a:gdLst>
              <a:ahLst/>
              <a:cxnLst>
                <a:cxn ang="0">
                  <a:pos x="connsiteX0" y="connsiteY0"/>
                </a:cxn>
                <a:cxn ang="0">
                  <a:pos x="connsiteX1" y="connsiteY1"/>
                </a:cxn>
                <a:cxn ang="0">
                  <a:pos x="connsiteX2" y="connsiteY2"/>
                </a:cxn>
              </a:cxnLst>
              <a:rect l="l" t="t" r="r" b="b"/>
              <a:pathLst>
                <a:path w="2631440" h="2804160">
                  <a:moveTo>
                    <a:pt x="0" y="0"/>
                  </a:moveTo>
                  <a:lnTo>
                    <a:pt x="0" y="2804160"/>
                  </a:lnTo>
                  <a:lnTo>
                    <a:pt x="2631440" y="280416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95" name="ZoneTexte 94"/>
            <p:cNvSpPr txBox="1"/>
            <p:nvPr/>
          </p:nvSpPr>
          <p:spPr>
            <a:xfrm>
              <a:off x="5308100" y="4436821"/>
              <a:ext cx="384365" cy="307777"/>
            </a:xfrm>
            <a:prstGeom prst="rect">
              <a:avLst/>
            </a:prstGeom>
            <a:noFill/>
          </p:spPr>
          <p:txBody>
            <a:bodyPr wrap="none" rtlCol="0">
              <a:spAutoFit/>
            </a:bodyPr>
            <a:lstStyle/>
            <a:p>
              <a:pPr algn="r"/>
              <a:r>
                <a:rPr lang="fr-FR" sz="1400" dirty="0"/>
                <a:t>50</a:t>
              </a:r>
            </a:p>
          </p:txBody>
        </p:sp>
        <p:sp>
          <p:nvSpPr>
            <p:cNvPr id="96" name="ZoneTexte 95"/>
            <p:cNvSpPr txBox="1"/>
            <p:nvPr/>
          </p:nvSpPr>
          <p:spPr>
            <a:xfrm>
              <a:off x="5308100" y="5106180"/>
              <a:ext cx="384365" cy="307777"/>
            </a:xfrm>
            <a:prstGeom prst="rect">
              <a:avLst/>
            </a:prstGeom>
            <a:noFill/>
          </p:spPr>
          <p:txBody>
            <a:bodyPr wrap="none" rtlCol="0">
              <a:spAutoFit/>
            </a:bodyPr>
            <a:lstStyle/>
            <a:p>
              <a:pPr algn="r"/>
              <a:r>
                <a:rPr lang="fr-FR" sz="1400" dirty="0"/>
                <a:t>30</a:t>
              </a:r>
            </a:p>
          </p:txBody>
        </p:sp>
        <p:sp>
          <p:nvSpPr>
            <p:cNvPr id="97" name="ZoneTexte 96"/>
            <p:cNvSpPr txBox="1"/>
            <p:nvPr/>
          </p:nvSpPr>
          <p:spPr>
            <a:xfrm>
              <a:off x="5308100" y="5444482"/>
              <a:ext cx="384365" cy="307777"/>
            </a:xfrm>
            <a:prstGeom prst="rect">
              <a:avLst/>
            </a:prstGeom>
            <a:noFill/>
          </p:spPr>
          <p:txBody>
            <a:bodyPr wrap="none" rtlCol="0">
              <a:spAutoFit/>
            </a:bodyPr>
            <a:lstStyle/>
            <a:p>
              <a:pPr algn="r"/>
              <a:r>
                <a:rPr lang="fr-FR" sz="1400" dirty="0"/>
                <a:t>20</a:t>
              </a:r>
            </a:p>
          </p:txBody>
        </p:sp>
        <p:sp>
          <p:nvSpPr>
            <p:cNvPr id="98" name="ZoneTexte 97"/>
            <p:cNvSpPr txBox="1"/>
            <p:nvPr/>
          </p:nvSpPr>
          <p:spPr>
            <a:xfrm>
              <a:off x="5407950" y="6123381"/>
              <a:ext cx="284515" cy="307777"/>
            </a:xfrm>
            <a:prstGeom prst="rect">
              <a:avLst/>
            </a:prstGeom>
            <a:noFill/>
          </p:spPr>
          <p:txBody>
            <a:bodyPr wrap="none" rtlCol="0">
              <a:spAutoFit/>
            </a:bodyPr>
            <a:lstStyle/>
            <a:p>
              <a:pPr algn="r"/>
              <a:r>
                <a:rPr lang="fr-FR" sz="1400" dirty="0"/>
                <a:t>0</a:t>
              </a:r>
            </a:p>
          </p:txBody>
        </p:sp>
        <p:sp>
          <p:nvSpPr>
            <p:cNvPr id="99" name="ZoneTexte 98"/>
            <p:cNvSpPr txBox="1"/>
            <p:nvPr/>
          </p:nvSpPr>
          <p:spPr>
            <a:xfrm>
              <a:off x="5807259" y="6266960"/>
              <a:ext cx="524503" cy="276999"/>
            </a:xfrm>
            <a:prstGeom prst="rect">
              <a:avLst/>
            </a:prstGeom>
            <a:noFill/>
          </p:spPr>
          <p:txBody>
            <a:bodyPr wrap="none" rtlCol="0">
              <a:spAutoFit/>
            </a:bodyPr>
            <a:lstStyle/>
            <a:p>
              <a:pPr algn="ctr"/>
              <a:r>
                <a:rPr lang="fr-FR" sz="1200" b="1" dirty="0"/>
                <a:t>2012</a:t>
              </a:r>
            </a:p>
          </p:txBody>
        </p:sp>
        <p:cxnSp>
          <p:nvCxnSpPr>
            <p:cNvPr id="100" name="Connecteur droit 99"/>
            <p:cNvCxnSpPr/>
            <p:nvPr/>
          </p:nvCxnSpPr>
          <p:spPr bwMode="auto">
            <a:xfrm flipH="1">
              <a:off x="5629753" y="4566010"/>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1" name="Connecteur droit 100"/>
            <p:cNvCxnSpPr/>
            <p:nvPr/>
          </p:nvCxnSpPr>
          <p:spPr bwMode="auto">
            <a:xfrm flipH="1">
              <a:off x="5629753" y="5249339"/>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2" name="Connecteur droit 101"/>
            <p:cNvCxnSpPr/>
            <p:nvPr/>
          </p:nvCxnSpPr>
          <p:spPr bwMode="auto">
            <a:xfrm flipH="1">
              <a:off x="5629753" y="5604151"/>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3" name="Connecteur droit 102"/>
            <p:cNvCxnSpPr/>
            <p:nvPr/>
          </p:nvCxnSpPr>
          <p:spPr bwMode="auto">
            <a:xfrm flipH="1">
              <a:off x="5629753" y="6263150"/>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4" name="ZoneTexte 103"/>
            <p:cNvSpPr txBox="1"/>
            <p:nvPr/>
          </p:nvSpPr>
          <p:spPr>
            <a:xfrm>
              <a:off x="5520092" y="4306071"/>
              <a:ext cx="344302" cy="307777"/>
            </a:xfrm>
            <a:prstGeom prst="rect">
              <a:avLst/>
            </a:prstGeom>
            <a:noFill/>
          </p:spPr>
          <p:txBody>
            <a:bodyPr wrap="none" rtlCol="0">
              <a:spAutoFit/>
            </a:bodyPr>
            <a:lstStyle/>
            <a:p>
              <a:r>
                <a:rPr lang="fr-FR" sz="1400" dirty="0"/>
                <a:t>%</a:t>
              </a:r>
            </a:p>
          </p:txBody>
        </p:sp>
        <p:sp>
          <p:nvSpPr>
            <p:cNvPr id="105" name="ZoneTexte 104"/>
            <p:cNvSpPr txBox="1"/>
            <p:nvPr/>
          </p:nvSpPr>
          <p:spPr>
            <a:xfrm>
              <a:off x="5308100" y="4758131"/>
              <a:ext cx="384365" cy="307777"/>
            </a:xfrm>
            <a:prstGeom prst="rect">
              <a:avLst/>
            </a:prstGeom>
            <a:noFill/>
          </p:spPr>
          <p:txBody>
            <a:bodyPr wrap="none" rtlCol="0">
              <a:spAutoFit/>
            </a:bodyPr>
            <a:lstStyle/>
            <a:p>
              <a:pPr algn="r"/>
              <a:r>
                <a:rPr lang="fr-FR" sz="1400" dirty="0"/>
                <a:t>40</a:t>
              </a:r>
            </a:p>
          </p:txBody>
        </p:sp>
        <p:cxnSp>
          <p:nvCxnSpPr>
            <p:cNvPr id="106" name="Connecteur droit 105"/>
            <p:cNvCxnSpPr/>
            <p:nvPr/>
          </p:nvCxnSpPr>
          <p:spPr bwMode="auto">
            <a:xfrm flipH="1">
              <a:off x="5629753" y="4901290"/>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7" name="ZoneTexte 106"/>
            <p:cNvSpPr txBox="1"/>
            <p:nvPr/>
          </p:nvSpPr>
          <p:spPr>
            <a:xfrm>
              <a:off x="5308100" y="5769349"/>
              <a:ext cx="384365" cy="307777"/>
            </a:xfrm>
            <a:prstGeom prst="rect">
              <a:avLst/>
            </a:prstGeom>
            <a:noFill/>
          </p:spPr>
          <p:txBody>
            <a:bodyPr wrap="none" rtlCol="0">
              <a:spAutoFit/>
            </a:bodyPr>
            <a:lstStyle/>
            <a:p>
              <a:pPr algn="r"/>
              <a:r>
                <a:rPr lang="fr-FR" sz="1400" dirty="0"/>
                <a:t>10</a:t>
              </a:r>
            </a:p>
          </p:txBody>
        </p:sp>
        <p:cxnSp>
          <p:nvCxnSpPr>
            <p:cNvPr id="108" name="Connecteur droit 107"/>
            <p:cNvCxnSpPr/>
            <p:nvPr/>
          </p:nvCxnSpPr>
          <p:spPr bwMode="auto">
            <a:xfrm flipH="1">
              <a:off x="5629753" y="5929018"/>
              <a:ext cx="50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9" name="Connecteur droit 108"/>
            <p:cNvCxnSpPr/>
            <p:nvPr/>
          </p:nvCxnSpPr>
          <p:spPr bwMode="auto">
            <a:xfrm>
              <a:off x="6451908" y="6262362"/>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0" name="ZoneTexte 109"/>
            <p:cNvSpPr txBox="1"/>
            <p:nvPr/>
          </p:nvSpPr>
          <p:spPr>
            <a:xfrm>
              <a:off x="6573069" y="6266960"/>
              <a:ext cx="524503" cy="276999"/>
            </a:xfrm>
            <a:prstGeom prst="rect">
              <a:avLst/>
            </a:prstGeom>
            <a:noFill/>
          </p:spPr>
          <p:txBody>
            <a:bodyPr wrap="none" rtlCol="0">
              <a:spAutoFit/>
            </a:bodyPr>
            <a:lstStyle/>
            <a:p>
              <a:pPr algn="ctr"/>
              <a:r>
                <a:rPr lang="fr-FR" sz="1200" b="1" dirty="0"/>
                <a:t>2013</a:t>
              </a:r>
            </a:p>
          </p:txBody>
        </p:sp>
        <p:sp>
          <p:nvSpPr>
            <p:cNvPr id="111" name="ZoneTexte 110"/>
            <p:cNvSpPr txBox="1"/>
            <p:nvPr/>
          </p:nvSpPr>
          <p:spPr>
            <a:xfrm>
              <a:off x="7281729" y="6266960"/>
              <a:ext cx="524503" cy="276999"/>
            </a:xfrm>
            <a:prstGeom prst="rect">
              <a:avLst/>
            </a:prstGeom>
            <a:noFill/>
          </p:spPr>
          <p:txBody>
            <a:bodyPr wrap="none" rtlCol="0">
              <a:spAutoFit/>
            </a:bodyPr>
            <a:lstStyle/>
            <a:p>
              <a:pPr algn="ctr"/>
              <a:r>
                <a:rPr lang="fr-FR" sz="1200" b="1" dirty="0"/>
                <a:t>2014</a:t>
              </a:r>
            </a:p>
          </p:txBody>
        </p:sp>
        <p:sp>
          <p:nvSpPr>
            <p:cNvPr id="112" name="ZoneTexte 111"/>
            <p:cNvSpPr txBox="1"/>
            <p:nvPr/>
          </p:nvSpPr>
          <p:spPr>
            <a:xfrm>
              <a:off x="8001819" y="6266960"/>
              <a:ext cx="524503" cy="276999"/>
            </a:xfrm>
            <a:prstGeom prst="rect">
              <a:avLst/>
            </a:prstGeom>
            <a:noFill/>
          </p:spPr>
          <p:txBody>
            <a:bodyPr wrap="none" rtlCol="0">
              <a:spAutoFit/>
            </a:bodyPr>
            <a:lstStyle/>
            <a:p>
              <a:pPr algn="ctr"/>
              <a:r>
                <a:rPr lang="fr-FR" sz="1200" b="1" dirty="0"/>
                <a:t>2015</a:t>
              </a:r>
            </a:p>
          </p:txBody>
        </p:sp>
        <p:sp>
          <p:nvSpPr>
            <p:cNvPr id="113" name="Forme libre 112"/>
            <p:cNvSpPr/>
            <p:nvPr/>
          </p:nvSpPr>
          <p:spPr bwMode="auto">
            <a:xfrm>
              <a:off x="6074718" y="4660570"/>
              <a:ext cx="2213610" cy="1333500"/>
            </a:xfrm>
            <a:custGeom>
              <a:avLst/>
              <a:gdLst>
                <a:gd name="connsiteX0" fmla="*/ 2190750 w 2190750"/>
                <a:gd name="connsiteY0" fmla="*/ 0 h 1375410"/>
                <a:gd name="connsiteX1" fmla="*/ 1451610 w 2190750"/>
                <a:gd name="connsiteY1" fmla="*/ 598170 h 1375410"/>
                <a:gd name="connsiteX2" fmla="*/ 735330 w 2190750"/>
                <a:gd name="connsiteY2" fmla="*/ 1375410 h 1375410"/>
                <a:gd name="connsiteX3" fmla="*/ 0 w 2190750"/>
                <a:gd name="connsiteY3" fmla="*/ 1245870 h 1375410"/>
                <a:gd name="connsiteX0" fmla="*/ 2190750 w 2190750"/>
                <a:gd name="connsiteY0" fmla="*/ 0 h 1375410"/>
                <a:gd name="connsiteX1" fmla="*/ 1470660 w 2190750"/>
                <a:gd name="connsiteY1" fmla="*/ 518160 h 1375410"/>
                <a:gd name="connsiteX2" fmla="*/ 735330 w 2190750"/>
                <a:gd name="connsiteY2" fmla="*/ 1375410 h 1375410"/>
                <a:gd name="connsiteX3" fmla="*/ 0 w 2190750"/>
                <a:gd name="connsiteY3" fmla="*/ 1245870 h 1375410"/>
                <a:gd name="connsiteX0" fmla="*/ 2213610 w 2213610"/>
                <a:gd name="connsiteY0" fmla="*/ 0 h 1333500"/>
                <a:gd name="connsiteX1" fmla="*/ 1470660 w 2213610"/>
                <a:gd name="connsiteY1" fmla="*/ 476250 h 1333500"/>
                <a:gd name="connsiteX2" fmla="*/ 735330 w 2213610"/>
                <a:gd name="connsiteY2" fmla="*/ 1333500 h 1333500"/>
                <a:gd name="connsiteX3" fmla="*/ 0 w 2213610"/>
                <a:gd name="connsiteY3" fmla="*/ 1203960 h 1333500"/>
              </a:gdLst>
              <a:ahLst/>
              <a:cxnLst>
                <a:cxn ang="0">
                  <a:pos x="connsiteX0" y="connsiteY0"/>
                </a:cxn>
                <a:cxn ang="0">
                  <a:pos x="connsiteX1" y="connsiteY1"/>
                </a:cxn>
                <a:cxn ang="0">
                  <a:pos x="connsiteX2" y="connsiteY2"/>
                </a:cxn>
                <a:cxn ang="0">
                  <a:pos x="connsiteX3" y="connsiteY3"/>
                </a:cxn>
              </a:cxnLst>
              <a:rect l="l" t="t" r="r" b="b"/>
              <a:pathLst>
                <a:path w="2213610" h="1333500">
                  <a:moveTo>
                    <a:pt x="2213610" y="0"/>
                  </a:moveTo>
                  <a:lnTo>
                    <a:pt x="1470660" y="476250"/>
                  </a:lnTo>
                  <a:lnTo>
                    <a:pt x="735330" y="1333500"/>
                  </a:lnTo>
                  <a:lnTo>
                    <a:pt x="0" y="1203960"/>
                  </a:ln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4" name="Forme libre 113"/>
            <p:cNvSpPr/>
            <p:nvPr/>
          </p:nvSpPr>
          <p:spPr bwMode="auto">
            <a:xfrm>
              <a:off x="6078528" y="5155870"/>
              <a:ext cx="2228850" cy="960120"/>
            </a:xfrm>
            <a:custGeom>
              <a:avLst/>
              <a:gdLst>
                <a:gd name="connsiteX0" fmla="*/ 2186940 w 2186940"/>
                <a:gd name="connsiteY0" fmla="*/ 0 h 617220"/>
                <a:gd name="connsiteX1" fmla="*/ 1463040 w 2186940"/>
                <a:gd name="connsiteY1" fmla="*/ 514350 h 617220"/>
                <a:gd name="connsiteX2" fmla="*/ 742950 w 2186940"/>
                <a:gd name="connsiteY2" fmla="*/ 617220 h 617220"/>
                <a:gd name="connsiteX3" fmla="*/ 0 w 2186940"/>
                <a:gd name="connsiteY3" fmla="*/ 571500 h 617220"/>
                <a:gd name="connsiteX0" fmla="*/ 2225040 w 2225040"/>
                <a:gd name="connsiteY0" fmla="*/ 0 h 960120"/>
                <a:gd name="connsiteX1" fmla="*/ 1463040 w 2225040"/>
                <a:gd name="connsiteY1" fmla="*/ 857250 h 960120"/>
                <a:gd name="connsiteX2" fmla="*/ 742950 w 2225040"/>
                <a:gd name="connsiteY2" fmla="*/ 960120 h 960120"/>
                <a:gd name="connsiteX3" fmla="*/ 0 w 2225040"/>
                <a:gd name="connsiteY3" fmla="*/ 914400 h 960120"/>
                <a:gd name="connsiteX0" fmla="*/ 2228850 w 2228850"/>
                <a:gd name="connsiteY0" fmla="*/ 0 h 960120"/>
                <a:gd name="connsiteX1" fmla="*/ 1466850 w 2228850"/>
                <a:gd name="connsiteY1" fmla="*/ 857250 h 960120"/>
                <a:gd name="connsiteX2" fmla="*/ 746760 w 2228850"/>
                <a:gd name="connsiteY2" fmla="*/ 960120 h 960120"/>
                <a:gd name="connsiteX3" fmla="*/ 0 w 2228850"/>
                <a:gd name="connsiteY3" fmla="*/ 857250 h 960120"/>
              </a:gdLst>
              <a:ahLst/>
              <a:cxnLst>
                <a:cxn ang="0">
                  <a:pos x="connsiteX0" y="connsiteY0"/>
                </a:cxn>
                <a:cxn ang="0">
                  <a:pos x="connsiteX1" y="connsiteY1"/>
                </a:cxn>
                <a:cxn ang="0">
                  <a:pos x="connsiteX2" y="connsiteY2"/>
                </a:cxn>
                <a:cxn ang="0">
                  <a:pos x="connsiteX3" y="connsiteY3"/>
                </a:cxn>
              </a:cxnLst>
              <a:rect l="l" t="t" r="r" b="b"/>
              <a:pathLst>
                <a:path w="2228850" h="960120">
                  <a:moveTo>
                    <a:pt x="2228850" y="0"/>
                  </a:moveTo>
                  <a:lnTo>
                    <a:pt x="1466850" y="857250"/>
                  </a:lnTo>
                  <a:lnTo>
                    <a:pt x="746760" y="960120"/>
                  </a:lnTo>
                  <a:lnTo>
                    <a:pt x="0" y="857250"/>
                  </a:lnTo>
                </a:path>
              </a:pathLst>
            </a:custGeom>
            <a:noFill/>
            <a:ln w="28575"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15" name="ZoneTexte 114"/>
            <p:cNvSpPr txBox="1"/>
            <p:nvPr/>
          </p:nvSpPr>
          <p:spPr>
            <a:xfrm>
              <a:off x="8292299" y="5006476"/>
              <a:ext cx="500458" cy="276999"/>
            </a:xfrm>
            <a:prstGeom prst="rect">
              <a:avLst/>
            </a:prstGeom>
            <a:noFill/>
          </p:spPr>
          <p:txBody>
            <a:bodyPr wrap="none" rtlCol="0">
              <a:spAutoFit/>
            </a:bodyPr>
            <a:lstStyle/>
            <a:p>
              <a:r>
                <a:rPr lang="fr-FR" sz="1200" b="1" dirty="0"/>
                <a:t>F0-2</a:t>
              </a:r>
            </a:p>
          </p:txBody>
        </p:sp>
        <p:sp>
          <p:nvSpPr>
            <p:cNvPr id="116" name="ZoneTexte 115"/>
            <p:cNvSpPr txBox="1"/>
            <p:nvPr/>
          </p:nvSpPr>
          <p:spPr>
            <a:xfrm>
              <a:off x="8264070" y="4491292"/>
              <a:ext cx="500458" cy="276999"/>
            </a:xfrm>
            <a:prstGeom prst="rect">
              <a:avLst/>
            </a:prstGeom>
            <a:noFill/>
          </p:spPr>
          <p:txBody>
            <a:bodyPr wrap="none" rtlCol="0">
              <a:spAutoFit/>
            </a:bodyPr>
            <a:lstStyle/>
            <a:p>
              <a:r>
                <a:rPr lang="fr-FR" sz="1200" b="1" dirty="0"/>
                <a:t>F3-4</a:t>
              </a:r>
            </a:p>
          </p:txBody>
        </p:sp>
        <p:sp>
          <p:nvSpPr>
            <p:cNvPr id="117" name="ZoneTexte 116"/>
            <p:cNvSpPr txBox="1"/>
            <p:nvPr/>
          </p:nvSpPr>
          <p:spPr>
            <a:xfrm>
              <a:off x="6194850" y="4053801"/>
              <a:ext cx="2365135" cy="369332"/>
            </a:xfrm>
            <a:prstGeom prst="rect">
              <a:avLst/>
            </a:prstGeom>
            <a:noFill/>
          </p:spPr>
          <p:txBody>
            <a:bodyPr wrap="none" rtlCol="0">
              <a:spAutoFit/>
            </a:bodyPr>
            <a:lstStyle/>
            <a:p>
              <a:pPr algn="ctr"/>
              <a:r>
                <a:rPr lang="fr-FR" b="1" dirty="0">
                  <a:latin typeface="Calibri" panose="020F0502020204030204" pitchFamily="34" charset="0"/>
                </a:rPr>
                <a:t>Selon stade de fibrose</a:t>
              </a:r>
            </a:p>
          </p:txBody>
        </p:sp>
        <p:cxnSp>
          <p:nvCxnSpPr>
            <p:cNvPr id="120" name="Connecteur droit 119"/>
            <p:cNvCxnSpPr/>
            <p:nvPr/>
          </p:nvCxnSpPr>
          <p:spPr bwMode="auto">
            <a:xfrm>
              <a:off x="7156758" y="6272774"/>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21" name="Connecteur droit 120"/>
            <p:cNvCxnSpPr/>
            <p:nvPr/>
          </p:nvCxnSpPr>
          <p:spPr bwMode="auto">
            <a:xfrm>
              <a:off x="7956858" y="6272774"/>
              <a:ext cx="0" cy="69597"/>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122" name="ZoneTexte 121"/>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217</a:t>
            </a:r>
          </a:p>
        </p:txBody>
      </p:sp>
    </p:spTree>
    <p:extLst>
      <p:ext uri="{BB962C8B-B14F-4D97-AF65-F5344CB8AC3E}">
        <p14:creationId xmlns:p14="http://schemas.microsoft.com/office/powerpoint/2010/main" val="182043543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sz="2500" dirty="0" err="1"/>
              <a:t>Co-infection</a:t>
            </a:r>
            <a:r>
              <a:rPr lang="fr-FR" sz="2500" dirty="0"/>
              <a:t> VIH-VHC en France en 2012-2015 (3)</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Cotte</a:t>
            </a:r>
            <a:r>
              <a:rPr lang="en-GB" sz="1200" i="1" dirty="0">
                <a:solidFill>
                  <a:srgbClr val="0070C0"/>
                </a:solidFill>
              </a:rPr>
              <a:t> L, CROI 2017, Abs. 550</a:t>
            </a:r>
          </a:p>
        </p:txBody>
      </p:sp>
      <p:sp>
        <p:nvSpPr>
          <p:cNvPr id="8" name="ZoneTexte 7"/>
          <p:cNvSpPr txBox="1"/>
          <p:nvPr/>
        </p:nvSpPr>
        <p:spPr>
          <a:xfrm>
            <a:off x="2340556" y="1218514"/>
            <a:ext cx="4526559" cy="400110"/>
          </a:xfrm>
          <a:prstGeom prst="rect">
            <a:avLst/>
          </a:prstGeom>
          <a:noFill/>
        </p:spPr>
        <p:txBody>
          <a:bodyPr wrap="none" rtlCol="0">
            <a:spAutoFit/>
          </a:bodyPr>
          <a:lstStyle/>
          <a:p>
            <a:pPr algn="ctr"/>
            <a:r>
              <a:rPr lang="fr-FR" sz="2000" b="1" dirty="0">
                <a:solidFill>
                  <a:srgbClr val="0070C0"/>
                </a:solidFill>
                <a:latin typeface="Calibri" panose="020F0502020204030204" pitchFamily="34" charset="0"/>
              </a:rPr>
              <a:t>Statuts des patients </a:t>
            </a:r>
            <a:r>
              <a:rPr lang="fr-FR" sz="2000" b="1" dirty="0" err="1">
                <a:solidFill>
                  <a:srgbClr val="0070C0"/>
                </a:solidFill>
                <a:latin typeface="Calibri" panose="020F0502020204030204" pitchFamily="34" charset="0"/>
              </a:rPr>
              <a:t>co</a:t>
            </a:r>
            <a:r>
              <a:rPr lang="fr-FR" sz="2000" b="1" dirty="0">
                <a:solidFill>
                  <a:srgbClr val="0070C0"/>
                </a:solidFill>
                <a:latin typeface="Calibri" panose="020F0502020204030204" pitchFamily="34" charset="0"/>
              </a:rPr>
              <a:t>-infectés VIH-VHC </a:t>
            </a:r>
          </a:p>
        </p:txBody>
      </p:sp>
      <p:grpSp>
        <p:nvGrpSpPr>
          <p:cNvPr id="2" name="Groupe 1"/>
          <p:cNvGrpSpPr/>
          <p:nvPr/>
        </p:nvGrpSpPr>
        <p:grpSpPr>
          <a:xfrm>
            <a:off x="760369" y="1919977"/>
            <a:ext cx="8128998" cy="4298605"/>
            <a:chOff x="760369" y="1919977"/>
            <a:chExt cx="8128998" cy="4298605"/>
          </a:xfrm>
        </p:grpSpPr>
        <p:sp>
          <p:nvSpPr>
            <p:cNvPr id="9" name="Forme libre 8"/>
            <p:cNvSpPr/>
            <p:nvPr/>
          </p:nvSpPr>
          <p:spPr bwMode="auto">
            <a:xfrm>
              <a:off x="1310274" y="2278166"/>
              <a:ext cx="4197572" cy="3626072"/>
            </a:xfrm>
            <a:custGeom>
              <a:avLst/>
              <a:gdLst>
                <a:gd name="connsiteX0" fmla="*/ 0 w 2631440"/>
                <a:gd name="connsiteY0" fmla="*/ 0 h 2804160"/>
                <a:gd name="connsiteX1" fmla="*/ 0 w 2631440"/>
                <a:gd name="connsiteY1" fmla="*/ 2804160 h 2804160"/>
                <a:gd name="connsiteX2" fmla="*/ 2631440 w 2631440"/>
                <a:gd name="connsiteY2" fmla="*/ 2804160 h 2804160"/>
              </a:gdLst>
              <a:ahLst/>
              <a:cxnLst>
                <a:cxn ang="0">
                  <a:pos x="connsiteX0" y="connsiteY0"/>
                </a:cxn>
                <a:cxn ang="0">
                  <a:pos x="connsiteX1" y="connsiteY1"/>
                </a:cxn>
                <a:cxn ang="0">
                  <a:pos x="connsiteX2" y="connsiteY2"/>
                </a:cxn>
              </a:cxnLst>
              <a:rect l="l" t="t" r="r" b="b"/>
              <a:pathLst>
                <a:path w="2631440" h="2804160">
                  <a:moveTo>
                    <a:pt x="0" y="0"/>
                  </a:moveTo>
                  <a:lnTo>
                    <a:pt x="0" y="2804160"/>
                  </a:lnTo>
                  <a:lnTo>
                    <a:pt x="2631440" y="280416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cxnSp>
          <p:nvCxnSpPr>
            <p:cNvPr id="10" name="Connecteur droit 9"/>
            <p:cNvCxnSpPr>
              <a:stCxn id="9" idx="0"/>
              <a:endCxn id="12" idx="3"/>
            </p:cNvCxnSpPr>
            <p:nvPr/>
          </p:nvCxnSpPr>
          <p:spPr bwMode="auto">
            <a:xfrm flipH="1">
              <a:off x="1244584" y="2278166"/>
              <a:ext cx="65690" cy="1464"/>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1" name="ZoneTexte 10"/>
            <p:cNvSpPr txBox="1"/>
            <p:nvPr/>
          </p:nvSpPr>
          <p:spPr>
            <a:xfrm>
              <a:off x="1102781" y="1919977"/>
              <a:ext cx="344302" cy="307777"/>
            </a:xfrm>
            <a:prstGeom prst="rect">
              <a:avLst/>
            </a:prstGeom>
            <a:noFill/>
          </p:spPr>
          <p:txBody>
            <a:bodyPr wrap="none" rtlCol="0">
              <a:spAutoFit/>
            </a:bodyPr>
            <a:lstStyle/>
            <a:p>
              <a:r>
                <a:rPr lang="fr-FR" sz="1400" dirty="0"/>
                <a:t>%</a:t>
              </a:r>
            </a:p>
          </p:txBody>
        </p:sp>
        <p:sp>
          <p:nvSpPr>
            <p:cNvPr id="12" name="ZoneTexte 11"/>
            <p:cNvSpPr txBox="1"/>
            <p:nvPr/>
          </p:nvSpPr>
          <p:spPr>
            <a:xfrm>
              <a:off x="760369" y="2125741"/>
              <a:ext cx="484215" cy="307777"/>
            </a:xfrm>
            <a:prstGeom prst="rect">
              <a:avLst/>
            </a:prstGeom>
            <a:noFill/>
          </p:spPr>
          <p:txBody>
            <a:bodyPr wrap="none" rtlCol="0">
              <a:spAutoFit/>
            </a:bodyPr>
            <a:lstStyle/>
            <a:p>
              <a:pPr algn="r"/>
              <a:r>
                <a:rPr lang="fr-FR" sz="1400" dirty="0"/>
                <a:t>100</a:t>
              </a:r>
            </a:p>
          </p:txBody>
        </p:sp>
        <p:sp>
          <p:nvSpPr>
            <p:cNvPr id="13" name="ZoneTexte 12"/>
            <p:cNvSpPr txBox="1"/>
            <p:nvPr/>
          </p:nvSpPr>
          <p:spPr>
            <a:xfrm>
              <a:off x="860219" y="2801951"/>
              <a:ext cx="384365" cy="307777"/>
            </a:xfrm>
            <a:prstGeom prst="rect">
              <a:avLst/>
            </a:prstGeom>
            <a:noFill/>
          </p:spPr>
          <p:txBody>
            <a:bodyPr wrap="none" rtlCol="0">
              <a:spAutoFit/>
            </a:bodyPr>
            <a:lstStyle/>
            <a:p>
              <a:pPr algn="r"/>
              <a:r>
                <a:rPr lang="fr-FR" sz="1400" dirty="0"/>
                <a:t>80</a:t>
              </a:r>
            </a:p>
          </p:txBody>
        </p:sp>
        <p:sp>
          <p:nvSpPr>
            <p:cNvPr id="14" name="ZoneTexte 13"/>
            <p:cNvSpPr txBox="1"/>
            <p:nvPr/>
          </p:nvSpPr>
          <p:spPr>
            <a:xfrm>
              <a:off x="860219" y="3544244"/>
              <a:ext cx="384365" cy="307777"/>
            </a:xfrm>
            <a:prstGeom prst="rect">
              <a:avLst/>
            </a:prstGeom>
            <a:noFill/>
          </p:spPr>
          <p:txBody>
            <a:bodyPr wrap="none" rtlCol="0">
              <a:spAutoFit/>
            </a:bodyPr>
            <a:lstStyle/>
            <a:p>
              <a:pPr algn="r"/>
              <a:r>
                <a:rPr lang="fr-FR" sz="1400" dirty="0"/>
                <a:t>60</a:t>
              </a:r>
            </a:p>
          </p:txBody>
        </p:sp>
        <p:sp>
          <p:nvSpPr>
            <p:cNvPr id="15" name="ZoneTexte 14"/>
            <p:cNvSpPr txBox="1"/>
            <p:nvPr/>
          </p:nvSpPr>
          <p:spPr>
            <a:xfrm>
              <a:off x="860219" y="4260262"/>
              <a:ext cx="384365" cy="307777"/>
            </a:xfrm>
            <a:prstGeom prst="rect">
              <a:avLst/>
            </a:prstGeom>
            <a:noFill/>
          </p:spPr>
          <p:txBody>
            <a:bodyPr wrap="none" rtlCol="0">
              <a:spAutoFit/>
            </a:bodyPr>
            <a:lstStyle/>
            <a:p>
              <a:pPr algn="r"/>
              <a:r>
                <a:rPr lang="fr-FR" sz="1400" dirty="0"/>
                <a:t>40</a:t>
              </a:r>
            </a:p>
          </p:txBody>
        </p:sp>
        <p:sp>
          <p:nvSpPr>
            <p:cNvPr id="16" name="ZoneTexte 15"/>
            <p:cNvSpPr txBox="1"/>
            <p:nvPr/>
          </p:nvSpPr>
          <p:spPr>
            <a:xfrm>
              <a:off x="860219" y="5002556"/>
              <a:ext cx="384365" cy="307777"/>
            </a:xfrm>
            <a:prstGeom prst="rect">
              <a:avLst/>
            </a:prstGeom>
            <a:noFill/>
          </p:spPr>
          <p:txBody>
            <a:bodyPr wrap="none" rtlCol="0">
              <a:spAutoFit/>
            </a:bodyPr>
            <a:lstStyle/>
            <a:p>
              <a:pPr algn="r"/>
              <a:r>
                <a:rPr lang="fr-FR" sz="1400" dirty="0"/>
                <a:t>20</a:t>
              </a:r>
            </a:p>
          </p:txBody>
        </p:sp>
        <p:sp>
          <p:nvSpPr>
            <p:cNvPr id="17" name="ZoneTexte 16"/>
            <p:cNvSpPr txBox="1"/>
            <p:nvPr/>
          </p:nvSpPr>
          <p:spPr>
            <a:xfrm>
              <a:off x="960069" y="5725143"/>
              <a:ext cx="284515" cy="307777"/>
            </a:xfrm>
            <a:prstGeom prst="rect">
              <a:avLst/>
            </a:prstGeom>
            <a:noFill/>
          </p:spPr>
          <p:txBody>
            <a:bodyPr wrap="none" rtlCol="0">
              <a:spAutoFit/>
            </a:bodyPr>
            <a:lstStyle/>
            <a:p>
              <a:pPr algn="r"/>
              <a:r>
                <a:rPr lang="fr-FR" sz="1400" dirty="0"/>
                <a:t>0</a:t>
              </a:r>
            </a:p>
          </p:txBody>
        </p:sp>
        <p:sp>
          <p:nvSpPr>
            <p:cNvPr id="18" name="ZoneTexte 17"/>
            <p:cNvSpPr txBox="1"/>
            <p:nvPr/>
          </p:nvSpPr>
          <p:spPr>
            <a:xfrm>
              <a:off x="5941188" y="3372275"/>
              <a:ext cx="2948179" cy="1118255"/>
            </a:xfrm>
            <a:prstGeom prst="rect">
              <a:avLst/>
            </a:prstGeom>
            <a:noFill/>
          </p:spPr>
          <p:txBody>
            <a:bodyPr wrap="none" rtlCol="0">
              <a:spAutoFit/>
            </a:bodyPr>
            <a:lstStyle/>
            <a:p>
              <a:pPr>
                <a:lnSpc>
                  <a:spcPts val="2000"/>
                </a:lnSpc>
              </a:pPr>
              <a:r>
                <a:rPr lang="fr-FR" sz="1400" b="1" dirty="0"/>
                <a:t>En échec</a:t>
              </a:r>
            </a:p>
            <a:p>
              <a:pPr>
                <a:lnSpc>
                  <a:spcPts val="2000"/>
                </a:lnSpc>
              </a:pPr>
              <a:r>
                <a:rPr lang="fr-FR" sz="1400" b="1" dirty="0"/>
                <a:t>Guérison après traitement (RVS)</a:t>
              </a:r>
            </a:p>
            <a:p>
              <a:pPr>
                <a:lnSpc>
                  <a:spcPts val="2000"/>
                </a:lnSpc>
              </a:pPr>
              <a:r>
                <a:rPr lang="fr-FR" sz="1400" b="1" dirty="0"/>
                <a:t>Naïfs</a:t>
              </a:r>
            </a:p>
            <a:p>
              <a:pPr>
                <a:lnSpc>
                  <a:spcPts val="2000"/>
                </a:lnSpc>
              </a:pPr>
              <a:r>
                <a:rPr lang="fr-FR" sz="1400" b="1" dirty="0"/>
                <a:t>Guérison spontanée</a:t>
              </a:r>
            </a:p>
          </p:txBody>
        </p:sp>
        <p:sp>
          <p:nvSpPr>
            <p:cNvPr id="19" name="Rectangle 18"/>
            <p:cNvSpPr/>
            <p:nvPr/>
          </p:nvSpPr>
          <p:spPr bwMode="auto">
            <a:xfrm>
              <a:off x="1471784" y="5436734"/>
              <a:ext cx="515782" cy="467504"/>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0" name="Rectangle 19"/>
            <p:cNvSpPr/>
            <p:nvPr/>
          </p:nvSpPr>
          <p:spPr bwMode="auto">
            <a:xfrm>
              <a:off x="1471784" y="3887028"/>
              <a:ext cx="515782" cy="1549706"/>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1" name="Rectangle 20"/>
            <p:cNvSpPr/>
            <p:nvPr/>
          </p:nvSpPr>
          <p:spPr bwMode="auto">
            <a:xfrm>
              <a:off x="1471784" y="3068620"/>
              <a:ext cx="515782" cy="818408"/>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35" name="Rectangle 34"/>
            <p:cNvSpPr/>
            <p:nvPr/>
          </p:nvSpPr>
          <p:spPr bwMode="auto">
            <a:xfrm>
              <a:off x="5754981" y="4200186"/>
              <a:ext cx="186207" cy="186207"/>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6" name="Rectangle 35"/>
            <p:cNvSpPr/>
            <p:nvPr/>
          </p:nvSpPr>
          <p:spPr bwMode="auto">
            <a:xfrm>
              <a:off x="5754981" y="3950504"/>
              <a:ext cx="186207" cy="186207"/>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7" name="Rectangle 36"/>
            <p:cNvSpPr/>
            <p:nvPr/>
          </p:nvSpPr>
          <p:spPr bwMode="auto">
            <a:xfrm>
              <a:off x="5754981" y="3700822"/>
              <a:ext cx="186207" cy="186207"/>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8" name="Rectangle 37"/>
            <p:cNvSpPr/>
            <p:nvPr/>
          </p:nvSpPr>
          <p:spPr bwMode="auto">
            <a:xfrm>
              <a:off x="5754981" y="3451141"/>
              <a:ext cx="186207" cy="186207"/>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9" name="ZoneTexte 38"/>
            <p:cNvSpPr txBox="1"/>
            <p:nvPr/>
          </p:nvSpPr>
          <p:spPr>
            <a:xfrm>
              <a:off x="1446786" y="5910805"/>
              <a:ext cx="584064" cy="307777"/>
            </a:xfrm>
            <a:prstGeom prst="rect">
              <a:avLst/>
            </a:prstGeom>
            <a:noFill/>
          </p:spPr>
          <p:txBody>
            <a:bodyPr wrap="none" rtlCol="0">
              <a:spAutoFit/>
            </a:bodyPr>
            <a:lstStyle/>
            <a:p>
              <a:pPr algn="ctr"/>
              <a:r>
                <a:rPr lang="fr-FR" sz="1400" b="1" dirty="0"/>
                <a:t>2012</a:t>
              </a:r>
            </a:p>
          </p:txBody>
        </p:sp>
        <p:sp>
          <p:nvSpPr>
            <p:cNvPr id="40" name="ZoneTexte 39"/>
            <p:cNvSpPr txBox="1"/>
            <p:nvPr/>
          </p:nvSpPr>
          <p:spPr>
            <a:xfrm>
              <a:off x="2296622" y="5910805"/>
              <a:ext cx="584064" cy="307777"/>
            </a:xfrm>
            <a:prstGeom prst="rect">
              <a:avLst/>
            </a:prstGeom>
            <a:noFill/>
          </p:spPr>
          <p:txBody>
            <a:bodyPr wrap="none" rtlCol="0">
              <a:spAutoFit/>
            </a:bodyPr>
            <a:lstStyle/>
            <a:p>
              <a:pPr algn="ctr"/>
              <a:r>
                <a:rPr lang="fr-FR" sz="1400" b="1" dirty="0"/>
                <a:t>2013</a:t>
              </a:r>
            </a:p>
          </p:txBody>
        </p:sp>
        <p:sp>
          <p:nvSpPr>
            <p:cNvPr id="41" name="ZoneTexte 40"/>
            <p:cNvSpPr txBox="1"/>
            <p:nvPr/>
          </p:nvSpPr>
          <p:spPr>
            <a:xfrm>
              <a:off x="3163133" y="5910805"/>
              <a:ext cx="584064" cy="307777"/>
            </a:xfrm>
            <a:prstGeom prst="rect">
              <a:avLst/>
            </a:prstGeom>
            <a:noFill/>
          </p:spPr>
          <p:txBody>
            <a:bodyPr wrap="none" rtlCol="0">
              <a:spAutoFit/>
            </a:bodyPr>
            <a:lstStyle/>
            <a:p>
              <a:pPr algn="ctr"/>
              <a:r>
                <a:rPr lang="fr-FR" sz="1400" b="1" dirty="0"/>
                <a:t>2014</a:t>
              </a:r>
            </a:p>
          </p:txBody>
        </p:sp>
        <p:sp>
          <p:nvSpPr>
            <p:cNvPr id="42" name="ZoneTexte 41"/>
            <p:cNvSpPr txBox="1"/>
            <p:nvPr/>
          </p:nvSpPr>
          <p:spPr>
            <a:xfrm>
              <a:off x="3967210" y="5910805"/>
              <a:ext cx="584064" cy="307777"/>
            </a:xfrm>
            <a:prstGeom prst="rect">
              <a:avLst/>
            </a:prstGeom>
            <a:noFill/>
          </p:spPr>
          <p:txBody>
            <a:bodyPr wrap="none" rtlCol="0">
              <a:spAutoFit/>
            </a:bodyPr>
            <a:lstStyle/>
            <a:p>
              <a:pPr algn="ctr"/>
              <a:r>
                <a:rPr lang="fr-FR" sz="1400" b="1" dirty="0"/>
                <a:t>2015</a:t>
              </a:r>
            </a:p>
          </p:txBody>
        </p:sp>
        <p:cxnSp>
          <p:nvCxnSpPr>
            <p:cNvPr id="44" name="Connecteur droit 43"/>
            <p:cNvCxnSpPr/>
            <p:nvPr/>
          </p:nvCxnSpPr>
          <p:spPr bwMode="auto">
            <a:xfrm flipH="1">
              <a:off x="1244584" y="2997468"/>
              <a:ext cx="656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5" name="Connecteur droit 44"/>
            <p:cNvCxnSpPr/>
            <p:nvPr/>
          </p:nvCxnSpPr>
          <p:spPr bwMode="auto">
            <a:xfrm flipH="1">
              <a:off x="1244584" y="3711299"/>
              <a:ext cx="656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p:cNvCxnSpPr/>
            <p:nvPr/>
          </p:nvCxnSpPr>
          <p:spPr bwMode="auto">
            <a:xfrm flipH="1">
              <a:off x="1244584" y="4445382"/>
              <a:ext cx="656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7" name="Connecteur droit 46"/>
            <p:cNvCxnSpPr/>
            <p:nvPr/>
          </p:nvCxnSpPr>
          <p:spPr bwMode="auto">
            <a:xfrm flipH="1">
              <a:off x="1244584" y="5209025"/>
              <a:ext cx="656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p:cNvCxnSpPr/>
            <p:nvPr/>
          </p:nvCxnSpPr>
          <p:spPr bwMode="auto">
            <a:xfrm flipH="1">
              <a:off x="1244584" y="5905879"/>
              <a:ext cx="656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9" name="ZoneTexte 48"/>
            <p:cNvSpPr txBox="1"/>
            <p:nvPr/>
          </p:nvSpPr>
          <p:spPr>
            <a:xfrm>
              <a:off x="1467467" y="5525715"/>
              <a:ext cx="534096" cy="307777"/>
            </a:xfrm>
            <a:prstGeom prst="rect">
              <a:avLst/>
            </a:prstGeom>
            <a:noFill/>
          </p:spPr>
          <p:txBody>
            <a:bodyPr wrap="none" rtlCol="0">
              <a:spAutoFit/>
            </a:bodyPr>
            <a:lstStyle/>
            <a:p>
              <a:pPr algn="ctr"/>
              <a:r>
                <a:rPr lang="fr-FR" sz="1400" dirty="0">
                  <a:solidFill>
                    <a:schemeClr val="bg1"/>
                  </a:solidFill>
                </a:rPr>
                <a:t>12,5</a:t>
              </a:r>
            </a:p>
          </p:txBody>
        </p:sp>
        <p:sp>
          <p:nvSpPr>
            <p:cNvPr id="50" name="ZoneTexte 49"/>
            <p:cNvSpPr txBox="1"/>
            <p:nvPr/>
          </p:nvSpPr>
          <p:spPr>
            <a:xfrm>
              <a:off x="1467468" y="3353111"/>
              <a:ext cx="534096" cy="307777"/>
            </a:xfrm>
            <a:prstGeom prst="rect">
              <a:avLst/>
            </a:prstGeom>
            <a:noFill/>
          </p:spPr>
          <p:txBody>
            <a:bodyPr wrap="none" rtlCol="0">
              <a:spAutoFit/>
            </a:bodyPr>
            <a:lstStyle/>
            <a:p>
              <a:pPr algn="ctr"/>
              <a:r>
                <a:rPr lang="fr-FR" sz="1400" dirty="0"/>
                <a:t>22,1</a:t>
              </a:r>
            </a:p>
          </p:txBody>
        </p:sp>
        <p:sp>
          <p:nvSpPr>
            <p:cNvPr id="63" name="Rectangle 62"/>
            <p:cNvSpPr/>
            <p:nvPr/>
          </p:nvSpPr>
          <p:spPr bwMode="auto">
            <a:xfrm>
              <a:off x="1471784" y="2264301"/>
              <a:ext cx="515782" cy="804317"/>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64" name="ZoneTexte 63"/>
            <p:cNvSpPr txBox="1"/>
            <p:nvPr/>
          </p:nvSpPr>
          <p:spPr>
            <a:xfrm>
              <a:off x="1467468" y="2439218"/>
              <a:ext cx="534096" cy="307777"/>
            </a:xfrm>
            <a:prstGeom prst="rect">
              <a:avLst/>
            </a:prstGeom>
            <a:noFill/>
          </p:spPr>
          <p:txBody>
            <a:bodyPr wrap="none" rtlCol="0">
              <a:spAutoFit/>
            </a:bodyPr>
            <a:lstStyle/>
            <a:p>
              <a:pPr algn="ctr"/>
              <a:r>
                <a:rPr lang="fr-FR" sz="1400" dirty="0">
                  <a:solidFill>
                    <a:schemeClr val="bg1"/>
                  </a:solidFill>
                </a:rPr>
                <a:t>22,3</a:t>
              </a:r>
            </a:p>
          </p:txBody>
        </p:sp>
        <p:sp>
          <p:nvSpPr>
            <p:cNvPr id="65" name="ZoneTexte 64"/>
            <p:cNvSpPr txBox="1"/>
            <p:nvPr/>
          </p:nvSpPr>
          <p:spPr>
            <a:xfrm>
              <a:off x="1467468" y="4528956"/>
              <a:ext cx="534096" cy="307777"/>
            </a:xfrm>
            <a:prstGeom prst="rect">
              <a:avLst/>
            </a:prstGeom>
            <a:noFill/>
          </p:spPr>
          <p:txBody>
            <a:bodyPr wrap="none" rtlCol="0">
              <a:spAutoFit/>
            </a:bodyPr>
            <a:lstStyle/>
            <a:p>
              <a:pPr algn="ctr"/>
              <a:r>
                <a:rPr lang="fr-FR" sz="1400" dirty="0">
                  <a:solidFill>
                    <a:schemeClr val="bg1"/>
                  </a:solidFill>
                </a:rPr>
                <a:t>43,1</a:t>
              </a:r>
            </a:p>
          </p:txBody>
        </p:sp>
        <p:sp>
          <p:nvSpPr>
            <p:cNvPr id="66" name="Rectangle 65"/>
            <p:cNvSpPr/>
            <p:nvPr/>
          </p:nvSpPr>
          <p:spPr bwMode="auto">
            <a:xfrm>
              <a:off x="2338193" y="5436734"/>
              <a:ext cx="515782" cy="467504"/>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67" name="Rectangle 66"/>
            <p:cNvSpPr/>
            <p:nvPr/>
          </p:nvSpPr>
          <p:spPr bwMode="auto">
            <a:xfrm>
              <a:off x="2338193" y="3950504"/>
              <a:ext cx="515782" cy="1486230"/>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68" name="Rectangle 67"/>
            <p:cNvSpPr/>
            <p:nvPr/>
          </p:nvSpPr>
          <p:spPr bwMode="auto">
            <a:xfrm>
              <a:off x="2338193" y="3042343"/>
              <a:ext cx="515782" cy="908162"/>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69" name="ZoneTexte 68"/>
            <p:cNvSpPr txBox="1"/>
            <p:nvPr/>
          </p:nvSpPr>
          <p:spPr>
            <a:xfrm>
              <a:off x="2333876" y="5525715"/>
              <a:ext cx="534096" cy="307777"/>
            </a:xfrm>
            <a:prstGeom prst="rect">
              <a:avLst/>
            </a:prstGeom>
            <a:noFill/>
          </p:spPr>
          <p:txBody>
            <a:bodyPr wrap="none" rtlCol="0">
              <a:spAutoFit/>
            </a:bodyPr>
            <a:lstStyle/>
            <a:p>
              <a:pPr algn="ctr"/>
              <a:r>
                <a:rPr lang="fr-FR" sz="1400" dirty="0">
                  <a:solidFill>
                    <a:schemeClr val="bg1"/>
                  </a:solidFill>
                </a:rPr>
                <a:t>12,7</a:t>
              </a:r>
            </a:p>
          </p:txBody>
        </p:sp>
        <p:sp>
          <p:nvSpPr>
            <p:cNvPr id="70" name="ZoneTexte 69"/>
            <p:cNvSpPr txBox="1"/>
            <p:nvPr/>
          </p:nvSpPr>
          <p:spPr>
            <a:xfrm>
              <a:off x="2333878" y="3353111"/>
              <a:ext cx="534096" cy="307777"/>
            </a:xfrm>
            <a:prstGeom prst="rect">
              <a:avLst/>
            </a:prstGeom>
            <a:noFill/>
          </p:spPr>
          <p:txBody>
            <a:bodyPr wrap="none" rtlCol="0">
              <a:spAutoFit/>
            </a:bodyPr>
            <a:lstStyle/>
            <a:p>
              <a:pPr algn="ctr"/>
              <a:r>
                <a:rPr lang="fr-FR" sz="1400" dirty="0"/>
                <a:t>24,6</a:t>
              </a:r>
            </a:p>
          </p:txBody>
        </p:sp>
        <p:sp>
          <p:nvSpPr>
            <p:cNvPr id="71" name="Rectangle 70"/>
            <p:cNvSpPr/>
            <p:nvPr/>
          </p:nvSpPr>
          <p:spPr bwMode="auto">
            <a:xfrm>
              <a:off x="2338193" y="2264302"/>
              <a:ext cx="515782" cy="778040"/>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72" name="ZoneTexte 71"/>
            <p:cNvSpPr txBox="1"/>
            <p:nvPr/>
          </p:nvSpPr>
          <p:spPr>
            <a:xfrm>
              <a:off x="2333878" y="2439218"/>
              <a:ext cx="534096" cy="307777"/>
            </a:xfrm>
            <a:prstGeom prst="rect">
              <a:avLst/>
            </a:prstGeom>
            <a:noFill/>
          </p:spPr>
          <p:txBody>
            <a:bodyPr wrap="none" rtlCol="0">
              <a:spAutoFit/>
            </a:bodyPr>
            <a:lstStyle/>
            <a:p>
              <a:pPr algn="ctr"/>
              <a:r>
                <a:rPr lang="fr-FR" sz="1400" dirty="0">
                  <a:solidFill>
                    <a:schemeClr val="bg1"/>
                  </a:solidFill>
                </a:rPr>
                <a:t>21,3</a:t>
              </a:r>
            </a:p>
          </p:txBody>
        </p:sp>
        <p:sp>
          <p:nvSpPr>
            <p:cNvPr id="73" name="ZoneTexte 72"/>
            <p:cNvSpPr txBox="1"/>
            <p:nvPr/>
          </p:nvSpPr>
          <p:spPr>
            <a:xfrm>
              <a:off x="2333878" y="4528956"/>
              <a:ext cx="534096" cy="307777"/>
            </a:xfrm>
            <a:prstGeom prst="rect">
              <a:avLst/>
            </a:prstGeom>
            <a:noFill/>
          </p:spPr>
          <p:txBody>
            <a:bodyPr wrap="none" rtlCol="0">
              <a:spAutoFit/>
            </a:bodyPr>
            <a:lstStyle/>
            <a:p>
              <a:pPr algn="ctr"/>
              <a:r>
                <a:rPr lang="fr-FR" sz="1400" dirty="0">
                  <a:solidFill>
                    <a:schemeClr val="bg1"/>
                  </a:solidFill>
                </a:rPr>
                <a:t>41,4</a:t>
              </a:r>
            </a:p>
          </p:txBody>
        </p:sp>
        <p:sp>
          <p:nvSpPr>
            <p:cNvPr id="74" name="Rectangle 73"/>
            <p:cNvSpPr/>
            <p:nvPr/>
          </p:nvSpPr>
          <p:spPr bwMode="auto">
            <a:xfrm>
              <a:off x="3183869" y="5436734"/>
              <a:ext cx="515782" cy="467504"/>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75" name="Rectangle 74"/>
            <p:cNvSpPr/>
            <p:nvPr/>
          </p:nvSpPr>
          <p:spPr bwMode="auto">
            <a:xfrm>
              <a:off x="3183869" y="3981707"/>
              <a:ext cx="515782" cy="1455027"/>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76" name="Rectangle 75"/>
            <p:cNvSpPr/>
            <p:nvPr/>
          </p:nvSpPr>
          <p:spPr bwMode="auto">
            <a:xfrm>
              <a:off x="3183869" y="2997469"/>
              <a:ext cx="515782" cy="984239"/>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77" name="ZoneTexte 76"/>
            <p:cNvSpPr txBox="1"/>
            <p:nvPr/>
          </p:nvSpPr>
          <p:spPr>
            <a:xfrm>
              <a:off x="3179552" y="5525715"/>
              <a:ext cx="534096" cy="307777"/>
            </a:xfrm>
            <a:prstGeom prst="rect">
              <a:avLst/>
            </a:prstGeom>
            <a:noFill/>
          </p:spPr>
          <p:txBody>
            <a:bodyPr wrap="none" rtlCol="0">
              <a:spAutoFit/>
            </a:bodyPr>
            <a:lstStyle/>
            <a:p>
              <a:pPr algn="ctr"/>
              <a:r>
                <a:rPr lang="fr-FR" sz="1400" dirty="0">
                  <a:solidFill>
                    <a:schemeClr val="bg1"/>
                  </a:solidFill>
                </a:rPr>
                <a:t>12,8</a:t>
              </a:r>
            </a:p>
          </p:txBody>
        </p:sp>
        <p:sp>
          <p:nvSpPr>
            <p:cNvPr id="78" name="ZoneTexte 77"/>
            <p:cNvSpPr txBox="1"/>
            <p:nvPr/>
          </p:nvSpPr>
          <p:spPr>
            <a:xfrm>
              <a:off x="3179554" y="3353111"/>
              <a:ext cx="534096" cy="307777"/>
            </a:xfrm>
            <a:prstGeom prst="rect">
              <a:avLst/>
            </a:prstGeom>
            <a:noFill/>
          </p:spPr>
          <p:txBody>
            <a:bodyPr wrap="none" rtlCol="0">
              <a:spAutoFit/>
            </a:bodyPr>
            <a:lstStyle/>
            <a:p>
              <a:pPr algn="ctr"/>
              <a:r>
                <a:rPr lang="fr-FR" sz="1400" dirty="0"/>
                <a:t>27,0</a:t>
              </a:r>
            </a:p>
          </p:txBody>
        </p:sp>
        <p:sp>
          <p:nvSpPr>
            <p:cNvPr id="79" name="Rectangle 78"/>
            <p:cNvSpPr/>
            <p:nvPr/>
          </p:nvSpPr>
          <p:spPr bwMode="auto">
            <a:xfrm>
              <a:off x="3183869" y="2264302"/>
              <a:ext cx="515782" cy="733166"/>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80" name="ZoneTexte 79"/>
            <p:cNvSpPr txBox="1"/>
            <p:nvPr/>
          </p:nvSpPr>
          <p:spPr>
            <a:xfrm>
              <a:off x="3179554" y="2439218"/>
              <a:ext cx="534096" cy="307777"/>
            </a:xfrm>
            <a:prstGeom prst="rect">
              <a:avLst/>
            </a:prstGeom>
            <a:noFill/>
          </p:spPr>
          <p:txBody>
            <a:bodyPr wrap="none" rtlCol="0">
              <a:spAutoFit/>
            </a:bodyPr>
            <a:lstStyle/>
            <a:p>
              <a:pPr algn="ctr"/>
              <a:r>
                <a:rPr lang="fr-FR" sz="1400" dirty="0">
                  <a:solidFill>
                    <a:schemeClr val="bg1"/>
                  </a:solidFill>
                </a:rPr>
                <a:t>20,2</a:t>
              </a:r>
            </a:p>
          </p:txBody>
        </p:sp>
        <p:sp>
          <p:nvSpPr>
            <p:cNvPr id="81" name="ZoneTexte 80"/>
            <p:cNvSpPr txBox="1"/>
            <p:nvPr/>
          </p:nvSpPr>
          <p:spPr>
            <a:xfrm>
              <a:off x="3179554" y="4528956"/>
              <a:ext cx="534096" cy="307777"/>
            </a:xfrm>
            <a:prstGeom prst="rect">
              <a:avLst/>
            </a:prstGeom>
            <a:noFill/>
          </p:spPr>
          <p:txBody>
            <a:bodyPr wrap="none" rtlCol="0">
              <a:spAutoFit/>
            </a:bodyPr>
            <a:lstStyle/>
            <a:p>
              <a:pPr algn="ctr"/>
              <a:r>
                <a:rPr lang="fr-FR" sz="1400" dirty="0">
                  <a:solidFill>
                    <a:schemeClr val="bg1"/>
                  </a:solidFill>
                </a:rPr>
                <a:t>40,0</a:t>
              </a:r>
            </a:p>
          </p:txBody>
        </p:sp>
        <p:sp>
          <p:nvSpPr>
            <p:cNvPr id="82" name="Rectangle 81"/>
            <p:cNvSpPr/>
            <p:nvPr/>
          </p:nvSpPr>
          <p:spPr bwMode="auto">
            <a:xfrm>
              <a:off x="4005077" y="5436734"/>
              <a:ext cx="515782" cy="467504"/>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83" name="Rectangle 82"/>
            <p:cNvSpPr/>
            <p:nvPr/>
          </p:nvSpPr>
          <p:spPr bwMode="auto">
            <a:xfrm>
              <a:off x="4005077" y="4070388"/>
              <a:ext cx="515782" cy="1366346"/>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84" name="Rectangle 83"/>
            <p:cNvSpPr/>
            <p:nvPr/>
          </p:nvSpPr>
          <p:spPr bwMode="auto">
            <a:xfrm>
              <a:off x="4005077" y="2797408"/>
              <a:ext cx="515782" cy="1272981"/>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85" name="ZoneTexte 84"/>
            <p:cNvSpPr txBox="1"/>
            <p:nvPr/>
          </p:nvSpPr>
          <p:spPr>
            <a:xfrm>
              <a:off x="4000760" y="5525715"/>
              <a:ext cx="534096" cy="307777"/>
            </a:xfrm>
            <a:prstGeom prst="rect">
              <a:avLst/>
            </a:prstGeom>
            <a:noFill/>
          </p:spPr>
          <p:txBody>
            <a:bodyPr wrap="none" rtlCol="0">
              <a:spAutoFit/>
            </a:bodyPr>
            <a:lstStyle/>
            <a:p>
              <a:pPr algn="ctr"/>
              <a:r>
                <a:rPr lang="fr-FR" sz="1400" dirty="0">
                  <a:solidFill>
                    <a:schemeClr val="bg1"/>
                  </a:solidFill>
                </a:rPr>
                <a:t>12,6</a:t>
              </a:r>
            </a:p>
          </p:txBody>
        </p:sp>
        <p:sp>
          <p:nvSpPr>
            <p:cNvPr id="86" name="ZoneTexte 85"/>
            <p:cNvSpPr txBox="1"/>
            <p:nvPr/>
          </p:nvSpPr>
          <p:spPr>
            <a:xfrm>
              <a:off x="4000762" y="3353111"/>
              <a:ext cx="534096" cy="307777"/>
            </a:xfrm>
            <a:prstGeom prst="rect">
              <a:avLst/>
            </a:prstGeom>
            <a:noFill/>
          </p:spPr>
          <p:txBody>
            <a:bodyPr wrap="none" rtlCol="0">
              <a:spAutoFit/>
            </a:bodyPr>
            <a:lstStyle/>
            <a:p>
              <a:pPr algn="ctr"/>
              <a:r>
                <a:rPr lang="fr-FR" sz="1400" dirty="0"/>
                <a:t>35,5</a:t>
              </a:r>
            </a:p>
          </p:txBody>
        </p:sp>
        <p:sp>
          <p:nvSpPr>
            <p:cNvPr id="87" name="Rectangle 86"/>
            <p:cNvSpPr/>
            <p:nvPr/>
          </p:nvSpPr>
          <p:spPr bwMode="auto">
            <a:xfrm>
              <a:off x="4005077" y="2264302"/>
              <a:ext cx="515782" cy="533104"/>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88" name="ZoneTexte 87"/>
            <p:cNvSpPr txBox="1"/>
            <p:nvPr/>
          </p:nvSpPr>
          <p:spPr>
            <a:xfrm>
              <a:off x="4000762" y="2439218"/>
              <a:ext cx="534096" cy="307777"/>
            </a:xfrm>
            <a:prstGeom prst="rect">
              <a:avLst/>
            </a:prstGeom>
            <a:noFill/>
          </p:spPr>
          <p:txBody>
            <a:bodyPr wrap="none" rtlCol="0">
              <a:spAutoFit/>
            </a:bodyPr>
            <a:lstStyle/>
            <a:p>
              <a:pPr algn="ctr"/>
              <a:r>
                <a:rPr lang="fr-FR" sz="1400" dirty="0">
                  <a:solidFill>
                    <a:schemeClr val="bg1"/>
                  </a:solidFill>
                </a:rPr>
                <a:t>14,2</a:t>
              </a:r>
            </a:p>
          </p:txBody>
        </p:sp>
        <p:sp>
          <p:nvSpPr>
            <p:cNvPr id="89" name="ZoneTexte 88"/>
            <p:cNvSpPr txBox="1"/>
            <p:nvPr/>
          </p:nvSpPr>
          <p:spPr>
            <a:xfrm>
              <a:off x="4000762" y="4528956"/>
              <a:ext cx="534096" cy="307777"/>
            </a:xfrm>
            <a:prstGeom prst="rect">
              <a:avLst/>
            </a:prstGeom>
            <a:noFill/>
          </p:spPr>
          <p:txBody>
            <a:bodyPr wrap="none" rtlCol="0">
              <a:spAutoFit/>
            </a:bodyPr>
            <a:lstStyle/>
            <a:p>
              <a:pPr algn="ctr"/>
              <a:r>
                <a:rPr lang="fr-FR" sz="1400" dirty="0">
                  <a:solidFill>
                    <a:schemeClr val="bg1"/>
                  </a:solidFill>
                </a:rPr>
                <a:t>37,6</a:t>
              </a:r>
            </a:p>
          </p:txBody>
        </p:sp>
        <p:sp>
          <p:nvSpPr>
            <p:cNvPr id="90" name="Rectangle 89"/>
            <p:cNvSpPr/>
            <p:nvPr/>
          </p:nvSpPr>
          <p:spPr bwMode="auto">
            <a:xfrm>
              <a:off x="4819629" y="5436734"/>
              <a:ext cx="515782" cy="467504"/>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91" name="Rectangle 90"/>
            <p:cNvSpPr/>
            <p:nvPr/>
          </p:nvSpPr>
          <p:spPr bwMode="auto">
            <a:xfrm>
              <a:off x="4819629" y="4359423"/>
              <a:ext cx="515782" cy="1077311"/>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92" name="Rectangle 91"/>
            <p:cNvSpPr/>
            <p:nvPr/>
          </p:nvSpPr>
          <p:spPr bwMode="auto">
            <a:xfrm>
              <a:off x="4819629" y="2549671"/>
              <a:ext cx="515782" cy="1809750"/>
            </a:xfrm>
            <a:prstGeom prst="rect">
              <a:avLst/>
            </a:prstGeom>
            <a:solidFill>
              <a:srgbClr val="92D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93" name="ZoneTexte 92"/>
            <p:cNvSpPr txBox="1"/>
            <p:nvPr/>
          </p:nvSpPr>
          <p:spPr>
            <a:xfrm>
              <a:off x="4815313" y="5525715"/>
              <a:ext cx="534096" cy="307777"/>
            </a:xfrm>
            <a:prstGeom prst="rect">
              <a:avLst/>
            </a:prstGeom>
            <a:noFill/>
          </p:spPr>
          <p:txBody>
            <a:bodyPr wrap="none" rtlCol="0">
              <a:spAutoFit/>
            </a:bodyPr>
            <a:lstStyle/>
            <a:p>
              <a:pPr algn="ctr"/>
              <a:r>
                <a:rPr lang="fr-FR" sz="1400" dirty="0">
                  <a:solidFill>
                    <a:schemeClr val="bg1"/>
                  </a:solidFill>
                </a:rPr>
                <a:t>12,6</a:t>
              </a:r>
            </a:p>
          </p:txBody>
        </p:sp>
        <p:sp>
          <p:nvSpPr>
            <p:cNvPr id="94" name="ZoneTexte 93"/>
            <p:cNvSpPr txBox="1"/>
            <p:nvPr/>
          </p:nvSpPr>
          <p:spPr>
            <a:xfrm>
              <a:off x="4815315" y="3353111"/>
              <a:ext cx="534096" cy="307777"/>
            </a:xfrm>
            <a:prstGeom prst="rect">
              <a:avLst/>
            </a:prstGeom>
            <a:noFill/>
          </p:spPr>
          <p:txBody>
            <a:bodyPr wrap="none" rtlCol="0">
              <a:spAutoFit/>
            </a:bodyPr>
            <a:lstStyle/>
            <a:p>
              <a:pPr algn="ctr"/>
              <a:r>
                <a:rPr lang="fr-FR" sz="1400" dirty="0"/>
                <a:t>50,1</a:t>
              </a:r>
            </a:p>
          </p:txBody>
        </p:sp>
        <p:sp>
          <p:nvSpPr>
            <p:cNvPr id="95" name="Rectangle 94"/>
            <p:cNvSpPr/>
            <p:nvPr/>
          </p:nvSpPr>
          <p:spPr bwMode="auto">
            <a:xfrm>
              <a:off x="4819629" y="2264302"/>
              <a:ext cx="515782" cy="285369"/>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96" name="ZoneTexte 95"/>
            <p:cNvSpPr txBox="1"/>
            <p:nvPr/>
          </p:nvSpPr>
          <p:spPr>
            <a:xfrm>
              <a:off x="4865240" y="2248455"/>
              <a:ext cx="434246" cy="307777"/>
            </a:xfrm>
            <a:prstGeom prst="rect">
              <a:avLst/>
            </a:prstGeom>
            <a:noFill/>
          </p:spPr>
          <p:txBody>
            <a:bodyPr wrap="none" rtlCol="0">
              <a:spAutoFit/>
            </a:bodyPr>
            <a:lstStyle/>
            <a:p>
              <a:pPr algn="ctr"/>
              <a:r>
                <a:rPr lang="fr-FR" sz="1400" dirty="0">
                  <a:solidFill>
                    <a:schemeClr val="bg1"/>
                  </a:solidFill>
                </a:rPr>
                <a:t>7,7</a:t>
              </a:r>
            </a:p>
          </p:txBody>
        </p:sp>
        <p:sp>
          <p:nvSpPr>
            <p:cNvPr id="97" name="ZoneTexte 96"/>
            <p:cNvSpPr txBox="1"/>
            <p:nvPr/>
          </p:nvSpPr>
          <p:spPr>
            <a:xfrm>
              <a:off x="4815315" y="4528956"/>
              <a:ext cx="534096" cy="307777"/>
            </a:xfrm>
            <a:prstGeom prst="rect">
              <a:avLst/>
            </a:prstGeom>
            <a:noFill/>
          </p:spPr>
          <p:txBody>
            <a:bodyPr wrap="none" rtlCol="0">
              <a:spAutoFit/>
            </a:bodyPr>
            <a:lstStyle/>
            <a:p>
              <a:pPr algn="ctr"/>
              <a:r>
                <a:rPr lang="fr-FR" sz="1400" dirty="0">
                  <a:solidFill>
                    <a:schemeClr val="bg1"/>
                  </a:solidFill>
                </a:rPr>
                <a:t>29,5</a:t>
              </a:r>
            </a:p>
          </p:txBody>
        </p:sp>
        <p:sp>
          <p:nvSpPr>
            <p:cNvPr id="99" name="ZoneTexte 98"/>
            <p:cNvSpPr txBox="1"/>
            <p:nvPr/>
          </p:nvSpPr>
          <p:spPr>
            <a:xfrm>
              <a:off x="4639348" y="5910805"/>
              <a:ext cx="903162" cy="307777"/>
            </a:xfrm>
            <a:prstGeom prst="rect">
              <a:avLst/>
            </a:prstGeom>
            <a:noFill/>
          </p:spPr>
          <p:txBody>
            <a:bodyPr wrap="none" rtlCol="0">
              <a:spAutoFit/>
            </a:bodyPr>
            <a:lstStyle/>
            <a:p>
              <a:pPr algn="ctr"/>
              <a:r>
                <a:rPr lang="fr-FR" sz="1400" b="1" dirty="0"/>
                <a:t>Fin 2015</a:t>
              </a:r>
            </a:p>
          </p:txBody>
        </p:sp>
      </p:grpSp>
      <p:sp>
        <p:nvSpPr>
          <p:cNvPr id="98" name="ZoneTexte 9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218</a:t>
            </a:r>
          </a:p>
        </p:txBody>
      </p:sp>
    </p:spTree>
    <p:extLst>
      <p:ext uri="{BB962C8B-B14F-4D97-AF65-F5344CB8AC3E}">
        <p14:creationId xmlns:p14="http://schemas.microsoft.com/office/powerpoint/2010/main" val="290078168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400" dirty="0"/>
              <a:t>Carcinome hépatocellulaire après RVS avec des traitements sans IFN chez les </a:t>
            </a:r>
            <a:r>
              <a:rPr lang="fr-FR" sz="2400" dirty="0" err="1"/>
              <a:t>co</a:t>
            </a:r>
            <a:r>
              <a:rPr lang="fr-FR" sz="2400" dirty="0"/>
              <a:t>-infectés VIH-VHC (1)</a:t>
            </a:r>
          </a:p>
        </p:txBody>
      </p:sp>
      <p:sp>
        <p:nvSpPr>
          <p:cNvPr id="5123" name="Rectangle 3"/>
          <p:cNvSpPr>
            <a:spLocks noGrp="1" noChangeArrowheads="1"/>
          </p:cNvSpPr>
          <p:nvPr>
            <p:ph idx="1"/>
          </p:nvPr>
        </p:nvSpPr>
        <p:spPr>
          <a:xfrm>
            <a:off x="457200" y="1137598"/>
            <a:ext cx="8507413" cy="1386866"/>
          </a:xfrm>
        </p:spPr>
        <p:txBody>
          <a:bodyPr/>
          <a:lstStyle/>
          <a:p>
            <a:pPr eaLnBrk="1" hangingPunct="1"/>
            <a:r>
              <a:rPr lang="fr-FR" sz="2000" dirty="0"/>
              <a:t>Recherche d’une possible association entre l’usage des anti-VHC directs et le risque de CHC chez les patients </a:t>
            </a:r>
            <a:r>
              <a:rPr lang="fr-FR" sz="2000" dirty="0" err="1"/>
              <a:t>co</a:t>
            </a:r>
            <a:r>
              <a:rPr lang="fr-FR" sz="2000" dirty="0"/>
              <a:t>-infectés VIH-VHC</a:t>
            </a:r>
          </a:p>
          <a:p>
            <a:pPr eaLnBrk="1" hangingPunct="1"/>
            <a:r>
              <a:rPr lang="fr-FR" sz="2000" dirty="0"/>
              <a:t>Cohorte GEHEP-002, qui collige les cas de CHC survenus chez des patients VIH de 32 centres en Espagne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Merchante</a:t>
            </a:r>
            <a:r>
              <a:rPr lang="en-GB" sz="1200" i="1" dirty="0">
                <a:solidFill>
                  <a:srgbClr val="0070C0"/>
                </a:solidFill>
              </a:rPr>
              <a:t> N, CROI 2017, Abs. 139</a:t>
            </a:r>
          </a:p>
        </p:txBody>
      </p:sp>
      <p:sp>
        <p:nvSpPr>
          <p:cNvPr id="7" name="Text Box 2"/>
          <p:cNvSpPr txBox="1">
            <a:spLocks noChangeArrowheads="1"/>
          </p:cNvSpPr>
          <p:nvPr/>
        </p:nvSpPr>
        <p:spPr bwMode="auto">
          <a:xfrm>
            <a:off x="1753628" y="2485601"/>
            <a:ext cx="6195353" cy="707886"/>
          </a:xfrm>
          <a:prstGeom prst="rect">
            <a:avLst/>
          </a:prstGeom>
          <a:noFill/>
          <a:ln w="9525">
            <a:noFill/>
            <a:miter lim="800000"/>
            <a:headEnd/>
            <a:tailEnd/>
          </a:ln>
        </p:spPr>
        <p:txBody>
          <a:bodyPr wrap="square">
            <a:spAutoFit/>
          </a:bodyPr>
          <a:lstStyle/>
          <a:p>
            <a:pPr algn="ctr"/>
            <a:r>
              <a:rPr lang="fr-FR" sz="2000" b="1" dirty="0">
                <a:solidFill>
                  <a:srgbClr val="0070C0"/>
                </a:solidFill>
                <a:latin typeface="Calibri" pitchFamily="34" charset="0"/>
                <a:ea typeface="ＭＳ Ｐゴシック" pitchFamily="34" charset="-128"/>
              </a:rPr>
              <a:t>% de cas de CHC après RVS parmi les cas totaux de CHC chez les patients </a:t>
            </a:r>
            <a:r>
              <a:rPr lang="fr-FR" sz="2000" b="1" dirty="0" err="1">
                <a:solidFill>
                  <a:srgbClr val="0070C0"/>
                </a:solidFill>
                <a:latin typeface="Calibri" pitchFamily="34" charset="0"/>
                <a:ea typeface="ＭＳ Ｐゴシック" pitchFamily="34" charset="-128"/>
              </a:rPr>
              <a:t>co</a:t>
            </a:r>
            <a:r>
              <a:rPr lang="fr-FR" sz="2000" b="1" dirty="0">
                <a:solidFill>
                  <a:srgbClr val="0070C0"/>
                </a:solidFill>
                <a:latin typeface="Calibri" pitchFamily="34" charset="0"/>
                <a:ea typeface="ＭＳ Ｐゴシック" pitchFamily="34" charset="-128"/>
              </a:rPr>
              <a:t>-infectés VIH-VHC</a:t>
            </a:r>
          </a:p>
        </p:txBody>
      </p:sp>
      <p:sp>
        <p:nvSpPr>
          <p:cNvPr id="37" name="ZoneTexte 36"/>
          <p:cNvSpPr txBox="1"/>
          <p:nvPr/>
        </p:nvSpPr>
        <p:spPr>
          <a:xfrm>
            <a:off x="457200" y="6067336"/>
            <a:ext cx="1634408" cy="523220"/>
          </a:xfrm>
          <a:prstGeom prst="rect">
            <a:avLst/>
          </a:prstGeom>
          <a:noFill/>
        </p:spPr>
        <p:txBody>
          <a:bodyPr wrap="square" rtlCol="0">
            <a:spAutoFit/>
          </a:bodyPr>
          <a:lstStyle/>
          <a:p>
            <a:pPr algn="ctr"/>
            <a:r>
              <a:rPr lang="fr-FR" sz="1400" b="1" dirty="0"/>
              <a:t> </a:t>
            </a:r>
            <a:r>
              <a:rPr lang="fr-FR" sz="1400" dirty="0"/>
              <a:t>Nombre total </a:t>
            </a:r>
            <a:br>
              <a:rPr lang="fr-FR" sz="1400" dirty="0"/>
            </a:br>
            <a:r>
              <a:rPr lang="fr-FR" sz="1400" dirty="0"/>
              <a:t>de cas CHC</a:t>
            </a:r>
          </a:p>
        </p:txBody>
      </p:sp>
      <p:grpSp>
        <p:nvGrpSpPr>
          <p:cNvPr id="2" name="Groupe 1"/>
          <p:cNvGrpSpPr/>
          <p:nvPr/>
        </p:nvGrpSpPr>
        <p:grpSpPr>
          <a:xfrm>
            <a:off x="999347" y="3139867"/>
            <a:ext cx="7981860" cy="3450689"/>
            <a:chOff x="999347" y="3139867"/>
            <a:chExt cx="7981860" cy="3450689"/>
          </a:xfrm>
        </p:grpSpPr>
        <p:sp>
          <p:nvSpPr>
            <p:cNvPr id="21" name="ZoneTexte 20"/>
            <p:cNvSpPr txBox="1"/>
            <p:nvPr/>
          </p:nvSpPr>
          <p:spPr>
            <a:xfrm>
              <a:off x="1230366" y="3139867"/>
              <a:ext cx="445789" cy="307777"/>
            </a:xfrm>
            <a:prstGeom prst="rect">
              <a:avLst/>
            </a:prstGeom>
            <a:noFill/>
          </p:spPr>
          <p:txBody>
            <a:bodyPr wrap="square" rtlCol="0">
              <a:spAutoFit/>
            </a:bodyPr>
            <a:lstStyle/>
            <a:p>
              <a:pPr algn="r"/>
              <a:r>
                <a:rPr lang="fr-FR" sz="1400" dirty="0"/>
                <a:t>%</a:t>
              </a:r>
            </a:p>
          </p:txBody>
        </p:sp>
        <p:sp>
          <p:nvSpPr>
            <p:cNvPr id="8" name="Forme libre 7"/>
            <p:cNvSpPr/>
            <p:nvPr/>
          </p:nvSpPr>
          <p:spPr bwMode="auto">
            <a:xfrm>
              <a:off x="1534360" y="3557986"/>
              <a:ext cx="7446847" cy="2459770"/>
            </a:xfrm>
            <a:custGeom>
              <a:avLst/>
              <a:gdLst>
                <a:gd name="connsiteX0" fmla="*/ 0 w 4018280"/>
                <a:gd name="connsiteY0" fmla="*/ 0 h 1823720"/>
                <a:gd name="connsiteX1" fmla="*/ 0 w 4018280"/>
                <a:gd name="connsiteY1" fmla="*/ 1823720 h 1823720"/>
                <a:gd name="connsiteX2" fmla="*/ 4018280 w 4018280"/>
                <a:gd name="connsiteY2" fmla="*/ 1823720 h 1823720"/>
              </a:gdLst>
              <a:ahLst/>
              <a:cxnLst>
                <a:cxn ang="0">
                  <a:pos x="connsiteX0" y="connsiteY0"/>
                </a:cxn>
                <a:cxn ang="0">
                  <a:pos x="connsiteX1" y="connsiteY1"/>
                </a:cxn>
                <a:cxn ang="0">
                  <a:pos x="connsiteX2" y="connsiteY2"/>
                </a:cxn>
              </a:cxnLst>
              <a:rect l="l" t="t" r="r" b="b"/>
              <a:pathLst>
                <a:path w="4018280" h="1823720">
                  <a:moveTo>
                    <a:pt x="0" y="0"/>
                  </a:moveTo>
                  <a:lnTo>
                    <a:pt x="0" y="1823720"/>
                  </a:lnTo>
                  <a:lnTo>
                    <a:pt x="4018280" y="182372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10" name="ZoneTexte 9"/>
            <p:cNvSpPr txBox="1"/>
            <p:nvPr/>
          </p:nvSpPr>
          <p:spPr>
            <a:xfrm>
              <a:off x="999347" y="5202400"/>
              <a:ext cx="497661" cy="307777"/>
            </a:xfrm>
            <a:prstGeom prst="rect">
              <a:avLst/>
            </a:prstGeom>
            <a:noFill/>
          </p:spPr>
          <p:txBody>
            <a:bodyPr wrap="square" rtlCol="0">
              <a:spAutoFit/>
            </a:bodyPr>
            <a:lstStyle/>
            <a:p>
              <a:pPr algn="r"/>
              <a:r>
                <a:rPr lang="fr-FR" sz="1400" dirty="0"/>
                <a:t>20</a:t>
              </a:r>
            </a:p>
          </p:txBody>
        </p:sp>
        <p:sp>
          <p:nvSpPr>
            <p:cNvPr id="12" name="ZoneTexte 11"/>
            <p:cNvSpPr txBox="1"/>
            <p:nvPr/>
          </p:nvSpPr>
          <p:spPr>
            <a:xfrm>
              <a:off x="1114635" y="5830952"/>
              <a:ext cx="368379" cy="307777"/>
            </a:xfrm>
            <a:prstGeom prst="rect">
              <a:avLst/>
            </a:prstGeom>
            <a:noFill/>
          </p:spPr>
          <p:txBody>
            <a:bodyPr wrap="square" rtlCol="0">
              <a:spAutoFit/>
            </a:bodyPr>
            <a:lstStyle/>
            <a:p>
              <a:pPr algn="r"/>
              <a:r>
                <a:rPr lang="fr-FR" sz="1400" dirty="0"/>
                <a:t>0</a:t>
              </a:r>
            </a:p>
          </p:txBody>
        </p:sp>
        <p:sp>
          <p:nvSpPr>
            <p:cNvPr id="13" name="ZoneTexte 12"/>
            <p:cNvSpPr txBox="1"/>
            <p:nvPr/>
          </p:nvSpPr>
          <p:spPr>
            <a:xfrm>
              <a:off x="1934988" y="6067336"/>
              <a:ext cx="956560" cy="523220"/>
            </a:xfrm>
            <a:prstGeom prst="rect">
              <a:avLst/>
            </a:prstGeom>
            <a:noFill/>
          </p:spPr>
          <p:txBody>
            <a:bodyPr wrap="square" rtlCol="0">
              <a:spAutoFit/>
            </a:bodyPr>
            <a:lstStyle/>
            <a:p>
              <a:pPr algn="ctr"/>
              <a:r>
                <a:rPr lang="fr-FR" sz="1400" b="1" dirty="0"/>
                <a:t>&lt; 2002</a:t>
              </a:r>
            </a:p>
            <a:p>
              <a:pPr algn="ctr"/>
              <a:r>
                <a:rPr lang="fr-FR" sz="1400" dirty="0"/>
                <a:t>6</a:t>
              </a:r>
            </a:p>
          </p:txBody>
        </p:sp>
        <p:cxnSp>
          <p:nvCxnSpPr>
            <p:cNvPr id="14" name="Connecteur droit 13"/>
            <p:cNvCxnSpPr/>
            <p:nvPr/>
          </p:nvCxnSpPr>
          <p:spPr bwMode="auto">
            <a:xfrm>
              <a:off x="3188418" y="6017756"/>
              <a:ext cx="0" cy="10277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6" name="ZoneTexte 15"/>
            <p:cNvSpPr txBox="1"/>
            <p:nvPr/>
          </p:nvSpPr>
          <p:spPr>
            <a:xfrm>
              <a:off x="999347" y="4599448"/>
              <a:ext cx="497661" cy="307777"/>
            </a:xfrm>
            <a:prstGeom prst="rect">
              <a:avLst/>
            </a:prstGeom>
            <a:noFill/>
          </p:spPr>
          <p:txBody>
            <a:bodyPr wrap="square" rtlCol="0">
              <a:spAutoFit/>
            </a:bodyPr>
            <a:lstStyle/>
            <a:p>
              <a:pPr algn="r"/>
              <a:r>
                <a:rPr lang="fr-FR" sz="1400" dirty="0"/>
                <a:t>40</a:t>
              </a:r>
            </a:p>
          </p:txBody>
        </p:sp>
        <p:cxnSp>
          <p:nvCxnSpPr>
            <p:cNvPr id="17" name="Connecteur droit 16"/>
            <p:cNvCxnSpPr/>
            <p:nvPr/>
          </p:nvCxnSpPr>
          <p:spPr bwMode="auto">
            <a:xfrm>
              <a:off x="1465119" y="4183300"/>
              <a:ext cx="74121" cy="0"/>
            </a:xfrm>
            <a:prstGeom prst="line">
              <a:avLst/>
            </a:prstGeom>
            <a:noFill/>
            <a:ln w="12700" cap="flat" cmpd="sng" algn="ctr">
              <a:solidFill>
                <a:schemeClr val="tx1"/>
              </a:solidFill>
              <a:prstDash val="solid"/>
              <a:round/>
              <a:headEnd type="none" w="med" len="med"/>
              <a:tailEnd type="none" w="med" len="med"/>
            </a:ln>
            <a:effectLst/>
          </p:spPr>
        </p:cxnSp>
        <p:sp>
          <p:nvSpPr>
            <p:cNvPr id="18" name="ZoneTexte 17"/>
            <p:cNvSpPr txBox="1"/>
            <p:nvPr/>
          </p:nvSpPr>
          <p:spPr>
            <a:xfrm>
              <a:off x="999347" y="3996496"/>
              <a:ext cx="497661" cy="307777"/>
            </a:xfrm>
            <a:prstGeom prst="rect">
              <a:avLst/>
            </a:prstGeom>
            <a:noFill/>
          </p:spPr>
          <p:txBody>
            <a:bodyPr wrap="square" rtlCol="0">
              <a:spAutoFit/>
            </a:bodyPr>
            <a:lstStyle/>
            <a:p>
              <a:pPr algn="r"/>
              <a:r>
                <a:rPr lang="fr-FR" sz="1400" dirty="0"/>
                <a:t>60</a:t>
              </a:r>
            </a:p>
          </p:txBody>
        </p:sp>
        <p:sp>
          <p:nvSpPr>
            <p:cNvPr id="20" name="ZoneTexte 19"/>
            <p:cNvSpPr txBox="1"/>
            <p:nvPr/>
          </p:nvSpPr>
          <p:spPr>
            <a:xfrm>
              <a:off x="999347" y="3371182"/>
              <a:ext cx="497661" cy="307777"/>
            </a:xfrm>
            <a:prstGeom prst="rect">
              <a:avLst/>
            </a:prstGeom>
            <a:noFill/>
          </p:spPr>
          <p:txBody>
            <a:bodyPr wrap="square" rtlCol="0">
              <a:spAutoFit/>
            </a:bodyPr>
            <a:lstStyle/>
            <a:p>
              <a:pPr algn="r"/>
              <a:r>
                <a:rPr lang="fr-FR" sz="1400" dirty="0"/>
                <a:t>80</a:t>
              </a:r>
            </a:p>
          </p:txBody>
        </p:sp>
        <p:cxnSp>
          <p:nvCxnSpPr>
            <p:cNvPr id="22" name="Connecteur droit 21"/>
            <p:cNvCxnSpPr/>
            <p:nvPr/>
          </p:nvCxnSpPr>
          <p:spPr bwMode="auto">
            <a:xfrm>
              <a:off x="4860070" y="6017756"/>
              <a:ext cx="0" cy="102776"/>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6509361" y="6017756"/>
              <a:ext cx="0" cy="102776"/>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5" name="Connecteur droit 24"/>
            <p:cNvCxnSpPr/>
            <p:nvPr/>
          </p:nvCxnSpPr>
          <p:spPr bwMode="auto">
            <a:xfrm>
              <a:off x="8175148" y="6017756"/>
              <a:ext cx="0" cy="10277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4" name="Rectangle 3"/>
            <p:cNvSpPr/>
            <p:nvPr/>
          </p:nvSpPr>
          <p:spPr bwMode="auto">
            <a:xfrm>
              <a:off x="2038790" y="5515168"/>
              <a:ext cx="736668" cy="502588"/>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7" name="Rectangle 26"/>
            <p:cNvSpPr/>
            <p:nvPr/>
          </p:nvSpPr>
          <p:spPr bwMode="auto">
            <a:xfrm>
              <a:off x="3692846" y="5707016"/>
              <a:ext cx="736668" cy="310739"/>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8" name="Rectangle 27"/>
            <p:cNvSpPr/>
            <p:nvPr/>
          </p:nvSpPr>
          <p:spPr bwMode="auto">
            <a:xfrm>
              <a:off x="5364499" y="5741275"/>
              <a:ext cx="736668" cy="276481"/>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9" name="Rectangle 28"/>
            <p:cNvSpPr/>
            <p:nvPr/>
          </p:nvSpPr>
          <p:spPr bwMode="auto">
            <a:xfrm>
              <a:off x="7018555" y="5056102"/>
              <a:ext cx="736668" cy="961653"/>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30" name="ZoneTexte 29"/>
            <p:cNvSpPr txBox="1"/>
            <p:nvPr/>
          </p:nvSpPr>
          <p:spPr>
            <a:xfrm>
              <a:off x="1912243" y="4892490"/>
              <a:ext cx="1117623" cy="523220"/>
            </a:xfrm>
            <a:prstGeom prst="rect">
              <a:avLst/>
            </a:prstGeom>
            <a:noFill/>
          </p:spPr>
          <p:txBody>
            <a:bodyPr wrap="square" rtlCol="0">
              <a:spAutoFit/>
            </a:bodyPr>
            <a:lstStyle/>
            <a:p>
              <a:pPr algn="ctr"/>
              <a:r>
                <a:rPr lang="fr-FR" sz="1400" b="1" dirty="0"/>
                <a:t>1</a:t>
              </a:r>
            </a:p>
            <a:p>
              <a:pPr algn="ctr"/>
              <a:r>
                <a:rPr lang="fr-FR" sz="1400" b="1" dirty="0"/>
                <a:t>(16,7 %)</a:t>
              </a:r>
            </a:p>
          </p:txBody>
        </p:sp>
        <p:sp>
          <p:nvSpPr>
            <p:cNvPr id="31" name="ZoneTexte 30"/>
            <p:cNvSpPr txBox="1"/>
            <p:nvPr/>
          </p:nvSpPr>
          <p:spPr>
            <a:xfrm>
              <a:off x="3594617" y="5077865"/>
              <a:ext cx="988341" cy="523220"/>
            </a:xfrm>
            <a:prstGeom prst="rect">
              <a:avLst/>
            </a:prstGeom>
            <a:noFill/>
          </p:spPr>
          <p:txBody>
            <a:bodyPr wrap="square" rtlCol="0">
              <a:spAutoFit/>
            </a:bodyPr>
            <a:lstStyle/>
            <a:p>
              <a:pPr algn="ctr"/>
              <a:r>
                <a:rPr lang="fr-FR" sz="1400" b="1" dirty="0"/>
                <a:t>16</a:t>
              </a:r>
            </a:p>
            <a:p>
              <a:pPr algn="ctr"/>
              <a:r>
                <a:rPr lang="fr-FR" sz="1400" b="1" dirty="0"/>
                <a:t>(9,9 %)</a:t>
              </a:r>
            </a:p>
          </p:txBody>
        </p:sp>
        <p:sp>
          <p:nvSpPr>
            <p:cNvPr id="32" name="ZoneTexte 31"/>
            <p:cNvSpPr txBox="1"/>
            <p:nvPr/>
          </p:nvSpPr>
          <p:spPr>
            <a:xfrm>
              <a:off x="5348657" y="5126279"/>
              <a:ext cx="794476" cy="523220"/>
            </a:xfrm>
            <a:prstGeom prst="rect">
              <a:avLst/>
            </a:prstGeom>
            <a:noFill/>
          </p:spPr>
          <p:txBody>
            <a:bodyPr wrap="square" rtlCol="0">
              <a:spAutoFit/>
            </a:bodyPr>
            <a:lstStyle/>
            <a:p>
              <a:pPr algn="ctr"/>
              <a:r>
                <a:rPr lang="fr-FR" sz="1400" b="1" dirty="0"/>
                <a:t>10</a:t>
              </a:r>
            </a:p>
            <a:p>
              <a:pPr algn="ctr"/>
              <a:r>
                <a:rPr lang="fr-FR" sz="1400" b="1" dirty="0"/>
                <a:t>(9 %)</a:t>
              </a:r>
            </a:p>
          </p:txBody>
        </p:sp>
        <p:sp>
          <p:nvSpPr>
            <p:cNvPr id="33" name="ZoneTexte 32"/>
            <p:cNvSpPr txBox="1"/>
            <p:nvPr/>
          </p:nvSpPr>
          <p:spPr>
            <a:xfrm>
              <a:off x="6859821" y="4422210"/>
              <a:ext cx="1117623" cy="523220"/>
            </a:xfrm>
            <a:prstGeom prst="rect">
              <a:avLst/>
            </a:prstGeom>
            <a:noFill/>
          </p:spPr>
          <p:txBody>
            <a:bodyPr wrap="square" rtlCol="0">
              <a:spAutoFit/>
            </a:bodyPr>
            <a:lstStyle/>
            <a:p>
              <a:pPr algn="ctr"/>
              <a:r>
                <a:rPr lang="fr-FR" sz="1400" b="1" dirty="0"/>
                <a:t>13</a:t>
              </a:r>
            </a:p>
            <a:p>
              <a:pPr algn="ctr"/>
              <a:r>
                <a:rPr lang="fr-FR" sz="1400" b="1" dirty="0"/>
                <a:t>(31,7 %)</a:t>
              </a:r>
            </a:p>
          </p:txBody>
        </p:sp>
        <p:sp>
          <p:nvSpPr>
            <p:cNvPr id="34" name="ZoneTexte 33"/>
            <p:cNvSpPr txBox="1"/>
            <p:nvPr/>
          </p:nvSpPr>
          <p:spPr>
            <a:xfrm>
              <a:off x="3445048" y="6067336"/>
              <a:ext cx="1337934" cy="523220"/>
            </a:xfrm>
            <a:prstGeom prst="rect">
              <a:avLst/>
            </a:prstGeom>
            <a:noFill/>
          </p:spPr>
          <p:txBody>
            <a:bodyPr wrap="square" rtlCol="0">
              <a:spAutoFit/>
            </a:bodyPr>
            <a:lstStyle/>
            <a:p>
              <a:pPr algn="ctr"/>
              <a:r>
                <a:rPr lang="fr-FR" sz="1400" b="1" dirty="0"/>
                <a:t>2002 - 2011</a:t>
              </a:r>
            </a:p>
            <a:p>
              <a:pPr algn="ctr"/>
              <a:r>
                <a:rPr lang="fr-FR" sz="1400" dirty="0"/>
                <a:t>161</a:t>
              </a:r>
            </a:p>
          </p:txBody>
        </p:sp>
        <p:sp>
          <p:nvSpPr>
            <p:cNvPr id="35" name="ZoneTexte 34"/>
            <p:cNvSpPr txBox="1"/>
            <p:nvPr/>
          </p:nvSpPr>
          <p:spPr>
            <a:xfrm>
              <a:off x="4879793" y="6067336"/>
              <a:ext cx="1764031" cy="523220"/>
            </a:xfrm>
            <a:prstGeom prst="rect">
              <a:avLst/>
            </a:prstGeom>
            <a:noFill/>
          </p:spPr>
          <p:txBody>
            <a:bodyPr wrap="square" rtlCol="0">
              <a:spAutoFit/>
            </a:bodyPr>
            <a:lstStyle/>
            <a:p>
              <a:pPr algn="ctr"/>
              <a:r>
                <a:rPr lang="fr-FR" sz="1400" b="1" dirty="0"/>
                <a:t>2012 - </a:t>
              </a:r>
              <a:r>
                <a:rPr lang="fr-FR" sz="1400" b="1" dirty="0" err="1"/>
                <a:t>oct</a:t>
              </a:r>
              <a:r>
                <a:rPr lang="fr-FR" sz="1400" b="1" dirty="0"/>
                <a:t> 2014</a:t>
              </a:r>
            </a:p>
            <a:p>
              <a:pPr algn="ctr"/>
              <a:r>
                <a:rPr lang="fr-FR" sz="1400" dirty="0"/>
                <a:t>111</a:t>
              </a:r>
            </a:p>
          </p:txBody>
        </p:sp>
        <p:sp>
          <p:nvSpPr>
            <p:cNvPr id="36" name="ZoneTexte 35"/>
            <p:cNvSpPr txBox="1"/>
            <p:nvPr/>
          </p:nvSpPr>
          <p:spPr>
            <a:xfrm>
              <a:off x="6493080" y="6067336"/>
              <a:ext cx="1802849" cy="523220"/>
            </a:xfrm>
            <a:prstGeom prst="rect">
              <a:avLst/>
            </a:prstGeom>
            <a:noFill/>
          </p:spPr>
          <p:txBody>
            <a:bodyPr wrap="square" rtlCol="0">
              <a:spAutoFit/>
            </a:bodyPr>
            <a:lstStyle/>
            <a:p>
              <a:pPr algn="ctr"/>
              <a:r>
                <a:rPr lang="fr-FR" sz="1400" b="1" dirty="0" err="1"/>
                <a:t>Oct</a:t>
              </a:r>
              <a:r>
                <a:rPr lang="fr-FR" sz="1400" b="1" dirty="0"/>
                <a:t> 2014 - 2016</a:t>
              </a:r>
            </a:p>
            <a:p>
              <a:pPr algn="ctr"/>
              <a:r>
                <a:rPr lang="fr-FR" sz="1400" dirty="0"/>
                <a:t>41</a:t>
              </a:r>
            </a:p>
          </p:txBody>
        </p:sp>
        <p:sp>
          <p:nvSpPr>
            <p:cNvPr id="38" name="ZoneTexte 37"/>
            <p:cNvSpPr txBox="1"/>
            <p:nvPr/>
          </p:nvSpPr>
          <p:spPr>
            <a:xfrm>
              <a:off x="5144254" y="3936449"/>
              <a:ext cx="1370056" cy="307777"/>
            </a:xfrm>
            <a:prstGeom prst="rect">
              <a:avLst/>
            </a:prstGeom>
            <a:noFill/>
          </p:spPr>
          <p:txBody>
            <a:bodyPr wrap="square" rtlCol="0">
              <a:spAutoFit/>
            </a:bodyPr>
            <a:lstStyle/>
            <a:p>
              <a:pPr algn="ctr"/>
              <a:r>
                <a:rPr lang="fr-FR" sz="1400" b="1" dirty="0"/>
                <a:t> </a:t>
              </a:r>
              <a:r>
                <a:rPr lang="fr-FR" sz="1400" dirty="0"/>
                <a:t>p &lt; 0,001*</a:t>
              </a:r>
            </a:p>
          </p:txBody>
        </p:sp>
        <p:sp>
          <p:nvSpPr>
            <p:cNvPr id="24" name="Forme libre 23"/>
            <p:cNvSpPr/>
            <p:nvPr/>
          </p:nvSpPr>
          <p:spPr bwMode="auto">
            <a:xfrm>
              <a:off x="4074101" y="4336671"/>
              <a:ext cx="3342700" cy="356290"/>
            </a:xfrm>
            <a:custGeom>
              <a:avLst/>
              <a:gdLst>
                <a:gd name="connsiteX0" fmla="*/ 0 w 2839720"/>
                <a:gd name="connsiteY0" fmla="*/ 264160 h 264160"/>
                <a:gd name="connsiteX1" fmla="*/ 0 w 2839720"/>
                <a:gd name="connsiteY1" fmla="*/ 0 h 264160"/>
                <a:gd name="connsiteX2" fmla="*/ 2839720 w 2839720"/>
                <a:gd name="connsiteY2" fmla="*/ 0 h 264160"/>
                <a:gd name="connsiteX3" fmla="*/ 2839720 w 2839720"/>
                <a:gd name="connsiteY3" fmla="*/ 66040 h 264160"/>
              </a:gdLst>
              <a:ahLst/>
              <a:cxnLst>
                <a:cxn ang="0">
                  <a:pos x="connsiteX0" y="connsiteY0"/>
                </a:cxn>
                <a:cxn ang="0">
                  <a:pos x="connsiteX1" y="connsiteY1"/>
                </a:cxn>
                <a:cxn ang="0">
                  <a:pos x="connsiteX2" y="connsiteY2"/>
                </a:cxn>
                <a:cxn ang="0">
                  <a:pos x="connsiteX3" y="connsiteY3"/>
                </a:cxn>
              </a:cxnLst>
              <a:rect l="l" t="t" r="r" b="b"/>
              <a:pathLst>
                <a:path w="2839720" h="264160">
                  <a:moveTo>
                    <a:pt x="0" y="264160"/>
                  </a:moveTo>
                  <a:lnTo>
                    <a:pt x="0" y="0"/>
                  </a:lnTo>
                  <a:lnTo>
                    <a:pt x="2839720" y="0"/>
                  </a:lnTo>
                  <a:lnTo>
                    <a:pt x="2839720" y="6604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26" name="Forme libre 25"/>
            <p:cNvSpPr/>
            <p:nvPr/>
          </p:nvSpPr>
          <p:spPr bwMode="auto">
            <a:xfrm>
              <a:off x="2390717" y="4775182"/>
              <a:ext cx="3400483" cy="212404"/>
            </a:xfrm>
            <a:custGeom>
              <a:avLst/>
              <a:gdLst>
                <a:gd name="connsiteX0" fmla="*/ 2910840 w 2910840"/>
                <a:gd name="connsiteY0" fmla="*/ 157480 h 157480"/>
                <a:gd name="connsiteX1" fmla="*/ 2910840 w 2910840"/>
                <a:gd name="connsiteY1" fmla="*/ 0 h 157480"/>
                <a:gd name="connsiteX2" fmla="*/ 0 w 2910840"/>
                <a:gd name="connsiteY2" fmla="*/ 0 h 157480"/>
                <a:gd name="connsiteX3" fmla="*/ 0 w 2910840"/>
                <a:gd name="connsiteY3" fmla="*/ 137160 h 157480"/>
              </a:gdLst>
              <a:ahLst/>
              <a:cxnLst>
                <a:cxn ang="0">
                  <a:pos x="connsiteX0" y="connsiteY0"/>
                </a:cxn>
                <a:cxn ang="0">
                  <a:pos x="connsiteX1" y="connsiteY1"/>
                </a:cxn>
                <a:cxn ang="0">
                  <a:pos x="connsiteX2" y="connsiteY2"/>
                </a:cxn>
                <a:cxn ang="0">
                  <a:pos x="connsiteX3" y="connsiteY3"/>
                </a:cxn>
              </a:cxnLst>
              <a:rect l="l" t="t" r="r" b="b"/>
              <a:pathLst>
                <a:path w="2910840" h="157480">
                  <a:moveTo>
                    <a:pt x="2910840" y="157480"/>
                  </a:moveTo>
                  <a:lnTo>
                    <a:pt x="2910840" y="0"/>
                  </a:lnTo>
                  <a:lnTo>
                    <a:pt x="0" y="0"/>
                  </a:lnTo>
                  <a:lnTo>
                    <a:pt x="0" y="137160"/>
                  </a:lnTo>
                </a:path>
              </a:pathLst>
            </a:cu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chemeClr val="bg1"/>
                </a:solidFill>
                <a:effectLst/>
                <a:latin typeface="Arial" charset="0"/>
              </a:endParaRPr>
            </a:p>
          </p:txBody>
        </p:sp>
        <p:sp>
          <p:nvSpPr>
            <p:cNvPr id="41" name="ZoneTexte 40"/>
            <p:cNvSpPr txBox="1"/>
            <p:nvPr/>
          </p:nvSpPr>
          <p:spPr>
            <a:xfrm>
              <a:off x="2083065" y="3371182"/>
              <a:ext cx="667042" cy="338554"/>
            </a:xfrm>
            <a:prstGeom prst="rect">
              <a:avLst/>
            </a:prstGeom>
            <a:noFill/>
          </p:spPr>
          <p:txBody>
            <a:bodyPr wrap="square" rtlCol="0">
              <a:spAutoFit/>
            </a:bodyPr>
            <a:lstStyle/>
            <a:p>
              <a:pPr algn="ctr"/>
              <a:r>
                <a:rPr lang="fr-FR" sz="1600" b="1" dirty="0"/>
                <a:t>IFN</a:t>
              </a:r>
            </a:p>
          </p:txBody>
        </p:sp>
        <p:sp>
          <p:nvSpPr>
            <p:cNvPr id="42" name="ZoneTexte 41"/>
            <p:cNvSpPr txBox="1"/>
            <p:nvPr/>
          </p:nvSpPr>
          <p:spPr>
            <a:xfrm>
              <a:off x="3093889" y="3371182"/>
              <a:ext cx="2198380" cy="338554"/>
            </a:xfrm>
            <a:prstGeom prst="rect">
              <a:avLst/>
            </a:prstGeom>
            <a:noFill/>
          </p:spPr>
          <p:txBody>
            <a:bodyPr wrap="square" rtlCol="0">
              <a:spAutoFit/>
            </a:bodyPr>
            <a:lstStyle/>
            <a:p>
              <a:pPr algn="ctr"/>
              <a:r>
                <a:rPr lang="fr-FR" sz="1600" b="1" dirty="0"/>
                <a:t>PEG-IFN + RBV</a:t>
              </a:r>
            </a:p>
          </p:txBody>
        </p:sp>
        <p:sp>
          <p:nvSpPr>
            <p:cNvPr id="43" name="ZoneTexte 42"/>
            <p:cNvSpPr txBox="1"/>
            <p:nvPr/>
          </p:nvSpPr>
          <p:spPr>
            <a:xfrm>
              <a:off x="4710146" y="3371182"/>
              <a:ext cx="2198380" cy="584776"/>
            </a:xfrm>
            <a:prstGeom prst="rect">
              <a:avLst/>
            </a:prstGeom>
            <a:noFill/>
          </p:spPr>
          <p:txBody>
            <a:bodyPr wrap="square" rtlCol="0">
              <a:spAutoFit/>
            </a:bodyPr>
            <a:lstStyle/>
            <a:p>
              <a:pPr algn="ctr"/>
              <a:r>
                <a:rPr lang="fr-FR" sz="1600" b="1" dirty="0"/>
                <a:t>AAD +</a:t>
              </a:r>
            </a:p>
            <a:p>
              <a:pPr algn="ctr"/>
              <a:r>
                <a:rPr lang="fr-FR" sz="1600" b="1" dirty="0"/>
                <a:t>PEG-IFN + RBV</a:t>
              </a:r>
            </a:p>
          </p:txBody>
        </p:sp>
        <p:sp>
          <p:nvSpPr>
            <p:cNvPr id="44" name="ZoneTexte 43"/>
            <p:cNvSpPr txBox="1"/>
            <p:nvPr/>
          </p:nvSpPr>
          <p:spPr>
            <a:xfrm>
              <a:off x="6398737" y="3371182"/>
              <a:ext cx="1995756" cy="338554"/>
            </a:xfrm>
            <a:prstGeom prst="rect">
              <a:avLst/>
            </a:prstGeom>
            <a:noFill/>
          </p:spPr>
          <p:txBody>
            <a:bodyPr wrap="square" rtlCol="0">
              <a:spAutoFit/>
            </a:bodyPr>
            <a:lstStyle/>
            <a:p>
              <a:pPr algn="ctr"/>
              <a:r>
                <a:rPr lang="fr-FR" sz="1600" b="1" dirty="0"/>
                <a:t>AAD sans IFN</a:t>
              </a:r>
            </a:p>
          </p:txBody>
        </p:sp>
        <p:cxnSp>
          <p:nvCxnSpPr>
            <p:cNvPr id="49" name="Connecteur droit 48"/>
            <p:cNvCxnSpPr/>
            <p:nvPr/>
          </p:nvCxnSpPr>
          <p:spPr bwMode="auto">
            <a:xfrm>
              <a:off x="1465119" y="3557986"/>
              <a:ext cx="74121" cy="0"/>
            </a:xfrm>
            <a:prstGeom prst="line">
              <a:avLst/>
            </a:prstGeom>
            <a:noFill/>
            <a:ln w="12700" cap="flat" cmpd="sng" algn="ctr">
              <a:solidFill>
                <a:schemeClr val="tx1"/>
              </a:solidFill>
              <a:prstDash val="solid"/>
              <a:round/>
              <a:headEnd type="none" w="med" len="med"/>
              <a:tailEnd type="none" w="med" len="med"/>
            </a:ln>
            <a:effectLst/>
          </p:spPr>
        </p:cxnSp>
        <p:cxnSp>
          <p:nvCxnSpPr>
            <p:cNvPr id="51" name="Connecteur droit 50"/>
            <p:cNvCxnSpPr/>
            <p:nvPr/>
          </p:nvCxnSpPr>
          <p:spPr bwMode="auto">
            <a:xfrm>
              <a:off x="1465119" y="4767008"/>
              <a:ext cx="74121" cy="0"/>
            </a:xfrm>
            <a:prstGeom prst="line">
              <a:avLst/>
            </a:prstGeom>
            <a:noFill/>
            <a:ln w="12700"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a:off x="1465119" y="5376608"/>
              <a:ext cx="74121" cy="0"/>
            </a:xfrm>
            <a:prstGeom prst="line">
              <a:avLst/>
            </a:prstGeom>
            <a:noFill/>
            <a:ln w="12700" cap="flat" cmpd="sng" algn="ctr">
              <a:solidFill>
                <a:schemeClr val="tx1"/>
              </a:solidFill>
              <a:prstDash val="solid"/>
              <a:round/>
              <a:headEnd type="none" w="med" len="med"/>
              <a:tailEnd type="none" w="med" len="med"/>
            </a:ln>
            <a:effectLst/>
          </p:spPr>
        </p:cxnSp>
        <p:cxnSp>
          <p:nvCxnSpPr>
            <p:cNvPr id="53" name="Connecteur droit 52"/>
            <p:cNvCxnSpPr/>
            <p:nvPr/>
          </p:nvCxnSpPr>
          <p:spPr bwMode="auto">
            <a:xfrm>
              <a:off x="1465119" y="6010834"/>
              <a:ext cx="74121" cy="0"/>
            </a:xfrm>
            <a:prstGeom prst="line">
              <a:avLst/>
            </a:prstGeom>
            <a:noFill/>
            <a:ln w="12700" cap="flat" cmpd="sng" algn="ctr">
              <a:solidFill>
                <a:schemeClr val="tx1"/>
              </a:solidFill>
              <a:prstDash val="solid"/>
              <a:round/>
              <a:headEnd type="none" w="med" len="med"/>
              <a:tailEnd type="none" w="med" len="med"/>
            </a:ln>
            <a:effectLst/>
          </p:spPr>
        </p:cxnSp>
      </p:grpSp>
      <p:sp>
        <p:nvSpPr>
          <p:cNvPr id="45" name="ZoneTexte 4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219</a:t>
            </a:r>
          </a:p>
        </p:txBody>
      </p:sp>
    </p:spTree>
    <p:extLst>
      <p:ext uri="{BB962C8B-B14F-4D97-AF65-F5344CB8AC3E}">
        <p14:creationId xmlns:p14="http://schemas.microsoft.com/office/powerpoint/2010/main" val="174770681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400" dirty="0"/>
              <a:t>Carcinome hépatocellulaire après RVS avec des traitements sans IFN chez les </a:t>
            </a:r>
            <a:r>
              <a:rPr lang="fr-FR" sz="2400" dirty="0" err="1"/>
              <a:t>co</a:t>
            </a:r>
            <a:r>
              <a:rPr lang="fr-FR" sz="2400" dirty="0"/>
              <a:t>-infectés VIH-VHC (2)</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Merchante</a:t>
            </a:r>
            <a:r>
              <a:rPr lang="en-GB" sz="1200" i="1" dirty="0">
                <a:solidFill>
                  <a:srgbClr val="0070C0"/>
                </a:solidFill>
              </a:rPr>
              <a:t> N, CROI 2017, Abs. 139</a:t>
            </a:r>
          </a:p>
        </p:txBody>
      </p:sp>
      <p:sp>
        <p:nvSpPr>
          <p:cNvPr id="7" name="Text Box 2"/>
          <p:cNvSpPr txBox="1">
            <a:spLocks noChangeArrowheads="1"/>
          </p:cNvSpPr>
          <p:nvPr/>
        </p:nvSpPr>
        <p:spPr bwMode="auto">
          <a:xfrm>
            <a:off x="1119868" y="1174615"/>
            <a:ext cx="7011761" cy="707886"/>
          </a:xfrm>
          <a:prstGeom prst="rect">
            <a:avLst/>
          </a:prstGeom>
          <a:noFill/>
          <a:ln w="9525">
            <a:noFill/>
            <a:miter lim="800000"/>
            <a:headEnd/>
            <a:tailEnd/>
          </a:ln>
        </p:spPr>
        <p:txBody>
          <a:bodyPr wrap="square">
            <a:spAutoFit/>
          </a:bodyPr>
          <a:lstStyle/>
          <a:p>
            <a:pPr algn="ctr"/>
            <a:r>
              <a:rPr lang="da-DK" sz="2000" b="1" dirty="0">
                <a:solidFill>
                  <a:srgbClr val="0070C0"/>
                </a:solidFill>
                <a:latin typeface="Calibri" pitchFamily="34" charset="0"/>
                <a:ea typeface="ＭＳ Ｐゴシック" pitchFamily="34" charset="-128"/>
              </a:rPr>
              <a:t>Caractéristiques des 40 cas de CHC survenus </a:t>
            </a:r>
            <a:br>
              <a:rPr lang="da-DK" sz="2000" b="1" dirty="0">
                <a:solidFill>
                  <a:srgbClr val="0070C0"/>
                </a:solidFill>
                <a:latin typeface="Calibri" pitchFamily="34" charset="0"/>
                <a:ea typeface="ＭＳ Ｐゴシック" pitchFamily="34" charset="-128"/>
              </a:rPr>
            </a:br>
            <a:r>
              <a:rPr lang="da-DK" sz="2000" b="1" dirty="0">
                <a:solidFill>
                  <a:srgbClr val="0070C0"/>
                </a:solidFill>
                <a:latin typeface="Calibri" pitchFamily="34" charset="0"/>
                <a:ea typeface="ＭＳ Ｐゴシック" pitchFamily="34" charset="-128"/>
              </a:rPr>
              <a:t>après RVS selon la période de diagnostic</a:t>
            </a:r>
            <a:endParaRPr lang="fr-FR" sz="2000" b="1" dirty="0">
              <a:solidFill>
                <a:srgbClr val="0070C0"/>
              </a:solidFill>
              <a:latin typeface="Calibri" pitchFamily="34" charset="0"/>
              <a:ea typeface="ＭＳ Ｐゴシック" pitchFamily="34" charset="-128"/>
            </a:endParaRPr>
          </a:p>
        </p:txBody>
      </p:sp>
      <p:graphicFrame>
        <p:nvGraphicFramePr>
          <p:cNvPr id="3" name="Tableau 2"/>
          <p:cNvGraphicFramePr>
            <a:graphicFrameLocks noGrp="1"/>
          </p:cNvGraphicFramePr>
          <p:nvPr>
            <p:extLst/>
          </p:nvPr>
        </p:nvGraphicFramePr>
        <p:xfrm>
          <a:off x="826849" y="2009095"/>
          <a:ext cx="7811313" cy="4110681"/>
        </p:xfrm>
        <a:graphic>
          <a:graphicData uri="http://schemas.openxmlformats.org/drawingml/2006/table">
            <a:tbl>
              <a:tblPr firstRow="1" bandRow="1">
                <a:tableStyleId>{5C22544A-7EE6-4342-B048-85BDC9FD1C3A}</a:tableStyleId>
              </a:tblPr>
              <a:tblGrid>
                <a:gridCol w="3107198">
                  <a:extLst>
                    <a:ext uri="{9D8B030D-6E8A-4147-A177-3AD203B41FA5}">
                      <a16:colId xmlns:a16="http://schemas.microsoft.com/office/drawing/2014/main" xmlns="" val="20000"/>
                    </a:ext>
                  </a:extLst>
                </a:gridCol>
                <a:gridCol w="2100344">
                  <a:extLst>
                    <a:ext uri="{9D8B030D-6E8A-4147-A177-3AD203B41FA5}">
                      <a16:colId xmlns:a16="http://schemas.microsoft.com/office/drawing/2014/main" xmlns="" val="20001"/>
                    </a:ext>
                  </a:extLst>
                </a:gridCol>
                <a:gridCol w="2603771">
                  <a:extLst>
                    <a:ext uri="{9D8B030D-6E8A-4147-A177-3AD203B41FA5}">
                      <a16:colId xmlns:a16="http://schemas.microsoft.com/office/drawing/2014/main" xmlns="" val="20002"/>
                    </a:ext>
                  </a:extLst>
                </a:gridCol>
              </a:tblGrid>
              <a:tr h="328049">
                <a:tc>
                  <a:txBody>
                    <a:bodyPr/>
                    <a:lstStyle/>
                    <a:p>
                      <a:endParaRPr lang="fr-FR" sz="1400" dirty="0">
                        <a:solidFill>
                          <a:srgbClr val="000066"/>
                        </a:solidFill>
                      </a:endParaRPr>
                    </a:p>
                  </a:txBody>
                  <a:tcPr anchor="ctr"/>
                </a:tc>
                <a:tc>
                  <a:txBody>
                    <a:bodyPr/>
                    <a:lstStyle/>
                    <a:p>
                      <a:pPr algn="ctr"/>
                      <a:r>
                        <a:rPr lang="fr-FR" sz="1400" dirty="0">
                          <a:solidFill>
                            <a:srgbClr val="000066"/>
                          </a:solidFill>
                        </a:rPr>
                        <a:t>Avant 2014 (n = 27)</a:t>
                      </a:r>
                    </a:p>
                  </a:txBody>
                  <a:tcPr anchor="ctr"/>
                </a:tc>
                <a:tc>
                  <a:txBody>
                    <a:bodyPr/>
                    <a:lstStyle/>
                    <a:p>
                      <a:pPr algn="ctr"/>
                      <a:r>
                        <a:rPr lang="fr-FR" sz="1400" dirty="0">
                          <a:solidFill>
                            <a:srgbClr val="000066"/>
                          </a:solidFill>
                        </a:rPr>
                        <a:t>2014-2016 (n = 13)</a:t>
                      </a:r>
                    </a:p>
                  </a:txBody>
                  <a:tcPr anchor="ctr"/>
                </a:tc>
                <a:extLst>
                  <a:ext uri="{0D108BD9-81ED-4DB2-BD59-A6C34878D82A}">
                    <a16:rowId xmlns:a16="http://schemas.microsoft.com/office/drawing/2014/main" xmlns="" val="10000"/>
                  </a:ext>
                </a:extLst>
              </a:tr>
              <a:tr h="328049">
                <a:tc>
                  <a:txBody>
                    <a:bodyPr/>
                    <a:lstStyle/>
                    <a:p>
                      <a:r>
                        <a:rPr lang="fr-FR" sz="1400" dirty="0">
                          <a:solidFill>
                            <a:srgbClr val="000066"/>
                          </a:solidFill>
                        </a:rPr>
                        <a:t>Mois après RVS, médiane (IQR)</a:t>
                      </a:r>
                    </a:p>
                  </a:txBody>
                  <a:tcPr anchor="ctr"/>
                </a:tc>
                <a:tc>
                  <a:txBody>
                    <a:bodyPr/>
                    <a:lstStyle/>
                    <a:p>
                      <a:pPr algn="ctr"/>
                      <a:r>
                        <a:rPr lang="fr-FR" sz="1400" dirty="0">
                          <a:solidFill>
                            <a:srgbClr val="000066"/>
                          </a:solidFill>
                        </a:rPr>
                        <a:t>24 (10 - 63)</a:t>
                      </a:r>
                    </a:p>
                  </a:txBody>
                  <a:tcPr anchor="ctr"/>
                </a:tc>
                <a:tc>
                  <a:txBody>
                    <a:bodyPr/>
                    <a:lstStyle/>
                    <a:p>
                      <a:pPr algn="ctr"/>
                      <a:r>
                        <a:rPr lang="fr-FR" sz="1400" dirty="0">
                          <a:solidFill>
                            <a:srgbClr val="000066"/>
                          </a:solidFill>
                        </a:rPr>
                        <a:t>16 (3 - 36)</a:t>
                      </a:r>
                    </a:p>
                  </a:txBody>
                  <a:tcPr anchor="ctr"/>
                </a:tc>
                <a:extLst>
                  <a:ext uri="{0D108BD9-81ED-4DB2-BD59-A6C34878D82A}">
                    <a16:rowId xmlns:a16="http://schemas.microsoft.com/office/drawing/2014/main" xmlns="" val="10001"/>
                  </a:ext>
                </a:extLst>
              </a:tr>
              <a:tr h="328049">
                <a:tc>
                  <a:txBody>
                    <a:bodyPr/>
                    <a:lstStyle/>
                    <a:p>
                      <a:r>
                        <a:rPr lang="fr-FR" sz="1400" dirty="0">
                          <a:solidFill>
                            <a:srgbClr val="000066"/>
                          </a:solidFill>
                        </a:rPr>
                        <a:t>Génotype 3, n (%)</a:t>
                      </a:r>
                    </a:p>
                  </a:txBody>
                  <a:tcPr anchor="ctr"/>
                </a:tc>
                <a:tc>
                  <a:txBody>
                    <a:bodyPr/>
                    <a:lstStyle/>
                    <a:p>
                      <a:pPr algn="ctr"/>
                      <a:r>
                        <a:rPr lang="fr-FR" sz="1400" dirty="0">
                          <a:solidFill>
                            <a:srgbClr val="000066"/>
                          </a:solidFill>
                        </a:rPr>
                        <a:t>59</a:t>
                      </a:r>
                    </a:p>
                  </a:txBody>
                  <a:tcPr anchor="ctr"/>
                </a:tc>
                <a:tc>
                  <a:txBody>
                    <a:bodyPr/>
                    <a:lstStyle/>
                    <a:p>
                      <a:pPr algn="ctr"/>
                      <a:r>
                        <a:rPr lang="fr-FR" sz="1400" dirty="0">
                          <a:solidFill>
                            <a:srgbClr val="000066"/>
                          </a:solidFill>
                        </a:rPr>
                        <a:t>31</a:t>
                      </a:r>
                    </a:p>
                  </a:txBody>
                  <a:tcPr anchor="ctr"/>
                </a:tc>
                <a:extLst>
                  <a:ext uri="{0D108BD9-81ED-4DB2-BD59-A6C34878D82A}">
                    <a16:rowId xmlns:a16="http://schemas.microsoft.com/office/drawing/2014/main" xmlns="" val="10002"/>
                  </a:ext>
                </a:extLst>
              </a:tr>
              <a:tr h="328049">
                <a:tc>
                  <a:txBody>
                    <a:bodyPr/>
                    <a:lstStyle/>
                    <a:p>
                      <a:r>
                        <a:rPr lang="fr-FR" sz="1400" dirty="0">
                          <a:solidFill>
                            <a:srgbClr val="000066"/>
                          </a:solidFill>
                        </a:rPr>
                        <a:t>Child-</a:t>
                      </a:r>
                      <a:r>
                        <a:rPr lang="fr-FR" sz="1400" dirty="0" err="1">
                          <a:solidFill>
                            <a:srgbClr val="000066"/>
                          </a:solidFill>
                        </a:rPr>
                        <a:t>Pugh</a:t>
                      </a:r>
                      <a:r>
                        <a:rPr lang="fr-FR" sz="1400" baseline="0" dirty="0">
                          <a:solidFill>
                            <a:srgbClr val="000066"/>
                          </a:solidFill>
                        </a:rPr>
                        <a:t> A, n (%)</a:t>
                      </a:r>
                      <a:endParaRPr lang="fr-FR" sz="1400" dirty="0">
                        <a:solidFill>
                          <a:srgbClr val="000066"/>
                        </a:solidFill>
                      </a:endParaRPr>
                    </a:p>
                  </a:txBody>
                  <a:tcPr anchor="ctr"/>
                </a:tc>
                <a:tc>
                  <a:txBody>
                    <a:bodyPr/>
                    <a:lstStyle/>
                    <a:p>
                      <a:pPr algn="ctr"/>
                      <a:r>
                        <a:rPr lang="fr-FR" sz="1400" dirty="0">
                          <a:solidFill>
                            <a:srgbClr val="000066"/>
                          </a:solidFill>
                        </a:rPr>
                        <a:t>52</a:t>
                      </a:r>
                    </a:p>
                  </a:txBody>
                  <a:tcPr anchor="ctr"/>
                </a:tc>
                <a:tc>
                  <a:txBody>
                    <a:bodyPr/>
                    <a:lstStyle/>
                    <a:p>
                      <a:pPr algn="ctr"/>
                      <a:r>
                        <a:rPr lang="fr-FR" sz="1400" dirty="0">
                          <a:solidFill>
                            <a:srgbClr val="000066"/>
                          </a:solidFill>
                        </a:rPr>
                        <a:t>69</a:t>
                      </a:r>
                    </a:p>
                  </a:txBody>
                  <a:tcPr anchor="ctr"/>
                </a:tc>
                <a:extLst>
                  <a:ext uri="{0D108BD9-81ED-4DB2-BD59-A6C34878D82A}">
                    <a16:rowId xmlns:a16="http://schemas.microsoft.com/office/drawing/2014/main" xmlns="" val="10003"/>
                  </a:ext>
                </a:extLst>
              </a:tr>
              <a:tr h="328049">
                <a:tc>
                  <a:txBody>
                    <a:bodyPr/>
                    <a:lstStyle/>
                    <a:p>
                      <a:r>
                        <a:rPr lang="fr-FR" sz="1400" dirty="0">
                          <a:solidFill>
                            <a:srgbClr val="000066"/>
                          </a:solidFill>
                        </a:rPr>
                        <a:t>Dépistage CHC antérieur,</a:t>
                      </a:r>
                      <a:r>
                        <a:rPr lang="fr-FR" sz="1400" baseline="0" dirty="0">
                          <a:solidFill>
                            <a:srgbClr val="000066"/>
                          </a:solidFill>
                        </a:rPr>
                        <a:t> n (%)</a:t>
                      </a:r>
                      <a:endParaRPr lang="fr-FR" sz="1400" dirty="0">
                        <a:solidFill>
                          <a:srgbClr val="000066"/>
                        </a:solidFill>
                      </a:endParaRPr>
                    </a:p>
                  </a:txBody>
                  <a:tcPr anchor="ctr"/>
                </a:tc>
                <a:tc>
                  <a:txBody>
                    <a:bodyPr/>
                    <a:lstStyle/>
                    <a:p>
                      <a:pPr algn="ctr"/>
                      <a:r>
                        <a:rPr lang="fr-FR" sz="1400" dirty="0">
                          <a:solidFill>
                            <a:srgbClr val="000066"/>
                          </a:solidFill>
                        </a:rPr>
                        <a:t>41</a:t>
                      </a:r>
                    </a:p>
                  </a:txBody>
                  <a:tcPr anchor="ctr"/>
                </a:tc>
                <a:tc>
                  <a:txBody>
                    <a:bodyPr/>
                    <a:lstStyle/>
                    <a:p>
                      <a:pPr algn="ctr"/>
                      <a:r>
                        <a:rPr lang="fr-FR" sz="1400" dirty="0">
                          <a:solidFill>
                            <a:srgbClr val="000066"/>
                          </a:solidFill>
                        </a:rPr>
                        <a:t>77</a:t>
                      </a:r>
                    </a:p>
                  </a:txBody>
                  <a:tcPr anchor="ctr"/>
                </a:tc>
                <a:extLst>
                  <a:ext uri="{0D108BD9-81ED-4DB2-BD59-A6C34878D82A}">
                    <a16:rowId xmlns:a16="http://schemas.microsoft.com/office/drawing/2014/main" xmlns="" val="10004"/>
                  </a:ext>
                </a:extLst>
              </a:tr>
              <a:tr h="328049">
                <a:tc>
                  <a:txBody>
                    <a:bodyPr/>
                    <a:lstStyle/>
                    <a:p>
                      <a:r>
                        <a:rPr lang="fr-FR" sz="1400" dirty="0">
                          <a:solidFill>
                            <a:srgbClr val="000066"/>
                          </a:solidFill>
                        </a:rPr>
                        <a:t>CHC multicentrique,</a:t>
                      </a:r>
                      <a:r>
                        <a:rPr lang="fr-FR" sz="1400" baseline="0" dirty="0">
                          <a:solidFill>
                            <a:srgbClr val="000066"/>
                          </a:solidFill>
                        </a:rPr>
                        <a:t> n (%)</a:t>
                      </a:r>
                      <a:endParaRPr lang="fr-FR" sz="1400" dirty="0">
                        <a:solidFill>
                          <a:srgbClr val="000066"/>
                        </a:solidFill>
                      </a:endParaRPr>
                    </a:p>
                  </a:txBody>
                  <a:tcPr anchor="ctr"/>
                </a:tc>
                <a:tc>
                  <a:txBody>
                    <a:bodyPr/>
                    <a:lstStyle/>
                    <a:p>
                      <a:pPr algn="ctr"/>
                      <a:r>
                        <a:rPr lang="fr-FR" sz="1400" dirty="0">
                          <a:solidFill>
                            <a:srgbClr val="000066"/>
                          </a:solidFill>
                        </a:rPr>
                        <a:t>52</a:t>
                      </a:r>
                    </a:p>
                  </a:txBody>
                  <a:tcPr anchor="ctr"/>
                </a:tc>
                <a:tc>
                  <a:txBody>
                    <a:bodyPr/>
                    <a:lstStyle/>
                    <a:p>
                      <a:pPr algn="ctr"/>
                      <a:r>
                        <a:rPr lang="fr-FR" sz="1400" dirty="0">
                          <a:solidFill>
                            <a:srgbClr val="000066"/>
                          </a:solidFill>
                        </a:rPr>
                        <a:t>46</a:t>
                      </a:r>
                    </a:p>
                  </a:txBody>
                  <a:tcPr anchor="ctr"/>
                </a:tc>
                <a:extLst>
                  <a:ext uri="{0D108BD9-81ED-4DB2-BD59-A6C34878D82A}">
                    <a16:rowId xmlns:a16="http://schemas.microsoft.com/office/drawing/2014/main" xmlns="" val="10005"/>
                  </a:ext>
                </a:extLst>
              </a:tr>
              <a:tr h="328049">
                <a:tc>
                  <a:txBody>
                    <a:bodyPr/>
                    <a:lstStyle/>
                    <a:p>
                      <a:r>
                        <a:rPr lang="fr-FR" sz="1400" dirty="0">
                          <a:solidFill>
                            <a:srgbClr val="000066"/>
                          </a:solidFill>
                        </a:rPr>
                        <a:t>Critères Milan,</a:t>
                      </a:r>
                      <a:r>
                        <a:rPr lang="fr-FR" sz="1400" baseline="0" dirty="0">
                          <a:solidFill>
                            <a:srgbClr val="000066"/>
                          </a:solidFill>
                        </a:rPr>
                        <a:t> n (%)</a:t>
                      </a:r>
                      <a:endParaRPr lang="fr-FR" sz="1400" dirty="0">
                        <a:solidFill>
                          <a:srgbClr val="000066"/>
                        </a:solidFill>
                      </a:endParaRPr>
                    </a:p>
                  </a:txBody>
                  <a:tcPr anchor="ctr"/>
                </a:tc>
                <a:tc>
                  <a:txBody>
                    <a:bodyPr/>
                    <a:lstStyle/>
                    <a:p>
                      <a:pPr algn="ctr"/>
                      <a:r>
                        <a:rPr lang="fr-FR" sz="1400" dirty="0">
                          <a:solidFill>
                            <a:srgbClr val="000066"/>
                          </a:solidFill>
                        </a:rPr>
                        <a:t>37</a:t>
                      </a:r>
                    </a:p>
                  </a:txBody>
                  <a:tcPr anchor="ctr"/>
                </a:tc>
                <a:tc>
                  <a:txBody>
                    <a:bodyPr/>
                    <a:lstStyle/>
                    <a:p>
                      <a:pPr algn="ctr"/>
                      <a:r>
                        <a:rPr lang="fr-FR" sz="1400" dirty="0">
                          <a:solidFill>
                            <a:srgbClr val="000066"/>
                          </a:solidFill>
                        </a:rPr>
                        <a:t>54</a:t>
                      </a:r>
                    </a:p>
                  </a:txBody>
                  <a:tcPr anchor="ctr"/>
                </a:tc>
                <a:extLst>
                  <a:ext uri="{0D108BD9-81ED-4DB2-BD59-A6C34878D82A}">
                    <a16:rowId xmlns:a16="http://schemas.microsoft.com/office/drawing/2014/main" xmlns="" val="10006"/>
                  </a:ext>
                </a:extLst>
              </a:tr>
              <a:tr h="328049">
                <a:tc>
                  <a:txBody>
                    <a:bodyPr/>
                    <a:lstStyle/>
                    <a:p>
                      <a:r>
                        <a:rPr lang="fr-FR" sz="1400" dirty="0">
                          <a:solidFill>
                            <a:srgbClr val="000066"/>
                          </a:solidFill>
                        </a:rPr>
                        <a:t>Thrombose portale,</a:t>
                      </a:r>
                      <a:r>
                        <a:rPr lang="fr-FR" sz="1400" baseline="0" dirty="0">
                          <a:solidFill>
                            <a:srgbClr val="000066"/>
                          </a:solidFill>
                        </a:rPr>
                        <a:t> n (%)</a:t>
                      </a:r>
                      <a:endParaRPr lang="fr-FR" sz="1400" dirty="0">
                        <a:solidFill>
                          <a:srgbClr val="000066"/>
                        </a:solidFill>
                      </a:endParaRPr>
                    </a:p>
                  </a:txBody>
                  <a:tcPr anchor="ctr"/>
                </a:tc>
                <a:tc>
                  <a:txBody>
                    <a:bodyPr/>
                    <a:lstStyle/>
                    <a:p>
                      <a:pPr algn="ctr"/>
                      <a:r>
                        <a:rPr lang="fr-FR" sz="1400" dirty="0">
                          <a:solidFill>
                            <a:srgbClr val="000066"/>
                          </a:solidFill>
                        </a:rPr>
                        <a:t>33</a:t>
                      </a:r>
                    </a:p>
                  </a:txBody>
                  <a:tcPr anchor="ctr"/>
                </a:tc>
                <a:tc>
                  <a:txBody>
                    <a:bodyPr/>
                    <a:lstStyle/>
                    <a:p>
                      <a:pPr algn="ctr"/>
                      <a:r>
                        <a:rPr lang="fr-FR" sz="1400" baseline="0" dirty="0">
                          <a:solidFill>
                            <a:srgbClr val="000066"/>
                          </a:solidFill>
                        </a:rPr>
                        <a:t>31</a:t>
                      </a:r>
                      <a:endParaRPr lang="fr-FR" sz="1400" dirty="0">
                        <a:solidFill>
                          <a:srgbClr val="000066"/>
                        </a:solidFill>
                      </a:endParaRPr>
                    </a:p>
                  </a:txBody>
                  <a:tcPr anchor="ctr"/>
                </a:tc>
                <a:extLst>
                  <a:ext uri="{0D108BD9-81ED-4DB2-BD59-A6C34878D82A}">
                    <a16:rowId xmlns:a16="http://schemas.microsoft.com/office/drawing/2014/main" xmlns="" val="10007"/>
                  </a:ext>
                </a:extLst>
              </a:tr>
              <a:tr h="328049">
                <a:tc>
                  <a:txBody>
                    <a:bodyPr/>
                    <a:lstStyle/>
                    <a:p>
                      <a:r>
                        <a:rPr lang="fr-FR" sz="1400" dirty="0">
                          <a:solidFill>
                            <a:srgbClr val="000066"/>
                          </a:solidFill>
                        </a:rPr>
                        <a:t>Métastases extra-hépatiques,</a:t>
                      </a:r>
                      <a:r>
                        <a:rPr lang="fr-FR" sz="1400" baseline="0" dirty="0">
                          <a:solidFill>
                            <a:srgbClr val="000066"/>
                          </a:solidFill>
                        </a:rPr>
                        <a:t> n (%)</a:t>
                      </a:r>
                      <a:endParaRPr lang="fr-FR" sz="1400" dirty="0">
                        <a:solidFill>
                          <a:srgbClr val="000066"/>
                        </a:solidFill>
                      </a:endParaRPr>
                    </a:p>
                  </a:txBody>
                  <a:tcPr anchor="ctr"/>
                </a:tc>
                <a:tc>
                  <a:txBody>
                    <a:bodyPr/>
                    <a:lstStyle/>
                    <a:p>
                      <a:pPr algn="ctr"/>
                      <a:r>
                        <a:rPr lang="fr-FR" sz="1400" baseline="0" dirty="0">
                          <a:solidFill>
                            <a:srgbClr val="000066"/>
                          </a:solidFill>
                        </a:rPr>
                        <a:t>19</a:t>
                      </a:r>
                      <a:endParaRPr lang="fr-FR" sz="1400" dirty="0">
                        <a:solidFill>
                          <a:srgbClr val="000066"/>
                        </a:solidFill>
                      </a:endParaRPr>
                    </a:p>
                  </a:txBody>
                  <a:tcPr anchor="ctr"/>
                </a:tc>
                <a:tc>
                  <a:txBody>
                    <a:bodyPr/>
                    <a:lstStyle/>
                    <a:p>
                      <a:pPr algn="ctr"/>
                      <a:r>
                        <a:rPr lang="fr-FR" sz="1400" dirty="0">
                          <a:solidFill>
                            <a:srgbClr val="000066"/>
                          </a:solidFill>
                        </a:rPr>
                        <a:t>8</a:t>
                      </a:r>
                    </a:p>
                  </a:txBody>
                  <a:tcPr anchor="ctr"/>
                </a:tc>
                <a:extLst>
                  <a:ext uri="{0D108BD9-81ED-4DB2-BD59-A6C34878D82A}">
                    <a16:rowId xmlns:a16="http://schemas.microsoft.com/office/drawing/2014/main" xmlns="" val="10008"/>
                  </a:ext>
                </a:extLst>
              </a:tr>
              <a:tr h="1024592">
                <a:tc>
                  <a:txBody>
                    <a:bodyPr/>
                    <a:lstStyle/>
                    <a:p>
                      <a:r>
                        <a:rPr lang="fr-FR" sz="1400" dirty="0">
                          <a:solidFill>
                            <a:srgbClr val="000066"/>
                          </a:solidFill>
                        </a:rPr>
                        <a:t>Stade BCLC*,</a:t>
                      </a:r>
                      <a:r>
                        <a:rPr lang="fr-FR" sz="1400" baseline="0" dirty="0">
                          <a:solidFill>
                            <a:srgbClr val="000066"/>
                          </a:solidFill>
                        </a:rPr>
                        <a:t> n (%)</a:t>
                      </a:r>
                    </a:p>
                    <a:p>
                      <a:r>
                        <a:rPr lang="fr-FR" sz="1400" baseline="0" dirty="0">
                          <a:solidFill>
                            <a:srgbClr val="000066"/>
                          </a:solidFill>
                        </a:rPr>
                        <a:t>  0-A</a:t>
                      </a:r>
                    </a:p>
                    <a:p>
                      <a:r>
                        <a:rPr lang="fr-FR" sz="1400" baseline="0" dirty="0">
                          <a:solidFill>
                            <a:srgbClr val="000066"/>
                          </a:solidFill>
                        </a:rPr>
                        <a:t>  B</a:t>
                      </a:r>
                    </a:p>
                    <a:p>
                      <a:r>
                        <a:rPr lang="fr-FR" sz="1400" baseline="0" dirty="0">
                          <a:solidFill>
                            <a:srgbClr val="000066"/>
                          </a:solidFill>
                        </a:rPr>
                        <a:t>  C</a:t>
                      </a:r>
                    </a:p>
                    <a:p>
                      <a:r>
                        <a:rPr lang="fr-FR" sz="1400" baseline="0" dirty="0">
                          <a:solidFill>
                            <a:srgbClr val="000066"/>
                          </a:solidFill>
                        </a:rPr>
                        <a:t>  D</a:t>
                      </a:r>
                      <a:endParaRPr lang="fr-FR" sz="1400" dirty="0">
                        <a:solidFill>
                          <a:srgbClr val="000066"/>
                        </a:solidFill>
                      </a:endParaRPr>
                    </a:p>
                  </a:txBody>
                  <a:tcPr anchor="ctr"/>
                </a:tc>
                <a:tc>
                  <a:txBody>
                    <a:bodyPr/>
                    <a:lstStyle/>
                    <a:p>
                      <a:pPr algn="ctr"/>
                      <a:endParaRPr lang="fr-FR" sz="1400" dirty="0">
                        <a:solidFill>
                          <a:srgbClr val="000066"/>
                        </a:solidFill>
                      </a:endParaRPr>
                    </a:p>
                    <a:p>
                      <a:pPr algn="ctr"/>
                      <a:r>
                        <a:rPr lang="fr-FR" sz="1400" dirty="0">
                          <a:solidFill>
                            <a:srgbClr val="000066"/>
                          </a:solidFill>
                        </a:rPr>
                        <a:t>37</a:t>
                      </a:r>
                    </a:p>
                    <a:p>
                      <a:pPr algn="ctr"/>
                      <a:r>
                        <a:rPr lang="fr-FR" sz="1400" dirty="0">
                          <a:solidFill>
                            <a:srgbClr val="000066"/>
                          </a:solidFill>
                        </a:rPr>
                        <a:t>4</a:t>
                      </a:r>
                    </a:p>
                    <a:p>
                      <a:pPr algn="ctr"/>
                      <a:r>
                        <a:rPr lang="fr-FR" sz="1400" dirty="0">
                          <a:solidFill>
                            <a:srgbClr val="000066"/>
                          </a:solidFill>
                        </a:rPr>
                        <a:t>48</a:t>
                      </a:r>
                    </a:p>
                    <a:p>
                      <a:pPr algn="ctr"/>
                      <a:r>
                        <a:rPr lang="fr-FR" sz="1400" dirty="0">
                          <a:solidFill>
                            <a:srgbClr val="000066"/>
                          </a:solidFill>
                        </a:rPr>
                        <a:t>11</a:t>
                      </a:r>
                    </a:p>
                  </a:txBody>
                  <a:tcPr anchor="ctr"/>
                </a:tc>
                <a:tc>
                  <a:txBody>
                    <a:bodyPr/>
                    <a:lstStyle/>
                    <a:p>
                      <a:pPr algn="ctr"/>
                      <a:endParaRPr lang="fr-FR" sz="1400" dirty="0">
                        <a:solidFill>
                          <a:srgbClr val="000066"/>
                        </a:solidFill>
                      </a:endParaRPr>
                    </a:p>
                    <a:p>
                      <a:pPr algn="ctr"/>
                      <a:r>
                        <a:rPr lang="fr-FR" sz="1400" dirty="0">
                          <a:solidFill>
                            <a:srgbClr val="000066"/>
                          </a:solidFill>
                        </a:rPr>
                        <a:t>54</a:t>
                      </a:r>
                    </a:p>
                    <a:p>
                      <a:pPr algn="ctr"/>
                      <a:r>
                        <a:rPr lang="fr-FR" sz="1400" dirty="0">
                          <a:solidFill>
                            <a:srgbClr val="000066"/>
                          </a:solidFill>
                        </a:rPr>
                        <a:t>15</a:t>
                      </a:r>
                    </a:p>
                    <a:p>
                      <a:pPr algn="ctr"/>
                      <a:r>
                        <a:rPr lang="fr-FR" sz="1400" dirty="0">
                          <a:solidFill>
                            <a:srgbClr val="000066"/>
                          </a:solidFill>
                        </a:rPr>
                        <a:t>31</a:t>
                      </a:r>
                    </a:p>
                    <a:p>
                      <a:pPr algn="ctr"/>
                      <a:r>
                        <a:rPr lang="fr-FR" sz="1400" dirty="0">
                          <a:solidFill>
                            <a:srgbClr val="000066"/>
                          </a:solidFill>
                        </a:rPr>
                        <a:t>0</a:t>
                      </a:r>
                    </a:p>
                  </a:txBody>
                  <a:tcPr anchor="ctr"/>
                </a:tc>
                <a:extLst>
                  <a:ext uri="{0D108BD9-81ED-4DB2-BD59-A6C34878D82A}">
                    <a16:rowId xmlns:a16="http://schemas.microsoft.com/office/drawing/2014/main" xmlns="" val="10009"/>
                  </a:ext>
                </a:extLst>
              </a:tr>
            </a:tbl>
          </a:graphicData>
        </a:graphic>
      </p:graphicFrame>
      <p:sp>
        <p:nvSpPr>
          <p:cNvPr id="4" name="ZoneTexte 3"/>
          <p:cNvSpPr txBox="1"/>
          <p:nvPr/>
        </p:nvSpPr>
        <p:spPr>
          <a:xfrm>
            <a:off x="749029" y="6154905"/>
            <a:ext cx="3722494" cy="276999"/>
          </a:xfrm>
          <a:prstGeom prst="rect">
            <a:avLst/>
          </a:prstGeom>
          <a:noFill/>
        </p:spPr>
        <p:txBody>
          <a:bodyPr wrap="none" rtlCol="0">
            <a:spAutoFit/>
          </a:bodyPr>
          <a:lstStyle/>
          <a:p>
            <a:r>
              <a:rPr lang="fr-FR" sz="1200" dirty="0"/>
              <a:t>* BCLC : classification Barcelona </a:t>
            </a:r>
            <a:r>
              <a:rPr lang="fr-FR" sz="1200" dirty="0" err="1"/>
              <a:t>Clinic</a:t>
            </a:r>
            <a:r>
              <a:rPr lang="fr-FR" sz="1200" dirty="0"/>
              <a:t> </a:t>
            </a:r>
            <a:r>
              <a:rPr lang="fr-FR" sz="1200" dirty="0" err="1"/>
              <a:t>Liver</a:t>
            </a:r>
            <a:r>
              <a:rPr lang="fr-FR" sz="1200" dirty="0"/>
              <a:t> Cancer</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220</a:t>
            </a:r>
          </a:p>
        </p:txBody>
      </p:sp>
    </p:spTree>
    <p:extLst>
      <p:ext uri="{BB962C8B-B14F-4D97-AF65-F5344CB8AC3E}">
        <p14:creationId xmlns:p14="http://schemas.microsoft.com/office/powerpoint/2010/main" val="161841837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1547812" y="115888"/>
            <a:ext cx="7596187" cy="936625"/>
          </a:xfrm>
        </p:spPr>
        <p:txBody>
          <a:bodyPr/>
          <a:lstStyle/>
          <a:p>
            <a:pPr eaLnBrk="1" hangingPunct="1">
              <a:defRPr/>
            </a:pPr>
            <a:r>
              <a:rPr lang="fr-FR" sz="2400" dirty="0"/>
              <a:t>Carcinome hépatocellulaire après RVS avec des traitements sans IFN chez les </a:t>
            </a:r>
            <a:r>
              <a:rPr lang="fr-FR" sz="2400" dirty="0" err="1"/>
              <a:t>co</a:t>
            </a:r>
            <a:r>
              <a:rPr lang="fr-FR" sz="2400" dirty="0"/>
              <a:t>-infectés VIH-VHC (3)</a:t>
            </a:r>
          </a:p>
        </p:txBody>
      </p:sp>
      <p:sp>
        <p:nvSpPr>
          <p:cNvPr id="2" name="Espace réservé du contenu 1"/>
          <p:cNvSpPr>
            <a:spLocks noGrp="1"/>
          </p:cNvSpPr>
          <p:nvPr>
            <p:ph idx="1"/>
          </p:nvPr>
        </p:nvSpPr>
        <p:spPr>
          <a:xfrm>
            <a:off x="203800" y="1141383"/>
            <a:ext cx="8760814" cy="897005"/>
          </a:xfrm>
        </p:spPr>
        <p:txBody>
          <a:bodyPr/>
          <a:lstStyle/>
          <a:p>
            <a:r>
              <a:rPr lang="fr-FR" sz="1800" dirty="0"/>
              <a:t>19 centres de la cohorte ont pu fournir les données du nombre de </a:t>
            </a:r>
            <a:r>
              <a:rPr lang="fr-FR" sz="1800" dirty="0" err="1"/>
              <a:t>co</a:t>
            </a:r>
            <a:r>
              <a:rPr lang="fr-FR" sz="1800" dirty="0"/>
              <a:t>-infectés avec cirrhose ayant obtenu une RVS dans chaque période (au total 1 305 cirrhotiques VIH/VHC avec RVS avant janvier 2017)</a:t>
            </a:r>
          </a:p>
          <a:p>
            <a:endParaRPr lang="fr-FR" sz="18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Merchante</a:t>
            </a:r>
            <a:r>
              <a:rPr lang="en-GB" sz="1200" i="1" dirty="0">
                <a:solidFill>
                  <a:srgbClr val="0070C0"/>
                </a:solidFill>
              </a:rPr>
              <a:t> N, CROI 2017, Abs. 139</a:t>
            </a:r>
          </a:p>
        </p:txBody>
      </p:sp>
      <p:sp>
        <p:nvSpPr>
          <p:cNvPr id="7" name="Text Box 2"/>
          <p:cNvSpPr txBox="1">
            <a:spLocks noChangeArrowheads="1"/>
          </p:cNvSpPr>
          <p:nvPr/>
        </p:nvSpPr>
        <p:spPr bwMode="auto">
          <a:xfrm>
            <a:off x="1799956" y="2009795"/>
            <a:ext cx="5821900" cy="646331"/>
          </a:xfrm>
          <a:prstGeom prst="rect">
            <a:avLst/>
          </a:prstGeom>
          <a:noFill/>
          <a:ln w="9525">
            <a:noFill/>
            <a:miter lim="800000"/>
            <a:headEnd/>
            <a:tailEnd/>
          </a:ln>
        </p:spPr>
        <p:txBody>
          <a:bodyPr wrap="square">
            <a:spAutoFit/>
          </a:bodyPr>
          <a:lstStyle/>
          <a:p>
            <a:pPr algn="ctr"/>
            <a:r>
              <a:rPr lang="fr-FR" b="1" dirty="0">
                <a:solidFill>
                  <a:srgbClr val="0070C0"/>
                </a:solidFill>
                <a:latin typeface="Calibri" pitchFamily="34" charset="0"/>
                <a:ea typeface="ＭＳ Ｐゴシック" pitchFamily="34" charset="-128"/>
              </a:rPr>
              <a:t>Fréquence des diagnostics de CHC après RVS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chez des patients </a:t>
            </a:r>
            <a:r>
              <a:rPr lang="fr-FR" b="1" dirty="0" err="1">
                <a:solidFill>
                  <a:srgbClr val="0070C0"/>
                </a:solidFill>
                <a:latin typeface="Calibri" pitchFamily="34" charset="0"/>
                <a:ea typeface="ＭＳ Ｐゴシック" pitchFamily="34" charset="-128"/>
              </a:rPr>
              <a:t>co</a:t>
            </a:r>
            <a:r>
              <a:rPr lang="fr-FR" b="1" dirty="0">
                <a:solidFill>
                  <a:srgbClr val="0070C0"/>
                </a:solidFill>
                <a:latin typeface="Calibri" pitchFamily="34" charset="0"/>
                <a:ea typeface="ＭＳ Ｐゴシック" pitchFamily="34" charset="-128"/>
              </a:rPr>
              <a:t>-infectés VIH-VHC avec cirrhose</a:t>
            </a:r>
          </a:p>
        </p:txBody>
      </p:sp>
      <p:sp>
        <p:nvSpPr>
          <p:cNvPr id="8" name="Espace réservé du contenu 1"/>
          <p:cNvSpPr txBox="1">
            <a:spLocks/>
          </p:cNvSpPr>
          <p:nvPr/>
        </p:nvSpPr>
        <p:spPr bwMode="auto">
          <a:xfrm>
            <a:off x="203800" y="5213053"/>
            <a:ext cx="8507413" cy="154767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solidFill>
                  <a:srgbClr val="0070C0"/>
                </a:solidFill>
              </a:rPr>
              <a:t>Conclusions </a:t>
            </a:r>
          </a:p>
          <a:p>
            <a:pPr lvl="1"/>
            <a:r>
              <a:rPr lang="fr-FR" sz="1800" kern="0" dirty="0"/>
              <a:t>La proportion de cas de CHC diagnostiqués chez les patients </a:t>
            </a:r>
            <a:r>
              <a:rPr lang="fr-FR" sz="1800" kern="0" dirty="0" err="1"/>
              <a:t>co</a:t>
            </a:r>
            <a:r>
              <a:rPr lang="fr-FR" sz="1800" kern="0" dirty="0"/>
              <a:t>-infectés avec RVS a augmenté parallèlement à l’arrivée des nouveaux traitements</a:t>
            </a:r>
          </a:p>
          <a:p>
            <a:pPr lvl="1"/>
            <a:r>
              <a:rPr lang="fr-FR" sz="1800" kern="0" dirty="0"/>
              <a:t>Cependant, même si le recul est encore limité, cette étude ne montre pas une augmentation d’incidence liée à l’usage des AAD </a:t>
            </a:r>
          </a:p>
        </p:txBody>
      </p:sp>
      <p:sp>
        <p:nvSpPr>
          <p:cNvPr id="25" name="ZoneTexte 24"/>
          <p:cNvSpPr txBox="1"/>
          <p:nvPr/>
        </p:nvSpPr>
        <p:spPr>
          <a:xfrm>
            <a:off x="203799" y="4444347"/>
            <a:ext cx="2437145" cy="707747"/>
          </a:xfrm>
          <a:prstGeom prst="rect">
            <a:avLst/>
          </a:prstGeom>
          <a:noFill/>
        </p:spPr>
        <p:txBody>
          <a:bodyPr wrap="none" rtlCol="0">
            <a:spAutoFit/>
          </a:bodyPr>
          <a:lstStyle/>
          <a:p>
            <a:endParaRPr lang="fr-FR" sz="1400" dirty="0"/>
          </a:p>
          <a:p>
            <a:r>
              <a:rPr lang="fr-FR" sz="1400" dirty="0"/>
              <a:t>CHC après RVS</a:t>
            </a:r>
          </a:p>
          <a:p>
            <a:r>
              <a:rPr lang="fr-FR" sz="1400" dirty="0"/>
              <a:t>Patients avec RVS</a:t>
            </a:r>
          </a:p>
        </p:txBody>
      </p:sp>
      <p:grpSp>
        <p:nvGrpSpPr>
          <p:cNvPr id="4" name="Grouper 3"/>
          <p:cNvGrpSpPr/>
          <p:nvPr/>
        </p:nvGrpSpPr>
        <p:grpSpPr>
          <a:xfrm>
            <a:off x="611557" y="2154436"/>
            <a:ext cx="7459072" cy="3020498"/>
            <a:chOff x="1160288" y="2438916"/>
            <a:chExt cx="6440007" cy="3020498"/>
          </a:xfrm>
        </p:grpSpPr>
        <p:sp>
          <p:nvSpPr>
            <p:cNvPr id="9" name="Forme libre 8"/>
            <p:cNvSpPr/>
            <p:nvPr/>
          </p:nvSpPr>
          <p:spPr bwMode="auto">
            <a:xfrm>
              <a:off x="1765107" y="2722699"/>
              <a:ext cx="5835188" cy="1747387"/>
            </a:xfrm>
            <a:custGeom>
              <a:avLst/>
              <a:gdLst>
                <a:gd name="connsiteX0" fmla="*/ 0 w 4018280"/>
                <a:gd name="connsiteY0" fmla="*/ 0 h 1823720"/>
                <a:gd name="connsiteX1" fmla="*/ 0 w 4018280"/>
                <a:gd name="connsiteY1" fmla="*/ 1823720 h 1823720"/>
                <a:gd name="connsiteX2" fmla="*/ 4018280 w 4018280"/>
                <a:gd name="connsiteY2" fmla="*/ 1823720 h 1823720"/>
              </a:gdLst>
              <a:ahLst/>
              <a:cxnLst>
                <a:cxn ang="0">
                  <a:pos x="connsiteX0" y="connsiteY0"/>
                </a:cxn>
                <a:cxn ang="0">
                  <a:pos x="connsiteX1" y="connsiteY1"/>
                </a:cxn>
                <a:cxn ang="0">
                  <a:pos x="connsiteX2" y="connsiteY2"/>
                </a:cxn>
              </a:cxnLst>
              <a:rect l="l" t="t" r="r" b="b"/>
              <a:pathLst>
                <a:path w="4018280" h="1823720">
                  <a:moveTo>
                    <a:pt x="0" y="0"/>
                  </a:moveTo>
                  <a:lnTo>
                    <a:pt x="0" y="1823720"/>
                  </a:lnTo>
                  <a:lnTo>
                    <a:pt x="4018280" y="182372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cxnSp>
          <p:nvCxnSpPr>
            <p:cNvPr id="11" name="Connecteur droit 10"/>
            <p:cNvCxnSpPr/>
            <p:nvPr/>
          </p:nvCxnSpPr>
          <p:spPr bwMode="auto">
            <a:xfrm flipH="1">
              <a:off x="1671973" y="2726350"/>
              <a:ext cx="95901" cy="0"/>
            </a:xfrm>
            <a:prstGeom prst="line">
              <a:avLst/>
            </a:prstGeom>
            <a:noFill/>
            <a:ln w="12700" cap="flat" cmpd="sng" algn="ctr">
              <a:solidFill>
                <a:schemeClr val="tx1"/>
              </a:solidFill>
              <a:prstDash val="solid"/>
              <a:round/>
              <a:headEnd type="none" w="med" len="med"/>
              <a:tailEnd type="none" w="med" len="med"/>
            </a:ln>
            <a:effectLst/>
          </p:spPr>
        </p:cxnSp>
        <p:sp>
          <p:nvSpPr>
            <p:cNvPr id="12" name="ZoneTexte 11"/>
            <p:cNvSpPr txBox="1"/>
            <p:nvPr/>
          </p:nvSpPr>
          <p:spPr>
            <a:xfrm>
              <a:off x="1160288" y="2593647"/>
              <a:ext cx="558160" cy="294895"/>
            </a:xfrm>
            <a:prstGeom prst="rect">
              <a:avLst/>
            </a:prstGeom>
            <a:noFill/>
          </p:spPr>
          <p:txBody>
            <a:bodyPr wrap="none" rtlCol="0">
              <a:spAutoFit/>
            </a:bodyPr>
            <a:lstStyle/>
            <a:p>
              <a:pPr algn="r"/>
              <a:r>
                <a:rPr lang="fr-FR" sz="1400" dirty="0"/>
                <a:t>15</a:t>
              </a:r>
            </a:p>
          </p:txBody>
        </p:sp>
        <p:sp>
          <p:nvSpPr>
            <p:cNvPr id="14" name="ZoneTexte 13"/>
            <p:cNvSpPr txBox="1"/>
            <p:nvPr/>
          </p:nvSpPr>
          <p:spPr>
            <a:xfrm>
              <a:off x="1422515" y="2438916"/>
              <a:ext cx="499982" cy="294895"/>
            </a:xfrm>
            <a:prstGeom prst="rect">
              <a:avLst/>
            </a:prstGeom>
            <a:noFill/>
          </p:spPr>
          <p:txBody>
            <a:bodyPr wrap="none" rtlCol="0">
              <a:spAutoFit/>
            </a:bodyPr>
            <a:lstStyle/>
            <a:p>
              <a:pPr algn="r"/>
              <a:r>
                <a:rPr lang="fr-FR" sz="1400" dirty="0"/>
                <a:t>%</a:t>
              </a:r>
            </a:p>
          </p:txBody>
        </p:sp>
        <p:cxnSp>
          <p:nvCxnSpPr>
            <p:cNvPr id="16" name="Connecteur droit 15"/>
            <p:cNvCxnSpPr/>
            <p:nvPr/>
          </p:nvCxnSpPr>
          <p:spPr bwMode="auto">
            <a:xfrm flipH="1">
              <a:off x="1671973" y="3310434"/>
              <a:ext cx="95901" cy="0"/>
            </a:xfrm>
            <a:prstGeom prst="line">
              <a:avLst/>
            </a:prstGeom>
            <a:noFill/>
            <a:ln w="12700" cap="flat" cmpd="sng" algn="ctr">
              <a:solidFill>
                <a:schemeClr val="tx1"/>
              </a:solidFill>
              <a:prstDash val="solid"/>
              <a:round/>
              <a:headEnd type="none" w="med" len="med"/>
              <a:tailEnd type="none" w="med" len="med"/>
            </a:ln>
            <a:effectLst/>
          </p:spPr>
        </p:cxnSp>
        <p:sp>
          <p:nvSpPr>
            <p:cNvPr id="17" name="ZoneTexte 16"/>
            <p:cNvSpPr txBox="1"/>
            <p:nvPr/>
          </p:nvSpPr>
          <p:spPr>
            <a:xfrm>
              <a:off x="1160288" y="3177731"/>
              <a:ext cx="558160" cy="294895"/>
            </a:xfrm>
            <a:prstGeom prst="rect">
              <a:avLst/>
            </a:prstGeom>
            <a:noFill/>
          </p:spPr>
          <p:txBody>
            <a:bodyPr wrap="none" rtlCol="0">
              <a:spAutoFit/>
            </a:bodyPr>
            <a:lstStyle/>
            <a:p>
              <a:pPr algn="r"/>
              <a:r>
                <a:rPr lang="fr-FR" sz="1400" dirty="0"/>
                <a:t>10</a:t>
              </a:r>
            </a:p>
          </p:txBody>
        </p:sp>
        <p:cxnSp>
          <p:nvCxnSpPr>
            <p:cNvPr id="18" name="Connecteur droit 17"/>
            <p:cNvCxnSpPr/>
            <p:nvPr/>
          </p:nvCxnSpPr>
          <p:spPr bwMode="auto">
            <a:xfrm flipH="1">
              <a:off x="1671973" y="3890868"/>
              <a:ext cx="95901" cy="0"/>
            </a:xfrm>
            <a:prstGeom prst="line">
              <a:avLst/>
            </a:prstGeom>
            <a:noFill/>
            <a:ln w="12700" cap="flat" cmpd="sng" algn="ctr">
              <a:solidFill>
                <a:schemeClr val="tx1"/>
              </a:solidFill>
              <a:prstDash val="solid"/>
              <a:round/>
              <a:headEnd type="none" w="med" len="med"/>
              <a:tailEnd type="none" w="med" len="med"/>
            </a:ln>
            <a:effectLst/>
          </p:spPr>
        </p:cxnSp>
        <p:sp>
          <p:nvSpPr>
            <p:cNvPr id="19" name="ZoneTexte 18"/>
            <p:cNvSpPr txBox="1"/>
            <p:nvPr/>
          </p:nvSpPr>
          <p:spPr>
            <a:xfrm>
              <a:off x="1305286" y="3758165"/>
              <a:ext cx="413161" cy="294895"/>
            </a:xfrm>
            <a:prstGeom prst="rect">
              <a:avLst/>
            </a:prstGeom>
            <a:noFill/>
          </p:spPr>
          <p:txBody>
            <a:bodyPr wrap="none" rtlCol="0">
              <a:spAutoFit/>
            </a:bodyPr>
            <a:lstStyle/>
            <a:p>
              <a:pPr algn="r"/>
              <a:r>
                <a:rPr lang="fr-FR" sz="1400" dirty="0"/>
                <a:t>5</a:t>
              </a:r>
            </a:p>
          </p:txBody>
        </p:sp>
        <p:cxnSp>
          <p:nvCxnSpPr>
            <p:cNvPr id="20" name="Connecteur droit 19"/>
            <p:cNvCxnSpPr/>
            <p:nvPr/>
          </p:nvCxnSpPr>
          <p:spPr bwMode="auto">
            <a:xfrm flipH="1">
              <a:off x="1671973" y="4470086"/>
              <a:ext cx="95901" cy="0"/>
            </a:xfrm>
            <a:prstGeom prst="line">
              <a:avLst/>
            </a:prstGeom>
            <a:noFill/>
            <a:ln w="12700" cap="flat" cmpd="sng" algn="ctr">
              <a:solidFill>
                <a:schemeClr val="tx1"/>
              </a:solidFill>
              <a:prstDash val="solid"/>
              <a:round/>
              <a:headEnd type="none" w="med" len="med"/>
              <a:tailEnd type="none" w="med" len="med"/>
            </a:ln>
            <a:effectLst/>
          </p:spPr>
        </p:cxnSp>
        <p:sp>
          <p:nvSpPr>
            <p:cNvPr id="21" name="ZoneTexte 20"/>
            <p:cNvSpPr txBox="1"/>
            <p:nvPr/>
          </p:nvSpPr>
          <p:spPr>
            <a:xfrm>
              <a:off x="1305286" y="4337383"/>
              <a:ext cx="413161" cy="294895"/>
            </a:xfrm>
            <a:prstGeom prst="rect">
              <a:avLst/>
            </a:prstGeom>
            <a:noFill/>
          </p:spPr>
          <p:txBody>
            <a:bodyPr wrap="none" rtlCol="0">
              <a:spAutoFit/>
            </a:bodyPr>
            <a:lstStyle/>
            <a:p>
              <a:pPr algn="r"/>
              <a:r>
                <a:rPr lang="fr-FR" sz="1400" dirty="0"/>
                <a:t>0</a:t>
              </a:r>
            </a:p>
          </p:txBody>
        </p:sp>
        <p:sp>
          <p:nvSpPr>
            <p:cNvPr id="22" name="ZoneTexte 21"/>
            <p:cNvSpPr txBox="1"/>
            <p:nvPr/>
          </p:nvSpPr>
          <p:spPr>
            <a:xfrm>
              <a:off x="2286628" y="4505307"/>
              <a:ext cx="408556" cy="954107"/>
            </a:xfrm>
            <a:prstGeom prst="rect">
              <a:avLst/>
            </a:prstGeom>
            <a:noFill/>
          </p:spPr>
          <p:txBody>
            <a:bodyPr wrap="none" rtlCol="0">
              <a:spAutoFit/>
            </a:bodyPr>
            <a:lstStyle/>
            <a:p>
              <a:pPr algn="ctr"/>
              <a:r>
                <a:rPr lang="fr-FR" sz="1400" b="1" dirty="0"/>
                <a:t>IFN</a:t>
              </a:r>
            </a:p>
            <a:p>
              <a:pPr algn="ctr"/>
              <a:r>
                <a:rPr lang="fr-FR" sz="1400" dirty="0"/>
                <a:t/>
              </a:r>
              <a:br>
                <a:rPr lang="fr-FR" sz="1400" dirty="0"/>
              </a:br>
              <a:r>
                <a:rPr lang="fr-FR" sz="1400" dirty="0"/>
                <a:t>1</a:t>
              </a:r>
            </a:p>
            <a:p>
              <a:pPr algn="ctr"/>
              <a:r>
                <a:rPr lang="fr-FR" sz="1400" dirty="0"/>
                <a:t>15</a:t>
              </a:r>
            </a:p>
          </p:txBody>
        </p:sp>
        <p:sp>
          <p:nvSpPr>
            <p:cNvPr id="23" name="ZoneTexte 22"/>
            <p:cNvSpPr txBox="1"/>
            <p:nvPr/>
          </p:nvSpPr>
          <p:spPr>
            <a:xfrm>
              <a:off x="3250447" y="4505307"/>
              <a:ext cx="1248645" cy="954107"/>
            </a:xfrm>
            <a:prstGeom prst="rect">
              <a:avLst/>
            </a:prstGeom>
            <a:noFill/>
          </p:spPr>
          <p:txBody>
            <a:bodyPr wrap="none" rtlCol="0">
              <a:spAutoFit/>
            </a:bodyPr>
            <a:lstStyle/>
            <a:p>
              <a:pPr algn="ctr"/>
              <a:r>
                <a:rPr lang="fr-FR" sz="1400" b="1" dirty="0"/>
                <a:t>PEG-FN + RBV</a:t>
              </a:r>
            </a:p>
            <a:p>
              <a:pPr algn="ctr"/>
              <a:r>
                <a:rPr lang="fr-FR" sz="1400" dirty="0"/>
                <a:t/>
              </a:r>
              <a:br>
                <a:rPr lang="fr-FR" sz="1400" dirty="0"/>
              </a:br>
              <a:r>
                <a:rPr lang="fr-FR" sz="1400" dirty="0"/>
                <a:t>17</a:t>
              </a:r>
            </a:p>
            <a:p>
              <a:pPr algn="ctr"/>
              <a:r>
                <a:rPr lang="fr-FR" sz="1400" dirty="0"/>
                <a:t>145</a:t>
              </a:r>
            </a:p>
          </p:txBody>
        </p:sp>
        <p:sp>
          <p:nvSpPr>
            <p:cNvPr id="24" name="ZoneTexte 23"/>
            <p:cNvSpPr txBox="1"/>
            <p:nvPr/>
          </p:nvSpPr>
          <p:spPr>
            <a:xfrm>
              <a:off x="4726534" y="4505307"/>
              <a:ext cx="1291549" cy="954107"/>
            </a:xfrm>
            <a:prstGeom prst="rect">
              <a:avLst/>
            </a:prstGeom>
            <a:noFill/>
          </p:spPr>
          <p:txBody>
            <a:bodyPr wrap="none" rtlCol="0">
              <a:spAutoFit/>
            </a:bodyPr>
            <a:lstStyle/>
            <a:p>
              <a:pPr algn="ctr"/>
              <a:r>
                <a:rPr lang="fr-FR" sz="1400" b="1" dirty="0"/>
                <a:t>AAD +</a:t>
              </a:r>
              <a:br>
                <a:rPr lang="fr-FR" sz="1400" b="1" dirty="0"/>
              </a:br>
              <a:r>
                <a:rPr lang="fr-FR" sz="1400" b="1" dirty="0"/>
                <a:t>PEG-IFN + RBV</a:t>
              </a:r>
            </a:p>
            <a:p>
              <a:pPr algn="ctr"/>
              <a:r>
                <a:rPr lang="fr-FR" sz="1400" dirty="0"/>
                <a:t>4</a:t>
              </a:r>
            </a:p>
            <a:p>
              <a:pPr algn="ctr"/>
              <a:r>
                <a:rPr lang="fr-FR" sz="1400" dirty="0"/>
                <a:t>238</a:t>
              </a:r>
            </a:p>
          </p:txBody>
        </p:sp>
        <p:sp>
          <p:nvSpPr>
            <p:cNvPr id="26" name="ZoneTexte 25"/>
            <p:cNvSpPr txBox="1"/>
            <p:nvPr/>
          </p:nvSpPr>
          <p:spPr>
            <a:xfrm>
              <a:off x="6235992" y="4505307"/>
              <a:ext cx="1182212" cy="954107"/>
            </a:xfrm>
            <a:prstGeom prst="rect">
              <a:avLst/>
            </a:prstGeom>
            <a:noFill/>
          </p:spPr>
          <p:txBody>
            <a:bodyPr wrap="none" rtlCol="0">
              <a:spAutoFit/>
            </a:bodyPr>
            <a:lstStyle/>
            <a:p>
              <a:pPr algn="ctr"/>
              <a:r>
                <a:rPr lang="fr-FR" sz="1400" b="1" dirty="0"/>
                <a:t>AAD sans IFN</a:t>
              </a:r>
            </a:p>
            <a:p>
              <a:pPr algn="ctr"/>
              <a:r>
                <a:rPr lang="fr-FR" sz="1400" dirty="0"/>
                <a:t/>
              </a:r>
              <a:br>
                <a:rPr lang="fr-FR" sz="1400" dirty="0"/>
              </a:br>
              <a:r>
                <a:rPr lang="fr-FR" sz="1400" dirty="0"/>
                <a:t>8</a:t>
              </a:r>
            </a:p>
            <a:p>
              <a:pPr algn="ctr"/>
              <a:r>
                <a:rPr lang="fr-FR" sz="1400" dirty="0"/>
                <a:t>907</a:t>
              </a:r>
            </a:p>
          </p:txBody>
        </p:sp>
        <p:sp>
          <p:nvSpPr>
            <p:cNvPr id="13" name="Forme libre 12"/>
            <p:cNvSpPr/>
            <p:nvPr/>
          </p:nvSpPr>
          <p:spPr bwMode="auto">
            <a:xfrm>
              <a:off x="2495427" y="3112089"/>
              <a:ext cx="4392989" cy="1252131"/>
            </a:xfrm>
            <a:custGeom>
              <a:avLst/>
              <a:gdLst>
                <a:gd name="connsiteX0" fmla="*/ 0 w 3025140"/>
                <a:gd name="connsiteY0" fmla="*/ 613410 h 1306830"/>
                <a:gd name="connsiteX1" fmla="*/ 1005840 w 3025140"/>
                <a:gd name="connsiteY1" fmla="*/ 0 h 1306830"/>
                <a:gd name="connsiteX2" fmla="*/ 2019300 w 3025140"/>
                <a:gd name="connsiteY2" fmla="*/ 1215390 h 1306830"/>
                <a:gd name="connsiteX3" fmla="*/ 3025140 w 3025140"/>
                <a:gd name="connsiteY3" fmla="*/ 1306830 h 1306830"/>
              </a:gdLst>
              <a:ahLst/>
              <a:cxnLst>
                <a:cxn ang="0">
                  <a:pos x="connsiteX0" y="connsiteY0"/>
                </a:cxn>
                <a:cxn ang="0">
                  <a:pos x="connsiteX1" y="connsiteY1"/>
                </a:cxn>
                <a:cxn ang="0">
                  <a:pos x="connsiteX2" y="connsiteY2"/>
                </a:cxn>
                <a:cxn ang="0">
                  <a:pos x="connsiteX3" y="connsiteY3"/>
                </a:cxn>
              </a:cxnLst>
              <a:rect l="l" t="t" r="r" b="b"/>
              <a:pathLst>
                <a:path w="3025140" h="1306830">
                  <a:moveTo>
                    <a:pt x="0" y="613410"/>
                  </a:moveTo>
                  <a:lnTo>
                    <a:pt x="1005840" y="0"/>
                  </a:lnTo>
                  <a:lnTo>
                    <a:pt x="2019300" y="1215390"/>
                  </a:lnTo>
                  <a:lnTo>
                    <a:pt x="3025140" y="1306830"/>
                  </a:lnTo>
                </a:path>
              </a:pathLst>
            </a:custGeom>
            <a:noFill/>
            <a:ln w="28575" cap="flat" cmpd="sng" algn="ctr">
              <a:solidFill>
                <a:srgbClr val="33CC3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28" name="ZoneTexte 27"/>
            <p:cNvSpPr txBox="1"/>
            <p:nvPr/>
          </p:nvSpPr>
          <p:spPr>
            <a:xfrm>
              <a:off x="1977221" y="3391433"/>
              <a:ext cx="775593" cy="294895"/>
            </a:xfrm>
            <a:prstGeom prst="rect">
              <a:avLst/>
            </a:prstGeom>
            <a:noFill/>
          </p:spPr>
          <p:txBody>
            <a:bodyPr wrap="none" rtlCol="0">
              <a:spAutoFit/>
            </a:bodyPr>
            <a:lstStyle/>
            <a:p>
              <a:pPr algn="r"/>
              <a:r>
                <a:rPr lang="fr-FR" sz="1400" b="1" dirty="0">
                  <a:solidFill>
                    <a:srgbClr val="002060"/>
                  </a:solidFill>
                </a:rPr>
                <a:t>6,66</a:t>
              </a:r>
            </a:p>
          </p:txBody>
        </p:sp>
        <p:sp>
          <p:nvSpPr>
            <p:cNvPr id="29" name="ZoneTexte 28"/>
            <p:cNvSpPr txBox="1"/>
            <p:nvPr/>
          </p:nvSpPr>
          <p:spPr>
            <a:xfrm>
              <a:off x="3462167" y="2846684"/>
              <a:ext cx="906205" cy="294895"/>
            </a:xfrm>
            <a:prstGeom prst="rect">
              <a:avLst/>
            </a:prstGeom>
            <a:noFill/>
          </p:spPr>
          <p:txBody>
            <a:bodyPr wrap="none" rtlCol="0">
              <a:spAutoFit/>
            </a:bodyPr>
            <a:lstStyle/>
            <a:p>
              <a:pPr algn="r"/>
              <a:r>
                <a:rPr lang="fr-FR" sz="1400" b="1" dirty="0">
                  <a:solidFill>
                    <a:srgbClr val="002060"/>
                  </a:solidFill>
                </a:rPr>
                <a:t>11,72</a:t>
              </a:r>
            </a:p>
          </p:txBody>
        </p:sp>
        <p:sp>
          <p:nvSpPr>
            <p:cNvPr id="30" name="ZoneTexte 29"/>
            <p:cNvSpPr txBox="1"/>
            <p:nvPr/>
          </p:nvSpPr>
          <p:spPr>
            <a:xfrm>
              <a:off x="4632932" y="4156272"/>
              <a:ext cx="775593" cy="294895"/>
            </a:xfrm>
            <a:prstGeom prst="rect">
              <a:avLst/>
            </a:prstGeom>
            <a:noFill/>
          </p:spPr>
          <p:txBody>
            <a:bodyPr wrap="none" rtlCol="0">
              <a:spAutoFit/>
            </a:bodyPr>
            <a:lstStyle/>
            <a:p>
              <a:pPr algn="r"/>
              <a:r>
                <a:rPr lang="fr-FR" sz="1400" b="1" dirty="0">
                  <a:solidFill>
                    <a:srgbClr val="002060"/>
                  </a:solidFill>
                </a:rPr>
                <a:t>1,68</a:t>
              </a:r>
            </a:p>
          </p:txBody>
        </p:sp>
        <p:sp>
          <p:nvSpPr>
            <p:cNvPr id="31" name="ZoneTexte 30"/>
            <p:cNvSpPr txBox="1"/>
            <p:nvPr/>
          </p:nvSpPr>
          <p:spPr>
            <a:xfrm>
              <a:off x="6502121" y="4094014"/>
              <a:ext cx="775593" cy="294895"/>
            </a:xfrm>
            <a:prstGeom prst="rect">
              <a:avLst/>
            </a:prstGeom>
            <a:noFill/>
          </p:spPr>
          <p:txBody>
            <a:bodyPr wrap="none" rtlCol="0">
              <a:spAutoFit/>
            </a:bodyPr>
            <a:lstStyle/>
            <a:p>
              <a:pPr algn="r"/>
              <a:r>
                <a:rPr lang="fr-FR" sz="1400" b="1" dirty="0">
                  <a:solidFill>
                    <a:srgbClr val="002060"/>
                  </a:solidFill>
                </a:rPr>
                <a:t>0,88</a:t>
              </a:r>
            </a:p>
          </p:txBody>
        </p:sp>
        <p:cxnSp>
          <p:nvCxnSpPr>
            <p:cNvPr id="5120" name="Connecteur droit 5119"/>
            <p:cNvCxnSpPr/>
            <p:nvPr/>
          </p:nvCxnSpPr>
          <p:spPr bwMode="auto">
            <a:xfrm>
              <a:off x="3026570" y="4470086"/>
              <a:ext cx="0" cy="7301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4" name="Connecteur droit 33"/>
            <p:cNvCxnSpPr/>
            <p:nvPr/>
          </p:nvCxnSpPr>
          <p:spPr bwMode="auto">
            <a:xfrm>
              <a:off x="4839843" y="4470086"/>
              <a:ext cx="0" cy="73011"/>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5" name="Connecteur droit 34"/>
            <p:cNvCxnSpPr/>
            <p:nvPr/>
          </p:nvCxnSpPr>
          <p:spPr bwMode="auto">
            <a:xfrm>
              <a:off x="5955097" y="4470086"/>
              <a:ext cx="0" cy="73011"/>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32" name="ZoneTexte 31"/>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221</a:t>
            </a:r>
          </a:p>
        </p:txBody>
      </p:sp>
    </p:spTree>
    <p:extLst>
      <p:ext uri="{BB962C8B-B14F-4D97-AF65-F5344CB8AC3E}">
        <p14:creationId xmlns:p14="http://schemas.microsoft.com/office/powerpoint/2010/main" val="337790453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Fréquence élevée des infections aiguës </a:t>
            </a:r>
            <a:br>
              <a:rPr lang="fr-FR" dirty="0"/>
            </a:br>
            <a:r>
              <a:rPr lang="fr-FR" dirty="0"/>
              <a:t>à VHC chez les HSH : 3 études</a:t>
            </a:r>
          </a:p>
        </p:txBody>
      </p:sp>
      <p:sp>
        <p:nvSpPr>
          <p:cNvPr id="2" name="Espace réservé du texte 1"/>
          <p:cNvSpPr>
            <a:spLocks noGrp="1"/>
          </p:cNvSpPr>
          <p:nvPr>
            <p:ph idx="1"/>
          </p:nvPr>
        </p:nvSpPr>
        <p:spPr>
          <a:xfrm>
            <a:off x="241921" y="1147722"/>
            <a:ext cx="8829054" cy="5111750"/>
          </a:xfrm>
        </p:spPr>
        <p:txBody>
          <a:bodyPr/>
          <a:lstStyle/>
          <a:p>
            <a:pPr>
              <a:spcBef>
                <a:spcPts val="300"/>
              </a:spcBef>
            </a:pPr>
            <a:r>
              <a:rPr lang="fr-FR" sz="1800" dirty="0"/>
              <a:t>Etude transversale, Amsterdam </a:t>
            </a:r>
            <a:r>
              <a:rPr lang="fr-FR" sz="1800" baseline="30000" dirty="0"/>
              <a:t>(1)</a:t>
            </a:r>
            <a:r>
              <a:rPr lang="fr-FR" sz="1800" dirty="0"/>
              <a:t> : 375 HSH VIH négatifs débutant </a:t>
            </a:r>
            <a:r>
              <a:rPr lang="fr-FR" sz="1800" dirty="0" err="1"/>
              <a:t>PrEP</a:t>
            </a:r>
            <a:endParaRPr lang="fr-FR" sz="1800" dirty="0"/>
          </a:p>
          <a:p>
            <a:pPr lvl="1">
              <a:spcBef>
                <a:spcPts val="300"/>
              </a:spcBef>
            </a:pPr>
            <a:r>
              <a:rPr lang="fr-FR" sz="1800" dirty="0"/>
              <a:t>VHC+ à la 1</a:t>
            </a:r>
            <a:r>
              <a:rPr lang="fr-FR" sz="1800" baseline="30000" dirty="0"/>
              <a:t>ère</a:t>
            </a:r>
            <a:r>
              <a:rPr lang="fr-FR" sz="1800" dirty="0"/>
              <a:t> visite : 4,8 % dont 83 % PCR+</a:t>
            </a:r>
          </a:p>
          <a:p>
            <a:pPr lvl="2">
              <a:spcBef>
                <a:spcPts val="300"/>
              </a:spcBef>
            </a:pPr>
            <a:r>
              <a:rPr lang="fr-FR" sz="1600" dirty="0"/>
              <a:t>Séropositivité VHC associée à </a:t>
            </a:r>
          </a:p>
          <a:p>
            <a:pPr lvl="3">
              <a:spcBef>
                <a:spcPts val="300"/>
              </a:spcBef>
            </a:pPr>
            <a:r>
              <a:rPr lang="fr-FR" sz="1600" dirty="0"/>
              <a:t>âge plus jeune, </a:t>
            </a:r>
          </a:p>
          <a:p>
            <a:pPr lvl="3">
              <a:spcBef>
                <a:spcPts val="300"/>
              </a:spcBef>
            </a:pPr>
            <a:r>
              <a:rPr lang="fr-FR" sz="1600" dirty="0"/>
              <a:t>nombre plus élevé de partenaires avec rapports anaux réceptifs non protégés,</a:t>
            </a:r>
          </a:p>
          <a:p>
            <a:pPr lvl="3">
              <a:spcBef>
                <a:spcPts val="300"/>
              </a:spcBef>
            </a:pPr>
            <a:r>
              <a:rPr lang="fr-FR" sz="1600" dirty="0"/>
              <a:t>injection récente de drogues illicites, </a:t>
            </a:r>
          </a:p>
          <a:p>
            <a:pPr lvl="3">
              <a:spcBef>
                <a:spcPts val="300"/>
              </a:spcBef>
            </a:pPr>
            <a:r>
              <a:rPr lang="fr-FR" sz="1600" dirty="0"/>
              <a:t>utilisation de GHB/GBL, </a:t>
            </a:r>
            <a:r>
              <a:rPr lang="fr-FR" sz="1600" dirty="0" err="1"/>
              <a:t>méphédrone</a:t>
            </a:r>
            <a:r>
              <a:rPr lang="fr-FR" sz="1600" dirty="0"/>
              <a:t> ou </a:t>
            </a:r>
            <a:r>
              <a:rPr lang="fr-FR" sz="1600" dirty="0" err="1"/>
              <a:t>métamphétamine</a:t>
            </a:r>
            <a:r>
              <a:rPr lang="fr-FR" sz="1600" dirty="0"/>
              <a:t> lors des rapports sexuels, </a:t>
            </a:r>
          </a:p>
          <a:p>
            <a:pPr lvl="3">
              <a:spcBef>
                <a:spcPts val="300"/>
              </a:spcBef>
            </a:pPr>
            <a:r>
              <a:rPr lang="fr-FR" sz="1600" dirty="0"/>
              <a:t>IST au cours des 6 mois précédents</a:t>
            </a:r>
          </a:p>
          <a:p>
            <a:pPr>
              <a:spcBef>
                <a:spcPts val="300"/>
              </a:spcBef>
            </a:pPr>
            <a:endParaRPr lang="fr-FR" sz="900" dirty="0"/>
          </a:p>
          <a:p>
            <a:pPr>
              <a:spcBef>
                <a:spcPts val="300"/>
              </a:spcBef>
            </a:pPr>
            <a:r>
              <a:rPr lang="fr-FR" sz="1800" dirty="0"/>
              <a:t>Etude transversale cohorte Suisse </a:t>
            </a:r>
            <a:r>
              <a:rPr lang="fr-FR" sz="1800" baseline="30000" dirty="0"/>
              <a:t>(2)</a:t>
            </a:r>
            <a:r>
              <a:rPr lang="fr-FR" sz="1800" dirty="0"/>
              <a:t>, </a:t>
            </a:r>
            <a:r>
              <a:rPr lang="fr-FR" sz="1800" dirty="0" err="1"/>
              <a:t>oct</a:t>
            </a:r>
            <a:r>
              <a:rPr lang="fr-FR" sz="1800" dirty="0"/>
              <a:t> 2015-mars 2016, 4257 HSH VIH+ PCR</a:t>
            </a:r>
          </a:p>
          <a:p>
            <a:pPr lvl="1">
              <a:spcBef>
                <a:spcPts val="300"/>
              </a:spcBef>
            </a:pPr>
            <a:r>
              <a:rPr lang="fr-FR" sz="1800" dirty="0"/>
              <a:t>VHC + : 4,8 % dont 17 % d’infections récentes</a:t>
            </a:r>
          </a:p>
          <a:p>
            <a:pPr lvl="2">
              <a:spcBef>
                <a:spcPts val="300"/>
              </a:spcBef>
            </a:pPr>
            <a:r>
              <a:rPr lang="fr-FR" sz="1600" dirty="0"/>
              <a:t>Parmi les infections récentes, 21 % avec PCR+ et sérologie VHC-</a:t>
            </a:r>
          </a:p>
          <a:p>
            <a:pPr>
              <a:spcBef>
                <a:spcPts val="300"/>
              </a:spcBef>
            </a:pPr>
            <a:endParaRPr lang="fr-FR" sz="900" dirty="0"/>
          </a:p>
          <a:p>
            <a:pPr>
              <a:spcBef>
                <a:spcPts val="300"/>
              </a:spcBef>
            </a:pPr>
            <a:r>
              <a:rPr lang="fr-FR" sz="1800" dirty="0"/>
              <a:t>Etude observationnelle, 2014-2016, Quartier du Marais, Paris </a:t>
            </a:r>
            <a:r>
              <a:rPr lang="fr-FR" sz="1800" baseline="30000" dirty="0"/>
              <a:t>(3)</a:t>
            </a:r>
          </a:p>
          <a:p>
            <a:pPr lvl="1">
              <a:spcBef>
                <a:spcPts val="300"/>
              </a:spcBef>
            </a:pPr>
            <a:r>
              <a:rPr lang="fr-FR" sz="1800" dirty="0"/>
              <a:t>80 épisodes d’infection aiguë à VHC</a:t>
            </a:r>
          </a:p>
          <a:p>
            <a:pPr lvl="2">
              <a:spcBef>
                <a:spcPts val="300"/>
              </a:spcBef>
            </a:pPr>
            <a:r>
              <a:rPr lang="fr-FR" sz="1600" dirty="0"/>
              <a:t>Un quart des infections sont des </a:t>
            </a:r>
            <a:r>
              <a:rPr lang="fr-FR" sz="1600" dirty="0" err="1"/>
              <a:t>recontaminations</a:t>
            </a:r>
            <a:endParaRPr lang="fr-FR" sz="1600" dirty="0"/>
          </a:p>
          <a:p>
            <a:pPr lvl="2">
              <a:spcBef>
                <a:spcPts val="300"/>
              </a:spcBef>
            </a:pPr>
            <a:r>
              <a:rPr lang="fr-FR" sz="1600" dirty="0"/>
              <a:t>VIH+ : 92,5 %</a:t>
            </a:r>
          </a:p>
          <a:p>
            <a:pPr lvl="2">
              <a:spcBef>
                <a:spcPts val="300"/>
              </a:spcBef>
            </a:pPr>
            <a:r>
              <a:rPr lang="fr-FR" sz="1600" dirty="0"/>
              <a:t>95 % des infections reliées en chaine de transmission de ≥ 2 cas</a:t>
            </a:r>
          </a:p>
          <a:p>
            <a:pPr lvl="2">
              <a:spcBef>
                <a:spcPts val="300"/>
              </a:spcBef>
            </a:pPr>
            <a:endParaRPr lang="fr-FR" sz="1400" dirty="0"/>
          </a:p>
        </p:txBody>
      </p:sp>
      <p:sp>
        <p:nvSpPr>
          <p:cNvPr id="4" name="Text Box 3"/>
          <p:cNvSpPr txBox="1">
            <a:spLocks noChangeArrowheads="1"/>
          </p:cNvSpPr>
          <p:nvPr/>
        </p:nvSpPr>
        <p:spPr bwMode="auto">
          <a:xfrm>
            <a:off x="538199" y="6576478"/>
            <a:ext cx="861999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 (1) </a:t>
            </a:r>
            <a:r>
              <a:rPr lang="en-GB" sz="1200" i="1" dirty="0" err="1">
                <a:solidFill>
                  <a:srgbClr val="0070C0"/>
                </a:solidFill>
              </a:rPr>
              <a:t>Hoornenborg</a:t>
            </a:r>
            <a:r>
              <a:rPr lang="en-GB" sz="1200" i="1" dirty="0">
                <a:solidFill>
                  <a:srgbClr val="0070C0"/>
                </a:solidFill>
              </a:rPr>
              <a:t> E, CROI 2017, Abs. 519 ; (2) Braun DL, CROI 2017, Abs. 521 ; (3) </a:t>
            </a:r>
            <a:r>
              <a:rPr lang="en-GB" sz="1200" i="1" dirty="0" err="1">
                <a:solidFill>
                  <a:srgbClr val="0070C0"/>
                </a:solidFill>
              </a:rPr>
              <a:t>Todesco</a:t>
            </a:r>
            <a:r>
              <a:rPr lang="en-GB" sz="1200" i="1" dirty="0">
                <a:solidFill>
                  <a:srgbClr val="0070C0"/>
                </a:solidFill>
              </a:rPr>
              <a:t> E, CROI 2017, Abs. 520</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222</a:t>
            </a:r>
          </a:p>
        </p:txBody>
      </p:sp>
    </p:spTree>
    <p:extLst>
      <p:ext uri="{BB962C8B-B14F-4D97-AF65-F5344CB8AC3E}">
        <p14:creationId xmlns:p14="http://schemas.microsoft.com/office/powerpoint/2010/main" val="716392181"/>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Infections aiguës VHC chez les HSH VIH : réduction de l’incidence aux Pays-Bas depuis l’accès élargi aux AAD</a:t>
            </a:r>
          </a:p>
        </p:txBody>
      </p:sp>
      <p:sp>
        <p:nvSpPr>
          <p:cNvPr id="5123" name="Rectangle 3"/>
          <p:cNvSpPr>
            <a:spLocks noGrp="1" noChangeArrowheads="1"/>
          </p:cNvSpPr>
          <p:nvPr>
            <p:ph idx="1"/>
          </p:nvPr>
        </p:nvSpPr>
        <p:spPr>
          <a:xfrm>
            <a:off x="455220" y="1215998"/>
            <a:ext cx="8507413" cy="1401762"/>
          </a:xfrm>
        </p:spPr>
        <p:txBody>
          <a:bodyPr/>
          <a:lstStyle/>
          <a:p>
            <a:pPr eaLnBrk="1" hangingPunct="1"/>
            <a:r>
              <a:rPr lang="fr-FR" sz="1800" dirty="0"/>
              <a:t>Disponibilité aux Pays-Bas des AAD depuis septembre 2014 pour les stades F3-F4 puis depuis novembre 2015 remboursement pour toutes les hépatites chroniques VHC</a:t>
            </a:r>
          </a:p>
          <a:p>
            <a:pPr eaLnBrk="1" hangingPunct="1"/>
            <a:r>
              <a:rPr lang="fr-FR" sz="1800" dirty="0"/>
              <a:t>Comparaison de l’incidence des infections à VHC aiguës survenues en 2014 et 2016 dans 17 centres de traitement VIH assurant le suivi d’environ 80 % des HSH VIH+ néerlandais</a:t>
            </a:r>
          </a:p>
        </p:txBody>
      </p:sp>
      <p:sp>
        <p:nvSpPr>
          <p:cNvPr id="5" name="Text Box 3"/>
          <p:cNvSpPr txBox="1">
            <a:spLocks noChangeArrowheads="1"/>
          </p:cNvSpPr>
          <p:nvPr/>
        </p:nvSpPr>
        <p:spPr bwMode="auto">
          <a:xfrm>
            <a:off x="5973289" y="6583363"/>
            <a:ext cx="3170712"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Boerekamps</a:t>
            </a:r>
            <a:r>
              <a:rPr lang="en-GB" sz="1200" i="1" dirty="0">
                <a:solidFill>
                  <a:srgbClr val="0070C0"/>
                </a:solidFill>
              </a:rPr>
              <a:t> A, CROI 2017, Abs. 137LB</a:t>
            </a:r>
          </a:p>
        </p:txBody>
      </p:sp>
      <p:graphicFrame>
        <p:nvGraphicFramePr>
          <p:cNvPr id="6" name="Tableau 5"/>
          <p:cNvGraphicFramePr>
            <a:graphicFrameLocks noGrp="1"/>
          </p:cNvGraphicFramePr>
          <p:nvPr>
            <p:extLst/>
          </p:nvPr>
        </p:nvGraphicFramePr>
        <p:xfrm>
          <a:off x="741640" y="3021085"/>
          <a:ext cx="8093602" cy="2307205"/>
        </p:xfrm>
        <a:graphic>
          <a:graphicData uri="http://schemas.openxmlformats.org/drawingml/2006/table">
            <a:tbl>
              <a:tblPr firstRow="1" bandRow="1">
                <a:tableStyleId>{5C22544A-7EE6-4342-B048-85BDC9FD1C3A}</a:tableStyleId>
              </a:tblPr>
              <a:tblGrid>
                <a:gridCol w="2644008">
                  <a:extLst>
                    <a:ext uri="{9D8B030D-6E8A-4147-A177-3AD203B41FA5}">
                      <a16:colId xmlns:a16="http://schemas.microsoft.com/office/drawing/2014/main" xmlns="" val="20001"/>
                    </a:ext>
                  </a:extLst>
                </a:gridCol>
                <a:gridCol w="2644008">
                  <a:extLst>
                    <a:ext uri="{9D8B030D-6E8A-4147-A177-3AD203B41FA5}">
                      <a16:colId xmlns:a16="http://schemas.microsoft.com/office/drawing/2014/main" xmlns="" val="1765536755"/>
                    </a:ext>
                  </a:extLst>
                </a:gridCol>
                <a:gridCol w="2805586">
                  <a:extLst>
                    <a:ext uri="{9D8B030D-6E8A-4147-A177-3AD203B41FA5}">
                      <a16:colId xmlns:a16="http://schemas.microsoft.com/office/drawing/2014/main" xmlns="" val="20002"/>
                    </a:ext>
                  </a:extLst>
                </a:gridCol>
              </a:tblGrid>
              <a:tr h="308801">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endParaRPr kumimoji="0" lang="fr-FR" sz="1600" b="0" i="0" u="none" strike="noStrike" cap="none" normalizeH="0" baseline="0" dirty="0">
                        <a:ln>
                          <a:noFill/>
                        </a:ln>
                        <a:solidFill>
                          <a:srgbClr val="000066"/>
                        </a:solidFill>
                        <a:effectLst/>
                        <a:latin typeface="Arial" charset="0"/>
                      </a:endParaRP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i="0" u="none" strike="noStrike" cap="none" normalizeH="0" baseline="0" dirty="0">
                          <a:ln>
                            <a:noFill/>
                          </a:ln>
                          <a:solidFill>
                            <a:srgbClr val="000066"/>
                          </a:solidFill>
                          <a:effectLst/>
                          <a:latin typeface="Arial" charset="0"/>
                        </a:rPr>
                        <a:t>2014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i="0" u="none" strike="noStrike" cap="none" normalizeH="0" baseline="0" dirty="0">
                          <a:ln>
                            <a:noFill/>
                          </a:ln>
                          <a:solidFill>
                            <a:srgbClr val="000066"/>
                          </a:solidFill>
                          <a:effectLst/>
                          <a:latin typeface="Arial" charset="0"/>
                        </a:rPr>
                        <a:t>2016</a:t>
                      </a:r>
                      <a:endParaRPr kumimoji="0" lang="fr-FR" sz="1600" b="0" i="0" u="none" strike="noStrike" cap="none" normalizeH="0" baseline="0" dirty="0">
                        <a:ln>
                          <a:noFill/>
                        </a:ln>
                        <a:solidFill>
                          <a:srgbClr val="000066"/>
                        </a:solidFill>
                        <a:effectLst/>
                        <a:latin typeface="Arial" charset="0"/>
                      </a:endParaRPr>
                    </a:p>
                  </a:txBody>
                  <a:tcPr anchor="ctr" horzOverflow="overflow"/>
                </a:tc>
                <a:extLst>
                  <a:ext uri="{0D108BD9-81ED-4DB2-BD59-A6C34878D82A}">
                    <a16:rowId xmlns:a16="http://schemas.microsoft.com/office/drawing/2014/main" xmlns="" val="10000"/>
                  </a:ext>
                </a:extLst>
              </a:tr>
              <a:tr h="308801">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Infection aiguë VHC</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n = 93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n = 49</a:t>
                      </a:r>
                    </a:p>
                  </a:txBody>
                  <a:tcPr anchor="ctr" horzOverflow="overflow"/>
                </a:tc>
                <a:extLst>
                  <a:ext uri="{0D108BD9-81ED-4DB2-BD59-A6C34878D82A}">
                    <a16:rowId xmlns:a16="http://schemas.microsoft.com/office/drawing/2014/main" xmlns="" val="10001"/>
                  </a:ext>
                </a:extLst>
              </a:tr>
              <a:tr h="648482">
                <a:tc>
                  <a:txBody>
                    <a:bodyPr/>
                    <a:lstStyle/>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pPr>
                      <a:r>
                        <a:rPr kumimoji="0" lang="fr-FR" sz="1600" b="0" i="0" u="none" strike="noStrike" cap="none" normalizeH="0" baseline="0" dirty="0">
                          <a:ln>
                            <a:noFill/>
                          </a:ln>
                          <a:solidFill>
                            <a:srgbClr val="000066"/>
                          </a:solidFill>
                          <a:effectLst/>
                          <a:latin typeface="Arial" charset="0"/>
                        </a:rPr>
                        <a:t>Génotype 1</a:t>
                      </a:r>
                    </a:p>
                    <a:p>
                      <a:pPr marL="285750" marR="0" lvl="0" indent="-285750" algn="l" defTabSz="914400" rtl="0" eaLnBrk="1" fontAlgn="base" latinLnBrk="0" hangingPunct="1">
                        <a:lnSpc>
                          <a:spcPct val="100000"/>
                        </a:lnSpc>
                        <a:spcBef>
                          <a:spcPts val="0"/>
                        </a:spcBef>
                        <a:spcAft>
                          <a:spcPts val="0"/>
                        </a:spcAft>
                        <a:buClrTx/>
                        <a:buSzTx/>
                        <a:buFont typeface="Arial" panose="020B0604020202020204" pitchFamily="34" charset="0"/>
                        <a:buChar char="•"/>
                        <a:tabLst/>
                      </a:pPr>
                      <a:r>
                        <a:rPr kumimoji="0" lang="fr-FR" sz="1600" b="0" i="0" u="none" strike="noStrike" cap="none" normalizeH="0" baseline="0" dirty="0">
                          <a:ln>
                            <a:noFill/>
                          </a:ln>
                          <a:solidFill>
                            <a:srgbClr val="000066"/>
                          </a:solidFill>
                          <a:effectLst/>
                          <a:latin typeface="Arial" charset="0"/>
                        </a:rPr>
                        <a:t>Génotype 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81 %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19 %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69 %</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31 %</a:t>
                      </a:r>
                    </a:p>
                  </a:txBody>
                  <a:tcPr anchor="ctr" horzOverflow="overflow"/>
                </a:tc>
                <a:extLst>
                  <a:ext uri="{0D108BD9-81ED-4DB2-BD59-A6C34878D82A}">
                    <a16:rowId xmlns:a16="http://schemas.microsoft.com/office/drawing/2014/main" xmlns="" val="2079847979"/>
                  </a:ext>
                </a:extLst>
              </a:tr>
              <a:tr h="98816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Incidence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11,2/1 000 AP</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(IC 95 % : 9 -14)</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i="0" u="none" strike="noStrike" cap="none" normalizeH="0" baseline="0" dirty="0">
                          <a:ln>
                            <a:noFill/>
                          </a:ln>
                          <a:solidFill>
                            <a:srgbClr val="000066"/>
                          </a:solidFill>
                          <a:effectLst/>
                          <a:latin typeface="Arial" charset="0"/>
                        </a:rPr>
                        <a:t>1,1 % par an</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5,5/1 000 AP</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0" i="0" u="none" strike="noStrike" cap="none" normalizeH="0" baseline="0" dirty="0">
                          <a:ln>
                            <a:noFill/>
                          </a:ln>
                          <a:solidFill>
                            <a:srgbClr val="000066"/>
                          </a:solidFill>
                          <a:effectLst/>
                          <a:latin typeface="Arial" charset="0"/>
                        </a:rPr>
                        <a:t>(IC 95 % : 4 - 7)</a:t>
                      </a:r>
                    </a:p>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600" b="1" i="0" u="none" strike="noStrike" cap="none" normalizeH="0" baseline="0" dirty="0">
                          <a:ln>
                            <a:noFill/>
                          </a:ln>
                          <a:solidFill>
                            <a:srgbClr val="000066"/>
                          </a:solidFill>
                          <a:effectLst/>
                          <a:latin typeface="Arial" charset="0"/>
                        </a:rPr>
                        <a:t>0,55 % par an</a:t>
                      </a:r>
                    </a:p>
                  </a:txBody>
                  <a:tcPr anchor="ctr" horzOverflow="overflow"/>
                </a:tc>
                <a:extLst>
                  <a:ext uri="{0D108BD9-81ED-4DB2-BD59-A6C34878D82A}">
                    <a16:rowId xmlns:a16="http://schemas.microsoft.com/office/drawing/2014/main" xmlns="" val="1070440898"/>
                  </a:ext>
                </a:extLst>
              </a:tr>
            </a:tbl>
          </a:graphicData>
        </a:graphic>
      </p:graphicFrame>
      <p:sp>
        <p:nvSpPr>
          <p:cNvPr id="8" name="Rectangle 3"/>
          <p:cNvSpPr txBox="1">
            <a:spLocks noChangeArrowheads="1"/>
          </p:cNvSpPr>
          <p:nvPr/>
        </p:nvSpPr>
        <p:spPr bwMode="auto">
          <a:xfrm>
            <a:off x="455220" y="5392285"/>
            <a:ext cx="8507413" cy="12537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kern="0" dirty="0"/>
              <a:t>Au total, diminution de 51 % des infections VHC aiguës entre 2014 et 2016</a:t>
            </a:r>
          </a:p>
          <a:p>
            <a:pPr eaLnBrk="1" hangingPunct="1"/>
            <a:r>
              <a:rPr lang="fr-FR" sz="1800" kern="0" dirty="0"/>
              <a:t>Ces données observationnelles suggèrent que l’usage large des AAD est la cause de cette diminution, d’autant que l’infection VHC aiguë est la seule IST qui ait diminué aux Pays-Bas</a:t>
            </a:r>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223</a:t>
            </a:r>
          </a:p>
        </p:txBody>
      </p:sp>
    </p:spTree>
    <p:extLst>
      <p:ext uri="{BB962C8B-B14F-4D97-AF65-F5344CB8AC3E}">
        <p14:creationId xmlns:p14="http://schemas.microsoft.com/office/powerpoint/2010/main" val="211975216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 name="Group 8"/>
          <p:cNvGraphicFramePr>
            <a:graphicFrameLocks noGrp="1"/>
          </p:cNvGraphicFramePr>
          <p:nvPr>
            <p:extLst/>
          </p:nvPr>
        </p:nvGraphicFramePr>
        <p:xfrm>
          <a:off x="6602681" y="2499503"/>
          <a:ext cx="1395891" cy="282610"/>
        </p:xfrm>
        <a:graphic>
          <a:graphicData uri="http://schemas.openxmlformats.org/drawingml/2006/table">
            <a:tbl>
              <a:tblPr/>
              <a:tblGrid>
                <a:gridCol w="1395891">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rgbClr val="000066"/>
                          </a:solidFill>
                          <a:effectLst/>
                          <a:latin typeface="Calibri" pitchFamily="-109" charset="0"/>
                          <a:ea typeface="ＭＳ Ｐゴシック" pitchFamily="-109" charset="-128"/>
                          <a:cs typeface="ＭＳ Ｐゴシック" pitchFamily="-109" charset="-128"/>
                        </a:rPr>
                        <a:t>LDV/SOF</a:t>
                      </a:r>
                    </a:p>
                  </a:txBody>
                  <a:tcPr marR="36000"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B888"/>
                    </a:solidFill>
                  </a:tcPr>
                </a:tc>
                <a:extLst>
                  <a:ext uri="{0D108BD9-81ED-4DB2-BD59-A6C34878D82A}">
                    <a16:rowId xmlns:a16="http://schemas.microsoft.com/office/drawing/2014/main" xmlns="" val="10000"/>
                  </a:ext>
                </a:extLst>
              </a:tr>
            </a:tbl>
          </a:graphicData>
        </a:graphic>
      </p:graphicFrame>
      <p:graphicFrame>
        <p:nvGraphicFramePr>
          <p:cNvPr id="19" name="Group 8"/>
          <p:cNvGraphicFramePr>
            <a:graphicFrameLocks noGrp="1"/>
          </p:cNvGraphicFramePr>
          <p:nvPr>
            <p:extLst/>
          </p:nvPr>
        </p:nvGraphicFramePr>
        <p:xfrm>
          <a:off x="6602683" y="2879951"/>
          <a:ext cx="1395890" cy="282610"/>
        </p:xfrm>
        <a:graphic>
          <a:graphicData uri="http://schemas.openxmlformats.org/drawingml/2006/table">
            <a:tbl>
              <a:tblPr/>
              <a:tblGrid>
                <a:gridCol w="1395890">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Calibri" pitchFamily="-109" charset="0"/>
                          <a:ea typeface="ＭＳ Ｐゴシック" pitchFamily="-109" charset="-128"/>
                          <a:cs typeface="ＭＳ Ｐゴシック" pitchFamily="-109" charset="-128"/>
                        </a:rPr>
                        <a:t>LDV/SOF + RBV</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bl>
          </a:graphicData>
        </a:graphic>
      </p:graphicFrame>
      <p:graphicFrame>
        <p:nvGraphicFramePr>
          <p:cNvPr id="20" name="Group 8"/>
          <p:cNvGraphicFramePr>
            <a:graphicFrameLocks noGrp="1"/>
          </p:cNvGraphicFramePr>
          <p:nvPr>
            <p:extLst/>
          </p:nvPr>
        </p:nvGraphicFramePr>
        <p:xfrm>
          <a:off x="6602682" y="3403657"/>
          <a:ext cx="1412241" cy="282610"/>
        </p:xfrm>
        <a:graphic>
          <a:graphicData uri="http://schemas.openxmlformats.org/drawingml/2006/table">
            <a:tbl>
              <a:tblPr/>
              <a:tblGrid>
                <a:gridCol w="1412241">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Calibri" pitchFamily="-109" charset="0"/>
                          <a:ea typeface="ＭＳ Ｐゴシック" pitchFamily="-109" charset="-128"/>
                          <a:cs typeface="ＭＳ Ｐゴシック" pitchFamily="-109" charset="-128"/>
                        </a:rPr>
                        <a:t>LDV/SOF + RBV</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bl>
          </a:graphicData>
        </a:graphic>
      </p:graphicFrame>
      <p:graphicFrame>
        <p:nvGraphicFramePr>
          <p:cNvPr id="21" name="Group 8"/>
          <p:cNvGraphicFramePr>
            <a:graphicFrameLocks noGrp="1"/>
          </p:cNvGraphicFramePr>
          <p:nvPr>
            <p:extLst/>
          </p:nvPr>
        </p:nvGraphicFramePr>
        <p:xfrm>
          <a:off x="6602682" y="3765607"/>
          <a:ext cx="2285357" cy="282610"/>
        </p:xfrm>
        <a:graphic>
          <a:graphicData uri="http://schemas.openxmlformats.org/drawingml/2006/table">
            <a:tbl>
              <a:tblPr/>
              <a:tblGrid>
                <a:gridCol w="2285357">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rgbClr val="000066"/>
                          </a:solidFill>
                          <a:effectLst/>
                          <a:latin typeface="Calibri" pitchFamily="-109" charset="0"/>
                          <a:ea typeface="ＭＳ Ｐゴシック" pitchFamily="-109" charset="-128"/>
                          <a:cs typeface="ＭＳ Ｐゴシック" pitchFamily="-109" charset="-128"/>
                        </a:rPr>
                        <a:t>LDV/SOF</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FF9933"/>
                    </a:solidFill>
                  </a:tcPr>
                </a:tc>
                <a:extLst>
                  <a:ext uri="{0D108BD9-81ED-4DB2-BD59-A6C34878D82A}">
                    <a16:rowId xmlns:a16="http://schemas.microsoft.com/office/drawing/2014/main" xmlns="" val="10000"/>
                  </a:ext>
                </a:extLst>
              </a:tr>
            </a:tbl>
          </a:graphicData>
        </a:graphic>
      </p:graphicFrame>
      <p:graphicFrame>
        <p:nvGraphicFramePr>
          <p:cNvPr id="22" name="Group 8"/>
          <p:cNvGraphicFramePr>
            <a:graphicFrameLocks noGrp="1"/>
          </p:cNvGraphicFramePr>
          <p:nvPr>
            <p:extLst/>
          </p:nvPr>
        </p:nvGraphicFramePr>
        <p:xfrm>
          <a:off x="6602682" y="4319433"/>
          <a:ext cx="1412241" cy="282610"/>
        </p:xfrm>
        <a:graphic>
          <a:graphicData uri="http://schemas.openxmlformats.org/drawingml/2006/table">
            <a:tbl>
              <a:tblPr/>
              <a:tblGrid>
                <a:gridCol w="1412241">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Calibri" pitchFamily="-109" charset="0"/>
                          <a:ea typeface="ＭＳ Ｐゴシック" pitchFamily="-109" charset="-128"/>
                          <a:cs typeface="ＭＳ Ｐゴシック" pitchFamily="-109" charset="-128"/>
                        </a:rPr>
                        <a:t>LDV/SOF + RBV</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0099FF"/>
                    </a:solidFill>
                  </a:tcPr>
                </a:tc>
                <a:extLst>
                  <a:ext uri="{0D108BD9-81ED-4DB2-BD59-A6C34878D82A}">
                    <a16:rowId xmlns:a16="http://schemas.microsoft.com/office/drawing/2014/main" xmlns="" val="10000"/>
                  </a:ext>
                </a:extLst>
              </a:tr>
            </a:tbl>
          </a:graphicData>
        </a:graphic>
      </p:graphicFrame>
      <p:graphicFrame>
        <p:nvGraphicFramePr>
          <p:cNvPr id="23" name="Group 8"/>
          <p:cNvGraphicFramePr>
            <a:graphicFrameLocks noGrp="1"/>
          </p:cNvGraphicFramePr>
          <p:nvPr>
            <p:extLst/>
          </p:nvPr>
        </p:nvGraphicFramePr>
        <p:xfrm>
          <a:off x="6602682" y="4681383"/>
          <a:ext cx="2285357" cy="282610"/>
        </p:xfrm>
        <a:graphic>
          <a:graphicData uri="http://schemas.openxmlformats.org/drawingml/2006/table">
            <a:tbl>
              <a:tblPr/>
              <a:tblGrid>
                <a:gridCol w="2285357">
                  <a:extLst>
                    <a:ext uri="{9D8B030D-6E8A-4147-A177-3AD203B41FA5}">
                      <a16:colId xmlns:a16="http://schemas.microsoft.com/office/drawing/2014/main" xmlns="" val="20000"/>
                    </a:ext>
                  </a:extLst>
                </a:gridCol>
              </a:tblGrid>
              <a:tr h="282610">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Calibri" pitchFamily="-109" charset="0"/>
                          <a:ea typeface="ＭＳ Ｐゴシック" pitchFamily="-109" charset="-128"/>
                          <a:cs typeface="ＭＳ Ｐゴシック" pitchFamily="-109" charset="-128"/>
                        </a:rPr>
                        <a:t>LDV/SOF</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64C1FF"/>
                    </a:solidFill>
                  </a:tcPr>
                </a:tc>
                <a:extLst>
                  <a:ext uri="{0D108BD9-81ED-4DB2-BD59-A6C34878D82A}">
                    <a16:rowId xmlns:a16="http://schemas.microsoft.com/office/drawing/2014/main" xmlns="" val="10000"/>
                  </a:ext>
                </a:extLst>
              </a:tr>
            </a:tbl>
          </a:graphicData>
        </a:graphic>
      </p:graphicFrame>
      <p:sp>
        <p:nvSpPr>
          <p:cNvPr id="58" name="Line 172"/>
          <p:cNvSpPr>
            <a:spLocks noChangeShapeType="1"/>
          </p:cNvSpPr>
          <p:nvPr/>
        </p:nvSpPr>
        <p:spPr bwMode="auto">
          <a:xfrm>
            <a:off x="8014923" y="2499502"/>
            <a:ext cx="0" cy="2464491"/>
          </a:xfrm>
          <a:prstGeom prst="line">
            <a:avLst/>
          </a:prstGeom>
          <a:noFill/>
          <a:ln w="12700">
            <a:solidFill>
              <a:srgbClr val="7E7ED4"/>
            </a:solidFill>
            <a:prstDash val="dash"/>
            <a:round/>
            <a:headEnd/>
            <a:tailEnd/>
          </a:ln>
        </p:spPr>
        <p:txBody>
          <a:bodyPr>
            <a:prstTxWarp prst="textNoShape">
              <a:avLst/>
            </a:prstTxWarp>
          </a:bodyPr>
          <a:lstStyle/>
          <a:p>
            <a:pPr algn="ctr" defTabSz="914400" fontAlgn="base">
              <a:spcBef>
                <a:spcPct val="0"/>
              </a:spcBef>
              <a:spcAft>
                <a:spcPct val="0"/>
              </a:spcAft>
            </a:pPr>
            <a:endParaRPr lang="en-US" sz="2400" i="1">
              <a:solidFill>
                <a:srgbClr val="FFFFFF"/>
              </a:solidFill>
              <a:latin typeface="+mn-lt"/>
              <a:ea typeface="ＭＳ Ｐゴシック" pitchFamily="-1" charset="-128"/>
              <a:cs typeface="ＭＳ Ｐゴシック" pitchFamily="-1" charset="-128"/>
            </a:endParaRPr>
          </a:p>
        </p:txBody>
      </p:sp>
      <p:sp>
        <p:nvSpPr>
          <p:cNvPr id="86" name="Espace réservé du contenu 2"/>
          <p:cNvSpPr>
            <a:spLocks/>
          </p:cNvSpPr>
          <p:nvPr/>
        </p:nvSpPr>
        <p:spPr bwMode="auto">
          <a:xfrm>
            <a:off x="127586" y="5950582"/>
            <a:ext cx="8671817" cy="431640"/>
          </a:xfrm>
          <a:prstGeom prst="rect">
            <a:avLst/>
          </a:prstGeom>
          <a:noFill/>
          <a:ln w="9525">
            <a:noFill/>
            <a:miter lim="800000"/>
            <a:headEnd/>
            <a:tailEnd/>
          </a:ln>
        </p:spPr>
        <p:txBody>
          <a:bodyPr>
            <a:prstTxWarp prst="textNoShape">
              <a:avLst/>
            </a:prstTxWarp>
          </a:bodyPr>
          <a:lstStyle/>
          <a:p>
            <a:pPr marL="342900" indent="-342900" defTabSz="914400" fontAlgn="base">
              <a:spcBef>
                <a:spcPts val="72"/>
              </a:spcBef>
              <a:spcAft>
                <a:spcPct val="0"/>
              </a:spcAft>
              <a:buClr>
                <a:srgbClr val="0070C0"/>
              </a:buClr>
              <a:buFont typeface="Arial" panose="020B0604020202020204" pitchFamily="34" charset="0"/>
              <a:buChar char="•"/>
            </a:pPr>
            <a:r>
              <a:rPr lang="fr-FR" b="1" dirty="0">
                <a:solidFill>
                  <a:srgbClr val="0070C0"/>
                </a:solidFill>
                <a:latin typeface="+mn-lt"/>
                <a:ea typeface="ＭＳ Ｐゴシック" pitchFamily="-1" charset="-128"/>
                <a:cs typeface="ＭＳ Ｐゴシック" pitchFamily="-1" charset="-128"/>
              </a:rPr>
              <a:t>Objectif : </a:t>
            </a:r>
            <a:r>
              <a:rPr lang="en-US" dirty="0">
                <a:solidFill>
                  <a:srgbClr val="000066"/>
                </a:solidFill>
                <a:latin typeface="+mn-lt"/>
                <a:ea typeface="ＭＳ Ｐゴシック" pitchFamily="-1" charset="-128"/>
                <a:cs typeface="ＭＳ Ｐゴシック" pitchFamily="-1" charset="-128"/>
              </a:rPr>
              <a:t>RVS</a:t>
            </a:r>
            <a:r>
              <a:rPr lang="en-US" baseline="-25000" dirty="0">
                <a:solidFill>
                  <a:srgbClr val="000066"/>
                </a:solidFill>
                <a:latin typeface="+mn-lt"/>
                <a:ea typeface="ＭＳ Ｐゴシック" pitchFamily="-1" charset="-128"/>
                <a:cs typeface="ＭＳ Ｐゴシック" pitchFamily="-1" charset="-128"/>
              </a:rPr>
              <a:t>12</a:t>
            </a:r>
            <a:r>
              <a:rPr lang="en-US" dirty="0">
                <a:solidFill>
                  <a:srgbClr val="000066"/>
                </a:solidFill>
                <a:latin typeface="+mn-lt"/>
                <a:ea typeface="ＭＳ Ｐゴシック" pitchFamily="-1" charset="-128"/>
                <a:cs typeface="ＭＳ Ｐゴシック" pitchFamily="-1" charset="-128"/>
              </a:rPr>
              <a:t> (</a:t>
            </a:r>
            <a:r>
              <a:rPr lang="en-US" dirty="0">
                <a:latin typeface="+mn-lt"/>
                <a:ea typeface="ＭＳ Ｐゴシック" pitchFamily="-1" charset="-128"/>
                <a:cs typeface="ＭＳ Ｐゴシック" pitchFamily="-1" charset="-128"/>
              </a:rPr>
              <a:t>CV</a:t>
            </a:r>
            <a:r>
              <a:rPr lang="en-US" dirty="0">
                <a:solidFill>
                  <a:srgbClr val="000066"/>
                </a:solidFill>
                <a:latin typeface="+mn-lt"/>
                <a:ea typeface="ＭＳ Ｐゴシック" pitchFamily="-1" charset="-128"/>
                <a:cs typeface="ＭＳ Ｐゴシック" pitchFamily="-1" charset="-128"/>
              </a:rPr>
              <a:t> VHC &lt; 15 UI/ml), avec IC 95 %, en ITT</a:t>
            </a:r>
          </a:p>
        </p:txBody>
      </p:sp>
      <p:sp>
        <p:nvSpPr>
          <p:cNvPr id="88" name="Titre 2"/>
          <p:cNvSpPr>
            <a:spLocks noGrp="1"/>
          </p:cNvSpPr>
          <p:nvPr>
            <p:ph type="title"/>
          </p:nvPr>
        </p:nvSpPr>
        <p:spPr>
          <a:xfrm>
            <a:off x="1547813" y="115888"/>
            <a:ext cx="7523162" cy="936625"/>
          </a:xfrm>
        </p:spPr>
        <p:txBody>
          <a:bodyPr/>
          <a:lstStyle/>
          <a:p>
            <a:pPr>
              <a:lnSpc>
                <a:spcPts val="2660"/>
              </a:lnSpc>
            </a:pPr>
            <a:r>
              <a:rPr lang="fr-FR" sz="2600" dirty="0"/>
              <a:t>Essais RESCUE et ACTG A5348 : </a:t>
            </a:r>
            <a:br>
              <a:rPr lang="fr-FR" sz="2600" dirty="0"/>
            </a:br>
            <a:r>
              <a:rPr lang="fr-FR" sz="2600" dirty="0"/>
              <a:t>LDV/SOF ± RBV pour le retraitement d’échecs </a:t>
            </a:r>
            <a:br>
              <a:rPr lang="fr-FR" sz="2600" dirty="0"/>
            </a:br>
            <a:r>
              <a:rPr lang="fr-FR" sz="2600" dirty="0"/>
              <a:t>de traitements avec SOF (1)</a:t>
            </a:r>
          </a:p>
        </p:txBody>
      </p:sp>
      <p:sp>
        <p:nvSpPr>
          <p:cNvPr id="93" name="Espace réservé du contenu 3"/>
          <p:cNvSpPr>
            <a:spLocks noGrp="1"/>
          </p:cNvSpPr>
          <p:nvPr>
            <p:ph sz="half" idx="1"/>
          </p:nvPr>
        </p:nvSpPr>
        <p:spPr>
          <a:xfrm>
            <a:off x="85726" y="1277700"/>
            <a:ext cx="2884564" cy="4531368"/>
          </a:xfrm>
        </p:spPr>
        <p:txBody>
          <a:bodyPr/>
          <a:lstStyle/>
          <a:p>
            <a:pPr>
              <a:lnSpc>
                <a:spcPts val="2000"/>
              </a:lnSpc>
            </a:pPr>
            <a:r>
              <a:rPr lang="fr-FR" sz="1800" dirty="0"/>
              <a:t>Infection VHC avec échec traitement par SOF + (SMV ± RBV ou RBV ± PEG-IFN)</a:t>
            </a:r>
            <a:br>
              <a:rPr lang="fr-FR" sz="1800" dirty="0"/>
            </a:br>
            <a:endParaRPr lang="fr-FR" sz="1800" dirty="0"/>
          </a:p>
          <a:p>
            <a:pPr>
              <a:lnSpc>
                <a:spcPts val="2000"/>
              </a:lnSpc>
            </a:pPr>
            <a:r>
              <a:rPr lang="fr-FR" sz="1800" dirty="0"/>
              <a:t>Génotype 1 (2 études) ou 4 (RESCUE)</a:t>
            </a:r>
            <a:br>
              <a:rPr lang="fr-FR" sz="1800" dirty="0"/>
            </a:br>
            <a:endParaRPr lang="fr-FR" sz="1800" dirty="0"/>
          </a:p>
          <a:p>
            <a:pPr>
              <a:lnSpc>
                <a:spcPts val="2000"/>
              </a:lnSpc>
            </a:pPr>
            <a:r>
              <a:rPr lang="fr-FR" sz="1800" dirty="0"/>
              <a:t>CV VHC &gt; 15 UI/ml (RESCUE) ou </a:t>
            </a:r>
            <a:br>
              <a:rPr lang="fr-FR" sz="1800" dirty="0"/>
            </a:br>
            <a:r>
              <a:rPr lang="fr-FR" sz="1800" dirty="0"/>
              <a:t>&gt; 10 000 UI/ml (A5348)</a:t>
            </a:r>
            <a:br>
              <a:rPr lang="fr-FR" sz="1800" dirty="0"/>
            </a:br>
            <a:endParaRPr lang="fr-FR" sz="1800" dirty="0"/>
          </a:p>
          <a:p>
            <a:pPr>
              <a:lnSpc>
                <a:spcPts val="2000"/>
              </a:lnSpc>
            </a:pPr>
            <a:r>
              <a:rPr lang="fr-FR" sz="1800" dirty="0"/>
              <a:t>VIH négatif (RESCUE) ou VIH+ sans ARV ou avec ARV stables (A5348)</a:t>
            </a:r>
          </a:p>
        </p:txBody>
      </p:sp>
      <p:sp>
        <p:nvSpPr>
          <p:cNvPr id="3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Tam E, CROI 2017, Abs. 568LB</a:t>
            </a:r>
          </a:p>
        </p:txBody>
      </p:sp>
      <p:grpSp>
        <p:nvGrpSpPr>
          <p:cNvPr id="3" name="Groupe 2"/>
          <p:cNvGrpSpPr/>
          <p:nvPr/>
        </p:nvGrpSpPr>
        <p:grpSpPr>
          <a:xfrm>
            <a:off x="2868643" y="1527428"/>
            <a:ext cx="6332591" cy="4136716"/>
            <a:chOff x="2868643" y="1527428"/>
            <a:chExt cx="6332591" cy="4136716"/>
          </a:xfrm>
        </p:grpSpPr>
        <p:sp>
          <p:nvSpPr>
            <p:cNvPr id="62" name="Line 172"/>
            <p:cNvSpPr>
              <a:spLocks noChangeShapeType="1"/>
            </p:cNvSpPr>
            <p:nvPr/>
          </p:nvSpPr>
          <p:spPr bwMode="auto">
            <a:xfrm>
              <a:off x="8903717" y="2499502"/>
              <a:ext cx="0" cy="2464491"/>
            </a:xfrm>
            <a:prstGeom prst="line">
              <a:avLst/>
            </a:prstGeom>
            <a:noFill/>
            <a:ln w="12700">
              <a:solidFill>
                <a:srgbClr val="7E7ED4"/>
              </a:solidFill>
              <a:prstDash val="dash"/>
              <a:round/>
              <a:headEnd/>
              <a:tailEnd/>
            </a:ln>
          </p:spPr>
          <p:txBody>
            <a:bodyPr>
              <a:prstTxWarp prst="textNoShape">
                <a:avLst/>
              </a:prstTxWarp>
            </a:bodyPr>
            <a:lstStyle/>
            <a:p>
              <a:pPr algn="ctr" defTabSz="914400" fontAlgn="base">
                <a:spcBef>
                  <a:spcPct val="0"/>
                </a:spcBef>
                <a:spcAft>
                  <a:spcPct val="0"/>
                </a:spcAft>
              </a:pPr>
              <a:endParaRPr lang="en-US" sz="2400" i="1">
                <a:solidFill>
                  <a:srgbClr val="FFFFFF"/>
                </a:solidFill>
                <a:latin typeface="+mn-lt"/>
                <a:ea typeface="ＭＳ Ｐゴシック" pitchFamily="-1" charset="-128"/>
                <a:cs typeface="ＭＳ Ｐゴシック" pitchFamily="-1" charset="-128"/>
              </a:endParaRPr>
            </a:p>
          </p:txBody>
        </p:sp>
        <p:cxnSp>
          <p:nvCxnSpPr>
            <p:cNvPr id="50" name="AutoShape 60"/>
            <p:cNvCxnSpPr>
              <a:cxnSpLocks noChangeShapeType="1"/>
            </p:cNvCxnSpPr>
            <p:nvPr/>
          </p:nvCxnSpPr>
          <p:spPr bwMode="auto">
            <a:xfrm rot="10800000" flipH="1" flipV="1">
              <a:off x="6527108" y="2662480"/>
              <a:ext cx="1587" cy="323997"/>
            </a:xfrm>
            <a:prstGeom prst="bentConnector3">
              <a:avLst>
                <a:gd name="adj1" fmla="val -31378765"/>
              </a:avLst>
            </a:prstGeom>
            <a:ln w="19050">
              <a:solidFill>
                <a:srgbClr val="0070C0"/>
              </a:solidFill>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51" name="Line 63"/>
            <p:cNvSpPr>
              <a:spLocks noChangeShapeType="1"/>
            </p:cNvSpPr>
            <p:nvPr/>
          </p:nvSpPr>
          <p:spPr bwMode="auto">
            <a:xfrm>
              <a:off x="4650358" y="2806752"/>
              <a:ext cx="1368000" cy="0"/>
            </a:xfrm>
            <a:prstGeom prst="line">
              <a:avLst/>
            </a:prstGeom>
            <a:ln w="19050">
              <a:solidFill>
                <a:srgbClr val="0070C0"/>
              </a:solidFill>
              <a:headEnd/>
              <a:tailEnd/>
            </a:ln>
          </p:spPr>
          <p:style>
            <a:lnRef idx="1">
              <a:schemeClr val="dk1"/>
            </a:lnRef>
            <a:fillRef idx="0">
              <a:schemeClr val="dk1"/>
            </a:fillRef>
            <a:effectRef idx="0">
              <a:schemeClr val="dk1"/>
            </a:effectRef>
            <a:fontRef idx="minor">
              <a:schemeClr val="tx1"/>
            </a:fontRef>
          </p:style>
          <p:txBody>
            <a:bodyPr>
              <a:prstTxWarp prst="textNoShape">
                <a:avLst/>
              </a:prstTxWarp>
            </a:bodyPr>
            <a:lstStyle/>
            <a:p>
              <a:pPr algn="ctr" defTabSz="914400" fontAlgn="base">
                <a:spcBef>
                  <a:spcPct val="0"/>
                </a:spcBef>
                <a:spcAft>
                  <a:spcPct val="0"/>
                </a:spcAft>
              </a:pPr>
              <a:endParaRPr lang="en-US" sz="2400" i="1">
                <a:solidFill>
                  <a:srgbClr val="FFFFFF"/>
                </a:solidFill>
                <a:ea typeface="ＭＳ Ｐゴシック" pitchFamily="-1" charset="-128"/>
                <a:cs typeface="ＭＳ Ｐゴシック" pitchFamily="-1" charset="-128"/>
              </a:endParaRPr>
            </a:p>
          </p:txBody>
        </p:sp>
        <p:sp>
          <p:nvSpPr>
            <p:cNvPr id="54" name="Line 63"/>
            <p:cNvSpPr>
              <a:spLocks noChangeShapeType="1"/>
            </p:cNvSpPr>
            <p:nvPr/>
          </p:nvSpPr>
          <p:spPr bwMode="auto">
            <a:xfrm>
              <a:off x="4650358" y="3692334"/>
              <a:ext cx="1368000" cy="0"/>
            </a:xfrm>
            <a:prstGeom prst="line">
              <a:avLst/>
            </a:prstGeom>
            <a:ln w="19050">
              <a:solidFill>
                <a:srgbClr val="0070C0"/>
              </a:solidFill>
              <a:headEnd/>
              <a:tailEnd/>
            </a:ln>
          </p:spPr>
          <p:style>
            <a:lnRef idx="1">
              <a:schemeClr val="dk1"/>
            </a:lnRef>
            <a:fillRef idx="0">
              <a:schemeClr val="dk1"/>
            </a:fillRef>
            <a:effectRef idx="0">
              <a:schemeClr val="dk1"/>
            </a:effectRef>
            <a:fontRef idx="minor">
              <a:schemeClr val="tx1"/>
            </a:fontRef>
          </p:style>
          <p:txBody>
            <a:bodyPr>
              <a:prstTxWarp prst="textNoShape">
                <a:avLst/>
              </a:prstTxWarp>
            </a:bodyPr>
            <a:lstStyle/>
            <a:p>
              <a:pPr algn="ctr" defTabSz="914400" fontAlgn="base">
                <a:spcBef>
                  <a:spcPct val="0"/>
                </a:spcBef>
                <a:spcAft>
                  <a:spcPct val="0"/>
                </a:spcAft>
              </a:pPr>
              <a:endParaRPr lang="en-US" sz="2400" i="1">
                <a:solidFill>
                  <a:srgbClr val="FFFFFF"/>
                </a:solidFill>
                <a:ea typeface="ＭＳ Ｐゴシック" pitchFamily="-1" charset="-128"/>
                <a:cs typeface="ＭＳ Ｐゴシック" pitchFamily="-1" charset="-128"/>
              </a:endParaRPr>
            </a:p>
          </p:txBody>
        </p:sp>
        <p:sp>
          <p:nvSpPr>
            <p:cNvPr id="55" name="Line 63"/>
            <p:cNvSpPr>
              <a:spLocks noChangeShapeType="1"/>
            </p:cNvSpPr>
            <p:nvPr/>
          </p:nvSpPr>
          <p:spPr bwMode="auto">
            <a:xfrm>
              <a:off x="4419808" y="4606696"/>
              <a:ext cx="1620000" cy="0"/>
            </a:xfrm>
            <a:prstGeom prst="line">
              <a:avLst/>
            </a:prstGeom>
            <a:ln w="19050">
              <a:solidFill>
                <a:srgbClr val="0070C0"/>
              </a:solidFill>
              <a:headEnd/>
              <a:tailEnd/>
            </a:ln>
          </p:spPr>
          <p:style>
            <a:lnRef idx="1">
              <a:schemeClr val="dk1"/>
            </a:lnRef>
            <a:fillRef idx="0">
              <a:schemeClr val="dk1"/>
            </a:fillRef>
            <a:effectRef idx="0">
              <a:schemeClr val="dk1"/>
            </a:effectRef>
            <a:fontRef idx="minor">
              <a:schemeClr val="tx1"/>
            </a:fontRef>
          </p:style>
          <p:txBody>
            <a:bodyPr>
              <a:prstTxWarp prst="textNoShape">
                <a:avLst/>
              </a:prstTxWarp>
            </a:bodyPr>
            <a:lstStyle/>
            <a:p>
              <a:pPr algn="ctr" defTabSz="914400" fontAlgn="base">
                <a:spcBef>
                  <a:spcPct val="0"/>
                </a:spcBef>
                <a:spcAft>
                  <a:spcPct val="0"/>
                </a:spcAft>
              </a:pPr>
              <a:endParaRPr lang="en-US" sz="2400" i="1">
                <a:solidFill>
                  <a:srgbClr val="FFFFFF"/>
                </a:solidFill>
                <a:ea typeface="ＭＳ Ｐゴシック" pitchFamily="-1" charset="-128"/>
                <a:cs typeface="ＭＳ Ｐゴシック" pitchFamily="-1" charset="-128"/>
              </a:endParaRPr>
            </a:p>
          </p:txBody>
        </p:sp>
        <p:sp>
          <p:nvSpPr>
            <p:cNvPr id="57" name="Oval 170"/>
            <p:cNvSpPr>
              <a:spLocks noChangeArrowheads="1"/>
            </p:cNvSpPr>
            <p:nvPr/>
          </p:nvSpPr>
          <p:spPr bwMode="auto">
            <a:xfrm>
              <a:off x="4500984" y="1527428"/>
              <a:ext cx="1765835" cy="755995"/>
            </a:xfrm>
            <a:prstGeom prst="ellipse">
              <a:avLst/>
            </a:prstGeom>
            <a:noFill/>
            <a:ln w="9525">
              <a:noFill/>
              <a:round/>
              <a:headEnd/>
              <a:tailEnd/>
            </a:ln>
            <a:effectLst>
              <a:prstShdw prst="shdw17" dist="17961" dir="2700000">
                <a:srgbClr val="898994">
                  <a:alpha val="74997"/>
                </a:srgbClr>
              </a:prstShdw>
            </a:effectLst>
          </p:spPr>
          <p:txBody>
            <a:bodyPr wrap="none" lIns="0" tIns="0" rIns="0" bIns="0" anchor="ctr">
              <a:prstTxWarp prst="textNoShape">
                <a:avLst/>
              </a:prstTxWarp>
              <a:noAutofit/>
            </a:bodyPr>
            <a:lstStyle/>
            <a:p>
              <a:pPr algn="ctr" defTabSz="914400" fontAlgn="base">
                <a:spcBef>
                  <a:spcPct val="0"/>
                </a:spcBef>
                <a:spcAft>
                  <a:spcPct val="0"/>
                </a:spcAft>
              </a:pPr>
              <a:r>
                <a:rPr lang="fr-FR" sz="1200" b="1">
                  <a:solidFill>
                    <a:srgbClr val="000066"/>
                  </a:solidFill>
                  <a:latin typeface="+mn-lt"/>
                  <a:ea typeface="Arial" pitchFamily="-1" charset="0"/>
                  <a:cs typeface="Arial" pitchFamily="-1" charset="0"/>
                </a:rPr>
                <a:t>Randomisation</a:t>
              </a:r>
            </a:p>
            <a:p>
              <a:pPr algn="ctr" defTabSz="914400" fontAlgn="base">
                <a:spcBef>
                  <a:spcPct val="0"/>
                </a:spcBef>
                <a:spcAft>
                  <a:spcPct val="0"/>
                </a:spcAft>
              </a:pPr>
              <a:r>
                <a:rPr lang="fr-FR" sz="1200" b="1">
                  <a:latin typeface="+mn-lt"/>
                  <a:ea typeface="Arial" pitchFamily="-1" charset="0"/>
                  <a:cs typeface="Arial" pitchFamily="-1" charset="0"/>
                </a:rPr>
                <a:t>1</a:t>
              </a:r>
              <a:r>
                <a:rPr lang="fr-FR" sz="1200" b="1">
                  <a:solidFill>
                    <a:srgbClr val="000066"/>
                  </a:solidFill>
                  <a:latin typeface="+mn-lt"/>
                  <a:ea typeface="Arial" pitchFamily="-1" charset="0"/>
                  <a:cs typeface="Arial" pitchFamily="-1" charset="0"/>
                </a:rPr>
                <a:t> : 1</a:t>
              </a:r>
            </a:p>
            <a:p>
              <a:pPr algn="ctr" defTabSz="914400" fontAlgn="base">
                <a:spcBef>
                  <a:spcPct val="0"/>
                </a:spcBef>
                <a:spcAft>
                  <a:spcPct val="0"/>
                </a:spcAft>
              </a:pPr>
              <a:r>
                <a:rPr lang="fr-FR" sz="1200" b="1">
                  <a:solidFill>
                    <a:srgbClr val="000066"/>
                  </a:solidFill>
                  <a:latin typeface="+mn-lt"/>
                  <a:ea typeface="Arial" pitchFamily="-1" charset="0"/>
                  <a:cs typeface="Arial" pitchFamily="-1" charset="0"/>
                </a:rPr>
                <a:t>Sans insu</a:t>
              </a:r>
            </a:p>
          </p:txBody>
        </p:sp>
        <p:cxnSp>
          <p:nvCxnSpPr>
            <p:cNvPr id="66" name="Connecteur droit 66"/>
            <p:cNvCxnSpPr>
              <a:cxnSpLocks noChangeShapeType="1"/>
            </p:cNvCxnSpPr>
            <p:nvPr/>
          </p:nvCxnSpPr>
          <p:spPr bwMode="auto">
            <a:xfrm rot="5400000">
              <a:off x="5235187" y="2445680"/>
              <a:ext cx="287996" cy="1588"/>
            </a:xfrm>
            <a:prstGeom prst="line">
              <a:avLst/>
            </a:prstGeom>
            <a:ln>
              <a:solidFill>
                <a:srgbClr val="0070C0"/>
              </a:solidFill>
              <a:headEnd/>
              <a:tailEnd type="triangle" w="med" len="med"/>
            </a:ln>
          </p:spPr>
          <p:style>
            <a:lnRef idx="1">
              <a:schemeClr val="dk1"/>
            </a:lnRef>
            <a:fillRef idx="0">
              <a:schemeClr val="dk1"/>
            </a:fillRef>
            <a:effectRef idx="0">
              <a:schemeClr val="dk1"/>
            </a:effectRef>
            <a:fontRef idx="minor">
              <a:schemeClr val="tx1"/>
            </a:fontRef>
          </p:style>
        </p:cxnSp>
        <p:sp>
          <p:nvSpPr>
            <p:cNvPr id="70" name="Oval 170"/>
            <p:cNvSpPr>
              <a:spLocks noChangeArrowheads="1"/>
            </p:cNvSpPr>
            <p:nvPr/>
          </p:nvSpPr>
          <p:spPr bwMode="auto">
            <a:xfrm>
              <a:off x="4514302" y="5124145"/>
              <a:ext cx="1765835" cy="539999"/>
            </a:xfrm>
            <a:prstGeom prst="ellipse">
              <a:avLst/>
            </a:prstGeom>
            <a:noFill/>
            <a:ln w="9525">
              <a:noFill/>
              <a:round/>
              <a:headEnd/>
              <a:tailEnd/>
            </a:ln>
            <a:effectLst>
              <a:prstShdw prst="shdw17" dist="17961" dir="2700000">
                <a:srgbClr val="898994">
                  <a:alpha val="74997"/>
                </a:srgbClr>
              </a:prstShdw>
            </a:effectLst>
          </p:spPr>
          <p:txBody>
            <a:bodyPr wrap="none" lIns="0" tIns="0" rIns="0" bIns="0" anchor="ctr">
              <a:prstTxWarp prst="textNoShape">
                <a:avLst/>
              </a:prstTxWarp>
              <a:noAutofit/>
            </a:bodyPr>
            <a:lstStyle/>
            <a:p>
              <a:pPr algn="ctr" defTabSz="914400" fontAlgn="base">
                <a:spcBef>
                  <a:spcPct val="0"/>
                </a:spcBef>
                <a:spcAft>
                  <a:spcPct val="0"/>
                </a:spcAft>
              </a:pPr>
              <a:r>
                <a:rPr lang="fr-FR" sz="1200" b="1">
                  <a:latin typeface="+mn-lt"/>
                  <a:ea typeface="Arial" pitchFamily="-1" charset="0"/>
                  <a:cs typeface="Arial" pitchFamily="-1" charset="0"/>
                </a:rPr>
                <a:t>R</a:t>
              </a:r>
              <a:r>
                <a:rPr lang="fr-FR" sz="1200" b="1">
                  <a:solidFill>
                    <a:srgbClr val="000066"/>
                  </a:solidFill>
                  <a:latin typeface="+mn-lt"/>
                  <a:ea typeface="Arial" pitchFamily="-1" charset="0"/>
                  <a:cs typeface="Arial" pitchFamily="-1" charset="0"/>
                </a:rPr>
                <a:t>andomisation</a:t>
              </a:r>
            </a:p>
            <a:p>
              <a:pPr algn="ctr" defTabSz="914400" fontAlgn="base">
                <a:spcBef>
                  <a:spcPct val="0"/>
                </a:spcBef>
                <a:spcAft>
                  <a:spcPct val="0"/>
                </a:spcAft>
              </a:pPr>
              <a:r>
                <a:rPr lang="fr-FR" sz="1200" b="1">
                  <a:solidFill>
                    <a:srgbClr val="000066"/>
                  </a:solidFill>
                  <a:latin typeface="+mn-lt"/>
                  <a:ea typeface="Arial" pitchFamily="-1" charset="0"/>
                  <a:cs typeface="Arial" pitchFamily="-1" charset="0"/>
                </a:rPr>
                <a:t>Sans insu</a:t>
              </a:r>
            </a:p>
          </p:txBody>
        </p:sp>
        <p:sp>
          <p:nvSpPr>
            <p:cNvPr id="72" name="ZoneTexte 71"/>
            <p:cNvSpPr txBox="1"/>
            <p:nvPr/>
          </p:nvSpPr>
          <p:spPr>
            <a:xfrm>
              <a:off x="5060500" y="3381865"/>
              <a:ext cx="764953" cy="261610"/>
            </a:xfrm>
            <a:prstGeom prst="rect">
              <a:avLst/>
            </a:prstGeom>
            <a:noFill/>
          </p:spPr>
          <p:txBody>
            <a:bodyPr wrap="none" rtlCol="0">
              <a:spAutoFit/>
            </a:bodyPr>
            <a:lstStyle/>
            <a:p>
              <a:pPr algn="ctr"/>
              <a:r>
                <a:rPr lang="fr-FR" sz="1100" b="1">
                  <a:latin typeface="+mn-lt"/>
                </a:rPr>
                <a:t>Cirrhose</a:t>
              </a:r>
            </a:p>
          </p:txBody>
        </p:sp>
        <p:sp>
          <p:nvSpPr>
            <p:cNvPr id="73" name="ZoneTexte 72"/>
            <p:cNvSpPr txBox="1"/>
            <p:nvPr/>
          </p:nvSpPr>
          <p:spPr>
            <a:xfrm>
              <a:off x="4742120" y="4299614"/>
              <a:ext cx="1234633" cy="261610"/>
            </a:xfrm>
            <a:prstGeom prst="rect">
              <a:avLst/>
            </a:prstGeom>
            <a:noFill/>
          </p:spPr>
          <p:txBody>
            <a:bodyPr wrap="none" rtlCol="0">
              <a:spAutoFit/>
            </a:bodyPr>
            <a:lstStyle/>
            <a:p>
              <a:pPr algn="ctr"/>
              <a:r>
                <a:rPr lang="fr-FR" sz="1100" b="1">
                  <a:latin typeface="+mn-lt"/>
                </a:rPr>
                <a:t>Pas de cirrhose</a:t>
              </a:r>
            </a:p>
          </p:txBody>
        </p:sp>
        <p:sp>
          <p:nvSpPr>
            <p:cNvPr id="74" name="ZoneTexte 73"/>
            <p:cNvSpPr txBox="1"/>
            <p:nvPr/>
          </p:nvSpPr>
          <p:spPr>
            <a:xfrm>
              <a:off x="4769632" y="2806496"/>
              <a:ext cx="1234633" cy="261610"/>
            </a:xfrm>
            <a:prstGeom prst="rect">
              <a:avLst/>
            </a:prstGeom>
            <a:noFill/>
            <a:ln>
              <a:noFill/>
            </a:ln>
          </p:spPr>
          <p:txBody>
            <a:bodyPr wrap="none" rtlCol="0">
              <a:spAutoFit/>
            </a:bodyPr>
            <a:lstStyle/>
            <a:p>
              <a:pPr algn="ctr"/>
              <a:r>
                <a:rPr lang="fr-FR" sz="1100" b="1">
                  <a:latin typeface="+mn-lt"/>
                </a:rPr>
                <a:t>Pas de cirrhose</a:t>
              </a:r>
            </a:p>
          </p:txBody>
        </p:sp>
        <p:sp>
          <p:nvSpPr>
            <p:cNvPr id="75" name="Rectangle 9"/>
            <p:cNvSpPr>
              <a:spLocks noChangeArrowheads="1"/>
            </p:cNvSpPr>
            <p:nvPr/>
          </p:nvSpPr>
          <p:spPr bwMode="auto">
            <a:xfrm>
              <a:off x="5987874" y="4181276"/>
              <a:ext cx="540533"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4</a:t>
              </a:r>
            </a:p>
          </p:txBody>
        </p:sp>
        <p:sp>
          <p:nvSpPr>
            <p:cNvPr id="76" name="Rectangle 9"/>
            <p:cNvSpPr>
              <a:spLocks noChangeArrowheads="1"/>
            </p:cNvSpPr>
            <p:nvPr/>
          </p:nvSpPr>
          <p:spPr bwMode="auto">
            <a:xfrm>
              <a:off x="5987874" y="2362026"/>
              <a:ext cx="625492"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16</a:t>
              </a:r>
            </a:p>
          </p:txBody>
        </p:sp>
        <p:sp>
          <p:nvSpPr>
            <p:cNvPr id="77" name="Rectangle 9"/>
            <p:cNvSpPr>
              <a:spLocks noChangeArrowheads="1"/>
            </p:cNvSpPr>
            <p:nvPr/>
          </p:nvSpPr>
          <p:spPr bwMode="auto">
            <a:xfrm>
              <a:off x="5987874" y="2978392"/>
              <a:ext cx="625492"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17</a:t>
              </a:r>
            </a:p>
          </p:txBody>
        </p:sp>
        <p:sp>
          <p:nvSpPr>
            <p:cNvPr id="78" name="Rectangle 9"/>
            <p:cNvSpPr>
              <a:spLocks noChangeArrowheads="1"/>
            </p:cNvSpPr>
            <p:nvPr/>
          </p:nvSpPr>
          <p:spPr bwMode="auto">
            <a:xfrm>
              <a:off x="5987874" y="3269555"/>
              <a:ext cx="625492"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25</a:t>
              </a:r>
            </a:p>
          </p:txBody>
        </p:sp>
        <p:sp>
          <p:nvSpPr>
            <p:cNvPr id="79" name="Rectangle 9"/>
            <p:cNvSpPr>
              <a:spLocks noChangeArrowheads="1"/>
            </p:cNvSpPr>
            <p:nvPr/>
          </p:nvSpPr>
          <p:spPr bwMode="auto">
            <a:xfrm>
              <a:off x="5987874" y="3904971"/>
              <a:ext cx="625492"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24</a:t>
              </a:r>
            </a:p>
          </p:txBody>
        </p:sp>
        <p:cxnSp>
          <p:nvCxnSpPr>
            <p:cNvPr id="80" name="AutoShape 60"/>
            <p:cNvCxnSpPr>
              <a:cxnSpLocks noChangeShapeType="1"/>
            </p:cNvCxnSpPr>
            <p:nvPr/>
          </p:nvCxnSpPr>
          <p:spPr bwMode="auto">
            <a:xfrm rot="10800000" flipH="1" flipV="1">
              <a:off x="6530526" y="3584361"/>
              <a:ext cx="1587" cy="323997"/>
            </a:xfrm>
            <a:prstGeom prst="bentConnector3">
              <a:avLst>
                <a:gd name="adj1" fmla="val -31378765"/>
              </a:avLst>
            </a:prstGeom>
            <a:ln w="19050">
              <a:solidFill>
                <a:srgbClr val="0070C0"/>
              </a:solidFill>
              <a:headEnd type="triangle" w="med" len="med"/>
              <a:tailEnd type="triangle" w="med" len="med"/>
            </a:ln>
          </p:spPr>
          <p:style>
            <a:lnRef idx="1">
              <a:schemeClr val="dk1"/>
            </a:lnRef>
            <a:fillRef idx="0">
              <a:schemeClr val="dk1"/>
            </a:fillRef>
            <a:effectRef idx="0">
              <a:schemeClr val="dk1"/>
            </a:effectRef>
            <a:fontRef idx="minor">
              <a:schemeClr val="tx1"/>
            </a:fontRef>
          </p:style>
        </p:cxnSp>
        <p:cxnSp>
          <p:nvCxnSpPr>
            <p:cNvPr id="81" name="AutoShape 60"/>
            <p:cNvCxnSpPr>
              <a:cxnSpLocks noChangeShapeType="1"/>
            </p:cNvCxnSpPr>
            <p:nvPr/>
          </p:nvCxnSpPr>
          <p:spPr bwMode="auto">
            <a:xfrm rot="10800000" flipH="1" flipV="1">
              <a:off x="6530526" y="4482418"/>
              <a:ext cx="1587" cy="323997"/>
            </a:xfrm>
            <a:prstGeom prst="bentConnector3">
              <a:avLst>
                <a:gd name="adj1" fmla="val -31378765"/>
              </a:avLst>
            </a:prstGeom>
            <a:ln w="19050">
              <a:solidFill>
                <a:srgbClr val="0070C0"/>
              </a:solidFill>
              <a:headEnd type="triangle" w="med" len="med"/>
              <a:tailEnd type="triangle" w="med" len="med"/>
            </a:ln>
          </p:spPr>
          <p:style>
            <a:lnRef idx="1">
              <a:schemeClr val="dk1"/>
            </a:lnRef>
            <a:fillRef idx="0">
              <a:schemeClr val="dk1"/>
            </a:fillRef>
            <a:effectRef idx="0">
              <a:schemeClr val="dk1"/>
            </a:effectRef>
            <a:fontRef idx="minor">
              <a:schemeClr val="tx1"/>
            </a:fontRef>
          </p:style>
        </p:cxnSp>
        <p:sp>
          <p:nvSpPr>
            <p:cNvPr id="83" name="Rectangle 9"/>
            <p:cNvSpPr>
              <a:spLocks noChangeArrowheads="1"/>
            </p:cNvSpPr>
            <p:nvPr/>
          </p:nvSpPr>
          <p:spPr bwMode="auto">
            <a:xfrm>
              <a:off x="5987874" y="4798337"/>
              <a:ext cx="540533" cy="276999"/>
            </a:xfrm>
            <a:prstGeom prst="rect">
              <a:avLst/>
            </a:prstGeom>
            <a:noFill/>
            <a:ln w="9525">
              <a:noFill/>
              <a:miter lim="800000"/>
              <a:headEnd/>
              <a:tailEnd/>
            </a:ln>
          </p:spPr>
          <p:txBody>
            <a:bodyPr wrap="none">
              <a:prstTxWarp prst="textNoShape">
                <a:avLst/>
              </a:prstTxWarp>
              <a:spAutoFit/>
            </a:bodyPr>
            <a:lstStyle/>
            <a:p>
              <a:pPr defTabSz="914400"/>
              <a:r>
                <a:rPr lang="en-US" sz="1200" dirty="0">
                  <a:latin typeface="+mn-lt"/>
                  <a:ea typeface="Arial" pitchFamily="-1" charset="0"/>
                  <a:cs typeface="Arial" pitchFamily="-1" charset="0"/>
                </a:rPr>
                <a:t>n = 3</a:t>
              </a:r>
            </a:p>
          </p:txBody>
        </p:sp>
        <p:sp>
          <p:nvSpPr>
            <p:cNvPr id="84" name="Parenthèse fermante 83"/>
            <p:cNvSpPr/>
            <p:nvPr/>
          </p:nvSpPr>
          <p:spPr>
            <a:xfrm flipH="1">
              <a:off x="4484858" y="2734488"/>
              <a:ext cx="144000" cy="1008100"/>
            </a:xfrm>
            <a:prstGeom prst="rightBracket">
              <a:avLst/>
            </a:prstGeom>
            <a:ln w="12700" cmpd="sng">
              <a:solidFill>
                <a:srgbClr val="000099"/>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fr-FR"/>
            </a:p>
          </p:txBody>
        </p:sp>
        <p:sp>
          <p:nvSpPr>
            <p:cNvPr id="89" name="AutoShape 162"/>
            <p:cNvSpPr>
              <a:spLocks noChangeArrowheads="1"/>
            </p:cNvSpPr>
            <p:nvPr/>
          </p:nvSpPr>
          <p:spPr bwMode="auto">
            <a:xfrm>
              <a:off x="2868643" y="2675811"/>
              <a:ext cx="1621057" cy="1123712"/>
            </a:xfrm>
            <a:prstGeom prst="roundRect">
              <a:avLst>
                <a:gd name="adj" fmla="val 16667"/>
              </a:avLst>
            </a:prstGeom>
            <a:noFill/>
            <a:ln w="9525">
              <a:noFill/>
              <a:round/>
              <a:headEnd/>
              <a:tailEnd/>
            </a:ln>
            <a:effectLst>
              <a:prstShdw prst="shdw17" dist="17961" dir="2700000">
                <a:srgbClr val="888894">
                  <a:alpha val="74997"/>
                </a:srgbClr>
              </a:prstShdw>
            </a:effectLst>
          </p:spPr>
          <p:txBody>
            <a:bodyPr wrap="square" lIns="36000" rIns="36000" anchor="ctr">
              <a:spAutoFit/>
            </a:bodyPr>
            <a:lstStyle/>
            <a:p>
              <a:pPr algn="ctr"/>
              <a:r>
                <a:rPr lang="fr-FR" b="1" dirty="0">
                  <a:solidFill>
                    <a:srgbClr val="0070C0"/>
                  </a:solidFill>
                  <a:latin typeface="+mn-lt"/>
                </a:rPr>
                <a:t>RESCUE</a:t>
              </a:r>
            </a:p>
            <a:p>
              <a:pPr algn="ctr"/>
              <a:r>
                <a:rPr lang="fr-FR" sz="1400" b="1" dirty="0">
                  <a:solidFill>
                    <a:srgbClr val="0070C0"/>
                  </a:solidFill>
                  <a:latin typeface="+mn-lt"/>
                </a:rPr>
                <a:t>(n = 82)</a:t>
              </a:r>
            </a:p>
            <a:p>
              <a:pPr algn="ctr"/>
              <a:r>
                <a:rPr lang="fr-FR" sz="1400" b="1" dirty="0">
                  <a:solidFill>
                    <a:srgbClr val="0070C0"/>
                  </a:solidFill>
                  <a:latin typeface="+mn-lt"/>
                </a:rPr>
                <a:t>VHC</a:t>
              </a:r>
            </a:p>
            <a:p>
              <a:pPr algn="ctr"/>
              <a:r>
                <a:rPr lang="fr-FR" sz="1400" b="1" dirty="0">
                  <a:solidFill>
                    <a:srgbClr val="0070C0"/>
                  </a:solidFill>
                  <a:latin typeface="+mn-lt"/>
                </a:rPr>
                <a:t>Génotype 1 ou 4</a:t>
              </a:r>
            </a:p>
          </p:txBody>
        </p:sp>
        <p:sp>
          <p:nvSpPr>
            <p:cNvPr id="90" name="AutoShape 162"/>
            <p:cNvSpPr>
              <a:spLocks noChangeArrowheads="1"/>
            </p:cNvSpPr>
            <p:nvPr/>
          </p:nvSpPr>
          <p:spPr bwMode="auto">
            <a:xfrm>
              <a:off x="2974205" y="4044781"/>
              <a:ext cx="1409933" cy="1123712"/>
            </a:xfrm>
            <a:prstGeom prst="roundRect">
              <a:avLst>
                <a:gd name="adj" fmla="val 16667"/>
              </a:avLst>
            </a:prstGeom>
            <a:noFill/>
            <a:ln w="9525">
              <a:noFill/>
              <a:round/>
              <a:headEnd/>
              <a:tailEnd/>
            </a:ln>
            <a:effectLst>
              <a:prstShdw prst="shdw17" dist="17961" dir="2700000">
                <a:srgbClr val="888894">
                  <a:alpha val="74997"/>
                </a:srgbClr>
              </a:prstShdw>
            </a:effectLst>
          </p:spPr>
          <p:txBody>
            <a:bodyPr wrap="square" lIns="36000" rIns="36000" anchor="ctr">
              <a:spAutoFit/>
            </a:bodyPr>
            <a:lstStyle/>
            <a:p>
              <a:pPr algn="ctr"/>
              <a:r>
                <a:rPr lang="fr-FR" b="1" dirty="0">
                  <a:solidFill>
                    <a:srgbClr val="0070C0"/>
                  </a:solidFill>
                  <a:latin typeface="+mn-lt"/>
                </a:rPr>
                <a:t>A5348</a:t>
              </a:r>
            </a:p>
            <a:p>
              <a:pPr algn="ctr"/>
              <a:r>
                <a:rPr lang="fr-FR" sz="1400" b="1" dirty="0">
                  <a:solidFill>
                    <a:srgbClr val="0070C0"/>
                  </a:solidFill>
                  <a:latin typeface="+mn-lt"/>
                </a:rPr>
                <a:t>(n = 7)</a:t>
              </a:r>
            </a:p>
            <a:p>
              <a:pPr algn="ctr"/>
              <a:r>
                <a:rPr lang="fr-FR" sz="1400" b="1" dirty="0">
                  <a:solidFill>
                    <a:srgbClr val="0070C0"/>
                  </a:solidFill>
                  <a:latin typeface="+mn-lt"/>
                </a:rPr>
                <a:t>VIH/VHC</a:t>
              </a:r>
            </a:p>
            <a:p>
              <a:pPr algn="ctr"/>
              <a:r>
                <a:rPr lang="fr-FR" sz="1400" b="1" dirty="0">
                  <a:solidFill>
                    <a:srgbClr val="0070C0"/>
                  </a:solidFill>
                  <a:latin typeface="+mn-lt"/>
                </a:rPr>
                <a:t>Génotype 1</a:t>
              </a:r>
            </a:p>
          </p:txBody>
        </p:sp>
        <p:cxnSp>
          <p:nvCxnSpPr>
            <p:cNvPr id="87" name="Connecteur droit 66"/>
            <p:cNvCxnSpPr>
              <a:cxnSpLocks noChangeShapeType="1"/>
            </p:cNvCxnSpPr>
            <p:nvPr/>
          </p:nvCxnSpPr>
          <p:spPr bwMode="auto">
            <a:xfrm rot="16200000" flipV="1">
              <a:off x="5296236" y="4963426"/>
              <a:ext cx="287996" cy="1588"/>
            </a:xfrm>
            <a:prstGeom prst="line">
              <a:avLst/>
            </a:prstGeom>
            <a:ln>
              <a:solidFill>
                <a:srgbClr val="0070C0"/>
              </a:solidFill>
              <a:headEnd/>
              <a:tailEnd type="triangle" w="med" len="med"/>
            </a:ln>
          </p:spPr>
          <p:style>
            <a:lnRef idx="1">
              <a:schemeClr val="dk1"/>
            </a:lnRef>
            <a:fillRef idx="0">
              <a:schemeClr val="dk1"/>
            </a:fillRef>
            <a:effectRef idx="0">
              <a:schemeClr val="dk1"/>
            </a:effectRef>
            <a:fontRef idx="minor">
              <a:schemeClr val="tx1"/>
            </a:fontRef>
          </p:style>
        </p:cxnSp>
        <p:sp>
          <p:nvSpPr>
            <p:cNvPr id="2" name="ZoneTexte 1"/>
            <p:cNvSpPr txBox="1"/>
            <p:nvPr/>
          </p:nvSpPr>
          <p:spPr>
            <a:xfrm>
              <a:off x="7745360" y="1956921"/>
              <a:ext cx="595035" cy="307777"/>
            </a:xfrm>
            <a:prstGeom prst="rect">
              <a:avLst/>
            </a:prstGeom>
            <a:noFill/>
          </p:spPr>
          <p:txBody>
            <a:bodyPr wrap="square" rtlCol="0">
              <a:spAutoFit/>
            </a:bodyPr>
            <a:lstStyle/>
            <a:p>
              <a:r>
                <a:rPr lang="fr-FR" sz="1400" b="1" dirty="0"/>
                <a:t>S12</a:t>
              </a:r>
            </a:p>
          </p:txBody>
        </p:sp>
        <p:sp>
          <p:nvSpPr>
            <p:cNvPr id="40" name="ZoneTexte 39"/>
            <p:cNvSpPr txBox="1"/>
            <p:nvPr/>
          </p:nvSpPr>
          <p:spPr>
            <a:xfrm>
              <a:off x="8606199" y="1936700"/>
              <a:ext cx="595035" cy="307777"/>
            </a:xfrm>
            <a:prstGeom prst="rect">
              <a:avLst/>
            </a:prstGeom>
            <a:noFill/>
          </p:spPr>
          <p:txBody>
            <a:bodyPr wrap="square" rtlCol="0">
              <a:spAutoFit/>
            </a:bodyPr>
            <a:lstStyle/>
            <a:p>
              <a:r>
                <a:rPr lang="fr-FR" sz="1400" b="1" dirty="0"/>
                <a:t>S24</a:t>
              </a:r>
            </a:p>
          </p:txBody>
        </p:sp>
        <p:cxnSp>
          <p:nvCxnSpPr>
            <p:cNvPr id="4" name="Connecteur droit avec flèche 3"/>
            <p:cNvCxnSpPr/>
            <p:nvPr/>
          </p:nvCxnSpPr>
          <p:spPr bwMode="auto">
            <a:xfrm>
              <a:off x="6613366" y="2362026"/>
              <a:ext cx="2378234" cy="0"/>
            </a:xfrm>
            <a:prstGeom prst="straightConnector1">
              <a:avLst/>
            </a:prstGeom>
            <a:solidFill>
              <a:schemeClr val="accent1"/>
            </a:solidFill>
            <a:ln w="19050" cap="flat" cmpd="sng" algn="ctr">
              <a:solidFill>
                <a:srgbClr val="000066"/>
              </a:solidFill>
              <a:prstDash val="solid"/>
              <a:round/>
              <a:headEnd type="none" w="med" len="med"/>
              <a:tailEnd type="triangle"/>
            </a:ln>
            <a:effectLst/>
          </p:spPr>
        </p:cxnSp>
        <p:cxnSp>
          <p:nvCxnSpPr>
            <p:cNvPr id="6" name="Connecteur droit 5"/>
            <p:cNvCxnSpPr>
              <a:cxnSpLocks/>
            </p:cNvCxnSpPr>
            <p:nvPr/>
          </p:nvCxnSpPr>
          <p:spPr bwMode="auto">
            <a:xfrm>
              <a:off x="8014923" y="2219314"/>
              <a:ext cx="0" cy="156854"/>
            </a:xfrm>
            <a:prstGeom prst="line">
              <a:avLst/>
            </a:prstGeom>
            <a:solidFill>
              <a:schemeClr val="accent1"/>
            </a:solidFill>
            <a:ln w="19050" cap="flat" cmpd="sng" algn="ctr">
              <a:solidFill>
                <a:srgbClr val="000066"/>
              </a:solidFill>
              <a:prstDash val="solid"/>
              <a:round/>
              <a:headEnd type="none" w="med" len="med"/>
              <a:tailEnd type="none" w="med" len="med"/>
            </a:ln>
            <a:effectLst/>
          </p:spPr>
        </p:cxnSp>
        <p:cxnSp>
          <p:nvCxnSpPr>
            <p:cNvPr id="46" name="Connecteur droit 45"/>
            <p:cNvCxnSpPr>
              <a:cxnSpLocks/>
            </p:cNvCxnSpPr>
            <p:nvPr/>
          </p:nvCxnSpPr>
          <p:spPr bwMode="auto">
            <a:xfrm>
              <a:off x="8891076" y="2204996"/>
              <a:ext cx="0" cy="156854"/>
            </a:xfrm>
            <a:prstGeom prst="line">
              <a:avLst/>
            </a:prstGeom>
            <a:solidFill>
              <a:schemeClr val="accent1"/>
            </a:solidFill>
            <a:ln w="19050" cap="flat" cmpd="sng" algn="ctr">
              <a:solidFill>
                <a:srgbClr val="000066"/>
              </a:solidFill>
              <a:prstDash val="solid"/>
              <a:round/>
              <a:headEnd type="none" w="med" len="med"/>
              <a:tailEnd type="none" w="med" len="med"/>
            </a:ln>
            <a:effectLst/>
          </p:spPr>
        </p:cxnSp>
      </p:grpSp>
      <p:sp>
        <p:nvSpPr>
          <p:cNvPr id="41" name="ZoneTexte 4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224</a:t>
            </a:r>
          </a:p>
        </p:txBody>
      </p:sp>
    </p:spTree>
    <p:extLst>
      <p:ext uri="{BB962C8B-B14F-4D97-AF65-F5344CB8AC3E}">
        <p14:creationId xmlns:p14="http://schemas.microsoft.com/office/powerpoint/2010/main" val="291196949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ZoneTexte 58"/>
          <p:cNvSpPr txBox="1"/>
          <p:nvPr/>
        </p:nvSpPr>
        <p:spPr>
          <a:xfrm>
            <a:off x="926125" y="3211062"/>
            <a:ext cx="2990218"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Diversité génétique</a:t>
            </a:r>
            <a:endParaRPr lang="fr-FR" sz="1600" b="1" dirty="0">
              <a:solidFill>
                <a:srgbClr val="0070C0"/>
              </a:solidFill>
              <a:latin typeface="Calibri" panose="020F0502020204030204" pitchFamily="34" charset="0"/>
              <a:cs typeface="Calibri" panose="020F0502020204030204" pitchFamily="34" charset="0"/>
            </a:endParaRPr>
          </a:p>
        </p:txBody>
      </p:sp>
      <p:sp>
        <p:nvSpPr>
          <p:cNvPr id="3" name="Rectangle 2"/>
          <p:cNvSpPr/>
          <p:nvPr/>
        </p:nvSpPr>
        <p:spPr>
          <a:xfrm>
            <a:off x="4981691" y="3366929"/>
            <a:ext cx="3987243" cy="224873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0"/>
              </a:spcBef>
              <a:spcAft>
                <a:spcPct val="0"/>
              </a:spcAft>
              <a:buClr>
                <a:srgbClr val="0070C0"/>
              </a:buClr>
              <a:buChar char="•"/>
            </a:pPr>
            <a:r>
              <a:rPr lang="fr-FR" sz="1600" dirty="0">
                <a:solidFill>
                  <a:srgbClr val="000066"/>
                </a:solidFill>
              </a:rPr>
              <a:t>Stabilité de la diversité génétique entre les 2 temps à 8 ans d’intervalle chez les enfants ayant toujours eu une CV &lt; 50 c/ml</a:t>
            </a:r>
            <a:br>
              <a:rPr lang="fr-FR" sz="1600" dirty="0">
                <a:solidFill>
                  <a:srgbClr val="000066"/>
                </a:solidFill>
              </a:rPr>
            </a:br>
            <a:endParaRPr lang="fr-FR" sz="1600" dirty="0">
              <a:solidFill>
                <a:srgbClr val="000066"/>
              </a:solidFill>
            </a:endParaRPr>
          </a:p>
          <a:p>
            <a:pPr marL="342900" indent="-342900" eaLnBrk="0" fontAlgn="base" hangingPunct="0">
              <a:spcBef>
                <a:spcPct val="0"/>
              </a:spcBef>
              <a:spcAft>
                <a:spcPct val="0"/>
              </a:spcAft>
              <a:buClr>
                <a:srgbClr val="0070C0"/>
              </a:buClr>
              <a:buChar char="•"/>
            </a:pPr>
            <a:r>
              <a:rPr lang="fr-FR" sz="1600" dirty="0">
                <a:solidFill>
                  <a:srgbClr val="000066"/>
                </a:solidFill>
                <a:sym typeface="Wingdings" panose="05000000000000000000" pitchFamily="2" charset="2"/>
              </a:rPr>
              <a:t></a:t>
            </a:r>
            <a:r>
              <a:rPr lang="fr-FR" sz="1600" dirty="0">
                <a:solidFill>
                  <a:srgbClr val="000066"/>
                </a:solidFill>
                <a:sym typeface="Wingdings"/>
              </a:rPr>
              <a:t> significative de la diversité génétique sur cette période chez </a:t>
            </a:r>
          </a:p>
          <a:p>
            <a:pPr eaLnBrk="0" fontAlgn="base" hangingPunct="0">
              <a:spcBef>
                <a:spcPct val="0"/>
              </a:spcBef>
              <a:spcAft>
                <a:spcPct val="0"/>
              </a:spcAft>
              <a:buClr>
                <a:srgbClr val="0070C0"/>
              </a:buClr>
              <a:tabLst>
                <a:tab pos="360363" algn="l"/>
              </a:tabLst>
            </a:pPr>
            <a:r>
              <a:rPr lang="fr-FR" sz="1600" dirty="0">
                <a:solidFill>
                  <a:srgbClr val="000066"/>
                </a:solidFill>
                <a:sym typeface="Wingdings"/>
              </a:rPr>
              <a:t>	les 2 enfants avec CV &gt; 50 c/ml</a:t>
            </a:r>
          </a:p>
        </p:txBody>
      </p:sp>
      <p:sp>
        <p:nvSpPr>
          <p:cNvPr id="106" name="Rectangle 105"/>
          <p:cNvSpPr/>
          <p:nvPr/>
        </p:nvSpPr>
        <p:spPr>
          <a:xfrm>
            <a:off x="457201" y="5765017"/>
            <a:ext cx="8511734" cy="111999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0"/>
              </a:spcBef>
              <a:spcAft>
                <a:spcPct val="0"/>
              </a:spcAft>
              <a:buClr>
                <a:srgbClr val="0070C0"/>
              </a:buClr>
              <a:buChar char="•"/>
            </a:pPr>
            <a:r>
              <a:rPr lang="fr-FR" sz="1600" b="1" dirty="0">
                <a:solidFill>
                  <a:srgbClr val="0070C0"/>
                </a:solidFill>
              </a:rPr>
              <a:t>Conclusion : </a:t>
            </a:r>
            <a:r>
              <a:rPr lang="fr-FR" sz="1600" dirty="0">
                <a:solidFill>
                  <a:srgbClr val="000066"/>
                </a:solidFill>
              </a:rPr>
              <a:t>la stabilité de la diversité génétique est un argument contre l’existence d’une réplication résiduelle persistante, soulignant la nécessité de développer des stratégies ciblant la lyse des cellules infectées plutôt que l’intensification thérapeutique</a:t>
            </a:r>
          </a:p>
        </p:txBody>
      </p:sp>
      <p:grpSp>
        <p:nvGrpSpPr>
          <p:cNvPr id="2" name="Groupe 1"/>
          <p:cNvGrpSpPr/>
          <p:nvPr/>
        </p:nvGrpSpPr>
        <p:grpSpPr>
          <a:xfrm>
            <a:off x="98894" y="3361216"/>
            <a:ext cx="4890358" cy="2412361"/>
            <a:chOff x="98894" y="3361216"/>
            <a:chExt cx="4890358" cy="2412361"/>
          </a:xfrm>
        </p:grpSpPr>
        <p:grpSp>
          <p:nvGrpSpPr>
            <p:cNvPr id="60" name="Grouper 59"/>
            <p:cNvGrpSpPr/>
            <p:nvPr/>
          </p:nvGrpSpPr>
          <p:grpSpPr>
            <a:xfrm>
              <a:off x="98894" y="3476789"/>
              <a:ext cx="4890358" cy="2296788"/>
              <a:chOff x="2183603" y="2299900"/>
              <a:chExt cx="4890358" cy="2296788"/>
            </a:xfrm>
          </p:grpSpPr>
          <p:sp>
            <p:nvSpPr>
              <p:cNvPr id="61" name="Forme libre 60"/>
              <p:cNvSpPr/>
              <p:nvPr/>
            </p:nvSpPr>
            <p:spPr bwMode="auto">
              <a:xfrm>
                <a:off x="2582278" y="2438400"/>
                <a:ext cx="4271911" cy="1660450"/>
              </a:xfrm>
              <a:custGeom>
                <a:avLst/>
                <a:gdLst>
                  <a:gd name="connsiteX0" fmla="*/ 0 w 2733368"/>
                  <a:gd name="connsiteY0" fmla="*/ 0 h 1356852"/>
                  <a:gd name="connsiteX1" fmla="*/ 0 w 2733368"/>
                  <a:gd name="connsiteY1" fmla="*/ 1356852 h 1356852"/>
                  <a:gd name="connsiteX2" fmla="*/ 176981 w 2733368"/>
                  <a:gd name="connsiteY2" fmla="*/ 1356852 h 1356852"/>
                  <a:gd name="connsiteX3" fmla="*/ 2733368 w 2733368"/>
                  <a:gd name="connsiteY3" fmla="*/ 1356852 h 1356852"/>
                </a:gdLst>
                <a:ahLst/>
                <a:cxnLst>
                  <a:cxn ang="0">
                    <a:pos x="connsiteX0" y="connsiteY0"/>
                  </a:cxn>
                  <a:cxn ang="0">
                    <a:pos x="connsiteX1" y="connsiteY1"/>
                  </a:cxn>
                  <a:cxn ang="0">
                    <a:pos x="connsiteX2" y="connsiteY2"/>
                  </a:cxn>
                  <a:cxn ang="0">
                    <a:pos x="connsiteX3" y="connsiteY3"/>
                  </a:cxn>
                </a:cxnLst>
                <a:rect l="l" t="t" r="r" b="b"/>
                <a:pathLst>
                  <a:path w="2733368" h="1356852">
                    <a:moveTo>
                      <a:pt x="0" y="0"/>
                    </a:moveTo>
                    <a:lnTo>
                      <a:pt x="0" y="1356852"/>
                    </a:lnTo>
                    <a:lnTo>
                      <a:pt x="176981" y="1356852"/>
                    </a:lnTo>
                    <a:lnTo>
                      <a:pt x="2733368" y="1356852"/>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2" name="ZoneTexte 61"/>
              <p:cNvSpPr txBox="1"/>
              <p:nvPr/>
            </p:nvSpPr>
            <p:spPr>
              <a:xfrm>
                <a:off x="2183603" y="2299900"/>
                <a:ext cx="355837" cy="276999"/>
              </a:xfrm>
              <a:prstGeom prst="rect">
                <a:avLst/>
              </a:prstGeom>
              <a:noFill/>
            </p:spPr>
            <p:txBody>
              <a:bodyPr wrap="none" rtlCol="0">
                <a:spAutoFit/>
              </a:bodyPr>
              <a:lstStyle/>
              <a:p>
                <a:pPr algn="r"/>
                <a:r>
                  <a:rPr lang="fr-FR" sz="1200" dirty="0">
                    <a:solidFill>
                      <a:srgbClr val="000066"/>
                    </a:solidFill>
                  </a:rPr>
                  <a:t>60</a:t>
                </a:r>
              </a:p>
            </p:txBody>
          </p:sp>
          <p:cxnSp>
            <p:nvCxnSpPr>
              <p:cNvPr id="63" name="Connecteur droit 62"/>
              <p:cNvCxnSpPr/>
              <p:nvPr/>
            </p:nvCxnSpPr>
            <p:spPr bwMode="auto">
              <a:xfrm flipH="1">
                <a:off x="2507947" y="2444496"/>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4" name="Connecteur droit 63"/>
              <p:cNvCxnSpPr/>
              <p:nvPr/>
            </p:nvCxnSpPr>
            <p:spPr bwMode="auto">
              <a:xfrm flipH="1">
                <a:off x="2507947" y="4098739"/>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65" name="Connecteur droit 64"/>
              <p:cNvCxnSpPr/>
              <p:nvPr/>
            </p:nvCxnSpPr>
            <p:spPr bwMode="auto">
              <a:xfrm>
                <a:off x="3322525"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6" name="ZoneTexte 65"/>
              <p:cNvSpPr txBox="1"/>
              <p:nvPr/>
            </p:nvSpPr>
            <p:spPr>
              <a:xfrm>
                <a:off x="3145232" y="4163693"/>
                <a:ext cx="354584" cy="276999"/>
              </a:xfrm>
              <a:prstGeom prst="rect">
                <a:avLst/>
              </a:prstGeom>
              <a:noFill/>
            </p:spPr>
            <p:txBody>
              <a:bodyPr wrap="none" rtlCol="0">
                <a:spAutoFit/>
              </a:bodyPr>
              <a:lstStyle/>
              <a:p>
                <a:pPr algn="ctr"/>
                <a:r>
                  <a:rPr lang="fr-FR" sz="1200" dirty="0">
                    <a:solidFill>
                      <a:srgbClr val="000066"/>
                    </a:solidFill>
                  </a:rPr>
                  <a:t>20</a:t>
                </a:r>
              </a:p>
            </p:txBody>
          </p:sp>
          <p:sp>
            <p:nvSpPr>
              <p:cNvPr id="67" name="ZoneTexte 66"/>
              <p:cNvSpPr txBox="1"/>
              <p:nvPr/>
            </p:nvSpPr>
            <p:spPr>
              <a:xfrm>
                <a:off x="2183603" y="2564129"/>
                <a:ext cx="355837" cy="276999"/>
              </a:xfrm>
              <a:prstGeom prst="rect">
                <a:avLst/>
              </a:prstGeom>
              <a:noFill/>
            </p:spPr>
            <p:txBody>
              <a:bodyPr wrap="none" rtlCol="0">
                <a:spAutoFit/>
              </a:bodyPr>
              <a:lstStyle/>
              <a:p>
                <a:pPr algn="r"/>
                <a:r>
                  <a:rPr lang="fr-FR" sz="1200" dirty="0">
                    <a:solidFill>
                      <a:srgbClr val="000066"/>
                    </a:solidFill>
                  </a:rPr>
                  <a:t>50</a:t>
                </a:r>
              </a:p>
            </p:txBody>
          </p:sp>
          <p:cxnSp>
            <p:nvCxnSpPr>
              <p:cNvPr id="68" name="Connecteur droit 67"/>
              <p:cNvCxnSpPr/>
              <p:nvPr/>
            </p:nvCxnSpPr>
            <p:spPr bwMode="auto">
              <a:xfrm flipH="1">
                <a:off x="2507947" y="2708725"/>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69" name="ZoneTexte 68"/>
              <p:cNvSpPr txBox="1"/>
              <p:nvPr/>
            </p:nvSpPr>
            <p:spPr>
              <a:xfrm>
                <a:off x="2183603" y="2841127"/>
                <a:ext cx="355837" cy="276999"/>
              </a:xfrm>
              <a:prstGeom prst="rect">
                <a:avLst/>
              </a:prstGeom>
              <a:noFill/>
            </p:spPr>
            <p:txBody>
              <a:bodyPr wrap="none" rtlCol="0">
                <a:spAutoFit/>
              </a:bodyPr>
              <a:lstStyle/>
              <a:p>
                <a:pPr algn="r"/>
                <a:r>
                  <a:rPr lang="fr-FR" sz="1200" dirty="0">
                    <a:solidFill>
                      <a:srgbClr val="000066"/>
                    </a:solidFill>
                  </a:rPr>
                  <a:t>40</a:t>
                </a:r>
              </a:p>
            </p:txBody>
          </p:sp>
          <p:cxnSp>
            <p:nvCxnSpPr>
              <p:cNvPr id="70" name="Connecteur droit 69"/>
              <p:cNvCxnSpPr/>
              <p:nvPr/>
            </p:nvCxnSpPr>
            <p:spPr bwMode="auto">
              <a:xfrm flipH="1">
                <a:off x="2507947" y="2985723"/>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1" name="ZoneTexte 70"/>
              <p:cNvSpPr txBox="1"/>
              <p:nvPr/>
            </p:nvSpPr>
            <p:spPr>
              <a:xfrm>
                <a:off x="2183603" y="3118126"/>
                <a:ext cx="355837" cy="276999"/>
              </a:xfrm>
              <a:prstGeom prst="rect">
                <a:avLst/>
              </a:prstGeom>
              <a:noFill/>
            </p:spPr>
            <p:txBody>
              <a:bodyPr wrap="none" rtlCol="0">
                <a:spAutoFit/>
              </a:bodyPr>
              <a:lstStyle/>
              <a:p>
                <a:pPr algn="r"/>
                <a:r>
                  <a:rPr lang="fr-FR" sz="1200" dirty="0">
                    <a:solidFill>
                      <a:srgbClr val="000066"/>
                    </a:solidFill>
                  </a:rPr>
                  <a:t>30</a:t>
                </a:r>
              </a:p>
            </p:txBody>
          </p:sp>
          <p:cxnSp>
            <p:nvCxnSpPr>
              <p:cNvPr id="72" name="Connecteur droit 71"/>
              <p:cNvCxnSpPr/>
              <p:nvPr/>
            </p:nvCxnSpPr>
            <p:spPr bwMode="auto">
              <a:xfrm flipH="1">
                <a:off x="2507947" y="3262722"/>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3" name="ZoneTexte 72"/>
              <p:cNvSpPr txBox="1"/>
              <p:nvPr/>
            </p:nvSpPr>
            <p:spPr>
              <a:xfrm>
                <a:off x="2183603" y="3395125"/>
                <a:ext cx="355837" cy="276999"/>
              </a:xfrm>
              <a:prstGeom prst="rect">
                <a:avLst/>
              </a:prstGeom>
              <a:noFill/>
            </p:spPr>
            <p:txBody>
              <a:bodyPr wrap="none" rtlCol="0">
                <a:spAutoFit/>
              </a:bodyPr>
              <a:lstStyle/>
              <a:p>
                <a:pPr algn="r"/>
                <a:r>
                  <a:rPr lang="fr-FR" sz="1200" dirty="0">
                    <a:solidFill>
                      <a:srgbClr val="000066"/>
                    </a:solidFill>
                  </a:rPr>
                  <a:t>20</a:t>
                </a:r>
              </a:p>
            </p:txBody>
          </p:sp>
          <p:cxnSp>
            <p:nvCxnSpPr>
              <p:cNvPr id="74" name="Connecteur droit 73"/>
              <p:cNvCxnSpPr/>
              <p:nvPr/>
            </p:nvCxnSpPr>
            <p:spPr bwMode="auto">
              <a:xfrm flipH="1">
                <a:off x="2507947" y="3539721"/>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5" name="ZoneTexte 74"/>
              <p:cNvSpPr txBox="1"/>
              <p:nvPr/>
            </p:nvSpPr>
            <p:spPr>
              <a:xfrm>
                <a:off x="2183603" y="3661109"/>
                <a:ext cx="355837" cy="276999"/>
              </a:xfrm>
              <a:prstGeom prst="rect">
                <a:avLst/>
              </a:prstGeom>
              <a:noFill/>
            </p:spPr>
            <p:txBody>
              <a:bodyPr wrap="none" rtlCol="0">
                <a:spAutoFit/>
              </a:bodyPr>
              <a:lstStyle/>
              <a:p>
                <a:pPr algn="r"/>
                <a:r>
                  <a:rPr lang="fr-FR" sz="1200" dirty="0">
                    <a:solidFill>
                      <a:srgbClr val="000066"/>
                    </a:solidFill>
                  </a:rPr>
                  <a:t>10</a:t>
                </a:r>
              </a:p>
            </p:txBody>
          </p:sp>
          <p:cxnSp>
            <p:nvCxnSpPr>
              <p:cNvPr id="76" name="Connecteur droit 75"/>
              <p:cNvCxnSpPr/>
              <p:nvPr/>
            </p:nvCxnSpPr>
            <p:spPr bwMode="auto">
              <a:xfrm flipH="1">
                <a:off x="2507947" y="3805705"/>
                <a:ext cx="743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7" name="ZoneTexte 76"/>
              <p:cNvSpPr txBox="1"/>
              <p:nvPr/>
            </p:nvSpPr>
            <p:spPr>
              <a:xfrm>
                <a:off x="2269189" y="3941617"/>
                <a:ext cx="270251" cy="276999"/>
              </a:xfrm>
              <a:prstGeom prst="rect">
                <a:avLst/>
              </a:prstGeom>
              <a:noFill/>
            </p:spPr>
            <p:txBody>
              <a:bodyPr wrap="none" rtlCol="0">
                <a:spAutoFit/>
              </a:bodyPr>
              <a:lstStyle/>
              <a:p>
                <a:pPr algn="r"/>
                <a:r>
                  <a:rPr lang="fr-FR" sz="1200" dirty="0">
                    <a:solidFill>
                      <a:srgbClr val="000066"/>
                    </a:solidFill>
                  </a:rPr>
                  <a:t>0</a:t>
                </a:r>
              </a:p>
            </p:txBody>
          </p:sp>
          <p:cxnSp>
            <p:nvCxnSpPr>
              <p:cNvPr id="78" name="Connecteur droit 77"/>
              <p:cNvCxnSpPr/>
              <p:nvPr/>
            </p:nvCxnSpPr>
            <p:spPr bwMode="auto">
              <a:xfrm>
                <a:off x="4054045"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9" name="ZoneTexte 78"/>
              <p:cNvSpPr txBox="1"/>
              <p:nvPr/>
            </p:nvSpPr>
            <p:spPr>
              <a:xfrm>
                <a:off x="3876752" y="4163693"/>
                <a:ext cx="354584" cy="276999"/>
              </a:xfrm>
              <a:prstGeom prst="rect">
                <a:avLst/>
              </a:prstGeom>
              <a:noFill/>
            </p:spPr>
            <p:txBody>
              <a:bodyPr wrap="none" rtlCol="0">
                <a:spAutoFit/>
              </a:bodyPr>
              <a:lstStyle/>
              <a:p>
                <a:pPr algn="ctr"/>
                <a:r>
                  <a:rPr lang="fr-FR" sz="1200" dirty="0">
                    <a:solidFill>
                      <a:srgbClr val="000066"/>
                    </a:solidFill>
                  </a:rPr>
                  <a:t>40</a:t>
                </a:r>
              </a:p>
            </p:txBody>
          </p:sp>
          <p:cxnSp>
            <p:nvCxnSpPr>
              <p:cNvPr id="80" name="Connecteur droit 79"/>
              <p:cNvCxnSpPr/>
              <p:nvPr/>
            </p:nvCxnSpPr>
            <p:spPr bwMode="auto">
              <a:xfrm>
                <a:off x="4781755"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1" name="ZoneTexte 80"/>
              <p:cNvSpPr txBox="1"/>
              <p:nvPr/>
            </p:nvSpPr>
            <p:spPr>
              <a:xfrm>
                <a:off x="4604462" y="4163693"/>
                <a:ext cx="354584" cy="276999"/>
              </a:xfrm>
              <a:prstGeom prst="rect">
                <a:avLst/>
              </a:prstGeom>
              <a:noFill/>
            </p:spPr>
            <p:txBody>
              <a:bodyPr wrap="none" rtlCol="0">
                <a:spAutoFit/>
              </a:bodyPr>
              <a:lstStyle/>
              <a:p>
                <a:pPr algn="ctr"/>
                <a:r>
                  <a:rPr lang="fr-FR" sz="1200" dirty="0">
                    <a:solidFill>
                      <a:srgbClr val="000066"/>
                    </a:solidFill>
                  </a:rPr>
                  <a:t>60</a:t>
                </a:r>
              </a:p>
            </p:txBody>
          </p:sp>
          <p:cxnSp>
            <p:nvCxnSpPr>
              <p:cNvPr id="82" name="Connecteur droit 81"/>
              <p:cNvCxnSpPr/>
              <p:nvPr/>
            </p:nvCxnSpPr>
            <p:spPr bwMode="auto">
              <a:xfrm>
                <a:off x="5490415"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3" name="ZoneTexte 82"/>
              <p:cNvSpPr txBox="1"/>
              <p:nvPr/>
            </p:nvSpPr>
            <p:spPr>
              <a:xfrm>
                <a:off x="5313122" y="4163693"/>
                <a:ext cx="354584" cy="276999"/>
              </a:xfrm>
              <a:prstGeom prst="rect">
                <a:avLst/>
              </a:prstGeom>
              <a:noFill/>
            </p:spPr>
            <p:txBody>
              <a:bodyPr wrap="none" rtlCol="0">
                <a:spAutoFit/>
              </a:bodyPr>
              <a:lstStyle/>
              <a:p>
                <a:pPr algn="ctr"/>
                <a:r>
                  <a:rPr lang="fr-FR" sz="1200" dirty="0">
                    <a:solidFill>
                      <a:srgbClr val="000066"/>
                    </a:solidFill>
                  </a:rPr>
                  <a:t>80</a:t>
                </a:r>
              </a:p>
            </p:txBody>
          </p:sp>
          <p:cxnSp>
            <p:nvCxnSpPr>
              <p:cNvPr id="84" name="Connecteur droit 83"/>
              <p:cNvCxnSpPr/>
              <p:nvPr/>
            </p:nvCxnSpPr>
            <p:spPr bwMode="auto">
              <a:xfrm>
                <a:off x="6168595"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5" name="ZoneTexte 84"/>
              <p:cNvSpPr txBox="1"/>
              <p:nvPr/>
            </p:nvSpPr>
            <p:spPr>
              <a:xfrm>
                <a:off x="5948822" y="4163693"/>
                <a:ext cx="439544" cy="276999"/>
              </a:xfrm>
              <a:prstGeom prst="rect">
                <a:avLst/>
              </a:prstGeom>
              <a:noFill/>
            </p:spPr>
            <p:txBody>
              <a:bodyPr wrap="none" rtlCol="0">
                <a:spAutoFit/>
              </a:bodyPr>
              <a:lstStyle/>
              <a:p>
                <a:pPr algn="ctr"/>
                <a:r>
                  <a:rPr lang="fr-FR" sz="1200" dirty="0">
                    <a:solidFill>
                      <a:srgbClr val="000066"/>
                    </a:solidFill>
                  </a:rPr>
                  <a:t>100</a:t>
                </a:r>
              </a:p>
            </p:txBody>
          </p:sp>
          <p:cxnSp>
            <p:nvCxnSpPr>
              <p:cNvPr id="86" name="Connecteur droit 85"/>
              <p:cNvCxnSpPr/>
              <p:nvPr/>
            </p:nvCxnSpPr>
            <p:spPr bwMode="auto">
              <a:xfrm>
                <a:off x="6854190"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7" name="ZoneTexte 86"/>
              <p:cNvSpPr txBox="1"/>
              <p:nvPr/>
            </p:nvSpPr>
            <p:spPr>
              <a:xfrm>
                <a:off x="6634417" y="4163693"/>
                <a:ext cx="439544" cy="276999"/>
              </a:xfrm>
              <a:prstGeom prst="rect">
                <a:avLst/>
              </a:prstGeom>
              <a:noFill/>
            </p:spPr>
            <p:txBody>
              <a:bodyPr wrap="none" rtlCol="0">
                <a:spAutoFit/>
              </a:bodyPr>
              <a:lstStyle/>
              <a:p>
                <a:pPr algn="ctr"/>
                <a:r>
                  <a:rPr lang="fr-FR" sz="1200" dirty="0">
                    <a:solidFill>
                      <a:srgbClr val="000066"/>
                    </a:solidFill>
                  </a:rPr>
                  <a:t>120</a:t>
                </a:r>
              </a:p>
            </p:txBody>
          </p:sp>
          <p:cxnSp>
            <p:nvCxnSpPr>
              <p:cNvPr id="88" name="Connecteur droit 87"/>
              <p:cNvCxnSpPr/>
              <p:nvPr/>
            </p:nvCxnSpPr>
            <p:spPr bwMode="auto">
              <a:xfrm>
                <a:off x="2582279" y="4098850"/>
                <a:ext cx="0" cy="6931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9" name="ZoneTexte 88"/>
              <p:cNvSpPr txBox="1"/>
              <p:nvPr/>
            </p:nvSpPr>
            <p:spPr>
              <a:xfrm>
                <a:off x="2447465" y="4163693"/>
                <a:ext cx="269625" cy="276999"/>
              </a:xfrm>
              <a:prstGeom prst="rect">
                <a:avLst/>
              </a:prstGeom>
              <a:noFill/>
            </p:spPr>
            <p:txBody>
              <a:bodyPr wrap="none" rtlCol="0">
                <a:spAutoFit/>
              </a:bodyPr>
              <a:lstStyle/>
              <a:p>
                <a:pPr algn="ctr"/>
                <a:r>
                  <a:rPr lang="fr-FR" sz="1200" dirty="0">
                    <a:solidFill>
                      <a:srgbClr val="000066"/>
                    </a:solidFill>
                  </a:rPr>
                  <a:t>0</a:t>
                </a:r>
              </a:p>
            </p:txBody>
          </p:sp>
          <p:sp>
            <p:nvSpPr>
              <p:cNvPr id="90" name="ZoneTexte 89"/>
              <p:cNvSpPr txBox="1"/>
              <p:nvPr/>
            </p:nvSpPr>
            <p:spPr>
              <a:xfrm>
                <a:off x="4108698" y="4319689"/>
                <a:ext cx="979755" cy="276999"/>
              </a:xfrm>
              <a:prstGeom prst="rect">
                <a:avLst/>
              </a:prstGeom>
              <a:noFill/>
            </p:spPr>
            <p:txBody>
              <a:bodyPr wrap="none" rtlCol="0">
                <a:spAutoFit/>
              </a:bodyPr>
              <a:lstStyle/>
              <a:p>
                <a:pPr algn="ctr"/>
                <a:r>
                  <a:rPr lang="fr-FR" sz="1200" b="1" dirty="0">
                    <a:solidFill>
                      <a:srgbClr val="000066"/>
                    </a:solidFill>
                  </a:rPr>
                  <a:t>Age (mois)</a:t>
                </a:r>
              </a:p>
            </p:txBody>
          </p:sp>
          <p:cxnSp>
            <p:nvCxnSpPr>
              <p:cNvPr id="91" name="Connecteur droit 90"/>
              <p:cNvCxnSpPr/>
              <p:nvPr/>
            </p:nvCxnSpPr>
            <p:spPr bwMode="auto">
              <a:xfrm>
                <a:off x="3112770" y="3262722"/>
                <a:ext cx="2971800" cy="132403"/>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2" name="Connecteur droit 91"/>
              <p:cNvCxnSpPr/>
              <p:nvPr/>
            </p:nvCxnSpPr>
            <p:spPr bwMode="auto">
              <a:xfrm flipV="1">
                <a:off x="2868930" y="3219450"/>
                <a:ext cx="3665220" cy="220980"/>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3" name="Connecteur droit 92"/>
              <p:cNvCxnSpPr/>
              <p:nvPr/>
            </p:nvCxnSpPr>
            <p:spPr bwMode="auto">
              <a:xfrm>
                <a:off x="2868930" y="3539721"/>
                <a:ext cx="3373734" cy="205509"/>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4" name="Connecteur droit 93"/>
              <p:cNvCxnSpPr/>
              <p:nvPr/>
            </p:nvCxnSpPr>
            <p:spPr bwMode="auto">
              <a:xfrm>
                <a:off x="3013710" y="3805705"/>
                <a:ext cx="3413760" cy="50015"/>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5" name="Connecteur droit 94"/>
              <p:cNvCxnSpPr/>
              <p:nvPr/>
            </p:nvCxnSpPr>
            <p:spPr bwMode="auto">
              <a:xfrm flipV="1">
                <a:off x="2628900" y="3805705"/>
                <a:ext cx="3501390" cy="190985"/>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6" name="Connecteur droit 95"/>
              <p:cNvCxnSpPr/>
              <p:nvPr/>
            </p:nvCxnSpPr>
            <p:spPr bwMode="auto">
              <a:xfrm flipV="1">
                <a:off x="3112770" y="3509010"/>
                <a:ext cx="3129894" cy="60960"/>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7" name="Connecteur droit 96"/>
              <p:cNvCxnSpPr/>
              <p:nvPr/>
            </p:nvCxnSpPr>
            <p:spPr bwMode="auto">
              <a:xfrm flipH="1" flipV="1">
                <a:off x="3145232" y="3395125"/>
                <a:ext cx="3324148" cy="220565"/>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98" name="Connecteur droit 97"/>
              <p:cNvCxnSpPr/>
              <p:nvPr/>
            </p:nvCxnSpPr>
            <p:spPr bwMode="auto">
              <a:xfrm flipH="1" flipV="1">
                <a:off x="3554730" y="3539721"/>
                <a:ext cx="2833636" cy="30249"/>
              </a:xfrm>
              <a:prstGeom prst="line">
                <a:avLst/>
              </a:prstGeom>
              <a:solidFill>
                <a:schemeClr val="accent1"/>
              </a:solidFill>
              <a:ln w="19050" cap="flat" cmpd="sng" algn="ctr">
                <a:solidFill>
                  <a:srgbClr val="C00000"/>
                </a:solidFill>
                <a:prstDash val="solid"/>
                <a:round/>
                <a:headEnd type="oval" w="med" len="med"/>
                <a:tailEnd type="oval" w="med" len="med"/>
              </a:ln>
              <a:effectLst/>
            </p:spPr>
          </p:cxnSp>
          <p:sp>
            <p:nvSpPr>
              <p:cNvPr id="99" name="ZoneTexte 98"/>
              <p:cNvSpPr txBox="1"/>
              <p:nvPr/>
            </p:nvSpPr>
            <p:spPr>
              <a:xfrm>
                <a:off x="3124465" y="2416564"/>
                <a:ext cx="1888466" cy="461665"/>
              </a:xfrm>
              <a:prstGeom prst="rect">
                <a:avLst/>
              </a:prstGeom>
              <a:noFill/>
            </p:spPr>
            <p:txBody>
              <a:bodyPr wrap="none" rtlCol="0">
                <a:spAutoFit/>
              </a:bodyPr>
              <a:lstStyle/>
              <a:p>
                <a:r>
                  <a:rPr lang="fr-FR" sz="1200" b="1" dirty="0">
                    <a:solidFill>
                      <a:srgbClr val="000066"/>
                    </a:solidFill>
                  </a:rPr>
                  <a:t>CV &gt; 50 c/ml</a:t>
                </a:r>
              </a:p>
              <a:p>
                <a:r>
                  <a:rPr lang="fr-FR" sz="1200" b="1" dirty="0">
                    <a:solidFill>
                      <a:srgbClr val="000066"/>
                    </a:solidFill>
                  </a:rPr>
                  <a:t>Toutes les CV &lt; 50 c/ml</a:t>
                </a:r>
              </a:p>
            </p:txBody>
          </p:sp>
          <p:cxnSp>
            <p:nvCxnSpPr>
              <p:cNvPr id="100" name="Connecteur droit 99"/>
              <p:cNvCxnSpPr/>
              <p:nvPr/>
            </p:nvCxnSpPr>
            <p:spPr bwMode="auto">
              <a:xfrm flipH="1">
                <a:off x="2857141" y="2743225"/>
                <a:ext cx="186690" cy="0"/>
              </a:xfrm>
              <a:prstGeom prst="line">
                <a:avLst/>
              </a:prstGeom>
              <a:solidFill>
                <a:schemeClr val="accent1"/>
              </a:solidFill>
              <a:ln w="19050" cap="flat" cmpd="sng" algn="ctr">
                <a:solidFill>
                  <a:srgbClr val="C00000"/>
                </a:solidFill>
                <a:prstDash val="solid"/>
                <a:round/>
                <a:headEnd type="oval" w="med" len="med"/>
                <a:tailEnd type="oval" w="med" len="med"/>
              </a:ln>
              <a:effectLst/>
            </p:spPr>
          </p:cxnSp>
          <p:cxnSp>
            <p:nvCxnSpPr>
              <p:cNvPr id="101" name="Connecteur droit 100"/>
              <p:cNvCxnSpPr/>
              <p:nvPr/>
            </p:nvCxnSpPr>
            <p:spPr bwMode="auto">
              <a:xfrm flipH="1">
                <a:off x="2857141" y="2555700"/>
                <a:ext cx="186690" cy="0"/>
              </a:xfrm>
              <a:prstGeom prst="line">
                <a:avLst/>
              </a:prstGeom>
              <a:solidFill>
                <a:schemeClr val="accent1"/>
              </a:solidFill>
              <a:ln w="19050" cap="flat" cmpd="sng" algn="ctr">
                <a:solidFill>
                  <a:srgbClr val="0070C0"/>
                </a:solidFill>
                <a:prstDash val="solid"/>
                <a:round/>
                <a:headEnd type="oval" w="med" len="med"/>
                <a:tailEnd type="oval" w="med" len="med"/>
              </a:ln>
              <a:effectLst/>
            </p:spPr>
          </p:cxnSp>
          <p:cxnSp>
            <p:nvCxnSpPr>
              <p:cNvPr id="102" name="Connecteur droit 101"/>
              <p:cNvCxnSpPr/>
              <p:nvPr/>
            </p:nvCxnSpPr>
            <p:spPr bwMode="auto">
              <a:xfrm flipV="1">
                <a:off x="2628900" y="2609850"/>
                <a:ext cx="3455670" cy="1195855"/>
              </a:xfrm>
              <a:prstGeom prst="line">
                <a:avLst/>
              </a:prstGeom>
              <a:solidFill>
                <a:schemeClr val="accent1"/>
              </a:solidFill>
              <a:ln w="19050" cap="flat" cmpd="sng" algn="ctr">
                <a:solidFill>
                  <a:srgbClr val="0070C0"/>
                </a:solidFill>
                <a:prstDash val="solid"/>
                <a:round/>
                <a:headEnd type="oval" w="med" len="med"/>
                <a:tailEnd type="oval" w="med" len="med"/>
              </a:ln>
              <a:effectLst/>
            </p:spPr>
          </p:cxnSp>
          <p:cxnSp>
            <p:nvCxnSpPr>
              <p:cNvPr id="103" name="Connecteur droit 102"/>
              <p:cNvCxnSpPr/>
              <p:nvPr/>
            </p:nvCxnSpPr>
            <p:spPr bwMode="auto">
              <a:xfrm flipV="1">
                <a:off x="3145232" y="2982618"/>
                <a:ext cx="3179368" cy="689506"/>
              </a:xfrm>
              <a:prstGeom prst="line">
                <a:avLst/>
              </a:prstGeom>
              <a:solidFill>
                <a:schemeClr val="accent1"/>
              </a:solidFill>
              <a:ln w="19050" cap="flat" cmpd="sng" algn="ctr">
                <a:solidFill>
                  <a:srgbClr val="0070C0"/>
                </a:solidFill>
                <a:prstDash val="solid"/>
                <a:round/>
                <a:headEnd type="oval" w="med" len="med"/>
                <a:tailEnd type="oval" w="med" len="med"/>
              </a:ln>
              <a:effectLst/>
            </p:spPr>
          </p:cxnSp>
        </p:grpSp>
        <p:sp>
          <p:nvSpPr>
            <p:cNvPr id="52" name="ZoneTexte 51"/>
            <p:cNvSpPr txBox="1"/>
            <p:nvPr/>
          </p:nvSpPr>
          <p:spPr>
            <a:xfrm>
              <a:off x="338505" y="3361216"/>
              <a:ext cx="321497" cy="276999"/>
            </a:xfrm>
            <a:prstGeom prst="rect">
              <a:avLst/>
            </a:prstGeom>
            <a:noFill/>
          </p:spPr>
          <p:txBody>
            <a:bodyPr wrap="none" rtlCol="0">
              <a:spAutoFit/>
            </a:bodyPr>
            <a:lstStyle/>
            <a:p>
              <a:pPr algn="r"/>
              <a:r>
                <a:rPr lang="fr-FR" sz="1200" dirty="0">
                  <a:solidFill>
                    <a:srgbClr val="000066"/>
                  </a:solidFill>
                </a:rPr>
                <a:t>%</a:t>
              </a:r>
            </a:p>
          </p:txBody>
        </p:sp>
      </p:grpSp>
      <p:sp>
        <p:nvSpPr>
          <p:cNvPr id="53"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Katusiime</a:t>
            </a:r>
            <a:r>
              <a:rPr lang="fr-FR" sz="1200" i="1" dirty="0">
                <a:solidFill>
                  <a:srgbClr val="0070C0"/>
                </a:solidFill>
                <a:latin typeface="Arial" charset="0"/>
                <a:cs typeface="Arial" charset="0"/>
              </a:rPr>
              <a:t> MGK, CROI 2017, Abs. 120</a:t>
            </a:r>
          </a:p>
        </p:txBody>
      </p:sp>
      <p:sp>
        <p:nvSpPr>
          <p:cNvPr id="4" name="Titre 3"/>
          <p:cNvSpPr>
            <a:spLocks noGrp="1"/>
          </p:cNvSpPr>
          <p:nvPr>
            <p:ph type="title"/>
          </p:nvPr>
        </p:nvSpPr>
        <p:spPr/>
        <p:txBody>
          <a:bodyPr/>
          <a:lstStyle/>
          <a:p>
            <a:r>
              <a:rPr lang="fr-FR" sz="2400" dirty="0"/>
              <a:t>Pas d’évidence de réplication résiduelle après 7 ans de suppression virologique chez les enfants traités dans les 1</a:t>
            </a:r>
            <a:r>
              <a:rPr lang="fr-FR" sz="2400" baseline="30000" dirty="0"/>
              <a:t>ers</a:t>
            </a:r>
            <a:r>
              <a:rPr lang="fr-FR" sz="2400" dirty="0"/>
              <a:t> mois de vie </a:t>
            </a:r>
          </a:p>
        </p:txBody>
      </p:sp>
      <p:sp>
        <p:nvSpPr>
          <p:cNvPr id="6" name="Espace réservé du contenu 5"/>
          <p:cNvSpPr>
            <a:spLocks noGrp="1"/>
          </p:cNvSpPr>
          <p:nvPr>
            <p:ph idx="1"/>
          </p:nvPr>
        </p:nvSpPr>
        <p:spPr>
          <a:xfrm>
            <a:off x="457201" y="1160463"/>
            <a:ext cx="8041520" cy="2059783"/>
          </a:xfrm>
        </p:spPr>
        <p:txBody>
          <a:bodyPr/>
          <a:lstStyle/>
          <a:p>
            <a:r>
              <a:rPr lang="fr-FR" sz="1600" b="1" dirty="0">
                <a:solidFill>
                  <a:srgbClr val="0070C0"/>
                </a:solidFill>
              </a:rPr>
              <a:t>Objectif : </a:t>
            </a:r>
            <a:r>
              <a:rPr lang="fr-FR" sz="1600" dirty="0"/>
              <a:t>évaluer la diversité génétique à J0 des ARV et après 8 ans de suppression virologique chez les enfants infectés par voie </a:t>
            </a:r>
            <a:r>
              <a:rPr lang="fr-FR" sz="1600" dirty="0" err="1"/>
              <a:t>materno</a:t>
            </a:r>
            <a:r>
              <a:rPr lang="fr-FR" sz="1600" dirty="0"/>
              <a:t>-fœtale</a:t>
            </a:r>
          </a:p>
          <a:p>
            <a:endParaRPr lang="fr-FR" sz="800" dirty="0"/>
          </a:p>
          <a:p>
            <a:r>
              <a:rPr lang="fr-FR" sz="1600" b="1" dirty="0">
                <a:solidFill>
                  <a:srgbClr val="0070C0"/>
                </a:solidFill>
              </a:rPr>
              <a:t>Patients et méthodes </a:t>
            </a:r>
          </a:p>
          <a:p>
            <a:pPr lvl="1"/>
            <a:r>
              <a:rPr lang="fr-FR" sz="1400" dirty="0"/>
              <a:t>Enfants inclus dans l’étude CHER traités par ZDV/3TC + LPV/r ou EFV</a:t>
            </a:r>
          </a:p>
          <a:p>
            <a:pPr lvl="1"/>
            <a:r>
              <a:rPr lang="fr-FR" sz="1400" dirty="0"/>
              <a:t>Début des ARV à l’âge de 2,5 mois en médiane (IQR = 2,0 - 6,8)</a:t>
            </a:r>
          </a:p>
          <a:p>
            <a:pPr lvl="1"/>
            <a:r>
              <a:rPr lang="fr-FR" sz="1400" dirty="0"/>
              <a:t>8 enfants ont une CV &lt; 50 c/ml pendant les 8 ans de suivi et 2 ont des CV &gt; 50 c/ml </a:t>
            </a:r>
          </a:p>
          <a:p>
            <a:pPr lvl="1"/>
            <a:r>
              <a:rPr lang="fr-FR" sz="1400" dirty="0"/>
              <a:t>Séquençage génome unique de la région protéase-TI sur : (i) ARN pré-thérapeutique, </a:t>
            </a:r>
          </a:p>
          <a:p>
            <a:pPr marL="711200" lvl="1" indent="0">
              <a:buNone/>
              <a:tabLst>
                <a:tab pos="981075" algn="l"/>
              </a:tabLst>
            </a:pPr>
            <a:r>
              <a:rPr lang="fr-FR" sz="1400" dirty="0"/>
              <a:t>(ii) ADN après 3 mois d’ARV ; et (iii) ADN après 8 ans d’ARV</a:t>
            </a:r>
            <a:endParaRPr lang="fr-FR" sz="1200" dirty="0"/>
          </a:p>
        </p:txBody>
      </p:sp>
      <p:sp>
        <p:nvSpPr>
          <p:cNvPr id="54" name="ZoneTexte 53"/>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18</a:t>
            </a:r>
          </a:p>
        </p:txBody>
      </p:sp>
    </p:spTree>
    <p:extLst>
      <p:ext uri="{BB962C8B-B14F-4D97-AF65-F5344CB8AC3E}">
        <p14:creationId xmlns:p14="http://schemas.microsoft.com/office/powerpoint/2010/main" val="373103622"/>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6621" name="Group 77"/>
          <p:cNvGraphicFramePr>
            <a:graphicFrameLocks noGrp="1"/>
          </p:cNvGraphicFramePr>
          <p:nvPr>
            <p:ph idx="4294967295"/>
            <p:extLst/>
          </p:nvPr>
        </p:nvGraphicFramePr>
        <p:xfrm>
          <a:off x="868958" y="1738064"/>
          <a:ext cx="7157132" cy="4743840"/>
        </p:xfrm>
        <a:graphic>
          <a:graphicData uri="http://schemas.openxmlformats.org/drawingml/2006/table">
            <a:tbl>
              <a:tblPr/>
              <a:tblGrid>
                <a:gridCol w="3754258">
                  <a:extLst>
                    <a:ext uri="{9D8B030D-6E8A-4147-A177-3AD203B41FA5}">
                      <a16:colId xmlns:a16="http://schemas.microsoft.com/office/drawing/2014/main" xmlns="" val="20000"/>
                    </a:ext>
                  </a:extLst>
                </a:gridCol>
                <a:gridCol w="1701437">
                  <a:extLst>
                    <a:ext uri="{9D8B030D-6E8A-4147-A177-3AD203B41FA5}">
                      <a16:colId xmlns:a16="http://schemas.microsoft.com/office/drawing/2014/main" xmlns="" val="20001"/>
                    </a:ext>
                  </a:extLst>
                </a:gridCol>
                <a:gridCol w="1701437">
                  <a:extLst>
                    <a:ext uri="{9D8B030D-6E8A-4147-A177-3AD203B41FA5}">
                      <a16:colId xmlns:a16="http://schemas.microsoft.com/office/drawing/2014/main" xmlns="" val="20002"/>
                    </a:ext>
                  </a:extLst>
                </a:gridCol>
              </a:tblGrid>
              <a:tr h="41245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endParaRPr kumimoji="0" lang="en-GB" sz="1050" b="0" i="0" u="none" strike="noStrike" cap="none" normalizeH="0" baseline="0" dirty="0">
                        <a:ln>
                          <a:noFill/>
                        </a:ln>
                        <a:solidFill>
                          <a:srgbClr val="000066"/>
                        </a:solidFill>
                        <a:effectLst/>
                        <a:latin typeface="Arial" pitchFamily="-109" charset="0"/>
                        <a:ea typeface="ＭＳ Ｐゴシック" pitchFamily="-109" charset="-128"/>
                        <a:cs typeface="ＭＳ Ｐゴシック" pitchFamily="-109"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en-GB" sz="1600" b="1" i="0" u="none" strike="noStrike" cap="none" normalizeH="0" baseline="0" dirty="0">
                          <a:ln>
                            <a:noFill/>
                          </a:ln>
                          <a:solidFill>
                            <a:schemeClr val="bg1"/>
                          </a:solidFill>
                          <a:effectLst/>
                          <a:latin typeface="+mj-lt"/>
                          <a:ea typeface="ＭＳ Ｐゴシック" pitchFamily="-109" charset="-128"/>
                          <a:cs typeface="ＭＳ Ｐゴシック" pitchFamily="-109" charset="-128"/>
                        </a:rPr>
                        <a:t>RESCUE</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en-GB" sz="1600" b="0" i="0" u="none" strike="noStrike" cap="none" normalizeH="0" baseline="0" dirty="0">
                          <a:ln>
                            <a:noFill/>
                          </a:ln>
                          <a:solidFill>
                            <a:schemeClr val="bg1"/>
                          </a:solidFill>
                          <a:effectLst/>
                          <a:latin typeface="+mj-lt"/>
                          <a:ea typeface="ＭＳ Ｐゴシック" pitchFamily="-109" charset="-128"/>
                          <a:cs typeface="ＭＳ Ｐゴシック" pitchFamily="-109" charset="-128"/>
                        </a:rPr>
                        <a:t>(n = 71)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6600"/>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en-GB" sz="1600" b="1" i="0" u="none" strike="noStrike" cap="none" normalizeH="0" baseline="0" dirty="0">
                          <a:ln>
                            <a:noFill/>
                          </a:ln>
                          <a:solidFill>
                            <a:schemeClr val="bg1"/>
                          </a:solidFill>
                          <a:effectLst/>
                          <a:latin typeface="+mj-lt"/>
                          <a:ea typeface="ＭＳ Ｐゴシック" pitchFamily="-109" charset="-128"/>
                          <a:cs typeface="ＭＳ Ｐゴシック" pitchFamily="-109" charset="-128"/>
                        </a:rPr>
                        <a:t>A5348</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en-GB" sz="1600" b="0" i="0" u="none" strike="noStrike" cap="none" normalizeH="0" baseline="0" dirty="0">
                          <a:ln>
                            <a:noFill/>
                          </a:ln>
                          <a:solidFill>
                            <a:schemeClr val="bg1"/>
                          </a:solidFill>
                          <a:effectLst/>
                          <a:latin typeface="+mj-lt"/>
                          <a:ea typeface="ＭＳ Ｐゴシック" pitchFamily="-109" charset="-128"/>
                          <a:cs typeface="ＭＳ Ｐゴシック" pitchFamily="-109" charset="-128"/>
                        </a:rPr>
                        <a:t>(n = 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99FF"/>
                    </a:solidFill>
                  </a:tcPr>
                </a:tc>
                <a:extLst>
                  <a:ext uri="{0D108BD9-81ED-4DB2-BD59-A6C34878D82A}">
                    <a16:rowId xmlns:a16="http://schemas.microsoft.com/office/drawing/2014/main" xmlns="" val="10000"/>
                  </a:ext>
                </a:extLst>
              </a:tr>
              <a:tr h="217809">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Age moyen , années</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58</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55</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217809">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Femme,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27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29</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17809">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Blanc,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69</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57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217809">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Cirrhose,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54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671988">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Génotype, %</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1a</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1b</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65</a:t>
                      </a:r>
                      <a:b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b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21</a:t>
                      </a:r>
                      <a:b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b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71</a:t>
                      </a:r>
                      <a:b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b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29</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231231">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CV VHC, log</a:t>
                      </a:r>
                      <a:r>
                        <a:rPr kumimoji="0" lang="fr-FR" sz="1400" b="0" i="0" u="none" strike="noStrike" cap="none" normalizeH="0" baseline="-25000" noProof="0" dirty="0">
                          <a:ln>
                            <a:noFill/>
                          </a:ln>
                          <a:solidFill>
                            <a:srgbClr val="000066"/>
                          </a:solidFill>
                          <a:effectLst/>
                          <a:latin typeface="Arial" pitchFamily="-109" charset="0"/>
                          <a:ea typeface="ＭＳ Ｐゴシック" pitchFamily="-109" charset="-128"/>
                          <a:cs typeface="ＭＳ Ｐゴシック" pitchFamily="-109" charset="-128"/>
                        </a:rPr>
                        <a:t>10</a:t>
                      </a: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 UI/ml, moyenne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6,2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6,6</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671988">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Traitement VHC antérieur, %</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SOF + SMV</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SOF + RBV</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SOF + PEG-IFN + RBV</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35</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24</a:t>
                      </a:r>
                      <a:b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b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41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0</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43</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57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624824">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RAS à l’inclusion, %</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NS5A</a:t>
                      </a:r>
                    </a:p>
                    <a:p>
                      <a:pPr marL="457200" marR="0" lvl="1"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NS5B</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14</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endPar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endParaRP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NA</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NA</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bl>
          </a:graphicData>
        </a:graphic>
      </p:graphicFrame>
      <p:sp>
        <p:nvSpPr>
          <p:cNvPr id="11" name="Text Box 2"/>
          <p:cNvSpPr txBox="1">
            <a:spLocks noChangeArrowheads="1"/>
          </p:cNvSpPr>
          <p:nvPr/>
        </p:nvSpPr>
        <p:spPr bwMode="auto">
          <a:xfrm>
            <a:off x="2626760" y="1206277"/>
            <a:ext cx="3876181" cy="406094"/>
          </a:xfrm>
          <a:prstGeom prst="rect">
            <a:avLst/>
          </a:prstGeom>
          <a:noFill/>
          <a:ln w="9525">
            <a:noFill/>
            <a:miter lim="800000"/>
            <a:headEnd/>
            <a:tailEnd/>
          </a:ln>
        </p:spPr>
        <p:txBody>
          <a:bodyPr wrap="none">
            <a:prstTxWarp prst="textNoShape">
              <a:avLst/>
            </a:prstTxWarp>
            <a:spAutoFit/>
          </a:bodyPr>
          <a:lstStyle/>
          <a:p>
            <a:pPr algn="ctr">
              <a:lnSpc>
                <a:spcPts val="2360"/>
              </a:lnSpc>
            </a:pPr>
            <a:r>
              <a:rPr lang="fr-FR" sz="2400" b="1">
                <a:solidFill>
                  <a:srgbClr val="0070C0"/>
                </a:solidFill>
                <a:latin typeface="Calibri" pitchFamily="-1" charset="0"/>
                <a:ea typeface="ＭＳ Ｐゴシック" pitchFamily="-1" charset="-128"/>
                <a:cs typeface="ＭＳ Ｐゴシック" pitchFamily="-1" charset="-128"/>
              </a:rPr>
              <a:t>Caractéristiques des patients</a:t>
            </a:r>
          </a:p>
        </p:txBody>
      </p:sp>
      <p:sp>
        <p:nvSpPr>
          <p:cNvPr id="8" name="Titre 2"/>
          <p:cNvSpPr>
            <a:spLocks noGrp="1"/>
          </p:cNvSpPr>
          <p:nvPr>
            <p:ph type="title"/>
          </p:nvPr>
        </p:nvSpPr>
        <p:spPr>
          <a:xfrm>
            <a:off x="1547813" y="115888"/>
            <a:ext cx="7523162" cy="936625"/>
          </a:xfrm>
        </p:spPr>
        <p:txBody>
          <a:bodyPr/>
          <a:lstStyle/>
          <a:p>
            <a:pPr>
              <a:lnSpc>
                <a:spcPts val="2660"/>
              </a:lnSpc>
            </a:pPr>
            <a:r>
              <a:rPr lang="fr-FR" sz="2600" dirty="0"/>
              <a:t>Essais RESCUE et ACTG A5348 : </a:t>
            </a:r>
            <a:br>
              <a:rPr lang="fr-FR" sz="2600" dirty="0"/>
            </a:br>
            <a:r>
              <a:rPr lang="fr-FR" sz="2600" dirty="0"/>
              <a:t>LDV/SOF ± RBV pour le retraitement d’échecs </a:t>
            </a:r>
            <a:br>
              <a:rPr lang="fr-FR" sz="2600" dirty="0"/>
            </a:br>
            <a:r>
              <a:rPr lang="fr-FR" sz="2600" dirty="0"/>
              <a:t>de traitements avec SOF (2)</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Tam E, CROI 2017, Abs. 568LB</a:t>
            </a:r>
          </a:p>
        </p:txBody>
      </p:sp>
      <p:sp>
        <p:nvSpPr>
          <p:cNvPr id="7" name="ZoneTexte 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225</a:t>
            </a:r>
          </a:p>
        </p:txBody>
      </p:sp>
    </p:spTree>
    <p:extLst>
      <p:ext uri="{BB962C8B-B14F-4D97-AF65-F5344CB8AC3E}">
        <p14:creationId xmlns:p14="http://schemas.microsoft.com/office/powerpoint/2010/main" val="1189788662"/>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Text Box 2"/>
          <p:cNvSpPr txBox="1">
            <a:spLocks noChangeArrowheads="1"/>
          </p:cNvSpPr>
          <p:nvPr/>
        </p:nvSpPr>
        <p:spPr bwMode="auto">
          <a:xfrm>
            <a:off x="2539761" y="1152277"/>
            <a:ext cx="4059224" cy="461665"/>
          </a:xfrm>
          <a:prstGeom prst="rect">
            <a:avLst/>
          </a:prstGeom>
          <a:noFill/>
          <a:ln w="9525">
            <a:noFill/>
            <a:miter lim="800000"/>
            <a:headEnd/>
            <a:tailEnd/>
          </a:ln>
        </p:spPr>
        <p:txBody>
          <a:bodyPr wrap="none">
            <a:prstTxWarp prst="textNoShape">
              <a:avLst/>
            </a:prstTxWarp>
            <a:spAutoFit/>
          </a:bodyPr>
          <a:lstStyle/>
          <a:p>
            <a:pPr algn="ctr"/>
            <a:r>
              <a:rPr lang="en-GB" sz="2400" b="1" dirty="0">
                <a:solidFill>
                  <a:srgbClr val="0070C0"/>
                </a:solidFill>
                <a:latin typeface="Calibri" pitchFamily="-1" charset="0"/>
                <a:ea typeface="ＭＳ Ｐゴシック" pitchFamily="-1" charset="-128"/>
                <a:cs typeface="ＭＳ Ｐゴシック" pitchFamily="-1" charset="-128"/>
              </a:rPr>
              <a:t>RVS</a:t>
            </a:r>
            <a:r>
              <a:rPr lang="en-GB" sz="2400" b="1" baseline="-25000" dirty="0">
                <a:solidFill>
                  <a:srgbClr val="0070C0"/>
                </a:solidFill>
                <a:latin typeface="Calibri" pitchFamily="-1" charset="0"/>
                <a:ea typeface="ＭＳ Ｐゴシック" pitchFamily="-1" charset="-128"/>
                <a:cs typeface="ＭＳ Ｐゴシック" pitchFamily="-1" charset="-128"/>
              </a:rPr>
              <a:t>12</a:t>
            </a:r>
            <a:r>
              <a:rPr lang="en-GB" sz="2400" b="1" dirty="0">
                <a:solidFill>
                  <a:srgbClr val="0070C0"/>
                </a:solidFill>
                <a:latin typeface="Calibri" pitchFamily="-1" charset="0"/>
                <a:ea typeface="ＭＳ Ｐゴシック" pitchFamily="-1" charset="-128"/>
                <a:cs typeface="ＭＳ Ｐゴシック" pitchFamily="-1" charset="-128"/>
              </a:rPr>
              <a:t> (</a:t>
            </a:r>
            <a:r>
              <a:rPr lang="fr-FR" sz="2400" b="1" dirty="0">
                <a:solidFill>
                  <a:srgbClr val="0070C0"/>
                </a:solidFill>
                <a:latin typeface="Calibri" pitchFamily="-1" charset="0"/>
                <a:ea typeface="ＭＳ Ｐゴシック" pitchFamily="-1" charset="-128"/>
                <a:cs typeface="ＭＳ Ｐゴシック" pitchFamily="-1" charset="-128"/>
              </a:rPr>
              <a:t>CV VHC &lt; 15 UI/ml), ITT</a:t>
            </a:r>
            <a:r>
              <a:rPr lang="en-GB" sz="2400" b="1" dirty="0">
                <a:solidFill>
                  <a:srgbClr val="0070C0"/>
                </a:solidFill>
                <a:latin typeface="Calibri" pitchFamily="-1" charset="0"/>
                <a:ea typeface="ＭＳ Ｐゴシック" pitchFamily="-1" charset="-128"/>
                <a:cs typeface="ＭＳ Ｐゴシック" pitchFamily="-1" charset="-128"/>
              </a:rPr>
              <a:t> </a:t>
            </a:r>
          </a:p>
        </p:txBody>
      </p:sp>
      <p:grpSp>
        <p:nvGrpSpPr>
          <p:cNvPr id="3" name="Groupe 2"/>
          <p:cNvGrpSpPr/>
          <p:nvPr/>
        </p:nvGrpSpPr>
        <p:grpSpPr>
          <a:xfrm>
            <a:off x="4228852" y="2063945"/>
            <a:ext cx="4674326" cy="4188590"/>
            <a:chOff x="4228852" y="2063945"/>
            <a:chExt cx="4674326" cy="4188590"/>
          </a:xfrm>
        </p:grpSpPr>
        <p:grpSp>
          <p:nvGrpSpPr>
            <p:cNvPr id="66" name="Groupe 23"/>
            <p:cNvGrpSpPr/>
            <p:nvPr/>
          </p:nvGrpSpPr>
          <p:grpSpPr>
            <a:xfrm>
              <a:off x="4623184" y="3039356"/>
              <a:ext cx="4276607" cy="2404047"/>
              <a:chOff x="2074863" y="2238376"/>
              <a:chExt cx="5038726" cy="2603500"/>
            </a:xfrm>
          </p:grpSpPr>
          <p:sp>
            <p:nvSpPr>
              <p:cNvPr id="118" name="Freeform 7"/>
              <p:cNvSpPr>
                <a:spLocks/>
              </p:cNvSpPr>
              <p:nvPr/>
            </p:nvSpPr>
            <p:spPr bwMode="auto">
              <a:xfrm>
                <a:off x="2162176" y="2238376"/>
                <a:ext cx="4951413" cy="2603500"/>
              </a:xfrm>
              <a:custGeom>
                <a:avLst/>
                <a:gdLst>
                  <a:gd name="T0" fmla="*/ 3119 w 3119"/>
                  <a:gd name="T1" fmla="*/ 1640 h 1640"/>
                  <a:gd name="T2" fmla="*/ 0 w 3119"/>
                  <a:gd name="T3" fmla="*/ 1640 h 1640"/>
                  <a:gd name="T4" fmla="*/ 0 w 3119"/>
                  <a:gd name="T5" fmla="*/ 0 h 1640"/>
                </a:gdLst>
                <a:ahLst/>
                <a:cxnLst>
                  <a:cxn ang="0">
                    <a:pos x="T0" y="T1"/>
                  </a:cxn>
                  <a:cxn ang="0">
                    <a:pos x="T2" y="T3"/>
                  </a:cxn>
                  <a:cxn ang="0">
                    <a:pos x="T4" y="T5"/>
                  </a:cxn>
                </a:cxnLst>
                <a:rect l="0" t="0" r="r" b="b"/>
                <a:pathLst>
                  <a:path w="3119" h="1640">
                    <a:moveTo>
                      <a:pt x="3119" y="1640"/>
                    </a:moveTo>
                    <a:lnTo>
                      <a:pt x="0" y="1640"/>
                    </a:lnTo>
                    <a:lnTo>
                      <a:pt x="0" y="0"/>
                    </a:lnTo>
                  </a:path>
                </a:pathLst>
              </a:custGeom>
              <a:noFill/>
              <a:ln w="12700">
                <a:no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9" name="Line 8"/>
              <p:cNvSpPr>
                <a:spLocks noChangeShapeType="1"/>
              </p:cNvSpPr>
              <p:nvPr/>
            </p:nvSpPr>
            <p:spPr bwMode="auto">
              <a:xfrm>
                <a:off x="2074863" y="2770188"/>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Line 9"/>
              <p:cNvSpPr>
                <a:spLocks noChangeShapeType="1"/>
              </p:cNvSpPr>
              <p:nvPr/>
            </p:nvSpPr>
            <p:spPr bwMode="auto">
              <a:xfrm>
                <a:off x="2074863" y="3287713"/>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1" name="Line 10"/>
              <p:cNvSpPr>
                <a:spLocks noChangeShapeType="1"/>
              </p:cNvSpPr>
              <p:nvPr/>
            </p:nvSpPr>
            <p:spPr bwMode="auto">
              <a:xfrm>
                <a:off x="2074863" y="3803651"/>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2" name="Line 11"/>
              <p:cNvSpPr>
                <a:spLocks noChangeShapeType="1"/>
              </p:cNvSpPr>
              <p:nvPr/>
            </p:nvSpPr>
            <p:spPr bwMode="auto">
              <a:xfrm>
                <a:off x="2074863" y="4321176"/>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3" name="Line 12"/>
              <p:cNvSpPr>
                <a:spLocks noChangeShapeType="1"/>
              </p:cNvSpPr>
              <p:nvPr/>
            </p:nvSpPr>
            <p:spPr bwMode="auto">
              <a:xfrm>
                <a:off x="2074863" y="4841876"/>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 name="Line 13"/>
              <p:cNvSpPr>
                <a:spLocks noChangeShapeType="1"/>
              </p:cNvSpPr>
              <p:nvPr/>
            </p:nvSpPr>
            <p:spPr bwMode="auto">
              <a:xfrm>
                <a:off x="2074863" y="2255838"/>
                <a:ext cx="87313" cy="0"/>
              </a:xfrm>
              <a:prstGeom prst="line">
                <a:avLst/>
              </a:prstGeom>
              <a:noFill/>
              <a:ln w="12700">
                <a:no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5" name="Rectangle 14"/>
              <p:cNvSpPr>
                <a:spLocks noChangeArrowheads="1"/>
              </p:cNvSpPr>
              <p:nvPr/>
            </p:nvSpPr>
            <p:spPr bwMode="auto">
              <a:xfrm>
                <a:off x="6484938" y="2252663"/>
                <a:ext cx="534988" cy="2589213"/>
              </a:xfrm>
              <a:prstGeom prst="rect">
                <a:avLst/>
              </a:prstGeom>
              <a:solidFill>
                <a:srgbClr val="FFA76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6" name="Rectangle 15"/>
              <p:cNvSpPr>
                <a:spLocks noChangeArrowheads="1"/>
              </p:cNvSpPr>
              <p:nvPr/>
            </p:nvSpPr>
            <p:spPr bwMode="auto">
              <a:xfrm>
                <a:off x="5314951" y="2252663"/>
                <a:ext cx="534988" cy="2589213"/>
              </a:xfrm>
              <a:prstGeom prst="rect">
                <a:avLst/>
              </a:prstGeom>
              <a:solidFill>
                <a:srgbClr val="FFA76C"/>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7" name="Freeform 16"/>
              <p:cNvSpPr>
                <a:spLocks/>
              </p:cNvSpPr>
              <p:nvPr/>
            </p:nvSpPr>
            <p:spPr bwMode="auto">
              <a:xfrm>
                <a:off x="2843213" y="2252663"/>
                <a:ext cx="533400" cy="2589213"/>
              </a:xfrm>
              <a:custGeom>
                <a:avLst/>
                <a:gdLst>
                  <a:gd name="T0" fmla="*/ 336 w 336"/>
                  <a:gd name="T1" fmla="*/ 1631 h 1631"/>
                  <a:gd name="T2" fmla="*/ 336 w 336"/>
                  <a:gd name="T3" fmla="*/ 0 h 1631"/>
                  <a:gd name="T4" fmla="*/ 0 w 336"/>
                  <a:gd name="T5" fmla="*/ 0 h 1631"/>
                  <a:gd name="T6" fmla="*/ 0 w 336"/>
                  <a:gd name="T7" fmla="*/ 1631 h 1631"/>
                  <a:gd name="T8" fmla="*/ 336 w 336"/>
                  <a:gd name="T9" fmla="*/ 1631 h 1631"/>
                  <a:gd name="T10" fmla="*/ 336 w 336"/>
                  <a:gd name="T11" fmla="*/ 1631 h 1631"/>
                </a:gdLst>
                <a:ahLst/>
                <a:cxnLst>
                  <a:cxn ang="0">
                    <a:pos x="T0" y="T1"/>
                  </a:cxn>
                  <a:cxn ang="0">
                    <a:pos x="T2" y="T3"/>
                  </a:cxn>
                  <a:cxn ang="0">
                    <a:pos x="T4" y="T5"/>
                  </a:cxn>
                  <a:cxn ang="0">
                    <a:pos x="T6" y="T7"/>
                  </a:cxn>
                  <a:cxn ang="0">
                    <a:pos x="T8" y="T9"/>
                  </a:cxn>
                  <a:cxn ang="0">
                    <a:pos x="T10" y="T11"/>
                  </a:cxn>
                </a:cxnLst>
                <a:rect l="0" t="0" r="r" b="b"/>
                <a:pathLst>
                  <a:path w="336" h="1631">
                    <a:moveTo>
                      <a:pt x="336" y="1631"/>
                    </a:moveTo>
                    <a:lnTo>
                      <a:pt x="336" y="0"/>
                    </a:lnTo>
                    <a:lnTo>
                      <a:pt x="0" y="0"/>
                    </a:lnTo>
                    <a:lnTo>
                      <a:pt x="0" y="1631"/>
                    </a:lnTo>
                    <a:lnTo>
                      <a:pt x="336" y="1631"/>
                    </a:lnTo>
                    <a:lnTo>
                      <a:pt x="336" y="1631"/>
                    </a:lnTo>
                    <a:close/>
                  </a:path>
                </a:pathLst>
              </a:custGeom>
              <a:solidFill>
                <a:srgbClr val="FF66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8" name="Freeform 17"/>
              <p:cNvSpPr>
                <a:spLocks/>
              </p:cNvSpPr>
              <p:nvPr/>
            </p:nvSpPr>
            <p:spPr bwMode="auto">
              <a:xfrm>
                <a:off x="4027488" y="2252663"/>
                <a:ext cx="533400" cy="2589213"/>
              </a:xfrm>
              <a:custGeom>
                <a:avLst/>
                <a:gdLst>
                  <a:gd name="T0" fmla="*/ 336 w 336"/>
                  <a:gd name="T1" fmla="*/ 0 h 1631"/>
                  <a:gd name="T2" fmla="*/ 0 w 336"/>
                  <a:gd name="T3" fmla="*/ 0 h 1631"/>
                  <a:gd name="T4" fmla="*/ 0 w 336"/>
                  <a:gd name="T5" fmla="*/ 1631 h 1631"/>
                  <a:gd name="T6" fmla="*/ 336 w 336"/>
                  <a:gd name="T7" fmla="*/ 1631 h 1631"/>
                  <a:gd name="T8" fmla="*/ 336 w 336"/>
                  <a:gd name="T9" fmla="*/ 0 h 1631"/>
                  <a:gd name="T10" fmla="*/ 336 w 336"/>
                  <a:gd name="T11" fmla="*/ 0 h 1631"/>
                </a:gdLst>
                <a:ahLst/>
                <a:cxnLst>
                  <a:cxn ang="0">
                    <a:pos x="T0" y="T1"/>
                  </a:cxn>
                  <a:cxn ang="0">
                    <a:pos x="T2" y="T3"/>
                  </a:cxn>
                  <a:cxn ang="0">
                    <a:pos x="T4" y="T5"/>
                  </a:cxn>
                  <a:cxn ang="0">
                    <a:pos x="T6" y="T7"/>
                  </a:cxn>
                  <a:cxn ang="0">
                    <a:pos x="T8" y="T9"/>
                  </a:cxn>
                  <a:cxn ang="0">
                    <a:pos x="T10" y="T11"/>
                  </a:cxn>
                </a:cxnLst>
                <a:rect l="0" t="0" r="r" b="b"/>
                <a:pathLst>
                  <a:path w="336" h="1631">
                    <a:moveTo>
                      <a:pt x="336" y="0"/>
                    </a:moveTo>
                    <a:lnTo>
                      <a:pt x="0" y="0"/>
                    </a:lnTo>
                    <a:lnTo>
                      <a:pt x="0" y="1631"/>
                    </a:lnTo>
                    <a:lnTo>
                      <a:pt x="336" y="1631"/>
                    </a:lnTo>
                    <a:lnTo>
                      <a:pt x="336" y="0"/>
                    </a:lnTo>
                    <a:lnTo>
                      <a:pt x="336" y="0"/>
                    </a:lnTo>
                    <a:close/>
                  </a:path>
                </a:pathLst>
              </a:custGeom>
              <a:solidFill>
                <a:srgbClr val="FF66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9" name="Freeform 18"/>
              <p:cNvSpPr>
                <a:spLocks/>
              </p:cNvSpPr>
              <p:nvPr/>
            </p:nvSpPr>
            <p:spPr bwMode="auto">
              <a:xfrm>
                <a:off x="5903913" y="2606676"/>
                <a:ext cx="533400" cy="2235200"/>
              </a:xfrm>
              <a:custGeom>
                <a:avLst/>
                <a:gdLst>
                  <a:gd name="T0" fmla="*/ 336 w 336"/>
                  <a:gd name="T1" fmla="*/ 0 h 1408"/>
                  <a:gd name="T2" fmla="*/ 0 w 336"/>
                  <a:gd name="T3" fmla="*/ 0 h 1408"/>
                  <a:gd name="T4" fmla="*/ 0 w 336"/>
                  <a:gd name="T5" fmla="*/ 1408 h 1408"/>
                  <a:gd name="T6" fmla="*/ 336 w 336"/>
                  <a:gd name="T7" fmla="*/ 1408 h 1408"/>
                  <a:gd name="T8" fmla="*/ 336 w 336"/>
                  <a:gd name="T9" fmla="*/ 0 h 1408"/>
                  <a:gd name="T10" fmla="*/ 336 w 336"/>
                  <a:gd name="T11" fmla="*/ 0 h 1408"/>
                </a:gdLst>
                <a:ahLst/>
                <a:cxnLst>
                  <a:cxn ang="0">
                    <a:pos x="T0" y="T1"/>
                  </a:cxn>
                  <a:cxn ang="0">
                    <a:pos x="T2" y="T3"/>
                  </a:cxn>
                  <a:cxn ang="0">
                    <a:pos x="T4" y="T5"/>
                  </a:cxn>
                  <a:cxn ang="0">
                    <a:pos x="T6" y="T7"/>
                  </a:cxn>
                  <a:cxn ang="0">
                    <a:pos x="T8" y="T9"/>
                  </a:cxn>
                  <a:cxn ang="0">
                    <a:pos x="T10" y="T11"/>
                  </a:cxn>
                </a:cxnLst>
                <a:rect l="0" t="0" r="r" b="b"/>
                <a:pathLst>
                  <a:path w="336" h="1408">
                    <a:moveTo>
                      <a:pt x="336" y="0"/>
                    </a:moveTo>
                    <a:lnTo>
                      <a:pt x="0" y="0"/>
                    </a:lnTo>
                    <a:lnTo>
                      <a:pt x="0" y="1408"/>
                    </a:lnTo>
                    <a:lnTo>
                      <a:pt x="336" y="1408"/>
                    </a:lnTo>
                    <a:lnTo>
                      <a:pt x="336" y="0"/>
                    </a:lnTo>
                    <a:lnTo>
                      <a:pt x="336" y="0"/>
                    </a:lnTo>
                    <a:close/>
                  </a:path>
                </a:pathLst>
              </a:custGeom>
              <a:solidFill>
                <a:srgbClr val="FF66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0" name="Freeform 19"/>
              <p:cNvSpPr>
                <a:spLocks/>
              </p:cNvSpPr>
              <p:nvPr/>
            </p:nvSpPr>
            <p:spPr bwMode="auto">
              <a:xfrm>
                <a:off x="4718051" y="3190876"/>
                <a:ext cx="534988" cy="1651000"/>
              </a:xfrm>
              <a:custGeom>
                <a:avLst/>
                <a:gdLst>
                  <a:gd name="T0" fmla="*/ 337 w 337"/>
                  <a:gd name="T1" fmla="*/ 1040 h 1040"/>
                  <a:gd name="T2" fmla="*/ 337 w 337"/>
                  <a:gd name="T3" fmla="*/ 0 h 1040"/>
                  <a:gd name="T4" fmla="*/ 0 w 337"/>
                  <a:gd name="T5" fmla="*/ 0 h 1040"/>
                  <a:gd name="T6" fmla="*/ 0 w 337"/>
                  <a:gd name="T7" fmla="*/ 1040 h 1040"/>
                  <a:gd name="T8" fmla="*/ 337 w 337"/>
                  <a:gd name="T9" fmla="*/ 1040 h 1040"/>
                  <a:gd name="T10" fmla="*/ 337 w 337"/>
                  <a:gd name="T11" fmla="*/ 1040 h 1040"/>
                </a:gdLst>
                <a:ahLst/>
                <a:cxnLst>
                  <a:cxn ang="0">
                    <a:pos x="T0" y="T1"/>
                  </a:cxn>
                  <a:cxn ang="0">
                    <a:pos x="T2" y="T3"/>
                  </a:cxn>
                  <a:cxn ang="0">
                    <a:pos x="T4" y="T5"/>
                  </a:cxn>
                  <a:cxn ang="0">
                    <a:pos x="T6" y="T7"/>
                  </a:cxn>
                  <a:cxn ang="0">
                    <a:pos x="T8" y="T9"/>
                  </a:cxn>
                  <a:cxn ang="0">
                    <a:pos x="T10" y="T11"/>
                  </a:cxn>
                </a:cxnLst>
                <a:rect l="0" t="0" r="r" b="b"/>
                <a:pathLst>
                  <a:path w="337" h="1040">
                    <a:moveTo>
                      <a:pt x="337" y="1040"/>
                    </a:moveTo>
                    <a:lnTo>
                      <a:pt x="337" y="0"/>
                    </a:lnTo>
                    <a:lnTo>
                      <a:pt x="0" y="0"/>
                    </a:lnTo>
                    <a:lnTo>
                      <a:pt x="0" y="1040"/>
                    </a:lnTo>
                    <a:lnTo>
                      <a:pt x="337" y="1040"/>
                    </a:lnTo>
                    <a:lnTo>
                      <a:pt x="337" y="1040"/>
                    </a:lnTo>
                    <a:close/>
                  </a:path>
                </a:pathLst>
              </a:custGeom>
              <a:solidFill>
                <a:srgbClr val="FF66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1" name="Freeform 20"/>
              <p:cNvSpPr>
                <a:spLocks/>
              </p:cNvSpPr>
              <p:nvPr/>
            </p:nvSpPr>
            <p:spPr bwMode="auto">
              <a:xfrm>
                <a:off x="3422651" y="2763838"/>
                <a:ext cx="534988" cy="2078038"/>
              </a:xfrm>
              <a:custGeom>
                <a:avLst/>
                <a:gdLst>
                  <a:gd name="T0" fmla="*/ 337 w 337"/>
                  <a:gd name="T1" fmla="*/ 0 h 1309"/>
                  <a:gd name="T2" fmla="*/ 0 w 337"/>
                  <a:gd name="T3" fmla="*/ 0 h 1309"/>
                  <a:gd name="T4" fmla="*/ 0 w 337"/>
                  <a:gd name="T5" fmla="*/ 1309 h 1309"/>
                  <a:gd name="T6" fmla="*/ 337 w 337"/>
                  <a:gd name="T7" fmla="*/ 1309 h 1309"/>
                  <a:gd name="T8" fmla="*/ 337 w 337"/>
                  <a:gd name="T9" fmla="*/ 0 h 1309"/>
                  <a:gd name="T10" fmla="*/ 337 w 337"/>
                  <a:gd name="T11" fmla="*/ 0 h 1309"/>
                </a:gdLst>
                <a:ahLst/>
                <a:cxnLst>
                  <a:cxn ang="0">
                    <a:pos x="T0" y="T1"/>
                  </a:cxn>
                  <a:cxn ang="0">
                    <a:pos x="T2" y="T3"/>
                  </a:cxn>
                  <a:cxn ang="0">
                    <a:pos x="T4" y="T5"/>
                  </a:cxn>
                  <a:cxn ang="0">
                    <a:pos x="T6" y="T7"/>
                  </a:cxn>
                  <a:cxn ang="0">
                    <a:pos x="T8" y="T9"/>
                  </a:cxn>
                  <a:cxn ang="0">
                    <a:pos x="T10" y="T11"/>
                  </a:cxn>
                </a:cxnLst>
                <a:rect l="0" t="0" r="r" b="b"/>
                <a:pathLst>
                  <a:path w="337" h="1309">
                    <a:moveTo>
                      <a:pt x="337" y="0"/>
                    </a:moveTo>
                    <a:lnTo>
                      <a:pt x="0" y="0"/>
                    </a:lnTo>
                    <a:lnTo>
                      <a:pt x="0" y="1309"/>
                    </a:lnTo>
                    <a:lnTo>
                      <a:pt x="337" y="1309"/>
                    </a:lnTo>
                    <a:lnTo>
                      <a:pt x="337" y="0"/>
                    </a:lnTo>
                    <a:lnTo>
                      <a:pt x="337" y="0"/>
                    </a:lnTo>
                    <a:close/>
                  </a:path>
                </a:pathLst>
              </a:custGeom>
              <a:solidFill>
                <a:srgbClr val="FFA76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2" name="Freeform 21"/>
              <p:cNvSpPr>
                <a:spLocks/>
              </p:cNvSpPr>
              <p:nvPr/>
            </p:nvSpPr>
            <p:spPr bwMode="auto">
              <a:xfrm>
                <a:off x="2252663" y="2686051"/>
                <a:ext cx="536575" cy="2155825"/>
              </a:xfrm>
              <a:custGeom>
                <a:avLst/>
                <a:gdLst>
                  <a:gd name="T0" fmla="*/ 338 w 338"/>
                  <a:gd name="T1" fmla="*/ 0 h 1358"/>
                  <a:gd name="T2" fmla="*/ 0 w 338"/>
                  <a:gd name="T3" fmla="*/ 0 h 1358"/>
                  <a:gd name="T4" fmla="*/ 0 w 338"/>
                  <a:gd name="T5" fmla="*/ 1358 h 1358"/>
                  <a:gd name="T6" fmla="*/ 338 w 338"/>
                  <a:gd name="T7" fmla="*/ 1358 h 1358"/>
                  <a:gd name="T8" fmla="*/ 338 w 338"/>
                  <a:gd name="T9" fmla="*/ 0 h 1358"/>
                  <a:gd name="T10" fmla="*/ 338 w 338"/>
                  <a:gd name="T11" fmla="*/ 0 h 1358"/>
                </a:gdLst>
                <a:ahLst/>
                <a:cxnLst>
                  <a:cxn ang="0">
                    <a:pos x="T0" y="T1"/>
                  </a:cxn>
                  <a:cxn ang="0">
                    <a:pos x="T2" y="T3"/>
                  </a:cxn>
                  <a:cxn ang="0">
                    <a:pos x="T4" y="T5"/>
                  </a:cxn>
                  <a:cxn ang="0">
                    <a:pos x="T6" y="T7"/>
                  </a:cxn>
                  <a:cxn ang="0">
                    <a:pos x="T8" y="T9"/>
                  </a:cxn>
                  <a:cxn ang="0">
                    <a:pos x="T10" y="T11"/>
                  </a:cxn>
                </a:cxnLst>
                <a:rect l="0" t="0" r="r" b="b"/>
                <a:pathLst>
                  <a:path w="338" h="1358">
                    <a:moveTo>
                      <a:pt x="338" y="0"/>
                    </a:moveTo>
                    <a:lnTo>
                      <a:pt x="0" y="0"/>
                    </a:lnTo>
                    <a:lnTo>
                      <a:pt x="0" y="1358"/>
                    </a:lnTo>
                    <a:lnTo>
                      <a:pt x="338" y="1358"/>
                    </a:lnTo>
                    <a:lnTo>
                      <a:pt x="338" y="0"/>
                    </a:lnTo>
                    <a:lnTo>
                      <a:pt x="338" y="0"/>
                    </a:lnTo>
                    <a:close/>
                  </a:path>
                </a:pathLst>
              </a:custGeom>
              <a:solidFill>
                <a:srgbClr val="FFA76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67" name="ZoneTexte 66"/>
            <p:cNvSpPr txBox="1"/>
            <p:nvPr/>
          </p:nvSpPr>
          <p:spPr>
            <a:xfrm>
              <a:off x="4398771" y="5282434"/>
              <a:ext cx="269625" cy="276999"/>
            </a:xfrm>
            <a:prstGeom prst="rect">
              <a:avLst/>
            </a:prstGeom>
            <a:noFill/>
          </p:spPr>
          <p:txBody>
            <a:bodyPr wrap="none" rtlCol="0">
              <a:spAutoFit/>
            </a:bodyPr>
            <a:lstStyle/>
            <a:p>
              <a:pPr algn="r"/>
              <a:r>
                <a:rPr lang="fr-FR" sz="1200" dirty="0"/>
                <a:t>0</a:t>
              </a:r>
            </a:p>
          </p:txBody>
        </p:sp>
        <p:sp>
          <p:nvSpPr>
            <p:cNvPr id="68" name="ZoneTexte 67"/>
            <p:cNvSpPr txBox="1"/>
            <p:nvPr/>
          </p:nvSpPr>
          <p:spPr>
            <a:xfrm>
              <a:off x="4313812" y="4816994"/>
              <a:ext cx="354584" cy="276999"/>
            </a:xfrm>
            <a:prstGeom prst="rect">
              <a:avLst/>
            </a:prstGeom>
            <a:noFill/>
          </p:spPr>
          <p:txBody>
            <a:bodyPr wrap="none" rtlCol="0">
              <a:spAutoFit/>
            </a:bodyPr>
            <a:lstStyle/>
            <a:p>
              <a:pPr algn="r"/>
              <a:r>
                <a:rPr lang="fr-FR" sz="1200" dirty="0"/>
                <a:t>20</a:t>
              </a:r>
            </a:p>
          </p:txBody>
        </p:sp>
        <p:sp>
          <p:nvSpPr>
            <p:cNvPr id="69" name="ZoneTexte 68"/>
            <p:cNvSpPr txBox="1"/>
            <p:nvPr/>
          </p:nvSpPr>
          <p:spPr>
            <a:xfrm>
              <a:off x="4313812" y="4337569"/>
              <a:ext cx="354584" cy="276999"/>
            </a:xfrm>
            <a:prstGeom prst="rect">
              <a:avLst/>
            </a:prstGeom>
            <a:noFill/>
          </p:spPr>
          <p:txBody>
            <a:bodyPr wrap="none" rtlCol="0">
              <a:spAutoFit/>
            </a:bodyPr>
            <a:lstStyle/>
            <a:p>
              <a:pPr algn="r"/>
              <a:r>
                <a:rPr lang="fr-FR" sz="1200" dirty="0"/>
                <a:t>40</a:t>
              </a:r>
            </a:p>
          </p:txBody>
        </p:sp>
        <p:sp>
          <p:nvSpPr>
            <p:cNvPr id="70" name="ZoneTexte 69"/>
            <p:cNvSpPr txBox="1"/>
            <p:nvPr/>
          </p:nvSpPr>
          <p:spPr>
            <a:xfrm>
              <a:off x="4313812" y="3861319"/>
              <a:ext cx="354584" cy="276999"/>
            </a:xfrm>
            <a:prstGeom prst="rect">
              <a:avLst/>
            </a:prstGeom>
            <a:noFill/>
          </p:spPr>
          <p:txBody>
            <a:bodyPr wrap="none" rtlCol="0">
              <a:spAutoFit/>
            </a:bodyPr>
            <a:lstStyle/>
            <a:p>
              <a:pPr algn="r"/>
              <a:r>
                <a:rPr lang="fr-FR" sz="1200" dirty="0"/>
                <a:t>60</a:t>
              </a:r>
            </a:p>
          </p:txBody>
        </p:sp>
        <p:sp>
          <p:nvSpPr>
            <p:cNvPr id="71" name="ZoneTexte 70"/>
            <p:cNvSpPr txBox="1"/>
            <p:nvPr/>
          </p:nvSpPr>
          <p:spPr>
            <a:xfrm>
              <a:off x="4313812" y="3385069"/>
              <a:ext cx="354584" cy="276999"/>
            </a:xfrm>
            <a:prstGeom prst="rect">
              <a:avLst/>
            </a:prstGeom>
            <a:noFill/>
          </p:spPr>
          <p:txBody>
            <a:bodyPr wrap="none" rtlCol="0">
              <a:spAutoFit/>
            </a:bodyPr>
            <a:lstStyle/>
            <a:p>
              <a:pPr algn="r"/>
              <a:r>
                <a:rPr lang="fr-FR" sz="1200" dirty="0"/>
                <a:t>80</a:t>
              </a:r>
            </a:p>
          </p:txBody>
        </p:sp>
        <p:sp>
          <p:nvSpPr>
            <p:cNvPr id="72" name="ZoneTexte 71"/>
            <p:cNvSpPr txBox="1"/>
            <p:nvPr/>
          </p:nvSpPr>
          <p:spPr>
            <a:xfrm>
              <a:off x="4228852" y="2908819"/>
              <a:ext cx="439544" cy="276999"/>
            </a:xfrm>
            <a:prstGeom prst="rect">
              <a:avLst/>
            </a:prstGeom>
            <a:noFill/>
          </p:spPr>
          <p:txBody>
            <a:bodyPr wrap="none" rtlCol="0">
              <a:spAutoFit/>
            </a:bodyPr>
            <a:lstStyle/>
            <a:p>
              <a:pPr algn="r"/>
              <a:r>
                <a:rPr lang="fr-FR" sz="1200" dirty="0"/>
                <a:t>100</a:t>
              </a:r>
            </a:p>
          </p:txBody>
        </p:sp>
        <p:sp>
          <p:nvSpPr>
            <p:cNvPr id="73" name="ZoneTexte 72"/>
            <p:cNvSpPr txBox="1"/>
            <p:nvPr/>
          </p:nvSpPr>
          <p:spPr>
            <a:xfrm>
              <a:off x="4725907" y="5421538"/>
              <a:ext cx="526782" cy="646331"/>
            </a:xfrm>
            <a:prstGeom prst="rect">
              <a:avLst/>
            </a:prstGeom>
            <a:noFill/>
          </p:spPr>
          <p:txBody>
            <a:bodyPr wrap="none" rtlCol="0">
              <a:spAutoFit/>
            </a:bodyPr>
            <a:lstStyle/>
            <a:p>
              <a:pPr algn="ctr"/>
              <a:r>
                <a:rPr lang="fr-FR" sz="1200" dirty="0"/>
                <a:t>LDV/</a:t>
              </a:r>
            </a:p>
            <a:p>
              <a:pPr algn="ctr"/>
              <a:r>
                <a:rPr lang="fr-FR" sz="1200" dirty="0"/>
                <a:t>SOF</a:t>
              </a:r>
              <a:br>
                <a:rPr lang="fr-FR" sz="1200" dirty="0"/>
              </a:br>
              <a:r>
                <a:rPr lang="fr-FR" sz="1200" dirty="0"/>
                <a:t>12S</a:t>
              </a:r>
            </a:p>
          </p:txBody>
        </p:sp>
        <p:sp>
          <p:nvSpPr>
            <p:cNvPr id="74" name="ZoneTexte 73"/>
            <p:cNvSpPr txBox="1"/>
            <p:nvPr/>
          </p:nvSpPr>
          <p:spPr>
            <a:xfrm>
              <a:off x="5203584" y="5421538"/>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75" name="ZoneTexte 74"/>
            <p:cNvSpPr txBox="1"/>
            <p:nvPr/>
          </p:nvSpPr>
          <p:spPr>
            <a:xfrm>
              <a:off x="5054143" y="2063945"/>
              <a:ext cx="1518365" cy="307777"/>
            </a:xfrm>
            <a:prstGeom prst="rect">
              <a:avLst/>
            </a:prstGeom>
            <a:noFill/>
          </p:spPr>
          <p:txBody>
            <a:bodyPr wrap="none" rtlCol="0">
              <a:spAutoFit/>
            </a:bodyPr>
            <a:lstStyle/>
            <a:p>
              <a:pPr algn="ctr"/>
              <a:r>
                <a:rPr lang="fr-FR" sz="1400" b="1" dirty="0"/>
                <a:t>Pas de cirrhose</a:t>
              </a:r>
            </a:p>
          </p:txBody>
        </p:sp>
        <p:sp>
          <p:nvSpPr>
            <p:cNvPr id="76" name="ZoneTexte 75"/>
            <p:cNvSpPr txBox="1"/>
            <p:nvPr/>
          </p:nvSpPr>
          <p:spPr>
            <a:xfrm>
              <a:off x="7500757" y="2063945"/>
              <a:ext cx="922047" cy="307777"/>
            </a:xfrm>
            <a:prstGeom prst="rect">
              <a:avLst/>
            </a:prstGeom>
            <a:noFill/>
          </p:spPr>
          <p:txBody>
            <a:bodyPr wrap="none" rtlCol="0">
              <a:spAutoFit/>
            </a:bodyPr>
            <a:lstStyle/>
            <a:p>
              <a:pPr algn="ctr"/>
              <a:r>
                <a:rPr lang="fr-FR" sz="1400" b="1" dirty="0"/>
                <a:t>Cirrhose</a:t>
              </a:r>
            </a:p>
          </p:txBody>
        </p:sp>
        <p:sp>
          <p:nvSpPr>
            <p:cNvPr id="77" name="ZoneTexte 76"/>
            <p:cNvSpPr txBox="1"/>
            <p:nvPr/>
          </p:nvSpPr>
          <p:spPr>
            <a:xfrm>
              <a:off x="4884425" y="5156494"/>
              <a:ext cx="284515" cy="307777"/>
            </a:xfrm>
            <a:prstGeom prst="rect">
              <a:avLst/>
            </a:prstGeom>
            <a:noFill/>
            <a:ln w="19050">
              <a:noFill/>
            </a:ln>
          </p:spPr>
          <p:txBody>
            <a:bodyPr wrap="none" rtlCol="0">
              <a:spAutoFit/>
            </a:bodyPr>
            <a:lstStyle/>
            <a:p>
              <a:pPr algn="ctr"/>
              <a:r>
                <a:rPr lang="fr-FR" sz="1400" dirty="0"/>
                <a:t>6</a:t>
              </a:r>
            </a:p>
          </p:txBody>
        </p:sp>
        <p:sp>
          <p:nvSpPr>
            <p:cNvPr id="78" name="ZoneTexte 77"/>
            <p:cNvSpPr txBox="1"/>
            <p:nvPr/>
          </p:nvSpPr>
          <p:spPr>
            <a:xfrm>
              <a:off x="5339841" y="5156494"/>
              <a:ext cx="284515" cy="307777"/>
            </a:xfrm>
            <a:prstGeom prst="rect">
              <a:avLst/>
            </a:prstGeom>
            <a:noFill/>
          </p:spPr>
          <p:txBody>
            <a:bodyPr wrap="none" rtlCol="0">
              <a:spAutoFit/>
            </a:bodyPr>
            <a:lstStyle/>
            <a:p>
              <a:pPr algn="ctr"/>
              <a:r>
                <a:rPr lang="fr-FR" sz="1400" dirty="0"/>
                <a:t>4</a:t>
              </a:r>
            </a:p>
          </p:txBody>
        </p:sp>
        <p:sp>
          <p:nvSpPr>
            <p:cNvPr id="79" name="ZoneTexte 78"/>
            <p:cNvSpPr txBox="1"/>
            <p:nvPr/>
          </p:nvSpPr>
          <p:spPr>
            <a:xfrm>
              <a:off x="6318343" y="5156494"/>
              <a:ext cx="384365" cy="307777"/>
            </a:xfrm>
            <a:prstGeom prst="rect">
              <a:avLst/>
            </a:prstGeom>
            <a:noFill/>
            <a:ln w="19050">
              <a:noFill/>
            </a:ln>
          </p:spPr>
          <p:txBody>
            <a:bodyPr wrap="none" rtlCol="0">
              <a:spAutoFit/>
            </a:bodyPr>
            <a:lstStyle/>
            <a:p>
              <a:pPr algn="ctr"/>
              <a:r>
                <a:rPr lang="fr-FR" sz="1400" dirty="0"/>
                <a:t>13</a:t>
              </a:r>
            </a:p>
          </p:txBody>
        </p:sp>
        <p:sp>
          <p:nvSpPr>
            <p:cNvPr id="80" name="ZoneTexte 79"/>
            <p:cNvSpPr txBox="1"/>
            <p:nvPr/>
          </p:nvSpPr>
          <p:spPr>
            <a:xfrm>
              <a:off x="6905607" y="5156494"/>
              <a:ext cx="371040" cy="307777"/>
            </a:xfrm>
            <a:prstGeom prst="rect">
              <a:avLst/>
            </a:prstGeom>
            <a:noFill/>
            <a:ln w="19050">
              <a:noFill/>
            </a:ln>
          </p:spPr>
          <p:txBody>
            <a:bodyPr wrap="none" rtlCol="0">
              <a:spAutoFit/>
            </a:bodyPr>
            <a:lstStyle/>
            <a:p>
              <a:pPr algn="ctr"/>
              <a:r>
                <a:rPr lang="fr-FR" sz="1400" dirty="0"/>
                <a:t>11</a:t>
              </a:r>
            </a:p>
          </p:txBody>
        </p:sp>
        <p:sp>
          <p:nvSpPr>
            <p:cNvPr id="81" name="ZoneTexte 80"/>
            <p:cNvSpPr txBox="1"/>
            <p:nvPr/>
          </p:nvSpPr>
          <p:spPr>
            <a:xfrm>
              <a:off x="7905090" y="5156494"/>
              <a:ext cx="384365" cy="307777"/>
            </a:xfrm>
            <a:prstGeom prst="rect">
              <a:avLst/>
            </a:prstGeom>
            <a:noFill/>
            <a:ln w="19050">
              <a:noFill/>
            </a:ln>
          </p:spPr>
          <p:txBody>
            <a:bodyPr wrap="none" rtlCol="0">
              <a:spAutoFit/>
            </a:bodyPr>
            <a:lstStyle/>
            <a:p>
              <a:pPr algn="ctr"/>
              <a:r>
                <a:rPr lang="fr-FR" sz="1400" dirty="0"/>
                <a:t>14</a:t>
              </a:r>
            </a:p>
          </p:txBody>
        </p:sp>
        <p:sp>
          <p:nvSpPr>
            <p:cNvPr id="82" name="ZoneTexte 81"/>
            <p:cNvSpPr txBox="1"/>
            <p:nvPr/>
          </p:nvSpPr>
          <p:spPr>
            <a:xfrm>
              <a:off x="8479113" y="5156494"/>
              <a:ext cx="284515" cy="307777"/>
            </a:xfrm>
            <a:prstGeom prst="rect">
              <a:avLst/>
            </a:prstGeom>
            <a:noFill/>
          </p:spPr>
          <p:txBody>
            <a:bodyPr wrap="none" rtlCol="0">
              <a:spAutoFit/>
            </a:bodyPr>
            <a:lstStyle/>
            <a:p>
              <a:pPr algn="ctr"/>
              <a:r>
                <a:rPr lang="fr-FR" sz="1400" dirty="0"/>
                <a:t>9</a:t>
              </a:r>
            </a:p>
          </p:txBody>
        </p:sp>
        <p:sp>
          <p:nvSpPr>
            <p:cNvPr id="83" name="ZoneTexte 82"/>
            <p:cNvSpPr txBox="1"/>
            <p:nvPr/>
          </p:nvSpPr>
          <p:spPr>
            <a:xfrm>
              <a:off x="4819766" y="3241292"/>
              <a:ext cx="355837" cy="276999"/>
            </a:xfrm>
            <a:prstGeom prst="rect">
              <a:avLst/>
            </a:prstGeom>
            <a:noFill/>
          </p:spPr>
          <p:txBody>
            <a:bodyPr wrap="none" rtlCol="0">
              <a:spAutoFit/>
            </a:bodyPr>
            <a:lstStyle/>
            <a:p>
              <a:pPr algn="ctr"/>
              <a:r>
                <a:rPr lang="fr-FR" sz="1200" dirty="0"/>
                <a:t>83</a:t>
              </a:r>
            </a:p>
          </p:txBody>
        </p:sp>
        <p:sp>
          <p:nvSpPr>
            <p:cNvPr id="88" name="ZoneTexte 87"/>
            <p:cNvSpPr txBox="1"/>
            <p:nvPr/>
          </p:nvSpPr>
          <p:spPr>
            <a:xfrm>
              <a:off x="5273099" y="2804562"/>
              <a:ext cx="441422" cy="276999"/>
            </a:xfrm>
            <a:prstGeom prst="rect">
              <a:avLst/>
            </a:prstGeom>
            <a:noFill/>
          </p:spPr>
          <p:txBody>
            <a:bodyPr wrap="none" rtlCol="0">
              <a:spAutoFit/>
            </a:bodyPr>
            <a:lstStyle/>
            <a:p>
              <a:pPr algn="ctr"/>
              <a:r>
                <a:rPr lang="fr-FR" sz="1200" dirty="0"/>
                <a:t>100</a:t>
              </a:r>
            </a:p>
          </p:txBody>
        </p:sp>
        <p:sp>
          <p:nvSpPr>
            <p:cNvPr id="89" name="ZoneTexte 88"/>
            <p:cNvSpPr txBox="1"/>
            <p:nvPr/>
          </p:nvSpPr>
          <p:spPr>
            <a:xfrm>
              <a:off x="5794564" y="3272238"/>
              <a:ext cx="355837" cy="276999"/>
            </a:xfrm>
            <a:prstGeom prst="rect">
              <a:avLst/>
            </a:prstGeom>
            <a:noFill/>
          </p:spPr>
          <p:txBody>
            <a:bodyPr wrap="none" rtlCol="0">
              <a:spAutoFit/>
            </a:bodyPr>
            <a:lstStyle/>
            <a:p>
              <a:pPr algn="ctr"/>
              <a:r>
                <a:rPr lang="fr-FR" sz="1200" dirty="0"/>
                <a:t>80</a:t>
              </a:r>
            </a:p>
          </p:txBody>
        </p:sp>
        <p:sp>
          <p:nvSpPr>
            <p:cNvPr id="90" name="ZoneTexte 89"/>
            <p:cNvSpPr txBox="1"/>
            <p:nvPr/>
          </p:nvSpPr>
          <p:spPr>
            <a:xfrm>
              <a:off x="6286989" y="2786539"/>
              <a:ext cx="441422" cy="276999"/>
            </a:xfrm>
            <a:prstGeom prst="rect">
              <a:avLst/>
            </a:prstGeom>
            <a:noFill/>
          </p:spPr>
          <p:txBody>
            <a:bodyPr wrap="none" rtlCol="0">
              <a:spAutoFit/>
            </a:bodyPr>
            <a:lstStyle/>
            <a:p>
              <a:pPr algn="ctr"/>
              <a:r>
                <a:rPr lang="fr-FR" sz="1200" dirty="0"/>
                <a:t>100</a:t>
              </a:r>
            </a:p>
          </p:txBody>
        </p:sp>
        <p:sp>
          <p:nvSpPr>
            <p:cNvPr id="91" name="ZoneTexte 90"/>
            <p:cNvSpPr txBox="1"/>
            <p:nvPr/>
          </p:nvSpPr>
          <p:spPr>
            <a:xfrm>
              <a:off x="6915699" y="3662560"/>
              <a:ext cx="355837" cy="276999"/>
            </a:xfrm>
            <a:prstGeom prst="rect">
              <a:avLst/>
            </a:prstGeom>
            <a:noFill/>
          </p:spPr>
          <p:txBody>
            <a:bodyPr wrap="none" rtlCol="0">
              <a:spAutoFit/>
            </a:bodyPr>
            <a:lstStyle/>
            <a:p>
              <a:pPr algn="ctr"/>
              <a:r>
                <a:rPr lang="fr-FR" sz="1200" dirty="0"/>
                <a:t>64</a:t>
              </a:r>
            </a:p>
          </p:txBody>
        </p:sp>
        <p:sp>
          <p:nvSpPr>
            <p:cNvPr id="92" name="ZoneTexte 91"/>
            <p:cNvSpPr txBox="1"/>
            <p:nvPr/>
          </p:nvSpPr>
          <p:spPr>
            <a:xfrm>
              <a:off x="7379524" y="2775549"/>
              <a:ext cx="441422" cy="276999"/>
            </a:xfrm>
            <a:prstGeom prst="rect">
              <a:avLst/>
            </a:prstGeom>
            <a:noFill/>
          </p:spPr>
          <p:txBody>
            <a:bodyPr wrap="none" rtlCol="0">
              <a:spAutoFit/>
            </a:bodyPr>
            <a:lstStyle/>
            <a:p>
              <a:pPr algn="ctr"/>
              <a:r>
                <a:rPr lang="fr-FR" sz="1200" dirty="0"/>
                <a:t>100</a:t>
              </a:r>
            </a:p>
          </p:txBody>
        </p:sp>
        <p:sp>
          <p:nvSpPr>
            <p:cNvPr id="93" name="ZoneTexte 92"/>
            <p:cNvSpPr txBox="1"/>
            <p:nvPr/>
          </p:nvSpPr>
          <p:spPr>
            <a:xfrm>
              <a:off x="7938571" y="3105289"/>
              <a:ext cx="355837" cy="276999"/>
            </a:xfrm>
            <a:prstGeom prst="rect">
              <a:avLst/>
            </a:prstGeom>
            <a:noFill/>
          </p:spPr>
          <p:txBody>
            <a:bodyPr wrap="none" rtlCol="0">
              <a:spAutoFit/>
            </a:bodyPr>
            <a:lstStyle/>
            <a:p>
              <a:pPr algn="ctr"/>
              <a:r>
                <a:rPr lang="fr-FR" sz="1200" dirty="0"/>
                <a:t>86</a:t>
              </a:r>
            </a:p>
          </p:txBody>
        </p:sp>
        <p:sp>
          <p:nvSpPr>
            <p:cNvPr id="94" name="ZoneTexte 93"/>
            <p:cNvSpPr txBox="1"/>
            <p:nvPr/>
          </p:nvSpPr>
          <p:spPr>
            <a:xfrm>
              <a:off x="8364851" y="2784342"/>
              <a:ext cx="441422" cy="276999"/>
            </a:xfrm>
            <a:prstGeom prst="rect">
              <a:avLst/>
            </a:prstGeom>
            <a:noFill/>
          </p:spPr>
          <p:txBody>
            <a:bodyPr wrap="none" rtlCol="0">
              <a:spAutoFit/>
            </a:bodyPr>
            <a:lstStyle/>
            <a:p>
              <a:pPr algn="ctr"/>
              <a:r>
                <a:rPr lang="fr-FR" sz="1200" dirty="0"/>
                <a:t>100</a:t>
              </a:r>
            </a:p>
          </p:txBody>
        </p:sp>
        <p:sp>
          <p:nvSpPr>
            <p:cNvPr id="95" name="ZoneTexte 94"/>
            <p:cNvSpPr txBox="1"/>
            <p:nvPr/>
          </p:nvSpPr>
          <p:spPr>
            <a:xfrm>
              <a:off x="5819460" y="5156494"/>
              <a:ext cx="384365" cy="307777"/>
            </a:xfrm>
            <a:prstGeom prst="rect">
              <a:avLst/>
            </a:prstGeom>
            <a:noFill/>
            <a:ln w="19050">
              <a:noFill/>
            </a:ln>
          </p:spPr>
          <p:txBody>
            <a:bodyPr wrap="none" rtlCol="0">
              <a:spAutoFit/>
            </a:bodyPr>
            <a:lstStyle/>
            <a:p>
              <a:pPr algn="ctr"/>
              <a:r>
                <a:rPr lang="fr-FR" sz="1400" dirty="0"/>
                <a:t>10</a:t>
              </a:r>
            </a:p>
          </p:txBody>
        </p:sp>
        <p:sp>
          <p:nvSpPr>
            <p:cNvPr id="96" name="ZoneTexte 95"/>
            <p:cNvSpPr txBox="1"/>
            <p:nvPr/>
          </p:nvSpPr>
          <p:spPr>
            <a:xfrm>
              <a:off x="7450996" y="5156494"/>
              <a:ext cx="284515" cy="307777"/>
            </a:xfrm>
            <a:prstGeom prst="rect">
              <a:avLst/>
            </a:prstGeom>
            <a:noFill/>
          </p:spPr>
          <p:txBody>
            <a:bodyPr wrap="none" rtlCol="0">
              <a:spAutoFit/>
            </a:bodyPr>
            <a:lstStyle/>
            <a:p>
              <a:pPr algn="ctr"/>
              <a:r>
                <a:rPr lang="fr-FR" sz="1400" dirty="0"/>
                <a:t>4</a:t>
              </a:r>
            </a:p>
          </p:txBody>
        </p:sp>
        <p:sp>
          <p:nvSpPr>
            <p:cNvPr id="102" name="ZoneTexte 101"/>
            <p:cNvSpPr txBox="1"/>
            <p:nvPr/>
          </p:nvSpPr>
          <p:spPr>
            <a:xfrm>
              <a:off x="5768348" y="5421538"/>
              <a:ext cx="526782" cy="646331"/>
            </a:xfrm>
            <a:prstGeom prst="rect">
              <a:avLst/>
            </a:prstGeom>
            <a:noFill/>
          </p:spPr>
          <p:txBody>
            <a:bodyPr wrap="none" rtlCol="0">
              <a:spAutoFit/>
            </a:bodyPr>
            <a:lstStyle/>
            <a:p>
              <a:pPr algn="ctr"/>
              <a:r>
                <a:rPr lang="fr-FR" sz="1200" dirty="0"/>
                <a:t>LDV/</a:t>
              </a:r>
            </a:p>
            <a:p>
              <a:pPr algn="ctr"/>
              <a:r>
                <a:rPr lang="fr-FR" sz="1200" dirty="0"/>
                <a:t>SOF</a:t>
              </a:r>
              <a:br>
                <a:rPr lang="fr-FR" sz="1200" dirty="0"/>
              </a:br>
              <a:r>
                <a:rPr lang="fr-FR" sz="1200" dirty="0"/>
                <a:t>12S</a:t>
              </a:r>
            </a:p>
          </p:txBody>
        </p:sp>
        <p:sp>
          <p:nvSpPr>
            <p:cNvPr id="103" name="ZoneTexte 102"/>
            <p:cNvSpPr txBox="1"/>
            <p:nvPr/>
          </p:nvSpPr>
          <p:spPr>
            <a:xfrm>
              <a:off x="6219760" y="5421538"/>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104" name="ZoneTexte 103"/>
            <p:cNvSpPr txBox="1"/>
            <p:nvPr/>
          </p:nvSpPr>
          <p:spPr>
            <a:xfrm>
              <a:off x="6789490" y="5421538"/>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105" name="ZoneTexte 104"/>
            <p:cNvSpPr txBox="1"/>
            <p:nvPr/>
          </p:nvSpPr>
          <p:spPr>
            <a:xfrm>
              <a:off x="7374737" y="5421538"/>
              <a:ext cx="526782" cy="646331"/>
            </a:xfrm>
            <a:prstGeom prst="rect">
              <a:avLst/>
            </a:prstGeom>
            <a:noFill/>
          </p:spPr>
          <p:txBody>
            <a:bodyPr wrap="none" rtlCol="0">
              <a:spAutoFit/>
            </a:bodyPr>
            <a:lstStyle/>
            <a:p>
              <a:pPr algn="ctr"/>
              <a:r>
                <a:rPr lang="fr-FR" sz="1200" dirty="0"/>
                <a:t>LDV/</a:t>
              </a:r>
            </a:p>
            <a:p>
              <a:pPr algn="ctr"/>
              <a:r>
                <a:rPr lang="fr-FR" sz="1200" dirty="0"/>
                <a:t>SOF</a:t>
              </a:r>
              <a:br>
                <a:rPr lang="fr-FR" sz="1200" dirty="0"/>
              </a:br>
              <a:r>
                <a:rPr lang="fr-FR" sz="1200" dirty="0"/>
                <a:t>24S</a:t>
              </a:r>
            </a:p>
          </p:txBody>
        </p:sp>
        <p:sp>
          <p:nvSpPr>
            <p:cNvPr id="106" name="ZoneTexte 105"/>
            <p:cNvSpPr txBox="1"/>
            <p:nvPr/>
          </p:nvSpPr>
          <p:spPr>
            <a:xfrm>
              <a:off x="7822194" y="5421538"/>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107" name="ZoneTexte 106"/>
            <p:cNvSpPr txBox="1"/>
            <p:nvPr/>
          </p:nvSpPr>
          <p:spPr>
            <a:xfrm>
              <a:off x="8376396" y="5421538"/>
              <a:ext cx="526782" cy="646331"/>
            </a:xfrm>
            <a:prstGeom prst="rect">
              <a:avLst/>
            </a:prstGeom>
            <a:noFill/>
          </p:spPr>
          <p:txBody>
            <a:bodyPr wrap="none" rtlCol="0">
              <a:spAutoFit/>
            </a:bodyPr>
            <a:lstStyle/>
            <a:p>
              <a:pPr algn="ctr"/>
              <a:r>
                <a:rPr lang="fr-FR" sz="1200" dirty="0"/>
                <a:t>LDV/</a:t>
              </a:r>
            </a:p>
            <a:p>
              <a:pPr algn="ctr"/>
              <a:r>
                <a:rPr lang="fr-FR" sz="1200" dirty="0"/>
                <a:t>SOF</a:t>
              </a:r>
              <a:br>
                <a:rPr lang="fr-FR" sz="1200" dirty="0"/>
              </a:br>
              <a:r>
                <a:rPr lang="fr-FR" sz="1200" dirty="0"/>
                <a:t>24S</a:t>
              </a:r>
            </a:p>
          </p:txBody>
        </p:sp>
        <p:cxnSp>
          <p:nvCxnSpPr>
            <p:cNvPr id="108" name="Connecteur droit 107"/>
            <p:cNvCxnSpPr/>
            <p:nvPr/>
          </p:nvCxnSpPr>
          <p:spPr bwMode="auto">
            <a:xfrm>
              <a:off x="4860775" y="2336225"/>
              <a:ext cx="1751262"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109" name="Connecteur droit 108"/>
            <p:cNvCxnSpPr/>
            <p:nvPr/>
          </p:nvCxnSpPr>
          <p:spPr bwMode="auto">
            <a:xfrm>
              <a:off x="6997450" y="2336225"/>
              <a:ext cx="1751262"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110" name="ZoneTexte 109"/>
            <p:cNvSpPr txBox="1"/>
            <p:nvPr/>
          </p:nvSpPr>
          <p:spPr>
            <a:xfrm>
              <a:off x="4717960" y="2551850"/>
              <a:ext cx="1009862" cy="276999"/>
            </a:xfrm>
            <a:prstGeom prst="rect">
              <a:avLst/>
            </a:prstGeom>
            <a:noFill/>
          </p:spPr>
          <p:txBody>
            <a:bodyPr wrap="none" rtlCol="0">
              <a:spAutoFit/>
            </a:bodyPr>
            <a:lstStyle/>
            <a:p>
              <a:pPr algn="ctr"/>
              <a:r>
                <a:rPr lang="fr-FR" sz="1200" dirty="0"/>
                <a:t>SMV + SOF</a:t>
              </a:r>
            </a:p>
          </p:txBody>
        </p:sp>
        <p:sp>
          <p:nvSpPr>
            <p:cNvPr id="111" name="ZoneTexte 110"/>
            <p:cNvSpPr txBox="1"/>
            <p:nvPr/>
          </p:nvSpPr>
          <p:spPr>
            <a:xfrm>
              <a:off x="5743447" y="2327735"/>
              <a:ext cx="1001446" cy="461665"/>
            </a:xfrm>
            <a:prstGeom prst="rect">
              <a:avLst/>
            </a:prstGeom>
            <a:noFill/>
          </p:spPr>
          <p:txBody>
            <a:bodyPr wrap="none" rtlCol="0">
              <a:spAutoFit/>
            </a:bodyPr>
            <a:lstStyle/>
            <a:p>
              <a:pPr algn="ctr"/>
              <a:r>
                <a:rPr lang="fr-FR" sz="1200" dirty="0"/>
                <a:t>SOF + </a:t>
              </a:r>
            </a:p>
            <a:p>
              <a:pPr algn="ctr"/>
              <a:r>
                <a:rPr lang="fr-FR" sz="1200" dirty="0"/>
                <a:t>RBV </a:t>
              </a:r>
              <a:r>
                <a:rPr lang="fr-FR" sz="1200" u="sng" dirty="0"/>
                <a:t>+</a:t>
              </a:r>
              <a:r>
                <a:rPr lang="fr-FR" sz="1200" dirty="0"/>
                <a:t> PEG</a:t>
              </a:r>
            </a:p>
          </p:txBody>
        </p:sp>
        <p:sp>
          <p:nvSpPr>
            <p:cNvPr id="112" name="ZoneTexte 111"/>
            <p:cNvSpPr txBox="1"/>
            <p:nvPr/>
          </p:nvSpPr>
          <p:spPr>
            <a:xfrm>
              <a:off x="6766781" y="2551850"/>
              <a:ext cx="1009862" cy="276999"/>
            </a:xfrm>
            <a:prstGeom prst="rect">
              <a:avLst/>
            </a:prstGeom>
            <a:noFill/>
          </p:spPr>
          <p:txBody>
            <a:bodyPr wrap="none" rtlCol="0">
              <a:spAutoFit/>
            </a:bodyPr>
            <a:lstStyle/>
            <a:p>
              <a:pPr algn="ctr"/>
              <a:r>
                <a:rPr lang="fr-FR" sz="1200" dirty="0"/>
                <a:t>SMV + SOF</a:t>
              </a:r>
            </a:p>
          </p:txBody>
        </p:sp>
        <p:sp>
          <p:nvSpPr>
            <p:cNvPr id="113" name="ZoneTexte 112"/>
            <p:cNvSpPr txBox="1"/>
            <p:nvPr/>
          </p:nvSpPr>
          <p:spPr>
            <a:xfrm>
              <a:off x="7792268" y="2342676"/>
              <a:ext cx="1001446" cy="461665"/>
            </a:xfrm>
            <a:prstGeom prst="rect">
              <a:avLst/>
            </a:prstGeom>
            <a:noFill/>
          </p:spPr>
          <p:txBody>
            <a:bodyPr wrap="none" rtlCol="0">
              <a:spAutoFit/>
            </a:bodyPr>
            <a:lstStyle/>
            <a:p>
              <a:pPr algn="ctr"/>
              <a:r>
                <a:rPr lang="fr-FR" sz="1200" dirty="0"/>
                <a:t>SOF + </a:t>
              </a:r>
            </a:p>
            <a:p>
              <a:pPr algn="ctr"/>
              <a:r>
                <a:rPr lang="fr-FR" sz="1200" dirty="0"/>
                <a:t>RBV </a:t>
              </a:r>
              <a:r>
                <a:rPr lang="fr-FR" sz="1200" u="sng" dirty="0"/>
                <a:t>+</a:t>
              </a:r>
              <a:r>
                <a:rPr lang="fr-FR" sz="1200" dirty="0"/>
                <a:t> PEG</a:t>
              </a:r>
            </a:p>
          </p:txBody>
        </p:sp>
        <p:cxnSp>
          <p:nvCxnSpPr>
            <p:cNvPr id="114" name="Connecteur droit 113"/>
            <p:cNvCxnSpPr>
              <a:cxnSpLocks/>
            </p:cNvCxnSpPr>
            <p:nvPr/>
          </p:nvCxnSpPr>
          <p:spPr bwMode="auto">
            <a:xfrm>
              <a:off x="4888061" y="2804562"/>
              <a:ext cx="6787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5" name="Connecteur droit 114"/>
            <p:cNvCxnSpPr>
              <a:cxnSpLocks/>
            </p:cNvCxnSpPr>
            <p:nvPr/>
          </p:nvCxnSpPr>
          <p:spPr bwMode="auto">
            <a:xfrm>
              <a:off x="5933267" y="2804562"/>
              <a:ext cx="6787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6" name="Connecteur droit 115"/>
            <p:cNvCxnSpPr>
              <a:cxnSpLocks/>
            </p:cNvCxnSpPr>
            <p:nvPr/>
          </p:nvCxnSpPr>
          <p:spPr bwMode="auto">
            <a:xfrm>
              <a:off x="6978600" y="2804562"/>
              <a:ext cx="6787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17" name="Connecteur droit 116"/>
            <p:cNvCxnSpPr>
              <a:cxnSpLocks/>
            </p:cNvCxnSpPr>
            <p:nvPr/>
          </p:nvCxnSpPr>
          <p:spPr bwMode="auto">
            <a:xfrm>
              <a:off x="7984880" y="2804562"/>
              <a:ext cx="67877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42" name="Freeform 7"/>
            <p:cNvSpPr>
              <a:spLocks/>
            </p:cNvSpPr>
            <p:nvPr/>
          </p:nvSpPr>
          <p:spPr bwMode="auto">
            <a:xfrm>
              <a:off x="4658045" y="3050114"/>
              <a:ext cx="4162250" cy="2405063"/>
            </a:xfrm>
            <a:custGeom>
              <a:avLst/>
              <a:gdLst>
                <a:gd name="T0" fmla="*/ 2954 w 2954"/>
                <a:gd name="T1" fmla="*/ 1515 h 1515"/>
                <a:gd name="T2" fmla="*/ 0 w 2954"/>
                <a:gd name="T3" fmla="*/ 1515 h 1515"/>
                <a:gd name="T4" fmla="*/ 0 w 2954"/>
                <a:gd name="T5" fmla="*/ 0 h 1515"/>
              </a:gdLst>
              <a:ahLst/>
              <a:cxnLst>
                <a:cxn ang="0">
                  <a:pos x="T0" y="T1"/>
                </a:cxn>
                <a:cxn ang="0">
                  <a:pos x="T2" y="T3"/>
                </a:cxn>
                <a:cxn ang="0">
                  <a:pos x="T4" y="T5"/>
                </a:cxn>
              </a:cxnLst>
              <a:rect l="0" t="0" r="r" b="b"/>
              <a:pathLst>
                <a:path w="2954" h="1515">
                  <a:moveTo>
                    <a:pt x="2954" y="1515"/>
                  </a:moveTo>
                  <a:lnTo>
                    <a:pt x="0" y="1515"/>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3" name="Line 8"/>
            <p:cNvSpPr>
              <a:spLocks noChangeShapeType="1"/>
            </p:cNvSpPr>
            <p:nvPr/>
          </p:nvSpPr>
          <p:spPr bwMode="auto">
            <a:xfrm>
              <a:off x="4603347" y="3539355"/>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4" name="Line 9"/>
            <p:cNvSpPr>
              <a:spLocks noChangeShapeType="1"/>
            </p:cNvSpPr>
            <p:nvPr/>
          </p:nvSpPr>
          <p:spPr bwMode="auto">
            <a:xfrm>
              <a:off x="4603347" y="4015605"/>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5" name="Line 10"/>
            <p:cNvSpPr>
              <a:spLocks noChangeShapeType="1"/>
            </p:cNvSpPr>
            <p:nvPr/>
          </p:nvSpPr>
          <p:spPr bwMode="auto">
            <a:xfrm>
              <a:off x="4603347" y="4493443"/>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6" name="Line 11"/>
            <p:cNvSpPr>
              <a:spLocks noChangeShapeType="1"/>
            </p:cNvSpPr>
            <p:nvPr/>
          </p:nvSpPr>
          <p:spPr bwMode="auto">
            <a:xfrm>
              <a:off x="4603347" y="4972868"/>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7" name="Line 12"/>
            <p:cNvSpPr>
              <a:spLocks noChangeShapeType="1"/>
            </p:cNvSpPr>
            <p:nvPr/>
          </p:nvSpPr>
          <p:spPr bwMode="auto">
            <a:xfrm>
              <a:off x="4603347" y="5448556"/>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48" name="Line 13"/>
            <p:cNvSpPr>
              <a:spLocks noChangeShapeType="1"/>
            </p:cNvSpPr>
            <p:nvPr/>
          </p:nvSpPr>
          <p:spPr bwMode="auto">
            <a:xfrm>
              <a:off x="4603347" y="3059930"/>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grpSp>
      <p:sp>
        <p:nvSpPr>
          <p:cNvPr id="28" name="ZoneTexte 27"/>
          <p:cNvSpPr txBox="1"/>
          <p:nvPr/>
        </p:nvSpPr>
        <p:spPr>
          <a:xfrm>
            <a:off x="72462" y="6307880"/>
            <a:ext cx="3201384" cy="338554"/>
          </a:xfrm>
          <a:prstGeom prst="rect">
            <a:avLst/>
          </a:prstGeom>
          <a:noFill/>
        </p:spPr>
        <p:txBody>
          <a:bodyPr wrap="none" rtlCol="0">
            <a:spAutoFit/>
          </a:bodyPr>
          <a:lstStyle/>
          <a:p>
            <a:r>
              <a:rPr lang="fr-FR" sz="1600" dirty="0"/>
              <a:t>RESCUE : RVS</a:t>
            </a:r>
            <a:r>
              <a:rPr lang="fr-FR" sz="1600" baseline="-25000" dirty="0"/>
              <a:t>12</a:t>
            </a:r>
            <a:r>
              <a:rPr lang="fr-FR" sz="1600" dirty="0"/>
              <a:t> globale = 87 %</a:t>
            </a:r>
          </a:p>
        </p:txBody>
      </p:sp>
      <p:sp>
        <p:nvSpPr>
          <p:cNvPr id="7170" name="ZoneTexte 7169"/>
          <p:cNvSpPr txBox="1"/>
          <p:nvPr/>
        </p:nvSpPr>
        <p:spPr>
          <a:xfrm>
            <a:off x="4846225" y="1664290"/>
            <a:ext cx="3890809" cy="400110"/>
          </a:xfrm>
          <a:prstGeom prst="rect">
            <a:avLst/>
          </a:prstGeom>
          <a:noFill/>
        </p:spPr>
        <p:txBody>
          <a:bodyPr wrap="none" rtlCol="0">
            <a:spAutoFit/>
          </a:bodyPr>
          <a:lstStyle/>
          <a:p>
            <a:r>
              <a:rPr lang="fr-FR" sz="2000" b="1" dirty="0">
                <a:solidFill>
                  <a:srgbClr val="0070C0"/>
                </a:solidFill>
                <a:latin typeface="Calibri"/>
                <a:cs typeface="Calibri"/>
              </a:rPr>
              <a:t>Selon cirrhose et schéma antérieur</a:t>
            </a:r>
          </a:p>
        </p:txBody>
      </p:sp>
      <p:grpSp>
        <p:nvGrpSpPr>
          <p:cNvPr id="2" name="Groupe 1"/>
          <p:cNvGrpSpPr/>
          <p:nvPr/>
        </p:nvGrpSpPr>
        <p:grpSpPr>
          <a:xfrm>
            <a:off x="253082" y="1711024"/>
            <a:ext cx="3810134" cy="4516936"/>
            <a:chOff x="253082" y="1711024"/>
            <a:chExt cx="3810134" cy="4516936"/>
          </a:xfrm>
        </p:grpSpPr>
        <p:sp>
          <p:nvSpPr>
            <p:cNvPr id="39" name="ZoneTexte 38"/>
            <p:cNvSpPr txBox="1"/>
            <p:nvPr/>
          </p:nvSpPr>
          <p:spPr>
            <a:xfrm>
              <a:off x="3536434" y="4874927"/>
              <a:ext cx="526782" cy="646331"/>
            </a:xfrm>
            <a:prstGeom prst="rect">
              <a:avLst/>
            </a:prstGeom>
            <a:noFill/>
          </p:spPr>
          <p:txBody>
            <a:bodyPr wrap="none" rtlCol="0">
              <a:spAutoFit/>
            </a:bodyPr>
            <a:lstStyle/>
            <a:p>
              <a:r>
                <a:rPr lang="fr-FR" sz="1200" dirty="0"/>
                <a:t>LDV/</a:t>
              </a:r>
            </a:p>
            <a:p>
              <a:r>
                <a:rPr lang="fr-FR" sz="1200" dirty="0"/>
                <a:t>SOF</a:t>
              </a:r>
              <a:br>
                <a:rPr lang="fr-FR" sz="1200" dirty="0"/>
              </a:br>
              <a:r>
                <a:rPr lang="fr-FR" sz="1200" dirty="0"/>
                <a:t>24S</a:t>
              </a:r>
            </a:p>
          </p:txBody>
        </p:sp>
        <p:sp>
          <p:nvSpPr>
            <p:cNvPr id="40" name="ZoneTexte 39"/>
            <p:cNvSpPr txBox="1"/>
            <p:nvPr/>
          </p:nvSpPr>
          <p:spPr>
            <a:xfrm>
              <a:off x="849112" y="5704740"/>
              <a:ext cx="891590" cy="523220"/>
            </a:xfrm>
            <a:prstGeom prst="rect">
              <a:avLst/>
            </a:prstGeom>
            <a:noFill/>
          </p:spPr>
          <p:txBody>
            <a:bodyPr wrap="none" rtlCol="0">
              <a:spAutoFit/>
            </a:bodyPr>
            <a:lstStyle/>
            <a:p>
              <a:pPr algn="ctr"/>
              <a:r>
                <a:rPr lang="fr-FR" sz="1400" b="1" dirty="0"/>
                <a:t>Pas de </a:t>
              </a:r>
            </a:p>
            <a:p>
              <a:pPr algn="ctr"/>
              <a:r>
                <a:rPr lang="fr-FR" sz="1400" b="1" dirty="0"/>
                <a:t>cirrhose</a:t>
              </a:r>
            </a:p>
          </p:txBody>
        </p:sp>
        <p:sp>
          <p:nvSpPr>
            <p:cNvPr id="10" name="Line 8"/>
            <p:cNvSpPr>
              <a:spLocks noChangeShapeType="1"/>
            </p:cNvSpPr>
            <p:nvPr/>
          </p:nvSpPr>
          <p:spPr bwMode="auto">
            <a:xfrm>
              <a:off x="658004" y="3078669"/>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1" name="Line 9"/>
            <p:cNvSpPr>
              <a:spLocks noChangeShapeType="1"/>
            </p:cNvSpPr>
            <p:nvPr/>
          </p:nvSpPr>
          <p:spPr bwMode="auto">
            <a:xfrm>
              <a:off x="658004" y="3521994"/>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0"/>
            <p:cNvSpPr>
              <a:spLocks noChangeShapeType="1"/>
            </p:cNvSpPr>
            <p:nvPr/>
          </p:nvSpPr>
          <p:spPr bwMode="auto">
            <a:xfrm>
              <a:off x="658004" y="3966796"/>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1"/>
            <p:cNvSpPr>
              <a:spLocks noChangeShapeType="1"/>
            </p:cNvSpPr>
            <p:nvPr/>
          </p:nvSpPr>
          <p:spPr bwMode="auto">
            <a:xfrm>
              <a:off x="658004" y="4413076"/>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2"/>
            <p:cNvSpPr>
              <a:spLocks noChangeShapeType="1"/>
            </p:cNvSpPr>
            <p:nvPr/>
          </p:nvSpPr>
          <p:spPr bwMode="auto">
            <a:xfrm>
              <a:off x="658004" y="4857877"/>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3"/>
            <p:cNvSpPr>
              <a:spLocks noChangeShapeType="1"/>
            </p:cNvSpPr>
            <p:nvPr/>
          </p:nvSpPr>
          <p:spPr bwMode="auto">
            <a:xfrm>
              <a:off x="658004" y="2632390"/>
              <a:ext cx="63834"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6" name="Freeform 14"/>
            <p:cNvSpPr>
              <a:spLocks/>
            </p:cNvSpPr>
            <p:nvPr/>
          </p:nvSpPr>
          <p:spPr bwMode="auto">
            <a:xfrm>
              <a:off x="835441" y="3040248"/>
              <a:ext cx="429527" cy="1817629"/>
            </a:xfrm>
            <a:custGeom>
              <a:avLst/>
              <a:gdLst>
                <a:gd name="T0" fmla="*/ 397 w 397"/>
                <a:gd name="T1" fmla="*/ 0 h 1230"/>
                <a:gd name="T2" fmla="*/ 0 w 397"/>
                <a:gd name="T3" fmla="*/ 0 h 1230"/>
                <a:gd name="T4" fmla="*/ 0 w 397"/>
                <a:gd name="T5" fmla="*/ 1230 h 1230"/>
                <a:gd name="T6" fmla="*/ 397 w 397"/>
                <a:gd name="T7" fmla="*/ 1230 h 1230"/>
                <a:gd name="T8" fmla="*/ 397 w 397"/>
                <a:gd name="T9" fmla="*/ 0 h 1230"/>
                <a:gd name="T10" fmla="*/ 397 w 397"/>
                <a:gd name="T11" fmla="*/ 0 h 1230"/>
              </a:gdLst>
              <a:ahLst/>
              <a:cxnLst>
                <a:cxn ang="0">
                  <a:pos x="T0" y="T1"/>
                </a:cxn>
                <a:cxn ang="0">
                  <a:pos x="T2" y="T3"/>
                </a:cxn>
                <a:cxn ang="0">
                  <a:pos x="T4" y="T5"/>
                </a:cxn>
                <a:cxn ang="0">
                  <a:pos x="T6" y="T7"/>
                </a:cxn>
                <a:cxn ang="0">
                  <a:pos x="T8" y="T9"/>
                </a:cxn>
                <a:cxn ang="0">
                  <a:pos x="T10" y="T11"/>
                </a:cxn>
              </a:cxnLst>
              <a:rect l="0" t="0" r="r" b="b"/>
              <a:pathLst>
                <a:path w="397" h="1230">
                  <a:moveTo>
                    <a:pt x="397" y="0"/>
                  </a:moveTo>
                  <a:lnTo>
                    <a:pt x="0" y="0"/>
                  </a:lnTo>
                  <a:lnTo>
                    <a:pt x="0" y="1230"/>
                  </a:lnTo>
                  <a:lnTo>
                    <a:pt x="397" y="1230"/>
                  </a:lnTo>
                  <a:lnTo>
                    <a:pt x="397" y="0"/>
                  </a:lnTo>
                  <a:lnTo>
                    <a:pt x="397" y="0"/>
                  </a:lnTo>
                  <a:close/>
                </a:path>
              </a:pathLst>
            </a:custGeom>
            <a:solidFill>
              <a:srgbClr val="FFB888"/>
            </a:solidFill>
            <a:ln w="0">
              <a:solidFill>
                <a:srgbClr val="FFB888"/>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 name="Freeform 15"/>
            <p:cNvSpPr>
              <a:spLocks/>
            </p:cNvSpPr>
            <p:nvPr/>
          </p:nvSpPr>
          <p:spPr bwMode="auto">
            <a:xfrm>
              <a:off x="1292016" y="2630913"/>
              <a:ext cx="429527" cy="2226965"/>
            </a:xfrm>
            <a:custGeom>
              <a:avLst/>
              <a:gdLst>
                <a:gd name="T0" fmla="*/ 397 w 397"/>
                <a:gd name="T1" fmla="*/ 0 h 1507"/>
                <a:gd name="T2" fmla="*/ 0 w 397"/>
                <a:gd name="T3" fmla="*/ 0 h 1507"/>
                <a:gd name="T4" fmla="*/ 0 w 397"/>
                <a:gd name="T5" fmla="*/ 1507 h 1507"/>
                <a:gd name="T6" fmla="*/ 397 w 397"/>
                <a:gd name="T7" fmla="*/ 1507 h 1507"/>
                <a:gd name="T8" fmla="*/ 397 w 397"/>
                <a:gd name="T9" fmla="*/ 0 h 1507"/>
                <a:gd name="T10" fmla="*/ 397 w 397"/>
                <a:gd name="T11" fmla="*/ 0 h 1507"/>
              </a:gdLst>
              <a:ahLst/>
              <a:cxnLst>
                <a:cxn ang="0">
                  <a:pos x="T0" y="T1"/>
                </a:cxn>
                <a:cxn ang="0">
                  <a:pos x="T2" y="T3"/>
                </a:cxn>
                <a:cxn ang="0">
                  <a:pos x="T4" y="T5"/>
                </a:cxn>
                <a:cxn ang="0">
                  <a:pos x="T6" y="T7"/>
                </a:cxn>
                <a:cxn ang="0">
                  <a:pos x="T8" y="T9"/>
                </a:cxn>
                <a:cxn ang="0">
                  <a:pos x="T10" y="T11"/>
                </a:cxn>
              </a:cxnLst>
              <a:rect l="0" t="0" r="r" b="b"/>
              <a:pathLst>
                <a:path w="397" h="1507">
                  <a:moveTo>
                    <a:pt x="397" y="0"/>
                  </a:moveTo>
                  <a:lnTo>
                    <a:pt x="0" y="0"/>
                  </a:lnTo>
                  <a:lnTo>
                    <a:pt x="0" y="1507"/>
                  </a:lnTo>
                  <a:lnTo>
                    <a:pt x="397" y="1507"/>
                  </a:lnTo>
                  <a:lnTo>
                    <a:pt x="397" y="0"/>
                  </a:lnTo>
                  <a:lnTo>
                    <a:pt x="397"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 name="Freeform 16"/>
            <p:cNvSpPr>
              <a:spLocks/>
            </p:cNvSpPr>
            <p:nvPr/>
          </p:nvSpPr>
          <p:spPr bwMode="auto">
            <a:xfrm>
              <a:off x="1935765" y="3162901"/>
              <a:ext cx="429527" cy="1694976"/>
            </a:xfrm>
            <a:custGeom>
              <a:avLst/>
              <a:gdLst>
                <a:gd name="T0" fmla="*/ 397 w 397"/>
                <a:gd name="T1" fmla="*/ 0 h 1147"/>
                <a:gd name="T2" fmla="*/ 0 w 397"/>
                <a:gd name="T3" fmla="*/ 0 h 1147"/>
                <a:gd name="T4" fmla="*/ 0 w 397"/>
                <a:gd name="T5" fmla="*/ 1147 h 1147"/>
                <a:gd name="T6" fmla="*/ 397 w 397"/>
                <a:gd name="T7" fmla="*/ 1147 h 1147"/>
                <a:gd name="T8" fmla="*/ 397 w 397"/>
                <a:gd name="T9" fmla="*/ 0 h 1147"/>
                <a:gd name="T10" fmla="*/ 397 w 397"/>
                <a:gd name="T11" fmla="*/ 0 h 1147"/>
              </a:gdLst>
              <a:ahLst/>
              <a:cxnLst>
                <a:cxn ang="0">
                  <a:pos x="T0" y="T1"/>
                </a:cxn>
                <a:cxn ang="0">
                  <a:pos x="T2" y="T3"/>
                </a:cxn>
                <a:cxn ang="0">
                  <a:pos x="T4" y="T5"/>
                </a:cxn>
                <a:cxn ang="0">
                  <a:pos x="T6" y="T7"/>
                </a:cxn>
                <a:cxn ang="0">
                  <a:pos x="T8" y="T9"/>
                </a:cxn>
                <a:cxn ang="0">
                  <a:pos x="T10" y="T11"/>
                </a:cxn>
              </a:cxnLst>
              <a:rect l="0" t="0" r="r" b="b"/>
              <a:pathLst>
                <a:path w="397" h="1147">
                  <a:moveTo>
                    <a:pt x="397" y="0"/>
                  </a:moveTo>
                  <a:lnTo>
                    <a:pt x="0" y="0"/>
                  </a:lnTo>
                  <a:lnTo>
                    <a:pt x="0" y="1147"/>
                  </a:lnTo>
                  <a:lnTo>
                    <a:pt x="397" y="1147"/>
                  </a:lnTo>
                  <a:lnTo>
                    <a:pt x="397" y="0"/>
                  </a:lnTo>
                  <a:lnTo>
                    <a:pt x="397"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 name="Freeform 17"/>
            <p:cNvSpPr>
              <a:spLocks/>
            </p:cNvSpPr>
            <p:nvPr/>
          </p:nvSpPr>
          <p:spPr bwMode="auto">
            <a:xfrm>
              <a:off x="2400996" y="2625002"/>
              <a:ext cx="429527" cy="2232876"/>
            </a:xfrm>
            <a:custGeom>
              <a:avLst/>
              <a:gdLst>
                <a:gd name="T0" fmla="*/ 397 w 397"/>
                <a:gd name="T1" fmla="*/ 1511 h 1511"/>
                <a:gd name="T2" fmla="*/ 397 w 397"/>
                <a:gd name="T3" fmla="*/ 0 h 1511"/>
                <a:gd name="T4" fmla="*/ 0 w 397"/>
                <a:gd name="T5" fmla="*/ 0 h 1511"/>
                <a:gd name="T6" fmla="*/ 0 w 397"/>
                <a:gd name="T7" fmla="*/ 1511 h 1511"/>
                <a:gd name="T8" fmla="*/ 397 w 397"/>
                <a:gd name="T9" fmla="*/ 1511 h 1511"/>
                <a:gd name="T10" fmla="*/ 397 w 397"/>
                <a:gd name="T11" fmla="*/ 1511 h 1511"/>
              </a:gdLst>
              <a:ahLst/>
              <a:cxnLst>
                <a:cxn ang="0">
                  <a:pos x="T0" y="T1"/>
                </a:cxn>
                <a:cxn ang="0">
                  <a:pos x="T2" y="T3"/>
                </a:cxn>
                <a:cxn ang="0">
                  <a:pos x="T4" y="T5"/>
                </a:cxn>
                <a:cxn ang="0">
                  <a:pos x="T6" y="T7"/>
                </a:cxn>
                <a:cxn ang="0">
                  <a:pos x="T8" y="T9"/>
                </a:cxn>
                <a:cxn ang="0">
                  <a:pos x="T10" y="T11"/>
                </a:cxn>
              </a:cxnLst>
              <a:rect l="0" t="0" r="r" b="b"/>
              <a:pathLst>
                <a:path w="397" h="1511">
                  <a:moveTo>
                    <a:pt x="397" y="1511"/>
                  </a:moveTo>
                  <a:lnTo>
                    <a:pt x="397" y="0"/>
                  </a:lnTo>
                  <a:lnTo>
                    <a:pt x="0" y="0"/>
                  </a:lnTo>
                  <a:lnTo>
                    <a:pt x="0" y="1511"/>
                  </a:lnTo>
                  <a:lnTo>
                    <a:pt x="397" y="1511"/>
                  </a:lnTo>
                  <a:lnTo>
                    <a:pt x="397" y="1511"/>
                  </a:lnTo>
                  <a:close/>
                </a:path>
              </a:pathLst>
            </a:custGeom>
            <a:solidFill>
              <a:srgbClr val="FFB888"/>
            </a:solidFill>
            <a:ln w="0">
              <a:solidFill>
                <a:srgbClr val="FFB888"/>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 name="Freeform 18"/>
            <p:cNvSpPr>
              <a:spLocks/>
            </p:cNvSpPr>
            <p:nvPr/>
          </p:nvSpPr>
          <p:spPr bwMode="auto">
            <a:xfrm>
              <a:off x="3469945" y="2619091"/>
              <a:ext cx="430609" cy="2238787"/>
            </a:xfrm>
            <a:custGeom>
              <a:avLst/>
              <a:gdLst>
                <a:gd name="T0" fmla="*/ 398 w 398"/>
                <a:gd name="T1" fmla="*/ 0 h 1515"/>
                <a:gd name="T2" fmla="*/ 0 w 398"/>
                <a:gd name="T3" fmla="*/ 0 h 1515"/>
                <a:gd name="T4" fmla="*/ 0 w 398"/>
                <a:gd name="T5" fmla="*/ 1515 h 1515"/>
                <a:gd name="T6" fmla="*/ 398 w 398"/>
                <a:gd name="T7" fmla="*/ 1515 h 1515"/>
                <a:gd name="T8" fmla="*/ 398 w 398"/>
                <a:gd name="T9" fmla="*/ 0 h 1515"/>
                <a:gd name="T10" fmla="*/ 398 w 398"/>
                <a:gd name="T11" fmla="*/ 0 h 1515"/>
              </a:gdLst>
              <a:ahLst/>
              <a:cxnLst>
                <a:cxn ang="0">
                  <a:pos x="T0" y="T1"/>
                </a:cxn>
                <a:cxn ang="0">
                  <a:pos x="T2" y="T3"/>
                </a:cxn>
                <a:cxn ang="0">
                  <a:pos x="T4" y="T5"/>
                </a:cxn>
                <a:cxn ang="0">
                  <a:pos x="T6" y="T7"/>
                </a:cxn>
                <a:cxn ang="0">
                  <a:pos x="T8" y="T9"/>
                </a:cxn>
                <a:cxn ang="0">
                  <a:pos x="T10" y="T11"/>
                </a:cxn>
              </a:cxnLst>
              <a:rect l="0" t="0" r="r" b="b"/>
              <a:pathLst>
                <a:path w="398" h="1515">
                  <a:moveTo>
                    <a:pt x="398" y="0"/>
                  </a:moveTo>
                  <a:lnTo>
                    <a:pt x="0" y="0"/>
                  </a:lnTo>
                  <a:lnTo>
                    <a:pt x="0" y="1515"/>
                  </a:lnTo>
                  <a:lnTo>
                    <a:pt x="398" y="1515"/>
                  </a:lnTo>
                  <a:lnTo>
                    <a:pt x="398" y="0"/>
                  </a:lnTo>
                  <a:lnTo>
                    <a:pt x="398" y="0"/>
                  </a:lnTo>
                  <a:close/>
                </a:path>
              </a:pathLst>
            </a:custGeom>
            <a:solidFill>
              <a:srgbClr val="64C1FF"/>
            </a:solidFill>
            <a:ln w="0">
              <a:solidFill>
                <a:srgbClr val="64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 name="Freeform 19"/>
            <p:cNvSpPr>
              <a:spLocks/>
            </p:cNvSpPr>
            <p:nvPr/>
          </p:nvSpPr>
          <p:spPr bwMode="auto">
            <a:xfrm>
              <a:off x="3017698" y="2619091"/>
              <a:ext cx="429527" cy="2238787"/>
            </a:xfrm>
            <a:custGeom>
              <a:avLst/>
              <a:gdLst>
                <a:gd name="T0" fmla="*/ 397 w 397"/>
                <a:gd name="T1" fmla="*/ 0 h 1515"/>
                <a:gd name="T2" fmla="*/ 0 w 397"/>
                <a:gd name="T3" fmla="*/ 0 h 1515"/>
                <a:gd name="T4" fmla="*/ 0 w 397"/>
                <a:gd name="T5" fmla="*/ 1515 h 1515"/>
                <a:gd name="T6" fmla="*/ 397 w 397"/>
                <a:gd name="T7" fmla="*/ 1515 h 1515"/>
                <a:gd name="T8" fmla="*/ 397 w 397"/>
                <a:gd name="T9" fmla="*/ 0 h 1515"/>
                <a:gd name="T10" fmla="*/ 397 w 397"/>
                <a:gd name="T11" fmla="*/ 0 h 1515"/>
              </a:gdLst>
              <a:ahLst/>
              <a:cxnLst>
                <a:cxn ang="0">
                  <a:pos x="T0" y="T1"/>
                </a:cxn>
                <a:cxn ang="0">
                  <a:pos x="T2" y="T3"/>
                </a:cxn>
                <a:cxn ang="0">
                  <a:pos x="T4" y="T5"/>
                </a:cxn>
                <a:cxn ang="0">
                  <a:pos x="T6" y="T7"/>
                </a:cxn>
                <a:cxn ang="0">
                  <a:pos x="T8" y="T9"/>
                </a:cxn>
                <a:cxn ang="0">
                  <a:pos x="T10" y="T11"/>
                </a:cxn>
              </a:cxnLst>
              <a:rect l="0" t="0" r="r" b="b"/>
              <a:pathLst>
                <a:path w="397" h="1515">
                  <a:moveTo>
                    <a:pt x="397" y="0"/>
                  </a:moveTo>
                  <a:lnTo>
                    <a:pt x="0" y="0"/>
                  </a:lnTo>
                  <a:lnTo>
                    <a:pt x="0" y="1515"/>
                  </a:lnTo>
                  <a:lnTo>
                    <a:pt x="397" y="1515"/>
                  </a:lnTo>
                  <a:lnTo>
                    <a:pt x="397" y="0"/>
                  </a:lnTo>
                  <a:lnTo>
                    <a:pt x="397"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 name="Line 20"/>
            <p:cNvSpPr>
              <a:spLocks noChangeShapeType="1"/>
            </p:cNvSpPr>
            <p:nvPr/>
          </p:nvSpPr>
          <p:spPr bwMode="auto">
            <a:xfrm flipV="1">
              <a:off x="1498665" y="2626479"/>
              <a:ext cx="0" cy="421158"/>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Line 21"/>
            <p:cNvSpPr>
              <a:spLocks noChangeShapeType="1"/>
            </p:cNvSpPr>
            <p:nvPr/>
          </p:nvSpPr>
          <p:spPr bwMode="auto">
            <a:xfrm flipV="1">
              <a:off x="2154316" y="2827452"/>
              <a:ext cx="0" cy="803894"/>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2"/>
            <p:cNvSpPr>
              <a:spLocks noChangeShapeType="1"/>
            </p:cNvSpPr>
            <p:nvPr/>
          </p:nvSpPr>
          <p:spPr bwMode="auto">
            <a:xfrm flipV="1">
              <a:off x="1046417" y="2707755"/>
              <a:ext cx="0" cy="929503"/>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3"/>
            <p:cNvSpPr>
              <a:spLocks noChangeShapeType="1"/>
            </p:cNvSpPr>
            <p:nvPr/>
          </p:nvSpPr>
          <p:spPr bwMode="auto">
            <a:xfrm flipV="1">
              <a:off x="2609809" y="2627957"/>
              <a:ext cx="0" cy="540855"/>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7" name="ZoneTexte 26"/>
            <p:cNvSpPr txBox="1"/>
            <p:nvPr/>
          </p:nvSpPr>
          <p:spPr>
            <a:xfrm>
              <a:off x="423001" y="4682055"/>
              <a:ext cx="269625" cy="276999"/>
            </a:xfrm>
            <a:prstGeom prst="rect">
              <a:avLst/>
            </a:prstGeom>
            <a:noFill/>
          </p:spPr>
          <p:txBody>
            <a:bodyPr wrap="none" rtlCol="0">
              <a:spAutoFit/>
            </a:bodyPr>
            <a:lstStyle/>
            <a:p>
              <a:pPr algn="r"/>
              <a:r>
                <a:rPr lang="fr-FR" sz="1200" dirty="0"/>
                <a:t>0</a:t>
              </a:r>
            </a:p>
          </p:txBody>
        </p:sp>
        <p:sp>
          <p:nvSpPr>
            <p:cNvPr id="29" name="ZoneTexte 28"/>
            <p:cNvSpPr txBox="1"/>
            <p:nvPr/>
          </p:nvSpPr>
          <p:spPr>
            <a:xfrm>
              <a:off x="338041" y="4235776"/>
              <a:ext cx="354584" cy="276999"/>
            </a:xfrm>
            <a:prstGeom prst="rect">
              <a:avLst/>
            </a:prstGeom>
            <a:noFill/>
          </p:spPr>
          <p:txBody>
            <a:bodyPr wrap="none" rtlCol="0">
              <a:spAutoFit/>
            </a:bodyPr>
            <a:lstStyle/>
            <a:p>
              <a:pPr algn="r"/>
              <a:r>
                <a:rPr lang="fr-FR" sz="1200" dirty="0"/>
                <a:t>20</a:t>
              </a:r>
            </a:p>
          </p:txBody>
        </p:sp>
        <p:sp>
          <p:nvSpPr>
            <p:cNvPr id="30" name="ZoneTexte 29"/>
            <p:cNvSpPr txBox="1"/>
            <p:nvPr/>
          </p:nvSpPr>
          <p:spPr>
            <a:xfrm>
              <a:off x="338041" y="3789496"/>
              <a:ext cx="354584" cy="276999"/>
            </a:xfrm>
            <a:prstGeom prst="rect">
              <a:avLst/>
            </a:prstGeom>
            <a:noFill/>
          </p:spPr>
          <p:txBody>
            <a:bodyPr wrap="none" rtlCol="0">
              <a:spAutoFit/>
            </a:bodyPr>
            <a:lstStyle/>
            <a:p>
              <a:pPr algn="r"/>
              <a:r>
                <a:rPr lang="fr-FR" sz="1200" dirty="0"/>
                <a:t>40</a:t>
              </a:r>
            </a:p>
          </p:txBody>
        </p:sp>
        <p:sp>
          <p:nvSpPr>
            <p:cNvPr id="31" name="ZoneTexte 30"/>
            <p:cNvSpPr txBox="1"/>
            <p:nvPr/>
          </p:nvSpPr>
          <p:spPr>
            <a:xfrm>
              <a:off x="338041" y="3346172"/>
              <a:ext cx="354584" cy="276999"/>
            </a:xfrm>
            <a:prstGeom prst="rect">
              <a:avLst/>
            </a:prstGeom>
            <a:noFill/>
          </p:spPr>
          <p:txBody>
            <a:bodyPr wrap="none" rtlCol="0">
              <a:spAutoFit/>
            </a:bodyPr>
            <a:lstStyle/>
            <a:p>
              <a:pPr algn="r"/>
              <a:r>
                <a:rPr lang="fr-FR" sz="1200" dirty="0"/>
                <a:t>60</a:t>
              </a:r>
            </a:p>
          </p:txBody>
        </p:sp>
        <p:sp>
          <p:nvSpPr>
            <p:cNvPr id="32" name="ZoneTexte 31"/>
            <p:cNvSpPr txBox="1"/>
            <p:nvPr/>
          </p:nvSpPr>
          <p:spPr>
            <a:xfrm>
              <a:off x="338041" y="2902848"/>
              <a:ext cx="354584" cy="276999"/>
            </a:xfrm>
            <a:prstGeom prst="rect">
              <a:avLst/>
            </a:prstGeom>
            <a:noFill/>
          </p:spPr>
          <p:txBody>
            <a:bodyPr wrap="none" rtlCol="0">
              <a:spAutoFit/>
            </a:bodyPr>
            <a:lstStyle/>
            <a:p>
              <a:pPr algn="r"/>
              <a:r>
                <a:rPr lang="fr-FR" sz="1200" dirty="0"/>
                <a:t>80</a:t>
              </a:r>
            </a:p>
          </p:txBody>
        </p:sp>
        <p:sp>
          <p:nvSpPr>
            <p:cNvPr id="33" name="ZoneTexte 32"/>
            <p:cNvSpPr txBox="1"/>
            <p:nvPr/>
          </p:nvSpPr>
          <p:spPr>
            <a:xfrm>
              <a:off x="253082" y="2459524"/>
              <a:ext cx="439544" cy="276999"/>
            </a:xfrm>
            <a:prstGeom prst="rect">
              <a:avLst/>
            </a:prstGeom>
            <a:noFill/>
          </p:spPr>
          <p:txBody>
            <a:bodyPr wrap="none" rtlCol="0">
              <a:spAutoFit/>
            </a:bodyPr>
            <a:lstStyle/>
            <a:p>
              <a:pPr algn="r"/>
              <a:r>
                <a:rPr lang="fr-FR" sz="1200" dirty="0"/>
                <a:t>100</a:t>
              </a:r>
            </a:p>
          </p:txBody>
        </p:sp>
        <p:sp>
          <p:nvSpPr>
            <p:cNvPr id="34" name="ZoneTexte 33"/>
            <p:cNvSpPr txBox="1"/>
            <p:nvPr/>
          </p:nvSpPr>
          <p:spPr>
            <a:xfrm>
              <a:off x="716190" y="4874927"/>
              <a:ext cx="526782" cy="646331"/>
            </a:xfrm>
            <a:prstGeom prst="rect">
              <a:avLst/>
            </a:prstGeom>
            <a:noFill/>
          </p:spPr>
          <p:txBody>
            <a:bodyPr wrap="none" rtlCol="0">
              <a:spAutoFit/>
            </a:bodyPr>
            <a:lstStyle/>
            <a:p>
              <a:pPr algn="ctr"/>
              <a:r>
                <a:rPr lang="fr-FR" sz="1200" dirty="0"/>
                <a:t>LDV/</a:t>
              </a:r>
            </a:p>
            <a:p>
              <a:pPr algn="ctr"/>
              <a:r>
                <a:rPr lang="fr-FR" sz="1200" dirty="0"/>
                <a:t>SOF</a:t>
              </a:r>
              <a:br>
                <a:rPr lang="fr-FR" sz="1200" dirty="0"/>
              </a:br>
              <a:r>
                <a:rPr lang="fr-FR" sz="1200" dirty="0"/>
                <a:t>12S</a:t>
              </a:r>
            </a:p>
          </p:txBody>
        </p:sp>
        <p:sp>
          <p:nvSpPr>
            <p:cNvPr id="35" name="ZoneTexte 34"/>
            <p:cNvSpPr txBox="1"/>
            <p:nvPr/>
          </p:nvSpPr>
          <p:spPr>
            <a:xfrm>
              <a:off x="1181812" y="4874927"/>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36" name="ZoneTexte 35"/>
            <p:cNvSpPr txBox="1"/>
            <p:nvPr/>
          </p:nvSpPr>
          <p:spPr>
            <a:xfrm>
              <a:off x="1766840" y="4874927"/>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37" name="ZoneTexte 36"/>
            <p:cNvSpPr txBox="1"/>
            <p:nvPr/>
          </p:nvSpPr>
          <p:spPr>
            <a:xfrm>
              <a:off x="2341327" y="4874927"/>
              <a:ext cx="526782" cy="646331"/>
            </a:xfrm>
            <a:prstGeom prst="rect">
              <a:avLst/>
            </a:prstGeom>
            <a:noFill/>
          </p:spPr>
          <p:txBody>
            <a:bodyPr wrap="none" rtlCol="0">
              <a:spAutoFit/>
            </a:bodyPr>
            <a:lstStyle/>
            <a:p>
              <a:r>
                <a:rPr lang="fr-FR" sz="1200" dirty="0"/>
                <a:t>LDV/</a:t>
              </a:r>
            </a:p>
            <a:p>
              <a:r>
                <a:rPr lang="fr-FR" sz="1200" dirty="0"/>
                <a:t>SOF</a:t>
              </a:r>
              <a:br>
                <a:rPr lang="fr-FR" sz="1200" dirty="0"/>
              </a:br>
              <a:r>
                <a:rPr lang="fr-FR" sz="1200" dirty="0"/>
                <a:t>24S</a:t>
              </a:r>
            </a:p>
          </p:txBody>
        </p:sp>
        <p:sp>
          <p:nvSpPr>
            <p:cNvPr id="38" name="ZoneTexte 37"/>
            <p:cNvSpPr txBox="1"/>
            <p:nvPr/>
          </p:nvSpPr>
          <p:spPr>
            <a:xfrm>
              <a:off x="2932317" y="4874927"/>
              <a:ext cx="633707" cy="830997"/>
            </a:xfrm>
            <a:prstGeom prst="rect">
              <a:avLst/>
            </a:prstGeom>
            <a:noFill/>
          </p:spPr>
          <p:txBody>
            <a:bodyPr wrap="none" rtlCol="0">
              <a:spAutoFit/>
            </a:bodyPr>
            <a:lstStyle/>
            <a:p>
              <a:pPr algn="ctr"/>
              <a:r>
                <a:rPr lang="fr-FR" sz="1200" dirty="0"/>
                <a:t>LDV</a:t>
              </a:r>
            </a:p>
            <a:p>
              <a:pPr algn="ctr"/>
              <a:r>
                <a:rPr lang="fr-FR" sz="1200" dirty="0"/>
                <a:t>/SOF</a:t>
              </a:r>
            </a:p>
            <a:p>
              <a:pPr algn="ctr"/>
              <a:r>
                <a:rPr lang="fr-FR" sz="1200" dirty="0"/>
                <a:t>+ RBV</a:t>
              </a:r>
              <a:br>
                <a:rPr lang="fr-FR" sz="1200" dirty="0"/>
              </a:br>
              <a:r>
                <a:rPr lang="fr-FR" sz="1200" dirty="0"/>
                <a:t>12S</a:t>
              </a:r>
            </a:p>
          </p:txBody>
        </p:sp>
        <p:sp>
          <p:nvSpPr>
            <p:cNvPr id="41" name="ZoneTexte 40"/>
            <p:cNvSpPr txBox="1"/>
            <p:nvPr/>
          </p:nvSpPr>
          <p:spPr>
            <a:xfrm>
              <a:off x="1873138" y="5697995"/>
              <a:ext cx="922047" cy="307777"/>
            </a:xfrm>
            <a:prstGeom prst="rect">
              <a:avLst/>
            </a:prstGeom>
            <a:noFill/>
          </p:spPr>
          <p:txBody>
            <a:bodyPr wrap="none" rtlCol="0">
              <a:spAutoFit/>
            </a:bodyPr>
            <a:lstStyle/>
            <a:p>
              <a:pPr algn="ctr"/>
              <a:r>
                <a:rPr lang="fr-FR" sz="1400" b="1" dirty="0"/>
                <a:t>Cirrhose</a:t>
              </a:r>
            </a:p>
          </p:txBody>
        </p:sp>
        <p:sp>
          <p:nvSpPr>
            <p:cNvPr id="42" name="ZoneTexte 41"/>
            <p:cNvSpPr txBox="1"/>
            <p:nvPr/>
          </p:nvSpPr>
          <p:spPr>
            <a:xfrm>
              <a:off x="868969" y="4600243"/>
              <a:ext cx="384365" cy="286499"/>
            </a:xfrm>
            <a:prstGeom prst="rect">
              <a:avLst/>
            </a:prstGeom>
            <a:noFill/>
            <a:ln w="19050">
              <a:noFill/>
            </a:ln>
          </p:spPr>
          <p:txBody>
            <a:bodyPr wrap="none" rtlCol="0">
              <a:spAutoFit/>
            </a:bodyPr>
            <a:lstStyle/>
            <a:p>
              <a:pPr algn="ctr"/>
              <a:r>
                <a:rPr lang="fr-FR" sz="1400" dirty="0"/>
                <a:t>16</a:t>
              </a:r>
            </a:p>
          </p:txBody>
        </p:sp>
        <p:sp>
          <p:nvSpPr>
            <p:cNvPr id="43" name="ZoneTexte 42"/>
            <p:cNvSpPr txBox="1"/>
            <p:nvPr/>
          </p:nvSpPr>
          <p:spPr>
            <a:xfrm>
              <a:off x="1323428" y="4600243"/>
              <a:ext cx="384365" cy="286499"/>
            </a:xfrm>
            <a:prstGeom prst="rect">
              <a:avLst/>
            </a:prstGeom>
            <a:noFill/>
          </p:spPr>
          <p:txBody>
            <a:bodyPr wrap="none" rtlCol="0">
              <a:spAutoFit/>
            </a:bodyPr>
            <a:lstStyle/>
            <a:p>
              <a:pPr algn="ctr"/>
              <a:r>
                <a:rPr lang="fr-FR" sz="1400" dirty="0"/>
                <a:t>17</a:t>
              </a:r>
            </a:p>
          </p:txBody>
        </p:sp>
        <p:sp>
          <p:nvSpPr>
            <p:cNvPr id="44" name="ZoneTexte 43"/>
            <p:cNvSpPr txBox="1"/>
            <p:nvPr/>
          </p:nvSpPr>
          <p:spPr>
            <a:xfrm>
              <a:off x="1962700" y="4600243"/>
              <a:ext cx="384365" cy="286499"/>
            </a:xfrm>
            <a:prstGeom prst="rect">
              <a:avLst/>
            </a:prstGeom>
            <a:noFill/>
            <a:ln w="19050">
              <a:noFill/>
            </a:ln>
          </p:spPr>
          <p:txBody>
            <a:bodyPr wrap="none" rtlCol="0">
              <a:spAutoFit/>
            </a:bodyPr>
            <a:lstStyle/>
            <a:p>
              <a:pPr algn="ctr"/>
              <a:r>
                <a:rPr lang="fr-FR" sz="1400" dirty="0"/>
                <a:t>25</a:t>
              </a:r>
            </a:p>
          </p:txBody>
        </p:sp>
        <p:sp>
          <p:nvSpPr>
            <p:cNvPr id="45" name="ZoneTexte 44"/>
            <p:cNvSpPr txBox="1"/>
            <p:nvPr/>
          </p:nvSpPr>
          <p:spPr>
            <a:xfrm>
              <a:off x="2414923" y="4600243"/>
              <a:ext cx="384365" cy="286499"/>
            </a:xfrm>
            <a:prstGeom prst="rect">
              <a:avLst/>
            </a:prstGeom>
            <a:noFill/>
          </p:spPr>
          <p:txBody>
            <a:bodyPr wrap="none" rtlCol="0">
              <a:spAutoFit/>
            </a:bodyPr>
            <a:lstStyle/>
            <a:p>
              <a:pPr algn="ctr"/>
              <a:r>
                <a:rPr lang="fr-FR" sz="1400" dirty="0"/>
                <a:t>13</a:t>
              </a:r>
            </a:p>
          </p:txBody>
        </p:sp>
        <p:sp>
          <p:nvSpPr>
            <p:cNvPr id="46" name="ZoneTexte 45"/>
            <p:cNvSpPr txBox="1"/>
            <p:nvPr/>
          </p:nvSpPr>
          <p:spPr>
            <a:xfrm>
              <a:off x="3087359" y="4600243"/>
              <a:ext cx="284515" cy="286499"/>
            </a:xfrm>
            <a:prstGeom prst="rect">
              <a:avLst/>
            </a:prstGeom>
            <a:noFill/>
          </p:spPr>
          <p:txBody>
            <a:bodyPr wrap="none" rtlCol="0">
              <a:spAutoFit/>
            </a:bodyPr>
            <a:lstStyle/>
            <a:p>
              <a:pPr algn="ctr"/>
              <a:r>
                <a:rPr lang="fr-FR" sz="1400" dirty="0"/>
                <a:t>4</a:t>
              </a:r>
            </a:p>
          </p:txBody>
        </p:sp>
        <p:sp>
          <p:nvSpPr>
            <p:cNvPr id="47" name="ZoneTexte 46"/>
            <p:cNvSpPr txBox="1"/>
            <p:nvPr/>
          </p:nvSpPr>
          <p:spPr>
            <a:xfrm>
              <a:off x="3538805" y="4600243"/>
              <a:ext cx="284515" cy="286499"/>
            </a:xfrm>
            <a:prstGeom prst="rect">
              <a:avLst/>
            </a:prstGeom>
            <a:noFill/>
          </p:spPr>
          <p:txBody>
            <a:bodyPr wrap="none" rtlCol="0">
              <a:spAutoFit/>
            </a:bodyPr>
            <a:lstStyle/>
            <a:p>
              <a:pPr algn="ctr"/>
              <a:r>
                <a:rPr lang="fr-FR" sz="1400" dirty="0"/>
                <a:t>3</a:t>
              </a:r>
            </a:p>
          </p:txBody>
        </p:sp>
        <p:sp>
          <p:nvSpPr>
            <p:cNvPr id="48" name="ZoneTexte 47"/>
            <p:cNvSpPr txBox="1"/>
            <p:nvPr/>
          </p:nvSpPr>
          <p:spPr>
            <a:xfrm>
              <a:off x="858364" y="2475842"/>
              <a:ext cx="384365" cy="307777"/>
            </a:xfrm>
            <a:prstGeom prst="rect">
              <a:avLst/>
            </a:prstGeom>
            <a:noFill/>
          </p:spPr>
          <p:txBody>
            <a:bodyPr wrap="none" rtlCol="0">
              <a:spAutoFit/>
            </a:bodyPr>
            <a:lstStyle/>
            <a:p>
              <a:pPr algn="ctr"/>
              <a:r>
                <a:rPr lang="fr-FR" sz="1400" dirty="0"/>
                <a:t>81</a:t>
              </a:r>
            </a:p>
          </p:txBody>
        </p:sp>
        <p:sp>
          <p:nvSpPr>
            <p:cNvPr id="49" name="ZoneTexte 48"/>
            <p:cNvSpPr txBox="1"/>
            <p:nvPr/>
          </p:nvSpPr>
          <p:spPr>
            <a:xfrm>
              <a:off x="1270494" y="2360577"/>
              <a:ext cx="484215" cy="307777"/>
            </a:xfrm>
            <a:prstGeom prst="rect">
              <a:avLst/>
            </a:prstGeom>
            <a:noFill/>
          </p:spPr>
          <p:txBody>
            <a:bodyPr wrap="none" rtlCol="0">
              <a:spAutoFit/>
            </a:bodyPr>
            <a:lstStyle/>
            <a:p>
              <a:pPr algn="ctr"/>
              <a:r>
                <a:rPr lang="fr-FR" sz="1400" dirty="0"/>
                <a:t>100</a:t>
              </a:r>
            </a:p>
          </p:txBody>
        </p:sp>
        <p:sp>
          <p:nvSpPr>
            <p:cNvPr id="50" name="ZoneTexte 49"/>
            <p:cNvSpPr txBox="1"/>
            <p:nvPr/>
          </p:nvSpPr>
          <p:spPr>
            <a:xfrm>
              <a:off x="2367702" y="2360577"/>
              <a:ext cx="484215" cy="307777"/>
            </a:xfrm>
            <a:prstGeom prst="rect">
              <a:avLst/>
            </a:prstGeom>
            <a:noFill/>
          </p:spPr>
          <p:txBody>
            <a:bodyPr wrap="none" rtlCol="0">
              <a:spAutoFit/>
            </a:bodyPr>
            <a:lstStyle/>
            <a:p>
              <a:pPr algn="ctr"/>
              <a:r>
                <a:rPr lang="fr-FR" sz="1400" dirty="0"/>
                <a:t>100</a:t>
              </a:r>
            </a:p>
          </p:txBody>
        </p:sp>
        <p:sp>
          <p:nvSpPr>
            <p:cNvPr id="51" name="ZoneTexte 50"/>
            <p:cNvSpPr txBox="1"/>
            <p:nvPr/>
          </p:nvSpPr>
          <p:spPr>
            <a:xfrm>
              <a:off x="2999527" y="2360577"/>
              <a:ext cx="484215" cy="307777"/>
            </a:xfrm>
            <a:prstGeom prst="rect">
              <a:avLst/>
            </a:prstGeom>
            <a:noFill/>
          </p:spPr>
          <p:txBody>
            <a:bodyPr wrap="none" rtlCol="0">
              <a:spAutoFit/>
            </a:bodyPr>
            <a:lstStyle/>
            <a:p>
              <a:pPr algn="ctr"/>
              <a:r>
                <a:rPr lang="fr-FR" sz="1400" dirty="0"/>
                <a:t>100</a:t>
              </a:r>
            </a:p>
          </p:txBody>
        </p:sp>
        <p:sp>
          <p:nvSpPr>
            <p:cNvPr id="52" name="ZoneTexte 51"/>
            <p:cNvSpPr txBox="1"/>
            <p:nvPr/>
          </p:nvSpPr>
          <p:spPr>
            <a:xfrm>
              <a:off x="3438955" y="2360577"/>
              <a:ext cx="484215" cy="307777"/>
            </a:xfrm>
            <a:prstGeom prst="rect">
              <a:avLst/>
            </a:prstGeom>
            <a:noFill/>
          </p:spPr>
          <p:txBody>
            <a:bodyPr wrap="none" rtlCol="0">
              <a:spAutoFit/>
            </a:bodyPr>
            <a:lstStyle/>
            <a:p>
              <a:pPr algn="ctr"/>
              <a:r>
                <a:rPr lang="fr-FR" sz="1400" dirty="0"/>
                <a:t>100</a:t>
              </a:r>
            </a:p>
          </p:txBody>
        </p:sp>
        <p:sp>
          <p:nvSpPr>
            <p:cNvPr id="53" name="ZoneTexte 52"/>
            <p:cNvSpPr txBox="1"/>
            <p:nvPr/>
          </p:nvSpPr>
          <p:spPr>
            <a:xfrm>
              <a:off x="1971939" y="2569817"/>
              <a:ext cx="384365" cy="307777"/>
            </a:xfrm>
            <a:prstGeom prst="rect">
              <a:avLst/>
            </a:prstGeom>
            <a:noFill/>
          </p:spPr>
          <p:txBody>
            <a:bodyPr wrap="none" rtlCol="0">
              <a:spAutoFit/>
            </a:bodyPr>
            <a:lstStyle/>
            <a:p>
              <a:pPr algn="ctr"/>
              <a:r>
                <a:rPr lang="fr-FR" sz="1400" dirty="0"/>
                <a:t>76</a:t>
              </a:r>
            </a:p>
          </p:txBody>
        </p:sp>
        <p:cxnSp>
          <p:nvCxnSpPr>
            <p:cNvPr id="7168" name="Connecteur droit 7167"/>
            <p:cNvCxnSpPr/>
            <p:nvPr/>
          </p:nvCxnSpPr>
          <p:spPr bwMode="auto">
            <a:xfrm>
              <a:off x="890067" y="2027086"/>
              <a:ext cx="1808912"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cxnSp>
          <p:nvCxnSpPr>
            <p:cNvPr id="57" name="Connecteur droit 56"/>
            <p:cNvCxnSpPr>
              <a:cxnSpLocks/>
            </p:cNvCxnSpPr>
            <p:nvPr/>
          </p:nvCxnSpPr>
          <p:spPr bwMode="auto">
            <a:xfrm>
              <a:off x="2983262" y="2027086"/>
              <a:ext cx="934603" cy="0"/>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59" name="ZoneTexte 58"/>
            <p:cNvSpPr txBox="1"/>
            <p:nvPr/>
          </p:nvSpPr>
          <p:spPr>
            <a:xfrm>
              <a:off x="1306045" y="1711024"/>
              <a:ext cx="934871" cy="307777"/>
            </a:xfrm>
            <a:prstGeom prst="rect">
              <a:avLst/>
            </a:prstGeom>
            <a:noFill/>
          </p:spPr>
          <p:txBody>
            <a:bodyPr wrap="none" rtlCol="0">
              <a:spAutoFit/>
            </a:bodyPr>
            <a:lstStyle/>
            <a:p>
              <a:pPr algn="ctr"/>
              <a:r>
                <a:rPr lang="fr-FR" sz="1400" b="1" dirty="0"/>
                <a:t>RESCUE</a:t>
              </a:r>
            </a:p>
          </p:txBody>
        </p:sp>
        <p:sp>
          <p:nvSpPr>
            <p:cNvPr id="60" name="ZoneTexte 59"/>
            <p:cNvSpPr txBox="1"/>
            <p:nvPr/>
          </p:nvSpPr>
          <p:spPr>
            <a:xfrm>
              <a:off x="3033390" y="1711024"/>
              <a:ext cx="712053" cy="307777"/>
            </a:xfrm>
            <a:prstGeom prst="rect">
              <a:avLst/>
            </a:prstGeom>
            <a:noFill/>
          </p:spPr>
          <p:txBody>
            <a:bodyPr wrap="none" rtlCol="0">
              <a:spAutoFit/>
            </a:bodyPr>
            <a:lstStyle/>
            <a:p>
              <a:pPr algn="ctr"/>
              <a:r>
                <a:rPr lang="fr-FR" sz="1400" b="1" dirty="0"/>
                <a:t>A5348</a:t>
              </a:r>
            </a:p>
          </p:txBody>
        </p:sp>
        <p:sp>
          <p:nvSpPr>
            <p:cNvPr id="61" name="ZoneTexte 60"/>
            <p:cNvSpPr txBox="1"/>
            <p:nvPr/>
          </p:nvSpPr>
          <p:spPr>
            <a:xfrm>
              <a:off x="953073" y="2124447"/>
              <a:ext cx="744114" cy="276999"/>
            </a:xfrm>
            <a:prstGeom prst="rect">
              <a:avLst/>
            </a:prstGeom>
            <a:noFill/>
          </p:spPr>
          <p:txBody>
            <a:bodyPr wrap="none" rtlCol="0">
              <a:spAutoFit/>
            </a:bodyPr>
            <a:lstStyle/>
            <a:p>
              <a:pPr algn="ctr"/>
              <a:r>
                <a:rPr lang="fr-FR" sz="1200" dirty="0"/>
                <a:t>p = 0,07</a:t>
              </a:r>
            </a:p>
          </p:txBody>
        </p:sp>
        <p:sp>
          <p:nvSpPr>
            <p:cNvPr id="62" name="ZoneTexte 61"/>
            <p:cNvSpPr txBox="1"/>
            <p:nvPr/>
          </p:nvSpPr>
          <p:spPr>
            <a:xfrm>
              <a:off x="2063963" y="2141159"/>
              <a:ext cx="744114" cy="276999"/>
            </a:xfrm>
            <a:prstGeom prst="rect">
              <a:avLst/>
            </a:prstGeom>
            <a:noFill/>
          </p:spPr>
          <p:txBody>
            <a:bodyPr wrap="none" rtlCol="0">
              <a:spAutoFit/>
            </a:bodyPr>
            <a:lstStyle/>
            <a:p>
              <a:pPr algn="ctr"/>
              <a:r>
                <a:rPr lang="fr-FR" sz="1200" dirty="0"/>
                <a:t>p = 0,06</a:t>
              </a:r>
            </a:p>
          </p:txBody>
        </p:sp>
        <p:cxnSp>
          <p:nvCxnSpPr>
            <p:cNvPr id="149" name="Connecteur droit 148"/>
            <p:cNvCxnSpPr/>
            <p:nvPr/>
          </p:nvCxnSpPr>
          <p:spPr bwMode="auto">
            <a:xfrm>
              <a:off x="917510" y="5688346"/>
              <a:ext cx="75599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0" name="Connecteur droit 149"/>
            <p:cNvCxnSpPr/>
            <p:nvPr/>
          </p:nvCxnSpPr>
          <p:spPr bwMode="auto">
            <a:xfrm>
              <a:off x="2004996" y="5688346"/>
              <a:ext cx="75599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9" name="Freeform 7"/>
            <p:cNvSpPr>
              <a:spLocks/>
            </p:cNvSpPr>
            <p:nvPr/>
          </p:nvSpPr>
          <p:spPr bwMode="auto">
            <a:xfrm>
              <a:off x="721838" y="2619091"/>
              <a:ext cx="3196027" cy="2238787"/>
            </a:xfrm>
            <a:custGeom>
              <a:avLst/>
              <a:gdLst>
                <a:gd name="T0" fmla="*/ 2954 w 2954"/>
                <a:gd name="T1" fmla="*/ 1515 h 1515"/>
                <a:gd name="T2" fmla="*/ 0 w 2954"/>
                <a:gd name="T3" fmla="*/ 1515 h 1515"/>
                <a:gd name="T4" fmla="*/ 0 w 2954"/>
                <a:gd name="T5" fmla="*/ 0 h 1515"/>
              </a:gdLst>
              <a:ahLst/>
              <a:cxnLst>
                <a:cxn ang="0">
                  <a:pos x="T0" y="T1"/>
                </a:cxn>
                <a:cxn ang="0">
                  <a:pos x="T2" y="T3"/>
                </a:cxn>
                <a:cxn ang="0">
                  <a:pos x="T4" y="T5"/>
                </a:cxn>
              </a:cxnLst>
              <a:rect l="0" t="0" r="r" b="b"/>
              <a:pathLst>
                <a:path w="2954" h="1515">
                  <a:moveTo>
                    <a:pt x="2954" y="1515"/>
                  </a:moveTo>
                  <a:lnTo>
                    <a:pt x="0" y="1515"/>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153" name="Titre 2"/>
          <p:cNvSpPr>
            <a:spLocks noGrp="1"/>
          </p:cNvSpPr>
          <p:nvPr>
            <p:ph type="title"/>
          </p:nvPr>
        </p:nvSpPr>
        <p:spPr>
          <a:xfrm>
            <a:off x="1547813" y="115888"/>
            <a:ext cx="7523162" cy="936625"/>
          </a:xfrm>
        </p:spPr>
        <p:txBody>
          <a:bodyPr/>
          <a:lstStyle/>
          <a:p>
            <a:pPr>
              <a:lnSpc>
                <a:spcPts val="2660"/>
              </a:lnSpc>
            </a:pPr>
            <a:r>
              <a:rPr lang="fr-FR" sz="2600" dirty="0"/>
              <a:t>Essais RESCUE et ACTG A5348 : </a:t>
            </a:r>
            <a:br>
              <a:rPr lang="fr-FR" sz="2600" dirty="0"/>
            </a:br>
            <a:r>
              <a:rPr lang="fr-FR" sz="2600" dirty="0"/>
              <a:t>LDV/SOF ± RBV pour le retraitement d’échecs </a:t>
            </a:r>
            <a:br>
              <a:rPr lang="fr-FR" sz="2600" dirty="0"/>
            </a:br>
            <a:r>
              <a:rPr lang="fr-FR" sz="2600" dirty="0"/>
              <a:t>de traitements avec SOF (3)</a:t>
            </a:r>
          </a:p>
        </p:txBody>
      </p:sp>
      <p:sp>
        <p:nvSpPr>
          <p:cNvPr id="13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Tam E, CROI 2017, Abs. 568LB</a:t>
            </a:r>
          </a:p>
        </p:txBody>
      </p:sp>
      <p:sp>
        <p:nvSpPr>
          <p:cNvPr id="134" name="ZoneTexte 13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226</a:t>
            </a:r>
          </a:p>
        </p:txBody>
      </p:sp>
    </p:spTree>
    <p:extLst>
      <p:ext uri="{BB962C8B-B14F-4D97-AF65-F5344CB8AC3E}">
        <p14:creationId xmlns:p14="http://schemas.microsoft.com/office/powerpoint/2010/main" val="3388130542"/>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6621" name="Group 77"/>
          <p:cNvGraphicFramePr>
            <a:graphicFrameLocks noGrp="1"/>
          </p:cNvGraphicFramePr>
          <p:nvPr>
            <p:ph idx="4294967295"/>
            <p:extLst/>
          </p:nvPr>
        </p:nvGraphicFramePr>
        <p:xfrm>
          <a:off x="103366" y="1626582"/>
          <a:ext cx="8892902" cy="4682880"/>
        </p:xfrm>
        <a:graphic>
          <a:graphicData uri="http://schemas.openxmlformats.org/drawingml/2006/table">
            <a:tbl>
              <a:tblPr/>
              <a:tblGrid>
                <a:gridCol w="1766446">
                  <a:extLst>
                    <a:ext uri="{9D8B030D-6E8A-4147-A177-3AD203B41FA5}">
                      <a16:colId xmlns:a16="http://schemas.microsoft.com/office/drawing/2014/main" xmlns="" val="20000"/>
                    </a:ext>
                  </a:extLst>
                </a:gridCol>
                <a:gridCol w="1146583">
                  <a:extLst>
                    <a:ext uri="{9D8B030D-6E8A-4147-A177-3AD203B41FA5}">
                      <a16:colId xmlns:a16="http://schemas.microsoft.com/office/drawing/2014/main" xmlns="" val="20001"/>
                    </a:ext>
                  </a:extLst>
                </a:gridCol>
                <a:gridCol w="2399005">
                  <a:extLst>
                    <a:ext uri="{9D8B030D-6E8A-4147-A177-3AD203B41FA5}">
                      <a16:colId xmlns:a16="http://schemas.microsoft.com/office/drawing/2014/main" xmlns="" val="20002"/>
                    </a:ext>
                  </a:extLst>
                </a:gridCol>
                <a:gridCol w="1217142">
                  <a:extLst>
                    <a:ext uri="{9D8B030D-6E8A-4147-A177-3AD203B41FA5}">
                      <a16:colId xmlns:a16="http://schemas.microsoft.com/office/drawing/2014/main" xmlns="" val="20003"/>
                    </a:ext>
                  </a:extLst>
                </a:gridCol>
                <a:gridCol w="1164223">
                  <a:extLst>
                    <a:ext uri="{9D8B030D-6E8A-4147-A177-3AD203B41FA5}">
                      <a16:colId xmlns:a16="http://schemas.microsoft.com/office/drawing/2014/main" xmlns="" val="20004"/>
                    </a:ext>
                  </a:extLst>
                </a:gridCol>
                <a:gridCol w="1199503">
                  <a:extLst>
                    <a:ext uri="{9D8B030D-6E8A-4147-A177-3AD203B41FA5}">
                      <a16:colId xmlns:a16="http://schemas.microsoft.com/office/drawing/2014/main" xmlns="" val="20005"/>
                    </a:ext>
                  </a:extLst>
                </a:gridCol>
              </a:tblGrid>
              <a:tr h="493290">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Sexe / Age / Ethnie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Génotype / Cirrhose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Traitement</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VHC</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Antérieur / Durée (S)</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Délai échec post- traitement</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RAS</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NS5A à l’inclusion</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RAS </a:t>
                      </a:r>
                      <a:b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br>
                      <a:r>
                        <a:rPr kumimoji="0" lang="fr-FR" sz="1400" b="1" i="0" u="none" strike="noStrike" cap="none" normalizeH="0" baseline="0" noProof="0" dirty="0">
                          <a:ln>
                            <a:noFill/>
                          </a:ln>
                          <a:solidFill>
                            <a:srgbClr val="000066"/>
                          </a:solidFill>
                          <a:effectLst/>
                          <a:latin typeface="+mn-lt"/>
                          <a:ea typeface="ＭＳ Ｐゴシック" pitchFamily="-109" charset="-128"/>
                          <a:cs typeface="ＭＳ Ｐゴシック" pitchFamily="-109" charset="-128"/>
                        </a:rPr>
                        <a:t>NS5A à la rechute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xmlns="" val="10000"/>
                  </a:ext>
                </a:extLst>
              </a:tr>
              <a:tr h="206385">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59 / Noir</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1a / Oui</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SOF + PEG-IFN + RBV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Q30E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206385">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49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1a / Non</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SOF + PEG-IFN + RBV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L31M</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L31M, Q30R</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34983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61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1a / Non</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IFN (inconnu)</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SOF + PEG-IFN + RBV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Q30H, Y93H</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34983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60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1a / Oui</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PEG-IFN + RBV 54</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SMV + SOF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Q30K</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34983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Homme / 60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1a / Oui</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PEG-IFN + RBV 36</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SMV + SOF 24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Q30R</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34983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58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1a / Oui</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PEG-IFN + RBV 24</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SMV + SOF 24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Y93C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349837">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Homme / 60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1a / Oui</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PEG-IFN + RBV 12</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SMV + SOF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S4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Q30R</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493290">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Homme / 64 / Blanc</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1a / Non</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PEG-IFN + RBV 54</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TVR + PEG-IFN + RBV 24</a:t>
                      </a:r>
                    </a:p>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SMV + SOF 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S12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Aucune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09" charset="2"/>
                        <a:buNone/>
                        <a:tabLst/>
                      </a:pPr>
                      <a:r>
                        <a:rPr kumimoji="0" lang="fr-FR" sz="1400" b="0" i="0" u="none" strike="noStrike" cap="none" normalizeH="0" baseline="0" noProof="0" dirty="0">
                          <a:ln>
                            <a:noFill/>
                          </a:ln>
                          <a:solidFill>
                            <a:srgbClr val="000066"/>
                          </a:solidFill>
                          <a:effectLst/>
                          <a:latin typeface="Arial" pitchFamily="-109" charset="0"/>
                          <a:ea typeface="ＭＳ Ｐゴシック" pitchFamily="-109" charset="-128"/>
                          <a:cs typeface="ＭＳ Ｐゴシック" pitchFamily="-109" charset="-128"/>
                        </a:rPr>
                        <a:t>Q30H, Y93H</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bl>
          </a:graphicData>
        </a:graphic>
      </p:graphicFrame>
      <p:sp>
        <p:nvSpPr>
          <p:cNvPr id="11" name="Text Box 2"/>
          <p:cNvSpPr txBox="1">
            <a:spLocks noChangeArrowheads="1"/>
          </p:cNvSpPr>
          <p:nvPr/>
        </p:nvSpPr>
        <p:spPr bwMode="auto">
          <a:xfrm>
            <a:off x="1228775" y="1206277"/>
            <a:ext cx="6672169" cy="406094"/>
          </a:xfrm>
          <a:prstGeom prst="rect">
            <a:avLst/>
          </a:prstGeom>
          <a:noFill/>
          <a:ln w="9525">
            <a:noFill/>
            <a:miter lim="800000"/>
            <a:headEnd/>
            <a:tailEnd/>
          </a:ln>
        </p:spPr>
        <p:txBody>
          <a:bodyPr wrap="none">
            <a:prstTxWarp prst="textNoShape">
              <a:avLst/>
            </a:prstTxWarp>
            <a:spAutoFit/>
          </a:bodyPr>
          <a:lstStyle/>
          <a:p>
            <a:pPr algn="ctr">
              <a:lnSpc>
                <a:spcPts val="2360"/>
              </a:lnSpc>
            </a:pPr>
            <a:r>
              <a:rPr lang="fr-FR" sz="2400" b="1">
                <a:solidFill>
                  <a:srgbClr val="0070C0"/>
                </a:solidFill>
                <a:latin typeface="Calibri" pitchFamily="-1" charset="0"/>
                <a:ea typeface="ＭＳ Ｐゴシック" pitchFamily="-1" charset="-128"/>
                <a:cs typeface="ＭＳ Ｐゴシック" pitchFamily="-1" charset="-128"/>
              </a:rPr>
              <a:t>Echecs virologiques étude RESCUE, n = 7 (rechutes)</a:t>
            </a:r>
          </a:p>
        </p:txBody>
      </p:sp>
      <p:sp>
        <p:nvSpPr>
          <p:cNvPr id="2" name="ZoneTexte 1"/>
          <p:cNvSpPr txBox="1"/>
          <p:nvPr/>
        </p:nvSpPr>
        <p:spPr>
          <a:xfrm>
            <a:off x="103366" y="6353005"/>
            <a:ext cx="9057288" cy="338554"/>
          </a:xfrm>
          <a:prstGeom prst="rect">
            <a:avLst/>
          </a:prstGeom>
          <a:noFill/>
        </p:spPr>
        <p:txBody>
          <a:bodyPr wrap="none" rtlCol="0">
            <a:spAutoFit/>
          </a:bodyPr>
          <a:lstStyle/>
          <a:p>
            <a:pPr marL="285750" indent="-285750">
              <a:buClr>
                <a:srgbClr val="0070C0"/>
              </a:buClr>
              <a:buFont typeface="Arial" panose="020B0604020202020204" pitchFamily="34" charset="0"/>
              <a:buChar char="•"/>
            </a:pPr>
            <a:r>
              <a:rPr lang="fr-FR" sz="1600" dirty="0"/>
              <a:t>Pas d’impact des RAS à l’inclusion : 7 des 8 rechutes surviennent chez des patients sans RAS</a:t>
            </a:r>
          </a:p>
        </p:txBody>
      </p:sp>
      <p:sp>
        <p:nvSpPr>
          <p:cNvPr id="5" name="Titre 2"/>
          <p:cNvSpPr>
            <a:spLocks noGrp="1"/>
          </p:cNvSpPr>
          <p:nvPr>
            <p:ph type="title"/>
          </p:nvPr>
        </p:nvSpPr>
        <p:spPr>
          <a:xfrm>
            <a:off x="1547813" y="115888"/>
            <a:ext cx="7523162" cy="936625"/>
          </a:xfrm>
        </p:spPr>
        <p:txBody>
          <a:bodyPr/>
          <a:lstStyle/>
          <a:p>
            <a:pPr>
              <a:lnSpc>
                <a:spcPts val="2660"/>
              </a:lnSpc>
            </a:pPr>
            <a:r>
              <a:rPr lang="fr-FR" sz="2600" dirty="0"/>
              <a:t>Essais RESCUE et ACTG A5348 : </a:t>
            </a:r>
            <a:br>
              <a:rPr lang="fr-FR" sz="2600" dirty="0"/>
            </a:br>
            <a:r>
              <a:rPr lang="fr-FR" sz="2600" dirty="0"/>
              <a:t>LDV/SOF ± RBV pour le retraitement d’échecs </a:t>
            </a:r>
            <a:br>
              <a:rPr lang="fr-FR" sz="2600" dirty="0"/>
            </a:br>
            <a:r>
              <a:rPr lang="fr-FR" sz="2600" dirty="0"/>
              <a:t>de traitements avec SOF (4)</a:t>
            </a:r>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Tam E, CROI 2017, Abs. 568LB</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227</a:t>
            </a:r>
          </a:p>
        </p:txBody>
      </p:sp>
    </p:spTree>
    <p:extLst>
      <p:ext uri="{BB962C8B-B14F-4D97-AF65-F5344CB8AC3E}">
        <p14:creationId xmlns:p14="http://schemas.microsoft.com/office/powerpoint/2010/main" val="1205026860"/>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Glécaprévir</a:t>
            </a:r>
            <a:r>
              <a:rPr lang="fr-FR" dirty="0"/>
              <a:t>/</a:t>
            </a:r>
            <a:r>
              <a:rPr lang="fr-FR" dirty="0" err="1"/>
              <a:t>pibrentasvir</a:t>
            </a:r>
            <a:r>
              <a:rPr lang="fr-FR" dirty="0"/>
              <a:t> : interaction PK avec</a:t>
            </a:r>
            <a:br>
              <a:rPr lang="fr-FR" dirty="0"/>
            </a:br>
            <a:r>
              <a:rPr lang="fr-FR" dirty="0"/>
              <a:t>les STR d’INI (1)</a:t>
            </a:r>
          </a:p>
        </p:txBody>
      </p:sp>
      <p:sp>
        <p:nvSpPr>
          <p:cNvPr id="5123" name="Rectangle 3"/>
          <p:cNvSpPr>
            <a:spLocks noGrp="1" noChangeArrowheads="1"/>
          </p:cNvSpPr>
          <p:nvPr>
            <p:ph idx="1"/>
          </p:nvPr>
        </p:nvSpPr>
        <p:spPr>
          <a:xfrm>
            <a:off x="457200" y="1341437"/>
            <a:ext cx="8507413" cy="5241925"/>
          </a:xfrm>
        </p:spPr>
        <p:txBody>
          <a:bodyPr/>
          <a:lstStyle/>
          <a:p>
            <a:pPr eaLnBrk="1" hangingPunct="1"/>
            <a:r>
              <a:rPr lang="fr-FR" sz="1800" b="1" dirty="0">
                <a:solidFill>
                  <a:srgbClr val="0070C0"/>
                </a:solidFill>
              </a:rPr>
              <a:t>Introduction : </a:t>
            </a:r>
            <a:r>
              <a:rPr lang="fr-FR" sz="1800" dirty="0"/>
              <a:t>combinaison d’agents antiviraux directs anti-VHC associant : </a:t>
            </a:r>
            <a:r>
              <a:rPr lang="fr-FR" sz="1800" dirty="0" err="1"/>
              <a:t>glécaprévir</a:t>
            </a:r>
            <a:r>
              <a:rPr lang="fr-FR" sz="1800" dirty="0"/>
              <a:t> (inhibiteur NS3) et </a:t>
            </a:r>
            <a:r>
              <a:rPr lang="fr-FR" sz="1800" dirty="0" err="1"/>
              <a:t>pibrentasvir</a:t>
            </a:r>
            <a:r>
              <a:rPr lang="fr-FR" sz="1800" dirty="0"/>
              <a:t> (inhibiteur NS5A) en un comprimé. La dose quotidienne étant de 3 comprimés 1 fois par jour</a:t>
            </a:r>
          </a:p>
          <a:p>
            <a:pPr marL="0" indent="0" eaLnBrk="1" hangingPunct="1">
              <a:buNone/>
            </a:pPr>
            <a:endParaRPr lang="fr-FR" sz="1800" dirty="0"/>
          </a:p>
          <a:p>
            <a:pPr eaLnBrk="1" hangingPunct="1"/>
            <a:r>
              <a:rPr lang="fr-FR" sz="1800" b="1" dirty="0">
                <a:solidFill>
                  <a:srgbClr val="0070C0"/>
                </a:solidFill>
              </a:rPr>
              <a:t>Méthode : </a:t>
            </a:r>
            <a:r>
              <a:rPr lang="fr-FR" sz="1800" dirty="0"/>
              <a:t>études PK plasma destinées à évaluer l’interaction entre </a:t>
            </a:r>
            <a:r>
              <a:rPr lang="fr-FR" sz="1800" dirty="0" err="1"/>
              <a:t>glécaprévir</a:t>
            </a:r>
            <a:r>
              <a:rPr lang="fr-FR" sz="1800" dirty="0"/>
              <a:t>/</a:t>
            </a:r>
            <a:r>
              <a:rPr lang="fr-FR" sz="1800" dirty="0" err="1"/>
              <a:t>pibrentasvir</a:t>
            </a:r>
            <a:r>
              <a:rPr lang="fr-FR" sz="1800" dirty="0"/>
              <a:t> (GLE/PIB : 300/120 mg </a:t>
            </a:r>
            <a:r>
              <a:rPr lang="fr-FR" sz="1800" dirty="0" err="1"/>
              <a:t>qd</a:t>
            </a:r>
            <a:r>
              <a:rPr lang="fr-FR" sz="1800" dirty="0"/>
              <a:t>) et deux STR d’INI : E/C/F/TAF (150/150/200/10 mg </a:t>
            </a:r>
            <a:r>
              <a:rPr lang="fr-FR" sz="1800" dirty="0" err="1"/>
              <a:t>qd</a:t>
            </a:r>
            <a:r>
              <a:rPr lang="fr-FR" sz="1800" dirty="0"/>
              <a:t>) et ABC/3TC/DTG (600/300/50 mg </a:t>
            </a:r>
            <a:r>
              <a:rPr lang="fr-FR" sz="1800" dirty="0" err="1"/>
              <a:t>qd</a:t>
            </a:r>
            <a:r>
              <a:rPr lang="fr-FR" sz="1800" dirty="0"/>
              <a:t>) </a:t>
            </a:r>
            <a:br>
              <a:rPr lang="fr-FR" sz="1800" dirty="0"/>
            </a:br>
            <a:endParaRPr lang="fr-FR" sz="1800" dirty="0"/>
          </a:p>
          <a:p>
            <a:pPr eaLnBrk="1" hangingPunct="1"/>
            <a:r>
              <a:rPr lang="fr-FR" sz="1800" b="1" dirty="0">
                <a:solidFill>
                  <a:srgbClr val="0070C0"/>
                </a:solidFill>
              </a:rPr>
              <a:t>Schémas des études : </a:t>
            </a:r>
            <a:r>
              <a:rPr lang="fr-FR" sz="1800" dirty="0"/>
              <a:t>2 groupes de 12 sujets sains en 2 périodes successives :</a:t>
            </a:r>
          </a:p>
          <a:p>
            <a:pPr lvl="1" eaLnBrk="1" hangingPunct="1"/>
            <a:r>
              <a:rPr lang="fr-FR" sz="1600" dirty="0"/>
              <a:t>G1 : P1 (J1-J7) GLE/PIB puis P2 (J1-14) : GLE/PIB + STR INI</a:t>
            </a:r>
          </a:p>
          <a:p>
            <a:pPr lvl="1" eaLnBrk="1" hangingPunct="1"/>
            <a:r>
              <a:rPr lang="fr-FR" sz="1600" dirty="0"/>
              <a:t>G2 : P1 (J1-14) STR INI puis P2 (1-7) : GLE/PIB + STR INI</a:t>
            </a:r>
          </a:p>
          <a:p>
            <a:pPr eaLnBrk="1" hangingPunct="1"/>
            <a:endParaRPr lang="fr-FR" sz="1800" dirty="0"/>
          </a:p>
          <a:p>
            <a:pPr eaLnBrk="1" hangingPunct="1"/>
            <a:r>
              <a:rPr lang="fr-FR" sz="1800" b="1" dirty="0">
                <a:solidFill>
                  <a:srgbClr val="0070C0"/>
                </a:solidFill>
              </a:rPr>
              <a:t>Caractéristiques des sujets sains : </a:t>
            </a:r>
            <a:r>
              <a:rPr lang="fr-FR" sz="1800" dirty="0"/>
              <a:t>35 - 40 ans, 80 kg, majorité d’hommes</a:t>
            </a:r>
          </a:p>
          <a:p>
            <a:pPr eaLnBrk="1" hangingPunct="1"/>
            <a:endParaRPr lang="fr-FR" sz="1800" dirty="0"/>
          </a:p>
          <a:p>
            <a:pPr eaLnBrk="1" hangingPunct="1"/>
            <a:r>
              <a:rPr lang="fr-FR" sz="1800" b="1" dirty="0">
                <a:solidFill>
                  <a:srgbClr val="0070C0"/>
                </a:solidFill>
              </a:rPr>
              <a:t>Résultats de tolérance </a:t>
            </a:r>
          </a:p>
          <a:p>
            <a:pPr lvl="1" eaLnBrk="1" hangingPunct="1"/>
            <a:r>
              <a:rPr lang="fr-FR" sz="1600" dirty="0"/>
              <a:t>1 sujet du groupe 1 de l’étude E/C/F/TAF a arrêté l’étude pendant la période 2 (J7) en raison de la survenue d’un EI (baisse des neutrophiles) </a:t>
            </a:r>
          </a:p>
          <a:p>
            <a:pPr lvl="1" eaLnBrk="1" hangingPunct="1"/>
            <a:r>
              <a:rPr lang="fr-FR" sz="1600" dirty="0"/>
              <a:t>Aucun autre EI significatif n’a été rapporté</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Kosloski</a:t>
            </a:r>
            <a:r>
              <a:rPr lang="en-GB" sz="1200" i="1" dirty="0">
                <a:solidFill>
                  <a:srgbClr val="0070C0"/>
                </a:solidFill>
              </a:rPr>
              <a:t> MP, CROI 2017, Abs. 413</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228</a:t>
            </a:r>
          </a:p>
        </p:txBody>
      </p:sp>
    </p:spTree>
    <p:extLst>
      <p:ext uri="{BB962C8B-B14F-4D97-AF65-F5344CB8AC3E}">
        <p14:creationId xmlns:p14="http://schemas.microsoft.com/office/powerpoint/2010/main" val="1661153845"/>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Glécaprévir</a:t>
            </a:r>
            <a:r>
              <a:rPr lang="fr-FR" dirty="0"/>
              <a:t>/</a:t>
            </a:r>
            <a:r>
              <a:rPr lang="fr-FR" dirty="0" err="1"/>
              <a:t>pibrentasvir</a:t>
            </a:r>
            <a:r>
              <a:rPr lang="fr-FR" dirty="0"/>
              <a:t> : interaction PK avec</a:t>
            </a:r>
            <a:br>
              <a:rPr lang="fr-FR" dirty="0"/>
            </a:br>
            <a:r>
              <a:rPr lang="fr-FR" dirty="0"/>
              <a:t>les STR d’INI (2)</a:t>
            </a:r>
          </a:p>
        </p:txBody>
      </p:sp>
      <p:sp>
        <p:nvSpPr>
          <p:cNvPr id="5123" name="Rectangle 3"/>
          <p:cNvSpPr>
            <a:spLocks noGrp="1" noChangeArrowheads="1"/>
          </p:cNvSpPr>
          <p:nvPr>
            <p:ph idx="1"/>
          </p:nvPr>
        </p:nvSpPr>
        <p:spPr>
          <a:xfrm>
            <a:off x="308670" y="4159713"/>
            <a:ext cx="8586755" cy="2243621"/>
          </a:xfrm>
        </p:spPr>
        <p:txBody>
          <a:bodyPr/>
          <a:lstStyle/>
          <a:p>
            <a:pPr eaLnBrk="1" hangingPunct="1"/>
            <a:r>
              <a:rPr lang="fr-FR" sz="1600" b="1" dirty="0">
                <a:solidFill>
                  <a:srgbClr val="0070C0"/>
                </a:solidFill>
              </a:rPr>
              <a:t>Conclusions </a:t>
            </a:r>
          </a:p>
          <a:p>
            <a:pPr lvl="1" eaLnBrk="1" hangingPunct="1"/>
            <a:r>
              <a:rPr lang="fr-FR" sz="1400" dirty="0"/>
              <a:t>GLE/PIB majore EVG et </a:t>
            </a:r>
            <a:r>
              <a:rPr lang="fr-FR" sz="1400" dirty="0" err="1"/>
              <a:t>Cobi</a:t>
            </a:r>
            <a:r>
              <a:rPr lang="fr-FR" sz="1400" dirty="0"/>
              <a:t> : </a:t>
            </a:r>
            <a:r>
              <a:rPr lang="mr-IN" sz="1400" dirty="0"/>
              <a:t>ASC</a:t>
            </a:r>
            <a:r>
              <a:rPr lang="mr-IN" sz="1400" baseline="-25000" dirty="0"/>
              <a:t>0-</a:t>
            </a:r>
            <a:r>
              <a:rPr lang="fr-FR" sz="1400" baseline="-25000" dirty="0"/>
              <a:t>24h</a:t>
            </a:r>
            <a:r>
              <a:rPr lang="fr-FR" sz="1400" dirty="0"/>
              <a:t>, </a:t>
            </a:r>
            <a:r>
              <a:rPr lang="fr-FR" sz="1400" dirty="0" err="1"/>
              <a:t>C</a:t>
            </a:r>
            <a:r>
              <a:rPr lang="fr-FR" sz="1400" baseline="-25000" dirty="0" err="1"/>
              <a:t>max</a:t>
            </a:r>
            <a:r>
              <a:rPr lang="fr-FR" sz="1400" dirty="0"/>
              <a:t> et C</a:t>
            </a:r>
            <a:r>
              <a:rPr lang="fr-FR" sz="1400" baseline="-25000" dirty="0"/>
              <a:t>24h</a:t>
            </a:r>
            <a:r>
              <a:rPr lang="fr-FR" sz="1400" dirty="0"/>
              <a:t> de 42-47 %, 29-36 % et 71-72 % alors que ni TFV ni FTC ne sont affectés</a:t>
            </a:r>
          </a:p>
          <a:p>
            <a:pPr lvl="1" eaLnBrk="1" hangingPunct="1"/>
            <a:r>
              <a:rPr lang="fr-FR" sz="1400" dirty="0"/>
              <a:t>Inversement, EVG/C/F/TAF </a:t>
            </a:r>
            <a:r>
              <a:rPr lang="fr-FR" sz="1400" dirty="0">
                <a:sym typeface="Wingdings" panose="05000000000000000000" pitchFamily="2" charset="2"/>
              </a:rPr>
              <a:t></a:t>
            </a:r>
            <a:r>
              <a:rPr lang="fr-FR" sz="1400" dirty="0"/>
              <a:t> GLE : </a:t>
            </a:r>
            <a:r>
              <a:rPr lang="mr-IN" sz="1400" dirty="0"/>
              <a:t>ASC</a:t>
            </a:r>
            <a:r>
              <a:rPr lang="mr-IN" sz="1400" baseline="-25000" dirty="0"/>
              <a:t>0-</a:t>
            </a:r>
            <a:r>
              <a:rPr lang="fr-FR" sz="1400" baseline="-25000" dirty="0"/>
              <a:t>24h</a:t>
            </a:r>
            <a:r>
              <a:rPr lang="fr-FR" sz="1400" dirty="0"/>
              <a:t>, </a:t>
            </a:r>
            <a:r>
              <a:rPr lang="fr-FR" sz="1400" dirty="0" err="1"/>
              <a:t>C</a:t>
            </a:r>
            <a:r>
              <a:rPr lang="fr-FR" sz="1400" baseline="-25000" dirty="0" err="1"/>
              <a:t>max</a:t>
            </a:r>
            <a:r>
              <a:rPr lang="fr-FR" sz="1400" dirty="0"/>
              <a:t> et C</a:t>
            </a:r>
            <a:r>
              <a:rPr lang="fr-FR" sz="1400" baseline="-25000" dirty="0"/>
              <a:t>24h</a:t>
            </a:r>
            <a:r>
              <a:rPr lang="fr-FR" sz="1400" dirty="0"/>
              <a:t> de x 3,1, x 2,5 et x 4,6 et PIB : </a:t>
            </a:r>
            <a:r>
              <a:rPr lang="mr-IN" sz="1400" dirty="0"/>
              <a:t>ASC</a:t>
            </a:r>
            <a:r>
              <a:rPr lang="mr-IN" sz="1400" baseline="-25000" dirty="0"/>
              <a:t>0-</a:t>
            </a:r>
            <a:r>
              <a:rPr lang="fr-FR" sz="1400" baseline="-25000" dirty="0"/>
              <a:t>24h</a:t>
            </a:r>
            <a:r>
              <a:rPr lang="fr-FR" sz="1400" dirty="0"/>
              <a:t> et C</a:t>
            </a:r>
            <a:r>
              <a:rPr lang="fr-FR" sz="1400" baseline="-25000" dirty="0"/>
              <a:t>24h</a:t>
            </a:r>
            <a:r>
              <a:rPr lang="fr-FR" sz="1400" dirty="0"/>
              <a:t> de 57 % et 89 %</a:t>
            </a:r>
          </a:p>
          <a:p>
            <a:pPr lvl="1" eaLnBrk="1" hangingPunct="1"/>
            <a:r>
              <a:rPr lang="fr-FR" sz="1400" dirty="0"/>
              <a:t>Le mécanisme de l’interaction serait une inhibition des transporteurs d’efflux P-</a:t>
            </a:r>
            <a:r>
              <a:rPr lang="fr-FR" sz="1400" dirty="0" err="1"/>
              <a:t>gP</a:t>
            </a:r>
            <a:r>
              <a:rPr lang="fr-FR" sz="1400" dirty="0"/>
              <a:t>, BCRP et/ou OATP par EVG/c</a:t>
            </a:r>
          </a:p>
          <a:p>
            <a:pPr lvl="1" eaLnBrk="1" hangingPunct="1"/>
            <a:r>
              <a:rPr lang="fr-FR" sz="1400" dirty="0"/>
              <a:t>Les expositions plasmatiques d’ABC/3TC/DTG sont peu ou pas modifiées par GLE/PIB </a:t>
            </a:r>
          </a:p>
          <a:p>
            <a:pPr lvl="1" eaLnBrk="1" hangingPunct="1"/>
            <a:r>
              <a:rPr lang="fr-FR" sz="1400" dirty="0"/>
              <a:t>Si aucun ajustement de doses respectives n’est préconisé par les auteurs concernant l’interaction GLE/PIB et E/C/F/TAF, l’augmentation</a:t>
            </a:r>
            <a:r>
              <a:rPr lang="fr-FR" sz="1400" dirty="0">
                <a:sym typeface="Wingdings" panose="05000000000000000000" pitchFamily="2" charset="2"/>
              </a:rPr>
              <a:t> </a:t>
            </a:r>
            <a:r>
              <a:rPr lang="fr-FR" sz="1400" dirty="0"/>
              <a:t>d’exposition conduit à recommander la plus grande réserve de l’association</a:t>
            </a:r>
            <a:endParaRPr lang="fr-FR" sz="1600" dirty="0"/>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Kosloski</a:t>
            </a:r>
            <a:r>
              <a:rPr lang="en-GB" sz="1200" i="1" dirty="0">
                <a:solidFill>
                  <a:srgbClr val="0070C0"/>
                </a:solidFill>
              </a:rPr>
              <a:t> MP, CROI 2017, Abs. 413</a:t>
            </a:r>
          </a:p>
        </p:txBody>
      </p:sp>
      <p:grpSp>
        <p:nvGrpSpPr>
          <p:cNvPr id="2" name="Groupe 1"/>
          <p:cNvGrpSpPr/>
          <p:nvPr/>
        </p:nvGrpSpPr>
        <p:grpSpPr>
          <a:xfrm>
            <a:off x="44073" y="1471070"/>
            <a:ext cx="4568497" cy="2603038"/>
            <a:chOff x="44073" y="1471070"/>
            <a:chExt cx="4568497" cy="2603038"/>
          </a:xfrm>
        </p:grpSpPr>
        <p:grpSp>
          <p:nvGrpSpPr>
            <p:cNvPr id="6" name="Groupe 26691"/>
            <p:cNvGrpSpPr/>
            <p:nvPr/>
          </p:nvGrpSpPr>
          <p:grpSpPr>
            <a:xfrm>
              <a:off x="1048216" y="1471070"/>
              <a:ext cx="3081338" cy="2149475"/>
              <a:chOff x="612776" y="2574926"/>
              <a:chExt cx="3081338" cy="2149475"/>
            </a:xfrm>
          </p:grpSpPr>
          <p:sp>
            <p:nvSpPr>
              <p:cNvPr id="7" name="Line 9"/>
              <p:cNvSpPr>
                <a:spLocks noChangeShapeType="1"/>
              </p:cNvSpPr>
              <p:nvPr/>
            </p:nvSpPr>
            <p:spPr bwMode="auto">
              <a:xfrm>
                <a:off x="612776" y="4659313"/>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 name="Line 10"/>
              <p:cNvSpPr>
                <a:spLocks noChangeShapeType="1"/>
              </p:cNvSpPr>
              <p:nvPr/>
            </p:nvSpPr>
            <p:spPr bwMode="auto">
              <a:xfrm flipV="1">
                <a:off x="676276" y="2574926"/>
                <a:ext cx="0" cy="20843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11"/>
              <p:cNvSpPr>
                <a:spLocks noChangeShapeType="1"/>
              </p:cNvSpPr>
              <p:nvPr/>
            </p:nvSpPr>
            <p:spPr bwMode="auto">
              <a:xfrm>
                <a:off x="676276" y="4659313"/>
                <a:ext cx="301783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Freeform 14"/>
              <p:cNvSpPr>
                <a:spLocks/>
              </p:cNvSpPr>
              <p:nvPr/>
            </p:nvSpPr>
            <p:spPr bwMode="auto">
              <a:xfrm>
                <a:off x="806451" y="3735388"/>
                <a:ext cx="88900" cy="88900"/>
              </a:xfrm>
              <a:custGeom>
                <a:avLst/>
                <a:gdLst>
                  <a:gd name="T0" fmla="*/ 0 w 56"/>
                  <a:gd name="T1" fmla="*/ 29 h 56"/>
                  <a:gd name="T2" fmla="*/ 2 w 56"/>
                  <a:gd name="T3" fmla="*/ 36 h 56"/>
                  <a:gd name="T4" fmla="*/ 5 w 56"/>
                  <a:gd name="T5" fmla="*/ 43 h 56"/>
                  <a:gd name="T6" fmla="*/ 9 w 56"/>
                  <a:gd name="T7" fmla="*/ 48 h 56"/>
                  <a:gd name="T8" fmla="*/ 15 w 56"/>
                  <a:gd name="T9" fmla="*/ 53 h 56"/>
                  <a:gd name="T10" fmla="*/ 21 w 56"/>
                  <a:gd name="T11" fmla="*/ 55 h 56"/>
                  <a:gd name="T12" fmla="*/ 29 w 56"/>
                  <a:gd name="T13" fmla="*/ 56 h 56"/>
                  <a:gd name="T14" fmla="*/ 36 w 56"/>
                  <a:gd name="T15" fmla="*/ 55 h 56"/>
                  <a:gd name="T16" fmla="*/ 43 w 56"/>
                  <a:gd name="T17" fmla="*/ 53 h 56"/>
                  <a:gd name="T18" fmla="*/ 48 w 56"/>
                  <a:gd name="T19" fmla="*/ 48 h 56"/>
                  <a:gd name="T20" fmla="*/ 53 w 56"/>
                  <a:gd name="T21" fmla="*/ 43 h 56"/>
                  <a:gd name="T22" fmla="*/ 55 w 56"/>
                  <a:gd name="T23" fmla="*/ 36 h 56"/>
                  <a:gd name="T24" fmla="*/ 56 w 56"/>
                  <a:gd name="T25" fmla="*/ 29 h 56"/>
                  <a:gd name="T26" fmla="*/ 55 w 56"/>
                  <a:gd name="T27" fmla="*/ 21 h 56"/>
                  <a:gd name="T28" fmla="*/ 53 w 56"/>
                  <a:gd name="T29" fmla="*/ 14 h 56"/>
                  <a:gd name="T30" fmla="*/ 48 w 56"/>
                  <a:gd name="T31" fmla="*/ 9 h 56"/>
                  <a:gd name="T32" fmla="*/ 43 w 56"/>
                  <a:gd name="T33" fmla="*/ 4 h 56"/>
                  <a:gd name="T34" fmla="*/ 36 w 56"/>
                  <a:gd name="T35" fmla="*/ 2 h 56"/>
                  <a:gd name="T36" fmla="*/ 29 w 56"/>
                  <a:gd name="T37" fmla="*/ 0 h 56"/>
                  <a:gd name="T38" fmla="*/ 21 w 56"/>
                  <a:gd name="T39" fmla="*/ 2 h 56"/>
                  <a:gd name="T40" fmla="*/ 15 w 56"/>
                  <a:gd name="T41" fmla="*/ 4 h 56"/>
                  <a:gd name="T42" fmla="*/ 9 w 56"/>
                  <a:gd name="T43" fmla="*/ 9 h 56"/>
                  <a:gd name="T44" fmla="*/ 5 w 56"/>
                  <a:gd name="T45" fmla="*/ 14 h 56"/>
                  <a:gd name="T46" fmla="*/ 2 w 56"/>
                  <a:gd name="T47" fmla="*/ 21 h 56"/>
                  <a:gd name="T48" fmla="*/ 0 w 56"/>
                  <a:gd name="T49" fmla="*/ 29 h 56"/>
                  <a:gd name="T50" fmla="*/ 0 w 56"/>
                  <a:gd name="T51"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56">
                    <a:moveTo>
                      <a:pt x="0" y="29"/>
                    </a:moveTo>
                    <a:lnTo>
                      <a:pt x="2" y="36"/>
                    </a:lnTo>
                    <a:lnTo>
                      <a:pt x="5" y="43"/>
                    </a:lnTo>
                    <a:lnTo>
                      <a:pt x="9" y="48"/>
                    </a:lnTo>
                    <a:lnTo>
                      <a:pt x="15" y="53"/>
                    </a:lnTo>
                    <a:lnTo>
                      <a:pt x="21" y="55"/>
                    </a:lnTo>
                    <a:lnTo>
                      <a:pt x="29" y="56"/>
                    </a:lnTo>
                    <a:lnTo>
                      <a:pt x="36" y="55"/>
                    </a:lnTo>
                    <a:lnTo>
                      <a:pt x="43" y="53"/>
                    </a:lnTo>
                    <a:lnTo>
                      <a:pt x="48" y="48"/>
                    </a:lnTo>
                    <a:lnTo>
                      <a:pt x="53" y="43"/>
                    </a:lnTo>
                    <a:lnTo>
                      <a:pt x="55" y="36"/>
                    </a:lnTo>
                    <a:lnTo>
                      <a:pt x="56" y="29"/>
                    </a:lnTo>
                    <a:lnTo>
                      <a:pt x="55" y="21"/>
                    </a:lnTo>
                    <a:lnTo>
                      <a:pt x="53" y="14"/>
                    </a:lnTo>
                    <a:lnTo>
                      <a:pt x="48" y="9"/>
                    </a:lnTo>
                    <a:lnTo>
                      <a:pt x="43" y="4"/>
                    </a:lnTo>
                    <a:lnTo>
                      <a:pt x="36" y="2"/>
                    </a:lnTo>
                    <a:lnTo>
                      <a:pt x="29" y="0"/>
                    </a:lnTo>
                    <a:lnTo>
                      <a:pt x="21" y="2"/>
                    </a:lnTo>
                    <a:lnTo>
                      <a:pt x="15" y="4"/>
                    </a:lnTo>
                    <a:lnTo>
                      <a:pt x="9" y="9"/>
                    </a:lnTo>
                    <a:lnTo>
                      <a:pt x="5" y="14"/>
                    </a:lnTo>
                    <a:lnTo>
                      <a:pt x="2" y="21"/>
                    </a:lnTo>
                    <a:lnTo>
                      <a:pt x="0" y="29"/>
                    </a:lnTo>
                    <a:lnTo>
                      <a:pt x="0" y="2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 name="Freeform 15"/>
              <p:cNvSpPr>
                <a:spLocks/>
              </p:cNvSpPr>
              <p:nvPr/>
            </p:nvSpPr>
            <p:spPr bwMode="auto">
              <a:xfrm>
                <a:off x="806451" y="4011613"/>
                <a:ext cx="88900" cy="85725"/>
              </a:xfrm>
              <a:custGeom>
                <a:avLst/>
                <a:gdLst>
                  <a:gd name="T0" fmla="*/ 9 w 56"/>
                  <a:gd name="T1" fmla="*/ 46 h 54"/>
                  <a:gd name="T2" fmla="*/ 14 w 56"/>
                  <a:gd name="T3" fmla="*/ 51 h 54"/>
                  <a:gd name="T4" fmla="*/ 21 w 56"/>
                  <a:gd name="T5" fmla="*/ 52 h 54"/>
                  <a:gd name="T6" fmla="*/ 29 w 56"/>
                  <a:gd name="T7" fmla="*/ 54 h 54"/>
                  <a:gd name="T8" fmla="*/ 36 w 56"/>
                  <a:gd name="T9" fmla="*/ 52 h 54"/>
                  <a:gd name="T10" fmla="*/ 43 w 56"/>
                  <a:gd name="T11" fmla="*/ 51 h 54"/>
                  <a:gd name="T12" fmla="*/ 48 w 56"/>
                  <a:gd name="T13" fmla="*/ 46 h 54"/>
                  <a:gd name="T14" fmla="*/ 53 w 56"/>
                  <a:gd name="T15" fmla="*/ 40 h 54"/>
                  <a:gd name="T16" fmla="*/ 55 w 56"/>
                  <a:gd name="T17" fmla="*/ 34 h 54"/>
                  <a:gd name="T18" fmla="*/ 56 w 56"/>
                  <a:gd name="T19" fmla="*/ 27 h 54"/>
                  <a:gd name="T20" fmla="*/ 55 w 56"/>
                  <a:gd name="T21" fmla="*/ 18 h 54"/>
                  <a:gd name="T22" fmla="*/ 53 w 56"/>
                  <a:gd name="T23" fmla="*/ 13 h 54"/>
                  <a:gd name="T24" fmla="*/ 48 w 56"/>
                  <a:gd name="T25" fmla="*/ 6 h 54"/>
                  <a:gd name="T26" fmla="*/ 43 w 56"/>
                  <a:gd name="T27" fmla="*/ 3 h 54"/>
                  <a:gd name="T28" fmla="*/ 36 w 56"/>
                  <a:gd name="T29" fmla="*/ 0 h 54"/>
                  <a:gd name="T30" fmla="*/ 29 w 56"/>
                  <a:gd name="T31" fmla="*/ 0 h 54"/>
                  <a:gd name="T32" fmla="*/ 21 w 56"/>
                  <a:gd name="T33" fmla="*/ 0 h 54"/>
                  <a:gd name="T34" fmla="*/ 14 w 56"/>
                  <a:gd name="T35" fmla="*/ 3 h 54"/>
                  <a:gd name="T36" fmla="*/ 9 w 56"/>
                  <a:gd name="T37" fmla="*/ 6 h 54"/>
                  <a:gd name="T38" fmla="*/ 5 w 56"/>
                  <a:gd name="T39" fmla="*/ 13 h 54"/>
                  <a:gd name="T40" fmla="*/ 2 w 56"/>
                  <a:gd name="T41" fmla="*/ 18 h 54"/>
                  <a:gd name="T42" fmla="*/ 0 w 56"/>
                  <a:gd name="T43" fmla="*/ 27 h 54"/>
                  <a:gd name="T44" fmla="*/ 2 w 56"/>
                  <a:gd name="T45" fmla="*/ 34 h 54"/>
                  <a:gd name="T46" fmla="*/ 5 w 56"/>
                  <a:gd name="T47" fmla="*/ 40 h 54"/>
                  <a:gd name="T48" fmla="*/ 9 w 56"/>
                  <a:gd name="T49" fmla="*/ 46 h 54"/>
                  <a:gd name="T50" fmla="*/ 9 w 56"/>
                  <a:gd name="T51"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54">
                    <a:moveTo>
                      <a:pt x="9" y="46"/>
                    </a:moveTo>
                    <a:lnTo>
                      <a:pt x="14" y="51"/>
                    </a:lnTo>
                    <a:lnTo>
                      <a:pt x="21" y="52"/>
                    </a:lnTo>
                    <a:lnTo>
                      <a:pt x="29" y="54"/>
                    </a:lnTo>
                    <a:lnTo>
                      <a:pt x="36" y="52"/>
                    </a:lnTo>
                    <a:lnTo>
                      <a:pt x="43" y="51"/>
                    </a:lnTo>
                    <a:lnTo>
                      <a:pt x="48" y="46"/>
                    </a:lnTo>
                    <a:lnTo>
                      <a:pt x="53" y="40"/>
                    </a:lnTo>
                    <a:lnTo>
                      <a:pt x="55" y="34"/>
                    </a:lnTo>
                    <a:lnTo>
                      <a:pt x="56" y="27"/>
                    </a:lnTo>
                    <a:lnTo>
                      <a:pt x="55" y="18"/>
                    </a:lnTo>
                    <a:lnTo>
                      <a:pt x="53" y="13"/>
                    </a:lnTo>
                    <a:lnTo>
                      <a:pt x="48" y="6"/>
                    </a:lnTo>
                    <a:lnTo>
                      <a:pt x="43" y="3"/>
                    </a:lnTo>
                    <a:lnTo>
                      <a:pt x="36" y="0"/>
                    </a:lnTo>
                    <a:lnTo>
                      <a:pt x="29" y="0"/>
                    </a:lnTo>
                    <a:lnTo>
                      <a:pt x="21" y="0"/>
                    </a:lnTo>
                    <a:lnTo>
                      <a:pt x="14" y="3"/>
                    </a:lnTo>
                    <a:lnTo>
                      <a:pt x="9" y="6"/>
                    </a:lnTo>
                    <a:lnTo>
                      <a:pt x="5" y="13"/>
                    </a:lnTo>
                    <a:lnTo>
                      <a:pt x="2" y="18"/>
                    </a:lnTo>
                    <a:lnTo>
                      <a:pt x="0" y="27"/>
                    </a:lnTo>
                    <a:lnTo>
                      <a:pt x="2" y="34"/>
                    </a:lnTo>
                    <a:lnTo>
                      <a:pt x="5" y="40"/>
                    </a:lnTo>
                    <a:lnTo>
                      <a:pt x="9" y="46"/>
                    </a:lnTo>
                    <a:lnTo>
                      <a:pt x="9"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 name="Freeform 16"/>
              <p:cNvSpPr>
                <a:spLocks/>
              </p:cNvSpPr>
              <p:nvPr/>
            </p:nvSpPr>
            <p:spPr bwMode="auto">
              <a:xfrm>
                <a:off x="806451" y="4283076"/>
                <a:ext cx="88900" cy="87313"/>
              </a:xfrm>
              <a:custGeom>
                <a:avLst/>
                <a:gdLst>
                  <a:gd name="T0" fmla="*/ 0 w 56"/>
                  <a:gd name="T1" fmla="*/ 28 h 55"/>
                  <a:gd name="T2" fmla="*/ 2 w 56"/>
                  <a:gd name="T3" fmla="*/ 34 h 55"/>
                  <a:gd name="T4" fmla="*/ 5 w 56"/>
                  <a:gd name="T5" fmla="*/ 41 h 55"/>
                  <a:gd name="T6" fmla="*/ 9 w 56"/>
                  <a:gd name="T7" fmla="*/ 46 h 55"/>
                  <a:gd name="T8" fmla="*/ 14 w 56"/>
                  <a:gd name="T9" fmla="*/ 51 h 55"/>
                  <a:gd name="T10" fmla="*/ 21 w 56"/>
                  <a:gd name="T11" fmla="*/ 53 h 55"/>
                  <a:gd name="T12" fmla="*/ 29 w 56"/>
                  <a:gd name="T13" fmla="*/ 55 h 55"/>
                  <a:gd name="T14" fmla="*/ 36 w 56"/>
                  <a:gd name="T15" fmla="*/ 53 h 55"/>
                  <a:gd name="T16" fmla="*/ 43 w 56"/>
                  <a:gd name="T17" fmla="*/ 51 h 55"/>
                  <a:gd name="T18" fmla="*/ 48 w 56"/>
                  <a:gd name="T19" fmla="*/ 46 h 55"/>
                  <a:gd name="T20" fmla="*/ 53 w 56"/>
                  <a:gd name="T21" fmla="*/ 41 h 55"/>
                  <a:gd name="T22" fmla="*/ 55 w 56"/>
                  <a:gd name="T23" fmla="*/ 34 h 55"/>
                  <a:gd name="T24" fmla="*/ 56 w 56"/>
                  <a:gd name="T25" fmla="*/ 28 h 55"/>
                  <a:gd name="T26" fmla="*/ 55 w 56"/>
                  <a:gd name="T27" fmla="*/ 19 h 55"/>
                  <a:gd name="T28" fmla="*/ 53 w 56"/>
                  <a:gd name="T29" fmla="*/ 14 h 55"/>
                  <a:gd name="T30" fmla="*/ 48 w 56"/>
                  <a:gd name="T31" fmla="*/ 7 h 55"/>
                  <a:gd name="T32" fmla="*/ 43 w 56"/>
                  <a:gd name="T33" fmla="*/ 4 h 55"/>
                  <a:gd name="T34" fmla="*/ 36 w 56"/>
                  <a:gd name="T35" fmla="*/ 0 h 55"/>
                  <a:gd name="T36" fmla="*/ 29 w 56"/>
                  <a:gd name="T37" fmla="*/ 0 h 55"/>
                  <a:gd name="T38" fmla="*/ 21 w 56"/>
                  <a:gd name="T39" fmla="*/ 0 h 55"/>
                  <a:gd name="T40" fmla="*/ 14 w 56"/>
                  <a:gd name="T41" fmla="*/ 4 h 55"/>
                  <a:gd name="T42" fmla="*/ 9 w 56"/>
                  <a:gd name="T43" fmla="*/ 7 h 55"/>
                  <a:gd name="T44" fmla="*/ 5 w 56"/>
                  <a:gd name="T45" fmla="*/ 14 h 55"/>
                  <a:gd name="T46" fmla="*/ 2 w 56"/>
                  <a:gd name="T47" fmla="*/ 19 h 55"/>
                  <a:gd name="T48" fmla="*/ 0 w 56"/>
                  <a:gd name="T49" fmla="*/ 28 h 55"/>
                  <a:gd name="T50" fmla="*/ 0 w 56"/>
                  <a:gd name="T51"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55">
                    <a:moveTo>
                      <a:pt x="0" y="28"/>
                    </a:moveTo>
                    <a:lnTo>
                      <a:pt x="2" y="34"/>
                    </a:lnTo>
                    <a:lnTo>
                      <a:pt x="5" y="41"/>
                    </a:lnTo>
                    <a:lnTo>
                      <a:pt x="9" y="46"/>
                    </a:lnTo>
                    <a:lnTo>
                      <a:pt x="14" y="51"/>
                    </a:lnTo>
                    <a:lnTo>
                      <a:pt x="21" y="53"/>
                    </a:lnTo>
                    <a:lnTo>
                      <a:pt x="29" y="55"/>
                    </a:lnTo>
                    <a:lnTo>
                      <a:pt x="36" y="53"/>
                    </a:lnTo>
                    <a:lnTo>
                      <a:pt x="43" y="51"/>
                    </a:lnTo>
                    <a:lnTo>
                      <a:pt x="48" y="46"/>
                    </a:lnTo>
                    <a:lnTo>
                      <a:pt x="53" y="41"/>
                    </a:lnTo>
                    <a:lnTo>
                      <a:pt x="55" y="34"/>
                    </a:lnTo>
                    <a:lnTo>
                      <a:pt x="56" y="28"/>
                    </a:lnTo>
                    <a:lnTo>
                      <a:pt x="55" y="19"/>
                    </a:lnTo>
                    <a:lnTo>
                      <a:pt x="53" y="14"/>
                    </a:lnTo>
                    <a:lnTo>
                      <a:pt x="48" y="7"/>
                    </a:lnTo>
                    <a:lnTo>
                      <a:pt x="43" y="4"/>
                    </a:lnTo>
                    <a:lnTo>
                      <a:pt x="36" y="0"/>
                    </a:lnTo>
                    <a:lnTo>
                      <a:pt x="29" y="0"/>
                    </a:lnTo>
                    <a:lnTo>
                      <a:pt x="21" y="0"/>
                    </a:lnTo>
                    <a:lnTo>
                      <a:pt x="14" y="4"/>
                    </a:lnTo>
                    <a:lnTo>
                      <a:pt x="9" y="7"/>
                    </a:lnTo>
                    <a:lnTo>
                      <a:pt x="5" y="14"/>
                    </a:lnTo>
                    <a:lnTo>
                      <a:pt x="2" y="19"/>
                    </a:lnTo>
                    <a:lnTo>
                      <a:pt x="0" y="28"/>
                    </a:lnTo>
                    <a:lnTo>
                      <a:pt x="0"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 name="Line 37"/>
              <p:cNvSpPr>
                <a:spLocks noChangeShapeType="1"/>
              </p:cNvSpPr>
              <p:nvPr/>
            </p:nvSpPr>
            <p:spPr bwMode="auto">
              <a:xfrm flipV="1">
                <a:off x="353218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38"/>
              <p:cNvSpPr>
                <a:spLocks noChangeShapeType="1"/>
              </p:cNvSpPr>
              <p:nvPr/>
            </p:nvSpPr>
            <p:spPr bwMode="auto">
              <a:xfrm flipV="1">
                <a:off x="34417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39"/>
              <p:cNvSpPr>
                <a:spLocks noChangeShapeType="1"/>
              </p:cNvSpPr>
              <p:nvPr/>
            </p:nvSpPr>
            <p:spPr bwMode="auto">
              <a:xfrm flipV="1">
                <a:off x="335121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40"/>
              <p:cNvSpPr>
                <a:spLocks noChangeShapeType="1"/>
              </p:cNvSpPr>
              <p:nvPr/>
            </p:nvSpPr>
            <p:spPr bwMode="auto">
              <a:xfrm flipV="1">
                <a:off x="32210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41"/>
              <p:cNvSpPr>
                <a:spLocks noChangeShapeType="1"/>
              </p:cNvSpPr>
              <p:nvPr/>
            </p:nvSpPr>
            <p:spPr bwMode="auto">
              <a:xfrm flipV="1">
                <a:off x="30861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42"/>
              <p:cNvSpPr>
                <a:spLocks noChangeShapeType="1"/>
              </p:cNvSpPr>
              <p:nvPr/>
            </p:nvSpPr>
            <p:spPr bwMode="auto">
              <a:xfrm flipV="1">
                <a:off x="28908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43"/>
              <p:cNvSpPr>
                <a:spLocks noChangeShapeType="1"/>
              </p:cNvSpPr>
              <p:nvPr/>
            </p:nvSpPr>
            <p:spPr bwMode="auto">
              <a:xfrm flipV="1">
                <a:off x="361315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44"/>
              <p:cNvSpPr>
                <a:spLocks noChangeShapeType="1"/>
              </p:cNvSpPr>
              <p:nvPr/>
            </p:nvSpPr>
            <p:spPr bwMode="auto">
              <a:xfrm flipV="1">
                <a:off x="36830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47"/>
              <p:cNvSpPr>
                <a:spLocks noChangeShapeType="1"/>
              </p:cNvSpPr>
              <p:nvPr/>
            </p:nvSpPr>
            <p:spPr bwMode="auto">
              <a:xfrm flipV="1">
                <a:off x="67627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48"/>
              <p:cNvSpPr>
                <a:spLocks noChangeShapeType="1"/>
              </p:cNvSpPr>
              <p:nvPr/>
            </p:nvSpPr>
            <p:spPr bwMode="auto">
              <a:xfrm flipV="1">
                <a:off x="13922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49"/>
              <p:cNvSpPr>
                <a:spLocks noChangeShapeType="1"/>
              </p:cNvSpPr>
              <p:nvPr/>
            </p:nvSpPr>
            <p:spPr bwMode="auto">
              <a:xfrm flipV="1">
                <a:off x="112871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50"/>
              <p:cNvSpPr>
                <a:spLocks noChangeShapeType="1"/>
              </p:cNvSpPr>
              <p:nvPr/>
            </p:nvSpPr>
            <p:spPr bwMode="auto">
              <a:xfrm flipV="1">
                <a:off x="210026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51"/>
              <p:cNvSpPr>
                <a:spLocks noChangeShapeType="1"/>
              </p:cNvSpPr>
              <p:nvPr/>
            </p:nvSpPr>
            <p:spPr bwMode="auto">
              <a:xfrm flipV="1">
                <a:off x="203041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52"/>
              <p:cNvSpPr>
                <a:spLocks noChangeShapeType="1"/>
              </p:cNvSpPr>
              <p:nvPr/>
            </p:nvSpPr>
            <p:spPr bwMode="auto">
              <a:xfrm flipV="1">
                <a:off x="19431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53"/>
              <p:cNvSpPr>
                <a:spLocks noChangeShapeType="1"/>
              </p:cNvSpPr>
              <p:nvPr/>
            </p:nvSpPr>
            <p:spPr bwMode="auto">
              <a:xfrm flipV="1">
                <a:off x="184308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54"/>
              <p:cNvSpPr>
                <a:spLocks noChangeShapeType="1"/>
              </p:cNvSpPr>
              <p:nvPr/>
            </p:nvSpPr>
            <p:spPr bwMode="auto">
              <a:xfrm flipV="1">
                <a:off x="17272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55"/>
              <p:cNvSpPr>
                <a:spLocks noChangeShapeType="1"/>
              </p:cNvSpPr>
              <p:nvPr/>
            </p:nvSpPr>
            <p:spPr bwMode="auto">
              <a:xfrm flipV="1">
                <a:off x="157956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56"/>
              <p:cNvSpPr>
                <a:spLocks noChangeShapeType="1"/>
              </p:cNvSpPr>
              <p:nvPr/>
            </p:nvSpPr>
            <p:spPr bwMode="auto">
              <a:xfrm flipV="1">
                <a:off x="26289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57"/>
              <p:cNvSpPr>
                <a:spLocks noChangeShapeType="1"/>
              </p:cNvSpPr>
              <p:nvPr/>
            </p:nvSpPr>
            <p:spPr bwMode="auto">
              <a:xfrm flipV="1">
                <a:off x="21844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60"/>
              <p:cNvSpPr>
                <a:spLocks noChangeShapeType="1"/>
              </p:cNvSpPr>
              <p:nvPr/>
            </p:nvSpPr>
            <p:spPr bwMode="auto">
              <a:xfrm>
                <a:off x="2184401" y="2584451"/>
                <a:ext cx="0" cy="20748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61"/>
              <p:cNvSpPr>
                <a:spLocks noChangeShapeType="1"/>
              </p:cNvSpPr>
              <p:nvPr/>
            </p:nvSpPr>
            <p:spPr bwMode="auto">
              <a:xfrm>
                <a:off x="2628901" y="2584451"/>
                <a:ext cx="0" cy="2074863"/>
              </a:xfrm>
              <a:prstGeom prst="line">
                <a:avLst/>
              </a:prstGeom>
              <a:noFill/>
              <a:ln w="7938">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62"/>
              <p:cNvSpPr>
                <a:spLocks noChangeShapeType="1"/>
              </p:cNvSpPr>
              <p:nvPr/>
            </p:nvSpPr>
            <p:spPr bwMode="auto">
              <a:xfrm>
                <a:off x="1727201" y="2606676"/>
                <a:ext cx="0" cy="2052638"/>
              </a:xfrm>
              <a:prstGeom prst="line">
                <a:avLst/>
              </a:prstGeom>
              <a:noFill/>
              <a:ln w="7938">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69"/>
              <p:cNvSpPr>
                <a:spLocks noChangeShapeType="1"/>
              </p:cNvSpPr>
              <p:nvPr/>
            </p:nvSpPr>
            <p:spPr bwMode="auto">
              <a:xfrm flipH="1">
                <a:off x="2312988" y="2728913"/>
                <a:ext cx="122238"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70"/>
              <p:cNvSpPr>
                <a:spLocks noChangeShapeType="1"/>
              </p:cNvSpPr>
              <p:nvPr/>
            </p:nvSpPr>
            <p:spPr bwMode="auto">
              <a:xfrm flipH="1">
                <a:off x="2305051" y="3068638"/>
                <a:ext cx="76200"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71"/>
              <p:cNvSpPr>
                <a:spLocks noChangeShapeType="1"/>
              </p:cNvSpPr>
              <p:nvPr/>
            </p:nvSpPr>
            <p:spPr bwMode="auto">
              <a:xfrm flipH="1">
                <a:off x="2184401" y="3406776"/>
                <a:ext cx="77788"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72"/>
              <p:cNvSpPr>
                <a:spLocks noChangeShapeType="1"/>
              </p:cNvSpPr>
              <p:nvPr/>
            </p:nvSpPr>
            <p:spPr bwMode="auto">
              <a:xfrm>
                <a:off x="2184401" y="3743326"/>
                <a:ext cx="53975"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73"/>
              <p:cNvSpPr>
                <a:spLocks noChangeShapeType="1"/>
              </p:cNvSpPr>
              <p:nvPr/>
            </p:nvSpPr>
            <p:spPr bwMode="auto">
              <a:xfrm flipH="1">
                <a:off x="2243138" y="4424363"/>
                <a:ext cx="141288"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74"/>
              <p:cNvSpPr>
                <a:spLocks noChangeShapeType="1"/>
              </p:cNvSpPr>
              <p:nvPr/>
            </p:nvSpPr>
            <p:spPr bwMode="auto">
              <a:xfrm flipH="1">
                <a:off x="2659063" y="4084638"/>
                <a:ext cx="227013"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Freeform 75"/>
              <p:cNvSpPr>
                <a:spLocks/>
              </p:cNvSpPr>
              <p:nvPr/>
            </p:nvSpPr>
            <p:spPr bwMode="auto">
              <a:xfrm>
                <a:off x="2347913" y="2701926"/>
                <a:ext cx="53975" cy="50800"/>
              </a:xfrm>
              <a:custGeom>
                <a:avLst/>
                <a:gdLst>
                  <a:gd name="T0" fmla="*/ 0 w 34"/>
                  <a:gd name="T1" fmla="*/ 17 h 32"/>
                  <a:gd name="T2" fmla="*/ 2 w 34"/>
                  <a:gd name="T3" fmla="*/ 22 h 32"/>
                  <a:gd name="T4" fmla="*/ 6 w 34"/>
                  <a:gd name="T5" fmla="*/ 27 h 32"/>
                  <a:gd name="T6" fmla="*/ 9 w 34"/>
                  <a:gd name="T7" fmla="*/ 30 h 32"/>
                  <a:gd name="T8" fmla="*/ 12 w 34"/>
                  <a:gd name="T9" fmla="*/ 32 h 32"/>
                  <a:gd name="T10" fmla="*/ 17 w 34"/>
                  <a:gd name="T11" fmla="*/ 32 h 32"/>
                  <a:gd name="T12" fmla="*/ 21 w 34"/>
                  <a:gd name="T13" fmla="*/ 32 h 32"/>
                  <a:gd name="T14" fmla="*/ 26 w 34"/>
                  <a:gd name="T15" fmla="*/ 30 h 32"/>
                  <a:gd name="T16" fmla="*/ 29 w 34"/>
                  <a:gd name="T17" fmla="*/ 27 h 32"/>
                  <a:gd name="T18" fmla="*/ 33 w 34"/>
                  <a:gd name="T19" fmla="*/ 22 h 32"/>
                  <a:gd name="T20" fmla="*/ 34 w 34"/>
                  <a:gd name="T21" fmla="*/ 17 h 32"/>
                  <a:gd name="T22" fmla="*/ 33 w 34"/>
                  <a:gd name="T23" fmla="*/ 12 h 32"/>
                  <a:gd name="T24" fmla="*/ 31 w 34"/>
                  <a:gd name="T25" fmla="*/ 8 h 32"/>
                  <a:gd name="T26" fmla="*/ 29 w 34"/>
                  <a:gd name="T27" fmla="*/ 5 h 32"/>
                  <a:gd name="T28" fmla="*/ 26 w 34"/>
                  <a:gd name="T29" fmla="*/ 1 h 32"/>
                  <a:gd name="T30" fmla="*/ 21 w 34"/>
                  <a:gd name="T31" fmla="*/ 0 h 32"/>
                  <a:gd name="T32" fmla="*/ 17 w 34"/>
                  <a:gd name="T33" fmla="*/ 0 h 32"/>
                  <a:gd name="T34" fmla="*/ 12 w 34"/>
                  <a:gd name="T35" fmla="*/ 0 h 32"/>
                  <a:gd name="T36" fmla="*/ 9 w 34"/>
                  <a:gd name="T37" fmla="*/ 1 h 32"/>
                  <a:gd name="T38" fmla="*/ 6 w 34"/>
                  <a:gd name="T39" fmla="*/ 5 h 32"/>
                  <a:gd name="T40" fmla="*/ 2 w 34"/>
                  <a:gd name="T41" fmla="*/ 8 h 32"/>
                  <a:gd name="T42" fmla="*/ 2 w 34"/>
                  <a:gd name="T43" fmla="*/ 12 h 32"/>
                  <a:gd name="T44" fmla="*/ 0 w 34"/>
                  <a:gd name="T45" fmla="*/ 17 h 32"/>
                  <a:gd name="T46" fmla="*/ 0 w 34"/>
                  <a:gd name="T47"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2">
                    <a:moveTo>
                      <a:pt x="0" y="17"/>
                    </a:moveTo>
                    <a:lnTo>
                      <a:pt x="2" y="22"/>
                    </a:lnTo>
                    <a:lnTo>
                      <a:pt x="6" y="27"/>
                    </a:lnTo>
                    <a:lnTo>
                      <a:pt x="9" y="30"/>
                    </a:lnTo>
                    <a:lnTo>
                      <a:pt x="12" y="32"/>
                    </a:lnTo>
                    <a:lnTo>
                      <a:pt x="17" y="32"/>
                    </a:lnTo>
                    <a:lnTo>
                      <a:pt x="21" y="32"/>
                    </a:lnTo>
                    <a:lnTo>
                      <a:pt x="26" y="30"/>
                    </a:lnTo>
                    <a:lnTo>
                      <a:pt x="29" y="27"/>
                    </a:lnTo>
                    <a:lnTo>
                      <a:pt x="33" y="22"/>
                    </a:lnTo>
                    <a:lnTo>
                      <a:pt x="34" y="17"/>
                    </a:lnTo>
                    <a:lnTo>
                      <a:pt x="33" y="12"/>
                    </a:lnTo>
                    <a:lnTo>
                      <a:pt x="31" y="8"/>
                    </a:lnTo>
                    <a:lnTo>
                      <a:pt x="29" y="5"/>
                    </a:lnTo>
                    <a:lnTo>
                      <a:pt x="26" y="1"/>
                    </a:lnTo>
                    <a:lnTo>
                      <a:pt x="21" y="0"/>
                    </a:lnTo>
                    <a:lnTo>
                      <a:pt x="17" y="0"/>
                    </a:lnTo>
                    <a:lnTo>
                      <a:pt x="12" y="0"/>
                    </a:lnTo>
                    <a:lnTo>
                      <a:pt x="9" y="1"/>
                    </a:lnTo>
                    <a:lnTo>
                      <a:pt x="6" y="5"/>
                    </a:lnTo>
                    <a:lnTo>
                      <a:pt x="2" y="8"/>
                    </a:lnTo>
                    <a:lnTo>
                      <a:pt x="2"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2" name="Freeform 76"/>
              <p:cNvSpPr>
                <a:spLocks/>
              </p:cNvSpPr>
              <p:nvPr/>
            </p:nvSpPr>
            <p:spPr bwMode="auto">
              <a:xfrm>
                <a:off x="2316163" y="3041651"/>
                <a:ext cx="50800" cy="50800"/>
              </a:xfrm>
              <a:custGeom>
                <a:avLst/>
                <a:gdLst>
                  <a:gd name="T0" fmla="*/ 0 w 32"/>
                  <a:gd name="T1" fmla="*/ 17 h 32"/>
                  <a:gd name="T2" fmla="*/ 2 w 32"/>
                  <a:gd name="T3" fmla="*/ 22 h 32"/>
                  <a:gd name="T4" fmla="*/ 5 w 32"/>
                  <a:gd name="T5" fmla="*/ 27 h 32"/>
                  <a:gd name="T6" fmla="*/ 9 w 32"/>
                  <a:gd name="T7" fmla="*/ 31 h 32"/>
                  <a:gd name="T8" fmla="*/ 12 w 32"/>
                  <a:gd name="T9" fmla="*/ 32 h 32"/>
                  <a:gd name="T10" fmla="*/ 17 w 32"/>
                  <a:gd name="T11" fmla="*/ 32 h 32"/>
                  <a:gd name="T12" fmla="*/ 20 w 32"/>
                  <a:gd name="T13" fmla="*/ 32 h 32"/>
                  <a:gd name="T14" fmla="*/ 26 w 32"/>
                  <a:gd name="T15" fmla="*/ 31 h 32"/>
                  <a:gd name="T16" fmla="*/ 29 w 32"/>
                  <a:gd name="T17" fmla="*/ 27 h 32"/>
                  <a:gd name="T18" fmla="*/ 32 w 32"/>
                  <a:gd name="T19" fmla="*/ 22 h 32"/>
                  <a:gd name="T20" fmla="*/ 32 w 32"/>
                  <a:gd name="T21" fmla="*/ 17 h 32"/>
                  <a:gd name="T22" fmla="*/ 32 w 32"/>
                  <a:gd name="T23" fmla="*/ 12 h 32"/>
                  <a:gd name="T24" fmla="*/ 31 w 32"/>
                  <a:gd name="T25" fmla="*/ 8 h 32"/>
                  <a:gd name="T26" fmla="*/ 29 w 32"/>
                  <a:gd name="T27" fmla="*/ 5 h 32"/>
                  <a:gd name="T28" fmla="*/ 26 w 32"/>
                  <a:gd name="T29" fmla="*/ 2 h 32"/>
                  <a:gd name="T30" fmla="*/ 20 w 32"/>
                  <a:gd name="T31" fmla="*/ 0 h 32"/>
                  <a:gd name="T32" fmla="*/ 17 w 32"/>
                  <a:gd name="T33" fmla="*/ 0 h 32"/>
                  <a:gd name="T34" fmla="*/ 12 w 32"/>
                  <a:gd name="T35" fmla="*/ 0 h 32"/>
                  <a:gd name="T36" fmla="*/ 9 w 32"/>
                  <a:gd name="T37" fmla="*/ 2 h 32"/>
                  <a:gd name="T38" fmla="*/ 5 w 32"/>
                  <a:gd name="T39" fmla="*/ 5 h 32"/>
                  <a:gd name="T40" fmla="*/ 2 w 32"/>
                  <a:gd name="T41" fmla="*/ 8 h 32"/>
                  <a:gd name="T42" fmla="*/ 0 w 32"/>
                  <a:gd name="T43" fmla="*/ 12 h 32"/>
                  <a:gd name="T44" fmla="*/ 0 w 32"/>
                  <a:gd name="T45" fmla="*/ 17 h 32"/>
                  <a:gd name="T46" fmla="*/ 0 w 32"/>
                  <a:gd name="T47"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2">
                    <a:moveTo>
                      <a:pt x="0" y="17"/>
                    </a:moveTo>
                    <a:lnTo>
                      <a:pt x="2" y="22"/>
                    </a:lnTo>
                    <a:lnTo>
                      <a:pt x="5" y="27"/>
                    </a:lnTo>
                    <a:lnTo>
                      <a:pt x="9" y="31"/>
                    </a:lnTo>
                    <a:lnTo>
                      <a:pt x="12" y="32"/>
                    </a:lnTo>
                    <a:lnTo>
                      <a:pt x="17" y="32"/>
                    </a:lnTo>
                    <a:lnTo>
                      <a:pt x="20" y="32"/>
                    </a:lnTo>
                    <a:lnTo>
                      <a:pt x="26" y="31"/>
                    </a:lnTo>
                    <a:lnTo>
                      <a:pt x="29" y="27"/>
                    </a:lnTo>
                    <a:lnTo>
                      <a:pt x="32" y="22"/>
                    </a:lnTo>
                    <a:lnTo>
                      <a:pt x="32" y="17"/>
                    </a:lnTo>
                    <a:lnTo>
                      <a:pt x="32" y="12"/>
                    </a:lnTo>
                    <a:lnTo>
                      <a:pt x="31" y="8"/>
                    </a:lnTo>
                    <a:lnTo>
                      <a:pt x="29" y="5"/>
                    </a:lnTo>
                    <a:lnTo>
                      <a:pt x="26" y="2"/>
                    </a:lnTo>
                    <a:lnTo>
                      <a:pt x="20" y="0"/>
                    </a:lnTo>
                    <a:lnTo>
                      <a:pt x="17" y="0"/>
                    </a:lnTo>
                    <a:lnTo>
                      <a:pt x="12" y="0"/>
                    </a:lnTo>
                    <a:lnTo>
                      <a:pt x="9" y="2"/>
                    </a:lnTo>
                    <a:lnTo>
                      <a:pt x="5" y="5"/>
                    </a:lnTo>
                    <a:lnTo>
                      <a:pt x="2" y="8"/>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3" name="Freeform 77"/>
              <p:cNvSpPr>
                <a:spLocks/>
              </p:cNvSpPr>
              <p:nvPr/>
            </p:nvSpPr>
            <p:spPr bwMode="auto">
              <a:xfrm>
                <a:off x="2197101" y="3381376"/>
                <a:ext cx="52388" cy="52388"/>
              </a:xfrm>
              <a:custGeom>
                <a:avLst/>
                <a:gdLst>
                  <a:gd name="T0" fmla="*/ 0 w 33"/>
                  <a:gd name="T1" fmla="*/ 16 h 33"/>
                  <a:gd name="T2" fmla="*/ 0 w 33"/>
                  <a:gd name="T3" fmla="*/ 22 h 33"/>
                  <a:gd name="T4" fmla="*/ 5 w 33"/>
                  <a:gd name="T5" fmla="*/ 28 h 33"/>
                  <a:gd name="T6" fmla="*/ 9 w 33"/>
                  <a:gd name="T7" fmla="*/ 31 h 33"/>
                  <a:gd name="T8" fmla="*/ 12 w 33"/>
                  <a:gd name="T9" fmla="*/ 33 h 33"/>
                  <a:gd name="T10" fmla="*/ 16 w 33"/>
                  <a:gd name="T11" fmla="*/ 33 h 33"/>
                  <a:gd name="T12" fmla="*/ 21 w 33"/>
                  <a:gd name="T13" fmla="*/ 33 h 33"/>
                  <a:gd name="T14" fmla="*/ 24 w 33"/>
                  <a:gd name="T15" fmla="*/ 31 h 33"/>
                  <a:gd name="T16" fmla="*/ 27 w 33"/>
                  <a:gd name="T17" fmla="*/ 28 h 33"/>
                  <a:gd name="T18" fmla="*/ 31 w 33"/>
                  <a:gd name="T19" fmla="*/ 22 h 33"/>
                  <a:gd name="T20" fmla="*/ 33 w 33"/>
                  <a:gd name="T21" fmla="*/ 16 h 33"/>
                  <a:gd name="T22" fmla="*/ 33 w 33"/>
                  <a:gd name="T23" fmla="*/ 12 h 33"/>
                  <a:gd name="T24" fmla="*/ 31 w 33"/>
                  <a:gd name="T25" fmla="*/ 7 h 33"/>
                  <a:gd name="T26" fmla="*/ 27 w 33"/>
                  <a:gd name="T27" fmla="*/ 4 h 33"/>
                  <a:gd name="T28" fmla="*/ 24 w 33"/>
                  <a:gd name="T29" fmla="*/ 2 h 33"/>
                  <a:gd name="T30" fmla="*/ 21 w 33"/>
                  <a:gd name="T31" fmla="*/ 0 h 33"/>
                  <a:gd name="T32" fmla="*/ 16 w 33"/>
                  <a:gd name="T33" fmla="*/ 0 h 33"/>
                  <a:gd name="T34" fmla="*/ 12 w 33"/>
                  <a:gd name="T35" fmla="*/ 0 h 33"/>
                  <a:gd name="T36" fmla="*/ 9 w 33"/>
                  <a:gd name="T37" fmla="*/ 2 h 33"/>
                  <a:gd name="T38" fmla="*/ 5 w 33"/>
                  <a:gd name="T39" fmla="*/ 4 h 33"/>
                  <a:gd name="T40" fmla="*/ 2 w 33"/>
                  <a:gd name="T41" fmla="*/ 7 h 33"/>
                  <a:gd name="T42" fmla="*/ 0 w 33"/>
                  <a:gd name="T43" fmla="*/ 12 h 33"/>
                  <a:gd name="T44" fmla="*/ 0 w 33"/>
                  <a:gd name="T45" fmla="*/ 16 h 33"/>
                  <a:gd name="T46" fmla="*/ 0 w 33"/>
                  <a:gd name="T4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33">
                    <a:moveTo>
                      <a:pt x="0" y="16"/>
                    </a:moveTo>
                    <a:lnTo>
                      <a:pt x="0" y="22"/>
                    </a:lnTo>
                    <a:lnTo>
                      <a:pt x="5" y="28"/>
                    </a:lnTo>
                    <a:lnTo>
                      <a:pt x="9" y="31"/>
                    </a:lnTo>
                    <a:lnTo>
                      <a:pt x="12" y="33"/>
                    </a:lnTo>
                    <a:lnTo>
                      <a:pt x="16" y="33"/>
                    </a:lnTo>
                    <a:lnTo>
                      <a:pt x="21" y="33"/>
                    </a:lnTo>
                    <a:lnTo>
                      <a:pt x="24" y="31"/>
                    </a:lnTo>
                    <a:lnTo>
                      <a:pt x="27" y="28"/>
                    </a:lnTo>
                    <a:lnTo>
                      <a:pt x="31" y="22"/>
                    </a:lnTo>
                    <a:lnTo>
                      <a:pt x="33" y="16"/>
                    </a:lnTo>
                    <a:lnTo>
                      <a:pt x="33" y="12"/>
                    </a:lnTo>
                    <a:lnTo>
                      <a:pt x="31" y="7"/>
                    </a:lnTo>
                    <a:lnTo>
                      <a:pt x="27" y="4"/>
                    </a:lnTo>
                    <a:lnTo>
                      <a:pt x="24" y="2"/>
                    </a:lnTo>
                    <a:lnTo>
                      <a:pt x="21" y="0"/>
                    </a:lnTo>
                    <a:lnTo>
                      <a:pt x="16" y="0"/>
                    </a:lnTo>
                    <a:lnTo>
                      <a:pt x="12" y="0"/>
                    </a:lnTo>
                    <a:lnTo>
                      <a:pt x="9" y="2"/>
                    </a:lnTo>
                    <a:lnTo>
                      <a:pt x="5" y="4"/>
                    </a:lnTo>
                    <a:lnTo>
                      <a:pt x="2" y="7"/>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4" name="Freeform 78"/>
              <p:cNvSpPr>
                <a:spLocks/>
              </p:cNvSpPr>
              <p:nvPr/>
            </p:nvSpPr>
            <p:spPr bwMode="auto">
              <a:xfrm>
                <a:off x="2181226" y="3719513"/>
                <a:ext cx="53975" cy="50800"/>
              </a:xfrm>
              <a:custGeom>
                <a:avLst/>
                <a:gdLst>
                  <a:gd name="T0" fmla="*/ 0 w 34"/>
                  <a:gd name="T1" fmla="*/ 15 h 32"/>
                  <a:gd name="T2" fmla="*/ 2 w 34"/>
                  <a:gd name="T3" fmla="*/ 22 h 32"/>
                  <a:gd name="T4" fmla="*/ 5 w 34"/>
                  <a:gd name="T5" fmla="*/ 27 h 32"/>
                  <a:gd name="T6" fmla="*/ 8 w 34"/>
                  <a:gd name="T7" fmla="*/ 31 h 32"/>
                  <a:gd name="T8" fmla="*/ 14 w 34"/>
                  <a:gd name="T9" fmla="*/ 32 h 32"/>
                  <a:gd name="T10" fmla="*/ 17 w 34"/>
                  <a:gd name="T11" fmla="*/ 32 h 32"/>
                  <a:gd name="T12" fmla="*/ 22 w 34"/>
                  <a:gd name="T13" fmla="*/ 32 h 32"/>
                  <a:gd name="T14" fmla="*/ 26 w 34"/>
                  <a:gd name="T15" fmla="*/ 31 h 32"/>
                  <a:gd name="T16" fmla="*/ 29 w 34"/>
                  <a:gd name="T17" fmla="*/ 27 h 32"/>
                  <a:gd name="T18" fmla="*/ 32 w 34"/>
                  <a:gd name="T19" fmla="*/ 22 h 32"/>
                  <a:gd name="T20" fmla="*/ 34 w 34"/>
                  <a:gd name="T21" fmla="*/ 15 h 32"/>
                  <a:gd name="T22" fmla="*/ 34 w 34"/>
                  <a:gd name="T23" fmla="*/ 12 h 32"/>
                  <a:gd name="T24" fmla="*/ 32 w 34"/>
                  <a:gd name="T25" fmla="*/ 7 h 32"/>
                  <a:gd name="T26" fmla="*/ 29 w 34"/>
                  <a:gd name="T27" fmla="*/ 5 h 32"/>
                  <a:gd name="T28" fmla="*/ 26 w 34"/>
                  <a:gd name="T29" fmla="*/ 2 h 32"/>
                  <a:gd name="T30" fmla="*/ 22 w 34"/>
                  <a:gd name="T31" fmla="*/ 0 h 32"/>
                  <a:gd name="T32" fmla="*/ 17 w 34"/>
                  <a:gd name="T33" fmla="*/ 0 h 32"/>
                  <a:gd name="T34" fmla="*/ 14 w 34"/>
                  <a:gd name="T35" fmla="*/ 0 h 32"/>
                  <a:gd name="T36" fmla="*/ 8 w 34"/>
                  <a:gd name="T37" fmla="*/ 2 h 32"/>
                  <a:gd name="T38" fmla="*/ 5 w 34"/>
                  <a:gd name="T39" fmla="*/ 5 h 32"/>
                  <a:gd name="T40" fmla="*/ 3 w 34"/>
                  <a:gd name="T41" fmla="*/ 7 h 32"/>
                  <a:gd name="T42" fmla="*/ 2 w 34"/>
                  <a:gd name="T43" fmla="*/ 12 h 32"/>
                  <a:gd name="T44" fmla="*/ 0 w 34"/>
                  <a:gd name="T45" fmla="*/ 15 h 32"/>
                  <a:gd name="T46" fmla="*/ 0 w 34"/>
                  <a:gd name="T47"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2">
                    <a:moveTo>
                      <a:pt x="0" y="15"/>
                    </a:moveTo>
                    <a:lnTo>
                      <a:pt x="2" y="22"/>
                    </a:lnTo>
                    <a:lnTo>
                      <a:pt x="5" y="27"/>
                    </a:lnTo>
                    <a:lnTo>
                      <a:pt x="8" y="31"/>
                    </a:lnTo>
                    <a:lnTo>
                      <a:pt x="14" y="32"/>
                    </a:lnTo>
                    <a:lnTo>
                      <a:pt x="17" y="32"/>
                    </a:lnTo>
                    <a:lnTo>
                      <a:pt x="22" y="32"/>
                    </a:lnTo>
                    <a:lnTo>
                      <a:pt x="26" y="31"/>
                    </a:lnTo>
                    <a:lnTo>
                      <a:pt x="29" y="27"/>
                    </a:lnTo>
                    <a:lnTo>
                      <a:pt x="32" y="22"/>
                    </a:lnTo>
                    <a:lnTo>
                      <a:pt x="34" y="15"/>
                    </a:lnTo>
                    <a:lnTo>
                      <a:pt x="34" y="12"/>
                    </a:lnTo>
                    <a:lnTo>
                      <a:pt x="32" y="7"/>
                    </a:lnTo>
                    <a:lnTo>
                      <a:pt x="29" y="5"/>
                    </a:lnTo>
                    <a:lnTo>
                      <a:pt x="26" y="2"/>
                    </a:lnTo>
                    <a:lnTo>
                      <a:pt x="22" y="0"/>
                    </a:lnTo>
                    <a:lnTo>
                      <a:pt x="17" y="0"/>
                    </a:lnTo>
                    <a:lnTo>
                      <a:pt x="14" y="0"/>
                    </a:lnTo>
                    <a:lnTo>
                      <a:pt x="8" y="2"/>
                    </a:lnTo>
                    <a:lnTo>
                      <a:pt x="5" y="5"/>
                    </a:lnTo>
                    <a:lnTo>
                      <a:pt x="3" y="7"/>
                    </a:lnTo>
                    <a:lnTo>
                      <a:pt x="2" y="12"/>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5" name="Freeform 79"/>
              <p:cNvSpPr>
                <a:spLocks/>
              </p:cNvSpPr>
              <p:nvPr/>
            </p:nvSpPr>
            <p:spPr bwMode="auto">
              <a:xfrm>
                <a:off x="2746376" y="4059238"/>
                <a:ext cx="53975" cy="52388"/>
              </a:xfrm>
              <a:custGeom>
                <a:avLst/>
                <a:gdLst>
                  <a:gd name="T0" fmla="*/ 0 w 34"/>
                  <a:gd name="T1" fmla="*/ 16 h 33"/>
                  <a:gd name="T2" fmla="*/ 1 w 34"/>
                  <a:gd name="T3" fmla="*/ 22 h 33"/>
                  <a:gd name="T4" fmla="*/ 5 w 34"/>
                  <a:gd name="T5" fmla="*/ 27 h 33"/>
                  <a:gd name="T6" fmla="*/ 8 w 34"/>
                  <a:gd name="T7" fmla="*/ 31 h 33"/>
                  <a:gd name="T8" fmla="*/ 11 w 34"/>
                  <a:gd name="T9" fmla="*/ 33 h 33"/>
                  <a:gd name="T10" fmla="*/ 17 w 34"/>
                  <a:gd name="T11" fmla="*/ 33 h 33"/>
                  <a:gd name="T12" fmla="*/ 20 w 34"/>
                  <a:gd name="T13" fmla="*/ 33 h 33"/>
                  <a:gd name="T14" fmla="*/ 25 w 34"/>
                  <a:gd name="T15" fmla="*/ 31 h 33"/>
                  <a:gd name="T16" fmla="*/ 28 w 34"/>
                  <a:gd name="T17" fmla="*/ 27 h 33"/>
                  <a:gd name="T18" fmla="*/ 32 w 34"/>
                  <a:gd name="T19" fmla="*/ 22 h 33"/>
                  <a:gd name="T20" fmla="*/ 34 w 34"/>
                  <a:gd name="T21" fmla="*/ 16 h 33"/>
                  <a:gd name="T22" fmla="*/ 32 w 34"/>
                  <a:gd name="T23" fmla="*/ 12 h 33"/>
                  <a:gd name="T24" fmla="*/ 30 w 34"/>
                  <a:gd name="T25" fmla="*/ 7 h 33"/>
                  <a:gd name="T26" fmla="*/ 28 w 34"/>
                  <a:gd name="T27" fmla="*/ 4 h 33"/>
                  <a:gd name="T28" fmla="*/ 25 w 34"/>
                  <a:gd name="T29" fmla="*/ 2 h 33"/>
                  <a:gd name="T30" fmla="*/ 20 w 34"/>
                  <a:gd name="T31" fmla="*/ 0 h 33"/>
                  <a:gd name="T32" fmla="*/ 17 w 34"/>
                  <a:gd name="T33" fmla="*/ 0 h 33"/>
                  <a:gd name="T34" fmla="*/ 11 w 34"/>
                  <a:gd name="T35" fmla="*/ 0 h 33"/>
                  <a:gd name="T36" fmla="*/ 8 w 34"/>
                  <a:gd name="T37" fmla="*/ 2 h 33"/>
                  <a:gd name="T38" fmla="*/ 5 w 34"/>
                  <a:gd name="T39" fmla="*/ 4 h 33"/>
                  <a:gd name="T40" fmla="*/ 1 w 34"/>
                  <a:gd name="T41" fmla="*/ 7 h 33"/>
                  <a:gd name="T42" fmla="*/ 1 w 34"/>
                  <a:gd name="T43" fmla="*/ 12 h 33"/>
                  <a:gd name="T44" fmla="*/ 0 w 34"/>
                  <a:gd name="T45" fmla="*/ 16 h 33"/>
                  <a:gd name="T46" fmla="*/ 0 w 34"/>
                  <a:gd name="T4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33">
                    <a:moveTo>
                      <a:pt x="0" y="16"/>
                    </a:moveTo>
                    <a:lnTo>
                      <a:pt x="1" y="22"/>
                    </a:lnTo>
                    <a:lnTo>
                      <a:pt x="5" y="27"/>
                    </a:lnTo>
                    <a:lnTo>
                      <a:pt x="8" y="31"/>
                    </a:lnTo>
                    <a:lnTo>
                      <a:pt x="11" y="33"/>
                    </a:lnTo>
                    <a:lnTo>
                      <a:pt x="17" y="33"/>
                    </a:lnTo>
                    <a:lnTo>
                      <a:pt x="20" y="33"/>
                    </a:lnTo>
                    <a:lnTo>
                      <a:pt x="25" y="31"/>
                    </a:lnTo>
                    <a:lnTo>
                      <a:pt x="28" y="27"/>
                    </a:lnTo>
                    <a:lnTo>
                      <a:pt x="32" y="22"/>
                    </a:lnTo>
                    <a:lnTo>
                      <a:pt x="34" y="16"/>
                    </a:lnTo>
                    <a:lnTo>
                      <a:pt x="32" y="12"/>
                    </a:lnTo>
                    <a:lnTo>
                      <a:pt x="30" y="7"/>
                    </a:lnTo>
                    <a:lnTo>
                      <a:pt x="28" y="4"/>
                    </a:lnTo>
                    <a:lnTo>
                      <a:pt x="25" y="2"/>
                    </a:lnTo>
                    <a:lnTo>
                      <a:pt x="20" y="0"/>
                    </a:lnTo>
                    <a:lnTo>
                      <a:pt x="17" y="0"/>
                    </a:lnTo>
                    <a:lnTo>
                      <a:pt x="11" y="0"/>
                    </a:lnTo>
                    <a:lnTo>
                      <a:pt x="8" y="2"/>
                    </a:lnTo>
                    <a:lnTo>
                      <a:pt x="5" y="4"/>
                    </a:lnTo>
                    <a:lnTo>
                      <a:pt x="1" y="7"/>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6" name="Freeform 80"/>
              <p:cNvSpPr>
                <a:spLocks/>
              </p:cNvSpPr>
              <p:nvPr/>
            </p:nvSpPr>
            <p:spPr bwMode="auto">
              <a:xfrm>
                <a:off x="2289176" y="4397376"/>
                <a:ext cx="50800" cy="53975"/>
              </a:xfrm>
              <a:custGeom>
                <a:avLst/>
                <a:gdLst>
                  <a:gd name="T0" fmla="*/ 0 w 32"/>
                  <a:gd name="T1" fmla="*/ 17 h 34"/>
                  <a:gd name="T2" fmla="*/ 0 w 32"/>
                  <a:gd name="T3" fmla="*/ 24 h 34"/>
                  <a:gd name="T4" fmla="*/ 3 w 32"/>
                  <a:gd name="T5" fmla="*/ 29 h 34"/>
                  <a:gd name="T6" fmla="*/ 7 w 32"/>
                  <a:gd name="T7" fmla="*/ 32 h 34"/>
                  <a:gd name="T8" fmla="*/ 12 w 32"/>
                  <a:gd name="T9" fmla="*/ 34 h 34"/>
                  <a:gd name="T10" fmla="*/ 15 w 32"/>
                  <a:gd name="T11" fmla="*/ 34 h 34"/>
                  <a:gd name="T12" fmla="*/ 20 w 32"/>
                  <a:gd name="T13" fmla="*/ 34 h 34"/>
                  <a:gd name="T14" fmla="*/ 24 w 32"/>
                  <a:gd name="T15" fmla="*/ 32 h 34"/>
                  <a:gd name="T16" fmla="*/ 27 w 32"/>
                  <a:gd name="T17" fmla="*/ 29 h 34"/>
                  <a:gd name="T18" fmla="*/ 31 w 32"/>
                  <a:gd name="T19" fmla="*/ 24 h 34"/>
                  <a:gd name="T20" fmla="*/ 32 w 32"/>
                  <a:gd name="T21" fmla="*/ 17 h 34"/>
                  <a:gd name="T22" fmla="*/ 32 w 32"/>
                  <a:gd name="T23" fmla="*/ 14 h 34"/>
                  <a:gd name="T24" fmla="*/ 31 w 32"/>
                  <a:gd name="T25" fmla="*/ 8 h 34"/>
                  <a:gd name="T26" fmla="*/ 27 w 32"/>
                  <a:gd name="T27" fmla="*/ 5 h 34"/>
                  <a:gd name="T28" fmla="*/ 24 w 32"/>
                  <a:gd name="T29" fmla="*/ 3 h 34"/>
                  <a:gd name="T30" fmla="*/ 20 w 32"/>
                  <a:gd name="T31" fmla="*/ 2 h 34"/>
                  <a:gd name="T32" fmla="*/ 15 w 32"/>
                  <a:gd name="T33" fmla="*/ 0 h 34"/>
                  <a:gd name="T34" fmla="*/ 12 w 32"/>
                  <a:gd name="T35" fmla="*/ 2 h 34"/>
                  <a:gd name="T36" fmla="*/ 7 w 32"/>
                  <a:gd name="T37" fmla="*/ 3 h 34"/>
                  <a:gd name="T38" fmla="*/ 3 w 32"/>
                  <a:gd name="T39" fmla="*/ 5 h 34"/>
                  <a:gd name="T40" fmla="*/ 2 w 32"/>
                  <a:gd name="T41" fmla="*/ 8 h 34"/>
                  <a:gd name="T42" fmla="*/ 0 w 32"/>
                  <a:gd name="T43" fmla="*/ 14 h 34"/>
                  <a:gd name="T44" fmla="*/ 0 w 32"/>
                  <a:gd name="T45" fmla="*/ 17 h 34"/>
                  <a:gd name="T46" fmla="*/ 0 w 32"/>
                  <a:gd name="T4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4">
                    <a:moveTo>
                      <a:pt x="0" y="17"/>
                    </a:moveTo>
                    <a:lnTo>
                      <a:pt x="0" y="24"/>
                    </a:lnTo>
                    <a:lnTo>
                      <a:pt x="3" y="29"/>
                    </a:lnTo>
                    <a:lnTo>
                      <a:pt x="7" y="32"/>
                    </a:lnTo>
                    <a:lnTo>
                      <a:pt x="12" y="34"/>
                    </a:lnTo>
                    <a:lnTo>
                      <a:pt x="15" y="34"/>
                    </a:lnTo>
                    <a:lnTo>
                      <a:pt x="20" y="34"/>
                    </a:lnTo>
                    <a:lnTo>
                      <a:pt x="24" y="32"/>
                    </a:lnTo>
                    <a:lnTo>
                      <a:pt x="27" y="29"/>
                    </a:lnTo>
                    <a:lnTo>
                      <a:pt x="31" y="24"/>
                    </a:lnTo>
                    <a:lnTo>
                      <a:pt x="32" y="17"/>
                    </a:lnTo>
                    <a:lnTo>
                      <a:pt x="32" y="14"/>
                    </a:lnTo>
                    <a:lnTo>
                      <a:pt x="31" y="8"/>
                    </a:lnTo>
                    <a:lnTo>
                      <a:pt x="27" y="5"/>
                    </a:lnTo>
                    <a:lnTo>
                      <a:pt x="24" y="3"/>
                    </a:lnTo>
                    <a:lnTo>
                      <a:pt x="20" y="2"/>
                    </a:lnTo>
                    <a:lnTo>
                      <a:pt x="15" y="0"/>
                    </a:lnTo>
                    <a:lnTo>
                      <a:pt x="12" y="2"/>
                    </a:lnTo>
                    <a:lnTo>
                      <a:pt x="7" y="3"/>
                    </a:lnTo>
                    <a:lnTo>
                      <a:pt x="3" y="5"/>
                    </a:lnTo>
                    <a:lnTo>
                      <a:pt x="2" y="8"/>
                    </a:lnTo>
                    <a:lnTo>
                      <a:pt x="0" y="14"/>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7" name="Line 91"/>
              <p:cNvSpPr>
                <a:spLocks noChangeShapeType="1"/>
              </p:cNvSpPr>
              <p:nvPr/>
            </p:nvSpPr>
            <p:spPr bwMode="auto">
              <a:xfrm flipH="1">
                <a:off x="2381251" y="2798763"/>
                <a:ext cx="85725"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92"/>
              <p:cNvSpPr>
                <a:spLocks noChangeShapeType="1"/>
              </p:cNvSpPr>
              <p:nvPr/>
            </p:nvSpPr>
            <p:spPr bwMode="auto">
              <a:xfrm flipH="1">
                <a:off x="2357438" y="3138488"/>
                <a:ext cx="88900"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Line 93"/>
              <p:cNvSpPr>
                <a:spLocks noChangeShapeType="1"/>
              </p:cNvSpPr>
              <p:nvPr/>
            </p:nvSpPr>
            <p:spPr bwMode="auto">
              <a:xfrm flipH="1">
                <a:off x="2184401" y="3811588"/>
                <a:ext cx="74613"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94"/>
              <p:cNvSpPr>
                <a:spLocks noChangeShapeType="1"/>
              </p:cNvSpPr>
              <p:nvPr/>
            </p:nvSpPr>
            <p:spPr bwMode="auto">
              <a:xfrm flipH="1">
                <a:off x="2393951" y="4489451"/>
                <a:ext cx="153988"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Line 95"/>
              <p:cNvSpPr>
                <a:spLocks noChangeShapeType="1"/>
              </p:cNvSpPr>
              <p:nvPr/>
            </p:nvSpPr>
            <p:spPr bwMode="auto">
              <a:xfrm flipH="1">
                <a:off x="2789238" y="4151313"/>
                <a:ext cx="231775"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Freeform 96"/>
              <p:cNvSpPr>
                <a:spLocks/>
              </p:cNvSpPr>
              <p:nvPr/>
            </p:nvSpPr>
            <p:spPr bwMode="auto">
              <a:xfrm>
                <a:off x="2397126" y="2771776"/>
                <a:ext cx="53975" cy="50800"/>
              </a:xfrm>
              <a:custGeom>
                <a:avLst/>
                <a:gdLst>
                  <a:gd name="T0" fmla="*/ 5 w 34"/>
                  <a:gd name="T1" fmla="*/ 29 h 32"/>
                  <a:gd name="T2" fmla="*/ 9 w 34"/>
                  <a:gd name="T3" fmla="*/ 30 h 32"/>
                  <a:gd name="T4" fmla="*/ 14 w 34"/>
                  <a:gd name="T5" fmla="*/ 32 h 32"/>
                  <a:gd name="T6" fmla="*/ 17 w 34"/>
                  <a:gd name="T7" fmla="*/ 32 h 32"/>
                  <a:gd name="T8" fmla="*/ 22 w 34"/>
                  <a:gd name="T9" fmla="*/ 32 h 32"/>
                  <a:gd name="T10" fmla="*/ 26 w 34"/>
                  <a:gd name="T11" fmla="*/ 30 h 32"/>
                  <a:gd name="T12" fmla="*/ 29 w 34"/>
                  <a:gd name="T13" fmla="*/ 29 h 32"/>
                  <a:gd name="T14" fmla="*/ 32 w 34"/>
                  <a:gd name="T15" fmla="*/ 25 h 32"/>
                  <a:gd name="T16" fmla="*/ 34 w 34"/>
                  <a:gd name="T17" fmla="*/ 20 h 32"/>
                  <a:gd name="T18" fmla="*/ 34 w 34"/>
                  <a:gd name="T19" fmla="*/ 17 h 32"/>
                  <a:gd name="T20" fmla="*/ 34 w 34"/>
                  <a:gd name="T21" fmla="*/ 12 h 32"/>
                  <a:gd name="T22" fmla="*/ 32 w 34"/>
                  <a:gd name="T23" fmla="*/ 8 h 32"/>
                  <a:gd name="T24" fmla="*/ 29 w 34"/>
                  <a:gd name="T25" fmla="*/ 5 h 32"/>
                  <a:gd name="T26" fmla="*/ 26 w 34"/>
                  <a:gd name="T27" fmla="*/ 2 h 32"/>
                  <a:gd name="T28" fmla="*/ 22 w 34"/>
                  <a:gd name="T29" fmla="*/ 0 h 32"/>
                  <a:gd name="T30" fmla="*/ 17 w 34"/>
                  <a:gd name="T31" fmla="*/ 0 h 32"/>
                  <a:gd name="T32" fmla="*/ 14 w 34"/>
                  <a:gd name="T33" fmla="*/ 0 h 32"/>
                  <a:gd name="T34" fmla="*/ 9 w 34"/>
                  <a:gd name="T35" fmla="*/ 2 h 32"/>
                  <a:gd name="T36" fmla="*/ 5 w 34"/>
                  <a:gd name="T37" fmla="*/ 5 h 32"/>
                  <a:gd name="T38" fmla="*/ 3 w 34"/>
                  <a:gd name="T39" fmla="*/ 8 h 32"/>
                  <a:gd name="T40" fmla="*/ 2 w 34"/>
                  <a:gd name="T41" fmla="*/ 12 h 32"/>
                  <a:gd name="T42" fmla="*/ 0 w 34"/>
                  <a:gd name="T43" fmla="*/ 17 h 32"/>
                  <a:gd name="T44" fmla="*/ 2 w 34"/>
                  <a:gd name="T45" fmla="*/ 20 h 32"/>
                  <a:gd name="T46" fmla="*/ 3 w 34"/>
                  <a:gd name="T47" fmla="*/ 25 h 32"/>
                  <a:gd name="T48" fmla="*/ 5 w 34"/>
                  <a:gd name="T49" fmla="*/ 29 h 32"/>
                  <a:gd name="T50" fmla="*/ 5 w 34"/>
                  <a:gd name="T5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5" y="29"/>
                    </a:moveTo>
                    <a:lnTo>
                      <a:pt x="9" y="30"/>
                    </a:lnTo>
                    <a:lnTo>
                      <a:pt x="14" y="32"/>
                    </a:lnTo>
                    <a:lnTo>
                      <a:pt x="17" y="32"/>
                    </a:lnTo>
                    <a:lnTo>
                      <a:pt x="22" y="32"/>
                    </a:lnTo>
                    <a:lnTo>
                      <a:pt x="26" y="30"/>
                    </a:lnTo>
                    <a:lnTo>
                      <a:pt x="29" y="29"/>
                    </a:lnTo>
                    <a:lnTo>
                      <a:pt x="32" y="25"/>
                    </a:lnTo>
                    <a:lnTo>
                      <a:pt x="34" y="20"/>
                    </a:lnTo>
                    <a:lnTo>
                      <a:pt x="34" y="17"/>
                    </a:lnTo>
                    <a:lnTo>
                      <a:pt x="34" y="12"/>
                    </a:lnTo>
                    <a:lnTo>
                      <a:pt x="32" y="8"/>
                    </a:lnTo>
                    <a:lnTo>
                      <a:pt x="29" y="5"/>
                    </a:lnTo>
                    <a:lnTo>
                      <a:pt x="26" y="2"/>
                    </a:lnTo>
                    <a:lnTo>
                      <a:pt x="22" y="0"/>
                    </a:lnTo>
                    <a:lnTo>
                      <a:pt x="17" y="0"/>
                    </a:lnTo>
                    <a:lnTo>
                      <a:pt x="14" y="0"/>
                    </a:lnTo>
                    <a:lnTo>
                      <a:pt x="9" y="2"/>
                    </a:lnTo>
                    <a:lnTo>
                      <a:pt x="5" y="5"/>
                    </a:lnTo>
                    <a:lnTo>
                      <a:pt x="3" y="8"/>
                    </a:lnTo>
                    <a:lnTo>
                      <a:pt x="2" y="12"/>
                    </a:lnTo>
                    <a:lnTo>
                      <a:pt x="0" y="17"/>
                    </a:lnTo>
                    <a:lnTo>
                      <a:pt x="2" y="20"/>
                    </a:lnTo>
                    <a:lnTo>
                      <a:pt x="3" y="25"/>
                    </a:lnTo>
                    <a:lnTo>
                      <a:pt x="5" y="29"/>
                    </a:lnTo>
                    <a:lnTo>
                      <a:pt x="5" y="2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3" name="Freeform 97"/>
              <p:cNvSpPr>
                <a:spLocks/>
              </p:cNvSpPr>
              <p:nvPr/>
            </p:nvSpPr>
            <p:spPr bwMode="auto">
              <a:xfrm>
                <a:off x="2374901" y="3111501"/>
                <a:ext cx="52388" cy="52388"/>
              </a:xfrm>
              <a:custGeom>
                <a:avLst/>
                <a:gdLst>
                  <a:gd name="T0" fmla="*/ 4 w 33"/>
                  <a:gd name="T1" fmla="*/ 29 h 33"/>
                  <a:gd name="T2" fmla="*/ 7 w 33"/>
                  <a:gd name="T3" fmla="*/ 31 h 33"/>
                  <a:gd name="T4" fmla="*/ 12 w 33"/>
                  <a:gd name="T5" fmla="*/ 33 h 33"/>
                  <a:gd name="T6" fmla="*/ 16 w 33"/>
                  <a:gd name="T7" fmla="*/ 33 h 33"/>
                  <a:gd name="T8" fmla="*/ 21 w 33"/>
                  <a:gd name="T9" fmla="*/ 33 h 33"/>
                  <a:gd name="T10" fmla="*/ 24 w 33"/>
                  <a:gd name="T11" fmla="*/ 31 h 33"/>
                  <a:gd name="T12" fmla="*/ 28 w 33"/>
                  <a:gd name="T13" fmla="*/ 29 h 33"/>
                  <a:gd name="T14" fmla="*/ 31 w 33"/>
                  <a:gd name="T15" fmla="*/ 24 h 33"/>
                  <a:gd name="T16" fmla="*/ 33 w 33"/>
                  <a:gd name="T17" fmla="*/ 21 h 33"/>
                  <a:gd name="T18" fmla="*/ 33 w 33"/>
                  <a:gd name="T19" fmla="*/ 17 h 33"/>
                  <a:gd name="T20" fmla="*/ 33 w 33"/>
                  <a:gd name="T21" fmla="*/ 12 h 33"/>
                  <a:gd name="T22" fmla="*/ 31 w 33"/>
                  <a:gd name="T23" fmla="*/ 9 h 33"/>
                  <a:gd name="T24" fmla="*/ 28 w 33"/>
                  <a:gd name="T25" fmla="*/ 5 h 33"/>
                  <a:gd name="T26" fmla="*/ 24 w 33"/>
                  <a:gd name="T27" fmla="*/ 2 h 33"/>
                  <a:gd name="T28" fmla="*/ 21 w 33"/>
                  <a:gd name="T29" fmla="*/ 0 h 33"/>
                  <a:gd name="T30" fmla="*/ 16 w 33"/>
                  <a:gd name="T31" fmla="*/ 0 h 33"/>
                  <a:gd name="T32" fmla="*/ 12 w 33"/>
                  <a:gd name="T33" fmla="*/ 0 h 33"/>
                  <a:gd name="T34" fmla="*/ 7 w 33"/>
                  <a:gd name="T35" fmla="*/ 2 h 33"/>
                  <a:gd name="T36" fmla="*/ 4 w 33"/>
                  <a:gd name="T37" fmla="*/ 5 h 33"/>
                  <a:gd name="T38" fmla="*/ 2 w 33"/>
                  <a:gd name="T39" fmla="*/ 9 h 33"/>
                  <a:gd name="T40" fmla="*/ 0 w 33"/>
                  <a:gd name="T41" fmla="*/ 12 h 33"/>
                  <a:gd name="T42" fmla="*/ 0 w 33"/>
                  <a:gd name="T43" fmla="*/ 17 h 33"/>
                  <a:gd name="T44" fmla="*/ 0 w 33"/>
                  <a:gd name="T45" fmla="*/ 21 h 33"/>
                  <a:gd name="T46" fmla="*/ 2 w 33"/>
                  <a:gd name="T47" fmla="*/ 24 h 33"/>
                  <a:gd name="T48" fmla="*/ 4 w 33"/>
                  <a:gd name="T49" fmla="*/ 29 h 33"/>
                  <a:gd name="T50" fmla="*/ 4 w 33"/>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3">
                    <a:moveTo>
                      <a:pt x="4" y="29"/>
                    </a:moveTo>
                    <a:lnTo>
                      <a:pt x="7" y="31"/>
                    </a:lnTo>
                    <a:lnTo>
                      <a:pt x="12" y="33"/>
                    </a:lnTo>
                    <a:lnTo>
                      <a:pt x="16" y="33"/>
                    </a:lnTo>
                    <a:lnTo>
                      <a:pt x="21" y="33"/>
                    </a:lnTo>
                    <a:lnTo>
                      <a:pt x="24" y="31"/>
                    </a:lnTo>
                    <a:lnTo>
                      <a:pt x="28" y="29"/>
                    </a:lnTo>
                    <a:lnTo>
                      <a:pt x="31" y="24"/>
                    </a:lnTo>
                    <a:lnTo>
                      <a:pt x="33" y="21"/>
                    </a:lnTo>
                    <a:lnTo>
                      <a:pt x="33" y="17"/>
                    </a:lnTo>
                    <a:lnTo>
                      <a:pt x="33" y="12"/>
                    </a:lnTo>
                    <a:lnTo>
                      <a:pt x="31" y="9"/>
                    </a:lnTo>
                    <a:lnTo>
                      <a:pt x="28" y="5"/>
                    </a:lnTo>
                    <a:lnTo>
                      <a:pt x="24" y="2"/>
                    </a:lnTo>
                    <a:lnTo>
                      <a:pt x="21" y="0"/>
                    </a:lnTo>
                    <a:lnTo>
                      <a:pt x="16" y="0"/>
                    </a:lnTo>
                    <a:lnTo>
                      <a:pt x="12" y="0"/>
                    </a:lnTo>
                    <a:lnTo>
                      <a:pt x="7" y="2"/>
                    </a:lnTo>
                    <a:lnTo>
                      <a:pt x="4" y="5"/>
                    </a:lnTo>
                    <a:lnTo>
                      <a:pt x="2" y="9"/>
                    </a:lnTo>
                    <a:lnTo>
                      <a:pt x="0" y="12"/>
                    </a:lnTo>
                    <a:lnTo>
                      <a:pt x="0" y="17"/>
                    </a:lnTo>
                    <a:lnTo>
                      <a:pt x="0" y="21"/>
                    </a:lnTo>
                    <a:lnTo>
                      <a:pt x="2" y="24"/>
                    </a:lnTo>
                    <a:lnTo>
                      <a:pt x="4" y="29"/>
                    </a:lnTo>
                    <a:lnTo>
                      <a:pt x="4" y="2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4" name="Freeform 98"/>
              <p:cNvSpPr>
                <a:spLocks/>
              </p:cNvSpPr>
              <p:nvPr/>
            </p:nvSpPr>
            <p:spPr bwMode="auto">
              <a:xfrm>
                <a:off x="2227263" y="3449638"/>
                <a:ext cx="53975" cy="50800"/>
              </a:xfrm>
              <a:custGeom>
                <a:avLst/>
                <a:gdLst>
                  <a:gd name="T0" fmla="*/ 5 w 34"/>
                  <a:gd name="T1" fmla="*/ 29 h 32"/>
                  <a:gd name="T2" fmla="*/ 8 w 34"/>
                  <a:gd name="T3" fmla="*/ 30 h 32"/>
                  <a:gd name="T4" fmla="*/ 12 w 34"/>
                  <a:gd name="T5" fmla="*/ 32 h 32"/>
                  <a:gd name="T6" fmla="*/ 17 w 34"/>
                  <a:gd name="T7" fmla="*/ 32 h 32"/>
                  <a:gd name="T8" fmla="*/ 22 w 34"/>
                  <a:gd name="T9" fmla="*/ 32 h 32"/>
                  <a:gd name="T10" fmla="*/ 25 w 34"/>
                  <a:gd name="T11" fmla="*/ 30 h 32"/>
                  <a:gd name="T12" fmla="*/ 29 w 34"/>
                  <a:gd name="T13" fmla="*/ 29 h 32"/>
                  <a:gd name="T14" fmla="*/ 31 w 34"/>
                  <a:gd name="T15" fmla="*/ 25 h 32"/>
                  <a:gd name="T16" fmla="*/ 32 w 34"/>
                  <a:gd name="T17" fmla="*/ 20 h 32"/>
                  <a:gd name="T18" fmla="*/ 34 w 34"/>
                  <a:gd name="T19" fmla="*/ 17 h 32"/>
                  <a:gd name="T20" fmla="*/ 32 w 34"/>
                  <a:gd name="T21" fmla="*/ 12 h 32"/>
                  <a:gd name="T22" fmla="*/ 31 w 34"/>
                  <a:gd name="T23" fmla="*/ 8 h 32"/>
                  <a:gd name="T24" fmla="*/ 29 w 34"/>
                  <a:gd name="T25" fmla="*/ 5 h 32"/>
                  <a:gd name="T26" fmla="*/ 25 w 34"/>
                  <a:gd name="T27" fmla="*/ 2 h 32"/>
                  <a:gd name="T28" fmla="*/ 22 w 34"/>
                  <a:gd name="T29" fmla="*/ 0 h 32"/>
                  <a:gd name="T30" fmla="*/ 17 w 34"/>
                  <a:gd name="T31" fmla="*/ 0 h 32"/>
                  <a:gd name="T32" fmla="*/ 12 w 34"/>
                  <a:gd name="T33" fmla="*/ 0 h 32"/>
                  <a:gd name="T34" fmla="*/ 8 w 34"/>
                  <a:gd name="T35" fmla="*/ 2 h 32"/>
                  <a:gd name="T36" fmla="*/ 5 w 34"/>
                  <a:gd name="T37" fmla="*/ 5 h 32"/>
                  <a:gd name="T38" fmla="*/ 3 w 34"/>
                  <a:gd name="T39" fmla="*/ 8 h 32"/>
                  <a:gd name="T40" fmla="*/ 2 w 34"/>
                  <a:gd name="T41" fmla="*/ 12 h 32"/>
                  <a:gd name="T42" fmla="*/ 0 w 34"/>
                  <a:gd name="T43" fmla="*/ 17 h 32"/>
                  <a:gd name="T44" fmla="*/ 2 w 34"/>
                  <a:gd name="T45" fmla="*/ 20 h 32"/>
                  <a:gd name="T46" fmla="*/ 3 w 34"/>
                  <a:gd name="T47" fmla="*/ 25 h 32"/>
                  <a:gd name="T48" fmla="*/ 5 w 34"/>
                  <a:gd name="T49" fmla="*/ 29 h 32"/>
                  <a:gd name="T50" fmla="*/ 5 w 34"/>
                  <a:gd name="T5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5" y="29"/>
                    </a:moveTo>
                    <a:lnTo>
                      <a:pt x="8" y="30"/>
                    </a:lnTo>
                    <a:lnTo>
                      <a:pt x="12" y="32"/>
                    </a:lnTo>
                    <a:lnTo>
                      <a:pt x="17" y="32"/>
                    </a:lnTo>
                    <a:lnTo>
                      <a:pt x="22" y="32"/>
                    </a:lnTo>
                    <a:lnTo>
                      <a:pt x="25" y="30"/>
                    </a:lnTo>
                    <a:lnTo>
                      <a:pt x="29" y="29"/>
                    </a:lnTo>
                    <a:lnTo>
                      <a:pt x="31" y="25"/>
                    </a:lnTo>
                    <a:lnTo>
                      <a:pt x="32" y="20"/>
                    </a:lnTo>
                    <a:lnTo>
                      <a:pt x="34" y="17"/>
                    </a:lnTo>
                    <a:lnTo>
                      <a:pt x="32" y="12"/>
                    </a:lnTo>
                    <a:lnTo>
                      <a:pt x="31" y="8"/>
                    </a:lnTo>
                    <a:lnTo>
                      <a:pt x="29" y="5"/>
                    </a:lnTo>
                    <a:lnTo>
                      <a:pt x="25" y="2"/>
                    </a:lnTo>
                    <a:lnTo>
                      <a:pt x="22" y="0"/>
                    </a:lnTo>
                    <a:lnTo>
                      <a:pt x="17" y="0"/>
                    </a:lnTo>
                    <a:lnTo>
                      <a:pt x="12" y="0"/>
                    </a:lnTo>
                    <a:lnTo>
                      <a:pt x="8" y="2"/>
                    </a:lnTo>
                    <a:lnTo>
                      <a:pt x="5" y="5"/>
                    </a:lnTo>
                    <a:lnTo>
                      <a:pt x="3" y="8"/>
                    </a:lnTo>
                    <a:lnTo>
                      <a:pt x="2" y="12"/>
                    </a:lnTo>
                    <a:lnTo>
                      <a:pt x="0" y="17"/>
                    </a:lnTo>
                    <a:lnTo>
                      <a:pt x="2" y="20"/>
                    </a:lnTo>
                    <a:lnTo>
                      <a:pt x="3" y="25"/>
                    </a:lnTo>
                    <a:lnTo>
                      <a:pt x="5" y="29"/>
                    </a:lnTo>
                    <a:lnTo>
                      <a:pt x="5" y="2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5" name="Freeform 99"/>
              <p:cNvSpPr>
                <a:spLocks/>
              </p:cNvSpPr>
              <p:nvPr/>
            </p:nvSpPr>
            <p:spPr bwMode="auto">
              <a:xfrm>
                <a:off x="2193926" y="3784601"/>
                <a:ext cx="55563" cy="50800"/>
              </a:xfrm>
              <a:custGeom>
                <a:avLst/>
                <a:gdLst>
                  <a:gd name="T0" fmla="*/ 6 w 35"/>
                  <a:gd name="T1" fmla="*/ 29 h 32"/>
                  <a:gd name="T2" fmla="*/ 9 w 35"/>
                  <a:gd name="T3" fmla="*/ 30 h 32"/>
                  <a:gd name="T4" fmla="*/ 12 w 35"/>
                  <a:gd name="T5" fmla="*/ 32 h 32"/>
                  <a:gd name="T6" fmla="*/ 18 w 35"/>
                  <a:gd name="T7" fmla="*/ 32 h 32"/>
                  <a:gd name="T8" fmla="*/ 21 w 35"/>
                  <a:gd name="T9" fmla="*/ 32 h 32"/>
                  <a:gd name="T10" fmla="*/ 26 w 35"/>
                  <a:gd name="T11" fmla="*/ 30 h 32"/>
                  <a:gd name="T12" fmla="*/ 29 w 35"/>
                  <a:gd name="T13" fmla="*/ 29 h 32"/>
                  <a:gd name="T14" fmla="*/ 31 w 35"/>
                  <a:gd name="T15" fmla="*/ 25 h 32"/>
                  <a:gd name="T16" fmla="*/ 33 w 35"/>
                  <a:gd name="T17" fmla="*/ 20 h 32"/>
                  <a:gd name="T18" fmla="*/ 35 w 35"/>
                  <a:gd name="T19" fmla="*/ 17 h 32"/>
                  <a:gd name="T20" fmla="*/ 33 w 35"/>
                  <a:gd name="T21" fmla="*/ 12 h 32"/>
                  <a:gd name="T22" fmla="*/ 31 w 35"/>
                  <a:gd name="T23" fmla="*/ 8 h 32"/>
                  <a:gd name="T24" fmla="*/ 29 w 35"/>
                  <a:gd name="T25" fmla="*/ 5 h 32"/>
                  <a:gd name="T26" fmla="*/ 26 w 35"/>
                  <a:gd name="T27" fmla="*/ 1 h 32"/>
                  <a:gd name="T28" fmla="*/ 21 w 35"/>
                  <a:gd name="T29" fmla="*/ 0 h 32"/>
                  <a:gd name="T30" fmla="*/ 18 w 35"/>
                  <a:gd name="T31" fmla="*/ 0 h 32"/>
                  <a:gd name="T32" fmla="*/ 12 w 35"/>
                  <a:gd name="T33" fmla="*/ 0 h 32"/>
                  <a:gd name="T34" fmla="*/ 9 w 35"/>
                  <a:gd name="T35" fmla="*/ 1 h 32"/>
                  <a:gd name="T36" fmla="*/ 6 w 35"/>
                  <a:gd name="T37" fmla="*/ 5 h 32"/>
                  <a:gd name="T38" fmla="*/ 2 w 35"/>
                  <a:gd name="T39" fmla="*/ 8 h 32"/>
                  <a:gd name="T40" fmla="*/ 0 w 35"/>
                  <a:gd name="T41" fmla="*/ 12 h 32"/>
                  <a:gd name="T42" fmla="*/ 0 w 35"/>
                  <a:gd name="T43" fmla="*/ 17 h 32"/>
                  <a:gd name="T44" fmla="*/ 0 w 35"/>
                  <a:gd name="T45" fmla="*/ 20 h 32"/>
                  <a:gd name="T46" fmla="*/ 2 w 35"/>
                  <a:gd name="T47" fmla="*/ 25 h 32"/>
                  <a:gd name="T48" fmla="*/ 6 w 35"/>
                  <a:gd name="T49" fmla="*/ 29 h 32"/>
                  <a:gd name="T50" fmla="*/ 6 w 35"/>
                  <a:gd name="T51"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2">
                    <a:moveTo>
                      <a:pt x="6" y="29"/>
                    </a:moveTo>
                    <a:lnTo>
                      <a:pt x="9" y="30"/>
                    </a:lnTo>
                    <a:lnTo>
                      <a:pt x="12" y="32"/>
                    </a:lnTo>
                    <a:lnTo>
                      <a:pt x="18" y="32"/>
                    </a:lnTo>
                    <a:lnTo>
                      <a:pt x="21" y="32"/>
                    </a:lnTo>
                    <a:lnTo>
                      <a:pt x="26" y="30"/>
                    </a:lnTo>
                    <a:lnTo>
                      <a:pt x="29" y="29"/>
                    </a:lnTo>
                    <a:lnTo>
                      <a:pt x="31" y="25"/>
                    </a:lnTo>
                    <a:lnTo>
                      <a:pt x="33" y="20"/>
                    </a:lnTo>
                    <a:lnTo>
                      <a:pt x="35" y="17"/>
                    </a:lnTo>
                    <a:lnTo>
                      <a:pt x="33" y="12"/>
                    </a:lnTo>
                    <a:lnTo>
                      <a:pt x="31" y="8"/>
                    </a:lnTo>
                    <a:lnTo>
                      <a:pt x="29" y="5"/>
                    </a:lnTo>
                    <a:lnTo>
                      <a:pt x="26" y="1"/>
                    </a:lnTo>
                    <a:lnTo>
                      <a:pt x="21" y="0"/>
                    </a:lnTo>
                    <a:lnTo>
                      <a:pt x="18" y="0"/>
                    </a:lnTo>
                    <a:lnTo>
                      <a:pt x="12" y="0"/>
                    </a:lnTo>
                    <a:lnTo>
                      <a:pt x="9" y="1"/>
                    </a:lnTo>
                    <a:lnTo>
                      <a:pt x="6" y="5"/>
                    </a:lnTo>
                    <a:lnTo>
                      <a:pt x="2" y="8"/>
                    </a:lnTo>
                    <a:lnTo>
                      <a:pt x="0" y="12"/>
                    </a:lnTo>
                    <a:lnTo>
                      <a:pt x="0" y="17"/>
                    </a:lnTo>
                    <a:lnTo>
                      <a:pt x="0" y="20"/>
                    </a:lnTo>
                    <a:lnTo>
                      <a:pt x="2" y="25"/>
                    </a:lnTo>
                    <a:lnTo>
                      <a:pt x="6" y="29"/>
                    </a:lnTo>
                    <a:lnTo>
                      <a:pt x="6" y="2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6" name="Freeform 100"/>
              <p:cNvSpPr>
                <a:spLocks/>
              </p:cNvSpPr>
              <p:nvPr/>
            </p:nvSpPr>
            <p:spPr bwMode="auto">
              <a:xfrm>
                <a:off x="2878138" y="4127501"/>
                <a:ext cx="53975" cy="50800"/>
              </a:xfrm>
              <a:custGeom>
                <a:avLst/>
                <a:gdLst>
                  <a:gd name="T0" fmla="*/ 5 w 34"/>
                  <a:gd name="T1" fmla="*/ 27 h 32"/>
                  <a:gd name="T2" fmla="*/ 8 w 34"/>
                  <a:gd name="T3" fmla="*/ 30 h 32"/>
                  <a:gd name="T4" fmla="*/ 12 w 34"/>
                  <a:gd name="T5" fmla="*/ 32 h 32"/>
                  <a:gd name="T6" fmla="*/ 17 w 34"/>
                  <a:gd name="T7" fmla="*/ 32 h 32"/>
                  <a:gd name="T8" fmla="*/ 20 w 34"/>
                  <a:gd name="T9" fmla="*/ 32 h 32"/>
                  <a:gd name="T10" fmla="*/ 25 w 34"/>
                  <a:gd name="T11" fmla="*/ 30 h 32"/>
                  <a:gd name="T12" fmla="*/ 29 w 34"/>
                  <a:gd name="T13" fmla="*/ 27 h 32"/>
                  <a:gd name="T14" fmla="*/ 30 w 34"/>
                  <a:gd name="T15" fmla="*/ 24 h 32"/>
                  <a:gd name="T16" fmla="*/ 32 w 34"/>
                  <a:gd name="T17" fmla="*/ 20 h 32"/>
                  <a:gd name="T18" fmla="*/ 34 w 34"/>
                  <a:gd name="T19" fmla="*/ 15 h 32"/>
                  <a:gd name="T20" fmla="*/ 32 w 34"/>
                  <a:gd name="T21" fmla="*/ 12 h 32"/>
                  <a:gd name="T22" fmla="*/ 30 w 34"/>
                  <a:gd name="T23" fmla="*/ 8 h 32"/>
                  <a:gd name="T24" fmla="*/ 29 w 34"/>
                  <a:gd name="T25" fmla="*/ 5 h 32"/>
                  <a:gd name="T26" fmla="*/ 25 w 34"/>
                  <a:gd name="T27" fmla="*/ 2 h 32"/>
                  <a:gd name="T28" fmla="*/ 20 w 34"/>
                  <a:gd name="T29" fmla="*/ 0 h 32"/>
                  <a:gd name="T30" fmla="*/ 17 w 34"/>
                  <a:gd name="T31" fmla="*/ 0 h 32"/>
                  <a:gd name="T32" fmla="*/ 12 w 34"/>
                  <a:gd name="T33" fmla="*/ 0 h 32"/>
                  <a:gd name="T34" fmla="*/ 8 w 34"/>
                  <a:gd name="T35" fmla="*/ 2 h 32"/>
                  <a:gd name="T36" fmla="*/ 5 w 34"/>
                  <a:gd name="T37" fmla="*/ 5 h 32"/>
                  <a:gd name="T38" fmla="*/ 2 w 34"/>
                  <a:gd name="T39" fmla="*/ 8 h 32"/>
                  <a:gd name="T40" fmla="*/ 0 w 34"/>
                  <a:gd name="T41" fmla="*/ 12 h 32"/>
                  <a:gd name="T42" fmla="*/ 0 w 34"/>
                  <a:gd name="T43" fmla="*/ 15 h 32"/>
                  <a:gd name="T44" fmla="*/ 0 w 34"/>
                  <a:gd name="T45" fmla="*/ 20 h 32"/>
                  <a:gd name="T46" fmla="*/ 2 w 34"/>
                  <a:gd name="T47" fmla="*/ 24 h 32"/>
                  <a:gd name="T48" fmla="*/ 5 w 34"/>
                  <a:gd name="T49" fmla="*/ 27 h 32"/>
                  <a:gd name="T50" fmla="*/ 5 w 34"/>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5" y="27"/>
                    </a:moveTo>
                    <a:lnTo>
                      <a:pt x="8" y="30"/>
                    </a:lnTo>
                    <a:lnTo>
                      <a:pt x="12" y="32"/>
                    </a:lnTo>
                    <a:lnTo>
                      <a:pt x="17" y="32"/>
                    </a:lnTo>
                    <a:lnTo>
                      <a:pt x="20" y="32"/>
                    </a:lnTo>
                    <a:lnTo>
                      <a:pt x="25" y="30"/>
                    </a:lnTo>
                    <a:lnTo>
                      <a:pt x="29" y="27"/>
                    </a:lnTo>
                    <a:lnTo>
                      <a:pt x="30" y="24"/>
                    </a:lnTo>
                    <a:lnTo>
                      <a:pt x="32" y="20"/>
                    </a:lnTo>
                    <a:lnTo>
                      <a:pt x="34" y="15"/>
                    </a:lnTo>
                    <a:lnTo>
                      <a:pt x="32" y="12"/>
                    </a:lnTo>
                    <a:lnTo>
                      <a:pt x="30" y="8"/>
                    </a:lnTo>
                    <a:lnTo>
                      <a:pt x="29" y="5"/>
                    </a:lnTo>
                    <a:lnTo>
                      <a:pt x="25" y="2"/>
                    </a:lnTo>
                    <a:lnTo>
                      <a:pt x="20" y="0"/>
                    </a:lnTo>
                    <a:lnTo>
                      <a:pt x="17" y="0"/>
                    </a:lnTo>
                    <a:lnTo>
                      <a:pt x="12" y="0"/>
                    </a:lnTo>
                    <a:lnTo>
                      <a:pt x="8" y="2"/>
                    </a:lnTo>
                    <a:lnTo>
                      <a:pt x="5" y="5"/>
                    </a:lnTo>
                    <a:lnTo>
                      <a:pt x="2" y="8"/>
                    </a:lnTo>
                    <a:lnTo>
                      <a:pt x="0" y="12"/>
                    </a:lnTo>
                    <a:lnTo>
                      <a:pt x="0" y="15"/>
                    </a:lnTo>
                    <a:lnTo>
                      <a:pt x="0" y="20"/>
                    </a:lnTo>
                    <a:lnTo>
                      <a:pt x="2"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7" name="Freeform 101"/>
              <p:cNvSpPr>
                <a:spLocks/>
              </p:cNvSpPr>
              <p:nvPr/>
            </p:nvSpPr>
            <p:spPr bwMode="auto">
              <a:xfrm>
                <a:off x="2446338" y="4464051"/>
                <a:ext cx="50800" cy="52388"/>
              </a:xfrm>
              <a:custGeom>
                <a:avLst/>
                <a:gdLst>
                  <a:gd name="T0" fmla="*/ 3 w 32"/>
                  <a:gd name="T1" fmla="*/ 28 h 33"/>
                  <a:gd name="T2" fmla="*/ 7 w 32"/>
                  <a:gd name="T3" fmla="*/ 31 h 33"/>
                  <a:gd name="T4" fmla="*/ 12 w 32"/>
                  <a:gd name="T5" fmla="*/ 33 h 33"/>
                  <a:gd name="T6" fmla="*/ 15 w 32"/>
                  <a:gd name="T7" fmla="*/ 33 h 33"/>
                  <a:gd name="T8" fmla="*/ 20 w 32"/>
                  <a:gd name="T9" fmla="*/ 33 h 33"/>
                  <a:gd name="T10" fmla="*/ 24 w 32"/>
                  <a:gd name="T11" fmla="*/ 31 h 33"/>
                  <a:gd name="T12" fmla="*/ 27 w 32"/>
                  <a:gd name="T13" fmla="*/ 28 h 33"/>
                  <a:gd name="T14" fmla="*/ 30 w 32"/>
                  <a:gd name="T15" fmla="*/ 24 h 33"/>
                  <a:gd name="T16" fmla="*/ 32 w 32"/>
                  <a:gd name="T17" fmla="*/ 21 h 33"/>
                  <a:gd name="T18" fmla="*/ 32 w 32"/>
                  <a:gd name="T19" fmla="*/ 16 h 33"/>
                  <a:gd name="T20" fmla="*/ 32 w 32"/>
                  <a:gd name="T21" fmla="*/ 12 h 33"/>
                  <a:gd name="T22" fmla="*/ 30 w 32"/>
                  <a:gd name="T23" fmla="*/ 9 h 33"/>
                  <a:gd name="T24" fmla="*/ 27 w 32"/>
                  <a:gd name="T25" fmla="*/ 6 h 33"/>
                  <a:gd name="T26" fmla="*/ 24 w 32"/>
                  <a:gd name="T27" fmla="*/ 2 h 33"/>
                  <a:gd name="T28" fmla="*/ 20 w 32"/>
                  <a:gd name="T29" fmla="*/ 0 h 33"/>
                  <a:gd name="T30" fmla="*/ 15 w 32"/>
                  <a:gd name="T31" fmla="*/ 0 h 33"/>
                  <a:gd name="T32" fmla="*/ 12 w 32"/>
                  <a:gd name="T33" fmla="*/ 0 h 33"/>
                  <a:gd name="T34" fmla="*/ 7 w 32"/>
                  <a:gd name="T35" fmla="*/ 2 h 33"/>
                  <a:gd name="T36" fmla="*/ 3 w 32"/>
                  <a:gd name="T37" fmla="*/ 6 h 33"/>
                  <a:gd name="T38" fmla="*/ 1 w 32"/>
                  <a:gd name="T39" fmla="*/ 9 h 33"/>
                  <a:gd name="T40" fmla="*/ 0 w 32"/>
                  <a:gd name="T41" fmla="*/ 12 h 33"/>
                  <a:gd name="T42" fmla="*/ 0 w 32"/>
                  <a:gd name="T43" fmla="*/ 16 h 33"/>
                  <a:gd name="T44" fmla="*/ 0 w 32"/>
                  <a:gd name="T45" fmla="*/ 21 h 33"/>
                  <a:gd name="T46" fmla="*/ 1 w 32"/>
                  <a:gd name="T47" fmla="*/ 24 h 33"/>
                  <a:gd name="T48" fmla="*/ 3 w 32"/>
                  <a:gd name="T49" fmla="*/ 28 h 33"/>
                  <a:gd name="T50" fmla="*/ 3 w 32"/>
                  <a:gd name="T5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3" y="28"/>
                    </a:moveTo>
                    <a:lnTo>
                      <a:pt x="7" y="31"/>
                    </a:lnTo>
                    <a:lnTo>
                      <a:pt x="12" y="33"/>
                    </a:lnTo>
                    <a:lnTo>
                      <a:pt x="15" y="33"/>
                    </a:lnTo>
                    <a:lnTo>
                      <a:pt x="20" y="33"/>
                    </a:lnTo>
                    <a:lnTo>
                      <a:pt x="24" y="31"/>
                    </a:lnTo>
                    <a:lnTo>
                      <a:pt x="27" y="28"/>
                    </a:lnTo>
                    <a:lnTo>
                      <a:pt x="30" y="24"/>
                    </a:lnTo>
                    <a:lnTo>
                      <a:pt x="32" y="21"/>
                    </a:lnTo>
                    <a:lnTo>
                      <a:pt x="32" y="16"/>
                    </a:lnTo>
                    <a:lnTo>
                      <a:pt x="32" y="12"/>
                    </a:lnTo>
                    <a:lnTo>
                      <a:pt x="30" y="9"/>
                    </a:lnTo>
                    <a:lnTo>
                      <a:pt x="27" y="6"/>
                    </a:lnTo>
                    <a:lnTo>
                      <a:pt x="24" y="2"/>
                    </a:lnTo>
                    <a:lnTo>
                      <a:pt x="20" y="0"/>
                    </a:lnTo>
                    <a:lnTo>
                      <a:pt x="15" y="0"/>
                    </a:lnTo>
                    <a:lnTo>
                      <a:pt x="12" y="0"/>
                    </a:lnTo>
                    <a:lnTo>
                      <a:pt x="7" y="2"/>
                    </a:lnTo>
                    <a:lnTo>
                      <a:pt x="3" y="6"/>
                    </a:lnTo>
                    <a:lnTo>
                      <a:pt x="1" y="9"/>
                    </a:lnTo>
                    <a:lnTo>
                      <a:pt x="0" y="12"/>
                    </a:lnTo>
                    <a:lnTo>
                      <a:pt x="0" y="16"/>
                    </a:lnTo>
                    <a:lnTo>
                      <a:pt x="0" y="21"/>
                    </a:lnTo>
                    <a:lnTo>
                      <a:pt x="1" y="24"/>
                    </a:lnTo>
                    <a:lnTo>
                      <a:pt x="3" y="28"/>
                    </a:lnTo>
                    <a:lnTo>
                      <a:pt x="3"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8" name="Line 112"/>
              <p:cNvSpPr>
                <a:spLocks noChangeShapeType="1"/>
              </p:cNvSpPr>
              <p:nvPr/>
            </p:nvSpPr>
            <p:spPr bwMode="auto">
              <a:xfrm flipH="1">
                <a:off x="2924176" y="4221163"/>
                <a:ext cx="488950"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113"/>
              <p:cNvSpPr>
                <a:spLocks noChangeShapeType="1"/>
              </p:cNvSpPr>
              <p:nvPr/>
            </p:nvSpPr>
            <p:spPr bwMode="auto">
              <a:xfrm flipH="1">
                <a:off x="2235201" y="3543301"/>
                <a:ext cx="88900"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Line 114"/>
              <p:cNvSpPr>
                <a:spLocks noChangeShapeType="1"/>
              </p:cNvSpPr>
              <p:nvPr/>
            </p:nvSpPr>
            <p:spPr bwMode="auto">
              <a:xfrm flipH="1">
                <a:off x="2359026" y="3206751"/>
                <a:ext cx="346075"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115"/>
              <p:cNvSpPr>
                <a:spLocks noChangeShapeType="1"/>
              </p:cNvSpPr>
              <p:nvPr/>
            </p:nvSpPr>
            <p:spPr bwMode="auto">
              <a:xfrm flipH="1">
                <a:off x="2446338" y="2863851"/>
                <a:ext cx="153988"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Line 116"/>
              <p:cNvSpPr>
                <a:spLocks noChangeShapeType="1"/>
              </p:cNvSpPr>
              <p:nvPr/>
            </p:nvSpPr>
            <p:spPr bwMode="auto">
              <a:xfrm flipH="1">
                <a:off x="2273301" y="3878263"/>
                <a:ext cx="101600"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3" name="Line 117"/>
              <p:cNvSpPr>
                <a:spLocks noChangeShapeType="1"/>
              </p:cNvSpPr>
              <p:nvPr/>
            </p:nvSpPr>
            <p:spPr bwMode="auto">
              <a:xfrm flipH="1">
                <a:off x="2493963" y="4562476"/>
                <a:ext cx="195263"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4" name="Freeform 118"/>
              <p:cNvSpPr>
                <a:spLocks/>
              </p:cNvSpPr>
              <p:nvPr/>
            </p:nvSpPr>
            <p:spPr bwMode="auto">
              <a:xfrm>
                <a:off x="2497138" y="2836863"/>
                <a:ext cx="50800" cy="53975"/>
              </a:xfrm>
              <a:custGeom>
                <a:avLst/>
                <a:gdLst>
                  <a:gd name="T0" fmla="*/ 0 w 32"/>
                  <a:gd name="T1" fmla="*/ 17 h 34"/>
                  <a:gd name="T2" fmla="*/ 0 w 32"/>
                  <a:gd name="T3" fmla="*/ 22 h 34"/>
                  <a:gd name="T4" fmla="*/ 2 w 32"/>
                  <a:gd name="T5" fmla="*/ 25 h 34"/>
                  <a:gd name="T6" fmla="*/ 5 w 32"/>
                  <a:gd name="T7" fmla="*/ 29 h 34"/>
                  <a:gd name="T8" fmla="*/ 9 w 32"/>
                  <a:gd name="T9" fmla="*/ 30 h 34"/>
                  <a:gd name="T10" fmla="*/ 12 w 32"/>
                  <a:gd name="T11" fmla="*/ 32 h 34"/>
                  <a:gd name="T12" fmla="*/ 17 w 32"/>
                  <a:gd name="T13" fmla="*/ 34 h 34"/>
                  <a:gd name="T14" fmla="*/ 20 w 32"/>
                  <a:gd name="T15" fmla="*/ 32 h 34"/>
                  <a:gd name="T16" fmla="*/ 26 w 32"/>
                  <a:gd name="T17" fmla="*/ 30 h 34"/>
                  <a:gd name="T18" fmla="*/ 27 w 32"/>
                  <a:gd name="T19" fmla="*/ 29 h 34"/>
                  <a:gd name="T20" fmla="*/ 31 w 32"/>
                  <a:gd name="T21" fmla="*/ 25 h 34"/>
                  <a:gd name="T22" fmla="*/ 32 w 32"/>
                  <a:gd name="T23" fmla="*/ 22 h 34"/>
                  <a:gd name="T24" fmla="*/ 32 w 32"/>
                  <a:gd name="T25" fmla="*/ 17 h 34"/>
                  <a:gd name="T26" fmla="*/ 32 w 32"/>
                  <a:gd name="T27" fmla="*/ 12 h 34"/>
                  <a:gd name="T28" fmla="*/ 31 w 32"/>
                  <a:gd name="T29" fmla="*/ 8 h 34"/>
                  <a:gd name="T30" fmla="*/ 27 w 32"/>
                  <a:gd name="T31" fmla="*/ 5 h 34"/>
                  <a:gd name="T32" fmla="*/ 26 w 32"/>
                  <a:gd name="T33" fmla="*/ 3 h 34"/>
                  <a:gd name="T34" fmla="*/ 20 w 32"/>
                  <a:gd name="T35" fmla="*/ 1 h 34"/>
                  <a:gd name="T36" fmla="*/ 17 w 32"/>
                  <a:gd name="T37" fmla="*/ 0 h 34"/>
                  <a:gd name="T38" fmla="*/ 12 w 32"/>
                  <a:gd name="T39" fmla="*/ 1 h 34"/>
                  <a:gd name="T40" fmla="*/ 9 w 32"/>
                  <a:gd name="T41" fmla="*/ 3 h 34"/>
                  <a:gd name="T42" fmla="*/ 5 w 32"/>
                  <a:gd name="T43" fmla="*/ 5 h 34"/>
                  <a:gd name="T44" fmla="*/ 2 w 32"/>
                  <a:gd name="T45" fmla="*/ 8 h 34"/>
                  <a:gd name="T46" fmla="*/ 0 w 32"/>
                  <a:gd name="T47" fmla="*/ 12 h 34"/>
                  <a:gd name="T48" fmla="*/ 0 w 32"/>
                  <a:gd name="T49" fmla="*/ 17 h 34"/>
                  <a:gd name="T50" fmla="*/ 0 w 32"/>
                  <a:gd name="T51"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
                    <a:moveTo>
                      <a:pt x="0" y="17"/>
                    </a:moveTo>
                    <a:lnTo>
                      <a:pt x="0" y="22"/>
                    </a:lnTo>
                    <a:lnTo>
                      <a:pt x="2" y="25"/>
                    </a:lnTo>
                    <a:lnTo>
                      <a:pt x="5" y="29"/>
                    </a:lnTo>
                    <a:lnTo>
                      <a:pt x="9" y="30"/>
                    </a:lnTo>
                    <a:lnTo>
                      <a:pt x="12" y="32"/>
                    </a:lnTo>
                    <a:lnTo>
                      <a:pt x="17" y="34"/>
                    </a:lnTo>
                    <a:lnTo>
                      <a:pt x="20" y="32"/>
                    </a:lnTo>
                    <a:lnTo>
                      <a:pt x="26" y="30"/>
                    </a:lnTo>
                    <a:lnTo>
                      <a:pt x="27" y="29"/>
                    </a:lnTo>
                    <a:lnTo>
                      <a:pt x="31" y="25"/>
                    </a:lnTo>
                    <a:lnTo>
                      <a:pt x="32" y="22"/>
                    </a:lnTo>
                    <a:lnTo>
                      <a:pt x="32" y="17"/>
                    </a:lnTo>
                    <a:lnTo>
                      <a:pt x="32" y="12"/>
                    </a:lnTo>
                    <a:lnTo>
                      <a:pt x="31" y="8"/>
                    </a:lnTo>
                    <a:lnTo>
                      <a:pt x="27" y="5"/>
                    </a:lnTo>
                    <a:lnTo>
                      <a:pt x="26" y="3"/>
                    </a:lnTo>
                    <a:lnTo>
                      <a:pt x="20" y="1"/>
                    </a:lnTo>
                    <a:lnTo>
                      <a:pt x="17" y="0"/>
                    </a:lnTo>
                    <a:lnTo>
                      <a:pt x="12" y="1"/>
                    </a:lnTo>
                    <a:lnTo>
                      <a:pt x="9" y="3"/>
                    </a:lnTo>
                    <a:lnTo>
                      <a:pt x="5" y="5"/>
                    </a:lnTo>
                    <a:lnTo>
                      <a:pt x="2" y="8"/>
                    </a:lnTo>
                    <a:lnTo>
                      <a:pt x="0"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5" name="Freeform 119"/>
              <p:cNvSpPr>
                <a:spLocks/>
              </p:cNvSpPr>
              <p:nvPr/>
            </p:nvSpPr>
            <p:spPr bwMode="auto">
              <a:xfrm>
                <a:off x="2505076" y="3179763"/>
                <a:ext cx="53975" cy="50800"/>
              </a:xfrm>
              <a:custGeom>
                <a:avLst/>
                <a:gdLst>
                  <a:gd name="T0" fmla="*/ 0 w 34"/>
                  <a:gd name="T1" fmla="*/ 17 h 32"/>
                  <a:gd name="T2" fmla="*/ 2 w 34"/>
                  <a:gd name="T3" fmla="*/ 20 h 32"/>
                  <a:gd name="T4" fmla="*/ 2 w 34"/>
                  <a:gd name="T5" fmla="*/ 25 h 32"/>
                  <a:gd name="T6" fmla="*/ 5 w 34"/>
                  <a:gd name="T7" fmla="*/ 29 h 32"/>
                  <a:gd name="T8" fmla="*/ 9 w 34"/>
                  <a:gd name="T9" fmla="*/ 30 h 32"/>
                  <a:gd name="T10" fmla="*/ 12 w 34"/>
                  <a:gd name="T11" fmla="*/ 32 h 32"/>
                  <a:gd name="T12" fmla="*/ 17 w 34"/>
                  <a:gd name="T13" fmla="*/ 32 h 32"/>
                  <a:gd name="T14" fmla="*/ 21 w 34"/>
                  <a:gd name="T15" fmla="*/ 32 h 32"/>
                  <a:gd name="T16" fmla="*/ 26 w 34"/>
                  <a:gd name="T17" fmla="*/ 30 h 32"/>
                  <a:gd name="T18" fmla="*/ 29 w 34"/>
                  <a:gd name="T19" fmla="*/ 29 h 32"/>
                  <a:gd name="T20" fmla="*/ 31 w 34"/>
                  <a:gd name="T21" fmla="*/ 25 h 32"/>
                  <a:gd name="T22" fmla="*/ 32 w 34"/>
                  <a:gd name="T23" fmla="*/ 20 h 32"/>
                  <a:gd name="T24" fmla="*/ 34 w 34"/>
                  <a:gd name="T25" fmla="*/ 17 h 32"/>
                  <a:gd name="T26" fmla="*/ 32 w 34"/>
                  <a:gd name="T27" fmla="*/ 12 h 32"/>
                  <a:gd name="T28" fmla="*/ 31 w 34"/>
                  <a:gd name="T29" fmla="*/ 8 h 32"/>
                  <a:gd name="T30" fmla="*/ 29 w 34"/>
                  <a:gd name="T31" fmla="*/ 5 h 32"/>
                  <a:gd name="T32" fmla="*/ 26 w 34"/>
                  <a:gd name="T33" fmla="*/ 1 h 32"/>
                  <a:gd name="T34" fmla="*/ 21 w 34"/>
                  <a:gd name="T35" fmla="*/ 0 h 32"/>
                  <a:gd name="T36" fmla="*/ 17 w 34"/>
                  <a:gd name="T37" fmla="*/ 0 h 32"/>
                  <a:gd name="T38" fmla="*/ 12 w 34"/>
                  <a:gd name="T39" fmla="*/ 0 h 32"/>
                  <a:gd name="T40" fmla="*/ 9 w 34"/>
                  <a:gd name="T41" fmla="*/ 1 h 32"/>
                  <a:gd name="T42" fmla="*/ 5 w 34"/>
                  <a:gd name="T43" fmla="*/ 5 h 32"/>
                  <a:gd name="T44" fmla="*/ 2 w 34"/>
                  <a:gd name="T45" fmla="*/ 8 h 32"/>
                  <a:gd name="T46" fmla="*/ 2 w 34"/>
                  <a:gd name="T47" fmla="*/ 12 h 32"/>
                  <a:gd name="T48" fmla="*/ 0 w 34"/>
                  <a:gd name="T49" fmla="*/ 17 h 32"/>
                  <a:gd name="T50" fmla="*/ 0 w 34"/>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0" y="17"/>
                    </a:moveTo>
                    <a:lnTo>
                      <a:pt x="2" y="20"/>
                    </a:lnTo>
                    <a:lnTo>
                      <a:pt x="2" y="25"/>
                    </a:lnTo>
                    <a:lnTo>
                      <a:pt x="5" y="29"/>
                    </a:lnTo>
                    <a:lnTo>
                      <a:pt x="9" y="30"/>
                    </a:lnTo>
                    <a:lnTo>
                      <a:pt x="12" y="32"/>
                    </a:lnTo>
                    <a:lnTo>
                      <a:pt x="17" y="32"/>
                    </a:lnTo>
                    <a:lnTo>
                      <a:pt x="21" y="32"/>
                    </a:lnTo>
                    <a:lnTo>
                      <a:pt x="26" y="30"/>
                    </a:lnTo>
                    <a:lnTo>
                      <a:pt x="29" y="29"/>
                    </a:lnTo>
                    <a:lnTo>
                      <a:pt x="31" y="25"/>
                    </a:lnTo>
                    <a:lnTo>
                      <a:pt x="32" y="20"/>
                    </a:lnTo>
                    <a:lnTo>
                      <a:pt x="34" y="17"/>
                    </a:lnTo>
                    <a:lnTo>
                      <a:pt x="32" y="12"/>
                    </a:lnTo>
                    <a:lnTo>
                      <a:pt x="31" y="8"/>
                    </a:lnTo>
                    <a:lnTo>
                      <a:pt x="29" y="5"/>
                    </a:lnTo>
                    <a:lnTo>
                      <a:pt x="26" y="1"/>
                    </a:lnTo>
                    <a:lnTo>
                      <a:pt x="21" y="0"/>
                    </a:lnTo>
                    <a:lnTo>
                      <a:pt x="17" y="0"/>
                    </a:lnTo>
                    <a:lnTo>
                      <a:pt x="12" y="0"/>
                    </a:lnTo>
                    <a:lnTo>
                      <a:pt x="9" y="1"/>
                    </a:lnTo>
                    <a:lnTo>
                      <a:pt x="5" y="5"/>
                    </a:lnTo>
                    <a:lnTo>
                      <a:pt x="2" y="8"/>
                    </a:lnTo>
                    <a:lnTo>
                      <a:pt x="2"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6" name="Freeform 120"/>
              <p:cNvSpPr>
                <a:spLocks/>
              </p:cNvSpPr>
              <p:nvPr/>
            </p:nvSpPr>
            <p:spPr bwMode="auto">
              <a:xfrm>
                <a:off x="2254251" y="3516313"/>
                <a:ext cx="50800" cy="52388"/>
              </a:xfrm>
              <a:custGeom>
                <a:avLst/>
                <a:gdLst>
                  <a:gd name="T0" fmla="*/ 0 w 32"/>
                  <a:gd name="T1" fmla="*/ 17 h 33"/>
                  <a:gd name="T2" fmla="*/ 0 w 32"/>
                  <a:gd name="T3" fmla="*/ 21 h 33"/>
                  <a:gd name="T4" fmla="*/ 2 w 32"/>
                  <a:gd name="T5" fmla="*/ 26 h 33"/>
                  <a:gd name="T6" fmla="*/ 3 w 32"/>
                  <a:gd name="T7" fmla="*/ 28 h 33"/>
                  <a:gd name="T8" fmla="*/ 7 w 32"/>
                  <a:gd name="T9" fmla="*/ 31 h 33"/>
                  <a:gd name="T10" fmla="*/ 12 w 32"/>
                  <a:gd name="T11" fmla="*/ 33 h 33"/>
                  <a:gd name="T12" fmla="*/ 15 w 32"/>
                  <a:gd name="T13" fmla="*/ 33 h 33"/>
                  <a:gd name="T14" fmla="*/ 20 w 32"/>
                  <a:gd name="T15" fmla="*/ 33 h 33"/>
                  <a:gd name="T16" fmla="*/ 24 w 32"/>
                  <a:gd name="T17" fmla="*/ 31 h 33"/>
                  <a:gd name="T18" fmla="*/ 27 w 32"/>
                  <a:gd name="T19" fmla="*/ 28 h 33"/>
                  <a:gd name="T20" fmla="*/ 31 w 32"/>
                  <a:gd name="T21" fmla="*/ 26 h 33"/>
                  <a:gd name="T22" fmla="*/ 32 w 32"/>
                  <a:gd name="T23" fmla="*/ 21 h 33"/>
                  <a:gd name="T24" fmla="*/ 32 w 32"/>
                  <a:gd name="T25" fmla="*/ 17 h 33"/>
                  <a:gd name="T26" fmla="*/ 32 w 32"/>
                  <a:gd name="T27" fmla="*/ 12 h 33"/>
                  <a:gd name="T28" fmla="*/ 31 w 32"/>
                  <a:gd name="T29" fmla="*/ 9 h 33"/>
                  <a:gd name="T30" fmla="*/ 27 w 32"/>
                  <a:gd name="T31" fmla="*/ 5 h 33"/>
                  <a:gd name="T32" fmla="*/ 24 w 32"/>
                  <a:gd name="T33" fmla="*/ 2 h 33"/>
                  <a:gd name="T34" fmla="*/ 20 w 32"/>
                  <a:gd name="T35" fmla="*/ 0 h 33"/>
                  <a:gd name="T36" fmla="*/ 15 w 32"/>
                  <a:gd name="T37" fmla="*/ 0 h 33"/>
                  <a:gd name="T38" fmla="*/ 12 w 32"/>
                  <a:gd name="T39" fmla="*/ 0 h 33"/>
                  <a:gd name="T40" fmla="*/ 7 w 32"/>
                  <a:gd name="T41" fmla="*/ 2 h 33"/>
                  <a:gd name="T42" fmla="*/ 3 w 32"/>
                  <a:gd name="T43" fmla="*/ 5 h 33"/>
                  <a:gd name="T44" fmla="*/ 2 w 32"/>
                  <a:gd name="T45" fmla="*/ 9 h 33"/>
                  <a:gd name="T46" fmla="*/ 0 w 32"/>
                  <a:gd name="T47" fmla="*/ 12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0" y="21"/>
                    </a:lnTo>
                    <a:lnTo>
                      <a:pt x="2" y="26"/>
                    </a:lnTo>
                    <a:lnTo>
                      <a:pt x="3" y="28"/>
                    </a:lnTo>
                    <a:lnTo>
                      <a:pt x="7" y="31"/>
                    </a:lnTo>
                    <a:lnTo>
                      <a:pt x="12" y="33"/>
                    </a:lnTo>
                    <a:lnTo>
                      <a:pt x="15" y="33"/>
                    </a:lnTo>
                    <a:lnTo>
                      <a:pt x="20" y="33"/>
                    </a:lnTo>
                    <a:lnTo>
                      <a:pt x="24" y="31"/>
                    </a:lnTo>
                    <a:lnTo>
                      <a:pt x="27" y="28"/>
                    </a:lnTo>
                    <a:lnTo>
                      <a:pt x="31" y="26"/>
                    </a:lnTo>
                    <a:lnTo>
                      <a:pt x="32" y="21"/>
                    </a:lnTo>
                    <a:lnTo>
                      <a:pt x="32" y="17"/>
                    </a:lnTo>
                    <a:lnTo>
                      <a:pt x="32" y="12"/>
                    </a:lnTo>
                    <a:lnTo>
                      <a:pt x="31" y="9"/>
                    </a:lnTo>
                    <a:lnTo>
                      <a:pt x="27" y="5"/>
                    </a:lnTo>
                    <a:lnTo>
                      <a:pt x="24" y="2"/>
                    </a:lnTo>
                    <a:lnTo>
                      <a:pt x="20" y="0"/>
                    </a:lnTo>
                    <a:lnTo>
                      <a:pt x="15" y="0"/>
                    </a:lnTo>
                    <a:lnTo>
                      <a:pt x="12" y="0"/>
                    </a:lnTo>
                    <a:lnTo>
                      <a:pt x="7" y="2"/>
                    </a:lnTo>
                    <a:lnTo>
                      <a:pt x="3" y="5"/>
                    </a:lnTo>
                    <a:lnTo>
                      <a:pt x="2" y="9"/>
                    </a:lnTo>
                    <a:lnTo>
                      <a:pt x="0"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7" name="Freeform 121"/>
              <p:cNvSpPr>
                <a:spLocks/>
              </p:cNvSpPr>
              <p:nvPr/>
            </p:nvSpPr>
            <p:spPr bwMode="auto">
              <a:xfrm>
                <a:off x="2297113" y="3851276"/>
                <a:ext cx="53975" cy="52388"/>
              </a:xfrm>
              <a:custGeom>
                <a:avLst/>
                <a:gdLst>
                  <a:gd name="T0" fmla="*/ 0 w 34"/>
                  <a:gd name="T1" fmla="*/ 17 h 33"/>
                  <a:gd name="T2" fmla="*/ 2 w 34"/>
                  <a:gd name="T3" fmla="*/ 21 h 33"/>
                  <a:gd name="T4" fmla="*/ 4 w 34"/>
                  <a:gd name="T5" fmla="*/ 26 h 33"/>
                  <a:gd name="T6" fmla="*/ 5 w 34"/>
                  <a:gd name="T7" fmla="*/ 29 h 33"/>
                  <a:gd name="T8" fmla="*/ 9 w 34"/>
                  <a:gd name="T9" fmla="*/ 31 h 33"/>
                  <a:gd name="T10" fmla="*/ 12 w 34"/>
                  <a:gd name="T11" fmla="*/ 33 h 33"/>
                  <a:gd name="T12" fmla="*/ 17 w 34"/>
                  <a:gd name="T13" fmla="*/ 33 h 33"/>
                  <a:gd name="T14" fmla="*/ 22 w 34"/>
                  <a:gd name="T15" fmla="*/ 33 h 33"/>
                  <a:gd name="T16" fmla="*/ 26 w 34"/>
                  <a:gd name="T17" fmla="*/ 31 h 33"/>
                  <a:gd name="T18" fmla="*/ 29 w 34"/>
                  <a:gd name="T19" fmla="*/ 29 h 33"/>
                  <a:gd name="T20" fmla="*/ 31 w 34"/>
                  <a:gd name="T21" fmla="*/ 26 h 33"/>
                  <a:gd name="T22" fmla="*/ 32 w 34"/>
                  <a:gd name="T23" fmla="*/ 21 h 33"/>
                  <a:gd name="T24" fmla="*/ 34 w 34"/>
                  <a:gd name="T25" fmla="*/ 17 h 33"/>
                  <a:gd name="T26" fmla="*/ 32 w 34"/>
                  <a:gd name="T27" fmla="*/ 12 h 33"/>
                  <a:gd name="T28" fmla="*/ 31 w 34"/>
                  <a:gd name="T29" fmla="*/ 9 h 33"/>
                  <a:gd name="T30" fmla="*/ 29 w 34"/>
                  <a:gd name="T31" fmla="*/ 5 h 33"/>
                  <a:gd name="T32" fmla="*/ 26 w 34"/>
                  <a:gd name="T33" fmla="*/ 2 h 33"/>
                  <a:gd name="T34" fmla="*/ 22 w 34"/>
                  <a:gd name="T35" fmla="*/ 0 h 33"/>
                  <a:gd name="T36" fmla="*/ 17 w 34"/>
                  <a:gd name="T37" fmla="*/ 0 h 33"/>
                  <a:gd name="T38" fmla="*/ 12 w 34"/>
                  <a:gd name="T39" fmla="*/ 0 h 33"/>
                  <a:gd name="T40" fmla="*/ 9 w 34"/>
                  <a:gd name="T41" fmla="*/ 2 h 33"/>
                  <a:gd name="T42" fmla="*/ 5 w 34"/>
                  <a:gd name="T43" fmla="*/ 5 h 33"/>
                  <a:gd name="T44" fmla="*/ 4 w 34"/>
                  <a:gd name="T45" fmla="*/ 9 h 33"/>
                  <a:gd name="T46" fmla="*/ 2 w 34"/>
                  <a:gd name="T47" fmla="*/ 12 h 33"/>
                  <a:gd name="T48" fmla="*/ 0 w 34"/>
                  <a:gd name="T49" fmla="*/ 17 h 33"/>
                  <a:gd name="T50" fmla="*/ 0 w 34"/>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0" y="17"/>
                    </a:moveTo>
                    <a:lnTo>
                      <a:pt x="2" y="21"/>
                    </a:lnTo>
                    <a:lnTo>
                      <a:pt x="4" y="26"/>
                    </a:lnTo>
                    <a:lnTo>
                      <a:pt x="5" y="29"/>
                    </a:lnTo>
                    <a:lnTo>
                      <a:pt x="9" y="31"/>
                    </a:lnTo>
                    <a:lnTo>
                      <a:pt x="12" y="33"/>
                    </a:lnTo>
                    <a:lnTo>
                      <a:pt x="17" y="33"/>
                    </a:lnTo>
                    <a:lnTo>
                      <a:pt x="22" y="33"/>
                    </a:lnTo>
                    <a:lnTo>
                      <a:pt x="26" y="31"/>
                    </a:lnTo>
                    <a:lnTo>
                      <a:pt x="29" y="29"/>
                    </a:lnTo>
                    <a:lnTo>
                      <a:pt x="31" y="26"/>
                    </a:lnTo>
                    <a:lnTo>
                      <a:pt x="32" y="21"/>
                    </a:lnTo>
                    <a:lnTo>
                      <a:pt x="34" y="17"/>
                    </a:lnTo>
                    <a:lnTo>
                      <a:pt x="32" y="12"/>
                    </a:lnTo>
                    <a:lnTo>
                      <a:pt x="31" y="9"/>
                    </a:lnTo>
                    <a:lnTo>
                      <a:pt x="29" y="5"/>
                    </a:lnTo>
                    <a:lnTo>
                      <a:pt x="26" y="2"/>
                    </a:lnTo>
                    <a:lnTo>
                      <a:pt x="22" y="0"/>
                    </a:lnTo>
                    <a:lnTo>
                      <a:pt x="17" y="0"/>
                    </a:lnTo>
                    <a:lnTo>
                      <a:pt x="12" y="0"/>
                    </a:lnTo>
                    <a:lnTo>
                      <a:pt x="9" y="2"/>
                    </a:lnTo>
                    <a:lnTo>
                      <a:pt x="5" y="5"/>
                    </a:lnTo>
                    <a:lnTo>
                      <a:pt x="4" y="9"/>
                    </a:lnTo>
                    <a:lnTo>
                      <a:pt x="2"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8" name="Freeform 122"/>
              <p:cNvSpPr>
                <a:spLocks/>
              </p:cNvSpPr>
              <p:nvPr/>
            </p:nvSpPr>
            <p:spPr bwMode="auto">
              <a:xfrm>
                <a:off x="3143251" y="4194176"/>
                <a:ext cx="50800" cy="52388"/>
              </a:xfrm>
              <a:custGeom>
                <a:avLst/>
                <a:gdLst>
                  <a:gd name="T0" fmla="*/ 0 w 32"/>
                  <a:gd name="T1" fmla="*/ 17 h 33"/>
                  <a:gd name="T2" fmla="*/ 0 w 32"/>
                  <a:gd name="T3" fmla="*/ 21 h 33"/>
                  <a:gd name="T4" fmla="*/ 1 w 32"/>
                  <a:gd name="T5" fmla="*/ 24 h 33"/>
                  <a:gd name="T6" fmla="*/ 3 w 32"/>
                  <a:gd name="T7" fmla="*/ 28 h 33"/>
                  <a:gd name="T8" fmla="*/ 6 w 32"/>
                  <a:gd name="T9" fmla="*/ 31 h 33"/>
                  <a:gd name="T10" fmla="*/ 11 w 32"/>
                  <a:gd name="T11" fmla="*/ 33 h 33"/>
                  <a:gd name="T12" fmla="*/ 15 w 32"/>
                  <a:gd name="T13" fmla="*/ 33 h 33"/>
                  <a:gd name="T14" fmla="*/ 20 w 32"/>
                  <a:gd name="T15" fmla="*/ 33 h 33"/>
                  <a:gd name="T16" fmla="*/ 23 w 32"/>
                  <a:gd name="T17" fmla="*/ 31 h 33"/>
                  <a:gd name="T18" fmla="*/ 27 w 32"/>
                  <a:gd name="T19" fmla="*/ 28 h 33"/>
                  <a:gd name="T20" fmla="*/ 30 w 32"/>
                  <a:gd name="T21" fmla="*/ 24 h 33"/>
                  <a:gd name="T22" fmla="*/ 32 w 32"/>
                  <a:gd name="T23" fmla="*/ 21 h 33"/>
                  <a:gd name="T24" fmla="*/ 32 w 32"/>
                  <a:gd name="T25" fmla="*/ 17 h 33"/>
                  <a:gd name="T26" fmla="*/ 32 w 32"/>
                  <a:gd name="T27" fmla="*/ 12 h 33"/>
                  <a:gd name="T28" fmla="*/ 30 w 32"/>
                  <a:gd name="T29" fmla="*/ 9 h 33"/>
                  <a:gd name="T30" fmla="*/ 27 w 32"/>
                  <a:gd name="T31" fmla="*/ 5 h 33"/>
                  <a:gd name="T32" fmla="*/ 23 w 32"/>
                  <a:gd name="T33" fmla="*/ 2 h 33"/>
                  <a:gd name="T34" fmla="*/ 20 w 32"/>
                  <a:gd name="T35" fmla="*/ 0 h 33"/>
                  <a:gd name="T36" fmla="*/ 15 w 32"/>
                  <a:gd name="T37" fmla="*/ 0 h 33"/>
                  <a:gd name="T38" fmla="*/ 11 w 32"/>
                  <a:gd name="T39" fmla="*/ 0 h 33"/>
                  <a:gd name="T40" fmla="*/ 6 w 32"/>
                  <a:gd name="T41" fmla="*/ 2 h 33"/>
                  <a:gd name="T42" fmla="*/ 3 w 32"/>
                  <a:gd name="T43" fmla="*/ 5 h 33"/>
                  <a:gd name="T44" fmla="*/ 1 w 32"/>
                  <a:gd name="T45" fmla="*/ 9 h 33"/>
                  <a:gd name="T46" fmla="*/ 0 w 32"/>
                  <a:gd name="T47" fmla="*/ 12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0" y="21"/>
                    </a:lnTo>
                    <a:lnTo>
                      <a:pt x="1" y="24"/>
                    </a:lnTo>
                    <a:lnTo>
                      <a:pt x="3" y="28"/>
                    </a:lnTo>
                    <a:lnTo>
                      <a:pt x="6" y="31"/>
                    </a:lnTo>
                    <a:lnTo>
                      <a:pt x="11" y="33"/>
                    </a:lnTo>
                    <a:lnTo>
                      <a:pt x="15" y="33"/>
                    </a:lnTo>
                    <a:lnTo>
                      <a:pt x="20" y="33"/>
                    </a:lnTo>
                    <a:lnTo>
                      <a:pt x="23" y="31"/>
                    </a:lnTo>
                    <a:lnTo>
                      <a:pt x="27" y="28"/>
                    </a:lnTo>
                    <a:lnTo>
                      <a:pt x="30" y="24"/>
                    </a:lnTo>
                    <a:lnTo>
                      <a:pt x="32" y="21"/>
                    </a:lnTo>
                    <a:lnTo>
                      <a:pt x="32" y="17"/>
                    </a:lnTo>
                    <a:lnTo>
                      <a:pt x="32" y="12"/>
                    </a:lnTo>
                    <a:lnTo>
                      <a:pt x="30" y="9"/>
                    </a:lnTo>
                    <a:lnTo>
                      <a:pt x="27" y="5"/>
                    </a:lnTo>
                    <a:lnTo>
                      <a:pt x="23" y="2"/>
                    </a:lnTo>
                    <a:lnTo>
                      <a:pt x="20" y="0"/>
                    </a:lnTo>
                    <a:lnTo>
                      <a:pt x="15" y="0"/>
                    </a:lnTo>
                    <a:lnTo>
                      <a:pt x="11" y="0"/>
                    </a:lnTo>
                    <a:lnTo>
                      <a:pt x="6" y="2"/>
                    </a:lnTo>
                    <a:lnTo>
                      <a:pt x="3" y="5"/>
                    </a:lnTo>
                    <a:lnTo>
                      <a:pt x="1" y="9"/>
                    </a:lnTo>
                    <a:lnTo>
                      <a:pt x="0"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9" name="Freeform 123"/>
              <p:cNvSpPr>
                <a:spLocks/>
              </p:cNvSpPr>
              <p:nvPr/>
            </p:nvSpPr>
            <p:spPr bwMode="auto">
              <a:xfrm>
                <a:off x="2565401" y="4535488"/>
                <a:ext cx="53975" cy="50800"/>
              </a:xfrm>
              <a:custGeom>
                <a:avLst/>
                <a:gdLst>
                  <a:gd name="T0" fmla="*/ 0 w 34"/>
                  <a:gd name="T1" fmla="*/ 17 h 32"/>
                  <a:gd name="T2" fmla="*/ 0 w 34"/>
                  <a:gd name="T3" fmla="*/ 20 h 32"/>
                  <a:gd name="T4" fmla="*/ 1 w 34"/>
                  <a:gd name="T5" fmla="*/ 23 h 32"/>
                  <a:gd name="T6" fmla="*/ 5 w 34"/>
                  <a:gd name="T7" fmla="*/ 27 h 32"/>
                  <a:gd name="T8" fmla="*/ 8 w 34"/>
                  <a:gd name="T9" fmla="*/ 30 h 32"/>
                  <a:gd name="T10" fmla="*/ 11 w 34"/>
                  <a:gd name="T11" fmla="*/ 32 h 32"/>
                  <a:gd name="T12" fmla="*/ 17 w 34"/>
                  <a:gd name="T13" fmla="*/ 32 h 32"/>
                  <a:gd name="T14" fmla="*/ 20 w 34"/>
                  <a:gd name="T15" fmla="*/ 32 h 32"/>
                  <a:gd name="T16" fmla="*/ 25 w 34"/>
                  <a:gd name="T17" fmla="*/ 30 h 32"/>
                  <a:gd name="T18" fmla="*/ 28 w 34"/>
                  <a:gd name="T19" fmla="*/ 27 h 32"/>
                  <a:gd name="T20" fmla="*/ 30 w 34"/>
                  <a:gd name="T21" fmla="*/ 23 h 32"/>
                  <a:gd name="T22" fmla="*/ 32 w 34"/>
                  <a:gd name="T23" fmla="*/ 20 h 32"/>
                  <a:gd name="T24" fmla="*/ 34 w 34"/>
                  <a:gd name="T25" fmla="*/ 17 h 32"/>
                  <a:gd name="T26" fmla="*/ 32 w 34"/>
                  <a:gd name="T27" fmla="*/ 12 h 32"/>
                  <a:gd name="T28" fmla="*/ 30 w 34"/>
                  <a:gd name="T29" fmla="*/ 8 h 32"/>
                  <a:gd name="T30" fmla="*/ 28 w 34"/>
                  <a:gd name="T31" fmla="*/ 5 h 32"/>
                  <a:gd name="T32" fmla="*/ 25 w 34"/>
                  <a:gd name="T33" fmla="*/ 1 h 32"/>
                  <a:gd name="T34" fmla="*/ 20 w 34"/>
                  <a:gd name="T35" fmla="*/ 0 h 32"/>
                  <a:gd name="T36" fmla="*/ 17 w 34"/>
                  <a:gd name="T37" fmla="*/ 0 h 32"/>
                  <a:gd name="T38" fmla="*/ 11 w 34"/>
                  <a:gd name="T39" fmla="*/ 0 h 32"/>
                  <a:gd name="T40" fmla="*/ 8 w 34"/>
                  <a:gd name="T41" fmla="*/ 1 h 32"/>
                  <a:gd name="T42" fmla="*/ 5 w 34"/>
                  <a:gd name="T43" fmla="*/ 5 h 32"/>
                  <a:gd name="T44" fmla="*/ 1 w 34"/>
                  <a:gd name="T45" fmla="*/ 8 h 32"/>
                  <a:gd name="T46" fmla="*/ 0 w 34"/>
                  <a:gd name="T47" fmla="*/ 12 h 32"/>
                  <a:gd name="T48" fmla="*/ 0 w 34"/>
                  <a:gd name="T49" fmla="*/ 17 h 32"/>
                  <a:gd name="T50" fmla="*/ 0 w 34"/>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0" y="17"/>
                    </a:moveTo>
                    <a:lnTo>
                      <a:pt x="0" y="20"/>
                    </a:lnTo>
                    <a:lnTo>
                      <a:pt x="1" y="23"/>
                    </a:lnTo>
                    <a:lnTo>
                      <a:pt x="5" y="27"/>
                    </a:lnTo>
                    <a:lnTo>
                      <a:pt x="8" y="30"/>
                    </a:lnTo>
                    <a:lnTo>
                      <a:pt x="11" y="32"/>
                    </a:lnTo>
                    <a:lnTo>
                      <a:pt x="17" y="32"/>
                    </a:lnTo>
                    <a:lnTo>
                      <a:pt x="20" y="32"/>
                    </a:lnTo>
                    <a:lnTo>
                      <a:pt x="25" y="30"/>
                    </a:lnTo>
                    <a:lnTo>
                      <a:pt x="28" y="27"/>
                    </a:lnTo>
                    <a:lnTo>
                      <a:pt x="30" y="23"/>
                    </a:lnTo>
                    <a:lnTo>
                      <a:pt x="32" y="20"/>
                    </a:lnTo>
                    <a:lnTo>
                      <a:pt x="34" y="17"/>
                    </a:lnTo>
                    <a:lnTo>
                      <a:pt x="32" y="12"/>
                    </a:lnTo>
                    <a:lnTo>
                      <a:pt x="30" y="8"/>
                    </a:lnTo>
                    <a:lnTo>
                      <a:pt x="28" y="5"/>
                    </a:lnTo>
                    <a:lnTo>
                      <a:pt x="25" y="1"/>
                    </a:lnTo>
                    <a:lnTo>
                      <a:pt x="20" y="0"/>
                    </a:lnTo>
                    <a:lnTo>
                      <a:pt x="17" y="0"/>
                    </a:lnTo>
                    <a:lnTo>
                      <a:pt x="11" y="0"/>
                    </a:lnTo>
                    <a:lnTo>
                      <a:pt x="8" y="1"/>
                    </a:lnTo>
                    <a:lnTo>
                      <a:pt x="5" y="5"/>
                    </a:lnTo>
                    <a:lnTo>
                      <a:pt x="1" y="8"/>
                    </a:lnTo>
                    <a:lnTo>
                      <a:pt x="0" y="12"/>
                    </a:lnTo>
                    <a:lnTo>
                      <a:pt x="0" y="17"/>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29" name="ZoneTexte 128"/>
            <p:cNvSpPr txBox="1"/>
            <p:nvPr/>
          </p:nvSpPr>
          <p:spPr>
            <a:xfrm>
              <a:off x="528180" y="1587253"/>
              <a:ext cx="510076" cy="276999"/>
            </a:xfrm>
            <a:prstGeom prst="rect">
              <a:avLst/>
            </a:prstGeom>
            <a:noFill/>
          </p:spPr>
          <p:txBody>
            <a:bodyPr wrap="none" rtlCol="0">
              <a:spAutoFit/>
            </a:bodyPr>
            <a:lstStyle/>
            <a:p>
              <a:pPr algn="r"/>
              <a:r>
                <a:rPr lang="fr-FR" sz="1200" dirty="0"/>
                <a:t>EVG</a:t>
              </a:r>
            </a:p>
          </p:txBody>
        </p:sp>
        <p:sp>
          <p:nvSpPr>
            <p:cNvPr id="130" name="ZoneTexte 129"/>
            <p:cNvSpPr txBox="1"/>
            <p:nvPr/>
          </p:nvSpPr>
          <p:spPr>
            <a:xfrm>
              <a:off x="539400" y="1923472"/>
              <a:ext cx="498856" cy="276999"/>
            </a:xfrm>
            <a:prstGeom prst="rect">
              <a:avLst/>
            </a:prstGeom>
            <a:noFill/>
          </p:spPr>
          <p:txBody>
            <a:bodyPr wrap="none" rtlCol="0">
              <a:spAutoFit/>
            </a:bodyPr>
            <a:lstStyle/>
            <a:p>
              <a:pPr algn="r"/>
              <a:r>
                <a:rPr lang="fr-FR" sz="1200" dirty="0" err="1"/>
                <a:t>Cobi</a:t>
              </a:r>
              <a:endParaRPr lang="fr-FR" sz="1200" dirty="0"/>
            </a:p>
          </p:txBody>
        </p:sp>
        <p:sp>
          <p:nvSpPr>
            <p:cNvPr id="131" name="ZoneTexte 130"/>
            <p:cNvSpPr txBox="1"/>
            <p:nvPr/>
          </p:nvSpPr>
          <p:spPr>
            <a:xfrm>
              <a:off x="490858" y="2259691"/>
              <a:ext cx="484428" cy="276999"/>
            </a:xfrm>
            <a:prstGeom prst="rect">
              <a:avLst/>
            </a:prstGeom>
            <a:noFill/>
          </p:spPr>
          <p:txBody>
            <a:bodyPr wrap="none" rtlCol="0">
              <a:spAutoFit/>
            </a:bodyPr>
            <a:lstStyle/>
            <a:p>
              <a:pPr algn="r"/>
              <a:r>
                <a:rPr lang="fr-FR" sz="1200" dirty="0"/>
                <a:t>FTC</a:t>
              </a:r>
            </a:p>
          </p:txBody>
        </p:sp>
        <p:sp>
          <p:nvSpPr>
            <p:cNvPr id="132" name="ZoneTexte 131"/>
            <p:cNvSpPr txBox="1"/>
            <p:nvPr/>
          </p:nvSpPr>
          <p:spPr>
            <a:xfrm>
              <a:off x="561844" y="2595910"/>
              <a:ext cx="476412" cy="276999"/>
            </a:xfrm>
            <a:prstGeom prst="rect">
              <a:avLst/>
            </a:prstGeom>
            <a:noFill/>
          </p:spPr>
          <p:txBody>
            <a:bodyPr wrap="none" rtlCol="0">
              <a:spAutoFit/>
            </a:bodyPr>
            <a:lstStyle/>
            <a:p>
              <a:pPr algn="r"/>
              <a:r>
                <a:rPr lang="fr-FR" sz="1200" dirty="0"/>
                <a:t>TFV</a:t>
              </a:r>
            </a:p>
          </p:txBody>
        </p:sp>
        <p:sp>
          <p:nvSpPr>
            <p:cNvPr id="133" name="ZoneTexte 132"/>
            <p:cNvSpPr txBox="1"/>
            <p:nvPr/>
          </p:nvSpPr>
          <p:spPr>
            <a:xfrm>
              <a:off x="69721" y="2932129"/>
              <a:ext cx="968535" cy="276999"/>
            </a:xfrm>
            <a:prstGeom prst="rect">
              <a:avLst/>
            </a:prstGeom>
            <a:noFill/>
          </p:spPr>
          <p:txBody>
            <a:bodyPr wrap="none" rtlCol="0">
              <a:spAutoFit/>
            </a:bodyPr>
            <a:lstStyle/>
            <a:p>
              <a:pPr algn="r"/>
              <a:r>
                <a:rPr lang="fr-FR" sz="1200" dirty="0" err="1"/>
                <a:t>Glécaprévir</a:t>
              </a:r>
              <a:endParaRPr lang="fr-FR" sz="1200" dirty="0"/>
            </a:p>
          </p:txBody>
        </p:sp>
        <p:sp>
          <p:nvSpPr>
            <p:cNvPr id="134" name="ZoneTexte 133"/>
            <p:cNvSpPr txBox="1"/>
            <p:nvPr/>
          </p:nvSpPr>
          <p:spPr>
            <a:xfrm>
              <a:off x="44073" y="3268348"/>
              <a:ext cx="994183" cy="276999"/>
            </a:xfrm>
            <a:prstGeom prst="rect">
              <a:avLst/>
            </a:prstGeom>
            <a:noFill/>
          </p:spPr>
          <p:txBody>
            <a:bodyPr wrap="none" rtlCol="0">
              <a:spAutoFit/>
            </a:bodyPr>
            <a:lstStyle/>
            <a:p>
              <a:pPr algn="r"/>
              <a:r>
                <a:rPr lang="fr-FR" sz="1200" dirty="0" err="1"/>
                <a:t>Pibrentasvir</a:t>
              </a:r>
              <a:endParaRPr lang="fr-FR" sz="1200" dirty="0"/>
            </a:p>
          </p:txBody>
        </p:sp>
        <p:sp>
          <p:nvSpPr>
            <p:cNvPr id="135" name="ZoneTexte 134"/>
            <p:cNvSpPr txBox="1"/>
            <p:nvPr/>
          </p:nvSpPr>
          <p:spPr>
            <a:xfrm>
              <a:off x="912605" y="3626250"/>
              <a:ext cx="397866" cy="276999"/>
            </a:xfrm>
            <a:prstGeom prst="rect">
              <a:avLst/>
            </a:prstGeom>
            <a:noFill/>
          </p:spPr>
          <p:txBody>
            <a:bodyPr wrap="none" rtlCol="0">
              <a:spAutoFit/>
            </a:bodyPr>
            <a:lstStyle/>
            <a:p>
              <a:pPr algn="ctr"/>
              <a:r>
                <a:rPr lang="fr-FR" sz="1200" dirty="0"/>
                <a:t>0,1</a:t>
              </a:r>
            </a:p>
          </p:txBody>
        </p:sp>
        <p:sp>
          <p:nvSpPr>
            <p:cNvPr id="136" name="ZoneTexte 135"/>
            <p:cNvSpPr txBox="1"/>
            <p:nvPr/>
          </p:nvSpPr>
          <p:spPr>
            <a:xfrm>
              <a:off x="2490730" y="3626250"/>
              <a:ext cx="269626" cy="276999"/>
            </a:xfrm>
            <a:prstGeom prst="rect">
              <a:avLst/>
            </a:prstGeom>
            <a:noFill/>
          </p:spPr>
          <p:txBody>
            <a:bodyPr wrap="none" rtlCol="0">
              <a:spAutoFit/>
            </a:bodyPr>
            <a:lstStyle/>
            <a:p>
              <a:pPr algn="ctr"/>
              <a:r>
                <a:rPr lang="fr-FR" sz="1200" dirty="0"/>
                <a:t>1</a:t>
              </a:r>
            </a:p>
          </p:txBody>
        </p:sp>
        <p:sp>
          <p:nvSpPr>
            <p:cNvPr id="137" name="ZoneTexte 136"/>
            <p:cNvSpPr txBox="1"/>
            <p:nvPr/>
          </p:nvSpPr>
          <p:spPr>
            <a:xfrm>
              <a:off x="3941150" y="3626250"/>
              <a:ext cx="354584" cy="276999"/>
            </a:xfrm>
            <a:prstGeom prst="rect">
              <a:avLst/>
            </a:prstGeom>
            <a:noFill/>
          </p:spPr>
          <p:txBody>
            <a:bodyPr wrap="none" rtlCol="0">
              <a:spAutoFit/>
            </a:bodyPr>
            <a:lstStyle/>
            <a:p>
              <a:pPr algn="ctr"/>
              <a:r>
                <a:rPr lang="fr-FR" sz="1200" dirty="0"/>
                <a:t>10</a:t>
              </a:r>
            </a:p>
          </p:txBody>
        </p:sp>
        <p:sp>
          <p:nvSpPr>
            <p:cNvPr id="146" name="ZoneTexte 145"/>
            <p:cNvSpPr txBox="1"/>
            <p:nvPr/>
          </p:nvSpPr>
          <p:spPr>
            <a:xfrm>
              <a:off x="1333406" y="2563496"/>
              <a:ext cx="502061" cy="276999"/>
            </a:xfrm>
            <a:prstGeom prst="rect">
              <a:avLst/>
            </a:prstGeom>
            <a:noFill/>
          </p:spPr>
          <p:txBody>
            <a:bodyPr wrap="none" rtlCol="0">
              <a:spAutoFit/>
            </a:bodyPr>
            <a:lstStyle/>
            <a:p>
              <a:r>
                <a:rPr lang="fr-FR" sz="1200" b="1" dirty="0" err="1"/>
                <a:t>C</a:t>
              </a:r>
              <a:r>
                <a:rPr lang="fr-FR" sz="1200" b="1" baseline="-25000" dirty="0" err="1"/>
                <a:t>max</a:t>
              </a:r>
              <a:endParaRPr lang="fr-FR" sz="1200" b="1" baseline="-25000" dirty="0"/>
            </a:p>
          </p:txBody>
        </p:sp>
        <p:sp>
          <p:nvSpPr>
            <p:cNvPr id="147" name="ZoneTexte 146"/>
            <p:cNvSpPr txBox="1"/>
            <p:nvPr/>
          </p:nvSpPr>
          <p:spPr>
            <a:xfrm>
              <a:off x="1333406" y="2834277"/>
              <a:ext cx="715260" cy="276999"/>
            </a:xfrm>
            <a:prstGeom prst="rect">
              <a:avLst/>
            </a:prstGeom>
            <a:noFill/>
          </p:spPr>
          <p:txBody>
            <a:bodyPr wrap="none" rtlCol="0">
              <a:spAutoFit/>
            </a:bodyPr>
            <a:lstStyle/>
            <a:p>
              <a:r>
                <a:rPr lang="fr-FR" sz="1200" b="1" dirty="0"/>
                <a:t>ASC</a:t>
              </a:r>
              <a:r>
                <a:rPr lang="fr-FR" sz="1200" b="1" baseline="-25000" dirty="0"/>
                <a:t>0-24</a:t>
              </a:r>
            </a:p>
          </p:txBody>
        </p:sp>
        <p:sp>
          <p:nvSpPr>
            <p:cNvPr id="148" name="ZoneTexte 147"/>
            <p:cNvSpPr txBox="1"/>
            <p:nvPr/>
          </p:nvSpPr>
          <p:spPr>
            <a:xfrm>
              <a:off x="1333406" y="3105058"/>
              <a:ext cx="410690" cy="276999"/>
            </a:xfrm>
            <a:prstGeom prst="rect">
              <a:avLst/>
            </a:prstGeom>
            <a:noFill/>
          </p:spPr>
          <p:txBody>
            <a:bodyPr wrap="none" rtlCol="0">
              <a:spAutoFit/>
            </a:bodyPr>
            <a:lstStyle/>
            <a:p>
              <a:r>
                <a:rPr lang="fr-FR" sz="1200" b="1" dirty="0"/>
                <a:t>C</a:t>
              </a:r>
              <a:r>
                <a:rPr lang="fr-FR" sz="1200" b="1" baseline="-25000" dirty="0"/>
                <a:t>24</a:t>
              </a:r>
            </a:p>
          </p:txBody>
        </p:sp>
        <p:sp>
          <p:nvSpPr>
            <p:cNvPr id="152" name="ZoneTexte 151"/>
            <p:cNvSpPr txBox="1"/>
            <p:nvPr/>
          </p:nvSpPr>
          <p:spPr>
            <a:xfrm>
              <a:off x="665656" y="3797109"/>
              <a:ext cx="3946914" cy="276999"/>
            </a:xfrm>
            <a:prstGeom prst="rect">
              <a:avLst/>
            </a:prstGeom>
            <a:noFill/>
          </p:spPr>
          <p:txBody>
            <a:bodyPr wrap="none" rtlCol="0">
              <a:spAutoFit/>
            </a:bodyPr>
            <a:lstStyle/>
            <a:p>
              <a:pPr algn="ctr"/>
              <a:r>
                <a:rPr lang="fr-FR" sz="1200" b="1" dirty="0"/>
                <a:t>Rapport des concentrations plasmatiques (IC 90 %)</a:t>
              </a:r>
            </a:p>
          </p:txBody>
        </p:sp>
      </p:grpSp>
      <p:sp>
        <p:nvSpPr>
          <p:cNvPr id="153" name="ZoneTexte 152"/>
          <p:cNvSpPr txBox="1"/>
          <p:nvPr/>
        </p:nvSpPr>
        <p:spPr>
          <a:xfrm>
            <a:off x="724097" y="1153381"/>
            <a:ext cx="3785139"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Interactions entre EVG/C/F/TAF et GLE/PIB</a:t>
            </a:r>
          </a:p>
        </p:txBody>
      </p:sp>
      <p:sp>
        <p:nvSpPr>
          <p:cNvPr id="154" name="ZoneTexte 153"/>
          <p:cNvSpPr txBox="1"/>
          <p:nvPr/>
        </p:nvSpPr>
        <p:spPr>
          <a:xfrm>
            <a:off x="5115655" y="1136849"/>
            <a:ext cx="3885679"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Interactions entre ABC/3TC/DTG et GLE/PIB</a:t>
            </a:r>
          </a:p>
        </p:txBody>
      </p:sp>
      <p:grpSp>
        <p:nvGrpSpPr>
          <p:cNvPr id="3" name="Groupe 2"/>
          <p:cNvGrpSpPr/>
          <p:nvPr/>
        </p:nvGrpSpPr>
        <p:grpSpPr>
          <a:xfrm>
            <a:off x="4408526" y="1471070"/>
            <a:ext cx="4555403" cy="2589686"/>
            <a:chOff x="4408526" y="1471070"/>
            <a:chExt cx="4555403" cy="2589686"/>
          </a:xfrm>
        </p:grpSpPr>
        <p:grpSp>
          <p:nvGrpSpPr>
            <p:cNvPr id="70" name="Groupe 26692"/>
            <p:cNvGrpSpPr/>
            <p:nvPr/>
          </p:nvGrpSpPr>
          <p:grpSpPr>
            <a:xfrm>
              <a:off x="5402724" y="1471070"/>
              <a:ext cx="3243263" cy="2149475"/>
              <a:chOff x="5119688" y="2574926"/>
              <a:chExt cx="3243263" cy="2149475"/>
            </a:xfrm>
          </p:grpSpPr>
          <p:sp>
            <p:nvSpPr>
              <p:cNvPr id="71" name="Line 8"/>
              <p:cNvSpPr>
                <a:spLocks noChangeShapeType="1"/>
              </p:cNvSpPr>
              <p:nvPr/>
            </p:nvSpPr>
            <p:spPr bwMode="auto">
              <a:xfrm flipV="1">
                <a:off x="5189538" y="2574926"/>
                <a:ext cx="0" cy="20843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2" name="Line 12"/>
              <p:cNvSpPr>
                <a:spLocks noChangeShapeType="1"/>
              </p:cNvSpPr>
              <p:nvPr/>
            </p:nvSpPr>
            <p:spPr bwMode="auto">
              <a:xfrm>
                <a:off x="5189538" y="4659313"/>
                <a:ext cx="31734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3" name="Line 13"/>
              <p:cNvSpPr>
                <a:spLocks noChangeShapeType="1"/>
              </p:cNvSpPr>
              <p:nvPr/>
            </p:nvSpPr>
            <p:spPr bwMode="auto">
              <a:xfrm>
                <a:off x="5119688" y="4659313"/>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4" name="Freeform 17"/>
              <p:cNvSpPr>
                <a:spLocks/>
              </p:cNvSpPr>
              <p:nvPr/>
            </p:nvSpPr>
            <p:spPr bwMode="auto">
              <a:xfrm>
                <a:off x="5319713" y="3735388"/>
                <a:ext cx="85725" cy="88900"/>
              </a:xfrm>
              <a:custGeom>
                <a:avLst/>
                <a:gdLst>
                  <a:gd name="T0" fmla="*/ 0 w 54"/>
                  <a:gd name="T1" fmla="*/ 29 h 56"/>
                  <a:gd name="T2" fmla="*/ 0 w 54"/>
                  <a:gd name="T3" fmla="*/ 36 h 56"/>
                  <a:gd name="T4" fmla="*/ 3 w 54"/>
                  <a:gd name="T5" fmla="*/ 43 h 56"/>
                  <a:gd name="T6" fmla="*/ 6 w 54"/>
                  <a:gd name="T7" fmla="*/ 48 h 56"/>
                  <a:gd name="T8" fmla="*/ 13 w 54"/>
                  <a:gd name="T9" fmla="*/ 53 h 56"/>
                  <a:gd name="T10" fmla="*/ 20 w 54"/>
                  <a:gd name="T11" fmla="*/ 55 h 56"/>
                  <a:gd name="T12" fmla="*/ 27 w 54"/>
                  <a:gd name="T13" fmla="*/ 56 h 56"/>
                  <a:gd name="T14" fmla="*/ 34 w 54"/>
                  <a:gd name="T15" fmla="*/ 55 h 56"/>
                  <a:gd name="T16" fmla="*/ 41 w 54"/>
                  <a:gd name="T17" fmla="*/ 53 h 56"/>
                  <a:gd name="T18" fmla="*/ 46 w 54"/>
                  <a:gd name="T19" fmla="*/ 48 h 56"/>
                  <a:gd name="T20" fmla="*/ 51 w 54"/>
                  <a:gd name="T21" fmla="*/ 43 h 56"/>
                  <a:gd name="T22" fmla="*/ 52 w 54"/>
                  <a:gd name="T23" fmla="*/ 36 h 56"/>
                  <a:gd name="T24" fmla="*/ 54 w 54"/>
                  <a:gd name="T25" fmla="*/ 29 h 56"/>
                  <a:gd name="T26" fmla="*/ 52 w 54"/>
                  <a:gd name="T27" fmla="*/ 21 h 56"/>
                  <a:gd name="T28" fmla="*/ 51 w 54"/>
                  <a:gd name="T29" fmla="*/ 14 h 56"/>
                  <a:gd name="T30" fmla="*/ 46 w 54"/>
                  <a:gd name="T31" fmla="*/ 9 h 56"/>
                  <a:gd name="T32" fmla="*/ 41 w 54"/>
                  <a:gd name="T33" fmla="*/ 4 h 56"/>
                  <a:gd name="T34" fmla="*/ 34 w 54"/>
                  <a:gd name="T35" fmla="*/ 2 h 56"/>
                  <a:gd name="T36" fmla="*/ 27 w 54"/>
                  <a:gd name="T37" fmla="*/ 0 h 56"/>
                  <a:gd name="T38" fmla="*/ 20 w 54"/>
                  <a:gd name="T39" fmla="*/ 2 h 56"/>
                  <a:gd name="T40" fmla="*/ 13 w 54"/>
                  <a:gd name="T41" fmla="*/ 4 h 56"/>
                  <a:gd name="T42" fmla="*/ 6 w 54"/>
                  <a:gd name="T43" fmla="*/ 9 h 56"/>
                  <a:gd name="T44" fmla="*/ 3 w 54"/>
                  <a:gd name="T45" fmla="*/ 14 h 56"/>
                  <a:gd name="T46" fmla="*/ 0 w 54"/>
                  <a:gd name="T47" fmla="*/ 21 h 56"/>
                  <a:gd name="T48" fmla="*/ 0 w 54"/>
                  <a:gd name="T49"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6">
                    <a:moveTo>
                      <a:pt x="0" y="29"/>
                    </a:moveTo>
                    <a:lnTo>
                      <a:pt x="0" y="36"/>
                    </a:lnTo>
                    <a:lnTo>
                      <a:pt x="3" y="43"/>
                    </a:lnTo>
                    <a:lnTo>
                      <a:pt x="6" y="48"/>
                    </a:lnTo>
                    <a:lnTo>
                      <a:pt x="13" y="53"/>
                    </a:lnTo>
                    <a:lnTo>
                      <a:pt x="20" y="55"/>
                    </a:lnTo>
                    <a:lnTo>
                      <a:pt x="27" y="56"/>
                    </a:lnTo>
                    <a:lnTo>
                      <a:pt x="34" y="55"/>
                    </a:lnTo>
                    <a:lnTo>
                      <a:pt x="41" y="53"/>
                    </a:lnTo>
                    <a:lnTo>
                      <a:pt x="46" y="48"/>
                    </a:lnTo>
                    <a:lnTo>
                      <a:pt x="51" y="43"/>
                    </a:lnTo>
                    <a:lnTo>
                      <a:pt x="52" y="36"/>
                    </a:lnTo>
                    <a:lnTo>
                      <a:pt x="54" y="29"/>
                    </a:lnTo>
                    <a:lnTo>
                      <a:pt x="52" y="21"/>
                    </a:lnTo>
                    <a:lnTo>
                      <a:pt x="51" y="14"/>
                    </a:lnTo>
                    <a:lnTo>
                      <a:pt x="46" y="9"/>
                    </a:lnTo>
                    <a:lnTo>
                      <a:pt x="41" y="4"/>
                    </a:lnTo>
                    <a:lnTo>
                      <a:pt x="34" y="2"/>
                    </a:lnTo>
                    <a:lnTo>
                      <a:pt x="27" y="0"/>
                    </a:lnTo>
                    <a:lnTo>
                      <a:pt x="20" y="2"/>
                    </a:lnTo>
                    <a:lnTo>
                      <a:pt x="13" y="4"/>
                    </a:lnTo>
                    <a:lnTo>
                      <a:pt x="6" y="9"/>
                    </a:lnTo>
                    <a:lnTo>
                      <a:pt x="3" y="14"/>
                    </a:lnTo>
                    <a:lnTo>
                      <a:pt x="0" y="21"/>
                    </a:lnTo>
                    <a:lnTo>
                      <a:pt x="0" y="2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5" name="Freeform 18"/>
              <p:cNvSpPr>
                <a:spLocks/>
              </p:cNvSpPr>
              <p:nvPr/>
            </p:nvSpPr>
            <p:spPr bwMode="auto">
              <a:xfrm>
                <a:off x="5319713" y="4011613"/>
                <a:ext cx="85725" cy="85725"/>
              </a:xfrm>
              <a:custGeom>
                <a:avLst/>
                <a:gdLst>
                  <a:gd name="T0" fmla="*/ 6 w 54"/>
                  <a:gd name="T1" fmla="*/ 46 h 54"/>
                  <a:gd name="T2" fmla="*/ 13 w 54"/>
                  <a:gd name="T3" fmla="*/ 51 h 54"/>
                  <a:gd name="T4" fmla="*/ 20 w 54"/>
                  <a:gd name="T5" fmla="*/ 52 h 54"/>
                  <a:gd name="T6" fmla="*/ 27 w 54"/>
                  <a:gd name="T7" fmla="*/ 54 h 54"/>
                  <a:gd name="T8" fmla="*/ 34 w 54"/>
                  <a:gd name="T9" fmla="*/ 52 h 54"/>
                  <a:gd name="T10" fmla="*/ 41 w 54"/>
                  <a:gd name="T11" fmla="*/ 51 h 54"/>
                  <a:gd name="T12" fmla="*/ 46 w 54"/>
                  <a:gd name="T13" fmla="*/ 46 h 54"/>
                  <a:gd name="T14" fmla="*/ 51 w 54"/>
                  <a:gd name="T15" fmla="*/ 40 h 54"/>
                  <a:gd name="T16" fmla="*/ 52 w 54"/>
                  <a:gd name="T17" fmla="*/ 34 h 54"/>
                  <a:gd name="T18" fmla="*/ 54 w 54"/>
                  <a:gd name="T19" fmla="*/ 27 h 54"/>
                  <a:gd name="T20" fmla="*/ 52 w 54"/>
                  <a:gd name="T21" fmla="*/ 18 h 54"/>
                  <a:gd name="T22" fmla="*/ 51 w 54"/>
                  <a:gd name="T23" fmla="*/ 13 h 54"/>
                  <a:gd name="T24" fmla="*/ 46 w 54"/>
                  <a:gd name="T25" fmla="*/ 6 h 54"/>
                  <a:gd name="T26" fmla="*/ 41 w 54"/>
                  <a:gd name="T27" fmla="*/ 3 h 54"/>
                  <a:gd name="T28" fmla="*/ 34 w 54"/>
                  <a:gd name="T29" fmla="*/ 0 h 54"/>
                  <a:gd name="T30" fmla="*/ 27 w 54"/>
                  <a:gd name="T31" fmla="*/ 0 h 54"/>
                  <a:gd name="T32" fmla="*/ 20 w 54"/>
                  <a:gd name="T33" fmla="*/ 0 h 54"/>
                  <a:gd name="T34" fmla="*/ 13 w 54"/>
                  <a:gd name="T35" fmla="*/ 3 h 54"/>
                  <a:gd name="T36" fmla="*/ 6 w 54"/>
                  <a:gd name="T37" fmla="*/ 6 h 54"/>
                  <a:gd name="T38" fmla="*/ 3 w 54"/>
                  <a:gd name="T39" fmla="*/ 13 h 54"/>
                  <a:gd name="T40" fmla="*/ 0 w 54"/>
                  <a:gd name="T41" fmla="*/ 18 h 54"/>
                  <a:gd name="T42" fmla="*/ 0 w 54"/>
                  <a:gd name="T43" fmla="*/ 27 h 54"/>
                  <a:gd name="T44" fmla="*/ 0 w 54"/>
                  <a:gd name="T45" fmla="*/ 34 h 54"/>
                  <a:gd name="T46" fmla="*/ 3 w 54"/>
                  <a:gd name="T47" fmla="*/ 40 h 54"/>
                  <a:gd name="T48" fmla="*/ 6 w 54"/>
                  <a:gd name="T49"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4">
                    <a:moveTo>
                      <a:pt x="6" y="46"/>
                    </a:moveTo>
                    <a:lnTo>
                      <a:pt x="13" y="51"/>
                    </a:lnTo>
                    <a:lnTo>
                      <a:pt x="20" y="52"/>
                    </a:lnTo>
                    <a:lnTo>
                      <a:pt x="27" y="54"/>
                    </a:lnTo>
                    <a:lnTo>
                      <a:pt x="34" y="52"/>
                    </a:lnTo>
                    <a:lnTo>
                      <a:pt x="41" y="51"/>
                    </a:lnTo>
                    <a:lnTo>
                      <a:pt x="46" y="46"/>
                    </a:lnTo>
                    <a:lnTo>
                      <a:pt x="51" y="40"/>
                    </a:lnTo>
                    <a:lnTo>
                      <a:pt x="52" y="34"/>
                    </a:lnTo>
                    <a:lnTo>
                      <a:pt x="54" y="27"/>
                    </a:lnTo>
                    <a:lnTo>
                      <a:pt x="52" y="18"/>
                    </a:lnTo>
                    <a:lnTo>
                      <a:pt x="51" y="13"/>
                    </a:lnTo>
                    <a:lnTo>
                      <a:pt x="46" y="6"/>
                    </a:lnTo>
                    <a:lnTo>
                      <a:pt x="41" y="3"/>
                    </a:lnTo>
                    <a:lnTo>
                      <a:pt x="34" y="0"/>
                    </a:lnTo>
                    <a:lnTo>
                      <a:pt x="27" y="0"/>
                    </a:lnTo>
                    <a:lnTo>
                      <a:pt x="20" y="0"/>
                    </a:lnTo>
                    <a:lnTo>
                      <a:pt x="13" y="3"/>
                    </a:lnTo>
                    <a:lnTo>
                      <a:pt x="6" y="6"/>
                    </a:lnTo>
                    <a:lnTo>
                      <a:pt x="3" y="13"/>
                    </a:lnTo>
                    <a:lnTo>
                      <a:pt x="0" y="18"/>
                    </a:lnTo>
                    <a:lnTo>
                      <a:pt x="0" y="27"/>
                    </a:lnTo>
                    <a:lnTo>
                      <a:pt x="0" y="34"/>
                    </a:lnTo>
                    <a:lnTo>
                      <a:pt x="3" y="40"/>
                    </a:lnTo>
                    <a:lnTo>
                      <a:pt x="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6" name="Freeform 19"/>
              <p:cNvSpPr>
                <a:spLocks/>
              </p:cNvSpPr>
              <p:nvPr/>
            </p:nvSpPr>
            <p:spPr bwMode="auto">
              <a:xfrm>
                <a:off x="5319713" y="4283076"/>
                <a:ext cx="85725" cy="87313"/>
              </a:xfrm>
              <a:custGeom>
                <a:avLst/>
                <a:gdLst>
                  <a:gd name="T0" fmla="*/ 0 w 54"/>
                  <a:gd name="T1" fmla="*/ 28 h 55"/>
                  <a:gd name="T2" fmla="*/ 0 w 54"/>
                  <a:gd name="T3" fmla="*/ 34 h 55"/>
                  <a:gd name="T4" fmla="*/ 3 w 54"/>
                  <a:gd name="T5" fmla="*/ 41 h 55"/>
                  <a:gd name="T6" fmla="*/ 6 w 54"/>
                  <a:gd name="T7" fmla="*/ 46 h 55"/>
                  <a:gd name="T8" fmla="*/ 13 w 54"/>
                  <a:gd name="T9" fmla="*/ 51 h 55"/>
                  <a:gd name="T10" fmla="*/ 20 w 54"/>
                  <a:gd name="T11" fmla="*/ 53 h 55"/>
                  <a:gd name="T12" fmla="*/ 27 w 54"/>
                  <a:gd name="T13" fmla="*/ 55 h 55"/>
                  <a:gd name="T14" fmla="*/ 34 w 54"/>
                  <a:gd name="T15" fmla="*/ 53 h 55"/>
                  <a:gd name="T16" fmla="*/ 41 w 54"/>
                  <a:gd name="T17" fmla="*/ 51 h 55"/>
                  <a:gd name="T18" fmla="*/ 46 w 54"/>
                  <a:gd name="T19" fmla="*/ 46 h 55"/>
                  <a:gd name="T20" fmla="*/ 51 w 54"/>
                  <a:gd name="T21" fmla="*/ 41 h 55"/>
                  <a:gd name="T22" fmla="*/ 52 w 54"/>
                  <a:gd name="T23" fmla="*/ 34 h 55"/>
                  <a:gd name="T24" fmla="*/ 54 w 54"/>
                  <a:gd name="T25" fmla="*/ 28 h 55"/>
                  <a:gd name="T26" fmla="*/ 52 w 54"/>
                  <a:gd name="T27" fmla="*/ 19 h 55"/>
                  <a:gd name="T28" fmla="*/ 51 w 54"/>
                  <a:gd name="T29" fmla="*/ 14 h 55"/>
                  <a:gd name="T30" fmla="*/ 46 w 54"/>
                  <a:gd name="T31" fmla="*/ 7 h 55"/>
                  <a:gd name="T32" fmla="*/ 41 w 54"/>
                  <a:gd name="T33" fmla="*/ 4 h 55"/>
                  <a:gd name="T34" fmla="*/ 34 w 54"/>
                  <a:gd name="T35" fmla="*/ 0 h 55"/>
                  <a:gd name="T36" fmla="*/ 27 w 54"/>
                  <a:gd name="T37" fmla="*/ 0 h 55"/>
                  <a:gd name="T38" fmla="*/ 20 w 54"/>
                  <a:gd name="T39" fmla="*/ 0 h 55"/>
                  <a:gd name="T40" fmla="*/ 13 w 54"/>
                  <a:gd name="T41" fmla="*/ 4 h 55"/>
                  <a:gd name="T42" fmla="*/ 6 w 54"/>
                  <a:gd name="T43" fmla="*/ 7 h 55"/>
                  <a:gd name="T44" fmla="*/ 3 w 54"/>
                  <a:gd name="T45" fmla="*/ 14 h 55"/>
                  <a:gd name="T46" fmla="*/ 0 w 54"/>
                  <a:gd name="T47" fmla="*/ 19 h 55"/>
                  <a:gd name="T48" fmla="*/ 0 w 54"/>
                  <a:gd name="T49"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5">
                    <a:moveTo>
                      <a:pt x="0" y="28"/>
                    </a:moveTo>
                    <a:lnTo>
                      <a:pt x="0" y="34"/>
                    </a:lnTo>
                    <a:lnTo>
                      <a:pt x="3" y="41"/>
                    </a:lnTo>
                    <a:lnTo>
                      <a:pt x="6" y="46"/>
                    </a:lnTo>
                    <a:lnTo>
                      <a:pt x="13" y="51"/>
                    </a:lnTo>
                    <a:lnTo>
                      <a:pt x="20" y="53"/>
                    </a:lnTo>
                    <a:lnTo>
                      <a:pt x="27" y="55"/>
                    </a:lnTo>
                    <a:lnTo>
                      <a:pt x="34" y="53"/>
                    </a:lnTo>
                    <a:lnTo>
                      <a:pt x="41" y="51"/>
                    </a:lnTo>
                    <a:lnTo>
                      <a:pt x="46" y="46"/>
                    </a:lnTo>
                    <a:lnTo>
                      <a:pt x="51" y="41"/>
                    </a:lnTo>
                    <a:lnTo>
                      <a:pt x="52" y="34"/>
                    </a:lnTo>
                    <a:lnTo>
                      <a:pt x="54" y="28"/>
                    </a:lnTo>
                    <a:lnTo>
                      <a:pt x="52" y="19"/>
                    </a:lnTo>
                    <a:lnTo>
                      <a:pt x="51" y="14"/>
                    </a:lnTo>
                    <a:lnTo>
                      <a:pt x="46" y="7"/>
                    </a:lnTo>
                    <a:lnTo>
                      <a:pt x="41" y="4"/>
                    </a:lnTo>
                    <a:lnTo>
                      <a:pt x="34" y="0"/>
                    </a:lnTo>
                    <a:lnTo>
                      <a:pt x="27" y="0"/>
                    </a:lnTo>
                    <a:lnTo>
                      <a:pt x="20" y="0"/>
                    </a:lnTo>
                    <a:lnTo>
                      <a:pt x="13" y="4"/>
                    </a:lnTo>
                    <a:lnTo>
                      <a:pt x="6" y="7"/>
                    </a:lnTo>
                    <a:lnTo>
                      <a:pt x="3" y="14"/>
                    </a:lnTo>
                    <a:lnTo>
                      <a:pt x="0" y="19"/>
                    </a:lnTo>
                    <a:lnTo>
                      <a:pt x="0"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7" name="Line 20"/>
              <p:cNvSpPr>
                <a:spLocks noChangeShapeType="1"/>
              </p:cNvSpPr>
              <p:nvPr/>
            </p:nvSpPr>
            <p:spPr bwMode="auto">
              <a:xfrm flipV="1">
                <a:off x="613727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8" name="Line 21"/>
              <p:cNvSpPr>
                <a:spLocks noChangeShapeType="1"/>
              </p:cNvSpPr>
              <p:nvPr/>
            </p:nvSpPr>
            <p:spPr bwMode="auto">
              <a:xfrm flipV="1">
                <a:off x="629602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79" name="Line 22"/>
              <p:cNvSpPr>
                <a:spLocks noChangeShapeType="1"/>
              </p:cNvSpPr>
              <p:nvPr/>
            </p:nvSpPr>
            <p:spPr bwMode="auto">
              <a:xfrm flipV="1">
                <a:off x="59436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0" name="Line 23"/>
              <p:cNvSpPr>
                <a:spLocks noChangeShapeType="1"/>
              </p:cNvSpPr>
              <p:nvPr/>
            </p:nvSpPr>
            <p:spPr bwMode="auto">
              <a:xfrm flipV="1">
                <a:off x="677545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1" name="Line 24"/>
              <p:cNvSpPr>
                <a:spLocks noChangeShapeType="1"/>
              </p:cNvSpPr>
              <p:nvPr/>
            </p:nvSpPr>
            <p:spPr bwMode="auto">
              <a:xfrm flipV="1">
                <a:off x="65230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2" name="Line 25"/>
              <p:cNvSpPr>
                <a:spLocks noChangeShapeType="1"/>
              </p:cNvSpPr>
              <p:nvPr/>
            </p:nvSpPr>
            <p:spPr bwMode="auto">
              <a:xfrm flipV="1">
                <a:off x="661352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3" name="Line 26"/>
              <p:cNvSpPr>
                <a:spLocks noChangeShapeType="1"/>
              </p:cNvSpPr>
              <p:nvPr/>
            </p:nvSpPr>
            <p:spPr bwMode="auto">
              <a:xfrm flipV="1">
                <a:off x="668496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4" name="Line 27"/>
              <p:cNvSpPr>
                <a:spLocks noChangeShapeType="1"/>
              </p:cNvSpPr>
              <p:nvPr/>
            </p:nvSpPr>
            <p:spPr bwMode="auto">
              <a:xfrm flipV="1">
                <a:off x="641826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5" name="Line 28"/>
              <p:cNvSpPr>
                <a:spLocks noChangeShapeType="1"/>
              </p:cNvSpPr>
              <p:nvPr/>
            </p:nvSpPr>
            <p:spPr bwMode="auto">
              <a:xfrm flipV="1">
                <a:off x="751998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6" name="Line 29"/>
              <p:cNvSpPr>
                <a:spLocks noChangeShapeType="1"/>
              </p:cNvSpPr>
              <p:nvPr/>
            </p:nvSpPr>
            <p:spPr bwMode="auto">
              <a:xfrm flipV="1">
                <a:off x="772477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 name="Line 30"/>
              <p:cNvSpPr>
                <a:spLocks noChangeShapeType="1"/>
              </p:cNvSpPr>
              <p:nvPr/>
            </p:nvSpPr>
            <p:spPr bwMode="auto">
              <a:xfrm flipV="1">
                <a:off x="724535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31"/>
              <p:cNvSpPr>
                <a:spLocks noChangeShapeType="1"/>
              </p:cNvSpPr>
              <p:nvPr/>
            </p:nvSpPr>
            <p:spPr bwMode="auto">
              <a:xfrm flipV="1">
                <a:off x="82756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32"/>
              <p:cNvSpPr>
                <a:spLocks noChangeShapeType="1"/>
              </p:cNvSpPr>
              <p:nvPr/>
            </p:nvSpPr>
            <p:spPr bwMode="auto">
              <a:xfrm flipV="1">
                <a:off x="819308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33"/>
              <p:cNvSpPr>
                <a:spLocks noChangeShapeType="1"/>
              </p:cNvSpPr>
              <p:nvPr/>
            </p:nvSpPr>
            <p:spPr bwMode="auto">
              <a:xfrm flipV="1">
                <a:off x="83518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34"/>
              <p:cNvSpPr>
                <a:spLocks noChangeShapeType="1"/>
              </p:cNvSpPr>
              <p:nvPr/>
            </p:nvSpPr>
            <p:spPr bwMode="auto">
              <a:xfrm flipV="1">
                <a:off x="8004176"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35"/>
              <p:cNvSpPr>
                <a:spLocks noChangeShapeType="1"/>
              </p:cNvSpPr>
              <p:nvPr/>
            </p:nvSpPr>
            <p:spPr bwMode="auto">
              <a:xfrm flipV="1">
                <a:off x="80978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36"/>
              <p:cNvSpPr>
                <a:spLocks noChangeShapeType="1"/>
              </p:cNvSpPr>
              <p:nvPr/>
            </p:nvSpPr>
            <p:spPr bwMode="auto">
              <a:xfrm flipV="1">
                <a:off x="7866063"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45"/>
              <p:cNvSpPr>
                <a:spLocks noChangeShapeType="1"/>
              </p:cNvSpPr>
              <p:nvPr/>
            </p:nvSpPr>
            <p:spPr bwMode="auto">
              <a:xfrm flipV="1">
                <a:off x="5664201"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Line 46"/>
              <p:cNvSpPr>
                <a:spLocks noChangeShapeType="1"/>
              </p:cNvSpPr>
              <p:nvPr/>
            </p:nvSpPr>
            <p:spPr bwMode="auto">
              <a:xfrm flipV="1">
                <a:off x="5189538" y="4659313"/>
                <a:ext cx="0" cy="65088"/>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6" name="Line 58"/>
              <p:cNvSpPr>
                <a:spLocks noChangeShapeType="1"/>
              </p:cNvSpPr>
              <p:nvPr/>
            </p:nvSpPr>
            <p:spPr bwMode="auto">
              <a:xfrm>
                <a:off x="7245351" y="2584451"/>
                <a:ext cx="0" cy="2074863"/>
              </a:xfrm>
              <a:prstGeom prst="line">
                <a:avLst/>
              </a:prstGeom>
              <a:noFill/>
              <a:ln w="7938">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7" name="Line 59"/>
              <p:cNvSpPr>
                <a:spLocks noChangeShapeType="1"/>
              </p:cNvSpPr>
              <p:nvPr/>
            </p:nvSpPr>
            <p:spPr bwMode="auto">
              <a:xfrm>
                <a:off x="6775451" y="2584451"/>
                <a:ext cx="0" cy="20748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8" name="Line 63"/>
              <p:cNvSpPr>
                <a:spLocks noChangeShapeType="1"/>
              </p:cNvSpPr>
              <p:nvPr/>
            </p:nvSpPr>
            <p:spPr bwMode="auto">
              <a:xfrm>
                <a:off x="6296026" y="2606676"/>
                <a:ext cx="0" cy="2052638"/>
              </a:xfrm>
              <a:prstGeom prst="line">
                <a:avLst/>
              </a:prstGeom>
              <a:noFill/>
              <a:ln w="7938">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9" name="Line 64"/>
              <p:cNvSpPr>
                <a:spLocks noChangeShapeType="1"/>
              </p:cNvSpPr>
              <p:nvPr/>
            </p:nvSpPr>
            <p:spPr bwMode="auto">
              <a:xfrm flipH="1">
                <a:off x="6684963" y="2749551"/>
                <a:ext cx="119063"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0" name="Line 65"/>
              <p:cNvSpPr>
                <a:spLocks noChangeShapeType="1"/>
              </p:cNvSpPr>
              <p:nvPr/>
            </p:nvSpPr>
            <p:spPr bwMode="auto">
              <a:xfrm>
                <a:off x="6775451" y="3152776"/>
                <a:ext cx="104775"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1" name="Line 66"/>
              <p:cNvSpPr>
                <a:spLocks noChangeShapeType="1"/>
              </p:cNvSpPr>
              <p:nvPr/>
            </p:nvSpPr>
            <p:spPr bwMode="auto">
              <a:xfrm flipH="1">
                <a:off x="6688138" y="3568701"/>
                <a:ext cx="146050"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Line 67"/>
              <p:cNvSpPr>
                <a:spLocks noChangeShapeType="1"/>
              </p:cNvSpPr>
              <p:nvPr/>
            </p:nvSpPr>
            <p:spPr bwMode="auto">
              <a:xfrm flipH="1">
                <a:off x="6459538" y="3973513"/>
                <a:ext cx="204788"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3" name="Line 68"/>
              <p:cNvSpPr>
                <a:spLocks noChangeShapeType="1"/>
              </p:cNvSpPr>
              <p:nvPr/>
            </p:nvSpPr>
            <p:spPr bwMode="auto">
              <a:xfrm flipH="1">
                <a:off x="6475413" y="4381501"/>
                <a:ext cx="161925" cy="0"/>
              </a:xfrm>
              <a:prstGeom prst="line">
                <a:avLst/>
              </a:prstGeom>
              <a:noFill/>
              <a:ln w="158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4" name="Freeform 81"/>
              <p:cNvSpPr>
                <a:spLocks/>
              </p:cNvSpPr>
              <p:nvPr/>
            </p:nvSpPr>
            <p:spPr bwMode="auto">
              <a:xfrm>
                <a:off x="6530976" y="4354513"/>
                <a:ext cx="52388" cy="53975"/>
              </a:xfrm>
              <a:custGeom>
                <a:avLst/>
                <a:gdLst>
                  <a:gd name="T0" fmla="*/ 0 w 33"/>
                  <a:gd name="T1" fmla="*/ 17 h 34"/>
                  <a:gd name="T2" fmla="*/ 0 w 33"/>
                  <a:gd name="T3" fmla="*/ 24 h 34"/>
                  <a:gd name="T4" fmla="*/ 6 w 33"/>
                  <a:gd name="T5" fmla="*/ 29 h 34"/>
                  <a:gd name="T6" fmla="*/ 9 w 33"/>
                  <a:gd name="T7" fmla="*/ 30 h 34"/>
                  <a:gd name="T8" fmla="*/ 12 w 33"/>
                  <a:gd name="T9" fmla="*/ 32 h 34"/>
                  <a:gd name="T10" fmla="*/ 16 w 33"/>
                  <a:gd name="T11" fmla="*/ 34 h 34"/>
                  <a:gd name="T12" fmla="*/ 21 w 33"/>
                  <a:gd name="T13" fmla="*/ 32 h 34"/>
                  <a:gd name="T14" fmla="*/ 24 w 33"/>
                  <a:gd name="T15" fmla="*/ 30 h 34"/>
                  <a:gd name="T16" fmla="*/ 28 w 33"/>
                  <a:gd name="T17" fmla="*/ 29 h 34"/>
                  <a:gd name="T18" fmla="*/ 31 w 33"/>
                  <a:gd name="T19" fmla="*/ 24 h 34"/>
                  <a:gd name="T20" fmla="*/ 33 w 33"/>
                  <a:gd name="T21" fmla="*/ 17 h 34"/>
                  <a:gd name="T22" fmla="*/ 33 w 33"/>
                  <a:gd name="T23" fmla="*/ 12 h 34"/>
                  <a:gd name="T24" fmla="*/ 31 w 33"/>
                  <a:gd name="T25" fmla="*/ 8 h 34"/>
                  <a:gd name="T26" fmla="*/ 28 w 33"/>
                  <a:gd name="T27" fmla="*/ 5 h 34"/>
                  <a:gd name="T28" fmla="*/ 24 w 33"/>
                  <a:gd name="T29" fmla="*/ 3 h 34"/>
                  <a:gd name="T30" fmla="*/ 21 w 33"/>
                  <a:gd name="T31" fmla="*/ 1 h 34"/>
                  <a:gd name="T32" fmla="*/ 16 w 33"/>
                  <a:gd name="T33" fmla="*/ 0 h 34"/>
                  <a:gd name="T34" fmla="*/ 12 w 33"/>
                  <a:gd name="T35" fmla="*/ 1 h 34"/>
                  <a:gd name="T36" fmla="*/ 9 w 33"/>
                  <a:gd name="T37" fmla="*/ 3 h 34"/>
                  <a:gd name="T38" fmla="*/ 6 w 33"/>
                  <a:gd name="T39" fmla="*/ 5 h 34"/>
                  <a:gd name="T40" fmla="*/ 2 w 33"/>
                  <a:gd name="T41" fmla="*/ 8 h 34"/>
                  <a:gd name="T42" fmla="*/ 0 w 33"/>
                  <a:gd name="T43" fmla="*/ 12 h 34"/>
                  <a:gd name="T44" fmla="*/ 0 w 33"/>
                  <a:gd name="T4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34">
                    <a:moveTo>
                      <a:pt x="0" y="17"/>
                    </a:moveTo>
                    <a:lnTo>
                      <a:pt x="0" y="24"/>
                    </a:lnTo>
                    <a:lnTo>
                      <a:pt x="6" y="29"/>
                    </a:lnTo>
                    <a:lnTo>
                      <a:pt x="9" y="30"/>
                    </a:lnTo>
                    <a:lnTo>
                      <a:pt x="12" y="32"/>
                    </a:lnTo>
                    <a:lnTo>
                      <a:pt x="16" y="34"/>
                    </a:lnTo>
                    <a:lnTo>
                      <a:pt x="21" y="32"/>
                    </a:lnTo>
                    <a:lnTo>
                      <a:pt x="24" y="30"/>
                    </a:lnTo>
                    <a:lnTo>
                      <a:pt x="28" y="29"/>
                    </a:lnTo>
                    <a:lnTo>
                      <a:pt x="31" y="24"/>
                    </a:lnTo>
                    <a:lnTo>
                      <a:pt x="33" y="17"/>
                    </a:lnTo>
                    <a:lnTo>
                      <a:pt x="33" y="12"/>
                    </a:lnTo>
                    <a:lnTo>
                      <a:pt x="31" y="8"/>
                    </a:lnTo>
                    <a:lnTo>
                      <a:pt x="28" y="5"/>
                    </a:lnTo>
                    <a:lnTo>
                      <a:pt x="24" y="3"/>
                    </a:lnTo>
                    <a:lnTo>
                      <a:pt x="21" y="1"/>
                    </a:lnTo>
                    <a:lnTo>
                      <a:pt x="16" y="0"/>
                    </a:lnTo>
                    <a:lnTo>
                      <a:pt x="12" y="1"/>
                    </a:lnTo>
                    <a:lnTo>
                      <a:pt x="9" y="3"/>
                    </a:lnTo>
                    <a:lnTo>
                      <a:pt x="6" y="5"/>
                    </a:lnTo>
                    <a:lnTo>
                      <a:pt x="2" y="8"/>
                    </a:lnTo>
                    <a:lnTo>
                      <a:pt x="0" y="12"/>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5" name="Freeform 82"/>
              <p:cNvSpPr>
                <a:spLocks/>
              </p:cNvSpPr>
              <p:nvPr/>
            </p:nvSpPr>
            <p:spPr bwMode="auto">
              <a:xfrm>
                <a:off x="6537326" y="3946526"/>
                <a:ext cx="50800" cy="53975"/>
              </a:xfrm>
              <a:custGeom>
                <a:avLst/>
                <a:gdLst>
                  <a:gd name="T0" fmla="*/ 0 w 32"/>
                  <a:gd name="T1" fmla="*/ 17 h 34"/>
                  <a:gd name="T2" fmla="*/ 0 w 32"/>
                  <a:gd name="T3" fmla="*/ 24 h 34"/>
                  <a:gd name="T4" fmla="*/ 3 w 32"/>
                  <a:gd name="T5" fmla="*/ 29 h 34"/>
                  <a:gd name="T6" fmla="*/ 7 w 32"/>
                  <a:gd name="T7" fmla="*/ 30 h 34"/>
                  <a:gd name="T8" fmla="*/ 12 w 32"/>
                  <a:gd name="T9" fmla="*/ 32 h 34"/>
                  <a:gd name="T10" fmla="*/ 15 w 32"/>
                  <a:gd name="T11" fmla="*/ 34 h 34"/>
                  <a:gd name="T12" fmla="*/ 20 w 32"/>
                  <a:gd name="T13" fmla="*/ 32 h 34"/>
                  <a:gd name="T14" fmla="*/ 24 w 32"/>
                  <a:gd name="T15" fmla="*/ 30 h 34"/>
                  <a:gd name="T16" fmla="*/ 27 w 32"/>
                  <a:gd name="T17" fmla="*/ 29 h 34"/>
                  <a:gd name="T18" fmla="*/ 31 w 32"/>
                  <a:gd name="T19" fmla="*/ 24 h 34"/>
                  <a:gd name="T20" fmla="*/ 32 w 32"/>
                  <a:gd name="T21" fmla="*/ 17 h 34"/>
                  <a:gd name="T22" fmla="*/ 32 w 32"/>
                  <a:gd name="T23" fmla="*/ 12 h 34"/>
                  <a:gd name="T24" fmla="*/ 31 w 32"/>
                  <a:gd name="T25" fmla="*/ 8 h 34"/>
                  <a:gd name="T26" fmla="*/ 27 w 32"/>
                  <a:gd name="T27" fmla="*/ 5 h 34"/>
                  <a:gd name="T28" fmla="*/ 24 w 32"/>
                  <a:gd name="T29" fmla="*/ 2 h 34"/>
                  <a:gd name="T30" fmla="*/ 20 w 32"/>
                  <a:gd name="T31" fmla="*/ 2 h 34"/>
                  <a:gd name="T32" fmla="*/ 15 w 32"/>
                  <a:gd name="T33" fmla="*/ 0 h 34"/>
                  <a:gd name="T34" fmla="*/ 12 w 32"/>
                  <a:gd name="T35" fmla="*/ 2 h 34"/>
                  <a:gd name="T36" fmla="*/ 7 w 32"/>
                  <a:gd name="T37" fmla="*/ 2 h 34"/>
                  <a:gd name="T38" fmla="*/ 3 w 32"/>
                  <a:gd name="T39" fmla="*/ 5 h 34"/>
                  <a:gd name="T40" fmla="*/ 2 w 32"/>
                  <a:gd name="T41" fmla="*/ 8 h 34"/>
                  <a:gd name="T42" fmla="*/ 0 w 32"/>
                  <a:gd name="T43" fmla="*/ 12 h 34"/>
                  <a:gd name="T44" fmla="*/ 0 w 32"/>
                  <a:gd name="T4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4">
                    <a:moveTo>
                      <a:pt x="0" y="17"/>
                    </a:moveTo>
                    <a:lnTo>
                      <a:pt x="0" y="24"/>
                    </a:lnTo>
                    <a:lnTo>
                      <a:pt x="3" y="29"/>
                    </a:lnTo>
                    <a:lnTo>
                      <a:pt x="7" y="30"/>
                    </a:lnTo>
                    <a:lnTo>
                      <a:pt x="12" y="32"/>
                    </a:lnTo>
                    <a:lnTo>
                      <a:pt x="15" y="34"/>
                    </a:lnTo>
                    <a:lnTo>
                      <a:pt x="20" y="32"/>
                    </a:lnTo>
                    <a:lnTo>
                      <a:pt x="24" y="30"/>
                    </a:lnTo>
                    <a:lnTo>
                      <a:pt x="27" y="29"/>
                    </a:lnTo>
                    <a:lnTo>
                      <a:pt x="31" y="24"/>
                    </a:lnTo>
                    <a:lnTo>
                      <a:pt x="32" y="17"/>
                    </a:lnTo>
                    <a:lnTo>
                      <a:pt x="32" y="12"/>
                    </a:lnTo>
                    <a:lnTo>
                      <a:pt x="31" y="8"/>
                    </a:lnTo>
                    <a:lnTo>
                      <a:pt x="27" y="5"/>
                    </a:lnTo>
                    <a:lnTo>
                      <a:pt x="24" y="2"/>
                    </a:lnTo>
                    <a:lnTo>
                      <a:pt x="20" y="2"/>
                    </a:lnTo>
                    <a:lnTo>
                      <a:pt x="15" y="0"/>
                    </a:lnTo>
                    <a:lnTo>
                      <a:pt x="12" y="2"/>
                    </a:lnTo>
                    <a:lnTo>
                      <a:pt x="7" y="2"/>
                    </a:lnTo>
                    <a:lnTo>
                      <a:pt x="3" y="5"/>
                    </a:lnTo>
                    <a:lnTo>
                      <a:pt x="2" y="8"/>
                    </a:lnTo>
                    <a:lnTo>
                      <a:pt x="0" y="12"/>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6" name="Freeform 83"/>
              <p:cNvSpPr>
                <a:spLocks/>
              </p:cNvSpPr>
              <p:nvPr/>
            </p:nvSpPr>
            <p:spPr bwMode="auto">
              <a:xfrm>
                <a:off x="6734176" y="3541713"/>
                <a:ext cx="53975" cy="50800"/>
              </a:xfrm>
              <a:custGeom>
                <a:avLst/>
                <a:gdLst>
                  <a:gd name="T0" fmla="*/ 0 w 34"/>
                  <a:gd name="T1" fmla="*/ 17 h 32"/>
                  <a:gd name="T2" fmla="*/ 2 w 34"/>
                  <a:gd name="T3" fmla="*/ 22 h 32"/>
                  <a:gd name="T4" fmla="*/ 5 w 34"/>
                  <a:gd name="T5" fmla="*/ 27 h 32"/>
                  <a:gd name="T6" fmla="*/ 9 w 34"/>
                  <a:gd name="T7" fmla="*/ 30 h 32"/>
                  <a:gd name="T8" fmla="*/ 12 w 34"/>
                  <a:gd name="T9" fmla="*/ 32 h 32"/>
                  <a:gd name="T10" fmla="*/ 17 w 34"/>
                  <a:gd name="T11" fmla="*/ 32 h 32"/>
                  <a:gd name="T12" fmla="*/ 20 w 34"/>
                  <a:gd name="T13" fmla="*/ 32 h 32"/>
                  <a:gd name="T14" fmla="*/ 26 w 34"/>
                  <a:gd name="T15" fmla="*/ 30 h 32"/>
                  <a:gd name="T16" fmla="*/ 29 w 34"/>
                  <a:gd name="T17" fmla="*/ 27 h 32"/>
                  <a:gd name="T18" fmla="*/ 32 w 34"/>
                  <a:gd name="T19" fmla="*/ 22 h 32"/>
                  <a:gd name="T20" fmla="*/ 34 w 34"/>
                  <a:gd name="T21" fmla="*/ 17 h 32"/>
                  <a:gd name="T22" fmla="*/ 32 w 34"/>
                  <a:gd name="T23" fmla="*/ 12 h 32"/>
                  <a:gd name="T24" fmla="*/ 31 w 34"/>
                  <a:gd name="T25" fmla="*/ 8 h 32"/>
                  <a:gd name="T26" fmla="*/ 29 w 34"/>
                  <a:gd name="T27" fmla="*/ 5 h 32"/>
                  <a:gd name="T28" fmla="*/ 26 w 34"/>
                  <a:gd name="T29" fmla="*/ 1 h 32"/>
                  <a:gd name="T30" fmla="*/ 20 w 34"/>
                  <a:gd name="T31" fmla="*/ 0 h 32"/>
                  <a:gd name="T32" fmla="*/ 17 w 34"/>
                  <a:gd name="T33" fmla="*/ 0 h 32"/>
                  <a:gd name="T34" fmla="*/ 12 w 34"/>
                  <a:gd name="T35" fmla="*/ 0 h 32"/>
                  <a:gd name="T36" fmla="*/ 9 w 34"/>
                  <a:gd name="T37" fmla="*/ 1 h 32"/>
                  <a:gd name="T38" fmla="*/ 5 w 34"/>
                  <a:gd name="T39" fmla="*/ 5 h 32"/>
                  <a:gd name="T40" fmla="*/ 2 w 34"/>
                  <a:gd name="T41" fmla="*/ 8 h 32"/>
                  <a:gd name="T42" fmla="*/ 2 w 34"/>
                  <a:gd name="T43" fmla="*/ 12 h 32"/>
                  <a:gd name="T44" fmla="*/ 0 w 34"/>
                  <a:gd name="T45"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2">
                    <a:moveTo>
                      <a:pt x="0" y="17"/>
                    </a:moveTo>
                    <a:lnTo>
                      <a:pt x="2" y="22"/>
                    </a:lnTo>
                    <a:lnTo>
                      <a:pt x="5" y="27"/>
                    </a:lnTo>
                    <a:lnTo>
                      <a:pt x="9" y="30"/>
                    </a:lnTo>
                    <a:lnTo>
                      <a:pt x="12" y="32"/>
                    </a:lnTo>
                    <a:lnTo>
                      <a:pt x="17" y="32"/>
                    </a:lnTo>
                    <a:lnTo>
                      <a:pt x="20" y="32"/>
                    </a:lnTo>
                    <a:lnTo>
                      <a:pt x="26" y="30"/>
                    </a:lnTo>
                    <a:lnTo>
                      <a:pt x="29" y="27"/>
                    </a:lnTo>
                    <a:lnTo>
                      <a:pt x="32" y="22"/>
                    </a:lnTo>
                    <a:lnTo>
                      <a:pt x="34" y="17"/>
                    </a:lnTo>
                    <a:lnTo>
                      <a:pt x="32" y="12"/>
                    </a:lnTo>
                    <a:lnTo>
                      <a:pt x="31" y="8"/>
                    </a:lnTo>
                    <a:lnTo>
                      <a:pt x="29" y="5"/>
                    </a:lnTo>
                    <a:lnTo>
                      <a:pt x="26" y="1"/>
                    </a:lnTo>
                    <a:lnTo>
                      <a:pt x="20" y="0"/>
                    </a:lnTo>
                    <a:lnTo>
                      <a:pt x="17" y="0"/>
                    </a:lnTo>
                    <a:lnTo>
                      <a:pt x="12" y="0"/>
                    </a:lnTo>
                    <a:lnTo>
                      <a:pt x="9" y="1"/>
                    </a:lnTo>
                    <a:lnTo>
                      <a:pt x="5" y="5"/>
                    </a:lnTo>
                    <a:lnTo>
                      <a:pt x="2" y="8"/>
                    </a:lnTo>
                    <a:lnTo>
                      <a:pt x="2" y="12"/>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7" name="Freeform 84"/>
              <p:cNvSpPr>
                <a:spLocks/>
              </p:cNvSpPr>
              <p:nvPr/>
            </p:nvSpPr>
            <p:spPr bwMode="auto">
              <a:xfrm>
                <a:off x="6802438" y="3125788"/>
                <a:ext cx="50800" cy="53975"/>
              </a:xfrm>
              <a:custGeom>
                <a:avLst/>
                <a:gdLst>
                  <a:gd name="T0" fmla="*/ 0 w 32"/>
                  <a:gd name="T1" fmla="*/ 17 h 34"/>
                  <a:gd name="T2" fmla="*/ 1 w 32"/>
                  <a:gd name="T3" fmla="*/ 24 h 34"/>
                  <a:gd name="T4" fmla="*/ 5 w 32"/>
                  <a:gd name="T5" fmla="*/ 29 h 34"/>
                  <a:gd name="T6" fmla="*/ 8 w 32"/>
                  <a:gd name="T7" fmla="*/ 30 h 34"/>
                  <a:gd name="T8" fmla="*/ 12 w 32"/>
                  <a:gd name="T9" fmla="*/ 32 h 34"/>
                  <a:gd name="T10" fmla="*/ 17 w 32"/>
                  <a:gd name="T11" fmla="*/ 34 h 34"/>
                  <a:gd name="T12" fmla="*/ 20 w 32"/>
                  <a:gd name="T13" fmla="*/ 32 h 34"/>
                  <a:gd name="T14" fmla="*/ 25 w 32"/>
                  <a:gd name="T15" fmla="*/ 30 h 34"/>
                  <a:gd name="T16" fmla="*/ 29 w 32"/>
                  <a:gd name="T17" fmla="*/ 29 h 34"/>
                  <a:gd name="T18" fmla="*/ 32 w 32"/>
                  <a:gd name="T19" fmla="*/ 24 h 34"/>
                  <a:gd name="T20" fmla="*/ 32 w 32"/>
                  <a:gd name="T21" fmla="*/ 17 h 34"/>
                  <a:gd name="T22" fmla="*/ 32 w 32"/>
                  <a:gd name="T23" fmla="*/ 12 h 34"/>
                  <a:gd name="T24" fmla="*/ 30 w 32"/>
                  <a:gd name="T25" fmla="*/ 8 h 34"/>
                  <a:gd name="T26" fmla="*/ 29 w 32"/>
                  <a:gd name="T27" fmla="*/ 5 h 34"/>
                  <a:gd name="T28" fmla="*/ 25 w 32"/>
                  <a:gd name="T29" fmla="*/ 1 h 34"/>
                  <a:gd name="T30" fmla="*/ 20 w 32"/>
                  <a:gd name="T31" fmla="*/ 1 h 34"/>
                  <a:gd name="T32" fmla="*/ 17 w 32"/>
                  <a:gd name="T33" fmla="*/ 0 h 34"/>
                  <a:gd name="T34" fmla="*/ 12 w 32"/>
                  <a:gd name="T35" fmla="*/ 1 h 34"/>
                  <a:gd name="T36" fmla="*/ 8 w 32"/>
                  <a:gd name="T37" fmla="*/ 1 h 34"/>
                  <a:gd name="T38" fmla="*/ 5 w 32"/>
                  <a:gd name="T39" fmla="*/ 5 h 34"/>
                  <a:gd name="T40" fmla="*/ 1 w 32"/>
                  <a:gd name="T41" fmla="*/ 8 h 34"/>
                  <a:gd name="T42" fmla="*/ 0 w 32"/>
                  <a:gd name="T43" fmla="*/ 12 h 34"/>
                  <a:gd name="T44" fmla="*/ 0 w 32"/>
                  <a:gd name="T4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4">
                    <a:moveTo>
                      <a:pt x="0" y="17"/>
                    </a:moveTo>
                    <a:lnTo>
                      <a:pt x="1" y="24"/>
                    </a:lnTo>
                    <a:lnTo>
                      <a:pt x="5" y="29"/>
                    </a:lnTo>
                    <a:lnTo>
                      <a:pt x="8" y="30"/>
                    </a:lnTo>
                    <a:lnTo>
                      <a:pt x="12" y="32"/>
                    </a:lnTo>
                    <a:lnTo>
                      <a:pt x="17" y="34"/>
                    </a:lnTo>
                    <a:lnTo>
                      <a:pt x="20" y="32"/>
                    </a:lnTo>
                    <a:lnTo>
                      <a:pt x="25" y="30"/>
                    </a:lnTo>
                    <a:lnTo>
                      <a:pt x="29" y="29"/>
                    </a:lnTo>
                    <a:lnTo>
                      <a:pt x="32" y="24"/>
                    </a:lnTo>
                    <a:lnTo>
                      <a:pt x="32" y="17"/>
                    </a:lnTo>
                    <a:lnTo>
                      <a:pt x="32" y="12"/>
                    </a:lnTo>
                    <a:lnTo>
                      <a:pt x="30" y="8"/>
                    </a:lnTo>
                    <a:lnTo>
                      <a:pt x="29" y="5"/>
                    </a:lnTo>
                    <a:lnTo>
                      <a:pt x="25" y="1"/>
                    </a:lnTo>
                    <a:lnTo>
                      <a:pt x="20" y="1"/>
                    </a:lnTo>
                    <a:lnTo>
                      <a:pt x="17" y="0"/>
                    </a:lnTo>
                    <a:lnTo>
                      <a:pt x="12" y="1"/>
                    </a:lnTo>
                    <a:lnTo>
                      <a:pt x="8" y="1"/>
                    </a:lnTo>
                    <a:lnTo>
                      <a:pt x="5" y="5"/>
                    </a:lnTo>
                    <a:lnTo>
                      <a:pt x="1" y="8"/>
                    </a:lnTo>
                    <a:lnTo>
                      <a:pt x="0" y="12"/>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8" name="Freeform 85"/>
              <p:cNvSpPr>
                <a:spLocks/>
              </p:cNvSpPr>
              <p:nvPr/>
            </p:nvSpPr>
            <p:spPr bwMode="auto">
              <a:xfrm>
                <a:off x="6718301" y="2722563"/>
                <a:ext cx="50800" cy="52388"/>
              </a:xfrm>
              <a:custGeom>
                <a:avLst/>
                <a:gdLst>
                  <a:gd name="T0" fmla="*/ 0 w 32"/>
                  <a:gd name="T1" fmla="*/ 17 h 33"/>
                  <a:gd name="T2" fmla="*/ 2 w 32"/>
                  <a:gd name="T3" fmla="*/ 22 h 33"/>
                  <a:gd name="T4" fmla="*/ 5 w 32"/>
                  <a:gd name="T5" fmla="*/ 27 h 33"/>
                  <a:gd name="T6" fmla="*/ 8 w 32"/>
                  <a:gd name="T7" fmla="*/ 31 h 33"/>
                  <a:gd name="T8" fmla="*/ 12 w 32"/>
                  <a:gd name="T9" fmla="*/ 33 h 33"/>
                  <a:gd name="T10" fmla="*/ 17 w 32"/>
                  <a:gd name="T11" fmla="*/ 33 h 33"/>
                  <a:gd name="T12" fmla="*/ 20 w 32"/>
                  <a:gd name="T13" fmla="*/ 33 h 33"/>
                  <a:gd name="T14" fmla="*/ 24 w 32"/>
                  <a:gd name="T15" fmla="*/ 31 h 33"/>
                  <a:gd name="T16" fmla="*/ 29 w 32"/>
                  <a:gd name="T17" fmla="*/ 27 h 33"/>
                  <a:gd name="T18" fmla="*/ 32 w 32"/>
                  <a:gd name="T19" fmla="*/ 22 h 33"/>
                  <a:gd name="T20" fmla="*/ 32 w 32"/>
                  <a:gd name="T21" fmla="*/ 17 h 33"/>
                  <a:gd name="T22" fmla="*/ 32 w 32"/>
                  <a:gd name="T23" fmla="*/ 12 h 33"/>
                  <a:gd name="T24" fmla="*/ 30 w 32"/>
                  <a:gd name="T25" fmla="*/ 9 h 33"/>
                  <a:gd name="T26" fmla="*/ 29 w 32"/>
                  <a:gd name="T27" fmla="*/ 5 h 33"/>
                  <a:gd name="T28" fmla="*/ 24 w 32"/>
                  <a:gd name="T29" fmla="*/ 2 h 33"/>
                  <a:gd name="T30" fmla="*/ 20 w 32"/>
                  <a:gd name="T31" fmla="*/ 0 h 33"/>
                  <a:gd name="T32" fmla="*/ 17 w 32"/>
                  <a:gd name="T33" fmla="*/ 0 h 33"/>
                  <a:gd name="T34" fmla="*/ 12 w 32"/>
                  <a:gd name="T35" fmla="*/ 0 h 33"/>
                  <a:gd name="T36" fmla="*/ 8 w 32"/>
                  <a:gd name="T37" fmla="*/ 2 h 33"/>
                  <a:gd name="T38" fmla="*/ 5 w 32"/>
                  <a:gd name="T39" fmla="*/ 5 h 33"/>
                  <a:gd name="T40" fmla="*/ 2 w 32"/>
                  <a:gd name="T41" fmla="*/ 9 h 33"/>
                  <a:gd name="T42" fmla="*/ 0 w 32"/>
                  <a:gd name="T43" fmla="*/ 12 h 33"/>
                  <a:gd name="T44" fmla="*/ 0 w 32"/>
                  <a:gd name="T45" fmla="*/ 17 h 33"/>
                  <a:gd name="T46" fmla="*/ 0 w 32"/>
                  <a:gd name="T4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17"/>
                    </a:moveTo>
                    <a:lnTo>
                      <a:pt x="2" y="22"/>
                    </a:lnTo>
                    <a:lnTo>
                      <a:pt x="5" y="27"/>
                    </a:lnTo>
                    <a:lnTo>
                      <a:pt x="8" y="31"/>
                    </a:lnTo>
                    <a:lnTo>
                      <a:pt x="12" y="33"/>
                    </a:lnTo>
                    <a:lnTo>
                      <a:pt x="17" y="33"/>
                    </a:lnTo>
                    <a:lnTo>
                      <a:pt x="20" y="33"/>
                    </a:lnTo>
                    <a:lnTo>
                      <a:pt x="24" y="31"/>
                    </a:lnTo>
                    <a:lnTo>
                      <a:pt x="29" y="27"/>
                    </a:lnTo>
                    <a:lnTo>
                      <a:pt x="32" y="22"/>
                    </a:lnTo>
                    <a:lnTo>
                      <a:pt x="32" y="17"/>
                    </a:lnTo>
                    <a:lnTo>
                      <a:pt x="32" y="12"/>
                    </a:lnTo>
                    <a:lnTo>
                      <a:pt x="30" y="9"/>
                    </a:lnTo>
                    <a:lnTo>
                      <a:pt x="29" y="5"/>
                    </a:lnTo>
                    <a:lnTo>
                      <a:pt x="24" y="2"/>
                    </a:lnTo>
                    <a:lnTo>
                      <a:pt x="20" y="0"/>
                    </a:lnTo>
                    <a:lnTo>
                      <a:pt x="17" y="0"/>
                    </a:lnTo>
                    <a:lnTo>
                      <a:pt x="12" y="0"/>
                    </a:lnTo>
                    <a:lnTo>
                      <a:pt x="8" y="2"/>
                    </a:lnTo>
                    <a:lnTo>
                      <a:pt x="5" y="5"/>
                    </a:lnTo>
                    <a:lnTo>
                      <a:pt x="2" y="9"/>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9" name="Line 86"/>
              <p:cNvSpPr>
                <a:spLocks noChangeShapeType="1"/>
              </p:cNvSpPr>
              <p:nvPr/>
            </p:nvSpPr>
            <p:spPr bwMode="auto">
              <a:xfrm flipH="1">
                <a:off x="6775451" y="2825751"/>
                <a:ext cx="58738"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0" name="Line 87"/>
              <p:cNvSpPr>
                <a:spLocks noChangeShapeType="1"/>
              </p:cNvSpPr>
              <p:nvPr/>
            </p:nvSpPr>
            <p:spPr bwMode="auto">
              <a:xfrm flipH="1">
                <a:off x="6802438" y="3241676"/>
                <a:ext cx="96838"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1" name="Line 88"/>
              <p:cNvSpPr>
                <a:spLocks noChangeShapeType="1"/>
              </p:cNvSpPr>
              <p:nvPr/>
            </p:nvSpPr>
            <p:spPr bwMode="auto">
              <a:xfrm flipH="1">
                <a:off x="6738938" y="3651251"/>
                <a:ext cx="92075"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 name="Line 89"/>
              <p:cNvSpPr>
                <a:spLocks noChangeShapeType="1"/>
              </p:cNvSpPr>
              <p:nvPr/>
            </p:nvSpPr>
            <p:spPr bwMode="auto">
              <a:xfrm flipH="1">
                <a:off x="6510338" y="4054476"/>
                <a:ext cx="127000"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3" name="Line 90"/>
              <p:cNvSpPr>
                <a:spLocks noChangeShapeType="1"/>
              </p:cNvSpPr>
              <p:nvPr/>
            </p:nvSpPr>
            <p:spPr bwMode="auto">
              <a:xfrm flipH="1">
                <a:off x="6472238" y="4464051"/>
                <a:ext cx="130175" cy="0"/>
              </a:xfrm>
              <a:prstGeom prst="line">
                <a:avLst/>
              </a:prstGeom>
              <a:noFill/>
              <a:ln w="158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4" name="Freeform 102"/>
              <p:cNvSpPr>
                <a:spLocks/>
              </p:cNvSpPr>
              <p:nvPr/>
            </p:nvSpPr>
            <p:spPr bwMode="auto">
              <a:xfrm>
                <a:off x="6510338" y="4440238"/>
                <a:ext cx="53975" cy="50800"/>
              </a:xfrm>
              <a:custGeom>
                <a:avLst/>
                <a:gdLst>
                  <a:gd name="T0" fmla="*/ 5 w 34"/>
                  <a:gd name="T1" fmla="*/ 27 h 32"/>
                  <a:gd name="T2" fmla="*/ 8 w 34"/>
                  <a:gd name="T3" fmla="*/ 31 h 32"/>
                  <a:gd name="T4" fmla="*/ 13 w 34"/>
                  <a:gd name="T5" fmla="*/ 32 h 32"/>
                  <a:gd name="T6" fmla="*/ 17 w 34"/>
                  <a:gd name="T7" fmla="*/ 32 h 32"/>
                  <a:gd name="T8" fmla="*/ 22 w 34"/>
                  <a:gd name="T9" fmla="*/ 32 h 32"/>
                  <a:gd name="T10" fmla="*/ 25 w 34"/>
                  <a:gd name="T11" fmla="*/ 31 h 32"/>
                  <a:gd name="T12" fmla="*/ 29 w 34"/>
                  <a:gd name="T13" fmla="*/ 27 h 32"/>
                  <a:gd name="T14" fmla="*/ 32 w 34"/>
                  <a:gd name="T15" fmla="*/ 24 h 32"/>
                  <a:gd name="T16" fmla="*/ 34 w 34"/>
                  <a:gd name="T17" fmla="*/ 21 h 32"/>
                  <a:gd name="T18" fmla="*/ 34 w 34"/>
                  <a:gd name="T19" fmla="*/ 15 h 32"/>
                  <a:gd name="T20" fmla="*/ 34 w 34"/>
                  <a:gd name="T21" fmla="*/ 12 h 32"/>
                  <a:gd name="T22" fmla="*/ 32 w 34"/>
                  <a:gd name="T23" fmla="*/ 9 h 32"/>
                  <a:gd name="T24" fmla="*/ 29 w 34"/>
                  <a:gd name="T25" fmla="*/ 5 h 32"/>
                  <a:gd name="T26" fmla="*/ 25 w 34"/>
                  <a:gd name="T27" fmla="*/ 2 h 32"/>
                  <a:gd name="T28" fmla="*/ 22 w 34"/>
                  <a:gd name="T29" fmla="*/ 0 h 32"/>
                  <a:gd name="T30" fmla="*/ 17 w 34"/>
                  <a:gd name="T31" fmla="*/ 0 h 32"/>
                  <a:gd name="T32" fmla="*/ 13 w 34"/>
                  <a:gd name="T33" fmla="*/ 0 h 32"/>
                  <a:gd name="T34" fmla="*/ 8 w 34"/>
                  <a:gd name="T35" fmla="*/ 2 h 32"/>
                  <a:gd name="T36" fmla="*/ 5 w 34"/>
                  <a:gd name="T37" fmla="*/ 5 h 32"/>
                  <a:gd name="T38" fmla="*/ 3 w 34"/>
                  <a:gd name="T39" fmla="*/ 9 h 32"/>
                  <a:gd name="T40" fmla="*/ 2 w 34"/>
                  <a:gd name="T41" fmla="*/ 12 h 32"/>
                  <a:gd name="T42" fmla="*/ 0 w 34"/>
                  <a:gd name="T43" fmla="*/ 15 h 32"/>
                  <a:gd name="T44" fmla="*/ 2 w 34"/>
                  <a:gd name="T45" fmla="*/ 21 h 32"/>
                  <a:gd name="T46" fmla="*/ 3 w 34"/>
                  <a:gd name="T47" fmla="*/ 24 h 32"/>
                  <a:gd name="T48" fmla="*/ 5 w 34"/>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5" y="27"/>
                    </a:moveTo>
                    <a:lnTo>
                      <a:pt x="8" y="31"/>
                    </a:lnTo>
                    <a:lnTo>
                      <a:pt x="13" y="32"/>
                    </a:lnTo>
                    <a:lnTo>
                      <a:pt x="17" y="32"/>
                    </a:lnTo>
                    <a:lnTo>
                      <a:pt x="22" y="32"/>
                    </a:lnTo>
                    <a:lnTo>
                      <a:pt x="25" y="31"/>
                    </a:lnTo>
                    <a:lnTo>
                      <a:pt x="29" y="27"/>
                    </a:lnTo>
                    <a:lnTo>
                      <a:pt x="32" y="24"/>
                    </a:lnTo>
                    <a:lnTo>
                      <a:pt x="34" y="21"/>
                    </a:lnTo>
                    <a:lnTo>
                      <a:pt x="34" y="15"/>
                    </a:lnTo>
                    <a:lnTo>
                      <a:pt x="34" y="12"/>
                    </a:lnTo>
                    <a:lnTo>
                      <a:pt x="32" y="9"/>
                    </a:lnTo>
                    <a:lnTo>
                      <a:pt x="29" y="5"/>
                    </a:lnTo>
                    <a:lnTo>
                      <a:pt x="25" y="2"/>
                    </a:lnTo>
                    <a:lnTo>
                      <a:pt x="22" y="0"/>
                    </a:lnTo>
                    <a:lnTo>
                      <a:pt x="17" y="0"/>
                    </a:lnTo>
                    <a:lnTo>
                      <a:pt x="13" y="0"/>
                    </a:lnTo>
                    <a:lnTo>
                      <a:pt x="8" y="2"/>
                    </a:lnTo>
                    <a:lnTo>
                      <a:pt x="5" y="5"/>
                    </a:lnTo>
                    <a:lnTo>
                      <a:pt x="3" y="9"/>
                    </a:lnTo>
                    <a:lnTo>
                      <a:pt x="2" y="12"/>
                    </a:lnTo>
                    <a:lnTo>
                      <a:pt x="0" y="15"/>
                    </a:lnTo>
                    <a:lnTo>
                      <a:pt x="2" y="21"/>
                    </a:lnTo>
                    <a:lnTo>
                      <a:pt x="3"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5" name="Freeform 103"/>
              <p:cNvSpPr>
                <a:spLocks/>
              </p:cNvSpPr>
              <p:nvPr/>
            </p:nvSpPr>
            <p:spPr bwMode="auto">
              <a:xfrm>
                <a:off x="6548438" y="4030663"/>
                <a:ext cx="50800" cy="50800"/>
              </a:xfrm>
              <a:custGeom>
                <a:avLst/>
                <a:gdLst>
                  <a:gd name="T0" fmla="*/ 3 w 32"/>
                  <a:gd name="T1" fmla="*/ 27 h 32"/>
                  <a:gd name="T2" fmla="*/ 7 w 32"/>
                  <a:gd name="T3" fmla="*/ 30 h 32"/>
                  <a:gd name="T4" fmla="*/ 12 w 32"/>
                  <a:gd name="T5" fmla="*/ 32 h 32"/>
                  <a:gd name="T6" fmla="*/ 15 w 32"/>
                  <a:gd name="T7" fmla="*/ 32 h 32"/>
                  <a:gd name="T8" fmla="*/ 20 w 32"/>
                  <a:gd name="T9" fmla="*/ 32 h 32"/>
                  <a:gd name="T10" fmla="*/ 24 w 32"/>
                  <a:gd name="T11" fmla="*/ 30 h 32"/>
                  <a:gd name="T12" fmla="*/ 27 w 32"/>
                  <a:gd name="T13" fmla="*/ 27 h 32"/>
                  <a:gd name="T14" fmla="*/ 30 w 32"/>
                  <a:gd name="T15" fmla="*/ 23 h 32"/>
                  <a:gd name="T16" fmla="*/ 32 w 32"/>
                  <a:gd name="T17" fmla="*/ 20 h 32"/>
                  <a:gd name="T18" fmla="*/ 32 w 32"/>
                  <a:gd name="T19" fmla="*/ 15 h 32"/>
                  <a:gd name="T20" fmla="*/ 32 w 32"/>
                  <a:gd name="T21" fmla="*/ 11 h 32"/>
                  <a:gd name="T22" fmla="*/ 30 w 32"/>
                  <a:gd name="T23" fmla="*/ 8 h 32"/>
                  <a:gd name="T24" fmla="*/ 27 w 32"/>
                  <a:gd name="T25" fmla="*/ 5 h 32"/>
                  <a:gd name="T26" fmla="*/ 24 w 32"/>
                  <a:gd name="T27" fmla="*/ 1 h 32"/>
                  <a:gd name="T28" fmla="*/ 20 w 32"/>
                  <a:gd name="T29" fmla="*/ 0 h 32"/>
                  <a:gd name="T30" fmla="*/ 15 w 32"/>
                  <a:gd name="T31" fmla="*/ 0 h 32"/>
                  <a:gd name="T32" fmla="*/ 12 w 32"/>
                  <a:gd name="T33" fmla="*/ 0 h 32"/>
                  <a:gd name="T34" fmla="*/ 7 w 32"/>
                  <a:gd name="T35" fmla="*/ 1 h 32"/>
                  <a:gd name="T36" fmla="*/ 3 w 32"/>
                  <a:gd name="T37" fmla="*/ 5 h 32"/>
                  <a:gd name="T38" fmla="*/ 1 w 32"/>
                  <a:gd name="T39" fmla="*/ 8 h 32"/>
                  <a:gd name="T40" fmla="*/ 0 w 32"/>
                  <a:gd name="T41" fmla="*/ 11 h 32"/>
                  <a:gd name="T42" fmla="*/ 0 w 32"/>
                  <a:gd name="T43" fmla="*/ 15 h 32"/>
                  <a:gd name="T44" fmla="*/ 0 w 32"/>
                  <a:gd name="T45" fmla="*/ 20 h 32"/>
                  <a:gd name="T46" fmla="*/ 1 w 32"/>
                  <a:gd name="T47" fmla="*/ 23 h 32"/>
                  <a:gd name="T48" fmla="*/ 3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3" y="27"/>
                    </a:moveTo>
                    <a:lnTo>
                      <a:pt x="7" y="30"/>
                    </a:lnTo>
                    <a:lnTo>
                      <a:pt x="12" y="32"/>
                    </a:lnTo>
                    <a:lnTo>
                      <a:pt x="15" y="32"/>
                    </a:lnTo>
                    <a:lnTo>
                      <a:pt x="20" y="32"/>
                    </a:lnTo>
                    <a:lnTo>
                      <a:pt x="24" y="30"/>
                    </a:lnTo>
                    <a:lnTo>
                      <a:pt x="27" y="27"/>
                    </a:lnTo>
                    <a:lnTo>
                      <a:pt x="30" y="23"/>
                    </a:lnTo>
                    <a:lnTo>
                      <a:pt x="32" y="20"/>
                    </a:lnTo>
                    <a:lnTo>
                      <a:pt x="32" y="15"/>
                    </a:lnTo>
                    <a:lnTo>
                      <a:pt x="32" y="11"/>
                    </a:lnTo>
                    <a:lnTo>
                      <a:pt x="30" y="8"/>
                    </a:lnTo>
                    <a:lnTo>
                      <a:pt x="27" y="5"/>
                    </a:lnTo>
                    <a:lnTo>
                      <a:pt x="24" y="1"/>
                    </a:lnTo>
                    <a:lnTo>
                      <a:pt x="20" y="0"/>
                    </a:lnTo>
                    <a:lnTo>
                      <a:pt x="15" y="0"/>
                    </a:lnTo>
                    <a:lnTo>
                      <a:pt x="12" y="0"/>
                    </a:lnTo>
                    <a:lnTo>
                      <a:pt x="7" y="1"/>
                    </a:lnTo>
                    <a:lnTo>
                      <a:pt x="3" y="5"/>
                    </a:lnTo>
                    <a:lnTo>
                      <a:pt x="1" y="8"/>
                    </a:lnTo>
                    <a:lnTo>
                      <a:pt x="0" y="11"/>
                    </a:lnTo>
                    <a:lnTo>
                      <a:pt x="0" y="15"/>
                    </a:lnTo>
                    <a:lnTo>
                      <a:pt x="0" y="20"/>
                    </a:lnTo>
                    <a:lnTo>
                      <a:pt x="1" y="23"/>
                    </a:lnTo>
                    <a:lnTo>
                      <a:pt x="3"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6" name="Freeform 104"/>
              <p:cNvSpPr>
                <a:spLocks/>
              </p:cNvSpPr>
              <p:nvPr/>
            </p:nvSpPr>
            <p:spPr bwMode="auto">
              <a:xfrm>
                <a:off x="6757988" y="3627438"/>
                <a:ext cx="53975" cy="50800"/>
              </a:xfrm>
              <a:custGeom>
                <a:avLst/>
                <a:gdLst>
                  <a:gd name="T0" fmla="*/ 5 w 34"/>
                  <a:gd name="T1" fmla="*/ 27 h 32"/>
                  <a:gd name="T2" fmla="*/ 9 w 34"/>
                  <a:gd name="T3" fmla="*/ 31 h 32"/>
                  <a:gd name="T4" fmla="*/ 12 w 34"/>
                  <a:gd name="T5" fmla="*/ 32 h 32"/>
                  <a:gd name="T6" fmla="*/ 17 w 34"/>
                  <a:gd name="T7" fmla="*/ 32 h 32"/>
                  <a:gd name="T8" fmla="*/ 23 w 34"/>
                  <a:gd name="T9" fmla="*/ 32 h 32"/>
                  <a:gd name="T10" fmla="*/ 26 w 34"/>
                  <a:gd name="T11" fmla="*/ 31 h 32"/>
                  <a:gd name="T12" fmla="*/ 29 w 34"/>
                  <a:gd name="T13" fmla="*/ 27 h 32"/>
                  <a:gd name="T14" fmla="*/ 31 w 34"/>
                  <a:gd name="T15" fmla="*/ 24 h 32"/>
                  <a:gd name="T16" fmla="*/ 33 w 34"/>
                  <a:gd name="T17" fmla="*/ 21 h 32"/>
                  <a:gd name="T18" fmla="*/ 34 w 34"/>
                  <a:gd name="T19" fmla="*/ 15 h 32"/>
                  <a:gd name="T20" fmla="*/ 33 w 34"/>
                  <a:gd name="T21" fmla="*/ 12 h 32"/>
                  <a:gd name="T22" fmla="*/ 31 w 34"/>
                  <a:gd name="T23" fmla="*/ 7 h 32"/>
                  <a:gd name="T24" fmla="*/ 29 w 34"/>
                  <a:gd name="T25" fmla="*/ 4 h 32"/>
                  <a:gd name="T26" fmla="*/ 26 w 34"/>
                  <a:gd name="T27" fmla="*/ 2 h 32"/>
                  <a:gd name="T28" fmla="*/ 23 w 34"/>
                  <a:gd name="T29" fmla="*/ 0 h 32"/>
                  <a:gd name="T30" fmla="*/ 17 w 34"/>
                  <a:gd name="T31" fmla="*/ 0 h 32"/>
                  <a:gd name="T32" fmla="*/ 12 w 34"/>
                  <a:gd name="T33" fmla="*/ 0 h 32"/>
                  <a:gd name="T34" fmla="*/ 9 w 34"/>
                  <a:gd name="T35" fmla="*/ 2 h 32"/>
                  <a:gd name="T36" fmla="*/ 5 w 34"/>
                  <a:gd name="T37" fmla="*/ 4 h 32"/>
                  <a:gd name="T38" fmla="*/ 2 w 34"/>
                  <a:gd name="T39" fmla="*/ 7 h 32"/>
                  <a:gd name="T40" fmla="*/ 2 w 34"/>
                  <a:gd name="T41" fmla="*/ 12 h 32"/>
                  <a:gd name="T42" fmla="*/ 0 w 34"/>
                  <a:gd name="T43" fmla="*/ 15 h 32"/>
                  <a:gd name="T44" fmla="*/ 2 w 34"/>
                  <a:gd name="T45" fmla="*/ 21 h 32"/>
                  <a:gd name="T46" fmla="*/ 2 w 34"/>
                  <a:gd name="T47" fmla="*/ 24 h 32"/>
                  <a:gd name="T48" fmla="*/ 5 w 34"/>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5" y="27"/>
                    </a:moveTo>
                    <a:lnTo>
                      <a:pt x="9" y="31"/>
                    </a:lnTo>
                    <a:lnTo>
                      <a:pt x="12" y="32"/>
                    </a:lnTo>
                    <a:lnTo>
                      <a:pt x="17" y="32"/>
                    </a:lnTo>
                    <a:lnTo>
                      <a:pt x="23" y="32"/>
                    </a:lnTo>
                    <a:lnTo>
                      <a:pt x="26" y="31"/>
                    </a:lnTo>
                    <a:lnTo>
                      <a:pt x="29" y="27"/>
                    </a:lnTo>
                    <a:lnTo>
                      <a:pt x="31" y="24"/>
                    </a:lnTo>
                    <a:lnTo>
                      <a:pt x="33" y="21"/>
                    </a:lnTo>
                    <a:lnTo>
                      <a:pt x="34" y="15"/>
                    </a:lnTo>
                    <a:lnTo>
                      <a:pt x="33" y="12"/>
                    </a:lnTo>
                    <a:lnTo>
                      <a:pt x="31" y="7"/>
                    </a:lnTo>
                    <a:lnTo>
                      <a:pt x="29" y="4"/>
                    </a:lnTo>
                    <a:lnTo>
                      <a:pt x="26" y="2"/>
                    </a:lnTo>
                    <a:lnTo>
                      <a:pt x="23" y="0"/>
                    </a:lnTo>
                    <a:lnTo>
                      <a:pt x="17" y="0"/>
                    </a:lnTo>
                    <a:lnTo>
                      <a:pt x="12" y="0"/>
                    </a:lnTo>
                    <a:lnTo>
                      <a:pt x="9" y="2"/>
                    </a:lnTo>
                    <a:lnTo>
                      <a:pt x="5" y="4"/>
                    </a:lnTo>
                    <a:lnTo>
                      <a:pt x="2" y="7"/>
                    </a:lnTo>
                    <a:lnTo>
                      <a:pt x="2" y="12"/>
                    </a:lnTo>
                    <a:lnTo>
                      <a:pt x="0" y="15"/>
                    </a:lnTo>
                    <a:lnTo>
                      <a:pt x="2" y="21"/>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7" name="Freeform 105"/>
              <p:cNvSpPr>
                <a:spLocks/>
              </p:cNvSpPr>
              <p:nvPr/>
            </p:nvSpPr>
            <p:spPr bwMode="auto">
              <a:xfrm>
                <a:off x="6823076" y="3217863"/>
                <a:ext cx="53975" cy="50800"/>
              </a:xfrm>
              <a:custGeom>
                <a:avLst/>
                <a:gdLst>
                  <a:gd name="T0" fmla="*/ 5 w 34"/>
                  <a:gd name="T1" fmla="*/ 27 h 32"/>
                  <a:gd name="T2" fmla="*/ 9 w 34"/>
                  <a:gd name="T3" fmla="*/ 30 h 32"/>
                  <a:gd name="T4" fmla="*/ 12 w 34"/>
                  <a:gd name="T5" fmla="*/ 32 h 32"/>
                  <a:gd name="T6" fmla="*/ 17 w 34"/>
                  <a:gd name="T7" fmla="*/ 32 h 32"/>
                  <a:gd name="T8" fmla="*/ 21 w 34"/>
                  <a:gd name="T9" fmla="*/ 32 h 32"/>
                  <a:gd name="T10" fmla="*/ 26 w 34"/>
                  <a:gd name="T11" fmla="*/ 30 h 32"/>
                  <a:gd name="T12" fmla="*/ 29 w 34"/>
                  <a:gd name="T13" fmla="*/ 27 h 32"/>
                  <a:gd name="T14" fmla="*/ 31 w 34"/>
                  <a:gd name="T15" fmla="*/ 23 h 32"/>
                  <a:gd name="T16" fmla="*/ 33 w 34"/>
                  <a:gd name="T17" fmla="*/ 20 h 32"/>
                  <a:gd name="T18" fmla="*/ 34 w 34"/>
                  <a:gd name="T19" fmla="*/ 15 h 32"/>
                  <a:gd name="T20" fmla="*/ 33 w 34"/>
                  <a:gd name="T21" fmla="*/ 11 h 32"/>
                  <a:gd name="T22" fmla="*/ 31 w 34"/>
                  <a:gd name="T23" fmla="*/ 6 h 32"/>
                  <a:gd name="T24" fmla="*/ 29 w 34"/>
                  <a:gd name="T25" fmla="*/ 3 h 32"/>
                  <a:gd name="T26" fmla="*/ 26 w 34"/>
                  <a:gd name="T27" fmla="*/ 1 h 32"/>
                  <a:gd name="T28" fmla="*/ 21 w 34"/>
                  <a:gd name="T29" fmla="*/ 0 h 32"/>
                  <a:gd name="T30" fmla="*/ 17 w 34"/>
                  <a:gd name="T31" fmla="*/ 0 h 32"/>
                  <a:gd name="T32" fmla="*/ 12 w 34"/>
                  <a:gd name="T33" fmla="*/ 0 h 32"/>
                  <a:gd name="T34" fmla="*/ 9 w 34"/>
                  <a:gd name="T35" fmla="*/ 1 h 32"/>
                  <a:gd name="T36" fmla="*/ 5 w 34"/>
                  <a:gd name="T37" fmla="*/ 3 h 32"/>
                  <a:gd name="T38" fmla="*/ 2 w 34"/>
                  <a:gd name="T39" fmla="*/ 6 h 32"/>
                  <a:gd name="T40" fmla="*/ 0 w 34"/>
                  <a:gd name="T41" fmla="*/ 11 h 32"/>
                  <a:gd name="T42" fmla="*/ 0 w 34"/>
                  <a:gd name="T43" fmla="*/ 15 h 32"/>
                  <a:gd name="T44" fmla="*/ 0 w 34"/>
                  <a:gd name="T45" fmla="*/ 20 h 32"/>
                  <a:gd name="T46" fmla="*/ 2 w 34"/>
                  <a:gd name="T47" fmla="*/ 23 h 32"/>
                  <a:gd name="T48" fmla="*/ 5 w 34"/>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5" y="27"/>
                    </a:moveTo>
                    <a:lnTo>
                      <a:pt x="9" y="30"/>
                    </a:lnTo>
                    <a:lnTo>
                      <a:pt x="12" y="32"/>
                    </a:lnTo>
                    <a:lnTo>
                      <a:pt x="17" y="32"/>
                    </a:lnTo>
                    <a:lnTo>
                      <a:pt x="21" y="32"/>
                    </a:lnTo>
                    <a:lnTo>
                      <a:pt x="26" y="30"/>
                    </a:lnTo>
                    <a:lnTo>
                      <a:pt x="29" y="27"/>
                    </a:lnTo>
                    <a:lnTo>
                      <a:pt x="31" y="23"/>
                    </a:lnTo>
                    <a:lnTo>
                      <a:pt x="33" y="20"/>
                    </a:lnTo>
                    <a:lnTo>
                      <a:pt x="34" y="15"/>
                    </a:lnTo>
                    <a:lnTo>
                      <a:pt x="33" y="11"/>
                    </a:lnTo>
                    <a:lnTo>
                      <a:pt x="31" y="6"/>
                    </a:lnTo>
                    <a:lnTo>
                      <a:pt x="29" y="3"/>
                    </a:lnTo>
                    <a:lnTo>
                      <a:pt x="26" y="1"/>
                    </a:lnTo>
                    <a:lnTo>
                      <a:pt x="21" y="0"/>
                    </a:lnTo>
                    <a:lnTo>
                      <a:pt x="17" y="0"/>
                    </a:lnTo>
                    <a:lnTo>
                      <a:pt x="12" y="0"/>
                    </a:lnTo>
                    <a:lnTo>
                      <a:pt x="9" y="1"/>
                    </a:lnTo>
                    <a:lnTo>
                      <a:pt x="5" y="3"/>
                    </a:lnTo>
                    <a:lnTo>
                      <a:pt x="2" y="6"/>
                    </a:lnTo>
                    <a:lnTo>
                      <a:pt x="0" y="11"/>
                    </a:lnTo>
                    <a:lnTo>
                      <a:pt x="0" y="15"/>
                    </a:lnTo>
                    <a:lnTo>
                      <a:pt x="0" y="20"/>
                    </a:lnTo>
                    <a:lnTo>
                      <a:pt x="2" y="23"/>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8" name="Freeform 106"/>
              <p:cNvSpPr>
                <a:spLocks/>
              </p:cNvSpPr>
              <p:nvPr/>
            </p:nvSpPr>
            <p:spPr bwMode="auto">
              <a:xfrm>
                <a:off x="6777038" y="2801938"/>
                <a:ext cx="53975" cy="50800"/>
              </a:xfrm>
              <a:custGeom>
                <a:avLst/>
                <a:gdLst>
                  <a:gd name="T0" fmla="*/ 5 w 34"/>
                  <a:gd name="T1" fmla="*/ 27 h 32"/>
                  <a:gd name="T2" fmla="*/ 9 w 34"/>
                  <a:gd name="T3" fmla="*/ 30 h 32"/>
                  <a:gd name="T4" fmla="*/ 12 w 34"/>
                  <a:gd name="T5" fmla="*/ 32 h 32"/>
                  <a:gd name="T6" fmla="*/ 17 w 34"/>
                  <a:gd name="T7" fmla="*/ 32 h 32"/>
                  <a:gd name="T8" fmla="*/ 21 w 34"/>
                  <a:gd name="T9" fmla="*/ 32 h 32"/>
                  <a:gd name="T10" fmla="*/ 26 w 34"/>
                  <a:gd name="T11" fmla="*/ 30 h 32"/>
                  <a:gd name="T12" fmla="*/ 29 w 34"/>
                  <a:gd name="T13" fmla="*/ 27 h 32"/>
                  <a:gd name="T14" fmla="*/ 31 w 34"/>
                  <a:gd name="T15" fmla="*/ 23 h 32"/>
                  <a:gd name="T16" fmla="*/ 33 w 34"/>
                  <a:gd name="T17" fmla="*/ 20 h 32"/>
                  <a:gd name="T18" fmla="*/ 34 w 34"/>
                  <a:gd name="T19" fmla="*/ 15 h 32"/>
                  <a:gd name="T20" fmla="*/ 33 w 34"/>
                  <a:gd name="T21" fmla="*/ 11 h 32"/>
                  <a:gd name="T22" fmla="*/ 31 w 34"/>
                  <a:gd name="T23" fmla="*/ 8 h 32"/>
                  <a:gd name="T24" fmla="*/ 29 w 34"/>
                  <a:gd name="T25" fmla="*/ 5 h 32"/>
                  <a:gd name="T26" fmla="*/ 26 w 34"/>
                  <a:gd name="T27" fmla="*/ 1 h 32"/>
                  <a:gd name="T28" fmla="*/ 21 w 34"/>
                  <a:gd name="T29" fmla="*/ 0 h 32"/>
                  <a:gd name="T30" fmla="*/ 17 w 34"/>
                  <a:gd name="T31" fmla="*/ 0 h 32"/>
                  <a:gd name="T32" fmla="*/ 12 w 34"/>
                  <a:gd name="T33" fmla="*/ 0 h 32"/>
                  <a:gd name="T34" fmla="*/ 9 w 34"/>
                  <a:gd name="T35" fmla="*/ 1 h 32"/>
                  <a:gd name="T36" fmla="*/ 5 w 34"/>
                  <a:gd name="T37" fmla="*/ 5 h 32"/>
                  <a:gd name="T38" fmla="*/ 2 w 34"/>
                  <a:gd name="T39" fmla="*/ 8 h 32"/>
                  <a:gd name="T40" fmla="*/ 0 w 34"/>
                  <a:gd name="T41" fmla="*/ 11 h 32"/>
                  <a:gd name="T42" fmla="*/ 0 w 34"/>
                  <a:gd name="T43" fmla="*/ 15 h 32"/>
                  <a:gd name="T44" fmla="*/ 0 w 34"/>
                  <a:gd name="T45" fmla="*/ 20 h 32"/>
                  <a:gd name="T46" fmla="*/ 2 w 34"/>
                  <a:gd name="T47" fmla="*/ 23 h 32"/>
                  <a:gd name="T48" fmla="*/ 5 w 34"/>
                  <a:gd name="T49" fmla="*/ 27 h 32"/>
                  <a:gd name="T50" fmla="*/ 5 w 34"/>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5" y="27"/>
                    </a:moveTo>
                    <a:lnTo>
                      <a:pt x="9" y="30"/>
                    </a:lnTo>
                    <a:lnTo>
                      <a:pt x="12" y="32"/>
                    </a:lnTo>
                    <a:lnTo>
                      <a:pt x="17" y="32"/>
                    </a:lnTo>
                    <a:lnTo>
                      <a:pt x="21" y="32"/>
                    </a:lnTo>
                    <a:lnTo>
                      <a:pt x="26" y="30"/>
                    </a:lnTo>
                    <a:lnTo>
                      <a:pt x="29" y="27"/>
                    </a:lnTo>
                    <a:lnTo>
                      <a:pt x="31" y="23"/>
                    </a:lnTo>
                    <a:lnTo>
                      <a:pt x="33" y="20"/>
                    </a:lnTo>
                    <a:lnTo>
                      <a:pt x="34" y="15"/>
                    </a:lnTo>
                    <a:lnTo>
                      <a:pt x="33" y="11"/>
                    </a:lnTo>
                    <a:lnTo>
                      <a:pt x="31" y="8"/>
                    </a:lnTo>
                    <a:lnTo>
                      <a:pt x="29" y="5"/>
                    </a:lnTo>
                    <a:lnTo>
                      <a:pt x="26" y="1"/>
                    </a:lnTo>
                    <a:lnTo>
                      <a:pt x="21" y="0"/>
                    </a:lnTo>
                    <a:lnTo>
                      <a:pt x="17" y="0"/>
                    </a:lnTo>
                    <a:lnTo>
                      <a:pt x="12" y="0"/>
                    </a:lnTo>
                    <a:lnTo>
                      <a:pt x="9" y="1"/>
                    </a:lnTo>
                    <a:lnTo>
                      <a:pt x="5" y="5"/>
                    </a:lnTo>
                    <a:lnTo>
                      <a:pt x="2" y="8"/>
                    </a:lnTo>
                    <a:lnTo>
                      <a:pt x="0" y="11"/>
                    </a:lnTo>
                    <a:lnTo>
                      <a:pt x="0" y="15"/>
                    </a:lnTo>
                    <a:lnTo>
                      <a:pt x="0" y="20"/>
                    </a:lnTo>
                    <a:lnTo>
                      <a:pt x="2" y="23"/>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9" name="Line 107"/>
              <p:cNvSpPr>
                <a:spLocks noChangeShapeType="1"/>
              </p:cNvSpPr>
              <p:nvPr/>
            </p:nvSpPr>
            <p:spPr bwMode="auto">
              <a:xfrm flipH="1">
                <a:off x="6834188" y="3322638"/>
                <a:ext cx="134938"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Line 108"/>
              <p:cNvSpPr>
                <a:spLocks noChangeShapeType="1"/>
              </p:cNvSpPr>
              <p:nvPr/>
            </p:nvSpPr>
            <p:spPr bwMode="auto">
              <a:xfrm flipH="1">
                <a:off x="6540501" y="4138613"/>
                <a:ext cx="182563"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1" name="Line 109"/>
              <p:cNvSpPr>
                <a:spLocks noChangeShapeType="1"/>
              </p:cNvSpPr>
              <p:nvPr/>
            </p:nvSpPr>
            <p:spPr bwMode="auto">
              <a:xfrm flipH="1">
                <a:off x="6472238" y="4545013"/>
                <a:ext cx="158750"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2" name="Line 110"/>
              <p:cNvSpPr>
                <a:spLocks noChangeShapeType="1"/>
              </p:cNvSpPr>
              <p:nvPr/>
            </p:nvSpPr>
            <p:spPr bwMode="auto">
              <a:xfrm flipH="1">
                <a:off x="6694488" y="3730626"/>
                <a:ext cx="80963"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3" name="Line 111"/>
              <p:cNvSpPr>
                <a:spLocks noChangeShapeType="1"/>
              </p:cNvSpPr>
              <p:nvPr/>
            </p:nvSpPr>
            <p:spPr bwMode="auto">
              <a:xfrm flipH="1">
                <a:off x="6807201" y="2911476"/>
                <a:ext cx="300038" cy="0"/>
              </a:xfrm>
              <a:prstGeom prst="line">
                <a:avLst/>
              </a:prstGeom>
              <a:noFill/>
              <a:ln w="158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 name="Freeform 124"/>
              <p:cNvSpPr>
                <a:spLocks/>
              </p:cNvSpPr>
              <p:nvPr/>
            </p:nvSpPr>
            <p:spPr bwMode="auto">
              <a:xfrm>
                <a:off x="6526213" y="4518026"/>
                <a:ext cx="50800" cy="53975"/>
              </a:xfrm>
              <a:custGeom>
                <a:avLst/>
                <a:gdLst>
                  <a:gd name="T0" fmla="*/ 0 w 32"/>
                  <a:gd name="T1" fmla="*/ 17 h 34"/>
                  <a:gd name="T2" fmla="*/ 0 w 32"/>
                  <a:gd name="T3" fmla="*/ 23 h 34"/>
                  <a:gd name="T4" fmla="*/ 2 w 32"/>
                  <a:gd name="T5" fmla="*/ 26 h 34"/>
                  <a:gd name="T6" fmla="*/ 5 w 32"/>
                  <a:gd name="T7" fmla="*/ 29 h 34"/>
                  <a:gd name="T8" fmla="*/ 9 w 32"/>
                  <a:gd name="T9" fmla="*/ 31 h 34"/>
                  <a:gd name="T10" fmla="*/ 12 w 32"/>
                  <a:gd name="T11" fmla="*/ 33 h 34"/>
                  <a:gd name="T12" fmla="*/ 17 w 32"/>
                  <a:gd name="T13" fmla="*/ 34 h 34"/>
                  <a:gd name="T14" fmla="*/ 21 w 32"/>
                  <a:gd name="T15" fmla="*/ 33 h 34"/>
                  <a:gd name="T16" fmla="*/ 26 w 32"/>
                  <a:gd name="T17" fmla="*/ 31 h 34"/>
                  <a:gd name="T18" fmla="*/ 27 w 32"/>
                  <a:gd name="T19" fmla="*/ 29 h 34"/>
                  <a:gd name="T20" fmla="*/ 31 w 32"/>
                  <a:gd name="T21" fmla="*/ 26 h 34"/>
                  <a:gd name="T22" fmla="*/ 32 w 32"/>
                  <a:gd name="T23" fmla="*/ 23 h 34"/>
                  <a:gd name="T24" fmla="*/ 32 w 32"/>
                  <a:gd name="T25" fmla="*/ 17 h 34"/>
                  <a:gd name="T26" fmla="*/ 32 w 32"/>
                  <a:gd name="T27" fmla="*/ 12 h 34"/>
                  <a:gd name="T28" fmla="*/ 31 w 32"/>
                  <a:gd name="T29" fmla="*/ 9 h 34"/>
                  <a:gd name="T30" fmla="*/ 27 w 32"/>
                  <a:gd name="T31" fmla="*/ 6 h 34"/>
                  <a:gd name="T32" fmla="*/ 26 w 32"/>
                  <a:gd name="T33" fmla="*/ 4 h 34"/>
                  <a:gd name="T34" fmla="*/ 21 w 32"/>
                  <a:gd name="T35" fmla="*/ 2 h 34"/>
                  <a:gd name="T36" fmla="*/ 17 w 32"/>
                  <a:gd name="T37" fmla="*/ 0 h 34"/>
                  <a:gd name="T38" fmla="*/ 12 w 32"/>
                  <a:gd name="T39" fmla="*/ 2 h 34"/>
                  <a:gd name="T40" fmla="*/ 9 w 32"/>
                  <a:gd name="T41" fmla="*/ 4 h 34"/>
                  <a:gd name="T42" fmla="*/ 5 w 32"/>
                  <a:gd name="T43" fmla="*/ 6 h 34"/>
                  <a:gd name="T44" fmla="*/ 2 w 32"/>
                  <a:gd name="T45" fmla="*/ 9 h 34"/>
                  <a:gd name="T46" fmla="*/ 0 w 32"/>
                  <a:gd name="T47" fmla="*/ 12 h 34"/>
                  <a:gd name="T48" fmla="*/ 0 w 32"/>
                  <a:gd name="T4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4">
                    <a:moveTo>
                      <a:pt x="0" y="17"/>
                    </a:moveTo>
                    <a:lnTo>
                      <a:pt x="0" y="23"/>
                    </a:lnTo>
                    <a:lnTo>
                      <a:pt x="2" y="26"/>
                    </a:lnTo>
                    <a:lnTo>
                      <a:pt x="5" y="29"/>
                    </a:lnTo>
                    <a:lnTo>
                      <a:pt x="9" y="31"/>
                    </a:lnTo>
                    <a:lnTo>
                      <a:pt x="12" y="33"/>
                    </a:lnTo>
                    <a:lnTo>
                      <a:pt x="17" y="34"/>
                    </a:lnTo>
                    <a:lnTo>
                      <a:pt x="21" y="33"/>
                    </a:lnTo>
                    <a:lnTo>
                      <a:pt x="26" y="31"/>
                    </a:lnTo>
                    <a:lnTo>
                      <a:pt x="27" y="29"/>
                    </a:lnTo>
                    <a:lnTo>
                      <a:pt x="31" y="26"/>
                    </a:lnTo>
                    <a:lnTo>
                      <a:pt x="32" y="23"/>
                    </a:lnTo>
                    <a:lnTo>
                      <a:pt x="32" y="17"/>
                    </a:lnTo>
                    <a:lnTo>
                      <a:pt x="32" y="12"/>
                    </a:lnTo>
                    <a:lnTo>
                      <a:pt x="31" y="9"/>
                    </a:lnTo>
                    <a:lnTo>
                      <a:pt x="27" y="6"/>
                    </a:lnTo>
                    <a:lnTo>
                      <a:pt x="26" y="4"/>
                    </a:lnTo>
                    <a:lnTo>
                      <a:pt x="21" y="2"/>
                    </a:lnTo>
                    <a:lnTo>
                      <a:pt x="17" y="0"/>
                    </a:lnTo>
                    <a:lnTo>
                      <a:pt x="12" y="2"/>
                    </a:lnTo>
                    <a:lnTo>
                      <a:pt x="9" y="4"/>
                    </a:lnTo>
                    <a:lnTo>
                      <a:pt x="5" y="6"/>
                    </a:lnTo>
                    <a:lnTo>
                      <a:pt x="2" y="9"/>
                    </a:lnTo>
                    <a:lnTo>
                      <a:pt x="0" y="12"/>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5" name="Freeform 125"/>
              <p:cNvSpPr>
                <a:spLocks/>
              </p:cNvSpPr>
              <p:nvPr/>
            </p:nvSpPr>
            <p:spPr bwMode="auto">
              <a:xfrm>
                <a:off x="6604001" y="4111626"/>
                <a:ext cx="53975" cy="53975"/>
              </a:xfrm>
              <a:custGeom>
                <a:avLst/>
                <a:gdLst>
                  <a:gd name="T0" fmla="*/ 0 w 34"/>
                  <a:gd name="T1" fmla="*/ 17 h 34"/>
                  <a:gd name="T2" fmla="*/ 2 w 34"/>
                  <a:gd name="T3" fmla="*/ 22 h 34"/>
                  <a:gd name="T4" fmla="*/ 2 w 34"/>
                  <a:gd name="T5" fmla="*/ 25 h 34"/>
                  <a:gd name="T6" fmla="*/ 6 w 34"/>
                  <a:gd name="T7" fmla="*/ 29 h 34"/>
                  <a:gd name="T8" fmla="*/ 9 w 34"/>
                  <a:gd name="T9" fmla="*/ 30 h 34"/>
                  <a:gd name="T10" fmla="*/ 12 w 34"/>
                  <a:gd name="T11" fmla="*/ 32 h 34"/>
                  <a:gd name="T12" fmla="*/ 17 w 34"/>
                  <a:gd name="T13" fmla="*/ 34 h 34"/>
                  <a:gd name="T14" fmla="*/ 21 w 34"/>
                  <a:gd name="T15" fmla="*/ 32 h 34"/>
                  <a:gd name="T16" fmla="*/ 26 w 34"/>
                  <a:gd name="T17" fmla="*/ 30 h 34"/>
                  <a:gd name="T18" fmla="*/ 29 w 34"/>
                  <a:gd name="T19" fmla="*/ 29 h 34"/>
                  <a:gd name="T20" fmla="*/ 31 w 34"/>
                  <a:gd name="T21" fmla="*/ 25 h 34"/>
                  <a:gd name="T22" fmla="*/ 33 w 34"/>
                  <a:gd name="T23" fmla="*/ 22 h 34"/>
                  <a:gd name="T24" fmla="*/ 34 w 34"/>
                  <a:gd name="T25" fmla="*/ 17 h 34"/>
                  <a:gd name="T26" fmla="*/ 33 w 34"/>
                  <a:gd name="T27" fmla="*/ 12 h 34"/>
                  <a:gd name="T28" fmla="*/ 31 w 34"/>
                  <a:gd name="T29" fmla="*/ 8 h 34"/>
                  <a:gd name="T30" fmla="*/ 29 w 34"/>
                  <a:gd name="T31" fmla="*/ 5 h 34"/>
                  <a:gd name="T32" fmla="*/ 26 w 34"/>
                  <a:gd name="T33" fmla="*/ 3 h 34"/>
                  <a:gd name="T34" fmla="*/ 21 w 34"/>
                  <a:gd name="T35" fmla="*/ 1 h 34"/>
                  <a:gd name="T36" fmla="*/ 17 w 34"/>
                  <a:gd name="T37" fmla="*/ 0 h 34"/>
                  <a:gd name="T38" fmla="*/ 12 w 34"/>
                  <a:gd name="T39" fmla="*/ 1 h 34"/>
                  <a:gd name="T40" fmla="*/ 9 w 34"/>
                  <a:gd name="T41" fmla="*/ 3 h 34"/>
                  <a:gd name="T42" fmla="*/ 6 w 34"/>
                  <a:gd name="T43" fmla="*/ 5 h 34"/>
                  <a:gd name="T44" fmla="*/ 2 w 34"/>
                  <a:gd name="T45" fmla="*/ 8 h 34"/>
                  <a:gd name="T46" fmla="*/ 2 w 34"/>
                  <a:gd name="T47" fmla="*/ 12 h 34"/>
                  <a:gd name="T48" fmla="*/ 0 w 34"/>
                  <a:gd name="T4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0" y="17"/>
                    </a:moveTo>
                    <a:lnTo>
                      <a:pt x="2" y="22"/>
                    </a:lnTo>
                    <a:lnTo>
                      <a:pt x="2" y="25"/>
                    </a:lnTo>
                    <a:lnTo>
                      <a:pt x="6" y="29"/>
                    </a:lnTo>
                    <a:lnTo>
                      <a:pt x="9" y="30"/>
                    </a:lnTo>
                    <a:lnTo>
                      <a:pt x="12" y="32"/>
                    </a:lnTo>
                    <a:lnTo>
                      <a:pt x="17" y="34"/>
                    </a:lnTo>
                    <a:lnTo>
                      <a:pt x="21" y="32"/>
                    </a:lnTo>
                    <a:lnTo>
                      <a:pt x="26" y="30"/>
                    </a:lnTo>
                    <a:lnTo>
                      <a:pt x="29" y="29"/>
                    </a:lnTo>
                    <a:lnTo>
                      <a:pt x="31" y="25"/>
                    </a:lnTo>
                    <a:lnTo>
                      <a:pt x="33" y="22"/>
                    </a:lnTo>
                    <a:lnTo>
                      <a:pt x="34" y="17"/>
                    </a:lnTo>
                    <a:lnTo>
                      <a:pt x="33" y="12"/>
                    </a:lnTo>
                    <a:lnTo>
                      <a:pt x="31" y="8"/>
                    </a:lnTo>
                    <a:lnTo>
                      <a:pt x="29" y="5"/>
                    </a:lnTo>
                    <a:lnTo>
                      <a:pt x="26" y="3"/>
                    </a:lnTo>
                    <a:lnTo>
                      <a:pt x="21" y="1"/>
                    </a:lnTo>
                    <a:lnTo>
                      <a:pt x="17" y="0"/>
                    </a:lnTo>
                    <a:lnTo>
                      <a:pt x="12" y="1"/>
                    </a:lnTo>
                    <a:lnTo>
                      <a:pt x="9" y="3"/>
                    </a:lnTo>
                    <a:lnTo>
                      <a:pt x="6" y="5"/>
                    </a:lnTo>
                    <a:lnTo>
                      <a:pt x="2" y="8"/>
                    </a:lnTo>
                    <a:lnTo>
                      <a:pt x="2" y="12"/>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6" name="Freeform 126"/>
              <p:cNvSpPr>
                <a:spLocks/>
              </p:cNvSpPr>
              <p:nvPr/>
            </p:nvSpPr>
            <p:spPr bwMode="auto">
              <a:xfrm>
                <a:off x="6707188" y="3703638"/>
                <a:ext cx="53975" cy="50800"/>
              </a:xfrm>
              <a:custGeom>
                <a:avLst/>
                <a:gdLst>
                  <a:gd name="T0" fmla="*/ 0 w 34"/>
                  <a:gd name="T1" fmla="*/ 17 h 32"/>
                  <a:gd name="T2" fmla="*/ 2 w 34"/>
                  <a:gd name="T3" fmla="*/ 20 h 32"/>
                  <a:gd name="T4" fmla="*/ 3 w 34"/>
                  <a:gd name="T5" fmla="*/ 25 h 32"/>
                  <a:gd name="T6" fmla="*/ 5 w 34"/>
                  <a:gd name="T7" fmla="*/ 29 h 32"/>
                  <a:gd name="T8" fmla="*/ 9 w 34"/>
                  <a:gd name="T9" fmla="*/ 30 h 32"/>
                  <a:gd name="T10" fmla="*/ 14 w 34"/>
                  <a:gd name="T11" fmla="*/ 32 h 32"/>
                  <a:gd name="T12" fmla="*/ 17 w 34"/>
                  <a:gd name="T13" fmla="*/ 32 h 32"/>
                  <a:gd name="T14" fmla="*/ 22 w 34"/>
                  <a:gd name="T15" fmla="*/ 32 h 32"/>
                  <a:gd name="T16" fmla="*/ 26 w 34"/>
                  <a:gd name="T17" fmla="*/ 30 h 32"/>
                  <a:gd name="T18" fmla="*/ 29 w 34"/>
                  <a:gd name="T19" fmla="*/ 29 h 32"/>
                  <a:gd name="T20" fmla="*/ 32 w 34"/>
                  <a:gd name="T21" fmla="*/ 25 h 32"/>
                  <a:gd name="T22" fmla="*/ 34 w 34"/>
                  <a:gd name="T23" fmla="*/ 20 h 32"/>
                  <a:gd name="T24" fmla="*/ 34 w 34"/>
                  <a:gd name="T25" fmla="*/ 17 h 32"/>
                  <a:gd name="T26" fmla="*/ 34 w 34"/>
                  <a:gd name="T27" fmla="*/ 12 h 32"/>
                  <a:gd name="T28" fmla="*/ 32 w 34"/>
                  <a:gd name="T29" fmla="*/ 8 h 32"/>
                  <a:gd name="T30" fmla="*/ 29 w 34"/>
                  <a:gd name="T31" fmla="*/ 5 h 32"/>
                  <a:gd name="T32" fmla="*/ 26 w 34"/>
                  <a:gd name="T33" fmla="*/ 1 h 32"/>
                  <a:gd name="T34" fmla="*/ 22 w 34"/>
                  <a:gd name="T35" fmla="*/ 0 h 32"/>
                  <a:gd name="T36" fmla="*/ 17 w 34"/>
                  <a:gd name="T37" fmla="*/ 0 h 32"/>
                  <a:gd name="T38" fmla="*/ 14 w 34"/>
                  <a:gd name="T39" fmla="*/ 0 h 32"/>
                  <a:gd name="T40" fmla="*/ 9 w 34"/>
                  <a:gd name="T41" fmla="*/ 1 h 32"/>
                  <a:gd name="T42" fmla="*/ 5 w 34"/>
                  <a:gd name="T43" fmla="*/ 5 h 32"/>
                  <a:gd name="T44" fmla="*/ 3 w 34"/>
                  <a:gd name="T45" fmla="*/ 8 h 32"/>
                  <a:gd name="T46" fmla="*/ 2 w 34"/>
                  <a:gd name="T47" fmla="*/ 12 h 32"/>
                  <a:gd name="T48" fmla="*/ 0 w 34"/>
                  <a:gd name="T4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0" y="17"/>
                    </a:moveTo>
                    <a:lnTo>
                      <a:pt x="2" y="20"/>
                    </a:lnTo>
                    <a:lnTo>
                      <a:pt x="3" y="25"/>
                    </a:lnTo>
                    <a:lnTo>
                      <a:pt x="5" y="29"/>
                    </a:lnTo>
                    <a:lnTo>
                      <a:pt x="9" y="30"/>
                    </a:lnTo>
                    <a:lnTo>
                      <a:pt x="14" y="32"/>
                    </a:lnTo>
                    <a:lnTo>
                      <a:pt x="17" y="32"/>
                    </a:lnTo>
                    <a:lnTo>
                      <a:pt x="22" y="32"/>
                    </a:lnTo>
                    <a:lnTo>
                      <a:pt x="26" y="30"/>
                    </a:lnTo>
                    <a:lnTo>
                      <a:pt x="29" y="29"/>
                    </a:lnTo>
                    <a:lnTo>
                      <a:pt x="32" y="25"/>
                    </a:lnTo>
                    <a:lnTo>
                      <a:pt x="34" y="20"/>
                    </a:lnTo>
                    <a:lnTo>
                      <a:pt x="34" y="17"/>
                    </a:lnTo>
                    <a:lnTo>
                      <a:pt x="34" y="12"/>
                    </a:lnTo>
                    <a:lnTo>
                      <a:pt x="32" y="8"/>
                    </a:lnTo>
                    <a:lnTo>
                      <a:pt x="29" y="5"/>
                    </a:lnTo>
                    <a:lnTo>
                      <a:pt x="26" y="1"/>
                    </a:lnTo>
                    <a:lnTo>
                      <a:pt x="22" y="0"/>
                    </a:lnTo>
                    <a:lnTo>
                      <a:pt x="17" y="0"/>
                    </a:lnTo>
                    <a:lnTo>
                      <a:pt x="14" y="0"/>
                    </a:lnTo>
                    <a:lnTo>
                      <a:pt x="9" y="1"/>
                    </a:lnTo>
                    <a:lnTo>
                      <a:pt x="5" y="5"/>
                    </a:lnTo>
                    <a:lnTo>
                      <a:pt x="3" y="8"/>
                    </a:lnTo>
                    <a:lnTo>
                      <a:pt x="2" y="12"/>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7" name="Freeform 127"/>
              <p:cNvSpPr>
                <a:spLocks/>
              </p:cNvSpPr>
              <p:nvPr/>
            </p:nvSpPr>
            <p:spPr bwMode="auto">
              <a:xfrm>
                <a:off x="6875463" y="3295651"/>
                <a:ext cx="53975" cy="53975"/>
              </a:xfrm>
              <a:custGeom>
                <a:avLst/>
                <a:gdLst>
                  <a:gd name="T0" fmla="*/ 0 w 34"/>
                  <a:gd name="T1" fmla="*/ 17 h 34"/>
                  <a:gd name="T2" fmla="*/ 1 w 34"/>
                  <a:gd name="T3" fmla="*/ 22 h 34"/>
                  <a:gd name="T4" fmla="*/ 3 w 34"/>
                  <a:gd name="T5" fmla="*/ 25 h 34"/>
                  <a:gd name="T6" fmla="*/ 5 w 34"/>
                  <a:gd name="T7" fmla="*/ 29 h 34"/>
                  <a:gd name="T8" fmla="*/ 8 w 34"/>
                  <a:gd name="T9" fmla="*/ 30 h 34"/>
                  <a:gd name="T10" fmla="*/ 11 w 34"/>
                  <a:gd name="T11" fmla="*/ 32 h 34"/>
                  <a:gd name="T12" fmla="*/ 17 w 34"/>
                  <a:gd name="T13" fmla="*/ 34 h 34"/>
                  <a:gd name="T14" fmla="*/ 22 w 34"/>
                  <a:gd name="T15" fmla="*/ 32 h 34"/>
                  <a:gd name="T16" fmla="*/ 25 w 34"/>
                  <a:gd name="T17" fmla="*/ 30 h 34"/>
                  <a:gd name="T18" fmla="*/ 28 w 34"/>
                  <a:gd name="T19" fmla="*/ 29 h 34"/>
                  <a:gd name="T20" fmla="*/ 30 w 34"/>
                  <a:gd name="T21" fmla="*/ 25 h 34"/>
                  <a:gd name="T22" fmla="*/ 32 w 34"/>
                  <a:gd name="T23" fmla="*/ 22 h 34"/>
                  <a:gd name="T24" fmla="*/ 34 w 34"/>
                  <a:gd name="T25" fmla="*/ 17 h 34"/>
                  <a:gd name="T26" fmla="*/ 32 w 34"/>
                  <a:gd name="T27" fmla="*/ 12 h 34"/>
                  <a:gd name="T28" fmla="*/ 30 w 34"/>
                  <a:gd name="T29" fmla="*/ 8 h 34"/>
                  <a:gd name="T30" fmla="*/ 28 w 34"/>
                  <a:gd name="T31" fmla="*/ 5 h 34"/>
                  <a:gd name="T32" fmla="*/ 25 w 34"/>
                  <a:gd name="T33" fmla="*/ 2 h 34"/>
                  <a:gd name="T34" fmla="*/ 22 w 34"/>
                  <a:gd name="T35" fmla="*/ 2 h 34"/>
                  <a:gd name="T36" fmla="*/ 17 w 34"/>
                  <a:gd name="T37" fmla="*/ 0 h 34"/>
                  <a:gd name="T38" fmla="*/ 11 w 34"/>
                  <a:gd name="T39" fmla="*/ 2 h 34"/>
                  <a:gd name="T40" fmla="*/ 8 w 34"/>
                  <a:gd name="T41" fmla="*/ 2 h 34"/>
                  <a:gd name="T42" fmla="*/ 5 w 34"/>
                  <a:gd name="T43" fmla="*/ 5 h 34"/>
                  <a:gd name="T44" fmla="*/ 3 w 34"/>
                  <a:gd name="T45" fmla="*/ 8 h 34"/>
                  <a:gd name="T46" fmla="*/ 1 w 34"/>
                  <a:gd name="T47" fmla="*/ 12 h 34"/>
                  <a:gd name="T48" fmla="*/ 0 w 34"/>
                  <a:gd name="T4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0" y="17"/>
                    </a:moveTo>
                    <a:lnTo>
                      <a:pt x="1" y="22"/>
                    </a:lnTo>
                    <a:lnTo>
                      <a:pt x="3" y="25"/>
                    </a:lnTo>
                    <a:lnTo>
                      <a:pt x="5" y="29"/>
                    </a:lnTo>
                    <a:lnTo>
                      <a:pt x="8" y="30"/>
                    </a:lnTo>
                    <a:lnTo>
                      <a:pt x="11" y="32"/>
                    </a:lnTo>
                    <a:lnTo>
                      <a:pt x="17" y="34"/>
                    </a:lnTo>
                    <a:lnTo>
                      <a:pt x="22" y="32"/>
                    </a:lnTo>
                    <a:lnTo>
                      <a:pt x="25" y="30"/>
                    </a:lnTo>
                    <a:lnTo>
                      <a:pt x="28" y="29"/>
                    </a:lnTo>
                    <a:lnTo>
                      <a:pt x="30" y="25"/>
                    </a:lnTo>
                    <a:lnTo>
                      <a:pt x="32" y="22"/>
                    </a:lnTo>
                    <a:lnTo>
                      <a:pt x="34" y="17"/>
                    </a:lnTo>
                    <a:lnTo>
                      <a:pt x="32" y="12"/>
                    </a:lnTo>
                    <a:lnTo>
                      <a:pt x="30" y="8"/>
                    </a:lnTo>
                    <a:lnTo>
                      <a:pt x="28" y="5"/>
                    </a:lnTo>
                    <a:lnTo>
                      <a:pt x="25" y="2"/>
                    </a:lnTo>
                    <a:lnTo>
                      <a:pt x="22" y="2"/>
                    </a:lnTo>
                    <a:lnTo>
                      <a:pt x="17" y="0"/>
                    </a:lnTo>
                    <a:lnTo>
                      <a:pt x="11" y="2"/>
                    </a:lnTo>
                    <a:lnTo>
                      <a:pt x="8" y="2"/>
                    </a:lnTo>
                    <a:lnTo>
                      <a:pt x="5" y="5"/>
                    </a:lnTo>
                    <a:lnTo>
                      <a:pt x="3" y="8"/>
                    </a:lnTo>
                    <a:lnTo>
                      <a:pt x="1" y="12"/>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8" name="Freeform 128"/>
              <p:cNvSpPr>
                <a:spLocks/>
              </p:cNvSpPr>
              <p:nvPr/>
            </p:nvSpPr>
            <p:spPr bwMode="auto">
              <a:xfrm>
                <a:off x="6931026" y="2884488"/>
                <a:ext cx="52388" cy="53975"/>
              </a:xfrm>
              <a:custGeom>
                <a:avLst/>
                <a:gdLst>
                  <a:gd name="T0" fmla="*/ 0 w 33"/>
                  <a:gd name="T1" fmla="*/ 17 h 34"/>
                  <a:gd name="T2" fmla="*/ 0 w 33"/>
                  <a:gd name="T3" fmla="*/ 21 h 34"/>
                  <a:gd name="T4" fmla="*/ 2 w 33"/>
                  <a:gd name="T5" fmla="*/ 26 h 34"/>
                  <a:gd name="T6" fmla="*/ 4 w 33"/>
                  <a:gd name="T7" fmla="*/ 29 h 34"/>
                  <a:gd name="T8" fmla="*/ 7 w 33"/>
                  <a:gd name="T9" fmla="*/ 31 h 34"/>
                  <a:gd name="T10" fmla="*/ 12 w 33"/>
                  <a:gd name="T11" fmla="*/ 33 h 34"/>
                  <a:gd name="T12" fmla="*/ 16 w 33"/>
                  <a:gd name="T13" fmla="*/ 34 h 34"/>
                  <a:gd name="T14" fmla="*/ 21 w 33"/>
                  <a:gd name="T15" fmla="*/ 33 h 34"/>
                  <a:gd name="T16" fmla="*/ 24 w 33"/>
                  <a:gd name="T17" fmla="*/ 31 h 34"/>
                  <a:gd name="T18" fmla="*/ 27 w 33"/>
                  <a:gd name="T19" fmla="*/ 29 h 34"/>
                  <a:gd name="T20" fmla="*/ 31 w 33"/>
                  <a:gd name="T21" fmla="*/ 26 h 34"/>
                  <a:gd name="T22" fmla="*/ 33 w 33"/>
                  <a:gd name="T23" fmla="*/ 21 h 34"/>
                  <a:gd name="T24" fmla="*/ 33 w 33"/>
                  <a:gd name="T25" fmla="*/ 17 h 34"/>
                  <a:gd name="T26" fmla="*/ 33 w 33"/>
                  <a:gd name="T27" fmla="*/ 12 h 34"/>
                  <a:gd name="T28" fmla="*/ 31 w 33"/>
                  <a:gd name="T29" fmla="*/ 9 h 34"/>
                  <a:gd name="T30" fmla="*/ 27 w 33"/>
                  <a:gd name="T31" fmla="*/ 5 h 34"/>
                  <a:gd name="T32" fmla="*/ 24 w 33"/>
                  <a:gd name="T33" fmla="*/ 2 h 34"/>
                  <a:gd name="T34" fmla="*/ 21 w 33"/>
                  <a:gd name="T35" fmla="*/ 2 h 34"/>
                  <a:gd name="T36" fmla="*/ 16 w 33"/>
                  <a:gd name="T37" fmla="*/ 0 h 34"/>
                  <a:gd name="T38" fmla="*/ 12 w 33"/>
                  <a:gd name="T39" fmla="*/ 2 h 34"/>
                  <a:gd name="T40" fmla="*/ 7 w 33"/>
                  <a:gd name="T41" fmla="*/ 2 h 34"/>
                  <a:gd name="T42" fmla="*/ 4 w 33"/>
                  <a:gd name="T43" fmla="*/ 5 h 34"/>
                  <a:gd name="T44" fmla="*/ 2 w 33"/>
                  <a:gd name="T45" fmla="*/ 9 h 34"/>
                  <a:gd name="T46" fmla="*/ 0 w 33"/>
                  <a:gd name="T47" fmla="*/ 12 h 34"/>
                  <a:gd name="T48" fmla="*/ 0 w 33"/>
                  <a:gd name="T49"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4">
                    <a:moveTo>
                      <a:pt x="0" y="17"/>
                    </a:moveTo>
                    <a:lnTo>
                      <a:pt x="0" y="21"/>
                    </a:lnTo>
                    <a:lnTo>
                      <a:pt x="2" y="26"/>
                    </a:lnTo>
                    <a:lnTo>
                      <a:pt x="4" y="29"/>
                    </a:lnTo>
                    <a:lnTo>
                      <a:pt x="7" y="31"/>
                    </a:lnTo>
                    <a:lnTo>
                      <a:pt x="12" y="33"/>
                    </a:lnTo>
                    <a:lnTo>
                      <a:pt x="16" y="34"/>
                    </a:lnTo>
                    <a:lnTo>
                      <a:pt x="21" y="33"/>
                    </a:lnTo>
                    <a:lnTo>
                      <a:pt x="24" y="31"/>
                    </a:lnTo>
                    <a:lnTo>
                      <a:pt x="27" y="29"/>
                    </a:lnTo>
                    <a:lnTo>
                      <a:pt x="31" y="26"/>
                    </a:lnTo>
                    <a:lnTo>
                      <a:pt x="33" y="21"/>
                    </a:lnTo>
                    <a:lnTo>
                      <a:pt x="33" y="17"/>
                    </a:lnTo>
                    <a:lnTo>
                      <a:pt x="33" y="12"/>
                    </a:lnTo>
                    <a:lnTo>
                      <a:pt x="31" y="9"/>
                    </a:lnTo>
                    <a:lnTo>
                      <a:pt x="27" y="5"/>
                    </a:lnTo>
                    <a:lnTo>
                      <a:pt x="24" y="2"/>
                    </a:lnTo>
                    <a:lnTo>
                      <a:pt x="21" y="2"/>
                    </a:lnTo>
                    <a:lnTo>
                      <a:pt x="16" y="0"/>
                    </a:lnTo>
                    <a:lnTo>
                      <a:pt x="12" y="2"/>
                    </a:lnTo>
                    <a:lnTo>
                      <a:pt x="7" y="2"/>
                    </a:lnTo>
                    <a:lnTo>
                      <a:pt x="4" y="5"/>
                    </a:lnTo>
                    <a:lnTo>
                      <a:pt x="2" y="9"/>
                    </a:lnTo>
                    <a:lnTo>
                      <a:pt x="0" y="12"/>
                    </a:lnTo>
                    <a:lnTo>
                      <a:pt x="0" y="1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38" name="ZoneTexte 137"/>
            <p:cNvSpPr txBox="1"/>
            <p:nvPr/>
          </p:nvSpPr>
          <p:spPr>
            <a:xfrm>
              <a:off x="4902251" y="1587253"/>
              <a:ext cx="500458" cy="276999"/>
            </a:xfrm>
            <a:prstGeom prst="rect">
              <a:avLst/>
            </a:prstGeom>
            <a:noFill/>
          </p:spPr>
          <p:txBody>
            <a:bodyPr wrap="none" rtlCol="0">
              <a:spAutoFit/>
            </a:bodyPr>
            <a:lstStyle/>
            <a:p>
              <a:pPr algn="r"/>
              <a:r>
                <a:rPr lang="fr-FR" sz="1200" dirty="0"/>
                <a:t>ABC</a:t>
              </a:r>
            </a:p>
          </p:txBody>
        </p:sp>
        <p:sp>
          <p:nvSpPr>
            <p:cNvPr id="139" name="ZoneTexte 138"/>
            <p:cNvSpPr txBox="1"/>
            <p:nvPr/>
          </p:nvSpPr>
          <p:spPr>
            <a:xfrm>
              <a:off x="4892633" y="2007527"/>
              <a:ext cx="510076" cy="276999"/>
            </a:xfrm>
            <a:prstGeom prst="rect">
              <a:avLst/>
            </a:prstGeom>
            <a:noFill/>
          </p:spPr>
          <p:txBody>
            <a:bodyPr wrap="none" rtlCol="0">
              <a:spAutoFit/>
            </a:bodyPr>
            <a:lstStyle/>
            <a:p>
              <a:pPr algn="r"/>
              <a:r>
                <a:rPr lang="fr-FR" sz="1200" dirty="0"/>
                <a:t>DTG</a:t>
              </a:r>
            </a:p>
          </p:txBody>
        </p:sp>
        <p:sp>
          <p:nvSpPr>
            <p:cNvPr id="140" name="ZoneTexte 139"/>
            <p:cNvSpPr txBox="1"/>
            <p:nvPr/>
          </p:nvSpPr>
          <p:spPr>
            <a:xfrm>
              <a:off x="4927899" y="2427801"/>
              <a:ext cx="474810" cy="276999"/>
            </a:xfrm>
            <a:prstGeom prst="rect">
              <a:avLst/>
            </a:prstGeom>
            <a:noFill/>
          </p:spPr>
          <p:txBody>
            <a:bodyPr wrap="none" rtlCol="0">
              <a:spAutoFit/>
            </a:bodyPr>
            <a:lstStyle/>
            <a:p>
              <a:pPr algn="r"/>
              <a:r>
                <a:rPr lang="fr-FR" sz="1200" dirty="0"/>
                <a:t>3TC</a:t>
              </a:r>
            </a:p>
          </p:txBody>
        </p:sp>
        <p:sp>
          <p:nvSpPr>
            <p:cNvPr id="141" name="ZoneTexte 140"/>
            <p:cNvSpPr txBox="1"/>
            <p:nvPr/>
          </p:nvSpPr>
          <p:spPr>
            <a:xfrm>
              <a:off x="4434174" y="2848075"/>
              <a:ext cx="968535" cy="276999"/>
            </a:xfrm>
            <a:prstGeom prst="rect">
              <a:avLst/>
            </a:prstGeom>
            <a:noFill/>
          </p:spPr>
          <p:txBody>
            <a:bodyPr wrap="none" rtlCol="0">
              <a:spAutoFit/>
            </a:bodyPr>
            <a:lstStyle/>
            <a:p>
              <a:pPr algn="r"/>
              <a:r>
                <a:rPr lang="fr-FR" sz="1200" dirty="0" err="1"/>
                <a:t>Glécaprévir</a:t>
              </a:r>
              <a:endParaRPr lang="fr-FR" sz="1200" dirty="0"/>
            </a:p>
          </p:txBody>
        </p:sp>
        <p:sp>
          <p:nvSpPr>
            <p:cNvPr id="142" name="ZoneTexte 141"/>
            <p:cNvSpPr txBox="1"/>
            <p:nvPr/>
          </p:nvSpPr>
          <p:spPr>
            <a:xfrm>
              <a:off x="4408526" y="3268348"/>
              <a:ext cx="994183" cy="276999"/>
            </a:xfrm>
            <a:prstGeom prst="rect">
              <a:avLst/>
            </a:prstGeom>
            <a:noFill/>
          </p:spPr>
          <p:txBody>
            <a:bodyPr wrap="none" rtlCol="0">
              <a:spAutoFit/>
            </a:bodyPr>
            <a:lstStyle/>
            <a:p>
              <a:pPr algn="r"/>
              <a:r>
                <a:rPr lang="fr-FR" sz="1200" dirty="0" err="1"/>
                <a:t>Pibrentasvir</a:t>
              </a:r>
              <a:endParaRPr lang="fr-FR" sz="1200" dirty="0"/>
            </a:p>
          </p:txBody>
        </p:sp>
        <p:sp>
          <p:nvSpPr>
            <p:cNvPr id="143" name="ZoneTexte 142"/>
            <p:cNvSpPr txBox="1"/>
            <p:nvPr/>
          </p:nvSpPr>
          <p:spPr>
            <a:xfrm>
              <a:off x="5277058" y="3626250"/>
              <a:ext cx="397866" cy="276999"/>
            </a:xfrm>
            <a:prstGeom prst="rect">
              <a:avLst/>
            </a:prstGeom>
            <a:noFill/>
          </p:spPr>
          <p:txBody>
            <a:bodyPr wrap="none" rtlCol="0">
              <a:spAutoFit/>
            </a:bodyPr>
            <a:lstStyle/>
            <a:p>
              <a:pPr algn="ctr"/>
              <a:r>
                <a:rPr lang="fr-FR" sz="1200" dirty="0"/>
                <a:t>0,1</a:t>
              </a:r>
            </a:p>
          </p:txBody>
        </p:sp>
        <p:sp>
          <p:nvSpPr>
            <p:cNvPr id="144" name="ZoneTexte 143"/>
            <p:cNvSpPr txBox="1"/>
            <p:nvPr/>
          </p:nvSpPr>
          <p:spPr>
            <a:xfrm>
              <a:off x="6920499" y="3626250"/>
              <a:ext cx="269626" cy="276999"/>
            </a:xfrm>
            <a:prstGeom prst="rect">
              <a:avLst/>
            </a:prstGeom>
            <a:noFill/>
          </p:spPr>
          <p:txBody>
            <a:bodyPr wrap="none" rtlCol="0">
              <a:spAutoFit/>
            </a:bodyPr>
            <a:lstStyle/>
            <a:p>
              <a:pPr algn="ctr"/>
              <a:r>
                <a:rPr lang="fr-FR" sz="1200" dirty="0"/>
                <a:t>1</a:t>
              </a:r>
            </a:p>
          </p:txBody>
        </p:sp>
        <p:sp>
          <p:nvSpPr>
            <p:cNvPr id="145" name="ZoneTexte 144"/>
            <p:cNvSpPr txBox="1"/>
            <p:nvPr/>
          </p:nvSpPr>
          <p:spPr>
            <a:xfrm>
              <a:off x="8458007" y="3626250"/>
              <a:ext cx="354584" cy="276999"/>
            </a:xfrm>
            <a:prstGeom prst="rect">
              <a:avLst/>
            </a:prstGeom>
            <a:noFill/>
          </p:spPr>
          <p:txBody>
            <a:bodyPr wrap="none" rtlCol="0">
              <a:spAutoFit/>
            </a:bodyPr>
            <a:lstStyle/>
            <a:p>
              <a:pPr algn="ctr"/>
              <a:r>
                <a:rPr lang="fr-FR" sz="1200" dirty="0"/>
                <a:t>10</a:t>
              </a:r>
            </a:p>
          </p:txBody>
        </p:sp>
        <p:sp>
          <p:nvSpPr>
            <p:cNvPr id="149" name="ZoneTexte 148"/>
            <p:cNvSpPr txBox="1"/>
            <p:nvPr/>
          </p:nvSpPr>
          <p:spPr>
            <a:xfrm>
              <a:off x="5708821" y="2563985"/>
              <a:ext cx="502061" cy="276999"/>
            </a:xfrm>
            <a:prstGeom prst="rect">
              <a:avLst/>
            </a:prstGeom>
            <a:noFill/>
          </p:spPr>
          <p:txBody>
            <a:bodyPr wrap="none" rtlCol="0">
              <a:spAutoFit/>
            </a:bodyPr>
            <a:lstStyle/>
            <a:p>
              <a:r>
                <a:rPr lang="fr-FR" sz="1200" b="1" dirty="0" err="1"/>
                <a:t>C</a:t>
              </a:r>
              <a:r>
                <a:rPr lang="fr-FR" sz="1200" b="1" baseline="-25000" dirty="0" err="1"/>
                <a:t>max</a:t>
              </a:r>
              <a:endParaRPr lang="fr-FR" sz="1200" b="1" baseline="-25000" dirty="0"/>
            </a:p>
          </p:txBody>
        </p:sp>
        <p:sp>
          <p:nvSpPr>
            <p:cNvPr id="150" name="ZoneTexte 149"/>
            <p:cNvSpPr txBox="1"/>
            <p:nvPr/>
          </p:nvSpPr>
          <p:spPr>
            <a:xfrm>
              <a:off x="5708821" y="2834766"/>
              <a:ext cx="715260" cy="276999"/>
            </a:xfrm>
            <a:prstGeom prst="rect">
              <a:avLst/>
            </a:prstGeom>
            <a:noFill/>
          </p:spPr>
          <p:txBody>
            <a:bodyPr wrap="none" rtlCol="0">
              <a:spAutoFit/>
            </a:bodyPr>
            <a:lstStyle/>
            <a:p>
              <a:r>
                <a:rPr lang="fr-FR" sz="1200" b="1" dirty="0"/>
                <a:t>ASC</a:t>
              </a:r>
              <a:r>
                <a:rPr lang="fr-FR" sz="1200" b="1" baseline="-25000" dirty="0"/>
                <a:t>0-24</a:t>
              </a:r>
            </a:p>
          </p:txBody>
        </p:sp>
        <p:sp>
          <p:nvSpPr>
            <p:cNvPr id="151" name="ZoneTexte 150"/>
            <p:cNvSpPr txBox="1"/>
            <p:nvPr/>
          </p:nvSpPr>
          <p:spPr>
            <a:xfrm>
              <a:off x="5708821" y="3105547"/>
              <a:ext cx="410690" cy="276999"/>
            </a:xfrm>
            <a:prstGeom prst="rect">
              <a:avLst/>
            </a:prstGeom>
            <a:noFill/>
          </p:spPr>
          <p:txBody>
            <a:bodyPr wrap="none" rtlCol="0">
              <a:spAutoFit/>
            </a:bodyPr>
            <a:lstStyle/>
            <a:p>
              <a:r>
                <a:rPr lang="fr-FR" sz="1200" b="1" dirty="0"/>
                <a:t>C</a:t>
              </a:r>
              <a:r>
                <a:rPr lang="fr-FR" sz="1200" b="1" baseline="-25000" dirty="0"/>
                <a:t>24</a:t>
              </a:r>
            </a:p>
          </p:txBody>
        </p:sp>
        <p:sp>
          <p:nvSpPr>
            <p:cNvPr id="155" name="ZoneTexte 154"/>
            <p:cNvSpPr txBox="1"/>
            <p:nvPr/>
          </p:nvSpPr>
          <p:spPr>
            <a:xfrm>
              <a:off x="5017015" y="3783757"/>
              <a:ext cx="3946914" cy="276999"/>
            </a:xfrm>
            <a:prstGeom prst="rect">
              <a:avLst/>
            </a:prstGeom>
            <a:noFill/>
          </p:spPr>
          <p:txBody>
            <a:bodyPr wrap="none" rtlCol="0">
              <a:spAutoFit/>
            </a:bodyPr>
            <a:lstStyle/>
            <a:p>
              <a:pPr algn="ctr"/>
              <a:r>
                <a:rPr lang="fr-FR" sz="1200" b="1" dirty="0"/>
                <a:t>Rapport des concentrations plasmatiques (IC 90 %)</a:t>
              </a:r>
            </a:p>
          </p:txBody>
        </p:sp>
      </p:grpSp>
      <p:sp>
        <p:nvSpPr>
          <p:cNvPr id="156" name="ZoneTexte 15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229</a:t>
            </a:r>
          </a:p>
        </p:txBody>
      </p:sp>
    </p:spTree>
    <p:extLst>
      <p:ext uri="{BB962C8B-B14F-4D97-AF65-F5344CB8AC3E}">
        <p14:creationId xmlns:p14="http://schemas.microsoft.com/office/powerpoint/2010/main" val="259708696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a:t>
            </a:r>
            <a:r>
              <a:rPr lang="fr-FR" dirty="0" err="1"/>
              <a:t>cobicistat</a:t>
            </a:r>
            <a:r>
              <a:rPr lang="fr-FR" dirty="0"/>
              <a:t> ou </a:t>
            </a:r>
            <a:r>
              <a:rPr lang="fr-FR" dirty="0" err="1"/>
              <a:t>ritonavir</a:t>
            </a:r>
            <a:r>
              <a:rPr lang="fr-FR" dirty="0"/>
              <a:t> </a:t>
            </a:r>
            <a:br>
              <a:rPr lang="fr-FR" dirty="0"/>
            </a:br>
            <a:r>
              <a:rPr lang="fr-FR" dirty="0"/>
              <a:t>et </a:t>
            </a:r>
            <a:r>
              <a:rPr lang="fr-FR" dirty="0" err="1"/>
              <a:t>dabigatran</a:t>
            </a:r>
            <a:r>
              <a:rPr lang="fr-FR" dirty="0"/>
              <a:t> (1)</a:t>
            </a:r>
          </a:p>
        </p:txBody>
      </p:sp>
      <p:sp>
        <p:nvSpPr>
          <p:cNvPr id="5123" name="Rectangle 3"/>
          <p:cNvSpPr>
            <a:spLocks noGrp="1" noChangeArrowheads="1"/>
          </p:cNvSpPr>
          <p:nvPr>
            <p:ph idx="1"/>
          </p:nvPr>
        </p:nvSpPr>
        <p:spPr/>
        <p:txBody>
          <a:bodyPr/>
          <a:lstStyle/>
          <a:p>
            <a:pPr eaLnBrk="1" hangingPunct="1"/>
            <a:r>
              <a:rPr lang="fr-FR" sz="1600" b="1" dirty="0">
                <a:solidFill>
                  <a:srgbClr val="0070C0"/>
                </a:solidFill>
              </a:rPr>
              <a:t>Rappels </a:t>
            </a:r>
          </a:p>
          <a:p>
            <a:pPr lvl="1" eaLnBrk="1" hangingPunct="1"/>
            <a:r>
              <a:rPr lang="fr-FR" sz="1400" dirty="0" err="1"/>
              <a:t>Dabigatran</a:t>
            </a:r>
            <a:r>
              <a:rPr lang="fr-FR" sz="1400" dirty="0"/>
              <a:t> </a:t>
            </a:r>
            <a:r>
              <a:rPr lang="fr-FR" sz="1400" dirty="0" err="1"/>
              <a:t>étexilate</a:t>
            </a:r>
            <a:r>
              <a:rPr lang="fr-FR" sz="1400" dirty="0"/>
              <a:t> (DE) est la </a:t>
            </a:r>
            <a:r>
              <a:rPr lang="fr-FR" sz="1400" dirty="0" err="1"/>
              <a:t>prodrogue</a:t>
            </a:r>
            <a:r>
              <a:rPr lang="fr-FR" sz="1400" dirty="0"/>
              <a:t> de </a:t>
            </a:r>
            <a:r>
              <a:rPr lang="fr-FR" sz="1400" dirty="0" err="1"/>
              <a:t>dabigatran</a:t>
            </a:r>
            <a:r>
              <a:rPr lang="fr-FR" sz="1400" dirty="0"/>
              <a:t>, un nouvel anticoagulant oral d’action directe </a:t>
            </a:r>
            <a:r>
              <a:rPr lang="fr-FR" sz="1400" dirty="0" err="1"/>
              <a:t>anti-thrombine</a:t>
            </a:r>
            <a:r>
              <a:rPr lang="fr-FR" sz="1400" dirty="0"/>
              <a:t> </a:t>
            </a:r>
          </a:p>
          <a:p>
            <a:pPr lvl="1" eaLnBrk="1" hangingPunct="1"/>
            <a:r>
              <a:rPr lang="fr-FR" sz="1400" dirty="0" err="1"/>
              <a:t>Dabigatran</a:t>
            </a:r>
            <a:r>
              <a:rPr lang="fr-FR" sz="1400" dirty="0"/>
              <a:t> est substrat des P-</a:t>
            </a:r>
            <a:r>
              <a:rPr lang="fr-FR" sz="1400" dirty="0" err="1"/>
              <a:t>gP</a:t>
            </a:r>
            <a:r>
              <a:rPr lang="fr-FR" sz="1400" dirty="0"/>
              <a:t> et de MATE-1 (transporteur d’efflux rénal)</a:t>
            </a:r>
          </a:p>
          <a:p>
            <a:pPr lvl="1" eaLnBrk="1" hangingPunct="1"/>
            <a:r>
              <a:rPr lang="fr-FR" sz="1400" dirty="0"/>
              <a:t>RTV et </a:t>
            </a:r>
            <a:r>
              <a:rPr lang="fr-FR" sz="1400" dirty="0" err="1"/>
              <a:t>Cobi</a:t>
            </a:r>
            <a:r>
              <a:rPr lang="fr-FR" sz="1400" dirty="0"/>
              <a:t> : inhibiteurs potentiels des P-</a:t>
            </a:r>
            <a:r>
              <a:rPr lang="fr-FR" sz="1400" dirty="0" err="1"/>
              <a:t>gP</a:t>
            </a:r>
            <a:r>
              <a:rPr lang="fr-FR" sz="1400" dirty="0"/>
              <a:t> et de MATE-1 qui pourraient majorer l’exposition plasmatique de </a:t>
            </a:r>
            <a:r>
              <a:rPr lang="fr-FR" sz="1400" dirty="0" err="1"/>
              <a:t>dabigatran</a:t>
            </a:r>
            <a:r>
              <a:rPr lang="fr-FR" sz="1400" dirty="0"/>
              <a:t> et engendrer d’importants saignements</a:t>
            </a:r>
          </a:p>
          <a:p>
            <a:pPr eaLnBrk="1" hangingPunct="1"/>
            <a:endParaRPr lang="fr-FR" sz="1600" dirty="0"/>
          </a:p>
          <a:p>
            <a:pPr eaLnBrk="1" hangingPunct="1"/>
            <a:r>
              <a:rPr lang="fr-FR" sz="1600" b="1" dirty="0">
                <a:solidFill>
                  <a:srgbClr val="0070C0"/>
                </a:solidFill>
              </a:rPr>
              <a:t>Méthode : </a:t>
            </a:r>
            <a:r>
              <a:rPr lang="fr-FR" sz="1600" dirty="0"/>
              <a:t>étude PK/PD ouverte, </a:t>
            </a:r>
            <a:r>
              <a:rPr lang="fr-FR" sz="1600" dirty="0" err="1"/>
              <a:t>monocentrique</a:t>
            </a:r>
            <a:r>
              <a:rPr lang="fr-FR" sz="1600" dirty="0"/>
              <a:t>, chez des sujets sains répartis </a:t>
            </a:r>
            <a:br>
              <a:rPr lang="fr-FR" sz="1600" dirty="0"/>
            </a:br>
            <a:r>
              <a:rPr lang="fr-FR" sz="1600" dirty="0"/>
              <a:t>en 2 groupes (A) RTV 100 mg </a:t>
            </a:r>
            <a:r>
              <a:rPr lang="fr-FR" sz="1600" dirty="0" err="1"/>
              <a:t>qd</a:t>
            </a:r>
            <a:r>
              <a:rPr lang="fr-FR" sz="1600" dirty="0"/>
              <a:t> et (B) </a:t>
            </a:r>
            <a:r>
              <a:rPr lang="fr-FR" sz="1600" dirty="0" err="1"/>
              <a:t>Cobi</a:t>
            </a:r>
            <a:r>
              <a:rPr lang="fr-FR" sz="1600" dirty="0"/>
              <a:t> 150 mg </a:t>
            </a:r>
            <a:r>
              <a:rPr lang="fr-FR" sz="1600" dirty="0" err="1"/>
              <a:t>qd</a:t>
            </a:r>
            <a:r>
              <a:rPr lang="fr-FR" sz="1600" dirty="0"/>
              <a:t> de J5 à J26 pour 3 périodes :</a:t>
            </a:r>
          </a:p>
          <a:p>
            <a:pPr lvl="1" eaLnBrk="1" hangingPunct="1"/>
            <a:r>
              <a:rPr lang="fr-FR" sz="1400" dirty="0"/>
              <a:t>P1 : DE 150 mg seul du à J0 </a:t>
            </a:r>
          </a:p>
          <a:p>
            <a:pPr lvl="1" eaLnBrk="1" hangingPunct="1"/>
            <a:r>
              <a:rPr lang="fr-FR" sz="1400" dirty="0"/>
              <a:t>P2 : DE 150 mg du séparément (2h avant) de soit RTV soit </a:t>
            </a:r>
            <a:r>
              <a:rPr lang="fr-FR" sz="1400" dirty="0" err="1"/>
              <a:t>Cobi</a:t>
            </a:r>
            <a:r>
              <a:rPr lang="fr-FR" sz="1400" dirty="0"/>
              <a:t> (J19)</a:t>
            </a:r>
          </a:p>
          <a:p>
            <a:pPr lvl="1" eaLnBrk="1" hangingPunct="1"/>
            <a:r>
              <a:rPr lang="fr-FR" sz="1400" dirty="0"/>
              <a:t>P3 : DE 150 mg du simultanément de soit RTV soit </a:t>
            </a:r>
            <a:r>
              <a:rPr lang="fr-FR" sz="1400" dirty="0" err="1"/>
              <a:t>Cobi</a:t>
            </a:r>
            <a:r>
              <a:rPr lang="fr-FR" sz="1400" dirty="0"/>
              <a:t> (J26)</a:t>
            </a:r>
          </a:p>
          <a:p>
            <a:pPr eaLnBrk="1" hangingPunct="1"/>
            <a:r>
              <a:rPr lang="fr-FR" sz="1600" dirty="0"/>
              <a:t>PK plasma intensive sur 24h (10 points) à J0, J19 et J26</a:t>
            </a:r>
          </a:p>
          <a:p>
            <a:pPr eaLnBrk="1" hangingPunct="1"/>
            <a:r>
              <a:rPr lang="fr-FR" sz="1600" dirty="0"/>
              <a:t>Mesure des concentrations plasmatiques de </a:t>
            </a:r>
            <a:r>
              <a:rPr lang="fr-FR" sz="1600" dirty="0" err="1"/>
              <a:t>dabigatran</a:t>
            </a:r>
            <a:r>
              <a:rPr lang="fr-FR" sz="1600" dirty="0"/>
              <a:t> par UPLC-MS/MS et du temps de thrombine par STA</a:t>
            </a:r>
            <a:r>
              <a:rPr lang="fr-FR" sz="1600" baseline="30000" dirty="0"/>
              <a:t>®</a:t>
            </a:r>
            <a:r>
              <a:rPr lang="fr-FR" sz="1600" dirty="0"/>
              <a:t>-</a:t>
            </a:r>
            <a:r>
              <a:rPr lang="fr-FR" sz="1600" dirty="0" err="1"/>
              <a:t>Thrombin</a:t>
            </a:r>
            <a:r>
              <a:rPr lang="fr-FR" sz="1600" dirty="0"/>
              <a:t> </a:t>
            </a:r>
            <a:r>
              <a:rPr lang="fr-FR" sz="1600" i="1" dirty="0"/>
              <a:t>(</a:t>
            </a:r>
            <a:r>
              <a:rPr lang="fr-FR" sz="1600" i="1" dirty="0" err="1"/>
              <a:t>Diagnostica</a:t>
            </a:r>
            <a:r>
              <a:rPr lang="fr-FR" sz="1600" i="1" dirty="0"/>
              <a:t> </a:t>
            </a:r>
            <a:r>
              <a:rPr lang="fr-FR" sz="1600" i="1" dirty="0" err="1"/>
              <a:t>Stago</a:t>
            </a:r>
            <a:r>
              <a:rPr lang="fr-FR" sz="1600" i="1" dirty="0"/>
              <a:t>)</a:t>
            </a:r>
          </a:p>
          <a:p>
            <a:pPr eaLnBrk="1" hangingPunct="1"/>
            <a:r>
              <a:rPr lang="fr-FR" sz="1600" dirty="0"/>
              <a:t>Analyse non </a:t>
            </a:r>
            <a:r>
              <a:rPr lang="fr-FR" sz="1600" dirty="0" err="1"/>
              <a:t>compartimentale</a:t>
            </a:r>
            <a:r>
              <a:rPr lang="fr-FR" sz="1600" dirty="0"/>
              <a:t> des paramètres PK et PD de </a:t>
            </a:r>
            <a:r>
              <a:rPr lang="fr-FR" sz="1600" dirty="0" err="1"/>
              <a:t>dabigatran</a:t>
            </a:r>
            <a:r>
              <a:rPr lang="fr-FR" sz="1600" dirty="0"/>
              <a:t> </a:t>
            </a:r>
            <a:r>
              <a:rPr lang="fr-FR" sz="1600" i="1" dirty="0"/>
              <a:t>(</a:t>
            </a:r>
            <a:r>
              <a:rPr lang="fr-FR" sz="1600" i="1" dirty="0" err="1"/>
              <a:t>WinNonLin</a:t>
            </a:r>
            <a:r>
              <a:rPr lang="fr-FR" sz="1600" i="1" dirty="0"/>
              <a:t>)</a:t>
            </a:r>
          </a:p>
          <a:p>
            <a:pPr lvl="1" eaLnBrk="1" hangingPunct="1"/>
            <a:endParaRPr lang="fr-FR" sz="1600" dirty="0"/>
          </a:p>
          <a:p>
            <a:pPr eaLnBrk="1" hangingPunct="1"/>
            <a:r>
              <a:rPr lang="fr-FR" sz="1600" b="1" dirty="0">
                <a:solidFill>
                  <a:srgbClr val="0070C0"/>
                </a:solidFill>
              </a:rPr>
              <a:t>Caractéristiques des patients (moyenne) </a:t>
            </a:r>
          </a:p>
          <a:p>
            <a:pPr lvl="1" eaLnBrk="1" hangingPunct="1"/>
            <a:r>
              <a:rPr lang="fr-FR" sz="1400" dirty="0"/>
              <a:t>Groupe A (RTV) : 16 patients dont 7 femmes, 39 ans, 83,9 kg</a:t>
            </a:r>
          </a:p>
          <a:p>
            <a:pPr lvl="1" eaLnBrk="1" hangingPunct="1"/>
            <a:r>
              <a:rPr lang="fr-FR" sz="1400" dirty="0"/>
              <a:t>Groupe B (</a:t>
            </a:r>
            <a:r>
              <a:rPr lang="fr-FR" sz="1400" dirty="0" err="1"/>
              <a:t>Cobi</a:t>
            </a:r>
            <a:r>
              <a:rPr lang="fr-FR" sz="1400" dirty="0"/>
              <a:t>) : 18 patients dont 5 femmes, 37 ans, 87,9 kg</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Brooks KM, CROI 2017, Abs. 409</a:t>
            </a:r>
          </a:p>
        </p:txBody>
      </p:sp>
      <p:sp>
        <p:nvSpPr>
          <p:cNvPr id="2" name="ZoneTexte 1"/>
          <p:cNvSpPr txBox="1"/>
          <p:nvPr/>
        </p:nvSpPr>
        <p:spPr>
          <a:xfrm>
            <a:off x="85725" y="6444863"/>
            <a:ext cx="1317990" cy="276999"/>
          </a:xfrm>
          <a:prstGeom prst="rect">
            <a:avLst/>
          </a:prstGeom>
          <a:noFill/>
        </p:spPr>
        <p:txBody>
          <a:bodyPr wrap="none" rtlCol="0">
            <a:spAutoFit/>
          </a:bodyPr>
          <a:lstStyle/>
          <a:p>
            <a:r>
              <a:rPr lang="fr-FR" sz="1200" dirty="0"/>
              <a:t>du : dose unique</a:t>
            </a:r>
          </a:p>
        </p:txBody>
      </p:sp>
      <p:sp>
        <p:nvSpPr>
          <p:cNvPr id="6" name="ZoneTexte 5"/>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230</a:t>
            </a:r>
          </a:p>
        </p:txBody>
      </p:sp>
    </p:spTree>
    <p:extLst>
      <p:ext uri="{BB962C8B-B14F-4D97-AF65-F5344CB8AC3E}">
        <p14:creationId xmlns:p14="http://schemas.microsoft.com/office/powerpoint/2010/main" val="117599149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a:t>
            </a:r>
            <a:r>
              <a:rPr lang="fr-FR" dirty="0" err="1"/>
              <a:t>cobicistat</a:t>
            </a:r>
            <a:r>
              <a:rPr lang="fr-FR" dirty="0"/>
              <a:t> ou </a:t>
            </a:r>
            <a:r>
              <a:rPr lang="fr-FR" dirty="0" err="1"/>
              <a:t>ritonavir</a:t>
            </a:r>
            <a:r>
              <a:rPr lang="fr-FR" dirty="0"/>
              <a:t> </a:t>
            </a:r>
            <a:br>
              <a:rPr lang="fr-FR" dirty="0"/>
            </a:br>
            <a:r>
              <a:rPr lang="fr-FR" dirty="0"/>
              <a:t>et </a:t>
            </a:r>
            <a:r>
              <a:rPr lang="fr-FR" dirty="0" err="1"/>
              <a:t>dabigatran</a:t>
            </a:r>
            <a:r>
              <a:rPr lang="fr-FR" dirty="0"/>
              <a:t> (2)</a:t>
            </a:r>
          </a:p>
        </p:txBody>
      </p:sp>
      <p:sp>
        <p:nvSpPr>
          <p:cNvPr id="5123" name="Rectangle 3"/>
          <p:cNvSpPr>
            <a:spLocks noGrp="1" noChangeArrowheads="1"/>
          </p:cNvSpPr>
          <p:nvPr>
            <p:ph idx="1"/>
          </p:nvPr>
        </p:nvSpPr>
        <p:spPr>
          <a:xfrm>
            <a:off x="457200" y="4514970"/>
            <a:ext cx="8507413" cy="2282296"/>
          </a:xfrm>
        </p:spPr>
        <p:txBody>
          <a:bodyPr/>
          <a:lstStyle/>
          <a:p>
            <a:pPr eaLnBrk="1" hangingPunct="1"/>
            <a:r>
              <a:rPr lang="fr-FR" sz="1600" b="1" dirty="0">
                <a:solidFill>
                  <a:srgbClr val="0070C0"/>
                </a:solidFill>
              </a:rPr>
              <a:t>Conclusions </a:t>
            </a:r>
          </a:p>
          <a:p>
            <a:pPr lvl="1" eaLnBrk="1" hangingPunct="1"/>
            <a:r>
              <a:rPr lang="fr-FR" sz="1400" b="1" dirty="0"/>
              <a:t>Avec RTV : </a:t>
            </a:r>
            <a:r>
              <a:rPr lang="fr-FR" sz="1400" dirty="0"/>
              <a:t>pas de différence significative d’exposition plasmatique de </a:t>
            </a:r>
            <a:r>
              <a:rPr lang="fr-FR" sz="1400" dirty="0" err="1"/>
              <a:t>dabigatran</a:t>
            </a:r>
            <a:r>
              <a:rPr lang="fr-FR" sz="1400" dirty="0"/>
              <a:t>, probablement en raison d’un effet mixte inducteur et inhibiteur des P-</a:t>
            </a:r>
            <a:r>
              <a:rPr lang="fr-FR" sz="1400" dirty="0" err="1"/>
              <a:t>gP</a:t>
            </a:r>
            <a:r>
              <a:rPr lang="fr-FR" sz="1400" dirty="0"/>
              <a:t> du RTV</a:t>
            </a:r>
          </a:p>
          <a:p>
            <a:pPr lvl="1" eaLnBrk="1" hangingPunct="1"/>
            <a:r>
              <a:rPr lang="fr-FR" sz="1400" b="1" dirty="0"/>
              <a:t>Avec </a:t>
            </a:r>
            <a:r>
              <a:rPr lang="fr-FR" sz="1400" b="1" dirty="0" err="1"/>
              <a:t>Cobi</a:t>
            </a:r>
            <a:r>
              <a:rPr lang="fr-FR" sz="1400" b="1" dirty="0"/>
              <a:t> : </a:t>
            </a:r>
            <a:r>
              <a:rPr lang="fr-FR" sz="1400" dirty="0">
                <a:latin typeface="Wingdings"/>
                <a:ea typeface="Wingdings"/>
                <a:cs typeface="Wingdings"/>
                <a:sym typeface="Wingdings"/>
              </a:rPr>
              <a:t></a:t>
            </a:r>
            <a:r>
              <a:rPr lang="fr-FR" sz="1400" dirty="0">
                <a:sym typeface="Wingdings"/>
              </a:rPr>
              <a:t> significative de l</a:t>
            </a:r>
            <a:r>
              <a:rPr lang="fr-FR" sz="1400" dirty="0"/>
              <a:t>’exposition plasmatique de </a:t>
            </a:r>
            <a:r>
              <a:rPr lang="fr-FR" sz="1400" dirty="0" err="1"/>
              <a:t>dabigatran</a:t>
            </a:r>
            <a:r>
              <a:rPr lang="fr-FR" sz="1400" dirty="0"/>
              <a:t> due à l’inhibition des P-</a:t>
            </a:r>
            <a:r>
              <a:rPr lang="fr-FR" sz="1400" dirty="0" err="1"/>
              <a:t>gP</a:t>
            </a:r>
            <a:r>
              <a:rPr lang="fr-FR" sz="1400" dirty="0"/>
              <a:t> intestinales par </a:t>
            </a:r>
            <a:r>
              <a:rPr lang="fr-FR" sz="1400" dirty="0" err="1"/>
              <a:t>Cobi</a:t>
            </a:r>
            <a:r>
              <a:rPr lang="fr-FR" sz="1400" dirty="0"/>
              <a:t> et ceci, quelque soit le moment d’administration, engendrant une majoration de l’effet </a:t>
            </a:r>
            <a:r>
              <a:rPr lang="fr-FR" sz="1400" dirty="0" err="1"/>
              <a:t>anti-thrombine</a:t>
            </a:r>
            <a:endParaRPr lang="fr-FR" sz="1400" dirty="0"/>
          </a:p>
          <a:p>
            <a:pPr lvl="1" eaLnBrk="1" hangingPunct="1"/>
            <a:r>
              <a:rPr lang="fr-FR" sz="1400" dirty="0"/>
              <a:t>Les résultats de cette étude suggèrent que RTV peut être associé à DE mais que l’interaction avec </a:t>
            </a:r>
            <a:r>
              <a:rPr lang="fr-FR" sz="1400" dirty="0" err="1"/>
              <a:t>Cobi</a:t>
            </a:r>
            <a:r>
              <a:rPr lang="fr-FR" sz="1400" dirty="0"/>
              <a:t> nécessite soit une baisse des doses de DE soit une séparation des prises &gt; 4 heures + surveillance prudente de l’effet anticoagulant</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Brooks KM, CROI 2017, Abs. 409</a:t>
            </a:r>
          </a:p>
        </p:txBody>
      </p:sp>
      <p:sp>
        <p:nvSpPr>
          <p:cNvPr id="6" name="ZoneTexte 5"/>
          <p:cNvSpPr txBox="1"/>
          <p:nvPr/>
        </p:nvSpPr>
        <p:spPr>
          <a:xfrm>
            <a:off x="903166" y="1094952"/>
            <a:ext cx="7774949" cy="400110"/>
          </a:xfrm>
          <a:prstGeom prst="rect">
            <a:avLst/>
          </a:prstGeom>
          <a:noFill/>
        </p:spPr>
        <p:txBody>
          <a:bodyPr wrap="none" rtlCol="0">
            <a:spAutoFit/>
          </a:bodyPr>
          <a:lstStyle/>
          <a:p>
            <a:r>
              <a:rPr lang="fr-FR" sz="2000" b="1" dirty="0">
                <a:solidFill>
                  <a:srgbClr val="0070C0"/>
                </a:solidFill>
                <a:latin typeface="Calibri" panose="020F0502020204030204" pitchFamily="34" charset="0"/>
                <a:cs typeface="Calibri" panose="020F0502020204030204" pitchFamily="34" charset="0"/>
              </a:rPr>
              <a:t>Profils PK plasmatiques (</a:t>
            </a:r>
            <a:r>
              <a:rPr lang="fr-FR" sz="2000" b="1" dirty="0" err="1">
                <a:solidFill>
                  <a:srgbClr val="0070C0"/>
                </a:solidFill>
                <a:latin typeface="Calibri" panose="020F0502020204030204" pitchFamily="34" charset="0"/>
                <a:cs typeface="Calibri" panose="020F0502020204030204" pitchFamily="34" charset="0"/>
              </a:rPr>
              <a:t>moy</a:t>
            </a:r>
            <a:r>
              <a:rPr lang="fr-FR" sz="2000" b="1" dirty="0">
                <a:solidFill>
                  <a:srgbClr val="0070C0"/>
                </a:solidFill>
                <a:latin typeface="Calibri" panose="020F0502020204030204" pitchFamily="34" charset="0"/>
                <a:cs typeface="Calibri" panose="020F0502020204030204" pitchFamily="34" charset="0"/>
              </a:rPr>
              <a:t> </a:t>
            </a:r>
            <a:r>
              <a:rPr lang="fr-FR" sz="2000" b="1" u="sng" dirty="0">
                <a:solidFill>
                  <a:srgbClr val="0070C0"/>
                </a:solidFill>
                <a:latin typeface="Calibri" panose="020F0502020204030204" pitchFamily="34" charset="0"/>
                <a:cs typeface="Calibri" panose="020F0502020204030204" pitchFamily="34" charset="0"/>
              </a:rPr>
              <a:t>+</a:t>
            </a:r>
            <a:r>
              <a:rPr lang="fr-FR" sz="2000" b="1" dirty="0">
                <a:solidFill>
                  <a:srgbClr val="0070C0"/>
                </a:solidFill>
                <a:latin typeface="Calibri" panose="020F0502020204030204" pitchFamily="34" charset="0"/>
                <a:cs typeface="Calibri" panose="020F0502020204030204" pitchFamily="34" charset="0"/>
              </a:rPr>
              <a:t> ET) de </a:t>
            </a:r>
            <a:r>
              <a:rPr lang="fr-FR" sz="2000" b="1" dirty="0" err="1">
                <a:solidFill>
                  <a:srgbClr val="0070C0"/>
                </a:solidFill>
                <a:latin typeface="Calibri" panose="020F0502020204030204" pitchFamily="34" charset="0"/>
                <a:cs typeface="Calibri" panose="020F0502020204030204" pitchFamily="34" charset="0"/>
              </a:rPr>
              <a:t>dabigatran</a:t>
            </a:r>
            <a:r>
              <a:rPr lang="fr-FR" sz="2000" b="1" dirty="0">
                <a:solidFill>
                  <a:srgbClr val="0070C0"/>
                </a:solidFill>
                <a:latin typeface="Calibri" panose="020F0502020204030204" pitchFamily="34" charset="0"/>
                <a:cs typeface="Calibri" panose="020F0502020204030204" pitchFamily="34" charset="0"/>
              </a:rPr>
              <a:t> (</a:t>
            </a:r>
            <a:r>
              <a:rPr lang="fr-FR" sz="2000" b="1" dirty="0" err="1">
                <a:solidFill>
                  <a:srgbClr val="0070C0"/>
                </a:solidFill>
                <a:latin typeface="Calibri" panose="020F0502020204030204" pitchFamily="34" charset="0"/>
                <a:cs typeface="Calibri" panose="020F0502020204030204" pitchFamily="34" charset="0"/>
              </a:rPr>
              <a:t>ng</a:t>
            </a:r>
            <a:r>
              <a:rPr lang="fr-FR" sz="2000" b="1" dirty="0">
                <a:solidFill>
                  <a:srgbClr val="0070C0"/>
                </a:solidFill>
                <a:latin typeface="Calibri" panose="020F0502020204030204" pitchFamily="34" charset="0"/>
                <a:cs typeface="Calibri" panose="020F0502020204030204" pitchFamily="34" charset="0"/>
              </a:rPr>
              <a:t>/ml) </a:t>
            </a:r>
            <a:r>
              <a:rPr lang="fr-FR" sz="2000" b="1" u="sng" dirty="0">
                <a:solidFill>
                  <a:srgbClr val="0070C0"/>
                </a:solidFill>
                <a:latin typeface="Calibri" panose="020F0502020204030204" pitchFamily="34" charset="0"/>
                <a:cs typeface="Calibri" panose="020F0502020204030204" pitchFamily="34" charset="0"/>
              </a:rPr>
              <a:t>+</a:t>
            </a:r>
            <a:r>
              <a:rPr lang="fr-FR" sz="2000" b="1" dirty="0">
                <a:solidFill>
                  <a:srgbClr val="0070C0"/>
                </a:solidFill>
                <a:latin typeface="Calibri" panose="020F0502020204030204" pitchFamily="34" charset="0"/>
                <a:cs typeface="Calibri" panose="020F0502020204030204" pitchFamily="34" charset="0"/>
              </a:rPr>
              <a:t> RTV ou </a:t>
            </a:r>
            <a:r>
              <a:rPr lang="fr-FR" sz="2000" b="1" dirty="0" err="1">
                <a:solidFill>
                  <a:srgbClr val="0070C0"/>
                </a:solidFill>
                <a:latin typeface="Calibri" panose="020F0502020204030204" pitchFamily="34" charset="0"/>
                <a:cs typeface="Calibri" panose="020F0502020204030204" pitchFamily="34" charset="0"/>
              </a:rPr>
              <a:t>Cobi</a:t>
            </a:r>
            <a:endParaRPr lang="fr-FR" sz="2000" b="1" dirty="0">
              <a:solidFill>
                <a:srgbClr val="0070C0"/>
              </a:solidFill>
              <a:latin typeface="Calibri" panose="020F0502020204030204" pitchFamily="34" charset="0"/>
              <a:cs typeface="Calibri" panose="020F0502020204030204" pitchFamily="34" charset="0"/>
            </a:endParaRPr>
          </a:p>
        </p:txBody>
      </p:sp>
      <p:grpSp>
        <p:nvGrpSpPr>
          <p:cNvPr id="2" name="Groupe 1"/>
          <p:cNvGrpSpPr/>
          <p:nvPr/>
        </p:nvGrpSpPr>
        <p:grpSpPr>
          <a:xfrm>
            <a:off x="99441" y="1414219"/>
            <a:ext cx="4265373" cy="3024567"/>
            <a:chOff x="99441" y="1414219"/>
            <a:chExt cx="4265373" cy="3024567"/>
          </a:xfrm>
        </p:grpSpPr>
        <p:grpSp>
          <p:nvGrpSpPr>
            <p:cNvPr id="7" name="Groupe 24655"/>
            <p:cNvGrpSpPr/>
            <p:nvPr/>
          </p:nvGrpSpPr>
          <p:grpSpPr>
            <a:xfrm>
              <a:off x="473931" y="1515558"/>
              <a:ext cx="3883866" cy="2468886"/>
              <a:chOff x="785813" y="2209800"/>
              <a:chExt cx="3995737" cy="2540001"/>
            </a:xfrm>
          </p:grpSpPr>
          <p:sp>
            <p:nvSpPr>
              <p:cNvPr id="8" name="Freeform 8"/>
              <p:cNvSpPr>
                <a:spLocks/>
              </p:cNvSpPr>
              <p:nvPr/>
            </p:nvSpPr>
            <p:spPr bwMode="auto">
              <a:xfrm>
                <a:off x="860425" y="2209800"/>
                <a:ext cx="3921125" cy="2459038"/>
              </a:xfrm>
              <a:custGeom>
                <a:avLst/>
                <a:gdLst>
                  <a:gd name="T0" fmla="*/ 2470 w 2470"/>
                  <a:gd name="T1" fmla="*/ 1549 h 1549"/>
                  <a:gd name="T2" fmla="*/ 0 w 2470"/>
                  <a:gd name="T3" fmla="*/ 1549 h 1549"/>
                  <a:gd name="T4" fmla="*/ 0 w 2470"/>
                  <a:gd name="T5" fmla="*/ 0 h 1549"/>
                </a:gdLst>
                <a:ahLst/>
                <a:cxnLst>
                  <a:cxn ang="0">
                    <a:pos x="T0" y="T1"/>
                  </a:cxn>
                  <a:cxn ang="0">
                    <a:pos x="T2" y="T3"/>
                  </a:cxn>
                  <a:cxn ang="0">
                    <a:pos x="T4" y="T5"/>
                  </a:cxn>
                </a:cxnLst>
                <a:rect l="0" t="0" r="r" b="b"/>
                <a:pathLst>
                  <a:path w="2470" h="1549">
                    <a:moveTo>
                      <a:pt x="2470" y="1549"/>
                    </a:moveTo>
                    <a:lnTo>
                      <a:pt x="0" y="1549"/>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20"/>
              <p:cNvSpPr>
                <a:spLocks noChangeShapeType="1"/>
              </p:cNvSpPr>
              <p:nvPr/>
            </p:nvSpPr>
            <p:spPr bwMode="auto">
              <a:xfrm flipV="1">
                <a:off x="2743200"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21"/>
              <p:cNvSpPr>
                <a:spLocks noChangeShapeType="1"/>
              </p:cNvSpPr>
              <p:nvPr/>
            </p:nvSpPr>
            <p:spPr bwMode="auto">
              <a:xfrm flipV="1">
                <a:off x="3370263"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22"/>
              <p:cNvSpPr>
                <a:spLocks noChangeShapeType="1"/>
              </p:cNvSpPr>
              <p:nvPr/>
            </p:nvSpPr>
            <p:spPr bwMode="auto">
              <a:xfrm flipV="1">
                <a:off x="3998913"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23"/>
              <p:cNvSpPr>
                <a:spLocks noChangeShapeType="1"/>
              </p:cNvSpPr>
              <p:nvPr/>
            </p:nvSpPr>
            <p:spPr bwMode="auto">
              <a:xfrm flipV="1">
                <a:off x="4625975"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24"/>
              <p:cNvSpPr>
                <a:spLocks noChangeShapeType="1"/>
              </p:cNvSpPr>
              <p:nvPr/>
            </p:nvSpPr>
            <p:spPr bwMode="auto">
              <a:xfrm flipV="1">
                <a:off x="860425"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25"/>
              <p:cNvSpPr>
                <a:spLocks noChangeShapeType="1"/>
              </p:cNvSpPr>
              <p:nvPr/>
            </p:nvSpPr>
            <p:spPr bwMode="auto">
              <a:xfrm flipV="1">
                <a:off x="1489075"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26"/>
              <p:cNvSpPr>
                <a:spLocks noChangeShapeType="1"/>
              </p:cNvSpPr>
              <p:nvPr/>
            </p:nvSpPr>
            <p:spPr bwMode="auto">
              <a:xfrm flipV="1">
                <a:off x="2114550" y="4668838"/>
                <a:ext cx="0" cy="80963"/>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35"/>
              <p:cNvSpPr>
                <a:spLocks noChangeShapeType="1"/>
              </p:cNvSpPr>
              <p:nvPr/>
            </p:nvSpPr>
            <p:spPr bwMode="auto">
              <a:xfrm>
                <a:off x="785813" y="222250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36"/>
              <p:cNvSpPr>
                <a:spLocks noChangeShapeType="1"/>
              </p:cNvSpPr>
              <p:nvPr/>
            </p:nvSpPr>
            <p:spPr bwMode="auto">
              <a:xfrm>
                <a:off x="785813" y="257175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37"/>
              <p:cNvSpPr>
                <a:spLocks noChangeShapeType="1"/>
              </p:cNvSpPr>
              <p:nvPr/>
            </p:nvSpPr>
            <p:spPr bwMode="auto">
              <a:xfrm>
                <a:off x="785813" y="292100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38"/>
              <p:cNvSpPr>
                <a:spLocks noChangeShapeType="1"/>
              </p:cNvSpPr>
              <p:nvPr/>
            </p:nvSpPr>
            <p:spPr bwMode="auto">
              <a:xfrm>
                <a:off x="785813" y="327025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39"/>
              <p:cNvSpPr>
                <a:spLocks noChangeShapeType="1"/>
              </p:cNvSpPr>
              <p:nvPr/>
            </p:nvSpPr>
            <p:spPr bwMode="auto">
              <a:xfrm>
                <a:off x="785813" y="361950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40"/>
              <p:cNvSpPr>
                <a:spLocks noChangeShapeType="1"/>
              </p:cNvSpPr>
              <p:nvPr/>
            </p:nvSpPr>
            <p:spPr bwMode="auto">
              <a:xfrm>
                <a:off x="785813" y="3968750"/>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41"/>
              <p:cNvSpPr>
                <a:spLocks noChangeShapeType="1"/>
              </p:cNvSpPr>
              <p:nvPr/>
            </p:nvSpPr>
            <p:spPr bwMode="auto">
              <a:xfrm>
                <a:off x="785813" y="4319588"/>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42"/>
              <p:cNvSpPr>
                <a:spLocks noChangeShapeType="1"/>
              </p:cNvSpPr>
              <p:nvPr/>
            </p:nvSpPr>
            <p:spPr bwMode="auto">
              <a:xfrm>
                <a:off x="785813" y="4668838"/>
                <a:ext cx="74612"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44"/>
              <p:cNvSpPr>
                <a:spLocks noChangeShapeType="1"/>
              </p:cNvSpPr>
              <p:nvPr/>
            </p:nvSpPr>
            <p:spPr bwMode="auto">
              <a:xfrm flipV="1">
                <a:off x="1806575" y="4097338"/>
                <a:ext cx="0" cy="1635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50"/>
              <p:cNvSpPr>
                <a:spLocks noChangeShapeType="1"/>
              </p:cNvSpPr>
              <p:nvPr/>
            </p:nvSpPr>
            <p:spPr bwMode="auto">
              <a:xfrm flipV="1">
                <a:off x="2743200" y="4397375"/>
                <a:ext cx="0" cy="777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51"/>
              <p:cNvSpPr>
                <a:spLocks noChangeShapeType="1"/>
              </p:cNvSpPr>
              <p:nvPr/>
            </p:nvSpPr>
            <p:spPr bwMode="auto">
              <a:xfrm flipV="1">
                <a:off x="1492250" y="3857625"/>
                <a:ext cx="0" cy="1476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52"/>
              <p:cNvSpPr>
                <a:spLocks noChangeShapeType="1"/>
              </p:cNvSpPr>
              <p:nvPr/>
            </p:nvSpPr>
            <p:spPr bwMode="auto">
              <a:xfrm flipV="1">
                <a:off x="1336675" y="4059238"/>
                <a:ext cx="0" cy="1524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53"/>
              <p:cNvSpPr>
                <a:spLocks noChangeShapeType="1"/>
              </p:cNvSpPr>
              <p:nvPr/>
            </p:nvSpPr>
            <p:spPr bwMode="auto">
              <a:xfrm flipV="1">
                <a:off x="1176338" y="4403725"/>
                <a:ext cx="0" cy="1730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54"/>
              <p:cNvSpPr>
                <a:spLocks noChangeShapeType="1"/>
              </p:cNvSpPr>
              <p:nvPr/>
            </p:nvSpPr>
            <p:spPr bwMode="auto">
              <a:xfrm flipV="1">
                <a:off x="2119313" y="4240213"/>
                <a:ext cx="0" cy="1143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Freeform 56"/>
              <p:cNvSpPr>
                <a:spLocks/>
              </p:cNvSpPr>
              <p:nvPr/>
            </p:nvSpPr>
            <p:spPr bwMode="auto">
              <a:xfrm>
                <a:off x="860425" y="3929063"/>
                <a:ext cx="3760787" cy="739775"/>
              </a:xfrm>
              <a:custGeom>
                <a:avLst/>
                <a:gdLst>
                  <a:gd name="T0" fmla="*/ 2369 w 2369"/>
                  <a:gd name="T1" fmla="*/ 426 h 466"/>
                  <a:gd name="T2" fmla="*/ 1189 w 2369"/>
                  <a:gd name="T3" fmla="*/ 320 h 466"/>
                  <a:gd name="T4" fmla="*/ 1186 w 2369"/>
                  <a:gd name="T5" fmla="*/ 318 h 466"/>
                  <a:gd name="T6" fmla="*/ 796 w 2369"/>
                  <a:gd name="T7" fmla="*/ 233 h 466"/>
                  <a:gd name="T8" fmla="*/ 793 w 2369"/>
                  <a:gd name="T9" fmla="*/ 233 h 466"/>
                  <a:gd name="T10" fmla="*/ 596 w 2369"/>
                  <a:gd name="T11" fmla="*/ 155 h 466"/>
                  <a:gd name="T12" fmla="*/ 595 w 2369"/>
                  <a:gd name="T13" fmla="*/ 155 h 466"/>
                  <a:gd name="T14" fmla="*/ 398 w 2369"/>
                  <a:gd name="T15" fmla="*/ 0 h 466"/>
                  <a:gd name="T16" fmla="*/ 300 w 2369"/>
                  <a:gd name="T17" fmla="*/ 131 h 466"/>
                  <a:gd name="T18" fmla="*/ 298 w 2369"/>
                  <a:gd name="T19" fmla="*/ 134 h 466"/>
                  <a:gd name="T20" fmla="*/ 205 w 2369"/>
                  <a:gd name="T21" fmla="*/ 354 h 466"/>
                  <a:gd name="T22" fmla="*/ 199 w 2369"/>
                  <a:gd name="T23" fmla="*/ 361 h 466"/>
                  <a:gd name="T24" fmla="*/ 93 w 2369"/>
                  <a:gd name="T25" fmla="*/ 466 h 466"/>
                  <a:gd name="T26" fmla="*/ 0 w 2369"/>
                  <a:gd name="T27" fmla="*/ 46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9" h="466">
                    <a:moveTo>
                      <a:pt x="2369" y="426"/>
                    </a:moveTo>
                    <a:lnTo>
                      <a:pt x="1189" y="320"/>
                    </a:lnTo>
                    <a:lnTo>
                      <a:pt x="1186" y="318"/>
                    </a:lnTo>
                    <a:lnTo>
                      <a:pt x="796" y="233"/>
                    </a:lnTo>
                    <a:lnTo>
                      <a:pt x="793" y="233"/>
                    </a:lnTo>
                    <a:lnTo>
                      <a:pt x="596" y="155"/>
                    </a:lnTo>
                    <a:lnTo>
                      <a:pt x="595" y="155"/>
                    </a:lnTo>
                    <a:lnTo>
                      <a:pt x="398" y="0"/>
                    </a:lnTo>
                    <a:lnTo>
                      <a:pt x="300" y="131"/>
                    </a:lnTo>
                    <a:lnTo>
                      <a:pt x="298" y="134"/>
                    </a:lnTo>
                    <a:lnTo>
                      <a:pt x="205" y="354"/>
                    </a:lnTo>
                    <a:lnTo>
                      <a:pt x="199" y="361"/>
                    </a:lnTo>
                    <a:lnTo>
                      <a:pt x="93" y="466"/>
                    </a:lnTo>
                    <a:lnTo>
                      <a:pt x="0" y="466"/>
                    </a:lnTo>
                  </a:path>
                </a:pathLst>
              </a:custGeom>
              <a:noFill/>
              <a:ln w="20638">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57"/>
              <p:cNvSpPr>
                <a:spLocks/>
              </p:cNvSpPr>
              <p:nvPr/>
            </p:nvSpPr>
            <p:spPr bwMode="auto">
              <a:xfrm>
                <a:off x="827088" y="4635500"/>
                <a:ext cx="66675" cy="68263"/>
              </a:xfrm>
              <a:custGeom>
                <a:avLst/>
                <a:gdLst>
                  <a:gd name="T0" fmla="*/ 42 w 42"/>
                  <a:gd name="T1" fmla="*/ 21 h 43"/>
                  <a:gd name="T2" fmla="*/ 42 w 42"/>
                  <a:gd name="T3" fmla="*/ 17 h 43"/>
                  <a:gd name="T4" fmla="*/ 39 w 42"/>
                  <a:gd name="T5" fmla="*/ 10 h 43"/>
                  <a:gd name="T6" fmla="*/ 36 w 42"/>
                  <a:gd name="T7" fmla="*/ 7 h 43"/>
                  <a:gd name="T8" fmla="*/ 33 w 42"/>
                  <a:gd name="T9" fmla="*/ 4 h 43"/>
                  <a:gd name="T10" fmla="*/ 26 w 42"/>
                  <a:gd name="T11" fmla="*/ 0 h 43"/>
                  <a:gd name="T12" fmla="*/ 21 w 42"/>
                  <a:gd name="T13" fmla="*/ 0 h 43"/>
                  <a:gd name="T14" fmla="*/ 15 w 42"/>
                  <a:gd name="T15" fmla="*/ 0 h 43"/>
                  <a:gd name="T16" fmla="*/ 10 w 42"/>
                  <a:gd name="T17" fmla="*/ 4 h 43"/>
                  <a:gd name="T18" fmla="*/ 5 w 42"/>
                  <a:gd name="T19" fmla="*/ 7 h 43"/>
                  <a:gd name="T20" fmla="*/ 2 w 42"/>
                  <a:gd name="T21" fmla="*/ 10 h 43"/>
                  <a:gd name="T22" fmla="*/ 0 w 42"/>
                  <a:gd name="T23" fmla="*/ 17 h 43"/>
                  <a:gd name="T24" fmla="*/ 0 w 42"/>
                  <a:gd name="T25" fmla="*/ 21 h 43"/>
                  <a:gd name="T26" fmla="*/ 0 w 42"/>
                  <a:gd name="T27" fmla="*/ 28 h 43"/>
                  <a:gd name="T28" fmla="*/ 2 w 42"/>
                  <a:gd name="T29" fmla="*/ 33 h 43"/>
                  <a:gd name="T30" fmla="*/ 5 w 42"/>
                  <a:gd name="T31" fmla="*/ 38 h 43"/>
                  <a:gd name="T32" fmla="*/ 10 w 42"/>
                  <a:gd name="T33" fmla="*/ 41 h 43"/>
                  <a:gd name="T34" fmla="*/ 15 w 42"/>
                  <a:gd name="T35" fmla="*/ 43 h 43"/>
                  <a:gd name="T36" fmla="*/ 21 w 42"/>
                  <a:gd name="T37" fmla="*/ 43 h 43"/>
                  <a:gd name="T38" fmla="*/ 26 w 42"/>
                  <a:gd name="T39" fmla="*/ 43 h 43"/>
                  <a:gd name="T40" fmla="*/ 33 w 42"/>
                  <a:gd name="T41" fmla="*/ 41 h 43"/>
                  <a:gd name="T42" fmla="*/ 36 w 42"/>
                  <a:gd name="T43" fmla="*/ 38 h 43"/>
                  <a:gd name="T44" fmla="*/ 39 w 42"/>
                  <a:gd name="T45" fmla="*/ 33 h 43"/>
                  <a:gd name="T46" fmla="*/ 42 w 42"/>
                  <a:gd name="T47" fmla="*/ 28 h 43"/>
                  <a:gd name="T48" fmla="*/ 42 w 42"/>
                  <a:gd name="T4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3">
                    <a:moveTo>
                      <a:pt x="42" y="21"/>
                    </a:moveTo>
                    <a:lnTo>
                      <a:pt x="42" y="17"/>
                    </a:lnTo>
                    <a:lnTo>
                      <a:pt x="39" y="10"/>
                    </a:lnTo>
                    <a:lnTo>
                      <a:pt x="36" y="7"/>
                    </a:lnTo>
                    <a:lnTo>
                      <a:pt x="33" y="4"/>
                    </a:lnTo>
                    <a:lnTo>
                      <a:pt x="26" y="0"/>
                    </a:lnTo>
                    <a:lnTo>
                      <a:pt x="21" y="0"/>
                    </a:lnTo>
                    <a:lnTo>
                      <a:pt x="15" y="0"/>
                    </a:lnTo>
                    <a:lnTo>
                      <a:pt x="10" y="4"/>
                    </a:lnTo>
                    <a:lnTo>
                      <a:pt x="5" y="7"/>
                    </a:lnTo>
                    <a:lnTo>
                      <a:pt x="2" y="10"/>
                    </a:lnTo>
                    <a:lnTo>
                      <a:pt x="0" y="17"/>
                    </a:lnTo>
                    <a:lnTo>
                      <a:pt x="0" y="21"/>
                    </a:lnTo>
                    <a:lnTo>
                      <a:pt x="0" y="28"/>
                    </a:lnTo>
                    <a:lnTo>
                      <a:pt x="2" y="33"/>
                    </a:lnTo>
                    <a:lnTo>
                      <a:pt x="5" y="38"/>
                    </a:lnTo>
                    <a:lnTo>
                      <a:pt x="10" y="41"/>
                    </a:lnTo>
                    <a:lnTo>
                      <a:pt x="15" y="43"/>
                    </a:lnTo>
                    <a:lnTo>
                      <a:pt x="21" y="43"/>
                    </a:lnTo>
                    <a:lnTo>
                      <a:pt x="26" y="43"/>
                    </a:lnTo>
                    <a:lnTo>
                      <a:pt x="33" y="41"/>
                    </a:lnTo>
                    <a:lnTo>
                      <a:pt x="36" y="38"/>
                    </a:lnTo>
                    <a:lnTo>
                      <a:pt x="39" y="33"/>
                    </a:lnTo>
                    <a:lnTo>
                      <a:pt x="42" y="28"/>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58"/>
              <p:cNvSpPr>
                <a:spLocks/>
              </p:cNvSpPr>
              <p:nvPr/>
            </p:nvSpPr>
            <p:spPr bwMode="auto">
              <a:xfrm>
                <a:off x="900113" y="4635500"/>
                <a:ext cx="69850" cy="68263"/>
              </a:xfrm>
              <a:custGeom>
                <a:avLst/>
                <a:gdLst>
                  <a:gd name="T0" fmla="*/ 44 w 44"/>
                  <a:gd name="T1" fmla="*/ 21 h 43"/>
                  <a:gd name="T2" fmla="*/ 42 w 44"/>
                  <a:gd name="T3" fmla="*/ 17 h 43"/>
                  <a:gd name="T4" fmla="*/ 40 w 44"/>
                  <a:gd name="T5" fmla="*/ 10 h 43"/>
                  <a:gd name="T6" fmla="*/ 37 w 44"/>
                  <a:gd name="T7" fmla="*/ 7 h 43"/>
                  <a:gd name="T8" fmla="*/ 32 w 44"/>
                  <a:gd name="T9" fmla="*/ 4 h 43"/>
                  <a:gd name="T10" fmla="*/ 27 w 44"/>
                  <a:gd name="T11" fmla="*/ 0 h 43"/>
                  <a:gd name="T12" fmla="*/ 22 w 44"/>
                  <a:gd name="T13" fmla="*/ 0 h 43"/>
                  <a:gd name="T14" fmla="*/ 16 w 44"/>
                  <a:gd name="T15" fmla="*/ 0 h 43"/>
                  <a:gd name="T16" fmla="*/ 11 w 44"/>
                  <a:gd name="T17" fmla="*/ 4 h 43"/>
                  <a:gd name="T18" fmla="*/ 6 w 44"/>
                  <a:gd name="T19" fmla="*/ 7 h 43"/>
                  <a:gd name="T20" fmla="*/ 3 w 44"/>
                  <a:gd name="T21" fmla="*/ 10 h 43"/>
                  <a:gd name="T22" fmla="*/ 1 w 44"/>
                  <a:gd name="T23" fmla="*/ 17 h 43"/>
                  <a:gd name="T24" fmla="*/ 0 w 44"/>
                  <a:gd name="T25" fmla="*/ 21 h 43"/>
                  <a:gd name="T26" fmla="*/ 1 w 44"/>
                  <a:gd name="T27" fmla="*/ 28 h 43"/>
                  <a:gd name="T28" fmla="*/ 3 w 44"/>
                  <a:gd name="T29" fmla="*/ 33 h 43"/>
                  <a:gd name="T30" fmla="*/ 6 w 44"/>
                  <a:gd name="T31" fmla="*/ 38 h 43"/>
                  <a:gd name="T32" fmla="*/ 11 w 44"/>
                  <a:gd name="T33" fmla="*/ 41 h 43"/>
                  <a:gd name="T34" fmla="*/ 16 w 44"/>
                  <a:gd name="T35" fmla="*/ 43 h 43"/>
                  <a:gd name="T36" fmla="*/ 22 w 44"/>
                  <a:gd name="T37" fmla="*/ 43 h 43"/>
                  <a:gd name="T38" fmla="*/ 27 w 44"/>
                  <a:gd name="T39" fmla="*/ 43 h 43"/>
                  <a:gd name="T40" fmla="*/ 32 w 44"/>
                  <a:gd name="T41" fmla="*/ 41 h 43"/>
                  <a:gd name="T42" fmla="*/ 37 w 44"/>
                  <a:gd name="T43" fmla="*/ 38 h 43"/>
                  <a:gd name="T44" fmla="*/ 40 w 44"/>
                  <a:gd name="T45" fmla="*/ 33 h 43"/>
                  <a:gd name="T46" fmla="*/ 42 w 44"/>
                  <a:gd name="T47" fmla="*/ 28 h 43"/>
                  <a:gd name="T48" fmla="*/ 44 w 44"/>
                  <a:gd name="T49" fmla="*/ 21 h 43"/>
                  <a:gd name="T50" fmla="*/ 44 w 44"/>
                  <a:gd name="T5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44" y="21"/>
                    </a:moveTo>
                    <a:lnTo>
                      <a:pt x="42" y="17"/>
                    </a:lnTo>
                    <a:lnTo>
                      <a:pt x="40" y="10"/>
                    </a:lnTo>
                    <a:lnTo>
                      <a:pt x="37" y="7"/>
                    </a:lnTo>
                    <a:lnTo>
                      <a:pt x="32" y="4"/>
                    </a:lnTo>
                    <a:lnTo>
                      <a:pt x="27" y="0"/>
                    </a:lnTo>
                    <a:lnTo>
                      <a:pt x="22" y="0"/>
                    </a:lnTo>
                    <a:lnTo>
                      <a:pt x="16" y="0"/>
                    </a:lnTo>
                    <a:lnTo>
                      <a:pt x="11" y="4"/>
                    </a:lnTo>
                    <a:lnTo>
                      <a:pt x="6" y="7"/>
                    </a:lnTo>
                    <a:lnTo>
                      <a:pt x="3" y="10"/>
                    </a:lnTo>
                    <a:lnTo>
                      <a:pt x="1" y="17"/>
                    </a:lnTo>
                    <a:lnTo>
                      <a:pt x="0" y="21"/>
                    </a:lnTo>
                    <a:lnTo>
                      <a:pt x="1" y="28"/>
                    </a:lnTo>
                    <a:lnTo>
                      <a:pt x="3" y="33"/>
                    </a:lnTo>
                    <a:lnTo>
                      <a:pt x="6" y="38"/>
                    </a:lnTo>
                    <a:lnTo>
                      <a:pt x="11" y="41"/>
                    </a:lnTo>
                    <a:lnTo>
                      <a:pt x="16" y="43"/>
                    </a:lnTo>
                    <a:lnTo>
                      <a:pt x="22" y="43"/>
                    </a:lnTo>
                    <a:lnTo>
                      <a:pt x="27" y="43"/>
                    </a:lnTo>
                    <a:lnTo>
                      <a:pt x="32" y="41"/>
                    </a:lnTo>
                    <a:lnTo>
                      <a:pt x="37" y="38"/>
                    </a:lnTo>
                    <a:lnTo>
                      <a:pt x="40" y="33"/>
                    </a:lnTo>
                    <a:lnTo>
                      <a:pt x="42" y="28"/>
                    </a:lnTo>
                    <a:lnTo>
                      <a:pt x="44" y="21"/>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3" name="Freeform 59"/>
              <p:cNvSpPr>
                <a:spLocks/>
              </p:cNvSpPr>
              <p:nvPr/>
            </p:nvSpPr>
            <p:spPr bwMode="auto">
              <a:xfrm>
                <a:off x="974725" y="4635500"/>
                <a:ext cx="66675" cy="68263"/>
              </a:xfrm>
              <a:custGeom>
                <a:avLst/>
                <a:gdLst>
                  <a:gd name="T0" fmla="*/ 42 w 42"/>
                  <a:gd name="T1" fmla="*/ 21 h 43"/>
                  <a:gd name="T2" fmla="*/ 42 w 42"/>
                  <a:gd name="T3" fmla="*/ 17 h 43"/>
                  <a:gd name="T4" fmla="*/ 41 w 42"/>
                  <a:gd name="T5" fmla="*/ 10 h 43"/>
                  <a:gd name="T6" fmla="*/ 37 w 42"/>
                  <a:gd name="T7" fmla="*/ 7 h 43"/>
                  <a:gd name="T8" fmla="*/ 32 w 42"/>
                  <a:gd name="T9" fmla="*/ 4 h 43"/>
                  <a:gd name="T10" fmla="*/ 28 w 42"/>
                  <a:gd name="T11" fmla="*/ 0 h 43"/>
                  <a:gd name="T12" fmla="*/ 21 w 42"/>
                  <a:gd name="T13" fmla="*/ 0 h 43"/>
                  <a:gd name="T14" fmla="*/ 16 w 42"/>
                  <a:gd name="T15" fmla="*/ 0 h 43"/>
                  <a:gd name="T16" fmla="*/ 10 w 42"/>
                  <a:gd name="T17" fmla="*/ 4 h 43"/>
                  <a:gd name="T18" fmla="*/ 6 w 42"/>
                  <a:gd name="T19" fmla="*/ 7 h 43"/>
                  <a:gd name="T20" fmla="*/ 3 w 42"/>
                  <a:gd name="T21" fmla="*/ 10 h 43"/>
                  <a:gd name="T22" fmla="*/ 0 w 42"/>
                  <a:gd name="T23" fmla="*/ 17 h 43"/>
                  <a:gd name="T24" fmla="*/ 0 w 42"/>
                  <a:gd name="T25" fmla="*/ 21 h 43"/>
                  <a:gd name="T26" fmla="*/ 0 w 42"/>
                  <a:gd name="T27" fmla="*/ 28 h 43"/>
                  <a:gd name="T28" fmla="*/ 3 w 42"/>
                  <a:gd name="T29" fmla="*/ 33 h 43"/>
                  <a:gd name="T30" fmla="*/ 6 w 42"/>
                  <a:gd name="T31" fmla="*/ 38 h 43"/>
                  <a:gd name="T32" fmla="*/ 10 w 42"/>
                  <a:gd name="T33" fmla="*/ 41 h 43"/>
                  <a:gd name="T34" fmla="*/ 16 w 42"/>
                  <a:gd name="T35" fmla="*/ 43 h 43"/>
                  <a:gd name="T36" fmla="*/ 21 w 42"/>
                  <a:gd name="T37" fmla="*/ 43 h 43"/>
                  <a:gd name="T38" fmla="*/ 28 w 42"/>
                  <a:gd name="T39" fmla="*/ 43 h 43"/>
                  <a:gd name="T40" fmla="*/ 32 w 42"/>
                  <a:gd name="T41" fmla="*/ 41 h 43"/>
                  <a:gd name="T42" fmla="*/ 37 w 42"/>
                  <a:gd name="T43" fmla="*/ 38 h 43"/>
                  <a:gd name="T44" fmla="*/ 41 w 42"/>
                  <a:gd name="T45" fmla="*/ 33 h 43"/>
                  <a:gd name="T46" fmla="*/ 42 w 42"/>
                  <a:gd name="T47" fmla="*/ 28 h 43"/>
                  <a:gd name="T48" fmla="*/ 42 w 42"/>
                  <a:gd name="T49" fmla="*/ 21 h 43"/>
                  <a:gd name="T50" fmla="*/ 42 w 42"/>
                  <a:gd name="T5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3">
                    <a:moveTo>
                      <a:pt x="42" y="21"/>
                    </a:moveTo>
                    <a:lnTo>
                      <a:pt x="42" y="17"/>
                    </a:lnTo>
                    <a:lnTo>
                      <a:pt x="41" y="10"/>
                    </a:lnTo>
                    <a:lnTo>
                      <a:pt x="37" y="7"/>
                    </a:lnTo>
                    <a:lnTo>
                      <a:pt x="32" y="4"/>
                    </a:lnTo>
                    <a:lnTo>
                      <a:pt x="28" y="0"/>
                    </a:lnTo>
                    <a:lnTo>
                      <a:pt x="21" y="0"/>
                    </a:lnTo>
                    <a:lnTo>
                      <a:pt x="16" y="0"/>
                    </a:lnTo>
                    <a:lnTo>
                      <a:pt x="10" y="4"/>
                    </a:lnTo>
                    <a:lnTo>
                      <a:pt x="6" y="7"/>
                    </a:lnTo>
                    <a:lnTo>
                      <a:pt x="3" y="10"/>
                    </a:lnTo>
                    <a:lnTo>
                      <a:pt x="0" y="17"/>
                    </a:lnTo>
                    <a:lnTo>
                      <a:pt x="0" y="21"/>
                    </a:lnTo>
                    <a:lnTo>
                      <a:pt x="0" y="28"/>
                    </a:lnTo>
                    <a:lnTo>
                      <a:pt x="3" y="33"/>
                    </a:lnTo>
                    <a:lnTo>
                      <a:pt x="6" y="38"/>
                    </a:lnTo>
                    <a:lnTo>
                      <a:pt x="10" y="41"/>
                    </a:lnTo>
                    <a:lnTo>
                      <a:pt x="16" y="43"/>
                    </a:lnTo>
                    <a:lnTo>
                      <a:pt x="21" y="43"/>
                    </a:lnTo>
                    <a:lnTo>
                      <a:pt x="28" y="43"/>
                    </a:lnTo>
                    <a:lnTo>
                      <a:pt x="32" y="41"/>
                    </a:lnTo>
                    <a:lnTo>
                      <a:pt x="37" y="38"/>
                    </a:lnTo>
                    <a:lnTo>
                      <a:pt x="41" y="33"/>
                    </a:lnTo>
                    <a:lnTo>
                      <a:pt x="42" y="28"/>
                    </a:lnTo>
                    <a:lnTo>
                      <a:pt x="42" y="21"/>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4" name="Freeform 60"/>
              <p:cNvSpPr>
                <a:spLocks/>
              </p:cNvSpPr>
              <p:nvPr/>
            </p:nvSpPr>
            <p:spPr bwMode="auto">
              <a:xfrm>
                <a:off x="1143000" y="4465638"/>
                <a:ext cx="69850" cy="69850"/>
              </a:xfrm>
              <a:custGeom>
                <a:avLst/>
                <a:gdLst>
                  <a:gd name="T0" fmla="*/ 44 w 44"/>
                  <a:gd name="T1" fmla="*/ 23 h 44"/>
                  <a:gd name="T2" fmla="*/ 42 w 44"/>
                  <a:gd name="T3" fmla="*/ 16 h 44"/>
                  <a:gd name="T4" fmla="*/ 40 w 44"/>
                  <a:gd name="T5" fmla="*/ 11 h 44"/>
                  <a:gd name="T6" fmla="*/ 37 w 44"/>
                  <a:gd name="T7" fmla="*/ 6 h 44"/>
                  <a:gd name="T8" fmla="*/ 32 w 44"/>
                  <a:gd name="T9" fmla="*/ 3 h 44"/>
                  <a:gd name="T10" fmla="*/ 27 w 44"/>
                  <a:gd name="T11" fmla="*/ 1 h 44"/>
                  <a:gd name="T12" fmla="*/ 21 w 44"/>
                  <a:gd name="T13" fmla="*/ 0 h 44"/>
                  <a:gd name="T14" fmla="*/ 16 w 44"/>
                  <a:gd name="T15" fmla="*/ 1 h 44"/>
                  <a:gd name="T16" fmla="*/ 11 w 44"/>
                  <a:gd name="T17" fmla="*/ 3 h 44"/>
                  <a:gd name="T18" fmla="*/ 6 w 44"/>
                  <a:gd name="T19" fmla="*/ 6 h 44"/>
                  <a:gd name="T20" fmla="*/ 3 w 44"/>
                  <a:gd name="T21" fmla="*/ 11 h 44"/>
                  <a:gd name="T22" fmla="*/ 1 w 44"/>
                  <a:gd name="T23" fmla="*/ 16 h 44"/>
                  <a:gd name="T24" fmla="*/ 0 w 44"/>
                  <a:gd name="T25" fmla="*/ 23 h 44"/>
                  <a:gd name="T26" fmla="*/ 1 w 44"/>
                  <a:gd name="T27" fmla="*/ 27 h 44"/>
                  <a:gd name="T28" fmla="*/ 3 w 44"/>
                  <a:gd name="T29" fmla="*/ 32 h 44"/>
                  <a:gd name="T30" fmla="*/ 6 w 44"/>
                  <a:gd name="T31" fmla="*/ 37 h 44"/>
                  <a:gd name="T32" fmla="*/ 11 w 44"/>
                  <a:gd name="T33" fmla="*/ 40 h 44"/>
                  <a:gd name="T34" fmla="*/ 16 w 44"/>
                  <a:gd name="T35" fmla="*/ 42 h 44"/>
                  <a:gd name="T36" fmla="*/ 21 w 44"/>
                  <a:gd name="T37" fmla="*/ 44 h 44"/>
                  <a:gd name="T38" fmla="*/ 27 w 44"/>
                  <a:gd name="T39" fmla="*/ 42 h 44"/>
                  <a:gd name="T40" fmla="*/ 32 w 44"/>
                  <a:gd name="T41" fmla="*/ 40 h 44"/>
                  <a:gd name="T42" fmla="*/ 37 w 44"/>
                  <a:gd name="T43" fmla="*/ 37 h 44"/>
                  <a:gd name="T44" fmla="*/ 40 w 44"/>
                  <a:gd name="T45" fmla="*/ 32 h 44"/>
                  <a:gd name="T46" fmla="*/ 42 w 44"/>
                  <a:gd name="T47" fmla="*/ 27 h 44"/>
                  <a:gd name="T48" fmla="*/ 44 w 44"/>
                  <a:gd name="T49" fmla="*/ 23 h 44"/>
                  <a:gd name="T50" fmla="*/ 44 w 44"/>
                  <a:gd name="T51"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44" y="23"/>
                    </a:moveTo>
                    <a:lnTo>
                      <a:pt x="42" y="16"/>
                    </a:lnTo>
                    <a:lnTo>
                      <a:pt x="40" y="11"/>
                    </a:lnTo>
                    <a:lnTo>
                      <a:pt x="37" y="6"/>
                    </a:lnTo>
                    <a:lnTo>
                      <a:pt x="32" y="3"/>
                    </a:lnTo>
                    <a:lnTo>
                      <a:pt x="27" y="1"/>
                    </a:lnTo>
                    <a:lnTo>
                      <a:pt x="21" y="0"/>
                    </a:lnTo>
                    <a:lnTo>
                      <a:pt x="16" y="1"/>
                    </a:lnTo>
                    <a:lnTo>
                      <a:pt x="11" y="3"/>
                    </a:lnTo>
                    <a:lnTo>
                      <a:pt x="6" y="6"/>
                    </a:lnTo>
                    <a:lnTo>
                      <a:pt x="3" y="11"/>
                    </a:lnTo>
                    <a:lnTo>
                      <a:pt x="1" y="16"/>
                    </a:lnTo>
                    <a:lnTo>
                      <a:pt x="0" y="23"/>
                    </a:lnTo>
                    <a:lnTo>
                      <a:pt x="1" y="27"/>
                    </a:lnTo>
                    <a:lnTo>
                      <a:pt x="3" y="32"/>
                    </a:lnTo>
                    <a:lnTo>
                      <a:pt x="6" y="37"/>
                    </a:lnTo>
                    <a:lnTo>
                      <a:pt x="11" y="40"/>
                    </a:lnTo>
                    <a:lnTo>
                      <a:pt x="16" y="42"/>
                    </a:lnTo>
                    <a:lnTo>
                      <a:pt x="21" y="44"/>
                    </a:lnTo>
                    <a:lnTo>
                      <a:pt x="27" y="42"/>
                    </a:lnTo>
                    <a:lnTo>
                      <a:pt x="32" y="40"/>
                    </a:lnTo>
                    <a:lnTo>
                      <a:pt x="37" y="37"/>
                    </a:lnTo>
                    <a:lnTo>
                      <a:pt x="40" y="32"/>
                    </a:lnTo>
                    <a:lnTo>
                      <a:pt x="42" y="27"/>
                    </a:lnTo>
                    <a:lnTo>
                      <a:pt x="44" y="23"/>
                    </a:lnTo>
                    <a:lnTo>
                      <a:pt x="44" y="2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5" name="Freeform 61"/>
              <p:cNvSpPr>
                <a:spLocks/>
              </p:cNvSpPr>
              <p:nvPr/>
            </p:nvSpPr>
            <p:spPr bwMode="auto">
              <a:xfrm>
                <a:off x="1303338" y="4103688"/>
                <a:ext cx="66675" cy="66675"/>
              </a:xfrm>
              <a:custGeom>
                <a:avLst/>
                <a:gdLst>
                  <a:gd name="T0" fmla="*/ 42 w 42"/>
                  <a:gd name="T1" fmla="*/ 21 h 42"/>
                  <a:gd name="T2" fmla="*/ 42 w 42"/>
                  <a:gd name="T3" fmla="*/ 16 h 42"/>
                  <a:gd name="T4" fmla="*/ 40 w 42"/>
                  <a:gd name="T5" fmla="*/ 9 h 42"/>
                  <a:gd name="T6" fmla="*/ 37 w 42"/>
                  <a:gd name="T7" fmla="*/ 6 h 42"/>
                  <a:gd name="T8" fmla="*/ 32 w 42"/>
                  <a:gd name="T9" fmla="*/ 3 h 42"/>
                  <a:gd name="T10" fmla="*/ 27 w 42"/>
                  <a:gd name="T11" fmla="*/ 0 h 42"/>
                  <a:gd name="T12" fmla="*/ 21 w 42"/>
                  <a:gd name="T13" fmla="*/ 0 h 42"/>
                  <a:gd name="T14" fmla="*/ 16 w 42"/>
                  <a:gd name="T15" fmla="*/ 0 h 42"/>
                  <a:gd name="T16" fmla="*/ 9 w 42"/>
                  <a:gd name="T17" fmla="*/ 3 h 42"/>
                  <a:gd name="T18" fmla="*/ 6 w 42"/>
                  <a:gd name="T19" fmla="*/ 6 h 42"/>
                  <a:gd name="T20" fmla="*/ 3 w 42"/>
                  <a:gd name="T21" fmla="*/ 9 h 42"/>
                  <a:gd name="T22" fmla="*/ 0 w 42"/>
                  <a:gd name="T23" fmla="*/ 16 h 42"/>
                  <a:gd name="T24" fmla="*/ 0 w 42"/>
                  <a:gd name="T25" fmla="*/ 21 h 42"/>
                  <a:gd name="T26" fmla="*/ 0 w 42"/>
                  <a:gd name="T27" fmla="*/ 27 h 42"/>
                  <a:gd name="T28" fmla="*/ 3 w 42"/>
                  <a:gd name="T29" fmla="*/ 32 h 42"/>
                  <a:gd name="T30" fmla="*/ 6 w 42"/>
                  <a:gd name="T31" fmla="*/ 37 h 42"/>
                  <a:gd name="T32" fmla="*/ 9 w 42"/>
                  <a:gd name="T33" fmla="*/ 40 h 42"/>
                  <a:gd name="T34" fmla="*/ 16 w 42"/>
                  <a:gd name="T35" fmla="*/ 42 h 42"/>
                  <a:gd name="T36" fmla="*/ 21 w 42"/>
                  <a:gd name="T37" fmla="*/ 42 h 42"/>
                  <a:gd name="T38" fmla="*/ 27 w 42"/>
                  <a:gd name="T39" fmla="*/ 42 h 42"/>
                  <a:gd name="T40" fmla="*/ 32 w 42"/>
                  <a:gd name="T41" fmla="*/ 40 h 42"/>
                  <a:gd name="T42" fmla="*/ 37 w 42"/>
                  <a:gd name="T43" fmla="*/ 37 h 42"/>
                  <a:gd name="T44" fmla="*/ 40 w 42"/>
                  <a:gd name="T45" fmla="*/ 32 h 42"/>
                  <a:gd name="T46" fmla="*/ 42 w 42"/>
                  <a:gd name="T47" fmla="*/ 27 h 42"/>
                  <a:gd name="T48" fmla="*/ 42 w 42"/>
                  <a:gd name="T49" fmla="*/ 21 h 42"/>
                  <a:gd name="T50" fmla="*/ 42 w 42"/>
                  <a:gd name="T5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2">
                    <a:moveTo>
                      <a:pt x="42" y="21"/>
                    </a:moveTo>
                    <a:lnTo>
                      <a:pt x="42" y="16"/>
                    </a:lnTo>
                    <a:lnTo>
                      <a:pt x="40" y="9"/>
                    </a:lnTo>
                    <a:lnTo>
                      <a:pt x="37" y="6"/>
                    </a:lnTo>
                    <a:lnTo>
                      <a:pt x="32" y="3"/>
                    </a:lnTo>
                    <a:lnTo>
                      <a:pt x="27" y="0"/>
                    </a:lnTo>
                    <a:lnTo>
                      <a:pt x="21" y="0"/>
                    </a:lnTo>
                    <a:lnTo>
                      <a:pt x="16" y="0"/>
                    </a:lnTo>
                    <a:lnTo>
                      <a:pt x="9" y="3"/>
                    </a:lnTo>
                    <a:lnTo>
                      <a:pt x="6" y="6"/>
                    </a:lnTo>
                    <a:lnTo>
                      <a:pt x="3" y="9"/>
                    </a:lnTo>
                    <a:lnTo>
                      <a:pt x="0" y="16"/>
                    </a:lnTo>
                    <a:lnTo>
                      <a:pt x="0" y="21"/>
                    </a:lnTo>
                    <a:lnTo>
                      <a:pt x="0" y="27"/>
                    </a:lnTo>
                    <a:lnTo>
                      <a:pt x="3" y="32"/>
                    </a:lnTo>
                    <a:lnTo>
                      <a:pt x="6" y="37"/>
                    </a:lnTo>
                    <a:lnTo>
                      <a:pt x="9" y="40"/>
                    </a:lnTo>
                    <a:lnTo>
                      <a:pt x="16" y="42"/>
                    </a:lnTo>
                    <a:lnTo>
                      <a:pt x="21" y="42"/>
                    </a:lnTo>
                    <a:lnTo>
                      <a:pt x="27" y="42"/>
                    </a:lnTo>
                    <a:lnTo>
                      <a:pt x="32" y="40"/>
                    </a:lnTo>
                    <a:lnTo>
                      <a:pt x="37" y="37"/>
                    </a:lnTo>
                    <a:lnTo>
                      <a:pt x="40" y="32"/>
                    </a:lnTo>
                    <a:lnTo>
                      <a:pt x="42" y="27"/>
                    </a:lnTo>
                    <a:lnTo>
                      <a:pt x="42" y="21"/>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6" name="Freeform 62"/>
              <p:cNvSpPr>
                <a:spLocks/>
              </p:cNvSpPr>
              <p:nvPr/>
            </p:nvSpPr>
            <p:spPr bwMode="auto">
              <a:xfrm>
                <a:off x="1455738" y="3894138"/>
                <a:ext cx="69850" cy="69850"/>
              </a:xfrm>
              <a:custGeom>
                <a:avLst/>
                <a:gdLst>
                  <a:gd name="T0" fmla="*/ 44 w 44"/>
                  <a:gd name="T1" fmla="*/ 22 h 44"/>
                  <a:gd name="T2" fmla="*/ 42 w 44"/>
                  <a:gd name="T3" fmla="*/ 16 h 44"/>
                  <a:gd name="T4" fmla="*/ 40 w 44"/>
                  <a:gd name="T5" fmla="*/ 11 h 44"/>
                  <a:gd name="T6" fmla="*/ 37 w 44"/>
                  <a:gd name="T7" fmla="*/ 6 h 44"/>
                  <a:gd name="T8" fmla="*/ 32 w 44"/>
                  <a:gd name="T9" fmla="*/ 3 h 44"/>
                  <a:gd name="T10" fmla="*/ 27 w 44"/>
                  <a:gd name="T11" fmla="*/ 1 h 44"/>
                  <a:gd name="T12" fmla="*/ 23 w 44"/>
                  <a:gd name="T13" fmla="*/ 0 h 44"/>
                  <a:gd name="T14" fmla="*/ 16 w 44"/>
                  <a:gd name="T15" fmla="*/ 1 h 44"/>
                  <a:gd name="T16" fmla="*/ 11 w 44"/>
                  <a:gd name="T17" fmla="*/ 3 h 44"/>
                  <a:gd name="T18" fmla="*/ 6 w 44"/>
                  <a:gd name="T19" fmla="*/ 6 h 44"/>
                  <a:gd name="T20" fmla="*/ 3 w 44"/>
                  <a:gd name="T21" fmla="*/ 11 h 44"/>
                  <a:gd name="T22" fmla="*/ 1 w 44"/>
                  <a:gd name="T23" fmla="*/ 16 h 44"/>
                  <a:gd name="T24" fmla="*/ 0 w 44"/>
                  <a:gd name="T25" fmla="*/ 22 h 44"/>
                  <a:gd name="T26" fmla="*/ 1 w 44"/>
                  <a:gd name="T27" fmla="*/ 27 h 44"/>
                  <a:gd name="T28" fmla="*/ 3 w 44"/>
                  <a:gd name="T29" fmla="*/ 32 h 44"/>
                  <a:gd name="T30" fmla="*/ 6 w 44"/>
                  <a:gd name="T31" fmla="*/ 37 h 44"/>
                  <a:gd name="T32" fmla="*/ 11 w 44"/>
                  <a:gd name="T33" fmla="*/ 40 h 44"/>
                  <a:gd name="T34" fmla="*/ 16 w 44"/>
                  <a:gd name="T35" fmla="*/ 42 h 44"/>
                  <a:gd name="T36" fmla="*/ 23 w 44"/>
                  <a:gd name="T37" fmla="*/ 44 h 44"/>
                  <a:gd name="T38" fmla="*/ 27 w 44"/>
                  <a:gd name="T39" fmla="*/ 42 h 44"/>
                  <a:gd name="T40" fmla="*/ 32 w 44"/>
                  <a:gd name="T41" fmla="*/ 40 h 44"/>
                  <a:gd name="T42" fmla="*/ 37 w 44"/>
                  <a:gd name="T43" fmla="*/ 37 h 44"/>
                  <a:gd name="T44" fmla="*/ 40 w 44"/>
                  <a:gd name="T45" fmla="*/ 32 h 44"/>
                  <a:gd name="T46" fmla="*/ 42 w 44"/>
                  <a:gd name="T47" fmla="*/ 27 h 44"/>
                  <a:gd name="T48" fmla="*/ 44 w 44"/>
                  <a:gd name="T4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44" y="22"/>
                    </a:moveTo>
                    <a:lnTo>
                      <a:pt x="42" y="16"/>
                    </a:lnTo>
                    <a:lnTo>
                      <a:pt x="40" y="11"/>
                    </a:lnTo>
                    <a:lnTo>
                      <a:pt x="37" y="6"/>
                    </a:lnTo>
                    <a:lnTo>
                      <a:pt x="32" y="3"/>
                    </a:lnTo>
                    <a:lnTo>
                      <a:pt x="27" y="1"/>
                    </a:lnTo>
                    <a:lnTo>
                      <a:pt x="23" y="0"/>
                    </a:lnTo>
                    <a:lnTo>
                      <a:pt x="16" y="1"/>
                    </a:lnTo>
                    <a:lnTo>
                      <a:pt x="11" y="3"/>
                    </a:lnTo>
                    <a:lnTo>
                      <a:pt x="6" y="6"/>
                    </a:lnTo>
                    <a:lnTo>
                      <a:pt x="3" y="11"/>
                    </a:lnTo>
                    <a:lnTo>
                      <a:pt x="1" y="16"/>
                    </a:lnTo>
                    <a:lnTo>
                      <a:pt x="0" y="22"/>
                    </a:lnTo>
                    <a:lnTo>
                      <a:pt x="1" y="27"/>
                    </a:lnTo>
                    <a:lnTo>
                      <a:pt x="3" y="32"/>
                    </a:lnTo>
                    <a:lnTo>
                      <a:pt x="6" y="37"/>
                    </a:lnTo>
                    <a:lnTo>
                      <a:pt x="11" y="40"/>
                    </a:lnTo>
                    <a:lnTo>
                      <a:pt x="16" y="42"/>
                    </a:lnTo>
                    <a:lnTo>
                      <a:pt x="23" y="44"/>
                    </a:lnTo>
                    <a:lnTo>
                      <a:pt x="27" y="42"/>
                    </a:lnTo>
                    <a:lnTo>
                      <a:pt x="32" y="40"/>
                    </a:lnTo>
                    <a:lnTo>
                      <a:pt x="37" y="37"/>
                    </a:lnTo>
                    <a:lnTo>
                      <a:pt x="40" y="32"/>
                    </a:lnTo>
                    <a:lnTo>
                      <a:pt x="42" y="27"/>
                    </a:lnTo>
                    <a:lnTo>
                      <a:pt x="44" y="2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 name="Freeform 63"/>
              <p:cNvSpPr>
                <a:spLocks/>
              </p:cNvSpPr>
              <p:nvPr/>
            </p:nvSpPr>
            <p:spPr bwMode="auto">
              <a:xfrm>
                <a:off x="1770063" y="4138613"/>
                <a:ext cx="68262" cy="69850"/>
              </a:xfrm>
              <a:custGeom>
                <a:avLst/>
                <a:gdLst>
                  <a:gd name="T0" fmla="*/ 43 w 43"/>
                  <a:gd name="T1" fmla="*/ 23 h 44"/>
                  <a:gd name="T2" fmla="*/ 43 w 43"/>
                  <a:gd name="T3" fmla="*/ 17 h 44"/>
                  <a:gd name="T4" fmla="*/ 39 w 43"/>
                  <a:gd name="T5" fmla="*/ 12 h 44"/>
                  <a:gd name="T6" fmla="*/ 36 w 43"/>
                  <a:gd name="T7" fmla="*/ 7 h 44"/>
                  <a:gd name="T8" fmla="*/ 33 w 43"/>
                  <a:gd name="T9" fmla="*/ 4 h 44"/>
                  <a:gd name="T10" fmla="*/ 26 w 43"/>
                  <a:gd name="T11" fmla="*/ 2 h 44"/>
                  <a:gd name="T12" fmla="*/ 22 w 43"/>
                  <a:gd name="T13" fmla="*/ 0 h 44"/>
                  <a:gd name="T14" fmla="*/ 15 w 43"/>
                  <a:gd name="T15" fmla="*/ 2 h 44"/>
                  <a:gd name="T16" fmla="*/ 10 w 43"/>
                  <a:gd name="T17" fmla="*/ 4 h 44"/>
                  <a:gd name="T18" fmla="*/ 5 w 43"/>
                  <a:gd name="T19" fmla="*/ 7 h 44"/>
                  <a:gd name="T20" fmla="*/ 2 w 43"/>
                  <a:gd name="T21" fmla="*/ 12 h 44"/>
                  <a:gd name="T22" fmla="*/ 0 w 43"/>
                  <a:gd name="T23" fmla="*/ 17 h 44"/>
                  <a:gd name="T24" fmla="*/ 0 w 43"/>
                  <a:gd name="T25" fmla="*/ 23 h 44"/>
                  <a:gd name="T26" fmla="*/ 0 w 43"/>
                  <a:gd name="T27" fmla="*/ 28 h 44"/>
                  <a:gd name="T28" fmla="*/ 2 w 43"/>
                  <a:gd name="T29" fmla="*/ 33 h 44"/>
                  <a:gd name="T30" fmla="*/ 5 w 43"/>
                  <a:gd name="T31" fmla="*/ 38 h 44"/>
                  <a:gd name="T32" fmla="*/ 10 w 43"/>
                  <a:gd name="T33" fmla="*/ 41 h 44"/>
                  <a:gd name="T34" fmla="*/ 15 w 43"/>
                  <a:gd name="T35" fmla="*/ 44 h 44"/>
                  <a:gd name="T36" fmla="*/ 22 w 43"/>
                  <a:gd name="T37" fmla="*/ 44 h 44"/>
                  <a:gd name="T38" fmla="*/ 26 w 43"/>
                  <a:gd name="T39" fmla="*/ 44 h 44"/>
                  <a:gd name="T40" fmla="*/ 33 w 43"/>
                  <a:gd name="T41" fmla="*/ 41 h 44"/>
                  <a:gd name="T42" fmla="*/ 36 w 43"/>
                  <a:gd name="T43" fmla="*/ 38 h 44"/>
                  <a:gd name="T44" fmla="*/ 39 w 43"/>
                  <a:gd name="T45" fmla="*/ 33 h 44"/>
                  <a:gd name="T46" fmla="*/ 43 w 43"/>
                  <a:gd name="T47" fmla="*/ 28 h 44"/>
                  <a:gd name="T48" fmla="*/ 43 w 43"/>
                  <a:gd name="T49"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43" y="23"/>
                    </a:moveTo>
                    <a:lnTo>
                      <a:pt x="43" y="17"/>
                    </a:lnTo>
                    <a:lnTo>
                      <a:pt x="39" y="12"/>
                    </a:lnTo>
                    <a:lnTo>
                      <a:pt x="36" y="7"/>
                    </a:lnTo>
                    <a:lnTo>
                      <a:pt x="33" y="4"/>
                    </a:lnTo>
                    <a:lnTo>
                      <a:pt x="26" y="2"/>
                    </a:lnTo>
                    <a:lnTo>
                      <a:pt x="22" y="0"/>
                    </a:lnTo>
                    <a:lnTo>
                      <a:pt x="15" y="2"/>
                    </a:lnTo>
                    <a:lnTo>
                      <a:pt x="10" y="4"/>
                    </a:lnTo>
                    <a:lnTo>
                      <a:pt x="5" y="7"/>
                    </a:lnTo>
                    <a:lnTo>
                      <a:pt x="2" y="12"/>
                    </a:lnTo>
                    <a:lnTo>
                      <a:pt x="0" y="17"/>
                    </a:lnTo>
                    <a:lnTo>
                      <a:pt x="0" y="23"/>
                    </a:lnTo>
                    <a:lnTo>
                      <a:pt x="0" y="28"/>
                    </a:lnTo>
                    <a:lnTo>
                      <a:pt x="2" y="33"/>
                    </a:lnTo>
                    <a:lnTo>
                      <a:pt x="5" y="38"/>
                    </a:lnTo>
                    <a:lnTo>
                      <a:pt x="10" y="41"/>
                    </a:lnTo>
                    <a:lnTo>
                      <a:pt x="15" y="44"/>
                    </a:lnTo>
                    <a:lnTo>
                      <a:pt x="22" y="44"/>
                    </a:lnTo>
                    <a:lnTo>
                      <a:pt x="26" y="44"/>
                    </a:lnTo>
                    <a:lnTo>
                      <a:pt x="33" y="41"/>
                    </a:lnTo>
                    <a:lnTo>
                      <a:pt x="36" y="38"/>
                    </a:lnTo>
                    <a:lnTo>
                      <a:pt x="39" y="33"/>
                    </a:lnTo>
                    <a:lnTo>
                      <a:pt x="43" y="28"/>
                    </a:lnTo>
                    <a:lnTo>
                      <a:pt x="43" y="2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 name="Freeform 64"/>
              <p:cNvSpPr>
                <a:spLocks/>
              </p:cNvSpPr>
              <p:nvPr/>
            </p:nvSpPr>
            <p:spPr bwMode="auto">
              <a:xfrm>
                <a:off x="2089150" y="4265613"/>
                <a:ext cx="69850" cy="69850"/>
              </a:xfrm>
              <a:custGeom>
                <a:avLst/>
                <a:gdLst>
                  <a:gd name="T0" fmla="*/ 44 w 44"/>
                  <a:gd name="T1" fmla="*/ 21 h 44"/>
                  <a:gd name="T2" fmla="*/ 42 w 44"/>
                  <a:gd name="T3" fmla="*/ 17 h 44"/>
                  <a:gd name="T4" fmla="*/ 40 w 44"/>
                  <a:gd name="T5" fmla="*/ 12 h 44"/>
                  <a:gd name="T6" fmla="*/ 37 w 44"/>
                  <a:gd name="T7" fmla="*/ 7 h 44"/>
                  <a:gd name="T8" fmla="*/ 32 w 44"/>
                  <a:gd name="T9" fmla="*/ 4 h 44"/>
                  <a:gd name="T10" fmla="*/ 27 w 44"/>
                  <a:gd name="T11" fmla="*/ 2 h 44"/>
                  <a:gd name="T12" fmla="*/ 22 w 44"/>
                  <a:gd name="T13" fmla="*/ 0 h 44"/>
                  <a:gd name="T14" fmla="*/ 16 w 44"/>
                  <a:gd name="T15" fmla="*/ 2 h 44"/>
                  <a:gd name="T16" fmla="*/ 11 w 44"/>
                  <a:gd name="T17" fmla="*/ 4 h 44"/>
                  <a:gd name="T18" fmla="*/ 6 w 44"/>
                  <a:gd name="T19" fmla="*/ 7 h 44"/>
                  <a:gd name="T20" fmla="*/ 3 w 44"/>
                  <a:gd name="T21" fmla="*/ 12 h 44"/>
                  <a:gd name="T22" fmla="*/ 1 w 44"/>
                  <a:gd name="T23" fmla="*/ 17 h 44"/>
                  <a:gd name="T24" fmla="*/ 0 w 44"/>
                  <a:gd name="T25" fmla="*/ 21 h 44"/>
                  <a:gd name="T26" fmla="*/ 1 w 44"/>
                  <a:gd name="T27" fmla="*/ 28 h 44"/>
                  <a:gd name="T28" fmla="*/ 3 w 44"/>
                  <a:gd name="T29" fmla="*/ 33 h 44"/>
                  <a:gd name="T30" fmla="*/ 6 w 44"/>
                  <a:gd name="T31" fmla="*/ 38 h 44"/>
                  <a:gd name="T32" fmla="*/ 11 w 44"/>
                  <a:gd name="T33" fmla="*/ 41 h 44"/>
                  <a:gd name="T34" fmla="*/ 16 w 44"/>
                  <a:gd name="T35" fmla="*/ 43 h 44"/>
                  <a:gd name="T36" fmla="*/ 22 w 44"/>
                  <a:gd name="T37" fmla="*/ 44 h 44"/>
                  <a:gd name="T38" fmla="*/ 27 w 44"/>
                  <a:gd name="T39" fmla="*/ 43 h 44"/>
                  <a:gd name="T40" fmla="*/ 32 w 44"/>
                  <a:gd name="T41" fmla="*/ 41 h 44"/>
                  <a:gd name="T42" fmla="*/ 37 w 44"/>
                  <a:gd name="T43" fmla="*/ 38 h 44"/>
                  <a:gd name="T44" fmla="*/ 40 w 44"/>
                  <a:gd name="T45" fmla="*/ 33 h 44"/>
                  <a:gd name="T46" fmla="*/ 42 w 44"/>
                  <a:gd name="T47" fmla="*/ 28 h 44"/>
                  <a:gd name="T48" fmla="*/ 44 w 44"/>
                  <a:gd name="T49" fmla="*/ 21 h 44"/>
                  <a:gd name="T50" fmla="*/ 44 w 44"/>
                  <a:gd name="T51"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44" y="21"/>
                    </a:moveTo>
                    <a:lnTo>
                      <a:pt x="42" y="17"/>
                    </a:lnTo>
                    <a:lnTo>
                      <a:pt x="40" y="12"/>
                    </a:lnTo>
                    <a:lnTo>
                      <a:pt x="37" y="7"/>
                    </a:lnTo>
                    <a:lnTo>
                      <a:pt x="32" y="4"/>
                    </a:lnTo>
                    <a:lnTo>
                      <a:pt x="27" y="2"/>
                    </a:lnTo>
                    <a:lnTo>
                      <a:pt x="22" y="0"/>
                    </a:lnTo>
                    <a:lnTo>
                      <a:pt x="16" y="2"/>
                    </a:lnTo>
                    <a:lnTo>
                      <a:pt x="11" y="4"/>
                    </a:lnTo>
                    <a:lnTo>
                      <a:pt x="6" y="7"/>
                    </a:lnTo>
                    <a:lnTo>
                      <a:pt x="3" y="12"/>
                    </a:lnTo>
                    <a:lnTo>
                      <a:pt x="1" y="17"/>
                    </a:lnTo>
                    <a:lnTo>
                      <a:pt x="0" y="21"/>
                    </a:lnTo>
                    <a:lnTo>
                      <a:pt x="1" y="28"/>
                    </a:lnTo>
                    <a:lnTo>
                      <a:pt x="3" y="33"/>
                    </a:lnTo>
                    <a:lnTo>
                      <a:pt x="6" y="38"/>
                    </a:lnTo>
                    <a:lnTo>
                      <a:pt x="11" y="41"/>
                    </a:lnTo>
                    <a:lnTo>
                      <a:pt x="16" y="43"/>
                    </a:lnTo>
                    <a:lnTo>
                      <a:pt x="22" y="44"/>
                    </a:lnTo>
                    <a:lnTo>
                      <a:pt x="27" y="43"/>
                    </a:lnTo>
                    <a:lnTo>
                      <a:pt x="32" y="41"/>
                    </a:lnTo>
                    <a:lnTo>
                      <a:pt x="37" y="38"/>
                    </a:lnTo>
                    <a:lnTo>
                      <a:pt x="40" y="33"/>
                    </a:lnTo>
                    <a:lnTo>
                      <a:pt x="42" y="28"/>
                    </a:lnTo>
                    <a:lnTo>
                      <a:pt x="44" y="21"/>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9" name="Freeform 65"/>
              <p:cNvSpPr>
                <a:spLocks/>
              </p:cNvSpPr>
              <p:nvPr/>
            </p:nvSpPr>
            <p:spPr bwMode="auto">
              <a:xfrm>
                <a:off x="2714625" y="4400550"/>
                <a:ext cx="66675" cy="69850"/>
              </a:xfrm>
              <a:custGeom>
                <a:avLst/>
                <a:gdLst>
                  <a:gd name="T0" fmla="*/ 42 w 42"/>
                  <a:gd name="T1" fmla="*/ 23 h 44"/>
                  <a:gd name="T2" fmla="*/ 42 w 42"/>
                  <a:gd name="T3" fmla="*/ 16 h 44"/>
                  <a:gd name="T4" fmla="*/ 39 w 42"/>
                  <a:gd name="T5" fmla="*/ 11 h 44"/>
                  <a:gd name="T6" fmla="*/ 35 w 42"/>
                  <a:gd name="T7" fmla="*/ 7 h 44"/>
                  <a:gd name="T8" fmla="*/ 32 w 42"/>
                  <a:gd name="T9" fmla="*/ 3 h 44"/>
                  <a:gd name="T10" fmla="*/ 26 w 42"/>
                  <a:gd name="T11" fmla="*/ 2 h 44"/>
                  <a:gd name="T12" fmla="*/ 21 w 42"/>
                  <a:gd name="T13" fmla="*/ 0 h 44"/>
                  <a:gd name="T14" fmla="*/ 14 w 42"/>
                  <a:gd name="T15" fmla="*/ 2 h 44"/>
                  <a:gd name="T16" fmla="*/ 9 w 42"/>
                  <a:gd name="T17" fmla="*/ 3 h 44"/>
                  <a:gd name="T18" fmla="*/ 5 w 42"/>
                  <a:gd name="T19" fmla="*/ 7 h 44"/>
                  <a:gd name="T20" fmla="*/ 1 w 42"/>
                  <a:gd name="T21" fmla="*/ 11 h 44"/>
                  <a:gd name="T22" fmla="*/ 0 w 42"/>
                  <a:gd name="T23" fmla="*/ 16 h 44"/>
                  <a:gd name="T24" fmla="*/ 0 w 42"/>
                  <a:gd name="T25" fmla="*/ 23 h 44"/>
                  <a:gd name="T26" fmla="*/ 0 w 42"/>
                  <a:gd name="T27" fmla="*/ 28 h 44"/>
                  <a:gd name="T28" fmla="*/ 1 w 42"/>
                  <a:gd name="T29" fmla="*/ 33 h 44"/>
                  <a:gd name="T30" fmla="*/ 5 w 42"/>
                  <a:gd name="T31" fmla="*/ 37 h 44"/>
                  <a:gd name="T32" fmla="*/ 9 w 42"/>
                  <a:gd name="T33" fmla="*/ 41 h 44"/>
                  <a:gd name="T34" fmla="*/ 14 w 42"/>
                  <a:gd name="T35" fmla="*/ 42 h 44"/>
                  <a:gd name="T36" fmla="*/ 21 w 42"/>
                  <a:gd name="T37" fmla="*/ 44 h 44"/>
                  <a:gd name="T38" fmla="*/ 26 w 42"/>
                  <a:gd name="T39" fmla="*/ 42 h 44"/>
                  <a:gd name="T40" fmla="*/ 32 w 42"/>
                  <a:gd name="T41" fmla="*/ 41 h 44"/>
                  <a:gd name="T42" fmla="*/ 35 w 42"/>
                  <a:gd name="T43" fmla="*/ 37 h 44"/>
                  <a:gd name="T44" fmla="*/ 39 w 42"/>
                  <a:gd name="T45" fmla="*/ 33 h 44"/>
                  <a:gd name="T46" fmla="*/ 42 w 42"/>
                  <a:gd name="T47" fmla="*/ 28 h 44"/>
                  <a:gd name="T48" fmla="*/ 42 w 42"/>
                  <a:gd name="T49"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42" y="23"/>
                    </a:moveTo>
                    <a:lnTo>
                      <a:pt x="42" y="16"/>
                    </a:lnTo>
                    <a:lnTo>
                      <a:pt x="39" y="11"/>
                    </a:lnTo>
                    <a:lnTo>
                      <a:pt x="35" y="7"/>
                    </a:lnTo>
                    <a:lnTo>
                      <a:pt x="32" y="3"/>
                    </a:lnTo>
                    <a:lnTo>
                      <a:pt x="26" y="2"/>
                    </a:lnTo>
                    <a:lnTo>
                      <a:pt x="21" y="0"/>
                    </a:lnTo>
                    <a:lnTo>
                      <a:pt x="14" y="2"/>
                    </a:lnTo>
                    <a:lnTo>
                      <a:pt x="9" y="3"/>
                    </a:lnTo>
                    <a:lnTo>
                      <a:pt x="5" y="7"/>
                    </a:lnTo>
                    <a:lnTo>
                      <a:pt x="1" y="11"/>
                    </a:lnTo>
                    <a:lnTo>
                      <a:pt x="0" y="16"/>
                    </a:lnTo>
                    <a:lnTo>
                      <a:pt x="0" y="23"/>
                    </a:lnTo>
                    <a:lnTo>
                      <a:pt x="0" y="28"/>
                    </a:lnTo>
                    <a:lnTo>
                      <a:pt x="1" y="33"/>
                    </a:lnTo>
                    <a:lnTo>
                      <a:pt x="5" y="37"/>
                    </a:lnTo>
                    <a:lnTo>
                      <a:pt x="9" y="41"/>
                    </a:lnTo>
                    <a:lnTo>
                      <a:pt x="14" y="42"/>
                    </a:lnTo>
                    <a:lnTo>
                      <a:pt x="21" y="44"/>
                    </a:lnTo>
                    <a:lnTo>
                      <a:pt x="26" y="42"/>
                    </a:lnTo>
                    <a:lnTo>
                      <a:pt x="32" y="41"/>
                    </a:lnTo>
                    <a:lnTo>
                      <a:pt x="35" y="37"/>
                    </a:lnTo>
                    <a:lnTo>
                      <a:pt x="39" y="33"/>
                    </a:lnTo>
                    <a:lnTo>
                      <a:pt x="42" y="28"/>
                    </a:lnTo>
                    <a:lnTo>
                      <a:pt x="42" y="2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Freeform 66"/>
              <p:cNvSpPr>
                <a:spLocks/>
              </p:cNvSpPr>
              <p:nvPr/>
            </p:nvSpPr>
            <p:spPr bwMode="auto">
              <a:xfrm>
                <a:off x="4587875" y="4572000"/>
                <a:ext cx="66675" cy="66675"/>
              </a:xfrm>
              <a:custGeom>
                <a:avLst/>
                <a:gdLst>
                  <a:gd name="T0" fmla="*/ 42 w 42"/>
                  <a:gd name="T1" fmla="*/ 21 h 42"/>
                  <a:gd name="T2" fmla="*/ 42 w 42"/>
                  <a:gd name="T3" fmla="*/ 16 h 42"/>
                  <a:gd name="T4" fmla="*/ 39 w 42"/>
                  <a:gd name="T5" fmla="*/ 9 h 42"/>
                  <a:gd name="T6" fmla="*/ 36 w 42"/>
                  <a:gd name="T7" fmla="*/ 6 h 42"/>
                  <a:gd name="T8" fmla="*/ 33 w 42"/>
                  <a:gd name="T9" fmla="*/ 3 h 42"/>
                  <a:gd name="T10" fmla="*/ 26 w 42"/>
                  <a:gd name="T11" fmla="*/ 0 h 42"/>
                  <a:gd name="T12" fmla="*/ 21 w 42"/>
                  <a:gd name="T13" fmla="*/ 0 h 42"/>
                  <a:gd name="T14" fmla="*/ 15 w 42"/>
                  <a:gd name="T15" fmla="*/ 0 h 42"/>
                  <a:gd name="T16" fmla="*/ 10 w 42"/>
                  <a:gd name="T17" fmla="*/ 3 h 42"/>
                  <a:gd name="T18" fmla="*/ 5 w 42"/>
                  <a:gd name="T19" fmla="*/ 6 h 42"/>
                  <a:gd name="T20" fmla="*/ 2 w 42"/>
                  <a:gd name="T21" fmla="*/ 9 h 42"/>
                  <a:gd name="T22" fmla="*/ 0 w 42"/>
                  <a:gd name="T23" fmla="*/ 16 h 42"/>
                  <a:gd name="T24" fmla="*/ 0 w 42"/>
                  <a:gd name="T25" fmla="*/ 21 h 42"/>
                  <a:gd name="T26" fmla="*/ 0 w 42"/>
                  <a:gd name="T27" fmla="*/ 27 h 42"/>
                  <a:gd name="T28" fmla="*/ 2 w 42"/>
                  <a:gd name="T29" fmla="*/ 32 h 42"/>
                  <a:gd name="T30" fmla="*/ 5 w 42"/>
                  <a:gd name="T31" fmla="*/ 37 h 42"/>
                  <a:gd name="T32" fmla="*/ 10 w 42"/>
                  <a:gd name="T33" fmla="*/ 40 h 42"/>
                  <a:gd name="T34" fmla="*/ 15 w 42"/>
                  <a:gd name="T35" fmla="*/ 42 h 42"/>
                  <a:gd name="T36" fmla="*/ 21 w 42"/>
                  <a:gd name="T37" fmla="*/ 42 h 42"/>
                  <a:gd name="T38" fmla="*/ 26 w 42"/>
                  <a:gd name="T39" fmla="*/ 42 h 42"/>
                  <a:gd name="T40" fmla="*/ 33 w 42"/>
                  <a:gd name="T41" fmla="*/ 40 h 42"/>
                  <a:gd name="T42" fmla="*/ 36 w 42"/>
                  <a:gd name="T43" fmla="*/ 37 h 42"/>
                  <a:gd name="T44" fmla="*/ 39 w 42"/>
                  <a:gd name="T45" fmla="*/ 32 h 42"/>
                  <a:gd name="T46" fmla="*/ 42 w 42"/>
                  <a:gd name="T47" fmla="*/ 27 h 42"/>
                  <a:gd name="T48" fmla="*/ 42 w 42"/>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42" y="21"/>
                    </a:moveTo>
                    <a:lnTo>
                      <a:pt x="42" y="16"/>
                    </a:lnTo>
                    <a:lnTo>
                      <a:pt x="39" y="9"/>
                    </a:lnTo>
                    <a:lnTo>
                      <a:pt x="36" y="6"/>
                    </a:lnTo>
                    <a:lnTo>
                      <a:pt x="33" y="3"/>
                    </a:lnTo>
                    <a:lnTo>
                      <a:pt x="26" y="0"/>
                    </a:lnTo>
                    <a:lnTo>
                      <a:pt x="21" y="0"/>
                    </a:lnTo>
                    <a:lnTo>
                      <a:pt x="15" y="0"/>
                    </a:lnTo>
                    <a:lnTo>
                      <a:pt x="10" y="3"/>
                    </a:lnTo>
                    <a:lnTo>
                      <a:pt x="5" y="6"/>
                    </a:lnTo>
                    <a:lnTo>
                      <a:pt x="2" y="9"/>
                    </a:lnTo>
                    <a:lnTo>
                      <a:pt x="0" y="16"/>
                    </a:lnTo>
                    <a:lnTo>
                      <a:pt x="0" y="21"/>
                    </a:lnTo>
                    <a:lnTo>
                      <a:pt x="0" y="27"/>
                    </a:lnTo>
                    <a:lnTo>
                      <a:pt x="2" y="32"/>
                    </a:lnTo>
                    <a:lnTo>
                      <a:pt x="5" y="37"/>
                    </a:lnTo>
                    <a:lnTo>
                      <a:pt x="10" y="40"/>
                    </a:lnTo>
                    <a:lnTo>
                      <a:pt x="15" y="42"/>
                    </a:lnTo>
                    <a:lnTo>
                      <a:pt x="21" y="42"/>
                    </a:lnTo>
                    <a:lnTo>
                      <a:pt x="26" y="42"/>
                    </a:lnTo>
                    <a:lnTo>
                      <a:pt x="33" y="40"/>
                    </a:lnTo>
                    <a:lnTo>
                      <a:pt x="36" y="37"/>
                    </a:lnTo>
                    <a:lnTo>
                      <a:pt x="39" y="32"/>
                    </a:lnTo>
                    <a:lnTo>
                      <a:pt x="42" y="27"/>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1" name="Line 78"/>
              <p:cNvSpPr>
                <a:spLocks noChangeShapeType="1"/>
              </p:cNvSpPr>
              <p:nvPr/>
            </p:nvSpPr>
            <p:spPr bwMode="auto">
              <a:xfrm flipV="1">
                <a:off x="1804988" y="4229100"/>
                <a:ext cx="0" cy="13335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84"/>
              <p:cNvSpPr>
                <a:spLocks noChangeShapeType="1"/>
              </p:cNvSpPr>
              <p:nvPr/>
            </p:nvSpPr>
            <p:spPr bwMode="auto">
              <a:xfrm flipV="1">
                <a:off x="1492250" y="4059238"/>
                <a:ext cx="0" cy="14922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85"/>
              <p:cNvSpPr>
                <a:spLocks noChangeShapeType="1"/>
              </p:cNvSpPr>
              <p:nvPr/>
            </p:nvSpPr>
            <p:spPr bwMode="auto">
              <a:xfrm flipV="1">
                <a:off x="1333500" y="4084638"/>
                <a:ext cx="0" cy="163513"/>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Line 86"/>
              <p:cNvSpPr>
                <a:spLocks noChangeShapeType="1"/>
              </p:cNvSpPr>
              <p:nvPr/>
            </p:nvSpPr>
            <p:spPr bwMode="auto">
              <a:xfrm flipV="1">
                <a:off x="1176338" y="4232275"/>
                <a:ext cx="0" cy="173038"/>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Line 87"/>
              <p:cNvSpPr>
                <a:spLocks noChangeShapeType="1"/>
              </p:cNvSpPr>
              <p:nvPr/>
            </p:nvSpPr>
            <p:spPr bwMode="auto">
              <a:xfrm flipV="1">
                <a:off x="2124075" y="4356100"/>
                <a:ext cx="0" cy="11112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Freeform 89"/>
              <p:cNvSpPr>
                <a:spLocks/>
              </p:cNvSpPr>
              <p:nvPr/>
            </p:nvSpPr>
            <p:spPr bwMode="auto">
              <a:xfrm>
                <a:off x="860425" y="4124325"/>
                <a:ext cx="3763962" cy="544513"/>
              </a:xfrm>
              <a:custGeom>
                <a:avLst/>
                <a:gdLst>
                  <a:gd name="T0" fmla="*/ 2371 w 2371"/>
                  <a:gd name="T1" fmla="*/ 311 h 343"/>
                  <a:gd name="T2" fmla="*/ 1186 w 2371"/>
                  <a:gd name="T3" fmla="*/ 239 h 343"/>
                  <a:gd name="T4" fmla="*/ 796 w 2371"/>
                  <a:gd name="T5" fmla="*/ 187 h 343"/>
                  <a:gd name="T6" fmla="*/ 795 w 2371"/>
                  <a:gd name="T7" fmla="*/ 187 h 343"/>
                  <a:gd name="T8" fmla="*/ 595 w 2371"/>
                  <a:gd name="T9" fmla="*/ 109 h 343"/>
                  <a:gd name="T10" fmla="*/ 398 w 2371"/>
                  <a:gd name="T11" fmla="*/ 0 h 343"/>
                  <a:gd name="T12" fmla="*/ 305 w 2371"/>
                  <a:gd name="T13" fmla="*/ 32 h 343"/>
                  <a:gd name="T14" fmla="*/ 298 w 2371"/>
                  <a:gd name="T15" fmla="*/ 37 h 343"/>
                  <a:gd name="T16" fmla="*/ 202 w 2371"/>
                  <a:gd name="T17" fmla="*/ 119 h 343"/>
                  <a:gd name="T18" fmla="*/ 199 w 2371"/>
                  <a:gd name="T19" fmla="*/ 123 h 343"/>
                  <a:gd name="T20" fmla="*/ 100 w 2371"/>
                  <a:gd name="T21" fmla="*/ 343 h 343"/>
                  <a:gd name="T22" fmla="*/ 0 w 2371"/>
                  <a:gd name="T23"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1" h="343">
                    <a:moveTo>
                      <a:pt x="2371" y="311"/>
                    </a:moveTo>
                    <a:lnTo>
                      <a:pt x="1186" y="239"/>
                    </a:lnTo>
                    <a:lnTo>
                      <a:pt x="796" y="187"/>
                    </a:lnTo>
                    <a:lnTo>
                      <a:pt x="795" y="187"/>
                    </a:lnTo>
                    <a:lnTo>
                      <a:pt x="595" y="109"/>
                    </a:lnTo>
                    <a:lnTo>
                      <a:pt x="398" y="0"/>
                    </a:lnTo>
                    <a:lnTo>
                      <a:pt x="305" y="32"/>
                    </a:lnTo>
                    <a:lnTo>
                      <a:pt x="298" y="37"/>
                    </a:lnTo>
                    <a:lnTo>
                      <a:pt x="202" y="119"/>
                    </a:lnTo>
                    <a:lnTo>
                      <a:pt x="199" y="123"/>
                    </a:lnTo>
                    <a:lnTo>
                      <a:pt x="100" y="343"/>
                    </a:lnTo>
                    <a:lnTo>
                      <a:pt x="0" y="343"/>
                    </a:lnTo>
                  </a:path>
                </a:pathLst>
              </a:custGeom>
              <a:noFill/>
              <a:ln w="20638">
                <a:solidFill>
                  <a:srgbClr val="00CC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Freeform 90"/>
              <p:cNvSpPr>
                <a:spLocks/>
              </p:cNvSpPr>
              <p:nvPr/>
            </p:nvSpPr>
            <p:spPr bwMode="auto">
              <a:xfrm>
                <a:off x="827088" y="4635500"/>
                <a:ext cx="66675" cy="68263"/>
              </a:xfrm>
              <a:custGeom>
                <a:avLst/>
                <a:gdLst>
                  <a:gd name="T0" fmla="*/ 7 w 42"/>
                  <a:gd name="T1" fmla="*/ 38 h 43"/>
                  <a:gd name="T2" fmla="*/ 10 w 42"/>
                  <a:gd name="T3" fmla="*/ 41 h 43"/>
                  <a:gd name="T4" fmla="*/ 15 w 42"/>
                  <a:gd name="T5" fmla="*/ 43 h 43"/>
                  <a:gd name="T6" fmla="*/ 21 w 42"/>
                  <a:gd name="T7" fmla="*/ 43 h 43"/>
                  <a:gd name="T8" fmla="*/ 26 w 42"/>
                  <a:gd name="T9" fmla="*/ 43 h 43"/>
                  <a:gd name="T10" fmla="*/ 33 w 42"/>
                  <a:gd name="T11" fmla="*/ 41 h 43"/>
                  <a:gd name="T12" fmla="*/ 36 w 42"/>
                  <a:gd name="T13" fmla="*/ 38 h 43"/>
                  <a:gd name="T14" fmla="*/ 39 w 42"/>
                  <a:gd name="T15" fmla="*/ 33 h 43"/>
                  <a:gd name="T16" fmla="*/ 42 w 42"/>
                  <a:gd name="T17" fmla="*/ 28 h 43"/>
                  <a:gd name="T18" fmla="*/ 42 w 42"/>
                  <a:gd name="T19" fmla="*/ 21 h 43"/>
                  <a:gd name="T20" fmla="*/ 42 w 42"/>
                  <a:gd name="T21" fmla="*/ 17 h 43"/>
                  <a:gd name="T22" fmla="*/ 39 w 42"/>
                  <a:gd name="T23" fmla="*/ 10 h 43"/>
                  <a:gd name="T24" fmla="*/ 36 w 42"/>
                  <a:gd name="T25" fmla="*/ 7 h 43"/>
                  <a:gd name="T26" fmla="*/ 33 w 42"/>
                  <a:gd name="T27" fmla="*/ 4 h 43"/>
                  <a:gd name="T28" fmla="*/ 26 w 42"/>
                  <a:gd name="T29" fmla="*/ 0 h 43"/>
                  <a:gd name="T30" fmla="*/ 21 w 42"/>
                  <a:gd name="T31" fmla="*/ 0 h 43"/>
                  <a:gd name="T32" fmla="*/ 15 w 42"/>
                  <a:gd name="T33" fmla="*/ 0 h 43"/>
                  <a:gd name="T34" fmla="*/ 10 w 42"/>
                  <a:gd name="T35" fmla="*/ 4 h 43"/>
                  <a:gd name="T36" fmla="*/ 7 w 42"/>
                  <a:gd name="T37" fmla="*/ 7 h 43"/>
                  <a:gd name="T38" fmla="*/ 2 w 42"/>
                  <a:gd name="T39" fmla="*/ 10 h 43"/>
                  <a:gd name="T40" fmla="*/ 0 w 42"/>
                  <a:gd name="T41" fmla="*/ 17 h 43"/>
                  <a:gd name="T42" fmla="*/ 0 w 42"/>
                  <a:gd name="T43" fmla="*/ 21 h 43"/>
                  <a:gd name="T44" fmla="*/ 0 w 42"/>
                  <a:gd name="T45" fmla="*/ 28 h 43"/>
                  <a:gd name="T46" fmla="*/ 2 w 42"/>
                  <a:gd name="T47" fmla="*/ 33 h 43"/>
                  <a:gd name="T48" fmla="*/ 7 w 42"/>
                  <a:gd name="T4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3">
                    <a:moveTo>
                      <a:pt x="7" y="38"/>
                    </a:moveTo>
                    <a:lnTo>
                      <a:pt x="10" y="41"/>
                    </a:lnTo>
                    <a:lnTo>
                      <a:pt x="15" y="43"/>
                    </a:lnTo>
                    <a:lnTo>
                      <a:pt x="21" y="43"/>
                    </a:lnTo>
                    <a:lnTo>
                      <a:pt x="26" y="43"/>
                    </a:lnTo>
                    <a:lnTo>
                      <a:pt x="33" y="41"/>
                    </a:lnTo>
                    <a:lnTo>
                      <a:pt x="36" y="38"/>
                    </a:lnTo>
                    <a:lnTo>
                      <a:pt x="39" y="33"/>
                    </a:lnTo>
                    <a:lnTo>
                      <a:pt x="42" y="28"/>
                    </a:lnTo>
                    <a:lnTo>
                      <a:pt x="42" y="21"/>
                    </a:lnTo>
                    <a:lnTo>
                      <a:pt x="42" y="17"/>
                    </a:lnTo>
                    <a:lnTo>
                      <a:pt x="39" y="10"/>
                    </a:lnTo>
                    <a:lnTo>
                      <a:pt x="36" y="7"/>
                    </a:lnTo>
                    <a:lnTo>
                      <a:pt x="33" y="4"/>
                    </a:lnTo>
                    <a:lnTo>
                      <a:pt x="26" y="0"/>
                    </a:lnTo>
                    <a:lnTo>
                      <a:pt x="21" y="0"/>
                    </a:lnTo>
                    <a:lnTo>
                      <a:pt x="15" y="0"/>
                    </a:lnTo>
                    <a:lnTo>
                      <a:pt x="10" y="4"/>
                    </a:lnTo>
                    <a:lnTo>
                      <a:pt x="7" y="7"/>
                    </a:lnTo>
                    <a:lnTo>
                      <a:pt x="2" y="10"/>
                    </a:lnTo>
                    <a:lnTo>
                      <a:pt x="0" y="17"/>
                    </a:lnTo>
                    <a:lnTo>
                      <a:pt x="0" y="21"/>
                    </a:lnTo>
                    <a:lnTo>
                      <a:pt x="0" y="28"/>
                    </a:lnTo>
                    <a:lnTo>
                      <a:pt x="2" y="33"/>
                    </a:lnTo>
                    <a:lnTo>
                      <a:pt x="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91"/>
              <p:cNvSpPr>
                <a:spLocks/>
              </p:cNvSpPr>
              <p:nvPr/>
            </p:nvSpPr>
            <p:spPr bwMode="auto">
              <a:xfrm>
                <a:off x="904875" y="4635500"/>
                <a:ext cx="69850" cy="68263"/>
              </a:xfrm>
              <a:custGeom>
                <a:avLst/>
                <a:gdLst>
                  <a:gd name="T0" fmla="*/ 6 w 44"/>
                  <a:gd name="T1" fmla="*/ 38 h 43"/>
                  <a:gd name="T2" fmla="*/ 11 w 44"/>
                  <a:gd name="T3" fmla="*/ 41 h 43"/>
                  <a:gd name="T4" fmla="*/ 16 w 44"/>
                  <a:gd name="T5" fmla="*/ 43 h 43"/>
                  <a:gd name="T6" fmla="*/ 21 w 44"/>
                  <a:gd name="T7" fmla="*/ 43 h 43"/>
                  <a:gd name="T8" fmla="*/ 28 w 44"/>
                  <a:gd name="T9" fmla="*/ 43 h 43"/>
                  <a:gd name="T10" fmla="*/ 32 w 44"/>
                  <a:gd name="T11" fmla="*/ 41 h 43"/>
                  <a:gd name="T12" fmla="*/ 37 w 44"/>
                  <a:gd name="T13" fmla="*/ 38 h 43"/>
                  <a:gd name="T14" fmla="*/ 41 w 44"/>
                  <a:gd name="T15" fmla="*/ 33 h 43"/>
                  <a:gd name="T16" fmla="*/ 42 w 44"/>
                  <a:gd name="T17" fmla="*/ 28 h 43"/>
                  <a:gd name="T18" fmla="*/ 44 w 44"/>
                  <a:gd name="T19" fmla="*/ 21 h 43"/>
                  <a:gd name="T20" fmla="*/ 42 w 44"/>
                  <a:gd name="T21" fmla="*/ 17 h 43"/>
                  <a:gd name="T22" fmla="*/ 41 w 44"/>
                  <a:gd name="T23" fmla="*/ 10 h 43"/>
                  <a:gd name="T24" fmla="*/ 37 w 44"/>
                  <a:gd name="T25" fmla="*/ 7 h 43"/>
                  <a:gd name="T26" fmla="*/ 32 w 44"/>
                  <a:gd name="T27" fmla="*/ 4 h 43"/>
                  <a:gd name="T28" fmla="*/ 28 w 44"/>
                  <a:gd name="T29" fmla="*/ 0 h 43"/>
                  <a:gd name="T30" fmla="*/ 21 w 44"/>
                  <a:gd name="T31" fmla="*/ 0 h 43"/>
                  <a:gd name="T32" fmla="*/ 16 w 44"/>
                  <a:gd name="T33" fmla="*/ 0 h 43"/>
                  <a:gd name="T34" fmla="*/ 11 w 44"/>
                  <a:gd name="T35" fmla="*/ 4 h 43"/>
                  <a:gd name="T36" fmla="*/ 6 w 44"/>
                  <a:gd name="T37" fmla="*/ 7 h 43"/>
                  <a:gd name="T38" fmla="*/ 3 w 44"/>
                  <a:gd name="T39" fmla="*/ 10 h 43"/>
                  <a:gd name="T40" fmla="*/ 0 w 44"/>
                  <a:gd name="T41" fmla="*/ 17 h 43"/>
                  <a:gd name="T42" fmla="*/ 0 w 44"/>
                  <a:gd name="T43" fmla="*/ 21 h 43"/>
                  <a:gd name="T44" fmla="*/ 0 w 44"/>
                  <a:gd name="T45" fmla="*/ 28 h 43"/>
                  <a:gd name="T46" fmla="*/ 3 w 44"/>
                  <a:gd name="T47" fmla="*/ 33 h 43"/>
                  <a:gd name="T48" fmla="*/ 6 w 44"/>
                  <a:gd name="T4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6" y="38"/>
                    </a:moveTo>
                    <a:lnTo>
                      <a:pt x="11" y="41"/>
                    </a:lnTo>
                    <a:lnTo>
                      <a:pt x="16" y="43"/>
                    </a:lnTo>
                    <a:lnTo>
                      <a:pt x="21" y="43"/>
                    </a:lnTo>
                    <a:lnTo>
                      <a:pt x="28" y="43"/>
                    </a:lnTo>
                    <a:lnTo>
                      <a:pt x="32" y="41"/>
                    </a:lnTo>
                    <a:lnTo>
                      <a:pt x="37" y="38"/>
                    </a:lnTo>
                    <a:lnTo>
                      <a:pt x="41" y="33"/>
                    </a:lnTo>
                    <a:lnTo>
                      <a:pt x="42" y="28"/>
                    </a:lnTo>
                    <a:lnTo>
                      <a:pt x="44" y="21"/>
                    </a:lnTo>
                    <a:lnTo>
                      <a:pt x="42" y="17"/>
                    </a:lnTo>
                    <a:lnTo>
                      <a:pt x="41" y="10"/>
                    </a:lnTo>
                    <a:lnTo>
                      <a:pt x="37" y="7"/>
                    </a:lnTo>
                    <a:lnTo>
                      <a:pt x="32" y="4"/>
                    </a:lnTo>
                    <a:lnTo>
                      <a:pt x="28" y="0"/>
                    </a:lnTo>
                    <a:lnTo>
                      <a:pt x="21" y="0"/>
                    </a:lnTo>
                    <a:lnTo>
                      <a:pt x="16" y="0"/>
                    </a:lnTo>
                    <a:lnTo>
                      <a:pt x="11" y="4"/>
                    </a:lnTo>
                    <a:lnTo>
                      <a:pt x="6" y="7"/>
                    </a:lnTo>
                    <a:lnTo>
                      <a:pt x="3" y="10"/>
                    </a:lnTo>
                    <a:lnTo>
                      <a:pt x="0" y="17"/>
                    </a:lnTo>
                    <a:lnTo>
                      <a:pt x="0" y="21"/>
                    </a:lnTo>
                    <a:lnTo>
                      <a:pt x="0" y="28"/>
                    </a:lnTo>
                    <a:lnTo>
                      <a:pt x="3" y="33"/>
                    </a:lnTo>
                    <a:lnTo>
                      <a:pt x="6"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Freeform 92"/>
              <p:cNvSpPr>
                <a:spLocks/>
              </p:cNvSpPr>
              <p:nvPr/>
            </p:nvSpPr>
            <p:spPr bwMode="auto">
              <a:xfrm>
                <a:off x="982663" y="4635500"/>
                <a:ext cx="69850" cy="68263"/>
              </a:xfrm>
              <a:custGeom>
                <a:avLst/>
                <a:gdLst>
                  <a:gd name="T0" fmla="*/ 6 w 44"/>
                  <a:gd name="T1" fmla="*/ 38 h 43"/>
                  <a:gd name="T2" fmla="*/ 11 w 44"/>
                  <a:gd name="T3" fmla="*/ 41 h 43"/>
                  <a:gd name="T4" fmla="*/ 16 w 44"/>
                  <a:gd name="T5" fmla="*/ 43 h 43"/>
                  <a:gd name="T6" fmla="*/ 23 w 44"/>
                  <a:gd name="T7" fmla="*/ 43 h 43"/>
                  <a:gd name="T8" fmla="*/ 27 w 44"/>
                  <a:gd name="T9" fmla="*/ 43 h 43"/>
                  <a:gd name="T10" fmla="*/ 32 w 44"/>
                  <a:gd name="T11" fmla="*/ 41 h 43"/>
                  <a:gd name="T12" fmla="*/ 37 w 44"/>
                  <a:gd name="T13" fmla="*/ 38 h 43"/>
                  <a:gd name="T14" fmla="*/ 40 w 44"/>
                  <a:gd name="T15" fmla="*/ 33 h 43"/>
                  <a:gd name="T16" fmla="*/ 42 w 44"/>
                  <a:gd name="T17" fmla="*/ 28 h 43"/>
                  <a:gd name="T18" fmla="*/ 44 w 44"/>
                  <a:gd name="T19" fmla="*/ 21 h 43"/>
                  <a:gd name="T20" fmla="*/ 42 w 44"/>
                  <a:gd name="T21" fmla="*/ 17 h 43"/>
                  <a:gd name="T22" fmla="*/ 40 w 44"/>
                  <a:gd name="T23" fmla="*/ 10 h 43"/>
                  <a:gd name="T24" fmla="*/ 37 w 44"/>
                  <a:gd name="T25" fmla="*/ 7 h 43"/>
                  <a:gd name="T26" fmla="*/ 32 w 44"/>
                  <a:gd name="T27" fmla="*/ 4 h 43"/>
                  <a:gd name="T28" fmla="*/ 27 w 44"/>
                  <a:gd name="T29" fmla="*/ 0 h 43"/>
                  <a:gd name="T30" fmla="*/ 23 w 44"/>
                  <a:gd name="T31" fmla="*/ 0 h 43"/>
                  <a:gd name="T32" fmla="*/ 16 w 44"/>
                  <a:gd name="T33" fmla="*/ 0 h 43"/>
                  <a:gd name="T34" fmla="*/ 11 w 44"/>
                  <a:gd name="T35" fmla="*/ 4 h 43"/>
                  <a:gd name="T36" fmla="*/ 6 w 44"/>
                  <a:gd name="T37" fmla="*/ 7 h 43"/>
                  <a:gd name="T38" fmla="*/ 3 w 44"/>
                  <a:gd name="T39" fmla="*/ 10 h 43"/>
                  <a:gd name="T40" fmla="*/ 1 w 44"/>
                  <a:gd name="T41" fmla="*/ 17 h 43"/>
                  <a:gd name="T42" fmla="*/ 0 w 44"/>
                  <a:gd name="T43" fmla="*/ 21 h 43"/>
                  <a:gd name="T44" fmla="*/ 1 w 44"/>
                  <a:gd name="T45" fmla="*/ 28 h 43"/>
                  <a:gd name="T46" fmla="*/ 3 w 44"/>
                  <a:gd name="T47" fmla="*/ 33 h 43"/>
                  <a:gd name="T48" fmla="*/ 6 w 44"/>
                  <a:gd name="T49" fmla="*/ 38 h 43"/>
                  <a:gd name="T50" fmla="*/ 6 w 44"/>
                  <a:gd name="T5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6" y="38"/>
                    </a:moveTo>
                    <a:lnTo>
                      <a:pt x="11" y="41"/>
                    </a:lnTo>
                    <a:lnTo>
                      <a:pt x="16" y="43"/>
                    </a:lnTo>
                    <a:lnTo>
                      <a:pt x="23" y="43"/>
                    </a:lnTo>
                    <a:lnTo>
                      <a:pt x="27" y="43"/>
                    </a:lnTo>
                    <a:lnTo>
                      <a:pt x="32" y="41"/>
                    </a:lnTo>
                    <a:lnTo>
                      <a:pt x="37" y="38"/>
                    </a:lnTo>
                    <a:lnTo>
                      <a:pt x="40" y="33"/>
                    </a:lnTo>
                    <a:lnTo>
                      <a:pt x="42" y="28"/>
                    </a:lnTo>
                    <a:lnTo>
                      <a:pt x="44" y="21"/>
                    </a:lnTo>
                    <a:lnTo>
                      <a:pt x="42" y="17"/>
                    </a:lnTo>
                    <a:lnTo>
                      <a:pt x="40" y="10"/>
                    </a:lnTo>
                    <a:lnTo>
                      <a:pt x="37" y="7"/>
                    </a:lnTo>
                    <a:lnTo>
                      <a:pt x="32" y="4"/>
                    </a:lnTo>
                    <a:lnTo>
                      <a:pt x="27" y="0"/>
                    </a:lnTo>
                    <a:lnTo>
                      <a:pt x="23" y="0"/>
                    </a:lnTo>
                    <a:lnTo>
                      <a:pt x="16" y="0"/>
                    </a:lnTo>
                    <a:lnTo>
                      <a:pt x="11" y="4"/>
                    </a:lnTo>
                    <a:lnTo>
                      <a:pt x="6" y="7"/>
                    </a:lnTo>
                    <a:lnTo>
                      <a:pt x="3" y="10"/>
                    </a:lnTo>
                    <a:lnTo>
                      <a:pt x="1" y="17"/>
                    </a:lnTo>
                    <a:lnTo>
                      <a:pt x="0" y="21"/>
                    </a:lnTo>
                    <a:lnTo>
                      <a:pt x="1" y="28"/>
                    </a:lnTo>
                    <a:lnTo>
                      <a:pt x="3" y="33"/>
                    </a:lnTo>
                    <a:lnTo>
                      <a:pt x="6" y="38"/>
                    </a:lnTo>
                    <a:lnTo>
                      <a:pt x="6"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0" name="Freeform 93"/>
              <p:cNvSpPr>
                <a:spLocks/>
              </p:cNvSpPr>
              <p:nvPr/>
            </p:nvSpPr>
            <p:spPr bwMode="auto">
              <a:xfrm>
                <a:off x="1144588" y="4278313"/>
                <a:ext cx="69850" cy="69850"/>
              </a:xfrm>
              <a:custGeom>
                <a:avLst/>
                <a:gdLst>
                  <a:gd name="T0" fmla="*/ 7 w 44"/>
                  <a:gd name="T1" fmla="*/ 38 h 44"/>
                  <a:gd name="T2" fmla="*/ 12 w 44"/>
                  <a:gd name="T3" fmla="*/ 41 h 44"/>
                  <a:gd name="T4" fmla="*/ 17 w 44"/>
                  <a:gd name="T5" fmla="*/ 43 h 44"/>
                  <a:gd name="T6" fmla="*/ 23 w 44"/>
                  <a:gd name="T7" fmla="*/ 44 h 44"/>
                  <a:gd name="T8" fmla="*/ 28 w 44"/>
                  <a:gd name="T9" fmla="*/ 43 h 44"/>
                  <a:gd name="T10" fmla="*/ 33 w 44"/>
                  <a:gd name="T11" fmla="*/ 41 h 44"/>
                  <a:gd name="T12" fmla="*/ 38 w 44"/>
                  <a:gd name="T13" fmla="*/ 38 h 44"/>
                  <a:gd name="T14" fmla="*/ 41 w 44"/>
                  <a:gd name="T15" fmla="*/ 33 h 44"/>
                  <a:gd name="T16" fmla="*/ 43 w 44"/>
                  <a:gd name="T17" fmla="*/ 28 h 44"/>
                  <a:gd name="T18" fmla="*/ 44 w 44"/>
                  <a:gd name="T19" fmla="*/ 22 h 44"/>
                  <a:gd name="T20" fmla="*/ 43 w 44"/>
                  <a:gd name="T21" fmla="*/ 17 h 44"/>
                  <a:gd name="T22" fmla="*/ 41 w 44"/>
                  <a:gd name="T23" fmla="*/ 12 h 44"/>
                  <a:gd name="T24" fmla="*/ 38 w 44"/>
                  <a:gd name="T25" fmla="*/ 7 h 44"/>
                  <a:gd name="T26" fmla="*/ 33 w 44"/>
                  <a:gd name="T27" fmla="*/ 4 h 44"/>
                  <a:gd name="T28" fmla="*/ 28 w 44"/>
                  <a:gd name="T29" fmla="*/ 0 h 44"/>
                  <a:gd name="T30" fmla="*/ 23 w 44"/>
                  <a:gd name="T31" fmla="*/ 0 h 44"/>
                  <a:gd name="T32" fmla="*/ 17 w 44"/>
                  <a:gd name="T33" fmla="*/ 0 h 44"/>
                  <a:gd name="T34" fmla="*/ 12 w 44"/>
                  <a:gd name="T35" fmla="*/ 4 h 44"/>
                  <a:gd name="T36" fmla="*/ 7 w 44"/>
                  <a:gd name="T37" fmla="*/ 7 h 44"/>
                  <a:gd name="T38" fmla="*/ 4 w 44"/>
                  <a:gd name="T39" fmla="*/ 12 h 44"/>
                  <a:gd name="T40" fmla="*/ 2 w 44"/>
                  <a:gd name="T41" fmla="*/ 17 h 44"/>
                  <a:gd name="T42" fmla="*/ 0 w 44"/>
                  <a:gd name="T43" fmla="*/ 22 h 44"/>
                  <a:gd name="T44" fmla="*/ 2 w 44"/>
                  <a:gd name="T45" fmla="*/ 28 h 44"/>
                  <a:gd name="T46" fmla="*/ 4 w 44"/>
                  <a:gd name="T47" fmla="*/ 33 h 44"/>
                  <a:gd name="T48" fmla="*/ 7 w 44"/>
                  <a:gd name="T49" fmla="*/ 38 h 44"/>
                  <a:gd name="T50" fmla="*/ 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7" y="38"/>
                    </a:moveTo>
                    <a:lnTo>
                      <a:pt x="12" y="41"/>
                    </a:lnTo>
                    <a:lnTo>
                      <a:pt x="17" y="43"/>
                    </a:lnTo>
                    <a:lnTo>
                      <a:pt x="23" y="44"/>
                    </a:lnTo>
                    <a:lnTo>
                      <a:pt x="28" y="43"/>
                    </a:lnTo>
                    <a:lnTo>
                      <a:pt x="33" y="41"/>
                    </a:lnTo>
                    <a:lnTo>
                      <a:pt x="38" y="38"/>
                    </a:lnTo>
                    <a:lnTo>
                      <a:pt x="41" y="33"/>
                    </a:lnTo>
                    <a:lnTo>
                      <a:pt x="43" y="28"/>
                    </a:lnTo>
                    <a:lnTo>
                      <a:pt x="44" y="22"/>
                    </a:lnTo>
                    <a:lnTo>
                      <a:pt x="43" y="17"/>
                    </a:lnTo>
                    <a:lnTo>
                      <a:pt x="41" y="12"/>
                    </a:lnTo>
                    <a:lnTo>
                      <a:pt x="38" y="7"/>
                    </a:lnTo>
                    <a:lnTo>
                      <a:pt x="33" y="4"/>
                    </a:lnTo>
                    <a:lnTo>
                      <a:pt x="28" y="0"/>
                    </a:lnTo>
                    <a:lnTo>
                      <a:pt x="23" y="0"/>
                    </a:lnTo>
                    <a:lnTo>
                      <a:pt x="17" y="0"/>
                    </a:lnTo>
                    <a:lnTo>
                      <a:pt x="12" y="4"/>
                    </a:lnTo>
                    <a:lnTo>
                      <a:pt x="7" y="7"/>
                    </a:lnTo>
                    <a:lnTo>
                      <a:pt x="4" y="12"/>
                    </a:lnTo>
                    <a:lnTo>
                      <a:pt x="2" y="17"/>
                    </a:lnTo>
                    <a:lnTo>
                      <a:pt x="0" y="22"/>
                    </a:lnTo>
                    <a:lnTo>
                      <a:pt x="2" y="28"/>
                    </a:lnTo>
                    <a:lnTo>
                      <a:pt x="4" y="33"/>
                    </a:lnTo>
                    <a:lnTo>
                      <a:pt x="7" y="38"/>
                    </a:lnTo>
                    <a:lnTo>
                      <a:pt x="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 name="Freeform 94"/>
              <p:cNvSpPr>
                <a:spLocks/>
              </p:cNvSpPr>
              <p:nvPr/>
            </p:nvSpPr>
            <p:spPr bwMode="auto">
              <a:xfrm>
                <a:off x="1300163" y="4149725"/>
                <a:ext cx="66675" cy="66675"/>
              </a:xfrm>
              <a:custGeom>
                <a:avLst/>
                <a:gdLst>
                  <a:gd name="T0" fmla="*/ 7 w 42"/>
                  <a:gd name="T1" fmla="*/ 36 h 42"/>
                  <a:gd name="T2" fmla="*/ 10 w 42"/>
                  <a:gd name="T3" fmla="*/ 39 h 42"/>
                  <a:gd name="T4" fmla="*/ 16 w 42"/>
                  <a:gd name="T5" fmla="*/ 42 h 42"/>
                  <a:gd name="T6" fmla="*/ 21 w 42"/>
                  <a:gd name="T7" fmla="*/ 42 h 42"/>
                  <a:gd name="T8" fmla="*/ 28 w 42"/>
                  <a:gd name="T9" fmla="*/ 42 h 42"/>
                  <a:gd name="T10" fmla="*/ 33 w 42"/>
                  <a:gd name="T11" fmla="*/ 39 h 42"/>
                  <a:gd name="T12" fmla="*/ 36 w 42"/>
                  <a:gd name="T13" fmla="*/ 36 h 42"/>
                  <a:gd name="T14" fmla="*/ 41 w 42"/>
                  <a:gd name="T15" fmla="*/ 31 h 42"/>
                  <a:gd name="T16" fmla="*/ 42 w 42"/>
                  <a:gd name="T17" fmla="*/ 26 h 42"/>
                  <a:gd name="T18" fmla="*/ 42 w 42"/>
                  <a:gd name="T19" fmla="*/ 21 h 42"/>
                  <a:gd name="T20" fmla="*/ 42 w 42"/>
                  <a:gd name="T21" fmla="*/ 15 h 42"/>
                  <a:gd name="T22" fmla="*/ 41 w 42"/>
                  <a:gd name="T23" fmla="*/ 10 h 42"/>
                  <a:gd name="T24" fmla="*/ 36 w 42"/>
                  <a:gd name="T25" fmla="*/ 5 h 42"/>
                  <a:gd name="T26" fmla="*/ 33 w 42"/>
                  <a:gd name="T27" fmla="*/ 2 h 42"/>
                  <a:gd name="T28" fmla="*/ 28 w 42"/>
                  <a:gd name="T29" fmla="*/ 0 h 42"/>
                  <a:gd name="T30" fmla="*/ 21 w 42"/>
                  <a:gd name="T31" fmla="*/ 0 h 42"/>
                  <a:gd name="T32" fmla="*/ 16 w 42"/>
                  <a:gd name="T33" fmla="*/ 0 h 42"/>
                  <a:gd name="T34" fmla="*/ 10 w 42"/>
                  <a:gd name="T35" fmla="*/ 2 h 42"/>
                  <a:gd name="T36" fmla="*/ 7 w 42"/>
                  <a:gd name="T37" fmla="*/ 5 h 42"/>
                  <a:gd name="T38" fmla="*/ 2 w 42"/>
                  <a:gd name="T39" fmla="*/ 10 h 42"/>
                  <a:gd name="T40" fmla="*/ 0 w 42"/>
                  <a:gd name="T41" fmla="*/ 15 h 42"/>
                  <a:gd name="T42" fmla="*/ 0 w 42"/>
                  <a:gd name="T43" fmla="*/ 21 h 42"/>
                  <a:gd name="T44" fmla="*/ 0 w 42"/>
                  <a:gd name="T45" fmla="*/ 26 h 42"/>
                  <a:gd name="T46" fmla="*/ 2 w 42"/>
                  <a:gd name="T47" fmla="*/ 31 h 42"/>
                  <a:gd name="T48" fmla="*/ 7 w 42"/>
                  <a:gd name="T4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7" y="36"/>
                    </a:moveTo>
                    <a:lnTo>
                      <a:pt x="10" y="39"/>
                    </a:lnTo>
                    <a:lnTo>
                      <a:pt x="16" y="42"/>
                    </a:lnTo>
                    <a:lnTo>
                      <a:pt x="21" y="42"/>
                    </a:lnTo>
                    <a:lnTo>
                      <a:pt x="28" y="42"/>
                    </a:lnTo>
                    <a:lnTo>
                      <a:pt x="33" y="39"/>
                    </a:lnTo>
                    <a:lnTo>
                      <a:pt x="36" y="36"/>
                    </a:lnTo>
                    <a:lnTo>
                      <a:pt x="41" y="31"/>
                    </a:lnTo>
                    <a:lnTo>
                      <a:pt x="42" y="26"/>
                    </a:lnTo>
                    <a:lnTo>
                      <a:pt x="42" y="21"/>
                    </a:lnTo>
                    <a:lnTo>
                      <a:pt x="42" y="15"/>
                    </a:lnTo>
                    <a:lnTo>
                      <a:pt x="41" y="10"/>
                    </a:lnTo>
                    <a:lnTo>
                      <a:pt x="36" y="5"/>
                    </a:lnTo>
                    <a:lnTo>
                      <a:pt x="33" y="2"/>
                    </a:lnTo>
                    <a:lnTo>
                      <a:pt x="28" y="0"/>
                    </a:lnTo>
                    <a:lnTo>
                      <a:pt x="21" y="0"/>
                    </a:lnTo>
                    <a:lnTo>
                      <a:pt x="16" y="0"/>
                    </a:lnTo>
                    <a:lnTo>
                      <a:pt x="10" y="2"/>
                    </a:lnTo>
                    <a:lnTo>
                      <a:pt x="7" y="5"/>
                    </a:lnTo>
                    <a:lnTo>
                      <a:pt x="2" y="10"/>
                    </a:lnTo>
                    <a:lnTo>
                      <a:pt x="0" y="15"/>
                    </a:lnTo>
                    <a:lnTo>
                      <a:pt x="0" y="21"/>
                    </a:lnTo>
                    <a:lnTo>
                      <a:pt x="0" y="26"/>
                    </a:lnTo>
                    <a:lnTo>
                      <a:pt x="2" y="31"/>
                    </a:lnTo>
                    <a:lnTo>
                      <a:pt x="7" y="36"/>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2" name="Freeform 95"/>
              <p:cNvSpPr>
                <a:spLocks/>
              </p:cNvSpPr>
              <p:nvPr/>
            </p:nvSpPr>
            <p:spPr bwMode="auto">
              <a:xfrm>
                <a:off x="1455738" y="4087813"/>
                <a:ext cx="69850" cy="69850"/>
              </a:xfrm>
              <a:custGeom>
                <a:avLst/>
                <a:gdLst>
                  <a:gd name="T0" fmla="*/ 6 w 44"/>
                  <a:gd name="T1" fmla="*/ 37 h 44"/>
                  <a:gd name="T2" fmla="*/ 11 w 44"/>
                  <a:gd name="T3" fmla="*/ 41 h 44"/>
                  <a:gd name="T4" fmla="*/ 16 w 44"/>
                  <a:gd name="T5" fmla="*/ 42 h 44"/>
                  <a:gd name="T6" fmla="*/ 23 w 44"/>
                  <a:gd name="T7" fmla="*/ 44 h 44"/>
                  <a:gd name="T8" fmla="*/ 27 w 44"/>
                  <a:gd name="T9" fmla="*/ 42 h 44"/>
                  <a:gd name="T10" fmla="*/ 32 w 44"/>
                  <a:gd name="T11" fmla="*/ 41 h 44"/>
                  <a:gd name="T12" fmla="*/ 37 w 44"/>
                  <a:gd name="T13" fmla="*/ 37 h 44"/>
                  <a:gd name="T14" fmla="*/ 40 w 44"/>
                  <a:gd name="T15" fmla="*/ 32 h 44"/>
                  <a:gd name="T16" fmla="*/ 42 w 44"/>
                  <a:gd name="T17" fmla="*/ 28 h 44"/>
                  <a:gd name="T18" fmla="*/ 44 w 44"/>
                  <a:gd name="T19" fmla="*/ 23 h 44"/>
                  <a:gd name="T20" fmla="*/ 42 w 44"/>
                  <a:gd name="T21" fmla="*/ 16 h 44"/>
                  <a:gd name="T22" fmla="*/ 40 w 44"/>
                  <a:gd name="T23" fmla="*/ 11 h 44"/>
                  <a:gd name="T24" fmla="*/ 37 w 44"/>
                  <a:gd name="T25" fmla="*/ 6 h 44"/>
                  <a:gd name="T26" fmla="*/ 32 w 44"/>
                  <a:gd name="T27" fmla="*/ 3 h 44"/>
                  <a:gd name="T28" fmla="*/ 27 w 44"/>
                  <a:gd name="T29" fmla="*/ 1 h 44"/>
                  <a:gd name="T30" fmla="*/ 23 w 44"/>
                  <a:gd name="T31" fmla="*/ 0 h 44"/>
                  <a:gd name="T32" fmla="*/ 16 w 44"/>
                  <a:gd name="T33" fmla="*/ 1 h 44"/>
                  <a:gd name="T34" fmla="*/ 11 w 44"/>
                  <a:gd name="T35" fmla="*/ 3 h 44"/>
                  <a:gd name="T36" fmla="*/ 6 w 44"/>
                  <a:gd name="T37" fmla="*/ 6 h 44"/>
                  <a:gd name="T38" fmla="*/ 3 w 44"/>
                  <a:gd name="T39" fmla="*/ 11 h 44"/>
                  <a:gd name="T40" fmla="*/ 1 w 44"/>
                  <a:gd name="T41" fmla="*/ 16 h 44"/>
                  <a:gd name="T42" fmla="*/ 0 w 44"/>
                  <a:gd name="T43" fmla="*/ 23 h 44"/>
                  <a:gd name="T44" fmla="*/ 1 w 44"/>
                  <a:gd name="T45" fmla="*/ 28 h 44"/>
                  <a:gd name="T46" fmla="*/ 3 w 44"/>
                  <a:gd name="T47" fmla="*/ 32 h 44"/>
                  <a:gd name="T48" fmla="*/ 6 w 44"/>
                  <a:gd name="T49" fmla="*/ 37 h 44"/>
                  <a:gd name="T50" fmla="*/ 6 w 44"/>
                  <a:gd name="T51"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6" y="37"/>
                    </a:moveTo>
                    <a:lnTo>
                      <a:pt x="11" y="41"/>
                    </a:lnTo>
                    <a:lnTo>
                      <a:pt x="16" y="42"/>
                    </a:lnTo>
                    <a:lnTo>
                      <a:pt x="23" y="44"/>
                    </a:lnTo>
                    <a:lnTo>
                      <a:pt x="27" y="42"/>
                    </a:lnTo>
                    <a:lnTo>
                      <a:pt x="32" y="41"/>
                    </a:lnTo>
                    <a:lnTo>
                      <a:pt x="37" y="37"/>
                    </a:lnTo>
                    <a:lnTo>
                      <a:pt x="40" y="32"/>
                    </a:lnTo>
                    <a:lnTo>
                      <a:pt x="42" y="28"/>
                    </a:lnTo>
                    <a:lnTo>
                      <a:pt x="44" y="23"/>
                    </a:lnTo>
                    <a:lnTo>
                      <a:pt x="42" y="16"/>
                    </a:lnTo>
                    <a:lnTo>
                      <a:pt x="40" y="11"/>
                    </a:lnTo>
                    <a:lnTo>
                      <a:pt x="37" y="6"/>
                    </a:lnTo>
                    <a:lnTo>
                      <a:pt x="32" y="3"/>
                    </a:lnTo>
                    <a:lnTo>
                      <a:pt x="27" y="1"/>
                    </a:lnTo>
                    <a:lnTo>
                      <a:pt x="23" y="0"/>
                    </a:lnTo>
                    <a:lnTo>
                      <a:pt x="16" y="1"/>
                    </a:lnTo>
                    <a:lnTo>
                      <a:pt x="11" y="3"/>
                    </a:lnTo>
                    <a:lnTo>
                      <a:pt x="6" y="6"/>
                    </a:lnTo>
                    <a:lnTo>
                      <a:pt x="3" y="11"/>
                    </a:lnTo>
                    <a:lnTo>
                      <a:pt x="1" y="16"/>
                    </a:lnTo>
                    <a:lnTo>
                      <a:pt x="0" y="23"/>
                    </a:lnTo>
                    <a:lnTo>
                      <a:pt x="1" y="28"/>
                    </a:lnTo>
                    <a:lnTo>
                      <a:pt x="3" y="32"/>
                    </a:lnTo>
                    <a:lnTo>
                      <a:pt x="6" y="37"/>
                    </a:lnTo>
                    <a:lnTo>
                      <a:pt x="6"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3" name="Freeform 96"/>
              <p:cNvSpPr>
                <a:spLocks/>
              </p:cNvSpPr>
              <p:nvPr/>
            </p:nvSpPr>
            <p:spPr bwMode="auto">
              <a:xfrm>
                <a:off x="1770063" y="4264025"/>
                <a:ext cx="68262" cy="69850"/>
              </a:xfrm>
              <a:custGeom>
                <a:avLst/>
                <a:gdLst>
                  <a:gd name="T0" fmla="*/ 7 w 43"/>
                  <a:gd name="T1" fmla="*/ 37 h 44"/>
                  <a:gd name="T2" fmla="*/ 10 w 43"/>
                  <a:gd name="T3" fmla="*/ 40 h 44"/>
                  <a:gd name="T4" fmla="*/ 15 w 43"/>
                  <a:gd name="T5" fmla="*/ 42 h 44"/>
                  <a:gd name="T6" fmla="*/ 22 w 43"/>
                  <a:gd name="T7" fmla="*/ 44 h 44"/>
                  <a:gd name="T8" fmla="*/ 26 w 43"/>
                  <a:gd name="T9" fmla="*/ 42 h 44"/>
                  <a:gd name="T10" fmla="*/ 33 w 43"/>
                  <a:gd name="T11" fmla="*/ 40 h 44"/>
                  <a:gd name="T12" fmla="*/ 36 w 43"/>
                  <a:gd name="T13" fmla="*/ 37 h 44"/>
                  <a:gd name="T14" fmla="*/ 39 w 43"/>
                  <a:gd name="T15" fmla="*/ 32 h 44"/>
                  <a:gd name="T16" fmla="*/ 43 w 43"/>
                  <a:gd name="T17" fmla="*/ 27 h 44"/>
                  <a:gd name="T18" fmla="*/ 43 w 43"/>
                  <a:gd name="T19" fmla="*/ 21 h 44"/>
                  <a:gd name="T20" fmla="*/ 43 w 43"/>
                  <a:gd name="T21" fmla="*/ 16 h 44"/>
                  <a:gd name="T22" fmla="*/ 39 w 43"/>
                  <a:gd name="T23" fmla="*/ 11 h 44"/>
                  <a:gd name="T24" fmla="*/ 36 w 43"/>
                  <a:gd name="T25" fmla="*/ 6 h 44"/>
                  <a:gd name="T26" fmla="*/ 33 w 43"/>
                  <a:gd name="T27" fmla="*/ 3 h 44"/>
                  <a:gd name="T28" fmla="*/ 26 w 43"/>
                  <a:gd name="T29" fmla="*/ 0 h 44"/>
                  <a:gd name="T30" fmla="*/ 22 w 43"/>
                  <a:gd name="T31" fmla="*/ 0 h 44"/>
                  <a:gd name="T32" fmla="*/ 15 w 43"/>
                  <a:gd name="T33" fmla="*/ 0 h 44"/>
                  <a:gd name="T34" fmla="*/ 10 w 43"/>
                  <a:gd name="T35" fmla="*/ 3 h 44"/>
                  <a:gd name="T36" fmla="*/ 7 w 43"/>
                  <a:gd name="T37" fmla="*/ 6 h 44"/>
                  <a:gd name="T38" fmla="*/ 2 w 43"/>
                  <a:gd name="T39" fmla="*/ 11 h 44"/>
                  <a:gd name="T40" fmla="*/ 0 w 43"/>
                  <a:gd name="T41" fmla="*/ 16 h 44"/>
                  <a:gd name="T42" fmla="*/ 0 w 43"/>
                  <a:gd name="T43" fmla="*/ 21 h 44"/>
                  <a:gd name="T44" fmla="*/ 0 w 43"/>
                  <a:gd name="T45" fmla="*/ 27 h 44"/>
                  <a:gd name="T46" fmla="*/ 2 w 43"/>
                  <a:gd name="T47" fmla="*/ 32 h 44"/>
                  <a:gd name="T48" fmla="*/ 7 w 43"/>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7" y="37"/>
                    </a:moveTo>
                    <a:lnTo>
                      <a:pt x="10" y="40"/>
                    </a:lnTo>
                    <a:lnTo>
                      <a:pt x="15" y="42"/>
                    </a:lnTo>
                    <a:lnTo>
                      <a:pt x="22" y="44"/>
                    </a:lnTo>
                    <a:lnTo>
                      <a:pt x="26" y="42"/>
                    </a:lnTo>
                    <a:lnTo>
                      <a:pt x="33" y="40"/>
                    </a:lnTo>
                    <a:lnTo>
                      <a:pt x="36" y="37"/>
                    </a:lnTo>
                    <a:lnTo>
                      <a:pt x="39" y="32"/>
                    </a:lnTo>
                    <a:lnTo>
                      <a:pt x="43" y="27"/>
                    </a:lnTo>
                    <a:lnTo>
                      <a:pt x="43" y="21"/>
                    </a:lnTo>
                    <a:lnTo>
                      <a:pt x="43" y="16"/>
                    </a:lnTo>
                    <a:lnTo>
                      <a:pt x="39" y="11"/>
                    </a:lnTo>
                    <a:lnTo>
                      <a:pt x="36" y="6"/>
                    </a:lnTo>
                    <a:lnTo>
                      <a:pt x="33" y="3"/>
                    </a:lnTo>
                    <a:lnTo>
                      <a:pt x="26" y="0"/>
                    </a:lnTo>
                    <a:lnTo>
                      <a:pt x="22" y="0"/>
                    </a:lnTo>
                    <a:lnTo>
                      <a:pt x="15" y="0"/>
                    </a:lnTo>
                    <a:lnTo>
                      <a:pt x="10" y="3"/>
                    </a:lnTo>
                    <a:lnTo>
                      <a:pt x="7" y="6"/>
                    </a:lnTo>
                    <a:lnTo>
                      <a:pt x="2" y="11"/>
                    </a:lnTo>
                    <a:lnTo>
                      <a:pt x="0" y="16"/>
                    </a:lnTo>
                    <a:lnTo>
                      <a:pt x="0" y="21"/>
                    </a:lnTo>
                    <a:lnTo>
                      <a:pt x="0" y="27"/>
                    </a:lnTo>
                    <a:lnTo>
                      <a:pt x="2" y="32"/>
                    </a:lnTo>
                    <a:lnTo>
                      <a:pt x="7"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4" name="Freeform 97"/>
              <p:cNvSpPr>
                <a:spLocks/>
              </p:cNvSpPr>
              <p:nvPr/>
            </p:nvSpPr>
            <p:spPr bwMode="auto">
              <a:xfrm>
                <a:off x="2089150" y="4387850"/>
                <a:ext cx="69850" cy="66675"/>
              </a:xfrm>
              <a:custGeom>
                <a:avLst/>
                <a:gdLst>
                  <a:gd name="T0" fmla="*/ 6 w 44"/>
                  <a:gd name="T1" fmla="*/ 36 h 42"/>
                  <a:gd name="T2" fmla="*/ 11 w 44"/>
                  <a:gd name="T3" fmla="*/ 39 h 42"/>
                  <a:gd name="T4" fmla="*/ 16 w 44"/>
                  <a:gd name="T5" fmla="*/ 42 h 42"/>
                  <a:gd name="T6" fmla="*/ 22 w 44"/>
                  <a:gd name="T7" fmla="*/ 42 h 42"/>
                  <a:gd name="T8" fmla="*/ 27 w 44"/>
                  <a:gd name="T9" fmla="*/ 42 h 42"/>
                  <a:gd name="T10" fmla="*/ 32 w 44"/>
                  <a:gd name="T11" fmla="*/ 39 h 42"/>
                  <a:gd name="T12" fmla="*/ 37 w 44"/>
                  <a:gd name="T13" fmla="*/ 36 h 42"/>
                  <a:gd name="T14" fmla="*/ 40 w 44"/>
                  <a:gd name="T15" fmla="*/ 31 h 42"/>
                  <a:gd name="T16" fmla="*/ 42 w 44"/>
                  <a:gd name="T17" fmla="*/ 26 h 42"/>
                  <a:gd name="T18" fmla="*/ 44 w 44"/>
                  <a:gd name="T19" fmla="*/ 21 h 42"/>
                  <a:gd name="T20" fmla="*/ 42 w 44"/>
                  <a:gd name="T21" fmla="*/ 15 h 42"/>
                  <a:gd name="T22" fmla="*/ 40 w 44"/>
                  <a:gd name="T23" fmla="*/ 10 h 42"/>
                  <a:gd name="T24" fmla="*/ 37 w 44"/>
                  <a:gd name="T25" fmla="*/ 5 h 42"/>
                  <a:gd name="T26" fmla="*/ 32 w 44"/>
                  <a:gd name="T27" fmla="*/ 1 h 42"/>
                  <a:gd name="T28" fmla="*/ 27 w 44"/>
                  <a:gd name="T29" fmla="*/ 0 h 42"/>
                  <a:gd name="T30" fmla="*/ 22 w 44"/>
                  <a:gd name="T31" fmla="*/ 0 h 42"/>
                  <a:gd name="T32" fmla="*/ 16 w 44"/>
                  <a:gd name="T33" fmla="*/ 0 h 42"/>
                  <a:gd name="T34" fmla="*/ 11 w 44"/>
                  <a:gd name="T35" fmla="*/ 1 h 42"/>
                  <a:gd name="T36" fmla="*/ 6 w 44"/>
                  <a:gd name="T37" fmla="*/ 5 h 42"/>
                  <a:gd name="T38" fmla="*/ 3 w 44"/>
                  <a:gd name="T39" fmla="*/ 10 h 42"/>
                  <a:gd name="T40" fmla="*/ 1 w 44"/>
                  <a:gd name="T41" fmla="*/ 15 h 42"/>
                  <a:gd name="T42" fmla="*/ 0 w 44"/>
                  <a:gd name="T43" fmla="*/ 21 h 42"/>
                  <a:gd name="T44" fmla="*/ 1 w 44"/>
                  <a:gd name="T45" fmla="*/ 26 h 42"/>
                  <a:gd name="T46" fmla="*/ 3 w 44"/>
                  <a:gd name="T47" fmla="*/ 31 h 42"/>
                  <a:gd name="T48" fmla="*/ 6 w 44"/>
                  <a:gd name="T49" fmla="*/ 36 h 42"/>
                  <a:gd name="T50" fmla="*/ 6 w 44"/>
                  <a:gd name="T5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6" y="36"/>
                    </a:moveTo>
                    <a:lnTo>
                      <a:pt x="11" y="39"/>
                    </a:lnTo>
                    <a:lnTo>
                      <a:pt x="16" y="42"/>
                    </a:lnTo>
                    <a:lnTo>
                      <a:pt x="22" y="42"/>
                    </a:lnTo>
                    <a:lnTo>
                      <a:pt x="27" y="42"/>
                    </a:lnTo>
                    <a:lnTo>
                      <a:pt x="32" y="39"/>
                    </a:lnTo>
                    <a:lnTo>
                      <a:pt x="37" y="36"/>
                    </a:lnTo>
                    <a:lnTo>
                      <a:pt x="40" y="31"/>
                    </a:lnTo>
                    <a:lnTo>
                      <a:pt x="42" y="26"/>
                    </a:lnTo>
                    <a:lnTo>
                      <a:pt x="44" y="21"/>
                    </a:lnTo>
                    <a:lnTo>
                      <a:pt x="42" y="15"/>
                    </a:lnTo>
                    <a:lnTo>
                      <a:pt x="40" y="10"/>
                    </a:lnTo>
                    <a:lnTo>
                      <a:pt x="37" y="5"/>
                    </a:lnTo>
                    <a:lnTo>
                      <a:pt x="32" y="1"/>
                    </a:lnTo>
                    <a:lnTo>
                      <a:pt x="27" y="0"/>
                    </a:lnTo>
                    <a:lnTo>
                      <a:pt x="22" y="0"/>
                    </a:lnTo>
                    <a:lnTo>
                      <a:pt x="16" y="0"/>
                    </a:lnTo>
                    <a:lnTo>
                      <a:pt x="11" y="1"/>
                    </a:lnTo>
                    <a:lnTo>
                      <a:pt x="6" y="5"/>
                    </a:lnTo>
                    <a:lnTo>
                      <a:pt x="3" y="10"/>
                    </a:lnTo>
                    <a:lnTo>
                      <a:pt x="1" y="15"/>
                    </a:lnTo>
                    <a:lnTo>
                      <a:pt x="0" y="21"/>
                    </a:lnTo>
                    <a:lnTo>
                      <a:pt x="1" y="26"/>
                    </a:lnTo>
                    <a:lnTo>
                      <a:pt x="3" y="31"/>
                    </a:lnTo>
                    <a:lnTo>
                      <a:pt x="6" y="36"/>
                    </a:lnTo>
                    <a:lnTo>
                      <a:pt x="6" y="36"/>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5" name="Freeform 98"/>
              <p:cNvSpPr>
                <a:spLocks/>
              </p:cNvSpPr>
              <p:nvPr/>
            </p:nvSpPr>
            <p:spPr bwMode="auto">
              <a:xfrm>
                <a:off x="2708275" y="4470400"/>
                <a:ext cx="69850" cy="66675"/>
              </a:xfrm>
              <a:custGeom>
                <a:avLst/>
                <a:gdLst>
                  <a:gd name="T0" fmla="*/ 7 w 44"/>
                  <a:gd name="T1" fmla="*/ 36 h 42"/>
                  <a:gd name="T2" fmla="*/ 12 w 44"/>
                  <a:gd name="T3" fmla="*/ 39 h 42"/>
                  <a:gd name="T4" fmla="*/ 17 w 44"/>
                  <a:gd name="T5" fmla="*/ 42 h 42"/>
                  <a:gd name="T6" fmla="*/ 22 w 44"/>
                  <a:gd name="T7" fmla="*/ 42 h 42"/>
                  <a:gd name="T8" fmla="*/ 28 w 44"/>
                  <a:gd name="T9" fmla="*/ 42 h 42"/>
                  <a:gd name="T10" fmla="*/ 33 w 44"/>
                  <a:gd name="T11" fmla="*/ 39 h 42"/>
                  <a:gd name="T12" fmla="*/ 38 w 44"/>
                  <a:gd name="T13" fmla="*/ 36 h 42"/>
                  <a:gd name="T14" fmla="*/ 41 w 44"/>
                  <a:gd name="T15" fmla="*/ 33 h 42"/>
                  <a:gd name="T16" fmla="*/ 43 w 44"/>
                  <a:gd name="T17" fmla="*/ 26 h 42"/>
                  <a:gd name="T18" fmla="*/ 44 w 44"/>
                  <a:gd name="T19" fmla="*/ 21 h 42"/>
                  <a:gd name="T20" fmla="*/ 43 w 44"/>
                  <a:gd name="T21" fmla="*/ 15 h 42"/>
                  <a:gd name="T22" fmla="*/ 41 w 44"/>
                  <a:gd name="T23" fmla="*/ 10 h 42"/>
                  <a:gd name="T24" fmla="*/ 38 w 44"/>
                  <a:gd name="T25" fmla="*/ 7 h 42"/>
                  <a:gd name="T26" fmla="*/ 33 w 44"/>
                  <a:gd name="T27" fmla="*/ 2 h 42"/>
                  <a:gd name="T28" fmla="*/ 28 w 44"/>
                  <a:gd name="T29" fmla="*/ 0 h 42"/>
                  <a:gd name="T30" fmla="*/ 22 w 44"/>
                  <a:gd name="T31" fmla="*/ 0 h 42"/>
                  <a:gd name="T32" fmla="*/ 17 w 44"/>
                  <a:gd name="T33" fmla="*/ 0 h 42"/>
                  <a:gd name="T34" fmla="*/ 12 w 44"/>
                  <a:gd name="T35" fmla="*/ 2 h 42"/>
                  <a:gd name="T36" fmla="*/ 7 w 44"/>
                  <a:gd name="T37" fmla="*/ 7 h 42"/>
                  <a:gd name="T38" fmla="*/ 4 w 44"/>
                  <a:gd name="T39" fmla="*/ 10 h 42"/>
                  <a:gd name="T40" fmla="*/ 2 w 44"/>
                  <a:gd name="T41" fmla="*/ 15 h 42"/>
                  <a:gd name="T42" fmla="*/ 0 w 44"/>
                  <a:gd name="T43" fmla="*/ 21 h 42"/>
                  <a:gd name="T44" fmla="*/ 2 w 44"/>
                  <a:gd name="T45" fmla="*/ 26 h 42"/>
                  <a:gd name="T46" fmla="*/ 4 w 44"/>
                  <a:gd name="T47" fmla="*/ 33 h 42"/>
                  <a:gd name="T48" fmla="*/ 7 w 44"/>
                  <a:gd name="T49" fmla="*/ 36 h 42"/>
                  <a:gd name="T50" fmla="*/ 7 w 44"/>
                  <a:gd name="T5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6"/>
                    </a:moveTo>
                    <a:lnTo>
                      <a:pt x="12" y="39"/>
                    </a:lnTo>
                    <a:lnTo>
                      <a:pt x="17" y="42"/>
                    </a:lnTo>
                    <a:lnTo>
                      <a:pt x="22" y="42"/>
                    </a:lnTo>
                    <a:lnTo>
                      <a:pt x="28" y="42"/>
                    </a:lnTo>
                    <a:lnTo>
                      <a:pt x="33" y="39"/>
                    </a:lnTo>
                    <a:lnTo>
                      <a:pt x="38" y="36"/>
                    </a:lnTo>
                    <a:lnTo>
                      <a:pt x="41" y="33"/>
                    </a:lnTo>
                    <a:lnTo>
                      <a:pt x="43" y="26"/>
                    </a:lnTo>
                    <a:lnTo>
                      <a:pt x="44" y="21"/>
                    </a:lnTo>
                    <a:lnTo>
                      <a:pt x="43" y="15"/>
                    </a:lnTo>
                    <a:lnTo>
                      <a:pt x="41" y="10"/>
                    </a:lnTo>
                    <a:lnTo>
                      <a:pt x="38" y="7"/>
                    </a:lnTo>
                    <a:lnTo>
                      <a:pt x="33" y="2"/>
                    </a:lnTo>
                    <a:lnTo>
                      <a:pt x="28" y="0"/>
                    </a:lnTo>
                    <a:lnTo>
                      <a:pt x="22" y="0"/>
                    </a:lnTo>
                    <a:lnTo>
                      <a:pt x="17" y="0"/>
                    </a:lnTo>
                    <a:lnTo>
                      <a:pt x="12" y="2"/>
                    </a:lnTo>
                    <a:lnTo>
                      <a:pt x="7" y="7"/>
                    </a:lnTo>
                    <a:lnTo>
                      <a:pt x="4" y="10"/>
                    </a:lnTo>
                    <a:lnTo>
                      <a:pt x="2" y="15"/>
                    </a:lnTo>
                    <a:lnTo>
                      <a:pt x="0" y="21"/>
                    </a:lnTo>
                    <a:lnTo>
                      <a:pt x="2" y="26"/>
                    </a:lnTo>
                    <a:lnTo>
                      <a:pt x="4" y="33"/>
                    </a:lnTo>
                    <a:lnTo>
                      <a:pt x="7" y="36"/>
                    </a:lnTo>
                    <a:lnTo>
                      <a:pt x="7" y="36"/>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6" name="Freeform 99"/>
              <p:cNvSpPr>
                <a:spLocks/>
              </p:cNvSpPr>
              <p:nvPr/>
            </p:nvSpPr>
            <p:spPr bwMode="auto">
              <a:xfrm>
                <a:off x="4591050" y="4584700"/>
                <a:ext cx="66675" cy="66675"/>
              </a:xfrm>
              <a:custGeom>
                <a:avLst/>
                <a:gdLst>
                  <a:gd name="T0" fmla="*/ 6 w 42"/>
                  <a:gd name="T1" fmla="*/ 36 h 42"/>
                  <a:gd name="T2" fmla="*/ 9 w 42"/>
                  <a:gd name="T3" fmla="*/ 39 h 42"/>
                  <a:gd name="T4" fmla="*/ 16 w 42"/>
                  <a:gd name="T5" fmla="*/ 42 h 42"/>
                  <a:gd name="T6" fmla="*/ 21 w 42"/>
                  <a:gd name="T7" fmla="*/ 42 h 42"/>
                  <a:gd name="T8" fmla="*/ 26 w 42"/>
                  <a:gd name="T9" fmla="*/ 42 h 42"/>
                  <a:gd name="T10" fmla="*/ 32 w 42"/>
                  <a:gd name="T11" fmla="*/ 39 h 42"/>
                  <a:gd name="T12" fmla="*/ 36 w 42"/>
                  <a:gd name="T13" fmla="*/ 36 h 42"/>
                  <a:gd name="T14" fmla="*/ 40 w 42"/>
                  <a:gd name="T15" fmla="*/ 32 h 42"/>
                  <a:gd name="T16" fmla="*/ 42 w 42"/>
                  <a:gd name="T17" fmla="*/ 26 h 42"/>
                  <a:gd name="T18" fmla="*/ 42 w 42"/>
                  <a:gd name="T19" fmla="*/ 21 h 42"/>
                  <a:gd name="T20" fmla="*/ 42 w 42"/>
                  <a:gd name="T21" fmla="*/ 14 h 42"/>
                  <a:gd name="T22" fmla="*/ 40 w 42"/>
                  <a:gd name="T23" fmla="*/ 9 h 42"/>
                  <a:gd name="T24" fmla="*/ 36 w 42"/>
                  <a:gd name="T25" fmla="*/ 5 h 42"/>
                  <a:gd name="T26" fmla="*/ 32 w 42"/>
                  <a:gd name="T27" fmla="*/ 1 h 42"/>
                  <a:gd name="T28" fmla="*/ 26 w 42"/>
                  <a:gd name="T29" fmla="*/ 0 h 42"/>
                  <a:gd name="T30" fmla="*/ 21 w 42"/>
                  <a:gd name="T31" fmla="*/ 0 h 42"/>
                  <a:gd name="T32" fmla="*/ 16 w 42"/>
                  <a:gd name="T33" fmla="*/ 0 h 42"/>
                  <a:gd name="T34" fmla="*/ 9 w 42"/>
                  <a:gd name="T35" fmla="*/ 1 h 42"/>
                  <a:gd name="T36" fmla="*/ 6 w 42"/>
                  <a:gd name="T37" fmla="*/ 5 h 42"/>
                  <a:gd name="T38" fmla="*/ 1 w 42"/>
                  <a:gd name="T39" fmla="*/ 9 h 42"/>
                  <a:gd name="T40" fmla="*/ 0 w 42"/>
                  <a:gd name="T41" fmla="*/ 14 h 42"/>
                  <a:gd name="T42" fmla="*/ 0 w 42"/>
                  <a:gd name="T43" fmla="*/ 21 h 42"/>
                  <a:gd name="T44" fmla="*/ 0 w 42"/>
                  <a:gd name="T45" fmla="*/ 26 h 42"/>
                  <a:gd name="T46" fmla="*/ 1 w 42"/>
                  <a:gd name="T47" fmla="*/ 32 h 42"/>
                  <a:gd name="T48" fmla="*/ 6 w 42"/>
                  <a:gd name="T4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6" y="36"/>
                    </a:moveTo>
                    <a:lnTo>
                      <a:pt x="9" y="39"/>
                    </a:lnTo>
                    <a:lnTo>
                      <a:pt x="16" y="42"/>
                    </a:lnTo>
                    <a:lnTo>
                      <a:pt x="21" y="42"/>
                    </a:lnTo>
                    <a:lnTo>
                      <a:pt x="26" y="42"/>
                    </a:lnTo>
                    <a:lnTo>
                      <a:pt x="32" y="39"/>
                    </a:lnTo>
                    <a:lnTo>
                      <a:pt x="36" y="36"/>
                    </a:lnTo>
                    <a:lnTo>
                      <a:pt x="40" y="32"/>
                    </a:lnTo>
                    <a:lnTo>
                      <a:pt x="42" y="26"/>
                    </a:lnTo>
                    <a:lnTo>
                      <a:pt x="42" y="21"/>
                    </a:lnTo>
                    <a:lnTo>
                      <a:pt x="42" y="14"/>
                    </a:lnTo>
                    <a:lnTo>
                      <a:pt x="40" y="9"/>
                    </a:lnTo>
                    <a:lnTo>
                      <a:pt x="36" y="5"/>
                    </a:lnTo>
                    <a:lnTo>
                      <a:pt x="32" y="1"/>
                    </a:lnTo>
                    <a:lnTo>
                      <a:pt x="26" y="0"/>
                    </a:lnTo>
                    <a:lnTo>
                      <a:pt x="21" y="0"/>
                    </a:lnTo>
                    <a:lnTo>
                      <a:pt x="16" y="0"/>
                    </a:lnTo>
                    <a:lnTo>
                      <a:pt x="9" y="1"/>
                    </a:lnTo>
                    <a:lnTo>
                      <a:pt x="6" y="5"/>
                    </a:lnTo>
                    <a:lnTo>
                      <a:pt x="1" y="9"/>
                    </a:lnTo>
                    <a:lnTo>
                      <a:pt x="0" y="14"/>
                    </a:lnTo>
                    <a:lnTo>
                      <a:pt x="0" y="21"/>
                    </a:lnTo>
                    <a:lnTo>
                      <a:pt x="0" y="26"/>
                    </a:lnTo>
                    <a:lnTo>
                      <a:pt x="1" y="32"/>
                    </a:lnTo>
                    <a:lnTo>
                      <a:pt x="6" y="36"/>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7" name="Line 111"/>
              <p:cNvSpPr>
                <a:spLocks noChangeShapeType="1"/>
              </p:cNvSpPr>
              <p:nvPr/>
            </p:nvSpPr>
            <p:spPr bwMode="auto">
              <a:xfrm flipV="1">
                <a:off x="1173163" y="4173538"/>
                <a:ext cx="0" cy="9048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Line 116"/>
              <p:cNvSpPr>
                <a:spLocks noChangeShapeType="1"/>
              </p:cNvSpPr>
              <p:nvPr/>
            </p:nvSpPr>
            <p:spPr bwMode="auto">
              <a:xfrm>
                <a:off x="1333500" y="4178300"/>
                <a:ext cx="0" cy="87313"/>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117"/>
              <p:cNvSpPr>
                <a:spLocks noChangeShapeType="1"/>
              </p:cNvSpPr>
              <p:nvPr/>
            </p:nvSpPr>
            <p:spPr bwMode="auto">
              <a:xfrm>
                <a:off x="1485900" y="4257675"/>
                <a:ext cx="0" cy="9048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Freeform 119"/>
              <p:cNvSpPr>
                <a:spLocks/>
              </p:cNvSpPr>
              <p:nvPr/>
            </p:nvSpPr>
            <p:spPr bwMode="auto">
              <a:xfrm>
                <a:off x="860425" y="4216400"/>
                <a:ext cx="3763962" cy="452438"/>
              </a:xfrm>
              <a:custGeom>
                <a:avLst/>
                <a:gdLst>
                  <a:gd name="T0" fmla="*/ 2371 w 2371"/>
                  <a:gd name="T1" fmla="*/ 258 h 285"/>
                  <a:gd name="T2" fmla="*/ 1189 w 2371"/>
                  <a:gd name="T3" fmla="*/ 212 h 285"/>
                  <a:gd name="T4" fmla="*/ 793 w 2371"/>
                  <a:gd name="T5" fmla="*/ 155 h 285"/>
                  <a:gd name="T6" fmla="*/ 596 w 2371"/>
                  <a:gd name="T7" fmla="*/ 124 h 285"/>
                  <a:gd name="T8" fmla="*/ 398 w 2371"/>
                  <a:gd name="T9" fmla="*/ 52 h 285"/>
                  <a:gd name="T10" fmla="*/ 394 w 2371"/>
                  <a:gd name="T11" fmla="*/ 52 h 285"/>
                  <a:gd name="T12" fmla="*/ 298 w 2371"/>
                  <a:gd name="T13" fmla="*/ 0 h 285"/>
                  <a:gd name="T14" fmla="*/ 197 w 2371"/>
                  <a:gd name="T15" fmla="*/ 0 h 285"/>
                  <a:gd name="T16" fmla="*/ 103 w 2371"/>
                  <a:gd name="T17" fmla="*/ 160 h 285"/>
                  <a:gd name="T18" fmla="*/ 43 w 2371"/>
                  <a:gd name="T19" fmla="*/ 285 h 285"/>
                  <a:gd name="T20" fmla="*/ 0 w 2371"/>
                  <a:gd name="T2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1" h="285">
                    <a:moveTo>
                      <a:pt x="2371" y="258"/>
                    </a:moveTo>
                    <a:lnTo>
                      <a:pt x="1189" y="212"/>
                    </a:lnTo>
                    <a:lnTo>
                      <a:pt x="793" y="155"/>
                    </a:lnTo>
                    <a:lnTo>
                      <a:pt x="596" y="124"/>
                    </a:lnTo>
                    <a:lnTo>
                      <a:pt x="398" y="52"/>
                    </a:lnTo>
                    <a:lnTo>
                      <a:pt x="394" y="52"/>
                    </a:lnTo>
                    <a:lnTo>
                      <a:pt x="298" y="0"/>
                    </a:lnTo>
                    <a:lnTo>
                      <a:pt x="197" y="0"/>
                    </a:lnTo>
                    <a:lnTo>
                      <a:pt x="103" y="160"/>
                    </a:lnTo>
                    <a:lnTo>
                      <a:pt x="43" y="285"/>
                    </a:lnTo>
                    <a:lnTo>
                      <a:pt x="0" y="285"/>
                    </a:lnTo>
                  </a:path>
                </a:pathLst>
              </a:custGeom>
              <a:noFill/>
              <a:ln w="20638">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Freeform 120"/>
              <p:cNvSpPr>
                <a:spLocks/>
              </p:cNvSpPr>
              <p:nvPr/>
            </p:nvSpPr>
            <p:spPr bwMode="auto">
              <a:xfrm>
                <a:off x="827088" y="4635500"/>
                <a:ext cx="66675" cy="68263"/>
              </a:xfrm>
              <a:custGeom>
                <a:avLst/>
                <a:gdLst>
                  <a:gd name="T0" fmla="*/ 21 w 42"/>
                  <a:gd name="T1" fmla="*/ 43 h 43"/>
                  <a:gd name="T2" fmla="*/ 26 w 42"/>
                  <a:gd name="T3" fmla="*/ 43 h 43"/>
                  <a:gd name="T4" fmla="*/ 33 w 42"/>
                  <a:gd name="T5" fmla="*/ 41 h 43"/>
                  <a:gd name="T6" fmla="*/ 36 w 42"/>
                  <a:gd name="T7" fmla="*/ 38 h 43"/>
                  <a:gd name="T8" fmla="*/ 39 w 42"/>
                  <a:gd name="T9" fmla="*/ 33 h 43"/>
                  <a:gd name="T10" fmla="*/ 42 w 42"/>
                  <a:gd name="T11" fmla="*/ 28 h 43"/>
                  <a:gd name="T12" fmla="*/ 42 w 42"/>
                  <a:gd name="T13" fmla="*/ 21 h 43"/>
                  <a:gd name="T14" fmla="*/ 42 w 42"/>
                  <a:gd name="T15" fmla="*/ 17 h 43"/>
                  <a:gd name="T16" fmla="*/ 39 w 42"/>
                  <a:gd name="T17" fmla="*/ 10 h 43"/>
                  <a:gd name="T18" fmla="*/ 36 w 42"/>
                  <a:gd name="T19" fmla="*/ 7 h 43"/>
                  <a:gd name="T20" fmla="*/ 33 w 42"/>
                  <a:gd name="T21" fmla="*/ 4 h 43"/>
                  <a:gd name="T22" fmla="*/ 26 w 42"/>
                  <a:gd name="T23" fmla="*/ 0 h 43"/>
                  <a:gd name="T24" fmla="*/ 21 w 42"/>
                  <a:gd name="T25" fmla="*/ 0 h 43"/>
                  <a:gd name="T26" fmla="*/ 15 w 42"/>
                  <a:gd name="T27" fmla="*/ 0 h 43"/>
                  <a:gd name="T28" fmla="*/ 10 w 42"/>
                  <a:gd name="T29" fmla="*/ 4 h 43"/>
                  <a:gd name="T30" fmla="*/ 5 w 42"/>
                  <a:gd name="T31" fmla="*/ 7 h 43"/>
                  <a:gd name="T32" fmla="*/ 2 w 42"/>
                  <a:gd name="T33" fmla="*/ 10 h 43"/>
                  <a:gd name="T34" fmla="*/ 0 w 42"/>
                  <a:gd name="T35" fmla="*/ 17 h 43"/>
                  <a:gd name="T36" fmla="*/ 0 w 42"/>
                  <a:gd name="T37" fmla="*/ 21 h 43"/>
                  <a:gd name="T38" fmla="*/ 0 w 42"/>
                  <a:gd name="T39" fmla="*/ 28 h 43"/>
                  <a:gd name="T40" fmla="*/ 2 w 42"/>
                  <a:gd name="T41" fmla="*/ 33 h 43"/>
                  <a:gd name="T42" fmla="*/ 5 w 42"/>
                  <a:gd name="T43" fmla="*/ 38 h 43"/>
                  <a:gd name="T44" fmla="*/ 10 w 42"/>
                  <a:gd name="T45" fmla="*/ 41 h 43"/>
                  <a:gd name="T46" fmla="*/ 15 w 42"/>
                  <a:gd name="T47" fmla="*/ 43 h 43"/>
                  <a:gd name="T48" fmla="*/ 21 w 42"/>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3">
                    <a:moveTo>
                      <a:pt x="21" y="43"/>
                    </a:moveTo>
                    <a:lnTo>
                      <a:pt x="26" y="43"/>
                    </a:lnTo>
                    <a:lnTo>
                      <a:pt x="33" y="41"/>
                    </a:lnTo>
                    <a:lnTo>
                      <a:pt x="36" y="38"/>
                    </a:lnTo>
                    <a:lnTo>
                      <a:pt x="39" y="33"/>
                    </a:lnTo>
                    <a:lnTo>
                      <a:pt x="42" y="28"/>
                    </a:lnTo>
                    <a:lnTo>
                      <a:pt x="42" y="21"/>
                    </a:lnTo>
                    <a:lnTo>
                      <a:pt x="42" y="17"/>
                    </a:lnTo>
                    <a:lnTo>
                      <a:pt x="39" y="10"/>
                    </a:lnTo>
                    <a:lnTo>
                      <a:pt x="36" y="7"/>
                    </a:lnTo>
                    <a:lnTo>
                      <a:pt x="33" y="4"/>
                    </a:lnTo>
                    <a:lnTo>
                      <a:pt x="26" y="0"/>
                    </a:lnTo>
                    <a:lnTo>
                      <a:pt x="21" y="0"/>
                    </a:lnTo>
                    <a:lnTo>
                      <a:pt x="15" y="0"/>
                    </a:lnTo>
                    <a:lnTo>
                      <a:pt x="10" y="4"/>
                    </a:lnTo>
                    <a:lnTo>
                      <a:pt x="5" y="7"/>
                    </a:lnTo>
                    <a:lnTo>
                      <a:pt x="2" y="10"/>
                    </a:lnTo>
                    <a:lnTo>
                      <a:pt x="0" y="17"/>
                    </a:lnTo>
                    <a:lnTo>
                      <a:pt x="0" y="21"/>
                    </a:lnTo>
                    <a:lnTo>
                      <a:pt x="0" y="28"/>
                    </a:lnTo>
                    <a:lnTo>
                      <a:pt x="2" y="33"/>
                    </a:lnTo>
                    <a:lnTo>
                      <a:pt x="5" y="38"/>
                    </a:lnTo>
                    <a:lnTo>
                      <a:pt x="10" y="41"/>
                    </a:lnTo>
                    <a:lnTo>
                      <a:pt x="15" y="43"/>
                    </a:lnTo>
                    <a:lnTo>
                      <a:pt x="21"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 name="Freeform 121"/>
              <p:cNvSpPr>
                <a:spLocks/>
              </p:cNvSpPr>
              <p:nvPr/>
            </p:nvSpPr>
            <p:spPr bwMode="auto">
              <a:xfrm>
                <a:off x="893763" y="4635500"/>
                <a:ext cx="68262" cy="68263"/>
              </a:xfrm>
              <a:custGeom>
                <a:avLst/>
                <a:gdLst>
                  <a:gd name="T0" fmla="*/ 22 w 43"/>
                  <a:gd name="T1" fmla="*/ 43 h 43"/>
                  <a:gd name="T2" fmla="*/ 28 w 43"/>
                  <a:gd name="T3" fmla="*/ 43 h 43"/>
                  <a:gd name="T4" fmla="*/ 33 w 43"/>
                  <a:gd name="T5" fmla="*/ 41 h 43"/>
                  <a:gd name="T6" fmla="*/ 38 w 43"/>
                  <a:gd name="T7" fmla="*/ 38 h 43"/>
                  <a:gd name="T8" fmla="*/ 41 w 43"/>
                  <a:gd name="T9" fmla="*/ 33 h 43"/>
                  <a:gd name="T10" fmla="*/ 43 w 43"/>
                  <a:gd name="T11" fmla="*/ 28 h 43"/>
                  <a:gd name="T12" fmla="*/ 43 w 43"/>
                  <a:gd name="T13" fmla="*/ 21 h 43"/>
                  <a:gd name="T14" fmla="*/ 43 w 43"/>
                  <a:gd name="T15" fmla="*/ 17 h 43"/>
                  <a:gd name="T16" fmla="*/ 41 w 43"/>
                  <a:gd name="T17" fmla="*/ 10 h 43"/>
                  <a:gd name="T18" fmla="*/ 38 w 43"/>
                  <a:gd name="T19" fmla="*/ 7 h 43"/>
                  <a:gd name="T20" fmla="*/ 33 w 43"/>
                  <a:gd name="T21" fmla="*/ 4 h 43"/>
                  <a:gd name="T22" fmla="*/ 28 w 43"/>
                  <a:gd name="T23" fmla="*/ 0 h 43"/>
                  <a:gd name="T24" fmla="*/ 22 w 43"/>
                  <a:gd name="T25" fmla="*/ 0 h 43"/>
                  <a:gd name="T26" fmla="*/ 17 w 43"/>
                  <a:gd name="T27" fmla="*/ 0 h 43"/>
                  <a:gd name="T28" fmla="*/ 10 w 43"/>
                  <a:gd name="T29" fmla="*/ 4 h 43"/>
                  <a:gd name="T30" fmla="*/ 7 w 43"/>
                  <a:gd name="T31" fmla="*/ 7 h 43"/>
                  <a:gd name="T32" fmla="*/ 4 w 43"/>
                  <a:gd name="T33" fmla="*/ 10 h 43"/>
                  <a:gd name="T34" fmla="*/ 0 w 43"/>
                  <a:gd name="T35" fmla="*/ 17 h 43"/>
                  <a:gd name="T36" fmla="*/ 0 w 43"/>
                  <a:gd name="T37" fmla="*/ 21 h 43"/>
                  <a:gd name="T38" fmla="*/ 0 w 43"/>
                  <a:gd name="T39" fmla="*/ 28 h 43"/>
                  <a:gd name="T40" fmla="*/ 4 w 43"/>
                  <a:gd name="T41" fmla="*/ 33 h 43"/>
                  <a:gd name="T42" fmla="*/ 7 w 43"/>
                  <a:gd name="T43" fmla="*/ 38 h 43"/>
                  <a:gd name="T44" fmla="*/ 10 w 43"/>
                  <a:gd name="T45" fmla="*/ 41 h 43"/>
                  <a:gd name="T46" fmla="*/ 17 w 43"/>
                  <a:gd name="T47" fmla="*/ 43 h 43"/>
                  <a:gd name="T48" fmla="*/ 22 w 43"/>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22" y="43"/>
                    </a:moveTo>
                    <a:lnTo>
                      <a:pt x="28" y="43"/>
                    </a:lnTo>
                    <a:lnTo>
                      <a:pt x="33" y="41"/>
                    </a:lnTo>
                    <a:lnTo>
                      <a:pt x="38" y="38"/>
                    </a:lnTo>
                    <a:lnTo>
                      <a:pt x="41" y="33"/>
                    </a:lnTo>
                    <a:lnTo>
                      <a:pt x="43" y="28"/>
                    </a:lnTo>
                    <a:lnTo>
                      <a:pt x="43" y="21"/>
                    </a:lnTo>
                    <a:lnTo>
                      <a:pt x="43" y="17"/>
                    </a:lnTo>
                    <a:lnTo>
                      <a:pt x="41" y="10"/>
                    </a:lnTo>
                    <a:lnTo>
                      <a:pt x="38" y="7"/>
                    </a:lnTo>
                    <a:lnTo>
                      <a:pt x="33" y="4"/>
                    </a:lnTo>
                    <a:lnTo>
                      <a:pt x="28" y="0"/>
                    </a:lnTo>
                    <a:lnTo>
                      <a:pt x="22" y="0"/>
                    </a:lnTo>
                    <a:lnTo>
                      <a:pt x="17" y="0"/>
                    </a:lnTo>
                    <a:lnTo>
                      <a:pt x="10" y="4"/>
                    </a:lnTo>
                    <a:lnTo>
                      <a:pt x="7" y="7"/>
                    </a:lnTo>
                    <a:lnTo>
                      <a:pt x="4" y="10"/>
                    </a:lnTo>
                    <a:lnTo>
                      <a:pt x="0" y="17"/>
                    </a:lnTo>
                    <a:lnTo>
                      <a:pt x="0" y="21"/>
                    </a:lnTo>
                    <a:lnTo>
                      <a:pt x="0" y="28"/>
                    </a:lnTo>
                    <a:lnTo>
                      <a:pt x="4" y="33"/>
                    </a:lnTo>
                    <a:lnTo>
                      <a:pt x="7" y="38"/>
                    </a:lnTo>
                    <a:lnTo>
                      <a:pt x="10" y="41"/>
                    </a:lnTo>
                    <a:lnTo>
                      <a:pt x="17" y="43"/>
                    </a:lnTo>
                    <a:lnTo>
                      <a:pt x="22"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3" name="Freeform 122"/>
              <p:cNvSpPr>
                <a:spLocks/>
              </p:cNvSpPr>
              <p:nvPr/>
            </p:nvSpPr>
            <p:spPr bwMode="auto">
              <a:xfrm>
                <a:off x="990600" y="4437063"/>
                <a:ext cx="66675" cy="66675"/>
              </a:xfrm>
              <a:custGeom>
                <a:avLst/>
                <a:gdLst>
                  <a:gd name="T0" fmla="*/ 21 w 42"/>
                  <a:gd name="T1" fmla="*/ 42 h 42"/>
                  <a:gd name="T2" fmla="*/ 26 w 42"/>
                  <a:gd name="T3" fmla="*/ 42 h 42"/>
                  <a:gd name="T4" fmla="*/ 32 w 42"/>
                  <a:gd name="T5" fmla="*/ 39 h 42"/>
                  <a:gd name="T6" fmla="*/ 35 w 42"/>
                  <a:gd name="T7" fmla="*/ 36 h 42"/>
                  <a:gd name="T8" fmla="*/ 39 w 42"/>
                  <a:gd name="T9" fmla="*/ 31 h 42"/>
                  <a:gd name="T10" fmla="*/ 42 w 42"/>
                  <a:gd name="T11" fmla="*/ 26 h 42"/>
                  <a:gd name="T12" fmla="*/ 42 w 42"/>
                  <a:gd name="T13" fmla="*/ 21 h 42"/>
                  <a:gd name="T14" fmla="*/ 42 w 42"/>
                  <a:gd name="T15" fmla="*/ 14 h 42"/>
                  <a:gd name="T16" fmla="*/ 39 w 42"/>
                  <a:gd name="T17" fmla="*/ 10 h 42"/>
                  <a:gd name="T18" fmla="*/ 35 w 42"/>
                  <a:gd name="T19" fmla="*/ 5 h 42"/>
                  <a:gd name="T20" fmla="*/ 32 w 42"/>
                  <a:gd name="T21" fmla="*/ 1 h 42"/>
                  <a:gd name="T22" fmla="*/ 26 w 42"/>
                  <a:gd name="T23" fmla="*/ 0 h 42"/>
                  <a:gd name="T24" fmla="*/ 21 w 42"/>
                  <a:gd name="T25" fmla="*/ 0 h 42"/>
                  <a:gd name="T26" fmla="*/ 14 w 42"/>
                  <a:gd name="T27" fmla="*/ 0 h 42"/>
                  <a:gd name="T28" fmla="*/ 9 w 42"/>
                  <a:gd name="T29" fmla="*/ 1 h 42"/>
                  <a:gd name="T30" fmla="*/ 5 w 42"/>
                  <a:gd name="T31" fmla="*/ 5 h 42"/>
                  <a:gd name="T32" fmla="*/ 1 w 42"/>
                  <a:gd name="T33" fmla="*/ 10 h 42"/>
                  <a:gd name="T34" fmla="*/ 0 w 42"/>
                  <a:gd name="T35" fmla="*/ 14 h 42"/>
                  <a:gd name="T36" fmla="*/ 0 w 42"/>
                  <a:gd name="T37" fmla="*/ 21 h 42"/>
                  <a:gd name="T38" fmla="*/ 0 w 42"/>
                  <a:gd name="T39" fmla="*/ 26 h 42"/>
                  <a:gd name="T40" fmla="*/ 1 w 42"/>
                  <a:gd name="T41" fmla="*/ 31 h 42"/>
                  <a:gd name="T42" fmla="*/ 5 w 42"/>
                  <a:gd name="T43" fmla="*/ 36 h 42"/>
                  <a:gd name="T44" fmla="*/ 9 w 42"/>
                  <a:gd name="T45" fmla="*/ 39 h 42"/>
                  <a:gd name="T46" fmla="*/ 14 w 42"/>
                  <a:gd name="T47" fmla="*/ 42 h 42"/>
                  <a:gd name="T48" fmla="*/ 21 w 42"/>
                  <a:gd name="T49" fmla="*/ 42 h 42"/>
                  <a:gd name="T50" fmla="*/ 21 w 42"/>
                  <a:gd name="T5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2">
                    <a:moveTo>
                      <a:pt x="21" y="42"/>
                    </a:moveTo>
                    <a:lnTo>
                      <a:pt x="26" y="42"/>
                    </a:lnTo>
                    <a:lnTo>
                      <a:pt x="32" y="39"/>
                    </a:lnTo>
                    <a:lnTo>
                      <a:pt x="35" y="36"/>
                    </a:lnTo>
                    <a:lnTo>
                      <a:pt x="39" y="31"/>
                    </a:lnTo>
                    <a:lnTo>
                      <a:pt x="42" y="26"/>
                    </a:lnTo>
                    <a:lnTo>
                      <a:pt x="42" y="21"/>
                    </a:lnTo>
                    <a:lnTo>
                      <a:pt x="42" y="14"/>
                    </a:lnTo>
                    <a:lnTo>
                      <a:pt x="39" y="10"/>
                    </a:lnTo>
                    <a:lnTo>
                      <a:pt x="35" y="5"/>
                    </a:lnTo>
                    <a:lnTo>
                      <a:pt x="32" y="1"/>
                    </a:lnTo>
                    <a:lnTo>
                      <a:pt x="26" y="0"/>
                    </a:lnTo>
                    <a:lnTo>
                      <a:pt x="21" y="0"/>
                    </a:lnTo>
                    <a:lnTo>
                      <a:pt x="14" y="0"/>
                    </a:lnTo>
                    <a:lnTo>
                      <a:pt x="9" y="1"/>
                    </a:lnTo>
                    <a:lnTo>
                      <a:pt x="5" y="5"/>
                    </a:lnTo>
                    <a:lnTo>
                      <a:pt x="1" y="10"/>
                    </a:lnTo>
                    <a:lnTo>
                      <a:pt x="0" y="14"/>
                    </a:lnTo>
                    <a:lnTo>
                      <a:pt x="0" y="21"/>
                    </a:lnTo>
                    <a:lnTo>
                      <a:pt x="0" y="26"/>
                    </a:lnTo>
                    <a:lnTo>
                      <a:pt x="1" y="31"/>
                    </a:lnTo>
                    <a:lnTo>
                      <a:pt x="5" y="36"/>
                    </a:lnTo>
                    <a:lnTo>
                      <a:pt x="9" y="39"/>
                    </a:lnTo>
                    <a:lnTo>
                      <a:pt x="14" y="42"/>
                    </a:lnTo>
                    <a:lnTo>
                      <a:pt x="21" y="42"/>
                    </a:lnTo>
                    <a:lnTo>
                      <a:pt x="21" y="4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4" name="Freeform 123"/>
              <p:cNvSpPr>
                <a:spLocks/>
              </p:cNvSpPr>
              <p:nvPr/>
            </p:nvSpPr>
            <p:spPr bwMode="auto">
              <a:xfrm>
                <a:off x="1139825" y="4183063"/>
                <a:ext cx="66675" cy="69850"/>
              </a:xfrm>
              <a:custGeom>
                <a:avLst/>
                <a:gdLst>
                  <a:gd name="T0" fmla="*/ 21 w 42"/>
                  <a:gd name="T1" fmla="*/ 44 h 44"/>
                  <a:gd name="T2" fmla="*/ 28 w 42"/>
                  <a:gd name="T3" fmla="*/ 42 h 44"/>
                  <a:gd name="T4" fmla="*/ 33 w 42"/>
                  <a:gd name="T5" fmla="*/ 41 h 44"/>
                  <a:gd name="T6" fmla="*/ 38 w 42"/>
                  <a:gd name="T7" fmla="*/ 38 h 44"/>
                  <a:gd name="T8" fmla="*/ 41 w 42"/>
                  <a:gd name="T9" fmla="*/ 33 h 44"/>
                  <a:gd name="T10" fmla="*/ 42 w 42"/>
                  <a:gd name="T11" fmla="*/ 28 h 44"/>
                  <a:gd name="T12" fmla="*/ 42 w 42"/>
                  <a:gd name="T13" fmla="*/ 21 h 44"/>
                  <a:gd name="T14" fmla="*/ 42 w 42"/>
                  <a:gd name="T15" fmla="*/ 16 h 44"/>
                  <a:gd name="T16" fmla="*/ 41 w 42"/>
                  <a:gd name="T17" fmla="*/ 12 h 44"/>
                  <a:gd name="T18" fmla="*/ 38 w 42"/>
                  <a:gd name="T19" fmla="*/ 7 h 44"/>
                  <a:gd name="T20" fmla="*/ 33 w 42"/>
                  <a:gd name="T21" fmla="*/ 3 h 44"/>
                  <a:gd name="T22" fmla="*/ 28 w 42"/>
                  <a:gd name="T23" fmla="*/ 0 h 44"/>
                  <a:gd name="T24" fmla="*/ 21 w 42"/>
                  <a:gd name="T25" fmla="*/ 0 h 44"/>
                  <a:gd name="T26" fmla="*/ 16 w 42"/>
                  <a:gd name="T27" fmla="*/ 0 h 44"/>
                  <a:gd name="T28" fmla="*/ 11 w 42"/>
                  <a:gd name="T29" fmla="*/ 3 h 44"/>
                  <a:gd name="T30" fmla="*/ 7 w 42"/>
                  <a:gd name="T31" fmla="*/ 7 h 44"/>
                  <a:gd name="T32" fmla="*/ 3 w 42"/>
                  <a:gd name="T33" fmla="*/ 12 h 44"/>
                  <a:gd name="T34" fmla="*/ 0 w 42"/>
                  <a:gd name="T35" fmla="*/ 16 h 44"/>
                  <a:gd name="T36" fmla="*/ 0 w 42"/>
                  <a:gd name="T37" fmla="*/ 21 h 44"/>
                  <a:gd name="T38" fmla="*/ 0 w 42"/>
                  <a:gd name="T39" fmla="*/ 28 h 44"/>
                  <a:gd name="T40" fmla="*/ 3 w 42"/>
                  <a:gd name="T41" fmla="*/ 33 h 44"/>
                  <a:gd name="T42" fmla="*/ 7 w 42"/>
                  <a:gd name="T43" fmla="*/ 38 h 44"/>
                  <a:gd name="T44" fmla="*/ 11 w 42"/>
                  <a:gd name="T45" fmla="*/ 41 h 44"/>
                  <a:gd name="T46" fmla="*/ 16 w 42"/>
                  <a:gd name="T47" fmla="*/ 42 h 44"/>
                  <a:gd name="T48" fmla="*/ 21 w 42"/>
                  <a:gd name="T49" fmla="*/ 44 h 44"/>
                  <a:gd name="T50" fmla="*/ 21 w 42"/>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21" y="44"/>
                    </a:moveTo>
                    <a:lnTo>
                      <a:pt x="28" y="42"/>
                    </a:lnTo>
                    <a:lnTo>
                      <a:pt x="33" y="41"/>
                    </a:lnTo>
                    <a:lnTo>
                      <a:pt x="38" y="38"/>
                    </a:lnTo>
                    <a:lnTo>
                      <a:pt x="41" y="33"/>
                    </a:lnTo>
                    <a:lnTo>
                      <a:pt x="42" y="28"/>
                    </a:lnTo>
                    <a:lnTo>
                      <a:pt x="42" y="21"/>
                    </a:lnTo>
                    <a:lnTo>
                      <a:pt x="42" y="16"/>
                    </a:lnTo>
                    <a:lnTo>
                      <a:pt x="41" y="12"/>
                    </a:lnTo>
                    <a:lnTo>
                      <a:pt x="38" y="7"/>
                    </a:lnTo>
                    <a:lnTo>
                      <a:pt x="33" y="3"/>
                    </a:lnTo>
                    <a:lnTo>
                      <a:pt x="28" y="0"/>
                    </a:lnTo>
                    <a:lnTo>
                      <a:pt x="21" y="0"/>
                    </a:lnTo>
                    <a:lnTo>
                      <a:pt x="16" y="0"/>
                    </a:lnTo>
                    <a:lnTo>
                      <a:pt x="11" y="3"/>
                    </a:lnTo>
                    <a:lnTo>
                      <a:pt x="7" y="7"/>
                    </a:lnTo>
                    <a:lnTo>
                      <a:pt x="3" y="12"/>
                    </a:lnTo>
                    <a:lnTo>
                      <a:pt x="0" y="16"/>
                    </a:lnTo>
                    <a:lnTo>
                      <a:pt x="0" y="21"/>
                    </a:lnTo>
                    <a:lnTo>
                      <a:pt x="0" y="28"/>
                    </a:lnTo>
                    <a:lnTo>
                      <a:pt x="3" y="33"/>
                    </a:lnTo>
                    <a:lnTo>
                      <a:pt x="7" y="38"/>
                    </a:lnTo>
                    <a:lnTo>
                      <a:pt x="11" y="41"/>
                    </a:lnTo>
                    <a:lnTo>
                      <a:pt x="16" y="42"/>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5" name="Freeform 124"/>
              <p:cNvSpPr>
                <a:spLocks/>
              </p:cNvSpPr>
              <p:nvPr/>
            </p:nvSpPr>
            <p:spPr bwMode="auto">
              <a:xfrm>
                <a:off x="1300163" y="4183063"/>
                <a:ext cx="66675" cy="69850"/>
              </a:xfrm>
              <a:custGeom>
                <a:avLst/>
                <a:gdLst>
                  <a:gd name="T0" fmla="*/ 21 w 42"/>
                  <a:gd name="T1" fmla="*/ 44 h 44"/>
                  <a:gd name="T2" fmla="*/ 28 w 42"/>
                  <a:gd name="T3" fmla="*/ 42 h 44"/>
                  <a:gd name="T4" fmla="*/ 33 w 42"/>
                  <a:gd name="T5" fmla="*/ 41 h 44"/>
                  <a:gd name="T6" fmla="*/ 36 w 42"/>
                  <a:gd name="T7" fmla="*/ 38 h 44"/>
                  <a:gd name="T8" fmla="*/ 41 w 42"/>
                  <a:gd name="T9" fmla="*/ 33 h 44"/>
                  <a:gd name="T10" fmla="*/ 42 w 42"/>
                  <a:gd name="T11" fmla="*/ 28 h 44"/>
                  <a:gd name="T12" fmla="*/ 42 w 42"/>
                  <a:gd name="T13" fmla="*/ 21 h 44"/>
                  <a:gd name="T14" fmla="*/ 42 w 42"/>
                  <a:gd name="T15" fmla="*/ 16 h 44"/>
                  <a:gd name="T16" fmla="*/ 41 w 42"/>
                  <a:gd name="T17" fmla="*/ 12 h 44"/>
                  <a:gd name="T18" fmla="*/ 36 w 42"/>
                  <a:gd name="T19" fmla="*/ 7 h 44"/>
                  <a:gd name="T20" fmla="*/ 33 w 42"/>
                  <a:gd name="T21" fmla="*/ 3 h 44"/>
                  <a:gd name="T22" fmla="*/ 28 w 42"/>
                  <a:gd name="T23" fmla="*/ 0 h 44"/>
                  <a:gd name="T24" fmla="*/ 21 w 42"/>
                  <a:gd name="T25" fmla="*/ 0 h 44"/>
                  <a:gd name="T26" fmla="*/ 15 w 42"/>
                  <a:gd name="T27" fmla="*/ 0 h 44"/>
                  <a:gd name="T28" fmla="*/ 10 w 42"/>
                  <a:gd name="T29" fmla="*/ 3 h 44"/>
                  <a:gd name="T30" fmla="*/ 7 w 42"/>
                  <a:gd name="T31" fmla="*/ 7 h 44"/>
                  <a:gd name="T32" fmla="*/ 2 w 42"/>
                  <a:gd name="T33" fmla="*/ 12 h 44"/>
                  <a:gd name="T34" fmla="*/ 0 w 42"/>
                  <a:gd name="T35" fmla="*/ 16 h 44"/>
                  <a:gd name="T36" fmla="*/ 0 w 42"/>
                  <a:gd name="T37" fmla="*/ 21 h 44"/>
                  <a:gd name="T38" fmla="*/ 0 w 42"/>
                  <a:gd name="T39" fmla="*/ 28 h 44"/>
                  <a:gd name="T40" fmla="*/ 2 w 42"/>
                  <a:gd name="T41" fmla="*/ 33 h 44"/>
                  <a:gd name="T42" fmla="*/ 7 w 42"/>
                  <a:gd name="T43" fmla="*/ 38 h 44"/>
                  <a:gd name="T44" fmla="*/ 10 w 42"/>
                  <a:gd name="T45" fmla="*/ 41 h 44"/>
                  <a:gd name="T46" fmla="*/ 15 w 42"/>
                  <a:gd name="T47" fmla="*/ 42 h 44"/>
                  <a:gd name="T48" fmla="*/ 21 w 42"/>
                  <a:gd name="T49" fmla="*/ 44 h 44"/>
                  <a:gd name="T50" fmla="*/ 21 w 42"/>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21" y="44"/>
                    </a:moveTo>
                    <a:lnTo>
                      <a:pt x="28" y="42"/>
                    </a:lnTo>
                    <a:lnTo>
                      <a:pt x="33" y="41"/>
                    </a:lnTo>
                    <a:lnTo>
                      <a:pt x="36" y="38"/>
                    </a:lnTo>
                    <a:lnTo>
                      <a:pt x="41" y="33"/>
                    </a:lnTo>
                    <a:lnTo>
                      <a:pt x="42" y="28"/>
                    </a:lnTo>
                    <a:lnTo>
                      <a:pt x="42" y="21"/>
                    </a:lnTo>
                    <a:lnTo>
                      <a:pt x="42" y="16"/>
                    </a:lnTo>
                    <a:lnTo>
                      <a:pt x="41" y="12"/>
                    </a:lnTo>
                    <a:lnTo>
                      <a:pt x="36" y="7"/>
                    </a:lnTo>
                    <a:lnTo>
                      <a:pt x="33" y="3"/>
                    </a:lnTo>
                    <a:lnTo>
                      <a:pt x="28" y="0"/>
                    </a:lnTo>
                    <a:lnTo>
                      <a:pt x="21" y="0"/>
                    </a:lnTo>
                    <a:lnTo>
                      <a:pt x="15" y="0"/>
                    </a:lnTo>
                    <a:lnTo>
                      <a:pt x="10" y="3"/>
                    </a:lnTo>
                    <a:lnTo>
                      <a:pt x="7" y="7"/>
                    </a:lnTo>
                    <a:lnTo>
                      <a:pt x="2" y="12"/>
                    </a:lnTo>
                    <a:lnTo>
                      <a:pt x="0" y="16"/>
                    </a:lnTo>
                    <a:lnTo>
                      <a:pt x="0" y="21"/>
                    </a:lnTo>
                    <a:lnTo>
                      <a:pt x="0" y="28"/>
                    </a:lnTo>
                    <a:lnTo>
                      <a:pt x="2" y="33"/>
                    </a:lnTo>
                    <a:lnTo>
                      <a:pt x="7" y="38"/>
                    </a:lnTo>
                    <a:lnTo>
                      <a:pt x="10" y="41"/>
                    </a:lnTo>
                    <a:lnTo>
                      <a:pt x="15" y="42"/>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6" name="Freeform 125"/>
              <p:cNvSpPr>
                <a:spLocks/>
              </p:cNvSpPr>
              <p:nvPr/>
            </p:nvSpPr>
            <p:spPr bwMode="auto">
              <a:xfrm>
                <a:off x="1452563" y="4265613"/>
                <a:ext cx="69850" cy="68263"/>
              </a:xfrm>
              <a:custGeom>
                <a:avLst/>
                <a:gdLst>
                  <a:gd name="T0" fmla="*/ 21 w 44"/>
                  <a:gd name="T1" fmla="*/ 43 h 43"/>
                  <a:gd name="T2" fmla="*/ 28 w 44"/>
                  <a:gd name="T3" fmla="*/ 43 h 43"/>
                  <a:gd name="T4" fmla="*/ 33 w 44"/>
                  <a:gd name="T5" fmla="*/ 39 h 43"/>
                  <a:gd name="T6" fmla="*/ 38 w 44"/>
                  <a:gd name="T7" fmla="*/ 36 h 43"/>
                  <a:gd name="T8" fmla="*/ 41 w 44"/>
                  <a:gd name="T9" fmla="*/ 31 h 43"/>
                  <a:gd name="T10" fmla="*/ 42 w 44"/>
                  <a:gd name="T11" fmla="*/ 26 h 43"/>
                  <a:gd name="T12" fmla="*/ 44 w 44"/>
                  <a:gd name="T13" fmla="*/ 21 h 43"/>
                  <a:gd name="T14" fmla="*/ 42 w 44"/>
                  <a:gd name="T15" fmla="*/ 15 h 43"/>
                  <a:gd name="T16" fmla="*/ 41 w 44"/>
                  <a:gd name="T17" fmla="*/ 10 h 43"/>
                  <a:gd name="T18" fmla="*/ 38 w 44"/>
                  <a:gd name="T19" fmla="*/ 5 h 43"/>
                  <a:gd name="T20" fmla="*/ 33 w 44"/>
                  <a:gd name="T21" fmla="*/ 2 h 43"/>
                  <a:gd name="T22" fmla="*/ 28 w 44"/>
                  <a:gd name="T23" fmla="*/ 0 h 43"/>
                  <a:gd name="T24" fmla="*/ 21 w 44"/>
                  <a:gd name="T25" fmla="*/ 0 h 43"/>
                  <a:gd name="T26" fmla="*/ 16 w 44"/>
                  <a:gd name="T27" fmla="*/ 0 h 43"/>
                  <a:gd name="T28" fmla="*/ 11 w 44"/>
                  <a:gd name="T29" fmla="*/ 2 h 43"/>
                  <a:gd name="T30" fmla="*/ 7 w 44"/>
                  <a:gd name="T31" fmla="*/ 5 h 43"/>
                  <a:gd name="T32" fmla="*/ 3 w 44"/>
                  <a:gd name="T33" fmla="*/ 10 h 43"/>
                  <a:gd name="T34" fmla="*/ 2 w 44"/>
                  <a:gd name="T35" fmla="*/ 15 h 43"/>
                  <a:gd name="T36" fmla="*/ 0 w 44"/>
                  <a:gd name="T37" fmla="*/ 21 h 43"/>
                  <a:gd name="T38" fmla="*/ 2 w 44"/>
                  <a:gd name="T39" fmla="*/ 26 h 43"/>
                  <a:gd name="T40" fmla="*/ 3 w 44"/>
                  <a:gd name="T41" fmla="*/ 31 h 43"/>
                  <a:gd name="T42" fmla="*/ 7 w 44"/>
                  <a:gd name="T43" fmla="*/ 36 h 43"/>
                  <a:gd name="T44" fmla="*/ 11 w 44"/>
                  <a:gd name="T45" fmla="*/ 39 h 43"/>
                  <a:gd name="T46" fmla="*/ 16 w 44"/>
                  <a:gd name="T47" fmla="*/ 43 h 43"/>
                  <a:gd name="T48" fmla="*/ 21 w 44"/>
                  <a:gd name="T49" fmla="*/ 43 h 43"/>
                  <a:gd name="T50" fmla="*/ 21 w 44"/>
                  <a:gd name="T5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21" y="43"/>
                    </a:moveTo>
                    <a:lnTo>
                      <a:pt x="28" y="43"/>
                    </a:lnTo>
                    <a:lnTo>
                      <a:pt x="33" y="39"/>
                    </a:lnTo>
                    <a:lnTo>
                      <a:pt x="38" y="36"/>
                    </a:lnTo>
                    <a:lnTo>
                      <a:pt x="41" y="31"/>
                    </a:lnTo>
                    <a:lnTo>
                      <a:pt x="42" y="26"/>
                    </a:lnTo>
                    <a:lnTo>
                      <a:pt x="44" y="21"/>
                    </a:lnTo>
                    <a:lnTo>
                      <a:pt x="42" y="15"/>
                    </a:lnTo>
                    <a:lnTo>
                      <a:pt x="41" y="10"/>
                    </a:lnTo>
                    <a:lnTo>
                      <a:pt x="38" y="5"/>
                    </a:lnTo>
                    <a:lnTo>
                      <a:pt x="33" y="2"/>
                    </a:lnTo>
                    <a:lnTo>
                      <a:pt x="28" y="0"/>
                    </a:lnTo>
                    <a:lnTo>
                      <a:pt x="21" y="0"/>
                    </a:lnTo>
                    <a:lnTo>
                      <a:pt x="16" y="0"/>
                    </a:lnTo>
                    <a:lnTo>
                      <a:pt x="11" y="2"/>
                    </a:lnTo>
                    <a:lnTo>
                      <a:pt x="7" y="5"/>
                    </a:lnTo>
                    <a:lnTo>
                      <a:pt x="3" y="10"/>
                    </a:lnTo>
                    <a:lnTo>
                      <a:pt x="2" y="15"/>
                    </a:lnTo>
                    <a:lnTo>
                      <a:pt x="0" y="21"/>
                    </a:lnTo>
                    <a:lnTo>
                      <a:pt x="2" y="26"/>
                    </a:lnTo>
                    <a:lnTo>
                      <a:pt x="3" y="31"/>
                    </a:lnTo>
                    <a:lnTo>
                      <a:pt x="7" y="36"/>
                    </a:lnTo>
                    <a:lnTo>
                      <a:pt x="11" y="39"/>
                    </a:lnTo>
                    <a:lnTo>
                      <a:pt x="16" y="43"/>
                    </a:lnTo>
                    <a:lnTo>
                      <a:pt x="21" y="43"/>
                    </a:lnTo>
                    <a:lnTo>
                      <a:pt x="21"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7" name="Freeform 126"/>
              <p:cNvSpPr>
                <a:spLocks/>
              </p:cNvSpPr>
              <p:nvPr/>
            </p:nvSpPr>
            <p:spPr bwMode="auto">
              <a:xfrm>
                <a:off x="1773238" y="4379913"/>
                <a:ext cx="66675" cy="69850"/>
              </a:xfrm>
              <a:custGeom>
                <a:avLst/>
                <a:gdLst>
                  <a:gd name="T0" fmla="*/ 21 w 42"/>
                  <a:gd name="T1" fmla="*/ 44 h 44"/>
                  <a:gd name="T2" fmla="*/ 28 w 42"/>
                  <a:gd name="T3" fmla="*/ 42 h 44"/>
                  <a:gd name="T4" fmla="*/ 33 w 42"/>
                  <a:gd name="T5" fmla="*/ 41 h 44"/>
                  <a:gd name="T6" fmla="*/ 37 w 42"/>
                  <a:gd name="T7" fmla="*/ 37 h 44"/>
                  <a:gd name="T8" fmla="*/ 41 w 42"/>
                  <a:gd name="T9" fmla="*/ 33 h 44"/>
                  <a:gd name="T10" fmla="*/ 42 w 42"/>
                  <a:gd name="T11" fmla="*/ 28 h 44"/>
                  <a:gd name="T12" fmla="*/ 42 w 42"/>
                  <a:gd name="T13" fmla="*/ 21 h 44"/>
                  <a:gd name="T14" fmla="*/ 42 w 42"/>
                  <a:gd name="T15" fmla="*/ 16 h 44"/>
                  <a:gd name="T16" fmla="*/ 41 w 42"/>
                  <a:gd name="T17" fmla="*/ 11 h 44"/>
                  <a:gd name="T18" fmla="*/ 37 w 42"/>
                  <a:gd name="T19" fmla="*/ 6 h 44"/>
                  <a:gd name="T20" fmla="*/ 33 w 42"/>
                  <a:gd name="T21" fmla="*/ 3 h 44"/>
                  <a:gd name="T22" fmla="*/ 28 w 42"/>
                  <a:gd name="T23" fmla="*/ 2 h 44"/>
                  <a:gd name="T24" fmla="*/ 21 w 42"/>
                  <a:gd name="T25" fmla="*/ 0 h 44"/>
                  <a:gd name="T26" fmla="*/ 16 w 42"/>
                  <a:gd name="T27" fmla="*/ 2 h 44"/>
                  <a:gd name="T28" fmla="*/ 10 w 42"/>
                  <a:gd name="T29" fmla="*/ 3 h 44"/>
                  <a:gd name="T30" fmla="*/ 6 w 42"/>
                  <a:gd name="T31" fmla="*/ 6 h 44"/>
                  <a:gd name="T32" fmla="*/ 3 w 42"/>
                  <a:gd name="T33" fmla="*/ 11 h 44"/>
                  <a:gd name="T34" fmla="*/ 0 w 42"/>
                  <a:gd name="T35" fmla="*/ 16 h 44"/>
                  <a:gd name="T36" fmla="*/ 0 w 42"/>
                  <a:gd name="T37" fmla="*/ 21 h 44"/>
                  <a:gd name="T38" fmla="*/ 0 w 42"/>
                  <a:gd name="T39" fmla="*/ 28 h 44"/>
                  <a:gd name="T40" fmla="*/ 3 w 42"/>
                  <a:gd name="T41" fmla="*/ 33 h 44"/>
                  <a:gd name="T42" fmla="*/ 6 w 42"/>
                  <a:gd name="T43" fmla="*/ 37 h 44"/>
                  <a:gd name="T44" fmla="*/ 10 w 42"/>
                  <a:gd name="T45" fmla="*/ 41 h 44"/>
                  <a:gd name="T46" fmla="*/ 16 w 42"/>
                  <a:gd name="T47" fmla="*/ 42 h 44"/>
                  <a:gd name="T48" fmla="*/ 21 w 42"/>
                  <a:gd name="T49" fmla="*/ 44 h 44"/>
                  <a:gd name="T50" fmla="*/ 21 w 42"/>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4">
                    <a:moveTo>
                      <a:pt x="21" y="44"/>
                    </a:moveTo>
                    <a:lnTo>
                      <a:pt x="28" y="42"/>
                    </a:lnTo>
                    <a:lnTo>
                      <a:pt x="33" y="41"/>
                    </a:lnTo>
                    <a:lnTo>
                      <a:pt x="37" y="37"/>
                    </a:lnTo>
                    <a:lnTo>
                      <a:pt x="41" y="33"/>
                    </a:lnTo>
                    <a:lnTo>
                      <a:pt x="42" y="28"/>
                    </a:lnTo>
                    <a:lnTo>
                      <a:pt x="42" y="21"/>
                    </a:lnTo>
                    <a:lnTo>
                      <a:pt x="42" y="16"/>
                    </a:lnTo>
                    <a:lnTo>
                      <a:pt x="41" y="11"/>
                    </a:lnTo>
                    <a:lnTo>
                      <a:pt x="37" y="6"/>
                    </a:lnTo>
                    <a:lnTo>
                      <a:pt x="33" y="3"/>
                    </a:lnTo>
                    <a:lnTo>
                      <a:pt x="28" y="2"/>
                    </a:lnTo>
                    <a:lnTo>
                      <a:pt x="21" y="0"/>
                    </a:lnTo>
                    <a:lnTo>
                      <a:pt x="16" y="2"/>
                    </a:lnTo>
                    <a:lnTo>
                      <a:pt x="10" y="3"/>
                    </a:lnTo>
                    <a:lnTo>
                      <a:pt x="6" y="6"/>
                    </a:lnTo>
                    <a:lnTo>
                      <a:pt x="3" y="11"/>
                    </a:lnTo>
                    <a:lnTo>
                      <a:pt x="0" y="16"/>
                    </a:lnTo>
                    <a:lnTo>
                      <a:pt x="0" y="21"/>
                    </a:lnTo>
                    <a:lnTo>
                      <a:pt x="0" y="28"/>
                    </a:lnTo>
                    <a:lnTo>
                      <a:pt x="3" y="33"/>
                    </a:lnTo>
                    <a:lnTo>
                      <a:pt x="6" y="37"/>
                    </a:lnTo>
                    <a:lnTo>
                      <a:pt x="10" y="41"/>
                    </a:lnTo>
                    <a:lnTo>
                      <a:pt x="16" y="42"/>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8" name="Freeform 127"/>
              <p:cNvSpPr>
                <a:spLocks/>
              </p:cNvSpPr>
              <p:nvPr/>
            </p:nvSpPr>
            <p:spPr bwMode="auto">
              <a:xfrm>
                <a:off x="2085975" y="4429125"/>
                <a:ext cx="69850" cy="69850"/>
              </a:xfrm>
              <a:custGeom>
                <a:avLst/>
                <a:gdLst>
                  <a:gd name="T0" fmla="*/ 21 w 44"/>
                  <a:gd name="T1" fmla="*/ 44 h 44"/>
                  <a:gd name="T2" fmla="*/ 28 w 44"/>
                  <a:gd name="T3" fmla="*/ 42 h 44"/>
                  <a:gd name="T4" fmla="*/ 33 w 44"/>
                  <a:gd name="T5" fmla="*/ 41 h 44"/>
                  <a:gd name="T6" fmla="*/ 37 w 44"/>
                  <a:gd name="T7" fmla="*/ 37 h 44"/>
                  <a:gd name="T8" fmla="*/ 41 w 44"/>
                  <a:gd name="T9" fmla="*/ 33 h 44"/>
                  <a:gd name="T10" fmla="*/ 42 w 44"/>
                  <a:gd name="T11" fmla="*/ 28 h 44"/>
                  <a:gd name="T12" fmla="*/ 44 w 44"/>
                  <a:gd name="T13" fmla="*/ 21 h 44"/>
                  <a:gd name="T14" fmla="*/ 42 w 44"/>
                  <a:gd name="T15" fmla="*/ 16 h 44"/>
                  <a:gd name="T16" fmla="*/ 41 w 44"/>
                  <a:gd name="T17" fmla="*/ 11 h 44"/>
                  <a:gd name="T18" fmla="*/ 37 w 44"/>
                  <a:gd name="T19" fmla="*/ 6 h 44"/>
                  <a:gd name="T20" fmla="*/ 33 w 44"/>
                  <a:gd name="T21" fmla="*/ 3 h 44"/>
                  <a:gd name="T22" fmla="*/ 28 w 44"/>
                  <a:gd name="T23" fmla="*/ 2 h 44"/>
                  <a:gd name="T24" fmla="*/ 21 w 44"/>
                  <a:gd name="T25" fmla="*/ 0 h 44"/>
                  <a:gd name="T26" fmla="*/ 16 w 44"/>
                  <a:gd name="T27" fmla="*/ 2 h 44"/>
                  <a:gd name="T28" fmla="*/ 11 w 44"/>
                  <a:gd name="T29" fmla="*/ 3 h 44"/>
                  <a:gd name="T30" fmla="*/ 6 w 44"/>
                  <a:gd name="T31" fmla="*/ 6 h 44"/>
                  <a:gd name="T32" fmla="*/ 3 w 44"/>
                  <a:gd name="T33" fmla="*/ 11 h 44"/>
                  <a:gd name="T34" fmla="*/ 0 w 44"/>
                  <a:gd name="T35" fmla="*/ 16 h 44"/>
                  <a:gd name="T36" fmla="*/ 0 w 44"/>
                  <a:gd name="T37" fmla="*/ 21 h 44"/>
                  <a:gd name="T38" fmla="*/ 0 w 44"/>
                  <a:gd name="T39" fmla="*/ 28 h 44"/>
                  <a:gd name="T40" fmla="*/ 3 w 44"/>
                  <a:gd name="T41" fmla="*/ 33 h 44"/>
                  <a:gd name="T42" fmla="*/ 6 w 44"/>
                  <a:gd name="T43" fmla="*/ 37 h 44"/>
                  <a:gd name="T44" fmla="*/ 11 w 44"/>
                  <a:gd name="T45" fmla="*/ 41 h 44"/>
                  <a:gd name="T46" fmla="*/ 16 w 44"/>
                  <a:gd name="T47" fmla="*/ 42 h 44"/>
                  <a:gd name="T48" fmla="*/ 21 w 44"/>
                  <a:gd name="T49" fmla="*/ 44 h 44"/>
                  <a:gd name="T50" fmla="*/ 21 w 44"/>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21" y="44"/>
                    </a:moveTo>
                    <a:lnTo>
                      <a:pt x="28" y="42"/>
                    </a:lnTo>
                    <a:lnTo>
                      <a:pt x="33" y="41"/>
                    </a:lnTo>
                    <a:lnTo>
                      <a:pt x="37" y="37"/>
                    </a:lnTo>
                    <a:lnTo>
                      <a:pt x="41" y="33"/>
                    </a:lnTo>
                    <a:lnTo>
                      <a:pt x="42" y="28"/>
                    </a:lnTo>
                    <a:lnTo>
                      <a:pt x="44" y="21"/>
                    </a:lnTo>
                    <a:lnTo>
                      <a:pt x="42" y="16"/>
                    </a:lnTo>
                    <a:lnTo>
                      <a:pt x="41" y="11"/>
                    </a:lnTo>
                    <a:lnTo>
                      <a:pt x="37" y="6"/>
                    </a:lnTo>
                    <a:lnTo>
                      <a:pt x="33" y="3"/>
                    </a:lnTo>
                    <a:lnTo>
                      <a:pt x="28" y="2"/>
                    </a:lnTo>
                    <a:lnTo>
                      <a:pt x="21" y="0"/>
                    </a:lnTo>
                    <a:lnTo>
                      <a:pt x="16" y="2"/>
                    </a:lnTo>
                    <a:lnTo>
                      <a:pt x="11" y="3"/>
                    </a:lnTo>
                    <a:lnTo>
                      <a:pt x="6" y="6"/>
                    </a:lnTo>
                    <a:lnTo>
                      <a:pt x="3" y="11"/>
                    </a:lnTo>
                    <a:lnTo>
                      <a:pt x="0" y="16"/>
                    </a:lnTo>
                    <a:lnTo>
                      <a:pt x="0" y="21"/>
                    </a:lnTo>
                    <a:lnTo>
                      <a:pt x="0" y="28"/>
                    </a:lnTo>
                    <a:lnTo>
                      <a:pt x="3" y="33"/>
                    </a:lnTo>
                    <a:lnTo>
                      <a:pt x="6" y="37"/>
                    </a:lnTo>
                    <a:lnTo>
                      <a:pt x="11" y="41"/>
                    </a:lnTo>
                    <a:lnTo>
                      <a:pt x="16" y="42"/>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9" name="Freeform 128"/>
              <p:cNvSpPr>
                <a:spLocks/>
              </p:cNvSpPr>
              <p:nvPr/>
            </p:nvSpPr>
            <p:spPr bwMode="auto">
              <a:xfrm>
                <a:off x="2714625" y="4519613"/>
                <a:ext cx="66675" cy="66675"/>
              </a:xfrm>
              <a:custGeom>
                <a:avLst/>
                <a:gdLst>
                  <a:gd name="T0" fmla="*/ 21 w 42"/>
                  <a:gd name="T1" fmla="*/ 42 h 42"/>
                  <a:gd name="T2" fmla="*/ 26 w 42"/>
                  <a:gd name="T3" fmla="*/ 42 h 42"/>
                  <a:gd name="T4" fmla="*/ 32 w 42"/>
                  <a:gd name="T5" fmla="*/ 39 h 42"/>
                  <a:gd name="T6" fmla="*/ 35 w 42"/>
                  <a:gd name="T7" fmla="*/ 36 h 42"/>
                  <a:gd name="T8" fmla="*/ 39 w 42"/>
                  <a:gd name="T9" fmla="*/ 33 h 42"/>
                  <a:gd name="T10" fmla="*/ 42 w 42"/>
                  <a:gd name="T11" fmla="*/ 26 h 42"/>
                  <a:gd name="T12" fmla="*/ 42 w 42"/>
                  <a:gd name="T13" fmla="*/ 21 h 42"/>
                  <a:gd name="T14" fmla="*/ 42 w 42"/>
                  <a:gd name="T15" fmla="*/ 15 h 42"/>
                  <a:gd name="T16" fmla="*/ 39 w 42"/>
                  <a:gd name="T17" fmla="*/ 10 h 42"/>
                  <a:gd name="T18" fmla="*/ 35 w 42"/>
                  <a:gd name="T19" fmla="*/ 6 h 42"/>
                  <a:gd name="T20" fmla="*/ 32 w 42"/>
                  <a:gd name="T21" fmla="*/ 2 h 42"/>
                  <a:gd name="T22" fmla="*/ 26 w 42"/>
                  <a:gd name="T23" fmla="*/ 0 h 42"/>
                  <a:gd name="T24" fmla="*/ 21 w 42"/>
                  <a:gd name="T25" fmla="*/ 0 h 42"/>
                  <a:gd name="T26" fmla="*/ 14 w 42"/>
                  <a:gd name="T27" fmla="*/ 0 h 42"/>
                  <a:gd name="T28" fmla="*/ 9 w 42"/>
                  <a:gd name="T29" fmla="*/ 2 h 42"/>
                  <a:gd name="T30" fmla="*/ 5 w 42"/>
                  <a:gd name="T31" fmla="*/ 6 h 42"/>
                  <a:gd name="T32" fmla="*/ 1 w 42"/>
                  <a:gd name="T33" fmla="*/ 10 h 42"/>
                  <a:gd name="T34" fmla="*/ 0 w 42"/>
                  <a:gd name="T35" fmla="*/ 15 h 42"/>
                  <a:gd name="T36" fmla="*/ 0 w 42"/>
                  <a:gd name="T37" fmla="*/ 21 h 42"/>
                  <a:gd name="T38" fmla="*/ 0 w 42"/>
                  <a:gd name="T39" fmla="*/ 26 h 42"/>
                  <a:gd name="T40" fmla="*/ 1 w 42"/>
                  <a:gd name="T41" fmla="*/ 33 h 42"/>
                  <a:gd name="T42" fmla="*/ 5 w 42"/>
                  <a:gd name="T43" fmla="*/ 36 h 42"/>
                  <a:gd name="T44" fmla="*/ 9 w 42"/>
                  <a:gd name="T45" fmla="*/ 39 h 42"/>
                  <a:gd name="T46" fmla="*/ 14 w 42"/>
                  <a:gd name="T47" fmla="*/ 42 h 42"/>
                  <a:gd name="T48" fmla="*/ 21 w 42"/>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21" y="42"/>
                    </a:moveTo>
                    <a:lnTo>
                      <a:pt x="26" y="42"/>
                    </a:lnTo>
                    <a:lnTo>
                      <a:pt x="32" y="39"/>
                    </a:lnTo>
                    <a:lnTo>
                      <a:pt x="35" y="36"/>
                    </a:lnTo>
                    <a:lnTo>
                      <a:pt x="39" y="33"/>
                    </a:lnTo>
                    <a:lnTo>
                      <a:pt x="42" y="26"/>
                    </a:lnTo>
                    <a:lnTo>
                      <a:pt x="42" y="21"/>
                    </a:lnTo>
                    <a:lnTo>
                      <a:pt x="42" y="15"/>
                    </a:lnTo>
                    <a:lnTo>
                      <a:pt x="39" y="10"/>
                    </a:lnTo>
                    <a:lnTo>
                      <a:pt x="35" y="6"/>
                    </a:lnTo>
                    <a:lnTo>
                      <a:pt x="32" y="2"/>
                    </a:lnTo>
                    <a:lnTo>
                      <a:pt x="26" y="0"/>
                    </a:lnTo>
                    <a:lnTo>
                      <a:pt x="21" y="0"/>
                    </a:lnTo>
                    <a:lnTo>
                      <a:pt x="14" y="0"/>
                    </a:lnTo>
                    <a:lnTo>
                      <a:pt x="9" y="2"/>
                    </a:lnTo>
                    <a:lnTo>
                      <a:pt x="5" y="6"/>
                    </a:lnTo>
                    <a:lnTo>
                      <a:pt x="1" y="10"/>
                    </a:lnTo>
                    <a:lnTo>
                      <a:pt x="0" y="15"/>
                    </a:lnTo>
                    <a:lnTo>
                      <a:pt x="0" y="21"/>
                    </a:lnTo>
                    <a:lnTo>
                      <a:pt x="0" y="26"/>
                    </a:lnTo>
                    <a:lnTo>
                      <a:pt x="1" y="33"/>
                    </a:lnTo>
                    <a:lnTo>
                      <a:pt x="5" y="36"/>
                    </a:lnTo>
                    <a:lnTo>
                      <a:pt x="9" y="39"/>
                    </a:lnTo>
                    <a:lnTo>
                      <a:pt x="14" y="42"/>
                    </a:lnTo>
                    <a:lnTo>
                      <a:pt x="21" y="4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0" name="Freeform 129"/>
              <p:cNvSpPr>
                <a:spLocks/>
              </p:cNvSpPr>
              <p:nvPr/>
            </p:nvSpPr>
            <p:spPr bwMode="auto">
              <a:xfrm>
                <a:off x="4591050" y="4592638"/>
                <a:ext cx="66675" cy="69850"/>
              </a:xfrm>
              <a:custGeom>
                <a:avLst/>
                <a:gdLst>
                  <a:gd name="T0" fmla="*/ 21 w 42"/>
                  <a:gd name="T1" fmla="*/ 44 h 44"/>
                  <a:gd name="T2" fmla="*/ 27 w 42"/>
                  <a:gd name="T3" fmla="*/ 42 h 44"/>
                  <a:gd name="T4" fmla="*/ 32 w 42"/>
                  <a:gd name="T5" fmla="*/ 40 h 44"/>
                  <a:gd name="T6" fmla="*/ 37 w 42"/>
                  <a:gd name="T7" fmla="*/ 37 h 44"/>
                  <a:gd name="T8" fmla="*/ 40 w 42"/>
                  <a:gd name="T9" fmla="*/ 32 h 44"/>
                  <a:gd name="T10" fmla="*/ 42 w 42"/>
                  <a:gd name="T11" fmla="*/ 27 h 44"/>
                  <a:gd name="T12" fmla="*/ 42 w 42"/>
                  <a:gd name="T13" fmla="*/ 21 h 44"/>
                  <a:gd name="T14" fmla="*/ 42 w 42"/>
                  <a:gd name="T15" fmla="*/ 16 h 44"/>
                  <a:gd name="T16" fmla="*/ 40 w 42"/>
                  <a:gd name="T17" fmla="*/ 11 h 44"/>
                  <a:gd name="T18" fmla="*/ 37 w 42"/>
                  <a:gd name="T19" fmla="*/ 6 h 44"/>
                  <a:gd name="T20" fmla="*/ 32 w 42"/>
                  <a:gd name="T21" fmla="*/ 3 h 44"/>
                  <a:gd name="T22" fmla="*/ 27 w 42"/>
                  <a:gd name="T23" fmla="*/ 1 h 44"/>
                  <a:gd name="T24" fmla="*/ 21 w 42"/>
                  <a:gd name="T25" fmla="*/ 0 h 44"/>
                  <a:gd name="T26" fmla="*/ 16 w 42"/>
                  <a:gd name="T27" fmla="*/ 1 h 44"/>
                  <a:gd name="T28" fmla="*/ 9 w 42"/>
                  <a:gd name="T29" fmla="*/ 3 h 44"/>
                  <a:gd name="T30" fmla="*/ 6 w 42"/>
                  <a:gd name="T31" fmla="*/ 6 h 44"/>
                  <a:gd name="T32" fmla="*/ 3 w 42"/>
                  <a:gd name="T33" fmla="*/ 11 h 44"/>
                  <a:gd name="T34" fmla="*/ 0 w 42"/>
                  <a:gd name="T35" fmla="*/ 16 h 44"/>
                  <a:gd name="T36" fmla="*/ 0 w 42"/>
                  <a:gd name="T37" fmla="*/ 21 h 44"/>
                  <a:gd name="T38" fmla="*/ 0 w 42"/>
                  <a:gd name="T39" fmla="*/ 27 h 44"/>
                  <a:gd name="T40" fmla="*/ 3 w 42"/>
                  <a:gd name="T41" fmla="*/ 32 h 44"/>
                  <a:gd name="T42" fmla="*/ 6 w 42"/>
                  <a:gd name="T43" fmla="*/ 37 h 44"/>
                  <a:gd name="T44" fmla="*/ 9 w 42"/>
                  <a:gd name="T45" fmla="*/ 40 h 44"/>
                  <a:gd name="T46" fmla="*/ 16 w 42"/>
                  <a:gd name="T47" fmla="*/ 42 h 44"/>
                  <a:gd name="T48" fmla="*/ 21 w 42"/>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21" y="44"/>
                    </a:moveTo>
                    <a:lnTo>
                      <a:pt x="27" y="42"/>
                    </a:lnTo>
                    <a:lnTo>
                      <a:pt x="32" y="40"/>
                    </a:lnTo>
                    <a:lnTo>
                      <a:pt x="37" y="37"/>
                    </a:lnTo>
                    <a:lnTo>
                      <a:pt x="40" y="32"/>
                    </a:lnTo>
                    <a:lnTo>
                      <a:pt x="42" y="27"/>
                    </a:lnTo>
                    <a:lnTo>
                      <a:pt x="42" y="21"/>
                    </a:lnTo>
                    <a:lnTo>
                      <a:pt x="42" y="16"/>
                    </a:lnTo>
                    <a:lnTo>
                      <a:pt x="40" y="11"/>
                    </a:lnTo>
                    <a:lnTo>
                      <a:pt x="37" y="6"/>
                    </a:lnTo>
                    <a:lnTo>
                      <a:pt x="32" y="3"/>
                    </a:lnTo>
                    <a:lnTo>
                      <a:pt x="27" y="1"/>
                    </a:lnTo>
                    <a:lnTo>
                      <a:pt x="21" y="0"/>
                    </a:lnTo>
                    <a:lnTo>
                      <a:pt x="16" y="1"/>
                    </a:lnTo>
                    <a:lnTo>
                      <a:pt x="9" y="3"/>
                    </a:lnTo>
                    <a:lnTo>
                      <a:pt x="6" y="6"/>
                    </a:lnTo>
                    <a:lnTo>
                      <a:pt x="3" y="11"/>
                    </a:lnTo>
                    <a:lnTo>
                      <a:pt x="0" y="16"/>
                    </a:lnTo>
                    <a:lnTo>
                      <a:pt x="0" y="21"/>
                    </a:lnTo>
                    <a:lnTo>
                      <a:pt x="0" y="27"/>
                    </a:lnTo>
                    <a:lnTo>
                      <a:pt x="3" y="32"/>
                    </a:lnTo>
                    <a:lnTo>
                      <a:pt x="6" y="37"/>
                    </a:lnTo>
                    <a:lnTo>
                      <a:pt x="9" y="40"/>
                    </a:lnTo>
                    <a:lnTo>
                      <a:pt x="16" y="42"/>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38" name="ZoneTexte 137"/>
            <p:cNvSpPr txBox="1"/>
            <p:nvPr/>
          </p:nvSpPr>
          <p:spPr>
            <a:xfrm>
              <a:off x="421336" y="3984444"/>
              <a:ext cx="255198" cy="246221"/>
            </a:xfrm>
            <a:prstGeom prst="rect">
              <a:avLst/>
            </a:prstGeom>
            <a:noFill/>
          </p:spPr>
          <p:txBody>
            <a:bodyPr wrap="none" rtlCol="0">
              <a:spAutoFit/>
            </a:bodyPr>
            <a:lstStyle/>
            <a:p>
              <a:pPr algn="ctr"/>
              <a:r>
                <a:rPr lang="fr-FR" sz="1000" dirty="0"/>
                <a:t>0</a:t>
              </a:r>
            </a:p>
          </p:txBody>
        </p:sp>
        <p:sp>
          <p:nvSpPr>
            <p:cNvPr id="139" name="ZoneTexte 138"/>
            <p:cNvSpPr txBox="1"/>
            <p:nvPr/>
          </p:nvSpPr>
          <p:spPr>
            <a:xfrm>
              <a:off x="1026818" y="3984444"/>
              <a:ext cx="255198" cy="246221"/>
            </a:xfrm>
            <a:prstGeom prst="rect">
              <a:avLst/>
            </a:prstGeom>
            <a:noFill/>
          </p:spPr>
          <p:txBody>
            <a:bodyPr wrap="none" rtlCol="0">
              <a:spAutoFit/>
            </a:bodyPr>
            <a:lstStyle/>
            <a:p>
              <a:pPr algn="ctr"/>
              <a:r>
                <a:rPr lang="fr-FR" sz="1000" dirty="0"/>
                <a:t>4</a:t>
              </a:r>
            </a:p>
          </p:txBody>
        </p:sp>
        <p:sp>
          <p:nvSpPr>
            <p:cNvPr id="140" name="ZoneTexte 139"/>
            <p:cNvSpPr txBox="1"/>
            <p:nvPr/>
          </p:nvSpPr>
          <p:spPr>
            <a:xfrm>
              <a:off x="1637868" y="3984444"/>
              <a:ext cx="255198" cy="246221"/>
            </a:xfrm>
            <a:prstGeom prst="rect">
              <a:avLst/>
            </a:prstGeom>
            <a:noFill/>
          </p:spPr>
          <p:txBody>
            <a:bodyPr wrap="none" rtlCol="0">
              <a:spAutoFit/>
            </a:bodyPr>
            <a:lstStyle/>
            <a:p>
              <a:pPr algn="ctr"/>
              <a:r>
                <a:rPr lang="fr-FR" sz="1000" dirty="0"/>
                <a:t>8</a:t>
              </a:r>
            </a:p>
          </p:txBody>
        </p:sp>
        <p:sp>
          <p:nvSpPr>
            <p:cNvPr id="141" name="ZoneTexte 140"/>
            <p:cNvSpPr txBox="1"/>
            <p:nvPr/>
          </p:nvSpPr>
          <p:spPr>
            <a:xfrm>
              <a:off x="2211336" y="3984444"/>
              <a:ext cx="325731" cy="246221"/>
            </a:xfrm>
            <a:prstGeom prst="rect">
              <a:avLst/>
            </a:prstGeom>
            <a:noFill/>
          </p:spPr>
          <p:txBody>
            <a:bodyPr wrap="none" rtlCol="0">
              <a:spAutoFit/>
            </a:bodyPr>
            <a:lstStyle/>
            <a:p>
              <a:pPr algn="ctr"/>
              <a:r>
                <a:rPr lang="fr-FR" sz="1000" dirty="0"/>
                <a:t>12</a:t>
              </a:r>
            </a:p>
          </p:txBody>
        </p:sp>
        <p:sp>
          <p:nvSpPr>
            <p:cNvPr id="142" name="ZoneTexte 141"/>
            <p:cNvSpPr txBox="1"/>
            <p:nvPr/>
          </p:nvSpPr>
          <p:spPr>
            <a:xfrm>
              <a:off x="2823158" y="3984444"/>
              <a:ext cx="325731" cy="246221"/>
            </a:xfrm>
            <a:prstGeom prst="rect">
              <a:avLst/>
            </a:prstGeom>
            <a:noFill/>
          </p:spPr>
          <p:txBody>
            <a:bodyPr wrap="none" rtlCol="0">
              <a:spAutoFit/>
            </a:bodyPr>
            <a:lstStyle/>
            <a:p>
              <a:pPr algn="ctr"/>
              <a:r>
                <a:rPr lang="fr-FR" sz="1000" dirty="0"/>
                <a:t>16</a:t>
              </a:r>
            </a:p>
          </p:txBody>
        </p:sp>
        <p:sp>
          <p:nvSpPr>
            <p:cNvPr id="143" name="ZoneTexte 142"/>
            <p:cNvSpPr txBox="1"/>
            <p:nvPr/>
          </p:nvSpPr>
          <p:spPr>
            <a:xfrm>
              <a:off x="3434207" y="3984444"/>
              <a:ext cx="325731" cy="246221"/>
            </a:xfrm>
            <a:prstGeom prst="rect">
              <a:avLst/>
            </a:prstGeom>
            <a:noFill/>
          </p:spPr>
          <p:txBody>
            <a:bodyPr wrap="none" rtlCol="0">
              <a:spAutoFit/>
            </a:bodyPr>
            <a:lstStyle/>
            <a:p>
              <a:pPr algn="ctr"/>
              <a:r>
                <a:rPr lang="fr-FR" sz="1000" dirty="0"/>
                <a:t>20</a:t>
              </a:r>
            </a:p>
          </p:txBody>
        </p:sp>
        <p:sp>
          <p:nvSpPr>
            <p:cNvPr id="144" name="ZoneTexte 143"/>
            <p:cNvSpPr txBox="1"/>
            <p:nvPr/>
          </p:nvSpPr>
          <p:spPr>
            <a:xfrm>
              <a:off x="4039083" y="3984444"/>
              <a:ext cx="325731" cy="246221"/>
            </a:xfrm>
            <a:prstGeom prst="rect">
              <a:avLst/>
            </a:prstGeom>
            <a:noFill/>
          </p:spPr>
          <p:txBody>
            <a:bodyPr wrap="none" rtlCol="0">
              <a:spAutoFit/>
            </a:bodyPr>
            <a:lstStyle/>
            <a:p>
              <a:pPr algn="ctr"/>
              <a:r>
                <a:rPr lang="fr-FR" sz="1000" dirty="0"/>
                <a:t>24</a:t>
              </a:r>
            </a:p>
          </p:txBody>
        </p:sp>
        <p:sp>
          <p:nvSpPr>
            <p:cNvPr id="145" name="ZoneTexte 144"/>
            <p:cNvSpPr txBox="1"/>
            <p:nvPr/>
          </p:nvSpPr>
          <p:spPr>
            <a:xfrm>
              <a:off x="240505" y="3798765"/>
              <a:ext cx="255198" cy="246221"/>
            </a:xfrm>
            <a:prstGeom prst="rect">
              <a:avLst/>
            </a:prstGeom>
            <a:noFill/>
          </p:spPr>
          <p:txBody>
            <a:bodyPr wrap="none" rtlCol="0">
              <a:spAutoFit/>
            </a:bodyPr>
            <a:lstStyle/>
            <a:p>
              <a:pPr algn="r"/>
              <a:r>
                <a:rPr lang="fr-FR" sz="1000" dirty="0"/>
                <a:t>0</a:t>
              </a:r>
            </a:p>
          </p:txBody>
        </p:sp>
        <p:sp>
          <p:nvSpPr>
            <p:cNvPr id="146" name="ZoneTexte 145"/>
            <p:cNvSpPr txBox="1"/>
            <p:nvPr/>
          </p:nvSpPr>
          <p:spPr>
            <a:xfrm>
              <a:off x="169973" y="3458113"/>
              <a:ext cx="325730" cy="246221"/>
            </a:xfrm>
            <a:prstGeom prst="rect">
              <a:avLst/>
            </a:prstGeom>
            <a:noFill/>
          </p:spPr>
          <p:txBody>
            <a:bodyPr wrap="none" rtlCol="0">
              <a:spAutoFit/>
            </a:bodyPr>
            <a:lstStyle/>
            <a:p>
              <a:pPr algn="r"/>
              <a:r>
                <a:rPr lang="fr-FR" sz="1000" dirty="0"/>
                <a:t>50</a:t>
              </a:r>
            </a:p>
          </p:txBody>
        </p:sp>
        <p:sp>
          <p:nvSpPr>
            <p:cNvPr id="147" name="ZoneTexte 146"/>
            <p:cNvSpPr txBox="1"/>
            <p:nvPr/>
          </p:nvSpPr>
          <p:spPr>
            <a:xfrm>
              <a:off x="99441" y="3117464"/>
              <a:ext cx="396262" cy="246221"/>
            </a:xfrm>
            <a:prstGeom prst="rect">
              <a:avLst/>
            </a:prstGeom>
            <a:noFill/>
          </p:spPr>
          <p:txBody>
            <a:bodyPr wrap="none" rtlCol="0">
              <a:spAutoFit/>
            </a:bodyPr>
            <a:lstStyle/>
            <a:p>
              <a:pPr algn="r"/>
              <a:r>
                <a:rPr lang="fr-FR" sz="1000" dirty="0"/>
                <a:t>100</a:t>
              </a:r>
            </a:p>
          </p:txBody>
        </p:sp>
        <p:sp>
          <p:nvSpPr>
            <p:cNvPr id="148" name="ZoneTexte 147"/>
            <p:cNvSpPr txBox="1"/>
            <p:nvPr/>
          </p:nvSpPr>
          <p:spPr>
            <a:xfrm>
              <a:off x="99441" y="2776815"/>
              <a:ext cx="396262" cy="246221"/>
            </a:xfrm>
            <a:prstGeom prst="rect">
              <a:avLst/>
            </a:prstGeom>
            <a:noFill/>
          </p:spPr>
          <p:txBody>
            <a:bodyPr wrap="none" rtlCol="0">
              <a:spAutoFit/>
            </a:bodyPr>
            <a:lstStyle/>
            <a:p>
              <a:pPr algn="r"/>
              <a:r>
                <a:rPr lang="fr-FR" sz="1000" dirty="0"/>
                <a:t>150</a:t>
              </a:r>
            </a:p>
          </p:txBody>
        </p:sp>
        <p:sp>
          <p:nvSpPr>
            <p:cNvPr id="149" name="ZoneTexte 148"/>
            <p:cNvSpPr txBox="1"/>
            <p:nvPr/>
          </p:nvSpPr>
          <p:spPr>
            <a:xfrm>
              <a:off x="99441" y="2436166"/>
              <a:ext cx="396262" cy="246221"/>
            </a:xfrm>
            <a:prstGeom prst="rect">
              <a:avLst/>
            </a:prstGeom>
            <a:noFill/>
          </p:spPr>
          <p:txBody>
            <a:bodyPr wrap="none" rtlCol="0">
              <a:spAutoFit/>
            </a:bodyPr>
            <a:lstStyle/>
            <a:p>
              <a:pPr algn="r"/>
              <a:r>
                <a:rPr lang="fr-FR" sz="1000" dirty="0"/>
                <a:t>200</a:t>
              </a:r>
            </a:p>
          </p:txBody>
        </p:sp>
        <p:sp>
          <p:nvSpPr>
            <p:cNvPr id="150" name="ZoneTexte 149"/>
            <p:cNvSpPr txBox="1"/>
            <p:nvPr/>
          </p:nvSpPr>
          <p:spPr>
            <a:xfrm>
              <a:off x="99441" y="2095517"/>
              <a:ext cx="396262" cy="246221"/>
            </a:xfrm>
            <a:prstGeom prst="rect">
              <a:avLst/>
            </a:prstGeom>
            <a:noFill/>
          </p:spPr>
          <p:txBody>
            <a:bodyPr wrap="none" rtlCol="0">
              <a:spAutoFit/>
            </a:bodyPr>
            <a:lstStyle/>
            <a:p>
              <a:pPr algn="r"/>
              <a:r>
                <a:rPr lang="fr-FR" sz="1000" dirty="0"/>
                <a:t>250</a:t>
              </a:r>
            </a:p>
          </p:txBody>
        </p:sp>
        <p:sp>
          <p:nvSpPr>
            <p:cNvPr id="151" name="ZoneTexte 150"/>
            <p:cNvSpPr txBox="1"/>
            <p:nvPr/>
          </p:nvSpPr>
          <p:spPr>
            <a:xfrm>
              <a:off x="99441" y="1754868"/>
              <a:ext cx="396262" cy="246221"/>
            </a:xfrm>
            <a:prstGeom prst="rect">
              <a:avLst/>
            </a:prstGeom>
            <a:noFill/>
          </p:spPr>
          <p:txBody>
            <a:bodyPr wrap="none" rtlCol="0">
              <a:spAutoFit/>
            </a:bodyPr>
            <a:lstStyle/>
            <a:p>
              <a:pPr algn="r"/>
              <a:r>
                <a:rPr lang="fr-FR" sz="1000" dirty="0"/>
                <a:t>300</a:t>
              </a:r>
            </a:p>
          </p:txBody>
        </p:sp>
        <p:sp>
          <p:nvSpPr>
            <p:cNvPr id="152" name="ZoneTexte 151"/>
            <p:cNvSpPr txBox="1"/>
            <p:nvPr/>
          </p:nvSpPr>
          <p:spPr>
            <a:xfrm>
              <a:off x="99441" y="1414219"/>
              <a:ext cx="396262" cy="246221"/>
            </a:xfrm>
            <a:prstGeom prst="rect">
              <a:avLst/>
            </a:prstGeom>
            <a:noFill/>
          </p:spPr>
          <p:txBody>
            <a:bodyPr wrap="none" rtlCol="0">
              <a:spAutoFit/>
            </a:bodyPr>
            <a:lstStyle/>
            <a:p>
              <a:pPr algn="r"/>
              <a:r>
                <a:rPr lang="fr-FR" sz="1000" dirty="0"/>
                <a:t>350</a:t>
              </a:r>
            </a:p>
          </p:txBody>
        </p:sp>
        <p:sp>
          <p:nvSpPr>
            <p:cNvPr id="153" name="ZoneTexte 152"/>
            <p:cNvSpPr txBox="1"/>
            <p:nvPr/>
          </p:nvSpPr>
          <p:spPr>
            <a:xfrm>
              <a:off x="1012865" y="2219803"/>
              <a:ext cx="1447832" cy="230832"/>
            </a:xfrm>
            <a:prstGeom prst="rect">
              <a:avLst/>
            </a:prstGeom>
            <a:noFill/>
          </p:spPr>
          <p:txBody>
            <a:bodyPr wrap="none" rtlCol="0">
              <a:spAutoFit/>
            </a:bodyPr>
            <a:lstStyle/>
            <a:p>
              <a:r>
                <a:rPr lang="fr-FR" sz="900" dirty="0"/>
                <a:t>DE 150 mg seul du à J0 </a:t>
              </a:r>
            </a:p>
          </p:txBody>
        </p:sp>
        <p:sp>
          <p:nvSpPr>
            <p:cNvPr id="154" name="ZoneTexte 153"/>
            <p:cNvSpPr txBox="1"/>
            <p:nvPr/>
          </p:nvSpPr>
          <p:spPr>
            <a:xfrm>
              <a:off x="1012865" y="2428764"/>
              <a:ext cx="2832025" cy="230832"/>
            </a:xfrm>
            <a:prstGeom prst="rect">
              <a:avLst/>
            </a:prstGeom>
            <a:noFill/>
          </p:spPr>
          <p:txBody>
            <a:bodyPr wrap="none" rtlCol="0">
              <a:spAutoFit/>
            </a:bodyPr>
            <a:lstStyle/>
            <a:p>
              <a:r>
                <a:rPr lang="fr-FR" sz="900" dirty="0"/>
                <a:t>DE 150 mg du séparément (2h avant) de RTV (J19)</a:t>
              </a:r>
            </a:p>
          </p:txBody>
        </p:sp>
        <p:sp>
          <p:nvSpPr>
            <p:cNvPr id="155" name="ZoneTexte 154"/>
            <p:cNvSpPr txBox="1"/>
            <p:nvPr/>
          </p:nvSpPr>
          <p:spPr>
            <a:xfrm>
              <a:off x="1012865" y="2669213"/>
              <a:ext cx="2421362" cy="230832"/>
            </a:xfrm>
            <a:prstGeom prst="rect">
              <a:avLst/>
            </a:prstGeom>
            <a:noFill/>
          </p:spPr>
          <p:txBody>
            <a:bodyPr wrap="none" rtlCol="0">
              <a:spAutoFit/>
            </a:bodyPr>
            <a:lstStyle/>
            <a:p>
              <a:r>
                <a:rPr lang="fr-FR" sz="900" dirty="0"/>
                <a:t>DE 150 mg du simultanément de RTV (J26)</a:t>
              </a:r>
            </a:p>
          </p:txBody>
        </p:sp>
        <p:sp>
          <p:nvSpPr>
            <p:cNvPr id="156" name="Freeform 10"/>
            <p:cNvSpPr>
              <a:spLocks/>
            </p:cNvSpPr>
            <p:nvPr/>
          </p:nvSpPr>
          <p:spPr bwMode="auto">
            <a:xfrm>
              <a:off x="897322" y="2510232"/>
              <a:ext cx="67894" cy="66352"/>
            </a:xfrm>
            <a:custGeom>
              <a:avLst/>
              <a:gdLst>
                <a:gd name="T0" fmla="*/ 21 w 44"/>
                <a:gd name="T1" fmla="*/ 43 h 43"/>
                <a:gd name="T2" fmla="*/ 28 w 44"/>
                <a:gd name="T3" fmla="*/ 43 h 43"/>
                <a:gd name="T4" fmla="*/ 33 w 44"/>
                <a:gd name="T5" fmla="*/ 41 h 43"/>
                <a:gd name="T6" fmla="*/ 38 w 44"/>
                <a:gd name="T7" fmla="*/ 38 h 43"/>
                <a:gd name="T8" fmla="*/ 41 w 44"/>
                <a:gd name="T9" fmla="*/ 33 h 43"/>
                <a:gd name="T10" fmla="*/ 43 w 44"/>
                <a:gd name="T11" fmla="*/ 28 h 43"/>
                <a:gd name="T12" fmla="*/ 44 w 44"/>
                <a:gd name="T13" fmla="*/ 21 h 43"/>
                <a:gd name="T14" fmla="*/ 43 w 44"/>
                <a:gd name="T15" fmla="*/ 17 h 43"/>
                <a:gd name="T16" fmla="*/ 41 w 44"/>
                <a:gd name="T17" fmla="*/ 10 h 43"/>
                <a:gd name="T18" fmla="*/ 38 w 44"/>
                <a:gd name="T19" fmla="*/ 7 h 43"/>
                <a:gd name="T20" fmla="*/ 33 w 44"/>
                <a:gd name="T21" fmla="*/ 4 h 43"/>
                <a:gd name="T22" fmla="*/ 28 w 44"/>
                <a:gd name="T23" fmla="*/ 0 h 43"/>
                <a:gd name="T24" fmla="*/ 21 w 44"/>
                <a:gd name="T25" fmla="*/ 0 h 43"/>
                <a:gd name="T26" fmla="*/ 16 w 44"/>
                <a:gd name="T27" fmla="*/ 0 h 43"/>
                <a:gd name="T28" fmla="*/ 12 w 44"/>
                <a:gd name="T29" fmla="*/ 4 h 43"/>
                <a:gd name="T30" fmla="*/ 7 w 44"/>
                <a:gd name="T31" fmla="*/ 7 h 43"/>
                <a:gd name="T32" fmla="*/ 3 w 44"/>
                <a:gd name="T33" fmla="*/ 10 h 43"/>
                <a:gd name="T34" fmla="*/ 2 w 44"/>
                <a:gd name="T35" fmla="*/ 17 h 43"/>
                <a:gd name="T36" fmla="*/ 0 w 44"/>
                <a:gd name="T37" fmla="*/ 21 h 43"/>
                <a:gd name="T38" fmla="*/ 2 w 44"/>
                <a:gd name="T39" fmla="*/ 28 h 43"/>
                <a:gd name="T40" fmla="*/ 3 w 44"/>
                <a:gd name="T41" fmla="*/ 33 h 43"/>
                <a:gd name="T42" fmla="*/ 7 w 44"/>
                <a:gd name="T43" fmla="*/ 38 h 43"/>
                <a:gd name="T44" fmla="*/ 12 w 44"/>
                <a:gd name="T45" fmla="*/ 41 h 43"/>
                <a:gd name="T46" fmla="*/ 16 w 44"/>
                <a:gd name="T47" fmla="*/ 43 h 43"/>
                <a:gd name="T48" fmla="*/ 21 w 44"/>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21" y="43"/>
                  </a:moveTo>
                  <a:lnTo>
                    <a:pt x="28" y="43"/>
                  </a:lnTo>
                  <a:lnTo>
                    <a:pt x="33" y="41"/>
                  </a:lnTo>
                  <a:lnTo>
                    <a:pt x="38" y="38"/>
                  </a:lnTo>
                  <a:lnTo>
                    <a:pt x="41" y="33"/>
                  </a:lnTo>
                  <a:lnTo>
                    <a:pt x="43" y="28"/>
                  </a:lnTo>
                  <a:lnTo>
                    <a:pt x="44" y="21"/>
                  </a:lnTo>
                  <a:lnTo>
                    <a:pt x="43" y="17"/>
                  </a:lnTo>
                  <a:lnTo>
                    <a:pt x="41" y="10"/>
                  </a:lnTo>
                  <a:lnTo>
                    <a:pt x="38" y="7"/>
                  </a:lnTo>
                  <a:lnTo>
                    <a:pt x="33" y="4"/>
                  </a:lnTo>
                  <a:lnTo>
                    <a:pt x="28" y="0"/>
                  </a:lnTo>
                  <a:lnTo>
                    <a:pt x="21" y="0"/>
                  </a:lnTo>
                  <a:lnTo>
                    <a:pt x="16" y="0"/>
                  </a:lnTo>
                  <a:lnTo>
                    <a:pt x="12" y="4"/>
                  </a:lnTo>
                  <a:lnTo>
                    <a:pt x="7" y="7"/>
                  </a:lnTo>
                  <a:lnTo>
                    <a:pt x="3" y="10"/>
                  </a:lnTo>
                  <a:lnTo>
                    <a:pt x="2" y="17"/>
                  </a:lnTo>
                  <a:lnTo>
                    <a:pt x="0" y="21"/>
                  </a:lnTo>
                  <a:lnTo>
                    <a:pt x="2" y="28"/>
                  </a:lnTo>
                  <a:lnTo>
                    <a:pt x="3" y="33"/>
                  </a:lnTo>
                  <a:lnTo>
                    <a:pt x="7" y="38"/>
                  </a:lnTo>
                  <a:lnTo>
                    <a:pt x="12" y="41"/>
                  </a:lnTo>
                  <a:lnTo>
                    <a:pt x="16" y="43"/>
                  </a:lnTo>
                  <a:lnTo>
                    <a:pt x="21"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7" name="Freeform 11"/>
            <p:cNvSpPr>
              <a:spLocks/>
            </p:cNvSpPr>
            <p:nvPr/>
          </p:nvSpPr>
          <p:spPr bwMode="auto">
            <a:xfrm>
              <a:off x="897322" y="2302290"/>
              <a:ext cx="67894" cy="64808"/>
            </a:xfrm>
            <a:custGeom>
              <a:avLst/>
              <a:gdLst>
                <a:gd name="T0" fmla="*/ 7 w 44"/>
                <a:gd name="T1" fmla="*/ 37 h 42"/>
                <a:gd name="T2" fmla="*/ 12 w 44"/>
                <a:gd name="T3" fmla="*/ 40 h 42"/>
                <a:gd name="T4" fmla="*/ 16 w 44"/>
                <a:gd name="T5" fmla="*/ 42 h 42"/>
                <a:gd name="T6" fmla="*/ 23 w 44"/>
                <a:gd name="T7" fmla="*/ 42 h 42"/>
                <a:gd name="T8" fmla="*/ 28 w 44"/>
                <a:gd name="T9" fmla="*/ 42 h 42"/>
                <a:gd name="T10" fmla="*/ 33 w 44"/>
                <a:gd name="T11" fmla="*/ 40 h 42"/>
                <a:gd name="T12" fmla="*/ 38 w 44"/>
                <a:gd name="T13" fmla="*/ 37 h 42"/>
                <a:gd name="T14" fmla="*/ 41 w 44"/>
                <a:gd name="T15" fmla="*/ 32 h 42"/>
                <a:gd name="T16" fmla="*/ 43 w 44"/>
                <a:gd name="T17" fmla="*/ 27 h 42"/>
                <a:gd name="T18" fmla="*/ 44 w 44"/>
                <a:gd name="T19" fmla="*/ 21 h 42"/>
                <a:gd name="T20" fmla="*/ 43 w 44"/>
                <a:gd name="T21" fmla="*/ 16 h 42"/>
                <a:gd name="T22" fmla="*/ 41 w 44"/>
                <a:gd name="T23" fmla="*/ 11 h 42"/>
                <a:gd name="T24" fmla="*/ 38 w 44"/>
                <a:gd name="T25" fmla="*/ 6 h 42"/>
                <a:gd name="T26" fmla="*/ 33 w 44"/>
                <a:gd name="T27" fmla="*/ 3 h 42"/>
                <a:gd name="T28" fmla="*/ 28 w 44"/>
                <a:gd name="T29" fmla="*/ 0 h 42"/>
                <a:gd name="T30" fmla="*/ 23 w 44"/>
                <a:gd name="T31" fmla="*/ 0 h 42"/>
                <a:gd name="T32" fmla="*/ 16 w 44"/>
                <a:gd name="T33" fmla="*/ 0 h 42"/>
                <a:gd name="T34" fmla="*/ 12 w 44"/>
                <a:gd name="T35" fmla="*/ 3 h 42"/>
                <a:gd name="T36" fmla="*/ 7 w 44"/>
                <a:gd name="T37" fmla="*/ 6 h 42"/>
                <a:gd name="T38" fmla="*/ 3 w 44"/>
                <a:gd name="T39" fmla="*/ 11 h 42"/>
                <a:gd name="T40" fmla="*/ 2 w 44"/>
                <a:gd name="T41" fmla="*/ 16 h 42"/>
                <a:gd name="T42" fmla="*/ 0 w 44"/>
                <a:gd name="T43" fmla="*/ 21 h 42"/>
                <a:gd name="T44" fmla="*/ 2 w 44"/>
                <a:gd name="T45" fmla="*/ 27 h 42"/>
                <a:gd name="T46" fmla="*/ 3 w 44"/>
                <a:gd name="T47" fmla="*/ 32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2" y="40"/>
                  </a:lnTo>
                  <a:lnTo>
                    <a:pt x="16" y="42"/>
                  </a:lnTo>
                  <a:lnTo>
                    <a:pt x="23" y="42"/>
                  </a:lnTo>
                  <a:lnTo>
                    <a:pt x="28" y="42"/>
                  </a:lnTo>
                  <a:lnTo>
                    <a:pt x="33" y="40"/>
                  </a:lnTo>
                  <a:lnTo>
                    <a:pt x="38" y="37"/>
                  </a:lnTo>
                  <a:lnTo>
                    <a:pt x="41" y="32"/>
                  </a:lnTo>
                  <a:lnTo>
                    <a:pt x="43" y="27"/>
                  </a:lnTo>
                  <a:lnTo>
                    <a:pt x="44" y="21"/>
                  </a:lnTo>
                  <a:lnTo>
                    <a:pt x="43" y="16"/>
                  </a:lnTo>
                  <a:lnTo>
                    <a:pt x="41" y="11"/>
                  </a:lnTo>
                  <a:lnTo>
                    <a:pt x="38" y="6"/>
                  </a:lnTo>
                  <a:lnTo>
                    <a:pt x="33" y="3"/>
                  </a:lnTo>
                  <a:lnTo>
                    <a:pt x="28" y="0"/>
                  </a:lnTo>
                  <a:lnTo>
                    <a:pt x="23" y="0"/>
                  </a:lnTo>
                  <a:lnTo>
                    <a:pt x="16" y="0"/>
                  </a:lnTo>
                  <a:lnTo>
                    <a:pt x="12" y="3"/>
                  </a:lnTo>
                  <a:lnTo>
                    <a:pt x="7" y="6"/>
                  </a:lnTo>
                  <a:lnTo>
                    <a:pt x="3" y="11"/>
                  </a:lnTo>
                  <a:lnTo>
                    <a:pt x="2" y="16"/>
                  </a:lnTo>
                  <a:lnTo>
                    <a:pt x="0" y="21"/>
                  </a:lnTo>
                  <a:lnTo>
                    <a:pt x="2" y="27"/>
                  </a:lnTo>
                  <a:lnTo>
                    <a:pt x="3" y="32"/>
                  </a:lnTo>
                  <a:lnTo>
                    <a:pt x="7" y="37"/>
                  </a:lnTo>
                  <a:lnTo>
                    <a:pt x="7"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8" name="Freeform 12"/>
            <p:cNvSpPr>
              <a:spLocks/>
            </p:cNvSpPr>
            <p:nvPr/>
          </p:nvSpPr>
          <p:spPr bwMode="auto">
            <a:xfrm>
              <a:off x="897322" y="2751206"/>
              <a:ext cx="67894" cy="64808"/>
            </a:xfrm>
            <a:custGeom>
              <a:avLst/>
              <a:gdLst>
                <a:gd name="T0" fmla="*/ 44 w 44"/>
                <a:gd name="T1" fmla="*/ 21 h 42"/>
                <a:gd name="T2" fmla="*/ 43 w 44"/>
                <a:gd name="T3" fmla="*/ 16 h 42"/>
                <a:gd name="T4" fmla="*/ 41 w 44"/>
                <a:gd name="T5" fmla="*/ 10 h 42"/>
                <a:gd name="T6" fmla="*/ 38 w 44"/>
                <a:gd name="T7" fmla="*/ 6 h 42"/>
                <a:gd name="T8" fmla="*/ 33 w 44"/>
                <a:gd name="T9" fmla="*/ 3 h 42"/>
                <a:gd name="T10" fmla="*/ 28 w 44"/>
                <a:gd name="T11" fmla="*/ 0 h 42"/>
                <a:gd name="T12" fmla="*/ 21 w 44"/>
                <a:gd name="T13" fmla="*/ 0 h 42"/>
                <a:gd name="T14" fmla="*/ 16 w 44"/>
                <a:gd name="T15" fmla="*/ 0 h 42"/>
                <a:gd name="T16" fmla="*/ 12 w 44"/>
                <a:gd name="T17" fmla="*/ 3 h 42"/>
                <a:gd name="T18" fmla="*/ 7 w 44"/>
                <a:gd name="T19" fmla="*/ 6 h 42"/>
                <a:gd name="T20" fmla="*/ 3 w 44"/>
                <a:gd name="T21" fmla="*/ 10 h 42"/>
                <a:gd name="T22" fmla="*/ 2 w 44"/>
                <a:gd name="T23" fmla="*/ 16 h 42"/>
                <a:gd name="T24" fmla="*/ 0 w 44"/>
                <a:gd name="T25" fmla="*/ 21 h 42"/>
                <a:gd name="T26" fmla="*/ 2 w 44"/>
                <a:gd name="T27" fmla="*/ 28 h 42"/>
                <a:gd name="T28" fmla="*/ 3 w 44"/>
                <a:gd name="T29" fmla="*/ 32 h 42"/>
                <a:gd name="T30" fmla="*/ 7 w 44"/>
                <a:gd name="T31" fmla="*/ 37 h 42"/>
                <a:gd name="T32" fmla="*/ 12 w 44"/>
                <a:gd name="T33" fmla="*/ 41 h 42"/>
                <a:gd name="T34" fmla="*/ 16 w 44"/>
                <a:gd name="T35" fmla="*/ 42 h 42"/>
                <a:gd name="T36" fmla="*/ 21 w 44"/>
                <a:gd name="T37" fmla="*/ 42 h 42"/>
                <a:gd name="T38" fmla="*/ 28 w 44"/>
                <a:gd name="T39" fmla="*/ 42 h 42"/>
                <a:gd name="T40" fmla="*/ 33 w 44"/>
                <a:gd name="T41" fmla="*/ 41 h 42"/>
                <a:gd name="T42" fmla="*/ 38 w 44"/>
                <a:gd name="T43" fmla="*/ 37 h 42"/>
                <a:gd name="T44" fmla="*/ 41 w 44"/>
                <a:gd name="T45" fmla="*/ 32 h 42"/>
                <a:gd name="T46" fmla="*/ 43 w 44"/>
                <a:gd name="T47" fmla="*/ 28 h 42"/>
                <a:gd name="T48" fmla="*/ 44 w 44"/>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44" y="21"/>
                  </a:moveTo>
                  <a:lnTo>
                    <a:pt x="43" y="16"/>
                  </a:lnTo>
                  <a:lnTo>
                    <a:pt x="41" y="10"/>
                  </a:lnTo>
                  <a:lnTo>
                    <a:pt x="38" y="6"/>
                  </a:lnTo>
                  <a:lnTo>
                    <a:pt x="33" y="3"/>
                  </a:lnTo>
                  <a:lnTo>
                    <a:pt x="28" y="0"/>
                  </a:lnTo>
                  <a:lnTo>
                    <a:pt x="21" y="0"/>
                  </a:lnTo>
                  <a:lnTo>
                    <a:pt x="16" y="0"/>
                  </a:lnTo>
                  <a:lnTo>
                    <a:pt x="12" y="3"/>
                  </a:lnTo>
                  <a:lnTo>
                    <a:pt x="7" y="6"/>
                  </a:lnTo>
                  <a:lnTo>
                    <a:pt x="3" y="10"/>
                  </a:lnTo>
                  <a:lnTo>
                    <a:pt x="2" y="16"/>
                  </a:lnTo>
                  <a:lnTo>
                    <a:pt x="0" y="21"/>
                  </a:lnTo>
                  <a:lnTo>
                    <a:pt x="2" y="28"/>
                  </a:lnTo>
                  <a:lnTo>
                    <a:pt x="3" y="32"/>
                  </a:lnTo>
                  <a:lnTo>
                    <a:pt x="7" y="37"/>
                  </a:lnTo>
                  <a:lnTo>
                    <a:pt x="12" y="41"/>
                  </a:lnTo>
                  <a:lnTo>
                    <a:pt x="16" y="42"/>
                  </a:lnTo>
                  <a:lnTo>
                    <a:pt x="21" y="42"/>
                  </a:lnTo>
                  <a:lnTo>
                    <a:pt x="28" y="42"/>
                  </a:lnTo>
                  <a:lnTo>
                    <a:pt x="33" y="41"/>
                  </a:lnTo>
                  <a:lnTo>
                    <a:pt x="38" y="37"/>
                  </a:lnTo>
                  <a:lnTo>
                    <a:pt x="41" y="32"/>
                  </a:lnTo>
                  <a:lnTo>
                    <a:pt x="43" y="28"/>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5" name="ZoneTexte 164"/>
            <p:cNvSpPr txBox="1"/>
            <p:nvPr/>
          </p:nvSpPr>
          <p:spPr>
            <a:xfrm>
              <a:off x="2065462" y="4192565"/>
              <a:ext cx="617477" cy="246221"/>
            </a:xfrm>
            <a:prstGeom prst="rect">
              <a:avLst/>
            </a:prstGeom>
            <a:noFill/>
          </p:spPr>
          <p:txBody>
            <a:bodyPr wrap="none" rtlCol="0">
              <a:spAutoFit/>
            </a:bodyPr>
            <a:lstStyle/>
            <a:p>
              <a:pPr algn="ctr"/>
              <a:r>
                <a:rPr lang="fr-FR" sz="1000" b="1" dirty="0"/>
                <a:t>Heures</a:t>
              </a:r>
            </a:p>
          </p:txBody>
        </p:sp>
        <p:sp>
          <p:nvSpPr>
            <p:cNvPr id="182" name="ZoneTexte 181"/>
            <p:cNvSpPr txBox="1"/>
            <p:nvPr/>
          </p:nvSpPr>
          <p:spPr>
            <a:xfrm>
              <a:off x="1894779" y="1597891"/>
              <a:ext cx="958853" cy="338554"/>
            </a:xfrm>
            <a:prstGeom prst="rect">
              <a:avLst/>
            </a:prstGeom>
            <a:noFill/>
          </p:spPr>
          <p:txBody>
            <a:bodyPr wrap="none" rtlCol="0">
              <a:spAutoFit/>
            </a:bodyPr>
            <a:lstStyle/>
            <a:p>
              <a:pPr algn="ctr"/>
              <a:r>
                <a:rPr lang="fr-FR" sz="1600" b="1" dirty="0" err="1">
                  <a:solidFill>
                    <a:srgbClr val="0070C0"/>
                  </a:solidFill>
                  <a:latin typeface="Calibri" panose="020F0502020204030204" pitchFamily="34" charset="0"/>
                </a:rPr>
                <a:t>Ritonavir</a:t>
              </a:r>
              <a:endParaRPr lang="fr-FR" sz="1600" b="1" dirty="0">
                <a:solidFill>
                  <a:srgbClr val="0070C0"/>
                </a:solidFill>
                <a:latin typeface="Calibri" panose="020F0502020204030204" pitchFamily="34" charset="0"/>
              </a:endParaRPr>
            </a:p>
          </p:txBody>
        </p:sp>
      </p:grpSp>
      <p:grpSp>
        <p:nvGrpSpPr>
          <p:cNvPr id="3" name="Groupe 2"/>
          <p:cNvGrpSpPr/>
          <p:nvPr/>
        </p:nvGrpSpPr>
        <p:grpSpPr>
          <a:xfrm>
            <a:off x="4527370" y="1414219"/>
            <a:ext cx="4560141" cy="3024567"/>
            <a:chOff x="4527370" y="1414219"/>
            <a:chExt cx="4560141" cy="3024567"/>
          </a:xfrm>
        </p:grpSpPr>
        <p:grpSp>
          <p:nvGrpSpPr>
            <p:cNvPr id="71" name="Groupe 24656"/>
            <p:cNvGrpSpPr/>
            <p:nvPr/>
          </p:nvGrpSpPr>
          <p:grpSpPr>
            <a:xfrm>
              <a:off x="4895676" y="1513994"/>
              <a:ext cx="3883868" cy="2470428"/>
              <a:chOff x="4970463" y="2141538"/>
              <a:chExt cx="3730625" cy="2608262"/>
            </a:xfrm>
          </p:grpSpPr>
          <p:sp>
            <p:nvSpPr>
              <p:cNvPr id="72" name="Freeform 9"/>
              <p:cNvSpPr>
                <a:spLocks/>
              </p:cNvSpPr>
              <p:nvPr/>
            </p:nvSpPr>
            <p:spPr bwMode="auto">
              <a:xfrm>
                <a:off x="5040313" y="2141538"/>
                <a:ext cx="3660775" cy="2525713"/>
              </a:xfrm>
              <a:custGeom>
                <a:avLst/>
                <a:gdLst>
                  <a:gd name="T0" fmla="*/ 2306 w 2306"/>
                  <a:gd name="T1" fmla="*/ 1591 h 1591"/>
                  <a:gd name="T2" fmla="*/ 0 w 2306"/>
                  <a:gd name="T3" fmla="*/ 1591 h 1591"/>
                  <a:gd name="T4" fmla="*/ 0 w 2306"/>
                  <a:gd name="T5" fmla="*/ 0 h 1591"/>
                </a:gdLst>
                <a:ahLst/>
                <a:cxnLst>
                  <a:cxn ang="0">
                    <a:pos x="T0" y="T1"/>
                  </a:cxn>
                  <a:cxn ang="0">
                    <a:pos x="T2" y="T3"/>
                  </a:cxn>
                  <a:cxn ang="0">
                    <a:pos x="T4" y="T5"/>
                  </a:cxn>
                </a:cxnLst>
                <a:rect l="0" t="0" r="r" b="b"/>
                <a:pathLst>
                  <a:path w="2306" h="1591">
                    <a:moveTo>
                      <a:pt x="2306" y="1591"/>
                    </a:moveTo>
                    <a:lnTo>
                      <a:pt x="0" y="1591"/>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Line 13"/>
              <p:cNvSpPr>
                <a:spLocks noChangeShapeType="1"/>
              </p:cNvSpPr>
              <p:nvPr/>
            </p:nvSpPr>
            <p:spPr bwMode="auto">
              <a:xfrm flipV="1">
                <a:off x="7385050"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14"/>
              <p:cNvSpPr>
                <a:spLocks noChangeShapeType="1"/>
              </p:cNvSpPr>
              <p:nvPr/>
            </p:nvSpPr>
            <p:spPr bwMode="auto">
              <a:xfrm flipV="1">
                <a:off x="7969250"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15"/>
              <p:cNvSpPr>
                <a:spLocks noChangeShapeType="1"/>
              </p:cNvSpPr>
              <p:nvPr/>
            </p:nvSpPr>
            <p:spPr bwMode="auto">
              <a:xfrm flipV="1">
                <a:off x="8555038"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16"/>
              <p:cNvSpPr>
                <a:spLocks noChangeShapeType="1"/>
              </p:cNvSpPr>
              <p:nvPr/>
            </p:nvSpPr>
            <p:spPr bwMode="auto">
              <a:xfrm flipV="1">
                <a:off x="5040313"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17"/>
              <p:cNvSpPr>
                <a:spLocks noChangeShapeType="1"/>
              </p:cNvSpPr>
              <p:nvPr/>
            </p:nvSpPr>
            <p:spPr bwMode="auto">
              <a:xfrm flipV="1">
                <a:off x="5624513"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18"/>
              <p:cNvSpPr>
                <a:spLocks noChangeShapeType="1"/>
              </p:cNvSpPr>
              <p:nvPr/>
            </p:nvSpPr>
            <p:spPr bwMode="auto">
              <a:xfrm flipV="1">
                <a:off x="6211888"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19"/>
              <p:cNvSpPr>
                <a:spLocks noChangeShapeType="1"/>
              </p:cNvSpPr>
              <p:nvPr/>
            </p:nvSpPr>
            <p:spPr bwMode="auto">
              <a:xfrm flipV="1">
                <a:off x="6797675" y="4667250"/>
                <a:ext cx="0" cy="825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27"/>
              <p:cNvSpPr>
                <a:spLocks noChangeShapeType="1"/>
              </p:cNvSpPr>
              <p:nvPr/>
            </p:nvSpPr>
            <p:spPr bwMode="auto">
              <a:xfrm>
                <a:off x="4970463" y="2155825"/>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28"/>
              <p:cNvSpPr>
                <a:spLocks noChangeShapeType="1"/>
              </p:cNvSpPr>
              <p:nvPr/>
            </p:nvSpPr>
            <p:spPr bwMode="auto">
              <a:xfrm>
                <a:off x="4970463" y="2514600"/>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Line 29"/>
              <p:cNvSpPr>
                <a:spLocks noChangeShapeType="1"/>
              </p:cNvSpPr>
              <p:nvPr/>
            </p:nvSpPr>
            <p:spPr bwMode="auto">
              <a:xfrm>
                <a:off x="4970463" y="2871788"/>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Line 30"/>
              <p:cNvSpPr>
                <a:spLocks noChangeShapeType="1"/>
              </p:cNvSpPr>
              <p:nvPr/>
            </p:nvSpPr>
            <p:spPr bwMode="auto">
              <a:xfrm>
                <a:off x="4970463" y="3230563"/>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Line 31"/>
              <p:cNvSpPr>
                <a:spLocks noChangeShapeType="1"/>
              </p:cNvSpPr>
              <p:nvPr/>
            </p:nvSpPr>
            <p:spPr bwMode="auto">
              <a:xfrm>
                <a:off x="4970463" y="3590925"/>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Line 32"/>
              <p:cNvSpPr>
                <a:spLocks noChangeShapeType="1"/>
              </p:cNvSpPr>
              <p:nvPr/>
            </p:nvSpPr>
            <p:spPr bwMode="auto">
              <a:xfrm>
                <a:off x="4970463" y="3948113"/>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Line 33"/>
              <p:cNvSpPr>
                <a:spLocks noChangeShapeType="1"/>
              </p:cNvSpPr>
              <p:nvPr/>
            </p:nvSpPr>
            <p:spPr bwMode="auto">
              <a:xfrm>
                <a:off x="4970463" y="4306888"/>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Line 34"/>
              <p:cNvSpPr>
                <a:spLocks noChangeShapeType="1"/>
              </p:cNvSpPr>
              <p:nvPr/>
            </p:nvSpPr>
            <p:spPr bwMode="auto">
              <a:xfrm>
                <a:off x="4970463" y="4667250"/>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Line 43"/>
              <p:cNvSpPr>
                <a:spLocks noChangeShapeType="1"/>
              </p:cNvSpPr>
              <p:nvPr/>
            </p:nvSpPr>
            <p:spPr bwMode="auto">
              <a:xfrm flipV="1">
                <a:off x="5487988" y="2178050"/>
                <a:ext cx="0" cy="5080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Line 45"/>
              <p:cNvSpPr>
                <a:spLocks noChangeShapeType="1"/>
              </p:cNvSpPr>
              <p:nvPr/>
            </p:nvSpPr>
            <p:spPr bwMode="auto">
              <a:xfrm flipV="1">
                <a:off x="5634038" y="2455863"/>
                <a:ext cx="0" cy="3714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Line 46"/>
              <p:cNvSpPr>
                <a:spLocks noChangeShapeType="1"/>
              </p:cNvSpPr>
              <p:nvPr/>
            </p:nvSpPr>
            <p:spPr bwMode="auto">
              <a:xfrm>
                <a:off x="5356225" y="3298825"/>
                <a:ext cx="0" cy="4270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Line 47"/>
              <p:cNvSpPr>
                <a:spLocks noChangeShapeType="1"/>
              </p:cNvSpPr>
              <p:nvPr/>
            </p:nvSpPr>
            <p:spPr bwMode="auto">
              <a:xfrm flipV="1">
                <a:off x="5929313" y="3052763"/>
                <a:ext cx="0" cy="27622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48"/>
              <p:cNvSpPr>
                <a:spLocks noChangeShapeType="1"/>
              </p:cNvSpPr>
              <p:nvPr/>
            </p:nvSpPr>
            <p:spPr bwMode="auto">
              <a:xfrm flipV="1">
                <a:off x="6805613" y="3998913"/>
                <a:ext cx="0" cy="1190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Line 49"/>
              <p:cNvSpPr>
                <a:spLocks noChangeShapeType="1"/>
              </p:cNvSpPr>
              <p:nvPr/>
            </p:nvSpPr>
            <p:spPr bwMode="auto">
              <a:xfrm flipV="1">
                <a:off x="6218238" y="3422650"/>
                <a:ext cx="0" cy="24765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Freeform 55"/>
              <p:cNvSpPr>
                <a:spLocks/>
              </p:cNvSpPr>
              <p:nvPr/>
            </p:nvSpPr>
            <p:spPr bwMode="auto">
              <a:xfrm>
                <a:off x="5040313" y="2436813"/>
                <a:ext cx="3514725" cy="2230438"/>
              </a:xfrm>
              <a:custGeom>
                <a:avLst/>
                <a:gdLst>
                  <a:gd name="T0" fmla="*/ 2214 w 2214"/>
                  <a:gd name="T1" fmla="*/ 1299 h 1405"/>
                  <a:gd name="T2" fmla="*/ 1114 w 2214"/>
                  <a:gd name="T3" fmla="*/ 1028 h 1405"/>
                  <a:gd name="T4" fmla="*/ 1112 w 2214"/>
                  <a:gd name="T5" fmla="*/ 1027 h 1405"/>
                  <a:gd name="T6" fmla="*/ 742 w 2214"/>
                  <a:gd name="T7" fmla="*/ 703 h 1405"/>
                  <a:gd name="T8" fmla="*/ 741 w 2214"/>
                  <a:gd name="T9" fmla="*/ 701 h 1405"/>
                  <a:gd name="T10" fmla="*/ 560 w 2214"/>
                  <a:gd name="T11" fmla="*/ 481 h 1405"/>
                  <a:gd name="T12" fmla="*/ 560 w 2214"/>
                  <a:gd name="T13" fmla="*/ 481 h 1405"/>
                  <a:gd name="T14" fmla="*/ 376 w 2214"/>
                  <a:gd name="T15" fmla="*/ 131 h 1405"/>
                  <a:gd name="T16" fmla="*/ 374 w 2214"/>
                  <a:gd name="T17" fmla="*/ 127 h 1405"/>
                  <a:gd name="T18" fmla="*/ 285 w 2214"/>
                  <a:gd name="T19" fmla="*/ 0 h 1405"/>
                  <a:gd name="T20" fmla="*/ 282 w 2214"/>
                  <a:gd name="T21" fmla="*/ 30 h 1405"/>
                  <a:gd name="T22" fmla="*/ 199 w 2214"/>
                  <a:gd name="T23" fmla="*/ 623 h 1405"/>
                  <a:gd name="T24" fmla="*/ 99 w 2214"/>
                  <a:gd name="T25" fmla="*/ 1325 h 1405"/>
                  <a:gd name="T26" fmla="*/ 54 w 2214"/>
                  <a:gd name="T27" fmla="*/ 1405 h 1405"/>
                  <a:gd name="T28" fmla="*/ 0 w 2214"/>
                  <a:gd name="T29" fmla="*/ 1405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4" h="1405">
                    <a:moveTo>
                      <a:pt x="2214" y="1299"/>
                    </a:moveTo>
                    <a:lnTo>
                      <a:pt x="1114" y="1028"/>
                    </a:lnTo>
                    <a:lnTo>
                      <a:pt x="1112" y="1027"/>
                    </a:lnTo>
                    <a:lnTo>
                      <a:pt x="742" y="703"/>
                    </a:lnTo>
                    <a:lnTo>
                      <a:pt x="741" y="701"/>
                    </a:lnTo>
                    <a:lnTo>
                      <a:pt x="560" y="481"/>
                    </a:lnTo>
                    <a:lnTo>
                      <a:pt x="560" y="481"/>
                    </a:lnTo>
                    <a:lnTo>
                      <a:pt x="376" y="131"/>
                    </a:lnTo>
                    <a:lnTo>
                      <a:pt x="374" y="127"/>
                    </a:lnTo>
                    <a:lnTo>
                      <a:pt x="285" y="0"/>
                    </a:lnTo>
                    <a:lnTo>
                      <a:pt x="282" y="30"/>
                    </a:lnTo>
                    <a:lnTo>
                      <a:pt x="199" y="623"/>
                    </a:lnTo>
                    <a:lnTo>
                      <a:pt x="99" y="1325"/>
                    </a:lnTo>
                    <a:lnTo>
                      <a:pt x="54" y="1405"/>
                    </a:lnTo>
                    <a:lnTo>
                      <a:pt x="0" y="1405"/>
                    </a:lnTo>
                  </a:path>
                </a:pathLst>
              </a:custGeom>
              <a:noFill/>
              <a:ln w="20638">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Freeform 67"/>
              <p:cNvSpPr>
                <a:spLocks/>
              </p:cNvSpPr>
              <p:nvPr/>
            </p:nvSpPr>
            <p:spPr bwMode="auto">
              <a:xfrm>
                <a:off x="5003800" y="4633913"/>
                <a:ext cx="69850" cy="66675"/>
              </a:xfrm>
              <a:custGeom>
                <a:avLst/>
                <a:gdLst>
                  <a:gd name="T0" fmla="*/ 44 w 44"/>
                  <a:gd name="T1" fmla="*/ 21 h 42"/>
                  <a:gd name="T2" fmla="*/ 44 w 44"/>
                  <a:gd name="T3" fmla="*/ 16 h 42"/>
                  <a:gd name="T4" fmla="*/ 41 w 44"/>
                  <a:gd name="T5" fmla="*/ 9 h 42"/>
                  <a:gd name="T6" fmla="*/ 38 w 44"/>
                  <a:gd name="T7" fmla="*/ 6 h 42"/>
                  <a:gd name="T8" fmla="*/ 33 w 44"/>
                  <a:gd name="T9" fmla="*/ 3 h 42"/>
                  <a:gd name="T10" fmla="*/ 28 w 44"/>
                  <a:gd name="T11" fmla="*/ 0 h 42"/>
                  <a:gd name="T12" fmla="*/ 23 w 44"/>
                  <a:gd name="T13" fmla="*/ 0 h 42"/>
                  <a:gd name="T14" fmla="*/ 16 w 44"/>
                  <a:gd name="T15" fmla="*/ 0 h 42"/>
                  <a:gd name="T16" fmla="*/ 12 w 44"/>
                  <a:gd name="T17" fmla="*/ 3 h 42"/>
                  <a:gd name="T18" fmla="*/ 7 w 44"/>
                  <a:gd name="T19" fmla="*/ 6 h 42"/>
                  <a:gd name="T20" fmla="*/ 3 w 44"/>
                  <a:gd name="T21" fmla="*/ 9 h 42"/>
                  <a:gd name="T22" fmla="*/ 2 w 44"/>
                  <a:gd name="T23" fmla="*/ 16 h 42"/>
                  <a:gd name="T24" fmla="*/ 0 w 44"/>
                  <a:gd name="T25" fmla="*/ 21 h 42"/>
                  <a:gd name="T26" fmla="*/ 2 w 44"/>
                  <a:gd name="T27" fmla="*/ 27 h 42"/>
                  <a:gd name="T28" fmla="*/ 3 w 44"/>
                  <a:gd name="T29" fmla="*/ 32 h 42"/>
                  <a:gd name="T30" fmla="*/ 7 w 44"/>
                  <a:gd name="T31" fmla="*/ 37 h 42"/>
                  <a:gd name="T32" fmla="*/ 12 w 44"/>
                  <a:gd name="T33" fmla="*/ 40 h 42"/>
                  <a:gd name="T34" fmla="*/ 16 w 44"/>
                  <a:gd name="T35" fmla="*/ 42 h 42"/>
                  <a:gd name="T36" fmla="*/ 23 w 44"/>
                  <a:gd name="T37" fmla="*/ 42 h 42"/>
                  <a:gd name="T38" fmla="*/ 28 w 44"/>
                  <a:gd name="T39" fmla="*/ 42 h 42"/>
                  <a:gd name="T40" fmla="*/ 33 w 44"/>
                  <a:gd name="T41" fmla="*/ 40 h 42"/>
                  <a:gd name="T42" fmla="*/ 38 w 44"/>
                  <a:gd name="T43" fmla="*/ 37 h 42"/>
                  <a:gd name="T44" fmla="*/ 41 w 44"/>
                  <a:gd name="T45" fmla="*/ 32 h 42"/>
                  <a:gd name="T46" fmla="*/ 44 w 44"/>
                  <a:gd name="T47" fmla="*/ 27 h 42"/>
                  <a:gd name="T48" fmla="*/ 44 w 44"/>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44" y="21"/>
                    </a:moveTo>
                    <a:lnTo>
                      <a:pt x="44" y="16"/>
                    </a:lnTo>
                    <a:lnTo>
                      <a:pt x="41" y="9"/>
                    </a:lnTo>
                    <a:lnTo>
                      <a:pt x="38" y="6"/>
                    </a:lnTo>
                    <a:lnTo>
                      <a:pt x="33" y="3"/>
                    </a:lnTo>
                    <a:lnTo>
                      <a:pt x="28" y="0"/>
                    </a:lnTo>
                    <a:lnTo>
                      <a:pt x="23" y="0"/>
                    </a:lnTo>
                    <a:lnTo>
                      <a:pt x="16" y="0"/>
                    </a:lnTo>
                    <a:lnTo>
                      <a:pt x="12" y="3"/>
                    </a:lnTo>
                    <a:lnTo>
                      <a:pt x="7" y="6"/>
                    </a:lnTo>
                    <a:lnTo>
                      <a:pt x="3" y="9"/>
                    </a:lnTo>
                    <a:lnTo>
                      <a:pt x="2" y="16"/>
                    </a:lnTo>
                    <a:lnTo>
                      <a:pt x="0" y="21"/>
                    </a:lnTo>
                    <a:lnTo>
                      <a:pt x="2" y="27"/>
                    </a:lnTo>
                    <a:lnTo>
                      <a:pt x="3" y="32"/>
                    </a:lnTo>
                    <a:lnTo>
                      <a:pt x="7" y="37"/>
                    </a:lnTo>
                    <a:lnTo>
                      <a:pt x="12" y="40"/>
                    </a:lnTo>
                    <a:lnTo>
                      <a:pt x="16" y="42"/>
                    </a:lnTo>
                    <a:lnTo>
                      <a:pt x="23" y="42"/>
                    </a:lnTo>
                    <a:lnTo>
                      <a:pt x="28" y="42"/>
                    </a:lnTo>
                    <a:lnTo>
                      <a:pt x="33" y="40"/>
                    </a:lnTo>
                    <a:lnTo>
                      <a:pt x="38" y="37"/>
                    </a:lnTo>
                    <a:lnTo>
                      <a:pt x="41" y="32"/>
                    </a:lnTo>
                    <a:lnTo>
                      <a:pt x="44" y="27"/>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6" name="Freeform 68"/>
              <p:cNvSpPr>
                <a:spLocks/>
              </p:cNvSpPr>
              <p:nvPr/>
            </p:nvSpPr>
            <p:spPr bwMode="auto">
              <a:xfrm>
                <a:off x="5092700" y="4633913"/>
                <a:ext cx="66675" cy="66675"/>
              </a:xfrm>
              <a:custGeom>
                <a:avLst/>
                <a:gdLst>
                  <a:gd name="T0" fmla="*/ 42 w 42"/>
                  <a:gd name="T1" fmla="*/ 21 h 42"/>
                  <a:gd name="T2" fmla="*/ 42 w 42"/>
                  <a:gd name="T3" fmla="*/ 16 h 42"/>
                  <a:gd name="T4" fmla="*/ 39 w 42"/>
                  <a:gd name="T5" fmla="*/ 9 h 42"/>
                  <a:gd name="T6" fmla="*/ 35 w 42"/>
                  <a:gd name="T7" fmla="*/ 6 h 42"/>
                  <a:gd name="T8" fmla="*/ 32 w 42"/>
                  <a:gd name="T9" fmla="*/ 3 h 42"/>
                  <a:gd name="T10" fmla="*/ 26 w 42"/>
                  <a:gd name="T11" fmla="*/ 0 h 42"/>
                  <a:gd name="T12" fmla="*/ 21 w 42"/>
                  <a:gd name="T13" fmla="*/ 0 h 42"/>
                  <a:gd name="T14" fmla="*/ 14 w 42"/>
                  <a:gd name="T15" fmla="*/ 0 h 42"/>
                  <a:gd name="T16" fmla="*/ 9 w 42"/>
                  <a:gd name="T17" fmla="*/ 3 h 42"/>
                  <a:gd name="T18" fmla="*/ 4 w 42"/>
                  <a:gd name="T19" fmla="*/ 6 h 42"/>
                  <a:gd name="T20" fmla="*/ 1 w 42"/>
                  <a:gd name="T21" fmla="*/ 9 h 42"/>
                  <a:gd name="T22" fmla="*/ 0 w 42"/>
                  <a:gd name="T23" fmla="*/ 16 h 42"/>
                  <a:gd name="T24" fmla="*/ 0 w 42"/>
                  <a:gd name="T25" fmla="*/ 21 h 42"/>
                  <a:gd name="T26" fmla="*/ 0 w 42"/>
                  <a:gd name="T27" fmla="*/ 27 h 42"/>
                  <a:gd name="T28" fmla="*/ 1 w 42"/>
                  <a:gd name="T29" fmla="*/ 32 h 42"/>
                  <a:gd name="T30" fmla="*/ 4 w 42"/>
                  <a:gd name="T31" fmla="*/ 37 h 42"/>
                  <a:gd name="T32" fmla="*/ 9 w 42"/>
                  <a:gd name="T33" fmla="*/ 40 h 42"/>
                  <a:gd name="T34" fmla="*/ 14 w 42"/>
                  <a:gd name="T35" fmla="*/ 42 h 42"/>
                  <a:gd name="T36" fmla="*/ 21 w 42"/>
                  <a:gd name="T37" fmla="*/ 42 h 42"/>
                  <a:gd name="T38" fmla="*/ 26 w 42"/>
                  <a:gd name="T39" fmla="*/ 42 h 42"/>
                  <a:gd name="T40" fmla="*/ 32 w 42"/>
                  <a:gd name="T41" fmla="*/ 40 h 42"/>
                  <a:gd name="T42" fmla="*/ 35 w 42"/>
                  <a:gd name="T43" fmla="*/ 37 h 42"/>
                  <a:gd name="T44" fmla="*/ 39 w 42"/>
                  <a:gd name="T45" fmla="*/ 32 h 42"/>
                  <a:gd name="T46" fmla="*/ 42 w 42"/>
                  <a:gd name="T47" fmla="*/ 27 h 42"/>
                  <a:gd name="T48" fmla="*/ 42 w 42"/>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42" y="21"/>
                    </a:moveTo>
                    <a:lnTo>
                      <a:pt x="42" y="16"/>
                    </a:lnTo>
                    <a:lnTo>
                      <a:pt x="39" y="9"/>
                    </a:lnTo>
                    <a:lnTo>
                      <a:pt x="35" y="6"/>
                    </a:lnTo>
                    <a:lnTo>
                      <a:pt x="32" y="3"/>
                    </a:lnTo>
                    <a:lnTo>
                      <a:pt x="26" y="0"/>
                    </a:lnTo>
                    <a:lnTo>
                      <a:pt x="21" y="0"/>
                    </a:lnTo>
                    <a:lnTo>
                      <a:pt x="14" y="0"/>
                    </a:lnTo>
                    <a:lnTo>
                      <a:pt x="9" y="3"/>
                    </a:lnTo>
                    <a:lnTo>
                      <a:pt x="4" y="6"/>
                    </a:lnTo>
                    <a:lnTo>
                      <a:pt x="1" y="9"/>
                    </a:lnTo>
                    <a:lnTo>
                      <a:pt x="0" y="16"/>
                    </a:lnTo>
                    <a:lnTo>
                      <a:pt x="0" y="21"/>
                    </a:lnTo>
                    <a:lnTo>
                      <a:pt x="0" y="27"/>
                    </a:lnTo>
                    <a:lnTo>
                      <a:pt x="1" y="32"/>
                    </a:lnTo>
                    <a:lnTo>
                      <a:pt x="4" y="37"/>
                    </a:lnTo>
                    <a:lnTo>
                      <a:pt x="9" y="40"/>
                    </a:lnTo>
                    <a:lnTo>
                      <a:pt x="14" y="42"/>
                    </a:lnTo>
                    <a:lnTo>
                      <a:pt x="21" y="42"/>
                    </a:lnTo>
                    <a:lnTo>
                      <a:pt x="26" y="42"/>
                    </a:lnTo>
                    <a:lnTo>
                      <a:pt x="32" y="40"/>
                    </a:lnTo>
                    <a:lnTo>
                      <a:pt x="35" y="37"/>
                    </a:lnTo>
                    <a:lnTo>
                      <a:pt x="39" y="32"/>
                    </a:lnTo>
                    <a:lnTo>
                      <a:pt x="42" y="27"/>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7" name="Freeform 69"/>
              <p:cNvSpPr>
                <a:spLocks/>
              </p:cNvSpPr>
              <p:nvPr/>
            </p:nvSpPr>
            <p:spPr bwMode="auto">
              <a:xfrm>
                <a:off x="5164138" y="4506913"/>
                <a:ext cx="69850" cy="66675"/>
              </a:xfrm>
              <a:custGeom>
                <a:avLst/>
                <a:gdLst>
                  <a:gd name="T0" fmla="*/ 44 w 44"/>
                  <a:gd name="T1" fmla="*/ 21 h 42"/>
                  <a:gd name="T2" fmla="*/ 42 w 44"/>
                  <a:gd name="T3" fmla="*/ 16 h 42"/>
                  <a:gd name="T4" fmla="*/ 41 w 44"/>
                  <a:gd name="T5" fmla="*/ 10 h 42"/>
                  <a:gd name="T6" fmla="*/ 38 w 44"/>
                  <a:gd name="T7" fmla="*/ 6 h 42"/>
                  <a:gd name="T8" fmla="*/ 33 w 44"/>
                  <a:gd name="T9" fmla="*/ 3 h 42"/>
                  <a:gd name="T10" fmla="*/ 28 w 44"/>
                  <a:gd name="T11" fmla="*/ 0 h 42"/>
                  <a:gd name="T12" fmla="*/ 21 w 44"/>
                  <a:gd name="T13" fmla="*/ 0 h 42"/>
                  <a:gd name="T14" fmla="*/ 16 w 44"/>
                  <a:gd name="T15" fmla="*/ 0 h 42"/>
                  <a:gd name="T16" fmla="*/ 12 w 44"/>
                  <a:gd name="T17" fmla="*/ 3 h 42"/>
                  <a:gd name="T18" fmla="*/ 7 w 44"/>
                  <a:gd name="T19" fmla="*/ 6 h 42"/>
                  <a:gd name="T20" fmla="*/ 3 w 44"/>
                  <a:gd name="T21" fmla="*/ 10 h 42"/>
                  <a:gd name="T22" fmla="*/ 0 w 44"/>
                  <a:gd name="T23" fmla="*/ 16 h 42"/>
                  <a:gd name="T24" fmla="*/ 0 w 44"/>
                  <a:gd name="T25" fmla="*/ 21 h 42"/>
                  <a:gd name="T26" fmla="*/ 0 w 44"/>
                  <a:gd name="T27" fmla="*/ 28 h 42"/>
                  <a:gd name="T28" fmla="*/ 3 w 44"/>
                  <a:gd name="T29" fmla="*/ 32 h 42"/>
                  <a:gd name="T30" fmla="*/ 7 w 44"/>
                  <a:gd name="T31" fmla="*/ 37 h 42"/>
                  <a:gd name="T32" fmla="*/ 12 w 44"/>
                  <a:gd name="T33" fmla="*/ 41 h 42"/>
                  <a:gd name="T34" fmla="*/ 16 w 44"/>
                  <a:gd name="T35" fmla="*/ 42 h 42"/>
                  <a:gd name="T36" fmla="*/ 21 w 44"/>
                  <a:gd name="T37" fmla="*/ 42 h 42"/>
                  <a:gd name="T38" fmla="*/ 28 w 44"/>
                  <a:gd name="T39" fmla="*/ 42 h 42"/>
                  <a:gd name="T40" fmla="*/ 33 w 44"/>
                  <a:gd name="T41" fmla="*/ 41 h 42"/>
                  <a:gd name="T42" fmla="*/ 38 w 44"/>
                  <a:gd name="T43" fmla="*/ 37 h 42"/>
                  <a:gd name="T44" fmla="*/ 41 w 44"/>
                  <a:gd name="T45" fmla="*/ 32 h 42"/>
                  <a:gd name="T46" fmla="*/ 42 w 44"/>
                  <a:gd name="T47" fmla="*/ 28 h 42"/>
                  <a:gd name="T48" fmla="*/ 44 w 44"/>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44" y="21"/>
                    </a:moveTo>
                    <a:lnTo>
                      <a:pt x="42" y="16"/>
                    </a:lnTo>
                    <a:lnTo>
                      <a:pt x="41" y="10"/>
                    </a:lnTo>
                    <a:lnTo>
                      <a:pt x="38" y="6"/>
                    </a:lnTo>
                    <a:lnTo>
                      <a:pt x="33" y="3"/>
                    </a:lnTo>
                    <a:lnTo>
                      <a:pt x="28" y="0"/>
                    </a:lnTo>
                    <a:lnTo>
                      <a:pt x="21" y="0"/>
                    </a:lnTo>
                    <a:lnTo>
                      <a:pt x="16" y="0"/>
                    </a:lnTo>
                    <a:lnTo>
                      <a:pt x="12" y="3"/>
                    </a:lnTo>
                    <a:lnTo>
                      <a:pt x="7" y="6"/>
                    </a:lnTo>
                    <a:lnTo>
                      <a:pt x="3" y="10"/>
                    </a:lnTo>
                    <a:lnTo>
                      <a:pt x="0" y="16"/>
                    </a:lnTo>
                    <a:lnTo>
                      <a:pt x="0" y="21"/>
                    </a:lnTo>
                    <a:lnTo>
                      <a:pt x="0" y="28"/>
                    </a:lnTo>
                    <a:lnTo>
                      <a:pt x="3" y="32"/>
                    </a:lnTo>
                    <a:lnTo>
                      <a:pt x="7" y="37"/>
                    </a:lnTo>
                    <a:lnTo>
                      <a:pt x="12" y="41"/>
                    </a:lnTo>
                    <a:lnTo>
                      <a:pt x="16" y="42"/>
                    </a:lnTo>
                    <a:lnTo>
                      <a:pt x="21" y="42"/>
                    </a:lnTo>
                    <a:lnTo>
                      <a:pt x="28" y="42"/>
                    </a:lnTo>
                    <a:lnTo>
                      <a:pt x="33" y="41"/>
                    </a:lnTo>
                    <a:lnTo>
                      <a:pt x="38" y="37"/>
                    </a:lnTo>
                    <a:lnTo>
                      <a:pt x="41" y="32"/>
                    </a:lnTo>
                    <a:lnTo>
                      <a:pt x="42" y="28"/>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8" name="Freeform 70"/>
              <p:cNvSpPr>
                <a:spLocks/>
              </p:cNvSpPr>
              <p:nvPr/>
            </p:nvSpPr>
            <p:spPr bwMode="auto">
              <a:xfrm>
                <a:off x="5307013" y="3484563"/>
                <a:ext cx="69850" cy="69850"/>
              </a:xfrm>
              <a:custGeom>
                <a:avLst/>
                <a:gdLst>
                  <a:gd name="T0" fmla="*/ 44 w 44"/>
                  <a:gd name="T1" fmla="*/ 21 h 44"/>
                  <a:gd name="T2" fmla="*/ 44 w 44"/>
                  <a:gd name="T3" fmla="*/ 16 h 44"/>
                  <a:gd name="T4" fmla="*/ 40 w 44"/>
                  <a:gd name="T5" fmla="*/ 12 h 44"/>
                  <a:gd name="T6" fmla="*/ 37 w 44"/>
                  <a:gd name="T7" fmla="*/ 5 h 44"/>
                  <a:gd name="T8" fmla="*/ 32 w 44"/>
                  <a:gd name="T9" fmla="*/ 3 h 44"/>
                  <a:gd name="T10" fmla="*/ 27 w 44"/>
                  <a:gd name="T11" fmla="*/ 2 h 44"/>
                  <a:gd name="T12" fmla="*/ 22 w 44"/>
                  <a:gd name="T13" fmla="*/ 0 h 44"/>
                  <a:gd name="T14" fmla="*/ 16 w 44"/>
                  <a:gd name="T15" fmla="*/ 2 h 44"/>
                  <a:gd name="T16" fmla="*/ 11 w 44"/>
                  <a:gd name="T17" fmla="*/ 3 h 44"/>
                  <a:gd name="T18" fmla="*/ 6 w 44"/>
                  <a:gd name="T19" fmla="*/ 5 h 44"/>
                  <a:gd name="T20" fmla="*/ 3 w 44"/>
                  <a:gd name="T21" fmla="*/ 12 h 44"/>
                  <a:gd name="T22" fmla="*/ 1 w 44"/>
                  <a:gd name="T23" fmla="*/ 16 h 44"/>
                  <a:gd name="T24" fmla="*/ 0 w 44"/>
                  <a:gd name="T25" fmla="*/ 21 h 44"/>
                  <a:gd name="T26" fmla="*/ 1 w 44"/>
                  <a:gd name="T27" fmla="*/ 28 h 44"/>
                  <a:gd name="T28" fmla="*/ 3 w 44"/>
                  <a:gd name="T29" fmla="*/ 33 h 44"/>
                  <a:gd name="T30" fmla="*/ 6 w 44"/>
                  <a:gd name="T31" fmla="*/ 38 h 44"/>
                  <a:gd name="T32" fmla="*/ 11 w 44"/>
                  <a:gd name="T33" fmla="*/ 41 h 44"/>
                  <a:gd name="T34" fmla="*/ 16 w 44"/>
                  <a:gd name="T35" fmla="*/ 43 h 44"/>
                  <a:gd name="T36" fmla="*/ 22 w 44"/>
                  <a:gd name="T37" fmla="*/ 44 h 44"/>
                  <a:gd name="T38" fmla="*/ 27 w 44"/>
                  <a:gd name="T39" fmla="*/ 43 h 44"/>
                  <a:gd name="T40" fmla="*/ 32 w 44"/>
                  <a:gd name="T41" fmla="*/ 41 h 44"/>
                  <a:gd name="T42" fmla="*/ 37 w 44"/>
                  <a:gd name="T43" fmla="*/ 38 h 44"/>
                  <a:gd name="T44" fmla="*/ 40 w 44"/>
                  <a:gd name="T45" fmla="*/ 33 h 44"/>
                  <a:gd name="T46" fmla="*/ 44 w 44"/>
                  <a:gd name="T47" fmla="*/ 28 h 44"/>
                  <a:gd name="T48" fmla="*/ 44 w 44"/>
                  <a:gd name="T4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44" y="21"/>
                    </a:moveTo>
                    <a:lnTo>
                      <a:pt x="44" y="16"/>
                    </a:lnTo>
                    <a:lnTo>
                      <a:pt x="40" y="12"/>
                    </a:lnTo>
                    <a:lnTo>
                      <a:pt x="37" y="5"/>
                    </a:lnTo>
                    <a:lnTo>
                      <a:pt x="32" y="3"/>
                    </a:lnTo>
                    <a:lnTo>
                      <a:pt x="27" y="2"/>
                    </a:lnTo>
                    <a:lnTo>
                      <a:pt x="22" y="0"/>
                    </a:lnTo>
                    <a:lnTo>
                      <a:pt x="16" y="2"/>
                    </a:lnTo>
                    <a:lnTo>
                      <a:pt x="11" y="3"/>
                    </a:lnTo>
                    <a:lnTo>
                      <a:pt x="6" y="5"/>
                    </a:lnTo>
                    <a:lnTo>
                      <a:pt x="3" y="12"/>
                    </a:lnTo>
                    <a:lnTo>
                      <a:pt x="1" y="16"/>
                    </a:lnTo>
                    <a:lnTo>
                      <a:pt x="0" y="21"/>
                    </a:lnTo>
                    <a:lnTo>
                      <a:pt x="1" y="28"/>
                    </a:lnTo>
                    <a:lnTo>
                      <a:pt x="3" y="33"/>
                    </a:lnTo>
                    <a:lnTo>
                      <a:pt x="6" y="38"/>
                    </a:lnTo>
                    <a:lnTo>
                      <a:pt x="11" y="41"/>
                    </a:lnTo>
                    <a:lnTo>
                      <a:pt x="16" y="43"/>
                    </a:lnTo>
                    <a:lnTo>
                      <a:pt x="22" y="44"/>
                    </a:lnTo>
                    <a:lnTo>
                      <a:pt x="27" y="43"/>
                    </a:lnTo>
                    <a:lnTo>
                      <a:pt x="32" y="41"/>
                    </a:lnTo>
                    <a:lnTo>
                      <a:pt x="37" y="38"/>
                    </a:lnTo>
                    <a:lnTo>
                      <a:pt x="40" y="33"/>
                    </a:lnTo>
                    <a:lnTo>
                      <a:pt x="44" y="28"/>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9" name="Freeform 71"/>
              <p:cNvSpPr>
                <a:spLocks/>
              </p:cNvSpPr>
              <p:nvPr/>
            </p:nvSpPr>
            <p:spPr bwMode="auto">
              <a:xfrm>
                <a:off x="5459413" y="2403475"/>
                <a:ext cx="69850" cy="66675"/>
              </a:xfrm>
              <a:custGeom>
                <a:avLst/>
                <a:gdLst>
                  <a:gd name="T0" fmla="*/ 44 w 44"/>
                  <a:gd name="T1" fmla="*/ 21 h 42"/>
                  <a:gd name="T2" fmla="*/ 42 w 44"/>
                  <a:gd name="T3" fmla="*/ 16 h 42"/>
                  <a:gd name="T4" fmla="*/ 40 w 44"/>
                  <a:gd name="T5" fmla="*/ 10 h 42"/>
                  <a:gd name="T6" fmla="*/ 37 w 44"/>
                  <a:gd name="T7" fmla="*/ 7 h 42"/>
                  <a:gd name="T8" fmla="*/ 32 w 44"/>
                  <a:gd name="T9" fmla="*/ 3 h 42"/>
                  <a:gd name="T10" fmla="*/ 27 w 44"/>
                  <a:gd name="T11" fmla="*/ 0 h 42"/>
                  <a:gd name="T12" fmla="*/ 21 w 44"/>
                  <a:gd name="T13" fmla="*/ 0 h 42"/>
                  <a:gd name="T14" fmla="*/ 16 w 44"/>
                  <a:gd name="T15" fmla="*/ 0 h 42"/>
                  <a:gd name="T16" fmla="*/ 11 w 44"/>
                  <a:gd name="T17" fmla="*/ 3 h 42"/>
                  <a:gd name="T18" fmla="*/ 6 w 44"/>
                  <a:gd name="T19" fmla="*/ 7 h 42"/>
                  <a:gd name="T20" fmla="*/ 3 w 44"/>
                  <a:gd name="T21" fmla="*/ 10 h 42"/>
                  <a:gd name="T22" fmla="*/ 1 w 44"/>
                  <a:gd name="T23" fmla="*/ 16 h 42"/>
                  <a:gd name="T24" fmla="*/ 0 w 44"/>
                  <a:gd name="T25" fmla="*/ 21 h 42"/>
                  <a:gd name="T26" fmla="*/ 1 w 44"/>
                  <a:gd name="T27" fmla="*/ 28 h 42"/>
                  <a:gd name="T28" fmla="*/ 3 w 44"/>
                  <a:gd name="T29" fmla="*/ 33 h 42"/>
                  <a:gd name="T30" fmla="*/ 6 w 44"/>
                  <a:gd name="T31" fmla="*/ 38 h 42"/>
                  <a:gd name="T32" fmla="*/ 11 w 44"/>
                  <a:gd name="T33" fmla="*/ 41 h 42"/>
                  <a:gd name="T34" fmla="*/ 16 w 44"/>
                  <a:gd name="T35" fmla="*/ 42 h 42"/>
                  <a:gd name="T36" fmla="*/ 21 w 44"/>
                  <a:gd name="T37" fmla="*/ 42 h 42"/>
                  <a:gd name="T38" fmla="*/ 27 w 44"/>
                  <a:gd name="T39" fmla="*/ 42 h 42"/>
                  <a:gd name="T40" fmla="*/ 32 w 44"/>
                  <a:gd name="T41" fmla="*/ 41 h 42"/>
                  <a:gd name="T42" fmla="*/ 37 w 44"/>
                  <a:gd name="T43" fmla="*/ 38 h 42"/>
                  <a:gd name="T44" fmla="*/ 40 w 44"/>
                  <a:gd name="T45" fmla="*/ 33 h 42"/>
                  <a:gd name="T46" fmla="*/ 42 w 44"/>
                  <a:gd name="T47" fmla="*/ 28 h 42"/>
                  <a:gd name="T48" fmla="*/ 44 w 44"/>
                  <a:gd name="T49" fmla="*/ 21 h 42"/>
                  <a:gd name="T50" fmla="*/ 44 w 44"/>
                  <a:gd name="T5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44" y="21"/>
                    </a:moveTo>
                    <a:lnTo>
                      <a:pt x="42" y="16"/>
                    </a:lnTo>
                    <a:lnTo>
                      <a:pt x="40" y="10"/>
                    </a:lnTo>
                    <a:lnTo>
                      <a:pt x="37" y="7"/>
                    </a:lnTo>
                    <a:lnTo>
                      <a:pt x="32" y="3"/>
                    </a:lnTo>
                    <a:lnTo>
                      <a:pt x="27" y="0"/>
                    </a:lnTo>
                    <a:lnTo>
                      <a:pt x="21" y="0"/>
                    </a:lnTo>
                    <a:lnTo>
                      <a:pt x="16" y="0"/>
                    </a:lnTo>
                    <a:lnTo>
                      <a:pt x="11" y="3"/>
                    </a:lnTo>
                    <a:lnTo>
                      <a:pt x="6" y="7"/>
                    </a:lnTo>
                    <a:lnTo>
                      <a:pt x="3" y="10"/>
                    </a:lnTo>
                    <a:lnTo>
                      <a:pt x="1" y="16"/>
                    </a:lnTo>
                    <a:lnTo>
                      <a:pt x="0" y="21"/>
                    </a:lnTo>
                    <a:lnTo>
                      <a:pt x="1" y="28"/>
                    </a:lnTo>
                    <a:lnTo>
                      <a:pt x="3" y="33"/>
                    </a:lnTo>
                    <a:lnTo>
                      <a:pt x="6" y="38"/>
                    </a:lnTo>
                    <a:lnTo>
                      <a:pt x="11" y="41"/>
                    </a:lnTo>
                    <a:lnTo>
                      <a:pt x="16" y="42"/>
                    </a:lnTo>
                    <a:lnTo>
                      <a:pt x="21" y="42"/>
                    </a:lnTo>
                    <a:lnTo>
                      <a:pt x="27" y="42"/>
                    </a:lnTo>
                    <a:lnTo>
                      <a:pt x="32" y="41"/>
                    </a:lnTo>
                    <a:lnTo>
                      <a:pt x="37" y="38"/>
                    </a:lnTo>
                    <a:lnTo>
                      <a:pt x="40" y="33"/>
                    </a:lnTo>
                    <a:lnTo>
                      <a:pt x="42" y="28"/>
                    </a:lnTo>
                    <a:lnTo>
                      <a:pt x="44" y="21"/>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0" name="Freeform 72"/>
              <p:cNvSpPr>
                <a:spLocks/>
              </p:cNvSpPr>
              <p:nvPr/>
            </p:nvSpPr>
            <p:spPr bwMode="auto">
              <a:xfrm>
                <a:off x="5600700" y="2605088"/>
                <a:ext cx="68262" cy="68263"/>
              </a:xfrm>
              <a:custGeom>
                <a:avLst/>
                <a:gdLst>
                  <a:gd name="T0" fmla="*/ 43 w 43"/>
                  <a:gd name="T1" fmla="*/ 21 h 43"/>
                  <a:gd name="T2" fmla="*/ 43 w 43"/>
                  <a:gd name="T3" fmla="*/ 15 h 43"/>
                  <a:gd name="T4" fmla="*/ 41 w 43"/>
                  <a:gd name="T5" fmla="*/ 10 h 43"/>
                  <a:gd name="T6" fmla="*/ 36 w 43"/>
                  <a:gd name="T7" fmla="*/ 7 h 43"/>
                  <a:gd name="T8" fmla="*/ 33 w 43"/>
                  <a:gd name="T9" fmla="*/ 2 h 43"/>
                  <a:gd name="T10" fmla="*/ 28 w 43"/>
                  <a:gd name="T11" fmla="*/ 0 h 43"/>
                  <a:gd name="T12" fmla="*/ 21 w 43"/>
                  <a:gd name="T13" fmla="*/ 0 h 43"/>
                  <a:gd name="T14" fmla="*/ 17 w 43"/>
                  <a:gd name="T15" fmla="*/ 0 h 43"/>
                  <a:gd name="T16" fmla="*/ 10 w 43"/>
                  <a:gd name="T17" fmla="*/ 2 h 43"/>
                  <a:gd name="T18" fmla="*/ 7 w 43"/>
                  <a:gd name="T19" fmla="*/ 7 h 43"/>
                  <a:gd name="T20" fmla="*/ 4 w 43"/>
                  <a:gd name="T21" fmla="*/ 10 h 43"/>
                  <a:gd name="T22" fmla="*/ 0 w 43"/>
                  <a:gd name="T23" fmla="*/ 15 h 43"/>
                  <a:gd name="T24" fmla="*/ 0 w 43"/>
                  <a:gd name="T25" fmla="*/ 21 h 43"/>
                  <a:gd name="T26" fmla="*/ 0 w 43"/>
                  <a:gd name="T27" fmla="*/ 28 h 43"/>
                  <a:gd name="T28" fmla="*/ 4 w 43"/>
                  <a:gd name="T29" fmla="*/ 33 h 43"/>
                  <a:gd name="T30" fmla="*/ 7 w 43"/>
                  <a:gd name="T31" fmla="*/ 36 h 43"/>
                  <a:gd name="T32" fmla="*/ 10 w 43"/>
                  <a:gd name="T33" fmla="*/ 41 h 43"/>
                  <a:gd name="T34" fmla="*/ 17 w 43"/>
                  <a:gd name="T35" fmla="*/ 43 h 43"/>
                  <a:gd name="T36" fmla="*/ 21 w 43"/>
                  <a:gd name="T37" fmla="*/ 43 h 43"/>
                  <a:gd name="T38" fmla="*/ 28 w 43"/>
                  <a:gd name="T39" fmla="*/ 43 h 43"/>
                  <a:gd name="T40" fmla="*/ 33 w 43"/>
                  <a:gd name="T41" fmla="*/ 41 h 43"/>
                  <a:gd name="T42" fmla="*/ 36 w 43"/>
                  <a:gd name="T43" fmla="*/ 36 h 43"/>
                  <a:gd name="T44" fmla="*/ 41 w 43"/>
                  <a:gd name="T45" fmla="*/ 33 h 43"/>
                  <a:gd name="T46" fmla="*/ 43 w 43"/>
                  <a:gd name="T47" fmla="*/ 28 h 43"/>
                  <a:gd name="T48" fmla="*/ 43 w 43"/>
                  <a:gd name="T49" fmla="*/ 21 h 43"/>
                  <a:gd name="T50" fmla="*/ 43 w 43"/>
                  <a:gd name="T5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3">
                    <a:moveTo>
                      <a:pt x="43" y="21"/>
                    </a:moveTo>
                    <a:lnTo>
                      <a:pt x="43" y="15"/>
                    </a:lnTo>
                    <a:lnTo>
                      <a:pt x="41" y="10"/>
                    </a:lnTo>
                    <a:lnTo>
                      <a:pt x="36" y="7"/>
                    </a:lnTo>
                    <a:lnTo>
                      <a:pt x="33" y="2"/>
                    </a:lnTo>
                    <a:lnTo>
                      <a:pt x="28" y="0"/>
                    </a:lnTo>
                    <a:lnTo>
                      <a:pt x="21" y="0"/>
                    </a:lnTo>
                    <a:lnTo>
                      <a:pt x="17" y="0"/>
                    </a:lnTo>
                    <a:lnTo>
                      <a:pt x="10" y="2"/>
                    </a:lnTo>
                    <a:lnTo>
                      <a:pt x="7" y="7"/>
                    </a:lnTo>
                    <a:lnTo>
                      <a:pt x="4" y="10"/>
                    </a:lnTo>
                    <a:lnTo>
                      <a:pt x="0" y="15"/>
                    </a:lnTo>
                    <a:lnTo>
                      <a:pt x="0" y="21"/>
                    </a:lnTo>
                    <a:lnTo>
                      <a:pt x="0" y="28"/>
                    </a:lnTo>
                    <a:lnTo>
                      <a:pt x="4" y="33"/>
                    </a:lnTo>
                    <a:lnTo>
                      <a:pt x="7" y="36"/>
                    </a:lnTo>
                    <a:lnTo>
                      <a:pt x="10" y="41"/>
                    </a:lnTo>
                    <a:lnTo>
                      <a:pt x="17" y="43"/>
                    </a:lnTo>
                    <a:lnTo>
                      <a:pt x="21" y="43"/>
                    </a:lnTo>
                    <a:lnTo>
                      <a:pt x="28" y="43"/>
                    </a:lnTo>
                    <a:lnTo>
                      <a:pt x="33" y="41"/>
                    </a:lnTo>
                    <a:lnTo>
                      <a:pt x="36" y="36"/>
                    </a:lnTo>
                    <a:lnTo>
                      <a:pt x="41" y="33"/>
                    </a:lnTo>
                    <a:lnTo>
                      <a:pt x="43" y="28"/>
                    </a:lnTo>
                    <a:lnTo>
                      <a:pt x="43" y="21"/>
                    </a:lnTo>
                    <a:lnTo>
                      <a:pt x="43"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1" name="Freeform 73"/>
              <p:cNvSpPr>
                <a:spLocks/>
              </p:cNvSpPr>
              <p:nvPr/>
            </p:nvSpPr>
            <p:spPr bwMode="auto">
              <a:xfrm>
                <a:off x="5895975" y="3167063"/>
                <a:ext cx="69850" cy="66675"/>
              </a:xfrm>
              <a:custGeom>
                <a:avLst/>
                <a:gdLst>
                  <a:gd name="T0" fmla="*/ 44 w 44"/>
                  <a:gd name="T1" fmla="*/ 21 h 42"/>
                  <a:gd name="T2" fmla="*/ 42 w 44"/>
                  <a:gd name="T3" fmla="*/ 14 h 42"/>
                  <a:gd name="T4" fmla="*/ 41 w 44"/>
                  <a:gd name="T5" fmla="*/ 10 h 42"/>
                  <a:gd name="T6" fmla="*/ 37 w 44"/>
                  <a:gd name="T7" fmla="*/ 5 h 42"/>
                  <a:gd name="T8" fmla="*/ 32 w 44"/>
                  <a:gd name="T9" fmla="*/ 1 h 42"/>
                  <a:gd name="T10" fmla="*/ 28 w 44"/>
                  <a:gd name="T11" fmla="*/ 0 h 42"/>
                  <a:gd name="T12" fmla="*/ 21 w 44"/>
                  <a:gd name="T13" fmla="*/ 0 h 42"/>
                  <a:gd name="T14" fmla="*/ 16 w 44"/>
                  <a:gd name="T15" fmla="*/ 0 h 42"/>
                  <a:gd name="T16" fmla="*/ 11 w 44"/>
                  <a:gd name="T17" fmla="*/ 1 h 42"/>
                  <a:gd name="T18" fmla="*/ 6 w 44"/>
                  <a:gd name="T19" fmla="*/ 5 h 42"/>
                  <a:gd name="T20" fmla="*/ 3 w 44"/>
                  <a:gd name="T21" fmla="*/ 10 h 42"/>
                  <a:gd name="T22" fmla="*/ 0 w 44"/>
                  <a:gd name="T23" fmla="*/ 14 h 42"/>
                  <a:gd name="T24" fmla="*/ 0 w 44"/>
                  <a:gd name="T25" fmla="*/ 21 h 42"/>
                  <a:gd name="T26" fmla="*/ 0 w 44"/>
                  <a:gd name="T27" fmla="*/ 26 h 42"/>
                  <a:gd name="T28" fmla="*/ 3 w 44"/>
                  <a:gd name="T29" fmla="*/ 32 h 42"/>
                  <a:gd name="T30" fmla="*/ 6 w 44"/>
                  <a:gd name="T31" fmla="*/ 36 h 42"/>
                  <a:gd name="T32" fmla="*/ 11 w 44"/>
                  <a:gd name="T33" fmla="*/ 39 h 42"/>
                  <a:gd name="T34" fmla="*/ 16 w 44"/>
                  <a:gd name="T35" fmla="*/ 42 h 42"/>
                  <a:gd name="T36" fmla="*/ 21 w 44"/>
                  <a:gd name="T37" fmla="*/ 42 h 42"/>
                  <a:gd name="T38" fmla="*/ 28 w 44"/>
                  <a:gd name="T39" fmla="*/ 42 h 42"/>
                  <a:gd name="T40" fmla="*/ 32 w 44"/>
                  <a:gd name="T41" fmla="*/ 39 h 42"/>
                  <a:gd name="T42" fmla="*/ 37 w 44"/>
                  <a:gd name="T43" fmla="*/ 36 h 42"/>
                  <a:gd name="T44" fmla="*/ 41 w 44"/>
                  <a:gd name="T45" fmla="*/ 32 h 42"/>
                  <a:gd name="T46" fmla="*/ 42 w 44"/>
                  <a:gd name="T47" fmla="*/ 26 h 42"/>
                  <a:gd name="T48" fmla="*/ 44 w 44"/>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44" y="21"/>
                    </a:moveTo>
                    <a:lnTo>
                      <a:pt x="42" y="14"/>
                    </a:lnTo>
                    <a:lnTo>
                      <a:pt x="41" y="10"/>
                    </a:lnTo>
                    <a:lnTo>
                      <a:pt x="37" y="5"/>
                    </a:lnTo>
                    <a:lnTo>
                      <a:pt x="32" y="1"/>
                    </a:lnTo>
                    <a:lnTo>
                      <a:pt x="28" y="0"/>
                    </a:lnTo>
                    <a:lnTo>
                      <a:pt x="21" y="0"/>
                    </a:lnTo>
                    <a:lnTo>
                      <a:pt x="16" y="0"/>
                    </a:lnTo>
                    <a:lnTo>
                      <a:pt x="11" y="1"/>
                    </a:lnTo>
                    <a:lnTo>
                      <a:pt x="6" y="5"/>
                    </a:lnTo>
                    <a:lnTo>
                      <a:pt x="3" y="10"/>
                    </a:lnTo>
                    <a:lnTo>
                      <a:pt x="0" y="14"/>
                    </a:lnTo>
                    <a:lnTo>
                      <a:pt x="0" y="21"/>
                    </a:lnTo>
                    <a:lnTo>
                      <a:pt x="0" y="26"/>
                    </a:lnTo>
                    <a:lnTo>
                      <a:pt x="3" y="32"/>
                    </a:lnTo>
                    <a:lnTo>
                      <a:pt x="6" y="36"/>
                    </a:lnTo>
                    <a:lnTo>
                      <a:pt x="11" y="39"/>
                    </a:lnTo>
                    <a:lnTo>
                      <a:pt x="16" y="42"/>
                    </a:lnTo>
                    <a:lnTo>
                      <a:pt x="21" y="42"/>
                    </a:lnTo>
                    <a:lnTo>
                      <a:pt x="28" y="42"/>
                    </a:lnTo>
                    <a:lnTo>
                      <a:pt x="32" y="39"/>
                    </a:lnTo>
                    <a:lnTo>
                      <a:pt x="37" y="36"/>
                    </a:lnTo>
                    <a:lnTo>
                      <a:pt x="41" y="32"/>
                    </a:lnTo>
                    <a:lnTo>
                      <a:pt x="42" y="26"/>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2" name="Freeform 74"/>
              <p:cNvSpPr>
                <a:spLocks/>
              </p:cNvSpPr>
              <p:nvPr/>
            </p:nvSpPr>
            <p:spPr bwMode="auto">
              <a:xfrm>
                <a:off x="6184900" y="3517900"/>
                <a:ext cx="68262" cy="69850"/>
              </a:xfrm>
              <a:custGeom>
                <a:avLst/>
                <a:gdLst>
                  <a:gd name="T0" fmla="*/ 43 w 43"/>
                  <a:gd name="T1" fmla="*/ 22 h 44"/>
                  <a:gd name="T2" fmla="*/ 43 w 43"/>
                  <a:gd name="T3" fmla="*/ 17 h 44"/>
                  <a:gd name="T4" fmla="*/ 39 w 43"/>
                  <a:gd name="T5" fmla="*/ 12 h 44"/>
                  <a:gd name="T6" fmla="*/ 36 w 43"/>
                  <a:gd name="T7" fmla="*/ 7 h 44"/>
                  <a:gd name="T8" fmla="*/ 31 w 43"/>
                  <a:gd name="T9" fmla="*/ 4 h 44"/>
                  <a:gd name="T10" fmla="*/ 26 w 43"/>
                  <a:gd name="T11" fmla="*/ 2 h 44"/>
                  <a:gd name="T12" fmla="*/ 21 w 43"/>
                  <a:gd name="T13" fmla="*/ 0 h 44"/>
                  <a:gd name="T14" fmla="*/ 15 w 43"/>
                  <a:gd name="T15" fmla="*/ 2 h 44"/>
                  <a:gd name="T16" fmla="*/ 10 w 43"/>
                  <a:gd name="T17" fmla="*/ 4 h 44"/>
                  <a:gd name="T18" fmla="*/ 5 w 43"/>
                  <a:gd name="T19" fmla="*/ 7 h 44"/>
                  <a:gd name="T20" fmla="*/ 2 w 43"/>
                  <a:gd name="T21" fmla="*/ 12 h 44"/>
                  <a:gd name="T22" fmla="*/ 0 w 43"/>
                  <a:gd name="T23" fmla="*/ 17 h 44"/>
                  <a:gd name="T24" fmla="*/ 0 w 43"/>
                  <a:gd name="T25" fmla="*/ 22 h 44"/>
                  <a:gd name="T26" fmla="*/ 0 w 43"/>
                  <a:gd name="T27" fmla="*/ 28 h 44"/>
                  <a:gd name="T28" fmla="*/ 2 w 43"/>
                  <a:gd name="T29" fmla="*/ 33 h 44"/>
                  <a:gd name="T30" fmla="*/ 5 w 43"/>
                  <a:gd name="T31" fmla="*/ 38 h 44"/>
                  <a:gd name="T32" fmla="*/ 10 w 43"/>
                  <a:gd name="T33" fmla="*/ 41 h 44"/>
                  <a:gd name="T34" fmla="*/ 15 w 43"/>
                  <a:gd name="T35" fmla="*/ 43 h 44"/>
                  <a:gd name="T36" fmla="*/ 21 w 43"/>
                  <a:gd name="T37" fmla="*/ 44 h 44"/>
                  <a:gd name="T38" fmla="*/ 26 w 43"/>
                  <a:gd name="T39" fmla="*/ 43 h 44"/>
                  <a:gd name="T40" fmla="*/ 31 w 43"/>
                  <a:gd name="T41" fmla="*/ 41 h 44"/>
                  <a:gd name="T42" fmla="*/ 36 w 43"/>
                  <a:gd name="T43" fmla="*/ 38 h 44"/>
                  <a:gd name="T44" fmla="*/ 39 w 43"/>
                  <a:gd name="T45" fmla="*/ 33 h 44"/>
                  <a:gd name="T46" fmla="*/ 43 w 43"/>
                  <a:gd name="T47" fmla="*/ 28 h 44"/>
                  <a:gd name="T48" fmla="*/ 43 w 43"/>
                  <a:gd name="T4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43" y="22"/>
                    </a:moveTo>
                    <a:lnTo>
                      <a:pt x="43" y="17"/>
                    </a:lnTo>
                    <a:lnTo>
                      <a:pt x="39" y="12"/>
                    </a:lnTo>
                    <a:lnTo>
                      <a:pt x="36" y="7"/>
                    </a:lnTo>
                    <a:lnTo>
                      <a:pt x="31" y="4"/>
                    </a:lnTo>
                    <a:lnTo>
                      <a:pt x="26" y="2"/>
                    </a:lnTo>
                    <a:lnTo>
                      <a:pt x="21" y="0"/>
                    </a:lnTo>
                    <a:lnTo>
                      <a:pt x="15" y="2"/>
                    </a:lnTo>
                    <a:lnTo>
                      <a:pt x="10" y="4"/>
                    </a:lnTo>
                    <a:lnTo>
                      <a:pt x="5" y="7"/>
                    </a:lnTo>
                    <a:lnTo>
                      <a:pt x="2" y="12"/>
                    </a:lnTo>
                    <a:lnTo>
                      <a:pt x="0" y="17"/>
                    </a:lnTo>
                    <a:lnTo>
                      <a:pt x="0" y="22"/>
                    </a:lnTo>
                    <a:lnTo>
                      <a:pt x="0" y="28"/>
                    </a:lnTo>
                    <a:lnTo>
                      <a:pt x="2" y="33"/>
                    </a:lnTo>
                    <a:lnTo>
                      <a:pt x="5" y="38"/>
                    </a:lnTo>
                    <a:lnTo>
                      <a:pt x="10" y="41"/>
                    </a:lnTo>
                    <a:lnTo>
                      <a:pt x="15" y="43"/>
                    </a:lnTo>
                    <a:lnTo>
                      <a:pt x="21" y="44"/>
                    </a:lnTo>
                    <a:lnTo>
                      <a:pt x="26" y="43"/>
                    </a:lnTo>
                    <a:lnTo>
                      <a:pt x="31" y="41"/>
                    </a:lnTo>
                    <a:lnTo>
                      <a:pt x="36" y="38"/>
                    </a:lnTo>
                    <a:lnTo>
                      <a:pt x="39" y="33"/>
                    </a:lnTo>
                    <a:lnTo>
                      <a:pt x="43" y="28"/>
                    </a:lnTo>
                    <a:lnTo>
                      <a:pt x="43" y="22"/>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 name="Freeform 75"/>
              <p:cNvSpPr>
                <a:spLocks/>
              </p:cNvSpPr>
              <p:nvPr/>
            </p:nvSpPr>
            <p:spPr bwMode="auto">
              <a:xfrm>
                <a:off x="6775450" y="4035425"/>
                <a:ext cx="66675" cy="69850"/>
              </a:xfrm>
              <a:custGeom>
                <a:avLst/>
                <a:gdLst>
                  <a:gd name="T0" fmla="*/ 42 w 42"/>
                  <a:gd name="T1" fmla="*/ 21 h 44"/>
                  <a:gd name="T2" fmla="*/ 42 w 42"/>
                  <a:gd name="T3" fmla="*/ 17 h 44"/>
                  <a:gd name="T4" fmla="*/ 40 w 42"/>
                  <a:gd name="T5" fmla="*/ 12 h 44"/>
                  <a:gd name="T6" fmla="*/ 37 w 42"/>
                  <a:gd name="T7" fmla="*/ 7 h 44"/>
                  <a:gd name="T8" fmla="*/ 32 w 42"/>
                  <a:gd name="T9" fmla="*/ 4 h 44"/>
                  <a:gd name="T10" fmla="*/ 27 w 42"/>
                  <a:gd name="T11" fmla="*/ 2 h 44"/>
                  <a:gd name="T12" fmla="*/ 21 w 42"/>
                  <a:gd name="T13" fmla="*/ 0 h 44"/>
                  <a:gd name="T14" fmla="*/ 16 w 42"/>
                  <a:gd name="T15" fmla="*/ 2 h 44"/>
                  <a:gd name="T16" fmla="*/ 9 w 42"/>
                  <a:gd name="T17" fmla="*/ 4 h 44"/>
                  <a:gd name="T18" fmla="*/ 6 w 42"/>
                  <a:gd name="T19" fmla="*/ 7 h 44"/>
                  <a:gd name="T20" fmla="*/ 3 w 42"/>
                  <a:gd name="T21" fmla="*/ 12 h 44"/>
                  <a:gd name="T22" fmla="*/ 0 w 42"/>
                  <a:gd name="T23" fmla="*/ 17 h 44"/>
                  <a:gd name="T24" fmla="*/ 0 w 42"/>
                  <a:gd name="T25" fmla="*/ 21 h 44"/>
                  <a:gd name="T26" fmla="*/ 0 w 42"/>
                  <a:gd name="T27" fmla="*/ 28 h 44"/>
                  <a:gd name="T28" fmla="*/ 3 w 42"/>
                  <a:gd name="T29" fmla="*/ 33 h 44"/>
                  <a:gd name="T30" fmla="*/ 6 w 42"/>
                  <a:gd name="T31" fmla="*/ 38 h 44"/>
                  <a:gd name="T32" fmla="*/ 9 w 42"/>
                  <a:gd name="T33" fmla="*/ 41 h 44"/>
                  <a:gd name="T34" fmla="*/ 16 w 42"/>
                  <a:gd name="T35" fmla="*/ 43 h 44"/>
                  <a:gd name="T36" fmla="*/ 21 w 42"/>
                  <a:gd name="T37" fmla="*/ 44 h 44"/>
                  <a:gd name="T38" fmla="*/ 27 w 42"/>
                  <a:gd name="T39" fmla="*/ 43 h 44"/>
                  <a:gd name="T40" fmla="*/ 32 w 42"/>
                  <a:gd name="T41" fmla="*/ 41 h 44"/>
                  <a:gd name="T42" fmla="*/ 37 w 42"/>
                  <a:gd name="T43" fmla="*/ 38 h 44"/>
                  <a:gd name="T44" fmla="*/ 40 w 42"/>
                  <a:gd name="T45" fmla="*/ 33 h 44"/>
                  <a:gd name="T46" fmla="*/ 42 w 42"/>
                  <a:gd name="T47" fmla="*/ 28 h 44"/>
                  <a:gd name="T48" fmla="*/ 42 w 42"/>
                  <a:gd name="T4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42" y="21"/>
                    </a:moveTo>
                    <a:lnTo>
                      <a:pt x="42" y="17"/>
                    </a:lnTo>
                    <a:lnTo>
                      <a:pt x="40" y="12"/>
                    </a:lnTo>
                    <a:lnTo>
                      <a:pt x="37" y="7"/>
                    </a:lnTo>
                    <a:lnTo>
                      <a:pt x="32" y="4"/>
                    </a:lnTo>
                    <a:lnTo>
                      <a:pt x="27" y="2"/>
                    </a:lnTo>
                    <a:lnTo>
                      <a:pt x="21" y="0"/>
                    </a:lnTo>
                    <a:lnTo>
                      <a:pt x="16" y="2"/>
                    </a:lnTo>
                    <a:lnTo>
                      <a:pt x="9" y="4"/>
                    </a:lnTo>
                    <a:lnTo>
                      <a:pt x="6" y="7"/>
                    </a:lnTo>
                    <a:lnTo>
                      <a:pt x="3" y="12"/>
                    </a:lnTo>
                    <a:lnTo>
                      <a:pt x="0" y="17"/>
                    </a:lnTo>
                    <a:lnTo>
                      <a:pt x="0" y="21"/>
                    </a:lnTo>
                    <a:lnTo>
                      <a:pt x="0" y="28"/>
                    </a:lnTo>
                    <a:lnTo>
                      <a:pt x="3" y="33"/>
                    </a:lnTo>
                    <a:lnTo>
                      <a:pt x="6" y="38"/>
                    </a:lnTo>
                    <a:lnTo>
                      <a:pt x="9" y="41"/>
                    </a:lnTo>
                    <a:lnTo>
                      <a:pt x="16" y="43"/>
                    </a:lnTo>
                    <a:lnTo>
                      <a:pt x="21" y="44"/>
                    </a:lnTo>
                    <a:lnTo>
                      <a:pt x="27" y="43"/>
                    </a:lnTo>
                    <a:lnTo>
                      <a:pt x="32" y="41"/>
                    </a:lnTo>
                    <a:lnTo>
                      <a:pt x="37" y="38"/>
                    </a:lnTo>
                    <a:lnTo>
                      <a:pt x="40" y="33"/>
                    </a:lnTo>
                    <a:lnTo>
                      <a:pt x="42" y="28"/>
                    </a:lnTo>
                    <a:lnTo>
                      <a:pt x="42"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 name="Freeform 76"/>
              <p:cNvSpPr>
                <a:spLocks/>
              </p:cNvSpPr>
              <p:nvPr/>
            </p:nvSpPr>
            <p:spPr bwMode="auto">
              <a:xfrm>
                <a:off x="8521700" y="4462463"/>
                <a:ext cx="69850" cy="69850"/>
              </a:xfrm>
              <a:custGeom>
                <a:avLst/>
                <a:gdLst>
                  <a:gd name="T0" fmla="*/ 44 w 44"/>
                  <a:gd name="T1" fmla="*/ 23 h 44"/>
                  <a:gd name="T2" fmla="*/ 42 w 44"/>
                  <a:gd name="T3" fmla="*/ 16 h 44"/>
                  <a:gd name="T4" fmla="*/ 41 w 44"/>
                  <a:gd name="T5" fmla="*/ 12 h 44"/>
                  <a:gd name="T6" fmla="*/ 38 w 44"/>
                  <a:gd name="T7" fmla="*/ 7 h 44"/>
                  <a:gd name="T8" fmla="*/ 33 w 44"/>
                  <a:gd name="T9" fmla="*/ 3 h 44"/>
                  <a:gd name="T10" fmla="*/ 28 w 44"/>
                  <a:gd name="T11" fmla="*/ 2 h 44"/>
                  <a:gd name="T12" fmla="*/ 21 w 44"/>
                  <a:gd name="T13" fmla="*/ 0 h 44"/>
                  <a:gd name="T14" fmla="*/ 16 w 44"/>
                  <a:gd name="T15" fmla="*/ 2 h 44"/>
                  <a:gd name="T16" fmla="*/ 12 w 44"/>
                  <a:gd name="T17" fmla="*/ 3 h 44"/>
                  <a:gd name="T18" fmla="*/ 7 w 44"/>
                  <a:gd name="T19" fmla="*/ 7 h 44"/>
                  <a:gd name="T20" fmla="*/ 3 w 44"/>
                  <a:gd name="T21" fmla="*/ 12 h 44"/>
                  <a:gd name="T22" fmla="*/ 2 w 44"/>
                  <a:gd name="T23" fmla="*/ 16 h 44"/>
                  <a:gd name="T24" fmla="*/ 0 w 44"/>
                  <a:gd name="T25" fmla="*/ 23 h 44"/>
                  <a:gd name="T26" fmla="*/ 2 w 44"/>
                  <a:gd name="T27" fmla="*/ 28 h 44"/>
                  <a:gd name="T28" fmla="*/ 3 w 44"/>
                  <a:gd name="T29" fmla="*/ 33 h 44"/>
                  <a:gd name="T30" fmla="*/ 7 w 44"/>
                  <a:gd name="T31" fmla="*/ 38 h 44"/>
                  <a:gd name="T32" fmla="*/ 12 w 44"/>
                  <a:gd name="T33" fmla="*/ 41 h 44"/>
                  <a:gd name="T34" fmla="*/ 16 w 44"/>
                  <a:gd name="T35" fmla="*/ 42 h 44"/>
                  <a:gd name="T36" fmla="*/ 21 w 44"/>
                  <a:gd name="T37" fmla="*/ 44 h 44"/>
                  <a:gd name="T38" fmla="*/ 28 w 44"/>
                  <a:gd name="T39" fmla="*/ 42 h 44"/>
                  <a:gd name="T40" fmla="*/ 33 w 44"/>
                  <a:gd name="T41" fmla="*/ 41 h 44"/>
                  <a:gd name="T42" fmla="*/ 38 w 44"/>
                  <a:gd name="T43" fmla="*/ 38 h 44"/>
                  <a:gd name="T44" fmla="*/ 41 w 44"/>
                  <a:gd name="T45" fmla="*/ 33 h 44"/>
                  <a:gd name="T46" fmla="*/ 42 w 44"/>
                  <a:gd name="T47" fmla="*/ 28 h 44"/>
                  <a:gd name="T48" fmla="*/ 44 w 44"/>
                  <a:gd name="T49"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44" y="23"/>
                    </a:moveTo>
                    <a:lnTo>
                      <a:pt x="42" y="16"/>
                    </a:lnTo>
                    <a:lnTo>
                      <a:pt x="41" y="12"/>
                    </a:lnTo>
                    <a:lnTo>
                      <a:pt x="38" y="7"/>
                    </a:lnTo>
                    <a:lnTo>
                      <a:pt x="33" y="3"/>
                    </a:lnTo>
                    <a:lnTo>
                      <a:pt x="28" y="2"/>
                    </a:lnTo>
                    <a:lnTo>
                      <a:pt x="21" y="0"/>
                    </a:lnTo>
                    <a:lnTo>
                      <a:pt x="16" y="2"/>
                    </a:lnTo>
                    <a:lnTo>
                      <a:pt x="12" y="3"/>
                    </a:lnTo>
                    <a:lnTo>
                      <a:pt x="7" y="7"/>
                    </a:lnTo>
                    <a:lnTo>
                      <a:pt x="3" y="12"/>
                    </a:lnTo>
                    <a:lnTo>
                      <a:pt x="2" y="16"/>
                    </a:lnTo>
                    <a:lnTo>
                      <a:pt x="0" y="23"/>
                    </a:lnTo>
                    <a:lnTo>
                      <a:pt x="2" y="28"/>
                    </a:lnTo>
                    <a:lnTo>
                      <a:pt x="3" y="33"/>
                    </a:lnTo>
                    <a:lnTo>
                      <a:pt x="7" y="38"/>
                    </a:lnTo>
                    <a:lnTo>
                      <a:pt x="12" y="41"/>
                    </a:lnTo>
                    <a:lnTo>
                      <a:pt x="16" y="42"/>
                    </a:lnTo>
                    <a:lnTo>
                      <a:pt x="21" y="44"/>
                    </a:lnTo>
                    <a:lnTo>
                      <a:pt x="28" y="42"/>
                    </a:lnTo>
                    <a:lnTo>
                      <a:pt x="33" y="41"/>
                    </a:lnTo>
                    <a:lnTo>
                      <a:pt x="38" y="38"/>
                    </a:lnTo>
                    <a:lnTo>
                      <a:pt x="41" y="33"/>
                    </a:lnTo>
                    <a:lnTo>
                      <a:pt x="42" y="28"/>
                    </a:lnTo>
                    <a:lnTo>
                      <a:pt x="44" y="23"/>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 name="Line 77"/>
              <p:cNvSpPr>
                <a:spLocks noChangeShapeType="1"/>
              </p:cNvSpPr>
              <p:nvPr/>
            </p:nvSpPr>
            <p:spPr bwMode="auto">
              <a:xfrm flipV="1">
                <a:off x="5489575" y="3660775"/>
                <a:ext cx="0" cy="227013"/>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79"/>
              <p:cNvSpPr>
                <a:spLocks noChangeShapeType="1"/>
              </p:cNvSpPr>
              <p:nvPr/>
            </p:nvSpPr>
            <p:spPr bwMode="auto">
              <a:xfrm flipV="1">
                <a:off x="5634038" y="3709988"/>
                <a:ext cx="0" cy="20637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80"/>
              <p:cNvSpPr>
                <a:spLocks noChangeShapeType="1"/>
              </p:cNvSpPr>
              <p:nvPr/>
            </p:nvSpPr>
            <p:spPr bwMode="auto">
              <a:xfrm flipV="1">
                <a:off x="5932488" y="3935413"/>
                <a:ext cx="0" cy="16827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81"/>
              <p:cNvSpPr>
                <a:spLocks noChangeShapeType="1"/>
              </p:cNvSpPr>
              <p:nvPr/>
            </p:nvSpPr>
            <p:spPr bwMode="auto">
              <a:xfrm>
                <a:off x="5345113" y="3971925"/>
                <a:ext cx="0" cy="250825"/>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82"/>
              <p:cNvSpPr>
                <a:spLocks noChangeShapeType="1"/>
              </p:cNvSpPr>
              <p:nvPr/>
            </p:nvSpPr>
            <p:spPr bwMode="auto">
              <a:xfrm flipV="1">
                <a:off x="6218238" y="4165600"/>
                <a:ext cx="0" cy="10795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83"/>
              <p:cNvSpPr>
                <a:spLocks noChangeShapeType="1"/>
              </p:cNvSpPr>
              <p:nvPr/>
            </p:nvSpPr>
            <p:spPr bwMode="auto">
              <a:xfrm flipV="1">
                <a:off x="6802438" y="4305300"/>
                <a:ext cx="0" cy="120650"/>
              </a:xfrm>
              <a:prstGeom prst="line">
                <a:avLst/>
              </a:prstGeom>
              <a:noFill/>
              <a:ln w="12700">
                <a:solidFill>
                  <a:srgbClr val="00CC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Freeform 88"/>
              <p:cNvSpPr>
                <a:spLocks/>
              </p:cNvSpPr>
              <p:nvPr/>
            </p:nvSpPr>
            <p:spPr bwMode="auto">
              <a:xfrm>
                <a:off x="5040313" y="3767138"/>
                <a:ext cx="3521075" cy="900113"/>
              </a:xfrm>
              <a:custGeom>
                <a:avLst/>
                <a:gdLst>
                  <a:gd name="T0" fmla="*/ 2218 w 2218"/>
                  <a:gd name="T1" fmla="*/ 513 h 567"/>
                  <a:gd name="T2" fmla="*/ 1112 w 2218"/>
                  <a:gd name="T3" fmla="*/ 381 h 567"/>
                  <a:gd name="T4" fmla="*/ 1110 w 2218"/>
                  <a:gd name="T5" fmla="*/ 381 h 567"/>
                  <a:gd name="T6" fmla="*/ 746 w 2218"/>
                  <a:gd name="T7" fmla="*/ 287 h 567"/>
                  <a:gd name="T8" fmla="*/ 742 w 2218"/>
                  <a:gd name="T9" fmla="*/ 283 h 567"/>
                  <a:gd name="T10" fmla="*/ 562 w 2218"/>
                  <a:gd name="T11" fmla="*/ 158 h 567"/>
                  <a:gd name="T12" fmla="*/ 374 w 2218"/>
                  <a:gd name="T13" fmla="*/ 27 h 567"/>
                  <a:gd name="T14" fmla="*/ 283 w 2218"/>
                  <a:gd name="T15" fmla="*/ 0 h 567"/>
                  <a:gd name="T16" fmla="*/ 282 w 2218"/>
                  <a:gd name="T17" fmla="*/ 0 h 567"/>
                  <a:gd name="T18" fmla="*/ 195 w 2218"/>
                  <a:gd name="T19" fmla="*/ 205 h 567"/>
                  <a:gd name="T20" fmla="*/ 192 w 2218"/>
                  <a:gd name="T21" fmla="*/ 210 h 567"/>
                  <a:gd name="T22" fmla="*/ 104 w 2218"/>
                  <a:gd name="T23" fmla="*/ 498 h 567"/>
                  <a:gd name="T24" fmla="*/ 57 w 2218"/>
                  <a:gd name="T25" fmla="*/ 567 h 567"/>
                  <a:gd name="T26" fmla="*/ 0 w 2218"/>
                  <a:gd name="T27" fmla="*/ 5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8" h="567">
                    <a:moveTo>
                      <a:pt x="2218" y="513"/>
                    </a:moveTo>
                    <a:lnTo>
                      <a:pt x="1112" y="381"/>
                    </a:lnTo>
                    <a:lnTo>
                      <a:pt x="1110" y="381"/>
                    </a:lnTo>
                    <a:lnTo>
                      <a:pt x="746" y="287"/>
                    </a:lnTo>
                    <a:lnTo>
                      <a:pt x="742" y="283"/>
                    </a:lnTo>
                    <a:lnTo>
                      <a:pt x="562" y="158"/>
                    </a:lnTo>
                    <a:lnTo>
                      <a:pt x="374" y="27"/>
                    </a:lnTo>
                    <a:lnTo>
                      <a:pt x="283" y="0"/>
                    </a:lnTo>
                    <a:lnTo>
                      <a:pt x="282" y="0"/>
                    </a:lnTo>
                    <a:lnTo>
                      <a:pt x="195" y="205"/>
                    </a:lnTo>
                    <a:lnTo>
                      <a:pt x="192" y="210"/>
                    </a:lnTo>
                    <a:lnTo>
                      <a:pt x="104" y="498"/>
                    </a:lnTo>
                    <a:lnTo>
                      <a:pt x="57" y="567"/>
                    </a:lnTo>
                    <a:lnTo>
                      <a:pt x="0" y="567"/>
                    </a:lnTo>
                  </a:path>
                </a:pathLst>
              </a:custGeom>
              <a:noFill/>
              <a:ln w="20638">
                <a:solidFill>
                  <a:srgbClr val="00CC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Freeform 100"/>
              <p:cNvSpPr>
                <a:spLocks/>
              </p:cNvSpPr>
              <p:nvPr/>
            </p:nvSpPr>
            <p:spPr bwMode="auto">
              <a:xfrm>
                <a:off x="5003800" y="4633913"/>
                <a:ext cx="69850" cy="66675"/>
              </a:xfrm>
              <a:custGeom>
                <a:avLst/>
                <a:gdLst>
                  <a:gd name="T0" fmla="*/ 7 w 44"/>
                  <a:gd name="T1" fmla="*/ 37 h 42"/>
                  <a:gd name="T2" fmla="*/ 12 w 44"/>
                  <a:gd name="T3" fmla="*/ 40 h 42"/>
                  <a:gd name="T4" fmla="*/ 16 w 44"/>
                  <a:gd name="T5" fmla="*/ 42 h 42"/>
                  <a:gd name="T6" fmla="*/ 23 w 44"/>
                  <a:gd name="T7" fmla="*/ 42 h 42"/>
                  <a:gd name="T8" fmla="*/ 28 w 44"/>
                  <a:gd name="T9" fmla="*/ 42 h 42"/>
                  <a:gd name="T10" fmla="*/ 33 w 44"/>
                  <a:gd name="T11" fmla="*/ 40 h 42"/>
                  <a:gd name="T12" fmla="*/ 38 w 44"/>
                  <a:gd name="T13" fmla="*/ 37 h 42"/>
                  <a:gd name="T14" fmla="*/ 41 w 44"/>
                  <a:gd name="T15" fmla="*/ 32 h 42"/>
                  <a:gd name="T16" fmla="*/ 44 w 44"/>
                  <a:gd name="T17" fmla="*/ 27 h 42"/>
                  <a:gd name="T18" fmla="*/ 44 w 44"/>
                  <a:gd name="T19" fmla="*/ 21 h 42"/>
                  <a:gd name="T20" fmla="*/ 44 w 44"/>
                  <a:gd name="T21" fmla="*/ 16 h 42"/>
                  <a:gd name="T22" fmla="*/ 41 w 44"/>
                  <a:gd name="T23" fmla="*/ 9 h 42"/>
                  <a:gd name="T24" fmla="*/ 38 w 44"/>
                  <a:gd name="T25" fmla="*/ 6 h 42"/>
                  <a:gd name="T26" fmla="*/ 33 w 44"/>
                  <a:gd name="T27" fmla="*/ 3 h 42"/>
                  <a:gd name="T28" fmla="*/ 28 w 44"/>
                  <a:gd name="T29" fmla="*/ 0 h 42"/>
                  <a:gd name="T30" fmla="*/ 23 w 44"/>
                  <a:gd name="T31" fmla="*/ 0 h 42"/>
                  <a:gd name="T32" fmla="*/ 16 w 44"/>
                  <a:gd name="T33" fmla="*/ 0 h 42"/>
                  <a:gd name="T34" fmla="*/ 12 w 44"/>
                  <a:gd name="T35" fmla="*/ 3 h 42"/>
                  <a:gd name="T36" fmla="*/ 7 w 44"/>
                  <a:gd name="T37" fmla="*/ 6 h 42"/>
                  <a:gd name="T38" fmla="*/ 3 w 44"/>
                  <a:gd name="T39" fmla="*/ 9 h 42"/>
                  <a:gd name="T40" fmla="*/ 2 w 44"/>
                  <a:gd name="T41" fmla="*/ 16 h 42"/>
                  <a:gd name="T42" fmla="*/ 0 w 44"/>
                  <a:gd name="T43" fmla="*/ 21 h 42"/>
                  <a:gd name="T44" fmla="*/ 2 w 44"/>
                  <a:gd name="T45" fmla="*/ 27 h 42"/>
                  <a:gd name="T46" fmla="*/ 3 w 44"/>
                  <a:gd name="T47" fmla="*/ 32 h 42"/>
                  <a:gd name="T48" fmla="*/ 7 w 44"/>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7" y="37"/>
                    </a:moveTo>
                    <a:lnTo>
                      <a:pt x="12" y="40"/>
                    </a:lnTo>
                    <a:lnTo>
                      <a:pt x="16" y="42"/>
                    </a:lnTo>
                    <a:lnTo>
                      <a:pt x="23" y="42"/>
                    </a:lnTo>
                    <a:lnTo>
                      <a:pt x="28" y="42"/>
                    </a:lnTo>
                    <a:lnTo>
                      <a:pt x="33" y="40"/>
                    </a:lnTo>
                    <a:lnTo>
                      <a:pt x="38" y="37"/>
                    </a:lnTo>
                    <a:lnTo>
                      <a:pt x="41" y="32"/>
                    </a:lnTo>
                    <a:lnTo>
                      <a:pt x="44" y="27"/>
                    </a:lnTo>
                    <a:lnTo>
                      <a:pt x="44" y="21"/>
                    </a:lnTo>
                    <a:lnTo>
                      <a:pt x="44" y="16"/>
                    </a:lnTo>
                    <a:lnTo>
                      <a:pt x="41" y="9"/>
                    </a:lnTo>
                    <a:lnTo>
                      <a:pt x="38" y="6"/>
                    </a:lnTo>
                    <a:lnTo>
                      <a:pt x="33" y="3"/>
                    </a:lnTo>
                    <a:lnTo>
                      <a:pt x="28" y="0"/>
                    </a:lnTo>
                    <a:lnTo>
                      <a:pt x="23" y="0"/>
                    </a:lnTo>
                    <a:lnTo>
                      <a:pt x="16" y="0"/>
                    </a:lnTo>
                    <a:lnTo>
                      <a:pt x="12" y="3"/>
                    </a:lnTo>
                    <a:lnTo>
                      <a:pt x="7" y="6"/>
                    </a:lnTo>
                    <a:lnTo>
                      <a:pt x="3" y="9"/>
                    </a:lnTo>
                    <a:lnTo>
                      <a:pt x="2" y="16"/>
                    </a:lnTo>
                    <a:lnTo>
                      <a:pt x="0" y="21"/>
                    </a:lnTo>
                    <a:lnTo>
                      <a:pt x="2" y="27"/>
                    </a:lnTo>
                    <a:lnTo>
                      <a:pt x="3" y="32"/>
                    </a:lnTo>
                    <a:lnTo>
                      <a:pt x="7"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3" name="Freeform 101"/>
              <p:cNvSpPr>
                <a:spLocks/>
              </p:cNvSpPr>
              <p:nvPr/>
            </p:nvSpPr>
            <p:spPr bwMode="auto">
              <a:xfrm>
                <a:off x="5097463" y="4633913"/>
                <a:ext cx="66675" cy="66675"/>
              </a:xfrm>
              <a:custGeom>
                <a:avLst/>
                <a:gdLst>
                  <a:gd name="T0" fmla="*/ 6 w 42"/>
                  <a:gd name="T1" fmla="*/ 37 h 42"/>
                  <a:gd name="T2" fmla="*/ 11 w 42"/>
                  <a:gd name="T3" fmla="*/ 40 h 42"/>
                  <a:gd name="T4" fmla="*/ 16 w 42"/>
                  <a:gd name="T5" fmla="*/ 42 h 42"/>
                  <a:gd name="T6" fmla="*/ 21 w 42"/>
                  <a:gd name="T7" fmla="*/ 42 h 42"/>
                  <a:gd name="T8" fmla="*/ 27 w 42"/>
                  <a:gd name="T9" fmla="*/ 42 h 42"/>
                  <a:gd name="T10" fmla="*/ 32 w 42"/>
                  <a:gd name="T11" fmla="*/ 40 h 42"/>
                  <a:gd name="T12" fmla="*/ 37 w 42"/>
                  <a:gd name="T13" fmla="*/ 37 h 42"/>
                  <a:gd name="T14" fmla="*/ 41 w 42"/>
                  <a:gd name="T15" fmla="*/ 32 h 42"/>
                  <a:gd name="T16" fmla="*/ 42 w 42"/>
                  <a:gd name="T17" fmla="*/ 27 h 42"/>
                  <a:gd name="T18" fmla="*/ 42 w 42"/>
                  <a:gd name="T19" fmla="*/ 21 h 42"/>
                  <a:gd name="T20" fmla="*/ 42 w 42"/>
                  <a:gd name="T21" fmla="*/ 16 h 42"/>
                  <a:gd name="T22" fmla="*/ 41 w 42"/>
                  <a:gd name="T23" fmla="*/ 9 h 42"/>
                  <a:gd name="T24" fmla="*/ 37 w 42"/>
                  <a:gd name="T25" fmla="*/ 6 h 42"/>
                  <a:gd name="T26" fmla="*/ 32 w 42"/>
                  <a:gd name="T27" fmla="*/ 3 h 42"/>
                  <a:gd name="T28" fmla="*/ 27 w 42"/>
                  <a:gd name="T29" fmla="*/ 0 h 42"/>
                  <a:gd name="T30" fmla="*/ 21 w 42"/>
                  <a:gd name="T31" fmla="*/ 0 h 42"/>
                  <a:gd name="T32" fmla="*/ 16 w 42"/>
                  <a:gd name="T33" fmla="*/ 0 h 42"/>
                  <a:gd name="T34" fmla="*/ 11 w 42"/>
                  <a:gd name="T35" fmla="*/ 3 h 42"/>
                  <a:gd name="T36" fmla="*/ 6 w 42"/>
                  <a:gd name="T37" fmla="*/ 6 h 42"/>
                  <a:gd name="T38" fmla="*/ 3 w 42"/>
                  <a:gd name="T39" fmla="*/ 9 h 42"/>
                  <a:gd name="T40" fmla="*/ 0 w 42"/>
                  <a:gd name="T41" fmla="*/ 16 h 42"/>
                  <a:gd name="T42" fmla="*/ 0 w 42"/>
                  <a:gd name="T43" fmla="*/ 21 h 42"/>
                  <a:gd name="T44" fmla="*/ 0 w 42"/>
                  <a:gd name="T45" fmla="*/ 27 h 42"/>
                  <a:gd name="T46" fmla="*/ 3 w 42"/>
                  <a:gd name="T47" fmla="*/ 32 h 42"/>
                  <a:gd name="T48" fmla="*/ 6 w 42"/>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6" y="37"/>
                    </a:moveTo>
                    <a:lnTo>
                      <a:pt x="11" y="40"/>
                    </a:lnTo>
                    <a:lnTo>
                      <a:pt x="16" y="42"/>
                    </a:lnTo>
                    <a:lnTo>
                      <a:pt x="21" y="42"/>
                    </a:lnTo>
                    <a:lnTo>
                      <a:pt x="27" y="42"/>
                    </a:lnTo>
                    <a:lnTo>
                      <a:pt x="32" y="40"/>
                    </a:lnTo>
                    <a:lnTo>
                      <a:pt x="37" y="37"/>
                    </a:lnTo>
                    <a:lnTo>
                      <a:pt x="41" y="32"/>
                    </a:lnTo>
                    <a:lnTo>
                      <a:pt x="42" y="27"/>
                    </a:lnTo>
                    <a:lnTo>
                      <a:pt x="42" y="21"/>
                    </a:lnTo>
                    <a:lnTo>
                      <a:pt x="42" y="16"/>
                    </a:lnTo>
                    <a:lnTo>
                      <a:pt x="41" y="9"/>
                    </a:lnTo>
                    <a:lnTo>
                      <a:pt x="37" y="6"/>
                    </a:lnTo>
                    <a:lnTo>
                      <a:pt x="32" y="3"/>
                    </a:lnTo>
                    <a:lnTo>
                      <a:pt x="27" y="0"/>
                    </a:lnTo>
                    <a:lnTo>
                      <a:pt x="21" y="0"/>
                    </a:lnTo>
                    <a:lnTo>
                      <a:pt x="16" y="0"/>
                    </a:lnTo>
                    <a:lnTo>
                      <a:pt x="11" y="3"/>
                    </a:lnTo>
                    <a:lnTo>
                      <a:pt x="6" y="6"/>
                    </a:lnTo>
                    <a:lnTo>
                      <a:pt x="3" y="9"/>
                    </a:lnTo>
                    <a:lnTo>
                      <a:pt x="0" y="16"/>
                    </a:lnTo>
                    <a:lnTo>
                      <a:pt x="0" y="21"/>
                    </a:lnTo>
                    <a:lnTo>
                      <a:pt x="0" y="27"/>
                    </a:lnTo>
                    <a:lnTo>
                      <a:pt x="3" y="32"/>
                    </a:lnTo>
                    <a:lnTo>
                      <a:pt x="6"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4" name="Freeform 102"/>
              <p:cNvSpPr>
                <a:spLocks/>
              </p:cNvSpPr>
              <p:nvPr/>
            </p:nvSpPr>
            <p:spPr bwMode="auto">
              <a:xfrm>
                <a:off x="5168900" y="4524375"/>
                <a:ext cx="69850" cy="69850"/>
              </a:xfrm>
              <a:custGeom>
                <a:avLst/>
                <a:gdLst>
                  <a:gd name="T0" fmla="*/ 7 w 44"/>
                  <a:gd name="T1" fmla="*/ 38 h 44"/>
                  <a:gd name="T2" fmla="*/ 12 w 44"/>
                  <a:gd name="T3" fmla="*/ 41 h 44"/>
                  <a:gd name="T4" fmla="*/ 17 w 44"/>
                  <a:gd name="T5" fmla="*/ 43 h 44"/>
                  <a:gd name="T6" fmla="*/ 23 w 44"/>
                  <a:gd name="T7" fmla="*/ 44 h 44"/>
                  <a:gd name="T8" fmla="*/ 28 w 44"/>
                  <a:gd name="T9" fmla="*/ 43 h 44"/>
                  <a:gd name="T10" fmla="*/ 33 w 44"/>
                  <a:gd name="T11" fmla="*/ 41 h 44"/>
                  <a:gd name="T12" fmla="*/ 38 w 44"/>
                  <a:gd name="T13" fmla="*/ 38 h 44"/>
                  <a:gd name="T14" fmla="*/ 41 w 44"/>
                  <a:gd name="T15" fmla="*/ 33 h 44"/>
                  <a:gd name="T16" fmla="*/ 43 w 44"/>
                  <a:gd name="T17" fmla="*/ 28 h 44"/>
                  <a:gd name="T18" fmla="*/ 44 w 44"/>
                  <a:gd name="T19" fmla="*/ 21 h 44"/>
                  <a:gd name="T20" fmla="*/ 43 w 44"/>
                  <a:gd name="T21" fmla="*/ 17 h 44"/>
                  <a:gd name="T22" fmla="*/ 41 w 44"/>
                  <a:gd name="T23" fmla="*/ 12 h 44"/>
                  <a:gd name="T24" fmla="*/ 38 w 44"/>
                  <a:gd name="T25" fmla="*/ 7 h 44"/>
                  <a:gd name="T26" fmla="*/ 33 w 44"/>
                  <a:gd name="T27" fmla="*/ 3 h 44"/>
                  <a:gd name="T28" fmla="*/ 28 w 44"/>
                  <a:gd name="T29" fmla="*/ 0 h 44"/>
                  <a:gd name="T30" fmla="*/ 23 w 44"/>
                  <a:gd name="T31" fmla="*/ 0 h 44"/>
                  <a:gd name="T32" fmla="*/ 17 w 44"/>
                  <a:gd name="T33" fmla="*/ 0 h 44"/>
                  <a:gd name="T34" fmla="*/ 12 w 44"/>
                  <a:gd name="T35" fmla="*/ 3 h 44"/>
                  <a:gd name="T36" fmla="*/ 7 w 44"/>
                  <a:gd name="T37" fmla="*/ 7 h 44"/>
                  <a:gd name="T38" fmla="*/ 4 w 44"/>
                  <a:gd name="T39" fmla="*/ 12 h 44"/>
                  <a:gd name="T40" fmla="*/ 2 w 44"/>
                  <a:gd name="T41" fmla="*/ 17 h 44"/>
                  <a:gd name="T42" fmla="*/ 0 w 44"/>
                  <a:gd name="T43" fmla="*/ 21 h 44"/>
                  <a:gd name="T44" fmla="*/ 2 w 44"/>
                  <a:gd name="T45" fmla="*/ 28 h 44"/>
                  <a:gd name="T46" fmla="*/ 4 w 44"/>
                  <a:gd name="T47" fmla="*/ 33 h 44"/>
                  <a:gd name="T48" fmla="*/ 7 w 44"/>
                  <a:gd name="T4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7" y="38"/>
                    </a:moveTo>
                    <a:lnTo>
                      <a:pt x="12" y="41"/>
                    </a:lnTo>
                    <a:lnTo>
                      <a:pt x="17" y="43"/>
                    </a:lnTo>
                    <a:lnTo>
                      <a:pt x="23" y="44"/>
                    </a:lnTo>
                    <a:lnTo>
                      <a:pt x="28" y="43"/>
                    </a:lnTo>
                    <a:lnTo>
                      <a:pt x="33" y="41"/>
                    </a:lnTo>
                    <a:lnTo>
                      <a:pt x="38" y="38"/>
                    </a:lnTo>
                    <a:lnTo>
                      <a:pt x="41" y="33"/>
                    </a:lnTo>
                    <a:lnTo>
                      <a:pt x="43" y="28"/>
                    </a:lnTo>
                    <a:lnTo>
                      <a:pt x="44" y="21"/>
                    </a:lnTo>
                    <a:lnTo>
                      <a:pt x="43" y="17"/>
                    </a:lnTo>
                    <a:lnTo>
                      <a:pt x="41" y="12"/>
                    </a:lnTo>
                    <a:lnTo>
                      <a:pt x="38" y="7"/>
                    </a:lnTo>
                    <a:lnTo>
                      <a:pt x="33" y="3"/>
                    </a:lnTo>
                    <a:lnTo>
                      <a:pt x="28" y="0"/>
                    </a:lnTo>
                    <a:lnTo>
                      <a:pt x="23" y="0"/>
                    </a:lnTo>
                    <a:lnTo>
                      <a:pt x="17" y="0"/>
                    </a:lnTo>
                    <a:lnTo>
                      <a:pt x="12" y="3"/>
                    </a:lnTo>
                    <a:lnTo>
                      <a:pt x="7" y="7"/>
                    </a:lnTo>
                    <a:lnTo>
                      <a:pt x="4" y="12"/>
                    </a:lnTo>
                    <a:lnTo>
                      <a:pt x="2" y="17"/>
                    </a:lnTo>
                    <a:lnTo>
                      <a:pt x="0" y="21"/>
                    </a:lnTo>
                    <a:lnTo>
                      <a:pt x="2" y="28"/>
                    </a:lnTo>
                    <a:lnTo>
                      <a:pt x="4" y="33"/>
                    </a:lnTo>
                    <a:lnTo>
                      <a:pt x="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5" name="Freeform 103"/>
              <p:cNvSpPr>
                <a:spLocks/>
              </p:cNvSpPr>
              <p:nvPr/>
            </p:nvSpPr>
            <p:spPr bwMode="auto">
              <a:xfrm>
                <a:off x="5311775" y="4067175"/>
                <a:ext cx="69850" cy="69850"/>
              </a:xfrm>
              <a:custGeom>
                <a:avLst/>
                <a:gdLst>
                  <a:gd name="T0" fmla="*/ 6 w 44"/>
                  <a:gd name="T1" fmla="*/ 37 h 44"/>
                  <a:gd name="T2" fmla="*/ 11 w 44"/>
                  <a:gd name="T3" fmla="*/ 41 h 44"/>
                  <a:gd name="T4" fmla="*/ 16 w 44"/>
                  <a:gd name="T5" fmla="*/ 42 h 44"/>
                  <a:gd name="T6" fmla="*/ 21 w 44"/>
                  <a:gd name="T7" fmla="*/ 44 h 44"/>
                  <a:gd name="T8" fmla="*/ 28 w 44"/>
                  <a:gd name="T9" fmla="*/ 42 h 44"/>
                  <a:gd name="T10" fmla="*/ 33 w 44"/>
                  <a:gd name="T11" fmla="*/ 41 h 44"/>
                  <a:gd name="T12" fmla="*/ 37 w 44"/>
                  <a:gd name="T13" fmla="*/ 37 h 44"/>
                  <a:gd name="T14" fmla="*/ 41 w 44"/>
                  <a:gd name="T15" fmla="*/ 32 h 44"/>
                  <a:gd name="T16" fmla="*/ 42 w 44"/>
                  <a:gd name="T17" fmla="*/ 28 h 44"/>
                  <a:gd name="T18" fmla="*/ 44 w 44"/>
                  <a:gd name="T19" fmla="*/ 21 h 44"/>
                  <a:gd name="T20" fmla="*/ 42 w 44"/>
                  <a:gd name="T21" fmla="*/ 16 h 44"/>
                  <a:gd name="T22" fmla="*/ 41 w 44"/>
                  <a:gd name="T23" fmla="*/ 11 h 44"/>
                  <a:gd name="T24" fmla="*/ 37 w 44"/>
                  <a:gd name="T25" fmla="*/ 6 h 44"/>
                  <a:gd name="T26" fmla="*/ 33 w 44"/>
                  <a:gd name="T27" fmla="*/ 3 h 44"/>
                  <a:gd name="T28" fmla="*/ 28 w 44"/>
                  <a:gd name="T29" fmla="*/ 1 h 44"/>
                  <a:gd name="T30" fmla="*/ 21 w 44"/>
                  <a:gd name="T31" fmla="*/ 0 h 44"/>
                  <a:gd name="T32" fmla="*/ 16 w 44"/>
                  <a:gd name="T33" fmla="*/ 1 h 44"/>
                  <a:gd name="T34" fmla="*/ 11 w 44"/>
                  <a:gd name="T35" fmla="*/ 3 h 44"/>
                  <a:gd name="T36" fmla="*/ 6 w 44"/>
                  <a:gd name="T37" fmla="*/ 6 h 44"/>
                  <a:gd name="T38" fmla="*/ 3 w 44"/>
                  <a:gd name="T39" fmla="*/ 11 h 44"/>
                  <a:gd name="T40" fmla="*/ 2 w 44"/>
                  <a:gd name="T41" fmla="*/ 16 h 44"/>
                  <a:gd name="T42" fmla="*/ 0 w 44"/>
                  <a:gd name="T43" fmla="*/ 21 h 44"/>
                  <a:gd name="T44" fmla="*/ 2 w 44"/>
                  <a:gd name="T45" fmla="*/ 28 h 44"/>
                  <a:gd name="T46" fmla="*/ 3 w 44"/>
                  <a:gd name="T47" fmla="*/ 32 h 44"/>
                  <a:gd name="T48" fmla="*/ 6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6" y="37"/>
                    </a:moveTo>
                    <a:lnTo>
                      <a:pt x="11" y="41"/>
                    </a:lnTo>
                    <a:lnTo>
                      <a:pt x="16" y="42"/>
                    </a:lnTo>
                    <a:lnTo>
                      <a:pt x="21" y="44"/>
                    </a:lnTo>
                    <a:lnTo>
                      <a:pt x="28" y="42"/>
                    </a:lnTo>
                    <a:lnTo>
                      <a:pt x="33" y="41"/>
                    </a:lnTo>
                    <a:lnTo>
                      <a:pt x="37" y="37"/>
                    </a:lnTo>
                    <a:lnTo>
                      <a:pt x="41" y="32"/>
                    </a:lnTo>
                    <a:lnTo>
                      <a:pt x="42" y="28"/>
                    </a:lnTo>
                    <a:lnTo>
                      <a:pt x="44" y="21"/>
                    </a:lnTo>
                    <a:lnTo>
                      <a:pt x="42" y="16"/>
                    </a:lnTo>
                    <a:lnTo>
                      <a:pt x="41" y="11"/>
                    </a:lnTo>
                    <a:lnTo>
                      <a:pt x="37" y="6"/>
                    </a:lnTo>
                    <a:lnTo>
                      <a:pt x="33" y="3"/>
                    </a:lnTo>
                    <a:lnTo>
                      <a:pt x="28" y="1"/>
                    </a:lnTo>
                    <a:lnTo>
                      <a:pt x="21" y="0"/>
                    </a:lnTo>
                    <a:lnTo>
                      <a:pt x="16" y="1"/>
                    </a:lnTo>
                    <a:lnTo>
                      <a:pt x="11" y="3"/>
                    </a:lnTo>
                    <a:lnTo>
                      <a:pt x="6" y="6"/>
                    </a:lnTo>
                    <a:lnTo>
                      <a:pt x="3" y="11"/>
                    </a:lnTo>
                    <a:lnTo>
                      <a:pt x="2" y="16"/>
                    </a:lnTo>
                    <a:lnTo>
                      <a:pt x="0" y="21"/>
                    </a:lnTo>
                    <a:lnTo>
                      <a:pt x="2" y="28"/>
                    </a:lnTo>
                    <a:lnTo>
                      <a:pt x="3" y="32"/>
                    </a:lnTo>
                    <a:lnTo>
                      <a:pt x="6"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6" name="Freeform 104"/>
              <p:cNvSpPr>
                <a:spLocks/>
              </p:cNvSpPr>
              <p:nvPr/>
            </p:nvSpPr>
            <p:spPr bwMode="auto">
              <a:xfrm>
                <a:off x="5456238" y="3733800"/>
                <a:ext cx="66675" cy="66675"/>
              </a:xfrm>
              <a:custGeom>
                <a:avLst/>
                <a:gdLst>
                  <a:gd name="T0" fmla="*/ 7 w 42"/>
                  <a:gd name="T1" fmla="*/ 37 h 42"/>
                  <a:gd name="T2" fmla="*/ 12 w 42"/>
                  <a:gd name="T3" fmla="*/ 40 h 42"/>
                  <a:gd name="T4" fmla="*/ 16 w 42"/>
                  <a:gd name="T5" fmla="*/ 42 h 42"/>
                  <a:gd name="T6" fmla="*/ 21 w 42"/>
                  <a:gd name="T7" fmla="*/ 42 h 42"/>
                  <a:gd name="T8" fmla="*/ 28 w 42"/>
                  <a:gd name="T9" fmla="*/ 42 h 42"/>
                  <a:gd name="T10" fmla="*/ 33 w 42"/>
                  <a:gd name="T11" fmla="*/ 40 h 42"/>
                  <a:gd name="T12" fmla="*/ 38 w 42"/>
                  <a:gd name="T13" fmla="*/ 37 h 42"/>
                  <a:gd name="T14" fmla="*/ 41 w 42"/>
                  <a:gd name="T15" fmla="*/ 32 h 42"/>
                  <a:gd name="T16" fmla="*/ 42 w 42"/>
                  <a:gd name="T17" fmla="*/ 27 h 42"/>
                  <a:gd name="T18" fmla="*/ 42 w 42"/>
                  <a:gd name="T19" fmla="*/ 21 h 42"/>
                  <a:gd name="T20" fmla="*/ 42 w 42"/>
                  <a:gd name="T21" fmla="*/ 16 h 42"/>
                  <a:gd name="T22" fmla="*/ 41 w 42"/>
                  <a:gd name="T23" fmla="*/ 9 h 42"/>
                  <a:gd name="T24" fmla="*/ 38 w 42"/>
                  <a:gd name="T25" fmla="*/ 6 h 42"/>
                  <a:gd name="T26" fmla="*/ 33 w 42"/>
                  <a:gd name="T27" fmla="*/ 3 h 42"/>
                  <a:gd name="T28" fmla="*/ 28 w 42"/>
                  <a:gd name="T29" fmla="*/ 0 h 42"/>
                  <a:gd name="T30" fmla="*/ 21 w 42"/>
                  <a:gd name="T31" fmla="*/ 0 h 42"/>
                  <a:gd name="T32" fmla="*/ 16 w 42"/>
                  <a:gd name="T33" fmla="*/ 0 h 42"/>
                  <a:gd name="T34" fmla="*/ 12 w 42"/>
                  <a:gd name="T35" fmla="*/ 3 h 42"/>
                  <a:gd name="T36" fmla="*/ 7 w 42"/>
                  <a:gd name="T37" fmla="*/ 6 h 42"/>
                  <a:gd name="T38" fmla="*/ 3 w 42"/>
                  <a:gd name="T39" fmla="*/ 9 h 42"/>
                  <a:gd name="T40" fmla="*/ 0 w 42"/>
                  <a:gd name="T41" fmla="*/ 16 h 42"/>
                  <a:gd name="T42" fmla="*/ 0 w 42"/>
                  <a:gd name="T43" fmla="*/ 21 h 42"/>
                  <a:gd name="T44" fmla="*/ 0 w 42"/>
                  <a:gd name="T45" fmla="*/ 27 h 42"/>
                  <a:gd name="T46" fmla="*/ 3 w 42"/>
                  <a:gd name="T47" fmla="*/ 32 h 42"/>
                  <a:gd name="T48" fmla="*/ 7 w 42"/>
                  <a:gd name="T4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7" y="37"/>
                    </a:moveTo>
                    <a:lnTo>
                      <a:pt x="12" y="40"/>
                    </a:lnTo>
                    <a:lnTo>
                      <a:pt x="16" y="42"/>
                    </a:lnTo>
                    <a:lnTo>
                      <a:pt x="21" y="42"/>
                    </a:lnTo>
                    <a:lnTo>
                      <a:pt x="28" y="42"/>
                    </a:lnTo>
                    <a:lnTo>
                      <a:pt x="33" y="40"/>
                    </a:lnTo>
                    <a:lnTo>
                      <a:pt x="38" y="37"/>
                    </a:lnTo>
                    <a:lnTo>
                      <a:pt x="41" y="32"/>
                    </a:lnTo>
                    <a:lnTo>
                      <a:pt x="42" y="27"/>
                    </a:lnTo>
                    <a:lnTo>
                      <a:pt x="42" y="21"/>
                    </a:lnTo>
                    <a:lnTo>
                      <a:pt x="42" y="16"/>
                    </a:lnTo>
                    <a:lnTo>
                      <a:pt x="41" y="9"/>
                    </a:lnTo>
                    <a:lnTo>
                      <a:pt x="38" y="6"/>
                    </a:lnTo>
                    <a:lnTo>
                      <a:pt x="33" y="3"/>
                    </a:lnTo>
                    <a:lnTo>
                      <a:pt x="28" y="0"/>
                    </a:lnTo>
                    <a:lnTo>
                      <a:pt x="21" y="0"/>
                    </a:lnTo>
                    <a:lnTo>
                      <a:pt x="16" y="0"/>
                    </a:lnTo>
                    <a:lnTo>
                      <a:pt x="12" y="3"/>
                    </a:lnTo>
                    <a:lnTo>
                      <a:pt x="7" y="6"/>
                    </a:lnTo>
                    <a:lnTo>
                      <a:pt x="3" y="9"/>
                    </a:lnTo>
                    <a:lnTo>
                      <a:pt x="0" y="16"/>
                    </a:lnTo>
                    <a:lnTo>
                      <a:pt x="0" y="21"/>
                    </a:lnTo>
                    <a:lnTo>
                      <a:pt x="0" y="27"/>
                    </a:lnTo>
                    <a:lnTo>
                      <a:pt x="3" y="32"/>
                    </a:lnTo>
                    <a:lnTo>
                      <a:pt x="7"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7" name="Freeform 105"/>
              <p:cNvSpPr>
                <a:spLocks/>
              </p:cNvSpPr>
              <p:nvPr/>
            </p:nvSpPr>
            <p:spPr bwMode="auto">
              <a:xfrm>
                <a:off x="5600700" y="3776663"/>
                <a:ext cx="68262" cy="69850"/>
              </a:xfrm>
              <a:custGeom>
                <a:avLst/>
                <a:gdLst>
                  <a:gd name="T0" fmla="*/ 7 w 43"/>
                  <a:gd name="T1" fmla="*/ 38 h 44"/>
                  <a:gd name="T2" fmla="*/ 10 w 43"/>
                  <a:gd name="T3" fmla="*/ 41 h 44"/>
                  <a:gd name="T4" fmla="*/ 17 w 43"/>
                  <a:gd name="T5" fmla="*/ 43 h 44"/>
                  <a:gd name="T6" fmla="*/ 21 w 43"/>
                  <a:gd name="T7" fmla="*/ 44 h 44"/>
                  <a:gd name="T8" fmla="*/ 28 w 43"/>
                  <a:gd name="T9" fmla="*/ 43 h 44"/>
                  <a:gd name="T10" fmla="*/ 33 w 43"/>
                  <a:gd name="T11" fmla="*/ 41 h 44"/>
                  <a:gd name="T12" fmla="*/ 36 w 43"/>
                  <a:gd name="T13" fmla="*/ 38 h 44"/>
                  <a:gd name="T14" fmla="*/ 41 w 43"/>
                  <a:gd name="T15" fmla="*/ 33 h 44"/>
                  <a:gd name="T16" fmla="*/ 43 w 43"/>
                  <a:gd name="T17" fmla="*/ 28 h 44"/>
                  <a:gd name="T18" fmla="*/ 43 w 43"/>
                  <a:gd name="T19" fmla="*/ 21 h 44"/>
                  <a:gd name="T20" fmla="*/ 43 w 43"/>
                  <a:gd name="T21" fmla="*/ 17 h 44"/>
                  <a:gd name="T22" fmla="*/ 41 w 43"/>
                  <a:gd name="T23" fmla="*/ 12 h 44"/>
                  <a:gd name="T24" fmla="*/ 36 w 43"/>
                  <a:gd name="T25" fmla="*/ 7 h 44"/>
                  <a:gd name="T26" fmla="*/ 33 w 43"/>
                  <a:gd name="T27" fmla="*/ 4 h 44"/>
                  <a:gd name="T28" fmla="*/ 28 w 43"/>
                  <a:gd name="T29" fmla="*/ 2 h 44"/>
                  <a:gd name="T30" fmla="*/ 21 w 43"/>
                  <a:gd name="T31" fmla="*/ 0 h 44"/>
                  <a:gd name="T32" fmla="*/ 17 w 43"/>
                  <a:gd name="T33" fmla="*/ 2 h 44"/>
                  <a:gd name="T34" fmla="*/ 10 w 43"/>
                  <a:gd name="T35" fmla="*/ 4 h 44"/>
                  <a:gd name="T36" fmla="*/ 7 w 43"/>
                  <a:gd name="T37" fmla="*/ 7 h 44"/>
                  <a:gd name="T38" fmla="*/ 4 w 43"/>
                  <a:gd name="T39" fmla="*/ 12 h 44"/>
                  <a:gd name="T40" fmla="*/ 0 w 43"/>
                  <a:gd name="T41" fmla="*/ 17 h 44"/>
                  <a:gd name="T42" fmla="*/ 0 w 43"/>
                  <a:gd name="T43" fmla="*/ 21 h 44"/>
                  <a:gd name="T44" fmla="*/ 0 w 43"/>
                  <a:gd name="T45" fmla="*/ 28 h 44"/>
                  <a:gd name="T46" fmla="*/ 4 w 43"/>
                  <a:gd name="T47" fmla="*/ 33 h 44"/>
                  <a:gd name="T48" fmla="*/ 7 w 43"/>
                  <a:gd name="T4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7" y="38"/>
                    </a:moveTo>
                    <a:lnTo>
                      <a:pt x="10" y="41"/>
                    </a:lnTo>
                    <a:lnTo>
                      <a:pt x="17" y="43"/>
                    </a:lnTo>
                    <a:lnTo>
                      <a:pt x="21" y="44"/>
                    </a:lnTo>
                    <a:lnTo>
                      <a:pt x="28" y="43"/>
                    </a:lnTo>
                    <a:lnTo>
                      <a:pt x="33" y="41"/>
                    </a:lnTo>
                    <a:lnTo>
                      <a:pt x="36" y="38"/>
                    </a:lnTo>
                    <a:lnTo>
                      <a:pt x="41" y="33"/>
                    </a:lnTo>
                    <a:lnTo>
                      <a:pt x="43" y="28"/>
                    </a:lnTo>
                    <a:lnTo>
                      <a:pt x="43" y="21"/>
                    </a:lnTo>
                    <a:lnTo>
                      <a:pt x="43" y="17"/>
                    </a:lnTo>
                    <a:lnTo>
                      <a:pt x="41" y="12"/>
                    </a:lnTo>
                    <a:lnTo>
                      <a:pt x="36" y="7"/>
                    </a:lnTo>
                    <a:lnTo>
                      <a:pt x="33" y="4"/>
                    </a:lnTo>
                    <a:lnTo>
                      <a:pt x="28" y="2"/>
                    </a:lnTo>
                    <a:lnTo>
                      <a:pt x="21" y="0"/>
                    </a:lnTo>
                    <a:lnTo>
                      <a:pt x="17" y="2"/>
                    </a:lnTo>
                    <a:lnTo>
                      <a:pt x="10" y="4"/>
                    </a:lnTo>
                    <a:lnTo>
                      <a:pt x="7" y="7"/>
                    </a:lnTo>
                    <a:lnTo>
                      <a:pt x="4" y="12"/>
                    </a:lnTo>
                    <a:lnTo>
                      <a:pt x="0" y="17"/>
                    </a:lnTo>
                    <a:lnTo>
                      <a:pt x="0" y="21"/>
                    </a:lnTo>
                    <a:lnTo>
                      <a:pt x="0" y="28"/>
                    </a:lnTo>
                    <a:lnTo>
                      <a:pt x="4" y="33"/>
                    </a:lnTo>
                    <a:lnTo>
                      <a:pt x="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8" name="Freeform 106"/>
              <p:cNvSpPr>
                <a:spLocks/>
              </p:cNvSpPr>
              <p:nvPr/>
            </p:nvSpPr>
            <p:spPr bwMode="auto">
              <a:xfrm>
                <a:off x="5899150" y="3984625"/>
                <a:ext cx="69850" cy="69850"/>
              </a:xfrm>
              <a:custGeom>
                <a:avLst/>
                <a:gdLst>
                  <a:gd name="T0" fmla="*/ 6 w 44"/>
                  <a:gd name="T1" fmla="*/ 37 h 44"/>
                  <a:gd name="T2" fmla="*/ 11 w 44"/>
                  <a:gd name="T3" fmla="*/ 40 h 44"/>
                  <a:gd name="T4" fmla="*/ 16 w 44"/>
                  <a:gd name="T5" fmla="*/ 42 h 44"/>
                  <a:gd name="T6" fmla="*/ 21 w 44"/>
                  <a:gd name="T7" fmla="*/ 44 h 44"/>
                  <a:gd name="T8" fmla="*/ 27 w 44"/>
                  <a:gd name="T9" fmla="*/ 42 h 44"/>
                  <a:gd name="T10" fmla="*/ 32 w 44"/>
                  <a:gd name="T11" fmla="*/ 40 h 44"/>
                  <a:gd name="T12" fmla="*/ 37 w 44"/>
                  <a:gd name="T13" fmla="*/ 37 h 44"/>
                  <a:gd name="T14" fmla="*/ 40 w 44"/>
                  <a:gd name="T15" fmla="*/ 32 h 44"/>
                  <a:gd name="T16" fmla="*/ 42 w 44"/>
                  <a:gd name="T17" fmla="*/ 27 h 44"/>
                  <a:gd name="T18" fmla="*/ 44 w 44"/>
                  <a:gd name="T19" fmla="*/ 21 h 44"/>
                  <a:gd name="T20" fmla="*/ 42 w 44"/>
                  <a:gd name="T21" fmla="*/ 16 h 44"/>
                  <a:gd name="T22" fmla="*/ 40 w 44"/>
                  <a:gd name="T23" fmla="*/ 11 h 44"/>
                  <a:gd name="T24" fmla="*/ 37 w 44"/>
                  <a:gd name="T25" fmla="*/ 6 h 44"/>
                  <a:gd name="T26" fmla="*/ 32 w 44"/>
                  <a:gd name="T27" fmla="*/ 3 h 44"/>
                  <a:gd name="T28" fmla="*/ 27 w 44"/>
                  <a:gd name="T29" fmla="*/ 0 h 44"/>
                  <a:gd name="T30" fmla="*/ 21 w 44"/>
                  <a:gd name="T31" fmla="*/ 0 h 44"/>
                  <a:gd name="T32" fmla="*/ 16 w 44"/>
                  <a:gd name="T33" fmla="*/ 0 h 44"/>
                  <a:gd name="T34" fmla="*/ 11 w 44"/>
                  <a:gd name="T35" fmla="*/ 3 h 44"/>
                  <a:gd name="T36" fmla="*/ 6 w 44"/>
                  <a:gd name="T37" fmla="*/ 6 h 44"/>
                  <a:gd name="T38" fmla="*/ 3 w 44"/>
                  <a:gd name="T39" fmla="*/ 11 h 44"/>
                  <a:gd name="T40" fmla="*/ 0 w 44"/>
                  <a:gd name="T41" fmla="*/ 16 h 44"/>
                  <a:gd name="T42" fmla="*/ 0 w 44"/>
                  <a:gd name="T43" fmla="*/ 21 h 44"/>
                  <a:gd name="T44" fmla="*/ 0 w 44"/>
                  <a:gd name="T45" fmla="*/ 27 h 44"/>
                  <a:gd name="T46" fmla="*/ 3 w 44"/>
                  <a:gd name="T47" fmla="*/ 32 h 44"/>
                  <a:gd name="T48" fmla="*/ 6 w 44"/>
                  <a:gd name="T49"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6" y="37"/>
                    </a:moveTo>
                    <a:lnTo>
                      <a:pt x="11" y="40"/>
                    </a:lnTo>
                    <a:lnTo>
                      <a:pt x="16" y="42"/>
                    </a:lnTo>
                    <a:lnTo>
                      <a:pt x="21" y="44"/>
                    </a:lnTo>
                    <a:lnTo>
                      <a:pt x="27" y="42"/>
                    </a:lnTo>
                    <a:lnTo>
                      <a:pt x="32" y="40"/>
                    </a:lnTo>
                    <a:lnTo>
                      <a:pt x="37" y="37"/>
                    </a:lnTo>
                    <a:lnTo>
                      <a:pt x="40" y="32"/>
                    </a:lnTo>
                    <a:lnTo>
                      <a:pt x="42" y="27"/>
                    </a:lnTo>
                    <a:lnTo>
                      <a:pt x="44" y="21"/>
                    </a:lnTo>
                    <a:lnTo>
                      <a:pt x="42" y="16"/>
                    </a:lnTo>
                    <a:lnTo>
                      <a:pt x="40" y="11"/>
                    </a:lnTo>
                    <a:lnTo>
                      <a:pt x="37" y="6"/>
                    </a:lnTo>
                    <a:lnTo>
                      <a:pt x="32" y="3"/>
                    </a:lnTo>
                    <a:lnTo>
                      <a:pt x="27" y="0"/>
                    </a:lnTo>
                    <a:lnTo>
                      <a:pt x="21" y="0"/>
                    </a:lnTo>
                    <a:lnTo>
                      <a:pt x="16" y="0"/>
                    </a:lnTo>
                    <a:lnTo>
                      <a:pt x="11" y="3"/>
                    </a:lnTo>
                    <a:lnTo>
                      <a:pt x="6" y="6"/>
                    </a:lnTo>
                    <a:lnTo>
                      <a:pt x="3" y="11"/>
                    </a:lnTo>
                    <a:lnTo>
                      <a:pt x="0" y="16"/>
                    </a:lnTo>
                    <a:lnTo>
                      <a:pt x="0" y="21"/>
                    </a:lnTo>
                    <a:lnTo>
                      <a:pt x="0" y="27"/>
                    </a:lnTo>
                    <a:lnTo>
                      <a:pt x="3" y="32"/>
                    </a:lnTo>
                    <a:lnTo>
                      <a:pt x="6"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9" name="Freeform 107"/>
              <p:cNvSpPr>
                <a:spLocks/>
              </p:cNvSpPr>
              <p:nvPr/>
            </p:nvSpPr>
            <p:spPr bwMode="auto">
              <a:xfrm>
                <a:off x="6184900" y="4183063"/>
                <a:ext cx="68262" cy="66675"/>
              </a:xfrm>
              <a:custGeom>
                <a:avLst/>
                <a:gdLst>
                  <a:gd name="T0" fmla="*/ 7 w 43"/>
                  <a:gd name="T1" fmla="*/ 36 h 42"/>
                  <a:gd name="T2" fmla="*/ 10 w 43"/>
                  <a:gd name="T3" fmla="*/ 39 h 42"/>
                  <a:gd name="T4" fmla="*/ 15 w 43"/>
                  <a:gd name="T5" fmla="*/ 42 h 42"/>
                  <a:gd name="T6" fmla="*/ 21 w 43"/>
                  <a:gd name="T7" fmla="*/ 42 h 42"/>
                  <a:gd name="T8" fmla="*/ 26 w 43"/>
                  <a:gd name="T9" fmla="*/ 42 h 42"/>
                  <a:gd name="T10" fmla="*/ 33 w 43"/>
                  <a:gd name="T11" fmla="*/ 39 h 42"/>
                  <a:gd name="T12" fmla="*/ 36 w 43"/>
                  <a:gd name="T13" fmla="*/ 36 h 42"/>
                  <a:gd name="T14" fmla="*/ 39 w 43"/>
                  <a:gd name="T15" fmla="*/ 33 h 42"/>
                  <a:gd name="T16" fmla="*/ 43 w 43"/>
                  <a:gd name="T17" fmla="*/ 26 h 42"/>
                  <a:gd name="T18" fmla="*/ 43 w 43"/>
                  <a:gd name="T19" fmla="*/ 21 h 42"/>
                  <a:gd name="T20" fmla="*/ 43 w 43"/>
                  <a:gd name="T21" fmla="*/ 15 h 42"/>
                  <a:gd name="T22" fmla="*/ 39 w 43"/>
                  <a:gd name="T23" fmla="*/ 10 h 42"/>
                  <a:gd name="T24" fmla="*/ 36 w 43"/>
                  <a:gd name="T25" fmla="*/ 5 h 42"/>
                  <a:gd name="T26" fmla="*/ 33 w 43"/>
                  <a:gd name="T27" fmla="*/ 2 h 42"/>
                  <a:gd name="T28" fmla="*/ 26 w 43"/>
                  <a:gd name="T29" fmla="*/ 0 h 42"/>
                  <a:gd name="T30" fmla="*/ 21 w 43"/>
                  <a:gd name="T31" fmla="*/ 0 h 42"/>
                  <a:gd name="T32" fmla="*/ 15 w 43"/>
                  <a:gd name="T33" fmla="*/ 0 h 42"/>
                  <a:gd name="T34" fmla="*/ 10 w 43"/>
                  <a:gd name="T35" fmla="*/ 2 h 42"/>
                  <a:gd name="T36" fmla="*/ 7 w 43"/>
                  <a:gd name="T37" fmla="*/ 5 h 42"/>
                  <a:gd name="T38" fmla="*/ 2 w 43"/>
                  <a:gd name="T39" fmla="*/ 10 h 42"/>
                  <a:gd name="T40" fmla="*/ 0 w 43"/>
                  <a:gd name="T41" fmla="*/ 15 h 42"/>
                  <a:gd name="T42" fmla="*/ 0 w 43"/>
                  <a:gd name="T43" fmla="*/ 21 h 42"/>
                  <a:gd name="T44" fmla="*/ 0 w 43"/>
                  <a:gd name="T45" fmla="*/ 26 h 42"/>
                  <a:gd name="T46" fmla="*/ 2 w 43"/>
                  <a:gd name="T47" fmla="*/ 33 h 42"/>
                  <a:gd name="T48" fmla="*/ 7 w 43"/>
                  <a:gd name="T4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2">
                    <a:moveTo>
                      <a:pt x="7" y="36"/>
                    </a:moveTo>
                    <a:lnTo>
                      <a:pt x="10" y="39"/>
                    </a:lnTo>
                    <a:lnTo>
                      <a:pt x="15" y="42"/>
                    </a:lnTo>
                    <a:lnTo>
                      <a:pt x="21" y="42"/>
                    </a:lnTo>
                    <a:lnTo>
                      <a:pt x="26" y="42"/>
                    </a:lnTo>
                    <a:lnTo>
                      <a:pt x="33" y="39"/>
                    </a:lnTo>
                    <a:lnTo>
                      <a:pt x="36" y="36"/>
                    </a:lnTo>
                    <a:lnTo>
                      <a:pt x="39" y="33"/>
                    </a:lnTo>
                    <a:lnTo>
                      <a:pt x="43" y="26"/>
                    </a:lnTo>
                    <a:lnTo>
                      <a:pt x="43" y="21"/>
                    </a:lnTo>
                    <a:lnTo>
                      <a:pt x="43" y="15"/>
                    </a:lnTo>
                    <a:lnTo>
                      <a:pt x="39" y="10"/>
                    </a:lnTo>
                    <a:lnTo>
                      <a:pt x="36" y="5"/>
                    </a:lnTo>
                    <a:lnTo>
                      <a:pt x="33" y="2"/>
                    </a:lnTo>
                    <a:lnTo>
                      <a:pt x="26" y="0"/>
                    </a:lnTo>
                    <a:lnTo>
                      <a:pt x="21" y="0"/>
                    </a:lnTo>
                    <a:lnTo>
                      <a:pt x="15" y="0"/>
                    </a:lnTo>
                    <a:lnTo>
                      <a:pt x="10" y="2"/>
                    </a:lnTo>
                    <a:lnTo>
                      <a:pt x="7" y="5"/>
                    </a:lnTo>
                    <a:lnTo>
                      <a:pt x="2" y="10"/>
                    </a:lnTo>
                    <a:lnTo>
                      <a:pt x="0" y="15"/>
                    </a:lnTo>
                    <a:lnTo>
                      <a:pt x="0" y="21"/>
                    </a:lnTo>
                    <a:lnTo>
                      <a:pt x="0" y="26"/>
                    </a:lnTo>
                    <a:lnTo>
                      <a:pt x="2" y="33"/>
                    </a:lnTo>
                    <a:lnTo>
                      <a:pt x="7" y="36"/>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0" name="Freeform 108"/>
              <p:cNvSpPr>
                <a:spLocks/>
              </p:cNvSpPr>
              <p:nvPr/>
            </p:nvSpPr>
            <p:spPr bwMode="auto">
              <a:xfrm>
                <a:off x="6767513" y="4335463"/>
                <a:ext cx="69850" cy="69850"/>
              </a:xfrm>
              <a:custGeom>
                <a:avLst/>
                <a:gdLst>
                  <a:gd name="T0" fmla="*/ 6 w 44"/>
                  <a:gd name="T1" fmla="*/ 38 h 44"/>
                  <a:gd name="T2" fmla="*/ 11 w 44"/>
                  <a:gd name="T3" fmla="*/ 41 h 44"/>
                  <a:gd name="T4" fmla="*/ 16 w 44"/>
                  <a:gd name="T5" fmla="*/ 43 h 44"/>
                  <a:gd name="T6" fmla="*/ 22 w 44"/>
                  <a:gd name="T7" fmla="*/ 44 h 44"/>
                  <a:gd name="T8" fmla="*/ 27 w 44"/>
                  <a:gd name="T9" fmla="*/ 43 h 44"/>
                  <a:gd name="T10" fmla="*/ 32 w 44"/>
                  <a:gd name="T11" fmla="*/ 41 h 44"/>
                  <a:gd name="T12" fmla="*/ 37 w 44"/>
                  <a:gd name="T13" fmla="*/ 38 h 44"/>
                  <a:gd name="T14" fmla="*/ 40 w 44"/>
                  <a:gd name="T15" fmla="*/ 33 h 44"/>
                  <a:gd name="T16" fmla="*/ 44 w 44"/>
                  <a:gd name="T17" fmla="*/ 28 h 44"/>
                  <a:gd name="T18" fmla="*/ 44 w 44"/>
                  <a:gd name="T19" fmla="*/ 23 h 44"/>
                  <a:gd name="T20" fmla="*/ 44 w 44"/>
                  <a:gd name="T21" fmla="*/ 17 h 44"/>
                  <a:gd name="T22" fmla="*/ 40 w 44"/>
                  <a:gd name="T23" fmla="*/ 12 h 44"/>
                  <a:gd name="T24" fmla="*/ 37 w 44"/>
                  <a:gd name="T25" fmla="*/ 7 h 44"/>
                  <a:gd name="T26" fmla="*/ 32 w 44"/>
                  <a:gd name="T27" fmla="*/ 4 h 44"/>
                  <a:gd name="T28" fmla="*/ 27 w 44"/>
                  <a:gd name="T29" fmla="*/ 2 h 44"/>
                  <a:gd name="T30" fmla="*/ 22 w 44"/>
                  <a:gd name="T31" fmla="*/ 0 h 44"/>
                  <a:gd name="T32" fmla="*/ 16 w 44"/>
                  <a:gd name="T33" fmla="*/ 2 h 44"/>
                  <a:gd name="T34" fmla="*/ 11 w 44"/>
                  <a:gd name="T35" fmla="*/ 4 h 44"/>
                  <a:gd name="T36" fmla="*/ 6 w 44"/>
                  <a:gd name="T37" fmla="*/ 7 h 44"/>
                  <a:gd name="T38" fmla="*/ 3 w 44"/>
                  <a:gd name="T39" fmla="*/ 12 h 44"/>
                  <a:gd name="T40" fmla="*/ 1 w 44"/>
                  <a:gd name="T41" fmla="*/ 17 h 44"/>
                  <a:gd name="T42" fmla="*/ 0 w 44"/>
                  <a:gd name="T43" fmla="*/ 23 h 44"/>
                  <a:gd name="T44" fmla="*/ 1 w 44"/>
                  <a:gd name="T45" fmla="*/ 28 h 44"/>
                  <a:gd name="T46" fmla="*/ 3 w 44"/>
                  <a:gd name="T47" fmla="*/ 33 h 44"/>
                  <a:gd name="T48" fmla="*/ 6 w 44"/>
                  <a:gd name="T4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6" y="38"/>
                    </a:moveTo>
                    <a:lnTo>
                      <a:pt x="11" y="41"/>
                    </a:lnTo>
                    <a:lnTo>
                      <a:pt x="16" y="43"/>
                    </a:lnTo>
                    <a:lnTo>
                      <a:pt x="22" y="44"/>
                    </a:lnTo>
                    <a:lnTo>
                      <a:pt x="27" y="43"/>
                    </a:lnTo>
                    <a:lnTo>
                      <a:pt x="32" y="41"/>
                    </a:lnTo>
                    <a:lnTo>
                      <a:pt x="37" y="38"/>
                    </a:lnTo>
                    <a:lnTo>
                      <a:pt x="40" y="33"/>
                    </a:lnTo>
                    <a:lnTo>
                      <a:pt x="44" y="28"/>
                    </a:lnTo>
                    <a:lnTo>
                      <a:pt x="44" y="23"/>
                    </a:lnTo>
                    <a:lnTo>
                      <a:pt x="44" y="17"/>
                    </a:lnTo>
                    <a:lnTo>
                      <a:pt x="40" y="12"/>
                    </a:lnTo>
                    <a:lnTo>
                      <a:pt x="37" y="7"/>
                    </a:lnTo>
                    <a:lnTo>
                      <a:pt x="32" y="4"/>
                    </a:lnTo>
                    <a:lnTo>
                      <a:pt x="27" y="2"/>
                    </a:lnTo>
                    <a:lnTo>
                      <a:pt x="22" y="0"/>
                    </a:lnTo>
                    <a:lnTo>
                      <a:pt x="16" y="2"/>
                    </a:lnTo>
                    <a:lnTo>
                      <a:pt x="11" y="4"/>
                    </a:lnTo>
                    <a:lnTo>
                      <a:pt x="6" y="7"/>
                    </a:lnTo>
                    <a:lnTo>
                      <a:pt x="3" y="12"/>
                    </a:lnTo>
                    <a:lnTo>
                      <a:pt x="1" y="17"/>
                    </a:lnTo>
                    <a:lnTo>
                      <a:pt x="0" y="23"/>
                    </a:lnTo>
                    <a:lnTo>
                      <a:pt x="1" y="28"/>
                    </a:lnTo>
                    <a:lnTo>
                      <a:pt x="3" y="33"/>
                    </a:lnTo>
                    <a:lnTo>
                      <a:pt x="6"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1" name="Freeform 109"/>
              <p:cNvSpPr>
                <a:spLocks/>
              </p:cNvSpPr>
              <p:nvPr/>
            </p:nvSpPr>
            <p:spPr bwMode="auto">
              <a:xfrm>
                <a:off x="8524875" y="4545013"/>
                <a:ext cx="69850" cy="69850"/>
              </a:xfrm>
              <a:custGeom>
                <a:avLst/>
                <a:gdLst>
                  <a:gd name="T0" fmla="*/ 6 w 44"/>
                  <a:gd name="T1" fmla="*/ 38 h 44"/>
                  <a:gd name="T2" fmla="*/ 11 w 44"/>
                  <a:gd name="T3" fmla="*/ 41 h 44"/>
                  <a:gd name="T4" fmla="*/ 16 w 44"/>
                  <a:gd name="T5" fmla="*/ 44 h 44"/>
                  <a:gd name="T6" fmla="*/ 23 w 44"/>
                  <a:gd name="T7" fmla="*/ 44 h 44"/>
                  <a:gd name="T8" fmla="*/ 27 w 44"/>
                  <a:gd name="T9" fmla="*/ 44 h 44"/>
                  <a:gd name="T10" fmla="*/ 32 w 44"/>
                  <a:gd name="T11" fmla="*/ 41 h 44"/>
                  <a:gd name="T12" fmla="*/ 37 w 44"/>
                  <a:gd name="T13" fmla="*/ 38 h 44"/>
                  <a:gd name="T14" fmla="*/ 40 w 44"/>
                  <a:gd name="T15" fmla="*/ 33 h 44"/>
                  <a:gd name="T16" fmla="*/ 42 w 44"/>
                  <a:gd name="T17" fmla="*/ 28 h 44"/>
                  <a:gd name="T18" fmla="*/ 44 w 44"/>
                  <a:gd name="T19" fmla="*/ 23 h 44"/>
                  <a:gd name="T20" fmla="*/ 42 w 44"/>
                  <a:gd name="T21" fmla="*/ 17 h 44"/>
                  <a:gd name="T22" fmla="*/ 40 w 44"/>
                  <a:gd name="T23" fmla="*/ 12 h 44"/>
                  <a:gd name="T24" fmla="*/ 37 w 44"/>
                  <a:gd name="T25" fmla="*/ 7 h 44"/>
                  <a:gd name="T26" fmla="*/ 32 w 44"/>
                  <a:gd name="T27" fmla="*/ 4 h 44"/>
                  <a:gd name="T28" fmla="*/ 27 w 44"/>
                  <a:gd name="T29" fmla="*/ 2 h 44"/>
                  <a:gd name="T30" fmla="*/ 23 w 44"/>
                  <a:gd name="T31" fmla="*/ 0 h 44"/>
                  <a:gd name="T32" fmla="*/ 16 w 44"/>
                  <a:gd name="T33" fmla="*/ 2 h 44"/>
                  <a:gd name="T34" fmla="*/ 11 w 44"/>
                  <a:gd name="T35" fmla="*/ 4 h 44"/>
                  <a:gd name="T36" fmla="*/ 6 w 44"/>
                  <a:gd name="T37" fmla="*/ 7 h 44"/>
                  <a:gd name="T38" fmla="*/ 3 w 44"/>
                  <a:gd name="T39" fmla="*/ 12 h 44"/>
                  <a:gd name="T40" fmla="*/ 1 w 44"/>
                  <a:gd name="T41" fmla="*/ 17 h 44"/>
                  <a:gd name="T42" fmla="*/ 0 w 44"/>
                  <a:gd name="T43" fmla="*/ 23 h 44"/>
                  <a:gd name="T44" fmla="*/ 1 w 44"/>
                  <a:gd name="T45" fmla="*/ 28 h 44"/>
                  <a:gd name="T46" fmla="*/ 3 w 44"/>
                  <a:gd name="T47" fmla="*/ 33 h 44"/>
                  <a:gd name="T48" fmla="*/ 6 w 44"/>
                  <a:gd name="T49"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6" y="38"/>
                    </a:moveTo>
                    <a:lnTo>
                      <a:pt x="11" y="41"/>
                    </a:lnTo>
                    <a:lnTo>
                      <a:pt x="16" y="44"/>
                    </a:lnTo>
                    <a:lnTo>
                      <a:pt x="23" y="44"/>
                    </a:lnTo>
                    <a:lnTo>
                      <a:pt x="27" y="44"/>
                    </a:lnTo>
                    <a:lnTo>
                      <a:pt x="32" y="41"/>
                    </a:lnTo>
                    <a:lnTo>
                      <a:pt x="37" y="38"/>
                    </a:lnTo>
                    <a:lnTo>
                      <a:pt x="40" y="33"/>
                    </a:lnTo>
                    <a:lnTo>
                      <a:pt x="42" y="28"/>
                    </a:lnTo>
                    <a:lnTo>
                      <a:pt x="44" y="23"/>
                    </a:lnTo>
                    <a:lnTo>
                      <a:pt x="42" y="17"/>
                    </a:lnTo>
                    <a:lnTo>
                      <a:pt x="40" y="12"/>
                    </a:lnTo>
                    <a:lnTo>
                      <a:pt x="37" y="7"/>
                    </a:lnTo>
                    <a:lnTo>
                      <a:pt x="32" y="4"/>
                    </a:lnTo>
                    <a:lnTo>
                      <a:pt x="27" y="2"/>
                    </a:lnTo>
                    <a:lnTo>
                      <a:pt x="23" y="0"/>
                    </a:lnTo>
                    <a:lnTo>
                      <a:pt x="16" y="2"/>
                    </a:lnTo>
                    <a:lnTo>
                      <a:pt x="11" y="4"/>
                    </a:lnTo>
                    <a:lnTo>
                      <a:pt x="6" y="7"/>
                    </a:lnTo>
                    <a:lnTo>
                      <a:pt x="3" y="12"/>
                    </a:lnTo>
                    <a:lnTo>
                      <a:pt x="1" y="17"/>
                    </a:lnTo>
                    <a:lnTo>
                      <a:pt x="0" y="23"/>
                    </a:lnTo>
                    <a:lnTo>
                      <a:pt x="1" y="28"/>
                    </a:lnTo>
                    <a:lnTo>
                      <a:pt x="3" y="33"/>
                    </a:lnTo>
                    <a:lnTo>
                      <a:pt x="6"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2" name="Line 110"/>
              <p:cNvSpPr>
                <a:spLocks noChangeShapeType="1"/>
              </p:cNvSpPr>
              <p:nvPr/>
            </p:nvSpPr>
            <p:spPr bwMode="auto">
              <a:xfrm flipV="1">
                <a:off x="5932488" y="2941638"/>
                <a:ext cx="0" cy="373063"/>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Line 112"/>
              <p:cNvSpPr>
                <a:spLocks noChangeShapeType="1"/>
              </p:cNvSpPr>
              <p:nvPr/>
            </p:nvSpPr>
            <p:spPr bwMode="auto">
              <a:xfrm flipV="1">
                <a:off x="5634038" y="2571750"/>
                <a:ext cx="0" cy="455613"/>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4" name="Line 113"/>
              <p:cNvSpPr>
                <a:spLocks noChangeShapeType="1"/>
              </p:cNvSpPr>
              <p:nvPr/>
            </p:nvSpPr>
            <p:spPr bwMode="auto">
              <a:xfrm flipV="1">
                <a:off x="5492750" y="2749550"/>
                <a:ext cx="0" cy="393700"/>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5" name="Line 114"/>
              <p:cNvSpPr>
                <a:spLocks noChangeShapeType="1"/>
              </p:cNvSpPr>
              <p:nvPr/>
            </p:nvSpPr>
            <p:spPr bwMode="auto">
              <a:xfrm flipV="1">
                <a:off x="6808788" y="3989388"/>
                <a:ext cx="0" cy="168275"/>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6" name="Line 115"/>
              <p:cNvSpPr>
                <a:spLocks noChangeShapeType="1"/>
              </p:cNvSpPr>
              <p:nvPr/>
            </p:nvSpPr>
            <p:spPr bwMode="auto">
              <a:xfrm flipV="1">
                <a:off x="6216650" y="3406775"/>
                <a:ext cx="0" cy="344488"/>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7" name="Freeform 118"/>
              <p:cNvSpPr>
                <a:spLocks/>
              </p:cNvSpPr>
              <p:nvPr/>
            </p:nvSpPr>
            <p:spPr bwMode="auto">
              <a:xfrm>
                <a:off x="5040313" y="2805113"/>
                <a:ext cx="3513137" cy="1862138"/>
              </a:xfrm>
              <a:custGeom>
                <a:avLst/>
                <a:gdLst>
                  <a:gd name="T0" fmla="*/ 2213 w 2213"/>
                  <a:gd name="T1" fmla="*/ 1090 h 1173"/>
                  <a:gd name="T2" fmla="*/ 1114 w 2213"/>
                  <a:gd name="T3" fmla="*/ 803 h 1173"/>
                  <a:gd name="T4" fmla="*/ 1112 w 2213"/>
                  <a:gd name="T5" fmla="*/ 803 h 1173"/>
                  <a:gd name="T6" fmla="*/ 741 w 2213"/>
                  <a:gd name="T7" fmla="*/ 498 h 1173"/>
                  <a:gd name="T8" fmla="*/ 739 w 2213"/>
                  <a:gd name="T9" fmla="*/ 497 h 1173"/>
                  <a:gd name="T10" fmla="*/ 562 w 2213"/>
                  <a:gd name="T11" fmla="*/ 210 h 1173"/>
                  <a:gd name="T12" fmla="*/ 558 w 2213"/>
                  <a:gd name="T13" fmla="*/ 205 h 1173"/>
                  <a:gd name="T14" fmla="*/ 374 w 2213"/>
                  <a:gd name="T15" fmla="*/ 5 h 1173"/>
                  <a:gd name="T16" fmla="*/ 368 w 2213"/>
                  <a:gd name="T17" fmla="*/ 0 h 1173"/>
                  <a:gd name="T18" fmla="*/ 285 w 2213"/>
                  <a:gd name="T19" fmla="*/ 83 h 1173"/>
                  <a:gd name="T20" fmla="*/ 278 w 2213"/>
                  <a:gd name="T21" fmla="*/ 91 h 1173"/>
                  <a:gd name="T22" fmla="*/ 190 w 2213"/>
                  <a:gd name="T23" fmla="*/ 721 h 1173"/>
                  <a:gd name="T24" fmla="*/ 98 w 2213"/>
                  <a:gd name="T25" fmla="*/ 1142 h 1173"/>
                  <a:gd name="T26" fmla="*/ 0 w 2213"/>
                  <a:gd name="T27" fmla="*/ 1173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3" h="1173">
                    <a:moveTo>
                      <a:pt x="2213" y="1090"/>
                    </a:moveTo>
                    <a:lnTo>
                      <a:pt x="1114" y="803"/>
                    </a:lnTo>
                    <a:lnTo>
                      <a:pt x="1112" y="803"/>
                    </a:lnTo>
                    <a:lnTo>
                      <a:pt x="741" y="498"/>
                    </a:lnTo>
                    <a:lnTo>
                      <a:pt x="739" y="497"/>
                    </a:lnTo>
                    <a:lnTo>
                      <a:pt x="562" y="210"/>
                    </a:lnTo>
                    <a:lnTo>
                      <a:pt x="558" y="205"/>
                    </a:lnTo>
                    <a:lnTo>
                      <a:pt x="374" y="5"/>
                    </a:lnTo>
                    <a:lnTo>
                      <a:pt x="368" y="0"/>
                    </a:lnTo>
                    <a:lnTo>
                      <a:pt x="285" y="83"/>
                    </a:lnTo>
                    <a:lnTo>
                      <a:pt x="278" y="91"/>
                    </a:lnTo>
                    <a:lnTo>
                      <a:pt x="190" y="721"/>
                    </a:lnTo>
                    <a:lnTo>
                      <a:pt x="98" y="1142"/>
                    </a:lnTo>
                    <a:lnTo>
                      <a:pt x="0" y="1173"/>
                    </a:lnTo>
                  </a:path>
                </a:pathLst>
              </a:custGeom>
              <a:noFill/>
              <a:ln w="20638">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8" name="Freeform 130"/>
              <p:cNvSpPr>
                <a:spLocks/>
              </p:cNvSpPr>
              <p:nvPr/>
            </p:nvSpPr>
            <p:spPr bwMode="auto">
              <a:xfrm>
                <a:off x="5003800" y="4633913"/>
                <a:ext cx="69850" cy="66675"/>
              </a:xfrm>
              <a:custGeom>
                <a:avLst/>
                <a:gdLst>
                  <a:gd name="T0" fmla="*/ 23 w 44"/>
                  <a:gd name="T1" fmla="*/ 42 h 42"/>
                  <a:gd name="T2" fmla="*/ 28 w 44"/>
                  <a:gd name="T3" fmla="*/ 42 h 42"/>
                  <a:gd name="T4" fmla="*/ 33 w 44"/>
                  <a:gd name="T5" fmla="*/ 40 h 42"/>
                  <a:gd name="T6" fmla="*/ 38 w 44"/>
                  <a:gd name="T7" fmla="*/ 37 h 42"/>
                  <a:gd name="T8" fmla="*/ 41 w 44"/>
                  <a:gd name="T9" fmla="*/ 32 h 42"/>
                  <a:gd name="T10" fmla="*/ 44 w 44"/>
                  <a:gd name="T11" fmla="*/ 27 h 42"/>
                  <a:gd name="T12" fmla="*/ 44 w 44"/>
                  <a:gd name="T13" fmla="*/ 21 h 42"/>
                  <a:gd name="T14" fmla="*/ 44 w 44"/>
                  <a:gd name="T15" fmla="*/ 16 h 42"/>
                  <a:gd name="T16" fmla="*/ 41 w 44"/>
                  <a:gd name="T17" fmla="*/ 9 h 42"/>
                  <a:gd name="T18" fmla="*/ 38 w 44"/>
                  <a:gd name="T19" fmla="*/ 6 h 42"/>
                  <a:gd name="T20" fmla="*/ 33 w 44"/>
                  <a:gd name="T21" fmla="*/ 3 h 42"/>
                  <a:gd name="T22" fmla="*/ 28 w 44"/>
                  <a:gd name="T23" fmla="*/ 0 h 42"/>
                  <a:gd name="T24" fmla="*/ 23 w 44"/>
                  <a:gd name="T25" fmla="*/ 0 h 42"/>
                  <a:gd name="T26" fmla="*/ 16 w 44"/>
                  <a:gd name="T27" fmla="*/ 0 h 42"/>
                  <a:gd name="T28" fmla="*/ 12 w 44"/>
                  <a:gd name="T29" fmla="*/ 3 h 42"/>
                  <a:gd name="T30" fmla="*/ 7 w 44"/>
                  <a:gd name="T31" fmla="*/ 6 h 42"/>
                  <a:gd name="T32" fmla="*/ 3 w 44"/>
                  <a:gd name="T33" fmla="*/ 9 h 42"/>
                  <a:gd name="T34" fmla="*/ 2 w 44"/>
                  <a:gd name="T35" fmla="*/ 16 h 42"/>
                  <a:gd name="T36" fmla="*/ 0 w 44"/>
                  <a:gd name="T37" fmla="*/ 21 h 42"/>
                  <a:gd name="T38" fmla="*/ 2 w 44"/>
                  <a:gd name="T39" fmla="*/ 27 h 42"/>
                  <a:gd name="T40" fmla="*/ 3 w 44"/>
                  <a:gd name="T41" fmla="*/ 32 h 42"/>
                  <a:gd name="T42" fmla="*/ 7 w 44"/>
                  <a:gd name="T43" fmla="*/ 37 h 42"/>
                  <a:gd name="T44" fmla="*/ 12 w 44"/>
                  <a:gd name="T45" fmla="*/ 40 h 42"/>
                  <a:gd name="T46" fmla="*/ 16 w 44"/>
                  <a:gd name="T47" fmla="*/ 42 h 42"/>
                  <a:gd name="T48" fmla="*/ 23 w 44"/>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23" y="42"/>
                    </a:moveTo>
                    <a:lnTo>
                      <a:pt x="28" y="42"/>
                    </a:lnTo>
                    <a:lnTo>
                      <a:pt x="33" y="40"/>
                    </a:lnTo>
                    <a:lnTo>
                      <a:pt x="38" y="37"/>
                    </a:lnTo>
                    <a:lnTo>
                      <a:pt x="41" y="32"/>
                    </a:lnTo>
                    <a:lnTo>
                      <a:pt x="44" y="27"/>
                    </a:lnTo>
                    <a:lnTo>
                      <a:pt x="44" y="21"/>
                    </a:lnTo>
                    <a:lnTo>
                      <a:pt x="44" y="16"/>
                    </a:lnTo>
                    <a:lnTo>
                      <a:pt x="41" y="9"/>
                    </a:lnTo>
                    <a:lnTo>
                      <a:pt x="38" y="6"/>
                    </a:lnTo>
                    <a:lnTo>
                      <a:pt x="33" y="3"/>
                    </a:lnTo>
                    <a:lnTo>
                      <a:pt x="28" y="0"/>
                    </a:lnTo>
                    <a:lnTo>
                      <a:pt x="23" y="0"/>
                    </a:lnTo>
                    <a:lnTo>
                      <a:pt x="16" y="0"/>
                    </a:lnTo>
                    <a:lnTo>
                      <a:pt x="12" y="3"/>
                    </a:lnTo>
                    <a:lnTo>
                      <a:pt x="7" y="6"/>
                    </a:lnTo>
                    <a:lnTo>
                      <a:pt x="3" y="9"/>
                    </a:lnTo>
                    <a:lnTo>
                      <a:pt x="2" y="16"/>
                    </a:lnTo>
                    <a:lnTo>
                      <a:pt x="0" y="21"/>
                    </a:lnTo>
                    <a:lnTo>
                      <a:pt x="2" y="27"/>
                    </a:lnTo>
                    <a:lnTo>
                      <a:pt x="3" y="32"/>
                    </a:lnTo>
                    <a:lnTo>
                      <a:pt x="7" y="37"/>
                    </a:lnTo>
                    <a:lnTo>
                      <a:pt x="12" y="40"/>
                    </a:lnTo>
                    <a:lnTo>
                      <a:pt x="16" y="42"/>
                    </a:lnTo>
                    <a:lnTo>
                      <a:pt x="23" y="4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9" name="Freeform 131"/>
              <p:cNvSpPr>
                <a:spLocks/>
              </p:cNvSpPr>
              <p:nvPr/>
            </p:nvSpPr>
            <p:spPr bwMode="auto">
              <a:xfrm>
                <a:off x="5084763" y="4606925"/>
                <a:ext cx="66675" cy="69850"/>
              </a:xfrm>
              <a:custGeom>
                <a:avLst/>
                <a:gdLst>
                  <a:gd name="T0" fmla="*/ 21 w 42"/>
                  <a:gd name="T1" fmla="*/ 44 h 44"/>
                  <a:gd name="T2" fmla="*/ 26 w 42"/>
                  <a:gd name="T3" fmla="*/ 43 h 44"/>
                  <a:gd name="T4" fmla="*/ 32 w 42"/>
                  <a:gd name="T5" fmla="*/ 41 h 44"/>
                  <a:gd name="T6" fmla="*/ 35 w 42"/>
                  <a:gd name="T7" fmla="*/ 38 h 44"/>
                  <a:gd name="T8" fmla="*/ 39 w 42"/>
                  <a:gd name="T9" fmla="*/ 33 h 44"/>
                  <a:gd name="T10" fmla="*/ 42 w 42"/>
                  <a:gd name="T11" fmla="*/ 28 h 44"/>
                  <a:gd name="T12" fmla="*/ 42 w 42"/>
                  <a:gd name="T13" fmla="*/ 22 h 44"/>
                  <a:gd name="T14" fmla="*/ 42 w 42"/>
                  <a:gd name="T15" fmla="*/ 17 h 44"/>
                  <a:gd name="T16" fmla="*/ 39 w 42"/>
                  <a:gd name="T17" fmla="*/ 12 h 44"/>
                  <a:gd name="T18" fmla="*/ 35 w 42"/>
                  <a:gd name="T19" fmla="*/ 7 h 44"/>
                  <a:gd name="T20" fmla="*/ 32 w 42"/>
                  <a:gd name="T21" fmla="*/ 4 h 44"/>
                  <a:gd name="T22" fmla="*/ 26 w 42"/>
                  <a:gd name="T23" fmla="*/ 2 h 44"/>
                  <a:gd name="T24" fmla="*/ 21 w 42"/>
                  <a:gd name="T25" fmla="*/ 0 h 44"/>
                  <a:gd name="T26" fmla="*/ 14 w 42"/>
                  <a:gd name="T27" fmla="*/ 2 h 44"/>
                  <a:gd name="T28" fmla="*/ 9 w 42"/>
                  <a:gd name="T29" fmla="*/ 4 h 44"/>
                  <a:gd name="T30" fmla="*/ 5 w 42"/>
                  <a:gd name="T31" fmla="*/ 7 h 44"/>
                  <a:gd name="T32" fmla="*/ 1 w 42"/>
                  <a:gd name="T33" fmla="*/ 12 h 44"/>
                  <a:gd name="T34" fmla="*/ 0 w 42"/>
                  <a:gd name="T35" fmla="*/ 17 h 44"/>
                  <a:gd name="T36" fmla="*/ 0 w 42"/>
                  <a:gd name="T37" fmla="*/ 22 h 44"/>
                  <a:gd name="T38" fmla="*/ 0 w 42"/>
                  <a:gd name="T39" fmla="*/ 28 h 44"/>
                  <a:gd name="T40" fmla="*/ 1 w 42"/>
                  <a:gd name="T41" fmla="*/ 33 h 44"/>
                  <a:gd name="T42" fmla="*/ 5 w 42"/>
                  <a:gd name="T43" fmla="*/ 38 h 44"/>
                  <a:gd name="T44" fmla="*/ 9 w 42"/>
                  <a:gd name="T45" fmla="*/ 41 h 44"/>
                  <a:gd name="T46" fmla="*/ 14 w 42"/>
                  <a:gd name="T47" fmla="*/ 43 h 44"/>
                  <a:gd name="T48" fmla="*/ 21 w 42"/>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21" y="44"/>
                    </a:moveTo>
                    <a:lnTo>
                      <a:pt x="26" y="43"/>
                    </a:lnTo>
                    <a:lnTo>
                      <a:pt x="32" y="41"/>
                    </a:lnTo>
                    <a:lnTo>
                      <a:pt x="35" y="38"/>
                    </a:lnTo>
                    <a:lnTo>
                      <a:pt x="39" y="33"/>
                    </a:lnTo>
                    <a:lnTo>
                      <a:pt x="42" y="28"/>
                    </a:lnTo>
                    <a:lnTo>
                      <a:pt x="42" y="22"/>
                    </a:lnTo>
                    <a:lnTo>
                      <a:pt x="42" y="17"/>
                    </a:lnTo>
                    <a:lnTo>
                      <a:pt x="39" y="12"/>
                    </a:lnTo>
                    <a:lnTo>
                      <a:pt x="35" y="7"/>
                    </a:lnTo>
                    <a:lnTo>
                      <a:pt x="32" y="4"/>
                    </a:lnTo>
                    <a:lnTo>
                      <a:pt x="26" y="2"/>
                    </a:lnTo>
                    <a:lnTo>
                      <a:pt x="21" y="0"/>
                    </a:lnTo>
                    <a:lnTo>
                      <a:pt x="14" y="2"/>
                    </a:lnTo>
                    <a:lnTo>
                      <a:pt x="9" y="4"/>
                    </a:lnTo>
                    <a:lnTo>
                      <a:pt x="5" y="7"/>
                    </a:lnTo>
                    <a:lnTo>
                      <a:pt x="1" y="12"/>
                    </a:lnTo>
                    <a:lnTo>
                      <a:pt x="0" y="17"/>
                    </a:lnTo>
                    <a:lnTo>
                      <a:pt x="0" y="22"/>
                    </a:lnTo>
                    <a:lnTo>
                      <a:pt x="0" y="28"/>
                    </a:lnTo>
                    <a:lnTo>
                      <a:pt x="1" y="33"/>
                    </a:lnTo>
                    <a:lnTo>
                      <a:pt x="5" y="38"/>
                    </a:lnTo>
                    <a:lnTo>
                      <a:pt x="9" y="41"/>
                    </a:lnTo>
                    <a:lnTo>
                      <a:pt x="14" y="43"/>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0" name="Freeform 132"/>
              <p:cNvSpPr>
                <a:spLocks/>
              </p:cNvSpPr>
              <p:nvPr/>
            </p:nvSpPr>
            <p:spPr bwMode="auto">
              <a:xfrm>
                <a:off x="5162550" y="4584700"/>
                <a:ext cx="66675" cy="66675"/>
              </a:xfrm>
              <a:custGeom>
                <a:avLst/>
                <a:gdLst>
                  <a:gd name="T0" fmla="*/ 21 w 42"/>
                  <a:gd name="T1" fmla="*/ 42 h 42"/>
                  <a:gd name="T2" fmla="*/ 27 w 42"/>
                  <a:gd name="T3" fmla="*/ 42 h 42"/>
                  <a:gd name="T4" fmla="*/ 32 w 42"/>
                  <a:gd name="T5" fmla="*/ 39 h 42"/>
                  <a:gd name="T6" fmla="*/ 35 w 42"/>
                  <a:gd name="T7" fmla="*/ 36 h 42"/>
                  <a:gd name="T8" fmla="*/ 40 w 42"/>
                  <a:gd name="T9" fmla="*/ 32 h 42"/>
                  <a:gd name="T10" fmla="*/ 42 w 42"/>
                  <a:gd name="T11" fmla="*/ 26 h 42"/>
                  <a:gd name="T12" fmla="*/ 42 w 42"/>
                  <a:gd name="T13" fmla="*/ 21 h 42"/>
                  <a:gd name="T14" fmla="*/ 42 w 42"/>
                  <a:gd name="T15" fmla="*/ 14 h 42"/>
                  <a:gd name="T16" fmla="*/ 40 w 42"/>
                  <a:gd name="T17" fmla="*/ 9 h 42"/>
                  <a:gd name="T18" fmla="*/ 35 w 42"/>
                  <a:gd name="T19" fmla="*/ 5 h 42"/>
                  <a:gd name="T20" fmla="*/ 32 w 42"/>
                  <a:gd name="T21" fmla="*/ 1 h 42"/>
                  <a:gd name="T22" fmla="*/ 27 w 42"/>
                  <a:gd name="T23" fmla="*/ 0 h 42"/>
                  <a:gd name="T24" fmla="*/ 21 w 42"/>
                  <a:gd name="T25" fmla="*/ 0 h 42"/>
                  <a:gd name="T26" fmla="*/ 16 w 42"/>
                  <a:gd name="T27" fmla="*/ 0 h 42"/>
                  <a:gd name="T28" fmla="*/ 9 w 42"/>
                  <a:gd name="T29" fmla="*/ 1 h 42"/>
                  <a:gd name="T30" fmla="*/ 6 w 42"/>
                  <a:gd name="T31" fmla="*/ 5 h 42"/>
                  <a:gd name="T32" fmla="*/ 3 w 42"/>
                  <a:gd name="T33" fmla="*/ 9 h 42"/>
                  <a:gd name="T34" fmla="*/ 0 w 42"/>
                  <a:gd name="T35" fmla="*/ 14 h 42"/>
                  <a:gd name="T36" fmla="*/ 0 w 42"/>
                  <a:gd name="T37" fmla="*/ 21 h 42"/>
                  <a:gd name="T38" fmla="*/ 0 w 42"/>
                  <a:gd name="T39" fmla="*/ 26 h 42"/>
                  <a:gd name="T40" fmla="*/ 3 w 42"/>
                  <a:gd name="T41" fmla="*/ 32 h 42"/>
                  <a:gd name="T42" fmla="*/ 6 w 42"/>
                  <a:gd name="T43" fmla="*/ 36 h 42"/>
                  <a:gd name="T44" fmla="*/ 9 w 42"/>
                  <a:gd name="T45" fmla="*/ 39 h 42"/>
                  <a:gd name="T46" fmla="*/ 16 w 42"/>
                  <a:gd name="T47" fmla="*/ 42 h 42"/>
                  <a:gd name="T48" fmla="*/ 21 w 42"/>
                  <a:gd name="T4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21" y="42"/>
                    </a:moveTo>
                    <a:lnTo>
                      <a:pt x="27" y="42"/>
                    </a:lnTo>
                    <a:lnTo>
                      <a:pt x="32" y="39"/>
                    </a:lnTo>
                    <a:lnTo>
                      <a:pt x="35" y="36"/>
                    </a:lnTo>
                    <a:lnTo>
                      <a:pt x="40" y="32"/>
                    </a:lnTo>
                    <a:lnTo>
                      <a:pt x="42" y="26"/>
                    </a:lnTo>
                    <a:lnTo>
                      <a:pt x="42" y="21"/>
                    </a:lnTo>
                    <a:lnTo>
                      <a:pt x="42" y="14"/>
                    </a:lnTo>
                    <a:lnTo>
                      <a:pt x="40" y="9"/>
                    </a:lnTo>
                    <a:lnTo>
                      <a:pt x="35" y="5"/>
                    </a:lnTo>
                    <a:lnTo>
                      <a:pt x="32" y="1"/>
                    </a:lnTo>
                    <a:lnTo>
                      <a:pt x="27" y="0"/>
                    </a:lnTo>
                    <a:lnTo>
                      <a:pt x="21" y="0"/>
                    </a:lnTo>
                    <a:lnTo>
                      <a:pt x="16" y="0"/>
                    </a:lnTo>
                    <a:lnTo>
                      <a:pt x="9" y="1"/>
                    </a:lnTo>
                    <a:lnTo>
                      <a:pt x="6" y="5"/>
                    </a:lnTo>
                    <a:lnTo>
                      <a:pt x="3" y="9"/>
                    </a:lnTo>
                    <a:lnTo>
                      <a:pt x="0" y="14"/>
                    </a:lnTo>
                    <a:lnTo>
                      <a:pt x="0" y="21"/>
                    </a:lnTo>
                    <a:lnTo>
                      <a:pt x="0" y="26"/>
                    </a:lnTo>
                    <a:lnTo>
                      <a:pt x="3" y="32"/>
                    </a:lnTo>
                    <a:lnTo>
                      <a:pt x="6" y="36"/>
                    </a:lnTo>
                    <a:lnTo>
                      <a:pt x="9" y="39"/>
                    </a:lnTo>
                    <a:lnTo>
                      <a:pt x="16" y="42"/>
                    </a:lnTo>
                    <a:lnTo>
                      <a:pt x="21" y="4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1" name="Freeform 133"/>
              <p:cNvSpPr>
                <a:spLocks/>
              </p:cNvSpPr>
              <p:nvPr/>
            </p:nvSpPr>
            <p:spPr bwMode="auto">
              <a:xfrm>
                <a:off x="5308600" y="3916363"/>
                <a:ext cx="68262" cy="68263"/>
              </a:xfrm>
              <a:custGeom>
                <a:avLst/>
                <a:gdLst>
                  <a:gd name="T0" fmla="*/ 21 w 43"/>
                  <a:gd name="T1" fmla="*/ 43 h 43"/>
                  <a:gd name="T2" fmla="*/ 28 w 43"/>
                  <a:gd name="T3" fmla="*/ 43 h 43"/>
                  <a:gd name="T4" fmla="*/ 33 w 43"/>
                  <a:gd name="T5" fmla="*/ 41 h 43"/>
                  <a:gd name="T6" fmla="*/ 38 w 43"/>
                  <a:gd name="T7" fmla="*/ 36 h 43"/>
                  <a:gd name="T8" fmla="*/ 41 w 43"/>
                  <a:gd name="T9" fmla="*/ 33 h 43"/>
                  <a:gd name="T10" fmla="*/ 43 w 43"/>
                  <a:gd name="T11" fmla="*/ 28 h 43"/>
                  <a:gd name="T12" fmla="*/ 43 w 43"/>
                  <a:gd name="T13" fmla="*/ 21 h 43"/>
                  <a:gd name="T14" fmla="*/ 43 w 43"/>
                  <a:gd name="T15" fmla="*/ 15 h 43"/>
                  <a:gd name="T16" fmla="*/ 41 w 43"/>
                  <a:gd name="T17" fmla="*/ 10 h 43"/>
                  <a:gd name="T18" fmla="*/ 38 w 43"/>
                  <a:gd name="T19" fmla="*/ 7 h 43"/>
                  <a:gd name="T20" fmla="*/ 33 w 43"/>
                  <a:gd name="T21" fmla="*/ 2 h 43"/>
                  <a:gd name="T22" fmla="*/ 28 w 43"/>
                  <a:gd name="T23" fmla="*/ 0 h 43"/>
                  <a:gd name="T24" fmla="*/ 21 w 43"/>
                  <a:gd name="T25" fmla="*/ 0 h 43"/>
                  <a:gd name="T26" fmla="*/ 17 w 43"/>
                  <a:gd name="T27" fmla="*/ 0 h 43"/>
                  <a:gd name="T28" fmla="*/ 10 w 43"/>
                  <a:gd name="T29" fmla="*/ 2 h 43"/>
                  <a:gd name="T30" fmla="*/ 7 w 43"/>
                  <a:gd name="T31" fmla="*/ 7 h 43"/>
                  <a:gd name="T32" fmla="*/ 4 w 43"/>
                  <a:gd name="T33" fmla="*/ 10 h 43"/>
                  <a:gd name="T34" fmla="*/ 0 w 43"/>
                  <a:gd name="T35" fmla="*/ 15 h 43"/>
                  <a:gd name="T36" fmla="*/ 0 w 43"/>
                  <a:gd name="T37" fmla="*/ 21 h 43"/>
                  <a:gd name="T38" fmla="*/ 0 w 43"/>
                  <a:gd name="T39" fmla="*/ 28 h 43"/>
                  <a:gd name="T40" fmla="*/ 4 w 43"/>
                  <a:gd name="T41" fmla="*/ 33 h 43"/>
                  <a:gd name="T42" fmla="*/ 7 w 43"/>
                  <a:gd name="T43" fmla="*/ 36 h 43"/>
                  <a:gd name="T44" fmla="*/ 10 w 43"/>
                  <a:gd name="T45" fmla="*/ 41 h 43"/>
                  <a:gd name="T46" fmla="*/ 17 w 43"/>
                  <a:gd name="T47" fmla="*/ 43 h 43"/>
                  <a:gd name="T48" fmla="*/ 21 w 43"/>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21" y="43"/>
                    </a:moveTo>
                    <a:lnTo>
                      <a:pt x="28" y="43"/>
                    </a:lnTo>
                    <a:lnTo>
                      <a:pt x="33" y="41"/>
                    </a:lnTo>
                    <a:lnTo>
                      <a:pt x="38" y="36"/>
                    </a:lnTo>
                    <a:lnTo>
                      <a:pt x="41" y="33"/>
                    </a:lnTo>
                    <a:lnTo>
                      <a:pt x="43" y="28"/>
                    </a:lnTo>
                    <a:lnTo>
                      <a:pt x="43" y="21"/>
                    </a:lnTo>
                    <a:lnTo>
                      <a:pt x="43" y="15"/>
                    </a:lnTo>
                    <a:lnTo>
                      <a:pt x="41" y="10"/>
                    </a:lnTo>
                    <a:lnTo>
                      <a:pt x="38" y="7"/>
                    </a:lnTo>
                    <a:lnTo>
                      <a:pt x="33" y="2"/>
                    </a:lnTo>
                    <a:lnTo>
                      <a:pt x="28" y="0"/>
                    </a:lnTo>
                    <a:lnTo>
                      <a:pt x="21" y="0"/>
                    </a:lnTo>
                    <a:lnTo>
                      <a:pt x="17" y="0"/>
                    </a:lnTo>
                    <a:lnTo>
                      <a:pt x="10" y="2"/>
                    </a:lnTo>
                    <a:lnTo>
                      <a:pt x="7" y="7"/>
                    </a:lnTo>
                    <a:lnTo>
                      <a:pt x="4" y="10"/>
                    </a:lnTo>
                    <a:lnTo>
                      <a:pt x="0" y="15"/>
                    </a:lnTo>
                    <a:lnTo>
                      <a:pt x="0" y="21"/>
                    </a:lnTo>
                    <a:lnTo>
                      <a:pt x="0" y="28"/>
                    </a:lnTo>
                    <a:lnTo>
                      <a:pt x="4" y="33"/>
                    </a:lnTo>
                    <a:lnTo>
                      <a:pt x="7" y="36"/>
                    </a:lnTo>
                    <a:lnTo>
                      <a:pt x="10" y="41"/>
                    </a:lnTo>
                    <a:lnTo>
                      <a:pt x="17" y="43"/>
                    </a:lnTo>
                    <a:lnTo>
                      <a:pt x="21"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2" name="Freeform 134"/>
              <p:cNvSpPr>
                <a:spLocks/>
              </p:cNvSpPr>
              <p:nvPr/>
            </p:nvSpPr>
            <p:spPr bwMode="auto">
              <a:xfrm>
                <a:off x="5459413" y="2903538"/>
                <a:ext cx="69850" cy="66675"/>
              </a:xfrm>
              <a:custGeom>
                <a:avLst/>
                <a:gdLst>
                  <a:gd name="T0" fmla="*/ 21 w 44"/>
                  <a:gd name="T1" fmla="*/ 42 h 42"/>
                  <a:gd name="T2" fmla="*/ 27 w 44"/>
                  <a:gd name="T3" fmla="*/ 42 h 42"/>
                  <a:gd name="T4" fmla="*/ 32 w 44"/>
                  <a:gd name="T5" fmla="*/ 39 h 42"/>
                  <a:gd name="T6" fmla="*/ 37 w 44"/>
                  <a:gd name="T7" fmla="*/ 35 h 42"/>
                  <a:gd name="T8" fmla="*/ 40 w 44"/>
                  <a:gd name="T9" fmla="*/ 32 h 42"/>
                  <a:gd name="T10" fmla="*/ 42 w 44"/>
                  <a:gd name="T11" fmla="*/ 26 h 42"/>
                  <a:gd name="T12" fmla="*/ 44 w 44"/>
                  <a:gd name="T13" fmla="*/ 21 h 42"/>
                  <a:gd name="T14" fmla="*/ 42 w 44"/>
                  <a:gd name="T15" fmla="*/ 14 h 42"/>
                  <a:gd name="T16" fmla="*/ 40 w 44"/>
                  <a:gd name="T17" fmla="*/ 9 h 42"/>
                  <a:gd name="T18" fmla="*/ 37 w 44"/>
                  <a:gd name="T19" fmla="*/ 4 h 42"/>
                  <a:gd name="T20" fmla="*/ 32 w 44"/>
                  <a:gd name="T21" fmla="*/ 1 h 42"/>
                  <a:gd name="T22" fmla="*/ 27 w 44"/>
                  <a:gd name="T23" fmla="*/ 0 h 42"/>
                  <a:gd name="T24" fmla="*/ 21 w 44"/>
                  <a:gd name="T25" fmla="*/ 0 h 42"/>
                  <a:gd name="T26" fmla="*/ 16 w 44"/>
                  <a:gd name="T27" fmla="*/ 0 h 42"/>
                  <a:gd name="T28" fmla="*/ 11 w 44"/>
                  <a:gd name="T29" fmla="*/ 1 h 42"/>
                  <a:gd name="T30" fmla="*/ 6 w 44"/>
                  <a:gd name="T31" fmla="*/ 4 h 42"/>
                  <a:gd name="T32" fmla="*/ 3 w 44"/>
                  <a:gd name="T33" fmla="*/ 9 h 42"/>
                  <a:gd name="T34" fmla="*/ 0 w 44"/>
                  <a:gd name="T35" fmla="*/ 14 h 42"/>
                  <a:gd name="T36" fmla="*/ 0 w 44"/>
                  <a:gd name="T37" fmla="*/ 21 h 42"/>
                  <a:gd name="T38" fmla="*/ 0 w 44"/>
                  <a:gd name="T39" fmla="*/ 26 h 42"/>
                  <a:gd name="T40" fmla="*/ 3 w 44"/>
                  <a:gd name="T41" fmla="*/ 32 h 42"/>
                  <a:gd name="T42" fmla="*/ 6 w 44"/>
                  <a:gd name="T43" fmla="*/ 35 h 42"/>
                  <a:gd name="T44" fmla="*/ 11 w 44"/>
                  <a:gd name="T45" fmla="*/ 39 h 42"/>
                  <a:gd name="T46" fmla="*/ 16 w 44"/>
                  <a:gd name="T47" fmla="*/ 42 h 42"/>
                  <a:gd name="T48" fmla="*/ 21 w 44"/>
                  <a:gd name="T49" fmla="*/ 42 h 42"/>
                  <a:gd name="T50" fmla="*/ 21 w 44"/>
                  <a:gd name="T5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21" y="42"/>
                    </a:moveTo>
                    <a:lnTo>
                      <a:pt x="27" y="42"/>
                    </a:lnTo>
                    <a:lnTo>
                      <a:pt x="32" y="39"/>
                    </a:lnTo>
                    <a:lnTo>
                      <a:pt x="37" y="35"/>
                    </a:lnTo>
                    <a:lnTo>
                      <a:pt x="40" y="32"/>
                    </a:lnTo>
                    <a:lnTo>
                      <a:pt x="42" y="26"/>
                    </a:lnTo>
                    <a:lnTo>
                      <a:pt x="44" y="21"/>
                    </a:lnTo>
                    <a:lnTo>
                      <a:pt x="42" y="14"/>
                    </a:lnTo>
                    <a:lnTo>
                      <a:pt x="40" y="9"/>
                    </a:lnTo>
                    <a:lnTo>
                      <a:pt x="37" y="4"/>
                    </a:lnTo>
                    <a:lnTo>
                      <a:pt x="32" y="1"/>
                    </a:lnTo>
                    <a:lnTo>
                      <a:pt x="27" y="0"/>
                    </a:lnTo>
                    <a:lnTo>
                      <a:pt x="21" y="0"/>
                    </a:lnTo>
                    <a:lnTo>
                      <a:pt x="16" y="0"/>
                    </a:lnTo>
                    <a:lnTo>
                      <a:pt x="11" y="1"/>
                    </a:lnTo>
                    <a:lnTo>
                      <a:pt x="6" y="4"/>
                    </a:lnTo>
                    <a:lnTo>
                      <a:pt x="3" y="9"/>
                    </a:lnTo>
                    <a:lnTo>
                      <a:pt x="0" y="14"/>
                    </a:lnTo>
                    <a:lnTo>
                      <a:pt x="0" y="21"/>
                    </a:lnTo>
                    <a:lnTo>
                      <a:pt x="0" y="26"/>
                    </a:lnTo>
                    <a:lnTo>
                      <a:pt x="3" y="32"/>
                    </a:lnTo>
                    <a:lnTo>
                      <a:pt x="6" y="35"/>
                    </a:lnTo>
                    <a:lnTo>
                      <a:pt x="11" y="39"/>
                    </a:lnTo>
                    <a:lnTo>
                      <a:pt x="16" y="42"/>
                    </a:lnTo>
                    <a:lnTo>
                      <a:pt x="21" y="42"/>
                    </a:lnTo>
                    <a:lnTo>
                      <a:pt x="21" y="4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3" name="Freeform 135"/>
              <p:cNvSpPr>
                <a:spLocks/>
              </p:cNvSpPr>
              <p:nvPr/>
            </p:nvSpPr>
            <p:spPr bwMode="auto">
              <a:xfrm>
                <a:off x="5600700" y="2778125"/>
                <a:ext cx="68262" cy="69850"/>
              </a:xfrm>
              <a:custGeom>
                <a:avLst/>
                <a:gdLst>
                  <a:gd name="T0" fmla="*/ 21 w 43"/>
                  <a:gd name="T1" fmla="*/ 44 h 44"/>
                  <a:gd name="T2" fmla="*/ 28 w 43"/>
                  <a:gd name="T3" fmla="*/ 43 h 44"/>
                  <a:gd name="T4" fmla="*/ 33 w 43"/>
                  <a:gd name="T5" fmla="*/ 41 h 44"/>
                  <a:gd name="T6" fmla="*/ 36 w 43"/>
                  <a:gd name="T7" fmla="*/ 38 h 44"/>
                  <a:gd name="T8" fmla="*/ 41 w 43"/>
                  <a:gd name="T9" fmla="*/ 33 h 44"/>
                  <a:gd name="T10" fmla="*/ 43 w 43"/>
                  <a:gd name="T11" fmla="*/ 28 h 44"/>
                  <a:gd name="T12" fmla="*/ 43 w 43"/>
                  <a:gd name="T13" fmla="*/ 22 h 44"/>
                  <a:gd name="T14" fmla="*/ 43 w 43"/>
                  <a:gd name="T15" fmla="*/ 17 h 44"/>
                  <a:gd name="T16" fmla="*/ 41 w 43"/>
                  <a:gd name="T17" fmla="*/ 12 h 44"/>
                  <a:gd name="T18" fmla="*/ 36 w 43"/>
                  <a:gd name="T19" fmla="*/ 7 h 44"/>
                  <a:gd name="T20" fmla="*/ 33 w 43"/>
                  <a:gd name="T21" fmla="*/ 4 h 44"/>
                  <a:gd name="T22" fmla="*/ 28 w 43"/>
                  <a:gd name="T23" fmla="*/ 2 h 44"/>
                  <a:gd name="T24" fmla="*/ 21 w 43"/>
                  <a:gd name="T25" fmla="*/ 0 h 44"/>
                  <a:gd name="T26" fmla="*/ 17 w 43"/>
                  <a:gd name="T27" fmla="*/ 2 h 44"/>
                  <a:gd name="T28" fmla="*/ 10 w 43"/>
                  <a:gd name="T29" fmla="*/ 4 h 44"/>
                  <a:gd name="T30" fmla="*/ 7 w 43"/>
                  <a:gd name="T31" fmla="*/ 7 h 44"/>
                  <a:gd name="T32" fmla="*/ 4 w 43"/>
                  <a:gd name="T33" fmla="*/ 12 h 44"/>
                  <a:gd name="T34" fmla="*/ 0 w 43"/>
                  <a:gd name="T35" fmla="*/ 17 h 44"/>
                  <a:gd name="T36" fmla="*/ 0 w 43"/>
                  <a:gd name="T37" fmla="*/ 22 h 44"/>
                  <a:gd name="T38" fmla="*/ 0 w 43"/>
                  <a:gd name="T39" fmla="*/ 28 h 44"/>
                  <a:gd name="T40" fmla="*/ 4 w 43"/>
                  <a:gd name="T41" fmla="*/ 33 h 44"/>
                  <a:gd name="T42" fmla="*/ 7 w 43"/>
                  <a:gd name="T43" fmla="*/ 38 h 44"/>
                  <a:gd name="T44" fmla="*/ 10 w 43"/>
                  <a:gd name="T45" fmla="*/ 41 h 44"/>
                  <a:gd name="T46" fmla="*/ 17 w 43"/>
                  <a:gd name="T47" fmla="*/ 43 h 44"/>
                  <a:gd name="T48" fmla="*/ 21 w 43"/>
                  <a:gd name="T49" fmla="*/ 44 h 44"/>
                  <a:gd name="T50" fmla="*/ 21 w 43"/>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4">
                    <a:moveTo>
                      <a:pt x="21" y="44"/>
                    </a:moveTo>
                    <a:lnTo>
                      <a:pt x="28" y="43"/>
                    </a:lnTo>
                    <a:lnTo>
                      <a:pt x="33" y="41"/>
                    </a:lnTo>
                    <a:lnTo>
                      <a:pt x="36" y="38"/>
                    </a:lnTo>
                    <a:lnTo>
                      <a:pt x="41" y="33"/>
                    </a:lnTo>
                    <a:lnTo>
                      <a:pt x="43" y="28"/>
                    </a:lnTo>
                    <a:lnTo>
                      <a:pt x="43" y="22"/>
                    </a:lnTo>
                    <a:lnTo>
                      <a:pt x="43" y="17"/>
                    </a:lnTo>
                    <a:lnTo>
                      <a:pt x="41" y="12"/>
                    </a:lnTo>
                    <a:lnTo>
                      <a:pt x="36" y="7"/>
                    </a:lnTo>
                    <a:lnTo>
                      <a:pt x="33" y="4"/>
                    </a:lnTo>
                    <a:lnTo>
                      <a:pt x="28" y="2"/>
                    </a:lnTo>
                    <a:lnTo>
                      <a:pt x="21" y="0"/>
                    </a:lnTo>
                    <a:lnTo>
                      <a:pt x="17" y="2"/>
                    </a:lnTo>
                    <a:lnTo>
                      <a:pt x="10" y="4"/>
                    </a:lnTo>
                    <a:lnTo>
                      <a:pt x="7" y="7"/>
                    </a:lnTo>
                    <a:lnTo>
                      <a:pt x="4" y="12"/>
                    </a:lnTo>
                    <a:lnTo>
                      <a:pt x="0" y="17"/>
                    </a:lnTo>
                    <a:lnTo>
                      <a:pt x="0" y="22"/>
                    </a:lnTo>
                    <a:lnTo>
                      <a:pt x="0" y="28"/>
                    </a:lnTo>
                    <a:lnTo>
                      <a:pt x="4" y="33"/>
                    </a:lnTo>
                    <a:lnTo>
                      <a:pt x="7" y="38"/>
                    </a:lnTo>
                    <a:lnTo>
                      <a:pt x="10" y="41"/>
                    </a:lnTo>
                    <a:lnTo>
                      <a:pt x="17" y="43"/>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4" name="Freeform 136"/>
              <p:cNvSpPr>
                <a:spLocks/>
              </p:cNvSpPr>
              <p:nvPr/>
            </p:nvSpPr>
            <p:spPr bwMode="auto">
              <a:xfrm>
                <a:off x="5899150" y="3105150"/>
                <a:ext cx="69850" cy="69850"/>
              </a:xfrm>
              <a:custGeom>
                <a:avLst/>
                <a:gdLst>
                  <a:gd name="T0" fmla="*/ 21 w 44"/>
                  <a:gd name="T1" fmla="*/ 44 h 44"/>
                  <a:gd name="T2" fmla="*/ 27 w 44"/>
                  <a:gd name="T3" fmla="*/ 42 h 44"/>
                  <a:gd name="T4" fmla="*/ 32 w 44"/>
                  <a:gd name="T5" fmla="*/ 40 h 44"/>
                  <a:gd name="T6" fmla="*/ 37 w 44"/>
                  <a:gd name="T7" fmla="*/ 37 h 44"/>
                  <a:gd name="T8" fmla="*/ 40 w 44"/>
                  <a:gd name="T9" fmla="*/ 32 h 44"/>
                  <a:gd name="T10" fmla="*/ 42 w 44"/>
                  <a:gd name="T11" fmla="*/ 27 h 44"/>
                  <a:gd name="T12" fmla="*/ 44 w 44"/>
                  <a:gd name="T13" fmla="*/ 21 h 44"/>
                  <a:gd name="T14" fmla="*/ 42 w 44"/>
                  <a:gd name="T15" fmla="*/ 16 h 44"/>
                  <a:gd name="T16" fmla="*/ 40 w 44"/>
                  <a:gd name="T17" fmla="*/ 11 h 44"/>
                  <a:gd name="T18" fmla="*/ 37 w 44"/>
                  <a:gd name="T19" fmla="*/ 6 h 44"/>
                  <a:gd name="T20" fmla="*/ 32 w 44"/>
                  <a:gd name="T21" fmla="*/ 3 h 44"/>
                  <a:gd name="T22" fmla="*/ 27 w 44"/>
                  <a:gd name="T23" fmla="*/ 1 h 44"/>
                  <a:gd name="T24" fmla="*/ 21 w 44"/>
                  <a:gd name="T25" fmla="*/ 0 h 44"/>
                  <a:gd name="T26" fmla="*/ 16 w 44"/>
                  <a:gd name="T27" fmla="*/ 1 h 44"/>
                  <a:gd name="T28" fmla="*/ 11 w 44"/>
                  <a:gd name="T29" fmla="*/ 3 h 44"/>
                  <a:gd name="T30" fmla="*/ 6 w 44"/>
                  <a:gd name="T31" fmla="*/ 6 h 44"/>
                  <a:gd name="T32" fmla="*/ 3 w 44"/>
                  <a:gd name="T33" fmla="*/ 11 h 44"/>
                  <a:gd name="T34" fmla="*/ 0 w 44"/>
                  <a:gd name="T35" fmla="*/ 16 h 44"/>
                  <a:gd name="T36" fmla="*/ 0 w 44"/>
                  <a:gd name="T37" fmla="*/ 21 h 44"/>
                  <a:gd name="T38" fmla="*/ 0 w 44"/>
                  <a:gd name="T39" fmla="*/ 27 h 44"/>
                  <a:gd name="T40" fmla="*/ 3 w 44"/>
                  <a:gd name="T41" fmla="*/ 32 h 44"/>
                  <a:gd name="T42" fmla="*/ 6 w 44"/>
                  <a:gd name="T43" fmla="*/ 37 h 44"/>
                  <a:gd name="T44" fmla="*/ 11 w 44"/>
                  <a:gd name="T45" fmla="*/ 40 h 44"/>
                  <a:gd name="T46" fmla="*/ 16 w 44"/>
                  <a:gd name="T47" fmla="*/ 42 h 44"/>
                  <a:gd name="T48" fmla="*/ 21 w 44"/>
                  <a:gd name="T49" fmla="*/ 44 h 44"/>
                  <a:gd name="T50" fmla="*/ 21 w 44"/>
                  <a:gd name="T5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21" y="44"/>
                    </a:moveTo>
                    <a:lnTo>
                      <a:pt x="27" y="42"/>
                    </a:lnTo>
                    <a:lnTo>
                      <a:pt x="32" y="40"/>
                    </a:lnTo>
                    <a:lnTo>
                      <a:pt x="37" y="37"/>
                    </a:lnTo>
                    <a:lnTo>
                      <a:pt x="40" y="32"/>
                    </a:lnTo>
                    <a:lnTo>
                      <a:pt x="42" y="27"/>
                    </a:lnTo>
                    <a:lnTo>
                      <a:pt x="44" y="21"/>
                    </a:lnTo>
                    <a:lnTo>
                      <a:pt x="42" y="16"/>
                    </a:lnTo>
                    <a:lnTo>
                      <a:pt x="40" y="11"/>
                    </a:lnTo>
                    <a:lnTo>
                      <a:pt x="37" y="6"/>
                    </a:lnTo>
                    <a:lnTo>
                      <a:pt x="32" y="3"/>
                    </a:lnTo>
                    <a:lnTo>
                      <a:pt x="27" y="1"/>
                    </a:lnTo>
                    <a:lnTo>
                      <a:pt x="21" y="0"/>
                    </a:lnTo>
                    <a:lnTo>
                      <a:pt x="16" y="1"/>
                    </a:lnTo>
                    <a:lnTo>
                      <a:pt x="11" y="3"/>
                    </a:lnTo>
                    <a:lnTo>
                      <a:pt x="6" y="6"/>
                    </a:lnTo>
                    <a:lnTo>
                      <a:pt x="3" y="11"/>
                    </a:lnTo>
                    <a:lnTo>
                      <a:pt x="0" y="16"/>
                    </a:lnTo>
                    <a:lnTo>
                      <a:pt x="0" y="21"/>
                    </a:lnTo>
                    <a:lnTo>
                      <a:pt x="0" y="27"/>
                    </a:lnTo>
                    <a:lnTo>
                      <a:pt x="3" y="32"/>
                    </a:lnTo>
                    <a:lnTo>
                      <a:pt x="6" y="37"/>
                    </a:lnTo>
                    <a:lnTo>
                      <a:pt x="11" y="40"/>
                    </a:lnTo>
                    <a:lnTo>
                      <a:pt x="16" y="42"/>
                    </a:lnTo>
                    <a:lnTo>
                      <a:pt x="21"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5" name="Freeform 137"/>
              <p:cNvSpPr>
                <a:spLocks/>
              </p:cNvSpPr>
              <p:nvPr/>
            </p:nvSpPr>
            <p:spPr bwMode="auto">
              <a:xfrm>
                <a:off x="6176963" y="3559175"/>
                <a:ext cx="69850" cy="68263"/>
              </a:xfrm>
              <a:custGeom>
                <a:avLst/>
                <a:gdLst>
                  <a:gd name="T0" fmla="*/ 23 w 44"/>
                  <a:gd name="T1" fmla="*/ 43 h 43"/>
                  <a:gd name="T2" fmla="*/ 28 w 44"/>
                  <a:gd name="T3" fmla="*/ 43 h 43"/>
                  <a:gd name="T4" fmla="*/ 33 w 44"/>
                  <a:gd name="T5" fmla="*/ 41 h 43"/>
                  <a:gd name="T6" fmla="*/ 38 w 44"/>
                  <a:gd name="T7" fmla="*/ 38 h 43"/>
                  <a:gd name="T8" fmla="*/ 41 w 44"/>
                  <a:gd name="T9" fmla="*/ 33 h 43"/>
                  <a:gd name="T10" fmla="*/ 43 w 44"/>
                  <a:gd name="T11" fmla="*/ 28 h 43"/>
                  <a:gd name="T12" fmla="*/ 44 w 44"/>
                  <a:gd name="T13" fmla="*/ 22 h 43"/>
                  <a:gd name="T14" fmla="*/ 43 w 44"/>
                  <a:gd name="T15" fmla="*/ 17 h 43"/>
                  <a:gd name="T16" fmla="*/ 41 w 44"/>
                  <a:gd name="T17" fmla="*/ 10 h 43"/>
                  <a:gd name="T18" fmla="*/ 38 w 44"/>
                  <a:gd name="T19" fmla="*/ 7 h 43"/>
                  <a:gd name="T20" fmla="*/ 33 w 44"/>
                  <a:gd name="T21" fmla="*/ 4 h 43"/>
                  <a:gd name="T22" fmla="*/ 28 w 44"/>
                  <a:gd name="T23" fmla="*/ 0 h 43"/>
                  <a:gd name="T24" fmla="*/ 23 w 44"/>
                  <a:gd name="T25" fmla="*/ 0 h 43"/>
                  <a:gd name="T26" fmla="*/ 17 w 44"/>
                  <a:gd name="T27" fmla="*/ 0 h 43"/>
                  <a:gd name="T28" fmla="*/ 12 w 44"/>
                  <a:gd name="T29" fmla="*/ 4 h 43"/>
                  <a:gd name="T30" fmla="*/ 7 w 44"/>
                  <a:gd name="T31" fmla="*/ 7 h 43"/>
                  <a:gd name="T32" fmla="*/ 4 w 44"/>
                  <a:gd name="T33" fmla="*/ 10 h 43"/>
                  <a:gd name="T34" fmla="*/ 2 w 44"/>
                  <a:gd name="T35" fmla="*/ 17 h 43"/>
                  <a:gd name="T36" fmla="*/ 0 w 44"/>
                  <a:gd name="T37" fmla="*/ 22 h 43"/>
                  <a:gd name="T38" fmla="*/ 2 w 44"/>
                  <a:gd name="T39" fmla="*/ 28 h 43"/>
                  <a:gd name="T40" fmla="*/ 4 w 44"/>
                  <a:gd name="T41" fmla="*/ 33 h 43"/>
                  <a:gd name="T42" fmla="*/ 7 w 44"/>
                  <a:gd name="T43" fmla="*/ 38 h 43"/>
                  <a:gd name="T44" fmla="*/ 12 w 44"/>
                  <a:gd name="T45" fmla="*/ 41 h 43"/>
                  <a:gd name="T46" fmla="*/ 17 w 44"/>
                  <a:gd name="T47" fmla="*/ 43 h 43"/>
                  <a:gd name="T48" fmla="*/ 23 w 44"/>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23" y="43"/>
                    </a:moveTo>
                    <a:lnTo>
                      <a:pt x="28" y="43"/>
                    </a:lnTo>
                    <a:lnTo>
                      <a:pt x="33" y="41"/>
                    </a:lnTo>
                    <a:lnTo>
                      <a:pt x="38" y="38"/>
                    </a:lnTo>
                    <a:lnTo>
                      <a:pt x="41" y="33"/>
                    </a:lnTo>
                    <a:lnTo>
                      <a:pt x="43" y="28"/>
                    </a:lnTo>
                    <a:lnTo>
                      <a:pt x="44" y="22"/>
                    </a:lnTo>
                    <a:lnTo>
                      <a:pt x="43" y="17"/>
                    </a:lnTo>
                    <a:lnTo>
                      <a:pt x="41" y="10"/>
                    </a:lnTo>
                    <a:lnTo>
                      <a:pt x="38" y="7"/>
                    </a:lnTo>
                    <a:lnTo>
                      <a:pt x="33" y="4"/>
                    </a:lnTo>
                    <a:lnTo>
                      <a:pt x="28" y="0"/>
                    </a:lnTo>
                    <a:lnTo>
                      <a:pt x="23" y="0"/>
                    </a:lnTo>
                    <a:lnTo>
                      <a:pt x="17" y="0"/>
                    </a:lnTo>
                    <a:lnTo>
                      <a:pt x="12" y="4"/>
                    </a:lnTo>
                    <a:lnTo>
                      <a:pt x="7" y="7"/>
                    </a:lnTo>
                    <a:lnTo>
                      <a:pt x="4" y="10"/>
                    </a:lnTo>
                    <a:lnTo>
                      <a:pt x="2" y="17"/>
                    </a:lnTo>
                    <a:lnTo>
                      <a:pt x="0" y="22"/>
                    </a:lnTo>
                    <a:lnTo>
                      <a:pt x="2" y="28"/>
                    </a:lnTo>
                    <a:lnTo>
                      <a:pt x="4" y="33"/>
                    </a:lnTo>
                    <a:lnTo>
                      <a:pt x="7" y="38"/>
                    </a:lnTo>
                    <a:lnTo>
                      <a:pt x="12" y="41"/>
                    </a:lnTo>
                    <a:lnTo>
                      <a:pt x="17" y="43"/>
                    </a:lnTo>
                    <a:lnTo>
                      <a:pt x="23"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6" name="Freeform 138"/>
              <p:cNvSpPr>
                <a:spLocks/>
              </p:cNvSpPr>
              <p:nvPr/>
            </p:nvSpPr>
            <p:spPr bwMode="auto">
              <a:xfrm>
                <a:off x="6775450" y="4046538"/>
                <a:ext cx="66675" cy="69850"/>
              </a:xfrm>
              <a:custGeom>
                <a:avLst/>
                <a:gdLst>
                  <a:gd name="T0" fmla="*/ 21 w 42"/>
                  <a:gd name="T1" fmla="*/ 44 h 44"/>
                  <a:gd name="T2" fmla="*/ 27 w 42"/>
                  <a:gd name="T3" fmla="*/ 42 h 44"/>
                  <a:gd name="T4" fmla="*/ 32 w 42"/>
                  <a:gd name="T5" fmla="*/ 41 h 44"/>
                  <a:gd name="T6" fmla="*/ 37 w 42"/>
                  <a:gd name="T7" fmla="*/ 37 h 44"/>
                  <a:gd name="T8" fmla="*/ 40 w 42"/>
                  <a:gd name="T9" fmla="*/ 32 h 44"/>
                  <a:gd name="T10" fmla="*/ 42 w 42"/>
                  <a:gd name="T11" fmla="*/ 27 h 44"/>
                  <a:gd name="T12" fmla="*/ 42 w 42"/>
                  <a:gd name="T13" fmla="*/ 21 h 44"/>
                  <a:gd name="T14" fmla="*/ 42 w 42"/>
                  <a:gd name="T15" fmla="*/ 16 h 44"/>
                  <a:gd name="T16" fmla="*/ 40 w 42"/>
                  <a:gd name="T17" fmla="*/ 11 h 44"/>
                  <a:gd name="T18" fmla="*/ 37 w 42"/>
                  <a:gd name="T19" fmla="*/ 6 h 44"/>
                  <a:gd name="T20" fmla="*/ 32 w 42"/>
                  <a:gd name="T21" fmla="*/ 3 h 44"/>
                  <a:gd name="T22" fmla="*/ 27 w 42"/>
                  <a:gd name="T23" fmla="*/ 0 h 44"/>
                  <a:gd name="T24" fmla="*/ 21 w 42"/>
                  <a:gd name="T25" fmla="*/ 0 h 44"/>
                  <a:gd name="T26" fmla="*/ 16 w 42"/>
                  <a:gd name="T27" fmla="*/ 0 h 44"/>
                  <a:gd name="T28" fmla="*/ 9 w 42"/>
                  <a:gd name="T29" fmla="*/ 3 h 44"/>
                  <a:gd name="T30" fmla="*/ 6 w 42"/>
                  <a:gd name="T31" fmla="*/ 6 h 44"/>
                  <a:gd name="T32" fmla="*/ 3 w 42"/>
                  <a:gd name="T33" fmla="*/ 11 h 44"/>
                  <a:gd name="T34" fmla="*/ 0 w 42"/>
                  <a:gd name="T35" fmla="*/ 16 h 44"/>
                  <a:gd name="T36" fmla="*/ 0 w 42"/>
                  <a:gd name="T37" fmla="*/ 21 h 44"/>
                  <a:gd name="T38" fmla="*/ 0 w 42"/>
                  <a:gd name="T39" fmla="*/ 27 h 44"/>
                  <a:gd name="T40" fmla="*/ 3 w 42"/>
                  <a:gd name="T41" fmla="*/ 32 h 44"/>
                  <a:gd name="T42" fmla="*/ 6 w 42"/>
                  <a:gd name="T43" fmla="*/ 37 h 44"/>
                  <a:gd name="T44" fmla="*/ 9 w 42"/>
                  <a:gd name="T45" fmla="*/ 41 h 44"/>
                  <a:gd name="T46" fmla="*/ 16 w 42"/>
                  <a:gd name="T47" fmla="*/ 42 h 44"/>
                  <a:gd name="T48" fmla="*/ 21 w 42"/>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4">
                    <a:moveTo>
                      <a:pt x="21" y="44"/>
                    </a:moveTo>
                    <a:lnTo>
                      <a:pt x="27" y="42"/>
                    </a:lnTo>
                    <a:lnTo>
                      <a:pt x="32" y="41"/>
                    </a:lnTo>
                    <a:lnTo>
                      <a:pt x="37" y="37"/>
                    </a:lnTo>
                    <a:lnTo>
                      <a:pt x="40" y="32"/>
                    </a:lnTo>
                    <a:lnTo>
                      <a:pt x="42" y="27"/>
                    </a:lnTo>
                    <a:lnTo>
                      <a:pt x="42" y="21"/>
                    </a:lnTo>
                    <a:lnTo>
                      <a:pt x="42" y="16"/>
                    </a:lnTo>
                    <a:lnTo>
                      <a:pt x="40" y="11"/>
                    </a:lnTo>
                    <a:lnTo>
                      <a:pt x="37" y="6"/>
                    </a:lnTo>
                    <a:lnTo>
                      <a:pt x="32" y="3"/>
                    </a:lnTo>
                    <a:lnTo>
                      <a:pt x="27" y="0"/>
                    </a:lnTo>
                    <a:lnTo>
                      <a:pt x="21" y="0"/>
                    </a:lnTo>
                    <a:lnTo>
                      <a:pt x="16" y="0"/>
                    </a:lnTo>
                    <a:lnTo>
                      <a:pt x="9" y="3"/>
                    </a:lnTo>
                    <a:lnTo>
                      <a:pt x="6" y="6"/>
                    </a:lnTo>
                    <a:lnTo>
                      <a:pt x="3" y="11"/>
                    </a:lnTo>
                    <a:lnTo>
                      <a:pt x="0" y="16"/>
                    </a:lnTo>
                    <a:lnTo>
                      <a:pt x="0" y="21"/>
                    </a:lnTo>
                    <a:lnTo>
                      <a:pt x="0" y="27"/>
                    </a:lnTo>
                    <a:lnTo>
                      <a:pt x="3" y="32"/>
                    </a:lnTo>
                    <a:lnTo>
                      <a:pt x="6" y="37"/>
                    </a:lnTo>
                    <a:lnTo>
                      <a:pt x="9" y="41"/>
                    </a:lnTo>
                    <a:lnTo>
                      <a:pt x="16" y="42"/>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7" name="Freeform 139"/>
              <p:cNvSpPr>
                <a:spLocks/>
              </p:cNvSpPr>
              <p:nvPr/>
            </p:nvSpPr>
            <p:spPr bwMode="auto">
              <a:xfrm>
                <a:off x="8520113" y="4498975"/>
                <a:ext cx="68262" cy="69850"/>
              </a:xfrm>
              <a:custGeom>
                <a:avLst/>
                <a:gdLst>
                  <a:gd name="T0" fmla="*/ 21 w 43"/>
                  <a:gd name="T1" fmla="*/ 44 h 44"/>
                  <a:gd name="T2" fmla="*/ 27 w 43"/>
                  <a:gd name="T3" fmla="*/ 44 h 44"/>
                  <a:gd name="T4" fmla="*/ 32 w 43"/>
                  <a:gd name="T5" fmla="*/ 41 h 44"/>
                  <a:gd name="T6" fmla="*/ 37 w 43"/>
                  <a:gd name="T7" fmla="*/ 37 h 44"/>
                  <a:gd name="T8" fmla="*/ 40 w 43"/>
                  <a:gd name="T9" fmla="*/ 33 h 44"/>
                  <a:gd name="T10" fmla="*/ 42 w 43"/>
                  <a:gd name="T11" fmla="*/ 28 h 44"/>
                  <a:gd name="T12" fmla="*/ 43 w 43"/>
                  <a:gd name="T13" fmla="*/ 23 h 44"/>
                  <a:gd name="T14" fmla="*/ 42 w 43"/>
                  <a:gd name="T15" fmla="*/ 16 h 44"/>
                  <a:gd name="T16" fmla="*/ 40 w 43"/>
                  <a:gd name="T17" fmla="*/ 11 h 44"/>
                  <a:gd name="T18" fmla="*/ 37 w 43"/>
                  <a:gd name="T19" fmla="*/ 6 h 44"/>
                  <a:gd name="T20" fmla="*/ 32 w 43"/>
                  <a:gd name="T21" fmla="*/ 3 h 44"/>
                  <a:gd name="T22" fmla="*/ 27 w 43"/>
                  <a:gd name="T23" fmla="*/ 2 h 44"/>
                  <a:gd name="T24" fmla="*/ 21 w 43"/>
                  <a:gd name="T25" fmla="*/ 0 h 44"/>
                  <a:gd name="T26" fmla="*/ 16 w 43"/>
                  <a:gd name="T27" fmla="*/ 2 h 44"/>
                  <a:gd name="T28" fmla="*/ 11 w 43"/>
                  <a:gd name="T29" fmla="*/ 3 h 44"/>
                  <a:gd name="T30" fmla="*/ 6 w 43"/>
                  <a:gd name="T31" fmla="*/ 6 h 44"/>
                  <a:gd name="T32" fmla="*/ 3 w 43"/>
                  <a:gd name="T33" fmla="*/ 11 h 44"/>
                  <a:gd name="T34" fmla="*/ 0 w 43"/>
                  <a:gd name="T35" fmla="*/ 16 h 44"/>
                  <a:gd name="T36" fmla="*/ 0 w 43"/>
                  <a:gd name="T37" fmla="*/ 23 h 44"/>
                  <a:gd name="T38" fmla="*/ 0 w 43"/>
                  <a:gd name="T39" fmla="*/ 28 h 44"/>
                  <a:gd name="T40" fmla="*/ 3 w 43"/>
                  <a:gd name="T41" fmla="*/ 33 h 44"/>
                  <a:gd name="T42" fmla="*/ 6 w 43"/>
                  <a:gd name="T43" fmla="*/ 37 h 44"/>
                  <a:gd name="T44" fmla="*/ 11 w 43"/>
                  <a:gd name="T45" fmla="*/ 41 h 44"/>
                  <a:gd name="T46" fmla="*/ 16 w 43"/>
                  <a:gd name="T47" fmla="*/ 44 h 44"/>
                  <a:gd name="T48" fmla="*/ 21 w 43"/>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4">
                    <a:moveTo>
                      <a:pt x="21" y="44"/>
                    </a:moveTo>
                    <a:lnTo>
                      <a:pt x="27" y="44"/>
                    </a:lnTo>
                    <a:lnTo>
                      <a:pt x="32" y="41"/>
                    </a:lnTo>
                    <a:lnTo>
                      <a:pt x="37" y="37"/>
                    </a:lnTo>
                    <a:lnTo>
                      <a:pt x="40" y="33"/>
                    </a:lnTo>
                    <a:lnTo>
                      <a:pt x="42" y="28"/>
                    </a:lnTo>
                    <a:lnTo>
                      <a:pt x="43" y="23"/>
                    </a:lnTo>
                    <a:lnTo>
                      <a:pt x="42" y="16"/>
                    </a:lnTo>
                    <a:lnTo>
                      <a:pt x="40" y="11"/>
                    </a:lnTo>
                    <a:lnTo>
                      <a:pt x="37" y="6"/>
                    </a:lnTo>
                    <a:lnTo>
                      <a:pt x="32" y="3"/>
                    </a:lnTo>
                    <a:lnTo>
                      <a:pt x="27" y="2"/>
                    </a:lnTo>
                    <a:lnTo>
                      <a:pt x="21" y="0"/>
                    </a:lnTo>
                    <a:lnTo>
                      <a:pt x="16" y="2"/>
                    </a:lnTo>
                    <a:lnTo>
                      <a:pt x="11" y="3"/>
                    </a:lnTo>
                    <a:lnTo>
                      <a:pt x="6" y="6"/>
                    </a:lnTo>
                    <a:lnTo>
                      <a:pt x="3" y="11"/>
                    </a:lnTo>
                    <a:lnTo>
                      <a:pt x="0" y="16"/>
                    </a:lnTo>
                    <a:lnTo>
                      <a:pt x="0" y="23"/>
                    </a:lnTo>
                    <a:lnTo>
                      <a:pt x="0" y="28"/>
                    </a:lnTo>
                    <a:lnTo>
                      <a:pt x="3" y="33"/>
                    </a:lnTo>
                    <a:lnTo>
                      <a:pt x="6" y="37"/>
                    </a:lnTo>
                    <a:lnTo>
                      <a:pt x="11" y="41"/>
                    </a:lnTo>
                    <a:lnTo>
                      <a:pt x="16" y="44"/>
                    </a:lnTo>
                    <a:lnTo>
                      <a:pt x="21" y="44"/>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62" name="Freeform 10"/>
            <p:cNvSpPr>
              <a:spLocks/>
            </p:cNvSpPr>
            <p:nvPr/>
          </p:nvSpPr>
          <p:spPr bwMode="auto">
            <a:xfrm>
              <a:off x="6198347" y="2216210"/>
              <a:ext cx="67894" cy="66352"/>
            </a:xfrm>
            <a:custGeom>
              <a:avLst/>
              <a:gdLst>
                <a:gd name="T0" fmla="*/ 21 w 44"/>
                <a:gd name="T1" fmla="*/ 43 h 43"/>
                <a:gd name="T2" fmla="*/ 28 w 44"/>
                <a:gd name="T3" fmla="*/ 43 h 43"/>
                <a:gd name="T4" fmla="*/ 33 w 44"/>
                <a:gd name="T5" fmla="*/ 41 h 43"/>
                <a:gd name="T6" fmla="*/ 38 w 44"/>
                <a:gd name="T7" fmla="*/ 38 h 43"/>
                <a:gd name="T8" fmla="*/ 41 w 44"/>
                <a:gd name="T9" fmla="*/ 33 h 43"/>
                <a:gd name="T10" fmla="*/ 43 w 44"/>
                <a:gd name="T11" fmla="*/ 28 h 43"/>
                <a:gd name="T12" fmla="*/ 44 w 44"/>
                <a:gd name="T13" fmla="*/ 21 h 43"/>
                <a:gd name="T14" fmla="*/ 43 w 44"/>
                <a:gd name="T15" fmla="*/ 17 h 43"/>
                <a:gd name="T16" fmla="*/ 41 w 44"/>
                <a:gd name="T17" fmla="*/ 10 h 43"/>
                <a:gd name="T18" fmla="*/ 38 w 44"/>
                <a:gd name="T19" fmla="*/ 7 h 43"/>
                <a:gd name="T20" fmla="*/ 33 w 44"/>
                <a:gd name="T21" fmla="*/ 4 h 43"/>
                <a:gd name="T22" fmla="*/ 28 w 44"/>
                <a:gd name="T23" fmla="*/ 0 h 43"/>
                <a:gd name="T24" fmla="*/ 21 w 44"/>
                <a:gd name="T25" fmla="*/ 0 h 43"/>
                <a:gd name="T26" fmla="*/ 16 w 44"/>
                <a:gd name="T27" fmla="*/ 0 h 43"/>
                <a:gd name="T28" fmla="*/ 12 w 44"/>
                <a:gd name="T29" fmla="*/ 4 h 43"/>
                <a:gd name="T30" fmla="*/ 7 w 44"/>
                <a:gd name="T31" fmla="*/ 7 h 43"/>
                <a:gd name="T32" fmla="*/ 3 w 44"/>
                <a:gd name="T33" fmla="*/ 10 h 43"/>
                <a:gd name="T34" fmla="*/ 2 w 44"/>
                <a:gd name="T35" fmla="*/ 17 h 43"/>
                <a:gd name="T36" fmla="*/ 0 w 44"/>
                <a:gd name="T37" fmla="*/ 21 h 43"/>
                <a:gd name="T38" fmla="*/ 2 w 44"/>
                <a:gd name="T39" fmla="*/ 28 h 43"/>
                <a:gd name="T40" fmla="*/ 3 w 44"/>
                <a:gd name="T41" fmla="*/ 33 h 43"/>
                <a:gd name="T42" fmla="*/ 7 w 44"/>
                <a:gd name="T43" fmla="*/ 38 h 43"/>
                <a:gd name="T44" fmla="*/ 12 w 44"/>
                <a:gd name="T45" fmla="*/ 41 h 43"/>
                <a:gd name="T46" fmla="*/ 16 w 44"/>
                <a:gd name="T47" fmla="*/ 43 h 43"/>
                <a:gd name="T48" fmla="*/ 21 w 44"/>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3">
                  <a:moveTo>
                    <a:pt x="21" y="43"/>
                  </a:moveTo>
                  <a:lnTo>
                    <a:pt x="28" y="43"/>
                  </a:lnTo>
                  <a:lnTo>
                    <a:pt x="33" y="41"/>
                  </a:lnTo>
                  <a:lnTo>
                    <a:pt x="38" y="38"/>
                  </a:lnTo>
                  <a:lnTo>
                    <a:pt x="41" y="33"/>
                  </a:lnTo>
                  <a:lnTo>
                    <a:pt x="43" y="28"/>
                  </a:lnTo>
                  <a:lnTo>
                    <a:pt x="44" y="21"/>
                  </a:lnTo>
                  <a:lnTo>
                    <a:pt x="43" y="17"/>
                  </a:lnTo>
                  <a:lnTo>
                    <a:pt x="41" y="10"/>
                  </a:lnTo>
                  <a:lnTo>
                    <a:pt x="38" y="7"/>
                  </a:lnTo>
                  <a:lnTo>
                    <a:pt x="33" y="4"/>
                  </a:lnTo>
                  <a:lnTo>
                    <a:pt x="28" y="0"/>
                  </a:lnTo>
                  <a:lnTo>
                    <a:pt x="21" y="0"/>
                  </a:lnTo>
                  <a:lnTo>
                    <a:pt x="16" y="0"/>
                  </a:lnTo>
                  <a:lnTo>
                    <a:pt x="12" y="4"/>
                  </a:lnTo>
                  <a:lnTo>
                    <a:pt x="7" y="7"/>
                  </a:lnTo>
                  <a:lnTo>
                    <a:pt x="3" y="10"/>
                  </a:lnTo>
                  <a:lnTo>
                    <a:pt x="2" y="17"/>
                  </a:lnTo>
                  <a:lnTo>
                    <a:pt x="0" y="21"/>
                  </a:lnTo>
                  <a:lnTo>
                    <a:pt x="2" y="28"/>
                  </a:lnTo>
                  <a:lnTo>
                    <a:pt x="3" y="33"/>
                  </a:lnTo>
                  <a:lnTo>
                    <a:pt x="7" y="38"/>
                  </a:lnTo>
                  <a:lnTo>
                    <a:pt x="12" y="41"/>
                  </a:lnTo>
                  <a:lnTo>
                    <a:pt x="16" y="43"/>
                  </a:lnTo>
                  <a:lnTo>
                    <a:pt x="21" y="4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3" name="Freeform 11"/>
            <p:cNvSpPr>
              <a:spLocks/>
            </p:cNvSpPr>
            <p:nvPr/>
          </p:nvSpPr>
          <p:spPr bwMode="auto">
            <a:xfrm>
              <a:off x="6198347" y="1997772"/>
              <a:ext cx="67894" cy="64808"/>
            </a:xfrm>
            <a:custGeom>
              <a:avLst/>
              <a:gdLst>
                <a:gd name="T0" fmla="*/ 7 w 44"/>
                <a:gd name="T1" fmla="*/ 37 h 42"/>
                <a:gd name="T2" fmla="*/ 12 w 44"/>
                <a:gd name="T3" fmla="*/ 40 h 42"/>
                <a:gd name="T4" fmla="*/ 16 w 44"/>
                <a:gd name="T5" fmla="*/ 42 h 42"/>
                <a:gd name="T6" fmla="*/ 23 w 44"/>
                <a:gd name="T7" fmla="*/ 42 h 42"/>
                <a:gd name="T8" fmla="*/ 28 w 44"/>
                <a:gd name="T9" fmla="*/ 42 h 42"/>
                <a:gd name="T10" fmla="*/ 33 w 44"/>
                <a:gd name="T11" fmla="*/ 40 h 42"/>
                <a:gd name="T12" fmla="*/ 38 w 44"/>
                <a:gd name="T13" fmla="*/ 37 h 42"/>
                <a:gd name="T14" fmla="*/ 41 w 44"/>
                <a:gd name="T15" fmla="*/ 32 h 42"/>
                <a:gd name="T16" fmla="*/ 43 w 44"/>
                <a:gd name="T17" fmla="*/ 27 h 42"/>
                <a:gd name="T18" fmla="*/ 44 w 44"/>
                <a:gd name="T19" fmla="*/ 21 h 42"/>
                <a:gd name="T20" fmla="*/ 43 w 44"/>
                <a:gd name="T21" fmla="*/ 16 h 42"/>
                <a:gd name="T22" fmla="*/ 41 w 44"/>
                <a:gd name="T23" fmla="*/ 11 h 42"/>
                <a:gd name="T24" fmla="*/ 38 w 44"/>
                <a:gd name="T25" fmla="*/ 6 h 42"/>
                <a:gd name="T26" fmla="*/ 33 w 44"/>
                <a:gd name="T27" fmla="*/ 3 h 42"/>
                <a:gd name="T28" fmla="*/ 28 w 44"/>
                <a:gd name="T29" fmla="*/ 0 h 42"/>
                <a:gd name="T30" fmla="*/ 23 w 44"/>
                <a:gd name="T31" fmla="*/ 0 h 42"/>
                <a:gd name="T32" fmla="*/ 16 w 44"/>
                <a:gd name="T33" fmla="*/ 0 h 42"/>
                <a:gd name="T34" fmla="*/ 12 w 44"/>
                <a:gd name="T35" fmla="*/ 3 h 42"/>
                <a:gd name="T36" fmla="*/ 7 w 44"/>
                <a:gd name="T37" fmla="*/ 6 h 42"/>
                <a:gd name="T38" fmla="*/ 3 w 44"/>
                <a:gd name="T39" fmla="*/ 11 h 42"/>
                <a:gd name="T40" fmla="*/ 2 w 44"/>
                <a:gd name="T41" fmla="*/ 16 h 42"/>
                <a:gd name="T42" fmla="*/ 0 w 44"/>
                <a:gd name="T43" fmla="*/ 21 h 42"/>
                <a:gd name="T44" fmla="*/ 2 w 44"/>
                <a:gd name="T45" fmla="*/ 27 h 42"/>
                <a:gd name="T46" fmla="*/ 3 w 44"/>
                <a:gd name="T47" fmla="*/ 32 h 42"/>
                <a:gd name="T48" fmla="*/ 7 w 44"/>
                <a:gd name="T49" fmla="*/ 37 h 42"/>
                <a:gd name="T50" fmla="*/ 7 w 44"/>
                <a:gd name="T51"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2">
                  <a:moveTo>
                    <a:pt x="7" y="37"/>
                  </a:moveTo>
                  <a:lnTo>
                    <a:pt x="12" y="40"/>
                  </a:lnTo>
                  <a:lnTo>
                    <a:pt x="16" y="42"/>
                  </a:lnTo>
                  <a:lnTo>
                    <a:pt x="23" y="42"/>
                  </a:lnTo>
                  <a:lnTo>
                    <a:pt x="28" y="42"/>
                  </a:lnTo>
                  <a:lnTo>
                    <a:pt x="33" y="40"/>
                  </a:lnTo>
                  <a:lnTo>
                    <a:pt x="38" y="37"/>
                  </a:lnTo>
                  <a:lnTo>
                    <a:pt x="41" y="32"/>
                  </a:lnTo>
                  <a:lnTo>
                    <a:pt x="43" y="27"/>
                  </a:lnTo>
                  <a:lnTo>
                    <a:pt x="44" y="21"/>
                  </a:lnTo>
                  <a:lnTo>
                    <a:pt x="43" y="16"/>
                  </a:lnTo>
                  <a:lnTo>
                    <a:pt x="41" y="11"/>
                  </a:lnTo>
                  <a:lnTo>
                    <a:pt x="38" y="6"/>
                  </a:lnTo>
                  <a:lnTo>
                    <a:pt x="33" y="3"/>
                  </a:lnTo>
                  <a:lnTo>
                    <a:pt x="28" y="0"/>
                  </a:lnTo>
                  <a:lnTo>
                    <a:pt x="23" y="0"/>
                  </a:lnTo>
                  <a:lnTo>
                    <a:pt x="16" y="0"/>
                  </a:lnTo>
                  <a:lnTo>
                    <a:pt x="12" y="3"/>
                  </a:lnTo>
                  <a:lnTo>
                    <a:pt x="7" y="6"/>
                  </a:lnTo>
                  <a:lnTo>
                    <a:pt x="3" y="11"/>
                  </a:lnTo>
                  <a:lnTo>
                    <a:pt x="2" y="16"/>
                  </a:lnTo>
                  <a:lnTo>
                    <a:pt x="0" y="21"/>
                  </a:lnTo>
                  <a:lnTo>
                    <a:pt x="2" y="27"/>
                  </a:lnTo>
                  <a:lnTo>
                    <a:pt x="3" y="32"/>
                  </a:lnTo>
                  <a:lnTo>
                    <a:pt x="7" y="37"/>
                  </a:lnTo>
                  <a:lnTo>
                    <a:pt x="7" y="3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4" name="Freeform 12"/>
            <p:cNvSpPr>
              <a:spLocks/>
            </p:cNvSpPr>
            <p:nvPr/>
          </p:nvSpPr>
          <p:spPr bwMode="auto">
            <a:xfrm>
              <a:off x="6208842" y="2415200"/>
              <a:ext cx="67894" cy="64808"/>
            </a:xfrm>
            <a:custGeom>
              <a:avLst/>
              <a:gdLst>
                <a:gd name="T0" fmla="*/ 44 w 44"/>
                <a:gd name="T1" fmla="*/ 21 h 42"/>
                <a:gd name="T2" fmla="*/ 43 w 44"/>
                <a:gd name="T3" fmla="*/ 16 h 42"/>
                <a:gd name="T4" fmla="*/ 41 w 44"/>
                <a:gd name="T5" fmla="*/ 10 h 42"/>
                <a:gd name="T6" fmla="*/ 38 w 44"/>
                <a:gd name="T7" fmla="*/ 6 h 42"/>
                <a:gd name="T8" fmla="*/ 33 w 44"/>
                <a:gd name="T9" fmla="*/ 3 h 42"/>
                <a:gd name="T10" fmla="*/ 28 w 44"/>
                <a:gd name="T11" fmla="*/ 0 h 42"/>
                <a:gd name="T12" fmla="*/ 21 w 44"/>
                <a:gd name="T13" fmla="*/ 0 h 42"/>
                <a:gd name="T14" fmla="*/ 16 w 44"/>
                <a:gd name="T15" fmla="*/ 0 h 42"/>
                <a:gd name="T16" fmla="*/ 12 w 44"/>
                <a:gd name="T17" fmla="*/ 3 h 42"/>
                <a:gd name="T18" fmla="*/ 7 w 44"/>
                <a:gd name="T19" fmla="*/ 6 h 42"/>
                <a:gd name="T20" fmla="*/ 3 w 44"/>
                <a:gd name="T21" fmla="*/ 10 h 42"/>
                <a:gd name="T22" fmla="*/ 2 w 44"/>
                <a:gd name="T23" fmla="*/ 16 h 42"/>
                <a:gd name="T24" fmla="*/ 0 w 44"/>
                <a:gd name="T25" fmla="*/ 21 h 42"/>
                <a:gd name="T26" fmla="*/ 2 w 44"/>
                <a:gd name="T27" fmla="*/ 28 h 42"/>
                <a:gd name="T28" fmla="*/ 3 w 44"/>
                <a:gd name="T29" fmla="*/ 32 h 42"/>
                <a:gd name="T30" fmla="*/ 7 w 44"/>
                <a:gd name="T31" fmla="*/ 37 h 42"/>
                <a:gd name="T32" fmla="*/ 12 w 44"/>
                <a:gd name="T33" fmla="*/ 41 h 42"/>
                <a:gd name="T34" fmla="*/ 16 w 44"/>
                <a:gd name="T35" fmla="*/ 42 h 42"/>
                <a:gd name="T36" fmla="*/ 21 w 44"/>
                <a:gd name="T37" fmla="*/ 42 h 42"/>
                <a:gd name="T38" fmla="*/ 28 w 44"/>
                <a:gd name="T39" fmla="*/ 42 h 42"/>
                <a:gd name="T40" fmla="*/ 33 w 44"/>
                <a:gd name="T41" fmla="*/ 41 h 42"/>
                <a:gd name="T42" fmla="*/ 38 w 44"/>
                <a:gd name="T43" fmla="*/ 37 h 42"/>
                <a:gd name="T44" fmla="*/ 41 w 44"/>
                <a:gd name="T45" fmla="*/ 32 h 42"/>
                <a:gd name="T46" fmla="*/ 43 w 44"/>
                <a:gd name="T47" fmla="*/ 28 h 42"/>
                <a:gd name="T48" fmla="*/ 44 w 44"/>
                <a:gd name="T4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2">
                  <a:moveTo>
                    <a:pt x="44" y="21"/>
                  </a:moveTo>
                  <a:lnTo>
                    <a:pt x="43" y="16"/>
                  </a:lnTo>
                  <a:lnTo>
                    <a:pt x="41" y="10"/>
                  </a:lnTo>
                  <a:lnTo>
                    <a:pt x="38" y="6"/>
                  </a:lnTo>
                  <a:lnTo>
                    <a:pt x="33" y="3"/>
                  </a:lnTo>
                  <a:lnTo>
                    <a:pt x="28" y="0"/>
                  </a:lnTo>
                  <a:lnTo>
                    <a:pt x="21" y="0"/>
                  </a:lnTo>
                  <a:lnTo>
                    <a:pt x="16" y="0"/>
                  </a:lnTo>
                  <a:lnTo>
                    <a:pt x="12" y="3"/>
                  </a:lnTo>
                  <a:lnTo>
                    <a:pt x="7" y="6"/>
                  </a:lnTo>
                  <a:lnTo>
                    <a:pt x="3" y="10"/>
                  </a:lnTo>
                  <a:lnTo>
                    <a:pt x="2" y="16"/>
                  </a:lnTo>
                  <a:lnTo>
                    <a:pt x="0" y="21"/>
                  </a:lnTo>
                  <a:lnTo>
                    <a:pt x="2" y="28"/>
                  </a:lnTo>
                  <a:lnTo>
                    <a:pt x="3" y="32"/>
                  </a:lnTo>
                  <a:lnTo>
                    <a:pt x="7" y="37"/>
                  </a:lnTo>
                  <a:lnTo>
                    <a:pt x="12" y="41"/>
                  </a:lnTo>
                  <a:lnTo>
                    <a:pt x="16" y="42"/>
                  </a:lnTo>
                  <a:lnTo>
                    <a:pt x="21" y="42"/>
                  </a:lnTo>
                  <a:lnTo>
                    <a:pt x="28" y="42"/>
                  </a:lnTo>
                  <a:lnTo>
                    <a:pt x="33" y="41"/>
                  </a:lnTo>
                  <a:lnTo>
                    <a:pt x="38" y="37"/>
                  </a:lnTo>
                  <a:lnTo>
                    <a:pt x="41" y="32"/>
                  </a:lnTo>
                  <a:lnTo>
                    <a:pt x="43" y="28"/>
                  </a:lnTo>
                  <a:lnTo>
                    <a:pt x="44" y="2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6" name="ZoneTexte 165"/>
            <p:cNvSpPr txBox="1"/>
            <p:nvPr/>
          </p:nvSpPr>
          <p:spPr>
            <a:xfrm>
              <a:off x="4849265" y="3984444"/>
              <a:ext cx="255198" cy="246221"/>
            </a:xfrm>
            <a:prstGeom prst="rect">
              <a:avLst/>
            </a:prstGeom>
            <a:noFill/>
          </p:spPr>
          <p:txBody>
            <a:bodyPr wrap="none" rtlCol="0">
              <a:spAutoFit/>
            </a:bodyPr>
            <a:lstStyle/>
            <a:p>
              <a:pPr algn="ctr"/>
              <a:r>
                <a:rPr lang="fr-FR" sz="1000" dirty="0"/>
                <a:t>0</a:t>
              </a:r>
            </a:p>
          </p:txBody>
        </p:sp>
        <p:sp>
          <p:nvSpPr>
            <p:cNvPr id="167" name="ZoneTexte 166"/>
            <p:cNvSpPr txBox="1"/>
            <p:nvPr/>
          </p:nvSpPr>
          <p:spPr>
            <a:xfrm>
              <a:off x="5454747" y="3984444"/>
              <a:ext cx="255198" cy="246221"/>
            </a:xfrm>
            <a:prstGeom prst="rect">
              <a:avLst/>
            </a:prstGeom>
            <a:noFill/>
          </p:spPr>
          <p:txBody>
            <a:bodyPr wrap="none" rtlCol="0">
              <a:spAutoFit/>
            </a:bodyPr>
            <a:lstStyle/>
            <a:p>
              <a:pPr algn="ctr"/>
              <a:r>
                <a:rPr lang="fr-FR" sz="1000" dirty="0"/>
                <a:t>4</a:t>
              </a:r>
            </a:p>
          </p:txBody>
        </p:sp>
        <p:sp>
          <p:nvSpPr>
            <p:cNvPr id="168" name="ZoneTexte 167"/>
            <p:cNvSpPr txBox="1"/>
            <p:nvPr/>
          </p:nvSpPr>
          <p:spPr>
            <a:xfrm>
              <a:off x="6065797" y="3984444"/>
              <a:ext cx="255198" cy="246221"/>
            </a:xfrm>
            <a:prstGeom prst="rect">
              <a:avLst/>
            </a:prstGeom>
            <a:noFill/>
          </p:spPr>
          <p:txBody>
            <a:bodyPr wrap="none" rtlCol="0">
              <a:spAutoFit/>
            </a:bodyPr>
            <a:lstStyle/>
            <a:p>
              <a:pPr algn="ctr"/>
              <a:r>
                <a:rPr lang="fr-FR" sz="1000" dirty="0"/>
                <a:t>8</a:t>
              </a:r>
            </a:p>
          </p:txBody>
        </p:sp>
        <p:sp>
          <p:nvSpPr>
            <p:cNvPr id="169" name="ZoneTexte 168"/>
            <p:cNvSpPr txBox="1"/>
            <p:nvPr/>
          </p:nvSpPr>
          <p:spPr>
            <a:xfrm>
              <a:off x="6639265" y="3984444"/>
              <a:ext cx="325731" cy="246221"/>
            </a:xfrm>
            <a:prstGeom prst="rect">
              <a:avLst/>
            </a:prstGeom>
            <a:noFill/>
          </p:spPr>
          <p:txBody>
            <a:bodyPr wrap="none" rtlCol="0">
              <a:spAutoFit/>
            </a:bodyPr>
            <a:lstStyle/>
            <a:p>
              <a:pPr algn="ctr"/>
              <a:r>
                <a:rPr lang="fr-FR" sz="1000" dirty="0"/>
                <a:t>12</a:t>
              </a:r>
            </a:p>
          </p:txBody>
        </p:sp>
        <p:sp>
          <p:nvSpPr>
            <p:cNvPr id="170" name="ZoneTexte 169"/>
            <p:cNvSpPr txBox="1"/>
            <p:nvPr/>
          </p:nvSpPr>
          <p:spPr>
            <a:xfrm>
              <a:off x="7251087" y="3984444"/>
              <a:ext cx="325731" cy="246221"/>
            </a:xfrm>
            <a:prstGeom prst="rect">
              <a:avLst/>
            </a:prstGeom>
            <a:noFill/>
          </p:spPr>
          <p:txBody>
            <a:bodyPr wrap="none" rtlCol="0">
              <a:spAutoFit/>
            </a:bodyPr>
            <a:lstStyle/>
            <a:p>
              <a:pPr algn="ctr"/>
              <a:r>
                <a:rPr lang="fr-FR" sz="1000" dirty="0"/>
                <a:t>16</a:t>
              </a:r>
            </a:p>
          </p:txBody>
        </p:sp>
        <p:sp>
          <p:nvSpPr>
            <p:cNvPr id="171" name="ZoneTexte 170"/>
            <p:cNvSpPr txBox="1"/>
            <p:nvPr/>
          </p:nvSpPr>
          <p:spPr>
            <a:xfrm>
              <a:off x="7862136" y="3984444"/>
              <a:ext cx="325731" cy="246221"/>
            </a:xfrm>
            <a:prstGeom prst="rect">
              <a:avLst/>
            </a:prstGeom>
            <a:noFill/>
          </p:spPr>
          <p:txBody>
            <a:bodyPr wrap="none" rtlCol="0">
              <a:spAutoFit/>
            </a:bodyPr>
            <a:lstStyle/>
            <a:p>
              <a:pPr algn="ctr"/>
              <a:r>
                <a:rPr lang="fr-FR" sz="1000" dirty="0"/>
                <a:t>20</a:t>
              </a:r>
            </a:p>
          </p:txBody>
        </p:sp>
        <p:sp>
          <p:nvSpPr>
            <p:cNvPr id="172" name="ZoneTexte 171"/>
            <p:cNvSpPr txBox="1"/>
            <p:nvPr/>
          </p:nvSpPr>
          <p:spPr>
            <a:xfrm>
              <a:off x="8467012" y="3984444"/>
              <a:ext cx="325731" cy="246221"/>
            </a:xfrm>
            <a:prstGeom prst="rect">
              <a:avLst/>
            </a:prstGeom>
            <a:noFill/>
          </p:spPr>
          <p:txBody>
            <a:bodyPr wrap="none" rtlCol="0">
              <a:spAutoFit/>
            </a:bodyPr>
            <a:lstStyle/>
            <a:p>
              <a:pPr algn="ctr"/>
              <a:r>
                <a:rPr lang="fr-FR" sz="1000" dirty="0"/>
                <a:t>24</a:t>
              </a:r>
            </a:p>
          </p:txBody>
        </p:sp>
        <p:sp>
          <p:nvSpPr>
            <p:cNvPr id="173" name="ZoneTexte 172"/>
            <p:cNvSpPr txBox="1"/>
            <p:nvPr/>
          </p:nvSpPr>
          <p:spPr>
            <a:xfrm>
              <a:off x="4668434" y="3798765"/>
              <a:ext cx="255198" cy="246221"/>
            </a:xfrm>
            <a:prstGeom prst="rect">
              <a:avLst/>
            </a:prstGeom>
            <a:noFill/>
          </p:spPr>
          <p:txBody>
            <a:bodyPr wrap="none" rtlCol="0">
              <a:spAutoFit/>
            </a:bodyPr>
            <a:lstStyle/>
            <a:p>
              <a:pPr algn="r"/>
              <a:r>
                <a:rPr lang="fr-FR" sz="1000" dirty="0"/>
                <a:t>0</a:t>
              </a:r>
            </a:p>
          </p:txBody>
        </p:sp>
        <p:sp>
          <p:nvSpPr>
            <p:cNvPr id="174" name="ZoneTexte 173"/>
            <p:cNvSpPr txBox="1"/>
            <p:nvPr/>
          </p:nvSpPr>
          <p:spPr>
            <a:xfrm>
              <a:off x="4597902" y="3458113"/>
              <a:ext cx="325730" cy="246221"/>
            </a:xfrm>
            <a:prstGeom prst="rect">
              <a:avLst/>
            </a:prstGeom>
            <a:noFill/>
          </p:spPr>
          <p:txBody>
            <a:bodyPr wrap="none" rtlCol="0">
              <a:spAutoFit/>
            </a:bodyPr>
            <a:lstStyle/>
            <a:p>
              <a:pPr algn="r"/>
              <a:r>
                <a:rPr lang="fr-FR" sz="1000" dirty="0"/>
                <a:t>50</a:t>
              </a:r>
            </a:p>
          </p:txBody>
        </p:sp>
        <p:sp>
          <p:nvSpPr>
            <p:cNvPr id="175" name="ZoneTexte 174"/>
            <p:cNvSpPr txBox="1"/>
            <p:nvPr/>
          </p:nvSpPr>
          <p:spPr>
            <a:xfrm>
              <a:off x="4527370" y="3117464"/>
              <a:ext cx="396262" cy="246221"/>
            </a:xfrm>
            <a:prstGeom prst="rect">
              <a:avLst/>
            </a:prstGeom>
            <a:noFill/>
          </p:spPr>
          <p:txBody>
            <a:bodyPr wrap="none" rtlCol="0">
              <a:spAutoFit/>
            </a:bodyPr>
            <a:lstStyle/>
            <a:p>
              <a:pPr algn="r"/>
              <a:r>
                <a:rPr lang="fr-FR" sz="1000" dirty="0"/>
                <a:t>100</a:t>
              </a:r>
            </a:p>
          </p:txBody>
        </p:sp>
        <p:sp>
          <p:nvSpPr>
            <p:cNvPr id="176" name="ZoneTexte 175"/>
            <p:cNvSpPr txBox="1"/>
            <p:nvPr/>
          </p:nvSpPr>
          <p:spPr>
            <a:xfrm>
              <a:off x="4527370" y="2776815"/>
              <a:ext cx="396262" cy="246221"/>
            </a:xfrm>
            <a:prstGeom prst="rect">
              <a:avLst/>
            </a:prstGeom>
            <a:noFill/>
          </p:spPr>
          <p:txBody>
            <a:bodyPr wrap="none" rtlCol="0">
              <a:spAutoFit/>
            </a:bodyPr>
            <a:lstStyle/>
            <a:p>
              <a:pPr algn="r"/>
              <a:r>
                <a:rPr lang="fr-FR" sz="1000" dirty="0"/>
                <a:t>150</a:t>
              </a:r>
            </a:p>
          </p:txBody>
        </p:sp>
        <p:sp>
          <p:nvSpPr>
            <p:cNvPr id="177" name="ZoneTexte 176"/>
            <p:cNvSpPr txBox="1"/>
            <p:nvPr/>
          </p:nvSpPr>
          <p:spPr>
            <a:xfrm>
              <a:off x="4527370" y="2436166"/>
              <a:ext cx="396262" cy="246221"/>
            </a:xfrm>
            <a:prstGeom prst="rect">
              <a:avLst/>
            </a:prstGeom>
            <a:noFill/>
          </p:spPr>
          <p:txBody>
            <a:bodyPr wrap="none" rtlCol="0">
              <a:spAutoFit/>
            </a:bodyPr>
            <a:lstStyle/>
            <a:p>
              <a:pPr algn="r"/>
              <a:r>
                <a:rPr lang="fr-FR" sz="1000" dirty="0"/>
                <a:t>200</a:t>
              </a:r>
            </a:p>
          </p:txBody>
        </p:sp>
        <p:sp>
          <p:nvSpPr>
            <p:cNvPr id="178" name="ZoneTexte 177"/>
            <p:cNvSpPr txBox="1"/>
            <p:nvPr/>
          </p:nvSpPr>
          <p:spPr>
            <a:xfrm>
              <a:off x="4527370" y="2095517"/>
              <a:ext cx="396262" cy="246221"/>
            </a:xfrm>
            <a:prstGeom prst="rect">
              <a:avLst/>
            </a:prstGeom>
            <a:noFill/>
          </p:spPr>
          <p:txBody>
            <a:bodyPr wrap="none" rtlCol="0">
              <a:spAutoFit/>
            </a:bodyPr>
            <a:lstStyle/>
            <a:p>
              <a:pPr algn="r"/>
              <a:r>
                <a:rPr lang="fr-FR" sz="1000" dirty="0"/>
                <a:t>250</a:t>
              </a:r>
            </a:p>
          </p:txBody>
        </p:sp>
        <p:sp>
          <p:nvSpPr>
            <p:cNvPr id="179" name="ZoneTexte 178"/>
            <p:cNvSpPr txBox="1"/>
            <p:nvPr/>
          </p:nvSpPr>
          <p:spPr>
            <a:xfrm>
              <a:off x="4527370" y="1754868"/>
              <a:ext cx="396262" cy="246221"/>
            </a:xfrm>
            <a:prstGeom prst="rect">
              <a:avLst/>
            </a:prstGeom>
            <a:noFill/>
          </p:spPr>
          <p:txBody>
            <a:bodyPr wrap="none" rtlCol="0">
              <a:spAutoFit/>
            </a:bodyPr>
            <a:lstStyle/>
            <a:p>
              <a:pPr algn="r"/>
              <a:r>
                <a:rPr lang="fr-FR" sz="1000" dirty="0"/>
                <a:t>300</a:t>
              </a:r>
            </a:p>
          </p:txBody>
        </p:sp>
        <p:sp>
          <p:nvSpPr>
            <p:cNvPr id="180" name="ZoneTexte 179"/>
            <p:cNvSpPr txBox="1"/>
            <p:nvPr/>
          </p:nvSpPr>
          <p:spPr>
            <a:xfrm>
              <a:off x="4527370" y="1414219"/>
              <a:ext cx="396262" cy="246221"/>
            </a:xfrm>
            <a:prstGeom prst="rect">
              <a:avLst/>
            </a:prstGeom>
            <a:noFill/>
          </p:spPr>
          <p:txBody>
            <a:bodyPr wrap="none" rtlCol="0">
              <a:spAutoFit/>
            </a:bodyPr>
            <a:lstStyle/>
            <a:p>
              <a:pPr algn="r"/>
              <a:r>
                <a:rPr lang="fr-FR" sz="1000" dirty="0"/>
                <a:t>350</a:t>
              </a:r>
            </a:p>
          </p:txBody>
        </p:sp>
        <p:sp>
          <p:nvSpPr>
            <p:cNvPr id="181" name="ZoneTexte 180"/>
            <p:cNvSpPr txBox="1"/>
            <p:nvPr/>
          </p:nvSpPr>
          <p:spPr>
            <a:xfrm>
              <a:off x="6493391" y="4192565"/>
              <a:ext cx="617477" cy="246221"/>
            </a:xfrm>
            <a:prstGeom prst="rect">
              <a:avLst/>
            </a:prstGeom>
            <a:noFill/>
          </p:spPr>
          <p:txBody>
            <a:bodyPr wrap="none" rtlCol="0">
              <a:spAutoFit/>
            </a:bodyPr>
            <a:lstStyle/>
            <a:p>
              <a:pPr algn="ctr"/>
              <a:r>
                <a:rPr lang="fr-FR" sz="1000" b="1" dirty="0"/>
                <a:t>Heures</a:t>
              </a:r>
            </a:p>
          </p:txBody>
        </p:sp>
        <p:sp>
          <p:nvSpPr>
            <p:cNvPr id="183" name="ZoneTexte 182"/>
            <p:cNvSpPr txBox="1"/>
            <p:nvPr/>
          </p:nvSpPr>
          <p:spPr>
            <a:xfrm>
              <a:off x="6292925" y="1597891"/>
              <a:ext cx="1018420" cy="338554"/>
            </a:xfrm>
            <a:prstGeom prst="rect">
              <a:avLst/>
            </a:prstGeom>
            <a:noFill/>
          </p:spPr>
          <p:txBody>
            <a:bodyPr wrap="none" rtlCol="0">
              <a:spAutoFit/>
            </a:bodyPr>
            <a:lstStyle/>
            <a:p>
              <a:pPr algn="ctr"/>
              <a:r>
                <a:rPr lang="fr-FR" sz="1600" b="1" dirty="0" err="1">
                  <a:solidFill>
                    <a:srgbClr val="0070C0"/>
                  </a:solidFill>
                  <a:latin typeface="Calibri" panose="020F0502020204030204" pitchFamily="34" charset="0"/>
                </a:rPr>
                <a:t>Cobicistat</a:t>
              </a:r>
              <a:endParaRPr lang="fr-FR" sz="1600" b="1" dirty="0">
                <a:solidFill>
                  <a:srgbClr val="0070C0"/>
                </a:solidFill>
                <a:latin typeface="Calibri" panose="020F0502020204030204" pitchFamily="34" charset="0"/>
              </a:endParaRPr>
            </a:p>
          </p:txBody>
        </p:sp>
        <p:sp>
          <p:nvSpPr>
            <p:cNvPr id="184" name="ZoneTexte 183"/>
            <p:cNvSpPr txBox="1"/>
            <p:nvPr/>
          </p:nvSpPr>
          <p:spPr>
            <a:xfrm>
              <a:off x="6246863" y="1920946"/>
              <a:ext cx="1447832" cy="230832"/>
            </a:xfrm>
            <a:prstGeom prst="rect">
              <a:avLst/>
            </a:prstGeom>
            <a:noFill/>
          </p:spPr>
          <p:txBody>
            <a:bodyPr wrap="none" rtlCol="0">
              <a:spAutoFit/>
            </a:bodyPr>
            <a:lstStyle/>
            <a:p>
              <a:r>
                <a:rPr lang="fr-FR" sz="900" dirty="0"/>
                <a:t>DE 150 mg seul du à J0 </a:t>
              </a:r>
            </a:p>
          </p:txBody>
        </p:sp>
        <p:sp>
          <p:nvSpPr>
            <p:cNvPr id="185" name="ZoneTexte 184"/>
            <p:cNvSpPr txBox="1"/>
            <p:nvPr/>
          </p:nvSpPr>
          <p:spPr>
            <a:xfrm>
              <a:off x="6246863" y="2129907"/>
              <a:ext cx="2840648" cy="230832"/>
            </a:xfrm>
            <a:prstGeom prst="rect">
              <a:avLst/>
            </a:prstGeom>
            <a:noFill/>
          </p:spPr>
          <p:txBody>
            <a:bodyPr wrap="none" rtlCol="0">
              <a:spAutoFit/>
            </a:bodyPr>
            <a:lstStyle/>
            <a:p>
              <a:r>
                <a:rPr lang="fr-FR" sz="900" dirty="0"/>
                <a:t>DE 150 mg du séparément (2h avant) de </a:t>
              </a:r>
              <a:r>
                <a:rPr lang="fr-FR" sz="900" dirty="0" err="1"/>
                <a:t>Cobi</a:t>
              </a:r>
              <a:r>
                <a:rPr lang="fr-FR" sz="900" dirty="0"/>
                <a:t> (J19)</a:t>
              </a:r>
            </a:p>
          </p:txBody>
        </p:sp>
        <p:sp>
          <p:nvSpPr>
            <p:cNvPr id="186" name="ZoneTexte 185"/>
            <p:cNvSpPr txBox="1"/>
            <p:nvPr/>
          </p:nvSpPr>
          <p:spPr>
            <a:xfrm>
              <a:off x="6257358" y="2328372"/>
              <a:ext cx="2429985" cy="230832"/>
            </a:xfrm>
            <a:prstGeom prst="rect">
              <a:avLst/>
            </a:prstGeom>
            <a:noFill/>
          </p:spPr>
          <p:txBody>
            <a:bodyPr wrap="none" rtlCol="0">
              <a:spAutoFit/>
            </a:bodyPr>
            <a:lstStyle/>
            <a:p>
              <a:r>
                <a:rPr lang="fr-FR" sz="900" dirty="0"/>
                <a:t>DE 150 mg du simultanément de </a:t>
              </a:r>
              <a:r>
                <a:rPr lang="fr-FR" sz="900" dirty="0" err="1"/>
                <a:t>Cobi</a:t>
              </a:r>
              <a:r>
                <a:rPr lang="fr-FR" sz="900" dirty="0"/>
                <a:t> (J26)</a:t>
              </a:r>
            </a:p>
          </p:txBody>
        </p:sp>
      </p:grpSp>
      <p:sp>
        <p:nvSpPr>
          <p:cNvPr id="187" name="ZoneTexte 186"/>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231</a:t>
            </a:r>
          </a:p>
        </p:txBody>
      </p:sp>
    </p:spTree>
    <p:extLst>
      <p:ext uri="{BB962C8B-B14F-4D97-AF65-F5344CB8AC3E}">
        <p14:creationId xmlns:p14="http://schemas.microsoft.com/office/powerpoint/2010/main" val="106732172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VIII. Prévention – </a:t>
            </a:r>
            <a:r>
              <a:rPr lang="fr-FR" sz="4000" dirty="0" err="1"/>
              <a:t>PrEP</a:t>
            </a:r>
            <a:r>
              <a:rPr lang="fr-FR" sz="4000" dirty="0"/>
              <a:t>/IST</a:t>
            </a:r>
            <a:endParaRPr lang="fr-FR" sz="3200" dirty="0"/>
          </a:p>
        </p:txBody>
      </p:sp>
      <p:sp>
        <p:nvSpPr>
          <p:cNvPr id="3" name="ZoneTexte 2"/>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232</a:t>
            </a:r>
          </a:p>
        </p:txBody>
      </p:sp>
    </p:spTree>
    <p:custDataLst>
      <p:tags r:id="rId1"/>
    </p:custDataLst>
    <p:extLst>
      <p:ext uri="{BB962C8B-B14F-4D97-AF65-F5344CB8AC3E}">
        <p14:creationId xmlns:p14="http://schemas.microsoft.com/office/powerpoint/2010/main" val="3066315478"/>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23162" cy="936625"/>
          </a:xfrm>
        </p:spPr>
        <p:txBody>
          <a:bodyPr/>
          <a:lstStyle/>
          <a:p>
            <a:r>
              <a:rPr lang="fr-FR" sz="2400" dirty="0" err="1"/>
              <a:t>Doxycycline</a:t>
            </a:r>
            <a:r>
              <a:rPr lang="fr-FR" sz="2400" dirty="0"/>
              <a:t> en prophylaxie post-exposition des IST bactériennes : étude randomisée dans la phase ouverte de l’essai IPERGAY (1)</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129" name="Espace réservé du contenu 2"/>
          <p:cNvSpPr txBox="1">
            <a:spLocks/>
          </p:cNvSpPr>
          <p:nvPr/>
        </p:nvSpPr>
        <p:spPr bwMode="auto">
          <a:xfrm>
            <a:off x="330754" y="3336440"/>
            <a:ext cx="8507413" cy="324692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kern="0" dirty="0"/>
              <a:t>Visites toutes les 8 semaines avec tests sérologiques VIH et syphilis et </a:t>
            </a:r>
            <a:br>
              <a:rPr lang="fr-FR" sz="1800" kern="0" dirty="0"/>
            </a:br>
            <a:r>
              <a:rPr lang="fr-FR" sz="1800" kern="0" dirty="0"/>
              <a:t>PCR pour </a:t>
            </a:r>
            <a:r>
              <a:rPr lang="fr-FR" sz="1800" i="1" kern="0" dirty="0"/>
              <a:t>Chlamydia </a:t>
            </a:r>
            <a:r>
              <a:rPr lang="fr-FR" sz="1800" i="1" kern="0" dirty="0" err="1"/>
              <a:t>trachomatis</a:t>
            </a:r>
            <a:r>
              <a:rPr lang="fr-FR" sz="1800" i="1" kern="0" dirty="0"/>
              <a:t> </a:t>
            </a:r>
            <a:r>
              <a:rPr lang="fr-FR" sz="1800" kern="0" dirty="0"/>
              <a:t>et </a:t>
            </a:r>
            <a:r>
              <a:rPr lang="fr-FR" sz="1800" i="1" kern="0" dirty="0" err="1"/>
              <a:t>Neisseria</a:t>
            </a:r>
            <a:r>
              <a:rPr lang="fr-FR" sz="1800" i="1" kern="0" dirty="0"/>
              <a:t> </a:t>
            </a:r>
            <a:r>
              <a:rPr lang="fr-FR" sz="1800" i="1" kern="0" dirty="0" err="1"/>
              <a:t>gonorrhoeae</a:t>
            </a:r>
            <a:r>
              <a:rPr lang="fr-FR" sz="1800" i="1" kern="0" dirty="0"/>
              <a:t> </a:t>
            </a:r>
            <a:r>
              <a:rPr lang="fr-FR" sz="1800" kern="0" dirty="0"/>
              <a:t>au niveau de 3 sites (urines, anus, et gorge)</a:t>
            </a:r>
          </a:p>
          <a:p>
            <a:r>
              <a:rPr lang="fr-FR" sz="1800" kern="0" dirty="0"/>
              <a:t>299 personnes éligibles, 67 (22 %) non inclus dont 54 (19 %) ne souhaitant pas participer</a:t>
            </a:r>
          </a:p>
          <a:p>
            <a:r>
              <a:rPr lang="fr-FR" sz="1800" kern="0" dirty="0"/>
              <a:t>232 personnes randomisées </a:t>
            </a:r>
          </a:p>
          <a:p>
            <a:pPr lvl="1"/>
            <a:r>
              <a:rPr lang="fr-FR" sz="1800" kern="0" dirty="0"/>
              <a:t>âge médian : 38 ans</a:t>
            </a:r>
          </a:p>
          <a:p>
            <a:pPr lvl="1"/>
            <a:r>
              <a:rPr lang="fr-FR" sz="1800" kern="0" dirty="0"/>
              <a:t>caucasiens : 95 % </a:t>
            </a:r>
          </a:p>
          <a:p>
            <a:pPr lvl="1"/>
            <a:r>
              <a:rPr lang="fr-FR" sz="1800" kern="0" dirty="0"/>
              <a:t>prise de substances psychoactives dans les 12 derniers mois : 42 % </a:t>
            </a:r>
          </a:p>
          <a:p>
            <a:pPr lvl="1"/>
            <a:r>
              <a:rPr lang="fr-FR" sz="1800" kern="0" dirty="0"/>
              <a:t>nombre de partenaires sexuels dans les 2 derniers mois, médiane = 10</a:t>
            </a:r>
          </a:p>
          <a:p>
            <a:r>
              <a:rPr lang="fr-FR" sz="1800" kern="0" dirty="0"/>
              <a:t>Suivi médian de 8,7 mois (IQR : 7,8 - 9,7)</a:t>
            </a:r>
          </a:p>
        </p:txBody>
      </p:sp>
      <p:grpSp>
        <p:nvGrpSpPr>
          <p:cNvPr id="3" name="Groupe 2"/>
          <p:cNvGrpSpPr/>
          <p:nvPr/>
        </p:nvGrpSpPr>
        <p:grpSpPr>
          <a:xfrm>
            <a:off x="160257" y="1382754"/>
            <a:ext cx="8564008" cy="1547998"/>
            <a:chOff x="160257" y="1382754"/>
            <a:chExt cx="8564008" cy="1547998"/>
          </a:xfrm>
        </p:grpSpPr>
        <p:sp>
          <p:nvSpPr>
            <p:cNvPr id="95" name="ZoneTexte 94"/>
            <p:cNvSpPr txBox="1"/>
            <p:nvPr/>
          </p:nvSpPr>
          <p:spPr bwMode="auto">
            <a:xfrm>
              <a:off x="3810878" y="1444029"/>
              <a:ext cx="4913387" cy="692560"/>
            </a:xfrm>
            <a:prstGeom prst="flowChartAlternateProcess">
              <a:avLst/>
            </a:prstGeom>
            <a:solidFill>
              <a:srgbClr val="7030A0"/>
            </a:solidFill>
            <a:ln>
              <a:noFill/>
            </a:ln>
          </p:spPr>
          <p:txBody>
            <a:bodyPr wrap="square" anchor="ctr">
              <a:noAutofit/>
            </a:bodyPr>
            <a:lstStyle/>
            <a:p>
              <a:pPr algn="ctr">
                <a:defRPr/>
              </a:pPr>
              <a:r>
                <a:rPr lang="fr-FR" sz="1400" b="1" dirty="0">
                  <a:solidFill>
                    <a:schemeClr val="bg1"/>
                  </a:solidFill>
                </a:rPr>
                <a:t>Prophylaxie à la demande avec </a:t>
              </a:r>
              <a:r>
                <a:rPr lang="fr-FR" sz="1400" b="1" dirty="0" err="1">
                  <a:solidFill>
                    <a:schemeClr val="bg1"/>
                  </a:solidFill>
                </a:rPr>
                <a:t>doxycycline</a:t>
              </a:r>
              <a:r>
                <a:rPr lang="fr-FR" sz="1400" b="1" dirty="0">
                  <a:solidFill>
                    <a:schemeClr val="bg1"/>
                  </a:solidFill>
                </a:rPr>
                <a:t> </a:t>
              </a:r>
              <a:br>
                <a:rPr lang="fr-FR" sz="1400" b="1" dirty="0">
                  <a:solidFill>
                    <a:schemeClr val="bg1"/>
                  </a:solidFill>
                </a:rPr>
              </a:br>
              <a:r>
                <a:rPr lang="fr-FR" sz="1400" b="1" dirty="0">
                  <a:solidFill>
                    <a:schemeClr val="bg1"/>
                  </a:solidFill>
                </a:rPr>
                <a:t>(200 mg dans les 72 h après chaque rapport sexuel)*</a:t>
              </a:r>
              <a:endParaRPr lang="mr-IN" sz="1400" b="1" dirty="0">
                <a:solidFill>
                  <a:schemeClr val="bg1"/>
                </a:solidFill>
              </a:endParaRPr>
            </a:p>
          </p:txBody>
        </p:sp>
        <p:sp>
          <p:nvSpPr>
            <p:cNvPr id="109" name="Rectangle à coins arrondis 108"/>
            <p:cNvSpPr/>
            <p:nvPr/>
          </p:nvSpPr>
          <p:spPr bwMode="auto">
            <a:xfrm>
              <a:off x="160257" y="1382754"/>
              <a:ext cx="2355963" cy="1547998"/>
            </a:xfrm>
            <a:prstGeom prst="roundRect">
              <a:avLst>
                <a:gd name="adj" fmla="val 9554"/>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rPr>
                <a:t>HSH VIH- à haut risque, inclus dans phase ouverte d’extension de l’essai IPERGAY sans contre-indication à prise de </a:t>
              </a:r>
              <a:r>
                <a:rPr kumimoji="0" lang="fr-FR" sz="1400" b="1" i="0" u="none" strike="noStrike" cap="none" normalizeH="0" baseline="0" dirty="0" err="1">
                  <a:ln>
                    <a:noFill/>
                  </a:ln>
                  <a:solidFill>
                    <a:srgbClr val="000066"/>
                  </a:solidFill>
                  <a:effectLst/>
                </a:rPr>
                <a:t>doxycycline</a:t>
              </a:r>
              <a:r>
                <a:rPr kumimoji="0" lang="fr-FR" sz="1400" b="1" i="0" u="none" strike="noStrike" cap="none" normalizeH="0" baseline="0" dirty="0">
                  <a:ln>
                    <a:noFill/>
                  </a:ln>
                  <a:solidFill>
                    <a:srgbClr val="000066"/>
                  </a:solidFill>
                  <a:effectLst/>
                </a:rPr>
                <a:t>, acceptant l’étude</a:t>
              </a:r>
              <a:endParaRPr kumimoji="0" lang="fr-FR" sz="1400" b="0" i="0" u="none" strike="noStrike" cap="none" normalizeH="0" baseline="0" dirty="0">
                <a:ln>
                  <a:noFill/>
                </a:ln>
                <a:solidFill>
                  <a:srgbClr val="000066"/>
                </a:solidFill>
                <a:effectLst/>
              </a:endParaRPr>
            </a:p>
          </p:txBody>
        </p:sp>
        <p:sp>
          <p:nvSpPr>
            <p:cNvPr id="123" name="Rectangle 122"/>
            <p:cNvSpPr/>
            <p:nvPr/>
          </p:nvSpPr>
          <p:spPr>
            <a:xfrm>
              <a:off x="3099050" y="2590491"/>
              <a:ext cx="689421" cy="276999"/>
            </a:xfrm>
            <a:prstGeom prst="rect">
              <a:avLst/>
            </a:prstGeom>
          </p:spPr>
          <p:txBody>
            <a:bodyPr wrap="none">
              <a:spAutoFit/>
            </a:bodyPr>
            <a:lstStyle/>
            <a:p>
              <a:pPr algn="ctr">
                <a:defRPr/>
              </a:pPr>
              <a:r>
                <a:rPr lang="fr-FR" sz="1200" dirty="0">
                  <a:solidFill>
                    <a:srgbClr val="000066"/>
                  </a:solidFill>
                </a:rPr>
                <a:t>n = </a:t>
              </a:r>
              <a:r>
                <a:rPr lang="fr-FR" sz="1200" dirty="0"/>
                <a:t>116</a:t>
              </a:r>
              <a:endParaRPr lang="fr-FR" sz="1200" dirty="0">
                <a:solidFill>
                  <a:srgbClr val="000066"/>
                </a:solidFill>
              </a:endParaRPr>
            </a:p>
          </p:txBody>
        </p:sp>
        <p:sp>
          <p:nvSpPr>
            <p:cNvPr id="124" name="Rectangle 123"/>
            <p:cNvSpPr/>
            <p:nvPr/>
          </p:nvSpPr>
          <p:spPr>
            <a:xfrm>
              <a:off x="3099050" y="1497795"/>
              <a:ext cx="689421" cy="276999"/>
            </a:xfrm>
            <a:prstGeom prst="rect">
              <a:avLst/>
            </a:prstGeom>
          </p:spPr>
          <p:txBody>
            <a:bodyPr wrap="none">
              <a:spAutoFit/>
            </a:bodyPr>
            <a:lstStyle/>
            <a:p>
              <a:pPr algn="ctr"/>
              <a:r>
                <a:rPr lang="mr-IN" sz="1200" dirty="0">
                  <a:solidFill>
                    <a:srgbClr val="000066"/>
                  </a:solidFill>
                </a:rPr>
                <a:t>n = </a:t>
              </a:r>
              <a:r>
                <a:rPr lang="fr-FR" sz="1200" dirty="0">
                  <a:solidFill>
                    <a:srgbClr val="000066"/>
                  </a:solidFill>
                </a:rPr>
                <a:t>116</a:t>
              </a:r>
              <a:endParaRPr lang="mr-IN" sz="1200" dirty="0">
                <a:solidFill>
                  <a:srgbClr val="000066"/>
                </a:solidFill>
              </a:endParaRPr>
            </a:p>
          </p:txBody>
        </p:sp>
        <p:sp>
          <p:nvSpPr>
            <p:cNvPr id="24" name="ZoneTexte 23"/>
            <p:cNvSpPr txBox="1"/>
            <p:nvPr/>
          </p:nvSpPr>
          <p:spPr bwMode="auto">
            <a:xfrm>
              <a:off x="3810878" y="2221130"/>
              <a:ext cx="4913387" cy="692560"/>
            </a:xfrm>
            <a:prstGeom prst="flowChartAlternateProcess">
              <a:avLst/>
            </a:prstGeom>
            <a:solidFill>
              <a:srgbClr val="FF00FF"/>
            </a:solidFill>
            <a:ln>
              <a:noFill/>
            </a:ln>
          </p:spPr>
          <p:txBody>
            <a:bodyPr wrap="square" anchor="ctr">
              <a:noAutofit/>
            </a:bodyPr>
            <a:lstStyle/>
            <a:p>
              <a:pPr algn="ctr">
                <a:defRPr/>
              </a:pPr>
              <a:r>
                <a:rPr lang="fr-FR" sz="1400" b="1" dirty="0">
                  <a:solidFill>
                    <a:schemeClr val="tx1"/>
                  </a:solidFill>
                </a:rPr>
                <a:t>Pas de prophylaxie</a:t>
              </a:r>
              <a:endParaRPr lang="mr-IN" sz="1400" b="1" dirty="0">
                <a:solidFill>
                  <a:schemeClr val="tx1"/>
                </a:solidFill>
              </a:endParaRPr>
            </a:p>
          </p:txBody>
        </p:sp>
        <p:sp>
          <p:nvSpPr>
            <p:cNvPr id="25" name="Rectangle 24"/>
            <p:cNvSpPr/>
            <p:nvPr/>
          </p:nvSpPr>
          <p:spPr>
            <a:xfrm>
              <a:off x="2513575" y="1854609"/>
              <a:ext cx="700834" cy="276999"/>
            </a:xfrm>
            <a:prstGeom prst="rect">
              <a:avLst/>
            </a:prstGeom>
          </p:spPr>
          <p:txBody>
            <a:bodyPr wrap="none">
              <a:spAutoFit/>
            </a:bodyPr>
            <a:lstStyle/>
            <a:p>
              <a:pPr algn="ctr">
                <a:defRPr/>
              </a:pPr>
              <a:r>
                <a:rPr lang="fr-FR" sz="1200" dirty="0">
                  <a:solidFill>
                    <a:srgbClr val="000066"/>
                  </a:solidFill>
                </a:rPr>
                <a:t>n = 232</a:t>
              </a:r>
            </a:p>
          </p:txBody>
        </p:sp>
        <p:cxnSp>
          <p:nvCxnSpPr>
            <p:cNvPr id="9" name="Connecteur : en angle 8"/>
            <p:cNvCxnSpPr>
              <a:cxnSpLocks/>
              <a:stCxn id="109" idx="3"/>
              <a:endCxn id="95" idx="1"/>
            </p:cNvCxnSpPr>
            <p:nvPr/>
          </p:nvCxnSpPr>
          <p:spPr bwMode="auto">
            <a:xfrm flipV="1">
              <a:off x="2516220" y="1790309"/>
              <a:ext cx="1294658" cy="366444"/>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cxnSp>
          <p:nvCxnSpPr>
            <p:cNvPr id="11" name="Connecteur : en angle 10"/>
            <p:cNvCxnSpPr>
              <a:cxnSpLocks/>
              <a:stCxn id="109" idx="3"/>
              <a:endCxn id="24" idx="1"/>
            </p:cNvCxnSpPr>
            <p:nvPr/>
          </p:nvCxnSpPr>
          <p:spPr bwMode="auto">
            <a:xfrm>
              <a:off x="2516220" y="2156753"/>
              <a:ext cx="1294658" cy="410657"/>
            </a:xfrm>
            <a:prstGeom prst="bentConnector3">
              <a:avLst/>
            </a:prstGeom>
            <a:solidFill>
              <a:schemeClr val="accent1"/>
            </a:solidFill>
            <a:ln w="19050" cap="flat" cmpd="sng" algn="ctr">
              <a:solidFill>
                <a:srgbClr val="0070C0"/>
              </a:solidFill>
              <a:prstDash val="solid"/>
              <a:round/>
              <a:headEnd type="none" w="med" len="med"/>
              <a:tailEnd type="triangle"/>
            </a:ln>
            <a:effectLst/>
          </p:spPr>
        </p:cxnSp>
      </p:grpSp>
      <p:sp>
        <p:nvSpPr>
          <p:cNvPr id="12" name="ZoneTexte 11"/>
          <p:cNvSpPr txBox="1"/>
          <p:nvPr/>
        </p:nvSpPr>
        <p:spPr>
          <a:xfrm>
            <a:off x="160257" y="2950437"/>
            <a:ext cx="3836307" cy="307777"/>
          </a:xfrm>
          <a:prstGeom prst="rect">
            <a:avLst/>
          </a:prstGeom>
          <a:noFill/>
        </p:spPr>
        <p:txBody>
          <a:bodyPr wrap="none" rtlCol="0">
            <a:spAutoFit/>
          </a:bodyPr>
          <a:lstStyle/>
          <a:p>
            <a:r>
              <a:rPr lang="fr-FR" sz="1400" dirty="0"/>
              <a:t>* Pas plus de 6 comprimés à 100 mg/semaine</a:t>
            </a:r>
          </a:p>
        </p:txBody>
      </p:sp>
      <p:sp>
        <p:nvSpPr>
          <p:cNvPr id="14" name="ZoneTexte 13"/>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233</a:t>
            </a:r>
          </a:p>
        </p:txBody>
      </p:sp>
    </p:spTree>
    <p:extLst>
      <p:ext uri="{BB962C8B-B14F-4D97-AF65-F5344CB8AC3E}">
        <p14:creationId xmlns:p14="http://schemas.microsoft.com/office/powerpoint/2010/main" val="219217100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err="1"/>
              <a:t>Doxycycline</a:t>
            </a:r>
            <a:r>
              <a:rPr lang="fr-FR" sz="2400" dirty="0"/>
              <a:t> en prophylaxie post-exposition des IST bactériennes : étude randomisée dans la phase ouverte de l’essai IPERGAY (2)</a:t>
            </a:r>
          </a:p>
        </p:txBody>
      </p:sp>
      <p:sp>
        <p:nvSpPr>
          <p:cNvPr id="3" name="Espace réservé du contenu 2"/>
          <p:cNvSpPr>
            <a:spLocks noGrp="1"/>
          </p:cNvSpPr>
          <p:nvPr>
            <p:ph idx="1"/>
          </p:nvPr>
        </p:nvSpPr>
        <p:spPr>
          <a:xfrm>
            <a:off x="457200" y="1184638"/>
            <a:ext cx="8507413" cy="875669"/>
          </a:xfrm>
        </p:spPr>
        <p:txBody>
          <a:bodyPr/>
          <a:lstStyle/>
          <a:p>
            <a:r>
              <a:rPr lang="fr-FR" sz="1800" dirty="0"/>
              <a:t>Critère principal : comparaison en ITT de la survenue d’une première IST (gonocoque, </a:t>
            </a:r>
            <a:r>
              <a:rPr lang="fr-FR" sz="1800" i="1" dirty="0"/>
              <a:t>Chlamydia, </a:t>
            </a:r>
            <a:r>
              <a:rPr lang="fr-FR" sz="1800" dirty="0"/>
              <a:t>syphilis</a:t>
            </a:r>
            <a:r>
              <a:rPr lang="fr-FR" sz="1800" i="1" dirty="0"/>
              <a:t>)</a:t>
            </a:r>
            <a:endParaRPr lang="fr-FR" sz="1800" dirty="0"/>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55" name="Espace réservé du contenu 2"/>
          <p:cNvSpPr txBox="1">
            <a:spLocks/>
          </p:cNvSpPr>
          <p:nvPr/>
        </p:nvSpPr>
        <p:spPr bwMode="auto">
          <a:xfrm>
            <a:off x="313554" y="5411142"/>
            <a:ext cx="8653148" cy="117222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t>73 </a:t>
            </a:r>
            <a:r>
              <a:rPr lang="fr-FR" sz="1800" kern="0" dirty="0"/>
              <a:t>sujets avec IST</a:t>
            </a:r>
          </a:p>
          <a:p>
            <a:pPr lvl="1"/>
            <a:r>
              <a:rPr lang="fr-FR" sz="1800" b="1" kern="0" dirty="0"/>
              <a:t>45</a:t>
            </a:r>
            <a:r>
              <a:rPr lang="fr-FR" sz="1800" kern="0" dirty="0"/>
              <a:t> dans le bras </a:t>
            </a:r>
            <a:r>
              <a:rPr lang="fr-FR" sz="1800" b="1" kern="0" dirty="0">
                <a:solidFill>
                  <a:srgbClr val="FF00FF"/>
                </a:solidFill>
              </a:rPr>
              <a:t>sans prophylaxie </a:t>
            </a:r>
            <a:r>
              <a:rPr lang="fr-FR" sz="1800" kern="0" dirty="0"/>
              <a:t>(incidence : 67,7/100 années-personne)</a:t>
            </a:r>
          </a:p>
          <a:p>
            <a:pPr lvl="1"/>
            <a:r>
              <a:rPr lang="fr-FR" sz="1800" b="1" kern="0" dirty="0"/>
              <a:t>28</a:t>
            </a:r>
            <a:r>
              <a:rPr lang="fr-FR" sz="1800" kern="0" dirty="0"/>
              <a:t> dans le bras </a:t>
            </a:r>
            <a:r>
              <a:rPr lang="fr-FR" sz="1800" b="1" kern="0" dirty="0">
                <a:solidFill>
                  <a:srgbClr val="7030A0"/>
                </a:solidFill>
              </a:rPr>
              <a:t>prophylaxie</a:t>
            </a:r>
            <a:r>
              <a:rPr lang="fr-FR" sz="1800" kern="0" dirty="0"/>
              <a:t> (incidence : 37,7/100 années-personne)</a:t>
            </a:r>
          </a:p>
          <a:p>
            <a:pPr lvl="1"/>
            <a:r>
              <a:rPr lang="fr-FR" sz="1800" kern="0" dirty="0" err="1"/>
              <a:t>Hazard</a:t>
            </a:r>
            <a:r>
              <a:rPr lang="fr-FR" sz="1800" kern="0" dirty="0"/>
              <a:t> Ratio = 0,53 (IC 95 % : 0,33 - 0,85 ; p = 0,008) </a:t>
            </a:r>
          </a:p>
        </p:txBody>
      </p:sp>
      <p:sp>
        <p:nvSpPr>
          <p:cNvPr id="49" name="ZoneTexte 48"/>
          <p:cNvSpPr txBox="1"/>
          <p:nvPr/>
        </p:nvSpPr>
        <p:spPr>
          <a:xfrm>
            <a:off x="2559287" y="1748593"/>
            <a:ext cx="5150000" cy="400110"/>
          </a:xfrm>
          <a:prstGeom prst="rect">
            <a:avLst/>
          </a:prstGeom>
          <a:noFill/>
        </p:spPr>
        <p:txBody>
          <a:bodyPr wrap="none" rtlCol="0">
            <a:spAutoFit/>
          </a:bodyPr>
          <a:lstStyle/>
          <a:p>
            <a:r>
              <a:rPr lang="fr-FR" sz="2000" b="1" dirty="0">
                <a:solidFill>
                  <a:srgbClr val="0070C0"/>
                </a:solidFill>
                <a:latin typeface="Calibri" panose="020F0502020204030204" pitchFamily="34" charset="0"/>
                <a:cs typeface="Calibri" panose="020F0502020204030204" pitchFamily="34" charset="0"/>
              </a:rPr>
              <a:t>Probabilité cumulée de survenue d’une 1</a:t>
            </a:r>
            <a:r>
              <a:rPr lang="fr-FR" sz="2000" b="1" baseline="30000" dirty="0">
                <a:solidFill>
                  <a:srgbClr val="0070C0"/>
                </a:solidFill>
                <a:latin typeface="Calibri" panose="020F0502020204030204" pitchFamily="34" charset="0"/>
                <a:cs typeface="Calibri" panose="020F0502020204030204" pitchFamily="34" charset="0"/>
              </a:rPr>
              <a:t>ère</a:t>
            </a:r>
            <a:r>
              <a:rPr lang="fr-FR" sz="2000" b="1" dirty="0">
                <a:solidFill>
                  <a:srgbClr val="0070C0"/>
                </a:solidFill>
                <a:latin typeface="Calibri" panose="020F0502020204030204" pitchFamily="34" charset="0"/>
                <a:cs typeface="Calibri" panose="020F0502020204030204" pitchFamily="34" charset="0"/>
              </a:rPr>
              <a:t> IST</a:t>
            </a:r>
          </a:p>
        </p:txBody>
      </p:sp>
      <p:grpSp>
        <p:nvGrpSpPr>
          <p:cNvPr id="5" name="Groupe 4"/>
          <p:cNvGrpSpPr/>
          <p:nvPr/>
        </p:nvGrpSpPr>
        <p:grpSpPr>
          <a:xfrm>
            <a:off x="552881" y="2071287"/>
            <a:ext cx="8311824" cy="3349562"/>
            <a:chOff x="552881" y="2071287"/>
            <a:chExt cx="8311824" cy="3349562"/>
          </a:xfrm>
        </p:grpSpPr>
        <p:cxnSp>
          <p:nvCxnSpPr>
            <p:cNvPr id="7" name="Connecteur droit 6"/>
            <p:cNvCxnSpPr/>
            <p:nvPr/>
          </p:nvCxnSpPr>
          <p:spPr bwMode="auto">
            <a:xfrm>
              <a:off x="2387419" y="2170372"/>
              <a:ext cx="0" cy="237977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 name="Connecteur droit 9"/>
            <p:cNvCxnSpPr>
              <a:cxnSpLocks/>
            </p:cNvCxnSpPr>
            <p:nvPr/>
          </p:nvCxnSpPr>
          <p:spPr bwMode="auto">
            <a:xfrm>
              <a:off x="2298929" y="4545701"/>
              <a:ext cx="5346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p:cNvCxnSpPr/>
            <p:nvPr/>
          </p:nvCxnSpPr>
          <p:spPr bwMode="auto">
            <a:xfrm>
              <a:off x="2286169" y="2239801"/>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2286169" y="2694543"/>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2286169" y="3151738"/>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p:cNvCxnSpPr/>
            <p:nvPr/>
          </p:nvCxnSpPr>
          <p:spPr bwMode="auto">
            <a:xfrm>
              <a:off x="2286169" y="3601570"/>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p:cNvCxnSpPr/>
            <p:nvPr/>
          </p:nvCxnSpPr>
          <p:spPr bwMode="auto">
            <a:xfrm>
              <a:off x="2286169" y="4058770"/>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p:cNvCxnSpPr>
              <a:cxnSpLocks/>
            </p:cNvCxnSpPr>
            <p:nvPr/>
          </p:nvCxnSpPr>
          <p:spPr bwMode="auto">
            <a:xfrm rot="16200000">
              <a:off x="3232993" y="458901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a:cxnSpLocks/>
            </p:cNvCxnSpPr>
            <p:nvPr/>
          </p:nvCxnSpPr>
          <p:spPr bwMode="auto">
            <a:xfrm rot="16200000">
              <a:off x="4108066" y="458901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a:cxnSpLocks/>
            </p:cNvCxnSpPr>
            <p:nvPr/>
          </p:nvCxnSpPr>
          <p:spPr bwMode="auto">
            <a:xfrm rot="16200000">
              <a:off x="4985593" y="458901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a:cxnSpLocks/>
            </p:cNvCxnSpPr>
            <p:nvPr/>
          </p:nvCxnSpPr>
          <p:spPr bwMode="auto">
            <a:xfrm rot="16200000">
              <a:off x="5841000" y="458901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p:cNvCxnSpPr>
              <a:cxnSpLocks/>
            </p:cNvCxnSpPr>
            <p:nvPr/>
          </p:nvCxnSpPr>
          <p:spPr bwMode="auto">
            <a:xfrm rot="16200000">
              <a:off x="6718528" y="458901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 name="ZoneTexte 15"/>
            <p:cNvSpPr txBox="1"/>
            <p:nvPr/>
          </p:nvSpPr>
          <p:spPr>
            <a:xfrm>
              <a:off x="1899152" y="2071287"/>
              <a:ext cx="433131" cy="307777"/>
            </a:xfrm>
            <a:prstGeom prst="rect">
              <a:avLst/>
            </a:prstGeom>
            <a:noFill/>
          </p:spPr>
          <p:txBody>
            <a:bodyPr wrap="none" rtlCol="0">
              <a:spAutoFit/>
            </a:bodyPr>
            <a:lstStyle/>
            <a:p>
              <a:pPr algn="r"/>
              <a:r>
                <a:rPr lang="fr-FR" sz="1400" dirty="0"/>
                <a:t>0,5</a:t>
              </a:r>
            </a:p>
          </p:txBody>
        </p:sp>
        <p:sp>
          <p:nvSpPr>
            <p:cNvPr id="34" name="ZoneTexte 33"/>
            <p:cNvSpPr txBox="1"/>
            <p:nvPr/>
          </p:nvSpPr>
          <p:spPr>
            <a:xfrm>
              <a:off x="1899152" y="2539005"/>
              <a:ext cx="433131" cy="307777"/>
            </a:xfrm>
            <a:prstGeom prst="rect">
              <a:avLst/>
            </a:prstGeom>
            <a:noFill/>
          </p:spPr>
          <p:txBody>
            <a:bodyPr wrap="none" rtlCol="0">
              <a:spAutoFit/>
            </a:bodyPr>
            <a:lstStyle/>
            <a:p>
              <a:pPr algn="r"/>
              <a:r>
                <a:rPr lang="fr-FR" sz="1400" dirty="0"/>
                <a:t>0,4</a:t>
              </a:r>
            </a:p>
          </p:txBody>
        </p:sp>
        <p:sp>
          <p:nvSpPr>
            <p:cNvPr id="35" name="ZoneTexte 34"/>
            <p:cNvSpPr txBox="1"/>
            <p:nvPr/>
          </p:nvSpPr>
          <p:spPr>
            <a:xfrm>
              <a:off x="1899152" y="2983905"/>
              <a:ext cx="433131" cy="307777"/>
            </a:xfrm>
            <a:prstGeom prst="rect">
              <a:avLst/>
            </a:prstGeom>
            <a:noFill/>
          </p:spPr>
          <p:txBody>
            <a:bodyPr wrap="none" rtlCol="0">
              <a:spAutoFit/>
            </a:bodyPr>
            <a:lstStyle/>
            <a:p>
              <a:pPr algn="r"/>
              <a:r>
                <a:rPr lang="fr-FR" sz="1400" dirty="0"/>
                <a:t>0,3</a:t>
              </a:r>
            </a:p>
          </p:txBody>
        </p:sp>
        <p:sp>
          <p:nvSpPr>
            <p:cNvPr id="36" name="ZoneTexte 35"/>
            <p:cNvSpPr txBox="1"/>
            <p:nvPr/>
          </p:nvSpPr>
          <p:spPr>
            <a:xfrm>
              <a:off x="1899152" y="3452723"/>
              <a:ext cx="433131" cy="307777"/>
            </a:xfrm>
            <a:prstGeom prst="rect">
              <a:avLst/>
            </a:prstGeom>
            <a:noFill/>
          </p:spPr>
          <p:txBody>
            <a:bodyPr wrap="none" rtlCol="0">
              <a:spAutoFit/>
            </a:bodyPr>
            <a:lstStyle/>
            <a:p>
              <a:pPr algn="r"/>
              <a:r>
                <a:rPr lang="fr-FR" sz="1400" dirty="0"/>
                <a:t>0,2</a:t>
              </a:r>
            </a:p>
          </p:txBody>
        </p:sp>
        <p:sp>
          <p:nvSpPr>
            <p:cNvPr id="37" name="ZoneTexte 36"/>
            <p:cNvSpPr txBox="1"/>
            <p:nvPr/>
          </p:nvSpPr>
          <p:spPr>
            <a:xfrm>
              <a:off x="1899152" y="3893001"/>
              <a:ext cx="433131" cy="307777"/>
            </a:xfrm>
            <a:prstGeom prst="rect">
              <a:avLst/>
            </a:prstGeom>
            <a:noFill/>
          </p:spPr>
          <p:txBody>
            <a:bodyPr wrap="none" rtlCol="0">
              <a:spAutoFit/>
            </a:bodyPr>
            <a:lstStyle/>
            <a:p>
              <a:pPr algn="r"/>
              <a:r>
                <a:rPr lang="fr-FR" sz="1400" dirty="0"/>
                <a:t>0,1</a:t>
              </a:r>
            </a:p>
          </p:txBody>
        </p:sp>
        <p:sp>
          <p:nvSpPr>
            <p:cNvPr id="38" name="ZoneTexte 37"/>
            <p:cNvSpPr txBox="1"/>
            <p:nvPr/>
          </p:nvSpPr>
          <p:spPr>
            <a:xfrm>
              <a:off x="1862383" y="4375341"/>
              <a:ext cx="469900" cy="307777"/>
            </a:xfrm>
            <a:prstGeom prst="rect">
              <a:avLst/>
            </a:prstGeom>
            <a:noFill/>
          </p:spPr>
          <p:txBody>
            <a:bodyPr wrap="square" rtlCol="0">
              <a:spAutoFit/>
            </a:bodyPr>
            <a:lstStyle/>
            <a:p>
              <a:pPr algn="r"/>
              <a:r>
                <a:rPr lang="fr-FR" sz="1400" dirty="0"/>
                <a:t>0,0</a:t>
              </a:r>
            </a:p>
          </p:txBody>
        </p:sp>
        <p:sp>
          <p:nvSpPr>
            <p:cNvPr id="39" name="ZoneTexte 38"/>
            <p:cNvSpPr txBox="1"/>
            <p:nvPr/>
          </p:nvSpPr>
          <p:spPr>
            <a:xfrm>
              <a:off x="6297266" y="3723724"/>
              <a:ext cx="2296783" cy="307777"/>
            </a:xfrm>
            <a:prstGeom prst="rect">
              <a:avLst/>
            </a:prstGeom>
            <a:noFill/>
          </p:spPr>
          <p:txBody>
            <a:bodyPr wrap="none" rtlCol="0">
              <a:spAutoFit/>
            </a:bodyPr>
            <a:lstStyle/>
            <a:p>
              <a:pPr algn="ctr"/>
              <a:r>
                <a:rPr lang="fr-FR" sz="1400" dirty="0"/>
                <a:t>Test du log </a:t>
              </a:r>
              <a:r>
                <a:rPr lang="fr-FR" sz="1400" dirty="0" err="1"/>
                <a:t>rank</a:t>
              </a:r>
              <a:r>
                <a:rPr lang="fr-FR" sz="1400" dirty="0"/>
                <a:t>, p = 0,007</a:t>
              </a:r>
            </a:p>
          </p:txBody>
        </p:sp>
        <p:sp>
          <p:nvSpPr>
            <p:cNvPr id="41" name="ZoneTexte 40"/>
            <p:cNvSpPr txBox="1"/>
            <p:nvPr/>
          </p:nvSpPr>
          <p:spPr>
            <a:xfrm>
              <a:off x="2159208" y="4574172"/>
              <a:ext cx="596761" cy="830997"/>
            </a:xfrm>
            <a:prstGeom prst="rect">
              <a:avLst/>
            </a:prstGeom>
            <a:noFill/>
          </p:spPr>
          <p:txBody>
            <a:bodyPr wrap="square" rtlCol="0">
              <a:spAutoFit/>
            </a:bodyPr>
            <a:lstStyle/>
            <a:p>
              <a:pPr algn="ctr"/>
              <a:r>
                <a:rPr lang="fr-FR" sz="1400" dirty="0"/>
                <a:t>0</a:t>
              </a:r>
            </a:p>
            <a:p>
              <a:pPr algn="ctr"/>
              <a:r>
                <a:rPr lang="fr-FR" sz="1600" dirty="0">
                  <a:solidFill>
                    <a:srgbClr val="FF00FF"/>
                  </a:solidFill>
                </a:rPr>
                <a:t>116</a:t>
              </a:r>
            </a:p>
            <a:p>
              <a:pPr algn="ctr"/>
              <a:r>
                <a:rPr lang="fr-FR" sz="1600" dirty="0">
                  <a:solidFill>
                    <a:srgbClr val="7030A0"/>
                  </a:solidFill>
                </a:rPr>
                <a:t>116</a:t>
              </a:r>
            </a:p>
          </p:txBody>
        </p:sp>
        <p:sp>
          <p:nvSpPr>
            <p:cNvPr id="42" name="ZoneTexte 41"/>
            <p:cNvSpPr txBox="1"/>
            <p:nvPr/>
          </p:nvSpPr>
          <p:spPr>
            <a:xfrm>
              <a:off x="3017543" y="4589852"/>
              <a:ext cx="509368" cy="830997"/>
            </a:xfrm>
            <a:prstGeom prst="rect">
              <a:avLst/>
            </a:prstGeom>
            <a:noFill/>
          </p:spPr>
          <p:txBody>
            <a:bodyPr wrap="square" rtlCol="0">
              <a:spAutoFit/>
            </a:bodyPr>
            <a:lstStyle/>
            <a:p>
              <a:pPr algn="ctr"/>
              <a:r>
                <a:rPr lang="fr-FR" sz="1400" dirty="0"/>
                <a:t>2</a:t>
              </a:r>
            </a:p>
            <a:p>
              <a:pPr algn="ctr"/>
              <a:r>
                <a:rPr lang="fr-FR" sz="1600" dirty="0">
                  <a:solidFill>
                    <a:srgbClr val="FF00FF"/>
                  </a:solidFill>
                </a:rPr>
                <a:t>110</a:t>
              </a:r>
            </a:p>
            <a:p>
              <a:pPr algn="ctr"/>
              <a:r>
                <a:rPr lang="fr-FR" sz="1600" dirty="0">
                  <a:solidFill>
                    <a:srgbClr val="7030A0"/>
                  </a:solidFill>
                </a:rPr>
                <a:t>112</a:t>
              </a:r>
            </a:p>
          </p:txBody>
        </p:sp>
        <p:sp>
          <p:nvSpPr>
            <p:cNvPr id="43" name="ZoneTexte 42"/>
            <p:cNvSpPr txBox="1"/>
            <p:nvPr/>
          </p:nvSpPr>
          <p:spPr>
            <a:xfrm>
              <a:off x="3886912" y="4589852"/>
              <a:ext cx="532182" cy="830997"/>
            </a:xfrm>
            <a:prstGeom prst="rect">
              <a:avLst/>
            </a:prstGeom>
            <a:noFill/>
          </p:spPr>
          <p:txBody>
            <a:bodyPr wrap="square" rtlCol="0">
              <a:spAutoFit/>
            </a:bodyPr>
            <a:lstStyle/>
            <a:p>
              <a:pPr algn="ctr"/>
              <a:r>
                <a:rPr lang="fr-FR" sz="1400" dirty="0"/>
                <a:t>4</a:t>
              </a:r>
            </a:p>
            <a:p>
              <a:pPr algn="ctr"/>
              <a:r>
                <a:rPr lang="fr-FR" sz="1600" dirty="0">
                  <a:solidFill>
                    <a:srgbClr val="FF00FF"/>
                  </a:solidFill>
                </a:rPr>
                <a:t>91</a:t>
              </a:r>
            </a:p>
            <a:p>
              <a:pPr algn="ctr"/>
              <a:r>
                <a:rPr lang="fr-FR" sz="1600" dirty="0">
                  <a:solidFill>
                    <a:srgbClr val="7030A0"/>
                  </a:solidFill>
                </a:rPr>
                <a:t>105</a:t>
              </a:r>
            </a:p>
          </p:txBody>
        </p:sp>
        <p:sp>
          <p:nvSpPr>
            <p:cNvPr id="44" name="ZoneTexte 43"/>
            <p:cNvSpPr txBox="1"/>
            <p:nvPr/>
          </p:nvSpPr>
          <p:spPr>
            <a:xfrm>
              <a:off x="4786480" y="4589852"/>
              <a:ext cx="536530" cy="830997"/>
            </a:xfrm>
            <a:prstGeom prst="rect">
              <a:avLst/>
            </a:prstGeom>
            <a:noFill/>
          </p:spPr>
          <p:txBody>
            <a:bodyPr wrap="square" rtlCol="0">
              <a:spAutoFit/>
            </a:bodyPr>
            <a:lstStyle/>
            <a:p>
              <a:pPr algn="ctr"/>
              <a:r>
                <a:rPr lang="fr-FR" sz="1400" dirty="0"/>
                <a:t>6</a:t>
              </a:r>
            </a:p>
            <a:p>
              <a:pPr algn="ctr"/>
              <a:r>
                <a:rPr lang="fr-FR" sz="1600" dirty="0">
                  <a:solidFill>
                    <a:srgbClr val="FF00FF"/>
                  </a:solidFill>
                </a:rPr>
                <a:t>76</a:t>
              </a:r>
            </a:p>
            <a:p>
              <a:pPr algn="ctr"/>
              <a:r>
                <a:rPr lang="fr-FR" sz="1600" dirty="0">
                  <a:solidFill>
                    <a:srgbClr val="7030A0"/>
                  </a:solidFill>
                </a:rPr>
                <a:t>93</a:t>
              </a:r>
            </a:p>
          </p:txBody>
        </p:sp>
        <p:sp>
          <p:nvSpPr>
            <p:cNvPr id="45" name="ZoneTexte 44"/>
            <p:cNvSpPr txBox="1"/>
            <p:nvPr/>
          </p:nvSpPr>
          <p:spPr>
            <a:xfrm>
              <a:off x="5646211" y="4589852"/>
              <a:ext cx="575218" cy="830997"/>
            </a:xfrm>
            <a:prstGeom prst="rect">
              <a:avLst/>
            </a:prstGeom>
            <a:noFill/>
          </p:spPr>
          <p:txBody>
            <a:bodyPr wrap="square" rtlCol="0">
              <a:spAutoFit/>
            </a:bodyPr>
            <a:lstStyle/>
            <a:p>
              <a:pPr algn="ctr"/>
              <a:r>
                <a:rPr lang="fr-FR" sz="1400" dirty="0"/>
                <a:t>8</a:t>
              </a:r>
            </a:p>
            <a:p>
              <a:pPr algn="ctr"/>
              <a:r>
                <a:rPr lang="fr-FR" sz="1600" dirty="0">
                  <a:solidFill>
                    <a:srgbClr val="FF00FF"/>
                  </a:solidFill>
                </a:rPr>
                <a:t>50</a:t>
              </a:r>
            </a:p>
            <a:p>
              <a:pPr algn="ctr"/>
              <a:r>
                <a:rPr lang="fr-FR" sz="1600" dirty="0">
                  <a:solidFill>
                    <a:srgbClr val="7030A0"/>
                  </a:solidFill>
                </a:rPr>
                <a:t>69</a:t>
              </a:r>
            </a:p>
          </p:txBody>
        </p:sp>
        <p:sp>
          <p:nvSpPr>
            <p:cNvPr id="46" name="ZoneTexte 45"/>
            <p:cNvSpPr txBox="1"/>
            <p:nvPr/>
          </p:nvSpPr>
          <p:spPr>
            <a:xfrm>
              <a:off x="6519990" y="4589852"/>
              <a:ext cx="499369" cy="830997"/>
            </a:xfrm>
            <a:prstGeom prst="rect">
              <a:avLst/>
            </a:prstGeom>
            <a:noFill/>
          </p:spPr>
          <p:txBody>
            <a:bodyPr wrap="square" rtlCol="0">
              <a:spAutoFit/>
            </a:bodyPr>
            <a:lstStyle/>
            <a:p>
              <a:pPr algn="ctr"/>
              <a:r>
                <a:rPr lang="fr-FR" sz="1400" dirty="0"/>
                <a:t>10</a:t>
              </a:r>
            </a:p>
            <a:p>
              <a:pPr algn="ctr"/>
              <a:r>
                <a:rPr lang="fr-FR" sz="1600" dirty="0">
                  <a:solidFill>
                    <a:srgbClr val="FF00FF"/>
                  </a:solidFill>
                </a:rPr>
                <a:t>6</a:t>
              </a:r>
            </a:p>
            <a:p>
              <a:pPr algn="ctr"/>
              <a:r>
                <a:rPr lang="fr-FR" sz="1600" dirty="0">
                  <a:solidFill>
                    <a:srgbClr val="7030A0"/>
                  </a:solidFill>
                </a:rPr>
                <a:t>18</a:t>
              </a:r>
            </a:p>
          </p:txBody>
        </p:sp>
        <p:sp>
          <p:nvSpPr>
            <p:cNvPr id="47" name="ZoneTexte 46"/>
            <p:cNvSpPr txBox="1"/>
            <p:nvPr/>
          </p:nvSpPr>
          <p:spPr>
            <a:xfrm>
              <a:off x="6986615" y="4550533"/>
              <a:ext cx="722672" cy="307777"/>
            </a:xfrm>
            <a:prstGeom prst="rect">
              <a:avLst/>
            </a:prstGeom>
            <a:noFill/>
          </p:spPr>
          <p:txBody>
            <a:bodyPr wrap="square" rtlCol="0">
              <a:spAutoFit/>
            </a:bodyPr>
            <a:lstStyle/>
            <a:p>
              <a:pPr algn="ctr"/>
              <a:r>
                <a:rPr lang="fr-FR" sz="1400" b="1" dirty="0"/>
                <a:t>Mois</a:t>
              </a:r>
            </a:p>
          </p:txBody>
        </p:sp>
        <p:sp>
          <p:nvSpPr>
            <p:cNvPr id="18" name="Forme libre : forme 17"/>
            <p:cNvSpPr/>
            <p:nvPr/>
          </p:nvSpPr>
          <p:spPr bwMode="auto">
            <a:xfrm>
              <a:off x="2426134" y="2416402"/>
              <a:ext cx="4572000" cy="2109788"/>
            </a:xfrm>
            <a:custGeom>
              <a:avLst/>
              <a:gdLst>
                <a:gd name="connsiteX0" fmla="*/ 0 w 4572000"/>
                <a:gd name="connsiteY0" fmla="*/ 2109788 h 2109788"/>
                <a:gd name="connsiteX1" fmla="*/ 485775 w 4572000"/>
                <a:gd name="connsiteY1" fmla="*/ 2109788 h 2109788"/>
                <a:gd name="connsiteX2" fmla="*/ 485775 w 4572000"/>
                <a:gd name="connsiteY2" fmla="*/ 2090738 h 2109788"/>
                <a:gd name="connsiteX3" fmla="*/ 700088 w 4572000"/>
                <a:gd name="connsiteY3" fmla="*/ 2090738 h 2109788"/>
                <a:gd name="connsiteX4" fmla="*/ 700088 w 4572000"/>
                <a:gd name="connsiteY4" fmla="*/ 2038350 h 2109788"/>
                <a:gd name="connsiteX5" fmla="*/ 790575 w 4572000"/>
                <a:gd name="connsiteY5" fmla="*/ 2038350 h 2109788"/>
                <a:gd name="connsiteX6" fmla="*/ 790575 w 4572000"/>
                <a:gd name="connsiteY6" fmla="*/ 2005013 h 2109788"/>
                <a:gd name="connsiteX7" fmla="*/ 847725 w 4572000"/>
                <a:gd name="connsiteY7" fmla="*/ 2005013 h 2109788"/>
                <a:gd name="connsiteX8" fmla="*/ 847725 w 4572000"/>
                <a:gd name="connsiteY8" fmla="*/ 1966913 h 2109788"/>
                <a:gd name="connsiteX9" fmla="*/ 895350 w 4572000"/>
                <a:gd name="connsiteY9" fmla="*/ 1966913 h 2109788"/>
                <a:gd name="connsiteX10" fmla="*/ 895350 w 4572000"/>
                <a:gd name="connsiteY10" fmla="*/ 1895475 h 2109788"/>
                <a:gd name="connsiteX11" fmla="*/ 919163 w 4572000"/>
                <a:gd name="connsiteY11" fmla="*/ 1895475 h 2109788"/>
                <a:gd name="connsiteX12" fmla="*/ 919163 w 4572000"/>
                <a:gd name="connsiteY12" fmla="*/ 1828800 h 2109788"/>
                <a:gd name="connsiteX13" fmla="*/ 1009650 w 4572000"/>
                <a:gd name="connsiteY13" fmla="*/ 1828800 h 2109788"/>
                <a:gd name="connsiteX14" fmla="*/ 1009650 w 4572000"/>
                <a:gd name="connsiteY14" fmla="*/ 1757363 h 2109788"/>
                <a:gd name="connsiteX15" fmla="*/ 1066800 w 4572000"/>
                <a:gd name="connsiteY15" fmla="*/ 1757363 h 2109788"/>
                <a:gd name="connsiteX16" fmla="*/ 1066800 w 4572000"/>
                <a:gd name="connsiteY16" fmla="*/ 1724025 h 2109788"/>
                <a:gd name="connsiteX17" fmla="*/ 1109663 w 4572000"/>
                <a:gd name="connsiteY17" fmla="*/ 1724025 h 2109788"/>
                <a:gd name="connsiteX18" fmla="*/ 1109663 w 4572000"/>
                <a:gd name="connsiteY18" fmla="*/ 1685925 h 2109788"/>
                <a:gd name="connsiteX19" fmla="*/ 1204913 w 4572000"/>
                <a:gd name="connsiteY19" fmla="*/ 1685925 h 2109788"/>
                <a:gd name="connsiteX20" fmla="*/ 1204913 w 4572000"/>
                <a:gd name="connsiteY20" fmla="*/ 1657350 h 2109788"/>
                <a:gd name="connsiteX21" fmla="*/ 1228725 w 4572000"/>
                <a:gd name="connsiteY21" fmla="*/ 1657350 h 2109788"/>
                <a:gd name="connsiteX22" fmla="*/ 1228725 w 4572000"/>
                <a:gd name="connsiteY22" fmla="*/ 1595438 h 2109788"/>
                <a:gd name="connsiteX23" fmla="*/ 1300163 w 4572000"/>
                <a:gd name="connsiteY23" fmla="*/ 1595438 h 2109788"/>
                <a:gd name="connsiteX24" fmla="*/ 1300163 w 4572000"/>
                <a:gd name="connsiteY24" fmla="*/ 1571625 h 2109788"/>
                <a:gd name="connsiteX25" fmla="*/ 1485900 w 4572000"/>
                <a:gd name="connsiteY25" fmla="*/ 1571625 h 2109788"/>
                <a:gd name="connsiteX26" fmla="*/ 1485900 w 4572000"/>
                <a:gd name="connsiteY26" fmla="*/ 1528763 h 2109788"/>
                <a:gd name="connsiteX27" fmla="*/ 1500188 w 4572000"/>
                <a:gd name="connsiteY27" fmla="*/ 1514475 h 2109788"/>
                <a:gd name="connsiteX28" fmla="*/ 1500188 w 4572000"/>
                <a:gd name="connsiteY28" fmla="*/ 1438275 h 2109788"/>
                <a:gd name="connsiteX29" fmla="*/ 1585913 w 4572000"/>
                <a:gd name="connsiteY29" fmla="*/ 1438275 h 2109788"/>
                <a:gd name="connsiteX30" fmla="*/ 1585913 w 4572000"/>
                <a:gd name="connsiteY30" fmla="*/ 1376363 h 2109788"/>
                <a:gd name="connsiteX31" fmla="*/ 1624013 w 4572000"/>
                <a:gd name="connsiteY31" fmla="*/ 1376363 h 2109788"/>
                <a:gd name="connsiteX32" fmla="*/ 1624013 w 4572000"/>
                <a:gd name="connsiteY32" fmla="*/ 1319213 h 2109788"/>
                <a:gd name="connsiteX33" fmla="*/ 1709738 w 4572000"/>
                <a:gd name="connsiteY33" fmla="*/ 1319213 h 2109788"/>
                <a:gd name="connsiteX34" fmla="*/ 1709738 w 4572000"/>
                <a:gd name="connsiteY34" fmla="*/ 1262063 h 2109788"/>
                <a:gd name="connsiteX35" fmla="*/ 1747838 w 4572000"/>
                <a:gd name="connsiteY35" fmla="*/ 1262063 h 2109788"/>
                <a:gd name="connsiteX36" fmla="*/ 1747838 w 4572000"/>
                <a:gd name="connsiteY36" fmla="*/ 1243013 h 2109788"/>
                <a:gd name="connsiteX37" fmla="*/ 1890713 w 4572000"/>
                <a:gd name="connsiteY37" fmla="*/ 1243013 h 2109788"/>
                <a:gd name="connsiteX38" fmla="*/ 1890713 w 4572000"/>
                <a:gd name="connsiteY38" fmla="*/ 1190625 h 2109788"/>
                <a:gd name="connsiteX39" fmla="*/ 1905000 w 4572000"/>
                <a:gd name="connsiteY39" fmla="*/ 1190625 h 2109788"/>
                <a:gd name="connsiteX40" fmla="*/ 1905000 w 4572000"/>
                <a:gd name="connsiteY40" fmla="*/ 1162050 h 2109788"/>
                <a:gd name="connsiteX41" fmla="*/ 1990725 w 4572000"/>
                <a:gd name="connsiteY41" fmla="*/ 1162050 h 2109788"/>
                <a:gd name="connsiteX42" fmla="*/ 1990725 w 4572000"/>
                <a:gd name="connsiteY42" fmla="*/ 1109663 h 2109788"/>
                <a:gd name="connsiteX43" fmla="*/ 2071688 w 4572000"/>
                <a:gd name="connsiteY43" fmla="*/ 1109663 h 2109788"/>
                <a:gd name="connsiteX44" fmla="*/ 2071688 w 4572000"/>
                <a:gd name="connsiteY44" fmla="*/ 1071563 h 2109788"/>
                <a:gd name="connsiteX45" fmla="*/ 2171700 w 4572000"/>
                <a:gd name="connsiteY45" fmla="*/ 1071563 h 2109788"/>
                <a:gd name="connsiteX46" fmla="*/ 2171700 w 4572000"/>
                <a:gd name="connsiteY46" fmla="*/ 1033463 h 2109788"/>
                <a:gd name="connsiteX47" fmla="*/ 2209800 w 4572000"/>
                <a:gd name="connsiteY47" fmla="*/ 1033463 h 2109788"/>
                <a:gd name="connsiteX48" fmla="*/ 2209800 w 4572000"/>
                <a:gd name="connsiteY48" fmla="*/ 995363 h 2109788"/>
                <a:gd name="connsiteX49" fmla="*/ 2286000 w 4572000"/>
                <a:gd name="connsiteY49" fmla="*/ 995363 h 2109788"/>
                <a:gd name="connsiteX50" fmla="*/ 2286000 w 4572000"/>
                <a:gd name="connsiteY50" fmla="*/ 947738 h 2109788"/>
                <a:gd name="connsiteX51" fmla="*/ 2338388 w 4572000"/>
                <a:gd name="connsiteY51" fmla="*/ 947738 h 2109788"/>
                <a:gd name="connsiteX52" fmla="*/ 2338388 w 4572000"/>
                <a:gd name="connsiteY52" fmla="*/ 904875 h 2109788"/>
                <a:gd name="connsiteX53" fmla="*/ 2466975 w 4572000"/>
                <a:gd name="connsiteY53" fmla="*/ 904875 h 2109788"/>
                <a:gd name="connsiteX54" fmla="*/ 2466975 w 4572000"/>
                <a:gd name="connsiteY54" fmla="*/ 862013 h 2109788"/>
                <a:gd name="connsiteX55" fmla="*/ 2652713 w 4572000"/>
                <a:gd name="connsiteY55" fmla="*/ 862013 h 2109788"/>
                <a:gd name="connsiteX56" fmla="*/ 2652713 w 4572000"/>
                <a:gd name="connsiteY56" fmla="*/ 828675 h 2109788"/>
                <a:gd name="connsiteX57" fmla="*/ 2695575 w 4572000"/>
                <a:gd name="connsiteY57" fmla="*/ 828675 h 2109788"/>
                <a:gd name="connsiteX58" fmla="*/ 2695575 w 4572000"/>
                <a:gd name="connsiteY58" fmla="*/ 714375 h 2109788"/>
                <a:gd name="connsiteX59" fmla="*/ 2786063 w 4572000"/>
                <a:gd name="connsiteY59" fmla="*/ 714375 h 2109788"/>
                <a:gd name="connsiteX60" fmla="*/ 2786063 w 4572000"/>
                <a:gd name="connsiteY60" fmla="*/ 638175 h 2109788"/>
                <a:gd name="connsiteX61" fmla="*/ 3000375 w 4572000"/>
                <a:gd name="connsiteY61" fmla="*/ 638175 h 2109788"/>
                <a:gd name="connsiteX62" fmla="*/ 3000375 w 4572000"/>
                <a:gd name="connsiteY62" fmla="*/ 590550 h 2109788"/>
                <a:gd name="connsiteX63" fmla="*/ 3114675 w 4572000"/>
                <a:gd name="connsiteY63" fmla="*/ 590550 h 2109788"/>
                <a:gd name="connsiteX64" fmla="*/ 3114675 w 4572000"/>
                <a:gd name="connsiteY64" fmla="*/ 528638 h 2109788"/>
                <a:gd name="connsiteX65" fmla="*/ 3286125 w 4572000"/>
                <a:gd name="connsiteY65" fmla="*/ 528638 h 2109788"/>
                <a:gd name="connsiteX66" fmla="*/ 3286125 w 4572000"/>
                <a:gd name="connsiteY66" fmla="*/ 485775 h 2109788"/>
                <a:gd name="connsiteX67" fmla="*/ 3390900 w 4572000"/>
                <a:gd name="connsiteY67" fmla="*/ 485775 h 2109788"/>
                <a:gd name="connsiteX68" fmla="*/ 3390900 w 4572000"/>
                <a:gd name="connsiteY68" fmla="*/ 433388 h 2109788"/>
                <a:gd name="connsiteX69" fmla="*/ 3433763 w 4572000"/>
                <a:gd name="connsiteY69" fmla="*/ 433388 h 2109788"/>
                <a:gd name="connsiteX70" fmla="*/ 3433763 w 4572000"/>
                <a:gd name="connsiteY70" fmla="*/ 352425 h 2109788"/>
                <a:gd name="connsiteX71" fmla="*/ 3471863 w 4572000"/>
                <a:gd name="connsiteY71" fmla="*/ 352425 h 2109788"/>
                <a:gd name="connsiteX72" fmla="*/ 3471863 w 4572000"/>
                <a:gd name="connsiteY72" fmla="*/ 309563 h 2109788"/>
                <a:gd name="connsiteX73" fmla="*/ 3567113 w 4572000"/>
                <a:gd name="connsiteY73" fmla="*/ 309563 h 2109788"/>
                <a:gd name="connsiteX74" fmla="*/ 3567113 w 4572000"/>
                <a:gd name="connsiteY74" fmla="*/ 257175 h 2109788"/>
                <a:gd name="connsiteX75" fmla="*/ 3638550 w 4572000"/>
                <a:gd name="connsiteY75" fmla="*/ 257175 h 2109788"/>
                <a:gd name="connsiteX76" fmla="*/ 3638550 w 4572000"/>
                <a:gd name="connsiteY76" fmla="*/ 180975 h 2109788"/>
                <a:gd name="connsiteX77" fmla="*/ 4238625 w 4572000"/>
                <a:gd name="connsiteY77" fmla="*/ 180975 h 2109788"/>
                <a:gd name="connsiteX78" fmla="*/ 4238625 w 4572000"/>
                <a:gd name="connsiteY78" fmla="*/ 0 h 2109788"/>
                <a:gd name="connsiteX79" fmla="*/ 4572000 w 4572000"/>
                <a:gd name="connsiteY79" fmla="*/ 0 h 2109788"/>
                <a:gd name="connsiteX0" fmla="*/ 0 w 4572000"/>
                <a:gd name="connsiteY0" fmla="*/ 2109788 h 2109788"/>
                <a:gd name="connsiteX1" fmla="*/ 485775 w 4572000"/>
                <a:gd name="connsiteY1" fmla="*/ 2109788 h 2109788"/>
                <a:gd name="connsiteX2" fmla="*/ 485775 w 4572000"/>
                <a:gd name="connsiteY2" fmla="*/ 2090738 h 2109788"/>
                <a:gd name="connsiteX3" fmla="*/ 700088 w 4572000"/>
                <a:gd name="connsiteY3" fmla="*/ 2090738 h 2109788"/>
                <a:gd name="connsiteX4" fmla="*/ 700088 w 4572000"/>
                <a:gd name="connsiteY4" fmla="*/ 2038350 h 2109788"/>
                <a:gd name="connsiteX5" fmla="*/ 790575 w 4572000"/>
                <a:gd name="connsiteY5" fmla="*/ 2038350 h 2109788"/>
                <a:gd name="connsiteX6" fmla="*/ 790575 w 4572000"/>
                <a:gd name="connsiteY6" fmla="*/ 2005013 h 2109788"/>
                <a:gd name="connsiteX7" fmla="*/ 847725 w 4572000"/>
                <a:gd name="connsiteY7" fmla="*/ 2005013 h 2109788"/>
                <a:gd name="connsiteX8" fmla="*/ 847725 w 4572000"/>
                <a:gd name="connsiteY8" fmla="*/ 1966913 h 2109788"/>
                <a:gd name="connsiteX9" fmla="*/ 895350 w 4572000"/>
                <a:gd name="connsiteY9" fmla="*/ 1966913 h 2109788"/>
                <a:gd name="connsiteX10" fmla="*/ 895350 w 4572000"/>
                <a:gd name="connsiteY10" fmla="*/ 1895475 h 2109788"/>
                <a:gd name="connsiteX11" fmla="*/ 919163 w 4572000"/>
                <a:gd name="connsiteY11" fmla="*/ 1895475 h 2109788"/>
                <a:gd name="connsiteX12" fmla="*/ 919163 w 4572000"/>
                <a:gd name="connsiteY12" fmla="*/ 1828800 h 2109788"/>
                <a:gd name="connsiteX13" fmla="*/ 1009650 w 4572000"/>
                <a:gd name="connsiteY13" fmla="*/ 1828800 h 2109788"/>
                <a:gd name="connsiteX14" fmla="*/ 1009650 w 4572000"/>
                <a:gd name="connsiteY14" fmla="*/ 1757363 h 2109788"/>
                <a:gd name="connsiteX15" fmla="*/ 1066800 w 4572000"/>
                <a:gd name="connsiteY15" fmla="*/ 1757363 h 2109788"/>
                <a:gd name="connsiteX16" fmla="*/ 1066800 w 4572000"/>
                <a:gd name="connsiteY16" fmla="*/ 1724025 h 2109788"/>
                <a:gd name="connsiteX17" fmla="*/ 1109663 w 4572000"/>
                <a:gd name="connsiteY17" fmla="*/ 1724025 h 2109788"/>
                <a:gd name="connsiteX18" fmla="*/ 1109663 w 4572000"/>
                <a:gd name="connsiteY18" fmla="*/ 1685925 h 2109788"/>
                <a:gd name="connsiteX19" fmla="*/ 1204913 w 4572000"/>
                <a:gd name="connsiteY19" fmla="*/ 1685925 h 2109788"/>
                <a:gd name="connsiteX20" fmla="*/ 1204913 w 4572000"/>
                <a:gd name="connsiteY20" fmla="*/ 1657350 h 2109788"/>
                <a:gd name="connsiteX21" fmla="*/ 1228725 w 4572000"/>
                <a:gd name="connsiteY21" fmla="*/ 1657350 h 2109788"/>
                <a:gd name="connsiteX22" fmla="*/ 1228725 w 4572000"/>
                <a:gd name="connsiteY22" fmla="*/ 1595438 h 2109788"/>
                <a:gd name="connsiteX23" fmla="*/ 1300163 w 4572000"/>
                <a:gd name="connsiteY23" fmla="*/ 1595438 h 2109788"/>
                <a:gd name="connsiteX24" fmla="*/ 1300163 w 4572000"/>
                <a:gd name="connsiteY24" fmla="*/ 1571625 h 2109788"/>
                <a:gd name="connsiteX25" fmla="*/ 1485900 w 4572000"/>
                <a:gd name="connsiteY25" fmla="*/ 1571625 h 2109788"/>
                <a:gd name="connsiteX26" fmla="*/ 1485900 w 4572000"/>
                <a:gd name="connsiteY26" fmla="*/ 1528763 h 2109788"/>
                <a:gd name="connsiteX27" fmla="*/ 1500188 w 4572000"/>
                <a:gd name="connsiteY27" fmla="*/ 1438275 h 2109788"/>
                <a:gd name="connsiteX28" fmla="*/ 1585913 w 4572000"/>
                <a:gd name="connsiteY28" fmla="*/ 1438275 h 2109788"/>
                <a:gd name="connsiteX29" fmla="*/ 1585913 w 4572000"/>
                <a:gd name="connsiteY29" fmla="*/ 1376363 h 2109788"/>
                <a:gd name="connsiteX30" fmla="*/ 1624013 w 4572000"/>
                <a:gd name="connsiteY30" fmla="*/ 1376363 h 2109788"/>
                <a:gd name="connsiteX31" fmla="*/ 1624013 w 4572000"/>
                <a:gd name="connsiteY31" fmla="*/ 1319213 h 2109788"/>
                <a:gd name="connsiteX32" fmla="*/ 1709738 w 4572000"/>
                <a:gd name="connsiteY32" fmla="*/ 1319213 h 2109788"/>
                <a:gd name="connsiteX33" fmla="*/ 1709738 w 4572000"/>
                <a:gd name="connsiteY33" fmla="*/ 1262063 h 2109788"/>
                <a:gd name="connsiteX34" fmla="*/ 1747838 w 4572000"/>
                <a:gd name="connsiteY34" fmla="*/ 1262063 h 2109788"/>
                <a:gd name="connsiteX35" fmla="*/ 1747838 w 4572000"/>
                <a:gd name="connsiteY35" fmla="*/ 1243013 h 2109788"/>
                <a:gd name="connsiteX36" fmla="*/ 1890713 w 4572000"/>
                <a:gd name="connsiteY36" fmla="*/ 1243013 h 2109788"/>
                <a:gd name="connsiteX37" fmla="*/ 1890713 w 4572000"/>
                <a:gd name="connsiteY37" fmla="*/ 1190625 h 2109788"/>
                <a:gd name="connsiteX38" fmla="*/ 1905000 w 4572000"/>
                <a:gd name="connsiteY38" fmla="*/ 1190625 h 2109788"/>
                <a:gd name="connsiteX39" fmla="*/ 1905000 w 4572000"/>
                <a:gd name="connsiteY39" fmla="*/ 1162050 h 2109788"/>
                <a:gd name="connsiteX40" fmla="*/ 1990725 w 4572000"/>
                <a:gd name="connsiteY40" fmla="*/ 1162050 h 2109788"/>
                <a:gd name="connsiteX41" fmla="*/ 1990725 w 4572000"/>
                <a:gd name="connsiteY41" fmla="*/ 1109663 h 2109788"/>
                <a:gd name="connsiteX42" fmla="*/ 2071688 w 4572000"/>
                <a:gd name="connsiteY42" fmla="*/ 1109663 h 2109788"/>
                <a:gd name="connsiteX43" fmla="*/ 2071688 w 4572000"/>
                <a:gd name="connsiteY43" fmla="*/ 1071563 h 2109788"/>
                <a:gd name="connsiteX44" fmla="*/ 2171700 w 4572000"/>
                <a:gd name="connsiteY44" fmla="*/ 1071563 h 2109788"/>
                <a:gd name="connsiteX45" fmla="*/ 2171700 w 4572000"/>
                <a:gd name="connsiteY45" fmla="*/ 1033463 h 2109788"/>
                <a:gd name="connsiteX46" fmla="*/ 2209800 w 4572000"/>
                <a:gd name="connsiteY46" fmla="*/ 1033463 h 2109788"/>
                <a:gd name="connsiteX47" fmla="*/ 2209800 w 4572000"/>
                <a:gd name="connsiteY47" fmla="*/ 995363 h 2109788"/>
                <a:gd name="connsiteX48" fmla="*/ 2286000 w 4572000"/>
                <a:gd name="connsiteY48" fmla="*/ 995363 h 2109788"/>
                <a:gd name="connsiteX49" fmla="*/ 2286000 w 4572000"/>
                <a:gd name="connsiteY49" fmla="*/ 947738 h 2109788"/>
                <a:gd name="connsiteX50" fmla="*/ 2338388 w 4572000"/>
                <a:gd name="connsiteY50" fmla="*/ 947738 h 2109788"/>
                <a:gd name="connsiteX51" fmla="*/ 2338388 w 4572000"/>
                <a:gd name="connsiteY51" fmla="*/ 904875 h 2109788"/>
                <a:gd name="connsiteX52" fmla="*/ 2466975 w 4572000"/>
                <a:gd name="connsiteY52" fmla="*/ 904875 h 2109788"/>
                <a:gd name="connsiteX53" fmla="*/ 2466975 w 4572000"/>
                <a:gd name="connsiteY53" fmla="*/ 862013 h 2109788"/>
                <a:gd name="connsiteX54" fmla="*/ 2652713 w 4572000"/>
                <a:gd name="connsiteY54" fmla="*/ 862013 h 2109788"/>
                <a:gd name="connsiteX55" fmla="*/ 2652713 w 4572000"/>
                <a:gd name="connsiteY55" fmla="*/ 828675 h 2109788"/>
                <a:gd name="connsiteX56" fmla="*/ 2695575 w 4572000"/>
                <a:gd name="connsiteY56" fmla="*/ 828675 h 2109788"/>
                <a:gd name="connsiteX57" fmla="*/ 2695575 w 4572000"/>
                <a:gd name="connsiteY57" fmla="*/ 714375 h 2109788"/>
                <a:gd name="connsiteX58" fmla="*/ 2786063 w 4572000"/>
                <a:gd name="connsiteY58" fmla="*/ 714375 h 2109788"/>
                <a:gd name="connsiteX59" fmla="*/ 2786063 w 4572000"/>
                <a:gd name="connsiteY59" fmla="*/ 638175 h 2109788"/>
                <a:gd name="connsiteX60" fmla="*/ 3000375 w 4572000"/>
                <a:gd name="connsiteY60" fmla="*/ 638175 h 2109788"/>
                <a:gd name="connsiteX61" fmla="*/ 3000375 w 4572000"/>
                <a:gd name="connsiteY61" fmla="*/ 590550 h 2109788"/>
                <a:gd name="connsiteX62" fmla="*/ 3114675 w 4572000"/>
                <a:gd name="connsiteY62" fmla="*/ 590550 h 2109788"/>
                <a:gd name="connsiteX63" fmla="*/ 3114675 w 4572000"/>
                <a:gd name="connsiteY63" fmla="*/ 528638 h 2109788"/>
                <a:gd name="connsiteX64" fmla="*/ 3286125 w 4572000"/>
                <a:gd name="connsiteY64" fmla="*/ 528638 h 2109788"/>
                <a:gd name="connsiteX65" fmla="*/ 3286125 w 4572000"/>
                <a:gd name="connsiteY65" fmla="*/ 485775 h 2109788"/>
                <a:gd name="connsiteX66" fmla="*/ 3390900 w 4572000"/>
                <a:gd name="connsiteY66" fmla="*/ 485775 h 2109788"/>
                <a:gd name="connsiteX67" fmla="*/ 3390900 w 4572000"/>
                <a:gd name="connsiteY67" fmla="*/ 433388 h 2109788"/>
                <a:gd name="connsiteX68" fmla="*/ 3433763 w 4572000"/>
                <a:gd name="connsiteY68" fmla="*/ 433388 h 2109788"/>
                <a:gd name="connsiteX69" fmla="*/ 3433763 w 4572000"/>
                <a:gd name="connsiteY69" fmla="*/ 352425 h 2109788"/>
                <a:gd name="connsiteX70" fmla="*/ 3471863 w 4572000"/>
                <a:gd name="connsiteY70" fmla="*/ 352425 h 2109788"/>
                <a:gd name="connsiteX71" fmla="*/ 3471863 w 4572000"/>
                <a:gd name="connsiteY71" fmla="*/ 309563 h 2109788"/>
                <a:gd name="connsiteX72" fmla="*/ 3567113 w 4572000"/>
                <a:gd name="connsiteY72" fmla="*/ 309563 h 2109788"/>
                <a:gd name="connsiteX73" fmla="*/ 3567113 w 4572000"/>
                <a:gd name="connsiteY73" fmla="*/ 257175 h 2109788"/>
                <a:gd name="connsiteX74" fmla="*/ 3638550 w 4572000"/>
                <a:gd name="connsiteY74" fmla="*/ 257175 h 2109788"/>
                <a:gd name="connsiteX75" fmla="*/ 3638550 w 4572000"/>
                <a:gd name="connsiteY75" fmla="*/ 180975 h 2109788"/>
                <a:gd name="connsiteX76" fmla="*/ 4238625 w 4572000"/>
                <a:gd name="connsiteY76" fmla="*/ 180975 h 2109788"/>
                <a:gd name="connsiteX77" fmla="*/ 4238625 w 4572000"/>
                <a:gd name="connsiteY77" fmla="*/ 0 h 2109788"/>
                <a:gd name="connsiteX78" fmla="*/ 4572000 w 4572000"/>
                <a:gd name="connsiteY78" fmla="*/ 0 h 2109788"/>
                <a:gd name="connsiteX0" fmla="*/ 0 w 4572000"/>
                <a:gd name="connsiteY0" fmla="*/ 2109788 h 2109788"/>
                <a:gd name="connsiteX1" fmla="*/ 485775 w 4572000"/>
                <a:gd name="connsiteY1" fmla="*/ 2109788 h 2109788"/>
                <a:gd name="connsiteX2" fmla="*/ 485775 w 4572000"/>
                <a:gd name="connsiteY2" fmla="*/ 2090738 h 2109788"/>
                <a:gd name="connsiteX3" fmla="*/ 700088 w 4572000"/>
                <a:gd name="connsiteY3" fmla="*/ 2090738 h 2109788"/>
                <a:gd name="connsiteX4" fmla="*/ 700088 w 4572000"/>
                <a:gd name="connsiteY4" fmla="*/ 2038350 h 2109788"/>
                <a:gd name="connsiteX5" fmla="*/ 790575 w 4572000"/>
                <a:gd name="connsiteY5" fmla="*/ 2038350 h 2109788"/>
                <a:gd name="connsiteX6" fmla="*/ 790575 w 4572000"/>
                <a:gd name="connsiteY6" fmla="*/ 2005013 h 2109788"/>
                <a:gd name="connsiteX7" fmla="*/ 847725 w 4572000"/>
                <a:gd name="connsiteY7" fmla="*/ 2005013 h 2109788"/>
                <a:gd name="connsiteX8" fmla="*/ 847725 w 4572000"/>
                <a:gd name="connsiteY8" fmla="*/ 1966913 h 2109788"/>
                <a:gd name="connsiteX9" fmla="*/ 895350 w 4572000"/>
                <a:gd name="connsiteY9" fmla="*/ 1966913 h 2109788"/>
                <a:gd name="connsiteX10" fmla="*/ 895350 w 4572000"/>
                <a:gd name="connsiteY10" fmla="*/ 1895475 h 2109788"/>
                <a:gd name="connsiteX11" fmla="*/ 919163 w 4572000"/>
                <a:gd name="connsiteY11" fmla="*/ 1895475 h 2109788"/>
                <a:gd name="connsiteX12" fmla="*/ 919163 w 4572000"/>
                <a:gd name="connsiteY12" fmla="*/ 1828800 h 2109788"/>
                <a:gd name="connsiteX13" fmla="*/ 1009650 w 4572000"/>
                <a:gd name="connsiteY13" fmla="*/ 1828800 h 2109788"/>
                <a:gd name="connsiteX14" fmla="*/ 1009650 w 4572000"/>
                <a:gd name="connsiteY14" fmla="*/ 1757363 h 2109788"/>
                <a:gd name="connsiteX15" fmla="*/ 1066800 w 4572000"/>
                <a:gd name="connsiteY15" fmla="*/ 1757363 h 2109788"/>
                <a:gd name="connsiteX16" fmla="*/ 1066800 w 4572000"/>
                <a:gd name="connsiteY16" fmla="*/ 1724025 h 2109788"/>
                <a:gd name="connsiteX17" fmla="*/ 1109663 w 4572000"/>
                <a:gd name="connsiteY17" fmla="*/ 1724025 h 2109788"/>
                <a:gd name="connsiteX18" fmla="*/ 1109663 w 4572000"/>
                <a:gd name="connsiteY18" fmla="*/ 1685925 h 2109788"/>
                <a:gd name="connsiteX19" fmla="*/ 1204913 w 4572000"/>
                <a:gd name="connsiteY19" fmla="*/ 1685925 h 2109788"/>
                <a:gd name="connsiteX20" fmla="*/ 1204913 w 4572000"/>
                <a:gd name="connsiteY20" fmla="*/ 1657350 h 2109788"/>
                <a:gd name="connsiteX21" fmla="*/ 1228725 w 4572000"/>
                <a:gd name="connsiteY21" fmla="*/ 1657350 h 2109788"/>
                <a:gd name="connsiteX22" fmla="*/ 1228725 w 4572000"/>
                <a:gd name="connsiteY22" fmla="*/ 1595438 h 2109788"/>
                <a:gd name="connsiteX23" fmla="*/ 1300163 w 4572000"/>
                <a:gd name="connsiteY23" fmla="*/ 1595438 h 2109788"/>
                <a:gd name="connsiteX24" fmla="*/ 1300163 w 4572000"/>
                <a:gd name="connsiteY24" fmla="*/ 1571625 h 2109788"/>
                <a:gd name="connsiteX25" fmla="*/ 1485900 w 4572000"/>
                <a:gd name="connsiteY25" fmla="*/ 1571625 h 2109788"/>
                <a:gd name="connsiteX26" fmla="*/ 1485900 w 4572000"/>
                <a:gd name="connsiteY26" fmla="*/ 1528763 h 2109788"/>
                <a:gd name="connsiteX27" fmla="*/ 1500188 w 4572000"/>
                <a:gd name="connsiteY27" fmla="*/ 1438275 h 2109788"/>
                <a:gd name="connsiteX28" fmla="*/ 1585913 w 4572000"/>
                <a:gd name="connsiteY28" fmla="*/ 1438275 h 2109788"/>
                <a:gd name="connsiteX29" fmla="*/ 1585913 w 4572000"/>
                <a:gd name="connsiteY29" fmla="*/ 1376363 h 2109788"/>
                <a:gd name="connsiteX30" fmla="*/ 1624013 w 4572000"/>
                <a:gd name="connsiteY30" fmla="*/ 1376363 h 2109788"/>
                <a:gd name="connsiteX31" fmla="*/ 1624013 w 4572000"/>
                <a:gd name="connsiteY31" fmla="*/ 1319213 h 2109788"/>
                <a:gd name="connsiteX32" fmla="*/ 1709738 w 4572000"/>
                <a:gd name="connsiteY32" fmla="*/ 1319213 h 2109788"/>
                <a:gd name="connsiteX33" fmla="*/ 1709738 w 4572000"/>
                <a:gd name="connsiteY33" fmla="*/ 1262063 h 2109788"/>
                <a:gd name="connsiteX34" fmla="*/ 1747838 w 4572000"/>
                <a:gd name="connsiteY34" fmla="*/ 1262063 h 2109788"/>
                <a:gd name="connsiteX35" fmla="*/ 1747838 w 4572000"/>
                <a:gd name="connsiteY35" fmla="*/ 1243013 h 2109788"/>
                <a:gd name="connsiteX36" fmla="*/ 1890713 w 4572000"/>
                <a:gd name="connsiteY36" fmla="*/ 1243013 h 2109788"/>
                <a:gd name="connsiteX37" fmla="*/ 1890713 w 4572000"/>
                <a:gd name="connsiteY37" fmla="*/ 1190625 h 2109788"/>
                <a:gd name="connsiteX38" fmla="*/ 1905000 w 4572000"/>
                <a:gd name="connsiteY38" fmla="*/ 1190625 h 2109788"/>
                <a:gd name="connsiteX39" fmla="*/ 1905000 w 4572000"/>
                <a:gd name="connsiteY39" fmla="*/ 1162050 h 2109788"/>
                <a:gd name="connsiteX40" fmla="*/ 1990725 w 4572000"/>
                <a:gd name="connsiteY40" fmla="*/ 1162050 h 2109788"/>
                <a:gd name="connsiteX41" fmla="*/ 1990725 w 4572000"/>
                <a:gd name="connsiteY41" fmla="*/ 1109663 h 2109788"/>
                <a:gd name="connsiteX42" fmla="*/ 2071688 w 4572000"/>
                <a:gd name="connsiteY42" fmla="*/ 1109663 h 2109788"/>
                <a:gd name="connsiteX43" fmla="*/ 2071688 w 4572000"/>
                <a:gd name="connsiteY43" fmla="*/ 1071563 h 2109788"/>
                <a:gd name="connsiteX44" fmla="*/ 2171700 w 4572000"/>
                <a:gd name="connsiteY44" fmla="*/ 1071563 h 2109788"/>
                <a:gd name="connsiteX45" fmla="*/ 2171700 w 4572000"/>
                <a:gd name="connsiteY45" fmla="*/ 1033463 h 2109788"/>
                <a:gd name="connsiteX46" fmla="*/ 2209800 w 4572000"/>
                <a:gd name="connsiteY46" fmla="*/ 1033463 h 2109788"/>
                <a:gd name="connsiteX47" fmla="*/ 2209800 w 4572000"/>
                <a:gd name="connsiteY47" fmla="*/ 995363 h 2109788"/>
                <a:gd name="connsiteX48" fmla="*/ 2286000 w 4572000"/>
                <a:gd name="connsiteY48" fmla="*/ 995363 h 2109788"/>
                <a:gd name="connsiteX49" fmla="*/ 2286000 w 4572000"/>
                <a:gd name="connsiteY49" fmla="*/ 947738 h 2109788"/>
                <a:gd name="connsiteX50" fmla="*/ 2338388 w 4572000"/>
                <a:gd name="connsiteY50" fmla="*/ 947738 h 2109788"/>
                <a:gd name="connsiteX51" fmla="*/ 2338388 w 4572000"/>
                <a:gd name="connsiteY51" fmla="*/ 904875 h 2109788"/>
                <a:gd name="connsiteX52" fmla="*/ 2466975 w 4572000"/>
                <a:gd name="connsiteY52" fmla="*/ 904875 h 2109788"/>
                <a:gd name="connsiteX53" fmla="*/ 2466975 w 4572000"/>
                <a:gd name="connsiteY53" fmla="*/ 862013 h 2109788"/>
                <a:gd name="connsiteX54" fmla="*/ 2652713 w 4572000"/>
                <a:gd name="connsiteY54" fmla="*/ 862013 h 2109788"/>
                <a:gd name="connsiteX55" fmla="*/ 2652713 w 4572000"/>
                <a:gd name="connsiteY55" fmla="*/ 828675 h 2109788"/>
                <a:gd name="connsiteX56" fmla="*/ 2695575 w 4572000"/>
                <a:gd name="connsiteY56" fmla="*/ 828675 h 2109788"/>
                <a:gd name="connsiteX57" fmla="*/ 2695575 w 4572000"/>
                <a:gd name="connsiteY57" fmla="*/ 714375 h 2109788"/>
                <a:gd name="connsiteX58" fmla="*/ 2786063 w 4572000"/>
                <a:gd name="connsiteY58" fmla="*/ 714375 h 2109788"/>
                <a:gd name="connsiteX59" fmla="*/ 2786063 w 4572000"/>
                <a:gd name="connsiteY59" fmla="*/ 638175 h 2109788"/>
                <a:gd name="connsiteX60" fmla="*/ 3000375 w 4572000"/>
                <a:gd name="connsiteY60" fmla="*/ 638175 h 2109788"/>
                <a:gd name="connsiteX61" fmla="*/ 3000375 w 4572000"/>
                <a:gd name="connsiteY61" fmla="*/ 590550 h 2109788"/>
                <a:gd name="connsiteX62" fmla="*/ 3114675 w 4572000"/>
                <a:gd name="connsiteY62" fmla="*/ 590550 h 2109788"/>
                <a:gd name="connsiteX63" fmla="*/ 3114675 w 4572000"/>
                <a:gd name="connsiteY63" fmla="*/ 528638 h 2109788"/>
                <a:gd name="connsiteX64" fmla="*/ 3286125 w 4572000"/>
                <a:gd name="connsiteY64" fmla="*/ 528638 h 2109788"/>
                <a:gd name="connsiteX65" fmla="*/ 3286125 w 4572000"/>
                <a:gd name="connsiteY65" fmla="*/ 485775 h 2109788"/>
                <a:gd name="connsiteX66" fmla="*/ 3390900 w 4572000"/>
                <a:gd name="connsiteY66" fmla="*/ 485775 h 2109788"/>
                <a:gd name="connsiteX67" fmla="*/ 3390900 w 4572000"/>
                <a:gd name="connsiteY67" fmla="*/ 433388 h 2109788"/>
                <a:gd name="connsiteX68" fmla="*/ 3433763 w 4572000"/>
                <a:gd name="connsiteY68" fmla="*/ 433388 h 2109788"/>
                <a:gd name="connsiteX69" fmla="*/ 3433763 w 4572000"/>
                <a:gd name="connsiteY69" fmla="*/ 352425 h 2109788"/>
                <a:gd name="connsiteX70" fmla="*/ 3471863 w 4572000"/>
                <a:gd name="connsiteY70" fmla="*/ 352425 h 2109788"/>
                <a:gd name="connsiteX71" fmla="*/ 3471863 w 4572000"/>
                <a:gd name="connsiteY71" fmla="*/ 309563 h 2109788"/>
                <a:gd name="connsiteX72" fmla="*/ 3567113 w 4572000"/>
                <a:gd name="connsiteY72" fmla="*/ 309563 h 2109788"/>
                <a:gd name="connsiteX73" fmla="*/ 3567113 w 4572000"/>
                <a:gd name="connsiteY73" fmla="*/ 257175 h 2109788"/>
                <a:gd name="connsiteX74" fmla="*/ 3638550 w 4572000"/>
                <a:gd name="connsiteY74" fmla="*/ 257175 h 2109788"/>
                <a:gd name="connsiteX75" fmla="*/ 3638550 w 4572000"/>
                <a:gd name="connsiteY75" fmla="*/ 180975 h 2109788"/>
                <a:gd name="connsiteX76" fmla="*/ 4238625 w 4572000"/>
                <a:gd name="connsiteY76" fmla="*/ 180975 h 2109788"/>
                <a:gd name="connsiteX77" fmla="*/ 4238625 w 4572000"/>
                <a:gd name="connsiteY77" fmla="*/ 0 h 2109788"/>
                <a:gd name="connsiteX78" fmla="*/ 4572000 w 4572000"/>
                <a:gd name="connsiteY78" fmla="*/ 0 h 2109788"/>
                <a:gd name="connsiteX0" fmla="*/ 0 w 4572000"/>
                <a:gd name="connsiteY0" fmla="*/ 2109788 h 2109788"/>
                <a:gd name="connsiteX1" fmla="*/ 485775 w 4572000"/>
                <a:gd name="connsiteY1" fmla="*/ 2109788 h 2109788"/>
                <a:gd name="connsiteX2" fmla="*/ 485775 w 4572000"/>
                <a:gd name="connsiteY2" fmla="*/ 2090738 h 2109788"/>
                <a:gd name="connsiteX3" fmla="*/ 700088 w 4572000"/>
                <a:gd name="connsiteY3" fmla="*/ 2090738 h 2109788"/>
                <a:gd name="connsiteX4" fmla="*/ 700088 w 4572000"/>
                <a:gd name="connsiteY4" fmla="*/ 2038350 h 2109788"/>
                <a:gd name="connsiteX5" fmla="*/ 790575 w 4572000"/>
                <a:gd name="connsiteY5" fmla="*/ 2038350 h 2109788"/>
                <a:gd name="connsiteX6" fmla="*/ 790575 w 4572000"/>
                <a:gd name="connsiteY6" fmla="*/ 2005013 h 2109788"/>
                <a:gd name="connsiteX7" fmla="*/ 847725 w 4572000"/>
                <a:gd name="connsiteY7" fmla="*/ 2005013 h 2109788"/>
                <a:gd name="connsiteX8" fmla="*/ 847725 w 4572000"/>
                <a:gd name="connsiteY8" fmla="*/ 1966913 h 2109788"/>
                <a:gd name="connsiteX9" fmla="*/ 895350 w 4572000"/>
                <a:gd name="connsiteY9" fmla="*/ 1966913 h 2109788"/>
                <a:gd name="connsiteX10" fmla="*/ 895350 w 4572000"/>
                <a:gd name="connsiteY10" fmla="*/ 1895475 h 2109788"/>
                <a:gd name="connsiteX11" fmla="*/ 919163 w 4572000"/>
                <a:gd name="connsiteY11" fmla="*/ 1895475 h 2109788"/>
                <a:gd name="connsiteX12" fmla="*/ 919163 w 4572000"/>
                <a:gd name="connsiteY12" fmla="*/ 1828800 h 2109788"/>
                <a:gd name="connsiteX13" fmla="*/ 1009650 w 4572000"/>
                <a:gd name="connsiteY13" fmla="*/ 1828800 h 2109788"/>
                <a:gd name="connsiteX14" fmla="*/ 1009650 w 4572000"/>
                <a:gd name="connsiteY14" fmla="*/ 1757363 h 2109788"/>
                <a:gd name="connsiteX15" fmla="*/ 1066800 w 4572000"/>
                <a:gd name="connsiteY15" fmla="*/ 1757363 h 2109788"/>
                <a:gd name="connsiteX16" fmla="*/ 1066800 w 4572000"/>
                <a:gd name="connsiteY16" fmla="*/ 1724025 h 2109788"/>
                <a:gd name="connsiteX17" fmla="*/ 1109663 w 4572000"/>
                <a:gd name="connsiteY17" fmla="*/ 1724025 h 2109788"/>
                <a:gd name="connsiteX18" fmla="*/ 1109663 w 4572000"/>
                <a:gd name="connsiteY18" fmla="*/ 1685925 h 2109788"/>
                <a:gd name="connsiteX19" fmla="*/ 1204913 w 4572000"/>
                <a:gd name="connsiteY19" fmla="*/ 1685925 h 2109788"/>
                <a:gd name="connsiteX20" fmla="*/ 1204913 w 4572000"/>
                <a:gd name="connsiteY20" fmla="*/ 1657350 h 2109788"/>
                <a:gd name="connsiteX21" fmla="*/ 1228725 w 4572000"/>
                <a:gd name="connsiteY21" fmla="*/ 1657350 h 2109788"/>
                <a:gd name="connsiteX22" fmla="*/ 1228725 w 4572000"/>
                <a:gd name="connsiteY22" fmla="*/ 1595438 h 2109788"/>
                <a:gd name="connsiteX23" fmla="*/ 1300163 w 4572000"/>
                <a:gd name="connsiteY23" fmla="*/ 1595438 h 2109788"/>
                <a:gd name="connsiteX24" fmla="*/ 1300163 w 4572000"/>
                <a:gd name="connsiteY24" fmla="*/ 1571625 h 2109788"/>
                <a:gd name="connsiteX25" fmla="*/ 1485900 w 4572000"/>
                <a:gd name="connsiteY25" fmla="*/ 1571625 h 2109788"/>
                <a:gd name="connsiteX26" fmla="*/ 1500188 w 4572000"/>
                <a:gd name="connsiteY26" fmla="*/ 1438275 h 2109788"/>
                <a:gd name="connsiteX27" fmla="*/ 1585913 w 4572000"/>
                <a:gd name="connsiteY27" fmla="*/ 1438275 h 2109788"/>
                <a:gd name="connsiteX28" fmla="*/ 1585913 w 4572000"/>
                <a:gd name="connsiteY28" fmla="*/ 1376363 h 2109788"/>
                <a:gd name="connsiteX29" fmla="*/ 1624013 w 4572000"/>
                <a:gd name="connsiteY29" fmla="*/ 1376363 h 2109788"/>
                <a:gd name="connsiteX30" fmla="*/ 1624013 w 4572000"/>
                <a:gd name="connsiteY30" fmla="*/ 1319213 h 2109788"/>
                <a:gd name="connsiteX31" fmla="*/ 1709738 w 4572000"/>
                <a:gd name="connsiteY31" fmla="*/ 1319213 h 2109788"/>
                <a:gd name="connsiteX32" fmla="*/ 1709738 w 4572000"/>
                <a:gd name="connsiteY32" fmla="*/ 1262063 h 2109788"/>
                <a:gd name="connsiteX33" fmla="*/ 1747838 w 4572000"/>
                <a:gd name="connsiteY33" fmla="*/ 1262063 h 2109788"/>
                <a:gd name="connsiteX34" fmla="*/ 1747838 w 4572000"/>
                <a:gd name="connsiteY34" fmla="*/ 1243013 h 2109788"/>
                <a:gd name="connsiteX35" fmla="*/ 1890713 w 4572000"/>
                <a:gd name="connsiteY35" fmla="*/ 1243013 h 2109788"/>
                <a:gd name="connsiteX36" fmla="*/ 1890713 w 4572000"/>
                <a:gd name="connsiteY36" fmla="*/ 1190625 h 2109788"/>
                <a:gd name="connsiteX37" fmla="*/ 1905000 w 4572000"/>
                <a:gd name="connsiteY37" fmla="*/ 1190625 h 2109788"/>
                <a:gd name="connsiteX38" fmla="*/ 1905000 w 4572000"/>
                <a:gd name="connsiteY38" fmla="*/ 1162050 h 2109788"/>
                <a:gd name="connsiteX39" fmla="*/ 1990725 w 4572000"/>
                <a:gd name="connsiteY39" fmla="*/ 1162050 h 2109788"/>
                <a:gd name="connsiteX40" fmla="*/ 1990725 w 4572000"/>
                <a:gd name="connsiteY40" fmla="*/ 1109663 h 2109788"/>
                <a:gd name="connsiteX41" fmla="*/ 2071688 w 4572000"/>
                <a:gd name="connsiteY41" fmla="*/ 1109663 h 2109788"/>
                <a:gd name="connsiteX42" fmla="*/ 2071688 w 4572000"/>
                <a:gd name="connsiteY42" fmla="*/ 1071563 h 2109788"/>
                <a:gd name="connsiteX43" fmla="*/ 2171700 w 4572000"/>
                <a:gd name="connsiteY43" fmla="*/ 1071563 h 2109788"/>
                <a:gd name="connsiteX44" fmla="*/ 2171700 w 4572000"/>
                <a:gd name="connsiteY44" fmla="*/ 1033463 h 2109788"/>
                <a:gd name="connsiteX45" fmla="*/ 2209800 w 4572000"/>
                <a:gd name="connsiteY45" fmla="*/ 1033463 h 2109788"/>
                <a:gd name="connsiteX46" fmla="*/ 2209800 w 4572000"/>
                <a:gd name="connsiteY46" fmla="*/ 995363 h 2109788"/>
                <a:gd name="connsiteX47" fmla="*/ 2286000 w 4572000"/>
                <a:gd name="connsiteY47" fmla="*/ 995363 h 2109788"/>
                <a:gd name="connsiteX48" fmla="*/ 2286000 w 4572000"/>
                <a:gd name="connsiteY48" fmla="*/ 947738 h 2109788"/>
                <a:gd name="connsiteX49" fmla="*/ 2338388 w 4572000"/>
                <a:gd name="connsiteY49" fmla="*/ 947738 h 2109788"/>
                <a:gd name="connsiteX50" fmla="*/ 2338388 w 4572000"/>
                <a:gd name="connsiteY50" fmla="*/ 904875 h 2109788"/>
                <a:gd name="connsiteX51" fmla="*/ 2466975 w 4572000"/>
                <a:gd name="connsiteY51" fmla="*/ 904875 h 2109788"/>
                <a:gd name="connsiteX52" fmla="*/ 2466975 w 4572000"/>
                <a:gd name="connsiteY52" fmla="*/ 862013 h 2109788"/>
                <a:gd name="connsiteX53" fmla="*/ 2652713 w 4572000"/>
                <a:gd name="connsiteY53" fmla="*/ 862013 h 2109788"/>
                <a:gd name="connsiteX54" fmla="*/ 2652713 w 4572000"/>
                <a:gd name="connsiteY54" fmla="*/ 828675 h 2109788"/>
                <a:gd name="connsiteX55" fmla="*/ 2695575 w 4572000"/>
                <a:gd name="connsiteY55" fmla="*/ 828675 h 2109788"/>
                <a:gd name="connsiteX56" fmla="*/ 2695575 w 4572000"/>
                <a:gd name="connsiteY56" fmla="*/ 714375 h 2109788"/>
                <a:gd name="connsiteX57" fmla="*/ 2786063 w 4572000"/>
                <a:gd name="connsiteY57" fmla="*/ 714375 h 2109788"/>
                <a:gd name="connsiteX58" fmla="*/ 2786063 w 4572000"/>
                <a:gd name="connsiteY58" fmla="*/ 638175 h 2109788"/>
                <a:gd name="connsiteX59" fmla="*/ 3000375 w 4572000"/>
                <a:gd name="connsiteY59" fmla="*/ 638175 h 2109788"/>
                <a:gd name="connsiteX60" fmla="*/ 3000375 w 4572000"/>
                <a:gd name="connsiteY60" fmla="*/ 590550 h 2109788"/>
                <a:gd name="connsiteX61" fmla="*/ 3114675 w 4572000"/>
                <a:gd name="connsiteY61" fmla="*/ 590550 h 2109788"/>
                <a:gd name="connsiteX62" fmla="*/ 3114675 w 4572000"/>
                <a:gd name="connsiteY62" fmla="*/ 528638 h 2109788"/>
                <a:gd name="connsiteX63" fmla="*/ 3286125 w 4572000"/>
                <a:gd name="connsiteY63" fmla="*/ 528638 h 2109788"/>
                <a:gd name="connsiteX64" fmla="*/ 3286125 w 4572000"/>
                <a:gd name="connsiteY64" fmla="*/ 485775 h 2109788"/>
                <a:gd name="connsiteX65" fmla="*/ 3390900 w 4572000"/>
                <a:gd name="connsiteY65" fmla="*/ 485775 h 2109788"/>
                <a:gd name="connsiteX66" fmla="*/ 3390900 w 4572000"/>
                <a:gd name="connsiteY66" fmla="*/ 433388 h 2109788"/>
                <a:gd name="connsiteX67" fmla="*/ 3433763 w 4572000"/>
                <a:gd name="connsiteY67" fmla="*/ 433388 h 2109788"/>
                <a:gd name="connsiteX68" fmla="*/ 3433763 w 4572000"/>
                <a:gd name="connsiteY68" fmla="*/ 352425 h 2109788"/>
                <a:gd name="connsiteX69" fmla="*/ 3471863 w 4572000"/>
                <a:gd name="connsiteY69" fmla="*/ 352425 h 2109788"/>
                <a:gd name="connsiteX70" fmla="*/ 3471863 w 4572000"/>
                <a:gd name="connsiteY70" fmla="*/ 309563 h 2109788"/>
                <a:gd name="connsiteX71" fmla="*/ 3567113 w 4572000"/>
                <a:gd name="connsiteY71" fmla="*/ 309563 h 2109788"/>
                <a:gd name="connsiteX72" fmla="*/ 3567113 w 4572000"/>
                <a:gd name="connsiteY72" fmla="*/ 257175 h 2109788"/>
                <a:gd name="connsiteX73" fmla="*/ 3638550 w 4572000"/>
                <a:gd name="connsiteY73" fmla="*/ 257175 h 2109788"/>
                <a:gd name="connsiteX74" fmla="*/ 3638550 w 4572000"/>
                <a:gd name="connsiteY74" fmla="*/ 180975 h 2109788"/>
                <a:gd name="connsiteX75" fmla="*/ 4238625 w 4572000"/>
                <a:gd name="connsiteY75" fmla="*/ 180975 h 2109788"/>
                <a:gd name="connsiteX76" fmla="*/ 4238625 w 4572000"/>
                <a:gd name="connsiteY76" fmla="*/ 0 h 2109788"/>
                <a:gd name="connsiteX77" fmla="*/ 4572000 w 4572000"/>
                <a:gd name="connsiteY77" fmla="*/ 0 h 21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572000" h="2109788">
                  <a:moveTo>
                    <a:pt x="0" y="2109788"/>
                  </a:moveTo>
                  <a:lnTo>
                    <a:pt x="485775" y="2109788"/>
                  </a:lnTo>
                  <a:lnTo>
                    <a:pt x="485775" y="2090738"/>
                  </a:lnTo>
                  <a:lnTo>
                    <a:pt x="700088" y="2090738"/>
                  </a:lnTo>
                  <a:lnTo>
                    <a:pt x="700088" y="2038350"/>
                  </a:lnTo>
                  <a:lnTo>
                    <a:pt x="790575" y="2038350"/>
                  </a:lnTo>
                  <a:lnTo>
                    <a:pt x="790575" y="2005013"/>
                  </a:lnTo>
                  <a:lnTo>
                    <a:pt x="847725" y="2005013"/>
                  </a:lnTo>
                  <a:lnTo>
                    <a:pt x="847725" y="1966913"/>
                  </a:lnTo>
                  <a:lnTo>
                    <a:pt x="895350" y="1966913"/>
                  </a:lnTo>
                  <a:lnTo>
                    <a:pt x="895350" y="1895475"/>
                  </a:lnTo>
                  <a:lnTo>
                    <a:pt x="919163" y="1895475"/>
                  </a:lnTo>
                  <a:lnTo>
                    <a:pt x="919163" y="1828800"/>
                  </a:lnTo>
                  <a:lnTo>
                    <a:pt x="1009650" y="1828800"/>
                  </a:lnTo>
                  <a:lnTo>
                    <a:pt x="1009650" y="1757363"/>
                  </a:lnTo>
                  <a:lnTo>
                    <a:pt x="1066800" y="1757363"/>
                  </a:lnTo>
                  <a:lnTo>
                    <a:pt x="1066800" y="1724025"/>
                  </a:lnTo>
                  <a:lnTo>
                    <a:pt x="1109663" y="1724025"/>
                  </a:lnTo>
                  <a:lnTo>
                    <a:pt x="1109663" y="1685925"/>
                  </a:lnTo>
                  <a:lnTo>
                    <a:pt x="1204913" y="1685925"/>
                  </a:lnTo>
                  <a:lnTo>
                    <a:pt x="1204913" y="1657350"/>
                  </a:lnTo>
                  <a:lnTo>
                    <a:pt x="1228725" y="1657350"/>
                  </a:lnTo>
                  <a:lnTo>
                    <a:pt x="1228725" y="1595438"/>
                  </a:lnTo>
                  <a:lnTo>
                    <a:pt x="1300163" y="1595438"/>
                  </a:lnTo>
                  <a:lnTo>
                    <a:pt x="1300163" y="1571625"/>
                  </a:lnTo>
                  <a:lnTo>
                    <a:pt x="1485900" y="1571625"/>
                  </a:lnTo>
                  <a:lnTo>
                    <a:pt x="1500188" y="1438275"/>
                  </a:lnTo>
                  <a:lnTo>
                    <a:pt x="1585913" y="1438275"/>
                  </a:lnTo>
                  <a:lnTo>
                    <a:pt x="1585913" y="1376363"/>
                  </a:lnTo>
                  <a:lnTo>
                    <a:pt x="1624013" y="1376363"/>
                  </a:lnTo>
                  <a:lnTo>
                    <a:pt x="1624013" y="1319213"/>
                  </a:lnTo>
                  <a:lnTo>
                    <a:pt x="1709738" y="1319213"/>
                  </a:lnTo>
                  <a:lnTo>
                    <a:pt x="1709738" y="1262063"/>
                  </a:lnTo>
                  <a:lnTo>
                    <a:pt x="1747838" y="1262063"/>
                  </a:lnTo>
                  <a:lnTo>
                    <a:pt x="1747838" y="1243013"/>
                  </a:lnTo>
                  <a:lnTo>
                    <a:pt x="1890713" y="1243013"/>
                  </a:lnTo>
                  <a:lnTo>
                    <a:pt x="1890713" y="1190625"/>
                  </a:lnTo>
                  <a:lnTo>
                    <a:pt x="1905000" y="1190625"/>
                  </a:lnTo>
                  <a:lnTo>
                    <a:pt x="1905000" y="1162050"/>
                  </a:lnTo>
                  <a:lnTo>
                    <a:pt x="1990725" y="1162050"/>
                  </a:lnTo>
                  <a:lnTo>
                    <a:pt x="1990725" y="1109663"/>
                  </a:lnTo>
                  <a:lnTo>
                    <a:pt x="2071688" y="1109663"/>
                  </a:lnTo>
                  <a:lnTo>
                    <a:pt x="2071688" y="1071563"/>
                  </a:lnTo>
                  <a:lnTo>
                    <a:pt x="2171700" y="1071563"/>
                  </a:lnTo>
                  <a:lnTo>
                    <a:pt x="2171700" y="1033463"/>
                  </a:lnTo>
                  <a:lnTo>
                    <a:pt x="2209800" y="1033463"/>
                  </a:lnTo>
                  <a:lnTo>
                    <a:pt x="2209800" y="995363"/>
                  </a:lnTo>
                  <a:lnTo>
                    <a:pt x="2286000" y="995363"/>
                  </a:lnTo>
                  <a:lnTo>
                    <a:pt x="2286000" y="947738"/>
                  </a:lnTo>
                  <a:lnTo>
                    <a:pt x="2338388" y="947738"/>
                  </a:lnTo>
                  <a:lnTo>
                    <a:pt x="2338388" y="904875"/>
                  </a:lnTo>
                  <a:lnTo>
                    <a:pt x="2466975" y="904875"/>
                  </a:lnTo>
                  <a:lnTo>
                    <a:pt x="2466975" y="862013"/>
                  </a:lnTo>
                  <a:lnTo>
                    <a:pt x="2652713" y="862013"/>
                  </a:lnTo>
                  <a:lnTo>
                    <a:pt x="2652713" y="828675"/>
                  </a:lnTo>
                  <a:lnTo>
                    <a:pt x="2695575" y="828675"/>
                  </a:lnTo>
                  <a:lnTo>
                    <a:pt x="2695575" y="714375"/>
                  </a:lnTo>
                  <a:lnTo>
                    <a:pt x="2786063" y="714375"/>
                  </a:lnTo>
                  <a:lnTo>
                    <a:pt x="2786063" y="638175"/>
                  </a:lnTo>
                  <a:lnTo>
                    <a:pt x="3000375" y="638175"/>
                  </a:lnTo>
                  <a:lnTo>
                    <a:pt x="3000375" y="590550"/>
                  </a:lnTo>
                  <a:lnTo>
                    <a:pt x="3114675" y="590550"/>
                  </a:lnTo>
                  <a:lnTo>
                    <a:pt x="3114675" y="528638"/>
                  </a:lnTo>
                  <a:lnTo>
                    <a:pt x="3286125" y="528638"/>
                  </a:lnTo>
                  <a:lnTo>
                    <a:pt x="3286125" y="485775"/>
                  </a:lnTo>
                  <a:lnTo>
                    <a:pt x="3390900" y="485775"/>
                  </a:lnTo>
                  <a:lnTo>
                    <a:pt x="3390900" y="433388"/>
                  </a:lnTo>
                  <a:lnTo>
                    <a:pt x="3433763" y="433388"/>
                  </a:lnTo>
                  <a:lnTo>
                    <a:pt x="3433763" y="352425"/>
                  </a:lnTo>
                  <a:lnTo>
                    <a:pt x="3471863" y="352425"/>
                  </a:lnTo>
                  <a:lnTo>
                    <a:pt x="3471863" y="309563"/>
                  </a:lnTo>
                  <a:lnTo>
                    <a:pt x="3567113" y="309563"/>
                  </a:lnTo>
                  <a:lnTo>
                    <a:pt x="3567113" y="257175"/>
                  </a:lnTo>
                  <a:lnTo>
                    <a:pt x="3638550" y="257175"/>
                  </a:lnTo>
                  <a:lnTo>
                    <a:pt x="3638550" y="180975"/>
                  </a:lnTo>
                  <a:lnTo>
                    <a:pt x="4238625" y="180975"/>
                  </a:lnTo>
                  <a:lnTo>
                    <a:pt x="4238625" y="0"/>
                  </a:lnTo>
                  <a:lnTo>
                    <a:pt x="4572000" y="0"/>
                  </a:lnTo>
                </a:path>
              </a:pathLst>
            </a:custGeom>
            <a:noFill/>
            <a:ln w="1905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a:ln>
                  <a:noFill/>
                </a:ln>
                <a:solidFill>
                  <a:schemeClr val="bg1"/>
                </a:solidFill>
                <a:effectLst/>
                <a:latin typeface="Arial" charset="0"/>
              </a:endParaRPr>
            </a:p>
          </p:txBody>
        </p:sp>
        <p:sp>
          <p:nvSpPr>
            <p:cNvPr id="20" name="Forme libre : forme 19"/>
            <p:cNvSpPr/>
            <p:nvPr/>
          </p:nvSpPr>
          <p:spPr bwMode="auto">
            <a:xfrm>
              <a:off x="2799514" y="3037432"/>
              <a:ext cx="4263390" cy="1478280"/>
            </a:xfrm>
            <a:custGeom>
              <a:avLst/>
              <a:gdLst>
                <a:gd name="connsiteX0" fmla="*/ 0 w 4263390"/>
                <a:gd name="connsiteY0" fmla="*/ 1478280 h 1478280"/>
                <a:gd name="connsiteX1" fmla="*/ 0 w 4263390"/>
                <a:gd name="connsiteY1" fmla="*/ 1432560 h 1478280"/>
                <a:gd name="connsiteX2" fmla="*/ 34290 w 4263390"/>
                <a:gd name="connsiteY2" fmla="*/ 1432560 h 1478280"/>
                <a:gd name="connsiteX3" fmla="*/ 53340 w 4263390"/>
                <a:gd name="connsiteY3" fmla="*/ 1413510 h 1478280"/>
                <a:gd name="connsiteX4" fmla="*/ 217170 w 4263390"/>
                <a:gd name="connsiteY4" fmla="*/ 1413510 h 1478280"/>
                <a:gd name="connsiteX5" fmla="*/ 217170 w 4263390"/>
                <a:gd name="connsiteY5" fmla="*/ 1371600 h 1478280"/>
                <a:gd name="connsiteX6" fmla="*/ 323850 w 4263390"/>
                <a:gd name="connsiteY6" fmla="*/ 1371600 h 1478280"/>
                <a:gd name="connsiteX7" fmla="*/ 323850 w 4263390"/>
                <a:gd name="connsiteY7" fmla="*/ 1371600 h 1478280"/>
                <a:gd name="connsiteX8" fmla="*/ 323850 w 4263390"/>
                <a:gd name="connsiteY8" fmla="*/ 1333500 h 1478280"/>
                <a:gd name="connsiteX9" fmla="*/ 518160 w 4263390"/>
                <a:gd name="connsiteY9" fmla="*/ 1333500 h 1478280"/>
                <a:gd name="connsiteX10" fmla="*/ 518160 w 4263390"/>
                <a:gd name="connsiteY10" fmla="*/ 1291590 h 1478280"/>
                <a:gd name="connsiteX11" fmla="*/ 613410 w 4263390"/>
                <a:gd name="connsiteY11" fmla="*/ 1291590 h 1478280"/>
                <a:gd name="connsiteX12" fmla="*/ 613410 w 4263390"/>
                <a:gd name="connsiteY12" fmla="*/ 1177290 h 1478280"/>
                <a:gd name="connsiteX13" fmla="*/ 1143000 w 4263390"/>
                <a:gd name="connsiteY13" fmla="*/ 1177290 h 1478280"/>
                <a:gd name="connsiteX14" fmla="*/ 1143000 w 4263390"/>
                <a:gd name="connsiteY14" fmla="*/ 1139190 h 1478280"/>
                <a:gd name="connsiteX15" fmla="*/ 1249680 w 4263390"/>
                <a:gd name="connsiteY15" fmla="*/ 1139190 h 1478280"/>
                <a:gd name="connsiteX16" fmla="*/ 1249680 w 4263390"/>
                <a:gd name="connsiteY16" fmla="*/ 1101090 h 1478280"/>
                <a:gd name="connsiteX17" fmla="*/ 1375410 w 4263390"/>
                <a:gd name="connsiteY17" fmla="*/ 1101090 h 1478280"/>
                <a:gd name="connsiteX18" fmla="*/ 1375410 w 4263390"/>
                <a:gd name="connsiteY18" fmla="*/ 1066800 h 1478280"/>
                <a:gd name="connsiteX19" fmla="*/ 1527810 w 4263390"/>
                <a:gd name="connsiteY19" fmla="*/ 1066800 h 1478280"/>
                <a:gd name="connsiteX20" fmla="*/ 1527810 w 4263390"/>
                <a:gd name="connsiteY20" fmla="*/ 986790 h 1478280"/>
                <a:gd name="connsiteX21" fmla="*/ 1546860 w 4263390"/>
                <a:gd name="connsiteY21" fmla="*/ 986790 h 1478280"/>
                <a:gd name="connsiteX22" fmla="*/ 1546860 w 4263390"/>
                <a:gd name="connsiteY22" fmla="*/ 937260 h 1478280"/>
                <a:gd name="connsiteX23" fmla="*/ 1699260 w 4263390"/>
                <a:gd name="connsiteY23" fmla="*/ 937260 h 1478280"/>
                <a:gd name="connsiteX24" fmla="*/ 1699260 w 4263390"/>
                <a:gd name="connsiteY24" fmla="*/ 872490 h 1478280"/>
                <a:gd name="connsiteX25" fmla="*/ 1718310 w 4263390"/>
                <a:gd name="connsiteY25" fmla="*/ 872490 h 1478280"/>
                <a:gd name="connsiteX26" fmla="*/ 1718310 w 4263390"/>
                <a:gd name="connsiteY26" fmla="*/ 815340 h 1478280"/>
                <a:gd name="connsiteX27" fmla="*/ 2225040 w 4263390"/>
                <a:gd name="connsiteY27" fmla="*/ 815340 h 1478280"/>
                <a:gd name="connsiteX28" fmla="*/ 2225040 w 4263390"/>
                <a:gd name="connsiteY28" fmla="*/ 788670 h 1478280"/>
                <a:gd name="connsiteX29" fmla="*/ 2259330 w 4263390"/>
                <a:gd name="connsiteY29" fmla="*/ 788670 h 1478280"/>
                <a:gd name="connsiteX30" fmla="*/ 2259330 w 4263390"/>
                <a:gd name="connsiteY30" fmla="*/ 754380 h 1478280"/>
                <a:gd name="connsiteX31" fmla="*/ 2293620 w 4263390"/>
                <a:gd name="connsiteY31" fmla="*/ 754380 h 1478280"/>
                <a:gd name="connsiteX32" fmla="*/ 2293620 w 4263390"/>
                <a:gd name="connsiteY32" fmla="*/ 708660 h 1478280"/>
                <a:gd name="connsiteX33" fmla="*/ 2312670 w 4263390"/>
                <a:gd name="connsiteY33" fmla="*/ 708660 h 1478280"/>
                <a:gd name="connsiteX34" fmla="*/ 2312670 w 4263390"/>
                <a:gd name="connsiteY34" fmla="*/ 666750 h 1478280"/>
                <a:gd name="connsiteX35" fmla="*/ 2350770 w 4263390"/>
                <a:gd name="connsiteY35" fmla="*/ 666750 h 1478280"/>
                <a:gd name="connsiteX36" fmla="*/ 2350770 w 4263390"/>
                <a:gd name="connsiteY36" fmla="*/ 609600 h 1478280"/>
                <a:gd name="connsiteX37" fmla="*/ 3097530 w 4263390"/>
                <a:gd name="connsiteY37" fmla="*/ 609600 h 1478280"/>
                <a:gd name="connsiteX38" fmla="*/ 3097530 w 4263390"/>
                <a:gd name="connsiteY38" fmla="*/ 563880 h 1478280"/>
                <a:gd name="connsiteX39" fmla="*/ 3402330 w 4263390"/>
                <a:gd name="connsiteY39" fmla="*/ 563880 h 1478280"/>
                <a:gd name="connsiteX40" fmla="*/ 3402330 w 4263390"/>
                <a:gd name="connsiteY40" fmla="*/ 491490 h 1478280"/>
                <a:gd name="connsiteX41" fmla="*/ 3554730 w 4263390"/>
                <a:gd name="connsiteY41" fmla="*/ 491490 h 1478280"/>
                <a:gd name="connsiteX42" fmla="*/ 3554730 w 4263390"/>
                <a:gd name="connsiteY42" fmla="*/ 384810 h 1478280"/>
                <a:gd name="connsiteX43" fmla="*/ 3608070 w 4263390"/>
                <a:gd name="connsiteY43" fmla="*/ 384810 h 1478280"/>
                <a:gd name="connsiteX44" fmla="*/ 3608070 w 4263390"/>
                <a:gd name="connsiteY44" fmla="*/ 293370 h 1478280"/>
                <a:gd name="connsiteX45" fmla="*/ 3863340 w 4263390"/>
                <a:gd name="connsiteY45" fmla="*/ 293370 h 1478280"/>
                <a:gd name="connsiteX46" fmla="*/ 3863340 w 4263390"/>
                <a:gd name="connsiteY46" fmla="*/ 137160 h 1478280"/>
                <a:gd name="connsiteX47" fmla="*/ 3931920 w 4263390"/>
                <a:gd name="connsiteY47" fmla="*/ 137160 h 1478280"/>
                <a:gd name="connsiteX48" fmla="*/ 3931920 w 4263390"/>
                <a:gd name="connsiteY48" fmla="*/ 0 h 1478280"/>
                <a:gd name="connsiteX49" fmla="*/ 4263390 w 4263390"/>
                <a:gd name="connsiteY49" fmla="*/ 0 h 14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263390" h="1478280">
                  <a:moveTo>
                    <a:pt x="0" y="1478280"/>
                  </a:moveTo>
                  <a:lnTo>
                    <a:pt x="0" y="1432560"/>
                  </a:lnTo>
                  <a:lnTo>
                    <a:pt x="34290" y="1432560"/>
                  </a:lnTo>
                  <a:lnTo>
                    <a:pt x="53340" y="1413510"/>
                  </a:lnTo>
                  <a:lnTo>
                    <a:pt x="217170" y="1413510"/>
                  </a:lnTo>
                  <a:lnTo>
                    <a:pt x="217170" y="1371600"/>
                  </a:lnTo>
                  <a:lnTo>
                    <a:pt x="323850" y="1371600"/>
                  </a:lnTo>
                  <a:lnTo>
                    <a:pt x="323850" y="1371600"/>
                  </a:lnTo>
                  <a:lnTo>
                    <a:pt x="323850" y="1333500"/>
                  </a:lnTo>
                  <a:lnTo>
                    <a:pt x="518160" y="1333500"/>
                  </a:lnTo>
                  <a:lnTo>
                    <a:pt x="518160" y="1291590"/>
                  </a:lnTo>
                  <a:lnTo>
                    <a:pt x="613410" y="1291590"/>
                  </a:lnTo>
                  <a:lnTo>
                    <a:pt x="613410" y="1177290"/>
                  </a:lnTo>
                  <a:lnTo>
                    <a:pt x="1143000" y="1177290"/>
                  </a:lnTo>
                  <a:lnTo>
                    <a:pt x="1143000" y="1139190"/>
                  </a:lnTo>
                  <a:lnTo>
                    <a:pt x="1249680" y="1139190"/>
                  </a:lnTo>
                  <a:lnTo>
                    <a:pt x="1249680" y="1101090"/>
                  </a:lnTo>
                  <a:lnTo>
                    <a:pt x="1375410" y="1101090"/>
                  </a:lnTo>
                  <a:lnTo>
                    <a:pt x="1375410" y="1066800"/>
                  </a:lnTo>
                  <a:lnTo>
                    <a:pt x="1527810" y="1066800"/>
                  </a:lnTo>
                  <a:lnTo>
                    <a:pt x="1527810" y="986790"/>
                  </a:lnTo>
                  <a:lnTo>
                    <a:pt x="1546860" y="986790"/>
                  </a:lnTo>
                  <a:lnTo>
                    <a:pt x="1546860" y="937260"/>
                  </a:lnTo>
                  <a:lnTo>
                    <a:pt x="1699260" y="937260"/>
                  </a:lnTo>
                  <a:lnTo>
                    <a:pt x="1699260" y="872490"/>
                  </a:lnTo>
                  <a:lnTo>
                    <a:pt x="1718310" y="872490"/>
                  </a:lnTo>
                  <a:lnTo>
                    <a:pt x="1718310" y="815340"/>
                  </a:lnTo>
                  <a:lnTo>
                    <a:pt x="2225040" y="815340"/>
                  </a:lnTo>
                  <a:lnTo>
                    <a:pt x="2225040" y="788670"/>
                  </a:lnTo>
                  <a:lnTo>
                    <a:pt x="2259330" y="788670"/>
                  </a:lnTo>
                  <a:lnTo>
                    <a:pt x="2259330" y="754380"/>
                  </a:lnTo>
                  <a:lnTo>
                    <a:pt x="2293620" y="754380"/>
                  </a:lnTo>
                  <a:lnTo>
                    <a:pt x="2293620" y="708660"/>
                  </a:lnTo>
                  <a:lnTo>
                    <a:pt x="2312670" y="708660"/>
                  </a:lnTo>
                  <a:lnTo>
                    <a:pt x="2312670" y="666750"/>
                  </a:lnTo>
                  <a:lnTo>
                    <a:pt x="2350770" y="666750"/>
                  </a:lnTo>
                  <a:lnTo>
                    <a:pt x="2350770" y="609600"/>
                  </a:lnTo>
                  <a:lnTo>
                    <a:pt x="3097530" y="609600"/>
                  </a:lnTo>
                  <a:lnTo>
                    <a:pt x="3097530" y="563880"/>
                  </a:lnTo>
                  <a:lnTo>
                    <a:pt x="3402330" y="563880"/>
                  </a:lnTo>
                  <a:lnTo>
                    <a:pt x="3402330" y="491490"/>
                  </a:lnTo>
                  <a:lnTo>
                    <a:pt x="3554730" y="491490"/>
                  </a:lnTo>
                  <a:lnTo>
                    <a:pt x="3554730" y="384810"/>
                  </a:lnTo>
                  <a:lnTo>
                    <a:pt x="3608070" y="384810"/>
                  </a:lnTo>
                  <a:lnTo>
                    <a:pt x="3608070" y="293370"/>
                  </a:lnTo>
                  <a:lnTo>
                    <a:pt x="3863340" y="293370"/>
                  </a:lnTo>
                  <a:lnTo>
                    <a:pt x="3863340" y="137160"/>
                  </a:lnTo>
                  <a:lnTo>
                    <a:pt x="3931920" y="137160"/>
                  </a:lnTo>
                  <a:lnTo>
                    <a:pt x="3931920" y="0"/>
                  </a:lnTo>
                  <a:lnTo>
                    <a:pt x="4263390" y="0"/>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a:ln>
                  <a:noFill/>
                </a:ln>
                <a:solidFill>
                  <a:schemeClr val="bg1"/>
                </a:solidFill>
                <a:effectLst/>
                <a:latin typeface="Arial" charset="0"/>
              </a:endParaRPr>
            </a:p>
          </p:txBody>
        </p:sp>
        <p:sp>
          <p:nvSpPr>
            <p:cNvPr id="48" name="ZoneTexte 47"/>
            <p:cNvSpPr txBox="1"/>
            <p:nvPr/>
          </p:nvSpPr>
          <p:spPr>
            <a:xfrm>
              <a:off x="6592929" y="2130205"/>
              <a:ext cx="1814920" cy="307777"/>
            </a:xfrm>
            <a:prstGeom prst="rect">
              <a:avLst/>
            </a:prstGeom>
            <a:noFill/>
          </p:spPr>
          <p:txBody>
            <a:bodyPr wrap="none" rtlCol="0">
              <a:spAutoFit/>
            </a:bodyPr>
            <a:lstStyle/>
            <a:p>
              <a:r>
                <a:rPr lang="fr-FR" sz="1400" b="1" dirty="0">
                  <a:solidFill>
                    <a:srgbClr val="FF00FF"/>
                  </a:solidFill>
                </a:rPr>
                <a:t>Pas de prophylaxie</a:t>
              </a:r>
            </a:p>
          </p:txBody>
        </p:sp>
        <p:sp>
          <p:nvSpPr>
            <p:cNvPr id="54" name="ZoneTexte 53"/>
            <p:cNvSpPr txBox="1"/>
            <p:nvPr/>
          </p:nvSpPr>
          <p:spPr>
            <a:xfrm>
              <a:off x="6592929" y="2670758"/>
              <a:ext cx="2271776" cy="307777"/>
            </a:xfrm>
            <a:prstGeom prst="rect">
              <a:avLst/>
            </a:prstGeom>
            <a:noFill/>
          </p:spPr>
          <p:txBody>
            <a:bodyPr wrap="none" rtlCol="0">
              <a:spAutoFit/>
            </a:bodyPr>
            <a:lstStyle/>
            <a:p>
              <a:r>
                <a:rPr lang="fr-FR" sz="1400" b="1" dirty="0">
                  <a:solidFill>
                    <a:srgbClr val="7030A0"/>
                  </a:solidFill>
                </a:rPr>
                <a:t>Prophylaxie </a:t>
              </a:r>
              <a:r>
                <a:rPr lang="fr-FR" sz="1400" b="1" dirty="0" err="1">
                  <a:solidFill>
                    <a:srgbClr val="7030A0"/>
                  </a:solidFill>
                </a:rPr>
                <a:t>doxycycline</a:t>
              </a:r>
              <a:endParaRPr lang="fr-FR" sz="1400" b="1" dirty="0">
                <a:solidFill>
                  <a:srgbClr val="7030A0"/>
                </a:solidFill>
              </a:endParaRPr>
            </a:p>
          </p:txBody>
        </p:sp>
        <p:cxnSp>
          <p:nvCxnSpPr>
            <p:cNvPr id="58" name="Connecteur droit 57"/>
            <p:cNvCxnSpPr>
              <a:cxnSpLocks/>
            </p:cNvCxnSpPr>
            <p:nvPr/>
          </p:nvCxnSpPr>
          <p:spPr bwMode="auto">
            <a:xfrm rot="16200000">
              <a:off x="2386620" y="4578576"/>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ZoneTexte 58"/>
            <p:cNvSpPr txBox="1"/>
            <p:nvPr/>
          </p:nvSpPr>
          <p:spPr>
            <a:xfrm>
              <a:off x="552881" y="4897397"/>
              <a:ext cx="1713029" cy="338554"/>
            </a:xfrm>
            <a:prstGeom prst="rect">
              <a:avLst/>
            </a:prstGeom>
            <a:noFill/>
          </p:spPr>
          <p:txBody>
            <a:bodyPr wrap="none" rtlCol="0">
              <a:spAutoFit/>
            </a:bodyPr>
            <a:lstStyle/>
            <a:p>
              <a:r>
                <a:rPr lang="fr-FR" sz="1600" dirty="0"/>
                <a:t>Patients à risque</a:t>
              </a:r>
            </a:p>
          </p:txBody>
        </p:sp>
      </p:grpSp>
      <p:sp>
        <p:nvSpPr>
          <p:cNvPr id="40" name="ZoneTexte 3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234</a:t>
            </a:r>
          </a:p>
        </p:txBody>
      </p:sp>
    </p:spTree>
    <p:extLst>
      <p:ext uri="{BB962C8B-B14F-4D97-AF65-F5344CB8AC3E}">
        <p14:creationId xmlns:p14="http://schemas.microsoft.com/office/powerpoint/2010/main" val="3357997354"/>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Rôle du </a:t>
            </a:r>
            <a:r>
              <a:rPr lang="fr-FR" dirty="0" err="1"/>
              <a:t>microbiote</a:t>
            </a:r>
            <a:r>
              <a:rPr lang="fr-FR" dirty="0"/>
              <a:t> intestinal dans l’activation immunitaire chez les patients VIH</a:t>
            </a:r>
          </a:p>
        </p:txBody>
      </p:sp>
      <p:sp>
        <p:nvSpPr>
          <p:cNvPr id="2" name="Espace réservé du contenu 1"/>
          <p:cNvSpPr>
            <a:spLocks noGrp="1"/>
          </p:cNvSpPr>
          <p:nvPr>
            <p:ph sz="half" idx="1"/>
          </p:nvPr>
        </p:nvSpPr>
        <p:spPr>
          <a:xfrm>
            <a:off x="457200" y="1341438"/>
            <a:ext cx="4265613" cy="2397928"/>
          </a:xfrm>
        </p:spPr>
        <p:txBody>
          <a:bodyPr/>
          <a:lstStyle/>
          <a:p>
            <a:r>
              <a:rPr lang="fr-FR" sz="1800" dirty="0"/>
              <a:t>Evaluation du </a:t>
            </a:r>
            <a:r>
              <a:rPr lang="fr-FR" sz="1800" dirty="0" err="1"/>
              <a:t>microbiote</a:t>
            </a:r>
            <a:r>
              <a:rPr lang="fr-FR" sz="1800" dirty="0"/>
              <a:t> intestinal (ARN 16s)</a:t>
            </a:r>
          </a:p>
          <a:p>
            <a:pPr lvl="1"/>
            <a:r>
              <a:rPr lang="fr-FR" sz="1600" dirty="0"/>
              <a:t>92 VIH+ (75 ♂ + 17 ♀) :</a:t>
            </a:r>
          </a:p>
          <a:p>
            <a:pPr lvl="2"/>
            <a:r>
              <a:rPr lang="fr-FR" sz="1600" dirty="0"/>
              <a:t>41 non traités</a:t>
            </a:r>
          </a:p>
          <a:p>
            <a:pPr lvl="2"/>
            <a:r>
              <a:rPr lang="fr-FR" sz="1600" dirty="0"/>
              <a:t>51 contrôlés sous ARV</a:t>
            </a:r>
          </a:p>
          <a:p>
            <a:pPr lvl="1"/>
            <a:r>
              <a:rPr lang="fr-FR" sz="1600" dirty="0"/>
              <a:t>53 VIH- (38 ♂ + 15 ♀)</a:t>
            </a:r>
            <a:br>
              <a:rPr lang="fr-FR" sz="1600" dirty="0"/>
            </a:br>
            <a:endParaRPr lang="fr-FR" sz="1600" dirty="0"/>
          </a:p>
          <a:p>
            <a:r>
              <a:rPr lang="fr-FR" sz="1800" dirty="0"/>
              <a:t>Souris </a:t>
            </a:r>
            <a:r>
              <a:rPr lang="fr-FR" sz="1800" dirty="0" err="1"/>
              <a:t>gnotobiotiques</a:t>
            </a:r>
            <a:r>
              <a:rPr lang="fr-FR" sz="1800" dirty="0"/>
              <a:t> colonisées par selles de sujets VIH+ et VIH-</a:t>
            </a:r>
          </a:p>
        </p:txBody>
      </p:sp>
      <p:sp>
        <p:nvSpPr>
          <p:cNvPr id="5" name="Espace réservé du contenu 4"/>
          <p:cNvSpPr>
            <a:spLocks noGrp="1"/>
          </p:cNvSpPr>
          <p:nvPr>
            <p:ph sz="half" idx="2"/>
          </p:nvPr>
        </p:nvSpPr>
        <p:spPr/>
        <p:txBody>
          <a:bodyPr/>
          <a:lstStyle/>
          <a:p>
            <a:r>
              <a:rPr lang="fr-FR" sz="1800" b="1" dirty="0">
                <a:solidFill>
                  <a:srgbClr val="0070C0"/>
                </a:solidFill>
              </a:rPr>
              <a:t>Résultats </a:t>
            </a:r>
          </a:p>
          <a:p>
            <a:pPr lvl="1"/>
            <a:r>
              <a:rPr lang="fr-FR" sz="1800" dirty="0"/>
              <a:t>L’infection VIH est associée à une signature </a:t>
            </a:r>
            <a:r>
              <a:rPr lang="fr-FR" sz="1800" dirty="0" err="1"/>
              <a:t>microbiotique</a:t>
            </a:r>
            <a:r>
              <a:rPr lang="fr-FR" sz="1800" dirty="0"/>
              <a:t> particulière (richesse en </a:t>
            </a:r>
            <a:r>
              <a:rPr lang="fr-FR" sz="1800" i="1" dirty="0" err="1"/>
              <a:t>Prevotella</a:t>
            </a:r>
            <a:r>
              <a:rPr lang="fr-FR" sz="1800" dirty="0"/>
              <a:t> et pauvreté en </a:t>
            </a:r>
            <a:r>
              <a:rPr lang="fr-FR" sz="1800" i="1" dirty="0" err="1"/>
              <a:t>Bacteroides</a:t>
            </a:r>
            <a:r>
              <a:rPr lang="fr-FR" sz="1800" dirty="0"/>
              <a:t>), non réversible malgré le traitement ARV</a:t>
            </a:r>
          </a:p>
          <a:p>
            <a:pPr lvl="1"/>
            <a:r>
              <a:rPr lang="fr-FR" sz="1800" dirty="0"/>
              <a:t>Les bactéries des selles de sujets VIH+ induisent un niveau d’activation cellulaire </a:t>
            </a:r>
            <a:r>
              <a:rPr lang="fr-FR" sz="1800" dirty="0" err="1"/>
              <a:t>T</a:t>
            </a:r>
            <a:r>
              <a:rPr lang="fr-FR" sz="1800" dirty="0"/>
              <a:t> in vitro (PBMC) et in vivo (souris) plus élevé que celles des selles de sujets VIH-</a:t>
            </a:r>
          </a:p>
          <a:p>
            <a:pPr lvl="1"/>
            <a:r>
              <a:rPr lang="fr-FR" sz="1800" dirty="0"/>
              <a:t>L’activation immune induite par les bactéries isolées des selles de sujets VIH+ concerne essentiellement l’IFN-</a:t>
            </a:r>
            <a:r>
              <a:rPr lang="el-GR" sz="1800" dirty="0">
                <a:latin typeface="Arial" panose="020B0604020202020204" pitchFamily="34" charset="0"/>
                <a:cs typeface="Arial" panose="020B0604020202020204" pitchFamily="34" charset="0"/>
              </a:rPr>
              <a:t>γ</a:t>
            </a:r>
            <a:r>
              <a:rPr lang="fr-FR" sz="1800" dirty="0"/>
              <a:t> et les monocytes</a:t>
            </a:r>
          </a:p>
        </p:txBody>
      </p:sp>
      <p:sp>
        <p:nvSpPr>
          <p:cNvPr id="26"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Neff CP, CROI 2017, Abs. 208</a:t>
            </a:r>
          </a:p>
        </p:txBody>
      </p:sp>
      <p:grpSp>
        <p:nvGrpSpPr>
          <p:cNvPr id="4" name="Groupe 3"/>
          <p:cNvGrpSpPr/>
          <p:nvPr/>
        </p:nvGrpSpPr>
        <p:grpSpPr>
          <a:xfrm>
            <a:off x="159286" y="3786991"/>
            <a:ext cx="4780545" cy="3004979"/>
            <a:chOff x="159286" y="3786991"/>
            <a:chExt cx="4780545" cy="3004979"/>
          </a:xfrm>
        </p:grpSpPr>
        <p:cxnSp>
          <p:nvCxnSpPr>
            <p:cNvPr id="90" name="Connecteur droit avec flèche 89"/>
            <p:cNvCxnSpPr/>
            <p:nvPr/>
          </p:nvCxnSpPr>
          <p:spPr bwMode="auto">
            <a:xfrm>
              <a:off x="3204346" y="5849938"/>
              <a:ext cx="1286692" cy="0"/>
            </a:xfrm>
            <a:prstGeom prst="straightConnector1">
              <a:avLst/>
            </a:prstGeom>
            <a:solidFill>
              <a:schemeClr val="accent1"/>
            </a:solidFill>
            <a:ln w="19050" cap="flat" cmpd="sng" algn="ctr">
              <a:solidFill>
                <a:srgbClr val="0070C0"/>
              </a:solidFill>
              <a:prstDash val="solid"/>
              <a:round/>
              <a:headEnd type="triangle"/>
              <a:tailEnd type="triangle"/>
            </a:ln>
            <a:effectLst/>
          </p:spPr>
        </p:cxnSp>
        <p:cxnSp>
          <p:nvCxnSpPr>
            <p:cNvPr id="2101" name="Connecteur droit avec flèche 2100"/>
            <p:cNvCxnSpPr/>
            <p:nvPr/>
          </p:nvCxnSpPr>
          <p:spPr bwMode="auto">
            <a:xfrm>
              <a:off x="3204346" y="4371975"/>
              <a:ext cx="1286692" cy="0"/>
            </a:xfrm>
            <a:prstGeom prst="straightConnector1">
              <a:avLst/>
            </a:prstGeom>
            <a:solidFill>
              <a:schemeClr val="accent1"/>
            </a:solidFill>
            <a:ln w="19050" cap="flat" cmpd="sng" algn="ctr">
              <a:solidFill>
                <a:srgbClr val="0070C0"/>
              </a:solidFill>
              <a:prstDash val="solid"/>
              <a:round/>
              <a:headEnd type="triangle"/>
              <a:tailEnd type="triangle"/>
            </a:ln>
            <a:effectLst/>
          </p:spPr>
        </p:cxnSp>
        <p:grpSp>
          <p:nvGrpSpPr>
            <p:cNvPr id="2099" name="Groupe 2098"/>
            <p:cNvGrpSpPr/>
            <p:nvPr/>
          </p:nvGrpSpPr>
          <p:grpSpPr>
            <a:xfrm>
              <a:off x="4567238" y="4110038"/>
              <a:ext cx="212725" cy="1846263"/>
              <a:chOff x="4214813" y="4110038"/>
              <a:chExt cx="212725" cy="1846263"/>
            </a:xfrm>
          </p:grpSpPr>
          <p:sp>
            <p:nvSpPr>
              <p:cNvPr id="31" name="Freeform 7"/>
              <p:cNvSpPr>
                <a:spLocks/>
              </p:cNvSpPr>
              <p:nvPr/>
            </p:nvSpPr>
            <p:spPr bwMode="auto">
              <a:xfrm>
                <a:off x="4214813" y="4110038"/>
                <a:ext cx="212725" cy="173038"/>
              </a:xfrm>
              <a:custGeom>
                <a:avLst/>
                <a:gdLst>
                  <a:gd name="T0" fmla="*/ 267 w 267"/>
                  <a:gd name="T1" fmla="*/ 218 h 218"/>
                  <a:gd name="T2" fmla="*/ 267 w 267"/>
                  <a:gd name="T3" fmla="*/ 0 h 218"/>
                  <a:gd name="T4" fmla="*/ 0 w 267"/>
                  <a:gd name="T5" fmla="*/ 0 h 218"/>
                  <a:gd name="T6" fmla="*/ 0 w 267"/>
                  <a:gd name="T7" fmla="*/ 218 h 218"/>
                  <a:gd name="T8" fmla="*/ 267 w 267"/>
                  <a:gd name="T9" fmla="*/ 218 h 218"/>
                  <a:gd name="T10" fmla="*/ 267 w 267"/>
                  <a:gd name="T11" fmla="*/ 218 h 218"/>
                </a:gdLst>
                <a:ahLst/>
                <a:cxnLst>
                  <a:cxn ang="0">
                    <a:pos x="T0" y="T1"/>
                  </a:cxn>
                  <a:cxn ang="0">
                    <a:pos x="T2" y="T3"/>
                  </a:cxn>
                  <a:cxn ang="0">
                    <a:pos x="T4" y="T5"/>
                  </a:cxn>
                  <a:cxn ang="0">
                    <a:pos x="T6" y="T7"/>
                  </a:cxn>
                  <a:cxn ang="0">
                    <a:pos x="T8" y="T9"/>
                  </a:cxn>
                  <a:cxn ang="0">
                    <a:pos x="T10" y="T11"/>
                  </a:cxn>
                </a:cxnLst>
                <a:rect l="0" t="0" r="r" b="b"/>
                <a:pathLst>
                  <a:path w="267" h="218">
                    <a:moveTo>
                      <a:pt x="267" y="218"/>
                    </a:moveTo>
                    <a:lnTo>
                      <a:pt x="267" y="0"/>
                    </a:lnTo>
                    <a:lnTo>
                      <a:pt x="0" y="0"/>
                    </a:lnTo>
                    <a:lnTo>
                      <a:pt x="0" y="218"/>
                    </a:lnTo>
                    <a:lnTo>
                      <a:pt x="267" y="218"/>
                    </a:lnTo>
                    <a:lnTo>
                      <a:pt x="267" y="218"/>
                    </a:lnTo>
                    <a:close/>
                  </a:path>
                </a:pathLst>
              </a:custGeom>
              <a:solidFill>
                <a:srgbClr val="FFFF00"/>
              </a:solidFill>
              <a:ln w="0">
                <a:solidFill>
                  <a:srgbClr val="FFFF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48" name="Freeform 8"/>
              <p:cNvSpPr>
                <a:spLocks/>
              </p:cNvSpPr>
              <p:nvPr/>
            </p:nvSpPr>
            <p:spPr bwMode="auto">
              <a:xfrm>
                <a:off x="4214813" y="4283075"/>
                <a:ext cx="212725" cy="23813"/>
              </a:xfrm>
              <a:custGeom>
                <a:avLst/>
                <a:gdLst>
                  <a:gd name="T0" fmla="*/ 267 w 267"/>
                  <a:gd name="T1" fmla="*/ 30 h 30"/>
                  <a:gd name="T2" fmla="*/ 267 w 267"/>
                  <a:gd name="T3" fmla="*/ 0 h 30"/>
                  <a:gd name="T4" fmla="*/ 0 w 267"/>
                  <a:gd name="T5" fmla="*/ 0 h 30"/>
                  <a:gd name="T6" fmla="*/ 0 w 267"/>
                  <a:gd name="T7" fmla="*/ 30 h 30"/>
                  <a:gd name="T8" fmla="*/ 267 w 267"/>
                  <a:gd name="T9" fmla="*/ 30 h 30"/>
                  <a:gd name="T10" fmla="*/ 267 w 267"/>
                  <a:gd name="T11" fmla="*/ 30 h 30"/>
                </a:gdLst>
                <a:ahLst/>
                <a:cxnLst>
                  <a:cxn ang="0">
                    <a:pos x="T0" y="T1"/>
                  </a:cxn>
                  <a:cxn ang="0">
                    <a:pos x="T2" y="T3"/>
                  </a:cxn>
                  <a:cxn ang="0">
                    <a:pos x="T4" y="T5"/>
                  </a:cxn>
                  <a:cxn ang="0">
                    <a:pos x="T6" y="T7"/>
                  </a:cxn>
                  <a:cxn ang="0">
                    <a:pos x="T8" y="T9"/>
                  </a:cxn>
                  <a:cxn ang="0">
                    <a:pos x="T10" y="T11"/>
                  </a:cxn>
                </a:cxnLst>
                <a:rect l="0" t="0" r="r" b="b"/>
                <a:pathLst>
                  <a:path w="267" h="30">
                    <a:moveTo>
                      <a:pt x="267" y="30"/>
                    </a:moveTo>
                    <a:lnTo>
                      <a:pt x="267" y="0"/>
                    </a:lnTo>
                    <a:lnTo>
                      <a:pt x="0" y="0"/>
                    </a:lnTo>
                    <a:lnTo>
                      <a:pt x="0" y="30"/>
                    </a:lnTo>
                    <a:lnTo>
                      <a:pt x="267" y="30"/>
                    </a:lnTo>
                    <a:lnTo>
                      <a:pt x="267" y="30"/>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49" name="Rectangle 9"/>
              <p:cNvSpPr>
                <a:spLocks noChangeArrowheads="1"/>
              </p:cNvSpPr>
              <p:nvPr/>
            </p:nvSpPr>
            <p:spPr bwMode="auto">
              <a:xfrm>
                <a:off x="4214813" y="4306888"/>
                <a:ext cx="212725" cy="23813"/>
              </a:xfrm>
              <a:prstGeom prst="rect">
                <a:avLst/>
              </a:prstGeom>
              <a:solidFill>
                <a:srgbClr val="FF9966"/>
              </a:solidFill>
              <a:ln w="0">
                <a:solidFill>
                  <a:srgbClr val="FF99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0" name="Freeform 10"/>
              <p:cNvSpPr>
                <a:spLocks/>
              </p:cNvSpPr>
              <p:nvPr/>
            </p:nvSpPr>
            <p:spPr bwMode="auto">
              <a:xfrm>
                <a:off x="4214813" y="4330700"/>
                <a:ext cx="212725" cy="30163"/>
              </a:xfrm>
              <a:custGeom>
                <a:avLst/>
                <a:gdLst>
                  <a:gd name="T0" fmla="*/ 267 w 267"/>
                  <a:gd name="T1" fmla="*/ 38 h 38"/>
                  <a:gd name="T2" fmla="*/ 267 w 267"/>
                  <a:gd name="T3" fmla="*/ 0 h 38"/>
                  <a:gd name="T4" fmla="*/ 0 w 267"/>
                  <a:gd name="T5" fmla="*/ 0 h 38"/>
                  <a:gd name="T6" fmla="*/ 0 w 267"/>
                  <a:gd name="T7" fmla="*/ 38 h 38"/>
                  <a:gd name="T8" fmla="*/ 267 w 267"/>
                  <a:gd name="T9" fmla="*/ 38 h 38"/>
                  <a:gd name="T10" fmla="*/ 267 w 267"/>
                  <a:gd name="T11" fmla="*/ 38 h 38"/>
                </a:gdLst>
                <a:ahLst/>
                <a:cxnLst>
                  <a:cxn ang="0">
                    <a:pos x="T0" y="T1"/>
                  </a:cxn>
                  <a:cxn ang="0">
                    <a:pos x="T2" y="T3"/>
                  </a:cxn>
                  <a:cxn ang="0">
                    <a:pos x="T4" y="T5"/>
                  </a:cxn>
                  <a:cxn ang="0">
                    <a:pos x="T6" y="T7"/>
                  </a:cxn>
                  <a:cxn ang="0">
                    <a:pos x="T8" y="T9"/>
                  </a:cxn>
                  <a:cxn ang="0">
                    <a:pos x="T10" y="T11"/>
                  </a:cxn>
                </a:cxnLst>
                <a:rect l="0" t="0" r="r" b="b"/>
                <a:pathLst>
                  <a:path w="267" h="38">
                    <a:moveTo>
                      <a:pt x="267" y="38"/>
                    </a:moveTo>
                    <a:lnTo>
                      <a:pt x="267" y="0"/>
                    </a:lnTo>
                    <a:lnTo>
                      <a:pt x="0" y="0"/>
                    </a:lnTo>
                    <a:lnTo>
                      <a:pt x="0" y="38"/>
                    </a:lnTo>
                    <a:lnTo>
                      <a:pt x="267" y="38"/>
                    </a:lnTo>
                    <a:lnTo>
                      <a:pt x="267" y="38"/>
                    </a:lnTo>
                    <a:close/>
                  </a:path>
                </a:pathLst>
              </a:custGeom>
              <a:solidFill>
                <a:srgbClr val="996633"/>
              </a:solidFill>
              <a:ln w="0">
                <a:solidFill>
                  <a:srgbClr val="9966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51" name="Freeform 11"/>
              <p:cNvSpPr>
                <a:spLocks/>
              </p:cNvSpPr>
              <p:nvPr/>
            </p:nvSpPr>
            <p:spPr bwMode="auto">
              <a:xfrm>
                <a:off x="4214813" y="4360863"/>
                <a:ext cx="212725" cy="1535113"/>
              </a:xfrm>
              <a:custGeom>
                <a:avLst/>
                <a:gdLst>
                  <a:gd name="T0" fmla="*/ 267 w 267"/>
                  <a:gd name="T1" fmla="*/ 0 h 1933"/>
                  <a:gd name="T2" fmla="*/ 0 w 267"/>
                  <a:gd name="T3" fmla="*/ 0 h 1933"/>
                  <a:gd name="T4" fmla="*/ 0 w 267"/>
                  <a:gd name="T5" fmla="*/ 1933 h 1933"/>
                  <a:gd name="T6" fmla="*/ 267 w 267"/>
                  <a:gd name="T7" fmla="*/ 1933 h 1933"/>
                  <a:gd name="T8" fmla="*/ 267 w 267"/>
                  <a:gd name="T9" fmla="*/ 0 h 1933"/>
                  <a:gd name="T10" fmla="*/ 267 w 267"/>
                  <a:gd name="T11" fmla="*/ 0 h 1933"/>
                </a:gdLst>
                <a:ahLst/>
                <a:cxnLst>
                  <a:cxn ang="0">
                    <a:pos x="T0" y="T1"/>
                  </a:cxn>
                  <a:cxn ang="0">
                    <a:pos x="T2" y="T3"/>
                  </a:cxn>
                  <a:cxn ang="0">
                    <a:pos x="T4" y="T5"/>
                  </a:cxn>
                  <a:cxn ang="0">
                    <a:pos x="T6" y="T7"/>
                  </a:cxn>
                  <a:cxn ang="0">
                    <a:pos x="T8" y="T9"/>
                  </a:cxn>
                  <a:cxn ang="0">
                    <a:pos x="T10" y="T11"/>
                  </a:cxn>
                </a:cxnLst>
                <a:rect l="0" t="0" r="r" b="b"/>
                <a:pathLst>
                  <a:path w="267" h="1933">
                    <a:moveTo>
                      <a:pt x="267" y="0"/>
                    </a:moveTo>
                    <a:lnTo>
                      <a:pt x="0" y="0"/>
                    </a:lnTo>
                    <a:lnTo>
                      <a:pt x="0" y="1933"/>
                    </a:lnTo>
                    <a:lnTo>
                      <a:pt x="267" y="1933"/>
                    </a:lnTo>
                    <a:lnTo>
                      <a:pt x="267" y="0"/>
                    </a:lnTo>
                    <a:lnTo>
                      <a:pt x="267" y="0"/>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52" name="Rectangle 12"/>
              <p:cNvSpPr>
                <a:spLocks noChangeArrowheads="1"/>
              </p:cNvSpPr>
              <p:nvPr/>
            </p:nvSpPr>
            <p:spPr bwMode="auto">
              <a:xfrm>
                <a:off x="4214813" y="5938838"/>
                <a:ext cx="212725" cy="17463"/>
              </a:xfrm>
              <a:prstGeom prst="rect">
                <a:avLst/>
              </a:prstGeom>
              <a:solidFill>
                <a:srgbClr val="FF0033"/>
              </a:solidFill>
              <a:ln w="0">
                <a:solidFill>
                  <a:srgbClr val="FF0033"/>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3" name="Rectangle 13"/>
              <p:cNvSpPr>
                <a:spLocks noChangeArrowheads="1"/>
              </p:cNvSpPr>
              <p:nvPr/>
            </p:nvSpPr>
            <p:spPr bwMode="auto">
              <a:xfrm>
                <a:off x="4214813" y="5895975"/>
                <a:ext cx="212725" cy="42863"/>
              </a:xfrm>
              <a:prstGeom prst="rect">
                <a:avLst/>
              </a:prstGeom>
              <a:solidFill>
                <a:srgbClr val="FFCC99"/>
              </a:solidFill>
              <a:ln w="0">
                <a:solidFill>
                  <a:srgbClr val="FFCC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62" name="Line 21"/>
              <p:cNvSpPr>
                <a:spLocks noChangeShapeType="1"/>
              </p:cNvSpPr>
              <p:nvPr/>
            </p:nvSpPr>
            <p:spPr bwMode="auto">
              <a:xfrm flipV="1">
                <a:off x="4427538" y="4330700"/>
                <a:ext cx="0" cy="301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3" name="Line 22"/>
              <p:cNvSpPr>
                <a:spLocks noChangeShapeType="1"/>
              </p:cNvSpPr>
              <p:nvPr/>
            </p:nvSpPr>
            <p:spPr bwMode="auto">
              <a:xfrm flipV="1">
                <a:off x="4427538" y="4306888"/>
                <a:ext cx="0" cy="238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4" name="Line 23"/>
              <p:cNvSpPr>
                <a:spLocks noChangeShapeType="1"/>
              </p:cNvSpPr>
              <p:nvPr/>
            </p:nvSpPr>
            <p:spPr bwMode="auto">
              <a:xfrm flipV="1">
                <a:off x="4427538" y="4283075"/>
                <a:ext cx="0" cy="238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5" name="Freeform 24"/>
              <p:cNvSpPr>
                <a:spLocks/>
              </p:cNvSpPr>
              <p:nvPr/>
            </p:nvSpPr>
            <p:spPr bwMode="auto">
              <a:xfrm>
                <a:off x="4214813" y="4110038"/>
                <a:ext cx="212725" cy="173038"/>
              </a:xfrm>
              <a:custGeom>
                <a:avLst/>
                <a:gdLst>
                  <a:gd name="T0" fmla="*/ 267 w 267"/>
                  <a:gd name="T1" fmla="*/ 218 h 218"/>
                  <a:gd name="T2" fmla="*/ 267 w 267"/>
                  <a:gd name="T3" fmla="*/ 0 h 218"/>
                  <a:gd name="T4" fmla="*/ 0 w 267"/>
                  <a:gd name="T5" fmla="*/ 0 h 218"/>
                  <a:gd name="T6" fmla="*/ 0 w 267"/>
                  <a:gd name="T7" fmla="*/ 218 h 218"/>
                </a:gdLst>
                <a:ahLst/>
                <a:cxnLst>
                  <a:cxn ang="0">
                    <a:pos x="T0" y="T1"/>
                  </a:cxn>
                  <a:cxn ang="0">
                    <a:pos x="T2" y="T3"/>
                  </a:cxn>
                  <a:cxn ang="0">
                    <a:pos x="T4" y="T5"/>
                  </a:cxn>
                  <a:cxn ang="0">
                    <a:pos x="T6" y="T7"/>
                  </a:cxn>
                </a:cxnLst>
                <a:rect l="0" t="0" r="r" b="b"/>
                <a:pathLst>
                  <a:path w="267" h="218">
                    <a:moveTo>
                      <a:pt x="267" y="218"/>
                    </a:moveTo>
                    <a:lnTo>
                      <a:pt x="267" y="0"/>
                    </a:lnTo>
                    <a:lnTo>
                      <a:pt x="0" y="0"/>
                    </a:lnTo>
                    <a:lnTo>
                      <a:pt x="0" y="218"/>
                    </a:lnTo>
                  </a:path>
                </a:pathLst>
              </a:custGeom>
              <a:noFill/>
              <a:ln w="4763">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6" name="Line 25"/>
              <p:cNvSpPr>
                <a:spLocks noChangeShapeType="1"/>
              </p:cNvSpPr>
              <p:nvPr/>
            </p:nvSpPr>
            <p:spPr bwMode="auto">
              <a:xfrm>
                <a:off x="4214813" y="4330700"/>
                <a:ext cx="0" cy="301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7" name="Line 26"/>
              <p:cNvSpPr>
                <a:spLocks noChangeShapeType="1"/>
              </p:cNvSpPr>
              <p:nvPr/>
            </p:nvSpPr>
            <p:spPr bwMode="auto">
              <a:xfrm>
                <a:off x="4214813" y="4306888"/>
                <a:ext cx="0" cy="238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8" name="Line 27"/>
              <p:cNvSpPr>
                <a:spLocks noChangeShapeType="1"/>
              </p:cNvSpPr>
              <p:nvPr/>
            </p:nvSpPr>
            <p:spPr bwMode="auto">
              <a:xfrm>
                <a:off x="4214813" y="4283075"/>
                <a:ext cx="0" cy="238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69" name="Line 28"/>
              <p:cNvSpPr>
                <a:spLocks noChangeShapeType="1"/>
              </p:cNvSpPr>
              <p:nvPr/>
            </p:nvSpPr>
            <p:spPr bwMode="auto">
              <a:xfrm>
                <a:off x="4214813" y="4360863"/>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0" name="Line 29"/>
              <p:cNvSpPr>
                <a:spLocks noChangeShapeType="1"/>
              </p:cNvSpPr>
              <p:nvPr/>
            </p:nvSpPr>
            <p:spPr bwMode="auto">
              <a:xfrm flipH="1">
                <a:off x="4214813" y="4330700"/>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1" name="Line 30"/>
              <p:cNvSpPr>
                <a:spLocks noChangeShapeType="1"/>
              </p:cNvSpPr>
              <p:nvPr/>
            </p:nvSpPr>
            <p:spPr bwMode="auto">
              <a:xfrm flipH="1">
                <a:off x="4214813" y="4306888"/>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2" name="Line 31"/>
              <p:cNvSpPr>
                <a:spLocks noChangeShapeType="1"/>
              </p:cNvSpPr>
              <p:nvPr/>
            </p:nvSpPr>
            <p:spPr bwMode="auto">
              <a:xfrm flipH="1">
                <a:off x="4214813" y="4283075"/>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9" name="Freeform 38"/>
              <p:cNvSpPr>
                <a:spLocks/>
              </p:cNvSpPr>
              <p:nvPr/>
            </p:nvSpPr>
            <p:spPr bwMode="auto">
              <a:xfrm>
                <a:off x="4214813" y="5938838"/>
                <a:ext cx="212725" cy="17463"/>
              </a:xfrm>
              <a:custGeom>
                <a:avLst/>
                <a:gdLst>
                  <a:gd name="T0" fmla="*/ 0 w 267"/>
                  <a:gd name="T1" fmla="*/ 0 h 23"/>
                  <a:gd name="T2" fmla="*/ 0 w 267"/>
                  <a:gd name="T3" fmla="*/ 23 h 23"/>
                  <a:gd name="T4" fmla="*/ 267 w 267"/>
                  <a:gd name="T5" fmla="*/ 23 h 23"/>
                  <a:gd name="T6" fmla="*/ 267 w 267"/>
                  <a:gd name="T7" fmla="*/ 0 h 23"/>
                </a:gdLst>
                <a:ahLst/>
                <a:cxnLst>
                  <a:cxn ang="0">
                    <a:pos x="T0" y="T1"/>
                  </a:cxn>
                  <a:cxn ang="0">
                    <a:pos x="T2" y="T3"/>
                  </a:cxn>
                  <a:cxn ang="0">
                    <a:pos x="T4" y="T5"/>
                  </a:cxn>
                  <a:cxn ang="0">
                    <a:pos x="T6" y="T7"/>
                  </a:cxn>
                </a:cxnLst>
                <a:rect l="0" t="0" r="r" b="b"/>
                <a:pathLst>
                  <a:path w="267" h="23">
                    <a:moveTo>
                      <a:pt x="0" y="0"/>
                    </a:moveTo>
                    <a:lnTo>
                      <a:pt x="0" y="23"/>
                    </a:lnTo>
                    <a:lnTo>
                      <a:pt x="267" y="23"/>
                    </a:lnTo>
                    <a:lnTo>
                      <a:pt x="267" y="0"/>
                    </a:lnTo>
                  </a:path>
                </a:pathLst>
              </a:custGeom>
              <a:noFill/>
              <a:ln w="4763">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0" name="Line 39"/>
              <p:cNvSpPr>
                <a:spLocks noChangeShapeType="1"/>
              </p:cNvSpPr>
              <p:nvPr/>
            </p:nvSpPr>
            <p:spPr bwMode="auto">
              <a:xfrm>
                <a:off x="4214813" y="5895975"/>
                <a:ext cx="0" cy="428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1" name="Line 40"/>
              <p:cNvSpPr>
                <a:spLocks noChangeShapeType="1"/>
              </p:cNvSpPr>
              <p:nvPr/>
            </p:nvSpPr>
            <p:spPr bwMode="auto">
              <a:xfrm flipV="1">
                <a:off x="4427538" y="5895975"/>
                <a:ext cx="0" cy="428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2" name="Line 41"/>
              <p:cNvSpPr>
                <a:spLocks noChangeShapeType="1"/>
              </p:cNvSpPr>
              <p:nvPr/>
            </p:nvSpPr>
            <p:spPr bwMode="auto">
              <a:xfrm flipH="1">
                <a:off x="4214813" y="5938838"/>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3" name="Line 42"/>
              <p:cNvSpPr>
                <a:spLocks noChangeShapeType="1"/>
              </p:cNvSpPr>
              <p:nvPr/>
            </p:nvSpPr>
            <p:spPr bwMode="auto">
              <a:xfrm flipH="1">
                <a:off x="4214813" y="5895975"/>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5" name="Line 44"/>
              <p:cNvSpPr>
                <a:spLocks noChangeShapeType="1"/>
              </p:cNvSpPr>
              <p:nvPr/>
            </p:nvSpPr>
            <p:spPr bwMode="auto">
              <a:xfrm>
                <a:off x="4214813" y="4360863"/>
                <a:ext cx="0" cy="15351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6" name="Line 45"/>
              <p:cNvSpPr>
                <a:spLocks noChangeShapeType="1"/>
              </p:cNvSpPr>
              <p:nvPr/>
            </p:nvSpPr>
            <p:spPr bwMode="auto">
              <a:xfrm flipV="1">
                <a:off x="4427538" y="4360863"/>
                <a:ext cx="0" cy="15351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2098" name="Groupe 2097"/>
            <p:cNvGrpSpPr/>
            <p:nvPr/>
          </p:nvGrpSpPr>
          <p:grpSpPr>
            <a:xfrm>
              <a:off x="2886076" y="4110038"/>
              <a:ext cx="212725" cy="1828800"/>
              <a:chOff x="2886076" y="4110038"/>
              <a:chExt cx="212725" cy="1828800"/>
            </a:xfrm>
          </p:grpSpPr>
          <p:sp>
            <p:nvSpPr>
              <p:cNvPr id="2055" name="Rectangle 14"/>
              <p:cNvSpPr>
                <a:spLocks noChangeArrowheads="1"/>
              </p:cNvSpPr>
              <p:nvPr/>
            </p:nvSpPr>
            <p:spPr bwMode="auto">
              <a:xfrm>
                <a:off x="2886076" y="4110038"/>
                <a:ext cx="212725" cy="34925"/>
              </a:xfrm>
              <a:prstGeom prst="rect">
                <a:avLst/>
              </a:prstGeom>
              <a:solidFill>
                <a:srgbClr val="999999"/>
              </a:solidFill>
              <a:ln w="0">
                <a:solidFill>
                  <a:srgbClr val="99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6" name="Rectangle 15"/>
              <p:cNvSpPr>
                <a:spLocks noChangeArrowheads="1"/>
              </p:cNvSpPr>
              <p:nvPr/>
            </p:nvSpPr>
            <p:spPr bwMode="auto">
              <a:xfrm>
                <a:off x="2886076" y="5891213"/>
                <a:ext cx="212725" cy="47625"/>
              </a:xfrm>
              <a:prstGeom prst="rect">
                <a:avLst/>
              </a:prstGeom>
              <a:solidFill>
                <a:srgbClr val="FF0033"/>
              </a:solidFill>
              <a:ln w="0">
                <a:solidFill>
                  <a:srgbClr val="FF0033"/>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7" name="Rectangle 16"/>
              <p:cNvSpPr>
                <a:spLocks noChangeArrowheads="1"/>
              </p:cNvSpPr>
              <p:nvPr/>
            </p:nvSpPr>
            <p:spPr bwMode="auto">
              <a:xfrm>
                <a:off x="2886076" y="5849938"/>
                <a:ext cx="212725" cy="41275"/>
              </a:xfrm>
              <a:prstGeom prst="rect">
                <a:avLst/>
              </a:prstGeom>
              <a:solidFill>
                <a:srgbClr val="9966FF"/>
              </a:solidFill>
              <a:ln w="0">
                <a:solidFill>
                  <a:srgbClr val="9966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8" name="Rectangle 17"/>
              <p:cNvSpPr>
                <a:spLocks noChangeArrowheads="1"/>
              </p:cNvSpPr>
              <p:nvPr/>
            </p:nvSpPr>
            <p:spPr bwMode="auto">
              <a:xfrm>
                <a:off x="2886076" y="4144963"/>
                <a:ext cx="212725" cy="80963"/>
              </a:xfrm>
              <a:prstGeom prst="rect">
                <a:avLst/>
              </a:prstGeom>
              <a:solidFill>
                <a:srgbClr val="FFFF00"/>
              </a:solidFill>
              <a:ln w="0">
                <a:solidFill>
                  <a:srgbClr val="FFFF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59" name="Rectangle 18"/>
              <p:cNvSpPr>
                <a:spLocks noChangeArrowheads="1"/>
              </p:cNvSpPr>
              <p:nvPr/>
            </p:nvSpPr>
            <p:spPr bwMode="auto">
              <a:xfrm>
                <a:off x="2886076" y="5707063"/>
                <a:ext cx="212725" cy="142875"/>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60" name="Rectangle 19"/>
              <p:cNvSpPr>
                <a:spLocks noChangeArrowheads="1"/>
              </p:cNvSpPr>
              <p:nvPr/>
            </p:nvSpPr>
            <p:spPr bwMode="auto">
              <a:xfrm>
                <a:off x="2886076" y="5619750"/>
                <a:ext cx="212725" cy="87313"/>
              </a:xfrm>
              <a:prstGeom prst="rect">
                <a:avLst/>
              </a:prstGeom>
              <a:solidFill>
                <a:srgbClr val="996633"/>
              </a:solidFill>
              <a:ln w="0">
                <a:solidFill>
                  <a:srgbClr val="996633"/>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61" name="Rectangle 20"/>
              <p:cNvSpPr>
                <a:spLocks noChangeArrowheads="1"/>
              </p:cNvSpPr>
              <p:nvPr/>
            </p:nvSpPr>
            <p:spPr bwMode="auto">
              <a:xfrm>
                <a:off x="2886076" y="4225925"/>
                <a:ext cx="212725" cy="1393825"/>
              </a:xfrm>
              <a:prstGeom prst="rect">
                <a:avLst/>
              </a:prstGeom>
              <a:solidFill>
                <a:srgbClr val="FF0033"/>
              </a:solidFill>
              <a:ln w="0">
                <a:solidFill>
                  <a:srgbClr val="FF0033"/>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073" name="Line 32"/>
              <p:cNvSpPr>
                <a:spLocks noChangeShapeType="1"/>
              </p:cNvSpPr>
              <p:nvPr/>
            </p:nvSpPr>
            <p:spPr bwMode="auto">
              <a:xfrm flipV="1">
                <a:off x="3098801" y="4144963"/>
                <a:ext cx="0" cy="809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4" name="Freeform 33"/>
              <p:cNvSpPr>
                <a:spLocks/>
              </p:cNvSpPr>
              <p:nvPr/>
            </p:nvSpPr>
            <p:spPr bwMode="auto">
              <a:xfrm>
                <a:off x="2886076" y="4110038"/>
                <a:ext cx="212725" cy="34925"/>
              </a:xfrm>
              <a:custGeom>
                <a:avLst/>
                <a:gdLst>
                  <a:gd name="T0" fmla="*/ 267 w 267"/>
                  <a:gd name="T1" fmla="*/ 44 h 44"/>
                  <a:gd name="T2" fmla="*/ 267 w 267"/>
                  <a:gd name="T3" fmla="*/ 0 h 44"/>
                  <a:gd name="T4" fmla="*/ 0 w 267"/>
                  <a:gd name="T5" fmla="*/ 0 h 44"/>
                  <a:gd name="T6" fmla="*/ 0 w 267"/>
                  <a:gd name="T7" fmla="*/ 44 h 44"/>
                </a:gdLst>
                <a:ahLst/>
                <a:cxnLst>
                  <a:cxn ang="0">
                    <a:pos x="T0" y="T1"/>
                  </a:cxn>
                  <a:cxn ang="0">
                    <a:pos x="T2" y="T3"/>
                  </a:cxn>
                  <a:cxn ang="0">
                    <a:pos x="T4" y="T5"/>
                  </a:cxn>
                  <a:cxn ang="0">
                    <a:pos x="T6" y="T7"/>
                  </a:cxn>
                </a:cxnLst>
                <a:rect l="0" t="0" r="r" b="b"/>
                <a:pathLst>
                  <a:path w="267" h="44">
                    <a:moveTo>
                      <a:pt x="267" y="44"/>
                    </a:moveTo>
                    <a:lnTo>
                      <a:pt x="267" y="0"/>
                    </a:lnTo>
                    <a:lnTo>
                      <a:pt x="0" y="0"/>
                    </a:lnTo>
                    <a:lnTo>
                      <a:pt x="0" y="44"/>
                    </a:lnTo>
                  </a:path>
                </a:pathLst>
              </a:custGeom>
              <a:noFill/>
              <a:ln w="4763">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5" name="Line 34"/>
              <p:cNvSpPr>
                <a:spLocks noChangeShapeType="1"/>
              </p:cNvSpPr>
              <p:nvPr/>
            </p:nvSpPr>
            <p:spPr bwMode="auto">
              <a:xfrm flipV="1">
                <a:off x="3098801" y="5707063"/>
                <a:ext cx="0" cy="14287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6" name="Line 35"/>
              <p:cNvSpPr>
                <a:spLocks noChangeShapeType="1"/>
              </p:cNvSpPr>
              <p:nvPr/>
            </p:nvSpPr>
            <p:spPr bwMode="auto">
              <a:xfrm flipV="1">
                <a:off x="3098801" y="5849938"/>
                <a:ext cx="0" cy="4127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7" name="Freeform 36"/>
              <p:cNvSpPr>
                <a:spLocks/>
              </p:cNvSpPr>
              <p:nvPr/>
            </p:nvSpPr>
            <p:spPr bwMode="auto">
              <a:xfrm>
                <a:off x="2886076" y="5891213"/>
                <a:ext cx="212725" cy="47625"/>
              </a:xfrm>
              <a:custGeom>
                <a:avLst/>
                <a:gdLst>
                  <a:gd name="T0" fmla="*/ 0 w 267"/>
                  <a:gd name="T1" fmla="*/ 0 h 61"/>
                  <a:gd name="T2" fmla="*/ 0 w 267"/>
                  <a:gd name="T3" fmla="*/ 61 h 61"/>
                  <a:gd name="T4" fmla="*/ 267 w 267"/>
                  <a:gd name="T5" fmla="*/ 61 h 61"/>
                  <a:gd name="T6" fmla="*/ 267 w 267"/>
                  <a:gd name="T7" fmla="*/ 0 h 61"/>
                </a:gdLst>
                <a:ahLst/>
                <a:cxnLst>
                  <a:cxn ang="0">
                    <a:pos x="T0" y="T1"/>
                  </a:cxn>
                  <a:cxn ang="0">
                    <a:pos x="T2" y="T3"/>
                  </a:cxn>
                  <a:cxn ang="0">
                    <a:pos x="T4" y="T5"/>
                  </a:cxn>
                  <a:cxn ang="0">
                    <a:pos x="T6" y="T7"/>
                  </a:cxn>
                </a:cxnLst>
                <a:rect l="0" t="0" r="r" b="b"/>
                <a:pathLst>
                  <a:path w="267" h="61">
                    <a:moveTo>
                      <a:pt x="0" y="0"/>
                    </a:moveTo>
                    <a:lnTo>
                      <a:pt x="0" y="61"/>
                    </a:lnTo>
                    <a:lnTo>
                      <a:pt x="267" y="61"/>
                    </a:lnTo>
                    <a:lnTo>
                      <a:pt x="267" y="0"/>
                    </a:lnTo>
                  </a:path>
                </a:pathLst>
              </a:custGeom>
              <a:noFill/>
              <a:ln w="4763">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78" name="Line 37"/>
              <p:cNvSpPr>
                <a:spLocks noChangeShapeType="1"/>
              </p:cNvSpPr>
              <p:nvPr/>
            </p:nvSpPr>
            <p:spPr bwMode="auto">
              <a:xfrm flipV="1">
                <a:off x="3098801" y="5619750"/>
                <a:ext cx="0" cy="873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4" name="Line 43"/>
              <p:cNvSpPr>
                <a:spLocks noChangeShapeType="1"/>
              </p:cNvSpPr>
              <p:nvPr/>
            </p:nvSpPr>
            <p:spPr bwMode="auto">
              <a:xfrm flipV="1">
                <a:off x="3098801" y="4225925"/>
                <a:ext cx="0" cy="139382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7" name="Line 46"/>
              <p:cNvSpPr>
                <a:spLocks noChangeShapeType="1"/>
              </p:cNvSpPr>
              <p:nvPr/>
            </p:nvSpPr>
            <p:spPr bwMode="auto">
              <a:xfrm>
                <a:off x="2886076" y="4144963"/>
                <a:ext cx="0" cy="8096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8" name="Line 47"/>
              <p:cNvSpPr>
                <a:spLocks noChangeShapeType="1"/>
              </p:cNvSpPr>
              <p:nvPr/>
            </p:nvSpPr>
            <p:spPr bwMode="auto">
              <a:xfrm>
                <a:off x="2886076" y="5707063"/>
                <a:ext cx="0" cy="14287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89" name="Line 48"/>
              <p:cNvSpPr>
                <a:spLocks noChangeShapeType="1"/>
              </p:cNvSpPr>
              <p:nvPr/>
            </p:nvSpPr>
            <p:spPr bwMode="auto">
              <a:xfrm>
                <a:off x="2886076" y="5849938"/>
                <a:ext cx="0" cy="4127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0" name="Line 49"/>
              <p:cNvSpPr>
                <a:spLocks noChangeShapeType="1"/>
              </p:cNvSpPr>
              <p:nvPr/>
            </p:nvSpPr>
            <p:spPr bwMode="auto">
              <a:xfrm>
                <a:off x="2886076" y="5619750"/>
                <a:ext cx="0" cy="87313"/>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1" name="Line 50"/>
              <p:cNvSpPr>
                <a:spLocks noChangeShapeType="1"/>
              </p:cNvSpPr>
              <p:nvPr/>
            </p:nvSpPr>
            <p:spPr bwMode="auto">
              <a:xfrm>
                <a:off x="2886076" y="4225925"/>
                <a:ext cx="0" cy="1393825"/>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2" name="Line 51"/>
              <p:cNvSpPr>
                <a:spLocks noChangeShapeType="1"/>
              </p:cNvSpPr>
              <p:nvPr/>
            </p:nvSpPr>
            <p:spPr bwMode="auto">
              <a:xfrm flipH="1">
                <a:off x="2886076" y="5619750"/>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3" name="Line 52"/>
              <p:cNvSpPr>
                <a:spLocks noChangeShapeType="1"/>
              </p:cNvSpPr>
              <p:nvPr/>
            </p:nvSpPr>
            <p:spPr bwMode="auto">
              <a:xfrm flipH="1">
                <a:off x="2886076" y="5707063"/>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4" name="Line 53"/>
              <p:cNvSpPr>
                <a:spLocks noChangeShapeType="1"/>
              </p:cNvSpPr>
              <p:nvPr/>
            </p:nvSpPr>
            <p:spPr bwMode="auto">
              <a:xfrm flipH="1">
                <a:off x="2886076" y="5849938"/>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5" name="Line 54"/>
              <p:cNvSpPr>
                <a:spLocks noChangeShapeType="1"/>
              </p:cNvSpPr>
              <p:nvPr/>
            </p:nvSpPr>
            <p:spPr bwMode="auto">
              <a:xfrm flipH="1">
                <a:off x="2886076" y="5891213"/>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6" name="Line 55"/>
              <p:cNvSpPr>
                <a:spLocks noChangeShapeType="1"/>
              </p:cNvSpPr>
              <p:nvPr/>
            </p:nvSpPr>
            <p:spPr bwMode="auto">
              <a:xfrm flipH="1">
                <a:off x="2886076" y="4225925"/>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97" name="Line 56"/>
              <p:cNvSpPr>
                <a:spLocks noChangeShapeType="1"/>
              </p:cNvSpPr>
              <p:nvPr/>
            </p:nvSpPr>
            <p:spPr bwMode="auto">
              <a:xfrm flipH="1">
                <a:off x="2886076" y="4144963"/>
                <a:ext cx="212725" cy="0"/>
              </a:xfrm>
              <a:prstGeom prst="line">
                <a:avLst/>
              </a:prstGeom>
              <a:noFill/>
              <a:ln w="4763">
                <a:solidFill>
                  <a:srgbClr val="00006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84" name="ZoneTexte 83"/>
            <p:cNvSpPr txBox="1"/>
            <p:nvPr/>
          </p:nvSpPr>
          <p:spPr>
            <a:xfrm>
              <a:off x="2732717" y="3786991"/>
              <a:ext cx="530915" cy="276999"/>
            </a:xfrm>
            <a:prstGeom prst="rect">
              <a:avLst/>
            </a:prstGeom>
            <a:noFill/>
            <a:ln>
              <a:noFill/>
            </a:ln>
          </p:spPr>
          <p:txBody>
            <a:bodyPr wrap="none" rtlCol="0">
              <a:spAutoFit/>
            </a:bodyPr>
            <a:lstStyle/>
            <a:p>
              <a:pPr algn="ctr"/>
              <a:r>
                <a:rPr lang="fr-FR" sz="1200" b="1" dirty="0"/>
                <a:t>VIH+</a:t>
              </a:r>
            </a:p>
          </p:txBody>
        </p:sp>
        <p:sp>
          <p:nvSpPr>
            <p:cNvPr id="85" name="ZoneTexte 84"/>
            <p:cNvSpPr txBox="1"/>
            <p:nvPr/>
          </p:nvSpPr>
          <p:spPr>
            <a:xfrm>
              <a:off x="4447388" y="3786991"/>
              <a:ext cx="492443" cy="276999"/>
            </a:xfrm>
            <a:prstGeom prst="rect">
              <a:avLst/>
            </a:prstGeom>
            <a:noFill/>
            <a:ln>
              <a:noFill/>
            </a:ln>
          </p:spPr>
          <p:txBody>
            <a:bodyPr wrap="none" rtlCol="0">
              <a:spAutoFit/>
            </a:bodyPr>
            <a:lstStyle/>
            <a:p>
              <a:pPr algn="ctr"/>
              <a:r>
                <a:rPr lang="fr-FR" sz="1200" b="1" dirty="0"/>
                <a:t>VIH-</a:t>
              </a:r>
            </a:p>
          </p:txBody>
        </p:sp>
        <p:sp>
          <p:nvSpPr>
            <p:cNvPr id="86" name="ZoneTexte 85"/>
            <p:cNvSpPr txBox="1"/>
            <p:nvPr/>
          </p:nvSpPr>
          <p:spPr>
            <a:xfrm>
              <a:off x="3388272" y="4224237"/>
              <a:ext cx="918841" cy="276999"/>
            </a:xfrm>
            <a:prstGeom prst="rect">
              <a:avLst/>
            </a:prstGeom>
            <a:solidFill>
              <a:schemeClr val="bg1"/>
            </a:solidFill>
            <a:ln>
              <a:noFill/>
            </a:ln>
          </p:spPr>
          <p:txBody>
            <a:bodyPr wrap="none" rtlCol="0">
              <a:spAutoFit/>
            </a:bodyPr>
            <a:lstStyle/>
            <a:p>
              <a:r>
                <a:rPr lang="fr-FR" sz="1200" b="1" i="1" dirty="0" err="1">
                  <a:solidFill>
                    <a:srgbClr val="FF0000"/>
                  </a:solidFill>
                </a:rPr>
                <a:t>Prevotella</a:t>
              </a:r>
              <a:endParaRPr lang="fr-FR" sz="1200" b="1" i="1" dirty="0">
                <a:solidFill>
                  <a:srgbClr val="FF0000"/>
                </a:solidFill>
              </a:endParaRPr>
            </a:p>
          </p:txBody>
        </p:sp>
        <p:sp>
          <p:nvSpPr>
            <p:cNvPr id="87" name="ZoneTexte 86"/>
            <p:cNvSpPr txBox="1"/>
            <p:nvPr/>
          </p:nvSpPr>
          <p:spPr>
            <a:xfrm>
              <a:off x="3316136" y="5720127"/>
              <a:ext cx="1063112" cy="276999"/>
            </a:xfrm>
            <a:prstGeom prst="rect">
              <a:avLst/>
            </a:prstGeom>
            <a:solidFill>
              <a:schemeClr val="bg1"/>
            </a:solidFill>
            <a:ln>
              <a:noFill/>
            </a:ln>
          </p:spPr>
          <p:txBody>
            <a:bodyPr wrap="none" rtlCol="0">
              <a:spAutoFit/>
            </a:bodyPr>
            <a:lstStyle/>
            <a:p>
              <a:r>
                <a:rPr lang="fr-FR" sz="1200" b="1" i="1" dirty="0" err="1">
                  <a:solidFill>
                    <a:schemeClr val="accent1">
                      <a:lumMod val="50000"/>
                    </a:schemeClr>
                  </a:solidFill>
                </a:rPr>
                <a:t>Bacteroides</a:t>
              </a:r>
              <a:endParaRPr lang="fr-FR" sz="1200" b="1" i="1" dirty="0">
                <a:solidFill>
                  <a:schemeClr val="accent1">
                    <a:lumMod val="50000"/>
                  </a:schemeClr>
                </a:solidFill>
              </a:endParaRPr>
            </a:p>
          </p:txBody>
        </p:sp>
        <p:pic>
          <p:nvPicPr>
            <p:cNvPr id="91" name="Image 90"/>
            <p:cNvPicPr>
              <a:picLocks noChangeAspect="1"/>
            </p:cNvPicPr>
            <p:nvPr/>
          </p:nvPicPr>
          <p:blipFill rotWithShape="1">
            <a:blip r:embed="rId3">
              <a:clrChange>
                <a:clrFrom>
                  <a:srgbClr val="FFFFFF"/>
                </a:clrFrom>
                <a:clrTo>
                  <a:srgbClr val="FFFFFF">
                    <a:alpha val="0"/>
                  </a:srgbClr>
                </a:clrTo>
              </a:clrChange>
            </a:blip>
            <a:srcRect l="1" r="8001" b="10242"/>
            <a:stretch/>
          </p:blipFill>
          <p:spPr>
            <a:xfrm>
              <a:off x="159286" y="4156941"/>
              <a:ext cx="1562982" cy="1204841"/>
            </a:xfrm>
            <a:prstGeom prst="rect">
              <a:avLst/>
            </a:prstGeom>
          </p:spPr>
        </p:pic>
        <p:pic>
          <p:nvPicPr>
            <p:cNvPr id="92" name="Image 91"/>
            <p:cNvPicPr>
              <a:picLocks noChangeAspect="1"/>
            </p:cNvPicPr>
            <p:nvPr/>
          </p:nvPicPr>
          <p:blipFill>
            <a:blip r:embed="rId4">
              <a:clrChange>
                <a:clrFrom>
                  <a:srgbClr val="FFFFFF"/>
                </a:clrFrom>
                <a:clrTo>
                  <a:srgbClr val="FFFFFF">
                    <a:alpha val="0"/>
                  </a:srgbClr>
                </a:clrTo>
              </a:clrChange>
            </a:blip>
            <a:stretch>
              <a:fillRect/>
            </a:stretch>
          </p:blipFill>
          <p:spPr>
            <a:xfrm>
              <a:off x="480102" y="5772915"/>
              <a:ext cx="1556631" cy="511360"/>
            </a:xfrm>
            <a:prstGeom prst="rect">
              <a:avLst/>
            </a:prstGeom>
          </p:spPr>
        </p:pic>
        <p:cxnSp>
          <p:nvCxnSpPr>
            <p:cNvPr id="93" name="Connecteur droit avec flèche 92"/>
            <p:cNvCxnSpPr>
              <a:stCxn id="91" idx="3"/>
            </p:cNvCxnSpPr>
            <p:nvPr/>
          </p:nvCxnSpPr>
          <p:spPr bwMode="auto">
            <a:xfrm flipV="1">
              <a:off x="1722268" y="4372060"/>
              <a:ext cx="1032100" cy="387302"/>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sp>
          <p:nvSpPr>
            <p:cNvPr id="94" name="ZoneTexte 93"/>
            <p:cNvSpPr txBox="1"/>
            <p:nvPr/>
          </p:nvSpPr>
          <p:spPr>
            <a:xfrm>
              <a:off x="1698739" y="4222921"/>
              <a:ext cx="824265" cy="276999"/>
            </a:xfrm>
            <a:prstGeom prst="rect">
              <a:avLst/>
            </a:prstGeom>
            <a:noFill/>
          </p:spPr>
          <p:txBody>
            <a:bodyPr wrap="none" rtlCol="0">
              <a:spAutoFit/>
            </a:bodyPr>
            <a:lstStyle/>
            <a:p>
              <a:r>
                <a:rPr lang="fr-FR" sz="1200" b="1" dirty="0"/>
                <a:t>ARN 16S</a:t>
              </a:r>
            </a:p>
          </p:txBody>
        </p:sp>
        <p:cxnSp>
          <p:nvCxnSpPr>
            <p:cNvPr id="95" name="Connecteur droit avec flèche 94"/>
            <p:cNvCxnSpPr/>
            <p:nvPr/>
          </p:nvCxnSpPr>
          <p:spPr bwMode="auto">
            <a:xfrm>
              <a:off x="1087361" y="5314157"/>
              <a:ext cx="0" cy="465328"/>
            </a:xfrm>
            <a:prstGeom prst="straightConnector1">
              <a:avLst/>
            </a:prstGeom>
            <a:solidFill>
              <a:schemeClr val="accent1"/>
            </a:solidFill>
            <a:ln w="19050" cap="flat" cmpd="sng" algn="ctr">
              <a:solidFill>
                <a:srgbClr val="0070C0"/>
              </a:solidFill>
              <a:prstDash val="solid"/>
              <a:round/>
              <a:headEnd type="none" w="med" len="med"/>
              <a:tailEnd type="triangle" w="med" len="med"/>
            </a:ln>
            <a:effectLst/>
          </p:spPr>
        </p:cxnSp>
        <p:sp>
          <p:nvSpPr>
            <p:cNvPr id="96" name="ZoneTexte 95"/>
            <p:cNvSpPr txBox="1"/>
            <p:nvPr/>
          </p:nvSpPr>
          <p:spPr>
            <a:xfrm>
              <a:off x="1151557" y="5399902"/>
              <a:ext cx="1781257" cy="276999"/>
            </a:xfrm>
            <a:prstGeom prst="rect">
              <a:avLst/>
            </a:prstGeom>
            <a:noFill/>
          </p:spPr>
          <p:txBody>
            <a:bodyPr wrap="none" rtlCol="0">
              <a:spAutoFit/>
            </a:bodyPr>
            <a:lstStyle/>
            <a:p>
              <a:r>
                <a:rPr lang="fr-FR" sz="1200" b="1" dirty="0"/>
                <a:t>Souris </a:t>
              </a:r>
              <a:r>
                <a:rPr lang="fr-FR" sz="1200" b="1" dirty="0" err="1"/>
                <a:t>gnotobiotique</a:t>
              </a:r>
              <a:endParaRPr lang="fr-FR" sz="1200" b="1" dirty="0"/>
            </a:p>
          </p:txBody>
        </p:sp>
        <p:sp>
          <p:nvSpPr>
            <p:cNvPr id="97" name="ZoneTexte 96"/>
            <p:cNvSpPr txBox="1"/>
            <p:nvPr/>
          </p:nvSpPr>
          <p:spPr>
            <a:xfrm>
              <a:off x="1130144" y="6330305"/>
              <a:ext cx="2066591" cy="461665"/>
            </a:xfrm>
            <a:prstGeom prst="rect">
              <a:avLst/>
            </a:prstGeom>
            <a:noFill/>
          </p:spPr>
          <p:txBody>
            <a:bodyPr wrap="none" rtlCol="0">
              <a:spAutoFit/>
            </a:bodyPr>
            <a:lstStyle/>
            <a:p>
              <a:r>
                <a:rPr lang="fr-FR" sz="1200" b="1" i="1" dirty="0"/>
                <a:t>Lamina </a:t>
              </a:r>
              <a:r>
                <a:rPr lang="fr-FR" sz="1200" b="1" i="1" dirty="0" err="1"/>
                <a:t>propria</a:t>
              </a:r>
              <a:r>
                <a:rPr lang="fr-FR" sz="1200" b="1" i="1" dirty="0"/>
                <a:t> </a:t>
              </a:r>
              <a:r>
                <a:rPr lang="fr-FR" sz="1200" b="1" dirty="0"/>
                <a:t>iléon</a:t>
              </a:r>
            </a:p>
            <a:p>
              <a:r>
                <a:rPr lang="fr-FR" sz="1200" b="1" dirty="0"/>
                <a:t>Ganglions mésentériques</a:t>
              </a:r>
            </a:p>
          </p:txBody>
        </p:sp>
      </p:grpSp>
      <p:sp>
        <p:nvSpPr>
          <p:cNvPr id="71" name="ZoneTexte 70"/>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19</a:t>
            </a:r>
          </a:p>
        </p:txBody>
      </p:sp>
    </p:spTree>
    <p:extLst>
      <p:ext uri="{BB962C8B-B14F-4D97-AF65-F5344CB8AC3E}">
        <p14:creationId xmlns:p14="http://schemas.microsoft.com/office/powerpoint/2010/main" val="1195922809"/>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err="1"/>
              <a:t>Doxycycline</a:t>
            </a:r>
            <a:r>
              <a:rPr lang="fr-FR" sz="2400" dirty="0"/>
              <a:t> en prophylaxie post-exposition des IST bactériennes : étude randomisée dans la phase ouverte de l’essai IPERGAY (3)</a:t>
            </a:r>
          </a:p>
        </p:txBody>
      </p:sp>
      <p:sp>
        <p:nvSpPr>
          <p:cNvPr id="3" name="Espace réservé du contenu 2"/>
          <p:cNvSpPr>
            <a:spLocks noGrp="1"/>
          </p:cNvSpPr>
          <p:nvPr>
            <p:ph idx="1"/>
          </p:nvPr>
        </p:nvSpPr>
        <p:spPr>
          <a:xfrm>
            <a:off x="2126106" y="1132935"/>
            <a:ext cx="5344591" cy="411519"/>
          </a:xfrm>
        </p:spPr>
        <p:txBody>
          <a:bodyPr/>
          <a:lstStyle/>
          <a:p>
            <a:pPr marL="0" indent="0" algn="ctr">
              <a:buNone/>
            </a:pPr>
            <a:r>
              <a:rPr lang="fr-FR" sz="2000" b="1" dirty="0">
                <a:solidFill>
                  <a:srgbClr val="0070C0"/>
                </a:solidFill>
                <a:latin typeface="Calibri" panose="020F0502020204030204" pitchFamily="34" charset="0"/>
                <a:cs typeface="Calibri" panose="020F0502020204030204" pitchFamily="34" charset="0"/>
              </a:rPr>
              <a:t>Survenue d’une 1</a:t>
            </a:r>
            <a:r>
              <a:rPr lang="fr-FR" sz="2000" b="1" baseline="30000" dirty="0">
                <a:solidFill>
                  <a:srgbClr val="0070C0"/>
                </a:solidFill>
                <a:latin typeface="Calibri" panose="020F0502020204030204" pitchFamily="34" charset="0"/>
                <a:cs typeface="Calibri" panose="020F0502020204030204" pitchFamily="34" charset="0"/>
              </a:rPr>
              <a:t>ère</a:t>
            </a:r>
            <a:r>
              <a:rPr lang="fr-FR" sz="2000" b="1" dirty="0">
                <a:solidFill>
                  <a:srgbClr val="0070C0"/>
                </a:solidFill>
                <a:latin typeface="Calibri" panose="020F0502020204030204" pitchFamily="34" charset="0"/>
                <a:cs typeface="Calibri" panose="020F0502020204030204" pitchFamily="34" charset="0"/>
              </a:rPr>
              <a:t> infection à gonocoque</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55" name="Espace réservé du contenu 2"/>
          <p:cNvSpPr txBox="1">
            <a:spLocks/>
          </p:cNvSpPr>
          <p:nvPr/>
        </p:nvSpPr>
        <p:spPr bwMode="auto">
          <a:xfrm>
            <a:off x="70982" y="5600862"/>
            <a:ext cx="9051504" cy="87566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800" b="1" kern="0" dirty="0"/>
              <a:t>47</a:t>
            </a:r>
            <a:r>
              <a:rPr lang="fr-FR" sz="1800" kern="0" dirty="0"/>
              <a:t> sujets infectés par gonocoque</a:t>
            </a:r>
          </a:p>
          <a:p>
            <a:pPr lvl="1"/>
            <a:r>
              <a:rPr lang="fr-FR" sz="1800" b="1" kern="0" dirty="0"/>
              <a:t>25 </a:t>
            </a:r>
            <a:r>
              <a:rPr lang="fr-FR" sz="1800" kern="0" dirty="0"/>
              <a:t>dans le bras </a:t>
            </a:r>
            <a:r>
              <a:rPr lang="fr-FR" sz="1800" b="1" kern="0" dirty="0">
                <a:solidFill>
                  <a:srgbClr val="FF00FF"/>
                </a:solidFill>
              </a:rPr>
              <a:t>sans prophylaxie </a:t>
            </a:r>
            <a:r>
              <a:rPr lang="fr-FR" sz="1800" kern="0" dirty="0"/>
              <a:t>(incidence : 34,5/100 années-personne) </a:t>
            </a:r>
          </a:p>
          <a:p>
            <a:pPr lvl="1"/>
            <a:r>
              <a:rPr lang="fr-FR" sz="1800" b="1" kern="0" dirty="0"/>
              <a:t>22</a:t>
            </a:r>
            <a:r>
              <a:rPr lang="fr-FR" sz="1800" kern="0" dirty="0"/>
              <a:t> dans le bras </a:t>
            </a:r>
            <a:r>
              <a:rPr lang="fr-FR" sz="1800" b="1" kern="0" dirty="0">
                <a:solidFill>
                  <a:srgbClr val="7030A0"/>
                </a:solidFill>
              </a:rPr>
              <a:t>prophylaxie</a:t>
            </a:r>
            <a:r>
              <a:rPr lang="fr-FR" sz="1800" kern="0" dirty="0"/>
              <a:t> (incidence : 28,7/100 années-personne)</a:t>
            </a:r>
          </a:p>
          <a:p>
            <a:pPr lvl="1"/>
            <a:r>
              <a:rPr lang="fr-FR" sz="1800" kern="0" dirty="0" err="1"/>
              <a:t>Hazard</a:t>
            </a:r>
            <a:r>
              <a:rPr lang="fr-FR" sz="1800" kern="0" dirty="0"/>
              <a:t> Ratio : 0,83 (IC 95 % : 0,47 - 1,47 ; p = 0,52) </a:t>
            </a:r>
          </a:p>
        </p:txBody>
      </p:sp>
      <p:graphicFrame>
        <p:nvGraphicFramePr>
          <p:cNvPr id="12" name="Tableau 11"/>
          <p:cNvGraphicFramePr>
            <a:graphicFrameLocks noGrp="1"/>
          </p:cNvGraphicFramePr>
          <p:nvPr>
            <p:extLst/>
          </p:nvPr>
        </p:nvGraphicFramePr>
        <p:xfrm>
          <a:off x="1388244" y="4305854"/>
          <a:ext cx="6096000" cy="1341120"/>
        </p:xfrm>
        <a:graphic>
          <a:graphicData uri="http://schemas.openxmlformats.org/drawingml/2006/table">
            <a:tbl>
              <a:tblPr firstRow="1" bandRow="1">
                <a:tableStyleId>{5C22544A-7EE6-4342-B048-85BDC9FD1C3A}</a:tableStyleId>
              </a:tblPr>
              <a:tblGrid>
                <a:gridCol w="2032000">
                  <a:extLst>
                    <a:ext uri="{9D8B030D-6E8A-4147-A177-3AD203B41FA5}">
                      <a16:colId xmlns:a16="http://schemas.microsoft.com/office/drawing/2014/main" xmlns="" val="2520079525"/>
                    </a:ext>
                  </a:extLst>
                </a:gridCol>
                <a:gridCol w="2032000">
                  <a:extLst>
                    <a:ext uri="{9D8B030D-6E8A-4147-A177-3AD203B41FA5}">
                      <a16:colId xmlns:a16="http://schemas.microsoft.com/office/drawing/2014/main" xmlns="" val="1579124455"/>
                    </a:ext>
                  </a:extLst>
                </a:gridCol>
                <a:gridCol w="2032000">
                  <a:extLst>
                    <a:ext uri="{9D8B030D-6E8A-4147-A177-3AD203B41FA5}">
                      <a16:colId xmlns:a16="http://schemas.microsoft.com/office/drawing/2014/main" xmlns="" val="1553500028"/>
                    </a:ext>
                  </a:extLst>
                </a:gridCol>
              </a:tblGrid>
              <a:tr h="229463">
                <a:tc>
                  <a:txBody>
                    <a:bodyPr/>
                    <a:lstStyle/>
                    <a:p>
                      <a:r>
                        <a:rPr lang="fr-FR" sz="1400" dirty="0">
                          <a:solidFill>
                            <a:srgbClr val="000066"/>
                          </a:solidFill>
                        </a:rPr>
                        <a:t>Sites PCR+</a:t>
                      </a:r>
                    </a:p>
                  </a:txBody>
                  <a:tcPr anchor="ctr"/>
                </a:tc>
                <a:tc>
                  <a:txBody>
                    <a:bodyPr/>
                    <a:lstStyle/>
                    <a:p>
                      <a:pPr algn="ctr"/>
                      <a:r>
                        <a:rPr lang="fr-FR" sz="1400" dirty="0">
                          <a:solidFill>
                            <a:schemeClr val="bg1"/>
                          </a:solidFill>
                        </a:rPr>
                        <a:t>Pas de prophylaxie</a:t>
                      </a:r>
                    </a:p>
                  </a:txBody>
                  <a:tcPr anchor="ctr">
                    <a:solidFill>
                      <a:srgbClr val="FF00FF"/>
                    </a:solidFill>
                  </a:tcPr>
                </a:tc>
                <a:tc>
                  <a:txBody>
                    <a:bodyPr/>
                    <a:lstStyle/>
                    <a:p>
                      <a:pPr algn="ctr"/>
                      <a:r>
                        <a:rPr lang="fr-FR" sz="1400" dirty="0">
                          <a:solidFill>
                            <a:schemeClr val="bg1"/>
                          </a:solidFill>
                        </a:rPr>
                        <a:t>Prophylaxie</a:t>
                      </a:r>
                    </a:p>
                  </a:txBody>
                  <a:tcPr anchor="ctr">
                    <a:solidFill>
                      <a:srgbClr val="7030A0"/>
                    </a:solidFill>
                  </a:tcPr>
                </a:tc>
                <a:extLst>
                  <a:ext uri="{0D108BD9-81ED-4DB2-BD59-A6C34878D82A}">
                    <a16:rowId xmlns:a16="http://schemas.microsoft.com/office/drawing/2014/main" xmlns="" val="2211040641"/>
                  </a:ext>
                </a:extLst>
              </a:tr>
              <a:tr h="550710">
                <a:tc>
                  <a:txBody>
                    <a:bodyPr/>
                    <a:lstStyle/>
                    <a:p>
                      <a:r>
                        <a:rPr lang="fr-FR" sz="1400" dirty="0">
                          <a:solidFill>
                            <a:srgbClr val="000066"/>
                          </a:solidFill>
                        </a:rPr>
                        <a:t>Anus</a:t>
                      </a:r>
                    </a:p>
                    <a:p>
                      <a:r>
                        <a:rPr lang="fr-FR" sz="1400" dirty="0">
                          <a:solidFill>
                            <a:srgbClr val="000066"/>
                          </a:solidFill>
                        </a:rPr>
                        <a:t>Gorge</a:t>
                      </a:r>
                    </a:p>
                    <a:p>
                      <a:r>
                        <a:rPr lang="fr-FR" sz="1400" dirty="0">
                          <a:solidFill>
                            <a:srgbClr val="000066"/>
                          </a:solidFill>
                        </a:rPr>
                        <a:t>Urine</a:t>
                      </a:r>
                    </a:p>
                  </a:txBody>
                  <a:tcPr anchor="ctr"/>
                </a:tc>
                <a:tc>
                  <a:txBody>
                    <a:bodyPr/>
                    <a:lstStyle/>
                    <a:p>
                      <a:pPr algn="ctr"/>
                      <a:r>
                        <a:rPr lang="fr-FR" sz="1400" dirty="0">
                          <a:solidFill>
                            <a:srgbClr val="000066"/>
                          </a:solidFill>
                        </a:rPr>
                        <a:t>19</a:t>
                      </a:r>
                    </a:p>
                    <a:p>
                      <a:pPr algn="ctr"/>
                      <a:r>
                        <a:rPr lang="fr-FR" sz="1400" dirty="0">
                          <a:solidFill>
                            <a:srgbClr val="000066"/>
                          </a:solidFill>
                        </a:rPr>
                        <a:t>12</a:t>
                      </a:r>
                    </a:p>
                    <a:p>
                      <a:pPr algn="ctr"/>
                      <a:r>
                        <a:rPr lang="fr-FR" sz="1400" dirty="0">
                          <a:solidFill>
                            <a:srgbClr val="000066"/>
                          </a:solidFill>
                        </a:rPr>
                        <a:t>7</a:t>
                      </a:r>
                    </a:p>
                  </a:txBody>
                  <a:tcPr anchor="ctr"/>
                </a:tc>
                <a:tc>
                  <a:txBody>
                    <a:bodyPr/>
                    <a:lstStyle/>
                    <a:p>
                      <a:pPr algn="ctr"/>
                      <a:r>
                        <a:rPr lang="fr-FR" sz="1400" dirty="0">
                          <a:solidFill>
                            <a:srgbClr val="000066"/>
                          </a:solidFill>
                        </a:rPr>
                        <a:t>11</a:t>
                      </a:r>
                    </a:p>
                    <a:p>
                      <a:pPr algn="ctr"/>
                      <a:r>
                        <a:rPr lang="fr-FR" sz="1400" dirty="0">
                          <a:solidFill>
                            <a:srgbClr val="000066"/>
                          </a:solidFill>
                        </a:rPr>
                        <a:t>15</a:t>
                      </a:r>
                    </a:p>
                    <a:p>
                      <a:pPr algn="ctr"/>
                      <a:r>
                        <a:rPr lang="fr-FR" sz="1400" dirty="0">
                          <a:solidFill>
                            <a:srgbClr val="000066"/>
                          </a:solidFill>
                        </a:rPr>
                        <a:t>1</a:t>
                      </a:r>
                    </a:p>
                  </a:txBody>
                  <a:tcPr anchor="ctr"/>
                </a:tc>
                <a:extLst>
                  <a:ext uri="{0D108BD9-81ED-4DB2-BD59-A6C34878D82A}">
                    <a16:rowId xmlns:a16="http://schemas.microsoft.com/office/drawing/2014/main" xmlns="" val="1089841163"/>
                  </a:ext>
                </a:extLst>
              </a:tr>
              <a:tr h="229463">
                <a:tc>
                  <a:txBody>
                    <a:bodyPr/>
                    <a:lstStyle/>
                    <a:p>
                      <a:r>
                        <a:rPr lang="fr-FR" sz="1400" dirty="0">
                          <a:solidFill>
                            <a:srgbClr val="000066"/>
                          </a:solidFill>
                        </a:rPr>
                        <a:t>Total sites</a:t>
                      </a:r>
                    </a:p>
                  </a:txBody>
                  <a:tcPr anchor="ctr"/>
                </a:tc>
                <a:tc>
                  <a:txBody>
                    <a:bodyPr/>
                    <a:lstStyle/>
                    <a:p>
                      <a:pPr algn="ctr"/>
                      <a:r>
                        <a:rPr lang="fr-FR" sz="1400" dirty="0">
                          <a:solidFill>
                            <a:srgbClr val="000066"/>
                          </a:solidFill>
                        </a:rPr>
                        <a:t>38</a:t>
                      </a:r>
                    </a:p>
                  </a:txBody>
                  <a:tcPr anchor="ctr"/>
                </a:tc>
                <a:tc>
                  <a:txBody>
                    <a:bodyPr/>
                    <a:lstStyle/>
                    <a:p>
                      <a:pPr algn="ctr"/>
                      <a:r>
                        <a:rPr lang="fr-FR" sz="1400" dirty="0">
                          <a:solidFill>
                            <a:srgbClr val="000066"/>
                          </a:solidFill>
                        </a:rPr>
                        <a:t>27</a:t>
                      </a:r>
                    </a:p>
                  </a:txBody>
                  <a:tcPr anchor="ctr"/>
                </a:tc>
                <a:extLst>
                  <a:ext uri="{0D108BD9-81ED-4DB2-BD59-A6C34878D82A}">
                    <a16:rowId xmlns:a16="http://schemas.microsoft.com/office/drawing/2014/main" xmlns="" val="3348850334"/>
                  </a:ext>
                </a:extLst>
              </a:tr>
            </a:tbl>
          </a:graphicData>
        </a:graphic>
      </p:graphicFrame>
      <p:grpSp>
        <p:nvGrpSpPr>
          <p:cNvPr id="5" name="Groupe 4"/>
          <p:cNvGrpSpPr/>
          <p:nvPr/>
        </p:nvGrpSpPr>
        <p:grpSpPr>
          <a:xfrm>
            <a:off x="230491" y="1392525"/>
            <a:ext cx="8303727" cy="2925210"/>
            <a:chOff x="230491" y="1392525"/>
            <a:chExt cx="8303727" cy="2925210"/>
          </a:xfrm>
        </p:grpSpPr>
        <p:cxnSp>
          <p:nvCxnSpPr>
            <p:cNvPr id="7" name="Connecteur droit 6"/>
            <p:cNvCxnSpPr>
              <a:cxnSpLocks/>
            </p:cNvCxnSpPr>
            <p:nvPr/>
          </p:nvCxnSpPr>
          <p:spPr bwMode="auto">
            <a:xfrm>
              <a:off x="2049217" y="1549703"/>
              <a:ext cx="0" cy="1814115"/>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 name="Connecteur droit 9"/>
            <p:cNvCxnSpPr>
              <a:cxnSpLocks/>
            </p:cNvCxnSpPr>
            <p:nvPr/>
          </p:nvCxnSpPr>
          <p:spPr bwMode="auto">
            <a:xfrm>
              <a:off x="1960727" y="3377449"/>
              <a:ext cx="53462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1943520" y="1538817"/>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1973019" y="1996012"/>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p:cNvCxnSpPr/>
            <p:nvPr/>
          </p:nvCxnSpPr>
          <p:spPr bwMode="auto">
            <a:xfrm>
              <a:off x="1958271" y="244584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p:cNvCxnSpPr/>
            <p:nvPr/>
          </p:nvCxnSpPr>
          <p:spPr bwMode="auto">
            <a:xfrm>
              <a:off x="1958270" y="290304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p:cNvCxnSpPr>
              <a:cxnSpLocks/>
            </p:cNvCxnSpPr>
            <p:nvPr/>
          </p:nvCxnSpPr>
          <p:spPr bwMode="auto">
            <a:xfrm rot="16200000">
              <a:off x="2869671" y="3424495"/>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a:cxnSpLocks/>
            </p:cNvCxnSpPr>
            <p:nvPr/>
          </p:nvCxnSpPr>
          <p:spPr bwMode="auto">
            <a:xfrm rot="16200000">
              <a:off x="3694504" y="3424495"/>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a:cxnSpLocks/>
            </p:cNvCxnSpPr>
            <p:nvPr/>
          </p:nvCxnSpPr>
          <p:spPr bwMode="auto">
            <a:xfrm rot="16200000">
              <a:off x="4526814" y="3424495"/>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a:cxnSpLocks/>
            </p:cNvCxnSpPr>
            <p:nvPr/>
          </p:nvCxnSpPr>
          <p:spPr bwMode="auto">
            <a:xfrm rot="16200000">
              <a:off x="5357098" y="3424496"/>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p:cNvCxnSpPr>
              <a:cxnSpLocks/>
            </p:cNvCxnSpPr>
            <p:nvPr/>
          </p:nvCxnSpPr>
          <p:spPr bwMode="auto">
            <a:xfrm rot="16200000">
              <a:off x="6179361" y="3424496"/>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4" name="ZoneTexte 33"/>
            <p:cNvSpPr txBox="1"/>
            <p:nvPr/>
          </p:nvSpPr>
          <p:spPr>
            <a:xfrm>
              <a:off x="1560950" y="1392525"/>
              <a:ext cx="433131" cy="307777"/>
            </a:xfrm>
            <a:prstGeom prst="rect">
              <a:avLst/>
            </a:prstGeom>
            <a:noFill/>
          </p:spPr>
          <p:txBody>
            <a:bodyPr wrap="none" rtlCol="0">
              <a:spAutoFit/>
            </a:bodyPr>
            <a:lstStyle/>
            <a:p>
              <a:pPr algn="r"/>
              <a:r>
                <a:rPr lang="fr-FR" sz="1400" dirty="0"/>
                <a:t>0,4</a:t>
              </a:r>
            </a:p>
          </p:txBody>
        </p:sp>
        <p:sp>
          <p:nvSpPr>
            <p:cNvPr id="35" name="ZoneTexte 34"/>
            <p:cNvSpPr txBox="1"/>
            <p:nvPr/>
          </p:nvSpPr>
          <p:spPr>
            <a:xfrm>
              <a:off x="1560950" y="1837425"/>
              <a:ext cx="433131" cy="307777"/>
            </a:xfrm>
            <a:prstGeom prst="rect">
              <a:avLst/>
            </a:prstGeom>
            <a:noFill/>
          </p:spPr>
          <p:txBody>
            <a:bodyPr wrap="none" rtlCol="0">
              <a:spAutoFit/>
            </a:bodyPr>
            <a:lstStyle/>
            <a:p>
              <a:pPr algn="r"/>
              <a:r>
                <a:rPr lang="fr-FR" sz="1400" dirty="0"/>
                <a:t>0,3</a:t>
              </a:r>
            </a:p>
          </p:txBody>
        </p:sp>
        <p:sp>
          <p:nvSpPr>
            <p:cNvPr id="36" name="ZoneTexte 35"/>
            <p:cNvSpPr txBox="1"/>
            <p:nvPr/>
          </p:nvSpPr>
          <p:spPr>
            <a:xfrm>
              <a:off x="1560950" y="2306243"/>
              <a:ext cx="433131" cy="307777"/>
            </a:xfrm>
            <a:prstGeom prst="rect">
              <a:avLst/>
            </a:prstGeom>
            <a:noFill/>
          </p:spPr>
          <p:txBody>
            <a:bodyPr wrap="none" rtlCol="0">
              <a:spAutoFit/>
            </a:bodyPr>
            <a:lstStyle/>
            <a:p>
              <a:pPr algn="r"/>
              <a:r>
                <a:rPr lang="fr-FR" sz="1400" dirty="0"/>
                <a:t>0,2</a:t>
              </a:r>
            </a:p>
          </p:txBody>
        </p:sp>
        <p:sp>
          <p:nvSpPr>
            <p:cNvPr id="37" name="ZoneTexte 36"/>
            <p:cNvSpPr txBox="1"/>
            <p:nvPr/>
          </p:nvSpPr>
          <p:spPr>
            <a:xfrm>
              <a:off x="1560950" y="2746521"/>
              <a:ext cx="433131" cy="307777"/>
            </a:xfrm>
            <a:prstGeom prst="rect">
              <a:avLst/>
            </a:prstGeom>
            <a:noFill/>
          </p:spPr>
          <p:txBody>
            <a:bodyPr wrap="none" rtlCol="0">
              <a:spAutoFit/>
            </a:bodyPr>
            <a:lstStyle/>
            <a:p>
              <a:pPr algn="r"/>
              <a:r>
                <a:rPr lang="fr-FR" sz="1400" dirty="0"/>
                <a:t>0,1</a:t>
              </a:r>
            </a:p>
          </p:txBody>
        </p:sp>
        <p:sp>
          <p:nvSpPr>
            <p:cNvPr id="38" name="ZoneTexte 37"/>
            <p:cNvSpPr txBox="1"/>
            <p:nvPr/>
          </p:nvSpPr>
          <p:spPr>
            <a:xfrm>
              <a:off x="1547813" y="3178757"/>
              <a:ext cx="446268" cy="307777"/>
            </a:xfrm>
            <a:prstGeom prst="rect">
              <a:avLst/>
            </a:prstGeom>
            <a:noFill/>
          </p:spPr>
          <p:txBody>
            <a:bodyPr wrap="square" rtlCol="0">
              <a:spAutoFit/>
            </a:bodyPr>
            <a:lstStyle/>
            <a:p>
              <a:pPr algn="r"/>
              <a:r>
                <a:rPr lang="fr-FR" sz="1400" dirty="0"/>
                <a:t>0,0</a:t>
              </a:r>
            </a:p>
          </p:txBody>
        </p:sp>
        <p:sp>
          <p:nvSpPr>
            <p:cNvPr id="39" name="ZoneTexte 38"/>
            <p:cNvSpPr txBox="1"/>
            <p:nvPr/>
          </p:nvSpPr>
          <p:spPr>
            <a:xfrm>
              <a:off x="6336822" y="2724749"/>
              <a:ext cx="2197396" cy="307777"/>
            </a:xfrm>
            <a:prstGeom prst="rect">
              <a:avLst/>
            </a:prstGeom>
            <a:noFill/>
          </p:spPr>
          <p:txBody>
            <a:bodyPr wrap="none" rtlCol="0">
              <a:spAutoFit/>
            </a:bodyPr>
            <a:lstStyle/>
            <a:p>
              <a:pPr algn="ctr"/>
              <a:r>
                <a:rPr lang="fr-FR" sz="1400" dirty="0"/>
                <a:t>Test du log </a:t>
              </a:r>
              <a:r>
                <a:rPr lang="fr-FR" sz="1400" dirty="0" err="1"/>
                <a:t>rank</a:t>
              </a:r>
              <a:r>
                <a:rPr lang="fr-FR" sz="1400" dirty="0"/>
                <a:t>, p = 0,52</a:t>
              </a:r>
            </a:p>
          </p:txBody>
        </p:sp>
        <p:sp>
          <p:nvSpPr>
            <p:cNvPr id="41" name="ZoneTexte 40"/>
            <p:cNvSpPr txBox="1"/>
            <p:nvPr/>
          </p:nvSpPr>
          <p:spPr>
            <a:xfrm>
              <a:off x="1682474" y="3486738"/>
              <a:ext cx="791159" cy="830997"/>
            </a:xfrm>
            <a:prstGeom prst="rect">
              <a:avLst/>
            </a:prstGeom>
            <a:noFill/>
          </p:spPr>
          <p:txBody>
            <a:bodyPr wrap="square" rtlCol="0">
              <a:spAutoFit/>
            </a:bodyPr>
            <a:lstStyle/>
            <a:p>
              <a:pPr algn="ctr"/>
              <a:r>
                <a:rPr lang="fr-FR" sz="1400" dirty="0"/>
                <a:t>0</a:t>
              </a:r>
            </a:p>
            <a:p>
              <a:pPr algn="ctr"/>
              <a:r>
                <a:rPr lang="fr-FR" sz="1600" dirty="0">
                  <a:solidFill>
                    <a:srgbClr val="FF00FF"/>
                  </a:solidFill>
                </a:rPr>
                <a:t>116</a:t>
              </a:r>
            </a:p>
            <a:p>
              <a:pPr algn="ctr"/>
              <a:r>
                <a:rPr lang="fr-FR" sz="1600" dirty="0">
                  <a:solidFill>
                    <a:srgbClr val="7030A0"/>
                  </a:solidFill>
                </a:rPr>
                <a:t>116</a:t>
              </a:r>
            </a:p>
          </p:txBody>
        </p:sp>
        <p:sp>
          <p:nvSpPr>
            <p:cNvPr id="42" name="ZoneTexte 41"/>
            <p:cNvSpPr txBox="1"/>
            <p:nvPr/>
          </p:nvSpPr>
          <p:spPr>
            <a:xfrm>
              <a:off x="2658696" y="3486738"/>
              <a:ext cx="509368" cy="830997"/>
            </a:xfrm>
            <a:prstGeom prst="rect">
              <a:avLst/>
            </a:prstGeom>
            <a:noFill/>
          </p:spPr>
          <p:txBody>
            <a:bodyPr wrap="square" rtlCol="0">
              <a:spAutoFit/>
            </a:bodyPr>
            <a:lstStyle/>
            <a:p>
              <a:pPr algn="ctr"/>
              <a:r>
                <a:rPr lang="fr-FR" sz="1400" dirty="0"/>
                <a:t>2</a:t>
              </a:r>
            </a:p>
            <a:p>
              <a:pPr algn="ctr"/>
              <a:r>
                <a:rPr lang="fr-FR" sz="1600" dirty="0">
                  <a:solidFill>
                    <a:srgbClr val="FF00FF"/>
                  </a:solidFill>
                </a:rPr>
                <a:t>112</a:t>
              </a:r>
            </a:p>
            <a:p>
              <a:pPr algn="ctr"/>
              <a:r>
                <a:rPr lang="fr-FR" sz="1600" dirty="0">
                  <a:solidFill>
                    <a:srgbClr val="7030A0"/>
                  </a:solidFill>
                </a:rPr>
                <a:t>114</a:t>
              </a:r>
            </a:p>
          </p:txBody>
        </p:sp>
        <p:sp>
          <p:nvSpPr>
            <p:cNvPr id="43" name="ZoneTexte 42"/>
            <p:cNvSpPr txBox="1"/>
            <p:nvPr/>
          </p:nvSpPr>
          <p:spPr>
            <a:xfrm>
              <a:off x="3316313" y="3486738"/>
              <a:ext cx="882551" cy="830997"/>
            </a:xfrm>
            <a:prstGeom prst="rect">
              <a:avLst/>
            </a:prstGeom>
            <a:noFill/>
          </p:spPr>
          <p:txBody>
            <a:bodyPr wrap="square" rtlCol="0">
              <a:spAutoFit/>
            </a:bodyPr>
            <a:lstStyle/>
            <a:p>
              <a:pPr algn="ctr"/>
              <a:r>
                <a:rPr lang="fr-FR" sz="1400" dirty="0"/>
                <a:t>4</a:t>
              </a:r>
            </a:p>
            <a:p>
              <a:pPr algn="ctr"/>
              <a:r>
                <a:rPr lang="fr-FR" sz="1600" dirty="0">
                  <a:solidFill>
                    <a:srgbClr val="FF00FF"/>
                  </a:solidFill>
                </a:rPr>
                <a:t>103</a:t>
              </a:r>
            </a:p>
            <a:p>
              <a:pPr algn="ctr"/>
              <a:r>
                <a:rPr lang="fr-FR" sz="1600" dirty="0">
                  <a:solidFill>
                    <a:srgbClr val="7030A0"/>
                  </a:solidFill>
                </a:rPr>
                <a:t>109</a:t>
              </a:r>
            </a:p>
          </p:txBody>
        </p:sp>
        <p:sp>
          <p:nvSpPr>
            <p:cNvPr id="44" name="ZoneTexte 43"/>
            <p:cNvSpPr txBox="1"/>
            <p:nvPr/>
          </p:nvSpPr>
          <p:spPr>
            <a:xfrm>
              <a:off x="4285037" y="3486738"/>
              <a:ext cx="659807" cy="830997"/>
            </a:xfrm>
            <a:prstGeom prst="rect">
              <a:avLst/>
            </a:prstGeom>
            <a:noFill/>
          </p:spPr>
          <p:txBody>
            <a:bodyPr wrap="square" rtlCol="0">
              <a:spAutoFit/>
            </a:bodyPr>
            <a:lstStyle/>
            <a:p>
              <a:pPr algn="ctr"/>
              <a:r>
                <a:rPr lang="fr-FR" sz="1400" dirty="0"/>
                <a:t>6</a:t>
              </a:r>
            </a:p>
            <a:p>
              <a:pPr algn="ctr"/>
              <a:r>
                <a:rPr lang="fr-FR" sz="1600" dirty="0">
                  <a:solidFill>
                    <a:srgbClr val="FF00FF"/>
                  </a:solidFill>
                </a:rPr>
                <a:t>92</a:t>
              </a:r>
            </a:p>
            <a:p>
              <a:pPr algn="ctr"/>
              <a:r>
                <a:rPr lang="fr-FR" sz="1600" dirty="0">
                  <a:solidFill>
                    <a:srgbClr val="7030A0"/>
                  </a:solidFill>
                </a:rPr>
                <a:t>97</a:t>
              </a:r>
            </a:p>
          </p:txBody>
        </p:sp>
        <p:sp>
          <p:nvSpPr>
            <p:cNvPr id="45" name="ZoneTexte 44"/>
            <p:cNvSpPr txBox="1"/>
            <p:nvPr/>
          </p:nvSpPr>
          <p:spPr>
            <a:xfrm>
              <a:off x="5097857" y="3486738"/>
              <a:ext cx="659807" cy="830997"/>
            </a:xfrm>
            <a:prstGeom prst="rect">
              <a:avLst/>
            </a:prstGeom>
            <a:noFill/>
          </p:spPr>
          <p:txBody>
            <a:bodyPr wrap="square" rtlCol="0">
              <a:spAutoFit/>
            </a:bodyPr>
            <a:lstStyle/>
            <a:p>
              <a:pPr algn="ctr"/>
              <a:r>
                <a:rPr lang="fr-FR" sz="1400" dirty="0"/>
                <a:t>8</a:t>
              </a:r>
            </a:p>
            <a:p>
              <a:pPr algn="ctr"/>
              <a:r>
                <a:rPr lang="fr-FR" sz="1600" dirty="0">
                  <a:solidFill>
                    <a:srgbClr val="FF00FF"/>
                  </a:solidFill>
                </a:rPr>
                <a:t>64</a:t>
              </a:r>
            </a:p>
            <a:p>
              <a:pPr algn="ctr"/>
              <a:r>
                <a:rPr lang="fr-FR" sz="1600" dirty="0">
                  <a:solidFill>
                    <a:srgbClr val="7030A0"/>
                  </a:solidFill>
                </a:rPr>
                <a:t>71</a:t>
              </a:r>
            </a:p>
          </p:txBody>
        </p:sp>
        <p:sp>
          <p:nvSpPr>
            <p:cNvPr id="46" name="ZoneTexte 45"/>
            <p:cNvSpPr txBox="1"/>
            <p:nvPr/>
          </p:nvSpPr>
          <p:spPr>
            <a:xfrm>
              <a:off x="5928425" y="3486738"/>
              <a:ext cx="659807" cy="830997"/>
            </a:xfrm>
            <a:prstGeom prst="rect">
              <a:avLst/>
            </a:prstGeom>
            <a:noFill/>
          </p:spPr>
          <p:txBody>
            <a:bodyPr wrap="square" rtlCol="0">
              <a:spAutoFit/>
            </a:bodyPr>
            <a:lstStyle/>
            <a:p>
              <a:pPr algn="ctr"/>
              <a:r>
                <a:rPr lang="fr-FR" sz="1400" dirty="0"/>
                <a:t>10</a:t>
              </a:r>
            </a:p>
            <a:p>
              <a:pPr algn="ctr"/>
              <a:r>
                <a:rPr lang="fr-FR" sz="1600" dirty="0">
                  <a:solidFill>
                    <a:srgbClr val="FF00FF"/>
                  </a:solidFill>
                </a:rPr>
                <a:t>9</a:t>
              </a:r>
            </a:p>
            <a:p>
              <a:pPr algn="ctr"/>
              <a:r>
                <a:rPr lang="fr-FR" sz="1600" dirty="0">
                  <a:solidFill>
                    <a:srgbClr val="7030A0"/>
                  </a:solidFill>
                </a:rPr>
                <a:t>19</a:t>
              </a:r>
            </a:p>
          </p:txBody>
        </p:sp>
        <p:sp>
          <p:nvSpPr>
            <p:cNvPr id="47" name="ZoneTexte 46"/>
            <p:cNvSpPr txBox="1"/>
            <p:nvPr/>
          </p:nvSpPr>
          <p:spPr>
            <a:xfrm>
              <a:off x="6648413" y="3382281"/>
              <a:ext cx="722672" cy="307777"/>
            </a:xfrm>
            <a:prstGeom prst="rect">
              <a:avLst/>
            </a:prstGeom>
            <a:noFill/>
          </p:spPr>
          <p:txBody>
            <a:bodyPr wrap="square" rtlCol="0">
              <a:spAutoFit/>
            </a:bodyPr>
            <a:lstStyle/>
            <a:p>
              <a:pPr algn="ctr"/>
              <a:r>
                <a:rPr lang="fr-FR" sz="1400" b="1" dirty="0"/>
                <a:t>Mois</a:t>
              </a:r>
            </a:p>
          </p:txBody>
        </p:sp>
        <p:sp>
          <p:nvSpPr>
            <p:cNvPr id="48" name="ZoneTexte 47"/>
            <p:cNvSpPr txBox="1"/>
            <p:nvPr/>
          </p:nvSpPr>
          <p:spPr>
            <a:xfrm>
              <a:off x="6546029" y="1952820"/>
              <a:ext cx="1814920" cy="307777"/>
            </a:xfrm>
            <a:prstGeom prst="rect">
              <a:avLst/>
            </a:prstGeom>
            <a:noFill/>
          </p:spPr>
          <p:txBody>
            <a:bodyPr wrap="none" rtlCol="0">
              <a:spAutoFit/>
            </a:bodyPr>
            <a:lstStyle/>
            <a:p>
              <a:r>
                <a:rPr lang="fr-FR" sz="1400" b="1" dirty="0">
                  <a:solidFill>
                    <a:srgbClr val="FF00FF"/>
                  </a:solidFill>
                </a:rPr>
                <a:t>Pas de prophylaxie</a:t>
              </a:r>
            </a:p>
          </p:txBody>
        </p:sp>
        <p:sp>
          <p:nvSpPr>
            <p:cNvPr id="54" name="ZoneTexte 53"/>
            <p:cNvSpPr txBox="1"/>
            <p:nvPr/>
          </p:nvSpPr>
          <p:spPr>
            <a:xfrm>
              <a:off x="6120263" y="2251285"/>
              <a:ext cx="2271776" cy="307777"/>
            </a:xfrm>
            <a:prstGeom prst="rect">
              <a:avLst/>
            </a:prstGeom>
            <a:noFill/>
          </p:spPr>
          <p:txBody>
            <a:bodyPr wrap="none" rtlCol="0">
              <a:spAutoFit/>
            </a:bodyPr>
            <a:lstStyle/>
            <a:p>
              <a:r>
                <a:rPr lang="fr-FR" sz="1400" b="1" dirty="0">
                  <a:solidFill>
                    <a:srgbClr val="7030A0"/>
                  </a:solidFill>
                </a:rPr>
                <a:t>Prophylaxie </a:t>
              </a:r>
              <a:r>
                <a:rPr lang="fr-FR" sz="1400" b="1" dirty="0" err="1">
                  <a:solidFill>
                    <a:srgbClr val="7030A0"/>
                  </a:solidFill>
                </a:rPr>
                <a:t>doxycycline</a:t>
              </a:r>
              <a:endParaRPr lang="fr-FR" sz="1400" b="1" dirty="0">
                <a:solidFill>
                  <a:srgbClr val="7030A0"/>
                </a:solidFill>
              </a:endParaRPr>
            </a:p>
          </p:txBody>
        </p:sp>
        <p:sp>
          <p:nvSpPr>
            <p:cNvPr id="8" name="Forme libre : forme 7"/>
            <p:cNvSpPr/>
            <p:nvPr/>
          </p:nvSpPr>
          <p:spPr bwMode="auto">
            <a:xfrm>
              <a:off x="2084308" y="2150140"/>
              <a:ext cx="4485327" cy="1204755"/>
            </a:xfrm>
            <a:custGeom>
              <a:avLst/>
              <a:gdLst>
                <a:gd name="connsiteX0" fmla="*/ 0 w 4485327"/>
                <a:gd name="connsiteY0" fmla="*/ 1204755 h 1204755"/>
                <a:gd name="connsiteX1" fmla="*/ 455033 w 4485327"/>
                <a:gd name="connsiteY1" fmla="*/ 1204755 h 1204755"/>
                <a:gd name="connsiteX2" fmla="*/ 455033 w 4485327"/>
                <a:gd name="connsiteY2" fmla="*/ 1148417 h 1204755"/>
                <a:gd name="connsiteX3" fmla="*/ 767056 w 4485327"/>
                <a:gd name="connsiteY3" fmla="*/ 1148417 h 1204755"/>
                <a:gd name="connsiteX4" fmla="*/ 767056 w 4485327"/>
                <a:gd name="connsiteY4" fmla="*/ 1109415 h 1204755"/>
                <a:gd name="connsiteX5" fmla="*/ 862396 w 4485327"/>
                <a:gd name="connsiteY5" fmla="*/ 1109415 h 1204755"/>
                <a:gd name="connsiteX6" fmla="*/ 862396 w 4485327"/>
                <a:gd name="connsiteY6" fmla="*/ 1074745 h 1204755"/>
                <a:gd name="connsiteX7" fmla="*/ 940402 w 4485327"/>
                <a:gd name="connsiteY7" fmla="*/ 1074745 h 1204755"/>
                <a:gd name="connsiteX8" fmla="*/ 940402 w 4485327"/>
                <a:gd name="connsiteY8" fmla="*/ 1040076 h 1204755"/>
                <a:gd name="connsiteX9" fmla="*/ 1057410 w 4485327"/>
                <a:gd name="connsiteY9" fmla="*/ 1040076 h 1204755"/>
                <a:gd name="connsiteX10" fmla="*/ 1057410 w 4485327"/>
                <a:gd name="connsiteY10" fmla="*/ 992406 h 1204755"/>
                <a:gd name="connsiteX11" fmla="*/ 1152751 w 4485327"/>
                <a:gd name="connsiteY11" fmla="*/ 992406 h 1204755"/>
                <a:gd name="connsiteX12" fmla="*/ 1152751 w 4485327"/>
                <a:gd name="connsiteY12" fmla="*/ 953403 h 1204755"/>
                <a:gd name="connsiteX13" fmla="*/ 1399769 w 4485327"/>
                <a:gd name="connsiteY13" fmla="*/ 953403 h 1204755"/>
                <a:gd name="connsiteX14" fmla="*/ 1399769 w 4485327"/>
                <a:gd name="connsiteY14" fmla="*/ 927401 h 1204755"/>
                <a:gd name="connsiteX15" fmla="*/ 1443105 w 4485327"/>
                <a:gd name="connsiteY15" fmla="*/ 927401 h 1204755"/>
                <a:gd name="connsiteX16" fmla="*/ 1443105 w 4485327"/>
                <a:gd name="connsiteY16" fmla="*/ 879731 h 1204755"/>
                <a:gd name="connsiteX17" fmla="*/ 1551446 w 4485327"/>
                <a:gd name="connsiteY17" fmla="*/ 879731 h 1204755"/>
                <a:gd name="connsiteX18" fmla="*/ 1551446 w 4485327"/>
                <a:gd name="connsiteY18" fmla="*/ 832061 h 1204755"/>
                <a:gd name="connsiteX19" fmla="*/ 1685790 w 4485327"/>
                <a:gd name="connsiteY19" fmla="*/ 832061 h 1204755"/>
                <a:gd name="connsiteX20" fmla="*/ 1685790 w 4485327"/>
                <a:gd name="connsiteY20" fmla="*/ 797392 h 1204755"/>
                <a:gd name="connsiteX21" fmla="*/ 1824466 w 4485327"/>
                <a:gd name="connsiteY21" fmla="*/ 797392 h 1204755"/>
                <a:gd name="connsiteX22" fmla="*/ 1824466 w 4485327"/>
                <a:gd name="connsiteY22" fmla="*/ 754055 h 1204755"/>
                <a:gd name="connsiteX23" fmla="*/ 1971810 w 4485327"/>
                <a:gd name="connsiteY23" fmla="*/ 754055 h 1204755"/>
                <a:gd name="connsiteX24" fmla="*/ 1971810 w 4485327"/>
                <a:gd name="connsiteY24" fmla="*/ 710719 h 1204755"/>
                <a:gd name="connsiteX25" fmla="*/ 2101820 w 4485327"/>
                <a:gd name="connsiteY25" fmla="*/ 710719 h 1204755"/>
                <a:gd name="connsiteX26" fmla="*/ 2101820 w 4485327"/>
                <a:gd name="connsiteY26" fmla="*/ 680383 h 1204755"/>
                <a:gd name="connsiteX27" fmla="*/ 2244830 w 4485327"/>
                <a:gd name="connsiteY27" fmla="*/ 680383 h 1204755"/>
                <a:gd name="connsiteX28" fmla="*/ 2244830 w 4485327"/>
                <a:gd name="connsiteY28" fmla="*/ 645714 h 1204755"/>
                <a:gd name="connsiteX29" fmla="*/ 2353172 w 4485327"/>
                <a:gd name="connsiteY29" fmla="*/ 645714 h 1204755"/>
                <a:gd name="connsiteX30" fmla="*/ 2379173 w 4485327"/>
                <a:gd name="connsiteY30" fmla="*/ 619713 h 1204755"/>
                <a:gd name="connsiteX31" fmla="*/ 2517850 w 4485327"/>
                <a:gd name="connsiteY31" fmla="*/ 619713 h 1204755"/>
                <a:gd name="connsiteX32" fmla="*/ 2517850 w 4485327"/>
                <a:gd name="connsiteY32" fmla="*/ 567708 h 1204755"/>
                <a:gd name="connsiteX33" fmla="*/ 2552519 w 4485327"/>
                <a:gd name="connsiteY33" fmla="*/ 567708 h 1204755"/>
                <a:gd name="connsiteX34" fmla="*/ 2552519 w 4485327"/>
                <a:gd name="connsiteY34" fmla="*/ 524372 h 1204755"/>
                <a:gd name="connsiteX35" fmla="*/ 2578521 w 4485327"/>
                <a:gd name="connsiteY35" fmla="*/ 524372 h 1204755"/>
                <a:gd name="connsiteX36" fmla="*/ 2578521 w 4485327"/>
                <a:gd name="connsiteY36" fmla="*/ 476702 h 1204755"/>
                <a:gd name="connsiteX37" fmla="*/ 2665194 w 4485327"/>
                <a:gd name="connsiteY37" fmla="*/ 476702 h 1204755"/>
                <a:gd name="connsiteX38" fmla="*/ 2665194 w 4485327"/>
                <a:gd name="connsiteY38" fmla="*/ 394363 h 1204755"/>
                <a:gd name="connsiteX39" fmla="*/ 2873209 w 4485327"/>
                <a:gd name="connsiteY39" fmla="*/ 394363 h 1204755"/>
                <a:gd name="connsiteX40" fmla="*/ 2873209 w 4485327"/>
                <a:gd name="connsiteY40" fmla="*/ 338025 h 1204755"/>
                <a:gd name="connsiteX41" fmla="*/ 2959882 w 4485327"/>
                <a:gd name="connsiteY41" fmla="*/ 338025 h 1204755"/>
                <a:gd name="connsiteX42" fmla="*/ 2959882 w 4485327"/>
                <a:gd name="connsiteY42" fmla="*/ 290355 h 1204755"/>
                <a:gd name="connsiteX43" fmla="*/ 3128895 w 4485327"/>
                <a:gd name="connsiteY43" fmla="*/ 290355 h 1204755"/>
                <a:gd name="connsiteX44" fmla="*/ 3128895 w 4485327"/>
                <a:gd name="connsiteY44" fmla="*/ 247018 h 1204755"/>
                <a:gd name="connsiteX45" fmla="*/ 3510256 w 4485327"/>
                <a:gd name="connsiteY45" fmla="*/ 247018 h 1204755"/>
                <a:gd name="connsiteX46" fmla="*/ 3510256 w 4485327"/>
                <a:gd name="connsiteY46" fmla="*/ 164679 h 1204755"/>
                <a:gd name="connsiteX47" fmla="*/ 4051962 w 4485327"/>
                <a:gd name="connsiteY47" fmla="*/ 164679 h 1204755"/>
                <a:gd name="connsiteX48" fmla="*/ 4051962 w 4485327"/>
                <a:gd name="connsiteY48" fmla="*/ 0 h 1204755"/>
                <a:gd name="connsiteX49" fmla="*/ 4485327 w 4485327"/>
                <a:gd name="connsiteY49" fmla="*/ 0 h 120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85327" h="1204755">
                  <a:moveTo>
                    <a:pt x="0" y="1204755"/>
                  </a:moveTo>
                  <a:lnTo>
                    <a:pt x="455033" y="1204755"/>
                  </a:lnTo>
                  <a:lnTo>
                    <a:pt x="455033" y="1148417"/>
                  </a:lnTo>
                  <a:lnTo>
                    <a:pt x="767056" y="1148417"/>
                  </a:lnTo>
                  <a:lnTo>
                    <a:pt x="767056" y="1109415"/>
                  </a:lnTo>
                  <a:lnTo>
                    <a:pt x="862396" y="1109415"/>
                  </a:lnTo>
                  <a:lnTo>
                    <a:pt x="862396" y="1074745"/>
                  </a:lnTo>
                  <a:lnTo>
                    <a:pt x="940402" y="1074745"/>
                  </a:lnTo>
                  <a:lnTo>
                    <a:pt x="940402" y="1040076"/>
                  </a:lnTo>
                  <a:lnTo>
                    <a:pt x="1057410" y="1040076"/>
                  </a:lnTo>
                  <a:lnTo>
                    <a:pt x="1057410" y="992406"/>
                  </a:lnTo>
                  <a:lnTo>
                    <a:pt x="1152751" y="992406"/>
                  </a:lnTo>
                  <a:lnTo>
                    <a:pt x="1152751" y="953403"/>
                  </a:lnTo>
                  <a:lnTo>
                    <a:pt x="1399769" y="953403"/>
                  </a:lnTo>
                  <a:lnTo>
                    <a:pt x="1399769" y="927401"/>
                  </a:lnTo>
                  <a:lnTo>
                    <a:pt x="1443105" y="927401"/>
                  </a:lnTo>
                  <a:lnTo>
                    <a:pt x="1443105" y="879731"/>
                  </a:lnTo>
                  <a:lnTo>
                    <a:pt x="1551446" y="879731"/>
                  </a:lnTo>
                  <a:lnTo>
                    <a:pt x="1551446" y="832061"/>
                  </a:lnTo>
                  <a:lnTo>
                    <a:pt x="1685790" y="832061"/>
                  </a:lnTo>
                  <a:lnTo>
                    <a:pt x="1685790" y="797392"/>
                  </a:lnTo>
                  <a:lnTo>
                    <a:pt x="1824466" y="797392"/>
                  </a:lnTo>
                  <a:lnTo>
                    <a:pt x="1824466" y="754055"/>
                  </a:lnTo>
                  <a:lnTo>
                    <a:pt x="1971810" y="754055"/>
                  </a:lnTo>
                  <a:lnTo>
                    <a:pt x="1971810" y="710719"/>
                  </a:lnTo>
                  <a:lnTo>
                    <a:pt x="2101820" y="710719"/>
                  </a:lnTo>
                  <a:lnTo>
                    <a:pt x="2101820" y="680383"/>
                  </a:lnTo>
                  <a:lnTo>
                    <a:pt x="2244830" y="680383"/>
                  </a:lnTo>
                  <a:lnTo>
                    <a:pt x="2244830" y="645714"/>
                  </a:lnTo>
                  <a:lnTo>
                    <a:pt x="2353172" y="645714"/>
                  </a:lnTo>
                  <a:lnTo>
                    <a:pt x="2379173" y="619713"/>
                  </a:lnTo>
                  <a:lnTo>
                    <a:pt x="2517850" y="619713"/>
                  </a:lnTo>
                  <a:lnTo>
                    <a:pt x="2517850" y="567708"/>
                  </a:lnTo>
                  <a:lnTo>
                    <a:pt x="2552519" y="567708"/>
                  </a:lnTo>
                  <a:lnTo>
                    <a:pt x="2552519" y="524372"/>
                  </a:lnTo>
                  <a:lnTo>
                    <a:pt x="2578521" y="524372"/>
                  </a:lnTo>
                  <a:lnTo>
                    <a:pt x="2578521" y="476702"/>
                  </a:lnTo>
                  <a:lnTo>
                    <a:pt x="2665194" y="476702"/>
                  </a:lnTo>
                  <a:lnTo>
                    <a:pt x="2665194" y="394363"/>
                  </a:lnTo>
                  <a:lnTo>
                    <a:pt x="2873209" y="394363"/>
                  </a:lnTo>
                  <a:lnTo>
                    <a:pt x="2873209" y="338025"/>
                  </a:lnTo>
                  <a:lnTo>
                    <a:pt x="2959882" y="338025"/>
                  </a:lnTo>
                  <a:lnTo>
                    <a:pt x="2959882" y="290355"/>
                  </a:lnTo>
                  <a:lnTo>
                    <a:pt x="3128895" y="290355"/>
                  </a:lnTo>
                  <a:lnTo>
                    <a:pt x="3128895" y="247018"/>
                  </a:lnTo>
                  <a:lnTo>
                    <a:pt x="3510256" y="247018"/>
                  </a:lnTo>
                  <a:lnTo>
                    <a:pt x="3510256" y="164679"/>
                  </a:lnTo>
                  <a:lnTo>
                    <a:pt x="4051962" y="164679"/>
                  </a:lnTo>
                  <a:lnTo>
                    <a:pt x="4051962" y="0"/>
                  </a:lnTo>
                  <a:lnTo>
                    <a:pt x="4485327" y="0"/>
                  </a:lnTo>
                </a:path>
              </a:pathLst>
            </a:custGeom>
            <a:noFill/>
            <a:ln w="1905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a:ln>
                  <a:noFill/>
                </a:ln>
                <a:solidFill>
                  <a:schemeClr val="bg1"/>
                </a:solidFill>
                <a:effectLst/>
                <a:latin typeface="Arial" charset="0"/>
              </a:endParaRPr>
            </a:p>
          </p:txBody>
        </p:sp>
        <p:sp>
          <p:nvSpPr>
            <p:cNvPr id="9" name="Forme libre : forme 8"/>
            <p:cNvSpPr/>
            <p:nvPr/>
          </p:nvSpPr>
          <p:spPr bwMode="auto">
            <a:xfrm>
              <a:off x="2470004" y="2144857"/>
              <a:ext cx="3718270" cy="1230756"/>
            </a:xfrm>
            <a:custGeom>
              <a:avLst/>
              <a:gdLst>
                <a:gd name="connsiteX0" fmla="*/ 0 w 3739939"/>
                <a:gd name="connsiteY0" fmla="*/ 1230756 h 1230756"/>
                <a:gd name="connsiteX1" fmla="*/ 0 w 3739939"/>
                <a:gd name="connsiteY1" fmla="*/ 1170085 h 1230756"/>
                <a:gd name="connsiteX2" fmla="*/ 190680 w 3739939"/>
                <a:gd name="connsiteY2" fmla="*/ 1170085 h 1230756"/>
                <a:gd name="connsiteX3" fmla="*/ 190680 w 3739939"/>
                <a:gd name="connsiteY3" fmla="*/ 1148417 h 1230756"/>
                <a:gd name="connsiteX4" fmla="*/ 580709 w 3739939"/>
                <a:gd name="connsiteY4" fmla="*/ 1148417 h 1230756"/>
                <a:gd name="connsiteX5" fmla="*/ 580709 w 3739939"/>
                <a:gd name="connsiteY5" fmla="*/ 1074745 h 1230756"/>
                <a:gd name="connsiteX6" fmla="*/ 1079078 w 3739939"/>
                <a:gd name="connsiteY6" fmla="*/ 1074745 h 1230756"/>
                <a:gd name="connsiteX7" fmla="*/ 1079078 w 3739939"/>
                <a:gd name="connsiteY7" fmla="*/ 1027075 h 1230756"/>
                <a:gd name="connsiteX8" fmla="*/ 1178752 w 3739939"/>
                <a:gd name="connsiteY8" fmla="*/ 1027075 h 1230756"/>
                <a:gd name="connsiteX9" fmla="*/ 1178752 w 3739939"/>
                <a:gd name="connsiteY9" fmla="*/ 979405 h 1230756"/>
                <a:gd name="connsiteX10" fmla="*/ 1278426 w 3739939"/>
                <a:gd name="connsiteY10" fmla="*/ 979405 h 1230756"/>
                <a:gd name="connsiteX11" fmla="*/ 1278426 w 3739939"/>
                <a:gd name="connsiteY11" fmla="*/ 979405 h 1230756"/>
                <a:gd name="connsiteX12" fmla="*/ 1430104 w 3739939"/>
                <a:gd name="connsiteY12" fmla="*/ 979405 h 1230756"/>
                <a:gd name="connsiteX13" fmla="*/ 1430104 w 3739939"/>
                <a:gd name="connsiteY13" fmla="*/ 845061 h 1230756"/>
                <a:gd name="connsiteX14" fmla="*/ 1599116 w 3739939"/>
                <a:gd name="connsiteY14" fmla="*/ 845061 h 1230756"/>
                <a:gd name="connsiteX15" fmla="*/ 1599116 w 3739939"/>
                <a:gd name="connsiteY15" fmla="*/ 767056 h 1230756"/>
                <a:gd name="connsiteX16" fmla="*/ 1893804 w 3739939"/>
                <a:gd name="connsiteY16" fmla="*/ 767056 h 1230756"/>
                <a:gd name="connsiteX17" fmla="*/ 1893804 w 3739939"/>
                <a:gd name="connsiteY17" fmla="*/ 732387 h 1230756"/>
                <a:gd name="connsiteX18" fmla="*/ 2110487 w 3739939"/>
                <a:gd name="connsiteY18" fmla="*/ 732387 h 1230756"/>
                <a:gd name="connsiteX19" fmla="*/ 2110487 w 3739939"/>
                <a:gd name="connsiteY19" fmla="*/ 676049 h 1230756"/>
                <a:gd name="connsiteX20" fmla="*/ 2158157 w 3739939"/>
                <a:gd name="connsiteY20" fmla="*/ 676049 h 1230756"/>
                <a:gd name="connsiteX21" fmla="*/ 2158157 w 3739939"/>
                <a:gd name="connsiteY21" fmla="*/ 628379 h 1230756"/>
                <a:gd name="connsiteX22" fmla="*/ 2171158 w 3739939"/>
                <a:gd name="connsiteY22" fmla="*/ 615378 h 1230756"/>
                <a:gd name="connsiteX23" fmla="*/ 2171158 w 3739939"/>
                <a:gd name="connsiteY23" fmla="*/ 546040 h 1230756"/>
                <a:gd name="connsiteX24" fmla="*/ 2231829 w 3739939"/>
                <a:gd name="connsiteY24" fmla="*/ 546040 h 1230756"/>
                <a:gd name="connsiteX25" fmla="*/ 2231829 w 3739939"/>
                <a:gd name="connsiteY25" fmla="*/ 520038 h 1230756"/>
                <a:gd name="connsiteX26" fmla="*/ 3397581 w 3739939"/>
                <a:gd name="connsiteY26" fmla="*/ 520038 h 1230756"/>
                <a:gd name="connsiteX27" fmla="*/ 3397581 w 3739939"/>
                <a:gd name="connsiteY27" fmla="*/ 420364 h 1230756"/>
                <a:gd name="connsiteX28" fmla="*/ 3423583 w 3739939"/>
                <a:gd name="connsiteY28" fmla="*/ 420364 h 1230756"/>
                <a:gd name="connsiteX29" fmla="*/ 3423583 w 3739939"/>
                <a:gd name="connsiteY29" fmla="*/ 325024 h 1230756"/>
                <a:gd name="connsiteX30" fmla="*/ 3657600 w 3739939"/>
                <a:gd name="connsiteY30" fmla="*/ 325024 h 1230756"/>
                <a:gd name="connsiteX31" fmla="*/ 3657600 w 3739939"/>
                <a:gd name="connsiteY31" fmla="*/ 182013 h 1230756"/>
                <a:gd name="connsiteX32" fmla="*/ 3739939 w 3739939"/>
                <a:gd name="connsiteY32" fmla="*/ 182013 h 1230756"/>
                <a:gd name="connsiteX33" fmla="*/ 3739939 w 3739939"/>
                <a:gd name="connsiteY33" fmla="*/ 0 h 1230756"/>
                <a:gd name="connsiteX0" fmla="*/ 0 w 3739939"/>
                <a:gd name="connsiteY0" fmla="*/ 1230756 h 1230756"/>
                <a:gd name="connsiteX1" fmla="*/ 0 w 3739939"/>
                <a:gd name="connsiteY1" fmla="*/ 1170085 h 1230756"/>
                <a:gd name="connsiteX2" fmla="*/ 190680 w 3739939"/>
                <a:gd name="connsiteY2" fmla="*/ 1170085 h 1230756"/>
                <a:gd name="connsiteX3" fmla="*/ 190680 w 3739939"/>
                <a:gd name="connsiteY3" fmla="*/ 1148417 h 1230756"/>
                <a:gd name="connsiteX4" fmla="*/ 580709 w 3739939"/>
                <a:gd name="connsiteY4" fmla="*/ 1148417 h 1230756"/>
                <a:gd name="connsiteX5" fmla="*/ 580709 w 3739939"/>
                <a:gd name="connsiteY5" fmla="*/ 1074745 h 1230756"/>
                <a:gd name="connsiteX6" fmla="*/ 1079078 w 3739939"/>
                <a:gd name="connsiteY6" fmla="*/ 1074745 h 1230756"/>
                <a:gd name="connsiteX7" fmla="*/ 1079078 w 3739939"/>
                <a:gd name="connsiteY7" fmla="*/ 1027075 h 1230756"/>
                <a:gd name="connsiteX8" fmla="*/ 1178752 w 3739939"/>
                <a:gd name="connsiteY8" fmla="*/ 1027075 h 1230756"/>
                <a:gd name="connsiteX9" fmla="*/ 1178752 w 3739939"/>
                <a:gd name="connsiteY9" fmla="*/ 979405 h 1230756"/>
                <a:gd name="connsiteX10" fmla="*/ 1278426 w 3739939"/>
                <a:gd name="connsiteY10" fmla="*/ 979405 h 1230756"/>
                <a:gd name="connsiteX11" fmla="*/ 1278426 w 3739939"/>
                <a:gd name="connsiteY11" fmla="*/ 979405 h 1230756"/>
                <a:gd name="connsiteX12" fmla="*/ 1430104 w 3739939"/>
                <a:gd name="connsiteY12" fmla="*/ 979405 h 1230756"/>
                <a:gd name="connsiteX13" fmla="*/ 1430104 w 3739939"/>
                <a:gd name="connsiteY13" fmla="*/ 845061 h 1230756"/>
                <a:gd name="connsiteX14" fmla="*/ 1599116 w 3739939"/>
                <a:gd name="connsiteY14" fmla="*/ 845061 h 1230756"/>
                <a:gd name="connsiteX15" fmla="*/ 1599116 w 3739939"/>
                <a:gd name="connsiteY15" fmla="*/ 767056 h 1230756"/>
                <a:gd name="connsiteX16" fmla="*/ 1893804 w 3739939"/>
                <a:gd name="connsiteY16" fmla="*/ 767056 h 1230756"/>
                <a:gd name="connsiteX17" fmla="*/ 1893804 w 3739939"/>
                <a:gd name="connsiteY17" fmla="*/ 732387 h 1230756"/>
                <a:gd name="connsiteX18" fmla="*/ 2110487 w 3739939"/>
                <a:gd name="connsiteY18" fmla="*/ 732387 h 1230756"/>
                <a:gd name="connsiteX19" fmla="*/ 2110487 w 3739939"/>
                <a:gd name="connsiteY19" fmla="*/ 676049 h 1230756"/>
                <a:gd name="connsiteX20" fmla="*/ 2158157 w 3739939"/>
                <a:gd name="connsiteY20" fmla="*/ 676049 h 1230756"/>
                <a:gd name="connsiteX21" fmla="*/ 2158157 w 3739939"/>
                <a:gd name="connsiteY21" fmla="*/ 628379 h 1230756"/>
                <a:gd name="connsiteX22" fmla="*/ 2171158 w 3739939"/>
                <a:gd name="connsiteY22" fmla="*/ 615378 h 1230756"/>
                <a:gd name="connsiteX23" fmla="*/ 2171158 w 3739939"/>
                <a:gd name="connsiteY23" fmla="*/ 546040 h 1230756"/>
                <a:gd name="connsiteX24" fmla="*/ 2231829 w 3739939"/>
                <a:gd name="connsiteY24" fmla="*/ 546040 h 1230756"/>
                <a:gd name="connsiteX25" fmla="*/ 2231829 w 3739939"/>
                <a:gd name="connsiteY25" fmla="*/ 520038 h 1230756"/>
                <a:gd name="connsiteX26" fmla="*/ 3397581 w 3739939"/>
                <a:gd name="connsiteY26" fmla="*/ 520038 h 1230756"/>
                <a:gd name="connsiteX27" fmla="*/ 3397581 w 3739939"/>
                <a:gd name="connsiteY27" fmla="*/ 420364 h 1230756"/>
                <a:gd name="connsiteX28" fmla="*/ 3423583 w 3739939"/>
                <a:gd name="connsiteY28" fmla="*/ 420364 h 1230756"/>
                <a:gd name="connsiteX29" fmla="*/ 3423583 w 3739939"/>
                <a:gd name="connsiteY29" fmla="*/ 325024 h 1230756"/>
                <a:gd name="connsiteX30" fmla="*/ 3657600 w 3739939"/>
                <a:gd name="connsiteY30" fmla="*/ 325024 h 1230756"/>
                <a:gd name="connsiteX31" fmla="*/ 3657600 w 3739939"/>
                <a:gd name="connsiteY31" fmla="*/ 182013 h 1230756"/>
                <a:gd name="connsiteX32" fmla="*/ 3713937 w 3739939"/>
                <a:gd name="connsiteY32" fmla="*/ 182013 h 1230756"/>
                <a:gd name="connsiteX33" fmla="*/ 3739939 w 3739939"/>
                <a:gd name="connsiteY33" fmla="*/ 0 h 1230756"/>
                <a:gd name="connsiteX0" fmla="*/ 0 w 3713937"/>
                <a:gd name="connsiteY0" fmla="*/ 1230756 h 1230756"/>
                <a:gd name="connsiteX1" fmla="*/ 0 w 3713937"/>
                <a:gd name="connsiteY1" fmla="*/ 1170085 h 1230756"/>
                <a:gd name="connsiteX2" fmla="*/ 190680 w 3713937"/>
                <a:gd name="connsiteY2" fmla="*/ 1170085 h 1230756"/>
                <a:gd name="connsiteX3" fmla="*/ 190680 w 3713937"/>
                <a:gd name="connsiteY3" fmla="*/ 1148417 h 1230756"/>
                <a:gd name="connsiteX4" fmla="*/ 580709 w 3713937"/>
                <a:gd name="connsiteY4" fmla="*/ 1148417 h 1230756"/>
                <a:gd name="connsiteX5" fmla="*/ 580709 w 3713937"/>
                <a:gd name="connsiteY5" fmla="*/ 1074745 h 1230756"/>
                <a:gd name="connsiteX6" fmla="*/ 1079078 w 3713937"/>
                <a:gd name="connsiteY6" fmla="*/ 1074745 h 1230756"/>
                <a:gd name="connsiteX7" fmla="*/ 1079078 w 3713937"/>
                <a:gd name="connsiteY7" fmla="*/ 1027075 h 1230756"/>
                <a:gd name="connsiteX8" fmla="*/ 1178752 w 3713937"/>
                <a:gd name="connsiteY8" fmla="*/ 1027075 h 1230756"/>
                <a:gd name="connsiteX9" fmla="*/ 1178752 w 3713937"/>
                <a:gd name="connsiteY9" fmla="*/ 979405 h 1230756"/>
                <a:gd name="connsiteX10" fmla="*/ 1278426 w 3713937"/>
                <a:gd name="connsiteY10" fmla="*/ 979405 h 1230756"/>
                <a:gd name="connsiteX11" fmla="*/ 1278426 w 3713937"/>
                <a:gd name="connsiteY11" fmla="*/ 979405 h 1230756"/>
                <a:gd name="connsiteX12" fmla="*/ 1430104 w 3713937"/>
                <a:gd name="connsiteY12" fmla="*/ 979405 h 1230756"/>
                <a:gd name="connsiteX13" fmla="*/ 1430104 w 3713937"/>
                <a:gd name="connsiteY13" fmla="*/ 845061 h 1230756"/>
                <a:gd name="connsiteX14" fmla="*/ 1599116 w 3713937"/>
                <a:gd name="connsiteY14" fmla="*/ 845061 h 1230756"/>
                <a:gd name="connsiteX15" fmla="*/ 1599116 w 3713937"/>
                <a:gd name="connsiteY15" fmla="*/ 767056 h 1230756"/>
                <a:gd name="connsiteX16" fmla="*/ 1893804 w 3713937"/>
                <a:gd name="connsiteY16" fmla="*/ 767056 h 1230756"/>
                <a:gd name="connsiteX17" fmla="*/ 1893804 w 3713937"/>
                <a:gd name="connsiteY17" fmla="*/ 732387 h 1230756"/>
                <a:gd name="connsiteX18" fmla="*/ 2110487 w 3713937"/>
                <a:gd name="connsiteY18" fmla="*/ 732387 h 1230756"/>
                <a:gd name="connsiteX19" fmla="*/ 2110487 w 3713937"/>
                <a:gd name="connsiteY19" fmla="*/ 676049 h 1230756"/>
                <a:gd name="connsiteX20" fmla="*/ 2158157 w 3713937"/>
                <a:gd name="connsiteY20" fmla="*/ 676049 h 1230756"/>
                <a:gd name="connsiteX21" fmla="*/ 2158157 w 3713937"/>
                <a:gd name="connsiteY21" fmla="*/ 628379 h 1230756"/>
                <a:gd name="connsiteX22" fmla="*/ 2171158 w 3713937"/>
                <a:gd name="connsiteY22" fmla="*/ 615378 h 1230756"/>
                <a:gd name="connsiteX23" fmla="*/ 2171158 w 3713937"/>
                <a:gd name="connsiteY23" fmla="*/ 546040 h 1230756"/>
                <a:gd name="connsiteX24" fmla="*/ 2231829 w 3713937"/>
                <a:gd name="connsiteY24" fmla="*/ 546040 h 1230756"/>
                <a:gd name="connsiteX25" fmla="*/ 2231829 w 3713937"/>
                <a:gd name="connsiteY25" fmla="*/ 520038 h 1230756"/>
                <a:gd name="connsiteX26" fmla="*/ 3397581 w 3713937"/>
                <a:gd name="connsiteY26" fmla="*/ 520038 h 1230756"/>
                <a:gd name="connsiteX27" fmla="*/ 3397581 w 3713937"/>
                <a:gd name="connsiteY27" fmla="*/ 420364 h 1230756"/>
                <a:gd name="connsiteX28" fmla="*/ 3423583 w 3713937"/>
                <a:gd name="connsiteY28" fmla="*/ 420364 h 1230756"/>
                <a:gd name="connsiteX29" fmla="*/ 3423583 w 3713937"/>
                <a:gd name="connsiteY29" fmla="*/ 325024 h 1230756"/>
                <a:gd name="connsiteX30" fmla="*/ 3657600 w 3713937"/>
                <a:gd name="connsiteY30" fmla="*/ 325024 h 1230756"/>
                <a:gd name="connsiteX31" fmla="*/ 3657600 w 3713937"/>
                <a:gd name="connsiteY31" fmla="*/ 182013 h 1230756"/>
                <a:gd name="connsiteX32" fmla="*/ 3713937 w 3713937"/>
                <a:gd name="connsiteY32" fmla="*/ 182013 h 1230756"/>
                <a:gd name="connsiteX33" fmla="*/ 3705270 w 3713937"/>
                <a:gd name="connsiteY33" fmla="*/ 0 h 1230756"/>
                <a:gd name="connsiteX0" fmla="*/ 0 w 3718270"/>
                <a:gd name="connsiteY0" fmla="*/ 1230756 h 1230756"/>
                <a:gd name="connsiteX1" fmla="*/ 0 w 3718270"/>
                <a:gd name="connsiteY1" fmla="*/ 1170085 h 1230756"/>
                <a:gd name="connsiteX2" fmla="*/ 190680 w 3718270"/>
                <a:gd name="connsiteY2" fmla="*/ 1170085 h 1230756"/>
                <a:gd name="connsiteX3" fmla="*/ 190680 w 3718270"/>
                <a:gd name="connsiteY3" fmla="*/ 1148417 h 1230756"/>
                <a:gd name="connsiteX4" fmla="*/ 580709 w 3718270"/>
                <a:gd name="connsiteY4" fmla="*/ 1148417 h 1230756"/>
                <a:gd name="connsiteX5" fmla="*/ 580709 w 3718270"/>
                <a:gd name="connsiteY5" fmla="*/ 1074745 h 1230756"/>
                <a:gd name="connsiteX6" fmla="*/ 1079078 w 3718270"/>
                <a:gd name="connsiteY6" fmla="*/ 1074745 h 1230756"/>
                <a:gd name="connsiteX7" fmla="*/ 1079078 w 3718270"/>
                <a:gd name="connsiteY7" fmla="*/ 1027075 h 1230756"/>
                <a:gd name="connsiteX8" fmla="*/ 1178752 w 3718270"/>
                <a:gd name="connsiteY8" fmla="*/ 1027075 h 1230756"/>
                <a:gd name="connsiteX9" fmla="*/ 1178752 w 3718270"/>
                <a:gd name="connsiteY9" fmla="*/ 979405 h 1230756"/>
                <a:gd name="connsiteX10" fmla="*/ 1278426 w 3718270"/>
                <a:gd name="connsiteY10" fmla="*/ 979405 h 1230756"/>
                <a:gd name="connsiteX11" fmla="*/ 1278426 w 3718270"/>
                <a:gd name="connsiteY11" fmla="*/ 979405 h 1230756"/>
                <a:gd name="connsiteX12" fmla="*/ 1430104 w 3718270"/>
                <a:gd name="connsiteY12" fmla="*/ 979405 h 1230756"/>
                <a:gd name="connsiteX13" fmla="*/ 1430104 w 3718270"/>
                <a:gd name="connsiteY13" fmla="*/ 845061 h 1230756"/>
                <a:gd name="connsiteX14" fmla="*/ 1599116 w 3718270"/>
                <a:gd name="connsiteY14" fmla="*/ 845061 h 1230756"/>
                <a:gd name="connsiteX15" fmla="*/ 1599116 w 3718270"/>
                <a:gd name="connsiteY15" fmla="*/ 767056 h 1230756"/>
                <a:gd name="connsiteX16" fmla="*/ 1893804 w 3718270"/>
                <a:gd name="connsiteY16" fmla="*/ 767056 h 1230756"/>
                <a:gd name="connsiteX17" fmla="*/ 1893804 w 3718270"/>
                <a:gd name="connsiteY17" fmla="*/ 732387 h 1230756"/>
                <a:gd name="connsiteX18" fmla="*/ 2110487 w 3718270"/>
                <a:gd name="connsiteY18" fmla="*/ 732387 h 1230756"/>
                <a:gd name="connsiteX19" fmla="*/ 2110487 w 3718270"/>
                <a:gd name="connsiteY19" fmla="*/ 676049 h 1230756"/>
                <a:gd name="connsiteX20" fmla="*/ 2158157 w 3718270"/>
                <a:gd name="connsiteY20" fmla="*/ 676049 h 1230756"/>
                <a:gd name="connsiteX21" fmla="*/ 2158157 w 3718270"/>
                <a:gd name="connsiteY21" fmla="*/ 628379 h 1230756"/>
                <a:gd name="connsiteX22" fmla="*/ 2171158 w 3718270"/>
                <a:gd name="connsiteY22" fmla="*/ 615378 h 1230756"/>
                <a:gd name="connsiteX23" fmla="*/ 2171158 w 3718270"/>
                <a:gd name="connsiteY23" fmla="*/ 546040 h 1230756"/>
                <a:gd name="connsiteX24" fmla="*/ 2231829 w 3718270"/>
                <a:gd name="connsiteY24" fmla="*/ 546040 h 1230756"/>
                <a:gd name="connsiteX25" fmla="*/ 2231829 w 3718270"/>
                <a:gd name="connsiteY25" fmla="*/ 520038 h 1230756"/>
                <a:gd name="connsiteX26" fmla="*/ 3397581 w 3718270"/>
                <a:gd name="connsiteY26" fmla="*/ 520038 h 1230756"/>
                <a:gd name="connsiteX27" fmla="*/ 3397581 w 3718270"/>
                <a:gd name="connsiteY27" fmla="*/ 420364 h 1230756"/>
                <a:gd name="connsiteX28" fmla="*/ 3423583 w 3718270"/>
                <a:gd name="connsiteY28" fmla="*/ 420364 h 1230756"/>
                <a:gd name="connsiteX29" fmla="*/ 3423583 w 3718270"/>
                <a:gd name="connsiteY29" fmla="*/ 325024 h 1230756"/>
                <a:gd name="connsiteX30" fmla="*/ 3657600 w 3718270"/>
                <a:gd name="connsiteY30" fmla="*/ 325024 h 1230756"/>
                <a:gd name="connsiteX31" fmla="*/ 3657600 w 3718270"/>
                <a:gd name="connsiteY31" fmla="*/ 182013 h 1230756"/>
                <a:gd name="connsiteX32" fmla="*/ 3713937 w 3718270"/>
                <a:gd name="connsiteY32" fmla="*/ 182013 h 1230756"/>
                <a:gd name="connsiteX33" fmla="*/ 3718270 w 3718270"/>
                <a:gd name="connsiteY33" fmla="*/ 0 h 1230756"/>
                <a:gd name="connsiteX0" fmla="*/ 0 w 3718270"/>
                <a:gd name="connsiteY0" fmla="*/ 1230756 h 1230756"/>
                <a:gd name="connsiteX1" fmla="*/ 0 w 3718270"/>
                <a:gd name="connsiteY1" fmla="*/ 1170085 h 1230756"/>
                <a:gd name="connsiteX2" fmla="*/ 190680 w 3718270"/>
                <a:gd name="connsiteY2" fmla="*/ 1170085 h 1230756"/>
                <a:gd name="connsiteX3" fmla="*/ 190680 w 3718270"/>
                <a:gd name="connsiteY3" fmla="*/ 1148417 h 1230756"/>
                <a:gd name="connsiteX4" fmla="*/ 580709 w 3718270"/>
                <a:gd name="connsiteY4" fmla="*/ 1148417 h 1230756"/>
                <a:gd name="connsiteX5" fmla="*/ 580709 w 3718270"/>
                <a:gd name="connsiteY5" fmla="*/ 1074745 h 1230756"/>
                <a:gd name="connsiteX6" fmla="*/ 1079078 w 3718270"/>
                <a:gd name="connsiteY6" fmla="*/ 1074745 h 1230756"/>
                <a:gd name="connsiteX7" fmla="*/ 1079078 w 3718270"/>
                <a:gd name="connsiteY7" fmla="*/ 1027075 h 1230756"/>
                <a:gd name="connsiteX8" fmla="*/ 1178752 w 3718270"/>
                <a:gd name="connsiteY8" fmla="*/ 1027075 h 1230756"/>
                <a:gd name="connsiteX9" fmla="*/ 1178752 w 3718270"/>
                <a:gd name="connsiteY9" fmla="*/ 979405 h 1230756"/>
                <a:gd name="connsiteX10" fmla="*/ 1278426 w 3718270"/>
                <a:gd name="connsiteY10" fmla="*/ 979405 h 1230756"/>
                <a:gd name="connsiteX11" fmla="*/ 1278426 w 3718270"/>
                <a:gd name="connsiteY11" fmla="*/ 979405 h 1230756"/>
                <a:gd name="connsiteX12" fmla="*/ 1430104 w 3718270"/>
                <a:gd name="connsiteY12" fmla="*/ 979405 h 1230756"/>
                <a:gd name="connsiteX13" fmla="*/ 1430104 w 3718270"/>
                <a:gd name="connsiteY13" fmla="*/ 845061 h 1230756"/>
                <a:gd name="connsiteX14" fmla="*/ 1599116 w 3718270"/>
                <a:gd name="connsiteY14" fmla="*/ 845061 h 1230756"/>
                <a:gd name="connsiteX15" fmla="*/ 1599116 w 3718270"/>
                <a:gd name="connsiteY15" fmla="*/ 767056 h 1230756"/>
                <a:gd name="connsiteX16" fmla="*/ 1893804 w 3718270"/>
                <a:gd name="connsiteY16" fmla="*/ 767056 h 1230756"/>
                <a:gd name="connsiteX17" fmla="*/ 1893804 w 3718270"/>
                <a:gd name="connsiteY17" fmla="*/ 732387 h 1230756"/>
                <a:gd name="connsiteX18" fmla="*/ 2110487 w 3718270"/>
                <a:gd name="connsiteY18" fmla="*/ 732387 h 1230756"/>
                <a:gd name="connsiteX19" fmla="*/ 2110487 w 3718270"/>
                <a:gd name="connsiteY19" fmla="*/ 676049 h 1230756"/>
                <a:gd name="connsiteX20" fmla="*/ 2158157 w 3718270"/>
                <a:gd name="connsiteY20" fmla="*/ 676049 h 1230756"/>
                <a:gd name="connsiteX21" fmla="*/ 2158157 w 3718270"/>
                <a:gd name="connsiteY21" fmla="*/ 628379 h 1230756"/>
                <a:gd name="connsiteX22" fmla="*/ 2171158 w 3718270"/>
                <a:gd name="connsiteY22" fmla="*/ 615378 h 1230756"/>
                <a:gd name="connsiteX23" fmla="*/ 2171158 w 3718270"/>
                <a:gd name="connsiteY23" fmla="*/ 546040 h 1230756"/>
                <a:gd name="connsiteX24" fmla="*/ 2231829 w 3718270"/>
                <a:gd name="connsiteY24" fmla="*/ 546040 h 1230756"/>
                <a:gd name="connsiteX25" fmla="*/ 2231829 w 3718270"/>
                <a:gd name="connsiteY25" fmla="*/ 520038 h 1230756"/>
                <a:gd name="connsiteX26" fmla="*/ 3371579 w 3718270"/>
                <a:gd name="connsiteY26" fmla="*/ 520038 h 1230756"/>
                <a:gd name="connsiteX27" fmla="*/ 3397581 w 3718270"/>
                <a:gd name="connsiteY27" fmla="*/ 420364 h 1230756"/>
                <a:gd name="connsiteX28" fmla="*/ 3423583 w 3718270"/>
                <a:gd name="connsiteY28" fmla="*/ 420364 h 1230756"/>
                <a:gd name="connsiteX29" fmla="*/ 3423583 w 3718270"/>
                <a:gd name="connsiteY29" fmla="*/ 325024 h 1230756"/>
                <a:gd name="connsiteX30" fmla="*/ 3657600 w 3718270"/>
                <a:gd name="connsiteY30" fmla="*/ 325024 h 1230756"/>
                <a:gd name="connsiteX31" fmla="*/ 3657600 w 3718270"/>
                <a:gd name="connsiteY31" fmla="*/ 182013 h 1230756"/>
                <a:gd name="connsiteX32" fmla="*/ 3713937 w 3718270"/>
                <a:gd name="connsiteY32" fmla="*/ 182013 h 1230756"/>
                <a:gd name="connsiteX33" fmla="*/ 3718270 w 3718270"/>
                <a:gd name="connsiteY33" fmla="*/ 0 h 1230756"/>
                <a:gd name="connsiteX0" fmla="*/ 0 w 3718270"/>
                <a:gd name="connsiteY0" fmla="*/ 1230756 h 1230756"/>
                <a:gd name="connsiteX1" fmla="*/ 0 w 3718270"/>
                <a:gd name="connsiteY1" fmla="*/ 1170085 h 1230756"/>
                <a:gd name="connsiteX2" fmla="*/ 190680 w 3718270"/>
                <a:gd name="connsiteY2" fmla="*/ 1170085 h 1230756"/>
                <a:gd name="connsiteX3" fmla="*/ 190680 w 3718270"/>
                <a:gd name="connsiteY3" fmla="*/ 1148417 h 1230756"/>
                <a:gd name="connsiteX4" fmla="*/ 580709 w 3718270"/>
                <a:gd name="connsiteY4" fmla="*/ 1148417 h 1230756"/>
                <a:gd name="connsiteX5" fmla="*/ 580709 w 3718270"/>
                <a:gd name="connsiteY5" fmla="*/ 1074745 h 1230756"/>
                <a:gd name="connsiteX6" fmla="*/ 1079078 w 3718270"/>
                <a:gd name="connsiteY6" fmla="*/ 1074745 h 1230756"/>
                <a:gd name="connsiteX7" fmla="*/ 1079078 w 3718270"/>
                <a:gd name="connsiteY7" fmla="*/ 1027075 h 1230756"/>
                <a:gd name="connsiteX8" fmla="*/ 1178752 w 3718270"/>
                <a:gd name="connsiteY8" fmla="*/ 1027075 h 1230756"/>
                <a:gd name="connsiteX9" fmla="*/ 1178752 w 3718270"/>
                <a:gd name="connsiteY9" fmla="*/ 979405 h 1230756"/>
                <a:gd name="connsiteX10" fmla="*/ 1278426 w 3718270"/>
                <a:gd name="connsiteY10" fmla="*/ 979405 h 1230756"/>
                <a:gd name="connsiteX11" fmla="*/ 1278426 w 3718270"/>
                <a:gd name="connsiteY11" fmla="*/ 979405 h 1230756"/>
                <a:gd name="connsiteX12" fmla="*/ 1430104 w 3718270"/>
                <a:gd name="connsiteY12" fmla="*/ 979405 h 1230756"/>
                <a:gd name="connsiteX13" fmla="*/ 1430104 w 3718270"/>
                <a:gd name="connsiteY13" fmla="*/ 845061 h 1230756"/>
                <a:gd name="connsiteX14" fmla="*/ 1599116 w 3718270"/>
                <a:gd name="connsiteY14" fmla="*/ 845061 h 1230756"/>
                <a:gd name="connsiteX15" fmla="*/ 1599116 w 3718270"/>
                <a:gd name="connsiteY15" fmla="*/ 767056 h 1230756"/>
                <a:gd name="connsiteX16" fmla="*/ 1893804 w 3718270"/>
                <a:gd name="connsiteY16" fmla="*/ 767056 h 1230756"/>
                <a:gd name="connsiteX17" fmla="*/ 1893804 w 3718270"/>
                <a:gd name="connsiteY17" fmla="*/ 732387 h 1230756"/>
                <a:gd name="connsiteX18" fmla="*/ 2110487 w 3718270"/>
                <a:gd name="connsiteY18" fmla="*/ 732387 h 1230756"/>
                <a:gd name="connsiteX19" fmla="*/ 2110487 w 3718270"/>
                <a:gd name="connsiteY19" fmla="*/ 676049 h 1230756"/>
                <a:gd name="connsiteX20" fmla="*/ 2158157 w 3718270"/>
                <a:gd name="connsiteY20" fmla="*/ 676049 h 1230756"/>
                <a:gd name="connsiteX21" fmla="*/ 2158157 w 3718270"/>
                <a:gd name="connsiteY21" fmla="*/ 628379 h 1230756"/>
                <a:gd name="connsiteX22" fmla="*/ 2171158 w 3718270"/>
                <a:gd name="connsiteY22" fmla="*/ 615378 h 1230756"/>
                <a:gd name="connsiteX23" fmla="*/ 2171158 w 3718270"/>
                <a:gd name="connsiteY23" fmla="*/ 546040 h 1230756"/>
                <a:gd name="connsiteX24" fmla="*/ 2231829 w 3718270"/>
                <a:gd name="connsiteY24" fmla="*/ 546040 h 1230756"/>
                <a:gd name="connsiteX25" fmla="*/ 2231829 w 3718270"/>
                <a:gd name="connsiteY25" fmla="*/ 520038 h 1230756"/>
                <a:gd name="connsiteX26" fmla="*/ 3371579 w 3718270"/>
                <a:gd name="connsiteY26" fmla="*/ 520038 h 1230756"/>
                <a:gd name="connsiteX27" fmla="*/ 3371579 w 3718270"/>
                <a:gd name="connsiteY27" fmla="*/ 420364 h 1230756"/>
                <a:gd name="connsiteX28" fmla="*/ 3423583 w 3718270"/>
                <a:gd name="connsiteY28" fmla="*/ 420364 h 1230756"/>
                <a:gd name="connsiteX29" fmla="*/ 3423583 w 3718270"/>
                <a:gd name="connsiteY29" fmla="*/ 325024 h 1230756"/>
                <a:gd name="connsiteX30" fmla="*/ 3657600 w 3718270"/>
                <a:gd name="connsiteY30" fmla="*/ 325024 h 1230756"/>
                <a:gd name="connsiteX31" fmla="*/ 3657600 w 3718270"/>
                <a:gd name="connsiteY31" fmla="*/ 182013 h 1230756"/>
                <a:gd name="connsiteX32" fmla="*/ 3713937 w 3718270"/>
                <a:gd name="connsiteY32" fmla="*/ 182013 h 1230756"/>
                <a:gd name="connsiteX33" fmla="*/ 3718270 w 3718270"/>
                <a:gd name="connsiteY33" fmla="*/ 0 h 123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718270" h="1230756">
                  <a:moveTo>
                    <a:pt x="0" y="1230756"/>
                  </a:moveTo>
                  <a:lnTo>
                    <a:pt x="0" y="1170085"/>
                  </a:lnTo>
                  <a:lnTo>
                    <a:pt x="190680" y="1170085"/>
                  </a:lnTo>
                  <a:lnTo>
                    <a:pt x="190680" y="1148417"/>
                  </a:lnTo>
                  <a:lnTo>
                    <a:pt x="580709" y="1148417"/>
                  </a:lnTo>
                  <a:lnTo>
                    <a:pt x="580709" y="1074745"/>
                  </a:lnTo>
                  <a:lnTo>
                    <a:pt x="1079078" y="1074745"/>
                  </a:lnTo>
                  <a:lnTo>
                    <a:pt x="1079078" y="1027075"/>
                  </a:lnTo>
                  <a:lnTo>
                    <a:pt x="1178752" y="1027075"/>
                  </a:lnTo>
                  <a:lnTo>
                    <a:pt x="1178752" y="979405"/>
                  </a:lnTo>
                  <a:lnTo>
                    <a:pt x="1278426" y="979405"/>
                  </a:lnTo>
                  <a:lnTo>
                    <a:pt x="1278426" y="979405"/>
                  </a:lnTo>
                  <a:lnTo>
                    <a:pt x="1430104" y="979405"/>
                  </a:lnTo>
                  <a:lnTo>
                    <a:pt x="1430104" y="845061"/>
                  </a:lnTo>
                  <a:lnTo>
                    <a:pt x="1599116" y="845061"/>
                  </a:lnTo>
                  <a:lnTo>
                    <a:pt x="1599116" y="767056"/>
                  </a:lnTo>
                  <a:lnTo>
                    <a:pt x="1893804" y="767056"/>
                  </a:lnTo>
                  <a:lnTo>
                    <a:pt x="1893804" y="732387"/>
                  </a:lnTo>
                  <a:lnTo>
                    <a:pt x="2110487" y="732387"/>
                  </a:lnTo>
                  <a:lnTo>
                    <a:pt x="2110487" y="676049"/>
                  </a:lnTo>
                  <a:lnTo>
                    <a:pt x="2158157" y="676049"/>
                  </a:lnTo>
                  <a:lnTo>
                    <a:pt x="2158157" y="628379"/>
                  </a:lnTo>
                  <a:lnTo>
                    <a:pt x="2171158" y="615378"/>
                  </a:lnTo>
                  <a:lnTo>
                    <a:pt x="2171158" y="546040"/>
                  </a:lnTo>
                  <a:lnTo>
                    <a:pt x="2231829" y="546040"/>
                  </a:lnTo>
                  <a:lnTo>
                    <a:pt x="2231829" y="520038"/>
                  </a:lnTo>
                  <a:lnTo>
                    <a:pt x="3371579" y="520038"/>
                  </a:lnTo>
                  <a:lnTo>
                    <a:pt x="3371579" y="420364"/>
                  </a:lnTo>
                  <a:lnTo>
                    <a:pt x="3423583" y="420364"/>
                  </a:lnTo>
                  <a:lnTo>
                    <a:pt x="3423583" y="325024"/>
                  </a:lnTo>
                  <a:lnTo>
                    <a:pt x="3657600" y="325024"/>
                  </a:lnTo>
                  <a:lnTo>
                    <a:pt x="3657600" y="182013"/>
                  </a:lnTo>
                  <a:lnTo>
                    <a:pt x="3713937" y="182013"/>
                  </a:lnTo>
                  <a:lnTo>
                    <a:pt x="3718270" y="0"/>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600" b="0" i="0" u="none" strike="noStrike" cap="none" normalizeH="0" baseline="0">
                <a:ln>
                  <a:noFill/>
                </a:ln>
                <a:solidFill>
                  <a:schemeClr val="bg1"/>
                </a:solidFill>
                <a:effectLst/>
                <a:latin typeface="Arial" charset="0"/>
              </a:endParaRPr>
            </a:p>
          </p:txBody>
        </p:sp>
        <p:cxnSp>
          <p:nvCxnSpPr>
            <p:cNvPr id="50" name="Connecteur droit 49"/>
            <p:cNvCxnSpPr>
              <a:cxnSpLocks/>
            </p:cNvCxnSpPr>
            <p:nvPr/>
          </p:nvCxnSpPr>
          <p:spPr bwMode="auto">
            <a:xfrm rot="16200000">
              <a:off x="2047869" y="3426584"/>
              <a:ext cx="8849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5" name="ZoneTexte 14"/>
            <p:cNvSpPr txBox="1"/>
            <p:nvPr/>
          </p:nvSpPr>
          <p:spPr>
            <a:xfrm>
              <a:off x="230491" y="3813425"/>
              <a:ext cx="1713029" cy="338554"/>
            </a:xfrm>
            <a:prstGeom prst="rect">
              <a:avLst/>
            </a:prstGeom>
            <a:noFill/>
          </p:spPr>
          <p:txBody>
            <a:bodyPr wrap="none" rtlCol="0">
              <a:spAutoFit/>
            </a:bodyPr>
            <a:lstStyle/>
            <a:p>
              <a:r>
                <a:rPr lang="fr-FR" sz="1600" dirty="0"/>
                <a:t>Patients à risque</a:t>
              </a:r>
            </a:p>
          </p:txBody>
        </p:sp>
      </p:grpSp>
      <p:sp>
        <p:nvSpPr>
          <p:cNvPr id="40" name="ZoneTexte 3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235</a:t>
            </a:r>
          </a:p>
        </p:txBody>
      </p:sp>
    </p:spTree>
    <p:extLst>
      <p:ext uri="{BB962C8B-B14F-4D97-AF65-F5344CB8AC3E}">
        <p14:creationId xmlns:p14="http://schemas.microsoft.com/office/powerpoint/2010/main" val="4186859890"/>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err="1"/>
              <a:t>Doxycycline</a:t>
            </a:r>
            <a:r>
              <a:rPr lang="fr-FR" sz="2400" dirty="0"/>
              <a:t> en prophylaxie post-exposition des IST bactériennes : étude randomisée dans la phase ouverte de l’essai IPERGAY (4)</a:t>
            </a:r>
          </a:p>
        </p:txBody>
      </p:sp>
      <p:sp>
        <p:nvSpPr>
          <p:cNvPr id="3" name="Espace réservé du contenu 2"/>
          <p:cNvSpPr>
            <a:spLocks noGrp="1"/>
          </p:cNvSpPr>
          <p:nvPr>
            <p:ph idx="1"/>
          </p:nvPr>
        </p:nvSpPr>
        <p:spPr>
          <a:xfrm>
            <a:off x="569293" y="1140671"/>
            <a:ext cx="3935487" cy="411519"/>
          </a:xfrm>
        </p:spPr>
        <p:txBody>
          <a:bodyPr/>
          <a:lstStyle/>
          <a:p>
            <a:pPr marL="0" indent="0" algn="ctr">
              <a:buNone/>
            </a:pPr>
            <a:r>
              <a:rPr lang="fr-FR" sz="1800" b="1" dirty="0">
                <a:solidFill>
                  <a:srgbClr val="0070C0"/>
                </a:solidFill>
                <a:latin typeface="Calibri" panose="020F0502020204030204" pitchFamily="34" charset="0"/>
                <a:cs typeface="Calibri" panose="020F0502020204030204" pitchFamily="34" charset="0"/>
              </a:rPr>
              <a:t>Survenue d’une infection à </a:t>
            </a:r>
            <a:r>
              <a:rPr lang="fr-FR" sz="1800" b="1" i="1" dirty="0">
                <a:solidFill>
                  <a:srgbClr val="0070C0"/>
                </a:solidFill>
                <a:latin typeface="Calibri" panose="020F0502020204030204" pitchFamily="34" charset="0"/>
                <a:cs typeface="Calibri" panose="020F0502020204030204" pitchFamily="34" charset="0"/>
              </a:rPr>
              <a:t>Chlamydia</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55" name="Espace réservé du contenu 2"/>
          <p:cNvSpPr txBox="1">
            <a:spLocks/>
          </p:cNvSpPr>
          <p:nvPr/>
        </p:nvSpPr>
        <p:spPr bwMode="auto">
          <a:xfrm>
            <a:off x="189044" y="4611316"/>
            <a:ext cx="4507496" cy="197204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174625" indent="-174625"/>
            <a:r>
              <a:rPr lang="fr-FR" sz="1500" b="1" kern="0" dirty="0"/>
              <a:t>28</a:t>
            </a:r>
            <a:r>
              <a:rPr lang="fr-FR" sz="1500" kern="0" dirty="0"/>
              <a:t> sujets infectés par </a:t>
            </a:r>
            <a:r>
              <a:rPr lang="fr-FR" sz="1500" i="1" kern="0" dirty="0"/>
              <a:t>Chlamydia</a:t>
            </a:r>
          </a:p>
          <a:p>
            <a:pPr marL="574675" lvl="1" indent="-174625"/>
            <a:r>
              <a:rPr lang="fr-FR" sz="1500" b="1" kern="0" dirty="0"/>
              <a:t>21</a:t>
            </a:r>
            <a:r>
              <a:rPr lang="fr-FR" sz="1500" kern="0" dirty="0"/>
              <a:t> dans le bras </a:t>
            </a:r>
            <a:r>
              <a:rPr lang="fr-FR" sz="1500" b="1" kern="0" dirty="0">
                <a:solidFill>
                  <a:srgbClr val="FF00FF"/>
                </a:solidFill>
              </a:rPr>
              <a:t>sans prophylaxie </a:t>
            </a:r>
            <a:br>
              <a:rPr lang="fr-FR" sz="1500" b="1" kern="0" dirty="0">
                <a:solidFill>
                  <a:srgbClr val="FF00FF"/>
                </a:solidFill>
              </a:rPr>
            </a:br>
            <a:r>
              <a:rPr lang="fr-FR" sz="1500" kern="0" dirty="0"/>
              <a:t>(incidence : 28,6/100 années-personne</a:t>
            </a:r>
          </a:p>
          <a:p>
            <a:pPr marL="574675" lvl="1" indent="-174625"/>
            <a:r>
              <a:rPr lang="fr-FR" sz="1500" b="1" kern="0" dirty="0"/>
              <a:t>7</a:t>
            </a:r>
            <a:r>
              <a:rPr lang="fr-FR" sz="1500" kern="0" dirty="0"/>
              <a:t> dans le bras </a:t>
            </a:r>
            <a:r>
              <a:rPr lang="fr-FR" sz="1500" b="1" kern="0" dirty="0">
                <a:solidFill>
                  <a:srgbClr val="7030A0"/>
                </a:solidFill>
              </a:rPr>
              <a:t>prophylaxie</a:t>
            </a:r>
            <a:r>
              <a:rPr lang="fr-FR" sz="1500" kern="0" dirty="0"/>
              <a:t> </a:t>
            </a:r>
            <a:br>
              <a:rPr lang="fr-FR" sz="1500" kern="0" dirty="0"/>
            </a:br>
            <a:r>
              <a:rPr lang="fr-FR" sz="1500" kern="0" dirty="0"/>
              <a:t>(incidence : 8,7/100 années-personne)</a:t>
            </a:r>
          </a:p>
          <a:p>
            <a:pPr marL="574675" lvl="1" indent="-174625"/>
            <a:r>
              <a:rPr lang="fr-FR" sz="1500" kern="0" dirty="0" err="1"/>
              <a:t>Hazard</a:t>
            </a:r>
            <a:r>
              <a:rPr lang="fr-FR" sz="1500" kern="0" dirty="0"/>
              <a:t> Ratio : 0,30 (IC 95 % : 0,13 - 0,70 ; </a:t>
            </a:r>
            <a:br>
              <a:rPr lang="fr-FR" sz="1500" kern="0" dirty="0"/>
            </a:br>
            <a:r>
              <a:rPr lang="fr-FR" sz="1500" kern="0" dirty="0"/>
              <a:t>p = 0,006) </a:t>
            </a:r>
          </a:p>
        </p:txBody>
      </p:sp>
      <p:sp>
        <p:nvSpPr>
          <p:cNvPr id="52" name="Espace réservé du contenu 2"/>
          <p:cNvSpPr txBox="1">
            <a:spLocks/>
          </p:cNvSpPr>
          <p:nvPr/>
        </p:nvSpPr>
        <p:spPr bwMode="auto">
          <a:xfrm>
            <a:off x="4645942" y="4624016"/>
            <a:ext cx="4387822" cy="195934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174625" indent="-174625"/>
            <a:r>
              <a:rPr lang="fr-FR" sz="1500" b="1" kern="0" dirty="0"/>
              <a:t>13</a:t>
            </a:r>
            <a:r>
              <a:rPr lang="fr-FR" sz="1500" kern="0" dirty="0"/>
              <a:t> cas de syphilis</a:t>
            </a:r>
          </a:p>
          <a:p>
            <a:pPr marL="574675" lvl="1" indent="-174625"/>
            <a:r>
              <a:rPr lang="fr-FR" sz="1500" b="1" kern="0" dirty="0"/>
              <a:t>10</a:t>
            </a:r>
            <a:r>
              <a:rPr lang="fr-FR" sz="1500" kern="0" dirty="0"/>
              <a:t> dans le bras </a:t>
            </a:r>
            <a:r>
              <a:rPr lang="fr-FR" sz="1500" b="1" kern="0" dirty="0">
                <a:solidFill>
                  <a:srgbClr val="FF00FF"/>
                </a:solidFill>
              </a:rPr>
              <a:t>sans prophylaxie </a:t>
            </a:r>
            <a:r>
              <a:rPr lang="fr-FR" sz="1500" kern="0" dirty="0"/>
              <a:t>(incidence : 12,9/100 années-personne) </a:t>
            </a:r>
          </a:p>
          <a:p>
            <a:pPr marL="574675" lvl="1" indent="-174625"/>
            <a:r>
              <a:rPr lang="fr-FR" sz="1500" b="1" kern="0" dirty="0"/>
              <a:t>3 </a:t>
            </a:r>
            <a:r>
              <a:rPr lang="fr-FR" sz="1500" kern="0" dirty="0"/>
              <a:t>dans le bras </a:t>
            </a:r>
            <a:r>
              <a:rPr lang="fr-FR" sz="1500" b="1" kern="0" dirty="0">
                <a:solidFill>
                  <a:srgbClr val="7030A0"/>
                </a:solidFill>
              </a:rPr>
              <a:t>prophylaxie</a:t>
            </a:r>
            <a:r>
              <a:rPr lang="fr-FR" sz="1500" kern="0" dirty="0"/>
              <a:t> </a:t>
            </a:r>
            <a:br>
              <a:rPr lang="fr-FR" sz="1500" kern="0" dirty="0"/>
            </a:br>
            <a:r>
              <a:rPr lang="fr-FR" sz="1500" kern="0" dirty="0"/>
              <a:t>(incidence : 3,7/100 années-personne)</a:t>
            </a:r>
          </a:p>
          <a:p>
            <a:pPr marL="574675" lvl="1" indent="-174625"/>
            <a:r>
              <a:rPr lang="fr-FR" sz="1500" kern="0" dirty="0" err="1"/>
              <a:t>Hazard</a:t>
            </a:r>
            <a:r>
              <a:rPr lang="fr-FR" sz="1500" kern="0" dirty="0"/>
              <a:t> Ratio : 0,27 (IC 95 % : 0,07 - 0,98 ; </a:t>
            </a:r>
            <a:br>
              <a:rPr lang="fr-FR" sz="1500" kern="0" dirty="0"/>
            </a:br>
            <a:r>
              <a:rPr lang="fr-FR" sz="1500" kern="0" dirty="0"/>
              <a:t>p &lt; 0,05) </a:t>
            </a:r>
          </a:p>
        </p:txBody>
      </p:sp>
      <p:grpSp>
        <p:nvGrpSpPr>
          <p:cNvPr id="25" name="Groupe 24"/>
          <p:cNvGrpSpPr/>
          <p:nvPr/>
        </p:nvGrpSpPr>
        <p:grpSpPr>
          <a:xfrm>
            <a:off x="54036" y="1414800"/>
            <a:ext cx="4252336" cy="2937796"/>
            <a:chOff x="-48805" y="1555920"/>
            <a:chExt cx="4839749" cy="2937796"/>
          </a:xfrm>
        </p:grpSpPr>
        <p:cxnSp>
          <p:nvCxnSpPr>
            <p:cNvPr id="7" name="Connecteur droit 6"/>
            <p:cNvCxnSpPr>
              <a:cxnSpLocks/>
            </p:cNvCxnSpPr>
            <p:nvPr/>
          </p:nvCxnSpPr>
          <p:spPr bwMode="auto">
            <a:xfrm flipH="1">
              <a:off x="588410" y="1694419"/>
              <a:ext cx="8925" cy="21039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0" name="Connecteur droit 9"/>
            <p:cNvCxnSpPr>
              <a:cxnSpLocks/>
            </p:cNvCxnSpPr>
            <p:nvPr/>
          </p:nvCxnSpPr>
          <p:spPr bwMode="auto">
            <a:xfrm>
              <a:off x="524161" y="3801152"/>
              <a:ext cx="393833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4" name="Connecteur droit 13"/>
            <p:cNvCxnSpPr/>
            <p:nvPr/>
          </p:nvCxnSpPr>
          <p:spPr bwMode="auto">
            <a:xfrm>
              <a:off x="524161" y="2534688"/>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Connecteur droit 21"/>
            <p:cNvCxnSpPr/>
            <p:nvPr/>
          </p:nvCxnSpPr>
          <p:spPr bwMode="auto">
            <a:xfrm>
              <a:off x="516217" y="1713366"/>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p:nvPr/>
          </p:nvCxnSpPr>
          <p:spPr bwMode="auto">
            <a:xfrm>
              <a:off x="533086" y="2124318"/>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p:cNvCxnSpPr/>
            <p:nvPr/>
          </p:nvCxnSpPr>
          <p:spPr bwMode="auto">
            <a:xfrm>
              <a:off x="522378" y="2958632"/>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p:cNvCxnSpPr/>
            <p:nvPr/>
          </p:nvCxnSpPr>
          <p:spPr bwMode="auto">
            <a:xfrm>
              <a:off x="522377" y="3365044"/>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p:cNvCxnSpPr>
              <a:cxnSpLocks/>
            </p:cNvCxnSpPr>
            <p:nvPr/>
          </p:nvCxnSpPr>
          <p:spPr bwMode="auto">
            <a:xfrm rot="16200000">
              <a:off x="1349775"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a:cxnSpLocks/>
            </p:cNvCxnSpPr>
            <p:nvPr/>
          </p:nvCxnSpPr>
          <p:spPr bwMode="auto">
            <a:xfrm rot="16200000">
              <a:off x="2098771"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a:cxnSpLocks/>
            </p:cNvCxnSpPr>
            <p:nvPr/>
          </p:nvCxnSpPr>
          <p:spPr bwMode="auto">
            <a:xfrm rot="16200000">
              <a:off x="2875952"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a:cxnSpLocks/>
            </p:cNvCxnSpPr>
            <p:nvPr/>
          </p:nvCxnSpPr>
          <p:spPr bwMode="auto">
            <a:xfrm rot="16200000">
              <a:off x="3633462"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p:cNvCxnSpPr>
              <a:cxnSpLocks/>
            </p:cNvCxnSpPr>
            <p:nvPr/>
          </p:nvCxnSpPr>
          <p:spPr bwMode="auto">
            <a:xfrm rot="16200000">
              <a:off x="4394248"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6" name="ZoneTexte 15"/>
            <p:cNvSpPr txBox="1"/>
            <p:nvPr/>
          </p:nvSpPr>
          <p:spPr>
            <a:xfrm>
              <a:off x="95552" y="1555920"/>
              <a:ext cx="452827" cy="276999"/>
            </a:xfrm>
            <a:prstGeom prst="rect">
              <a:avLst/>
            </a:prstGeom>
            <a:noFill/>
          </p:spPr>
          <p:txBody>
            <a:bodyPr wrap="none" rtlCol="0">
              <a:spAutoFit/>
            </a:bodyPr>
            <a:lstStyle/>
            <a:p>
              <a:pPr algn="r"/>
              <a:r>
                <a:rPr lang="fr-FR" sz="1200" dirty="0"/>
                <a:t>0,5</a:t>
              </a:r>
            </a:p>
          </p:txBody>
        </p:sp>
        <p:sp>
          <p:nvSpPr>
            <p:cNvPr id="34" name="ZoneTexte 33"/>
            <p:cNvSpPr txBox="1"/>
            <p:nvPr/>
          </p:nvSpPr>
          <p:spPr>
            <a:xfrm>
              <a:off x="95552" y="1988942"/>
              <a:ext cx="452827" cy="276999"/>
            </a:xfrm>
            <a:prstGeom prst="rect">
              <a:avLst/>
            </a:prstGeom>
            <a:noFill/>
          </p:spPr>
          <p:txBody>
            <a:bodyPr wrap="none" rtlCol="0">
              <a:spAutoFit/>
            </a:bodyPr>
            <a:lstStyle/>
            <a:p>
              <a:pPr algn="r"/>
              <a:r>
                <a:rPr lang="fr-FR" sz="1200" dirty="0"/>
                <a:t>0,4</a:t>
              </a:r>
            </a:p>
          </p:txBody>
        </p:sp>
        <p:sp>
          <p:nvSpPr>
            <p:cNvPr id="35" name="ZoneTexte 34"/>
            <p:cNvSpPr txBox="1"/>
            <p:nvPr/>
          </p:nvSpPr>
          <p:spPr>
            <a:xfrm>
              <a:off x="95552" y="2394657"/>
              <a:ext cx="452827" cy="276999"/>
            </a:xfrm>
            <a:prstGeom prst="rect">
              <a:avLst/>
            </a:prstGeom>
            <a:noFill/>
          </p:spPr>
          <p:txBody>
            <a:bodyPr wrap="none" rtlCol="0">
              <a:spAutoFit/>
            </a:bodyPr>
            <a:lstStyle/>
            <a:p>
              <a:pPr algn="r"/>
              <a:r>
                <a:rPr lang="fr-FR" sz="1200" dirty="0"/>
                <a:t>0,3</a:t>
              </a:r>
            </a:p>
          </p:txBody>
        </p:sp>
        <p:sp>
          <p:nvSpPr>
            <p:cNvPr id="36" name="ZoneTexte 35"/>
            <p:cNvSpPr txBox="1"/>
            <p:nvPr/>
          </p:nvSpPr>
          <p:spPr>
            <a:xfrm>
              <a:off x="95552" y="2790905"/>
              <a:ext cx="452827" cy="276999"/>
            </a:xfrm>
            <a:prstGeom prst="rect">
              <a:avLst/>
            </a:prstGeom>
            <a:noFill/>
          </p:spPr>
          <p:txBody>
            <a:bodyPr wrap="none" rtlCol="0">
              <a:spAutoFit/>
            </a:bodyPr>
            <a:lstStyle/>
            <a:p>
              <a:pPr algn="r"/>
              <a:r>
                <a:rPr lang="fr-FR" sz="1200" dirty="0"/>
                <a:t>0,2</a:t>
              </a:r>
            </a:p>
          </p:txBody>
        </p:sp>
        <p:sp>
          <p:nvSpPr>
            <p:cNvPr id="37" name="ZoneTexte 36"/>
            <p:cNvSpPr txBox="1"/>
            <p:nvPr/>
          </p:nvSpPr>
          <p:spPr>
            <a:xfrm>
              <a:off x="95552" y="3203781"/>
              <a:ext cx="452827" cy="276999"/>
            </a:xfrm>
            <a:prstGeom prst="rect">
              <a:avLst/>
            </a:prstGeom>
            <a:noFill/>
          </p:spPr>
          <p:txBody>
            <a:bodyPr wrap="none" rtlCol="0">
              <a:spAutoFit/>
            </a:bodyPr>
            <a:lstStyle/>
            <a:p>
              <a:pPr algn="r"/>
              <a:r>
                <a:rPr lang="fr-FR" sz="1200" dirty="0"/>
                <a:t>0,1</a:t>
              </a:r>
            </a:p>
          </p:txBody>
        </p:sp>
        <p:sp>
          <p:nvSpPr>
            <p:cNvPr id="38" name="ZoneTexte 37"/>
            <p:cNvSpPr txBox="1"/>
            <p:nvPr/>
          </p:nvSpPr>
          <p:spPr>
            <a:xfrm>
              <a:off x="-48805" y="3622900"/>
              <a:ext cx="597186" cy="276999"/>
            </a:xfrm>
            <a:prstGeom prst="rect">
              <a:avLst/>
            </a:prstGeom>
            <a:noFill/>
          </p:spPr>
          <p:txBody>
            <a:bodyPr wrap="square" rtlCol="0">
              <a:spAutoFit/>
            </a:bodyPr>
            <a:lstStyle/>
            <a:p>
              <a:pPr algn="r"/>
              <a:r>
                <a:rPr lang="fr-FR" sz="1200" dirty="0"/>
                <a:t>0,0</a:t>
              </a:r>
            </a:p>
          </p:txBody>
        </p:sp>
        <p:sp>
          <p:nvSpPr>
            <p:cNvPr id="39" name="ZoneTexte 38"/>
            <p:cNvSpPr txBox="1"/>
            <p:nvPr/>
          </p:nvSpPr>
          <p:spPr>
            <a:xfrm>
              <a:off x="782824" y="1970429"/>
              <a:ext cx="2179403" cy="276999"/>
            </a:xfrm>
            <a:prstGeom prst="rect">
              <a:avLst/>
            </a:prstGeom>
            <a:noFill/>
          </p:spPr>
          <p:txBody>
            <a:bodyPr wrap="none" rtlCol="0">
              <a:spAutoFit/>
            </a:bodyPr>
            <a:lstStyle/>
            <a:p>
              <a:pPr algn="ctr"/>
              <a:r>
                <a:rPr lang="fr-FR" sz="1200" dirty="0"/>
                <a:t>Test du log </a:t>
              </a:r>
              <a:r>
                <a:rPr lang="fr-FR" sz="1200" dirty="0" err="1"/>
                <a:t>rank</a:t>
              </a:r>
              <a:r>
                <a:rPr lang="fr-FR" sz="1200" dirty="0"/>
                <a:t>, p = 0,03</a:t>
              </a:r>
            </a:p>
          </p:txBody>
        </p:sp>
        <p:sp>
          <p:nvSpPr>
            <p:cNvPr id="41" name="ZoneTexte 40"/>
            <p:cNvSpPr txBox="1"/>
            <p:nvPr/>
          </p:nvSpPr>
          <p:spPr>
            <a:xfrm>
              <a:off x="344338" y="3847385"/>
              <a:ext cx="542515" cy="646331"/>
            </a:xfrm>
            <a:prstGeom prst="rect">
              <a:avLst/>
            </a:prstGeom>
            <a:noFill/>
          </p:spPr>
          <p:txBody>
            <a:bodyPr wrap="square" rtlCol="0">
              <a:spAutoFit/>
            </a:bodyPr>
            <a:lstStyle/>
            <a:p>
              <a:pPr algn="ctr"/>
              <a:r>
                <a:rPr lang="fr-FR" sz="1200" dirty="0"/>
                <a:t>0</a:t>
              </a:r>
            </a:p>
            <a:p>
              <a:pPr algn="ctr"/>
              <a:r>
                <a:rPr lang="fr-FR" sz="1200" dirty="0">
                  <a:solidFill>
                    <a:srgbClr val="FF00FF"/>
                  </a:solidFill>
                </a:rPr>
                <a:t>116</a:t>
              </a:r>
            </a:p>
            <a:p>
              <a:pPr algn="ctr"/>
              <a:r>
                <a:rPr lang="fr-FR" sz="1200" dirty="0">
                  <a:solidFill>
                    <a:srgbClr val="7030A0"/>
                  </a:solidFill>
                </a:rPr>
                <a:t>116</a:t>
              </a:r>
            </a:p>
          </p:txBody>
        </p:sp>
        <p:sp>
          <p:nvSpPr>
            <p:cNvPr id="42" name="ZoneTexte 41"/>
            <p:cNvSpPr txBox="1"/>
            <p:nvPr/>
          </p:nvSpPr>
          <p:spPr>
            <a:xfrm>
              <a:off x="1143379" y="3847385"/>
              <a:ext cx="494073" cy="646331"/>
            </a:xfrm>
            <a:prstGeom prst="rect">
              <a:avLst/>
            </a:prstGeom>
            <a:noFill/>
          </p:spPr>
          <p:txBody>
            <a:bodyPr wrap="square" rtlCol="0">
              <a:spAutoFit/>
            </a:bodyPr>
            <a:lstStyle/>
            <a:p>
              <a:pPr algn="ctr"/>
              <a:r>
                <a:rPr lang="fr-FR" sz="1200" dirty="0"/>
                <a:t>2</a:t>
              </a:r>
            </a:p>
            <a:p>
              <a:pPr algn="ctr"/>
              <a:r>
                <a:rPr lang="fr-FR" sz="1200" dirty="0">
                  <a:solidFill>
                    <a:srgbClr val="FF00FF"/>
                  </a:solidFill>
                </a:rPr>
                <a:t>112</a:t>
              </a:r>
            </a:p>
            <a:p>
              <a:pPr algn="ctr"/>
              <a:r>
                <a:rPr lang="fr-FR" sz="1200" dirty="0">
                  <a:solidFill>
                    <a:srgbClr val="7030A0"/>
                  </a:solidFill>
                </a:rPr>
                <a:t>114</a:t>
              </a:r>
            </a:p>
          </p:txBody>
        </p:sp>
        <p:sp>
          <p:nvSpPr>
            <p:cNvPr id="43" name="ZoneTexte 42"/>
            <p:cNvSpPr txBox="1"/>
            <p:nvPr/>
          </p:nvSpPr>
          <p:spPr>
            <a:xfrm>
              <a:off x="1872525" y="3847385"/>
              <a:ext cx="519818" cy="646331"/>
            </a:xfrm>
            <a:prstGeom prst="rect">
              <a:avLst/>
            </a:prstGeom>
            <a:noFill/>
          </p:spPr>
          <p:txBody>
            <a:bodyPr wrap="square" rtlCol="0">
              <a:spAutoFit/>
            </a:bodyPr>
            <a:lstStyle/>
            <a:p>
              <a:pPr algn="ctr"/>
              <a:r>
                <a:rPr lang="fr-FR" sz="1200" dirty="0"/>
                <a:t>4</a:t>
              </a:r>
            </a:p>
            <a:p>
              <a:pPr algn="ctr"/>
              <a:r>
                <a:rPr lang="fr-FR" sz="1200" dirty="0">
                  <a:solidFill>
                    <a:srgbClr val="FF00FF"/>
                  </a:solidFill>
                </a:rPr>
                <a:t>102</a:t>
              </a:r>
            </a:p>
            <a:p>
              <a:pPr algn="ctr"/>
              <a:r>
                <a:rPr lang="fr-FR" sz="1200" dirty="0">
                  <a:solidFill>
                    <a:srgbClr val="7030A0"/>
                  </a:solidFill>
                </a:rPr>
                <a:t>111</a:t>
              </a:r>
            </a:p>
          </p:txBody>
        </p:sp>
        <p:sp>
          <p:nvSpPr>
            <p:cNvPr id="44" name="ZoneTexte 43"/>
            <p:cNvSpPr txBox="1"/>
            <p:nvPr/>
          </p:nvSpPr>
          <p:spPr>
            <a:xfrm>
              <a:off x="2666161" y="3847385"/>
              <a:ext cx="516410" cy="646331"/>
            </a:xfrm>
            <a:prstGeom prst="rect">
              <a:avLst/>
            </a:prstGeom>
            <a:noFill/>
          </p:spPr>
          <p:txBody>
            <a:bodyPr wrap="square" rtlCol="0">
              <a:spAutoFit/>
            </a:bodyPr>
            <a:lstStyle/>
            <a:p>
              <a:pPr algn="ctr"/>
              <a:r>
                <a:rPr lang="fr-FR" sz="1200" dirty="0"/>
                <a:t>6</a:t>
              </a:r>
            </a:p>
            <a:p>
              <a:pPr algn="ctr"/>
              <a:r>
                <a:rPr lang="fr-FR" sz="1200" dirty="0">
                  <a:solidFill>
                    <a:srgbClr val="FF00FF"/>
                  </a:solidFill>
                </a:rPr>
                <a:t>93</a:t>
              </a:r>
            </a:p>
            <a:p>
              <a:pPr algn="ctr"/>
              <a:r>
                <a:rPr lang="fr-FR" sz="1200" dirty="0">
                  <a:solidFill>
                    <a:srgbClr val="7030A0"/>
                  </a:solidFill>
                </a:rPr>
                <a:t>105</a:t>
              </a:r>
            </a:p>
          </p:txBody>
        </p:sp>
        <p:sp>
          <p:nvSpPr>
            <p:cNvPr id="45" name="ZoneTexte 44"/>
            <p:cNvSpPr txBox="1"/>
            <p:nvPr/>
          </p:nvSpPr>
          <p:spPr>
            <a:xfrm>
              <a:off x="3480469" y="3847385"/>
              <a:ext cx="404919" cy="646331"/>
            </a:xfrm>
            <a:prstGeom prst="rect">
              <a:avLst/>
            </a:prstGeom>
            <a:noFill/>
          </p:spPr>
          <p:txBody>
            <a:bodyPr wrap="square" rtlCol="0">
              <a:spAutoFit/>
            </a:bodyPr>
            <a:lstStyle/>
            <a:p>
              <a:pPr algn="ctr"/>
              <a:r>
                <a:rPr lang="fr-FR" sz="1200" dirty="0"/>
                <a:t>8</a:t>
              </a:r>
            </a:p>
            <a:p>
              <a:pPr algn="ctr"/>
              <a:r>
                <a:rPr lang="fr-FR" sz="1200" dirty="0">
                  <a:solidFill>
                    <a:srgbClr val="FF00FF"/>
                  </a:solidFill>
                </a:rPr>
                <a:t>68</a:t>
              </a:r>
            </a:p>
            <a:p>
              <a:pPr algn="ctr"/>
              <a:r>
                <a:rPr lang="fr-FR" sz="1200" dirty="0">
                  <a:solidFill>
                    <a:srgbClr val="7030A0"/>
                  </a:solidFill>
                </a:rPr>
                <a:t>84</a:t>
              </a:r>
            </a:p>
          </p:txBody>
        </p:sp>
        <p:sp>
          <p:nvSpPr>
            <p:cNvPr id="46" name="ZoneTexte 45"/>
            <p:cNvSpPr txBox="1"/>
            <p:nvPr/>
          </p:nvSpPr>
          <p:spPr>
            <a:xfrm>
              <a:off x="4204242" y="3847385"/>
              <a:ext cx="451617" cy="646331"/>
            </a:xfrm>
            <a:prstGeom prst="rect">
              <a:avLst/>
            </a:prstGeom>
            <a:noFill/>
          </p:spPr>
          <p:txBody>
            <a:bodyPr wrap="square" rtlCol="0">
              <a:spAutoFit/>
            </a:bodyPr>
            <a:lstStyle/>
            <a:p>
              <a:pPr algn="ctr"/>
              <a:r>
                <a:rPr lang="fr-FR" sz="1200" dirty="0"/>
                <a:t>10</a:t>
              </a:r>
            </a:p>
            <a:p>
              <a:pPr algn="ctr"/>
              <a:r>
                <a:rPr lang="fr-FR" sz="1200" dirty="0">
                  <a:solidFill>
                    <a:srgbClr val="FF00FF"/>
                  </a:solidFill>
                </a:rPr>
                <a:t>9</a:t>
              </a:r>
            </a:p>
            <a:p>
              <a:pPr algn="ctr"/>
              <a:r>
                <a:rPr lang="fr-FR" sz="1200" dirty="0">
                  <a:solidFill>
                    <a:srgbClr val="7030A0"/>
                  </a:solidFill>
                </a:rPr>
                <a:t>22</a:t>
              </a:r>
            </a:p>
          </p:txBody>
        </p:sp>
        <p:sp>
          <p:nvSpPr>
            <p:cNvPr id="48" name="ZoneTexte 47"/>
            <p:cNvSpPr txBox="1"/>
            <p:nvPr/>
          </p:nvSpPr>
          <p:spPr>
            <a:xfrm>
              <a:off x="2945535" y="2548239"/>
              <a:ext cx="1806561" cy="276999"/>
            </a:xfrm>
            <a:prstGeom prst="rect">
              <a:avLst/>
            </a:prstGeom>
            <a:noFill/>
          </p:spPr>
          <p:txBody>
            <a:bodyPr wrap="none" rtlCol="0">
              <a:spAutoFit/>
            </a:bodyPr>
            <a:lstStyle/>
            <a:p>
              <a:r>
                <a:rPr lang="fr-FR" sz="1200" b="1" dirty="0">
                  <a:solidFill>
                    <a:srgbClr val="FF00FF"/>
                  </a:solidFill>
                </a:rPr>
                <a:t>Pas de prophylaxie</a:t>
              </a:r>
            </a:p>
          </p:txBody>
        </p:sp>
        <p:sp>
          <p:nvSpPr>
            <p:cNvPr id="54" name="ZoneTexte 53"/>
            <p:cNvSpPr txBox="1"/>
            <p:nvPr/>
          </p:nvSpPr>
          <p:spPr>
            <a:xfrm>
              <a:off x="3588273" y="3107025"/>
              <a:ext cx="1202671" cy="276999"/>
            </a:xfrm>
            <a:prstGeom prst="rect">
              <a:avLst/>
            </a:prstGeom>
            <a:noFill/>
          </p:spPr>
          <p:txBody>
            <a:bodyPr wrap="none" rtlCol="0">
              <a:spAutoFit/>
            </a:bodyPr>
            <a:lstStyle/>
            <a:p>
              <a:r>
                <a:rPr lang="fr-FR" sz="1200" b="1" dirty="0">
                  <a:solidFill>
                    <a:srgbClr val="7030A0"/>
                  </a:solidFill>
                </a:rPr>
                <a:t>Prophylaxie</a:t>
              </a:r>
            </a:p>
          </p:txBody>
        </p:sp>
        <p:cxnSp>
          <p:nvCxnSpPr>
            <p:cNvPr id="50" name="Connecteur droit 49"/>
            <p:cNvCxnSpPr>
              <a:cxnSpLocks/>
            </p:cNvCxnSpPr>
            <p:nvPr/>
          </p:nvCxnSpPr>
          <p:spPr bwMode="auto">
            <a:xfrm rot="16200000">
              <a:off x="569436" y="385201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8" name="Forme libre : forme 17"/>
            <p:cNvSpPr/>
            <p:nvPr/>
          </p:nvSpPr>
          <p:spPr bwMode="auto">
            <a:xfrm>
              <a:off x="631634" y="3363052"/>
              <a:ext cx="4094602" cy="411296"/>
            </a:xfrm>
            <a:custGeom>
              <a:avLst/>
              <a:gdLst>
                <a:gd name="connsiteX0" fmla="*/ 0 w 4094602"/>
                <a:gd name="connsiteY0" fmla="*/ 411296 h 411296"/>
                <a:gd name="connsiteX1" fmla="*/ 352539 w 4094602"/>
                <a:gd name="connsiteY1" fmla="*/ 411296 h 411296"/>
                <a:gd name="connsiteX2" fmla="*/ 352539 w 4094602"/>
                <a:gd name="connsiteY2" fmla="*/ 385590 h 411296"/>
                <a:gd name="connsiteX3" fmla="*/ 605927 w 4094602"/>
                <a:gd name="connsiteY3" fmla="*/ 385590 h 411296"/>
                <a:gd name="connsiteX4" fmla="*/ 605927 w 4094602"/>
                <a:gd name="connsiteY4" fmla="*/ 352540 h 411296"/>
                <a:gd name="connsiteX5" fmla="*/ 774853 w 4094602"/>
                <a:gd name="connsiteY5" fmla="*/ 352540 h 411296"/>
                <a:gd name="connsiteX6" fmla="*/ 774853 w 4094602"/>
                <a:gd name="connsiteY6" fmla="*/ 315817 h 411296"/>
                <a:gd name="connsiteX7" fmla="*/ 885021 w 4094602"/>
                <a:gd name="connsiteY7" fmla="*/ 315817 h 411296"/>
                <a:gd name="connsiteX8" fmla="*/ 885021 w 4094602"/>
                <a:gd name="connsiteY8" fmla="*/ 279094 h 411296"/>
                <a:gd name="connsiteX9" fmla="*/ 3062689 w 4094602"/>
                <a:gd name="connsiteY9" fmla="*/ 279094 h 411296"/>
                <a:gd name="connsiteX10" fmla="*/ 3062689 w 4094602"/>
                <a:gd name="connsiteY10" fmla="*/ 231354 h 411296"/>
                <a:gd name="connsiteX11" fmla="*/ 3330766 w 4094602"/>
                <a:gd name="connsiteY11" fmla="*/ 231354 h 411296"/>
                <a:gd name="connsiteX12" fmla="*/ 3330766 w 4094602"/>
                <a:gd name="connsiteY12" fmla="*/ 168925 h 411296"/>
                <a:gd name="connsiteX13" fmla="*/ 3793474 w 4094602"/>
                <a:gd name="connsiteY13" fmla="*/ 168925 h 411296"/>
                <a:gd name="connsiteX14" fmla="*/ 3793474 w 4094602"/>
                <a:gd name="connsiteY14" fmla="*/ 0 h 411296"/>
                <a:gd name="connsiteX15" fmla="*/ 4094602 w 4094602"/>
                <a:gd name="connsiteY15" fmla="*/ 0 h 41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94602" h="411296">
                  <a:moveTo>
                    <a:pt x="0" y="411296"/>
                  </a:moveTo>
                  <a:lnTo>
                    <a:pt x="352539" y="411296"/>
                  </a:lnTo>
                  <a:lnTo>
                    <a:pt x="352539" y="385590"/>
                  </a:lnTo>
                  <a:lnTo>
                    <a:pt x="605927" y="385590"/>
                  </a:lnTo>
                  <a:lnTo>
                    <a:pt x="605927" y="352540"/>
                  </a:lnTo>
                  <a:lnTo>
                    <a:pt x="774853" y="352540"/>
                  </a:lnTo>
                  <a:lnTo>
                    <a:pt x="774853" y="315817"/>
                  </a:lnTo>
                  <a:lnTo>
                    <a:pt x="885021" y="315817"/>
                  </a:lnTo>
                  <a:lnTo>
                    <a:pt x="885021" y="279094"/>
                  </a:lnTo>
                  <a:lnTo>
                    <a:pt x="3062689" y="279094"/>
                  </a:lnTo>
                  <a:lnTo>
                    <a:pt x="3062689" y="231354"/>
                  </a:lnTo>
                  <a:lnTo>
                    <a:pt x="3330766" y="231354"/>
                  </a:lnTo>
                  <a:lnTo>
                    <a:pt x="3330766" y="168925"/>
                  </a:lnTo>
                  <a:lnTo>
                    <a:pt x="3793474" y="168925"/>
                  </a:lnTo>
                  <a:lnTo>
                    <a:pt x="3793474" y="0"/>
                  </a:lnTo>
                  <a:lnTo>
                    <a:pt x="4094602" y="0"/>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9" name="Forme libre : forme 18"/>
            <p:cNvSpPr/>
            <p:nvPr/>
          </p:nvSpPr>
          <p:spPr bwMode="auto">
            <a:xfrm>
              <a:off x="987846" y="2812208"/>
              <a:ext cx="3694323" cy="973157"/>
            </a:xfrm>
            <a:custGeom>
              <a:avLst/>
              <a:gdLst>
                <a:gd name="connsiteX0" fmla="*/ 0 w 3694323"/>
                <a:gd name="connsiteY0" fmla="*/ 973157 h 973157"/>
                <a:gd name="connsiteX1" fmla="*/ 264405 w 3694323"/>
                <a:gd name="connsiteY1" fmla="*/ 973157 h 973157"/>
                <a:gd name="connsiteX2" fmla="*/ 264405 w 3694323"/>
                <a:gd name="connsiteY2" fmla="*/ 936434 h 973157"/>
                <a:gd name="connsiteX3" fmla="*/ 400279 w 3694323"/>
                <a:gd name="connsiteY3" fmla="*/ 936434 h 973157"/>
                <a:gd name="connsiteX4" fmla="*/ 400279 w 3694323"/>
                <a:gd name="connsiteY4" fmla="*/ 874005 h 973157"/>
                <a:gd name="connsiteX5" fmla="*/ 448019 w 3694323"/>
                <a:gd name="connsiteY5" fmla="*/ 874005 h 973157"/>
                <a:gd name="connsiteX6" fmla="*/ 448019 w 3694323"/>
                <a:gd name="connsiteY6" fmla="*/ 822593 h 973157"/>
                <a:gd name="connsiteX7" fmla="*/ 525137 w 3694323"/>
                <a:gd name="connsiteY7" fmla="*/ 822593 h 973157"/>
                <a:gd name="connsiteX8" fmla="*/ 525137 w 3694323"/>
                <a:gd name="connsiteY8" fmla="*/ 785870 h 973157"/>
                <a:gd name="connsiteX9" fmla="*/ 591238 w 3694323"/>
                <a:gd name="connsiteY9" fmla="*/ 785870 h 973157"/>
                <a:gd name="connsiteX10" fmla="*/ 591238 w 3694323"/>
                <a:gd name="connsiteY10" fmla="*/ 752820 h 973157"/>
                <a:gd name="connsiteX11" fmla="*/ 984173 w 3694323"/>
                <a:gd name="connsiteY11" fmla="*/ 752820 h 973157"/>
                <a:gd name="connsiteX12" fmla="*/ 984173 w 3694323"/>
                <a:gd name="connsiteY12" fmla="*/ 712425 h 973157"/>
                <a:gd name="connsiteX13" fmla="*/ 1057619 w 3694323"/>
                <a:gd name="connsiteY13" fmla="*/ 712425 h 973157"/>
                <a:gd name="connsiteX14" fmla="*/ 1057619 w 3694323"/>
                <a:gd name="connsiteY14" fmla="*/ 649996 h 973157"/>
                <a:gd name="connsiteX15" fmla="*/ 1153099 w 3694323"/>
                <a:gd name="connsiteY15" fmla="*/ 649996 h 973157"/>
                <a:gd name="connsiteX16" fmla="*/ 1153099 w 3694323"/>
                <a:gd name="connsiteY16" fmla="*/ 605928 h 973157"/>
                <a:gd name="connsiteX17" fmla="*/ 1318352 w 3694323"/>
                <a:gd name="connsiteY17" fmla="*/ 605928 h 973157"/>
                <a:gd name="connsiteX18" fmla="*/ 1318352 w 3694323"/>
                <a:gd name="connsiteY18" fmla="*/ 550844 h 973157"/>
                <a:gd name="connsiteX19" fmla="*/ 1399142 w 3694323"/>
                <a:gd name="connsiteY19" fmla="*/ 550844 h 973157"/>
                <a:gd name="connsiteX20" fmla="*/ 1399142 w 3694323"/>
                <a:gd name="connsiteY20" fmla="*/ 532482 h 973157"/>
                <a:gd name="connsiteX21" fmla="*/ 1457899 w 3694323"/>
                <a:gd name="connsiteY21" fmla="*/ 532482 h 973157"/>
                <a:gd name="connsiteX22" fmla="*/ 1457899 w 3694323"/>
                <a:gd name="connsiteY22" fmla="*/ 495759 h 973157"/>
                <a:gd name="connsiteX23" fmla="*/ 1924279 w 3694323"/>
                <a:gd name="connsiteY23" fmla="*/ 495759 h 973157"/>
                <a:gd name="connsiteX24" fmla="*/ 1924279 w 3694323"/>
                <a:gd name="connsiteY24" fmla="*/ 462709 h 973157"/>
                <a:gd name="connsiteX25" fmla="*/ 2016087 w 3694323"/>
                <a:gd name="connsiteY25" fmla="*/ 462709 h 973157"/>
                <a:gd name="connsiteX26" fmla="*/ 2016087 w 3694323"/>
                <a:gd name="connsiteY26" fmla="*/ 411297 h 973157"/>
                <a:gd name="connsiteX27" fmla="*/ 2100549 w 3694323"/>
                <a:gd name="connsiteY27" fmla="*/ 411297 h 973157"/>
                <a:gd name="connsiteX28" fmla="*/ 2100549 w 3694323"/>
                <a:gd name="connsiteY28" fmla="*/ 367229 h 973157"/>
                <a:gd name="connsiteX29" fmla="*/ 2467778 w 3694323"/>
                <a:gd name="connsiteY29" fmla="*/ 367229 h 973157"/>
                <a:gd name="connsiteX30" fmla="*/ 2467778 w 3694323"/>
                <a:gd name="connsiteY30" fmla="*/ 337851 h 973157"/>
                <a:gd name="connsiteX31" fmla="*/ 2673426 w 3694323"/>
                <a:gd name="connsiteY31" fmla="*/ 337851 h 973157"/>
                <a:gd name="connsiteX32" fmla="*/ 2673426 w 3694323"/>
                <a:gd name="connsiteY32" fmla="*/ 286439 h 973157"/>
                <a:gd name="connsiteX33" fmla="*/ 2728511 w 3694323"/>
                <a:gd name="connsiteY33" fmla="*/ 286439 h 973157"/>
                <a:gd name="connsiteX34" fmla="*/ 2728511 w 3694323"/>
                <a:gd name="connsiteY34" fmla="*/ 227682 h 973157"/>
                <a:gd name="connsiteX35" fmla="*/ 2801956 w 3694323"/>
                <a:gd name="connsiteY35" fmla="*/ 227682 h 973157"/>
                <a:gd name="connsiteX36" fmla="*/ 2801956 w 3694323"/>
                <a:gd name="connsiteY36" fmla="*/ 168926 h 973157"/>
                <a:gd name="connsiteX37" fmla="*/ 3378506 w 3694323"/>
                <a:gd name="connsiteY37" fmla="*/ 168926 h 973157"/>
                <a:gd name="connsiteX38" fmla="*/ 3378506 w 3694323"/>
                <a:gd name="connsiteY38" fmla="*/ 0 h 973157"/>
                <a:gd name="connsiteX39" fmla="*/ 3694323 w 3694323"/>
                <a:gd name="connsiteY39" fmla="*/ 0 h 97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94323" h="973157">
                  <a:moveTo>
                    <a:pt x="0" y="973157"/>
                  </a:moveTo>
                  <a:lnTo>
                    <a:pt x="264405" y="973157"/>
                  </a:lnTo>
                  <a:lnTo>
                    <a:pt x="264405" y="936434"/>
                  </a:lnTo>
                  <a:lnTo>
                    <a:pt x="400279" y="936434"/>
                  </a:lnTo>
                  <a:lnTo>
                    <a:pt x="400279" y="874005"/>
                  </a:lnTo>
                  <a:lnTo>
                    <a:pt x="448019" y="874005"/>
                  </a:lnTo>
                  <a:lnTo>
                    <a:pt x="448019" y="822593"/>
                  </a:lnTo>
                  <a:lnTo>
                    <a:pt x="525137" y="822593"/>
                  </a:lnTo>
                  <a:lnTo>
                    <a:pt x="525137" y="785870"/>
                  </a:lnTo>
                  <a:lnTo>
                    <a:pt x="591238" y="785870"/>
                  </a:lnTo>
                  <a:lnTo>
                    <a:pt x="591238" y="752820"/>
                  </a:lnTo>
                  <a:lnTo>
                    <a:pt x="984173" y="752820"/>
                  </a:lnTo>
                  <a:lnTo>
                    <a:pt x="984173" y="712425"/>
                  </a:lnTo>
                  <a:lnTo>
                    <a:pt x="1057619" y="712425"/>
                  </a:lnTo>
                  <a:lnTo>
                    <a:pt x="1057619" y="649996"/>
                  </a:lnTo>
                  <a:lnTo>
                    <a:pt x="1153099" y="649996"/>
                  </a:lnTo>
                  <a:lnTo>
                    <a:pt x="1153099" y="605928"/>
                  </a:lnTo>
                  <a:lnTo>
                    <a:pt x="1318352" y="605928"/>
                  </a:lnTo>
                  <a:lnTo>
                    <a:pt x="1318352" y="550844"/>
                  </a:lnTo>
                  <a:lnTo>
                    <a:pt x="1399142" y="550844"/>
                  </a:lnTo>
                  <a:lnTo>
                    <a:pt x="1399142" y="532482"/>
                  </a:lnTo>
                  <a:lnTo>
                    <a:pt x="1457899" y="532482"/>
                  </a:lnTo>
                  <a:lnTo>
                    <a:pt x="1457899" y="495759"/>
                  </a:lnTo>
                  <a:lnTo>
                    <a:pt x="1924279" y="495759"/>
                  </a:lnTo>
                  <a:lnTo>
                    <a:pt x="1924279" y="462709"/>
                  </a:lnTo>
                  <a:lnTo>
                    <a:pt x="2016087" y="462709"/>
                  </a:lnTo>
                  <a:lnTo>
                    <a:pt x="2016087" y="411297"/>
                  </a:lnTo>
                  <a:lnTo>
                    <a:pt x="2100549" y="411297"/>
                  </a:lnTo>
                  <a:lnTo>
                    <a:pt x="2100549" y="367229"/>
                  </a:lnTo>
                  <a:lnTo>
                    <a:pt x="2467778" y="367229"/>
                  </a:lnTo>
                  <a:lnTo>
                    <a:pt x="2467778" y="337851"/>
                  </a:lnTo>
                  <a:lnTo>
                    <a:pt x="2673426" y="337851"/>
                  </a:lnTo>
                  <a:lnTo>
                    <a:pt x="2673426" y="286439"/>
                  </a:lnTo>
                  <a:lnTo>
                    <a:pt x="2728511" y="286439"/>
                  </a:lnTo>
                  <a:lnTo>
                    <a:pt x="2728511" y="227682"/>
                  </a:lnTo>
                  <a:lnTo>
                    <a:pt x="2801956" y="227682"/>
                  </a:lnTo>
                  <a:lnTo>
                    <a:pt x="2801956" y="168926"/>
                  </a:lnTo>
                  <a:lnTo>
                    <a:pt x="3378506" y="168926"/>
                  </a:lnTo>
                  <a:lnTo>
                    <a:pt x="3378506" y="0"/>
                  </a:lnTo>
                  <a:lnTo>
                    <a:pt x="3694323" y="0"/>
                  </a:lnTo>
                </a:path>
              </a:pathLst>
            </a:custGeom>
            <a:noFill/>
            <a:ln w="1905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sp>
        <p:nvSpPr>
          <p:cNvPr id="84" name="Espace réservé du contenu 2"/>
          <p:cNvSpPr txBox="1">
            <a:spLocks/>
          </p:cNvSpPr>
          <p:nvPr/>
        </p:nvSpPr>
        <p:spPr bwMode="auto">
          <a:xfrm>
            <a:off x="4913707" y="1140670"/>
            <a:ext cx="3935487" cy="41151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a:buFontTx/>
              <a:buNone/>
            </a:pPr>
            <a:r>
              <a:rPr lang="fr-FR" sz="1800" b="1" kern="0" dirty="0">
                <a:solidFill>
                  <a:srgbClr val="0070C0"/>
                </a:solidFill>
                <a:latin typeface="Calibri" panose="020F0502020204030204" pitchFamily="34" charset="0"/>
                <a:cs typeface="Calibri" panose="020F0502020204030204" pitchFamily="34" charset="0"/>
              </a:rPr>
              <a:t>Survenue d’une syphilis</a:t>
            </a:r>
          </a:p>
        </p:txBody>
      </p:sp>
      <p:grpSp>
        <p:nvGrpSpPr>
          <p:cNvPr id="5" name="Grouper 4"/>
          <p:cNvGrpSpPr/>
          <p:nvPr/>
        </p:nvGrpSpPr>
        <p:grpSpPr>
          <a:xfrm>
            <a:off x="4500592" y="1452900"/>
            <a:ext cx="4663181" cy="2899696"/>
            <a:chOff x="4500592" y="1452900"/>
            <a:chExt cx="4752429" cy="2899696"/>
          </a:xfrm>
        </p:grpSpPr>
        <p:cxnSp>
          <p:nvCxnSpPr>
            <p:cNvPr id="85" name="Connecteur droit 84"/>
            <p:cNvCxnSpPr>
              <a:cxnSpLocks/>
            </p:cNvCxnSpPr>
            <p:nvPr/>
          </p:nvCxnSpPr>
          <p:spPr bwMode="auto">
            <a:xfrm flipH="1">
              <a:off x="4995310" y="1553299"/>
              <a:ext cx="8925" cy="210395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6" name="Connecteur droit 85"/>
            <p:cNvCxnSpPr>
              <a:cxnSpLocks/>
            </p:cNvCxnSpPr>
            <p:nvPr/>
          </p:nvCxnSpPr>
          <p:spPr bwMode="auto">
            <a:xfrm>
              <a:off x="4931061" y="3660032"/>
              <a:ext cx="3938331"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p:cNvCxnSpPr/>
            <p:nvPr/>
          </p:nvCxnSpPr>
          <p:spPr bwMode="auto">
            <a:xfrm>
              <a:off x="4931061" y="2436435"/>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8" name="Connecteur droit 87"/>
            <p:cNvCxnSpPr/>
            <p:nvPr/>
          </p:nvCxnSpPr>
          <p:spPr bwMode="auto">
            <a:xfrm>
              <a:off x="4923117" y="1610349"/>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9" name="Connecteur droit 88"/>
            <p:cNvCxnSpPr/>
            <p:nvPr/>
          </p:nvCxnSpPr>
          <p:spPr bwMode="auto">
            <a:xfrm>
              <a:off x="4939986" y="2021302"/>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0" name="Connecteur droit 89"/>
            <p:cNvCxnSpPr/>
            <p:nvPr/>
          </p:nvCxnSpPr>
          <p:spPr bwMode="auto">
            <a:xfrm>
              <a:off x="4929278" y="2836564"/>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1" name="Connecteur droit 90"/>
            <p:cNvCxnSpPr/>
            <p:nvPr/>
          </p:nvCxnSpPr>
          <p:spPr bwMode="auto">
            <a:xfrm>
              <a:off x="4929277" y="3223924"/>
              <a:ext cx="6424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2" name="Connecteur droit 91"/>
            <p:cNvCxnSpPr>
              <a:cxnSpLocks/>
            </p:cNvCxnSpPr>
            <p:nvPr/>
          </p:nvCxnSpPr>
          <p:spPr bwMode="auto">
            <a:xfrm rot="16200000">
              <a:off x="5756675"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3" name="Connecteur droit 92"/>
            <p:cNvCxnSpPr>
              <a:cxnSpLocks/>
            </p:cNvCxnSpPr>
            <p:nvPr/>
          </p:nvCxnSpPr>
          <p:spPr bwMode="auto">
            <a:xfrm rot="16200000">
              <a:off x="6505671"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4" name="Connecteur droit 93"/>
            <p:cNvCxnSpPr>
              <a:cxnSpLocks/>
            </p:cNvCxnSpPr>
            <p:nvPr/>
          </p:nvCxnSpPr>
          <p:spPr bwMode="auto">
            <a:xfrm rot="16200000">
              <a:off x="7225696"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5" name="Connecteur droit 94"/>
            <p:cNvCxnSpPr>
              <a:cxnSpLocks/>
            </p:cNvCxnSpPr>
            <p:nvPr/>
          </p:nvCxnSpPr>
          <p:spPr bwMode="auto">
            <a:xfrm rot="16200000">
              <a:off x="7983206"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6" name="Connecteur droit 95"/>
            <p:cNvCxnSpPr>
              <a:cxnSpLocks/>
            </p:cNvCxnSpPr>
            <p:nvPr/>
          </p:nvCxnSpPr>
          <p:spPr bwMode="auto">
            <a:xfrm rot="16200000">
              <a:off x="8724944"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97" name="ZoneTexte 96"/>
            <p:cNvSpPr txBox="1"/>
            <p:nvPr/>
          </p:nvSpPr>
          <p:spPr>
            <a:xfrm>
              <a:off x="4549798" y="1452900"/>
              <a:ext cx="405481" cy="276999"/>
            </a:xfrm>
            <a:prstGeom prst="rect">
              <a:avLst/>
            </a:prstGeom>
            <a:noFill/>
          </p:spPr>
          <p:txBody>
            <a:bodyPr wrap="none" rtlCol="0">
              <a:spAutoFit/>
            </a:bodyPr>
            <a:lstStyle/>
            <a:p>
              <a:pPr algn="r"/>
              <a:r>
                <a:rPr lang="fr-FR" sz="1200" dirty="0"/>
                <a:t>0,5</a:t>
              </a:r>
            </a:p>
          </p:txBody>
        </p:sp>
        <p:sp>
          <p:nvSpPr>
            <p:cNvPr id="98" name="ZoneTexte 97"/>
            <p:cNvSpPr txBox="1"/>
            <p:nvPr/>
          </p:nvSpPr>
          <p:spPr>
            <a:xfrm>
              <a:off x="4549798" y="1885922"/>
              <a:ext cx="405481" cy="276999"/>
            </a:xfrm>
            <a:prstGeom prst="rect">
              <a:avLst/>
            </a:prstGeom>
            <a:noFill/>
          </p:spPr>
          <p:txBody>
            <a:bodyPr wrap="none" rtlCol="0">
              <a:spAutoFit/>
            </a:bodyPr>
            <a:lstStyle/>
            <a:p>
              <a:pPr algn="r"/>
              <a:r>
                <a:rPr lang="fr-FR" sz="1200" dirty="0"/>
                <a:t>0,4</a:t>
              </a:r>
            </a:p>
          </p:txBody>
        </p:sp>
        <p:sp>
          <p:nvSpPr>
            <p:cNvPr id="99" name="ZoneTexte 98"/>
            <p:cNvSpPr txBox="1"/>
            <p:nvPr/>
          </p:nvSpPr>
          <p:spPr>
            <a:xfrm>
              <a:off x="4549798" y="2291637"/>
              <a:ext cx="405481" cy="276999"/>
            </a:xfrm>
            <a:prstGeom prst="rect">
              <a:avLst/>
            </a:prstGeom>
            <a:noFill/>
          </p:spPr>
          <p:txBody>
            <a:bodyPr wrap="none" rtlCol="0">
              <a:spAutoFit/>
            </a:bodyPr>
            <a:lstStyle/>
            <a:p>
              <a:pPr algn="r"/>
              <a:r>
                <a:rPr lang="fr-FR" sz="1200" dirty="0"/>
                <a:t>0,3</a:t>
              </a:r>
            </a:p>
          </p:txBody>
        </p:sp>
        <p:sp>
          <p:nvSpPr>
            <p:cNvPr id="100" name="ZoneTexte 99"/>
            <p:cNvSpPr txBox="1"/>
            <p:nvPr/>
          </p:nvSpPr>
          <p:spPr>
            <a:xfrm>
              <a:off x="4549798" y="2687885"/>
              <a:ext cx="405481" cy="276999"/>
            </a:xfrm>
            <a:prstGeom prst="rect">
              <a:avLst/>
            </a:prstGeom>
            <a:noFill/>
          </p:spPr>
          <p:txBody>
            <a:bodyPr wrap="none" rtlCol="0">
              <a:spAutoFit/>
            </a:bodyPr>
            <a:lstStyle/>
            <a:p>
              <a:pPr algn="r"/>
              <a:r>
                <a:rPr lang="fr-FR" sz="1200" dirty="0"/>
                <a:t>0,2</a:t>
              </a:r>
            </a:p>
          </p:txBody>
        </p:sp>
        <p:sp>
          <p:nvSpPr>
            <p:cNvPr id="101" name="ZoneTexte 100"/>
            <p:cNvSpPr txBox="1"/>
            <p:nvPr/>
          </p:nvSpPr>
          <p:spPr>
            <a:xfrm>
              <a:off x="4549798" y="3062661"/>
              <a:ext cx="405481" cy="276999"/>
            </a:xfrm>
            <a:prstGeom prst="rect">
              <a:avLst/>
            </a:prstGeom>
            <a:noFill/>
          </p:spPr>
          <p:txBody>
            <a:bodyPr wrap="none" rtlCol="0">
              <a:spAutoFit/>
            </a:bodyPr>
            <a:lstStyle/>
            <a:p>
              <a:pPr algn="r"/>
              <a:r>
                <a:rPr lang="fr-FR" sz="1200" dirty="0"/>
                <a:t>0,1</a:t>
              </a:r>
            </a:p>
          </p:txBody>
        </p:sp>
        <p:sp>
          <p:nvSpPr>
            <p:cNvPr id="102" name="ZoneTexte 101"/>
            <p:cNvSpPr txBox="1"/>
            <p:nvPr/>
          </p:nvSpPr>
          <p:spPr>
            <a:xfrm>
              <a:off x="4500592" y="3481780"/>
              <a:ext cx="454688" cy="276999"/>
            </a:xfrm>
            <a:prstGeom prst="rect">
              <a:avLst/>
            </a:prstGeom>
            <a:noFill/>
          </p:spPr>
          <p:txBody>
            <a:bodyPr wrap="square" rtlCol="0">
              <a:spAutoFit/>
            </a:bodyPr>
            <a:lstStyle/>
            <a:p>
              <a:pPr algn="r"/>
              <a:r>
                <a:rPr lang="fr-FR" sz="1200" dirty="0"/>
                <a:t>0,0</a:t>
              </a:r>
            </a:p>
          </p:txBody>
        </p:sp>
        <p:sp>
          <p:nvSpPr>
            <p:cNvPr id="103" name="ZoneTexte 102"/>
            <p:cNvSpPr txBox="1"/>
            <p:nvPr/>
          </p:nvSpPr>
          <p:spPr>
            <a:xfrm>
              <a:off x="5303658" y="1822385"/>
              <a:ext cx="1951532" cy="276999"/>
            </a:xfrm>
            <a:prstGeom prst="rect">
              <a:avLst/>
            </a:prstGeom>
            <a:noFill/>
          </p:spPr>
          <p:txBody>
            <a:bodyPr wrap="none" rtlCol="0">
              <a:spAutoFit/>
            </a:bodyPr>
            <a:lstStyle/>
            <a:p>
              <a:pPr algn="ctr"/>
              <a:r>
                <a:rPr lang="fr-FR" sz="1200" dirty="0"/>
                <a:t>Test du log </a:t>
              </a:r>
              <a:r>
                <a:rPr lang="fr-FR" sz="1200" dirty="0" err="1"/>
                <a:t>rank</a:t>
              </a:r>
              <a:r>
                <a:rPr lang="fr-FR" sz="1200" dirty="0"/>
                <a:t>, p = 0,04</a:t>
              </a:r>
            </a:p>
          </p:txBody>
        </p:sp>
        <p:sp>
          <p:nvSpPr>
            <p:cNvPr id="104" name="ZoneTexte 103"/>
            <p:cNvSpPr txBox="1"/>
            <p:nvPr/>
          </p:nvSpPr>
          <p:spPr>
            <a:xfrm>
              <a:off x="4751238" y="3706265"/>
              <a:ext cx="542516" cy="646331"/>
            </a:xfrm>
            <a:prstGeom prst="rect">
              <a:avLst/>
            </a:prstGeom>
            <a:noFill/>
          </p:spPr>
          <p:txBody>
            <a:bodyPr wrap="square" rtlCol="0">
              <a:spAutoFit/>
            </a:bodyPr>
            <a:lstStyle/>
            <a:p>
              <a:pPr algn="ctr"/>
              <a:r>
                <a:rPr lang="fr-FR" sz="1200" dirty="0"/>
                <a:t>0</a:t>
              </a:r>
            </a:p>
            <a:p>
              <a:pPr algn="ctr"/>
              <a:r>
                <a:rPr lang="fr-FR" sz="1200" dirty="0">
                  <a:solidFill>
                    <a:srgbClr val="FF00FF"/>
                  </a:solidFill>
                </a:rPr>
                <a:t>116</a:t>
              </a:r>
            </a:p>
            <a:p>
              <a:pPr algn="ctr"/>
              <a:r>
                <a:rPr lang="fr-FR" sz="1200" dirty="0">
                  <a:solidFill>
                    <a:srgbClr val="7030A0"/>
                  </a:solidFill>
                </a:rPr>
                <a:t>116</a:t>
              </a:r>
            </a:p>
          </p:txBody>
        </p:sp>
        <p:sp>
          <p:nvSpPr>
            <p:cNvPr id="105" name="ZoneTexte 104"/>
            <p:cNvSpPr txBox="1"/>
            <p:nvPr/>
          </p:nvSpPr>
          <p:spPr>
            <a:xfrm>
              <a:off x="5550279" y="3706265"/>
              <a:ext cx="494073" cy="646331"/>
            </a:xfrm>
            <a:prstGeom prst="rect">
              <a:avLst/>
            </a:prstGeom>
            <a:noFill/>
          </p:spPr>
          <p:txBody>
            <a:bodyPr wrap="square" rtlCol="0">
              <a:spAutoFit/>
            </a:bodyPr>
            <a:lstStyle/>
            <a:p>
              <a:pPr algn="ctr"/>
              <a:r>
                <a:rPr lang="fr-FR" sz="1200" dirty="0"/>
                <a:t>2</a:t>
              </a:r>
            </a:p>
            <a:p>
              <a:pPr algn="ctr"/>
              <a:r>
                <a:rPr lang="fr-FR" sz="1200" dirty="0">
                  <a:solidFill>
                    <a:srgbClr val="FF00FF"/>
                  </a:solidFill>
                </a:rPr>
                <a:t>114</a:t>
              </a:r>
            </a:p>
            <a:p>
              <a:pPr algn="ctr"/>
              <a:r>
                <a:rPr lang="fr-FR" sz="1200" dirty="0">
                  <a:solidFill>
                    <a:srgbClr val="7030A0"/>
                  </a:solidFill>
                </a:rPr>
                <a:t>116</a:t>
              </a:r>
            </a:p>
          </p:txBody>
        </p:sp>
        <p:sp>
          <p:nvSpPr>
            <p:cNvPr id="106" name="ZoneTexte 105"/>
            <p:cNvSpPr txBox="1"/>
            <p:nvPr/>
          </p:nvSpPr>
          <p:spPr>
            <a:xfrm>
              <a:off x="6279425" y="3706265"/>
              <a:ext cx="519818" cy="646331"/>
            </a:xfrm>
            <a:prstGeom prst="rect">
              <a:avLst/>
            </a:prstGeom>
            <a:noFill/>
          </p:spPr>
          <p:txBody>
            <a:bodyPr wrap="square" rtlCol="0">
              <a:spAutoFit/>
            </a:bodyPr>
            <a:lstStyle/>
            <a:p>
              <a:pPr algn="ctr"/>
              <a:r>
                <a:rPr lang="fr-FR" sz="1200" dirty="0"/>
                <a:t>4</a:t>
              </a:r>
            </a:p>
            <a:p>
              <a:pPr algn="ctr"/>
              <a:r>
                <a:rPr lang="fr-FR" sz="1200" dirty="0">
                  <a:solidFill>
                    <a:srgbClr val="FF00FF"/>
                  </a:solidFill>
                </a:rPr>
                <a:t>110</a:t>
              </a:r>
            </a:p>
            <a:p>
              <a:pPr algn="ctr"/>
              <a:r>
                <a:rPr lang="fr-FR" sz="1200" dirty="0">
                  <a:solidFill>
                    <a:srgbClr val="7030A0"/>
                  </a:solidFill>
                </a:rPr>
                <a:t>115</a:t>
              </a:r>
            </a:p>
          </p:txBody>
        </p:sp>
        <p:sp>
          <p:nvSpPr>
            <p:cNvPr id="107" name="ZoneTexte 106"/>
            <p:cNvSpPr txBox="1"/>
            <p:nvPr/>
          </p:nvSpPr>
          <p:spPr>
            <a:xfrm>
              <a:off x="7011146" y="3706265"/>
              <a:ext cx="516410" cy="646331"/>
            </a:xfrm>
            <a:prstGeom prst="rect">
              <a:avLst/>
            </a:prstGeom>
            <a:noFill/>
          </p:spPr>
          <p:txBody>
            <a:bodyPr wrap="square" rtlCol="0">
              <a:spAutoFit/>
            </a:bodyPr>
            <a:lstStyle/>
            <a:p>
              <a:pPr algn="ctr"/>
              <a:r>
                <a:rPr lang="fr-FR" sz="1200" dirty="0"/>
                <a:t>6</a:t>
              </a:r>
            </a:p>
            <a:p>
              <a:pPr algn="ctr"/>
              <a:r>
                <a:rPr lang="fr-FR" sz="1200" dirty="0">
                  <a:solidFill>
                    <a:srgbClr val="FF00FF"/>
                  </a:solidFill>
                </a:rPr>
                <a:t>102</a:t>
              </a:r>
            </a:p>
            <a:p>
              <a:pPr algn="ctr"/>
              <a:r>
                <a:rPr lang="fr-FR" sz="1200" dirty="0">
                  <a:solidFill>
                    <a:srgbClr val="7030A0"/>
                  </a:solidFill>
                </a:rPr>
                <a:t>107</a:t>
              </a:r>
            </a:p>
          </p:txBody>
        </p:sp>
        <p:sp>
          <p:nvSpPr>
            <p:cNvPr id="108" name="ZoneTexte 107"/>
            <p:cNvSpPr txBox="1"/>
            <p:nvPr/>
          </p:nvSpPr>
          <p:spPr>
            <a:xfrm>
              <a:off x="7849265" y="3706265"/>
              <a:ext cx="404919" cy="646331"/>
            </a:xfrm>
            <a:prstGeom prst="rect">
              <a:avLst/>
            </a:prstGeom>
            <a:noFill/>
          </p:spPr>
          <p:txBody>
            <a:bodyPr wrap="square" rtlCol="0">
              <a:spAutoFit/>
            </a:bodyPr>
            <a:lstStyle/>
            <a:p>
              <a:pPr algn="ctr"/>
              <a:r>
                <a:rPr lang="fr-FR" sz="1200" dirty="0"/>
                <a:t>8</a:t>
              </a:r>
            </a:p>
            <a:p>
              <a:pPr algn="ctr"/>
              <a:r>
                <a:rPr lang="fr-FR" sz="1200" dirty="0">
                  <a:solidFill>
                    <a:srgbClr val="FF00FF"/>
                  </a:solidFill>
                </a:rPr>
                <a:t>74</a:t>
              </a:r>
            </a:p>
            <a:p>
              <a:pPr algn="ctr"/>
              <a:r>
                <a:rPr lang="fr-FR" sz="1200" dirty="0">
                  <a:solidFill>
                    <a:srgbClr val="7030A0"/>
                  </a:solidFill>
                </a:rPr>
                <a:t>83</a:t>
              </a:r>
            </a:p>
          </p:txBody>
        </p:sp>
        <p:sp>
          <p:nvSpPr>
            <p:cNvPr id="109" name="ZoneTexte 108"/>
            <p:cNvSpPr txBox="1"/>
            <p:nvPr/>
          </p:nvSpPr>
          <p:spPr>
            <a:xfrm>
              <a:off x="8573038" y="3706265"/>
              <a:ext cx="451617" cy="646331"/>
            </a:xfrm>
            <a:prstGeom prst="rect">
              <a:avLst/>
            </a:prstGeom>
            <a:noFill/>
          </p:spPr>
          <p:txBody>
            <a:bodyPr wrap="square" rtlCol="0">
              <a:spAutoFit/>
            </a:bodyPr>
            <a:lstStyle/>
            <a:p>
              <a:pPr algn="ctr"/>
              <a:r>
                <a:rPr lang="fr-FR" sz="1200" dirty="0"/>
                <a:t>10</a:t>
              </a:r>
            </a:p>
            <a:p>
              <a:pPr algn="ctr"/>
              <a:r>
                <a:rPr lang="fr-FR" sz="1200" dirty="0">
                  <a:solidFill>
                    <a:srgbClr val="FF00FF"/>
                  </a:solidFill>
                </a:rPr>
                <a:t>7</a:t>
              </a:r>
            </a:p>
            <a:p>
              <a:pPr algn="ctr"/>
              <a:r>
                <a:rPr lang="fr-FR" sz="1200" dirty="0">
                  <a:solidFill>
                    <a:srgbClr val="7030A0"/>
                  </a:solidFill>
                </a:rPr>
                <a:t>21</a:t>
              </a:r>
            </a:p>
          </p:txBody>
        </p:sp>
        <p:sp>
          <p:nvSpPr>
            <p:cNvPr id="110" name="ZoneTexte 109"/>
            <p:cNvSpPr txBox="1"/>
            <p:nvPr/>
          </p:nvSpPr>
          <p:spPr>
            <a:xfrm>
              <a:off x="7593270" y="2956301"/>
              <a:ext cx="1617673" cy="276999"/>
            </a:xfrm>
            <a:prstGeom prst="rect">
              <a:avLst/>
            </a:prstGeom>
            <a:noFill/>
          </p:spPr>
          <p:txBody>
            <a:bodyPr wrap="none" rtlCol="0">
              <a:spAutoFit/>
            </a:bodyPr>
            <a:lstStyle/>
            <a:p>
              <a:r>
                <a:rPr lang="fr-FR" sz="1200" b="1" dirty="0">
                  <a:solidFill>
                    <a:srgbClr val="FF00FF"/>
                  </a:solidFill>
                </a:rPr>
                <a:t>Pas de prophylaxie</a:t>
              </a:r>
            </a:p>
          </p:txBody>
        </p:sp>
        <p:sp>
          <p:nvSpPr>
            <p:cNvPr id="111" name="ZoneTexte 110"/>
            <p:cNvSpPr txBox="1"/>
            <p:nvPr/>
          </p:nvSpPr>
          <p:spPr>
            <a:xfrm>
              <a:off x="8131988" y="3180545"/>
              <a:ext cx="1121033" cy="276999"/>
            </a:xfrm>
            <a:prstGeom prst="rect">
              <a:avLst/>
            </a:prstGeom>
            <a:noFill/>
          </p:spPr>
          <p:txBody>
            <a:bodyPr wrap="none" rtlCol="0">
              <a:spAutoFit/>
            </a:bodyPr>
            <a:lstStyle/>
            <a:p>
              <a:r>
                <a:rPr lang="fr-FR" sz="1200" b="1" dirty="0">
                  <a:solidFill>
                    <a:srgbClr val="7030A0"/>
                  </a:solidFill>
                </a:rPr>
                <a:t>Prophylaxie </a:t>
              </a:r>
            </a:p>
          </p:txBody>
        </p:sp>
        <p:cxnSp>
          <p:nvCxnSpPr>
            <p:cNvPr id="112" name="Connecteur droit 111"/>
            <p:cNvCxnSpPr>
              <a:cxnSpLocks/>
            </p:cNvCxnSpPr>
            <p:nvPr/>
          </p:nvCxnSpPr>
          <p:spPr bwMode="auto">
            <a:xfrm rot="16200000">
              <a:off x="4976336" y="3710890"/>
              <a:ext cx="1059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8" name="Forme libre : forme 27"/>
            <p:cNvSpPr/>
            <p:nvPr/>
          </p:nvSpPr>
          <p:spPr bwMode="auto">
            <a:xfrm>
              <a:off x="5033963" y="3225968"/>
              <a:ext cx="4005262" cy="414337"/>
            </a:xfrm>
            <a:custGeom>
              <a:avLst/>
              <a:gdLst>
                <a:gd name="connsiteX0" fmla="*/ 0 w 4005262"/>
                <a:gd name="connsiteY0" fmla="*/ 414337 h 414337"/>
                <a:gd name="connsiteX1" fmla="*/ 1085850 w 4005262"/>
                <a:gd name="connsiteY1" fmla="*/ 414337 h 414337"/>
                <a:gd name="connsiteX2" fmla="*/ 1085850 w 4005262"/>
                <a:gd name="connsiteY2" fmla="*/ 381000 h 414337"/>
                <a:gd name="connsiteX3" fmla="*/ 1128712 w 4005262"/>
                <a:gd name="connsiteY3" fmla="*/ 381000 h 414337"/>
                <a:gd name="connsiteX4" fmla="*/ 1128712 w 4005262"/>
                <a:gd name="connsiteY4" fmla="*/ 333375 h 414337"/>
                <a:gd name="connsiteX5" fmla="*/ 1628775 w 4005262"/>
                <a:gd name="connsiteY5" fmla="*/ 333375 h 414337"/>
                <a:gd name="connsiteX6" fmla="*/ 1628775 w 4005262"/>
                <a:gd name="connsiteY6" fmla="*/ 304800 h 414337"/>
                <a:gd name="connsiteX7" fmla="*/ 1876425 w 4005262"/>
                <a:gd name="connsiteY7" fmla="*/ 304800 h 414337"/>
                <a:gd name="connsiteX8" fmla="*/ 1876425 w 4005262"/>
                <a:gd name="connsiteY8" fmla="*/ 276225 h 414337"/>
                <a:gd name="connsiteX9" fmla="*/ 1976437 w 4005262"/>
                <a:gd name="connsiteY9" fmla="*/ 276225 h 414337"/>
                <a:gd name="connsiteX10" fmla="*/ 1976437 w 4005262"/>
                <a:gd name="connsiteY10" fmla="*/ 233362 h 414337"/>
                <a:gd name="connsiteX11" fmla="*/ 2471737 w 4005262"/>
                <a:gd name="connsiteY11" fmla="*/ 233362 h 414337"/>
                <a:gd name="connsiteX12" fmla="*/ 2471737 w 4005262"/>
                <a:gd name="connsiteY12" fmla="*/ 200025 h 414337"/>
                <a:gd name="connsiteX13" fmla="*/ 2857500 w 4005262"/>
                <a:gd name="connsiteY13" fmla="*/ 200025 h 414337"/>
                <a:gd name="connsiteX14" fmla="*/ 2857500 w 4005262"/>
                <a:gd name="connsiteY14" fmla="*/ 147637 h 414337"/>
                <a:gd name="connsiteX15" fmla="*/ 2933700 w 4005262"/>
                <a:gd name="connsiteY15" fmla="*/ 147637 h 414337"/>
                <a:gd name="connsiteX16" fmla="*/ 2933700 w 4005262"/>
                <a:gd name="connsiteY16" fmla="*/ 100012 h 414337"/>
                <a:gd name="connsiteX17" fmla="*/ 2962275 w 4005262"/>
                <a:gd name="connsiteY17" fmla="*/ 100012 h 414337"/>
                <a:gd name="connsiteX18" fmla="*/ 2962275 w 4005262"/>
                <a:gd name="connsiteY18" fmla="*/ 47625 h 414337"/>
                <a:gd name="connsiteX19" fmla="*/ 3162300 w 4005262"/>
                <a:gd name="connsiteY19" fmla="*/ 47625 h 414337"/>
                <a:gd name="connsiteX20" fmla="*/ 3162300 w 4005262"/>
                <a:gd name="connsiteY20" fmla="*/ 0 h 414337"/>
                <a:gd name="connsiteX21" fmla="*/ 4005262 w 4005262"/>
                <a:gd name="connsiteY21" fmla="*/ 0 h 41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05262" h="414337">
                  <a:moveTo>
                    <a:pt x="0" y="414337"/>
                  </a:moveTo>
                  <a:lnTo>
                    <a:pt x="1085850" y="414337"/>
                  </a:lnTo>
                  <a:lnTo>
                    <a:pt x="1085850" y="381000"/>
                  </a:lnTo>
                  <a:lnTo>
                    <a:pt x="1128712" y="381000"/>
                  </a:lnTo>
                  <a:lnTo>
                    <a:pt x="1128712" y="333375"/>
                  </a:lnTo>
                  <a:lnTo>
                    <a:pt x="1628775" y="333375"/>
                  </a:lnTo>
                  <a:lnTo>
                    <a:pt x="1628775" y="304800"/>
                  </a:lnTo>
                  <a:lnTo>
                    <a:pt x="1876425" y="304800"/>
                  </a:lnTo>
                  <a:lnTo>
                    <a:pt x="1876425" y="276225"/>
                  </a:lnTo>
                  <a:lnTo>
                    <a:pt x="1976437" y="276225"/>
                  </a:lnTo>
                  <a:lnTo>
                    <a:pt x="1976437" y="233362"/>
                  </a:lnTo>
                  <a:lnTo>
                    <a:pt x="2471737" y="233362"/>
                  </a:lnTo>
                  <a:lnTo>
                    <a:pt x="2471737" y="200025"/>
                  </a:lnTo>
                  <a:lnTo>
                    <a:pt x="2857500" y="200025"/>
                  </a:lnTo>
                  <a:lnTo>
                    <a:pt x="2857500" y="147637"/>
                  </a:lnTo>
                  <a:lnTo>
                    <a:pt x="2933700" y="147637"/>
                  </a:lnTo>
                  <a:lnTo>
                    <a:pt x="2933700" y="100012"/>
                  </a:lnTo>
                  <a:lnTo>
                    <a:pt x="2962275" y="100012"/>
                  </a:lnTo>
                  <a:lnTo>
                    <a:pt x="2962275" y="47625"/>
                  </a:lnTo>
                  <a:lnTo>
                    <a:pt x="3162300" y="47625"/>
                  </a:lnTo>
                  <a:lnTo>
                    <a:pt x="3162300" y="0"/>
                  </a:lnTo>
                  <a:lnTo>
                    <a:pt x="4005262" y="0"/>
                  </a:lnTo>
                </a:path>
              </a:pathLst>
            </a:custGeom>
            <a:noFill/>
            <a:ln w="19050" cap="flat" cmpd="sng" algn="ctr">
              <a:solidFill>
                <a:srgbClr val="FF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sp>
          <p:nvSpPr>
            <p:cNvPr id="115" name="Forme libre : forme 114"/>
            <p:cNvSpPr/>
            <p:nvPr/>
          </p:nvSpPr>
          <p:spPr bwMode="auto">
            <a:xfrm>
              <a:off x="6129338" y="3411705"/>
              <a:ext cx="2900362" cy="238125"/>
            </a:xfrm>
            <a:custGeom>
              <a:avLst/>
              <a:gdLst>
                <a:gd name="connsiteX0" fmla="*/ 0 w 2900362"/>
                <a:gd name="connsiteY0" fmla="*/ 238125 h 238125"/>
                <a:gd name="connsiteX1" fmla="*/ 700087 w 2900362"/>
                <a:gd name="connsiteY1" fmla="*/ 238125 h 238125"/>
                <a:gd name="connsiteX2" fmla="*/ 700087 w 2900362"/>
                <a:gd name="connsiteY2" fmla="*/ 195263 h 238125"/>
                <a:gd name="connsiteX3" fmla="*/ 1485900 w 2900362"/>
                <a:gd name="connsiteY3" fmla="*/ 195263 h 238125"/>
                <a:gd name="connsiteX4" fmla="*/ 1485900 w 2900362"/>
                <a:gd name="connsiteY4" fmla="*/ 142875 h 238125"/>
                <a:gd name="connsiteX5" fmla="*/ 2605087 w 2900362"/>
                <a:gd name="connsiteY5" fmla="*/ 142875 h 238125"/>
                <a:gd name="connsiteX6" fmla="*/ 2605087 w 2900362"/>
                <a:gd name="connsiteY6" fmla="*/ 0 h 238125"/>
                <a:gd name="connsiteX7" fmla="*/ 2900362 w 2900362"/>
                <a:gd name="connsiteY7" fmla="*/ 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0362" h="238125">
                  <a:moveTo>
                    <a:pt x="0" y="238125"/>
                  </a:moveTo>
                  <a:lnTo>
                    <a:pt x="700087" y="238125"/>
                  </a:lnTo>
                  <a:lnTo>
                    <a:pt x="700087" y="195263"/>
                  </a:lnTo>
                  <a:lnTo>
                    <a:pt x="1485900" y="195263"/>
                  </a:lnTo>
                  <a:lnTo>
                    <a:pt x="1485900" y="142875"/>
                  </a:lnTo>
                  <a:lnTo>
                    <a:pt x="2605087" y="142875"/>
                  </a:lnTo>
                  <a:lnTo>
                    <a:pt x="2605087" y="0"/>
                  </a:lnTo>
                  <a:lnTo>
                    <a:pt x="2900362" y="0"/>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solidFill>
                  <a:schemeClr val="bg1"/>
                </a:solidFill>
                <a:effectLst/>
                <a:latin typeface="Arial" charset="0"/>
              </a:endParaRPr>
            </a:p>
          </p:txBody>
        </p:sp>
      </p:grpSp>
      <p:sp>
        <p:nvSpPr>
          <p:cNvPr id="70" name="ZoneTexte 6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236</a:t>
            </a:r>
          </a:p>
        </p:txBody>
      </p:sp>
    </p:spTree>
    <p:extLst>
      <p:ext uri="{BB962C8B-B14F-4D97-AF65-F5344CB8AC3E}">
        <p14:creationId xmlns:p14="http://schemas.microsoft.com/office/powerpoint/2010/main" val="2682075475"/>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err="1"/>
              <a:t>Doxycycline</a:t>
            </a:r>
            <a:r>
              <a:rPr lang="fr-FR" sz="2400" dirty="0"/>
              <a:t> en prophylaxie post-exposition des IST bactériennes : étude randomisée dans la phase ouverte de l’essai IPERGAY (5)</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13" name="Espace réservé du contenu 12"/>
          <p:cNvSpPr>
            <a:spLocks noGrp="1"/>
          </p:cNvSpPr>
          <p:nvPr>
            <p:ph idx="1"/>
          </p:nvPr>
        </p:nvSpPr>
        <p:spPr>
          <a:xfrm>
            <a:off x="5145826" y="1159553"/>
            <a:ext cx="3998174" cy="5063170"/>
          </a:xfrm>
        </p:spPr>
        <p:txBody>
          <a:bodyPr/>
          <a:lstStyle/>
          <a:p>
            <a:pPr marL="174625" indent="-174625"/>
            <a:r>
              <a:rPr lang="fr-FR" sz="1600" dirty="0"/>
              <a:t>Délai de prise après rapport : 82,9 % dans les 24 heures après rapport</a:t>
            </a:r>
            <a:br>
              <a:rPr lang="fr-FR" sz="1600" dirty="0"/>
            </a:br>
            <a:endParaRPr lang="fr-FR" sz="1600" dirty="0"/>
          </a:p>
          <a:p>
            <a:pPr marL="174625" indent="-174625"/>
            <a:r>
              <a:rPr lang="fr-FR" sz="1600" dirty="0"/>
              <a:t>Nombre médian de comprimés par mois (IQR) : 6,8 (3 - 15) dans le bras prophylaxie</a:t>
            </a:r>
            <a:br>
              <a:rPr lang="fr-FR" sz="1600" dirty="0"/>
            </a:br>
            <a:endParaRPr lang="fr-FR" sz="1600" dirty="0"/>
          </a:p>
          <a:p>
            <a:pPr marL="174625" indent="-174625"/>
            <a:r>
              <a:rPr lang="fr-FR" sz="1600" dirty="0"/>
              <a:t>Prophylaxie non débutée pour 3 personnes (2,5 %)</a:t>
            </a:r>
            <a:br>
              <a:rPr lang="fr-FR" sz="1600" dirty="0"/>
            </a:br>
            <a:endParaRPr lang="fr-FR" sz="1600" dirty="0"/>
          </a:p>
          <a:p>
            <a:pPr marL="174625" indent="-174625"/>
            <a:r>
              <a:rPr lang="fr-FR" sz="1600" dirty="0"/>
              <a:t>Prophylaxie arrêtée par 29 personnes (21,5 %) pour événements indésirables principalement gastro-intestinaux (nausées, vomissements, douleurs abdominales) (n = 8) et pour autres raisons (n = 21)</a:t>
            </a:r>
            <a:br>
              <a:rPr lang="fr-FR" sz="1600" dirty="0"/>
            </a:br>
            <a:endParaRPr lang="fr-FR" sz="1600" dirty="0"/>
          </a:p>
          <a:p>
            <a:pPr marL="174625" indent="-174625"/>
            <a:r>
              <a:rPr lang="fr-FR" sz="1600" dirty="0"/>
              <a:t>Pas de différence dans la survenue d’anomalies biologiques entre les 2 bras</a:t>
            </a:r>
          </a:p>
          <a:p>
            <a:pPr marL="174625" indent="-174625"/>
            <a:endParaRPr lang="fr-FR" sz="1600" dirty="0"/>
          </a:p>
          <a:p>
            <a:pPr marL="174625" indent="-174625"/>
            <a:r>
              <a:rPr lang="fr-FR" sz="1600" dirty="0"/>
              <a:t>Pas de différence significative des comportements sexuels</a:t>
            </a:r>
          </a:p>
        </p:txBody>
      </p:sp>
      <p:sp>
        <p:nvSpPr>
          <p:cNvPr id="82" name="Espace réservé du contenu 2"/>
          <p:cNvSpPr txBox="1">
            <a:spLocks/>
          </p:cNvSpPr>
          <p:nvPr/>
        </p:nvSpPr>
        <p:spPr bwMode="auto">
          <a:xfrm>
            <a:off x="101601" y="1112549"/>
            <a:ext cx="4793378" cy="41151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lgn="ctr">
              <a:buFontTx/>
              <a:buNone/>
            </a:pPr>
            <a:r>
              <a:rPr lang="fr-FR" sz="1900" b="1" kern="0" dirty="0">
                <a:solidFill>
                  <a:srgbClr val="0070C0"/>
                </a:solidFill>
                <a:latin typeface="Calibri" panose="020F0502020204030204" pitchFamily="34" charset="0"/>
                <a:cs typeface="Calibri" panose="020F0502020204030204" pitchFamily="34" charset="0"/>
              </a:rPr>
              <a:t>Observance de la prophylaxie par </a:t>
            </a:r>
            <a:r>
              <a:rPr lang="fr-FR" sz="1900" b="1" kern="0" dirty="0" err="1">
                <a:solidFill>
                  <a:srgbClr val="0070C0"/>
                </a:solidFill>
                <a:latin typeface="Calibri" panose="020F0502020204030204" pitchFamily="34" charset="0"/>
                <a:cs typeface="Calibri" panose="020F0502020204030204" pitchFamily="34" charset="0"/>
              </a:rPr>
              <a:t>doxycycline</a:t>
            </a:r>
            <a:endParaRPr lang="fr-FR" sz="1900" b="1" kern="0" dirty="0">
              <a:solidFill>
                <a:srgbClr val="0070C0"/>
              </a:solidFill>
              <a:latin typeface="Calibri" panose="020F0502020204030204" pitchFamily="34" charset="0"/>
              <a:cs typeface="Calibri" panose="020F0502020204030204" pitchFamily="34" charset="0"/>
            </a:endParaRPr>
          </a:p>
        </p:txBody>
      </p:sp>
      <p:grpSp>
        <p:nvGrpSpPr>
          <p:cNvPr id="6" name="Groupe 5"/>
          <p:cNvGrpSpPr/>
          <p:nvPr/>
        </p:nvGrpSpPr>
        <p:grpSpPr>
          <a:xfrm>
            <a:off x="101600" y="1414966"/>
            <a:ext cx="4805510" cy="5443034"/>
            <a:chOff x="101600" y="1414966"/>
            <a:chExt cx="4805510" cy="5443034"/>
          </a:xfrm>
        </p:grpSpPr>
        <p:sp>
          <p:nvSpPr>
            <p:cNvPr id="11" name="ZoneTexte 10"/>
            <p:cNvSpPr txBox="1"/>
            <p:nvPr/>
          </p:nvSpPr>
          <p:spPr>
            <a:xfrm>
              <a:off x="101600" y="1539495"/>
              <a:ext cx="439543" cy="276999"/>
            </a:xfrm>
            <a:prstGeom prst="rect">
              <a:avLst/>
            </a:prstGeom>
            <a:noFill/>
          </p:spPr>
          <p:txBody>
            <a:bodyPr wrap="none" rtlCol="0">
              <a:spAutoFit/>
            </a:bodyPr>
            <a:lstStyle/>
            <a:p>
              <a:pPr algn="r"/>
              <a:r>
                <a:rPr lang="fr-FR" sz="1200" dirty="0"/>
                <a:t>100</a:t>
              </a:r>
            </a:p>
          </p:txBody>
        </p:sp>
        <p:sp>
          <p:nvSpPr>
            <p:cNvPr id="74" name="ZoneTexte 73"/>
            <p:cNvSpPr txBox="1"/>
            <p:nvPr/>
          </p:nvSpPr>
          <p:spPr>
            <a:xfrm>
              <a:off x="186559" y="2247138"/>
              <a:ext cx="354584" cy="276999"/>
            </a:xfrm>
            <a:prstGeom prst="rect">
              <a:avLst/>
            </a:prstGeom>
            <a:noFill/>
          </p:spPr>
          <p:txBody>
            <a:bodyPr wrap="none" rtlCol="0">
              <a:spAutoFit/>
            </a:bodyPr>
            <a:lstStyle/>
            <a:p>
              <a:pPr algn="r"/>
              <a:r>
                <a:rPr lang="fr-FR" sz="1200" dirty="0"/>
                <a:t>80</a:t>
              </a:r>
            </a:p>
          </p:txBody>
        </p:sp>
        <p:sp>
          <p:nvSpPr>
            <p:cNvPr id="75" name="ZoneTexte 74"/>
            <p:cNvSpPr txBox="1"/>
            <p:nvPr/>
          </p:nvSpPr>
          <p:spPr>
            <a:xfrm>
              <a:off x="186559" y="2954781"/>
              <a:ext cx="354584" cy="276999"/>
            </a:xfrm>
            <a:prstGeom prst="rect">
              <a:avLst/>
            </a:prstGeom>
            <a:noFill/>
          </p:spPr>
          <p:txBody>
            <a:bodyPr wrap="none" rtlCol="0">
              <a:spAutoFit/>
            </a:bodyPr>
            <a:lstStyle/>
            <a:p>
              <a:pPr algn="r"/>
              <a:r>
                <a:rPr lang="fr-FR" sz="1200" dirty="0"/>
                <a:t>60</a:t>
              </a:r>
            </a:p>
          </p:txBody>
        </p:sp>
        <p:sp>
          <p:nvSpPr>
            <p:cNvPr id="76" name="ZoneTexte 75"/>
            <p:cNvSpPr txBox="1"/>
            <p:nvPr/>
          </p:nvSpPr>
          <p:spPr>
            <a:xfrm>
              <a:off x="186559" y="3662424"/>
              <a:ext cx="354584" cy="276999"/>
            </a:xfrm>
            <a:prstGeom prst="rect">
              <a:avLst/>
            </a:prstGeom>
            <a:noFill/>
          </p:spPr>
          <p:txBody>
            <a:bodyPr wrap="none" rtlCol="0">
              <a:spAutoFit/>
            </a:bodyPr>
            <a:lstStyle/>
            <a:p>
              <a:pPr algn="r"/>
              <a:r>
                <a:rPr lang="fr-FR" sz="1200" dirty="0"/>
                <a:t>40</a:t>
              </a:r>
            </a:p>
          </p:txBody>
        </p:sp>
        <p:sp>
          <p:nvSpPr>
            <p:cNvPr id="77" name="ZoneTexte 76"/>
            <p:cNvSpPr txBox="1"/>
            <p:nvPr/>
          </p:nvSpPr>
          <p:spPr>
            <a:xfrm>
              <a:off x="186559" y="4370067"/>
              <a:ext cx="354584" cy="276999"/>
            </a:xfrm>
            <a:prstGeom prst="rect">
              <a:avLst/>
            </a:prstGeom>
            <a:noFill/>
          </p:spPr>
          <p:txBody>
            <a:bodyPr wrap="none" rtlCol="0">
              <a:spAutoFit/>
            </a:bodyPr>
            <a:lstStyle/>
            <a:p>
              <a:pPr algn="r"/>
              <a:r>
                <a:rPr lang="fr-FR" sz="1200" dirty="0"/>
                <a:t>20</a:t>
              </a:r>
            </a:p>
          </p:txBody>
        </p:sp>
        <p:sp>
          <p:nvSpPr>
            <p:cNvPr id="78" name="ZoneTexte 77"/>
            <p:cNvSpPr txBox="1"/>
            <p:nvPr/>
          </p:nvSpPr>
          <p:spPr>
            <a:xfrm>
              <a:off x="271518" y="5077712"/>
              <a:ext cx="269625" cy="276999"/>
            </a:xfrm>
            <a:prstGeom prst="rect">
              <a:avLst/>
            </a:prstGeom>
            <a:noFill/>
          </p:spPr>
          <p:txBody>
            <a:bodyPr wrap="none" rtlCol="0">
              <a:spAutoFit/>
            </a:bodyPr>
            <a:lstStyle/>
            <a:p>
              <a:pPr algn="r"/>
              <a:r>
                <a:rPr lang="fr-FR" sz="1200" dirty="0"/>
                <a:t>0</a:t>
              </a:r>
            </a:p>
          </p:txBody>
        </p:sp>
        <p:sp>
          <p:nvSpPr>
            <p:cNvPr id="79" name="ZoneTexte 78"/>
            <p:cNvSpPr txBox="1"/>
            <p:nvPr/>
          </p:nvSpPr>
          <p:spPr>
            <a:xfrm>
              <a:off x="197634" y="1414966"/>
              <a:ext cx="439543" cy="276999"/>
            </a:xfrm>
            <a:prstGeom prst="rect">
              <a:avLst/>
            </a:prstGeom>
            <a:noFill/>
          </p:spPr>
          <p:txBody>
            <a:bodyPr wrap="square" rtlCol="0">
              <a:spAutoFit/>
            </a:bodyPr>
            <a:lstStyle/>
            <a:p>
              <a:pPr algn="r"/>
              <a:r>
                <a:rPr lang="fr-FR" sz="1200" b="1" dirty="0"/>
                <a:t>%</a:t>
              </a:r>
            </a:p>
          </p:txBody>
        </p:sp>
        <p:graphicFrame>
          <p:nvGraphicFramePr>
            <p:cNvPr id="9" name="Graphique 8"/>
            <p:cNvGraphicFramePr/>
            <p:nvPr>
              <p:extLst/>
            </p:nvPr>
          </p:nvGraphicFramePr>
          <p:xfrm>
            <a:off x="378539" y="1532217"/>
            <a:ext cx="4528571" cy="5325783"/>
          </p:xfrm>
          <a:graphic>
            <a:graphicData uri="http://schemas.openxmlformats.org/drawingml/2006/chart">
              <c:chart xmlns:c="http://schemas.openxmlformats.org/drawingml/2006/chart" xmlns:r="http://schemas.openxmlformats.org/officeDocument/2006/relationships" r:id="rId3"/>
            </a:graphicData>
          </a:graphic>
        </p:graphicFrame>
        <p:sp>
          <p:nvSpPr>
            <p:cNvPr id="3" name="ZoneTexte 2"/>
            <p:cNvSpPr txBox="1"/>
            <p:nvPr/>
          </p:nvSpPr>
          <p:spPr>
            <a:xfrm>
              <a:off x="303670" y="5460598"/>
              <a:ext cx="437940" cy="307777"/>
            </a:xfrm>
            <a:prstGeom prst="rect">
              <a:avLst/>
            </a:prstGeom>
            <a:noFill/>
          </p:spPr>
          <p:txBody>
            <a:bodyPr wrap="none" rtlCol="0">
              <a:spAutoFit/>
            </a:bodyPr>
            <a:lstStyle/>
            <a:p>
              <a:r>
                <a:rPr lang="fr-FR" sz="1400" dirty="0"/>
                <a:t>n =</a:t>
              </a:r>
            </a:p>
          </p:txBody>
        </p:sp>
        <p:sp>
          <p:nvSpPr>
            <p:cNvPr id="15" name="ZoneTexte 14"/>
            <p:cNvSpPr txBox="1"/>
            <p:nvPr/>
          </p:nvSpPr>
          <p:spPr>
            <a:xfrm>
              <a:off x="695989" y="5460598"/>
              <a:ext cx="482824" cy="307777"/>
            </a:xfrm>
            <a:prstGeom prst="rect">
              <a:avLst/>
            </a:prstGeom>
            <a:noFill/>
          </p:spPr>
          <p:txBody>
            <a:bodyPr wrap="none" rtlCol="0">
              <a:spAutoFit/>
            </a:bodyPr>
            <a:lstStyle/>
            <a:p>
              <a:r>
                <a:rPr lang="fr-FR" sz="1400" dirty="0"/>
                <a:t>108</a:t>
              </a:r>
            </a:p>
          </p:txBody>
        </p:sp>
        <p:sp>
          <p:nvSpPr>
            <p:cNvPr id="16" name="ZoneTexte 15"/>
            <p:cNvSpPr txBox="1"/>
            <p:nvPr/>
          </p:nvSpPr>
          <p:spPr>
            <a:xfrm>
              <a:off x="1575913" y="5460598"/>
              <a:ext cx="456151" cy="307777"/>
            </a:xfrm>
            <a:prstGeom prst="rect">
              <a:avLst/>
            </a:prstGeom>
            <a:noFill/>
          </p:spPr>
          <p:txBody>
            <a:bodyPr wrap="none" rtlCol="0">
              <a:spAutoFit/>
            </a:bodyPr>
            <a:lstStyle/>
            <a:p>
              <a:r>
                <a:rPr lang="fr-FR" sz="1400" dirty="0"/>
                <a:t>111</a:t>
              </a:r>
            </a:p>
          </p:txBody>
        </p:sp>
        <p:sp>
          <p:nvSpPr>
            <p:cNvPr id="17" name="ZoneTexte 16"/>
            <p:cNvSpPr txBox="1"/>
            <p:nvPr/>
          </p:nvSpPr>
          <p:spPr>
            <a:xfrm>
              <a:off x="2391700" y="5460598"/>
              <a:ext cx="482824" cy="307777"/>
            </a:xfrm>
            <a:prstGeom prst="rect">
              <a:avLst/>
            </a:prstGeom>
            <a:noFill/>
          </p:spPr>
          <p:txBody>
            <a:bodyPr wrap="none" rtlCol="0">
              <a:spAutoFit/>
            </a:bodyPr>
            <a:lstStyle/>
            <a:p>
              <a:r>
                <a:rPr lang="fr-FR" sz="1400" dirty="0"/>
                <a:t>105</a:t>
              </a:r>
            </a:p>
          </p:txBody>
        </p:sp>
        <p:sp>
          <p:nvSpPr>
            <p:cNvPr id="18" name="ZoneTexte 17"/>
            <p:cNvSpPr txBox="1"/>
            <p:nvPr/>
          </p:nvSpPr>
          <p:spPr>
            <a:xfrm>
              <a:off x="3303539" y="5460598"/>
              <a:ext cx="383438" cy="307777"/>
            </a:xfrm>
            <a:prstGeom prst="rect">
              <a:avLst/>
            </a:prstGeom>
            <a:noFill/>
          </p:spPr>
          <p:txBody>
            <a:bodyPr wrap="none" rtlCol="0">
              <a:spAutoFit/>
            </a:bodyPr>
            <a:lstStyle/>
            <a:p>
              <a:r>
                <a:rPr lang="fr-FR" sz="1400" dirty="0"/>
                <a:t>96</a:t>
              </a:r>
            </a:p>
          </p:txBody>
        </p:sp>
        <p:sp>
          <p:nvSpPr>
            <p:cNvPr id="19" name="ZoneTexte 18"/>
            <p:cNvSpPr txBox="1"/>
            <p:nvPr/>
          </p:nvSpPr>
          <p:spPr>
            <a:xfrm>
              <a:off x="4153416" y="5460598"/>
              <a:ext cx="383438" cy="307777"/>
            </a:xfrm>
            <a:prstGeom prst="rect">
              <a:avLst/>
            </a:prstGeom>
            <a:noFill/>
          </p:spPr>
          <p:txBody>
            <a:bodyPr wrap="none" rtlCol="0">
              <a:spAutoFit/>
            </a:bodyPr>
            <a:lstStyle/>
            <a:p>
              <a:r>
                <a:rPr lang="fr-FR" sz="1400" dirty="0"/>
                <a:t>44</a:t>
              </a:r>
            </a:p>
          </p:txBody>
        </p:sp>
      </p:grpSp>
      <p:sp>
        <p:nvSpPr>
          <p:cNvPr id="21" name="ZoneTexte 20"/>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237</a:t>
            </a:r>
          </a:p>
        </p:txBody>
      </p:sp>
    </p:spTree>
    <p:extLst>
      <p:ext uri="{BB962C8B-B14F-4D97-AF65-F5344CB8AC3E}">
        <p14:creationId xmlns:p14="http://schemas.microsoft.com/office/powerpoint/2010/main" val="2732601342"/>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err="1"/>
              <a:t>Doxycycline</a:t>
            </a:r>
            <a:r>
              <a:rPr lang="fr-FR" sz="2400" dirty="0"/>
              <a:t> en prophylaxie post-exposition des IST bactériennes : étude randomisée dans la phase ouverte de l’essai IPERGAY (6)</a:t>
            </a:r>
          </a:p>
        </p:txBody>
      </p:sp>
      <p:sp>
        <p:nvSpPr>
          <p:cNvPr id="4" name="Text Box 3"/>
          <p:cNvSpPr txBox="1">
            <a:spLocks noChangeArrowheads="1"/>
          </p:cNvSpPr>
          <p:nvPr/>
        </p:nvSpPr>
        <p:spPr bwMode="auto">
          <a:xfrm>
            <a:off x="5818909" y="6583363"/>
            <a:ext cx="3303576" cy="276999"/>
          </a:xfrm>
          <a:prstGeom prst="rect">
            <a:avLst/>
          </a:prstGeom>
          <a:noFill/>
          <a:ln w="9525">
            <a:noFill/>
            <a:miter lim="800000"/>
            <a:headEnd/>
            <a:tailEnd/>
          </a:ln>
        </p:spPr>
        <p:txBody>
          <a:bodyPr wrap="square">
            <a:spAutoFit/>
          </a:bodyPr>
          <a:lstStyle/>
          <a:p>
            <a:pPr algn="r" eaLnBrk="0" hangingPunct="0"/>
            <a:r>
              <a:rPr lang="en-US" sz="1200" i="1" dirty="0">
                <a:solidFill>
                  <a:srgbClr val="0070C0"/>
                </a:solidFill>
              </a:rPr>
              <a:t>Molina JM, CROI 2017, Abs. 91LB</a:t>
            </a:r>
            <a:endParaRPr lang="en-GB" sz="1200" i="1" dirty="0">
              <a:solidFill>
                <a:srgbClr val="0070C0"/>
              </a:solidFill>
            </a:endParaRPr>
          </a:p>
        </p:txBody>
      </p:sp>
      <p:sp>
        <p:nvSpPr>
          <p:cNvPr id="3" name="Espace réservé du contenu 2"/>
          <p:cNvSpPr>
            <a:spLocks noGrp="1"/>
          </p:cNvSpPr>
          <p:nvPr>
            <p:ph idx="1"/>
          </p:nvPr>
        </p:nvSpPr>
        <p:spPr>
          <a:xfrm>
            <a:off x="457200" y="1200317"/>
            <a:ext cx="8507413" cy="5383045"/>
          </a:xfrm>
        </p:spPr>
        <p:txBody>
          <a:bodyPr/>
          <a:lstStyle/>
          <a:p>
            <a:pPr>
              <a:spcBef>
                <a:spcPts val="300"/>
              </a:spcBef>
            </a:pPr>
            <a:r>
              <a:rPr lang="fr-FR" sz="2000" b="1" dirty="0">
                <a:solidFill>
                  <a:srgbClr val="0070C0"/>
                </a:solidFill>
              </a:rPr>
              <a:t>Conclusions </a:t>
            </a:r>
            <a:endParaRPr lang="fr-FR" sz="2000" dirty="0">
              <a:solidFill>
                <a:srgbClr val="0070C0"/>
              </a:solidFill>
            </a:endParaRPr>
          </a:p>
          <a:p>
            <a:pPr lvl="1">
              <a:spcBef>
                <a:spcPts val="300"/>
              </a:spcBef>
            </a:pPr>
            <a:r>
              <a:rPr lang="fr-FR" sz="2000" dirty="0"/>
              <a:t>La prophylaxie post-exposition par </a:t>
            </a:r>
            <a:r>
              <a:rPr lang="fr-FR" sz="2000" dirty="0" err="1"/>
              <a:t>doxycycline</a:t>
            </a:r>
            <a:r>
              <a:rPr lang="fr-FR" sz="2000" dirty="0"/>
              <a:t> réduit l’incidence globale des IST bactériennes de 47 % chez des HSH à risque élevé d’IST</a:t>
            </a:r>
          </a:p>
          <a:p>
            <a:pPr lvl="2">
              <a:spcBef>
                <a:spcPts val="300"/>
              </a:spcBef>
            </a:pPr>
            <a:r>
              <a:rPr lang="fr-FR" sz="1800" dirty="0"/>
              <a:t>pas d’effet sur la survenue d’infection à gonocoque </a:t>
            </a:r>
          </a:p>
          <a:p>
            <a:pPr lvl="2">
              <a:spcBef>
                <a:spcPts val="300"/>
              </a:spcBef>
            </a:pPr>
            <a:r>
              <a:rPr lang="fr-FR" sz="1800" dirty="0"/>
              <a:t>mais réduction nette (70 - 73 %) de l’incidence des infections </a:t>
            </a:r>
            <a:br>
              <a:rPr lang="fr-FR" sz="1800" dirty="0"/>
            </a:br>
            <a:r>
              <a:rPr lang="fr-FR" sz="1800" dirty="0"/>
              <a:t>à </a:t>
            </a:r>
            <a:r>
              <a:rPr lang="fr-FR" sz="1800" i="1" dirty="0"/>
              <a:t>Chlamydia</a:t>
            </a:r>
            <a:r>
              <a:rPr lang="fr-FR" sz="1800" dirty="0"/>
              <a:t> et des syphilis</a:t>
            </a:r>
          </a:p>
          <a:p>
            <a:pPr lvl="1">
              <a:spcBef>
                <a:spcPts val="300"/>
              </a:spcBef>
            </a:pPr>
            <a:r>
              <a:rPr lang="fr-FR" sz="2000" dirty="0"/>
              <a:t>La tolérance est acceptable avec des effets gastro-intestinaux conduisant à une interruption chez 7 % des patients</a:t>
            </a:r>
          </a:p>
          <a:p>
            <a:pPr lvl="1">
              <a:spcBef>
                <a:spcPts val="300"/>
              </a:spcBef>
            </a:pPr>
            <a:r>
              <a:rPr lang="fr-FR" sz="2000" dirty="0"/>
              <a:t>Pas d’évidence de risque de compensation sur le plan des comportements sexuels</a:t>
            </a:r>
          </a:p>
          <a:p>
            <a:pPr lvl="1">
              <a:spcBef>
                <a:spcPts val="300"/>
              </a:spcBef>
            </a:pPr>
            <a:r>
              <a:rPr lang="fr-FR" sz="2000" dirty="0"/>
              <a:t>Questions non résolues</a:t>
            </a:r>
          </a:p>
          <a:p>
            <a:pPr lvl="2">
              <a:spcBef>
                <a:spcPts val="300"/>
              </a:spcBef>
            </a:pPr>
            <a:r>
              <a:rPr lang="fr-FR" sz="1800" dirty="0"/>
              <a:t>Efficacité et tolérance à long-terme</a:t>
            </a:r>
          </a:p>
          <a:p>
            <a:pPr lvl="2">
              <a:spcBef>
                <a:spcPts val="300"/>
              </a:spcBef>
            </a:pPr>
            <a:r>
              <a:rPr lang="fr-FR" sz="1800" dirty="0"/>
              <a:t>Sélection de résistance</a:t>
            </a:r>
          </a:p>
          <a:p>
            <a:pPr lvl="2">
              <a:spcBef>
                <a:spcPts val="300"/>
              </a:spcBef>
            </a:pPr>
            <a:r>
              <a:rPr lang="fr-FR" sz="1800" dirty="0"/>
              <a:t>Impact sur le </a:t>
            </a:r>
            <a:r>
              <a:rPr lang="fr-FR" sz="1800" dirty="0" err="1"/>
              <a:t>microbiote</a:t>
            </a:r>
            <a:r>
              <a:rPr lang="fr-FR" sz="1800" dirty="0"/>
              <a:t> </a:t>
            </a:r>
          </a:p>
          <a:p>
            <a:pPr>
              <a:spcBef>
                <a:spcPts val="300"/>
              </a:spcBef>
            </a:pPr>
            <a:r>
              <a:rPr lang="fr-FR" sz="2000" dirty="0"/>
              <a:t>Pas de recommandation à ce stade, même chez les personnes à haut risque</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238</a:t>
            </a:r>
          </a:p>
        </p:txBody>
      </p:sp>
    </p:spTree>
    <p:extLst>
      <p:ext uri="{BB962C8B-B14F-4D97-AF65-F5344CB8AC3E}">
        <p14:creationId xmlns:p14="http://schemas.microsoft.com/office/powerpoint/2010/main" val="1862346686"/>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Echecs de </a:t>
            </a:r>
            <a:r>
              <a:rPr lang="fr-FR" dirty="0" err="1"/>
              <a:t>PrEP</a:t>
            </a:r>
            <a:r>
              <a:rPr lang="fr-FR" dirty="0"/>
              <a:t> dans l’essai </a:t>
            </a:r>
            <a:br>
              <a:rPr lang="fr-FR" dirty="0"/>
            </a:br>
            <a:r>
              <a:rPr lang="fr-FR" dirty="0"/>
              <a:t>HPTN 067/ADAPT (1)</a:t>
            </a:r>
          </a:p>
        </p:txBody>
      </p:sp>
      <p:sp>
        <p:nvSpPr>
          <p:cNvPr id="2" name="Espace réservé du texte 1"/>
          <p:cNvSpPr>
            <a:spLocks noGrp="1"/>
          </p:cNvSpPr>
          <p:nvPr>
            <p:ph idx="1"/>
          </p:nvPr>
        </p:nvSpPr>
        <p:spPr/>
        <p:txBody>
          <a:bodyPr/>
          <a:lstStyle/>
          <a:p>
            <a:r>
              <a:rPr lang="fr-FR" sz="1800" dirty="0"/>
              <a:t>Etude de phase 2, TDF/FTC en </a:t>
            </a:r>
            <a:r>
              <a:rPr lang="fr-FR" sz="1800" dirty="0" err="1"/>
              <a:t>PrEP</a:t>
            </a:r>
            <a:r>
              <a:rPr lang="fr-FR" sz="1800" dirty="0"/>
              <a:t> chez 191 femmes en Afrique du Sud </a:t>
            </a:r>
            <a:br>
              <a:rPr lang="fr-FR" sz="1800" dirty="0"/>
            </a:br>
            <a:r>
              <a:rPr lang="fr-FR" sz="1800" dirty="0"/>
              <a:t>et 431 HSH ou transgenres en Thaïlande et à New York</a:t>
            </a:r>
            <a:br>
              <a:rPr lang="fr-FR" sz="1800" dirty="0"/>
            </a:br>
            <a:endParaRPr lang="fr-FR" sz="1800" dirty="0"/>
          </a:p>
          <a:p>
            <a:r>
              <a:rPr lang="fr-FR" sz="1800" dirty="0"/>
              <a:t>1</a:t>
            </a:r>
            <a:r>
              <a:rPr lang="fr-FR" sz="1800" baseline="30000" dirty="0"/>
              <a:t>ère</a:t>
            </a:r>
            <a:r>
              <a:rPr lang="fr-FR" sz="1800" dirty="0"/>
              <a:t> phase de prise de TDF/FTC surveillée 5 fois/semaine pendant 6 semaines puis randomisation en 3 groupes, pendant 24 semaines : </a:t>
            </a:r>
          </a:p>
          <a:p>
            <a:pPr lvl="1"/>
            <a:r>
              <a:rPr lang="fr-FR" sz="1600" dirty="0"/>
              <a:t>1 </a:t>
            </a:r>
            <a:r>
              <a:rPr lang="fr-FR" sz="1600" dirty="0" err="1"/>
              <a:t>cp</a:t>
            </a:r>
            <a:r>
              <a:rPr lang="fr-FR" sz="1600" dirty="0"/>
              <a:t>/jour</a:t>
            </a:r>
          </a:p>
          <a:p>
            <a:pPr lvl="1"/>
            <a:r>
              <a:rPr lang="fr-FR" sz="1600" dirty="0"/>
              <a:t>1 </a:t>
            </a:r>
            <a:r>
              <a:rPr lang="fr-FR" sz="1600" dirty="0" err="1"/>
              <a:t>cp</a:t>
            </a:r>
            <a:r>
              <a:rPr lang="fr-FR" sz="1600" dirty="0"/>
              <a:t> x 2/semaine + 1 </a:t>
            </a:r>
            <a:r>
              <a:rPr lang="fr-FR" sz="1600" dirty="0" err="1"/>
              <a:t>cp</a:t>
            </a:r>
            <a:r>
              <a:rPr lang="fr-FR" sz="1600" dirty="0"/>
              <a:t> après chaque rapport sexuel </a:t>
            </a:r>
          </a:p>
          <a:p>
            <a:pPr lvl="1"/>
            <a:r>
              <a:rPr lang="fr-FR" sz="1600" dirty="0"/>
              <a:t>1 </a:t>
            </a:r>
            <a:r>
              <a:rPr lang="fr-FR" sz="1600" dirty="0" err="1"/>
              <a:t>cp</a:t>
            </a:r>
            <a:r>
              <a:rPr lang="fr-FR" sz="1600" dirty="0"/>
              <a:t> avant et 1 </a:t>
            </a:r>
            <a:r>
              <a:rPr lang="fr-FR" sz="1600" dirty="0" err="1"/>
              <a:t>cp</a:t>
            </a:r>
            <a:r>
              <a:rPr lang="fr-FR" sz="1600" dirty="0"/>
              <a:t> après chaque rapport sexuel </a:t>
            </a:r>
          </a:p>
          <a:p>
            <a:pPr marL="457200" lvl="1" indent="0">
              <a:buNone/>
            </a:pPr>
            <a:r>
              <a:rPr lang="fr-FR" sz="1800" dirty="0"/>
              <a:t>(maximum de 7 </a:t>
            </a:r>
            <a:r>
              <a:rPr lang="fr-FR" sz="1800" dirty="0" err="1"/>
              <a:t>cp</a:t>
            </a:r>
            <a:r>
              <a:rPr lang="fr-FR" sz="1800" dirty="0"/>
              <a:t>/semaine)</a:t>
            </a:r>
            <a:br>
              <a:rPr lang="fr-FR" sz="1800" dirty="0"/>
            </a:br>
            <a:endParaRPr lang="fr-FR" sz="1800" dirty="0"/>
          </a:p>
          <a:p>
            <a:r>
              <a:rPr lang="fr-FR" sz="1800" dirty="0"/>
              <a:t>622 participants : 12 séroconversions VIH</a:t>
            </a:r>
          </a:p>
          <a:p>
            <a:pPr lvl="1"/>
            <a:r>
              <a:rPr lang="fr-FR" sz="1600" dirty="0"/>
              <a:t>4 primo-infections à l’inclusion, détectées rétrospectivement</a:t>
            </a:r>
          </a:p>
          <a:p>
            <a:pPr lvl="1"/>
            <a:r>
              <a:rPr lang="fr-FR" sz="1600" dirty="0"/>
              <a:t>Les 8 autres cas sont survenus chez des patients avec prise non quotidienne et/ou observance </a:t>
            </a:r>
            <a:r>
              <a:rPr lang="fr-FR" sz="1600" dirty="0" err="1"/>
              <a:t>sub</a:t>
            </a:r>
            <a:r>
              <a:rPr lang="fr-FR" sz="1600" dirty="0"/>
              <a:t>-optimale</a:t>
            </a:r>
          </a:p>
          <a:p>
            <a:pPr lvl="1"/>
            <a:r>
              <a:rPr lang="fr-FR" sz="1600" dirty="0"/>
              <a:t>Emergence de résistance dans 3 cas, dont 2 des 3 patients inclus en phase de primo-infection</a:t>
            </a:r>
          </a:p>
          <a:p>
            <a:pPr lvl="1"/>
            <a:r>
              <a:rPr lang="fr-FR" sz="1600" dirty="0"/>
              <a:t>Tests rapides souvent pris en défaut, conduisant à la poursuite de la </a:t>
            </a:r>
            <a:r>
              <a:rPr lang="fr-FR" sz="1600" dirty="0" err="1"/>
              <a:t>PrEP</a:t>
            </a:r>
            <a:r>
              <a:rPr lang="fr-FR" sz="1600" dirty="0"/>
              <a:t> chez un patient infecté</a:t>
            </a:r>
          </a:p>
          <a:p>
            <a:pPr lvl="1"/>
            <a:r>
              <a:rPr lang="fr-FR" sz="1600" dirty="0"/>
              <a:t>Intérêt de la PCR pour détecter précocement les infections VIH incidentes</a:t>
            </a:r>
          </a:p>
          <a:p>
            <a:endParaRPr lang="fr-FR" sz="1800" dirty="0"/>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Sivay</a:t>
            </a:r>
            <a:r>
              <a:rPr lang="en-GB" sz="1200" i="1" dirty="0">
                <a:solidFill>
                  <a:srgbClr val="0070C0"/>
                </a:solidFill>
              </a:rPr>
              <a:t> MV, CROI 2017, Abs. 955</a:t>
            </a:r>
          </a:p>
        </p:txBody>
      </p:sp>
      <p:sp>
        <p:nvSpPr>
          <p:cNvPr id="5" name="ZoneTexte 4"/>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239</a:t>
            </a:r>
          </a:p>
        </p:txBody>
      </p:sp>
    </p:spTree>
    <p:extLst>
      <p:ext uri="{BB962C8B-B14F-4D97-AF65-F5344CB8AC3E}">
        <p14:creationId xmlns:p14="http://schemas.microsoft.com/office/powerpoint/2010/main" val="1520317640"/>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301390" y="1591234"/>
          <a:ext cx="8589655" cy="3947160"/>
        </p:xfrm>
        <a:graphic>
          <a:graphicData uri="http://schemas.openxmlformats.org/drawingml/2006/table">
            <a:tbl>
              <a:tblPr firstRow="1" bandRow="1">
                <a:tableStyleId>{5C22544A-7EE6-4342-B048-85BDC9FD1C3A}</a:tableStyleId>
              </a:tblPr>
              <a:tblGrid>
                <a:gridCol w="654845">
                  <a:extLst>
                    <a:ext uri="{9D8B030D-6E8A-4147-A177-3AD203B41FA5}">
                      <a16:colId xmlns:a16="http://schemas.microsoft.com/office/drawing/2014/main" xmlns="" val="20000"/>
                    </a:ext>
                  </a:extLst>
                </a:gridCol>
                <a:gridCol w="3645647">
                  <a:extLst>
                    <a:ext uri="{9D8B030D-6E8A-4147-A177-3AD203B41FA5}">
                      <a16:colId xmlns:a16="http://schemas.microsoft.com/office/drawing/2014/main" xmlns="" val="20001"/>
                    </a:ext>
                  </a:extLst>
                </a:gridCol>
                <a:gridCol w="1434353">
                  <a:extLst>
                    <a:ext uri="{9D8B030D-6E8A-4147-A177-3AD203B41FA5}">
                      <a16:colId xmlns:a16="http://schemas.microsoft.com/office/drawing/2014/main" xmlns="" val="20002"/>
                    </a:ext>
                  </a:extLst>
                </a:gridCol>
                <a:gridCol w="791883">
                  <a:extLst>
                    <a:ext uri="{9D8B030D-6E8A-4147-A177-3AD203B41FA5}">
                      <a16:colId xmlns:a16="http://schemas.microsoft.com/office/drawing/2014/main" xmlns="" val="20003"/>
                    </a:ext>
                  </a:extLst>
                </a:gridCol>
                <a:gridCol w="2062927">
                  <a:extLst>
                    <a:ext uri="{9D8B030D-6E8A-4147-A177-3AD203B41FA5}">
                      <a16:colId xmlns:a16="http://schemas.microsoft.com/office/drawing/2014/main" xmlns="" val="20004"/>
                    </a:ext>
                  </a:extLst>
                </a:gridCol>
              </a:tblGrid>
              <a:tr h="244219">
                <a:tc>
                  <a:txBody>
                    <a:bodyPr/>
                    <a:lstStyle/>
                    <a:p>
                      <a:pPr algn="ctr">
                        <a:lnSpc>
                          <a:spcPts val="1400"/>
                        </a:lnSpc>
                      </a:pPr>
                      <a:r>
                        <a:rPr lang="fr-FR" sz="1400" dirty="0">
                          <a:solidFill>
                            <a:srgbClr val="000066"/>
                          </a:solidFill>
                        </a:rPr>
                        <a:t>Cas</a:t>
                      </a:r>
                    </a:p>
                  </a:txBody>
                  <a:tcPr/>
                </a:tc>
                <a:tc>
                  <a:txBody>
                    <a:bodyPr/>
                    <a:lstStyle/>
                    <a:p>
                      <a:pPr algn="ctr">
                        <a:lnSpc>
                          <a:spcPts val="1400"/>
                        </a:lnSpc>
                      </a:pPr>
                      <a:r>
                        <a:rPr lang="fr-FR" sz="1400" dirty="0">
                          <a:solidFill>
                            <a:srgbClr val="000066"/>
                          </a:solidFill>
                        </a:rPr>
                        <a:t>Schéma TDF/FTC</a:t>
                      </a:r>
                    </a:p>
                  </a:txBody>
                  <a:tcPr/>
                </a:tc>
                <a:tc gridSpan="2">
                  <a:txBody>
                    <a:bodyPr/>
                    <a:lstStyle/>
                    <a:p>
                      <a:pPr>
                        <a:lnSpc>
                          <a:spcPts val="1400"/>
                        </a:lnSpc>
                      </a:pPr>
                      <a:r>
                        <a:rPr lang="fr-FR" sz="1400" dirty="0">
                          <a:solidFill>
                            <a:srgbClr val="000066"/>
                          </a:solidFill>
                        </a:rPr>
                        <a:t>Diagnostic infection VIH</a:t>
                      </a:r>
                    </a:p>
                  </a:txBody>
                  <a:tcPr/>
                </a:tc>
                <a:tc hMerge="1">
                  <a:txBody>
                    <a:bodyPr/>
                    <a:lstStyle/>
                    <a:p>
                      <a:endParaRPr lang="fr-FR" dirty="0">
                        <a:solidFill>
                          <a:srgbClr val="000000"/>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nSpc>
                          <a:spcPts val="1400"/>
                        </a:lnSpc>
                      </a:pPr>
                      <a:r>
                        <a:rPr lang="fr-FR" sz="1400" dirty="0">
                          <a:solidFill>
                            <a:srgbClr val="000066"/>
                          </a:solidFill>
                        </a:rPr>
                        <a:t>Résistance à TDF/FTC</a:t>
                      </a:r>
                    </a:p>
                  </a:txBody>
                  <a:tcPr/>
                </a:tc>
                <a:extLst>
                  <a:ext uri="{0D108BD9-81ED-4DB2-BD59-A6C34878D82A}">
                    <a16:rowId xmlns:a16="http://schemas.microsoft.com/office/drawing/2014/main" xmlns="" val="10000"/>
                  </a:ext>
                </a:extLst>
              </a:tr>
              <a:tr h="409232">
                <a:tc>
                  <a:txBody>
                    <a:bodyPr/>
                    <a:lstStyle/>
                    <a:p>
                      <a:pPr>
                        <a:lnSpc>
                          <a:spcPts val="1400"/>
                        </a:lnSpc>
                      </a:pPr>
                      <a:endParaRPr lang="fr-FR" sz="1400">
                        <a:solidFill>
                          <a:srgbClr val="000066"/>
                        </a:solidFill>
                      </a:endParaRPr>
                    </a:p>
                  </a:txBody>
                  <a:tcPr/>
                </a:tc>
                <a:tc>
                  <a:txBody>
                    <a:bodyPr/>
                    <a:lstStyle/>
                    <a:p>
                      <a:pPr>
                        <a:lnSpc>
                          <a:spcPts val="1400"/>
                        </a:lnSpc>
                      </a:pPr>
                      <a:endParaRPr lang="fr-FR" sz="1400" dirty="0">
                        <a:solidFill>
                          <a:srgbClr val="000066"/>
                        </a:solidFill>
                      </a:endParaRPr>
                    </a:p>
                  </a:txBody>
                  <a:tcPr/>
                </a:tc>
                <a:tc>
                  <a:txBody>
                    <a:bodyPr/>
                    <a:lstStyle/>
                    <a:p>
                      <a:pPr algn="ctr">
                        <a:lnSpc>
                          <a:spcPts val="1400"/>
                        </a:lnSpc>
                      </a:pPr>
                      <a:r>
                        <a:rPr lang="fr-FR" sz="1400" dirty="0">
                          <a:solidFill>
                            <a:srgbClr val="000066"/>
                          </a:solidFill>
                        </a:rPr>
                        <a:t>Laboratoire central</a:t>
                      </a:r>
                    </a:p>
                  </a:txBody>
                  <a:tcPr/>
                </a:tc>
                <a:tc>
                  <a:txBody>
                    <a:bodyPr/>
                    <a:lstStyle/>
                    <a:p>
                      <a:pPr algn="ctr">
                        <a:lnSpc>
                          <a:spcPts val="1400"/>
                        </a:lnSpc>
                      </a:pPr>
                      <a:r>
                        <a:rPr lang="fr-FR" sz="1400" dirty="0">
                          <a:solidFill>
                            <a:srgbClr val="000066"/>
                          </a:solidFill>
                        </a:rPr>
                        <a:t>Site étude</a:t>
                      </a:r>
                    </a:p>
                  </a:txBody>
                  <a:tcPr/>
                </a:tc>
                <a:tc>
                  <a:txBody>
                    <a:bodyPr/>
                    <a:lstStyle/>
                    <a:p>
                      <a:pPr algn="ctr">
                        <a:lnSpc>
                          <a:spcPts val="1400"/>
                        </a:lnSpc>
                      </a:pPr>
                      <a:endParaRPr lang="fr-FR" sz="1400" dirty="0">
                        <a:solidFill>
                          <a:srgbClr val="000066"/>
                        </a:solidFill>
                      </a:endParaRPr>
                    </a:p>
                  </a:txBody>
                  <a:tcPr/>
                </a:tc>
                <a:extLst>
                  <a:ext uri="{0D108BD9-81ED-4DB2-BD59-A6C34878D82A}">
                    <a16:rowId xmlns:a16="http://schemas.microsoft.com/office/drawing/2014/main" xmlns="" val="10001"/>
                  </a:ext>
                </a:extLst>
              </a:tr>
              <a:tr h="244219">
                <a:tc>
                  <a:txBody>
                    <a:bodyPr/>
                    <a:lstStyle/>
                    <a:p>
                      <a:pPr>
                        <a:lnSpc>
                          <a:spcPts val="1400"/>
                        </a:lnSpc>
                      </a:pPr>
                      <a:r>
                        <a:rPr lang="fr-FR" sz="1400" dirty="0">
                          <a:solidFill>
                            <a:srgbClr val="000066"/>
                          </a:solidFill>
                        </a:rPr>
                        <a:t>1 *</a:t>
                      </a:r>
                    </a:p>
                  </a:txBody>
                  <a:tcPr/>
                </a:tc>
                <a:tc>
                  <a:txBody>
                    <a:bodyPr/>
                    <a:lstStyle/>
                    <a:p>
                      <a:pPr>
                        <a:lnSpc>
                          <a:spcPts val="1400"/>
                        </a:lnSpc>
                      </a:pPr>
                      <a:r>
                        <a:rPr lang="fr-FR" sz="1400" dirty="0">
                          <a:solidFill>
                            <a:srgbClr val="000066"/>
                          </a:solidFill>
                        </a:rPr>
                        <a:t>Non randomisé, primo-infection</a:t>
                      </a:r>
                      <a:r>
                        <a:rPr lang="fr-FR" sz="1400" baseline="0" dirty="0">
                          <a:solidFill>
                            <a:srgbClr val="000066"/>
                          </a:solidFill>
                        </a:rPr>
                        <a:t> à l’inclusion</a:t>
                      </a:r>
                      <a:endParaRPr lang="fr-FR" sz="1400" dirty="0">
                        <a:solidFill>
                          <a:srgbClr val="000066"/>
                        </a:solidFill>
                      </a:endParaRPr>
                    </a:p>
                  </a:txBody>
                  <a:tcPr/>
                </a:tc>
                <a:tc>
                  <a:txBody>
                    <a:bodyPr/>
                    <a:lstStyle/>
                    <a:p>
                      <a:pPr algn="ctr">
                        <a:lnSpc>
                          <a:spcPts val="1400"/>
                        </a:lnSpc>
                      </a:pPr>
                      <a:r>
                        <a:rPr lang="fr-FR" sz="1400" dirty="0">
                          <a:solidFill>
                            <a:srgbClr val="000066"/>
                          </a:solidFill>
                        </a:rPr>
                        <a:t>Inclusion</a:t>
                      </a:r>
                    </a:p>
                  </a:txBody>
                  <a:tcPr/>
                </a:tc>
                <a:tc>
                  <a:txBody>
                    <a:bodyPr/>
                    <a:lstStyle/>
                    <a:p>
                      <a:pPr algn="ctr">
                        <a:lnSpc>
                          <a:spcPts val="1400"/>
                        </a:lnSpc>
                      </a:pPr>
                      <a:r>
                        <a:rPr lang="fr-FR" sz="1400" dirty="0">
                          <a:solidFill>
                            <a:srgbClr val="000066"/>
                          </a:solidFill>
                        </a:rPr>
                        <a:t>S4</a:t>
                      </a:r>
                    </a:p>
                  </a:txBody>
                  <a:tcPr/>
                </a:tc>
                <a:tc>
                  <a:txBody>
                    <a:bodyPr/>
                    <a:lstStyle/>
                    <a:p>
                      <a:pPr algn="ctr">
                        <a:lnSpc>
                          <a:spcPts val="1400"/>
                        </a:lnSpc>
                      </a:pPr>
                      <a:r>
                        <a:rPr lang="fr-FR" sz="1400" dirty="0">
                          <a:solidFill>
                            <a:srgbClr val="C00000"/>
                          </a:solidFill>
                        </a:rPr>
                        <a:t>K65R</a:t>
                      </a:r>
                    </a:p>
                  </a:txBody>
                  <a:tcPr/>
                </a:tc>
                <a:extLst>
                  <a:ext uri="{0D108BD9-81ED-4DB2-BD59-A6C34878D82A}">
                    <a16:rowId xmlns:a16="http://schemas.microsoft.com/office/drawing/2014/main" xmlns="" val="10002"/>
                  </a:ext>
                </a:extLst>
              </a:tr>
              <a:tr h="244219">
                <a:tc>
                  <a:txBody>
                    <a:bodyPr/>
                    <a:lstStyle/>
                    <a:p>
                      <a:pPr>
                        <a:lnSpc>
                          <a:spcPts val="1400"/>
                        </a:lnSpc>
                      </a:pPr>
                      <a:r>
                        <a:rPr lang="fr-FR" sz="1400" dirty="0">
                          <a:solidFill>
                            <a:srgbClr val="000066"/>
                          </a:solidFill>
                        </a:rPr>
                        <a:t>2 **</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Non randomisé, primo-infection</a:t>
                      </a:r>
                      <a:r>
                        <a:rPr lang="fr-FR" sz="1400" baseline="0" dirty="0">
                          <a:solidFill>
                            <a:srgbClr val="000066"/>
                          </a:solidFill>
                        </a:rPr>
                        <a:t> à l’inclusion</a:t>
                      </a:r>
                      <a:endParaRPr lang="fr-FR" sz="1400" dirty="0">
                        <a:solidFill>
                          <a:srgbClr val="000066"/>
                        </a:solidFill>
                      </a:endParaRPr>
                    </a:p>
                  </a:txBody>
                  <a:tcPr/>
                </a:tc>
                <a:tc>
                  <a:txBody>
                    <a:bodyPr/>
                    <a:lstStyle/>
                    <a:p>
                      <a:pPr algn="ctr">
                        <a:lnSpc>
                          <a:spcPts val="1400"/>
                        </a:lnSpc>
                      </a:pPr>
                      <a:r>
                        <a:rPr lang="fr-FR" sz="1400">
                          <a:solidFill>
                            <a:srgbClr val="000066"/>
                          </a:solidFill>
                        </a:rPr>
                        <a:t>Inclusion</a:t>
                      </a:r>
                      <a:endParaRPr lang="fr-FR" sz="1400" dirty="0">
                        <a:solidFill>
                          <a:srgbClr val="000066"/>
                        </a:solidFill>
                      </a:endParaRPr>
                    </a:p>
                  </a:txBody>
                  <a:tcPr/>
                </a:tc>
                <a:tc>
                  <a:txBody>
                    <a:bodyPr/>
                    <a:lstStyle/>
                    <a:p>
                      <a:pPr algn="ctr">
                        <a:lnSpc>
                          <a:spcPts val="1400"/>
                        </a:lnSpc>
                      </a:pPr>
                      <a:r>
                        <a:rPr lang="fr-FR" sz="1400" dirty="0">
                          <a:solidFill>
                            <a:srgbClr val="000066"/>
                          </a:solidFill>
                        </a:rPr>
                        <a:t>S4</a:t>
                      </a:r>
                    </a:p>
                  </a:txBody>
                  <a:tcPr/>
                </a:tc>
                <a:tc>
                  <a:txBody>
                    <a:bodyPr/>
                    <a:lstStyle/>
                    <a:p>
                      <a:pPr algn="ctr">
                        <a:lnSpc>
                          <a:spcPts val="1400"/>
                        </a:lnSpc>
                      </a:pPr>
                      <a:r>
                        <a:rPr lang="fr-FR" sz="1400" dirty="0">
                          <a:solidFill>
                            <a:srgbClr val="C00000"/>
                          </a:solidFill>
                        </a:rPr>
                        <a:t>M184I</a:t>
                      </a:r>
                    </a:p>
                  </a:txBody>
                  <a:tcPr/>
                </a:tc>
                <a:extLst>
                  <a:ext uri="{0D108BD9-81ED-4DB2-BD59-A6C34878D82A}">
                    <a16:rowId xmlns:a16="http://schemas.microsoft.com/office/drawing/2014/main" xmlns="" val="10003"/>
                  </a:ext>
                </a:extLst>
              </a:tr>
              <a:tr h="244219">
                <a:tc>
                  <a:txBody>
                    <a:bodyPr/>
                    <a:lstStyle/>
                    <a:p>
                      <a:pPr>
                        <a:lnSpc>
                          <a:spcPts val="1400"/>
                        </a:lnSpc>
                      </a:pPr>
                      <a:r>
                        <a:rPr lang="fr-FR" sz="1400" dirty="0">
                          <a:solidFill>
                            <a:srgbClr val="000066"/>
                          </a:solidFill>
                        </a:rPr>
                        <a:t>3</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Non randomisé, primo-infection</a:t>
                      </a:r>
                      <a:r>
                        <a:rPr lang="fr-FR" sz="1400" baseline="0" dirty="0">
                          <a:solidFill>
                            <a:srgbClr val="000066"/>
                          </a:solidFill>
                        </a:rPr>
                        <a:t> à l’inclusion</a:t>
                      </a:r>
                      <a:endParaRPr lang="fr-FR" sz="1400" dirty="0">
                        <a:solidFill>
                          <a:srgbClr val="000066"/>
                        </a:solidFill>
                      </a:endParaRPr>
                    </a:p>
                  </a:txBody>
                  <a:tcPr/>
                </a:tc>
                <a:tc>
                  <a:txBody>
                    <a:bodyPr/>
                    <a:lstStyle/>
                    <a:p>
                      <a:pPr algn="ctr">
                        <a:lnSpc>
                          <a:spcPts val="1400"/>
                        </a:lnSpc>
                      </a:pPr>
                      <a:r>
                        <a:rPr lang="fr-FR" sz="1400" dirty="0">
                          <a:solidFill>
                            <a:srgbClr val="000066"/>
                          </a:solidFill>
                        </a:rPr>
                        <a:t>Inclusion</a:t>
                      </a:r>
                    </a:p>
                  </a:txBody>
                  <a:tcPr/>
                </a:tc>
                <a:tc>
                  <a:txBody>
                    <a:bodyPr/>
                    <a:lstStyle/>
                    <a:p>
                      <a:pPr algn="ctr">
                        <a:lnSpc>
                          <a:spcPts val="1400"/>
                        </a:lnSpc>
                      </a:pPr>
                      <a:r>
                        <a:rPr lang="fr-FR" sz="1400">
                          <a:solidFill>
                            <a:srgbClr val="000066"/>
                          </a:solidFill>
                        </a:rPr>
                        <a:t>S4</a:t>
                      </a:r>
                      <a:endParaRPr lang="fr-FR" sz="1400" dirty="0">
                        <a:solidFill>
                          <a:srgbClr val="000066"/>
                        </a:solidFill>
                      </a:endParaRPr>
                    </a:p>
                  </a:txBody>
                  <a:tcPr/>
                </a:tc>
                <a:tc>
                  <a:txBody>
                    <a:bodyPr/>
                    <a:lstStyle/>
                    <a:p>
                      <a:pPr algn="ctr">
                        <a:lnSpc>
                          <a:spcPts val="1400"/>
                        </a:lnSpc>
                      </a:pPr>
                      <a:r>
                        <a:rPr lang="fr-FR" sz="1400" dirty="0">
                          <a:solidFill>
                            <a:srgbClr val="000066"/>
                          </a:solidFill>
                        </a:rPr>
                        <a:t>Non</a:t>
                      </a:r>
                    </a:p>
                  </a:txBody>
                  <a:tcPr/>
                </a:tc>
                <a:extLst>
                  <a:ext uri="{0D108BD9-81ED-4DB2-BD59-A6C34878D82A}">
                    <a16:rowId xmlns:a16="http://schemas.microsoft.com/office/drawing/2014/main" xmlns="" val="10004"/>
                  </a:ext>
                </a:extLst>
              </a:tr>
              <a:tr h="244219">
                <a:tc>
                  <a:txBody>
                    <a:bodyPr/>
                    <a:lstStyle/>
                    <a:p>
                      <a:pPr>
                        <a:lnSpc>
                          <a:spcPts val="1400"/>
                        </a:lnSpc>
                      </a:pPr>
                      <a:r>
                        <a:rPr lang="fr-FR" sz="1400" dirty="0">
                          <a:solidFill>
                            <a:srgbClr val="000066"/>
                          </a:solidFill>
                        </a:rPr>
                        <a:t>4</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Non randomisé,</a:t>
                      </a:r>
                      <a:r>
                        <a:rPr lang="fr-FR" sz="1400" baseline="0" dirty="0">
                          <a:solidFill>
                            <a:srgbClr val="000066"/>
                          </a:solidFill>
                        </a:rPr>
                        <a:t> infecté</a:t>
                      </a:r>
                      <a:endParaRPr lang="fr-FR" sz="1400" dirty="0">
                        <a:solidFill>
                          <a:srgbClr val="000066"/>
                        </a:solidFill>
                      </a:endParaRPr>
                    </a:p>
                  </a:txBody>
                  <a:tcPr/>
                </a:tc>
                <a:tc>
                  <a:txBody>
                    <a:bodyPr/>
                    <a:lstStyle/>
                    <a:p>
                      <a:pPr algn="ctr">
                        <a:lnSpc>
                          <a:spcPts val="1400"/>
                        </a:lnSpc>
                      </a:pPr>
                      <a:r>
                        <a:rPr lang="fr-FR" sz="1400" dirty="0">
                          <a:solidFill>
                            <a:srgbClr val="000066"/>
                          </a:solidFill>
                        </a:rPr>
                        <a:t>S4</a:t>
                      </a:r>
                    </a:p>
                  </a:txBody>
                  <a:tcPr/>
                </a:tc>
                <a:tc>
                  <a:txBody>
                    <a:bodyPr/>
                    <a:lstStyle/>
                    <a:p>
                      <a:pPr algn="ctr">
                        <a:lnSpc>
                          <a:spcPts val="1400"/>
                        </a:lnSpc>
                      </a:pPr>
                      <a:r>
                        <a:rPr lang="fr-FR" sz="1400" dirty="0">
                          <a:solidFill>
                            <a:srgbClr val="000066"/>
                          </a:solidFill>
                        </a:rPr>
                        <a:t>S5</a:t>
                      </a:r>
                    </a:p>
                  </a:txBody>
                  <a:tcPr/>
                </a:tc>
                <a:tc>
                  <a:txBody>
                    <a:bodyPr/>
                    <a:lstStyle/>
                    <a:p>
                      <a:pPr algn="ctr">
                        <a:lnSpc>
                          <a:spcPts val="1400"/>
                        </a:lnSpc>
                      </a:pPr>
                      <a:r>
                        <a:rPr lang="fr-FR" sz="1400">
                          <a:solidFill>
                            <a:srgbClr val="000066"/>
                          </a:solidFill>
                        </a:rPr>
                        <a:t>Non</a:t>
                      </a:r>
                      <a:endParaRPr lang="fr-FR" sz="1400" dirty="0">
                        <a:solidFill>
                          <a:srgbClr val="000066"/>
                        </a:solidFill>
                      </a:endParaRPr>
                    </a:p>
                  </a:txBody>
                  <a:tcPr/>
                </a:tc>
                <a:extLst>
                  <a:ext uri="{0D108BD9-81ED-4DB2-BD59-A6C34878D82A}">
                    <a16:rowId xmlns:a16="http://schemas.microsoft.com/office/drawing/2014/main" xmlns="" val="10005"/>
                  </a:ext>
                </a:extLst>
              </a:tr>
              <a:tr h="244219">
                <a:tc>
                  <a:txBody>
                    <a:bodyPr/>
                    <a:lstStyle/>
                    <a:p>
                      <a:pPr>
                        <a:lnSpc>
                          <a:spcPts val="1400"/>
                        </a:lnSpc>
                      </a:pPr>
                      <a:r>
                        <a:rPr lang="fr-FR" sz="1400" dirty="0">
                          <a:solidFill>
                            <a:srgbClr val="000066"/>
                          </a:solidFill>
                        </a:rPr>
                        <a:t>5</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Non randomisé,</a:t>
                      </a:r>
                      <a:r>
                        <a:rPr lang="fr-FR" sz="1400" baseline="0" dirty="0">
                          <a:solidFill>
                            <a:srgbClr val="000066"/>
                          </a:solidFill>
                        </a:rPr>
                        <a:t> infecté</a:t>
                      </a:r>
                      <a:endParaRPr lang="fr-FR" sz="1400" dirty="0">
                        <a:solidFill>
                          <a:srgbClr val="000066"/>
                        </a:solidFill>
                      </a:endParaRPr>
                    </a:p>
                  </a:txBody>
                  <a:tcPr/>
                </a:tc>
                <a:tc>
                  <a:txBody>
                    <a:bodyPr/>
                    <a:lstStyle/>
                    <a:p>
                      <a:pPr algn="ctr">
                        <a:lnSpc>
                          <a:spcPts val="1400"/>
                        </a:lnSpc>
                      </a:pPr>
                      <a:r>
                        <a:rPr lang="fr-FR" sz="1400" dirty="0">
                          <a:solidFill>
                            <a:srgbClr val="000066"/>
                          </a:solidFill>
                        </a:rPr>
                        <a:t>S4</a:t>
                      </a:r>
                    </a:p>
                  </a:txBody>
                  <a:tcPr/>
                </a:tc>
                <a:tc>
                  <a:txBody>
                    <a:bodyPr/>
                    <a:lstStyle/>
                    <a:p>
                      <a:pPr algn="ctr">
                        <a:lnSpc>
                          <a:spcPts val="1400"/>
                        </a:lnSpc>
                      </a:pPr>
                      <a:r>
                        <a:rPr lang="fr-FR" sz="1400" dirty="0">
                          <a:solidFill>
                            <a:srgbClr val="000066"/>
                          </a:solidFill>
                        </a:rPr>
                        <a:t>S4</a:t>
                      </a:r>
                    </a:p>
                  </a:txBody>
                  <a:tcPr/>
                </a:tc>
                <a:tc>
                  <a:txBody>
                    <a:bodyPr/>
                    <a:lstStyle/>
                    <a:p>
                      <a:pPr algn="ctr">
                        <a:lnSpc>
                          <a:spcPts val="1400"/>
                        </a:lnSpc>
                      </a:pPr>
                      <a:r>
                        <a:rPr lang="fr-FR" sz="1400">
                          <a:solidFill>
                            <a:srgbClr val="000066"/>
                          </a:solidFill>
                        </a:rPr>
                        <a:t>Non</a:t>
                      </a:r>
                      <a:endParaRPr lang="fr-FR" sz="1400" dirty="0">
                        <a:solidFill>
                          <a:srgbClr val="000066"/>
                        </a:solidFill>
                      </a:endParaRPr>
                    </a:p>
                  </a:txBody>
                  <a:tcPr/>
                </a:tc>
                <a:extLst>
                  <a:ext uri="{0D108BD9-81ED-4DB2-BD59-A6C34878D82A}">
                    <a16:rowId xmlns:a16="http://schemas.microsoft.com/office/drawing/2014/main" xmlns="" val="10006"/>
                  </a:ext>
                </a:extLst>
              </a:tr>
              <a:tr h="244219">
                <a:tc>
                  <a:txBody>
                    <a:bodyPr/>
                    <a:lstStyle/>
                    <a:p>
                      <a:pPr>
                        <a:lnSpc>
                          <a:spcPts val="1400"/>
                        </a:lnSpc>
                      </a:pPr>
                      <a:r>
                        <a:rPr lang="fr-FR" sz="1400" dirty="0">
                          <a:solidFill>
                            <a:srgbClr val="000066"/>
                          </a:solidFill>
                        </a:rPr>
                        <a:t>6</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Non randomisée,</a:t>
                      </a:r>
                      <a:r>
                        <a:rPr lang="fr-FR" sz="1400" baseline="0" dirty="0">
                          <a:solidFill>
                            <a:srgbClr val="000066"/>
                          </a:solidFill>
                        </a:rPr>
                        <a:t> enceinte</a:t>
                      </a:r>
                      <a:endParaRPr lang="fr-FR" sz="1400" dirty="0">
                        <a:solidFill>
                          <a:srgbClr val="000066"/>
                        </a:solidFill>
                      </a:endParaRPr>
                    </a:p>
                  </a:txBody>
                  <a:tcPr/>
                </a:tc>
                <a:tc>
                  <a:txBody>
                    <a:bodyPr/>
                    <a:lstStyle/>
                    <a:p>
                      <a:pPr algn="ctr">
                        <a:lnSpc>
                          <a:spcPts val="1400"/>
                        </a:lnSpc>
                      </a:pPr>
                      <a:r>
                        <a:rPr lang="fr-FR" sz="1400" dirty="0">
                          <a:solidFill>
                            <a:srgbClr val="000066"/>
                          </a:solidFill>
                        </a:rPr>
                        <a:t>S26</a:t>
                      </a:r>
                    </a:p>
                  </a:txBody>
                  <a:tcPr/>
                </a:tc>
                <a:tc>
                  <a:txBody>
                    <a:bodyPr/>
                    <a:lstStyle/>
                    <a:p>
                      <a:pPr algn="ctr">
                        <a:lnSpc>
                          <a:spcPts val="1400"/>
                        </a:lnSpc>
                      </a:pPr>
                      <a:r>
                        <a:rPr lang="fr-FR" sz="1400" dirty="0">
                          <a:solidFill>
                            <a:srgbClr val="000066"/>
                          </a:solidFill>
                        </a:rPr>
                        <a:t>S26</a:t>
                      </a:r>
                    </a:p>
                  </a:txBody>
                  <a:tcPr/>
                </a:tc>
                <a:tc>
                  <a:txBody>
                    <a:bodyPr/>
                    <a:lstStyle/>
                    <a:p>
                      <a:pPr algn="ctr">
                        <a:lnSpc>
                          <a:spcPts val="1400"/>
                        </a:lnSpc>
                      </a:pPr>
                      <a:r>
                        <a:rPr lang="fr-FR" sz="1400">
                          <a:solidFill>
                            <a:srgbClr val="000066"/>
                          </a:solidFill>
                        </a:rPr>
                        <a:t>Non</a:t>
                      </a:r>
                      <a:endParaRPr lang="fr-FR" sz="1400" dirty="0">
                        <a:solidFill>
                          <a:srgbClr val="000066"/>
                        </a:solidFill>
                      </a:endParaRPr>
                    </a:p>
                  </a:txBody>
                  <a:tcPr/>
                </a:tc>
                <a:extLst>
                  <a:ext uri="{0D108BD9-81ED-4DB2-BD59-A6C34878D82A}">
                    <a16:rowId xmlns:a16="http://schemas.microsoft.com/office/drawing/2014/main" xmlns="" val="10007"/>
                  </a:ext>
                </a:extLst>
              </a:tr>
              <a:tr h="244219">
                <a:tc>
                  <a:txBody>
                    <a:bodyPr/>
                    <a:lstStyle/>
                    <a:p>
                      <a:pPr>
                        <a:lnSpc>
                          <a:spcPts val="1400"/>
                        </a:lnSpc>
                      </a:pPr>
                      <a:r>
                        <a:rPr lang="fr-FR" sz="1400" dirty="0">
                          <a:solidFill>
                            <a:srgbClr val="000066"/>
                          </a:solidFill>
                        </a:rPr>
                        <a:t>7</a:t>
                      </a:r>
                    </a:p>
                  </a:txBody>
                  <a:tcPr/>
                </a:tc>
                <a:tc>
                  <a:txBody>
                    <a:bodyPr/>
                    <a:lstStyle/>
                    <a:p>
                      <a:pPr>
                        <a:lnSpc>
                          <a:spcPts val="1400"/>
                        </a:lnSpc>
                      </a:pPr>
                      <a:r>
                        <a:rPr lang="fr-FR" sz="1400" dirty="0">
                          <a:solidFill>
                            <a:srgbClr val="000066"/>
                          </a:solidFill>
                        </a:rPr>
                        <a:t>1 </a:t>
                      </a:r>
                      <a:r>
                        <a:rPr lang="fr-FR" sz="1400" dirty="0" err="1">
                          <a:solidFill>
                            <a:srgbClr val="000066"/>
                          </a:solidFill>
                        </a:rPr>
                        <a:t>cp</a:t>
                      </a:r>
                      <a:r>
                        <a:rPr lang="fr-FR" sz="1400" dirty="0">
                          <a:solidFill>
                            <a:srgbClr val="000066"/>
                          </a:solidFill>
                        </a:rPr>
                        <a:t>/jour</a:t>
                      </a:r>
                    </a:p>
                  </a:txBody>
                  <a:tcPr/>
                </a:tc>
                <a:tc>
                  <a:txBody>
                    <a:bodyPr/>
                    <a:lstStyle/>
                    <a:p>
                      <a:pPr algn="ctr">
                        <a:lnSpc>
                          <a:spcPts val="1400"/>
                        </a:lnSpc>
                      </a:pPr>
                      <a:r>
                        <a:rPr lang="fr-FR" sz="1400" dirty="0">
                          <a:solidFill>
                            <a:srgbClr val="000066"/>
                          </a:solidFill>
                        </a:rPr>
                        <a:t>S6</a:t>
                      </a:r>
                    </a:p>
                  </a:txBody>
                  <a:tcPr/>
                </a:tc>
                <a:tc>
                  <a:txBody>
                    <a:bodyPr/>
                    <a:lstStyle/>
                    <a:p>
                      <a:pPr algn="ctr">
                        <a:lnSpc>
                          <a:spcPts val="1400"/>
                        </a:lnSpc>
                      </a:pPr>
                      <a:r>
                        <a:rPr lang="fr-FR" sz="1400" dirty="0">
                          <a:solidFill>
                            <a:srgbClr val="000066"/>
                          </a:solidFill>
                        </a:rPr>
                        <a:t>S22</a:t>
                      </a:r>
                    </a:p>
                  </a:txBody>
                  <a:tcPr/>
                </a:tc>
                <a:tc>
                  <a:txBody>
                    <a:bodyPr/>
                    <a:lstStyle/>
                    <a:p>
                      <a:pPr algn="ctr">
                        <a:lnSpc>
                          <a:spcPts val="1400"/>
                        </a:lnSpc>
                      </a:pPr>
                      <a:r>
                        <a:rPr lang="fr-FR" sz="1400">
                          <a:solidFill>
                            <a:srgbClr val="000066"/>
                          </a:solidFill>
                        </a:rPr>
                        <a:t>Non</a:t>
                      </a:r>
                      <a:endParaRPr lang="fr-FR" sz="1400" dirty="0">
                        <a:solidFill>
                          <a:srgbClr val="000066"/>
                        </a:solidFill>
                      </a:endParaRPr>
                    </a:p>
                  </a:txBody>
                  <a:tcPr/>
                </a:tc>
                <a:extLst>
                  <a:ext uri="{0D108BD9-81ED-4DB2-BD59-A6C34878D82A}">
                    <a16:rowId xmlns:a16="http://schemas.microsoft.com/office/drawing/2014/main" xmlns="" val="10008"/>
                  </a:ext>
                </a:extLst>
              </a:tr>
              <a:tr h="244219">
                <a:tc>
                  <a:txBody>
                    <a:bodyPr/>
                    <a:lstStyle/>
                    <a:p>
                      <a:pPr>
                        <a:lnSpc>
                          <a:spcPts val="1400"/>
                        </a:lnSpc>
                      </a:pPr>
                      <a:r>
                        <a:rPr lang="fr-FR" sz="1400" dirty="0">
                          <a:solidFill>
                            <a:srgbClr val="000066"/>
                          </a:solidFill>
                        </a:rPr>
                        <a:t>8</a:t>
                      </a:r>
                    </a:p>
                  </a:txBody>
                  <a:tcPr/>
                </a:tc>
                <a:tc>
                  <a:txBody>
                    <a:bodyPr/>
                    <a:lstStyle/>
                    <a:p>
                      <a:pPr>
                        <a:lnSpc>
                          <a:spcPts val="1400"/>
                        </a:lnSpc>
                      </a:pPr>
                      <a:r>
                        <a:rPr lang="fr-FR" sz="1400" dirty="0">
                          <a:solidFill>
                            <a:srgbClr val="000066"/>
                          </a:solidFill>
                        </a:rPr>
                        <a:t>1 </a:t>
                      </a:r>
                      <a:r>
                        <a:rPr lang="fr-FR" sz="1400" dirty="0" err="1">
                          <a:solidFill>
                            <a:srgbClr val="000066"/>
                          </a:solidFill>
                        </a:rPr>
                        <a:t>cp</a:t>
                      </a:r>
                      <a:r>
                        <a:rPr lang="fr-FR" sz="1400" dirty="0">
                          <a:solidFill>
                            <a:srgbClr val="000066"/>
                          </a:solidFill>
                        </a:rPr>
                        <a:t>/jour</a:t>
                      </a:r>
                    </a:p>
                  </a:txBody>
                  <a:tcPr/>
                </a:tc>
                <a:tc>
                  <a:txBody>
                    <a:bodyPr/>
                    <a:lstStyle/>
                    <a:p>
                      <a:pPr algn="ctr">
                        <a:lnSpc>
                          <a:spcPts val="1400"/>
                        </a:lnSpc>
                      </a:pPr>
                      <a:r>
                        <a:rPr lang="fr-FR" sz="1400" dirty="0">
                          <a:solidFill>
                            <a:srgbClr val="000066"/>
                          </a:solidFill>
                        </a:rPr>
                        <a:t>S14</a:t>
                      </a:r>
                    </a:p>
                  </a:txBody>
                  <a:tcPr/>
                </a:tc>
                <a:tc>
                  <a:txBody>
                    <a:bodyPr/>
                    <a:lstStyle/>
                    <a:p>
                      <a:pPr algn="ctr">
                        <a:lnSpc>
                          <a:spcPts val="1400"/>
                        </a:lnSpc>
                      </a:pPr>
                      <a:r>
                        <a:rPr lang="fr-FR" sz="1400" dirty="0">
                          <a:solidFill>
                            <a:srgbClr val="000066"/>
                          </a:solidFill>
                        </a:rPr>
                        <a:t>S18</a:t>
                      </a:r>
                    </a:p>
                  </a:txBody>
                  <a:tcPr/>
                </a:tc>
                <a:tc>
                  <a:txBody>
                    <a:bodyPr/>
                    <a:lstStyle/>
                    <a:p>
                      <a:pPr algn="ctr">
                        <a:lnSpc>
                          <a:spcPts val="1400"/>
                        </a:lnSpc>
                      </a:pPr>
                      <a:r>
                        <a:rPr lang="fr-FR" sz="1400">
                          <a:solidFill>
                            <a:srgbClr val="000066"/>
                          </a:solidFill>
                        </a:rPr>
                        <a:t>Non</a:t>
                      </a:r>
                      <a:endParaRPr lang="fr-FR" sz="1400" dirty="0">
                        <a:solidFill>
                          <a:srgbClr val="000066"/>
                        </a:solidFill>
                      </a:endParaRPr>
                    </a:p>
                  </a:txBody>
                  <a:tcPr/>
                </a:tc>
                <a:extLst>
                  <a:ext uri="{0D108BD9-81ED-4DB2-BD59-A6C34878D82A}">
                    <a16:rowId xmlns:a16="http://schemas.microsoft.com/office/drawing/2014/main" xmlns="" val="10009"/>
                  </a:ext>
                </a:extLst>
              </a:tr>
              <a:tr h="244219">
                <a:tc>
                  <a:txBody>
                    <a:bodyPr/>
                    <a:lstStyle/>
                    <a:p>
                      <a:pPr>
                        <a:lnSpc>
                          <a:spcPts val="1400"/>
                        </a:lnSpc>
                      </a:pPr>
                      <a:r>
                        <a:rPr lang="fr-FR" sz="1400" dirty="0">
                          <a:solidFill>
                            <a:srgbClr val="000066"/>
                          </a:solidFill>
                        </a:rPr>
                        <a:t>9</a:t>
                      </a:r>
                    </a:p>
                  </a:txBody>
                  <a:tcPr/>
                </a:tc>
                <a:tc>
                  <a:txBody>
                    <a:bodyPr/>
                    <a:lstStyle/>
                    <a:p>
                      <a:pPr>
                        <a:lnSpc>
                          <a:spcPts val="1400"/>
                        </a:lnSpc>
                      </a:pPr>
                      <a:r>
                        <a:rPr lang="fr-FR" sz="1400" dirty="0">
                          <a:solidFill>
                            <a:srgbClr val="000066"/>
                          </a:solidFill>
                        </a:rPr>
                        <a:t>2 </a:t>
                      </a:r>
                      <a:r>
                        <a:rPr lang="fr-FR" sz="1400" dirty="0" err="1">
                          <a:solidFill>
                            <a:srgbClr val="000066"/>
                          </a:solidFill>
                        </a:rPr>
                        <a:t>cp</a:t>
                      </a:r>
                      <a:r>
                        <a:rPr lang="fr-FR" sz="1400" dirty="0">
                          <a:solidFill>
                            <a:srgbClr val="000066"/>
                          </a:solidFill>
                        </a:rPr>
                        <a:t>/semaine + 1 </a:t>
                      </a:r>
                      <a:r>
                        <a:rPr lang="fr-FR" sz="1400" dirty="0" err="1">
                          <a:solidFill>
                            <a:srgbClr val="000066"/>
                          </a:solidFill>
                        </a:rPr>
                        <a:t>cp</a:t>
                      </a:r>
                      <a:r>
                        <a:rPr lang="fr-FR" sz="1400" dirty="0">
                          <a:solidFill>
                            <a:srgbClr val="000066"/>
                          </a:solidFill>
                        </a:rPr>
                        <a:t> après rapport</a:t>
                      </a:r>
                    </a:p>
                  </a:txBody>
                  <a:tcPr/>
                </a:tc>
                <a:tc>
                  <a:txBody>
                    <a:bodyPr/>
                    <a:lstStyle/>
                    <a:p>
                      <a:pPr algn="ctr">
                        <a:lnSpc>
                          <a:spcPts val="1400"/>
                        </a:lnSpc>
                      </a:pPr>
                      <a:r>
                        <a:rPr lang="fr-FR" sz="1400" dirty="0">
                          <a:solidFill>
                            <a:srgbClr val="000066"/>
                          </a:solidFill>
                        </a:rPr>
                        <a:t>S22</a:t>
                      </a:r>
                    </a:p>
                  </a:txBody>
                  <a:tcPr/>
                </a:tc>
                <a:tc>
                  <a:txBody>
                    <a:bodyPr/>
                    <a:lstStyle/>
                    <a:p>
                      <a:pPr algn="ctr">
                        <a:lnSpc>
                          <a:spcPts val="1400"/>
                        </a:lnSpc>
                      </a:pPr>
                      <a:r>
                        <a:rPr lang="fr-FR" sz="1400" dirty="0">
                          <a:solidFill>
                            <a:srgbClr val="000066"/>
                          </a:solidFill>
                        </a:rPr>
                        <a:t>S22</a:t>
                      </a:r>
                    </a:p>
                  </a:txBody>
                  <a:tcPr/>
                </a:tc>
                <a:tc>
                  <a:txBody>
                    <a:bodyPr/>
                    <a:lstStyle/>
                    <a:p>
                      <a:pPr algn="ctr">
                        <a:lnSpc>
                          <a:spcPts val="1400"/>
                        </a:lnSpc>
                      </a:pPr>
                      <a:r>
                        <a:rPr lang="fr-FR" sz="1400" dirty="0">
                          <a:solidFill>
                            <a:srgbClr val="000066"/>
                          </a:solidFill>
                        </a:rPr>
                        <a:t>Non</a:t>
                      </a:r>
                    </a:p>
                  </a:txBody>
                  <a:tcPr/>
                </a:tc>
                <a:extLst>
                  <a:ext uri="{0D108BD9-81ED-4DB2-BD59-A6C34878D82A}">
                    <a16:rowId xmlns:a16="http://schemas.microsoft.com/office/drawing/2014/main" xmlns="" val="10010"/>
                  </a:ext>
                </a:extLst>
              </a:tr>
              <a:tr h="244219">
                <a:tc>
                  <a:txBody>
                    <a:bodyPr/>
                    <a:lstStyle/>
                    <a:p>
                      <a:pPr>
                        <a:lnSpc>
                          <a:spcPts val="1400"/>
                        </a:lnSpc>
                      </a:pPr>
                      <a:r>
                        <a:rPr lang="fr-FR" sz="1400" dirty="0">
                          <a:solidFill>
                            <a:srgbClr val="000066"/>
                          </a:solidFill>
                        </a:rPr>
                        <a:t>10 ***</a:t>
                      </a:r>
                    </a:p>
                  </a:txBody>
                  <a:tcPr/>
                </a:tc>
                <a:tc>
                  <a:txBody>
                    <a:bodyPr/>
                    <a:lstStyle/>
                    <a:p>
                      <a:pPr>
                        <a:lnSpc>
                          <a:spcPts val="1400"/>
                        </a:lnSpc>
                      </a:pPr>
                      <a:r>
                        <a:rPr lang="fr-FR" sz="1400" dirty="0">
                          <a:solidFill>
                            <a:srgbClr val="000066"/>
                          </a:solidFill>
                        </a:rPr>
                        <a:t>2 </a:t>
                      </a:r>
                      <a:r>
                        <a:rPr lang="fr-FR" sz="1400" dirty="0" err="1">
                          <a:solidFill>
                            <a:srgbClr val="000066"/>
                          </a:solidFill>
                        </a:rPr>
                        <a:t>cp</a:t>
                      </a:r>
                      <a:r>
                        <a:rPr lang="fr-FR" sz="1400" dirty="0">
                          <a:solidFill>
                            <a:srgbClr val="000066"/>
                          </a:solidFill>
                        </a:rPr>
                        <a:t>/semaine + 1 </a:t>
                      </a:r>
                      <a:r>
                        <a:rPr lang="fr-FR" sz="1400" dirty="0" err="1">
                          <a:solidFill>
                            <a:srgbClr val="000066"/>
                          </a:solidFill>
                        </a:rPr>
                        <a:t>cp</a:t>
                      </a:r>
                      <a:r>
                        <a:rPr lang="fr-FR" sz="1400" baseline="0" dirty="0">
                          <a:solidFill>
                            <a:srgbClr val="000066"/>
                          </a:solidFill>
                        </a:rPr>
                        <a:t> </a:t>
                      </a:r>
                      <a:r>
                        <a:rPr lang="fr-FR" sz="1400" dirty="0">
                          <a:solidFill>
                            <a:srgbClr val="000066"/>
                          </a:solidFill>
                        </a:rPr>
                        <a:t>après rapport</a:t>
                      </a:r>
                    </a:p>
                  </a:txBody>
                  <a:tcPr/>
                </a:tc>
                <a:tc>
                  <a:txBody>
                    <a:bodyPr/>
                    <a:lstStyle/>
                    <a:p>
                      <a:pPr algn="ctr">
                        <a:lnSpc>
                          <a:spcPts val="1400"/>
                        </a:lnSpc>
                      </a:pPr>
                      <a:r>
                        <a:rPr lang="fr-FR" sz="1400" dirty="0">
                          <a:solidFill>
                            <a:srgbClr val="000066"/>
                          </a:solidFill>
                        </a:rPr>
                        <a:t>S14</a:t>
                      </a:r>
                    </a:p>
                  </a:txBody>
                  <a:tcPr/>
                </a:tc>
                <a:tc>
                  <a:txBody>
                    <a:bodyPr/>
                    <a:lstStyle/>
                    <a:p>
                      <a:pPr algn="ctr">
                        <a:lnSpc>
                          <a:spcPts val="1400"/>
                        </a:lnSpc>
                      </a:pPr>
                      <a:r>
                        <a:rPr lang="fr-FR" sz="1400" dirty="0">
                          <a:solidFill>
                            <a:srgbClr val="000066"/>
                          </a:solidFill>
                        </a:rPr>
                        <a:t>S18</a:t>
                      </a:r>
                    </a:p>
                  </a:txBody>
                  <a:tcPr/>
                </a:tc>
                <a:tc>
                  <a:txBody>
                    <a:bodyPr/>
                    <a:lstStyle/>
                    <a:p>
                      <a:pPr algn="ctr">
                        <a:lnSpc>
                          <a:spcPts val="1400"/>
                        </a:lnSpc>
                      </a:pPr>
                      <a:r>
                        <a:rPr lang="fr-FR" sz="1400" dirty="0">
                          <a:solidFill>
                            <a:srgbClr val="C00000"/>
                          </a:solidFill>
                        </a:rPr>
                        <a:t>K65R</a:t>
                      </a:r>
                      <a:r>
                        <a:rPr lang="fr-FR" sz="1400" baseline="0" dirty="0">
                          <a:solidFill>
                            <a:srgbClr val="C00000"/>
                          </a:solidFill>
                        </a:rPr>
                        <a:t> + M84I</a:t>
                      </a:r>
                      <a:endParaRPr lang="fr-FR" sz="1400" dirty="0">
                        <a:solidFill>
                          <a:srgbClr val="C00000"/>
                        </a:solidFill>
                      </a:endParaRPr>
                    </a:p>
                  </a:txBody>
                  <a:tcPr/>
                </a:tc>
                <a:extLst>
                  <a:ext uri="{0D108BD9-81ED-4DB2-BD59-A6C34878D82A}">
                    <a16:rowId xmlns:a16="http://schemas.microsoft.com/office/drawing/2014/main" xmlns="" val="10011"/>
                  </a:ext>
                </a:extLst>
              </a:tr>
              <a:tr h="244219">
                <a:tc>
                  <a:txBody>
                    <a:bodyPr/>
                    <a:lstStyle/>
                    <a:p>
                      <a:pPr>
                        <a:lnSpc>
                          <a:spcPts val="1400"/>
                        </a:lnSpc>
                      </a:pPr>
                      <a:r>
                        <a:rPr lang="fr-FR" sz="1400" dirty="0">
                          <a:solidFill>
                            <a:srgbClr val="000066"/>
                          </a:solidFill>
                        </a:rPr>
                        <a:t>11</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1 </a:t>
                      </a:r>
                      <a:r>
                        <a:rPr lang="fr-FR" sz="1400" dirty="0" err="1">
                          <a:solidFill>
                            <a:srgbClr val="000066"/>
                          </a:solidFill>
                        </a:rPr>
                        <a:t>cp</a:t>
                      </a:r>
                      <a:r>
                        <a:rPr lang="fr-FR" sz="1400" dirty="0">
                          <a:solidFill>
                            <a:srgbClr val="000066"/>
                          </a:solidFill>
                        </a:rPr>
                        <a:t> avant/après rapport</a:t>
                      </a:r>
                    </a:p>
                  </a:txBody>
                  <a:tcPr/>
                </a:tc>
                <a:tc>
                  <a:txBody>
                    <a:bodyPr/>
                    <a:lstStyle/>
                    <a:p>
                      <a:pPr algn="ctr">
                        <a:lnSpc>
                          <a:spcPts val="1400"/>
                        </a:lnSpc>
                      </a:pPr>
                      <a:r>
                        <a:rPr lang="fr-FR" sz="1400" dirty="0">
                          <a:solidFill>
                            <a:srgbClr val="000066"/>
                          </a:solidFill>
                        </a:rPr>
                        <a:t>S30</a:t>
                      </a:r>
                    </a:p>
                  </a:txBody>
                  <a:tcPr/>
                </a:tc>
                <a:tc>
                  <a:txBody>
                    <a:bodyPr/>
                    <a:lstStyle/>
                    <a:p>
                      <a:pPr algn="ctr">
                        <a:lnSpc>
                          <a:spcPts val="1400"/>
                        </a:lnSpc>
                      </a:pPr>
                      <a:r>
                        <a:rPr lang="fr-FR" sz="1400" dirty="0">
                          <a:solidFill>
                            <a:srgbClr val="000066"/>
                          </a:solidFill>
                        </a:rPr>
                        <a:t>S34</a:t>
                      </a:r>
                    </a:p>
                  </a:txBody>
                  <a:tcPr/>
                </a:tc>
                <a:tc>
                  <a:txBody>
                    <a:bodyPr/>
                    <a:lstStyle/>
                    <a:p>
                      <a:pPr algn="ctr">
                        <a:lnSpc>
                          <a:spcPts val="1400"/>
                        </a:lnSpc>
                      </a:pPr>
                      <a:r>
                        <a:rPr lang="fr-FR" sz="1400" dirty="0">
                          <a:solidFill>
                            <a:srgbClr val="000066"/>
                          </a:solidFill>
                        </a:rPr>
                        <a:t>Non</a:t>
                      </a:r>
                    </a:p>
                  </a:txBody>
                  <a:tcPr/>
                </a:tc>
                <a:extLst>
                  <a:ext uri="{0D108BD9-81ED-4DB2-BD59-A6C34878D82A}">
                    <a16:rowId xmlns:a16="http://schemas.microsoft.com/office/drawing/2014/main" xmlns="" val="10012"/>
                  </a:ext>
                </a:extLst>
              </a:tr>
              <a:tr h="244219">
                <a:tc>
                  <a:txBody>
                    <a:bodyPr/>
                    <a:lstStyle/>
                    <a:p>
                      <a:pPr>
                        <a:lnSpc>
                          <a:spcPts val="1400"/>
                        </a:lnSpc>
                      </a:pPr>
                      <a:r>
                        <a:rPr lang="fr-FR" sz="1400" dirty="0">
                          <a:solidFill>
                            <a:srgbClr val="000066"/>
                          </a:solidFill>
                        </a:rPr>
                        <a:t>12</a:t>
                      </a:r>
                    </a:p>
                  </a:txBody>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fr-FR" sz="1400" dirty="0">
                          <a:solidFill>
                            <a:srgbClr val="000066"/>
                          </a:solidFill>
                        </a:rPr>
                        <a:t>1 </a:t>
                      </a:r>
                      <a:r>
                        <a:rPr lang="fr-FR" sz="1400" dirty="0" err="1">
                          <a:solidFill>
                            <a:srgbClr val="000066"/>
                          </a:solidFill>
                        </a:rPr>
                        <a:t>cp</a:t>
                      </a:r>
                      <a:r>
                        <a:rPr lang="fr-FR" sz="1400" dirty="0">
                          <a:solidFill>
                            <a:srgbClr val="000066"/>
                          </a:solidFill>
                        </a:rPr>
                        <a:t> avant/après rapport</a:t>
                      </a:r>
                    </a:p>
                  </a:txBody>
                  <a:tcPr/>
                </a:tc>
                <a:tc>
                  <a:txBody>
                    <a:bodyPr/>
                    <a:lstStyle/>
                    <a:p>
                      <a:pPr algn="ctr">
                        <a:lnSpc>
                          <a:spcPts val="1400"/>
                        </a:lnSpc>
                      </a:pPr>
                      <a:r>
                        <a:rPr lang="fr-FR" sz="1400" dirty="0">
                          <a:solidFill>
                            <a:srgbClr val="000066"/>
                          </a:solidFill>
                        </a:rPr>
                        <a:t>S18</a:t>
                      </a:r>
                    </a:p>
                  </a:txBody>
                  <a:tcPr/>
                </a:tc>
                <a:tc>
                  <a:txBody>
                    <a:bodyPr/>
                    <a:lstStyle/>
                    <a:p>
                      <a:pPr algn="ctr">
                        <a:lnSpc>
                          <a:spcPts val="1400"/>
                        </a:lnSpc>
                      </a:pPr>
                      <a:r>
                        <a:rPr lang="fr-FR" sz="1400" dirty="0">
                          <a:solidFill>
                            <a:srgbClr val="000066"/>
                          </a:solidFill>
                        </a:rPr>
                        <a:t>S22</a:t>
                      </a:r>
                    </a:p>
                  </a:txBody>
                  <a:tcPr/>
                </a:tc>
                <a:tc>
                  <a:txBody>
                    <a:bodyPr/>
                    <a:lstStyle/>
                    <a:p>
                      <a:pPr algn="ctr">
                        <a:lnSpc>
                          <a:spcPts val="1400"/>
                        </a:lnSpc>
                      </a:pPr>
                      <a:r>
                        <a:rPr lang="fr-FR" sz="1400" dirty="0">
                          <a:solidFill>
                            <a:srgbClr val="000066"/>
                          </a:solidFill>
                        </a:rPr>
                        <a:t>Non</a:t>
                      </a:r>
                    </a:p>
                  </a:txBody>
                  <a:tcPr/>
                </a:tc>
                <a:extLst>
                  <a:ext uri="{0D108BD9-81ED-4DB2-BD59-A6C34878D82A}">
                    <a16:rowId xmlns:a16="http://schemas.microsoft.com/office/drawing/2014/main" xmlns="" val="10013"/>
                  </a:ext>
                </a:extLst>
              </a:tr>
            </a:tbl>
          </a:graphicData>
        </a:graphic>
      </p:graphicFrame>
      <p:sp>
        <p:nvSpPr>
          <p:cNvPr id="4" name="ZoneTexte 3"/>
          <p:cNvSpPr txBox="1"/>
          <p:nvPr/>
        </p:nvSpPr>
        <p:spPr>
          <a:xfrm>
            <a:off x="283884" y="5538394"/>
            <a:ext cx="8740587" cy="1169551"/>
          </a:xfrm>
          <a:prstGeom prst="rect">
            <a:avLst/>
          </a:prstGeom>
          <a:noFill/>
        </p:spPr>
        <p:txBody>
          <a:bodyPr wrap="square" rtlCol="0">
            <a:spAutoFit/>
          </a:bodyPr>
          <a:lstStyle/>
          <a:p>
            <a:r>
              <a:rPr lang="fr-FR" sz="1400" dirty="0"/>
              <a:t>* rétrospectivement, CV = 400 c/ml à l’inclusion, 3 460 c/ml à S4</a:t>
            </a:r>
          </a:p>
          <a:p>
            <a:r>
              <a:rPr lang="fr-FR" sz="1400" dirty="0"/>
              <a:t>** rétrospectivement, CV &lt; 400 c/ml à l’inclusion, 40 900 c/ml à S4</a:t>
            </a:r>
          </a:p>
          <a:p>
            <a:r>
              <a:rPr lang="fr-FR" sz="1400" dirty="0"/>
              <a:t>*** observance au schéma avec une période d’interruption de 7 j consécutifs, précédant de quelques jours le diagnostic de la primo-infection VIH (CV = 2 100 c/ml à S14), poursuite PrEP et à S19 CV = 5 360 c/ml avec résistance INTI</a:t>
            </a:r>
          </a:p>
        </p:txBody>
      </p:sp>
      <p:sp>
        <p:nvSpPr>
          <p:cNvPr id="5" name="ZoneTexte 4"/>
          <p:cNvSpPr txBox="1"/>
          <p:nvPr/>
        </p:nvSpPr>
        <p:spPr>
          <a:xfrm>
            <a:off x="1908719" y="1109847"/>
            <a:ext cx="5461047" cy="400110"/>
          </a:xfrm>
          <a:prstGeom prst="rect">
            <a:avLst/>
          </a:prstGeom>
          <a:noFill/>
        </p:spPr>
        <p:txBody>
          <a:bodyPr wrap="none" rtlCol="0">
            <a:spAutoFit/>
          </a:bodyPr>
          <a:lstStyle/>
          <a:p>
            <a:r>
              <a:rPr lang="fr-FR" sz="2000" b="1" dirty="0">
                <a:solidFill>
                  <a:srgbClr val="0070C0"/>
                </a:solidFill>
                <a:latin typeface="Calibri" panose="020F0502020204030204" pitchFamily="34" charset="0"/>
                <a:cs typeface="Calibri" panose="020F0502020204030204" pitchFamily="34" charset="0"/>
              </a:rPr>
              <a:t>12 cas d’infection VIH observés au cours de l’essai</a:t>
            </a:r>
          </a:p>
        </p:txBody>
      </p:sp>
      <p:sp>
        <p:nvSpPr>
          <p:cNvPr id="9" name="Titre 2"/>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kern="0" dirty="0"/>
          </a:p>
        </p:txBody>
      </p:sp>
      <p:sp>
        <p:nvSpPr>
          <p:cNvPr id="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Sivay</a:t>
            </a:r>
            <a:r>
              <a:rPr lang="en-GB" sz="1200" i="1" dirty="0">
                <a:solidFill>
                  <a:srgbClr val="0070C0"/>
                </a:solidFill>
              </a:rPr>
              <a:t> MV, CROI 2017, Abs. 955</a:t>
            </a:r>
          </a:p>
        </p:txBody>
      </p:sp>
      <p:sp>
        <p:nvSpPr>
          <p:cNvPr id="2" name="Titre 1"/>
          <p:cNvSpPr>
            <a:spLocks noGrp="1"/>
          </p:cNvSpPr>
          <p:nvPr>
            <p:ph type="title"/>
          </p:nvPr>
        </p:nvSpPr>
        <p:spPr/>
        <p:txBody>
          <a:bodyPr/>
          <a:lstStyle/>
          <a:p>
            <a:r>
              <a:rPr lang="fr-FR" dirty="0"/>
              <a:t>Echecs de </a:t>
            </a:r>
            <a:r>
              <a:rPr lang="fr-FR" dirty="0" err="1"/>
              <a:t>PrEP</a:t>
            </a:r>
            <a:r>
              <a:rPr lang="fr-FR" dirty="0"/>
              <a:t> dans l’essai </a:t>
            </a:r>
            <a:br>
              <a:rPr lang="fr-FR" dirty="0"/>
            </a:br>
            <a:r>
              <a:rPr lang="fr-FR" dirty="0"/>
              <a:t>HPTN 067/ADAPT (2)</a:t>
            </a:r>
          </a:p>
        </p:txBody>
      </p:sp>
      <p:sp>
        <p:nvSpPr>
          <p:cNvPr id="10" name="ZoneTexte 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240</a:t>
            </a:r>
          </a:p>
        </p:txBody>
      </p:sp>
    </p:spTree>
    <p:extLst>
      <p:ext uri="{BB962C8B-B14F-4D97-AF65-F5344CB8AC3E}">
        <p14:creationId xmlns:p14="http://schemas.microsoft.com/office/powerpoint/2010/main" val="3367543196"/>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fr-FR" dirty="0"/>
              <a:t>Essai HPTN 076 : PrEP injectable </a:t>
            </a:r>
            <a:br>
              <a:rPr lang="fr-FR" dirty="0"/>
            </a:br>
            <a:r>
              <a:rPr lang="fr-FR" dirty="0"/>
              <a:t>avec RPV LA (1)</a:t>
            </a:r>
          </a:p>
        </p:txBody>
      </p:sp>
      <p:sp>
        <p:nvSpPr>
          <p:cNvPr id="6" name="Espace réservé du contenu 5"/>
          <p:cNvSpPr>
            <a:spLocks noGrp="1"/>
          </p:cNvSpPr>
          <p:nvPr>
            <p:ph idx="1"/>
          </p:nvPr>
        </p:nvSpPr>
        <p:spPr/>
        <p:txBody>
          <a:bodyPr/>
          <a:lstStyle/>
          <a:p>
            <a:r>
              <a:rPr lang="fr-FR" sz="2000" dirty="0"/>
              <a:t>Phase 2, double aveugle, randomisée (2:1) comparant la tolérance de 1 200 mg RPV LA ou placebo : 6 administrations IM à S4, S12, S20, S28, S36, S44 (volume = 2 ml dans chaque fesse), suivi jusqu’à S76</a:t>
            </a:r>
          </a:p>
          <a:p>
            <a:endParaRPr lang="fr-FR" sz="2000" dirty="0"/>
          </a:p>
          <a:p>
            <a:r>
              <a:rPr lang="fr-FR" sz="2000" dirty="0"/>
              <a:t>Injections IM précédées de prise orale de RPV 25 mg per os </a:t>
            </a:r>
            <a:r>
              <a:rPr lang="fr-FR" sz="2000" dirty="0" err="1"/>
              <a:t>qd</a:t>
            </a:r>
            <a:r>
              <a:rPr lang="fr-FR" sz="2000" dirty="0"/>
              <a:t> ou placebo pendant 28 jours</a:t>
            </a:r>
          </a:p>
          <a:p>
            <a:endParaRPr lang="fr-FR" sz="2000" dirty="0"/>
          </a:p>
          <a:p>
            <a:r>
              <a:rPr lang="fr-FR" sz="2000" dirty="0"/>
              <a:t>136 femmes volontaires (100 africaines, 36 américaines)</a:t>
            </a:r>
          </a:p>
          <a:p>
            <a:pPr lvl="1"/>
            <a:r>
              <a:rPr lang="fr-FR" sz="2000" dirty="0"/>
              <a:t>13 arrêts au cours de la phase RPV per os</a:t>
            </a:r>
          </a:p>
          <a:p>
            <a:pPr lvl="1"/>
            <a:r>
              <a:rPr lang="fr-FR" sz="2000" dirty="0"/>
              <a:t>Phase IM : </a:t>
            </a:r>
          </a:p>
          <a:p>
            <a:pPr lvl="2"/>
            <a:r>
              <a:rPr lang="fr-FR" sz="1800" dirty="0"/>
              <a:t>1 retrait consentement + 16 arrêts (11/16 pour événement indésirable)</a:t>
            </a:r>
          </a:p>
          <a:p>
            <a:pPr lvl="2"/>
            <a:r>
              <a:rPr lang="fr-FR" sz="1800" dirty="0"/>
              <a:t>Élévation transitoire grade ≥ 2 transaminases : 9 (11 %) groupe RPV vs 4 (10 %) groupe placebo</a:t>
            </a:r>
          </a:p>
          <a:p>
            <a:pPr lvl="2"/>
            <a:r>
              <a:rPr lang="fr-FR" sz="1800" dirty="0"/>
              <a:t>Réaction au site injection de grade ≥ 3 : 3 dans groupe RPV vs 0 dans groupe placebo</a:t>
            </a:r>
          </a:p>
          <a:p>
            <a:pPr lvl="2"/>
            <a:r>
              <a:rPr lang="fr-FR" sz="1800" dirty="0"/>
              <a:t>Satisfaction élevée (&gt; 2/3 des femmes), avec intérêt supplémentaire si possibilité d’administration combinée à contraceptif injectable</a:t>
            </a:r>
          </a:p>
          <a:p>
            <a:pPr lvl="1"/>
            <a:endParaRPr lang="fr-FR" sz="2000" dirty="0"/>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Bekker</a:t>
            </a:r>
            <a:r>
              <a:rPr lang="en-GB" sz="1200" i="1" dirty="0">
                <a:solidFill>
                  <a:srgbClr val="0070C0"/>
                </a:solidFill>
              </a:rPr>
              <a:t> LG, CROI 2017, Abs. 421LB</a:t>
            </a:r>
          </a:p>
        </p:txBody>
      </p:sp>
      <p:sp>
        <p:nvSpPr>
          <p:cNvPr id="8" name="ZoneTexte 7"/>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241</a:t>
            </a:r>
          </a:p>
        </p:txBody>
      </p:sp>
    </p:spTree>
    <p:extLst>
      <p:ext uri="{BB962C8B-B14F-4D97-AF65-F5344CB8AC3E}">
        <p14:creationId xmlns:p14="http://schemas.microsoft.com/office/powerpoint/2010/main" val="3356626850"/>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fr-FR" dirty="0"/>
              <a:t>Essai HPTN 076 : PrEP injectable </a:t>
            </a:r>
            <a:br>
              <a:rPr lang="fr-FR" dirty="0"/>
            </a:br>
            <a:r>
              <a:rPr lang="fr-FR" dirty="0"/>
              <a:t>avec RPV LA (2)</a:t>
            </a:r>
          </a:p>
        </p:txBody>
      </p:sp>
      <p:sp>
        <p:nvSpPr>
          <p:cNvPr id="3" name="Espace réservé du contenu 2"/>
          <p:cNvSpPr>
            <a:spLocks noGrp="1"/>
          </p:cNvSpPr>
          <p:nvPr>
            <p:ph sz="half" idx="2"/>
          </p:nvPr>
        </p:nvSpPr>
        <p:spPr>
          <a:xfrm>
            <a:off x="565215" y="5330234"/>
            <a:ext cx="8592977" cy="1333865"/>
          </a:xfrm>
        </p:spPr>
        <p:txBody>
          <a:bodyPr/>
          <a:lstStyle/>
          <a:p>
            <a:pPr marL="0" indent="0">
              <a:buNone/>
            </a:pPr>
            <a:r>
              <a:rPr lang="fr-FR" sz="2000" b="1" dirty="0">
                <a:solidFill>
                  <a:srgbClr val="0070C0"/>
                </a:solidFill>
                <a:latin typeface="Calibri" panose="020F0502020204030204" pitchFamily="34" charset="0"/>
                <a:cs typeface="Calibri" panose="020F0502020204030204" pitchFamily="34" charset="0"/>
              </a:rPr>
              <a:t>C plasmatiques médianes RPV</a:t>
            </a:r>
          </a:p>
          <a:p>
            <a:r>
              <a:rPr lang="fr-FR" sz="1800" dirty="0" err="1"/>
              <a:t>C</a:t>
            </a:r>
            <a:r>
              <a:rPr lang="fr-FR" sz="1800" baseline="-25000" dirty="0" err="1"/>
              <a:t>min</a:t>
            </a:r>
            <a:r>
              <a:rPr lang="fr-FR" sz="1800" dirty="0"/>
              <a:t> pendant la phase d’injection = 68,2 </a:t>
            </a:r>
            <a:r>
              <a:rPr lang="fr-FR" sz="1800" dirty="0" err="1"/>
              <a:t>ng</a:t>
            </a:r>
            <a:r>
              <a:rPr lang="fr-FR" sz="1800" dirty="0"/>
              <a:t>/ml</a:t>
            </a:r>
          </a:p>
          <a:p>
            <a:r>
              <a:rPr lang="fr-FR" sz="1800" dirty="0"/>
              <a:t>C 2 semaines après la 1</a:t>
            </a:r>
            <a:r>
              <a:rPr lang="fr-FR" sz="1800" baseline="30000" dirty="0"/>
              <a:t>ère</a:t>
            </a:r>
            <a:r>
              <a:rPr lang="fr-FR" sz="1800" dirty="0"/>
              <a:t> et la 2</a:t>
            </a:r>
            <a:r>
              <a:rPr lang="fr-FR" sz="1800" baseline="30000" dirty="0"/>
              <a:t>ème</a:t>
            </a:r>
            <a:r>
              <a:rPr lang="fr-FR" sz="1800" dirty="0"/>
              <a:t> injection (S6 et S14) = 85,5 et 113 </a:t>
            </a:r>
            <a:r>
              <a:rPr lang="fr-FR" sz="1800" dirty="0" err="1"/>
              <a:t>ng</a:t>
            </a:r>
            <a:r>
              <a:rPr lang="fr-FR" sz="1800" dirty="0"/>
              <a:t>/ml</a:t>
            </a:r>
          </a:p>
          <a:p>
            <a:r>
              <a:rPr lang="fr-FR" sz="1800" dirty="0" err="1"/>
              <a:t>C</a:t>
            </a:r>
            <a:r>
              <a:rPr lang="fr-FR" sz="1800" baseline="-25000" dirty="0" err="1"/>
              <a:t>min</a:t>
            </a:r>
            <a:r>
              <a:rPr lang="fr-FR" sz="1800" dirty="0"/>
              <a:t> à S52 (8 semaines après dernière injection) = 91,9 </a:t>
            </a:r>
            <a:r>
              <a:rPr lang="fr-FR" sz="1800" dirty="0" err="1"/>
              <a:t>ng</a:t>
            </a:r>
            <a:r>
              <a:rPr lang="fr-FR" sz="1800" dirty="0"/>
              <a:t>/ml</a:t>
            </a:r>
          </a:p>
        </p:txBody>
      </p:sp>
      <p:sp>
        <p:nvSpPr>
          <p:cNvPr id="138" name="ZoneTexte 137"/>
          <p:cNvSpPr txBox="1"/>
          <p:nvPr/>
        </p:nvSpPr>
        <p:spPr>
          <a:xfrm>
            <a:off x="1181506" y="1238288"/>
            <a:ext cx="6332307" cy="400110"/>
          </a:xfrm>
          <a:prstGeom prst="rect">
            <a:avLst/>
          </a:prstGeom>
          <a:noFill/>
        </p:spPr>
        <p:txBody>
          <a:bodyPr wrap="none" rtlCol="0">
            <a:spAutoFit/>
          </a:bodyPr>
          <a:lstStyle/>
          <a:p>
            <a:pPr algn="r"/>
            <a:r>
              <a:rPr lang="fr-FR" sz="2000" b="1" dirty="0">
                <a:solidFill>
                  <a:srgbClr val="0070C0"/>
                </a:solidFill>
                <a:latin typeface="Calibri"/>
                <a:cs typeface="Calibri"/>
              </a:rPr>
              <a:t>Concentrations plasmatiques </a:t>
            </a:r>
            <a:r>
              <a:rPr lang="fr-FR" sz="2000" b="1">
                <a:solidFill>
                  <a:srgbClr val="0070C0"/>
                </a:solidFill>
                <a:latin typeface="Calibri"/>
                <a:cs typeface="Calibri"/>
              </a:rPr>
              <a:t>médianes (IQR) </a:t>
            </a:r>
            <a:r>
              <a:rPr lang="fr-FR" sz="2000" b="1" dirty="0">
                <a:solidFill>
                  <a:srgbClr val="0070C0"/>
                </a:solidFill>
                <a:latin typeface="Calibri"/>
                <a:cs typeface="Calibri"/>
              </a:rPr>
              <a:t>RPV (</a:t>
            </a:r>
            <a:r>
              <a:rPr lang="fr-FR" sz="2000" b="1" dirty="0" err="1">
                <a:solidFill>
                  <a:srgbClr val="0070C0"/>
                </a:solidFill>
                <a:latin typeface="Calibri"/>
                <a:cs typeface="Calibri"/>
              </a:rPr>
              <a:t>ng</a:t>
            </a:r>
            <a:r>
              <a:rPr lang="fr-FR" sz="2000" b="1" dirty="0">
                <a:solidFill>
                  <a:srgbClr val="0070C0"/>
                </a:solidFill>
                <a:latin typeface="Calibri"/>
                <a:cs typeface="Calibri"/>
              </a:rPr>
              <a:t>/ml)</a:t>
            </a:r>
          </a:p>
        </p:txBody>
      </p:sp>
      <p:sp>
        <p:nvSpPr>
          <p:cNvPr id="12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Bekker</a:t>
            </a:r>
            <a:r>
              <a:rPr lang="en-GB" sz="1200" i="1" dirty="0">
                <a:solidFill>
                  <a:srgbClr val="0070C0"/>
                </a:solidFill>
              </a:rPr>
              <a:t> LG, CROI 2017, Abs. 421LB</a:t>
            </a:r>
          </a:p>
        </p:txBody>
      </p:sp>
      <p:grpSp>
        <p:nvGrpSpPr>
          <p:cNvPr id="2" name="Groupe 1"/>
          <p:cNvGrpSpPr/>
          <p:nvPr/>
        </p:nvGrpSpPr>
        <p:grpSpPr>
          <a:xfrm>
            <a:off x="332738" y="1675383"/>
            <a:ext cx="8239762" cy="3475157"/>
            <a:chOff x="332738" y="1675383"/>
            <a:chExt cx="8239762" cy="3475157"/>
          </a:xfrm>
        </p:grpSpPr>
        <p:pic>
          <p:nvPicPr>
            <p:cNvPr id="7" name="Image 6"/>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2604212" y="4785454"/>
              <a:ext cx="326884" cy="403288"/>
            </a:xfrm>
            <a:prstGeom prst="rect">
              <a:avLst/>
            </a:prstGeom>
          </p:spPr>
        </p:pic>
        <p:sp>
          <p:nvSpPr>
            <p:cNvPr id="141" name="ZoneTexte 140"/>
            <p:cNvSpPr txBox="1"/>
            <p:nvPr/>
          </p:nvSpPr>
          <p:spPr>
            <a:xfrm>
              <a:off x="332738" y="4867128"/>
              <a:ext cx="1406155" cy="276999"/>
            </a:xfrm>
            <a:prstGeom prst="rect">
              <a:avLst/>
            </a:prstGeom>
            <a:noFill/>
          </p:spPr>
          <p:txBody>
            <a:bodyPr wrap="none" rtlCol="0" anchor="ctr">
              <a:spAutoFit/>
            </a:bodyPr>
            <a:lstStyle/>
            <a:p>
              <a:pPr algn="ctr"/>
              <a:r>
                <a:rPr lang="fr-FR" sz="1200" b="1" dirty="0"/>
                <a:t>Injections (n = 6)</a:t>
              </a:r>
            </a:p>
          </p:txBody>
        </p:sp>
        <p:sp>
          <p:nvSpPr>
            <p:cNvPr id="10" name="Freeform 7"/>
            <p:cNvSpPr>
              <a:spLocks/>
            </p:cNvSpPr>
            <p:nvPr/>
          </p:nvSpPr>
          <p:spPr bwMode="auto">
            <a:xfrm>
              <a:off x="1076564" y="1752380"/>
              <a:ext cx="7447374" cy="2650113"/>
            </a:xfrm>
            <a:custGeom>
              <a:avLst/>
              <a:gdLst>
                <a:gd name="T0" fmla="*/ 0 w 3620"/>
                <a:gd name="T1" fmla="*/ 0 h 2133"/>
                <a:gd name="T2" fmla="*/ 0 w 3620"/>
                <a:gd name="T3" fmla="*/ 2133 h 2133"/>
                <a:gd name="T4" fmla="*/ 3620 w 3620"/>
                <a:gd name="T5" fmla="*/ 2133 h 2133"/>
              </a:gdLst>
              <a:ahLst/>
              <a:cxnLst>
                <a:cxn ang="0">
                  <a:pos x="T0" y="T1"/>
                </a:cxn>
                <a:cxn ang="0">
                  <a:pos x="T2" y="T3"/>
                </a:cxn>
                <a:cxn ang="0">
                  <a:pos x="T4" y="T5"/>
                </a:cxn>
              </a:cxnLst>
              <a:rect l="0" t="0" r="r" b="b"/>
              <a:pathLst>
                <a:path w="3620" h="2133">
                  <a:moveTo>
                    <a:pt x="0" y="0"/>
                  </a:moveTo>
                  <a:lnTo>
                    <a:pt x="0" y="2133"/>
                  </a:lnTo>
                  <a:lnTo>
                    <a:pt x="3620" y="2133"/>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nvGrpSpPr>
            <p:cNvPr id="5200" name="Groupe 5199"/>
            <p:cNvGrpSpPr/>
            <p:nvPr/>
          </p:nvGrpSpPr>
          <p:grpSpPr>
            <a:xfrm>
              <a:off x="988456" y="1849244"/>
              <a:ext cx="88110" cy="2240301"/>
              <a:chOff x="932555" y="1849244"/>
              <a:chExt cx="144011" cy="2240301"/>
            </a:xfrm>
          </p:grpSpPr>
          <p:sp>
            <p:nvSpPr>
              <p:cNvPr id="11" name="Line 8"/>
              <p:cNvSpPr>
                <a:spLocks noChangeShapeType="1"/>
              </p:cNvSpPr>
              <p:nvPr/>
            </p:nvSpPr>
            <p:spPr bwMode="auto">
              <a:xfrm>
                <a:off x="932555" y="2594355"/>
                <a:ext cx="144011" cy="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9"/>
              <p:cNvSpPr>
                <a:spLocks noChangeShapeType="1"/>
              </p:cNvSpPr>
              <p:nvPr/>
            </p:nvSpPr>
            <p:spPr bwMode="auto">
              <a:xfrm>
                <a:off x="932555" y="3341951"/>
                <a:ext cx="144011" cy="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0"/>
              <p:cNvSpPr>
                <a:spLocks noChangeShapeType="1"/>
              </p:cNvSpPr>
              <p:nvPr/>
            </p:nvSpPr>
            <p:spPr bwMode="auto">
              <a:xfrm>
                <a:off x="932555" y="4089545"/>
                <a:ext cx="144011" cy="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1"/>
              <p:cNvSpPr>
                <a:spLocks noChangeShapeType="1"/>
              </p:cNvSpPr>
              <p:nvPr/>
            </p:nvSpPr>
            <p:spPr bwMode="auto">
              <a:xfrm>
                <a:off x="932555" y="1849244"/>
                <a:ext cx="144011" cy="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15" name="Line 12"/>
            <p:cNvSpPr>
              <a:spLocks noChangeShapeType="1"/>
            </p:cNvSpPr>
            <p:nvPr/>
          </p:nvSpPr>
          <p:spPr bwMode="auto">
            <a:xfrm flipV="1">
              <a:off x="6310299"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3"/>
            <p:cNvSpPr>
              <a:spLocks noChangeShapeType="1"/>
            </p:cNvSpPr>
            <p:nvPr/>
          </p:nvSpPr>
          <p:spPr bwMode="auto">
            <a:xfrm flipV="1">
              <a:off x="5112960"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4"/>
            <p:cNvSpPr>
              <a:spLocks noChangeShapeType="1"/>
            </p:cNvSpPr>
            <p:nvPr/>
          </p:nvSpPr>
          <p:spPr bwMode="auto">
            <a:xfrm flipV="1">
              <a:off x="5713687"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5"/>
            <p:cNvSpPr>
              <a:spLocks noChangeShapeType="1"/>
            </p:cNvSpPr>
            <p:nvPr/>
          </p:nvSpPr>
          <p:spPr bwMode="auto">
            <a:xfrm flipV="1">
              <a:off x="8120710"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6"/>
            <p:cNvSpPr>
              <a:spLocks noChangeShapeType="1"/>
            </p:cNvSpPr>
            <p:nvPr/>
          </p:nvSpPr>
          <p:spPr bwMode="auto">
            <a:xfrm flipV="1">
              <a:off x="6915142"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7"/>
            <p:cNvSpPr>
              <a:spLocks noChangeShapeType="1"/>
            </p:cNvSpPr>
            <p:nvPr/>
          </p:nvSpPr>
          <p:spPr bwMode="auto">
            <a:xfrm flipV="1">
              <a:off x="7515869"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8"/>
            <p:cNvSpPr>
              <a:spLocks noChangeShapeType="1"/>
            </p:cNvSpPr>
            <p:nvPr/>
          </p:nvSpPr>
          <p:spPr bwMode="auto">
            <a:xfrm flipV="1">
              <a:off x="1504479"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9"/>
            <p:cNvSpPr>
              <a:spLocks noChangeShapeType="1"/>
            </p:cNvSpPr>
            <p:nvPr/>
          </p:nvSpPr>
          <p:spPr bwMode="auto">
            <a:xfrm flipV="1">
              <a:off x="2105207"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0"/>
            <p:cNvSpPr>
              <a:spLocks noChangeShapeType="1"/>
            </p:cNvSpPr>
            <p:nvPr/>
          </p:nvSpPr>
          <p:spPr bwMode="auto">
            <a:xfrm flipV="1">
              <a:off x="3907389"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1"/>
            <p:cNvSpPr>
              <a:spLocks noChangeShapeType="1"/>
            </p:cNvSpPr>
            <p:nvPr/>
          </p:nvSpPr>
          <p:spPr bwMode="auto">
            <a:xfrm flipV="1">
              <a:off x="4508116"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2"/>
            <p:cNvSpPr>
              <a:spLocks noChangeShapeType="1"/>
            </p:cNvSpPr>
            <p:nvPr/>
          </p:nvSpPr>
          <p:spPr bwMode="auto">
            <a:xfrm flipV="1">
              <a:off x="2705934"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23"/>
            <p:cNvSpPr>
              <a:spLocks noChangeShapeType="1"/>
            </p:cNvSpPr>
            <p:nvPr/>
          </p:nvSpPr>
          <p:spPr bwMode="auto">
            <a:xfrm flipV="1">
              <a:off x="3306661" y="4402492"/>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4"/>
            <p:cNvSpPr>
              <a:spLocks noChangeShapeType="1"/>
            </p:cNvSpPr>
            <p:nvPr/>
          </p:nvSpPr>
          <p:spPr bwMode="auto">
            <a:xfrm>
              <a:off x="1076564" y="3274890"/>
              <a:ext cx="7369199" cy="0"/>
            </a:xfrm>
            <a:prstGeom prst="line">
              <a:avLst/>
            </a:prstGeom>
            <a:noFill/>
            <a:ln w="4763">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Freeform 25"/>
            <p:cNvSpPr>
              <a:spLocks/>
            </p:cNvSpPr>
            <p:nvPr/>
          </p:nvSpPr>
          <p:spPr bwMode="auto">
            <a:xfrm>
              <a:off x="1348125" y="2542198"/>
              <a:ext cx="279791" cy="233468"/>
            </a:xfrm>
            <a:custGeom>
              <a:avLst/>
              <a:gdLst>
                <a:gd name="T0" fmla="*/ 137 w 137"/>
                <a:gd name="T1" fmla="*/ 0 h 190"/>
                <a:gd name="T2" fmla="*/ 0 w 137"/>
                <a:gd name="T3" fmla="*/ 0 h 190"/>
                <a:gd name="T4" fmla="*/ 0 w 137"/>
                <a:gd name="T5" fmla="*/ 190 h 190"/>
                <a:gd name="T6" fmla="*/ 137 w 137"/>
                <a:gd name="T7" fmla="*/ 190 h 190"/>
                <a:gd name="T8" fmla="*/ 137 w 137"/>
                <a:gd name="T9" fmla="*/ 0 h 190"/>
                <a:gd name="T10" fmla="*/ 137 w 137"/>
                <a:gd name="T11" fmla="*/ 0 h 190"/>
              </a:gdLst>
              <a:ahLst/>
              <a:cxnLst>
                <a:cxn ang="0">
                  <a:pos x="T0" y="T1"/>
                </a:cxn>
                <a:cxn ang="0">
                  <a:pos x="T2" y="T3"/>
                </a:cxn>
                <a:cxn ang="0">
                  <a:pos x="T4" y="T5"/>
                </a:cxn>
                <a:cxn ang="0">
                  <a:pos x="T6" y="T7"/>
                </a:cxn>
                <a:cxn ang="0">
                  <a:pos x="T8" y="T9"/>
                </a:cxn>
                <a:cxn ang="0">
                  <a:pos x="T10" y="T11"/>
                </a:cxn>
              </a:cxnLst>
              <a:rect l="0" t="0" r="r" b="b"/>
              <a:pathLst>
                <a:path w="137" h="190">
                  <a:moveTo>
                    <a:pt x="137" y="0"/>
                  </a:moveTo>
                  <a:lnTo>
                    <a:pt x="0" y="0"/>
                  </a:lnTo>
                  <a:lnTo>
                    <a:pt x="0" y="190"/>
                  </a:lnTo>
                  <a:lnTo>
                    <a:pt x="137" y="190"/>
                  </a:lnTo>
                  <a:lnTo>
                    <a:pt x="137" y="0"/>
                  </a:lnTo>
                  <a:lnTo>
                    <a:pt x="137"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9" name="Freeform 26"/>
            <p:cNvSpPr>
              <a:spLocks/>
            </p:cNvSpPr>
            <p:nvPr/>
          </p:nvSpPr>
          <p:spPr bwMode="auto">
            <a:xfrm>
              <a:off x="1989999" y="2495007"/>
              <a:ext cx="250990" cy="255822"/>
            </a:xfrm>
            <a:custGeom>
              <a:avLst/>
              <a:gdLst>
                <a:gd name="T0" fmla="*/ 121 w 121"/>
                <a:gd name="T1" fmla="*/ 0 h 207"/>
                <a:gd name="T2" fmla="*/ 0 w 121"/>
                <a:gd name="T3" fmla="*/ 0 h 207"/>
                <a:gd name="T4" fmla="*/ 0 w 121"/>
                <a:gd name="T5" fmla="*/ 207 h 207"/>
                <a:gd name="T6" fmla="*/ 61 w 121"/>
                <a:gd name="T7" fmla="*/ 207 h 207"/>
                <a:gd name="T8" fmla="*/ 121 w 121"/>
                <a:gd name="T9" fmla="*/ 207 h 207"/>
                <a:gd name="T10" fmla="*/ 121 w 121"/>
                <a:gd name="T11" fmla="*/ 0 h 207"/>
                <a:gd name="T12" fmla="*/ 121 w 121"/>
                <a:gd name="T13" fmla="*/ 0 h 207"/>
              </a:gdLst>
              <a:ahLst/>
              <a:cxnLst>
                <a:cxn ang="0">
                  <a:pos x="T0" y="T1"/>
                </a:cxn>
                <a:cxn ang="0">
                  <a:pos x="T2" y="T3"/>
                </a:cxn>
                <a:cxn ang="0">
                  <a:pos x="T4" y="T5"/>
                </a:cxn>
                <a:cxn ang="0">
                  <a:pos x="T6" y="T7"/>
                </a:cxn>
                <a:cxn ang="0">
                  <a:pos x="T8" y="T9"/>
                </a:cxn>
                <a:cxn ang="0">
                  <a:pos x="T10" y="T11"/>
                </a:cxn>
                <a:cxn ang="0">
                  <a:pos x="T12" y="T13"/>
                </a:cxn>
              </a:cxnLst>
              <a:rect l="0" t="0" r="r" b="b"/>
              <a:pathLst>
                <a:path w="121" h="207">
                  <a:moveTo>
                    <a:pt x="121" y="0"/>
                  </a:moveTo>
                  <a:lnTo>
                    <a:pt x="0" y="0"/>
                  </a:lnTo>
                  <a:lnTo>
                    <a:pt x="0" y="207"/>
                  </a:lnTo>
                  <a:lnTo>
                    <a:pt x="61" y="207"/>
                  </a:lnTo>
                  <a:lnTo>
                    <a:pt x="121" y="207"/>
                  </a:lnTo>
                  <a:lnTo>
                    <a:pt x="121" y="0"/>
                  </a:lnTo>
                  <a:lnTo>
                    <a:pt x="121"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 name="Freeform 27"/>
            <p:cNvSpPr>
              <a:spLocks/>
            </p:cNvSpPr>
            <p:nvPr/>
          </p:nvSpPr>
          <p:spPr bwMode="auto">
            <a:xfrm>
              <a:off x="2590726" y="2552133"/>
              <a:ext cx="234532" cy="461969"/>
            </a:xfrm>
            <a:custGeom>
              <a:avLst/>
              <a:gdLst>
                <a:gd name="T0" fmla="*/ 115 w 115"/>
                <a:gd name="T1" fmla="*/ 0 h 373"/>
                <a:gd name="T2" fmla="*/ 0 w 115"/>
                <a:gd name="T3" fmla="*/ 0 h 373"/>
                <a:gd name="T4" fmla="*/ 0 w 115"/>
                <a:gd name="T5" fmla="*/ 373 h 373"/>
                <a:gd name="T6" fmla="*/ 115 w 115"/>
                <a:gd name="T7" fmla="*/ 373 h 373"/>
                <a:gd name="T8" fmla="*/ 115 w 115"/>
                <a:gd name="T9" fmla="*/ 0 h 373"/>
                <a:gd name="T10" fmla="*/ 115 w 115"/>
                <a:gd name="T11" fmla="*/ 0 h 373"/>
              </a:gdLst>
              <a:ahLst/>
              <a:cxnLst>
                <a:cxn ang="0">
                  <a:pos x="T0" y="T1"/>
                </a:cxn>
                <a:cxn ang="0">
                  <a:pos x="T2" y="T3"/>
                </a:cxn>
                <a:cxn ang="0">
                  <a:pos x="T4" y="T5"/>
                </a:cxn>
                <a:cxn ang="0">
                  <a:pos x="T6" y="T7"/>
                </a:cxn>
                <a:cxn ang="0">
                  <a:pos x="T8" y="T9"/>
                </a:cxn>
                <a:cxn ang="0">
                  <a:pos x="T10" y="T11"/>
                </a:cxn>
              </a:cxnLst>
              <a:rect l="0" t="0" r="r" b="b"/>
              <a:pathLst>
                <a:path w="115" h="373">
                  <a:moveTo>
                    <a:pt x="115" y="0"/>
                  </a:moveTo>
                  <a:lnTo>
                    <a:pt x="0" y="0"/>
                  </a:lnTo>
                  <a:lnTo>
                    <a:pt x="0" y="373"/>
                  </a:lnTo>
                  <a:lnTo>
                    <a:pt x="115" y="373"/>
                  </a:lnTo>
                  <a:lnTo>
                    <a:pt x="115" y="0"/>
                  </a:lnTo>
                  <a:lnTo>
                    <a:pt x="115"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28"/>
            <p:cNvSpPr>
              <a:spLocks/>
            </p:cNvSpPr>
            <p:nvPr/>
          </p:nvSpPr>
          <p:spPr bwMode="auto">
            <a:xfrm>
              <a:off x="7984930" y="2534746"/>
              <a:ext cx="259219" cy="119218"/>
            </a:xfrm>
            <a:custGeom>
              <a:avLst/>
              <a:gdLst>
                <a:gd name="T0" fmla="*/ 126 w 126"/>
                <a:gd name="T1" fmla="*/ 0 h 98"/>
                <a:gd name="T2" fmla="*/ 0 w 126"/>
                <a:gd name="T3" fmla="*/ 0 h 98"/>
                <a:gd name="T4" fmla="*/ 0 w 126"/>
                <a:gd name="T5" fmla="*/ 98 h 98"/>
                <a:gd name="T6" fmla="*/ 126 w 126"/>
                <a:gd name="T7" fmla="*/ 98 h 98"/>
                <a:gd name="T8" fmla="*/ 126 w 126"/>
                <a:gd name="T9" fmla="*/ 0 h 98"/>
                <a:gd name="T10" fmla="*/ 126 w 126"/>
                <a:gd name="T11" fmla="*/ 0 h 98"/>
              </a:gdLst>
              <a:ahLst/>
              <a:cxnLst>
                <a:cxn ang="0">
                  <a:pos x="T0" y="T1"/>
                </a:cxn>
                <a:cxn ang="0">
                  <a:pos x="T2" y="T3"/>
                </a:cxn>
                <a:cxn ang="0">
                  <a:pos x="T4" y="T5"/>
                </a:cxn>
                <a:cxn ang="0">
                  <a:pos x="T6" y="T7"/>
                </a:cxn>
                <a:cxn ang="0">
                  <a:pos x="T8" y="T9"/>
                </a:cxn>
                <a:cxn ang="0">
                  <a:pos x="T10" y="T11"/>
                </a:cxn>
              </a:cxnLst>
              <a:rect l="0" t="0" r="r" b="b"/>
              <a:pathLst>
                <a:path w="126" h="98">
                  <a:moveTo>
                    <a:pt x="126" y="0"/>
                  </a:moveTo>
                  <a:lnTo>
                    <a:pt x="0" y="0"/>
                  </a:lnTo>
                  <a:lnTo>
                    <a:pt x="0" y="98"/>
                  </a:lnTo>
                  <a:lnTo>
                    <a:pt x="126" y="98"/>
                  </a:lnTo>
                  <a:lnTo>
                    <a:pt x="126" y="0"/>
                  </a:lnTo>
                  <a:lnTo>
                    <a:pt x="126"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0" name="Freeform 29"/>
            <p:cNvSpPr>
              <a:spLocks/>
            </p:cNvSpPr>
            <p:nvPr/>
          </p:nvSpPr>
          <p:spPr bwMode="auto">
            <a:xfrm>
              <a:off x="7400661" y="2544681"/>
              <a:ext cx="246874" cy="196213"/>
            </a:xfrm>
            <a:custGeom>
              <a:avLst/>
              <a:gdLst>
                <a:gd name="T0" fmla="*/ 119 w 119"/>
                <a:gd name="T1" fmla="*/ 0 h 158"/>
                <a:gd name="T2" fmla="*/ 0 w 119"/>
                <a:gd name="T3" fmla="*/ 0 h 158"/>
                <a:gd name="T4" fmla="*/ 0 w 119"/>
                <a:gd name="T5" fmla="*/ 158 h 158"/>
                <a:gd name="T6" fmla="*/ 119 w 119"/>
                <a:gd name="T7" fmla="*/ 158 h 158"/>
                <a:gd name="T8" fmla="*/ 119 w 119"/>
                <a:gd name="T9" fmla="*/ 0 h 158"/>
                <a:gd name="T10" fmla="*/ 119 w 119"/>
                <a:gd name="T11" fmla="*/ 0 h 158"/>
              </a:gdLst>
              <a:ahLst/>
              <a:cxnLst>
                <a:cxn ang="0">
                  <a:pos x="T0" y="T1"/>
                </a:cxn>
                <a:cxn ang="0">
                  <a:pos x="T2" y="T3"/>
                </a:cxn>
                <a:cxn ang="0">
                  <a:pos x="T4" y="T5"/>
                </a:cxn>
                <a:cxn ang="0">
                  <a:pos x="T6" y="T7"/>
                </a:cxn>
                <a:cxn ang="0">
                  <a:pos x="T8" y="T9"/>
                </a:cxn>
                <a:cxn ang="0">
                  <a:pos x="T10" y="T11"/>
                </a:cxn>
              </a:cxnLst>
              <a:rect l="0" t="0" r="r" b="b"/>
              <a:pathLst>
                <a:path w="119" h="158">
                  <a:moveTo>
                    <a:pt x="119" y="0"/>
                  </a:moveTo>
                  <a:lnTo>
                    <a:pt x="0" y="0"/>
                  </a:lnTo>
                  <a:lnTo>
                    <a:pt x="0" y="158"/>
                  </a:lnTo>
                  <a:lnTo>
                    <a:pt x="119" y="158"/>
                  </a:lnTo>
                  <a:lnTo>
                    <a:pt x="119" y="0"/>
                  </a:lnTo>
                  <a:lnTo>
                    <a:pt x="119"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1" name="Freeform 30"/>
            <p:cNvSpPr>
              <a:spLocks/>
            </p:cNvSpPr>
            <p:nvPr/>
          </p:nvSpPr>
          <p:spPr bwMode="auto">
            <a:xfrm>
              <a:off x="6795818" y="2544681"/>
              <a:ext cx="246874" cy="178827"/>
            </a:xfrm>
            <a:custGeom>
              <a:avLst/>
              <a:gdLst>
                <a:gd name="T0" fmla="*/ 121 w 121"/>
                <a:gd name="T1" fmla="*/ 0 h 144"/>
                <a:gd name="T2" fmla="*/ 0 w 121"/>
                <a:gd name="T3" fmla="*/ 0 h 144"/>
                <a:gd name="T4" fmla="*/ 0 w 121"/>
                <a:gd name="T5" fmla="*/ 144 h 144"/>
                <a:gd name="T6" fmla="*/ 121 w 121"/>
                <a:gd name="T7" fmla="*/ 144 h 144"/>
                <a:gd name="T8" fmla="*/ 121 w 121"/>
                <a:gd name="T9" fmla="*/ 0 h 144"/>
                <a:gd name="T10" fmla="*/ 121 w 121"/>
                <a:gd name="T11" fmla="*/ 0 h 144"/>
              </a:gdLst>
              <a:ahLst/>
              <a:cxnLst>
                <a:cxn ang="0">
                  <a:pos x="T0" y="T1"/>
                </a:cxn>
                <a:cxn ang="0">
                  <a:pos x="T2" y="T3"/>
                </a:cxn>
                <a:cxn ang="0">
                  <a:pos x="T4" y="T5"/>
                </a:cxn>
                <a:cxn ang="0">
                  <a:pos x="T6" y="T7"/>
                </a:cxn>
                <a:cxn ang="0">
                  <a:pos x="T8" y="T9"/>
                </a:cxn>
                <a:cxn ang="0">
                  <a:pos x="T10" y="T11"/>
                </a:cxn>
              </a:cxnLst>
              <a:rect l="0" t="0" r="r" b="b"/>
              <a:pathLst>
                <a:path w="121" h="144">
                  <a:moveTo>
                    <a:pt x="121" y="0"/>
                  </a:moveTo>
                  <a:lnTo>
                    <a:pt x="0" y="0"/>
                  </a:lnTo>
                  <a:lnTo>
                    <a:pt x="0" y="144"/>
                  </a:lnTo>
                  <a:lnTo>
                    <a:pt x="121" y="144"/>
                  </a:lnTo>
                  <a:lnTo>
                    <a:pt x="121" y="0"/>
                  </a:lnTo>
                  <a:lnTo>
                    <a:pt x="121"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2" name="Freeform 31"/>
            <p:cNvSpPr>
              <a:spLocks/>
            </p:cNvSpPr>
            <p:nvPr/>
          </p:nvSpPr>
          <p:spPr bwMode="auto">
            <a:xfrm>
              <a:off x="6190977" y="2611742"/>
              <a:ext cx="246874" cy="163924"/>
            </a:xfrm>
            <a:custGeom>
              <a:avLst/>
              <a:gdLst>
                <a:gd name="T0" fmla="*/ 60 w 119"/>
                <a:gd name="T1" fmla="*/ 0 h 132"/>
                <a:gd name="T2" fmla="*/ 0 w 119"/>
                <a:gd name="T3" fmla="*/ 0 h 132"/>
                <a:gd name="T4" fmla="*/ 0 w 119"/>
                <a:gd name="T5" fmla="*/ 132 h 132"/>
                <a:gd name="T6" fmla="*/ 119 w 119"/>
                <a:gd name="T7" fmla="*/ 132 h 132"/>
                <a:gd name="T8" fmla="*/ 119 w 119"/>
                <a:gd name="T9" fmla="*/ 0 h 132"/>
                <a:gd name="T10" fmla="*/ 60 w 119"/>
                <a:gd name="T11" fmla="*/ 0 h 132"/>
                <a:gd name="T12" fmla="*/ 60 w 119"/>
                <a:gd name="T13" fmla="*/ 0 h 132"/>
              </a:gdLst>
              <a:ahLst/>
              <a:cxnLst>
                <a:cxn ang="0">
                  <a:pos x="T0" y="T1"/>
                </a:cxn>
                <a:cxn ang="0">
                  <a:pos x="T2" y="T3"/>
                </a:cxn>
                <a:cxn ang="0">
                  <a:pos x="T4" y="T5"/>
                </a:cxn>
                <a:cxn ang="0">
                  <a:pos x="T6" y="T7"/>
                </a:cxn>
                <a:cxn ang="0">
                  <a:pos x="T8" y="T9"/>
                </a:cxn>
                <a:cxn ang="0">
                  <a:pos x="T10" y="T11"/>
                </a:cxn>
                <a:cxn ang="0">
                  <a:pos x="T12" y="T13"/>
                </a:cxn>
              </a:cxnLst>
              <a:rect l="0" t="0" r="r" b="b"/>
              <a:pathLst>
                <a:path w="119" h="132">
                  <a:moveTo>
                    <a:pt x="60" y="0"/>
                  </a:moveTo>
                  <a:lnTo>
                    <a:pt x="0" y="0"/>
                  </a:lnTo>
                  <a:lnTo>
                    <a:pt x="0" y="132"/>
                  </a:lnTo>
                  <a:lnTo>
                    <a:pt x="119" y="132"/>
                  </a:lnTo>
                  <a:lnTo>
                    <a:pt x="119" y="0"/>
                  </a:lnTo>
                  <a:lnTo>
                    <a:pt x="60" y="0"/>
                  </a:lnTo>
                  <a:lnTo>
                    <a:pt x="60"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3" name="Freeform 32"/>
            <p:cNvSpPr>
              <a:spLocks/>
            </p:cNvSpPr>
            <p:nvPr/>
          </p:nvSpPr>
          <p:spPr bwMode="auto">
            <a:xfrm>
              <a:off x="5586134" y="2678801"/>
              <a:ext cx="242761" cy="141572"/>
            </a:xfrm>
            <a:custGeom>
              <a:avLst/>
              <a:gdLst>
                <a:gd name="T0" fmla="*/ 120 w 120"/>
                <a:gd name="T1" fmla="*/ 114 h 114"/>
                <a:gd name="T2" fmla="*/ 120 w 120"/>
                <a:gd name="T3" fmla="*/ 0 h 114"/>
                <a:gd name="T4" fmla="*/ 0 w 120"/>
                <a:gd name="T5" fmla="*/ 0 h 114"/>
                <a:gd name="T6" fmla="*/ 0 w 120"/>
                <a:gd name="T7" fmla="*/ 114 h 114"/>
                <a:gd name="T8" fmla="*/ 120 w 120"/>
                <a:gd name="T9" fmla="*/ 114 h 114"/>
                <a:gd name="T10" fmla="*/ 120 w 120"/>
                <a:gd name="T11" fmla="*/ 114 h 114"/>
              </a:gdLst>
              <a:ahLst/>
              <a:cxnLst>
                <a:cxn ang="0">
                  <a:pos x="T0" y="T1"/>
                </a:cxn>
                <a:cxn ang="0">
                  <a:pos x="T2" y="T3"/>
                </a:cxn>
                <a:cxn ang="0">
                  <a:pos x="T4" y="T5"/>
                </a:cxn>
                <a:cxn ang="0">
                  <a:pos x="T6" y="T7"/>
                </a:cxn>
                <a:cxn ang="0">
                  <a:pos x="T8" y="T9"/>
                </a:cxn>
                <a:cxn ang="0">
                  <a:pos x="T10" y="T11"/>
                </a:cxn>
              </a:cxnLst>
              <a:rect l="0" t="0" r="r" b="b"/>
              <a:pathLst>
                <a:path w="120" h="114">
                  <a:moveTo>
                    <a:pt x="120" y="114"/>
                  </a:moveTo>
                  <a:lnTo>
                    <a:pt x="120" y="0"/>
                  </a:lnTo>
                  <a:lnTo>
                    <a:pt x="0" y="0"/>
                  </a:lnTo>
                  <a:lnTo>
                    <a:pt x="0" y="114"/>
                  </a:lnTo>
                  <a:lnTo>
                    <a:pt x="120" y="114"/>
                  </a:lnTo>
                  <a:lnTo>
                    <a:pt x="120" y="114"/>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4" name="Freeform 33"/>
            <p:cNvSpPr>
              <a:spLocks/>
            </p:cNvSpPr>
            <p:nvPr/>
          </p:nvSpPr>
          <p:spPr bwMode="auto">
            <a:xfrm>
              <a:off x="4989522" y="2460235"/>
              <a:ext cx="242761" cy="171376"/>
            </a:xfrm>
            <a:custGeom>
              <a:avLst/>
              <a:gdLst>
                <a:gd name="T0" fmla="*/ 117 w 117"/>
                <a:gd name="T1" fmla="*/ 0 h 138"/>
                <a:gd name="T2" fmla="*/ 0 w 117"/>
                <a:gd name="T3" fmla="*/ 0 h 138"/>
                <a:gd name="T4" fmla="*/ 0 w 117"/>
                <a:gd name="T5" fmla="*/ 138 h 138"/>
                <a:gd name="T6" fmla="*/ 117 w 117"/>
                <a:gd name="T7" fmla="*/ 138 h 138"/>
                <a:gd name="T8" fmla="*/ 117 w 117"/>
                <a:gd name="T9" fmla="*/ 0 h 138"/>
                <a:gd name="T10" fmla="*/ 117 w 117"/>
                <a:gd name="T11" fmla="*/ 0 h 138"/>
              </a:gdLst>
              <a:ahLst/>
              <a:cxnLst>
                <a:cxn ang="0">
                  <a:pos x="T0" y="T1"/>
                </a:cxn>
                <a:cxn ang="0">
                  <a:pos x="T2" y="T3"/>
                </a:cxn>
                <a:cxn ang="0">
                  <a:pos x="T4" y="T5"/>
                </a:cxn>
                <a:cxn ang="0">
                  <a:pos x="T6" y="T7"/>
                </a:cxn>
                <a:cxn ang="0">
                  <a:pos x="T8" y="T9"/>
                </a:cxn>
                <a:cxn ang="0">
                  <a:pos x="T10" y="T11"/>
                </a:cxn>
              </a:cxnLst>
              <a:rect l="0" t="0" r="r" b="b"/>
              <a:pathLst>
                <a:path w="117" h="138">
                  <a:moveTo>
                    <a:pt x="117" y="0"/>
                  </a:moveTo>
                  <a:lnTo>
                    <a:pt x="0" y="0"/>
                  </a:lnTo>
                  <a:lnTo>
                    <a:pt x="0" y="138"/>
                  </a:lnTo>
                  <a:lnTo>
                    <a:pt x="117" y="138"/>
                  </a:lnTo>
                  <a:lnTo>
                    <a:pt x="117" y="0"/>
                  </a:lnTo>
                  <a:lnTo>
                    <a:pt x="117"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5" name="Freeform 34"/>
            <p:cNvSpPr>
              <a:spLocks/>
            </p:cNvSpPr>
            <p:nvPr/>
          </p:nvSpPr>
          <p:spPr bwMode="auto">
            <a:xfrm>
              <a:off x="4384679" y="2812921"/>
              <a:ext cx="259219" cy="168892"/>
            </a:xfrm>
            <a:custGeom>
              <a:avLst/>
              <a:gdLst>
                <a:gd name="T0" fmla="*/ 125 w 125"/>
                <a:gd name="T1" fmla="*/ 0 h 135"/>
                <a:gd name="T2" fmla="*/ 0 w 125"/>
                <a:gd name="T3" fmla="*/ 0 h 135"/>
                <a:gd name="T4" fmla="*/ 0 w 125"/>
                <a:gd name="T5" fmla="*/ 135 h 135"/>
                <a:gd name="T6" fmla="*/ 125 w 125"/>
                <a:gd name="T7" fmla="*/ 135 h 135"/>
                <a:gd name="T8" fmla="*/ 125 w 125"/>
                <a:gd name="T9" fmla="*/ 0 h 135"/>
                <a:gd name="T10" fmla="*/ 125 w 125"/>
                <a:gd name="T11" fmla="*/ 0 h 135"/>
              </a:gdLst>
              <a:ahLst/>
              <a:cxnLst>
                <a:cxn ang="0">
                  <a:pos x="T0" y="T1"/>
                </a:cxn>
                <a:cxn ang="0">
                  <a:pos x="T2" y="T3"/>
                </a:cxn>
                <a:cxn ang="0">
                  <a:pos x="T4" y="T5"/>
                </a:cxn>
                <a:cxn ang="0">
                  <a:pos x="T6" y="T7"/>
                </a:cxn>
                <a:cxn ang="0">
                  <a:pos x="T8" y="T9"/>
                </a:cxn>
                <a:cxn ang="0">
                  <a:pos x="T10" y="T11"/>
                </a:cxn>
              </a:cxnLst>
              <a:rect l="0" t="0" r="r" b="b"/>
              <a:pathLst>
                <a:path w="125" h="135">
                  <a:moveTo>
                    <a:pt x="125" y="0"/>
                  </a:moveTo>
                  <a:lnTo>
                    <a:pt x="0" y="0"/>
                  </a:lnTo>
                  <a:lnTo>
                    <a:pt x="0" y="135"/>
                  </a:lnTo>
                  <a:lnTo>
                    <a:pt x="125" y="135"/>
                  </a:lnTo>
                  <a:lnTo>
                    <a:pt x="125" y="0"/>
                  </a:lnTo>
                  <a:lnTo>
                    <a:pt x="125"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7" name="Freeform 35"/>
            <p:cNvSpPr>
              <a:spLocks/>
            </p:cNvSpPr>
            <p:nvPr/>
          </p:nvSpPr>
          <p:spPr bwMode="auto">
            <a:xfrm>
              <a:off x="3792181" y="2614225"/>
              <a:ext cx="246874" cy="228501"/>
            </a:xfrm>
            <a:custGeom>
              <a:avLst/>
              <a:gdLst>
                <a:gd name="T0" fmla="*/ 119 w 119"/>
                <a:gd name="T1" fmla="*/ 0 h 183"/>
                <a:gd name="T2" fmla="*/ 0 w 119"/>
                <a:gd name="T3" fmla="*/ 0 h 183"/>
                <a:gd name="T4" fmla="*/ 0 w 119"/>
                <a:gd name="T5" fmla="*/ 183 h 183"/>
                <a:gd name="T6" fmla="*/ 119 w 119"/>
                <a:gd name="T7" fmla="*/ 183 h 183"/>
                <a:gd name="T8" fmla="*/ 119 w 119"/>
                <a:gd name="T9" fmla="*/ 0 h 183"/>
                <a:gd name="T10" fmla="*/ 119 w 119"/>
                <a:gd name="T11" fmla="*/ 0 h 183"/>
              </a:gdLst>
              <a:ahLst/>
              <a:cxnLst>
                <a:cxn ang="0">
                  <a:pos x="T0" y="T1"/>
                </a:cxn>
                <a:cxn ang="0">
                  <a:pos x="T2" y="T3"/>
                </a:cxn>
                <a:cxn ang="0">
                  <a:pos x="T4" y="T5"/>
                </a:cxn>
                <a:cxn ang="0">
                  <a:pos x="T6" y="T7"/>
                </a:cxn>
                <a:cxn ang="0">
                  <a:pos x="T8" y="T9"/>
                </a:cxn>
                <a:cxn ang="0">
                  <a:pos x="T10" y="T11"/>
                </a:cxn>
              </a:cxnLst>
              <a:rect l="0" t="0" r="r" b="b"/>
              <a:pathLst>
                <a:path w="119" h="183">
                  <a:moveTo>
                    <a:pt x="119" y="0"/>
                  </a:moveTo>
                  <a:lnTo>
                    <a:pt x="0" y="0"/>
                  </a:lnTo>
                  <a:lnTo>
                    <a:pt x="0" y="183"/>
                  </a:lnTo>
                  <a:lnTo>
                    <a:pt x="119" y="183"/>
                  </a:lnTo>
                  <a:lnTo>
                    <a:pt x="119" y="0"/>
                  </a:lnTo>
                  <a:lnTo>
                    <a:pt x="119"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8" name="Freeform 36"/>
            <p:cNvSpPr>
              <a:spLocks/>
            </p:cNvSpPr>
            <p:nvPr/>
          </p:nvSpPr>
          <p:spPr bwMode="auto">
            <a:xfrm>
              <a:off x="3195569" y="2539713"/>
              <a:ext cx="234532" cy="206148"/>
            </a:xfrm>
            <a:custGeom>
              <a:avLst/>
              <a:gdLst>
                <a:gd name="T0" fmla="*/ 115 w 115"/>
                <a:gd name="T1" fmla="*/ 0 h 166"/>
                <a:gd name="T2" fmla="*/ 0 w 115"/>
                <a:gd name="T3" fmla="*/ 0 h 166"/>
                <a:gd name="T4" fmla="*/ 0 w 115"/>
                <a:gd name="T5" fmla="*/ 166 h 166"/>
                <a:gd name="T6" fmla="*/ 57 w 115"/>
                <a:gd name="T7" fmla="*/ 166 h 166"/>
                <a:gd name="T8" fmla="*/ 115 w 115"/>
                <a:gd name="T9" fmla="*/ 166 h 166"/>
                <a:gd name="T10" fmla="*/ 115 w 115"/>
                <a:gd name="T11" fmla="*/ 0 h 166"/>
                <a:gd name="T12" fmla="*/ 115 w 115"/>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115" h="166">
                  <a:moveTo>
                    <a:pt x="115" y="0"/>
                  </a:moveTo>
                  <a:lnTo>
                    <a:pt x="0" y="0"/>
                  </a:lnTo>
                  <a:lnTo>
                    <a:pt x="0" y="166"/>
                  </a:lnTo>
                  <a:lnTo>
                    <a:pt x="57" y="166"/>
                  </a:lnTo>
                  <a:lnTo>
                    <a:pt x="115" y="166"/>
                  </a:lnTo>
                  <a:lnTo>
                    <a:pt x="115" y="0"/>
                  </a:lnTo>
                  <a:lnTo>
                    <a:pt x="115" y="0"/>
                  </a:lnTo>
                  <a:close/>
                </a:path>
              </a:pathLst>
            </a:custGeom>
            <a:solidFill>
              <a:srgbClr val="66C1FF"/>
            </a:solidFill>
            <a:ln w="0">
              <a:solidFill>
                <a:srgbClr val="66C1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9" name="Line 37"/>
            <p:cNvSpPr>
              <a:spLocks noChangeShapeType="1"/>
            </p:cNvSpPr>
            <p:nvPr/>
          </p:nvSpPr>
          <p:spPr bwMode="auto">
            <a:xfrm>
              <a:off x="8112481" y="2440365"/>
              <a:ext cx="0" cy="94381"/>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0" name="Freeform 38"/>
            <p:cNvSpPr>
              <a:spLocks/>
            </p:cNvSpPr>
            <p:nvPr/>
          </p:nvSpPr>
          <p:spPr bwMode="auto">
            <a:xfrm>
              <a:off x="8112481" y="2534746"/>
              <a:ext cx="131666" cy="119218"/>
            </a:xfrm>
            <a:custGeom>
              <a:avLst/>
              <a:gdLst>
                <a:gd name="T0" fmla="*/ 0 w 64"/>
                <a:gd name="T1" fmla="*/ 98 h 98"/>
                <a:gd name="T2" fmla="*/ 64 w 64"/>
                <a:gd name="T3" fmla="*/ 98 h 98"/>
                <a:gd name="T4" fmla="*/ 64 w 64"/>
                <a:gd name="T5" fmla="*/ 0 h 98"/>
                <a:gd name="T6" fmla="*/ 0 w 64"/>
                <a:gd name="T7" fmla="*/ 0 h 98"/>
              </a:gdLst>
              <a:ahLst/>
              <a:cxnLst>
                <a:cxn ang="0">
                  <a:pos x="T0" y="T1"/>
                </a:cxn>
                <a:cxn ang="0">
                  <a:pos x="T2" y="T3"/>
                </a:cxn>
                <a:cxn ang="0">
                  <a:pos x="T4" y="T5"/>
                </a:cxn>
                <a:cxn ang="0">
                  <a:pos x="T6" y="T7"/>
                </a:cxn>
              </a:cxnLst>
              <a:rect l="0" t="0" r="r" b="b"/>
              <a:pathLst>
                <a:path w="64" h="98">
                  <a:moveTo>
                    <a:pt x="0" y="98"/>
                  </a:moveTo>
                  <a:lnTo>
                    <a:pt x="64" y="98"/>
                  </a:lnTo>
                  <a:lnTo>
                    <a:pt x="64"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1" name="Freeform 39"/>
            <p:cNvSpPr>
              <a:spLocks/>
            </p:cNvSpPr>
            <p:nvPr/>
          </p:nvSpPr>
          <p:spPr bwMode="auto">
            <a:xfrm>
              <a:off x="7984930" y="2534746"/>
              <a:ext cx="127553" cy="119218"/>
            </a:xfrm>
            <a:custGeom>
              <a:avLst/>
              <a:gdLst>
                <a:gd name="T0" fmla="*/ 62 w 62"/>
                <a:gd name="T1" fmla="*/ 0 h 98"/>
                <a:gd name="T2" fmla="*/ 0 w 62"/>
                <a:gd name="T3" fmla="*/ 0 h 98"/>
                <a:gd name="T4" fmla="*/ 0 w 62"/>
                <a:gd name="T5" fmla="*/ 98 h 98"/>
                <a:gd name="T6" fmla="*/ 62 w 62"/>
                <a:gd name="T7" fmla="*/ 98 h 98"/>
              </a:gdLst>
              <a:ahLst/>
              <a:cxnLst>
                <a:cxn ang="0">
                  <a:pos x="T0" y="T1"/>
                </a:cxn>
                <a:cxn ang="0">
                  <a:pos x="T2" y="T3"/>
                </a:cxn>
                <a:cxn ang="0">
                  <a:pos x="T4" y="T5"/>
                </a:cxn>
                <a:cxn ang="0">
                  <a:pos x="T6" y="T7"/>
                </a:cxn>
              </a:cxnLst>
              <a:rect l="0" t="0" r="r" b="b"/>
              <a:pathLst>
                <a:path w="62" h="98">
                  <a:moveTo>
                    <a:pt x="62" y="0"/>
                  </a:moveTo>
                  <a:lnTo>
                    <a:pt x="0" y="0"/>
                  </a:lnTo>
                  <a:lnTo>
                    <a:pt x="0" y="98"/>
                  </a:lnTo>
                  <a:lnTo>
                    <a:pt x="62" y="98"/>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2" name="Line 40"/>
            <p:cNvSpPr>
              <a:spLocks noChangeShapeType="1"/>
            </p:cNvSpPr>
            <p:nvPr/>
          </p:nvSpPr>
          <p:spPr bwMode="auto">
            <a:xfrm flipV="1">
              <a:off x="8112481" y="2653964"/>
              <a:ext cx="0" cy="25830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3" name="Line 41"/>
            <p:cNvSpPr>
              <a:spLocks noChangeShapeType="1"/>
            </p:cNvSpPr>
            <p:nvPr/>
          </p:nvSpPr>
          <p:spPr bwMode="auto">
            <a:xfrm>
              <a:off x="7519983" y="2415528"/>
              <a:ext cx="0" cy="129153"/>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4" name="Freeform 42"/>
            <p:cNvSpPr>
              <a:spLocks/>
            </p:cNvSpPr>
            <p:nvPr/>
          </p:nvSpPr>
          <p:spPr bwMode="auto">
            <a:xfrm>
              <a:off x="7519983" y="2544681"/>
              <a:ext cx="127553" cy="196213"/>
            </a:xfrm>
            <a:custGeom>
              <a:avLst/>
              <a:gdLst>
                <a:gd name="T0" fmla="*/ 0 w 60"/>
                <a:gd name="T1" fmla="*/ 158 h 158"/>
                <a:gd name="T2" fmla="*/ 60 w 60"/>
                <a:gd name="T3" fmla="*/ 158 h 158"/>
                <a:gd name="T4" fmla="*/ 60 w 60"/>
                <a:gd name="T5" fmla="*/ 0 h 158"/>
                <a:gd name="T6" fmla="*/ 0 w 60"/>
                <a:gd name="T7" fmla="*/ 0 h 158"/>
              </a:gdLst>
              <a:ahLst/>
              <a:cxnLst>
                <a:cxn ang="0">
                  <a:pos x="T0" y="T1"/>
                </a:cxn>
                <a:cxn ang="0">
                  <a:pos x="T2" y="T3"/>
                </a:cxn>
                <a:cxn ang="0">
                  <a:pos x="T4" y="T5"/>
                </a:cxn>
                <a:cxn ang="0">
                  <a:pos x="T6" y="T7"/>
                </a:cxn>
              </a:cxnLst>
              <a:rect l="0" t="0" r="r" b="b"/>
              <a:pathLst>
                <a:path w="60" h="158">
                  <a:moveTo>
                    <a:pt x="0" y="158"/>
                  </a:moveTo>
                  <a:lnTo>
                    <a:pt x="60" y="158"/>
                  </a:lnTo>
                  <a:lnTo>
                    <a:pt x="60"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5" name="Line 43"/>
            <p:cNvSpPr>
              <a:spLocks noChangeShapeType="1"/>
            </p:cNvSpPr>
            <p:nvPr/>
          </p:nvSpPr>
          <p:spPr bwMode="auto">
            <a:xfrm>
              <a:off x="6919255" y="2408078"/>
              <a:ext cx="0" cy="13660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6" name="Freeform 44"/>
            <p:cNvSpPr>
              <a:spLocks/>
            </p:cNvSpPr>
            <p:nvPr/>
          </p:nvSpPr>
          <p:spPr bwMode="auto">
            <a:xfrm>
              <a:off x="6919255" y="2544681"/>
              <a:ext cx="123437" cy="178827"/>
            </a:xfrm>
            <a:custGeom>
              <a:avLst/>
              <a:gdLst>
                <a:gd name="T0" fmla="*/ 0 w 60"/>
                <a:gd name="T1" fmla="*/ 144 h 144"/>
                <a:gd name="T2" fmla="*/ 60 w 60"/>
                <a:gd name="T3" fmla="*/ 144 h 144"/>
                <a:gd name="T4" fmla="*/ 60 w 60"/>
                <a:gd name="T5" fmla="*/ 0 h 144"/>
                <a:gd name="T6" fmla="*/ 0 w 60"/>
                <a:gd name="T7" fmla="*/ 0 h 144"/>
              </a:gdLst>
              <a:ahLst/>
              <a:cxnLst>
                <a:cxn ang="0">
                  <a:pos x="T0" y="T1"/>
                </a:cxn>
                <a:cxn ang="0">
                  <a:pos x="T2" y="T3"/>
                </a:cxn>
                <a:cxn ang="0">
                  <a:pos x="T4" y="T5"/>
                </a:cxn>
                <a:cxn ang="0">
                  <a:pos x="T6" y="T7"/>
                </a:cxn>
              </a:cxnLst>
              <a:rect l="0" t="0" r="r" b="b"/>
              <a:pathLst>
                <a:path w="60" h="144">
                  <a:moveTo>
                    <a:pt x="0" y="144"/>
                  </a:moveTo>
                  <a:lnTo>
                    <a:pt x="60" y="144"/>
                  </a:lnTo>
                  <a:lnTo>
                    <a:pt x="60"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7" name="Line 45"/>
            <p:cNvSpPr>
              <a:spLocks noChangeShapeType="1"/>
            </p:cNvSpPr>
            <p:nvPr/>
          </p:nvSpPr>
          <p:spPr bwMode="auto">
            <a:xfrm flipV="1">
              <a:off x="6919255" y="2723508"/>
              <a:ext cx="0" cy="161442"/>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8" name="Line 46"/>
            <p:cNvSpPr>
              <a:spLocks noChangeShapeType="1"/>
            </p:cNvSpPr>
            <p:nvPr/>
          </p:nvSpPr>
          <p:spPr bwMode="auto">
            <a:xfrm flipV="1">
              <a:off x="7519983" y="2740894"/>
              <a:ext cx="0" cy="14405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9" name="Freeform 47"/>
            <p:cNvSpPr>
              <a:spLocks/>
            </p:cNvSpPr>
            <p:nvPr/>
          </p:nvSpPr>
          <p:spPr bwMode="auto">
            <a:xfrm>
              <a:off x="7400661" y="2544681"/>
              <a:ext cx="119324" cy="196213"/>
            </a:xfrm>
            <a:custGeom>
              <a:avLst/>
              <a:gdLst>
                <a:gd name="T0" fmla="*/ 59 w 59"/>
                <a:gd name="T1" fmla="*/ 0 h 158"/>
                <a:gd name="T2" fmla="*/ 0 w 59"/>
                <a:gd name="T3" fmla="*/ 0 h 158"/>
                <a:gd name="T4" fmla="*/ 0 w 59"/>
                <a:gd name="T5" fmla="*/ 158 h 158"/>
                <a:gd name="T6" fmla="*/ 59 w 59"/>
                <a:gd name="T7" fmla="*/ 158 h 158"/>
              </a:gdLst>
              <a:ahLst/>
              <a:cxnLst>
                <a:cxn ang="0">
                  <a:pos x="T0" y="T1"/>
                </a:cxn>
                <a:cxn ang="0">
                  <a:pos x="T2" y="T3"/>
                </a:cxn>
                <a:cxn ang="0">
                  <a:pos x="T4" y="T5"/>
                </a:cxn>
                <a:cxn ang="0">
                  <a:pos x="T6" y="T7"/>
                </a:cxn>
              </a:cxnLst>
              <a:rect l="0" t="0" r="r" b="b"/>
              <a:pathLst>
                <a:path w="59" h="158">
                  <a:moveTo>
                    <a:pt x="59" y="0"/>
                  </a:moveTo>
                  <a:lnTo>
                    <a:pt x="0" y="0"/>
                  </a:lnTo>
                  <a:lnTo>
                    <a:pt x="0" y="158"/>
                  </a:lnTo>
                  <a:lnTo>
                    <a:pt x="59" y="158"/>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0" name="Line 48"/>
            <p:cNvSpPr>
              <a:spLocks noChangeShapeType="1"/>
            </p:cNvSpPr>
            <p:nvPr/>
          </p:nvSpPr>
          <p:spPr bwMode="auto">
            <a:xfrm>
              <a:off x="6314414" y="2517361"/>
              <a:ext cx="0" cy="94381"/>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1" name="Freeform 49"/>
            <p:cNvSpPr>
              <a:spLocks/>
            </p:cNvSpPr>
            <p:nvPr/>
          </p:nvSpPr>
          <p:spPr bwMode="auto">
            <a:xfrm>
              <a:off x="6190977" y="2611742"/>
              <a:ext cx="123437" cy="163924"/>
            </a:xfrm>
            <a:custGeom>
              <a:avLst/>
              <a:gdLst>
                <a:gd name="T0" fmla="*/ 60 w 60"/>
                <a:gd name="T1" fmla="*/ 0 h 132"/>
                <a:gd name="T2" fmla="*/ 0 w 60"/>
                <a:gd name="T3" fmla="*/ 0 h 132"/>
                <a:gd name="T4" fmla="*/ 0 w 60"/>
                <a:gd name="T5" fmla="*/ 132 h 132"/>
                <a:gd name="T6" fmla="*/ 60 w 60"/>
                <a:gd name="T7" fmla="*/ 132 h 132"/>
              </a:gdLst>
              <a:ahLst/>
              <a:cxnLst>
                <a:cxn ang="0">
                  <a:pos x="T0" y="T1"/>
                </a:cxn>
                <a:cxn ang="0">
                  <a:pos x="T2" y="T3"/>
                </a:cxn>
                <a:cxn ang="0">
                  <a:pos x="T4" y="T5"/>
                </a:cxn>
                <a:cxn ang="0">
                  <a:pos x="T6" y="T7"/>
                </a:cxn>
              </a:cxnLst>
              <a:rect l="0" t="0" r="r" b="b"/>
              <a:pathLst>
                <a:path w="60" h="132">
                  <a:moveTo>
                    <a:pt x="60" y="0"/>
                  </a:moveTo>
                  <a:lnTo>
                    <a:pt x="0" y="0"/>
                  </a:lnTo>
                  <a:lnTo>
                    <a:pt x="0" y="132"/>
                  </a:lnTo>
                  <a:lnTo>
                    <a:pt x="60" y="132"/>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2" name="Line 50"/>
            <p:cNvSpPr>
              <a:spLocks noChangeShapeType="1"/>
            </p:cNvSpPr>
            <p:nvPr/>
          </p:nvSpPr>
          <p:spPr bwMode="auto">
            <a:xfrm flipV="1">
              <a:off x="6314414" y="2775666"/>
              <a:ext cx="0" cy="27817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3" name="Freeform 51"/>
            <p:cNvSpPr>
              <a:spLocks/>
            </p:cNvSpPr>
            <p:nvPr/>
          </p:nvSpPr>
          <p:spPr bwMode="auto">
            <a:xfrm>
              <a:off x="5709571" y="2678801"/>
              <a:ext cx="119324" cy="141572"/>
            </a:xfrm>
            <a:custGeom>
              <a:avLst/>
              <a:gdLst>
                <a:gd name="T0" fmla="*/ 0 w 59"/>
                <a:gd name="T1" fmla="*/ 114 h 114"/>
                <a:gd name="T2" fmla="*/ 59 w 59"/>
                <a:gd name="T3" fmla="*/ 114 h 114"/>
                <a:gd name="T4" fmla="*/ 59 w 59"/>
                <a:gd name="T5" fmla="*/ 0 h 114"/>
                <a:gd name="T6" fmla="*/ 0 w 59"/>
                <a:gd name="T7" fmla="*/ 0 h 114"/>
              </a:gdLst>
              <a:ahLst/>
              <a:cxnLst>
                <a:cxn ang="0">
                  <a:pos x="T0" y="T1"/>
                </a:cxn>
                <a:cxn ang="0">
                  <a:pos x="T2" y="T3"/>
                </a:cxn>
                <a:cxn ang="0">
                  <a:pos x="T4" y="T5"/>
                </a:cxn>
                <a:cxn ang="0">
                  <a:pos x="T6" y="T7"/>
                </a:cxn>
              </a:cxnLst>
              <a:rect l="0" t="0" r="r" b="b"/>
              <a:pathLst>
                <a:path w="59" h="114">
                  <a:moveTo>
                    <a:pt x="0" y="114"/>
                  </a:moveTo>
                  <a:lnTo>
                    <a:pt x="59" y="114"/>
                  </a:lnTo>
                  <a:lnTo>
                    <a:pt x="59"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4" name="Freeform 52"/>
            <p:cNvSpPr>
              <a:spLocks/>
            </p:cNvSpPr>
            <p:nvPr/>
          </p:nvSpPr>
          <p:spPr bwMode="auto">
            <a:xfrm>
              <a:off x="6314414" y="2611742"/>
              <a:ext cx="123437" cy="163924"/>
            </a:xfrm>
            <a:custGeom>
              <a:avLst/>
              <a:gdLst>
                <a:gd name="T0" fmla="*/ 0 w 59"/>
                <a:gd name="T1" fmla="*/ 132 h 132"/>
                <a:gd name="T2" fmla="*/ 59 w 59"/>
                <a:gd name="T3" fmla="*/ 132 h 132"/>
                <a:gd name="T4" fmla="*/ 59 w 59"/>
                <a:gd name="T5" fmla="*/ 0 h 132"/>
                <a:gd name="T6" fmla="*/ 0 w 59"/>
                <a:gd name="T7" fmla="*/ 0 h 132"/>
              </a:gdLst>
              <a:ahLst/>
              <a:cxnLst>
                <a:cxn ang="0">
                  <a:pos x="T0" y="T1"/>
                </a:cxn>
                <a:cxn ang="0">
                  <a:pos x="T2" y="T3"/>
                </a:cxn>
                <a:cxn ang="0">
                  <a:pos x="T4" y="T5"/>
                </a:cxn>
                <a:cxn ang="0">
                  <a:pos x="T6" y="T7"/>
                </a:cxn>
              </a:cxnLst>
              <a:rect l="0" t="0" r="r" b="b"/>
              <a:pathLst>
                <a:path w="59" h="132">
                  <a:moveTo>
                    <a:pt x="0" y="132"/>
                  </a:moveTo>
                  <a:lnTo>
                    <a:pt x="59" y="132"/>
                  </a:lnTo>
                  <a:lnTo>
                    <a:pt x="59"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5" name="Freeform 53"/>
            <p:cNvSpPr>
              <a:spLocks/>
            </p:cNvSpPr>
            <p:nvPr/>
          </p:nvSpPr>
          <p:spPr bwMode="auto">
            <a:xfrm>
              <a:off x="6795818" y="2544681"/>
              <a:ext cx="123437" cy="178827"/>
            </a:xfrm>
            <a:custGeom>
              <a:avLst/>
              <a:gdLst>
                <a:gd name="T0" fmla="*/ 61 w 61"/>
                <a:gd name="T1" fmla="*/ 0 h 144"/>
                <a:gd name="T2" fmla="*/ 0 w 61"/>
                <a:gd name="T3" fmla="*/ 0 h 144"/>
                <a:gd name="T4" fmla="*/ 0 w 61"/>
                <a:gd name="T5" fmla="*/ 144 h 144"/>
                <a:gd name="T6" fmla="*/ 61 w 61"/>
                <a:gd name="T7" fmla="*/ 144 h 144"/>
              </a:gdLst>
              <a:ahLst/>
              <a:cxnLst>
                <a:cxn ang="0">
                  <a:pos x="T0" y="T1"/>
                </a:cxn>
                <a:cxn ang="0">
                  <a:pos x="T2" y="T3"/>
                </a:cxn>
                <a:cxn ang="0">
                  <a:pos x="T4" y="T5"/>
                </a:cxn>
                <a:cxn ang="0">
                  <a:pos x="T6" y="T7"/>
                </a:cxn>
              </a:cxnLst>
              <a:rect l="0" t="0" r="r" b="b"/>
              <a:pathLst>
                <a:path w="61" h="144">
                  <a:moveTo>
                    <a:pt x="61" y="0"/>
                  </a:moveTo>
                  <a:lnTo>
                    <a:pt x="0" y="0"/>
                  </a:lnTo>
                  <a:lnTo>
                    <a:pt x="0" y="144"/>
                  </a:lnTo>
                  <a:lnTo>
                    <a:pt x="61" y="144"/>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6" name="Line 54"/>
            <p:cNvSpPr>
              <a:spLocks noChangeShapeType="1"/>
            </p:cNvSpPr>
            <p:nvPr/>
          </p:nvSpPr>
          <p:spPr bwMode="auto">
            <a:xfrm>
              <a:off x="5112960" y="2363371"/>
              <a:ext cx="0" cy="9686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7" name="Freeform 55"/>
            <p:cNvSpPr>
              <a:spLocks/>
            </p:cNvSpPr>
            <p:nvPr/>
          </p:nvSpPr>
          <p:spPr bwMode="auto">
            <a:xfrm>
              <a:off x="5112960" y="2460235"/>
              <a:ext cx="119324" cy="171376"/>
            </a:xfrm>
            <a:custGeom>
              <a:avLst/>
              <a:gdLst>
                <a:gd name="T0" fmla="*/ 0 w 58"/>
                <a:gd name="T1" fmla="*/ 138 h 138"/>
                <a:gd name="T2" fmla="*/ 58 w 58"/>
                <a:gd name="T3" fmla="*/ 138 h 138"/>
                <a:gd name="T4" fmla="*/ 58 w 58"/>
                <a:gd name="T5" fmla="*/ 0 h 138"/>
                <a:gd name="T6" fmla="*/ 0 w 58"/>
                <a:gd name="T7" fmla="*/ 0 h 138"/>
              </a:gdLst>
              <a:ahLst/>
              <a:cxnLst>
                <a:cxn ang="0">
                  <a:pos x="T0" y="T1"/>
                </a:cxn>
                <a:cxn ang="0">
                  <a:pos x="T2" y="T3"/>
                </a:cxn>
                <a:cxn ang="0">
                  <a:pos x="T4" y="T5"/>
                </a:cxn>
                <a:cxn ang="0">
                  <a:pos x="T6" y="T7"/>
                </a:cxn>
              </a:cxnLst>
              <a:rect l="0" t="0" r="r" b="b"/>
              <a:pathLst>
                <a:path w="58" h="138">
                  <a:moveTo>
                    <a:pt x="0" y="138"/>
                  </a:moveTo>
                  <a:lnTo>
                    <a:pt x="58" y="138"/>
                  </a:lnTo>
                  <a:lnTo>
                    <a:pt x="58"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8" name="Freeform 56"/>
            <p:cNvSpPr>
              <a:spLocks/>
            </p:cNvSpPr>
            <p:nvPr/>
          </p:nvSpPr>
          <p:spPr bwMode="auto">
            <a:xfrm>
              <a:off x="4989522" y="2460235"/>
              <a:ext cx="123437" cy="171376"/>
            </a:xfrm>
            <a:custGeom>
              <a:avLst/>
              <a:gdLst>
                <a:gd name="T0" fmla="*/ 59 w 59"/>
                <a:gd name="T1" fmla="*/ 0 h 138"/>
                <a:gd name="T2" fmla="*/ 0 w 59"/>
                <a:gd name="T3" fmla="*/ 0 h 138"/>
                <a:gd name="T4" fmla="*/ 0 w 59"/>
                <a:gd name="T5" fmla="*/ 138 h 138"/>
                <a:gd name="T6" fmla="*/ 59 w 59"/>
                <a:gd name="T7" fmla="*/ 138 h 138"/>
              </a:gdLst>
              <a:ahLst/>
              <a:cxnLst>
                <a:cxn ang="0">
                  <a:pos x="T0" y="T1"/>
                </a:cxn>
                <a:cxn ang="0">
                  <a:pos x="T2" y="T3"/>
                </a:cxn>
                <a:cxn ang="0">
                  <a:pos x="T4" y="T5"/>
                </a:cxn>
                <a:cxn ang="0">
                  <a:pos x="T6" y="T7"/>
                </a:cxn>
              </a:cxnLst>
              <a:rect l="0" t="0" r="r" b="b"/>
              <a:pathLst>
                <a:path w="59" h="138">
                  <a:moveTo>
                    <a:pt x="59" y="0"/>
                  </a:moveTo>
                  <a:lnTo>
                    <a:pt x="0" y="0"/>
                  </a:lnTo>
                  <a:lnTo>
                    <a:pt x="0" y="138"/>
                  </a:lnTo>
                  <a:lnTo>
                    <a:pt x="59" y="138"/>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49" name="Freeform 57"/>
            <p:cNvSpPr>
              <a:spLocks/>
            </p:cNvSpPr>
            <p:nvPr/>
          </p:nvSpPr>
          <p:spPr bwMode="auto">
            <a:xfrm>
              <a:off x="5586134" y="2678801"/>
              <a:ext cx="123437" cy="141572"/>
            </a:xfrm>
            <a:custGeom>
              <a:avLst/>
              <a:gdLst>
                <a:gd name="T0" fmla="*/ 61 w 61"/>
                <a:gd name="T1" fmla="*/ 0 h 114"/>
                <a:gd name="T2" fmla="*/ 0 w 61"/>
                <a:gd name="T3" fmla="*/ 0 h 114"/>
                <a:gd name="T4" fmla="*/ 0 w 61"/>
                <a:gd name="T5" fmla="*/ 114 h 114"/>
                <a:gd name="T6" fmla="*/ 61 w 61"/>
                <a:gd name="T7" fmla="*/ 114 h 114"/>
              </a:gdLst>
              <a:ahLst/>
              <a:cxnLst>
                <a:cxn ang="0">
                  <a:pos x="T0" y="T1"/>
                </a:cxn>
                <a:cxn ang="0">
                  <a:pos x="T2" y="T3"/>
                </a:cxn>
                <a:cxn ang="0">
                  <a:pos x="T4" y="T5"/>
                </a:cxn>
                <a:cxn ang="0">
                  <a:pos x="T6" y="T7"/>
                </a:cxn>
              </a:cxnLst>
              <a:rect l="0" t="0" r="r" b="b"/>
              <a:pathLst>
                <a:path w="61" h="114">
                  <a:moveTo>
                    <a:pt x="61" y="0"/>
                  </a:moveTo>
                  <a:lnTo>
                    <a:pt x="0" y="0"/>
                  </a:lnTo>
                  <a:lnTo>
                    <a:pt x="0" y="114"/>
                  </a:lnTo>
                  <a:lnTo>
                    <a:pt x="61" y="114"/>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0" name="Line 58"/>
            <p:cNvSpPr>
              <a:spLocks noChangeShapeType="1"/>
            </p:cNvSpPr>
            <p:nvPr/>
          </p:nvSpPr>
          <p:spPr bwMode="auto">
            <a:xfrm>
              <a:off x="5709571" y="2586905"/>
              <a:ext cx="0" cy="91898"/>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1" name="Line 59"/>
            <p:cNvSpPr>
              <a:spLocks noChangeShapeType="1"/>
            </p:cNvSpPr>
            <p:nvPr/>
          </p:nvSpPr>
          <p:spPr bwMode="auto">
            <a:xfrm flipV="1">
              <a:off x="5112960" y="2631611"/>
              <a:ext cx="0" cy="29804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2" name="Line 60"/>
            <p:cNvSpPr>
              <a:spLocks noChangeShapeType="1"/>
            </p:cNvSpPr>
            <p:nvPr/>
          </p:nvSpPr>
          <p:spPr bwMode="auto">
            <a:xfrm flipV="1">
              <a:off x="5709571" y="2820373"/>
              <a:ext cx="0" cy="315431"/>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3" name="Line 61"/>
            <p:cNvSpPr>
              <a:spLocks noChangeShapeType="1"/>
            </p:cNvSpPr>
            <p:nvPr/>
          </p:nvSpPr>
          <p:spPr bwMode="auto">
            <a:xfrm>
              <a:off x="3919734" y="2477622"/>
              <a:ext cx="0" cy="13660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4" name="Freeform 62"/>
            <p:cNvSpPr>
              <a:spLocks/>
            </p:cNvSpPr>
            <p:nvPr/>
          </p:nvSpPr>
          <p:spPr bwMode="auto">
            <a:xfrm>
              <a:off x="3919734" y="2614225"/>
              <a:ext cx="119324" cy="228501"/>
            </a:xfrm>
            <a:custGeom>
              <a:avLst/>
              <a:gdLst>
                <a:gd name="T0" fmla="*/ 0 w 59"/>
                <a:gd name="T1" fmla="*/ 183 h 183"/>
                <a:gd name="T2" fmla="*/ 59 w 59"/>
                <a:gd name="T3" fmla="*/ 183 h 183"/>
                <a:gd name="T4" fmla="*/ 59 w 59"/>
                <a:gd name="T5" fmla="*/ 0 h 183"/>
                <a:gd name="T6" fmla="*/ 0 w 59"/>
                <a:gd name="T7" fmla="*/ 0 h 183"/>
              </a:gdLst>
              <a:ahLst/>
              <a:cxnLst>
                <a:cxn ang="0">
                  <a:pos x="T0" y="T1"/>
                </a:cxn>
                <a:cxn ang="0">
                  <a:pos x="T2" y="T3"/>
                </a:cxn>
                <a:cxn ang="0">
                  <a:pos x="T4" y="T5"/>
                </a:cxn>
                <a:cxn ang="0">
                  <a:pos x="T6" y="T7"/>
                </a:cxn>
              </a:cxnLst>
              <a:rect l="0" t="0" r="r" b="b"/>
              <a:pathLst>
                <a:path w="59" h="183">
                  <a:moveTo>
                    <a:pt x="0" y="183"/>
                  </a:moveTo>
                  <a:lnTo>
                    <a:pt x="59" y="183"/>
                  </a:lnTo>
                  <a:lnTo>
                    <a:pt x="59"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5" name="Freeform 63"/>
            <p:cNvSpPr>
              <a:spLocks/>
            </p:cNvSpPr>
            <p:nvPr/>
          </p:nvSpPr>
          <p:spPr bwMode="auto">
            <a:xfrm>
              <a:off x="3792181" y="2614225"/>
              <a:ext cx="127553" cy="228501"/>
            </a:xfrm>
            <a:custGeom>
              <a:avLst/>
              <a:gdLst>
                <a:gd name="T0" fmla="*/ 60 w 60"/>
                <a:gd name="T1" fmla="*/ 0 h 183"/>
                <a:gd name="T2" fmla="*/ 0 w 60"/>
                <a:gd name="T3" fmla="*/ 0 h 183"/>
                <a:gd name="T4" fmla="*/ 0 w 60"/>
                <a:gd name="T5" fmla="*/ 183 h 183"/>
                <a:gd name="T6" fmla="*/ 60 w 60"/>
                <a:gd name="T7" fmla="*/ 183 h 183"/>
              </a:gdLst>
              <a:ahLst/>
              <a:cxnLst>
                <a:cxn ang="0">
                  <a:pos x="T0" y="T1"/>
                </a:cxn>
                <a:cxn ang="0">
                  <a:pos x="T2" y="T3"/>
                </a:cxn>
                <a:cxn ang="0">
                  <a:pos x="T4" y="T5"/>
                </a:cxn>
                <a:cxn ang="0">
                  <a:pos x="T6" y="T7"/>
                </a:cxn>
              </a:cxnLst>
              <a:rect l="0" t="0" r="r" b="b"/>
              <a:pathLst>
                <a:path w="60" h="183">
                  <a:moveTo>
                    <a:pt x="60" y="0"/>
                  </a:moveTo>
                  <a:lnTo>
                    <a:pt x="0" y="0"/>
                  </a:lnTo>
                  <a:lnTo>
                    <a:pt x="0" y="183"/>
                  </a:lnTo>
                  <a:lnTo>
                    <a:pt x="60" y="183"/>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6" name="Line 64"/>
            <p:cNvSpPr>
              <a:spLocks noChangeShapeType="1"/>
            </p:cNvSpPr>
            <p:nvPr/>
          </p:nvSpPr>
          <p:spPr bwMode="auto">
            <a:xfrm>
              <a:off x="4512232" y="2681285"/>
              <a:ext cx="0" cy="131637"/>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7" name="Freeform 65"/>
            <p:cNvSpPr>
              <a:spLocks/>
            </p:cNvSpPr>
            <p:nvPr/>
          </p:nvSpPr>
          <p:spPr bwMode="auto">
            <a:xfrm>
              <a:off x="4512232" y="2812921"/>
              <a:ext cx="131666" cy="168892"/>
            </a:xfrm>
            <a:custGeom>
              <a:avLst/>
              <a:gdLst>
                <a:gd name="T0" fmla="*/ 0 w 63"/>
                <a:gd name="T1" fmla="*/ 135 h 135"/>
                <a:gd name="T2" fmla="*/ 63 w 63"/>
                <a:gd name="T3" fmla="*/ 135 h 135"/>
                <a:gd name="T4" fmla="*/ 63 w 63"/>
                <a:gd name="T5" fmla="*/ 0 h 135"/>
                <a:gd name="T6" fmla="*/ 0 w 63"/>
                <a:gd name="T7" fmla="*/ 0 h 135"/>
              </a:gdLst>
              <a:ahLst/>
              <a:cxnLst>
                <a:cxn ang="0">
                  <a:pos x="T0" y="T1"/>
                </a:cxn>
                <a:cxn ang="0">
                  <a:pos x="T2" y="T3"/>
                </a:cxn>
                <a:cxn ang="0">
                  <a:pos x="T4" y="T5"/>
                </a:cxn>
                <a:cxn ang="0">
                  <a:pos x="T6" y="T7"/>
                </a:cxn>
              </a:cxnLst>
              <a:rect l="0" t="0" r="r" b="b"/>
              <a:pathLst>
                <a:path w="63" h="135">
                  <a:moveTo>
                    <a:pt x="0" y="135"/>
                  </a:moveTo>
                  <a:lnTo>
                    <a:pt x="63" y="135"/>
                  </a:lnTo>
                  <a:lnTo>
                    <a:pt x="63"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8" name="Freeform 66"/>
            <p:cNvSpPr>
              <a:spLocks/>
            </p:cNvSpPr>
            <p:nvPr/>
          </p:nvSpPr>
          <p:spPr bwMode="auto">
            <a:xfrm>
              <a:off x="4384679" y="2812921"/>
              <a:ext cx="127553" cy="168892"/>
            </a:xfrm>
            <a:custGeom>
              <a:avLst/>
              <a:gdLst>
                <a:gd name="T0" fmla="*/ 62 w 62"/>
                <a:gd name="T1" fmla="*/ 0 h 135"/>
                <a:gd name="T2" fmla="*/ 0 w 62"/>
                <a:gd name="T3" fmla="*/ 0 h 135"/>
                <a:gd name="T4" fmla="*/ 0 w 62"/>
                <a:gd name="T5" fmla="*/ 135 h 135"/>
                <a:gd name="T6" fmla="*/ 62 w 62"/>
                <a:gd name="T7" fmla="*/ 135 h 135"/>
              </a:gdLst>
              <a:ahLst/>
              <a:cxnLst>
                <a:cxn ang="0">
                  <a:pos x="T0" y="T1"/>
                </a:cxn>
                <a:cxn ang="0">
                  <a:pos x="T2" y="T3"/>
                </a:cxn>
                <a:cxn ang="0">
                  <a:pos x="T4" y="T5"/>
                </a:cxn>
                <a:cxn ang="0">
                  <a:pos x="T6" y="T7"/>
                </a:cxn>
              </a:cxnLst>
              <a:rect l="0" t="0" r="r" b="b"/>
              <a:pathLst>
                <a:path w="62" h="135">
                  <a:moveTo>
                    <a:pt x="62" y="0"/>
                  </a:moveTo>
                  <a:lnTo>
                    <a:pt x="0" y="0"/>
                  </a:lnTo>
                  <a:lnTo>
                    <a:pt x="0" y="135"/>
                  </a:lnTo>
                  <a:lnTo>
                    <a:pt x="62" y="135"/>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59" name="Line 67"/>
            <p:cNvSpPr>
              <a:spLocks noChangeShapeType="1"/>
            </p:cNvSpPr>
            <p:nvPr/>
          </p:nvSpPr>
          <p:spPr bwMode="auto">
            <a:xfrm>
              <a:off x="3310777" y="2393176"/>
              <a:ext cx="0" cy="146539"/>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0" name="Freeform 68"/>
            <p:cNvSpPr>
              <a:spLocks/>
            </p:cNvSpPr>
            <p:nvPr/>
          </p:nvSpPr>
          <p:spPr bwMode="auto">
            <a:xfrm>
              <a:off x="3310777" y="2539713"/>
              <a:ext cx="119324" cy="206148"/>
            </a:xfrm>
            <a:custGeom>
              <a:avLst/>
              <a:gdLst>
                <a:gd name="T0" fmla="*/ 0 w 58"/>
                <a:gd name="T1" fmla="*/ 166 h 166"/>
                <a:gd name="T2" fmla="*/ 58 w 58"/>
                <a:gd name="T3" fmla="*/ 166 h 166"/>
                <a:gd name="T4" fmla="*/ 58 w 58"/>
                <a:gd name="T5" fmla="*/ 0 h 166"/>
                <a:gd name="T6" fmla="*/ 0 w 58"/>
                <a:gd name="T7" fmla="*/ 0 h 166"/>
              </a:gdLst>
              <a:ahLst/>
              <a:cxnLst>
                <a:cxn ang="0">
                  <a:pos x="T0" y="T1"/>
                </a:cxn>
                <a:cxn ang="0">
                  <a:pos x="T2" y="T3"/>
                </a:cxn>
                <a:cxn ang="0">
                  <a:pos x="T4" y="T5"/>
                </a:cxn>
                <a:cxn ang="0">
                  <a:pos x="T6" y="T7"/>
                </a:cxn>
              </a:cxnLst>
              <a:rect l="0" t="0" r="r" b="b"/>
              <a:pathLst>
                <a:path w="58" h="166">
                  <a:moveTo>
                    <a:pt x="0" y="166"/>
                  </a:moveTo>
                  <a:lnTo>
                    <a:pt x="58" y="166"/>
                  </a:lnTo>
                  <a:lnTo>
                    <a:pt x="58"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1" name="Freeform 69"/>
            <p:cNvSpPr>
              <a:spLocks/>
            </p:cNvSpPr>
            <p:nvPr/>
          </p:nvSpPr>
          <p:spPr bwMode="auto">
            <a:xfrm>
              <a:off x="3195569" y="2539713"/>
              <a:ext cx="115208" cy="206148"/>
            </a:xfrm>
            <a:custGeom>
              <a:avLst/>
              <a:gdLst>
                <a:gd name="T0" fmla="*/ 57 w 57"/>
                <a:gd name="T1" fmla="*/ 0 h 166"/>
                <a:gd name="T2" fmla="*/ 0 w 57"/>
                <a:gd name="T3" fmla="*/ 0 h 166"/>
                <a:gd name="T4" fmla="*/ 0 w 57"/>
                <a:gd name="T5" fmla="*/ 166 h 166"/>
                <a:gd name="T6" fmla="*/ 57 w 57"/>
                <a:gd name="T7" fmla="*/ 166 h 166"/>
              </a:gdLst>
              <a:ahLst/>
              <a:cxnLst>
                <a:cxn ang="0">
                  <a:pos x="T0" y="T1"/>
                </a:cxn>
                <a:cxn ang="0">
                  <a:pos x="T2" y="T3"/>
                </a:cxn>
                <a:cxn ang="0">
                  <a:pos x="T4" y="T5"/>
                </a:cxn>
                <a:cxn ang="0">
                  <a:pos x="T6" y="T7"/>
                </a:cxn>
              </a:cxnLst>
              <a:rect l="0" t="0" r="r" b="b"/>
              <a:pathLst>
                <a:path w="57" h="166">
                  <a:moveTo>
                    <a:pt x="57" y="0"/>
                  </a:moveTo>
                  <a:lnTo>
                    <a:pt x="0" y="0"/>
                  </a:lnTo>
                  <a:lnTo>
                    <a:pt x="0" y="166"/>
                  </a:lnTo>
                  <a:lnTo>
                    <a:pt x="57" y="166"/>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2" name="Line 70"/>
            <p:cNvSpPr>
              <a:spLocks noChangeShapeType="1"/>
            </p:cNvSpPr>
            <p:nvPr/>
          </p:nvSpPr>
          <p:spPr bwMode="auto">
            <a:xfrm>
              <a:off x="2710050" y="2388208"/>
              <a:ext cx="0" cy="163924"/>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3" name="Freeform 71"/>
            <p:cNvSpPr>
              <a:spLocks/>
            </p:cNvSpPr>
            <p:nvPr/>
          </p:nvSpPr>
          <p:spPr bwMode="auto">
            <a:xfrm>
              <a:off x="2710050" y="2552133"/>
              <a:ext cx="115208" cy="461969"/>
            </a:xfrm>
            <a:custGeom>
              <a:avLst/>
              <a:gdLst>
                <a:gd name="T0" fmla="*/ 0 w 58"/>
                <a:gd name="T1" fmla="*/ 373 h 373"/>
                <a:gd name="T2" fmla="*/ 58 w 58"/>
                <a:gd name="T3" fmla="*/ 373 h 373"/>
                <a:gd name="T4" fmla="*/ 58 w 58"/>
                <a:gd name="T5" fmla="*/ 0 h 373"/>
                <a:gd name="T6" fmla="*/ 0 w 58"/>
                <a:gd name="T7" fmla="*/ 0 h 373"/>
              </a:gdLst>
              <a:ahLst/>
              <a:cxnLst>
                <a:cxn ang="0">
                  <a:pos x="T0" y="T1"/>
                </a:cxn>
                <a:cxn ang="0">
                  <a:pos x="T2" y="T3"/>
                </a:cxn>
                <a:cxn ang="0">
                  <a:pos x="T4" y="T5"/>
                </a:cxn>
                <a:cxn ang="0">
                  <a:pos x="T6" y="T7"/>
                </a:cxn>
              </a:cxnLst>
              <a:rect l="0" t="0" r="r" b="b"/>
              <a:pathLst>
                <a:path w="58" h="373">
                  <a:moveTo>
                    <a:pt x="0" y="373"/>
                  </a:moveTo>
                  <a:lnTo>
                    <a:pt x="58" y="373"/>
                  </a:lnTo>
                  <a:lnTo>
                    <a:pt x="58"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4" name="Freeform 72"/>
            <p:cNvSpPr>
              <a:spLocks/>
            </p:cNvSpPr>
            <p:nvPr/>
          </p:nvSpPr>
          <p:spPr bwMode="auto">
            <a:xfrm>
              <a:off x="2590726" y="2552133"/>
              <a:ext cx="119324" cy="461969"/>
            </a:xfrm>
            <a:custGeom>
              <a:avLst/>
              <a:gdLst>
                <a:gd name="T0" fmla="*/ 57 w 57"/>
                <a:gd name="T1" fmla="*/ 0 h 373"/>
                <a:gd name="T2" fmla="*/ 0 w 57"/>
                <a:gd name="T3" fmla="*/ 0 h 373"/>
                <a:gd name="T4" fmla="*/ 0 w 57"/>
                <a:gd name="T5" fmla="*/ 373 h 373"/>
                <a:gd name="T6" fmla="*/ 57 w 57"/>
                <a:gd name="T7" fmla="*/ 373 h 373"/>
              </a:gdLst>
              <a:ahLst/>
              <a:cxnLst>
                <a:cxn ang="0">
                  <a:pos x="T0" y="T1"/>
                </a:cxn>
                <a:cxn ang="0">
                  <a:pos x="T2" y="T3"/>
                </a:cxn>
                <a:cxn ang="0">
                  <a:pos x="T4" y="T5"/>
                </a:cxn>
                <a:cxn ang="0">
                  <a:pos x="T6" y="T7"/>
                </a:cxn>
              </a:cxnLst>
              <a:rect l="0" t="0" r="r" b="b"/>
              <a:pathLst>
                <a:path w="57" h="373">
                  <a:moveTo>
                    <a:pt x="57" y="0"/>
                  </a:moveTo>
                  <a:lnTo>
                    <a:pt x="0" y="0"/>
                  </a:lnTo>
                  <a:lnTo>
                    <a:pt x="0" y="373"/>
                  </a:lnTo>
                  <a:lnTo>
                    <a:pt x="57" y="373"/>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5" name="Line 73"/>
            <p:cNvSpPr>
              <a:spLocks noChangeShapeType="1"/>
            </p:cNvSpPr>
            <p:nvPr/>
          </p:nvSpPr>
          <p:spPr bwMode="auto">
            <a:xfrm flipV="1">
              <a:off x="3310777" y="2745862"/>
              <a:ext cx="0" cy="235953"/>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6" name="Line 74"/>
            <p:cNvSpPr>
              <a:spLocks noChangeShapeType="1"/>
            </p:cNvSpPr>
            <p:nvPr/>
          </p:nvSpPr>
          <p:spPr bwMode="auto">
            <a:xfrm flipV="1">
              <a:off x="4512232" y="2981813"/>
              <a:ext cx="0" cy="15399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7" name="Line 75"/>
            <p:cNvSpPr>
              <a:spLocks noChangeShapeType="1"/>
            </p:cNvSpPr>
            <p:nvPr/>
          </p:nvSpPr>
          <p:spPr bwMode="auto">
            <a:xfrm flipV="1">
              <a:off x="3919734" y="2842725"/>
              <a:ext cx="0" cy="24092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8" name="Line 76"/>
            <p:cNvSpPr>
              <a:spLocks noChangeShapeType="1"/>
            </p:cNvSpPr>
            <p:nvPr/>
          </p:nvSpPr>
          <p:spPr bwMode="auto">
            <a:xfrm>
              <a:off x="2113436" y="2341017"/>
              <a:ext cx="0" cy="153990"/>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69" name="Freeform 77"/>
            <p:cNvSpPr>
              <a:spLocks/>
            </p:cNvSpPr>
            <p:nvPr/>
          </p:nvSpPr>
          <p:spPr bwMode="auto">
            <a:xfrm>
              <a:off x="2113436" y="2495007"/>
              <a:ext cx="127553" cy="255822"/>
            </a:xfrm>
            <a:custGeom>
              <a:avLst/>
              <a:gdLst>
                <a:gd name="T0" fmla="*/ 0 w 60"/>
                <a:gd name="T1" fmla="*/ 207 h 207"/>
                <a:gd name="T2" fmla="*/ 60 w 60"/>
                <a:gd name="T3" fmla="*/ 207 h 207"/>
                <a:gd name="T4" fmla="*/ 60 w 60"/>
                <a:gd name="T5" fmla="*/ 0 h 207"/>
                <a:gd name="T6" fmla="*/ 0 w 60"/>
                <a:gd name="T7" fmla="*/ 0 h 207"/>
              </a:gdLst>
              <a:ahLst/>
              <a:cxnLst>
                <a:cxn ang="0">
                  <a:pos x="T0" y="T1"/>
                </a:cxn>
                <a:cxn ang="0">
                  <a:pos x="T2" y="T3"/>
                </a:cxn>
                <a:cxn ang="0">
                  <a:pos x="T4" y="T5"/>
                </a:cxn>
                <a:cxn ang="0">
                  <a:pos x="T6" y="T7"/>
                </a:cxn>
              </a:cxnLst>
              <a:rect l="0" t="0" r="r" b="b"/>
              <a:pathLst>
                <a:path w="60" h="207">
                  <a:moveTo>
                    <a:pt x="0" y="207"/>
                  </a:moveTo>
                  <a:lnTo>
                    <a:pt x="60" y="207"/>
                  </a:lnTo>
                  <a:lnTo>
                    <a:pt x="60"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0" name="Line 78"/>
            <p:cNvSpPr>
              <a:spLocks noChangeShapeType="1"/>
            </p:cNvSpPr>
            <p:nvPr/>
          </p:nvSpPr>
          <p:spPr bwMode="auto">
            <a:xfrm>
              <a:off x="1488021" y="2390691"/>
              <a:ext cx="0" cy="151507"/>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1" name="Freeform 79"/>
            <p:cNvSpPr>
              <a:spLocks/>
            </p:cNvSpPr>
            <p:nvPr/>
          </p:nvSpPr>
          <p:spPr bwMode="auto">
            <a:xfrm>
              <a:off x="1488021" y="2542198"/>
              <a:ext cx="139895" cy="233468"/>
            </a:xfrm>
            <a:custGeom>
              <a:avLst/>
              <a:gdLst>
                <a:gd name="T0" fmla="*/ 0 w 68"/>
                <a:gd name="T1" fmla="*/ 190 h 190"/>
                <a:gd name="T2" fmla="*/ 68 w 68"/>
                <a:gd name="T3" fmla="*/ 190 h 190"/>
                <a:gd name="T4" fmla="*/ 68 w 68"/>
                <a:gd name="T5" fmla="*/ 0 h 190"/>
                <a:gd name="T6" fmla="*/ 0 w 68"/>
                <a:gd name="T7" fmla="*/ 0 h 190"/>
              </a:gdLst>
              <a:ahLst/>
              <a:cxnLst>
                <a:cxn ang="0">
                  <a:pos x="T0" y="T1"/>
                </a:cxn>
                <a:cxn ang="0">
                  <a:pos x="T2" y="T3"/>
                </a:cxn>
                <a:cxn ang="0">
                  <a:pos x="T4" y="T5"/>
                </a:cxn>
                <a:cxn ang="0">
                  <a:pos x="T6" y="T7"/>
                </a:cxn>
              </a:cxnLst>
              <a:rect l="0" t="0" r="r" b="b"/>
              <a:pathLst>
                <a:path w="68" h="190">
                  <a:moveTo>
                    <a:pt x="0" y="190"/>
                  </a:moveTo>
                  <a:lnTo>
                    <a:pt x="68" y="190"/>
                  </a:lnTo>
                  <a:lnTo>
                    <a:pt x="68" y="0"/>
                  </a:lnTo>
                  <a:lnTo>
                    <a:pt x="0" y="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2" name="Freeform 80"/>
            <p:cNvSpPr>
              <a:spLocks/>
            </p:cNvSpPr>
            <p:nvPr/>
          </p:nvSpPr>
          <p:spPr bwMode="auto">
            <a:xfrm>
              <a:off x="1989999" y="2495007"/>
              <a:ext cx="123437" cy="255822"/>
            </a:xfrm>
            <a:custGeom>
              <a:avLst/>
              <a:gdLst>
                <a:gd name="T0" fmla="*/ 61 w 61"/>
                <a:gd name="T1" fmla="*/ 0 h 207"/>
                <a:gd name="T2" fmla="*/ 0 w 61"/>
                <a:gd name="T3" fmla="*/ 0 h 207"/>
                <a:gd name="T4" fmla="*/ 0 w 61"/>
                <a:gd name="T5" fmla="*/ 207 h 207"/>
                <a:gd name="T6" fmla="*/ 61 w 61"/>
                <a:gd name="T7" fmla="*/ 207 h 207"/>
              </a:gdLst>
              <a:ahLst/>
              <a:cxnLst>
                <a:cxn ang="0">
                  <a:pos x="T0" y="T1"/>
                </a:cxn>
                <a:cxn ang="0">
                  <a:pos x="T2" y="T3"/>
                </a:cxn>
                <a:cxn ang="0">
                  <a:pos x="T4" y="T5"/>
                </a:cxn>
                <a:cxn ang="0">
                  <a:pos x="T6" y="T7"/>
                </a:cxn>
              </a:cxnLst>
              <a:rect l="0" t="0" r="r" b="b"/>
              <a:pathLst>
                <a:path w="61" h="207">
                  <a:moveTo>
                    <a:pt x="61" y="0"/>
                  </a:moveTo>
                  <a:lnTo>
                    <a:pt x="0" y="0"/>
                  </a:lnTo>
                  <a:lnTo>
                    <a:pt x="0" y="207"/>
                  </a:lnTo>
                  <a:lnTo>
                    <a:pt x="61" y="207"/>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3" name="Freeform 81"/>
            <p:cNvSpPr>
              <a:spLocks/>
            </p:cNvSpPr>
            <p:nvPr/>
          </p:nvSpPr>
          <p:spPr bwMode="auto">
            <a:xfrm>
              <a:off x="1348125" y="2542198"/>
              <a:ext cx="139895" cy="233468"/>
            </a:xfrm>
            <a:custGeom>
              <a:avLst/>
              <a:gdLst>
                <a:gd name="T0" fmla="*/ 69 w 69"/>
                <a:gd name="T1" fmla="*/ 0 h 190"/>
                <a:gd name="T2" fmla="*/ 0 w 69"/>
                <a:gd name="T3" fmla="*/ 0 h 190"/>
                <a:gd name="T4" fmla="*/ 0 w 69"/>
                <a:gd name="T5" fmla="*/ 190 h 190"/>
                <a:gd name="T6" fmla="*/ 69 w 69"/>
                <a:gd name="T7" fmla="*/ 190 h 190"/>
              </a:gdLst>
              <a:ahLst/>
              <a:cxnLst>
                <a:cxn ang="0">
                  <a:pos x="T0" y="T1"/>
                </a:cxn>
                <a:cxn ang="0">
                  <a:pos x="T2" y="T3"/>
                </a:cxn>
                <a:cxn ang="0">
                  <a:pos x="T4" y="T5"/>
                </a:cxn>
                <a:cxn ang="0">
                  <a:pos x="T6" y="T7"/>
                </a:cxn>
              </a:cxnLst>
              <a:rect l="0" t="0" r="r" b="b"/>
              <a:pathLst>
                <a:path w="69" h="190">
                  <a:moveTo>
                    <a:pt x="69" y="0"/>
                  </a:moveTo>
                  <a:lnTo>
                    <a:pt x="0" y="0"/>
                  </a:lnTo>
                  <a:lnTo>
                    <a:pt x="0" y="190"/>
                  </a:lnTo>
                  <a:lnTo>
                    <a:pt x="69" y="190"/>
                  </a:lnTo>
                </a:path>
              </a:pathLst>
            </a:custGeom>
            <a:noFill/>
            <a:ln w="476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4" name="Line 82"/>
            <p:cNvSpPr>
              <a:spLocks noChangeShapeType="1"/>
            </p:cNvSpPr>
            <p:nvPr/>
          </p:nvSpPr>
          <p:spPr bwMode="auto">
            <a:xfrm flipV="1">
              <a:off x="2113436" y="2750829"/>
              <a:ext cx="0" cy="524062"/>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5" name="Line 83"/>
            <p:cNvSpPr>
              <a:spLocks noChangeShapeType="1"/>
            </p:cNvSpPr>
            <p:nvPr/>
          </p:nvSpPr>
          <p:spPr bwMode="auto">
            <a:xfrm flipV="1">
              <a:off x="1488021" y="2775666"/>
              <a:ext cx="0" cy="566285"/>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6" name="Line 84"/>
            <p:cNvSpPr>
              <a:spLocks noChangeShapeType="1"/>
            </p:cNvSpPr>
            <p:nvPr/>
          </p:nvSpPr>
          <p:spPr bwMode="auto">
            <a:xfrm flipV="1">
              <a:off x="2710050" y="3014102"/>
              <a:ext cx="0" cy="1306428"/>
            </a:xfrm>
            <a:prstGeom prst="line">
              <a:avLst/>
            </a:prstGeom>
            <a:noFill/>
            <a:ln w="476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7" name="Freeform 85"/>
            <p:cNvSpPr>
              <a:spLocks/>
            </p:cNvSpPr>
            <p:nvPr/>
          </p:nvSpPr>
          <p:spPr bwMode="auto">
            <a:xfrm>
              <a:off x="1393387" y="2552133"/>
              <a:ext cx="6727326" cy="342751"/>
            </a:xfrm>
            <a:custGeom>
              <a:avLst/>
              <a:gdLst>
                <a:gd name="T0" fmla="*/ 3271 w 3271"/>
                <a:gd name="T1" fmla="*/ 33 h 278"/>
                <a:gd name="T2" fmla="*/ 2985 w 3271"/>
                <a:gd name="T3" fmla="*/ 61 h 278"/>
                <a:gd name="T4" fmla="*/ 2679 w 3271"/>
                <a:gd name="T5" fmla="*/ 61 h 278"/>
                <a:gd name="T6" fmla="*/ 2386 w 3271"/>
                <a:gd name="T7" fmla="*/ 115 h 278"/>
                <a:gd name="T8" fmla="*/ 2095 w 3271"/>
                <a:gd name="T9" fmla="*/ 154 h 278"/>
                <a:gd name="T10" fmla="*/ 1811 w 3271"/>
                <a:gd name="T11" fmla="*/ 0 h 278"/>
                <a:gd name="T12" fmla="*/ 1520 w 3271"/>
                <a:gd name="T13" fmla="*/ 278 h 278"/>
                <a:gd name="T14" fmla="*/ 1230 w 3271"/>
                <a:gd name="T15" fmla="*/ 134 h 278"/>
                <a:gd name="T16" fmla="*/ 934 w 3271"/>
                <a:gd name="T17" fmla="*/ 79 h 278"/>
                <a:gd name="T18" fmla="*/ 633 w 3271"/>
                <a:gd name="T19" fmla="*/ 117 h 278"/>
                <a:gd name="T20" fmla="*/ 346 w 3271"/>
                <a:gd name="T21" fmla="*/ 50 h 278"/>
                <a:gd name="T22" fmla="*/ 0 w 3271"/>
                <a:gd name="T23" fmla="*/ 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71" h="278">
                  <a:moveTo>
                    <a:pt x="3271" y="33"/>
                  </a:moveTo>
                  <a:lnTo>
                    <a:pt x="2985" y="61"/>
                  </a:lnTo>
                  <a:lnTo>
                    <a:pt x="2679" y="61"/>
                  </a:lnTo>
                  <a:lnTo>
                    <a:pt x="2386" y="115"/>
                  </a:lnTo>
                  <a:lnTo>
                    <a:pt x="2095" y="154"/>
                  </a:lnTo>
                  <a:lnTo>
                    <a:pt x="1811" y="0"/>
                  </a:lnTo>
                  <a:lnTo>
                    <a:pt x="1520" y="278"/>
                  </a:lnTo>
                  <a:lnTo>
                    <a:pt x="1230" y="134"/>
                  </a:lnTo>
                  <a:lnTo>
                    <a:pt x="934" y="79"/>
                  </a:lnTo>
                  <a:lnTo>
                    <a:pt x="633" y="117"/>
                  </a:lnTo>
                  <a:lnTo>
                    <a:pt x="346" y="50"/>
                  </a:lnTo>
                  <a:lnTo>
                    <a:pt x="0" y="78"/>
                  </a:lnTo>
                </a:path>
              </a:pathLst>
            </a:custGeom>
            <a:noFill/>
            <a:ln w="15875">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78" name="Freeform 86"/>
            <p:cNvSpPr>
              <a:spLocks/>
            </p:cNvSpPr>
            <p:nvPr/>
          </p:nvSpPr>
          <p:spPr bwMode="auto">
            <a:xfrm>
              <a:off x="2652446" y="2229251"/>
              <a:ext cx="115208" cy="64576"/>
            </a:xfrm>
            <a:custGeom>
              <a:avLst/>
              <a:gdLst>
                <a:gd name="T0" fmla="*/ 26 w 54"/>
                <a:gd name="T1" fmla="*/ 0 h 53"/>
                <a:gd name="T2" fmla="*/ 20 w 54"/>
                <a:gd name="T3" fmla="*/ 0 h 53"/>
                <a:gd name="T4" fmla="*/ 14 w 54"/>
                <a:gd name="T5" fmla="*/ 3 h 53"/>
                <a:gd name="T6" fmla="*/ 8 w 54"/>
                <a:gd name="T7" fmla="*/ 8 h 53"/>
                <a:gd name="T8" fmla="*/ 3 w 54"/>
                <a:gd name="T9" fmla="*/ 13 h 53"/>
                <a:gd name="T10" fmla="*/ 1 w 54"/>
                <a:gd name="T11" fmla="*/ 19 h 53"/>
                <a:gd name="T12" fmla="*/ 0 w 54"/>
                <a:gd name="T13" fmla="*/ 27 h 53"/>
                <a:gd name="T14" fmla="*/ 1 w 54"/>
                <a:gd name="T15" fmla="*/ 33 h 53"/>
                <a:gd name="T16" fmla="*/ 3 w 54"/>
                <a:gd name="T17" fmla="*/ 39 h 53"/>
                <a:gd name="T18" fmla="*/ 8 w 54"/>
                <a:gd name="T19" fmla="*/ 45 h 53"/>
                <a:gd name="T20" fmla="*/ 14 w 54"/>
                <a:gd name="T21" fmla="*/ 50 h 53"/>
                <a:gd name="T22" fmla="*/ 20 w 54"/>
                <a:gd name="T23" fmla="*/ 53 h 53"/>
                <a:gd name="T24" fmla="*/ 26 w 54"/>
                <a:gd name="T25" fmla="*/ 53 h 53"/>
                <a:gd name="T26" fmla="*/ 34 w 54"/>
                <a:gd name="T27" fmla="*/ 53 h 53"/>
                <a:gd name="T28" fmla="*/ 40 w 54"/>
                <a:gd name="T29" fmla="*/ 50 h 53"/>
                <a:gd name="T30" fmla="*/ 46 w 54"/>
                <a:gd name="T31" fmla="*/ 45 h 53"/>
                <a:gd name="T32" fmla="*/ 51 w 54"/>
                <a:gd name="T33" fmla="*/ 39 h 53"/>
                <a:gd name="T34" fmla="*/ 53 w 54"/>
                <a:gd name="T35" fmla="*/ 33 h 53"/>
                <a:gd name="T36" fmla="*/ 54 w 54"/>
                <a:gd name="T37" fmla="*/ 27 h 53"/>
                <a:gd name="T38" fmla="*/ 53 w 54"/>
                <a:gd name="T39" fmla="*/ 19 h 53"/>
                <a:gd name="T40" fmla="*/ 51 w 54"/>
                <a:gd name="T41" fmla="*/ 13 h 53"/>
                <a:gd name="T42" fmla="*/ 46 w 54"/>
                <a:gd name="T43" fmla="*/ 8 h 53"/>
                <a:gd name="T44" fmla="*/ 40 w 54"/>
                <a:gd name="T45" fmla="*/ 3 h 53"/>
                <a:gd name="T46" fmla="*/ 34 w 54"/>
                <a:gd name="T47" fmla="*/ 0 h 53"/>
                <a:gd name="T48" fmla="*/ 26 w 54"/>
                <a:gd name="T49" fmla="*/ 0 h 53"/>
                <a:gd name="T50" fmla="*/ 26 w 54"/>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26" y="0"/>
                  </a:moveTo>
                  <a:lnTo>
                    <a:pt x="20" y="0"/>
                  </a:lnTo>
                  <a:lnTo>
                    <a:pt x="14" y="3"/>
                  </a:lnTo>
                  <a:lnTo>
                    <a:pt x="8" y="8"/>
                  </a:lnTo>
                  <a:lnTo>
                    <a:pt x="3" y="13"/>
                  </a:lnTo>
                  <a:lnTo>
                    <a:pt x="1" y="19"/>
                  </a:lnTo>
                  <a:lnTo>
                    <a:pt x="0" y="27"/>
                  </a:lnTo>
                  <a:lnTo>
                    <a:pt x="1" y="33"/>
                  </a:lnTo>
                  <a:lnTo>
                    <a:pt x="3" y="39"/>
                  </a:lnTo>
                  <a:lnTo>
                    <a:pt x="8" y="45"/>
                  </a:lnTo>
                  <a:lnTo>
                    <a:pt x="14" y="50"/>
                  </a:lnTo>
                  <a:lnTo>
                    <a:pt x="20" y="53"/>
                  </a:lnTo>
                  <a:lnTo>
                    <a:pt x="26" y="53"/>
                  </a:lnTo>
                  <a:lnTo>
                    <a:pt x="34" y="53"/>
                  </a:lnTo>
                  <a:lnTo>
                    <a:pt x="40" y="50"/>
                  </a:lnTo>
                  <a:lnTo>
                    <a:pt x="46" y="45"/>
                  </a:lnTo>
                  <a:lnTo>
                    <a:pt x="51" y="39"/>
                  </a:lnTo>
                  <a:lnTo>
                    <a:pt x="53" y="33"/>
                  </a:lnTo>
                  <a:lnTo>
                    <a:pt x="54" y="27"/>
                  </a:lnTo>
                  <a:lnTo>
                    <a:pt x="53" y="19"/>
                  </a:lnTo>
                  <a:lnTo>
                    <a:pt x="51" y="13"/>
                  </a:lnTo>
                  <a:lnTo>
                    <a:pt x="46"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79" name="Freeform 87"/>
            <p:cNvSpPr>
              <a:spLocks/>
            </p:cNvSpPr>
            <p:nvPr/>
          </p:nvSpPr>
          <p:spPr bwMode="auto">
            <a:xfrm>
              <a:off x="2064061" y="2276441"/>
              <a:ext cx="106979" cy="64576"/>
            </a:xfrm>
            <a:custGeom>
              <a:avLst/>
              <a:gdLst>
                <a:gd name="T0" fmla="*/ 26 w 53"/>
                <a:gd name="T1" fmla="*/ 0 h 53"/>
                <a:gd name="T2" fmla="*/ 18 w 53"/>
                <a:gd name="T3" fmla="*/ 0 h 53"/>
                <a:gd name="T4" fmla="*/ 12 w 53"/>
                <a:gd name="T5" fmla="*/ 3 h 53"/>
                <a:gd name="T6" fmla="*/ 8 w 53"/>
                <a:gd name="T7" fmla="*/ 8 h 53"/>
                <a:gd name="T8" fmla="*/ 3 w 53"/>
                <a:gd name="T9" fmla="*/ 13 h 53"/>
                <a:gd name="T10" fmla="*/ 0 w 53"/>
                <a:gd name="T11" fmla="*/ 19 h 53"/>
                <a:gd name="T12" fmla="*/ 0 w 53"/>
                <a:gd name="T13" fmla="*/ 27 h 53"/>
                <a:gd name="T14" fmla="*/ 0 w 53"/>
                <a:gd name="T15" fmla="*/ 33 h 53"/>
                <a:gd name="T16" fmla="*/ 3 w 53"/>
                <a:gd name="T17" fmla="*/ 39 h 53"/>
                <a:gd name="T18" fmla="*/ 8 w 53"/>
                <a:gd name="T19" fmla="*/ 45 h 53"/>
                <a:gd name="T20" fmla="*/ 12 w 53"/>
                <a:gd name="T21" fmla="*/ 50 h 53"/>
                <a:gd name="T22" fmla="*/ 18 w 53"/>
                <a:gd name="T23" fmla="*/ 53 h 53"/>
                <a:gd name="T24" fmla="*/ 26 w 53"/>
                <a:gd name="T25" fmla="*/ 53 h 53"/>
                <a:gd name="T26" fmla="*/ 34 w 53"/>
                <a:gd name="T27" fmla="*/ 53 h 53"/>
                <a:gd name="T28" fmla="*/ 40 w 53"/>
                <a:gd name="T29" fmla="*/ 50 h 53"/>
                <a:gd name="T30" fmla="*/ 45 w 53"/>
                <a:gd name="T31" fmla="*/ 45 h 53"/>
                <a:gd name="T32" fmla="*/ 49 w 53"/>
                <a:gd name="T33" fmla="*/ 39 h 53"/>
                <a:gd name="T34" fmla="*/ 53 w 53"/>
                <a:gd name="T35" fmla="*/ 33 h 53"/>
                <a:gd name="T36" fmla="*/ 53 w 53"/>
                <a:gd name="T37" fmla="*/ 27 h 53"/>
                <a:gd name="T38" fmla="*/ 53 w 53"/>
                <a:gd name="T39" fmla="*/ 19 h 53"/>
                <a:gd name="T40" fmla="*/ 49 w 53"/>
                <a:gd name="T41" fmla="*/ 13 h 53"/>
                <a:gd name="T42" fmla="*/ 45 w 53"/>
                <a:gd name="T43" fmla="*/ 8 h 53"/>
                <a:gd name="T44" fmla="*/ 40 w 53"/>
                <a:gd name="T45" fmla="*/ 3 h 53"/>
                <a:gd name="T46" fmla="*/ 34 w 53"/>
                <a:gd name="T47" fmla="*/ 0 h 53"/>
                <a:gd name="T48" fmla="*/ 26 w 53"/>
                <a:gd name="T49" fmla="*/ 0 h 53"/>
                <a:gd name="T50" fmla="*/ 26 w 53"/>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3">
                  <a:moveTo>
                    <a:pt x="26" y="0"/>
                  </a:moveTo>
                  <a:lnTo>
                    <a:pt x="18" y="0"/>
                  </a:lnTo>
                  <a:lnTo>
                    <a:pt x="12" y="3"/>
                  </a:lnTo>
                  <a:lnTo>
                    <a:pt x="8" y="8"/>
                  </a:lnTo>
                  <a:lnTo>
                    <a:pt x="3" y="13"/>
                  </a:lnTo>
                  <a:lnTo>
                    <a:pt x="0" y="19"/>
                  </a:lnTo>
                  <a:lnTo>
                    <a:pt x="0" y="27"/>
                  </a:lnTo>
                  <a:lnTo>
                    <a:pt x="0" y="33"/>
                  </a:lnTo>
                  <a:lnTo>
                    <a:pt x="3" y="39"/>
                  </a:lnTo>
                  <a:lnTo>
                    <a:pt x="8" y="45"/>
                  </a:lnTo>
                  <a:lnTo>
                    <a:pt x="12" y="50"/>
                  </a:lnTo>
                  <a:lnTo>
                    <a:pt x="18" y="53"/>
                  </a:lnTo>
                  <a:lnTo>
                    <a:pt x="26" y="53"/>
                  </a:lnTo>
                  <a:lnTo>
                    <a:pt x="34" y="53"/>
                  </a:lnTo>
                  <a:lnTo>
                    <a:pt x="40" y="50"/>
                  </a:lnTo>
                  <a:lnTo>
                    <a:pt x="45" y="45"/>
                  </a:lnTo>
                  <a:lnTo>
                    <a:pt x="49" y="39"/>
                  </a:lnTo>
                  <a:lnTo>
                    <a:pt x="53" y="33"/>
                  </a:lnTo>
                  <a:lnTo>
                    <a:pt x="53" y="27"/>
                  </a:lnTo>
                  <a:lnTo>
                    <a:pt x="53" y="19"/>
                  </a:lnTo>
                  <a:lnTo>
                    <a:pt x="49" y="13"/>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0" name="Freeform 88"/>
            <p:cNvSpPr>
              <a:spLocks/>
            </p:cNvSpPr>
            <p:nvPr/>
          </p:nvSpPr>
          <p:spPr bwMode="auto">
            <a:xfrm>
              <a:off x="3244944" y="2276441"/>
              <a:ext cx="111095" cy="64576"/>
            </a:xfrm>
            <a:custGeom>
              <a:avLst/>
              <a:gdLst>
                <a:gd name="T0" fmla="*/ 26 w 54"/>
                <a:gd name="T1" fmla="*/ 0 h 53"/>
                <a:gd name="T2" fmla="*/ 20 w 54"/>
                <a:gd name="T3" fmla="*/ 0 h 53"/>
                <a:gd name="T4" fmla="*/ 14 w 54"/>
                <a:gd name="T5" fmla="*/ 3 h 53"/>
                <a:gd name="T6" fmla="*/ 8 w 54"/>
                <a:gd name="T7" fmla="*/ 8 h 53"/>
                <a:gd name="T8" fmla="*/ 3 w 54"/>
                <a:gd name="T9" fmla="*/ 13 h 53"/>
                <a:gd name="T10" fmla="*/ 1 w 54"/>
                <a:gd name="T11" fmla="*/ 19 h 53"/>
                <a:gd name="T12" fmla="*/ 0 w 54"/>
                <a:gd name="T13" fmla="*/ 27 h 53"/>
                <a:gd name="T14" fmla="*/ 1 w 54"/>
                <a:gd name="T15" fmla="*/ 33 h 53"/>
                <a:gd name="T16" fmla="*/ 3 w 54"/>
                <a:gd name="T17" fmla="*/ 39 h 53"/>
                <a:gd name="T18" fmla="*/ 8 w 54"/>
                <a:gd name="T19" fmla="*/ 45 h 53"/>
                <a:gd name="T20" fmla="*/ 14 w 54"/>
                <a:gd name="T21" fmla="*/ 50 h 53"/>
                <a:gd name="T22" fmla="*/ 20 w 54"/>
                <a:gd name="T23" fmla="*/ 53 h 53"/>
                <a:gd name="T24" fmla="*/ 26 w 54"/>
                <a:gd name="T25" fmla="*/ 53 h 53"/>
                <a:gd name="T26" fmla="*/ 34 w 54"/>
                <a:gd name="T27" fmla="*/ 53 h 53"/>
                <a:gd name="T28" fmla="*/ 40 w 54"/>
                <a:gd name="T29" fmla="*/ 50 h 53"/>
                <a:gd name="T30" fmla="*/ 46 w 54"/>
                <a:gd name="T31" fmla="*/ 45 h 53"/>
                <a:gd name="T32" fmla="*/ 51 w 54"/>
                <a:gd name="T33" fmla="*/ 39 h 53"/>
                <a:gd name="T34" fmla="*/ 53 w 54"/>
                <a:gd name="T35" fmla="*/ 33 h 53"/>
                <a:gd name="T36" fmla="*/ 54 w 54"/>
                <a:gd name="T37" fmla="*/ 27 h 53"/>
                <a:gd name="T38" fmla="*/ 53 w 54"/>
                <a:gd name="T39" fmla="*/ 19 h 53"/>
                <a:gd name="T40" fmla="*/ 51 w 54"/>
                <a:gd name="T41" fmla="*/ 13 h 53"/>
                <a:gd name="T42" fmla="*/ 46 w 54"/>
                <a:gd name="T43" fmla="*/ 8 h 53"/>
                <a:gd name="T44" fmla="*/ 40 w 54"/>
                <a:gd name="T45" fmla="*/ 3 h 53"/>
                <a:gd name="T46" fmla="*/ 34 w 54"/>
                <a:gd name="T47" fmla="*/ 0 h 53"/>
                <a:gd name="T48" fmla="*/ 26 w 54"/>
                <a:gd name="T49" fmla="*/ 0 h 53"/>
                <a:gd name="T50" fmla="*/ 26 w 54"/>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26" y="0"/>
                  </a:moveTo>
                  <a:lnTo>
                    <a:pt x="20" y="0"/>
                  </a:lnTo>
                  <a:lnTo>
                    <a:pt x="14" y="3"/>
                  </a:lnTo>
                  <a:lnTo>
                    <a:pt x="8" y="8"/>
                  </a:lnTo>
                  <a:lnTo>
                    <a:pt x="3" y="13"/>
                  </a:lnTo>
                  <a:lnTo>
                    <a:pt x="1" y="19"/>
                  </a:lnTo>
                  <a:lnTo>
                    <a:pt x="0" y="27"/>
                  </a:lnTo>
                  <a:lnTo>
                    <a:pt x="1" y="33"/>
                  </a:lnTo>
                  <a:lnTo>
                    <a:pt x="3" y="39"/>
                  </a:lnTo>
                  <a:lnTo>
                    <a:pt x="8" y="45"/>
                  </a:lnTo>
                  <a:lnTo>
                    <a:pt x="14" y="50"/>
                  </a:lnTo>
                  <a:lnTo>
                    <a:pt x="20" y="53"/>
                  </a:lnTo>
                  <a:lnTo>
                    <a:pt x="26" y="53"/>
                  </a:lnTo>
                  <a:lnTo>
                    <a:pt x="34" y="53"/>
                  </a:lnTo>
                  <a:lnTo>
                    <a:pt x="40" y="50"/>
                  </a:lnTo>
                  <a:lnTo>
                    <a:pt x="46" y="45"/>
                  </a:lnTo>
                  <a:lnTo>
                    <a:pt x="51" y="39"/>
                  </a:lnTo>
                  <a:lnTo>
                    <a:pt x="53" y="33"/>
                  </a:lnTo>
                  <a:lnTo>
                    <a:pt x="54" y="27"/>
                  </a:lnTo>
                  <a:lnTo>
                    <a:pt x="53" y="19"/>
                  </a:lnTo>
                  <a:lnTo>
                    <a:pt x="51" y="13"/>
                  </a:lnTo>
                  <a:lnTo>
                    <a:pt x="46"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1" name="Freeform 89"/>
            <p:cNvSpPr>
              <a:spLocks/>
            </p:cNvSpPr>
            <p:nvPr/>
          </p:nvSpPr>
          <p:spPr bwMode="auto">
            <a:xfrm>
              <a:off x="3240828" y="2179577"/>
              <a:ext cx="111095" cy="67061"/>
            </a:xfrm>
            <a:custGeom>
              <a:avLst/>
              <a:gdLst>
                <a:gd name="T0" fmla="*/ 27 w 55"/>
                <a:gd name="T1" fmla="*/ 0 h 54"/>
                <a:gd name="T2" fmla="*/ 20 w 55"/>
                <a:gd name="T3" fmla="*/ 0 h 54"/>
                <a:gd name="T4" fmla="*/ 14 w 55"/>
                <a:gd name="T5" fmla="*/ 3 h 54"/>
                <a:gd name="T6" fmla="*/ 8 w 55"/>
                <a:gd name="T7" fmla="*/ 8 h 54"/>
                <a:gd name="T8" fmla="*/ 3 w 55"/>
                <a:gd name="T9" fmla="*/ 14 h 54"/>
                <a:gd name="T10" fmla="*/ 2 w 55"/>
                <a:gd name="T11" fmla="*/ 20 h 54"/>
                <a:gd name="T12" fmla="*/ 0 w 55"/>
                <a:gd name="T13" fmla="*/ 26 h 54"/>
                <a:gd name="T14" fmla="*/ 2 w 55"/>
                <a:gd name="T15" fmla="*/ 34 h 54"/>
                <a:gd name="T16" fmla="*/ 3 w 55"/>
                <a:gd name="T17" fmla="*/ 40 h 54"/>
                <a:gd name="T18" fmla="*/ 8 w 55"/>
                <a:gd name="T19" fmla="*/ 45 h 54"/>
                <a:gd name="T20" fmla="*/ 14 w 55"/>
                <a:gd name="T21" fmla="*/ 49 h 54"/>
                <a:gd name="T22" fmla="*/ 20 w 55"/>
                <a:gd name="T23" fmla="*/ 53 h 54"/>
                <a:gd name="T24" fmla="*/ 27 w 55"/>
                <a:gd name="T25" fmla="*/ 54 h 54"/>
                <a:gd name="T26" fmla="*/ 34 w 55"/>
                <a:gd name="T27" fmla="*/ 53 h 54"/>
                <a:gd name="T28" fmla="*/ 41 w 55"/>
                <a:gd name="T29" fmla="*/ 49 h 54"/>
                <a:gd name="T30" fmla="*/ 47 w 55"/>
                <a:gd name="T31" fmla="*/ 45 h 54"/>
                <a:gd name="T32" fmla="*/ 50 w 55"/>
                <a:gd name="T33" fmla="*/ 40 h 54"/>
                <a:gd name="T34" fmla="*/ 53 w 55"/>
                <a:gd name="T35" fmla="*/ 34 h 54"/>
                <a:gd name="T36" fmla="*/ 55 w 55"/>
                <a:gd name="T37" fmla="*/ 26 h 54"/>
                <a:gd name="T38" fmla="*/ 53 w 55"/>
                <a:gd name="T39" fmla="*/ 20 h 54"/>
                <a:gd name="T40" fmla="*/ 50 w 55"/>
                <a:gd name="T41" fmla="*/ 14 h 54"/>
                <a:gd name="T42" fmla="*/ 47 w 55"/>
                <a:gd name="T43" fmla="*/ 8 h 54"/>
                <a:gd name="T44" fmla="*/ 41 w 55"/>
                <a:gd name="T45" fmla="*/ 3 h 54"/>
                <a:gd name="T46" fmla="*/ 34 w 55"/>
                <a:gd name="T47" fmla="*/ 0 h 54"/>
                <a:gd name="T48" fmla="*/ 27 w 55"/>
                <a:gd name="T49" fmla="*/ 0 h 54"/>
                <a:gd name="T50" fmla="*/ 27 w 55"/>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27" y="0"/>
                  </a:moveTo>
                  <a:lnTo>
                    <a:pt x="20" y="0"/>
                  </a:lnTo>
                  <a:lnTo>
                    <a:pt x="14" y="3"/>
                  </a:lnTo>
                  <a:lnTo>
                    <a:pt x="8" y="8"/>
                  </a:lnTo>
                  <a:lnTo>
                    <a:pt x="3" y="14"/>
                  </a:lnTo>
                  <a:lnTo>
                    <a:pt x="2" y="20"/>
                  </a:lnTo>
                  <a:lnTo>
                    <a:pt x="0" y="26"/>
                  </a:lnTo>
                  <a:lnTo>
                    <a:pt x="2" y="34"/>
                  </a:lnTo>
                  <a:lnTo>
                    <a:pt x="3" y="40"/>
                  </a:lnTo>
                  <a:lnTo>
                    <a:pt x="8" y="45"/>
                  </a:lnTo>
                  <a:lnTo>
                    <a:pt x="14" y="49"/>
                  </a:lnTo>
                  <a:lnTo>
                    <a:pt x="20" y="53"/>
                  </a:lnTo>
                  <a:lnTo>
                    <a:pt x="27" y="54"/>
                  </a:lnTo>
                  <a:lnTo>
                    <a:pt x="34" y="53"/>
                  </a:lnTo>
                  <a:lnTo>
                    <a:pt x="41" y="49"/>
                  </a:lnTo>
                  <a:lnTo>
                    <a:pt x="47" y="45"/>
                  </a:lnTo>
                  <a:lnTo>
                    <a:pt x="50" y="40"/>
                  </a:lnTo>
                  <a:lnTo>
                    <a:pt x="53" y="34"/>
                  </a:lnTo>
                  <a:lnTo>
                    <a:pt x="55" y="26"/>
                  </a:lnTo>
                  <a:lnTo>
                    <a:pt x="53" y="20"/>
                  </a:lnTo>
                  <a:lnTo>
                    <a:pt x="50" y="14"/>
                  </a:lnTo>
                  <a:lnTo>
                    <a:pt x="47" y="8"/>
                  </a:lnTo>
                  <a:lnTo>
                    <a:pt x="41" y="3"/>
                  </a:lnTo>
                  <a:lnTo>
                    <a:pt x="34" y="0"/>
                  </a:lnTo>
                  <a:lnTo>
                    <a:pt x="27" y="0"/>
                  </a:lnTo>
                  <a:lnTo>
                    <a:pt x="2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2" name="Freeform 90"/>
            <p:cNvSpPr>
              <a:spLocks/>
            </p:cNvSpPr>
            <p:nvPr/>
          </p:nvSpPr>
          <p:spPr bwMode="auto">
            <a:xfrm>
              <a:off x="3858014" y="2229251"/>
              <a:ext cx="111095" cy="64576"/>
            </a:xfrm>
            <a:custGeom>
              <a:avLst/>
              <a:gdLst>
                <a:gd name="T0" fmla="*/ 26 w 54"/>
                <a:gd name="T1" fmla="*/ 0 h 53"/>
                <a:gd name="T2" fmla="*/ 20 w 54"/>
                <a:gd name="T3" fmla="*/ 0 h 53"/>
                <a:gd name="T4" fmla="*/ 14 w 54"/>
                <a:gd name="T5" fmla="*/ 3 h 53"/>
                <a:gd name="T6" fmla="*/ 8 w 54"/>
                <a:gd name="T7" fmla="*/ 8 h 53"/>
                <a:gd name="T8" fmla="*/ 3 w 54"/>
                <a:gd name="T9" fmla="*/ 13 h 53"/>
                <a:gd name="T10" fmla="*/ 1 w 54"/>
                <a:gd name="T11" fmla="*/ 19 h 53"/>
                <a:gd name="T12" fmla="*/ 0 w 54"/>
                <a:gd name="T13" fmla="*/ 27 h 53"/>
                <a:gd name="T14" fmla="*/ 1 w 54"/>
                <a:gd name="T15" fmla="*/ 33 h 53"/>
                <a:gd name="T16" fmla="*/ 3 w 54"/>
                <a:gd name="T17" fmla="*/ 39 h 53"/>
                <a:gd name="T18" fmla="*/ 8 w 54"/>
                <a:gd name="T19" fmla="*/ 45 h 53"/>
                <a:gd name="T20" fmla="*/ 14 w 54"/>
                <a:gd name="T21" fmla="*/ 50 h 53"/>
                <a:gd name="T22" fmla="*/ 20 w 54"/>
                <a:gd name="T23" fmla="*/ 53 h 53"/>
                <a:gd name="T24" fmla="*/ 26 w 54"/>
                <a:gd name="T25" fmla="*/ 53 h 53"/>
                <a:gd name="T26" fmla="*/ 34 w 54"/>
                <a:gd name="T27" fmla="*/ 53 h 53"/>
                <a:gd name="T28" fmla="*/ 40 w 54"/>
                <a:gd name="T29" fmla="*/ 50 h 53"/>
                <a:gd name="T30" fmla="*/ 45 w 54"/>
                <a:gd name="T31" fmla="*/ 45 h 53"/>
                <a:gd name="T32" fmla="*/ 49 w 54"/>
                <a:gd name="T33" fmla="*/ 39 h 53"/>
                <a:gd name="T34" fmla="*/ 53 w 54"/>
                <a:gd name="T35" fmla="*/ 33 h 53"/>
                <a:gd name="T36" fmla="*/ 54 w 54"/>
                <a:gd name="T37" fmla="*/ 27 h 53"/>
                <a:gd name="T38" fmla="*/ 53 w 54"/>
                <a:gd name="T39" fmla="*/ 19 h 53"/>
                <a:gd name="T40" fmla="*/ 49 w 54"/>
                <a:gd name="T41" fmla="*/ 13 h 53"/>
                <a:gd name="T42" fmla="*/ 45 w 54"/>
                <a:gd name="T43" fmla="*/ 8 h 53"/>
                <a:gd name="T44" fmla="*/ 40 w 54"/>
                <a:gd name="T45" fmla="*/ 3 h 53"/>
                <a:gd name="T46" fmla="*/ 34 w 54"/>
                <a:gd name="T47" fmla="*/ 0 h 53"/>
                <a:gd name="T48" fmla="*/ 26 w 54"/>
                <a:gd name="T49" fmla="*/ 0 h 53"/>
                <a:gd name="T50" fmla="*/ 26 w 54"/>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26" y="0"/>
                  </a:moveTo>
                  <a:lnTo>
                    <a:pt x="20" y="0"/>
                  </a:lnTo>
                  <a:lnTo>
                    <a:pt x="14" y="3"/>
                  </a:lnTo>
                  <a:lnTo>
                    <a:pt x="8" y="8"/>
                  </a:lnTo>
                  <a:lnTo>
                    <a:pt x="3" y="13"/>
                  </a:lnTo>
                  <a:lnTo>
                    <a:pt x="1" y="19"/>
                  </a:lnTo>
                  <a:lnTo>
                    <a:pt x="0" y="27"/>
                  </a:lnTo>
                  <a:lnTo>
                    <a:pt x="1" y="33"/>
                  </a:lnTo>
                  <a:lnTo>
                    <a:pt x="3" y="39"/>
                  </a:lnTo>
                  <a:lnTo>
                    <a:pt x="8" y="45"/>
                  </a:lnTo>
                  <a:lnTo>
                    <a:pt x="14" y="50"/>
                  </a:lnTo>
                  <a:lnTo>
                    <a:pt x="20" y="53"/>
                  </a:lnTo>
                  <a:lnTo>
                    <a:pt x="26" y="53"/>
                  </a:lnTo>
                  <a:lnTo>
                    <a:pt x="34" y="53"/>
                  </a:lnTo>
                  <a:lnTo>
                    <a:pt x="40" y="50"/>
                  </a:lnTo>
                  <a:lnTo>
                    <a:pt x="45" y="45"/>
                  </a:lnTo>
                  <a:lnTo>
                    <a:pt x="49" y="39"/>
                  </a:lnTo>
                  <a:lnTo>
                    <a:pt x="53" y="33"/>
                  </a:lnTo>
                  <a:lnTo>
                    <a:pt x="54" y="27"/>
                  </a:lnTo>
                  <a:lnTo>
                    <a:pt x="53" y="19"/>
                  </a:lnTo>
                  <a:lnTo>
                    <a:pt x="49" y="13"/>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3" name="Freeform 91"/>
            <p:cNvSpPr>
              <a:spLocks/>
            </p:cNvSpPr>
            <p:nvPr/>
          </p:nvSpPr>
          <p:spPr bwMode="auto">
            <a:xfrm>
              <a:off x="3858014" y="2298795"/>
              <a:ext cx="111095" cy="64576"/>
            </a:xfrm>
            <a:custGeom>
              <a:avLst/>
              <a:gdLst>
                <a:gd name="T0" fmla="*/ 26 w 54"/>
                <a:gd name="T1" fmla="*/ 0 h 53"/>
                <a:gd name="T2" fmla="*/ 20 w 54"/>
                <a:gd name="T3" fmla="*/ 0 h 53"/>
                <a:gd name="T4" fmla="*/ 14 w 54"/>
                <a:gd name="T5" fmla="*/ 3 h 53"/>
                <a:gd name="T6" fmla="*/ 8 w 54"/>
                <a:gd name="T7" fmla="*/ 8 h 53"/>
                <a:gd name="T8" fmla="*/ 3 w 54"/>
                <a:gd name="T9" fmla="*/ 12 h 53"/>
                <a:gd name="T10" fmla="*/ 1 w 54"/>
                <a:gd name="T11" fmla="*/ 19 h 53"/>
                <a:gd name="T12" fmla="*/ 0 w 54"/>
                <a:gd name="T13" fmla="*/ 26 h 53"/>
                <a:gd name="T14" fmla="*/ 1 w 54"/>
                <a:gd name="T15" fmla="*/ 34 h 53"/>
                <a:gd name="T16" fmla="*/ 3 w 54"/>
                <a:gd name="T17" fmla="*/ 40 h 53"/>
                <a:gd name="T18" fmla="*/ 8 w 54"/>
                <a:gd name="T19" fmla="*/ 45 h 53"/>
                <a:gd name="T20" fmla="*/ 14 w 54"/>
                <a:gd name="T21" fmla="*/ 50 h 53"/>
                <a:gd name="T22" fmla="*/ 20 w 54"/>
                <a:gd name="T23" fmla="*/ 53 h 53"/>
                <a:gd name="T24" fmla="*/ 26 w 54"/>
                <a:gd name="T25" fmla="*/ 53 h 53"/>
                <a:gd name="T26" fmla="*/ 34 w 54"/>
                <a:gd name="T27" fmla="*/ 53 h 53"/>
                <a:gd name="T28" fmla="*/ 40 w 54"/>
                <a:gd name="T29" fmla="*/ 50 h 53"/>
                <a:gd name="T30" fmla="*/ 45 w 54"/>
                <a:gd name="T31" fmla="*/ 45 h 53"/>
                <a:gd name="T32" fmla="*/ 49 w 54"/>
                <a:gd name="T33" fmla="*/ 40 h 53"/>
                <a:gd name="T34" fmla="*/ 53 w 54"/>
                <a:gd name="T35" fmla="*/ 34 h 53"/>
                <a:gd name="T36" fmla="*/ 54 w 54"/>
                <a:gd name="T37" fmla="*/ 26 h 53"/>
                <a:gd name="T38" fmla="*/ 53 w 54"/>
                <a:gd name="T39" fmla="*/ 19 h 53"/>
                <a:gd name="T40" fmla="*/ 49 w 54"/>
                <a:gd name="T41" fmla="*/ 12 h 53"/>
                <a:gd name="T42" fmla="*/ 45 w 54"/>
                <a:gd name="T43" fmla="*/ 8 h 53"/>
                <a:gd name="T44" fmla="*/ 40 w 54"/>
                <a:gd name="T45" fmla="*/ 3 h 53"/>
                <a:gd name="T46" fmla="*/ 34 w 54"/>
                <a:gd name="T47" fmla="*/ 0 h 53"/>
                <a:gd name="T48" fmla="*/ 26 w 54"/>
                <a:gd name="T49" fmla="*/ 0 h 53"/>
                <a:gd name="T50" fmla="*/ 26 w 54"/>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26" y="0"/>
                  </a:moveTo>
                  <a:lnTo>
                    <a:pt x="20" y="0"/>
                  </a:lnTo>
                  <a:lnTo>
                    <a:pt x="14" y="3"/>
                  </a:lnTo>
                  <a:lnTo>
                    <a:pt x="8" y="8"/>
                  </a:lnTo>
                  <a:lnTo>
                    <a:pt x="3" y="12"/>
                  </a:lnTo>
                  <a:lnTo>
                    <a:pt x="1" y="19"/>
                  </a:lnTo>
                  <a:lnTo>
                    <a:pt x="0" y="26"/>
                  </a:lnTo>
                  <a:lnTo>
                    <a:pt x="1" y="34"/>
                  </a:lnTo>
                  <a:lnTo>
                    <a:pt x="3" y="40"/>
                  </a:lnTo>
                  <a:lnTo>
                    <a:pt x="8" y="45"/>
                  </a:lnTo>
                  <a:lnTo>
                    <a:pt x="14" y="50"/>
                  </a:lnTo>
                  <a:lnTo>
                    <a:pt x="20" y="53"/>
                  </a:lnTo>
                  <a:lnTo>
                    <a:pt x="26" y="53"/>
                  </a:lnTo>
                  <a:lnTo>
                    <a:pt x="34" y="53"/>
                  </a:lnTo>
                  <a:lnTo>
                    <a:pt x="40" y="50"/>
                  </a:lnTo>
                  <a:lnTo>
                    <a:pt x="45" y="45"/>
                  </a:lnTo>
                  <a:lnTo>
                    <a:pt x="49" y="40"/>
                  </a:lnTo>
                  <a:lnTo>
                    <a:pt x="53" y="34"/>
                  </a:lnTo>
                  <a:lnTo>
                    <a:pt x="54" y="26"/>
                  </a:lnTo>
                  <a:lnTo>
                    <a:pt x="53" y="19"/>
                  </a:lnTo>
                  <a:lnTo>
                    <a:pt x="49" y="12"/>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4" name="Freeform 92"/>
            <p:cNvSpPr>
              <a:spLocks/>
            </p:cNvSpPr>
            <p:nvPr/>
          </p:nvSpPr>
          <p:spPr bwMode="auto">
            <a:xfrm>
              <a:off x="3858014" y="2388208"/>
              <a:ext cx="111095" cy="67061"/>
            </a:xfrm>
            <a:custGeom>
              <a:avLst/>
              <a:gdLst>
                <a:gd name="T0" fmla="*/ 26 w 54"/>
                <a:gd name="T1" fmla="*/ 0 h 55"/>
                <a:gd name="T2" fmla="*/ 20 w 54"/>
                <a:gd name="T3" fmla="*/ 2 h 55"/>
                <a:gd name="T4" fmla="*/ 14 w 54"/>
                <a:gd name="T5" fmla="*/ 5 h 55"/>
                <a:gd name="T6" fmla="*/ 8 w 54"/>
                <a:gd name="T7" fmla="*/ 8 h 55"/>
                <a:gd name="T8" fmla="*/ 3 w 54"/>
                <a:gd name="T9" fmla="*/ 14 h 55"/>
                <a:gd name="T10" fmla="*/ 1 w 54"/>
                <a:gd name="T11" fmla="*/ 21 h 55"/>
                <a:gd name="T12" fmla="*/ 0 w 54"/>
                <a:gd name="T13" fmla="*/ 28 h 55"/>
                <a:gd name="T14" fmla="*/ 1 w 54"/>
                <a:gd name="T15" fmla="*/ 34 h 55"/>
                <a:gd name="T16" fmla="*/ 3 w 54"/>
                <a:gd name="T17" fmla="*/ 41 h 55"/>
                <a:gd name="T18" fmla="*/ 8 w 54"/>
                <a:gd name="T19" fmla="*/ 47 h 55"/>
                <a:gd name="T20" fmla="*/ 14 w 54"/>
                <a:gd name="T21" fmla="*/ 52 h 55"/>
                <a:gd name="T22" fmla="*/ 20 w 54"/>
                <a:gd name="T23" fmla="*/ 53 h 55"/>
                <a:gd name="T24" fmla="*/ 26 w 54"/>
                <a:gd name="T25" fmla="*/ 55 h 55"/>
                <a:gd name="T26" fmla="*/ 34 w 54"/>
                <a:gd name="T27" fmla="*/ 53 h 55"/>
                <a:gd name="T28" fmla="*/ 40 w 54"/>
                <a:gd name="T29" fmla="*/ 52 h 55"/>
                <a:gd name="T30" fmla="*/ 45 w 54"/>
                <a:gd name="T31" fmla="*/ 47 h 55"/>
                <a:gd name="T32" fmla="*/ 49 w 54"/>
                <a:gd name="T33" fmla="*/ 41 h 55"/>
                <a:gd name="T34" fmla="*/ 53 w 54"/>
                <a:gd name="T35" fmla="*/ 34 h 55"/>
                <a:gd name="T36" fmla="*/ 54 w 54"/>
                <a:gd name="T37" fmla="*/ 28 h 55"/>
                <a:gd name="T38" fmla="*/ 53 w 54"/>
                <a:gd name="T39" fmla="*/ 21 h 55"/>
                <a:gd name="T40" fmla="*/ 49 w 54"/>
                <a:gd name="T41" fmla="*/ 14 h 55"/>
                <a:gd name="T42" fmla="*/ 45 w 54"/>
                <a:gd name="T43" fmla="*/ 8 h 55"/>
                <a:gd name="T44" fmla="*/ 40 w 54"/>
                <a:gd name="T45" fmla="*/ 5 h 55"/>
                <a:gd name="T46" fmla="*/ 34 w 54"/>
                <a:gd name="T47" fmla="*/ 2 h 55"/>
                <a:gd name="T48" fmla="*/ 26 w 54"/>
                <a:gd name="T49" fmla="*/ 0 h 55"/>
                <a:gd name="T50" fmla="*/ 26 w 54"/>
                <a:gd name="T5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26" y="0"/>
                  </a:moveTo>
                  <a:lnTo>
                    <a:pt x="20" y="2"/>
                  </a:lnTo>
                  <a:lnTo>
                    <a:pt x="14" y="5"/>
                  </a:lnTo>
                  <a:lnTo>
                    <a:pt x="8" y="8"/>
                  </a:lnTo>
                  <a:lnTo>
                    <a:pt x="3" y="14"/>
                  </a:lnTo>
                  <a:lnTo>
                    <a:pt x="1" y="21"/>
                  </a:lnTo>
                  <a:lnTo>
                    <a:pt x="0" y="28"/>
                  </a:lnTo>
                  <a:lnTo>
                    <a:pt x="1" y="34"/>
                  </a:lnTo>
                  <a:lnTo>
                    <a:pt x="3" y="41"/>
                  </a:lnTo>
                  <a:lnTo>
                    <a:pt x="8" y="47"/>
                  </a:lnTo>
                  <a:lnTo>
                    <a:pt x="14" y="52"/>
                  </a:lnTo>
                  <a:lnTo>
                    <a:pt x="20" y="53"/>
                  </a:lnTo>
                  <a:lnTo>
                    <a:pt x="26" y="55"/>
                  </a:lnTo>
                  <a:lnTo>
                    <a:pt x="34" y="53"/>
                  </a:lnTo>
                  <a:lnTo>
                    <a:pt x="40" y="52"/>
                  </a:lnTo>
                  <a:lnTo>
                    <a:pt x="45" y="47"/>
                  </a:lnTo>
                  <a:lnTo>
                    <a:pt x="49" y="41"/>
                  </a:lnTo>
                  <a:lnTo>
                    <a:pt x="53" y="34"/>
                  </a:lnTo>
                  <a:lnTo>
                    <a:pt x="54" y="28"/>
                  </a:lnTo>
                  <a:lnTo>
                    <a:pt x="53" y="21"/>
                  </a:lnTo>
                  <a:lnTo>
                    <a:pt x="49" y="14"/>
                  </a:lnTo>
                  <a:lnTo>
                    <a:pt x="45" y="8"/>
                  </a:lnTo>
                  <a:lnTo>
                    <a:pt x="40" y="5"/>
                  </a:lnTo>
                  <a:lnTo>
                    <a:pt x="34" y="2"/>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5" name="Freeform 93"/>
            <p:cNvSpPr>
              <a:spLocks/>
            </p:cNvSpPr>
            <p:nvPr/>
          </p:nvSpPr>
          <p:spPr bwMode="auto">
            <a:xfrm>
              <a:off x="4458741" y="2611742"/>
              <a:ext cx="111095" cy="67061"/>
            </a:xfrm>
            <a:custGeom>
              <a:avLst/>
              <a:gdLst>
                <a:gd name="T0" fmla="*/ 28 w 55"/>
                <a:gd name="T1" fmla="*/ 0 h 55"/>
                <a:gd name="T2" fmla="*/ 21 w 55"/>
                <a:gd name="T3" fmla="*/ 0 h 55"/>
                <a:gd name="T4" fmla="*/ 14 w 55"/>
                <a:gd name="T5" fmla="*/ 3 h 55"/>
                <a:gd name="T6" fmla="*/ 8 w 55"/>
                <a:gd name="T7" fmla="*/ 8 h 55"/>
                <a:gd name="T8" fmla="*/ 5 w 55"/>
                <a:gd name="T9" fmla="*/ 14 h 55"/>
                <a:gd name="T10" fmla="*/ 2 w 55"/>
                <a:gd name="T11" fmla="*/ 20 h 55"/>
                <a:gd name="T12" fmla="*/ 0 w 55"/>
                <a:gd name="T13" fmla="*/ 27 h 55"/>
                <a:gd name="T14" fmla="*/ 2 w 55"/>
                <a:gd name="T15" fmla="*/ 34 h 55"/>
                <a:gd name="T16" fmla="*/ 5 w 55"/>
                <a:gd name="T17" fmla="*/ 41 h 55"/>
                <a:gd name="T18" fmla="*/ 8 w 55"/>
                <a:gd name="T19" fmla="*/ 45 h 55"/>
                <a:gd name="T20" fmla="*/ 14 w 55"/>
                <a:gd name="T21" fmla="*/ 50 h 55"/>
                <a:gd name="T22" fmla="*/ 21 w 55"/>
                <a:gd name="T23" fmla="*/ 53 h 55"/>
                <a:gd name="T24" fmla="*/ 28 w 55"/>
                <a:gd name="T25" fmla="*/ 55 h 55"/>
                <a:gd name="T26" fmla="*/ 35 w 55"/>
                <a:gd name="T27" fmla="*/ 53 h 55"/>
                <a:gd name="T28" fmla="*/ 41 w 55"/>
                <a:gd name="T29" fmla="*/ 50 h 55"/>
                <a:gd name="T30" fmla="*/ 47 w 55"/>
                <a:gd name="T31" fmla="*/ 45 h 55"/>
                <a:gd name="T32" fmla="*/ 52 w 55"/>
                <a:gd name="T33" fmla="*/ 41 h 55"/>
                <a:gd name="T34" fmla="*/ 53 w 55"/>
                <a:gd name="T35" fmla="*/ 34 h 55"/>
                <a:gd name="T36" fmla="*/ 55 w 55"/>
                <a:gd name="T37" fmla="*/ 27 h 55"/>
                <a:gd name="T38" fmla="*/ 53 w 55"/>
                <a:gd name="T39" fmla="*/ 20 h 55"/>
                <a:gd name="T40" fmla="*/ 52 w 55"/>
                <a:gd name="T41" fmla="*/ 14 h 55"/>
                <a:gd name="T42" fmla="*/ 47 w 55"/>
                <a:gd name="T43" fmla="*/ 8 h 55"/>
                <a:gd name="T44" fmla="*/ 41 w 55"/>
                <a:gd name="T45" fmla="*/ 3 h 55"/>
                <a:gd name="T46" fmla="*/ 35 w 55"/>
                <a:gd name="T47" fmla="*/ 0 h 55"/>
                <a:gd name="T48" fmla="*/ 28 w 55"/>
                <a:gd name="T49" fmla="*/ 0 h 55"/>
                <a:gd name="T50" fmla="*/ 28 w 55"/>
                <a:gd name="T5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28" y="0"/>
                  </a:moveTo>
                  <a:lnTo>
                    <a:pt x="21" y="0"/>
                  </a:lnTo>
                  <a:lnTo>
                    <a:pt x="14" y="3"/>
                  </a:lnTo>
                  <a:lnTo>
                    <a:pt x="8" y="8"/>
                  </a:lnTo>
                  <a:lnTo>
                    <a:pt x="5" y="14"/>
                  </a:lnTo>
                  <a:lnTo>
                    <a:pt x="2" y="20"/>
                  </a:lnTo>
                  <a:lnTo>
                    <a:pt x="0" y="27"/>
                  </a:lnTo>
                  <a:lnTo>
                    <a:pt x="2" y="34"/>
                  </a:lnTo>
                  <a:lnTo>
                    <a:pt x="5" y="41"/>
                  </a:lnTo>
                  <a:lnTo>
                    <a:pt x="8" y="45"/>
                  </a:lnTo>
                  <a:lnTo>
                    <a:pt x="14" y="50"/>
                  </a:lnTo>
                  <a:lnTo>
                    <a:pt x="21" y="53"/>
                  </a:lnTo>
                  <a:lnTo>
                    <a:pt x="28" y="55"/>
                  </a:lnTo>
                  <a:lnTo>
                    <a:pt x="35" y="53"/>
                  </a:lnTo>
                  <a:lnTo>
                    <a:pt x="41" y="50"/>
                  </a:lnTo>
                  <a:lnTo>
                    <a:pt x="47" y="45"/>
                  </a:lnTo>
                  <a:lnTo>
                    <a:pt x="52" y="41"/>
                  </a:lnTo>
                  <a:lnTo>
                    <a:pt x="53" y="34"/>
                  </a:lnTo>
                  <a:lnTo>
                    <a:pt x="55" y="27"/>
                  </a:lnTo>
                  <a:lnTo>
                    <a:pt x="53" y="20"/>
                  </a:lnTo>
                  <a:lnTo>
                    <a:pt x="52" y="14"/>
                  </a:lnTo>
                  <a:lnTo>
                    <a:pt x="47" y="8"/>
                  </a:lnTo>
                  <a:lnTo>
                    <a:pt x="41" y="3"/>
                  </a:lnTo>
                  <a:lnTo>
                    <a:pt x="35" y="0"/>
                  </a:lnTo>
                  <a:lnTo>
                    <a:pt x="28" y="0"/>
                  </a:lnTo>
                  <a:lnTo>
                    <a:pt x="28"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6" name="Freeform 94"/>
            <p:cNvSpPr>
              <a:spLocks/>
            </p:cNvSpPr>
            <p:nvPr/>
          </p:nvSpPr>
          <p:spPr bwMode="auto">
            <a:xfrm>
              <a:off x="5055356" y="2246636"/>
              <a:ext cx="111095" cy="64576"/>
            </a:xfrm>
            <a:custGeom>
              <a:avLst/>
              <a:gdLst>
                <a:gd name="T0" fmla="*/ 26 w 54"/>
                <a:gd name="T1" fmla="*/ 0 h 53"/>
                <a:gd name="T2" fmla="*/ 20 w 54"/>
                <a:gd name="T3" fmla="*/ 0 h 53"/>
                <a:gd name="T4" fmla="*/ 14 w 54"/>
                <a:gd name="T5" fmla="*/ 3 h 53"/>
                <a:gd name="T6" fmla="*/ 7 w 54"/>
                <a:gd name="T7" fmla="*/ 8 h 53"/>
                <a:gd name="T8" fmla="*/ 3 w 54"/>
                <a:gd name="T9" fmla="*/ 13 h 53"/>
                <a:gd name="T10" fmla="*/ 0 w 54"/>
                <a:gd name="T11" fmla="*/ 19 h 53"/>
                <a:gd name="T12" fmla="*/ 0 w 54"/>
                <a:gd name="T13" fmla="*/ 26 h 53"/>
                <a:gd name="T14" fmla="*/ 0 w 54"/>
                <a:gd name="T15" fmla="*/ 33 h 53"/>
                <a:gd name="T16" fmla="*/ 3 w 54"/>
                <a:gd name="T17" fmla="*/ 39 h 53"/>
                <a:gd name="T18" fmla="*/ 7 w 54"/>
                <a:gd name="T19" fmla="*/ 45 h 53"/>
                <a:gd name="T20" fmla="*/ 14 w 54"/>
                <a:gd name="T21" fmla="*/ 50 h 53"/>
                <a:gd name="T22" fmla="*/ 20 w 54"/>
                <a:gd name="T23" fmla="*/ 53 h 53"/>
                <a:gd name="T24" fmla="*/ 26 w 54"/>
                <a:gd name="T25" fmla="*/ 53 h 53"/>
                <a:gd name="T26" fmla="*/ 34 w 54"/>
                <a:gd name="T27" fmla="*/ 53 h 53"/>
                <a:gd name="T28" fmla="*/ 40 w 54"/>
                <a:gd name="T29" fmla="*/ 50 h 53"/>
                <a:gd name="T30" fmla="*/ 45 w 54"/>
                <a:gd name="T31" fmla="*/ 45 h 53"/>
                <a:gd name="T32" fmla="*/ 49 w 54"/>
                <a:gd name="T33" fmla="*/ 39 h 53"/>
                <a:gd name="T34" fmla="*/ 52 w 54"/>
                <a:gd name="T35" fmla="*/ 33 h 53"/>
                <a:gd name="T36" fmla="*/ 54 w 54"/>
                <a:gd name="T37" fmla="*/ 26 h 53"/>
                <a:gd name="T38" fmla="*/ 52 w 54"/>
                <a:gd name="T39" fmla="*/ 19 h 53"/>
                <a:gd name="T40" fmla="*/ 49 w 54"/>
                <a:gd name="T41" fmla="*/ 13 h 53"/>
                <a:gd name="T42" fmla="*/ 45 w 54"/>
                <a:gd name="T43" fmla="*/ 8 h 53"/>
                <a:gd name="T44" fmla="*/ 40 w 54"/>
                <a:gd name="T45" fmla="*/ 3 h 53"/>
                <a:gd name="T46" fmla="*/ 34 w 54"/>
                <a:gd name="T47" fmla="*/ 0 h 53"/>
                <a:gd name="T48" fmla="*/ 26 w 54"/>
                <a:gd name="T49" fmla="*/ 0 h 53"/>
                <a:gd name="T50" fmla="*/ 26 w 54"/>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3">
                  <a:moveTo>
                    <a:pt x="26" y="0"/>
                  </a:moveTo>
                  <a:lnTo>
                    <a:pt x="20" y="0"/>
                  </a:lnTo>
                  <a:lnTo>
                    <a:pt x="14" y="3"/>
                  </a:lnTo>
                  <a:lnTo>
                    <a:pt x="7" y="8"/>
                  </a:lnTo>
                  <a:lnTo>
                    <a:pt x="3" y="13"/>
                  </a:lnTo>
                  <a:lnTo>
                    <a:pt x="0" y="19"/>
                  </a:lnTo>
                  <a:lnTo>
                    <a:pt x="0" y="26"/>
                  </a:lnTo>
                  <a:lnTo>
                    <a:pt x="0" y="33"/>
                  </a:lnTo>
                  <a:lnTo>
                    <a:pt x="3" y="39"/>
                  </a:lnTo>
                  <a:lnTo>
                    <a:pt x="7" y="45"/>
                  </a:lnTo>
                  <a:lnTo>
                    <a:pt x="14" y="50"/>
                  </a:lnTo>
                  <a:lnTo>
                    <a:pt x="20" y="53"/>
                  </a:lnTo>
                  <a:lnTo>
                    <a:pt x="26" y="53"/>
                  </a:lnTo>
                  <a:lnTo>
                    <a:pt x="34" y="53"/>
                  </a:lnTo>
                  <a:lnTo>
                    <a:pt x="40" y="50"/>
                  </a:lnTo>
                  <a:lnTo>
                    <a:pt x="45" y="45"/>
                  </a:lnTo>
                  <a:lnTo>
                    <a:pt x="49" y="39"/>
                  </a:lnTo>
                  <a:lnTo>
                    <a:pt x="52" y="33"/>
                  </a:lnTo>
                  <a:lnTo>
                    <a:pt x="54" y="26"/>
                  </a:lnTo>
                  <a:lnTo>
                    <a:pt x="52" y="19"/>
                  </a:lnTo>
                  <a:lnTo>
                    <a:pt x="49" y="13"/>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7" name="Freeform 95"/>
            <p:cNvSpPr>
              <a:spLocks/>
            </p:cNvSpPr>
            <p:nvPr/>
          </p:nvSpPr>
          <p:spPr bwMode="auto">
            <a:xfrm>
              <a:off x="5055356" y="2179577"/>
              <a:ext cx="111095" cy="67061"/>
            </a:xfrm>
            <a:custGeom>
              <a:avLst/>
              <a:gdLst>
                <a:gd name="T0" fmla="*/ 26 w 54"/>
                <a:gd name="T1" fmla="*/ 0 h 54"/>
                <a:gd name="T2" fmla="*/ 20 w 54"/>
                <a:gd name="T3" fmla="*/ 0 h 54"/>
                <a:gd name="T4" fmla="*/ 14 w 54"/>
                <a:gd name="T5" fmla="*/ 3 h 54"/>
                <a:gd name="T6" fmla="*/ 7 w 54"/>
                <a:gd name="T7" fmla="*/ 8 h 54"/>
                <a:gd name="T8" fmla="*/ 3 w 54"/>
                <a:gd name="T9" fmla="*/ 14 h 54"/>
                <a:gd name="T10" fmla="*/ 0 w 54"/>
                <a:gd name="T11" fmla="*/ 20 h 54"/>
                <a:gd name="T12" fmla="*/ 0 w 54"/>
                <a:gd name="T13" fmla="*/ 26 h 54"/>
                <a:gd name="T14" fmla="*/ 0 w 54"/>
                <a:gd name="T15" fmla="*/ 34 h 54"/>
                <a:gd name="T16" fmla="*/ 3 w 54"/>
                <a:gd name="T17" fmla="*/ 40 h 54"/>
                <a:gd name="T18" fmla="*/ 7 w 54"/>
                <a:gd name="T19" fmla="*/ 45 h 54"/>
                <a:gd name="T20" fmla="*/ 14 w 54"/>
                <a:gd name="T21" fmla="*/ 49 h 54"/>
                <a:gd name="T22" fmla="*/ 20 w 54"/>
                <a:gd name="T23" fmla="*/ 53 h 54"/>
                <a:gd name="T24" fmla="*/ 26 w 54"/>
                <a:gd name="T25" fmla="*/ 54 h 54"/>
                <a:gd name="T26" fmla="*/ 34 w 54"/>
                <a:gd name="T27" fmla="*/ 53 h 54"/>
                <a:gd name="T28" fmla="*/ 40 w 54"/>
                <a:gd name="T29" fmla="*/ 49 h 54"/>
                <a:gd name="T30" fmla="*/ 45 w 54"/>
                <a:gd name="T31" fmla="*/ 45 h 54"/>
                <a:gd name="T32" fmla="*/ 49 w 54"/>
                <a:gd name="T33" fmla="*/ 40 h 54"/>
                <a:gd name="T34" fmla="*/ 52 w 54"/>
                <a:gd name="T35" fmla="*/ 34 h 54"/>
                <a:gd name="T36" fmla="*/ 54 w 54"/>
                <a:gd name="T37" fmla="*/ 26 h 54"/>
                <a:gd name="T38" fmla="*/ 52 w 54"/>
                <a:gd name="T39" fmla="*/ 20 h 54"/>
                <a:gd name="T40" fmla="*/ 49 w 54"/>
                <a:gd name="T41" fmla="*/ 14 h 54"/>
                <a:gd name="T42" fmla="*/ 45 w 54"/>
                <a:gd name="T43" fmla="*/ 8 h 54"/>
                <a:gd name="T44" fmla="*/ 40 w 54"/>
                <a:gd name="T45" fmla="*/ 3 h 54"/>
                <a:gd name="T46" fmla="*/ 34 w 54"/>
                <a:gd name="T47" fmla="*/ 0 h 54"/>
                <a:gd name="T48" fmla="*/ 26 w 54"/>
                <a:gd name="T49" fmla="*/ 0 h 54"/>
                <a:gd name="T50" fmla="*/ 26 w 54"/>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26" y="0"/>
                  </a:moveTo>
                  <a:lnTo>
                    <a:pt x="20" y="0"/>
                  </a:lnTo>
                  <a:lnTo>
                    <a:pt x="14" y="3"/>
                  </a:lnTo>
                  <a:lnTo>
                    <a:pt x="7" y="8"/>
                  </a:lnTo>
                  <a:lnTo>
                    <a:pt x="3" y="14"/>
                  </a:lnTo>
                  <a:lnTo>
                    <a:pt x="0" y="20"/>
                  </a:lnTo>
                  <a:lnTo>
                    <a:pt x="0" y="26"/>
                  </a:lnTo>
                  <a:lnTo>
                    <a:pt x="0" y="34"/>
                  </a:lnTo>
                  <a:lnTo>
                    <a:pt x="3" y="40"/>
                  </a:lnTo>
                  <a:lnTo>
                    <a:pt x="7" y="45"/>
                  </a:lnTo>
                  <a:lnTo>
                    <a:pt x="14" y="49"/>
                  </a:lnTo>
                  <a:lnTo>
                    <a:pt x="20" y="53"/>
                  </a:lnTo>
                  <a:lnTo>
                    <a:pt x="26" y="54"/>
                  </a:lnTo>
                  <a:lnTo>
                    <a:pt x="34" y="53"/>
                  </a:lnTo>
                  <a:lnTo>
                    <a:pt x="40" y="49"/>
                  </a:lnTo>
                  <a:lnTo>
                    <a:pt x="45" y="45"/>
                  </a:lnTo>
                  <a:lnTo>
                    <a:pt x="49" y="40"/>
                  </a:lnTo>
                  <a:lnTo>
                    <a:pt x="52" y="34"/>
                  </a:lnTo>
                  <a:lnTo>
                    <a:pt x="54" y="26"/>
                  </a:lnTo>
                  <a:lnTo>
                    <a:pt x="52" y="20"/>
                  </a:lnTo>
                  <a:lnTo>
                    <a:pt x="49" y="14"/>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8" name="Freeform 96"/>
            <p:cNvSpPr>
              <a:spLocks/>
            </p:cNvSpPr>
            <p:nvPr/>
          </p:nvSpPr>
          <p:spPr bwMode="auto">
            <a:xfrm>
              <a:off x="5055356" y="2112516"/>
              <a:ext cx="111095" cy="67061"/>
            </a:xfrm>
            <a:custGeom>
              <a:avLst/>
              <a:gdLst>
                <a:gd name="T0" fmla="*/ 26 w 54"/>
                <a:gd name="T1" fmla="*/ 0 h 54"/>
                <a:gd name="T2" fmla="*/ 20 w 54"/>
                <a:gd name="T3" fmla="*/ 1 h 54"/>
                <a:gd name="T4" fmla="*/ 14 w 54"/>
                <a:gd name="T5" fmla="*/ 3 h 54"/>
                <a:gd name="T6" fmla="*/ 7 w 54"/>
                <a:gd name="T7" fmla="*/ 7 h 54"/>
                <a:gd name="T8" fmla="*/ 3 w 54"/>
                <a:gd name="T9" fmla="*/ 13 h 54"/>
                <a:gd name="T10" fmla="*/ 0 w 54"/>
                <a:gd name="T11" fmla="*/ 20 h 54"/>
                <a:gd name="T12" fmla="*/ 0 w 54"/>
                <a:gd name="T13" fmla="*/ 26 h 54"/>
                <a:gd name="T14" fmla="*/ 0 w 54"/>
                <a:gd name="T15" fmla="*/ 34 h 54"/>
                <a:gd name="T16" fmla="*/ 3 w 54"/>
                <a:gd name="T17" fmla="*/ 40 h 54"/>
                <a:gd name="T18" fmla="*/ 7 w 54"/>
                <a:gd name="T19" fmla="*/ 46 h 54"/>
                <a:gd name="T20" fmla="*/ 14 w 54"/>
                <a:gd name="T21" fmla="*/ 51 h 54"/>
                <a:gd name="T22" fmla="*/ 20 w 54"/>
                <a:gd name="T23" fmla="*/ 52 h 54"/>
                <a:gd name="T24" fmla="*/ 26 w 54"/>
                <a:gd name="T25" fmla="*/ 54 h 54"/>
                <a:gd name="T26" fmla="*/ 34 w 54"/>
                <a:gd name="T27" fmla="*/ 52 h 54"/>
                <a:gd name="T28" fmla="*/ 40 w 54"/>
                <a:gd name="T29" fmla="*/ 51 h 54"/>
                <a:gd name="T30" fmla="*/ 45 w 54"/>
                <a:gd name="T31" fmla="*/ 46 h 54"/>
                <a:gd name="T32" fmla="*/ 49 w 54"/>
                <a:gd name="T33" fmla="*/ 40 h 54"/>
                <a:gd name="T34" fmla="*/ 52 w 54"/>
                <a:gd name="T35" fmla="*/ 34 h 54"/>
                <a:gd name="T36" fmla="*/ 54 w 54"/>
                <a:gd name="T37" fmla="*/ 26 h 54"/>
                <a:gd name="T38" fmla="*/ 52 w 54"/>
                <a:gd name="T39" fmla="*/ 20 h 54"/>
                <a:gd name="T40" fmla="*/ 49 w 54"/>
                <a:gd name="T41" fmla="*/ 13 h 54"/>
                <a:gd name="T42" fmla="*/ 45 w 54"/>
                <a:gd name="T43" fmla="*/ 7 h 54"/>
                <a:gd name="T44" fmla="*/ 40 w 54"/>
                <a:gd name="T45" fmla="*/ 3 h 54"/>
                <a:gd name="T46" fmla="*/ 34 w 54"/>
                <a:gd name="T47" fmla="*/ 1 h 54"/>
                <a:gd name="T48" fmla="*/ 26 w 54"/>
                <a:gd name="T49" fmla="*/ 0 h 54"/>
                <a:gd name="T50" fmla="*/ 26 w 54"/>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4">
                  <a:moveTo>
                    <a:pt x="26" y="0"/>
                  </a:moveTo>
                  <a:lnTo>
                    <a:pt x="20" y="1"/>
                  </a:lnTo>
                  <a:lnTo>
                    <a:pt x="14" y="3"/>
                  </a:lnTo>
                  <a:lnTo>
                    <a:pt x="7" y="7"/>
                  </a:lnTo>
                  <a:lnTo>
                    <a:pt x="3" y="13"/>
                  </a:lnTo>
                  <a:lnTo>
                    <a:pt x="0" y="20"/>
                  </a:lnTo>
                  <a:lnTo>
                    <a:pt x="0" y="26"/>
                  </a:lnTo>
                  <a:lnTo>
                    <a:pt x="0" y="34"/>
                  </a:lnTo>
                  <a:lnTo>
                    <a:pt x="3" y="40"/>
                  </a:lnTo>
                  <a:lnTo>
                    <a:pt x="7" y="46"/>
                  </a:lnTo>
                  <a:lnTo>
                    <a:pt x="14" y="51"/>
                  </a:lnTo>
                  <a:lnTo>
                    <a:pt x="20" y="52"/>
                  </a:lnTo>
                  <a:lnTo>
                    <a:pt x="26" y="54"/>
                  </a:lnTo>
                  <a:lnTo>
                    <a:pt x="34" y="52"/>
                  </a:lnTo>
                  <a:lnTo>
                    <a:pt x="40" y="51"/>
                  </a:lnTo>
                  <a:lnTo>
                    <a:pt x="45" y="46"/>
                  </a:lnTo>
                  <a:lnTo>
                    <a:pt x="49" y="40"/>
                  </a:lnTo>
                  <a:lnTo>
                    <a:pt x="52" y="34"/>
                  </a:lnTo>
                  <a:lnTo>
                    <a:pt x="54" y="26"/>
                  </a:lnTo>
                  <a:lnTo>
                    <a:pt x="52" y="20"/>
                  </a:lnTo>
                  <a:lnTo>
                    <a:pt x="49" y="13"/>
                  </a:lnTo>
                  <a:lnTo>
                    <a:pt x="45" y="7"/>
                  </a:lnTo>
                  <a:lnTo>
                    <a:pt x="40" y="3"/>
                  </a:lnTo>
                  <a:lnTo>
                    <a:pt x="34" y="1"/>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89" name="Freeform 97"/>
            <p:cNvSpPr>
              <a:spLocks/>
            </p:cNvSpPr>
            <p:nvPr/>
          </p:nvSpPr>
          <p:spPr bwMode="auto">
            <a:xfrm>
              <a:off x="5055356" y="2028070"/>
              <a:ext cx="111095" cy="67061"/>
            </a:xfrm>
            <a:custGeom>
              <a:avLst/>
              <a:gdLst>
                <a:gd name="T0" fmla="*/ 26 w 54"/>
                <a:gd name="T1" fmla="*/ 0 h 55"/>
                <a:gd name="T2" fmla="*/ 20 w 54"/>
                <a:gd name="T3" fmla="*/ 2 h 55"/>
                <a:gd name="T4" fmla="*/ 14 w 54"/>
                <a:gd name="T5" fmla="*/ 5 h 55"/>
                <a:gd name="T6" fmla="*/ 7 w 54"/>
                <a:gd name="T7" fmla="*/ 8 h 55"/>
                <a:gd name="T8" fmla="*/ 3 w 54"/>
                <a:gd name="T9" fmla="*/ 14 h 55"/>
                <a:gd name="T10" fmla="*/ 0 w 54"/>
                <a:gd name="T11" fmla="*/ 20 h 55"/>
                <a:gd name="T12" fmla="*/ 0 w 54"/>
                <a:gd name="T13" fmla="*/ 28 h 55"/>
                <a:gd name="T14" fmla="*/ 0 w 54"/>
                <a:gd name="T15" fmla="*/ 34 h 55"/>
                <a:gd name="T16" fmla="*/ 3 w 54"/>
                <a:gd name="T17" fmla="*/ 41 h 55"/>
                <a:gd name="T18" fmla="*/ 7 w 54"/>
                <a:gd name="T19" fmla="*/ 47 h 55"/>
                <a:gd name="T20" fmla="*/ 14 w 54"/>
                <a:gd name="T21" fmla="*/ 51 h 55"/>
                <a:gd name="T22" fmla="*/ 20 w 54"/>
                <a:gd name="T23" fmla="*/ 55 h 55"/>
                <a:gd name="T24" fmla="*/ 26 w 54"/>
                <a:gd name="T25" fmla="*/ 55 h 55"/>
                <a:gd name="T26" fmla="*/ 34 w 54"/>
                <a:gd name="T27" fmla="*/ 55 h 55"/>
                <a:gd name="T28" fmla="*/ 40 w 54"/>
                <a:gd name="T29" fmla="*/ 51 h 55"/>
                <a:gd name="T30" fmla="*/ 45 w 54"/>
                <a:gd name="T31" fmla="*/ 47 h 55"/>
                <a:gd name="T32" fmla="*/ 49 w 54"/>
                <a:gd name="T33" fmla="*/ 41 h 55"/>
                <a:gd name="T34" fmla="*/ 52 w 54"/>
                <a:gd name="T35" fmla="*/ 34 h 55"/>
                <a:gd name="T36" fmla="*/ 54 w 54"/>
                <a:gd name="T37" fmla="*/ 28 h 55"/>
                <a:gd name="T38" fmla="*/ 52 w 54"/>
                <a:gd name="T39" fmla="*/ 20 h 55"/>
                <a:gd name="T40" fmla="*/ 49 w 54"/>
                <a:gd name="T41" fmla="*/ 14 h 55"/>
                <a:gd name="T42" fmla="*/ 45 w 54"/>
                <a:gd name="T43" fmla="*/ 8 h 55"/>
                <a:gd name="T44" fmla="*/ 40 w 54"/>
                <a:gd name="T45" fmla="*/ 5 h 55"/>
                <a:gd name="T46" fmla="*/ 34 w 54"/>
                <a:gd name="T47" fmla="*/ 2 h 55"/>
                <a:gd name="T48" fmla="*/ 26 w 54"/>
                <a:gd name="T49" fmla="*/ 0 h 55"/>
                <a:gd name="T50" fmla="*/ 26 w 54"/>
                <a:gd name="T5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55">
                  <a:moveTo>
                    <a:pt x="26" y="0"/>
                  </a:moveTo>
                  <a:lnTo>
                    <a:pt x="20" y="2"/>
                  </a:lnTo>
                  <a:lnTo>
                    <a:pt x="14" y="5"/>
                  </a:lnTo>
                  <a:lnTo>
                    <a:pt x="7" y="8"/>
                  </a:lnTo>
                  <a:lnTo>
                    <a:pt x="3" y="14"/>
                  </a:lnTo>
                  <a:lnTo>
                    <a:pt x="0" y="20"/>
                  </a:lnTo>
                  <a:lnTo>
                    <a:pt x="0" y="28"/>
                  </a:lnTo>
                  <a:lnTo>
                    <a:pt x="0" y="34"/>
                  </a:lnTo>
                  <a:lnTo>
                    <a:pt x="3" y="41"/>
                  </a:lnTo>
                  <a:lnTo>
                    <a:pt x="7" y="47"/>
                  </a:lnTo>
                  <a:lnTo>
                    <a:pt x="14" y="51"/>
                  </a:lnTo>
                  <a:lnTo>
                    <a:pt x="20" y="55"/>
                  </a:lnTo>
                  <a:lnTo>
                    <a:pt x="26" y="55"/>
                  </a:lnTo>
                  <a:lnTo>
                    <a:pt x="34" y="55"/>
                  </a:lnTo>
                  <a:lnTo>
                    <a:pt x="40" y="51"/>
                  </a:lnTo>
                  <a:lnTo>
                    <a:pt x="45" y="47"/>
                  </a:lnTo>
                  <a:lnTo>
                    <a:pt x="49" y="41"/>
                  </a:lnTo>
                  <a:lnTo>
                    <a:pt x="52" y="34"/>
                  </a:lnTo>
                  <a:lnTo>
                    <a:pt x="54" y="28"/>
                  </a:lnTo>
                  <a:lnTo>
                    <a:pt x="52" y="20"/>
                  </a:lnTo>
                  <a:lnTo>
                    <a:pt x="49" y="14"/>
                  </a:lnTo>
                  <a:lnTo>
                    <a:pt x="45" y="8"/>
                  </a:lnTo>
                  <a:lnTo>
                    <a:pt x="40" y="5"/>
                  </a:lnTo>
                  <a:lnTo>
                    <a:pt x="34" y="2"/>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0" name="Freeform 98"/>
            <p:cNvSpPr>
              <a:spLocks/>
            </p:cNvSpPr>
            <p:nvPr/>
          </p:nvSpPr>
          <p:spPr bwMode="auto">
            <a:xfrm>
              <a:off x="5668425" y="2405593"/>
              <a:ext cx="111095" cy="67061"/>
            </a:xfrm>
            <a:custGeom>
              <a:avLst/>
              <a:gdLst>
                <a:gd name="T0" fmla="*/ 27 w 55"/>
                <a:gd name="T1" fmla="*/ 0 h 55"/>
                <a:gd name="T2" fmla="*/ 21 w 55"/>
                <a:gd name="T3" fmla="*/ 2 h 55"/>
                <a:gd name="T4" fmla="*/ 14 w 55"/>
                <a:gd name="T5" fmla="*/ 5 h 55"/>
                <a:gd name="T6" fmla="*/ 8 w 55"/>
                <a:gd name="T7" fmla="*/ 8 h 55"/>
                <a:gd name="T8" fmla="*/ 4 w 55"/>
                <a:gd name="T9" fmla="*/ 14 h 55"/>
                <a:gd name="T10" fmla="*/ 0 w 55"/>
                <a:gd name="T11" fmla="*/ 20 h 55"/>
                <a:gd name="T12" fmla="*/ 0 w 55"/>
                <a:gd name="T13" fmla="*/ 28 h 55"/>
                <a:gd name="T14" fmla="*/ 0 w 55"/>
                <a:gd name="T15" fmla="*/ 34 h 55"/>
                <a:gd name="T16" fmla="*/ 4 w 55"/>
                <a:gd name="T17" fmla="*/ 41 h 55"/>
                <a:gd name="T18" fmla="*/ 8 w 55"/>
                <a:gd name="T19" fmla="*/ 47 h 55"/>
                <a:gd name="T20" fmla="*/ 14 w 55"/>
                <a:gd name="T21" fmla="*/ 52 h 55"/>
                <a:gd name="T22" fmla="*/ 21 w 55"/>
                <a:gd name="T23" fmla="*/ 53 h 55"/>
                <a:gd name="T24" fmla="*/ 27 w 55"/>
                <a:gd name="T25" fmla="*/ 55 h 55"/>
                <a:gd name="T26" fmla="*/ 35 w 55"/>
                <a:gd name="T27" fmla="*/ 53 h 55"/>
                <a:gd name="T28" fmla="*/ 41 w 55"/>
                <a:gd name="T29" fmla="*/ 52 h 55"/>
                <a:gd name="T30" fmla="*/ 45 w 55"/>
                <a:gd name="T31" fmla="*/ 47 h 55"/>
                <a:gd name="T32" fmla="*/ 50 w 55"/>
                <a:gd name="T33" fmla="*/ 41 h 55"/>
                <a:gd name="T34" fmla="*/ 53 w 55"/>
                <a:gd name="T35" fmla="*/ 34 h 55"/>
                <a:gd name="T36" fmla="*/ 55 w 55"/>
                <a:gd name="T37" fmla="*/ 28 h 55"/>
                <a:gd name="T38" fmla="*/ 53 w 55"/>
                <a:gd name="T39" fmla="*/ 20 h 55"/>
                <a:gd name="T40" fmla="*/ 50 w 55"/>
                <a:gd name="T41" fmla="*/ 14 h 55"/>
                <a:gd name="T42" fmla="*/ 45 w 55"/>
                <a:gd name="T43" fmla="*/ 8 h 55"/>
                <a:gd name="T44" fmla="*/ 41 w 55"/>
                <a:gd name="T45" fmla="*/ 5 h 55"/>
                <a:gd name="T46" fmla="*/ 35 w 55"/>
                <a:gd name="T47" fmla="*/ 2 h 55"/>
                <a:gd name="T48" fmla="*/ 27 w 55"/>
                <a:gd name="T49" fmla="*/ 0 h 55"/>
                <a:gd name="T50" fmla="*/ 27 w 55"/>
                <a:gd name="T5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27" y="0"/>
                  </a:moveTo>
                  <a:lnTo>
                    <a:pt x="21" y="2"/>
                  </a:lnTo>
                  <a:lnTo>
                    <a:pt x="14" y="5"/>
                  </a:lnTo>
                  <a:lnTo>
                    <a:pt x="8" y="8"/>
                  </a:lnTo>
                  <a:lnTo>
                    <a:pt x="4" y="14"/>
                  </a:lnTo>
                  <a:lnTo>
                    <a:pt x="0" y="20"/>
                  </a:lnTo>
                  <a:lnTo>
                    <a:pt x="0" y="28"/>
                  </a:lnTo>
                  <a:lnTo>
                    <a:pt x="0" y="34"/>
                  </a:lnTo>
                  <a:lnTo>
                    <a:pt x="4" y="41"/>
                  </a:lnTo>
                  <a:lnTo>
                    <a:pt x="8" y="47"/>
                  </a:lnTo>
                  <a:lnTo>
                    <a:pt x="14" y="52"/>
                  </a:lnTo>
                  <a:lnTo>
                    <a:pt x="21" y="53"/>
                  </a:lnTo>
                  <a:lnTo>
                    <a:pt x="27" y="55"/>
                  </a:lnTo>
                  <a:lnTo>
                    <a:pt x="35" y="53"/>
                  </a:lnTo>
                  <a:lnTo>
                    <a:pt x="41" y="52"/>
                  </a:lnTo>
                  <a:lnTo>
                    <a:pt x="45" y="47"/>
                  </a:lnTo>
                  <a:lnTo>
                    <a:pt x="50" y="41"/>
                  </a:lnTo>
                  <a:lnTo>
                    <a:pt x="53" y="34"/>
                  </a:lnTo>
                  <a:lnTo>
                    <a:pt x="55" y="28"/>
                  </a:lnTo>
                  <a:lnTo>
                    <a:pt x="53" y="20"/>
                  </a:lnTo>
                  <a:lnTo>
                    <a:pt x="50" y="14"/>
                  </a:lnTo>
                  <a:lnTo>
                    <a:pt x="45" y="8"/>
                  </a:lnTo>
                  <a:lnTo>
                    <a:pt x="41" y="5"/>
                  </a:lnTo>
                  <a:lnTo>
                    <a:pt x="35" y="2"/>
                  </a:lnTo>
                  <a:lnTo>
                    <a:pt x="27" y="0"/>
                  </a:lnTo>
                  <a:lnTo>
                    <a:pt x="2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1" name="Freeform 99"/>
            <p:cNvSpPr>
              <a:spLocks/>
            </p:cNvSpPr>
            <p:nvPr/>
          </p:nvSpPr>
          <p:spPr bwMode="auto">
            <a:xfrm>
              <a:off x="5668425" y="2477622"/>
              <a:ext cx="111095" cy="67061"/>
            </a:xfrm>
            <a:custGeom>
              <a:avLst/>
              <a:gdLst>
                <a:gd name="T0" fmla="*/ 27 w 55"/>
                <a:gd name="T1" fmla="*/ 0 h 55"/>
                <a:gd name="T2" fmla="*/ 21 w 55"/>
                <a:gd name="T3" fmla="*/ 2 h 55"/>
                <a:gd name="T4" fmla="*/ 14 w 55"/>
                <a:gd name="T5" fmla="*/ 3 h 55"/>
                <a:gd name="T6" fmla="*/ 8 w 55"/>
                <a:gd name="T7" fmla="*/ 8 h 55"/>
                <a:gd name="T8" fmla="*/ 4 w 55"/>
                <a:gd name="T9" fmla="*/ 14 h 55"/>
                <a:gd name="T10" fmla="*/ 0 w 55"/>
                <a:gd name="T11" fmla="*/ 20 h 55"/>
                <a:gd name="T12" fmla="*/ 0 w 55"/>
                <a:gd name="T13" fmla="*/ 27 h 55"/>
                <a:gd name="T14" fmla="*/ 0 w 55"/>
                <a:gd name="T15" fmla="*/ 34 h 55"/>
                <a:gd name="T16" fmla="*/ 4 w 55"/>
                <a:gd name="T17" fmla="*/ 41 h 55"/>
                <a:gd name="T18" fmla="*/ 8 w 55"/>
                <a:gd name="T19" fmla="*/ 47 h 55"/>
                <a:gd name="T20" fmla="*/ 14 w 55"/>
                <a:gd name="T21" fmla="*/ 51 h 55"/>
                <a:gd name="T22" fmla="*/ 21 w 55"/>
                <a:gd name="T23" fmla="*/ 53 h 55"/>
                <a:gd name="T24" fmla="*/ 27 w 55"/>
                <a:gd name="T25" fmla="*/ 55 h 55"/>
                <a:gd name="T26" fmla="*/ 35 w 55"/>
                <a:gd name="T27" fmla="*/ 53 h 55"/>
                <a:gd name="T28" fmla="*/ 41 w 55"/>
                <a:gd name="T29" fmla="*/ 51 h 55"/>
                <a:gd name="T30" fmla="*/ 45 w 55"/>
                <a:gd name="T31" fmla="*/ 47 h 55"/>
                <a:gd name="T32" fmla="*/ 50 w 55"/>
                <a:gd name="T33" fmla="*/ 41 h 55"/>
                <a:gd name="T34" fmla="*/ 53 w 55"/>
                <a:gd name="T35" fmla="*/ 34 h 55"/>
                <a:gd name="T36" fmla="*/ 55 w 55"/>
                <a:gd name="T37" fmla="*/ 27 h 55"/>
                <a:gd name="T38" fmla="*/ 53 w 55"/>
                <a:gd name="T39" fmla="*/ 20 h 55"/>
                <a:gd name="T40" fmla="*/ 50 w 55"/>
                <a:gd name="T41" fmla="*/ 14 h 55"/>
                <a:gd name="T42" fmla="*/ 45 w 55"/>
                <a:gd name="T43" fmla="*/ 8 h 55"/>
                <a:gd name="T44" fmla="*/ 41 w 55"/>
                <a:gd name="T45" fmla="*/ 3 h 55"/>
                <a:gd name="T46" fmla="*/ 35 w 55"/>
                <a:gd name="T47" fmla="*/ 2 h 55"/>
                <a:gd name="T48" fmla="*/ 27 w 55"/>
                <a:gd name="T49" fmla="*/ 0 h 55"/>
                <a:gd name="T50" fmla="*/ 27 w 55"/>
                <a:gd name="T5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5">
                  <a:moveTo>
                    <a:pt x="27" y="0"/>
                  </a:moveTo>
                  <a:lnTo>
                    <a:pt x="21" y="2"/>
                  </a:lnTo>
                  <a:lnTo>
                    <a:pt x="14" y="3"/>
                  </a:lnTo>
                  <a:lnTo>
                    <a:pt x="8" y="8"/>
                  </a:lnTo>
                  <a:lnTo>
                    <a:pt x="4" y="14"/>
                  </a:lnTo>
                  <a:lnTo>
                    <a:pt x="0" y="20"/>
                  </a:lnTo>
                  <a:lnTo>
                    <a:pt x="0" y="27"/>
                  </a:lnTo>
                  <a:lnTo>
                    <a:pt x="0" y="34"/>
                  </a:lnTo>
                  <a:lnTo>
                    <a:pt x="4" y="41"/>
                  </a:lnTo>
                  <a:lnTo>
                    <a:pt x="8" y="47"/>
                  </a:lnTo>
                  <a:lnTo>
                    <a:pt x="14" y="51"/>
                  </a:lnTo>
                  <a:lnTo>
                    <a:pt x="21" y="53"/>
                  </a:lnTo>
                  <a:lnTo>
                    <a:pt x="27" y="55"/>
                  </a:lnTo>
                  <a:lnTo>
                    <a:pt x="35" y="53"/>
                  </a:lnTo>
                  <a:lnTo>
                    <a:pt x="41" y="51"/>
                  </a:lnTo>
                  <a:lnTo>
                    <a:pt x="45" y="47"/>
                  </a:lnTo>
                  <a:lnTo>
                    <a:pt x="50" y="41"/>
                  </a:lnTo>
                  <a:lnTo>
                    <a:pt x="53" y="34"/>
                  </a:lnTo>
                  <a:lnTo>
                    <a:pt x="55" y="27"/>
                  </a:lnTo>
                  <a:lnTo>
                    <a:pt x="53" y="20"/>
                  </a:lnTo>
                  <a:lnTo>
                    <a:pt x="50" y="14"/>
                  </a:lnTo>
                  <a:lnTo>
                    <a:pt x="45" y="8"/>
                  </a:lnTo>
                  <a:lnTo>
                    <a:pt x="41" y="3"/>
                  </a:lnTo>
                  <a:lnTo>
                    <a:pt x="35" y="2"/>
                  </a:lnTo>
                  <a:lnTo>
                    <a:pt x="27" y="0"/>
                  </a:lnTo>
                  <a:lnTo>
                    <a:pt x="2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2" name="Freeform 100"/>
            <p:cNvSpPr>
              <a:spLocks/>
            </p:cNvSpPr>
            <p:nvPr/>
          </p:nvSpPr>
          <p:spPr bwMode="auto">
            <a:xfrm>
              <a:off x="6269153" y="2393176"/>
              <a:ext cx="111095" cy="67061"/>
            </a:xfrm>
            <a:custGeom>
              <a:avLst/>
              <a:gdLst>
                <a:gd name="T0" fmla="*/ 26 w 52"/>
                <a:gd name="T1" fmla="*/ 0 h 54"/>
                <a:gd name="T2" fmla="*/ 18 w 52"/>
                <a:gd name="T3" fmla="*/ 2 h 54"/>
                <a:gd name="T4" fmla="*/ 12 w 52"/>
                <a:gd name="T5" fmla="*/ 5 h 54"/>
                <a:gd name="T6" fmla="*/ 7 w 52"/>
                <a:gd name="T7" fmla="*/ 8 h 54"/>
                <a:gd name="T8" fmla="*/ 3 w 52"/>
                <a:gd name="T9" fmla="*/ 14 h 54"/>
                <a:gd name="T10" fmla="*/ 0 w 52"/>
                <a:gd name="T11" fmla="*/ 20 h 54"/>
                <a:gd name="T12" fmla="*/ 0 w 52"/>
                <a:gd name="T13" fmla="*/ 28 h 54"/>
                <a:gd name="T14" fmla="*/ 0 w 52"/>
                <a:gd name="T15" fmla="*/ 34 h 54"/>
                <a:gd name="T16" fmla="*/ 3 w 52"/>
                <a:gd name="T17" fmla="*/ 40 h 54"/>
                <a:gd name="T18" fmla="*/ 7 w 52"/>
                <a:gd name="T19" fmla="*/ 47 h 54"/>
                <a:gd name="T20" fmla="*/ 12 w 52"/>
                <a:gd name="T21" fmla="*/ 51 h 54"/>
                <a:gd name="T22" fmla="*/ 18 w 52"/>
                <a:gd name="T23" fmla="*/ 54 h 54"/>
                <a:gd name="T24" fmla="*/ 26 w 52"/>
                <a:gd name="T25" fmla="*/ 54 h 54"/>
                <a:gd name="T26" fmla="*/ 34 w 52"/>
                <a:gd name="T27" fmla="*/ 54 h 54"/>
                <a:gd name="T28" fmla="*/ 40 w 52"/>
                <a:gd name="T29" fmla="*/ 51 h 54"/>
                <a:gd name="T30" fmla="*/ 45 w 52"/>
                <a:gd name="T31" fmla="*/ 47 h 54"/>
                <a:gd name="T32" fmla="*/ 49 w 52"/>
                <a:gd name="T33" fmla="*/ 40 h 54"/>
                <a:gd name="T34" fmla="*/ 52 w 52"/>
                <a:gd name="T35" fmla="*/ 34 h 54"/>
                <a:gd name="T36" fmla="*/ 52 w 52"/>
                <a:gd name="T37" fmla="*/ 28 h 54"/>
                <a:gd name="T38" fmla="*/ 52 w 52"/>
                <a:gd name="T39" fmla="*/ 20 h 54"/>
                <a:gd name="T40" fmla="*/ 49 w 52"/>
                <a:gd name="T41" fmla="*/ 14 h 54"/>
                <a:gd name="T42" fmla="*/ 45 w 52"/>
                <a:gd name="T43" fmla="*/ 8 h 54"/>
                <a:gd name="T44" fmla="*/ 40 w 52"/>
                <a:gd name="T45" fmla="*/ 5 h 54"/>
                <a:gd name="T46" fmla="*/ 34 w 52"/>
                <a:gd name="T47" fmla="*/ 2 h 54"/>
                <a:gd name="T48" fmla="*/ 26 w 52"/>
                <a:gd name="T49" fmla="*/ 0 h 54"/>
                <a:gd name="T50" fmla="*/ 26 w 52"/>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4">
                  <a:moveTo>
                    <a:pt x="26" y="0"/>
                  </a:moveTo>
                  <a:lnTo>
                    <a:pt x="18" y="2"/>
                  </a:lnTo>
                  <a:lnTo>
                    <a:pt x="12" y="5"/>
                  </a:lnTo>
                  <a:lnTo>
                    <a:pt x="7" y="8"/>
                  </a:lnTo>
                  <a:lnTo>
                    <a:pt x="3" y="14"/>
                  </a:lnTo>
                  <a:lnTo>
                    <a:pt x="0" y="20"/>
                  </a:lnTo>
                  <a:lnTo>
                    <a:pt x="0" y="28"/>
                  </a:lnTo>
                  <a:lnTo>
                    <a:pt x="0" y="34"/>
                  </a:lnTo>
                  <a:lnTo>
                    <a:pt x="3" y="40"/>
                  </a:lnTo>
                  <a:lnTo>
                    <a:pt x="7" y="47"/>
                  </a:lnTo>
                  <a:lnTo>
                    <a:pt x="12" y="51"/>
                  </a:lnTo>
                  <a:lnTo>
                    <a:pt x="18" y="54"/>
                  </a:lnTo>
                  <a:lnTo>
                    <a:pt x="26" y="54"/>
                  </a:lnTo>
                  <a:lnTo>
                    <a:pt x="34" y="54"/>
                  </a:lnTo>
                  <a:lnTo>
                    <a:pt x="40" y="51"/>
                  </a:lnTo>
                  <a:lnTo>
                    <a:pt x="45" y="47"/>
                  </a:lnTo>
                  <a:lnTo>
                    <a:pt x="49" y="40"/>
                  </a:lnTo>
                  <a:lnTo>
                    <a:pt x="52" y="34"/>
                  </a:lnTo>
                  <a:lnTo>
                    <a:pt x="52" y="28"/>
                  </a:lnTo>
                  <a:lnTo>
                    <a:pt x="52" y="20"/>
                  </a:lnTo>
                  <a:lnTo>
                    <a:pt x="49" y="14"/>
                  </a:lnTo>
                  <a:lnTo>
                    <a:pt x="45" y="8"/>
                  </a:lnTo>
                  <a:lnTo>
                    <a:pt x="40" y="5"/>
                  </a:lnTo>
                  <a:lnTo>
                    <a:pt x="34" y="2"/>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3" name="Freeform 101"/>
            <p:cNvSpPr>
              <a:spLocks/>
            </p:cNvSpPr>
            <p:nvPr/>
          </p:nvSpPr>
          <p:spPr bwMode="auto">
            <a:xfrm>
              <a:off x="6269153" y="2328599"/>
              <a:ext cx="111095" cy="64576"/>
            </a:xfrm>
            <a:custGeom>
              <a:avLst/>
              <a:gdLst>
                <a:gd name="T0" fmla="*/ 26 w 52"/>
                <a:gd name="T1" fmla="*/ 0 h 53"/>
                <a:gd name="T2" fmla="*/ 18 w 52"/>
                <a:gd name="T3" fmla="*/ 0 h 53"/>
                <a:gd name="T4" fmla="*/ 12 w 52"/>
                <a:gd name="T5" fmla="*/ 3 h 53"/>
                <a:gd name="T6" fmla="*/ 7 w 52"/>
                <a:gd name="T7" fmla="*/ 8 h 53"/>
                <a:gd name="T8" fmla="*/ 3 w 52"/>
                <a:gd name="T9" fmla="*/ 13 h 53"/>
                <a:gd name="T10" fmla="*/ 0 w 52"/>
                <a:gd name="T11" fmla="*/ 20 h 53"/>
                <a:gd name="T12" fmla="*/ 0 w 52"/>
                <a:gd name="T13" fmla="*/ 27 h 53"/>
                <a:gd name="T14" fmla="*/ 0 w 52"/>
                <a:gd name="T15" fmla="*/ 34 h 53"/>
                <a:gd name="T16" fmla="*/ 3 w 52"/>
                <a:gd name="T17" fmla="*/ 41 h 53"/>
                <a:gd name="T18" fmla="*/ 7 w 52"/>
                <a:gd name="T19" fmla="*/ 45 h 53"/>
                <a:gd name="T20" fmla="*/ 12 w 52"/>
                <a:gd name="T21" fmla="*/ 50 h 53"/>
                <a:gd name="T22" fmla="*/ 18 w 52"/>
                <a:gd name="T23" fmla="*/ 53 h 53"/>
                <a:gd name="T24" fmla="*/ 26 w 52"/>
                <a:gd name="T25" fmla="*/ 53 h 53"/>
                <a:gd name="T26" fmla="*/ 34 w 52"/>
                <a:gd name="T27" fmla="*/ 53 h 53"/>
                <a:gd name="T28" fmla="*/ 40 w 52"/>
                <a:gd name="T29" fmla="*/ 50 h 53"/>
                <a:gd name="T30" fmla="*/ 45 w 52"/>
                <a:gd name="T31" fmla="*/ 45 h 53"/>
                <a:gd name="T32" fmla="*/ 49 w 52"/>
                <a:gd name="T33" fmla="*/ 41 h 53"/>
                <a:gd name="T34" fmla="*/ 52 w 52"/>
                <a:gd name="T35" fmla="*/ 34 h 53"/>
                <a:gd name="T36" fmla="*/ 52 w 52"/>
                <a:gd name="T37" fmla="*/ 27 h 53"/>
                <a:gd name="T38" fmla="*/ 52 w 52"/>
                <a:gd name="T39" fmla="*/ 20 h 53"/>
                <a:gd name="T40" fmla="*/ 49 w 52"/>
                <a:gd name="T41" fmla="*/ 13 h 53"/>
                <a:gd name="T42" fmla="*/ 45 w 52"/>
                <a:gd name="T43" fmla="*/ 8 h 53"/>
                <a:gd name="T44" fmla="*/ 40 w 52"/>
                <a:gd name="T45" fmla="*/ 3 h 53"/>
                <a:gd name="T46" fmla="*/ 34 w 52"/>
                <a:gd name="T47" fmla="*/ 0 h 53"/>
                <a:gd name="T48" fmla="*/ 26 w 52"/>
                <a:gd name="T49" fmla="*/ 0 h 53"/>
                <a:gd name="T50" fmla="*/ 26 w 52"/>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3">
                  <a:moveTo>
                    <a:pt x="26" y="0"/>
                  </a:moveTo>
                  <a:lnTo>
                    <a:pt x="18" y="0"/>
                  </a:lnTo>
                  <a:lnTo>
                    <a:pt x="12" y="3"/>
                  </a:lnTo>
                  <a:lnTo>
                    <a:pt x="7" y="8"/>
                  </a:lnTo>
                  <a:lnTo>
                    <a:pt x="3" y="13"/>
                  </a:lnTo>
                  <a:lnTo>
                    <a:pt x="0" y="20"/>
                  </a:lnTo>
                  <a:lnTo>
                    <a:pt x="0" y="27"/>
                  </a:lnTo>
                  <a:lnTo>
                    <a:pt x="0" y="34"/>
                  </a:lnTo>
                  <a:lnTo>
                    <a:pt x="3" y="41"/>
                  </a:lnTo>
                  <a:lnTo>
                    <a:pt x="7" y="45"/>
                  </a:lnTo>
                  <a:lnTo>
                    <a:pt x="12" y="50"/>
                  </a:lnTo>
                  <a:lnTo>
                    <a:pt x="18" y="53"/>
                  </a:lnTo>
                  <a:lnTo>
                    <a:pt x="26" y="53"/>
                  </a:lnTo>
                  <a:lnTo>
                    <a:pt x="34" y="53"/>
                  </a:lnTo>
                  <a:lnTo>
                    <a:pt x="40" y="50"/>
                  </a:lnTo>
                  <a:lnTo>
                    <a:pt x="45" y="45"/>
                  </a:lnTo>
                  <a:lnTo>
                    <a:pt x="49" y="41"/>
                  </a:lnTo>
                  <a:lnTo>
                    <a:pt x="52" y="34"/>
                  </a:lnTo>
                  <a:lnTo>
                    <a:pt x="52" y="27"/>
                  </a:lnTo>
                  <a:lnTo>
                    <a:pt x="52" y="20"/>
                  </a:lnTo>
                  <a:lnTo>
                    <a:pt x="49" y="13"/>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4" name="Freeform 102"/>
            <p:cNvSpPr>
              <a:spLocks/>
            </p:cNvSpPr>
            <p:nvPr/>
          </p:nvSpPr>
          <p:spPr bwMode="auto">
            <a:xfrm>
              <a:off x="7462379" y="2264023"/>
              <a:ext cx="111095" cy="64576"/>
            </a:xfrm>
            <a:custGeom>
              <a:avLst/>
              <a:gdLst>
                <a:gd name="T0" fmla="*/ 26 w 53"/>
                <a:gd name="T1" fmla="*/ 0 h 53"/>
                <a:gd name="T2" fmla="*/ 19 w 53"/>
                <a:gd name="T3" fmla="*/ 0 h 53"/>
                <a:gd name="T4" fmla="*/ 12 w 53"/>
                <a:gd name="T5" fmla="*/ 3 h 53"/>
                <a:gd name="T6" fmla="*/ 8 w 53"/>
                <a:gd name="T7" fmla="*/ 8 h 53"/>
                <a:gd name="T8" fmla="*/ 3 w 53"/>
                <a:gd name="T9" fmla="*/ 12 h 53"/>
                <a:gd name="T10" fmla="*/ 0 w 53"/>
                <a:gd name="T11" fmla="*/ 20 h 53"/>
                <a:gd name="T12" fmla="*/ 0 w 53"/>
                <a:gd name="T13" fmla="*/ 26 h 53"/>
                <a:gd name="T14" fmla="*/ 0 w 53"/>
                <a:gd name="T15" fmla="*/ 34 h 53"/>
                <a:gd name="T16" fmla="*/ 3 w 53"/>
                <a:gd name="T17" fmla="*/ 40 h 53"/>
                <a:gd name="T18" fmla="*/ 8 w 53"/>
                <a:gd name="T19" fmla="*/ 45 h 53"/>
                <a:gd name="T20" fmla="*/ 12 w 53"/>
                <a:gd name="T21" fmla="*/ 50 h 53"/>
                <a:gd name="T22" fmla="*/ 19 w 53"/>
                <a:gd name="T23" fmla="*/ 53 h 53"/>
                <a:gd name="T24" fmla="*/ 26 w 53"/>
                <a:gd name="T25" fmla="*/ 53 h 53"/>
                <a:gd name="T26" fmla="*/ 34 w 53"/>
                <a:gd name="T27" fmla="*/ 53 h 53"/>
                <a:gd name="T28" fmla="*/ 40 w 53"/>
                <a:gd name="T29" fmla="*/ 50 h 53"/>
                <a:gd name="T30" fmla="*/ 45 w 53"/>
                <a:gd name="T31" fmla="*/ 45 h 53"/>
                <a:gd name="T32" fmla="*/ 50 w 53"/>
                <a:gd name="T33" fmla="*/ 40 h 53"/>
                <a:gd name="T34" fmla="*/ 53 w 53"/>
                <a:gd name="T35" fmla="*/ 34 h 53"/>
                <a:gd name="T36" fmla="*/ 53 w 53"/>
                <a:gd name="T37" fmla="*/ 26 h 53"/>
                <a:gd name="T38" fmla="*/ 53 w 53"/>
                <a:gd name="T39" fmla="*/ 20 h 53"/>
                <a:gd name="T40" fmla="*/ 50 w 53"/>
                <a:gd name="T41" fmla="*/ 12 h 53"/>
                <a:gd name="T42" fmla="*/ 45 w 53"/>
                <a:gd name="T43" fmla="*/ 8 h 53"/>
                <a:gd name="T44" fmla="*/ 40 w 53"/>
                <a:gd name="T45" fmla="*/ 3 h 53"/>
                <a:gd name="T46" fmla="*/ 34 w 53"/>
                <a:gd name="T47" fmla="*/ 0 h 53"/>
                <a:gd name="T48" fmla="*/ 26 w 53"/>
                <a:gd name="T49" fmla="*/ 0 h 53"/>
                <a:gd name="T50" fmla="*/ 26 w 53"/>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3">
                  <a:moveTo>
                    <a:pt x="26" y="0"/>
                  </a:moveTo>
                  <a:lnTo>
                    <a:pt x="19" y="0"/>
                  </a:lnTo>
                  <a:lnTo>
                    <a:pt x="12" y="3"/>
                  </a:lnTo>
                  <a:lnTo>
                    <a:pt x="8" y="8"/>
                  </a:lnTo>
                  <a:lnTo>
                    <a:pt x="3" y="12"/>
                  </a:lnTo>
                  <a:lnTo>
                    <a:pt x="0" y="20"/>
                  </a:lnTo>
                  <a:lnTo>
                    <a:pt x="0" y="26"/>
                  </a:lnTo>
                  <a:lnTo>
                    <a:pt x="0" y="34"/>
                  </a:lnTo>
                  <a:lnTo>
                    <a:pt x="3" y="40"/>
                  </a:lnTo>
                  <a:lnTo>
                    <a:pt x="8" y="45"/>
                  </a:lnTo>
                  <a:lnTo>
                    <a:pt x="12" y="50"/>
                  </a:lnTo>
                  <a:lnTo>
                    <a:pt x="19" y="53"/>
                  </a:lnTo>
                  <a:lnTo>
                    <a:pt x="26" y="53"/>
                  </a:lnTo>
                  <a:lnTo>
                    <a:pt x="34" y="53"/>
                  </a:lnTo>
                  <a:lnTo>
                    <a:pt x="40" y="50"/>
                  </a:lnTo>
                  <a:lnTo>
                    <a:pt x="45" y="45"/>
                  </a:lnTo>
                  <a:lnTo>
                    <a:pt x="50" y="40"/>
                  </a:lnTo>
                  <a:lnTo>
                    <a:pt x="53" y="34"/>
                  </a:lnTo>
                  <a:lnTo>
                    <a:pt x="53" y="26"/>
                  </a:lnTo>
                  <a:lnTo>
                    <a:pt x="53" y="20"/>
                  </a:lnTo>
                  <a:lnTo>
                    <a:pt x="50" y="12"/>
                  </a:lnTo>
                  <a:lnTo>
                    <a:pt x="45" y="8"/>
                  </a:lnTo>
                  <a:lnTo>
                    <a:pt x="40" y="3"/>
                  </a:lnTo>
                  <a:lnTo>
                    <a:pt x="34" y="0"/>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5" name="Freeform 103"/>
            <p:cNvSpPr>
              <a:spLocks/>
            </p:cNvSpPr>
            <p:nvPr/>
          </p:nvSpPr>
          <p:spPr bwMode="auto">
            <a:xfrm>
              <a:off x="7462379" y="2323632"/>
              <a:ext cx="111095" cy="67061"/>
            </a:xfrm>
            <a:custGeom>
              <a:avLst/>
              <a:gdLst>
                <a:gd name="T0" fmla="*/ 26 w 53"/>
                <a:gd name="T1" fmla="*/ 0 h 54"/>
                <a:gd name="T2" fmla="*/ 19 w 53"/>
                <a:gd name="T3" fmla="*/ 2 h 54"/>
                <a:gd name="T4" fmla="*/ 12 w 53"/>
                <a:gd name="T5" fmla="*/ 3 h 54"/>
                <a:gd name="T6" fmla="*/ 8 w 53"/>
                <a:gd name="T7" fmla="*/ 8 h 54"/>
                <a:gd name="T8" fmla="*/ 3 w 53"/>
                <a:gd name="T9" fmla="*/ 14 h 54"/>
                <a:gd name="T10" fmla="*/ 0 w 53"/>
                <a:gd name="T11" fmla="*/ 20 h 54"/>
                <a:gd name="T12" fmla="*/ 0 w 53"/>
                <a:gd name="T13" fmla="*/ 28 h 54"/>
                <a:gd name="T14" fmla="*/ 0 w 53"/>
                <a:gd name="T15" fmla="*/ 34 h 54"/>
                <a:gd name="T16" fmla="*/ 3 w 53"/>
                <a:gd name="T17" fmla="*/ 40 h 54"/>
                <a:gd name="T18" fmla="*/ 8 w 53"/>
                <a:gd name="T19" fmla="*/ 47 h 54"/>
                <a:gd name="T20" fmla="*/ 12 w 53"/>
                <a:gd name="T21" fmla="*/ 51 h 54"/>
                <a:gd name="T22" fmla="*/ 19 w 53"/>
                <a:gd name="T23" fmla="*/ 53 h 54"/>
                <a:gd name="T24" fmla="*/ 26 w 53"/>
                <a:gd name="T25" fmla="*/ 54 h 54"/>
                <a:gd name="T26" fmla="*/ 34 w 53"/>
                <a:gd name="T27" fmla="*/ 53 h 54"/>
                <a:gd name="T28" fmla="*/ 40 w 53"/>
                <a:gd name="T29" fmla="*/ 51 h 54"/>
                <a:gd name="T30" fmla="*/ 45 w 53"/>
                <a:gd name="T31" fmla="*/ 47 h 54"/>
                <a:gd name="T32" fmla="*/ 50 w 53"/>
                <a:gd name="T33" fmla="*/ 40 h 54"/>
                <a:gd name="T34" fmla="*/ 53 w 53"/>
                <a:gd name="T35" fmla="*/ 34 h 54"/>
                <a:gd name="T36" fmla="*/ 53 w 53"/>
                <a:gd name="T37" fmla="*/ 28 h 54"/>
                <a:gd name="T38" fmla="*/ 53 w 53"/>
                <a:gd name="T39" fmla="*/ 20 h 54"/>
                <a:gd name="T40" fmla="*/ 50 w 53"/>
                <a:gd name="T41" fmla="*/ 14 h 54"/>
                <a:gd name="T42" fmla="*/ 45 w 53"/>
                <a:gd name="T43" fmla="*/ 8 h 54"/>
                <a:gd name="T44" fmla="*/ 40 w 53"/>
                <a:gd name="T45" fmla="*/ 3 h 54"/>
                <a:gd name="T46" fmla="*/ 34 w 53"/>
                <a:gd name="T47" fmla="*/ 2 h 54"/>
                <a:gd name="T48" fmla="*/ 26 w 53"/>
                <a:gd name="T49" fmla="*/ 0 h 54"/>
                <a:gd name="T50" fmla="*/ 26 w 53"/>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54">
                  <a:moveTo>
                    <a:pt x="26" y="0"/>
                  </a:moveTo>
                  <a:lnTo>
                    <a:pt x="19" y="2"/>
                  </a:lnTo>
                  <a:lnTo>
                    <a:pt x="12" y="3"/>
                  </a:lnTo>
                  <a:lnTo>
                    <a:pt x="8" y="8"/>
                  </a:lnTo>
                  <a:lnTo>
                    <a:pt x="3" y="14"/>
                  </a:lnTo>
                  <a:lnTo>
                    <a:pt x="0" y="20"/>
                  </a:lnTo>
                  <a:lnTo>
                    <a:pt x="0" y="28"/>
                  </a:lnTo>
                  <a:lnTo>
                    <a:pt x="0" y="34"/>
                  </a:lnTo>
                  <a:lnTo>
                    <a:pt x="3" y="40"/>
                  </a:lnTo>
                  <a:lnTo>
                    <a:pt x="8" y="47"/>
                  </a:lnTo>
                  <a:lnTo>
                    <a:pt x="12" y="51"/>
                  </a:lnTo>
                  <a:lnTo>
                    <a:pt x="19" y="53"/>
                  </a:lnTo>
                  <a:lnTo>
                    <a:pt x="26" y="54"/>
                  </a:lnTo>
                  <a:lnTo>
                    <a:pt x="34" y="53"/>
                  </a:lnTo>
                  <a:lnTo>
                    <a:pt x="40" y="51"/>
                  </a:lnTo>
                  <a:lnTo>
                    <a:pt x="45" y="47"/>
                  </a:lnTo>
                  <a:lnTo>
                    <a:pt x="50" y="40"/>
                  </a:lnTo>
                  <a:lnTo>
                    <a:pt x="53" y="34"/>
                  </a:lnTo>
                  <a:lnTo>
                    <a:pt x="53" y="28"/>
                  </a:lnTo>
                  <a:lnTo>
                    <a:pt x="53" y="20"/>
                  </a:lnTo>
                  <a:lnTo>
                    <a:pt x="50" y="14"/>
                  </a:lnTo>
                  <a:lnTo>
                    <a:pt x="45" y="8"/>
                  </a:lnTo>
                  <a:lnTo>
                    <a:pt x="40" y="3"/>
                  </a:lnTo>
                  <a:lnTo>
                    <a:pt x="34" y="2"/>
                  </a:lnTo>
                  <a:lnTo>
                    <a:pt x="26" y="0"/>
                  </a:lnTo>
                  <a:lnTo>
                    <a:pt x="2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6" name="Freeform 104"/>
            <p:cNvSpPr>
              <a:spLocks/>
            </p:cNvSpPr>
            <p:nvPr/>
          </p:nvSpPr>
          <p:spPr bwMode="auto">
            <a:xfrm>
              <a:off x="8050764" y="2311213"/>
              <a:ext cx="111095" cy="69544"/>
            </a:xfrm>
            <a:custGeom>
              <a:avLst/>
              <a:gdLst>
                <a:gd name="T0" fmla="*/ 27 w 55"/>
                <a:gd name="T1" fmla="*/ 0 h 54"/>
                <a:gd name="T2" fmla="*/ 21 w 55"/>
                <a:gd name="T3" fmla="*/ 1 h 54"/>
                <a:gd name="T4" fmla="*/ 14 w 55"/>
                <a:gd name="T5" fmla="*/ 3 h 54"/>
                <a:gd name="T6" fmla="*/ 8 w 55"/>
                <a:gd name="T7" fmla="*/ 8 h 54"/>
                <a:gd name="T8" fmla="*/ 4 w 55"/>
                <a:gd name="T9" fmla="*/ 14 h 54"/>
                <a:gd name="T10" fmla="*/ 0 w 55"/>
                <a:gd name="T11" fmla="*/ 20 h 54"/>
                <a:gd name="T12" fmla="*/ 0 w 55"/>
                <a:gd name="T13" fmla="*/ 28 h 54"/>
                <a:gd name="T14" fmla="*/ 0 w 55"/>
                <a:gd name="T15" fmla="*/ 34 h 54"/>
                <a:gd name="T16" fmla="*/ 4 w 55"/>
                <a:gd name="T17" fmla="*/ 40 h 54"/>
                <a:gd name="T18" fmla="*/ 8 w 55"/>
                <a:gd name="T19" fmla="*/ 46 h 54"/>
                <a:gd name="T20" fmla="*/ 14 w 55"/>
                <a:gd name="T21" fmla="*/ 51 h 54"/>
                <a:gd name="T22" fmla="*/ 21 w 55"/>
                <a:gd name="T23" fmla="*/ 53 h 54"/>
                <a:gd name="T24" fmla="*/ 27 w 55"/>
                <a:gd name="T25" fmla="*/ 54 h 54"/>
                <a:gd name="T26" fmla="*/ 35 w 55"/>
                <a:gd name="T27" fmla="*/ 53 h 54"/>
                <a:gd name="T28" fmla="*/ 41 w 55"/>
                <a:gd name="T29" fmla="*/ 51 h 54"/>
                <a:gd name="T30" fmla="*/ 45 w 55"/>
                <a:gd name="T31" fmla="*/ 46 h 54"/>
                <a:gd name="T32" fmla="*/ 50 w 55"/>
                <a:gd name="T33" fmla="*/ 40 h 54"/>
                <a:gd name="T34" fmla="*/ 53 w 55"/>
                <a:gd name="T35" fmla="*/ 34 h 54"/>
                <a:gd name="T36" fmla="*/ 55 w 55"/>
                <a:gd name="T37" fmla="*/ 28 h 54"/>
                <a:gd name="T38" fmla="*/ 53 w 55"/>
                <a:gd name="T39" fmla="*/ 20 h 54"/>
                <a:gd name="T40" fmla="*/ 50 w 55"/>
                <a:gd name="T41" fmla="*/ 14 h 54"/>
                <a:gd name="T42" fmla="*/ 45 w 55"/>
                <a:gd name="T43" fmla="*/ 8 h 54"/>
                <a:gd name="T44" fmla="*/ 41 w 55"/>
                <a:gd name="T45" fmla="*/ 3 h 54"/>
                <a:gd name="T46" fmla="*/ 35 w 55"/>
                <a:gd name="T47" fmla="*/ 1 h 54"/>
                <a:gd name="T48" fmla="*/ 27 w 55"/>
                <a:gd name="T49" fmla="*/ 0 h 54"/>
                <a:gd name="T50" fmla="*/ 27 w 55"/>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4">
                  <a:moveTo>
                    <a:pt x="27" y="0"/>
                  </a:moveTo>
                  <a:lnTo>
                    <a:pt x="21" y="1"/>
                  </a:lnTo>
                  <a:lnTo>
                    <a:pt x="14" y="3"/>
                  </a:lnTo>
                  <a:lnTo>
                    <a:pt x="8" y="8"/>
                  </a:lnTo>
                  <a:lnTo>
                    <a:pt x="4" y="14"/>
                  </a:lnTo>
                  <a:lnTo>
                    <a:pt x="0" y="20"/>
                  </a:lnTo>
                  <a:lnTo>
                    <a:pt x="0" y="28"/>
                  </a:lnTo>
                  <a:lnTo>
                    <a:pt x="0" y="34"/>
                  </a:lnTo>
                  <a:lnTo>
                    <a:pt x="4" y="40"/>
                  </a:lnTo>
                  <a:lnTo>
                    <a:pt x="8" y="46"/>
                  </a:lnTo>
                  <a:lnTo>
                    <a:pt x="14" y="51"/>
                  </a:lnTo>
                  <a:lnTo>
                    <a:pt x="21" y="53"/>
                  </a:lnTo>
                  <a:lnTo>
                    <a:pt x="27" y="54"/>
                  </a:lnTo>
                  <a:lnTo>
                    <a:pt x="35" y="53"/>
                  </a:lnTo>
                  <a:lnTo>
                    <a:pt x="41" y="51"/>
                  </a:lnTo>
                  <a:lnTo>
                    <a:pt x="45" y="46"/>
                  </a:lnTo>
                  <a:lnTo>
                    <a:pt x="50" y="40"/>
                  </a:lnTo>
                  <a:lnTo>
                    <a:pt x="53" y="34"/>
                  </a:lnTo>
                  <a:lnTo>
                    <a:pt x="55" y="28"/>
                  </a:lnTo>
                  <a:lnTo>
                    <a:pt x="53" y="20"/>
                  </a:lnTo>
                  <a:lnTo>
                    <a:pt x="50" y="14"/>
                  </a:lnTo>
                  <a:lnTo>
                    <a:pt x="45" y="8"/>
                  </a:lnTo>
                  <a:lnTo>
                    <a:pt x="41" y="3"/>
                  </a:lnTo>
                  <a:lnTo>
                    <a:pt x="35" y="1"/>
                  </a:lnTo>
                  <a:lnTo>
                    <a:pt x="27" y="0"/>
                  </a:lnTo>
                  <a:lnTo>
                    <a:pt x="2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7" name="Freeform 105"/>
            <p:cNvSpPr>
              <a:spLocks/>
            </p:cNvSpPr>
            <p:nvPr/>
          </p:nvSpPr>
          <p:spPr bwMode="auto">
            <a:xfrm>
              <a:off x="8050764" y="2276441"/>
              <a:ext cx="111095" cy="64576"/>
            </a:xfrm>
            <a:custGeom>
              <a:avLst/>
              <a:gdLst>
                <a:gd name="T0" fmla="*/ 27 w 55"/>
                <a:gd name="T1" fmla="*/ 0 h 53"/>
                <a:gd name="T2" fmla="*/ 21 w 55"/>
                <a:gd name="T3" fmla="*/ 0 h 53"/>
                <a:gd name="T4" fmla="*/ 14 w 55"/>
                <a:gd name="T5" fmla="*/ 3 h 53"/>
                <a:gd name="T6" fmla="*/ 8 w 55"/>
                <a:gd name="T7" fmla="*/ 8 h 53"/>
                <a:gd name="T8" fmla="*/ 4 w 55"/>
                <a:gd name="T9" fmla="*/ 13 h 53"/>
                <a:gd name="T10" fmla="*/ 0 w 55"/>
                <a:gd name="T11" fmla="*/ 19 h 53"/>
                <a:gd name="T12" fmla="*/ 0 w 55"/>
                <a:gd name="T13" fmla="*/ 27 h 53"/>
                <a:gd name="T14" fmla="*/ 0 w 55"/>
                <a:gd name="T15" fmla="*/ 33 h 53"/>
                <a:gd name="T16" fmla="*/ 4 w 55"/>
                <a:gd name="T17" fmla="*/ 39 h 53"/>
                <a:gd name="T18" fmla="*/ 8 w 55"/>
                <a:gd name="T19" fmla="*/ 45 h 53"/>
                <a:gd name="T20" fmla="*/ 14 w 55"/>
                <a:gd name="T21" fmla="*/ 50 h 53"/>
                <a:gd name="T22" fmla="*/ 21 w 55"/>
                <a:gd name="T23" fmla="*/ 53 h 53"/>
                <a:gd name="T24" fmla="*/ 27 w 55"/>
                <a:gd name="T25" fmla="*/ 53 h 53"/>
                <a:gd name="T26" fmla="*/ 35 w 55"/>
                <a:gd name="T27" fmla="*/ 53 h 53"/>
                <a:gd name="T28" fmla="*/ 41 w 55"/>
                <a:gd name="T29" fmla="*/ 50 h 53"/>
                <a:gd name="T30" fmla="*/ 45 w 55"/>
                <a:gd name="T31" fmla="*/ 45 h 53"/>
                <a:gd name="T32" fmla="*/ 50 w 55"/>
                <a:gd name="T33" fmla="*/ 39 h 53"/>
                <a:gd name="T34" fmla="*/ 53 w 55"/>
                <a:gd name="T35" fmla="*/ 33 h 53"/>
                <a:gd name="T36" fmla="*/ 55 w 55"/>
                <a:gd name="T37" fmla="*/ 27 h 53"/>
                <a:gd name="T38" fmla="*/ 53 w 55"/>
                <a:gd name="T39" fmla="*/ 19 h 53"/>
                <a:gd name="T40" fmla="*/ 50 w 55"/>
                <a:gd name="T41" fmla="*/ 13 h 53"/>
                <a:gd name="T42" fmla="*/ 45 w 55"/>
                <a:gd name="T43" fmla="*/ 8 h 53"/>
                <a:gd name="T44" fmla="*/ 41 w 55"/>
                <a:gd name="T45" fmla="*/ 3 h 53"/>
                <a:gd name="T46" fmla="*/ 35 w 55"/>
                <a:gd name="T47" fmla="*/ 0 h 53"/>
                <a:gd name="T48" fmla="*/ 27 w 55"/>
                <a:gd name="T49" fmla="*/ 0 h 53"/>
                <a:gd name="T50" fmla="*/ 27 w 55"/>
                <a:gd name="T5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53">
                  <a:moveTo>
                    <a:pt x="27" y="0"/>
                  </a:moveTo>
                  <a:lnTo>
                    <a:pt x="21" y="0"/>
                  </a:lnTo>
                  <a:lnTo>
                    <a:pt x="14" y="3"/>
                  </a:lnTo>
                  <a:lnTo>
                    <a:pt x="8" y="8"/>
                  </a:lnTo>
                  <a:lnTo>
                    <a:pt x="4" y="13"/>
                  </a:lnTo>
                  <a:lnTo>
                    <a:pt x="0" y="19"/>
                  </a:lnTo>
                  <a:lnTo>
                    <a:pt x="0" y="27"/>
                  </a:lnTo>
                  <a:lnTo>
                    <a:pt x="0" y="33"/>
                  </a:lnTo>
                  <a:lnTo>
                    <a:pt x="4" y="39"/>
                  </a:lnTo>
                  <a:lnTo>
                    <a:pt x="8" y="45"/>
                  </a:lnTo>
                  <a:lnTo>
                    <a:pt x="14" y="50"/>
                  </a:lnTo>
                  <a:lnTo>
                    <a:pt x="21" y="53"/>
                  </a:lnTo>
                  <a:lnTo>
                    <a:pt x="27" y="53"/>
                  </a:lnTo>
                  <a:lnTo>
                    <a:pt x="35" y="53"/>
                  </a:lnTo>
                  <a:lnTo>
                    <a:pt x="41" y="50"/>
                  </a:lnTo>
                  <a:lnTo>
                    <a:pt x="45" y="45"/>
                  </a:lnTo>
                  <a:lnTo>
                    <a:pt x="50" y="39"/>
                  </a:lnTo>
                  <a:lnTo>
                    <a:pt x="53" y="33"/>
                  </a:lnTo>
                  <a:lnTo>
                    <a:pt x="55" y="27"/>
                  </a:lnTo>
                  <a:lnTo>
                    <a:pt x="53" y="19"/>
                  </a:lnTo>
                  <a:lnTo>
                    <a:pt x="50" y="13"/>
                  </a:lnTo>
                  <a:lnTo>
                    <a:pt x="45" y="8"/>
                  </a:lnTo>
                  <a:lnTo>
                    <a:pt x="41" y="3"/>
                  </a:lnTo>
                  <a:lnTo>
                    <a:pt x="35" y="0"/>
                  </a:lnTo>
                  <a:lnTo>
                    <a:pt x="27" y="0"/>
                  </a:lnTo>
                  <a:lnTo>
                    <a:pt x="2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99" name="ZoneTexte 5198"/>
            <p:cNvSpPr txBox="1"/>
            <p:nvPr/>
          </p:nvSpPr>
          <p:spPr>
            <a:xfrm>
              <a:off x="742504" y="3895818"/>
              <a:ext cx="284052" cy="307777"/>
            </a:xfrm>
            <a:prstGeom prst="rect">
              <a:avLst/>
            </a:prstGeom>
            <a:noFill/>
          </p:spPr>
          <p:txBody>
            <a:bodyPr wrap="none" rtlCol="0">
              <a:spAutoFit/>
            </a:bodyPr>
            <a:lstStyle/>
            <a:p>
              <a:pPr algn="r"/>
              <a:r>
                <a:rPr lang="fr-FR" sz="1400" dirty="0"/>
                <a:t>0</a:t>
              </a:r>
            </a:p>
          </p:txBody>
        </p:sp>
        <p:sp>
          <p:nvSpPr>
            <p:cNvPr id="112" name="ZoneTexte 111"/>
            <p:cNvSpPr txBox="1"/>
            <p:nvPr/>
          </p:nvSpPr>
          <p:spPr>
            <a:xfrm>
              <a:off x="1316186" y="4455157"/>
              <a:ext cx="372217" cy="313221"/>
            </a:xfrm>
            <a:prstGeom prst="rect">
              <a:avLst/>
            </a:prstGeom>
            <a:noFill/>
          </p:spPr>
          <p:txBody>
            <a:bodyPr wrap="none" rtlCol="0" anchor="ctr">
              <a:spAutoFit/>
            </a:bodyPr>
            <a:lstStyle/>
            <a:p>
              <a:pPr algn="ctr"/>
              <a:r>
                <a:rPr lang="fr-FR" sz="1200" b="1" dirty="0"/>
                <a:t>S1</a:t>
              </a:r>
            </a:p>
          </p:txBody>
        </p:sp>
        <p:sp>
          <p:nvSpPr>
            <p:cNvPr id="113" name="ZoneTexte 112"/>
            <p:cNvSpPr txBox="1"/>
            <p:nvPr/>
          </p:nvSpPr>
          <p:spPr>
            <a:xfrm>
              <a:off x="643118" y="3155674"/>
              <a:ext cx="383438" cy="307777"/>
            </a:xfrm>
            <a:prstGeom prst="rect">
              <a:avLst/>
            </a:prstGeom>
            <a:noFill/>
          </p:spPr>
          <p:txBody>
            <a:bodyPr wrap="none" rtlCol="0">
              <a:spAutoFit/>
            </a:bodyPr>
            <a:lstStyle/>
            <a:p>
              <a:pPr algn="r"/>
              <a:r>
                <a:rPr lang="fr-FR" sz="1400" dirty="0"/>
                <a:t>10</a:t>
              </a:r>
            </a:p>
          </p:txBody>
        </p:sp>
        <p:sp>
          <p:nvSpPr>
            <p:cNvPr id="114" name="ZoneTexte 113"/>
            <p:cNvSpPr txBox="1"/>
            <p:nvPr/>
          </p:nvSpPr>
          <p:spPr>
            <a:xfrm>
              <a:off x="543732" y="2415529"/>
              <a:ext cx="482824" cy="307777"/>
            </a:xfrm>
            <a:prstGeom prst="rect">
              <a:avLst/>
            </a:prstGeom>
            <a:noFill/>
          </p:spPr>
          <p:txBody>
            <a:bodyPr wrap="none" rtlCol="0">
              <a:spAutoFit/>
            </a:bodyPr>
            <a:lstStyle/>
            <a:p>
              <a:pPr algn="r"/>
              <a:r>
                <a:rPr lang="fr-FR" sz="1400" dirty="0"/>
                <a:t>100</a:t>
              </a:r>
            </a:p>
          </p:txBody>
        </p:sp>
        <p:sp>
          <p:nvSpPr>
            <p:cNvPr id="115" name="ZoneTexte 114"/>
            <p:cNvSpPr txBox="1"/>
            <p:nvPr/>
          </p:nvSpPr>
          <p:spPr>
            <a:xfrm>
              <a:off x="394653" y="1675383"/>
              <a:ext cx="631903" cy="307777"/>
            </a:xfrm>
            <a:prstGeom prst="rect">
              <a:avLst/>
            </a:prstGeom>
            <a:noFill/>
          </p:spPr>
          <p:txBody>
            <a:bodyPr wrap="none" rtlCol="0">
              <a:spAutoFit/>
            </a:bodyPr>
            <a:lstStyle/>
            <a:p>
              <a:pPr algn="r"/>
              <a:r>
                <a:rPr lang="fr-FR" sz="1400" dirty="0"/>
                <a:t>1 000</a:t>
              </a:r>
            </a:p>
          </p:txBody>
        </p:sp>
        <p:sp>
          <p:nvSpPr>
            <p:cNvPr id="127" name="ZoneTexte 126"/>
            <p:cNvSpPr txBox="1"/>
            <p:nvPr/>
          </p:nvSpPr>
          <p:spPr>
            <a:xfrm>
              <a:off x="1916288" y="4455157"/>
              <a:ext cx="372217" cy="313219"/>
            </a:xfrm>
            <a:prstGeom prst="rect">
              <a:avLst/>
            </a:prstGeom>
            <a:noFill/>
          </p:spPr>
          <p:txBody>
            <a:bodyPr wrap="none" rtlCol="0" anchor="ctr">
              <a:spAutoFit/>
            </a:bodyPr>
            <a:lstStyle/>
            <a:p>
              <a:pPr algn="ctr"/>
              <a:r>
                <a:rPr lang="fr-FR" sz="1200" b="1" dirty="0"/>
                <a:t>S2</a:t>
              </a:r>
            </a:p>
          </p:txBody>
        </p:sp>
        <p:sp>
          <p:nvSpPr>
            <p:cNvPr id="4" name="ZoneTexte 3"/>
            <p:cNvSpPr txBox="1"/>
            <p:nvPr/>
          </p:nvSpPr>
          <p:spPr>
            <a:xfrm>
              <a:off x="6643319" y="3320527"/>
              <a:ext cx="1929181" cy="243801"/>
            </a:xfrm>
            <a:prstGeom prst="rect">
              <a:avLst/>
            </a:prstGeom>
            <a:noFill/>
          </p:spPr>
          <p:txBody>
            <a:bodyPr wrap="none" rtlCol="0">
              <a:spAutoFit/>
            </a:bodyPr>
            <a:lstStyle/>
            <a:p>
              <a:pPr algn="r"/>
              <a:r>
                <a:rPr lang="fr-FR" sz="1200" dirty="0"/>
                <a:t>CI</a:t>
              </a:r>
              <a:r>
                <a:rPr lang="fr-FR" sz="1200" baseline="-25000" dirty="0"/>
                <a:t>90</a:t>
              </a:r>
              <a:r>
                <a:rPr lang="fr-FR" sz="1200" dirty="0"/>
                <a:t>-AP RPV (12,5 </a:t>
              </a:r>
              <a:r>
                <a:rPr lang="fr-FR" sz="1200" dirty="0" err="1"/>
                <a:t>ng</a:t>
              </a:r>
              <a:r>
                <a:rPr lang="fr-FR" sz="1200" dirty="0"/>
                <a:t>/ml)</a:t>
              </a:r>
            </a:p>
          </p:txBody>
        </p:sp>
        <p:sp>
          <p:nvSpPr>
            <p:cNvPr id="142" name="ZoneTexte 141"/>
            <p:cNvSpPr txBox="1"/>
            <p:nvPr/>
          </p:nvSpPr>
          <p:spPr>
            <a:xfrm>
              <a:off x="2519825" y="4489866"/>
              <a:ext cx="372217" cy="243801"/>
            </a:xfrm>
            <a:prstGeom prst="rect">
              <a:avLst/>
            </a:prstGeom>
            <a:noFill/>
          </p:spPr>
          <p:txBody>
            <a:bodyPr wrap="none" rtlCol="0" anchor="ctr">
              <a:spAutoFit/>
            </a:bodyPr>
            <a:lstStyle/>
            <a:p>
              <a:pPr algn="ctr"/>
              <a:r>
                <a:rPr lang="fr-FR" sz="1200" b="1" dirty="0"/>
                <a:t>S4</a:t>
              </a:r>
            </a:p>
          </p:txBody>
        </p:sp>
        <p:sp>
          <p:nvSpPr>
            <p:cNvPr id="143" name="ZoneTexte 142"/>
            <p:cNvSpPr txBox="1"/>
            <p:nvPr/>
          </p:nvSpPr>
          <p:spPr>
            <a:xfrm>
              <a:off x="3128530" y="4489866"/>
              <a:ext cx="372217" cy="243801"/>
            </a:xfrm>
            <a:prstGeom prst="rect">
              <a:avLst/>
            </a:prstGeom>
            <a:noFill/>
          </p:spPr>
          <p:txBody>
            <a:bodyPr wrap="none" rtlCol="0" anchor="ctr">
              <a:spAutoFit/>
            </a:bodyPr>
            <a:lstStyle/>
            <a:p>
              <a:pPr algn="ctr"/>
              <a:r>
                <a:rPr lang="fr-FR" sz="1200" b="1" dirty="0"/>
                <a:t>S6</a:t>
              </a:r>
            </a:p>
          </p:txBody>
        </p:sp>
        <p:sp>
          <p:nvSpPr>
            <p:cNvPr id="144" name="ZoneTexte 143"/>
            <p:cNvSpPr txBox="1"/>
            <p:nvPr/>
          </p:nvSpPr>
          <p:spPr>
            <a:xfrm>
              <a:off x="3733625" y="4489866"/>
              <a:ext cx="372217" cy="243801"/>
            </a:xfrm>
            <a:prstGeom prst="rect">
              <a:avLst/>
            </a:prstGeom>
            <a:noFill/>
          </p:spPr>
          <p:txBody>
            <a:bodyPr wrap="none" rtlCol="0" anchor="ctr">
              <a:spAutoFit/>
            </a:bodyPr>
            <a:lstStyle/>
            <a:p>
              <a:pPr algn="ctr"/>
              <a:r>
                <a:rPr lang="fr-FR" sz="1200" b="1" dirty="0"/>
                <a:t>S8</a:t>
              </a:r>
            </a:p>
          </p:txBody>
        </p:sp>
        <p:sp>
          <p:nvSpPr>
            <p:cNvPr id="145" name="ZoneTexte 144"/>
            <p:cNvSpPr txBox="1"/>
            <p:nvPr/>
          </p:nvSpPr>
          <p:spPr>
            <a:xfrm>
              <a:off x="4298417" y="4489866"/>
              <a:ext cx="457177" cy="243801"/>
            </a:xfrm>
            <a:prstGeom prst="rect">
              <a:avLst/>
            </a:prstGeom>
            <a:noFill/>
          </p:spPr>
          <p:txBody>
            <a:bodyPr wrap="none" rtlCol="0" anchor="ctr">
              <a:spAutoFit/>
            </a:bodyPr>
            <a:lstStyle/>
            <a:p>
              <a:pPr algn="ctr"/>
              <a:r>
                <a:rPr lang="fr-FR" sz="1200" b="1" dirty="0"/>
                <a:t>S12</a:t>
              </a:r>
            </a:p>
          </p:txBody>
        </p:sp>
        <p:sp>
          <p:nvSpPr>
            <p:cNvPr id="146" name="ZoneTexte 145"/>
            <p:cNvSpPr txBox="1"/>
            <p:nvPr/>
          </p:nvSpPr>
          <p:spPr>
            <a:xfrm>
              <a:off x="4869510" y="4489866"/>
              <a:ext cx="457177" cy="243801"/>
            </a:xfrm>
            <a:prstGeom prst="rect">
              <a:avLst/>
            </a:prstGeom>
            <a:noFill/>
          </p:spPr>
          <p:txBody>
            <a:bodyPr wrap="none" rtlCol="0" anchor="ctr">
              <a:spAutoFit/>
            </a:bodyPr>
            <a:lstStyle/>
            <a:p>
              <a:pPr algn="ctr"/>
              <a:r>
                <a:rPr lang="fr-FR" sz="1200" b="1" dirty="0"/>
                <a:t>S14</a:t>
              </a:r>
            </a:p>
          </p:txBody>
        </p:sp>
        <p:sp>
          <p:nvSpPr>
            <p:cNvPr id="147" name="ZoneTexte 146"/>
            <p:cNvSpPr txBox="1"/>
            <p:nvPr/>
          </p:nvSpPr>
          <p:spPr>
            <a:xfrm>
              <a:off x="5513014" y="4489866"/>
              <a:ext cx="457177" cy="243801"/>
            </a:xfrm>
            <a:prstGeom prst="rect">
              <a:avLst/>
            </a:prstGeom>
            <a:noFill/>
          </p:spPr>
          <p:txBody>
            <a:bodyPr wrap="none" rtlCol="0" anchor="ctr">
              <a:spAutoFit/>
            </a:bodyPr>
            <a:lstStyle/>
            <a:p>
              <a:pPr algn="ctr"/>
              <a:r>
                <a:rPr lang="fr-FR" sz="1200" b="1" dirty="0"/>
                <a:t>S20</a:t>
              </a:r>
            </a:p>
          </p:txBody>
        </p:sp>
        <p:sp>
          <p:nvSpPr>
            <p:cNvPr id="148" name="ZoneTexte 147"/>
            <p:cNvSpPr txBox="1"/>
            <p:nvPr/>
          </p:nvSpPr>
          <p:spPr>
            <a:xfrm>
              <a:off x="6085825" y="4489866"/>
              <a:ext cx="457177" cy="243801"/>
            </a:xfrm>
            <a:prstGeom prst="rect">
              <a:avLst/>
            </a:prstGeom>
            <a:noFill/>
          </p:spPr>
          <p:txBody>
            <a:bodyPr wrap="none" rtlCol="0" anchor="ctr">
              <a:spAutoFit/>
            </a:bodyPr>
            <a:lstStyle/>
            <a:p>
              <a:pPr algn="ctr"/>
              <a:r>
                <a:rPr lang="fr-FR" sz="1200" b="1" dirty="0"/>
                <a:t>S28</a:t>
              </a:r>
            </a:p>
          </p:txBody>
        </p:sp>
        <p:sp>
          <p:nvSpPr>
            <p:cNvPr id="149" name="ZoneTexte 148"/>
            <p:cNvSpPr txBox="1"/>
            <p:nvPr/>
          </p:nvSpPr>
          <p:spPr>
            <a:xfrm>
              <a:off x="6690666" y="4489866"/>
              <a:ext cx="457177" cy="243801"/>
            </a:xfrm>
            <a:prstGeom prst="rect">
              <a:avLst/>
            </a:prstGeom>
            <a:noFill/>
          </p:spPr>
          <p:txBody>
            <a:bodyPr wrap="none" rtlCol="0" anchor="ctr">
              <a:spAutoFit/>
            </a:bodyPr>
            <a:lstStyle/>
            <a:p>
              <a:pPr algn="ctr"/>
              <a:r>
                <a:rPr lang="fr-FR" sz="1200" b="1" dirty="0"/>
                <a:t>S36</a:t>
              </a:r>
            </a:p>
          </p:txBody>
        </p:sp>
        <p:sp>
          <p:nvSpPr>
            <p:cNvPr id="150" name="ZoneTexte 149"/>
            <p:cNvSpPr txBox="1"/>
            <p:nvPr/>
          </p:nvSpPr>
          <p:spPr>
            <a:xfrm>
              <a:off x="7291396" y="4489866"/>
              <a:ext cx="457177" cy="243801"/>
            </a:xfrm>
            <a:prstGeom prst="rect">
              <a:avLst/>
            </a:prstGeom>
            <a:noFill/>
          </p:spPr>
          <p:txBody>
            <a:bodyPr wrap="none" rtlCol="0" anchor="ctr">
              <a:spAutoFit/>
            </a:bodyPr>
            <a:lstStyle/>
            <a:p>
              <a:pPr algn="ctr"/>
              <a:r>
                <a:rPr lang="fr-FR" sz="1200" b="1" dirty="0"/>
                <a:t>S44</a:t>
              </a:r>
            </a:p>
          </p:txBody>
        </p:sp>
        <p:sp>
          <p:nvSpPr>
            <p:cNvPr id="151" name="ZoneTexte 150"/>
            <p:cNvSpPr txBox="1"/>
            <p:nvPr/>
          </p:nvSpPr>
          <p:spPr>
            <a:xfrm>
              <a:off x="7892124" y="4489866"/>
              <a:ext cx="457177" cy="243801"/>
            </a:xfrm>
            <a:prstGeom prst="rect">
              <a:avLst/>
            </a:prstGeom>
            <a:noFill/>
          </p:spPr>
          <p:txBody>
            <a:bodyPr wrap="none" rtlCol="0" anchor="ctr">
              <a:spAutoFit/>
            </a:bodyPr>
            <a:lstStyle/>
            <a:p>
              <a:pPr algn="ctr"/>
              <a:r>
                <a:rPr lang="fr-FR" sz="1200" b="1" dirty="0"/>
                <a:t>S52</a:t>
              </a:r>
            </a:p>
          </p:txBody>
        </p:sp>
        <p:pic>
          <p:nvPicPr>
            <p:cNvPr id="152" name="Image 151"/>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4406394" y="4785454"/>
              <a:ext cx="326884" cy="403288"/>
            </a:xfrm>
            <a:prstGeom prst="rect">
              <a:avLst/>
            </a:prstGeom>
          </p:spPr>
        </p:pic>
        <p:pic>
          <p:nvPicPr>
            <p:cNvPr id="153" name="Image 152"/>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5605790" y="4785454"/>
              <a:ext cx="326884" cy="403288"/>
            </a:xfrm>
            <a:prstGeom prst="rect">
              <a:avLst/>
            </a:prstGeom>
          </p:spPr>
        </p:pic>
        <p:pic>
          <p:nvPicPr>
            <p:cNvPr id="154" name="Image 153"/>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6192476" y="4785454"/>
              <a:ext cx="326884" cy="403288"/>
            </a:xfrm>
            <a:prstGeom prst="rect">
              <a:avLst/>
            </a:prstGeom>
          </p:spPr>
        </p:pic>
        <p:pic>
          <p:nvPicPr>
            <p:cNvPr id="155" name="Image 154"/>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6827859" y="4785454"/>
              <a:ext cx="326884" cy="403288"/>
            </a:xfrm>
            <a:prstGeom prst="rect">
              <a:avLst/>
            </a:prstGeom>
          </p:spPr>
        </p:pic>
        <p:pic>
          <p:nvPicPr>
            <p:cNvPr id="156" name="Image 155"/>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rot="13500000">
              <a:off x="7389487" y="4785454"/>
              <a:ext cx="326884" cy="403288"/>
            </a:xfrm>
            <a:prstGeom prst="rect">
              <a:avLst/>
            </a:prstGeom>
          </p:spPr>
        </p:pic>
      </p:grpSp>
      <p:sp>
        <p:nvSpPr>
          <p:cNvPr id="130" name="ZoneTexte 129"/>
          <p:cNvSpPr txBox="1"/>
          <p:nvPr/>
        </p:nvSpPr>
        <p:spPr>
          <a:xfrm>
            <a:off x="8713779" y="32575"/>
            <a:ext cx="396263" cy="246221"/>
          </a:xfrm>
          <a:prstGeom prst="rect">
            <a:avLst/>
          </a:prstGeom>
          <a:noFill/>
        </p:spPr>
        <p:txBody>
          <a:bodyPr wrap="none" rtlCol="0">
            <a:spAutoFit/>
          </a:bodyPr>
          <a:lstStyle/>
          <a:p>
            <a:pPr algn="r"/>
            <a:r>
              <a:rPr lang="fr-FR" sz="1000" b="1" dirty="0">
                <a:solidFill>
                  <a:schemeClr val="bg1"/>
                </a:solidFill>
              </a:rPr>
              <a:t>242</a:t>
            </a:r>
          </a:p>
        </p:txBody>
      </p:sp>
    </p:spTree>
    <p:extLst>
      <p:ext uri="{BB962C8B-B14F-4D97-AF65-F5344CB8AC3E}">
        <p14:creationId xmlns:p14="http://schemas.microsoft.com/office/powerpoint/2010/main" val="3946186249"/>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600" dirty="0"/>
              <a:t>Diminution paradoxale des lymphocytes CD4 sous traitement ARV : une nouvelle entité, </a:t>
            </a:r>
            <a:br>
              <a:rPr lang="fr-FR" sz="2600" dirty="0"/>
            </a:br>
            <a:r>
              <a:rPr lang="fr-FR" sz="2600" dirty="0"/>
              <a:t>rare et de mécanisme inconnu</a:t>
            </a:r>
          </a:p>
        </p:txBody>
      </p:sp>
      <p:sp>
        <p:nvSpPr>
          <p:cNvPr id="4" name="Espace réservé du contenu 3"/>
          <p:cNvSpPr>
            <a:spLocks noGrp="1"/>
          </p:cNvSpPr>
          <p:nvPr>
            <p:ph idx="1"/>
          </p:nvPr>
        </p:nvSpPr>
        <p:spPr>
          <a:xfrm>
            <a:off x="457200" y="1341438"/>
            <a:ext cx="8507413" cy="331648"/>
          </a:xfrm>
        </p:spPr>
        <p:txBody>
          <a:bodyPr/>
          <a:lstStyle/>
          <a:p>
            <a:r>
              <a:rPr lang="fr-FR" sz="1800" dirty="0"/>
              <a:t>Description de 5 patients avec chute importante des CD4 sous ARV</a:t>
            </a:r>
          </a:p>
        </p:txBody>
      </p:sp>
      <p:sp>
        <p:nvSpPr>
          <p:cNvPr id="5" name="Espace réservé du contenu 3"/>
          <p:cNvSpPr txBox="1">
            <a:spLocks/>
          </p:cNvSpPr>
          <p:nvPr/>
        </p:nvSpPr>
        <p:spPr bwMode="auto">
          <a:xfrm>
            <a:off x="317526" y="4688696"/>
            <a:ext cx="8753449" cy="161919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a:lnSpc>
                <a:spcPts val="1800"/>
              </a:lnSpc>
            </a:pPr>
            <a:r>
              <a:rPr lang="fr-FR" sz="1800" dirty="0"/>
              <a:t>Absence de maladie </a:t>
            </a:r>
            <a:r>
              <a:rPr lang="fr-FR" sz="1800" dirty="0" err="1"/>
              <a:t>lymphoproliférative</a:t>
            </a:r>
            <a:endParaRPr lang="fr-FR" sz="1800" dirty="0"/>
          </a:p>
          <a:p>
            <a:pPr>
              <a:lnSpc>
                <a:spcPts val="1800"/>
              </a:lnSpc>
            </a:pPr>
            <a:r>
              <a:rPr lang="fr-FR" sz="1800" dirty="0"/>
              <a:t>Pas d’</a:t>
            </a:r>
            <a:r>
              <a:rPr lang="fr-FR" sz="1800" dirty="0" err="1"/>
              <a:t>hyperactivation</a:t>
            </a:r>
            <a:r>
              <a:rPr lang="fr-FR" sz="1800" dirty="0"/>
              <a:t> immune ni de taux élevés de cytokines inflammatoires</a:t>
            </a:r>
          </a:p>
          <a:p>
            <a:pPr>
              <a:lnSpc>
                <a:spcPts val="1800"/>
              </a:lnSpc>
            </a:pPr>
            <a:r>
              <a:rPr lang="fr-FR" sz="1800" dirty="0"/>
              <a:t>Augmentation du taux de l’IL-7</a:t>
            </a:r>
          </a:p>
          <a:p>
            <a:pPr>
              <a:lnSpc>
                <a:spcPts val="1800"/>
              </a:lnSpc>
            </a:pPr>
            <a:r>
              <a:rPr lang="fr-FR" sz="1800" dirty="0"/>
              <a:t>Présence d’un profil </a:t>
            </a:r>
            <a:r>
              <a:rPr lang="fr-FR" sz="1800" dirty="0" err="1"/>
              <a:t>transcriptionnel</a:t>
            </a:r>
            <a:r>
              <a:rPr lang="fr-FR" sz="1800" dirty="0"/>
              <a:t> distinct caractérisé par une expression altérée des gènes impliqués dans l’activation et la prolifération des cellules </a:t>
            </a:r>
            <a:r>
              <a:rPr lang="fr-FR" sz="1800" dirty="0" err="1"/>
              <a:t>T</a:t>
            </a:r>
            <a:r>
              <a:rPr lang="fr-FR" sz="1800" dirty="0"/>
              <a:t>, dans l’activation et l’inflammation myéloïde, dans le cycle cellulaire, l’autophagie et la signalisation </a:t>
            </a:r>
            <a:r>
              <a:rPr lang="fr-FR" sz="1800" dirty="0" err="1"/>
              <a:t>cytokinique</a:t>
            </a:r>
            <a:r>
              <a:rPr lang="fr-FR" sz="1800" dirty="0"/>
              <a:t> </a:t>
            </a:r>
          </a:p>
          <a:p>
            <a:pPr>
              <a:lnSpc>
                <a:spcPts val="1800"/>
              </a:lnSpc>
            </a:pPr>
            <a:r>
              <a:rPr lang="fr-FR" sz="1800" dirty="0"/>
              <a:t>La présence d’auto-</a:t>
            </a:r>
            <a:r>
              <a:rPr lang="fr-FR" sz="1800" dirty="0" err="1"/>
              <a:t>Ac</a:t>
            </a:r>
            <a:r>
              <a:rPr lang="fr-FR" sz="1800" dirty="0"/>
              <a:t> anti-lymphocyte pourrait être impliquée dans certains cas</a:t>
            </a:r>
          </a:p>
        </p:txBody>
      </p:sp>
      <p:graphicFrame>
        <p:nvGraphicFramePr>
          <p:cNvPr id="6" name="Tableau 5"/>
          <p:cNvGraphicFramePr>
            <a:graphicFrameLocks noGrp="1"/>
          </p:cNvGraphicFramePr>
          <p:nvPr>
            <p:extLst/>
          </p:nvPr>
        </p:nvGraphicFramePr>
        <p:xfrm>
          <a:off x="317526" y="1673086"/>
          <a:ext cx="8647087" cy="2977647"/>
        </p:xfrm>
        <a:graphic>
          <a:graphicData uri="http://schemas.openxmlformats.org/drawingml/2006/table">
            <a:tbl>
              <a:tblPr firstRow="1" bandRow="1">
                <a:tableStyleId>{5C22544A-7EE6-4342-B048-85BDC9FD1C3A}</a:tableStyleId>
              </a:tblPr>
              <a:tblGrid>
                <a:gridCol w="1505298">
                  <a:extLst>
                    <a:ext uri="{9D8B030D-6E8A-4147-A177-3AD203B41FA5}">
                      <a16:colId xmlns:a16="http://schemas.microsoft.com/office/drawing/2014/main" xmlns="" val="20000"/>
                    </a:ext>
                  </a:extLst>
                </a:gridCol>
                <a:gridCol w="1314823">
                  <a:extLst>
                    <a:ext uri="{9D8B030D-6E8A-4147-A177-3AD203B41FA5}">
                      <a16:colId xmlns:a16="http://schemas.microsoft.com/office/drawing/2014/main" xmlns="" val="20001"/>
                    </a:ext>
                  </a:extLst>
                </a:gridCol>
                <a:gridCol w="1428683">
                  <a:extLst>
                    <a:ext uri="{9D8B030D-6E8A-4147-A177-3AD203B41FA5}">
                      <a16:colId xmlns:a16="http://schemas.microsoft.com/office/drawing/2014/main" xmlns="" val="20002"/>
                    </a:ext>
                  </a:extLst>
                </a:gridCol>
                <a:gridCol w="1449274">
                  <a:extLst>
                    <a:ext uri="{9D8B030D-6E8A-4147-A177-3AD203B41FA5}">
                      <a16:colId xmlns:a16="http://schemas.microsoft.com/office/drawing/2014/main" xmlns="" val="20003"/>
                    </a:ext>
                  </a:extLst>
                </a:gridCol>
                <a:gridCol w="1507828">
                  <a:extLst>
                    <a:ext uri="{9D8B030D-6E8A-4147-A177-3AD203B41FA5}">
                      <a16:colId xmlns:a16="http://schemas.microsoft.com/office/drawing/2014/main" xmlns="" val="20004"/>
                    </a:ext>
                  </a:extLst>
                </a:gridCol>
                <a:gridCol w="1441181">
                  <a:extLst>
                    <a:ext uri="{9D8B030D-6E8A-4147-A177-3AD203B41FA5}">
                      <a16:colId xmlns:a16="http://schemas.microsoft.com/office/drawing/2014/main" xmlns="" val="20005"/>
                    </a:ext>
                  </a:extLst>
                </a:gridCol>
              </a:tblGrid>
              <a:tr h="298959">
                <a:tc>
                  <a:txBody>
                    <a:bodyPr/>
                    <a:lstStyle/>
                    <a:p>
                      <a:endParaRPr lang="fr-FR" sz="1200" dirty="0">
                        <a:solidFill>
                          <a:srgbClr val="000066"/>
                        </a:solidFill>
                      </a:endParaRPr>
                    </a:p>
                  </a:txBody>
                  <a:tcPr/>
                </a:tc>
                <a:tc>
                  <a:txBody>
                    <a:bodyPr/>
                    <a:lstStyle/>
                    <a:p>
                      <a:pPr algn="ctr"/>
                      <a:r>
                        <a:rPr lang="fr-FR" sz="1200" dirty="0">
                          <a:solidFill>
                            <a:srgbClr val="000066"/>
                          </a:solidFill>
                        </a:rPr>
                        <a:t>1</a:t>
                      </a:r>
                    </a:p>
                  </a:txBody>
                  <a:tcPr/>
                </a:tc>
                <a:tc>
                  <a:txBody>
                    <a:bodyPr/>
                    <a:lstStyle/>
                    <a:p>
                      <a:pPr algn="ctr"/>
                      <a:r>
                        <a:rPr lang="fr-FR" sz="1200" dirty="0">
                          <a:solidFill>
                            <a:srgbClr val="000066"/>
                          </a:solidFill>
                        </a:rPr>
                        <a:t>2</a:t>
                      </a:r>
                    </a:p>
                  </a:txBody>
                  <a:tcPr/>
                </a:tc>
                <a:tc>
                  <a:txBody>
                    <a:bodyPr/>
                    <a:lstStyle/>
                    <a:p>
                      <a:pPr algn="ctr"/>
                      <a:r>
                        <a:rPr lang="fr-FR" sz="1200" dirty="0">
                          <a:solidFill>
                            <a:srgbClr val="000066"/>
                          </a:solidFill>
                        </a:rPr>
                        <a:t>3</a:t>
                      </a:r>
                    </a:p>
                  </a:txBody>
                  <a:tcPr/>
                </a:tc>
                <a:tc>
                  <a:txBody>
                    <a:bodyPr/>
                    <a:lstStyle/>
                    <a:p>
                      <a:pPr algn="ctr"/>
                      <a:r>
                        <a:rPr lang="fr-FR" sz="1200" dirty="0">
                          <a:solidFill>
                            <a:srgbClr val="000066"/>
                          </a:solidFill>
                        </a:rPr>
                        <a:t>4</a:t>
                      </a:r>
                    </a:p>
                  </a:txBody>
                  <a:tcPr/>
                </a:tc>
                <a:tc>
                  <a:txBody>
                    <a:bodyPr/>
                    <a:lstStyle/>
                    <a:p>
                      <a:pPr algn="ctr"/>
                      <a:r>
                        <a:rPr lang="fr-FR" sz="1200" dirty="0">
                          <a:solidFill>
                            <a:srgbClr val="000066"/>
                          </a:solidFill>
                        </a:rPr>
                        <a:t>5</a:t>
                      </a:r>
                    </a:p>
                  </a:txBody>
                  <a:tcPr/>
                </a:tc>
                <a:extLst>
                  <a:ext uri="{0D108BD9-81ED-4DB2-BD59-A6C34878D82A}">
                    <a16:rowId xmlns:a16="http://schemas.microsoft.com/office/drawing/2014/main" xmlns="" val="10000"/>
                  </a:ext>
                </a:extLst>
              </a:tr>
              <a:tr h="271781">
                <a:tc>
                  <a:txBody>
                    <a:bodyPr/>
                    <a:lstStyle/>
                    <a:p>
                      <a:r>
                        <a:rPr lang="fr-FR" sz="1200" dirty="0">
                          <a:solidFill>
                            <a:srgbClr val="000066"/>
                          </a:solidFill>
                        </a:rPr>
                        <a:t>Age / Sexe</a:t>
                      </a:r>
                    </a:p>
                  </a:txBody>
                  <a:tcPr/>
                </a:tc>
                <a:tc>
                  <a:txBody>
                    <a:bodyPr/>
                    <a:lstStyle/>
                    <a:p>
                      <a:pPr algn="ctr"/>
                      <a:r>
                        <a:rPr lang="fr-FR" sz="1200" dirty="0">
                          <a:solidFill>
                            <a:srgbClr val="000066"/>
                          </a:solidFill>
                        </a:rPr>
                        <a:t>49 / F</a:t>
                      </a:r>
                    </a:p>
                  </a:txBody>
                  <a:tcPr/>
                </a:tc>
                <a:tc>
                  <a:txBody>
                    <a:bodyPr/>
                    <a:lstStyle/>
                    <a:p>
                      <a:pPr algn="ctr"/>
                      <a:r>
                        <a:rPr lang="fr-FR" sz="1200" dirty="0">
                          <a:solidFill>
                            <a:srgbClr val="000066"/>
                          </a:solidFill>
                        </a:rPr>
                        <a:t>18 / M</a:t>
                      </a:r>
                    </a:p>
                  </a:txBody>
                  <a:tcPr/>
                </a:tc>
                <a:tc>
                  <a:txBody>
                    <a:bodyPr/>
                    <a:lstStyle/>
                    <a:p>
                      <a:pPr algn="ctr"/>
                      <a:r>
                        <a:rPr lang="fr-FR" sz="1200" dirty="0">
                          <a:solidFill>
                            <a:srgbClr val="000066"/>
                          </a:solidFill>
                        </a:rPr>
                        <a:t>13 / M</a:t>
                      </a:r>
                    </a:p>
                  </a:txBody>
                  <a:tcPr/>
                </a:tc>
                <a:tc>
                  <a:txBody>
                    <a:bodyPr/>
                    <a:lstStyle/>
                    <a:p>
                      <a:pPr algn="ctr"/>
                      <a:r>
                        <a:rPr lang="fr-FR" sz="1200" dirty="0">
                          <a:solidFill>
                            <a:srgbClr val="000066"/>
                          </a:solidFill>
                        </a:rPr>
                        <a:t>27 / M</a:t>
                      </a:r>
                    </a:p>
                  </a:txBody>
                  <a:tcPr/>
                </a:tc>
                <a:tc>
                  <a:txBody>
                    <a:bodyPr/>
                    <a:lstStyle/>
                    <a:p>
                      <a:pPr algn="ctr"/>
                      <a:r>
                        <a:rPr lang="fr-FR" sz="1200" dirty="0">
                          <a:solidFill>
                            <a:srgbClr val="000066"/>
                          </a:solidFill>
                        </a:rPr>
                        <a:t>40 / F</a:t>
                      </a:r>
                    </a:p>
                  </a:txBody>
                  <a:tcPr/>
                </a:tc>
                <a:extLst>
                  <a:ext uri="{0D108BD9-81ED-4DB2-BD59-A6C34878D82A}">
                    <a16:rowId xmlns:a16="http://schemas.microsoft.com/office/drawing/2014/main" xmlns="" val="10001"/>
                  </a:ext>
                </a:extLst>
              </a:tr>
              <a:tr h="271781">
                <a:tc>
                  <a:txBody>
                    <a:bodyPr/>
                    <a:lstStyle/>
                    <a:p>
                      <a:r>
                        <a:rPr lang="fr-FR" sz="1200" dirty="0">
                          <a:solidFill>
                            <a:srgbClr val="000066"/>
                          </a:solidFill>
                        </a:rPr>
                        <a:t>Sous-type VIH</a:t>
                      </a:r>
                    </a:p>
                  </a:txBody>
                  <a:tcPr/>
                </a:tc>
                <a:tc>
                  <a:txBody>
                    <a:bodyPr/>
                    <a:lstStyle/>
                    <a:p>
                      <a:pPr algn="ctr"/>
                      <a:r>
                        <a:rPr lang="fr-FR" sz="1200" dirty="0">
                          <a:solidFill>
                            <a:srgbClr val="000066"/>
                          </a:solidFill>
                        </a:rPr>
                        <a:t>B-C</a:t>
                      </a:r>
                    </a:p>
                  </a:txBody>
                  <a:tcPr/>
                </a:tc>
                <a:tc>
                  <a:txBody>
                    <a:bodyPr/>
                    <a:lstStyle/>
                    <a:p>
                      <a:pPr algn="ctr"/>
                      <a:r>
                        <a:rPr lang="fr-FR" sz="1200" dirty="0">
                          <a:solidFill>
                            <a:srgbClr val="000066"/>
                          </a:solidFill>
                        </a:rPr>
                        <a:t>C</a:t>
                      </a:r>
                    </a:p>
                  </a:txBody>
                  <a:tcPr/>
                </a:tc>
                <a:tc>
                  <a:txBody>
                    <a:bodyPr/>
                    <a:lstStyle/>
                    <a:p>
                      <a:pPr algn="ctr"/>
                      <a:r>
                        <a:rPr lang="fr-FR" sz="1200" dirty="0">
                          <a:solidFill>
                            <a:srgbClr val="000066"/>
                          </a:solidFill>
                        </a:rPr>
                        <a:t>C</a:t>
                      </a:r>
                    </a:p>
                  </a:txBody>
                  <a:tcPr/>
                </a:tc>
                <a:tc>
                  <a:txBody>
                    <a:bodyPr/>
                    <a:lstStyle/>
                    <a:p>
                      <a:pPr algn="ctr"/>
                      <a:r>
                        <a:rPr lang="fr-FR" sz="1200" dirty="0">
                          <a:solidFill>
                            <a:srgbClr val="000066"/>
                          </a:solidFill>
                        </a:rPr>
                        <a:t>AE</a:t>
                      </a:r>
                    </a:p>
                  </a:txBody>
                  <a:tcPr/>
                </a:tc>
                <a:tc>
                  <a:txBody>
                    <a:bodyPr/>
                    <a:lstStyle/>
                    <a:p>
                      <a:pPr algn="ctr"/>
                      <a:r>
                        <a:rPr lang="fr-FR" sz="1200" dirty="0">
                          <a:solidFill>
                            <a:srgbClr val="000066"/>
                          </a:solidFill>
                        </a:rPr>
                        <a:t>D</a:t>
                      </a:r>
                    </a:p>
                  </a:txBody>
                  <a:tcPr/>
                </a:tc>
                <a:extLst>
                  <a:ext uri="{0D108BD9-81ED-4DB2-BD59-A6C34878D82A}">
                    <a16:rowId xmlns:a16="http://schemas.microsoft.com/office/drawing/2014/main" xmlns="" val="10002"/>
                  </a:ext>
                </a:extLst>
              </a:tr>
              <a:tr h="271781">
                <a:tc>
                  <a:txBody>
                    <a:bodyPr/>
                    <a:lstStyle/>
                    <a:p>
                      <a:r>
                        <a:rPr lang="fr-FR" sz="1200" dirty="0">
                          <a:solidFill>
                            <a:srgbClr val="000066"/>
                          </a:solidFill>
                        </a:rPr>
                        <a:t>Pays</a:t>
                      </a:r>
                    </a:p>
                  </a:txBody>
                  <a:tcPr/>
                </a:tc>
                <a:tc>
                  <a:txBody>
                    <a:bodyPr/>
                    <a:lstStyle/>
                    <a:p>
                      <a:pPr algn="ctr"/>
                      <a:r>
                        <a:rPr lang="fr-FR" sz="1200" dirty="0">
                          <a:solidFill>
                            <a:srgbClr val="000066"/>
                          </a:solidFill>
                        </a:rPr>
                        <a:t>Zambie</a:t>
                      </a:r>
                    </a:p>
                  </a:txBody>
                  <a:tcPr/>
                </a:tc>
                <a:tc>
                  <a:txBody>
                    <a:bodyPr/>
                    <a:lstStyle/>
                    <a:p>
                      <a:pPr algn="ctr"/>
                      <a:r>
                        <a:rPr lang="fr-FR" sz="1200" dirty="0">
                          <a:solidFill>
                            <a:srgbClr val="000066"/>
                          </a:solidFill>
                        </a:rPr>
                        <a:t>Congo</a:t>
                      </a:r>
                    </a:p>
                  </a:txBody>
                  <a:tcPr/>
                </a:tc>
                <a:tc>
                  <a:txBody>
                    <a:bodyPr/>
                    <a:lstStyle/>
                    <a:p>
                      <a:pPr algn="ctr"/>
                      <a:r>
                        <a:rPr lang="fr-FR" sz="1200" dirty="0">
                          <a:solidFill>
                            <a:srgbClr val="000066"/>
                          </a:solidFill>
                        </a:rPr>
                        <a:t>Congo</a:t>
                      </a:r>
                    </a:p>
                  </a:txBody>
                  <a:tcPr/>
                </a:tc>
                <a:tc>
                  <a:txBody>
                    <a:bodyPr/>
                    <a:lstStyle/>
                    <a:p>
                      <a:pPr algn="ctr"/>
                      <a:r>
                        <a:rPr lang="fr-FR" sz="1200" dirty="0">
                          <a:solidFill>
                            <a:srgbClr val="000066"/>
                          </a:solidFill>
                        </a:rPr>
                        <a:t>Israël</a:t>
                      </a:r>
                    </a:p>
                  </a:txBody>
                  <a:tcPr/>
                </a:tc>
                <a:tc>
                  <a:txBody>
                    <a:bodyPr/>
                    <a:lstStyle/>
                    <a:p>
                      <a:pPr algn="ctr"/>
                      <a:r>
                        <a:rPr lang="fr-FR" sz="1200" dirty="0">
                          <a:solidFill>
                            <a:srgbClr val="000066"/>
                          </a:solidFill>
                        </a:rPr>
                        <a:t>Zambie</a:t>
                      </a:r>
                    </a:p>
                  </a:txBody>
                  <a:tcPr/>
                </a:tc>
                <a:extLst>
                  <a:ext uri="{0D108BD9-81ED-4DB2-BD59-A6C34878D82A}">
                    <a16:rowId xmlns:a16="http://schemas.microsoft.com/office/drawing/2014/main" xmlns="" val="10003"/>
                  </a:ext>
                </a:extLst>
              </a:tr>
              <a:tr h="271781">
                <a:tc>
                  <a:txBody>
                    <a:bodyPr/>
                    <a:lstStyle/>
                    <a:p>
                      <a:r>
                        <a:rPr lang="fr-FR" sz="1200" dirty="0">
                          <a:solidFill>
                            <a:srgbClr val="000066"/>
                          </a:solidFill>
                        </a:rPr>
                        <a:t>Mois sous ARV</a:t>
                      </a:r>
                    </a:p>
                  </a:txBody>
                  <a:tcPr/>
                </a:tc>
                <a:tc>
                  <a:txBody>
                    <a:bodyPr/>
                    <a:lstStyle/>
                    <a:p>
                      <a:pPr algn="ctr"/>
                      <a:r>
                        <a:rPr lang="fr-FR" sz="1200" dirty="0">
                          <a:solidFill>
                            <a:srgbClr val="000066"/>
                          </a:solidFill>
                        </a:rPr>
                        <a:t>6</a:t>
                      </a:r>
                    </a:p>
                  </a:txBody>
                  <a:tcPr/>
                </a:tc>
                <a:tc>
                  <a:txBody>
                    <a:bodyPr/>
                    <a:lstStyle/>
                    <a:p>
                      <a:pPr algn="ctr"/>
                      <a:r>
                        <a:rPr lang="fr-FR" sz="1200" dirty="0">
                          <a:solidFill>
                            <a:srgbClr val="000066"/>
                          </a:solidFill>
                        </a:rPr>
                        <a:t>120</a:t>
                      </a:r>
                    </a:p>
                  </a:txBody>
                  <a:tcPr/>
                </a:tc>
                <a:tc>
                  <a:txBody>
                    <a:bodyPr/>
                    <a:lstStyle/>
                    <a:p>
                      <a:pPr algn="ctr"/>
                      <a:r>
                        <a:rPr lang="fr-FR" sz="1200" dirty="0">
                          <a:solidFill>
                            <a:srgbClr val="000066"/>
                          </a:solidFill>
                        </a:rPr>
                        <a:t>87</a:t>
                      </a:r>
                    </a:p>
                  </a:txBody>
                  <a:tcPr/>
                </a:tc>
                <a:tc>
                  <a:txBody>
                    <a:bodyPr/>
                    <a:lstStyle/>
                    <a:p>
                      <a:pPr algn="ctr"/>
                      <a:r>
                        <a:rPr lang="fr-FR" sz="1200" dirty="0">
                          <a:solidFill>
                            <a:srgbClr val="000066"/>
                          </a:solidFill>
                        </a:rPr>
                        <a:t>24</a:t>
                      </a:r>
                    </a:p>
                  </a:txBody>
                  <a:tcPr/>
                </a:tc>
                <a:tc>
                  <a:txBody>
                    <a:bodyPr/>
                    <a:lstStyle/>
                    <a:p>
                      <a:pPr algn="ctr"/>
                      <a:r>
                        <a:rPr lang="fr-FR" sz="1200" dirty="0">
                          <a:solidFill>
                            <a:srgbClr val="000066"/>
                          </a:solidFill>
                        </a:rPr>
                        <a:t>10</a:t>
                      </a:r>
                    </a:p>
                  </a:txBody>
                  <a:tcPr/>
                </a:tc>
                <a:extLst>
                  <a:ext uri="{0D108BD9-81ED-4DB2-BD59-A6C34878D82A}">
                    <a16:rowId xmlns:a16="http://schemas.microsoft.com/office/drawing/2014/main" xmlns="" val="10004"/>
                  </a:ext>
                </a:extLst>
              </a:tr>
              <a:tr h="1032768">
                <a:tc>
                  <a:txBody>
                    <a:bodyPr/>
                    <a:lstStyle/>
                    <a:p>
                      <a:r>
                        <a:rPr lang="fr-FR" sz="1200" dirty="0">
                          <a:solidFill>
                            <a:srgbClr val="000066"/>
                          </a:solidFill>
                        </a:rPr>
                        <a:t>Traitement ARV</a:t>
                      </a:r>
                    </a:p>
                  </a:txBody>
                  <a:tcPr/>
                </a:tc>
                <a:tc>
                  <a:txBody>
                    <a:bodyPr/>
                    <a:lstStyle/>
                    <a:p>
                      <a:pPr algn="ctr"/>
                      <a:r>
                        <a:rPr lang="fr-FR" sz="1200" dirty="0">
                          <a:solidFill>
                            <a:srgbClr val="000066"/>
                          </a:solidFill>
                        </a:rPr>
                        <a:t>TDF/FTC/EFV</a:t>
                      </a:r>
                    </a:p>
                  </a:txBody>
                  <a:tcPr/>
                </a:tc>
                <a:tc>
                  <a:txBody>
                    <a:bodyPr/>
                    <a:lstStyle/>
                    <a:p>
                      <a:pPr algn="ctr"/>
                      <a:r>
                        <a:rPr lang="fr-FR" sz="1200" dirty="0">
                          <a:solidFill>
                            <a:srgbClr val="000066"/>
                          </a:solidFill>
                        </a:rPr>
                        <a:t>ZDV/3TC</a:t>
                      </a:r>
                      <a:r>
                        <a:rPr lang="fr-FR" sz="1200" baseline="0" dirty="0">
                          <a:solidFill>
                            <a:srgbClr val="000066"/>
                          </a:solidFill>
                        </a:rPr>
                        <a:t>/NFV</a:t>
                      </a:r>
                    </a:p>
                    <a:p>
                      <a:pPr algn="ctr"/>
                      <a:r>
                        <a:rPr lang="fr-FR" sz="1200" baseline="0" dirty="0">
                          <a:solidFill>
                            <a:srgbClr val="000066"/>
                          </a:solidFill>
                        </a:rPr>
                        <a:t>ABC/3TC/ATV/r</a:t>
                      </a:r>
                    </a:p>
                    <a:p>
                      <a:pPr algn="ctr"/>
                      <a:r>
                        <a:rPr lang="fr-FR" sz="1200" baseline="0" dirty="0">
                          <a:solidFill>
                            <a:srgbClr val="000066"/>
                          </a:solidFill>
                        </a:rPr>
                        <a:t>TDF/FTC/ATV/r</a:t>
                      </a:r>
                      <a:endParaRPr lang="fr-FR" sz="1200" dirty="0">
                        <a:solidFill>
                          <a:srgbClr val="000066"/>
                        </a:solidFill>
                      </a:endParaRPr>
                    </a:p>
                  </a:txBody>
                  <a:tcPr/>
                </a:tc>
                <a:tc>
                  <a:txBody>
                    <a:bodyPr/>
                    <a:lstStyle/>
                    <a:p>
                      <a:pPr algn="ctr"/>
                      <a:r>
                        <a:rPr lang="fr-FR" sz="1200" dirty="0">
                          <a:solidFill>
                            <a:srgbClr val="000066"/>
                          </a:solidFill>
                        </a:rPr>
                        <a:t>ZDV/3TC/LPV/r</a:t>
                      </a:r>
                    </a:p>
                    <a:p>
                      <a:pPr algn="ctr"/>
                      <a:r>
                        <a:rPr lang="fr-FR" sz="1200" dirty="0">
                          <a:solidFill>
                            <a:srgbClr val="000066"/>
                          </a:solidFill>
                        </a:rPr>
                        <a:t>d4T/3TC/LPV/r</a:t>
                      </a:r>
                    </a:p>
                    <a:p>
                      <a:pPr algn="ctr"/>
                      <a:r>
                        <a:rPr lang="fr-FR" sz="1200" dirty="0">
                          <a:solidFill>
                            <a:srgbClr val="000066"/>
                          </a:solidFill>
                        </a:rPr>
                        <a:t>ABC/3TC/LPV/r</a:t>
                      </a:r>
                    </a:p>
                    <a:p>
                      <a:pPr algn="ctr"/>
                      <a:r>
                        <a:rPr lang="fr-FR" sz="1200" dirty="0">
                          <a:solidFill>
                            <a:srgbClr val="000066"/>
                          </a:solidFill>
                        </a:rPr>
                        <a:t>ABC/EFV/RAL/ATV/r</a:t>
                      </a:r>
                    </a:p>
                  </a:txBody>
                  <a:tcPr/>
                </a:tc>
                <a:tc>
                  <a:txBody>
                    <a:bodyPr/>
                    <a:lstStyle/>
                    <a:p>
                      <a:pPr algn="ctr"/>
                      <a:r>
                        <a:rPr lang="fr-FR" sz="1200" dirty="0">
                          <a:solidFill>
                            <a:srgbClr val="000066"/>
                          </a:solidFill>
                        </a:rPr>
                        <a:t>TDF/FTC/RPV</a:t>
                      </a:r>
                    </a:p>
                    <a:p>
                      <a:pPr algn="ctr"/>
                      <a:r>
                        <a:rPr lang="fr-FR" sz="1200" dirty="0">
                          <a:solidFill>
                            <a:srgbClr val="000066"/>
                          </a:solidFill>
                        </a:rPr>
                        <a:t>TDF/FTC/DRV/r</a:t>
                      </a:r>
                    </a:p>
                  </a:txBody>
                  <a:tcPr/>
                </a:tc>
                <a:tc>
                  <a:txBody>
                    <a:bodyPr/>
                    <a:lstStyle/>
                    <a:p>
                      <a:pPr algn="ctr"/>
                      <a:r>
                        <a:rPr lang="fr-FR" sz="1200" dirty="0">
                          <a:solidFill>
                            <a:srgbClr val="000066"/>
                          </a:solidFill>
                        </a:rPr>
                        <a:t>TDF/FTC/EFV</a:t>
                      </a:r>
                    </a:p>
                    <a:p>
                      <a:pPr algn="ctr"/>
                      <a:r>
                        <a:rPr lang="fr-FR" sz="1200" dirty="0">
                          <a:solidFill>
                            <a:srgbClr val="000066"/>
                          </a:solidFill>
                        </a:rPr>
                        <a:t>TDF/FTC/LPV/r</a:t>
                      </a:r>
                    </a:p>
                    <a:p>
                      <a:pPr algn="ctr"/>
                      <a:r>
                        <a:rPr lang="fr-FR" sz="1200" dirty="0">
                          <a:solidFill>
                            <a:srgbClr val="000066"/>
                          </a:solidFill>
                        </a:rPr>
                        <a:t>ZDV/3TC/LPV/r</a:t>
                      </a:r>
                    </a:p>
                  </a:txBody>
                  <a:tcPr/>
                </a:tc>
                <a:extLst>
                  <a:ext uri="{0D108BD9-81ED-4DB2-BD59-A6C34878D82A}">
                    <a16:rowId xmlns:a16="http://schemas.microsoft.com/office/drawing/2014/main" xmlns="" val="10005"/>
                  </a:ext>
                </a:extLst>
              </a:tr>
              <a:tr h="271781">
                <a:tc>
                  <a:txBody>
                    <a:bodyPr/>
                    <a:lstStyle/>
                    <a:p>
                      <a:r>
                        <a:rPr lang="fr-FR" sz="1200" b="1" dirty="0">
                          <a:solidFill>
                            <a:srgbClr val="000066"/>
                          </a:solidFill>
                        </a:rPr>
                        <a:t>CD4 avant ARV</a:t>
                      </a:r>
                    </a:p>
                  </a:txBody>
                  <a:tcPr/>
                </a:tc>
                <a:tc>
                  <a:txBody>
                    <a:bodyPr/>
                    <a:lstStyle/>
                    <a:p>
                      <a:pPr algn="ctr"/>
                      <a:r>
                        <a:rPr lang="fr-FR" sz="1200" b="1" dirty="0">
                          <a:solidFill>
                            <a:srgbClr val="000066"/>
                          </a:solidFill>
                        </a:rPr>
                        <a:t>102</a:t>
                      </a:r>
                    </a:p>
                  </a:txBody>
                  <a:tcPr/>
                </a:tc>
                <a:tc>
                  <a:txBody>
                    <a:bodyPr/>
                    <a:lstStyle/>
                    <a:p>
                      <a:pPr algn="ctr"/>
                      <a:r>
                        <a:rPr lang="fr-FR" sz="1200" b="1" dirty="0">
                          <a:solidFill>
                            <a:srgbClr val="000066"/>
                          </a:solidFill>
                        </a:rPr>
                        <a:t>315</a:t>
                      </a:r>
                    </a:p>
                  </a:txBody>
                  <a:tcPr/>
                </a:tc>
                <a:tc>
                  <a:txBody>
                    <a:bodyPr/>
                    <a:lstStyle/>
                    <a:p>
                      <a:pPr algn="ctr"/>
                      <a:r>
                        <a:rPr lang="fr-FR" sz="1200" b="1" dirty="0">
                          <a:solidFill>
                            <a:srgbClr val="000066"/>
                          </a:solidFill>
                        </a:rPr>
                        <a:t>179</a:t>
                      </a:r>
                    </a:p>
                  </a:txBody>
                  <a:tcPr/>
                </a:tc>
                <a:tc>
                  <a:txBody>
                    <a:bodyPr/>
                    <a:lstStyle/>
                    <a:p>
                      <a:pPr algn="ctr"/>
                      <a:r>
                        <a:rPr lang="fr-FR" sz="1200" b="1" dirty="0">
                          <a:solidFill>
                            <a:srgbClr val="000066"/>
                          </a:solidFill>
                        </a:rPr>
                        <a:t>764</a:t>
                      </a:r>
                    </a:p>
                  </a:txBody>
                  <a:tcPr/>
                </a:tc>
                <a:tc>
                  <a:txBody>
                    <a:bodyPr/>
                    <a:lstStyle/>
                    <a:p>
                      <a:pPr algn="ctr"/>
                      <a:r>
                        <a:rPr lang="fr-FR" sz="1200" b="1" dirty="0">
                          <a:solidFill>
                            <a:srgbClr val="000066"/>
                          </a:solidFill>
                        </a:rPr>
                        <a:t>33</a:t>
                      </a:r>
                    </a:p>
                  </a:txBody>
                  <a:tcPr/>
                </a:tc>
                <a:extLst>
                  <a:ext uri="{0D108BD9-81ED-4DB2-BD59-A6C34878D82A}">
                    <a16:rowId xmlns:a16="http://schemas.microsoft.com/office/drawing/2014/main" xmlns="" val="10006"/>
                  </a:ext>
                </a:extLst>
              </a:tr>
              <a:tr h="271781">
                <a:tc>
                  <a:txBody>
                    <a:bodyPr/>
                    <a:lstStyle/>
                    <a:p>
                      <a:r>
                        <a:rPr lang="fr-FR" sz="1200" b="1" dirty="0">
                          <a:solidFill>
                            <a:srgbClr val="000066"/>
                          </a:solidFill>
                        </a:rPr>
                        <a:t>CD4 sous ARV</a:t>
                      </a:r>
                    </a:p>
                  </a:txBody>
                  <a:tcPr/>
                </a:tc>
                <a:tc>
                  <a:txBody>
                    <a:bodyPr/>
                    <a:lstStyle/>
                    <a:p>
                      <a:pPr algn="ctr"/>
                      <a:r>
                        <a:rPr lang="fr-FR" sz="1200" b="1" dirty="0">
                          <a:solidFill>
                            <a:srgbClr val="000066"/>
                          </a:solidFill>
                        </a:rPr>
                        <a:t>23</a:t>
                      </a:r>
                    </a:p>
                  </a:txBody>
                  <a:tcPr/>
                </a:tc>
                <a:tc>
                  <a:txBody>
                    <a:bodyPr/>
                    <a:lstStyle/>
                    <a:p>
                      <a:pPr algn="ctr"/>
                      <a:r>
                        <a:rPr lang="fr-FR" sz="1200" b="1" dirty="0">
                          <a:solidFill>
                            <a:srgbClr val="000066"/>
                          </a:solidFill>
                        </a:rPr>
                        <a:t>74</a:t>
                      </a:r>
                    </a:p>
                  </a:txBody>
                  <a:tcPr/>
                </a:tc>
                <a:tc>
                  <a:txBody>
                    <a:bodyPr/>
                    <a:lstStyle/>
                    <a:p>
                      <a:pPr algn="ctr"/>
                      <a:r>
                        <a:rPr lang="fr-FR" sz="1200" b="1" dirty="0">
                          <a:solidFill>
                            <a:srgbClr val="000066"/>
                          </a:solidFill>
                        </a:rPr>
                        <a:t>9</a:t>
                      </a:r>
                    </a:p>
                  </a:txBody>
                  <a:tcPr/>
                </a:tc>
                <a:tc>
                  <a:txBody>
                    <a:bodyPr/>
                    <a:lstStyle/>
                    <a:p>
                      <a:pPr algn="ctr"/>
                      <a:r>
                        <a:rPr lang="fr-FR" sz="1200" b="1" dirty="0">
                          <a:solidFill>
                            <a:srgbClr val="000066"/>
                          </a:solidFill>
                        </a:rPr>
                        <a:t>48</a:t>
                      </a:r>
                    </a:p>
                  </a:txBody>
                  <a:tcPr/>
                </a:tc>
                <a:tc>
                  <a:txBody>
                    <a:bodyPr/>
                    <a:lstStyle/>
                    <a:p>
                      <a:pPr algn="ctr"/>
                      <a:r>
                        <a:rPr lang="fr-FR" sz="1200" b="1" dirty="0">
                          <a:solidFill>
                            <a:srgbClr val="000066"/>
                          </a:solidFill>
                        </a:rPr>
                        <a:t>0</a:t>
                      </a:r>
                    </a:p>
                  </a:txBody>
                  <a:tcPr/>
                </a:tc>
                <a:extLst>
                  <a:ext uri="{0D108BD9-81ED-4DB2-BD59-A6C34878D82A}">
                    <a16:rowId xmlns:a16="http://schemas.microsoft.com/office/drawing/2014/main" xmlns="" val="10007"/>
                  </a:ext>
                </a:extLst>
              </a:tr>
            </a:tbl>
          </a:graphicData>
        </a:graphic>
      </p:graphicFrame>
      <p:sp>
        <p:nvSpPr>
          <p:cNvPr id="8"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Lisco</a:t>
            </a:r>
            <a:r>
              <a:rPr lang="en-GB" sz="1200" i="1" dirty="0">
                <a:solidFill>
                  <a:srgbClr val="0070C0"/>
                </a:solidFill>
              </a:rPr>
              <a:t> A, CROI 2017, Abs. 226</a:t>
            </a:r>
          </a:p>
        </p:txBody>
      </p:sp>
      <p:sp>
        <p:nvSpPr>
          <p:cNvPr id="7" name="ZoneTexte 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20</a:t>
            </a:r>
          </a:p>
        </p:txBody>
      </p:sp>
    </p:spTree>
    <p:extLst>
      <p:ext uri="{BB962C8B-B14F-4D97-AF65-F5344CB8AC3E}">
        <p14:creationId xmlns:p14="http://schemas.microsoft.com/office/powerpoint/2010/main" val="366978213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a:t>Rebond virologique après arrêt des ARV chez des patients traités en primo-infection très récente (1)</a:t>
            </a:r>
          </a:p>
        </p:txBody>
      </p:sp>
      <p:sp>
        <p:nvSpPr>
          <p:cNvPr id="4" name="Espace réservé du contenu 3"/>
          <p:cNvSpPr>
            <a:spLocks noGrp="1"/>
          </p:cNvSpPr>
          <p:nvPr>
            <p:ph idx="1"/>
          </p:nvPr>
        </p:nvSpPr>
        <p:spPr/>
        <p:txBody>
          <a:bodyPr/>
          <a:lstStyle/>
          <a:p>
            <a:pPr>
              <a:spcBef>
                <a:spcPts val="300"/>
              </a:spcBef>
            </a:pPr>
            <a:r>
              <a:rPr lang="fr-FR" sz="2000" b="1" dirty="0">
                <a:solidFill>
                  <a:srgbClr val="0070C0"/>
                </a:solidFill>
              </a:rPr>
              <a:t>Hypothèse :</a:t>
            </a:r>
            <a:r>
              <a:rPr lang="fr-FR" sz="2000" dirty="0">
                <a:solidFill>
                  <a:srgbClr val="0070C0"/>
                </a:solidFill>
              </a:rPr>
              <a:t> </a:t>
            </a:r>
            <a:r>
              <a:rPr lang="fr-FR" sz="2000" dirty="0"/>
              <a:t>l’initiation très précoce des ARV, au stade Fiebig 1 </a:t>
            </a:r>
            <a:br>
              <a:rPr lang="fr-FR" sz="2000" dirty="0"/>
            </a:br>
            <a:r>
              <a:rPr lang="fr-FR" sz="2000" dirty="0"/>
              <a:t>(CV +, Ag p24 -) pourrait permettre de retarder le rebond virologique suite à l’arrêt du traitement et possiblement induire un statut </a:t>
            </a:r>
            <a:br>
              <a:rPr lang="fr-FR" sz="2000" dirty="0"/>
            </a:br>
            <a:r>
              <a:rPr lang="fr-FR" sz="2000" dirty="0"/>
              <a:t>de contrôleur post-traitement</a:t>
            </a:r>
          </a:p>
          <a:p>
            <a:pPr>
              <a:spcBef>
                <a:spcPts val="300"/>
              </a:spcBef>
            </a:pPr>
            <a:endParaRPr lang="fr-FR" sz="1000" dirty="0"/>
          </a:p>
          <a:p>
            <a:pPr>
              <a:spcBef>
                <a:spcPts val="300"/>
              </a:spcBef>
            </a:pPr>
            <a:r>
              <a:rPr lang="fr-FR" sz="2000" b="1" dirty="0">
                <a:solidFill>
                  <a:srgbClr val="0070C0"/>
                </a:solidFill>
              </a:rPr>
              <a:t>Objectif : </a:t>
            </a:r>
            <a:r>
              <a:rPr lang="fr-FR" sz="2000" dirty="0"/>
              <a:t>déterminer le délai du rebond virologique après l’arrêt </a:t>
            </a:r>
            <a:br>
              <a:rPr lang="fr-FR" sz="2000" dirty="0"/>
            </a:br>
            <a:r>
              <a:rPr lang="fr-FR" sz="2000" dirty="0"/>
              <a:t>des ARV chez des patients traités en primo-infection très récente</a:t>
            </a:r>
          </a:p>
          <a:p>
            <a:pPr>
              <a:spcBef>
                <a:spcPts val="300"/>
              </a:spcBef>
            </a:pPr>
            <a:endParaRPr lang="fr-FR" sz="1000" dirty="0"/>
          </a:p>
          <a:p>
            <a:pPr>
              <a:spcBef>
                <a:spcPts val="300"/>
              </a:spcBef>
            </a:pPr>
            <a:r>
              <a:rPr lang="fr-FR" sz="2000" dirty="0"/>
              <a:t>Arrêt des ARV pendant au moins 24 semaines chez des patients traités pendant plus de 96 semaines et avec une durée CV &lt; 50 c/ml </a:t>
            </a:r>
            <a:br>
              <a:rPr lang="fr-FR" sz="2000" dirty="0"/>
            </a:br>
            <a:r>
              <a:rPr lang="fr-FR" sz="2000" dirty="0"/>
              <a:t>&gt; 48 semaines ; suivi de CV tous les 3 à 7 jours </a:t>
            </a:r>
          </a:p>
          <a:p>
            <a:pPr marL="0" indent="0">
              <a:spcBef>
                <a:spcPts val="300"/>
              </a:spcBef>
              <a:buNone/>
            </a:pPr>
            <a:endParaRPr lang="fr-FR" sz="1000" dirty="0"/>
          </a:p>
          <a:p>
            <a:pPr>
              <a:spcBef>
                <a:spcPts val="300"/>
              </a:spcBef>
            </a:pPr>
            <a:r>
              <a:rPr lang="fr-FR" sz="2000" dirty="0"/>
              <a:t> </a:t>
            </a:r>
            <a:r>
              <a:rPr lang="fr-FR" sz="2000" b="1" dirty="0">
                <a:solidFill>
                  <a:srgbClr val="0070C0"/>
                </a:solidFill>
              </a:rPr>
              <a:t>Caractéristiques des patients à l’arrêt des ARV </a:t>
            </a:r>
          </a:p>
          <a:p>
            <a:pPr lvl="1">
              <a:spcBef>
                <a:spcPts val="300"/>
              </a:spcBef>
            </a:pPr>
            <a:r>
              <a:rPr lang="fr-FR" sz="1800" dirty="0"/>
              <a:t>8 patients Thaïlandais diagnostiqués au stade </a:t>
            </a:r>
            <a:r>
              <a:rPr lang="fr-FR" sz="1800" dirty="0" err="1"/>
              <a:t>Fiebig</a:t>
            </a:r>
            <a:r>
              <a:rPr lang="fr-FR" sz="1800" dirty="0"/>
              <a:t> 1 (6 CRF01_AE)</a:t>
            </a:r>
          </a:p>
          <a:p>
            <a:pPr lvl="1">
              <a:spcBef>
                <a:spcPts val="300"/>
              </a:spcBef>
            </a:pPr>
            <a:r>
              <a:rPr lang="fr-FR" sz="1800" dirty="0"/>
              <a:t>Age médian : 29 ans (IQR = 22 - 34)</a:t>
            </a:r>
          </a:p>
          <a:p>
            <a:pPr lvl="1">
              <a:spcBef>
                <a:spcPts val="300"/>
              </a:spcBef>
            </a:pPr>
            <a:r>
              <a:rPr lang="fr-FR" sz="1800" dirty="0"/>
              <a:t>Traités en médiane depuis 2,8 ans (IQR = 2,5 - 5,5)</a:t>
            </a:r>
          </a:p>
          <a:p>
            <a:pPr lvl="1">
              <a:spcBef>
                <a:spcPts val="300"/>
              </a:spcBef>
            </a:pPr>
            <a:r>
              <a:rPr lang="fr-FR" sz="1800" dirty="0"/>
              <a:t>Médiane ADN VIH = 1 c/10</a:t>
            </a:r>
            <a:r>
              <a:rPr lang="fr-FR" sz="1800" baseline="30000" dirty="0"/>
              <a:t>6</a:t>
            </a:r>
            <a:r>
              <a:rPr lang="fr-FR" sz="1800" dirty="0"/>
              <a:t> CD4 (IQR = 0 - 8)</a:t>
            </a:r>
          </a:p>
          <a:p>
            <a:pPr lvl="1">
              <a:spcBef>
                <a:spcPts val="300"/>
              </a:spcBef>
            </a:pPr>
            <a:r>
              <a:rPr lang="fr-FR" sz="1800" dirty="0"/>
              <a:t>Médiane CD4 = 577/mm</a:t>
            </a:r>
            <a:r>
              <a:rPr lang="fr-FR" sz="1800" baseline="30000" dirty="0"/>
              <a:t>3</a:t>
            </a:r>
            <a:r>
              <a:rPr lang="fr-FR" sz="1800" dirty="0"/>
              <a:t> (IQR = 391 - 703)</a:t>
            </a:r>
          </a:p>
          <a:p>
            <a:pPr marL="0" indent="0">
              <a:spcBef>
                <a:spcPts val="300"/>
              </a:spcBef>
              <a:buNone/>
            </a:pPr>
            <a:endParaRPr lang="fr-FR" sz="2000" dirty="0"/>
          </a:p>
        </p:txBody>
      </p:sp>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Colby D, CROI 2017, Abs. 124</a:t>
            </a:r>
          </a:p>
        </p:txBody>
      </p:sp>
      <p:sp>
        <p:nvSpPr>
          <p:cNvPr id="5" name="ZoneTexte 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21</a:t>
            </a:r>
          </a:p>
        </p:txBody>
      </p:sp>
    </p:spTree>
    <p:extLst>
      <p:ext uri="{BB962C8B-B14F-4D97-AF65-F5344CB8AC3E}">
        <p14:creationId xmlns:p14="http://schemas.microsoft.com/office/powerpoint/2010/main" val="3518261454"/>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613288" y="1391089"/>
            <a:ext cx="3657600" cy="361637"/>
          </a:xfrm>
          <a:prstGeom prst="rect">
            <a:avLst/>
          </a:prstGeom>
          <a:noFill/>
        </p:spPr>
        <p:txBody>
          <a:bodyPr wrap="square" rtlCol="0">
            <a:spAutoFit/>
          </a:bodyPr>
          <a:lstStyle/>
          <a:p>
            <a:pPr algn="ctr">
              <a:lnSpc>
                <a:spcPct val="85000"/>
              </a:lnSpc>
            </a:pPr>
            <a:r>
              <a:rPr lang="fr-FR" sz="2000" b="1" dirty="0">
                <a:solidFill>
                  <a:srgbClr val="0070C0"/>
                </a:solidFill>
                <a:latin typeface="Calibri" panose="020F0502020204030204" pitchFamily="34" charset="0"/>
                <a:cs typeface="Calibri" panose="020F0502020204030204" pitchFamily="34" charset="0"/>
              </a:rPr>
              <a:t>CV après arrêt des ARV </a:t>
            </a:r>
            <a:r>
              <a:rPr lang="fr-FR" sz="1600" b="1" dirty="0">
                <a:solidFill>
                  <a:srgbClr val="0070C0"/>
                </a:solidFill>
                <a:latin typeface="Calibri" panose="020F0502020204030204" pitchFamily="34" charset="0"/>
                <a:cs typeface="Calibri" panose="020F0502020204030204" pitchFamily="34" charset="0"/>
              </a:rPr>
              <a:t>(c/ml)</a:t>
            </a:r>
            <a:endParaRPr lang="fr-FR" b="1" dirty="0">
              <a:solidFill>
                <a:srgbClr val="0070C0"/>
              </a:solidFill>
              <a:latin typeface="Calibri" panose="020F0502020204030204" pitchFamily="34" charset="0"/>
              <a:cs typeface="Calibri" panose="020F0502020204030204" pitchFamily="34" charset="0"/>
            </a:endParaRPr>
          </a:p>
        </p:txBody>
      </p:sp>
      <p:sp>
        <p:nvSpPr>
          <p:cNvPr id="7" name="Titre 2"/>
          <p:cNvSpPr txBox="1">
            <a:spLocks/>
          </p:cNvSpPr>
          <p:nvPr/>
        </p:nvSpPr>
        <p:spPr>
          <a:xfrm>
            <a:off x="1547813" y="1031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sz="2400" dirty="0"/>
          </a:p>
        </p:txBody>
      </p:sp>
      <p:sp>
        <p:nvSpPr>
          <p:cNvPr id="9" name="ZoneTexte 8"/>
          <p:cNvSpPr txBox="1"/>
          <p:nvPr/>
        </p:nvSpPr>
        <p:spPr>
          <a:xfrm>
            <a:off x="5054611" y="1371852"/>
            <a:ext cx="4109037"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ADN VIH </a:t>
            </a:r>
            <a:r>
              <a:rPr lang="fr-FR" sz="1600" b="1" dirty="0">
                <a:solidFill>
                  <a:srgbClr val="0070C0"/>
                </a:solidFill>
                <a:latin typeface="Calibri" panose="020F0502020204030204" pitchFamily="34" charset="0"/>
                <a:cs typeface="Calibri" panose="020F0502020204030204" pitchFamily="34" charset="0"/>
              </a:rPr>
              <a:t>(c/10</a:t>
            </a:r>
            <a:r>
              <a:rPr lang="fr-FR" sz="1600" b="1" baseline="30000" dirty="0">
                <a:solidFill>
                  <a:srgbClr val="0070C0"/>
                </a:solidFill>
                <a:latin typeface="Calibri" panose="020F0502020204030204" pitchFamily="34" charset="0"/>
                <a:cs typeface="Calibri" panose="020F0502020204030204" pitchFamily="34" charset="0"/>
              </a:rPr>
              <a:t>6</a:t>
            </a:r>
            <a:r>
              <a:rPr lang="fr-FR" sz="1600" b="1" dirty="0">
                <a:solidFill>
                  <a:srgbClr val="0070C0"/>
                </a:solidFill>
                <a:latin typeface="Calibri" panose="020F0502020204030204" pitchFamily="34" charset="0"/>
                <a:cs typeface="Calibri" panose="020F0502020204030204" pitchFamily="34" charset="0"/>
              </a:rPr>
              <a:t> cellules CD4)</a:t>
            </a:r>
            <a:endParaRPr lang="fr-FR" sz="1200" b="1" dirty="0">
              <a:solidFill>
                <a:srgbClr val="0070C0"/>
              </a:solidFill>
              <a:latin typeface="Calibri" panose="020F0502020204030204" pitchFamily="34" charset="0"/>
              <a:cs typeface="Calibri" panose="020F0502020204030204" pitchFamily="34" charset="0"/>
            </a:endParaRPr>
          </a:p>
        </p:txBody>
      </p:sp>
      <p:graphicFrame>
        <p:nvGraphicFramePr>
          <p:cNvPr id="11" name="Tableau 10"/>
          <p:cNvGraphicFramePr>
            <a:graphicFrameLocks noGrp="1"/>
          </p:cNvGraphicFramePr>
          <p:nvPr>
            <p:extLst/>
          </p:nvPr>
        </p:nvGraphicFramePr>
        <p:xfrm>
          <a:off x="916247" y="5041337"/>
          <a:ext cx="7390885" cy="1524000"/>
        </p:xfrm>
        <a:graphic>
          <a:graphicData uri="http://schemas.openxmlformats.org/drawingml/2006/table">
            <a:tbl>
              <a:tblPr firstRow="1" bandRow="1">
                <a:tableStyleId>{5C22544A-7EE6-4342-B048-85BDC9FD1C3A}</a:tableStyleId>
              </a:tblPr>
              <a:tblGrid>
                <a:gridCol w="4514699">
                  <a:extLst>
                    <a:ext uri="{9D8B030D-6E8A-4147-A177-3AD203B41FA5}">
                      <a16:colId xmlns:a16="http://schemas.microsoft.com/office/drawing/2014/main" xmlns="" val="20005"/>
                    </a:ext>
                  </a:extLst>
                </a:gridCol>
                <a:gridCol w="2876186">
                  <a:extLst>
                    <a:ext uri="{9D8B030D-6E8A-4147-A177-3AD203B41FA5}">
                      <a16:colId xmlns:a16="http://schemas.microsoft.com/office/drawing/2014/main" xmlns="" val="20001"/>
                    </a:ext>
                  </a:extLst>
                </a:gridCol>
              </a:tblGrid>
              <a:tr h="22911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Caractéristiques au rebond virologique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Valeur</a:t>
                      </a:r>
                    </a:p>
                  </a:txBody>
                  <a:tcPr anchor="ctr" horzOverflow="overflow"/>
                </a:tc>
                <a:extLst>
                  <a:ext uri="{0D108BD9-81ED-4DB2-BD59-A6C34878D82A}">
                    <a16:rowId xmlns:a16="http://schemas.microsoft.com/office/drawing/2014/main" xmlns="" val="10000"/>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CV à la 1</a:t>
                      </a:r>
                      <a:r>
                        <a:rPr kumimoji="0" lang="fr-FR" sz="1400" b="0" i="0" u="none" strike="noStrike" cap="none" normalizeH="0" baseline="30000" dirty="0">
                          <a:ln>
                            <a:noFill/>
                          </a:ln>
                          <a:solidFill>
                            <a:srgbClr val="000066"/>
                          </a:solidFill>
                          <a:effectLst/>
                          <a:latin typeface="+mn-lt"/>
                        </a:rPr>
                        <a:t>ère</a:t>
                      </a:r>
                      <a:r>
                        <a:rPr kumimoji="0" lang="fr-FR" sz="1400" b="0" i="0" u="none" strike="noStrike" cap="none" normalizeH="0" baseline="0" dirty="0">
                          <a:ln>
                            <a:noFill/>
                          </a:ln>
                          <a:solidFill>
                            <a:srgbClr val="000066"/>
                          </a:solidFill>
                          <a:effectLst/>
                          <a:latin typeface="+mn-lt"/>
                        </a:rPr>
                        <a:t> détection, c/ml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122 (extrêmes = 25 - 7 784)</a:t>
                      </a:r>
                    </a:p>
                  </a:txBody>
                  <a:tcPr anchor="ctr" horzOverflow="overflow"/>
                </a:tc>
                <a:extLst>
                  <a:ext uri="{0D108BD9-81ED-4DB2-BD59-A6C34878D82A}">
                    <a16:rowId xmlns:a16="http://schemas.microsoft.com/office/drawing/2014/main" xmlns="" val="10001"/>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Zénith de CV au rebond, c/ml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5 169 (extrêmes = 2 005 - 13 462)</a:t>
                      </a:r>
                    </a:p>
                  </a:txBody>
                  <a:tcPr anchor="ctr" horzOverflow="overflow"/>
                </a:tc>
                <a:extLst>
                  <a:ext uri="{0D108BD9-81ED-4DB2-BD59-A6C34878D82A}">
                    <a16:rowId xmlns:a16="http://schemas.microsoft.com/office/drawing/2014/main" xmlns="" val="10002"/>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Délai entre 1</a:t>
                      </a:r>
                      <a:r>
                        <a:rPr kumimoji="0" lang="fr-FR" sz="1400" b="0" i="0" u="none" strike="noStrike" cap="none" normalizeH="0" baseline="30000" dirty="0">
                          <a:ln>
                            <a:noFill/>
                          </a:ln>
                          <a:solidFill>
                            <a:srgbClr val="000066"/>
                          </a:solidFill>
                          <a:effectLst/>
                          <a:latin typeface="+mn-lt"/>
                        </a:rPr>
                        <a:t>ère</a:t>
                      </a:r>
                      <a:r>
                        <a:rPr kumimoji="0" lang="fr-FR" sz="1400" b="0" i="0" u="none" strike="noStrike" cap="none" normalizeH="0" baseline="0" dirty="0">
                          <a:ln>
                            <a:noFill/>
                          </a:ln>
                          <a:solidFill>
                            <a:srgbClr val="000066"/>
                          </a:solidFill>
                          <a:effectLst/>
                          <a:latin typeface="+mn-lt"/>
                        </a:rPr>
                        <a:t> CV détectable et reprise des ARV, j</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4 (extrêmes = 1 - 21)</a:t>
                      </a:r>
                    </a:p>
                  </a:txBody>
                  <a:tcPr anchor="ctr" horzOverflow="overflow"/>
                </a:tc>
                <a:extLst>
                  <a:ext uri="{0D108BD9-81ED-4DB2-BD59-A6C34878D82A}">
                    <a16:rowId xmlns:a16="http://schemas.microsoft.com/office/drawing/2014/main" xmlns="" val="10003"/>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Délai entre reprise des ARV et CV &lt; 50 c/ml, j</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17 (extrêmes = 9 - 63)</a:t>
                      </a:r>
                    </a:p>
                  </a:txBody>
                  <a:tcPr anchor="ctr" horzOverflow="overflow"/>
                </a:tc>
                <a:extLst>
                  <a:ext uri="{0D108BD9-81ED-4DB2-BD59-A6C34878D82A}">
                    <a16:rowId xmlns:a16="http://schemas.microsoft.com/office/drawing/2014/main" xmlns="" val="10004"/>
                  </a:ext>
                </a:extLst>
              </a:tr>
            </a:tbl>
          </a:graphicData>
        </a:graphic>
      </p:graphicFrame>
      <p:grpSp>
        <p:nvGrpSpPr>
          <p:cNvPr id="2" name="Groupe 1"/>
          <p:cNvGrpSpPr/>
          <p:nvPr/>
        </p:nvGrpSpPr>
        <p:grpSpPr>
          <a:xfrm>
            <a:off x="-67883" y="1939051"/>
            <a:ext cx="9221058" cy="3118047"/>
            <a:chOff x="-67883" y="1939051"/>
            <a:chExt cx="9221058" cy="3118047"/>
          </a:xfrm>
        </p:grpSpPr>
        <p:sp>
          <p:nvSpPr>
            <p:cNvPr id="120" name="ZoneTexte 119"/>
            <p:cNvSpPr txBox="1"/>
            <p:nvPr/>
          </p:nvSpPr>
          <p:spPr>
            <a:xfrm>
              <a:off x="5168097" y="4415384"/>
              <a:ext cx="693688" cy="461280"/>
            </a:xfrm>
            <a:prstGeom prst="rect">
              <a:avLst/>
            </a:prstGeom>
            <a:noFill/>
          </p:spPr>
          <p:txBody>
            <a:bodyPr wrap="none" rtlCol="0">
              <a:spAutoFit/>
            </a:bodyPr>
            <a:lstStyle/>
            <a:p>
              <a:pPr algn="ctr">
                <a:lnSpc>
                  <a:spcPct val="85000"/>
                </a:lnSpc>
              </a:pPr>
              <a:r>
                <a:rPr lang="fr-FR" sz="1050" dirty="0">
                  <a:solidFill>
                    <a:srgbClr val="000066"/>
                  </a:solidFill>
                </a:rPr>
                <a:t>Primo</a:t>
              </a:r>
            </a:p>
            <a:p>
              <a:pPr algn="ctr">
                <a:lnSpc>
                  <a:spcPct val="85000"/>
                </a:lnSpc>
              </a:pPr>
              <a:r>
                <a:rPr lang="fr-FR" sz="1050" dirty="0">
                  <a:solidFill>
                    <a:srgbClr val="000066"/>
                  </a:solidFill>
                </a:rPr>
                <a:t>Infection</a:t>
              </a:r>
            </a:p>
            <a:p>
              <a:pPr algn="ctr">
                <a:lnSpc>
                  <a:spcPct val="85000"/>
                </a:lnSpc>
              </a:pPr>
              <a:endParaRPr lang="fr-FR" sz="1050" baseline="30000" dirty="0">
                <a:solidFill>
                  <a:srgbClr val="000066"/>
                </a:solidFill>
              </a:endParaRPr>
            </a:p>
          </p:txBody>
        </p:sp>
        <p:sp>
          <p:nvSpPr>
            <p:cNvPr id="128" name="ZoneTexte 127"/>
            <p:cNvSpPr txBox="1"/>
            <p:nvPr/>
          </p:nvSpPr>
          <p:spPr>
            <a:xfrm>
              <a:off x="5989494" y="4415384"/>
              <a:ext cx="1031051" cy="367024"/>
            </a:xfrm>
            <a:prstGeom prst="rect">
              <a:avLst/>
            </a:prstGeom>
            <a:noFill/>
          </p:spPr>
          <p:txBody>
            <a:bodyPr wrap="none" rtlCol="0">
              <a:spAutoFit/>
            </a:bodyPr>
            <a:lstStyle/>
            <a:p>
              <a:pPr algn="ctr">
                <a:lnSpc>
                  <a:spcPct val="85000"/>
                </a:lnSpc>
              </a:pPr>
              <a:r>
                <a:rPr lang="fr-FR" sz="1050" dirty="0">
                  <a:solidFill>
                    <a:srgbClr val="000066"/>
                  </a:solidFill>
                </a:rPr>
                <a:t>&lt; 1 an avant </a:t>
              </a:r>
            </a:p>
            <a:p>
              <a:pPr algn="ctr">
                <a:lnSpc>
                  <a:spcPct val="85000"/>
                </a:lnSpc>
              </a:pPr>
              <a:r>
                <a:rPr lang="fr-FR" sz="1050" dirty="0">
                  <a:solidFill>
                    <a:srgbClr val="000066"/>
                  </a:solidFill>
                </a:rPr>
                <a:t>arrêt des ARV</a:t>
              </a:r>
              <a:endParaRPr lang="fr-FR" sz="1050" baseline="30000" dirty="0">
                <a:solidFill>
                  <a:srgbClr val="000066"/>
                </a:solidFill>
              </a:endParaRPr>
            </a:p>
          </p:txBody>
        </p:sp>
        <p:sp>
          <p:nvSpPr>
            <p:cNvPr id="129" name="ZoneTexte 128"/>
            <p:cNvSpPr txBox="1"/>
            <p:nvPr/>
          </p:nvSpPr>
          <p:spPr>
            <a:xfrm>
              <a:off x="7010596" y="4415384"/>
              <a:ext cx="781629" cy="367024"/>
            </a:xfrm>
            <a:prstGeom prst="rect">
              <a:avLst/>
            </a:prstGeom>
            <a:noFill/>
          </p:spPr>
          <p:txBody>
            <a:bodyPr wrap="square" rtlCol="0">
              <a:spAutoFit/>
            </a:bodyPr>
            <a:lstStyle/>
            <a:p>
              <a:pPr algn="ctr">
                <a:lnSpc>
                  <a:spcPct val="85000"/>
                </a:lnSpc>
              </a:pPr>
              <a:r>
                <a:rPr lang="fr-FR" sz="1050" dirty="0">
                  <a:solidFill>
                    <a:srgbClr val="000066"/>
                  </a:solidFill>
                </a:rPr>
                <a:t>Arrêt </a:t>
              </a:r>
            </a:p>
            <a:p>
              <a:pPr algn="ctr">
                <a:lnSpc>
                  <a:spcPct val="85000"/>
                </a:lnSpc>
              </a:pPr>
              <a:r>
                <a:rPr lang="fr-FR" sz="1050" dirty="0">
                  <a:solidFill>
                    <a:srgbClr val="000066"/>
                  </a:solidFill>
                </a:rPr>
                <a:t>des ARV</a:t>
              </a:r>
            </a:p>
          </p:txBody>
        </p:sp>
        <p:sp>
          <p:nvSpPr>
            <p:cNvPr id="130" name="ZoneTexte 129"/>
            <p:cNvSpPr txBox="1"/>
            <p:nvPr/>
          </p:nvSpPr>
          <p:spPr>
            <a:xfrm>
              <a:off x="7796753" y="4415384"/>
              <a:ext cx="747060" cy="367024"/>
            </a:xfrm>
            <a:prstGeom prst="rect">
              <a:avLst/>
            </a:prstGeom>
            <a:noFill/>
          </p:spPr>
          <p:txBody>
            <a:bodyPr wrap="square" rtlCol="0">
              <a:spAutoFit/>
            </a:bodyPr>
            <a:lstStyle/>
            <a:p>
              <a:pPr algn="ctr">
                <a:lnSpc>
                  <a:spcPct val="85000"/>
                </a:lnSpc>
              </a:pPr>
              <a:r>
                <a:rPr lang="fr-FR" sz="1050" dirty="0">
                  <a:solidFill>
                    <a:srgbClr val="000066"/>
                  </a:solidFill>
                </a:rPr>
                <a:t>Reprise </a:t>
              </a:r>
            </a:p>
            <a:p>
              <a:pPr algn="ctr">
                <a:lnSpc>
                  <a:spcPct val="85000"/>
                </a:lnSpc>
              </a:pPr>
              <a:r>
                <a:rPr lang="fr-FR" sz="1050" dirty="0">
                  <a:solidFill>
                    <a:srgbClr val="000066"/>
                  </a:solidFill>
                </a:rPr>
                <a:t>des ARV </a:t>
              </a:r>
            </a:p>
          </p:txBody>
        </p:sp>
        <p:sp>
          <p:nvSpPr>
            <p:cNvPr id="131" name="ZoneTexte 130"/>
            <p:cNvSpPr txBox="1"/>
            <p:nvPr/>
          </p:nvSpPr>
          <p:spPr>
            <a:xfrm>
              <a:off x="8436312" y="4415384"/>
              <a:ext cx="716863" cy="641714"/>
            </a:xfrm>
            <a:prstGeom prst="rect">
              <a:avLst/>
            </a:prstGeom>
            <a:noFill/>
          </p:spPr>
          <p:txBody>
            <a:bodyPr wrap="none" rtlCol="0">
              <a:spAutoFit/>
            </a:bodyPr>
            <a:lstStyle/>
            <a:p>
              <a:pPr algn="ctr">
                <a:lnSpc>
                  <a:spcPct val="85000"/>
                </a:lnSpc>
              </a:pPr>
              <a:r>
                <a:rPr lang="fr-FR" sz="1050" dirty="0">
                  <a:solidFill>
                    <a:srgbClr val="000066"/>
                  </a:solidFill>
                </a:rPr>
                <a:t>&gt; 6 mois</a:t>
              </a:r>
            </a:p>
            <a:p>
              <a:pPr algn="ctr">
                <a:lnSpc>
                  <a:spcPct val="85000"/>
                </a:lnSpc>
              </a:pPr>
              <a:r>
                <a:rPr lang="fr-FR" sz="1050" dirty="0">
                  <a:solidFill>
                    <a:srgbClr val="000066"/>
                  </a:solidFill>
                </a:rPr>
                <a:t> après </a:t>
              </a:r>
            </a:p>
            <a:p>
              <a:pPr algn="ctr">
                <a:lnSpc>
                  <a:spcPct val="85000"/>
                </a:lnSpc>
              </a:pPr>
              <a:r>
                <a:rPr lang="fr-FR" sz="1050" dirty="0">
                  <a:solidFill>
                    <a:srgbClr val="000066"/>
                  </a:solidFill>
                </a:rPr>
                <a:t>reprise </a:t>
              </a:r>
            </a:p>
            <a:p>
              <a:pPr algn="ctr">
                <a:lnSpc>
                  <a:spcPct val="85000"/>
                </a:lnSpc>
              </a:pPr>
              <a:r>
                <a:rPr lang="fr-FR" sz="1050" dirty="0">
                  <a:solidFill>
                    <a:srgbClr val="000066"/>
                  </a:solidFill>
                </a:rPr>
                <a:t>des ARV</a:t>
              </a:r>
              <a:endParaRPr lang="fr-FR" sz="1050" baseline="30000" dirty="0">
                <a:solidFill>
                  <a:srgbClr val="000066"/>
                </a:solidFill>
              </a:endParaRPr>
            </a:p>
          </p:txBody>
        </p:sp>
        <p:sp>
          <p:nvSpPr>
            <p:cNvPr id="85" name="ZoneTexte 84"/>
            <p:cNvSpPr txBox="1"/>
            <p:nvPr/>
          </p:nvSpPr>
          <p:spPr>
            <a:xfrm>
              <a:off x="1822136" y="4691208"/>
              <a:ext cx="2402773" cy="276999"/>
            </a:xfrm>
            <a:prstGeom prst="rect">
              <a:avLst/>
            </a:prstGeom>
            <a:noFill/>
          </p:spPr>
          <p:txBody>
            <a:bodyPr wrap="none" rtlCol="0">
              <a:spAutoFit/>
            </a:bodyPr>
            <a:lstStyle>
              <a:defPPr>
                <a:defRPr lang="fr-FR"/>
              </a:defPPr>
              <a:lvl1pPr algn="ctr">
                <a:defRPr sz="1200">
                  <a:solidFill>
                    <a:srgbClr val="002060"/>
                  </a:solidFill>
                </a:defRPr>
              </a:lvl1pPr>
            </a:lstStyle>
            <a:p>
              <a:r>
                <a:rPr lang="fr-FR" b="1" dirty="0">
                  <a:solidFill>
                    <a:srgbClr val="000066"/>
                  </a:solidFill>
                </a:rPr>
                <a:t>Semaines après arrêt des ARV</a:t>
              </a:r>
            </a:p>
          </p:txBody>
        </p:sp>
        <p:sp>
          <p:nvSpPr>
            <p:cNvPr id="220" name="ZoneTexte 219"/>
            <p:cNvSpPr txBox="1"/>
            <p:nvPr/>
          </p:nvSpPr>
          <p:spPr>
            <a:xfrm>
              <a:off x="1016057" y="4486048"/>
              <a:ext cx="284052" cy="307777"/>
            </a:xfrm>
            <a:prstGeom prst="rect">
              <a:avLst/>
            </a:prstGeom>
            <a:noFill/>
          </p:spPr>
          <p:txBody>
            <a:bodyPr wrap="none" rtlCol="0">
              <a:spAutoFit/>
            </a:bodyPr>
            <a:lstStyle/>
            <a:p>
              <a:pPr algn="ctr"/>
              <a:r>
                <a:rPr lang="fr-FR" sz="1400" dirty="0">
                  <a:solidFill>
                    <a:srgbClr val="000066"/>
                  </a:solidFill>
                </a:rPr>
                <a:t>1</a:t>
              </a:r>
            </a:p>
          </p:txBody>
        </p:sp>
        <p:sp>
          <p:nvSpPr>
            <p:cNvPr id="221" name="ZoneTexte 220"/>
            <p:cNvSpPr txBox="1"/>
            <p:nvPr/>
          </p:nvSpPr>
          <p:spPr>
            <a:xfrm>
              <a:off x="1549669" y="4486048"/>
              <a:ext cx="284052" cy="307777"/>
            </a:xfrm>
            <a:prstGeom prst="rect">
              <a:avLst/>
            </a:prstGeom>
            <a:noFill/>
          </p:spPr>
          <p:txBody>
            <a:bodyPr wrap="none" rtlCol="0">
              <a:spAutoFit/>
            </a:bodyPr>
            <a:lstStyle/>
            <a:p>
              <a:pPr algn="ctr"/>
              <a:r>
                <a:rPr lang="fr-FR" sz="1400" dirty="0">
                  <a:solidFill>
                    <a:srgbClr val="000066"/>
                  </a:solidFill>
                </a:rPr>
                <a:t>2</a:t>
              </a:r>
            </a:p>
          </p:txBody>
        </p:sp>
        <p:sp>
          <p:nvSpPr>
            <p:cNvPr id="222" name="ZoneTexte 221"/>
            <p:cNvSpPr txBox="1"/>
            <p:nvPr/>
          </p:nvSpPr>
          <p:spPr>
            <a:xfrm>
              <a:off x="2069738" y="4486048"/>
              <a:ext cx="284052" cy="307777"/>
            </a:xfrm>
            <a:prstGeom prst="rect">
              <a:avLst/>
            </a:prstGeom>
            <a:noFill/>
          </p:spPr>
          <p:txBody>
            <a:bodyPr wrap="none" rtlCol="0">
              <a:spAutoFit/>
            </a:bodyPr>
            <a:lstStyle/>
            <a:p>
              <a:pPr algn="ctr"/>
              <a:r>
                <a:rPr lang="fr-FR" sz="1400" dirty="0">
                  <a:solidFill>
                    <a:srgbClr val="000066"/>
                  </a:solidFill>
                </a:rPr>
                <a:t>3</a:t>
              </a:r>
            </a:p>
          </p:txBody>
        </p:sp>
        <p:sp>
          <p:nvSpPr>
            <p:cNvPr id="223" name="ZoneTexte 222"/>
            <p:cNvSpPr txBox="1"/>
            <p:nvPr/>
          </p:nvSpPr>
          <p:spPr>
            <a:xfrm>
              <a:off x="2587099" y="4486048"/>
              <a:ext cx="284052" cy="307777"/>
            </a:xfrm>
            <a:prstGeom prst="rect">
              <a:avLst/>
            </a:prstGeom>
            <a:noFill/>
          </p:spPr>
          <p:txBody>
            <a:bodyPr wrap="none" rtlCol="0">
              <a:spAutoFit/>
            </a:bodyPr>
            <a:lstStyle/>
            <a:p>
              <a:pPr algn="ctr"/>
              <a:r>
                <a:rPr lang="fr-FR" sz="1400" dirty="0">
                  <a:solidFill>
                    <a:srgbClr val="000066"/>
                  </a:solidFill>
                </a:rPr>
                <a:t>4</a:t>
              </a:r>
            </a:p>
          </p:txBody>
        </p:sp>
        <p:sp>
          <p:nvSpPr>
            <p:cNvPr id="224" name="ZoneTexte 223"/>
            <p:cNvSpPr txBox="1"/>
            <p:nvPr/>
          </p:nvSpPr>
          <p:spPr>
            <a:xfrm>
              <a:off x="3094762" y="4486048"/>
              <a:ext cx="284052" cy="307777"/>
            </a:xfrm>
            <a:prstGeom prst="rect">
              <a:avLst/>
            </a:prstGeom>
            <a:noFill/>
          </p:spPr>
          <p:txBody>
            <a:bodyPr wrap="none" rtlCol="0">
              <a:spAutoFit/>
            </a:bodyPr>
            <a:lstStyle/>
            <a:p>
              <a:pPr algn="ctr"/>
              <a:r>
                <a:rPr lang="fr-FR" sz="1400" dirty="0">
                  <a:solidFill>
                    <a:srgbClr val="000066"/>
                  </a:solidFill>
                </a:rPr>
                <a:t>5</a:t>
              </a:r>
            </a:p>
          </p:txBody>
        </p:sp>
        <p:sp>
          <p:nvSpPr>
            <p:cNvPr id="225" name="ZoneTexte 224"/>
            <p:cNvSpPr txBox="1"/>
            <p:nvPr/>
          </p:nvSpPr>
          <p:spPr>
            <a:xfrm>
              <a:off x="3419805" y="4486048"/>
              <a:ext cx="284052" cy="307777"/>
            </a:xfrm>
            <a:prstGeom prst="rect">
              <a:avLst/>
            </a:prstGeom>
            <a:noFill/>
          </p:spPr>
          <p:txBody>
            <a:bodyPr wrap="none" rtlCol="0">
              <a:spAutoFit/>
            </a:bodyPr>
            <a:lstStyle/>
            <a:p>
              <a:pPr algn="ctr"/>
              <a:r>
                <a:rPr lang="fr-FR" sz="1400" dirty="0">
                  <a:solidFill>
                    <a:srgbClr val="000066"/>
                  </a:solidFill>
                </a:rPr>
                <a:t>6</a:t>
              </a:r>
            </a:p>
          </p:txBody>
        </p:sp>
        <p:sp>
          <p:nvSpPr>
            <p:cNvPr id="226" name="ZoneTexte 225"/>
            <p:cNvSpPr txBox="1"/>
            <p:nvPr/>
          </p:nvSpPr>
          <p:spPr>
            <a:xfrm>
              <a:off x="3690675" y="4486048"/>
              <a:ext cx="284052" cy="307777"/>
            </a:xfrm>
            <a:prstGeom prst="rect">
              <a:avLst/>
            </a:prstGeom>
            <a:noFill/>
          </p:spPr>
          <p:txBody>
            <a:bodyPr wrap="none" rtlCol="0">
              <a:spAutoFit/>
            </a:bodyPr>
            <a:lstStyle/>
            <a:p>
              <a:pPr algn="ctr"/>
              <a:r>
                <a:rPr lang="fr-FR" sz="1400" dirty="0">
                  <a:solidFill>
                    <a:srgbClr val="000066"/>
                  </a:solidFill>
                </a:rPr>
                <a:t>7</a:t>
              </a:r>
            </a:p>
          </p:txBody>
        </p:sp>
        <p:sp>
          <p:nvSpPr>
            <p:cNvPr id="227" name="ZoneTexte 226"/>
            <p:cNvSpPr txBox="1"/>
            <p:nvPr/>
          </p:nvSpPr>
          <p:spPr>
            <a:xfrm>
              <a:off x="3990655" y="4486048"/>
              <a:ext cx="284052" cy="307777"/>
            </a:xfrm>
            <a:prstGeom prst="rect">
              <a:avLst/>
            </a:prstGeom>
            <a:noFill/>
          </p:spPr>
          <p:txBody>
            <a:bodyPr wrap="none" rtlCol="0">
              <a:spAutoFit/>
            </a:bodyPr>
            <a:lstStyle/>
            <a:p>
              <a:pPr algn="ctr"/>
              <a:r>
                <a:rPr lang="fr-FR" sz="1400" dirty="0">
                  <a:solidFill>
                    <a:srgbClr val="000066"/>
                  </a:solidFill>
                </a:rPr>
                <a:t>8</a:t>
              </a:r>
            </a:p>
          </p:txBody>
        </p:sp>
        <p:sp>
          <p:nvSpPr>
            <p:cNvPr id="228" name="ZoneTexte 227"/>
            <p:cNvSpPr txBox="1"/>
            <p:nvPr/>
          </p:nvSpPr>
          <p:spPr>
            <a:xfrm>
              <a:off x="4273220" y="4486048"/>
              <a:ext cx="284052" cy="307777"/>
            </a:xfrm>
            <a:prstGeom prst="rect">
              <a:avLst/>
            </a:prstGeom>
            <a:noFill/>
          </p:spPr>
          <p:txBody>
            <a:bodyPr wrap="none" rtlCol="0">
              <a:spAutoFit/>
            </a:bodyPr>
            <a:lstStyle/>
            <a:p>
              <a:pPr algn="ctr"/>
              <a:r>
                <a:rPr lang="fr-FR" sz="1400" dirty="0">
                  <a:solidFill>
                    <a:srgbClr val="000066"/>
                  </a:solidFill>
                </a:rPr>
                <a:t>9</a:t>
              </a:r>
            </a:p>
          </p:txBody>
        </p:sp>
        <p:sp>
          <p:nvSpPr>
            <p:cNvPr id="229" name="ZoneTexte 228"/>
            <p:cNvSpPr txBox="1"/>
            <p:nvPr/>
          </p:nvSpPr>
          <p:spPr>
            <a:xfrm>
              <a:off x="4491687" y="4486048"/>
              <a:ext cx="383438" cy="307777"/>
            </a:xfrm>
            <a:prstGeom prst="rect">
              <a:avLst/>
            </a:prstGeom>
            <a:noFill/>
          </p:spPr>
          <p:txBody>
            <a:bodyPr wrap="none" rtlCol="0">
              <a:spAutoFit/>
            </a:bodyPr>
            <a:lstStyle/>
            <a:p>
              <a:pPr algn="ctr"/>
              <a:r>
                <a:rPr lang="fr-FR" sz="1400" dirty="0">
                  <a:solidFill>
                    <a:srgbClr val="000066"/>
                  </a:solidFill>
                </a:rPr>
                <a:t>10</a:t>
              </a:r>
            </a:p>
          </p:txBody>
        </p:sp>
        <p:sp>
          <p:nvSpPr>
            <p:cNvPr id="231" name="Forme libre 230"/>
            <p:cNvSpPr/>
            <p:nvPr/>
          </p:nvSpPr>
          <p:spPr bwMode="auto">
            <a:xfrm>
              <a:off x="623948" y="2162056"/>
              <a:ext cx="2612841" cy="2240110"/>
            </a:xfrm>
            <a:custGeom>
              <a:avLst/>
              <a:gdLst>
                <a:gd name="connsiteX0" fmla="*/ 5525729 w 5525729"/>
                <a:gd name="connsiteY0" fmla="*/ 2841523 h 2841523"/>
                <a:gd name="connsiteX1" fmla="*/ 0 w 5525729"/>
                <a:gd name="connsiteY1" fmla="*/ 2841523 h 2841523"/>
                <a:gd name="connsiteX2" fmla="*/ 0 w 5525729"/>
                <a:gd name="connsiteY2" fmla="*/ 0 h 2841523"/>
              </a:gdLst>
              <a:ahLst/>
              <a:cxnLst>
                <a:cxn ang="0">
                  <a:pos x="connsiteX0" y="connsiteY0"/>
                </a:cxn>
                <a:cxn ang="0">
                  <a:pos x="connsiteX1" y="connsiteY1"/>
                </a:cxn>
                <a:cxn ang="0">
                  <a:pos x="connsiteX2" y="connsiteY2"/>
                </a:cxn>
              </a:cxnLst>
              <a:rect l="l" t="t" r="r" b="b"/>
              <a:pathLst>
                <a:path w="5525729" h="2841523">
                  <a:moveTo>
                    <a:pt x="5525729" y="2841523"/>
                  </a:moveTo>
                  <a:lnTo>
                    <a:pt x="0" y="2841523"/>
                  </a:ln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cxnSp>
          <p:nvCxnSpPr>
            <p:cNvPr id="232" name="Connecteur droit 231"/>
            <p:cNvCxnSpPr/>
            <p:nvPr/>
          </p:nvCxnSpPr>
          <p:spPr bwMode="auto">
            <a:xfrm>
              <a:off x="1158084"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34" name="Connecteur droit 233"/>
            <p:cNvCxnSpPr/>
            <p:nvPr/>
          </p:nvCxnSpPr>
          <p:spPr bwMode="auto">
            <a:xfrm>
              <a:off x="1691697"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35" name="Connecteur droit 234"/>
            <p:cNvCxnSpPr/>
            <p:nvPr/>
          </p:nvCxnSpPr>
          <p:spPr bwMode="auto">
            <a:xfrm flipH="1">
              <a:off x="537968" y="2191348"/>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40" name="Connecteur droit 239"/>
            <p:cNvCxnSpPr/>
            <p:nvPr/>
          </p:nvCxnSpPr>
          <p:spPr bwMode="auto">
            <a:xfrm flipH="1">
              <a:off x="623949" y="3046421"/>
              <a:ext cx="3942757" cy="0"/>
            </a:xfrm>
            <a:prstGeom prst="line">
              <a:avLst/>
            </a:prstGeom>
            <a:solidFill>
              <a:schemeClr val="accent1"/>
            </a:solidFill>
            <a:ln w="19050" cap="flat" cmpd="sng" algn="ctr">
              <a:solidFill>
                <a:schemeClr val="bg1">
                  <a:lumMod val="50000"/>
                </a:schemeClr>
              </a:solidFill>
              <a:prstDash val="sysDot"/>
              <a:round/>
              <a:headEnd type="none" w="med" len="med"/>
              <a:tailEnd type="none" w="med" len="med"/>
            </a:ln>
            <a:effectLst/>
          </p:spPr>
        </p:cxnSp>
        <p:sp>
          <p:nvSpPr>
            <p:cNvPr id="245" name="ZoneTexte 244"/>
            <p:cNvSpPr txBox="1"/>
            <p:nvPr/>
          </p:nvSpPr>
          <p:spPr>
            <a:xfrm>
              <a:off x="-67883" y="2045628"/>
              <a:ext cx="673582" cy="253916"/>
            </a:xfrm>
            <a:prstGeom prst="rect">
              <a:avLst/>
            </a:prstGeom>
            <a:noFill/>
          </p:spPr>
          <p:txBody>
            <a:bodyPr wrap="none" rtlCol="0">
              <a:spAutoFit/>
            </a:bodyPr>
            <a:lstStyle/>
            <a:p>
              <a:pPr algn="r"/>
              <a:r>
                <a:rPr lang="fr-FR" sz="1050" dirty="0">
                  <a:solidFill>
                    <a:srgbClr val="000066"/>
                  </a:solidFill>
                </a:rPr>
                <a:t>100 000</a:t>
              </a:r>
            </a:p>
          </p:txBody>
        </p:sp>
        <p:cxnSp>
          <p:nvCxnSpPr>
            <p:cNvPr id="246" name="Connecteur droit 245"/>
            <p:cNvCxnSpPr/>
            <p:nvPr/>
          </p:nvCxnSpPr>
          <p:spPr bwMode="auto">
            <a:xfrm flipH="1">
              <a:off x="537968" y="2603069"/>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55" name="ZoneTexte 254"/>
            <p:cNvSpPr txBox="1"/>
            <p:nvPr/>
          </p:nvSpPr>
          <p:spPr>
            <a:xfrm>
              <a:off x="7456" y="2457349"/>
              <a:ext cx="598242" cy="253916"/>
            </a:xfrm>
            <a:prstGeom prst="rect">
              <a:avLst/>
            </a:prstGeom>
            <a:noFill/>
          </p:spPr>
          <p:txBody>
            <a:bodyPr wrap="none" rtlCol="0">
              <a:spAutoFit/>
            </a:bodyPr>
            <a:lstStyle/>
            <a:p>
              <a:pPr algn="r"/>
              <a:r>
                <a:rPr lang="fr-FR" sz="1050" dirty="0">
                  <a:solidFill>
                    <a:srgbClr val="000066"/>
                  </a:solidFill>
                </a:rPr>
                <a:t>10 000</a:t>
              </a:r>
            </a:p>
          </p:txBody>
        </p:sp>
        <p:cxnSp>
          <p:nvCxnSpPr>
            <p:cNvPr id="256" name="Connecteur droit 255"/>
            <p:cNvCxnSpPr/>
            <p:nvPr/>
          </p:nvCxnSpPr>
          <p:spPr bwMode="auto">
            <a:xfrm flipH="1">
              <a:off x="537968" y="3041328"/>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65" name="ZoneTexte 264"/>
            <p:cNvSpPr txBox="1"/>
            <p:nvPr/>
          </p:nvSpPr>
          <p:spPr>
            <a:xfrm>
              <a:off x="82799" y="2895608"/>
              <a:ext cx="522900" cy="253916"/>
            </a:xfrm>
            <a:prstGeom prst="rect">
              <a:avLst/>
            </a:prstGeom>
            <a:noFill/>
          </p:spPr>
          <p:txBody>
            <a:bodyPr wrap="none" rtlCol="0">
              <a:spAutoFit/>
            </a:bodyPr>
            <a:lstStyle/>
            <a:p>
              <a:pPr algn="r"/>
              <a:r>
                <a:rPr lang="fr-FR" sz="1050" dirty="0">
                  <a:solidFill>
                    <a:srgbClr val="000066"/>
                  </a:solidFill>
                </a:rPr>
                <a:t>1 000</a:t>
              </a:r>
            </a:p>
          </p:txBody>
        </p:sp>
        <p:cxnSp>
          <p:nvCxnSpPr>
            <p:cNvPr id="266" name="Connecteur droit 265"/>
            <p:cNvCxnSpPr/>
            <p:nvPr/>
          </p:nvCxnSpPr>
          <p:spPr bwMode="auto">
            <a:xfrm flipH="1">
              <a:off x="537968" y="3479587"/>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75" name="ZoneTexte 274"/>
            <p:cNvSpPr txBox="1"/>
            <p:nvPr/>
          </p:nvSpPr>
          <p:spPr>
            <a:xfrm>
              <a:off x="195008" y="3333867"/>
              <a:ext cx="410690" cy="253916"/>
            </a:xfrm>
            <a:prstGeom prst="rect">
              <a:avLst/>
            </a:prstGeom>
            <a:noFill/>
          </p:spPr>
          <p:txBody>
            <a:bodyPr wrap="none" rtlCol="0">
              <a:spAutoFit/>
            </a:bodyPr>
            <a:lstStyle/>
            <a:p>
              <a:pPr algn="r"/>
              <a:r>
                <a:rPr lang="fr-FR" sz="1050" dirty="0">
                  <a:solidFill>
                    <a:srgbClr val="000066"/>
                  </a:solidFill>
                </a:rPr>
                <a:t>100</a:t>
              </a:r>
            </a:p>
          </p:txBody>
        </p:sp>
        <p:cxnSp>
          <p:nvCxnSpPr>
            <p:cNvPr id="276" name="Connecteur droit 275"/>
            <p:cNvCxnSpPr/>
            <p:nvPr/>
          </p:nvCxnSpPr>
          <p:spPr bwMode="auto">
            <a:xfrm flipH="1">
              <a:off x="537968" y="3909193"/>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85" name="ZoneTexte 284"/>
            <p:cNvSpPr txBox="1"/>
            <p:nvPr/>
          </p:nvSpPr>
          <p:spPr>
            <a:xfrm>
              <a:off x="270350" y="3763472"/>
              <a:ext cx="335349" cy="253916"/>
            </a:xfrm>
            <a:prstGeom prst="rect">
              <a:avLst/>
            </a:prstGeom>
            <a:noFill/>
          </p:spPr>
          <p:txBody>
            <a:bodyPr wrap="none" rtlCol="0">
              <a:spAutoFit/>
            </a:bodyPr>
            <a:lstStyle/>
            <a:p>
              <a:pPr algn="r"/>
              <a:r>
                <a:rPr lang="fr-FR" sz="1050" dirty="0">
                  <a:solidFill>
                    <a:srgbClr val="000066"/>
                  </a:solidFill>
                </a:rPr>
                <a:t>10</a:t>
              </a:r>
            </a:p>
          </p:txBody>
        </p:sp>
        <p:cxnSp>
          <p:nvCxnSpPr>
            <p:cNvPr id="286" name="Connecteur droit 285"/>
            <p:cNvCxnSpPr/>
            <p:nvPr/>
          </p:nvCxnSpPr>
          <p:spPr bwMode="auto">
            <a:xfrm flipH="1">
              <a:off x="537968" y="4402803"/>
              <a:ext cx="85980"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87" name="ZoneTexte 286"/>
            <p:cNvSpPr txBox="1"/>
            <p:nvPr/>
          </p:nvSpPr>
          <p:spPr>
            <a:xfrm>
              <a:off x="345691" y="4257083"/>
              <a:ext cx="260008" cy="253916"/>
            </a:xfrm>
            <a:prstGeom prst="rect">
              <a:avLst/>
            </a:prstGeom>
            <a:noFill/>
          </p:spPr>
          <p:txBody>
            <a:bodyPr wrap="none" rtlCol="0">
              <a:spAutoFit/>
            </a:bodyPr>
            <a:lstStyle/>
            <a:p>
              <a:pPr algn="r"/>
              <a:r>
                <a:rPr lang="fr-FR" sz="1050" dirty="0">
                  <a:solidFill>
                    <a:srgbClr val="000066"/>
                  </a:solidFill>
                </a:rPr>
                <a:t>0</a:t>
              </a:r>
            </a:p>
          </p:txBody>
        </p:sp>
        <p:cxnSp>
          <p:nvCxnSpPr>
            <p:cNvPr id="288" name="Connecteur droit 287"/>
            <p:cNvCxnSpPr/>
            <p:nvPr/>
          </p:nvCxnSpPr>
          <p:spPr bwMode="auto">
            <a:xfrm>
              <a:off x="2211766"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89" name="Connecteur droit 288"/>
            <p:cNvCxnSpPr/>
            <p:nvPr/>
          </p:nvCxnSpPr>
          <p:spPr bwMode="auto">
            <a:xfrm>
              <a:off x="2729126"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0" name="Connecteur droit 289"/>
            <p:cNvCxnSpPr/>
            <p:nvPr/>
          </p:nvCxnSpPr>
          <p:spPr bwMode="auto">
            <a:xfrm>
              <a:off x="3236790" y="4360862"/>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1" name="Connecteur droit 290"/>
            <p:cNvCxnSpPr/>
            <p:nvPr/>
          </p:nvCxnSpPr>
          <p:spPr bwMode="auto">
            <a:xfrm>
              <a:off x="3282838" y="4360862"/>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2" name="Connecteur droit 291"/>
            <p:cNvCxnSpPr/>
            <p:nvPr/>
          </p:nvCxnSpPr>
          <p:spPr bwMode="auto">
            <a:xfrm>
              <a:off x="3561833"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3" name="Connecteur droit 292"/>
            <p:cNvCxnSpPr/>
            <p:nvPr/>
          </p:nvCxnSpPr>
          <p:spPr bwMode="auto">
            <a:xfrm>
              <a:off x="3832702"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4" name="Connecteur droit 293"/>
            <p:cNvCxnSpPr/>
            <p:nvPr/>
          </p:nvCxnSpPr>
          <p:spPr bwMode="auto">
            <a:xfrm>
              <a:off x="4132683"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5" name="Connecteur droit 294"/>
            <p:cNvCxnSpPr/>
            <p:nvPr/>
          </p:nvCxnSpPr>
          <p:spPr bwMode="auto">
            <a:xfrm>
              <a:off x="4415247"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6" name="Connecteur droit 295"/>
            <p:cNvCxnSpPr/>
            <p:nvPr/>
          </p:nvCxnSpPr>
          <p:spPr bwMode="auto">
            <a:xfrm>
              <a:off x="4683408" y="4402166"/>
              <a:ext cx="0" cy="8388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297" name="Connecteur droit 296"/>
            <p:cNvCxnSpPr/>
            <p:nvPr/>
          </p:nvCxnSpPr>
          <p:spPr bwMode="auto">
            <a:xfrm flipH="1">
              <a:off x="3282839" y="4402166"/>
              <a:ext cx="1400569"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98" name="Forme libre 297"/>
            <p:cNvSpPr/>
            <p:nvPr/>
          </p:nvSpPr>
          <p:spPr bwMode="auto">
            <a:xfrm>
              <a:off x="626963" y="2734420"/>
              <a:ext cx="3941149" cy="1040138"/>
            </a:xfrm>
            <a:custGeom>
              <a:avLst/>
              <a:gdLst>
                <a:gd name="connsiteX0" fmla="*/ 3695700 w 3695700"/>
                <a:gd name="connsiteY0" fmla="*/ 0 h 975360"/>
                <a:gd name="connsiteX1" fmla="*/ 3661410 w 3695700"/>
                <a:gd name="connsiteY1" fmla="*/ 118110 h 975360"/>
                <a:gd name="connsiteX2" fmla="*/ 3577590 w 3695700"/>
                <a:gd name="connsiteY2" fmla="*/ 476250 h 975360"/>
                <a:gd name="connsiteX3" fmla="*/ 3467100 w 3695700"/>
                <a:gd name="connsiteY3" fmla="*/ 781050 h 975360"/>
                <a:gd name="connsiteX4" fmla="*/ 3406140 w 3695700"/>
                <a:gd name="connsiteY4" fmla="*/ 948690 h 975360"/>
                <a:gd name="connsiteX5" fmla="*/ 3299460 w 3695700"/>
                <a:gd name="connsiteY5" fmla="*/ 967740 h 975360"/>
                <a:gd name="connsiteX6" fmla="*/ 3208020 w 3695700"/>
                <a:gd name="connsiteY6" fmla="*/ 842010 h 975360"/>
                <a:gd name="connsiteX7" fmla="*/ 3139440 w 3695700"/>
                <a:gd name="connsiteY7" fmla="*/ 693420 h 975360"/>
                <a:gd name="connsiteX8" fmla="*/ 3032760 w 3695700"/>
                <a:gd name="connsiteY8" fmla="*/ 735330 h 975360"/>
                <a:gd name="connsiteX9" fmla="*/ 2960370 w 3695700"/>
                <a:gd name="connsiteY9" fmla="*/ 925830 h 975360"/>
                <a:gd name="connsiteX10" fmla="*/ 2876550 w 3695700"/>
                <a:gd name="connsiteY10" fmla="*/ 975360 h 975360"/>
                <a:gd name="connsiteX11" fmla="*/ 1878330 w 3695700"/>
                <a:gd name="connsiteY11" fmla="*/ 975360 h 975360"/>
                <a:gd name="connsiteX12" fmla="*/ 941070 w 3695700"/>
                <a:gd name="connsiteY12" fmla="*/ 975360 h 975360"/>
                <a:gd name="connsiteX13" fmla="*/ 0 w 3695700"/>
                <a:gd name="connsiteY13" fmla="*/ 975360 h 97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5700" h="975360">
                  <a:moveTo>
                    <a:pt x="3695700" y="0"/>
                  </a:moveTo>
                  <a:lnTo>
                    <a:pt x="3661410" y="118110"/>
                  </a:lnTo>
                  <a:lnTo>
                    <a:pt x="3577590" y="476250"/>
                  </a:lnTo>
                  <a:lnTo>
                    <a:pt x="3467100" y="781050"/>
                  </a:lnTo>
                  <a:lnTo>
                    <a:pt x="3406140" y="948690"/>
                  </a:lnTo>
                  <a:lnTo>
                    <a:pt x="3299460" y="967740"/>
                  </a:lnTo>
                  <a:lnTo>
                    <a:pt x="3208020" y="842010"/>
                  </a:lnTo>
                  <a:lnTo>
                    <a:pt x="3139440" y="693420"/>
                  </a:lnTo>
                  <a:lnTo>
                    <a:pt x="3032760" y="735330"/>
                  </a:lnTo>
                  <a:lnTo>
                    <a:pt x="2960370" y="925830"/>
                  </a:lnTo>
                  <a:lnTo>
                    <a:pt x="2876550" y="975360"/>
                  </a:lnTo>
                  <a:lnTo>
                    <a:pt x="1878330" y="975360"/>
                  </a:lnTo>
                  <a:lnTo>
                    <a:pt x="941070" y="975360"/>
                  </a:lnTo>
                  <a:lnTo>
                    <a:pt x="0" y="975360"/>
                  </a:lnTo>
                </a:path>
              </a:pathLst>
            </a:custGeom>
            <a:noFill/>
            <a:ln w="28575" cap="flat" cmpd="sng" algn="ctr">
              <a:solidFill>
                <a:srgbClr val="B1C48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299" name="Forme libre 298"/>
            <p:cNvSpPr/>
            <p:nvPr/>
          </p:nvSpPr>
          <p:spPr bwMode="auto">
            <a:xfrm>
              <a:off x="631026" y="2791302"/>
              <a:ext cx="2961956" cy="979192"/>
            </a:xfrm>
            <a:custGeom>
              <a:avLst/>
              <a:gdLst>
                <a:gd name="connsiteX0" fmla="*/ 2777490 w 2777490"/>
                <a:gd name="connsiteY0" fmla="*/ 0 h 918210"/>
                <a:gd name="connsiteX1" fmla="*/ 2743200 w 2777490"/>
                <a:gd name="connsiteY1" fmla="*/ 133350 h 918210"/>
                <a:gd name="connsiteX2" fmla="*/ 2712720 w 2777490"/>
                <a:gd name="connsiteY2" fmla="*/ 270510 h 918210"/>
                <a:gd name="connsiteX3" fmla="*/ 2644140 w 2777490"/>
                <a:gd name="connsiteY3" fmla="*/ 487680 h 918210"/>
                <a:gd name="connsiteX4" fmla="*/ 1969770 w 2777490"/>
                <a:gd name="connsiteY4" fmla="*/ 918210 h 918210"/>
                <a:gd name="connsiteX5" fmla="*/ 922020 w 2777490"/>
                <a:gd name="connsiteY5" fmla="*/ 918210 h 918210"/>
                <a:gd name="connsiteX6" fmla="*/ 0 w 2777490"/>
                <a:gd name="connsiteY6" fmla="*/ 918210 h 91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7490" h="918210">
                  <a:moveTo>
                    <a:pt x="2777490" y="0"/>
                  </a:moveTo>
                  <a:lnTo>
                    <a:pt x="2743200" y="133350"/>
                  </a:lnTo>
                  <a:lnTo>
                    <a:pt x="2712720" y="270510"/>
                  </a:lnTo>
                  <a:lnTo>
                    <a:pt x="2644140" y="487680"/>
                  </a:lnTo>
                  <a:lnTo>
                    <a:pt x="1969770" y="918210"/>
                  </a:lnTo>
                  <a:lnTo>
                    <a:pt x="922020" y="918210"/>
                  </a:lnTo>
                  <a:lnTo>
                    <a:pt x="0" y="918210"/>
                  </a:lnTo>
                </a:path>
              </a:pathLst>
            </a:cu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0" name="Forme libre 299"/>
            <p:cNvSpPr/>
            <p:nvPr/>
          </p:nvSpPr>
          <p:spPr bwMode="auto">
            <a:xfrm>
              <a:off x="614774" y="2535331"/>
              <a:ext cx="2815687" cy="1231101"/>
            </a:xfrm>
            <a:custGeom>
              <a:avLst/>
              <a:gdLst>
                <a:gd name="connsiteX0" fmla="*/ 2640330 w 2640330"/>
                <a:gd name="connsiteY0" fmla="*/ 0 h 1154430"/>
                <a:gd name="connsiteX1" fmla="*/ 2571750 w 2640330"/>
                <a:gd name="connsiteY1" fmla="*/ 152400 h 1154430"/>
                <a:gd name="connsiteX2" fmla="*/ 2533650 w 2640330"/>
                <a:gd name="connsiteY2" fmla="*/ 251460 h 1154430"/>
                <a:gd name="connsiteX3" fmla="*/ 2446020 w 2640330"/>
                <a:gd name="connsiteY3" fmla="*/ 689610 h 1154430"/>
                <a:gd name="connsiteX4" fmla="*/ 2381250 w 2640330"/>
                <a:gd name="connsiteY4" fmla="*/ 845820 h 1154430"/>
                <a:gd name="connsiteX5" fmla="*/ 1969770 w 2640330"/>
                <a:gd name="connsiteY5" fmla="*/ 1154430 h 1154430"/>
                <a:gd name="connsiteX6" fmla="*/ 0 w 2640330"/>
                <a:gd name="connsiteY6" fmla="*/ 1154430 h 115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330" h="1154430">
                  <a:moveTo>
                    <a:pt x="2640330" y="0"/>
                  </a:moveTo>
                  <a:lnTo>
                    <a:pt x="2571750" y="152400"/>
                  </a:lnTo>
                  <a:lnTo>
                    <a:pt x="2533650" y="251460"/>
                  </a:lnTo>
                  <a:lnTo>
                    <a:pt x="2446020" y="689610"/>
                  </a:lnTo>
                  <a:lnTo>
                    <a:pt x="2381250" y="845820"/>
                  </a:lnTo>
                  <a:lnTo>
                    <a:pt x="1969770" y="1154430"/>
                  </a:lnTo>
                  <a:lnTo>
                    <a:pt x="0" y="1154430"/>
                  </a:lnTo>
                </a:path>
              </a:pathLst>
            </a:custGeom>
            <a:noFill/>
            <a:ln w="28575" cap="flat" cmpd="sng" algn="ctr">
              <a:solidFill>
                <a:srgbClr val="80838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1" name="Forme libre 300"/>
            <p:cNvSpPr/>
            <p:nvPr/>
          </p:nvSpPr>
          <p:spPr bwMode="auto">
            <a:xfrm>
              <a:off x="626963" y="2917257"/>
              <a:ext cx="2588156" cy="849175"/>
            </a:xfrm>
            <a:custGeom>
              <a:avLst/>
              <a:gdLst>
                <a:gd name="connsiteX0" fmla="*/ 2426970 w 2426970"/>
                <a:gd name="connsiteY0" fmla="*/ 0 h 796290"/>
                <a:gd name="connsiteX1" fmla="*/ 2369820 w 2426970"/>
                <a:gd name="connsiteY1" fmla="*/ 83820 h 796290"/>
                <a:gd name="connsiteX2" fmla="*/ 2297430 w 2426970"/>
                <a:gd name="connsiteY2" fmla="*/ 118110 h 796290"/>
                <a:gd name="connsiteX3" fmla="*/ 2156460 w 2426970"/>
                <a:gd name="connsiteY3" fmla="*/ 358140 h 796290"/>
                <a:gd name="connsiteX4" fmla="*/ 1965960 w 2426970"/>
                <a:gd name="connsiteY4" fmla="*/ 502920 h 796290"/>
                <a:gd name="connsiteX5" fmla="*/ 1828800 w 2426970"/>
                <a:gd name="connsiteY5" fmla="*/ 750570 h 796290"/>
                <a:gd name="connsiteX6" fmla="*/ 1760220 w 2426970"/>
                <a:gd name="connsiteY6" fmla="*/ 651510 h 796290"/>
                <a:gd name="connsiteX7" fmla="*/ 1623060 w 2426970"/>
                <a:gd name="connsiteY7" fmla="*/ 476250 h 796290"/>
                <a:gd name="connsiteX8" fmla="*/ 1055370 w 2426970"/>
                <a:gd name="connsiteY8" fmla="*/ 796290 h 796290"/>
                <a:gd name="connsiteX9" fmla="*/ 0 w 2426970"/>
                <a:gd name="connsiteY9" fmla="*/ 796290 h 796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6970" h="796290">
                  <a:moveTo>
                    <a:pt x="2426970" y="0"/>
                  </a:moveTo>
                  <a:lnTo>
                    <a:pt x="2369820" y="83820"/>
                  </a:lnTo>
                  <a:lnTo>
                    <a:pt x="2297430" y="118110"/>
                  </a:lnTo>
                  <a:lnTo>
                    <a:pt x="2156460" y="358140"/>
                  </a:lnTo>
                  <a:lnTo>
                    <a:pt x="1965960" y="502920"/>
                  </a:lnTo>
                  <a:lnTo>
                    <a:pt x="1828800" y="750570"/>
                  </a:lnTo>
                  <a:lnTo>
                    <a:pt x="1760220" y="651510"/>
                  </a:lnTo>
                  <a:lnTo>
                    <a:pt x="1623060" y="476250"/>
                  </a:lnTo>
                  <a:lnTo>
                    <a:pt x="1055370" y="796290"/>
                  </a:lnTo>
                  <a:lnTo>
                    <a:pt x="0" y="796290"/>
                  </a:lnTo>
                </a:path>
              </a:pathLst>
            </a:custGeom>
            <a:noFill/>
            <a:ln w="28575" cap="flat" cmpd="sng" algn="ctr">
              <a:solidFill>
                <a:srgbClr val="D5975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2" name="Forme libre 301"/>
            <p:cNvSpPr/>
            <p:nvPr/>
          </p:nvSpPr>
          <p:spPr bwMode="auto">
            <a:xfrm>
              <a:off x="622900" y="2547520"/>
              <a:ext cx="2157474" cy="1227038"/>
            </a:xfrm>
            <a:custGeom>
              <a:avLst/>
              <a:gdLst>
                <a:gd name="connsiteX0" fmla="*/ 2023110 w 2023110"/>
                <a:gd name="connsiteY0" fmla="*/ 0 h 1150620"/>
                <a:gd name="connsiteX1" fmla="*/ 1950720 w 2023110"/>
                <a:gd name="connsiteY1" fmla="*/ 106680 h 1150620"/>
                <a:gd name="connsiteX2" fmla="*/ 1070610 w 2023110"/>
                <a:gd name="connsiteY2" fmla="*/ 1139190 h 1150620"/>
                <a:gd name="connsiteX3" fmla="*/ 0 w 2023110"/>
                <a:gd name="connsiteY3" fmla="*/ 1150620 h 1150620"/>
              </a:gdLst>
              <a:ahLst/>
              <a:cxnLst>
                <a:cxn ang="0">
                  <a:pos x="connsiteX0" y="connsiteY0"/>
                </a:cxn>
                <a:cxn ang="0">
                  <a:pos x="connsiteX1" y="connsiteY1"/>
                </a:cxn>
                <a:cxn ang="0">
                  <a:pos x="connsiteX2" y="connsiteY2"/>
                </a:cxn>
                <a:cxn ang="0">
                  <a:pos x="connsiteX3" y="connsiteY3"/>
                </a:cxn>
              </a:cxnLst>
              <a:rect l="l" t="t" r="r" b="b"/>
              <a:pathLst>
                <a:path w="2023110" h="1150620">
                  <a:moveTo>
                    <a:pt x="2023110" y="0"/>
                  </a:moveTo>
                  <a:lnTo>
                    <a:pt x="1950720" y="106680"/>
                  </a:lnTo>
                  <a:lnTo>
                    <a:pt x="1070610" y="1139190"/>
                  </a:lnTo>
                  <a:lnTo>
                    <a:pt x="0" y="1150620"/>
                  </a:lnTo>
                </a:path>
              </a:pathLst>
            </a:custGeom>
            <a:noFill/>
            <a:ln w="28575" cap="flat" cmpd="sng" algn="ctr">
              <a:solidFill>
                <a:srgbClr val="00B0A4"/>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3" name="Forme libre 302"/>
            <p:cNvSpPr/>
            <p:nvPr/>
          </p:nvSpPr>
          <p:spPr bwMode="auto">
            <a:xfrm>
              <a:off x="614774" y="2726294"/>
              <a:ext cx="1950259" cy="1044201"/>
            </a:xfrm>
            <a:custGeom>
              <a:avLst/>
              <a:gdLst>
                <a:gd name="connsiteX0" fmla="*/ 1828800 w 1828800"/>
                <a:gd name="connsiteY0" fmla="*/ 0 h 979170"/>
                <a:gd name="connsiteX1" fmla="*/ 1756410 w 1828800"/>
                <a:gd name="connsiteY1" fmla="*/ 72390 h 979170"/>
                <a:gd name="connsiteX2" fmla="*/ 1699260 w 1828800"/>
                <a:gd name="connsiteY2" fmla="*/ 297180 h 979170"/>
                <a:gd name="connsiteX3" fmla="*/ 1626870 w 1828800"/>
                <a:gd name="connsiteY3" fmla="*/ 358140 h 979170"/>
                <a:gd name="connsiteX4" fmla="*/ 1562100 w 1828800"/>
                <a:gd name="connsiteY4" fmla="*/ 632460 h 979170"/>
                <a:gd name="connsiteX5" fmla="*/ 1497330 w 1828800"/>
                <a:gd name="connsiteY5" fmla="*/ 720090 h 979170"/>
                <a:gd name="connsiteX6" fmla="*/ 1047750 w 1828800"/>
                <a:gd name="connsiteY6" fmla="*/ 975360 h 979170"/>
                <a:gd name="connsiteX7" fmla="*/ 0 w 1828800"/>
                <a:gd name="connsiteY7" fmla="*/ 979170 h 97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800" h="979170">
                  <a:moveTo>
                    <a:pt x="1828800" y="0"/>
                  </a:moveTo>
                  <a:lnTo>
                    <a:pt x="1756410" y="72390"/>
                  </a:lnTo>
                  <a:lnTo>
                    <a:pt x="1699260" y="297180"/>
                  </a:lnTo>
                  <a:lnTo>
                    <a:pt x="1626870" y="358140"/>
                  </a:lnTo>
                  <a:lnTo>
                    <a:pt x="1562100" y="632460"/>
                  </a:lnTo>
                  <a:lnTo>
                    <a:pt x="1497330" y="720090"/>
                  </a:lnTo>
                  <a:lnTo>
                    <a:pt x="1047750" y="975360"/>
                  </a:lnTo>
                  <a:lnTo>
                    <a:pt x="0" y="979170"/>
                  </a:lnTo>
                </a:path>
              </a:pathLst>
            </a:custGeom>
            <a:noFill/>
            <a:ln w="28575" cap="flat" cmpd="sng" algn="ctr">
              <a:solidFill>
                <a:srgbClr val="0533E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4" name="Forme libre 303"/>
            <p:cNvSpPr/>
            <p:nvPr/>
          </p:nvSpPr>
          <p:spPr bwMode="auto">
            <a:xfrm>
              <a:off x="622900" y="2718168"/>
              <a:ext cx="1661783" cy="1044201"/>
            </a:xfrm>
            <a:custGeom>
              <a:avLst/>
              <a:gdLst>
                <a:gd name="connsiteX0" fmla="*/ 1558290 w 1558290"/>
                <a:gd name="connsiteY0" fmla="*/ 0 h 979170"/>
                <a:gd name="connsiteX1" fmla="*/ 1489710 w 1558290"/>
                <a:gd name="connsiteY1" fmla="*/ 57150 h 979170"/>
                <a:gd name="connsiteX2" fmla="*/ 1276350 w 1558290"/>
                <a:gd name="connsiteY2" fmla="*/ 468630 h 979170"/>
                <a:gd name="connsiteX3" fmla="*/ 1211580 w 1558290"/>
                <a:gd name="connsiteY3" fmla="*/ 525780 h 979170"/>
                <a:gd name="connsiteX4" fmla="*/ 1154430 w 1558290"/>
                <a:gd name="connsiteY4" fmla="*/ 563880 h 979170"/>
                <a:gd name="connsiteX5" fmla="*/ 1066800 w 1558290"/>
                <a:gd name="connsiteY5" fmla="*/ 803910 h 979170"/>
                <a:gd name="connsiteX6" fmla="*/ 933450 w 1558290"/>
                <a:gd name="connsiteY6" fmla="*/ 979170 h 979170"/>
                <a:gd name="connsiteX7" fmla="*/ 0 w 1558290"/>
                <a:gd name="connsiteY7" fmla="*/ 979170 h 97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8290" h="979170">
                  <a:moveTo>
                    <a:pt x="1558290" y="0"/>
                  </a:moveTo>
                  <a:lnTo>
                    <a:pt x="1489710" y="57150"/>
                  </a:lnTo>
                  <a:lnTo>
                    <a:pt x="1276350" y="468630"/>
                  </a:lnTo>
                  <a:lnTo>
                    <a:pt x="1211580" y="525780"/>
                  </a:lnTo>
                  <a:lnTo>
                    <a:pt x="1154430" y="563880"/>
                  </a:lnTo>
                  <a:lnTo>
                    <a:pt x="1066800" y="803910"/>
                  </a:lnTo>
                  <a:lnTo>
                    <a:pt x="933450" y="979170"/>
                  </a:lnTo>
                  <a:lnTo>
                    <a:pt x="0" y="979170"/>
                  </a:lnTo>
                </a:path>
              </a:pathLst>
            </a:custGeom>
            <a:noFill/>
            <a:ln w="28575" cap="flat" cmpd="sng" algn="ctr">
              <a:solidFill>
                <a:srgbClr val="A23ED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sp>
          <p:nvSpPr>
            <p:cNvPr id="305" name="Forme libre 304"/>
            <p:cNvSpPr/>
            <p:nvPr/>
          </p:nvSpPr>
          <p:spPr bwMode="auto">
            <a:xfrm>
              <a:off x="618837" y="2478448"/>
              <a:ext cx="1369244" cy="1292046"/>
            </a:xfrm>
            <a:custGeom>
              <a:avLst/>
              <a:gdLst>
                <a:gd name="connsiteX0" fmla="*/ 1283970 w 1283970"/>
                <a:gd name="connsiteY0" fmla="*/ 0 h 1211580"/>
                <a:gd name="connsiteX1" fmla="*/ 1211580 w 1283970"/>
                <a:gd name="connsiteY1" fmla="*/ 152400 h 1211580"/>
                <a:gd name="connsiteX2" fmla="*/ 1074420 w 1283970"/>
                <a:gd name="connsiteY2" fmla="*/ 480060 h 1211580"/>
                <a:gd name="connsiteX3" fmla="*/ 1005840 w 1283970"/>
                <a:gd name="connsiteY3" fmla="*/ 582930 h 1211580"/>
                <a:gd name="connsiteX4" fmla="*/ 941070 w 1283970"/>
                <a:gd name="connsiteY4" fmla="*/ 636270 h 1211580"/>
                <a:gd name="connsiteX5" fmla="*/ 518160 w 1283970"/>
                <a:gd name="connsiteY5" fmla="*/ 1211580 h 1211580"/>
                <a:gd name="connsiteX6" fmla="*/ 0 w 1283970"/>
                <a:gd name="connsiteY6" fmla="*/ 1211580 h 121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970" h="1211580">
                  <a:moveTo>
                    <a:pt x="1283970" y="0"/>
                  </a:moveTo>
                  <a:lnTo>
                    <a:pt x="1211580" y="152400"/>
                  </a:lnTo>
                  <a:lnTo>
                    <a:pt x="1074420" y="480060"/>
                  </a:lnTo>
                  <a:lnTo>
                    <a:pt x="1005840" y="582930"/>
                  </a:lnTo>
                  <a:lnTo>
                    <a:pt x="941070" y="636270"/>
                  </a:lnTo>
                  <a:lnTo>
                    <a:pt x="518160" y="1211580"/>
                  </a:lnTo>
                  <a:lnTo>
                    <a:pt x="0" y="1211580"/>
                  </a:lnTo>
                </a:path>
              </a:pathLst>
            </a:custGeom>
            <a:noFill/>
            <a:ln w="28575" cap="flat" cmpd="sng" algn="ctr">
              <a:solidFill>
                <a:srgbClr val="D9203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800" b="0" i="0" u="none" strike="noStrike" cap="none" normalizeH="0" baseline="0">
                <a:ln>
                  <a:noFill/>
                </a:ln>
                <a:solidFill>
                  <a:srgbClr val="000066"/>
                </a:solidFill>
                <a:effectLst/>
                <a:latin typeface="Arial" charset="0"/>
              </a:endParaRPr>
            </a:p>
          </p:txBody>
        </p:sp>
        <p:grpSp>
          <p:nvGrpSpPr>
            <p:cNvPr id="311" name="Grouper 310"/>
            <p:cNvGrpSpPr>
              <a:grpSpLocks noChangeAspect="1"/>
            </p:cNvGrpSpPr>
            <p:nvPr/>
          </p:nvGrpSpPr>
          <p:grpSpPr>
            <a:xfrm>
              <a:off x="4620367" y="2214015"/>
              <a:ext cx="4387849" cy="2320773"/>
              <a:chOff x="4886881" y="2229895"/>
              <a:chExt cx="4020608" cy="2126532"/>
            </a:xfrm>
          </p:grpSpPr>
          <p:cxnSp>
            <p:nvCxnSpPr>
              <p:cNvPr id="312" name="Connecteur droit 311"/>
              <p:cNvCxnSpPr/>
              <p:nvPr/>
            </p:nvCxnSpPr>
            <p:spPr bwMode="auto">
              <a:xfrm>
                <a:off x="5228883" y="236188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13" name="ZoneTexte 312"/>
              <p:cNvSpPr txBox="1"/>
              <p:nvPr/>
            </p:nvSpPr>
            <p:spPr>
              <a:xfrm>
                <a:off x="4886881" y="2229895"/>
                <a:ext cx="402755" cy="253815"/>
              </a:xfrm>
              <a:prstGeom prst="rect">
                <a:avLst/>
              </a:prstGeom>
              <a:noFill/>
            </p:spPr>
            <p:txBody>
              <a:bodyPr wrap="none" rtlCol="0">
                <a:spAutoFit/>
              </a:bodyPr>
              <a:lstStyle/>
              <a:p>
                <a:pPr algn="r"/>
                <a:r>
                  <a:rPr lang="fr-FR" sz="1200" dirty="0">
                    <a:solidFill>
                      <a:srgbClr val="000066"/>
                    </a:solidFill>
                  </a:rPr>
                  <a:t>600</a:t>
                </a:r>
                <a:endParaRPr lang="fr-FR" sz="1200" baseline="30000" dirty="0">
                  <a:solidFill>
                    <a:srgbClr val="000066"/>
                  </a:solidFill>
                </a:endParaRPr>
              </a:p>
            </p:txBody>
          </p:sp>
          <p:sp>
            <p:nvSpPr>
              <p:cNvPr id="316" name="Forme libre 315"/>
              <p:cNvSpPr/>
              <p:nvPr/>
            </p:nvSpPr>
            <p:spPr bwMode="auto">
              <a:xfrm>
                <a:off x="5304753" y="2353766"/>
                <a:ext cx="3602736" cy="1892835"/>
              </a:xfrm>
              <a:custGeom>
                <a:avLst/>
                <a:gdLst>
                  <a:gd name="connsiteX0" fmla="*/ 0 w 3602736"/>
                  <a:gd name="connsiteY0" fmla="*/ 0 h 2218944"/>
                  <a:gd name="connsiteX1" fmla="*/ 0 w 3602736"/>
                  <a:gd name="connsiteY1" fmla="*/ 2218944 h 2218944"/>
                  <a:gd name="connsiteX2" fmla="*/ 3602736 w 3602736"/>
                  <a:gd name="connsiteY2" fmla="*/ 2218944 h 2218944"/>
                </a:gdLst>
                <a:ahLst/>
                <a:cxnLst>
                  <a:cxn ang="0">
                    <a:pos x="connsiteX0" y="connsiteY0"/>
                  </a:cxn>
                  <a:cxn ang="0">
                    <a:pos x="connsiteX1" y="connsiteY1"/>
                  </a:cxn>
                  <a:cxn ang="0">
                    <a:pos x="connsiteX2" y="connsiteY2"/>
                  </a:cxn>
                </a:cxnLst>
                <a:rect l="l" t="t" r="r" b="b"/>
                <a:pathLst>
                  <a:path w="3602736" h="2218944">
                    <a:moveTo>
                      <a:pt x="0" y="0"/>
                    </a:moveTo>
                    <a:lnTo>
                      <a:pt x="0" y="2218944"/>
                    </a:lnTo>
                    <a:lnTo>
                      <a:pt x="3602736" y="2218944"/>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317" name="Connecteur droit 316"/>
              <p:cNvCxnSpPr/>
              <p:nvPr/>
            </p:nvCxnSpPr>
            <p:spPr bwMode="auto">
              <a:xfrm>
                <a:off x="5228883" y="294381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18" name="ZoneTexte 317"/>
              <p:cNvSpPr txBox="1"/>
              <p:nvPr/>
            </p:nvSpPr>
            <p:spPr>
              <a:xfrm>
                <a:off x="4886881" y="2811825"/>
                <a:ext cx="402755" cy="253815"/>
              </a:xfrm>
              <a:prstGeom prst="rect">
                <a:avLst/>
              </a:prstGeom>
              <a:noFill/>
            </p:spPr>
            <p:txBody>
              <a:bodyPr wrap="none" rtlCol="0">
                <a:spAutoFit/>
              </a:bodyPr>
              <a:lstStyle/>
              <a:p>
                <a:pPr algn="r"/>
                <a:r>
                  <a:rPr lang="fr-FR" sz="1200" dirty="0">
                    <a:solidFill>
                      <a:srgbClr val="000066"/>
                    </a:solidFill>
                  </a:rPr>
                  <a:t>400</a:t>
                </a:r>
                <a:endParaRPr lang="fr-FR" sz="1200" baseline="30000" dirty="0">
                  <a:solidFill>
                    <a:srgbClr val="000066"/>
                  </a:solidFill>
                </a:endParaRPr>
              </a:p>
            </p:txBody>
          </p:sp>
          <p:cxnSp>
            <p:nvCxnSpPr>
              <p:cNvPr id="319" name="Connecteur droit 318"/>
              <p:cNvCxnSpPr/>
              <p:nvPr/>
            </p:nvCxnSpPr>
            <p:spPr bwMode="auto">
              <a:xfrm>
                <a:off x="5228883" y="3586345"/>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20" name="ZoneTexte 319"/>
              <p:cNvSpPr txBox="1"/>
              <p:nvPr/>
            </p:nvSpPr>
            <p:spPr>
              <a:xfrm>
                <a:off x="4886881" y="3454356"/>
                <a:ext cx="402755" cy="253815"/>
              </a:xfrm>
              <a:prstGeom prst="rect">
                <a:avLst/>
              </a:prstGeom>
              <a:noFill/>
            </p:spPr>
            <p:txBody>
              <a:bodyPr wrap="none" rtlCol="0">
                <a:spAutoFit/>
              </a:bodyPr>
              <a:lstStyle/>
              <a:p>
                <a:pPr algn="r"/>
                <a:r>
                  <a:rPr lang="fr-FR" sz="1200" dirty="0">
                    <a:solidFill>
                      <a:srgbClr val="000066"/>
                    </a:solidFill>
                  </a:rPr>
                  <a:t>200</a:t>
                </a:r>
                <a:endParaRPr lang="fr-FR" sz="1200" baseline="30000" dirty="0">
                  <a:solidFill>
                    <a:srgbClr val="000066"/>
                  </a:solidFill>
                </a:endParaRPr>
              </a:p>
            </p:txBody>
          </p:sp>
          <p:cxnSp>
            <p:nvCxnSpPr>
              <p:cNvPr id="321" name="Connecteur droit 320"/>
              <p:cNvCxnSpPr/>
              <p:nvPr/>
            </p:nvCxnSpPr>
            <p:spPr bwMode="auto">
              <a:xfrm>
                <a:off x="5228883" y="4234601"/>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22" name="ZoneTexte 321"/>
              <p:cNvSpPr txBox="1"/>
              <p:nvPr/>
            </p:nvSpPr>
            <p:spPr>
              <a:xfrm>
                <a:off x="5042577" y="4102612"/>
                <a:ext cx="247059" cy="253815"/>
              </a:xfrm>
              <a:prstGeom prst="rect">
                <a:avLst/>
              </a:prstGeom>
              <a:noFill/>
            </p:spPr>
            <p:txBody>
              <a:bodyPr wrap="none" rtlCol="0">
                <a:spAutoFit/>
              </a:bodyPr>
              <a:lstStyle/>
              <a:p>
                <a:pPr algn="r"/>
                <a:r>
                  <a:rPr lang="fr-FR" sz="1200" dirty="0">
                    <a:solidFill>
                      <a:srgbClr val="000066"/>
                    </a:solidFill>
                  </a:rPr>
                  <a:t>0</a:t>
                </a:r>
                <a:endParaRPr lang="fr-FR" sz="1200" baseline="30000" dirty="0">
                  <a:solidFill>
                    <a:srgbClr val="000066"/>
                  </a:solidFill>
                </a:endParaRPr>
              </a:p>
            </p:txBody>
          </p:sp>
          <p:sp>
            <p:nvSpPr>
              <p:cNvPr id="324" name="Forme libre 323"/>
              <p:cNvSpPr/>
              <p:nvPr/>
            </p:nvSpPr>
            <p:spPr bwMode="auto">
              <a:xfrm>
                <a:off x="5688801" y="2670972"/>
                <a:ext cx="3218688" cy="1565229"/>
              </a:xfrm>
              <a:custGeom>
                <a:avLst/>
                <a:gdLst>
                  <a:gd name="connsiteX0" fmla="*/ 0 w 3218688"/>
                  <a:gd name="connsiteY0" fmla="*/ 0 h 1834896"/>
                  <a:gd name="connsiteX1" fmla="*/ 841248 w 3218688"/>
                  <a:gd name="connsiteY1" fmla="*/ 1804416 h 1834896"/>
                  <a:gd name="connsiteX2" fmla="*/ 1645920 w 3218688"/>
                  <a:gd name="connsiteY2" fmla="*/ 1804416 h 1834896"/>
                  <a:gd name="connsiteX3" fmla="*/ 2426208 w 3218688"/>
                  <a:gd name="connsiteY3" fmla="*/ 1773936 h 1834896"/>
                  <a:gd name="connsiteX4" fmla="*/ 3218688 w 3218688"/>
                  <a:gd name="connsiteY4" fmla="*/ 1834896 h 1834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688" h="1834896">
                    <a:moveTo>
                      <a:pt x="0" y="0"/>
                    </a:moveTo>
                    <a:lnTo>
                      <a:pt x="841248" y="1804416"/>
                    </a:lnTo>
                    <a:lnTo>
                      <a:pt x="1645920" y="1804416"/>
                    </a:lnTo>
                    <a:lnTo>
                      <a:pt x="2426208" y="1773936"/>
                    </a:lnTo>
                    <a:lnTo>
                      <a:pt x="3218688" y="1834896"/>
                    </a:lnTo>
                  </a:path>
                </a:pathLst>
              </a:custGeom>
              <a:noFill/>
              <a:ln w="28575" cap="flat" cmpd="sng" algn="ctr">
                <a:solidFill>
                  <a:srgbClr val="D9203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25" name="Forme libre 324"/>
              <p:cNvSpPr/>
              <p:nvPr/>
            </p:nvSpPr>
            <p:spPr bwMode="auto">
              <a:xfrm>
                <a:off x="5694897" y="3102579"/>
                <a:ext cx="3200400" cy="1128421"/>
              </a:xfrm>
              <a:custGeom>
                <a:avLst/>
                <a:gdLst>
                  <a:gd name="connsiteX0" fmla="*/ 0 w 3200400"/>
                  <a:gd name="connsiteY0" fmla="*/ 0 h 1322832"/>
                  <a:gd name="connsiteX1" fmla="*/ 835152 w 3200400"/>
                  <a:gd name="connsiteY1" fmla="*/ 1292352 h 1322832"/>
                  <a:gd name="connsiteX2" fmla="*/ 1639824 w 3200400"/>
                  <a:gd name="connsiteY2" fmla="*/ 1310640 h 1322832"/>
                  <a:gd name="connsiteX3" fmla="*/ 2401824 w 3200400"/>
                  <a:gd name="connsiteY3" fmla="*/ 1152144 h 1322832"/>
                  <a:gd name="connsiteX4" fmla="*/ 3200400 w 3200400"/>
                  <a:gd name="connsiteY4" fmla="*/ 1322832 h 132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0400" h="1322832">
                    <a:moveTo>
                      <a:pt x="0" y="0"/>
                    </a:moveTo>
                    <a:lnTo>
                      <a:pt x="835152" y="1292352"/>
                    </a:lnTo>
                    <a:lnTo>
                      <a:pt x="1639824" y="1310640"/>
                    </a:lnTo>
                    <a:lnTo>
                      <a:pt x="2401824" y="1152144"/>
                    </a:lnTo>
                    <a:lnTo>
                      <a:pt x="3200400" y="1322832"/>
                    </a:lnTo>
                  </a:path>
                </a:pathLst>
              </a:custGeom>
              <a:noFill/>
              <a:ln w="28575" cap="flat" cmpd="sng" algn="ctr">
                <a:solidFill>
                  <a:srgbClr val="0533E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26" name="Forme libre 325"/>
              <p:cNvSpPr/>
              <p:nvPr/>
            </p:nvSpPr>
            <p:spPr bwMode="auto">
              <a:xfrm>
                <a:off x="5688801" y="3866993"/>
                <a:ext cx="3218688" cy="358807"/>
              </a:xfrm>
              <a:custGeom>
                <a:avLst/>
                <a:gdLst>
                  <a:gd name="connsiteX0" fmla="*/ 0 w 3218688"/>
                  <a:gd name="connsiteY0" fmla="*/ 0 h 420624"/>
                  <a:gd name="connsiteX1" fmla="*/ 835152 w 3218688"/>
                  <a:gd name="connsiteY1" fmla="*/ 414528 h 420624"/>
                  <a:gd name="connsiteX2" fmla="*/ 1670304 w 3218688"/>
                  <a:gd name="connsiteY2" fmla="*/ 420624 h 420624"/>
                  <a:gd name="connsiteX3" fmla="*/ 2407920 w 3218688"/>
                  <a:gd name="connsiteY3" fmla="*/ 195072 h 420624"/>
                  <a:gd name="connsiteX4" fmla="*/ 3218688 w 3218688"/>
                  <a:gd name="connsiteY4" fmla="*/ 414528 h 420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8688" h="420624">
                    <a:moveTo>
                      <a:pt x="0" y="0"/>
                    </a:moveTo>
                    <a:lnTo>
                      <a:pt x="835152" y="414528"/>
                    </a:lnTo>
                    <a:lnTo>
                      <a:pt x="1670304" y="420624"/>
                    </a:lnTo>
                    <a:lnTo>
                      <a:pt x="2407920" y="195072"/>
                    </a:lnTo>
                    <a:lnTo>
                      <a:pt x="3218688" y="414528"/>
                    </a:lnTo>
                  </a:path>
                </a:pathLst>
              </a:custGeom>
              <a:noFill/>
              <a:ln w="28575" cap="flat" cmpd="sng" algn="ctr">
                <a:solidFill>
                  <a:srgbClr val="B1C48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27" name="Forme libre 326"/>
              <p:cNvSpPr/>
              <p:nvPr/>
            </p:nvSpPr>
            <p:spPr bwMode="auto">
              <a:xfrm>
                <a:off x="5703533" y="3953662"/>
                <a:ext cx="3197860" cy="283839"/>
              </a:xfrm>
              <a:custGeom>
                <a:avLst/>
                <a:gdLst>
                  <a:gd name="connsiteX0" fmla="*/ 0 w 3197860"/>
                  <a:gd name="connsiteY0" fmla="*/ 0 h 332740"/>
                  <a:gd name="connsiteX1" fmla="*/ 825500 w 3197860"/>
                  <a:gd name="connsiteY1" fmla="*/ 325120 h 332740"/>
                  <a:gd name="connsiteX2" fmla="*/ 1640840 w 3197860"/>
                  <a:gd name="connsiteY2" fmla="*/ 320040 h 332740"/>
                  <a:gd name="connsiteX3" fmla="*/ 2418080 w 3197860"/>
                  <a:gd name="connsiteY3" fmla="*/ 302260 h 332740"/>
                  <a:gd name="connsiteX4" fmla="*/ 3197860 w 3197860"/>
                  <a:gd name="connsiteY4" fmla="*/ 332740 h 332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860" h="332740">
                    <a:moveTo>
                      <a:pt x="0" y="0"/>
                    </a:moveTo>
                    <a:lnTo>
                      <a:pt x="825500" y="325120"/>
                    </a:lnTo>
                    <a:lnTo>
                      <a:pt x="1640840" y="320040"/>
                    </a:lnTo>
                    <a:lnTo>
                      <a:pt x="2418080" y="302260"/>
                    </a:lnTo>
                    <a:lnTo>
                      <a:pt x="3197860" y="332740"/>
                    </a:lnTo>
                  </a:path>
                </a:pathLst>
              </a:custGeom>
              <a:noFill/>
              <a:ln w="28575" cap="flat" cmpd="sng" algn="ctr">
                <a:solidFill>
                  <a:srgbClr val="A23ED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28" name="Forme libre 327"/>
              <p:cNvSpPr/>
              <p:nvPr/>
            </p:nvSpPr>
            <p:spPr bwMode="auto">
              <a:xfrm>
                <a:off x="5685753" y="4059830"/>
                <a:ext cx="3202940" cy="182003"/>
              </a:xfrm>
              <a:custGeom>
                <a:avLst/>
                <a:gdLst>
                  <a:gd name="connsiteX0" fmla="*/ 0 w 3202940"/>
                  <a:gd name="connsiteY0" fmla="*/ 0 h 213360"/>
                  <a:gd name="connsiteX1" fmla="*/ 843280 w 3202940"/>
                  <a:gd name="connsiteY1" fmla="*/ 213360 h 213360"/>
                  <a:gd name="connsiteX2" fmla="*/ 1645920 w 3202940"/>
                  <a:gd name="connsiteY2" fmla="*/ 213360 h 213360"/>
                  <a:gd name="connsiteX3" fmla="*/ 2438400 w 3202940"/>
                  <a:gd name="connsiteY3" fmla="*/ 213360 h 213360"/>
                  <a:gd name="connsiteX4" fmla="*/ 3202940 w 3202940"/>
                  <a:gd name="connsiteY4" fmla="*/ 213360 h 21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2940" h="213360">
                    <a:moveTo>
                      <a:pt x="0" y="0"/>
                    </a:moveTo>
                    <a:lnTo>
                      <a:pt x="843280" y="213360"/>
                    </a:lnTo>
                    <a:lnTo>
                      <a:pt x="1645920" y="213360"/>
                    </a:lnTo>
                    <a:lnTo>
                      <a:pt x="2438400" y="213360"/>
                    </a:lnTo>
                    <a:lnTo>
                      <a:pt x="3202940" y="213360"/>
                    </a:lnTo>
                  </a:path>
                </a:pathLst>
              </a:cu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29" name="Forme libre 328"/>
              <p:cNvSpPr/>
              <p:nvPr/>
            </p:nvSpPr>
            <p:spPr bwMode="auto">
              <a:xfrm>
                <a:off x="5688293" y="4100998"/>
                <a:ext cx="3213100" cy="138669"/>
              </a:xfrm>
              <a:custGeom>
                <a:avLst/>
                <a:gdLst>
                  <a:gd name="connsiteX0" fmla="*/ 0 w 3213100"/>
                  <a:gd name="connsiteY0" fmla="*/ 0 h 162560"/>
                  <a:gd name="connsiteX1" fmla="*/ 833120 w 3213100"/>
                  <a:gd name="connsiteY1" fmla="*/ 162560 h 162560"/>
                  <a:gd name="connsiteX2" fmla="*/ 1640840 w 3213100"/>
                  <a:gd name="connsiteY2" fmla="*/ 162560 h 162560"/>
                  <a:gd name="connsiteX3" fmla="*/ 2410460 w 3213100"/>
                  <a:gd name="connsiteY3" fmla="*/ 162560 h 162560"/>
                  <a:gd name="connsiteX4" fmla="*/ 3213100 w 3213100"/>
                  <a:gd name="connsiteY4" fmla="*/ 162560 h 16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100" h="162560">
                    <a:moveTo>
                      <a:pt x="0" y="0"/>
                    </a:moveTo>
                    <a:lnTo>
                      <a:pt x="833120" y="162560"/>
                    </a:lnTo>
                    <a:lnTo>
                      <a:pt x="1640840" y="162560"/>
                    </a:lnTo>
                    <a:lnTo>
                      <a:pt x="2410460" y="162560"/>
                    </a:lnTo>
                    <a:lnTo>
                      <a:pt x="3213100" y="162560"/>
                    </a:lnTo>
                  </a:path>
                </a:pathLst>
              </a:custGeom>
              <a:noFill/>
              <a:ln w="28575" cap="flat" cmpd="sng" algn="ctr">
                <a:solidFill>
                  <a:srgbClr val="D5975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30" name="Forme libre 329"/>
              <p:cNvSpPr/>
              <p:nvPr/>
            </p:nvSpPr>
            <p:spPr bwMode="auto">
              <a:xfrm>
                <a:off x="5695913" y="4226667"/>
                <a:ext cx="3202940" cy="0"/>
              </a:xfrm>
              <a:custGeom>
                <a:avLst/>
                <a:gdLst>
                  <a:gd name="connsiteX0" fmla="*/ 0 w 3202940"/>
                  <a:gd name="connsiteY0" fmla="*/ 0 h 0"/>
                  <a:gd name="connsiteX1" fmla="*/ 840740 w 3202940"/>
                  <a:gd name="connsiteY1" fmla="*/ 0 h 0"/>
                  <a:gd name="connsiteX2" fmla="*/ 1630680 w 3202940"/>
                  <a:gd name="connsiteY2" fmla="*/ 0 h 0"/>
                  <a:gd name="connsiteX3" fmla="*/ 2428240 w 3202940"/>
                  <a:gd name="connsiteY3" fmla="*/ 0 h 0"/>
                  <a:gd name="connsiteX4" fmla="*/ 3202940 w 320294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2940">
                    <a:moveTo>
                      <a:pt x="0" y="0"/>
                    </a:moveTo>
                    <a:lnTo>
                      <a:pt x="840740" y="0"/>
                    </a:lnTo>
                    <a:lnTo>
                      <a:pt x="1630680" y="0"/>
                    </a:lnTo>
                    <a:lnTo>
                      <a:pt x="2428240" y="0"/>
                    </a:lnTo>
                    <a:lnTo>
                      <a:pt x="3202940" y="0"/>
                    </a:lnTo>
                  </a:path>
                </a:pathLst>
              </a:custGeom>
              <a:noFill/>
              <a:ln w="28575" cap="flat" cmpd="sng" algn="ctr">
                <a:solidFill>
                  <a:srgbClr val="808383"/>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grpSp>
        <p:grpSp>
          <p:nvGrpSpPr>
            <p:cNvPr id="331" name="Grouper 330"/>
            <p:cNvGrpSpPr/>
            <p:nvPr/>
          </p:nvGrpSpPr>
          <p:grpSpPr>
            <a:xfrm>
              <a:off x="1703895" y="1939051"/>
              <a:ext cx="6078808" cy="276999"/>
              <a:chOff x="1703895" y="1859676"/>
              <a:chExt cx="6078808" cy="276999"/>
            </a:xfrm>
          </p:grpSpPr>
          <p:sp>
            <p:nvSpPr>
              <p:cNvPr id="332" name="ZoneTexte 331"/>
              <p:cNvSpPr txBox="1"/>
              <p:nvPr/>
            </p:nvSpPr>
            <p:spPr>
              <a:xfrm>
                <a:off x="7323923" y="1859676"/>
                <a:ext cx="458780" cy="276999"/>
              </a:xfrm>
              <a:prstGeom prst="rect">
                <a:avLst/>
              </a:prstGeom>
              <a:noFill/>
            </p:spPr>
            <p:txBody>
              <a:bodyPr wrap="none" rtlCol="0">
                <a:spAutoFit/>
              </a:bodyPr>
              <a:lstStyle/>
              <a:p>
                <a:pPr algn="ctr"/>
                <a:r>
                  <a:rPr lang="fr-FR" sz="1200" dirty="0">
                    <a:solidFill>
                      <a:srgbClr val="000066"/>
                    </a:solidFill>
                  </a:rPr>
                  <a:t>Pt 8</a:t>
                </a:r>
              </a:p>
            </p:txBody>
          </p:sp>
          <p:sp>
            <p:nvSpPr>
              <p:cNvPr id="333" name="ZoneTexte 332"/>
              <p:cNvSpPr txBox="1"/>
              <p:nvPr/>
            </p:nvSpPr>
            <p:spPr>
              <a:xfrm>
                <a:off x="5793829" y="1859676"/>
                <a:ext cx="458780" cy="276999"/>
              </a:xfrm>
              <a:prstGeom prst="rect">
                <a:avLst/>
              </a:prstGeom>
              <a:noFill/>
            </p:spPr>
            <p:txBody>
              <a:bodyPr wrap="none" rtlCol="0">
                <a:spAutoFit/>
              </a:bodyPr>
              <a:lstStyle/>
              <a:p>
                <a:pPr algn="ctr"/>
                <a:r>
                  <a:rPr lang="fr-FR" sz="1200" dirty="0">
                    <a:solidFill>
                      <a:srgbClr val="000066"/>
                    </a:solidFill>
                  </a:rPr>
                  <a:t>Pt 6</a:t>
                </a:r>
              </a:p>
            </p:txBody>
          </p:sp>
          <p:cxnSp>
            <p:nvCxnSpPr>
              <p:cNvPr id="334" name="Connecteur droit 333"/>
              <p:cNvCxnSpPr/>
              <p:nvPr/>
            </p:nvCxnSpPr>
            <p:spPr bwMode="auto">
              <a:xfrm>
                <a:off x="5486789" y="2013564"/>
                <a:ext cx="299834" cy="0"/>
              </a:xfrm>
              <a:prstGeom prst="line">
                <a:avLst/>
              </a:prstGeom>
              <a:noFill/>
              <a:ln w="28575" cap="flat" cmpd="sng" algn="ctr">
                <a:solidFill>
                  <a:srgbClr val="808383"/>
                </a:solidFill>
                <a:prstDash val="solid"/>
                <a:round/>
                <a:headEnd type="none" w="med" len="med"/>
                <a:tailEnd type="none" w="med" len="med"/>
              </a:ln>
              <a:effectLst/>
            </p:spPr>
          </p:cxnSp>
          <p:cxnSp>
            <p:nvCxnSpPr>
              <p:cNvPr id="335" name="Connecteur droit 334"/>
              <p:cNvCxnSpPr/>
              <p:nvPr/>
            </p:nvCxnSpPr>
            <p:spPr bwMode="auto">
              <a:xfrm>
                <a:off x="6277489" y="2013564"/>
                <a:ext cx="299834" cy="0"/>
              </a:xfrm>
              <a:prstGeom prst="line">
                <a:avLst/>
              </a:prstGeom>
              <a:noFill/>
              <a:ln w="28575" cap="flat" cmpd="sng" algn="ctr">
                <a:solidFill>
                  <a:srgbClr val="B1C482"/>
                </a:solidFill>
                <a:prstDash val="solid"/>
                <a:round/>
                <a:headEnd type="none" w="med" len="med"/>
                <a:tailEnd type="none" w="med" len="med"/>
              </a:ln>
              <a:effectLst/>
            </p:spPr>
          </p:cxnSp>
          <p:cxnSp>
            <p:nvCxnSpPr>
              <p:cNvPr id="336" name="Connecteur droit 335"/>
              <p:cNvCxnSpPr/>
              <p:nvPr/>
            </p:nvCxnSpPr>
            <p:spPr bwMode="auto">
              <a:xfrm>
                <a:off x="4726249" y="2013564"/>
                <a:ext cx="299834" cy="0"/>
              </a:xfrm>
              <a:prstGeom prst="line">
                <a:avLst/>
              </a:prstGeom>
              <a:noFill/>
              <a:ln w="28575" cap="flat" cmpd="sng" algn="ctr">
                <a:solidFill>
                  <a:srgbClr val="D5975B"/>
                </a:solidFill>
                <a:prstDash val="solid"/>
                <a:round/>
                <a:headEnd type="none" w="med" len="med"/>
                <a:tailEnd type="none" w="med" len="med"/>
              </a:ln>
              <a:effectLst/>
            </p:spPr>
          </p:cxnSp>
          <p:cxnSp>
            <p:nvCxnSpPr>
              <p:cNvPr id="337" name="Connecteur droit 336"/>
              <p:cNvCxnSpPr/>
              <p:nvPr/>
            </p:nvCxnSpPr>
            <p:spPr bwMode="auto">
              <a:xfrm>
                <a:off x="7047665" y="2013564"/>
                <a:ext cx="299834" cy="0"/>
              </a:xfrm>
              <a:prstGeom prst="line">
                <a:avLst/>
              </a:prstGeom>
              <a:noFill/>
              <a:ln w="28575" cap="flat" cmpd="sng" algn="ctr">
                <a:solidFill>
                  <a:srgbClr val="00B0A4"/>
                </a:solidFill>
                <a:prstDash val="solid"/>
                <a:round/>
                <a:headEnd type="none" w="med" len="med"/>
                <a:tailEnd type="none" w="med" len="med"/>
              </a:ln>
              <a:effectLst/>
            </p:spPr>
          </p:cxnSp>
          <p:sp>
            <p:nvSpPr>
              <p:cNvPr id="338" name="ZoneTexte 337"/>
              <p:cNvSpPr txBox="1"/>
              <p:nvPr/>
            </p:nvSpPr>
            <p:spPr>
              <a:xfrm>
                <a:off x="2657001" y="1859676"/>
                <a:ext cx="458780" cy="276999"/>
              </a:xfrm>
              <a:prstGeom prst="rect">
                <a:avLst/>
              </a:prstGeom>
              <a:noFill/>
            </p:spPr>
            <p:txBody>
              <a:bodyPr wrap="none" rtlCol="0">
                <a:spAutoFit/>
              </a:bodyPr>
              <a:lstStyle/>
              <a:p>
                <a:pPr algn="ctr"/>
                <a:r>
                  <a:rPr lang="fr-FR" sz="1200" dirty="0">
                    <a:solidFill>
                      <a:srgbClr val="000066"/>
                    </a:solidFill>
                  </a:rPr>
                  <a:t>Pt 2</a:t>
                </a:r>
              </a:p>
            </p:txBody>
          </p:sp>
          <p:cxnSp>
            <p:nvCxnSpPr>
              <p:cNvPr id="339" name="Connecteur droit 338"/>
              <p:cNvCxnSpPr/>
              <p:nvPr/>
            </p:nvCxnSpPr>
            <p:spPr bwMode="auto">
              <a:xfrm>
                <a:off x="2392791" y="2013564"/>
                <a:ext cx="299834" cy="0"/>
              </a:xfrm>
              <a:prstGeom prst="line">
                <a:avLst/>
              </a:prstGeom>
              <a:noFill/>
              <a:ln w="28575" cap="flat" cmpd="sng" algn="ctr">
                <a:solidFill>
                  <a:srgbClr val="D92032"/>
                </a:solidFill>
                <a:prstDash val="solid"/>
                <a:round/>
                <a:headEnd type="none" w="med" len="med"/>
                <a:tailEnd type="none" w="med" len="med"/>
              </a:ln>
              <a:effectLst/>
            </p:spPr>
          </p:cxnSp>
          <p:cxnSp>
            <p:nvCxnSpPr>
              <p:cNvPr id="340" name="Connecteur droit 339"/>
              <p:cNvCxnSpPr/>
              <p:nvPr/>
            </p:nvCxnSpPr>
            <p:spPr bwMode="auto">
              <a:xfrm>
                <a:off x="3904646" y="2013564"/>
                <a:ext cx="299834" cy="0"/>
              </a:xfrm>
              <a:prstGeom prst="line">
                <a:avLst/>
              </a:prstGeom>
              <a:noFill/>
              <a:ln w="28575" cap="flat" cmpd="sng" algn="ctr">
                <a:solidFill>
                  <a:srgbClr val="A23ED3"/>
                </a:solidFill>
                <a:prstDash val="solid"/>
                <a:round/>
                <a:headEnd type="none" w="med" len="med"/>
                <a:tailEnd type="none" w="med" len="med"/>
              </a:ln>
              <a:effectLst/>
            </p:spPr>
          </p:cxnSp>
          <p:cxnSp>
            <p:nvCxnSpPr>
              <p:cNvPr id="341" name="Connecteur droit 340"/>
              <p:cNvCxnSpPr/>
              <p:nvPr/>
            </p:nvCxnSpPr>
            <p:spPr bwMode="auto">
              <a:xfrm>
                <a:off x="3124478" y="2013564"/>
                <a:ext cx="299834" cy="0"/>
              </a:xfrm>
              <a:prstGeom prst="line">
                <a:avLst/>
              </a:prstGeom>
              <a:noFill/>
              <a:ln w="28575" cap="flat" cmpd="sng" algn="ctr">
                <a:solidFill>
                  <a:srgbClr val="0533EF"/>
                </a:solidFill>
                <a:prstDash val="solid"/>
                <a:round/>
                <a:headEnd type="none" w="med" len="med"/>
                <a:tailEnd type="none" w="med" len="med"/>
              </a:ln>
              <a:effectLst/>
            </p:spPr>
          </p:cxnSp>
          <p:sp>
            <p:nvSpPr>
              <p:cNvPr id="342" name="Rectangle 341"/>
              <p:cNvSpPr/>
              <p:nvPr/>
            </p:nvSpPr>
            <p:spPr>
              <a:xfrm>
                <a:off x="4203662" y="1859676"/>
                <a:ext cx="458780" cy="276999"/>
              </a:xfrm>
              <a:prstGeom prst="rect">
                <a:avLst/>
              </a:prstGeom>
            </p:spPr>
            <p:txBody>
              <a:bodyPr wrap="none">
                <a:spAutoFit/>
              </a:bodyPr>
              <a:lstStyle/>
              <a:p>
                <a:pPr algn="ctr"/>
                <a:r>
                  <a:rPr lang="fr-FR" sz="1200" dirty="0">
                    <a:solidFill>
                      <a:srgbClr val="000066"/>
                    </a:solidFill>
                  </a:rPr>
                  <a:t>Pt 4</a:t>
                </a:r>
              </a:p>
            </p:txBody>
          </p:sp>
          <p:sp>
            <p:nvSpPr>
              <p:cNvPr id="343" name="Rectangle 342"/>
              <p:cNvSpPr/>
              <p:nvPr/>
            </p:nvSpPr>
            <p:spPr>
              <a:xfrm>
                <a:off x="3421844" y="1859676"/>
                <a:ext cx="458780" cy="276999"/>
              </a:xfrm>
              <a:prstGeom prst="rect">
                <a:avLst/>
              </a:prstGeom>
            </p:spPr>
            <p:txBody>
              <a:bodyPr wrap="none">
                <a:spAutoFit/>
              </a:bodyPr>
              <a:lstStyle/>
              <a:p>
                <a:pPr algn="ctr"/>
                <a:r>
                  <a:rPr lang="fr-FR" sz="1200" dirty="0">
                    <a:solidFill>
                      <a:srgbClr val="000066"/>
                    </a:solidFill>
                  </a:rPr>
                  <a:t>Pt 3</a:t>
                </a:r>
              </a:p>
            </p:txBody>
          </p:sp>
          <p:sp>
            <p:nvSpPr>
              <p:cNvPr id="344" name="ZoneTexte 343"/>
              <p:cNvSpPr txBox="1"/>
              <p:nvPr/>
            </p:nvSpPr>
            <p:spPr>
              <a:xfrm>
                <a:off x="4998746" y="1859676"/>
                <a:ext cx="458780" cy="276999"/>
              </a:xfrm>
              <a:prstGeom prst="rect">
                <a:avLst/>
              </a:prstGeom>
              <a:noFill/>
            </p:spPr>
            <p:txBody>
              <a:bodyPr wrap="none" rtlCol="0">
                <a:spAutoFit/>
              </a:bodyPr>
              <a:lstStyle/>
              <a:p>
                <a:pPr algn="ctr"/>
                <a:r>
                  <a:rPr lang="fr-FR" sz="1200" dirty="0">
                    <a:solidFill>
                      <a:srgbClr val="000066"/>
                    </a:solidFill>
                  </a:rPr>
                  <a:t>Pt 5</a:t>
                </a:r>
              </a:p>
            </p:txBody>
          </p:sp>
          <p:grpSp>
            <p:nvGrpSpPr>
              <p:cNvPr id="345" name="Grouper 344"/>
              <p:cNvGrpSpPr/>
              <p:nvPr/>
            </p:nvGrpSpPr>
            <p:grpSpPr>
              <a:xfrm>
                <a:off x="1703895" y="1859676"/>
                <a:ext cx="727374" cy="276999"/>
                <a:chOff x="6376376" y="1865454"/>
                <a:chExt cx="727374" cy="276999"/>
              </a:xfrm>
            </p:grpSpPr>
            <p:cxnSp>
              <p:nvCxnSpPr>
                <p:cNvPr id="347" name="Connecteur droit 346"/>
                <p:cNvCxnSpPr/>
                <p:nvPr/>
              </p:nvCxnSpPr>
              <p:spPr bwMode="auto">
                <a:xfrm>
                  <a:off x="6376376" y="2019342"/>
                  <a:ext cx="299834" cy="0"/>
                </a:xfrm>
                <a:prstGeom prst="line">
                  <a:avLst/>
                </a:prstGeom>
                <a:noFill/>
                <a:ln w="28575" cap="flat" cmpd="sng" algn="ctr">
                  <a:solidFill>
                    <a:schemeClr val="tx1"/>
                  </a:solidFill>
                  <a:prstDash val="solid"/>
                  <a:round/>
                  <a:headEnd type="none" w="med" len="med"/>
                  <a:tailEnd type="none" w="med" len="med"/>
                </a:ln>
                <a:effectLst/>
              </p:spPr>
            </p:cxnSp>
            <p:sp>
              <p:nvSpPr>
                <p:cNvPr id="348" name="ZoneTexte 347"/>
                <p:cNvSpPr txBox="1"/>
                <p:nvPr/>
              </p:nvSpPr>
              <p:spPr>
                <a:xfrm>
                  <a:off x="6644970" y="1865454"/>
                  <a:ext cx="458780" cy="276999"/>
                </a:xfrm>
                <a:prstGeom prst="rect">
                  <a:avLst/>
                </a:prstGeom>
                <a:noFill/>
              </p:spPr>
              <p:txBody>
                <a:bodyPr wrap="none" rtlCol="0">
                  <a:spAutoFit/>
                </a:bodyPr>
                <a:lstStyle/>
                <a:p>
                  <a:pPr algn="ctr"/>
                  <a:r>
                    <a:rPr lang="fr-FR" sz="1200" dirty="0">
                      <a:solidFill>
                        <a:srgbClr val="000066"/>
                      </a:solidFill>
                    </a:rPr>
                    <a:t>Pt 1</a:t>
                  </a:r>
                </a:p>
              </p:txBody>
            </p:sp>
          </p:grpSp>
          <p:sp>
            <p:nvSpPr>
              <p:cNvPr id="346" name="ZoneTexte 345"/>
              <p:cNvSpPr txBox="1"/>
              <p:nvPr/>
            </p:nvSpPr>
            <p:spPr>
              <a:xfrm>
                <a:off x="6558673" y="1859676"/>
                <a:ext cx="458780" cy="276999"/>
              </a:xfrm>
              <a:prstGeom prst="rect">
                <a:avLst/>
              </a:prstGeom>
              <a:noFill/>
            </p:spPr>
            <p:txBody>
              <a:bodyPr wrap="none" rtlCol="0">
                <a:spAutoFit/>
              </a:bodyPr>
              <a:lstStyle/>
              <a:p>
                <a:pPr algn="ctr"/>
                <a:r>
                  <a:rPr lang="fr-FR" sz="1200" dirty="0">
                    <a:solidFill>
                      <a:srgbClr val="000066"/>
                    </a:solidFill>
                  </a:rPr>
                  <a:t>Pt 7</a:t>
                </a:r>
              </a:p>
            </p:txBody>
          </p:sp>
        </p:grpSp>
      </p:grpSp>
      <p:sp>
        <p:nvSpPr>
          <p:cNvPr id="9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Colby D, CROI 2017, Abs. 124</a:t>
            </a:r>
          </a:p>
        </p:txBody>
      </p:sp>
      <p:sp>
        <p:nvSpPr>
          <p:cNvPr id="4" name="Titre 3"/>
          <p:cNvSpPr>
            <a:spLocks noGrp="1"/>
          </p:cNvSpPr>
          <p:nvPr>
            <p:ph type="title"/>
          </p:nvPr>
        </p:nvSpPr>
        <p:spPr/>
        <p:txBody>
          <a:bodyPr/>
          <a:lstStyle/>
          <a:p>
            <a:r>
              <a:rPr lang="fr-FR" sz="2400" dirty="0"/>
              <a:t>Rebond virologique après arrêt des ARV chez des patients traités en primo-infection très récente (2)</a:t>
            </a:r>
          </a:p>
        </p:txBody>
      </p:sp>
      <p:sp>
        <p:nvSpPr>
          <p:cNvPr id="93" name="ZoneTexte 9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22</a:t>
            </a:r>
          </a:p>
        </p:txBody>
      </p:sp>
    </p:spTree>
    <p:extLst>
      <p:ext uri="{BB962C8B-B14F-4D97-AF65-F5344CB8AC3E}">
        <p14:creationId xmlns:p14="http://schemas.microsoft.com/office/powerpoint/2010/main" val="968651971"/>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338669" y="1204815"/>
            <a:ext cx="8630708" cy="623248"/>
          </a:xfrm>
          <a:prstGeom prst="rect">
            <a:avLst/>
          </a:prstGeom>
          <a:noFill/>
        </p:spPr>
        <p:txBody>
          <a:bodyPr wrap="square" rtlCol="0">
            <a:spAutoFit/>
          </a:bodyPr>
          <a:lstStyle/>
          <a:p>
            <a:pPr algn="ctr">
              <a:lnSpc>
                <a:spcPct val="85000"/>
              </a:lnSpc>
            </a:pPr>
            <a:r>
              <a:rPr lang="fr-FR" sz="2000" b="1" dirty="0">
                <a:solidFill>
                  <a:srgbClr val="0070C0"/>
                </a:solidFill>
                <a:latin typeface="Calibri" panose="020F0502020204030204" pitchFamily="34" charset="0"/>
                <a:cs typeface="Calibri" panose="020F0502020204030204" pitchFamily="34" charset="0"/>
              </a:rPr>
              <a:t>Comparaison du délai du rebond virologique après arrêt des ARV entre des patients traités en primo-infection et des patients traités en infection chronique </a:t>
            </a:r>
          </a:p>
        </p:txBody>
      </p:sp>
      <p:sp>
        <p:nvSpPr>
          <p:cNvPr id="9" name="ZoneTexte 8"/>
          <p:cNvSpPr txBox="1"/>
          <p:nvPr/>
        </p:nvSpPr>
        <p:spPr>
          <a:xfrm>
            <a:off x="419372" y="5226784"/>
            <a:ext cx="8344732" cy="163121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b="1">
                <a:solidFill>
                  <a:srgbClr val="000066"/>
                </a:solidFill>
              </a:defRPr>
            </a:lvl1pPr>
            <a:lvl2pPr marL="742950" lvl="1" indent="-285750" eaLnBrk="0" fontAlgn="base" hangingPunct="0">
              <a:spcBef>
                <a:spcPct val="0"/>
              </a:spcBef>
              <a:spcAft>
                <a:spcPct val="0"/>
              </a:spcAft>
              <a:buClr>
                <a:srgbClr val="0070C0"/>
              </a:buClr>
              <a:buChar char="–"/>
              <a:defRPr sz="20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solidFill>
                  <a:srgbClr val="0070C0"/>
                </a:solidFill>
              </a:rPr>
              <a:t>Conclusions </a:t>
            </a:r>
          </a:p>
          <a:p>
            <a:pPr lvl="1"/>
            <a:r>
              <a:rPr lang="fr-FR" sz="1800" b="0" dirty="0"/>
              <a:t>Rebond virologique chez tous les patients, plus tardif chez ceux traités </a:t>
            </a:r>
          </a:p>
          <a:p>
            <a:pPr marL="457200" lvl="1" indent="0">
              <a:buNone/>
              <a:tabLst>
                <a:tab pos="720725" algn="l"/>
              </a:tabLst>
            </a:pPr>
            <a:r>
              <a:rPr lang="fr-FR" sz="1800" dirty="0"/>
              <a:t>	</a:t>
            </a:r>
            <a:r>
              <a:rPr lang="fr-FR" sz="1800" b="0" dirty="0"/>
              <a:t>en primo-infection, sans différence entre les </a:t>
            </a:r>
            <a:r>
              <a:rPr lang="fr-FR" sz="1800" b="0" dirty="0" err="1"/>
              <a:t>Fiebig</a:t>
            </a:r>
            <a:r>
              <a:rPr lang="fr-FR" sz="1800" b="0" dirty="0"/>
              <a:t> I et III/IV</a:t>
            </a:r>
          </a:p>
          <a:p>
            <a:pPr lvl="1">
              <a:tabLst>
                <a:tab pos="720725" algn="l"/>
              </a:tabLst>
            </a:pPr>
            <a:r>
              <a:rPr lang="fr-FR" sz="1800" b="0" dirty="0"/>
              <a:t>Les ARV seuls, même initiés très précocement, ne sont pas suffisants </a:t>
            </a:r>
          </a:p>
          <a:p>
            <a:pPr marL="457200" lvl="1" indent="0">
              <a:buNone/>
              <a:tabLst>
                <a:tab pos="720725" algn="l"/>
              </a:tabLst>
            </a:pPr>
            <a:r>
              <a:rPr lang="fr-FR" sz="1800" dirty="0"/>
              <a:t>	</a:t>
            </a:r>
            <a:r>
              <a:rPr lang="fr-FR" sz="1800" b="0" dirty="0"/>
              <a:t>pour induire une rémission</a:t>
            </a:r>
          </a:p>
        </p:txBody>
      </p:sp>
      <p:grpSp>
        <p:nvGrpSpPr>
          <p:cNvPr id="6" name="Groupe 5"/>
          <p:cNvGrpSpPr/>
          <p:nvPr/>
        </p:nvGrpSpPr>
        <p:grpSpPr>
          <a:xfrm>
            <a:off x="419373" y="1923153"/>
            <a:ext cx="8740089" cy="3509105"/>
            <a:chOff x="419373" y="1923153"/>
            <a:chExt cx="8740089" cy="3509105"/>
          </a:xfrm>
        </p:grpSpPr>
        <p:sp>
          <p:nvSpPr>
            <p:cNvPr id="38" name="Forme libre 37"/>
            <p:cNvSpPr/>
            <p:nvPr/>
          </p:nvSpPr>
          <p:spPr bwMode="auto">
            <a:xfrm>
              <a:off x="746228" y="1962769"/>
              <a:ext cx="3844568" cy="2741815"/>
            </a:xfrm>
            <a:custGeom>
              <a:avLst/>
              <a:gdLst>
                <a:gd name="connsiteX0" fmla="*/ 5525729 w 5525729"/>
                <a:gd name="connsiteY0" fmla="*/ 2841523 h 2841523"/>
                <a:gd name="connsiteX1" fmla="*/ 0 w 5525729"/>
                <a:gd name="connsiteY1" fmla="*/ 2841523 h 2841523"/>
                <a:gd name="connsiteX2" fmla="*/ 0 w 5525729"/>
                <a:gd name="connsiteY2" fmla="*/ 0 h 2841523"/>
              </a:gdLst>
              <a:ahLst/>
              <a:cxnLst>
                <a:cxn ang="0">
                  <a:pos x="connsiteX0" y="connsiteY0"/>
                </a:cxn>
                <a:cxn ang="0">
                  <a:pos x="connsiteX1" y="connsiteY1"/>
                </a:cxn>
                <a:cxn ang="0">
                  <a:pos x="connsiteX2" y="connsiteY2"/>
                </a:cxn>
              </a:cxnLst>
              <a:rect l="l" t="t" r="r" b="b"/>
              <a:pathLst>
                <a:path w="5525729" h="2841523">
                  <a:moveTo>
                    <a:pt x="5525729" y="2841523"/>
                  </a:moveTo>
                  <a:lnTo>
                    <a:pt x="0" y="2841523"/>
                  </a:ln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39" name="Connecteur droit 38"/>
            <p:cNvCxnSpPr/>
            <p:nvPr/>
          </p:nvCxnSpPr>
          <p:spPr bwMode="auto">
            <a:xfrm>
              <a:off x="1569053"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40" name="ZoneTexte 39"/>
            <p:cNvSpPr txBox="1"/>
            <p:nvPr/>
          </p:nvSpPr>
          <p:spPr>
            <a:xfrm>
              <a:off x="1367976" y="4821903"/>
              <a:ext cx="402150" cy="413148"/>
            </a:xfrm>
            <a:prstGeom prst="rect">
              <a:avLst/>
            </a:prstGeom>
            <a:noFill/>
          </p:spPr>
          <p:txBody>
            <a:bodyPr wrap="none" rtlCol="0">
              <a:spAutoFit/>
            </a:bodyPr>
            <a:lstStyle/>
            <a:p>
              <a:pPr algn="ctr"/>
              <a:r>
                <a:rPr lang="fr-FR" sz="1200" dirty="0">
                  <a:solidFill>
                    <a:srgbClr val="000066"/>
                  </a:solidFill>
                </a:rPr>
                <a:t>6</a:t>
              </a:r>
            </a:p>
          </p:txBody>
        </p:sp>
        <p:sp>
          <p:nvSpPr>
            <p:cNvPr id="41" name="ZoneTexte 40"/>
            <p:cNvSpPr txBox="1"/>
            <p:nvPr/>
          </p:nvSpPr>
          <p:spPr>
            <a:xfrm>
              <a:off x="2256934" y="4821903"/>
              <a:ext cx="528868" cy="413148"/>
            </a:xfrm>
            <a:prstGeom prst="rect">
              <a:avLst/>
            </a:prstGeom>
            <a:noFill/>
          </p:spPr>
          <p:txBody>
            <a:bodyPr wrap="none" rtlCol="0">
              <a:spAutoFit/>
            </a:bodyPr>
            <a:lstStyle/>
            <a:p>
              <a:pPr algn="ctr"/>
              <a:r>
                <a:rPr lang="fr-FR" sz="1200" dirty="0">
                  <a:solidFill>
                    <a:srgbClr val="000066"/>
                  </a:solidFill>
                </a:rPr>
                <a:t>14</a:t>
              </a:r>
            </a:p>
          </p:txBody>
        </p:sp>
        <p:cxnSp>
          <p:nvCxnSpPr>
            <p:cNvPr id="42" name="Connecteur droit 41"/>
            <p:cNvCxnSpPr/>
            <p:nvPr/>
          </p:nvCxnSpPr>
          <p:spPr bwMode="auto">
            <a:xfrm>
              <a:off x="2521370"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43" name="ZoneTexte 42"/>
            <p:cNvSpPr txBox="1"/>
            <p:nvPr/>
          </p:nvSpPr>
          <p:spPr>
            <a:xfrm>
              <a:off x="2755595" y="4821903"/>
              <a:ext cx="528868" cy="413148"/>
            </a:xfrm>
            <a:prstGeom prst="rect">
              <a:avLst/>
            </a:prstGeom>
            <a:noFill/>
          </p:spPr>
          <p:txBody>
            <a:bodyPr wrap="none" rtlCol="0">
              <a:spAutoFit/>
            </a:bodyPr>
            <a:lstStyle/>
            <a:p>
              <a:pPr algn="ctr"/>
              <a:r>
                <a:rPr lang="fr-FR" sz="1200" dirty="0">
                  <a:solidFill>
                    <a:srgbClr val="000066"/>
                  </a:solidFill>
                </a:rPr>
                <a:t>18</a:t>
              </a:r>
            </a:p>
          </p:txBody>
        </p:sp>
        <p:cxnSp>
          <p:nvCxnSpPr>
            <p:cNvPr id="44" name="Connecteur droit 43"/>
            <p:cNvCxnSpPr/>
            <p:nvPr/>
          </p:nvCxnSpPr>
          <p:spPr bwMode="auto">
            <a:xfrm>
              <a:off x="3020030"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45" name="ZoneTexte 44"/>
            <p:cNvSpPr txBox="1"/>
            <p:nvPr/>
          </p:nvSpPr>
          <p:spPr>
            <a:xfrm>
              <a:off x="3690586" y="4821903"/>
              <a:ext cx="528868" cy="413148"/>
            </a:xfrm>
            <a:prstGeom prst="rect">
              <a:avLst/>
            </a:prstGeom>
            <a:noFill/>
          </p:spPr>
          <p:txBody>
            <a:bodyPr wrap="none" rtlCol="0">
              <a:spAutoFit/>
            </a:bodyPr>
            <a:lstStyle/>
            <a:p>
              <a:pPr algn="ctr"/>
              <a:r>
                <a:rPr lang="fr-FR" sz="1200" dirty="0">
                  <a:solidFill>
                    <a:srgbClr val="000066"/>
                  </a:solidFill>
                </a:rPr>
                <a:t>26</a:t>
              </a:r>
            </a:p>
          </p:txBody>
        </p:sp>
        <p:cxnSp>
          <p:nvCxnSpPr>
            <p:cNvPr id="46" name="Connecteur droit 45"/>
            <p:cNvCxnSpPr/>
            <p:nvPr/>
          </p:nvCxnSpPr>
          <p:spPr bwMode="auto">
            <a:xfrm>
              <a:off x="3955020"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47" name="Connecteur droit 46"/>
            <p:cNvCxnSpPr/>
            <p:nvPr/>
          </p:nvCxnSpPr>
          <p:spPr bwMode="auto">
            <a:xfrm>
              <a:off x="4613789" y="464681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67" name="ZoneTexte 66"/>
            <p:cNvSpPr txBox="1"/>
            <p:nvPr/>
          </p:nvSpPr>
          <p:spPr>
            <a:xfrm>
              <a:off x="4151457" y="4821903"/>
              <a:ext cx="528868" cy="413148"/>
            </a:xfrm>
            <a:prstGeom prst="rect">
              <a:avLst/>
            </a:prstGeom>
            <a:noFill/>
          </p:spPr>
          <p:txBody>
            <a:bodyPr wrap="none" rtlCol="0">
              <a:spAutoFit/>
            </a:bodyPr>
            <a:lstStyle/>
            <a:p>
              <a:pPr algn="ctr"/>
              <a:r>
                <a:rPr lang="fr-FR" sz="1200" dirty="0">
                  <a:solidFill>
                    <a:srgbClr val="000066"/>
                  </a:solidFill>
                </a:rPr>
                <a:t>30</a:t>
              </a:r>
            </a:p>
          </p:txBody>
        </p:sp>
        <p:cxnSp>
          <p:nvCxnSpPr>
            <p:cNvPr id="68" name="Connecteur droit 67"/>
            <p:cNvCxnSpPr/>
            <p:nvPr/>
          </p:nvCxnSpPr>
          <p:spPr bwMode="auto">
            <a:xfrm>
              <a:off x="4415891"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69" name="ZoneTexte 68"/>
            <p:cNvSpPr txBox="1"/>
            <p:nvPr/>
          </p:nvSpPr>
          <p:spPr>
            <a:xfrm>
              <a:off x="3224505" y="4821903"/>
              <a:ext cx="528868" cy="413148"/>
            </a:xfrm>
            <a:prstGeom prst="rect">
              <a:avLst/>
            </a:prstGeom>
            <a:noFill/>
          </p:spPr>
          <p:txBody>
            <a:bodyPr wrap="none" rtlCol="0">
              <a:spAutoFit/>
            </a:bodyPr>
            <a:lstStyle/>
            <a:p>
              <a:pPr algn="ctr"/>
              <a:r>
                <a:rPr lang="fr-FR" sz="1200" dirty="0">
                  <a:solidFill>
                    <a:srgbClr val="000066"/>
                  </a:solidFill>
                </a:rPr>
                <a:t>22</a:t>
              </a:r>
            </a:p>
          </p:txBody>
        </p:sp>
        <p:cxnSp>
          <p:nvCxnSpPr>
            <p:cNvPr id="70" name="Connecteur droit 69"/>
            <p:cNvCxnSpPr/>
            <p:nvPr/>
          </p:nvCxnSpPr>
          <p:spPr bwMode="auto">
            <a:xfrm>
              <a:off x="3488939"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71" name="ZoneTexte 70"/>
            <p:cNvSpPr txBox="1"/>
            <p:nvPr/>
          </p:nvSpPr>
          <p:spPr>
            <a:xfrm>
              <a:off x="1817475" y="4821903"/>
              <a:ext cx="528868" cy="413148"/>
            </a:xfrm>
            <a:prstGeom prst="rect">
              <a:avLst/>
            </a:prstGeom>
            <a:noFill/>
          </p:spPr>
          <p:txBody>
            <a:bodyPr wrap="none" rtlCol="0">
              <a:spAutoFit/>
            </a:bodyPr>
            <a:lstStyle/>
            <a:p>
              <a:pPr algn="ctr"/>
              <a:r>
                <a:rPr lang="fr-FR" sz="1200" dirty="0">
                  <a:solidFill>
                    <a:srgbClr val="000066"/>
                  </a:solidFill>
                </a:rPr>
                <a:t>10</a:t>
              </a:r>
            </a:p>
          </p:txBody>
        </p:sp>
        <p:cxnSp>
          <p:nvCxnSpPr>
            <p:cNvPr id="72" name="Connecteur droit 71"/>
            <p:cNvCxnSpPr/>
            <p:nvPr/>
          </p:nvCxnSpPr>
          <p:spPr bwMode="auto">
            <a:xfrm>
              <a:off x="2081909"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73" name="ZoneTexte 72"/>
            <p:cNvSpPr txBox="1"/>
            <p:nvPr/>
          </p:nvSpPr>
          <p:spPr>
            <a:xfrm>
              <a:off x="903412" y="4821903"/>
              <a:ext cx="402150" cy="413148"/>
            </a:xfrm>
            <a:prstGeom prst="rect">
              <a:avLst/>
            </a:prstGeom>
            <a:noFill/>
          </p:spPr>
          <p:txBody>
            <a:bodyPr wrap="none" rtlCol="0">
              <a:spAutoFit/>
            </a:bodyPr>
            <a:lstStyle/>
            <a:p>
              <a:pPr algn="ctr"/>
              <a:r>
                <a:rPr lang="fr-FR" sz="1200" dirty="0">
                  <a:solidFill>
                    <a:srgbClr val="000066"/>
                  </a:solidFill>
                </a:rPr>
                <a:t>2</a:t>
              </a:r>
            </a:p>
          </p:txBody>
        </p:sp>
        <p:cxnSp>
          <p:nvCxnSpPr>
            <p:cNvPr id="74" name="Connecteur droit 73"/>
            <p:cNvCxnSpPr/>
            <p:nvPr/>
          </p:nvCxnSpPr>
          <p:spPr bwMode="auto">
            <a:xfrm>
              <a:off x="1104489" y="4704584"/>
              <a:ext cx="0" cy="1173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Connecteur droit 74"/>
            <p:cNvCxnSpPr/>
            <p:nvPr/>
          </p:nvCxnSpPr>
          <p:spPr bwMode="auto">
            <a:xfrm>
              <a:off x="1005990" y="2358283"/>
              <a:ext cx="0" cy="2356780"/>
            </a:xfrm>
            <a:prstGeom prst="line">
              <a:avLst/>
            </a:prstGeom>
            <a:solidFill>
              <a:schemeClr val="accent1"/>
            </a:solidFill>
            <a:ln w="12700" cap="flat" cmpd="sng" algn="ctr">
              <a:solidFill>
                <a:schemeClr val="tx1"/>
              </a:solidFill>
              <a:prstDash val="sysDash"/>
              <a:round/>
              <a:headEnd type="none" w="med" len="med"/>
              <a:tailEnd type="none" w="med" len="med"/>
            </a:ln>
            <a:effectLst/>
          </p:spPr>
        </p:cxnSp>
        <p:sp>
          <p:nvSpPr>
            <p:cNvPr id="76" name="ZoneTexte 75"/>
            <p:cNvSpPr txBox="1"/>
            <p:nvPr/>
          </p:nvSpPr>
          <p:spPr>
            <a:xfrm rot="16200000">
              <a:off x="319912" y="2976760"/>
              <a:ext cx="657975" cy="459054"/>
            </a:xfrm>
            <a:prstGeom prst="rect">
              <a:avLst/>
            </a:prstGeom>
            <a:noFill/>
          </p:spPr>
          <p:txBody>
            <a:bodyPr wrap="none" rtlCol="0">
              <a:spAutoFit/>
            </a:bodyPr>
            <a:lstStyle/>
            <a:p>
              <a:pPr algn="ctr"/>
              <a:r>
                <a:rPr lang="fr-FR" sz="1400" b="1" dirty="0">
                  <a:solidFill>
                    <a:srgbClr val="000066"/>
                  </a:solidFill>
                </a:rPr>
                <a:t>CV</a:t>
              </a:r>
            </a:p>
          </p:txBody>
        </p:sp>
        <p:sp>
          <p:nvSpPr>
            <p:cNvPr id="78" name="Forme libre 77"/>
            <p:cNvSpPr/>
            <p:nvPr/>
          </p:nvSpPr>
          <p:spPr bwMode="auto">
            <a:xfrm>
              <a:off x="760523" y="3108394"/>
              <a:ext cx="2786100" cy="1485071"/>
            </a:xfrm>
            <a:custGeom>
              <a:avLst/>
              <a:gdLst>
                <a:gd name="connsiteX0" fmla="*/ 1239520 w 1239520"/>
                <a:gd name="connsiteY0" fmla="*/ 0 h 1412240"/>
                <a:gd name="connsiteX1" fmla="*/ 1137920 w 1239520"/>
                <a:gd name="connsiteY1" fmla="*/ 1366520 h 1412240"/>
                <a:gd name="connsiteX2" fmla="*/ 0 w 1239520"/>
                <a:gd name="connsiteY2" fmla="*/ 1412240 h 1412240"/>
                <a:gd name="connsiteX0" fmla="*/ 1239520 w 1254177"/>
                <a:gd name="connsiteY0" fmla="*/ 0 h 1480417"/>
                <a:gd name="connsiteX1" fmla="*/ 1137920 w 1254177"/>
                <a:gd name="connsiteY1" fmla="*/ 1366520 h 1480417"/>
                <a:gd name="connsiteX2" fmla="*/ 0 w 1254177"/>
                <a:gd name="connsiteY2" fmla="*/ 1412240 h 1480417"/>
                <a:gd name="connsiteX0" fmla="*/ 1239520 w 1253434"/>
                <a:gd name="connsiteY0" fmla="*/ 0 h 1453656"/>
                <a:gd name="connsiteX1" fmla="*/ 1137920 w 1253434"/>
                <a:gd name="connsiteY1" fmla="*/ 1366520 h 1453656"/>
                <a:gd name="connsiteX2" fmla="*/ 0 w 1253434"/>
                <a:gd name="connsiteY2" fmla="*/ 1412240 h 1453656"/>
                <a:gd name="connsiteX0" fmla="*/ 1239520 w 1257469"/>
                <a:gd name="connsiteY0" fmla="*/ 0 h 1412240"/>
                <a:gd name="connsiteX1" fmla="*/ 1137920 w 1257469"/>
                <a:gd name="connsiteY1" fmla="*/ 1366520 h 1412240"/>
                <a:gd name="connsiteX2" fmla="*/ 0 w 1257469"/>
                <a:gd name="connsiteY2" fmla="*/ 1412240 h 1412240"/>
                <a:gd name="connsiteX0" fmla="*/ 1239520 w 1239520"/>
                <a:gd name="connsiteY0" fmla="*/ 0 h 1412240"/>
                <a:gd name="connsiteX1" fmla="*/ 1137920 w 1239520"/>
                <a:gd name="connsiteY1" fmla="*/ 1366520 h 1412240"/>
                <a:gd name="connsiteX2" fmla="*/ 0 w 1239520"/>
                <a:gd name="connsiteY2" fmla="*/ 1412240 h 1412240"/>
                <a:gd name="connsiteX0" fmla="*/ 1209907 w 1240620"/>
                <a:gd name="connsiteY0" fmla="*/ 0 h 1528290"/>
                <a:gd name="connsiteX1" fmla="*/ 1137920 w 1240620"/>
                <a:gd name="connsiteY1" fmla="*/ 1411117 h 1528290"/>
                <a:gd name="connsiteX2" fmla="*/ 0 w 1240620"/>
                <a:gd name="connsiteY2" fmla="*/ 1456837 h 1528290"/>
                <a:gd name="connsiteX0" fmla="*/ 1209907 w 1209907"/>
                <a:gd name="connsiteY0" fmla="*/ 0 h 1522205"/>
                <a:gd name="connsiteX1" fmla="*/ 1137920 w 1209907"/>
                <a:gd name="connsiteY1" fmla="*/ 1411117 h 1522205"/>
                <a:gd name="connsiteX2" fmla="*/ 0 w 1209907"/>
                <a:gd name="connsiteY2" fmla="*/ 1456837 h 1522205"/>
                <a:gd name="connsiteX0" fmla="*/ 1209907 w 1209907"/>
                <a:gd name="connsiteY0" fmla="*/ 0 h 1456837"/>
                <a:gd name="connsiteX1" fmla="*/ 1137920 w 1209907"/>
                <a:gd name="connsiteY1" fmla="*/ 1411117 h 1456837"/>
                <a:gd name="connsiteX2" fmla="*/ 0 w 1209907"/>
                <a:gd name="connsiteY2" fmla="*/ 1456837 h 1456837"/>
                <a:gd name="connsiteX0" fmla="*/ 1209907 w 1209907"/>
                <a:gd name="connsiteY0" fmla="*/ 0 h 1456837"/>
                <a:gd name="connsiteX1" fmla="*/ 1137920 w 1209907"/>
                <a:gd name="connsiteY1" fmla="*/ 1411117 h 1456837"/>
                <a:gd name="connsiteX2" fmla="*/ 0 w 1209907"/>
                <a:gd name="connsiteY2" fmla="*/ 1456837 h 1456837"/>
              </a:gdLst>
              <a:ahLst/>
              <a:cxnLst>
                <a:cxn ang="0">
                  <a:pos x="connsiteX0" y="connsiteY0"/>
                </a:cxn>
                <a:cxn ang="0">
                  <a:pos x="connsiteX1" y="connsiteY1"/>
                </a:cxn>
                <a:cxn ang="0">
                  <a:pos x="connsiteX2" y="connsiteY2"/>
                </a:cxn>
              </a:cxnLst>
              <a:rect l="l" t="t" r="r" b="b"/>
              <a:pathLst>
                <a:path w="1209907" h="1456837">
                  <a:moveTo>
                    <a:pt x="1209907" y="0"/>
                  </a:moveTo>
                  <a:cubicBezTo>
                    <a:pt x="1192492" y="462940"/>
                    <a:pt x="1180743" y="1357911"/>
                    <a:pt x="1137920" y="1411117"/>
                  </a:cubicBezTo>
                  <a:cubicBezTo>
                    <a:pt x="1085227" y="1476585"/>
                    <a:pt x="379307" y="1441597"/>
                    <a:pt x="0" y="1456837"/>
                  </a:cubicBez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9" name="Forme libre 78"/>
            <p:cNvSpPr/>
            <p:nvPr/>
          </p:nvSpPr>
          <p:spPr bwMode="auto">
            <a:xfrm>
              <a:off x="760523" y="2464359"/>
              <a:ext cx="1832269" cy="2060914"/>
            </a:xfrm>
            <a:custGeom>
              <a:avLst/>
              <a:gdLst>
                <a:gd name="connsiteX0" fmla="*/ 1239520 w 1239520"/>
                <a:gd name="connsiteY0" fmla="*/ 0 h 1412240"/>
                <a:gd name="connsiteX1" fmla="*/ 1137920 w 1239520"/>
                <a:gd name="connsiteY1" fmla="*/ 1366520 h 1412240"/>
                <a:gd name="connsiteX2" fmla="*/ 0 w 1239520"/>
                <a:gd name="connsiteY2" fmla="*/ 1412240 h 1412240"/>
                <a:gd name="connsiteX0" fmla="*/ 1239520 w 1254177"/>
                <a:gd name="connsiteY0" fmla="*/ 0 h 1480417"/>
                <a:gd name="connsiteX1" fmla="*/ 1137920 w 1254177"/>
                <a:gd name="connsiteY1" fmla="*/ 1366520 h 1480417"/>
                <a:gd name="connsiteX2" fmla="*/ 0 w 1254177"/>
                <a:gd name="connsiteY2" fmla="*/ 1412240 h 1480417"/>
                <a:gd name="connsiteX0" fmla="*/ 1239520 w 1253434"/>
                <a:gd name="connsiteY0" fmla="*/ 0 h 1453656"/>
                <a:gd name="connsiteX1" fmla="*/ 1137920 w 1253434"/>
                <a:gd name="connsiteY1" fmla="*/ 1366520 h 1453656"/>
                <a:gd name="connsiteX2" fmla="*/ 0 w 1253434"/>
                <a:gd name="connsiteY2" fmla="*/ 1412240 h 1453656"/>
                <a:gd name="connsiteX0" fmla="*/ 1239520 w 1257469"/>
                <a:gd name="connsiteY0" fmla="*/ 0 h 1412240"/>
                <a:gd name="connsiteX1" fmla="*/ 1137920 w 1257469"/>
                <a:gd name="connsiteY1" fmla="*/ 1366520 h 1412240"/>
                <a:gd name="connsiteX2" fmla="*/ 0 w 1257469"/>
                <a:gd name="connsiteY2" fmla="*/ 1412240 h 1412240"/>
                <a:gd name="connsiteX0" fmla="*/ 1239520 w 1239520"/>
                <a:gd name="connsiteY0" fmla="*/ 0 h 1412240"/>
                <a:gd name="connsiteX1" fmla="*/ 1137920 w 1239520"/>
                <a:gd name="connsiteY1" fmla="*/ 1366520 h 1412240"/>
                <a:gd name="connsiteX2" fmla="*/ 0 w 1239520"/>
                <a:gd name="connsiteY2" fmla="*/ 1412240 h 1412240"/>
                <a:gd name="connsiteX0" fmla="*/ 1209907 w 1240620"/>
                <a:gd name="connsiteY0" fmla="*/ 0 h 1528290"/>
                <a:gd name="connsiteX1" fmla="*/ 1137920 w 1240620"/>
                <a:gd name="connsiteY1" fmla="*/ 1411117 h 1528290"/>
                <a:gd name="connsiteX2" fmla="*/ 0 w 1240620"/>
                <a:gd name="connsiteY2" fmla="*/ 1456837 h 1528290"/>
                <a:gd name="connsiteX0" fmla="*/ 1209907 w 1209907"/>
                <a:gd name="connsiteY0" fmla="*/ 0 h 1522205"/>
                <a:gd name="connsiteX1" fmla="*/ 1137920 w 1209907"/>
                <a:gd name="connsiteY1" fmla="*/ 1411117 h 1522205"/>
                <a:gd name="connsiteX2" fmla="*/ 0 w 1209907"/>
                <a:gd name="connsiteY2" fmla="*/ 1456837 h 1522205"/>
                <a:gd name="connsiteX0" fmla="*/ 1209907 w 1209907"/>
                <a:gd name="connsiteY0" fmla="*/ 0 h 1456837"/>
                <a:gd name="connsiteX1" fmla="*/ 1137920 w 1209907"/>
                <a:gd name="connsiteY1" fmla="*/ 1411117 h 1456837"/>
                <a:gd name="connsiteX2" fmla="*/ 0 w 1209907"/>
                <a:gd name="connsiteY2" fmla="*/ 1456837 h 1456837"/>
                <a:gd name="connsiteX0" fmla="*/ 1209907 w 1209907"/>
                <a:gd name="connsiteY0" fmla="*/ 0 h 1456837"/>
                <a:gd name="connsiteX1" fmla="*/ 1137920 w 1209907"/>
                <a:gd name="connsiteY1" fmla="*/ 1411117 h 1456837"/>
                <a:gd name="connsiteX2" fmla="*/ 0 w 1209907"/>
                <a:gd name="connsiteY2" fmla="*/ 1456837 h 1456837"/>
              </a:gdLst>
              <a:ahLst/>
              <a:cxnLst>
                <a:cxn ang="0">
                  <a:pos x="connsiteX0" y="connsiteY0"/>
                </a:cxn>
                <a:cxn ang="0">
                  <a:pos x="connsiteX1" y="connsiteY1"/>
                </a:cxn>
                <a:cxn ang="0">
                  <a:pos x="connsiteX2" y="connsiteY2"/>
                </a:cxn>
              </a:cxnLst>
              <a:rect l="l" t="t" r="r" b="b"/>
              <a:pathLst>
                <a:path w="1209907" h="1456837">
                  <a:moveTo>
                    <a:pt x="1209907" y="0"/>
                  </a:moveTo>
                  <a:cubicBezTo>
                    <a:pt x="1192492" y="462940"/>
                    <a:pt x="1180743" y="1357911"/>
                    <a:pt x="1137920" y="1411117"/>
                  </a:cubicBezTo>
                  <a:cubicBezTo>
                    <a:pt x="1085227" y="1476585"/>
                    <a:pt x="379307" y="1441597"/>
                    <a:pt x="0" y="1456837"/>
                  </a:cubicBezTo>
                </a:path>
              </a:pathLst>
            </a:custGeom>
            <a:noFill/>
            <a:ln w="28575" cap="flat" cmpd="sng" algn="ctr">
              <a:solidFill>
                <a:srgbClr val="D4002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0" name="Forme libre 79"/>
            <p:cNvSpPr/>
            <p:nvPr/>
          </p:nvSpPr>
          <p:spPr bwMode="auto">
            <a:xfrm>
              <a:off x="730166" y="3396317"/>
              <a:ext cx="3271929" cy="1250497"/>
            </a:xfrm>
            <a:custGeom>
              <a:avLst/>
              <a:gdLst>
                <a:gd name="connsiteX0" fmla="*/ 1239520 w 1239520"/>
                <a:gd name="connsiteY0" fmla="*/ 0 h 1412240"/>
                <a:gd name="connsiteX1" fmla="*/ 1137920 w 1239520"/>
                <a:gd name="connsiteY1" fmla="*/ 1366520 h 1412240"/>
                <a:gd name="connsiteX2" fmla="*/ 0 w 1239520"/>
                <a:gd name="connsiteY2" fmla="*/ 1412240 h 1412240"/>
                <a:gd name="connsiteX0" fmla="*/ 1239520 w 1254177"/>
                <a:gd name="connsiteY0" fmla="*/ 0 h 1480417"/>
                <a:gd name="connsiteX1" fmla="*/ 1137920 w 1254177"/>
                <a:gd name="connsiteY1" fmla="*/ 1366520 h 1480417"/>
                <a:gd name="connsiteX2" fmla="*/ 0 w 1254177"/>
                <a:gd name="connsiteY2" fmla="*/ 1412240 h 1480417"/>
                <a:gd name="connsiteX0" fmla="*/ 1239520 w 1253434"/>
                <a:gd name="connsiteY0" fmla="*/ 0 h 1453656"/>
                <a:gd name="connsiteX1" fmla="*/ 1137920 w 1253434"/>
                <a:gd name="connsiteY1" fmla="*/ 1366520 h 1453656"/>
                <a:gd name="connsiteX2" fmla="*/ 0 w 1253434"/>
                <a:gd name="connsiteY2" fmla="*/ 1412240 h 1453656"/>
                <a:gd name="connsiteX0" fmla="*/ 1239520 w 1257469"/>
                <a:gd name="connsiteY0" fmla="*/ 0 h 1412240"/>
                <a:gd name="connsiteX1" fmla="*/ 1137920 w 1257469"/>
                <a:gd name="connsiteY1" fmla="*/ 1366520 h 1412240"/>
                <a:gd name="connsiteX2" fmla="*/ 0 w 1257469"/>
                <a:gd name="connsiteY2" fmla="*/ 1412240 h 1412240"/>
                <a:gd name="connsiteX0" fmla="*/ 1239520 w 1239520"/>
                <a:gd name="connsiteY0" fmla="*/ 0 h 1412240"/>
                <a:gd name="connsiteX1" fmla="*/ 1137920 w 1239520"/>
                <a:gd name="connsiteY1" fmla="*/ 1366520 h 1412240"/>
                <a:gd name="connsiteX2" fmla="*/ 0 w 1239520"/>
                <a:gd name="connsiteY2" fmla="*/ 1412240 h 1412240"/>
                <a:gd name="connsiteX0" fmla="*/ 1209907 w 1240620"/>
                <a:gd name="connsiteY0" fmla="*/ 0 h 1528290"/>
                <a:gd name="connsiteX1" fmla="*/ 1137920 w 1240620"/>
                <a:gd name="connsiteY1" fmla="*/ 1411117 h 1528290"/>
                <a:gd name="connsiteX2" fmla="*/ 0 w 1240620"/>
                <a:gd name="connsiteY2" fmla="*/ 1456837 h 1528290"/>
                <a:gd name="connsiteX0" fmla="*/ 1209907 w 1209907"/>
                <a:gd name="connsiteY0" fmla="*/ 0 h 1522205"/>
                <a:gd name="connsiteX1" fmla="*/ 1137920 w 1209907"/>
                <a:gd name="connsiteY1" fmla="*/ 1411117 h 1522205"/>
                <a:gd name="connsiteX2" fmla="*/ 0 w 1209907"/>
                <a:gd name="connsiteY2" fmla="*/ 1456837 h 1522205"/>
                <a:gd name="connsiteX0" fmla="*/ 1209907 w 1209907"/>
                <a:gd name="connsiteY0" fmla="*/ 0 h 1456837"/>
                <a:gd name="connsiteX1" fmla="*/ 1137920 w 1209907"/>
                <a:gd name="connsiteY1" fmla="*/ 1411117 h 1456837"/>
                <a:gd name="connsiteX2" fmla="*/ 0 w 1209907"/>
                <a:gd name="connsiteY2" fmla="*/ 1456837 h 1456837"/>
                <a:gd name="connsiteX0" fmla="*/ 1209907 w 1209907"/>
                <a:gd name="connsiteY0" fmla="*/ 0 h 1456837"/>
                <a:gd name="connsiteX1" fmla="*/ 1137920 w 1209907"/>
                <a:gd name="connsiteY1" fmla="*/ 1411117 h 1456837"/>
                <a:gd name="connsiteX2" fmla="*/ 0 w 1209907"/>
                <a:gd name="connsiteY2" fmla="*/ 1456837 h 1456837"/>
                <a:gd name="connsiteX0" fmla="*/ 1193326 w 1238368"/>
                <a:gd name="connsiteY0" fmla="*/ 0 h 1528290"/>
                <a:gd name="connsiteX1" fmla="*/ 1137920 w 1238368"/>
                <a:gd name="connsiteY1" fmla="*/ 1411117 h 1528290"/>
                <a:gd name="connsiteX2" fmla="*/ 0 w 1238368"/>
                <a:gd name="connsiteY2" fmla="*/ 1456837 h 1528290"/>
                <a:gd name="connsiteX0" fmla="*/ 1193326 w 1193326"/>
                <a:gd name="connsiteY0" fmla="*/ 0 h 1543727"/>
                <a:gd name="connsiteX1" fmla="*/ 1137920 w 1193326"/>
                <a:gd name="connsiteY1" fmla="*/ 1411117 h 1543727"/>
                <a:gd name="connsiteX2" fmla="*/ 0 w 1193326"/>
                <a:gd name="connsiteY2" fmla="*/ 1456837 h 1543727"/>
                <a:gd name="connsiteX0" fmla="*/ 1193326 w 1193326"/>
                <a:gd name="connsiteY0" fmla="*/ 0 h 1456837"/>
                <a:gd name="connsiteX1" fmla="*/ 1137920 w 1193326"/>
                <a:gd name="connsiteY1" fmla="*/ 1411117 h 1456837"/>
                <a:gd name="connsiteX2" fmla="*/ 0 w 1193326"/>
                <a:gd name="connsiteY2" fmla="*/ 1456837 h 1456837"/>
                <a:gd name="connsiteX0" fmla="*/ 1193326 w 1193326"/>
                <a:gd name="connsiteY0" fmla="*/ 0 h 1456837"/>
                <a:gd name="connsiteX1" fmla="*/ 1137920 w 1193326"/>
                <a:gd name="connsiteY1" fmla="*/ 1411117 h 1456837"/>
                <a:gd name="connsiteX2" fmla="*/ 0 w 1193326"/>
                <a:gd name="connsiteY2" fmla="*/ 1456837 h 1456837"/>
                <a:gd name="connsiteX0" fmla="*/ 1193326 w 1193326"/>
                <a:gd name="connsiteY0" fmla="*/ 0 h 1456837"/>
                <a:gd name="connsiteX1" fmla="*/ 1137920 w 1193326"/>
                <a:gd name="connsiteY1" fmla="*/ 1411117 h 1456837"/>
                <a:gd name="connsiteX2" fmla="*/ 0 w 1193326"/>
                <a:gd name="connsiteY2" fmla="*/ 1456837 h 1456837"/>
              </a:gdLst>
              <a:ahLst/>
              <a:cxnLst>
                <a:cxn ang="0">
                  <a:pos x="connsiteX0" y="connsiteY0"/>
                </a:cxn>
                <a:cxn ang="0">
                  <a:pos x="connsiteX1" y="connsiteY1"/>
                </a:cxn>
                <a:cxn ang="0">
                  <a:pos x="connsiteX2" y="connsiteY2"/>
                </a:cxn>
              </a:cxnLst>
              <a:rect l="l" t="t" r="r" b="b"/>
              <a:pathLst>
                <a:path w="1193326" h="1456837">
                  <a:moveTo>
                    <a:pt x="1193326" y="0"/>
                  </a:moveTo>
                  <a:cubicBezTo>
                    <a:pt x="1184201" y="471766"/>
                    <a:pt x="1182935" y="1327668"/>
                    <a:pt x="1137920" y="1411117"/>
                  </a:cubicBezTo>
                  <a:cubicBezTo>
                    <a:pt x="1102353" y="1477051"/>
                    <a:pt x="379307" y="1441597"/>
                    <a:pt x="0" y="1456837"/>
                  </a:cubicBezTo>
                </a:path>
              </a:pathLst>
            </a:custGeom>
            <a:noFill/>
            <a:ln w="285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2" name="ZoneTexte 81"/>
            <p:cNvSpPr txBox="1"/>
            <p:nvPr/>
          </p:nvSpPr>
          <p:spPr>
            <a:xfrm>
              <a:off x="1431229" y="2145879"/>
              <a:ext cx="5577062" cy="361056"/>
            </a:xfrm>
            <a:prstGeom prst="rect">
              <a:avLst/>
            </a:prstGeom>
            <a:noFill/>
          </p:spPr>
          <p:txBody>
            <a:bodyPr wrap="none" rtlCol="0">
              <a:spAutoFit/>
            </a:bodyPr>
            <a:lstStyle/>
            <a:p>
              <a:r>
                <a:rPr lang="fr-FR" sz="1400" b="1" dirty="0">
                  <a:solidFill>
                    <a:srgbClr val="C4001D"/>
                  </a:solidFill>
                </a:rPr>
                <a:t>Chronique : 5 à 29 jours (médiane = 14 jours) ; n = 14</a:t>
              </a:r>
            </a:p>
          </p:txBody>
        </p:sp>
        <p:sp>
          <p:nvSpPr>
            <p:cNvPr id="83" name="ZoneTexte 82"/>
            <p:cNvSpPr txBox="1"/>
            <p:nvPr/>
          </p:nvSpPr>
          <p:spPr>
            <a:xfrm>
              <a:off x="2750032" y="2741134"/>
              <a:ext cx="5694402" cy="361056"/>
            </a:xfrm>
            <a:prstGeom prst="rect">
              <a:avLst/>
            </a:prstGeom>
            <a:noFill/>
          </p:spPr>
          <p:txBody>
            <a:bodyPr wrap="none" rtlCol="0">
              <a:spAutoFit/>
            </a:bodyPr>
            <a:lstStyle/>
            <a:p>
              <a:r>
                <a:rPr lang="fr-FR" sz="1400" b="1" dirty="0" err="1">
                  <a:solidFill>
                    <a:srgbClr val="00B050"/>
                  </a:solidFill>
                </a:rPr>
                <a:t>Fiebig</a:t>
              </a:r>
              <a:r>
                <a:rPr lang="fr-FR" sz="1400" b="1" dirty="0">
                  <a:solidFill>
                    <a:srgbClr val="00B050"/>
                  </a:solidFill>
                </a:rPr>
                <a:t> III-IV : 14 à 77 jours (médiane = 22 jours) ; n = 14</a:t>
              </a:r>
            </a:p>
          </p:txBody>
        </p:sp>
        <p:sp>
          <p:nvSpPr>
            <p:cNvPr id="84" name="ZoneTexte 83"/>
            <p:cNvSpPr txBox="1"/>
            <p:nvPr/>
          </p:nvSpPr>
          <p:spPr>
            <a:xfrm>
              <a:off x="3968359" y="3247626"/>
              <a:ext cx="5191103" cy="361056"/>
            </a:xfrm>
            <a:prstGeom prst="rect">
              <a:avLst/>
            </a:prstGeom>
            <a:noFill/>
          </p:spPr>
          <p:txBody>
            <a:bodyPr wrap="none" rtlCol="0">
              <a:spAutoFit/>
            </a:bodyPr>
            <a:lstStyle/>
            <a:p>
              <a:r>
                <a:rPr lang="fr-FR" sz="1400" b="1" dirty="0" err="1">
                  <a:solidFill>
                    <a:srgbClr val="7030A0"/>
                  </a:solidFill>
                </a:rPr>
                <a:t>Fiebig</a:t>
              </a:r>
              <a:r>
                <a:rPr lang="fr-FR" sz="1400" b="1" dirty="0">
                  <a:solidFill>
                    <a:srgbClr val="7030A0"/>
                  </a:solidFill>
                </a:rPr>
                <a:t> I : 13 à 48 jours (médiane = 26 jours) ; n = 8</a:t>
              </a:r>
            </a:p>
          </p:txBody>
        </p:sp>
        <p:sp>
          <p:nvSpPr>
            <p:cNvPr id="85" name="ZoneTexte 84"/>
            <p:cNvSpPr txBox="1"/>
            <p:nvPr/>
          </p:nvSpPr>
          <p:spPr>
            <a:xfrm>
              <a:off x="2965788" y="5019110"/>
              <a:ext cx="3139066" cy="413148"/>
            </a:xfrm>
            <a:prstGeom prst="rect">
              <a:avLst/>
            </a:prstGeom>
            <a:noFill/>
          </p:spPr>
          <p:txBody>
            <a:bodyPr wrap="none" rtlCol="0">
              <a:spAutoFit/>
            </a:bodyPr>
            <a:lstStyle/>
            <a:p>
              <a:pPr algn="ctr"/>
              <a:r>
                <a:rPr lang="fr-FR" sz="1200" b="1" dirty="0">
                  <a:solidFill>
                    <a:srgbClr val="000066"/>
                  </a:solidFill>
                </a:rPr>
                <a:t>Jours après arrêt des ARV</a:t>
              </a:r>
            </a:p>
          </p:txBody>
        </p:sp>
        <p:sp>
          <p:nvSpPr>
            <p:cNvPr id="91" name="ZoneTexte 90"/>
            <p:cNvSpPr txBox="1"/>
            <p:nvPr/>
          </p:nvSpPr>
          <p:spPr>
            <a:xfrm>
              <a:off x="5356552" y="3831253"/>
              <a:ext cx="3200553" cy="738664"/>
            </a:xfrm>
            <a:prstGeom prst="rect">
              <a:avLst/>
            </a:prstGeom>
            <a:noFill/>
            <a:ln>
              <a:solidFill>
                <a:schemeClr val="accent2"/>
              </a:solidFill>
            </a:ln>
          </p:spPr>
          <p:txBody>
            <a:bodyPr wrap="square" rtlCol="0">
              <a:spAutoFit/>
            </a:bodyPr>
            <a:lstStyle/>
            <a:p>
              <a:r>
                <a:rPr lang="fr-FR" sz="1400" dirty="0">
                  <a:solidFill>
                    <a:srgbClr val="000066"/>
                  </a:solidFill>
                </a:rPr>
                <a:t>Chronique vs </a:t>
              </a:r>
              <a:r>
                <a:rPr lang="fr-FR" sz="1400" dirty="0" err="1">
                  <a:solidFill>
                    <a:srgbClr val="000066"/>
                  </a:solidFill>
                </a:rPr>
                <a:t>Fiebig</a:t>
              </a:r>
              <a:r>
                <a:rPr lang="fr-FR" sz="1400" dirty="0">
                  <a:solidFill>
                    <a:srgbClr val="000066"/>
                  </a:solidFill>
                </a:rPr>
                <a:t> I : 	      p = 0,02</a:t>
              </a:r>
            </a:p>
            <a:p>
              <a:r>
                <a:rPr lang="fr-FR" sz="1400" dirty="0">
                  <a:solidFill>
                    <a:srgbClr val="000066"/>
                  </a:solidFill>
                </a:rPr>
                <a:t>Chronique vs </a:t>
              </a:r>
              <a:r>
                <a:rPr lang="fr-FR" sz="1400" dirty="0" err="1">
                  <a:solidFill>
                    <a:srgbClr val="000066"/>
                  </a:solidFill>
                </a:rPr>
                <a:t>Fiebig</a:t>
              </a:r>
              <a:r>
                <a:rPr lang="fr-FR" sz="1400" dirty="0">
                  <a:solidFill>
                    <a:srgbClr val="000066"/>
                  </a:solidFill>
                </a:rPr>
                <a:t> III/IV : p = 0,003</a:t>
              </a:r>
            </a:p>
            <a:p>
              <a:r>
                <a:rPr lang="fr-FR" sz="1400" dirty="0" err="1">
                  <a:solidFill>
                    <a:srgbClr val="000066"/>
                  </a:solidFill>
                </a:rPr>
                <a:t>Fiebig</a:t>
              </a:r>
              <a:r>
                <a:rPr lang="fr-FR" sz="1400" dirty="0">
                  <a:solidFill>
                    <a:srgbClr val="000066"/>
                  </a:solidFill>
                </a:rPr>
                <a:t> I vs </a:t>
              </a:r>
              <a:r>
                <a:rPr lang="fr-FR" sz="1400" dirty="0" err="1">
                  <a:solidFill>
                    <a:srgbClr val="000066"/>
                  </a:solidFill>
                </a:rPr>
                <a:t>Fiebig</a:t>
              </a:r>
              <a:r>
                <a:rPr lang="fr-FR" sz="1400" dirty="0">
                  <a:solidFill>
                    <a:srgbClr val="000066"/>
                  </a:solidFill>
                </a:rPr>
                <a:t> III/IV :      p = 0,80</a:t>
              </a:r>
            </a:p>
          </p:txBody>
        </p:sp>
        <p:sp>
          <p:nvSpPr>
            <p:cNvPr id="2" name="ZoneTexte 1"/>
            <p:cNvSpPr txBox="1"/>
            <p:nvPr/>
          </p:nvSpPr>
          <p:spPr>
            <a:xfrm>
              <a:off x="768442" y="1923153"/>
              <a:ext cx="1995450" cy="36539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2000" b="1">
                  <a:solidFill>
                    <a:srgbClr val="000066"/>
                  </a:solidFill>
                </a:defRPr>
              </a:lvl1pPr>
              <a:lvl2pPr marL="742950" lvl="1" indent="-285750" eaLnBrk="0" fontAlgn="base" hangingPunct="0">
                <a:spcBef>
                  <a:spcPct val="0"/>
                </a:spcBef>
                <a:spcAft>
                  <a:spcPct val="0"/>
                </a:spcAft>
                <a:buClr>
                  <a:srgbClr val="0070C0"/>
                </a:buClr>
                <a:buChar char="–"/>
                <a:defRPr b="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200" dirty="0"/>
                <a:t>Arrêt </a:t>
              </a:r>
            </a:p>
            <a:p>
              <a:pPr marL="0" indent="0">
                <a:buNone/>
              </a:pPr>
              <a:r>
                <a:rPr lang="fr-FR" sz="1200" dirty="0"/>
                <a:t>ARV</a:t>
              </a:r>
            </a:p>
          </p:txBody>
        </p:sp>
      </p:grpSp>
      <p:sp>
        <p:nvSpPr>
          <p:cNvPr id="7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Colby D, CROI 2017, Abs. 124</a:t>
            </a:r>
          </a:p>
        </p:txBody>
      </p:sp>
      <p:sp>
        <p:nvSpPr>
          <p:cNvPr id="3" name="Titre 2"/>
          <p:cNvSpPr>
            <a:spLocks noGrp="1"/>
          </p:cNvSpPr>
          <p:nvPr>
            <p:ph type="title"/>
          </p:nvPr>
        </p:nvSpPr>
        <p:spPr/>
        <p:txBody>
          <a:bodyPr/>
          <a:lstStyle/>
          <a:p>
            <a:r>
              <a:rPr lang="fr-FR" sz="2400" dirty="0"/>
              <a:t>Rebond virologique après arrêt des ARV chez des patients traités en primo-infection très récente (3)</a:t>
            </a:r>
          </a:p>
        </p:txBody>
      </p:sp>
      <p:sp>
        <p:nvSpPr>
          <p:cNvPr id="36" name="ZoneTexte 3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23</a:t>
            </a:r>
          </a:p>
        </p:txBody>
      </p:sp>
    </p:spTree>
    <p:extLst>
      <p:ext uri="{BB962C8B-B14F-4D97-AF65-F5344CB8AC3E}">
        <p14:creationId xmlns:p14="http://schemas.microsoft.com/office/powerpoint/2010/main" val="2223083798"/>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a:t>Identification de marqueurs de la réponse immunitaire innée prédictifs du rebond virologique (1)</a:t>
            </a:r>
          </a:p>
        </p:txBody>
      </p:sp>
      <p:sp>
        <p:nvSpPr>
          <p:cNvPr id="6" name="Espace réservé du contenu 5"/>
          <p:cNvSpPr>
            <a:spLocks noGrp="1"/>
          </p:cNvSpPr>
          <p:nvPr>
            <p:ph idx="1"/>
          </p:nvPr>
        </p:nvSpPr>
        <p:spPr/>
        <p:txBody>
          <a:bodyPr/>
          <a:lstStyle/>
          <a:p>
            <a:r>
              <a:rPr lang="fr-FR" sz="2000" b="1" dirty="0">
                <a:solidFill>
                  <a:srgbClr val="0070C0"/>
                </a:solidFill>
              </a:rPr>
              <a:t>Objectif : </a:t>
            </a:r>
            <a:r>
              <a:rPr lang="fr-FR" sz="2000" dirty="0"/>
              <a:t>identifier des marqueurs de la réponse immune innée détectables avant la virémie pour anticiper le rebond virologique </a:t>
            </a:r>
            <a:br>
              <a:rPr lang="fr-FR" sz="2000" dirty="0"/>
            </a:br>
            <a:r>
              <a:rPr lang="fr-FR" sz="2000" dirty="0"/>
              <a:t>dans les stratégies d’interruption de traitement ARV</a:t>
            </a:r>
          </a:p>
          <a:p>
            <a:endParaRPr lang="fr-FR" sz="2000" dirty="0"/>
          </a:p>
          <a:p>
            <a:r>
              <a:rPr lang="fr-FR" sz="2000" dirty="0"/>
              <a:t>Rôle majeur des cellules dendritiques </a:t>
            </a:r>
            <a:r>
              <a:rPr lang="fr-FR" sz="2000" dirty="0" err="1"/>
              <a:t>plasmacytoïdes</a:t>
            </a:r>
            <a:r>
              <a:rPr lang="fr-FR" sz="2000" dirty="0"/>
              <a:t> (</a:t>
            </a:r>
            <a:r>
              <a:rPr lang="fr-FR" sz="2000" dirty="0" err="1"/>
              <a:t>CDp</a:t>
            </a:r>
            <a:r>
              <a:rPr lang="fr-FR" sz="2000" dirty="0"/>
              <a:t>) </a:t>
            </a:r>
            <a:br>
              <a:rPr lang="fr-FR" sz="2000" dirty="0"/>
            </a:br>
            <a:r>
              <a:rPr lang="fr-FR" sz="2000" dirty="0"/>
              <a:t>dans la réponse immune </a:t>
            </a:r>
          </a:p>
          <a:p>
            <a:pPr marL="1082675" lvl="1" indent="-274638"/>
            <a:r>
              <a:rPr lang="fr-FR" sz="1800" dirty="0"/>
              <a:t>cellules cibles VIH</a:t>
            </a:r>
          </a:p>
          <a:p>
            <a:pPr marL="1082675" lvl="1" indent="-274638"/>
            <a:r>
              <a:rPr lang="fr-FR" sz="1800" dirty="0"/>
              <a:t>cellules productrices majeures de la réponse IFN de type I </a:t>
            </a:r>
            <a:r>
              <a:rPr lang="fr-FR" sz="1800" dirty="0">
                <a:sym typeface="Wingdings" panose="05000000000000000000" pitchFamily="2" charset="2"/>
              </a:rPr>
              <a:t></a:t>
            </a:r>
            <a:r>
              <a:rPr lang="fr-FR" sz="1800" dirty="0">
                <a:sym typeface="Wingdings"/>
              </a:rPr>
              <a:t> </a:t>
            </a:r>
            <a:r>
              <a:rPr lang="fr-FR" sz="1800" dirty="0"/>
              <a:t>inhibition de la réplication virale et activation des cellules du système immunitaire inné et adaptatif</a:t>
            </a:r>
          </a:p>
          <a:p>
            <a:endParaRPr lang="fr-FR" sz="2000" dirty="0"/>
          </a:p>
          <a:p>
            <a:r>
              <a:rPr lang="fr-FR" sz="2000" dirty="0"/>
              <a:t>Analyse à partir des patients inclus dans les essais d’interruption </a:t>
            </a:r>
          </a:p>
          <a:p>
            <a:pPr marL="0" indent="0">
              <a:buNone/>
              <a:tabLst>
                <a:tab pos="360363" algn="l"/>
              </a:tabLst>
            </a:pPr>
            <a:r>
              <a:rPr lang="fr-FR" sz="2000" dirty="0"/>
              <a:t>	de traitement ARV dans les cohortes Thaïlandaises </a:t>
            </a:r>
          </a:p>
          <a:p>
            <a:pPr marL="1082675" lvl="1" indent="-274638"/>
            <a:r>
              <a:rPr lang="fr-FR" sz="1800" dirty="0"/>
              <a:t>traités en primo infection très récente (</a:t>
            </a:r>
            <a:r>
              <a:rPr lang="fr-FR" sz="1800" dirty="0" err="1"/>
              <a:t>Fiebig</a:t>
            </a:r>
            <a:r>
              <a:rPr lang="fr-FR" sz="1800" dirty="0"/>
              <a:t> I, essai RV411, n = 8) </a:t>
            </a:r>
          </a:p>
          <a:p>
            <a:pPr marL="1082675" lvl="1" indent="-274638"/>
            <a:r>
              <a:rPr lang="fr-FR" sz="1800" dirty="0"/>
              <a:t>traités en primo infection à des stades plus tardifs (</a:t>
            </a:r>
            <a:r>
              <a:rPr lang="fr-FR" sz="1800" dirty="0" err="1"/>
              <a:t>Fiebig</a:t>
            </a:r>
            <a:r>
              <a:rPr lang="fr-FR" sz="1800" dirty="0"/>
              <a:t> III/IV, </a:t>
            </a:r>
            <a:br>
              <a:rPr lang="fr-FR" sz="1800" dirty="0"/>
            </a:br>
            <a:r>
              <a:rPr lang="fr-FR" sz="1800" dirty="0"/>
              <a:t>essai Search019, n =14)</a:t>
            </a:r>
          </a:p>
          <a:p>
            <a:endParaRPr lang="fr-FR" sz="2000" dirty="0"/>
          </a:p>
          <a:p>
            <a:endParaRPr lang="fr-FR" sz="2000" dirty="0"/>
          </a:p>
        </p:txBody>
      </p:sp>
      <p:sp>
        <p:nvSpPr>
          <p:cNvPr id="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Mitchell J, CROI 2017, Abs. 125</a:t>
            </a:r>
          </a:p>
        </p:txBody>
      </p:sp>
      <p:sp>
        <p:nvSpPr>
          <p:cNvPr id="5" name="ZoneTexte 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24</a:t>
            </a:r>
          </a:p>
        </p:txBody>
      </p:sp>
    </p:spTree>
    <p:extLst>
      <p:ext uri="{BB962C8B-B14F-4D97-AF65-F5344CB8AC3E}">
        <p14:creationId xmlns:p14="http://schemas.microsoft.com/office/powerpoint/2010/main" val="3157314114"/>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Mentions légales</a:t>
            </a:r>
          </a:p>
        </p:txBody>
      </p:sp>
      <p:sp>
        <p:nvSpPr>
          <p:cNvPr id="5" name="Rectangle 2"/>
          <p:cNvSpPr txBox="1">
            <a:spLocks noChangeArrowheads="1"/>
          </p:cNvSpPr>
          <p:nvPr/>
        </p:nvSpPr>
        <p:spPr bwMode="auto">
          <a:xfrm>
            <a:off x="214313" y="1468438"/>
            <a:ext cx="8786812" cy="3960812"/>
          </a:xfrm>
          <a:prstGeom prst="rect">
            <a:avLst/>
          </a:prstGeom>
          <a:noFill/>
          <a:ln w="9525">
            <a:noFill/>
            <a:miter lim="800000"/>
            <a:headEnd/>
            <a:tailEnd/>
          </a:ln>
        </p:spPr>
        <p:txBody>
          <a:bodyPr/>
          <a:lstStyle/>
          <a:p>
            <a:pPr algn="ctr">
              <a:spcBef>
                <a:spcPts val="600"/>
              </a:spcBef>
              <a:buClr>
                <a:srgbClr val="FFFF00"/>
              </a:buClr>
              <a:defRPr/>
            </a:pPr>
            <a:r>
              <a:rPr lang="fr-FR" sz="2400" i="1" kern="0" dirty="0">
                <a:latin typeface="Arial"/>
                <a:ea typeface="ＭＳ Ｐゴシック" charset="0"/>
              </a:rPr>
              <a:t>Ce diaporama a été réalisé sous la seule responsabilité </a:t>
            </a:r>
            <a:br>
              <a:rPr lang="fr-FR" sz="2400" i="1" kern="0" dirty="0">
                <a:latin typeface="Arial"/>
                <a:ea typeface="ＭＳ Ｐゴシック" charset="0"/>
              </a:rPr>
            </a:br>
            <a:r>
              <a:rPr lang="fr-FR" sz="2400" i="1" kern="0" dirty="0">
                <a:latin typeface="Arial"/>
                <a:ea typeface="ＭＳ Ｐゴシック" charset="0"/>
              </a:rPr>
              <a:t>des rédacteurs-auteurs et reflète le plus fidèlement possible </a:t>
            </a:r>
            <a:br>
              <a:rPr lang="fr-FR" sz="2400" i="1" kern="0" dirty="0">
                <a:latin typeface="Arial"/>
                <a:ea typeface="ＭＳ Ｐゴシック" charset="0"/>
              </a:rPr>
            </a:br>
            <a:r>
              <a:rPr lang="fr-FR" sz="2400" i="1" kern="0" dirty="0">
                <a:latin typeface="Arial"/>
                <a:ea typeface="ＭＳ Ｐゴシック" charset="0"/>
              </a:rPr>
              <a:t>le contenu des présentations de la CROI 2017 </a:t>
            </a:r>
            <a:br>
              <a:rPr lang="fr-FR" sz="2400" i="1" kern="0" dirty="0">
                <a:latin typeface="Arial"/>
                <a:ea typeface="ＭＳ Ｐゴシック" charset="0"/>
              </a:rPr>
            </a:br>
            <a:r>
              <a:rPr lang="fr-FR" sz="2400" i="1" kern="0" dirty="0">
                <a:latin typeface="Arial"/>
                <a:ea typeface="ＭＳ Ｐゴシック" charset="0"/>
              </a:rPr>
              <a:t>(13 au 16 février 2017 - Seattle)</a:t>
            </a:r>
            <a:endParaRPr lang="fr-FR" sz="1600" i="1" kern="0" dirty="0">
              <a:latin typeface="Arial"/>
              <a:ea typeface="ＭＳ Ｐゴシック" charset="0"/>
            </a:endParaRPr>
          </a:p>
        </p:txBody>
      </p:sp>
    </p:spTree>
    <p:extLst>
      <p:ext uri="{BB962C8B-B14F-4D97-AF65-F5344CB8AC3E}">
        <p14:creationId xmlns:p14="http://schemas.microsoft.com/office/powerpoint/2010/main" val="3323491271"/>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ZoneTexte 5"/>
          <p:cNvSpPr txBox="1"/>
          <p:nvPr/>
        </p:nvSpPr>
        <p:spPr>
          <a:xfrm>
            <a:off x="190144" y="1732841"/>
            <a:ext cx="4409222"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PD-L1</a:t>
            </a:r>
          </a:p>
        </p:txBody>
      </p:sp>
      <p:sp>
        <p:nvSpPr>
          <p:cNvPr id="7" name="ZoneTexte 6"/>
          <p:cNvSpPr txBox="1"/>
          <p:nvPr/>
        </p:nvSpPr>
        <p:spPr>
          <a:xfrm>
            <a:off x="5298246" y="1732841"/>
            <a:ext cx="3772729" cy="369332"/>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CD69</a:t>
            </a:r>
          </a:p>
        </p:txBody>
      </p:sp>
      <p:sp>
        <p:nvSpPr>
          <p:cNvPr id="8" name="ZoneTexte 7"/>
          <p:cNvSpPr txBox="1"/>
          <p:nvPr/>
        </p:nvSpPr>
        <p:spPr>
          <a:xfrm>
            <a:off x="431800" y="4428101"/>
            <a:ext cx="8555206" cy="210610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b="1">
                <a:solidFill>
                  <a:srgbClr val="000066"/>
                </a:solidFill>
              </a:defRPr>
            </a:lvl1pPr>
            <a:lvl2pPr marL="742950" lvl="1" indent="-285750" eaLnBrk="0" fontAlgn="base" hangingPunct="0">
              <a:spcBef>
                <a:spcPct val="0"/>
              </a:spcBef>
              <a:spcAft>
                <a:spcPct val="0"/>
              </a:spcAft>
              <a:buClr>
                <a:srgbClr val="0070C0"/>
              </a:buClr>
              <a:buChar char="–"/>
              <a:defRPr sz="20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sz="1700" b="0" dirty="0">
                <a:sym typeface="Wingdings" panose="05000000000000000000" pitchFamily="2" charset="2"/>
              </a:rPr>
              <a:t></a:t>
            </a:r>
            <a:r>
              <a:rPr lang="fr-FR" sz="1700" b="0" dirty="0">
                <a:sym typeface="Wingdings"/>
              </a:rPr>
              <a:t> du pourcentage des </a:t>
            </a:r>
            <a:r>
              <a:rPr lang="fr-FR" sz="1700" b="0" dirty="0" err="1">
                <a:sym typeface="Wingdings"/>
              </a:rPr>
              <a:t>CDp</a:t>
            </a:r>
            <a:r>
              <a:rPr lang="fr-FR" sz="1700" b="0" dirty="0">
                <a:sym typeface="Wingdings"/>
              </a:rPr>
              <a:t> dans le sang avant le rebond virologique </a:t>
            </a:r>
          </a:p>
          <a:p>
            <a:r>
              <a:rPr lang="fr-FR" sz="1700" b="0" dirty="0">
                <a:sym typeface="Wingdings" panose="05000000000000000000" pitchFamily="2" charset="2"/>
              </a:rPr>
              <a:t></a:t>
            </a:r>
            <a:r>
              <a:rPr lang="fr-FR" sz="1700" b="0" dirty="0">
                <a:sym typeface="Wingdings"/>
              </a:rPr>
              <a:t> de l’expression des marqueurs d’activation PD-L1 et CD69 sur les </a:t>
            </a:r>
            <a:r>
              <a:rPr lang="fr-FR" sz="1700" b="0" dirty="0" err="1">
                <a:sym typeface="Wingdings"/>
              </a:rPr>
              <a:t>CDp</a:t>
            </a:r>
            <a:r>
              <a:rPr lang="fr-FR" sz="1700" b="0" dirty="0">
                <a:sym typeface="Wingdings"/>
              </a:rPr>
              <a:t> </a:t>
            </a:r>
            <a:br>
              <a:rPr lang="fr-FR" sz="1700" b="0" dirty="0">
                <a:sym typeface="Wingdings"/>
              </a:rPr>
            </a:br>
            <a:r>
              <a:rPr lang="fr-FR" sz="1700" b="0" dirty="0">
                <a:sym typeface="Wingdings"/>
              </a:rPr>
              <a:t>avant le rebond virologique </a:t>
            </a:r>
          </a:p>
          <a:p>
            <a:r>
              <a:rPr lang="fr-FR" sz="1700" b="0" dirty="0">
                <a:sym typeface="Wingdings"/>
              </a:rPr>
              <a:t>Surexpression dans les </a:t>
            </a:r>
            <a:r>
              <a:rPr lang="fr-FR" sz="1700" b="0" dirty="0" err="1">
                <a:sym typeface="Wingdings"/>
              </a:rPr>
              <a:t>CDp</a:t>
            </a:r>
            <a:r>
              <a:rPr lang="fr-FR" sz="1700" b="0" dirty="0">
                <a:sym typeface="Wingdings"/>
              </a:rPr>
              <a:t> des gènes impliqués dans la circulation </a:t>
            </a:r>
            <a:br>
              <a:rPr lang="fr-FR" sz="1700" b="0" dirty="0">
                <a:sym typeface="Wingdings"/>
              </a:rPr>
            </a:br>
            <a:r>
              <a:rPr lang="fr-FR" sz="1700" b="0" dirty="0">
                <a:sym typeface="Wingdings"/>
              </a:rPr>
              <a:t>et l’activation cellulaire</a:t>
            </a:r>
            <a:br>
              <a:rPr lang="fr-FR" sz="1700" b="0" dirty="0">
                <a:sym typeface="Wingdings"/>
              </a:rPr>
            </a:br>
            <a:endParaRPr lang="fr-FR" sz="1700" dirty="0">
              <a:sym typeface="Wingdings"/>
            </a:endParaRPr>
          </a:p>
          <a:p>
            <a:r>
              <a:rPr lang="fr-FR" sz="1700" dirty="0">
                <a:solidFill>
                  <a:srgbClr val="0070C0"/>
                </a:solidFill>
                <a:sym typeface="Wingdings"/>
              </a:rPr>
              <a:t>Conclusion : </a:t>
            </a:r>
            <a:r>
              <a:rPr lang="fr-FR" sz="1700" b="0" dirty="0">
                <a:sym typeface="Wingdings"/>
              </a:rPr>
              <a:t>les cellules dendritiques </a:t>
            </a:r>
            <a:r>
              <a:rPr lang="fr-FR" sz="1700" b="0" dirty="0" err="1">
                <a:sym typeface="Wingdings"/>
              </a:rPr>
              <a:t>plasmacytoïdes</a:t>
            </a:r>
            <a:r>
              <a:rPr lang="fr-FR" sz="1700" b="0" dirty="0">
                <a:sym typeface="Wingdings"/>
              </a:rPr>
              <a:t> (</a:t>
            </a:r>
            <a:r>
              <a:rPr lang="fr-FR" sz="1700" b="0" dirty="0" err="1">
                <a:sym typeface="Wingdings"/>
              </a:rPr>
              <a:t>CDp</a:t>
            </a:r>
            <a:r>
              <a:rPr lang="fr-FR" sz="1700" b="0" dirty="0">
                <a:sym typeface="Wingdings"/>
              </a:rPr>
              <a:t>) sont un marqueur </a:t>
            </a:r>
            <a:br>
              <a:rPr lang="fr-FR" sz="1700" b="0" dirty="0">
                <a:sym typeface="Wingdings"/>
              </a:rPr>
            </a:br>
            <a:r>
              <a:rPr lang="fr-FR" sz="1700" b="0" dirty="0">
                <a:sym typeface="Wingdings"/>
              </a:rPr>
              <a:t>de la réplication virale avant que la CV ne soit détectable dans le sang</a:t>
            </a:r>
          </a:p>
        </p:txBody>
      </p:sp>
      <p:sp>
        <p:nvSpPr>
          <p:cNvPr id="74" name="Titre 2"/>
          <p:cNvSpPr>
            <a:spLocks noGrp="1"/>
          </p:cNvSpPr>
          <p:nvPr>
            <p:ph type="title"/>
          </p:nvPr>
        </p:nvSpPr>
        <p:spPr/>
        <p:txBody>
          <a:bodyPr/>
          <a:lstStyle/>
          <a:p>
            <a:r>
              <a:rPr lang="fr-FR" sz="2400" dirty="0"/>
              <a:t>Identification de marqueurs de la réponse immunitaire innée prédictifs du rebond virologique (2)</a:t>
            </a:r>
          </a:p>
        </p:txBody>
      </p:sp>
      <p:grpSp>
        <p:nvGrpSpPr>
          <p:cNvPr id="2" name="Groupe 1"/>
          <p:cNvGrpSpPr/>
          <p:nvPr/>
        </p:nvGrpSpPr>
        <p:grpSpPr>
          <a:xfrm>
            <a:off x="478787" y="2083914"/>
            <a:ext cx="3845633" cy="2399004"/>
            <a:chOff x="478787" y="2083914"/>
            <a:chExt cx="3845633" cy="2399004"/>
          </a:xfrm>
        </p:grpSpPr>
        <p:sp>
          <p:nvSpPr>
            <p:cNvPr id="10" name="Forme libre 9"/>
            <p:cNvSpPr/>
            <p:nvPr/>
          </p:nvSpPr>
          <p:spPr bwMode="auto">
            <a:xfrm>
              <a:off x="968900" y="2307341"/>
              <a:ext cx="3226576" cy="1649487"/>
            </a:xfrm>
            <a:custGeom>
              <a:avLst/>
              <a:gdLst>
                <a:gd name="connsiteX0" fmla="*/ 0 w 2733368"/>
                <a:gd name="connsiteY0" fmla="*/ 0 h 1356852"/>
                <a:gd name="connsiteX1" fmla="*/ 0 w 2733368"/>
                <a:gd name="connsiteY1" fmla="*/ 1356852 h 1356852"/>
                <a:gd name="connsiteX2" fmla="*/ 176981 w 2733368"/>
                <a:gd name="connsiteY2" fmla="*/ 1356852 h 1356852"/>
                <a:gd name="connsiteX3" fmla="*/ 2733368 w 2733368"/>
                <a:gd name="connsiteY3" fmla="*/ 1356852 h 1356852"/>
              </a:gdLst>
              <a:ahLst/>
              <a:cxnLst>
                <a:cxn ang="0">
                  <a:pos x="connsiteX0" y="connsiteY0"/>
                </a:cxn>
                <a:cxn ang="0">
                  <a:pos x="connsiteX1" y="connsiteY1"/>
                </a:cxn>
                <a:cxn ang="0">
                  <a:pos x="connsiteX2" y="connsiteY2"/>
                </a:cxn>
                <a:cxn ang="0">
                  <a:pos x="connsiteX3" y="connsiteY3"/>
                </a:cxn>
              </a:cxnLst>
              <a:rect l="l" t="t" r="r" b="b"/>
              <a:pathLst>
                <a:path w="2733368" h="1356852">
                  <a:moveTo>
                    <a:pt x="0" y="0"/>
                  </a:moveTo>
                  <a:lnTo>
                    <a:pt x="0" y="1356852"/>
                  </a:lnTo>
                  <a:lnTo>
                    <a:pt x="176981" y="1356852"/>
                  </a:lnTo>
                  <a:lnTo>
                    <a:pt x="2733368" y="1356852"/>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 name="ZoneTexte 10"/>
            <p:cNvSpPr txBox="1"/>
            <p:nvPr/>
          </p:nvSpPr>
          <p:spPr>
            <a:xfrm>
              <a:off x="478787" y="2138970"/>
              <a:ext cx="439544" cy="276999"/>
            </a:xfrm>
            <a:prstGeom prst="rect">
              <a:avLst/>
            </a:prstGeom>
            <a:noFill/>
          </p:spPr>
          <p:txBody>
            <a:bodyPr wrap="none" rtlCol="0">
              <a:spAutoFit/>
            </a:bodyPr>
            <a:lstStyle/>
            <a:p>
              <a:pPr algn="r"/>
              <a:r>
                <a:rPr lang="fr-FR" sz="1200" dirty="0">
                  <a:solidFill>
                    <a:srgbClr val="000066"/>
                  </a:solidFill>
                </a:rPr>
                <a:t>600</a:t>
              </a:r>
            </a:p>
          </p:txBody>
        </p:sp>
        <p:cxnSp>
          <p:nvCxnSpPr>
            <p:cNvPr id="12" name="Connecteur droit 11"/>
            <p:cNvCxnSpPr/>
            <p:nvPr/>
          </p:nvCxnSpPr>
          <p:spPr bwMode="auto">
            <a:xfrm flipH="1">
              <a:off x="881155" y="2314751"/>
              <a:ext cx="877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3" name="ZoneTexte 12"/>
            <p:cNvSpPr txBox="1"/>
            <p:nvPr/>
          </p:nvSpPr>
          <p:spPr>
            <a:xfrm>
              <a:off x="478787" y="2687828"/>
              <a:ext cx="439544" cy="276999"/>
            </a:xfrm>
            <a:prstGeom prst="rect">
              <a:avLst/>
            </a:prstGeom>
            <a:noFill/>
          </p:spPr>
          <p:txBody>
            <a:bodyPr wrap="none" rtlCol="0">
              <a:spAutoFit/>
            </a:bodyPr>
            <a:lstStyle/>
            <a:p>
              <a:pPr algn="r"/>
              <a:r>
                <a:rPr lang="fr-FR" sz="1200" dirty="0">
                  <a:solidFill>
                    <a:srgbClr val="000066"/>
                  </a:solidFill>
                </a:rPr>
                <a:t>400</a:t>
              </a:r>
            </a:p>
          </p:txBody>
        </p:sp>
        <p:cxnSp>
          <p:nvCxnSpPr>
            <p:cNvPr id="14" name="Connecteur droit 13"/>
            <p:cNvCxnSpPr/>
            <p:nvPr/>
          </p:nvCxnSpPr>
          <p:spPr bwMode="auto">
            <a:xfrm flipH="1">
              <a:off x="881155" y="2863609"/>
              <a:ext cx="877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5" name="ZoneTexte 14"/>
            <p:cNvSpPr txBox="1"/>
            <p:nvPr/>
          </p:nvSpPr>
          <p:spPr>
            <a:xfrm>
              <a:off x="478787" y="3232054"/>
              <a:ext cx="439544" cy="276999"/>
            </a:xfrm>
            <a:prstGeom prst="rect">
              <a:avLst/>
            </a:prstGeom>
            <a:noFill/>
          </p:spPr>
          <p:txBody>
            <a:bodyPr wrap="none" rtlCol="0">
              <a:spAutoFit/>
            </a:bodyPr>
            <a:lstStyle/>
            <a:p>
              <a:pPr algn="r"/>
              <a:r>
                <a:rPr lang="fr-FR" sz="1200" dirty="0">
                  <a:solidFill>
                    <a:srgbClr val="000066"/>
                  </a:solidFill>
                </a:rPr>
                <a:t>200</a:t>
              </a:r>
            </a:p>
          </p:txBody>
        </p:sp>
        <p:cxnSp>
          <p:nvCxnSpPr>
            <p:cNvPr id="16" name="Connecteur droit 15"/>
            <p:cNvCxnSpPr/>
            <p:nvPr/>
          </p:nvCxnSpPr>
          <p:spPr bwMode="auto">
            <a:xfrm flipH="1">
              <a:off x="881155" y="3407835"/>
              <a:ext cx="877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7" name="ZoneTexte 16"/>
            <p:cNvSpPr txBox="1"/>
            <p:nvPr/>
          </p:nvSpPr>
          <p:spPr>
            <a:xfrm>
              <a:off x="648705" y="3780912"/>
              <a:ext cx="269625" cy="276999"/>
            </a:xfrm>
            <a:prstGeom prst="rect">
              <a:avLst/>
            </a:prstGeom>
            <a:noFill/>
          </p:spPr>
          <p:txBody>
            <a:bodyPr wrap="none" rtlCol="0">
              <a:spAutoFit/>
            </a:bodyPr>
            <a:lstStyle/>
            <a:p>
              <a:pPr algn="r"/>
              <a:r>
                <a:rPr lang="fr-FR" sz="1200" dirty="0">
                  <a:solidFill>
                    <a:srgbClr val="000066"/>
                  </a:solidFill>
                </a:rPr>
                <a:t>0</a:t>
              </a:r>
            </a:p>
          </p:txBody>
        </p:sp>
        <p:cxnSp>
          <p:nvCxnSpPr>
            <p:cNvPr id="18" name="Connecteur droit 17"/>
            <p:cNvCxnSpPr/>
            <p:nvPr/>
          </p:nvCxnSpPr>
          <p:spPr bwMode="auto">
            <a:xfrm flipH="1">
              <a:off x="881155" y="3956693"/>
              <a:ext cx="8774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0" name="Connecteur droit 19"/>
            <p:cNvCxnSpPr/>
            <p:nvPr/>
          </p:nvCxnSpPr>
          <p:spPr bwMode="auto">
            <a:xfrm>
              <a:off x="1923670" y="3956828"/>
              <a:ext cx="0" cy="8426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1" name="ZoneTexte 20"/>
            <p:cNvSpPr txBox="1"/>
            <p:nvPr/>
          </p:nvSpPr>
          <p:spPr>
            <a:xfrm>
              <a:off x="1192951" y="4076653"/>
              <a:ext cx="1156086" cy="249299"/>
            </a:xfrm>
            <a:prstGeom prst="rect">
              <a:avLst/>
            </a:prstGeom>
            <a:noFill/>
          </p:spPr>
          <p:txBody>
            <a:bodyPr wrap="none" rtlCol="0">
              <a:spAutoFit/>
            </a:bodyPr>
            <a:lstStyle/>
            <a:p>
              <a:pPr algn="ctr">
                <a:lnSpc>
                  <a:spcPct val="85000"/>
                </a:lnSpc>
              </a:pPr>
              <a:r>
                <a:rPr lang="fr-FR" sz="1200" dirty="0">
                  <a:solidFill>
                    <a:srgbClr val="000066"/>
                  </a:solidFill>
                </a:rPr>
                <a:t>Arrêt des ARV</a:t>
              </a:r>
            </a:p>
          </p:txBody>
        </p:sp>
        <p:cxnSp>
          <p:nvCxnSpPr>
            <p:cNvPr id="22" name="Connecteur droit 21"/>
            <p:cNvCxnSpPr/>
            <p:nvPr/>
          </p:nvCxnSpPr>
          <p:spPr bwMode="auto">
            <a:xfrm>
              <a:off x="3313390" y="3956828"/>
              <a:ext cx="0" cy="84267"/>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3" name="ZoneTexte 22"/>
            <p:cNvSpPr txBox="1"/>
            <p:nvPr/>
          </p:nvSpPr>
          <p:spPr>
            <a:xfrm>
              <a:off x="2538354" y="4076653"/>
              <a:ext cx="1786066" cy="406265"/>
            </a:xfrm>
            <a:prstGeom prst="rect">
              <a:avLst/>
            </a:prstGeom>
            <a:noFill/>
          </p:spPr>
          <p:txBody>
            <a:bodyPr wrap="none" rtlCol="0">
              <a:spAutoFit/>
            </a:bodyPr>
            <a:lstStyle/>
            <a:p>
              <a:pPr algn="ctr">
                <a:lnSpc>
                  <a:spcPct val="85000"/>
                </a:lnSpc>
              </a:pPr>
              <a:r>
                <a:rPr lang="fr-FR" sz="1200" dirty="0">
                  <a:solidFill>
                    <a:srgbClr val="000066"/>
                  </a:solidFill>
                </a:rPr>
                <a:t>Dernière CV &lt; 50 c/ml </a:t>
              </a:r>
            </a:p>
            <a:p>
              <a:pPr algn="ctr">
                <a:lnSpc>
                  <a:spcPct val="85000"/>
                </a:lnSpc>
              </a:pPr>
              <a:r>
                <a:rPr lang="fr-FR" sz="1200" dirty="0">
                  <a:solidFill>
                    <a:srgbClr val="000066"/>
                  </a:solidFill>
                </a:rPr>
                <a:t>avant rebond </a:t>
              </a:r>
            </a:p>
          </p:txBody>
        </p:sp>
        <p:cxnSp>
          <p:nvCxnSpPr>
            <p:cNvPr id="24" name="Connecteur droit 23"/>
            <p:cNvCxnSpPr/>
            <p:nvPr/>
          </p:nvCxnSpPr>
          <p:spPr bwMode="auto">
            <a:xfrm>
              <a:off x="1883193" y="2435897"/>
              <a:ext cx="143019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5" name="ZoneTexte 24"/>
            <p:cNvSpPr txBox="1"/>
            <p:nvPr/>
          </p:nvSpPr>
          <p:spPr>
            <a:xfrm>
              <a:off x="2172672" y="2195716"/>
              <a:ext cx="830726" cy="253916"/>
            </a:xfrm>
            <a:prstGeom prst="rect">
              <a:avLst/>
            </a:prstGeom>
            <a:noFill/>
          </p:spPr>
          <p:txBody>
            <a:bodyPr wrap="none" rtlCol="0">
              <a:spAutoFit/>
            </a:bodyPr>
            <a:lstStyle>
              <a:defPPr>
                <a:defRPr lang="fr-FR"/>
              </a:defPPr>
              <a:lvl1pPr algn="ctr">
                <a:lnSpc>
                  <a:spcPct val="85000"/>
                </a:lnSpc>
                <a:defRPr sz="1200">
                  <a:solidFill>
                    <a:srgbClr val="000066"/>
                  </a:solidFill>
                </a:defRPr>
              </a:lvl1pPr>
            </a:lstStyle>
            <a:p>
              <a:r>
                <a:rPr lang="fr-FR" dirty="0"/>
                <a:t>p = 0,008</a:t>
              </a:r>
            </a:p>
          </p:txBody>
        </p:sp>
        <p:cxnSp>
          <p:nvCxnSpPr>
            <p:cNvPr id="26" name="Connecteur droit 25"/>
            <p:cNvCxnSpPr/>
            <p:nvPr/>
          </p:nvCxnSpPr>
          <p:spPr bwMode="auto">
            <a:xfrm>
              <a:off x="1883193" y="2863609"/>
              <a:ext cx="1430197" cy="121455"/>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27" name="Connecteur droit 26"/>
            <p:cNvCxnSpPr/>
            <p:nvPr/>
          </p:nvCxnSpPr>
          <p:spPr bwMode="auto">
            <a:xfrm>
              <a:off x="1883193" y="3025815"/>
              <a:ext cx="1430197" cy="0"/>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28" name="Connecteur droit 27"/>
            <p:cNvCxnSpPr/>
            <p:nvPr/>
          </p:nvCxnSpPr>
          <p:spPr bwMode="auto">
            <a:xfrm flipV="1">
              <a:off x="1883193" y="2687828"/>
              <a:ext cx="1430197" cy="759511"/>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29" name="Connecteur droit 28"/>
            <p:cNvCxnSpPr/>
            <p:nvPr/>
          </p:nvCxnSpPr>
          <p:spPr bwMode="auto">
            <a:xfrm>
              <a:off x="1883193" y="3113938"/>
              <a:ext cx="1430197" cy="293897"/>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0" name="Connecteur droit 29"/>
            <p:cNvCxnSpPr/>
            <p:nvPr/>
          </p:nvCxnSpPr>
          <p:spPr bwMode="auto">
            <a:xfrm>
              <a:off x="1883193" y="3177885"/>
              <a:ext cx="1430197" cy="54169"/>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1" name="Connecteur droit 30"/>
            <p:cNvCxnSpPr/>
            <p:nvPr/>
          </p:nvCxnSpPr>
          <p:spPr bwMode="auto">
            <a:xfrm flipV="1">
              <a:off x="1887690" y="3113938"/>
              <a:ext cx="1430197" cy="259540"/>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2" name="Connecteur droit 31"/>
            <p:cNvCxnSpPr/>
            <p:nvPr/>
          </p:nvCxnSpPr>
          <p:spPr bwMode="auto">
            <a:xfrm flipV="1">
              <a:off x="1887690" y="3232054"/>
              <a:ext cx="1425700" cy="317400"/>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3" name="Connecteur droit 32"/>
            <p:cNvCxnSpPr/>
            <p:nvPr/>
          </p:nvCxnSpPr>
          <p:spPr bwMode="auto">
            <a:xfrm flipV="1">
              <a:off x="1892188" y="3337075"/>
              <a:ext cx="1425700" cy="268964"/>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4" name="Connecteur droit 33"/>
            <p:cNvCxnSpPr/>
            <p:nvPr/>
          </p:nvCxnSpPr>
          <p:spPr bwMode="auto">
            <a:xfrm flipV="1">
              <a:off x="1883193" y="3728558"/>
              <a:ext cx="1434695" cy="11963"/>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5" name="Connecteur droit 34"/>
            <p:cNvCxnSpPr/>
            <p:nvPr/>
          </p:nvCxnSpPr>
          <p:spPr bwMode="auto">
            <a:xfrm flipV="1">
              <a:off x="1892188" y="3373478"/>
              <a:ext cx="1421202" cy="524523"/>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6" name="Connecteur droit 35"/>
            <p:cNvCxnSpPr/>
            <p:nvPr/>
          </p:nvCxnSpPr>
          <p:spPr bwMode="auto">
            <a:xfrm flipV="1">
              <a:off x="1883193" y="3780912"/>
              <a:ext cx="1434695" cy="190951"/>
            </a:xfrm>
            <a:prstGeom prst="line">
              <a:avLst/>
            </a:prstGeom>
            <a:solidFill>
              <a:schemeClr val="accent1"/>
            </a:solidFill>
            <a:ln w="19050" cap="flat" cmpd="sng" algn="ctr">
              <a:solidFill>
                <a:srgbClr val="FF0000"/>
              </a:solidFill>
              <a:prstDash val="solid"/>
              <a:round/>
              <a:headEnd type="oval" w="med" len="med"/>
              <a:tailEnd type="oval" w="med" len="med"/>
            </a:ln>
            <a:effectLst/>
          </p:spPr>
        </p:cxnSp>
        <p:cxnSp>
          <p:nvCxnSpPr>
            <p:cNvPr id="37" name="Connecteur droit 36"/>
            <p:cNvCxnSpPr/>
            <p:nvPr/>
          </p:nvCxnSpPr>
          <p:spPr bwMode="auto">
            <a:xfrm flipV="1">
              <a:off x="1878695" y="3728558"/>
              <a:ext cx="1434695" cy="190951"/>
            </a:xfrm>
            <a:prstGeom prst="line">
              <a:avLst/>
            </a:prstGeom>
            <a:solidFill>
              <a:schemeClr val="accent1"/>
            </a:solidFill>
            <a:ln w="19050" cap="flat" cmpd="sng" algn="ctr">
              <a:solidFill>
                <a:srgbClr val="FF0000"/>
              </a:solidFill>
              <a:prstDash val="solid"/>
              <a:round/>
              <a:headEnd type="oval" w="med" len="med"/>
              <a:tailEnd type="oval" w="med" len="med"/>
            </a:ln>
            <a:effectLst/>
          </p:spPr>
        </p:cxnSp>
        <p:sp>
          <p:nvSpPr>
            <p:cNvPr id="75" name="ZoneTexte 74"/>
            <p:cNvSpPr txBox="1"/>
            <p:nvPr/>
          </p:nvSpPr>
          <p:spPr>
            <a:xfrm>
              <a:off x="776457" y="2083914"/>
              <a:ext cx="416494" cy="233718"/>
            </a:xfrm>
            <a:prstGeom prst="rect">
              <a:avLst/>
            </a:prstGeom>
            <a:noFill/>
          </p:spPr>
          <p:txBody>
            <a:bodyPr wrap="none" rtlCol="0">
              <a:spAutoFit/>
            </a:bodyPr>
            <a:lstStyle/>
            <a:p>
              <a:pPr algn="ctr">
                <a:lnSpc>
                  <a:spcPct val="85000"/>
                </a:lnSpc>
              </a:pPr>
              <a:r>
                <a:rPr lang="fr-FR" sz="1000" dirty="0">
                  <a:solidFill>
                    <a:srgbClr val="000066"/>
                  </a:solidFill>
                </a:rPr>
                <a:t>IMF</a:t>
              </a:r>
            </a:p>
          </p:txBody>
        </p:sp>
      </p:grpSp>
      <p:grpSp>
        <p:nvGrpSpPr>
          <p:cNvPr id="3" name="Groupe 2"/>
          <p:cNvGrpSpPr/>
          <p:nvPr/>
        </p:nvGrpSpPr>
        <p:grpSpPr>
          <a:xfrm>
            <a:off x="5077033" y="2083914"/>
            <a:ext cx="3806591" cy="2401909"/>
            <a:chOff x="5077033" y="2083914"/>
            <a:chExt cx="3806591" cy="2401909"/>
          </a:xfrm>
        </p:grpSpPr>
        <p:sp>
          <p:nvSpPr>
            <p:cNvPr id="38" name="Forme libre 37"/>
            <p:cNvSpPr/>
            <p:nvPr/>
          </p:nvSpPr>
          <p:spPr bwMode="auto">
            <a:xfrm>
              <a:off x="5618100" y="2373106"/>
              <a:ext cx="3204824" cy="1590884"/>
            </a:xfrm>
            <a:custGeom>
              <a:avLst/>
              <a:gdLst>
                <a:gd name="connsiteX0" fmla="*/ 0 w 2733368"/>
                <a:gd name="connsiteY0" fmla="*/ 0 h 1356852"/>
                <a:gd name="connsiteX1" fmla="*/ 0 w 2733368"/>
                <a:gd name="connsiteY1" fmla="*/ 1356852 h 1356852"/>
                <a:gd name="connsiteX2" fmla="*/ 176981 w 2733368"/>
                <a:gd name="connsiteY2" fmla="*/ 1356852 h 1356852"/>
                <a:gd name="connsiteX3" fmla="*/ 2733368 w 2733368"/>
                <a:gd name="connsiteY3" fmla="*/ 1356852 h 1356852"/>
              </a:gdLst>
              <a:ahLst/>
              <a:cxnLst>
                <a:cxn ang="0">
                  <a:pos x="connsiteX0" y="connsiteY0"/>
                </a:cxn>
                <a:cxn ang="0">
                  <a:pos x="connsiteX1" y="connsiteY1"/>
                </a:cxn>
                <a:cxn ang="0">
                  <a:pos x="connsiteX2" y="connsiteY2"/>
                </a:cxn>
                <a:cxn ang="0">
                  <a:pos x="connsiteX3" y="connsiteY3"/>
                </a:cxn>
              </a:cxnLst>
              <a:rect l="l" t="t" r="r" b="b"/>
              <a:pathLst>
                <a:path w="2733368" h="1356852">
                  <a:moveTo>
                    <a:pt x="0" y="0"/>
                  </a:moveTo>
                  <a:lnTo>
                    <a:pt x="0" y="1356852"/>
                  </a:lnTo>
                  <a:lnTo>
                    <a:pt x="176981" y="1356852"/>
                  </a:lnTo>
                  <a:lnTo>
                    <a:pt x="2733368" y="1356852"/>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39" name="ZoneTexte 38"/>
            <p:cNvSpPr txBox="1"/>
            <p:nvPr/>
          </p:nvSpPr>
          <p:spPr>
            <a:xfrm>
              <a:off x="5128327" y="2230381"/>
              <a:ext cx="439545" cy="276999"/>
            </a:xfrm>
            <a:prstGeom prst="rect">
              <a:avLst/>
            </a:prstGeom>
            <a:noFill/>
          </p:spPr>
          <p:txBody>
            <a:bodyPr wrap="none" rtlCol="0">
              <a:spAutoFit/>
            </a:bodyPr>
            <a:lstStyle/>
            <a:p>
              <a:pPr algn="r"/>
              <a:r>
                <a:rPr lang="fr-FR" sz="1200" dirty="0">
                  <a:solidFill>
                    <a:srgbClr val="000066"/>
                  </a:solidFill>
                </a:rPr>
                <a:t>600</a:t>
              </a:r>
            </a:p>
          </p:txBody>
        </p:sp>
        <p:cxnSp>
          <p:nvCxnSpPr>
            <p:cNvPr id="40" name="Connecteur droit 39"/>
            <p:cNvCxnSpPr/>
            <p:nvPr/>
          </p:nvCxnSpPr>
          <p:spPr bwMode="auto">
            <a:xfrm flipH="1">
              <a:off x="5530947" y="2380253"/>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1" name="ZoneTexte 40"/>
            <p:cNvSpPr txBox="1"/>
            <p:nvPr/>
          </p:nvSpPr>
          <p:spPr>
            <a:xfrm>
              <a:off x="5128327" y="2547102"/>
              <a:ext cx="439545" cy="276999"/>
            </a:xfrm>
            <a:prstGeom prst="rect">
              <a:avLst/>
            </a:prstGeom>
            <a:noFill/>
          </p:spPr>
          <p:txBody>
            <a:bodyPr wrap="none" rtlCol="0">
              <a:spAutoFit/>
            </a:bodyPr>
            <a:lstStyle/>
            <a:p>
              <a:pPr algn="r"/>
              <a:r>
                <a:rPr lang="fr-FR" sz="1200" dirty="0">
                  <a:solidFill>
                    <a:srgbClr val="000066"/>
                  </a:solidFill>
                </a:rPr>
                <a:t>400</a:t>
              </a:r>
            </a:p>
          </p:txBody>
        </p:sp>
        <p:cxnSp>
          <p:nvCxnSpPr>
            <p:cNvPr id="42" name="Connecteur droit 41"/>
            <p:cNvCxnSpPr/>
            <p:nvPr/>
          </p:nvCxnSpPr>
          <p:spPr bwMode="auto">
            <a:xfrm flipH="1">
              <a:off x="5530947" y="2747222"/>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3" name="ZoneTexte 42"/>
            <p:cNvSpPr txBox="1"/>
            <p:nvPr/>
          </p:nvSpPr>
          <p:spPr>
            <a:xfrm>
              <a:off x="5077033" y="3497265"/>
              <a:ext cx="490840" cy="276999"/>
            </a:xfrm>
            <a:prstGeom prst="rect">
              <a:avLst/>
            </a:prstGeom>
            <a:noFill/>
          </p:spPr>
          <p:txBody>
            <a:bodyPr wrap="none" rtlCol="0">
              <a:spAutoFit/>
            </a:bodyPr>
            <a:lstStyle/>
            <a:p>
              <a:pPr algn="r"/>
              <a:r>
                <a:rPr lang="fr-FR" sz="1200" dirty="0">
                  <a:solidFill>
                    <a:srgbClr val="000066"/>
                  </a:solidFill>
                </a:rPr>
                <a:t>-200</a:t>
              </a:r>
            </a:p>
          </p:txBody>
        </p:sp>
        <p:cxnSp>
          <p:nvCxnSpPr>
            <p:cNvPr id="44" name="Connecteur droit 43"/>
            <p:cNvCxnSpPr/>
            <p:nvPr/>
          </p:nvCxnSpPr>
          <p:spPr bwMode="auto">
            <a:xfrm flipH="1">
              <a:off x="5530947" y="3642138"/>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45" name="ZoneTexte 44"/>
            <p:cNvSpPr txBox="1"/>
            <p:nvPr/>
          </p:nvSpPr>
          <p:spPr>
            <a:xfrm>
              <a:off x="5077033" y="3813988"/>
              <a:ext cx="490840" cy="276999"/>
            </a:xfrm>
            <a:prstGeom prst="rect">
              <a:avLst/>
            </a:prstGeom>
            <a:noFill/>
          </p:spPr>
          <p:txBody>
            <a:bodyPr wrap="none" rtlCol="0">
              <a:spAutoFit/>
            </a:bodyPr>
            <a:lstStyle/>
            <a:p>
              <a:pPr algn="r"/>
              <a:r>
                <a:rPr lang="fr-FR" sz="1200" dirty="0">
                  <a:solidFill>
                    <a:srgbClr val="000066"/>
                  </a:solidFill>
                </a:rPr>
                <a:t>-400</a:t>
              </a:r>
            </a:p>
          </p:txBody>
        </p:sp>
        <p:cxnSp>
          <p:nvCxnSpPr>
            <p:cNvPr id="46" name="Connecteur droit 45"/>
            <p:cNvCxnSpPr/>
            <p:nvPr/>
          </p:nvCxnSpPr>
          <p:spPr bwMode="auto">
            <a:xfrm flipH="1">
              <a:off x="5530947" y="3963860"/>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p:cNvCxnSpPr/>
            <p:nvPr/>
          </p:nvCxnSpPr>
          <p:spPr bwMode="auto">
            <a:xfrm>
              <a:off x="6566434" y="3963990"/>
              <a:ext cx="0" cy="8127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0" name="Connecteur droit 49"/>
            <p:cNvCxnSpPr/>
            <p:nvPr/>
          </p:nvCxnSpPr>
          <p:spPr bwMode="auto">
            <a:xfrm>
              <a:off x="7946785" y="3963990"/>
              <a:ext cx="0" cy="8127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p:cNvCxnSpPr/>
            <p:nvPr/>
          </p:nvCxnSpPr>
          <p:spPr bwMode="auto">
            <a:xfrm>
              <a:off x="6526229" y="2435897"/>
              <a:ext cx="142055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p:cNvCxnSpPr/>
            <p:nvPr/>
          </p:nvCxnSpPr>
          <p:spPr bwMode="auto">
            <a:xfrm flipV="1">
              <a:off x="6497025" y="2550384"/>
              <a:ext cx="1294898" cy="210662"/>
            </a:xfrm>
            <a:prstGeom prst="line">
              <a:avLst/>
            </a:prstGeom>
            <a:solidFill>
              <a:schemeClr val="accent1"/>
            </a:solidFill>
            <a:ln w="19050" cap="flat" cmpd="sng" algn="ctr">
              <a:solidFill>
                <a:srgbClr val="FFC000"/>
              </a:solidFill>
              <a:prstDash val="solid"/>
              <a:round/>
              <a:headEnd type="oval" w="med" len="med"/>
              <a:tailEnd type="oval" w="med" len="med"/>
            </a:ln>
            <a:effectLst/>
          </p:spPr>
        </p:cxnSp>
        <p:sp>
          <p:nvSpPr>
            <p:cNvPr id="55" name="ZoneTexte 54"/>
            <p:cNvSpPr txBox="1"/>
            <p:nvPr/>
          </p:nvSpPr>
          <p:spPr>
            <a:xfrm>
              <a:off x="5298246" y="3180544"/>
              <a:ext cx="269626" cy="276999"/>
            </a:xfrm>
            <a:prstGeom prst="rect">
              <a:avLst/>
            </a:prstGeom>
            <a:noFill/>
          </p:spPr>
          <p:txBody>
            <a:bodyPr wrap="none" rtlCol="0">
              <a:spAutoFit/>
            </a:bodyPr>
            <a:lstStyle/>
            <a:p>
              <a:pPr algn="r"/>
              <a:r>
                <a:rPr lang="fr-FR" sz="1200" dirty="0">
                  <a:solidFill>
                    <a:srgbClr val="000066"/>
                  </a:solidFill>
                </a:rPr>
                <a:t>0</a:t>
              </a:r>
            </a:p>
          </p:txBody>
        </p:sp>
        <p:cxnSp>
          <p:nvCxnSpPr>
            <p:cNvPr id="56" name="Connecteur droit 55"/>
            <p:cNvCxnSpPr/>
            <p:nvPr/>
          </p:nvCxnSpPr>
          <p:spPr bwMode="auto">
            <a:xfrm flipH="1">
              <a:off x="5530947" y="3338451"/>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7" name="Connecteur droit 56"/>
            <p:cNvCxnSpPr/>
            <p:nvPr/>
          </p:nvCxnSpPr>
          <p:spPr bwMode="auto">
            <a:xfrm>
              <a:off x="6497025" y="2809935"/>
              <a:ext cx="1294898" cy="99676"/>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58" name="Connecteur droit 57"/>
            <p:cNvCxnSpPr/>
            <p:nvPr/>
          </p:nvCxnSpPr>
          <p:spPr bwMode="auto">
            <a:xfrm flipV="1">
              <a:off x="6497025" y="2655228"/>
              <a:ext cx="1294898" cy="247234"/>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59" name="Connecteur droit 58"/>
            <p:cNvCxnSpPr/>
            <p:nvPr/>
          </p:nvCxnSpPr>
          <p:spPr bwMode="auto">
            <a:xfrm flipV="1">
              <a:off x="6497025" y="2973146"/>
              <a:ext cx="1294898" cy="79103"/>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0" name="Connecteur droit 59"/>
            <p:cNvCxnSpPr/>
            <p:nvPr/>
          </p:nvCxnSpPr>
          <p:spPr bwMode="auto">
            <a:xfrm flipV="1">
              <a:off x="6497025" y="2909611"/>
              <a:ext cx="1294898" cy="190287"/>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1" name="Connecteur droit 60"/>
            <p:cNvCxnSpPr/>
            <p:nvPr/>
          </p:nvCxnSpPr>
          <p:spPr bwMode="auto">
            <a:xfrm flipV="1">
              <a:off x="6497025" y="2809936"/>
              <a:ext cx="1294898" cy="350059"/>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2" name="Connecteur droit 61"/>
            <p:cNvCxnSpPr/>
            <p:nvPr/>
          </p:nvCxnSpPr>
          <p:spPr bwMode="auto">
            <a:xfrm>
              <a:off x="6497025" y="3285076"/>
              <a:ext cx="1294898" cy="53375"/>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3" name="Connecteur droit 62"/>
            <p:cNvCxnSpPr/>
            <p:nvPr/>
          </p:nvCxnSpPr>
          <p:spPr bwMode="auto">
            <a:xfrm flipV="1">
              <a:off x="6526229" y="3151046"/>
              <a:ext cx="1265694" cy="161834"/>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4" name="Connecteur droit 63"/>
            <p:cNvCxnSpPr/>
            <p:nvPr/>
          </p:nvCxnSpPr>
          <p:spPr bwMode="auto">
            <a:xfrm>
              <a:off x="6497025" y="3188587"/>
              <a:ext cx="1294898" cy="24134"/>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5" name="Connecteur droit 64"/>
            <p:cNvCxnSpPr/>
            <p:nvPr/>
          </p:nvCxnSpPr>
          <p:spPr bwMode="auto">
            <a:xfrm flipV="1">
              <a:off x="6497025" y="3099899"/>
              <a:ext cx="1294898" cy="277332"/>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6" name="Connecteur droit 65"/>
            <p:cNvCxnSpPr/>
            <p:nvPr/>
          </p:nvCxnSpPr>
          <p:spPr bwMode="auto">
            <a:xfrm flipV="1">
              <a:off x="6526229" y="3486996"/>
              <a:ext cx="1265694" cy="277333"/>
            </a:xfrm>
            <a:prstGeom prst="line">
              <a:avLst/>
            </a:prstGeom>
            <a:solidFill>
              <a:schemeClr val="accent1"/>
            </a:solidFill>
            <a:ln w="19050" cap="flat" cmpd="sng" algn="ctr">
              <a:solidFill>
                <a:srgbClr val="FFC000"/>
              </a:solidFill>
              <a:prstDash val="solid"/>
              <a:round/>
              <a:headEnd type="oval" w="med" len="med"/>
              <a:tailEnd type="oval" w="med" len="med"/>
            </a:ln>
            <a:effectLst/>
          </p:spPr>
        </p:cxnSp>
        <p:cxnSp>
          <p:nvCxnSpPr>
            <p:cNvPr id="67" name="Connecteur droit 66"/>
            <p:cNvCxnSpPr/>
            <p:nvPr/>
          </p:nvCxnSpPr>
          <p:spPr bwMode="auto">
            <a:xfrm>
              <a:off x="6497025" y="3264966"/>
              <a:ext cx="1294898" cy="20110"/>
            </a:xfrm>
            <a:prstGeom prst="line">
              <a:avLst/>
            </a:prstGeom>
            <a:solidFill>
              <a:schemeClr val="accent1"/>
            </a:solidFill>
            <a:ln w="19050" cap="flat" cmpd="sng" algn="ctr">
              <a:solidFill>
                <a:srgbClr val="FFC000"/>
              </a:solidFill>
              <a:prstDash val="solid"/>
              <a:round/>
              <a:headEnd type="oval" w="med" len="med"/>
              <a:tailEnd type="oval" w="med" len="med"/>
            </a:ln>
            <a:effectLst/>
          </p:spPr>
        </p:cxnSp>
        <p:sp>
          <p:nvSpPr>
            <p:cNvPr id="68" name="ZoneTexte 67"/>
            <p:cNvSpPr txBox="1"/>
            <p:nvPr/>
          </p:nvSpPr>
          <p:spPr>
            <a:xfrm>
              <a:off x="5127033" y="2863823"/>
              <a:ext cx="439544" cy="276999"/>
            </a:xfrm>
            <a:prstGeom prst="rect">
              <a:avLst/>
            </a:prstGeom>
            <a:noFill/>
          </p:spPr>
          <p:txBody>
            <a:bodyPr wrap="none" rtlCol="0">
              <a:spAutoFit/>
            </a:bodyPr>
            <a:lstStyle/>
            <a:p>
              <a:pPr algn="r"/>
              <a:r>
                <a:rPr lang="fr-FR" sz="1200" dirty="0">
                  <a:solidFill>
                    <a:srgbClr val="000066"/>
                  </a:solidFill>
                </a:rPr>
                <a:t>200</a:t>
              </a:r>
            </a:p>
          </p:txBody>
        </p:sp>
        <p:cxnSp>
          <p:nvCxnSpPr>
            <p:cNvPr id="69" name="Connecteur droit 68"/>
            <p:cNvCxnSpPr/>
            <p:nvPr/>
          </p:nvCxnSpPr>
          <p:spPr bwMode="auto">
            <a:xfrm flipH="1">
              <a:off x="5529652" y="3084429"/>
              <a:ext cx="8715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0" name="ZoneTexte 69"/>
            <p:cNvSpPr txBox="1"/>
            <p:nvPr/>
          </p:nvSpPr>
          <p:spPr>
            <a:xfrm>
              <a:off x="5918982" y="4079558"/>
              <a:ext cx="1156086" cy="249299"/>
            </a:xfrm>
            <a:prstGeom prst="rect">
              <a:avLst/>
            </a:prstGeom>
            <a:noFill/>
          </p:spPr>
          <p:txBody>
            <a:bodyPr wrap="none" rtlCol="0">
              <a:spAutoFit/>
            </a:bodyPr>
            <a:lstStyle/>
            <a:p>
              <a:pPr algn="ctr">
                <a:lnSpc>
                  <a:spcPct val="85000"/>
                </a:lnSpc>
              </a:pPr>
              <a:r>
                <a:rPr lang="fr-FR" sz="1200" dirty="0">
                  <a:solidFill>
                    <a:srgbClr val="000066"/>
                  </a:solidFill>
                </a:rPr>
                <a:t>Arrêt des ARV</a:t>
              </a:r>
            </a:p>
          </p:txBody>
        </p:sp>
        <p:sp>
          <p:nvSpPr>
            <p:cNvPr id="71" name="ZoneTexte 70"/>
            <p:cNvSpPr txBox="1"/>
            <p:nvPr/>
          </p:nvSpPr>
          <p:spPr>
            <a:xfrm>
              <a:off x="7140839" y="4079558"/>
              <a:ext cx="1742785" cy="406265"/>
            </a:xfrm>
            <a:prstGeom prst="rect">
              <a:avLst/>
            </a:prstGeom>
            <a:noFill/>
          </p:spPr>
          <p:txBody>
            <a:bodyPr wrap="none" rtlCol="0">
              <a:spAutoFit/>
            </a:bodyPr>
            <a:lstStyle/>
            <a:p>
              <a:pPr algn="ctr">
                <a:lnSpc>
                  <a:spcPct val="85000"/>
                </a:lnSpc>
              </a:pPr>
              <a:r>
                <a:rPr lang="fr-FR" sz="1200" dirty="0">
                  <a:solidFill>
                    <a:srgbClr val="000066"/>
                  </a:solidFill>
                </a:rPr>
                <a:t>Dernière CV &lt; 50 c/ml </a:t>
              </a:r>
            </a:p>
            <a:p>
              <a:pPr algn="ctr">
                <a:lnSpc>
                  <a:spcPct val="85000"/>
                </a:lnSpc>
              </a:pPr>
              <a:r>
                <a:rPr lang="fr-FR" sz="1200" dirty="0">
                  <a:solidFill>
                    <a:srgbClr val="000066"/>
                  </a:solidFill>
                </a:rPr>
                <a:t>avant rebond </a:t>
              </a:r>
            </a:p>
          </p:txBody>
        </p:sp>
        <p:sp>
          <p:nvSpPr>
            <p:cNvPr id="76" name="ZoneTexte 75"/>
            <p:cNvSpPr txBox="1"/>
            <p:nvPr/>
          </p:nvSpPr>
          <p:spPr>
            <a:xfrm>
              <a:off x="5412826" y="2083914"/>
              <a:ext cx="416494" cy="233718"/>
            </a:xfrm>
            <a:prstGeom prst="rect">
              <a:avLst/>
            </a:prstGeom>
            <a:noFill/>
          </p:spPr>
          <p:txBody>
            <a:bodyPr wrap="none" rtlCol="0">
              <a:spAutoFit/>
            </a:bodyPr>
            <a:lstStyle/>
            <a:p>
              <a:pPr algn="ctr">
                <a:lnSpc>
                  <a:spcPct val="85000"/>
                </a:lnSpc>
              </a:pPr>
              <a:r>
                <a:rPr lang="fr-FR" sz="1000" dirty="0">
                  <a:solidFill>
                    <a:srgbClr val="000066"/>
                  </a:solidFill>
                </a:rPr>
                <a:t>IMF</a:t>
              </a:r>
            </a:p>
          </p:txBody>
        </p:sp>
        <p:sp>
          <p:nvSpPr>
            <p:cNvPr id="77" name="ZoneTexte 76"/>
            <p:cNvSpPr txBox="1"/>
            <p:nvPr/>
          </p:nvSpPr>
          <p:spPr>
            <a:xfrm>
              <a:off x="6717473" y="2195716"/>
              <a:ext cx="830726" cy="253916"/>
            </a:xfrm>
            <a:prstGeom prst="rect">
              <a:avLst/>
            </a:prstGeom>
            <a:noFill/>
          </p:spPr>
          <p:txBody>
            <a:bodyPr wrap="none" rtlCol="0">
              <a:spAutoFit/>
            </a:bodyPr>
            <a:lstStyle>
              <a:defPPr>
                <a:defRPr lang="fr-FR"/>
              </a:defPPr>
              <a:lvl1pPr algn="ctr">
                <a:lnSpc>
                  <a:spcPct val="85000"/>
                </a:lnSpc>
                <a:defRPr sz="1200">
                  <a:solidFill>
                    <a:srgbClr val="000066"/>
                  </a:solidFill>
                </a:defRPr>
              </a:lvl1pPr>
            </a:lstStyle>
            <a:p>
              <a:r>
                <a:rPr lang="fr-FR" dirty="0"/>
                <a:t>p = 0,001</a:t>
              </a:r>
            </a:p>
          </p:txBody>
        </p:sp>
      </p:grpSp>
      <p:sp>
        <p:nvSpPr>
          <p:cNvPr id="7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Mitchell J, CROI 2017, Abs. 125</a:t>
            </a:r>
          </a:p>
        </p:txBody>
      </p:sp>
      <p:sp>
        <p:nvSpPr>
          <p:cNvPr id="73" name="ZoneTexte 72"/>
          <p:cNvSpPr txBox="1"/>
          <p:nvPr/>
        </p:nvSpPr>
        <p:spPr>
          <a:xfrm>
            <a:off x="0" y="1313699"/>
            <a:ext cx="9144000" cy="384721"/>
          </a:xfrm>
          <a:prstGeom prst="rect">
            <a:avLst/>
          </a:prstGeom>
          <a:noFill/>
        </p:spPr>
        <p:txBody>
          <a:bodyPr wrap="square" rtlCol="0">
            <a:spAutoFit/>
          </a:bodyPr>
          <a:lstStyle/>
          <a:p>
            <a:pPr algn="ctr"/>
            <a:r>
              <a:rPr lang="fr-FR" sz="1900" b="1" dirty="0">
                <a:solidFill>
                  <a:srgbClr val="0070C0"/>
                </a:solidFill>
                <a:latin typeface="Calibri" panose="020F0502020204030204" pitchFamily="34" charset="0"/>
                <a:cs typeface="Calibri" panose="020F0502020204030204" pitchFamily="34" charset="0"/>
              </a:rPr>
              <a:t>Expression des marqueurs d’activation sur les cellules dendritiques </a:t>
            </a:r>
            <a:r>
              <a:rPr lang="fr-FR" sz="1900" b="1" dirty="0" err="1">
                <a:solidFill>
                  <a:srgbClr val="0070C0"/>
                </a:solidFill>
                <a:latin typeface="Calibri" panose="020F0502020204030204" pitchFamily="34" charset="0"/>
                <a:cs typeface="Calibri" panose="020F0502020204030204" pitchFamily="34" charset="0"/>
              </a:rPr>
              <a:t>plasmacytoïdes</a:t>
            </a:r>
            <a:r>
              <a:rPr lang="fr-FR" sz="1900" b="1" dirty="0">
                <a:solidFill>
                  <a:srgbClr val="0070C0"/>
                </a:solidFill>
                <a:latin typeface="Calibri" panose="020F0502020204030204" pitchFamily="34" charset="0"/>
                <a:cs typeface="Calibri" panose="020F0502020204030204" pitchFamily="34" charset="0"/>
              </a:rPr>
              <a:t> (</a:t>
            </a:r>
            <a:r>
              <a:rPr lang="fr-FR" sz="1900" b="1" dirty="0" err="1">
                <a:solidFill>
                  <a:srgbClr val="0070C0"/>
                </a:solidFill>
                <a:latin typeface="Calibri" panose="020F0502020204030204" pitchFamily="34" charset="0"/>
                <a:cs typeface="Calibri" panose="020F0502020204030204" pitchFamily="34" charset="0"/>
              </a:rPr>
              <a:t>CDp</a:t>
            </a:r>
            <a:r>
              <a:rPr lang="fr-FR" sz="1900" b="1" dirty="0">
                <a:solidFill>
                  <a:srgbClr val="0070C0"/>
                </a:solidFill>
                <a:latin typeface="Calibri" panose="020F0502020204030204" pitchFamily="34" charset="0"/>
                <a:cs typeface="Calibri" panose="020F0502020204030204" pitchFamily="34" charset="0"/>
              </a:rPr>
              <a:t>) </a:t>
            </a:r>
          </a:p>
        </p:txBody>
      </p:sp>
      <p:sp>
        <p:nvSpPr>
          <p:cNvPr id="78" name="ZoneTexte 7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25</a:t>
            </a:r>
          </a:p>
        </p:txBody>
      </p:sp>
    </p:spTree>
    <p:extLst>
      <p:ext uri="{BB962C8B-B14F-4D97-AF65-F5344CB8AC3E}">
        <p14:creationId xmlns:p14="http://schemas.microsoft.com/office/powerpoint/2010/main" val="4268504387"/>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Pharmacologie séminale des INTI </a:t>
            </a:r>
            <a:br>
              <a:rPr lang="fr-FR" dirty="0"/>
            </a:br>
            <a:r>
              <a:rPr lang="fr-FR" dirty="0"/>
              <a:t>et perspectives d’éradication (1)</a:t>
            </a:r>
          </a:p>
        </p:txBody>
      </p:sp>
      <p:sp>
        <p:nvSpPr>
          <p:cNvPr id="5123" name="Rectangle 3"/>
          <p:cNvSpPr>
            <a:spLocks noGrp="1" noChangeArrowheads="1"/>
          </p:cNvSpPr>
          <p:nvPr>
            <p:ph idx="1"/>
          </p:nvPr>
        </p:nvSpPr>
        <p:spPr>
          <a:xfrm>
            <a:off x="457200" y="1341438"/>
            <a:ext cx="8507413" cy="2451629"/>
          </a:xfrm>
        </p:spPr>
        <p:txBody>
          <a:bodyPr/>
          <a:lstStyle/>
          <a:p>
            <a:pPr eaLnBrk="1" hangingPunct="1"/>
            <a:r>
              <a:rPr lang="fr-FR" sz="1600" b="1" dirty="0">
                <a:solidFill>
                  <a:srgbClr val="0070C0"/>
                </a:solidFill>
              </a:rPr>
              <a:t>Etude PK plasmatique et séminale : </a:t>
            </a:r>
            <a:r>
              <a:rPr lang="fr-FR" sz="1600" dirty="0"/>
              <a:t>des INTI et dérivés phosphorylés et nucléotides endogènes</a:t>
            </a:r>
          </a:p>
          <a:p>
            <a:pPr eaLnBrk="1" hangingPunct="1"/>
            <a:r>
              <a:rPr lang="fr-FR" sz="1600" b="1" dirty="0">
                <a:solidFill>
                  <a:srgbClr val="0070C0"/>
                </a:solidFill>
              </a:rPr>
              <a:t>Méthode : </a:t>
            </a:r>
            <a:r>
              <a:rPr lang="fr-FR" sz="1600" dirty="0"/>
              <a:t>24 hommes dont 8 VIH+ et 8 VIH- recevant TDF (300 mg </a:t>
            </a:r>
            <a:r>
              <a:rPr lang="fr-FR" sz="1600" dirty="0" err="1"/>
              <a:t>qd</a:t>
            </a:r>
            <a:r>
              <a:rPr lang="fr-FR" sz="1600" dirty="0"/>
              <a:t>) et 8 VIH+ recevant TAF (10 ou 25 mg </a:t>
            </a:r>
            <a:r>
              <a:rPr lang="fr-FR" sz="1600" dirty="0" err="1"/>
              <a:t>qd</a:t>
            </a:r>
            <a:r>
              <a:rPr lang="fr-FR" sz="1600" dirty="0"/>
              <a:t>), en association avec FTC (200 mg </a:t>
            </a:r>
            <a:r>
              <a:rPr lang="fr-FR" sz="1600" dirty="0" err="1"/>
              <a:t>qd</a:t>
            </a:r>
            <a:r>
              <a:rPr lang="fr-FR" sz="1600" dirty="0"/>
              <a:t>). Prélèvements à 6 reprises sur 48h (sang et sperme)</a:t>
            </a:r>
          </a:p>
          <a:p>
            <a:pPr eaLnBrk="1" hangingPunct="1"/>
            <a:r>
              <a:rPr lang="fr-FR" sz="1600" dirty="0"/>
              <a:t>Analyse dans les PBMC et cellules mononuclées séminales (SMC) des concentrations de TFV-DP, FTC-TP (dérivés phosphorylés), </a:t>
            </a:r>
            <a:r>
              <a:rPr lang="fr-FR" sz="1600" dirty="0" err="1"/>
              <a:t>dATP</a:t>
            </a:r>
            <a:r>
              <a:rPr lang="fr-FR" sz="1600" dirty="0"/>
              <a:t> et </a:t>
            </a:r>
            <a:r>
              <a:rPr lang="fr-FR" sz="1600" dirty="0" err="1"/>
              <a:t>dCTP</a:t>
            </a:r>
            <a:r>
              <a:rPr lang="fr-FR" sz="1600" dirty="0"/>
              <a:t> (nucléotides endogènes)</a:t>
            </a:r>
          </a:p>
          <a:p>
            <a:pPr eaLnBrk="1" hangingPunct="1"/>
            <a:r>
              <a:rPr lang="fr-FR" sz="1600" dirty="0"/>
              <a:t>Analyse dans le plasma sanguin et liquide séminal de TFV, TAF et FTC</a:t>
            </a:r>
          </a:p>
          <a:p>
            <a:pPr eaLnBrk="1" hangingPunct="1"/>
            <a:r>
              <a:rPr lang="fr-FR" sz="1600" dirty="0"/>
              <a:t>Méthode LC-MS/MS et calcul par méthode non </a:t>
            </a:r>
            <a:r>
              <a:rPr lang="fr-FR" sz="1600" dirty="0" err="1"/>
              <a:t>compartimentale</a:t>
            </a:r>
            <a:r>
              <a:rPr lang="fr-FR" sz="1600" dirty="0"/>
              <a:t> des paramètres PK</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Dumond</a:t>
            </a:r>
            <a:r>
              <a:rPr lang="en-GB" sz="1200" i="1" dirty="0">
                <a:solidFill>
                  <a:srgbClr val="0070C0"/>
                </a:solidFill>
              </a:rPr>
              <a:t> JB, CROI 2017, Abs. 406</a:t>
            </a:r>
          </a:p>
        </p:txBody>
      </p:sp>
      <p:sp>
        <p:nvSpPr>
          <p:cNvPr id="6" name="ZoneTexte 5"/>
          <p:cNvSpPr txBox="1"/>
          <p:nvPr/>
        </p:nvSpPr>
        <p:spPr>
          <a:xfrm>
            <a:off x="264094" y="3778251"/>
            <a:ext cx="8612422"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Concentrations intracellulaires des dérivés phosphorylés actifs et nucléotides endogènes</a:t>
            </a:r>
          </a:p>
        </p:txBody>
      </p:sp>
      <p:sp>
        <p:nvSpPr>
          <p:cNvPr id="4" name="ZoneTexte 3"/>
          <p:cNvSpPr txBox="1"/>
          <p:nvPr/>
        </p:nvSpPr>
        <p:spPr>
          <a:xfrm>
            <a:off x="647700" y="6244724"/>
            <a:ext cx="6740234" cy="276999"/>
          </a:xfrm>
          <a:prstGeom prst="rect">
            <a:avLst/>
          </a:prstGeom>
          <a:noFill/>
        </p:spPr>
        <p:txBody>
          <a:bodyPr wrap="none" rtlCol="0">
            <a:spAutoFit/>
          </a:bodyPr>
          <a:lstStyle/>
          <a:p>
            <a:r>
              <a:rPr lang="fr-FR" sz="1200" dirty="0"/>
              <a:t>Médiane (IQR) ; </a:t>
            </a:r>
            <a:r>
              <a:rPr lang="fr-FR" sz="1200" dirty="0" err="1"/>
              <a:t>C</a:t>
            </a:r>
            <a:r>
              <a:rPr lang="fr-FR" sz="1200" baseline="-25000" dirty="0" err="1"/>
              <a:t>ss</a:t>
            </a:r>
            <a:r>
              <a:rPr lang="fr-FR" sz="1200" baseline="-25000" dirty="0"/>
              <a:t>, </a:t>
            </a:r>
            <a:r>
              <a:rPr lang="fr-FR" sz="1200" baseline="-25000" dirty="0" err="1"/>
              <a:t>moy</a:t>
            </a:r>
            <a:r>
              <a:rPr lang="fr-FR" sz="1200" baseline="-25000" dirty="0"/>
              <a:t> </a:t>
            </a:r>
            <a:r>
              <a:rPr lang="fr-FR" sz="1200" dirty="0"/>
              <a:t>: concentrations moyennes sur l’intervalle de temps à l’état d’équilibre </a:t>
            </a:r>
          </a:p>
        </p:txBody>
      </p:sp>
      <p:graphicFrame>
        <p:nvGraphicFramePr>
          <p:cNvPr id="8" name="Tableau 7"/>
          <p:cNvGraphicFramePr>
            <a:graphicFrameLocks noGrp="1"/>
          </p:cNvGraphicFramePr>
          <p:nvPr>
            <p:extLst>
              <p:ext uri="{D42A27DB-BD31-4B8C-83A1-F6EECF244321}">
                <p14:modId xmlns:p14="http://schemas.microsoft.com/office/powerpoint/2010/main" val="2457967052"/>
              </p:ext>
            </p:extLst>
          </p:nvPr>
        </p:nvGraphicFramePr>
        <p:xfrm>
          <a:off x="366486" y="4155764"/>
          <a:ext cx="8472715" cy="2011680"/>
        </p:xfrm>
        <a:graphic>
          <a:graphicData uri="http://schemas.openxmlformats.org/drawingml/2006/table">
            <a:tbl>
              <a:tblPr firstRow="1" bandRow="1">
                <a:tableStyleId>{5C22544A-7EE6-4342-B048-85BDC9FD1C3A}</a:tableStyleId>
              </a:tblPr>
              <a:tblGrid>
                <a:gridCol w="1694543">
                  <a:extLst>
                    <a:ext uri="{9D8B030D-6E8A-4147-A177-3AD203B41FA5}">
                      <a16:colId xmlns:a16="http://schemas.microsoft.com/office/drawing/2014/main" xmlns="" val="20000"/>
                    </a:ext>
                  </a:extLst>
                </a:gridCol>
                <a:gridCol w="1694543">
                  <a:extLst>
                    <a:ext uri="{9D8B030D-6E8A-4147-A177-3AD203B41FA5}">
                      <a16:colId xmlns:a16="http://schemas.microsoft.com/office/drawing/2014/main" xmlns="" val="20001"/>
                    </a:ext>
                  </a:extLst>
                </a:gridCol>
                <a:gridCol w="1694543">
                  <a:extLst>
                    <a:ext uri="{9D8B030D-6E8A-4147-A177-3AD203B41FA5}">
                      <a16:colId xmlns:a16="http://schemas.microsoft.com/office/drawing/2014/main" xmlns="" val="20002"/>
                    </a:ext>
                  </a:extLst>
                </a:gridCol>
                <a:gridCol w="1694543">
                  <a:extLst>
                    <a:ext uri="{9D8B030D-6E8A-4147-A177-3AD203B41FA5}">
                      <a16:colId xmlns:a16="http://schemas.microsoft.com/office/drawing/2014/main" xmlns="" val="20003"/>
                    </a:ext>
                  </a:extLst>
                </a:gridCol>
                <a:gridCol w="1694543">
                  <a:extLst>
                    <a:ext uri="{9D8B030D-6E8A-4147-A177-3AD203B41FA5}">
                      <a16:colId xmlns:a16="http://schemas.microsoft.com/office/drawing/2014/main" xmlns="" val="3393169416"/>
                    </a:ext>
                  </a:extLst>
                </a:gridCol>
              </a:tblGrid>
              <a:tr h="394604">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TFV-DP PBMC</a:t>
                      </a:r>
                    </a:p>
                    <a:p>
                      <a:pPr algn="ctr"/>
                      <a:r>
                        <a:rPr lang="fr-FR" sz="1200" dirty="0" err="1">
                          <a:solidFill>
                            <a:srgbClr val="000066"/>
                          </a:solidFill>
                        </a:rPr>
                        <a:t>C</a:t>
                      </a:r>
                      <a:r>
                        <a:rPr lang="fr-FR" sz="1200" baseline="-25000" dirty="0" err="1">
                          <a:solidFill>
                            <a:srgbClr val="000066"/>
                          </a:solidFill>
                        </a:rPr>
                        <a:t>ss,moy</a:t>
                      </a:r>
                      <a:r>
                        <a:rPr lang="fr-FR" sz="1200" baseline="-25000" dirty="0">
                          <a:solidFill>
                            <a:srgbClr val="000066"/>
                          </a:solidFill>
                        </a:rPr>
                        <a:t> </a:t>
                      </a:r>
                    </a:p>
                    <a:p>
                      <a:pPr algn="ctr"/>
                      <a:r>
                        <a:rPr lang="fr-FR" sz="1200" dirty="0">
                          <a:solidFill>
                            <a:srgbClr val="000066"/>
                          </a:solidFill>
                        </a:rPr>
                        <a:t>(</a:t>
                      </a:r>
                      <a:r>
                        <a:rPr lang="fr-FR" sz="1200" dirty="0" err="1">
                          <a:solidFill>
                            <a:srgbClr val="000066"/>
                          </a:solidFill>
                        </a:rPr>
                        <a:t>fmol</a:t>
                      </a:r>
                      <a:r>
                        <a:rPr lang="fr-FR" sz="1200" dirty="0">
                          <a:solidFill>
                            <a:srgbClr val="000066"/>
                          </a:solidFill>
                        </a:rPr>
                        <a:t>/10</a:t>
                      </a:r>
                      <a:r>
                        <a:rPr lang="fr-FR" sz="1200" baseline="30000" dirty="0">
                          <a:solidFill>
                            <a:srgbClr val="000066"/>
                          </a:solidFill>
                        </a:rPr>
                        <a:t>6</a:t>
                      </a:r>
                      <a:r>
                        <a:rPr lang="fr-FR" sz="1200" dirty="0">
                          <a:solidFill>
                            <a:srgbClr val="000066"/>
                          </a:solidFill>
                        </a:rPr>
                        <a:t> cellules)</a:t>
                      </a:r>
                    </a:p>
                  </a:txBody>
                  <a:tcPr anchor="ctr"/>
                </a:tc>
                <a:tc>
                  <a:txBody>
                    <a:bodyPr/>
                    <a:lstStyle/>
                    <a:p>
                      <a:pPr algn="ctr"/>
                      <a:r>
                        <a:rPr lang="fr-FR" sz="1200" dirty="0">
                          <a:solidFill>
                            <a:srgbClr val="000066"/>
                          </a:solidFill>
                        </a:rPr>
                        <a:t>TFV-DP SMC</a:t>
                      </a:r>
                    </a:p>
                    <a:p>
                      <a:pPr algn="ctr"/>
                      <a:r>
                        <a:rPr lang="fr-FR" sz="1200" dirty="0" err="1">
                          <a:solidFill>
                            <a:srgbClr val="000066"/>
                          </a:solidFill>
                        </a:rPr>
                        <a:t>C</a:t>
                      </a:r>
                      <a:r>
                        <a:rPr lang="fr-FR" sz="1200" baseline="-25000" dirty="0" err="1">
                          <a:solidFill>
                            <a:srgbClr val="000066"/>
                          </a:solidFill>
                        </a:rPr>
                        <a:t>ss,moy</a:t>
                      </a:r>
                      <a:r>
                        <a:rPr lang="fr-FR" sz="1200" baseline="-25000" dirty="0">
                          <a:solidFill>
                            <a:srgbClr val="000066"/>
                          </a:solidFill>
                        </a:rPr>
                        <a:t> </a:t>
                      </a:r>
                    </a:p>
                    <a:p>
                      <a:pPr algn="ctr"/>
                      <a:r>
                        <a:rPr lang="fr-FR" sz="1200" dirty="0">
                          <a:solidFill>
                            <a:srgbClr val="000066"/>
                          </a:solidFill>
                        </a:rPr>
                        <a:t>(</a:t>
                      </a:r>
                      <a:r>
                        <a:rPr lang="fr-FR" sz="1200" dirty="0" err="1">
                          <a:solidFill>
                            <a:srgbClr val="000066"/>
                          </a:solidFill>
                        </a:rPr>
                        <a:t>fmol</a:t>
                      </a:r>
                      <a:r>
                        <a:rPr lang="fr-FR" sz="1200" dirty="0">
                          <a:solidFill>
                            <a:srgbClr val="000066"/>
                          </a:solidFill>
                        </a:rPr>
                        <a:t>/10</a:t>
                      </a:r>
                      <a:r>
                        <a:rPr lang="fr-FR" sz="1200" baseline="30000" dirty="0">
                          <a:solidFill>
                            <a:srgbClr val="000066"/>
                          </a:solidFill>
                        </a:rPr>
                        <a:t>6</a:t>
                      </a:r>
                      <a:r>
                        <a:rPr lang="fr-FR" sz="1200" dirty="0">
                          <a:solidFill>
                            <a:srgbClr val="000066"/>
                          </a:solidFill>
                        </a:rPr>
                        <a:t> cellules)</a:t>
                      </a:r>
                    </a:p>
                  </a:txBody>
                  <a:tcPr anchor="ctr"/>
                </a:tc>
                <a:tc>
                  <a:txBody>
                    <a:bodyPr/>
                    <a:lstStyle/>
                    <a:p>
                      <a:pPr algn="ctr"/>
                      <a:r>
                        <a:rPr lang="fr-FR" sz="1200" dirty="0" err="1">
                          <a:solidFill>
                            <a:srgbClr val="000066"/>
                          </a:solidFill>
                        </a:rPr>
                        <a:t>dATP</a:t>
                      </a:r>
                      <a:r>
                        <a:rPr lang="fr-FR" sz="1200" dirty="0">
                          <a:solidFill>
                            <a:srgbClr val="000066"/>
                          </a:solidFill>
                        </a:rPr>
                        <a:t> PBMC</a:t>
                      </a:r>
                    </a:p>
                    <a:p>
                      <a:pPr algn="ctr"/>
                      <a:r>
                        <a:rPr lang="fr-FR" sz="1200" dirty="0" err="1">
                          <a:solidFill>
                            <a:srgbClr val="000066"/>
                          </a:solidFill>
                        </a:rPr>
                        <a:t>C</a:t>
                      </a:r>
                      <a:r>
                        <a:rPr lang="fr-FR" sz="1200" baseline="-25000" dirty="0" err="1">
                          <a:solidFill>
                            <a:srgbClr val="000066"/>
                          </a:solidFill>
                        </a:rPr>
                        <a:t>ss,moy</a:t>
                      </a:r>
                      <a:r>
                        <a:rPr lang="fr-FR" sz="1200" baseline="-25000" dirty="0">
                          <a:solidFill>
                            <a:srgbClr val="000066"/>
                          </a:solidFill>
                        </a:rPr>
                        <a:t> </a:t>
                      </a:r>
                    </a:p>
                    <a:p>
                      <a:pPr algn="ctr"/>
                      <a:r>
                        <a:rPr lang="fr-FR" sz="1200" dirty="0">
                          <a:solidFill>
                            <a:srgbClr val="000066"/>
                          </a:solidFill>
                        </a:rPr>
                        <a:t>(</a:t>
                      </a:r>
                      <a:r>
                        <a:rPr lang="fr-FR" sz="1200" dirty="0" err="1">
                          <a:solidFill>
                            <a:srgbClr val="000066"/>
                          </a:solidFill>
                        </a:rPr>
                        <a:t>fmol</a:t>
                      </a:r>
                      <a:r>
                        <a:rPr lang="fr-FR" sz="1200" dirty="0">
                          <a:solidFill>
                            <a:srgbClr val="000066"/>
                          </a:solidFill>
                        </a:rPr>
                        <a:t>/10</a:t>
                      </a:r>
                      <a:r>
                        <a:rPr lang="fr-FR" sz="1200" baseline="30000" dirty="0">
                          <a:solidFill>
                            <a:srgbClr val="000066"/>
                          </a:solidFill>
                        </a:rPr>
                        <a:t>6</a:t>
                      </a:r>
                      <a:r>
                        <a:rPr lang="fr-FR" sz="1200" dirty="0">
                          <a:solidFill>
                            <a:srgbClr val="000066"/>
                          </a:solidFill>
                        </a:rPr>
                        <a:t> cellules)</a:t>
                      </a:r>
                    </a:p>
                  </a:txBody>
                  <a:tcPr anchor="ctr"/>
                </a:tc>
                <a:tc>
                  <a:txBody>
                    <a:bodyPr/>
                    <a:lstStyle/>
                    <a:p>
                      <a:pPr algn="ctr"/>
                      <a:r>
                        <a:rPr lang="fr-FR" sz="1200" dirty="0" err="1">
                          <a:solidFill>
                            <a:srgbClr val="000066"/>
                          </a:solidFill>
                        </a:rPr>
                        <a:t>dATP</a:t>
                      </a:r>
                      <a:r>
                        <a:rPr lang="fr-FR" sz="1200" dirty="0">
                          <a:solidFill>
                            <a:srgbClr val="000066"/>
                          </a:solidFill>
                        </a:rPr>
                        <a:t>-DP</a:t>
                      </a:r>
                      <a:r>
                        <a:rPr lang="fr-FR" sz="1200" baseline="0" dirty="0">
                          <a:solidFill>
                            <a:srgbClr val="000066"/>
                          </a:solidFill>
                        </a:rPr>
                        <a:t> SMC</a:t>
                      </a:r>
                      <a:endParaRPr lang="fr-FR" sz="1200" dirty="0">
                        <a:solidFill>
                          <a:srgbClr val="000066"/>
                        </a:solidFill>
                      </a:endParaRPr>
                    </a:p>
                    <a:p>
                      <a:pPr algn="ctr"/>
                      <a:r>
                        <a:rPr lang="fr-FR" sz="1200" dirty="0" err="1">
                          <a:solidFill>
                            <a:srgbClr val="000066"/>
                          </a:solidFill>
                        </a:rPr>
                        <a:t>C</a:t>
                      </a:r>
                      <a:r>
                        <a:rPr lang="fr-FR" sz="1200" baseline="-25000" dirty="0" err="1">
                          <a:solidFill>
                            <a:srgbClr val="000066"/>
                          </a:solidFill>
                        </a:rPr>
                        <a:t>ss,moy</a:t>
                      </a:r>
                      <a:r>
                        <a:rPr lang="fr-FR" sz="1200" baseline="-25000" dirty="0">
                          <a:solidFill>
                            <a:srgbClr val="000066"/>
                          </a:solidFill>
                        </a:rPr>
                        <a:t> </a:t>
                      </a:r>
                    </a:p>
                    <a:p>
                      <a:pPr algn="ctr"/>
                      <a:r>
                        <a:rPr lang="fr-FR" sz="1200" dirty="0">
                          <a:solidFill>
                            <a:srgbClr val="000066"/>
                          </a:solidFill>
                        </a:rPr>
                        <a:t>(</a:t>
                      </a:r>
                      <a:r>
                        <a:rPr lang="fr-FR" sz="1200" dirty="0" err="1">
                          <a:solidFill>
                            <a:srgbClr val="000066"/>
                          </a:solidFill>
                        </a:rPr>
                        <a:t>fmol</a:t>
                      </a:r>
                      <a:r>
                        <a:rPr lang="fr-FR" sz="1200" dirty="0">
                          <a:solidFill>
                            <a:srgbClr val="000066"/>
                          </a:solidFill>
                        </a:rPr>
                        <a:t>/10</a:t>
                      </a:r>
                      <a:r>
                        <a:rPr lang="fr-FR" sz="1200" baseline="30000" dirty="0">
                          <a:solidFill>
                            <a:srgbClr val="000066"/>
                          </a:solidFill>
                        </a:rPr>
                        <a:t>6</a:t>
                      </a:r>
                      <a:r>
                        <a:rPr lang="fr-FR" sz="1200" dirty="0">
                          <a:solidFill>
                            <a:srgbClr val="000066"/>
                          </a:solidFill>
                        </a:rPr>
                        <a:t> cellules)</a:t>
                      </a:r>
                    </a:p>
                  </a:txBody>
                  <a:tcPr anchor="ctr"/>
                </a:tc>
                <a:extLst>
                  <a:ext uri="{0D108BD9-81ED-4DB2-BD59-A6C34878D82A}">
                    <a16:rowId xmlns:a16="http://schemas.microsoft.com/office/drawing/2014/main" xmlns="" val="10000"/>
                  </a:ext>
                </a:extLst>
              </a:tr>
              <a:tr h="319333">
                <a:tc>
                  <a:txBody>
                    <a:bodyPr/>
                    <a:lstStyle/>
                    <a:p>
                      <a:pPr algn="ctr"/>
                      <a:r>
                        <a:rPr lang="fr-FR" sz="1200" dirty="0">
                          <a:solidFill>
                            <a:srgbClr val="000066"/>
                          </a:solidFill>
                        </a:rPr>
                        <a:t>VIH</a:t>
                      </a:r>
                      <a:r>
                        <a:rPr lang="fr-FR" sz="1200" baseline="0" dirty="0">
                          <a:solidFill>
                            <a:srgbClr val="000066"/>
                          </a:solidFill>
                        </a:rPr>
                        <a:t>+ TAF (n = 8)</a:t>
                      </a:r>
                      <a:endParaRPr lang="fr-FR" sz="1200" dirty="0">
                        <a:solidFill>
                          <a:srgbClr val="000066"/>
                        </a:solidFill>
                      </a:endParaRPr>
                    </a:p>
                  </a:txBody>
                  <a:tcPr anchor="ctr"/>
                </a:tc>
                <a:tc>
                  <a:txBody>
                    <a:bodyPr/>
                    <a:lstStyle/>
                    <a:p>
                      <a:pPr algn="ctr"/>
                      <a:r>
                        <a:rPr lang="fr-FR" sz="1200" dirty="0">
                          <a:solidFill>
                            <a:srgbClr val="000066"/>
                          </a:solidFill>
                        </a:rPr>
                        <a:t>935</a:t>
                      </a:r>
                    </a:p>
                    <a:p>
                      <a:pPr algn="ctr"/>
                      <a:r>
                        <a:rPr lang="fr-FR" sz="1200" dirty="0">
                          <a:solidFill>
                            <a:srgbClr val="000066"/>
                          </a:solidFill>
                        </a:rPr>
                        <a:t>(684 - 2 024)</a:t>
                      </a:r>
                    </a:p>
                  </a:txBody>
                  <a:tcPr anchor="ctr"/>
                </a:tc>
                <a:tc>
                  <a:txBody>
                    <a:bodyPr/>
                    <a:lstStyle/>
                    <a:p>
                      <a:pPr algn="ctr"/>
                      <a:r>
                        <a:rPr lang="fr-FR" sz="1200" dirty="0">
                          <a:solidFill>
                            <a:srgbClr val="000066"/>
                          </a:solidFill>
                        </a:rPr>
                        <a:t>35</a:t>
                      </a:r>
                    </a:p>
                    <a:p>
                      <a:pPr algn="ctr"/>
                      <a:r>
                        <a:rPr lang="fr-FR" sz="1200" dirty="0">
                          <a:solidFill>
                            <a:srgbClr val="000066"/>
                          </a:solidFill>
                        </a:rPr>
                        <a:t>(24 - 78)</a:t>
                      </a:r>
                    </a:p>
                  </a:txBody>
                  <a:tcPr anchor="ctr"/>
                </a:tc>
                <a:tc>
                  <a:txBody>
                    <a:bodyPr/>
                    <a:lstStyle/>
                    <a:p>
                      <a:pPr algn="ctr"/>
                      <a:r>
                        <a:rPr lang="fr-FR" sz="1200" dirty="0">
                          <a:solidFill>
                            <a:srgbClr val="000066"/>
                          </a:solidFill>
                        </a:rPr>
                        <a:t>144</a:t>
                      </a:r>
                    </a:p>
                    <a:p>
                      <a:pPr algn="ctr"/>
                      <a:r>
                        <a:rPr lang="fr-FR" sz="1200" dirty="0">
                          <a:solidFill>
                            <a:srgbClr val="000066"/>
                          </a:solidFill>
                        </a:rPr>
                        <a:t>(116 - 236)</a:t>
                      </a:r>
                    </a:p>
                  </a:txBody>
                  <a:tcPr anchor="ctr"/>
                </a:tc>
                <a:tc>
                  <a:txBody>
                    <a:bodyPr/>
                    <a:lstStyle/>
                    <a:p>
                      <a:pPr algn="ctr"/>
                      <a:r>
                        <a:rPr lang="fr-FR" sz="1200" dirty="0">
                          <a:solidFill>
                            <a:srgbClr val="000066"/>
                          </a:solidFill>
                        </a:rPr>
                        <a:t>43</a:t>
                      </a:r>
                    </a:p>
                    <a:p>
                      <a:pPr algn="ctr"/>
                      <a:r>
                        <a:rPr lang="fr-FR" sz="1200" dirty="0">
                          <a:solidFill>
                            <a:srgbClr val="000066"/>
                          </a:solidFill>
                        </a:rPr>
                        <a:t>(27 - 73)</a:t>
                      </a:r>
                    </a:p>
                  </a:txBody>
                  <a:tcPr anchor="ctr"/>
                </a:tc>
                <a:extLst>
                  <a:ext uri="{0D108BD9-81ED-4DB2-BD59-A6C34878D82A}">
                    <a16:rowId xmlns:a16="http://schemas.microsoft.com/office/drawing/2014/main" xmlns="" val="10001"/>
                  </a:ext>
                </a:extLst>
              </a:tr>
              <a:tr h="319333">
                <a:tc>
                  <a:txBody>
                    <a:bodyPr/>
                    <a:lstStyle/>
                    <a:p>
                      <a:pPr algn="ctr"/>
                      <a:r>
                        <a:rPr lang="fr-FR" sz="1200" dirty="0">
                          <a:solidFill>
                            <a:srgbClr val="000066"/>
                          </a:solidFill>
                        </a:rPr>
                        <a:t>VIH+ TDF </a:t>
                      </a:r>
                      <a:r>
                        <a:rPr lang="fr-FR" sz="1200" baseline="0" dirty="0">
                          <a:solidFill>
                            <a:srgbClr val="000066"/>
                          </a:solidFill>
                        </a:rPr>
                        <a:t>(n = 8)</a:t>
                      </a:r>
                      <a:endParaRPr lang="fr-FR" sz="1200" dirty="0">
                        <a:solidFill>
                          <a:srgbClr val="000066"/>
                        </a:solidFill>
                      </a:endParaRPr>
                    </a:p>
                  </a:txBody>
                  <a:tcPr anchor="ctr"/>
                </a:tc>
                <a:tc>
                  <a:txBody>
                    <a:bodyPr/>
                    <a:lstStyle/>
                    <a:p>
                      <a:pPr algn="ctr"/>
                      <a:r>
                        <a:rPr lang="fr-FR" sz="1200" dirty="0">
                          <a:solidFill>
                            <a:srgbClr val="000066"/>
                          </a:solidFill>
                        </a:rPr>
                        <a:t>174</a:t>
                      </a:r>
                    </a:p>
                    <a:p>
                      <a:pPr algn="ctr"/>
                      <a:r>
                        <a:rPr lang="fr-FR" sz="1200" dirty="0">
                          <a:solidFill>
                            <a:srgbClr val="000066"/>
                          </a:solidFill>
                        </a:rPr>
                        <a:t>(115 - 239)</a:t>
                      </a:r>
                    </a:p>
                  </a:txBody>
                  <a:tcPr anchor="ctr"/>
                </a:tc>
                <a:tc>
                  <a:txBody>
                    <a:bodyPr/>
                    <a:lstStyle/>
                    <a:p>
                      <a:pPr algn="ctr"/>
                      <a:r>
                        <a:rPr lang="fr-FR" sz="1200" dirty="0">
                          <a:solidFill>
                            <a:srgbClr val="000066"/>
                          </a:solidFill>
                        </a:rPr>
                        <a:t>21</a:t>
                      </a:r>
                    </a:p>
                    <a:p>
                      <a:pPr algn="ctr"/>
                      <a:r>
                        <a:rPr lang="fr-FR" sz="1200" dirty="0">
                          <a:solidFill>
                            <a:srgbClr val="000066"/>
                          </a:solidFill>
                        </a:rPr>
                        <a:t>(5,7 - 88)</a:t>
                      </a:r>
                    </a:p>
                  </a:txBody>
                  <a:tcPr anchor="ctr"/>
                </a:tc>
                <a:tc>
                  <a:txBody>
                    <a:bodyPr/>
                    <a:lstStyle/>
                    <a:p>
                      <a:pPr algn="ctr"/>
                      <a:r>
                        <a:rPr lang="fr-FR" sz="1200" dirty="0">
                          <a:solidFill>
                            <a:srgbClr val="000066"/>
                          </a:solidFill>
                        </a:rPr>
                        <a:t>128</a:t>
                      </a:r>
                    </a:p>
                    <a:p>
                      <a:pPr algn="ctr"/>
                      <a:r>
                        <a:rPr lang="fr-FR" sz="1200" dirty="0">
                          <a:solidFill>
                            <a:srgbClr val="000066"/>
                          </a:solidFill>
                        </a:rPr>
                        <a:t>(101 - 172)</a:t>
                      </a:r>
                    </a:p>
                  </a:txBody>
                  <a:tcPr anchor="ctr"/>
                </a:tc>
                <a:tc>
                  <a:txBody>
                    <a:bodyPr/>
                    <a:lstStyle/>
                    <a:p>
                      <a:pPr algn="ctr"/>
                      <a:r>
                        <a:rPr lang="fr-FR" sz="1200" dirty="0">
                          <a:solidFill>
                            <a:srgbClr val="000066"/>
                          </a:solidFill>
                        </a:rPr>
                        <a:t>33</a:t>
                      </a:r>
                    </a:p>
                    <a:p>
                      <a:pPr algn="ctr"/>
                      <a:r>
                        <a:rPr lang="fr-FR" sz="1200" dirty="0">
                          <a:solidFill>
                            <a:srgbClr val="000066"/>
                          </a:solidFill>
                        </a:rPr>
                        <a:t>(7,2 - 61)</a:t>
                      </a:r>
                    </a:p>
                  </a:txBody>
                  <a:tcPr anchor="ctr"/>
                </a:tc>
                <a:extLst>
                  <a:ext uri="{0D108BD9-81ED-4DB2-BD59-A6C34878D82A}">
                    <a16:rowId xmlns:a16="http://schemas.microsoft.com/office/drawing/2014/main" xmlns="" val="10002"/>
                  </a:ext>
                </a:extLst>
              </a:tr>
              <a:tr h="319333">
                <a:tc>
                  <a:txBody>
                    <a:bodyPr/>
                    <a:lstStyle/>
                    <a:p>
                      <a:pPr algn="ctr"/>
                      <a:r>
                        <a:rPr lang="fr-FR" sz="1200" dirty="0">
                          <a:solidFill>
                            <a:srgbClr val="000066"/>
                          </a:solidFill>
                        </a:rPr>
                        <a:t>VIH-</a:t>
                      </a:r>
                      <a:r>
                        <a:rPr lang="fr-FR" sz="1200" baseline="0" dirty="0">
                          <a:solidFill>
                            <a:srgbClr val="000066"/>
                          </a:solidFill>
                        </a:rPr>
                        <a:t> TDF (n = 8)</a:t>
                      </a:r>
                      <a:endParaRPr lang="fr-FR" sz="1200" dirty="0">
                        <a:solidFill>
                          <a:srgbClr val="000066"/>
                        </a:solidFill>
                      </a:endParaRPr>
                    </a:p>
                  </a:txBody>
                  <a:tcPr anchor="ctr"/>
                </a:tc>
                <a:tc>
                  <a:txBody>
                    <a:bodyPr/>
                    <a:lstStyle/>
                    <a:p>
                      <a:pPr algn="ctr"/>
                      <a:r>
                        <a:rPr lang="fr-FR" sz="1200" dirty="0">
                          <a:solidFill>
                            <a:srgbClr val="000066"/>
                          </a:solidFill>
                        </a:rPr>
                        <a:t>119</a:t>
                      </a:r>
                    </a:p>
                    <a:p>
                      <a:pPr algn="ctr"/>
                      <a:r>
                        <a:rPr lang="fr-FR" sz="1200" dirty="0">
                          <a:solidFill>
                            <a:srgbClr val="000066"/>
                          </a:solidFill>
                        </a:rPr>
                        <a:t>(76 - 174)</a:t>
                      </a:r>
                    </a:p>
                  </a:txBody>
                  <a:tcPr anchor="ctr"/>
                </a:tc>
                <a:tc>
                  <a:txBody>
                    <a:bodyPr/>
                    <a:lstStyle/>
                    <a:p>
                      <a:pPr algn="ctr"/>
                      <a:r>
                        <a:rPr lang="fr-FR" sz="1200" dirty="0">
                          <a:solidFill>
                            <a:srgbClr val="000066"/>
                          </a:solidFill>
                        </a:rPr>
                        <a:t>21</a:t>
                      </a:r>
                    </a:p>
                    <a:p>
                      <a:pPr algn="ctr"/>
                      <a:r>
                        <a:rPr lang="fr-FR" sz="1200" dirty="0">
                          <a:solidFill>
                            <a:srgbClr val="000066"/>
                          </a:solidFill>
                        </a:rPr>
                        <a:t>(4,2 - 91)</a:t>
                      </a:r>
                    </a:p>
                  </a:txBody>
                  <a:tcPr anchor="ctr"/>
                </a:tc>
                <a:tc>
                  <a:txBody>
                    <a:bodyPr/>
                    <a:lstStyle/>
                    <a:p>
                      <a:pPr algn="ctr"/>
                      <a:r>
                        <a:rPr lang="fr-FR" sz="1200" dirty="0">
                          <a:solidFill>
                            <a:srgbClr val="000066"/>
                          </a:solidFill>
                        </a:rPr>
                        <a:t>115</a:t>
                      </a:r>
                    </a:p>
                    <a:p>
                      <a:pPr algn="ctr"/>
                      <a:r>
                        <a:rPr lang="fr-FR" sz="1200" dirty="0">
                          <a:solidFill>
                            <a:srgbClr val="000066"/>
                          </a:solidFill>
                        </a:rPr>
                        <a:t>(93 - 153)</a:t>
                      </a:r>
                    </a:p>
                  </a:txBody>
                  <a:tcPr anchor="ctr"/>
                </a:tc>
                <a:tc>
                  <a:txBody>
                    <a:bodyPr/>
                    <a:lstStyle/>
                    <a:p>
                      <a:pPr algn="ctr"/>
                      <a:r>
                        <a:rPr lang="fr-FR" sz="1200" dirty="0">
                          <a:solidFill>
                            <a:srgbClr val="000066"/>
                          </a:solidFill>
                        </a:rPr>
                        <a:t>65</a:t>
                      </a:r>
                    </a:p>
                    <a:p>
                      <a:pPr algn="ctr"/>
                      <a:r>
                        <a:rPr lang="fr-FR" sz="1200" dirty="0">
                          <a:solidFill>
                            <a:srgbClr val="000066"/>
                          </a:solidFill>
                        </a:rPr>
                        <a:t>(3,5 - 94)</a:t>
                      </a:r>
                    </a:p>
                  </a:txBody>
                  <a:tcPr anchor="ctr"/>
                </a:tc>
                <a:extLst>
                  <a:ext uri="{0D108BD9-81ED-4DB2-BD59-A6C34878D82A}">
                    <a16:rowId xmlns:a16="http://schemas.microsoft.com/office/drawing/2014/main" xmlns="" val="10003"/>
                  </a:ext>
                </a:extLst>
              </a:tr>
            </a:tbl>
          </a:graphicData>
        </a:graphic>
      </p:graphicFrame>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26</a:t>
            </a:r>
          </a:p>
        </p:txBody>
      </p:sp>
    </p:spTree>
    <p:extLst>
      <p:ext uri="{BB962C8B-B14F-4D97-AF65-F5344CB8AC3E}">
        <p14:creationId xmlns:p14="http://schemas.microsoft.com/office/powerpoint/2010/main" val="36285616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dirty="0"/>
              <a:t>Pharmacologie séminale des INTI </a:t>
            </a:r>
            <a:br>
              <a:rPr lang="fr-FR" dirty="0"/>
            </a:br>
            <a:r>
              <a:rPr lang="fr-FR" dirty="0"/>
              <a:t>et perspectives d’éradication (2)</a:t>
            </a:r>
          </a:p>
        </p:txBody>
      </p:sp>
      <p:sp>
        <p:nvSpPr>
          <p:cNvPr id="5123" name="Rectangle 3"/>
          <p:cNvSpPr>
            <a:spLocks noGrp="1" noChangeArrowheads="1"/>
          </p:cNvSpPr>
          <p:nvPr>
            <p:ph idx="1"/>
          </p:nvPr>
        </p:nvSpPr>
        <p:spPr>
          <a:xfrm>
            <a:off x="457200" y="4104640"/>
            <a:ext cx="8507413" cy="2306320"/>
          </a:xfrm>
        </p:spPr>
        <p:txBody>
          <a:bodyPr/>
          <a:lstStyle/>
          <a:p>
            <a:r>
              <a:rPr lang="fr-FR" sz="1600" b="1" dirty="0">
                <a:solidFill>
                  <a:srgbClr val="0070C0"/>
                </a:solidFill>
              </a:rPr>
              <a:t>Conclusion : </a:t>
            </a:r>
            <a:r>
              <a:rPr lang="fr-FR" sz="1600" dirty="0"/>
              <a:t>les fortes concentrations séminales de TFV après administration de TAF étaient inattendues et pourraient s’expliquer par :</a:t>
            </a:r>
          </a:p>
          <a:p>
            <a:pPr lvl="1"/>
            <a:r>
              <a:rPr lang="fr-FR" sz="1400" dirty="0"/>
              <a:t>La présence de cathepsine A dans le tractus génital masculin</a:t>
            </a:r>
          </a:p>
          <a:p>
            <a:pPr lvl="1"/>
            <a:r>
              <a:rPr lang="fr-FR" sz="1400" dirty="0"/>
              <a:t>L’affinité du TAF pour certains transporteurs favorisant une distribution différente du TAF vs TFV</a:t>
            </a:r>
          </a:p>
          <a:p>
            <a:r>
              <a:rPr lang="fr-FR" sz="1600" dirty="0"/>
              <a:t>Comme pour 3TC, les concentrations de FTC-TP sont plus faibles dans les cellules mononuclées séminales que dans les PBMC malgré de fortes concentrations séminales de FTC</a:t>
            </a:r>
          </a:p>
          <a:p>
            <a:r>
              <a:rPr lang="fr-FR" sz="1600" dirty="0"/>
              <a:t>Les auteurs posent la question de savoir si la diminution de la phosphorylation des INTI dans les cellules mononuclées séminales ne pourrait pas compromettre la capacité à stopper l’infection virale dans le tractus génital masculin </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Dumond</a:t>
            </a:r>
            <a:r>
              <a:rPr lang="en-GB" sz="1200" i="1" dirty="0">
                <a:solidFill>
                  <a:srgbClr val="0070C0"/>
                </a:solidFill>
              </a:rPr>
              <a:t> JB, CROI 2017, Abs. 406</a:t>
            </a:r>
          </a:p>
        </p:txBody>
      </p:sp>
      <p:grpSp>
        <p:nvGrpSpPr>
          <p:cNvPr id="3" name="Groupe 2"/>
          <p:cNvGrpSpPr/>
          <p:nvPr/>
        </p:nvGrpSpPr>
        <p:grpSpPr>
          <a:xfrm>
            <a:off x="253289" y="1909763"/>
            <a:ext cx="4794193" cy="2101453"/>
            <a:chOff x="253289" y="1909763"/>
            <a:chExt cx="4794193" cy="2101453"/>
          </a:xfrm>
        </p:grpSpPr>
        <p:grpSp>
          <p:nvGrpSpPr>
            <p:cNvPr id="5141" name="Groupe 5140"/>
            <p:cNvGrpSpPr/>
            <p:nvPr/>
          </p:nvGrpSpPr>
          <p:grpSpPr>
            <a:xfrm>
              <a:off x="632460" y="1931670"/>
              <a:ext cx="3178175" cy="1541462"/>
              <a:chOff x="368300" y="1962150"/>
              <a:chExt cx="3178175" cy="1541462"/>
            </a:xfrm>
          </p:grpSpPr>
          <p:sp>
            <p:nvSpPr>
              <p:cNvPr id="10" name="Freeform 9"/>
              <p:cNvSpPr>
                <a:spLocks/>
              </p:cNvSpPr>
              <p:nvPr/>
            </p:nvSpPr>
            <p:spPr bwMode="auto">
              <a:xfrm>
                <a:off x="419100" y="1962150"/>
                <a:ext cx="3127375" cy="1485900"/>
              </a:xfrm>
              <a:custGeom>
                <a:avLst/>
                <a:gdLst>
                  <a:gd name="T0" fmla="*/ 1970 w 1970"/>
                  <a:gd name="T1" fmla="*/ 936 h 936"/>
                  <a:gd name="T2" fmla="*/ 0 w 1970"/>
                  <a:gd name="T3" fmla="*/ 936 h 936"/>
                  <a:gd name="T4" fmla="*/ 0 w 1970"/>
                  <a:gd name="T5" fmla="*/ 0 h 936"/>
                </a:gdLst>
                <a:ahLst/>
                <a:cxnLst>
                  <a:cxn ang="0">
                    <a:pos x="T0" y="T1"/>
                  </a:cxn>
                  <a:cxn ang="0">
                    <a:pos x="T2" y="T3"/>
                  </a:cxn>
                  <a:cxn ang="0">
                    <a:pos x="T4" y="T5"/>
                  </a:cxn>
                </a:cxnLst>
                <a:rect l="0" t="0" r="r" b="b"/>
                <a:pathLst>
                  <a:path w="1970" h="936">
                    <a:moveTo>
                      <a:pt x="1970" y="936"/>
                    </a:moveTo>
                    <a:lnTo>
                      <a:pt x="0" y="936"/>
                    </a:lnTo>
                    <a:lnTo>
                      <a:pt x="0" y="0"/>
                    </a:lnTo>
                  </a:path>
                </a:pathLst>
              </a:custGeom>
              <a:noFill/>
              <a:ln w="793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1"/>
              <p:cNvSpPr>
                <a:spLocks noChangeShapeType="1"/>
              </p:cNvSpPr>
              <p:nvPr/>
            </p:nvSpPr>
            <p:spPr bwMode="auto">
              <a:xfrm flipV="1">
                <a:off x="3373438"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2"/>
              <p:cNvSpPr>
                <a:spLocks noChangeShapeType="1"/>
              </p:cNvSpPr>
              <p:nvPr/>
            </p:nvSpPr>
            <p:spPr bwMode="auto">
              <a:xfrm flipV="1">
                <a:off x="992188"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3"/>
              <p:cNvSpPr>
                <a:spLocks noChangeShapeType="1"/>
              </p:cNvSpPr>
              <p:nvPr/>
            </p:nvSpPr>
            <p:spPr bwMode="auto">
              <a:xfrm flipV="1">
                <a:off x="596900"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4"/>
              <p:cNvSpPr>
                <a:spLocks noChangeShapeType="1"/>
              </p:cNvSpPr>
              <p:nvPr/>
            </p:nvSpPr>
            <p:spPr bwMode="auto">
              <a:xfrm flipV="1">
                <a:off x="1389063"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5"/>
              <p:cNvSpPr>
                <a:spLocks noChangeShapeType="1"/>
              </p:cNvSpPr>
              <p:nvPr/>
            </p:nvSpPr>
            <p:spPr bwMode="auto">
              <a:xfrm flipV="1">
                <a:off x="2182813"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6"/>
              <p:cNvSpPr>
                <a:spLocks noChangeShapeType="1"/>
              </p:cNvSpPr>
              <p:nvPr/>
            </p:nvSpPr>
            <p:spPr bwMode="auto">
              <a:xfrm flipV="1">
                <a:off x="1784350"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7"/>
              <p:cNvSpPr>
                <a:spLocks noChangeShapeType="1"/>
              </p:cNvSpPr>
              <p:nvPr/>
            </p:nvSpPr>
            <p:spPr bwMode="auto">
              <a:xfrm flipV="1">
                <a:off x="2578100"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8"/>
              <p:cNvSpPr>
                <a:spLocks noChangeShapeType="1"/>
              </p:cNvSpPr>
              <p:nvPr/>
            </p:nvSpPr>
            <p:spPr bwMode="auto">
              <a:xfrm flipV="1">
                <a:off x="2976563" y="3448050"/>
                <a:ext cx="0" cy="55562"/>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4"/>
              <p:cNvSpPr>
                <a:spLocks noChangeShapeType="1"/>
              </p:cNvSpPr>
              <p:nvPr/>
            </p:nvSpPr>
            <p:spPr bwMode="auto">
              <a:xfrm>
                <a:off x="368300" y="2584450"/>
                <a:ext cx="50800"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25"/>
              <p:cNvSpPr>
                <a:spLocks noChangeShapeType="1"/>
              </p:cNvSpPr>
              <p:nvPr/>
            </p:nvSpPr>
            <p:spPr bwMode="auto">
              <a:xfrm>
                <a:off x="368300" y="3386138"/>
                <a:ext cx="50800"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7"/>
              <p:cNvSpPr>
                <a:spLocks noChangeShapeType="1"/>
              </p:cNvSpPr>
              <p:nvPr/>
            </p:nvSpPr>
            <p:spPr bwMode="auto">
              <a:xfrm flipV="1">
                <a:off x="588963" y="3159125"/>
                <a:ext cx="0" cy="122237"/>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28"/>
              <p:cNvSpPr>
                <a:spLocks noChangeShapeType="1"/>
              </p:cNvSpPr>
              <p:nvPr/>
            </p:nvSpPr>
            <p:spPr bwMode="auto">
              <a:xfrm flipV="1">
                <a:off x="985838" y="3184525"/>
                <a:ext cx="0" cy="125412"/>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29"/>
              <p:cNvSpPr>
                <a:spLocks noChangeShapeType="1"/>
              </p:cNvSpPr>
              <p:nvPr/>
            </p:nvSpPr>
            <p:spPr bwMode="auto">
              <a:xfrm flipV="1">
                <a:off x="2571750" y="3281363"/>
                <a:ext cx="0" cy="71437"/>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30"/>
              <p:cNvSpPr>
                <a:spLocks noChangeShapeType="1"/>
              </p:cNvSpPr>
              <p:nvPr/>
            </p:nvSpPr>
            <p:spPr bwMode="auto">
              <a:xfrm flipV="1">
                <a:off x="1384300" y="3201988"/>
                <a:ext cx="0" cy="131762"/>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48" name="Line 31"/>
              <p:cNvSpPr>
                <a:spLocks noChangeShapeType="1"/>
              </p:cNvSpPr>
              <p:nvPr/>
            </p:nvSpPr>
            <p:spPr bwMode="auto">
              <a:xfrm flipV="1">
                <a:off x="1779588" y="3236913"/>
                <a:ext cx="0" cy="103187"/>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49" name="Line 32"/>
              <p:cNvSpPr>
                <a:spLocks noChangeShapeType="1"/>
              </p:cNvSpPr>
              <p:nvPr/>
            </p:nvSpPr>
            <p:spPr bwMode="auto">
              <a:xfrm flipV="1">
                <a:off x="3362325" y="3270250"/>
                <a:ext cx="0" cy="98425"/>
              </a:xfrm>
              <a:prstGeom prst="line">
                <a:avLst/>
              </a:prstGeom>
              <a:noFill/>
              <a:ln w="12700">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1" name="Freeform 33"/>
              <p:cNvSpPr>
                <a:spLocks/>
              </p:cNvSpPr>
              <p:nvPr/>
            </p:nvSpPr>
            <p:spPr bwMode="auto">
              <a:xfrm>
                <a:off x="588963" y="3227388"/>
                <a:ext cx="2773362" cy="120650"/>
              </a:xfrm>
              <a:custGeom>
                <a:avLst/>
                <a:gdLst>
                  <a:gd name="T0" fmla="*/ 1747 w 1747"/>
                  <a:gd name="T1" fmla="*/ 76 h 76"/>
                  <a:gd name="T2" fmla="*/ 1249 w 1747"/>
                  <a:gd name="T3" fmla="*/ 59 h 76"/>
                  <a:gd name="T4" fmla="*/ 750 w 1747"/>
                  <a:gd name="T5" fmla="*/ 44 h 76"/>
                  <a:gd name="T6" fmla="*/ 501 w 1747"/>
                  <a:gd name="T7" fmla="*/ 25 h 76"/>
                  <a:gd name="T8" fmla="*/ 250 w 1747"/>
                  <a:gd name="T9" fmla="*/ 0 h 76"/>
                  <a:gd name="T10" fmla="*/ 247 w 1747"/>
                  <a:gd name="T11" fmla="*/ 0 h 76"/>
                  <a:gd name="T12" fmla="*/ 0 w 1747"/>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1747" h="76">
                    <a:moveTo>
                      <a:pt x="1747" y="76"/>
                    </a:moveTo>
                    <a:lnTo>
                      <a:pt x="1249" y="59"/>
                    </a:lnTo>
                    <a:lnTo>
                      <a:pt x="750" y="44"/>
                    </a:lnTo>
                    <a:lnTo>
                      <a:pt x="501" y="25"/>
                    </a:lnTo>
                    <a:lnTo>
                      <a:pt x="250" y="0"/>
                    </a:lnTo>
                    <a:lnTo>
                      <a:pt x="247" y="0"/>
                    </a:lnTo>
                    <a:lnTo>
                      <a:pt x="0" y="0"/>
                    </a:lnTo>
                  </a:path>
                </a:pathLst>
              </a:custGeom>
              <a:noFill/>
              <a:ln w="22225">
                <a:solidFill>
                  <a:srgbClr val="FF00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52" name="Freeform 34"/>
              <p:cNvSpPr>
                <a:spLocks/>
              </p:cNvSpPr>
              <p:nvPr/>
            </p:nvSpPr>
            <p:spPr bwMode="auto">
              <a:xfrm>
                <a:off x="962025" y="3201988"/>
                <a:ext cx="47625" cy="49212"/>
              </a:xfrm>
              <a:custGeom>
                <a:avLst/>
                <a:gdLst>
                  <a:gd name="T0" fmla="*/ 25 w 30"/>
                  <a:gd name="T1" fmla="*/ 26 h 31"/>
                  <a:gd name="T2" fmla="*/ 29 w 30"/>
                  <a:gd name="T3" fmla="*/ 21 h 31"/>
                  <a:gd name="T4" fmla="*/ 30 w 30"/>
                  <a:gd name="T5" fmla="*/ 16 h 31"/>
                  <a:gd name="T6" fmla="*/ 29 w 30"/>
                  <a:gd name="T7" fmla="*/ 11 h 31"/>
                  <a:gd name="T8" fmla="*/ 25 w 30"/>
                  <a:gd name="T9" fmla="*/ 5 h 31"/>
                  <a:gd name="T10" fmla="*/ 22 w 30"/>
                  <a:gd name="T11" fmla="*/ 2 h 31"/>
                  <a:gd name="T12" fmla="*/ 15 w 30"/>
                  <a:gd name="T13" fmla="*/ 0 h 31"/>
                  <a:gd name="T14" fmla="*/ 10 w 30"/>
                  <a:gd name="T15" fmla="*/ 2 h 31"/>
                  <a:gd name="T16" fmla="*/ 5 w 30"/>
                  <a:gd name="T17" fmla="*/ 5 h 31"/>
                  <a:gd name="T18" fmla="*/ 2 w 30"/>
                  <a:gd name="T19" fmla="*/ 11 h 31"/>
                  <a:gd name="T20" fmla="*/ 0 w 30"/>
                  <a:gd name="T21" fmla="*/ 16 h 31"/>
                  <a:gd name="T22" fmla="*/ 2 w 30"/>
                  <a:gd name="T23" fmla="*/ 21 h 31"/>
                  <a:gd name="T24" fmla="*/ 5 w 30"/>
                  <a:gd name="T25" fmla="*/ 26 h 31"/>
                  <a:gd name="T26" fmla="*/ 10 w 30"/>
                  <a:gd name="T27" fmla="*/ 29 h 31"/>
                  <a:gd name="T28" fmla="*/ 15 w 30"/>
                  <a:gd name="T29" fmla="*/ 31 h 31"/>
                  <a:gd name="T30" fmla="*/ 22 w 30"/>
                  <a:gd name="T31" fmla="*/ 29 h 31"/>
                  <a:gd name="T32" fmla="*/ 25 w 30"/>
                  <a:gd name="T3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25" y="26"/>
                    </a:moveTo>
                    <a:lnTo>
                      <a:pt x="29" y="21"/>
                    </a:lnTo>
                    <a:lnTo>
                      <a:pt x="30" y="16"/>
                    </a:lnTo>
                    <a:lnTo>
                      <a:pt x="29" y="11"/>
                    </a:lnTo>
                    <a:lnTo>
                      <a:pt x="25" y="5"/>
                    </a:lnTo>
                    <a:lnTo>
                      <a:pt x="22" y="2"/>
                    </a:lnTo>
                    <a:lnTo>
                      <a:pt x="15" y="0"/>
                    </a:lnTo>
                    <a:lnTo>
                      <a:pt x="10" y="2"/>
                    </a:lnTo>
                    <a:lnTo>
                      <a:pt x="5" y="5"/>
                    </a:lnTo>
                    <a:lnTo>
                      <a:pt x="2" y="11"/>
                    </a:lnTo>
                    <a:lnTo>
                      <a:pt x="0" y="16"/>
                    </a:lnTo>
                    <a:lnTo>
                      <a:pt x="2" y="21"/>
                    </a:lnTo>
                    <a:lnTo>
                      <a:pt x="5" y="26"/>
                    </a:lnTo>
                    <a:lnTo>
                      <a:pt x="10" y="29"/>
                    </a:lnTo>
                    <a:lnTo>
                      <a:pt x="15" y="31"/>
                    </a:lnTo>
                    <a:lnTo>
                      <a:pt x="22" y="29"/>
                    </a:lnTo>
                    <a:lnTo>
                      <a:pt x="25" y="2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3" name="Freeform 35"/>
              <p:cNvSpPr>
                <a:spLocks/>
              </p:cNvSpPr>
              <p:nvPr/>
            </p:nvSpPr>
            <p:spPr bwMode="auto">
              <a:xfrm>
                <a:off x="1362075" y="3243263"/>
                <a:ext cx="46037" cy="47625"/>
              </a:xfrm>
              <a:custGeom>
                <a:avLst/>
                <a:gdLst>
                  <a:gd name="T0" fmla="*/ 26 w 29"/>
                  <a:gd name="T1" fmla="*/ 27 h 30"/>
                  <a:gd name="T2" fmla="*/ 29 w 29"/>
                  <a:gd name="T3" fmla="*/ 22 h 30"/>
                  <a:gd name="T4" fmla="*/ 29 w 29"/>
                  <a:gd name="T5" fmla="*/ 15 h 30"/>
                  <a:gd name="T6" fmla="*/ 29 w 29"/>
                  <a:gd name="T7" fmla="*/ 10 h 30"/>
                  <a:gd name="T8" fmla="*/ 26 w 29"/>
                  <a:gd name="T9" fmla="*/ 5 h 30"/>
                  <a:gd name="T10" fmla="*/ 21 w 29"/>
                  <a:gd name="T11" fmla="*/ 2 h 30"/>
                  <a:gd name="T12" fmla="*/ 14 w 29"/>
                  <a:gd name="T13" fmla="*/ 0 h 30"/>
                  <a:gd name="T14" fmla="*/ 9 w 29"/>
                  <a:gd name="T15" fmla="*/ 2 h 30"/>
                  <a:gd name="T16" fmla="*/ 4 w 29"/>
                  <a:gd name="T17" fmla="*/ 5 h 30"/>
                  <a:gd name="T18" fmla="*/ 0 w 29"/>
                  <a:gd name="T19" fmla="*/ 10 h 30"/>
                  <a:gd name="T20" fmla="*/ 0 w 29"/>
                  <a:gd name="T21" fmla="*/ 15 h 30"/>
                  <a:gd name="T22" fmla="*/ 0 w 29"/>
                  <a:gd name="T23" fmla="*/ 22 h 30"/>
                  <a:gd name="T24" fmla="*/ 4 w 29"/>
                  <a:gd name="T25" fmla="*/ 27 h 30"/>
                  <a:gd name="T26" fmla="*/ 9 w 29"/>
                  <a:gd name="T27" fmla="*/ 29 h 30"/>
                  <a:gd name="T28" fmla="*/ 14 w 29"/>
                  <a:gd name="T29" fmla="*/ 30 h 30"/>
                  <a:gd name="T30" fmla="*/ 21 w 29"/>
                  <a:gd name="T31" fmla="*/ 29 h 30"/>
                  <a:gd name="T32" fmla="*/ 26 w 29"/>
                  <a:gd name="T3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26" y="27"/>
                    </a:moveTo>
                    <a:lnTo>
                      <a:pt x="29" y="22"/>
                    </a:lnTo>
                    <a:lnTo>
                      <a:pt x="29" y="15"/>
                    </a:lnTo>
                    <a:lnTo>
                      <a:pt x="29" y="10"/>
                    </a:lnTo>
                    <a:lnTo>
                      <a:pt x="26" y="5"/>
                    </a:lnTo>
                    <a:lnTo>
                      <a:pt x="21" y="2"/>
                    </a:lnTo>
                    <a:lnTo>
                      <a:pt x="14" y="0"/>
                    </a:lnTo>
                    <a:lnTo>
                      <a:pt x="9" y="2"/>
                    </a:lnTo>
                    <a:lnTo>
                      <a:pt x="4" y="5"/>
                    </a:lnTo>
                    <a:lnTo>
                      <a:pt x="0" y="10"/>
                    </a:lnTo>
                    <a:lnTo>
                      <a:pt x="0" y="15"/>
                    </a:lnTo>
                    <a:lnTo>
                      <a:pt x="0" y="22"/>
                    </a:lnTo>
                    <a:lnTo>
                      <a:pt x="4" y="27"/>
                    </a:lnTo>
                    <a:lnTo>
                      <a:pt x="9" y="29"/>
                    </a:lnTo>
                    <a:lnTo>
                      <a:pt x="14" y="30"/>
                    </a:lnTo>
                    <a:lnTo>
                      <a:pt x="21" y="29"/>
                    </a:lnTo>
                    <a:lnTo>
                      <a:pt x="26" y="27"/>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4" name="Freeform 36"/>
              <p:cNvSpPr>
                <a:spLocks/>
              </p:cNvSpPr>
              <p:nvPr/>
            </p:nvSpPr>
            <p:spPr bwMode="auto">
              <a:xfrm>
                <a:off x="1755775" y="3271838"/>
                <a:ext cx="47625" cy="46037"/>
              </a:xfrm>
              <a:custGeom>
                <a:avLst/>
                <a:gdLst>
                  <a:gd name="T0" fmla="*/ 25 w 30"/>
                  <a:gd name="T1" fmla="*/ 26 h 29"/>
                  <a:gd name="T2" fmla="*/ 28 w 30"/>
                  <a:gd name="T3" fmla="*/ 21 h 29"/>
                  <a:gd name="T4" fmla="*/ 30 w 30"/>
                  <a:gd name="T5" fmla="*/ 16 h 29"/>
                  <a:gd name="T6" fmla="*/ 28 w 30"/>
                  <a:gd name="T7" fmla="*/ 9 h 29"/>
                  <a:gd name="T8" fmla="*/ 25 w 30"/>
                  <a:gd name="T9" fmla="*/ 4 h 29"/>
                  <a:gd name="T10" fmla="*/ 22 w 30"/>
                  <a:gd name="T11" fmla="*/ 0 h 29"/>
                  <a:gd name="T12" fmla="*/ 15 w 30"/>
                  <a:gd name="T13" fmla="*/ 0 h 29"/>
                  <a:gd name="T14" fmla="*/ 10 w 30"/>
                  <a:gd name="T15" fmla="*/ 0 h 29"/>
                  <a:gd name="T16" fmla="*/ 5 w 30"/>
                  <a:gd name="T17" fmla="*/ 4 h 29"/>
                  <a:gd name="T18" fmla="*/ 1 w 30"/>
                  <a:gd name="T19" fmla="*/ 9 h 29"/>
                  <a:gd name="T20" fmla="*/ 0 w 30"/>
                  <a:gd name="T21" fmla="*/ 16 h 29"/>
                  <a:gd name="T22" fmla="*/ 1 w 30"/>
                  <a:gd name="T23" fmla="*/ 21 h 29"/>
                  <a:gd name="T24" fmla="*/ 5 w 30"/>
                  <a:gd name="T25" fmla="*/ 26 h 29"/>
                  <a:gd name="T26" fmla="*/ 10 w 30"/>
                  <a:gd name="T27" fmla="*/ 29 h 29"/>
                  <a:gd name="T28" fmla="*/ 15 w 30"/>
                  <a:gd name="T29" fmla="*/ 29 h 29"/>
                  <a:gd name="T30" fmla="*/ 22 w 30"/>
                  <a:gd name="T31" fmla="*/ 29 h 29"/>
                  <a:gd name="T32" fmla="*/ 25 w 30"/>
                  <a:gd name="T3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9">
                    <a:moveTo>
                      <a:pt x="25" y="26"/>
                    </a:moveTo>
                    <a:lnTo>
                      <a:pt x="28" y="21"/>
                    </a:lnTo>
                    <a:lnTo>
                      <a:pt x="30" y="16"/>
                    </a:lnTo>
                    <a:lnTo>
                      <a:pt x="28" y="9"/>
                    </a:lnTo>
                    <a:lnTo>
                      <a:pt x="25" y="4"/>
                    </a:lnTo>
                    <a:lnTo>
                      <a:pt x="22" y="0"/>
                    </a:lnTo>
                    <a:lnTo>
                      <a:pt x="15" y="0"/>
                    </a:lnTo>
                    <a:lnTo>
                      <a:pt x="10" y="0"/>
                    </a:lnTo>
                    <a:lnTo>
                      <a:pt x="5" y="4"/>
                    </a:lnTo>
                    <a:lnTo>
                      <a:pt x="1" y="9"/>
                    </a:lnTo>
                    <a:lnTo>
                      <a:pt x="0" y="16"/>
                    </a:lnTo>
                    <a:lnTo>
                      <a:pt x="1" y="21"/>
                    </a:lnTo>
                    <a:lnTo>
                      <a:pt x="5" y="26"/>
                    </a:lnTo>
                    <a:lnTo>
                      <a:pt x="10" y="29"/>
                    </a:lnTo>
                    <a:lnTo>
                      <a:pt x="15" y="29"/>
                    </a:lnTo>
                    <a:lnTo>
                      <a:pt x="22" y="29"/>
                    </a:lnTo>
                    <a:lnTo>
                      <a:pt x="25" y="26"/>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7" name="Freeform 37"/>
              <p:cNvSpPr>
                <a:spLocks/>
              </p:cNvSpPr>
              <p:nvPr/>
            </p:nvSpPr>
            <p:spPr bwMode="auto">
              <a:xfrm>
                <a:off x="2547938" y="3297238"/>
                <a:ext cx="49212" cy="47625"/>
              </a:xfrm>
              <a:custGeom>
                <a:avLst/>
                <a:gdLst>
                  <a:gd name="T0" fmla="*/ 26 w 31"/>
                  <a:gd name="T1" fmla="*/ 25 h 30"/>
                  <a:gd name="T2" fmla="*/ 29 w 31"/>
                  <a:gd name="T3" fmla="*/ 20 h 30"/>
                  <a:gd name="T4" fmla="*/ 31 w 31"/>
                  <a:gd name="T5" fmla="*/ 15 h 30"/>
                  <a:gd name="T6" fmla="*/ 29 w 31"/>
                  <a:gd name="T7" fmla="*/ 10 h 30"/>
                  <a:gd name="T8" fmla="*/ 26 w 31"/>
                  <a:gd name="T9" fmla="*/ 5 h 30"/>
                  <a:gd name="T10" fmla="*/ 22 w 31"/>
                  <a:gd name="T11" fmla="*/ 1 h 30"/>
                  <a:gd name="T12" fmla="*/ 15 w 31"/>
                  <a:gd name="T13" fmla="*/ 0 h 30"/>
                  <a:gd name="T14" fmla="*/ 10 w 31"/>
                  <a:gd name="T15" fmla="*/ 1 h 30"/>
                  <a:gd name="T16" fmla="*/ 5 w 31"/>
                  <a:gd name="T17" fmla="*/ 5 h 30"/>
                  <a:gd name="T18" fmla="*/ 2 w 31"/>
                  <a:gd name="T19" fmla="*/ 10 h 30"/>
                  <a:gd name="T20" fmla="*/ 0 w 31"/>
                  <a:gd name="T21" fmla="*/ 15 h 30"/>
                  <a:gd name="T22" fmla="*/ 2 w 31"/>
                  <a:gd name="T23" fmla="*/ 20 h 30"/>
                  <a:gd name="T24" fmla="*/ 5 w 31"/>
                  <a:gd name="T25" fmla="*/ 25 h 30"/>
                  <a:gd name="T26" fmla="*/ 10 w 31"/>
                  <a:gd name="T27" fmla="*/ 29 h 30"/>
                  <a:gd name="T28" fmla="*/ 15 w 31"/>
                  <a:gd name="T29" fmla="*/ 30 h 30"/>
                  <a:gd name="T30" fmla="*/ 22 w 31"/>
                  <a:gd name="T31" fmla="*/ 29 h 30"/>
                  <a:gd name="T32" fmla="*/ 26 w 31"/>
                  <a:gd name="T33" fmla="*/ 25 h 30"/>
                  <a:gd name="T34" fmla="*/ 26 w 31"/>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0">
                    <a:moveTo>
                      <a:pt x="26" y="25"/>
                    </a:moveTo>
                    <a:lnTo>
                      <a:pt x="29" y="20"/>
                    </a:lnTo>
                    <a:lnTo>
                      <a:pt x="31" y="15"/>
                    </a:lnTo>
                    <a:lnTo>
                      <a:pt x="29" y="10"/>
                    </a:lnTo>
                    <a:lnTo>
                      <a:pt x="26" y="5"/>
                    </a:lnTo>
                    <a:lnTo>
                      <a:pt x="22" y="1"/>
                    </a:lnTo>
                    <a:lnTo>
                      <a:pt x="15" y="0"/>
                    </a:lnTo>
                    <a:lnTo>
                      <a:pt x="10" y="1"/>
                    </a:lnTo>
                    <a:lnTo>
                      <a:pt x="5" y="5"/>
                    </a:lnTo>
                    <a:lnTo>
                      <a:pt x="2" y="10"/>
                    </a:lnTo>
                    <a:lnTo>
                      <a:pt x="0" y="15"/>
                    </a:lnTo>
                    <a:lnTo>
                      <a:pt x="2" y="20"/>
                    </a:lnTo>
                    <a:lnTo>
                      <a:pt x="5" y="25"/>
                    </a:lnTo>
                    <a:lnTo>
                      <a:pt x="10" y="29"/>
                    </a:lnTo>
                    <a:lnTo>
                      <a:pt x="15" y="30"/>
                    </a:lnTo>
                    <a:lnTo>
                      <a:pt x="22" y="29"/>
                    </a:lnTo>
                    <a:lnTo>
                      <a:pt x="26" y="25"/>
                    </a:lnTo>
                    <a:lnTo>
                      <a:pt x="26" y="2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8" name="Freeform 38"/>
              <p:cNvSpPr>
                <a:spLocks/>
              </p:cNvSpPr>
              <p:nvPr/>
            </p:nvSpPr>
            <p:spPr bwMode="auto">
              <a:xfrm>
                <a:off x="3338513" y="3324225"/>
                <a:ext cx="49212" cy="44450"/>
              </a:xfrm>
              <a:custGeom>
                <a:avLst/>
                <a:gdLst>
                  <a:gd name="T0" fmla="*/ 27 w 31"/>
                  <a:gd name="T1" fmla="*/ 25 h 28"/>
                  <a:gd name="T2" fmla="*/ 29 w 31"/>
                  <a:gd name="T3" fmla="*/ 20 h 28"/>
                  <a:gd name="T4" fmla="*/ 31 w 31"/>
                  <a:gd name="T5" fmla="*/ 15 h 28"/>
                  <a:gd name="T6" fmla="*/ 29 w 31"/>
                  <a:gd name="T7" fmla="*/ 8 h 28"/>
                  <a:gd name="T8" fmla="*/ 27 w 31"/>
                  <a:gd name="T9" fmla="*/ 3 h 28"/>
                  <a:gd name="T10" fmla="*/ 22 w 31"/>
                  <a:gd name="T11" fmla="*/ 0 h 28"/>
                  <a:gd name="T12" fmla="*/ 15 w 31"/>
                  <a:gd name="T13" fmla="*/ 0 h 28"/>
                  <a:gd name="T14" fmla="*/ 10 w 31"/>
                  <a:gd name="T15" fmla="*/ 0 h 28"/>
                  <a:gd name="T16" fmla="*/ 5 w 31"/>
                  <a:gd name="T17" fmla="*/ 3 h 28"/>
                  <a:gd name="T18" fmla="*/ 2 w 31"/>
                  <a:gd name="T19" fmla="*/ 8 h 28"/>
                  <a:gd name="T20" fmla="*/ 0 w 31"/>
                  <a:gd name="T21" fmla="*/ 15 h 28"/>
                  <a:gd name="T22" fmla="*/ 2 w 31"/>
                  <a:gd name="T23" fmla="*/ 20 h 28"/>
                  <a:gd name="T24" fmla="*/ 5 w 31"/>
                  <a:gd name="T25" fmla="*/ 25 h 28"/>
                  <a:gd name="T26" fmla="*/ 10 w 31"/>
                  <a:gd name="T27" fmla="*/ 28 h 28"/>
                  <a:gd name="T28" fmla="*/ 15 w 31"/>
                  <a:gd name="T29" fmla="*/ 28 h 28"/>
                  <a:gd name="T30" fmla="*/ 22 w 31"/>
                  <a:gd name="T31" fmla="*/ 28 h 28"/>
                  <a:gd name="T32" fmla="*/ 27 w 31"/>
                  <a:gd name="T33" fmla="*/ 25 h 28"/>
                  <a:gd name="T34" fmla="*/ 27 w 31"/>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8">
                    <a:moveTo>
                      <a:pt x="27" y="25"/>
                    </a:moveTo>
                    <a:lnTo>
                      <a:pt x="29" y="20"/>
                    </a:lnTo>
                    <a:lnTo>
                      <a:pt x="31" y="15"/>
                    </a:lnTo>
                    <a:lnTo>
                      <a:pt x="29" y="8"/>
                    </a:lnTo>
                    <a:lnTo>
                      <a:pt x="27" y="3"/>
                    </a:lnTo>
                    <a:lnTo>
                      <a:pt x="22" y="0"/>
                    </a:lnTo>
                    <a:lnTo>
                      <a:pt x="15" y="0"/>
                    </a:lnTo>
                    <a:lnTo>
                      <a:pt x="10" y="0"/>
                    </a:lnTo>
                    <a:lnTo>
                      <a:pt x="5" y="3"/>
                    </a:lnTo>
                    <a:lnTo>
                      <a:pt x="2" y="8"/>
                    </a:lnTo>
                    <a:lnTo>
                      <a:pt x="0" y="15"/>
                    </a:lnTo>
                    <a:lnTo>
                      <a:pt x="2" y="20"/>
                    </a:lnTo>
                    <a:lnTo>
                      <a:pt x="5" y="25"/>
                    </a:lnTo>
                    <a:lnTo>
                      <a:pt x="10" y="28"/>
                    </a:lnTo>
                    <a:lnTo>
                      <a:pt x="15" y="28"/>
                    </a:lnTo>
                    <a:lnTo>
                      <a:pt x="22" y="28"/>
                    </a:lnTo>
                    <a:lnTo>
                      <a:pt x="27" y="25"/>
                    </a:lnTo>
                    <a:lnTo>
                      <a:pt x="27" y="25"/>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2" name="Line 42"/>
              <p:cNvSpPr>
                <a:spLocks noChangeShapeType="1"/>
              </p:cNvSpPr>
              <p:nvPr/>
            </p:nvSpPr>
            <p:spPr bwMode="auto">
              <a:xfrm flipV="1">
                <a:off x="590550" y="2309813"/>
                <a:ext cx="0" cy="171450"/>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3" name="Line 43"/>
              <p:cNvSpPr>
                <a:spLocks noChangeShapeType="1"/>
              </p:cNvSpPr>
              <p:nvPr/>
            </p:nvSpPr>
            <p:spPr bwMode="auto">
              <a:xfrm flipV="1">
                <a:off x="3365500" y="2392363"/>
                <a:ext cx="0" cy="246062"/>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4" name="Line 44"/>
              <p:cNvSpPr>
                <a:spLocks noChangeShapeType="1"/>
              </p:cNvSpPr>
              <p:nvPr/>
            </p:nvSpPr>
            <p:spPr bwMode="auto">
              <a:xfrm flipV="1">
                <a:off x="1776413" y="2417763"/>
                <a:ext cx="0" cy="466725"/>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5" name="Line 45"/>
              <p:cNvSpPr>
                <a:spLocks noChangeShapeType="1"/>
              </p:cNvSpPr>
              <p:nvPr/>
            </p:nvSpPr>
            <p:spPr bwMode="auto">
              <a:xfrm flipV="1">
                <a:off x="2570163" y="2489200"/>
                <a:ext cx="0" cy="263525"/>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6" name="Line 46"/>
              <p:cNvSpPr>
                <a:spLocks noChangeShapeType="1"/>
              </p:cNvSpPr>
              <p:nvPr/>
            </p:nvSpPr>
            <p:spPr bwMode="auto">
              <a:xfrm flipV="1">
                <a:off x="981075" y="2325688"/>
                <a:ext cx="0" cy="328612"/>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7" name="Line 47"/>
              <p:cNvSpPr>
                <a:spLocks noChangeShapeType="1"/>
              </p:cNvSpPr>
              <p:nvPr/>
            </p:nvSpPr>
            <p:spPr bwMode="auto">
              <a:xfrm flipV="1">
                <a:off x="1379538" y="2352675"/>
                <a:ext cx="0" cy="303212"/>
              </a:xfrm>
              <a:prstGeom prst="line">
                <a:avLst/>
              </a:prstGeom>
              <a:noFill/>
              <a:ln w="12700">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69" name="Freeform 49"/>
              <p:cNvSpPr>
                <a:spLocks/>
              </p:cNvSpPr>
              <p:nvPr/>
            </p:nvSpPr>
            <p:spPr bwMode="auto">
              <a:xfrm>
                <a:off x="585788" y="2406650"/>
                <a:ext cx="2776537" cy="306387"/>
              </a:xfrm>
              <a:custGeom>
                <a:avLst/>
                <a:gdLst>
                  <a:gd name="T0" fmla="*/ 1749 w 1749"/>
                  <a:gd name="T1" fmla="*/ 63 h 193"/>
                  <a:gd name="T2" fmla="*/ 1250 w 1749"/>
                  <a:gd name="T3" fmla="*/ 146 h 193"/>
                  <a:gd name="T4" fmla="*/ 750 w 1749"/>
                  <a:gd name="T5" fmla="*/ 193 h 193"/>
                  <a:gd name="T6" fmla="*/ 748 w 1749"/>
                  <a:gd name="T7" fmla="*/ 193 h 193"/>
                  <a:gd name="T8" fmla="*/ 505 w 1749"/>
                  <a:gd name="T9" fmla="*/ 52 h 193"/>
                  <a:gd name="T10" fmla="*/ 500 w 1749"/>
                  <a:gd name="T11" fmla="*/ 52 h 193"/>
                  <a:gd name="T12" fmla="*/ 257 w 1749"/>
                  <a:gd name="T13" fmla="*/ 71 h 193"/>
                  <a:gd name="T14" fmla="*/ 249 w 1749"/>
                  <a:gd name="T15" fmla="*/ 69 h 193"/>
                  <a:gd name="T16" fmla="*/ 3 w 1749"/>
                  <a:gd name="T17" fmla="*/ 2 h 193"/>
                  <a:gd name="T18" fmla="*/ 0 w 1749"/>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9" h="193">
                    <a:moveTo>
                      <a:pt x="1749" y="63"/>
                    </a:moveTo>
                    <a:lnTo>
                      <a:pt x="1250" y="146"/>
                    </a:lnTo>
                    <a:lnTo>
                      <a:pt x="750" y="193"/>
                    </a:lnTo>
                    <a:lnTo>
                      <a:pt x="748" y="193"/>
                    </a:lnTo>
                    <a:lnTo>
                      <a:pt x="505" y="52"/>
                    </a:lnTo>
                    <a:lnTo>
                      <a:pt x="500" y="52"/>
                    </a:lnTo>
                    <a:lnTo>
                      <a:pt x="257" y="71"/>
                    </a:lnTo>
                    <a:lnTo>
                      <a:pt x="249" y="69"/>
                    </a:lnTo>
                    <a:lnTo>
                      <a:pt x="3" y="2"/>
                    </a:lnTo>
                    <a:lnTo>
                      <a:pt x="0" y="0"/>
                    </a:lnTo>
                  </a:path>
                </a:pathLst>
              </a:custGeom>
              <a:noFill/>
              <a:ln w="22225">
                <a:solidFill>
                  <a:srgbClr val="FF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70" name="Freeform 50"/>
              <p:cNvSpPr>
                <a:spLocks/>
              </p:cNvSpPr>
              <p:nvPr/>
            </p:nvSpPr>
            <p:spPr bwMode="auto">
              <a:xfrm>
                <a:off x="561975" y="2382838"/>
                <a:ext cx="47625" cy="47625"/>
              </a:xfrm>
              <a:custGeom>
                <a:avLst/>
                <a:gdLst>
                  <a:gd name="T0" fmla="*/ 15 w 30"/>
                  <a:gd name="T1" fmla="*/ 30 h 30"/>
                  <a:gd name="T2" fmla="*/ 20 w 30"/>
                  <a:gd name="T3" fmla="*/ 28 h 30"/>
                  <a:gd name="T4" fmla="*/ 25 w 30"/>
                  <a:gd name="T5" fmla="*/ 25 h 30"/>
                  <a:gd name="T6" fmla="*/ 28 w 30"/>
                  <a:gd name="T7" fmla="*/ 22 h 30"/>
                  <a:gd name="T8" fmla="*/ 30 w 30"/>
                  <a:gd name="T9" fmla="*/ 15 h 30"/>
                  <a:gd name="T10" fmla="*/ 28 w 30"/>
                  <a:gd name="T11" fmla="*/ 10 h 30"/>
                  <a:gd name="T12" fmla="*/ 25 w 30"/>
                  <a:gd name="T13" fmla="*/ 5 h 30"/>
                  <a:gd name="T14" fmla="*/ 20 w 30"/>
                  <a:gd name="T15" fmla="*/ 1 h 30"/>
                  <a:gd name="T16" fmla="*/ 15 w 30"/>
                  <a:gd name="T17" fmla="*/ 0 h 30"/>
                  <a:gd name="T18" fmla="*/ 8 w 30"/>
                  <a:gd name="T19" fmla="*/ 1 h 30"/>
                  <a:gd name="T20" fmla="*/ 5 w 30"/>
                  <a:gd name="T21" fmla="*/ 5 h 30"/>
                  <a:gd name="T22" fmla="*/ 1 w 30"/>
                  <a:gd name="T23" fmla="*/ 10 h 30"/>
                  <a:gd name="T24" fmla="*/ 0 w 30"/>
                  <a:gd name="T25" fmla="*/ 15 h 30"/>
                  <a:gd name="T26" fmla="*/ 1 w 30"/>
                  <a:gd name="T27" fmla="*/ 22 h 30"/>
                  <a:gd name="T28" fmla="*/ 5 w 30"/>
                  <a:gd name="T29" fmla="*/ 25 h 30"/>
                  <a:gd name="T30" fmla="*/ 8 w 30"/>
                  <a:gd name="T31" fmla="*/ 28 h 30"/>
                  <a:gd name="T32" fmla="*/ 15 w 3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30"/>
                    </a:moveTo>
                    <a:lnTo>
                      <a:pt x="20" y="28"/>
                    </a:lnTo>
                    <a:lnTo>
                      <a:pt x="25" y="25"/>
                    </a:lnTo>
                    <a:lnTo>
                      <a:pt x="28" y="22"/>
                    </a:lnTo>
                    <a:lnTo>
                      <a:pt x="30" y="15"/>
                    </a:lnTo>
                    <a:lnTo>
                      <a:pt x="28" y="10"/>
                    </a:lnTo>
                    <a:lnTo>
                      <a:pt x="25" y="5"/>
                    </a:lnTo>
                    <a:lnTo>
                      <a:pt x="20" y="1"/>
                    </a:lnTo>
                    <a:lnTo>
                      <a:pt x="15" y="0"/>
                    </a:lnTo>
                    <a:lnTo>
                      <a:pt x="8" y="1"/>
                    </a:lnTo>
                    <a:lnTo>
                      <a:pt x="5" y="5"/>
                    </a:lnTo>
                    <a:lnTo>
                      <a:pt x="1" y="10"/>
                    </a:lnTo>
                    <a:lnTo>
                      <a:pt x="0" y="15"/>
                    </a:lnTo>
                    <a:lnTo>
                      <a:pt x="1" y="22"/>
                    </a:lnTo>
                    <a:lnTo>
                      <a:pt x="5" y="25"/>
                    </a:lnTo>
                    <a:lnTo>
                      <a:pt x="8" y="28"/>
                    </a:lnTo>
                    <a:lnTo>
                      <a:pt x="15" y="30"/>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1" name="Freeform 51"/>
              <p:cNvSpPr>
                <a:spLocks/>
              </p:cNvSpPr>
              <p:nvPr/>
            </p:nvSpPr>
            <p:spPr bwMode="auto">
              <a:xfrm>
                <a:off x="958850" y="2492375"/>
                <a:ext cx="46037" cy="49212"/>
              </a:xfrm>
              <a:custGeom>
                <a:avLst/>
                <a:gdLst>
                  <a:gd name="T0" fmla="*/ 14 w 29"/>
                  <a:gd name="T1" fmla="*/ 31 h 31"/>
                  <a:gd name="T2" fmla="*/ 21 w 29"/>
                  <a:gd name="T3" fmla="*/ 29 h 31"/>
                  <a:gd name="T4" fmla="*/ 26 w 29"/>
                  <a:gd name="T5" fmla="*/ 27 h 31"/>
                  <a:gd name="T6" fmla="*/ 29 w 29"/>
                  <a:gd name="T7" fmla="*/ 22 h 31"/>
                  <a:gd name="T8" fmla="*/ 29 w 29"/>
                  <a:gd name="T9" fmla="*/ 15 h 31"/>
                  <a:gd name="T10" fmla="*/ 29 w 29"/>
                  <a:gd name="T11" fmla="*/ 10 h 31"/>
                  <a:gd name="T12" fmla="*/ 26 w 29"/>
                  <a:gd name="T13" fmla="*/ 5 h 31"/>
                  <a:gd name="T14" fmla="*/ 21 w 29"/>
                  <a:gd name="T15" fmla="*/ 2 h 31"/>
                  <a:gd name="T16" fmla="*/ 14 w 29"/>
                  <a:gd name="T17" fmla="*/ 0 h 31"/>
                  <a:gd name="T18" fmla="*/ 9 w 29"/>
                  <a:gd name="T19" fmla="*/ 2 h 31"/>
                  <a:gd name="T20" fmla="*/ 4 w 29"/>
                  <a:gd name="T21" fmla="*/ 5 h 31"/>
                  <a:gd name="T22" fmla="*/ 0 w 29"/>
                  <a:gd name="T23" fmla="*/ 10 h 31"/>
                  <a:gd name="T24" fmla="*/ 0 w 29"/>
                  <a:gd name="T25" fmla="*/ 15 h 31"/>
                  <a:gd name="T26" fmla="*/ 0 w 29"/>
                  <a:gd name="T27" fmla="*/ 22 h 31"/>
                  <a:gd name="T28" fmla="*/ 4 w 29"/>
                  <a:gd name="T29" fmla="*/ 27 h 31"/>
                  <a:gd name="T30" fmla="*/ 9 w 29"/>
                  <a:gd name="T31" fmla="*/ 29 h 31"/>
                  <a:gd name="T32" fmla="*/ 14 w 29"/>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14" y="31"/>
                    </a:moveTo>
                    <a:lnTo>
                      <a:pt x="21" y="29"/>
                    </a:lnTo>
                    <a:lnTo>
                      <a:pt x="26" y="27"/>
                    </a:lnTo>
                    <a:lnTo>
                      <a:pt x="29" y="22"/>
                    </a:lnTo>
                    <a:lnTo>
                      <a:pt x="29" y="15"/>
                    </a:lnTo>
                    <a:lnTo>
                      <a:pt x="29" y="10"/>
                    </a:lnTo>
                    <a:lnTo>
                      <a:pt x="26" y="5"/>
                    </a:lnTo>
                    <a:lnTo>
                      <a:pt x="21" y="2"/>
                    </a:lnTo>
                    <a:lnTo>
                      <a:pt x="14" y="0"/>
                    </a:lnTo>
                    <a:lnTo>
                      <a:pt x="9" y="2"/>
                    </a:lnTo>
                    <a:lnTo>
                      <a:pt x="4" y="5"/>
                    </a:lnTo>
                    <a:lnTo>
                      <a:pt x="0" y="10"/>
                    </a:lnTo>
                    <a:lnTo>
                      <a:pt x="0" y="15"/>
                    </a:lnTo>
                    <a:lnTo>
                      <a:pt x="0" y="22"/>
                    </a:lnTo>
                    <a:lnTo>
                      <a:pt x="4" y="27"/>
                    </a:lnTo>
                    <a:lnTo>
                      <a:pt x="9" y="29"/>
                    </a:lnTo>
                    <a:lnTo>
                      <a:pt x="14" y="31"/>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2" name="Freeform 52"/>
              <p:cNvSpPr>
                <a:spLocks/>
              </p:cNvSpPr>
              <p:nvPr/>
            </p:nvSpPr>
            <p:spPr bwMode="auto">
              <a:xfrm>
                <a:off x="1354138" y="2468563"/>
                <a:ext cx="49212" cy="46037"/>
              </a:xfrm>
              <a:custGeom>
                <a:avLst/>
                <a:gdLst>
                  <a:gd name="T0" fmla="*/ 16 w 31"/>
                  <a:gd name="T1" fmla="*/ 29 h 29"/>
                  <a:gd name="T2" fmla="*/ 21 w 31"/>
                  <a:gd name="T3" fmla="*/ 29 h 29"/>
                  <a:gd name="T4" fmla="*/ 26 w 31"/>
                  <a:gd name="T5" fmla="*/ 25 h 29"/>
                  <a:gd name="T6" fmla="*/ 29 w 31"/>
                  <a:gd name="T7" fmla="*/ 20 h 29"/>
                  <a:gd name="T8" fmla="*/ 31 w 31"/>
                  <a:gd name="T9" fmla="*/ 13 h 29"/>
                  <a:gd name="T10" fmla="*/ 29 w 31"/>
                  <a:gd name="T11" fmla="*/ 8 h 29"/>
                  <a:gd name="T12" fmla="*/ 26 w 31"/>
                  <a:gd name="T13" fmla="*/ 3 h 29"/>
                  <a:gd name="T14" fmla="*/ 21 w 31"/>
                  <a:gd name="T15" fmla="*/ 0 h 29"/>
                  <a:gd name="T16" fmla="*/ 16 w 31"/>
                  <a:gd name="T17" fmla="*/ 0 h 29"/>
                  <a:gd name="T18" fmla="*/ 10 w 31"/>
                  <a:gd name="T19" fmla="*/ 0 h 29"/>
                  <a:gd name="T20" fmla="*/ 5 w 31"/>
                  <a:gd name="T21" fmla="*/ 3 h 29"/>
                  <a:gd name="T22" fmla="*/ 2 w 31"/>
                  <a:gd name="T23" fmla="*/ 8 h 29"/>
                  <a:gd name="T24" fmla="*/ 0 w 31"/>
                  <a:gd name="T25" fmla="*/ 13 h 29"/>
                  <a:gd name="T26" fmla="*/ 2 w 31"/>
                  <a:gd name="T27" fmla="*/ 20 h 29"/>
                  <a:gd name="T28" fmla="*/ 5 w 31"/>
                  <a:gd name="T29" fmla="*/ 25 h 29"/>
                  <a:gd name="T30" fmla="*/ 10 w 31"/>
                  <a:gd name="T31" fmla="*/ 29 h 29"/>
                  <a:gd name="T32" fmla="*/ 16 w 31"/>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9">
                    <a:moveTo>
                      <a:pt x="16" y="29"/>
                    </a:moveTo>
                    <a:lnTo>
                      <a:pt x="21" y="29"/>
                    </a:lnTo>
                    <a:lnTo>
                      <a:pt x="26" y="25"/>
                    </a:lnTo>
                    <a:lnTo>
                      <a:pt x="29" y="20"/>
                    </a:lnTo>
                    <a:lnTo>
                      <a:pt x="31" y="13"/>
                    </a:lnTo>
                    <a:lnTo>
                      <a:pt x="29" y="8"/>
                    </a:lnTo>
                    <a:lnTo>
                      <a:pt x="26" y="3"/>
                    </a:lnTo>
                    <a:lnTo>
                      <a:pt x="21" y="0"/>
                    </a:lnTo>
                    <a:lnTo>
                      <a:pt x="16" y="0"/>
                    </a:lnTo>
                    <a:lnTo>
                      <a:pt x="10" y="0"/>
                    </a:lnTo>
                    <a:lnTo>
                      <a:pt x="5" y="3"/>
                    </a:lnTo>
                    <a:lnTo>
                      <a:pt x="2" y="8"/>
                    </a:lnTo>
                    <a:lnTo>
                      <a:pt x="0" y="13"/>
                    </a:lnTo>
                    <a:lnTo>
                      <a:pt x="2" y="20"/>
                    </a:lnTo>
                    <a:lnTo>
                      <a:pt x="5" y="25"/>
                    </a:lnTo>
                    <a:lnTo>
                      <a:pt x="10" y="29"/>
                    </a:lnTo>
                    <a:lnTo>
                      <a:pt x="16" y="29"/>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3" name="Freeform 53"/>
              <p:cNvSpPr>
                <a:spLocks/>
              </p:cNvSpPr>
              <p:nvPr/>
            </p:nvSpPr>
            <p:spPr bwMode="auto">
              <a:xfrm>
                <a:off x="1752600" y="2689225"/>
                <a:ext cx="47625" cy="47625"/>
              </a:xfrm>
              <a:custGeom>
                <a:avLst/>
                <a:gdLst>
                  <a:gd name="T0" fmla="*/ 15 w 30"/>
                  <a:gd name="T1" fmla="*/ 30 h 30"/>
                  <a:gd name="T2" fmla="*/ 22 w 30"/>
                  <a:gd name="T3" fmla="*/ 29 h 30"/>
                  <a:gd name="T4" fmla="*/ 25 w 30"/>
                  <a:gd name="T5" fmla="*/ 25 h 30"/>
                  <a:gd name="T6" fmla="*/ 29 w 30"/>
                  <a:gd name="T7" fmla="*/ 20 h 30"/>
                  <a:gd name="T8" fmla="*/ 30 w 30"/>
                  <a:gd name="T9" fmla="*/ 15 h 30"/>
                  <a:gd name="T10" fmla="*/ 29 w 30"/>
                  <a:gd name="T11" fmla="*/ 10 h 30"/>
                  <a:gd name="T12" fmla="*/ 25 w 30"/>
                  <a:gd name="T13" fmla="*/ 5 h 30"/>
                  <a:gd name="T14" fmla="*/ 22 w 30"/>
                  <a:gd name="T15" fmla="*/ 1 h 30"/>
                  <a:gd name="T16" fmla="*/ 15 w 30"/>
                  <a:gd name="T17" fmla="*/ 0 h 30"/>
                  <a:gd name="T18" fmla="*/ 10 w 30"/>
                  <a:gd name="T19" fmla="*/ 1 h 30"/>
                  <a:gd name="T20" fmla="*/ 5 w 30"/>
                  <a:gd name="T21" fmla="*/ 5 h 30"/>
                  <a:gd name="T22" fmla="*/ 2 w 30"/>
                  <a:gd name="T23" fmla="*/ 10 h 30"/>
                  <a:gd name="T24" fmla="*/ 0 w 30"/>
                  <a:gd name="T25" fmla="*/ 15 h 30"/>
                  <a:gd name="T26" fmla="*/ 2 w 30"/>
                  <a:gd name="T27" fmla="*/ 20 h 30"/>
                  <a:gd name="T28" fmla="*/ 5 w 30"/>
                  <a:gd name="T29" fmla="*/ 25 h 30"/>
                  <a:gd name="T30" fmla="*/ 10 w 30"/>
                  <a:gd name="T31" fmla="*/ 29 h 30"/>
                  <a:gd name="T32" fmla="*/ 15 w 30"/>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15" y="30"/>
                    </a:moveTo>
                    <a:lnTo>
                      <a:pt x="22" y="29"/>
                    </a:lnTo>
                    <a:lnTo>
                      <a:pt x="25" y="25"/>
                    </a:lnTo>
                    <a:lnTo>
                      <a:pt x="29" y="20"/>
                    </a:lnTo>
                    <a:lnTo>
                      <a:pt x="30" y="15"/>
                    </a:lnTo>
                    <a:lnTo>
                      <a:pt x="29" y="10"/>
                    </a:lnTo>
                    <a:lnTo>
                      <a:pt x="25" y="5"/>
                    </a:lnTo>
                    <a:lnTo>
                      <a:pt x="22" y="1"/>
                    </a:lnTo>
                    <a:lnTo>
                      <a:pt x="15" y="0"/>
                    </a:lnTo>
                    <a:lnTo>
                      <a:pt x="10" y="1"/>
                    </a:lnTo>
                    <a:lnTo>
                      <a:pt x="5" y="5"/>
                    </a:lnTo>
                    <a:lnTo>
                      <a:pt x="2" y="10"/>
                    </a:lnTo>
                    <a:lnTo>
                      <a:pt x="0" y="15"/>
                    </a:lnTo>
                    <a:lnTo>
                      <a:pt x="2" y="20"/>
                    </a:lnTo>
                    <a:lnTo>
                      <a:pt x="5" y="25"/>
                    </a:lnTo>
                    <a:lnTo>
                      <a:pt x="10" y="29"/>
                    </a:lnTo>
                    <a:lnTo>
                      <a:pt x="15" y="30"/>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4" name="Freeform 54"/>
              <p:cNvSpPr>
                <a:spLocks/>
              </p:cNvSpPr>
              <p:nvPr/>
            </p:nvSpPr>
            <p:spPr bwMode="auto">
              <a:xfrm>
                <a:off x="2546350" y="2613025"/>
                <a:ext cx="47625" cy="49212"/>
              </a:xfrm>
              <a:custGeom>
                <a:avLst/>
                <a:gdLst>
                  <a:gd name="T0" fmla="*/ 15 w 30"/>
                  <a:gd name="T1" fmla="*/ 31 h 31"/>
                  <a:gd name="T2" fmla="*/ 22 w 30"/>
                  <a:gd name="T3" fmla="*/ 29 h 31"/>
                  <a:gd name="T4" fmla="*/ 27 w 30"/>
                  <a:gd name="T5" fmla="*/ 26 h 31"/>
                  <a:gd name="T6" fmla="*/ 28 w 30"/>
                  <a:gd name="T7" fmla="*/ 21 h 31"/>
                  <a:gd name="T8" fmla="*/ 30 w 30"/>
                  <a:gd name="T9" fmla="*/ 16 h 31"/>
                  <a:gd name="T10" fmla="*/ 28 w 30"/>
                  <a:gd name="T11" fmla="*/ 9 h 31"/>
                  <a:gd name="T12" fmla="*/ 27 w 30"/>
                  <a:gd name="T13" fmla="*/ 5 h 31"/>
                  <a:gd name="T14" fmla="*/ 22 w 30"/>
                  <a:gd name="T15" fmla="*/ 2 h 31"/>
                  <a:gd name="T16" fmla="*/ 15 w 30"/>
                  <a:gd name="T17" fmla="*/ 0 h 31"/>
                  <a:gd name="T18" fmla="*/ 10 w 30"/>
                  <a:gd name="T19" fmla="*/ 2 h 31"/>
                  <a:gd name="T20" fmla="*/ 5 w 30"/>
                  <a:gd name="T21" fmla="*/ 5 h 31"/>
                  <a:gd name="T22" fmla="*/ 1 w 30"/>
                  <a:gd name="T23" fmla="*/ 9 h 31"/>
                  <a:gd name="T24" fmla="*/ 0 w 30"/>
                  <a:gd name="T25" fmla="*/ 16 h 31"/>
                  <a:gd name="T26" fmla="*/ 1 w 30"/>
                  <a:gd name="T27" fmla="*/ 21 h 31"/>
                  <a:gd name="T28" fmla="*/ 5 w 30"/>
                  <a:gd name="T29" fmla="*/ 26 h 31"/>
                  <a:gd name="T30" fmla="*/ 10 w 30"/>
                  <a:gd name="T31" fmla="*/ 29 h 31"/>
                  <a:gd name="T32" fmla="*/ 15 w 30"/>
                  <a:gd name="T33" fmla="*/ 31 h 31"/>
                  <a:gd name="T34" fmla="*/ 15 w 30"/>
                  <a:gd name="T3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1">
                    <a:moveTo>
                      <a:pt x="15" y="31"/>
                    </a:moveTo>
                    <a:lnTo>
                      <a:pt x="22" y="29"/>
                    </a:lnTo>
                    <a:lnTo>
                      <a:pt x="27" y="26"/>
                    </a:lnTo>
                    <a:lnTo>
                      <a:pt x="28" y="21"/>
                    </a:lnTo>
                    <a:lnTo>
                      <a:pt x="30" y="16"/>
                    </a:lnTo>
                    <a:lnTo>
                      <a:pt x="28" y="9"/>
                    </a:lnTo>
                    <a:lnTo>
                      <a:pt x="27" y="5"/>
                    </a:lnTo>
                    <a:lnTo>
                      <a:pt x="22" y="2"/>
                    </a:lnTo>
                    <a:lnTo>
                      <a:pt x="15" y="0"/>
                    </a:lnTo>
                    <a:lnTo>
                      <a:pt x="10" y="2"/>
                    </a:lnTo>
                    <a:lnTo>
                      <a:pt x="5" y="5"/>
                    </a:lnTo>
                    <a:lnTo>
                      <a:pt x="1" y="9"/>
                    </a:lnTo>
                    <a:lnTo>
                      <a:pt x="0" y="16"/>
                    </a:lnTo>
                    <a:lnTo>
                      <a:pt x="1" y="21"/>
                    </a:lnTo>
                    <a:lnTo>
                      <a:pt x="5" y="26"/>
                    </a:lnTo>
                    <a:lnTo>
                      <a:pt x="10" y="29"/>
                    </a:lnTo>
                    <a:lnTo>
                      <a:pt x="15" y="31"/>
                    </a:lnTo>
                    <a:lnTo>
                      <a:pt x="15" y="31"/>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5" name="Freeform 55"/>
              <p:cNvSpPr>
                <a:spLocks/>
              </p:cNvSpPr>
              <p:nvPr/>
            </p:nvSpPr>
            <p:spPr bwMode="auto">
              <a:xfrm>
                <a:off x="3338513" y="2481263"/>
                <a:ext cx="46037" cy="49212"/>
              </a:xfrm>
              <a:custGeom>
                <a:avLst/>
                <a:gdLst>
                  <a:gd name="T0" fmla="*/ 15 w 29"/>
                  <a:gd name="T1" fmla="*/ 31 h 31"/>
                  <a:gd name="T2" fmla="*/ 21 w 29"/>
                  <a:gd name="T3" fmla="*/ 29 h 31"/>
                  <a:gd name="T4" fmla="*/ 26 w 29"/>
                  <a:gd name="T5" fmla="*/ 26 h 31"/>
                  <a:gd name="T6" fmla="*/ 29 w 29"/>
                  <a:gd name="T7" fmla="*/ 22 h 31"/>
                  <a:gd name="T8" fmla="*/ 29 w 29"/>
                  <a:gd name="T9" fmla="*/ 16 h 31"/>
                  <a:gd name="T10" fmla="*/ 29 w 29"/>
                  <a:gd name="T11" fmla="*/ 10 h 31"/>
                  <a:gd name="T12" fmla="*/ 26 w 29"/>
                  <a:gd name="T13" fmla="*/ 5 h 31"/>
                  <a:gd name="T14" fmla="*/ 21 w 29"/>
                  <a:gd name="T15" fmla="*/ 2 h 31"/>
                  <a:gd name="T16" fmla="*/ 15 w 29"/>
                  <a:gd name="T17" fmla="*/ 0 h 31"/>
                  <a:gd name="T18" fmla="*/ 9 w 29"/>
                  <a:gd name="T19" fmla="*/ 2 h 31"/>
                  <a:gd name="T20" fmla="*/ 4 w 29"/>
                  <a:gd name="T21" fmla="*/ 5 h 31"/>
                  <a:gd name="T22" fmla="*/ 0 w 29"/>
                  <a:gd name="T23" fmla="*/ 10 h 31"/>
                  <a:gd name="T24" fmla="*/ 0 w 29"/>
                  <a:gd name="T25" fmla="*/ 16 h 31"/>
                  <a:gd name="T26" fmla="*/ 0 w 29"/>
                  <a:gd name="T27" fmla="*/ 22 h 31"/>
                  <a:gd name="T28" fmla="*/ 4 w 29"/>
                  <a:gd name="T29" fmla="*/ 26 h 31"/>
                  <a:gd name="T30" fmla="*/ 9 w 29"/>
                  <a:gd name="T31" fmla="*/ 29 h 31"/>
                  <a:gd name="T32" fmla="*/ 15 w 29"/>
                  <a:gd name="T33" fmla="*/ 31 h 31"/>
                  <a:gd name="T34" fmla="*/ 15 w 29"/>
                  <a:gd name="T3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1">
                    <a:moveTo>
                      <a:pt x="15" y="31"/>
                    </a:moveTo>
                    <a:lnTo>
                      <a:pt x="21" y="29"/>
                    </a:lnTo>
                    <a:lnTo>
                      <a:pt x="26" y="26"/>
                    </a:lnTo>
                    <a:lnTo>
                      <a:pt x="29" y="22"/>
                    </a:lnTo>
                    <a:lnTo>
                      <a:pt x="29" y="16"/>
                    </a:lnTo>
                    <a:lnTo>
                      <a:pt x="29" y="10"/>
                    </a:lnTo>
                    <a:lnTo>
                      <a:pt x="26" y="5"/>
                    </a:lnTo>
                    <a:lnTo>
                      <a:pt x="21" y="2"/>
                    </a:lnTo>
                    <a:lnTo>
                      <a:pt x="15" y="0"/>
                    </a:lnTo>
                    <a:lnTo>
                      <a:pt x="9" y="2"/>
                    </a:lnTo>
                    <a:lnTo>
                      <a:pt x="4" y="5"/>
                    </a:lnTo>
                    <a:lnTo>
                      <a:pt x="0" y="10"/>
                    </a:lnTo>
                    <a:lnTo>
                      <a:pt x="0" y="16"/>
                    </a:lnTo>
                    <a:lnTo>
                      <a:pt x="0" y="22"/>
                    </a:lnTo>
                    <a:lnTo>
                      <a:pt x="4" y="26"/>
                    </a:lnTo>
                    <a:lnTo>
                      <a:pt x="9" y="29"/>
                    </a:lnTo>
                    <a:lnTo>
                      <a:pt x="15" y="31"/>
                    </a:lnTo>
                    <a:lnTo>
                      <a:pt x="15" y="31"/>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6" name="Line 56"/>
              <p:cNvSpPr>
                <a:spLocks noChangeShapeType="1"/>
              </p:cNvSpPr>
              <p:nvPr/>
            </p:nvSpPr>
            <p:spPr bwMode="auto">
              <a:xfrm flipV="1">
                <a:off x="3365500" y="2182813"/>
                <a:ext cx="0" cy="530225"/>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77" name="Line 57"/>
              <p:cNvSpPr>
                <a:spLocks noChangeShapeType="1"/>
              </p:cNvSpPr>
              <p:nvPr/>
            </p:nvSpPr>
            <p:spPr bwMode="auto">
              <a:xfrm>
                <a:off x="1779588" y="2406650"/>
                <a:ext cx="0" cy="301625"/>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78" name="Line 58"/>
              <p:cNvSpPr>
                <a:spLocks noChangeShapeType="1"/>
              </p:cNvSpPr>
              <p:nvPr/>
            </p:nvSpPr>
            <p:spPr bwMode="auto">
              <a:xfrm flipV="1">
                <a:off x="2571750" y="2128838"/>
                <a:ext cx="0" cy="449262"/>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79" name="Line 59"/>
              <p:cNvSpPr>
                <a:spLocks noChangeShapeType="1"/>
              </p:cNvSpPr>
              <p:nvPr/>
            </p:nvSpPr>
            <p:spPr bwMode="auto">
              <a:xfrm flipV="1">
                <a:off x="989013" y="2174875"/>
                <a:ext cx="0" cy="430212"/>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0" name="Line 60"/>
              <p:cNvSpPr>
                <a:spLocks noChangeShapeType="1"/>
              </p:cNvSpPr>
              <p:nvPr/>
            </p:nvSpPr>
            <p:spPr bwMode="auto">
              <a:xfrm>
                <a:off x="1384300" y="2287588"/>
                <a:ext cx="0" cy="360362"/>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1" name="Line 61"/>
              <p:cNvSpPr>
                <a:spLocks noChangeShapeType="1"/>
              </p:cNvSpPr>
              <p:nvPr/>
            </p:nvSpPr>
            <p:spPr bwMode="auto">
              <a:xfrm>
                <a:off x="585788" y="2314575"/>
                <a:ext cx="0" cy="420687"/>
              </a:xfrm>
              <a:prstGeom prst="line">
                <a:avLst/>
              </a:prstGeom>
              <a:noFill/>
              <a:ln w="12700">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4" name="Freeform 62"/>
              <p:cNvSpPr>
                <a:spLocks/>
              </p:cNvSpPr>
              <p:nvPr/>
            </p:nvSpPr>
            <p:spPr bwMode="auto">
              <a:xfrm>
                <a:off x="590550" y="2341563"/>
                <a:ext cx="2778125" cy="223837"/>
              </a:xfrm>
              <a:custGeom>
                <a:avLst/>
                <a:gdLst>
                  <a:gd name="T0" fmla="*/ 1750 w 1750"/>
                  <a:gd name="T1" fmla="*/ 95 h 141"/>
                  <a:gd name="T2" fmla="*/ 1748 w 1750"/>
                  <a:gd name="T3" fmla="*/ 95 h 141"/>
                  <a:gd name="T4" fmla="*/ 1248 w 1750"/>
                  <a:gd name="T5" fmla="*/ 0 h 141"/>
                  <a:gd name="T6" fmla="*/ 751 w 1750"/>
                  <a:gd name="T7" fmla="*/ 129 h 141"/>
                  <a:gd name="T8" fmla="*/ 749 w 1750"/>
                  <a:gd name="T9" fmla="*/ 129 h 141"/>
                  <a:gd name="T10" fmla="*/ 500 w 1750"/>
                  <a:gd name="T11" fmla="*/ 76 h 141"/>
                  <a:gd name="T12" fmla="*/ 251 w 1750"/>
                  <a:gd name="T13" fmla="*/ 32 h 141"/>
                  <a:gd name="T14" fmla="*/ 246 w 1750"/>
                  <a:gd name="T15" fmla="*/ 32 h 141"/>
                  <a:gd name="T16" fmla="*/ 0 w 1750"/>
                  <a:gd name="T17"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0" h="141">
                    <a:moveTo>
                      <a:pt x="1750" y="95"/>
                    </a:moveTo>
                    <a:lnTo>
                      <a:pt x="1748" y="95"/>
                    </a:lnTo>
                    <a:lnTo>
                      <a:pt x="1248" y="0"/>
                    </a:lnTo>
                    <a:lnTo>
                      <a:pt x="751" y="129"/>
                    </a:lnTo>
                    <a:lnTo>
                      <a:pt x="749" y="129"/>
                    </a:lnTo>
                    <a:lnTo>
                      <a:pt x="500" y="76"/>
                    </a:lnTo>
                    <a:lnTo>
                      <a:pt x="251" y="32"/>
                    </a:lnTo>
                    <a:lnTo>
                      <a:pt x="246" y="32"/>
                    </a:lnTo>
                    <a:lnTo>
                      <a:pt x="0" y="141"/>
                    </a:lnTo>
                  </a:path>
                </a:pathLst>
              </a:custGeom>
              <a:noFill/>
              <a:ln w="22225">
                <a:solidFill>
                  <a:srgbClr val="FF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5" name="Freeform 63"/>
              <p:cNvSpPr>
                <a:spLocks/>
              </p:cNvSpPr>
              <p:nvPr/>
            </p:nvSpPr>
            <p:spPr bwMode="auto">
              <a:xfrm>
                <a:off x="569913" y="2541588"/>
                <a:ext cx="46037" cy="47625"/>
              </a:xfrm>
              <a:custGeom>
                <a:avLst/>
                <a:gdLst>
                  <a:gd name="T0" fmla="*/ 3 w 29"/>
                  <a:gd name="T1" fmla="*/ 25 h 30"/>
                  <a:gd name="T2" fmla="*/ 8 w 29"/>
                  <a:gd name="T3" fmla="*/ 28 h 30"/>
                  <a:gd name="T4" fmla="*/ 13 w 29"/>
                  <a:gd name="T5" fmla="*/ 30 h 30"/>
                  <a:gd name="T6" fmla="*/ 20 w 29"/>
                  <a:gd name="T7" fmla="*/ 28 h 30"/>
                  <a:gd name="T8" fmla="*/ 25 w 29"/>
                  <a:gd name="T9" fmla="*/ 25 h 30"/>
                  <a:gd name="T10" fmla="*/ 29 w 29"/>
                  <a:gd name="T11" fmla="*/ 20 h 30"/>
                  <a:gd name="T12" fmla="*/ 29 w 29"/>
                  <a:gd name="T13" fmla="*/ 15 h 30"/>
                  <a:gd name="T14" fmla="*/ 29 w 29"/>
                  <a:gd name="T15" fmla="*/ 8 h 30"/>
                  <a:gd name="T16" fmla="*/ 25 w 29"/>
                  <a:gd name="T17" fmla="*/ 5 h 30"/>
                  <a:gd name="T18" fmla="*/ 20 w 29"/>
                  <a:gd name="T19" fmla="*/ 1 h 30"/>
                  <a:gd name="T20" fmla="*/ 13 w 29"/>
                  <a:gd name="T21" fmla="*/ 0 h 30"/>
                  <a:gd name="T22" fmla="*/ 8 w 29"/>
                  <a:gd name="T23" fmla="*/ 1 h 30"/>
                  <a:gd name="T24" fmla="*/ 3 w 29"/>
                  <a:gd name="T25" fmla="*/ 5 h 30"/>
                  <a:gd name="T26" fmla="*/ 0 w 29"/>
                  <a:gd name="T27" fmla="*/ 8 h 30"/>
                  <a:gd name="T28" fmla="*/ 0 w 29"/>
                  <a:gd name="T29" fmla="*/ 15 h 30"/>
                  <a:gd name="T30" fmla="*/ 0 w 29"/>
                  <a:gd name="T31" fmla="*/ 20 h 30"/>
                  <a:gd name="T32" fmla="*/ 3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3" y="25"/>
                    </a:moveTo>
                    <a:lnTo>
                      <a:pt x="8" y="28"/>
                    </a:lnTo>
                    <a:lnTo>
                      <a:pt x="13" y="30"/>
                    </a:lnTo>
                    <a:lnTo>
                      <a:pt x="20" y="28"/>
                    </a:lnTo>
                    <a:lnTo>
                      <a:pt x="25" y="25"/>
                    </a:lnTo>
                    <a:lnTo>
                      <a:pt x="29" y="20"/>
                    </a:lnTo>
                    <a:lnTo>
                      <a:pt x="29" y="15"/>
                    </a:lnTo>
                    <a:lnTo>
                      <a:pt x="29" y="8"/>
                    </a:lnTo>
                    <a:lnTo>
                      <a:pt x="25" y="5"/>
                    </a:lnTo>
                    <a:lnTo>
                      <a:pt x="20" y="1"/>
                    </a:lnTo>
                    <a:lnTo>
                      <a:pt x="13" y="0"/>
                    </a:lnTo>
                    <a:lnTo>
                      <a:pt x="8" y="1"/>
                    </a:lnTo>
                    <a:lnTo>
                      <a:pt x="3" y="5"/>
                    </a:lnTo>
                    <a:lnTo>
                      <a:pt x="0" y="8"/>
                    </a:lnTo>
                    <a:lnTo>
                      <a:pt x="0" y="15"/>
                    </a:lnTo>
                    <a:lnTo>
                      <a:pt x="0" y="20"/>
                    </a:lnTo>
                    <a:lnTo>
                      <a:pt x="3" y="2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6" name="Freeform 64"/>
              <p:cNvSpPr>
                <a:spLocks/>
              </p:cNvSpPr>
              <p:nvPr/>
            </p:nvSpPr>
            <p:spPr bwMode="auto">
              <a:xfrm>
                <a:off x="965200" y="2371725"/>
                <a:ext cx="47625" cy="46037"/>
              </a:xfrm>
              <a:custGeom>
                <a:avLst/>
                <a:gdLst>
                  <a:gd name="T0" fmla="*/ 5 w 30"/>
                  <a:gd name="T1" fmla="*/ 25 h 29"/>
                  <a:gd name="T2" fmla="*/ 10 w 30"/>
                  <a:gd name="T3" fmla="*/ 29 h 29"/>
                  <a:gd name="T4" fmla="*/ 15 w 30"/>
                  <a:gd name="T5" fmla="*/ 29 h 29"/>
                  <a:gd name="T6" fmla="*/ 20 w 30"/>
                  <a:gd name="T7" fmla="*/ 29 h 29"/>
                  <a:gd name="T8" fmla="*/ 25 w 30"/>
                  <a:gd name="T9" fmla="*/ 25 h 29"/>
                  <a:gd name="T10" fmla="*/ 28 w 30"/>
                  <a:gd name="T11" fmla="*/ 20 h 29"/>
                  <a:gd name="T12" fmla="*/ 30 w 30"/>
                  <a:gd name="T13" fmla="*/ 13 h 29"/>
                  <a:gd name="T14" fmla="*/ 28 w 30"/>
                  <a:gd name="T15" fmla="*/ 8 h 29"/>
                  <a:gd name="T16" fmla="*/ 25 w 30"/>
                  <a:gd name="T17" fmla="*/ 3 h 29"/>
                  <a:gd name="T18" fmla="*/ 20 w 30"/>
                  <a:gd name="T19" fmla="*/ 0 h 29"/>
                  <a:gd name="T20" fmla="*/ 15 w 30"/>
                  <a:gd name="T21" fmla="*/ 0 h 29"/>
                  <a:gd name="T22" fmla="*/ 10 w 30"/>
                  <a:gd name="T23" fmla="*/ 0 h 29"/>
                  <a:gd name="T24" fmla="*/ 5 w 30"/>
                  <a:gd name="T25" fmla="*/ 3 h 29"/>
                  <a:gd name="T26" fmla="*/ 1 w 30"/>
                  <a:gd name="T27" fmla="*/ 8 h 29"/>
                  <a:gd name="T28" fmla="*/ 0 w 30"/>
                  <a:gd name="T29" fmla="*/ 13 h 29"/>
                  <a:gd name="T30" fmla="*/ 1 w 30"/>
                  <a:gd name="T31" fmla="*/ 20 h 29"/>
                  <a:gd name="T32" fmla="*/ 5 w 30"/>
                  <a:gd name="T33"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9">
                    <a:moveTo>
                      <a:pt x="5" y="25"/>
                    </a:moveTo>
                    <a:lnTo>
                      <a:pt x="10" y="29"/>
                    </a:lnTo>
                    <a:lnTo>
                      <a:pt x="15" y="29"/>
                    </a:lnTo>
                    <a:lnTo>
                      <a:pt x="20" y="29"/>
                    </a:lnTo>
                    <a:lnTo>
                      <a:pt x="25" y="25"/>
                    </a:lnTo>
                    <a:lnTo>
                      <a:pt x="28" y="20"/>
                    </a:lnTo>
                    <a:lnTo>
                      <a:pt x="30" y="13"/>
                    </a:lnTo>
                    <a:lnTo>
                      <a:pt x="28" y="8"/>
                    </a:lnTo>
                    <a:lnTo>
                      <a:pt x="25" y="3"/>
                    </a:lnTo>
                    <a:lnTo>
                      <a:pt x="20" y="0"/>
                    </a:lnTo>
                    <a:lnTo>
                      <a:pt x="15" y="0"/>
                    </a:lnTo>
                    <a:lnTo>
                      <a:pt x="10" y="0"/>
                    </a:lnTo>
                    <a:lnTo>
                      <a:pt x="5" y="3"/>
                    </a:lnTo>
                    <a:lnTo>
                      <a:pt x="1" y="8"/>
                    </a:lnTo>
                    <a:lnTo>
                      <a:pt x="0" y="13"/>
                    </a:lnTo>
                    <a:lnTo>
                      <a:pt x="1" y="20"/>
                    </a:lnTo>
                    <a:lnTo>
                      <a:pt x="5" y="2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7" name="Freeform 65"/>
              <p:cNvSpPr>
                <a:spLocks/>
              </p:cNvSpPr>
              <p:nvPr/>
            </p:nvSpPr>
            <p:spPr bwMode="auto">
              <a:xfrm>
                <a:off x="1757363" y="2522538"/>
                <a:ext cx="49212" cy="47625"/>
              </a:xfrm>
              <a:custGeom>
                <a:avLst/>
                <a:gdLst>
                  <a:gd name="T0" fmla="*/ 5 w 31"/>
                  <a:gd name="T1" fmla="*/ 25 h 30"/>
                  <a:gd name="T2" fmla="*/ 10 w 31"/>
                  <a:gd name="T3" fmla="*/ 28 h 30"/>
                  <a:gd name="T4" fmla="*/ 16 w 31"/>
                  <a:gd name="T5" fmla="*/ 30 h 30"/>
                  <a:gd name="T6" fmla="*/ 21 w 31"/>
                  <a:gd name="T7" fmla="*/ 28 h 30"/>
                  <a:gd name="T8" fmla="*/ 26 w 31"/>
                  <a:gd name="T9" fmla="*/ 25 h 30"/>
                  <a:gd name="T10" fmla="*/ 29 w 31"/>
                  <a:gd name="T11" fmla="*/ 20 h 30"/>
                  <a:gd name="T12" fmla="*/ 31 w 31"/>
                  <a:gd name="T13" fmla="*/ 15 h 30"/>
                  <a:gd name="T14" fmla="*/ 29 w 31"/>
                  <a:gd name="T15" fmla="*/ 10 h 30"/>
                  <a:gd name="T16" fmla="*/ 26 w 31"/>
                  <a:gd name="T17" fmla="*/ 5 h 30"/>
                  <a:gd name="T18" fmla="*/ 21 w 31"/>
                  <a:gd name="T19" fmla="*/ 1 h 30"/>
                  <a:gd name="T20" fmla="*/ 16 w 31"/>
                  <a:gd name="T21" fmla="*/ 0 h 30"/>
                  <a:gd name="T22" fmla="*/ 10 w 31"/>
                  <a:gd name="T23" fmla="*/ 1 h 30"/>
                  <a:gd name="T24" fmla="*/ 5 w 31"/>
                  <a:gd name="T25" fmla="*/ 5 h 30"/>
                  <a:gd name="T26" fmla="*/ 2 w 31"/>
                  <a:gd name="T27" fmla="*/ 10 h 30"/>
                  <a:gd name="T28" fmla="*/ 0 w 31"/>
                  <a:gd name="T29" fmla="*/ 15 h 30"/>
                  <a:gd name="T30" fmla="*/ 2 w 31"/>
                  <a:gd name="T31" fmla="*/ 20 h 30"/>
                  <a:gd name="T32" fmla="*/ 5 w 31"/>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0">
                    <a:moveTo>
                      <a:pt x="5" y="25"/>
                    </a:moveTo>
                    <a:lnTo>
                      <a:pt x="10" y="28"/>
                    </a:lnTo>
                    <a:lnTo>
                      <a:pt x="16" y="30"/>
                    </a:lnTo>
                    <a:lnTo>
                      <a:pt x="21" y="28"/>
                    </a:lnTo>
                    <a:lnTo>
                      <a:pt x="26" y="25"/>
                    </a:lnTo>
                    <a:lnTo>
                      <a:pt x="29" y="20"/>
                    </a:lnTo>
                    <a:lnTo>
                      <a:pt x="31" y="15"/>
                    </a:lnTo>
                    <a:lnTo>
                      <a:pt x="29" y="10"/>
                    </a:lnTo>
                    <a:lnTo>
                      <a:pt x="26" y="5"/>
                    </a:lnTo>
                    <a:lnTo>
                      <a:pt x="21" y="1"/>
                    </a:lnTo>
                    <a:lnTo>
                      <a:pt x="16" y="0"/>
                    </a:lnTo>
                    <a:lnTo>
                      <a:pt x="10" y="1"/>
                    </a:lnTo>
                    <a:lnTo>
                      <a:pt x="5" y="5"/>
                    </a:lnTo>
                    <a:lnTo>
                      <a:pt x="2" y="10"/>
                    </a:lnTo>
                    <a:lnTo>
                      <a:pt x="0" y="15"/>
                    </a:lnTo>
                    <a:lnTo>
                      <a:pt x="2" y="20"/>
                    </a:lnTo>
                    <a:lnTo>
                      <a:pt x="5" y="2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8" name="Freeform 66"/>
              <p:cNvSpPr>
                <a:spLocks/>
              </p:cNvSpPr>
              <p:nvPr/>
            </p:nvSpPr>
            <p:spPr bwMode="auto">
              <a:xfrm>
                <a:off x="2547938" y="2317750"/>
                <a:ext cx="49212" cy="47625"/>
              </a:xfrm>
              <a:custGeom>
                <a:avLst/>
                <a:gdLst>
                  <a:gd name="T0" fmla="*/ 5 w 31"/>
                  <a:gd name="T1" fmla="*/ 25 h 30"/>
                  <a:gd name="T2" fmla="*/ 10 w 31"/>
                  <a:gd name="T3" fmla="*/ 29 h 30"/>
                  <a:gd name="T4" fmla="*/ 15 w 31"/>
                  <a:gd name="T5" fmla="*/ 30 h 30"/>
                  <a:gd name="T6" fmla="*/ 22 w 31"/>
                  <a:gd name="T7" fmla="*/ 29 h 30"/>
                  <a:gd name="T8" fmla="*/ 26 w 31"/>
                  <a:gd name="T9" fmla="*/ 25 h 30"/>
                  <a:gd name="T10" fmla="*/ 29 w 31"/>
                  <a:gd name="T11" fmla="*/ 20 h 30"/>
                  <a:gd name="T12" fmla="*/ 31 w 31"/>
                  <a:gd name="T13" fmla="*/ 15 h 30"/>
                  <a:gd name="T14" fmla="*/ 29 w 31"/>
                  <a:gd name="T15" fmla="*/ 10 h 30"/>
                  <a:gd name="T16" fmla="*/ 26 w 31"/>
                  <a:gd name="T17" fmla="*/ 5 h 30"/>
                  <a:gd name="T18" fmla="*/ 22 w 31"/>
                  <a:gd name="T19" fmla="*/ 2 h 30"/>
                  <a:gd name="T20" fmla="*/ 15 w 31"/>
                  <a:gd name="T21" fmla="*/ 0 h 30"/>
                  <a:gd name="T22" fmla="*/ 10 w 31"/>
                  <a:gd name="T23" fmla="*/ 2 h 30"/>
                  <a:gd name="T24" fmla="*/ 5 w 31"/>
                  <a:gd name="T25" fmla="*/ 5 h 30"/>
                  <a:gd name="T26" fmla="*/ 2 w 31"/>
                  <a:gd name="T27" fmla="*/ 10 h 30"/>
                  <a:gd name="T28" fmla="*/ 0 w 31"/>
                  <a:gd name="T29" fmla="*/ 15 h 30"/>
                  <a:gd name="T30" fmla="*/ 2 w 31"/>
                  <a:gd name="T31" fmla="*/ 20 h 30"/>
                  <a:gd name="T32" fmla="*/ 5 w 31"/>
                  <a:gd name="T33" fmla="*/ 25 h 30"/>
                  <a:gd name="T34" fmla="*/ 5 w 31"/>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0">
                    <a:moveTo>
                      <a:pt x="5" y="25"/>
                    </a:moveTo>
                    <a:lnTo>
                      <a:pt x="10" y="29"/>
                    </a:lnTo>
                    <a:lnTo>
                      <a:pt x="15" y="30"/>
                    </a:lnTo>
                    <a:lnTo>
                      <a:pt x="22" y="29"/>
                    </a:lnTo>
                    <a:lnTo>
                      <a:pt x="26" y="25"/>
                    </a:lnTo>
                    <a:lnTo>
                      <a:pt x="29" y="20"/>
                    </a:lnTo>
                    <a:lnTo>
                      <a:pt x="31" y="15"/>
                    </a:lnTo>
                    <a:lnTo>
                      <a:pt x="29" y="10"/>
                    </a:lnTo>
                    <a:lnTo>
                      <a:pt x="26" y="5"/>
                    </a:lnTo>
                    <a:lnTo>
                      <a:pt x="22" y="2"/>
                    </a:lnTo>
                    <a:lnTo>
                      <a:pt x="15" y="0"/>
                    </a:lnTo>
                    <a:lnTo>
                      <a:pt x="10" y="2"/>
                    </a:lnTo>
                    <a:lnTo>
                      <a:pt x="5" y="5"/>
                    </a:lnTo>
                    <a:lnTo>
                      <a:pt x="2" y="10"/>
                    </a:lnTo>
                    <a:lnTo>
                      <a:pt x="0" y="15"/>
                    </a:lnTo>
                    <a:lnTo>
                      <a:pt x="2" y="20"/>
                    </a:lnTo>
                    <a:lnTo>
                      <a:pt x="5" y="25"/>
                    </a:lnTo>
                    <a:lnTo>
                      <a:pt x="5" y="2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9" name="Freeform 67"/>
              <p:cNvSpPr>
                <a:spLocks/>
              </p:cNvSpPr>
              <p:nvPr/>
            </p:nvSpPr>
            <p:spPr bwMode="auto">
              <a:xfrm>
                <a:off x="3341688" y="2468563"/>
                <a:ext cx="47625" cy="47625"/>
              </a:xfrm>
              <a:custGeom>
                <a:avLst/>
                <a:gdLst>
                  <a:gd name="T0" fmla="*/ 5 w 30"/>
                  <a:gd name="T1" fmla="*/ 25 h 30"/>
                  <a:gd name="T2" fmla="*/ 10 w 30"/>
                  <a:gd name="T3" fmla="*/ 29 h 30"/>
                  <a:gd name="T4" fmla="*/ 15 w 30"/>
                  <a:gd name="T5" fmla="*/ 30 h 30"/>
                  <a:gd name="T6" fmla="*/ 22 w 30"/>
                  <a:gd name="T7" fmla="*/ 29 h 30"/>
                  <a:gd name="T8" fmla="*/ 25 w 30"/>
                  <a:gd name="T9" fmla="*/ 25 h 30"/>
                  <a:gd name="T10" fmla="*/ 29 w 30"/>
                  <a:gd name="T11" fmla="*/ 20 h 30"/>
                  <a:gd name="T12" fmla="*/ 30 w 30"/>
                  <a:gd name="T13" fmla="*/ 15 h 30"/>
                  <a:gd name="T14" fmla="*/ 29 w 30"/>
                  <a:gd name="T15" fmla="*/ 10 h 30"/>
                  <a:gd name="T16" fmla="*/ 25 w 30"/>
                  <a:gd name="T17" fmla="*/ 5 h 30"/>
                  <a:gd name="T18" fmla="*/ 22 w 30"/>
                  <a:gd name="T19" fmla="*/ 1 h 30"/>
                  <a:gd name="T20" fmla="*/ 15 w 30"/>
                  <a:gd name="T21" fmla="*/ 0 h 30"/>
                  <a:gd name="T22" fmla="*/ 10 w 30"/>
                  <a:gd name="T23" fmla="*/ 1 h 30"/>
                  <a:gd name="T24" fmla="*/ 5 w 30"/>
                  <a:gd name="T25" fmla="*/ 5 h 30"/>
                  <a:gd name="T26" fmla="*/ 2 w 30"/>
                  <a:gd name="T27" fmla="*/ 10 h 30"/>
                  <a:gd name="T28" fmla="*/ 0 w 30"/>
                  <a:gd name="T29" fmla="*/ 15 h 30"/>
                  <a:gd name="T30" fmla="*/ 2 w 30"/>
                  <a:gd name="T31" fmla="*/ 20 h 30"/>
                  <a:gd name="T32" fmla="*/ 5 w 30"/>
                  <a:gd name="T33" fmla="*/ 25 h 30"/>
                  <a:gd name="T34" fmla="*/ 5 w 30"/>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5" y="25"/>
                    </a:moveTo>
                    <a:lnTo>
                      <a:pt x="10" y="29"/>
                    </a:lnTo>
                    <a:lnTo>
                      <a:pt x="15" y="30"/>
                    </a:lnTo>
                    <a:lnTo>
                      <a:pt x="22" y="29"/>
                    </a:lnTo>
                    <a:lnTo>
                      <a:pt x="25" y="25"/>
                    </a:lnTo>
                    <a:lnTo>
                      <a:pt x="29" y="20"/>
                    </a:lnTo>
                    <a:lnTo>
                      <a:pt x="30" y="15"/>
                    </a:lnTo>
                    <a:lnTo>
                      <a:pt x="29" y="10"/>
                    </a:lnTo>
                    <a:lnTo>
                      <a:pt x="25" y="5"/>
                    </a:lnTo>
                    <a:lnTo>
                      <a:pt x="22" y="1"/>
                    </a:lnTo>
                    <a:lnTo>
                      <a:pt x="15" y="0"/>
                    </a:lnTo>
                    <a:lnTo>
                      <a:pt x="10" y="1"/>
                    </a:lnTo>
                    <a:lnTo>
                      <a:pt x="5" y="5"/>
                    </a:lnTo>
                    <a:lnTo>
                      <a:pt x="2" y="10"/>
                    </a:lnTo>
                    <a:lnTo>
                      <a:pt x="0" y="15"/>
                    </a:lnTo>
                    <a:lnTo>
                      <a:pt x="2" y="20"/>
                    </a:lnTo>
                    <a:lnTo>
                      <a:pt x="5" y="25"/>
                    </a:lnTo>
                    <a:lnTo>
                      <a:pt x="5" y="25"/>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0" name="Freeform 68"/>
              <p:cNvSpPr>
                <a:spLocks/>
              </p:cNvSpPr>
              <p:nvPr/>
            </p:nvSpPr>
            <p:spPr bwMode="auto">
              <a:xfrm>
                <a:off x="1360488" y="2438400"/>
                <a:ext cx="47625" cy="49212"/>
              </a:xfrm>
              <a:custGeom>
                <a:avLst/>
                <a:gdLst>
                  <a:gd name="T0" fmla="*/ 3 w 30"/>
                  <a:gd name="T1" fmla="*/ 26 h 31"/>
                  <a:gd name="T2" fmla="*/ 8 w 30"/>
                  <a:gd name="T3" fmla="*/ 29 h 31"/>
                  <a:gd name="T4" fmla="*/ 15 w 30"/>
                  <a:gd name="T5" fmla="*/ 31 h 31"/>
                  <a:gd name="T6" fmla="*/ 20 w 30"/>
                  <a:gd name="T7" fmla="*/ 29 h 31"/>
                  <a:gd name="T8" fmla="*/ 25 w 30"/>
                  <a:gd name="T9" fmla="*/ 26 h 31"/>
                  <a:gd name="T10" fmla="*/ 28 w 30"/>
                  <a:gd name="T11" fmla="*/ 22 h 31"/>
                  <a:gd name="T12" fmla="*/ 30 w 30"/>
                  <a:gd name="T13" fmla="*/ 15 h 31"/>
                  <a:gd name="T14" fmla="*/ 28 w 30"/>
                  <a:gd name="T15" fmla="*/ 10 h 31"/>
                  <a:gd name="T16" fmla="*/ 25 w 30"/>
                  <a:gd name="T17" fmla="*/ 5 h 31"/>
                  <a:gd name="T18" fmla="*/ 20 w 30"/>
                  <a:gd name="T19" fmla="*/ 2 h 31"/>
                  <a:gd name="T20" fmla="*/ 15 w 30"/>
                  <a:gd name="T21" fmla="*/ 0 h 31"/>
                  <a:gd name="T22" fmla="*/ 8 w 30"/>
                  <a:gd name="T23" fmla="*/ 2 h 31"/>
                  <a:gd name="T24" fmla="*/ 3 w 30"/>
                  <a:gd name="T25" fmla="*/ 5 h 31"/>
                  <a:gd name="T26" fmla="*/ 0 w 30"/>
                  <a:gd name="T27" fmla="*/ 10 h 31"/>
                  <a:gd name="T28" fmla="*/ 0 w 30"/>
                  <a:gd name="T29" fmla="*/ 15 h 31"/>
                  <a:gd name="T30" fmla="*/ 0 w 30"/>
                  <a:gd name="T31" fmla="*/ 22 h 31"/>
                  <a:gd name="T32" fmla="*/ 3 w 30"/>
                  <a:gd name="T33"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1">
                    <a:moveTo>
                      <a:pt x="3" y="26"/>
                    </a:moveTo>
                    <a:lnTo>
                      <a:pt x="8" y="29"/>
                    </a:lnTo>
                    <a:lnTo>
                      <a:pt x="15" y="31"/>
                    </a:lnTo>
                    <a:lnTo>
                      <a:pt x="20" y="29"/>
                    </a:lnTo>
                    <a:lnTo>
                      <a:pt x="25" y="26"/>
                    </a:lnTo>
                    <a:lnTo>
                      <a:pt x="28" y="22"/>
                    </a:lnTo>
                    <a:lnTo>
                      <a:pt x="30" y="15"/>
                    </a:lnTo>
                    <a:lnTo>
                      <a:pt x="28" y="10"/>
                    </a:lnTo>
                    <a:lnTo>
                      <a:pt x="25" y="5"/>
                    </a:lnTo>
                    <a:lnTo>
                      <a:pt x="20" y="2"/>
                    </a:lnTo>
                    <a:lnTo>
                      <a:pt x="15" y="0"/>
                    </a:lnTo>
                    <a:lnTo>
                      <a:pt x="8" y="2"/>
                    </a:lnTo>
                    <a:lnTo>
                      <a:pt x="3" y="5"/>
                    </a:lnTo>
                    <a:lnTo>
                      <a:pt x="0" y="10"/>
                    </a:lnTo>
                    <a:lnTo>
                      <a:pt x="0" y="15"/>
                    </a:lnTo>
                    <a:lnTo>
                      <a:pt x="0" y="22"/>
                    </a:lnTo>
                    <a:lnTo>
                      <a:pt x="3" y="26"/>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1" name="Line 69"/>
              <p:cNvSpPr>
                <a:spLocks noChangeShapeType="1"/>
              </p:cNvSpPr>
              <p:nvPr/>
            </p:nvSpPr>
            <p:spPr bwMode="auto">
              <a:xfrm flipV="1">
                <a:off x="593725" y="2251075"/>
                <a:ext cx="0" cy="3302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2" name="Line 70"/>
              <p:cNvSpPr>
                <a:spLocks noChangeShapeType="1"/>
              </p:cNvSpPr>
              <p:nvPr/>
            </p:nvSpPr>
            <p:spPr bwMode="auto">
              <a:xfrm>
                <a:off x="1779588" y="2112963"/>
                <a:ext cx="0" cy="5969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3" name="Line 71"/>
              <p:cNvSpPr>
                <a:spLocks noChangeShapeType="1"/>
              </p:cNvSpPr>
              <p:nvPr/>
            </p:nvSpPr>
            <p:spPr bwMode="auto">
              <a:xfrm flipV="1">
                <a:off x="984250" y="2325688"/>
                <a:ext cx="0" cy="3556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4" name="Line 72"/>
              <p:cNvSpPr>
                <a:spLocks noChangeShapeType="1"/>
              </p:cNvSpPr>
              <p:nvPr/>
            </p:nvSpPr>
            <p:spPr bwMode="auto">
              <a:xfrm>
                <a:off x="1384300" y="2419350"/>
                <a:ext cx="0" cy="28098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5" name="Line 73"/>
              <p:cNvSpPr>
                <a:spLocks noChangeShapeType="1"/>
              </p:cNvSpPr>
              <p:nvPr/>
            </p:nvSpPr>
            <p:spPr bwMode="auto">
              <a:xfrm flipV="1">
                <a:off x="2570163" y="2570163"/>
                <a:ext cx="0" cy="2159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6" name="Line 74"/>
              <p:cNvSpPr>
                <a:spLocks noChangeShapeType="1"/>
              </p:cNvSpPr>
              <p:nvPr/>
            </p:nvSpPr>
            <p:spPr bwMode="auto">
              <a:xfrm flipV="1">
                <a:off x="3365500" y="2628900"/>
                <a:ext cx="0" cy="20478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7" name="Freeform 75"/>
              <p:cNvSpPr>
                <a:spLocks/>
              </p:cNvSpPr>
              <p:nvPr/>
            </p:nvSpPr>
            <p:spPr bwMode="auto">
              <a:xfrm>
                <a:off x="590550" y="2349500"/>
                <a:ext cx="2774950" cy="374650"/>
              </a:xfrm>
              <a:custGeom>
                <a:avLst/>
                <a:gdLst>
                  <a:gd name="T0" fmla="*/ 1748 w 1748"/>
                  <a:gd name="T1" fmla="*/ 236 h 236"/>
                  <a:gd name="T2" fmla="*/ 1247 w 1748"/>
                  <a:gd name="T3" fmla="*/ 195 h 236"/>
                  <a:gd name="T4" fmla="*/ 749 w 1748"/>
                  <a:gd name="T5" fmla="*/ 146 h 236"/>
                  <a:gd name="T6" fmla="*/ 505 w 1748"/>
                  <a:gd name="T7" fmla="*/ 131 h 236"/>
                  <a:gd name="T8" fmla="*/ 500 w 1748"/>
                  <a:gd name="T9" fmla="*/ 129 h 236"/>
                  <a:gd name="T10" fmla="*/ 248 w 1748"/>
                  <a:gd name="T11" fmla="*/ 65 h 236"/>
                  <a:gd name="T12" fmla="*/ 2 w 1748"/>
                  <a:gd name="T13" fmla="*/ 2 h 236"/>
                  <a:gd name="T14" fmla="*/ 0 w 1748"/>
                  <a:gd name="T15" fmla="*/ 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8" h="236">
                    <a:moveTo>
                      <a:pt x="1748" y="236"/>
                    </a:moveTo>
                    <a:lnTo>
                      <a:pt x="1247" y="195"/>
                    </a:lnTo>
                    <a:lnTo>
                      <a:pt x="749" y="146"/>
                    </a:lnTo>
                    <a:lnTo>
                      <a:pt x="505" y="131"/>
                    </a:lnTo>
                    <a:lnTo>
                      <a:pt x="500" y="129"/>
                    </a:lnTo>
                    <a:lnTo>
                      <a:pt x="248" y="65"/>
                    </a:lnTo>
                    <a:lnTo>
                      <a:pt x="2" y="2"/>
                    </a:lnTo>
                    <a:lnTo>
                      <a:pt x="0" y="0"/>
                    </a:lnTo>
                  </a:path>
                </a:pathLst>
              </a:custGeom>
              <a:noFill/>
              <a:ln w="22225">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5143" name="ZoneTexte 5142"/>
            <p:cNvSpPr txBox="1"/>
            <p:nvPr/>
          </p:nvSpPr>
          <p:spPr>
            <a:xfrm>
              <a:off x="3912235" y="3200837"/>
              <a:ext cx="1048685" cy="461665"/>
            </a:xfrm>
            <a:prstGeom prst="rect">
              <a:avLst/>
            </a:prstGeom>
            <a:noFill/>
          </p:spPr>
          <p:txBody>
            <a:bodyPr wrap="none" rtlCol="0">
              <a:spAutoFit/>
            </a:bodyPr>
            <a:lstStyle/>
            <a:p>
              <a:r>
                <a:rPr lang="fr-FR" sz="1200" b="1" dirty="0"/>
                <a:t>TFV plasma</a:t>
              </a:r>
              <a:br>
                <a:rPr lang="fr-FR" sz="1200" b="1" dirty="0"/>
              </a:br>
              <a:r>
                <a:rPr lang="fr-FR" sz="1200" b="1" dirty="0"/>
                <a:t>(TAF/FTC)</a:t>
              </a:r>
            </a:p>
          </p:txBody>
        </p:sp>
        <p:sp>
          <p:nvSpPr>
            <p:cNvPr id="88" name="ZoneTexte 87"/>
            <p:cNvSpPr txBox="1"/>
            <p:nvPr/>
          </p:nvSpPr>
          <p:spPr>
            <a:xfrm>
              <a:off x="3912235" y="2770479"/>
              <a:ext cx="1048685" cy="461665"/>
            </a:xfrm>
            <a:prstGeom prst="rect">
              <a:avLst/>
            </a:prstGeom>
            <a:noFill/>
          </p:spPr>
          <p:txBody>
            <a:bodyPr wrap="none" rtlCol="0">
              <a:spAutoFit/>
            </a:bodyPr>
            <a:lstStyle/>
            <a:p>
              <a:r>
                <a:rPr lang="fr-FR" sz="1200" b="1" dirty="0"/>
                <a:t>TFV plasma</a:t>
              </a:r>
              <a:br>
                <a:rPr lang="fr-FR" sz="1200" b="1" dirty="0"/>
              </a:br>
              <a:r>
                <a:rPr lang="fr-FR" sz="1200" b="1" dirty="0"/>
                <a:t>(TDF/FTC)</a:t>
              </a:r>
            </a:p>
          </p:txBody>
        </p:sp>
        <p:sp>
          <p:nvSpPr>
            <p:cNvPr id="89" name="ZoneTexte 88"/>
            <p:cNvSpPr txBox="1"/>
            <p:nvPr/>
          </p:nvSpPr>
          <p:spPr>
            <a:xfrm>
              <a:off x="3912235" y="2340121"/>
              <a:ext cx="1135247" cy="461665"/>
            </a:xfrm>
            <a:prstGeom prst="rect">
              <a:avLst/>
            </a:prstGeom>
            <a:noFill/>
          </p:spPr>
          <p:txBody>
            <a:bodyPr wrap="none" rtlCol="0">
              <a:spAutoFit/>
            </a:bodyPr>
            <a:lstStyle/>
            <a:p>
              <a:r>
                <a:rPr lang="fr-FR" sz="1200" b="1" dirty="0"/>
                <a:t>TFV séminal </a:t>
              </a:r>
            </a:p>
            <a:p>
              <a:r>
                <a:rPr lang="fr-FR" sz="1200" b="1" dirty="0"/>
                <a:t>(TDF/FTC)</a:t>
              </a:r>
            </a:p>
          </p:txBody>
        </p:sp>
        <p:sp>
          <p:nvSpPr>
            <p:cNvPr id="90" name="ZoneTexte 89"/>
            <p:cNvSpPr txBox="1"/>
            <p:nvPr/>
          </p:nvSpPr>
          <p:spPr>
            <a:xfrm>
              <a:off x="3912235" y="1909763"/>
              <a:ext cx="1091966" cy="461665"/>
            </a:xfrm>
            <a:prstGeom prst="rect">
              <a:avLst/>
            </a:prstGeom>
            <a:noFill/>
          </p:spPr>
          <p:txBody>
            <a:bodyPr wrap="none" rtlCol="0">
              <a:spAutoFit/>
            </a:bodyPr>
            <a:lstStyle/>
            <a:p>
              <a:r>
                <a:rPr lang="fr-FR" sz="1200" b="1" dirty="0"/>
                <a:t>TFV séminal</a:t>
              </a:r>
              <a:br>
                <a:rPr lang="fr-FR" sz="1200" b="1" dirty="0"/>
              </a:br>
              <a:r>
                <a:rPr lang="fr-FR" sz="1200" b="1" dirty="0"/>
                <a:t>(TAF/FTC)</a:t>
              </a:r>
            </a:p>
          </p:txBody>
        </p:sp>
        <p:sp>
          <p:nvSpPr>
            <p:cNvPr id="91" name="Line 39"/>
            <p:cNvSpPr>
              <a:spLocks noChangeShapeType="1"/>
            </p:cNvSpPr>
            <p:nvPr/>
          </p:nvSpPr>
          <p:spPr bwMode="auto">
            <a:xfrm flipH="1">
              <a:off x="3807460" y="3312795"/>
              <a:ext cx="104775" cy="0"/>
            </a:xfrm>
            <a:prstGeom prst="line">
              <a:avLst/>
            </a:prstGeom>
            <a:noFill/>
            <a:ln w="28575">
              <a:solidFill>
                <a:srgbClr val="FF00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40"/>
            <p:cNvSpPr>
              <a:spLocks noChangeShapeType="1"/>
            </p:cNvSpPr>
            <p:nvPr/>
          </p:nvSpPr>
          <p:spPr bwMode="auto">
            <a:xfrm flipH="1">
              <a:off x="3807460" y="2883641"/>
              <a:ext cx="104775" cy="0"/>
            </a:xfrm>
            <a:prstGeom prst="line">
              <a:avLst/>
            </a:prstGeom>
            <a:noFill/>
            <a:ln w="285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41"/>
            <p:cNvSpPr>
              <a:spLocks noChangeShapeType="1"/>
            </p:cNvSpPr>
            <p:nvPr/>
          </p:nvSpPr>
          <p:spPr bwMode="auto">
            <a:xfrm flipH="1">
              <a:off x="3807460" y="2454487"/>
              <a:ext cx="104775" cy="0"/>
            </a:xfrm>
            <a:prstGeom prst="line">
              <a:avLst/>
            </a:prstGeom>
            <a:noFill/>
            <a:ln w="28575">
              <a:solidFill>
                <a:srgbClr val="FF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48"/>
            <p:cNvSpPr>
              <a:spLocks noChangeShapeType="1"/>
            </p:cNvSpPr>
            <p:nvPr/>
          </p:nvSpPr>
          <p:spPr bwMode="auto">
            <a:xfrm flipH="1">
              <a:off x="3807460" y="2025333"/>
              <a:ext cx="104775" cy="0"/>
            </a:xfrm>
            <a:prstGeom prst="line">
              <a:avLst/>
            </a:prstGeom>
            <a:noFill/>
            <a:ln w="28575">
              <a:solidFill>
                <a:srgbClr val="FF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ZoneTexte 94"/>
            <p:cNvSpPr txBox="1"/>
            <p:nvPr/>
          </p:nvSpPr>
          <p:spPr>
            <a:xfrm>
              <a:off x="738947" y="3487996"/>
              <a:ext cx="269626" cy="276999"/>
            </a:xfrm>
            <a:prstGeom prst="rect">
              <a:avLst/>
            </a:prstGeom>
            <a:noFill/>
          </p:spPr>
          <p:txBody>
            <a:bodyPr wrap="none" rtlCol="0">
              <a:spAutoFit/>
            </a:bodyPr>
            <a:lstStyle/>
            <a:p>
              <a:pPr algn="ctr"/>
              <a:r>
                <a:rPr lang="fr-FR" sz="1200" dirty="0"/>
                <a:t>3</a:t>
              </a:r>
            </a:p>
          </p:txBody>
        </p:sp>
        <p:sp>
          <p:nvSpPr>
            <p:cNvPr id="96" name="ZoneTexte 95"/>
            <p:cNvSpPr txBox="1"/>
            <p:nvPr/>
          </p:nvSpPr>
          <p:spPr>
            <a:xfrm>
              <a:off x="1142172" y="3487996"/>
              <a:ext cx="269626" cy="276999"/>
            </a:xfrm>
            <a:prstGeom prst="rect">
              <a:avLst/>
            </a:prstGeom>
            <a:noFill/>
          </p:spPr>
          <p:txBody>
            <a:bodyPr wrap="none" rtlCol="0">
              <a:spAutoFit/>
            </a:bodyPr>
            <a:lstStyle/>
            <a:p>
              <a:pPr algn="ctr"/>
              <a:r>
                <a:rPr lang="fr-FR" sz="1200" dirty="0"/>
                <a:t>6</a:t>
              </a:r>
            </a:p>
          </p:txBody>
        </p:sp>
        <p:sp>
          <p:nvSpPr>
            <p:cNvPr id="97" name="ZoneTexte 96"/>
            <p:cNvSpPr txBox="1"/>
            <p:nvPr/>
          </p:nvSpPr>
          <p:spPr>
            <a:xfrm>
              <a:off x="1518410" y="3487996"/>
              <a:ext cx="269626" cy="276999"/>
            </a:xfrm>
            <a:prstGeom prst="rect">
              <a:avLst/>
            </a:prstGeom>
            <a:noFill/>
          </p:spPr>
          <p:txBody>
            <a:bodyPr wrap="none" rtlCol="0">
              <a:spAutoFit/>
            </a:bodyPr>
            <a:lstStyle/>
            <a:p>
              <a:pPr algn="ctr"/>
              <a:r>
                <a:rPr lang="fr-FR" sz="1200" dirty="0"/>
                <a:t>9</a:t>
              </a:r>
            </a:p>
          </p:txBody>
        </p:sp>
        <p:sp>
          <p:nvSpPr>
            <p:cNvPr id="98" name="ZoneTexte 97"/>
            <p:cNvSpPr txBox="1"/>
            <p:nvPr/>
          </p:nvSpPr>
          <p:spPr>
            <a:xfrm>
              <a:off x="1887094" y="3487996"/>
              <a:ext cx="354584" cy="276999"/>
            </a:xfrm>
            <a:prstGeom prst="rect">
              <a:avLst/>
            </a:prstGeom>
            <a:noFill/>
          </p:spPr>
          <p:txBody>
            <a:bodyPr wrap="none" rtlCol="0">
              <a:spAutoFit/>
            </a:bodyPr>
            <a:lstStyle/>
            <a:p>
              <a:pPr algn="ctr"/>
              <a:r>
                <a:rPr lang="fr-FR" sz="1200" dirty="0"/>
                <a:t>12</a:t>
              </a:r>
            </a:p>
          </p:txBody>
        </p:sp>
        <p:sp>
          <p:nvSpPr>
            <p:cNvPr id="99" name="ZoneTexte 98"/>
            <p:cNvSpPr txBox="1"/>
            <p:nvPr/>
          </p:nvSpPr>
          <p:spPr>
            <a:xfrm>
              <a:off x="2269682" y="3487996"/>
              <a:ext cx="354584" cy="276999"/>
            </a:xfrm>
            <a:prstGeom prst="rect">
              <a:avLst/>
            </a:prstGeom>
            <a:noFill/>
          </p:spPr>
          <p:txBody>
            <a:bodyPr wrap="none" rtlCol="0">
              <a:spAutoFit/>
            </a:bodyPr>
            <a:lstStyle/>
            <a:p>
              <a:pPr algn="ctr"/>
              <a:r>
                <a:rPr lang="fr-FR" sz="1200" dirty="0"/>
                <a:t>15</a:t>
              </a:r>
            </a:p>
          </p:txBody>
        </p:sp>
        <p:sp>
          <p:nvSpPr>
            <p:cNvPr id="100" name="ZoneTexte 99"/>
            <p:cNvSpPr txBox="1"/>
            <p:nvPr/>
          </p:nvSpPr>
          <p:spPr>
            <a:xfrm>
              <a:off x="2657031" y="3487996"/>
              <a:ext cx="354584" cy="276999"/>
            </a:xfrm>
            <a:prstGeom prst="rect">
              <a:avLst/>
            </a:prstGeom>
            <a:noFill/>
          </p:spPr>
          <p:txBody>
            <a:bodyPr wrap="none" rtlCol="0">
              <a:spAutoFit/>
            </a:bodyPr>
            <a:lstStyle/>
            <a:p>
              <a:pPr algn="ctr"/>
              <a:r>
                <a:rPr lang="fr-FR" sz="1200" dirty="0"/>
                <a:t>18</a:t>
              </a:r>
            </a:p>
          </p:txBody>
        </p:sp>
        <p:sp>
          <p:nvSpPr>
            <p:cNvPr id="101" name="ZoneTexte 100"/>
            <p:cNvSpPr txBox="1"/>
            <p:nvPr/>
          </p:nvSpPr>
          <p:spPr>
            <a:xfrm>
              <a:off x="3063432" y="3487996"/>
              <a:ext cx="354584" cy="276999"/>
            </a:xfrm>
            <a:prstGeom prst="rect">
              <a:avLst/>
            </a:prstGeom>
            <a:noFill/>
          </p:spPr>
          <p:txBody>
            <a:bodyPr wrap="none" rtlCol="0">
              <a:spAutoFit/>
            </a:bodyPr>
            <a:lstStyle/>
            <a:p>
              <a:pPr algn="ctr"/>
              <a:r>
                <a:rPr lang="fr-FR" sz="1200" dirty="0"/>
                <a:t>21</a:t>
              </a:r>
            </a:p>
          </p:txBody>
        </p:sp>
        <p:sp>
          <p:nvSpPr>
            <p:cNvPr id="102" name="ZoneTexte 101"/>
            <p:cNvSpPr txBox="1"/>
            <p:nvPr/>
          </p:nvSpPr>
          <p:spPr>
            <a:xfrm>
              <a:off x="3460307" y="3487996"/>
              <a:ext cx="354584" cy="276999"/>
            </a:xfrm>
            <a:prstGeom prst="rect">
              <a:avLst/>
            </a:prstGeom>
            <a:noFill/>
          </p:spPr>
          <p:txBody>
            <a:bodyPr wrap="none" rtlCol="0">
              <a:spAutoFit/>
            </a:bodyPr>
            <a:lstStyle/>
            <a:p>
              <a:pPr algn="ctr"/>
              <a:r>
                <a:rPr lang="fr-FR" sz="1200" dirty="0"/>
                <a:t>24</a:t>
              </a:r>
            </a:p>
          </p:txBody>
        </p:sp>
        <p:sp>
          <p:nvSpPr>
            <p:cNvPr id="103" name="ZoneTexte 102"/>
            <p:cNvSpPr txBox="1"/>
            <p:nvPr/>
          </p:nvSpPr>
          <p:spPr>
            <a:xfrm>
              <a:off x="338248" y="3244076"/>
              <a:ext cx="354585" cy="276999"/>
            </a:xfrm>
            <a:prstGeom prst="rect">
              <a:avLst/>
            </a:prstGeom>
            <a:noFill/>
          </p:spPr>
          <p:txBody>
            <a:bodyPr wrap="none" rtlCol="0">
              <a:spAutoFit/>
            </a:bodyPr>
            <a:lstStyle/>
            <a:p>
              <a:pPr algn="r"/>
              <a:r>
                <a:rPr lang="fr-FR" sz="1200" dirty="0"/>
                <a:t>10</a:t>
              </a:r>
            </a:p>
          </p:txBody>
        </p:sp>
        <p:sp>
          <p:nvSpPr>
            <p:cNvPr id="104" name="ZoneTexte 103"/>
            <p:cNvSpPr txBox="1"/>
            <p:nvPr/>
          </p:nvSpPr>
          <p:spPr>
            <a:xfrm>
              <a:off x="253289" y="2430986"/>
              <a:ext cx="439544" cy="276999"/>
            </a:xfrm>
            <a:prstGeom prst="rect">
              <a:avLst/>
            </a:prstGeom>
            <a:noFill/>
          </p:spPr>
          <p:txBody>
            <a:bodyPr wrap="none" rtlCol="0">
              <a:spAutoFit/>
            </a:bodyPr>
            <a:lstStyle/>
            <a:p>
              <a:pPr algn="r"/>
              <a:r>
                <a:rPr lang="fr-FR" sz="1200" dirty="0"/>
                <a:t>100</a:t>
              </a:r>
            </a:p>
          </p:txBody>
        </p:sp>
        <p:sp>
          <p:nvSpPr>
            <p:cNvPr id="105" name="ZoneTexte 104"/>
            <p:cNvSpPr txBox="1"/>
            <p:nvPr/>
          </p:nvSpPr>
          <p:spPr>
            <a:xfrm>
              <a:off x="1769226" y="3734217"/>
              <a:ext cx="704040" cy="276999"/>
            </a:xfrm>
            <a:prstGeom prst="rect">
              <a:avLst/>
            </a:prstGeom>
            <a:noFill/>
          </p:spPr>
          <p:txBody>
            <a:bodyPr wrap="none" rtlCol="0">
              <a:spAutoFit/>
            </a:bodyPr>
            <a:lstStyle/>
            <a:p>
              <a:pPr algn="ctr"/>
              <a:r>
                <a:rPr lang="fr-FR" sz="1200" b="1" dirty="0"/>
                <a:t>Heures</a:t>
              </a:r>
            </a:p>
          </p:txBody>
        </p:sp>
      </p:grpSp>
      <p:grpSp>
        <p:nvGrpSpPr>
          <p:cNvPr id="2" name="Groupe 1"/>
          <p:cNvGrpSpPr/>
          <p:nvPr/>
        </p:nvGrpSpPr>
        <p:grpSpPr>
          <a:xfrm>
            <a:off x="5459158" y="1680687"/>
            <a:ext cx="3499104" cy="2247446"/>
            <a:chOff x="5459158" y="1680687"/>
            <a:chExt cx="3499104" cy="2247446"/>
          </a:xfrm>
        </p:grpSpPr>
        <p:grpSp>
          <p:nvGrpSpPr>
            <p:cNvPr id="5142" name="Groupe 5141"/>
            <p:cNvGrpSpPr/>
            <p:nvPr/>
          </p:nvGrpSpPr>
          <p:grpSpPr>
            <a:xfrm>
              <a:off x="5783263" y="1771333"/>
              <a:ext cx="3174999" cy="1631950"/>
              <a:chOff x="5427663" y="1801813"/>
              <a:chExt cx="3174999" cy="1631950"/>
            </a:xfrm>
          </p:grpSpPr>
          <p:sp>
            <p:nvSpPr>
              <p:cNvPr id="11" name="Freeform 10"/>
              <p:cNvSpPr>
                <a:spLocks/>
              </p:cNvSpPr>
              <p:nvPr/>
            </p:nvSpPr>
            <p:spPr bwMode="auto">
              <a:xfrm>
                <a:off x="5476875" y="1801813"/>
                <a:ext cx="3125787" cy="1631950"/>
              </a:xfrm>
              <a:custGeom>
                <a:avLst/>
                <a:gdLst>
                  <a:gd name="T0" fmla="*/ 1969 w 1969"/>
                  <a:gd name="T1" fmla="*/ 1028 h 1028"/>
                  <a:gd name="T2" fmla="*/ 0 w 1969"/>
                  <a:gd name="T3" fmla="*/ 1028 h 1028"/>
                  <a:gd name="T4" fmla="*/ 0 w 1969"/>
                  <a:gd name="T5" fmla="*/ 0 h 1028"/>
                </a:gdLst>
                <a:ahLst/>
                <a:cxnLst>
                  <a:cxn ang="0">
                    <a:pos x="T0" y="T1"/>
                  </a:cxn>
                  <a:cxn ang="0">
                    <a:pos x="T2" y="T3"/>
                  </a:cxn>
                  <a:cxn ang="0">
                    <a:pos x="T4" y="T5"/>
                  </a:cxn>
                </a:cxnLst>
                <a:rect l="0" t="0" r="r" b="b"/>
                <a:pathLst>
                  <a:path w="1969" h="1028">
                    <a:moveTo>
                      <a:pt x="1969" y="1028"/>
                    </a:moveTo>
                    <a:lnTo>
                      <a:pt x="0" y="1028"/>
                    </a:lnTo>
                    <a:lnTo>
                      <a:pt x="0" y="0"/>
                    </a:lnTo>
                  </a:path>
                </a:pathLst>
              </a:custGeom>
              <a:noFill/>
              <a:ln w="793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9"/>
              <p:cNvSpPr>
                <a:spLocks noChangeShapeType="1"/>
              </p:cNvSpPr>
              <p:nvPr/>
            </p:nvSpPr>
            <p:spPr bwMode="auto">
              <a:xfrm>
                <a:off x="5427663" y="2139950"/>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20"/>
              <p:cNvSpPr>
                <a:spLocks noChangeShapeType="1"/>
              </p:cNvSpPr>
              <p:nvPr/>
            </p:nvSpPr>
            <p:spPr bwMode="auto">
              <a:xfrm>
                <a:off x="5427663" y="2462213"/>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21"/>
              <p:cNvSpPr>
                <a:spLocks noChangeShapeType="1"/>
              </p:cNvSpPr>
              <p:nvPr/>
            </p:nvSpPr>
            <p:spPr bwMode="auto">
              <a:xfrm>
                <a:off x="5427663" y="2786063"/>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2"/>
              <p:cNvSpPr>
                <a:spLocks noChangeShapeType="1"/>
              </p:cNvSpPr>
              <p:nvPr/>
            </p:nvSpPr>
            <p:spPr bwMode="auto">
              <a:xfrm>
                <a:off x="5427663" y="3111500"/>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3"/>
              <p:cNvSpPr>
                <a:spLocks noChangeShapeType="1"/>
              </p:cNvSpPr>
              <p:nvPr/>
            </p:nvSpPr>
            <p:spPr bwMode="auto">
              <a:xfrm>
                <a:off x="5427663" y="3433763"/>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6"/>
              <p:cNvSpPr>
                <a:spLocks noChangeShapeType="1"/>
              </p:cNvSpPr>
              <p:nvPr/>
            </p:nvSpPr>
            <p:spPr bwMode="auto">
              <a:xfrm>
                <a:off x="5427663" y="1814513"/>
                <a:ext cx="49212" cy="0"/>
              </a:xfrm>
              <a:prstGeom prst="line">
                <a:avLst/>
              </a:prstGeom>
              <a:noFill/>
              <a:ln w="7938">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8" name="Rectangle 76"/>
              <p:cNvSpPr>
                <a:spLocks noChangeArrowheads="1"/>
              </p:cNvSpPr>
              <p:nvPr/>
            </p:nvSpPr>
            <p:spPr bwMode="auto">
              <a:xfrm>
                <a:off x="5645150" y="2035175"/>
                <a:ext cx="673100" cy="1398587"/>
              </a:xfrm>
              <a:prstGeom prst="rect">
                <a:avLst/>
              </a:prstGeom>
              <a:solidFill>
                <a:srgbClr val="FF6699"/>
              </a:solidFill>
              <a:ln w="0">
                <a:solidFill>
                  <a:srgbClr val="FF66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9" name="Rectangle 77"/>
              <p:cNvSpPr>
                <a:spLocks noChangeArrowheads="1"/>
              </p:cNvSpPr>
              <p:nvPr/>
            </p:nvSpPr>
            <p:spPr bwMode="auto">
              <a:xfrm>
                <a:off x="6667500" y="3146425"/>
                <a:ext cx="674687" cy="287337"/>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0" name="Rectangle 78"/>
              <p:cNvSpPr>
                <a:spLocks noChangeArrowheads="1"/>
              </p:cNvSpPr>
              <p:nvPr/>
            </p:nvSpPr>
            <p:spPr bwMode="auto">
              <a:xfrm>
                <a:off x="7678738" y="3228975"/>
                <a:ext cx="674687" cy="204787"/>
              </a:xfrm>
              <a:prstGeom prst="rect">
                <a:avLst/>
              </a:prstGeom>
              <a:solidFill>
                <a:srgbClr val="FFCC00"/>
              </a:solidFill>
              <a:ln w="0">
                <a:solidFill>
                  <a:srgbClr val="FF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07" name="ZoneTexte 106"/>
            <p:cNvSpPr txBox="1"/>
            <p:nvPr/>
          </p:nvSpPr>
          <p:spPr>
            <a:xfrm>
              <a:off x="5544117" y="3284299"/>
              <a:ext cx="269626" cy="276999"/>
            </a:xfrm>
            <a:prstGeom prst="rect">
              <a:avLst/>
            </a:prstGeom>
            <a:noFill/>
          </p:spPr>
          <p:txBody>
            <a:bodyPr wrap="none" rtlCol="0">
              <a:spAutoFit/>
            </a:bodyPr>
            <a:lstStyle/>
            <a:p>
              <a:pPr algn="r"/>
              <a:r>
                <a:rPr lang="fr-FR" sz="1200" dirty="0"/>
                <a:t>0</a:t>
              </a:r>
            </a:p>
          </p:txBody>
        </p:sp>
        <p:sp>
          <p:nvSpPr>
            <p:cNvPr id="108" name="ZoneTexte 107"/>
            <p:cNvSpPr txBox="1"/>
            <p:nvPr/>
          </p:nvSpPr>
          <p:spPr>
            <a:xfrm>
              <a:off x="5544117" y="2963575"/>
              <a:ext cx="269626" cy="276999"/>
            </a:xfrm>
            <a:prstGeom prst="rect">
              <a:avLst/>
            </a:prstGeom>
            <a:noFill/>
          </p:spPr>
          <p:txBody>
            <a:bodyPr wrap="none" rtlCol="0">
              <a:spAutoFit/>
            </a:bodyPr>
            <a:lstStyle/>
            <a:p>
              <a:pPr algn="r"/>
              <a:r>
                <a:rPr lang="fr-FR" sz="1200" dirty="0"/>
                <a:t>2</a:t>
              </a:r>
            </a:p>
          </p:txBody>
        </p:sp>
        <p:sp>
          <p:nvSpPr>
            <p:cNvPr id="109" name="ZoneTexte 108"/>
            <p:cNvSpPr txBox="1"/>
            <p:nvPr/>
          </p:nvSpPr>
          <p:spPr>
            <a:xfrm>
              <a:off x="5544117" y="2642853"/>
              <a:ext cx="269626" cy="276999"/>
            </a:xfrm>
            <a:prstGeom prst="rect">
              <a:avLst/>
            </a:prstGeom>
            <a:noFill/>
          </p:spPr>
          <p:txBody>
            <a:bodyPr wrap="none" rtlCol="0">
              <a:spAutoFit/>
            </a:bodyPr>
            <a:lstStyle/>
            <a:p>
              <a:pPr algn="r"/>
              <a:r>
                <a:rPr lang="fr-FR" sz="1200" dirty="0"/>
                <a:t>4</a:t>
              </a:r>
            </a:p>
          </p:txBody>
        </p:sp>
        <p:sp>
          <p:nvSpPr>
            <p:cNvPr id="110" name="ZoneTexte 109"/>
            <p:cNvSpPr txBox="1"/>
            <p:nvPr/>
          </p:nvSpPr>
          <p:spPr>
            <a:xfrm>
              <a:off x="5544117" y="2322131"/>
              <a:ext cx="269626" cy="276999"/>
            </a:xfrm>
            <a:prstGeom prst="rect">
              <a:avLst/>
            </a:prstGeom>
            <a:noFill/>
          </p:spPr>
          <p:txBody>
            <a:bodyPr wrap="none" rtlCol="0">
              <a:spAutoFit/>
            </a:bodyPr>
            <a:lstStyle/>
            <a:p>
              <a:pPr algn="r"/>
              <a:r>
                <a:rPr lang="fr-FR" sz="1200" dirty="0"/>
                <a:t>6</a:t>
              </a:r>
            </a:p>
          </p:txBody>
        </p:sp>
        <p:sp>
          <p:nvSpPr>
            <p:cNvPr id="111" name="ZoneTexte 110"/>
            <p:cNvSpPr txBox="1"/>
            <p:nvPr/>
          </p:nvSpPr>
          <p:spPr>
            <a:xfrm>
              <a:off x="5544117" y="2001409"/>
              <a:ext cx="269626" cy="276999"/>
            </a:xfrm>
            <a:prstGeom prst="rect">
              <a:avLst/>
            </a:prstGeom>
            <a:noFill/>
          </p:spPr>
          <p:txBody>
            <a:bodyPr wrap="none" rtlCol="0">
              <a:spAutoFit/>
            </a:bodyPr>
            <a:lstStyle/>
            <a:p>
              <a:pPr algn="r"/>
              <a:r>
                <a:rPr lang="fr-FR" sz="1200" dirty="0"/>
                <a:t>8</a:t>
              </a:r>
            </a:p>
          </p:txBody>
        </p:sp>
        <p:sp>
          <p:nvSpPr>
            <p:cNvPr id="112" name="ZoneTexte 111"/>
            <p:cNvSpPr txBox="1"/>
            <p:nvPr/>
          </p:nvSpPr>
          <p:spPr>
            <a:xfrm>
              <a:off x="5459158" y="1680687"/>
              <a:ext cx="354585" cy="276999"/>
            </a:xfrm>
            <a:prstGeom prst="rect">
              <a:avLst/>
            </a:prstGeom>
            <a:noFill/>
          </p:spPr>
          <p:txBody>
            <a:bodyPr wrap="none" rtlCol="0">
              <a:spAutoFit/>
            </a:bodyPr>
            <a:lstStyle/>
            <a:p>
              <a:pPr algn="r"/>
              <a:r>
                <a:rPr lang="fr-FR" sz="1200" dirty="0"/>
                <a:t>10</a:t>
              </a:r>
            </a:p>
          </p:txBody>
        </p:sp>
        <p:sp>
          <p:nvSpPr>
            <p:cNvPr id="114" name="ZoneTexte 113"/>
            <p:cNvSpPr txBox="1"/>
            <p:nvPr/>
          </p:nvSpPr>
          <p:spPr>
            <a:xfrm>
              <a:off x="6095888" y="1758474"/>
              <a:ext cx="482825" cy="276999"/>
            </a:xfrm>
            <a:prstGeom prst="rect">
              <a:avLst/>
            </a:prstGeom>
            <a:noFill/>
          </p:spPr>
          <p:txBody>
            <a:bodyPr wrap="none" rtlCol="0">
              <a:spAutoFit/>
            </a:bodyPr>
            <a:lstStyle/>
            <a:p>
              <a:pPr algn="ctr"/>
              <a:r>
                <a:rPr lang="fr-FR" sz="1200" b="1" dirty="0"/>
                <a:t>8,64</a:t>
              </a:r>
            </a:p>
          </p:txBody>
        </p:sp>
        <p:sp>
          <p:nvSpPr>
            <p:cNvPr id="115" name="ZoneTexte 114"/>
            <p:cNvSpPr txBox="1"/>
            <p:nvPr/>
          </p:nvSpPr>
          <p:spPr>
            <a:xfrm>
              <a:off x="7119031" y="2834799"/>
              <a:ext cx="482825" cy="276999"/>
            </a:xfrm>
            <a:prstGeom prst="rect">
              <a:avLst/>
            </a:prstGeom>
            <a:noFill/>
          </p:spPr>
          <p:txBody>
            <a:bodyPr wrap="none" rtlCol="0">
              <a:spAutoFit/>
            </a:bodyPr>
            <a:lstStyle/>
            <a:p>
              <a:pPr algn="ctr"/>
              <a:r>
                <a:rPr lang="fr-FR" sz="1200" b="1" dirty="0"/>
                <a:t>1,65</a:t>
              </a:r>
            </a:p>
          </p:txBody>
        </p:sp>
        <p:sp>
          <p:nvSpPr>
            <p:cNvPr id="116" name="ZoneTexte 115"/>
            <p:cNvSpPr txBox="1"/>
            <p:nvPr/>
          </p:nvSpPr>
          <p:spPr>
            <a:xfrm>
              <a:off x="8130269" y="2927036"/>
              <a:ext cx="482825" cy="276999"/>
            </a:xfrm>
            <a:prstGeom prst="rect">
              <a:avLst/>
            </a:prstGeom>
            <a:noFill/>
          </p:spPr>
          <p:txBody>
            <a:bodyPr wrap="none" rtlCol="0">
              <a:spAutoFit/>
            </a:bodyPr>
            <a:lstStyle/>
            <a:p>
              <a:pPr algn="ctr"/>
              <a:r>
                <a:rPr lang="fr-FR" sz="1200" b="1" dirty="0"/>
                <a:t>1,09</a:t>
              </a:r>
            </a:p>
          </p:txBody>
        </p:sp>
        <p:sp>
          <p:nvSpPr>
            <p:cNvPr id="117" name="ZoneTexte 116"/>
            <p:cNvSpPr txBox="1"/>
            <p:nvPr/>
          </p:nvSpPr>
          <p:spPr>
            <a:xfrm>
              <a:off x="6071842" y="3466468"/>
              <a:ext cx="530916" cy="461665"/>
            </a:xfrm>
            <a:prstGeom prst="rect">
              <a:avLst/>
            </a:prstGeom>
            <a:noFill/>
          </p:spPr>
          <p:txBody>
            <a:bodyPr wrap="none" rtlCol="0">
              <a:spAutoFit/>
            </a:bodyPr>
            <a:lstStyle/>
            <a:p>
              <a:pPr algn="ctr"/>
              <a:r>
                <a:rPr lang="fr-FR" sz="1200" b="1" dirty="0"/>
                <a:t>VIH+</a:t>
              </a:r>
            </a:p>
            <a:p>
              <a:pPr algn="ctr"/>
              <a:r>
                <a:rPr lang="fr-FR" sz="1200" b="1" dirty="0"/>
                <a:t>TAF</a:t>
              </a:r>
            </a:p>
          </p:txBody>
        </p:sp>
        <p:sp>
          <p:nvSpPr>
            <p:cNvPr id="118" name="ZoneTexte 117"/>
            <p:cNvSpPr txBox="1"/>
            <p:nvPr/>
          </p:nvSpPr>
          <p:spPr>
            <a:xfrm>
              <a:off x="7094985" y="3466468"/>
              <a:ext cx="530916" cy="461665"/>
            </a:xfrm>
            <a:prstGeom prst="rect">
              <a:avLst/>
            </a:prstGeom>
            <a:noFill/>
          </p:spPr>
          <p:txBody>
            <a:bodyPr wrap="none" rtlCol="0">
              <a:spAutoFit/>
            </a:bodyPr>
            <a:lstStyle/>
            <a:p>
              <a:pPr algn="ctr"/>
              <a:r>
                <a:rPr lang="fr-FR" sz="1200" b="1" dirty="0"/>
                <a:t>VIH+</a:t>
              </a:r>
            </a:p>
            <a:p>
              <a:pPr algn="ctr"/>
              <a:r>
                <a:rPr lang="fr-FR" sz="1200" b="1" dirty="0"/>
                <a:t>TDF</a:t>
              </a:r>
            </a:p>
          </p:txBody>
        </p:sp>
        <p:sp>
          <p:nvSpPr>
            <p:cNvPr id="119" name="ZoneTexte 118"/>
            <p:cNvSpPr txBox="1"/>
            <p:nvPr/>
          </p:nvSpPr>
          <p:spPr>
            <a:xfrm>
              <a:off x="8125459" y="3466468"/>
              <a:ext cx="492444" cy="461665"/>
            </a:xfrm>
            <a:prstGeom prst="rect">
              <a:avLst/>
            </a:prstGeom>
            <a:noFill/>
          </p:spPr>
          <p:txBody>
            <a:bodyPr wrap="none" rtlCol="0">
              <a:spAutoFit/>
            </a:bodyPr>
            <a:lstStyle/>
            <a:p>
              <a:pPr algn="ctr"/>
              <a:r>
                <a:rPr lang="fr-FR" sz="1200" b="1" dirty="0"/>
                <a:t>VIH-</a:t>
              </a:r>
            </a:p>
            <a:p>
              <a:pPr algn="ctr"/>
              <a:r>
                <a:rPr lang="fr-FR" sz="1200" b="1" dirty="0"/>
                <a:t>TDF</a:t>
              </a:r>
            </a:p>
          </p:txBody>
        </p:sp>
      </p:grpSp>
      <p:sp>
        <p:nvSpPr>
          <p:cNvPr id="120" name="ZoneTexte 119"/>
          <p:cNvSpPr txBox="1"/>
          <p:nvPr/>
        </p:nvSpPr>
        <p:spPr>
          <a:xfrm>
            <a:off x="1103464" y="1176507"/>
            <a:ext cx="3001335"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Concentrations de TFV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 </a:t>
            </a:r>
            <a:br>
              <a:rPr lang="fr-FR" sz="1600" b="1" dirty="0">
                <a:solidFill>
                  <a:srgbClr val="0070C0"/>
                </a:solidFill>
                <a:latin typeface="Calibri" panose="020F0502020204030204" pitchFamily="34" charset="0"/>
              </a:rPr>
            </a:br>
            <a:r>
              <a:rPr lang="fr-FR" sz="1600" b="1" dirty="0">
                <a:solidFill>
                  <a:srgbClr val="0070C0"/>
                </a:solidFill>
                <a:latin typeface="Calibri" panose="020F0502020204030204" pitchFamily="34" charset="0"/>
              </a:rPr>
              <a:t>dans le plasma et liquide séminal</a:t>
            </a:r>
          </a:p>
        </p:txBody>
      </p:sp>
      <p:sp>
        <p:nvSpPr>
          <p:cNvPr id="121" name="ZoneTexte 120"/>
          <p:cNvSpPr txBox="1"/>
          <p:nvPr/>
        </p:nvSpPr>
        <p:spPr>
          <a:xfrm>
            <a:off x="6331007" y="1176507"/>
            <a:ext cx="2659959"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Rapports des concentrations </a:t>
            </a:r>
            <a:br>
              <a:rPr lang="fr-FR" sz="1600" b="1" dirty="0">
                <a:solidFill>
                  <a:srgbClr val="0070C0"/>
                </a:solidFill>
                <a:latin typeface="Calibri" panose="020F0502020204030204" pitchFamily="34" charset="0"/>
              </a:rPr>
            </a:br>
            <a:r>
              <a:rPr lang="fr-FR" sz="1600" b="1" dirty="0">
                <a:solidFill>
                  <a:srgbClr val="0070C0"/>
                </a:solidFill>
                <a:latin typeface="Calibri" panose="020F0502020204030204" pitchFamily="34" charset="0"/>
              </a:rPr>
              <a:t>de TFV Séminal/plasma</a:t>
            </a:r>
          </a:p>
        </p:txBody>
      </p:sp>
      <p:sp>
        <p:nvSpPr>
          <p:cNvPr id="106" name="ZoneTexte 10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27</a:t>
            </a:r>
          </a:p>
        </p:txBody>
      </p:sp>
    </p:spTree>
    <p:extLst>
      <p:ext uri="{BB962C8B-B14F-4D97-AF65-F5344CB8AC3E}">
        <p14:creationId xmlns:p14="http://schemas.microsoft.com/office/powerpoint/2010/main" val="325884913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des IP et INI dans les tissus lymphoïdes et gastro-intestinaux (1)</a:t>
            </a:r>
          </a:p>
        </p:txBody>
      </p:sp>
      <p:sp>
        <p:nvSpPr>
          <p:cNvPr id="5123" name="Rectangle 3"/>
          <p:cNvSpPr>
            <a:spLocks noGrp="1" noChangeArrowheads="1"/>
          </p:cNvSpPr>
          <p:nvPr>
            <p:ph idx="1"/>
          </p:nvPr>
        </p:nvSpPr>
        <p:spPr/>
        <p:txBody>
          <a:bodyPr/>
          <a:lstStyle/>
          <a:p>
            <a:pPr eaLnBrk="1" hangingPunct="1"/>
            <a:r>
              <a:rPr lang="fr-FR" sz="1800" b="1" dirty="0">
                <a:solidFill>
                  <a:srgbClr val="0070C0"/>
                </a:solidFill>
              </a:rPr>
              <a:t>Rationnel </a:t>
            </a:r>
          </a:p>
          <a:p>
            <a:pPr lvl="1" eaLnBrk="1" hangingPunct="1"/>
            <a:r>
              <a:rPr lang="fr-FR" sz="1600" dirty="0"/>
              <a:t>Persistance de cellules infectées VIH+ dans les tissus lymphoïdes malgré des traitements ARV efficaces </a:t>
            </a:r>
            <a:r>
              <a:rPr lang="fr-FR" sz="1400" i="1" dirty="0"/>
              <a:t>(</a:t>
            </a:r>
            <a:r>
              <a:rPr lang="fr-FR" sz="1400" i="1" dirty="0" err="1"/>
              <a:t>Yukl</a:t>
            </a:r>
            <a:r>
              <a:rPr lang="fr-FR" sz="1400" i="1" dirty="0"/>
              <a:t> SA, JID 2013)</a:t>
            </a:r>
          </a:p>
          <a:p>
            <a:pPr lvl="1" eaLnBrk="1" hangingPunct="1"/>
            <a:r>
              <a:rPr lang="fr-FR" sz="1600" dirty="0"/>
              <a:t>La persistance virale pourrait être expliquée par une distribution limitée des ARV dans les tissus lymphoïdes (</a:t>
            </a:r>
            <a:r>
              <a:rPr lang="fr-FR" sz="1400" i="1" dirty="0"/>
              <a:t>Lorenzo-</a:t>
            </a:r>
            <a:r>
              <a:rPr lang="fr-FR" sz="1400" i="1" dirty="0" err="1"/>
              <a:t>Redondo</a:t>
            </a:r>
            <a:r>
              <a:rPr lang="fr-FR" sz="1400" i="1" dirty="0"/>
              <a:t> R, Nature 2016 ; Martinez-</a:t>
            </a:r>
            <a:r>
              <a:rPr lang="fr-FR" sz="1400" i="1" dirty="0" err="1"/>
              <a:t>Picado</a:t>
            </a:r>
            <a:r>
              <a:rPr lang="fr-FR" sz="1400" i="1" dirty="0"/>
              <a:t> J, </a:t>
            </a:r>
            <a:r>
              <a:rPr lang="fr-FR" sz="1400" i="1" dirty="0" err="1"/>
              <a:t>Curr</a:t>
            </a:r>
            <a:r>
              <a:rPr lang="fr-FR" sz="1400" i="1" dirty="0"/>
              <a:t> </a:t>
            </a:r>
            <a:r>
              <a:rPr lang="fr-FR" sz="1400" i="1" dirty="0" err="1"/>
              <a:t>Opin</a:t>
            </a:r>
            <a:r>
              <a:rPr lang="fr-FR" sz="1400" i="1" dirty="0"/>
              <a:t> HIV AIDS 2016 ; Fletcher C, PNAS, 2014)</a:t>
            </a:r>
          </a:p>
          <a:p>
            <a:pPr eaLnBrk="1" hangingPunct="1"/>
            <a:endParaRPr lang="fr-FR" sz="1600" i="1" dirty="0"/>
          </a:p>
          <a:p>
            <a:pPr eaLnBrk="1" hangingPunct="1"/>
            <a:r>
              <a:rPr lang="fr-FR" sz="1800" b="1" dirty="0">
                <a:solidFill>
                  <a:srgbClr val="0070C0"/>
                </a:solidFill>
              </a:rPr>
              <a:t>Méthode</a:t>
            </a:r>
          </a:p>
          <a:p>
            <a:pPr lvl="1" eaLnBrk="1" hangingPunct="1"/>
            <a:r>
              <a:rPr lang="fr-FR" sz="1600" dirty="0"/>
              <a:t>Sélection de patients VIH+ avec CV &lt; 40 c/ml depuis </a:t>
            </a:r>
            <a:r>
              <a:rPr lang="fr-FR" sz="1600" u="sng" dirty="0"/>
              <a:t>&gt;</a:t>
            </a:r>
            <a:r>
              <a:rPr lang="fr-FR" sz="1600" dirty="0"/>
              <a:t> 12 mois et recevant un traitement ARV avec RAL ou DRV/r ou ATV/r</a:t>
            </a:r>
          </a:p>
          <a:p>
            <a:pPr lvl="1" eaLnBrk="1" hangingPunct="1"/>
            <a:r>
              <a:rPr lang="fr-FR" sz="1600" dirty="0"/>
              <a:t>Prélèvements tissulaires (GALT, ganglion lymphatique inguinal) et plasmatiques en double, analysés par LC-MS/MS après homogénéisation (LDD plasma RAL </a:t>
            </a:r>
            <a:br>
              <a:rPr lang="fr-FR" sz="1600" dirty="0"/>
            </a:br>
            <a:r>
              <a:rPr lang="fr-FR" sz="1600" dirty="0"/>
              <a:t>&lt; 5 </a:t>
            </a:r>
            <a:r>
              <a:rPr lang="fr-FR" sz="1600" dirty="0" err="1"/>
              <a:t>ng</a:t>
            </a:r>
            <a:r>
              <a:rPr lang="fr-FR" sz="1600" dirty="0"/>
              <a:t>/ml ; ATV et DRV 50 </a:t>
            </a:r>
            <a:r>
              <a:rPr lang="fr-FR" sz="1600" dirty="0" err="1"/>
              <a:t>ng</a:t>
            </a:r>
            <a:r>
              <a:rPr lang="fr-FR" sz="1600" dirty="0"/>
              <a:t>/ml et LDD biopsie tissulaire &lt; 57 </a:t>
            </a:r>
            <a:r>
              <a:rPr lang="fr-FR" sz="1600" dirty="0" err="1"/>
              <a:t>ng</a:t>
            </a:r>
            <a:r>
              <a:rPr lang="fr-FR" sz="1600" dirty="0"/>
              <a:t>/g)</a:t>
            </a:r>
          </a:p>
          <a:p>
            <a:pPr lvl="1" eaLnBrk="1" hangingPunct="1"/>
            <a:r>
              <a:rPr lang="fr-FR" sz="1600" dirty="0"/>
              <a:t>Développement d’un modèle </a:t>
            </a:r>
            <a:r>
              <a:rPr lang="fr-FR" sz="1600" dirty="0" err="1"/>
              <a:t>compartimental</a:t>
            </a:r>
            <a:r>
              <a:rPr lang="fr-FR" sz="1600" dirty="0"/>
              <a:t> PK plasma/tissulaire (NONMEM</a:t>
            </a:r>
            <a:r>
              <a:rPr lang="fr-FR" sz="1800" dirty="0"/>
              <a:t>)</a:t>
            </a:r>
          </a:p>
          <a:p>
            <a:pPr eaLnBrk="1" hangingPunct="1"/>
            <a:endParaRPr lang="fr-FR" sz="1800" dirty="0"/>
          </a:p>
          <a:p>
            <a:pPr eaLnBrk="1" hangingPunct="1"/>
            <a:r>
              <a:rPr lang="fr-FR" sz="1800" b="1" dirty="0">
                <a:solidFill>
                  <a:srgbClr val="0070C0"/>
                </a:solidFill>
              </a:rPr>
              <a:t>Caractéristiques des 19 patients : </a:t>
            </a:r>
            <a:r>
              <a:rPr lang="fr-FR" sz="1800" dirty="0"/>
              <a:t>2 femmes ; 44 ans ; nadir CD4 : 304/mm</a:t>
            </a:r>
            <a:r>
              <a:rPr lang="fr-FR" sz="1800" baseline="30000" dirty="0"/>
              <a:t>3</a:t>
            </a:r>
            <a:r>
              <a:rPr lang="fr-FR" sz="1800" dirty="0"/>
              <a:t> CD4 récents : 642/mm</a:t>
            </a:r>
            <a:r>
              <a:rPr lang="fr-FR" sz="1800" baseline="30000" dirty="0"/>
              <a:t>3</a:t>
            </a:r>
            <a:r>
              <a:rPr lang="fr-FR" sz="1800" dirty="0"/>
              <a:t> ; CV pré-ARV : 5,3 log</a:t>
            </a:r>
            <a:r>
              <a:rPr lang="fr-FR" sz="1800" baseline="-25000" dirty="0"/>
              <a:t>10</a:t>
            </a:r>
            <a:r>
              <a:rPr lang="fr-FR" sz="1800" dirty="0"/>
              <a:t> c/ml ; 4 initiations ARV récentes (6 mois) ; durée d’ARV : 4,4 ans ; traitement ARV : 8 RAL, 4 DRV/r (800/100 mg </a:t>
            </a:r>
            <a:r>
              <a:rPr lang="fr-FR" sz="1800" dirty="0" err="1"/>
              <a:t>qd</a:t>
            </a:r>
            <a:r>
              <a:rPr lang="fr-FR" sz="1800" dirty="0"/>
              <a:t>) et 7 ATV</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Lee S, CROI 2017, Abs. 407</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28</a:t>
            </a:r>
          </a:p>
        </p:txBody>
      </p:sp>
    </p:spTree>
    <p:extLst>
      <p:ext uri="{BB962C8B-B14F-4D97-AF65-F5344CB8AC3E}">
        <p14:creationId xmlns:p14="http://schemas.microsoft.com/office/powerpoint/2010/main" val="318250581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fr-FR" dirty="0"/>
              <a:t>Concentrations des IP et INI dans les tissus lymphoïdes et gastro-intestinaux (2)</a:t>
            </a:r>
          </a:p>
        </p:txBody>
      </p:sp>
      <p:sp>
        <p:nvSpPr>
          <p:cNvPr id="5123" name="Rectangle 3"/>
          <p:cNvSpPr>
            <a:spLocks noGrp="1" noChangeArrowheads="1"/>
          </p:cNvSpPr>
          <p:nvPr>
            <p:ph idx="1"/>
          </p:nvPr>
        </p:nvSpPr>
        <p:spPr>
          <a:xfrm>
            <a:off x="5095784" y="1442312"/>
            <a:ext cx="3960270" cy="5016854"/>
          </a:xfrm>
        </p:spPr>
        <p:txBody>
          <a:bodyPr/>
          <a:lstStyle/>
          <a:p>
            <a:r>
              <a:rPr lang="fr-FR" sz="1800" b="1" dirty="0">
                <a:solidFill>
                  <a:srgbClr val="0070C0"/>
                </a:solidFill>
              </a:rPr>
              <a:t>Conclusions</a:t>
            </a:r>
            <a:br>
              <a:rPr lang="fr-FR" sz="1800" b="1" dirty="0">
                <a:solidFill>
                  <a:srgbClr val="0070C0"/>
                </a:solidFill>
              </a:rPr>
            </a:br>
            <a:endParaRPr lang="fr-FR" sz="1800" b="1" dirty="0">
              <a:solidFill>
                <a:srgbClr val="0070C0"/>
              </a:solidFill>
            </a:endParaRPr>
          </a:p>
          <a:p>
            <a:pPr lvl="1"/>
            <a:r>
              <a:rPr lang="fr-FR" sz="1600" dirty="0"/>
              <a:t>L’ordre de préséance des rapports de distribution tissulaire des concentrations d’ARV s’établit iléon &gt; rectum &gt; ganglion lymphatique</a:t>
            </a:r>
            <a:br>
              <a:rPr lang="fr-FR" sz="1600" dirty="0"/>
            </a:br>
            <a:endParaRPr lang="fr-FR" sz="1600" dirty="0"/>
          </a:p>
          <a:p>
            <a:pPr lvl="1"/>
            <a:r>
              <a:rPr lang="fr-FR" sz="1600" dirty="0"/>
              <a:t>Les concentrations de RAL dans les ganglions lymphatiques étaient significativement plus basses que dans le GALT</a:t>
            </a:r>
            <a:br>
              <a:rPr lang="fr-FR" sz="1600" dirty="0"/>
            </a:br>
            <a:endParaRPr lang="fr-FR" sz="1600" dirty="0"/>
          </a:p>
          <a:p>
            <a:pPr lvl="1"/>
            <a:r>
              <a:rPr lang="fr-FR" sz="1600" dirty="0"/>
              <a:t>Ces résultats sur les concentrations tissulaires des ARV ont des implications potentielles dans les stratégies d’éradication</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Lee S, CROI 2017, Abs. 407</a:t>
            </a:r>
          </a:p>
        </p:txBody>
      </p:sp>
      <p:sp>
        <p:nvSpPr>
          <p:cNvPr id="3" name="ZoneTexte 2"/>
          <p:cNvSpPr txBox="1"/>
          <p:nvPr/>
        </p:nvSpPr>
        <p:spPr>
          <a:xfrm>
            <a:off x="756473" y="1205383"/>
            <a:ext cx="3828548"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Rapports des concentrations tissu/plasma </a:t>
            </a:r>
            <a:br>
              <a:rPr lang="fr-FR" sz="1600" b="1" dirty="0">
                <a:solidFill>
                  <a:srgbClr val="0070C0"/>
                </a:solidFill>
                <a:latin typeface="Calibri" panose="020F0502020204030204" pitchFamily="34" charset="0"/>
              </a:rPr>
            </a:br>
            <a:r>
              <a:rPr lang="fr-FR" sz="1600" b="1" dirty="0">
                <a:solidFill>
                  <a:srgbClr val="0070C0"/>
                </a:solidFill>
                <a:latin typeface="Calibri" panose="020F0502020204030204" pitchFamily="34" charset="0"/>
              </a:rPr>
              <a:t>de RAL, DRV et ATV</a:t>
            </a:r>
          </a:p>
        </p:txBody>
      </p:sp>
      <p:graphicFrame>
        <p:nvGraphicFramePr>
          <p:cNvPr id="6" name="Tableau 5"/>
          <p:cNvGraphicFramePr>
            <a:graphicFrameLocks noGrp="1"/>
          </p:cNvGraphicFramePr>
          <p:nvPr>
            <p:extLst/>
          </p:nvPr>
        </p:nvGraphicFramePr>
        <p:xfrm>
          <a:off x="54798" y="4380910"/>
          <a:ext cx="5489964" cy="2194561"/>
        </p:xfrm>
        <a:graphic>
          <a:graphicData uri="http://schemas.openxmlformats.org/drawingml/2006/table">
            <a:tbl>
              <a:tblPr firstRow="1" bandRow="1">
                <a:tableStyleId>{5C22544A-7EE6-4342-B048-85BDC9FD1C3A}</a:tableStyleId>
              </a:tblPr>
              <a:tblGrid>
                <a:gridCol w="1172902">
                  <a:extLst>
                    <a:ext uri="{9D8B030D-6E8A-4147-A177-3AD203B41FA5}">
                      <a16:colId xmlns:a16="http://schemas.microsoft.com/office/drawing/2014/main" xmlns="" val="20000"/>
                    </a:ext>
                  </a:extLst>
                </a:gridCol>
                <a:gridCol w="387238">
                  <a:extLst>
                    <a:ext uri="{9D8B030D-6E8A-4147-A177-3AD203B41FA5}">
                      <a16:colId xmlns:a16="http://schemas.microsoft.com/office/drawing/2014/main" xmlns="" val="20001"/>
                    </a:ext>
                  </a:extLst>
                </a:gridCol>
                <a:gridCol w="1119585">
                  <a:extLst>
                    <a:ext uri="{9D8B030D-6E8A-4147-A177-3AD203B41FA5}">
                      <a16:colId xmlns:a16="http://schemas.microsoft.com/office/drawing/2014/main" xmlns="" val="20002"/>
                    </a:ext>
                  </a:extLst>
                </a:gridCol>
                <a:gridCol w="321900">
                  <a:extLst>
                    <a:ext uri="{9D8B030D-6E8A-4147-A177-3AD203B41FA5}">
                      <a16:colId xmlns:a16="http://schemas.microsoft.com/office/drawing/2014/main" xmlns="" val="20003"/>
                    </a:ext>
                  </a:extLst>
                </a:gridCol>
                <a:gridCol w="1062800">
                  <a:extLst>
                    <a:ext uri="{9D8B030D-6E8A-4147-A177-3AD203B41FA5}">
                      <a16:colId xmlns:a16="http://schemas.microsoft.com/office/drawing/2014/main" xmlns="" val="20004"/>
                    </a:ext>
                  </a:extLst>
                </a:gridCol>
                <a:gridCol w="387238">
                  <a:extLst>
                    <a:ext uri="{9D8B030D-6E8A-4147-A177-3AD203B41FA5}">
                      <a16:colId xmlns:a16="http://schemas.microsoft.com/office/drawing/2014/main" xmlns="" val="20005"/>
                    </a:ext>
                  </a:extLst>
                </a:gridCol>
                <a:gridCol w="1038301">
                  <a:extLst>
                    <a:ext uri="{9D8B030D-6E8A-4147-A177-3AD203B41FA5}">
                      <a16:colId xmlns:a16="http://schemas.microsoft.com/office/drawing/2014/main" xmlns="" val="20006"/>
                    </a:ext>
                  </a:extLst>
                </a:gridCol>
              </a:tblGrid>
              <a:tr h="304801">
                <a:tc>
                  <a:txBody>
                    <a:bodyPr/>
                    <a:lstStyle/>
                    <a:p>
                      <a:pPr algn="l"/>
                      <a:r>
                        <a:rPr lang="fr-FR" sz="1200" dirty="0">
                          <a:solidFill>
                            <a:srgbClr val="000066"/>
                          </a:solidFill>
                        </a:rPr>
                        <a:t>Tissus</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fr-FR" sz="1200" dirty="0">
                          <a:solidFill>
                            <a:srgbClr val="000066"/>
                          </a:solidFill>
                        </a:rPr>
                        <a:t>RAL</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20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gridSpan="2">
                  <a:txBody>
                    <a:bodyPr/>
                    <a:lstStyle/>
                    <a:p>
                      <a:pPr algn="ctr"/>
                      <a:r>
                        <a:rPr lang="fr-FR" sz="1200" dirty="0">
                          <a:solidFill>
                            <a:srgbClr val="000066"/>
                          </a:solidFill>
                        </a:rPr>
                        <a:t>DRV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20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tc gridSpan="2">
                  <a:txBody>
                    <a:bodyPr/>
                    <a:lstStyle/>
                    <a:p>
                      <a:pPr algn="ctr"/>
                      <a:r>
                        <a:rPr lang="fr-FR" sz="1200" dirty="0">
                          <a:solidFill>
                            <a:srgbClr val="000066"/>
                          </a:solidFill>
                        </a:rPr>
                        <a:t>ATV</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fr-FR" sz="2000" dirty="0">
                        <a:solidFill>
                          <a:schemeClr val="bg1"/>
                        </a:solidFill>
                      </a:endParaRPr>
                    </a:p>
                  </a:txBody>
                  <a:tcPr>
                    <a:lnL w="12700" cap="flat" cmpd="sng" algn="ctr">
                      <a:solidFill>
                        <a:srgbClr val="000090"/>
                      </a:solidFill>
                      <a:prstDash val="solid"/>
                      <a:round/>
                      <a:headEnd type="none" w="med" len="med"/>
                      <a:tailEnd type="none" w="med" len="med"/>
                    </a:lnL>
                    <a:lnR w="12700" cap="flat" cmpd="sng" algn="ctr">
                      <a:solidFill>
                        <a:srgbClr val="000090"/>
                      </a:solidFill>
                      <a:prstDash val="solid"/>
                      <a:round/>
                      <a:headEnd type="none" w="med" len="med"/>
                      <a:tailEnd type="none" w="med" len="med"/>
                    </a:lnR>
                    <a:lnT w="12700" cap="flat" cmpd="sng" algn="ctr">
                      <a:solidFill>
                        <a:srgbClr val="000090"/>
                      </a:solidFill>
                      <a:prstDash val="solid"/>
                      <a:round/>
                      <a:headEnd type="none" w="med" len="med"/>
                      <a:tailEnd type="none" w="med" len="med"/>
                    </a:lnT>
                    <a:lnB w="12700" cap="flat" cmpd="sng" algn="ctr">
                      <a:solidFill>
                        <a:srgbClr val="000090"/>
                      </a:solidFill>
                      <a:prstDash val="solid"/>
                      <a:round/>
                      <a:headEnd type="none" w="med" len="med"/>
                      <a:tailEnd type="none" w="med" len="med"/>
                    </a:lnB>
                    <a:solidFill>
                      <a:srgbClr val="000090"/>
                    </a:solidFill>
                  </a:tcPr>
                </a:tc>
                <a:extLst>
                  <a:ext uri="{0D108BD9-81ED-4DB2-BD59-A6C34878D82A}">
                    <a16:rowId xmlns:a16="http://schemas.microsoft.com/office/drawing/2014/main" xmlns="" val="10000"/>
                  </a:ext>
                </a:extLst>
              </a:tr>
              <a:tr h="321733">
                <a:tc>
                  <a:txBody>
                    <a:bodyPr/>
                    <a:lstStyle/>
                    <a:p>
                      <a:pPr algn="l"/>
                      <a:endParaRPr lang="fr-FR" sz="120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n</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Rapport</a:t>
                      </a:r>
                      <a:r>
                        <a:rPr lang="fr-FR" sz="1200" b="0" baseline="0" dirty="0">
                          <a:solidFill>
                            <a:srgbClr val="000066"/>
                          </a:solidFill>
                        </a:rPr>
                        <a:t> tissu/plasma</a:t>
                      </a:r>
                      <a:endParaRPr lang="fr-FR" sz="1200" b="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n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Rapport</a:t>
                      </a:r>
                      <a:r>
                        <a:rPr lang="fr-FR" sz="1200" b="0" baseline="0" dirty="0">
                          <a:solidFill>
                            <a:srgbClr val="000066"/>
                          </a:solidFill>
                        </a:rPr>
                        <a:t> tissu/plasma</a:t>
                      </a:r>
                      <a:endParaRPr lang="fr-FR" sz="1200" b="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n </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tc>
                  <a:txBody>
                    <a:bodyPr/>
                    <a:lstStyle/>
                    <a:p>
                      <a:pPr algn="ctr"/>
                      <a:r>
                        <a:rPr lang="fr-FR" sz="1200" b="0" dirty="0">
                          <a:solidFill>
                            <a:srgbClr val="000066"/>
                          </a:solidFill>
                        </a:rPr>
                        <a:t>Rapport</a:t>
                      </a:r>
                      <a:r>
                        <a:rPr lang="fr-FR" sz="1200" b="0" baseline="0" dirty="0">
                          <a:solidFill>
                            <a:srgbClr val="000066"/>
                          </a:solidFill>
                        </a:rPr>
                        <a:t> tissu/plasma</a:t>
                      </a:r>
                      <a:endParaRPr lang="fr-FR" sz="1200" b="0" dirty="0">
                        <a:solidFill>
                          <a:srgbClr val="000066"/>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BBE0E3"/>
                    </a:solidFill>
                  </a:tcPr>
                </a:tc>
                <a:extLst>
                  <a:ext uri="{0D108BD9-81ED-4DB2-BD59-A6C34878D82A}">
                    <a16:rowId xmlns:a16="http://schemas.microsoft.com/office/drawing/2014/main" xmlns="" val="10001"/>
                  </a:ext>
                </a:extLst>
              </a:tr>
              <a:tr h="477520">
                <a:tc>
                  <a:txBody>
                    <a:bodyPr/>
                    <a:lstStyle/>
                    <a:p>
                      <a:pPr algn="l"/>
                      <a:r>
                        <a:rPr lang="fr-FR" sz="1200" dirty="0">
                          <a:solidFill>
                            <a:srgbClr val="000066"/>
                          </a:solidFill>
                        </a:rPr>
                        <a:t>Iléon</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8,13 </a:t>
                      </a:r>
                    </a:p>
                    <a:p>
                      <a:pPr algn="ctr"/>
                      <a:r>
                        <a:rPr lang="fr-FR" sz="1200" dirty="0">
                          <a:solidFill>
                            <a:srgbClr val="000066"/>
                          </a:solidFill>
                        </a:rPr>
                        <a:t>(2,15 - 30,2)</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2,09</a:t>
                      </a:r>
                    </a:p>
                    <a:p>
                      <a:pPr algn="ctr"/>
                      <a:r>
                        <a:rPr lang="fr-FR" sz="1200" dirty="0">
                          <a:solidFill>
                            <a:srgbClr val="000066"/>
                          </a:solidFill>
                        </a:rPr>
                        <a:t>(1,40 - 2,78)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33,7</a:t>
                      </a:r>
                    </a:p>
                    <a:p>
                      <a:pPr algn="ctr"/>
                      <a:r>
                        <a:rPr lang="fr-FR" sz="1200" dirty="0">
                          <a:solidFill>
                            <a:srgbClr val="000066"/>
                          </a:solidFill>
                        </a:rPr>
                        <a:t>(24,8 - 42,5)</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2"/>
                  </a:ext>
                </a:extLst>
              </a:tr>
              <a:tr h="477520">
                <a:tc>
                  <a:txBody>
                    <a:bodyPr/>
                    <a:lstStyle/>
                    <a:p>
                      <a:pPr algn="l"/>
                      <a:r>
                        <a:rPr lang="fr-FR" sz="1200" dirty="0">
                          <a:solidFill>
                            <a:srgbClr val="000066"/>
                          </a:solidFill>
                        </a:rPr>
                        <a:t>Rectum</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16</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1,52 </a:t>
                      </a:r>
                    </a:p>
                    <a:p>
                      <a:pPr algn="ctr"/>
                      <a:r>
                        <a:rPr lang="fr-FR" sz="1200" dirty="0">
                          <a:solidFill>
                            <a:srgbClr val="000066"/>
                          </a:solidFill>
                        </a:rPr>
                        <a:t>(0,34 - 85,4)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8</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3,30</a:t>
                      </a:r>
                    </a:p>
                    <a:p>
                      <a:pPr algn="ctr"/>
                      <a:r>
                        <a:rPr lang="fr-FR" sz="1200" dirty="0">
                          <a:solidFill>
                            <a:srgbClr val="000066"/>
                          </a:solidFill>
                        </a:rPr>
                        <a:t>(1,05 - 12,9)</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14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algn="ctr"/>
                      <a:r>
                        <a:rPr lang="fr-FR" sz="1200" dirty="0">
                          <a:solidFill>
                            <a:srgbClr val="000066"/>
                          </a:solidFill>
                        </a:rPr>
                        <a:t>2,85</a:t>
                      </a:r>
                    </a:p>
                    <a:p>
                      <a:pPr algn="ctr"/>
                      <a:r>
                        <a:rPr lang="fr-FR" sz="1200" dirty="0">
                          <a:solidFill>
                            <a:srgbClr val="000066"/>
                          </a:solidFill>
                        </a:rPr>
                        <a:t>(1,18 - 25,9)</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3"/>
                  </a:ext>
                </a:extLst>
              </a:tr>
              <a:tr h="477520">
                <a:tc>
                  <a:txBody>
                    <a:bodyPr/>
                    <a:lstStyle/>
                    <a:p>
                      <a:pPr algn="l"/>
                      <a:r>
                        <a:rPr lang="fr-FR" sz="1200" dirty="0">
                          <a:solidFill>
                            <a:srgbClr val="000066"/>
                          </a:solidFill>
                        </a:rPr>
                        <a:t>Ganglion</a:t>
                      </a:r>
                    </a:p>
                    <a:p>
                      <a:pPr algn="l"/>
                      <a:r>
                        <a:rPr lang="fr-FR" sz="1200" dirty="0">
                          <a:solidFill>
                            <a:srgbClr val="000066"/>
                          </a:solidFill>
                        </a:rPr>
                        <a:t> lymphatique</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4</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0,17</a:t>
                      </a:r>
                    </a:p>
                    <a:p>
                      <a:pPr algn="ctr"/>
                      <a:r>
                        <a:rPr lang="fr-FR" sz="1200" dirty="0">
                          <a:solidFill>
                            <a:srgbClr val="000066"/>
                          </a:solidFill>
                        </a:rPr>
                        <a:t>(0,14 - 0,25)</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2</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0,30</a:t>
                      </a:r>
                    </a:p>
                    <a:p>
                      <a:pPr algn="ctr"/>
                      <a:r>
                        <a:rPr lang="fr-FR" sz="1200" dirty="0">
                          <a:solidFill>
                            <a:srgbClr val="000066"/>
                          </a:solidFill>
                        </a:rPr>
                        <a:t>(0,26 - 0,35)</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0</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ctr"/>
                      <a:r>
                        <a:rPr lang="fr-FR" sz="1200" dirty="0">
                          <a:solidFill>
                            <a:srgbClr val="000066"/>
                          </a:solidFill>
                        </a:rPr>
                        <a:t>-</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4"/>
                  </a:ext>
                </a:extLst>
              </a:tr>
            </a:tbl>
          </a:graphicData>
        </a:graphic>
      </p:graphicFrame>
      <p:grpSp>
        <p:nvGrpSpPr>
          <p:cNvPr id="2" name="Groupe 1"/>
          <p:cNvGrpSpPr/>
          <p:nvPr/>
        </p:nvGrpSpPr>
        <p:grpSpPr>
          <a:xfrm>
            <a:off x="677421" y="1864203"/>
            <a:ext cx="3960623" cy="2392443"/>
            <a:chOff x="677421" y="1864203"/>
            <a:chExt cx="3960623" cy="2392443"/>
          </a:xfrm>
        </p:grpSpPr>
        <p:grpSp>
          <p:nvGrpSpPr>
            <p:cNvPr id="5140" name="Groupe 5139"/>
            <p:cNvGrpSpPr/>
            <p:nvPr/>
          </p:nvGrpSpPr>
          <p:grpSpPr>
            <a:xfrm>
              <a:off x="1076325" y="1941513"/>
              <a:ext cx="3135313" cy="2044700"/>
              <a:chOff x="1076325" y="1941513"/>
              <a:chExt cx="3135313" cy="2044700"/>
            </a:xfrm>
          </p:grpSpPr>
          <p:sp>
            <p:nvSpPr>
              <p:cNvPr id="14" name="Freeform 8"/>
              <p:cNvSpPr>
                <a:spLocks/>
              </p:cNvSpPr>
              <p:nvPr/>
            </p:nvSpPr>
            <p:spPr bwMode="auto">
              <a:xfrm>
                <a:off x="1149350" y="2024063"/>
                <a:ext cx="3062288" cy="1898650"/>
              </a:xfrm>
              <a:custGeom>
                <a:avLst/>
                <a:gdLst>
                  <a:gd name="T0" fmla="*/ 3859 w 3859"/>
                  <a:gd name="T1" fmla="*/ 2392 h 2392"/>
                  <a:gd name="T2" fmla="*/ 0 w 3859"/>
                  <a:gd name="T3" fmla="*/ 2392 h 2392"/>
                  <a:gd name="T4" fmla="*/ 0 w 3859"/>
                  <a:gd name="T5" fmla="*/ 0 h 2392"/>
                </a:gdLst>
                <a:ahLst/>
                <a:cxnLst>
                  <a:cxn ang="0">
                    <a:pos x="T0" y="T1"/>
                  </a:cxn>
                  <a:cxn ang="0">
                    <a:pos x="T2" y="T3"/>
                  </a:cxn>
                  <a:cxn ang="0">
                    <a:pos x="T4" y="T5"/>
                  </a:cxn>
                </a:cxnLst>
                <a:rect l="0" t="0" r="r" b="b"/>
                <a:pathLst>
                  <a:path w="3859" h="2392">
                    <a:moveTo>
                      <a:pt x="3859" y="2392"/>
                    </a:moveTo>
                    <a:lnTo>
                      <a:pt x="0" y="2392"/>
                    </a:lnTo>
                    <a:lnTo>
                      <a:pt x="0" y="0"/>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9"/>
              <p:cNvSpPr>
                <a:spLocks noChangeShapeType="1"/>
              </p:cNvSpPr>
              <p:nvPr/>
            </p:nvSpPr>
            <p:spPr bwMode="auto">
              <a:xfrm flipV="1">
                <a:off x="1665288" y="3922713"/>
                <a:ext cx="0" cy="6350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0"/>
              <p:cNvSpPr>
                <a:spLocks noChangeShapeType="1"/>
              </p:cNvSpPr>
              <p:nvPr/>
            </p:nvSpPr>
            <p:spPr bwMode="auto">
              <a:xfrm flipV="1">
                <a:off x="2690813" y="3922713"/>
                <a:ext cx="0" cy="6350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1"/>
              <p:cNvSpPr>
                <a:spLocks noChangeShapeType="1"/>
              </p:cNvSpPr>
              <p:nvPr/>
            </p:nvSpPr>
            <p:spPr bwMode="auto">
              <a:xfrm flipV="1">
                <a:off x="3716338" y="3922713"/>
                <a:ext cx="0" cy="6350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2"/>
              <p:cNvSpPr>
                <a:spLocks noChangeShapeType="1"/>
              </p:cNvSpPr>
              <p:nvPr/>
            </p:nvSpPr>
            <p:spPr bwMode="auto">
              <a:xfrm>
                <a:off x="1076325" y="2665413"/>
                <a:ext cx="73025"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3"/>
              <p:cNvSpPr>
                <a:spLocks noChangeShapeType="1"/>
              </p:cNvSpPr>
              <p:nvPr/>
            </p:nvSpPr>
            <p:spPr bwMode="auto">
              <a:xfrm>
                <a:off x="1076325" y="3294063"/>
                <a:ext cx="73025"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4"/>
              <p:cNvSpPr>
                <a:spLocks noChangeShapeType="1"/>
              </p:cNvSpPr>
              <p:nvPr/>
            </p:nvSpPr>
            <p:spPr bwMode="auto">
              <a:xfrm>
                <a:off x="1076325" y="3922713"/>
                <a:ext cx="73025"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5"/>
              <p:cNvSpPr>
                <a:spLocks noChangeShapeType="1"/>
              </p:cNvSpPr>
              <p:nvPr/>
            </p:nvSpPr>
            <p:spPr bwMode="auto">
              <a:xfrm>
                <a:off x="1076325" y="2038351"/>
                <a:ext cx="73025" cy="0"/>
              </a:xfrm>
              <a:prstGeom prst="line">
                <a:avLst/>
              </a:prstGeom>
              <a:noFill/>
              <a:ln w="9525">
                <a:solidFill>
                  <a:srgbClr val="0000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6"/>
              <p:cNvSpPr>
                <a:spLocks noChangeShapeType="1"/>
              </p:cNvSpPr>
              <p:nvPr/>
            </p:nvSpPr>
            <p:spPr bwMode="auto">
              <a:xfrm flipH="1">
                <a:off x="2378075" y="3001963"/>
                <a:ext cx="647700" cy="0"/>
              </a:xfrm>
              <a:prstGeom prst="line">
                <a:avLst/>
              </a:prstGeom>
              <a:noFill/>
              <a:ln w="254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17"/>
              <p:cNvSpPr>
                <a:spLocks noChangeShapeType="1"/>
              </p:cNvSpPr>
              <p:nvPr/>
            </p:nvSpPr>
            <p:spPr bwMode="auto">
              <a:xfrm flipH="1">
                <a:off x="1336675" y="2720976"/>
                <a:ext cx="647700" cy="0"/>
              </a:xfrm>
              <a:prstGeom prst="line">
                <a:avLst/>
              </a:prstGeom>
              <a:noFill/>
              <a:ln w="254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18"/>
              <p:cNvSpPr>
                <a:spLocks noChangeShapeType="1"/>
              </p:cNvSpPr>
              <p:nvPr/>
            </p:nvSpPr>
            <p:spPr bwMode="auto">
              <a:xfrm flipH="1">
                <a:off x="3394075" y="3708401"/>
                <a:ext cx="647700" cy="0"/>
              </a:xfrm>
              <a:prstGeom prst="line">
                <a:avLst/>
              </a:prstGeom>
              <a:noFill/>
              <a:ln w="254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Freeform 19"/>
              <p:cNvSpPr>
                <a:spLocks/>
              </p:cNvSpPr>
              <p:nvPr/>
            </p:nvSpPr>
            <p:spPr bwMode="auto">
              <a:xfrm>
                <a:off x="2743200" y="2384426"/>
                <a:ext cx="50800" cy="42863"/>
              </a:xfrm>
              <a:custGeom>
                <a:avLst/>
                <a:gdLst>
                  <a:gd name="T0" fmla="*/ 56 w 66"/>
                  <a:gd name="T1" fmla="*/ 47 h 54"/>
                  <a:gd name="T2" fmla="*/ 63 w 66"/>
                  <a:gd name="T3" fmla="*/ 38 h 54"/>
                  <a:gd name="T4" fmla="*/ 66 w 66"/>
                  <a:gd name="T5" fmla="*/ 28 h 54"/>
                  <a:gd name="T6" fmla="*/ 63 w 66"/>
                  <a:gd name="T7" fmla="*/ 18 h 54"/>
                  <a:gd name="T8" fmla="*/ 56 w 66"/>
                  <a:gd name="T9" fmla="*/ 8 h 54"/>
                  <a:gd name="T10" fmla="*/ 45 w 66"/>
                  <a:gd name="T11" fmla="*/ 3 h 54"/>
                  <a:gd name="T12" fmla="*/ 32 w 66"/>
                  <a:gd name="T13" fmla="*/ 0 h 54"/>
                  <a:gd name="T14" fmla="*/ 20 w 66"/>
                  <a:gd name="T15" fmla="*/ 3 h 54"/>
                  <a:gd name="T16" fmla="*/ 9 w 66"/>
                  <a:gd name="T17" fmla="*/ 8 h 54"/>
                  <a:gd name="T18" fmla="*/ 2 w 66"/>
                  <a:gd name="T19" fmla="*/ 18 h 54"/>
                  <a:gd name="T20" fmla="*/ 0 w 66"/>
                  <a:gd name="T21" fmla="*/ 28 h 54"/>
                  <a:gd name="T22" fmla="*/ 2 w 66"/>
                  <a:gd name="T23" fmla="*/ 38 h 54"/>
                  <a:gd name="T24" fmla="*/ 9 w 66"/>
                  <a:gd name="T25" fmla="*/ 47 h 54"/>
                  <a:gd name="T26" fmla="*/ 20 w 66"/>
                  <a:gd name="T27" fmla="*/ 53 h 54"/>
                  <a:gd name="T28" fmla="*/ 32 w 66"/>
                  <a:gd name="T29" fmla="*/ 54 h 54"/>
                  <a:gd name="T30" fmla="*/ 45 w 66"/>
                  <a:gd name="T31" fmla="*/ 53 h 54"/>
                  <a:gd name="T32" fmla="*/ 56 w 66"/>
                  <a:gd name="T33" fmla="*/ 47 h 54"/>
                  <a:gd name="T34" fmla="*/ 56 w 66"/>
                  <a:gd name="T35"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56" y="47"/>
                    </a:moveTo>
                    <a:lnTo>
                      <a:pt x="63" y="38"/>
                    </a:lnTo>
                    <a:lnTo>
                      <a:pt x="66" y="28"/>
                    </a:lnTo>
                    <a:lnTo>
                      <a:pt x="63" y="18"/>
                    </a:lnTo>
                    <a:lnTo>
                      <a:pt x="56" y="8"/>
                    </a:lnTo>
                    <a:lnTo>
                      <a:pt x="45" y="3"/>
                    </a:lnTo>
                    <a:lnTo>
                      <a:pt x="32" y="0"/>
                    </a:lnTo>
                    <a:lnTo>
                      <a:pt x="20" y="3"/>
                    </a:lnTo>
                    <a:lnTo>
                      <a:pt x="9" y="8"/>
                    </a:lnTo>
                    <a:lnTo>
                      <a:pt x="2" y="18"/>
                    </a:lnTo>
                    <a:lnTo>
                      <a:pt x="0" y="28"/>
                    </a:lnTo>
                    <a:lnTo>
                      <a:pt x="2" y="38"/>
                    </a:lnTo>
                    <a:lnTo>
                      <a:pt x="9" y="47"/>
                    </a:lnTo>
                    <a:lnTo>
                      <a:pt x="20" y="53"/>
                    </a:lnTo>
                    <a:lnTo>
                      <a:pt x="32" y="54"/>
                    </a:lnTo>
                    <a:lnTo>
                      <a:pt x="45" y="53"/>
                    </a:lnTo>
                    <a:lnTo>
                      <a:pt x="56" y="47"/>
                    </a:lnTo>
                    <a:lnTo>
                      <a:pt x="56" y="4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20"/>
              <p:cNvSpPr>
                <a:spLocks/>
              </p:cNvSpPr>
              <p:nvPr/>
            </p:nvSpPr>
            <p:spPr bwMode="auto">
              <a:xfrm>
                <a:off x="2630488" y="2576513"/>
                <a:ext cx="52388" cy="42863"/>
              </a:xfrm>
              <a:custGeom>
                <a:avLst/>
                <a:gdLst>
                  <a:gd name="T0" fmla="*/ 56 w 65"/>
                  <a:gd name="T1" fmla="*/ 46 h 54"/>
                  <a:gd name="T2" fmla="*/ 64 w 65"/>
                  <a:gd name="T3" fmla="*/ 37 h 54"/>
                  <a:gd name="T4" fmla="*/ 65 w 65"/>
                  <a:gd name="T5" fmla="*/ 27 h 54"/>
                  <a:gd name="T6" fmla="*/ 64 w 65"/>
                  <a:gd name="T7" fmla="*/ 16 h 54"/>
                  <a:gd name="T8" fmla="*/ 56 w 65"/>
                  <a:gd name="T9" fmla="*/ 8 h 54"/>
                  <a:gd name="T10" fmla="*/ 46 w 65"/>
                  <a:gd name="T11" fmla="*/ 1 h 54"/>
                  <a:gd name="T12" fmla="*/ 33 w 65"/>
                  <a:gd name="T13" fmla="*/ 0 h 54"/>
                  <a:gd name="T14" fmla="*/ 21 w 65"/>
                  <a:gd name="T15" fmla="*/ 1 h 54"/>
                  <a:gd name="T16" fmla="*/ 10 w 65"/>
                  <a:gd name="T17" fmla="*/ 8 h 54"/>
                  <a:gd name="T18" fmla="*/ 3 w 65"/>
                  <a:gd name="T19" fmla="*/ 16 h 54"/>
                  <a:gd name="T20" fmla="*/ 0 w 65"/>
                  <a:gd name="T21" fmla="*/ 27 h 54"/>
                  <a:gd name="T22" fmla="*/ 3 w 65"/>
                  <a:gd name="T23" fmla="*/ 37 h 54"/>
                  <a:gd name="T24" fmla="*/ 10 w 65"/>
                  <a:gd name="T25" fmla="*/ 46 h 54"/>
                  <a:gd name="T26" fmla="*/ 21 w 65"/>
                  <a:gd name="T27" fmla="*/ 52 h 54"/>
                  <a:gd name="T28" fmla="*/ 33 w 65"/>
                  <a:gd name="T29" fmla="*/ 54 h 54"/>
                  <a:gd name="T30" fmla="*/ 46 w 65"/>
                  <a:gd name="T31" fmla="*/ 52 h 54"/>
                  <a:gd name="T32" fmla="*/ 56 w 65"/>
                  <a:gd name="T33" fmla="*/ 46 h 54"/>
                  <a:gd name="T34" fmla="*/ 56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6" y="46"/>
                    </a:moveTo>
                    <a:lnTo>
                      <a:pt x="64" y="37"/>
                    </a:lnTo>
                    <a:lnTo>
                      <a:pt x="65" y="27"/>
                    </a:lnTo>
                    <a:lnTo>
                      <a:pt x="64" y="16"/>
                    </a:lnTo>
                    <a:lnTo>
                      <a:pt x="56" y="8"/>
                    </a:lnTo>
                    <a:lnTo>
                      <a:pt x="46" y="1"/>
                    </a:lnTo>
                    <a:lnTo>
                      <a:pt x="33" y="0"/>
                    </a:lnTo>
                    <a:lnTo>
                      <a:pt x="21" y="1"/>
                    </a:lnTo>
                    <a:lnTo>
                      <a:pt x="10" y="8"/>
                    </a:lnTo>
                    <a:lnTo>
                      <a:pt x="3" y="16"/>
                    </a:lnTo>
                    <a:lnTo>
                      <a:pt x="0" y="27"/>
                    </a:lnTo>
                    <a:lnTo>
                      <a:pt x="3" y="37"/>
                    </a:lnTo>
                    <a:lnTo>
                      <a:pt x="10" y="46"/>
                    </a:lnTo>
                    <a:lnTo>
                      <a:pt x="21" y="52"/>
                    </a:lnTo>
                    <a:lnTo>
                      <a:pt x="33" y="54"/>
                    </a:lnTo>
                    <a:lnTo>
                      <a:pt x="46" y="52"/>
                    </a:lnTo>
                    <a:lnTo>
                      <a:pt x="56" y="46"/>
                    </a:lnTo>
                    <a:lnTo>
                      <a:pt x="56"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21"/>
              <p:cNvSpPr>
                <a:spLocks/>
              </p:cNvSpPr>
              <p:nvPr/>
            </p:nvSpPr>
            <p:spPr bwMode="auto">
              <a:xfrm>
                <a:off x="2667000" y="2057401"/>
                <a:ext cx="52388" cy="42863"/>
              </a:xfrm>
              <a:custGeom>
                <a:avLst/>
                <a:gdLst>
                  <a:gd name="T0" fmla="*/ 65 w 65"/>
                  <a:gd name="T1" fmla="*/ 27 h 54"/>
                  <a:gd name="T2" fmla="*/ 64 w 65"/>
                  <a:gd name="T3" fmla="*/ 17 h 54"/>
                  <a:gd name="T4" fmla="*/ 57 w 65"/>
                  <a:gd name="T5" fmla="*/ 8 h 54"/>
                  <a:gd name="T6" fmla="*/ 46 w 65"/>
                  <a:gd name="T7" fmla="*/ 2 h 54"/>
                  <a:gd name="T8" fmla="*/ 33 w 65"/>
                  <a:gd name="T9" fmla="*/ 0 h 54"/>
                  <a:gd name="T10" fmla="*/ 21 w 65"/>
                  <a:gd name="T11" fmla="*/ 2 h 54"/>
                  <a:gd name="T12" fmla="*/ 10 w 65"/>
                  <a:gd name="T13" fmla="*/ 8 h 54"/>
                  <a:gd name="T14" fmla="*/ 3 w 65"/>
                  <a:gd name="T15" fmla="*/ 17 h 54"/>
                  <a:gd name="T16" fmla="*/ 0 w 65"/>
                  <a:gd name="T17" fmla="*/ 27 h 54"/>
                  <a:gd name="T18" fmla="*/ 3 w 65"/>
                  <a:gd name="T19" fmla="*/ 38 h 54"/>
                  <a:gd name="T20" fmla="*/ 10 w 65"/>
                  <a:gd name="T21" fmla="*/ 46 h 54"/>
                  <a:gd name="T22" fmla="*/ 21 w 65"/>
                  <a:gd name="T23" fmla="*/ 53 h 54"/>
                  <a:gd name="T24" fmla="*/ 33 w 65"/>
                  <a:gd name="T25" fmla="*/ 54 h 54"/>
                  <a:gd name="T26" fmla="*/ 46 w 65"/>
                  <a:gd name="T27" fmla="*/ 53 h 54"/>
                  <a:gd name="T28" fmla="*/ 57 w 65"/>
                  <a:gd name="T29" fmla="*/ 46 h 54"/>
                  <a:gd name="T30" fmla="*/ 64 w 65"/>
                  <a:gd name="T31" fmla="*/ 38 h 54"/>
                  <a:gd name="T32" fmla="*/ 65 w 65"/>
                  <a:gd name="T33" fmla="*/ 27 h 54"/>
                  <a:gd name="T34" fmla="*/ 65 w 65"/>
                  <a:gd name="T3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7"/>
                    </a:moveTo>
                    <a:lnTo>
                      <a:pt x="64" y="17"/>
                    </a:lnTo>
                    <a:lnTo>
                      <a:pt x="57" y="8"/>
                    </a:lnTo>
                    <a:lnTo>
                      <a:pt x="46" y="2"/>
                    </a:lnTo>
                    <a:lnTo>
                      <a:pt x="33" y="0"/>
                    </a:lnTo>
                    <a:lnTo>
                      <a:pt x="21" y="2"/>
                    </a:lnTo>
                    <a:lnTo>
                      <a:pt x="10" y="8"/>
                    </a:lnTo>
                    <a:lnTo>
                      <a:pt x="3" y="17"/>
                    </a:lnTo>
                    <a:lnTo>
                      <a:pt x="0" y="27"/>
                    </a:lnTo>
                    <a:lnTo>
                      <a:pt x="3" y="38"/>
                    </a:lnTo>
                    <a:lnTo>
                      <a:pt x="10" y="46"/>
                    </a:lnTo>
                    <a:lnTo>
                      <a:pt x="21" y="53"/>
                    </a:lnTo>
                    <a:lnTo>
                      <a:pt x="33" y="54"/>
                    </a:lnTo>
                    <a:lnTo>
                      <a:pt x="46" y="53"/>
                    </a:lnTo>
                    <a:lnTo>
                      <a:pt x="57" y="46"/>
                    </a:lnTo>
                    <a:lnTo>
                      <a:pt x="64" y="38"/>
                    </a:lnTo>
                    <a:lnTo>
                      <a:pt x="65" y="27"/>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8" name="Freeform 22"/>
              <p:cNvSpPr>
                <a:spLocks/>
              </p:cNvSpPr>
              <p:nvPr/>
            </p:nvSpPr>
            <p:spPr bwMode="auto">
              <a:xfrm>
                <a:off x="3495675" y="1941513"/>
                <a:ext cx="82550" cy="68263"/>
              </a:xfrm>
              <a:custGeom>
                <a:avLst/>
                <a:gdLst>
                  <a:gd name="T0" fmla="*/ 106 w 106"/>
                  <a:gd name="T1" fmla="*/ 44 h 88"/>
                  <a:gd name="T2" fmla="*/ 102 w 106"/>
                  <a:gd name="T3" fmla="*/ 27 h 88"/>
                  <a:gd name="T4" fmla="*/ 90 w 106"/>
                  <a:gd name="T5" fmla="*/ 13 h 88"/>
                  <a:gd name="T6" fmla="*/ 74 w 106"/>
                  <a:gd name="T7" fmla="*/ 4 h 88"/>
                  <a:gd name="T8" fmla="*/ 53 w 106"/>
                  <a:gd name="T9" fmla="*/ 0 h 88"/>
                  <a:gd name="T10" fmla="*/ 32 w 106"/>
                  <a:gd name="T11" fmla="*/ 4 h 88"/>
                  <a:gd name="T12" fmla="*/ 15 w 106"/>
                  <a:gd name="T13" fmla="*/ 13 h 88"/>
                  <a:gd name="T14" fmla="*/ 4 w 106"/>
                  <a:gd name="T15" fmla="*/ 27 h 88"/>
                  <a:gd name="T16" fmla="*/ 0 w 106"/>
                  <a:gd name="T17" fmla="*/ 44 h 88"/>
                  <a:gd name="T18" fmla="*/ 4 w 106"/>
                  <a:gd name="T19" fmla="*/ 61 h 88"/>
                  <a:gd name="T20" fmla="*/ 15 w 106"/>
                  <a:gd name="T21" fmla="*/ 75 h 88"/>
                  <a:gd name="T22" fmla="*/ 32 w 106"/>
                  <a:gd name="T23" fmla="*/ 84 h 88"/>
                  <a:gd name="T24" fmla="*/ 53 w 106"/>
                  <a:gd name="T25" fmla="*/ 88 h 88"/>
                  <a:gd name="T26" fmla="*/ 74 w 106"/>
                  <a:gd name="T27" fmla="*/ 84 h 88"/>
                  <a:gd name="T28" fmla="*/ 90 w 106"/>
                  <a:gd name="T29" fmla="*/ 75 h 88"/>
                  <a:gd name="T30" fmla="*/ 102 w 106"/>
                  <a:gd name="T31" fmla="*/ 61 h 88"/>
                  <a:gd name="T32" fmla="*/ 106 w 106"/>
                  <a:gd name="T33" fmla="*/ 44 h 88"/>
                  <a:gd name="T34" fmla="*/ 106 w 106"/>
                  <a:gd name="T3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88">
                    <a:moveTo>
                      <a:pt x="106" y="44"/>
                    </a:moveTo>
                    <a:lnTo>
                      <a:pt x="102" y="27"/>
                    </a:lnTo>
                    <a:lnTo>
                      <a:pt x="90" y="13"/>
                    </a:lnTo>
                    <a:lnTo>
                      <a:pt x="74" y="4"/>
                    </a:lnTo>
                    <a:lnTo>
                      <a:pt x="53" y="0"/>
                    </a:lnTo>
                    <a:lnTo>
                      <a:pt x="32" y="4"/>
                    </a:lnTo>
                    <a:lnTo>
                      <a:pt x="15" y="13"/>
                    </a:lnTo>
                    <a:lnTo>
                      <a:pt x="4" y="27"/>
                    </a:lnTo>
                    <a:lnTo>
                      <a:pt x="0" y="44"/>
                    </a:lnTo>
                    <a:lnTo>
                      <a:pt x="4" y="61"/>
                    </a:lnTo>
                    <a:lnTo>
                      <a:pt x="15" y="75"/>
                    </a:lnTo>
                    <a:lnTo>
                      <a:pt x="32" y="84"/>
                    </a:lnTo>
                    <a:lnTo>
                      <a:pt x="53" y="88"/>
                    </a:lnTo>
                    <a:lnTo>
                      <a:pt x="74" y="84"/>
                    </a:lnTo>
                    <a:lnTo>
                      <a:pt x="90" y="75"/>
                    </a:lnTo>
                    <a:lnTo>
                      <a:pt x="102" y="61"/>
                    </a:lnTo>
                    <a:lnTo>
                      <a:pt x="106" y="44"/>
                    </a:lnTo>
                    <a:lnTo>
                      <a:pt x="106" y="44"/>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9" name="Freeform 23"/>
              <p:cNvSpPr>
                <a:spLocks/>
              </p:cNvSpPr>
              <p:nvPr/>
            </p:nvSpPr>
            <p:spPr bwMode="auto">
              <a:xfrm>
                <a:off x="3495675" y="2318703"/>
                <a:ext cx="82550" cy="69850"/>
              </a:xfrm>
              <a:custGeom>
                <a:avLst/>
                <a:gdLst>
                  <a:gd name="T0" fmla="*/ 90 w 106"/>
                  <a:gd name="T1" fmla="*/ 74 h 87"/>
                  <a:gd name="T2" fmla="*/ 102 w 106"/>
                  <a:gd name="T3" fmla="*/ 61 h 87"/>
                  <a:gd name="T4" fmla="*/ 106 w 106"/>
                  <a:gd name="T5" fmla="*/ 43 h 87"/>
                  <a:gd name="T6" fmla="*/ 102 w 106"/>
                  <a:gd name="T7" fmla="*/ 26 h 87"/>
                  <a:gd name="T8" fmla="*/ 90 w 106"/>
                  <a:gd name="T9" fmla="*/ 12 h 87"/>
                  <a:gd name="T10" fmla="*/ 74 w 106"/>
                  <a:gd name="T11" fmla="*/ 3 h 87"/>
                  <a:gd name="T12" fmla="*/ 53 w 106"/>
                  <a:gd name="T13" fmla="*/ 0 h 87"/>
                  <a:gd name="T14" fmla="*/ 32 w 106"/>
                  <a:gd name="T15" fmla="*/ 3 h 87"/>
                  <a:gd name="T16" fmla="*/ 15 w 106"/>
                  <a:gd name="T17" fmla="*/ 12 h 87"/>
                  <a:gd name="T18" fmla="*/ 4 w 106"/>
                  <a:gd name="T19" fmla="*/ 26 h 87"/>
                  <a:gd name="T20" fmla="*/ 0 w 106"/>
                  <a:gd name="T21" fmla="*/ 43 h 87"/>
                  <a:gd name="T22" fmla="*/ 4 w 106"/>
                  <a:gd name="T23" fmla="*/ 61 h 87"/>
                  <a:gd name="T24" fmla="*/ 15 w 106"/>
                  <a:gd name="T25" fmla="*/ 74 h 87"/>
                  <a:gd name="T26" fmla="*/ 32 w 106"/>
                  <a:gd name="T27" fmla="*/ 84 h 87"/>
                  <a:gd name="T28" fmla="*/ 53 w 106"/>
                  <a:gd name="T29" fmla="*/ 87 h 87"/>
                  <a:gd name="T30" fmla="*/ 74 w 106"/>
                  <a:gd name="T31" fmla="*/ 84 h 87"/>
                  <a:gd name="T32" fmla="*/ 90 w 106"/>
                  <a:gd name="T33" fmla="*/ 74 h 87"/>
                  <a:gd name="T34" fmla="*/ 90 w 106"/>
                  <a:gd name="T35" fmla="*/ 7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87">
                    <a:moveTo>
                      <a:pt x="90" y="74"/>
                    </a:moveTo>
                    <a:lnTo>
                      <a:pt x="102" y="61"/>
                    </a:lnTo>
                    <a:lnTo>
                      <a:pt x="106" y="43"/>
                    </a:lnTo>
                    <a:lnTo>
                      <a:pt x="102" y="26"/>
                    </a:lnTo>
                    <a:lnTo>
                      <a:pt x="90" y="12"/>
                    </a:lnTo>
                    <a:lnTo>
                      <a:pt x="74" y="3"/>
                    </a:lnTo>
                    <a:lnTo>
                      <a:pt x="53" y="0"/>
                    </a:lnTo>
                    <a:lnTo>
                      <a:pt x="32" y="3"/>
                    </a:lnTo>
                    <a:lnTo>
                      <a:pt x="15" y="12"/>
                    </a:lnTo>
                    <a:lnTo>
                      <a:pt x="4" y="26"/>
                    </a:lnTo>
                    <a:lnTo>
                      <a:pt x="0" y="43"/>
                    </a:lnTo>
                    <a:lnTo>
                      <a:pt x="4" y="61"/>
                    </a:lnTo>
                    <a:lnTo>
                      <a:pt x="15" y="74"/>
                    </a:lnTo>
                    <a:lnTo>
                      <a:pt x="32" y="84"/>
                    </a:lnTo>
                    <a:lnTo>
                      <a:pt x="53" y="87"/>
                    </a:lnTo>
                    <a:lnTo>
                      <a:pt x="74" y="84"/>
                    </a:lnTo>
                    <a:lnTo>
                      <a:pt x="90" y="74"/>
                    </a:lnTo>
                    <a:lnTo>
                      <a:pt x="90" y="74"/>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 name="Freeform 24"/>
              <p:cNvSpPr>
                <a:spLocks/>
              </p:cNvSpPr>
              <p:nvPr/>
            </p:nvSpPr>
            <p:spPr bwMode="auto">
              <a:xfrm>
                <a:off x="3495675" y="2129315"/>
                <a:ext cx="82550" cy="69850"/>
              </a:xfrm>
              <a:custGeom>
                <a:avLst/>
                <a:gdLst>
                  <a:gd name="T0" fmla="*/ 90 w 106"/>
                  <a:gd name="T1" fmla="*/ 75 h 88"/>
                  <a:gd name="T2" fmla="*/ 102 w 106"/>
                  <a:gd name="T3" fmla="*/ 60 h 88"/>
                  <a:gd name="T4" fmla="*/ 106 w 106"/>
                  <a:gd name="T5" fmla="*/ 44 h 88"/>
                  <a:gd name="T6" fmla="*/ 102 w 106"/>
                  <a:gd name="T7" fmla="*/ 26 h 88"/>
                  <a:gd name="T8" fmla="*/ 90 w 106"/>
                  <a:gd name="T9" fmla="*/ 13 h 88"/>
                  <a:gd name="T10" fmla="*/ 74 w 106"/>
                  <a:gd name="T11" fmla="*/ 2 h 88"/>
                  <a:gd name="T12" fmla="*/ 53 w 106"/>
                  <a:gd name="T13" fmla="*/ 0 h 88"/>
                  <a:gd name="T14" fmla="*/ 32 w 106"/>
                  <a:gd name="T15" fmla="*/ 2 h 88"/>
                  <a:gd name="T16" fmla="*/ 15 w 106"/>
                  <a:gd name="T17" fmla="*/ 13 h 88"/>
                  <a:gd name="T18" fmla="*/ 4 w 106"/>
                  <a:gd name="T19" fmla="*/ 26 h 88"/>
                  <a:gd name="T20" fmla="*/ 0 w 106"/>
                  <a:gd name="T21" fmla="*/ 44 h 88"/>
                  <a:gd name="T22" fmla="*/ 4 w 106"/>
                  <a:gd name="T23" fmla="*/ 60 h 88"/>
                  <a:gd name="T24" fmla="*/ 15 w 106"/>
                  <a:gd name="T25" fmla="*/ 75 h 88"/>
                  <a:gd name="T26" fmla="*/ 32 w 106"/>
                  <a:gd name="T27" fmla="*/ 84 h 88"/>
                  <a:gd name="T28" fmla="*/ 53 w 106"/>
                  <a:gd name="T29" fmla="*/ 88 h 88"/>
                  <a:gd name="T30" fmla="*/ 74 w 106"/>
                  <a:gd name="T31" fmla="*/ 84 h 88"/>
                  <a:gd name="T32" fmla="*/ 90 w 106"/>
                  <a:gd name="T33" fmla="*/ 75 h 88"/>
                  <a:gd name="T34" fmla="*/ 90 w 106"/>
                  <a:gd name="T35"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88">
                    <a:moveTo>
                      <a:pt x="90" y="75"/>
                    </a:moveTo>
                    <a:lnTo>
                      <a:pt x="102" y="60"/>
                    </a:lnTo>
                    <a:lnTo>
                      <a:pt x="106" y="44"/>
                    </a:lnTo>
                    <a:lnTo>
                      <a:pt x="102" y="26"/>
                    </a:lnTo>
                    <a:lnTo>
                      <a:pt x="90" y="13"/>
                    </a:lnTo>
                    <a:lnTo>
                      <a:pt x="74" y="2"/>
                    </a:lnTo>
                    <a:lnTo>
                      <a:pt x="53" y="0"/>
                    </a:lnTo>
                    <a:lnTo>
                      <a:pt x="32" y="2"/>
                    </a:lnTo>
                    <a:lnTo>
                      <a:pt x="15" y="13"/>
                    </a:lnTo>
                    <a:lnTo>
                      <a:pt x="4" y="26"/>
                    </a:lnTo>
                    <a:lnTo>
                      <a:pt x="0" y="44"/>
                    </a:lnTo>
                    <a:lnTo>
                      <a:pt x="4" y="60"/>
                    </a:lnTo>
                    <a:lnTo>
                      <a:pt x="15" y="75"/>
                    </a:lnTo>
                    <a:lnTo>
                      <a:pt x="32" y="84"/>
                    </a:lnTo>
                    <a:lnTo>
                      <a:pt x="53" y="88"/>
                    </a:lnTo>
                    <a:lnTo>
                      <a:pt x="74" y="84"/>
                    </a:lnTo>
                    <a:lnTo>
                      <a:pt x="90" y="75"/>
                    </a:lnTo>
                    <a:lnTo>
                      <a:pt x="90" y="7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25"/>
              <p:cNvSpPr>
                <a:spLocks/>
              </p:cNvSpPr>
              <p:nvPr/>
            </p:nvSpPr>
            <p:spPr bwMode="auto">
              <a:xfrm>
                <a:off x="1600200" y="2341563"/>
                <a:ext cx="52388" cy="42863"/>
              </a:xfrm>
              <a:custGeom>
                <a:avLst/>
                <a:gdLst>
                  <a:gd name="T0" fmla="*/ 65 w 65"/>
                  <a:gd name="T1" fmla="*/ 28 h 54"/>
                  <a:gd name="T2" fmla="*/ 63 w 65"/>
                  <a:gd name="T3" fmla="*/ 17 h 54"/>
                  <a:gd name="T4" fmla="*/ 56 w 65"/>
                  <a:gd name="T5" fmla="*/ 8 h 54"/>
                  <a:gd name="T6" fmla="*/ 44 w 65"/>
                  <a:gd name="T7" fmla="*/ 2 h 54"/>
                  <a:gd name="T8" fmla="*/ 32 w 65"/>
                  <a:gd name="T9" fmla="*/ 0 h 54"/>
                  <a:gd name="T10" fmla="*/ 19 w 65"/>
                  <a:gd name="T11" fmla="*/ 2 h 54"/>
                  <a:gd name="T12" fmla="*/ 10 w 65"/>
                  <a:gd name="T13" fmla="*/ 8 h 54"/>
                  <a:gd name="T14" fmla="*/ 1 w 65"/>
                  <a:gd name="T15" fmla="*/ 17 h 54"/>
                  <a:gd name="T16" fmla="*/ 0 w 65"/>
                  <a:gd name="T17" fmla="*/ 28 h 54"/>
                  <a:gd name="T18" fmla="*/ 1 w 65"/>
                  <a:gd name="T19" fmla="*/ 38 h 54"/>
                  <a:gd name="T20" fmla="*/ 10 w 65"/>
                  <a:gd name="T21" fmla="*/ 46 h 54"/>
                  <a:gd name="T22" fmla="*/ 19 w 65"/>
                  <a:gd name="T23" fmla="*/ 53 h 54"/>
                  <a:gd name="T24" fmla="*/ 32 w 65"/>
                  <a:gd name="T25" fmla="*/ 54 h 54"/>
                  <a:gd name="T26" fmla="*/ 44 w 65"/>
                  <a:gd name="T27" fmla="*/ 53 h 54"/>
                  <a:gd name="T28" fmla="*/ 56 w 65"/>
                  <a:gd name="T29" fmla="*/ 46 h 54"/>
                  <a:gd name="T30" fmla="*/ 63 w 65"/>
                  <a:gd name="T31" fmla="*/ 38 h 54"/>
                  <a:gd name="T32" fmla="*/ 65 w 65"/>
                  <a:gd name="T33" fmla="*/ 28 h 54"/>
                  <a:gd name="T34" fmla="*/ 65 w 65"/>
                  <a:gd name="T3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8"/>
                    </a:moveTo>
                    <a:lnTo>
                      <a:pt x="63" y="17"/>
                    </a:lnTo>
                    <a:lnTo>
                      <a:pt x="56" y="8"/>
                    </a:lnTo>
                    <a:lnTo>
                      <a:pt x="44" y="2"/>
                    </a:lnTo>
                    <a:lnTo>
                      <a:pt x="32" y="0"/>
                    </a:lnTo>
                    <a:lnTo>
                      <a:pt x="19" y="2"/>
                    </a:lnTo>
                    <a:lnTo>
                      <a:pt x="10" y="8"/>
                    </a:lnTo>
                    <a:lnTo>
                      <a:pt x="1" y="17"/>
                    </a:lnTo>
                    <a:lnTo>
                      <a:pt x="0" y="28"/>
                    </a:lnTo>
                    <a:lnTo>
                      <a:pt x="1" y="38"/>
                    </a:lnTo>
                    <a:lnTo>
                      <a:pt x="10" y="46"/>
                    </a:lnTo>
                    <a:lnTo>
                      <a:pt x="19" y="53"/>
                    </a:lnTo>
                    <a:lnTo>
                      <a:pt x="32" y="54"/>
                    </a:lnTo>
                    <a:lnTo>
                      <a:pt x="44" y="53"/>
                    </a:lnTo>
                    <a:lnTo>
                      <a:pt x="56" y="46"/>
                    </a:lnTo>
                    <a:lnTo>
                      <a:pt x="63" y="38"/>
                    </a:lnTo>
                    <a:lnTo>
                      <a:pt x="65" y="2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2" name="Freeform 26"/>
              <p:cNvSpPr>
                <a:spLocks/>
              </p:cNvSpPr>
              <p:nvPr/>
            </p:nvSpPr>
            <p:spPr bwMode="auto">
              <a:xfrm>
                <a:off x="1636713" y="2586038"/>
                <a:ext cx="52388" cy="44450"/>
              </a:xfrm>
              <a:custGeom>
                <a:avLst/>
                <a:gdLst>
                  <a:gd name="T0" fmla="*/ 65 w 65"/>
                  <a:gd name="T1" fmla="*/ 28 h 55"/>
                  <a:gd name="T2" fmla="*/ 64 w 65"/>
                  <a:gd name="T3" fmla="*/ 17 h 55"/>
                  <a:gd name="T4" fmla="*/ 55 w 65"/>
                  <a:gd name="T5" fmla="*/ 8 h 55"/>
                  <a:gd name="T6" fmla="*/ 46 w 65"/>
                  <a:gd name="T7" fmla="*/ 2 h 55"/>
                  <a:gd name="T8" fmla="*/ 33 w 65"/>
                  <a:gd name="T9" fmla="*/ 0 h 55"/>
                  <a:gd name="T10" fmla="*/ 21 w 65"/>
                  <a:gd name="T11" fmla="*/ 2 h 55"/>
                  <a:gd name="T12" fmla="*/ 10 w 65"/>
                  <a:gd name="T13" fmla="*/ 8 h 55"/>
                  <a:gd name="T14" fmla="*/ 3 w 65"/>
                  <a:gd name="T15" fmla="*/ 17 h 55"/>
                  <a:gd name="T16" fmla="*/ 0 w 65"/>
                  <a:gd name="T17" fmla="*/ 28 h 55"/>
                  <a:gd name="T18" fmla="*/ 3 w 65"/>
                  <a:gd name="T19" fmla="*/ 38 h 55"/>
                  <a:gd name="T20" fmla="*/ 10 w 65"/>
                  <a:gd name="T21" fmla="*/ 47 h 55"/>
                  <a:gd name="T22" fmla="*/ 21 w 65"/>
                  <a:gd name="T23" fmla="*/ 53 h 55"/>
                  <a:gd name="T24" fmla="*/ 33 w 65"/>
                  <a:gd name="T25" fmla="*/ 55 h 55"/>
                  <a:gd name="T26" fmla="*/ 46 w 65"/>
                  <a:gd name="T27" fmla="*/ 53 h 55"/>
                  <a:gd name="T28" fmla="*/ 55 w 65"/>
                  <a:gd name="T29" fmla="*/ 47 h 55"/>
                  <a:gd name="T30" fmla="*/ 64 w 65"/>
                  <a:gd name="T31" fmla="*/ 38 h 55"/>
                  <a:gd name="T32" fmla="*/ 65 w 65"/>
                  <a:gd name="T33" fmla="*/ 28 h 55"/>
                  <a:gd name="T34" fmla="*/ 65 w 65"/>
                  <a:gd name="T3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65" y="28"/>
                    </a:moveTo>
                    <a:lnTo>
                      <a:pt x="64" y="17"/>
                    </a:lnTo>
                    <a:lnTo>
                      <a:pt x="55" y="8"/>
                    </a:lnTo>
                    <a:lnTo>
                      <a:pt x="46" y="2"/>
                    </a:lnTo>
                    <a:lnTo>
                      <a:pt x="33" y="0"/>
                    </a:lnTo>
                    <a:lnTo>
                      <a:pt x="21" y="2"/>
                    </a:lnTo>
                    <a:lnTo>
                      <a:pt x="10" y="8"/>
                    </a:lnTo>
                    <a:lnTo>
                      <a:pt x="3" y="17"/>
                    </a:lnTo>
                    <a:lnTo>
                      <a:pt x="0" y="28"/>
                    </a:lnTo>
                    <a:lnTo>
                      <a:pt x="3" y="38"/>
                    </a:lnTo>
                    <a:lnTo>
                      <a:pt x="10" y="47"/>
                    </a:lnTo>
                    <a:lnTo>
                      <a:pt x="21" y="53"/>
                    </a:lnTo>
                    <a:lnTo>
                      <a:pt x="33" y="55"/>
                    </a:lnTo>
                    <a:lnTo>
                      <a:pt x="46" y="53"/>
                    </a:lnTo>
                    <a:lnTo>
                      <a:pt x="55" y="47"/>
                    </a:lnTo>
                    <a:lnTo>
                      <a:pt x="64" y="38"/>
                    </a:lnTo>
                    <a:lnTo>
                      <a:pt x="65" y="2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3" name="Freeform 27"/>
              <p:cNvSpPr>
                <a:spLocks/>
              </p:cNvSpPr>
              <p:nvPr/>
            </p:nvSpPr>
            <p:spPr bwMode="auto">
              <a:xfrm>
                <a:off x="1635125" y="2894013"/>
                <a:ext cx="52388" cy="42863"/>
              </a:xfrm>
              <a:custGeom>
                <a:avLst/>
                <a:gdLst>
                  <a:gd name="T0" fmla="*/ 65 w 65"/>
                  <a:gd name="T1" fmla="*/ 27 h 55"/>
                  <a:gd name="T2" fmla="*/ 63 w 65"/>
                  <a:gd name="T3" fmla="*/ 16 h 55"/>
                  <a:gd name="T4" fmla="*/ 56 w 65"/>
                  <a:gd name="T5" fmla="*/ 7 h 55"/>
                  <a:gd name="T6" fmla="*/ 45 w 65"/>
                  <a:gd name="T7" fmla="*/ 2 h 55"/>
                  <a:gd name="T8" fmla="*/ 32 w 65"/>
                  <a:gd name="T9" fmla="*/ 0 h 55"/>
                  <a:gd name="T10" fmla="*/ 20 w 65"/>
                  <a:gd name="T11" fmla="*/ 2 h 55"/>
                  <a:gd name="T12" fmla="*/ 10 w 65"/>
                  <a:gd name="T13" fmla="*/ 7 h 55"/>
                  <a:gd name="T14" fmla="*/ 3 w 65"/>
                  <a:gd name="T15" fmla="*/ 16 h 55"/>
                  <a:gd name="T16" fmla="*/ 0 w 65"/>
                  <a:gd name="T17" fmla="*/ 27 h 55"/>
                  <a:gd name="T18" fmla="*/ 3 w 65"/>
                  <a:gd name="T19" fmla="*/ 37 h 55"/>
                  <a:gd name="T20" fmla="*/ 10 w 65"/>
                  <a:gd name="T21" fmla="*/ 46 h 55"/>
                  <a:gd name="T22" fmla="*/ 20 w 65"/>
                  <a:gd name="T23" fmla="*/ 52 h 55"/>
                  <a:gd name="T24" fmla="*/ 32 w 65"/>
                  <a:gd name="T25" fmla="*/ 55 h 55"/>
                  <a:gd name="T26" fmla="*/ 45 w 65"/>
                  <a:gd name="T27" fmla="*/ 52 h 55"/>
                  <a:gd name="T28" fmla="*/ 56 w 65"/>
                  <a:gd name="T29" fmla="*/ 46 h 55"/>
                  <a:gd name="T30" fmla="*/ 63 w 65"/>
                  <a:gd name="T31" fmla="*/ 37 h 55"/>
                  <a:gd name="T32" fmla="*/ 65 w 65"/>
                  <a:gd name="T33" fmla="*/ 27 h 55"/>
                  <a:gd name="T34" fmla="*/ 65 w 65"/>
                  <a:gd name="T35"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65" y="27"/>
                    </a:moveTo>
                    <a:lnTo>
                      <a:pt x="63" y="16"/>
                    </a:lnTo>
                    <a:lnTo>
                      <a:pt x="56" y="7"/>
                    </a:lnTo>
                    <a:lnTo>
                      <a:pt x="45" y="2"/>
                    </a:lnTo>
                    <a:lnTo>
                      <a:pt x="32" y="0"/>
                    </a:lnTo>
                    <a:lnTo>
                      <a:pt x="20" y="2"/>
                    </a:lnTo>
                    <a:lnTo>
                      <a:pt x="10" y="7"/>
                    </a:lnTo>
                    <a:lnTo>
                      <a:pt x="3" y="16"/>
                    </a:lnTo>
                    <a:lnTo>
                      <a:pt x="0" y="27"/>
                    </a:lnTo>
                    <a:lnTo>
                      <a:pt x="3" y="37"/>
                    </a:lnTo>
                    <a:lnTo>
                      <a:pt x="10" y="46"/>
                    </a:lnTo>
                    <a:lnTo>
                      <a:pt x="20" y="52"/>
                    </a:lnTo>
                    <a:lnTo>
                      <a:pt x="32" y="55"/>
                    </a:lnTo>
                    <a:lnTo>
                      <a:pt x="45" y="52"/>
                    </a:lnTo>
                    <a:lnTo>
                      <a:pt x="56" y="46"/>
                    </a:lnTo>
                    <a:lnTo>
                      <a:pt x="63" y="37"/>
                    </a:lnTo>
                    <a:lnTo>
                      <a:pt x="65" y="27"/>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5" name="Freeform 28"/>
              <p:cNvSpPr>
                <a:spLocks/>
              </p:cNvSpPr>
              <p:nvPr/>
            </p:nvSpPr>
            <p:spPr bwMode="auto">
              <a:xfrm>
                <a:off x="1635125" y="3062288"/>
                <a:ext cx="52388" cy="42863"/>
              </a:xfrm>
              <a:custGeom>
                <a:avLst/>
                <a:gdLst>
                  <a:gd name="T0" fmla="*/ 65 w 65"/>
                  <a:gd name="T1" fmla="*/ 28 h 55"/>
                  <a:gd name="T2" fmla="*/ 63 w 65"/>
                  <a:gd name="T3" fmla="*/ 17 h 55"/>
                  <a:gd name="T4" fmla="*/ 56 w 65"/>
                  <a:gd name="T5" fmla="*/ 9 h 55"/>
                  <a:gd name="T6" fmla="*/ 45 w 65"/>
                  <a:gd name="T7" fmla="*/ 3 h 55"/>
                  <a:gd name="T8" fmla="*/ 32 w 65"/>
                  <a:gd name="T9" fmla="*/ 0 h 55"/>
                  <a:gd name="T10" fmla="*/ 20 w 65"/>
                  <a:gd name="T11" fmla="*/ 3 h 55"/>
                  <a:gd name="T12" fmla="*/ 10 w 65"/>
                  <a:gd name="T13" fmla="*/ 9 h 55"/>
                  <a:gd name="T14" fmla="*/ 3 w 65"/>
                  <a:gd name="T15" fmla="*/ 17 h 55"/>
                  <a:gd name="T16" fmla="*/ 0 w 65"/>
                  <a:gd name="T17" fmla="*/ 28 h 55"/>
                  <a:gd name="T18" fmla="*/ 3 w 65"/>
                  <a:gd name="T19" fmla="*/ 39 h 55"/>
                  <a:gd name="T20" fmla="*/ 10 w 65"/>
                  <a:gd name="T21" fmla="*/ 47 h 55"/>
                  <a:gd name="T22" fmla="*/ 20 w 65"/>
                  <a:gd name="T23" fmla="*/ 52 h 55"/>
                  <a:gd name="T24" fmla="*/ 32 w 65"/>
                  <a:gd name="T25" fmla="*/ 55 h 55"/>
                  <a:gd name="T26" fmla="*/ 45 w 65"/>
                  <a:gd name="T27" fmla="*/ 52 h 55"/>
                  <a:gd name="T28" fmla="*/ 56 w 65"/>
                  <a:gd name="T29" fmla="*/ 47 h 55"/>
                  <a:gd name="T30" fmla="*/ 63 w 65"/>
                  <a:gd name="T31" fmla="*/ 39 h 55"/>
                  <a:gd name="T32" fmla="*/ 65 w 65"/>
                  <a:gd name="T33" fmla="*/ 28 h 55"/>
                  <a:gd name="T34" fmla="*/ 65 w 65"/>
                  <a:gd name="T3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65" y="28"/>
                    </a:moveTo>
                    <a:lnTo>
                      <a:pt x="63" y="17"/>
                    </a:lnTo>
                    <a:lnTo>
                      <a:pt x="56" y="9"/>
                    </a:lnTo>
                    <a:lnTo>
                      <a:pt x="45" y="3"/>
                    </a:lnTo>
                    <a:lnTo>
                      <a:pt x="32" y="0"/>
                    </a:lnTo>
                    <a:lnTo>
                      <a:pt x="20" y="3"/>
                    </a:lnTo>
                    <a:lnTo>
                      <a:pt x="10" y="9"/>
                    </a:lnTo>
                    <a:lnTo>
                      <a:pt x="3" y="17"/>
                    </a:lnTo>
                    <a:lnTo>
                      <a:pt x="0" y="28"/>
                    </a:lnTo>
                    <a:lnTo>
                      <a:pt x="3" y="39"/>
                    </a:lnTo>
                    <a:lnTo>
                      <a:pt x="10" y="47"/>
                    </a:lnTo>
                    <a:lnTo>
                      <a:pt x="20" y="52"/>
                    </a:lnTo>
                    <a:lnTo>
                      <a:pt x="32" y="55"/>
                    </a:lnTo>
                    <a:lnTo>
                      <a:pt x="45" y="52"/>
                    </a:lnTo>
                    <a:lnTo>
                      <a:pt x="56" y="47"/>
                    </a:lnTo>
                    <a:lnTo>
                      <a:pt x="63" y="39"/>
                    </a:lnTo>
                    <a:lnTo>
                      <a:pt x="65" y="2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6" name="Freeform 29"/>
              <p:cNvSpPr>
                <a:spLocks/>
              </p:cNvSpPr>
              <p:nvPr/>
            </p:nvSpPr>
            <p:spPr bwMode="auto">
              <a:xfrm>
                <a:off x="1636713" y="2992438"/>
                <a:ext cx="52388" cy="42863"/>
              </a:xfrm>
              <a:custGeom>
                <a:avLst/>
                <a:gdLst>
                  <a:gd name="T0" fmla="*/ 55 w 65"/>
                  <a:gd name="T1" fmla="*/ 47 h 54"/>
                  <a:gd name="T2" fmla="*/ 64 w 65"/>
                  <a:gd name="T3" fmla="*/ 38 h 54"/>
                  <a:gd name="T4" fmla="*/ 65 w 65"/>
                  <a:gd name="T5" fmla="*/ 28 h 54"/>
                  <a:gd name="T6" fmla="*/ 64 w 65"/>
                  <a:gd name="T7" fmla="*/ 17 h 54"/>
                  <a:gd name="T8" fmla="*/ 55 w 65"/>
                  <a:gd name="T9" fmla="*/ 8 h 54"/>
                  <a:gd name="T10" fmla="*/ 46 w 65"/>
                  <a:gd name="T11" fmla="*/ 2 h 54"/>
                  <a:gd name="T12" fmla="*/ 33 w 65"/>
                  <a:gd name="T13" fmla="*/ 0 h 54"/>
                  <a:gd name="T14" fmla="*/ 21 w 65"/>
                  <a:gd name="T15" fmla="*/ 2 h 54"/>
                  <a:gd name="T16" fmla="*/ 10 w 65"/>
                  <a:gd name="T17" fmla="*/ 8 h 54"/>
                  <a:gd name="T18" fmla="*/ 3 w 65"/>
                  <a:gd name="T19" fmla="*/ 17 h 54"/>
                  <a:gd name="T20" fmla="*/ 0 w 65"/>
                  <a:gd name="T21" fmla="*/ 28 h 54"/>
                  <a:gd name="T22" fmla="*/ 3 w 65"/>
                  <a:gd name="T23" fmla="*/ 38 h 54"/>
                  <a:gd name="T24" fmla="*/ 10 w 65"/>
                  <a:gd name="T25" fmla="*/ 47 h 54"/>
                  <a:gd name="T26" fmla="*/ 21 w 65"/>
                  <a:gd name="T27" fmla="*/ 53 h 54"/>
                  <a:gd name="T28" fmla="*/ 33 w 65"/>
                  <a:gd name="T29" fmla="*/ 54 h 54"/>
                  <a:gd name="T30" fmla="*/ 46 w 65"/>
                  <a:gd name="T31" fmla="*/ 53 h 54"/>
                  <a:gd name="T32" fmla="*/ 55 w 65"/>
                  <a:gd name="T33" fmla="*/ 47 h 54"/>
                  <a:gd name="T34" fmla="*/ 55 w 65"/>
                  <a:gd name="T35"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5" y="47"/>
                    </a:moveTo>
                    <a:lnTo>
                      <a:pt x="64" y="38"/>
                    </a:lnTo>
                    <a:lnTo>
                      <a:pt x="65" y="28"/>
                    </a:lnTo>
                    <a:lnTo>
                      <a:pt x="64" y="17"/>
                    </a:lnTo>
                    <a:lnTo>
                      <a:pt x="55" y="8"/>
                    </a:lnTo>
                    <a:lnTo>
                      <a:pt x="46" y="2"/>
                    </a:lnTo>
                    <a:lnTo>
                      <a:pt x="33" y="0"/>
                    </a:lnTo>
                    <a:lnTo>
                      <a:pt x="21" y="2"/>
                    </a:lnTo>
                    <a:lnTo>
                      <a:pt x="10" y="8"/>
                    </a:lnTo>
                    <a:lnTo>
                      <a:pt x="3" y="17"/>
                    </a:lnTo>
                    <a:lnTo>
                      <a:pt x="0" y="28"/>
                    </a:lnTo>
                    <a:lnTo>
                      <a:pt x="3" y="38"/>
                    </a:lnTo>
                    <a:lnTo>
                      <a:pt x="10" y="47"/>
                    </a:lnTo>
                    <a:lnTo>
                      <a:pt x="21" y="53"/>
                    </a:lnTo>
                    <a:lnTo>
                      <a:pt x="33" y="54"/>
                    </a:lnTo>
                    <a:lnTo>
                      <a:pt x="46" y="53"/>
                    </a:lnTo>
                    <a:lnTo>
                      <a:pt x="55" y="47"/>
                    </a:lnTo>
                    <a:lnTo>
                      <a:pt x="55"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7" name="Freeform 30"/>
              <p:cNvSpPr>
                <a:spLocks/>
              </p:cNvSpPr>
              <p:nvPr/>
            </p:nvSpPr>
            <p:spPr bwMode="auto">
              <a:xfrm>
                <a:off x="1636713" y="3176588"/>
                <a:ext cx="52388" cy="42863"/>
              </a:xfrm>
              <a:custGeom>
                <a:avLst/>
                <a:gdLst>
                  <a:gd name="T0" fmla="*/ 55 w 65"/>
                  <a:gd name="T1" fmla="*/ 47 h 54"/>
                  <a:gd name="T2" fmla="*/ 64 w 65"/>
                  <a:gd name="T3" fmla="*/ 38 h 54"/>
                  <a:gd name="T4" fmla="*/ 65 w 65"/>
                  <a:gd name="T5" fmla="*/ 27 h 54"/>
                  <a:gd name="T6" fmla="*/ 64 w 65"/>
                  <a:gd name="T7" fmla="*/ 17 h 54"/>
                  <a:gd name="T8" fmla="*/ 55 w 65"/>
                  <a:gd name="T9" fmla="*/ 8 h 54"/>
                  <a:gd name="T10" fmla="*/ 46 w 65"/>
                  <a:gd name="T11" fmla="*/ 2 h 54"/>
                  <a:gd name="T12" fmla="*/ 33 w 65"/>
                  <a:gd name="T13" fmla="*/ 0 h 54"/>
                  <a:gd name="T14" fmla="*/ 21 w 65"/>
                  <a:gd name="T15" fmla="*/ 2 h 54"/>
                  <a:gd name="T16" fmla="*/ 10 w 65"/>
                  <a:gd name="T17" fmla="*/ 8 h 54"/>
                  <a:gd name="T18" fmla="*/ 3 w 65"/>
                  <a:gd name="T19" fmla="*/ 17 h 54"/>
                  <a:gd name="T20" fmla="*/ 0 w 65"/>
                  <a:gd name="T21" fmla="*/ 27 h 54"/>
                  <a:gd name="T22" fmla="*/ 3 w 65"/>
                  <a:gd name="T23" fmla="*/ 38 h 54"/>
                  <a:gd name="T24" fmla="*/ 10 w 65"/>
                  <a:gd name="T25" fmla="*/ 47 h 54"/>
                  <a:gd name="T26" fmla="*/ 21 w 65"/>
                  <a:gd name="T27" fmla="*/ 53 h 54"/>
                  <a:gd name="T28" fmla="*/ 33 w 65"/>
                  <a:gd name="T29" fmla="*/ 54 h 54"/>
                  <a:gd name="T30" fmla="*/ 46 w 65"/>
                  <a:gd name="T31" fmla="*/ 53 h 54"/>
                  <a:gd name="T32" fmla="*/ 55 w 65"/>
                  <a:gd name="T33" fmla="*/ 47 h 54"/>
                  <a:gd name="T34" fmla="*/ 55 w 65"/>
                  <a:gd name="T35"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5" y="47"/>
                    </a:moveTo>
                    <a:lnTo>
                      <a:pt x="64" y="38"/>
                    </a:lnTo>
                    <a:lnTo>
                      <a:pt x="65" y="27"/>
                    </a:lnTo>
                    <a:lnTo>
                      <a:pt x="64" y="17"/>
                    </a:lnTo>
                    <a:lnTo>
                      <a:pt x="55" y="8"/>
                    </a:lnTo>
                    <a:lnTo>
                      <a:pt x="46" y="2"/>
                    </a:lnTo>
                    <a:lnTo>
                      <a:pt x="33" y="0"/>
                    </a:lnTo>
                    <a:lnTo>
                      <a:pt x="21" y="2"/>
                    </a:lnTo>
                    <a:lnTo>
                      <a:pt x="10" y="8"/>
                    </a:lnTo>
                    <a:lnTo>
                      <a:pt x="3" y="17"/>
                    </a:lnTo>
                    <a:lnTo>
                      <a:pt x="0" y="27"/>
                    </a:lnTo>
                    <a:lnTo>
                      <a:pt x="3" y="38"/>
                    </a:lnTo>
                    <a:lnTo>
                      <a:pt x="10" y="47"/>
                    </a:lnTo>
                    <a:lnTo>
                      <a:pt x="21" y="53"/>
                    </a:lnTo>
                    <a:lnTo>
                      <a:pt x="33" y="54"/>
                    </a:lnTo>
                    <a:lnTo>
                      <a:pt x="46" y="53"/>
                    </a:lnTo>
                    <a:lnTo>
                      <a:pt x="55" y="47"/>
                    </a:lnTo>
                    <a:lnTo>
                      <a:pt x="55"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78" name="Freeform 31"/>
              <p:cNvSpPr>
                <a:spLocks/>
              </p:cNvSpPr>
              <p:nvPr/>
            </p:nvSpPr>
            <p:spPr bwMode="auto">
              <a:xfrm>
                <a:off x="3695700" y="3557588"/>
                <a:ext cx="52388" cy="42863"/>
              </a:xfrm>
              <a:custGeom>
                <a:avLst/>
                <a:gdLst>
                  <a:gd name="T0" fmla="*/ 56 w 65"/>
                  <a:gd name="T1" fmla="*/ 46 h 55"/>
                  <a:gd name="T2" fmla="*/ 64 w 65"/>
                  <a:gd name="T3" fmla="*/ 38 h 55"/>
                  <a:gd name="T4" fmla="*/ 65 w 65"/>
                  <a:gd name="T5" fmla="*/ 27 h 55"/>
                  <a:gd name="T6" fmla="*/ 64 w 65"/>
                  <a:gd name="T7" fmla="*/ 16 h 55"/>
                  <a:gd name="T8" fmla="*/ 56 w 65"/>
                  <a:gd name="T9" fmla="*/ 8 h 55"/>
                  <a:gd name="T10" fmla="*/ 46 w 65"/>
                  <a:gd name="T11" fmla="*/ 3 h 55"/>
                  <a:gd name="T12" fmla="*/ 33 w 65"/>
                  <a:gd name="T13" fmla="*/ 0 h 55"/>
                  <a:gd name="T14" fmla="*/ 21 w 65"/>
                  <a:gd name="T15" fmla="*/ 3 h 55"/>
                  <a:gd name="T16" fmla="*/ 10 w 65"/>
                  <a:gd name="T17" fmla="*/ 8 h 55"/>
                  <a:gd name="T18" fmla="*/ 3 w 65"/>
                  <a:gd name="T19" fmla="*/ 16 h 55"/>
                  <a:gd name="T20" fmla="*/ 0 w 65"/>
                  <a:gd name="T21" fmla="*/ 27 h 55"/>
                  <a:gd name="T22" fmla="*/ 3 w 65"/>
                  <a:gd name="T23" fmla="*/ 38 h 55"/>
                  <a:gd name="T24" fmla="*/ 10 w 65"/>
                  <a:gd name="T25" fmla="*/ 46 h 55"/>
                  <a:gd name="T26" fmla="*/ 21 w 65"/>
                  <a:gd name="T27" fmla="*/ 52 h 55"/>
                  <a:gd name="T28" fmla="*/ 33 w 65"/>
                  <a:gd name="T29" fmla="*/ 55 h 55"/>
                  <a:gd name="T30" fmla="*/ 46 w 65"/>
                  <a:gd name="T31" fmla="*/ 52 h 55"/>
                  <a:gd name="T32" fmla="*/ 56 w 65"/>
                  <a:gd name="T33" fmla="*/ 46 h 55"/>
                  <a:gd name="T34" fmla="*/ 56 w 65"/>
                  <a:gd name="T35"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56" y="46"/>
                    </a:moveTo>
                    <a:lnTo>
                      <a:pt x="64" y="38"/>
                    </a:lnTo>
                    <a:lnTo>
                      <a:pt x="65" y="27"/>
                    </a:lnTo>
                    <a:lnTo>
                      <a:pt x="64" y="16"/>
                    </a:lnTo>
                    <a:lnTo>
                      <a:pt x="56" y="8"/>
                    </a:lnTo>
                    <a:lnTo>
                      <a:pt x="46" y="3"/>
                    </a:lnTo>
                    <a:lnTo>
                      <a:pt x="33" y="0"/>
                    </a:lnTo>
                    <a:lnTo>
                      <a:pt x="21" y="3"/>
                    </a:lnTo>
                    <a:lnTo>
                      <a:pt x="10" y="8"/>
                    </a:lnTo>
                    <a:lnTo>
                      <a:pt x="3" y="16"/>
                    </a:lnTo>
                    <a:lnTo>
                      <a:pt x="0" y="27"/>
                    </a:lnTo>
                    <a:lnTo>
                      <a:pt x="3" y="38"/>
                    </a:lnTo>
                    <a:lnTo>
                      <a:pt x="10" y="46"/>
                    </a:lnTo>
                    <a:lnTo>
                      <a:pt x="21" y="52"/>
                    </a:lnTo>
                    <a:lnTo>
                      <a:pt x="33" y="55"/>
                    </a:lnTo>
                    <a:lnTo>
                      <a:pt x="46" y="52"/>
                    </a:lnTo>
                    <a:lnTo>
                      <a:pt x="56" y="46"/>
                    </a:lnTo>
                    <a:lnTo>
                      <a:pt x="56"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0" name="Freeform 32"/>
              <p:cNvSpPr>
                <a:spLocks/>
              </p:cNvSpPr>
              <p:nvPr/>
            </p:nvSpPr>
            <p:spPr bwMode="auto">
              <a:xfrm>
                <a:off x="3730625" y="3638551"/>
                <a:ext cx="50800" cy="42863"/>
              </a:xfrm>
              <a:custGeom>
                <a:avLst/>
                <a:gdLst>
                  <a:gd name="T0" fmla="*/ 57 w 65"/>
                  <a:gd name="T1" fmla="*/ 46 h 54"/>
                  <a:gd name="T2" fmla="*/ 64 w 65"/>
                  <a:gd name="T3" fmla="*/ 38 h 54"/>
                  <a:gd name="T4" fmla="*/ 65 w 65"/>
                  <a:gd name="T5" fmla="*/ 27 h 54"/>
                  <a:gd name="T6" fmla="*/ 64 w 65"/>
                  <a:gd name="T7" fmla="*/ 17 h 54"/>
                  <a:gd name="T8" fmla="*/ 57 w 65"/>
                  <a:gd name="T9" fmla="*/ 8 h 54"/>
                  <a:gd name="T10" fmla="*/ 46 w 65"/>
                  <a:gd name="T11" fmla="*/ 2 h 54"/>
                  <a:gd name="T12" fmla="*/ 33 w 65"/>
                  <a:gd name="T13" fmla="*/ 0 h 54"/>
                  <a:gd name="T14" fmla="*/ 21 w 65"/>
                  <a:gd name="T15" fmla="*/ 2 h 54"/>
                  <a:gd name="T16" fmla="*/ 10 w 65"/>
                  <a:gd name="T17" fmla="*/ 8 h 54"/>
                  <a:gd name="T18" fmla="*/ 3 w 65"/>
                  <a:gd name="T19" fmla="*/ 17 h 54"/>
                  <a:gd name="T20" fmla="*/ 0 w 65"/>
                  <a:gd name="T21" fmla="*/ 27 h 54"/>
                  <a:gd name="T22" fmla="*/ 3 w 65"/>
                  <a:gd name="T23" fmla="*/ 38 h 54"/>
                  <a:gd name="T24" fmla="*/ 10 w 65"/>
                  <a:gd name="T25" fmla="*/ 46 h 54"/>
                  <a:gd name="T26" fmla="*/ 21 w 65"/>
                  <a:gd name="T27" fmla="*/ 52 h 54"/>
                  <a:gd name="T28" fmla="*/ 33 w 65"/>
                  <a:gd name="T29" fmla="*/ 54 h 54"/>
                  <a:gd name="T30" fmla="*/ 46 w 65"/>
                  <a:gd name="T31" fmla="*/ 52 h 54"/>
                  <a:gd name="T32" fmla="*/ 57 w 65"/>
                  <a:gd name="T33" fmla="*/ 46 h 54"/>
                  <a:gd name="T34" fmla="*/ 57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7" y="46"/>
                    </a:moveTo>
                    <a:lnTo>
                      <a:pt x="64" y="38"/>
                    </a:lnTo>
                    <a:lnTo>
                      <a:pt x="65" y="27"/>
                    </a:lnTo>
                    <a:lnTo>
                      <a:pt x="64" y="17"/>
                    </a:lnTo>
                    <a:lnTo>
                      <a:pt x="57" y="8"/>
                    </a:lnTo>
                    <a:lnTo>
                      <a:pt x="46" y="2"/>
                    </a:lnTo>
                    <a:lnTo>
                      <a:pt x="33" y="0"/>
                    </a:lnTo>
                    <a:lnTo>
                      <a:pt x="21" y="2"/>
                    </a:lnTo>
                    <a:lnTo>
                      <a:pt x="10" y="8"/>
                    </a:lnTo>
                    <a:lnTo>
                      <a:pt x="3" y="17"/>
                    </a:lnTo>
                    <a:lnTo>
                      <a:pt x="0" y="27"/>
                    </a:lnTo>
                    <a:lnTo>
                      <a:pt x="3" y="38"/>
                    </a:lnTo>
                    <a:lnTo>
                      <a:pt x="10" y="46"/>
                    </a:lnTo>
                    <a:lnTo>
                      <a:pt x="21" y="52"/>
                    </a:lnTo>
                    <a:lnTo>
                      <a:pt x="33" y="54"/>
                    </a:lnTo>
                    <a:lnTo>
                      <a:pt x="46" y="52"/>
                    </a:lnTo>
                    <a:lnTo>
                      <a:pt x="57" y="46"/>
                    </a:lnTo>
                    <a:lnTo>
                      <a:pt x="57"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1" name="Freeform 33"/>
              <p:cNvSpPr>
                <a:spLocks/>
              </p:cNvSpPr>
              <p:nvPr/>
            </p:nvSpPr>
            <p:spPr bwMode="auto">
              <a:xfrm>
                <a:off x="2522538" y="3252788"/>
                <a:ext cx="52388" cy="42863"/>
              </a:xfrm>
              <a:custGeom>
                <a:avLst/>
                <a:gdLst>
                  <a:gd name="T0" fmla="*/ 57 w 67"/>
                  <a:gd name="T1" fmla="*/ 47 h 55"/>
                  <a:gd name="T2" fmla="*/ 64 w 67"/>
                  <a:gd name="T3" fmla="*/ 37 h 55"/>
                  <a:gd name="T4" fmla="*/ 67 w 67"/>
                  <a:gd name="T5" fmla="*/ 27 h 55"/>
                  <a:gd name="T6" fmla="*/ 64 w 67"/>
                  <a:gd name="T7" fmla="*/ 17 h 55"/>
                  <a:gd name="T8" fmla="*/ 57 w 67"/>
                  <a:gd name="T9" fmla="*/ 7 h 55"/>
                  <a:gd name="T10" fmla="*/ 46 w 67"/>
                  <a:gd name="T11" fmla="*/ 2 h 55"/>
                  <a:gd name="T12" fmla="*/ 34 w 67"/>
                  <a:gd name="T13" fmla="*/ 0 h 55"/>
                  <a:gd name="T14" fmla="*/ 21 w 67"/>
                  <a:gd name="T15" fmla="*/ 2 h 55"/>
                  <a:gd name="T16" fmla="*/ 10 w 67"/>
                  <a:gd name="T17" fmla="*/ 7 h 55"/>
                  <a:gd name="T18" fmla="*/ 3 w 67"/>
                  <a:gd name="T19" fmla="*/ 17 h 55"/>
                  <a:gd name="T20" fmla="*/ 0 w 67"/>
                  <a:gd name="T21" fmla="*/ 27 h 55"/>
                  <a:gd name="T22" fmla="*/ 3 w 67"/>
                  <a:gd name="T23" fmla="*/ 37 h 55"/>
                  <a:gd name="T24" fmla="*/ 10 w 67"/>
                  <a:gd name="T25" fmla="*/ 47 h 55"/>
                  <a:gd name="T26" fmla="*/ 21 w 67"/>
                  <a:gd name="T27" fmla="*/ 52 h 55"/>
                  <a:gd name="T28" fmla="*/ 34 w 67"/>
                  <a:gd name="T29" fmla="*/ 55 h 55"/>
                  <a:gd name="T30" fmla="*/ 46 w 67"/>
                  <a:gd name="T31" fmla="*/ 52 h 55"/>
                  <a:gd name="T32" fmla="*/ 57 w 67"/>
                  <a:gd name="T33" fmla="*/ 47 h 55"/>
                  <a:gd name="T34" fmla="*/ 57 w 67"/>
                  <a:gd name="T3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55">
                    <a:moveTo>
                      <a:pt x="57" y="47"/>
                    </a:moveTo>
                    <a:lnTo>
                      <a:pt x="64" y="37"/>
                    </a:lnTo>
                    <a:lnTo>
                      <a:pt x="67" y="27"/>
                    </a:lnTo>
                    <a:lnTo>
                      <a:pt x="64" y="17"/>
                    </a:lnTo>
                    <a:lnTo>
                      <a:pt x="57" y="7"/>
                    </a:lnTo>
                    <a:lnTo>
                      <a:pt x="46" y="2"/>
                    </a:lnTo>
                    <a:lnTo>
                      <a:pt x="34" y="0"/>
                    </a:lnTo>
                    <a:lnTo>
                      <a:pt x="21" y="2"/>
                    </a:lnTo>
                    <a:lnTo>
                      <a:pt x="10" y="7"/>
                    </a:lnTo>
                    <a:lnTo>
                      <a:pt x="3" y="17"/>
                    </a:lnTo>
                    <a:lnTo>
                      <a:pt x="0" y="27"/>
                    </a:lnTo>
                    <a:lnTo>
                      <a:pt x="3" y="37"/>
                    </a:lnTo>
                    <a:lnTo>
                      <a:pt x="10" y="47"/>
                    </a:lnTo>
                    <a:lnTo>
                      <a:pt x="21" y="52"/>
                    </a:lnTo>
                    <a:lnTo>
                      <a:pt x="34" y="55"/>
                    </a:lnTo>
                    <a:lnTo>
                      <a:pt x="46" y="52"/>
                    </a:lnTo>
                    <a:lnTo>
                      <a:pt x="57" y="47"/>
                    </a:lnTo>
                    <a:lnTo>
                      <a:pt x="57"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2" name="Freeform 34"/>
              <p:cNvSpPr>
                <a:spLocks/>
              </p:cNvSpPr>
              <p:nvPr/>
            </p:nvSpPr>
            <p:spPr bwMode="auto">
              <a:xfrm>
                <a:off x="2813050" y="3260726"/>
                <a:ext cx="52388" cy="42863"/>
              </a:xfrm>
              <a:custGeom>
                <a:avLst/>
                <a:gdLst>
                  <a:gd name="T0" fmla="*/ 56 w 66"/>
                  <a:gd name="T1" fmla="*/ 46 h 54"/>
                  <a:gd name="T2" fmla="*/ 64 w 66"/>
                  <a:gd name="T3" fmla="*/ 37 h 54"/>
                  <a:gd name="T4" fmla="*/ 66 w 66"/>
                  <a:gd name="T5" fmla="*/ 26 h 54"/>
                  <a:gd name="T6" fmla="*/ 64 w 66"/>
                  <a:gd name="T7" fmla="*/ 16 h 54"/>
                  <a:gd name="T8" fmla="*/ 56 w 66"/>
                  <a:gd name="T9" fmla="*/ 8 h 54"/>
                  <a:gd name="T10" fmla="*/ 46 w 66"/>
                  <a:gd name="T11" fmla="*/ 1 h 54"/>
                  <a:gd name="T12" fmla="*/ 34 w 66"/>
                  <a:gd name="T13" fmla="*/ 0 h 54"/>
                  <a:gd name="T14" fmla="*/ 21 w 66"/>
                  <a:gd name="T15" fmla="*/ 1 h 54"/>
                  <a:gd name="T16" fmla="*/ 10 w 66"/>
                  <a:gd name="T17" fmla="*/ 8 h 54"/>
                  <a:gd name="T18" fmla="*/ 3 w 66"/>
                  <a:gd name="T19" fmla="*/ 16 h 54"/>
                  <a:gd name="T20" fmla="*/ 0 w 66"/>
                  <a:gd name="T21" fmla="*/ 26 h 54"/>
                  <a:gd name="T22" fmla="*/ 3 w 66"/>
                  <a:gd name="T23" fmla="*/ 37 h 54"/>
                  <a:gd name="T24" fmla="*/ 10 w 66"/>
                  <a:gd name="T25" fmla="*/ 46 h 54"/>
                  <a:gd name="T26" fmla="*/ 21 w 66"/>
                  <a:gd name="T27" fmla="*/ 52 h 54"/>
                  <a:gd name="T28" fmla="*/ 34 w 66"/>
                  <a:gd name="T29" fmla="*/ 54 h 54"/>
                  <a:gd name="T30" fmla="*/ 46 w 66"/>
                  <a:gd name="T31" fmla="*/ 52 h 54"/>
                  <a:gd name="T32" fmla="*/ 56 w 66"/>
                  <a:gd name="T33" fmla="*/ 46 h 54"/>
                  <a:gd name="T34" fmla="*/ 56 w 66"/>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56" y="46"/>
                    </a:moveTo>
                    <a:lnTo>
                      <a:pt x="64" y="37"/>
                    </a:lnTo>
                    <a:lnTo>
                      <a:pt x="66" y="26"/>
                    </a:lnTo>
                    <a:lnTo>
                      <a:pt x="64" y="16"/>
                    </a:lnTo>
                    <a:lnTo>
                      <a:pt x="56" y="8"/>
                    </a:lnTo>
                    <a:lnTo>
                      <a:pt x="46" y="1"/>
                    </a:lnTo>
                    <a:lnTo>
                      <a:pt x="34" y="0"/>
                    </a:lnTo>
                    <a:lnTo>
                      <a:pt x="21" y="1"/>
                    </a:lnTo>
                    <a:lnTo>
                      <a:pt x="10" y="8"/>
                    </a:lnTo>
                    <a:lnTo>
                      <a:pt x="3" y="16"/>
                    </a:lnTo>
                    <a:lnTo>
                      <a:pt x="0" y="26"/>
                    </a:lnTo>
                    <a:lnTo>
                      <a:pt x="3" y="37"/>
                    </a:lnTo>
                    <a:lnTo>
                      <a:pt x="10" y="46"/>
                    </a:lnTo>
                    <a:lnTo>
                      <a:pt x="21" y="52"/>
                    </a:lnTo>
                    <a:lnTo>
                      <a:pt x="34" y="54"/>
                    </a:lnTo>
                    <a:lnTo>
                      <a:pt x="46" y="52"/>
                    </a:lnTo>
                    <a:lnTo>
                      <a:pt x="56" y="46"/>
                    </a:lnTo>
                    <a:lnTo>
                      <a:pt x="56"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3" name="Freeform 35"/>
              <p:cNvSpPr>
                <a:spLocks/>
              </p:cNvSpPr>
              <p:nvPr/>
            </p:nvSpPr>
            <p:spPr bwMode="auto">
              <a:xfrm>
                <a:off x="2595563" y="3019426"/>
                <a:ext cx="52388" cy="42863"/>
              </a:xfrm>
              <a:custGeom>
                <a:avLst/>
                <a:gdLst>
                  <a:gd name="T0" fmla="*/ 56 w 65"/>
                  <a:gd name="T1" fmla="*/ 46 h 54"/>
                  <a:gd name="T2" fmla="*/ 63 w 65"/>
                  <a:gd name="T3" fmla="*/ 37 h 54"/>
                  <a:gd name="T4" fmla="*/ 65 w 65"/>
                  <a:gd name="T5" fmla="*/ 27 h 54"/>
                  <a:gd name="T6" fmla="*/ 63 w 65"/>
                  <a:gd name="T7" fmla="*/ 16 h 54"/>
                  <a:gd name="T8" fmla="*/ 56 w 65"/>
                  <a:gd name="T9" fmla="*/ 8 h 54"/>
                  <a:gd name="T10" fmla="*/ 45 w 65"/>
                  <a:gd name="T11" fmla="*/ 3 h 54"/>
                  <a:gd name="T12" fmla="*/ 33 w 65"/>
                  <a:gd name="T13" fmla="*/ 0 h 54"/>
                  <a:gd name="T14" fmla="*/ 20 w 65"/>
                  <a:gd name="T15" fmla="*/ 3 h 54"/>
                  <a:gd name="T16" fmla="*/ 9 w 65"/>
                  <a:gd name="T17" fmla="*/ 8 h 54"/>
                  <a:gd name="T18" fmla="*/ 2 w 65"/>
                  <a:gd name="T19" fmla="*/ 16 h 54"/>
                  <a:gd name="T20" fmla="*/ 0 w 65"/>
                  <a:gd name="T21" fmla="*/ 27 h 54"/>
                  <a:gd name="T22" fmla="*/ 2 w 65"/>
                  <a:gd name="T23" fmla="*/ 37 h 54"/>
                  <a:gd name="T24" fmla="*/ 9 w 65"/>
                  <a:gd name="T25" fmla="*/ 46 h 54"/>
                  <a:gd name="T26" fmla="*/ 20 w 65"/>
                  <a:gd name="T27" fmla="*/ 52 h 54"/>
                  <a:gd name="T28" fmla="*/ 33 w 65"/>
                  <a:gd name="T29" fmla="*/ 54 h 54"/>
                  <a:gd name="T30" fmla="*/ 45 w 65"/>
                  <a:gd name="T31" fmla="*/ 52 h 54"/>
                  <a:gd name="T32" fmla="*/ 56 w 65"/>
                  <a:gd name="T3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56" y="46"/>
                    </a:moveTo>
                    <a:lnTo>
                      <a:pt x="63" y="37"/>
                    </a:lnTo>
                    <a:lnTo>
                      <a:pt x="65" y="27"/>
                    </a:lnTo>
                    <a:lnTo>
                      <a:pt x="63" y="16"/>
                    </a:lnTo>
                    <a:lnTo>
                      <a:pt x="56" y="8"/>
                    </a:lnTo>
                    <a:lnTo>
                      <a:pt x="45" y="3"/>
                    </a:lnTo>
                    <a:lnTo>
                      <a:pt x="33" y="0"/>
                    </a:lnTo>
                    <a:lnTo>
                      <a:pt x="20" y="3"/>
                    </a:lnTo>
                    <a:lnTo>
                      <a:pt x="9" y="8"/>
                    </a:lnTo>
                    <a:lnTo>
                      <a:pt x="2" y="16"/>
                    </a:lnTo>
                    <a:lnTo>
                      <a:pt x="0" y="27"/>
                    </a:lnTo>
                    <a:lnTo>
                      <a:pt x="2" y="37"/>
                    </a:lnTo>
                    <a:lnTo>
                      <a:pt x="9" y="46"/>
                    </a:lnTo>
                    <a:lnTo>
                      <a:pt x="20" y="52"/>
                    </a:lnTo>
                    <a:lnTo>
                      <a:pt x="33" y="54"/>
                    </a:lnTo>
                    <a:lnTo>
                      <a:pt x="45" y="52"/>
                    </a:lnTo>
                    <a:lnTo>
                      <a:pt x="56"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4" name="Freeform 36"/>
              <p:cNvSpPr>
                <a:spLocks/>
              </p:cNvSpPr>
              <p:nvPr/>
            </p:nvSpPr>
            <p:spPr bwMode="auto">
              <a:xfrm>
                <a:off x="2559050" y="2903538"/>
                <a:ext cx="52388" cy="42863"/>
              </a:xfrm>
              <a:custGeom>
                <a:avLst/>
                <a:gdLst>
                  <a:gd name="T0" fmla="*/ 55 w 65"/>
                  <a:gd name="T1" fmla="*/ 46 h 54"/>
                  <a:gd name="T2" fmla="*/ 62 w 65"/>
                  <a:gd name="T3" fmla="*/ 38 h 54"/>
                  <a:gd name="T4" fmla="*/ 65 w 65"/>
                  <a:gd name="T5" fmla="*/ 28 h 54"/>
                  <a:gd name="T6" fmla="*/ 62 w 65"/>
                  <a:gd name="T7" fmla="*/ 17 h 54"/>
                  <a:gd name="T8" fmla="*/ 55 w 65"/>
                  <a:gd name="T9" fmla="*/ 8 h 54"/>
                  <a:gd name="T10" fmla="*/ 44 w 65"/>
                  <a:gd name="T11" fmla="*/ 2 h 54"/>
                  <a:gd name="T12" fmla="*/ 32 w 65"/>
                  <a:gd name="T13" fmla="*/ 0 h 54"/>
                  <a:gd name="T14" fmla="*/ 19 w 65"/>
                  <a:gd name="T15" fmla="*/ 2 h 54"/>
                  <a:gd name="T16" fmla="*/ 9 w 65"/>
                  <a:gd name="T17" fmla="*/ 8 h 54"/>
                  <a:gd name="T18" fmla="*/ 2 w 65"/>
                  <a:gd name="T19" fmla="*/ 17 h 54"/>
                  <a:gd name="T20" fmla="*/ 0 w 65"/>
                  <a:gd name="T21" fmla="*/ 28 h 54"/>
                  <a:gd name="T22" fmla="*/ 2 w 65"/>
                  <a:gd name="T23" fmla="*/ 38 h 54"/>
                  <a:gd name="T24" fmla="*/ 9 w 65"/>
                  <a:gd name="T25" fmla="*/ 46 h 54"/>
                  <a:gd name="T26" fmla="*/ 19 w 65"/>
                  <a:gd name="T27" fmla="*/ 52 h 54"/>
                  <a:gd name="T28" fmla="*/ 32 w 65"/>
                  <a:gd name="T29" fmla="*/ 54 h 54"/>
                  <a:gd name="T30" fmla="*/ 44 w 65"/>
                  <a:gd name="T31" fmla="*/ 52 h 54"/>
                  <a:gd name="T32" fmla="*/ 55 w 65"/>
                  <a:gd name="T3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55" y="46"/>
                    </a:moveTo>
                    <a:lnTo>
                      <a:pt x="62" y="38"/>
                    </a:lnTo>
                    <a:lnTo>
                      <a:pt x="65" y="28"/>
                    </a:lnTo>
                    <a:lnTo>
                      <a:pt x="62" y="17"/>
                    </a:lnTo>
                    <a:lnTo>
                      <a:pt x="55" y="8"/>
                    </a:lnTo>
                    <a:lnTo>
                      <a:pt x="44" y="2"/>
                    </a:lnTo>
                    <a:lnTo>
                      <a:pt x="32" y="0"/>
                    </a:lnTo>
                    <a:lnTo>
                      <a:pt x="19" y="2"/>
                    </a:lnTo>
                    <a:lnTo>
                      <a:pt x="9" y="8"/>
                    </a:lnTo>
                    <a:lnTo>
                      <a:pt x="2" y="17"/>
                    </a:lnTo>
                    <a:lnTo>
                      <a:pt x="0" y="28"/>
                    </a:lnTo>
                    <a:lnTo>
                      <a:pt x="2" y="38"/>
                    </a:lnTo>
                    <a:lnTo>
                      <a:pt x="9" y="46"/>
                    </a:lnTo>
                    <a:lnTo>
                      <a:pt x="19" y="52"/>
                    </a:lnTo>
                    <a:lnTo>
                      <a:pt x="32" y="54"/>
                    </a:lnTo>
                    <a:lnTo>
                      <a:pt x="44" y="52"/>
                    </a:lnTo>
                    <a:lnTo>
                      <a:pt x="55"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5" name="Freeform 37"/>
              <p:cNvSpPr>
                <a:spLocks/>
              </p:cNvSpPr>
              <p:nvPr/>
            </p:nvSpPr>
            <p:spPr bwMode="auto">
              <a:xfrm>
                <a:off x="2705100" y="2784476"/>
                <a:ext cx="52388" cy="42863"/>
              </a:xfrm>
              <a:custGeom>
                <a:avLst/>
                <a:gdLst>
                  <a:gd name="T0" fmla="*/ 56 w 65"/>
                  <a:gd name="T1" fmla="*/ 46 h 54"/>
                  <a:gd name="T2" fmla="*/ 63 w 65"/>
                  <a:gd name="T3" fmla="*/ 38 h 54"/>
                  <a:gd name="T4" fmla="*/ 65 w 65"/>
                  <a:gd name="T5" fmla="*/ 28 h 54"/>
                  <a:gd name="T6" fmla="*/ 63 w 65"/>
                  <a:gd name="T7" fmla="*/ 17 h 54"/>
                  <a:gd name="T8" fmla="*/ 56 w 65"/>
                  <a:gd name="T9" fmla="*/ 8 h 54"/>
                  <a:gd name="T10" fmla="*/ 45 w 65"/>
                  <a:gd name="T11" fmla="*/ 2 h 54"/>
                  <a:gd name="T12" fmla="*/ 32 w 65"/>
                  <a:gd name="T13" fmla="*/ 0 h 54"/>
                  <a:gd name="T14" fmla="*/ 20 w 65"/>
                  <a:gd name="T15" fmla="*/ 2 h 54"/>
                  <a:gd name="T16" fmla="*/ 10 w 65"/>
                  <a:gd name="T17" fmla="*/ 8 h 54"/>
                  <a:gd name="T18" fmla="*/ 1 w 65"/>
                  <a:gd name="T19" fmla="*/ 17 h 54"/>
                  <a:gd name="T20" fmla="*/ 0 w 65"/>
                  <a:gd name="T21" fmla="*/ 28 h 54"/>
                  <a:gd name="T22" fmla="*/ 1 w 65"/>
                  <a:gd name="T23" fmla="*/ 38 h 54"/>
                  <a:gd name="T24" fmla="*/ 10 w 65"/>
                  <a:gd name="T25" fmla="*/ 46 h 54"/>
                  <a:gd name="T26" fmla="*/ 20 w 65"/>
                  <a:gd name="T27" fmla="*/ 52 h 54"/>
                  <a:gd name="T28" fmla="*/ 32 w 65"/>
                  <a:gd name="T29" fmla="*/ 54 h 54"/>
                  <a:gd name="T30" fmla="*/ 45 w 65"/>
                  <a:gd name="T31" fmla="*/ 52 h 54"/>
                  <a:gd name="T32" fmla="*/ 56 w 65"/>
                  <a:gd name="T33" fmla="*/ 46 h 54"/>
                  <a:gd name="T34" fmla="*/ 56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6" y="46"/>
                    </a:moveTo>
                    <a:lnTo>
                      <a:pt x="63" y="38"/>
                    </a:lnTo>
                    <a:lnTo>
                      <a:pt x="65" y="28"/>
                    </a:lnTo>
                    <a:lnTo>
                      <a:pt x="63" y="17"/>
                    </a:lnTo>
                    <a:lnTo>
                      <a:pt x="56" y="8"/>
                    </a:lnTo>
                    <a:lnTo>
                      <a:pt x="45" y="2"/>
                    </a:lnTo>
                    <a:lnTo>
                      <a:pt x="32" y="0"/>
                    </a:lnTo>
                    <a:lnTo>
                      <a:pt x="20" y="2"/>
                    </a:lnTo>
                    <a:lnTo>
                      <a:pt x="10" y="8"/>
                    </a:lnTo>
                    <a:lnTo>
                      <a:pt x="1" y="17"/>
                    </a:lnTo>
                    <a:lnTo>
                      <a:pt x="0" y="28"/>
                    </a:lnTo>
                    <a:lnTo>
                      <a:pt x="1" y="38"/>
                    </a:lnTo>
                    <a:lnTo>
                      <a:pt x="10" y="46"/>
                    </a:lnTo>
                    <a:lnTo>
                      <a:pt x="20" y="52"/>
                    </a:lnTo>
                    <a:lnTo>
                      <a:pt x="32" y="54"/>
                    </a:lnTo>
                    <a:lnTo>
                      <a:pt x="45" y="52"/>
                    </a:lnTo>
                    <a:lnTo>
                      <a:pt x="56" y="46"/>
                    </a:lnTo>
                    <a:lnTo>
                      <a:pt x="56"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6" name="Freeform 38"/>
              <p:cNvSpPr>
                <a:spLocks/>
              </p:cNvSpPr>
              <p:nvPr/>
            </p:nvSpPr>
            <p:spPr bwMode="auto">
              <a:xfrm>
                <a:off x="2851150" y="2932113"/>
                <a:ext cx="50800" cy="42863"/>
              </a:xfrm>
              <a:custGeom>
                <a:avLst/>
                <a:gdLst>
                  <a:gd name="T0" fmla="*/ 55 w 65"/>
                  <a:gd name="T1" fmla="*/ 46 h 54"/>
                  <a:gd name="T2" fmla="*/ 62 w 65"/>
                  <a:gd name="T3" fmla="*/ 38 h 54"/>
                  <a:gd name="T4" fmla="*/ 65 w 65"/>
                  <a:gd name="T5" fmla="*/ 27 h 54"/>
                  <a:gd name="T6" fmla="*/ 62 w 65"/>
                  <a:gd name="T7" fmla="*/ 17 h 54"/>
                  <a:gd name="T8" fmla="*/ 55 w 65"/>
                  <a:gd name="T9" fmla="*/ 8 h 54"/>
                  <a:gd name="T10" fmla="*/ 44 w 65"/>
                  <a:gd name="T11" fmla="*/ 2 h 54"/>
                  <a:gd name="T12" fmla="*/ 31 w 65"/>
                  <a:gd name="T13" fmla="*/ 0 h 54"/>
                  <a:gd name="T14" fmla="*/ 19 w 65"/>
                  <a:gd name="T15" fmla="*/ 2 h 54"/>
                  <a:gd name="T16" fmla="*/ 8 w 65"/>
                  <a:gd name="T17" fmla="*/ 8 h 54"/>
                  <a:gd name="T18" fmla="*/ 1 w 65"/>
                  <a:gd name="T19" fmla="*/ 17 h 54"/>
                  <a:gd name="T20" fmla="*/ 0 w 65"/>
                  <a:gd name="T21" fmla="*/ 27 h 54"/>
                  <a:gd name="T22" fmla="*/ 1 w 65"/>
                  <a:gd name="T23" fmla="*/ 38 h 54"/>
                  <a:gd name="T24" fmla="*/ 8 w 65"/>
                  <a:gd name="T25" fmla="*/ 46 h 54"/>
                  <a:gd name="T26" fmla="*/ 19 w 65"/>
                  <a:gd name="T27" fmla="*/ 53 h 54"/>
                  <a:gd name="T28" fmla="*/ 31 w 65"/>
                  <a:gd name="T29" fmla="*/ 54 h 54"/>
                  <a:gd name="T30" fmla="*/ 44 w 65"/>
                  <a:gd name="T31" fmla="*/ 53 h 54"/>
                  <a:gd name="T32" fmla="*/ 55 w 65"/>
                  <a:gd name="T33" fmla="*/ 46 h 54"/>
                  <a:gd name="T34" fmla="*/ 55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5" y="46"/>
                    </a:moveTo>
                    <a:lnTo>
                      <a:pt x="62" y="38"/>
                    </a:lnTo>
                    <a:lnTo>
                      <a:pt x="65" y="27"/>
                    </a:lnTo>
                    <a:lnTo>
                      <a:pt x="62" y="17"/>
                    </a:lnTo>
                    <a:lnTo>
                      <a:pt x="55" y="8"/>
                    </a:lnTo>
                    <a:lnTo>
                      <a:pt x="44" y="2"/>
                    </a:lnTo>
                    <a:lnTo>
                      <a:pt x="31" y="0"/>
                    </a:lnTo>
                    <a:lnTo>
                      <a:pt x="19" y="2"/>
                    </a:lnTo>
                    <a:lnTo>
                      <a:pt x="8" y="8"/>
                    </a:lnTo>
                    <a:lnTo>
                      <a:pt x="1" y="17"/>
                    </a:lnTo>
                    <a:lnTo>
                      <a:pt x="0" y="27"/>
                    </a:lnTo>
                    <a:lnTo>
                      <a:pt x="1" y="38"/>
                    </a:lnTo>
                    <a:lnTo>
                      <a:pt x="8" y="46"/>
                    </a:lnTo>
                    <a:lnTo>
                      <a:pt x="19" y="53"/>
                    </a:lnTo>
                    <a:lnTo>
                      <a:pt x="31" y="54"/>
                    </a:lnTo>
                    <a:lnTo>
                      <a:pt x="44" y="53"/>
                    </a:lnTo>
                    <a:lnTo>
                      <a:pt x="55" y="46"/>
                    </a:lnTo>
                    <a:lnTo>
                      <a:pt x="55"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7" name="Freeform 39"/>
              <p:cNvSpPr>
                <a:spLocks/>
              </p:cNvSpPr>
              <p:nvPr/>
            </p:nvSpPr>
            <p:spPr bwMode="auto">
              <a:xfrm>
                <a:off x="2776538" y="2959101"/>
                <a:ext cx="52388" cy="42863"/>
              </a:xfrm>
              <a:custGeom>
                <a:avLst/>
                <a:gdLst>
                  <a:gd name="T0" fmla="*/ 56 w 66"/>
                  <a:gd name="T1" fmla="*/ 47 h 56"/>
                  <a:gd name="T2" fmla="*/ 63 w 66"/>
                  <a:gd name="T3" fmla="*/ 38 h 56"/>
                  <a:gd name="T4" fmla="*/ 66 w 66"/>
                  <a:gd name="T5" fmla="*/ 28 h 56"/>
                  <a:gd name="T6" fmla="*/ 63 w 66"/>
                  <a:gd name="T7" fmla="*/ 18 h 56"/>
                  <a:gd name="T8" fmla="*/ 56 w 66"/>
                  <a:gd name="T9" fmla="*/ 8 h 56"/>
                  <a:gd name="T10" fmla="*/ 45 w 66"/>
                  <a:gd name="T11" fmla="*/ 3 h 56"/>
                  <a:gd name="T12" fmla="*/ 32 w 66"/>
                  <a:gd name="T13" fmla="*/ 0 h 56"/>
                  <a:gd name="T14" fmla="*/ 20 w 66"/>
                  <a:gd name="T15" fmla="*/ 3 h 56"/>
                  <a:gd name="T16" fmla="*/ 10 w 66"/>
                  <a:gd name="T17" fmla="*/ 8 h 56"/>
                  <a:gd name="T18" fmla="*/ 2 w 66"/>
                  <a:gd name="T19" fmla="*/ 18 h 56"/>
                  <a:gd name="T20" fmla="*/ 0 w 66"/>
                  <a:gd name="T21" fmla="*/ 28 h 56"/>
                  <a:gd name="T22" fmla="*/ 2 w 66"/>
                  <a:gd name="T23" fmla="*/ 38 h 56"/>
                  <a:gd name="T24" fmla="*/ 10 w 66"/>
                  <a:gd name="T25" fmla="*/ 47 h 56"/>
                  <a:gd name="T26" fmla="*/ 20 w 66"/>
                  <a:gd name="T27" fmla="*/ 53 h 56"/>
                  <a:gd name="T28" fmla="*/ 32 w 66"/>
                  <a:gd name="T29" fmla="*/ 56 h 56"/>
                  <a:gd name="T30" fmla="*/ 45 w 66"/>
                  <a:gd name="T31" fmla="*/ 53 h 56"/>
                  <a:gd name="T32" fmla="*/ 56 w 66"/>
                  <a:gd name="T33" fmla="*/ 47 h 56"/>
                  <a:gd name="T34" fmla="*/ 56 w 66"/>
                  <a:gd name="T3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6">
                    <a:moveTo>
                      <a:pt x="56" y="47"/>
                    </a:moveTo>
                    <a:lnTo>
                      <a:pt x="63" y="38"/>
                    </a:lnTo>
                    <a:lnTo>
                      <a:pt x="66" y="28"/>
                    </a:lnTo>
                    <a:lnTo>
                      <a:pt x="63" y="18"/>
                    </a:lnTo>
                    <a:lnTo>
                      <a:pt x="56" y="8"/>
                    </a:lnTo>
                    <a:lnTo>
                      <a:pt x="45" y="3"/>
                    </a:lnTo>
                    <a:lnTo>
                      <a:pt x="32" y="0"/>
                    </a:lnTo>
                    <a:lnTo>
                      <a:pt x="20" y="3"/>
                    </a:lnTo>
                    <a:lnTo>
                      <a:pt x="10" y="8"/>
                    </a:lnTo>
                    <a:lnTo>
                      <a:pt x="2" y="18"/>
                    </a:lnTo>
                    <a:lnTo>
                      <a:pt x="0" y="28"/>
                    </a:lnTo>
                    <a:lnTo>
                      <a:pt x="2" y="38"/>
                    </a:lnTo>
                    <a:lnTo>
                      <a:pt x="10" y="47"/>
                    </a:lnTo>
                    <a:lnTo>
                      <a:pt x="20" y="53"/>
                    </a:lnTo>
                    <a:lnTo>
                      <a:pt x="32" y="56"/>
                    </a:lnTo>
                    <a:lnTo>
                      <a:pt x="45" y="53"/>
                    </a:lnTo>
                    <a:lnTo>
                      <a:pt x="56" y="47"/>
                    </a:lnTo>
                    <a:lnTo>
                      <a:pt x="56"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8" name="Freeform 40"/>
              <p:cNvSpPr>
                <a:spLocks/>
              </p:cNvSpPr>
              <p:nvPr/>
            </p:nvSpPr>
            <p:spPr bwMode="auto">
              <a:xfrm>
                <a:off x="2593975" y="2365376"/>
                <a:ext cx="52388" cy="42863"/>
              </a:xfrm>
              <a:custGeom>
                <a:avLst/>
                <a:gdLst>
                  <a:gd name="T0" fmla="*/ 65 w 65"/>
                  <a:gd name="T1" fmla="*/ 27 h 54"/>
                  <a:gd name="T2" fmla="*/ 62 w 65"/>
                  <a:gd name="T3" fmla="*/ 16 h 54"/>
                  <a:gd name="T4" fmla="*/ 55 w 65"/>
                  <a:gd name="T5" fmla="*/ 7 h 54"/>
                  <a:gd name="T6" fmla="*/ 46 w 65"/>
                  <a:gd name="T7" fmla="*/ 1 h 54"/>
                  <a:gd name="T8" fmla="*/ 33 w 65"/>
                  <a:gd name="T9" fmla="*/ 0 h 54"/>
                  <a:gd name="T10" fmla="*/ 19 w 65"/>
                  <a:gd name="T11" fmla="*/ 1 h 54"/>
                  <a:gd name="T12" fmla="*/ 9 w 65"/>
                  <a:gd name="T13" fmla="*/ 7 h 54"/>
                  <a:gd name="T14" fmla="*/ 3 w 65"/>
                  <a:gd name="T15" fmla="*/ 16 h 54"/>
                  <a:gd name="T16" fmla="*/ 0 w 65"/>
                  <a:gd name="T17" fmla="*/ 27 h 54"/>
                  <a:gd name="T18" fmla="*/ 3 w 65"/>
                  <a:gd name="T19" fmla="*/ 37 h 54"/>
                  <a:gd name="T20" fmla="*/ 9 w 65"/>
                  <a:gd name="T21" fmla="*/ 46 h 54"/>
                  <a:gd name="T22" fmla="*/ 19 w 65"/>
                  <a:gd name="T23" fmla="*/ 52 h 54"/>
                  <a:gd name="T24" fmla="*/ 33 w 65"/>
                  <a:gd name="T25" fmla="*/ 54 h 54"/>
                  <a:gd name="T26" fmla="*/ 46 w 65"/>
                  <a:gd name="T27" fmla="*/ 52 h 54"/>
                  <a:gd name="T28" fmla="*/ 55 w 65"/>
                  <a:gd name="T29" fmla="*/ 46 h 54"/>
                  <a:gd name="T30" fmla="*/ 62 w 65"/>
                  <a:gd name="T31" fmla="*/ 37 h 54"/>
                  <a:gd name="T32" fmla="*/ 65 w 65"/>
                  <a:gd name="T33" fmla="*/ 27 h 54"/>
                  <a:gd name="T34" fmla="*/ 65 w 65"/>
                  <a:gd name="T3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7"/>
                    </a:moveTo>
                    <a:lnTo>
                      <a:pt x="62" y="16"/>
                    </a:lnTo>
                    <a:lnTo>
                      <a:pt x="55" y="7"/>
                    </a:lnTo>
                    <a:lnTo>
                      <a:pt x="46" y="1"/>
                    </a:lnTo>
                    <a:lnTo>
                      <a:pt x="33" y="0"/>
                    </a:lnTo>
                    <a:lnTo>
                      <a:pt x="19" y="1"/>
                    </a:lnTo>
                    <a:lnTo>
                      <a:pt x="9" y="7"/>
                    </a:lnTo>
                    <a:lnTo>
                      <a:pt x="3" y="16"/>
                    </a:lnTo>
                    <a:lnTo>
                      <a:pt x="0" y="27"/>
                    </a:lnTo>
                    <a:lnTo>
                      <a:pt x="3" y="37"/>
                    </a:lnTo>
                    <a:lnTo>
                      <a:pt x="9" y="46"/>
                    </a:lnTo>
                    <a:lnTo>
                      <a:pt x="19" y="52"/>
                    </a:lnTo>
                    <a:lnTo>
                      <a:pt x="33" y="54"/>
                    </a:lnTo>
                    <a:lnTo>
                      <a:pt x="46" y="52"/>
                    </a:lnTo>
                    <a:lnTo>
                      <a:pt x="55" y="46"/>
                    </a:lnTo>
                    <a:lnTo>
                      <a:pt x="62" y="37"/>
                    </a:lnTo>
                    <a:lnTo>
                      <a:pt x="65" y="27"/>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89" name="Freeform 41"/>
              <p:cNvSpPr>
                <a:spLocks/>
              </p:cNvSpPr>
              <p:nvPr/>
            </p:nvSpPr>
            <p:spPr bwMode="auto">
              <a:xfrm>
                <a:off x="2667000" y="2190751"/>
                <a:ext cx="52388" cy="42863"/>
              </a:xfrm>
              <a:custGeom>
                <a:avLst/>
                <a:gdLst>
                  <a:gd name="T0" fmla="*/ 65 w 65"/>
                  <a:gd name="T1" fmla="*/ 28 h 54"/>
                  <a:gd name="T2" fmla="*/ 64 w 65"/>
                  <a:gd name="T3" fmla="*/ 16 h 54"/>
                  <a:gd name="T4" fmla="*/ 57 w 65"/>
                  <a:gd name="T5" fmla="*/ 8 h 54"/>
                  <a:gd name="T6" fmla="*/ 46 w 65"/>
                  <a:gd name="T7" fmla="*/ 2 h 54"/>
                  <a:gd name="T8" fmla="*/ 33 w 65"/>
                  <a:gd name="T9" fmla="*/ 0 h 54"/>
                  <a:gd name="T10" fmla="*/ 21 w 65"/>
                  <a:gd name="T11" fmla="*/ 2 h 54"/>
                  <a:gd name="T12" fmla="*/ 10 w 65"/>
                  <a:gd name="T13" fmla="*/ 8 h 54"/>
                  <a:gd name="T14" fmla="*/ 3 w 65"/>
                  <a:gd name="T15" fmla="*/ 16 h 54"/>
                  <a:gd name="T16" fmla="*/ 0 w 65"/>
                  <a:gd name="T17" fmla="*/ 28 h 54"/>
                  <a:gd name="T18" fmla="*/ 3 w 65"/>
                  <a:gd name="T19" fmla="*/ 38 h 54"/>
                  <a:gd name="T20" fmla="*/ 10 w 65"/>
                  <a:gd name="T21" fmla="*/ 46 h 54"/>
                  <a:gd name="T22" fmla="*/ 21 w 65"/>
                  <a:gd name="T23" fmla="*/ 52 h 54"/>
                  <a:gd name="T24" fmla="*/ 33 w 65"/>
                  <a:gd name="T25" fmla="*/ 54 h 54"/>
                  <a:gd name="T26" fmla="*/ 46 w 65"/>
                  <a:gd name="T27" fmla="*/ 52 h 54"/>
                  <a:gd name="T28" fmla="*/ 57 w 65"/>
                  <a:gd name="T29" fmla="*/ 46 h 54"/>
                  <a:gd name="T30" fmla="*/ 64 w 65"/>
                  <a:gd name="T31" fmla="*/ 38 h 54"/>
                  <a:gd name="T32" fmla="*/ 65 w 65"/>
                  <a:gd name="T33" fmla="*/ 28 h 54"/>
                  <a:gd name="T34" fmla="*/ 65 w 65"/>
                  <a:gd name="T3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8"/>
                    </a:moveTo>
                    <a:lnTo>
                      <a:pt x="64" y="16"/>
                    </a:lnTo>
                    <a:lnTo>
                      <a:pt x="57" y="8"/>
                    </a:lnTo>
                    <a:lnTo>
                      <a:pt x="46" y="2"/>
                    </a:lnTo>
                    <a:lnTo>
                      <a:pt x="33" y="0"/>
                    </a:lnTo>
                    <a:lnTo>
                      <a:pt x="21" y="2"/>
                    </a:lnTo>
                    <a:lnTo>
                      <a:pt x="10" y="8"/>
                    </a:lnTo>
                    <a:lnTo>
                      <a:pt x="3" y="16"/>
                    </a:lnTo>
                    <a:lnTo>
                      <a:pt x="0" y="28"/>
                    </a:lnTo>
                    <a:lnTo>
                      <a:pt x="3" y="38"/>
                    </a:lnTo>
                    <a:lnTo>
                      <a:pt x="10" y="46"/>
                    </a:lnTo>
                    <a:lnTo>
                      <a:pt x="21" y="52"/>
                    </a:lnTo>
                    <a:lnTo>
                      <a:pt x="33" y="54"/>
                    </a:lnTo>
                    <a:lnTo>
                      <a:pt x="46" y="52"/>
                    </a:lnTo>
                    <a:lnTo>
                      <a:pt x="57" y="46"/>
                    </a:lnTo>
                    <a:lnTo>
                      <a:pt x="64" y="38"/>
                    </a:lnTo>
                    <a:lnTo>
                      <a:pt x="65" y="2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0" name="Freeform 42"/>
              <p:cNvSpPr>
                <a:spLocks/>
              </p:cNvSpPr>
              <p:nvPr/>
            </p:nvSpPr>
            <p:spPr bwMode="auto">
              <a:xfrm>
                <a:off x="2667000" y="2386013"/>
                <a:ext cx="52388" cy="42863"/>
              </a:xfrm>
              <a:custGeom>
                <a:avLst/>
                <a:gdLst>
                  <a:gd name="T0" fmla="*/ 65 w 65"/>
                  <a:gd name="T1" fmla="*/ 26 h 54"/>
                  <a:gd name="T2" fmla="*/ 64 w 65"/>
                  <a:gd name="T3" fmla="*/ 16 h 54"/>
                  <a:gd name="T4" fmla="*/ 57 w 65"/>
                  <a:gd name="T5" fmla="*/ 7 h 54"/>
                  <a:gd name="T6" fmla="*/ 46 w 65"/>
                  <a:gd name="T7" fmla="*/ 1 h 54"/>
                  <a:gd name="T8" fmla="*/ 33 w 65"/>
                  <a:gd name="T9" fmla="*/ 0 h 54"/>
                  <a:gd name="T10" fmla="*/ 21 w 65"/>
                  <a:gd name="T11" fmla="*/ 1 h 54"/>
                  <a:gd name="T12" fmla="*/ 10 w 65"/>
                  <a:gd name="T13" fmla="*/ 7 h 54"/>
                  <a:gd name="T14" fmla="*/ 3 w 65"/>
                  <a:gd name="T15" fmla="*/ 16 h 54"/>
                  <a:gd name="T16" fmla="*/ 0 w 65"/>
                  <a:gd name="T17" fmla="*/ 26 h 54"/>
                  <a:gd name="T18" fmla="*/ 3 w 65"/>
                  <a:gd name="T19" fmla="*/ 37 h 54"/>
                  <a:gd name="T20" fmla="*/ 10 w 65"/>
                  <a:gd name="T21" fmla="*/ 46 h 54"/>
                  <a:gd name="T22" fmla="*/ 21 w 65"/>
                  <a:gd name="T23" fmla="*/ 52 h 54"/>
                  <a:gd name="T24" fmla="*/ 33 w 65"/>
                  <a:gd name="T25" fmla="*/ 54 h 54"/>
                  <a:gd name="T26" fmla="*/ 46 w 65"/>
                  <a:gd name="T27" fmla="*/ 52 h 54"/>
                  <a:gd name="T28" fmla="*/ 57 w 65"/>
                  <a:gd name="T29" fmla="*/ 46 h 54"/>
                  <a:gd name="T30" fmla="*/ 64 w 65"/>
                  <a:gd name="T31" fmla="*/ 37 h 54"/>
                  <a:gd name="T32" fmla="*/ 65 w 65"/>
                  <a:gd name="T33" fmla="*/ 26 h 54"/>
                  <a:gd name="T34" fmla="*/ 65 w 65"/>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6"/>
                    </a:moveTo>
                    <a:lnTo>
                      <a:pt x="64" y="16"/>
                    </a:lnTo>
                    <a:lnTo>
                      <a:pt x="57" y="7"/>
                    </a:lnTo>
                    <a:lnTo>
                      <a:pt x="46" y="1"/>
                    </a:lnTo>
                    <a:lnTo>
                      <a:pt x="33" y="0"/>
                    </a:lnTo>
                    <a:lnTo>
                      <a:pt x="21" y="1"/>
                    </a:lnTo>
                    <a:lnTo>
                      <a:pt x="10" y="7"/>
                    </a:lnTo>
                    <a:lnTo>
                      <a:pt x="3" y="16"/>
                    </a:lnTo>
                    <a:lnTo>
                      <a:pt x="0" y="26"/>
                    </a:lnTo>
                    <a:lnTo>
                      <a:pt x="3" y="37"/>
                    </a:lnTo>
                    <a:lnTo>
                      <a:pt x="10" y="46"/>
                    </a:lnTo>
                    <a:lnTo>
                      <a:pt x="21" y="52"/>
                    </a:lnTo>
                    <a:lnTo>
                      <a:pt x="33" y="54"/>
                    </a:lnTo>
                    <a:lnTo>
                      <a:pt x="46" y="52"/>
                    </a:lnTo>
                    <a:lnTo>
                      <a:pt x="57" y="46"/>
                    </a:lnTo>
                    <a:lnTo>
                      <a:pt x="64" y="37"/>
                    </a:lnTo>
                    <a:lnTo>
                      <a:pt x="65" y="26"/>
                    </a:lnTo>
                    <a:lnTo>
                      <a:pt x="65"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1" name="Freeform 43"/>
              <p:cNvSpPr>
                <a:spLocks/>
              </p:cNvSpPr>
              <p:nvPr/>
            </p:nvSpPr>
            <p:spPr bwMode="auto">
              <a:xfrm>
                <a:off x="2776538" y="2559051"/>
                <a:ext cx="52388" cy="42863"/>
              </a:xfrm>
              <a:custGeom>
                <a:avLst/>
                <a:gdLst>
                  <a:gd name="T0" fmla="*/ 66 w 66"/>
                  <a:gd name="T1" fmla="*/ 28 h 55"/>
                  <a:gd name="T2" fmla="*/ 63 w 66"/>
                  <a:gd name="T3" fmla="*/ 18 h 55"/>
                  <a:gd name="T4" fmla="*/ 56 w 66"/>
                  <a:gd name="T5" fmla="*/ 8 h 55"/>
                  <a:gd name="T6" fmla="*/ 45 w 66"/>
                  <a:gd name="T7" fmla="*/ 3 h 55"/>
                  <a:gd name="T8" fmla="*/ 32 w 66"/>
                  <a:gd name="T9" fmla="*/ 0 h 55"/>
                  <a:gd name="T10" fmla="*/ 20 w 66"/>
                  <a:gd name="T11" fmla="*/ 3 h 55"/>
                  <a:gd name="T12" fmla="*/ 10 w 66"/>
                  <a:gd name="T13" fmla="*/ 8 h 55"/>
                  <a:gd name="T14" fmla="*/ 2 w 66"/>
                  <a:gd name="T15" fmla="*/ 18 h 55"/>
                  <a:gd name="T16" fmla="*/ 0 w 66"/>
                  <a:gd name="T17" fmla="*/ 28 h 55"/>
                  <a:gd name="T18" fmla="*/ 2 w 66"/>
                  <a:gd name="T19" fmla="*/ 38 h 55"/>
                  <a:gd name="T20" fmla="*/ 10 w 66"/>
                  <a:gd name="T21" fmla="*/ 47 h 55"/>
                  <a:gd name="T22" fmla="*/ 20 w 66"/>
                  <a:gd name="T23" fmla="*/ 52 h 55"/>
                  <a:gd name="T24" fmla="*/ 32 w 66"/>
                  <a:gd name="T25" fmla="*/ 55 h 55"/>
                  <a:gd name="T26" fmla="*/ 45 w 66"/>
                  <a:gd name="T27" fmla="*/ 52 h 55"/>
                  <a:gd name="T28" fmla="*/ 56 w 66"/>
                  <a:gd name="T29" fmla="*/ 47 h 55"/>
                  <a:gd name="T30" fmla="*/ 63 w 66"/>
                  <a:gd name="T31" fmla="*/ 38 h 55"/>
                  <a:gd name="T32" fmla="*/ 66 w 66"/>
                  <a:gd name="T33" fmla="*/ 28 h 55"/>
                  <a:gd name="T34" fmla="*/ 66 w 66"/>
                  <a:gd name="T3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5">
                    <a:moveTo>
                      <a:pt x="66" y="28"/>
                    </a:moveTo>
                    <a:lnTo>
                      <a:pt x="63" y="18"/>
                    </a:lnTo>
                    <a:lnTo>
                      <a:pt x="56" y="8"/>
                    </a:lnTo>
                    <a:lnTo>
                      <a:pt x="45" y="3"/>
                    </a:lnTo>
                    <a:lnTo>
                      <a:pt x="32" y="0"/>
                    </a:lnTo>
                    <a:lnTo>
                      <a:pt x="20" y="3"/>
                    </a:lnTo>
                    <a:lnTo>
                      <a:pt x="10" y="8"/>
                    </a:lnTo>
                    <a:lnTo>
                      <a:pt x="2" y="18"/>
                    </a:lnTo>
                    <a:lnTo>
                      <a:pt x="0" y="28"/>
                    </a:lnTo>
                    <a:lnTo>
                      <a:pt x="2" y="38"/>
                    </a:lnTo>
                    <a:lnTo>
                      <a:pt x="10" y="47"/>
                    </a:lnTo>
                    <a:lnTo>
                      <a:pt x="20" y="52"/>
                    </a:lnTo>
                    <a:lnTo>
                      <a:pt x="32" y="55"/>
                    </a:lnTo>
                    <a:lnTo>
                      <a:pt x="45" y="52"/>
                    </a:lnTo>
                    <a:lnTo>
                      <a:pt x="56" y="47"/>
                    </a:lnTo>
                    <a:lnTo>
                      <a:pt x="63" y="38"/>
                    </a:lnTo>
                    <a:lnTo>
                      <a:pt x="66" y="28"/>
                    </a:lnTo>
                    <a:lnTo>
                      <a:pt x="66"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2" name="Freeform 44"/>
              <p:cNvSpPr>
                <a:spLocks/>
              </p:cNvSpPr>
              <p:nvPr/>
            </p:nvSpPr>
            <p:spPr bwMode="auto">
              <a:xfrm>
                <a:off x="2705100" y="2586038"/>
                <a:ext cx="52388" cy="44450"/>
              </a:xfrm>
              <a:custGeom>
                <a:avLst/>
                <a:gdLst>
                  <a:gd name="T0" fmla="*/ 65 w 65"/>
                  <a:gd name="T1" fmla="*/ 28 h 55"/>
                  <a:gd name="T2" fmla="*/ 63 w 65"/>
                  <a:gd name="T3" fmla="*/ 17 h 55"/>
                  <a:gd name="T4" fmla="*/ 56 w 65"/>
                  <a:gd name="T5" fmla="*/ 8 h 55"/>
                  <a:gd name="T6" fmla="*/ 45 w 65"/>
                  <a:gd name="T7" fmla="*/ 2 h 55"/>
                  <a:gd name="T8" fmla="*/ 32 w 65"/>
                  <a:gd name="T9" fmla="*/ 0 h 55"/>
                  <a:gd name="T10" fmla="*/ 20 w 65"/>
                  <a:gd name="T11" fmla="*/ 2 h 55"/>
                  <a:gd name="T12" fmla="*/ 10 w 65"/>
                  <a:gd name="T13" fmla="*/ 8 h 55"/>
                  <a:gd name="T14" fmla="*/ 1 w 65"/>
                  <a:gd name="T15" fmla="*/ 17 h 55"/>
                  <a:gd name="T16" fmla="*/ 0 w 65"/>
                  <a:gd name="T17" fmla="*/ 28 h 55"/>
                  <a:gd name="T18" fmla="*/ 1 w 65"/>
                  <a:gd name="T19" fmla="*/ 38 h 55"/>
                  <a:gd name="T20" fmla="*/ 10 w 65"/>
                  <a:gd name="T21" fmla="*/ 47 h 55"/>
                  <a:gd name="T22" fmla="*/ 20 w 65"/>
                  <a:gd name="T23" fmla="*/ 53 h 55"/>
                  <a:gd name="T24" fmla="*/ 32 w 65"/>
                  <a:gd name="T25" fmla="*/ 55 h 55"/>
                  <a:gd name="T26" fmla="*/ 45 w 65"/>
                  <a:gd name="T27" fmla="*/ 53 h 55"/>
                  <a:gd name="T28" fmla="*/ 56 w 65"/>
                  <a:gd name="T29" fmla="*/ 47 h 55"/>
                  <a:gd name="T30" fmla="*/ 63 w 65"/>
                  <a:gd name="T31" fmla="*/ 38 h 55"/>
                  <a:gd name="T32" fmla="*/ 65 w 65"/>
                  <a:gd name="T33" fmla="*/ 28 h 55"/>
                  <a:gd name="T34" fmla="*/ 65 w 65"/>
                  <a:gd name="T3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65" y="28"/>
                    </a:moveTo>
                    <a:lnTo>
                      <a:pt x="63" y="17"/>
                    </a:lnTo>
                    <a:lnTo>
                      <a:pt x="56" y="8"/>
                    </a:lnTo>
                    <a:lnTo>
                      <a:pt x="45" y="2"/>
                    </a:lnTo>
                    <a:lnTo>
                      <a:pt x="32" y="0"/>
                    </a:lnTo>
                    <a:lnTo>
                      <a:pt x="20" y="2"/>
                    </a:lnTo>
                    <a:lnTo>
                      <a:pt x="10" y="8"/>
                    </a:lnTo>
                    <a:lnTo>
                      <a:pt x="1" y="17"/>
                    </a:lnTo>
                    <a:lnTo>
                      <a:pt x="0" y="28"/>
                    </a:lnTo>
                    <a:lnTo>
                      <a:pt x="1" y="38"/>
                    </a:lnTo>
                    <a:lnTo>
                      <a:pt x="10" y="47"/>
                    </a:lnTo>
                    <a:lnTo>
                      <a:pt x="20" y="53"/>
                    </a:lnTo>
                    <a:lnTo>
                      <a:pt x="32" y="55"/>
                    </a:lnTo>
                    <a:lnTo>
                      <a:pt x="45" y="53"/>
                    </a:lnTo>
                    <a:lnTo>
                      <a:pt x="56" y="47"/>
                    </a:lnTo>
                    <a:lnTo>
                      <a:pt x="63" y="38"/>
                    </a:lnTo>
                    <a:lnTo>
                      <a:pt x="65" y="2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3" name="Freeform 45"/>
              <p:cNvSpPr>
                <a:spLocks/>
              </p:cNvSpPr>
              <p:nvPr/>
            </p:nvSpPr>
            <p:spPr bwMode="auto">
              <a:xfrm>
                <a:off x="2743200" y="2851151"/>
                <a:ext cx="50800" cy="42863"/>
              </a:xfrm>
              <a:custGeom>
                <a:avLst/>
                <a:gdLst>
                  <a:gd name="T0" fmla="*/ 66 w 66"/>
                  <a:gd name="T1" fmla="*/ 27 h 54"/>
                  <a:gd name="T2" fmla="*/ 63 w 66"/>
                  <a:gd name="T3" fmla="*/ 16 h 54"/>
                  <a:gd name="T4" fmla="*/ 56 w 66"/>
                  <a:gd name="T5" fmla="*/ 7 h 54"/>
                  <a:gd name="T6" fmla="*/ 45 w 66"/>
                  <a:gd name="T7" fmla="*/ 1 h 54"/>
                  <a:gd name="T8" fmla="*/ 32 w 66"/>
                  <a:gd name="T9" fmla="*/ 0 h 54"/>
                  <a:gd name="T10" fmla="*/ 20 w 66"/>
                  <a:gd name="T11" fmla="*/ 1 h 54"/>
                  <a:gd name="T12" fmla="*/ 9 w 66"/>
                  <a:gd name="T13" fmla="*/ 7 h 54"/>
                  <a:gd name="T14" fmla="*/ 2 w 66"/>
                  <a:gd name="T15" fmla="*/ 16 h 54"/>
                  <a:gd name="T16" fmla="*/ 0 w 66"/>
                  <a:gd name="T17" fmla="*/ 27 h 54"/>
                  <a:gd name="T18" fmla="*/ 2 w 66"/>
                  <a:gd name="T19" fmla="*/ 37 h 54"/>
                  <a:gd name="T20" fmla="*/ 9 w 66"/>
                  <a:gd name="T21" fmla="*/ 46 h 54"/>
                  <a:gd name="T22" fmla="*/ 20 w 66"/>
                  <a:gd name="T23" fmla="*/ 52 h 54"/>
                  <a:gd name="T24" fmla="*/ 32 w 66"/>
                  <a:gd name="T25" fmla="*/ 54 h 54"/>
                  <a:gd name="T26" fmla="*/ 45 w 66"/>
                  <a:gd name="T27" fmla="*/ 52 h 54"/>
                  <a:gd name="T28" fmla="*/ 56 w 66"/>
                  <a:gd name="T29" fmla="*/ 46 h 54"/>
                  <a:gd name="T30" fmla="*/ 63 w 66"/>
                  <a:gd name="T31" fmla="*/ 37 h 54"/>
                  <a:gd name="T32" fmla="*/ 66 w 66"/>
                  <a:gd name="T33" fmla="*/ 27 h 54"/>
                  <a:gd name="T34" fmla="*/ 66 w 66"/>
                  <a:gd name="T3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66" y="27"/>
                    </a:moveTo>
                    <a:lnTo>
                      <a:pt x="63" y="16"/>
                    </a:lnTo>
                    <a:lnTo>
                      <a:pt x="56" y="7"/>
                    </a:lnTo>
                    <a:lnTo>
                      <a:pt x="45" y="1"/>
                    </a:lnTo>
                    <a:lnTo>
                      <a:pt x="32" y="0"/>
                    </a:lnTo>
                    <a:lnTo>
                      <a:pt x="20" y="1"/>
                    </a:lnTo>
                    <a:lnTo>
                      <a:pt x="9" y="7"/>
                    </a:lnTo>
                    <a:lnTo>
                      <a:pt x="2" y="16"/>
                    </a:lnTo>
                    <a:lnTo>
                      <a:pt x="0" y="27"/>
                    </a:lnTo>
                    <a:lnTo>
                      <a:pt x="2" y="37"/>
                    </a:lnTo>
                    <a:lnTo>
                      <a:pt x="9" y="46"/>
                    </a:lnTo>
                    <a:lnTo>
                      <a:pt x="20" y="52"/>
                    </a:lnTo>
                    <a:lnTo>
                      <a:pt x="32" y="54"/>
                    </a:lnTo>
                    <a:lnTo>
                      <a:pt x="45" y="52"/>
                    </a:lnTo>
                    <a:lnTo>
                      <a:pt x="56" y="46"/>
                    </a:lnTo>
                    <a:lnTo>
                      <a:pt x="63" y="37"/>
                    </a:lnTo>
                    <a:lnTo>
                      <a:pt x="66" y="27"/>
                    </a:lnTo>
                    <a:lnTo>
                      <a:pt x="66"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4" name="Freeform 46"/>
              <p:cNvSpPr>
                <a:spLocks/>
              </p:cNvSpPr>
              <p:nvPr/>
            </p:nvSpPr>
            <p:spPr bwMode="auto">
              <a:xfrm>
                <a:off x="2630488" y="3200401"/>
                <a:ext cx="52388" cy="42863"/>
              </a:xfrm>
              <a:custGeom>
                <a:avLst/>
                <a:gdLst>
                  <a:gd name="T0" fmla="*/ 65 w 65"/>
                  <a:gd name="T1" fmla="*/ 27 h 54"/>
                  <a:gd name="T2" fmla="*/ 64 w 65"/>
                  <a:gd name="T3" fmla="*/ 16 h 54"/>
                  <a:gd name="T4" fmla="*/ 56 w 65"/>
                  <a:gd name="T5" fmla="*/ 8 h 54"/>
                  <a:gd name="T6" fmla="*/ 46 w 65"/>
                  <a:gd name="T7" fmla="*/ 2 h 54"/>
                  <a:gd name="T8" fmla="*/ 33 w 65"/>
                  <a:gd name="T9" fmla="*/ 0 h 54"/>
                  <a:gd name="T10" fmla="*/ 21 w 65"/>
                  <a:gd name="T11" fmla="*/ 2 h 54"/>
                  <a:gd name="T12" fmla="*/ 10 w 65"/>
                  <a:gd name="T13" fmla="*/ 8 h 54"/>
                  <a:gd name="T14" fmla="*/ 3 w 65"/>
                  <a:gd name="T15" fmla="*/ 16 h 54"/>
                  <a:gd name="T16" fmla="*/ 0 w 65"/>
                  <a:gd name="T17" fmla="*/ 27 h 54"/>
                  <a:gd name="T18" fmla="*/ 3 w 65"/>
                  <a:gd name="T19" fmla="*/ 38 h 54"/>
                  <a:gd name="T20" fmla="*/ 10 w 65"/>
                  <a:gd name="T21" fmla="*/ 46 h 54"/>
                  <a:gd name="T22" fmla="*/ 21 w 65"/>
                  <a:gd name="T23" fmla="*/ 52 h 54"/>
                  <a:gd name="T24" fmla="*/ 33 w 65"/>
                  <a:gd name="T25" fmla="*/ 54 h 54"/>
                  <a:gd name="T26" fmla="*/ 46 w 65"/>
                  <a:gd name="T27" fmla="*/ 52 h 54"/>
                  <a:gd name="T28" fmla="*/ 56 w 65"/>
                  <a:gd name="T29" fmla="*/ 46 h 54"/>
                  <a:gd name="T30" fmla="*/ 64 w 65"/>
                  <a:gd name="T31" fmla="*/ 38 h 54"/>
                  <a:gd name="T32" fmla="*/ 65 w 65"/>
                  <a:gd name="T33"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65" y="27"/>
                    </a:moveTo>
                    <a:lnTo>
                      <a:pt x="64" y="16"/>
                    </a:lnTo>
                    <a:lnTo>
                      <a:pt x="56" y="8"/>
                    </a:lnTo>
                    <a:lnTo>
                      <a:pt x="46" y="2"/>
                    </a:lnTo>
                    <a:lnTo>
                      <a:pt x="33" y="0"/>
                    </a:lnTo>
                    <a:lnTo>
                      <a:pt x="21" y="2"/>
                    </a:lnTo>
                    <a:lnTo>
                      <a:pt x="10" y="8"/>
                    </a:lnTo>
                    <a:lnTo>
                      <a:pt x="3" y="16"/>
                    </a:lnTo>
                    <a:lnTo>
                      <a:pt x="0" y="27"/>
                    </a:lnTo>
                    <a:lnTo>
                      <a:pt x="3" y="38"/>
                    </a:lnTo>
                    <a:lnTo>
                      <a:pt x="10" y="46"/>
                    </a:lnTo>
                    <a:lnTo>
                      <a:pt x="21" y="52"/>
                    </a:lnTo>
                    <a:lnTo>
                      <a:pt x="33" y="54"/>
                    </a:lnTo>
                    <a:lnTo>
                      <a:pt x="46" y="52"/>
                    </a:lnTo>
                    <a:lnTo>
                      <a:pt x="56" y="46"/>
                    </a:lnTo>
                    <a:lnTo>
                      <a:pt x="64" y="38"/>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5" name="Freeform 47"/>
              <p:cNvSpPr>
                <a:spLocks/>
              </p:cNvSpPr>
              <p:nvPr/>
            </p:nvSpPr>
            <p:spPr bwMode="auto">
              <a:xfrm>
                <a:off x="2743200" y="3117851"/>
                <a:ext cx="50800" cy="44450"/>
              </a:xfrm>
              <a:custGeom>
                <a:avLst/>
                <a:gdLst>
                  <a:gd name="T0" fmla="*/ 66 w 66"/>
                  <a:gd name="T1" fmla="*/ 26 h 54"/>
                  <a:gd name="T2" fmla="*/ 63 w 66"/>
                  <a:gd name="T3" fmla="*/ 16 h 54"/>
                  <a:gd name="T4" fmla="*/ 56 w 66"/>
                  <a:gd name="T5" fmla="*/ 8 h 54"/>
                  <a:gd name="T6" fmla="*/ 45 w 66"/>
                  <a:gd name="T7" fmla="*/ 2 h 54"/>
                  <a:gd name="T8" fmla="*/ 32 w 66"/>
                  <a:gd name="T9" fmla="*/ 0 h 54"/>
                  <a:gd name="T10" fmla="*/ 20 w 66"/>
                  <a:gd name="T11" fmla="*/ 2 h 54"/>
                  <a:gd name="T12" fmla="*/ 9 w 66"/>
                  <a:gd name="T13" fmla="*/ 8 h 54"/>
                  <a:gd name="T14" fmla="*/ 2 w 66"/>
                  <a:gd name="T15" fmla="*/ 16 h 54"/>
                  <a:gd name="T16" fmla="*/ 0 w 66"/>
                  <a:gd name="T17" fmla="*/ 26 h 54"/>
                  <a:gd name="T18" fmla="*/ 2 w 66"/>
                  <a:gd name="T19" fmla="*/ 38 h 54"/>
                  <a:gd name="T20" fmla="*/ 9 w 66"/>
                  <a:gd name="T21" fmla="*/ 46 h 54"/>
                  <a:gd name="T22" fmla="*/ 20 w 66"/>
                  <a:gd name="T23" fmla="*/ 52 h 54"/>
                  <a:gd name="T24" fmla="*/ 32 w 66"/>
                  <a:gd name="T25" fmla="*/ 54 h 54"/>
                  <a:gd name="T26" fmla="*/ 45 w 66"/>
                  <a:gd name="T27" fmla="*/ 52 h 54"/>
                  <a:gd name="T28" fmla="*/ 56 w 66"/>
                  <a:gd name="T29" fmla="*/ 46 h 54"/>
                  <a:gd name="T30" fmla="*/ 63 w 66"/>
                  <a:gd name="T31" fmla="*/ 38 h 54"/>
                  <a:gd name="T32" fmla="*/ 66 w 66"/>
                  <a:gd name="T33" fmla="*/ 26 h 54"/>
                  <a:gd name="T34" fmla="*/ 66 w 66"/>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66" y="26"/>
                    </a:moveTo>
                    <a:lnTo>
                      <a:pt x="63" y="16"/>
                    </a:lnTo>
                    <a:lnTo>
                      <a:pt x="56" y="8"/>
                    </a:lnTo>
                    <a:lnTo>
                      <a:pt x="45" y="2"/>
                    </a:lnTo>
                    <a:lnTo>
                      <a:pt x="32" y="0"/>
                    </a:lnTo>
                    <a:lnTo>
                      <a:pt x="20" y="2"/>
                    </a:lnTo>
                    <a:lnTo>
                      <a:pt x="9" y="8"/>
                    </a:lnTo>
                    <a:lnTo>
                      <a:pt x="2" y="16"/>
                    </a:lnTo>
                    <a:lnTo>
                      <a:pt x="0" y="26"/>
                    </a:lnTo>
                    <a:lnTo>
                      <a:pt x="2" y="38"/>
                    </a:lnTo>
                    <a:lnTo>
                      <a:pt x="9" y="46"/>
                    </a:lnTo>
                    <a:lnTo>
                      <a:pt x="20" y="52"/>
                    </a:lnTo>
                    <a:lnTo>
                      <a:pt x="32" y="54"/>
                    </a:lnTo>
                    <a:lnTo>
                      <a:pt x="45" y="52"/>
                    </a:lnTo>
                    <a:lnTo>
                      <a:pt x="56" y="46"/>
                    </a:lnTo>
                    <a:lnTo>
                      <a:pt x="63" y="38"/>
                    </a:lnTo>
                    <a:lnTo>
                      <a:pt x="66" y="26"/>
                    </a:lnTo>
                    <a:lnTo>
                      <a:pt x="66"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6" name="Freeform 48"/>
              <p:cNvSpPr>
                <a:spLocks/>
              </p:cNvSpPr>
              <p:nvPr/>
            </p:nvSpPr>
            <p:spPr bwMode="auto">
              <a:xfrm>
                <a:off x="2593975" y="3284538"/>
                <a:ext cx="52388" cy="42863"/>
              </a:xfrm>
              <a:custGeom>
                <a:avLst/>
                <a:gdLst>
                  <a:gd name="T0" fmla="*/ 65 w 65"/>
                  <a:gd name="T1" fmla="*/ 26 h 54"/>
                  <a:gd name="T2" fmla="*/ 62 w 65"/>
                  <a:gd name="T3" fmla="*/ 16 h 54"/>
                  <a:gd name="T4" fmla="*/ 55 w 65"/>
                  <a:gd name="T5" fmla="*/ 8 h 54"/>
                  <a:gd name="T6" fmla="*/ 46 w 65"/>
                  <a:gd name="T7" fmla="*/ 2 h 54"/>
                  <a:gd name="T8" fmla="*/ 33 w 65"/>
                  <a:gd name="T9" fmla="*/ 0 h 54"/>
                  <a:gd name="T10" fmla="*/ 19 w 65"/>
                  <a:gd name="T11" fmla="*/ 2 h 54"/>
                  <a:gd name="T12" fmla="*/ 9 w 65"/>
                  <a:gd name="T13" fmla="*/ 8 h 54"/>
                  <a:gd name="T14" fmla="*/ 3 w 65"/>
                  <a:gd name="T15" fmla="*/ 16 h 54"/>
                  <a:gd name="T16" fmla="*/ 0 w 65"/>
                  <a:gd name="T17" fmla="*/ 26 h 54"/>
                  <a:gd name="T18" fmla="*/ 3 w 65"/>
                  <a:gd name="T19" fmla="*/ 38 h 54"/>
                  <a:gd name="T20" fmla="*/ 9 w 65"/>
                  <a:gd name="T21" fmla="*/ 46 h 54"/>
                  <a:gd name="T22" fmla="*/ 19 w 65"/>
                  <a:gd name="T23" fmla="*/ 52 h 54"/>
                  <a:gd name="T24" fmla="*/ 33 w 65"/>
                  <a:gd name="T25" fmla="*/ 54 h 54"/>
                  <a:gd name="T26" fmla="*/ 46 w 65"/>
                  <a:gd name="T27" fmla="*/ 52 h 54"/>
                  <a:gd name="T28" fmla="*/ 55 w 65"/>
                  <a:gd name="T29" fmla="*/ 46 h 54"/>
                  <a:gd name="T30" fmla="*/ 62 w 65"/>
                  <a:gd name="T31" fmla="*/ 38 h 54"/>
                  <a:gd name="T32" fmla="*/ 65 w 65"/>
                  <a:gd name="T33"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65" y="26"/>
                    </a:moveTo>
                    <a:lnTo>
                      <a:pt x="62" y="16"/>
                    </a:lnTo>
                    <a:lnTo>
                      <a:pt x="55" y="8"/>
                    </a:lnTo>
                    <a:lnTo>
                      <a:pt x="46" y="2"/>
                    </a:lnTo>
                    <a:lnTo>
                      <a:pt x="33" y="0"/>
                    </a:lnTo>
                    <a:lnTo>
                      <a:pt x="19" y="2"/>
                    </a:lnTo>
                    <a:lnTo>
                      <a:pt x="9" y="8"/>
                    </a:lnTo>
                    <a:lnTo>
                      <a:pt x="3" y="16"/>
                    </a:lnTo>
                    <a:lnTo>
                      <a:pt x="0" y="26"/>
                    </a:lnTo>
                    <a:lnTo>
                      <a:pt x="3" y="38"/>
                    </a:lnTo>
                    <a:lnTo>
                      <a:pt x="9" y="46"/>
                    </a:lnTo>
                    <a:lnTo>
                      <a:pt x="19" y="52"/>
                    </a:lnTo>
                    <a:lnTo>
                      <a:pt x="33" y="54"/>
                    </a:lnTo>
                    <a:lnTo>
                      <a:pt x="46" y="52"/>
                    </a:lnTo>
                    <a:lnTo>
                      <a:pt x="55" y="46"/>
                    </a:lnTo>
                    <a:lnTo>
                      <a:pt x="62" y="38"/>
                    </a:lnTo>
                    <a:lnTo>
                      <a:pt x="65"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7" name="Freeform 49"/>
              <p:cNvSpPr>
                <a:spLocks/>
              </p:cNvSpPr>
              <p:nvPr/>
            </p:nvSpPr>
            <p:spPr bwMode="auto">
              <a:xfrm>
                <a:off x="2630488" y="3330576"/>
                <a:ext cx="52388" cy="42863"/>
              </a:xfrm>
              <a:custGeom>
                <a:avLst/>
                <a:gdLst>
                  <a:gd name="T0" fmla="*/ 65 w 65"/>
                  <a:gd name="T1" fmla="*/ 28 h 55"/>
                  <a:gd name="T2" fmla="*/ 64 w 65"/>
                  <a:gd name="T3" fmla="*/ 18 h 55"/>
                  <a:gd name="T4" fmla="*/ 56 w 65"/>
                  <a:gd name="T5" fmla="*/ 8 h 55"/>
                  <a:gd name="T6" fmla="*/ 46 w 65"/>
                  <a:gd name="T7" fmla="*/ 3 h 55"/>
                  <a:gd name="T8" fmla="*/ 33 w 65"/>
                  <a:gd name="T9" fmla="*/ 0 h 55"/>
                  <a:gd name="T10" fmla="*/ 21 w 65"/>
                  <a:gd name="T11" fmla="*/ 3 h 55"/>
                  <a:gd name="T12" fmla="*/ 10 w 65"/>
                  <a:gd name="T13" fmla="*/ 8 h 55"/>
                  <a:gd name="T14" fmla="*/ 3 w 65"/>
                  <a:gd name="T15" fmla="*/ 18 h 55"/>
                  <a:gd name="T16" fmla="*/ 0 w 65"/>
                  <a:gd name="T17" fmla="*/ 28 h 55"/>
                  <a:gd name="T18" fmla="*/ 3 w 65"/>
                  <a:gd name="T19" fmla="*/ 38 h 55"/>
                  <a:gd name="T20" fmla="*/ 10 w 65"/>
                  <a:gd name="T21" fmla="*/ 47 h 55"/>
                  <a:gd name="T22" fmla="*/ 21 w 65"/>
                  <a:gd name="T23" fmla="*/ 53 h 55"/>
                  <a:gd name="T24" fmla="*/ 33 w 65"/>
                  <a:gd name="T25" fmla="*/ 55 h 55"/>
                  <a:gd name="T26" fmla="*/ 46 w 65"/>
                  <a:gd name="T27" fmla="*/ 53 h 55"/>
                  <a:gd name="T28" fmla="*/ 56 w 65"/>
                  <a:gd name="T29" fmla="*/ 47 h 55"/>
                  <a:gd name="T30" fmla="*/ 64 w 65"/>
                  <a:gd name="T31" fmla="*/ 38 h 55"/>
                  <a:gd name="T32" fmla="*/ 65 w 65"/>
                  <a:gd name="T33"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5">
                    <a:moveTo>
                      <a:pt x="65" y="28"/>
                    </a:moveTo>
                    <a:lnTo>
                      <a:pt x="64" y="18"/>
                    </a:lnTo>
                    <a:lnTo>
                      <a:pt x="56" y="8"/>
                    </a:lnTo>
                    <a:lnTo>
                      <a:pt x="46" y="3"/>
                    </a:lnTo>
                    <a:lnTo>
                      <a:pt x="33" y="0"/>
                    </a:lnTo>
                    <a:lnTo>
                      <a:pt x="21" y="3"/>
                    </a:lnTo>
                    <a:lnTo>
                      <a:pt x="10" y="8"/>
                    </a:lnTo>
                    <a:lnTo>
                      <a:pt x="3" y="18"/>
                    </a:lnTo>
                    <a:lnTo>
                      <a:pt x="0" y="28"/>
                    </a:lnTo>
                    <a:lnTo>
                      <a:pt x="3" y="38"/>
                    </a:lnTo>
                    <a:lnTo>
                      <a:pt x="10" y="47"/>
                    </a:lnTo>
                    <a:lnTo>
                      <a:pt x="21" y="53"/>
                    </a:lnTo>
                    <a:lnTo>
                      <a:pt x="33" y="55"/>
                    </a:lnTo>
                    <a:lnTo>
                      <a:pt x="46" y="53"/>
                    </a:lnTo>
                    <a:lnTo>
                      <a:pt x="56" y="47"/>
                    </a:lnTo>
                    <a:lnTo>
                      <a:pt x="64" y="38"/>
                    </a:lnTo>
                    <a:lnTo>
                      <a:pt x="65"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8" name="Freeform 50"/>
              <p:cNvSpPr>
                <a:spLocks/>
              </p:cNvSpPr>
              <p:nvPr/>
            </p:nvSpPr>
            <p:spPr bwMode="auto">
              <a:xfrm>
                <a:off x="2667000" y="3303588"/>
                <a:ext cx="52388" cy="44450"/>
              </a:xfrm>
              <a:custGeom>
                <a:avLst/>
                <a:gdLst>
                  <a:gd name="T0" fmla="*/ 65 w 65"/>
                  <a:gd name="T1" fmla="*/ 27 h 54"/>
                  <a:gd name="T2" fmla="*/ 64 w 65"/>
                  <a:gd name="T3" fmla="*/ 16 h 54"/>
                  <a:gd name="T4" fmla="*/ 57 w 65"/>
                  <a:gd name="T5" fmla="*/ 8 h 54"/>
                  <a:gd name="T6" fmla="*/ 46 w 65"/>
                  <a:gd name="T7" fmla="*/ 2 h 54"/>
                  <a:gd name="T8" fmla="*/ 33 w 65"/>
                  <a:gd name="T9" fmla="*/ 0 h 54"/>
                  <a:gd name="T10" fmla="*/ 21 w 65"/>
                  <a:gd name="T11" fmla="*/ 2 h 54"/>
                  <a:gd name="T12" fmla="*/ 10 w 65"/>
                  <a:gd name="T13" fmla="*/ 8 h 54"/>
                  <a:gd name="T14" fmla="*/ 3 w 65"/>
                  <a:gd name="T15" fmla="*/ 16 h 54"/>
                  <a:gd name="T16" fmla="*/ 0 w 65"/>
                  <a:gd name="T17" fmla="*/ 27 h 54"/>
                  <a:gd name="T18" fmla="*/ 3 w 65"/>
                  <a:gd name="T19" fmla="*/ 37 h 54"/>
                  <a:gd name="T20" fmla="*/ 10 w 65"/>
                  <a:gd name="T21" fmla="*/ 46 h 54"/>
                  <a:gd name="T22" fmla="*/ 21 w 65"/>
                  <a:gd name="T23" fmla="*/ 52 h 54"/>
                  <a:gd name="T24" fmla="*/ 33 w 65"/>
                  <a:gd name="T25" fmla="*/ 54 h 54"/>
                  <a:gd name="T26" fmla="*/ 46 w 65"/>
                  <a:gd name="T27" fmla="*/ 52 h 54"/>
                  <a:gd name="T28" fmla="*/ 57 w 65"/>
                  <a:gd name="T29" fmla="*/ 46 h 54"/>
                  <a:gd name="T30" fmla="*/ 64 w 65"/>
                  <a:gd name="T31" fmla="*/ 37 h 54"/>
                  <a:gd name="T32" fmla="*/ 65 w 65"/>
                  <a:gd name="T33" fmla="*/ 27 h 54"/>
                  <a:gd name="T34" fmla="*/ 65 w 65"/>
                  <a:gd name="T3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7"/>
                    </a:moveTo>
                    <a:lnTo>
                      <a:pt x="64" y="16"/>
                    </a:lnTo>
                    <a:lnTo>
                      <a:pt x="57" y="8"/>
                    </a:lnTo>
                    <a:lnTo>
                      <a:pt x="46" y="2"/>
                    </a:lnTo>
                    <a:lnTo>
                      <a:pt x="33" y="0"/>
                    </a:lnTo>
                    <a:lnTo>
                      <a:pt x="21" y="2"/>
                    </a:lnTo>
                    <a:lnTo>
                      <a:pt x="10" y="8"/>
                    </a:lnTo>
                    <a:lnTo>
                      <a:pt x="3" y="16"/>
                    </a:lnTo>
                    <a:lnTo>
                      <a:pt x="0" y="27"/>
                    </a:lnTo>
                    <a:lnTo>
                      <a:pt x="3" y="37"/>
                    </a:lnTo>
                    <a:lnTo>
                      <a:pt x="10" y="46"/>
                    </a:lnTo>
                    <a:lnTo>
                      <a:pt x="21" y="52"/>
                    </a:lnTo>
                    <a:lnTo>
                      <a:pt x="33" y="54"/>
                    </a:lnTo>
                    <a:lnTo>
                      <a:pt x="46" y="52"/>
                    </a:lnTo>
                    <a:lnTo>
                      <a:pt x="57" y="46"/>
                    </a:lnTo>
                    <a:lnTo>
                      <a:pt x="64" y="37"/>
                    </a:lnTo>
                    <a:lnTo>
                      <a:pt x="65" y="27"/>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99" name="Freeform 51"/>
              <p:cNvSpPr>
                <a:spLocks/>
              </p:cNvSpPr>
              <p:nvPr/>
            </p:nvSpPr>
            <p:spPr bwMode="auto">
              <a:xfrm>
                <a:off x="2743200" y="3303588"/>
                <a:ext cx="50800" cy="44450"/>
              </a:xfrm>
              <a:custGeom>
                <a:avLst/>
                <a:gdLst>
                  <a:gd name="T0" fmla="*/ 66 w 66"/>
                  <a:gd name="T1" fmla="*/ 27 h 54"/>
                  <a:gd name="T2" fmla="*/ 63 w 66"/>
                  <a:gd name="T3" fmla="*/ 16 h 54"/>
                  <a:gd name="T4" fmla="*/ 56 w 66"/>
                  <a:gd name="T5" fmla="*/ 8 h 54"/>
                  <a:gd name="T6" fmla="*/ 45 w 66"/>
                  <a:gd name="T7" fmla="*/ 2 h 54"/>
                  <a:gd name="T8" fmla="*/ 32 w 66"/>
                  <a:gd name="T9" fmla="*/ 0 h 54"/>
                  <a:gd name="T10" fmla="*/ 20 w 66"/>
                  <a:gd name="T11" fmla="*/ 2 h 54"/>
                  <a:gd name="T12" fmla="*/ 9 w 66"/>
                  <a:gd name="T13" fmla="*/ 8 h 54"/>
                  <a:gd name="T14" fmla="*/ 2 w 66"/>
                  <a:gd name="T15" fmla="*/ 16 h 54"/>
                  <a:gd name="T16" fmla="*/ 0 w 66"/>
                  <a:gd name="T17" fmla="*/ 27 h 54"/>
                  <a:gd name="T18" fmla="*/ 2 w 66"/>
                  <a:gd name="T19" fmla="*/ 37 h 54"/>
                  <a:gd name="T20" fmla="*/ 9 w 66"/>
                  <a:gd name="T21" fmla="*/ 46 h 54"/>
                  <a:gd name="T22" fmla="*/ 20 w 66"/>
                  <a:gd name="T23" fmla="*/ 52 h 54"/>
                  <a:gd name="T24" fmla="*/ 32 w 66"/>
                  <a:gd name="T25" fmla="*/ 54 h 54"/>
                  <a:gd name="T26" fmla="*/ 45 w 66"/>
                  <a:gd name="T27" fmla="*/ 52 h 54"/>
                  <a:gd name="T28" fmla="*/ 56 w 66"/>
                  <a:gd name="T29" fmla="*/ 46 h 54"/>
                  <a:gd name="T30" fmla="*/ 63 w 66"/>
                  <a:gd name="T31" fmla="*/ 37 h 54"/>
                  <a:gd name="T32" fmla="*/ 66 w 66"/>
                  <a:gd name="T33" fmla="*/ 27 h 54"/>
                  <a:gd name="T34" fmla="*/ 66 w 66"/>
                  <a:gd name="T3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66" y="27"/>
                    </a:moveTo>
                    <a:lnTo>
                      <a:pt x="63" y="16"/>
                    </a:lnTo>
                    <a:lnTo>
                      <a:pt x="56" y="8"/>
                    </a:lnTo>
                    <a:lnTo>
                      <a:pt x="45" y="2"/>
                    </a:lnTo>
                    <a:lnTo>
                      <a:pt x="32" y="0"/>
                    </a:lnTo>
                    <a:lnTo>
                      <a:pt x="20" y="2"/>
                    </a:lnTo>
                    <a:lnTo>
                      <a:pt x="9" y="8"/>
                    </a:lnTo>
                    <a:lnTo>
                      <a:pt x="2" y="16"/>
                    </a:lnTo>
                    <a:lnTo>
                      <a:pt x="0" y="27"/>
                    </a:lnTo>
                    <a:lnTo>
                      <a:pt x="2" y="37"/>
                    </a:lnTo>
                    <a:lnTo>
                      <a:pt x="9" y="46"/>
                    </a:lnTo>
                    <a:lnTo>
                      <a:pt x="20" y="52"/>
                    </a:lnTo>
                    <a:lnTo>
                      <a:pt x="32" y="54"/>
                    </a:lnTo>
                    <a:lnTo>
                      <a:pt x="45" y="52"/>
                    </a:lnTo>
                    <a:lnTo>
                      <a:pt x="56" y="46"/>
                    </a:lnTo>
                    <a:lnTo>
                      <a:pt x="63" y="37"/>
                    </a:lnTo>
                    <a:lnTo>
                      <a:pt x="66" y="27"/>
                    </a:lnTo>
                    <a:lnTo>
                      <a:pt x="66"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00" name="Freeform 52"/>
              <p:cNvSpPr>
                <a:spLocks/>
              </p:cNvSpPr>
              <p:nvPr/>
            </p:nvSpPr>
            <p:spPr bwMode="auto">
              <a:xfrm>
                <a:off x="2703513" y="3386138"/>
                <a:ext cx="52388" cy="42863"/>
              </a:xfrm>
              <a:custGeom>
                <a:avLst/>
                <a:gdLst>
                  <a:gd name="T0" fmla="*/ 65 w 65"/>
                  <a:gd name="T1" fmla="*/ 26 h 54"/>
                  <a:gd name="T2" fmla="*/ 62 w 65"/>
                  <a:gd name="T3" fmla="*/ 16 h 54"/>
                  <a:gd name="T4" fmla="*/ 55 w 65"/>
                  <a:gd name="T5" fmla="*/ 8 h 54"/>
                  <a:gd name="T6" fmla="*/ 44 w 65"/>
                  <a:gd name="T7" fmla="*/ 2 h 54"/>
                  <a:gd name="T8" fmla="*/ 32 w 65"/>
                  <a:gd name="T9" fmla="*/ 0 h 54"/>
                  <a:gd name="T10" fmla="*/ 19 w 65"/>
                  <a:gd name="T11" fmla="*/ 2 h 54"/>
                  <a:gd name="T12" fmla="*/ 8 w 65"/>
                  <a:gd name="T13" fmla="*/ 8 h 54"/>
                  <a:gd name="T14" fmla="*/ 1 w 65"/>
                  <a:gd name="T15" fmla="*/ 16 h 54"/>
                  <a:gd name="T16" fmla="*/ 0 w 65"/>
                  <a:gd name="T17" fmla="*/ 26 h 54"/>
                  <a:gd name="T18" fmla="*/ 1 w 65"/>
                  <a:gd name="T19" fmla="*/ 38 h 54"/>
                  <a:gd name="T20" fmla="*/ 8 w 65"/>
                  <a:gd name="T21" fmla="*/ 46 h 54"/>
                  <a:gd name="T22" fmla="*/ 19 w 65"/>
                  <a:gd name="T23" fmla="*/ 52 h 54"/>
                  <a:gd name="T24" fmla="*/ 32 w 65"/>
                  <a:gd name="T25" fmla="*/ 54 h 54"/>
                  <a:gd name="T26" fmla="*/ 44 w 65"/>
                  <a:gd name="T27" fmla="*/ 52 h 54"/>
                  <a:gd name="T28" fmla="*/ 55 w 65"/>
                  <a:gd name="T29" fmla="*/ 46 h 54"/>
                  <a:gd name="T30" fmla="*/ 62 w 65"/>
                  <a:gd name="T31" fmla="*/ 38 h 54"/>
                  <a:gd name="T32" fmla="*/ 65 w 65"/>
                  <a:gd name="T33" fmla="*/ 26 h 54"/>
                  <a:gd name="T34" fmla="*/ 65 w 65"/>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6"/>
                    </a:moveTo>
                    <a:lnTo>
                      <a:pt x="62" y="16"/>
                    </a:lnTo>
                    <a:lnTo>
                      <a:pt x="55" y="8"/>
                    </a:lnTo>
                    <a:lnTo>
                      <a:pt x="44" y="2"/>
                    </a:lnTo>
                    <a:lnTo>
                      <a:pt x="32" y="0"/>
                    </a:lnTo>
                    <a:lnTo>
                      <a:pt x="19" y="2"/>
                    </a:lnTo>
                    <a:lnTo>
                      <a:pt x="8" y="8"/>
                    </a:lnTo>
                    <a:lnTo>
                      <a:pt x="1" y="16"/>
                    </a:lnTo>
                    <a:lnTo>
                      <a:pt x="0" y="26"/>
                    </a:lnTo>
                    <a:lnTo>
                      <a:pt x="1" y="38"/>
                    </a:lnTo>
                    <a:lnTo>
                      <a:pt x="8" y="46"/>
                    </a:lnTo>
                    <a:lnTo>
                      <a:pt x="19" y="52"/>
                    </a:lnTo>
                    <a:lnTo>
                      <a:pt x="32" y="54"/>
                    </a:lnTo>
                    <a:lnTo>
                      <a:pt x="44" y="52"/>
                    </a:lnTo>
                    <a:lnTo>
                      <a:pt x="55" y="46"/>
                    </a:lnTo>
                    <a:lnTo>
                      <a:pt x="62" y="38"/>
                    </a:lnTo>
                    <a:lnTo>
                      <a:pt x="65" y="26"/>
                    </a:lnTo>
                    <a:lnTo>
                      <a:pt x="65"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01" name="Freeform 53"/>
              <p:cNvSpPr>
                <a:spLocks/>
              </p:cNvSpPr>
              <p:nvPr/>
            </p:nvSpPr>
            <p:spPr bwMode="auto">
              <a:xfrm>
                <a:off x="2706688" y="3538538"/>
                <a:ext cx="50800" cy="42863"/>
              </a:xfrm>
              <a:custGeom>
                <a:avLst/>
                <a:gdLst>
                  <a:gd name="T0" fmla="*/ 66 w 66"/>
                  <a:gd name="T1" fmla="*/ 28 h 54"/>
                  <a:gd name="T2" fmla="*/ 63 w 66"/>
                  <a:gd name="T3" fmla="*/ 16 h 54"/>
                  <a:gd name="T4" fmla="*/ 56 w 66"/>
                  <a:gd name="T5" fmla="*/ 8 h 54"/>
                  <a:gd name="T6" fmla="*/ 45 w 66"/>
                  <a:gd name="T7" fmla="*/ 2 h 54"/>
                  <a:gd name="T8" fmla="*/ 32 w 66"/>
                  <a:gd name="T9" fmla="*/ 0 h 54"/>
                  <a:gd name="T10" fmla="*/ 20 w 66"/>
                  <a:gd name="T11" fmla="*/ 2 h 54"/>
                  <a:gd name="T12" fmla="*/ 10 w 66"/>
                  <a:gd name="T13" fmla="*/ 8 h 54"/>
                  <a:gd name="T14" fmla="*/ 3 w 66"/>
                  <a:gd name="T15" fmla="*/ 16 h 54"/>
                  <a:gd name="T16" fmla="*/ 0 w 66"/>
                  <a:gd name="T17" fmla="*/ 28 h 54"/>
                  <a:gd name="T18" fmla="*/ 3 w 66"/>
                  <a:gd name="T19" fmla="*/ 38 h 54"/>
                  <a:gd name="T20" fmla="*/ 10 w 66"/>
                  <a:gd name="T21" fmla="*/ 46 h 54"/>
                  <a:gd name="T22" fmla="*/ 20 w 66"/>
                  <a:gd name="T23" fmla="*/ 52 h 54"/>
                  <a:gd name="T24" fmla="*/ 32 w 66"/>
                  <a:gd name="T25" fmla="*/ 54 h 54"/>
                  <a:gd name="T26" fmla="*/ 45 w 66"/>
                  <a:gd name="T27" fmla="*/ 52 h 54"/>
                  <a:gd name="T28" fmla="*/ 56 w 66"/>
                  <a:gd name="T29" fmla="*/ 46 h 54"/>
                  <a:gd name="T30" fmla="*/ 63 w 66"/>
                  <a:gd name="T31" fmla="*/ 38 h 54"/>
                  <a:gd name="T32" fmla="*/ 66 w 66"/>
                  <a:gd name="T33" fmla="*/ 28 h 54"/>
                  <a:gd name="T34" fmla="*/ 66 w 66"/>
                  <a:gd name="T3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66" y="28"/>
                    </a:moveTo>
                    <a:lnTo>
                      <a:pt x="63" y="16"/>
                    </a:lnTo>
                    <a:lnTo>
                      <a:pt x="56" y="8"/>
                    </a:lnTo>
                    <a:lnTo>
                      <a:pt x="45" y="2"/>
                    </a:lnTo>
                    <a:lnTo>
                      <a:pt x="32" y="0"/>
                    </a:lnTo>
                    <a:lnTo>
                      <a:pt x="20" y="2"/>
                    </a:lnTo>
                    <a:lnTo>
                      <a:pt x="10" y="8"/>
                    </a:lnTo>
                    <a:lnTo>
                      <a:pt x="3" y="16"/>
                    </a:lnTo>
                    <a:lnTo>
                      <a:pt x="0" y="28"/>
                    </a:lnTo>
                    <a:lnTo>
                      <a:pt x="3" y="38"/>
                    </a:lnTo>
                    <a:lnTo>
                      <a:pt x="10" y="46"/>
                    </a:lnTo>
                    <a:lnTo>
                      <a:pt x="20" y="52"/>
                    </a:lnTo>
                    <a:lnTo>
                      <a:pt x="32" y="54"/>
                    </a:lnTo>
                    <a:lnTo>
                      <a:pt x="45" y="52"/>
                    </a:lnTo>
                    <a:lnTo>
                      <a:pt x="56" y="46"/>
                    </a:lnTo>
                    <a:lnTo>
                      <a:pt x="63" y="38"/>
                    </a:lnTo>
                    <a:lnTo>
                      <a:pt x="66" y="28"/>
                    </a:lnTo>
                    <a:lnTo>
                      <a:pt x="66"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02" name="Freeform 54"/>
              <p:cNvSpPr>
                <a:spLocks/>
              </p:cNvSpPr>
              <p:nvPr/>
            </p:nvSpPr>
            <p:spPr bwMode="auto">
              <a:xfrm>
                <a:off x="2630488" y="3565526"/>
                <a:ext cx="52388" cy="44450"/>
              </a:xfrm>
              <a:custGeom>
                <a:avLst/>
                <a:gdLst>
                  <a:gd name="T0" fmla="*/ 65 w 65"/>
                  <a:gd name="T1" fmla="*/ 27 h 55"/>
                  <a:gd name="T2" fmla="*/ 64 w 65"/>
                  <a:gd name="T3" fmla="*/ 17 h 55"/>
                  <a:gd name="T4" fmla="*/ 56 w 65"/>
                  <a:gd name="T5" fmla="*/ 8 h 55"/>
                  <a:gd name="T6" fmla="*/ 46 w 65"/>
                  <a:gd name="T7" fmla="*/ 2 h 55"/>
                  <a:gd name="T8" fmla="*/ 33 w 65"/>
                  <a:gd name="T9" fmla="*/ 0 h 55"/>
                  <a:gd name="T10" fmla="*/ 21 w 65"/>
                  <a:gd name="T11" fmla="*/ 2 h 55"/>
                  <a:gd name="T12" fmla="*/ 10 w 65"/>
                  <a:gd name="T13" fmla="*/ 8 h 55"/>
                  <a:gd name="T14" fmla="*/ 3 w 65"/>
                  <a:gd name="T15" fmla="*/ 17 h 55"/>
                  <a:gd name="T16" fmla="*/ 0 w 65"/>
                  <a:gd name="T17" fmla="*/ 27 h 55"/>
                  <a:gd name="T18" fmla="*/ 3 w 65"/>
                  <a:gd name="T19" fmla="*/ 38 h 55"/>
                  <a:gd name="T20" fmla="*/ 10 w 65"/>
                  <a:gd name="T21" fmla="*/ 47 h 55"/>
                  <a:gd name="T22" fmla="*/ 21 w 65"/>
                  <a:gd name="T23" fmla="*/ 53 h 55"/>
                  <a:gd name="T24" fmla="*/ 33 w 65"/>
                  <a:gd name="T25" fmla="*/ 55 h 55"/>
                  <a:gd name="T26" fmla="*/ 46 w 65"/>
                  <a:gd name="T27" fmla="*/ 53 h 55"/>
                  <a:gd name="T28" fmla="*/ 56 w 65"/>
                  <a:gd name="T29" fmla="*/ 47 h 55"/>
                  <a:gd name="T30" fmla="*/ 64 w 65"/>
                  <a:gd name="T31" fmla="*/ 38 h 55"/>
                  <a:gd name="T32" fmla="*/ 65 w 65"/>
                  <a:gd name="T33"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5">
                    <a:moveTo>
                      <a:pt x="65" y="27"/>
                    </a:moveTo>
                    <a:lnTo>
                      <a:pt x="64" y="17"/>
                    </a:lnTo>
                    <a:lnTo>
                      <a:pt x="56" y="8"/>
                    </a:lnTo>
                    <a:lnTo>
                      <a:pt x="46" y="2"/>
                    </a:lnTo>
                    <a:lnTo>
                      <a:pt x="33" y="0"/>
                    </a:lnTo>
                    <a:lnTo>
                      <a:pt x="21" y="2"/>
                    </a:lnTo>
                    <a:lnTo>
                      <a:pt x="10" y="8"/>
                    </a:lnTo>
                    <a:lnTo>
                      <a:pt x="3" y="17"/>
                    </a:lnTo>
                    <a:lnTo>
                      <a:pt x="0" y="27"/>
                    </a:lnTo>
                    <a:lnTo>
                      <a:pt x="3" y="38"/>
                    </a:lnTo>
                    <a:lnTo>
                      <a:pt x="10" y="47"/>
                    </a:lnTo>
                    <a:lnTo>
                      <a:pt x="21" y="53"/>
                    </a:lnTo>
                    <a:lnTo>
                      <a:pt x="33" y="55"/>
                    </a:lnTo>
                    <a:lnTo>
                      <a:pt x="46" y="53"/>
                    </a:lnTo>
                    <a:lnTo>
                      <a:pt x="56" y="47"/>
                    </a:lnTo>
                    <a:lnTo>
                      <a:pt x="64" y="38"/>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03" name="Freeform 55"/>
              <p:cNvSpPr>
                <a:spLocks/>
              </p:cNvSpPr>
              <p:nvPr/>
            </p:nvSpPr>
            <p:spPr bwMode="auto">
              <a:xfrm>
                <a:off x="3660775" y="3648076"/>
                <a:ext cx="50800" cy="42863"/>
              </a:xfrm>
              <a:custGeom>
                <a:avLst/>
                <a:gdLst>
                  <a:gd name="T0" fmla="*/ 65 w 65"/>
                  <a:gd name="T1" fmla="*/ 27 h 55"/>
                  <a:gd name="T2" fmla="*/ 62 w 65"/>
                  <a:gd name="T3" fmla="*/ 16 h 55"/>
                  <a:gd name="T4" fmla="*/ 55 w 65"/>
                  <a:gd name="T5" fmla="*/ 7 h 55"/>
                  <a:gd name="T6" fmla="*/ 44 w 65"/>
                  <a:gd name="T7" fmla="*/ 1 h 55"/>
                  <a:gd name="T8" fmla="*/ 32 w 65"/>
                  <a:gd name="T9" fmla="*/ 0 h 55"/>
                  <a:gd name="T10" fmla="*/ 19 w 65"/>
                  <a:gd name="T11" fmla="*/ 1 h 55"/>
                  <a:gd name="T12" fmla="*/ 9 w 65"/>
                  <a:gd name="T13" fmla="*/ 7 h 55"/>
                  <a:gd name="T14" fmla="*/ 2 w 65"/>
                  <a:gd name="T15" fmla="*/ 16 h 55"/>
                  <a:gd name="T16" fmla="*/ 0 w 65"/>
                  <a:gd name="T17" fmla="*/ 27 h 55"/>
                  <a:gd name="T18" fmla="*/ 2 w 65"/>
                  <a:gd name="T19" fmla="*/ 37 h 55"/>
                  <a:gd name="T20" fmla="*/ 9 w 65"/>
                  <a:gd name="T21" fmla="*/ 46 h 55"/>
                  <a:gd name="T22" fmla="*/ 19 w 65"/>
                  <a:gd name="T23" fmla="*/ 52 h 55"/>
                  <a:gd name="T24" fmla="*/ 32 w 65"/>
                  <a:gd name="T25" fmla="*/ 55 h 55"/>
                  <a:gd name="T26" fmla="*/ 44 w 65"/>
                  <a:gd name="T27" fmla="*/ 52 h 55"/>
                  <a:gd name="T28" fmla="*/ 55 w 65"/>
                  <a:gd name="T29" fmla="*/ 46 h 55"/>
                  <a:gd name="T30" fmla="*/ 62 w 65"/>
                  <a:gd name="T31" fmla="*/ 37 h 55"/>
                  <a:gd name="T32" fmla="*/ 65 w 65"/>
                  <a:gd name="T33" fmla="*/ 27 h 55"/>
                  <a:gd name="T34" fmla="*/ 65 w 65"/>
                  <a:gd name="T35"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65" y="27"/>
                    </a:moveTo>
                    <a:lnTo>
                      <a:pt x="62" y="16"/>
                    </a:lnTo>
                    <a:lnTo>
                      <a:pt x="55" y="7"/>
                    </a:lnTo>
                    <a:lnTo>
                      <a:pt x="44" y="1"/>
                    </a:lnTo>
                    <a:lnTo>
                      <a:pt x="32" y="0"/>
                    </a:lnTo>
                    <a:lnTo>
                      <a:pt x="19" y="1"/>
                    </a:lnTo>
                    <a:lnTo>
                      <a:pt x="9" y="7"/>
                    </a:lnTo>
                    <a:lnTo>
                      <a:pt x="2" y="16"/>
                    </a:lnTo>
                    <a:lnTo>
                      <a:pt x="0" y="27"/>
                    </a:lnTo>
                    <a:lnTo>
                      <a:pt x="2" y="37"/>
                    </a:lnTo>
                    <a:lnTo>
                      <a:pt x="9" y="46"/>
                    </a:lnTo>
                    <a:lnTo>
                      <a:pt x="19" y="52"/>
                    </a:lnTo>
                    <a:lnTo>
                      <a:pt x="32" y="55"/>
                    </a:lnTo>
                    <a:lnTo>
                      <a:pt x="44" y="52"/>
                    </a:lnTo>
                    <a:lnTo>
                      <a:pt x="55" y="46"/>
                    </a:lnTo>
                    <a:lnTo>
                      <a:pt x="62" y="37"/>
                    </a:lnTo>
                    <a:lnTo>
                      <a:pt x="65" y="27"/>
                    </a:lnTo>
                    <a:lnTo>
                      <a:pt x="6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0" name="Freeform 56"/>
              <p:cNvSpPr>
                <a:spLocks/>
              </p:cNvSpPr>
              <p:nvPr/>
            </p:nvSpPr>
            <p:spPr bwMode="auto">
              <a:xfrm>
                <a:off x="3695700" y="3733801"/>
                <a:ext cx="52388" cy="42863"/>
              </a:xfrm>
              <a:custGeom>
                <a:avLst/>
                <a:gdLst>
                  <a:gd name="T0" fmla="*/ 65 w 65"/>
                  <a:gd name="T1" fmla="*/ 26 h 54"/>
                  <a:gd name="T2" fmla="*/ 64 w 65"/>
                  <a:gd name="T3" fmla="*/ 16 h 54"/>
                  <a:gd name="T4" fmla="*/ 56 w 65"/>
                  <a:gd name="T5" fmla="*/ 8 h 54"/>
                  <a:gd name="T6" fmla="*/ 46 w 65"/>
                  <a:gd name="T7" fmla="*/ 2 h 54"/>
                  <a:gd name="T8" fmla="*/ 33 w 65"/>
                  <a:gd name="T9" fmla="*/ 0 h 54"/>
                  <a:gd name="T10" fmla="*/ 21 w 65"/>
                  <a:gd name="T11" fmla="*/ 2 h 54"/>
                  <a:gd name="T12" fmla="*/ 10 w 65"/>
                  <a:gd name="T13" fmla="*/ 8 h 54"/>
                  <a:gd name="T14" fmla="*/ 3 w 65"/>
                  <a:gd name="T15" fmla="*/ 16 h 54"/>
                  <a:gd name="T16" fmla="*/ 0 w 65"/>
                  <a:gd name="T17" fmla="*/ 26 h 54"/>
                  <a:gd name="T18" fmla="*/ 3 w 65"/>
                  <a:gd name="T19" fmla="*/ 37 h 54"/>
                  <a:gd name="T20" fmla="*/ 10 w 65"/>
                  <a:gd name="T21" fmla="*/ 46 h 54"/>
                  <a:gd name="T22" fmla="*/ 21 w 65"/>
                  <a:gd name="T23" fmla="*/ 52 h 54"/>
                  <a:gd name="T24" fmla="*/ 33 w 65"/>
                  <a:gd name="T25" fmla="*/ 54 h 54"/>
                  <a:gd name="T26" fmla="*/ 46 w 65"/>
                  <a:gd name="T27" fmla="*/ 52 h 54"/>
                  <a:gd name="T28" fmla="*/ 56 w 65"/>
                  <a:gd name="T29" fmla="*/ 46 h 54"/>
                  <a:gd name="T30" fmla="*/ 64 w 65"/>
                  <a:gd name="T31" fmla="*/ 37 h 54"/>
                  <a:gd name="T32" fmla="*/ 65 w 65"/>
                  <a:gd name="T33" fmla="*/ 26 h 54"/>
                  <a:gd name="T34" fmla="*/ 65 w 65"/>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6"/>
                    </a:moveTo>
                    <a:lnTo>
                      <a:pt x="64" y="16"/>
                    </a:lnTo>
                    <a:lnTo>
                      <a:pt x="56" y="8"/>
                    </a:lnTo>
                    <a:lnTo>
                      <a:pt x="46" y="2"/>
                    </a:lnTo>
                    <a:lnTo>
                      <a:pt x="33" y="0"/>
                    </a:lnTo>
                    <a:lnTo>
                      <a:pt x="21" y="2"/>
                    </a:lnTo>
                    <a:lnTo>
                      <a:pt x="10" y="8"/>
                    </a:lnTo>
                    <a:lnTo>
                      <a:pt x="3" y="16"/>
                    </a:lnTo>
                    <a:lnTo>
                      <a:pt x="0" y="26"/>
                    </a:lnTo>
                    <a:lnTo>
                      <a:pt x="3" y="37"/>
                    </a:lnTo>
                    <a:lnTo>
                      <a:pt x="10" y="46"/>
                    </a:lnTo>
                    <a:lnTo>
                      <a:pt x="21" y="52"/>
                    </a:lnTo>
                    <a:lnTo>
                      <a:pt x="33" y="54"/>
                    </a:lnTo>
                    <a:lnTo>
                      <a:pt x="46" y="52"/>
                    </a:lnTo>
                    <a:lnTo>
                      <a:pt x="56" y="46"/>
                    </a:lnTo>
                    <a:lnTo>
                      <a:pt x="64" y="37"/>
                    </a:lnTo>
                    <a:lnTo>
                      <a:pt x="65" y="26"/>
                    </a:lnTo>
                    <a:lnTo>
                      <a:pt x="65"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1" name="Freeform 57"/>
              <p:cNvSpPr>
                <a:spLocks/>
              </p:cNvSpPr>
              <p:nvPr/>
            </p:nvSpPr>
            <p:spPr bwMode="auto">
              <a:xfrm>
                <a:off x="3732213" y="3775076"/>
                <a:ext cx="52388" cy="42863"/>
              </a:xfrm>
              <a:custGeom>
                <a:avLst/>
                <a:gdLst>
                  <a:gd name="T0" fmla="*/ 65 w 65"/>
                  <a:gd name="T1" fmla="*/ 26 h 54"/>
                  <a:gd name="T2" fmla="*/ 64 w 65"/>
                  <a:gd name="T3" fmla="*/ 16 h 54"/>
                  <a:gd name="T4" fmla="*/ 55 w 65"/>
                  <a:gd name="T5" fmla="*/ 8 h 54"/>
                  <a:gd name="T6" fmla="*/ 46 w 65"/>
                  <a:gd name="T7" fmla="*/ 1 h 54"/>
                  <a:gd name="T8" fmla="*/ 33 w 65"/>
                  <a:gd name="T9" fmla="*/ 0 h 54"/>
                  <a:gd name="T10" fmla="*/ 21 w 65"/>
                  <a:gd name="T11" fmla="*/ 1 h 54"/>
                  <a:gd name="T12" fmla="*/ 10 w 65"/>
                  <a:gd name="T13" fmla="*/ 8 h 54"/>
                  <a:gd name="T14" fmla="*/ 3 w 65"/>
                  <a:gd name="T15" fmla="*/ 16 h 54"/>
                  <a:gd name="T16" fmla="*/ 0 w 65"/>
                  <a:gd name="T17" fmla="*/ 26 h 54"/>
                  <a:gd name="T18" fmla="*/ 3 w 65"/>
                  <a:gd name="T19" fmla="*/ 37 h 54"/>
                  <a:gd name="T20" fmla="*/ 10 w 65"/>
                  <a:gd name="T21" fmla="*/ 46 h 54"/>
                  <a:gd name="T22" fmla="*/ 21 w 65"/>
                  <a:gd name="T23" fmla="*/ 52 h 54"/>
                  <a:gd name="T24" fmla="*/ 33 w 65"/>
                  <a:gd name="T25" fmla="*/ 54 h 54"/>
                  <a:gd name="T26" fmla="*/ 46 w 65"/>
                  <a:gd name="T27" fmla="*/ 52 h 54"/>
                  <a:gd name="T28" fmla="*/ 55 w 65"/>
                  <a:gd name="T29" fmla="*/ 46 h 54"/>
                  <a:gd name="T30" fmla="*/ 64 w 65"/>
                  <a:gd name="T31" fmla="*/ 37 h 54"/>
                  <a:gd name="T32" fmla="*/ 65 w 65"/>
                  <a:gd name="T33" fmla="*/ 26 h 54"/>
                  <a:gd name="T34" fmla="*/ 65 w 65"/>
                  <a:gd name="T3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65" y="26"/>
                    </a:moveTo>
                    <a:lnTo>
                      <a:pt x="64" y="16"/>
                    </a:lnTo>
                    <a:lnTo>
                      <a:pt x="55" y="8"/>
                    </a:lnTo>
                    <a:lnTo>
                      <a:pt x="46" y="1"/>
                    </a:lnTo>
                    <a:lnTo>
                      <a:pt x="33" y="0"/>
                    </a:lnTo>
                    <a:lnTo>
                      <a:pt x="21" y="1"/>
                    </a:lnTo>
                    <a:lnTo>
                      <a:pt x="10" y="8"/>
                    </a:lnTo>
                    <a:lnTo>
                      <a:pt x="3" y="16"/>
                    </a:lnTo>
                    <a:lnTo>
                      <a:pt x="0" y="26"/>
                    </a:lnTo>
                    <a:lnTo>
                      <a:pt x="3" y="37"/>
                    </a:lnTo>
                    <a:lnTo>
                      <a:pt x="10" y="46"/>
                    </a:lnTo>
                    <a:lnTo>
                      <a:pt x="21" y="52"/>
                    </a:lnTo>
                    <a:lnTo>
                      <a:pt x="33" y="54"/>
                    </a:lnTo>
                    <a:lnTo>
                      <a:pt x="46" y="52"/>
                    </a:lnTo>
                    <a:lnTo>
                      <a:pt x="55" y="46"/>
                    </a:lnTo>
                    <a:lnTo>
                      <a:pt x="64" y="37"/>
                    </a:lnTo>
                    <a:lnTo>
                      <a:pt x="65" y="26"/>
                    </a:lnTo>
                    <a:lnTo>
                      <a:pt x="65"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4" name="Freeform 58"/>
              <p:cNvSpPr>
                <a:spLocks/>
              </p:cNvSpPr>
              <p:nvPr/>
            </p:nvSpPr>
            <p:spPr bwMode="auto">
              <a:xfrm>
                <a:off x="3662363" y="3797301"/>
                <a:ext cx="52388" cy="44450"/>
              </a:xfrm>
              <a:custGeom>
                <a:avLst/>
                <a:gdLst>
                  <a:gd name="T0" fmla="*/ 66 w 66"/>
                  <a:gd name="T1" fmla="*/ 28 h 56"/>
                  <a:gd name="T2" fmla="*/ 63 w 66"/>
                  <a:gd name="T3" fmla="*/ 18 h 56"/>
                  <a:gd name="T4" fmla="*/ 56 w 66"/>
                  <a:gd name="T5" fmla="*/ 8 h 56"/>
                  <a:gd name="T6" fmla="*/ 46 w 66"/>
                  <a:gd name="T7" fmla="*/ 3 h 56"/>
                  <a:gd name="T8" fmla="*/ 34 w 66"/>
                  <a:gd name="T9" fmla="*/ 0 h 56"/>
                  <a:gd name="T10" fmla="*/ 21 w 66"/>
                  <a:gd name="T11" fmla="*/ 3 h 56"/>
                  <a:gd name="T12" fmla="*/ 10 w 66"/>
                  <a:gd name="T13" fmla="*/ 8 h 56"/>
                  <a:gd name="T14" fmla="*/ 3 w 66"/>
                  <a:gd name="T15" fmla="*/ 18 h 56"/>
                  <a:gd name="T16" fmla="*/ 0 w 66"/>
                  <a:gd name="T17" fmla="*/ 28 h 56"/>
                  <a:gd name="T18" fmla="*/ 3 w 66"/>
                  <a:gd name="T19" fmla="*/ 38 h 56"/>
                  <a:gd name="T20" fmla="*/ 10 w 66"/>
                  <a:gd name="T21" fmla="*/ 48 h 56"/>
                  <a:gd name="T22" fmla="*/ 21 w 66"/>
                  <a:gd name="T23" fmla="*/ 53 h 56"/>
                  <a:gd name="T24" fmla="*/ 34 w 66"/>
                  <a:gd name="T25" fmla="*/ 56 h 56"/>
                  <a:gd name="T26" fmla="*/ 46 w 66"/>
                  <a:gd name="T27" fmla="*/ 53 h 56"/>
                  <a:gd name="T28" fmla="*/ 56 w 66"/>
                  <a:gd name="T29" fmla="*/ 48 h 56"/>
                  <a:gd name="T30" fmla="*/ 63 w 66"/>
                  <a:gd name="T31" fmla="*/ 38 h 56"/>
                  <a:gd name="T32" fmla="*/ 66 w 66"/>
                  <a:gd name="T33" fmla="*/ 28 h 56"/>
                  <a:gd name="T34" fmla="*/ 66 w 6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6">
                    <a:moveTo>
                      <a:pt x="66" y="28"/>
                    </a:moveTo>
                    <a:lnTo>
                      <a:pt x="63" y="18"/>
                    </a:lnTo>
                    <a:lnTo>
                      <a:pt x="56" y="8"/>
                    </a:lnTo>
                    <a:lnTo>
                      <a:pt x="46" y="3"/>
                    </a:lnTo>
                    <a:lnTo>
                      <a:pt x="34" y="0"/>
                    </a:lnTo>
                    <a:lnTo>
                      <a:pt x="21" y="3"/>
                    </a:lnTo>
                    <a:lnTo>
                      <a:pt x="10" y="8"/>
                    </a:lnTo>
                    <a:lnTo>
                      <a:pt x="3" y="18"/>
                    </a:lnTo>
                    <a:lnTo>
                      <a:pt x="0" y="28"/>
                    </a:lnTo>
                    <a:lnTo>
                      <a:pt x="3" y="38"/>
                    </a:lnTo>
                    <a:lnTo>
                      <a:pt x="10" y="48"/>
                    </a:lnTo>
                    <a:lnTo>
                      <a:pt x="21" y="53"/>
                    </a:lnTo>
                    <a:lnTo>
                      <a:pt x="34" y="56"/>
                    </a:lnTo>
                    <a:lnTo>
                      <a:pt x="46" y="53"/>
                    </a:lnTo>
                    <a:lnTo>
                      <a:pt x="56" y="48"/>
                    </a:lnTo>
                    <a:lnTo>
                      <a:pt x="63" y="38"/>
                    </a:lnTo>
                    <a:lnTo>
                      <a:pt x="66" y="28"/>
                    </a:lnTo>
                    <a:lnTo>
                      <a:pt x="66" y="28"/>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5" name="Freeform 59"/>
              <p:cNvSpPr>
                <a:spLocks/>
              </p:cNvSpPr>
              <p:nvPr/>
            </p:nvSpPr>
            <p:spPr bwMode="auto">
              <a:xfrm>
                <a:off x="1636713" y="2249488"/>
                <a:ext cx="52388" cy="44450"/>
              </a:xfrm>
              <a:custGeom>
                <a:avLst/>
                <a:gdLst>
                  <a:gd name="T0" fmla="*/ 55 w 65"/>
                  <a:gd name="T1" fmla="*/ 46 h 54"/>
                  <a:gd name="T2" fmla="*/ 64 w 65"/>
                  <a:gd name="T3" fmla="*/ 38 h 54"/>
                  <a:gd name="T4" fmla="*/ 65 w 65"/>
                  <a:gd name="T5" fmla="*/ 28 h 54"/>
                  <a:gd name="T6" fmla="*/ 64 w 65"/>
                  <a:gd name="T7" fmla="*/ 16 h 54"/>
                  <a:gd name="T8" fmla="*/ 55 w 65"/>
                  <a:gd name="T9" fmla="*/ 8 h 54"/>
                  <a:gd name="T10" fmla="*/ 46 w 65"/>
                  <a:gd name="T11" fmla="*/ 2 h 54"/>
                  <a:gd name="T12" fmla="*/ 33 w 65"/>
                  <a:gd name="T13" fmla="*/ 0 h 54"/>
                  <a:gd name="T14" fmla="*/ 21 w 65"/>
                  <a:gd name="T15" fmla="*/ 2 h 54"/>
                  <a:gd name="T16" fmla="*/ 10 w 65"/>
                  <a:gd name="T17" fmla="*/ 8 h 54"/>
                  <a:gd name="T18" fmla="*/ 3 w 65"/>
                  <a:gd name="T19" fmla="*/ 16 h 54"/>
                  <a:gd name="T20" fmla="*/ 0 w 65"/>
                  <a:gd name="T21" fmla="*/ 28 h 54"/>
                  <a:gd name="T22" fmla="*/ 3 w 65"/>
                  <a:gd name="T23" fmla="*/ 38 h 54"/>
                  <a:gd name="T24" fmla="*/ 10 w 65"/>
                  <a:gd name="T25" fmla="*/ 46 h 54"/>
                  <a:gd name="T26" fmla="*/ 21 w 65"/>
                  <a:gd name="T27" fmla="*/ 52 h 54"/>
                  <a:gd name="T28" fmla="*/ 33 w 65"/>
                  <a:gd name="T29" fmla="*/ 54 h 54"/>
                  <a:gd name="T30" fmla="*/ 46 w 65"/>
                  <a:gd name="T31" fmla="*/ 52 h 54"/>
                  <a:gd name="T32" fmla="*/ 55 w 65"/>
                  <a:gd name="T33" fmla="*/ 46 h 54"/>
                  <a:gd name="T34" fmla="*/ 55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5" y="46"/>
                    </a:moveTo>
                    <a:lnTo>
                      <a:pt x="64" y="38"/>
                    </a:lnTo>
                    <a:lnTo>
                      <a:pt x="65" y="28"/>
                    </a:lnTo>
                    <a:lnTo>
                      <a:pt x="64" y="16"/>
                    </a:lnTo>
                    <a:lnTo>
                      <a:pt x="55" y="8"/>
                    </a:lnTo>
                    <a:lnTo>
                      <a:pt x="46" y="2"/>
                    </a:lnTo>
                    <a:lnTo>
                      <a:pt x="33" y="0"/>
                    </a:lnTo>
                    <a:lnTo>
                      <a:pt x="21" y="2"/>
                    </a:lnTo>
                    <a:lnTo>
                      <a:pt x="10" y="8"/>
                    </a:lnTo>
                    <a:lnTo>
                      <a:pt x="3" y="16"/>
                    </a:lnTo>
                    <a:lnTo>
                      <a:pt x="0" y="28"/>
                    </a:lnTo>
                    <a:lnTo>
                      <a:pt x="3" y="38"/>
                    </a:lnTo>
                    <a:lnTo>
                      <a:pt x="10" y="46"/>
                    </a:lnTo>
                    <a:lnTo>
                      <a:pt x="21" y="52"/>
                    </a:lnTo>
                    <a:lnTo>
                      <a:pt x="33" y="54"/>
                    </a:lnTo>
                    <a:lnTo>
                      <a:pt x="46" y="52"/>
                    </a:lnTo>
                    <a:lnTo>
                      <a:pt x="55" y="46"/>
                    </a:lnTo>
                    <a:lnTo>
                      <a:pt x="55"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6" name="Freeform 60"/>
              <p:cNvSpPr>
                <a:spLocks/>
              </p:cNvSpPr>
              <p:nvPr/>
            </p:nvSpPr>
            <p:spPr bwMode="auto">
              <a:xfrm>
                <a:off x="1674813" y="2395538"/>
                <a:ext cx="52388" cy="42863"/>
              </a:xfrm>
              <a:custGeom>
                <a:avLst/>
                <a:gdLst>
                  <a:gd name="T0" fmla="*/ 56 w 65"/>
                  <a:gd name="T1" fmla="*/ 46 h 54"/>
                  <a:gd name="T2" fmla="*/ 63 w 65"/>
                  <a:gd name="T3" fmla="*/ 37 h 54"/>
                  <a:gd name="T4" fmla="*/ 65 w 65"/>
                  <a:gd name="T5" fmla="*/ 27 h 54"/>
                  <a:gd name="T6" fmla="*/ 63 w 65"/>
                  <a:gd name="T7" fmla="*/ 16 h 54"/>
                  <a:gd name="T8" fmla="*/ 56 w 65"/>
                  <a:gd name="T9" fmla="*/ 8 h 54"/>
                  <a:gd name="T10" fmla="*/ 45 w 65"/>
                  <a:gd name="T11" fmla="*/ 3 h 54"/>
                  <a:gd name="T12" fmla="*/ 32 w 65"/>
                  <a:gd name="T13" fmla="*/ 0 h 54"/>
                  <a:gd name="T14" fmla="*/ 20 w 65"/>
                  <a:gd name="T15" fmla="*/ 3 h 54"/>
                  <a:gd name="T16" fmla="*/ 8 w 65"/>
                  <a:gd name="T17" fmla="*/ 8 h 54"/>
                  <a:gd name="T18" fmla="*/ 1 w 65"/>
                  <a:gd name="T19" fmla="*/ 16 h 54"/>
                  <a:gd name="T20" fmla="*/ 0 w 65"/>
                  <a:gd name="T21" fmla="*/ 27 h 54"/>
                  <a:gd name="T22" fmla="*/ 1 w 65"/>
                  <a:gd name="T23" fmla="*/ 37 h 54"/>
                  <a:gd name="T24" fmla="*/ 8 w 65"/>
                  <a:gd name="T25" fmla="*/ 46 h 54"/>
                  <a:gd name="T26" fmla="*/ 20 w 65"/>
                  <a:gd name="T27" fmla="*/ 52 h 54"/>
                  <a:gd name="T28" fmla="*/ 32 w 65"/>
                  <a:gd name="T29" fmla="*/ 54 h 54"/>
                  <a:gd name="T30" fmla="*/ 45 w 65"/>
                  <a:gd name="T31" fmla="*/ 52 h 54"/>
                  <a:gd name="T32" fmla="*/ 56 w 65"/>
                  <a:gd name="T33" fmla="*/ 46 h 54"/>
                  <a:gd name="T34" fmla="*/ 56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6" y="46"/>
                    </a:moveTo>
                    <a:lnTo>
                      <a:pt x="63" y="37"/>
                    </a:lnTo>
                    <a:lnTo>
                      <a:pt x="65" y="27"/>
                    </a:lnTo>
                    <a:lnTo>
                      <a:pt x="63" y="16"/>
                    </a:lnTo>
                    <a:lnTo>
                      <a:pt x="56" y="8"/>
                    </a:lnTo>
                    <a:lnTo>
                      <a:pt x="45" y="3"/>
                    </a:lnTo>
                    <a:lnTo>
                      <a:pt x="32" y="0"/>
                    </a:lnTo>
                    <a:lnTo>
                      <a:pt x="20" y="3"/>
                    </a:lnTo>
                    <a:lnTo>
                      <a:pt x="8" y="8"/>
                    </a:lnTo>
                    <a:lnTo>
                      <a:pt x="1" y="16"/>
                    </a:lnTo>
                    <a:lnTo>
                      <a:pt x="0" y="27"/>
                    </a:lnTo>
                    <a:lnTo>
                      <a:pt x="1" y="37"/>
                    </a:lnTo>
                    <a:lnTo>
                      <a:pt x="8" y="46"/>
                    </a:lnTo>
                    <a:lnTo>
                      <a:pt x="20" y="52"/>
                    </a:lnTo>
                    <a:lnTo>
                      <a:pt x="32" y="54"/>
                    </a:lnTo>
                    <a:lnTo>
                      <a:pt x="45" y="52"/>
                    </a:lnTo>
                    <a:lnTo>
                      <a:pt x="56" y="46"/>
                    </a:lnTo>
                    <a:lnTo>
                      <a:pt x="5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7" name="Freeform 61"/>
              <p:cNvSpPr>
                <a:spLocks/>
              </p:cNvSpPr>
              <p:nvPr/>
            </p:nvSpPr>
            <p:spPr bwMode="auto">
              <a:xfrm>
                <a:off x="2559050" y="2552701"/>
                <a:ext cx="52388" cy="42863"/>
              </a:xfrm>
              <a:custGeom>
                <a:avLst/>
                <a:gdLst>
                  <a:gd name="T0" fmla="*/ 55 w 65"/>
                  <a:gd name="T1" fmla="*/ 46 h 55"/>
                  <a:gd name="T2" fmla="*/ 62 w 65"/>
                  <a:gd name="T3" fmla="*/ 38 h 55"/>
                  <a:gd name="T4" fmla="*/ 65 w 65"/>
                  <a:gd name="T5" fmla="*/ 28 h 55"/>
                  <a:gd name="T6" fmla="*/ 62 w 65"/>
                  <a:gd name="T7" fmla="*/ 18 h 55"/>
                  <a:gd name="T8" fmla="*/ 55 w 65"/>
                  <a:gd name="T9" fmla="*/ 8 h 55"/>
                  <a:gd name="T10" fmla="*/ 44 w 65"/>
                  <a:gd name="T11" fmla="*/ 3 h 55"/>
                  <a:gd name="T12" fmla="*/ 32 w 65"/>
                  <a:gd name="T13" fmla="*/ 0 h 55"/>
                  <a:gd name="T14" fmla="*/ 19 w 65"/>
                  <a:gd name="T15" fmla="*/ 3 h 55"/>
                  <a:gd name="T16" fmla="*/ 9 w 65"/>
                  <a:gd name="T17" fmla="*/ 8 h 55"/>
                  <a:gd name="T18" fmla="*/ 2 w 65"/>
                  <a:gd name="T19" fmla="*/ 18 h 55"/>
                  <a:gd name="T20" fmla="*/ 0 w 65"/>
                  <a:gd name="T21" fmla="*/ 28 h 55"/>
                  <a:gd name="T22" fmla="*/ 2 w 65"/>
                  <a:gd name="T23" fmla="*/ 38 h 55"/>
                  <a:gd name="T24" fmla="*/ 9 w 65"/>
                  <a:gd name="T25" fmla="*/ 46 h 55"/>
                  <a:gd name="T26" fmla="*/ 19 w 65"/>
                  <a:gd name="T27" fmla="*/ 53 h 55"/>
                  <a:gd name="T28" fmla="*/ 32 w 65"/>
                  <a:gd name="T29" fmla="*/ 55 h 55"/>
                  <a:gd name="T30" fmla="*/ 44 w 65"/>
                  <a:gd name="T31" fmla="*/ 53 h 55"/>
                  <a:gd name="T32" fmla="*/ 55 w 65"/>
                  <a:gd name="T33" fmla="*/ 46 h 55"/>
                  <a:gd name="T34" fmla="*/ 55 w 65"/>
                  <a:gd name="T35"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5">
                    <a:moveTo>
                      <a:pt x="55" y="46"/>
                    </a:moveTo>
                    <a:lnTo>
                      <a:pt x="62" y="38"/>
                    </a:lnTo>
                    <a:lnTo>
                      <a:pt x="65" y="28"/>
                    </a:lnTo>
                    <a:lnTo>
                      <a:pt x="62" y="18"/>
                    </a:lnTo>
                    <a:lnTo>
                      <a:pt x="55" y="8"/>
                    </a:lnTo>
                    <a:lnTo>
                      <a:pt x="44" y="3"/>
                    </a:lnTo>
                    <a:lnTo>
                      <a:pt x="32" y="0"/>
                    </a:lnTo>
                    <a:lnTo>
                      <a:pt x="19" y="3"/>
                    </a:lnTo>
                    <a:lnTo>
                      <a:pt x="9" y="8"/>
                    </a:lnTo>
                    <a:lnTo>
                      <a:pt x="2" y="18"/>
                    </a:lnTo>
                    <a:lnTo>
                      <a:pt x="0" y="28"/>
                    </a:lnTo>
                    <a:lnTo>
                      <a:pt x="2" y="38"/>
                    </a:lnTo>
                    <a:lnTo>
                      <a:pt x="9" y="46"/>
                    </a:lnTo>
                    <a:lnTo>
                      <a:pt x="19" y="53"/>
                    </a:lnTo>
                    <a:lnTo>
                      <a:pt x="32" y="55"/>
                    </a:lnTo>
                    <a:lnTo>
                      <a:pt x="44" y="53"/>
                    </a:lnTo>
                    <a:lnTo>
                      <a:pt x="55" y="46"/>
                    </a:lnTo>
                    <a:lnTo>
                      <a:pt x="55"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8" name="Freeform 62"/>
              <p:cNvSpPr>
                <a:spLocks/>
              </p:cNvSpPr>
              <p:nvPr/>
            </p:nvSpPr>
            <p:spPr bwMode="auto">
              <a:xfrm>
                <a:off x="2630488" y="2827338"/>
                <a:ext cx="52388" cy="42863"/>
              </a:xfrm>
              <a:custGeom>
                <a:avLst/>
                <a:gdLst>
                  <a:gd name="T0" fmla="*/ 56 w 65"/>
                  <a:gd name="T1" fmla="*/ 46 h 55"/>
                  <a:gd name="T2" fmla="*/ 64 w 65"/>
                  <a:gd name="T3" fmla="*/ 38 h 55"/>
                  <a:gd name="T4" fmla="*/ 65 w 65"/>
                  <a:gd name="T5" fmla="*/ 28 h 55"/>
                  <a:gd name="T6" fmla="*/ 64 w 65"/>
                  <a:gd name="T7" fmla="*/ 18 h 55"/>
                  <a:gd name="T8" fmla="*/ 56 w 65"/>
                  <a:gd name="T9" fmla="*/ 8 h 55"/>
                  <a:gd name="T10" fmla="*/ 46 w 65"/>
                  <a:gd name="T11" fmla="*/ 3 h 55"/>
                  <a:gd name="T12" fmla="*/ 33 w 65"/>
                  <a:gd name="T13" fmla="*/ 0 h 55"/>
                  <a:gd name="T14" fmla="*/ 21 w 65"/>
                  <a:gd name="T15" fmla="*/ 3 h 55"/>
                  <a:gd name="T16" fmla="*/ 10 w 65"/>
                  <a:gd name="T17" fmla="*/ 8 h 55"/>
                  <a:gd name="T18" fmla="*/ 3 w 65"/>
                  <a:gd name="T19" fmla="*/ 18 h 55"/>
                  <a:gd name="T20" fmla="*/ 0 w 65"/>
                  <a:gd name="T21" fmla="*/ 28 h 55"/>
                  <a:gd name="T22" fmla="*/ 3 w 65"/>
                  <a:gd name="T23" fmla="*/ 38 h 55"/>
                  <a:gd name="T24" fmla="*/ 10 w 65"/>
                  <a:gd name="T25" fmla="*/ 46 h 55"/>
                  <a:gd name="T26" fmla="*/ 21 w 65"/>
                  <a:gd name="T27" fmla="*/ 53 h 55"/>
                  <a:gd name="T28" fmla="*/ 33 w 65"/>
                  <a:gd name="T29" fmla="*/ 55 h 55"/>
                  <a:gd name="T30" fmla="*/ 46 w 65"/>
                  <a:gd name="T31" fmla="*/ 53 h 55"/>
                  <a:gd name="T32" fmla="*/ 56 w 65"/>
                  <a:gd name="T33"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5">
                    <a:moveTo>
                      <a:pt x="56" y="46"/>
                    </a:moveTo>
                    <a:lnTo>
                      <a:pt x="64" y="38"/>
                    </a:lnTo>
                    <a:lnTo>
                      <a:pt x="65" y="28"/>
                    </a:lnTo>
                    <a:lnTo>
                      <a:pt x="64" y="18"/>
                    </a:lnTo>
                    <a:lnTo>
                      <a:pt x="56" y="8"/>
                    </a:lnTo>
                    <a:lnTo>
                      <a:pt x="46" y="3"/>
                    </a:lnTo>
                    <a:lnTo>
                      <a:pt x="33" y="0"/>
                    </a:lnTo>
                    <a:lnTo>
                      <a:pt x="21" y="3"/>
                    </a:lnTo>
                    <a:lnTo>
                      <a:pt x="10" y="8"/>
                    </a:lnTo>
                    <a:lnTo>
                      <a:pt x="3" y="18"/>
                    </a:lnTo>
                    <a:lnTo>
                      <a:pt x="0" y="28"/>
                    </a:lnTo>
                    <a:lnTo>
                      <a:pt x="3" y="38"/>
                    </a:lnTo>
                    <a:lnTo>
                      <a:pt x="10" y="46"/>
                    </a:lnTo>
                    <a:lnTo>
                      <a:pt x="21" y="53"/>
                    </a:lnTo>
                    <a:lnTo>
                      <a:pt x="33" y="55"/>
                    </a:lnTo>
                    <a:lnTo>
                      <a:pt x="46" y="53"/>
                    </a:lnTo>
                    <a:lnTo>
                      <a:pt x="5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9" name="Freeform 63"/>
              <p:cNvSpPr>
                <a:spLocks/>
              </p:cNvSpPr>
              <p:nvPr/>
            </p:nvSpPr>
            <p:spPr bwMode="auto">
              <a:xfrm>
                <a:off x="2522538" y="2928938"/>
                <a:ext cx="52388" cy="42863"/>
              </a:xfrm>
              <a:custGeom>
                <a:avLst/>
                <a:gdLst>
                  <a:gd name="T0" fmla="*/ 57 w 67"/>
                  <a:gd name="T1" fmla="*/ 46 h 54"/>
                  <a:gd name="T2" fmla="*/ 64 w 67"/>
                  <a:gd name="T3" fmla="*/ 37 h 54"/>
                  <a:gd name="T4" fmla="*/ 67 w 67"/>
                  <a:gd name="T5" fmla="*/ 27 h 54"/>
                  <a:gd name="T6" fmla="*/ 64 w 67"/>
                  <a:gd name="T7" fmla="*/ 16 h 54"/>
                  <a:gd name="T8" fmla="*/ 57 w 67"/>
                  <a:gd name="T9" fmla="*/ 7 h 54"/>
                  <a:gd name="T10" fmla="*/ 46 w 67"/>
                  <a:gd name="T11" fmla="*/ 1 h 54"/>
                  <a:gd name="T12" fmla="*/ 34 w 67"/>
                  <a:gd name="T13" fmla="*/ 0 h 54"/>
                  <a:gd name="T14" fmla="*/ 21 w 67"/>
                  <a:gd name="T15" fmla="*/ 1 h 54"/>
                  <a:gd name="T16" fmla="*/ 10 w 67"/>
                  <a:gd name="T17" fmla="*/ 7 h 54"/>
                  <a:gd name="T18" fmla="*/ 3 w 67"/>
                  <a:gd name="T19" fmla="*/ 16 h 54"/>
                  <a:gd name="T20" fmla="*/ 0 w 67"/>
                  <a:gd name="T21" fmla="*/ 27 h 54"/>
                  <a:gd name="T22" fmla="*/ 3 w 67"/>
                  <a:gd name="T23" fmla="*/ 37 h 54"/>
                  <a:gd name="T24" fmla="*/ 10 w 67"/>
                  <a:gd name="T25" fmla="*/ 46 h 54"/>
                  <a:gd name="T26" fmla="*/ 21 w 67"/>
                  <a:gd name="T27" fmla="*/ 52 h 54"/>
                  <a:gd name="T28" fmla="*/ 34 w 67"/>
                  <a:gd name="T29" fmla="*/ 54 h 54"/>
                  <a:gd name="T30" fmla="*/ 46 w 67"/>
                  <a:gd name="T31" fmla="*/ 52 h 54"/>
                  <a:gd name="T32" fmla="*/ 57 w 67"/>
                  <a:gd name="T33" fmla="*/ 46 h 54"/>
                  <a:gd name="T34" fmla="*/ 57 w 67"/>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54">
                    <a:moveTo>
                      <a:pt x="57" y="46"/>
                    </a:moveTo>
                    <a:lnTo>
                      <a:pt x="64" y="37"/>
                    </a:lnTo>
                    <a:lnTo>
                      <a:pt x="67" y="27"/>
                    </a:lnTo>
                    <a:lnTo>
                      <a:pt x="64" y="16"/>
                    </a:lnTo>
                    <a:lnTo>
                      <a:pt x="57" y="7"/>
                    </a:lnTo>
                    <a:lnTo>
                      <a:pt x="46" y="1"/>
                    </a:lnTo>
                    <a:lnTo>
                      <a:pt x="34" y="0"/>
                    </a:lnTo>
                    <a:lnTo>
                      <a:pt x="21" y="1"/>
                    </a:lnTo>
                    <a:lnTo>
                      <a:pt x="10" y="7"/>
                    </a:lnTo>
                    <a:lnTo>
                      <a:pt x="3" y="16"/>
                    </a:lnTo>
                    <a:lnTo>
                      <a:pt x="0" y="27"/>
                    </a:lnTo>
                    <a:lnTo>
                      <a:pt x="3" y="37"/>
                    </a:lnTo>
                    <a:lnTo>
                      <a:pt x="10" y="46"/>
                    </a:lnTo>
                    <a:lnTo>
                      <a:pt x="21" y="52"/>
                    </a:lnTo>
                    <a:lnTo>
                      <a:pt x="34" y="54"/>
                    </a:lnTo>
                    <a:lnTo>
                      <a:pt x="46" y="52"/>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0" name="Freeform 64"/>
              <p:cNvSpPr>
                <a:spLocks/>
              </p:cNvSpPr>
              <p:nvPr/>
            </p:nvSpPr>
            <p:spPr bwMode="auto">
              <a:xfrm>
                <a:off x="2667000" y="2903538"/>
                <a:ext cx="52388" cy="42863"/>
              </a:xfrm>
              <a:custGeom>
                <a:avLst/>
                <a:gdLst>
                  <a:gd name="T0" fmla="*/ 57 w 65"/>
                  <a:gd name="T1" fmla="*/ 46 h 54"/>
                  <a:gd name="T2" fmla="*/ 64 w 65"/>
                  <a:gd name="T3" fmla="*/ 38 h 54"/>
                  <a:gd name="T4" fmla="*/ 65 w 65"/>
                  <a:gd name="T5" fmla="*/ 28 h 54"/>
                  <a:gd name="T6" fmla="*/ 64 w 65"/>
                  <a:gd name="T7" fmla="*/ 17 h 54"/>
                  <a:gd name="T8" fmla="*/ 57 w 65"/>
                  <a:gd name="T9" fmla="*/ 8 h 54"/>
                  <a:gd name="T10" fmla="*/ 46 w 65"/>
                  <a:gd name="T11" fmla="*/ 2 h 54"/>
                  <a:gd name="T12" fmla="*/ 33 w 65"/>
                  <a:gd name="T13" fmla="*/ 0 h 54"/>
                  <a:gd name="T14" fmla="*/ 21 w 65"/>
                  <a:gd name="T15" fmla="*/ 2 h 54"/>
                  <a:gd name="T16" fmla="*/ 10 w 65"/>
                  <a:gd name="T17" fmla="*/ 8 h 54"/>
                  <a:gd name="T18" fmla="*/ 3 w 65"/>
                  <a:gd name="T19" fmla="*/ 17 h 54"/>
                  <a:gd name="T20" fmla="*/ 0 w 65"/>
                  <a:gd name="T21" fmla="*/ 28 h 54"/>
                  <a:gd name="T22" fmla="*/ 3 w 65"/>
                  <a:gd name="T23" fmla="*/ 38 h 54"/>
                  <a:gd name="T24" fmla="*/ 10 w 65"/>
                  <a:gd name="T25" fmla="*/ 46 h 54"/>
                  <a:gd name="T26" fmla="*/ 21 w 65"/>
                  <a:gd name="T27" fmla="*/ 52 h 54"/>
                  <a:gd name="T28" fmla="*/ 33 w 65"/>
                  <a:gd name="T29" fmla="*/ 54 h 54"/>
                  <a:gd name="T30" fmla="*/ 46 w 65"/>
                  <a:gd name="T31" fmla="*/ 52 h 54"/>
                  <a:gd name="T32" fmla="*/ 57 w 65"/>
                  <a:gd name="T33" fmla="*/ 46 h 54"/>
                  <a:gd name="T34" fmla="*/ 57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7" y="46"/>
                    </a:moveTo>
                    <a:lnTo>
                      <a:pt x="64" y="38"/>
                    </a:lnTo>
                    <a:lnTo>
                      <a:pt x="65" y="28"/>
                    </a:lnTo>
                    <a:lnTo>
                      <a:pt x="64" y="17"/>
                    </a:lnTo>
                    <a:lnTo>
                      <a:pt x="57" y="8"/>
                    </a:lnTo>
                    <a:lnTo>
                      <a:pt x="46" y="2"/>
                    </a:lnTo>
                    <a:lnTo>
                      <a:pt x="33" y="0"/>
                    </a:lnTo>
                    <a:lnTo>
                      <a:pt x="21" y="2"/>
                    </a:lnTo>
                    <a:lnTo>
                      <a:pt x="10" y="8"/>
                    </a:lnTo>
                    <a:lnTo>
                      <a:pt x="3" y="17"/>
                    </a:lnTo>
                    <a:lnTo>
                      <a:pt x="0" y="28"/>
                    </a:lnTo>
                    <a:lnTo>
                      <a:pt x="3" y="38"/>
                    </a:lnTo>
                    <a:lnTo>
                      <a:pt x="10" y="46"/>
                    </a:lnTo>
                    <a:lnTo>
                      <a:pt x="21" y="52"/>
                    </a:lnTo>
                    <a:lnTo>
                      <a:pt x="33" y="54"/>
                    </a:lnTo>
                    <a:lnTo>
                      <a:pt x="46" y="52"/>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1" name="Freeform 65"/>
              <p:cNvSpPr>
                <a:spLocks/>
              </p:cNvSpPr>
              <p:nvPr/>
            </p:nvSpPr>
            <p:spPr bwMode="auto">
              <a:xfrm>
                <a:off x="2595563" y="2959101"/>
                <a:ext cx="52388" cy="42863"/>
              </a:xfrm>
              <a:custGeom>
                <a:avLst/>
                <a:gdLst>
                  <a:gd name="T0" fmla="*/ 56 w 65"/>
                  <a:gd name="T1" fmla="*/ 47 h 56"/>
                  <a:gd name="T2" fmla="*/ 63 w 65"/>
                  <a:gd name="T3" fmla="*/ 38 h 56"/>
                  <a:gd name="T4" fmla="*/ 65 w 65"/>
                  <a:gd name="T5" fmla="*/ 28 h 56"/>
                  <a:gd name="T6" fmla="*/ 63 w 65"/>
                  <a:gd name="T7" fmla="*/ 18 h 56"/>
                  <a:gd name="T8" fmla="*/ 56 w 65"/>
                  <a:gd name="T9" fmla="*/ 8 h 56"/>
                  <a:gd name="T10" fmla="*/ 45 w 65"/>
                  <a:gd name="T11" fmla="*/ 3 h 56"/>
                  <a:gd name="T12" fmla="*/ 33 w 65"/>
                  <a:gd name="T13" fmla="*/ 0 h 56"/>
                  <a:gd name="T14" fmla="*/ 20 w 65"/>
                  <a:gd name="T15" fmla="*/ 3 h 56"/>
                  <a:gd name="T16" fmla="*/ 9 w 65"/>
                  <a:gd name="T17" fmla="*/ 8 h 56"/>
                  <a:gd name="T18" fmla="*/ 2 w 65"/>
                  <a:gd name="T19" fmla="*/ 18 h 56"/>
                  <a:gd name="T20" fmla="*/ 0 w 65"/>
                  <a:gd name="T21" fmla="*/ 28 h 56"/>
                  <a:gd name="T22" fmla="*/ 2 w 65"/>
                  <a:gd name="T23" fmla="*/ 38 h 56"/>
                  <a:gd name="T24" fmla="*/ 9 w 65"/>
                  <a:gd name="T25" fmla="*/ 47 h 56"/>
                  <a:gd name="T26" fmla="*/ 20 w 65"/>
                  <a:gd name="T27" fmla="*/ 53 h 56"/>
                  <a:gd name="T28" fmla="*/ 33 w 65"/>
                  <a:gd name="T29" fmla="*/ 56 h 56"/>
                  <a:gd name="T30" fmla="*/ 45 w 65"/>
                  <a:gd name="T31" fmla="*/ 53 h 56"/>
                  <a:gd name="T32" fmla="*/ 56 w 65"/>
                  <a:gd name="T33"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56" y="47"/>
                    </a:moveTo>
                    <a:lnTo>
                      <a:pt x="63" y="38"/>
                    </a:lnTo>
                    <a:lnTo>
                      <a:pt x="65" y="28"/>
                    </a:lnTo>
                    <a:lnTo>
                      <a:pt x="63" y="18"/>
                    </a:lnTo>
                    <a:lnTo>
                      <a:pt x="56" y="8"/>
                    </a:lnTo>
                    <a:lnTo>
                      <a:pt x="45" y="3"/>
                    </a:lnTo>
                    <a:lnTo>
                      <a:pt x="33" y="0"/>
                    </a:lnTo>
                    <a:lnTo>
                      <a:pt x="20" y="3"/>
                    </a:lnTo>
                    <a:lnTo>
                      <a:pt x="9" y="8"/>
                    </a:lnTo>
                    <a:lnTo>
                      <a:pt x="2" y="18"/>
                    </a:lnTo>
                    <a:lnTo>
                      <a:pt x="0" y="28"/>
                    </a:lnTo>
                    <a:lnTo>
                      <a:pt x="2" y="38"/>
                    </a:lnTo>
                    <a:lnTo>
                      <a:pt x="9" y="47"/>
                    </a:lnTo>
                    <a:lnTo>
                      <a:pt x="20" y="53"/>
                    </a:lnTo>
                    <a:lnTo>
                      <a:pt x="33" y="56"/>
                    </a:lnTo>
                    <a:lnTo>
                      <a:pt x="45" y="53"/>
                    </a:lnTo>
                    <a:lnTo>
                      <a:pt x="56" y="4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2" name="Freeform 66"/>
              <p:cNvSpPr>
                <a:spLocks/>
              </p:cNvSpPr>
              <p:nvPr/>
            </p:nvSpPr>
            <p:spPr bwMode="auto">
              <a:xfrm>
                <a:off x="2667000" y="2967038"/>
                <a:ext cx="52388" cy="42863"/>
              </a:xfrm>
              <a:custGeom>
                <a:avLst/>
                <a:gdLst>
                  <a:gd name="T0" fmla="*/ 57 w 65"/>
                  <a:gd name="T1" fmla="*/ 46 h 54"/>
                  <a:gd name="T2" fmla="*/ 64 w 65"/>
                  <a:gd name="T3" fmla="*/ 37 h 54"/>
                  <a:gd name="T4" fmla="*/ 65 w 65"/>
                  <a:gd name="T5" fmla="*/ 26 h 54"/>
                  <a:gd name="T6" fmla="*/ 64 w 65"/>
                  <a:gd name="T7" fmla="*/ 16 h 54"/>
                  <a:gd name="T8" fmla="*/ 57 w 65"/>
                  <a:gd name="T9" fmla="*/ 7 h 54"/>
                  <a:gd name="T10" fmla="*/ 46 w 65"/>
                  <a:gd name="T11" fmla="*/ 1 h 54"/>
                  <a:gd name="T12" fmla="*/ 33 w 65"/>
                  <a:gd name="T13" fmla="*/ 0 h 54"/>
                  <a:gd name="T14" fmla="*/ 21 w 65"/>
                  <a:gd name="T15" fmla="*/ 1 h 54"/>
                  <a:gd name="T16" fmla="*/ 10 w 65"/>
                  <a:gd name="T17" fmla="*/ 7 h 54"/>
                  <a:gd name="T18" fmla="*/ 3 w 65"/>
                  <a:gd name="T19" fmla="*/ 16 h 54"/>
                  <a:gd name="T20" fmla="*/ 0 w 65"/>
                  <a:gd name="T21" fmla="*/ 26 h 54"/>
                  <a:gd name="T22" fmla="*/ 3 w 65"/>
                  <a:gd name="T23" fmla="*/ 37 h 54"/>
                  <a:gd name="T24" fmla="*/ 10 w 65"/>
                  <a:gd name="T25" fmla="*/ 46 h 54"/>
                  <a:gd name="T26" fmla="*/ 21 w 65"/>
                  <a:gd name="T27" fmla="*/ 52 h 54"/>
                  <a:gd name="T28" fmla="*/ 33 w 65"/>
                  <a:gd name="T29" fmla="*/ 54 h 54"/>
                  <a:gd name="T30" fmla="*/ 46 w 65"/>
                  <a:gd name="T31" fmla="*/ 52 h 54"/>
                  <a:gd name="T32" fmla="*/ 57 w 65"/>
                  <a:gd name="T33" fmla="*/ 46 h 54"/>
                  <a:gd name="T34" fmla="*/ 57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7" y="46"/>
                    </a:moveTo>
                    <a:lnTo>
                      <a:pt x="64" y="37"/>
                    </a:lnTo>
                    <a:lnTo>
                      <a:pt x="65" y="26"/>
                    </a:lnTo>
                    <a:lnTo>
                      <a:pt x="64" y="16"/>
                    </a:lnTo>
                    <a:lnTo>
                      <a:pt x="57" y="7"/>
                    </a:lnTo>
                    <a:lnTo>
                      <a:pt x="46" y="1"/>
                    </a:lnTo>
                    <a:lnTo>
                      <a:pt x="33" y="0"/>
                    </a:lnTo>
                    <a:lnTo>
                      <a:pt x="21" y="1"/>
                    </a:lnTo>
                    <a:lnTo>
                      <a:pt x="10" y="7"/>
                    </a:lnTo>
                    <a:lnTo>
                      <a:pt x="3" y="16"/>
                    </a:lnTo>
                    <a:lnTo>
                      <a:pt x="0" y="26"/>
                    </a:lnTo>
                    <a:lnTo>
                      <a:pt x="3" y="37"/>
                    </a:lnTo>
                    <a:lnTo>
                      <a:pt x="10" y="46"/>
                    </a:lnTo>
                    <a:lnTo>
                      <a:pt x="21" y="52"/>
                    </a:lnTo>
                    <a:lnTo>
                      <a:pt x="33" y="54"/>
                    </a:lnTo>
                    <a:lnTo>
                      <a:pt x="46" y="52"/>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3" name="Freeform 67"/>
              <p:cNvSpPr>
                <a:spLocks/>
              </p:cNvSpPr>
              <p:nvPr/>
            </p:nvSpPr>
            <p:spPr bwMode="auto">
              <a:xfrm>
                <a:off x="2743200" y="3008313"/>
                <a:ext cx="50800" cy="42863"/>
              </a:xfrm>
              <a:custGeom>
                <a:avLst/>
                <a:gdLst>
                  <a:gd name="T0" fmla="*/ 56 w 66"/>
                  <a:gd name="T1" fmla="*/ 48 h 56"/>
                  <a:gd name="T2" fmla="*/ 63 w 66"/>
                  <a:gd name="T3" fmla="*/ 39 h 56"/>
                  <a:gd name="T4" fmla="*/ 66 w 66"/>
                  <a:gd name="T5" fmla="*/ 28 h 56"/>
                  <a:gd name="T6" fmla="*/ 63 w 66"/>
                  <a:gd name="T7" fmla="*/ 18 h 56"/>
                  <a:gd name="T8" fmla="*/ 56 w 66"/>
                  <a:gd name="T9" fmla="*/ 9 h 56"/>
                  <a:gd name="T10" fmla="*/ 45 w 66"/>
                  <a:gd name="T11" fmla="*/ 3 h 56"/>
                  <a:gd name="T12" fmla="*/ 32 w 66"/>
                  <a:gd name="T13" fmla="*/ 0 h 56"/>
                  <a:gd name="T14" fmla="*/ 20 w 66"/>
                  <a:gd name="T15" fmla="*/ 3 h 56"/>
                  <a:gd name="T16" fmla="*/ 9 w 66"/>
                  <a:gd name="T17" fmla="*/ 9 h 56"/>
                  <a:gd name="T18" fmla="*/ 2 w 66"/>
                  <a:gd name="T19" fmla="*/ 18 h 56"/>
                  <a:gd name="T20" fmla="*/ 0 w 66"/>
                  <a:gd name="T21" fmla="*/ 28 h 56"/>
                  <a:gd name="T22" fmla="*/ 2 w 66"/>
                  <a:gd name="T23" fmla="*/ 39 h 56"/>
                  <a:gd name="T24" fmla="*/ 9 w 66"/>
                  <a:gd name="T25" fmla="*/ 48 h 56"/>
                  <a:gd name="T26" fmla="*/ 20 w 66"/>
                  <a:gd name="T27" fmla="*/ 53 h 56"/>
                  <a:gd name="T28" fmla="*/ 32 w 66"/>
                  <a:gd name="T29" fmla="*/ 56 h 56"/>
                  <a:gd name="T30" fmla="*/ 45 w 66"/>
                  <a:gd name="T31" fmla="*/ 53 h 56"/>
                  <a:gd name="T32" fmla="*/ 56 w 66"/>
                  <a:gd name="T33" fmla="*/ 48 h 56"/>
                  <a:gd name="T34" fmla="*/ 56 w 66"/>
                  <a:gd name="T35"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6">
                    <a:moveTo>
                      <a:pt x="56" y="48"/>
                    </a:moveTo>
                    <a:lnTo>
                      <a:pt x="63" y="39"/>
                    </a:lnTo>
                    <a:lnTo>
                      <a:pt x="66" y="28"/>
                    </a:lnTo>
                    <a:lnTo>
                      <a:pt x="63" y="18"/>
                    </a:lnTo>
                    <a:lnTo>
                      <a:pt x="56" y="9"/>
                    </a:lnTo>
                    <a:lnTo>
                      <a:pt x="45" y="3"/>
                    </a:lnTo>
                    <a:lnTo>
                      <a:pt x="32" y="0"/>
                    </a:lnTo>
                    <a:lnTo>
                      <a:pt x="20" y="3"/>
                    </a:lnTo>
                    <a:lnTo>
                      <a:pt x="9" y="9"/>
                    </a:lnTo>
                    <a:lnTo>
                      <a:pt x="2" y="18"/>
                    </a:lnTo>
                    <a:lnTo>
                      <a:pt x="0" y="28"/>
                    </a:lnTo>
                    <a:lnTo>
                      <a:pt x="2" y="39"/>
                    </a:lnTo>
                    <a:lnTo>
                      <a:pt x="9" y="48"/>
                    </a:lnTo>
                    <a:lnTo>
                      <a:pt x="20" y="53"/>
                    </a:lnTo>
                    <a:lnTo>
                      <a:pt x="32" y="56"/>
                    </a:lnTo>
                    <a:lnTo>
                      <a:pt x="45" y="53"/>
                    </a:lnTo>
                    <a:lnTo>
                      <a:pt x="56" y="48"/>
                    </a:lnTo>
                    <a:lnTo>
                      <a:pt x="56" y="4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4" name="Freeform 68"/>
              <p:cNvSpPr>
                <a:spLocks/>
              </p:cNvSpPr>
              <p:nvPr/>
            </p:nvSpPr>
            <p:spPr bwMode="auto">
              <a:xfrm>
                <a:off x="2813050" y="3111501"/>
                <a:ext cx="52388" cy="42863"/>
              </a:xfrm>
              <a:custGeom>
                <a:avLst/>
                <a:gdLst>
                  <a:gd name="T0" fmla="*/ 56 w 66"/>
                  <a:gd name="T1" fmla="*/ 46 h 54"/>
                  <a:gd name="T2" fmla="*/ 64 w 66"/>
                  <a:gd name="T3" fmla="*/ 38 h 54"/>
                  <a:gd name="T4" fmla="*/ 66 w 66"/>
                  <a:gd name="T5" fmla="*/ 26 h 54"/>
                  <a:gd name="T6" fmla="*/ 64 w 66"/>
                  <a:gd name="T7" fmla="*/ 16 h 54"/>
                  <a:gd name="T8" fmla="*/ 56 w 66"/>
                  <a:gd name="T9" fmla="*/ 8 h 54"/>
                  <a:gd name="T10" fmla="*/ 46 w 66"/>
                  <a:gd name="T11" fmla="*/ 2 h 54"/>
                  <a:gd name="T12" fmla="*/ 34 w 66"/>
                  <a:gd name="T13" fmla="*/ 0 h 54"/>
                  <a:gd name="T14" fmla="*/ 21 w 66"/>
                  <a:gd name="T15" fmla="*/ 2 h 54"/>
                  <a:gd name="T16" fmla="*/ 10 w 66"/>
                  <a:gd name="T17" fmla="*/ 8 h 54"/>
                  <a:gd name="T18" fmla="*/ 3 w 66"/>
                  <a:gd name="T19" fmla="*/ 16 h 54"/>
                  <a:gd name="T20" fmla="*/ 0 w 66"/>
                  <a:gd name="T21" fmla="*/ 26 h 54"/>
                  <a:gd name="T22" fmla="*/ 3 w 66"/>
                  <a:gd name="T23" fmla="*/ 38 h 54"/>
                  <a:gd name="T24" fmla="*/ 10 w 66"/>
                  <a:gd name="T25" fmla="*/ 46 h 54"/>
                  <a:gd name="T26" fmla="*/ 21 w 66"/>
                  <a:gd name="T27" fmla="*/ 52 h 54"/>
                  <a:gd name="T28" fmla="*/ 34 w 66"/>
                  <a:gd name="T29" fmla="*/ 54 h 54"/>
                  <a:gd name="T30" fmla="*/ 46 w 66"/>
                  <a:gd name="T31" fmla="*/ 52 h 54"/>
                  <a:gd name="T32" fmla="*/ 56 w 66"/>
                  <a:gd name="T33" fmla="*/ 46 h 54"/>
                  <a:gd name="T34" fmla="*/ 56 w 66"/>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56" y="46"/>
                    </a:moveTo>
                    <a:lnTo>
                      <a:pt x="64" y="38"/>
                    </a:lnTo>
                    <a:lnTo>
                      <a:pt x="66" y="26"/>
                    </a:lnTo>
                    <a:lnTo>
                      <a:pt x="64" y="16"/>
                    </a:lnTo>
                    <a:lnTo>
                      <a:pt x="56" y="8"/>
                    </a:lnTo>
                    <a:lnTo>
                      <a:pt x="46" y="2"/>
                    </a:lnTo>
                    <a:lnTo>
                      <a:pt x="34" y="0"/>
                    </a:lnTo>
                    <a:lnTo>
                      <a:pt x="21" y="2"/>
                    </a:lnTo>
                    <a:lnTo>
                      <a:pt x="10" y="8"/>
                    </a:lnTo>
                    <a:lnTo>
                      <a:pt x="3" y="16"/>
                    </a:lnTo>
                    <a:lnTo>
                      <a:pt x="0" y="26"/>
                    </a:lnTo>
                    <a:lnTo>
                      <a:pt x="3" y="38"/>
                    </a:lnTo>
                    <a:lnTo>
                      <a:pt x="10" y="46"/>
                    </a:lnTo>
                    <a:lnTo>
                      <a:pt x="21" y="52"/>
                    </a:lnTo>
                    <a:lnTo>
                      <a:pt x="34" y="54"/>
                    </a:lnTo>
                    <a:lnTo>
                      <a:pt x="46" y="52"/>
                    </a:lnTo>
                    <a:lnTo>
                      <a:pt x="56" y="46"/>
                    </a:lnTo>
                    <a:lnTo>
                      <a:pt x="5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5" name="Freeform 69"/>
              <p:cNvSpPr>
                <a:spLocks/>
              </p:cNvSpPr>
              <p:nvPr/>
            </p:nvSpPr>
            <p:spPr bwMode="auto">
              <a:xfrm>
                <a:off x="2522538" y="3092451"/>
                <a:ext cx="52388" cy="42863"/>
              </a:xfrm>
              <a:custGeom>
                <a:avLst/>
                <a:gdLst>
                  <a:gd name="T0" fmla="*/ 57 w 67"/>
                  <a:gd name="T1" fmla="*/ 46 h 54"/>
                  <a:gd name="T2" fmla="*/ 64 w 67"/>
                  <a:gd name="T3" fmla="*/ 38 h 54"/>
                  <a:gd name="T4" fmla="*/ 67 w 67"/>
                  <a:gd name="T5" fmla="*/ 27 h 54"/>
                  <a:gd name="T6" fmla="*/ 64 w 67"/>
                  <a:gd name="T7" fmla="*/ 17 h 54"/>
                  <a:gd name="T8" fmla="*/ 57 w 67"/>
                  <a:gd name="T9" fmla="*/ 8 h 54"/>
                  <a:gd name="T10" fmla="*/ 46 w 67"/>
                  <a:gd name="T11" fmla="*/ 2 h 54"/>
                  <a:gd name="T12" fmla="*/ 34 w 67"/>
                  <a:gd name="T13" fmla="*/ 0 h 54"/>
                  <a:gd name="T14" fmla="*/ 21 w 67"/>
                  <a:gd name="T15" fmla="*/ 2 h 54"/>
                  <a:gd name="T16" fmla="*/ 10 w 67"/>
                  <a:gd name="T17" fmla="*/ 8 h 54"/>
                  <a:gd name="T18" fmla="*/ 3 w 67"/>
                  <a:gd name="T19" fmla="*/ 17 h 54"/>
                  <a:gd name="T20" fmla="*/ 0 w 67"/>
                  <a:gd name="T21" fmla="*/ 27 h 54"/>
                  <a:gd name="T22" fmla="*/ 3 w 67"/>
                  <a:gd name="T23" fmla="*/ 38 h 54"/>
                  <a:gd name="T24" fmla="*/ 10 w 67"/>
                  <a:gd name="T25" fmla="*/ 46 h 54"/>
                  <a:gd name="T26" fmla="*/ 21 w 67"/>
                  <a:gd name="T27" fmla="*/ 51 h 54"/>
                  <a:gd name="T28" fmla="*/ 34 w 67"/>
                  <a:gd name="T29" fmla="*/ 54 h 54"/>
                  <a:gd name="T30" fmla="*/ 46 w 67"/>
                  <a:gd name="T31" fmla="*/ 51 h 54"/>
                  <a:gd name="T32" fmla="*/ 57 w 67"/>
                  <a:gd name="T33" fmla="*/ 46 h 54"/>
                  <a:gd name="T34" fmla="*/ 57 w 67"/>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54">
                    <a:moveTo>
                      <a:pt x="57" y="46"/>
                    </a:moveTo>
                    <a:lnTo>
                      <a:pt x="64" y="38"/>
                    </a:lnTo>
                    <a:lnTo>
                      <a:pt x="67" y="27"/>
                    </a:lnTo>
                    <a:lnTo>
                      <a:pt x="64" y="17"/>
                    </a:lnTo>
                    <a:lnTo>
                      <a:pt x="57" y="8"/>
                    </a:lnTo>
                    <a:lnTo>
                      <a:pt x="46" y="2"/>
                    </a:lnTo>
                    <a:lnTo>
                      <a:pt x="34" y="0"/>
                    </a:lnTo>
                    <a:lnTo>
                      <a:pt x="21" y="2"/>
                    </a:lnTo>
                    <a:lnTo>
                      <a:pt x="10" y="8"/>
                    </a:lnTo>
                    <a:lnTo>
                      <a:pt x="3" y="17"/>
                    </a:lnTo>
                    <a:lnTo>
                      <a:pt x="0" y="27"/>
                    </a:lnTo>
                    <a:lnTo>
                      <a:pt x="3" y="38"/>
                    </a:lnTo>
                    <a:lnTo>
                      <a:pt x="10" y="46"/>
                    </a:lnTo>
                    <a:lnTo>
                      <a:pt x="21" y="51"/>
                    </a:lnTo>
                    <a:lnTo>
                      <a:pt x="34" y="54"/>
                    </a:lnTo>
                    <a:lnTo>
                      <a:pt x="46" y="51"/>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6" name="Freeform 70"/>
              <p:cNvSpPr>
                <a:spLocks/>
              </p:cNvSpPr>
              <p:nvPr/>
            </p:nvSpPr>
            <p:spPr bwMode="auto">
              <a:xfrm>
                <a:off x="2667000" y="3040063"/>
                <a:ext cx="52388" cy="42863"/>
              </a:xfrm>
              <a:custGeom>
                <a:avLst/>
                <a:gdLst>
                  <a:gd name="T0" fmla="*/ 57 w 65"/>
                  <a:gd name="T1" fmla="*/ 46 h 54"/>
                  <a:gd name="T2" fmla="*/ 64 w 65"/>
                  <a:gd name="T3" fmla="*/ 38 h 54"/>
                  <a:gd name="T4" fmla="*/ 65 w 65"/>
                  <a:gd name="T5" fmla="*/ 27 h 54"/>
                  <a:gd name="T6" fmla="*/ 64 w 65"/>
                  <a:gd name="T7" fmla="*/ 16 h 54"/>
                  <a:gd name="T8" fmla="*/ 57 w 65"/>
                  <a:gd name="T9" fmla="*/ 8 h 54"/>
                  <a:gd name="T10" fmla="*/ 46 w 65"/>
                  <a:gd name="T11" fmla="*/ 2 h 54"/>
                  <a:gd name="T12" fmla="*/ 33 w 65"/>
                  <a:gd name="T13" fmla="*/ 0 h 54"/>
                  <a:gd name="T14" fmla="*/ 21 w 65"/>
                  <a:gd name="T15" fmla="*/ 2 h 54"/>
                  <a:gd name="T16" fmla="*/ 10 w 65"/>
                  <a:gd name="T17" fmla="*/ 8 h 54"/>
                  <a:gd name="T18" fmla="*/ 3 w 65"/>
                  <a:gd name="T19" fmla="*/ 16 h 54"/>
                  <a:gd name="T20" fmla="*/ 0 w 65"/>
                  <a:gd name="T21" fmla="*/ 27 h 54"/>
                  <a:gd name="T22" fmla="*/ 3 w 65"/>
                  <a:gd name="T23" fmla="*/ 38 h 54"/>
                  <a:gd name="T24" fmla="*/ 10 w 65"/>
                  <a:gd name="T25" fmla="*/ 46 h 54"/>
                  <a:gd name="T26" fmla="*/ 21 w 65"/>
                  <a:gd name="T27" fmla="*/ 52 h 54"/>
                  <a:gd name="T28" fmla="*/ 33 w 65"/>
                  <a:gd name="T29" fmla="*/ 54 h 54"/>
                  <a:gd name="T30" fmla="*/ 46 w 65"/>
                  <a:gd name="T31" fmla="*/ 52 h 54"/>
                  <a:gd name="T32" fmla="*/ 57 w 65"/>
                  <a:gd name="T33" fmla="*/ 46 h 54"/>
                  <a:gd name="T34" fmla="*/ 57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7" y="46"/>
                    </a:moveTo>
                    <a:lnTo>
                      <a:pt x="64" y="38"/>
                    </a:lnTo>
                    <a:lnTo>
                      <a:pt x="65" y="27"/>
                    </a:lnTo>
                    <a:lnTo>
                      <a:pt x="64" y="16"/>
                    </a:lnTo>
                    <a:lnTo>
                      <a:pt x="57" y="8"/>
                    </a:lnTo>
                    <a:lnTo>
                      <a:pt x="46" y="2"/>
                    </a:lnTo>
                    <a:lnTo>
                      <a:pt x="33" y="0"/>
                    </a:lnTo>
                    <a:lnTo>
                      <a:pt x="21" y="2"/>
                    </a:lnTo>
                    <a:lnTo>
                      <a:pt x="10" y="8"/>
                    </a:lnTo>
                    <a:lnTo>
                      <a:pt x="3" y="16"/>
                    </a:lnTo>
                    <a:lnTo>
                      <a:pt x="0" y="27"/>
                    </a:lnTo>
                    <a:lnTo>
                      <a:pt x="3" y="38"/>
                    </a:lnTo>
                    <a:lnTo>
                      <a:pt x="10" y="46"/>
                    </a:lnTo>
                    <a:lnTo>
                      <a:pt x="21" y="52"/>
                    </a:lnTo>
                    <a:lnTo>
                      <a:pt x="33" y="54"/>
                    </a:lnTo>
                    <a:lnTo>
                      <a:pt x="46" y="52"/>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7" name="Freeform 71"/>
              <p:cNvSpPr>
                <a:spLocks/>
              </p:cNvSpPr>
              <p:nvPr/>
            </p:nvSpPr>
            <p:spPr bwMode="auto">
              <a:xfrm>
                <a:off x="2595563" y="3113088"/>
                <a:ext cx="52388" cy="42863"/>
              </a:xfrm>
              <a:custGeom>
                <a:avLst/>
                <a:gdLst>
                  <a:gd name="T0" fmla="*/ 56 w 65"/>
                  <a:gd name="T1" fmla="*/ 46 h 54"/>
                  <a:gd name="T2" fmla="*/ 63 w 65"/>
                  <a:gd name="T3" fmla="*/ 38 h 54"/>
                  <a:gd name="T4" fmla="*/ 65 w 65"/>
                  <a:gd name="T5" fmla="*/ 28 h 54"/>
                  <a:gd name="T6" fmla="*/ 63 w 65"/>
                  <a:gd name="T7" fmla="*/ 17 h 54"/>
                  <a:gd name="T8" fmla="*/ 56 w 65"/>
                  <a:gd name="T9" fmla="*/ 8 h 54"/>
                  <a:gd name="T10" fmla="*/ 45 w 65"/>
                  <a:gd name="T11" fmla="*/ 2 h 54"/>
                  <a:gd name="T12" fmla="*/ 33 w 65"/>
                  <a:gd name="T13" fmla="*/ 0 h 54"/>
                  <a:gd name="T14" fmla="*/ 20 w 65"/>
                  <a:gd name="T15" fmla="*/ 2 h 54"/>
                  <a:gd name="T16" fmla="*/ 9 w 65"/>
                  <a:gd name="T17" fmla="*/ 8 h 54"/>
                  <a:gd name="T18" fmla="*/ 2 w 65"/>
                  <a:gd name="T19" fmla="*/ 17 h 54"/>
                  <a:gd name="T20" fmla="*/ 0 w 65"/>
                  <a:gd name="T21" fmla="*/ 28 h 54"/>
                  <a:gd name="T22" fmla="*/ 2 w 65"/>
                  <a:gd name="T23" fmla="*/ 38 h 54"/>
                  <a:gd name="T24" fmla="*/ 9 w 65"/>
                  <a:gd name="T25" fmla="*/ 46 h 54"/>
                  <a:gd name="T26" fmla="*/ 20 w 65"/>
                  <a:gd name="T27" fmla="*/ 53 h 54"/>
                  <a:gd name="T28" fmla="*/ 33 w 65"/>
                  <a:gd name="T29" fmla="*/ 54 h 54"/>
                  <a:gd name="T30" fmla="*/ 45 w 65"/>
                  <a:gd name="T31" fmla="*/ 53 h 54"/>
                  <a:gd name="T32" fmla="*/ 56 w 65"/>
                  <a:gd name="T33"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4">
                    <a:moveTo>
                      <a:pt x="56" y="46"/>
                    </a:moveTo>
                    <a:lnTo>
                      <a:pt x="63" y="38"/>
                    </a:lnTo>
                    <a:lnTo>
                      <a:pt x="65" y="28"/>
                    </a:lnTo>
                    <a:lnTo>
                      <a:pt x="63" y="17"/>
                    </a:lnTo>
                    <a:lnTo>
                      <a:pt x="56" y="8"/>
                    </a:lnTo>
                    <a:lnTo>
                      <a:pt x="45" y="2"/>
                    </a:lnTo>
                    <a:lnTo>
                      <a:pt x="33" y="0"/>
                    </a:lnTo>
                    <a:lnTo>
                      <a:pt x="20" y="2"/>
                    </a:lnTo>
                    <a:lnTo>
                      <a:pt x="9" y="8"/>
                    </a:lnTo>
                    <a:lnTo>
                      <a:pt x="2" y="17"/>
                    </a:lnTo>
                    <a:lnTo>
                      <a:pt x="0" y="28"/>
                    </a:lnTo>
                    <a:lnTo>
                      <a:pt x="2" y="38"/>
                    </a:lnTo>
                    <a:lnTo>
                      <a:pt x="9" y="46"/>
                    </a:lnTo>
                    <a:lnTo>
                      <a:pt x="20" y="53"/>
                    </a:lnTo>
                    <a:lnTo>
                      <a:pt x="33" y="54"/>
                    </a:lnTo>
                    <a:lnTo>
                      <a:pt x="45" y="53"/>
                    </a:lnTo>
                    <a:lnTo>
                      <a:pt x="5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8" name="Freeform 72"/>
              <p:cNvSpPr>
                <a:spLocks/>
              </p:cNvSpPr>
              <p:nvPr/>
            </p:nvSpPr>
            <p:spPr bwMode="auto">
              <a:xfrm>
                <a:off x="2667000" y="3149601"/>
                <a:ext cx="52388" cy="42863"/>
              </a:xfrm>
              <a:custGeom>
                <a:avLst/>
                <a:gdLst>
                  <a:gd name="T0" fmla="*/ 57 w 65"/>
                  <a:gd name="T1" fmla="*/ 46 h 54"/>
                  <a:gd name="T2" fmla="*/ 64 w 65"/>
                  <a:gd name="T3" fmla="*/ 38 h 54"/>
                  <a:gd name="T4" fmla="*/ 65 w 65"/>
                  <a:gd name="T5" fmla="*/ 28 h 54"/>
                  <a:gd name="T6" fmla="*/ 64 w 65"/>
                  <a:gd name="T7" fmla="*/ 17 h 54"/>
                  <a:gd name="T8" fmla="*/ 57 w 65"/>
                  <a:gd name="T9" fmla="*/ 8 h 54"/>
                  <a:gd name="T10" fmla="*/ 46 w 65"/>
                  <a:gd name="T11" fmla="*/ 2 h 54"/>
                  <a:gd name="T12" fmla="*/ 33 w 65"/>
                  <a:gd name="T13" fmla="*/ 0 h 54"/>
                  <a:gd name="T14" fmla="*/ 21 w 65"/>
                  <a:gd name="T15" fmla="*/ 2 h 54"/>
                  <a:gd name="T16" fmla="*/ 10 w 65"/>
                  <a:gd name="T17" fmla="*/ 8 h 54"/>
                  <a:gd name="T18" fmla="*/ 3 w 65"/>
                  <a:gd name="T19" fmla="*/ 17 h 54"/>
                  <a:gd name="T20" fmla="*/ 0 w 65"/>
                  <a:gd name="T21" fmla="*/ 28 h 54"/>
                  <a:gd name="T22" fmla="*/ 3 w 65"/>
                  <a:gd name="T23" fmla="*/ 38 h 54"/>
                  <a:gd name="T24" fmla="*/ 10 w 65"/>
                  <a:gd name="T25" fmla="*/ 46 h 54"/>
                  <a:gd name="T26" fmla="*/ 21 w 65"/>
                  <a:gd name="T27" fmla="*/ 53 h 54"/>
                  <a:gd name="T28" fmla="*/ 33 w 65"/>
                  <a:gd name="T29" fmla="*/ 54 h 54"/>
                  <a:gd name="T30" fmla="*/ 46 w 65"/>
                  <a:gd name="T31" fmla="*/ 53 h 54"/>
                  <a:gd name="T32" fmla="*/ 57 w 65"/>
                  <a:gd name="T33" fmla="*/ 46 h 54"/>
                  <a:gd name="T34" fmla="*/ 57 w 65"/>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4">
                    <a:moveTo>
                      <a:pt x="57" y="46"/>
                    </a:moveTo>
                    <a:lnTo>
                      <a:pt x="64" y="38"/>
                    </a:lnTo>
                    <a:lnTo>
                      <a:pt x="65" y="28"/>
                    </a:lnTo>
                    <a:lnTo>
                      <a:pt x="64" y="17"/>
                    </a:lnTo>
                    <a:lnTo>
                      <a:pt x="57" y="8"/>
                    </a:lnTo>
                    <a:lnTo>
                      <a:pt x="46" y="2"/>
                    </a:lnTo>
                    <a:lnTo>
                      <a:pt x="33" y="0"/>
                    </a:lnTo>
                    <a:lnTo>
                      <a:pt x="21" y="2"/>
                    </a:lnTo>
                    <a:lnTo>
                      <a:pt x="10" y="8"/>
                    </a:lnTo>
                    <a:lnTo>
                      <a:pt x="3" y="17"/>
                    </a:lnTo>
                    <a:lnTo>
                      <a:pt x="0" y="28"/>
                    </a:lnTo>
                    <a:lnTo>
                      <a:pt x="3" y="38"/>
                    </a:lnTo>
                    <a:lnTo>
                      <a:pt x="10" y="46"/>
                    </a:lnTo>
                    <a:lnTo>
                      <a:pt x="21" y="53"/>
                    </a:lnTo>
                    <a:lnTo>
                      <a:pt x="33" y="54"/>
                    </a:lnTo>
                    <a:lnTo>
                      <a:pt x="46" y="53"/>
                    </a:lnTo>
                    <a:lnTo>
                      <a:pt x="57" y="46"/>
                    </a:lnTo>
                    <a:lnTo>
                      <a:pt x="57"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9" name="Freeform 73"/>
              <p:cNvSpPr>
                <a:spLocks/>
              </p:cNvSpPr>
              <p:nvPr/>
            </p:nvSpPr>
            <p:spPr bwMode="auto">
              <a:xfrm>
                <a:off x="2706688" y="3230563"/>
                <a:ext cx="50800" cy="42863"/>
              </a:xfrm>
              <a:custGeom>
                <a:avLst/>
                <a:gdLst>
                  <a:gd name="T0" fmla="*/ 56 w 66"/>
                  <a:gd name="T1" fmla="*/ 46 h 54"/>
                  <a:gd name="T2" fmla="*/ 63 w 66"/>
                  <a:gd name="T3" fmla="*/ 38 h 54"/>
                  <a:gd name="T4" fmla="*/ 66 w 66"/>
                  <a:gd name="T5" fmla="*/ 26 h 54"/>
                  <a:gd name="T6" fmla="*/ 63 w 66"/>
                  <a:gd name="T7" fmla="*/ 16 h 54"/>
                  <a:gd name="T8" fmla="*/ 56 w 66"/>
                  <a:gd name="T9" fmla="*/ 8 h 54"/>
                  <a:gd name="T10" fmla="*/ 45 w 66"/>
                  <a:gd name="T11" fmla="*/ 2 h 54"/>
                  <a:gd name="T12" fmla="*/ 32 w 66"/>
                  <a:gd name="T13" fmla="*/ 0 h 54"/>
                  <a:gd name="T14" fmla="*/ 20 w 66"/>
                  <a:gd name="T15" fmla="*/ 2 h 54"/>
                  <a:gd name="T16" fmla="*/ 10 w 66"/>
                  <a:gd name="T17" fmla="*/ 8 h 54"/>
                  <a:gd name="T18" fmla="*/ 3 w 66"/>
                  <a:gd name="T19" fmla="*/ 16 h 54"/>
                  <a:gd name="T20" fmla="*/ 0 w 66"/>
                  <a:gd name="T21" fmla="*/ 26 h 54"/>
                  <a:gd name="T22" fmla="*/ 3 w 66"/>
                  <a:gd name="T23" fmla="*/ 38 h 54"/>
                  <a:gd name="T24" fmla="*/ 10 w 66"/>
                  <a:gd name="T25" fmla="*/ 46 h 54"/>
                  <a:gd name="T26" fmla="*/ 20 w 66"/>
                  <a:gd name="T27" fmla="*/ 51 h 54"/>
                  <a:gd name="T28" fmla="*/ 32 w 66"/>
                  <a:gd name="T29" fmla="*/ 54 h 54"/>
                  <a:gd name="T30" fmla="*/ 45 w 66"/>
                  <a:gd name="T31" fmla="*/ 51 h 54"/>
                  <a:gd name="T32" fmla="*/ 56 w 66"/>
                  <a:gd name="T33" fmla="*/ 46 h 54"/>
                  <a:gd name="T34" fmla="*/ 56 w 66"/>
                  <a:gd name="T35"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4">
                    <a:moveTo>
                      <a:pt x="56" y="46"/>
                    </a:moveTo>
                    <a:lnTo>
                      <a:pt x="63" y="38"/>
                    </a:lnTo>
                    <a:lnTo>
                      <a:pt x="66" y="26"/>
                    </a:lnTo>
                    <a:lnTo>
                      <a:pt x="63" y="16"/>
                    </a:lnTo>
                    <a:lnTo>
                      <a:pt x="56" y="8"/>
                    </a:lnTo>
                    <a:lnTo>
                      <a:pt x="45" y="2"/>
                    </a:lnTo>
                    <a:lnTo>
                      <a:pt x="32" y="0"/>
                    </a:lnTo>
                    <a:lnTo>
                      <a:pt x="20" y="2"/>
                    </a:lnTo>
                    <a:lnTo>
                      <a:pt x="10" y="8"/>
                    </a:lnTo>
                    <a:lnTo>
                      <a:pt x="3" y="16"/>
                    </a:lnTo>
                    <a:lnTo>
                      <a:pt x="0" y="26"/>
                    </a:lnTo>
                    <a:lnTo>
                      <a:pt x="3" y="38"/>
                    </a:lnTo>
                    <a:lnTo>
                      <a:pt x="10" y="46"/>
                    </a:lnTo>
                    <a:lnTo>
                      <a:pt x="20" y="51"/>
                    </a:lnTo>
                    <a:lnTo>
                      <a:pt x="32" y="54"/>
                    </a:lnTo>
                    <a:lnTo>
                      <a:pt x="45" y="51"/>
                    </a:lnTo>
                    <a:lnTo>
                      <a:pt x="56" y="46"/>
                    </a:lnTo>
                    <a:lnTo>
                      <a:pt x="56" y="4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85" name="ZoneTexte 84"/>
            <p:cNvSpPr txBox="1"/>
            <p:nvPr/>
          </p:nvSpPr>
          <p:spPr>
            <a:xfrm>
              <a:off x="1416571" y="3979647"/>
              <a:ext cx="516488" cy="276999"/>
            </a:xfrm>
            <a:prstGeom prst="rect">
              <a:avLst/>
            </a:prstGeom>
            <a:noFill/>
          </p:spPr>
          <p:txBody>
            <a:bodyPr wrap="none" rtlCol="0">
              <a:spAutoFit/>
            </a:bodyPr>
            <a:lstStyle/>
            <a:p>
              <a:pPr algn="ctr"/>
              <a:r>
                <a:rPr lang="fr-FR" sz="1200" dirty="0"/>
                <a:t>Iléon</a:t>
              </a:r>
            </a:p>
          </p:txBody>
        </p:sp>
        <p:sp>
          <p:nvSpPr>
            <p:cNvPr id="86" name="ZoneTexte 85"/>
            <p:cNvSpPr txBox="1"/>
            <p:nvPr/>
          </p:nvSpPr>
          <p:spPr>
            <a:xfrm>
              <a:off x="719099" y="3806847"/>
              <a:ext cx="397866" cy="276999"/>
            </a:xfrm>
            <a:prstGeom prst="rect">
              <a:avLst/>
            </a:prstGeom>
            <a:noFill/>
          </p:spPr>
          <p:txBody>
            <a:bodyPr wrap="none" rtlCol="0">
              <a:spAutoFit/>
            </a:bodyPr>
            <a:lstStyle/>
            <a:p>
              <a:pPr algn="r"/>
              <a:r>
                <a:rPr lang="fr-FR" sz="1200" dirty="0"/>
                <a:t>0,1</a:t>
              </a:r>
            </a:p>
          </p:txBody>
        </p:sp>
        <p:sp>
          <p:nvSpPr>
            <p:cNvPr id="88" name="ZoneTexte 87"/>
            <p:cNvSpPr txBox="1"/>
            <p:nvPr/>
          </p:nvSpPr>
          <p:spPr>
            <a:xfrm>
              <a:off x="2344269" y="3979647"/>
              <a:ext cx="713657" cy="276999"/>
            </a:xfrm>
            <a:prstGeom prst="rect">
              <a:avLst/>
            </a:prstGeom>
            <a:noFill/>
          </p:spPr>
          <p:txBody>
            <a:bodyPr wrap="none" rtlCol="0">
              <a:spAutoFit/>
            </a:bodyPr>
            <a:lstStyle/>
            <a:p>
              <a:pPr algn="ctr"/>
              <a:r>
                <a:rPr lang="fr-FR" sz="1200" dirty="0"/>
                <a:t>Rectum</a:t>
              </a:r>
            </a:p>
          </p:txBody>
        </p:sp>
        <p:sp>
          <p:nvSpPr>
            <p:cNvPr id="89" name="ZoneTexte 88"/>
            <p:cNvSpPr txBox="1"/>
            <p:nvPr/>
          </p:nvSpPr>
          <p:spPr>
            <a:xfrm>
              <a:off x="2972202" y="3979647"/>
              <a:ext cx="1665842" cy="276999"/>
            </a:xfrm>
            <a:prstGeom prst="rect">
              <a:avLst/>
            </a:prstGeom>
            <a:noFill/>
          </p:spPr>
          <p:txBody>
            <a:bodyPr wrap="none" rtlCol="0">
              <a:spAutoFit/>
            </a:bodyPr>
            <a:lstStyle/>
            <a:p>
              <a:pPr algn="ctr"/>
              <a:r>
                <a:rPr lang="fr-FR" sz="1200" dirty="0"/>
                <a:t>Ganglion lymphatique</a:t>
              </a:r>
            </a:p>
          </p:txBody>
        </p:sp>
        <p:sp>
          <p:nvSpPr>
            <p:cNvPr id="90" name="ZoneTexte 89"/>
            <p:cNvSpPr txBox="1"/>
            <p:nvPr/>
          </p:nvSpPr>
          <p:spPr>
            <a:xfrm>
              <a:off x="847339" y="3182662"/>
              <a:ext cx="269626" cy="276999"/>
            </a:xfrm>
            <a:prstGeom prst="rect">
              <a:avLst/>
            </a:prstGeom>
            <a:noFill/>
          </p:spPr>
          <p:txBody>
            <a:bodyPr wrap="none" rtlCol="0">
              <a:spAutoFit/>
            </a:bodyPr>
            <a:lstStyle/>
            <a:p>
              <a:pPr algn="r"/>
              <a:r>
                <a:rPr lang="fr-FR" sz="1200" dirty="0"/>
                <a:t>1</a:t>
              </a:r>
            </a:p>
          </p:txBody>
        </p:sp>
        <p:sp>
          <p:nvSpPr>
            <p:cNvPr id="91" name="ZoneTexte 90"/>
            <p:cNvSpPr txBox="1"/>
            <p:nvPr/>
          </p:nvSpPr>
          <p:spPr>
            <a:xfrm>
              <a:off x="762380" y="2558476"/>
              <a:ext cx="354585" cy="276999"/>
            </a:xfrm>
            <a:prstGeom prst="rect">
              <a:avLst/>
            </a:prstGeom>
            <a:noFill/>
          </p:spPr>
          <p:txBody>
            <a:bodyPr wrap="none" rtlCol="0">
              <a:spAutoFit/>
            </a:bodyPr>
            <a:lstStyle/>
            <a:p>
              <a:pPr algn="r"/>
              <a:r>
                <a:rPr lang="fr-FR" sz="1200" dirty="0"/>
                <a:t>10</a:t>
              </a:r>
            </a:p>
          </p:txBody>
        </p:sp>
        <p:sp>
          <p:nvSpPr>
            <p:cNvPr id="92" name="ZoneTexte 91"/>
            <p:cNvSpPr txBox="1"/>
            <p:nvPr/>
          </p:nvSpPr>
          <p:spPr>
            <a:xfrm>
              <a:off x="677421" y="1934290"/>
              <a:ext cx="439544" cy="276999"/>
            </a:xfrm>
            <a:prstGeom prst="rect">
              <a:avLst/>
            </a:prstGeom>
            <a:noFill/>
          </p:spPr>
          <p:txBody>
            <a:bodyPr wrap="none" rtlCol="0">
              <a:spAutoFit/>
            </a:bodyPr>
            <a:lstStyle/>
            <a:p>
              <a:pPr algn="r"/>
              <a:r>
                <a:rPr lang="fr-FR" sz="1200" dirty="0"/>
                <a:t>100</a:t>
              </a:r>
            </a:p>
          </p:txBody>
        </p:sp>
        <p:sp>
          <p:nvSpPr>
            <p:cNvPr id="93" name="ZoneTexte 92"/>
            <p:cNvSpPr txBox="1"/>
            <p:nvPr/>
          </p:nvSpPr>
          <p:spPr>
            <a:xfrm>
              <a:off x="3599185" y="1864203"/>
              <a:ext cx="500458" cy="276999"/>
            </a:xfrm>
            <a:prstGeom prst="rect">
              <a:avLst/>
            </a:prstGeom>
            <a:noFill/>
          </p:spPr>
          <p:txBody>
            <a:bodyPr wrap="none" rtlCol="0">
              <a:spAutoFit/>
            </a:bodyPr>
            <a:lstStyle/>
            <a:p>
              <a:r>
                <a:rPr lang="fr-FR" sz="1200" b="1" dirty="0"/>
                <a:t>RAL</a:t>
              </a:r>
            </a:p>
          </p:txBody>
        </p:sp>
        <p:sp>
          <p:nvSpPr>
            <p:cNvPr id="94" name="ZoneTexte 93"/>
            <p:cNvSpPr txBox="1"/>
            <p:nvPr/>
          </p:nvSpPr>
          <p:spPr>
            <a:xfrm>
              <a:off x="3599185" y="2047360"/>
              <a:ext cx="505716" cy="276999"/>
            </a:xfrm>
            <a:prstGeom prst="rect">
              <a:avLst/>
            </a:prstGeom>
            <a:noFill/>
          </p:spPr>
          <p:txBody>
            <a:bodyPr wrap="none" rtlCol="0">
              <a:spAutoFit/>
            </a:bodyPr>
            <a:lstStyle/>
            <a:p>
              <a:r>
                <a:rPr lang="fr-FR" sz="1200" b="1" dirty="0"/>
                <a:t>DRV</a:t>
              </a:r>
            </a:p>
          </p:txBody>
        </p:sp>
        <p:sp>
          <p:nvSpPr>
            <p:cNvPr id="95" name="ZoneTexte 94"/>
            <p:cNvSpPr txBox="1"/>
            <p:nvPr/>
          </p:nvSpPr>
          <p:spPr>
            <a:xfrm>
              <a:off x="3599185" y="2230517"/>
              <a:ext cx="481029" cy="276999"/>
            </a:xfrm>
            <a:prstGeom prst="rect">
              <a:avLst/>
            </a:prstGeom>
            <a:noFill/>
          </p:spPr>
          <p:txBody>
            <a:bodyPr wrap="none" rtlCol="0">
              <a:spAutoFit/>
            </a:bodyPr>
            <a:lstStyle/>
            <a:p>
              <a:r>
                <a:rPr lang="fr-FR" sz="1200" b="1" dirty="0"/>
                <a:t>ATV</a:t>
              </a:r>
            </a:p>
          </p:txBody>
        </p:sp>
      </p:grpSp>
      <p:sp>
        <p:nvSpPr>
          <p:cNvPr id="84" name="ZoneTexte 83"/>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29</a:t>
            </a:r>
          </a:p>
        </p:txBody>
      </p:sp>
    </p:spTree>
    <p:extLst>
      <p:ext uri="{BB962C8B-B14F-4D97-AF65-F5344CB8AC3E}">
        <p14:creationId xmlns:p14="http://schemas.microsoft.com/office/powerpoint/2010/main" val="102620950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Pas d’association entre virémie résiduelle </a:t>
            </a:r>
            <a:br>
              <a:rPr lang="fr-FR" dirty="0"/>
            </a:br>
            <a:r>
              <a:rPr lang="fr-FR" dirty="0"/>
              <a:t>et sous exposition systémique des ARV (1)</a:t>
            </a:r>
          </a:p>
        </p:txBody>
      </p:sp>
      <p:sp>
        <p:nvSpPr>
          <p:cNvPr id="5123" name="Rectangle 3"/>
          <p:cNvSpPr>
            <a:spLocks noGrp="1" noChangeArrowheads="1"/>
          </p:cNvSpPr>
          <p:nvPr>
            <p:ph idx="1"/>
          </p:nvPr>
        </p:nvSpPr>
        <p:spPr/>
        <p:txBody>
          <a:bodyPr/>
          <a:lstStyle/>
          <a:p>
            <a:pPr eaLnBrk="1" hangingPunct="1"/>
            <a:r>
              <a:rPr lang="fr-FR" sz="1600" b="1" dirty="0">
                <a:solidFill>
                  <a:srgbClr val="0070C0"/>
                </a:solidFill>
              </a:rPr>
              <a:t>Rationnel </a:t>
            </a:r>
          </a:p>
          <a:p>
            <a:pPr lvl="1" eaLnBrk="1" hangingPunct="1"/>
            <a:r>
              <a:rPr lang="fr-FR" sz="1600" dirty="0"/>
              <a:t>Si la relation entre exposition systémique cumulée des ARV (mesures capillaires) </a:t>
            </a:r>
            <a:br>
              <a:rPr lang="fr-FR" sz="1600" dirty="0"/>
            </a:br>
            <a:r>
              <a:rPr lang="fr-FR" sz="1600" dirty="0"/>
              <a:t>et suppression virologique (ARN VIH plasma &lt; 40 c/ml) est bien connue, </a:t>
            </a:r>
            <a:br>
              <a:rPr lang="fr-FR" sz="1600" dirty="0"/>
            </a:br>
            <a:r>
              <a:rPr lang="fr-FR" sz="1600" dirty="0"/>
              <a:t>la persistance d’une réplication virale dans les compartiments s’explique par </a:t>
            </a:r>
            <a:br>
              <a:rPr lang="fr-FR" sz="1600" dirty="0"/>
            </a:br>
            <a:r>
              <a:rPr lang="fr-FR" sz="1600" dirty="0"/>
              <a:t>une distribution insuffisante des ARV</a:t>
            </a:r>
          </a:p>
          <a:p>
            <a:pPr lvl="1" eaLnBrk="1" hangingPunct="1"/>
            <a:r>
              <a:rPr lang="fr-FR" sz="1600" dirty="0"/>
              <a:t>Les données concernant exposition systémique cumulée des ARV (mesures capillaires) et réplication virale dans les réservoirs sont limitées</a:t>
            </a:r>
          </a:p>
          <a:p>
            <a:pPr eaLnBrk="1" hangingPunct="1"/>
            <a:endParaRPr lang="fr-FR" sz="1600" dirty="0"/>
          </a:p>
          <a:p>
            <a:pPr eaLnBrk="1" hangingPunct="1"/>
            <a:r>
              <a:rPr lang="fr-FR" sz="1600" b="1" dirty="0">
                <a:solidFill>
                  <a:srgbClr val="0070C0"/>
                </a:solidFill>
              </a:rPr>
              <a:t>Méthode</a:t>
            </a:r>
          </a:p>
          <a:p>
            <a:pPr lvl="1" eaLnBrk="1" hangingPunct="1"/>
            <a:r>
              <a:rPr lang="fr-FR" sz="1600" b="1" dirty="0">
                <a:solidFill>
                  <a:srgbClr val="0070C0"/>
                </a:solidFill>
              </a:rPr>
              <a:t>Essai ACTG A5321 : </a:t>
            </a:r>
            <a:r>
              <a:rPr lang="fr-FR" sz="1600" dirty="0"/>
              <a:t>à l’inclusion, tous les patients avec CV &lt; 40 c/ml </a:t>
            </a:r>
          </a:p>
          <a:p>
            <a:pPr lvl="1" eaLnBrk="1" hangingPunct="1"/>
            <a:r>
              <a:rPr lang="fr-FR" sz="1600" dirty="0"/>
              <a:t>Mesures des concentrations d’ARV dans les cheveux par LC-MS/MS</a:t>
            </a:r>
          </a:p>
          <a:p>
            <a:pPr lvl="1" eaLnBrk="1" hangingPunct="1"/>
            <a:r>
              <a:rPr lang="fr-FR" sz="1600" dirty="0"/>
              <a:t>Mesures de CV plasmatique ultrasensible (LDD &lt; 0,4 c/ml) </a:t>
            </a:r>
          </a:p>
          <a:p>
            <a:pPr eaLnBrk="1" hangingPunct="1"/>
            <a:endParaRPr lang="fr-FR" sz="1600" dirty="0"/>
          </a:p>
          <a:p>
            <a:pPr eaLnBrk="1" hangingPunct="1"/>
            <a:r>
              <a:rPr lang="fr-FR" sz="1600" b="1" dirty="0">
                <a:solidFill>
                  <a:srgbClr val="0070C0"/>
                </a:solidFill>
              </a:rPr>
              <a:t>Résultats (médiane, extrêmes) : </a:t>
            </a:r>
          </a:p>
          <a:p>
            <a:pPr lvl="1" eaLnBrk="1" hangingPunct="1"/>
            <a:r>
              <a:rPr lang="fr-FR" sz="1600" dirty="0"/>
              <a:t>110 patients 48 ans (23 - 69) ; femmes : 24 % </a:t>
            </a:r>
          </a:p>
          <a:p>
            <a:pPr lvl="1" eaLnBrk="1" hangingPunct="1"/>
            <a:r>
              <a:rPr lang="fr-FR" sz="1600" dirty="0"/>
              <a:t>CV indétectable depuis 7 ans (4 - 16), CV plasma ultrasensible </a:t>
            </a:r>
            <a:r>
              <a:rPr lang="fr-FR" sz="1600" u="sng" dirty="0"/>
              <a:t>&gt;</a:t>
            </a:r>
            <a:r>
              <a:rPr lang="fr-FR" sz="1600" dirty="0"/>
              <a:t> 0,4 c/ml : 48 %</a:t>
            </a:r>
          </a:p>
          <a:p>
            <a:pPr lvl="1" eaLnBrk="1" hangingPunct="1"/>
            <a:r>
              <a:rPr lang="fr-FR" sz="1600" dirty="0"/>
              <a:t>CD4 pré-ARV : 250/mm</a:t>
            </a:r>
            <a:r>
              <a:rPr lang="fr-FR" sz="1600" baseline="30000" dirty="0"/>
              <a:t>3</a:t>
            </a:r>
            <a:r>
              <a:rPr lang="fr-FR" sz="1600" dirty="0"/>
              <a:t> (0 - 744) ; CD4 à l’inclusion : 661/mm</a:t>
            </a:r>
            <a:r>
              <a:rPr lang="fr-FR" sz="1600" baseline="30000" dirty="0"/>
              <a:t>3</a:t>
            </a:r>
            <a:r>
              <a:rPr lang="fr-FR" sz="1600" dirty="0"/>
              <a:t> (190 - 1 554)</a:t>
            </a:r>
          </a:p>
          <a:p>
            <a:pPr lvl="1" eaLnBrk="1" hangingPunct="1"/>
            <a:r>
              <a:rPr lang="fr-FR" sz="1600" dirty="0"/>
              <a:t>Concentrations dans les cheveux correspondant à l’exposition de 4 à 7 doses/semaines</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Gandhi M, CROI 2017, Abs. 277</a:t>
            </a:r>
          </a:p>
        </p:txBody>
      </p:sp>
      <p:sp>
        <p:nvSpPr>
          <p:cNvPr id="4" name="ZoneTexte 3"/>
          <p:cNvSpPr txBox="1"/>
          <p:nvPr/>
        </p:nvSpPr>
        <p:spPr>
          <a:xfrm>
            <a:off x="2122043" y="1671154"/>
            <a:ext cx="184666" cy="369332"/>
          </a:xfrm>
          <a:prstGeom prst="rect">
            <a:avLst/>
          </a:prstGeom>
          <a:noFill/>
        </p:spPr>
        <p:txBody>
          <a:bodyPr wrap="none" rtlCol="0">
            <a:spAutoFit/>
          </a:bodyPr>
          <a:lstStyle/>
          <a:p>
            <a:endParaRPr lang="fr-FR" dirty="0"/>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30</a:t>
            </a:r>
          </a:p>
        </p:txBody>
      </p:sp>
    </p:spTree>
    <p:extLst>
      <p:ext uri="{BB962C8B-B14F-4D97-AF65-F5344CB8AC3E}">
        <p14:creationId xmlns:p14="http://schemas.microsoft.com/office/powerpoint/2010/main" val="174096900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Pas d’association entre virémie résiduelle </a:t>
            </a:r>
            <a:br>
              <a:rPr lang="fr-FR" dirty="0"/>
            </a:br>
            <a:r>
              <a:rPr lang="fr-FR" dirty="0"/>
              <a:t>et sous exposition systémique des ARV (2)</a:t>
            </a:r>
          </a:p>
        </p:txBody>
      </p:sp>
      <p:sp>
        <p:nvSpPr>
          <p:cNvPr id="5123" name="Rectangle 3"/>
          <p:cNvSpPr>
            <a:spLocks noGrp="1" noChangeArrowheads="1"/>
          </p:cNvSpPr>
          <p:nvPr>
            <p:ph idx="1"/>
          </p:nvPr>
        </p:nvSpPr>
        <p:spPr>
          <a:xfrm>
            <a:off x="457200" y="5154678"/>
            <a:ext cx="8507413" cy="1293101"/>
          </a:xfrm>
        </p:spPr>
        <p:txBody>
          <a:bodyPr/>
          <a:lstStyle/>
          <a:p>
            <a:pPr eaLnBrk="1" hangingPunct="1"/>
            <a:r>
              <a:rPr lang="fr-FR" sz="1600" b="1" dirty="0">
                <a:solidFill>
                  <a:srgbClr val="0070C0"/>
                </a:solidFill>
              </a:rPr>
              <a:t>Conclusions </a:t>
            </a:r>
          </a:p>
          <a:p>
            <a:pPr lvl="1" eaLnBrk="1" hangingPunct="1"/>
            <a:r>
              <a:rPr lang="fr-FR" sz="1600" dirty="0"/>
              <a:t>Pas de corrélation entre les concentrations dans les cheveux d’ARV mesurées et la CV ultrasensible</a:t>
            </a:r>
          </a:p>
          <a:p>
            <a:pPr lvl="1" eaLnBrk="1" hangingPunct="1"/>
            <a:r>
              <a:rPr lang="fr-FR" sz="1600" dirty="0"/>
              <a:t>Importante variabilité des expositions systémiques cumulées d’ARV (reflet des concentrations dans les cheveux) dans cette population </a:t>
            </a:r>
            <a:r>
              <a:rPr lang="fr-FR" sz="1600" dirty="0" err="1"/>
              <a:t>virologiquement</a:t>
            </a:r>
            <a:r>
              <a:rPr lang="fr-FR" sz="1600" dirty="0"/>
              <a:t> bien contrôlée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Gandhi M, CROI 2017, Abs. 277</a:t>
            </a:r>
          </a:p>
        </p:txBody>
      </p:sp>
      <p:sp>
        <p:nvSpPr>
          <p:cNvPr id="228" name="ZoneTexte 227"/>
          <p:cNvSpPr txBox="1"/>
          <p:nvPr/>
        </p:nvSpPr>
        <p:spPr>
          <a:xfrm>
            <a:off x="574357" y="1350544"/>
            <a:ext cx="3357586"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Concentrations médianes (extrêmes) </a:t>
            </a:r>
          </a:p>
          <a:p>
            <a:pPr algn="ctr"/>
            <a:r>
              <a:rPr lang="fr-FR" sz="1600" b="1" dirty="0">
                <a:solidFill>
                  <a:srgbClr val="0070C0"/>
                </a:solidFill>
                <a:latin typeface="Calibri" panose="020F0502020204030204" pitchFamily="34" charset="0"/>
              </a:rPr>
              <a:t> des ARV dans les cheveux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/mg)</a:t>
            </a:r>
          </a:p>
        </p:txBody>
      </p:sp>
      <p:grpSp>
        <p:nvGrpSpPr>
          <p:cNvPr id="2" name="Groupe 1"/>
          <p:cNvGrpSpPr/>
          <p:nvPr/>
        </p:nvGrpSpPr>
        <p:grpSpPr>
          <a:xfrm>
            <a:off x="35902" y="2155825"/>
            <a:ext cx="4167446" cy="2848231"/>
            <a:chOff x="35902" y="2155825"/>
            <a:chExt cx="4167446" cy="2848231"/>
          </a:xfrm>
        </p:grpSpPr>
        <p:grpSp>
          <p:nvGrpSpPr>
            <p:cNvPr id="7" name="Groupe 27804"/>
            <p:cNvGrpSpPr/>
            <p:nvPr/>
          </p:nvGrpSpPr>
          <p:grpSpPr>
            <a:xfrm>
              <a:off x="629743" y="2155825"/>
              <a:ext cx="3517534" cy="2562226"/>
              <a:chOff x="1158875" y="2168525"/>
              <a:chExt cx="3033713" cy="2209801"/>
            </a:xfrm>
          </p:grpSpPr>
          <p:sp>
            <p:nvSpPr>
              <p:cNvPr id="8" name="Freeform 8"/>
              <p:cNvSpPr>
                <a:spLocks/>
              </p:cNvSpPr>
              <p:nvPr/>
            </p:nvSpPr>
            <p:spPr bwMode="auto">
              <a:xfrm>
                <a:off x="1227138" y="2168525"/>
                <a:ext cx="2965450" cy="2135188"/>
              </a:xfrm>
              <a:custGeom>
                <a:avLst/>
                <a:gdLst>
                  <a:gd name="T0" fmla="*/ 1868 w 1868"/>
                  <a:gd name="T1" fmla="*/ 1345 h 1345"/>
                  <a:gd name="T2" fmla="*/ 0 w 1868"/>
                  <a:gd name="T3" fmla="*/ 1345 h 1345"/>
                  <a:gd name="T4" fmla="*/ 0 w 1868"/>
                  <a:gd name="T5" fmla="*/ 0 h 1345"/>
                </a:gdLst>
                <a:ahLst/>
                <a:cxnLst>
                  <a:cxn ang="0">
                    <a:pos x="T0" y="T1"/>
                  </a:cxn>
                  <a:cxn ang="0">
                    <a:pos x="T2" y="T3"/>
                  </a:cxn>
                  <a:cxn ang="0">
                    <a:pos x="T4" y="T5"/>
                  </a:cxn>
                </a:cxnLst>
                <a:rect l="0" t="0" r="r" b="b"/>
                <a:pathLst>
                  <a:path w="1868" h="1345">
                    <a:moveTo>
                      <a:pt x="1868" y="1345"/>
                    </a:moveTo>
                    <a:lnTo>
                      <a:pt x="0" y="1345"/>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 name="Line 9"/>
              <p:cNvSpPr>
                <a:spLocks noChangeShapeType="1"/>
              </p:cNvSpPr>
              <p:nvPr/>
            </p:nvSpPr>
            <p:spPr bwMode="auto">
              <a:xfrm>
                <a:off x="1158875" y="2957513"/>
                <a:ext cx="682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10"/>
              <p:cNvSpPr>
                <a:spLocks noChangeShapeType="1"/>
              </p:cNvSpPr>
              <p:nvPr/>
            </p:nvSpPr>
            <p:spPr bwMode="auto">
              <a:xfrm>
                <a:off x="1158875" y="3333750"/>
                <a:ext cx="682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11"/>
              <p:cNvSpPr>
                <a:spLocks noChangeShapeType="1"/>
              </p:cNvSpPr>
              <p:nvPr/>
            </p:nvSpPr>
            <p:spPr bwMode="auto">
              <a:xfrm>
                <a:off x="1158875" y="3709988"/>
                <a:ext cx="682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2"/>
              <p:cNvSpPr>
                <a:spLocks noChangeShapeType="1"/>
              </p:cNvSpPr>
              <p:nvPr/>
            </p:nvSpPr>
            <p:spPr bwMode="auto">
              <a:xfrm>
                <a:off x="1158875" y="4086225"/>
                <a:ext cx="682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3"/>
              <p:cNvSpPr>
                <a:spLocks noChangeShapeType="1"/>
              </p:cNvSpPr>
              <p:nvPr/>
            </p:nvSpPr>
            <p:spPr bwMode="auto">
              <a:xfrm>
                <a:off x="1158875" y="2581275"/>
                <a:ext cx="68263"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4"/>
              <p:cNvSpPr>
                <a:spLocks noChangeShapeType="1"/>
              </p:cNvSpPr>
              <p:nvPr/>
            </p:nvSpPr>
            <p:spPr bwMode="auto">
              <a:xfrm flipV="1">
                <a:off x="3452813"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5"/>
              <p:cNvSpPr>
                <a:spLocks noChangeShapeType="1"/>
              </p:cNvSpPr>
              <p:nvPr/>
            </p:nvSpPr>
            <p:spPr bwMode="auto">
              <a:xfrm flipV="1">
                <a:off x="3079750"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6"/>
              <p:cNvSpPr>
                <a:spLocks noChangeShapeType="1"/>
              </p:cNvSpPr>
              <p:nvPr/>
            </p:nvSpPr>
            <p:spPr bwMode="auto">
              <a:xfrm flipV="1">
                <a:off x="3825875"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7"/>
              <p:cNvSpPr>
                <a:spLocks noChangeShapeType="1"/>
              </p:cNvSpPr>
              <p:nvPr/>
            </p:nvSpPr>
            <p:spPr bwMode="auto">
              <a:xfrm flipV="1">
                <a:off x="1960563"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8"/>
              <p:cNvSpPr>
                <a:spLocks noChangeShapeType="1"/>
              </p:cNvSpPr>
              <p:nvPr/>
            </p:nvSpPr>
            <p:spPr bwMode="auto">
              <a:xfrm flipV="1">
                <a:off x="1587500"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9"/>
              <p:cNvSpPr>
                <a:spLocks noChangeShapeType="1"/>
              </p:cNvSpPr>
              <p:nvPr/>
            </p:nvSpPr>
            <p:spPr bwMode="auto">
              <a:xfrm flipV="1">
                <a:off x="2333625"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20"/>
              <p:cNvSpPr>
                <a:spLocks noChangeShapeType="1"/>
              </p:cNvSpPr>
              <p:nvPr/>
            </p:nvSpPr>
            <p:spPr bwMode="auto">
              <a:xfrm flipV="1">
                <a:off x="2706688" y="4303713"/>
                <a:ext cx="0" cy="7461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Freeform 21"/>
              <p:cNvSpPr>
                <a:spLocks/>
              </p:cNvSpPr>
              <p:nvPr/>
            </p:nvSpPr>
            <p:spPr bwMode="auto">
              <a:xfrm>
                <a:off x="1622425" y="2747963"/>
                <a:ext cx="50800" cy="50800"/>
              </a:xfrm>
              <a:custGeom>
                <a:avLst/>
                <a:gdLst>
                  <a:gd name="T0" fmla="*/ 0 w 32"/>
                  <a:gd name="T1" fmla="*/ 16 h 32"/>
                  <a:gd name="T2" fmla="*/ 0 w 32"/>
                  <a:gd name="T3" fmla="*/ 20 h 32"/>
                  <a:gd name="T4" fmla="*/ 2 w 32"/>
                  <a:gd name="T5" fmla="*/ 24 h 32"/>
                  <a:gd name="T6" fmla="*/ 4 w 32"/>
                  <a:gd name="T7" fmla="*/ 27 h 32"/>
                  <a:gd name="T8" fmla="*/ 9 w 32"/>
                  <a:gd name="T9" fmla="*/ 30 h 32"/>
                  <a:gd name="T10" fmla="*/ 12 w 32"/>
                  <a:gd name="T11" fmla="*/ 31 h 32"/>
                  <a:gd name="T12" fmla="*/ 16 w 32"/>
                  <a:gd name="T13" fmla="*/ 32 h 32"/>
                  <a:gd name="T14" fmla="*/ 21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1 h 32"/>
                  <a:gd name="T28" fmla="*/ 30 w 32"/>
                  <a:gd name="T29" fmla="*/ 7 h 32"/>
                  <a:gd name="T30" fmla="*/ 27 w 32"/>
                  <a:gd name="T31" fmla="*/ 4 h 32"/>
                  <a:gd name="T32" fmla="*/ 24 w 32"/>
                  <a:gd name="T33" fmla="*/ 2 h 32"/>
                  <a:gd name="T34" fmla="*/ 21 w 32"/>
                  <a:gd name="T35" fmla="*/ 0 h 32"/>
                  <a:gd name="T36" fmla="*/ 16 w 32"/>
                  <a:gd name="T37" fmla="*/ 0 h 32"/>
                  <a:gd name="T38" fmla="*/ 12 w 32"/>
                  <a:gd name="T39" fmla="*/ 0 h 32"/>
                  <a:gd name="T40" fmla="*/ 9 w 32"/>
                  <a:gd name="T41" fmla="*/ 2 h 32"/>
                  <a:gd name="T42" fmla="*/ 4 w 32"/>
                  <a:gd name="T43" fmla="*/ 4 h 32"/>
                  <a:gd name="T44" fmla="*/ 2 w 32"/>
                  <a:gd name="T45" fmla="*/ 7 h 32"/>
                  <a:gd name="T46" fmla="*/ 0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4" y="27"/>
                    </a:lnTo>
                    <a:lnTo>
                      <a:pt x="9" y="30"/>
                    </a:lnTo>
                    <a:lnTo>
                      <a:pt x="12" y="31"/>
                    </a:lnTo>
                    <a:lnTo>
                      <a:pt x="16" y="32"/>
                    </a:lnTo>
                    <a:lnTo>
                      <a:pt x="21" y="31"/>
                    </a:lnTo>
                    <a:lnTo>
                      <a:pt x="24" y="30"/>
                    </a:lnTo>
                    <a:lnTo>
                      <a:pt x="27" y="27"/>
                    </a:lnTo>
                    <a:lnTo>
                      <a:pt x="30" y="24"/>
                    </a:lnTo>
                    <a:lnTo>
                      <a:pt x="31" y="20"/>
                    </a:lnTo>
                    <a:lnTo>
                      <a:pt x="32" y="16"/>
                    </a:lnTo>
                    <a:lnTo>
                      <a:pt x="31" y="11"/>
                    </a:lnTo>
                    <a:lnTo>
                      <a:pt x="30" y="7"/>
                    </a:lnTo>
                    <a:lnTo>
                      <a:pt x="27" y="4"/>
                    </a:lnTo>
                    <a:lnTo>
                      <a:pt x="24" y="2"/>
                    </a:lnTo>
                    <a:lnTo>
                      <a:pt x="21" y="0"/>
                    </a:lnTo>
                    <a:lnTo>
                      <a:pt x="16" y="0"/>
                    </a:lnTo>
                    <a:lnTo>
                      <a:pt x="12" y="0"/>
                    </a:lnTo>
                    <a:lnTo>
                      <a:pt x="9" y="2"/>
                    </a:lnTo>
                    <a:lnTo>
                      <a:pt x="4" y="4"/>
                    </a:lnTo>
                    <a:lnTo>
                      <a:pt x="2" y="7"/>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2" name="Freeform 22"/>
              <p:cNvSpPr>
                <a:spLocks/>
              </p:cNvSpPr>
              <p:nvPr/>
            </p:nvSpPr>
            <p:spPr bwMode="auto">
              <a:xfrm>
                <a:off x="1679575" y="2868613"/>
                <a:ext cx="50800" cy="50800"/>
              </a:xfrm>
              <a:custGeom>
                <a:avLst/>
                <a:gdLst>
                  <a:gd name="T0" fmla="*/ 0 w 32"/>
                  <a:gd name="T1" fmla="*/ 17 h 32"/>
                  <a:gd name="T2" fmla="*/ 0 w 32"/>
                  <a:gd name="T3" fmla="*/ 21 h 32"/>
                  <a:gd name="T4" fmla="*/ 2 w 32"/>
                  <a:gd name="T5" fmla="*/ 24 h 32"/>
                  <a:gd name="T6" fmla="*/ 6 w 32"/>
                  <a:gd name="T7" fmla="*/ 28 h 32"/>
                  <a:gd name="T8" fmla="*/ 9 w 32"/>
                  <a:gd name="T9" fmla="*/ 30 h 32"/>
                  <a:gd name="T10" fmla="*/ 12 w 32"/>
                  <a:gd name="T11" fmla="*/ 32 h 32"/>
                  <a:gd name="T12" fmla="*/ 16 w 32"/>
                  <a:gd name="T13" fmla="*/ 32 h 32"/>
                  <a:gd name="T14" fmla="*/ 21 w 32"/>
                  <a:gd name="T15" fmla="*/ 32 h 32"/>
                  <a:gd name="T16" fmla="*/ 24 w 32"/>
                  <a:gd name="T17" fmla="*/ 30 h 32"/>
                  <a:gd name="T18" fmla="*/ 27 w 32"/>
                  <a:gd name="T19" fmla="*/ 28 h 32"/>
                  <a:gd name="T20" fmla="*/ 30 w 32"/>
                  <a:gd name="T21" fmla="*/ 24 h 32"/>
                  <a:gd name="T22" fmla="*/ 31 w 32"/>
                  <a:gd name="T23" fmla="*/ 21 h 32"/>
                  <a:gd name="T24" fmla="*/ 32 w 32"/>
                  <a:gd name="T25" fmla="*/ 17 h 32"/>
                  <a:gd name="T26" fmla="*/ 31 w 32"/>
                  <a:gd name="T27" fmla="*/ 12 h 32"/>
                  <a:gd name="T28" fmla="*/ 30 w 32"/>
                  <a:gd name="T29" fmla="*/ 9 h 32"/>
                  <a:gd name="T30" fmla="*/ 27 w 32"/>
                  <a:gd name="T31" fmla="*/ 5 h 32"/>
                  <a:gd name="T32" fmla="*/ 24 w 32"/>
                  <a:gd name="T33" fmla="*/ 2 h 32"/>
                  <a:gd name="T34" fmla="*/ 21 w 32"/>
                  <a:gd name="T35" fmla="*/ 1 h 32"/>
                  <a:gd name="T36" fmla="*/ 16 w 32"/>
                  <a:gd name="T37" fmla="*/ 0 h 32"/>
                  <a:gd name="T38" fmla="*/ 12 w 32"/>
                  <a:gd name="T39" fmla="*/ 1 h 32"/>
                  <a:gd name="T40" fmla="*/ 9 w 32"/>
                  <a:gd name="T41" fmla="*/ 2 h 32"/>
                  <a:gd name="T42" fmla="*/ 6 w 32"/>
                  <a:gd name="T43" fmla="*/ 5 h 32"/>
                  <a:gd name="T44" fmla="*/ 2 w 32"/>
                  <a:gd name="T45" fmla="*/ 9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6" y="28"/>
                    </a:lnTo>
                    <a:lnTo>
                      <a:pt x="9" y="30"/>
                    </a:lnTo>
                    <a:lnTo>
                      <a:pt x="12" y="32"/>
                    </a:lnTo>
                    <a:lnTo>
                      <a:pt x="16" y="32"/>
                    </a:lnTo>
                    <a:lnTo>
                      <a:pt x="21" y="32"/>
                    </a:lnTo>
                    <a:lnTo>
                      <a:pt x="24" y="30"/>
                    </a:lnTo>
                    <a:lnTo>
                      <a:pt x="27" y="28"/>
                    </a:lnTo>
                    <a:lnTo>
                      <a:pt x="30" y="24"/>
                    </a:lnTo>
                    <a:lnTo>
                      <a:pt x="31" y="21"/>
                    </a:lnTo>
                    <a:lnTo>
                      <a:pt x="32" y="17"/>
                    </a:lnTo>
                    <a:lnTo>
                      <a:pt x="31" y="12"/>
                    </a:lnTo>
                    <a:lnTo>
                      <a:pt x="30" y="9"/>
                    </a:lnTo>
                    <a:lnTo>
                      <a:pt x="27" y="5"/>
                    </a:lnTo>
                    <a:lnTo>
                      <a:pt x="24" y="2"/>
                    </a:lnTo>
                    <a:lnTo>
                      <a:pt x="21" y="1"/>
                    </a:lnTo>
                    <a:lnTo>
                      <a:pt x="16" y="0"/>
                    </a:lnTo>
                    <a:lnTo>
                      <a:pt x="12" y="1"/>
                    </a:lnTo>
                    <a:lnTo>
                      <a:pt x="9" y="2"/>
                    </a:lnTo>
                    <a:lnTo>
                      <a:pt x="6" y="5"/>
                    </a:lnTo>
                    <a:lnTo>
                      <a:pt x="2" y="9"/>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3" name="Freeform 23"/>
              <p:cNvSpPr>
                <a:spLocks/>
              </p:cNvSpPr>
              <p:nvPr/>
            </p:nvSpPr>
            <p:spPr bwMode="auto">
              <a:xfrm>
                <a:off x="1577975" y="2811463"/>
                <a:ext cx="50800" cy="50800"/>
              </a:xfrm>
              <a:custGeom>
                <a:avLst/>
                <a:gdLst>
                  <a:gd name="T0" fmla="*/ 0 w 32"/>
                  <a:gd name="T1" fmla="*/ 17 h 32"/>
                  <a:gd name="T2" fmla="*/ 0 w 32"/>
                  <a:gd name="T3" fmla="*/ 21 h 32"/>
                  <a:gd name="T4" fmla="*/ 3 w 32"/>
                  <a:gd name="T5" fmla="*/ 24 h 32"/>
                  <a:gd name="T6" fmla="*/ 5 w 32"/>
                  <a:gd name="T7" fmla="*/ 28 h 32"/>
                  <a:gd name="T8" fmla="*/ 9 w 32"/>
                  <a:gd name="T9" fmla="*/ 30 h 32"/>
                  <a:gd name="T10" fmla="*/ 12 w 32"/>
                  <a:gd name="T11" fmla="*/ 32 h 32"/>
                  <a:gd name="T12" fmla="*/ 16 w 32"/>
                  <a:gd name="T13" fmla="*/ 32 h 32"/>
                  <a:gd name="T14" fmla="*/ 21 w 32"/>
                  <a:gd name="T15" fmla="*/ 32 h 32"/>
                  <a:gd name="T16" fmla="*/ 24 w 32"/>
                  <a:gd name="T17" fmla="*/ 30 h 32"/>
                  <a:gd name="T18" fmla="*/ 27 w 32"/>
                  <a:gd name="T19" fmla="*/ 28 h 32"/>
                  <a:gd name="T20" fmla="*/ 30 w 32"/>
                  <a:gd name="T21" fmla="*/ 24 h 32"/>
                  <a:gd name="T22" fmla="*/ 31 w 32"/>
                  <a:gd name="T23" fmla="*/ 21 h 32"/>
                  <a:gd name="T24" fmla="*/ 32 w 32"/>
                  <a:gd name="T25" fmla="*/ 17 h 32"/>
                  <a:gd name="T26" fmla="*/ 31 w 32"/>
                  <a:gd name="T27" fmla="*/ 12 h 32"/>
                  <a:gd name="T28" fmla="*/ 30 w 32"/>
                  <a:gd name="T29" fmla="*/ 9 h 32"/>
                  <a:gd name="T30" fmla="*/ 27 w 32"/>
                  <a:gd name="T31" fmla="*/ 4 h 32"/>
                  <a:gd name="T32" fmla="*/ 24 w 32"/>
                  <a:gd name="T33" fmla="*/ 2 h 32"/>
                  <a:gd name="T34" fmla="*/ 21 w 32"/>
                  <a:gd name="T35" fmla="*/ 1 h 32"/>
                  <a:gd name="T36" fmla="*/ 16 w 32"/>
                  <a:gd name="T37" fmla="*/ 0 h 32"/>
                  <a:gd name="T38" fmla="*/ 12 w 32"/>
                  <a:gd name="T39" fmla="*/ 1 h 32"/>
                  <a:gd name="T40" fmla="*/ 9 w 32"/>
                  <a:gd name="T41" fmla="*/ 2 h 32"/>
                  <a:gd name="T42" fmla="*/ 5 w 32"/>
                  <a:gd name="T43" fmla="*/ 4 h 32"/>
                  <a:gd name="T44" fmla="*/ 3 w 32"/>
                  <a:gd name="T45" fmla="*/ 9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3" y="24"/>
                    </a:lnTo>
                    <a:lnTo>
                      <a:pt x="5" y="28"/>
                    </a:lnTo>
                    <a:lnTo>
                      <a:pt x="9" y="30"/>
                    </a:lnTo>
                    <a:lnTo>
                      <a:pt x="12" y="32"/>
                    </a:lnTo>
                    <a:lnTo>
                      <a:pt x="16" y="32"/>
                    </a:lnTo>
                    <a:lnTo>
                      <a:pt x="21" y="32"/>
                    </a:lnTo>
                    <a:lnTo>
                      <a:pt x="24" y="30"/>
                    </a:lnTo>
                    <a:lnTo>
                      <a:pt x="27" y="28"/>
                    </a:lnTo>
                    <a:lnTo>
                      <a:pt x="30" y="24"/>
                    </a:lnTo>
                    <a:lnTo>
                      <a:pt x="31" y="21"/>
                    </a:lnTo>
                    <a:lnTo>
                      <a:pt x="32" y="17"/>
                    </a:lnTo>
                    <a:lnTo>
                      <a:pt x="31" y="12"/>
                    </a:lnTo>
                    <a:lnTo>
                      <a:pt x="30" y="9"/>
                    </a:lnTo>
                    <a:lnTo>
                      <a:pt x="27" y="4"/>
                    </a:lnTo>
                    <a:lnTo>
                      <a:pt x="24" y="2"/>
                    </a:lnTo>
                    <a:lnTo>
                      <a:pt x="21" y="1"/>
                    </a:lnTo>
                    <a:lnTo>
                      <a:pt x="16" y="0"/>
                    </a:lnTo>
                    <a:lnTo>
                      <a:pt x="12" y="1"/>
                    </a:lnTo>
                    <a:lnTo>
                      <a:pt x="9" y="2"/>
                    </a:lnTo>
                    <a:lnTo>
                      <a:pt x="5" y="4"/>
                    </a:lnTo>
                    <a:lnTo>
                      <a:pt x="3" y="9"/>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4" name="Freeform 24"/>
              <p:cNvSpPr>
                <a:spLocks/>
              </p:cNvSpPr>
              <p:nvPr/>
            </p:nvSpPr>
            <p:spPr bwMode="auto">
              <a:xfrm>
                <a:off x="1536700" y="2830513"/>
                <a:ext cx="50800" cy="50800"/>
              </a:xfrm>
              <a:custGeom>
                <a:avLst/>
                <a:gdLst>
                  <a:gd name="T0" fmla="*/ 0 w 32"/>
                  <a:gd name="T1" fmla="*/ 15 h 32"/>
                  <a:gd name="T2" fmla="*/ 1 w 32"/>
                  <a:gd name="T3" fmla="*/ 19 h 32"/>
                  <a:gd name="T4" fmla="*/ 2 w 32"/>
                  <a:gd name="T5" fmla="*/ 23 h 32"/>
                  <a:gd name="T6" fmla="*/ 5 w 32"/>
                  <a:gd name="T7" fmla="*/ 26 h 32"/>
                  <a:gd name="T8" fmla="*/ 8 w 32"/>
                  <a:gd name="T9" fmla="*/ 29 h 32"/>
                  <a:gd name="T10" fmla="*/ 11 w 32"/>
                  <a:gd name="T11" fmla="*/ 31 h 32"/>
                  <a:gd name="T12" fmla="*/ 16 w 32"/>
                  <a:gd name="T13" fmla="*/ 32 h 32"/>
                  <a:gd name="T14" fmla="*/ 20 w 32"/>
                  <a:gd name="T15" fmla="*/ 31 h 32"/>
                  <a:gd name="T16" fmla="*/ 23 w 32"/>
                  <a:gd name="T17" fmla="*/ 29 h 32"/>
                  <a:gd name="T18" fmla="*/ 28 w 32"/>
                  <a:gd name="T19" fmla="*/ 26 h 32"/>
                  <a:gd name="T20" fmla="*/ 30 w 32"/>
                  <a:gd name="T21" fmla="*/ 23 h 32"/>
                  <a:gd name="T22" fmla="*/ 32 w 32"/>
                  <a:gd name="T23" fmla="*/ 19 h 32"/>
                  <a:gd name="T24" fmla="*/ 32 w 32"/>
                  <a:gd name="T25" fmla="*/ 15 h 32"/>
                  <a:gd name="T26" fmla="*/ 32 w 32"/>
                  <a:gd name="T27" fmla="*/ 11 h 32"/>
                  <a:gd name="T28" fmla="*/ 30 w 32"/>
                  <a:gd name="T29" fmla="*/ 7 h 32"/>
                  <a:gd name="T30" fmla="*/ 28 w 32"/>
                  <a:gd name="T31" fmla="*/ 4 h 32"/>
                  <a:gd name="T32" fmla="*/ 23 w 32"/>
                  <a:gd name="T33" fmla="*/ 2 h 32"/>
                  <a:gd name="T34" fmla="*/ 20 w 32"/>
                  <a:gd name="T35" fmla="*/ 0 h 32"/>
                  <a:gd name="T36" fmla="*/ 16 w 32"/>
                  <a:gd name="T37" fmla="*/ 0 h 32"/>
                  <a:gd name="T38" fmla="*/ 11 w 32"/>
                  <a:gd name="T39" fmla="*/ 0 h 32"/>
                  <a:gd name="T40" fmla="*/ 8 w 32"/>
                  <a:gd name="T41" fmla="*/ 2 h 32"/>
                  <a:gd name="T42" fmla="*/ 5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2" y="23"/>
                    </a:lnTo>
                    <a:lnTo>
                      <a:pt x="5" y="26"/>
                    </a:lnTo>
                    <a:lnTo>
                      <a:pt x="8" y="29"/>
                    </a:lnTo>
                    <a:lnTo>
                      <a:pt x="11" y="31"/>
                    </a:lnTo>
                    <a:lnTo>
                      <a:pt x="16" y="32"/>
                    </a:lnTo>
                    <a:lnTo>
                      <a:pt x="20" y="31"/>
                    </a:lnTo>
                    <a:lnTo>
                      <a:pt x="23" y="29"/>
                    </a:lnTo>
                    <a:lnTo>
                      <a:pt x="28" y="26"/>
                    </a:lnTo>
                    <a:lnTo>
                      <a:pt x="30" y="23"/>
                    </a:lnTo>
                    <a:lnTo>
                      <a:pt x="32" y="19"/>
                    </a:lnTo>
                    <a:lnTo>
                      <a:pt x="32" y="15"/>
                    </a:lnTo>
                    <a:lnTo>
                      <a:pt x="32" y="11"/>
                    </a:lnTo>
                    <a:lnTo>
                      <a:pt x="30" y="7"/>
                    </a:lnTo>
                    <a:lnTo>
                      <a:pt x="28" y="4"/>
                    </a:lnTo>
                    <a:lnTo>
                      <a:pt x="23" y="2"/>
                    </a:lnTo>
                    <a:lnTo>
                      <a:pt x="20" y="0"/>
                    </a:lnTo>
                    <a:lnTo>
                      <a:pt x="16" y="0"/>
                    </a:lnTo>
                    <a:lnTo>
                      <a:pt x="11"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5" name="Freeform 25"/>
              <p:cNvSpPr>
                <a:spLocks/>
              </p:cNvSpPr>
              <p:nvPr/>
            </p:nvSpPr>
            <p:spPr bwMode="auto">
              <a:xfrm>
                <a:off x="1539875" y="2857500"/>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8 w 32"/>
                  <a:gd name="T19" fmla="*/ 27 h 32"/>
                  <a:gd name="T20" fmla="*/ 30 w 32"/>
                  <a:gd name="T21" fmla="*/ 24 h 32"/>
                  <a:gd name="T22" fmla="*/ 32 w 32"/>
                  <a:gd name="T23" fmla="*/ 20 h 32"/>
                  <a:gd name="T24" fmla="*/ 32 w 32"/>
                  <a:gd name="T25" fmla="*/ 16 h 32"/>
                  <a:gd name="T26" fmla="*/ 32 w 32"/>
                  <a:gd name="T27" fmla="*/ 11 h 32"/>
                  <a:gd name="T28" fmla="*/ 30 w 32"/>
                  <a:gd name="T29" fmla="*/ 7 h 32"/>
                  <a:gd name="T30" fmla="*/ 28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6" y="32"/>
                    </a:lnTo>
                    <a:lnTo>
                      <a:pt x="20" y="31"/>
                    </a:lnTo>
                    <a:lnTo>
                      <a:pt x="24" y="30"/>
                    </a:lnTo>
                    <a:lnTo>
                      <a:pt x="28" y="27"/>
                    </a:lnTo>
                    <a:lnTo>
                      <a:pt x="30" y="24"/>
                    </a:lnTo>
                    <a:lnTo>
                      <a:pt x="32" y="20"/>
                    </a:lnTo>
                    <a:lnTo>
                      <a:pt x="32" y="16"/>
                    </a:lnTo>
                    <a:lnTo>
                      <a:pt x="32" y="11"/>
                    </a:lnTo>
                    <a:lnTo>
                      <a:pt x="30" y="7"/>
                    </a:lnTo>
                    <a:lnTo>
                      <a:pt x="28" y="4"/>
                    </a:lnTo>
                    <a:lnTo>
                      <a:pt x="24" y="2"/>
                    </a:lnTo>
                    <a:lnTo>
                      <a:pt x="20" y="0"/>
                    </a:lnTo>
                    <a:lnTo>
                      <a:pt x="16" y="0"/>
                    </a:lnTo>
                    <a:lnTo>
                      <a:pt x="12" y="0"/>
                    </a:lnTo>
                    <a:lnTo>
                      <a:pt x="8" y="2"/>
                    </a:lnTo>
                    <a:lnTo>
                      <a:pt x="5" y="4"/>
                    </a:lnTo>
                    <a:lnTo>
                      <a:pt x="2" y="7"/>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26"/>
              <p:cNvSpPr>
                <a:spLocks/>
              </p:cNvSpPr>
              <p:nvPr/>
            </p:nvSpPr>
            <p:spPr bwMode="auto">
              <a:xfrm>
                <a:off x="1571625" y="2881313"/>
                <a:ext cx="50800" cy="50800"/>
              </a:xfrm>
              <a:custGeom>
                <a:avLst/>
                <a:gdLst>
                  <a:gd name="T0" fmla="*/ 0 w 32"/>
                  <a:gd name="T1" fmla="*/ 15 h 32"/>
                  <a:gd name="T2" fmla="*/ 0 w 32"/>
                  <a:gd name="T3" fmla="*/ 19 h 32"/>
                  <a:gd name="T4" fmla="*/ 2 w 32"/>
                  <a:gd name="T5" fmla="*/ 23 h 32"/>
                  <a:gd name="T6" fmla="*/ 4 w 32"/>
                  <a:gd name="T7" fmla="*/ 26 h 32"/>
                  <a:gd name="T8" fmla="*/ 9 w 32"/>
                  <a:gd name="T9" fmla="*/ 29 h 32"/>
                  <a:gd name="T10" fmla="*/ 12 w 32"/>
                  <a:gd name="T11" fmla="*/ 30 h 32"/>
                  <a:gd name="T12" fmla="*/ 16 w 32"/>
                  <a:gd name="T13" fmla="*/ 32 h 32"/>
                  <a:gd name="T14" fmla="*/ 20 w 32"/>
                  <a:gd name="T15" fmla="*/ 30 h 32"/>
                  <a:gd name="T16" fmla="*/ 24 w 32"/>
                  <a:gd name="T17" fmla="*/ 29 h 32"/>
                  <a:gd name="T18" fmla="*/ 27 w 32"/>
                  <a:gd name="T19" fmla="*/ 26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9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4" y="26"/>
                    </a:lnTo>
                    <a:lnTo>
                      <a:pt x="9" y="29"/>
                    </a:lnTo>
                    <a:lnTo>
                      <a:pt x="12" y="30"/>
                    </a:lnTo>
                    <a:lnTo>
                      <a:pt x="16" y="32"/>
                    </a:lnTo>
                    <a:lnTo>
                      <a:pt x="20" y="30"/>
                    </a:lnTo>
                    <a:lnTo>
                      <a:pt x="24" y="29"/>
                    </a:lnTo>
                    <a:lnTo>
                      <a:pt x="27" y="26"/>
                    </a:lnTo>
                    <a:lnTo>
                      <a:pt x="30" y="23"/>
                    </a:lnTo>
                    <a:lnTo>
                      <a:pt x="31" y="19"/>
                    </a:lnTo>
                    <a:lnTo>
                      <a:pt x="32" y="15"/>
                    </a:lnTo>
                    <a:lnTo>
                      <a:pt x="31" y="11"/>
                    </a:lnTo>
                    <a:lnTo>
                      <a:pt x="30" y="7"/>
                    </a:lnTo>
                    <a:lnTo>
                      <a:pt x="27" y="4"/>
                    </a:lnTo>
                    <a:lnTo>
                      <a:pt x="24" y="2"/>
                    </a:lnTo>
                    <a:lnTo>
                      <a:pt x="20" y="0"/>
                    </a:lnTo>
                    <a:lnTo>
                      <a:pt x="16" y="0"/>
                    </a:lnTo>
                    <a:lnTo>
                      <a:pt x="12" y="0"/>
                    </a:lnTo>
                    <a:lnTo>
                      <a:pt x="9"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27"/>
              <p:cNvSpPr>
                <a:spLocks/>
              </p:cNvSpPr>
              <p:nvPr/>
            </p:nvSpPr>
            <p:spPr bwMode="auto">
              <a:xfrm>
                <a:off x="1462088" y="2862263"/>
                <a:ext cx="50800" cy="50800"/>
              </a:xfrm>
              <a:custGeom>
                <a:avLst/>
                <a:gdLst>
                  <a:gd name="T0" fmla="*/ 0 w 32"/>
                  <a:gd name="T1" fmla="*/ 17 h 32"/>
                  <a:gd name="T2" fmla="*/ 0 w 32"/>
                  <a:gd name="T3" fmla="*/ 21 h 32"/>
                  <a:gd name="T4" fmla="*/ 2 w 32"/>
                  <a:gd name="T5" fmla="*/ 24 h 32"/>
                  <a:gd name="T6" fmla="*/ 5 w 32"/>
                  <a:gd name="T7" fmla="*/ 28 h 32"/>
                  <a:gd name="T8" fmla="*/ 9 w 32"/>
                  <a:gd name="T9" fmla="*/ 30 h 32"/>
                  <a:gd name="T10" fmla="*/ 12 w 32"/>
                  <a:gd name="T11" fmla="*/ 32 h 32"/>
                  <a:gd name="T12" fmla="*/ 17 w 32"/>
                  <a:gd name="T13" fmla="*/ 32 h 32"/>
                  <a:gd name="T14" fmla="*/ 21 w 32"/>
                  <a:gd name="T15" fmla="*/ 32 h 32"/>
                  <a:gd name="T16" fmla="*/ 24 w 32"/>
                  <a:gd name="T17" fmla="*/ 30 h 32"/>
                  <a:gd name="T18" fmla="*/ 28 w 32"/>
                  <a:gd name="T19" fmla="*/ 28 h 32"/>
                  <a:gd name="T20" fmla="*/ 30 w 32"/>
                  <a:gd name="T21" fmla="*/ 24 h 32"/>
                  <a:gd name="T22" fmla="*/ 32 w 32"/>
                  <a:gd name="T23" fmla="*/ 21 h 32"/>
                  <a:gd name="T24" fmla="*/ 32 w 32"/>
                  <a:gd name="T25" fmla="*/ 17 h 32"/>
                  <a:gd name="T26" fmla="*/ 32 w 32"/>
                  <a:gd name="T27" fmla="*/ 12 h 32"/>
                  <a:gd name="T28" fmla="*/ 30 w 32"/>
                  <a:gd name="T29" fmla="*/ 8 h 32"/>
                  <a:gd name="T30" fmla="*/ 28 w 32"/>
                  <a:gd name="T31" fmla="*/ 5 h 32"/>
                  <a:gd name="T32" fmla="*/ 24 w 32"/>
                  <a:gd name="T33" fmla="*/ 2 h 32"/>
                  <a:gd name="T34" fmla="*/ 21 w 32"/>
                  <a:gd name="T35" fmla="*/ 1 h 32"/>
                  <a:gd name="T36" fmla="*/ 17 w 32"/>
                  <a:gd name="T37" fmla="*/ 0 h 32"/>
                  <a:gd name="T38" fmla="*/ 12 w 32"/>
                  <a:gd name="T39" fmla="*/ 1 h 32"/>
                  <a:gd name="T40" fmla="*/ 9 w 32"/>
                  <a:gd name="T41" fmla="*/ 2 h 32"/>
                  <a:gd name="T42" fmla="*/ 5 w 32"/>
                  <a:gd name="T43" fmla="*/ 5 h 32"/>
                  <a:gd name="T44" fmla="*/ 2 w 32"/>
                  <a:gd name="T45" fmla="*/ 8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5" y="28"/>
                    </a:lnTo>
                    <a:lnTo>
                      <a:pt x="9" y="30"/>
                    </a:lnTo>
                    <a:lnTo>
                      <a:pt x="12" y="32"/>
                    </a:lnTo>
                    <a:lnTo>
                      <a:pt x="17" y="32"/>
                    </a:lnTo>
                    <a:lnTo>
                      <a:pt x="21" y="32"/>
                    </a:lnTo>
                    <a:lnTo>
                      <a:pt x="24" y="30"/>
                    </a:lnTo>
                    <a:lnTo>
                      <a:pt x="28" y="28"/>
                    </a:lnTo>
                    <a:lnTo>
                      <a:pt x="30" y="24"/>
                    </a:lnTo>
                    <a:lnTo>
                      <a:pt x="32" y="21"/>
                    </a:lnTo>
                    <a:lnTo>
                      <a:pt x="32" y="17"/>
                    </a:lnTo>
                    <a:lnTo>
                      <a:pt x="32" y="12"/>
                    </a:lnTo>
                    <a:lnTo>
                      <a:pt x="30" y="8"/>
                    </a:lnTo>
                    <a:lnTo>
                      <a:pt x="28" y="5"/>
                    </a:lnTo>
                    <a:lnTo>
                      <a:pt x="24" y="2"/>
                    </a:lnTo>
                    <a:lnTo>
                      <a:pt x="21" y="1"/>
                    </a:lnTo>
                    <a:lnTo>
                      <a:pt x="17" y="0"/>
                    </a:lnTo>
                    <a:lnTo>
                      <a:pt x="12" y="1"/>
                    </a:lnTo>
                    <a:lnTo>
                      <a:pt x="9" y="2"/>
                    </a:lnTo>
                    <a:lnTo>
                      <a:pt x="5" y="5"/>
                    </a:lnTo>
                    <a:lnTo>
                      <a:pt x="2" y="8"/>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8" name="Freeform 28"/>
              <p:cNvSpPr>
                <a:spLocks/>
              </p:cNvSpPr>
              <p:nvPr/>
            </p:nvSpPr>
            <p:spPr bwMode="auto">
              <a:xfrm>
                <a:off x="1628775" y="2892425"/>
                <a:ext cx="50800" cy="50800"/>
              </a:xfrm>
              <a:custGeom>
                <a:avLst/>
                <a:gdLst>
                  <a:gd name="T0" fmla="*/ 0 w 32"/>
                  <a:gd name="T1" fmla="*/ 16 h 32"/>
                  <a:gd name="T2" fmla="*/ 0 w 32"/>
                  <a:gd name="T3" fmla="*/ 20 h 32"/>
                  <a:gd name="T4" fmla="*/ 2 w 32"/>
                  <a:gd name="T5" fmla="*/ 23 h 32"/>
                  <a:gd name="T6" fmla="*/ 6 w 32"/>
                  <a:gd name="T7" fmla="*/ 28 h 32"/>
                  <a:gd name="T8" fmla="*/ 9 w 32"/>
                  <a:gd name="T9" fmla="*/ 30 h 32"/>
                  <a:gd name="T10" fmla="*/ 12 w 32"/>
                  <a:gd name="T11" fmla="*/ 32 h 32"/>
                  <a:gd name="T12" fmla="*/ 16 w 32"/>
                  <a:gd name="T13" fmla="*/ 32 h 32"/>
                  <a:gd name="T14" fmla="*/ 21 w 32"/>
                  <a:gd name="T15" fmla="*/ 32 h 32"/>
                  <a:gd name="T16" fmla="*/ 24 w 32"/>
                  <a:gd name="T17" fmla="*/ 30 h 32"/>
                  <a:gd name="T18" fmla="*/ 27 w 32"/>
                  <a:gd name="T19" fmla="*/ 28 h 32"/>
                  <a:gd name="T20" fmla="*/ 30 w 32"/>
                  <a:gd name="T21" fmla="*/ 23 h 32"/>
                  <a:gd name="T22" fmla="*/ 31 w 32"/>
                  <a:gd name="T23" fmla="*/ 20 h 32"/>
                  <a:gd name="T24" fmla="*/ 32 w 32"/>
                  <a:gd name="T25" fmla="*/ 16 h 32"/>
                  <a:gd name="T26" fmla="*/ 31 w 32"/>
                  <a:gd name="T27" fmla="*/ 11 h 32"/>
                  <a:gd name="T28" fmla="*/ 30 w 32"/>
                  <a:gd name="T29" fmla="*/ 8 h 32"/>
                  <a:gd name="T30" fmla="*/ 27 w 32"/>
                  <a:gd name="T31" fmla="*/ 5 h 32"/>
                  <a:gd name="T32" fmla="*/ 24 w 32"/>
                  <a:gd name="T33" fmla="*/ 2 h 32"/>
                  <a:gd name="T34" fmla="*/ 21 w 32"/>
                  <a:gd name="T35" fmla="*/ 1 h 32"/>
                  <a:gd name="T36" fmla="*/ 16 w 32"/>
                  <a:gd name="T37" fmla="*/ 0 h 32"/>
                  <a:gd name="T38" fmla="*/ 12 w 32"/>
                  <a:gd name="T39" fmla="*/ 1 h 32"/>
                  <a:gd name="T40" fmla="*/ 9 w 32"/>
                  <a:gd name="T41" fmla="*/ 2 h 32"/>
                  <a:gd name="T42" fmla="*/ 6 w 32"/>
                  <a:gd name="T43" fmla="*/ 5 h 32"/>
                  <a:gd name="T44" fmla="*/ 2 w 32"/>
                  <a:gd name="T45" fmla="*/ 8 h 32"/>
                  <a:gd name="T46" fmla="*/ 0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3"/>
                    </a:lnTo>
                    <a:lnTo>
                      <a:pt x="6" y="28"/>
                    </a:lnTo>
                    <a:lnTo>
                      <a:pt x="9" y="30"/>
                    </a:lnTo>
                    <a:lnTo>
                      <a:pt x="12" y="32"/>
                    </a:lnTo>
                    <a:lnTo>
                      <a:pt x="16" y="32"/>
                    </a:lnTo>
                    <a:lnTo>
                      <a:pt x="21" y="32"/>
                    </a:lnTo>
                    <a:lnTo>
                      <a:pt x="24" y="30"/>
                    </a:lnTo>
                    <a:lnTo>
                      <a:pt x="27" y="28"/>
                    </a:lnTo>
                    <a:lnTo>
                      <a:pt x="30" y="23"/>
                    </a:lnTo>
                    <a:lnTo>
                      <a:pt x="31" y="20"/>
                    </a:lnTo>
                    <a:lnTo>
                      <a:pt x="32" y="16"/>
                    </a:lnTo>
                    <a:lnTo>
                      <a:pt x="31" y="11"/>
                    </a:lnTo>
                    <a:lnTo>
                      <a:pt x="30" y="8"/>
                    </a:lnTo>
                    <a:lnTo>
                      <a:pt x="27" y="5"/>
                    </a:lnTo>
                    <a:lnTo>
                      <a:pt x="24" y="2"/>
                    </a:lnTo>
                    <a:lnTo>
                      <a:pt x="21" y="1"/>
                    </a:lnTo>
                    <a:lnTo>
                      <a:pt x="16" y="0"/>
                    </a:lnTo>
                    <a:lnTo>
                      <a:pt x="12" y="1"/>
                    </a:lnTo>
                    <a:lnTo>
                      <a:pt x="9" y="2"/>
                    </a:lnTo>
                    <a:lnTo>
                      <a:pt x="6" y="5"/>
                    </a:lnTo>
                    <a:lnTo>
                      <a:pt x="2" y="8"/>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9" name="Freeform 29"/>
              <p:cNvSpPr>
                <a:spLocks/>
              </p:cNvSpPr>
              <p:nvPr/>
            </p:nvSpPr>
            <p:spPr bwMode="auto">
              <a:xfrm>
                <a:off x="1481138" y="2916238"/>
                <a:ext cx="50800" cy="50800"/>
              </a:xfrm>
              <a:custGeom>
                <a:avLst/>
                <a:gdLst>
                  <a:gd name="T0" fmla="*/ 0 w 32"/>
                  <a:gd name="T1" fmla="*/ 17 h 32"/>
                  <a:gd name="T2" fmla="*/ 1 w 32"/>
                  <a:gd name="T3" fmla="*/ 21 h 32"/>
                  <a:gd name="T4" fmla="*/ 2 w 32"/>
                  <a:gd name="T5" fmla="*/ 25 h 32"/>
                  <a:gd name="T6" fmla="*/ 5 w 32"/>
                  <a:gd name="T7" fmla="*/ 28 h 32"/>
                  <a:gd name="T8" fmla="*/ 8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30 w 32"/>
                  <a:gd name="T21" fmla="*/ 25 h 32"/>
                  <a:gd name="T22" fmla="*/ 32 w 32"/>
                  <a:gd name="T23" fmla="*/ 21 h 32"/>
                  <a:gd name="T24" fmla="*/ 32 w 32"/>
                  <a:gd name="T25" fmla="*/ 17 h 32"/>
                  <a:gd name="T26" fmla="*/ 32 w 32"/>
                  <a:gd name="T27" fmla="*/ 13 h 32"/>
                  <a:gd name="T28" fmla="*/ 30 w 32"/>
                  <a:gd name="T29" fmla="*/ 8 h 32"/>
                  <a:gd name="T30" fmla="*/ 27 w 32"/>
                  <a:gd name="T31" fmla="*/ 5 h 32"/>
                  <a:gd name="T32" fmla="*/ 24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5"/>
                    </a:lnTo>
                    <a:lnTo>
                      <a:pt x="5" y="28"/>
                    </a:lnTo>
                    <a:lnTo>
                      <a:pt x="8" y="30"/>
                    </a:lnTo>
                    <a:lnTo>
                      <a:pt x="12" y="32"/>
                    </a:lnTo>
                    <a:lnTo>
                      <a:pt x="16" y="32"/>
                    </a:lnTo>
                    <a:lnTo>
                      <a:pt x="20" y="32"/>
                    </a:lnTo>
                    <a:lnTo>
                      <a:pt x="24" y="30"/>
                    </a:lnTo>
                    <a:lnTo>
                      <a:pt x="27" y="28"/>
                    </a:lnTo>
                    <a:lnTo>
                      <a:pt x="30" y="25"/>
                    </a:lnTo>
                    <a:lnTo>
                      <a:pt x="32" y="21"/>
                    </a:lnTo>
                    <a:lnTo>
                      <a:pt x="32" y="17"/>
                    </a:lnTo>
                    <a:lnTo>
                      <a:pt x="32" y="13"/>
                    </a:lnTo>
                    <a:lnTo>
                      <a:pt x="30" y="8"/>
                    </a:lnTo>
                    <a:lnTo>
                      <a:pt x="27" y="5"/>
                    </a:lnTo>
                    <a:lnTo>
                      <a:pt x="24" y="2"/>
                    </a:lnTo>
                    <a:lnTo>
                      <a:pt x="20" y="1"/>
                    </a:lnTo>
                    <a:lnTo>
                      <a:pt x="16" y="0"/>
                    </a:lnTo>
                    <a:lnTo>
                      <a:pt x="12" y="1"/>
                    </a:lnTo>
                    <a:lnTo>
                      <a:pt x="8" y="2"/>
                    </a:lnTo>
                    <a:lnTo>
                      <a:pt x="5" y="5"/>
                    </a:lnTo>
                    <a:lnTo>
                      <a:pt x="2" y="8"/>
                    </a:lnTo>
                    <a:lnTo>
                      <a:pt x="1"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 name="Freeform 30"/>
              <p:cNvSpPr>
                <a:spLocks/>
              </p:cNvSpPr>
              <p:nvPr/>
            </p:nvSpPr>
            <p:spPr bwMode="auto">
              <a:xfrm>
                <a:off x="1477963" y="2946400"/>
                <a:ext cx="50800" cy="52388"/>
              </a:xfrm>
              <a:custGeom>
                <a:avLst/>
                <a:gdLst>
                  <a:gd name="T0" fmla="*/ 0 w 32"/>
                  <a:gd name="T1" fmla="*/ 16 h 33"/>
                  <a:gd name="T2" fmla="*/ 0 w 32"/>
                  <a:gd name="T3" fmla="*/ 20 h 33"/>
                  <a:gd name="T4" fmla="*/ 2 w 32"/>
                  <a:gd name="T5" fmla="*/ 25 h 33"/>
                  <a:gd name="T6" fmla="*/ 5 w 32"/>
                  <a:gd name="T7" fmla="*/ 28 h 33"/>
                  <a:gd name="T8" fmla="*/ 8 w 32"/>
                  <a:gd name="T9" fmla="*/ 31 h 33"/>
                  <a:gd name="T10" fmla="*/ 11 w 32"/>
                  <a:gd name="T11" fmla="*/ 32 h 33"/>
                  <a:gd name="T12" fmla="*/ 15 w 32"/>
                  <a:gd name="T13" fmla="*/ 33 h 33"/>
                  <a:gd name="T14" fmla="*/ 20 w 32"/>
                  <a:gd name="T15" fmla="*/ 32 h 33"/>
                  <a:gd name="T16" fmla="*/ 23 w 32"/>
                  <a:gd name="T17" fmla="*/ 31 h 33"/>
                  <a:gd name="T18" fmla="*/ 26 w 32"/>
                  <a:gd name="T19" fmla="*/ 28 h 33"/>
                  <a:gd name="T20" fmla="*/ 29 w 32"/>
                  <a:gd name="T21" fmla="*/ 25 h 33"/>
                  <a:gd name="T22" fmla="*/ 31 w 32"/>
                  <a:gd name="T23" fmla="*/ 20 h 33"/>
                  <a:gd name="T24" fmla="*/ 32 w 32"/>
                  <a:gd name="T25" fmla="*/ 16 h 33"/>
                  <a:gd name="T26" fmla="*/ 31 w 32"/>
                  <a:gd name="T27" fmla="*/ 12 h 33"/>
                  <a:gd name="T28" fmla="*/ 29 w 32"/>
                  <a:gd name="T29" fmla="*/ 8 h 33"/>
                  <a:gd name="T30" fmla="*/ 26 w 32"/>
                  <a:gd name="T31" fmla="*/ 5 h 33"/>
                  <a:gd name="T32" fmla="*/ 23 w 32"/>
                  <a:gd name="T33" fmla="*/ 3 h 33"/>
                  <a:gd name="T34" fmla="*/ 20 w 32"/>
                  <a:gd name="T35" fmla="*/ 1 h 33"/>
                  <a:gd name="T36" fmla="*/ 15 w 32"/>
                  <a:gd name="T37" fmla="*/ 0 h 33"/>
                  <a:gd name="T38" fmla="*/ 11 w 32"/>
                  <a:gd name="T39" fmla="*/ 1 h 33"/>
                  <a:gd name="T40" fmla="*/ 8 w 32"/>
                  <a:gd name="T41" fmla="*/ 3 h 33"/>
                  <a:gd name="T42" fmla="*/ 5 w 32"/>
                  <a:gd name="T43" fmla="*/ 5 h 33"/>
                  <a:gd name="T44" fmla="*/ 2 w 32"/>
                  <a:gd name="T45" fmla="*/ 8 h 33"/>
                  <a:gd name="T46" fmla="*/ 0 w 32"/>
                  <a:gd name="T47" fmla="*/ 12 h 33"/>
                  <a:gd name="T48" fmla="*/ 0 w 32"/>
                  <a:gd name="T49" fmla="*/ 16 h 33"/>
                  <a:gd name="T50" fmla="*/ 0 w 32"/>
                  <a:gd name="T5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6"/>
                    </a:moveTo>
                    <a:lnTo>
                      <a:pt x="0" y="20"/>
                    </a:lnTo>
                    <a:lnTo>
                      <a:pt x="2" y="25"/>
                    </a:lnTo>
                    <a:lnTo>
                      <a:pt x="5" y="28"/>
                    </a:lnTo>
                    <a:lnTo>
                      <a:pt x="8" y="31"/>
                    </a:lnTo>
                    <a:lnTo>
                      <a:pt x="11" y="32"/>
                    </a:lnTo>
                    <a:lnTo>
                      <a:pt x="15" y="33"/>
                    </a:lnTo>
                    <a:lnTo>
                      <a:pt x="20" y="32"/>
                    </a:lnTo>
                    <a:lnTo>
                      <a:pt x="23" y="31"/>
                    </a:lnTo>
                    <a:lnTo>
                      <a:pt x="26" y="28"/>
                    </a:lnTo>
                    <a:lnTo>
                      <a:pt x="29" y="25"/>
                    </a:lnTo>
                    <a:lnTo>
                      <a:pt x="31" y="20"/>
                    </a:lnTo>
                    <a:lnTo>
                      <a:pt x="32" y="16"/>
                    </a:lnTo>
                    <a:lnTo>
                      <a:pt x="31" y="12"/>
                    </a:lnTo>
                    <a:lnTo>
                      <a:pt x="29" y="8"/>
                    </a:lnTo>
                    <a:lnTo>
                      <a:pt x="26" y="5"/>
                    </a:lnTo>
                    <a:lnTo>
                      <a:pt x="23" y="3"/>
                    </a:lnTo>
                    <a:lnTo>
                      <a:pt x="20" y="1"/>
                    </a:lnTo>
                    <a:lnTo>
                      <a:pt x="15" y="0"/>
                    </a:lnTo>
                    <a:lnTo>
                      <a:pt x="11" y="1"/>
                    </a:lnTo>
                    <a:lnTo>
                      <a:pt x="8" y="3"/>
                    </a:lnTo>
                    <a:lnTo>
                      <a:pt x="5"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31"/>
              <p:cNvSpPr>
                <a:spLocks/>
              </p:cNvSpPr>
              <p:nvPr/>
            </p:nvSpPr>
            <p:spPr bwMode="auto">
              <a:xfrm>
                <a:off x="1471613" y="2982913"/>
                <a:ext cx="50800" cy="50800"/>
              </a:xfrm>
              <a:custGeom>
                <a:avLst/>
                <a:gdLst>
                  <a:gd name="T0" fmla="*/ 0 w 32"/>
                  <a:gd name="T1" fmla="*/ 17 h 32"/>
                  <a:gd name="T2" fmla="*/ 2 w 32"/>
                  <a:gd name="T3" fmla="*/ 21 h 32"/>
                  <a:gd name="T4" fmla="*/ 3 w 32"/>
                  <a:gd name="T5" fmla="*/ 24 h 32"/>
                  <a:gd name="T6" fmla="*/ 6 w 32"/>
                  <a:gd name="T7" fmla="*/ 28 h 32"/>
                  <a:gd name="T8" fmla="*/ 9 w 32"/>
                  <a:gd name="T9" fmla="*/ 30 h 32"/>
                  <a:gd name="T10" fmla="*/ 13 w 32"/>
                  <a:gd name="T11" fmla="*/ 32 h 32"/>
                  <a:gd name="T12" fmla="*/ 17 w 32"/>
                  <a:gd name="T13" fmla="*/ 32 h 32"/>
                  <a:gd name="T14" fmla="*/ 21 w 32"/>
                  <a:gd name="T15" fmla="*/ 32 h 32"/>
                  <a:gd name="T16" fmla="*/ 25 w 32"/>
                  <a:gd name="T17" fmla="*/ 30 h 32"/>
                  <a:gd name="T18" fmla="*/ 28 w 32"/>
                  <a:gd name="T19" fmla="*/ 28 h 32"/>
                  <a:gd name="T20" fmla="*/ 30 w 32"/>
                  <a:gd name="T21" fmla="*/ 24 h 32"/>
                  <a:gd name="T22" fmla="*/ 32 w 32"/>
                  <a:gd name="T23" fmla="*/ 21 h 32"/>
                  <a:gd name="T24" fmla="*/ 32 w 32"/>
                  <a:gd name="T25" fmla="*/ 17 h 32"/>
                  <a:gd name="T26" fmla="*/ 32 w 32"/>
                  <a:gd name="T27" fmla="*/ 13 h 32"/>
                  <a:gd name="T28" fmla="*/ 30 w 32"/>
                  <a:gd name="T29" fmla="*/ 9 h 32"/>
                  <a:gd name="T30" fmla="*/ 28 w 32"/>
                  <a:gd name="T31" fmla="*/ 6 h 32"/>
                  <a:gd name="T32" fmla="*/ 25 w 32"/>
                  <a:gd name="T33" fmla="*/ 3 h 32"/>
                  <a:gd name="T34" fmla="*/ 21 w 32"/>
                  <a:gd name="T35" fmla="*/ 2 h 32"/>
                  <a:gd name="T36" fmla="*/ 17 w 32"/>
                  <a:gd name="T37" fmla="*/ 0 h 32"/>
                  <a:gd name="T38" fmla="*/ 13 w 32"/>
                  <a:gd name="T39" fmla="*/ 2 h 32"/>
                  <a:gd name="T40" fmla="*/ 9 w 32"/>
                  <a:gd name="T41" fmla="*/ 3 h 32"/>
                  <a:gd name="T42" fmla="*/ 6 w 32"/>
                  <a:gd name="T43" fmla="*/ 6 h 32"/>
                  <a:gd name="T44" fmla="*/ 3 w 32"/>
                  <a:gd name="T45" fmla="*/ 9 h 32"/>
                  <a:gd name="T46" fmla="*/ 2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2" y="21"/>
                    </a:lnTo>
                    <a:lnTo>
                      <a:pt x="3" y="24"/>
                    </a:lnTo>
                    <a:lnTo>
                      <a:pt x="6" y="28"/>
                    </a:lnTo>
                    <a:lnTo>
                      <a:pt x="9" y="30"/>
                    </a:lnTo>
                    <a:lnTo>
                      <a:pt x="13" y="32"/>
                    </a:lnTo>
                    <a:lnTo>
                      <a:pt x="17" y="32"/>
                    </a:lnTo>
                    <a:lnTo>
                      <a:pt x="21" y="32"/>
                    </a:lnTo>
                    <a:lnTo>
                      <a:pt x="25" y="30"/>
                    </a:lnTo>
                    <a:lnTo>
                      <a:pt x="28" y="28"/>
                    </a:lnTo>
                    <a:lnTo>
                      <a:pt x="30" y="24"/>
                    </a:lnTo>
                    <a:lnTo>
                      <a:pt x="32" y="21"/>
                    </a:lnTo>
                    <a:lnTo>
                      <a:pt x="32" y="17"/>
                    </a:lnTo>
                    <a:lnTo>
                      <a:pt x="32" y="13"/>
                    </a:lnTo>
                    <a:lnTo>
                      <a:pt x="30" y="9"/>
                    </a:lnTo>
                    <a:lnTo>
                      <a:pt x="28" y="6"/>
                    </a:lnTo>
                    <a:lnTo>
                      <a:pt x="25" y="3"/>
                    </a:lnTo>
                    <a:lnTo>
                      <a:pt x="21" y="2"/>
                    </a:lnTo>
                    <a:lnTo>
                      <a:pt x="17" y="0"/>
                    </a:lnTo>
                    <a:lnTo>
                      <a:pt x="13" y="2"/>
                    </a:lnTo>
                    <a:lnTo>
                      <a:pt x="9" y="3"/>
                    </a:lnTo>
                    <a:lnTo>
                      <a:pt x="6" y="6"/>
                    </a:lnTo>
                    <a:lnTo>
                      <a:pt x="3" y="9"/>
                    </a:lnTo>
                    <a:lnTo>
                      <a:pt x="2"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2" name="Freeform 32"/>
              <p:cNvSpPr>
                <a:spLocks/>
              </p:cNvSpPr>
              <p:nvPr/>
            </p:nvSpPr>
            <p:spPr bwMode="auto">
              <a:xfrm>
                <a:off x="1465263" y="3032125"/>
                <a:ext cx="50800" cy="52388"/>
              </a:xfrm>
              <a:custGeom>
                <a:avLst/>
                <a:gdLst>
                  <a:gd name="T0" fmla="*/ 0 w 32"/>
                  <a:gd name="T1" fmla="*/ 17 h 33"/>
                  <a:gd name="T2" fmla="*/ 0 w 32"/>
                  <a:gd name="T3" fmla="*/ 21 h 33"/>
                  <a:gd name="T4" fmla="*/ 2 w 32"/>
                  <a:gd name="T5" fmla="*/ 25 h 33"/>
                  <a:gd name="T6" fmla="*/ 4 w 32"/>
                  <a:gd name="T7" fmla="*/ 28 h 33"/>
                  <a:gd name="T8" fmla="*/ 8 w 32"/>
                  <a:gd name="T9" fmla="*/ 31 h 33"/>
                  <a:gd name="T10" fmla="*/ 12 w 32"/>
                  <a:gd name="T11" fmla="*/ 32 h 33"/>
                  <a:gd name="T12" fmla="*/ 16 w 32"/>
                  <a:gd name="T13" fmla="*/ 33 h 33"/>
                  <a:gd name="T14" fmla="*/ 20 w 32"/>
                  <a:gd name="T15" fmla="*/ 32 h 33"/>
                  <a:gd name="T16" fmla="*/ 24 w 32"/>
                  <a:gd name="T17" fmla="*/ 31 h 33"/>
                  <a:gd name="T18" fmla="*/ 27 w 32"/>
                  <a:gd name="T19" fmla="*/ 28 h 33"/>
                  <a:gd name="T20" fmla="*/ 30 w 32"/>
                  <a:gd name="T21" fmla="*/ 25 h 33"/>
                  <a:gd name="T22" fmla="*/ 31 w 32"/>
                  <a:gd name="T23" fmla="*/ 21 h 33"/>
                  <a:gd name="T24" fmla="*/ 32 w 32"/>
                  <a:gd name="T25" fmla="*/ 17 h 33"/>
                  <a:gd name="T26" fmla="*/ 31 w 32"/>
                  <a:gd name="T27" fmla="*/ 13 h 33"/>
                  <a:gd name="T28" fmla="*/ 30 w 32"/>
                  <a:gd name="T29" fmla="*/ 9 h 33"/>
                  <a:gd name="T30" fmla="*/ 27 w 32"/>
                  <a:gd name="T31" fmla="*/ 6 h 33"/>
                  <a:gd name="T32" fmla="*/ 24 w 32"/>
                  <a:gd name="T33" fmla="*/ 2 h 33"/>
                  <a:gd name="T34" fmla="*/ 20 w 32"/>
                  <a:gd name="T35" fmla="*/ 1 h 33"/>
                  <a:gd name="T36" fmla="*/ 16 w 32"/>
                  <a:gd name="T37" fmla="*/ 0 h 33"/>
                  <a:gd name="T38" fmla="*/ 12 w 32"/>
                  <a:gd name="T39" fmla="*/ 1 h 33"/>
                  <a:gd name="T40" fmla="*/ 8 w 32"/>
                  <a:gd name="T41" fmla="*/ 2 h 33"/>
                  <a:gd name="T42" fmla="*/ 4 w 32"/>
                  <a:gd name="T43" fmla="*/ 6 h 33"/>
                  <a:gd name="T44" fmla="*/ 2 w 32"/>
                  <a:gd name="T45" fmla="*/ 9 h 33"/>
                  <a:gd name="T46" fmla="*/ 0 w 32"/>
                  <a:gd name="T47" fmla="*/ 13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0" y="21"/>
                    </a:lnTo>
                    <a:lnTo>
                      <a:pt x="2" y="25"/>
                    </a:lnTo>
                    <a:lnTo>
                      <a:pt x="4" y="28"/>
                    </a:lnTo>
                    <a:lnTo>
                      <a:pt x="8" y="31"/>
                    </a:lnTo>
                    <a:lnTo>
                      <a:pt x="12" y="32"/>
                    </a:lnTo>
                    <a:lnTo>
                      <a:pt x="16" y="33"/>
                    </a:lnTo>
                    <a:lnTo>
                      <a:pt x="20" y="32"/>
                    </a:lnTo>
                    <a:lnTo>
                      <a:pt x="24" y="31"/>
                    </a:lnTo>
                    <a:lnTo>
                      <a:pt x="27" y="28"/>
                    </a:lnTo>
                    <a:lnTo>
                      <a:pt x="30" y="25"/>
                    </a:lnTo>
                    <a:lnTo>
                      <a:pt x="31" y="21"/>
                    </a:lnTo>
                    <a:lnTo>
                      <a:pt x="32" y="17"/>
                    </a:lnTo>
                    <a:lnTo>
                      <a:pt x="31" y="13"/>
                    </a:lnTo>
                    <a:lnTo>
                      <a:pt x="30" y="9"/>
                    </a:lnTo>
                    <a:lnTo>
                      <a:pt x="27" y="6"/>
                    </a:lnTo>
                    <a:lnTo>
                      <a:pt x="24" y="2"/>
                    </a:lnTo>
                    <a:lnTo>
                      <a:pt x="20" y="1"/>
                    </a:lnTo>
                    <a:lnTo>
                      <a:pt x="16" y="0"/>
                    </a:lnTo>
                    <a:lnTo>
                      <a:pt x="12" y="1"/>
                    </a:lnTo>
                    <a:lnTo>
                      <a:pt x="8" y="2"/>
                    </a:lnTo>
                    <a:lnTo>
                      <a:pt x="4" y="6"/>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3" name="Freeform 33"/>
              <p:cNvSpPr>
                <a:spLocks/>
              </p:cNvSpPr>
              <p:nvPr/>
            </p:nvSpPr>
            <p:spPr bwMode="auto">
              <a:xfrm>
                <a:off x="1468438" y="3068638"/>
                <a:ext cx="50800" cy="50800"/>
              </a:xfrm>
              <a:custGeom>
                <a:avLst/>
                <a:gdLst>
                  <a:gd name="T0" fmla="*/ 0 w 32"/>
                  <a:gd name="T1" fmla="*/ 16 h 32"/>
                  <a:gd name="T2" fmla="*/ 1 w 32"/>
                  <a:gd name="T3" fmla="*/ 20 h 32"/>
                  <a:gd name="T4" fmla="*/ 2 w 32"/>
                  <a:gd name="T5" fmla="*/ 24 h 32"/>
                  <a:gd name="T6" fmla="*/ 6 w 32"/>
                  <a:gd name="T7" fmla="*/ 27 h 32"/>
                  <a:gd name="T8" fmla="*/ 9 w 32"/>
                  <a:gd name="T9" fmla="*/ 30 h 32"/>
                  <a:gd name="T10" fmla="*/ 13 w 32"/>
                  <a:gd name="T11" fmla="*/ 31 h 32"/>
                  <a:gd name="T12" fmla="*/ 17 w 32"/>
                  <a:gd name="T13" fmla="*/ 32 h 32"/>
                  <a:gd name="T14" fmla="*/ 21 w 32"/>
                  <a:gd name="T15" fmla="*/ 31 h 32"/>
                  <a:gd name="T16" fmla="*/ 24 w 32"/>
                  <a:gd name="T17" fmla="*/ 30 h 32"/>
                  <a:gd name="T18" fmla="*/ 28 w 32"/>
                  <a:gd name="T19" fmla="*/ 27 h 32"/>
                  <a:gd name="T20" fmla="*/ 30 w 32"/>
                  <a:gd name="T21" fmla="*/ 24 h 32"/>
                  <a:gd name="T22" fmla="*/ 32 w 32"/>
                  <a:gd name="T23" fmla="*/ 20 h 32"/>
                  <a:gd name="T24" fmla="*/ 32 w 32"/>
                  <a:gd name="T25" fmla="*/ 16 h 32"/>
                  <a:gd name="T26" fmla="*/ 32 w 32"/>
                  <a:gd name="T27" fmla="*/ 11 h 32"/>
                  <a:gd name="T28" fmla="*/ 30 w 32"/>
                  <a:gd name="T29" fmla="*/ 7 h 32"/>
                  <a:gd name="T30" fmla="*/ 28 w 32"/>
                  <a:gd name="T31" fmla="*/ 4 h 32"/>
                  <a:gd name="T32" fmla="*/ 24 w 32"/>
                  <a:gd name="T33" fmla="*/ 2 h 32"/>
                  <a:gd name="T34" fmla="*/ 21 w 32"/>
                  <a:gd name="T35" fmla="*/ 0 h 32"/>
                  <a:gd name="T36" fmla="*/ 17 w 32"/>
                  <a:gd name="T37" fmla="*/ 0 h 32"/>
                  <a:gd name="T38" fmla="*/ 13 w 32"/>
                  <a:gd name="T39" fmla="*/ 0 h 32"/>
                  <a:gd name="T40" fmla="*/ 9 w 32"/>
                  <a:gd name="T41" fmla="*/ 2 h 32"/>
                  <a:gd name="T42" fmla="*/ 6 w 32"/>
                  <a:gd name="T43" fmla="*/ 4 h 32"/>
                  <a:gd name="T44" fmla="*/ 2 w 32"/>
                  <a:gd name="T45" fmla="*/ 7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6" y="27"/>
                    </a:lnTo>
                    <a:lnTo>
                      <a:pt x="9" y="30"/>
                    </a:lnTo>
                    <a:lnTo>
                      <a:pt x="13" y="31"/>
                    </a:lnTo>
                    <a:lnTo>
                      <a:pt x="17" y="32"/>
                    </a:lnTo>
                    <a:lnTo>
                      <a:pt x="21" y="31"/>
                    </a:lnTo>
                    <a:lnTo>
                      <a:pt x="24" y="30"/>
                    </a:lnTo>
                    <a:lnTo>
                      <a:pt x="28" y="27"/>
                    </a:lnTo>
                    <a:lnTo>
                      <a:pt x="30" y="24"/>
                    </a:lnTo>
                    <a:lnTo>
                      <a:pt x="32" y="20"/>
                    </a:lnTo>
                    <a:lnTo>
                      <a:pt x="32" y="16"/>
                    </a:lnTo>
                    <a:lnTo>
                      <a:pt x="32" y="11"/>
                    </a:lnTo>
                    <a:lnTo>
                      <a:pt x="30" y="7"/>
                    </a:lnTo>
                    <a:lnTo>
                      <a:pt x="28" y="4"/>
                    </a:lnTo>
                    <a:lnTo>
                      <a:pt x="24" y="2"/>
                    </a:lnTo>
                    <a:lnTo>
                      <a:pt x="21" y="0"/>
                    </a:lnTo>
                    <a:lnTo>
                      <a:pt x="17" y="0"/>
                    </a:lnTo>
                    <a:lnTo>
                      <a:pt x="13" y="0"/>
                    </a:lnTo>
                    <a:lnTo>
                      <a:pt x="9" y="2"/>
                    </a:lnTo>
                    <a:lnTo>
                      <a:pt x="6" y="4"/>
                    </a:lnTo>
                    <a:lnTo>
                      <a:pt x="2" y="7"/>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4" name="Freeform 34"/>
              <p:cNvSpPr>
                <a:spLocks/>
              </p:cNvSpPr>
              <p:nvPr/>
            </p:nvSpPr>
            <p:spPr bwMode="auto">
              <a:xfrm>
                <a:off x="1493838" y="3089275"/>
                <a:ext cx="50800" cy="50800"/>
              </a:xfrm>
              <a:custGeom>
                <a:avLst/>
                <a:gdLst>
                  <a:gd name="T0" fmla="*/ 0 w 32"/>
                  <a:gd name="T1" fmla="*/ 17 h 32"/>
                  <a:gd name="T2" fmla="*/ 0 w 32"/>
                  <a:gd name="T3" fmla="*/ 21 h 32"/>
                  <a:gd name="T4" fmla="*/ 2 w 32"/>
                  <a:gd name="T5" fmla="*/ 25 h 32"/>
                  <a:gd name="T6" fmla="*/ 4 w 32"/>
                  <a:gd name="T7" fmla="*/ 28 h 32"/>
                  <a:gd name="T8" fmla="*/ 7 w 32"/>
                  <a:gd name="T9" fmla="*/ 30 h 32"/>
                  <a:gd name="T10" fmla="*/ 11 w 32"/>
                  <a:gd name="T11" fmla="*/ 32 h 32"/>
                  <a:gd name="T12" fmla="*/ 15 w 32"/>
                  <a:gd name="T13" fmla="*/ 32 h 32"/>
                  <a:gd name="T14" fmla="*/ 19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6 h 32"/>
                  <a:gd name="T32" fmla="*/ 24 w 32"/>
                  <a:gd name="T33" fmla="*/ 3 h 32"/>
                  <a:gd name="T34" fmla="*/ 19 w 32"/>
                  <a:gd name="T35" fmla="*/ 2 h 32"/>
                  <a:gd name="T36" fmla="*/ 15 w 32"/>
                  <a:gd name="T37" fmla="*/ 0 h 32"/>
                  <a:gd name="T38" fmla="*/ 11 w 32"/>
                  <a:gd name="T39" fmla="*/ 2 h 32"/>
                  <a:gd name="T40" fmla="*/ 7 w 32"/>
                  <a:gd name="T41" fmla="*/ 3 h 32"/>
                  <a:gd name="T42" fmla="*/ 4 w 32"/>
                  <a:gd name="T43" fmla="*/ 6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4" y="28"/>
                    </a:lnTo>
                    <a:lnTo>
                      <a:pt x="7" y="30"/>
                    </a:lnTo>
                    <a:lnTo>
                      <a:pt x="11" y="32"/>
                    </a:lnTo>
                    <a:lnTo>
                      <a:pt x="15" y="32"/>
                    </a:lnTo>
                    <a:lnTo>
                      <a:pt x="19" y="32"/>
                    </a:lnTo>
                    <a:lnTo>
                      <a:pt x="24" y="30"/>
                    </a:lnTo>
                    <a:lnTo>
                      <a:pt x="27" y="28"/>
                    </a:lnTo>
                    <a:lnTo>
                      <a:pt x="30" y="25"/>
                    </a:lnTo>
                    <a:lnTo>
                      <a:pt x="31" y="21"/>
                    </a:lnTo>
                    <a:lnTo>
                      <a:pt x="32" y="17"/>
                    </a:lnTo>
                    <a:lnTo>
                      <a:pt x="31" y="13"/>
                    </a:lnTo>
                    <a:lnTo>
                      <a:pt x="30" y="9"/>
                    </a:lnTo>
                    <a:lnTo>
                      <a:pt x="27" y="6"/>
                    </a:lnTo>
                    <a:lnTo>
                      <a:pt x="24" y="3"/>
                    </a:lnTo>
                    <a:lnTo>
                      <a:pt x="19" y="2"/>
                    </a:lnTo>
                    <a:lnTo>
                      <a:pt x="15" y="0"/>
                    </a:lnTo>
                    <a:lnTo>
                      <a:pt x="11" y="2"/>
                    </a:lnTo>
                    <a:lnTo>
                      <a:pt x="7" y="3"/>
                    </a:lnTo>
                    <a:lnTo>
                      <a:pt x="4" y="6"/>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5" name="Freeform 35"/>
              <p:cNvSpPr>
                <a:spLocks/>
              </p:cNvSpPr>
              <p:nvPr/>
            </p:nvSpPr>
            <p:spPr bwMode="auto">
              <a:xfrm>
                <a:off x="1482725" y="3133725"/>
                <a:ext cx="50800" cy="50800"/>
              </a:xfrm>
              <a:custGeom>
                <a:avLst/>
                <a:gdLst>
                  <a:gd name="T0" fmla="*/ 0 w 32"/>
                  <a:gd name="T1" fmla="*/ 17 h 32"/>
                  <a:gd name="T2" fmla="*/ 1 w 32"/>
                  <a:gd name="T3" fmla="*/ 21 h 32"/>
                  <a:gd name="T4" fmla="*/ 2 w 32"/>
                  <a:gd name="T5" fmla="*/ 25 h 32"/>
                  <a:gd name="T6" fmla="*/ 5 w 32"/>
                  <a:gd name="T7" fmla="*/ 28 h 32"/>
                  <a:gd name="T8" fmla="*/ 8 w 32"/>
                  <a:gd name="T9" fmla="*/ 30 h 32"/>
                  <a:gd name="T10" fmla="*/ 11 w 32"/>
                  <a:gd name="T11" fmla="*/ 32 h 32"/>
                  <a:gd name="T12" fmla="*/ 16 w 32"/>
                  <a:gd name="T13" fmla="*/ 32 h 32"/>
                  <a:gd name="T14" fmla="*/ 20 w 32"/>
                  <a:gd name="T15" fmla="*/ 32 h 32"/>
                  <a:gd name="T16" fmla="*/ 23 w 32"/>
                  <a:gd name="T17" fmla="*/ 30 h 32"/>
                  <a:gd name="T18" fmla="*/ 28 w 32"/>
                  <a:gd name="T19" fmla="*/ 28 h 32"/>
                  <a:gd name="T20" fmla="*/ 30 w 32"/>
                  <a:gd name="T21" fmla="*/ 25 h 32"/>
                  <a:gd name="T22" fmla="*/ 32 w 32"/>
                  <a:gd name="T23" fmla="*/ 21 h 32"/>
                  <a:gd name="T24" fmla="*/ 32 w 32"/>
                  <a:gd name="T25" fmla="*/ 17 h 32"/>
                  <a:gd name="T26" fmla="*/ 32 w 32"/>
                  <a:gd name="T27" fmla="*/ 13 h 32"/>
                  <a:gd name="T28" fmla="*/ 30 w 32"/>
                  <a:gd name="T29" fmla="*/ 9 h 32"/>
                  <a:gd name="T30" fmla="*/ 28 w 32"/>
                  <a:gd name="T31" fmla="*/ 5 h 32"/>
                  <a:gd name="T32" fmla="*/ 23 w 32"/>
                  <a:gd name="T33" fmla="*/ 2 h 32"/>
                  <a:gd name="T34" fmla="*/ 20 w 32"/>
                  <a:gd name="T35" fmla="*/ 1 h 32"/>
                  <a:gd name="T36" fmla="*/ 16 w 32"/>
                  <a:gd name="T37" fmla="*/ 0 h 32"/>
                  <a:gd name="T38" fmla="*/ 11 w 32"/>
                  <a:gd name="T39" fmla="*/ 1 h 32"/>
                  <a:gd name="T40" fmla="*/ 8 w 32"/>
                  <a:gd name="T41" fmla="*/ 2 h 32"/>
                  <a:gd name="T42" fmla="*/ 5 w 32"/>
                  <a:gd name="T43" fmla="*/ 5 h 32"/>
                  <a:gd name="T44" fmla="*/ 2 w 32"/>
                  <a:gd name="T45" fmla="*/ 9 h 32"/>
                  <a:gd name="T46" fmla="*/ 1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5"/>
                    </a:lnTo>
                    <a:lnTo>
                      <a:pt x="5" y="28"/>
                    </a:lnTo>
                    <a:lnTo>
                      <a:pt x="8" y="30"/>
                    </a:lnTo>
                    <a:lnTo>
                      <a:pt x="11" y="32"/>
                    </a:lnTo>
                    <a:lnTo>
                      <a:pt x="16" y="32"/>
                    </a:lnTo>
                    <a:lnTo>
                      <a:pt x="20" y="32"/>
                    </a:lnTo>
                    <a:lnTo>
                      <a:pt x="23" y="30"/>
                    </a:lnTo>
                    <a:lnTo>
                      <a:pt x="28" y="28"/>
                    </a:lnTo>
                    <a:lnTo>
                      <a:pt x="30" y="25"/>
                    </a:lnTo>
                    <a:lnTo>
                      <a:pt x="32" y="21"/>
                    </a:lnTo>
                    <a:lnTo>
                      <a:pt x="32" y="17"/>
                    </a:lnTo>
                    <a:lnTo>
                      <a:pt x="32" y="13"/>
                    </a:lnTo>
                    <a:lnTo>
                      <a:pt x="30" y="9"/>
                    </a:lnTo>
                    <a:lnTo>
                      <a:pt x="28" y="5"/>
                    </a:lnTo>
                    <a:lnTo>
                      <a:pt x="23" y="2"/>
                    </a:lnTo>
                    <a:lnTo>
                      <a:pt x="20" y="1"/>
                    </a:lnTo>
                    <a:lnTo>
                      <a:pt x="16" y="0"/>
                    </a:lnTo>
                    <a:lnTo>
                      <a:pt x="11" y="1"/>
                    </a:lnTo>
                    <a:lnTo>
                      <a:pt x="8" y="2"/>
                    </a:lnTo>
                    <a:lnTo>
                      <a:pt x="5" y="5"/>
                    </a:lnTo>
                    <a:lnTo>
                      <a:pt x="2" y="9"/>
                    </a:lnTo>
                    <a:lnTo>
                      <a:pt x="1"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6" name="Freeform 36"/>
              <p:cNvSpPr>
                <a:spLocks/>
              </p:cNvSpPr>
              <p:nvPr/>
            </p:nvSpPr>
            <p:spPr bwMode="auto">
              <a:xfrm>
                <a:off x="1497013" y="3165475"/>
                <a:ext cx="50800" cy="50800"/>
              </a:xfrm>
              <a:custGeom>
                <a:avLst/>
                <a:gdLst>
                  <a:gd name="T0" fmla="*/ 0 w 32"/>
                  <a:gd name="T1" fmla="*/ 16 h 32"/>
                  <a:gd name="T2" fmla="*/ 1 w 32"/>
                  <a:gd name="T3" fmla="*/ 21 h 32"/>
                  <a:gd name="T4" fmla="*/ 2 w 32"/>
                  <a:gd name="T5" fmla="*/ 24 h 32"/>
                  <a:gd name="T6" fmla="*/ 5 w 32"/>
                  <a:gd name="T7" fmla="*/ 28 h 32"/>
                  <a:gd name="T8" fmla="*/ 8 w 32"/>
                  <a:gd name="T9" fmla="*/ 30 h 32"/>
                  <a:gd name="T10" fmla="*/ 12 w 32"/>
                  <a:gd name="T11" fmla="*/ 32 h 32"/>
                  <a:gd name="T12" fmla="*/ 16 w 32"/>
                  <a:gd name="T13" fmla="*/ 32 h 32"/>
                  <a:gd name="T14" fmla="*/ 21 w 32"/>
                  <a:gd name="T15" fmla="*/ 32 h 32"/>
                  <a:gd name="T16" fmla="*/ 25 w 32"/>
                  <a:gd name="T17" fmla="*/ 30 h 32"/>
                  <a:gd name="T18" fmla="*/ 28 w 32"/>
                  <a:gd name="T19" fmla="*/ 28 h 32"/>
                  <a:gd name="T20" fmla="*/ 30 w 32"/>
                  <a:gd name="T21" fmla="*/ 24 h 32"/>
                  <a:gd name="T22" fmla="*/ 32 w 32"/>
                  <a:gd name="T23" fmla="*/ 21 h 32"/>
                  <a:gd name="T24" fmla="*/ 32 w 32"/>
                  <a:gd name="T25" fmla="*/ 16 h 32"/>
                  <a:gd name="T26" fmla="*/ 32 w 32"/>
                  <a:gd name="T27" fmla="*/ 12 h 32"/>
                  <a:gd name="T28" fmla="*/ 30 w 32"/>
                  <a:gd name="T29" fmla="*/ 8 h 32"/>
                  <a:gd name="T30" fmla="*/ 28 w 32"/>
                  <a:gd name="T31" fmla="*/ 5 h 32"/>
                  <a:gd name="T32" fmla="*/ 25 w 32"/>
                  <a:gd name="T33" fmla="*/ 2 h 32"/>
                  <a:gd name="T34" fmla="*/ 21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1"/>
                    </a:lnTo>
                    <a:lnTo>
                      <a:pt x="2" y="24"/>
                    </a:lnTo>
                    <a:lnTo>
                      <a:pt x="5" y="28"/>
                    </a:lnTo>
                    <a:lnTo>
                      <a:pt x="8" y="30"/>
                    </a:lnTo>
                    <a:lnTo>
                      <a:pt x="12" y="32"/>
                    </a:lnTo>
                    <a:lnTo>
                      <a:pt x="16" y="32"/>
                    </a:lnTo>
                    <a:lnTo>
                      <a:pt x="21" y="32"/>
                    </a:lnTo>
                    <a:lnTo>
                      <a:pt x="25" y="30"/>
                    </a:lnTo>
                    <a:lnTo>
                      <a:pt x="28" y="28"/>
                    </a:lnTo>
                    <a:lnTo>
                      <a:pt x="30" y="24"/>
                    </a:lnTo>
                    <a:lnTo>
                      <a:pt x="32" y="21"/>
                    </a:lnTo>
                    <a:lnTo>
                      <a:pt x="32" y="16"/>
                    </a:lnTo>
                    <a:lnTo>
                      <a:pt x="32" y="12"/>
                    </a:lnTo>
                    <a:lnTo>
                      <a:pt x="30" y="8"/>
                    </a:lnTo>
                    <a:lnTo>
                      <a:pt x="28" y="5"/>
                    </a:lnTo>
                    <a:lnTo>
                      <a:pt x="25" y="2"/>
                    </a:lnTo>
                    <a:lnTo>
                      <a:pt x="21" y="1"/>
                    </a:lnTo>
                    <a:lnTo>
                      <a:pt x="16" y="0"/>
                    </a:lnTo>
                    <a:lnTo>
                      <a:pt x="12"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7" name="Freeform 37"/>
              <p:cNvSpPr>
                <a:spLocks/>
              </p:cNvSpPr>
              <p:nvPr/>
            </p:nvSpPr>
            <p:spPr bwMode="auto">
              <a:xfrm>
                <a:off x="1511300" y="3117850"/>
                <a:ext cx="50800" cy="50800"/>
              </a:xfrm>
              <a:custGeom>
                <a:avLst/>
                <a:gdLst>
                  <a:gd name="T0" fmla="*/ 0 w 32"/>
                  <a:gd name="T1" fmla="*/ 15 h 32"/>
                  <a:gd name="T2" fmla="*/ 1 w 32"/>
                  <a:gd name="T3" fmla="*/ 20 h 32"/>
                  <a:gd name="T4" fmla="*/ 2 w 32"/>
                  <a:gd name="T5" fmla="*/ 24 h 32"/>
                  <a:gd name="T6" fmla="*/ 5 w 32"/>
                  <a:gd name="T7" fmla="*/ 27 h 32"/>
                  <a:gd name="T8" fmla="*/ 8 w 32"/>
                  <a:gd name="T9" fmla="*/ 30 h 32"/>
                  <a:gd name="T10" fmla="*/ 13 w 32"/>
                  <a:gd name="T11" fmla="*/ 31 h 32"/>
                  <a:gd name="T12" fmla="*/ 17 w 32"/>
                  <a:gd name="T13" fmla="*/ 32 h 32"/>
                  <a:gd name="T14" fmla="*/ 21 w 32"/>
                  <a:gd name="T15" fmla="*/ 31 h 32"/>
                  <a:gd name="T16" fmla="*/ 24 w 32"/>
                  <a:gd name="T17" fmla="*/ 30 h 32"/>
                  <a:gd name="T18" fmla="*/ 28 w 32"/>
                  <a:gd name="T19" fmla="*/ 27 h 32"/>
                  <a:gd name="T20" fmla="*/ 30 w 32"/>
                  <a:gd name="T21" fmla="*/ 24 h 32"/>
                  <a:gd name="T22" fmla="*/ 32 w 32"/>
                  <a:gd name="T23" fmla="*/ 20 h 32"/>
                  <a:gd name="T24" fmla="*/ 32 w 32"/>
                  <a:gd name="T25" fmla="*/ 15 h 32"/>
                  <a:gd name="T26" fmla="*/ 32 w 32"/>
                  <a:gd name="T27" fmla="*/ 11 h 32"/>
                  <a:gd name="T28" fmla="*/ 30 w 32"/>
                  <a:gd name="T29" fmla="*/ 7 h 32"/>
                  <a:gd name="T30" fmla="*/ 28 w 32"/>
                  <a:gd name="T31" fmla="*/ 4 h 32"/>
                  <a:gd name="T32" fmla="*/ 24 w 32"/>
                  <a:gd name="T33" fmla="*/ 2 h 32"/>
                  <a:gd name="T34" fmla="*/ 21 w 32"/>
                  <a:gd name="T35" fmla="*/ 0 h 32"/>
                  <a:gd name="T36" fmla="*/ 17 w 32"/>
                  <a:gd name="T37" fmla="*/ 0 h 32"/>
                  <a:gd name="T38" fmla="*/ 13 w 32"/>
                  <a:gd name="T39" fmla="*/ 0 h 32"/>
                  <a:gd name="T40" fmla="*/ 8 w 32"/>
                  <a:gd name="T41" fmla="*/ 2 h 32"/>
                  <a:gd name="T42" fmla="*/ 5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20"/>
                    </a:lnTo>
                    <a:lnTo>
                      <a:pt x="2" y="24"/>
                    </a:lnTo>
                    <a:lnTo>
                      <a:pt x="5" y="27"/>
                    </a:lnTo>
                    <a:lnTo>
                      <a:pt x="8" y="30"/>
                    </a:lnTo>
                    <a:lnTo>
                      <a:pt x="13" y="31"/>
                    </a:lnTo>
                    <a:lnTo>
                      <a:pt x="17" y="32"/>
                    </a:lnTo>
                    <a:lnTo>
                      <a:pt x="21" y="31"/>
                    </a:lnTo>
                    <a:lnTo>
                      <a:pt x="24" y="30"/>
                    </a:lnTo>
                    <a:lnTo>
                      <a:pt x="28" y="27"/>
                    </a:lnTo>
                    <a:lnTo>
                      <a:pt x="30" y="24"/>
                    </a:lnTo>
                    <a:lnTo>
                      <a:pt x="32" y="20"/>
                    </a:lnTo>
                    <a:lnTo>
                      <a:pt x="32" y="15"/>
                    </a:lnTo>
                    <a:lnTo>
                      <a:pt x="32" y="11"/>
                    </a:lnTo>
                    <a:lnTo>
                      <a:pt x="30" y="7"/>
                    </a:lnTo>
                    <a:lnTo>
                      <a:pt x="28" y="4"/>
                    </a:lnTo>
                    <a:lnTo>
                      <a:pt x="24" y="2"/>
                    </a:lnTo>
                    <a:lnTo>
                      <a:pt x="21" y="0"/>
                    </a:lnTo>
                    <a:lnTo>
                      <a:pt x="17" y="0"/>
                    </a:lnTo>
                    <a:lnTo>
                      <a:pt x="13"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8" name="Freeform 38"/>
              <p:cNvSpPr>
                <a:spLocks/>
              </p:cNvSpPr>
              <p:nvPr/>
            </p:nvSpPr>
            <p:spPr bwMode="auto">
              <a:xfrm>
                <a:off x="1531938" y="3082925"/>
                <a:ext cx="50800" cy="50800"/>
              </a:xfrm>
              <a:custGeom>
                <a:avLst/>
                <a:gdLst>
                  <a:gd name="T0" fmla="*/ 0 w 32"/>
                  <a:gd name="T1" fmla="*/ 17 h 32"/>
                  <a:gd name="T2" fmla="*/ 0 w 32"/>
                  <a:gd name="T3" fmla="*/ 21 h 32"/>
                  <a:gd name="T4" fmla="*/ 2 w 32"/>
                  <a:gd name="T5" fmla="*/ 25 h 32"/>
                  <a:gd name="T6" fmla="*/ 4 w 32"/>
                  <a:gd name="T7" fmla="*/ 28 h 32"/>
                  <a:gd name="T8" fmla="*/ 7 w 32"/>
                  <a:gd name="T9" fmla="*/ 30 h 32"/>
                  <a:gd name="T10" fmla="*/ 11 w 32"/>
                  <a:gd name="T11" fmla="*/ 32 h 32"/>
                  <a:gd name="T12" fmla="*/ 15 w 32"/>
                  <a:gd name="T13" fmla="*/ 32 h 32"/>
                  <a:gd name="T14" fmla="*/ 19 w 32"/>
                  <a:gd name="T15" fmla="*/ 32 h 32"/>
                  <a:gd name="T16" fmla="*/ 23 w 32"/>
                  <a:gd name="T17" fmla="*/ 30 h 32"/>
                  <a:gd name="T18" fmla="*/ 26 w 32"/>
                  <a:gd name="T19" fmla="*/ 28 h 32"/>
                  <a:gd name="T20" fmla="*/ 29 w 32"/>
                  <a:gd name="T21" fmla="*/ 25 h 32"/>
                  <a:gd name="T22" fmla="*/ 31 w 32"/>
                  <a:gd name="T23" fmla="*/ 21 h 32"/>
                  <a:gd name="T24" fmla="*/ 32 w 32"/>
                  <a:gd name="T25" fmla="*/ 17 h 32"/>
                  <a:gd name="T26" fmla="*/ 31 w 32"/>
                  <a:gd name="T27" fmla="*/ 13 h 32"/>
                  <a:gd name="T28" fmla="*/ 29 w 32"/>
                  <a:gd name="T29" fmla="*/ 9 h 32"/>
                  <a:gd name="T30" fmla="*/ 26 w 32"/>
                  <a:gd name="T31" fmla="*/ 6 h 32"/>
                  <a:gd name="T32" fmla="*/ 23 w 32"/>
                  <a:gd name="T33" fmla="*/ 2 h 32"/>
                  <a:gd name="T34" fmla="*/ 19 w 32"/>
                  <a:gd name="T35" fmla="*/ 1 h 32"/>
                  <a:gd name="T36" fmla="*/ 15 w 32"/>
                  <a:gd name="T37" fmla="*/ 0 h 32"/>
                  <a:gd name="T38" fmla="*/ 11 w 32"/>
                  <a:gd name="T39" fmla="*/ 1 h 32"/>
                  <a:gd name="T40" fmla="*/ 7 w 32"/>
                  <a:gd name="T41" fmla="*/ 2 h 32"/>
                  <a:gd name="T42" fmla="*/ 4 w 32"/>
                  <a:gd name="T43" fmla="*/ 6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4" y="28"/>
                    </a:lnTo>
                    <a:lnTo>
                      <a:pt x="7" y="30"/>
                    </a:lnTo>
                    <a:lnTo>
                      <a:pt x="11" y="32"/>
                    </a:lnTo>
                    <a:lnTo>
                      <a:pt x="15" y="32"/>
                    </a:lnTo>
                    <a:lnTo>
                      <a:pt x="19" y="32"/>
                    </a:lnTo>
                    <a:lnTo>
                      <a:pt x="23" y="30"/>
                    </a:lnTo>
                    <a:lnTo>
                      <a:pt x="26" y="28"/>
                    </a:lnTo>
                    <a:lnTo>
                      <a:pt x="29" y="25"/>
                    </a:lnTo>
                    <a:lnTo>
                      <a:pt x="31" y="21"/>
                    </a:lnTo>
                    <a:lnTo>
                      <a:pt x="32" y="17"/>
                    </a:lnTo>
                    <a:lnTo>
                      <a:pt x="31" y="13"/>
                    </a:lnTo>
                    <a:lnTo>
                      <a:pt x="29" y="9"/>
                    </a:lnTo>
                    <a:lnTo>
                      <a:pt x="26" y="6"/>
                    </a:lnTo>
                    <a:lnTo>
                      <a:pt x="23" y="2"/>
                    </a:lnTo>
                    <a:lnTo>
                      <a:pt x="19" y="1"/>
                    </a:lnTo>
                    <a:lnTo>
                      <a:pt x="15" y="0"/>
                    </a:lnTo>
                    <a:lnTo>
                      <a:pt x="11" y="1"/>
                    </a:lnTo>
                    <a:lnTo>
                      <a:pt x="7" y="2"/>
                    </a:lnTo>
                    <a:lnTo>
                      <a:pt x="4" y="6"/>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9" name="Freeform 39"/>
              <p:cNvSpPr>
                <a:spLocks/>
              </p:cNvSpPr>
              <p:nvPr/>
            </p:nvSpPr>
            <p:spPr bwMode="auto">
              <a:xfrm>
                <a:off x="1527175" y="3046413"/>
                <a:ext cx="49213" cy="50800"/>
              </a:xfrm>
              <a:custGeom>
                <a:avLst/>
                <a:gdLst>
                  <a:gd name="T0" fmla="*/ 0 w 31"/>
                  <a:gd name="T1" fmla="*/ 15 h 32"/>
                  <a:gd name="T2" fmla="*/ 1 w 31"/>
                  <a:gd name="T3" fmla="*/ 19 h 32"/>
                  <a:gd name="T4" fmla="*/ 2 w 31"/>
                  <a:gd name="T5" fmla="*/ 23 h 32"/>
                  <a:gd name="T6" fmla="*/ 5 w 31"/>
                  <a:gd name="T7" fmla="*/ 26 h 32"/>
                  <a:gd name="T8" fmla="*/ 8 w 31"/>
                  <a:gd name="T9" fmla="*/ 30 h 32"/>
                  <a:gd name="T10" fmla="*/ 12 w 31"/>
                  <a:gd name="T11" fmla="*/ 31 h 32"/>
                  <a:gd name="T12" fmla="*/ 16 w 31"/>
                  <a:gd name="T13" fmla="*/ 32 h 32"/>
                  <a:gd name="T14" fmla="*/ 20 w 31"/>
                  <a:gd name="T15" fmla="*/ 31 h 32"/>
                  <a:gd name="T16" fmla="*/ 24 w 31"/>
                  <a:gd name="T17" fmla="*/ 30 h 32"/>
                  <a:gd name="T18" fmla="*/ 27 w 31"/>
                  <a:gd name="T19" fmla="*/ 26 h 32"/>
                  <a:gd name="T20" fmla="*/ 29 w 31"/>
                  <a:gd name="T21" fmla="*/ 23 h 32"/>
                  <a:gd name="T22" fmla="*/ 31 w 31"/>
                  <a:gd name="T23" fmla="*/ 19 h 32"/>
                  <a:gd name="T24" fmla="*/ 31 w 31"/>
                  <a:gd name="T25" fmla="*/ 15 h 32"/>
                  <a:gd name="T26" fmla="*/ 31 w 31"/>
                  <a:gd name="T27" fmla="*/ 11 h 32"/>
                  <a:gd name="T28" fmla="*/ 29 w 31"/>
                  <a:gd name="T29" fmla="*/ 7 h 32"/>
                  <a:gd name="T30" fmla="*/ 27 w 31"/>
                  <a:gd name="T31" fmla="*/ 4 h 32"/>
                  <a:gd name="T32" fmla="*/ 24 w 31"/>
                  <a:gd name="T33" fmla="*/ 2 h 32"/>
                  <a:gd name="T34" fmla="*/ 20 w 31"/>
                  <a:gd name="T35" fmla="*/ 0 h 32"/>
                  <a:gd name="T36" fmla="*/ 16 w 31"/>
                  <a:gd name="T37" fmla="*/ 0 h 32"/>
                  <a:gd name="T38" fmla="*/ 12 w 31"/>
                  <a:gd name="T39" fmla="*/ 0 h 32"/>
                  <a:gd name="T40" fmla="*/ 8 w 31"/>
                  <a:gd name="T41" fmla="*/ 2 h 32"/>
                  <a:gd name="T42" fmla="*/ 5 w 31"/>
                  <a:gd name="T43" fmla="*/ 4 h 32"/>
                  <a:gd name="T44" fmla="*/ 2 w 31"/>
                  <a:gd name="T45" fmla="*/ 7 h 32"/>
                  <a:gd name="T46" fmla="*/ 1 w 31"/>
                  <a:gd name="T47" fmla="*/ 11 h 32"/>
                  <a:gd name="T48" fmla="*/ 0 w 31"/>
                  <a:gd name="T49" fmla="*/ 15 h 32"/>
                  <a:gd name="T50" fmla="*/ 0 w 31"/>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0" y="15"/>
                    </a:moveTo>
                    <a:lnTo>
                      <a:pt x="1" y="19"/>
                    </a:lnTo>
                    <a:lnTo>
                      <a:pt x="2" y="23"/>
                    </a:lnTo>
                    <a:lnTo>
                      <a:pt x="5" y="26"/>
                    </a:lnTo>
                    <a:lnTo>
                      <a:pt x="8" y="30"/>
                    </a:lnTo>
                    <a:lnTo>
                      <a:pt x="12" y="31"/>
                    </a:lnTo>
                    <a:lnTo>
                      <a:pt x="16" y="32"/>
                    </a:lnTo>
                    <a:lnTo>
                      <a:pt x="20" y="31"/>
                    </a:lnTo>
                    <a:lnTo>
                      <a:pt x="24" y="30"/>
                    </a:lnTo>
                    <a:lnTo>
                      <a:pt x="27" y="26"/>
                    </a:lnTo>
                    <a:lnTo>
                      <a:pt x="29" y="23"/>
                    </a:lnTo>
                    <a:lnTo>
                      <a:pt x="31" y="19"/>
                    </a:lnTo>
                    <a:lnTo>
                      <a:pt x="31" y="15"/>
                    </a:lnTo>
                    <a:lnTo>
                      <a:pt x="31" y="11"/>
                    </a:lnTo>
                    <a:lnTo>
                      <a:pt x="29" y="7"/>
                    </a:lnTo>
                    <a:lnTo>
                      <a:pt x="27" y="4"/>
                    </a:lnTo>
                    <a:lnTo>
                      <a:pt x="24" y="2"/>
                    </a:lnTo>
                    <a:lnTo>
                      <a:pt x="20" y="0"/>
                    </a:lnTo>
                    <a:lnTo>
                      <a:pt x="16" y="0"/>
                    </a:lnTo>
                    <a:lnTo>
                      <a:pt x="12"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0" name="Freeform 40"/>
              <p:cNvSpPr>
                <a:spLocks/>
              </p:cNvSpPr>
              <p:nvPr/>
            </p:nvSpPr>
            <p:spPr bwMode="auto">
              <a:xfrm>
                <a:off x="1501775" y="3025775"/>
                <a:ext cx="50800" cy="50800"/>
              </a:xfrm>
              <a:custGeom>
                <a:avLst/>
                <a:gdLst>
                  <a:gd name="T0" fmla="*/ 0 w 32"/>
                  <a:gd name="T1" fmla="*/ 17 h 32"/>
                  <a:gd name="T2" fmla="*/ 0 w 32"/>
                  <a:gd name="T3" fmla="*/ 21 h 32"/>
                  <a:gd name="T4" fmla="*/ 2 w 32"/>
                  <a:gd name="T5" fmla="*/ 25 h 32"/>
                  <a:gd name="T6" fmla="*/ 5 w 32"/>
                  <a:gd name="T7" fmla="*/ 28 h 32"/>
                  <a:gd name="T8" fmla="*/ 8 w 32"/>
                  <a:gd name="T9" fmla="*/ 30 h 32"/>
                  <a:gd name="T10" fmla="*/ 11 w 32"/>
                  <a:gd name="T11" fmla="*/ 32 h 32"/>
                  <a:gd name="T12" fmla="*/ 16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5 h 32"/>
                  <a:gd name="T32" fmla="*/ 24 w 32"/>
                  <a:gd name="T33" fmla="*/ 2 h 32"/>
                  <a:gd name="T34" fmla="*/ 21 w 32"/>
                  <a:gd name="T35" fmla="*/ 1 h 32"/>
                  <a:gd name="T36" fmla="*/ 16 w 32"/>
                  <a:gd name="T37" fmla="*/ 0 h 32"/>
                  <a:gd name="T38" fmla="*/ 11 w 32"/>
                  <a:gd name="T39" fmla="*/ 1 h 32"/>
                  <a:gd name="T40" fmla="*/ 8 w 32"/>
                  <a:gd name="T41" fmla="*/ 2 h 32"/>
                  <a:gd name="T42" fmla="*/ 5 w 32"/>
                  <a:gd name="T43" fmla="*/ 5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5" y="28"/>
                    </a:lnTo>
                    <a:lnTo>
                      <a:pt x="8" y="30"/>
                    </a:lnTo>
                    <a:lnTo>
                      <a:pt x="11" y="32"/>
                    </a:lnTo>
                    <a:lnTo>
                      <a:pt x="16" y="32"/>
                    </a:lnTo>
                    <a:lnTo>
                      <a:pt x="21" y="32"/>
                    </a:lnTo>
                    <a:lnTo>
                      <a:pt x="24" y="30"/>
                    </a:lnTo>
                    <a:lnTo>
                      <a:pt x="27" y="28"/>
                    </a:lnTo>
                    <a:lnTo>
                      <a:pt x="30" y="25"/>
                    </a:lnTo>
                    <a:lnTo>
                      <a:pt x="31" y="21"/>
                    </a:lnTo>
                    <a:lnTo>
                      <a:pt x="32" y="17"/>
                    </a:lnTo>
                    <a:lnTo>
                      <a:pt x="31" y="13"/>
                    </a:lnTo>
                    <a:lnTo>
                      <a:pt x="30" y="9"/>
                    </a:lnTo>
                    <a:lnTo>
                      <a:pt x="27" y="5"/>
                    </a:lnTo>
                    <a:lnTo>
                      <a:pt x="24" y="2"/>
                    </a:lnTo>
                    <a:lnTo>
                      <a:pt x="21" y="1"/>
                    </a:lnTo>
                    <a:lnTo>
                      <a:pt x="16" y="0"/>
                    </a:lnTo>
                    <a:lnTo>
                      <a:pt x="11" y="1"/>
                    </a:lnTo>
                    <a:lnTo>
                      <a:pt x="8" y="2"/>
                    </a:lnTo>
                    <a:lnTo>
                      <a:pt x="5" y="5"/>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1" name="Freeform 41"/>
              <p:cNvSpPr>
                <a:spLocks/>
              </p:cNvSpPr>
              <p:nvPr/>
            </p:nvSpPr>
            <p:spPr bwMode="auto">
              <a:xfrm>
                <a:off x="1509713" y="2990850"/>
                <a:ext cx="50800" cy="50800"/>
              </a:xfrm>
              <a:custGeom>
                <a:avLst/>
                <a:gdLst>
                  <a:gd name="T0" fmla="*/ 0 w 32"/>
                  <a:gd name="T1" fmla="*/ 16 h 32"/>
                  <a:gd name="T2" fmla="*/ 0 w 32"/>
                  <a:gd name="T3" fmla="*/ 20 h 32"/>
                  <a:gd name="T4" fmla="*/ 2 w 32"/>
                  <a:gd name="T5" fmla="*/ 24 h 32"/>
                  <a:gd name="T6" fmla="*/ 5 w 32"/>
                  <a:gd name="T7" fmla="*/ 27 h 32"/>
                  <a:gd name="T8" fmla="*/ 8 w 32"/>
                  <a:gd name="T9" fmla="*/ 30 h 32"/>
                  <a:gd name="T10" fmla="*/ 12 w 32"/>
                  <a:gd name="T11" fmla="*/ 32 h 32"/>
                  <a:gd name="T12" fmla="*/ 16 w 32"/>
                  <a:gd name="T13" fmla="*/ 32 h 32"/>
                  <a:gd name="T14" fmla="*/ 21 w 32"/>
                  <a:gd name="T15" fmla="*/ 32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2 h 32"/>
                  <a:gd name="T34" fmla="*/ 21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5" y="27"/>
                    </a:lnTo>
                    <a:lnTo>
                      <a:pt x="8" y="30"/>
                    </a:lnTo>
                    <a:lnTo>
                      <a:pt x="12" y="32"/>
                    </a:lnTo>
                    <a:lnTo>
                      <a:pt x="16" y="32"/>
                    </a:lnTo>
                    <a:lnTo>
                      <a:pt x="21" y="32"/>
                    </a:lnTo>
                    <a:lnTo>
                      <a:pt x="24" y="30"/>
                    </a:lnTo>
                    <a:lnTo>
                      <a:pt x="27" y="27"/>
                    </a:lnTo>
                    <a:lnTo>
                      <a:pt x="30" y="24"/>
                    </a:lnTo>
                    <a:lnTo>
                      <a:pt x="31" y="20"/>
                    </a:lnTo>
                    <a:lnTo>
                      <a:pt x="32" y="16"/>
                    </a:lnTo>
                    <a:lnTo>
                      <a:pt x="31" y="12"/>
                    </a:lnTo>
                    <a:lnTo>
                      <a:pt x="30" y="8"/>
                    </a:lnTo>
                    <a:lnTo>
                      <a:pt x="27" y="5"/>
                    </a:lnTo>
                    <a:lnTo>
                      <a:pt x="24" y="2"/>
                    </a:lnTo>
                    <a:lnTo>
                      <a:pt x="21" y="1"/>
                    </a:lnTo>
                    <a:lnTo>
                      <a:pt x="16" y="0"/>
                    </a:lnTo>
                    <a:lnTo>
                      <a:pt x="12" y="1"/>
                    </a:lnTo>
                    <a:lnTo>
                      <a:pt x="8" y="2"/>
                    </a:lnTo>
                    <a:lnTo>
                      <a:pt x="5"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2" name="Freeform 42"/>
              <p:cNvSpPr>
                <a:spLocks/>
              </p:cNvSpPr>
              <p:nvPr/>
            </p:nvSpPr>
            <p:spPr bwMode="auto">
              <a:xfrm>
                <a:off x="1511300" y="2959100"/>
                <a:ext cx="50800" cy="50800"/>
              </a:xfrm>
              <a:custGeom>
                <a:avLst/>
                <a:gdLst>
                  <a:gd name="T0" fmla="*/ 0 w 32"/>
                  <a:gd name="T1" fmla="*/ 15 h 32"/>
                  <a:gd name="T2" fmla="*/ 0 w 32"/>
                  <a:gd name="T3" fmla="*/ 20 h 32"/>
                  <a:gd name="T4" fmla="*/ 2 w 32"/>
                  <a:gd name="T5" fmla="*/ 24 h 32"/>
                  <a:gd name="T6" fmla="*/ 4 w 32"/>
                  <a:gd name="T7" fmla="*/ 27 h 32"/>
                  <a:gd name="T8" fmla="*/ 7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7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20"/>
                    </a:lnTo>
                    <a:lnTo>
                      <a:pt x="2" y="24"/>
                    </a:lnTo>
                    <a:lnTo>
                      <a:pt x="4" y="27"/>
                    </a:lnTo>
                    <a:lnTo>
                      <a:pt x="7" y="30"/>
                    </a:lnTo>
                    <a:lnTo>
                      <a:pt x="12" y="31"/>
                    </a:lnTo>
                    <a:lnTo>
                      <a:pt x="16" y="32"/>
                    </a:lnTo>
                    <a:lnTo>
                      <a:pt x="20" y="31"/>
                    </a:lnTo>
                    <a:lnTo>
                      <a:pt x="24" y="30"/>
                    </a:lnTo>
                    <a:lnTo>
                      <a:pt x="27" y="27"/>
                    </a:lnTo>
                    <a:lnTo>
                      <a:pt x="30" y="24"/>
                    </a:lnTo>
                    <a:lnTo>
                      <a:pt x="31" y="20"/>
                    </a:lnTo>
                    <a:lnTo>
                      <a:pt x="32" y="15"/>
                    </a:lnTo>
                    <a:lnTo>
                      <a:pt x="31" y="11"/>
                    </a:lnTo>
                    <a:lnTo>
                      <a:pt x="30" y="7"/>
                    </a:lnTo>
                    <a:lnTo>
                      <a:pt x="27" y="4"/>
                    </a:lnTo>
                    <a:lnTo>
                      <a:pt x="24" y="2"/>
                    </a:lnTo>
                    <a:lnTo>
                      <a:pt x="20" y="0"/>
                    </a:lnTo>
                    <a:lnTo>
                      <a:pt x="16" y="0"/>
                    </a:lnTo>
                    <a:lnTo>
                      <a:pt x="12" y="0"/>
                    </a:lnTo>
                    <a:lnTo>
                      <a:pt x="7"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3" name="Freeform 43"/>
              <p:cNvSpPr>
                <a:spLocks/>
              </p:cNvSpPr>
              <p:nvPr/>
            </p:nvSpPr>
            <p:spPr bwMode="auto">
              <a:xfrm>
                <a:off x="1533525" y="2928938"/>
                <a:ext cx="50800" cy="50800"/>
              </a:xfrm>
              <a:custGeom>
                <a:avLst/>
                <a:gdLst>
                  <a:gd name="T0" fmla="*/ 0 w 32"/>
                  <a:gd name="T1" fmla="*/ 17 h 32"/>
                  <a:gd name="T2" fmla="*/ 0 w 32"/>
                  <a:gd name="T3" fmla="*/ 21 h 32"/>
                  <a:gd name="T4" fmla="*/ 2 w 32"/>
                  <a:gd name="T5" fmla="*/ 25 h 32"/>
                  <a:gd name="T6" fmla="*/ 4 w 32"/>
                  <a:gd name="T7" fmla="*/ 28 h 32"/>
                  <a:gd name="T8" fmla="*/ 7 w 32"/>
                  <a:gd name="T9" fmla="*/ 30 h 32"/>
                  <a:gd name="T10" fmla="*/ 11 w 32"/>
                  <a:gd name="T11" fmla="*/ 32 h 32"/>
                  <a:gd name="T12" fmla="*/ 15 w 32"/>
                  <a:gd name="T13" fmla="*/ 32 h 32"/>
                  <a:gd name="T14" fmla="*/ 19 w 32"/>
                  <a:gd name="T15" fmla="*/ 32 h 32"/>
                  <a:gd name="T16" fmla="*/ 23 w 32"/>
                  <a:gd name="T17" fmla="*/ 30 h 32"/>
                  <a:gd name="T18" fmla="*/ 26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6 w 32"/>
                  <a:gd name="T31" fmla="*/ 6 h 32"/>
                  <a:gd name="T32" fmla="*/ 23 w 32"/>
                  <a:gd name="T33" fmla="*/ 3 h 32"/>
                  <a:gd name="T34" fmla="*/ 19 w 32"/>
                  <a:gd name="T35" fmla="*/ 2 h 32"/>
                  <a:gd name="T36" fmla="*/ 15 w 32"/>
                  <a:gd name="T37" fmla="*/ 0 h 32"/>
                  <a:gd name="T38" fmla="*/ 11 w 32"/>
                  <a:gd name="T39" fmla="*/ 2 h 32"/>
                  <a:gd name="T40" fmla="*/ 7 w 32"/>
                  <a:gd name="T41" fmla="*/ 3 h 32"/>
                  <a:gd name="T42" fmla="*/ 4 w 32"/>
                  <a:gd name="T43" fmla="*/ 6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4" y="28"/>
                    </a:lnTo>
                    <a:lnTo>
                      <a:pt x="7" y="30"/>
                    </a:lnTo>
                    <a:lnTo>
                      <a:pt x="11" y="32"/>
                    </a:lnTo>
                    <a:lnTo>
                      <a:pt x="15" y="32"/>
                    </a:lnTo>
                    <a:lnTo>
                      <a:pt x="19" y="32"/>
                    </a:lnTo>
                    <a:lnTo>
                      <a:pt x="23" y="30"/>
                    </a:lnTo>
                    <a:lnTo>
                      <a:pt x="26" y="28"/>
                    </a:lnTo>
                    <a:lnTo>
                      <a:pt x="30" y="25"/>
                    </a:lnTo>
                    <a:lnTo>
                      <a:pt x="31" y="21"/>
                    </a:lnTo>
                    <a:lnTo>
                      <a:pt x="32" y="17"/>
                    </a:lnTo>
                    <a:lnTo>
                      <a:pt x="31" y="13"/>
                    </a:lnTo>
                    <a:lnTo>
                      <a:pt x="30" y="9"/>
                    </a:lnTo>
                    <a:lnTo>
                      <a:pt x="26" y="6"/>
                    </a:lnTo>
                    <a:lnTo>
                      <a:pt x="23" y="3"/>
                    </a:lnTo>
                    <a:lnTo>
                      <a:pt x="19" y="2"/>
                    </a:lnTo>
                    <a:lnTo>
                      <a:pt x="15" y="0"/>
                    </a:lnTo>
                    <a:lnTo>
                      <a:pt x="11" y="2"/>
                    </a:lnTo>
                    <a:lnTo>
                      <a:pt x="7" y="3"/>
                    </a:lnTo>
                    <a:lnTo>
                      <a:pt x="4" y="6"/>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4" name="Freeform 44"/>
              <p:cNvSpPr>
                <a:spLocks/>
              </p:cNvSpPr>
              <p:nvPr/>
            </p:nvSpPr>
            <p:spPr bwMode="auto">
              <a:xfrm>
                <a:off x="1568450" y="2916238"/>
                <a:ext cx="50800" cy="50800"/>
              </a:xfrm>
              <a:custGeom>
                <a:avLst/>
                <a:gdLst>
                  <a:gd name="T0" fmla="*/ 0 w 32"/>
                  <a:gd name="T1" fmla="*/ 17 h 32"/>
                  <a:gd name="T2" fmla="*/ 0 w 32"/>
                  <a:gd name="T3" fmla="*/ 21 h 32"/>
                  <a:gd name="T4" fmla="*/ 2 w 32"/>
                  <a:gd name="T5" fmla="*/ 25 h 32"/>
                  <a:gd name="T6" fmla="*/ 4 w 32"/>
                  <a:gd name="T7" fmla="*/ 28 h 32"/>
                  <a:gd name="T8" fmla="*/ 9 w 32"/>
                  <a:gd name="T9" fmla="*/ 30 h 32"/>
                  <a:gd name="T10" fmla="*/ 12 w 32"/>
                  <a:gd name="T11" fmla="*/ 32 h 32"/>
                  <a:gd name="T12" fmla="*/ 16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8 h 32"/>
                  <a:gd name="T30" fmla="*/ 27 w 32"/>
                  <a:gd name="T31" fmla="*/ 5 h 32"/>
                  <a:gd name="T32" fmla="*/ 24 w 32"/>
                  <a:gd name="T33" fmla="*/ 2 h 32"/>
                  <a:gd name="T34" fmla="*/ 21 w 32"/>
                  <a:gd name="T35" fmla="*/ 1 h 32"/>
                  <a:gd name="T36" fmla="*/ 16 w 32"/>
                  <a:gd name="T37" fmla="*/ 0 h 32"/>
                  <a:gd name="T38" fmla="*/ 12 w 32"/>
                  <a:gd name="T39" fmla="*/ 1 h 32"/>
                  <a:gd name="T40" fmla="*/ 9 w 32"/>
                  <a:gd name="T41" fmla="*/ 2 h 32"/>
                  <a:gd name="T42" fmla="*/ 4 w 32"/>
                  <a:gd name="T43" fmla="*/ 5 h 32"/>
                  <a:gd name="T44" fmla="*/ 2 w 32"/>
                  <a:gd name="T45" fmla="*/ 8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4" y="28"/>
                    </a:lnTo>
                    <a:lnTo>
                      <a:pt x="9" y="30"/>
                    </a:lnTo>
                    <a:lnTo>
                      <a:pt x="12" y="32"/>
                    </a:lnTo>
                    <a:lnTo>
                      <a:pt x="16" y="32"/>
                    </a:lnTo>
                    <a:lnTo>
                      <a:pt x="21" y="32"/>
                    </a:lnTo>
                    <a:lnTo>
                      <a:pt x="24" y="30"/>
                    </a:lnTo>
                    <a:lnTo>
                      <a:pt x="27" y="28"/>
                    </a:lnTo>
                    <a:lnTo>
                      <a:pt x="30" y="25"/>
                    </a:lnTo>
                    <a:lnTo>
                      <a:pt x="31" y="21"/>
                    </a:lnTo>
                    <a:lnTo>
                      <a:pt x="32" y="17"/>
                    </a:lnTo>
                    <a:lnTo>
                      <a:pt x="31" y="13"/>
                    </a:lnTo>
                    <a:lnTo>
                      <a:pt x="30" y="8"/>
                    </a:lnTo>
                    <a:lnTo>
                      <a:pt x="27" y="5"/>
                    </a:lnTo>
                    <a:lnTo>
                      <a:pt x="24" y="2"/>
                    </a:lnTo>
                    <a:lnTo>
                      <a:pt x="21" y="1"/>
                    </a:lnTo>
                    <a:lnTo>
                      <a:pt x="16" y="0"/>
                    </a:lnTo>
                    <a:lnTo>
                      <a:pt x="12" y="1"/>
                    </a:lnTo>
                    <a:lnTo>
                      <a:pt x="9" y="2"/>
                    </a:lnTo>
                    <a:lnTo>
                      <a:pt x="4" y="5"/>
                    </a:lnTo>
                    <a:lnTo>
                      <a:pt x="2" y="8"/>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5" name="Freeform 45"/>
              <p:cNvSpPr>
                <a:spLocks/>
              </p:cNvSpPr>
              <p:nvPr/>
            </p:nvSpPr>
            <p:spPr bwMode="auto">
              <a:xfrm>
                <a:off x="1603375" y="2916238"/>
                <a:ext cx="50800" cy="50800"/>
              </a:xfrm>
              <a:custGeom>
                <a:avLst/>
                <a:gdLst>
                  <a:gd name="T0" fmla="*/ 0 w 32"/>
                  <a:gd name="T1" fmla="*/ 17 h 32"/>
                  <a:gd name="T2" fmla="*/ 1 w 32"/>
                  <a:gd name="T3" fmla="*/ 21 h 32"/>
                  <a:gd name="T4" fmla="*/ 2 w 32"/>
                  <a:gd name="T5" fmla="*/ 25 h 32"/>
                  <a:gd name="T6" fmla="*/ 5 w 32"/>
                  <a:gd name="T7" fmla="*/ 28 h 32"/>
                  <a:gd name="T8" fmla="*/ 8 w 32"/>
                  <a:gd name="T9" fmla="*/ 30 h 32"/>
                  <a:gd name="T10" fmla="*/ 12 w 32"/>
                  <a:gd name="T11" fmla="*/ 32 h 32"/>
                  <a:gd name="T12" fmla="*/ 16 w 32"/>
                  <a:gd name="T13" fmla="*/ 32 h 32"/>
                  <a:gd name="T14" fmla="*/ 21 w 32"/>
                  <a:gd name="T15" fmla="*/ 32 h 32"/>
                  <a:gd name="T16" fmla="*/ 25 w 32"/>
                  <a:gd name="T17" fmla="*/ 30 h 32"/>
                  <a:gd name="T18" fmla="*/ 28 w 32"/>
                  <a:gd name="T19" fmla="*/ 28 h 32"/>
                  <a:gd name="T20" fmla="*/ 30 w 32"/>
                  <a:gd name="T21" fmla="*/ 25 h 32"/>
                  <a:gd name="T22" fmla="*/ 32 w 32"/>
                  <a:gd name="T23" fmla="*/ 21 h 32"/>
                  <a:gd name="T24" fmla="*/ 32 w 32"/>
                  <a:gd name="T25" fmla="*/ 17 h 32"/>
                  <a:gd name="T26" fmla="*/ 32 w 32"/>
                  <a:gd name="T27" fmla="*/ 13 h 32"/>
                  <a:gd name="T28" fmla="*/ 30 w 32"/>
                  <a:gd name="T29" fmla="*/ 8 h 32"/>
                  <a:gd name="T30" fmla="*/ 28 w 32"/>
                  <a:gd name="T31" fmla="*/ 5 h 32"/>
                  <a:gd name="T32" fmla="*/ 25 w 32"/>
                  <a:gd name="T33" fmla="*/ 2 h 32"/>
                  <a:gd name="T34" fmla="*/ 21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5"/>
                    </a:lnTo>
                    <a:lnTo>
                      <a:pt x="5" y="28"/>
                    </a:lnTo>
                    <a:lnTo>
                      <a:pt x="8" y="30"/>
                    </a:lnTo>
                    <a:lnTo>
                      <a:pt x="12" y="32"/>
                    </a:lnTo>
                    <a:lnTo>
                      <a:pt x="16" y="32"/>
                    </a:lnTo>
                    <a:lnTo>
                      <a:pt x="21" y="32"/>
                    </a:lnTo>
                    <a:lnTo>
                      <a:pt x="25" y="30"/>
                    </a:lnTo>
                    <a:lnTo>
                      <a:pt x="28" y="28"/>
                    </a:lnTo>
                    <a:lnTo>
                      <a:pt x="30" y="25"/>
                    </a:lnTo>
                    <a:lnTo>
                      <a:pt x="32" y="21"/>
                    </a:lnTo>
                    <a:lnTo>
                      <a:pt x="32" y="17"/>
                    </a:lnTo>
                    <a:lnTo>
                      <a:pt x="32" y="13"/>
                    </a:lnTo>
                    <a:lnTo>
                      <a:pt x="30" y="8"/>
                    </a:lnTo>
                    <a:lnTo>
                      <a:pt x="28" y="5"/>
                    </a:lnTo>
                    <a:lnTo>
                      <a:pt x="25" y="2"/>
                    </a:lnTo>
                    <a:lnTo>
                      <a:pt x="21" y="1"/>
                    </a:lnTo>
                    <a:lnTo>
                      <a:pt x="16" y="0"/>
                    </a:lnTo>
                    <a:lnTo>
                      <a:pt x="12" y="1"/>
                    </a:lnTo>
                    <a:lnTo>
                      <a:pt x="8" y="2"/>
                    </a:lnTo>
                    <a:lnTo>
                      <a:pt x="5" y="5"/>
                    </a:lnTo>
                    <a:lnTo>
                      <a:pt x="2" y="8"/>
                    </a:lnTo>
                    <a:lnTo>
                      <a:pt x="1"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6" name="Freeform 46"/>
              <p:cNvSpPr>
                <a:spLocks/>
              </p:cNvSpPr>
              <p:nvPr/>
            </p:nvSpPr>
            <p:spPr bwMode="auto">
              <a:xfrm>
                <a:off x="1646238" y="2932113"/>
                <a:ext cx="50800" cy="49213"/>
              </a:xfrm>
              <a:custGeom>
                <a:avLst/>
                <a:gdLst>
                  <a:gd name="T0" fmla="*/ 0 w 32"/>
                  <a:gd name="T1" fmla="*/ 16 h 31"/>
                  <a:gd name="T2" fmla="*/ 1 w 32"/>
                  <a:gd name="T3" fmla="*/ 20 h 31"/>
                  <a:gd name="T4" fmla="*/ 2 w 32"/>
                  <a:gd name="T5" fmla="*/ 24 h 31"/>
                  <a:gd name="T6" fmla="*/ 5 w 32"/>
                  <a:gd name="T7" fmla="*/ 27 h 31"/>
                  <a:gd name="T8" fmla="*/ 8 w 32"/>
                  <a:gd name="T9" fmla="*/ 29 h 31"/>
                  <a:gd name="T10" fmla="*/ 12 w 32"/>
                  <a:gd name="T11" fmla="*/ 31 h 31"/>
                  <a:gd name="T12" fmla="*/ 16 w 32"/>
                  <a:gd name="T13" fmla="*/ 31 h 31"/>
                  <a:gd name="T14" fmla="*/ 20 w 32"/>
                  <a:gd name="T15" fmla="*/ 31 h 31"/>
                  <a:gd name="T16" fmla="*/ 24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4 w 32"/>
                  <a:gd name="T33" fmla="*/ 2 h 31"/>
                  <a:gd name="T34" fmla="*/ 20 w 32"/>
                  <a:gd name="T35" fmla="*/ 1 h 31"/>
                  <a:gd name="T36" fmla="*/ 16 w 32"/>
                  <a:gd name="T37" fmla="*/ 0 h 31"/>
                  <a:gd name="T38" fmla="*/ 12 w 32"/>
                  <a:gd name="T39" fmla="*/ 1 h 31"/>
                  <a:gd name="T40" fmla="*/ 8 w 32"/>
                  <a:gd name="T41" fmla="*/ 2 h 31"/>
                  <a:gd name="T42" fmla="*/ 5 w 32"/>
                  <a:gd name="T43" fmla="*/ 5 h 31"/>
                  <a:gd name="T44" fmla="*/ 2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4"/>
                    </a:lnTo>
                    <a:lnTo>
                      <a:pt x="5" y="27"/>
                    </a:lnTo>
                    <a:lnTo>
                      <a:pt x="8" y="29"/>
                    </a:lnTo>
                    <a:lnTo>
                      <a:pt x="12" y="31"/>
                    </a:lnTo>
                    <a:lnTo>
                      <a:pt x="16" y="31"/>
                    </a:lnTo>
                    <a:lnTo>
                      <a:pt x="20" y="31"/>
                    </a:lnTo>
                    <a:lnTo>
                      <a:pt x="24" y="29"/>
                    </a:lnTo>
                    <a:lnTo>
                      <a:pt x="28" y="27"/>
                    </a:lnTo>
                    <a:lnTo>
                      <a:pt x="30" y="24"/>
                    </a:lnTo>
                    <a:lnTo>
                      <a:pt x="32" y="20"/>
                    </a:lnTo>
                    <a:lnTo>
                      <a:pt x="32" y="16"/>
                    </a:lnTo>
                    <a:lnTo>
                      <a:pt x="32" y="12"/>
                    </a:lnTo>
                    <a:lnTo>
                      <a:pt x="30" y="8"/>
                    </a:lnTo>
                    <a:lnTo>
                      <a:pt x="28" y="5"/>
                    </a:lnTo>
                    <a:lnTo>
                      <a:pt x="24" y="2"/>
                    </a:lnTo>
                    <a:lnTo>
                      <a:pt x="20" y="1"/>
                    </a:lnTo>
                    <a:lnTo>
                      <a:pt x="16" y="0"/>
                    </a:lnTo>
                    <a:lnTo>
                      <a:pt x="12"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7" name="Freeform 47"/>
              <p:cNvSpPr>
                <a:spLocks/>
              </p:cNvSpPr>
              <p:nvPr/>
            </p:nvSpPr>
            <p:spPr bwMode="auto">
              <a:xfrm>
                <a:off x="1665288" y="2959100"/>
                <a:ext cx="50800" cy="50800"/>
              </a:xfrm>
              <a:custGeom>
                <a:avLst/>
                <a:gdLst>
                  <a:gd name="T0" fmla="*/ 0 w 32"/>
                  <a:gd name="T1" fmla="*/ 15 h 32"/>
                  <a:gd name="T2" fmla="*/ 0 w 32"/>
                  <a:gd name="T3" fmla="*/ 20 h 32"/>
                  <a:gd name="T4" fmla="*/ 2 w 32"/>
                  <a:gd name="T5" fmla="*/ 24 h 32"/>
                  <a:gd name="T6" fmla="*/ 4 w 32"/>
                  <a:gd name="T7" fmla="*/ 27 h 32"/>
                  <a:gd name="T8" fmla="*/ 7 w 32"/>
                  <a:gd name="T9" fmla="*/ 30 h 32"/>
                  <a:gd name="T10" fmla="*/ 11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1 w 32"/>
                  <a:gd name="T39" fmla="*/ 0 h 32"/>
                  <a:gd name="T40" fmla="*/ 7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20"/>
                    </a:lnTo>
                    <a:lnTo>
                      <a:pt x="2" y="24"/>
                    </a:lnTo>
                    <a:lnTo>
                      <a:pt x="4" y="27"/>
                    </a:lnTo>
                    <a:lnTo>
                      <a:pt x="7" y="30"/>
                    </a:lnTo>
                    <a:lnTo>
                      <a:pt x="11" y="31"/>
                    </a:lnTo>
                    <a:lnTo>
                      <a:pt x="16" y="32"/>
                    </a:lnTo>
                    <a:lnTo>
                      <a:pt x="20" y="31"/>
                    </a:lnTo>
                    <a:lnTo>
                      <a:pt x="24" y="30"/>
                    </a:lnTo>
                    <a:lnTo>
                      <a:pt x="27" y="27"/>
                    </a:lnTo>
                    <a:lnTo>
                      <a:pt x="30" y="24"/>
                    </a:lnTo>
                    <a:lnTo>
                      <a:pt x="31" y="20"/>
                    </a:lnTo>
                    <a:lnTo>
                      <a:pt x="32" y="15"/>
                    </a:lnTo>
                    <a:lnTo>
                      <a:pt x="31" y="11"/>
                    </a:lnTo>
                    <a:lnTo>
                      <a:pt x="30" y="7"/>
                    </a:lnTo>
                    <a:lnTo>
                      <a:pt x="27" y="4"/>
                    </a:lnTo>
                    <a:lnTo>
                      <a:pt x="24" y="2"/>
                    </a:lnTo>
                    <a:lnTo>
                      <a:pt x="20" y="0"/>
                    </a:lnTo>
                    <a:lnTo>
                      <a:pt x="16" y="0"/>
                    </a:lnTo>
                    <a:lnTo>
                      <a:pt x="11" y="0"/>
                    </a:lnTo>
                    <a:lnTo>
                      <a:pt x="7"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8" name="Freeform 48"/>
              <p:cNvSpPr>
                <a:spLocks/>
              </p:cNvSpPr>
              <p:nvPr/>
            </p:nvSpPr>
            <p:spPr bwMode="auto">
              <a:xfrm>
                <a:off x="1677988" y="2989263"/>
                <a:ext cx="50800" cy="50800"/>
              </a:xfrm>
              <a:custGeom>
                <a:avLst/>
                <a:gdLst>
                  <a:gd name="T0" fmla="*/ 0 w 32"/>
                  <a:gd name="T1" fmla="*/ 16 h 32"/>
                  <a:gd name="T2" fmla="*/ 0 w 32"/>
                  <a:gd name="T3" fmla="*/ 20 h 32"/>
                  <a:gd name="T4" fmla="*/ 2 w 32"/>
                  <a:gd name="T5" fmla="*/ 24 h 32"/>
                  <a:gd name="T6" fmla="*/ 4 w 32"/>
                  <a:gd name="T7" fmla="*/ 27 h 32"/>
                  <a:gd name="T8" fmla="*/ 9 w 32"/>
                  <a:gd name="T9" fmla="*/ 29 h 32"/>
                  <a:gd name="T10" fmla="*/ 12 w 32"/>
                  <a:gd name="T11" fmla="*/ 32 h 32"/>
                  <a:gd name="T12" fmla="*/ 16 w 32"/>
                  <a:gd name="T13" fmla="*/ 32 h 32"/>
                  <a:gd name="T14" fmla="*/ 20 w 32"/>
                  <a:gd name="T15" fmla="*/ 32 h 32"/>
                  <a:gd name="T16" fmla="*/ 24 w 32"/>
                  <a:gd name="T17" fmla="*/ 29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2 h 32"/>
                  <a:gd name="T34" fmla="*/ 20 w 32"/>
                  <a:gd name="T35" fmla="*/ 1 h 32"/>
                  <a:gd name="T36" fmla="*/ 16 w 32"/>
                  <a:gd name="T37" fmla="*/ 0 h 32"/>
                  <a:gd name="T38" fmla="*/ 12 w 32"/>
                  <a:gd name="T39" fmla="*/ 1 h 32"/>
                  <a:gd name="T40" fmla="*/ 9 w 32"/>
                  <a:gd name="T41" fmla="*/ 2 h 32"/>
                  <a:gd name="T42" fmla="*/ 4 w 32"/>
                  <a:gd name="T43" fmla="*/ 5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4" y="27"/>
                    </a:lnTo>
                    <a:lnTo>
                      <a:pt x="9" y="29"/>
                    </a:lnTo>
                    <a:lnTo>
                      <a:pt x="12" y="32"/>
                    </a:lnTo>
                    <a:lnTo>
                      <a:pt x="16" y="32"/>
                    </a:lnTo>
                    <a:lnTo>
                      <a:pt x="20" y="32"/>
                    </a:lnTo>
                    <a:lnTo>
                      <a:pt x="24" y="29"/>
                    </a:lnTo>
                    <a:lnTo>
                      <a:pt x="27" y="27"/>
                    </a:lnTo>
                    <a:lnTo>
                      <a:pt x="30" y="24"/>
                    </a:lnTo>
                    <a:lnTo>
                      <a:pt x="31" y="20"/>
                    </a:lnTo>
                    <a:lnTo>
                      <a:pt x="32" y="16"/>
                    </a:lnTo>
                    <a:lnTo>
                      <a:pt x="31" y="12"/>
                    </a:lnTo>
                    <a:lnTo>
                      <a:pt x="30" y="8"/>
                    </a:lnTo>
                    <a:lnTo>
                      <a:pt x="27" y="5"/>
                    </a:lnTo>
                    <a:lnTo>
                      <a:pt x="24" y="2"/>
                    </a:lnTo>
                    <a:lnTo>
                      <a:pt x="20" y="1"/>
                    </a:lnTo>
                    <a:lnTo>
                      <a:pt x="16" y="0"/>
                    </a:lnTo>
                    <a:lnTo>
                      <a:pt x="12" y="1"/>
                    </a:lnTo>
                    <a:lnTo>
                      <a:pt x="9" y="2"/>
                    </a:lnTo>
                    <a:lnTo>
                      <a:pt x="4"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9" name="Freeform 49"/>
              <p:cNvSpPr>
                <a:spLocks/>
              </p:cNvSpPr>
              <p:nvPr/>
            </p:nvSpPr>
            <p:spPr bwMode="auto">
              <a:xfrm>
                <a:off x="1665288" y="3014663"/>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6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7" y="32"/>
                    </a:lnTo>
                    <a:lnTo>
                      <a:pt x="21" y="31"/>
                    </a:lnTo>
                    <a:lnTo>
                      <a:pt x="25" y="30"/>
                    </a:lnTo>
                    <a:lnTo>
                      <a:pt x="28" y="27"/>
                    </a:lnTo>
                    <a:lnTo>
                      <a:pt x="30" y="24"/>
                    </a:lnTo>
                    <a:lnTo>
                      <a:pt x="32" y="20"/>
                    </a:lnTo>
                    <a:lnTo>
                      <a:pt x="32" y="16"/>
                    </a:lnTo>
                    <a:lnTo>
                      <a:pt x="32" y="11"/>
                    </a:lnTo>
                    <a:lnTo>
                      <a:pt x="30" y="7"/>
                    </a:lnTo>
                    <a:lnTo>
                      <a:pt x="28" y="4"/>
                    </a:lnTo>
                    <a:lnTo>
                      <a:pt x="25" y="2"/>
                    </a:lnTo>
                    <a:lnTo>
                      <a:pt x="21" y="0"/>
                    </a:lnTo>
                    <a:lnTo>
                      <a:pt x="17" y="0"/>
                    </a:lnTo>
                    <a:lnTo>
                      <a:pt x="12" y="0"/>
                    </a:lnTo>
                    <a:lnTo>
                      <a:pt x="8" y="2"/>
                    </a:lnTo>
                    <a:lnTo>
                      <a:pt x="5" y="4"/>
                    </a:lnTo>
                    <a:lnTo>
                      <a:pt x="2" y="7"/>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0" name="Freeform 50"/>
              <p:cNvSpPr>
                <a:spLocks/>
              </p:cNvSpPr>
              <p:nvPr/>
            </p:nvSpPr>
            <p:spPr bwMode="auto">
              <a:xfrm>
                <a:off x="1627188" y="3028950"/>
                <a:ext cx="52388" cy="50800"/>
              </a:xfrm>
              <a:custGeom>
                <a:avLst/>
                <a:gdLst>
                  <a:gd name="T0" fmla="*/ 0 w 33"/>
                  <a:gd name="T1" fmla="*/ 17 h 32"/>
                  <a:gd name="T2" fmla="*/ 1 w 33"/>
                  <a:gd name="T3" fmla="*/ 21 h 32"/>
                  <a:gd name="T4" fmla="*/ 3 w 33"/>
                  <a:gd name="T5" fmla="*/ 25 h 32"/>
                  <a:gd name="T6" fmla="*/ 6 w 33"/>
                  <a:gd name="T7" fmla="*/ 28 h 32"/>
                  <a:gd name="T8" fmla="*/ 9 w 33"/>
                  <a:gd name="T9" fmla="*/ 30 h 32"/>
                  <a:gd name="T10" fmla="*/ 13 w 33"/>
                  <a:gd name="T11" fmla="*/ 32 h 32"/>
                  <a:gd name="T12" fmla="*/ 17 w 33"/>
                  <a:gd name="T13" fmla="*/ 32 h 32"/>
                  <a:gd name="T14" fmla="*/ 21 w 33"/>
                  <a:gd name="T15" fmla="*/ 32 h 32"/>
                  <a:gd name="T16" fmla="*/ 25 w 33"/>
                  <a:gd name="T17" fmla="*/ 30 h 32"/>
                  <a:gd name="T18" fmla="*/ 28 w 33"/>
                  <a:gd name="T19" fmla="*/ 28 h 32"/>
                  <a:gd name="T20" fmla="*/ 30 w 33"/>
                  <a:gd name="T21" fmla="*/ 25 h 32"/>
                  <a:gd name="T22" fmla="*/ 32 w 33"/>
                  <a:gd name="T23" fmla="*/ 21 h 32"/>
                  <a:gd name="T24" fmla="*/ 33 w 33"/>
                  <a:gd name="T25" fmla="*/ 17 h 32"/>
                  <a:gd name="T26" fmla="*/ 32 w 33"/>
                  <a:gd name="T27" fmla="*/ 13 h 32"/>
                  <a:gd name="T28" fmla="*/ 30 w 33"/>
                  <a:gd name="T29" fmla="*/ 9 h 32"/>
                  <a:gd name="T30" fmla="*/ 28 w 33"/>
                  <a:gd name="T31" fmla="*/ 6 h 32"/>
                  <a:gd name="T32" fmla="*/ 25 w 33"/>
                  <a:gd name="T33" fmla="*/ 2 h 32"/>
                  <a:gd name="T34" fmla="*/ 21 w 33"/>
                  <a:gd name="T35" fmla="*/ 1 h 32"/>
                  <a:gd name="T36" fmla="*/ 17 w 33"/>
                  <a:gd name="T37" fmla="*/ 0 h 32"/>
                  <a:gd name="T38" fmla="*/ 13 w 33"/>
                  <a:gd name="T39" fmla="*/ 1 h 32"/>
                  <a:gd name="T40" fmla="*/ 9 w 33"/>
                  <a:gd name="T41" fmla="*/ 2 h 32"/>
                  <a:gd name="T42" fmla="*/ 6 w 33"/>
                  <a:gd name="T43" fmla="*/ 6 h 32"/>
                  <a:gd name="T44" fmla="*/ 3 w 33"/>
                  <a:gd name="T45" fmla="*/ 9 h 32"/>
                  <a:gd name="T46" fmla="*/ 1 w 33"/>
                  <a:gd name="T47" fmla="*/ 13 h 32"/>
                  <a:gd name="T48" fmla="*/ 0 w 33"/>
                  <a:gd name="T49" fmla="*/ 17 h 32"/>
                  <a:gd name="T50" fmla="*/ 0 w 33"/>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7"/>
                    </a:moveTo>
                    <a:lnTo>
                      <a:pt x="1" y="21"/>
                    </a:lnTo>
                    <a:lnTo>
                      <a:pt x="3" y="25"/>
                    </a:lnTo>
                    <a:lnTo>
                      <a:pt x="6" y="28"/>
                    </a:lnTo>
                    <a:lnTo>
                      <a:pt x="9" y="30"/>
                    </a:lnTo>
                    <a:lnTo>
                      <a:pt x="13" y="32"/>
                    </a:lnTo>
                    <a:lnTo>
                      <a:pt x="17" y="32"/>
                    </a:lnTo>
                    <a:lnTo>
                      <a:pt x="21" y="32"/>
                    </a:lnTo>
                    <a:lnTo>
                      <a:pt x="25" y="30"/>
                    </a:lnTo>
                    <a:lnTo>
                      <a:pt x="28" y="28"/>
                    </a:lnTo>
                    <a:lnTo>
                      <a:pt x="30" y="25"/>
                    </a:lnTo>
                    <a:lnTo>
                      <a:pt x="32" y="21"/>
                    </a:lnTo>
                    <a:lnTo>
                      <a:pt x="33" y="17"/>
                    </a:lnTo>
                    <a:lnTo>
                      <a:pt x="32" y="13"/>
                    </a:lnTo>
                    <a:lnTo>
                      <a:pt x="30" y="9"/>
                    </a:lnTo>
                    <a:lnTo>
                      <a:pt x="28" y="6"/>
                    </a:lnTo>
                    <a:lnTo>
                      <a:pt x="25" y="2"/>
                    </a:lnTo>
                    <a:lnTo>
                      <a:pt x="21" y="1"/>
                    </a:lnTo>
                    <a:lnTo>
                      <a:pt x="17" y="0"/>
                    </a:lnTo>
                    <a:lnTo>
                      <a:pt x="13" y="1"/>
                    </a:lnTo>
                    <a:lnTo>
                      <a:pt x="9" y="2"/>
                    </a:lnTo>
                    <a:lnTo>
                      <a:pt x="6" y="6"/>
                    </a:lnTo>
                    <a:lnTo>
                      <a:pt x="3" y="9"/>
                    </a:lnTo>
                    <a:lnTo>
                      <a:pt x="1"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 name="Freeform 51"/>
              <p:cNvSpPr>
                <a:spLocks/>
              </p:cNvSpPr>
              <p:nvPr/>
            </p:nvSpPr>
            <p:spPr bwMode="auto">
              <a:xfrm>
                <a:off x="1627188" y="3001963"/>
                <a:ext cx="52388" cy="50800"/>
              </a:xfrm>
              <a:custGeom>
                <a:avLst/>
                <a:gdLst>
                  <a:gd name="T0" fmla="*/ 0 w 33"/>
                  <a:gd name="T1" fmla="*/ 16 h 32"/>
                  <a:gd name="T2" fmla="*/ 1 w 33"/>
                  <a:gd name="T3" fmla="*/ 20 h 32"/>
                  <a:gd name="T4" fmla="*/ 3 w 33"/>
                  <a:gd name="T5" fmla="*/ 25 h 32"/>
                  <a:gd name="T6" fmla="*/ 6 w 33"/>
                  <a:gd name="T7" fmla="*/ 28 h 32"/>
                  <a:gd name="T8" fmla="*/ 9 w 33"/>
                  <a:gd name="T9" fmla="*/ 30 h 32"/>
                  <a:gd name="T10" fmla="*/ 13 w 33"/>
                  <a:gd name="T11" fmla="*/ 32 h 32"/>
                  <a:gd name="T12" fmla="*/ 17 w 33"/>
                  <a:gd name="T13" fmla="*/ 32 h 32"/>
                  <a:gd name="T14" fmla="*/ 21 w 33"/>
                  <a:gd name="T15" fmla="*/ 32 h 32"/>
                  <a:gd name="T16" fmla="*/ 25 w 33"/>
                  <a:gd name="T17" fmla="*/ 30 h 32"/>
                  <a:gd name="T18" fmla="*/ 28 w 33"/>
                  <a:gd name="T19" fmla="*/ 28 h 32"/>
                  <a:gd name="T20" fmla="*/ 30 w 33"/>
                  <a:gd name="T21" fmla="*/ 25 h 32"/>
                  <a:gd name="T22" fmla="*/ 32 w 33"/>
                  <a:gd name="T23" fmla="*/ 20 h 32"/>
                  <a:gd name="T24" fmla="*/ 33 w 33"/>
                  <a:gd name="T25" fmla="*/ 16 h 32"/>
                  <a:gd name="T26" fmla="*/ 32 w 33"/>
                  <a:gd name="T27" fmla="*/ 12 h 32"/>
                  <a:gd name="T28" fmla="*/ 30 w 33"/>
                  <a:gd name="T29" fmla="*/ 8 h 32"/>
                  <a:gd name="T30" fmla="*/ 28 w 33"/>
                  <a:gd name="T31" fmla="*/ 5 h 32"/>
                  <a:gd name="T32" fmla="*/ 25 w 33"/>
                  <a:gd name="T33" fmla="*/ 2 h 32"/>
                  <a:gd name="T34" fmla="*/ 21 w 33"/>
                  <a:gd name="T35" fmla="*/ 1 h 32"/>
                  <a:gd name="T36" fmla="*/ 17 w 33"/>
                  <a:gd name="T37" fmla="*/ 0 h 32"/>
                  <a:gd name="T38" fmla="*/ 13 w 33"/>
                  <a:gd name="T39" fmla="*/ 1 h 32"/>
                  <a:gd name="T40" fmla="*/ 9 w 33"/>
                  <a:gd name="T41" fmla="*/ 2 h 32"/>
                  <a:gd name="T42" fmla="*/ 6 w 33"/>
                  <a:gd name="T43" fmla="*/ 5 h 32"/>
                  <a:gd name="T44" fmla="*/ 3 w 33"/>
                  <a:gd name="T45" fmla="*/ 8 h 32"/>
                  <a:gd name="T46" fmla="*/ 1 w 33"/>
                  <a:gd name="T47" fmla="*/ 12 h 32"/>
                  <a:gd name="T48" fmla="*/ 0 w 33"/>
                  <a:gd name="T49" fmla="*/ 16 h 32"/>
                  <a:gd name="T50" fmla="*/ 0 w 33"/>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6"/>
                    </a:moveTo>
                    <a:lnTo>
                      <a:pt x="1" y="20"/>
                    </a:lnTo>
                    <a:lnTo>
                      <a:pt x="3" y="25"/>
                    </a:lnTo>
                    <a:lnTo>
                      <a:pt x="6" y="28"/>
                    </a:lnTo>
                    <a:lnTo>
                      <a:pt x="9" y="30"/>
                    </a:lnTo>
                    <a:lnTo>
                      <a:pt x="13" y="32"/>
                    </a:lnTo>
                    <a:lnTo>
                      <a:pt x="17" y="32"/>
                    </a:lnTo>
                    <a:lnTo>
                      <a:pt x="21" y="32"/>
                    </a:lnTo>
                    <a:lnTo>
                      <a:pt x="25" y="30"/>
                    </a:lnTo>
                    <a:lnTo>
                      <a:pt x="28" y="28"/>
                    </a:lnTo>
                    <a:lnTo>
                      <a:pt x="30" y="25"/>
                    </a:lnTo>
                    <a:lnTo>
                      <a:pt x="32" y="20"/>
                    </a:lnTo>
                    <a:lnTo>
                      <a:pt x="33" y="16"/>
                    </a:lnTo>
                    <a:lnTo>
                      <a:pt x="32" y="12"/>
                    </a:lnTo>
                    <a:lnTo>
                      <a:pt x="30" y="8"/>
                    </a:lnTo>
                    <a:lnTo>
                      <a:pt x="28" y="5"/>
                    </a:lnTo>
                    <a:lnTo>
                      <a:pt x="25" y="2"/>
                    </a:lnTo>
                    <a:lnTo>
                      <a:pt x="21" y="1"/>
                    </a:lnTo>
                    <a:lnTo>
                      <a:pt x="17" y="0"/>
                    </a:lnTo>
                    <a:lnTo>
                      <a:pt x="13" y="1"/>
                    </a:lnTo>
                    <a:lnTo>
                      <a:pt x="9" y="2"/>
                    </a:lnTo>
                    <a:lnTo>
                      <a:pt x="6" y="5"/>
                    </a:lnTo>
                    <a:lnTo>
                      <a:pt x="3"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2" name="Freeform 52"/>
              <p:cNvSpPr>
                <a:spLocks/>
              </p:cNvSpPr>
              <p:nvPr/>
            </p:nvSpPr>
            <p:spPr bwMode="auto">
              <a:xfrm>
                <a:off x="1646238" y="2978150"/>
                <a:ext cx="50800" cy="52388"/>
              </a:xfrm>
              <a:custGeom>
                <a:avLst/>
                <a:gdLst>
                  <a:gd name="T0" fmla="*/ 0 w 32"/>
                  <a:gd name="T1" fmla="*/ 17 h 33"/>
                  <a:gd name="T2" fmla="*/ 1 w 32"/>
                  <a:gd name="T3" fmla="*/ 21 h 33"/>
                  <a:gd name="T4" fmla="*/ 2 w 32"/>
                  <a:gd name="T5" fmla="*/ 25 h 33"/>
                  <a:gd name="T6" fmla="*/ 5 w 32"/>
                  <a:gd name="T7" fmla="*/ 28 h 33"/>
                  <a:gd name="T8" fmla="*/ 8 w 32"/>
                  <a:gd name="T9" fmla="*/ 31 h 33"/>
                  <a:gd name="T10" fmla="*/ 12 w 32"/>
                  <a:gd name="T11" fmla="*/ 32 h 33"/>
                  <a:gd name="T12" fmla="*/ 16 w 32"/>
                  <a:gd name="T13" fmla="*/ 33 h 33"/>
                  <a:gd name="T14" fmla="*/ 20 w 32"/>
                  <a:gd name="T15" fmla="*/ 32 h 33"/>
                  <a:gd name="T16" fmla="*/ 24 w 32"/>
                  <a:gd name="T17" fmla="*/ 31 h 33"/>
                  <a:gd name="T18" fmla="*/ 28 w 32"/>
                  <a:gd name="T19" fmla="*/ 28 h 33"/>
                  <a:gd name="T20" fmla="*/ 30 w 32"/>
                  <a:gd name="T21" fmla="*/ 25 h 33"/>
                  <a:gd name="T22" fmla="*/ 32 w 32"/>
                  <a:gd name="T23" fmla="*/ 21 h 33"/>
                  <a:gd name="T24" fmla="*/ 32 w 32"/>
                  <a:gd name="T25" fmla="*/ 17 h 33"/>
                  <a:gd name="T26" fmla="*/ 32 w 32"/>
                  <a:gd name="T27" fmla="*/ 13 h 33"/>
                  <a:gd name="T28" fmla="*/ 30 w 32"/>
                  <a:gd name="T29" fmla="*/ 9 h 33"/>
                  <a:gd name="T30" fmla="*/ 28 w 32"/>
                  <a:gd name="T31" fmla="*/ 6 h 33"/>
                  <a:gd name="T32" fmla="*/ 24 w 32"/>
                  <a:gd name="T33" fmla="*/ 2 h 33"/>
                  <a:gd name="T34" fmla="*/ 20 w 32"/>
                  <a:gd name="T35" fmla="*/ 1 h 33"/>
                  <a:gd name="T36" fmla="*/ 16 w 32"/>
                  <a:gd name="T37" fmla="*/ 0 h 33"/>
                  <a:gd name="T38" fmla="*/ 12 w 32"/>
                  <a:gd name="T39" fmla="*/ 1 h 33"/>
                  <a:gd name="T40" fmla="*/ 8 w 32"/>
                  <a:gd name="T41" fmla="*/ 2 h 33"/>
                  <a:gd name="T42" fmla="*/ 5 w 32"/>
                  <a:gd name="T43" fmla="*/ 6 h 33"/>
                  <a:gd name="T44" fmla="*/ 2 w 32"/>
                  <a:gd name="T45" fmla="*/ 9 h 33"/>
                  <a:gd name="T46" fmla="*/ 1 w 32"/>
                  <a:gd name="T47" fmla="*/ 13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1" y="21"/>
                    </a:lnTo>
                    <a:lnTo>
                      <a:pt x="2" y="25"/>
                    </a:lnTo>
                    <a:lnTo>
                      <a:pt x="5" y="28"/>
                    </a:lnTo>
                    <a:lnTo>
                      <a:pt x="8" y="31"/>
                    </a:lnTo>
                    <a:lnTo>
                      <a:pt x="12" y="32"/>
                    </a:lnTo>
                    <a:lnTo>
                      <a:pt x="16" y="33"/>
                    </a:lnTo>
                    <a:lnTo>
                      <a:pt x="20" y="32"/>
                    </a:lnTo>
                    <a:lnTo>
                      <a:pt x="24" y="31"/>
                    </a:lnTo>
                    <a:lnTo>
                      <a:pt x="28" y="28"/>
                    </a:lnTo>
                    <a:lnTo>
                      <a:pt x="30" y="25"/>
                    </a:lnTo>
                    <a:lnTo>
                      <a:pt x="32" y="21"/>
                    </a:lnTo>
                    <a:lnTo>
                      <a:pt x="32" y="17"/>
                    </a:lnTo>
                    <a:lnTo>
                      <a:pt x="32" y="13"/>
                    </a:lnTo>
                    <a:lnTo>
                      <a:pt x="30" y="9"/>
                    </a:lnTo>
                    <a:lnTo>
                      <a:pt x="28" y="6"/>
                    </a:lnTo>
                    <a:lnTo>
                      <a:pt x="24" y="2"/>
                    </a:lnTo>
                    <a:lnTo>
                      <a:pt x="20" y="1"/>
                    </a:lnTo>
                    <a:lnTo>
                      <a:pt x="16" y="0"/>
                    </a:lnTo>
                    <a:lnTo>
                      <a:pt x="12" y="1"/>
                    </a:lnTo>
                    <a:lnTo>
                      <a:pt x="8" y="2"/>
                    </a:lnTo>
                    <a:lnTo>
                      <a:pt x="5" y="6"/>
                    </a:lnTo>
                    <a:lnTo>
                      <a:pt x="2" y="9"/>
                    </a:lnTo>
                    <a:lnTo>
                      <a:pt x="1"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3" name="Freeform 53"/>
              <p:cNvSpPr>
                <a:spLocks/>
              </p:cNvSpPr>
              <p:nvPr/>
            </p:nvSpPr>
            <p:spPr bwMode="auto">
              <a:xfrm>
                <a:off x="1593850" y="2946400"/>
                <a:ext cx="50800" cy="50800"/>
              </a:xfrm>
              <a:custGeom>
                <a:avLst/>
                <a:gdLst>
                  <a:gd name="T0" fmla="*/ 0 w 32"/>
                  <a:gd name="T1" fmla="*/ 16 h 32"/>
                  <a:gd name="T2" fmla="*/ 0 w 32"/>
                  <a:gd name="T3" fmla="*/ 20 h 32"/>
                  <a:gd name="T4" fmla="*/ 2 w 32"/>
                  <a:gd name="T5" fmla="*/ 23 h 32"/>
                  <a:gd name="T6" fmla="*/ 4 w 32"/>
                  <a:gd name="T7" fmla="*/ 28 h 32"/>
                  <a:gd name="T8" fmla="*/ 7 w 32"/>
                  <a:gd name="T9" fmla="*/ 30 h 32"/>
                  <a:gd name="T10" fmla="*/ 11 w 32"/>
                  <a:gd name="T11" fmla="*/ 32 h 32"/>
                  <a:gd name="T12" fmla="*/ 15 w 32"/>
                  <a:gd name="T13" fmla="*/ 32 h 32"/>
                  <a:gd name="T14" fmla="*/ 19 w 32"/>
                  <a:gd name="T15" fmla="*/ 32 h 32"/>
                  <a:gd name="T16" fmla="*/ 23 w 32"/>
                  <a:gd name="T17" fmla="*/ 30 h 32"/>
                  <a:gd name="T18" fmla="*/ 27 w 32"/>
                  <a:gd name="T19" fmla="*/ 28 h 32"/>
                  <a:gd name="T20" fmla="*/ 30 w 32"/>
                  <a:gd name="T21" fmla="*/ 23 h 32"/>
                  <a:gd name="T22" fmla="*/ 31 w 32"/>
                  <a:gd name="T23" fmla="*/ 20 h 32"/>
                  <a:gd name="T24" fmla="*/ 32 w 32"/>
                  <a:gd name="T25" fmla="*/ 16 h 32"/>
                  <a:gd name="T26" fmla="*/ 31 w 32"/>
                  <a:gd name="T27" fmla="*/ 11 h 32"/>
                  <a:gd name="T28" fmla="*/ 30 w 32"/>
                  <a:gd name="T29" fmla="*/ 8 h 32"/>
                  <a:gd name="T30" fmla="*/ 27 w 32"/>
                  <a:gd name="T31" fmla="*/ 5 h 32"/>
                  <a:gd name="T32" fmla="*/ 23 w 32"/>
                  <a:gd name="T33" fmla="*/ 2 h 32"/>
                  <a:gd name="T34" fmla="*/ 19 w 32"/>
                  <a:gd name="T35" fmla="*/ 1 h 32"/>
                  <a:gd name="T36" fmla="*/ 15 w 32"/>
                  <a:gd name="T37" fmla="*/ 0 h 32"/>
                  <a:gd name="T38" fmla="*/ 11 w 32"/>
                  <a:gd name="T39" fmla="*/ 1 h 32"/>
                  <a:gd name="T40" fmla="*/ 7 w 32"/>
                  <a:gd name="T41" fmla="*/ 2 h 32"/>
                  <a:gd name="T42" fmla="*/ 4 w 32"/>
                  <a:gd name="T43" fmla="*/ 5 h 32"/>
                  <a:gd name="T44" fmla="*/ 2 w 32"/>
                  <a:gd name="T45" fmla="*/ 8 h 32"/>
                  <a:gd name="T46" fmla="*/ 0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3"/>
                    </a:lnTo>
                    <a:lnTo>
                      <a:pt x="4" y="28"/>
                    </a:lnTo>
                    <a:lnTo>
                      <a:pt x="7" y="30"/>
                    </a:lnTo>
                    <a:lnTo>
                      <a:pt x="11" y="32"/>
                    </a:lnTo>
                    <a:lnTo>
                      <a:pt x="15" y="32"/>
                    </a:lnTo>
                    <a:lnTo>
                      <a:pt x="19" y="32"/>
                    </a:lnTo>
                    <a:lnTo>
                      <a:pt x="23" y="30"/>
                    </a:lnTo>
                    <a:lnTo>
                      <a:pt x="27" y="28"/>
                    </a:lnTo>
                    <a:lnTo>
                      <a:pt x="30" y="23"/>
                    </a:lnTo>
                    <a:lnTo>
                      <a:pt x="31" y="20"/>
                    </a:lnTo>
                    <a:lnTo>
                      <a:pt x="32" y="16"/>
                    </a:lnTo>
                    <a:lnTo>
                      <a:pt x="31" y="11"/>
                    </a:lnTo>
                    <a:lnTo>
                      <a:pt x="30" y="8"/>
                    </a:lnTo>
                    <a:lnTo>
                      <a:pt x="27" y="5"/>
                    </a:lnTo>
                    <a:lnTo>
                      <a:pt x="23" y="2"/>
                    </a:lnTo>
                    <a:lnTo>
                      <a:pt x="19" y="1"/>
                    </a:lnTo>
                    <a:lnTo>
                      <a:pt x="15" y="0"/>
                    </a:lnTo>
                    <a:lnTo>
                      <a:pt x="11" y="1"/>
                    </a:lnTo>
                    <a:lnTo>
                      <a:pt x="7" y="2"/>
                    </a:lnTo>
                    <a:lnTo>
                      <a:pt x="4" y="5"/>
                    </a:lnTo>
                    <a:lnTo>
                      <a:pt x="2" y="8"/>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4" name="Freeform 54"/>
              <p:cNvSpPr>
                <a:spLocks/>
              </p:cNvSpPr>
              <p:nvPr/>
            </p:nvSpPr>
            <p:spPr bwMode="auto">
              <a:xfrm>
                <a:off x="1570038" y="2957513"/>
                <a:ext cx="50800" cy="50800"/>
              </a:xfrm>
              <a:custGeom>
                <a:avLst/>
                <a:gdLst>
                  <a:gd name="T0" fmla="*/ 0 w 32"/>
                  <a:gd name="T1" fmla="*/ 15 h 32"/>
                  <a:gd name="T2" fmla="*/ 0 w 32"/>
                  <a:gd name="T3" fmla="*/ 20 h 32"/>
                  <a:gd name="T4" fmla="*/ 2 w 32"/>
                  <a:gd name="T5" fmla="*/ 24 h 32"/>
                  <a:gd name="T6" fmla="*/ 4 w 32"/>
                  <a:gd name="T7" fmla="*/ 27 h 32"/>
                  <a:gd name="T8" fmla="*/ 9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9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20"/>
                    </a:lnTo>
                    <a:lnTo>
                      <a:pt x="2" y="24"/>
                    </a:lnTo>
                    <a:lnTo>
                      <a:pt x="4" y="27"/>
                    </a:lnTo>
                    <a:lnTo>
                      <a:pt x="9" y="30"/>
                    </a:lnTo>
                    <a:lnTo>
                      <a:pt x="12" y="31"/>
                    </a:lnTo>
                    <a:lnTo>
                      <a:pt x="16" y="32"/>
                    </a:lnTo>
                    <a:lnTo>
                      <a:pt x="20" y="31"/>
                    </a:lnTo>
                    <a:lnTo>
                      <a:pt x="24" y="30"/>
                    </a:lnTo>
                    <a:lnTo>
                      <a:pt x="27" y="27"/>
                    </a:lnTo>
                    <a:lnTo>
                      <a:pt x="30" y="24"/>
                    </a:lnTo>
                    <a:lnTo>
                      <a:pt x="31" y="20"/>
                    </a:lnTo>
                    <a:lnTo>
                      <a:pt x="32" y="15"/>
                    </a:lnTo>
                    <a:lnTo>
                      <a:pt x="31" y="11"/>
                    </a:lnTo>
                    <a:lnTo>
                      <a:pt x="30" y="7"/>
                    </a:lnTo>
                    <a:lnTo>
                      <a:pt x="27" y="4"/>
                    </a:lnTo>
                    <a:lnTo>
                      <a:pt x="24" y="2"/>
                    </a:lnTo>
                    <a:lnTo>
                      <a:pt x="20" y="0"/>
                    </a:lnTo>
                    <a:lnTo>
                      <a:pt x="16" y="0"/>
                    </a:lnTo>
                    <a:lnTo>
                      <a:pt x="12" y="0"/>
                    </a:lnTo>
                    <a:lnTo>
                      <a:pt x="9"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5" name="Freeform 55"/>
              <p:cNvSpPr>
                <a:spLocks/>
              </p:cNvSpPr>
              <p:nvPr/>
            </p:nvSpPr>
            <p:spPr bwMode="auto">
              <a:xfrm>
                <a:off x="1557338" y="2974975"/>
                <a:ext cx="50800" cy="50800"/>
              </a:xfrm>
              <a:custGeom>
                <a:avLst/>
                <a:gdLst>
                  <a:gd name="T0" fmla="*/ 0 w 32"/>
                  <a:gd name="T1" fmla="*/ 16 h 32"/>
                  <a:gd name="T2" fmla="*/ 0 w 32"/>
                  <a:gd name="T3" fmla="*/ 21 h 32"/>
                  <a:gd name="T4" fmla="*/ 2 w 32"/>
                  <a:gd name="T5" fmla="*/ 24 h 32"/>
                  <a:gd name="T6" fmla="*/ 4 w 32"/>
                  <a:gd name="T7" fmla="*/ 28 h 32"/>
                  <a:gd name="T8" fmla="*/ 7 w 32"/>
                  <a:gd name="T9" fmla="*/ 30 h 32"/>
                  <a:gd name="T10" fmla="*/ 11 w 32"/>
                  <a:gd name="T11" fmla="*/ 31 h 32"/>
                  <a:gd name="T12" fmla="*/ 16 w 32"/>
                  <a:gd name="T13" fmla="*/ 32 h 32"/>
                  <a:gd name="T14" fmla="*/ 20 w 32"/>
                  <a:gd name="T15" fmla="*/ 31 h 32"/>
                  <a:gd name="T16" fmla="*/ 24 w 32"/>
                  <a:gd name="T17" fmla="*/ 30 h 32"/>
                  <a:gd name="T18" fmla="*/ 27 w 32"/>
                  <a:gd name="T19" fmla="*/ 28 h 32"/>
                  <a:gd name="T20" fmla="*/ 30 w 32"/>
                  <a:gd name="T21" fmla="*/ 24 h 32"/>
                  <a:gd name="T22" fmla="*/ 31 w 32"/>
                  <a:gd name="T23" fmla="*/ 21 h 32"/>
                  <a:gd name="T24" fmla="*/ 32 w 32"/>
                  <a:gd name="T25" fmla="*/ 16 h 32"/>
                  <a:gd name="T26" fmla="*/ 31 w 32"/>
                  <a:gd name="T27" fmla="*/ 12 h 32"/>
                  <a:gd name="T28" fmla="*/ 30 w 32"/>
                  <a:gd name="T29" fmla="*/ 9 h 32"/>
                  <a:gd name="T30" fmla="*/ 27 w 32"/>
                  <a:gd name="T31" fmla="*/ 4 h 32"/>
                  <a:gd name="T32" fmla="*/ 24 w 32"/>
                  <a:gd name="T33" fmla="*/ 2 h 32"/>
                  <a:gd name="T34" fmla="*/ 20 w 32"/>
                  <a:gd name="T35" fmla="*/ 0 h 32"/>
                  <a:gd name="T36" fmla="*/ 16 w 32"/>
                  <a:gd name="T37" fmla="*/ 0 h 32"/>
                  <a:gd name="T38" fmla="*/ 11 w 32"/>
                  <a:gd name="T39" fmla="*/ 0 h 32"/>
                  <a:gd name="T40" fmla="*/ 7 w 32"/>
                  <a:gd name="T41" fmla="*/ 2 h 32"/>
                  <a:gd name="T42" fmla="*/ 4 w 32"/>
                  <a:gd name="T43" fmla="*/ 4 h 32"/>
                  <a:gd name="T44" fmla="*/ 2 w 32"/>
                  <a:gd name="T45" fmla="*/ 9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1"/>
                    </a:lnTo>
                    <a:lnTo>
                      <a:pt x="2" y="24"/>
                    </a:lnTo>
                    <a:lnTo>
                      <a:pt x="4" y="28"/>
                    </a:lnTo>
                    <a:lnTo>
                      <a:pt x="7" y="30"/>
                    </a:lnTo>
                    <a:lnTo>
                      <a:pt x="11" y="31"/>
                    </a:lnTo>
                    <a:lnTo>
                      <a:pt x="16" y="32"/>
                    </a:lnTo>
                    <a:lnTo>
                      <a:pt x="20" y="31"/>
                    </a:lnTo>
                    <a:lnTo>
                      <a:pt x="24" y="30"/>
                    </a:lnTo>
                    <a:lnTo>
                      <a:pt x="27" y="28"/>
                    </a:lnTo>
                    <a:lnTo>
                      <a:pt x="30" y="24"/>
                    </a:lnTo>
                    <a:lnTo>
                      <a:pt x="31" y="21"/>
                    </a:lnTo>
                    <a:lnTo>
                      <a:pt x="32" y="16"/>
                    </a:lnTo>
                    <a:lnTo>
                      <a:pt x="31" y="12"/>
                    </a:lnTo>
                    <a:lnTo>
                      <a:pt x="30" y="9"/>
                    </a:lnTo>
                    <a:lnTo>
                      <a:pt x="27" y="4"/>
                    </a:lnTo>
                    <a:lnTo>
                      <a:pt x="24" y="2"/>
                    </a:lnTo>
                    <a:lnTo>
                      <a:pt x="20" y="0"/>
                    </a:lnTo>
                    <a:lnTo>
                      <a:pt x="16" y="0"/>
                    </a:lnTo>
                    <a:lnTo>
                      <a:pt x="11" y="0"/>
                    </a:lnTo>
                    <a:lnTo>
                      <a:pt x="7" y="2"/>
                    </a:lnTo>
                    <a:lnTo>
                      <a:pt x="4" y="4"/>
                    </a:lnTo>
                    <a:lnTo>
                      <a:pt x="2" y="9"/>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6" name="Freeform 56"/>
              <p:cNvSpPr>
                <a:spLocks/>
              </p:cNvSpPr>
              <p:nvPr/>
            </p:nvSpPr>
            <p:spPr bwMode="auto">
              <a:xfrm>
                <a:off x="1543050" y="3003550"/>
                <a:ext cx="52388" cy="50800"/>
              </a:xfrm>
              <a:custGeom>
                <a:avLst/>
                <a:gdLst>
                  <a:gd name="T0" fmla="*/ 0 w 33"/>
                  <a:gd name="T1" fmla="*/ 16 h 32"/>
                  <a:gd name="T2" fmla="*/ 1 w 33"/>
                  <a:gd name="T3" fmla="*/ 20 h 32"/>
                  <a:gd name="T4" fmla="*/ 3 w 33"/>
                  <a:gd name="T5" fmla="*/ 25 h 32"/>
                  <a:gd name="T6" fmla="*/ 5 w 33"/>
                  <a:gd name="T7" fmla="*/ 28 h 32"/>
                  <a:gd name="T8" fmla="*/ 8 w 33"/>
                  <a:gd name="T9" fmla="*/ 30 h 32"/>
                  <a:gd name="T10" fmla="*/ 12 w 33"/>
                  <a:gd name="T11" fmla="*/ 32 h 32"/>
                  <a:gd name="T12" fmla="*/ 16 w 33"/>
                  <a:gd name="T13" fmla="*/ 32 h 32"/>
                  <a:gd name="T14" fmla="*/ 20 w 33"/>
                  <a:gd name="T15" fmla="*/ 32 h 32"/>
                  <a:gd name="T16" fmla="*/ 25 w 33"/>
                  <a:gd name="T17" fmla="*/ 30 h 32"/>
                  <a:gd name="T18" fmla="*/ 28 w 33"/>
                  <a:gd name="T19" fmla="*/ 28 h 32"/>
                  <a:gd name="T20" fmla="*/ 30 w 33"/>
                  <a:gd name="T21" fmla="*/ 25 h 32"/>
                  <a:gd name="T22" fmla="*/ 32 w 33"/>
                  <a:gd name="T23" fmla="*/ 20 h 32"/>
                  <a:gd name="T24" fmla="*/ 33 w 33"/>
                  <a:gd name="T25" fmla="*/ 16 h 32"/>
                  <a:gd name="T26" fmla="*/ 32 w 33"/>
                  <a:gd name="T27" fmla="*/ 12 h 32"/>
                  <a:gd name="T28" fmla="*/ 30 w 33"/>
                  <a:gd name="T29" fmla="*/ 8 h 32"/>
                  <a:gd name="T30" fmla="*/ 28 w 33"/>
                  <a:gd name="T31" fmla="*/ 5 h 32"/>
                  <a:gd name="T32" fmla="*/ 25 w 33"/>
                  <a:gd name="T33" fmla="*/ 2 h 32"/>
                  <a:gd name="T34" fmla="*/ 20 w 33"/>
                  <a:gd name="T35" fmla="*/ 1 h 32"/>
                  <a:gd name="T36" fmla="*/ 16 w 33"/>
                  <a:gd name="T37" fmla="*/ 0 h 32"/>
                  <a:gd name="T38" fmla="*/ 12 w 33"/>
                  <a:gd name="T39" fmla="*/ 1 h 32"/>
                  <a:gd name="T40" fmla="*/ 8 w 33"/>
                  <a:gd name="T41" fmla="*/ 2 h 32"/>
                  <a:gd name="T42" fmla="*/ 5 w 33"/>
                  <a:gd name="T43" fmla="*/ 5 h 32"/>
                  <a:gd name="T44" fmla="*/ 3 w 33"/>
                  <a:gd name="T45" fmla="*/ 8 h 32"/>
                  <a:gd name="T46" fmla="*/ 1 w 33"/>
                  <a:gd name="T47" fmla="*/ 12 h 32"/>
                  <a:gd name="T48" fmla="*/ 0 w 33"/>
                  <a:gd name="T49" fmla="*/ 16 h 32"/>
                  <a:gd name="T50" fmla="*/ 0 w 33"/>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6"/>
                    </a:moveTo>
                    <a:lnTo>
                      <a:pt x="1" y="20"/>
                    </a:lnTo>
                    <a:lnTo>
                      <a:pt x="3" y="25"/>
                    </a:lnTo>
                    <a:lnTo>
                      <a:pt x="5" y="28"/>
                    </a:lnTo>
                    <a:lnTo>
                      <a:pt x="8" y="30"/>
                    </a:lnTo>
                    <a:lnTo>
                      <a:pt x="12" y="32"/>
                    </a:lnTo>
                    <a:lnTo>
                      <a:pt x="16" y="32"/>
                    </a:lnTo>
                    <a:lnTo>
                      <a:pt x="20" y="32"/>
                    </a:lnTo>
                    <a:lnTo>
                      <a:pt x="25" y="30"/>
                    </a:lnTo>
                    <a:lnTo>
                      <a:pt x="28" y="28"/>
                    </a:lnTo>
                    <a:lnTo>
                      <a:pt x="30" y="25"/>
                    </a:lnTo>
                    <a:lnTo>
                      <a:pt x="32" y="20"/>
                    </a:lnTo>
                    <a:lnTo>
                      <a:pt x="33" y="16"/>
                    </a:lnTo>
                    <a:lnTo>
                      <a:pt x="32" y="12"/>
                    </a:lnTo>
                    <a:lnTo>
                      <a:pt x="30" y="8"/>
                    </a:lnTo>
                    <a:lnTo>
                      <a:pt x="28" y="5"/>
                    </a:lnTo>
                    <a:lnTo>
                      <a:pt x="25" y="2"/>
                    </a:lnTo>
                    <a:lnTo>
                      <a:pt x="20" y="1"/>
                    </a:lnTo>
                    <a:lnTo>
                      <a:pt x="16" y="0"/>
                    </a:lnTo>
                    <a:lnTo>
                      <a:pt x="12" y="1"/>
                    </a:lnTo>
                    <a:lnTo>
                      <a:pt x="8" y="2"/>
                    </a:lnTo>
                    <a:lnTo>
                      <a:pt x="5" y="5"/>
                    </a:lnTo>
                    <a:lnTo>
                      <a:pt x="3"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7" name="Freeform 57"/>
              <p:cNvSpPr>
                <a:spLocks/>
              </p:cNvSpPr>
              <p:nvPr/>
            </p:nvSpPr>
            <p:spPr bwMode="auto">
              <a:xfrm>
                <a:off x="1592263" y="2992438"/>
                <a:ext cx="50800" cy="50800"/>
              </a:xfrm>
              <a:custGeom>
                <a:avLst/>
                <a:gdLst>
                  <a:gd name="T0" fmla="*/ 0 w 32"/>
                  <a:gd name="T1" fmla="*/ 15 h 32"/>
                  <a:gd name="T2" fmla="*/ 0 w 32"/>
                  <a:gd name="T3" fmla="*/ 19 h 32"/>
                  <a:gd name="T4" fmla="*/ 2 w 32"/>
                  <a:gd name="T5" fmla="*/ 23 h 32"/>
                  <a:gd name="T6" fmla="*/ 4 w 32"/>
                  <a:gd name="T7" fmla="*/ 26 h 32"/>
                  <a:gd name="T8" fmla="*/ 8 w 32"/>
                  <a:gd name="T9" fmla="*/ 30 h 32"/>
                  <a:gd name="T10" fmla="*/ 11 w 32"/>
                  <a:gd name="T11" fmla="*/ 31 h 32"/>
                  <a:gd name="T12" fmla="*/ 15 w 32"/>
                  <a:gd name="T13" fmla="*/ 32 h 32"/>
                  <a:gd name="T14" fmla="*/ 19 w 32"/>
                  <a:gd name="T15" fmla="*/ 31 h 32"/>
                  <a:gd name="T16" fmla="*/ 23 w 32"/>
                  <a:gd name="T17" fmla="*/ 30 h 32"/>
                  <a:gd name="T18" fmla="*/ 27 w 32"/>
                  <a:gd name="T19" fmla="*/ 26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3 w 32"/>
                  <a:gd name="T33" fmla="*/ 2 h 32"/>
                  <a:gd name="T34" fmla="*/ 19 w 32"/>
                  <a:gd name="T35" fmla="*/ 0 h 32"/>
                  <a:gd name="T36" fmla="*/ 15 w 32"/>
                  <a:gd name="T37" fmla="*/ 0 h 32"/>
                  <a:gd name="T38" fmla="*/ 11 w 32"/>
                  <a:gd name="T39" fmla="*/ 0 h 32"/>
                  <a:gd name="T40" fmla="*/ 8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4" y="26"/>
                    </a:lnTo>
                    <a:lnTo>
                      <a:pt x="8" y="30"/>
                    </a:lnTo>
                    <a:lnTo>
                      <a:pt x="11" y="31"/>
                    </a:lnTo>
                    <a:lnTo>
                      <a:pt x="15" y="32"/>
                    </a:lnTo>
                    <a:lnTo>
                      <a:pt x="19" y="31"/>
                    </a:lnTo>
                    <a:lnTo>
                      <a:pt x="23" y="30"/>
                    </a:lnTo>
                    <a:lnTo>
                      <a:pt x="27" y="26"/>
                    </a:lnTo>
                    <a:lnTo>
                      <a:pt x="30" y="23"/>
                    </a:lnTo>
                    <a:lnTo>
                      <a:pt x="31" y="19"/>
                    </a:lnTo>
                    <a:lnTo>
                      <a:pt x="32" y="15"/>
                    </a:lnTo>
                    <a:lnTo>
                      <a:pt x="31" y="11"/>
                    </a:lnTo>
                    <a:lnTo>
                      <a:pt x="30" y="7"/>
                    </a:lnTo>
                    <a:lnTo>
                      <a:pt x="27" y="4"/>
                    </a:lnTo>
                    <a:lnTo>
                      <a:pt x="23" y="2"/>
                    </a:lnTo>
                    <a:lnTo>
                      <a:pt x="19" y="0"/>
                    </a:lnTo>
                    <a:lnTo>
                      <a:pt x="15" y="0"/>
                    </a:lnTo>
                    <a:lnTo>
                      <a:pt x="11" y="0"/>
                    </a:lnTo>
                    <a:lnTo>
                      <a:pt x="8"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8" name="Freeform 58"/>
              <p:cNvSpPr>
                <a:spLocks/>
              </p:cNvSpPr>
              <p:nvPr/>
            </p:nvSpPr>
            <p:spPr bwMode="auto">
              <a:xfrm>
                <a:off x="1562100" y="3021013"/>
                <a:ext cx="50800" cy="50800"/>
              </a:xfrm>
              <a:custGeom>
                <a:avLst/>
                <a:gdLst>
                  <a:gd name="T0" fmla="*/ 0 w 32"/>
                  <a:gd name="T1" fmla="*/ 16 h 32"/>
                  <a:gd name="T2" fmla="*/ 0 w 32"/>
                  <a:gd name="T3" fmla="*/ 20 h 32"/>
                  <a:gd name="T4" fmla="*/ 2 w 32"/>
                  <a:gd name="T5" fmla="*/ 24 h 32"/>
                  <a:gd name="T6" fmla="*/ 4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4 w 32"/>
                  <a:gd name="T43" fmla="*/ 4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4" y="27"/>
                    </a:lnTo>
                    <a:lnTo>
                      <a:pt x="8" y="30"/>
                    </a:lnTo>
                    <a:lnTo>
                      <a:pt x="12" y="31"/>
                    </a:lnTo>
                    <a:lnTo>
                      <a:pt x="16" y="32"/>
                    </a:lnTo>
                    <a:lnTo>
                      <a:pt x="20" y="31"/>
                    </a:lnTo>
                    <a:lnTo>
                      <a:pt x="24" y="30"/>
                    </a:lnTo>
                    <a:lnTo>
                      <a:pt x="27" y="27"/>
                    </a:lnTo>
                    <a:lnTo>
                      <a:pt x="30" y="24"/>
                    </a:lnTo>
                    <a:lnTo>
                      <a:pt x="31" y="20"/>
                    </a:lnTo>
                    <a:lnTo>
                      <a:pt x="32" y="16"/>
                    </a:lnTo>
                    <a:lnTo>
                      <a:pt x="31" y="12"/>
                    </a:lnTo>
                    <a:lnTo>
                      <a:pt x="30" y="8"/>
                    </a:lnTo>
                    <a:lnTo>
                      <a:pt x="27" y="4"/>
                    </a:lnTo>
                    <a:lnTo>
                      <a:pt x="24" y="2"/>
                    </a:lnTo>
                    <a:lnTo>
                      <a:pt x="20" y="0"/>
                    </a:lnTo>
                    <a:lnTo>
                      <a:pt x="16" y="0"/>
                    </a:lnTo>
                    <a:lnTo>
                      <a:pt x="12" y="0"/>
                    </a:lnTo>
                    <a:lnTo>
                      <a:pt x="8" y="2"/>
                    </a:lnTo>
                    <a:lnTo>
                      <a:pt x="4" y="4"/>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9" name="Freeform 59"/>
              <p:cNvSpPr>
                <a:spLocks/>
              </p:cNvSpPr>
              <p:nvPr/>
            </p:nvSpPr>
            <p:spPr bwMode="auto">
              <a:xfrm>
                <a:off x="1584325" y="3052763"/>
                <a:ext cx="50800" cy="50800"/>
              </a:xfrm>
              <a:custGeom>
                <a:avLst/>
                <a:gdLst>
                  <a:gd name="T0" fmla="*/ 0 w 32"/>
                  <a:gd name="T1" fmla="*/ 15 h 32"/>
                  <a:gd name="T2" fmla="*/ 0 w 32"/>
                  <a:gd name="T3" fmla="*/ 19 h 32"/>
                  <a:gd name="T4" fmla="*/ 2 w 32"/>
                  <a:gd name="T5" fmla="*/ 23 h 32"/>
                  <a:gd name="T6" fmla="*/ 4 w 32"/>
                  <a:gd name="T7" fmla="*/ 27 h 32"/>
                  <a:gd name="T8" fmla="*/ 8 w 32"/>
                  <a:gd name="T9" fmla="*/ 30 h 32"/>
                  <a:gd name="T10" fmla="*/ 11 w 32"/>
                  <a:gd name="T11" fmla="*/ 31 h 32"/>
                  <a:gd name="T12" fmla="*/ 15 w 32"/>
                  <a:gd name="T13" fmla="*/ 32 h 32"/>
                  <a:gd name="T14" fmla="*/ 19 w 32"/>
                  <a:gd name="T15" fmla="*/ 31 h 32"/>
                  <a:gd name="T16" fmla="*/ 23 w 32"/>
                  <a:gd name="T17" fmla="*/ 30 h 32"/>
                  <a:gd name="T18" fmla="*/ 26 w 32"/>
                  <a:gd name="T19" fmla="*/ 27 h 32"/>
                  <a:gd name="T20" fmla="*/ 29 w 32"/>
                  <a:gd name="T21" fmla="*/ 23 h 32"/>
                  <a:gd name="T22" fmla="*/ 30 w 32"/>
                  <a:gd name="T23" fmla="*/ 19 h 32"/>
                  <a:gd name="T24" fmla="*/ 32 w 32"/>
                  <a:gd name="T25" fmla="*/ 15 h 32"/>
                  <a:gd name="T26" fmla="*/ 30 w 32"/>
                  <a:gd name="T27" fmla="*/ 11 h 32"/>
                  <a:gd name="T28" fmla="*/ 29 w 32"/>
                  <a:gd name="T29" fmla="*/ 7 h 32"/>
                  <a:gd name="T30" fmla="*/ 26 w 32"/>
                  <a:gd name="T31" fmla="*/ 4 h 32"/>
                  <a:gd name="T32" fmla="*/ 23 w 32"/>
                  <a:gd name="T33" fmla="*/ 2 h 32"/>
                  <a:gd name="T34" fmla="*/ 19 w 32"/>
                  <a:gd name="T35" fmla="*/ 0 h 32"/>
                  <a:gd name="T36" fmla="*/ 15 w 32"/>
                  <a:gd name="T37" fmla="*/ 0 h 32"/>
                  <a:gd name="T38" fmla="*/ 11 w 32"/>
                  <a:gd name="T39" fmla="*/ 0 h 32"/>
                  <a:gd name="T40" fmla="*/ 8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4" y="27"/>
                    </a:lnTo>
                    <a:lnTo>
                      <a:pt x="8" y="30"/>
                    </a:lnTo>
                    <a:lnTo>
                      <a:pt x="11" y="31"/>
                    </a:lnTo>
                    <a:lnTo>
                      <a:pt x="15" y="32"/>
                    </a:lnTo>
                    <a:lnTo>
                      <a:pt x="19" y="31"/>
                    </a:lnTo>
                    <a:lnTo>
                      <a:pt x="23" y="30"/>
                    </a:lnTo>
                    <a:lnTo>
                      <a:pt x="26" y="27"/>
                    </a:lnTo>
                    <a:lnTo>
                      <a:pt x="29" y="23"/>
                    </a:lnTo>
                    <a:lnTo>
                      <a:pt x="30" y="19"/>
                    </a:lnTo>
                    <a:lnTo>
                      <a:pt x="32" y="15"/>
                    </a:lnTo>
                    <a:lnTo>
                      <a:pt x="30" y="11"/>
                    </a:lnTo>
                    <a:lnTo>
                      <a:pt x="29" y="7"/>
                    </a:lnTo>
                    <a:lnTo>
                      <a:pt x="26" y="4"/>
                    </a:lnTo>
                    <a:lnTo>
                      <a:pt x="23" y="2"/>
                    </a:lnTo>
                    <a:lnTo>
                      <a:pt x="19" y="0"/>
                    </a:lnTo>
                    <a:lnTo>
                      <a:pt x="15" y="0"/>
                    </a:lnTo>
                    <a:lnTo>
                      <a:pt x="11" y="0"/>
                    </a:lnTo>
                    <a:lnTo>
                      <a:pt x="8"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0" name="Freeform 60"/>
              <p:cNvSpPr>
                <a:spLocks/>
              </p:cNvSpPr>
              <p:nvPr/>
            </p:nvSpPr>
            <p:spPr bwMode="auto">
              <a:xfrm>
                <a:off x="1589088" y="3078163"/>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1 w 32"/>
                  <a:gd name="T11" fmla="*/ 31 h 32"/>
                  <a:gd name="T12" fmla="*/ 16 w 32"/>
                  <a:gd name="T13" fmla="*/ 32 h 32"/>
                  <a:gd name="T14" fmla="*/ 20 w 32"/>
                  <a:gd name="T15" fmla="*/ 31 h 32"/>
                  <a:gd name="T16" fmla="*/ 23 w 32"/>
                  <a:gd name="T17" fmla="*/ 30 h 32"/>
                  <a:gd name="T18" fmla="*/ 27 w 32"/>
                  <a:gd name="T19" fmla="*/ 27 h 32"/>
                  <a:gd name="T20" fmla="*/ 30 w 32"/>
                  <a:gd name="T21" fmla="*/ 24 h 32"/>
                  <a:gd name="T22" fmla="*/ 32 w 32"/>
                  <a:gd name="T23" fmla="*/ 20 h 32"/>
                  <a:gd name="T24" fmla="*/ 32 w 32"/>
                  <a:gd name="T25" fmla="*/ 16 h 32"/>
                  <a:gd name="T26" fmla="*/ 32 w 32"/>
                  <a:gd name="T27" fmla="*/ 12 h 32"/>
                  <a:gd name="T28" fmla="*/ 30 w 32"/>
                  <a:gd name="T29" fmla="*/ 7 h 32"/>
                  <a:gd name="T30" fmla="*/ 27 w 32"/>
                  <a:gd name="T31" fmla="*/ 4 h 32"/>
                  <a:gd name="T32" fmla="*/ 23 w 32"/>
                  <a:gd name="T33" fmla="*/ 2 h 32"/>
                  <a:gd name="T34" fmla="*/ 20 w 32"/>
                  <a:gd name="T35" fmla="*/ 0 h 32"/>
                  <a:gd name="T36" fmla="*/ 16 w 32"/>
                  <a:gd name="T37" fmla="*/ 0 h 32"/>
                  <a:gd name="T38" fmla="*/ 11 w 32"/>
                  <a:gd name="T39" fmla="*/ 0 h 32"/>
                  <a:gd name="T40" fmla="*/ 8 w 32"/>
                  <a:gd name="T41" fmla="*/ 2 h 32"/>
                  <a:gd name="T42" fmla="*/ 5 w 32"/>
                  <a:gd name="T43" fmla="*/ 4 h 32"/>
                  <a:gd name="T44" fmla="*/ 2 w 32"/>
                  <a:gd name="T45" fmla="*/ 7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1" y="31"/>
                    </a:lnTo>
                    <a:lnTo>
                      <a:pt x="16" y="32"/>
                    </a:lnTo>
                    <a:lnTo>
                      <a:pt x="20" y="31"/>
                    </a:lnTo>
                    <a:lnTo>
                      <a:pt x="23" y="30"/>
                    </a:lnTo>
                    <a:lnTo>
                      <a:pt x="27" y="27"/>
                    </a:lnTo>
                    <a:lnTo>
                      <a:pt x="30" y="24"/>
                    </a:lnTo>
                    <a:lnTo>
                      <a:pt x="32" y="20"/>
                    </a:lnTo>
                    <a:lnTo>
                      <a:pt x="32" y="16"/>
                    </a:lnTo>
                    <a:lnTo>
                      <a:pt x="32" y="12"/>
                    </a:lnTo>
                    <a:lnTo>
                      <a:pt x="30" y="7"/>
                    </a:lnTo>
                    <a:lnTo>
                      <a:pt x="27" y="4"/>
                    </a:lnTo>
                    <a:lnTo>
                      <a:pt x="23" y="2"/>
                    </a:lnTo>
                    <a:lnTo>
                      <a:pt x="20" y="0"/>
                    </a:lnTo>
                    <a:lnTo>
                      <a:pt x="16" y="0"/>
                    </a:lnTo>
                    <a:lnTo>
                      <a:pt x="11" y="0"/>
                    </a:lnTo>
                    <a:lnTo>
                      <a:pt x="8" y="2"/>
                    </a:lnTo>
                    <a:lnTo>
                      <a:pt x="5" y="4"/>
                    </a:lnTo>
                    <a:lnTo>
                      <a:pt x="2" y="7"/>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1" name="Freeform 61"/>
              <p:cNvSpPr>
                <a:spLocks/>
              </p:cNvSpPr>
              <p:nvPr/>
            </p:nvSpPr>
            <p:spPr bwMode="auto">
              <a:xfrm>
                <a:off x="1614488" y="3038475"/>
                <a:ext cx="50800" cy="49213"/>
              </a:xfrm>
              <a:custGeom>
                <a:avLst/>
                <a:gdLst>
                  <a:gd name="T0" fmla="*/ 0 w 32"/>
                  <a:gd name="T1" fmla="*/ 16 h 31"/>
                  <a:gd name="T2" fmla="*/ 1 w 32"/>
                  <a:gd name="T3" fmla="*/ 20 h 31"/>
                  <a:gd name="T4" fmla="*/ 2 w 32"/>
                  <a:gd name="T5" fmla="*/ 24 h 31"/>
                  <a:gd name="T6" fmla="*/ 5 w 32"/>
                  <a:gd name="T7" fmla="*/ 27 h 31"/>
                  <a:gd name="T8" fmla="*/ 8 w 32"/>
                  <a:gd name="T9" fmla="*/ 29 h 31"/>
                  <a:gd name="T10" fmla="*/ 13 w 32"/>
                  <a:gd name="T11" fmla="*/ 31 h 31"/>
                  <a:gd name="T12" fmla="*/ 17 w 32"/>
                  <a:gd name="T13" fmla="*/ 31 h 31"/>
                  <a:gd name="T14" fmla="*/ 21 w 32"/>
                  <a:gd name="T15" fmla="*/ 31 h 31"/>
                  <a:gd name="T16" fmla="*/ 25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5 w 32"/>
                  <a:gd name="T33" fmla="*/ 2 h 31"/>
                  <a:gd name="T34" fmla="*/ 21 w 32"/>
                  <a:gd name="T35" fmla="*/ 1 h 31"/>
                  <a:gd name="T36" fmla="*/ 17 w 32"/>
                  <a:gd name="T37" fmla="*/ 0 h 31"/>
                  <a:gd name="T38" fmla="*/ 13 w 32"/>
                  <a:gd name="T39" fmla="*/ 1 h 31"/>
                  <a:gd name="T40" fmla="*/ 8 w 32"/>
                  <a:gd name="T41" fmla="*/ 2 h 31"/>
                  <a:gd name="T42" fmla="*/ 5 w 32"/>
                  <a:gd name="T43" fmla="*/ 5 h 31"/>
                  <a:gd name="T44" fmla="*/ 2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4"/>
                    </a:lnTo>
                    <a:lnTo>
                      <a:pt x="5" y="27"/>
                    </a:lnTo>
                    <a:lnTo>
                      <a:pt x="8" y="29"/>
                    </a:lnTo>
                    <a:lnTo>
                      <a:pt x="13" y="31"/>
                    </a:lnTo>
                    <a:lnTo>
                      <a:pt x="17" y="31"/>
                    </a:lnTo>
                    <a:lnTo>
                      <a:pt x="21" y="31"/>
                    </a:lnTo>
                    <a:lnTo>
                      <a:pt x="25" y="29"/>
                    </a:lnTo>
                    <a:lnTo>
                      <a:pt x="28" y="27"/>
                    </a:lnTo>
                    <a:lnTo>
                      <a:pt x="30" y="24"/>
                    </a:lnTo>
                    <a:lnTo>
                      <a:pt x="32" y="20"/>
                    </a:lnTo>
                    <a:lnTo>
                      <a:pt x="32" y="16"/>
                    </a:lnTo>
                    <a:lnTo>
                      <a:pt x="32" y="12"/>
                    </a:lnTo>
                    <a:lnTo>
                      <a:pt x="30" y="8"/>
                    </a:lnTo>
                    <a:lnTo>
                      <a:pt x="28" y="5"/>
                    </a:lnTo>
                    <a:lnTo>
                      <a:pt x="25" y="2"/>
                    </a:lnTo>
                    <a:lnTo>
                      <a:pt x="21" y="1"/>
                    </a:lnTo>
                    <a:lnTo>
                      <a:pt x="17" y="0"/>
                    </a:lnTo>
                    <a:lnTo>
                      <a:pt x="13"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2" name="Freeform 62"/>
              <p:cNvSpPr>
                <a:spLocks/>
              </p:cNvSpPr>
              <p:nvPr/>
            </p:nvSpPr>
            <p:spPr bwMode="auto">
              <a:xfrm>
                <a:off x="1643063" y="3055938"/>
                <a:ext cx="50800" cy="50800"/>
              </a:xfrm>
              <a:custGeom>
                <a:avLst/>
                <a:gdLst>
                  <a:gd name="T0" fmla="*/ 0 w 32"/>
                  <a:gd name="T1" fmla="*/ 16 h 32"/>
                  <a:gd name="T2" fmla="*/ 0 w 32"/>
                  <a:gd name="T3" fmla="*/ 20 h 32"/>
                  <a:gd name="T4" fmla="*/ 2 w 32"/>
                  <a:gd name="T5" fmla="*/ 24 h 32"/>
                  <a:gd name="T6" fmla="*/ 4 w 32"/>
                  <a:gd name="T7" fmla="*/ 28 h 32"/>
                  <a:gd name="T8" fmla="*/ 7 w 32"/>
                  <a:gd name="T9" fmla="*/ 30 h 32"/>
                  <a:gd name="T10" fmla="*/ 11 w 32"/>
                  <a:gd name="T11" fmla="*/ 32 h 32"/>
                  <a:gd name="T12" fmla="*/ 15 w 32"/>
                  <a:gd name="T13" fmla="*/ 32 h 32"/>
                  <a:gd name="T14" fmla="*/ 19 w 32"/>
                  <a:gd name="T15" fmla="*/ 32 h 32"/>
                  <a:gd name="T16" fmla="*/ 23 w 32"/>
                  <a:gd name="T17" fmla="*/ 30 h 32"/>
                  <a:gd name="T18" fmla="*/ 26 w 32"/>
                  <a:gd name="T19" fmla="*/ 28 h 32"/>
                  <a:gd name="T20" fmla="*/ 30 w 32"/>
                  <a:gd name="T21" fmla="*/ 24 h 32"/>
                  <a:gd name="T22" fmla="*/ 31 w 32"/>
                  <a:gd name="T23" fmla="*/ 20 h 32"/>
                  <a:gd name="T24" fmla="*/ 32 w 32"/>
                  <a:gd name="T25" fmla="*/ 16 h 32"/>
                  <a:gd name="T26" fmla="*/ 31 w 32"/>
                  <a:gd name="T27" fmla="*/ 11 h 32"/>
                  <a:gd name="T28" fmla="*/ 30 w 32"/>
                  <a:gd name="T29" fmla="*/ 8 h 32"/>
                  <a:gd name="T30" fmla="*/ 26 w 32"/>
                  <a:gd name="T31" fmla="*/ 5 h 32"/>
                  <a:gd name="T32" fmla="*/ 23 w 32"/>
                  <a:gd name="T33" fmla="*/ 2 h 32"/>
                  <a:gd name="T34" fmla="*/ 19 w 32"/>
                  <a:gd name="T35" fmla="*/ 1 h 32"/>
                  <a:gd name="T36" fmla="*/ 15 w 32"/>
                  <a:gd name="T37" fmla="*/ 0 h 32"/>
                  <a:gd name="T38" fmla="*/ 11 w 32"/>
                  <a:gd name="T39" fmla="*/ 1 h 32"/>
                  <a:gd name="T40" fmla="*/ 7 w 32"/>
                  <a:gd name="T41" fmla="*/ 2 h 32"/>
                  <a:gd name="T42" fmla="*/ 4 w 32"/>
                  <a:gd name="T43" fmla="*/ 5 h 32"/>
                  <a:gd name="T44" fmla="*/ 2 w 32"/>
                  <a:gd name="T45" fmla="*/ 8 h 32"/>
                  <a:gd name="T46" fmla="*/ 0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4" y="28"/>
                    </a:lnTo>
                    <a:lnTo>
                      <a:pt x="7" y="30"/>
                    </a:lnTo>
                    <a:lnTo>
                      <a:pt x="11" y="32"/>
                    </a:lnTo>
                    <a:lnTo>
                      <a:pt x="15" y="32"/>
                    </a:lnTo>
                    <a:lnTo>
                      <a:pt x="19" y="32"/>
                    </a:lnTo>
                    <a:lnTo>
                      <a:pt x="23" y="30"/>
                    </a:lnTo>
                    <a:lnTo>
                      <a:pt x="26" y="28"/>
                    </a:lnTo>
                    <a:lnTo>
                      <a:pt x="30" y="24"/>
                    </a:lnTo>
                    <a:lnTo>
                      <a:pt x="31" y="20"/>
                    </a:lnTo>
                    <a:lnTo>
                      <a:pt x="32" y="16"/>
                    </a:lnTo>
                    <a:lnTo>
                      <a:pt x="31" y="11"/>
                    </a:lnTo>
                    <a:lnTo>
                      <a:pt x="30" y="8"/>
                    </a:lnTo>
                    <a:lnTo>
                      <a:pt x="26" y="5"/>
                    </a:lnTo>
                    <a:lnTo>
                      <a:pt x="23" y="2"/>
                    </a:lnTo>
                    <a:lnTo>
                      <a:pt x="19" y="1"/>
                    </a:lnTo>
                    <a:lnTo>
                      <a:pt x="15" y="0"/>
                    </a:lnTo>
                    <a:lnTo>
                      <a:pt x="11" y="1"/>
                    </a:lnTo>
                    <a:lnTo>
                      <a:pt x="7" y="2"/>
                    </a:lnTo>
                    <a:lnTo>
                      <a:pt x="4" y="5"/>
                    </a:lnTo>
                    <a:lnTo>
                      <a:pt x="2" y="8"/>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3" name="Freeform 63"/>
              <p:cNvSpPr>
                <a:spLocks/>
              </p:cNvSpPr>
              <p:nvPr/>
            </p:nvSpPr>
            <p:spPr bwMode="auto">
              <a:xfrm>
                <a:off x="1651000" y="3105150"/>
                <a:ext cx="50800" cy="50800"/>
              </a:xfrm>
              <a:custGeom>
                <a:avLst/>
                <a:gdLst>
                  <a:gd name="T0" fmla="*/ 0 w 32"/>
                  <a:gd name="T1" fmla="*/ 16 h 32"/>
                  <a:gd name="T2" fmla="*/ 1 w 32"/>
                  <a:gd name="T3" fmla="*/ 20 h 32"/>
                  <a:gd name="T4" fmla="*/ 3 w 32"/>
                  <a:gd name="T5" fmla="*/ 23 h 32"/>
                  <a:gd name="T6" fmla="*/ 5 w 32"/>
                  <a:gd name="T7" fmla="*/ 28 h 32"/>
                  <a:gd name="T8" fmla="*/ 8 w 32"/>
                  <a:gd name="T9" fmla="*/ 30 h 32"/>
                  <a:gd name="T10" fmla="*/ 12 w 32"/>
                  <a:gd name="T11" fmla="*/ 32 h 32"/>
                  <a:gd name="T12" fmla="*/ 16 w 32"/>
                  <a:gd name="T13" fmla="*/ 32 h 32"/>
                  <a:gd name="T14" fmla="*/ 20 w 32"/>
                  <a:gd name="T15" fmla="*/ 32 h 32"/>
                  <a:gd name="T16" fmla="*/ 25 w 32"/>
                  <a:gd name="T17" fmla="*/ 30 h 32"/>
                  <a:gd name="T18" fmla="*/ 28 w 32"/>
                  <a:gd name="T19" fmla="*/ 28 h 32"/>
                  <a:gd name="T20" fmla="*/ 30 w 32"/>
                  <a:gd name="T21" fmla="*/ 23 h 32"/>
                  <a:gd name="T22" fmla="*/ 32 w 32"/>
                  <a:gd name="T23" fmla="*/ 20 h 32"/>
                  <a:gd name="T24" fmla="*/ 32 w 32"/>
                  <a:gd name="T25" fmla="*/ 16 h 32"/>
                  <a:gd name="T26" fmla="*/ 32 w 32"/>
                  <a:gd name="T27" fmla="*/ 11 h 32"/>
                  <a:gd name="T28" fmla="*/ 30 w 32"/>
                  <a:gd name="T29" fmla="*/ 8 h 32"/>
                  <a:gd name="T30" fmla="*/ 28 w 32"/>
                  <a:gd name="T31" fmla="*/ 5 h 32"/>
                  <a:gd name="T32" fmla="*/ 25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3 w 32"/>
                  <a:gd name="T45" fmla="*/ 8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3" y="23"/>
                    </a:lnTo>
                    <a:lnTo>
                      <a:pt x="5" y="28"/>
                    </a:lnTo>
                    <a:lnTo>
                      <a:pt x="8" y="30"/>
                    </a:lnTo>
                    <a:lnTo>
                      <a:pt x="12" y="32"/>
                    </a:lnTo>
                    <a:lnTo>
                      <a:pt x="16" y="32"/>
                    </a:lnTo>
                    <a:lnTo>
                      <a:pt x="20" y="32"/>
                    </a:lnTo>
                    <a:lnTo>
                      <a:pt x="25" y="30"/>
                    </a:lnTo>
                    <a:lnTo>
                      <a:pt x="28" y="28"/>
                    </a:lnTo>
                    <a:lnTo>
                      <a:pt x="30" y="23"/>
                    </a:lnTo>
                    <a:lnTo>
                      <a:pt x="32" y="20"/>
                    </a:lnTo>
                    <a:lnTo>
                      <a:pt x="32" y="16"/>
                    </a:lnTo>
                    <a:lnTo>
                      <a:pt x="32" y="11"/>
                    </a:lnTo>
                    <a:lnTo>
                      <a:pt x="30" y="8"/>
                    </a:lnTo>
                    <a:lnTo>
                      <a:pt x="28" y="5"/>
                    </a:lnTo>
                    <a:lnTo>
                      <a:pt x="25" y="2"/>
                    </a:lnTo>
                    <a:lnTo>
                      <a:pt x="20" y="1"/>
                    </a:lnTo>
                    <a:lnTo>
                      <a:pt x="16" y="0"/>
                    </a:lnTo>
                    <a:lnTo>
                      <a:pt x="12" y="1"/>
                    </a:lnTo>
                    <a:lnTo>
                      <a:pt x="8" y="2"/>
                    </a:lnTo>
                    <a:lnTo>
                      <a:pt x="5" y="5"/>
                    </a:lnTo>
                    <a:lnTo>
                      <a:pt x="3" y="8"/>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4" name="Freeform 64"/>
              <p:cNvSpPr>
                <a:spLocks/>
              </p:cNvSpPr>
              <p:nvPr/>
            </p:nvSpPr>
            <p:spPr bwMode="auto">
              <a:xfrm>
                <a:off x="1670050" y="3141663"/>
                <a:ext cx="50800" cy="50800"/>
              </a:xfrm>
              <a:custGeom>
                <a:avLst/>
                <a:gdLst>
                  <a:gd name="T0" fmla="*/ 0 w 32"/>
                  <a:gd name="T1" fmla="*/ 17 h 32"/>
                  <a:gd name="T2" fmla="*/ 0 w 32"/>
                  <a:gd name="T3" fmla="*/ 21 h 32"/>
                  <a:gd name="T4" fmla="*/ 2 w 32"/>
                  <a:gd name="T5" fmla="*/ 24 h 32"/>
                  <a:gd name="T6" fmla="*/ 4 w 32"/>
                  <a:gd name="T7" fmla="*/ 28 h 32"/>
                  <a:gd name="T8" fmla="*/ 8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30 w 32"/>
                  <a:gd name="T21" fmla="*/ 24 h 32"/>
                  <a:gd name="T22" fmla="*/ 31 w 32"/>
                  <a:gd name="T23" fmla="*/ 21 h 32"/>
                  <a:gd name="T24" fmla="*/ 32 w 32"/>
                  <a:gd name="T25" fmla="*/ 17 h 32"/>
                  <a:gd name="T26" fmla="*/ 31 w 32"/>
                  <a:gd name="T27" fmla="*/ 12 h 32"/>
                  <a:gd name="T28" fmla="*/ 30 w 32"/>
                  <a:gd name="T29" fmla="*/ 9 h 32"/>
                  <a:gd name="T30" fmla="*/ 27 w 32"/>
                  <a:gd name="T31" fmla="*/ 5 h 32"/>
                  <a:gd name="T32" fmla="*/ 24 w 32"/>
                  <a:gd name="T33" fmla="*/ 3 h 32"/>
                  <a:gd name="T34" fmla="*/ 20 w 32"/>
                  <a:gd name="T35" fmla="*/ 1 h 32"/>
                  <a:gd name="T36" fmla="*/ 16 w 32"/>
                  <a:gd name="T37" fmla="*/ 0 h 32"/>
                  <a:gd name="T38" fmla="*/ 12 w 32"/>
                  <a:gd name="T39" fmla="*/ 1 h 32"/>
                  <a:gd name="T40" fmla="*/ 8 w 32"/>
                  <a:gd name="T41" fmla="*/ 3 h 32"/>
                  <a:gd name="T42" fmla="*/ 4 w 32"/>
                  <a:gd name="T43" fmla="*/ 5 h 32"/>
                  <a:gd name="T44" fmla="*/ 2 w 32"/>
                  <a:gd name="T45" fmla="*/ 9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4" y="28"/>
                    </a:lnTo>
                    <a:lnTo>
                      <a:pt x="8" y="30"/>
                    </a:lnTo>
                    <a:lnTo>
                      <a:pt x="12" y="32"/>
                    </a:lnTo>
                    <a:lnTo>
                      <a:pt x="16" y="32"/>
                    </a:lnTo>
                    <a:lnTo>
                      <a:pt x="20" y="32"/>
                    </a:lnTo>
                    <a:lnTo>
                      <a:pt x="24" y="30"/>
                    </a:lnTo>
                    <a:lnTo>
                      <a:pt x="27" y="28"/>
                    </a:lnTo>
                    <a:lnTo>
                      <a:pt x="30" y="24"/>
                    </a:lnTo>
                    <a:lnTo>
                      <a:pt x="31" y="21"/>
                    </a:lnTo>
                    <a:lnTo>
                      <a:pt x="32" y="17"/>
                    </a:lnTo>
                    <a:lnTo>
                      <a:pt x="31" y="12"/>
                    </a:lnTo>
                    <a:lnTo>
                      <a:pt x="30" y="9"/>
                    </a:lnTo>
                    <a:lnTo>
                      <a:pt x="27" y="5"/>
                    </a:lnTo>
                    <a:lnTo>
                      <a:pt x="24" y="3"/>
                    </a:lnTo>
                    <a:lnTo>
                      <a:pt x="20" y="1"/>
                    </a:lnTo>
                    <a:lnTo>
                      <a:pt x="16" y="0"/>
                    </a:lnTo>
                    <a:lnTo>
                      <a:pt x="12" y="1"/>
                    </a:lnTo>
                    <a:lnTo>
                      <a:pt x="8" y="3"/>
                    </a:lnTo>
                    <a:lnTo>
                      <a:pt x="4" y="5"/>
                    </a:lnTo>
                    <a:lnTo>
                      <a:pt x="2" y="9"/>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5" name="Freeform 65"/>
              <p:cNvSpPr>
                <a:spLocks/>
              </p:cNvSpPr>
              <p:nvPr/>
            </p:nvSpPr>
            <p:spPr bwMode="auto">
              <a:xfrm>
                <a:off x="1649413" y="3176588"/>
                <a:ext cx="50800" cy="50800"/>
              </a:xfrm>
              <a:custGeom>
                <a:avLst/>
                <a:gdLst>
                  <a:gd name="T0" fmla="*/ 0 w 32"/>
                  <a:gd name="T1" fmla="*/ 17 h 32"/>
                  <a:gd name="T2" fmla="*/ 0 w 32"/>
                  <a:gd name="T3" fmla="*/ 21 h 32"/>
                  <a:gd name="T4" fmla="*/ 2 w 32"/>
                  <a:gd name="T5" fmla="*/ 24 h 32"/>
                  <a:gd name="T6" fmla="*/ 4 w 32"/>
                  <a:gd name="T7" fmla="*/ 28 h 32"/>
                  <a:gd name="T8" fmla="*/ 8 w 32"/>
                  <a:gd name="T9" fmla="*/ 30 h 32"/>
                  <a:gd name="T10" fmla="*/ 11 w 32"/>
                  <a:gd name="T11" fmla="*/ 32 h 32"/>
                  <a:gd name="T12" fmla="*/ 15 w 32"/>
                  <a:gd name="T13" fmla="*/ 32 h 32"/>
                  <a:gd name="T14" fmla="*/ 19 w 32"/>
                  <a:gd name="T15" fmla="*/ 32 h 32"/>
                  <a:gd name="T16" fmla="*/ 24 w 32"/>
                  <a:gd name="T17" fmla="*/ 30 h 32"/>
                  <a:gd name="T18" fmla="*/ 27 w 32"/>
                  <a:gd name="T19" fmla="*/ 28 h 32"/>
                  <a:gd name="T20" fmla="*/ 30 w 32"/>
                  <a:gd name="T21" fmla="*/ 24 h 32"/>
                  <a:gd name="T22" fmla="*/ 31 w 32"/>
                  <a:gd name="T23" fmla="*/ 21 h 32"/>
                  <a:gd name="T24" fmla="*/ 32 w 32"/>
                  <a:gd name="T25" fmla="*/ 17 h 32"/>
                  <a:gd name="T26" fmla="*/ 31 w 32"/>
                  <a:gd name="T27" fmla="*/ 11 h 32"/>
                  <a:gd name="T28" fmla="*/ 30 w 32"/>
                  <a:gd name="T29" fmla="*/ 8 h 32"/>
                  <a:gd name="T30" fmla="*/ 27 w 32"/>
                  <a:gd name="T31" fmla="*/ 5 h 32"/>
                  <a:gd name="T32" fmla="*/ 24 w 32"/>
                  <a:gd name="T33" fmla="*/ 2 h 32"/>
                  <a:gd name="T34" fmla="*/ 19 w 32"/>
                  <a:gd name="T35" fmla="*/ 1 h 32"/>
                  <a:gd name="T36" fmla="*/ 15 w 32"/>
                  <a:gd name="T37" fmla="*/ 0 h 32"/>
                  <a:gd name="T38" fmla="*/ 11 w 32"/>
                  <a:gd name="T39" fmla="*/ 1 h 32"/>
                  <a:gd name="T40" fmla="*/ 8 w 32"/>
                  <a:gd name="T41" fmla="*/ 2 h 32"/>
                  <a:gd name="T42" fmla="*/ 4 w 32"/>
                  <a:gd name="T43" fmla="*/ 5 h 32"/>
                  <a:gd name="T44" fmla="*/ 2 w 32"/>
                  <a:gd name="T45" fmla="*/ 8 h 32"/>
                  <a:gd name="T46" fmla="*/ 0 w 32"/>
                  <a:gd name="T47" fmla="*/ 11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4" y="28"/>
                    </a:lnTo>
                    <a:lnTo>
                      <a:pt x="8" y="30"/>
                    </a:lnTo>
                    <a:lnTo>
                      <a:pt x="11" y="32"/>
                    </a:lnTo>
                    <a:lnTo>
                      <a:pt x="15" y="32"/>
                    </a:lnTo>
                    <a:lnTo>
                      <a:pt x="19" y="32"/>
                    </a:lnTo>
                    <a:lnTo>
                      <a:pt x="24" y="30"/>
                    </a:lnTo>
                    <a:lnTo>
                      <a:pt x="27" y="28"/>
                    </a:lnTo>
                    <a:lnTo>
                      <a:pt x="30" y="24"/>
                    </a:lnTo>
                    <a:lnTo>
                      <a:pt x="31" y="21"/>
                    </a:lnTo>
                    <a:lnTo>
                      <a:pt x="32" y="17"/>
                    </a:lnTo>
                    <a:lnTo>
                      <a:pt x="31" y="11"/>
                    </a:lnTo>
                    <a:lnTo>
                      <a:pt x="30" y="8"/>
                    </a:lnTo>
                    <a:lnTo>
                      <a:pt x="27" y="5"/>
                    </a:lnTo>
                    <a:lnTo>
                      <a:pt x="24" y="2"/>
                    </a:lnTo>
                    <a:lnTo>
                      <a:pt x="19" y="1"/>
                    </a:lnTo>
                    <a:lnTo>
                      <a:pt x="15" y="0"/>
                    </a:lnTo>
                    <a:lnTo>
                      <a:pt x="11" y="1"/>
                    </a:lnTo>
                    <a:lnTo>
                      <a:pt x="8" y="2"/>
                    </a:lnTo>
                    <a:lnTo>
                      <a:pt x="4" y="5"/>
                    </a:lnTo>
                    <a:lnTo>
                      <a:pt x="2" y="8"/>
                    </a:lnTo>
                    <a:lnTo>
                      <a:pt x="0" y="11"/>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6" name="Freeform 66"/>
              <p:cNvSpPr>
                <a:spLocks/>
              </p:cNvSpPr>
              <p:nvPr/>
            </p:nvSpPr>
            <p:spPr bwMode="auto">
              <a:xfrm>
                <a:off x="1670050" y="3206750"/>
                <a:ext cx="52388" cy="50800"/>
              </a:xfrm>
              <a:custGeom>
                <a:avLst/>
                <a:gdLst>
                  <a:gd name="T0" fmla="*/ 0 w 33"/>
                  <a:gd name="T1" fmla="*/ 16 h 32"/>
                  <a:gd name="T2" fmla="*/ 1 w 33"/>
                  <a:gd name="T3" fmla="*/ 20 h 32"/>
                  <a:gd name="T4" fmla="*/ 3 w 33"/>
                  <a:gd name="T5" fmla="*/ 24 h 32"/>
                  <a:gd name="T6" fmla="*/ 5 w 33"/>
                  <a:gd name="T7" fmla="*/ 27 h 32"/>
                  <a:gd name="T8" fmla="*/ 8 w 33"/>
                  <a:gd name="T9" fmla="*/ 30 h 32"/>
                  <a:gd name="T10" fmla="*/ 13 w 33"/>
                  <a:gd name="T11" fmla="*/ 32 h 32"/>
                  <a:gd name="T12" fmla="*/ 17 w 33"/>
                  <a:gd name="T13" fmla="*/ 32 h 32"/>
                  <a:gd name="T14" fmla="*/ 21 w 33"/>
                  <a:gd name="T15" fmla="*/ 32 h 32"/>
                  <a:gd name="T16" fmla="*/ 25 w 33"/>
                  <a:gd name="T17" fmla="*/ 30 h 32"/>
                  <a:gd name="T18" fmla="*/ 28 w 33"/>
                  <a:gd name="T19" fmla="*/ 27 h 32"/>
                  <a:gd name="T20" fmla="*/ 30 w 33"/>
                  <a:gd name="T21" fmla="*/ 24 h 32"/>
                  <a:gd name="T22" fmla="*/ 32 w 33"/>
                  <a:gd name="T23" fmla="*/ 20 h 32"/>
                  <a:gd name="T24" fmla="*/ 33 w 33"/>
                  <a:gd name="T25" fmla="*/ 16 h 32"/>
                  <a:gd name="T26" fmla="*/ 32 w 33"/>
                  <a:gd name="T27" fmla="*/ 12 h 32"/>
                  <a:gd name="T28" fmla="*/ 30 w 33"/>
                  <a:gd name="T29" fmla="*/ 8 h 32"/>
                  <a:gd name="T30" fmla="*/ 28 w 33"/>
                  <a:gd name="T31" fmla="*/ 5 h 32"/>
                  <a:gd name="T32" fmla="*/ 25 w 33"/>
                  <a:gd name="T33" fmla="*/ 2 h 32"/>
                  <a:gd name="T34" fmla="*/ 21 w 33"/>
                  <a:gd name="T35" fmla="*/ 1 h 32"/>
                  <a:gd name="T36" fmla="*/ 17 w 33"/>
                  <a:gd name="T37" fmla="*/ 0 h 32"/>
                  <a:gd name="T38" fmla="*/ 13 w 33"/>
                  <a:gd name="T39" fmla="*/ 1 h 32"/>
                  <a:gd name="T40" fmla="*/ 8 w 33"/>
                  <a:gd name="T41" fmla="*/ 2 h 32"/>
                  <a:gd name="T42" fmla="*/ 5 w 33"/>
                  <a:gd name="T43" fmla="*/ 5 h 32"/>
                  <a:gd name="T44" fmla="*/ 3 w 33"/>
                  <a:gd name="T45" fmla="*/ 8 h 32"/>
                  <a:gd name="T46" fmla="*/ 1 w 33"/>
                  <a:gd name="T47" fmla="*/ 12 h 32"/>
                  <a:gd name="T48" fmla="*/ 0 w 33"/>
                  <a:gd name="T49" fmla="*/ 16 h 32"/>
                  <a:gd name="T50" fmla="*/ 0 w 33"/>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6"/>
                    </a:moveTo>
                    <a:lnTo>
                      <a:pt x="1" y="20"/>
                    </a:lnTo>
                    <a:lnTo>
                      <a:pt x="3" y="24"/>
                    </a:lnTo>
                    <a:lnTo>
                      <a:pt x="5" y="27"/>
                    </a:lnTo>
                    <a:lnTo>
                      <a:pt x="8" y="30"/>
                    </a:lnTo>
                    <a:lnTo>
                      <a:pt x="13" y="32"/>
                    </a:lnTo>
                    <a:lnTo>
                      <a:pt x="17" y="32"/>
                    </a:lnTo>
                    <a:lnTo>
                      <a:pt x="21" y="32"/>
                    </a:lnTo>
                    <a:lnTo>
                      <a:pt x="25" y="30"/>
                    </a:lnTo>
                    <a:lnTo>
                      <a:pt x="28" y="27"/>
                    </a:lnTo>
                    <a:lnTo>
                      <a:pt x="30" y="24"/>
                    </a:lnTo>
                    <a:lnTo>
                      <a:pt x="32" y="20"/>
                    </a:lnTo>
                    <a:lnTo>
                      <a:pt x="33" y="16"/>
                    </a:lnTo>
                    <a:lnTo>
                      <a:pt x="32" y="12"/>
                    </a:lnTo>
                    <a:lnTo>
                      <a:pt x="30" y="8"/>
                    </a:lnTo>
                    <a:lnTo>
                      <a:pt x="28" y="5"/>
                    </a:lnTo>
                    <a:lnTo>
                      <a:pt x="25" y="2"/>
                    </a:lnTo>
                    <a:lnTo>
                      <a:pt x="21" y="1"/>
                    </a:lnTo>
                    <a:lnTo>
                      <a:pt x="17" y="0"/>
                    </a:lnTo>
                    <a:lnTo>
                      <a:pt x="13" y="1"/>
                    </a:lnTo>
                    <a:lnTo>
                      <a:pt x="8" y="2"/>
                    </a:lnTo>
                    <a:lnTo>
                      <a:pt x="5" y="5"/>
                    </a:lnTo>
                    <a:lnTo>
                      <a:pt x="3"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7" name="Freeform 67"/>
              <p:cNvSpPr>
                <a:spLocks/>
              </p:cNvSpPr>
              <p:nvPr/>
            </p:nvSpPr>
            <p:spPr bwMode="auto">
              <a:xfrm>
                <a:off x="1606550" y="3138488"/>
                <a:ext cx="52388" cy="50800"/>
              </a:xfrm>
              <a:custGeom>
                <a:avLst/>
                <a:gdLst>
                  <a:gd name="T0" fmla="*/ 0 w 33"/>
                  <a:gd name="T1" fmla="*/ 16 h 32"/>
                  <a:gd name="T2" fmla="*/ 1 w 33"/>
                  <a:gd name="T3" fmla="*/ 20 h 32"/>
                  <a:gd name="T4" fmla="*/ 3 w 33"/>
                  <a:gd name="T5" fmla="*/ 24 h 32"/>
                  <a:gd name="T6" fmla="*/ 5 w 33"/>
                  <a:gd name="T7" fmla="*/ 27 h 32"/>
                  <a:gd name="T8" fmla="*/ 8 w 33"/>
                  <a:gd name="T9" fmla="*/ 30 h 32"/>
                  <a:gd name="T10" fmla="*/ 12 w 33"/>
                  <a:gd name="T11" fmla="*/ 31 h 32"/>
                  <a:gd name="T12" fmla="*/ 16 w 33"/>
                  <a:gd name="T13" fmla="*/ 32 h 32"/>
                  <a:gd name="T14" fmla="*/ 21 w 33"/>
                  <a:gd name="T15" fmla="*/ 31 h 32"/>
                  <a:gd name="T16" fmla="*/ 25 w 33"/>
                  <a:gd name="T17" fmla="*/ 30 h 32"/>
                  <a:gd name="T18" fmla="*/ 28 w 33"/>
                  <a:gd name="T19" fmla="*/ 27 h 32"/>
                  <a:gd name="T20" fmla="*/ 30 w 33"/>
                  <a:gd name="T21" fmla="*/ 24 h 32"/>
                  <a:gd name="T22" fmla="*/ 32 w 33"/>
                  <a:gd name="T23" fmla="*/ 20 h 32"/>
                  <a:gd name="T24" fmla="*/ 33 w 33"/>
                  <a:gd name="T25" fmla="*/ 16 h 32"/>
                  <a:gd name="T26" fmla="*/ 32 w 33"/>
                  <a:gd name="T27" fmla="*/ 12 h 32"/>
                  <a:gd name="T28" fmla="*/ 30 w 33"/>
                  <a:gd name="T29" fmla="*/ 8 h 32"/>
                  <a:gd name="T30" fmla="*/ 28 w 33"/>
                  <a:gd name="T31" fmla="*/ 5 h 32"/>
                  <a:gd name="T32" fmla="*/ 25 w 33"/>
                  <a:gd name="T33" fmla="*/ 2 h 32"/>
                  <a:gd name="T34" fmla="*/ 21 w 33"/>
                  <a:gd name="T35" fmla="*/ 0 h 32"/>
                  <a:gd name="T36" fmla="*/ 16 w 33"/>
                  <a:gd name="T37" fmla="*/ 0 h 32"/>
                  <a:gd name="T38" fmla="*/ 12 w 33"/>
                  <a:gd name="T39" fmla="*/ 0 h 32"/>
                  <a:gd name="T40" fmla="*/ 8 w 33"/>
                  <a:gd name="T41" fmla="*/ 2 h 32"/>
                  <a:gd name="T42" fmla="*/ 5 w 33"/>
                  <a:gd name="T43" fmla="*/ 5 h 32"/>
                  <a:gd name="T44" fmla="*/ 3 w 33"/>
                  <a:gd name="T45" fmla="*/ 8 h 32"/>
                  <a:gd name="T46" fmla="*/ 1 w 33"/>
                  <a:gd name="T47" fmla="*/ 12 h 32"/>
                  <a:gd name="T48" fmla="*/ 0 w 33"/>
                  <a:gd name="T49" fmla="*/ 16 h 32"/>
                  <a:gd name="T50" fmla="*/ 0 w 33"/>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6"/>
                    </a:moveTo>
                    <a:lnTo>
                      <a:pt x="1" y="20"/>
                    </a:lnTo>
                    <a:lnTo>
                      <a:pt x="3" y="24"/>
                    </a:lnTo>
                    <a:lnTo>
                      <a:pt x="5" y="27"/>
                    </a:lnTo>
                    <a:lnTo>
                      <a:pt x="8" y="30"/>
                    </a:lnTo>
                    <a:lnTo>
                      <a:pt x="12" y="31"/>
                    </a:lnTo>
                    <a:lnTo>
                      <a:pt x="16" y="32"/>
                    </a:lnTo>
                    <a:lnTo>
                      <a:pt x="21" y="31"/>
                    </a:lnTo>
                    <a:lnTo>
                      <a:pt x="25" y="30"/>
                    </a:lnTo>
                    <a:lnTo>
                      <a:pt x="28" y="27"/>
                    </a:lnTo>
                    <a:lnTo>
                      <a:pt x="30" y="24"/>
                    </a:lnTo>
                    <a:lnTo>
                      <a:pt x="32" y="20"/>
                    </a:lnTo>
                    <a:lnTo>
                      <a:pt x="33" y="16"/>
                    </a:lnTo>
                    <a:lnTo>
                      <a:pt x="32" y="12"/>
                    </a:lnTo>
                    <a:lnTo>
                      <a:pt x="30" y="8"/>
                    </a:lnTo>
                    <a:lnTo>
                      <a:pt x="28" y="5"/>
                    </a:lnTo>
                    <a:lnTo>
                      <a:pt x="25" y="2"/>
                    </a:lnTo>
                    <a:lnTo>
                      <a:pt x="21" y="0"/>
                    </a:lnTo>
                    <a:lnTo>
                      <a:pt x="16" y="0"/>
                    </a:lnTo>
                    <a:lnTo>
                      <a:pt x="12" y="0"/>
                    </a:lnTo>
                    <a:lnTo>
                      <a:pt x="8" y="2"/>
                    </a:lnTo>
                    <a:lnTo>
                      <a:pt x="5" y="5"/>
                    </a:lnTo>
                    <a:lnTo>
                      <a:pt x="3"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8" name="Freeform 68"/>
              <p:cNvSpPr>
                <a:spLocks/>
              </p:cNvSpPr>
              <p:nvPr/>
            </p:nvSpPr>
            <p:spPr bwMode="auto">
              <a:xfrm>
                <a:off x="1557338" y="3087688"/>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5 h 32"/>
                  <a:gd name="T32" fmla="*/ 25 w 32"/>
                  <a:gd name="T33" fmla="*/ 3 h 32"/>
                  <a:gd name="T34" fmla="*/ 21 w 32"/>
                  <a:gd name="T35" fmla="*/ 0 h 32"/>
                  <a:gd name="T36" fmla="*/ 17 w 32"/>
                  <a:gd name="T37" fmla="*/ 0 h 32"/>
                  <a:gd name="T38" fmla="*/ 12 w 32"/>
                  <a:gd name="T39" fmla="*/ 0 h 32"/>
                  <a:gd name="T40" fmla="*/ 8 w 32"/>
                  <a:gd name="T41" fmla="*/ 3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7" y="32"/>
                    </a:lnTo>
                    <a:lnTo>
                      <a:pt x="21" y="31"/>
                    </a:lnTo>
                    <a:lnTo>
                      <a:pt x="25" y="30"/>
                    </a:lnTo>
                    <a:lnTo>
                      <a:pt x="28" y="27"/>
                    </a:lnTo>
                    <a:lnTo>
                      <a:pt x="30" y="24"/>
                    </a:lnTo>
                    <a:lnTo>
                      <a:pt x="32" y="20"/>
                    </a:lnTo>
                    <a:lnTo>
                      <a:pt x="32" y="16"/>
                    </a:lnTo>
                    <a:lnTo>
                      <a:pt x="32" y="12"/>
                    </a:lnTo>
                    <a:lnTo>
                      <a:pt x="30" y="8"/>
                    </a:lnTo>
                    <a:lnTo>
                      <a:pt x="28" y="5"/>
                    </a:lnTo>
                    <a:lnTo>
                      <a:pt x="25" y="3"/>
                    </a:lnTo>
                    <a:lnTo>
                      <a:pt x="21" y="0"/>
                    </a:lnTo>
                    <a:lnTo>
                      <a:pt x="17" y="0"/>
                    </a:lnTo>
                    <a:lnTo>
                      <a:pt x="12" y="0"/>
                    </a:lnTo>
                    <a:lnTo>
                      <a:pt x="8" y="3"/>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9" name="Freeform 69"/>
              <p:cNvSpPr>
                <a:spLocks/>
              </p:cNvSpPr>
              <p:nvPr/>
            </p:nvSpPr>
            <p:spPr bwMode="auto">
              <a:xfrm>
                <a:off x="1558925" y="3122613"/>
                <a:ext cx="50800" cy="50800"/>
              </a:xfrm>
              <a:custGeom>
                <a:avLst/>
                <a:gdLst>
                  <a:gd name="T0" fmla="*/ 0 w 32"/>
                  <a:gd name="T1" fmla="*/ 17 h 32"/>
                  <a:gd name="T2" fmla="*/ 0 w 32"/>
                  <a:gd name="T3" fmla="*/ 21 h 32"/>
                  <a:gd name="T4" fmla="*/ 2 w 32"/>
                  <a:gd name="T5" fmla="*/ 24 h 32"/>
                  <a:gd name="T6" fmla="*/ 5 w 32"/>
                  <a:gd name="T7" fmla="*/ 28 h 32"/>
                  <a:gd name="T8" fmla="*/ 8 w 32"/>
                  <a:gd name="T9" fmla="*/ 30 h 32"/>
                  <a:gd name="T10" fmla="*/ 11 w 32"/>
                  <a:gd name="T11" fmla="*/ 32 h 32"/>
                  <a:gd name="T12" fmla="*/ 16 w 32"/>
                  <a:gd name="T13" fmla="*/ 32 h 32"/>
                  <a:gd name="T14" fmla="*/ 21 w 32"/>
                  <a:gd name="T15" fmla="*/ 32 h 32"/>
                  <a:gd name="T16" fmla="*/ 24 w 32"/>
                  <a:gd name="T17" fmla="*/ 30 h 32"/>
                  <a:gd name="T18" fmla="*/ 28 w 32"/>
                  <a:gd name="T19" fmla="*/ 28 h 32"/>
                  <a:gd name="T20" fmla="*/ 30 w 32"/>
                  <a:gd name="T21" fmla="*/ 24 h 32"/>
                  <a:gd name="T22" fmla="*/ 32 w 32"/>
                  <a:gd name="T23" fmla="*/ 21 h 32"/>
                  <a:gd name="T24" fmla="*/ 32 w 32"/>
                  <a:gd name="T25" fmla="*/ 17 h 32"/>
                  <a:gd name="T26" fmla="*/ 32 w 32"/>
                  <a:gd name="T27" fmla="*/ 11 h 32"/>
                  <a:gd name="T28" fmla="*/ 30 w 32"/>
                  <a:gd name="T29" fmla="*/ 8 h 32"/>
                  <a:gd name="T30" fmla="*/ 28 w 32"/>
                  <a:gd name="T31" fmla="*/ 4 h 32"/>
                  <a:gd name="T32" fmla="*/ 24 w 32"/>
                  <a:gd name="T33" fmla="*/ 2 h 32"/>
                  <a:gd name="T34" fmla="*/ 21 w 32"/>
                  <a:gd name="T35" fmla="*/ 1 h 32"/>
                  <a:gd name="T36" fmla="*/ 16 w 32"/>
                  <a:gd name="T37" fmla="*/ 0 h 32"/>
                  <a:gd name="T38" fmla="*/ 11 w 32"/>
                  <a:gd name="T39" fmla="*/ 1 h 32"/>
                  <a:gd name="T40" fmla="*/ 8 w 32"/>
                  <a:gd name="T41" fmla="*/ 2 h 32"/>
                  <a:gd name="T42" fmla="*/ 5 w 32"/>
                  <a:gd name="T43" fmla="*/ 4 h 32"/>
                  <a:gd name="T44" fmla="*/ 2 w 32"/>
                  <a:gd name="T45" fmla="*/ 8 h 32"/>
                  <a:gd name="T46" fmla="*/ 0 w 32"/>
                  <a:gd name="T47" fmla="*/ 11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5" y="28"/>
                    </a:lnTo>
                    <a:lnTo>
                      <a:pt x="8" y="30"/>
                    </a:lnTo>
                    <a:lnTo>
                      <a:pt x="11" y="32"/>
                    </a:lnTo>
                    <a:lnTo>
                      <a:pt x="16" y="32"/>
                    </a:lnTo>
                    <a:lnTo>
                      <a:pt x="21" y="32"/>
                    </a:lnTo>
                    <a:lnTo>
                      <a:pt x="24" y="30"/>
                    </a:lnTo>
                    <a:lnTo>
                      <a:pt x="28" y="28"/>
                    </a:lnTo>
                    <a:lnTo>
                      <a:pt x="30" y="24"/>
                    </a:lnTo>
                    <a:lnTo>
                      <a:pt x="32" y="21"/>
                    </a:lnTo>
                    <a:lnTo>
                      <a:pt x="32" y="17"/>
                    </a:lnTo>
                    <a:lnTo>
                      <a:pt x="32" y="11"/>
                    </a:lnTo>
                    <a:lnTo>
                      <a:pt x="30" y="8"/>
                    </a:lnTo>
                    <a:lnTo>
                      <a:pt x="28" y="4"/>
                    </a:lnTo>
                    <a:lnTo>
                      <a:pt x="24" y="2"/>
                    </a:lnTo>
                    <a:lnTo>
                      <a:pt x="21" y="1"/>
                    </a:lnTo>
                    <a:lnTo>
                      <a:pt x="16" y="0"/>
                    </a:lnTo>
                    <a:lnTo>
                      <a:pt x="11" y="1"/>
                    </a:lnTo>
                    <a:lnTo>
                      <a:pt x="8" y="2"/>
                    </a:lnTo>
                    <a:lnTo>
                      <a:pt x="5" y="4"/>
                    </a:lnTo>
                    <a:lnTo>
                      <a:pt x="2" y="8"/>
                    </a:lnTo>
                    <a:lnTo>
                      <a:pt x="0" y="11"/>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0" name="Freeform 70"/>
              <p:cNvSpPr>
                <a:spLocks/>
              </p:cNvSpPr>
              <p:nvPr/>
            </p:nvSpPr>
            <p:spPr bwMode="auto">
              <a:xfrm>
                <a:off x="1468438" y="3219450"/>
                <a:ext cx="50800" cy="50800"/>
              </a:xfrm>
              <a:custGeom>
                <a:avLst/>
                <a:gdLst>
                  <a:gd name="T0" fmla="*/ 0 w 32"/>
                  <a:gd name="T1" fmla="*/ 15 h 32"/>
                  <a:gd name="T2" fmla="*/ 1 w 32"/>
                  <a:gd name="T3" fmla="*/ 19 h 32"/>
                  <a:gd name="T4" fmla="*/ 4 w 32"/>
                  <a:gd name="T5" fmla="*/ 24 h 32"/>
                  <a:gd name="T6" fmla="*/ 6 w 32"/>
                  <a:gd name="T7" fmla="*/ 27 h 32"/>
                  <a:gd name="T8" fmla="*/ 9 w 32"/>
                  <a:gd name="T9" fmla="*/ 30 h 32"/>
                  <a:gd name="T10" fmla="*/ 13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19 h 32"/>
                  <a:gd name="T24" fmla="*/ 32 w 32"/>
                  <a:gd name="T25" fmla="*/ 15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3 w 32"/>
                  <a:gd name="T39" fmla="*/ 0 h 32"/>
                  <a:gd name="T40" fmla="*/ 9 w 32"/>
                  <a:gd name="T41" fmla="*/ 2 h 32"/>
                  <a:gd name="T42" fmla="*/ 6 w 32"/>
                  <a:gd name="T43" fmla="*/ 4 h 32"/>
                  <a:gd name="T44" fmla="*/ 4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4" y="24"/>
                    </a:lnTo>
                    <a:lnTo>
                      <a:pt x="6" y="27"/>
                    </a:lnTo>
                    <a:lnTo>
                      <a:pt x="9" y="30"/>
                    </a:lnTo>
                    <a:lnTo>
                      <a:pt x="13" y="31"/>
                    </a:lnTo>
                    <a:lnTo>
                      <a:pt x="17" y="32"/>
                    </a:lnTo>
                    <a:lnTo>
                      <a:pt x="21" y="31"/>
                    </a:lnTo>
                    <a:lnTo>
                      <a:pt x="25" y="30"/>
                    </a:lnTo>
                    <a:lnTo>
                      <a:pt x="28" y="27"/>
                    </a:lnTo>
                    <a:lnTo>
                      <a:pt x="30" y="24"/>
                    </a:lnTo>
                    <a:lnTo>
                      <a:pt x="32" y="19"/>
                    </a:lnTo>
                    <a:lnTo>
                      <a:pt x="32" y="15"/>
                    </a:lnTo>
                    <a:lnTo>
                      <a:pt x="32" y="11"/>
                    </a:lnTo>
                    <a:lnTo>
                      <a:pt x="30" y="7"/>
                    </a:lnTo>
                    <a:lnTo>
                      <a:pt x="28" y="4"/>
                    </a:lnTo>
                    <a:lnTo>
                      <a:pt x="25" y="2"/>
                    </a:lnTo>
                    <a:lnTo>
                      <a:pt x="21" y="0"/>
                    </a:lnTo>
                    <a:lnTo>
                      <a:pt x="17" y="0"/>
                    </a:lnTo>
                    <a:lnTo>
                      <a:pt x="13" y="0"/>
                    </a:lnTo>
                    <a:lnTo>
                      <a:pt x="9" y="2"/>
                    </a:lnTo>
                    <a:lnTo>
                      <a:pt x="6" y="4"/>
                    </a:lnTo>
                    <a:lnTo>
                      <a:pt x="4"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1" name="Freeform 71"/>
              <p:cNvSpPr>
                <a:spLocks/>
              </p:cNvSpPr>
              <p:nvPr/>
            </p:nvSpPr>
            <p:spPr bwMode="auto">
              <a:xfrm>
                <a:off x="1498600" y="3224213"/>
                <a:ext cx="50800" cy="50800"/>
              </a:xfrm>
              <a:custGeom>
                <a:avLst/>
                <a:gdLst>
                  <a:gd name="T0" fmla="*/ 0 w 32"/>
                  <a:gd name="T1" fmla="*/ 15 h 32"/>
                  <a:gd name="T2" fmla="*/ 1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5 h 32"/>
                  <a:gd name="T26" fmla="*/ 32 w 32"/>
                  <a:gd name="T27" fmla="*/ 11 h 32"/>
                  <a:gd name="T28" fmla="*/ 30 w 32"/>
                  <a:gd name="T29" fmla="*/ 8 h 32"/>
                  <a:gd name="T30" fmla="*/ 28 w 32"/>
                  <a:gd name="T31" fmla="*/ 4 h 32"/>
                  <a:gd name="T32" fmla="*/ 25 w 32"/>
                  <a:gd name="T33" fmla="*/ 2 h 32"/>
                  <a:gd name="T34" fmla="*/ 21 w 32"/>
                  <a:gd name="T35" fmla="*/ 0 h 32"/>
                  <a:gd name="T36" fmla="*/ 16 w 32"/>
                  <a:gd name="T37" fmla="*/ 0 h 32"/>
                  <a:gd name="T38" fmla="*/ 12 w 32"/>
                  <a:gd name="T39" fmla="*/ 0 h 32"/>
                  <a:gd name="T40" fmla="*/ 8 w 32"/>
                  <a:gd name="T41" fmla="*/ 2 h 32"/>
                  <a:gd name="T42" fmla="*/ 5 w 32"/>
                  <a:gd name="T43" fmla="*/ 4 h 32"/>
                  <a:gd name="T44" fmla="*/ 2 w 32"/>
                  <a:gd name="T45" fmla="*/ 8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20"/>
                    </a:lnTo>
                    <a:lnTo>
                      <a:pt x="2" y="24"/>
                    </a:lnTo>
                    <a:lnTo>
                      <a:pt x="5" y="27"/>
                    </a:lnTo>
                    <a:lnTo>
                      <a:pt x="8" y="30"/>
                    </a:lnTo>
                    <a:lnTo>
                      <a:pt x="12" y="31"/>
                    </a:lnTo>
                    <a:lnTo>
                      <a:pt x="16" y="32"/>
                    </a:lnTo>
                    <a:lnTo>
                      <a:pt x="21" y="31"/>
                    </a:lnTo>
                    <a:lnTo>
                      <a:pt x="25" y="30"/>
                    </a:lnTo>
                    <a:lnTo>
                      <a:pt x="28" y="27"/>
                    </a:lnTo>
                    <a:lnTo>
                      <a:pt x="30" y="24"/>
                    </a:lnTo>
                    <a:lnTo>
                      <a:pt x="32" y="20"/>
                    </a:lnTo>
                    <a:lnTo>
                      <a:pt x="32" y="15"/>
                    </a:lnTo>
                    <a:lnTo>
                      <a:pt x="32" y="11"/>
                    </a:lnTo>
                    <a:lnTo>
                      <a:pt x="30" y="8"/>
                    </a:lnTo>
                    <a:lnTo>
                      <a:pt x="28" y="4"/>
                    </a:lnTo>
                    <a:lnTo>
                      <a:pt x="25" y="2"/>
                    </a:lnTo>
                    <a:lnTo>
                      <a:pt x="21" y="0"/>
                    </a:lnTo>
                    <a:lnTo>
                      <a:pt x="16" y="0"/>
                    </a:lnTo>
                    <a:lnTo>
                      <a:pt x="12" y="0"/>
                    </a:lnTo>
                    <a:lnTo>
                      <a:pt x="8" y="2"/>
                    </a:lnTo>
                    <a:lnTo>
                      <a:pt x="5" y="4"/>
                    </a:lnTo>
                    <a:lnTo>
                      <a:pt x="2" y="8"/>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2" name="Freeform 72"/>
              <p:cNvSpPr>
                <a:spLocks/>
              </p:cNvSpPr>
              <p:nvPr/>
            </p:nvSpPr>
            <p:spPr bwMode="auto">
              <a:xfrm>
                <a:off x="1550988" y="3189288"/>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4 h 32"/>
                  <a:gd name="T32" fmla="*/ 25 w 32"/>
                  <a:gd name="T33" fmla="*/ 2 h 32"/>
                  <a:gd name="T34" fmla="*/ 21 w 32"/>
                  <a:gd name="T35" fmla="*/ 0 h 32"/>
                  <a:gd name="T36" fmla="*/ 16 w 32"/>
                  <a:gd name="T37" fmla="*/ 0 h 32"/>
                  <a:gd name="T38" fmla="*/ 12 w 32"/>
                  <a:gd name="T39" fmla="*/ 0 h 32"/>
                  <a:gd name="T40" fmla="*/ 8 w 32"/>
                  <a:gd name="T41" fmla="*/ 2 h 32"/>
                  <a:gd name="T42" fmla="*/ 5 w 32"/>
                  <a:gd name="T43" fmla="*/ 4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6" y="32"/>
                    </a:lnTo>
                    <a:lnTo>
                      <a:pt x="21" y="31"/>
                    </a:lnTo>
                    <a:lnTo>
                      <a:pt x="25" y="30"/>
                    </a:lnTo>
                    <a:lnTo>
                      <a:pt x="28" y="27"/>
                    </a:lnTo>
                    <a:lnTo>
                      <a:pt x="30" y="24"/>
                    </a:lnTo>
                    <a:lnTo>
                      <a:pt x="32" y="20"/>
                    </a:lnTo>
                    <a:lnTo>
                      <a:pt x="32" y="16"/>
                    </a:lnTo>
                    <a:lnTo>
                      <a:pt x="32" y="12"/>
                    </a:lnTo>
                    <a:lnTo>
                      <a:pt x="30" y="8"/>
                    </a:lnTo>
                    <a:lnTo>
                      <a:pt x="28" y="4"/>
                    </a:lnTo>
                    <a:lnTo>
                      <a:pt x="25" y="2"/>
                    </a:lnTo>
                    <a:lnTo>
                      <a:pt x="21" y="0"/>
                    </a:lnTo>
                    <a:lnTo>
                      <a:pt x="16" y="0"/>
                    </a:lnTo>
                    <a:lnTo>
                      <a:pt x="12" y="0"/>
                    </a:lnTo>
                    <a:lnTo>
                      <a:pt x="8" y="2"/>
                    </a:lnTo>
                    <a:lnTo>
                      <a:pt x="5" y="4"/>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3" name="Freeform 73"/>
              <p:cNvSpPr>
                <a:spLocks/>
              </p:cNvSpPr>
              <p:nvPr/>
            </p:nvSpPr>
            <p:spPr bwMode="auto">
              <a:xfrm>
                <a:off x="1592263" y="3198813"/>
                <a:ext cx="50800" cy="49213"/>
              </a:xfrm>
              <a:custGeom>
                <a:avLst/>
                <a:gdLst>
                  <a:gd name="T0" fmla="*/ 0 w 32"/>
                  <a:gd name="T1" fmla="*/ 16 h 31"/>
                  <a:gd name="T2" fmla="*/ 1 w 32"/>
                  <a:gd name="T3" fmla="*/ 20 h 31"/>
                  <a:gd name="T4" fmla="*/ 2 w 32"/>
                  <a:gd name="T5" fmla="*/ 24 h 31"/>
                  <a:gd name="T6" fmla="*/ 5 w 32"/>
                  <a:gd name="T7" fmla="*/ 27 h 31"/>
                  <a:gd name="T8" fmla="*/ 8 w 32"/>
                  <a:gd name="T9" fmla="*/ 29 h 31"/>
                  <a:gd name="T10" fmla="*/ 12 w 32"/>
                  <a:gd name="T11" fmla="*/ 31 h 31"/>
                  <a:gd name="T12" fmla="*/ 16 w 32"/>
                  <a:gd name="T13" fmla="*/ 31 h 31"/>
                  <a:gd name="T14" fmla="*/ 20 w 32"/>
                  <a:gd name="T15" fmla="*/ 31 h 31"/>
                  <a:gd name="T16" fmla="*/ 24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4 w 32"/>
                  <a:gd name="T33" fmla="*/ 2 h 31"/>
                  <a:gd name="T34" fmla="*/ 20 w 32"/>
                  <a:gd name="T35" fmla="*/ 1 h 31"/>
                  <a:gd name="T36" fmla="*/ 16 w 32"/>
                  <a:gd name="T37" fmla="*/ 0 h 31"/>
                  <a:gd name="T38" fmla="*/ 12 w 32"/>
                  <a:gd name="T39" fmla="*/ 1 h 31"/>
                  <a:gd name="T40" fmla="*/ 8 w 32"/>
                  <a:gd name="T41" fmla="*/ 2 h 31"/>
                  <a:gd name="T42" fmla="*/ 5 w 32"/>
                  <a:gd name="T43" fmla="*/ 5 h 31"/>
                  <a:gd name="T44" fmla="*/ 2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4"/>
                    </a:lnTo>
                    <a:lnTo>
                      <a:pt x="5" y="27"/>
                    </a:lnTo>
                    <a:lnTo>
                      <a:pt x="8" y="29"/>
                    </a:lnTo>
                    <a:lnTo>
                      <a:pt x="12" y="31"/>
                    </a:lnTo>
                    <a:lnTo>
                      <a:pt x="16" y="31"/>
                    </a:lnTo>
                    <a:lnTo>
                      <a:pt x="20" y="31"/>
                    </a:lnTo>
                    <a:lnTo>
                      <a:pt x="24" y="29"/>
                    </a:lnTo>
                    <a:lnTo>
                      <a:pt x="28" y="27"/>
                    </a:lnTo>
                    <a:lnTo>
                      <a:pt x="30" y="24"/>
                    </a:lnTo>
                    <a:lnTo>
                      <a:pt x="32" y="20"/>
                    </a:lnTo>
                    <a:lnTo>
                      <a:pt x="32" y="16"/>
                    </a:lnTo>
                    <a:lnTo>
                      <a:pt x="32" y="12"/>
                    </a:lnTo>
                    <a:lnTo>
                      <a:pt x="30" y="8"/>
                    </a:lnTo>
                    <a:lnTo>
                      <a:pt x="28" y="5"/>
                    </a:lnTo>
                    <a:lnTo>
                      <a:pt x="24" y="2"/>
                    </a:lnTo>
                    <a:lnTo>
                      <a:pt x="20" y="1"/>
                    </a:lnTo>
                    <a:lnTo>
                      <a:pt x="16" y="0"/>
                    </a:lnTo>
                    <a:lnTo>
                      <a:pt x="12"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4" name="Freeform 74"/>
              <p:cNvSpPr>
                <a:spLocks/>
              </p:cNvSpPr>
              <p:nvPr/>
            </p:nvSpPr>
            <p:spPr bwMode="auto">
              <a:xfrm>
                <a:off x="1568450" y="3225800"/>
                <a:ext cx="50800" cy="50800"/>
              </a:xfrm>
              <a:custGeom>
                <a:avLst/>
                <a:gdLst>
                  <a:gd name="T0" fmla="*/ 0 w 32"/>
                  <a:gd name="T1" fmla="*/ 15 h 32"/>
                  <a:gd name="T2" fmla="*/ 0 w 32"/>
                  <a:gd name="T3" fmla="*/ 20 h 32"/>
                  <a:gd name="T4" fmla="*/ 2 w 32"/>
                  <a:gd name="T5" fmla="*/ 24 h 32"/>
                  <a:gd name="T6" fmla="*/ 4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20"/>
                    </a:lnTo>
                    <a:lnTo>
                      <a:pt x="2" y="24"/>
                    </a:lnTo>
                    <a:lnTo>
                      <a:pt x="4" y="27"/>
                    </a:lnTo>
                    <a:lnTo>
                      <a:pt x="8" y="30"/>
                    </a:lnTo>
                    <a:lnTo>
                      <a:pt x="12" y="31"/>
                    </a:lnTo>
                    <a:lnTo>
                      <a:pt x="16" y="32"/>
                    </a:lnTo>
                    <a:lnTo>
                      <a:pt x="20" y="31"/>
                    </a:lnTo>
                    <a:lnTo>
                      <a:pt x="24" y="30"/>
                    </a:lnTo>
                    <a:lnTo>
                      <a:pt x="27" y="27"/>
                    </a:lnTo>
                    <a:lnTo>
                      <a:pt x="30" y="24"/>
                    </a:lnTo>
                    <a:lnTo>
                      <a:pt x="31" y="20"/>
                    </a:lnTo>
                    <a:lnTo>
                      <a:pt x="32" y="15"/>
                    </a:lnTo>
                    <a:lnTo>
                      <a:pt x="31" y="11"/>
                    </a:lnTo>
                    <a:lnTo>
                      <a:pt x="30" y="7"/>
                    </a:lnTo>
                    <a:lnTo>
                      <a:pt x="27" y="4"/>
                    </a:lnTo>
                    <a:lnTo>
                      <a:pt x="24" y="2"/>
                    </a:lnTo>
                    <a:lnTo>
                      <a:pt x="20" y="0"/>
                    </a:lnTo>
                    <a:lnTo>
                      <a:pt x="16" y="0"/>
                    </a:lnTo>
                    <a:lnTo>
                      <a:pt x="12" y="0"/>
                    </a:lnTo>
                    <a:lnTo>
                      <a:pt x="8"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5" name="Freeform 75"/>
              <p:cNvSpPr>
                <a:spLocks/>
              </p:cNvSpPr>
              <p:nvPr/>
            </p:nvSpPr>
            <p:spPr bwMode="auto">
              <a:xfrm>
                <a:off x="1552575" y="3235325"/>
                <a:ext cx="50800" cy="50800"/>
              </a:xfrm>
              <a:custGeom>
                <a:avLst/>
                <a:gdLst>
                  <a:gd name="T0" fmla="*/ 0 w 32"/>
                  <a:gd name="T1" fmla="*/ 17 h 32"/>
                  <a:gd name="T2" fmla="*/ 0 w 32"/>
                  <a:gd name="T3" fmla="*/ 21 h 32"/>
                  <a:gd name="T4" fmla="*/ 2 w 32"/>
                  <a:gd name="T5" fmla="*/ 25 h 32"/>
                  <a:gd name="T6" fmla="*/ 5 w 32"/>
                  <a:gd name="T7" fmla="*/ 28 h 32"/>
                  <a:gd name="T8" fmla="*/ 8 w 32"/>
                  <a:gd name="T9" fmla="*/ 30 h 32"/>
                  <a:gd name="T10" fmla="*/ 11 w 32"/>
                  <a:gd name="T11" fmla="*/ 32 h 32"/>
                  <a:gd name="T12" fmla="*/ 15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8 h 32"/>
                  <a:gd name="T30" fmla="*/ 27 w 32"/>
                  <a:gd name="T31" fmla="*/ 5 h 32"/>
                  <a:gd name="T32" fmla="*/ 24 w 32"/>
                  <a:gd name="T33" fmla="*/ 2 h 32"/>
                  <a:gd name="T34" fmla="*/ 21 w 32"/>
                  <a:gd name="T35" fmla="*/ 1 h 32"/>
                  <a:gd name="T36" fmla="*/ 15 w 32"/>
                  <a:gd name="T37" fmla="*/ 0 h 32"/>
                  <a:gd name="T38" fmla="*/ 11 w 32"/>
                  <a:gd name="T39" fmla="*/ 1 h 32"/>
                  <a:gd name="T40" fmla="*/ 8 w 32"/>
                  <a:gd name="T41" fmla="*/ 2 h 32"/>
                  <a:gd name="T42" fmla="*/ 5 w 32"/>
                  <a:gd name="T43" fmla="*/ 5 h 32"/>
                  <a:gd name="T44" fmla="*/ 2 w 32"/>
                  <a:gd name="T45" fmla="*/ 8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5" y="28"/>
                    </a:lnTo>
                    <a:lnTo>
                      <a:pt x="8" y="30"/>
                    </a:lnTo>
                    <a:lnTo>
                      <a:pt x="11" y="32"/>
                    </a:lnTo>
                    <a:lnTo>
                      <a:pt x="15" y="32"/>
                    </a:lnTo>
                    <a:lnTo>
                      <a:pt x="21" y="32"/>
                    </a:lnTo>
                    <a:lnTo>
                      <a:pt x="24" y="30"/>
                    </a:lnTo>
                    <a:lnTo>
                      <a:pt x="27" y="28"/>
                    </a:lnTo>
                    <a:lnTo>
                      <a:pt x="30" y="25"/>
                    </a:lnTo>
                    <a:lnTo>
                      <a:pt x="31" y="21"/>
                    </a:lnTo>
                    <a:lnTo>
                      <a:pt x="32" y="17"/>
                    </a:lnTo>
                    <a:lnTo>
                      <a:pt x="31" y="13"/>
                    </a:lnTo>
                    <a:lnTo>
                      <a:pt x="30" y="8"/>
                    </a:lnTo>
                    <a:lnTo>
                      <a:pt x="27" y="5"/>
                    </a:lnTo>
                    <a:lnTo>
                      <a:pt x="24" y="2"/>
                    </a:lnTo>
                    <a:lnTo>
                      <a:pt x="21" y="1"/>
                    </a:lnTo>
                    <a:lnTo>
                      <a:pt x="15" y="0"/>
                    </a:lnTo>
                    <a:lnTo>
                      <a:pt x="11" y="1"/>
                    </a:lnTo>
                    <a:lnTo>
                      <a:pt x="8" y="2"/>
                    </a:lnTo>
                    <a:lnTo>
                      <a:pt x="5" y="5"/>
                    </a:lnTo>
                    <a:lnTo>
                      <a:pt x="2" y="8"/>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6" name="Freeform 76"/>
              <p:cNvSpPr>
                <a:spLocks/>
              </p:cNvSpPr>
              <p:nvPr/>
            </p:nvSpPr>
            <p:spPr bwMode="auto">
              <a:xfrm>
                <a:off x="1570038" y="3271838"/>
                <a:ext cx="50800" cy="50800"/>
              </a:xfrm>
              <a:custGeom>
                <a:avLst/>
                <a:gdLst>
                  <a:gd name="T0" fmla="*/ 0 w 32"/>
                  <a:gd name="T1" fmla="*/ 16 h 32"/>
                  <a:gd name="T2" fmla="*/ 1 w 32"/>
                  <a:gd name="T3" fmla="*/ 20 h 32"/>
                  <a:gd name="T4" fmla="*/ 2 w 32"/>
                  <a:gd name="T5" fmla="*/ 24 h 32"/>
                  <a:gd name="T6" fmla="*/ 5 w 32"/>
                  <a:gd name="T7" fmla="*/ 28 h 32"/>
                  <a:gd name="T8" fmla="*/ 9 w 32"/>
                  <a:gd name="T9" fmla="*/ 30 h 32"/>
                  <a:gd name="T10" fmla="*/ 13 w 32"/>
                  <a:gd name="T11" fmla="*/ 32 h 32"/>
                  <a:gd name="T12" fmla="*/ 17 w 32"/>
                  <a:gd name="T13" fmla="*/ 32 h 32"/>
                  <a:gd name="T14" fmla="*/ 21 w 32"/>
                  <a:gd name="T15" fmla="*/ 32 h 32"/>
                  <a:gd name="T16" fmla="*/ 25 w 32"/>
                  <a:gd name="T17" fmla="*/ 30 h 32"/>
                  <a:gd name="T18" fmla="*/ 28 w 32"/>
                  <a:gd name="T19" fmla="*/ 28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5 h 32"/>
                  <a:gd name="T32" fmla="*/ 25 w 32"/>
                  <a:gd name="T33" fmla="*/ 2 h 32"/>
                  <a:gd name="T34" fmla="*/ 21 w 32"/>
                  <a:gd name="T35" fmla="*/ 1 h 32"/>
                  <a:gd name="T36" fmla="*/ 17 w 32"/>
                  <a:gd name="T37" fmla="*/ 0 h 32"/>
                  <a:gd name="T38" fmla="*/ 13 w 32"/>
                  <a:gd name="T39" fmla="*/ 1 h 32"/>
                  <a:gd name="T40" fmla="*/ 9 w 32"/>
                  <a:gd name="T41" fmla="*/ 2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8"/>
                    </a:lnTo>
                    <a:lnTo>
                      <a:pt x="9" y="30"/>
                    </a:lnTo>
                    <a:lnTo>
                      <a:pt x="13" y="32"/>
                    </a:lnTo>
                    <a:lnTo>
                      <a:pt x="17" y="32"/>
                    </a:lnTo>
                    <a:lnTo>
                      <a:pt x="21" y="32"/>
                    </a:lnTo>
                    <a:lnTo>
                      <a:pt x="25" y="30"/>
                    </a:lnTo>
                    <a:lnTo>
                      <a:pt x="28" y="28"/>
                    </a:lnTo>
                    <a:lnTo>
                      <a:pt x="30" y="24"/>
                    </a:lnTo>
                    <a:lnTo>
                      <a:pt x="32" y="20"/>
                    </a:lnTo>
                    <a:lnTo>
                      <a:pt x="32" y="16"/>
                    </a:lnTo>
                    <a:lnTo>
                      <a:pt x="32" y="12"/>
                    </a:lnTo>
                    <a:lnTo>
                      <a:pt x="30" y="8"/>
                    </a:lnTo>
                    <a:lnTo>
                      <a:pt x="28" y="5"/>
                    </a:lnTo>
                    <a:lnTo>
                      <a:pt x="25" y="2"/>
                    </a:lnTo>
                    <a:lnTo>
                      <a:pt x="21" y="1"/>
                    </a:lnTo>
                    <a:lnTo>
                      <a:pt x="17" y="0"/>
                    </a:lnTo>
                    <a:lnTo>
                      <a:pt x="13" y="1"/>
                    </a:lnTo>
                    <a:lnTo>
                      <a:pt x="9"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7" name="Freeform 77"/>
              <p:cNvSpPr>
                <a:spLocks/>
              </p:cNvSpPr>
              <p:nvPr/>
            </p:nvSpPr>
            <p:spPr bwMode="auto">
              <a:xfrm>
                <a:off x="1581150" y="3321050"/>
                <a:ext cx="49213" cy="50800"/>
              </a:xfrm>
              <a:custGeom>
                <a:avLst/>
                <a:gdLst>
                  <a:gd name="T0" fmla="*/ 0 w 31"/>
                  <a:gd name="T1" fmla="*/ 16 h 32"/>
                  <a:gd name="T2" fmla="*/ 1 w 31"/>
                  <a:gd name="T3" fmla="*/ 20 h 32"/>
                  <a:gd name="T4" fmla="*/ 2 w 31"/>
                  <a:gd name="T5" fmla="*/ 25 h 32"/>
                  <a:gd name="T6" fmla="*/ 5 w 31"/>
                  <a:gd name="T7" fmla="*/ 28 h 32"/>
                  <a:gd name="T8" fmla="*/ 8 w 31"/>
                  <a:gd name="T9" fmla="*/ 30 h 32"/>
                  <a:gd name="T10" fmla="*/ 12 w 31"/>
                  <a:gd name="T11" fmla="*/ 32 h 32"/>
                  <a:gd name="T12" fmla="*/ 16 w 31"/>
                  <a:gd name="T13" fmla="*/ 32 h 32"/>
                  <a:gd name="T14" fmla="*/ 20 w 31"/>
                  <a:gd name="T15" fmla="*/ 32 h 32"/>
                  <a:gd name="T16" fmla="*/ 24 w 31"/>
                  <a:gd name="T17" fmla="*/ 30 h 32"/>
                  <a:gd name="T18" fmla="*/ 27 w 31"/>
                  <a:gd name="T19" fmla="*/ 28 h 32"/>
                  <a:gd name="T20" fmla="*/ 29 w 31"/>
                  <a:gd name="T21" fmla="*/ 25 h 32"/>
                  <a:gd name="T22" fmla="*/ 31 w 31"/>
                  <a:gd name="T23" fmla="*/ 20 h 32"/>
                  <a:gd name="T24" fmla="*/ 31 w 31"/>
                  <a:gd name="T25" fmla="*/ 16 h 32"/>
                  <a:gd name="T26" fmla="*/ 31 w 31"/>
                  <a:gd name="T27" fmla="*/ 12 h 32"/>
                  <a:gd name="T28" fmla="*/ 29 w 31"/>
                  <a:gd name="T29" fmla="*/ 8 h 32"/>
                  <a:gd name="T30" fmla="*/ 27 w 31"/>
                  <a:gd name="T31" fmla="*/ 5 h 32"/>
                  <a:gd name="T32" fmla="*/ 24 w 31"/>
                  <a:gd name="T33" fmla="*/ 2 h 32"/>
                  <a:gd name="T34" fmla="*/ 20 w 31"/>
                  <a:gd name="T35" fmla="*/ 1 h 32"/>
                  <a:gd name="T36" fmla="*/ 16 w 31"/>
                  <a:gd name="T37" fmla="*/ 0 h 32"/>
                  <a:gd name="T38" fmla="*/ 12 w 31"/>
                  <a:gd name="T39" fmla="*/ 1 h 32"/>
                  <a:gd name="T40" fmla="*/ 8 w 31"/>
                  <a:gd name="T41" fmla="*/ 2 h 32"/>
                  <a:gd name="T42" fmla="*/ 5 w 31"/>
                  <a:gd name="T43" fmla="*/ 5 h 32"/>
                  <a:gd name="T44" fmla="*/ 2 w 31"/>
                  <a:gd name="T45" fmla="*/ 8 h 32"/>
                  <a:gd name="T46" fmla="*/ 1 w 31"/>
                  <a:gd name="T47" fmla="*/ 12 h 32"/>
                  <a:gd name="T48" fmla="*/ 0 w 31"/>
                  <a:gd name="T49" fmla="*/ 16 h 32"/>
                  <a:gd name="T50" fmla="*/ 0 w 31"/>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0" y="16"/>
                    </a:moveTo>
                    <a:lnTo>
                      <a:pt x="1" y="20"/>
                    </a:lnTo>
                    <a:lnTo>
                      <a:pt x="2" y="25"/>
                    </a:lnTo>
                    <a:lnTo>
                      <a:pt x="5" y="28"/>
                    </a:lnTo>
                    <a:lnTo>
                      <a:pt x="8" y="30"/>
                    </a:lnTo>
                    <a:lnTo>
                      <a:pt x="12" y="32"/>
                    </a:lnTo>
                    <a:lnTo>
                      <a:pt x="16" y="32"/>
                    </a:lnTo>
                    <a:lnTo>
                      <a:pt x="20" y="32"/>
                    </a:lnTo>
                    <a:lnTo>
                      <a:pt x="24" y="30"/>
                    </a:lnTo>
                    <a:lnTo>
                      <a:pt x="27" y="28"/>
                    </a:lnTo>
                    <a:lnTo>
                      <a:pt x="29" y="25"/>
                    </a:lnTo>
                    <a:lnTo>
                      <a:pt x="31" y="20"/>
                    </a:lnTo>
                    <a:lnTo>
                      <a:pt x="31" y="16"/>
                    </a:lnTo>
                    <a:lnTo>
                      <a:pt x="31" y="12"/>
                    </a:lnTo>
                    <a:lnTo>
                      <a:pt x="29" y="8"/>
                    </a:lnTo>
                    <a:lnTo>
                      <a:pt x="27" y="5"/>
                    </a:lnTo>
                    <a:lnTo>
                      <a:pt x="24" y="2"/>
                    </a:lnTo>
                    <a:lnTo>
                      <a:pt x="20" y="1"/>
                    </a:lnTo>
                    <a:lnTo>
                      <a:pt x="16" y="0"/>
                    </a:lnTo>
                    <a:lnTo>
                      <a:pt x="12"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8" name="Freeform 78"/>
              <p:cNvSpPr>
                <a:spLocks/>
              </p:cNvSpPr>
              <p:nvPr/>
            </p:nvSpPr>
            <p:spPr bwMode="auto">
              <a:xfrm>
                <a:off x="1619250" y="3324225"/>
                <a:ext cx="50800" cy="50800"/>
              </a:xfrm>
              <a:custGeom>
                <a:avLst/>
                <a:gdLst>
                  <a:gd name="T0" fmla="*/ 0 w 32"/>
                  <a:gd name="T1" fmla="*/ 15 h 32"/>
                  <a:gd name="T2" fmla="*/ 0 w 32"/>
                  <a:gd name="T3" fmla="*/ 19 h 32"/>
                  <a:gd name="T4" fmla="*/ 2 w 32"/>
                  <a:gd name="T5" fmla="*/ 24 h 32"/>
                  <a:gd name="T6" fmla="*/ 4 w 32"/>
                  <a:gd name="T7" fmla="*/ 27 h 32"/>
                  <a:gd name="T8" fmla="*/ 7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7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4"/>
                    </a:lnTo>
                    <a:lnTo>
                      <a:pt x="4" y="27"/>
                    </a:lnTo>
                    <a:lnTo>
                      <a:pt x="7" y="30"/>
                    </a:lnTo>
                    <a:lnTo>
                      <a:pt x="12" y="31"/>
                    </a:lnTo>
                    <a:lnTo>
                      <a:pt x="16" y="32"/>
                    </a:lnTo>
                    <a:lnTo>
                      <a:pt x="20" y="31"/>
                    </a:lnTo>
                    <a:lnTo>
                      <a:pt x="24" y="30"/>
                    </a:lnTo>
                    <a:lnTo>
                      <a:pt x="27" y="27"/>
                    </a:lnTo>
                    <a:lnTo>
                      <a:pt x="30" y="24"/>
                    </a:lnTo>
                    <a:lnTo>
                      <a:pt x="31" y="19"/>
                    </a:lnTo>
                    <a:lnTo>
                      <a:pt x="32" y="15"/>
                    </a:lnTo>
                    <a:lnTo>
                      <a:pt x="31" y="11"/>
                    </a:lnTo>
                    <a:lnTo>
                      <a:pt x="30" y="7"/>
                    </a:lnTo>
                    <a:lnTo>
                      <a:pt x="27" y="4"/>
                    </a:lnTo>
                    <a:lnTo>
                      <a:pt x="24" y="2"/>
                    </a:lnTo>
                    <a:lnTo>
                      <a:pt x="20" y="0"/>
                    </a:lnTo>
                    <a:lnTo>
                      <a:pt x="16" y="0"/>
                    </a:lnTo>
                    <a:lnTo>
                      <a:pt x="12" y="0"/>
                    </a:lnTo>
                    <a:lnTo>
                      <a:pt x="7"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9" name="Freeform 79"/>
              <p:cNvSpPr>
                <a:spLocks/>
              </p:cNvSpPr>
              <p:nvPr/>
            </p:nvSpPr>
            <p:spPr bwMode="auto">
              <a:xfrm>
                <a:off x="1631950" y="3375025"/>
                <a:ext cx="50800" cy="50800"/>
              </a:xfrm>
              <a:custGeom>
                <a:avLst/>
                <a:gdLst>
                  <a:gd name="T0" fmla="*/ 0 w 32"/>
                  <a:gd name="T1" fmla="*/ 15 h 32"/>
                  <a:gd name="T2" fmla="*/ 0 w 32"/>
                  <a:gd name="T3" fmla="*/ 19 h 32"/>
                  <a:gd name="T4" fmla="*/ 3 w 32"/>
                  <a:gd name="T5" fmla="*/ 24 h 32"/>
                  <a:gd name="T6" fmla="*/ 5 w 32"/>
                  <a:gd name="T7" fmla="*/ 27 h 32"/>
                  <a:gd name="T8" fmla="*/ 9 w 32"/>
                  <a:gd name="T9" fmla="*/ 30 h 32"/>
                  <a:gd name="T10" fmla="*/ 12 w 32"/>
                  <a:gd name="T11" fmla="*/ 31 h 32"/>
                  <a:gd name="T12" fmla="*/ 16 w 32"/>
                  <a:gd name="T13" fmla="*/ 32 h 32"/>
                  <a:gd name="T14" fmla="*/ 21 w 32"/>
                  <a:gd name="T15" fmla="*/ 31 h 32"/>
                  <a:gd name="T16" fmla="*/ 24 w 32"/>
                  <a:gd name="T17" fmla="*/ 30 h 32"/>
                  <a:gd name="T18" fmla="*/ 27 w 32"/>
                  <a:gd name="T19" fmla="*/ 27 h 32"/>
                  <a:gd name="T20" fmla="*/ 30 w 32"/>
                  <a:gd name="T21" fmla="*/ 24 h 32"/>
                  <a:gd name="T22" fmla="*/ 31 w 32"/>
                  <a:gd name="T23" fmla="*/ 19 h 32"/>
                  <a:gd name="T24" fmla="*/ 32 w 32"/>
                  <a:gd name="T25" fmla="*/ 15 h 32"/>
                  <a:gd name="T26" fmla="*/ 31 w 32"/>
                  <a:gd name="T27" fmla="*/ 11 h 32"/>
                  <a:gd name="T28" fmla="*/ 30 w 32"/>
                  <a:gd name="T29" fmla="*/ 8 h 32"/>
                  <a:gd name="T30" fmla="*/ 27 w 32"/>
                  <a:gd name="T31" fmla="*/ 4 h 32"/>
                  <a:gd name="T32" fmla="*/ 24 w 32"/>
                  <a:gd name="T33" fmla="*/ 2 h 32"/>
                  <a:gd name="T34" fmla="*/ 21 w 32"/>
                  <a:gd name="T35" fmla="*/ 0 h 32"/>
                  <a:gd name="T36" fmla="*/ 16 w 32"/>
                  <a:gd name="T37" fmla="*/ 0 h 32"/>
                  <a:gd name="T38" fmla="*/ 12 w 32"/>
                  <a:gd name="T39" fmla="*/ 0 h 32"/>
                  <a:gd name="T40" fmla="*/ 9 w 32"/>
                  <a:gd name="T41" fmla="*/ 2 h 32"/>
                  <a:gd name="T42" fmla="*/ 5 w 32"/>
                  <a:gd name="T43" fmla="*/ 4 h 32"/>
                  <a:gd name="T44" fmla="*/ 3 w 32"/>
                  <a:gd name="T45" fmla="*/ 8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3" y="24"/>
                    </a:lnTo>
                    <a:lnTo>
                      <a:pt x="5" y="27"/>
                    </a:lnTo>
                    <a:lnTo>
                      <a:pt x="9" y="30"/>
                    </a:lnTo>
                    <a:lnTo>
                      <a:pt x="12" y="31"/>
                    </a:lnTo>
                    <a:lnTo>
                      <a:pt x="16" y="32"/>
                    </a:lnTo>
                    <a:lnTo>
                      <a:pt x="21" y="31"/>
                    </a:lnTo>
                    <a:lnTo>
                      <a:pt x="24" y="30"/>
                    </a:lnTo>
                    <a:lnTo>
                      <a:pt x="27" y="27"/>
                    </a:lnTo>
                    <a:lnTo>
                      <a:pt x="30" y="24"/>
                    </a:lnTo>
                    <a:lnTo>
                      <a:pt x="31" y="19"/>
                    </a:lnTo>
                    <a:lnTo>
                      <a:pt x="32" y="15"/>
                    </a:lnTo>
                    <a:lnTo>
                      <a:pt x="31" y="11"/>
                    </a:lnTo>
                    <a:lnTo>
                      <a:pt x="30" y="8"/>
                    </a:lnTo>
                    <a:lnTo>
                      <a:pt x="27" y="4"/>
                    </a:lnTo>
                    <a:lnTo>
                      <a:pt x="24" y="2"/>
                    </a:lnTo>
                    <a:lnTo>
                      <a:pt x="21" y="0"/>
                    </a:lnTo>
                    <a:lnTo>
                      <a:pt x="16" y="0"/>
                    </a:lnTo>
                    <a:lnTo>
                      <a:pt x="12" y="0"/>
                    </a:lnTo>
                    <a:lnTo>
                      <a:pt x="9" y="2"/>
                    </a:lnTo>
                    <a:lnTo>
                      <a:pt x="5" y="4"/>
                    </a:lnTo>
                    <a:lnTo>
                      <a:pt x="3" y="8"/>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0" name="Freeform 80"/>
              <p:cNvSpPr>
                <a:spLocks/>
              </p:cNvSpPr>
              <p:nvPr/>
            </p:nvSpPr>
            <p:spPr bwMode="auto">
              <a:xfrm>
                <a:off x="1490663" y="3370263"/>
                <a:ext cx="50800" cy="50800"/>
              </a:xfrm>
              <a:custGeom>
                <a:avLst/>
                <a:gdLst>
                  <a:gd name="T0" fmla="*/ 0 w 32"/>
                  <a:gd name="T1" fmla="*/ 15 h 32"/>
                  <a:gd name="T2" fmla="*/ 0 w 32"/>
                  <a:gd name="T3" fmla="*/ 19 h 32"/>
                  <a:gd name="T4" fmla="*/ 2 w 32"/>
                  <a:gd name="T5" fmla="*/ 23 h 32"/>
                  <a:gd name="T6" fmla="*/ 4 w 32"/>
                  <a:gd name="T7" fmla="*/ 27 h 32"/>
                  <a:gd name="T8" fmla="*/ 7 w 32"/>
                  <a:gd name="T9" fmla="*/ 30 h 32"/>
                  <a:gd name="T10" fmla="*/ 11 w 32"/>
                  <a:gd name="T11" fmla="*/ 31 h 32"/>
                  <a:gd name="T12" fmla="*/ 15 w 32"/>
                  <a:gd name="T13" fmla="*/ 32 h 32"/>
                  <a:gd name="T14" fmla="*/ 19 w 32"/>
                  <a:gd name="T15" fmla="*/ 31 h 32"/>
                  <a:gd name="T16" fmla="*/ 24 w 32"/>
                  <a:gd name="T17" fmla="*/ 30 h 32"/>
                  <a:gd name="T18" fmla="*/ 27 w 32"/>
                  <a:gd name="T19" fmla="*/ 27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19 w 32"/>
                  <a:gd name="T35" fmla="*/ 0 h 32"/>
                  <a:gd name="T36" fmla="*/ 15 w 32"/>
                  <a:gd name="T37" fmla="*/ 0 h 32"/>
                  <a:gd name="T38" fmla="*/ 11 w 32"/>
                  <a:gd name="T39" fmla="*/ 0 h 32"/>
                  <a:gd name="T40" fmla="*/ 7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4" y="27"/>
                    </a:lnTo>
                    <a:lnTo>
                      <a:pt x="7" y="30"/>
                    </a:lnTo>
                    <a:lnTo>
                      <a:pt x="11" y="31"/>
                    </a:lnTo>
                    <a:lnTo>
                      <a:pt x="15" y="32"/>
                    </a:lnTo>
                    <a:lnTo>
                      <a:pt x="19" y="31"/>
                    </a:lnTo>
                    <a:lnTo>
                      <a:pt x="24" y="30"/>
                    </a:lnTo>
                    <a:lnTo>
                      <a:pt x="27" y="27"/>
                    </a:lnTo>
                    <a:lnTo>
                      <a:pt x="30" y="23"/>
                    </a:lnTo>
                    <a:lnTo>
                      <a:pt x="31" y="19"/>
                    </a:lnTo>
                    <a:lnTo>
                      <a:pt x="32" y="15"/>
                    </a:lnTo>
                    <a:lnTo>
                      <a:pt x="31" y="11"/>
                    </a:lnTo>
                    <a:lnTo>
                      <a:pt x="30" y="7"/>
                    </a:lnTo>
                    <a:lnTo>
                      <a:pt x="27" y="4"/>
                    </a:lnTo>
                    <a:lnTo>
                      <a:pt x="24" y="2"/>
                    </a:lnTo>
                    <a:lnTo>
                      <a:pt x="19" y="0"/>
                    </a:lnTo>
                    <a:lnTo>
                      <a:pt x="15" y="0"/>
                    </a:lnTo>
                    <a:lnTo>
                      <a:pt x="11" y="0"/>
                    </a:lnTo>
                    <a:lnTo>
                      <a:pt x="7"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1" name="Freeform 81"/>
              <p:cNvSpPr>
                <a:spLocks/>
              </p:cNvSpPr>
              <p:nvPr/>
            </p:nvSpPr>
            <p:spPr bwMode="auto">
              <a:xfrm>
                <a:off x="1474788" y="3392488"/>
                <a:ext cx="49213" cy="50800"/>
              </a:xfrm>
              <a:custGeom>
                <a:avLst/>
                <a:gdLst>
                  <a:gd name="T0" fmla="*/ 0 w 31"/>
                  <a:gd name="T1" fmla="*/ 16 h 32"/>
                  <a:gd name="T2" fmla="*/ 0 w 31"/>
                  <a:gd name="T3" fmla="*/ 20 h 32"/>
                  <a:gd name="T4" fmla="*/ 2 w 31"/>
                  <a:gd name="T5" fmla="*/ 24 h 32"/>
                  <a:gd name="T6" fmla="*/ 4 w 31"/>
                  <a:gd name="T7" fmla="*/ 27 h 32"/>
                  <a:gd name="T8" fmla="*/ 8 w 31"/>
                  <a:gd name="T9" fmla="*/ 30 h 32"/>
                  <a:gd name="T10" fmla="*/ 11 w 31"/>
                  <a:gd name="T11" fmla="*/ 31 h 32"/>
                  <a:gd name="T12" fmla="*/ 15 w 31"/>
                  <a:gd name="T13" fmla="*/ 32 h 32"/>
                  <a:gd name="T14" fmla="*/ 19 w 31"/>
                  <a:gd name="T15" fmla="*/ 31 h 32"/>
                  <a:gd name="T16" fmla="*/ 23 w 31"/>
                  <a:gd name="T17" fmla="*/ 30 h 32"/>
                  <a:gd name="T18" fmla="*/ 26 w 31"/>
                  <a:gd name="T19" fmla="*/ 27 h 32"/>
                  <a:gd name="T20" fmla="*/ 29 w 31"/>
                  <a:gd name="T21" fmla="*/ 24 h 32"/>
                  <a:gd name="T22" fmla="*/ 30 w 31"/>
                  <a:gd name="T23" fmla="*/ 20 h 32"/>
                  <a:gd name="T24" fmla="*/ 31 w 31"/>
                  <a:gd name="T25" fmla="*/ 16 h 32"/>
                  <a:gd name="T26" fmla="*/ 30 w 31"/>
                  <a:gd name="T27" fmla="*/ 11 h 32"/>
                  <a:gd name="T28" fmla="*/ 29 w 31"/>
                  <a:gd name="T29" fmla="*/ 7 h 32"/>
                  <a:gd name="T30" fmla="*/ 26 w 31"/>
                  <a:gd name="T31" fmla="*/ 4 h 32"/>
                  <a:gd name="T32" fmla="*/ 23 w 31"/>
                  <a:gd name="T33" fmla="*/ 2 h 32"/>
                  <a:gd name="T34" fmla="*/ 19 w 31"/>
                  <a:gd name="T35" fmla="*/ 0 h 32"/>
                  <a:gd name="T36" fmla="*/ 15 w 31"/>
                  <a:gd name="T37" fmla="*/ 0 h 32"/>
                  <a:gd name="T38" fmla="*/ 11 w 31"/>
                  <a:gd name="T39" fmla="*/ 0 h 32"/>
                  <a:gd name="T40" fmla="*/ 8 w 31"/>
                  <a:gd name="T41" fmla="*/ 2 h 32"/>
                  <a:gd name="T42" fmla="*/ 4 w 31"/>
                  <a:gd name="T43" fmla="*/ 4 h 32"/>
                  <a:gd name="T44" fmla="*/ 2 w 31"/>
                  <a:gd name="T45" fmla="*/ 7 h 32"/>
                  <a:gd name="T46" fmla="*/ 0 w 31"/>
                  <a:gd name="T47" fmla="*/ 11 h 32"/>
                  <a:gd name="T48" fmla="*/ 0 w 31"/>
                  <a:gd name="T49" fmla="*/ 16 h 32"/>
                  <a:gd name="T50" fmla="*/ 0 w 31"/>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0" y="16"/>
                    </a:moveTo>
                    <a:lnTo>
                      <a:pt x="0" y="20"/>
                    </a:lnTo>
                    <a:lnTo>
                      <a:pt x="2" y="24"/>
                    </a:lnTo>
                    <a:lnTo>
                      <a:pt x="4" y="27"/>
                    </a:lnTo>
                    <a:lnTo>
                      <a:pt x="8" y="30"/>
                    </a:lnTo>
                    <a:lnTo>
                      <a:pt x="11" y="31"/>
                    </a:lnTo>
                    <a:lnTo>
                      <a:pt x="15" y="32"/>
                    </a:lnTo>
                    <a:lnTo>
                      <a:pt x="19" y="31"/>
                    </a:lnTo>
                    <a:lnTo>
                      <a:pt x="23" y="30"/>
                    </a:lnTo>
                    <a:lnTo>
                      <a:pt x="26" y="27"/>
                    </a:lnTo>
                    <a:lnTo>
                      <a:pt x="29" y="24"/>
                    </a:lnTo>
                    <a:lnTo>
                      <a:pt x="30" y="20"/>
                    </a:lnTo>
                    <a:lnTo>
                      <a:pt x="31" y="16"/>
                    </a:lnTo>
                    <a:lnTo>
                      <a:pt x="30" y="11"/>
                    </a:lnTo>
                    <a:lnTo>
                      <a:pt x="29" y="7"/>
                    </a:lnTo>
                    <a:lnTo>
                      <a:pt x="26" y="4"/>
                    </a:lnTo>
                    <a:lnTo>
                      <a:pt x="23" y="2"/>
                    </a:lnTo>
                    <a:lnTo>
                      <a:pt x="19" y="0"/>
                    </a:lnTo>
                    <a:lnTo>
                      <a:pt x="15" y="0"/>
                    </a:lnTo>
                    <a:lnTo>
                      <a:pt x="11" y="0"/>
                    </a:lnTo>
                    <a:lnTo>
                      <a:pt x="8" y="2"/>
                    </a:lnTo>
                    <a:lnTo>
                      <a:pt x="4" y="4"/>
                    </a:lnTo>
                    <a:lnTo>
                      <a:pt x="2" y="7"/>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2" name="Freeform 82"/>
              <p:cNvSpPr>
                <a:spLocks/>
              </p:cNvSpPr>
              <p:nvPr/>
            </p:nvSpPr>
            <p:spPr bwMode="auto">
              <a:xfrm>
                <a:off x="1481138" y="3470275"/>
                <a:ext cx="50800" cy="50800"/>
              </a:xfrm>
              <a:custGeom>
                <a:avLst/>
                <a:gdLst>
                  <a:gd name="T0" fmla="*/ 0 w 32"/>
                  <a:gd name="T1" fmla="*/ 15 h 32"/>
                  <a:gd name="T2" fmla="*/ 0 w 32"/>
                  <a:gd name="T3" fmla="*/ 19 h 32"/>
                  <a:gd name="T4" fmla="*/ 2 w 32"/>
                  <a:gd name="T5" fmla="*/ 23 h 32"/>
                  <a:gd name="T6" fmla="*/ 5 w 32"/>
                  <a:gd name="T7" fmla="*/ 26 h 32"/>
                  <a:gd name="T8" fmla="*/ 8 w 32"/>
                  <a:gd name="T9" fmla="*/ 29 h 32"/>
                  <a:gd name="T10" fmla="*/ 11 w 32"/>
                  <a:gd name="T11" fmla="*/ 31 h 32"/>
                  <a:gd name="T12" fmla="*/ 15 w 32"/>
                  <a:gd name="T13" fmla="*/ 32 h 32"/>
                  <a:gd name="T14" fmla="*/ 20 w 32"/>
                  <a:gd name="T15" fmla="*/ 31 h 32"/>
                  <a:gd name="T16" fmla="*/ 23 w 32"/>
                  <a:gd name="T17" fmla="*/ 29 h 32"/>
                  <a:gd name="T18" fmla="*/ 26 w 32"/>
                  <a:gd name="T19" fmla="*/ 26 h 32"/>
                  <a:gd name="T20" fmla="*/ 30 w 32"/>
                  <a:gd name="T21" fmla="*/ 23 h 32"/>
                  <a:gd name="T22" fmla="*/ 31 w 32"/>
                  <a:gd name="T23" fmla="*/ 19 h 32"/>
                  <a:gd name="T24" fmla="*/ 32 w 32"/>
                  <a:gd name="T25" fmla="*/ 15 h 32"/>
                  <a:gd name="T26" fmla="*/ 31 w 32"/>
                  <a:gd name="T27" fmla="*/ 11 h 32"/>
                  <a:gd name="T28" fmla="*/ 30 w 32"/>
                  <a:gd name="T29" fmla="*/ 7 h 32"/>
                  <a:gd name="T30" fmla="*/ 26 w 32"/>
                  <a:gd name="T31" fmla="*/ 4 h 32"/>
                  <a:gd name="T32" fmla="*/ 23 w 32"/>
                  <a:gd name="T33" fmla="*/ 2 h 32"/>
                  <a:gd name="T34" fmla="*/ 20 w 32"/>
                  <a:gd name="T35" fmla="*/ 0 h 32"/>
                  <a:gd name="T36" fmla="*/ 15 w 32"/>
                  <a:gd name="T37" fmla="*/ 0 h 32"/>
                  <a:gd name="T38" fmla="*/ 11 w 32"/>
                  <a:gd name="T39" fmla="*/ 0 h 32"/>
                  <a:gd name="T40" fmla="*/ 8 w 32"/>
                  <a:gd name="T41" fmla="*/ 2 h 32"/>
                  <a:gd name="T42" fmla="*/ 5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5" y="26"/>
                    </a:lnTo>
                    <a:lnTo>
                      <a:pt x="8" y="29"/>
                    </a:lnTo>
                    <a:lnTo>
                      <a:pt x="11" y="31"/>
                    </a:lnTo>
                    <a:lnTo>
                      <a:pt x="15" y="32"/>
                    </a:lnTo>
                    <a:lnTo>
                      <a:pt x="20" y="31"/>
                    </a:lnTo>
                    <a:lnTo>
                      <a:pt x="23" y="29"/>
                    </a:lnTo>
                    <a:lnTo>
                      <a:pt x="26" y="26"/>
                    </a:lnTo>
                    <a:lnTo>
                      <a:pt x="30" y="23"/>
                    </a:lnTo>
                    <a:lnTo>
                      <a:pt x="31" y="19"/>
                    </a:lnTo>
                    <a:lnTo>
                      <a:pt x="32" y="15"/>
                    </a:lnTo>
                    <a:lnTo>
                      <a:pt x="31" y="11"/>
                    </a:lnTo>
                    <a:lnTo>
                      <a:pt x="30" y="7"/>
                    </a:lnTo>
                    <a:lnTo>
                      <a:pt x="26" y="4"/>
                    </a:lnTo>
                    <a:lnTo>
                      <a:pt x="23" y="2"/>
                    </a:lnTo>
                    <a:lnTo>
                      <a:pt x="20" y="0"/>
                    </a:lnTo>
                    <a:lnTo>
                      <a:pt x="15" y="0"/>
                    </a:lnTo>
                    <a:lnTo>
                      <a:pt x="11" y="0"/>
                    </a:lnTo>
                    <a:lnTo>
                      <a:pt x="8" y="2"/>
                    </a:lnTo>
                    <a:lnTo>
                      <a:pt x="5"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3" name="Freeform 83"/>
              <p:cNvSpPr>
                <a:spLocks/>
              </p:cNvSpPr>
              <p:nvPr/>
            </p:nvSpPr>
            <p:spPr bwMode="auto">
              <a:xfrm>
                <a:off x="1544638" y="3386138"/>
                <a:ext cx="50800" cy="50800"/>
              </a:xfrm>
              <a:custGeom>
                <a:avLst/>
                <a:gdLst>
                  <a:gd name="T0" fmla="*/ 0 w 32"/>
                  <a:gd name="T1" fmla="*/ 17 h 32"/>
                  <a:gd name="T2" fmla="*/ 1 w 32"/>
                  <a:gd name="T3" fmla="*/ 21 h 32"/>
                  <a:gd name="T4" fmla="*/ 2 w 32"/>
                  <a:gd name="T5" fmla="*/ 25 h 32"/>
                  <a:gd name="T6" fmla="*/ 5 w 32"/>
                  <a:gd name="T7" fmla="*/ 28 h 32"/>
                  <a:gd name="T8" fmla="*/ 8 w 32"/>
                  <a:gd name="T9" fmla="*/ 30 h 32"/>
                  <a:gd name="T10" fmla="*/ 11 w 32"/>
                  <a:gd name="T11" fmla="*/ 32 h 32"/>
                  <a:gd name="T12" fmla="*/ 16 w 32"/>
                  <a:gd name="T13" fmla="*/ 32 h 32"/>
                  <a:gd name="T14" fmla="*/ 20 w 32"/>
                  <a:gd name="T15" fmla="*/ 32 h 32"/>
                  <a:gd name="T16" fmla="*/ 24 w 32"/>
                  <a:gd name="T17" fmla="*/ 30 h 32"/>
                  <a:gd name="T18" fmla="*/ 28 w 32"/>
                  <a:gd name="T19" fmla="*/ 28 h 32"/>
                  <a:gd name="T20" fmla="*/ 30 w 32"/>
                  <a:gd name="T21" fmla="*/ 25 h 32"/>
                  <a:gd name="T22" fmla="*/ 32 w 32"/>
                  <a:gd name="T23" fmla="*/ 21 h 32"/>
                  <a:gd name="T24" fmla="*/ 32 w 32"/>
                  <a:gd name="T25" fmla="*/ 17 h 32"/>
                  <a:gd name="T26" fmla="*/ 32 w 32"/>
                  <a:gd name="T27" fmla="*/ 12 h 32"/>
                  <a:gd name="T28" fmla="*/ 30 w 32"/>
                  <a:gd name="T29" fmla="*/ 8 h 32"/>
                  <a:gd name="T30" fmla="*/ 28 w 32"/>
                  <a:gd name="T31" fmla="*/ 5 h 32"/>
                  <a:gd name="T32" fmla="*/ 24 w 32"/>
                  <a:gd name="T33" fmla="*/ 2 h 32"/>
                  <a:gd name="T34" fmla="*/ 20 w 32"/>
                  <a:gd name="T35" fmla="*/ 1 h 32"/>
                  <a:gd name="T36" fmla="*/ 16 w 32"/>
                  <a:gd name="T37" fmla="*/ 0 h 32"/>
                  <a:gd name="T38" fmla="*/ 11 w 32"/>
                  <a:gd name="T39" fmla="*/ 1 h 32"/>
                  <a:gd name="T40" fmla="*/ 8 w 32"/>
                  <a:gd name="T41" fmla="*/ 2 h 32"/>
                  <a:gd name="T42" fmla="*/ 5 w 32"/>
                  <a:gd name="T43" fmla="*/ 5 h 32"/>
                  <a:gd name="T44" fmla="*/ 2 w 32"/>
                  <a:gd name="T45" fmla="*/ 8 h 32"/>
                  <a:gd name="T46" fmla="*/ 1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5"/>
                    </a:lnTo>
                    <a:lnTo>
                      <a:pt x="5" y="28"/>
                    </a:lnTo>
                    <a:lnTo>
                      <a:pt x="8" y="30"/>
                    </a:lnTo>
                    <a:lnTo>
                      <a:pt x="11" y="32"/>
                    </a:lnTo>
                    <a:lnTo>
                      <a:pt x="16" y="32"/>
                    </a:lnTo>
                    <a:lnTo>
                      <a:pt x="20" y="32"/>
                    </a:lnTo>
                    <a:lnTo>
                      <a:pt x="24" y="30"/>
                    </a:lnTo>
                    <a:lnTo>
                      <a:pt x="28" y="28"/>
                    </a:lnTo>
                    <a:lnTo>
                      <a:pt x="30" y="25"/>
                    </a:lnTo>
                    <a:lnTo>
                      <a:pt x="32" y="21"/>
                    </a:lnTo>
                    <a:lnTo>
                      <a:pt x="32" y="17"/>
                    </a:lnTo>
                    <a:lnTo>
                      <a:pt x="32" y="12"/>
                    </a:lnTo>
                    <a:lnTo>
                      <a:pt x="30" y="8"/>
                    </a:lnTo>
                    <a:lnTo>
                      <a:pt x="28" y="5"/>
                    </a:lnTo>
                    <a:lnTo>
                      <a:pt x="24" y="2"/>
                    </a:lnTo>
                    <a:lnTo>
                      <a:pt x="20" y="1"/>
                    </a:lnTo>
                    <a:lnTo>
                      <a:pt x="16" y="0"/>
                    </a:lnTo>
                    <a:lnTo>
                      <a:pt x="11" y="1"/>
                    </a:lnTo>
                    <a:lnTo>
                      <a:pt x="8" y="2"/>
                    </a:lnTo>
                    <a:lnTo>
                      <a:pt x="5" y="5"/>
                    </a:lnTo>
                    <a:lnTo>
                      <a:pt x="2" y="8"/>
                    </a:lnTo>
                    <a:lnTo>
                      <a:pt x="1"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4" name="Freeform 84"/>
              <p:cNvSpPr>
                <a:spLocks/>
              </p:cNvSpPr>
              <p:nvPr/>
            </p:nvSpPr>
            <p:spPr bwMode="auto">
              <a:xfrm>
                <a:off x="1554163" y="3427413"/>
                <a:ext cx="50800" cy="50800"/>
              </a:xfrm>
              <a:custGeom>
                <a:avLst/>
                <a:gdLst>
                  <a:gd name="T0" fmla="*/ 0 w 32"/>
                  <a:gd name="T1" fmla="*/ 15 h 32"/>
                  <a:gd name="T2" fmla="*/ 0 w 32"/>
                  <a:gd name="T3" fmla="*/ 19 h 32"/>
                  <a:gd name="T4" fmla="*/ 2 w 32"/>
                  <a:gd name="T5" fmla="*/ 24 h 32"/>
                  <a:gd name="T6" fmla="*/ 4 w 32"/>
                  <a:gd name="T7" fmla="*/ 27 h 32"/>
                  <a:gd name="T8" fmla="*/ 7 w 32"/>
                  <a:gd name="T9" fmla="*/ 30 h 32"/>
                  <a:gd name="T10" fmla="*/ 11 w 32"/>
                  <a:gd name="T11" fmla="*/ 31 h 32"/>
                  <a:gd name="T12" fmla="*/ 15 w 32"/>
                  <a:gd name="T13" fmla="*/ 32 h 32"/>
                  <a:gd name="T14" fmla="*/ 20 w 32"/>
                  <a:gd name="T15" fmla="*/ 31 h 32"/>
                  <a:gd name="T16" fmla="*/ 24 w 32"/>
                  <a:gd name="T17" fmla="*/ 30 h 32"/>
                  <a:gd name="T18" fmla="*/ 27 w 32"/>
                  <a:gd name="T19" fmla="*/ 27 h 32"/>
                  <a:gd name="T20" fmla="*/ 30 w 32"/>
                  <a:gd name="T21" fmla="*/ 24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5 w 32"/>
                  <a:gd name="T37" fmla="*/ 0 h 32"/>
                  <a:gd name="T38" fmla="*/ 11 w 32"/>
                  <a:gd name="T39" fmla="*/ 0 h 32"/>
                  <a:gd name="T40" fmla="*/ 7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4"/>
                    </a:lnTo>
                    <a:lnTo>
                      <a:pt x="4" y="27"/>
                    </a:lnTo>
                    <a:lnTo>
                      <a:pt x="7" y="30"/>
                    </a:lnTo>
                    <a:lnTo>
                      <a:pt x="11" y="31"/>
                    </a:lnTo>
                    <a:lnTo>
                      <a:pt x="15" y="32"/>
                    </a:lnTo>
                    <a:lnTo>
                      <a:pt x="20" y="31"/>
                    </a:lnTo>
                    <a:lnTo>
                      <a:pt x="24" y="30"/>
                    </a:lnTo>
                    <a:lnTo>
                      <a:pt x="27" y="27"/>
                    </a:lnTo>
                    <a:lnTo>
                      <a:pt x="30" y="24"/>
                    </a:lnTo>
                    <a:lnTo>
                      <a:pt x="31" y="19"/>
                    </a:lnTo>
                    <a:lnTo>
                      <a:pt x="32" y="15"/>
                    </a:lnTo>
                    <a:lnTo>
                      <a:pt x="31" y="11"/>
                    </a:lnTo>
                    <a:lnTo>
                      <a:pt x="30" y="7"/>
                    </a:lnTo>
                    <a:lnTo>
                      <a:pt x="27" y="4"/>
                    </a:lnTo>
                    <a:lnTo>
                      <a:pt x="24" y="2"/>
                    </a:lnTo>
                    <a:lnTo>
                      <a:pt x="20" y="0"/>
                    </a:lnTo>
                    <a:lnTo>
                      <a:pt x="15" y="0"/>
                    </a:lnTo>
                    <a:lnTo>
                      <a:pt x="11" y="0"/>
                    </a:lnTo>
                    <a:lnTo>
                      <a:pt x="7"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5" name="Freeform 85"/>
              <p:cNvSpPr>
                <a:spLocks/>
              </p:cNvSpPr>
              <p:nvPr/>
            </p:nvSpPr>
            <p:spPr bwMode="auto">
              <a:xfrm>
                <a:off x="1654175" y="3444875"/>
                <a:ext cx="50800" cy="50800"/>
              </a:xfrm>
              <a:custGeom>
                <a:avLst/>
                <a:gdLst>
                  <a:gd name="T0" fmla="*/ 0 w 32"/>
                  <a:gd name="T1" fmla="*/ 16 h 32"/>
                  <a:gd name="T2" fmla="*/ 0 w 32"/>
                  <a:gd name="T3" fmla="*/ 21 h 32"/>
                  <a:gd name="T4" fmla="*/ 2 w 32"/>
                  <a:gd name="T5" fmla="*/ 24 h 32"/>
                  <a:gd name="T6" fmla="*/ 4 w 32"/>
                  <a:gd name="T7" fmla="*/ 28 h 32"/>
                  <a:gd name="T8" fmla="*/ 8 w 32"/>
                  <a:gd name="T9" fmla="*/ 30 h 32"/>
                  <a:gd name="T10" fmla="*/ 11 w 32"/>
                  <a:gd name="T11" fmla="*/ 31 h 32"/>
                  <a:gd name="T12" fmla="*/ 15 w 32"/>
                  <a:gd name="T13" fmla="*/ 32 h 32"/>
                  <a:gd name="T14" fmla="*/ 21 w 32"/>
                  <a:gd name="T15" fmla="*/ 31 h 32"/>
                  <a:gd name="T16" fmla="*/ 24 w 32"/>
                  <a:gd name="T17" fmla="*/ 30 h 32"/>
                  <a:gd name="T18" fmla="*/ 27 w 32"/>
                  <a:gd name="T19" fmla="*/ 28 h 32"/>
                  <a:gd name="T20" fmla="*/ 30 w 32"/>
                  <a:gd name="T21" fmla="*/ 24 h 32"/>
                  <a:gd name="T22" fmla="*/ 31 w 32"/>
                  <a:gd name="T23" fmla="*/ 21 h 32"/>
                  <a:gd name="T24" fmla="*/ 32 w 32"/>
                  <a:gd name="T25" fmla="*/ 16 h 32"/>
                  <a:gd name="T26" fmla="*/ 31 w 32"/>
                  <a:gd name="T27" fmla="*/ 11 h 32"/>
                  <a:gd name="T28" fmla="*/ 30 w 32"/>
                  <a:gd name="T29" fmla="*/ 8 h 32"/>
                  <a:gd name="T30" fmla="*/ 27 w 32"/>
                  <a:gd name="T31" fmla="*/ 4 h 32"/>
                  <a:gd name="T32" fmla="*/ 24 w 32"/>
                  <a:gd name="T33" fmla="*/ 2 h 32"/>
                  <a:gd name="T34" fmla="*/ 21 w 32"/>
                  <a:gd name="T35" fmla="*/ 0 h 32"/>
                  <a:gd name="T36" fmla="*/ 15 w 32"/>
                  <a:gd name="T37" fmla="*/ 0 h 32"/>
                  <a:gd name="T38" fmla="*/ 11 w 32"/>
                  <a:gd name="T39" fmla="*/ 0 h 32"/>
                  <a:gd name="T40" fmla="*/ 8 w 32"/>
                  <a:gd name="T41" fmla="*/ 2 h 32"/>
                  <a:gd name="T42" fmla="*/ 4 w 32"/>
                  <a:gd name="T43" fmla="*/ 4 h 32"/>
                  <a:gd name="T44" fmla="*/ 2 w 32"/>
                  <a:gd name="T45" fmla="*/ 8 h 32"/>
                  <a:gd name="T46" fmla="*/ 0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1"/>
                    </a:lnTo>
                    <a:lnTo>
                      <a:pt x="2" y="24"/>
                    </a:lnTo>
                    <a:lnTo>
                      <a:pt x="4" y="28"/>
                    </a:lnTo>
                    <a:lnTo>
                      <a:pt x="8" y="30"/>
                    </a:lnTo>
                    <a:lnTo>
                      <a:pt x="11" y="31"/>
                    </a:lnTo>
                    <a:lnTo>
                      <a:pt x="15" y="32"/>
                    </a:lnTo>
                    <a:lnTo>
                      <a:pt x="21" y="31"/>
                    </a:lnTo>
                    <a:lnTo>
                      <a:pt x="24" y="30"/>
                    </a:lnTo>
                    <a:lnTo>
                      <a:pt x="27" y="28"/>
                    </a:lnTo>
                    <a:lnTo>
                      <a:pt x="30" y="24"/>
                    </a:lnTo>
                    <a:lnTo>
                      <a:pt x="31" y="21"/>
                    </a:lnTo>
                    <a:lnTo>
                      <a:pt x="32" y="16"/>
                    </a:lnTo>
                    <a:lnTo>
                      <a:pt x="31" y="11"/>
                    </a:lnTo>
                    <a:lnTo>
                      <a:pt x="30" y="8"/>
                    </a:lnTo>
                    <a:lnTo>
                      <a:pt x="27" y="4"/>
                    </a:lnTo>
                    <a:lnTo>
                      <a:pt x="24" y="2"/>
                    </a:lnTo>
                    <a:lnTo>
                      <a:pt x="21" y="0"/>
                    </a:lnTo>
                    <a:lnTo>
                      <a:pt x="15" y="0"/>
                    </a:lnTo>
                    <a:lnTo>
                      <a:pt x="11" y="0"/>
                    </a:lnTo>
                    <a:lnTo>
                      <a:pt x="8" y="2"/>
                    </a:lnTo>
                    <a:lnTo>
                      <a:pt x="4" y="4"/>
                    </a:lnTo>
                    <a:lnTo>
                      <a:pt x="2" y="8"/>
                    </a:lnTo>
                    <a:lnTo>
                      <a:pt x="0"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6" name="Freeform 86"/>
              <p:cNvSpPr>
                <a:spLocks/>
              </p:cNvSpPr>
              <p:nvPr/>
            </p:nvSpPr>
            <p:spPr bwMode="auto">
              <a:xfrm>
                <a:off x="1570038" y="3573463"/>
                <a:ext cx="50800" cy="49213"/>
              </a:xfrm>
              <a:custGeom>
                <a:avLst/>
                <a:gdLst>
                  <a:gd name="T0" fmla="*/ 0 w 32"/>
                  <a:gd name="T1" fmla="*/ 16 h 31"/>
                  <a:gd name="T2" fmla="*/ 1 w 32"/>
                  <a:gd name="T3" fmla="*/ 20 h 31"/>
                  <a:gd name="T4" fmla="*/ 2 w 32"/>
                  <a:gd name="T5" fmla="*/ 24 h 31"/>
                  <a:gd name="T6" fmla="*/ 5 w 32"/>
                  <a:gd name="T7" fmla="*/ 27 h 31"/>
                  <a:gd name="T8" fmla="*/ 9 w 32"/>
                  <a:gd name="T9" fmla="*/ 29 h 31"/>
                  <a:gd name="T10" fmla="*/ 13 w 32"/>
                  <a:gd name="T11" fmla="*/ 31 h 31"/>
                  <a:gd name="T12" fmla="*/ 17 w 32"/>
                  <a:gd name="T13" fmla="*/ 31 h 31"/>
                  <a:gd name="T14" fmla="*/ 21 w 32"/>
                  <a:gd name="T15" fmla="*/ 31 h 31"/>
                  <a:gd name="T16" fmla="*/ 25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5 w 32"/>
                  <a:gd name="T33" fmla="*/ 2 h 31"/>
                  <a:gd name="T34" fmla="*/ 21 w 32"/>
                  <a:gd name="T35" fmla="*/ 1 h 31"/>
                  <a:gd name="T36" fmla="*/ 17 w 32"/>
                  <a:gd name="T37" fmla="*/ 0 h 31"/>
                  <a:gd name="T38" fmla="*/ 13 w 32"/>
                  <a:gd name="T39" fmla="*/ 1 h 31"/>
                  <a:gd name="T40" fmla="*/ 9 w 32"/>
                  <a:gd name="T41" fmla="*/ 2 h 31"/>
                  <a:gd name="T42" fmla="*/ 5 w 32"/>
                  <a:gd name="T43" fmla="*/ 5 h 31"/>
                  <a:gd name="T44" fmla="*/ 2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4"/>
                    </a:lnTo>
                    <a:lnTo>
                      <a:pt x="5" y="27"/>
                    </a:lnTo>
                    <a:lnTo>
                      <a:pt x="9" y="29"/>
                    </a:lnTo>
                    <a:lnTo>
                      <a:pt x="13" y="31"/>
                    </a:lnTo>
                    <a:lnTo>
                      <a:pt x="17" y="31"/>
                    </a:lnTo>
                    <a:lnTo>
                      <a:pt x="21" y="31"/>
                    </a:lnTo>
                    <a:lnTo>
                      <a:pt x="25" y="29"/>
                    </a:lnTo>
                    <a:lnTo>
                      <a:pt x="28" y="27"/>
                    </a:lnTo>
                    <a:lnTo>
                      <a:pt x="30" y="24"/>
                    </a:lnTo>
                    <a:lnTo>
                      <a:pt x="32" y="20"/>
                    </a:lnTo>
                    <a:lnTo>
                      <a:pt x="32" y="16"/>
                    </a:lnTo>
                    <a:lnTo>
                      <a:pt x="32" y="12"/>
                    </a:lnTo>
                    <a:lnTo>
                      <a:pt x="30" y="8"/>
                    </a:lnTo>
                    <a:lnTo>
                      <a:pt x="28" y="5"/>
                    </a:lnTo>
                    <a:lnTo>
                      <a:pt x="25" y="2"/>
                    </a:lnTo>
                    <a:lnTo>
                      <a:pt x="21" y="1"/>
                    </a:lnTo>
                    <a:lnTo>
                      <a:pt x="17" y="0"/>
                    </a:lnTo>
                    <a:lnTo>
                      <a:pt x="13" y="1"/>
                    </a:lnTo>
                    <a:lnTo>
                      <a:pt x="9"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7" name="Freeform 87"/>
              <p:cNvSpPr>
                <a:spLocks/>
              </p:cNvSpPr>
              <p:nvPr/>
            </p:nvSpPr>
            <p:spPr bwMode="auto">
              <a:xfrm>
                <a:off x="1670050" y="3563938"/>
                <a:ext cx="50800" cy="52388"/>
              </a:xfrm>
              <a:custGeom>
                <a:avLst/>
                <a:gdLst>
                  <a:gd name="T0" fmla="*/ 0 w 32"/>
                  <a:gd name="T1" fmla="*/ 17 h 33"/>
                  <a:gd name="T2" fmla="*/ 0 w 32"/>
                  <a:gd name="T3" fmla="*/ 21 h 33"/>
                  <a:gd name="T4" fmla="*/ 2 w 32"/>
                  <a:gd name="T5" fmla="*/ 25 h 33"/>
                  <a:gd name="T6" fmla="*/ 4 w 32"/>
                  <a:gd name="T7" fmla="*/ 28 h 33"/>
                  <a:gd name="T8" fmla="*/ 8 w 32"/>
                  <a:gd name="T9" fmla="*/ 31 h 33"/>
                  <a:gd name="T10" fmla="*/ 12 w 32"/>
                  <a:gd name="T11" fmla="*/ 32 h 33"/>
                  <a:gd name="T12" fmla="*/ 16 w 32"/>
                  <a:gd name="T13" fmla="*/ 33 h 33"/>
                  <a:gd name="T14" fmla="*/ 20 w 32"/>
                  <a:gd name="T15" fmla="*/ 32 h 33"/>
                  <a:gd name="T16" fmla="*/ 24 w 32"/>
                  <a:gd name="T17" fmla="*/ 31 h 33"/>
                  <a:gd name="T18" fmla="*/ 27 w 32"/>
                  <a:gd name="T19" fmla="*/ 28 h 33"/>
                  <a:gd name="T20" fmla="*/ 30 w 32"/>
                  <a:gd name="T21" fmla="*/ 25 h 33"/>
                  <a:gd name="T22" fmla="*/ 31 w 32"/>
                  <a:gd name="T23" fmla="*/ 21 h 33"/>
                  <a:gd name="T24" fmla="*/ 32 w 32"/>
                  <a:gd name="T25" fmla="*/ 17 h 33"/>
                  <a:gd name="T26" fmla="*/ 31 w 32"/>
                  <a:gd name="T27" fmla="*/ 13 h 33"/>
                  <a:gd name="T28" fmla="*/ 30 w 32"/>
                  <a:gd name="T29" fmla="*/ 9 h 33"/>
                  <a:gd name="T30" fmla="*/ 27 w 32"/>
                  <a:gd name="T31" fmla="*/ 6 h 33"/>
                  <a:gd name="T32" fmla="*/ 24 w 32"/>
                  <a:gd name="T33" fmla="*/ 2 h 33"/>
                  <a:gd name="T34" fmla="*/ 20 w 32"/>
                  <a:gd name="T35" fmla="*/ 1 h 33"/>
                  <a:gd name="T36" fmla="*/ 16 w 32"/>
                  <a:gd name="T37" fmla="*/ 0 h 33"/>
                  <a:gd name="T38" fmla="*/ 12 w 32"/>
                  <a:gd name="T39" fmla="*/ 1 h 33"/>
                  <a:gd name="T40" fmla="*/ 8 w 32"/>
                  <a:gd name="T41" fmla="*/ 2 h 33"/>
                  <a:gd name="T42" fmla="*/ 4 w 32"/>
                  <a:gd name="T43" fmla="*/ 6 h 33"/>
                  <a:gd name="T44" fmla="*/ 2 w 32"/>
                  <a:gd name="T45" fmla="*/ 9 h 33"/>
                  <a:gd name="T46" fmla="*/ 0 w 32"/>
                  <a:gd name="T47" fmla="*/ 13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0" y="21"/>
                    </a:lnTo>
                    <a:lnTo>
                      <a:pt x="2" y="25"/>
                    </a:lnTo>
                    <a:lnTo>
                      <a:pt x="4" y="28"/>
                    </a:lnTo>
                    <a:lnTo>
                      <a:pt x="8" y="31"/>
                    </a:lnTo>
                    <a:lnTo>
                      <a:pt x="12" y="32"/>
                    </a:lnTo>
                    <a:lnTo>
                      <a:pt x="16" y="33"/>
                    </a:lnTo>
                    <a:lnTo>
                      <a:pt x="20" y="32"/>
                    </a:lnTo>
                    <a:lnTo>
                      <a:pt x="24" y="31"/>
                    </a:lnTo>
                    <a:lnTo>
                      <a:pt x="27" y="28"/>
                    </a:lnTo>
                    <a:lnTo>
                      <a:pt x="30" y="25"/>
                    </a:lnTo>
                    <a:lnTo>
                      <a:pt x="31" y="21"/>
                    </a:lnTo>
                    <a:lnTo>
                      <a:pt x="32" y="17"/>
                    </a:lnTo>
                    <a:lnTo>
                      <a:pt x="31" y="13"/>
                    </a:lnTo>
                    <a:lnTo>
                      <a:pt x="30" y="9"/>
                    </a:lnTo>
                    <a:lnTo>
                      <a:pt x="27" y="6"/>
                    </a:lnTo>
                    <a:lnTo>
                      <a:pt x="24" y="2"/>
                    </a:lnTo>
                    <a:lnTo>
                      <a:pt x="20" y="1"/>
                    </a:lnTo>
                    <a:lnTo>
                      <a:pt x="16" y="0"/>
                    </a:lnTo>
                    <a:lnTo>
                      <a:pt x="12" y="1"/>
                    </a:lnTo>
                    <a:lnTo>
                      <a:pt x="8" y="2"/>
                    </a:lnTo>
                    <a:lnTo>
                      <a:pt x="4" y="6"/>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8" name="Freeform 88"/>
              <p:cNvSpPr>
                <a:spLocks/>
              </p:cNvSpPr>
              <p:nvPr/>
            </p:nvSpPr>
            <p:spPr bwMode="auto">
              <a:xfrm>
                <a:off x="2241550" y="2362200"/>
                <a:ext cx="50800" cy="52388"/>
              </a:xfrm>
              <a:custGeom>
                <a:avLst/>
                <a:gdLst>
                  <a:gd name="T0" fmla="*/ 0 w 32"/>
                  <a:gd name="T1" fmla="*/ 16 h 33"/>
                  <a:gd name="T2" fmla="*/ 0 w 32"/>
                  <a:gd name="T3" fmla="*/ 20 h 33"/>
                  <a:gd name="T4" fmla="*/ 2 w 32"/>
                  <a:gd name="T5" fmla="*/ 25 h 33"/>
                  <a:gd name="T6" fmla="*/ 4 w 32"/>
                  <a:gd name="T7" fmla="*/ 28 h 33"/>
                  <a:gd name="T8" fmla="*/ 7 w 32"/>
                  <a:gd name="T9" fmla="*/ 30 h 33"/>
                  <a:gd name="T10" fmla="*/ 11 w 32"/>
                  <a:gd name="T11" fmla="*/ 32 h 33"/>
                  <a:gd name="T12" fmla="*/ 15 w 32"/>
                  <a:gd name="T13" fmla="*/ 33 h 33"/>
                  <a:gd name="T14" fmla="*/ 19 w 32"/>
                  <a:gd name="T15" fmla="*/ 32 h 33"/>
                  <a:gd name="T16" fmla="*/ 24 w 32"/>
                  <a:gd name="T17" fmla="*/ 30 h 33"/>
                  <a:gd name="T18" fmla="*/ 27 w 32"/>
                  <a:gd name="T19" fmla="*/ 28 h 33"/>
                  <a:gd name="T20" fmla="*/ 30 w 32"/>
                  <a:gd name="T21" fmla="*/ 25 h 33"/>
                  <a:gd name="T22" fmla="*/ 31 w 32"/>
                  <a:gd name="T23" fmla="*/ 20 h 33"/>
                  <a:gd name="T24" fmla="*/ 32 w 32"/>
                  <a:gd name="T25" fmla="*/ 16 h 33"/>
                  <a:gd name="T26" fmla="*/ 31 w 32"/>
                  <a:gd name="T27" fmla="*/ 12 h 33"/>
                  <a:gd name="T28" fmla="*/ 30 w 32"/>
                  <a:gd name="T29" fmla="*/ 8 h 33"/>
                  <a:gd name="T30" fmla="*/ 27 w 32"/>
                  <a:gd name="T31" fmla="*/ 5 h 33"/>
                  <a:gd name="T32" fmla="*/ 24 w 32"/>
                  <a:gd name="T33" fmla="*/ 2 h 33"/>
                  <a:gd name="T34" fmla="*/ 19 w 32"/>
                  <a:gd name="T35" fmla="*/ 1 h 33"/>
                  <a:gd name="T36" fmla="*/ 15 w 32"/>
                  <a:gd name="T37" fmla="*/ 0 h 33"/>
                  <a:gd name="T38" fmla="*/ 11 w 32"/>
                  <a:gd name="T39" fmla="*/ 1 h 33"/>
                  <a:gd name="T40" fmla="*/ 7 w 32"/>
                  <a:gd name="T41" fmla="*/ 2 h 33"/>
                  <a:gd name="T42" fmla="*/ 4 w 32"/>
                  <a:gd name="T43" fmla="*/ 5 h 33"/>
                  <a:gd name="T44" fmla="*/ 2 w 32"/>
                  <a:gd name="T45" fmla="*/ 8 h 33"/>
                  <a:gd name="T46" fmla="*/ 0 w 32"/>
                  <a:gd name="T47" fmla="*/ 12 h 33"/>
                  <a:gd name="T48" fmla="*/ 0 w 32"/>
                  <a:gd name="T49" fmla="*/ 16 h 33"/>
                  <a:gd name="T50" fmla="*/ 0 w 32"/>
                  <a:gd name="T5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6"/>
                    </a:moveTo>
                    <a:lnTo>
                      <a:pt x="0" y="20"/>
                    </a:lnTo>
                    <a:lnTo>
                      <a:pt x="2" y="25"/>
                    </a:lnTo>
                    <a:lnTo>
                      <a:pt x="4" y="28"/>
                    </a:lnTo>
                    <a:lnTo>
                      <a:pt x="7" y="30"/>
                    </a:lnTo>
                    <a:lnTo>
                      <a:pt x="11" y="32"/>
                    </a:lnTo>
                    <a:lnTo>
                      <a:pt x="15" y="33"/>
                    </a:lnTo>
                    <a:lnTo>
                      <a:pt x="19" y="32"/>
                    </a:lnTo>
                    <a:lnTo>
                      <a:pt x="24" y="30"/>
                    </a:lnTo>
                    <a:lnTo>
                      <a:pt x="27" y="28"/>
                    </a:lnTo>
                    <a:lnTo>
                      <a:pt x="30" y="25"/>
                    </a:lnTo>
                    <a:lnTo>
                      <a:pt x="31" y="20"/>
                    </a:lnTo>
                    <a:lnTo>
                      <a:pt x="32" y="16"/>
                    </a:lnTo>
                    <a:lnTo>
                      <a:pt x="31" y="12"/>
                    </a:lnTo>
                    <a:lnTo>
                      <a:pt x="30" y="8"/>
                    </a:lnTo>
                    <a:lnTo>
                      <a:pt x="27" y="5"/>
                    </a:lnTo>
                    <a:lnTo>
                      <a:pt x="24" y="2"/>
                    </a:lnTo>
                    <a:lnTo>
                      <a:pt x="19" y="1"/>
                    </a:lnTo>
                    <a:lnTo>
                      <a:pt x="15" y="0"/>
                    </a:lnTo>
                    <a:lnTo>
                      <a:pt x="11" y="1"/>
                    </a:lnTo>
                    <a:lnTo>
                      <a:pt x="7" y="2"/>
                    </a:lnTo>
                    <a:lnTo>
                      <a:pt x="4"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9" name="Freeform 89"/>
              <p:cNvSpPr>
                <a:spLocks/>
              </p:cNvSpPr>
              <p:nvPr/>
            </p:nvSpPr>
            <p:spPr bwMode="auto">
              <a:xfrm>
                <a:off x="2409825" y="2468563"/>
                <a:ext cx="50800" cy="50800"/>
              </a:xfrm>
              <a:custGeom>
                <a:avLst/>
                <a:gdLst>
                  <a:gd name="T0" fmla="*/ 0 w 32"/>
                  <a:gd name="T1" fmla="*/ 15 h 32"/>
                  <a:gd name="T2" fmla="*/ 1 w 32"/>
                  <a:gd name="T3" fmla="*/ 19 h 32"/>
                  <a:gd name="T4" fmla="*/ 2 w 32"/>
                  <a:gd name="T5" fmla="*/ 24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19 h 32"/>
                  <a:gd name="T24" fmla="*/ 32 w 32"/>
                  <a:gd name="T25" fmla="*/ 15 h 32"/>
                  <a:gd name="T26" fmla="*/ 32 w 32"/>
                  <a:gd name="T27" fmla="*/ 11 h 32"/>
                  <a:gd name="T28" fmla="*/ 30 w 32"/>
                  <a:gd name="T29" fmla="*/ 8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8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2" y="24"/>
                    </a:lnTo>
                    <a:lnTo>
                      <a:pt x="5" y="27"/>
                    </a:lnTo>
                    <a:lnTo>
                      <a:pt x="8" y="30"/>
                    </a:lnTo>
                    <a:lnTo>
                      <a:pt x="12" y="31"/>
                    </a:lnTo>
                    <a:lnTo>
                      <a:pt x="17" y="32"/>
                    </a:lnTo>
                    <a:lnTo>
                      <a:pt x="21" y="31"/>
                    </a:lnTo>
                    <a:lnTo>
                      <a:pt x="25" y="30"/>
                    </a:lnTo>
                    <a:lnTo>
                      <a:pt x="28" y="27"/>
                    </a:lnTo>
                    <a:lnTo>
                      <a:pt x="30" y="24"/>
                    </a:lnTo>
                    <a:lnTo>
                      <a:pt x="32" y="19"/>
                    </a:lnTo>
                    <a:lnTo>
                      <a:pt x="32" y="15"/>
                    </a:lnTo>
                    <a:lnTo>
                      <a:pt x="32" y="11"/>
                    </a:lnTo>
                    <a:lnTo>
                      <a:pt x="30" y="8"/>
                    </a:lnTo>
                    <a:lnTo>
                      <a:pt x="28" y="4"/>
                    </a:lnTo>
                    <a:lnTo>
                      <a:pt x="25" y="2"/>
                    </a:lnTo>
                    <a:lnTo>
                      <a:pt x="21" y="0"/>
                    </a:lnTo>
                    <a:lnTo>
                      <a:pt x="17" y="0"/>
                    </a:lnTo>
                    <a:lnTo>
                      <a:pt x="12" y="0"/>
                    </a:lnTo>
                    <a:lnTo>
                      <a:pt x="8" y="2"/>
                    </a:lnTo>
                    <a:lnTo>
                      <a:pt x="5" y="4"/>
                    </a:lnTo>
                    <a:lnTo>
                      <a:pt x="2" y="8"/>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0" name="Freeform 90"/>
              <p:cNvSpPr>
                <a:spLocks/>
              </p:cNvSpPr>
              <p:nvPr/>
            </p:nvSpPr>
            <p:spPr bwMode="auto">
              <a:xfrm>
                <a:off x="2266950" y="2497138"/>
                <a:ext cx="50800" cy="50800"/>
              </a:xfrm>
              <a:custGeom>
                <a:avLst/>
                <a:gdLst>
                  <a:gd name="T0" fmla="*/ 0 w 32"/>
                  <a:gd name="T1" fmla="*/ 16 h 32"/>
                  <a:gd name="T2" fmla="*/ 0 w 32"/>
                  <a:gd name="T3" fmla="*/ 20 h 32"/>
                  <a:gd name="T4" fmla="*/ 2 w 32"/>
                  <a:gd name="T5" fmla="*/ 24 h 32"/>
                  <a:gd name="T6" fmla="*/ 6 w 32"/>
                  <a:gd name="T7" fmla="*/ 27 h 32"/>
                  <a:gd name="T8" fmla="*/ 9 w 32"/>
                  <a:gd name="T9" fmla="*/ 30 h 32"/>
                  <a:gd name="T10" fmla="*/ 12 w 32"/>
                  <a:gd name="T11" fmla="*/ 31 h 32"/>
                  <a:gd name="T12" fmla="*/ 16 w 32"/>
                  <a:gd name="T13" fmla="*/ 32 h 32"/>
                  <a:gd name="T14" fmla="*/ 21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2 h 32"/>
                  <a:gd name="T34" fmla="*/ 21 w 32"/>
                  <a:gd name="T35" fmla="*/ 0 h 32"/>
                  <a:gd name="T36" fmla="*/ 16 w 32"/>
                  <a:gd name="T37" fmla="*/ 0 h 32"/>
                  <a:gd name="T38" fmla="*/ 12 w 32"/>
                  <a:gd name="T39" fmla="*/ 0 h 32"/>
                  <a:gd name="T40" fmla="*/ 9 w 32"/>
                  <a:gd name="T41" fmla="*/ 2 h 32"/>
                  <a:gd name="T42" fmla="*/ 6 w 32"/>
                  <a:gd name="T43" fmla="*/ 5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6" y="27"/>
                    </a:lnTo>
                    <a:lnTo>
                      <a:pt x="9" y="30"/>
                    </a:lnTo>
                    <a:lnTo>
                      <a:pt x="12" y="31"/>
                    </a:lnTo>
                    <a:lnTo>
                      <a:pt x="16" y="32"/>
                    </a:lnTo>
                    <a:lnTo>
                      <a:pt x="21" y="31"/>
                    </a:lnTo>
                    <a:lnTo>
                      <a:pt x="24" y="30"/>
                    </a:lnTo>
                    <a:lnTo>
                      <a:pt x="27" y="27"/>
                    </a:lnTo>
                    <a:lnTo>
                      <a:pt x="30" y="24"/>
                    </a:lnTo>
                    <a:lnTo>
                      <a:pt x="31" y="20"/>
                    </a:lnTo>
                    <a:lnTo>
                      <a:pt x="32" y="16"/>
                    </a:lnTo>
                    <a:lnTo>
                      <a:pt x="31" y="12"/>
                    </a:lnTo>
                    <a:lnTo>
                      <a:pt x="30" y="8"/>
                    </a:lnTo>
                    <a:lnTo>
                      <a:pt x="27" y="5"/>
                    </a:lnTo>
                    <a:lnTo>
                      <a:pt x="24" y="2"/>
                    </a:lnTo>
                    <a:lnTo>
                      <a:pt x="21" y="0"/>
                    </a:lnTo>
                    <a:lnTo>
                      <a:pt x="16" y="0"/>
                    </a:lnTo>
                    <a:lnTo>
                      <a:pt x="12" y="0"/>
                    </a:lnTo>
                    <a:lnTo>
                      <a:pt x="9" y="2"/>
                    </a:lnTo>
                    <a:lnTo>
                      <a:pt x="6"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1" name="Freeform 91"/>
              <p:cNvSpPr>
                <a:spLocks/>
              </p:cNvSpPr>
              <p:nvPr/>
            </p:nvSpPr>
            <p:spPr bwMode="auto">
              <a:xfrm>
                <a:off x="2260600" y="2544763"/>
                <a:ext cx="50800" cy="50800"/>
              </a:xfrm>
              <a:custGeom>
                <a:avLst/>
                <a:gdLst>
                  <a:gd name="T0" fmla="*/ 0 w 32"/>
                  <a:gd name="T1" fmla="*/ 17 h 32"/>
                  <a:gd name="T2" fmla="*/ 0 w 32"/>
                  <a:gd name="T3" fmla="*/ 21 h 32"/>
                  <a:gd name="T4" fmla="*/ 2 w 32"/>
                  <a:gd name="T5" fmla="*/ 25 h 32"/>
                  <a:gd name="T6" fmla="*/ 4 w 32"/>
                  <a:gd name="T7" fmla="*/ 28 h 32"/>
                  <a:gd name="T8" fmla="*/ 8 w 32"/>
                  <a:gd name="T9" fmla="*/ 30 h 32"/>
                  <a:gd name="T10" fmla="*/ 12 w 32"/>
                  <a:gd name="T11" fmla="*/ 32 h 32"/>
                  <a:gd name="T12" fmla="*/ 16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5 h 32"/>
                  <a:gd name="T32" fmla="*/ 24 w 32"/>
                  <a:gd name="T33" fmla="*/ 2 h 32"/>
                  <a:gd name="T34" fmla="*/ 21 w 32"/>
                  <a:gd name="T35" fmla="*/ 1 h 32"/>
                  <a:gd name="T36" fmla="*/ 16 w 32"/>
                  <a:gd name="T37" fmla="*/ 0 h 32"/>
                  <a:gd name="T38" fmla="*/ 12 w 32"/>
                  <a:gd name="T39" fmla="*/ 1 h 32"/>
                  <a:gd name="T40" fmla="*/ 8 w 32"/>
                  <a:gd name="T41" fmla="*/ 2 h 32"/>
                  <a:gd name="T42" fmla="*/ 4 w 32"/>
                  <a:gd name="T43" fmla="*/ 5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4" y="28"/>
                    </a:lnTo>
                    <a:lnTo>
                      <a:pt x="8" y="30"/>
                    </a:lnTo>
                    <a:lnTo>
                      <a:pt x="12" y="32"/>
                    </a:lnTo>
                    <a:lnTo>
                      <a:pt x="16" y="32"/>
                    </a:lnTo>
                    <a:lnTo>
                      <a:pt x="21" y="32"/>
                    </a:lnTo>
                    <a:lnTo>
                      <a:pt x="24" y="30"/>
                    </a:lnTo>
                    <a:lnTo>
                      <a:pt x="27" y="28"/>
                    </a:lnTo>
                    <a:lnTo>
                      <a:pt x="30" y="25"/>
                    </a:lnTo>
                    <a:lnTo>
                      <a:pt x="31" y="21"/>
                    </a:lnTo>
                    <a:lnTo>
                      <a:pt x="32" y="17"/>
                    </a:lnTo>
                    <a:lnTo>
                      <a:pt x="31" y="13"/>
                    </a:lnTo>
                    <a:lnTo>
                      <a:pt x="30" y="9"/>
                    </a:lnTo>
                    <a:lnTo>
                      <a:pt x="27" y="5"/>
                    </a:lnTo>
                    <a:lnTo>
                      <a:pt x="24" y="2"/>
                    </a:lnTo>
                    <a:lnTo>
                      <a:pt x="21" y="1"/>
                    </a:lnTo>
                    <a:lnTo>
                      <a:pt x="16" y="0"/>
                    </a:lnTo>
                    <a:lnTo>
                      <a:pt x="12" y="1"/>
                    </a:lnTo>
                    <a:lnTo>
                      <a:pt x="8" y="2"/>
                    </a:lnTo>
                    <a:lnTo>
                      <a:pt x="4" y="5"/>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2" name="Freeform 92"/>
              <p:cNvSpPr>
                <a:spLocks/>
              </p:cNvSpPr>
              <p:nvPr/>
            </p:nvSpPr>
            <p:spPr bwMode="auto">
              <a:xfrm>
                <a:off x="2366963" y="2536825"/>
                <a:ext cx="50800" cy="50800"/>
              </a:xfrm>
              <a:custGeom>
                <a:avLst/>
                <a:gdLst>
                  <a:gd name="T0" fmla="*/ 0 w 32"/>
                  <a:gd name="T1" fmla="*/ 17 h 32"/>
                  <a:gd name="T2" fmla="*/ 1 w 32"/>
                  <a:gd name="T3" fmla="*/ 21 h 32"/>
                  <a:gd name="T4" fmla="*/ 2 w 32"/>
                  <a:gd name="T5" fmla="*/ 24 h 32"/>
                  <a:gd name="T6" fmla="*/ 5 w 32"/>
                  <a:gd name="T7" fmla="*/ 28 h 32"/>
                  <a:gd name="T8" fmla="*/ 8 w 32"/>
                  <a:gd name="T9" fmla="*/ 30 h 32"/>
                  <a:gd name="T10" fmla="*/ 12 w 32"/>
                  <a:gd name="T11" fmla="*/ 32 h 32"/>
                  <a:gd name="T12" fmla="*/ 17 w 32"/>
                  <a:gd name="T13" fmla="*/ 32 h 32"/>
                  <a:gd name="T14" fmla="*/ 21 w 32"/>
                  <a:gd name="T15" fmla="*/ 32 h 32"/>
                  <a:gd name="T16" fmla="*/ 24 w 32"/>
                  <a:gd name="T17" fmla="*/ 30 h 32"/>
                  <a:gd name="T18" fmla="*/ 28 w 32"/>
                  <a:gd name="T19" fmla="*/ 28 h 32"/>
                  <a:gd name="T20" fmla="*/ 30 w 32"/>
                  <a:gd name="T21" fmla="*/ 24 h 32"/>
                  <a:gd name="T22" fmla="*/ 32 w 32"/>
                  <a:gd name="T23" fmla="*/ 21 h 32"/>
                  <a:gd name="T24" fmla="*/ 32 w 32"/>
                  <a:gd name="T25" fmla="*/ 17 h 32"/>
                  <a:gd name="T26" fmla="*/ 32 w 32"/>
                  <a:gd name="T27" fmla="*/ 12 h 32"/>
                  <a:gd name="T28" fmla="*/ 30 w 32"/>
                  <a:gd name="T29" fmla="*/ 8 h 32"/>
                  <a:gd name="T30" fmla="*/ 28 w 32"/>
                  <a:gd name="T31" fmla="*/ 5 h 32"/>
                  <a:gd name="T32" fmla="*/ 24 w 32"/>
                  <a:gd name="T33" fmla="*/ 2 h 32"/>
                  <a:gd name="T34" fmla="*/ 21 w 32"/>
                  <a:gd name="T35" fmla="*/ 1 h 32"/>
                  <a:gd name="T36" fmla="*/ 17 w 32"/>
                  <a:gd name="T37" fmla="*/ 0 h 32"/>
                  <a:gd name="T38" fmla="*/ 12 w 32"/>
                  <a:gd name="T39" fmla="*/ 1 h 32"/>
                  <a:gd name="T40" fmla="*/ 8 w 32"/>
                  <a:gd name="T41" fmla="*/ 2 h 32"/>
                  <a:gd name="T42" fmla="*/ 5 w 32"/>
                  <a:gd name="T43" fmla="*/ 5 h 32"/>
                  <a:gd name="T44" fmla="*/ 2 w 32"/>
                  <a:gd name="T45" fmla="*/ 8 h 32"/>
                  <a:gd name="T46" fmla="*/ 1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4"/>
                    </a:lnTo>
                    <a:lnTo>
                      <a:pt x="5" y="28"/>
                    </a:lnTo>
                    <a:lnTo>
                      <a:pt x="8" y="30"/>
                    </a:lnTo>
                    <a:lnTo>
                      <a:pt x="12" y="32"/>
                    </a:lnTo>
                    <a:lnTo>
                      <a:pt x="17" y="32"/>
                    </a:lnTo>
                    <a:lnTo>
                      <a:pt x="21" y="32"/>
                    </a:lnTo>
                    <a:lnTo>
                      <a:pt x="24" y="30"/>
                    </a:lnTo>
                    <a:lnTo>
                      <a:pt x="28" y="28"/>
                    </a:lnTo>
                    <a:lnTo>
                      <a:pt x="30" y="24"/>
                    </a:lnTo>
                    <a:lnTo>
                      <a:pt x="32" y="21"/>
                    </a:lnTo>
                    <a:lnTo>
                      <a:pt x="32" y="17"/>
                    </a:lnTo>
                    <a:lnTo>
                      <a:pt x="32" y="12"/>
                    </a:lnTo>
                    <a:lnTo>
                      <a:pt x="30" y="8"/>
                    </a:lnTo>
                    <a:lnTo>
                      <a:pt x="28" y="5"/>
                    </a:lnTo>
                    <a:lnTo>
                      <a:pt x="24" y="2"/>
                    </a:lnTo>
                    <a:lnTo>
                      <a:pt x="21" y="1"/>
                    </a:lnTo>
                    <a:lnTo>
                      <a:pt x="17" y="0"/>
                    </a:lnTo>
                    <a:lnTo>
                      <a:pt x="12" y="1"/>
                    </a:lnTo>
                    <a:lnTo>
                      <a:pt x="8" y="2"/>
                    </a:lnTo>
                    <a:lnTo>
                      <a:pt x="5" y="5"/>
                    </a:lnTo>
                    <a:lnTo>
                      <a:pt x="2" y="8"/>
                    </a:lnTo>
                    <a:lnTo>
                      <a:pt x="1"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3" name="Freeform 93"/>
              <p:cNvSpPr>
                <a:spLocks/>
              </p:cNvSpPr>
              <p:nvPr/>
            </p:nvSpPr>
            <p:spPr bwMode="auto">
              <a:xfrm>
                <a:off x="2319338" y="2565400"/>
                <a:ext cx="50800" cy="52388"/>
              </a:xfrm>
              <a:custGeom>
                <a:avLst/>
                <a:gdLst>
                  <a:gd name="T0" fmla="*/ 0 w 32"/>
                  <a:gd name="T1" fmla="*/ 16 h 33"/>
                  <a:gd name="T2" fmla="*/ 0 w 32"/>
                  <a:gd name="T3" fmla="*/ 20 h 33"/>
                  <a:gd name="T4" fmla="*/ 2 w 32"/>
                  <a:gd name="T5" fmla="*/ 24 h 33"/>
                  <a:gd name="T6" fmla="*/ 4 w 32"/>
                  <a:gd name="T7" fmla="*/ 27 h 33"/>
                  <a:gd name="T8" fmla="*/ 9 w 32"/>
                  <a:gd name="T9" fmla="*/ 30 h 33"/>
                  <a:gd name="T10" fmla="*/ 12 w 32"/>
                  <a:gd name="T11" fmla="*/ 32 h 33"/>
                  <a:gd name="T12" fmla="*/ 16 w 32"/>
                  <a:gd name="T13" fmla="*/ 33 h 33"/>
                  <a:gd name="T14" fmla="*/ 20 w 32"/>
                  <a:gd name="T15" fmla="*/ 32 h 33"/>
                  <a:gd name="T16" fmla="*/ 24 w 32"/>
                  <a:gd name="T17" fmla="*/ 30 h 33"/>
                  <a:gd name="T18" fmla="*/ 27 w 32"/>
                  <a:gd name="T19" fmla="*/ 27 h 33"/>
                  <a:gd name="T20" fmla="*/ 30 w 32"/>
                  <a:gd name="T21" fmla="*/ 24 h 33"/>
                  <a:gd name="T22" fmla="*/ 31 w 32"/>
                  <a:gd name="T23" fmla="*/ 20 h 33"/>
                  <a:gd name="T24" fmla="*/ 32 w 32"/>
                  <a:gd name="T25" fmla="*/ 16 h 33"/>
                  <a:gd name="T26" fmla="*/ 31 w 32"/>
                  <a:gd name="T27" fmla="*/ 12 h 33"/>
                  <a:gd name="T28" fmla="*/ 30 w 32"/>
                  <a:gd name="T29" fmla="*/ 8 h 33"/>
                  <a:gd name="T30" fmla="*/ 27 w 32"/>
                  <a:gd name="T31" fmla="*/ 5 h 33"/>
                  <a:gd name="T32" fmla="*/ 24 w 32"/>
                  <a:gd name="T33" fmla="*/ 2 h 33"/>
                  <a:gd name="T34" fmla="*/ 20 w 32"/>
                  <a:gd name="T35" fmla="*/ 1 h 33"/>
                  <a:gd name="T36" fmla="*/ 16 w 32"/>
                  <a:gd name="T37" fmla="*/ 0 h 33"/>
                  <a:gd name="T38" fmla="*/ 12 w 32"/>
                  <a:gd name="T39" fmla="*/ 1 h 33"/>
                  <a:gd name="T40" fmla="*/ 9 w 32"/>
                  <a:gd name="T41" fmla="*/ 2 h 33"/>
                  <a:gd name="T42" fmla="*/ 4 w 32"/>
                  <a:gd name="T43" fmla="*/ 5 h 33"/>
                  <a:gd name="T44" fmla="*/ 2 w 32"/>
                  <a:gd name="T45" fmla="*/ 8 h 33"/>
                  <a:gd name="T46" fmla="*/ 0 w 32"/>
                  <a:gd name="T47" fmla="*/ 12 h 33"/>
                  <a:gd name="T48" fmla="*/ 0 w 32"/>
                  <a:gd name="T49" fmla="*/ 16 h 33"/>
                  <a:gd name="T50" fmla="*/ 0 w 32"/>
                  <a:gd name="T5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6"/>
                    </a:moveTo>
                    <a:lnTo>
                      <a:pt x="0" y="20"/>
                    </a:lnTo>
                    <a:lnTo>
                      <a:pt x="2" y="24"/>
                    </a:lnTo>
                    <a:lnTo>
                      <a:pt x="4" y="27"/>
                    </a:lnTo>
                    <a:lnTo>
                      <a:pt x="9" y="30"/>
                    </a:lnTo>
                    <a:lnTo>
                      <a:pt x="12" y="32"/>
                    </a:lnTo>
                    <a:lnTo>
                      <a:pt x="16" y="33"/>
                    </a:lnTo>
                    <a:lnTo>
                      <a:pt x="20" y="32"/>
                    </a:lnTo>
                    <a:lnTo>
                      <a:pt x="24" y="30"/>
                    </a:lnTo>
                    <a:lnTo>
                      <a:pt x="27" y="27"/>
                    </a:lnTo>
                    <a:lnTo>
                      <a:pt x="30" y="24"/>
                    </a:lnTo>
                    <a:lnTo>
                      <a:pt x="31" y="20"/>
                    </a:lnTo>
                    <a:lnTo>
                      <a:pt x="32" y="16"/>
                    </a:lnTo>
                    <a:lnTo>
                      <a:pt x="31" y="12"/>
                    </a:lnTo>
                    <a:lnTo>
                      <a:pt x="30" y="8"/>
                    </a:lnTo>
                    <a:lnTo>
                      <a:pt x="27" y="5"/>
                    </a:lnTo>
                    <a:lnTo>
                      <a:pt x="24" y="2"/>
                    </a:lnTo>
                    <a:lnTo>
                      <a:pt x="20" y="1"/>
                    </a:lnTo>
                    <a:lnTo>
                      <a:pt x="16" y="0"/>
                    </a:lnTo>
                    <a:lnTo>
                      <a:pt x="12" y="1"/>
                    </a:lnTo>
                    <a:lnTo>
                      <a:pt x="9" y="2"/>
                    </a:lnTo>
                    <a:lnTo>
                      <a:pt x="4"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4" name="Freeform 94"/>
              <p:cNvSpPr>
                <a:spLocks/>
              </p:cNvSpPr>
              <p:nvPr/>
            </p:nvSpPr>
            <p:spPr bwMode="auto">
              <a:xfrm>
                <a:off x="2301875" y="2598738"/>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1 w 32"/>
                  <a:gd name="T11" fmla="*/ 31 h 32"/>
                  <a:gd name="T12" fmla="*/ 17 w 32"/>
                  <a:gd name="T13" fmla="*/ 32 h 32"/>
                  <a:gd name="T14" fmla="*/ 21 w 32"/>
                  <a:gd name="T15" fmla="*/ 31 h 32"/>
                  <a:gd name="T16" fmla="*/ 24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4 h 32"/>
                  <a:gd name="T32" fmla="*/ 24 w 32"/>
                  <a:gd name="T33" fmla="*/ 2 h 32"/>
                  <a:gd name="T34" fmla="*/ 21 w 32"/>
                  <a:gd name="T35" fmla="*/ 0 h 32"/>
                  <a:gd name="T36" fmla="*/ 17 w 32"/>
                  <a:gd name="T37" fmla="*/ 0 h 32"/>
                  <a:gd name="T38" fmla="*/ 11 w 32"/>
                  <a:gd name="T39" fmla="*/ 0 h 32"/>
                  <a:gd name="T40" fmla="*/ 8 w 32"/>
                  <a:gd name="T41" fmla="*/ 2 h 32"/>
                  <a:gd name="T42" fmla="*/ 5 w 32"/>
                  <a:gd name="T43" fmla="*/ 4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1" y="31"/>
                    </a:lnTo>
                    <a:lnTo>
                      <a:pt x="17" y="32"/>
                    </a:lnTo>
                    <a:lnTo>
                      <a:pt x="21" y="31"/>
                    </a:lnTo>
                    <a:lnTo>
                      <a:pt x="24" y="30"/>
                    </a:lnTo>
                    <a:lnTo>
                      <a:pt x="28" y="27"/>
                    </a:lnTo>
                    <a:lnTo>
                      <a:pt x="30" y="24"/>
                    </a:lnTo>
                    <a:lnTo>
                      <a:pt x="32" y="20"/>
                    </a:lnTo>
                    <a:lnTo>
                      <a:pt x="32" y="16"/>
                    </a:lnTo>
                    <a:lnTo>
                      <a:pt x="32" y="12"/>
                    </a:lnTo>
                    <a:lnTo>
                      <a:pt x="30" y="8"/>
                    </a:lnTo>
                    <a:lnTo>
                      <a:pt x="28" y="4"/>
                    </a:lnTo>
                    <a:lnTo>
                      <a:pt x="24" y="2"/>
                    </a:lnTo>
                    <a:lnTo>
                      <a:pt x="21" y="0"/>
                    </a:lnTo>
                    <a:lnTo>
                      <a:pt x="17" y="0"/>
                    </a:lnTo>
                    <a:lnTo>
                      <a:pt x="11" y="0"/>
                    </a:lnTo>
                    <a:lnTo>
                      <a:pt x="8" y="2"/>
                    </a:lnTo>
                    <a:lnTo>
                      <a:pt x="5" y="4"/>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5" name="Freeform 95"/>
              <p:cNvSpPr>
                <a:spLocks/>
              </p:cNvSpPr>
              <p:nvPr/>
            </p:nvSpPr>
            <p:spPr bwMode="auto">
              <a:xfrm>
                <a:off x="2246313" y="2600325"/>
                <a:ext cx="50800" cy="50800"/>
              </a:xfrm>
              <a:custGeom>
                <a:avLst/>
                <a:gdLst>
                  <a:gd name="T0" fmla="*/ 0 w 32"/>
                  <a:gd name="T1" fmla="*/ 17 h 32"/>
                  <a:gd name="T2" fmla="*/ 0 w 32"/>
                  <a:gd name="T3" fmla="*/ 21 h 32"/>
                  <a:gd name="T4" fmla="*/ 2 w 32"/>
                  <a:gd name="T5" fmla="*/ 25 h 32"/>
                  <a:gd name="T6" fmla="*/ 5 w 32"/>
                  <a:gd name="T7" fmla="*/ 28 h 32"/>
                  <a:gd name="T8" fmla="*/ 8 w 32"/>
                  <a:gd name="T9" fmla="*/ 30 h 32"/>
                  <a:gd name="T10" fmla="*/ 11 w 32"/>
                  <a:gd name="T11" fmla="*/ 32 h 32"/>
                  <a:gd name="T12" fmla="*/ 15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5 h 32"/>
                  <a:gd name="T32" fmla="*/ 24 w 32"/>
                  <a:gd name="T33" fmla="*/ 2 h 32"/>
                  <a:gd name="T34" fmla="*/ 21 w 32"/>
                  <a:gd name="T35" fmla="*/ 1 h 32"/>
                  <a:gd name="T36" fmla="*/ 15 w 32"/>
                  <a:gd name="T37" fmla="*/ 0 h 32"/>
                  <a:gd name="T38" fmla="*/ 11 w 32"/>
                  <a:gd name="T39" fmla="*/ 1 h 32"/>
                  <a:gd name="T40" fmla="*/ 8 w 32"/>
                  <a:gd name="T41" fmla="*/ 2 h 32"/>
                  <a:gd name="T42" fmla="*/ 5 w 32"/>
                  <a:gd name="T43" fmla="*/ 5 h 32"/>
                  <a:gd name="T44" fmla="*/ 2 w 32"/>
                  <a:gd name="T45" fmla="*/ 9 h 32"/>
                  <a:gd name="T46" fmla="*/ 0 w 32"/>
                  <a:gd name="T47" fmla="*/ 13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5"/>
                    </a:lnTo>
                    <a:lnTo>
                      <a:pt x="5" y="28"/>
                    </a:lnTo>
                    <a:lnTo>
                      <a:pt x="8" y="30"/>
                    </a:lnTo>
                    <a:lnTo>
                      <a:pt x="11" y="32"/>
                    </a:lnTo>
                    <a:lnTo>
                      <a:pt x="15" y="32"/>
                    </a:lnTo>
                    <a:lnTo>
                      <a:pt x="21" y="32"/>
                    </a:lnTo>
                    <a:lnTo>
                      <a:pt x="24" y="30"/>
                    </a:lnTo>
                    <a:lnTo>
                      <a:pt x="27" y="28"/>
                    </a:lnTo>
                    <a:lnTo>
                      <a:pt x="30" y="25"/>
                    </a:lnTo>
                    <a:lnTo>
                      <a:pt x="31" y="21"/>
                    </a:lnTo>
                    <a:lnTo>
                      <a:pt x="32" y="17"/>
                    </a:lnTo>
                    <a:lnTo>
                      <a:pt x="31" y="13"/>
                    </a:lnTo>
                    <a:lnTo>
                      <a:pt x="30" y="9"/>
                    </a:lnTo>
                    <a:lnTo>
                      <a:pt x="27" y="5"/>
                    </a:lnTo>
                    <a:lnTo>
                      <a:pt x="24" y="2"/>
                    </a:lnTo>
                    <a:lnTo>
                      <a:pt x="21" y="1"/>
                    </a:lnTo>
                    <a:lnTo>
                      <a:pt x="15" y="0"/>
                    </a:lnTo>
                    <a:lnTo>
                      <a:pt x="11" y="1"/>
                    </a:lnTo>
                    <a:lnTo>
                      <a:pt x="8" y="2"/>
                    </a:lnTo>
                    <a:lnTo>
                      <a:pt x="5" y="5"/>
                    </a:lnTo>
                    <a:lnTo>
                      <a:pt x="2" y="9"/>
                    </a:lnTo>
                    <a:lnTo>
                      <a:pt x="0" y="13"/>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6" name="Freeform 96"/>
              <p:cNvSpPr>
                <a:spLocks/>
              </p:cNvSpPr>
              <p:nvPr/>
            </p:nvSpPr>
            <p:spPr bwMode="auto">
              <a:xfrm>
                <a:off x="2251075" y="2635250"/>
                <a:ext cx="50800" cy="50800"/>
              </a:xfrm>
              <a:custGeom>
                <a:avLst/>
                <a:gdLst>
                  <a:gd name="T0" fmla="*/ 0 w 32"/>
                  <a:gd name="T1" fmla="*/ 15 h 32"/>
                  <a:gd name="T2" fmla="*/ 1 w 32"/>
                  <a:gd name="T3" fmla="*/ 20 h 32"/>
                  <a:gd name="T4" fmla="*/ 2 w 32"/>
                  <a:gd name="T5" fmla="*/ 24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5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20"/>
                    </a:lnTo>
                    <a:lnTo>
                      <a:pt x="2" y="24"/>
                    </a:lnTo>
                    <a:lnTo>
                      <a:pt x="5" y="27"/>
                    </a:lnTo>
                    <a:lnTo>
                      <a:pt x="8" y="30"/>
                    </a:lnTo>
                    <a:lnTo>
                      <a:pt x="12" y="31"/>
                    </a:lnTo>
                    <a:lnTo>
                      <a:pt x="17" y="32"/>
                    </a:lnTo>
                    <a:lnTo>
                      <a:pt x="21" y="31"/>
                    </a:lnTo>
                    <a:lnTo>
                      <a:pt x="25" y="30"/>
                    </a:lnTo>
                    <a:lnTo>
                      <a:pt x="28" y="27"/>
                    </a:lnTo>
                    <a:lnTo>
                      <a:pt x="30" y="24"/>
                    </a:lnTo>
                    <a:lnTo>
                      <a:pt x="32" y="20"/>
                    </a:lnTo>
                    <a:lnTo>
                      <a:pt x="32" y="15"/>
                    </a:lnTo>
                    <a:lnTo>
                      <a:pt x="32" y="11"/>
                    </a:lnTo>
                    <a:lnTo>
                      <a:pt x="30" y="7"/>
                    </a:lnTo>
                    <a:lnTo>
                      <a:pt x="28" y="4"/>
                    </a:lnTo>
                    <a:lnTo>
                      <a:pt x="25" y="2"/>
                    </a:lnTo>
                    <a:lnTo>
                      <a:pt x="21" y="0"/>
                    </a:lnTo>
                    <a:lnTo>
                      <a:pt x="17" y="0"/>
                    </a:lnTo>
                    <a:lnTo>
                      <a:pt x="12"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7" name="Freeform 97"/>
              <p:cNvSpPr>
                <a:spLocks/>
              </p:cNvSpPr>
              <p:nvPr/>
            </p:nvSpPr>
            <p:spPr bwMode="auto">
              <a:xfrm>
                <a:off x="2292350" y="2657475"/>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0 w 32"/>
                  <a:gd name="T15" fmla="*/ 31 h 32"/>
                  <a:gd name="T16" fmla="*/ 25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5 h 32"/>
                  <a:gd name="T32" fmla="*/ 25 w 32"/>
                  <a:gd name="T33" fmla="*/ 2 h 32"/>
                  <a:gd name="T34" fmla="*/ 20 w 32"/>
                  <a:gd name="T35" fmla="*/ 0 h 32"/>
                  <a:gd name="T36" fmla="*/ 16 w 32"/>
                  <a:gd name="T37" fmla="*/ 0 h 32"/>
                  <a:gd name="T38" fmla="*/ 12 w 32"/>
                  <a:gd name="T39" fmla="*/ 0 h 32"/>
                  <a:gd name="T40" fmla="*/ 8 w 32"/>
                  <a:gd name="T41" fmla="*/ 2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6" y="32"/>
                    </a:lnTo>
                    <a:lnTo>
                      <a:pt x="20" y="31"/>
                    </a:lnTo>
                    <a:lnTo>
                      <a:pt x="25" y="30"/>
                    </a:lnTo>
                    <a:lnTo>
                      <a:pt x="28" y="27"/>
                    </a:lnTo>
                    <a:lnTo>
                      <a:pt x="30" y="24"/>
                    </a:lnTo>
                    <a:lnTo>
                      <a:pt x="32" y="20"/>
                    </a:lnTo>
                    <a:lnTo>
                      <a:pt x="32" y="16"/>
                    </a:lnTo>
                    <a:lnTo>
                      <a:pt x="32" y="12"/>
                    </a:lnTo>
                    <a:lnTo>
                      <a:pt x="30" y="8"/>
                    </a:lnTo>
                    <a:lnTo>
                      <a:pt x="28" y="5"/>
                    </a:lnTo>
                    <a:lnTo>
                      <a:pt x="25" y="2"/>
                    </a:lnTo>
                    <a:lnTo>
                      <a:pt x="20" y="0"/>
                    </a:lnTo>
                    <a:lnTo>
                      <a:pt x="16" y="0"/>
                    </a:lnTo>
                    <a:lnTo>
                      <a:pt x="12" y="0"/>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8" name="Freeform 98"/>
              <p:cNvSpPr>
                <a:spLocks/>
              </p:cNvSpPr>
              <p:nvPr/>
            </p:nvSpPr>
            <p:spPr bwMode="auto">
              <a:xfrm>
                <a:off x="2290763" y="2678113"/>
                <a:ext cx="50800" cy="50800"/>
              </a:xfrm>
              <a:custGeom>
                <a:avLst/>
                <a:gdLst>
                  <a:gd name="T0" fmla="*/ 0 w 32"/>
                  <a:gd name="T1" fmla="*/ 15 h 32"/>
                  <a:gd name="T2" fmla="*/ 1 w 32"/>
                  <a:gd name="T3" fmla="*/ 19 h 32"/>
                  <a:gd name="T4" fmla="*/ 2 w 32"/>
                  <a:gd name="T5" fmla="*/ 23 h 32"/>
                  <a:gd name="T6" fmla="*/ 5 w 32"/>
                  <a:gd name="T7" fmla="*/ 27 h 32"/>
                  <a:gd name="T8" fmla="*/ 8 w 32"/>
                  <a:gd name="T9" fmla="*/ 30 h 32"/>
                  <a:gd name="T10" fmla="*/ 12 w 32"/>
                  <a:gd name="T11" fmla="*/ 31 h 32"/>
                  <a:gd name="T12" fmla="*/ 16 w 32"/>
                  <a:gd name="T13" fmla="*/ 32 h 32"/>
                  <a:gd name="T14" fmla="*/ 20 w 32"/>
                  <a:gd name="T15" fmla="*/ 31 h 32"/>
                  <a:gd name="T16" fmla="*/ 25 w 32"/>
                  <a:gd name="T17" fmla="*/ 30 h 32"/>
                  <a:gd name="T18" fmla="*/ 28 w 32"/>
                  <a:gd name="T19" fmla="*/ 27 h 32"/>
                  <a:gd name="T20" fmla="*/ 30 w 32"/>
                  <a:gd name="T21" fmla="*/ 23 h 32"/>
                  <a:gd name="T22" fmla="*/ 32 w 32"/>
                  <a:gd name="T23" fmla="*/ 19 h 32"/>
                  <a:gd name="T24" fmla="*/ 32 w 32"/>
                  <a:gd name="T25" fmla="*/ 15 h 32"/>
                  <a:gd name="T26" fmla="*/ 32 w 32"/>
                  <a:gd name="T27" fmla="*/ 11 h 32"/>
                  <a:gd name="T28" fmla="*/ 30 w 32"/>
                  <a:gd name="T29" fmla="*/ 7 h 32"/>
                  <a:gd name="T30" fmla="*/ 28 w 32"/>
                  <a:gd name="T31" fmla="*/ 4 h 32"/>
                  <a:gd name="T32" fmla="*/ 25 w 32"/>
                  <a:gd name="T33" fmla="*/ 2 h 32"/>
                  <a:gd name="T34" fmla="*/ 20 w 32"/>
                  <a:gd name="T35" fmla="*/ 0 h 32"/>
                  <a:gd name="T36" fmla="*/ 16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2" y="23"/>
                    </a:lnTo>
                    <a:lnTo>
                      <a:pt x="5" y="27"/>
                    </a:lnTo>
                    <a:lnTo>
                      <a:pt x="8" y="30"/>
                    </a:lnTo>
                    <a:lnTo>
                      <a:pt x="12" y="31"/>
                    </a:lnTo>
                    <a:lnTo>
                      <a:pt x="16" y="32"/>
                    </a:lnTo>
                    <a:lnTo>
                      <a:pt x="20" y="31"/>
                    </a:lnTo>
                    <a:lnTo>
                      <a:pt x="25" y="30"/>
                    </a:lnTo>
                    <a:lnTo>
                      <a:pt x="28" y="27"/>
                    </a:lnTo>
                    <a:lnTo>
                      <a:pt x="30" y="23"/>
                    </a:lnTo>
                    <a:lnTo>
                      <a:pt x="32" y="19"/>
                    </a:lnTo>
                    <a:lnTo>
                      <a:pt x="32" y="15"/>
                    </a:lnTo>
                    <a:lnTo>
                      <a:pt x="32" y="11"/>
                    </a:lnTo>
                    <a:lnTo>
                      <a:pt x="30" y="7"/>
                    </a:lnTo>
                    <a:lnTo>
                      <a:pt x="28" y="4"/>
                    </a:lnTo>
                    <a:lnTo>
                      <a:pt x="25" y="2"/>
                    </a:lnTo>
                    <a:lnTo>
                      <a:pt x="20" y="0"/>
                    </a:lnTo>
                    <a:lnTo>
                      <a:pt x="16" y="0"/>
                    </a:lnTo>
                    <a:lnTo>
                      <a:pt x="12"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99" name="Freeform 99"/>
              <p:cNvSpPr>
                <a:spLocks/>
              </p:cNvSpPr>
              <p:nvPr/>
            </p:nvSpPr>
            <p:spPr bwMode="auto">
              <a:xfrm>
                <a:off x="2255838" y="2692400"/>
                <a:ext cx="50800" cy="52388"/>
              </a:xfrm>
              <a:custGeom>
                <a:avLst/>
                <a:gdLst>
                  <a:gd name="T0" fmla="*/ 0 w 32"/>
                  <a:gd name="T1" fmla="*/ 17 h 33"/>
                  <a:gd name="T2" fmla="*/ 1 w 32"/>
                  <a:gd name="T3" fmla="*/ 21 h 33"/>
                  <a:gd name="T4" fmla="*/ 2 w 32"/>
                  <a:gd name="T5" fmla="*/ 25 h 33"/>
                  <a:gd name="T6" fmla="*/ 5 w 32"/>
                  <a:gd name="T7" fmla="*/ 28 h 33"/>
                  <a:gd name="T8" fmla="*/ 8 w 32"/>
                  <a:gd name="T9" fmla="*/ 30 h 33"/>
                  <a:gd name="T10" fmla="*/ 13 w 32"/>
                  <a:gd name="T11" fmla="*/ 32 h 33"/>
                  <a:gd name="T12" fmla="*/ 17 w 32"/>
                  <a:gd name="T13" fmla="*/ 33 h 33"/>
                  <a:gd name="T14" fmla="*/ 21 w 32"/>
                  <a:gd name="T15" fmla="*/ 32 h 33"/>
                  <a:gd name="T16" fmla="*/ 25 w 32"/>
                  <a:gd name="T17" fmla="*/ 30 h 33"/>
                  <a:gd name="T18" fmla="*/ 28 w 32"/>
                  <a:gd name="T19" fmla="*/ 28 h 33"/>
                  <a:gd name="T20" fmla="*/ 30 w 32"/>
                  <a:gd name="T21" fmla="*/ 25 h 33"/>
                  <a:gd name="T22" fmla="*/ 32 w 32"/>
                  <a:gd name="T23" fmla="*/ 21 h 33"/>
                  <a:gd name="T24" fmla="*/ 32 w 32"/>
                  <a:gd name="T25" fmla="*/ 17 h 33"/>
                  <a:gd name="T26" fmla="*/ 32 w 32"/>
                  <a:gd name="T27" fmla="*/ 12 h 33"/>
                  <a:gd name="T28" fmla="*/ 30 w 32"/>
                  <a:gd name="T29" fmla="*/ 8 h 33"/>
                  <a:gd name="T30" fmla="*/ 28 w 32"/>
                  <a:gd name="T31" fmla="*/ 5 h 33"/>
                  <a:gd name="T32" fmla="*/ 25 w 32"/>
                  <a:gd name="T33" fmla="*/ 2 h 33"/>
                  <a:gd name="T34" fmla="*/ 21 w 32"/>
                  <a:gd name="T35" fmla="*/ 1 h 33"/>
                  <a:gd name="T36" fmla="*/ 17 w 32"/>
                  <a:gd name="T37" fmla="*/ 0 h 33"/>
                  <a:gd name="T38" fmla="*/ 13 w 32"/>
                  <a:gd name="T39" fmla="*/ 1 h 33"/>
                  <a:gd name="T40" fmla="*/ 8 w 32"/>
                  <a:gd name="T41" fmla="*/ 2 h 33"/>
                  <a:gd name="T42" fmla="*/ 5 w 32"/>
                  <a:gd name="T43" fmla="*/ 5 h 33"/>
                  <a:gd name="T44" fmla="*/ 2 w 32"/>
                  <a:gd name="T45" fmla="*/ 8 h 33"/>
                  <a:gd name="T46" fmla="*/ 1 w 32"/>
                  <a:gd name="T47" fmla="*/ 12 h 33"/>
                  <a:gd name="T48" fmla="*/ 0 w 32"/>
                  <a:gd name="T49" fmla="*/ 17 h 33"/>
                  <a:gd name="T50" fmla="*/ 0 w 32"/>
                  <a:gd name="T51"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0" y="17"/>
                    </a:moveTo>
                    <a:lnTo>
                      <a:pt x="1" y="21"/>
                    </a:lnTo>
                    <a:lnTo>
                      <a:pt x="2" y="25"/>
                    </a:lnTo>
                    <a:lnTo>
                      <a:pt x="5" y="28"/>
                    </a:lnTo>
                    <a:lnTo>
                      <a:pt x="8" y="30"/>
                    </a:lnTo>
                    <a:lnTo>
                      <a:pt x="13" y="32"/>
                    </a:lnTo>
                    <a:lnTo>
                      <a:pt x="17" y="33"/>
                    </a:lnTo>
                    <a:lnTo>
                      <a:pt x="21" y="32"/>
                    </a:lnTo>
                    <a:lnTo>
                      <a:pt x="25" y="30"/>
                    </a:lnTo>
                    <a:lnTo>
                      <a:pt x="28" y="28"/>
                    </a:lnTo>
                    <a:lnTo>
                      <a:pt x="30" y="25"/>
                    </a:lnTo>
                    <a:lnTo>
                      <a:pt x="32" y="21"/>
                    </a:lnTo>
                    <a:lnTo>
                      <a:pt x="32" y="17"/>
                    </a:lnTo>
                    <a:lnTo>
                      <a:pt x="32" y="12"/>
                    </a:lnTo>
                    <a:lnTo>
                      <a:pt x="30" y="8"/>
                    </a:lnTo>
                    <a:lnTo>
                      <a:pt x="28" y="5"/>
                    </a:lnTo>
                    <a:lnTo>
                      <a:pt x="25" y="2"/>
                    </a:lnTo>
                    <a:lnTo>
                      <a:pt x="21" y="1"/>
                    </a:lnTo>
                    <a:lnTo>
                      <a:pt x="17" y="0"/>
                    </a:lnTo>
                    <a:lnTo>
                      <a:pt x="13" y="1"/>
                    </a:lnTo>
                    <a:lnTo>
                      <a:pt x="8" y="2"/>
                    </a:lnTo>
                    <a:lnTo>
                      <a:pt x="5" y="5"/>
                    </a:lnTo>
                    <a:lnTo>
                      <a:pt x="2" y="8"/>
                    </a:lnTo>
                    <a:lnTo>
                      <a:pt x="1"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0" name="Freeform 100"/>
              <p:cNvSpPr>
                <a:spLocks/>
              </p:cNvSpPr>
              <p:nvPr/>
            </p:nvSpPr>
            <p:spPr bwMode="auto">
              <a:xfrm>
                <a:off x="2216150" y="2705100"/>
                <a:ext cx="50800" cy="50800"/>
              </a:xfrm>
              <a:custGeom>
                <a:avLst/>
                <a:gdLst>
                  <a:gd name="T0" fmla="*/ 0 w 32"/>
                  <a:gd name="T1" fmla="*/ 16 h 32"/>
                  <a:gd name="T2" fmla="*/ 0 w 32"/>
                  <a:gd name="T3" fmla="*/ 20 h 32"/>
                  <a:gd name="T4" fmla="*/ 2 w 32"/>
                  <a:gd name="T5" fmla="*/ 24 h 32"/>
                  <a:gd name="T6" fmla="*/ 5 w 32"/>
                  <a:gd name="T7" fmla="*/ 27 h 32"/>
                  <a:gd name="T8" fmla="*/ 9 w 32"/>
                  <a:gd name="T9" fmla="*/ 30 h 32"/>
                  <a:gd name="T10" fmla="*/ 12 w 32"/>
                  <a:gd name="T11" fmla="*/ 31 h 32"/>
                  <a:gd name="T12" fmla="*/ 16 w 32"/>
                  <a:gd name="T13" fmla="*/ 32 h 32"/>
                  <a:gd name="T14" fmla="*/ 21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7 h 32"/>
                  <a:gd name="T30" fmla="*/ 27 w 32"/>
                  <a:gd name="T31" fmla="*/ 4 h 32"/>
                  <a:gd name="T32" fmla="*/ 24 w 32"/>
                  <a:gd name="T33" fmla="*/ 2 h 32"/>
                  <a:gd name="T34" fmla="*/ 21 w 32"/>
                  <a:gd name="T35" fmla="*/ 0 h 32"/>
                  <a:gd name="T36" fmla="*/ 16 w 32"/>
                  <a:gd name="T37" fmla="*/ 0 h 32"/>
                  <a:gd name="T38" fmla="*/ 12 w 32"/>
                  <a:gd name="T39" fmla="*/ 0 h 32"/>
                  <a:gd name="T40" fmla="*/ 9 w 32"/>
                  <a:gd name="T41" fmla="*/ 2 h 32"/>
                  <a:gd name="T42" fmla="*/ 5 w 32"/>
                  <a:gd name="T43" fmla="*/ 4 h 32"/>
                  <a:gd name="T44" fmla="*/ 2 w 32"/>
                  <a:gd name="T45" fmla="*/ 7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5" y="27"/>
                    </a:lnTo>
                    <a:lnTo>
                      <a:pt x="9" y="30"/>
                    </a:lnTo>
                    <a:lnTo>
                      <a:pt x="12" y="31"/>
                    </a:lnTo>
                    <a:lnTo>
                      <a:pt x="16" y="32"/>
                    </a:lnTo>
                    <a:lnTo>
                      <a:pt x="21" y="31"/>
                    </a:lnTo>
                    <a:lnTo>
                      <a:pt x="24" y="30"/>
                    </a:lnTo>
                    <a:lnTo>
                      <a:pt x="27" y="27"/>
                    </a:lnTo>
                    <a:lnTo>
                      <a:pt x="30" y="24"/>
                    </a:lnTo>
                    <a:lnTo>
                      <a:pt x="31" y="20"/>
                    </a:lnTo>
                    <a:lnTo>
                      <a:pt x="32" y="16"/>
                    </a:lnTo>
                    <a:lnTo>
                      <a:pt x="31" y="12"/>
                    </a:lnTo>
                    <a:lnTo>
                      <a:pt x="30" y="7"/>
                    </a:lnTo>
                    <a:lnTo>
                      <a:pt x="27" y="4"/>
                    </a:lnTo>
                    <a:lnTo>
                      <a:pt x="24" y="2"/>
                    </a:lnTo>
                    <a:lnTo>
                      <a:pt x="21" y="0"/>
                    </a:lnTo>
                    <a:lnTo>
                      <a:pt x="16" y="0"/>
                    </a:lnTo>
                    <a:lnTo>
                      <a:pt x="12" y="0"/>
                    </a:lnTo>
                    <a:lnTo>
                      <a:pt x="9" y="2"/>
                    </a:lnTo>
                    <a:lnTo>
                      <a:pt x="5" y="4"/>
                    </a:lnTo>
                    <a:lnTo>
                      <a:pt x="2" y="7"/>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1" name="Freeform 101"/>
              <p:cNvSpPr>
                <a:spLocks/>
              </p:cNvSpPr>
              <p:nvPr/>
            </p:nvSpPr>
            <p:spPr bwMode="auto">
              <a:xfrm>
                <a:off x="2209800" y="2740025"/>
                <a:ext cx="50800" cy="50800"/>
              </a:xfrm>
              <a:custGeom>
                <a:avLst/>
                <a:gdLst>
                  <a:gd name="T0" fmla="*/ 0 w 32"/>
                  <a:gd name="T1" fmla="*/ 16 h 32"/>
                  <a:gd name="T2" fmla="*/ 0 w 32"/>
                  <a:gd name="T3" fmla="*/ 21 h 32"/>
                  <a:gd name="T4" fmla="*/ 2 w 32"/>
                  <a:gd name="T5" fmla="*/ 24 h 32"/>
                  <a:gd name="T6" fmla="*/ 4 w 32"/>
                  <a:gd name="T7" fmla="*/ 28 h 32"/>
                  <a:gd name="T8" fmla="*/ 9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30 w 32"/>
                  <a:gd name="T21" fmla="*/ 24 h 32"/>
                  <a:gd name="T22" fmla="*/ 31 w 32"/>
                  <a:gd name="T23" fmla="*/ 21 h 32"/>
                  <a:gd name="T24" fmla="*/ 32 w 32"/>
                  <a:gd name="T25" fmla="*/ 16 h 32"/>
                  <a:gd name="T26" fmla="*/ 31 w 32"/>
                  <a:gd name="T27" fmla="*/ 11 h 32"/>
                  <a:gd name="T28" fmla="*/ 30 w 32"/>
                  <a:gd name="T29" fmla="*/ 8 h 32"/>
                  <a:gd name="T30" fmla="*/ 27 w 32"/>
                  <a:gd name="T31" fmla="*/ 4 h 32"/>
                  <a:gd name="T32" fmla="*/ 24 w 32"/>
                  <a:gd name="T33" fmla="*/ 2 h 32"/>
                  <a:gd name="T34" fmla="*/ 20 w 32"/>
                  <a:gd name="T35" fmla="*/ 0 h 32"/>
                  <a:gd name="T36" fmla="*/ 16 w 32"/>
                  <a:gd name="T37" fmla="*/ 0 h 32"/>
                  <a:gd name="T38" fmla="*/ 12 w 32"/>
                  <a:gd name="T39" fmla="*/ 0 h 32"/>
                  <a:gd name="T40" fmla="*/ 9 w 32"/>
                  <a:gd name="T41" fmla="*/ 2 h 32"/>
                  <a:gd name="T42" fmla="*/ 4 w 32"/>
                  <a:gd name="T43" fmla="*/ 4 h 32"/>
                  <a:gd name="T44" fmla="*/ 2 w 32"/>
                  <a:gd name="T45" fmla="*/ 8 h 32"/>
                  <a:gd name="T46" fmla="*/ 0 w 32"/>
                  <a:gd name="T47" fmla="*/ 11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0" y="21"/>
                    </a:lnTo>
                    <a:lnTo>
                      <a:pt x="2" y="24"/>
                    </a:lnTo>
                    <a:lnTo>
                      <a:pt x="4" y="28"/>
                    </a:lnTo>
                    <a:lnTo>
                      <a:pt x="9" y="30"/>
                    </a:lnTo>
                    <a:lnTo>
                      <a:pt x="12" y="32"/>
                    </a:lnTo>
                    <a:lnTo>
                      <a:pt x="16" y="32"/>
                    </a:lnTo>
                    <a:lnTo>
                      <a:pt x="20" y="32"/>
                    </a:lnTo>
                    <a:lnTo>
                      <a:pt x="24" y="30"/>
                    </a:lnTo>
                    <a:lnTo>
                      <a:pt x="27" y="28"/>
                    </a:lnTo>
                    <a:lnTo>
                      <a:pt x="30" y="24"/>
                    </a:lnTo>
                    <a:lnTo>
                      <a:pt x="31" y="21"/>
                    </a:lnTo>
                    <a:lnTo>
                      <a:pt x="32" y="16"/>
                    </a:lnTo>
                    <a:lnTo>
                      <a:pt x="31" y="11"/>
                    </a:lnTo>
                    <a:lnTo>
                      <a:pt x="30" y="8"/>
                    </a:lnTo>
                    <a:lnTo>
                      <a:pt x="27" y="4"/>
                    </a:lnTo>
                    <a:lnTo>
                      <a:pt x="24" y="2"/>
                    </a:lnTo>
                    <a:lnTo>
                      <a:pt x="20" y="0"/>
                    </a:lnTo>
                    <a:lnTo>
                      <a:pt x="16" y="0"/>
                    </a:lnTo>
                    <a:lnTo>
                      <a:pt x="12" y="0"/>
                    </a:lnTo>
                    <a:lnTo>
                      <a:pt x="9" y="2"/>
                    </a:lnTo>
                    <a:lnTo>
                      <a:pt x="4" y="4"/>
                    </a:lnTo>
                    <a:lnTo>
                      <a:pt x="2" y="8"/>
                    </a:lnTo>
                    <a:lnTo>
                      <a:pt x="0" y="11"/>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2" name="Freeform 102"/>
              <p:cNvSpPr>
                <a:spLocks/>
              </p:cNvSpPr>
              <p:nvPr/>
            </p:nvSpPr>
            <p:spPr bwMode="auto">
              <a:xfrm>
                <a:off x="2222500" y="2767013"/>
                <a:ext cx="49213" cy="50800"/>
              </a:xfrm>
              <a:custGeom>
                <a:avLst/>
                <a:gdLst>
                  <a:gd name="T0" fmla="*/ 0 w 31"/>
                  <a:gd name="T1" fmla="*/ 17 h 32"/>
                  <a:gd name="T2" fmla="*/ 1 w 31"/>
                  <a:gd name="T3" fmla="*/ 21 h 32"/>
                  <a:gd name="T4" fmla="*/ 2 w 31"/>
                  <a:gd name="T5" fmla="*/ 24 h 32"/>
                  <a:gd name="T6" fmla="*/ 5 w 31"/>
                  <a:gd name="T7" fmla="*/ 28 h 32"/>
                  <a:gd name="T8" fmla="*/ 8 w 31"/>
                  <a:gd name="T9" fmla="*/ 30 h 32"/>
                  <a:gd name="T10" fmla="*/ 12 w 31"/>
                  <a:gd name="T11" fmla="*/ 32 h 32"/>
                  <a:gd name="T12" fmla="*/ 16 w 31"/>
                  <a:gd name="T13" fmla="*/ 32 h 32"/>
                  <a:gd name="T14" fmla="*/ 20 w 31"/>
                  <a:gd name="T15" fmla="*/ 32 h 32"/>
                  <a:gd name="T16" fmla="*/ 24 w 31"/>
                  <a:gd name="T17" fmla="*/ 30 h 32"/>
                  <a:gd name="T18" fmla="*/ 27 w 31"/>
                  <a:gd name="T19" fmla="*/ 28 h 32"/>
                  <a:gd name="T20" fmla="*/ 29 w 31"/>
                  <a:gd name="T21" fmla="*/ 24 h 32"/>
                  <a:gd name="T22" fmla="*/ 31 w 31"/>
                  <a:gd name="T23" fmla="*/ 21 h 32"/>
                  <a:gd name="T24" fmla="*/ 31 w 31"/>
                  <a:gd name="T25" fmla="*/ 17 h 32"/>
                  <a:gd name="T26" fmla="*/ 31 w 31"/>
                  <a:gd name="T27" fmla="*/ 12 h 32"/>
                  <a:gd name="T28" fmla="*/ 29 w 31"/>
                  <a:gd name="T29" fmla="*/ 9 h 32"/>
                  <a:gd name="T30" fmla="*/ 27 w 31"/>
                  <a:gd name="T31" fmla="*/ 6 h 32"/>
                  <a:gd name="T32" fmla="*/ 24 w 31"/>
                  <a:gd name="T33" fmla="*/ 3 h 32"/>
                  <a:gd name="T34" fmla="*/ 20 w 31"/>
                  <a:gd name="T35" fmla="*/ 1 h 32"/>
                  <a:gd name="T36" fmla="*/ 16 w 31"/>
                  <a:gd name="T37" fmla="*/ 0 h 32"/>
                  <a:gd name="T38" fmla="*/ 12 w 31"/>
                  <a:gd name="T39" fmla="*/ 1 h 32"/>
                  <a:gd name="T40" fmla="*/ 8 w 31"/>
                  <a:gd name="T41" fmla="*/ 3 h 32"/>
                  <a:gd name="T42" fmla="*/ 5 w 31"/>
                  <a:gd name="T43" fmla="*/ 6 h 32"/>
                  <a:gd name="T44" fmla="*/ 2 w 31"/>
                  <a:gd name="T45" fmla="*/ 9 h 32"/>
                  <a:gd name="T46" fmla="*/ 1 w 31"/>
                  <a:gd name="T47" fmla="*/ 12 h 32"/>
                  <a:gd name="T48" fmla="*/ 0 w 31"/>
                  <a:gd name="T49" fmla="*/ 17 h 32"/>
                  <a:gd name="T50" fmla="*/ 0 w 31"/>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0" y="17"/>
                    </a:moveTo>
                    <a:lnTo>
                      <a:pt x="1" y="21"/>
                    </a:lnTo>
                    <a:lnTo>
                      <a:pt x="2" y="24"/>
                    </a:lnTo>
                    <a:lnTo>
                      <a:pt x="5" y="28"/>
                    </a:lnTo>
                    <a:lnTo>
                      <a:pt x="8" y="30"/>
                    </a:lnTo>
                    <a:lnTo>
                      <a:pt x="12" y="32"/>
                    </a:lnTo>
                    <a:lnTo>
                      <a:pt x="16" y="32"/>
                    </a:lnTo>
                    <a:lnTo>
                      <a:pt x="20" y="32"/>
                    </a:lnTo>
                    <a:lnTo>
                      <a:pt x="24" y="30"/>
                    </a:lnTo>
                    <a:lnTo>
                      <a:pt x="27" y="28"/>
                    </a:lnTo>
                    <a:lnTo>
                      <a:pt x="29" y="24"/>
                    </a:lnTo>
                    <a:lnTo>
                      <a:pt x="31" y="21"/>
                    </a:lnTo>
                    <a:lnTo>
                      <a:pt x="31" y="17"/>
                    </a:lnTo>
                    <a:lnTo>
                      <a:pt x="31" y="12"/>
                    </a:lnTo>
                    <a:lnTo>
                      <a:pt x="29" y="9"/>
                    </a:lnTo>
                    <a:lnTo>
                      <a:pt x="27" y="6"/>
                    </a:lnTo>
                    <a:lnTo>
                      <a:pt x="24" y="3"/>
                    </a:lnTo>
                    <a:lnTo>
                      <a:pt x="20" y="1"/>
                    </a:lnTo>
                    <a:lnTo>
                      <a:pt x="16" y="0"/>
                    </a:lnTo>
                    <a:lnTo>
                      <a:pt x="12" y="1"/>
                    </a:lnTo>
                    <a:lnTo>
                      <a:pt x="8" y="3"/>
                    </a:lnTo>
                    <a:lnTo>
                      <a:pt x="5" y="6"/>
                    </a:lnTo>
                    <a:lnTo>
                      <a:pt x="2" y="9"/>
                    </a:lnTo>
                    <a:lnTo>
                      <a:pt x="1"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3" name="Freeform 103"/>
              <p:cNvSpPr>
                <a:spLocks/>
              </p:cNvSpPr>
              <p:nvPr/>
            </p:nvSpPr>
            <p:spPr bwMode="auto">
              <a:xfrm>
                <a:off x="2251075" y="2782888"/>
                <a:ext cx="50800" cy="50800"/>
              </a:xfrm>
              <a:custGeom>
                <a:avLst/>
                <a:gdLst>
                  <a:gd name="T0" fmla="*/ 0 w 32"/>
                  <a:gd name="T1" fmla="*/ 16 h 32"/>
                  <a:gd name="T2" fmla="*/ 1 w 32"/>
                  <a:gd name="T3" fmla="*/ 20 h 32"/>
                  <a:gd name="T4" fmla="*/ 2 w 32"/>
                  <a:gd name="T5" fmla="*/ 23 h 32"/>
                  <a:gd name="T6" fmla="*/ 5 w 32"/>
                  <a:gd name="T7" fmla="*/ 28 h 32"/>
                  <a:gd name="T8" fmla="*/ 8 w 32"/>
                  <a:gd name="T9" fmla="*/ 30 h 32"/>
                  <a:gd name="T10" fmla="*/ 12 w 32"/>
                  <a:gd name="T11" fmla="*/ 32 h 32"/>
                  <a:gd name="T12" fmla="*/ 17 w 32"/>
                  <a:gd name="T13" fmla="*/ 32 h 32"/>
                  <a:gd name="T14" fmla="*/ 21 w 32"/>
                  <a:gd name="T15" fmla="*/ 32 h 32"/>
                  <a:gd name="T16" fmla="*/ 25 w 32"/>
                  <a:gd name="T17" fmla="*/ 30 h 32"/>
                  <a:gd name="T18" fmla="*/ 28 w 32"/>
                  <a:gd name="T19" fmla="*/ 28 h 32"/>
                  <a:gd name="T20" fmla="*/ 30 w 32"/>
                  <a:gd name="T21" fmla="*/ 23 h 32"/>
                  <a:gd name="T22" fmla="*/ 32 w 32"/>
                  <a:gd name="T23" fmla="*/ 20 h 32"/>
                  <a:gd name="T24" fmla="*/ 32 w 32"/>
                  <a:gd name="T25" fmla="*/ 16 h 32"/>
                  <a:gd name="T26" fmla="*/ 32 w 32"/>
                  <a:gd name="T27" fmla="*/ 11 h 32"/>
                  <a:gd name="T28" fmla="*/ 30 w 32"/>
                  <a:gd name="T29" fmla="*/ 8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8 h 32"/>
                  <a:gd name="T46" fmla="*/ 1 w 32"/>
                  <a:gd name="T47" fmla="*/ 11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0"/>
                    </a:lnTo>
                    <a:lnTo>
                      <a:pt x="2" y="23"/>
                    </a:lnTo>
                    <a:lnTo>
                      <a:pt x="5" y="28"/>
                    </a:lnTo>
                    <a:lnTo>
                      <a:pt x="8" y="30"/>
                    </a:lnTo>
                    <a:lnTo>
                      <a:pt x="12" y="32"/>
                    </a:lnTo>
                    <a:lnTo>
                      <a:pt x="17" y="32"/>
                    </a:lnTo>
                    <a:lnTo>
                      <a:pt x="21" y="32"/>
                    </a:lnTo>
                    <a:lnTo>
                      <a:pt x="25" y="30"/>
                    </a:lnTo>
                    <a:lnTo>
                      <a:pt x="28" y="28"/>
                    </a:lnTo>
                    <a:lnTo>
                      <a:pt x="30" y="23"/>
                    </a:lnTo>
                    <a:lnTo>
                      <a:pt x="32" y="20"/>
                    </a:lnTo>
                    <a:lnTo>
                      <a:pt x="32" y="16"/>
                    </a:lnTo>
                    <a:lnTo>
                      <a:pt x="32" y="11"/>
                    </a:lnTo>
                    <a:lnTo>
                      <a:pt x="30" y="8"/>
                    </a:lnTo>
                    <a:lnTo>
                      <a:pt x="28" y="4"/>
                    </a:lnTo>
                    <a:lnTo>
                      <a:pt x="25" y="2"/>
                    </a:lnTo>
                    <a:lnTo>
                      <a:pt x="21" y="0"/>
                    </a:lnTo>
                    <a:lnTo>
                      <a:pt x="17" y="0"/>
                    </a:lnTo>
                    <a:lnTo>
                      <a:pt x="12" y="0"/>
                    </a:lnTo>
                    <a:lnTo>
                      <a:pt x="8" y="2"/>
                    </a:lnTo>
                    <a:lnTo>
                      <a:pt x="5" y="4"/>
                    </a:lnTo>
                    <a:lnTo>
                      <a:pt x="2" y="8"/>
                    </a:lnTo>
                    <a:lnTo>
                      <a:pt x="1" y="11"/>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4" name="Freeform 104"/>
              <p:cNvSpPr>
                <a:spLocks/>
              </p:cNvSpPr>
              <p:nvPr/>
            </p:nvSpPr>
            <p:spPr bwMode="auto">
              <a:xfrm>
                <a:off x="2311400" y="2771775"/>
                <a:ext cx="50800" cy="49213"/>
              </a:xfrm>
              <a:custGeom>
                <a:avLst/>
                <a:gdLst>
                  <a:gd name="T0" fmla="*/ 0 w 32"/>
                  <a:gd name="T1" fmla="*/ 15 h 31"/>
                  <a:gd name="T2" fmla="*/ 0 w 32"/>
                  <a:gd name="T3" fmla="*/ 19 h 31"/>
                  <a:gd name="T4" fmla="*/ 2 w 32"/>
                  <a:gd name="T5" fmla="*/ 23 h 31"/>
                  <a:gd name="T6" fmla="*/ 4 w 32"/>
                  <a:gd name="T7" fmla="*/ 26 h 31"/>
                  <a:gd name="T8" fmla="*/ 8 w 32"/>
                  <a:gd name="T9" fmla="*/ 29 h 31"/>
                  <a:gd name="T10" fmla="*/ 12 w 32"/>
                  <a:gd name="T11" fmla="*/ 30 h 31"/>
                  <a:gd name="T12" fmla="*/ 16 w 32"/>
                  <a:gd name="T13" fmla="*/ 31 h 31"/>
                  <a:gd name="T14" fmla="*/ 21 w 32"/>
                  <a:gd name="T15" fmla="*/ 30 h 31"/>
                  <a:gd name="T16" fmla="*/ 24 w 32"/>
                  <a:gd name="T17" fmla="*/ 29 h 31"/>
                  <a:gd name="T18" fmla="*/ 27 w 32"/>
                  <a:gd name="T19" fmla="*/ 26 h 31"/>
                  <a:gd name="T20" fmla="*/ 30 w 32"/>
                  <a:gd name="T21" fmla="*/ 23 h 31"/>
                  <a:gd name="T22" fmla="*/ 31 w 32"/>
                  <a:gd name="T23" fmla="*/ 19 h 31"/>
                  <a:gd name="T24" fmla="*/ 32 w 32"/>
                  <a:gd name="T25" fmla="*/ 15 h 31"/>
                  <a:gd name="T26" fmla="*/ 31 w 32"/>
                  <a:gd name="T27" fmla="*/ 11 h 31"/>
                  <a:gd name="T28" fmla="*/ 30 w 32"/>
                  <a:gd name="T29" fmla="*/ 7 h 31"/>
                  <a:gd name="T30" fmla="*/ 27 w 32"/>
                  <a:gd name="T31" fmla="*/ 4 h 31"/>
                  <a:gd name="T32" fmla="*/ 24 w 32"/>
                  <a:gd name="T33" fmla="*/ 2 h 31"/>
                  <a:gd name="T34" fmla="*/ 21 w 32"/>
                  <a:gd name="T35" fmla="*/ 0 h 31"/>
                  <a:gd name="T36" fmla="*/ 16 w 32"/>
                  <a:gd name="T37" fmla="*/ 0 h 31"/>
                  <a:gd name="T38" fmla="*/ 12 w 32"/>
                  <a:gd name="T39" fmla="*/ 0 h 31"/>
                  <a:gd name="T40" fmla="*/ 8 w 32"/>
                  <a:gd name="T41" fmla="*/ 2 h 31"/>
                  <a:gd name="T42" fmla="*/ 4 w 32"/>
                  <a:gd name="T43" fmla="*/ 4 h 31"/>
                  <a:gd name="T44" fmla="*/ 2 w 32"/>
                  <a:gd name="T45" fmla="*/ 7 h 31"/>
                  <a:gd name="T46" fmla="*/ 0 w 32"/>
                  <a:gd name="T47" fmla="*/ 11 h 31"/>
                  <a:gd name="T48" fmla="*/ 0 w 32"/>
                  <a:gd name="T49" fmla="*/ 15 h 31"/>
                  <a:gd name="T50" fmla="*/ 0 w 32"/>
                  <a:gd name="T5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5"/>
                    </a:moveTo>
                    <a:lnTo>
                      <a:pt x="0" y="19"/>
                    </a:lnTo>
                    <a:lnTo>
                      <a:pt x="2" y="23"/>
                    </a:lnTo>
                    <a:lnTo>
                      <a:pt x="4" y="26"/>
                    </a:lnTo>
                    <a:lnTo>
                      <a:pt x="8" y="29"/>
                    </a:lnTo>
                    <a:lnTo>
                      <a:pt x="12" y="30"/>
                    </a:lnTo>
                    <a:lnTo>
                      <a:pt x="16" y="31"/>
                    </a:lnTo>
                    <a:lnTo>
                      <a:pt x="21" y="30"/>
                    </a:lnTo>
                    <a:lnTo>
                      <a:pt x="24" y="29"/>
                    </a:lnTo>
                    <a:lnTo>
                      <a:pt x="27" y="26"/>
                    </a:lnTo>
                    <a:lnTo>
                      <a:pt x="30" y="23"/>
                    </a:lnTo>
                    <a:lnTo>
                      <a:pt x="31" y="19"/>
                    </a:lnTo>
                    <a:lnTo>
                      <a:pt x="32" y="15"/>
                    </a:lnTo>
                    <a:lnTo>
                      <a:pt x="31" y="11"/>
                    </a:lnTo>
                    <a:lnTo>
                      <a:pt x="30" y="7"/>
                    </a:lnTo>
                    <a:lnTo>
                      <a:pt x="27" y="4"/>
                    </a:lnTo>
                    <a:lnTo>
                      <a:pt x="24" y="2"/>
                    </a:lnTo>
                    <a:lnTo>
                      <a:pt x="21" y="0"/>
                    </a:lnTo>
                    <a:lnTo>
                      <a:pt x="16" y="0"/>
                    </a:lnTo>
                    <a:lnTo>
                      <a:pt x="12" y="0"/>
                    </a:lnTo>
                    <a:lnTo>
                      <a:pt x="8"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5" name="Freeform 105"/>
              <p:cNvSpPr>
                <a:spLocks/>
              </p:cNvSpPr>
              <p:nvPr/>
            </p:nvSpPr>
            <p:spPr bwMode="auto">
              <a:xfrm>
                <a:off x="2209800" y="2836863"/>
                <a:ext cx="50800" cy="50800"/>
              </a:xfrm>
              <a:custGeom>
                <a:avLst/>
                <a:gdLst>
                  <a:gd name="T0" fmla="*/ 0 w 32"/>
                  <a:gd name="T1" fmla="*/ 15 h 32"/>
                  <a:gd name="T2" fmla="*/ 0 w 32"/>
                  <a:gd name="T3" fmla="*/ 19 h 32"/>
                  <a:gd name="T4" fmla="*/ 2 w 32"/>
                  <a:gd name="T5" fmla="*/ 23 h 32"/>
                  <a:gd name="T6" fmla="*/ 4 w 32"/>
                  <a:gd name="T7" fmla="*/ 27 h 32"/>
                  <a:gd name="T8" fmla="*/ 9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9 w 32"/>
                  <a:gd name="T41" fmla="*/ 2 h 32"/>
                  <a:gd name="T42" fmla="*/ 4 w 32"/>
                  <a:gd name="T43" fmla="*/ 4 h 32"/>
                  <a:gd name="T44" fmla="*/ 2 w 32"/>
                  <a:gd name="T45" fmla="*/ 7 h 32"/>
                  <a:gd name="T46" fmla="*/ 0 w 32"/>
                  <a:gd name="T47" fmla="*/ 11 h 32"/>
                  <a:gd name="T48" fmla="*/ 0 w 32"/>
                  <a:gd name="T4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5"/>
                    </a:moveTo>
                    <a:lnTo>
                      <a:pt x="0" y="19"/>
                    </a:lnTo>
                    <a:lnTo>
                      <a:pt x="2" y="23"/>
                    </a:lnTo>
                    <a:lnTo>
                      <a:pt x="4" y="27"/>
                    </a:lnTo>
                    <a:lnTo>
                      <a:pt x="9" y="30"/>
                    </a:lnTo>
                    <a:lnTo>
                      <a:pt x="12" y="31"/>
                    </a:lnTo>
                    <a:lnTo>
                      <a:pt x="16" y="32"/>
                    </a:lnTo>
                    <a:lnTo>
                      <a:pt x="20" y="31"/>
                    </a:lnTo>
                    <a:lnTo>
                      <a:pt x="24" y="30"/>
                    </a:lnTo>
                    <a:lnTo>
                      <a:pt x="27" y="27"/>
                    </a:lnTo>
                    <a:lnTo>
                      <a:pt x="30" y="23"/>
                    </a:lnTo>
                    <a:lnTo>
                      <a:pt x="31" y="19"/>
                    </a:lnTo>
                    <a:lnTo>
                      <a:pt x="32" y="15"/>
                    </a:lnTo>
                    <a:lnTo>
                      <a:pt x="31" y="11"/>
                    </a:lnTo>
                    <a:lnTo>
                      <a:pt x="30" y="7"/>
                    </a:lnTo>
                    <a:lnTo>
                      <a:pt x="27" y="4"/>
                    </a:lnTo>
                    <a:lnTo>
                      <a:pt x="24" y="2"/>
                    </a:lnTo>
                    <a:lnTo>
                      <a:pt x="20" y="0"/>
                    </a:lnTo>
                    <a:lnTo>
                      <a:pt x="16" y="0"/>
                    </a:lnTo>
                    <a:lnTo>
                      <a:pt x="12" y="0"/>
                    </a:lnTo>
                    <a:lnTo>
                      <a:pt x="9" y="2"/>
                    </a:lnTo>
                    <a:lnTo>
                      <a:pt x="4" y="4"/>
                    </a:lnTo>
                    <a:lnTo>
                      <a:pt x="2" y="7"/>
                    </a:lnTo>
                    <a:lnTo>
                      <a:pt x="0" y="11"/>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6" name="Freeform 106"/>
              <p:cNvSpPr>
                <a:spLocks/>
              </p:cNvSpPr>
              <p:nvPr/>
            </p:nvSpPr>
            <p:spPr bwMode="auto">
              <a:xfrm>
                <a:off x="2243138" y="2833688"/>
                <a:ext cx="50800" cy="50800"/>
              </a:xfrm>
              <a:custGeom>
                <a:avLst/>
                <a:gdLst>
                  <a:gd name="T0" fmla="*/ 0 w 32"/>
                  <a:gd name="T1" fmla="*/ 16 h 32"/>
                  <a:gd name="T2" fmla="*/ 1 w 32"/>
                  <a:gd name="T3" fmla="*/ 20 h 32"/>
                  <a:gd name="T4" fmla="*/ 2 w 32"/>
                  <a:gd name="T5" fmla="*/ 23 h 32"/>
                  <a:gd name="T6" fmla="*/ 5 w 32"/>
                  <a:gd name="T7" fmla="*/ 27 h 32"/>
                  <a:gd name="T8" fmla="*/ 8 w 32"/>
                  <a:gd name="T9" fmla="*/ 30 h 32"/>
                  <a:gd name="T10" fmla="*/ 12 w 32"/>
                  <a:gd name="T11" fmla="*/ 32 h 32"/>
                  <a:gd name="T12" fmla="*/ 16 w 32"/>
                  <a:gd name="T13" fmla="*/ 32 h 32"/>
                  <a:gd name="T14" fmla="*/ 21 w 32"/>
                  <a:gd name="T15" fmla="*/ 32 h 32"/>
                  <a:gd name="T16" fmla="*/ 25 w 32"/>
                  <a:gd name="T17" fmla="*/ 30 h 32"/>
                  <a:gd name="T18" fmla="*/ 28 w 32"/>
                  <a:gd name="T19" fmla="*/ 27 h 32"/>
                  <a:gd name="T20" fmla="*/ 30 w 32"/>
                  <a:gd name="T21" fmla="*/ 23 h 32"/>
                  <a:gd name="T22" fmla="*/ 32 w 32"/>
                  <a:gd name="T23" fmla="*/ 20 h 32"/>
                  <a:gd name="T24" fmla="*/ 32 w 32"/>
                  <a:gd name="T25" fmla="*/ 16 h 32"/>
                  <a:gd name="T26" fmla="*/ 32 w 32"/>
                  <a:gd name="T27" fmla="*/ 11 h 32"/>
                  <a:gd name="T28" fmla="*/ 30 w 32"/>
                  <a:gd name="T29" fmla="*/ 8 h 32"/>
                  <a:gd name="T30" fmla="*/ 28 w 32"/>
                  <a:gd name="T31" fmla="*/ 4 h 32"/>
                  <a:gd name="T32" fmla="*/ 25 w 32"/>
                  <a:gd name="T33" fmla="*/ 2 h 32"/>
                  <a:gd name="T34" fmla="*/ 21 w 32"/>
                  <a:gd name="T35" fmla="*/ 1 h 32"/>
                  <a:gd name="T36" fmla="*/ 16 w 32"/>
                  <a:gd name="T37" fmla="*/ 0 h 32"/>
                  <a:gd name="T38" fmla="*/ 12 w 32"/>
                  <a:gd name="T39" fmla="*/ 1 h 32"/>
                  <a:gd name="T40" fmla="*/ 8 w 32"/>
                  <a:gd name="T41" fmla="*/ 2 h 32"/>
                  <a:gd name="T42" fmla="*/ 5 w 32"/>
                  <a:gd name="T43" fmla="*/ 4 h 32"/>
                  <a:gd name="T44" fmla="*/ 2 w 32"/>
                  <a:gd name="T45" fmla="*/ 8 h 32"/>
                  <a:gd name="T46" fmla="*/ 1 w 32"/>
                  <a:gd name="T47" fmla="*/ 11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0"/>
                    </a:lnTo>
                    <a:lnTo>
                      <a:pt x="2" y="23"/>
                    </a:lnTo>
                    <a:lnTo>
                      <a:pt x="5" y="27"/>
                    </a:lnTo>
                    <a:lnTo>
                      <a:pt x="8" y="30"/>
                    </a:lnTo>
                    <a:lnTo>
                      <a:pt x="12" y="32"/>
                    </a:lnTo>
                    <a:lnTo>
                      <a:pt x="16" y="32"/>
                    </a:lnTo>
                    <a:lnTo>
                      <a:pt x="21" y="32"/>
                    </a:lnTo>
                    <a:lnTo>
                      <a:pt x="25" y="30"/>
                    </a:lnTo>
                    <a:lnTo>
                      <a:pt x="28" y="27"/>
                    </a:lnTo>
                    <a:lnTo>
                      <a:pt x="30" y="23"/>
                    </a:lnTo>
                    <a:lnTo>
                      <a:pt x="32" y="20"/>
                    </a:lnTo>
                    <a:lnTo>
                      <a:pt x="32" y="16"/>
                    </a:lnTo>
                    <a:lnTo>
                      <a:pt x="32" y="11"/>
                    </a:lnTo>
                    <a:lnTo>
                      <a:pt x="30" y="8"/>
                    </a:lnTo>
                    <a:lnTo>
                      <a:pt x="28" y="4"/>
                    </a:lnTo>
                    <a:lnTo>
                      <a:pt x="25" y="2"/>
                    </a:lnTo>
                    <a:lnTo>
                      <a:pt x="21" y="1"/>
                    </a:lnTo>
                    <a:lnTo>
                      <a:pt x="16" y="0"/>
                    </a:lnTo>
                    <a:lnTo>
                      <a:pt x="12" y="1"/>
                    </a:lnTo>
                    <a:lnTo>
                      <a:pt x="8" y="2"/>
                    </a:lnTo>
                    <a:lnTo>
                      <a:pt x="5" y="4"/>
                    </a:lnTo>
                    <a:lnTo>
                      <a:pt x="2" y="8"/>
                    </a:lnTo>
                    <a:lnTo>
                      <a:pt x="1" y="11"/>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7" name="Freeform 107"/>
              <p:cNvSpPr>
                <a:spLocks/>
              </p:cNvSpPr>
              <p:nvPr/>
            </p:nvSpPr>
            <p:spPr bwMode="auto">
              <a:xfrm>
                <a:off x="2349500" y="2622550"/>
                <a:ext cx="50800" cy="50800"/>
              </a:xfrm>
              <a:custGeom>
                <a:avLst/>
                <a:gdLst>
                  <a:gd name="T0" fmla="*/ 0 w 32"/>
                  <a:gd name="T1" fmla="*/ 16 h 32"/>
                  <a:gd name="T2" fmla="*/ 0 w 32"/>
                  <a:gd name="T3" fmla="*/ 20 h 32"/>
                  <a:gd name="T4" fmla="*/ 2 w 32"/>
                  <a:gd name="T5" fmla="*/ 23 h 32"/>
                  <a:gd name="T6" fmla="*/ 4 w 32"/>
                  <a:gd name="T7" fmla="*/ 28 h 32"/>
                  <a:gd name="T8" fmla="*/ 7 w 32"/>
                  <a:gd name="T9" fmla="*/ 30 h 32"/>
                  <a:gd name="T10" fmla="*/ 11 w 32"/>
                  <a:gd name="T11" fmla="*/ 32 h 32"/>
                  <a:gd name="T12" fmla="*/ 15 w 32"/>
                  <a:gd name="T13" fmla="*/ 32 h 32"/>
                  <a:gd name="T14" fmla="*/ 19 w 32"/>
                  <a:gd name="T15" fmla="*/ 32 h 32"/>
                  <a:gd name="T16" fmla="*/ 24 w 32"/>
                  <a:gd name="T17" fmla="*/ 30 h 32"/>
                  <a:gd name="T18" fmla="*/ 27 w 32"/>
                  <a:gd name="T19" fmla="*/ 28 h 32"/>
                  <a:gd name="T20" fmla="*/ 30 w 32"/>
                  <a:gd name="T21" fmla="*/ 23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2 h 32"/>
                  <a:gd name="T34" fmla="*/ 19 w 32"/>
                  <a:gd name="T35" fmla="*/ 1 h 32"/>
                  <a:gd name="T36" fmla="*/ 15 w 32"/>
                  <a:gd name="T37" fmla="*/ 0 h 32"/>
                  <a:gd name="T38" fmla="*/ 11 w 32"/>
                  <a:gd name="T39" fmla="*/ 1 h 32"/>
                  <a:gd name="T40" fmla="*/ 7 w 32"/>
                  <a:gd name="T41" fmla="*/ 2 h 32"/>
                  <a:gd name="T42" fmla="*/ 4 w 32"/>
                  <a:gd name="T43" fmla="*/ 5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3"/>
                    </a:lnTo>
                    <a:lnTo>
                      <a:pt x="4" y="28"/>
                    </a:lnTo>
                    <a:lnTo>
                      <a:pt x="7" y="30"/>
                    </a:lnTo>
                    <a:lnTo>
                      <a:pt x="11" y="32"/>
                    </a:lnTo>
                    <a:lnTo>
                      <a:pt x="15" y="32"/>
                    </a:lnTo>
                    <a:lnTo>
                      <a:pt x="19" y="32"/>
                    </a:lnTo>
                    <a:lnTo>
                      <a:pt x="24" y="30"/>
                    </a:lnTo>
                    <a:lnTo>
                      <a:pt x="27" y="28"/>
                    </a:lnTo>
                    <a:lnTo>
                      <a:pt x="30" y="23"/>
                    </a:lnTo>
                    <a:lnTo>
                      <a:pt x="31" y="20"/>
                    </a:lnTo>
                    <a:lnTo>
                      <a:pt x="32" y="16"/>
                    </a:lnTo>
                    <a:lnTo>
                      <a:pt x="31" y="12"/>
                    </a:lnTo>
                    <a:lnTo>
                      <a:pt x="30" y="8"/>
                    </a:lnTo>
                    <a:lnTo>
                      <a:pt x="27" y="5"/>
                    </a:lnTo>
                    <a:lnTo>
                      <a:pt x="24" y="2"/>
                    </a:lnTo>
                    <a:lnTo>
                      <a:pt x="19" y="1"/>
                    </a:lnTo>
                    <a:lnTo>
                      <a:pt x="15" y="0"/>
                    </a:lnTo>
                    <a:lnTo>
                      <a:pt x="11" y="1"/>
                    </a:lnTo>
                    <a:lnTo>
                      <a:pt x="7" y="2"/>
                    </a:lnTo>
                    <a:lnTo>
                      <a:pt x="4"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8" name="Freeform 108"/>
              <p:cNvSpPr>
                <a:spLocks/>
              </p:cNvSpPr>
              <p:nvPr/>
            </p:nvSpPr>
            <p:spPr bwMode="auto">
              <a:xfrm>
                <a:off x="2349500" y="2646363"/>
                <a:ext cx="50800" cy="50800"/>
              </a:xfrm>
              <a:custGeom>
                <a:avLst/>
                <a:gdLst>
                  <a:gd name="T0" fmla="*/ 0 w 32"/>
                  <a:gd name="T1" fmla="*/ 16 h 32"/>
                  <a:gd name="T2" fmla="*/ 0 w 32"/>
                  <a:gd name="T3" fmla="*/ 21 h 32"/>
                  <a:gd name="T4" fmla="*/ 2 w 32"/>
                  <a:gd name="T5" fmla="*/ 24 h 32"/>
                  <a:gd name="T6" fmla="*/ 4 w 32"/>
                  <a:gd name="T7" fmla="*/ 28 h 32"/>
                  <a:gd name="T8" fmla="*/ 7 w 32"/>
                  <a:gd name="T9" fmla="*/ 30 h 32"/>
                  <a:gd name="T10" fmla="*/ 11 w 32"/>
                  <a:gd name="T11" fmla="*/ 31 h 32"/>
                  <a:gd name="T12" fmla="*/ 15 w 32"/>
                  <a:gd name="T13" fmla="*/ 32 h 32"/>
                  <a:gd name="T14" fmla="*/ 19 w 32"/>
                  <a:gd name="T15" fmla="*/ 31 h 32"/>
                  <a:gd name="T16" fmla="*/ 24 w 32"/>
                  <a:gd name="T17" fmla="*/ 30 h 32"/>
                  <a:gd name="T18" fmla="*/ 27 w 32"/>
                  <a:gd name="T19" fmla="*/ 28 h 32"/>
                  <a:gd name="T20" fmla="*/ 30 w 32"/>
                  <a:gd name="T21" fmla="*/ 24 h 32"/>
                  <a:gd name="T22" fmla="*/ 31 w 32"/>
                  <a:gd name="T23" fmla="*/ 21 h 32"/>
                  <a:gd name="T24" fmla="*/ 32 w 32"/>
                  <a:gd name="T25" fmla="*/ 16 h 32"/>
                  <a:gd name="T26" fmla="*/ 31 w 32"/>
                  <a:gd name="T27" fmla="*/ 12 h 32"/>
                  <a:gd name="T28" fmla="*/ 30 w 32"/>
                  <a:gd name="T29" fmla="*/ 8 h 32"/>
                  <a:gd name="T30" fmla="*/ 27 w 32"/>
                  <a:gd name="T31" fmla="*/ 4 h 32"/>
                  <a:gd name="T32" fmla="*/ 24 w 32"/>
                  <a:gd name="T33" fmla="*/ 2 h 32"/>
                  <a:gd name="T34" fmla="*/ 19 w 32"/>
                  <a:gd name="T35" fmla="*/ 0 h 32"/>
                  <a:gd name="T36" fmla="*/ 15 w 32"/>
                  <a:gd name="T37" fmla="*/ 0 h 32"/>
                  <a:gd name="T38" fmla="*/ 11 w 32"/>
                  <a:gd name="T39" fmla="*/ 0 h 32"/>
                  <a:gd name="T40" fmla="*/ 7 w 32"/>
                  <a:gd name="T41" fmla="*/ 2 h 32"/>
                  <a:gd name="T42" fmla="*/ 4 w 32"/>
                  <a:gd name="T43" fmla="*/ 4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1"/>
                    </a:lnTo>
                    <a:lnTo>
                      <a:pt x="2" y="24"/>
                    </a:lnTo>
                    <a:lnTo>
                      <a:pt x="4" y="28"/>
                    </a:lnTo>
                    <a:lnTo>
                      <a:pt x="7" y="30"/>
                    </a:lnTo>
                    <a:lnTo>
                      <a:pt x="11" y="31"/>
                    </a:lnTo>
                    <a:lnTo>
                      <a:pt x="15" y="32"/>
                    </a:lnTo>
                    <a:lnTo>
                      <a:pt x="19" y="31"/>
                    </a:lnTo>
                    <a:lnTo>
                      <a:pt x="24" y="30"/>
                    </a:lnTo>
                    <a:lnTo>
                      <a:pt x="27" y="28"/>
                    </a:lnTo>
                    <a:lnTo>
                      <a:pt x="30" y="24"/>
                    </a:lnTo>
                    <a:lnTo>
                      <a:pt x="31" y="21"/>
                    </a:lnTo>
                    <a:lnTo>
                      <a:pt x="32" y="16"/>
                    </a:lnTo>
                    <a:lnTo>
                      <a:pt x="31" y="12"/>
                    </a:lnTo>
                    <a:lnTo>
                      <a:pt x="30" y="8"/>
                    </a:lnTo>
                    <a:lnTo>
                      <a:pt x="27" y="4"/>
                    </a:lnTo>
                    <a:lnTo>
                      <a:pt x="24" y="2"/>
                    </a:lnTo>
                    <a:lnTo>
                      <a:pt x="19" y="0"/>
                    </a:lnTo>
                    <a:lnTo>
                      <a:pt x="15" y="0"/>
                    </a:lnTo>
                    <a:lnTo>
                      <a:pt x="11" y="0"/>
                    </a:lnTo>
                    <a:lnTo>
                      <a:pt x="7" y="2"/>
                    </a:lnTo>
                    <a:lnTo>
                      <a:pt x="4" y="4"/>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09" name="Freeform 109"/>
              <p:cNvSpPr>
                <a:spLocks/>
              </p:cNvSpPr>
              <p:nvPr/>
            </p:nvSpPr>
            <p:spPr bwMode="auto">
              <a:xfrm>
                <a:off x="2389188" y="2622550"/>
                <a:ext cx="50800" cy="50800"/>
              </a:xfrm>
              <a:custGeom>
                <a:avLst/>
                <a:gdLst>
                  <a:gd name="T0" fmla="*/ 0 w 32"/>
                  <a:gd name="T1" fmla="*/ 16 h 32"/>
                  <a:gd name="T2" fmla="*/ 1 w 32"/>
                  <a:gd name="T3" fmla="*/ 20 h 32"/>
                  <a:gd name="T4" fmla="*/ 2 w 32"/>
                  <a:gd name="T5" fmla="*/ 24 h 32"/>
                  <a:gd name="T6" fmla="*/ 5 w 32"/>
                  <a:gd name="T7" fmla="*/ 28 h 32"/>
                  <a:gd name="T8" fmla="*/ 8 w 32"/>
                  <a:gd name="T9" fmla="*/ 30 h 32"/>
                  <a:gd name="T10" fmla="*/ 11 w 32"/>
                  <a:gd name="T11" fmla="*/ 32 h 32"/>
                  <a:gd name="T12" fmla="*/ 16 w 32"/>
                  <a:gd name="T13" fmla="*/ 32 h 32"/>
                  <a:gd name="T14" fmla="*/ 20 w 32"/>
                  <a:gd name="T15" fmla="*/ 32 h 32"/>
                  <a:gd name="T16" fmla="*/ 23 w 32"/>
                  <a:gd name="T17" fmla="*/ 30 h 32"/>
                  <a:gd name="T18" fmla="*/ 27 w 32"/>
                  <a:gd name="T19" fmla="*/ 28 h 32"/>
                  <a:gd name="T20" fmla="*/ 30 w 32"/>
                  <a:gd name="T21" fmla="*/ 24 h 32"/>
                  <a:gd name="T22" fmla="*/ 32 w 32"/>
                  <a:gd name="T23" fmla="*/ 20 h 32"/>
                  <a:gd name="T24" fmla="*/ 32 w 32"/>
                  <a:gd name="T25" fmla="*/ 16 h 32"/>
                  <a:gd name="T26" fmla="*/ 32 w 32"/>
                  <a:gd name="T27" fmla="*/ 12 h 32"/>
                  <a:gd name="T28" fmla="*/ 30 w 32"/>
                  <a:gd name="T29" fmla="*/ 8 h 32"/>
                  <a:gd name="T30" fmla="*/ 27 w 32"/>
                  <a:gd name="T31" fmla="*/ 5 h 32"/>
                  <a:gd name="T32" fmla="*/ 23 w 32"/>
                  <a:gd name="T33" fmla="*/ 2 h 32"/>
                  <a:gd name="T34" fmla="*/ 20 w 32"/>
                  <a:gd name="T35" fmla="*/ 1 h 32"/>
                  <a:gd name="T36" fmla="*/ 16 w 32"/>
                  <a:gd name="T37" fmla="*/ 0 h 32"/>
                  <a:gd name="T38" fmla="*/ 11 w 32"/>
                  <a:gd name="T39" fmla="*/ 1 h 32"/>
                  <a:gd name="T40" fmla="*/ 8 w 32"/>
                  <a:gd name="T41" fmla="*/ 2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8"/>
                    </a:lnTo>
                    <a:lnTo>
                      <a:pt x="8" y="30"/>
                    </a:lnTo>
                    <a:lnTo>
                      <a:pt x="11" y="32"/>
                    </a:lnTo>
                    <a:lnTo>
                      <a:pt x="16" y="32"/>
                    </a:lnTo>
                    <a:lnTo>
                      <a:pt x="20" y="32"/>
                    </a:lnTo>
                    <a:lnTo>
                      <a:pt x="23" y="30"/>
                    </a:lnTo>
                    <a:lnTo>
                      <a:pt x="27" y="28"/>
                    </a:lnTo>
                    <a:lnTo>
                      <a:pt x="30" y="24"/>
                    </a:lnTo>
                    <a:lnTo>
                      <a:pt x="32" y="20"/>
                    </a:lnTo>
                    <a:lnTo>
                      <a:pt x="32" y="16"/>
                    </a:lnTo>
                    <a:lnTo>
                      <a:pt x="32" y="12"/>
                    </a:lnTo>
                    <a:lnTo>
                      <a:pt x="30" y="8"/>
                    </a:lnTo>
                    <a:lnTo>
                      <a:pt x="27" y="5"/>
                    </a:lnTo>
                    <a:lnTo>
                      <a:pt x="23" y="2"/>
                    </a:lnTo>
                    <a:lnTo>
                      <a:pt x="20" y="1"/>
                    </a:lnTo>
                    <a:lnTo>
                      <a:pt x="16" y="0"/>
                    </a:lnTo>
                    <a:lnTo>
                      <a:pt x="11"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0" name="Freeform 110"/>
              <p:cNvSpPr>
                <a:spLocks/>
              </p:cNvSpPr>
              <p:nvPr/>
            </p:nvSpPr>
            <p:spPr bwMode="auto">
              <a:xfrm>
                <a:off x="2409825" y="2611438"/>
                <a:ext cx="50800" cy="49213"/>
              </a:xfrm>
              <a:custGeom>
                <a:avLst/>
                <a:gdLst>
                  <a:gd name="T0" fmla="*/ 0 w 32"/>
                  <a:gd name="T1" fmla="*/ 16 h 31"/>
                  <a:gd name="T2" fmla="*/ 1 w 32"/>
                  <a:gd name="T3" fmla="*/ 20 h 31"/>
                  <a:gd name="T4" fmla="*/ 2 w 32"/>
                  <a:gd name="T5" fmla="*/ 23 h 31"/>
                  <a:gd name="T6" fmla="*/ 5 w 32"/>
                  <a:gd name="T7" fmla="*/ 27 h 31"/>
                  <a:gd name="T8" fmla="*/ 8 w 32"/>
                  <a:gd name="T9" fmla="*/ 29 h 31"/>
                  <a:gd name="T10" fmla="*/ 11 w 32"/>
                  <a:gd name="T11" fmla="*/ 31 h 31"/>
                  <a:gd name="T12" fmla="*/ 17 w 32"/>
                  <a:gd name="T13" fmla="*/ 31 h 31"/>
                  <a:gd name="T14" fmla="*/ 21 w 32"/>
                  <a:gd name="T15" fmla="*/ 31 h 31"/>
                  <a:gd name="T16" fmla="*/ 24 w 32"/>
                  <a:gd name="T17" fmla="*/ 29 h 31"/>
                  <a:gd name="T18" fmla="*/ 28 w 32"/>
                  <a:gd name="T19" fmla="*/ 27 h 31"/>
                  <a:gd name="T20" fmla="*/ 30 w 32"/>
                  <a:gd name="T21" fmla="*/ 23 h 31"/>
                  <a:gd name="T22" fmla="*/ 32 w 32"/>
                  <a:gd name="T23" fmla="*/ 20 h 31"/>
                  <a:gd name="T24" fmla="*/ 32 w 32"/>
                  <a:gd name="T25" fmla="*/ 16 h 31"/>
                  <a:gd name="T26" fmla="*/ 32 w 32"/>
                  <a:gd name="T27" fmla="*/ 11 h 31"/>
                  <a:gd name="T28" fmla="*/ 30 w 32"/>
                  <a:gd name="T29" fmla="*/ 8 h 31"/>
                  <a:gd name="T30" fmla="*/ 28 w 32"/>
                  <a:gd name="T31" fmla="*/ 4 h 31"/>
                  <a:gd name="T32" fmla="*/ 24 w 32"/>
                  <a:gd name="T33" fmla="*/ 2 h 31"/>
                  <a:gd name="T34" fmla="*/ 21 w 32"/>
                  <a:gd name="T35" fmla="*/ 1 h 31"/>
                  <a:gd name="T36" fmla="*/ 17 w 32"/>
                  <a:gd name="T37" fmla="*/ 0 h 31"/>
                  <a:gd name="T38" fmla="*/ 11 w 32"/>
                  <a:gd name="T39" fmla="*/ 1 h 31"/>
                  <a:gd name="T40" fmla="*/ 8 w 32"/>
                  <a:gd name="T41" fmla="*/ 2 h 31"/>
                  <a:gd name="T42" fmla="*/ 5 w 32"/>
                  <a:gd name="T43" fmla="*/ 4 h 31"/>
                  <a:gd name="T44" fmla="*/ 2 w 32"/>
                  <a:gd name="T45" fmla="*/ 8 h 31"/>
                  <a:gd name="T46" fmla="*/ 1 w 32"/>
                  <a:gd name="T47" fmla="*/ 11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3"/>
                    </a:lnTo>
                    <a:lnTo>
                      <a:pt x="5" y="27"/>
                    </a:lnTo>
                    <a:lnTo>
                      <a:pt x="8" y="29"/>
                    </a:lnTo>
                    <a:lnTo>
                      <a:pt x="11" y="31"/>
                    </a:lnTo>
                    <a:lnTo>
                      <a:pt x="17" y="31"/>
                    </a:lnTo>
                    <a:lnTo>
                      <a:pt x="21" y="31"/>
                    </a:lnTo>
                    <a:lnTo>
                      <a:pt x="24" y="29"/>
                    </a:lnTo>
                    <a:lnTo>
                      <a:pt x="28" y="27"/>
                    </a:lnTo>
                    <a:lnTo>
                      <a:pt x="30" y="23"/>
                    </a:lnTo>
                    <a:lnTo>
                      <a:pt x="32" y="20"/>
                    </a:lnTo>
                    <a:lnTo>
                      <a:pt x="32" y="16"/>
                    </a:lnTo>
                    <a:lnTo>
                      <a:pt x="32" y="11"/>
                    </a:lnTo>
                    <a:lnTo>
                      <a:pt x="30" y="8"/>
                    </a:lnTo>
                    <a:lnTo>
                      <a:pt x="28" y="4"/>
                    </a:lnTo>
                    <a:lnTo>
                      <a:pt x="24" y="2"/>
                    </a:lnTo>
                    <a:lnTo>
                      <a:pt x="21" y="1"/>
                    </a:lnTo>
                    <a:lnTo>
                      <a:pt x="17" y="0"/>
                    </a:lnTo>
                    <a:lnTo>
                      <a:pt x="11" y="1"/>
                    </a:lnTo>
                    <a:lnTo>
                      <a:pt x="8" y="2"/>
                    </a:lnTo>
                    <a:lnTo>
                      <a:pt x="5" y="4"/>
                    </a:lnTo>
                    <a:lnTo>
                      <a:pt x="2" y="8"/>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1" name="Freeform 111"/>
              <p:cNvSpPr>
                <a:spLocks/>
              </p:cNvSpPr>
              <p:nvPr/>
            </p:nvSpPr>
            <p:spPr bwMode="auto">
              <a:xfrm>
                <a:off x="2422525" y="2665413"/>
                <a:ext cx="50800" cy="49213"/>
              </a:xfrm>
              <a:custGeom>
                <a:avLst/>
                <a:gdLst>
                  <a:gd name="T0" fmla="*/ 0 w 32"/>
                  <a:gd name="T1" fmla="*/ 16 h 31"/>
                  <a:gd name="T2" fmla="*/ 1 w 32"/>
                  <a:gd name="T3" fmla="*/ 20 h 31"/>
                  <a:gd name="T4" fmla="*/ 2 w 32"/>
                  <a:gd name="T5" fmla="*/ 24 h 31"/>
                  <a:gd name="T6" fmla="*/ 5 w 32"/>
                  <a:gd name="T7" fmla="*/ 27 h 31"/>
                  <a:gd name="T8" fmla="*/ 9 w 32"/>
                  <a:gd name="T9" fmla="*/ 29 h 31"/>
                  <a:gd name="T10" fmla="*/ 13 w 32"/>
                  <a:gd name="T11" fmla="*/ 31 h 31"/>
                  <a:gd name="T12" fmla="*/ 17 w 32"/>
                  <a:gd name="T13" fmla="*/ 31 h 31"/>
                  <a:gd name="T14" fmla="*/ 21 w 32"/>
                  <a:gd name="T15" fmla="*/ 31 h 31"/>
                  <a:gd name="T16" fmla="*/ 25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5 w 32"/>
                  <a:gd name="T33" fmla="*/ 2 h 31"/>
                  <a:gd name="T34" fmla="*/ 21 w 32"/>
                  <a:gd name="T35" fmla="*/ 1 h 31"/>
                  <a:gd name="T36" fmla="*/ 17 w 32"/>
                  <a:gd name="T37" fmla="*/ 0 h 31"/>
                  <a:gd name="T38" fmla="*/ 13 w 32"/>
                  <a:gd name="T39" fmla="*/ 1 h 31"/>
                  <a:gd name="T40" fmla="*/ 9 w 32"/>
                  <a:gd name="T41" fmla="*/ 2 h 31"/>
                  <a:gd name="T42" fmla="*/ 5 w 32"/>
                  <a:gd name="T43" fmla="*/ 5 h 31"/>
                  <a:gd name="T44" fmla="*/ 2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2" y="24"/>
                    </a:lnTo>
                    <a:lnTo>
                      <a:pt x="5" y="27"/>
                    </a:lnTo>
                    <a:lnTo>
                      <a:pt x="9" y="29"/>
                    </a:lnTo>
                    <a:lnTo>
                      <a:pt x="13" y="31"/>
                    </a:lnTo>
                    <a:lnTo>
                      <a:pt x="17" y="31"/>
                    </a:lnTo>
                    <a:lnTo>
                      <a:pt x="21" y="31"/>
                    </a:lnTo>
                    <a:lnTo>
                      <a:pt x="25" y="29"/>
                    </a:lnTo>
                    <a:lnTo>
                      <a:pt x="28" y="27"/>
                    </a:lnTo>
                    <a:lnTo>
                      <a:pt x="30" y="24"/>
                    </a:lnTo>
                    <a:lnTo>
                      <a:pt x="32" y="20"/>
                    </a:lnTo>
                    <a:lnTo>
                      <a:pt x="32" y="16"/>
                    </a:lnTo>
                    <a:lnTo>
                      <a:pt x="32" y="12"/>
                    </a:lnTo>
                    <a:lnTo>
                      <a:pt x="30" y="8"/>
                    </a:lnTo>
                    <a:lnTo>
                      <a:pt x="28" y="5"/>
                    </a:lnTo>
                    <a:lnTo>
                      <a:pt x="25" y="2"/>
                    </a:lnTo>
                    <a:lnTo>
                      <a:pt x="21" y="1"/>
                    </a:lnTo>
                    <a:lnTo>
                      <a:pt x="17" y="0"/>
                    </a:lnTo>
                    <a:lnTo>
                      <a:pt x="13" y="1"/>
                    </a:lnTo>
                    <a:lnTo>
                      <a:pt x="9"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2" name="Freeform 112"/>
              <p:cNvSpPr>
                <a:spLocks/>
              </p:cNvSpPr>
              <p:nvPr/>
            </p:nvSpPr>
            <p:spPr bwMode="auto">
              <a:xfrm>
                <a:off x="2379663" y="2693988"/>
                <a:ext cx="50800" cy="50800"/>
              </a:xfrm>
              <a:custGeom>
                <a:avLst/>
                <a:gdLst>
                  <a:gd name="T0" fmla="*/ 0 w 32"/>
                  <a:gd name="T1" fmla="*/ 17 h 32"/>
                  <a:gd name="T2" fmla="*/ 0 w 32"/>
                  <a:gd name="T3" fmla="*/ 21 h 32"/>
                  <a:gd name="T4" fmla="*/ 3 w 32"/>
                  <a:gd name="T5" fmla="*/ 25 h 32"/>
                  <a:gd name="T6" fmla="*/ 6 w 32"/>
                  <a:gd name="T7" fmla="*/ 28 h 32"/>
                  <a:gd name="T8" fmla="*/ 9 w 32"/>
                  <a:gd name="T9" fmla="*/ 30 h 32"/>
                  <a:gd name="T10" fmla="*/ 13 w 32"/>
                  <a:gd name="T11" fmla="*/ 32 h 32"/>
                  <a:gd name="T12" fmla="*/ 17 w 32"/>
                  <a:gd name="T13" fmla="*/ 32 h 32"/>
                  <a:gd name="T14" fmla="*/ 21 w 32"/>
                  <a:gd name="T15" fmla="*/ 32 h 32"/>
                  <a:gd name="T16" fmla="*/ 25 w 32"/>
                  <a:gd name="T17" fmla="*/ 30 h 32"/>
                  <a:gd name="T18" fmla="*/ 28 w 32"/>
                  <a:gd name="T19" fmla="*/ 28 h 32"/>
                  <a:gd name="T20" fmla="*/ 30 w 32"/>
                  <a:gd name="T21" fmla="*/ 25 h 32"/>
                  <a:gd name="T22" fmla="*/ 32 w 32"/>
                  <a:gd name="T23" fmla="*/ 21 h 32"/>
                  <a:gd name="T24" fmla="*/ 32 w 32"/>
                  <a:gd name="T25" fmla="*/ 17 h 32"/>
                  <a:gd name="T26" fmla="*/ 32 w 32"/>
                  <a:gd name="T27" fmla="*/ 12 h 32"/>
                  <a:gd name="T28" fmla="*/ 30 w 32"/>
                  <a:gd name="T29" fmla="*/ 8 h 32"/>
                  <a:gd name="T30" fmla="*/ 28 w 32"/>
                  <a:gd name="T31" fmla="*/ 5 h 32"/>
                  <a:gd name="T32" fmla="*/ 25 w 32"/>
                  <a:gd name="T33" fmla="*/ 2 h 32"/>
                  <a:gd name="T34" fmla="*/ 21 w 32"/>
                  <a:gd name="T35" fmla="*/ 1 h 32"/>
                  <a:gd name="T36" fmla="*/ 17 w 32"/>
                  <a:gd name="T37" fmla="*/ 0 h 32"/>
                  <a:gd name="T38" fmla="*/ 13 w 32"/>
                  <a:gd name="T39" fmla="*/ 1 h 32"/>
                  <a:gd name="T40" fmla="*/ 9 w 32"/>
                  <a:gd name="T41" fmla="*/ 2 h 32"/>
                  <a:gd name="T42" fmla="*/ 6 w 32"/>
                  <a:gd name="T43" fmla="*/ 5 h 32"/>
                  <a:gd name="T44" fmla="*/ 3 w 32"/>
                  <a:gd name="T45" fmla="*/ 8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3" y="25"/>
                    </a:lnTo>
                    <a:lnTo>
                      <a:pt x="6" y="28"/>
                    </a:lnTo>
                    <a:lnTo>
                      <a:pt x="9" y="30"/>
                    </a:lnTo>
                    <a:lnTo>
                      <a:pt x="13" y="32"/>
                    </a:lnTo>
                    <a:lnTo>
                      <a:pt x="17" y="32"/>
                    </a:lnTo>
                    <a:lnTo>
                      <a:pt x="21" y="32"/>
                    </a:lnTo>
                    <a:lnTo>
                      <a:pt x="25" y="30"/>
                    </a:lnTo>
                    <a:lnTo>
                      <a:pt x="28" y="28"/>
                    </a:lnTo>
                    <a:lnTo>
                      <a:pt x="30" y="25"/>
                    </a:lnTo>
                    <a:lnTo>
                      <a:pt x="32" y="21"/>
                    </a:lnTo>
                    <a:lnTo>
                      <a:pt x="32" y="17"/>
                    </a:lnTo>
                    <a:lnTo>
                      <a:pt x="32" y="12"/>
                    </a:lnTo>
                    <a:lnTo>
                      <a:pt x="30" y="8"/>
                    </a:lnTo>
                    <a:lnTo>
                      <a:pt x="28" y="5"/>
                    </a:lnTo>
                    <a:lnTo>
                      <a:pt x="25" y="2"/>
                    </a:lnTo>
                    <a:lnTo>
                      <a:pt x="21" y="1"/>
                    </a:lnTo>
                    <a:lnTo>
                      <a:pt x="17" y="0"/>
                    </a:lnTo>
                    <a:lnTo>
                      <a:pt x="13" y="1"/>
                    </a:lnTo>
                    <a:lnTo>
                      <a:pt x="9" y="2"/>
                    </a:lnTo>
                    <a:lnTo>
                      <a:pt x="6" y="5"/>
                    </a:lnTo>
                    <a:lnTo>
                      <a:pt x="3" y="8"/>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3" name="Freeform 113"/>
              <p:cNvSpPr>
                <a:spLocks/>
              </p:cNvSpPr>
              <p:nvPr/>
            </p:nvSpPr>
            <p:spPr bwMode="auto">
              <a:xfrm>
                <a:off x="2413000" y="2709863"/>
                <a:ext cx="50800" cy="50800"/>
              </a:xfrm>
              <a:custGeom>
                <a:avLst/>
                <a:gdLst>
                  <a:gd name="T0" fmla="*/ 0 w 32"/>
                  <a:gd name="T1" fmla="*/ 17 h 32"/>
                  <a:gd name="T2" fmla="*/ 0 w 32"/>
                  <a:gd name="T3" fmla="*/ 21 h 32"/>
                  <a:gd name="T4" fmla="*/ 2 w 32"/>
                  <a:gd name="T5" fmla="*/ 24 h 32"/>
                  <a:gd name="T6" fmla="*/ 4 w 32"/>
                  <a:gd name="T7" fmla="*/ 28 h 32"/>
                  <a:gd name="T8" fmla="*/ 8 w 32"/>
                  <a:gd name="T9" fmla="*/ 30 h 32"/>
                  <a:gd name="T10" fmla="*/ 11 w 32"/>
                  <a:gd name="T11" fmla="*/ 32 h 32"/>
                  <a:gd name="T12" fmla="*/ 16 w 32"/>
                  <a:gd name="T13" fmla="*/ 32 h 32"/>
                  <a:gd name="T14" fmla="*/ 20 w 32"/>
                  <a:gd name="T15" fmla="*/ 32 h 32"/>
                  <a:gd name="T16" fmla="*/ 24 w 32"/>
                  <a:gd name="T17" fmla="*/ 30 h 32"/>
                  <a:gd name="T18" fmla="*/ 27 w 32"/>
                  <a:gd name="T19" fmla="*/ 28 h 32"/>
                  <a:gd name="T20" fmla="*/ 30 w 32"/>
                  <a:gd name="T21" fmla="*/ 24 h 32"/>
                  <a:gd name="T22" fmla="*/ 31 w 32"/>
                  <a:gd name="T23" fmla="*/ 21 h 32"/>
                  <a:gd name="T24" fmla="*/ 32 w 32"/>
                  <a:gd name="T25" fmla="*/ 17 h 32"/>
                  <a:gd name="T26" fmla="*/ 31 w 32"/>
                  <a:gd name="T27" fmla="*/ 12 h 32"/>
                  <a:gd name="T28" fmla="*/ 30 w 32"/>
                  <a:gd name="T29" fmla="*/ 9 h 32"/>
                  <a:gd name="T30" fmla="*/ 27 w 32"/>
                  <a:gd name="T31" fmla="*/ 6 h 32"/>
                  <a:gd name="T32" fmla="*/ 24 w 32"/>
                  <a:gd name="T33" fmla="*/ 2 h 32"/>
                  <a:gd name="T34" fmla="*/ 20 w 32"/>
                  <a:gd name="T35" fmla="*/ 1 h 32"/>
                  <a:gd name="T36" fmla="*/ 16 w 32"/>
                  <a:gd name="T37" fmla="*/ 0 h 32"/>
                  <a:gd name="T38" fmla="*/ 11 w 32"/>
                  <a:gd name="T39" fmla="*/ 1 h 32"/>
                  <a:gd name="T40" fmla="*/ 8 w 32"/>
                  <a:gd name="T41" fmla="*/ 2 h 32"/>
                  <a:gd name="T42" fmla="*/ 4 w 32"/>
                  <a:gd name="T43" fmla="*/ 6 h 32"/>
                  <a:gd name="T44" fmla="*/ 2 w 32"/>
                  <a:gd name="T45" fmla="*/ 9 h 32"/>
                  <a:gd name="T46" fmla="*/ 0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0" y="21"/>
                    </a:lnTo>
                    <a:lnTo>
                      <a:pt x="2" y="24"/>
                    </a:lnTo>
                    <a:lnTo>
                      <a:pt x="4" y="28"/>
                    </a:lnTo>
                    <a:lnTo>
                      <a:pt x="8" y="30"/>
                    </a:lnTo>
                    <a:lnTo>
                      <a:pt x="11" y="32"/>
                    </a:lnTo>
                    <a:lnTo>
                      <a:pt x="16" y="32"/>
                    </a:lnTo>
                    <a:lnTo>
                      <a:pt x="20" y="32"/>
                    </a:lnTo>
                    <a:lnTo>
                      <a:pt x="24" y="30"/>
                    </a:lnTo>
                    <a:lnTo>
                      <a:pt x="27" y="28"/>
                    </a:lnTo>
                    <a:lnTo>
                      <a:pt x="30" y="24"/>
                    </a:lnTo>
                    <a:lnTo>
                      <a:pt x="31" y="21"/>
                    </a:lnTo>
                    <a:lnTo>
                      <a:pt x="32" y="17"/>
                    </a:lnTo>
                    <a:lnTo>
                      <a:pt x="31" y="12"/>
                    </a:lnTo>
                    <a:lnTo>
                      <a:pt x="30" y="9"/>
                    </a:lnTo>
                    <a:lnTo>
                      <a:pt x="27" y="6"/>
                    </a:lnTo>
                    <a:lnTo>
                      <a:pt x="24" y="2"/>
                    </a:lnTo>
                    <a:lnTo>
                      <a:pt x="20" y="1"/>
                    </a:lnTo>
                    <a:lnTo>
                      <a:pt x="16" y="0"/>
                    </a:lnTo>
                    <a:lnTo>
                      <a:pt x="11" y="1"/>
                    </a:lnTo>
                    <a:lnTo>
                      <a:pt x="8" y="2"/>
                    </a:lnTo>
                    <a:lnTo>
                      <a:pt x="4" y="6"/>
                    </a:lnTo>
                    <a:lnTo>
                      <a:pt x="2" y="9"/>
                    </a:lnTo>
                    <a:lnTo>
                      <a:pt x="0"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4" name="Freeform 114"/>
              <p:cNvSpPr>
                <a:spLocks/>
              </p:cNvSpPr>
              <p:nvPr/>
            </p:nvSpPr>
            <p:spPr bwMode="auto">
              <a:xfrm>
                <a:off x="2414588" y="2762250"/>
                <a:ext cx="50800" cy="50800"/>
              </a:xfrm>
              <a:custGeom>
                <a:avLst/>
                <a:gdLst>
                  <a:gd name="T0" fmla="*/ 0 w 32"/>
                  <a:gd name="T1" fmla="*/ 16 h 32"/>
                  <a:gd name="T2" fmla="*/ 0 w 32"/>
                  <a:gd name="T3" fmla="*/ 21 h 32"/>
                  <a:gd name="T4" fmla="*/ 2 w 32"/>
                  <a:gd name="T5" fmla="*/ 24 h 32"/>
                  <a:gd name="T6" fmla="*/ 4 w 32"/>
                  <a:gd name="T7" fmla="*/ 28 h 32"/>
                  <a:gd name="T8" fmla="*/ 7 w 32"/>
                  <a:gd name="T9" fmla="*/ 30 h 32"/>
                  <a:gd name="T10" fmla="*/ 11 w 32"/>
                  <a:gd name="T11" fmla="*/ 31 h 32"/>
                  <a:gd name="T12" fmla="*/ 16 w 32"/>
                  <a:gd name="T13" fmla="*/ 32 h 32"/>
                  <a:gd name="T14" fmla="*/ 20 w 32"/>
                  <a:gd name="T15" fmla="*/ 31 h 32"/>
                  <a:gd name="T16" fmla="*/ 24 w 32"/>
                  <a:gd name="T17" fmla="*/ 30 h 32"/>
                  <a:gd name="T18" fmla="*/ 27 w 32"/>
                  <a:gd name="T19" fmla="*/ 28 h 32"/>
                  <a:gd name="T20" fmla="*/ 30 w 32"/>
                  <a:gd name="T21" fmla="*/ 24 h 32"/>
                  <a:gd name="T22" fmla="*/ 31 w 32"/>
                  <a:gd name="T23" fmla="*/ 21 h 32"/>
                  <a:gd name="T24" fmla="*/ 32 w 32"/>
                  <a:gd name="T25" fmla="*/ 16 h 32"/>
                  <a:gd name="T26" fmla="*/ 31 w 32"/>
                  <a:gd name="T27" fmla="*/ 12 h 32"/>
                  <a:gd name="T28" fmla="*/ 30 w 32"/>
                  <a:gd name="T29" fmla="*/ 9 h 32"/>
                  <a:gd name="T30" fmla="*/ 27 w 32"/>
                  <a:gd name="T31" fmla="*/ 4 h 32"/>
                  <a:gd name="T32" fmla="*/ 24 w 32"/>
                  <a:gd name="T33" fmla="*/ 2 h 32"/>
                  <a:gd name="T34" fmla="*/ 20 w 32"/>
                  <a:gd name="T35" fmla="*/ 0 h 32"/>
                  <a:gd name="T36" fmla="*/ 16 w 32"/>
                  <a:gd name="T37" fmla="*/ 0 h 32"/>
                  <a:gd name="T38" fmla="*/ 11 w 32"/>
                  <a:gd name="T39" fmla="*/ 0 h 32"/>
                  <a:gd name="T40" fmla="*/ 7 w 32"/>
                  <a:gd name="T41" fmla="*/ 2 h 32"/>
                  <a:gd name="T42" fmla="*/ 4 w 32"/>
                  <a:gd name="T43" fmla="*/ 4 h 32"/>
                  <a:gd name="T44" fmla="*/ 2 w 32"/>
                  <a:gd name="T45" fmla="*/ 9 h 32"/>
                  <a:gd name="T46" fmla="*/ 0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0" y="21"/>
                    </a:lnTo>
                    <a:lnTo>
                      <a:pt x="2" y="24"/>
                    </a:lnTo>
                    <a:lnTo>
                      <a:pt x="4" y="28"/>
                    </a:lnTo>
                    <a:lnTo>
                      <a:pt x="7" y="30"/>
                    </a:lnTo>
                    <a:lnTo>
                      <a:pt x="11" y="31"/>
                    </a:lnTo>
                    <a:lnTo>
                      <a:pt x="16" y="32"/>
                    </a:lnTo>
                    <a:lnTo>
                      <a:pt x="20" y="31"/>
                    </a:lnTo>
                    <a:lnTo>
                      <a:pt x="24" y="30"/>
                    </a:lnTo>
                    <a:lnTo>
                      <a:pt x="27" y="28"/>
                    </a:lnTo>
                    <a:lnTo>
                      <a:pt x="30" y="24"/>
                    </a:lnTo>
                    <a:lnTo>
                      <a:pt x="31" y="21"/>
                    </a:lnTo>
                    <a:lnTo>
                      <a:pt x="32" y="16"/>
                    </a:lnTo>
                    <a:lnTo>
                      <a:pt x="31" y="12"/>
                    </a:lnTo>
                    <a:lnTo>
                      <a:pt x="30" y="9"/>
                    </a:lnTo>
                    <a:lnTo>
                      <a:pt x="27" y="4"/>
                    </a:lnTo>
                    <a:lnTo>
                      <a:pt x="24" y="2"/>
                    </a:lnTo>
                    <a:lnTo>
                      <a:pt x="20" y="0"/>
                    </a:lnTo>
                    <a:lnTo>
                      <a:pt x="16" y="0"/>
                    </a:lnTo>
                    <a:lnTo>
                      <a:pt x="11" y="0"/>
                    </a:lnTo>
                    <a:lnTo>
                      <a:pt x="7" y="2"/>
                    </a:lnTo>
                    <a:lnTo>
                      <a:pt x="4" y="4"/>
                    </a:lnTo>
                    <a:lnTo>
                      <a:pt x="2" y="9"/>
                    </a:lnTo>
                    <a:lnTo>
                      <a:pt x="0"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5" name="Freeform 115"/>
              <p:cNvSpPr>
                <a:spLocks/>
              </p:cNvSpPr>
              <p:nvPr/>
            </p:nvSpPr>
            <p:spPr bwMode="auto">
              <a:xfrm>
                <a:off x="3079750" y="2586038"/>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29 w 32"/>
                  <a:gd name="T21" fmla="*/ 24 h 32"/>
                  <a:gd name="T22" fmla="*/ 32 w 32"/>
                  <a:gd name="T23" fmla="*/ 20 h 32"/>
                  <a:gd name="T24" fmla="*/ 32 w 32"/>
                  <a:gd name="T25" fmla="*/ 16 h 32"/>
                  <a:gd name="T26" fmla="*/ 32 w 32"/>
                  <a:gd name="T27" fmla="*/ 11 h 32"/>
                  <a:gd name="T28" fmla="*/ 29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30"/>
                    </a:lnTo>
                    <a:lnTo>
                      <a:pt x="12" y="31"/>
                    </a:lnTo>
                    <a:lnTo>
                      <a:pt x="16" y="32"/>
                    </a:lnTo>
                    <a:lnTo>
                      <a:pt x="20" y="31"/>
                    </a:lnTo>
                    <a:lnTo>
                      <a:pt x="24" y="30"/>
                    </a:lnTo>
                    <a:lnTo>
                      <a:pt x="27" y="27"/>
                    </a:lnTo>
                    <a:lnTo>
                      <a:pt x="29" y="24"/>
                    </a:lnTo>
                    <a:lnTo>
                      <a:pt x="32" y="20"/>
                    </a:lnTo>
                    <a:lnTo>
                      <a:pt x="32" y="16"/>
                    </a:lnTo>
                    <a:lnTo>
                      <a:pt x="32" y="11"/>
                    </a:lnTo>
                    <a:lnTo>
                      <a:pt x="29" y="7"/>
                    </a:lnTo>
                    <a:lnTo>
                      <a:pt x="27" y="4"/>
                    </a:lnTo>
                    <a:lnTo>
                      <a:pt x="24" y="2"/>
                    </a:lnTo>
                    <a:lnTo>
                      <a:pt x="20" y="0"/>
                    </a:lnTo>
                    <a:lnTo>
                      <a:pt x="16" y="0"/>
                    </a:lnTo>
                    <a:lnTo>
                      <a:pt x="12" y="0"/>
                    </a:lnTo>
                    <a:lnTo>
                      <a:pt x="8" y="2"/>
                    </a:lnTo>
                    <a:lnTo>
                      <a:pt x="5" y="4"/>
                    </a:lnTo>
                    <a:lnTo>
                      <a:pt x="2" y="7"/>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6" name="Freeform 116"/>
              <p:cNvSpPr>
                <a:spLocks/>
              </p:cNvSpPr>
              <p:nvPr/>
            </p:nvSpPr>
            <p:spPr bwMode="auto">
              <a:xfrm>
                <a:off x="3105150" y="2617788"/>
                <a:ext cx="50800" cy="50800"/>
              </a:xfrm>
              <a:custGeom>
                <a:avLst/>
                <a:gdLst>
                  <a:gd name="T0" fmla="*/ 0 w 32"/>
                  <a:gd name="T1" fmla="*/ 16 h 32"/>
                  <a:gd name="T2" fmla="*/ 0 w 32"/>
                  <a:gd name="T3" fmla="*/ 20 h 32"/>
                  <a:gd name="T4" fmla="*/ 2 w 32"/>
                  <a:gd name="T5" fmla="*/ 24 h 32"/>
                  <a:gd name="T6" fmla="*/ 4 w 32"/>
                  <a:gd name="T7" fmla="*/ 27 h 32"/>
                  <a:gd name="T8" fmla="*/ 8 w 32"/>
                  <a:gd name="T9" fmla="*/ 30 h 32"/>
                  <a:gd name="T10" fmla="*/ 11 w 32"/>
                  <a:gd name="T11" fmla="*/ 32 h 32"/>
                  <a:gd name="T12" fmla="*/ 16 w 32"/>
                  <a:gd name="T13" fmla="*/ 32 h 32"/>
                  <a:gd name="T14" fmla="*/ 20 w 32"/>
                  <a:gd name="T15" fmla="*/ 32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2 h 32"/>
                  <a:gd name="T34" fmla="*/ 20 w 32"/>
                  <a:gd name="T35" fmla="*/ 1 h 32"/>
                  <a:gd name="T36" fmla="*/ 16 w 32"/>
                  <a:gd name="T37" fmla="*/ 0 h 32"/>
                  <a:gd name="T38" fmla="*/ 11 w 32"/>
                  <a:gd name="T39" fmla="*/ 1 h 32"/>
                  <a:gd name="T40" fmla="*/ 8 w 32"/>
                  <a:gd name="T41" fmla="*/ 2 h 32"/>
                  <a:gd name="T42" fmla="*/ 4 w 32"/>
                  <a:gd name="T43" fmla="*/ 5 h 32"/>
                  <a:gd name="T44" fmla="*/ 2 w 32"/>
                  <a:gd name="T45" fmla="*/ 8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4" y="27"/>
                    </a:lnTo>
                    <a:lnTo>
                      <a:pt x="8" y="30"/>
                    </a:lnTo>
                    <a:lnTo>
                      <a:pt x="11" y="32"/>
                    </a:lnTo>
                    <a:lnTo>
                      <a:pt x="16" y="32"/>
                    </a:lnTo>
                    <a:lnTo>
                      <a:pt x="20" y="32"/>
                    </a:lnTo>
                    <a:lnTo>
                      <a:pt x="24" y="30"/>
                    </a:lnTo>
                    <a:lnTo>
                      <a:pt x="27" y="27"/>
                    </a:lnTo>
                    <a:lnTo>
                      <a:pt x="30" y="24"/>
                    </a:lnTo>
                    <a:lnTo>
                      <a:pt x="31" y="20"/>
                    </a:lnTo>
                    <a:lnTo>
                      <a:pt x="32" y="16"/>
                    </a:lnTo>
                    <a:lnTo>
                      <a:pt x="31" y="12"/>
                    </a:lnTo>
                    <a:lnTo>
                      <a:pt x="30" y="8"/>
                    </a:lnTo>
                    <a:lnTo>
                      <a:pt x="27" y="5"/>
                    </a:lnTo>
                    <a:lnTo>
                      <a:pt x="24" y="2"/>
                    </a:lnTo>
                    <a:lnTo>
                      <a:pt x="20" y="1"/>
                    </a:lnTo>
                    <a:lnTo>
                      <a:pt x="16" y="0"/>
                    </a:lnTo>
                    <a:lnTo>
                      <a:pt x="11" y="1"/>
                    </a:lnTo>
                    <a:lnTo>
                      <a:pt x="8" y="2"/>
                    </a:lnTo>
                    <a:lnTo>
                      <a:pt x="4" y="5"/>
                    </a:lnTo>
                    <a:lnTo>
                      <a:pt x="2" y="8"/>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7" name="Freeform 117"/>
              <p:cNvSpPr>
                <a:spLocks/>
              </p:cNvSpPr>
              <p:nvPr/>
            </p:nvSpPr>
            <p:spPr bwMode="auto">
              <a:xfrm>
                <a:off x="3098800" y="2667000"/>
                <a:ext cx="50800" cy="49213"/>
              </a:xfrm>
              <a:custGeom>
                <a:avLst/>
                <a:gdLst>
                  <a:gd name="T0" fmla="*/ 0 w 32"/>
                  <a:gd name="T1" fmla="*/ 16 h 31"/>
                  <a:gd name="T2" fmla="*/ 1 w 32"/>
                  <a:gd name="T3" fmla="*/ 20 h 31"/>
                  <a:gd name="T4" fmla="*/ 3 w 32"/>
                  <a:gd name="T5" fmla="*/ 24 h 31"/>
                  <a:gd name="T6" fmla="*/ 5 w 32"/>
                  <a:gd name="T7" fmla="*/ 27 h 31"/>
                  <a:gd name="T8" fmla="*/ 8 w 32"/>
                  <a:gd name="T9" fmla="*/ 29 h 31"/>
                  <a:gd name="T10" fmla="*/ 12 w 32"/>
                  <a:gd name="T11" fmla="*/ 31 h 31"/>
                  <a:gd name="T12" fmla="*/ 16 w 32"/>
                  <a:gd name="T13" fmla="*/ 31 h 31"/>
                  <a:gd name="T14" fmla="*/ 21 w 32"/>
                  <a:gd name="T15" fmla="*/ 31 h 31"/>
                  <a:gd name="T16" fmla="*/ 25 w 32"/>
                  <a:gd name="T17" fmla="*/ 29 h 31"/>
                  <a:gd name="T18" fmla="*/ 28 w 32"/>
                  <a:gd name="T19" fmla="*/ 27 h 31"/>
                  <a:gd name="T20" fmla="*/ 30 w 32"/>
                  <a:gd name="T21" fmla="*/ 24 h 31"/>
                  <a:gd name="T22" fmla="*/ 32 w 32"/>
                  <a:gd name="T23" fmla="*/ 20 h 31"/>
                  <a:gd name="T24" fmla="*/ 32 w 32"/>
                  <a:gd name="T25" fmla="*/ 16 h 31"/>
                  <a:gd name="T26" fmla="*/ 32 w 32"/>
                  <a:gd name="T27" fmla="*/ 12 h 31"/>
                  <a:gd name="T28" fmla="*/ 30 w 32"/>
                  <a:gd name="T29" fmla="*/ 8 h 31"/>
                  <a:gd name="T30" fmla="*/ 28 w 32"/>
                  <a:gd name="T31" fmla="*/ 5 h 31"/>
                  <a:gd name="T32" fmla="*/ 25 w 32"/>
                  <a:gd name="T33" fmla="*/ 2 h 31"/>
                  <a:gd name="T34" fmla="*/ 21 w 32"/>
                  <a:gd name="T35" fmla="*/ 1 h 31"/>
                  <a:gd name="T36" fmla="*/ 16 w 32"/>
                  <a:gd name="T37" fmla="*/ 0 h 31"/>
                  <a:gd name="T38" fmla="*/ 12 w 32"/>
                  <a:gd name="T39" fmla="*/ 1 h 31"/>
                  <a:gd name="T40" fmla="*/ 8 w 32"/>
                  <a:gd name="T41" fmla="*/ 2 h 31"/>
                  <a:gd name="T42" fmla="*/ 5 w 32"/>
                  <a:gd name="T43" fmla="*/ 5 h 31"/>
                  <a:gd name="T44" fmla="*/ 3 w 32"/>
                  <a:gd name="T45" fmla="*/ 8 h 31"/>
                  <a:gd name="T46" fmla="*/ 1 w 32"/>
                  <a:gd name="T47" fmla="*/ 12 h 31"/>
                  <a:gd name="T48" fmla="*/ 0 w 32"/>
                  <a:gd name="T49" fmla="*/ 16 h 31"/>
                  <a:gd name="T50" fmla="*/ 0 w 32"/>
                  <a:gd name="T51"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0" y="16"/>
                    </a:moveTo>
                    <a:lnTo>
                      <a:pt x="1" y="20"/>
                    </a:lnTo>
                    <a:lnTo>
                      <a:pt x="3" y="24"/>
                    </a:lnTo>
                    <a:lnTo>
                      <a:pt x="5" y="27"/>
                    </a:lnTo>
                    <a:lnTo>
                      <a:pt x="8" y="29"/>
                    </a:lnTo>
                    <a:lnTo>
                      <a:pt x="12" y="31"/>
                    </a:lnTo>
                    <a:lnTo>
                      <a:pt x="16" y="31"/>
                    </a:lnTo>
                    <a:lnTo>
                      <a:pt x="21" y="31"/>
                    </a:lnTo>
                    <a:lnTo>
                      <a:pt x="25" y="29"/>
                    </a:lnTo>
                    <a:lnTo>
                      <a:pt x="28" y="27"/>
                    </a:lnTo>
                    <a:lnTo>
                      <a:pt x="30" y="24"/>
                    </a:lnTo>
                    <a:lnTo>
                      <a:pt x="32" y="20"/>
                    </a:lnTo>
                    <a:lnTo>
                      <a:pt x="32" y="16"/>
                    </a:lnTo>
                    <a:lnTo>
                      <a:pt x="32" y="12"/>
                    </a:lnTo>
                    <a:lnTo>
                      <a:pt x="30" y="8"/>
                    </a:lnTo>
                    <a:lnTo>
                      <a:pt x="28" y="5"/>
                    </a:lnTo>
                    <a:lnTo>
                      <a:pt x="25" y="2"/>
                    </a:lnTo>
                    <a:lnTo>
                      <a:pt x="21" y="1"/>
                    </a:lnTo>
                    <a:lnTo>
                      <a:pt x="16" y="0"/>
                    </a:lnTo>
                    <a:lnTo>
                      <a:pt x="12" y="1"/>
                    </a:lnTo>
                    <a:lnTo>
                      <a:pt x="8" y="2"/>
                    </a:lnTo>
                    <a:lnTo>
                      <a:pt x="5" y="5"/>
                    </a:lnTo>
                    <a:lnTo>
                      <a:pt x="3"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8" name="Freeform 118"/>
              <p:cNvSpPr>
                <a:spLocks/>
              </p:cNvSpPr>
              <p:nvPr/>
            </p:nvSpPr>
            <p:spPr bwMode="auto">
              <a:xfrm>
                <a:off x="3070225" y="2679700"/>
                <a:ext cx="50800" cy="50800"/>
              </a:xfrm>
              <a:custGeom>
                <a:avLst/>
                <a:gdLst>
                  <a:gd name="T0" fmla="*/ 0 w 32"/>
                  <a:gd name="T1" fmla="*/ 15 h 32"/>
                  <a:gd name="T2" fmla="*/ 1 w 32"/>
                  <a:gd name="T3" fmla="*/ 19 h 32"/>
                  <a:gd name="T4" fmla="*/ 2 w 32"/>
                  <a:gd name="T5" fmla="*/ 23 h 32"/>
                  <a:gd name="T6" fmla="*/ 6 w 32"/>
                  <a:gd name="T7" fmla="*/ 27 h 32"/>
                  <a:gd name="T8" fmla="*/ 9 w 32"/>
                  <a:gd name="T9" fmla="*/ 30 h 32"/>
                  <a:gd name="T10" fmla="*/ 13 w 32"/>
                  <a:gd name="T11" fmla="*/ 31 h 32"/>
                  <a:gd name="T12" fmla="*/ 17 w 32"/>
                  <a:gd name="T13" fmla="*/ 32 h 32"/>
                  <a:gd name="T14" fmla="*/ 21 w 32"/>
                  <a:gd name="T15" fmla="*/ 31 h 32"/>
                  <a:gd name="T16" fmla="*/ 25 w 32"/>
                  <a:gd name="T17" fmla="*/ 30 h 32"/>
                  <a:gd name="T18" fmla="*/ 28 w 32"/>
                  <a:gd name="T19" fmla="*/ 27 h 32"/>
                  <a:gd name="T20" fmla="*/ 30 w 32"/>
                  <a:gd name="T21" fmla="*/ 23 h 32"/>
                  <a:gd name="T22" fmla="*/ 32 w 32"/>
                  <a:gd name="T23" fmla="*/ 19 h 32"/>
                  <a:gd name="T24" fmla="*/ 32 w 32"/>
                  <a:gd name="T25" fmla="*/ 15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3 w 32"/>
                  <a:gd name="T39" fmla="*/ 0 h 32"/>
                  <a:gd name="T40" fmla="*/ 9 w 32"/>
                  <a:gd name="T41" fmla="*/ 2 h 32"/>
                  <a:gd name="T42" fmla="*/ 6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2" y="23"/>
                    </a:lnTo>
                    <a:lnTo>
                      <a:pt x="6" y="27"/>
                    </a:lnTo>
                    <a:lnTo>
                      <a:pt x="9" y="30"/>
                    </a:lnTo>
                    <a:lnTo>
                      <a:pt x="13" y="31"/>
                    </a:lnTo>
                    <a:lnTo>
                      <a:pt x="17" y="32"/>
                    </a:lnTo>
                    <a:lnTo>
                      <a:pt x="21" y="31"/>
                    </a:lnTo>
                    <a:lnTo>
                      <a:pt x="25" y="30"/>
                    </a:lnTo>
                    <a:lnTo>
                      <a:pt x="28" y="27"/>
                    </a:lnTo>
                    <a:lnTo>
                      <a:pt x="30" y="23"/>
                    </a:lnTo>
                    <a:lnTo>
                      <a:pt x="32" y="19"/>
                    </a:lnTo>
                    <a:lnTo>
                      <a:pt x="32" y="15"/>
                    </a:lnTo>
                    <a:lnTo>
                      <a:pt x="32" y="11"/>
                    </a:lnTo>
                    <a:lnTo>
                      <a:pt x="30" y="7"/>
                    </a:lnTo>
                    <a:lnTo>
                      <a:pt x="28" y="4"/>
                    </a:lnTo>
                    <a:lnTo>
                      <a:pt x="25" y="2"/>
                    </a:lnTo>
                    <a:lnTo>
                      <a:pt x="21" y="0"/>
                    </a:lnTo>
                    <a:lnTo>
                      <a:pt x="17" y="0"/>
                    </a:lnTo>
                    <a:lnTo>
                      <a:pt x="13" y="0"/>
                    </a:lnTo>
                    <a:lnTo>
                      <a:pt x="9" y="2"/>
                    </a:lnTo>
                    <a:lnTo>
                      <a:pt x="6"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19" name="Freeform 119"/>
              <p:cNvSpPr>
                <a:spLocks/>
              </p:cNvSpPr>
              <p:nvPr/>
            </p:nvSpPr>
            <p:spPr bwMode="auto">
              <a:xfrm>
                <a:off x="3051175" y="2705100"/>
                <a:ext cx="50800" cy="50800"/>
              </a:xfrm>
              <a:custGeom>
                <a:avLst/>
                <a:gdLst>
                  <a:gd name="T0" fmla="*/ 0 w 32"/>
                  <a:gd name="T1" fmla="*/ 17 h 32"/>
                  <a:gd name="T2" fmla="*/ 1 w 32"/>
                  <a:gd name="T3" fmla="*/ 21 h 32"/>
                  <a:gd name="T4" fmla="*/ 2 w 32"/>
                  <a:gd name="T5" fmla="*/ 24 h 32"/>
                  <a:gd name="T6" fmla="*/ 5 w 32"/>
                  <a:gd name="T7" fmla="*/ 28 h 32"/>
                  <a:gd name="T8" fmla="*/ 8 w 32"/>
                  <a:gd name="T9" fmla="*/ 30 h 32"/>
                  <a:gd name="T10" fmla="*/ 12 w 32"/>
                  <a:gd name="T11" fmla="*/ 32 h 32"/>
                  <a:gd name="T12" fmla="*/ 17 w 32"/>
                  <a:gd name="T13" fmla="*/ 32 h 32"/>
                  <a:gd name="T14" fmla="*/ 21 w 32"/>
                  <a:gd name="T15" fmla="*/ 32 h 32"/>
                  <a:gd name="T16" fmla="*/ 25 w 32"/>
                  <a:gd name="T17" fmla="*/ 30 h 32"/>
                  <a:gd name="T18" fmla="*/ 28 w 32"/>
                  <a:gd name="T19" fmla="*/ 28 h 32"/>
                  <a:gd name="T20" fmla="*/ 30 w 32"/>
                  <a:gd name="T21" fmla="*/ 24 h 32"/>
                  <a:gd name="T22" fmla="*/ 32 w 32"/>
                  <a:gd name="T23" fmla="*/ 21 h 32"/>
                  <a:gd name="T24" fmla="*/ 32 w 32"/>
                  <a:gd name="T25" fmla="*/ 17 h 32"/>
                  <a:gd name="T26" fmla="*/ 32 w 32"/>
                  <a:gd name="T27" fmla="*/ 12 h 32"/>
                  <a:gd name="T28" fmla="*/ 30 w 32"/>
                  <a:gd name="T29" fmla="*/ 9 h 32"/>
                  <a:gd name="T30" fmla="*/ 28 w 32"/>
                  <a:gd name="T31" fmla="*/ 4 h 32"/>
                  <a:gd name="T32" fmla="*/ 25 w 32"/>
                  <a:gd name="T33" fmla="*/ 2 h 32"/>
                  <a:gd name="T34" fmla="*/ 21 w 32"/>
                  <a:gd name="T35" fmla="*/ 1 h 32"/>
                  <a:gd name="T36" fmla="*/ 17 w 32"/>
                  <a:gd name="T37" fmla="*/ 0 h 32"/>
                  <a:gd name="T38" fmla="*/ 12 w 32"/>
                  <a:gd name="T39" fmla="*/ 1 h 32"/>
                  <a:gd name="T40" fmla="*/ 8 w 32"/>
                  <a:gd name="T41" fmla="*/ 2 h 32"/>
                  <a:gd name="T42" fmla="*/ 5 w 32"/>
                  <a:gd name="T43" fmla="*/ 4 h 32"/>
                  <a:gd name="T44" fmla="*/ 2 w 32"/>
                  <a:gd name="T45" fmla="*/ 9 h 32"/>
                  <a:gd name="T46" fmla="*/ 1 w 32"/>
                  <a:gd name="T47" fmla="*/ 12 h 32"/>
                  <a:gd name="T48" fmla="*/ 0 w 32"/>
                  <a:gd name="T49" fmla="*/ 17 h 32"/>
                  <a:gd name="T50" fmla="*/ 0 w 32"/>
                  <a:gd name="T51"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7"/>
                    </a:moveTo>
                    <a:lnTo>
                      <a:pt x="1" y="21"/>
                    </a:lnTo>
                    <a:lnTo>
                      <a:pt x="2" y="24"/>
                    </a:lnTo>
                    <a:lnTo>
                      <a:pt x="5" y="28"/>
                    </a:lnTo>
                    <a:lnTo>
                      <a:pt x="8" y="30"/>
                    </a:lnTo>
                    <a:lnTo>
                      <a:pt x="12" y="32"/>
                    </a:lnTo>
                    <a:lnTo>
                      <a:pt x="17" y="32"/>
                    </a:lnTo>
                    <a:lnTo>
                      <a:pt x="21" y="32"/>
                    </a:lnTo>
                    <a:lnTo>
                      <a:pt x="25" y="30"/>
                    </a:lnTo>
                    <a:lnTo>
                      <a:pt x="28" y="28"/>
                    </a:lnTo>
                    <a:lnTo>
                      <a:pt x="30" y="24"/>
                    </a:lnTo>
                    <a:lnTo>
                      <a:pt x="32" y="21"/>
                    </a:lnTo>
                    <a:lnTo>
                      <a:pt x="32" y="17"/>
                    </a:lnTo>
                    <a:lnTo>
                      <a:pt x="32" y="12"/>
                    </a:lnTo>
                    <a:lnTo>
                      <a:pt x="30" y="9"/>
                    </a:lnTo>
                    <a:lnTo>
                      <a:pt x="28" y="4"/>
                    </a:lnTo>
                    <a:lnTo>
                      <a:pt x="25" y="2"/>
                    </a:lnTo>
                    <a:lnTo>
                      <a:pt x="21" y="1"/>
                    </a:lnTo>
                    <a:lnTo>
                      <a:pt x="17" y="0"/>
                    </a:lnTo>
                    <a:lnTo>
                      <a:pt x="12" y="1"/>
                    </a:lnTo>
                    <a:lnTo>
                      <a:pt x="8" y="2"/>
                    </a:lnTo>
                    <a:lnTo>
                      <a:pt x="5" y="4"/>
                    </a:lnTo>
                    <a:lnTo>
                      <a:pt x="2" y="9"/>
                    </a:lnTo>
                    <a:lnTo>
                      <a:pt x="1" y="12"/>
                    </a:lnTo>
                    <a:lnTo>
                      <a:pt x="0" y="17"/>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0" name="Freeform 120"/>
              <p:cNvSpPr>
                <a:spLocks/>
              </p:cNvSpPr>
              <p:nvPr/>
            </p:nvSpPr>
            <p:spPr bwMode="auto">
              <a:xfrm>
                <a:off x="3059113" y="2762250"/>
                <a:ext cx="50800" cy="50800"/>
              </a:xfrm>
              <a:custGeom>
                <a:avLst/>
                <a:gdLst>
                  <a:gd name="T0" fmla="*/ 0 w 32"/>
                  <a:gd name="T1" fmla="*/ 16 h 32"/>
                  <a:gd name="T2" fmla="*/ 1 w 32"/>
                  <a:gd name="T3" fmla="*/ 21 h 32"/>
                  <a:gd name="T4" fmla="*/ 2 w 32"/>
                  <a:gd name="T5" fmla="*/ 24 h 32"/>
                  <a:gd name="T6" fmla="*/ 5 w 32"/>
                  <a:gd name="T7" fmla="*/ 28 h 32"/>
                  <a:gd name="T8" fmla="*/ 8 w 32"/>
                  <a:gd name="T9" fmla="*/ 30 h 32"/>
                  <a:gd name="T10" fmla="*/ 12 w 32"/>
                  <a:gd name="T11" fmla="*/ 31 h 32"/>
                  <a:gd name="T12" fmla="*/ 17 w 32"/>
                  <a:gd name="T13" fmla="*/ 32 h 32"/>
                  <a:gd name="T14" fmla="*/ 21 w 32"/>
                  <a:gd name="T15" fmla="*/ 31 h 32"/>
                  <a:gd name="T16" fmla="*/ 24 w 32"/>
                  <a:gd name="T17" fmla="*/ 30 h 32"/>
                  <a:gd name="T18" fmla="*/ 28 w 32"/>
                  <a:gd name="T19" fmla="*/ 28 h 32"/>
                  <a:gd name="T20" fmla="*/ 30 w 32"/>
                  <a:gd name="T21" fmla="*/ 24 h 32"/>
                  <a:gd name="T22" fmla="*/ 32 w 32"/>
                  <a:gd name="T23" fmla="*/ 21 h 32"/>
                  <a:gd name="T24" fmla="*/ 32 w 32"/>
                  <a:gd name="T25" fmla="*/ 16 h 32"/>
                  <a:gd name="T26" fmla="*/ 32 w 32"/>
                  <a:gd name="T27" fmla="*/ 12 h 32"/>
                  <a:gd name="T28" fmla="*/ 30 w 32"/>
                  <a:gd name="T29" fmla="*/ 9 h 32"/>
                  <a:gd name="T30" fmla="*/ 28 w 32"/>
                  <a:gd name="T31" fmla="*/ 4 h 32"/>
                  <a:gd name="T32" fmla="*/ 24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9 h 32"/>
                  <a:gd name="T46" fmla="*/ 1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1"/>
                    </a:lnTo>
                    <a:lnTo>
                      <a:pt x="2" y="24"/>
                    </a:lnTo>
                    <a:lnTo>
                      <a:pt x="5" y="28"/>
                    </a:lnTo>
                    <a:lnTo>
                      <a:pt x="8" y="30"/>
                    </a:lnTo>
                    <a:lnTo>
                      <a:pt x="12" y="31"/>
                    </a:lnTo>
                    <a:lnTo>
                      <a:pt x="17" y="32"/>
                    </a:lnTo>
                    <a:lnTo>
                      <a:pt x="21" y="31"/>
                    </a:lnTo>
                    <a:lnTo>
                      <a:pt x="24" y="30"/>
                    </a:lnTo>
                    <a:lnTo>
                      <a:pt x="28" y="28"/>
                    </a:lnTo>
                    <a:lnTo>
                      <a:pt x="30" y="24"/>
                    </a:lnTo>
                    <a:lnTo>
                      <a:pt x="32" y="21"/>
                    </a:lnTo>
                    <a:lnTo>
                      <a:pt x="32" y="16"/>
                    </a:lnTo>
                    <a:lnTo>
                      <a:pt x="32" y="12"/>
                    </a:lnTo>
                    <a:lnTo>
                      <a:pt x="30" y="9"/>
                    </a:lnTo>
                    <a:lnTo>
                      <a:pt x="28" y="4"/>
                    </a:lnTo>
                    <a:lnTo>
                      <a:pt x="24" y="2"/>
                    </a:lnTo>
                    <a:lnTo>
                      <a:pt x="21" y="0"/>
                    </a:lnTo>
                    <a:lnTo>
                      <a:pt x="17" y="0"/>
                    </a:lnTo>
                    <a:lnTo>
                      <a:pt x="12" y="0"/>
                    </a:lnTo>
                    <a:lnTo>
                      <a:pt x="8" y="2"/>
                    </a:lnTo>
                    <a:lnTo>
                      <a:pt x="5" y="4"/>
                    </a:lnTo>
                    <a:lnTo>
                      <a:pt x="2" y="9"/>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1" name="Freeform 121"/>
              <p:cNvSpPr>
                <a:spLocks/>
              </p:cNvSpPr>
              <p:nvPr/>
            </p:nvSpPr>
            <p:spPr bwMode="auto">
              <a:xfrm>
                <a:off x="2990850" y="2735263"/>
                <a:ext cx="52388" cy="50800"/>
              </a:xfrm>
              <a:custGeom>
                <a:avLst/>
                <a:gdLst>
                  <a:gd name="T0" fmla="*/ 0 w 33"/>
                  <a:gd name="T1" fmla="*/ 15 h 32"/>
                  <a:gd name="T2" fmla="*/ 1 w 33"/>
                  <a:gd name="T3" fmla="*/ 19 h 32"/>
                  <a:gd name="T4" fmla="*/ 3 w 33"/>
                  <a:gd name="T5" fmla="*/ 24 h 32"/>
                  <a:gd name="T6" fmla="*/ 5 w 33"/>
                  <a:gd name="T7" fmla="*/ 27 h 32"/>
                  <a:gd name="T8" fmla="*/ 8 w 33"/>
                  <a:gd name="T9" fmla="*/ 30 h 32"/>
                  <a:gd name="T10" fmla="*/ 12 w 33"/>
                  <a:gd name="T11" fmla="*/ 31 h 32"/>
                  <a:gd name="T12" fmla="*/ 16 w 33"/>
                  <a:gd name="T13" fmla="*/ 32 h 32"/>
                  <a:gd name="T14" fmla="*/ 21 w 33"/>
                  <a:gd name="T15" fmla="*/ 31 h 32"/>
                  <a:gd name="T16" fmla="*/ 25 w 33"/>
                  <a:gd name="T17" fmla="*/ 30 h 32"/>
                  <a:gd name="T18" fmla="*/ 28 w 33"/>
                  <a:gd name="T19" fmla="*/ 27 h 32"/>
                  <a:gd name="T20" fmla="*/ 31 w 33"/>
                  <a:gd name="T21" fmla="*/ 24 h 32"/>
                  <a:gd name="T22" fmla="*/ 32 w 33"/>
                  <a:gd name="T23" fmla="*/ 19 h 32"/>
                  <a:gd name="T24" fmla="*/ 33 w 33"/>
                  <a:gd name="T25" fmla="*/ 15 h 32"/>
                  <a:gd name="T26" fmla="*/ 32 w 33"/>
                  <a:gd name="T27" fmla="*/ 11 h 32"/>
                  <a:gd name="T28" fmla="*/ 31 w 33"/>
                  <a:gd name="T29" fmla="*/ 8 h 32"/>
                  <a:gd name="T30" fmla="*/ 28 w 33"/>
                  <a:gd name="T31" fmla="*/ 4 h 32"/>
                  <a:gd name="T32" fmla="*/ 25 w 33"/>
                  <a:gd name="T33" fmla="*/ 2 h 32"/>
                  <a:gd name="T34" fmla="*/ 21 w 33"/>
                  <a:gd name="T35" fmla="*/ 0 h 32"/>
                  <a:gd name="T36" fmla="*/ 16 w 33"/>
                  <a:gd name="T37" fmla="*/ 0 h 32"/>
                  <a:gd name="T38" fmla="*/ 12 w 33"/>
                  <a:gd name="T39" fmla="*/ 0 h 32"/>
                  <a:gd name="T40" fmla="*/ 8 w 33"/>
                  <a:gd name="T41" fmla="*/ 2 h 32"/>
                  <a:gd name="T42" fmla="*/ 5 w 33"/>
                  <a:gd name="T43" fmla="*/ 4 h 32"/>
                  <a:gd name="T44" fmla="*/ 3 w 33"/>
                  <a:gd name="T45" fmla="*/ 8 h 32"/>
                  <a:gd name="T46" fmla="*/ 1 w 33"/>
                  <a:gd name="T47" fmla="*/ 11 h 32"/>
                  <a:gd name="T48" fmla="*/ 0 w 33"/>
                  <a:gd name="T49" fmla="*/ 15 h 32"/>
                  <a:gd name="T50" fmla="*/ 0 w 33"/>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0" y="15"/>
                    </a:moveTo>
                    <a:lnTo>
                      <a:pt x="1" y="19"/>
                    </a:lnTo>
                    <a:lnTo>
                      <a:pt x="3" y="24"/>
                    </a:lnTo>
                    <a:lnTo>
                      <a:pt x="5" y="27"/>
                    </a:lnTo>
                    <a:lnTo>
                      <a:pt x="8" y="30"/>
                    </a:lnTo>
                    <a:lnTo>
                      <a:pt x="12" y="31"/>
                    </a:lnTo>
                    <a:lnTo>
                      <a:pt x="16" y="32"/>
                    </a:lnTo>
                    <a:lnTo>
                      <a:pt x="21" y="31"/>
                    </a:lnTo>
                    <a:lnTo>
                      <a:pt x="25" y="30"/>
                    </a:lnTo>
                    <a:lnTo>
                      <a:pt x="28" y="27"/>
                    </a:lnTo>
                    <a:lnTo>
                      <a:pt x="31" y="24"/>
                    </a:lnTo>
                    <a:lnTo>
                      <a:pt x="32" y="19"/>
                    </a:lnTo>
                    <a:lnTo>
                      <a:pt x="33" y="15"/>
                    </a:lnTo>
                    <a:lnTo>
                      <a:pt x="32" y="11"/>
                    </a:lnTo>
                    <a:lnTo>
                      <a:pt x="31" y="8"/>
                    </a:lnTo>
                    <a:lnTo>
                      <a:pt x="28" y="4"/>
                    </a:lnTo>
                    <a:lnTo>
                      <a:pt x="25" y="2"/>
                    </a:lnTo>
                    <a:lnTo>
                      <a:pt x="21" y="0"/>
                    </a:lnTo>
                    <a:lnTo>
                      <a:pt x="16" y="0"/>
                    </a:lnTo>
                    <a:lnTo>
                      <a:pt x="12" y="0"/>
                    </a:lnTo>
                    <a:lnTo>
                      <a:pt x="8" y="2"/>
                    </a:lnTo>
                    <a:lnTo>
                      <a:pt x="5" y="4"/>
                    </a:lnTo>
                    <a:lnTo>
                      <a:pt x="3" y="8"/>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 name="Freeform 122"/>
              <p:cNvSpPr>
                <a:spLocks/>
              </p:cNvSpPr>
              <p:nvPr/>
            </p:nvSpPr>
            <p:spPr bwMode="auto">
              <a:xfrm>
                <a:off x="2962275" y="2757488"/>
                <a:ext cx="50800" cy="50800"/>
              </a:xfrm>
              <a:custGeom>
                <a:avLst/>
                <a:gdLst>
                  <a:gd name="T0" fmla="*/ 0 w 32"/>
                  <a:gd name="T1" fmla="*/ 16 h 32"/>
                  <a:gd name="T2" fmla="*/ 0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5 w 32"/>
                  <a:gd name="T43" fmla="*/ 4 h 32"/>
                  <a:gd name="T44" fmla="*/ 2 w 32"/>
                  <a:gd name="T45" fmla="*/ 7 h 32"/>
                  <a:gd name="T46" fmla="*/ 0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0" y="20"/>
                    </a:lnTo>
                    <a:lnTo>
                      <a:pt x="2" y="24"/>
                    </a:lnTo>
                    <a:lnTo>
                      <a:pt x="5" y="27"/>
                    </a:lnTo>
                    <a:lnTo>
                      <a:pt x="8" y="30"/>
                    </a:lnTo>
                    <a:lnTo>
                      <a:pt x="12" y="31"/>
                    </a:lnTo>
                    <a:lnTo>
                      <a:pt x="16" y="32"/>
                    </a:lnTo>
                    <a:lnTo>
                      <a:pt x="20" y="31"/>
                    </a:lnTo>
                    <a:lnTo>
                      <a:pt x="24" y="30"/>
                    </a:lnTo>
                    <a:lnTo>
                      <a:pt x="27" y="27"/>
                    </a:lnTo>
                    <a:lnTo>
                      <a:pt x="30" y="24"/>
                    </a:lnTo>
                    <a:lnTo>
                      <a:pt x="31" y="20"/>
                    </a:lnTo>
                    <a:lnTo>
                      <a:pt x="32" y="16"/>
                    </a:lnTo>
                    <a:lnTo>
                      <a:pt x="31" y="12"/>
                    </a:lnTo>
                    <a:lnTo>
                      <a:pt x="30" y="7"/>
                    </a:lnTo>
                    <a:lnTo>
                      <a:pt x="27" y="4"/>
                    </a:lnTo>
                    <a:lnTo>
                      <a:pt x="24" y="2"/>
                    </a:lnTo>
                    <a:lnTo>
                      <a:pt x="20" y="0"/>
                    </a:lnTo>
                    <a:lnTo>
                      <a:pt x="16" y="0"/>
                    </a:lnTo>
                    <a:lnTo>
                      <a:pt x="12" y="0"/>
                    </a:lnTo>
                    <a:lnTo>
                      <a:pt x="8" y="2"/>
                    </a:lnTo>
                    <a:lnTo>
                      <a:pt x="5" y="4"/>
                    </a:lnTo>
                    <a:lnTo>
                      <a:pt x="2" y="7"/>
                    </a:lnTo>
                    <a:lnTo>
                      <a:pt x="0"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 name="Freeform 123"/>
              <p:cNvSpPr>
                <a:spLocks/>
              </p:cNvSpPr>
              <p:nvPr/>
            </p:nvSpPr>
            <p:spPr bwMode="auto">
              <a:xfrm>
                <a:off x="2967038" y="2795588"/>
                <a:ext cx="50800" cy="50800"/>
              </a:xfrm>
              <a:custGeom>
                <a:avLst/>
                <a:gdLst>
                  <a:gd name="T0" fmla="*/ 0 w 32"/>
                  <a:gd name="T1" fmla="*/ 15 h 32"/>
                  <a:gd name="T2" fmla="*/ 0 w 32"/>
                  <a:gd name="T3" fmla="*/ 20 h 32"/>
                  <a:gd name="T4" fmla="*/ 3 w 32"/>
                  <a:gd name="T5" fmla="*/ 24 h 32"/>
                  <a:gd name="T6" fmla="*/ 6 w 32"/>
                  <a:gd name="T7" fmla="*/ 27 h 32"/>
                  <a:gd name="T8" fmla="*/ 9 w 32"/>
                  <a:gd name="T9" fmla="*/ 30 h 32"/>
                  <a:gd name="T10" fmla="*/ 12 w 32"/>
                  <a:gd name="T11" fmla="*/ 31 h 32"/>
                  <a:gd name="T12" fmla="*/ 16 w 32"/>
                  <a:gd name="T13" fmla="*/ 32 h 32"/>
                  <a:gd name="T14" fmla="*/ 21 w 32"/>
                  <a:gd name="T15" fmla="*/ 31 h 32"/>
                  <a:gd name="T16" fmla="*/ 24 w 32"/>
                  <a:gd name="T17" fmla="*/ 30 h 32"/>
                  <a:gd name="T18" fmla="*/ 28 w 32"/>
                  <a:gd name="T19" fmla="*/ 27 h 32"/>
                  <a:gd name="T20" fmla="*/ 30 w 32"/>
                  <a:gd name="T21" fmla="*/ 24 h 32"/>
                  <a:gd name="T22" fmla="*/ 31 w 32"/>
                  <a:gd name="T23" fmla="*/ 20 h 32"/>
                  <a:gd name="T24" fmla="*/ 32 w 32"/>
                  <a:gd name="T25" fmla="*/ 15 h 32"/>
                  <a:gd name="T26" fmla="*/ 31 w 32"/>
                  <a:gd name="T27" fmla="*/ 11 h 32"/>
                  <a:gd name="T28" fmla="*/ 30 w 32"/>
                  <a:gd name="T29" fmla="*/ 7 h 32"/>
                  <a:gd name="T30" fmla="*/ 28 w 32"/>
                  <a:gd name="T31" fmla="*/ 4 h 32"/>
                  <a:gd name="T32" fmla="*/ 24 w 32"/>
                  <a:gd name="T33" fmla="*/ 2 h 32"/>
                  <a:gd name="T34" fmla="*/ 21 w 32"/>
                  <a:gd name="T35" fmla="*/ 0 h 32"/>
                  <a:gd name="T36" fmla="*/ 16 w 32"/>
                  <a:gd name="T37" fmla="*/ 0 h 32"/>
                  <a:gd name="T38" fmla="*/ 12 w 32"/>
                  <a:gd name="T39" fmla="*/ 0 h 32"/>
                  <a:gd name="T40" fmla="*/ 9 w 32"/>
                  <a:gd name="T41" fmla="*/ 2 h 32"/>
                  <a:gd name="T42" fmla="*/ 6 w 32"/>
                  <a:gd name="T43" fmla="*/ 4 h 32"/>
                  <a:gd name="T44" fmla="*/ 3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20"/>
                    </a:lnTo>
                    <a:lnTo>
                      <a:pt x="3" y="24"/>
                    </a:lnTo>
                    <a:lnTo>
                      <a:pt x="6" y="27"/>
                    </a:lnTo>
                    <a:lnTo>
                      <a:pt x="9" y="30"/>
                    </a:lnTo>
                    <a:lnTo>
                      <a:pt x="12" y="31"/>
                    </a:lnTo>
                    <a:lnTo>
                      <a:pt x="16" y="32"/>
                    </a:lnTo>
                    <a:lnTo>
                      <a:pt x="21" y="31"/>
                    </a:lnTo>
                    <a:lnTo>
                      <a:pt x="24" y="30"/>
                    </a:lnTo>
                    <a:lnTo>
                      <a:pt x="28" y="27"/>
                    </a:lnTo>
                    <a:lnTo>
                      <a:pt x="30" y="24"/>
                    </a:lnTo>
                    <a:lnTo>
                      <a:pt x="31" y="20"/>
                    </a:lnTo>
                    <a:lnTo>
                      <a:pt x="32" y="15"/>
                    </a:lnTo>
                    <a:lnTo>
                      <a:pt x="31" y="11"/>
                    </a:lnTo>
                    <a:lnTo>
                      <a:pt x="30" y="7"/>
                    </a:lnTo>
                    <a:lnTo>
                      <a:pt x="28" y="4"/>
                    </a:lnTo>
                    <a:lnTo>
                      <a:pt x="24" y="2"/>
                    </a:lnTo>
                    <a:lnTo>
                      <a:pt x="21" y="0"/>
                    </a:lnTo>
                    <a:lnTo>
                      <a:pt x="16" y="0"/>
                    </a:lnTo>
                    <a:lnTo>
                      <a:pt x="12" y="0"/>
                    </a:lnTo>
                    <a:lnTo>
                      <a:pt x="9" y="2"/>
                    </a:lnTo>
                    <a:lnTo>
                      <a:pt x="6" y="4"/>
                    </a:lnTo>
                    <a:lnTo>
                      <a:pt x="3"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 name="Freeform 124"/>
              <p:cNvSpPr>
                <a:spLocks/>
              </p:cNvSpPr>
              <p:nvPr/>
            </p:nvSpPr>
            <p:spPr bwMode="auto">
              <a:xfrm>
                <a:off x="3000375" y="2822575"/>
                <a:ext cx="50800" cy="50800"/>
              </a:xfrm>
              <a:custGeom>
                <a:avLst/>
                <a:gdLst>
                  <a:gd name="T0" fmla="*/ 0 w 32"/>
                  <a:gd name="T1" fmla="*/ 17 h 32"/>
                  <a:gd name="T2" fmla="*/ 0 w 32"/>
                  <a:gd name="T3" fmla="*/ 21 h 32"/>
                  <a:gd name="T4" fmla="*/ 2 w 32"/>
                  <a:gd name="T5" fmla="*/ 25 h 32"/>
                  <a:gd name="T6" fmla="*/ 4 w 32"/>
                  <a:gd name="T7" fmla="*/ 28 h 32"/>
                  <a:gd name="T8" fmla="*/ 7 w 32"/>
                  <a:gd name="T9" fmla="*/ 30 h 32"/>
                  <a:gd name="T10" fmla="*/ 11 w 32"/>
                  <a:gd name="T11" fmla="*/ 32 h 32"/>
                  <a:gd name="T12" fmla="*/ 16 w 32"/>
                  <a:gd name="T13" fmla="*/ 32 h 32"/>
                  <a:gd name="T14" fmla="*/ 20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6 h 32"/>
                  <a:gd name="T32" fmla="*/ 24 w 32"/>
                  <a:gd name="T33" fmla="*/ 3 h 32"/>
                  <a:gd name="T34" fmla="*/ 20 w 32"/>
                  <a:gd name="T35" fmla="*/ 2 h 32"/>
                  <a:gd name="T36" fmla="*/ 16 w 32"/>
                  <a:gd name="T37" fmla="*/ 0 h 32"/>
                  <a:gd name="T38" fmla="*/ 11 w 32"/>
                  <a:gd name="T39" fmla="*/ 2 h 32"/>
                  <a:gd name="T40" fmla="*/ 7 w 32"/>
                  <a:gd name="T41" fmla="*/ 3 h 32"/>
                  <a:gd name="T42" fmla="*/ 4 w 32"/>
                  <a:gd name="T43" fmla="*/ 6 h 32"/>
                  <a:gd name="T44" fmla="*/ 2 w 32"/>
                  <a:gd name="T45" fmla="*/ 9 h 32"/>
                  <a:gd name="T46" fmla="*/ 0 w 32"/>
                  <a:gd name="T47" fmla="*/ 13 h 32"/>
                  <a:gd name="T48" fmla="*/ 0 w 32"/>
                  <a:gd name="T4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7"/>
                    </a:moveTo>
                    <a:lnTo>
                      <a:pt x="0" y="21"/>
                    </a:lnTo>
                    <a:lnTo>
                      <a:pt x="2" y="25"/>
                    </a:lnTo>
                    <a:lnTo>
                      <a:pt x="4" y="28"/>
                    </a:lnTo>
                    <a:lnTo>
                      <a:pt x="7" y="30"/>
                    </a:lnTo>
                    <a:lnTo>
                      <a:pt x="11" y="32"/>
                    </a:lnTo>
                    <a:lnTo>
                      <a:pt x="16" y="32"/>
                    </a:lnTo>
                    <a:lnTo>
                      <a:pt x="20" y="32"/>
                    </a:lnTo>
                    <a:lnTo>
                      <a:pt x="24" y="30"/>
                    </a:lnTo>
                    <a:lnTo>
                      <a:pt x="27" y="28"/>
                    </a:lnTo>
                    <a:lnTo>
                      <a:pt x="30" y="25"/>
                    </a:lnTo>
                    <a:lnTo>
                      <a:pt x="31" y="21"/>
                    </a:lnTo>
                    <a:lnTo>
                      <a:pt x="32" y="17"/>
                    </a:lnTo>
                    <a:lnTo>
                      <a:pt x="31" y="13"/>
                    </a:lnTo>
                    <a:lnTo>
                      <a:pt x="30" y="9"/>
                    </a:lnTo>
                    <a:lnTo>
                      <a:pt x="27" y="6"/>
                    </a:lnTo>
                    <a:lnTo>
                      <a:pt x="24" y="3"/>
                    </a:lnTo>
                    <a:lnTo>
                      <a:pt x="20" y="2"/>
                    </a:lnTo>
                    <a:lnTo>
                      <a:pt x="16" y="0"/>
                    </a:lnTo>
                    <a:lnTo>
                      <a:pt x="11" y="2"/>
                    </a:lnTo>
                    <a:lnTo>
                      <a:pt x="7" y="3"/>
                    </a:lnTo>
                    <a:lnTo>
                      <a:pt x="4" y="6"/>
                    </a:lnTo>
                    <a:lnTo>
                      <a:pt x="2" y="9"/>
                    </a:lnTo>
                    <a:lnTo>
                      <a:pt x="0" y="13"/>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5" name="Freeform 125"/>
              <p:cNvSpPr>
                <a:spLocks/>
              </p:cNvSpPr>
              <p:nvPr/>
            </p:nvSpPr>
            <p:spPr bwMode="auto">
              <a:xfrm>
                <a:off x="3030538" y="2832100"/>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2 w 32"/>
                  <a:gd name="T11" fmla="*/ 32 h 32"/>
                  <a:gd name="T12" fmla="*/ 16 w 32"/>
                  <a:gd name="T13" fmla="*/ 32 h 32"/>
                  <a:gd name="T14" fmla="*/ 20 w 32"/>
                  <a:gd name="T15" fmla="*/ 32 h 32"/>
                  <a:gd name="T16" fmla="*/ 24 w 32"/>
                  <a:gd name="T17" fmla="*/ 30 h 32"/>
                  <a:gd name="T18" fmla="*/ 27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7 w 32"/>
                  <a:gd name="T31" fmla="*/ 5 h 32"/>
                  <a:gd name="T32" fmla="*/ 24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0"/>
                    </a:lnTo>
                    <a:lnTo>
                      <a:pt x="2" y="24"/>
                    </a:lnTo>
                    <a:lnTo>
                      <a:pt x="5" y="27"/>
                    </a:lnTo>
                    <a:lnTo>
                      <a:pt x="8" y="30"/>
                    </a:lnTo>
                    <a:lnTo>
                      <a:pt x="12" y="32"/>
                    </a:lnTo>
                    <a:lnTo>
                      <a:pt x="16" y="32"/>
                    </a:lnTo>
                    <a:lnTo>
                      <a:pt x="20" y="32"/>
                    </a:lnTo>
                    <a:lnTo>
                      <a:pt x="24" y="30"/>
                    </a:lnTo>
                    <a:lnTo>
                      <a:pt x="27" y="27"/>
                    </a:lnTo>
                    <a:lnTo>
                      <a:pt x="30" y="24"/>
                    </a:lnTo>
                    <a:lnTo>
                      <a:pt x="32" y="20"/>
                    </a:lnTo>
                    <a:lnTo>
                      <a:pt x="32" y="16"/>
                    </a:lnTo>
                    <a:lnTo>
                      <a:pt x="32" y="12"/>
                    </a:lnTo>
                    <a:lnTo>
                      <a:pt x="30" y="8"/>
                    </a:lnTo>
                    <a:lnTo>
                      <a:pt x="27" y="5"/>
                    </a:lnTo>
                    <a:lnTo>
                      <a:pt x="24" y="2"/>
                    </a:lnTo>
                    <a:lnTo>
                      <a:pt x="20" y="1"/>
                    </a:lnTo>
                    <a:lnTo>
                      <a:pt x="16" y="0"/>
                    </a:lnTo>
                    <a:lnTo>
                      <a:pt x="12" y="1"/>
                    </a:lnTo>
                    <a:lnTo>
                      <a:pt x="8" y="2"/>
                    </a:lnTo>
                    <a:lnTo>
                      <a:pt x="5" y="5"/>
                    </a:lnTo>
                    <a:lnTo>
                      <a:pt x="2" y="8"/>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6" name="Freeform 126"/>
              <p:cNvSpPr>
                <a:spLocks/>
              </p:cNvSpPr>
              <p:nvPr/>
            </p:nvSpPr>
            <p:spPr bwMode="auto">
              <a:xfrm>
                <a:off x="3035300" y="2854325"/>
                <a:ext cx="50800" cy="50800"/>
              </a:xfrm>
              <a:custGeom>
                <a:avLst/>
                <a:gdLst>
                  <a:gd name="T0" fmla="*/ 0 w 32"/>
                  <a:gd name="T1" fmla="*/ 17 h 32"/>
                  <a:gd name="T2" fmla="*/ 0 w 32"/>
                  <a:gd name="T3" fmla="*/ 21 h 32"/>
                  <a:gd name="T4" fmla="*/ 2 w 32"/>
                  <a:gd name="T5" fmla="*/ 24 h 32"/>
                  <a:gd name="T6" fmla="*/ 5 w 32"/>
                  <a:gd name="T7" fmla="*/ 28 h 32"/>
                  <a:gd name="T8" fmla="*/ 8 w 32"/>
                  <a:gd name="T9" fmla="*/ 30 h 32"/>
                  <a:gd name="T10" fmla="*/ 11 w 32"/>
                  <a:gd name="T11" fmla="*/ 32 h 32"/>
                  <a:gd name="T12" fmla="*/ 15 w 32"/>
                  <a:gd name="T13" fmla="*/ 32 h 32"/>
                  <a:gd name="T14" fmla="*/ 20 w 32"/>
                  <a:gd name="T15" fmla="*/ 32 h 32"/>
                  <a:gd name="T16" fmla="*/ 23 w 32"/>
                  <a:gd name="T17" fmla="*/ 30 h 32"/>
                  <a:gd name="T18" fmla="*/ 27 w 32"/>
                  <a:gd name="T19" fmla="*/ 28 h 32"/>
                  <a:gd name="T20" fmla="*/ 30 w 32"/>
                  <a:gd name="T21" fmla="*/ 24 h 32"/>
                  <a:gd name="T22" fmla="*/ 31 w 32"/>
                  <a:gd name="T23" fmla="*/ 21 h 32"/>
                  <a:gd name="T24" fmla="*/ 32 w 32"/>
                  <a:gd name="T25" fmla="*/ 17 h 32"/>
                  <a:gd name="T26" fmla="*/ 31 w 32"/>
                  <a:gd name="T27" fmla="*/ 11 h 32"/>
                  <a:gd name="T28" fmla="*/ 30 w 32"/>
                  <a:gd name="T29" fmla="*/ 8 h 32"/>
                  <a:gd name="T30" fmla="*/ 27 w 32"/>
                  <a:gd name="T31" fmla="*/ 4 h 32"/>
                  <a:gd name="T32" fmla="*/ 23 w 32"/>
                  <a:gd name="T33" fmla="*/ 2 h 32"/>
                  <a:gd name="T34" fmla="*/ 20 w 32"/>
                  <a:gd name="T35" fmla="*/ 1 h 32"/>
                  <a:gd name="T36" fmla="*/ 15 w 32"/>
                  <a:gd name="T37" fmla="*/ 0 h 32"/>
                  <a:gd name="T38" fmla="*/ 11 w 32"/>
                  <a:gd name="T39" fmla="*/ 1 h 32"/>
                  <a:gd name="T40" fmla="*/ 8 w 32"/>
                  <a:gd name="T41" fmla="*/ 2 h 32"/>
                  <a:gd name="T42" fmla="*/ 5 w 32"/>
                  <a:gd name="T43" fmla="*/ 4 h 32"/>
                  <a:gd name="T44" fmla="*/ 2 w 32"/>
                  <a:gd name="T45" fmla="*/ 8 h 32"/>
                  <a:gd name="T46" fmla="*/ 0 w 32"/>
                  <a:gd name="T47" fmla="*/ 11 h 32"/>
                  <a:gd name="T48" fmla="*/ 0 w 32"/>
                  <a:gd name="T4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7"/>
                    </a:moveTo>
                    <a:lnTo>
                      <a:pt x="0" y="21"/>
                    </a:lnTo>
                    <a:lnTo>
                      <a:pt x="2" y="24"/>
                    </a:lnTo>
                    <a:lnTo>
                      <a:pt x="5" y="28"/>
                    </a:lnTo>
                    <a:lnTo>
                      <a:pt x="8" y="30"/>
                    </a:lnTo>
                    <a:lnTo>
                      <a:pt x="11" y="32"/>
                    </a:lnTo>
                    <a:lnTo>
                      <a:pt x="15" y="32"/>
                    </a:lnTo>
                    <a:lnTo>
                      <a:pt x="20" y="32"/>
                    </a:lnTo>
                    <a:lnTo>
                      <a:pt x="23" y="30"/>
                    </a:lnTo>
                    <a:lnTo>
                      <a:pt x="27" y="28"/>
                    </a:lnTo>
                    <a:lnTo>
                      <a:pt x="30" y="24"/>
                    </a:lnTo>
                    <a:lnTo>
                      <a:pt x="31" y="21"/>
                    </a:lnTo>
                    <a:lnTo>
                      <a:pt x="32" y="17"/>
                    </a:lnTo>
                    <a:lnTo>
                      <a:pt x="31" y="11"/>
                    </a:lnTo>
                    <a:lnTo>
                      <a:pt x="30" y="8"/>
                    </a:lnTo>
                    <a:lnTo>
                      <a:pt x="27" y="4"/>
                    </a:lnTo>
                    <a:lnTo>
                      <a:pt x="23" y="2"/>
                    </a:lnTo>
                    <a:lnTo>
                      <a:pt x="20" y="1"/>
                    </a:lnTo>
                    <a:lnTo>
                      <a:pt x="15" y="0"/>
                    </a:lnTo>
                    <a:lnTo>
                      <a:pt x="11" y="1"/>
                    </a:lnTo>
                    <a:lnTo>
                      <a:pt x="8" y="2"/>
                    </a:lnTo>
                    <a:lnTo>
                      <a:pt x="5" y="4"/>
                    </a:lnTo>
                    <a:lnTo>
                      <a:pt x="2" y="8"/>
                    </a:lnTo>
                    <a:lnTo>
                      <a:pt x="0" y="11"/>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7" name="Freeform 127"/>
              <p:cNvSpPr>
                <a:spLocks/>
              </p:cNvSpPr>
              <p:nvPr/>
            </p:nvSpPr>
            <p:spPr bwMode="auto">
              <a:xfrm>
                <a:off x="3859213" y="2863850"/>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3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7 h 32"/>
                  <a:gd name="T30" fmla="*/ 28 w 32"/>
                  <a:gd name="T31" fmla="*/ 4 h 32"/>
                  <a:gd name="T32" fmla="*/ 25 w 32"/>
                  <a:gd name="T33" fmla="*/ 2 h 32"/>
                  <a:gd name="T34" fmla="*/ 21 w 32"/>
                  <a:gd name="T35" fmla="*/ 0 h 32"/>
                  <a:gd name="T36" fmla="*/ 17 w 32"/>
                  <a:gd name="T37" fmla="*/ 0 h 32"/>
                  <a:gd name="T38" fmla="*/ 13 w 32"/>
                  <a:gd name="T39" fmla="*/ 0 h 32"/>
                  <a:gd name="T40" fmla="*/ 8 w 32"/>
                  <a:gd name="T41" fmla="*/ 2 h 32"/>
                  <a:gd name="T42" fmla="*/ 5 w 32"/>
                  <a:gd name="T43" fmla="*/ 4 h 32"/>
                  <a:gd name="T44" fmla="*/ 2 w 32"/>
                  <a:gd name="T45" fmla="*/ 7 h 32"/>
                  <a:gd name="T46" fmla="*/ 1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0"/>
                    </a:lnTo>
                    <a:lnTo>
                      <a:pt x="2" y="24"/>
                    </a:lnTo>
                    <a:lnTo>
                      <a:pt x="5" y="27"/>
                    </a:lnTo>
                    <a:lnTo>
                      <a:pt x="8" y="30"/>
                    </a:lnTo>
                    <a:lnTo>
                      <a:pt x="13" y="31"/>
                    </a:lnTo>
                    <a:lnTo>
                      <a:pt x="17" y="32"/>
                    </a:lnTo>
                    <a:lnTo>
                      <a:pt x="21" y="31"/>
                    </a:lnTo>
                    <a:lnTo>
                      <a:pt x="25" y="30"/>
                    </a:lnTo>
                    <a:lnTo>
                      <a:pt x="28" y="27"/>
                    </a:lnTo>
                    <a:lnTo>
                      <a:pt x="30" y="24"/>
                    </a:lnTo>
                    <a:lnTo>
                      <a:pt x="32" y="20"/>
                    </a:lnTo>
                    <a:lnTo>
                      <a:pt x="32" y="16"/>
                    </a:lnTo>
                    <a:lnTo>
                      <a:pt x="32" y="12"/>
                    </a:lnTo>
                    <a:lnTo>
                      <a:pt x="30" y="7"/>
                    </a:lnTo>
                    <a:lnTo>
                      <a:pt x="28" y="4"/>
                    </a:lnTo>
                    <a:lnTo>
                      <a:pt x="25" y="2"/>
                    </a:lnTo>
                    <a:lnTo>
                      <a:pt x="21" y="0"/>
                    </a:lnTo>
                    <a:lnTo>
                      <a:pt x="17" y="0"/>
                    </a:lnTo>
                    <a:lnTo>
                      <a:pt x="13" y="0"/>
                    </a:lnTo>
                    <a:lnTo>
                      <a:pt x="8" y="2"/>
                    </a:lnTo>
                    <a:lnTo>
                      <a:pt x="5" y="4"/>
                    </a:lnTo>
                    <a:lnTo>
                      <a:pt x="2" y="7"/>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8" name="Freeform 128"/>
              <p:cNvSpPr>
                <a:spLocks/>
              </p:cNvSpPr>
              <p:nvPr/>
            </p:nvSpPr>
            <p:spPr bwMode="auto">
              <a:xfrm>
                <a:off x="3762375" y="2887663"/>
                <a:ext cx="50800" cy="50800"/>
              </a:xfrm>
              <a:custGeom>
                <a:avLst/>
                <a:gdLst>
                  <a:gd name="T0" fmla="*/ 0 w 32"/>
                  <a:gd name="T1" fmla="*/ 15 h 32"/>
                  <a:gd name="T2" fmla="*/ 0 w 32"/>
                  <a:gd name="T3" fmla="*/ 19 h 32"/>
                  <a:gd name="T4" fmla="*/ 2 w 32"/>
                  <a:gd name="T5" fmla="*/ 23 h 32"/>
                  <a:gd name="T6" fmla="*/ 4 w 32"/>
                  <a:gd name="T7" fmla="*/ 26 h 32"/>
                  <a:gd name="T8" fmla="*/ 9 w 32"/>
                  <a:gd name="T9" fmla="*/ 30 h 32"/>
                  <a:gd name="T10" fmla="*/ 12 w 32"/>
                  <a:gd name="T11" fmla="*/ 31 h 32"/>
                  <a:gd name="T12" fmla="*/ 16 w 32"/>
                  <a:gd name="T13" fmla="*/ 32 h 32"/>
                  <a:gd name="T14" fmla="*/ 21 w 32"/>
                  <a:gd name="T15" fmla="*/ 31 h 32"/>
                  <a:gd name="T16" fmla="*/ 24 w 32"/>
                  <a:gd name="T17" fmla="*/ 30 h 32"/>
                  <a:gd name="T18" fmla="*/ 27 w 32"/>
                  <a:gd name="T19" fmla="*/ 26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1 w 32"/>
                  <a:gd name="T35" fmla="*/ 0 h 32"/>
                  <a:gd name="T36" fmla="*/ 16 w 32"/>
                  <a:gd name="T37" fmla="*/ 0 h 32"/>
                  <a:gd name="T38" fmla="*/ 12 w 32"/>
                  <a:gd name="T39" fmla="*/ 0 h 32"/>
                  <a:gd name="T40" fmla="*/ 9 w 32"/>
                  <a:gd name="T41" fmla="*/ 2 h 32"/>
                  <a:gd name="T42" fmla="*/ 4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4" y="26"/>
                    </a:lnTo>
                    <a:lnTo>
                      <a:pt x="9" y="30"/>
                    </a:lnTo>
                    <a:lnTo>
                      <a:pt x="12" y="31"/>
                    </a:lnTo>
                    <a:lnTo>
                      <a:pt x="16" y="32"/>
                    </a:lnTo>
                    <a:lnTo>
                      <a:pt x="21" y="31"/>
                    </a:lnTo>
                    <a:lnTo>
                      <a:pt x="24" y="30"/>
                    </a:lnTo>
                    <a:lnTo>
                      <a:pt x="27" y="26"/>
                    </a:lnTo>
                    <a:lnTo>
                      <a:pt x="30" y="23"/>
                    </a:lnTo>
                    <a:lnTo>
                      <a:pt x="31" y="19"/>
                    </a:lnTo>
                    <a:lnTo>
                      <a:pt x="32" y="15"/>
                    </a:lnTo>
                    <a:lnTo>
                      <a:pt x="31" y="11"/>
                    </a:lnTo>
                    <a:lnTo>
                      <a:pt x="30" y="7"/>
                    </a:lnTo>
                    <a:lnTo>
                      <a:pt x="27" y="4"/>
                    </a:lnTo>
                    <a:lnTo>
                      <a:pt x="24" y="2"/>
                    </a:lnTo>
                    <a:lnTo>
                      <a:pt x="21" y="0"/>
                    </a:lnTo>
                    <a:lnTo>
                      <a:pt x="16" y="0"/>
                    </a:lnTo>
                    <a:lnTo>
                      <a:pt x="12" y="0"/>
                    </a:lnTo>
                    <a:lnTo>
                      <a:pt x="9" y="2"/>
                    </a:lnTo>
                    <a:lnTo>
                      <a:pt x="4"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9" name="Freeform 129"/>
              <p:cNvSpPr>
                <a:spLocks/>
              </p:cNvSpPr>
              <p:nvPr/>
            </p:nvSpPr>
            <p:spPr bwMode="auto">
              <a:xfrm>
                <a:off x="3765550" y="2927350"/>
                <a:ext cx="50800" cy="50800"/>
              </a:xfrm>
              <a:custGeom>
                <a:avLst/>
                <a:gdLst>
                  <a:gd name="T0" fmla="*/ 0 w 32"/>
                  <a:gd name="T1" fmla="*/ 16 h 32"/>
                  <a:gd name="T2" fmla="*/ 0 w 32"/>
                  <a:gd name="T3" fmla="*/ 20 h 32"/>
                  <a:gd name="T4" fmla="*/ 2 w 32"/>
                  <a:gd name="T5" fmla="*/ 24 h 32"/>
                  <a:gd name="T6" fmla="*/ 5 w 32"/>
                  <a:gd name="T7" fmla="*/ 27 h 32"/>
                  <a:gd name="T8" fmla="*/ 8 w 32"/>
                  <a:gd name="T9" fmla="*/ 30 h 32"/>
                  <a:gd name="T10" fmla="*/ 12 w 32"/>
                  <a:gd name="T11" fmla="*/ 31 h 32"/>
                  <a:gd name="T12" fmla="*/ 16 w 32"/>
                  <a:gd name="T13" fmla="*/ 32 h 32"/>
                  <a:gd name="T14" fmla="*/ 20 w 32"/>
                  <a:gd name="T15" fmla="*/ 31 h 32"/>
                  <a:gd name="T16" fmla="*/ 24 w 32"/>
                  <a:gd name="T17" fmla="*/ 30 h 32"/>
                  <a:gd name="T18" fmla="*/ 27 w 32"/>
                  <a:gd name="T19" fmla="*/ 27 h 32"/>
                  <a:gd name="T20" fmla="*/ 30 w 32"/>
                  <a:gd name="T21" fmla="*/ 24 h 32"/>
                  <a:gd name="T22" fmla="*/ 31 w 32"/>
                  <a:gd name="T23" fmla="*/ 20 h 32"/>
                  <a:gd name="T24" fmla="*/ 32 w 32"/>
                  <a:gd name="T25" fmla="*/ 16 h 32"/>
                  <a:gd name="T26" fmla="*/ 31 w 32"/>
                  <a:gd name="T27" fmla="*/ 12 h 32"/>
                  <a:gd name="T28" fmla="*/ 30 w 32"/>
                  <a:gd name="T29" fmla="*/ 8 h 32"/>
                  <a:gd name="T30" fmla="*/ 27 w 32"/>
                  <a:gd name="T31" fmla="*/ 5 h 32"/>
                  <a:gd name="T32" fmla="*/ 24 w 32"/>
                  <a:gd name="T33" fmla="*/ 3 h 32"/>
                  <a:gd name="T34" fmla="*/ 20 w 32"/>
                  <a:gd name="T35" fmla="*/ 0 h 32"/>
                  <a:gd name="T36" fmla="*/ 16 w 32"/>
                  <a:gd name="T37" fmla="*/ 0 h 32"/>
                  <a:gd name="T38" fmla="*/ 12 w 32"/>
                  <a:gd name="T39" fmla="*/ 0 h 32"/>
                  <a:gd name="T40" fmla="*/ 8 w 32"/>
                  <a:gd name="T41" fmla="*/ 3 h 32"/>
                  <a:gd name="T42" fmla="*/ 5 w 32"/>
                  <a:gd name="T43" fmla="*/ 5 h 32"/>
                  <a:gd name="T44" fmla="*/ 2 w 32"/>
                  <a:gd name="T45" fmla="*/ 8 h 32"/>
                  <a:gd name="T46" fmla="*/ 0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0" y="20"/>
                    </a:lnTo>
                    <a:lnTo>
                      <a:pt x="2" y="24"/>
                    </a:lnTo>
                    <a:lnTo>
                      <a:pt x="5" y="27"/>
                    </a:lnTo>
                    <a:lnTo>
                      <a:pt x="8" y="30"/>
                    </a:lnTo>
                    <a:lnTo>
                      <a:pt x="12" y="31"/>
                    </a:lnTo>
                    <a:lnTo>
                      <a:pt x="16" y="32"/>
                    </a:lnTo>
                    <a:lnTo>
                      <a:pt x="20" y="31"/>
                    </a:lnTo>
                    <a:lnTo>
                      <a:pt x="24" y="30"/>
                    </a:lnTo>
                    <a:lnTo>
                      <a:pt x="27" y="27"/>
                    </a:lnTo>
                    <a:lnTo>
                      <a:pt x="30" y="24"/>
                    </a:lnTo>
                    <a:lnTo>
                      <a:pt x="31" y="20"/>
                    </a:lnTo>
                    <a:lnTo>
                      <a:pt x="32" y="16"/>
                    </a:lnTo>
                    <a:lnTo>
                      <a:pt x="31" y="12"/>
                    </a:lnTo>
                    <a:lnTo>
                      <a:pt x="30" y="8"/>
                    </a:lnTo>
                    <a:lnTo>
                      <a:pt x="27" y="5"/>
                    </a:lnTo>
                    <a:lnTo>
                      <a:pt x="24" y="3"/>
                    </a:lnTo>
                    <a:lnTo>
                      <a:pt x="20" y="0"/>
                    </a:lnTo>
                    <a:lnTo>
                      <a:pt x="16" y="0"/>
                    </a:lnTo>
                    <a:lnTo>
                      <a:pt x="12" y="0"/>
                    </a:lnTo>
                    <a:lnTo>
                      <a:pt x="8" y="3"/>
                    </a:lnTo>
                    <a:lnTo>
                      <a:pt x="5" y="5"/>
                    </a:lnTo>
                    <a:lnTo>
                      <a:pt x="2" y="8"/>
                    </a:lnTo>
                    <a:lnTo>
                      <a:pt x="0"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0" name="Freeform 130"/>
              <p:cNvSpPr>
                <a:spLocks/>
              </p:cNvSpPr>
              <p:nvPr/>
            </p:nvSpPr>
            <p:spPr bwMode="auto">
              <a:xfrm>
                <a:off x="3792538" y="2908300"/>
                <a:ext cx="50800" cy="50800"/>
              </a:xfrm>
              <a:custGeom>
                <a:avLst/>
                <a:gdLst>
                  <a:gd name="T0" fmla="*/ 0 w 32"/>
                  <a:gd name="T1" fmla="*/ 17 h 32"/>
                  <a:gd name="T2" fmla="*/ 0 w 32"/>
                  <a:gd name="T3" fmla="*/ 21 h 32"/>
                  <a:gd name="T4" fmla="*/ 2 w 32"/>
                  <a:gd name="T5" fmla="*/ 25 h 32"/>
                  <a:gd name="T6" fmla="*/ 5 w 32"/>
                  <a:gd name="T7" fmla="*/ 28 h 32"/>
                  <a:gd name="T8" fmla="*/ 8 w 32"/>
                  <a:gd name="T9" fmla="*/ 30 h 32"/>
                  <a:gd name="T10" fmla="*/ 11 w 32"/>
                  <a:gd name="T11" fmla="*/ 32 h 32"/>
                  <a:gd name="T12" fmla="*/ 15 w 32"/>
                  <a:gd name="T13" fmla="*/ 32 h 32"/>
                  <a:gd name="T14" fmla="*/ 21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2 h 32"/>
                  <a:gd name="T28" fmla="*/ 30 w 32"/>
                  <a:gd name="T29" fmla="*/ 8 h 32"/>
                  <a:gd name="T30" fmla="*/ 27 w 32"/>
                  <a:gd name="T31" fmla="*/ 5 h 32"/>
                  <a:gd name="T32" fmla="*/ 24 w 32"/>
                  <a:gd name="T33" fmla="*/ 2 h 32"/>
                  <a:gd name="T34" fmla="*/ 21 w 32"/>
                  <a:gd name="T35" fmla="*/ 1 h 32"/>
                  <a:gd name="T36" fmla="*/ 15 w 32"/>
                  <a:gd name="T37" fmla="*/ 0 h 32"/>
                  <a:gd name="T38" fmla="*/ 11 w 32"/>
                  <a:gd name="T39" fmla="*/ 1 h 32"/>
                  <a:gd name="T40" fmla="*/ 8 w 32"/>
                  <a:gd name="T41" fmla="*/ 2 h 32"/>
                  <a:gd name="T42" fmla="*/ 5 w 32"/>
                  <a:gd name="T43" fmla="*/ 5 h 32"/>
                  <a:gd name="T44" fmla="*/ 2 w 32"/>
                  <a:gd name="T45" fmla="*/ 8 h 32"/>
                  <a:gd name="T46" fmla="*/ 0 w 32"/>
                  <a:gd name="T47" fmla="*/ 12 h 32"/>
                  <a:gd name="T48" fmla="*/ 0 w 32"/>
                  <a:gd name="T4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7"/>
                    </a:moveTo>
                    <a:lnTo>
                      <a:pt x="0" y="21"/>
                    </a:lnTo>
                    <a:lnTo>
                      <a:pt x="2" y="25"/>
                    </a:lnTo>
                    <a:lnTo>
                      <a:pt x="5" y="28"/>
                    </a:lnTo>
                    <a:lnTo>
                      <a:pt x="8" y="30"/>
                    </a:lnTo>
                    <a:lnTo>
                      <a:pt x="11" y="32"/>
                    </a:lnTo>
                    <a:lnTo>
                      <a:pt x="15" y="32"/>
                    </a:lnTo>
                    <a:lnTo>
                      <a:pt x="21" y="32"/>
                    </a:lnTo>
                    <a:lnTo>
                      <a:pt x="24" y="30"/>
                    </a:lnTo>
                    <a:lnTo>
                      <a:pt x="27" y="28"/>
                    </a:lnTo>
                    <a:lnTo>
                      <a:pt x="30" y="25"/>
                    </a:lnTo>
                    <a:lnTo>
                      <a:pt x="31" y="21"/>
                    </a:lnTo>
                    <a:lnTo>
                      <a:pt x="32" y="17"/>
                    </a:lnTo>
                    <a:lnTo>
                      <a:pt x="31" y="12"/>
                    </a:lnTo>
                    <a:lnTo>
                      <a:pt x="30" y="8"/>
                    </a:lnTo>
                    <a:lnTo>
                      <a:pt x="27" y="5"/>
                    </a:lnTo>
                    <a:lnTo>
                      <a:pt x="24" y="2"/>
                    </a:lnTo>
                    <a:lnTo>
                      <a:pt x="21" y="1"/>
                    </a:lnTo>
                    <a:lnTo>
                      <a:pt x="15" y="0"/>
                    </a:lnTo>
                    <a:lnTo>
                      <a:pt x="11" y="1"/>
                    </a:lnTo>
                    <a:lnTo>
                      <a:pt x="8" y="2"/>
                    </a:lnTo>
                    <a:lnTo>
                      <a:pt x="5" y="5"/>
                    </a:lnTo>
                    <a:lnTo>
                      <a:pt x="2" y="8"/>
                    </a:lnTo>
                    <a:lnTo>
                      <a:pt x="0" y="12"/>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1" name="Freeform 131"/>
              <p:cNvSpPr>
                <a:spLocks/>
              </p:cNvSpPr>
              <p:nvPr/>
            </p:nvSpPr>
            <p:spPr bwMode="auto">
              <a:xfrm>
                <a:off x="3705225" y="2932113"/>
                <a:ext cx="50800" cy="49213"/>
              </a:xfrm>
              <a:custGeom>
                <a:avLst/>
                <a:gdLst>
                  <a:gd name="T0" fmla="*/ 0 w 32"/>
                  <a:gd name="T1" fmla="*/ 15 h 31"/>
                  <a:gd name="T2" fmla="*/ 0 w 32"/>
                  <a:gd name="T3" fmla="*/ 19 h 31"/>
                  <a:gd name="T4" fmla="*/ 2 w 32"/>
                  <a:gd name="T5" fmla="*/ 23 h 31"/>
                  <a:gd name="T6" fmla="*/ 5 w 32"/>
                  <a:gd name="T7" fmla="*/ 26 h 31"/>
                  <a:gd name="T8" fmla="*/ 9 w 32"/>
                  <a:gd name="T9" fmla="*/ 29 h 31"/>
                  <a:gd name="T10" fmla="*/ 12 w 32"/>
                  <a:gd name="T11" fmla="*/ 30 h 31"/>
                  <a:gd name="T12" fmla="*/ 16 w 32"/>
                  <a:gd name="T13" fmla="*/ 31 h 31"/>
                  <a:gd name="T14" fmla="*/ 21 w 32"/>
                  <a:gd name="T15" fmla="*/ 30 h 31"/>
                  <a:gd name="T16" fmla="*/ 24 w 32"/>
                  <a:gd name="T17" fmla="*/ 29 h 31"/>
                  <a:gd name="T18" fmla="*/ 27 w 32"/>
                  <a:gd name="T19" fmla="*/ 26 h 31"/>
                  <a:gd name="T20" fmla="*/ 30 w 32"/>
                  <a:gd name="T21" fmla="*/ 23 h 31"/>
                  <a:gd name="T22" fmla="*/ 31 w 32"/>
                  <a:gd name="T23" fmla="*/ 19 h 31"/>
                  <a:gd name="T24" fmla="*/ 32 w 32"/>
                  <a:gd name="T25" fmla="*/ 15 h 31"/>
                  <a:gd name="T26" fmla="*/ 31 w 32"/>
                  <a:gd name="T27" fmla="*/ 11 h 31"/>
                  <a:gd name="T28" fmla="*/ 30 w 32"/>
                  <a:gd name="T29" fmla="*/ 7 h 31"/>
                  <a:gd name="T30" fmla="*/ 27 w 32"/>
                  <a:gd name="T31" fmla="*/ 4 h 31"/>
                  <a:gd name="T32" fmla="*/ 24 w 32"/>
                  <a:gd name="T33" fmla="*/ 2 h 31"/>
                  <a:gd name="T34" fmla="*/ 21 w 32"/>
                  <a:gd name="T35" fmla="*/ 0 h 31"/>
                  <a:gd name="T36" fmla="*/ 16 w 32"/>
                  <a:gd name="T37" fmla="*/ 0 h 31"/>
                  <a:gd name="T38" fmla="*/ 12 w 32"/>
                  <a:gd name="T39" fmla="*/ 0 h 31"/>
                  <a:gd name="T40" fmla="*/ 9 w 32"/>
                  <a:gd name="T41" fmla="*/ 2 h 31"/>
                  <a:gd name="T42" fmla="*/ 5 w 32"/>
                  <a:gd name="T43" fmla="*/ 4 h 31"/>
                  <a:gd name="T44" fmla="*/ 2 w 32"/>
                  <a:gd name="T45" fmla="*/ 7 h 31"/>
                  <a:gd name="T46" fmla="*/ 0 w 32"/>
                  <a:gd name="T47" fmla="*/ 11 h 31"/>
                  <a:gd name="T48" fmla="*/ 0 w 32"/>
                  <a:gd name="T4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1">
                    <a:moveTo>
                      <a:pt x="0" y="15"/>
                    </a:moveTo>
                    <a:lnTo>
                      <a:pt x="0" y="19"/>
                    </a:lnTo>
                    <a:lnTo>
                      <a:pt x="2" y="23"/>
                    </a:lnTo>
                    <a:lnTo>
                      <a:pt x="5" y="26"/>
                    </a:lnTo>
                    <a:lnTo>
                      <a:pt x="9" y="29"/>
                    </a:lnTo>
                    <a:lnTo>
                      <a:pt x="12" y="30"/>
                    </a:lnTo>
                    <a:lnTo>
                      <a:pt x="16" y="31"/>
                    </a:lnTo>
                    <a:lnTo>
                      <a:pt x="21" y="30"/>
                    </a:lnTo>
                    <a:lnTo>
                      <a:pt x="24" y="29"/>
                    </a:lnTo>
                    <a:lnTo>
                      <a:pt x="27" y="26"/>
                    </a:lnTo>
                    <a:lnTo>
                      <a:pt x="30" y="23"/>
                    </a:lnTo>
                    <a:lnTo>
                      <a:pt x="31" y="19"/>
                    </a:lnTo>
                    <a:lnTo>
                      <a:pt x="32" y="15"/>
                    </a:lnTo>
                    <a:lnTo>
                      <a:pt x="31" y="11"/>
                    </a:lnTo>
                    <a:lnTo>
                      <a:pt x="30" y="7"/>
                    </a:lnTo>
                    <a:lnTo>
                      <a:pt x="27" y="4"/>
                    </a:lnTo>
                    <a:lnTo>
                      <a:pt x="24" y="2"/>
                    </a:lnTo>
                    <a:lnTo>
                      <a:pt x="21" y="0"/>
                    </a:lnTo>
                    <a:lnTo>
                      <a:pt x="16" y="0"/>
                    </a:lnTo>
                    <a:lnTo>
                      <a:pt x="12" y="0"/>
                    </a:lnTo>
                    <a:lnTo>
                      <a:pt x="9" y="2"/>
                    </a:lnTo>
                    <a:lnTo>
                      <a:pt x="5" y="4"/>
                    </a:lnTo>
                    <a:lnTo>
                      <a:pt x="2" y="7"/>
                    </a:lnTo>
                    <a:lnTo>
                      <a:pt x="0" y="11"/>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2" name="Freeform 132"/>
              <p:cNvSpPr>
                <a:spLocks/>
              </p:cNvSpPr>
              <p:nvPr/>
            </p:nvSpPr>
            <p:spPr bwMode="auto">
              <a:xfrm>
                <a:off x="3757613" y="3032125"/>
                <a:ext cx="50800" cy="50800"/>
              </a:xfrm>
              <a:custGeom>
                <a:avLst/>
                <a:gdLst>
                  <a:gd name="T0" fmla="*/ 0 w 32"/>
                  <a:gd name="T1" fmla="*/ 17 h 32"/>
                  <a:gd name="T2" fmla="*/ 0 w 32"/>
                  <a:gd name="T3" fmla="*/ 21 h 32"/>
                  <a:gd name="T4" fmla="*/ 2 w 32"/>
                  <a:gd name="T5" fmla="*/ 25 h 32"/>
                  <a:gd name="T6" fmla="*/ 4 w 32"/>
                  <a:gd name="T7" fmla="*/ 28 h 32"/>
                  <a:gd name="T8" fmla="*/ 9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30 w 32"/>
                  <a:gd name="T21" fmla="*/ 25 h 32"/>
                  <a:gd name="T22" fmla="*/ 31 w 32"/>
                  <a:gd name="T23" fmla="*/ 21 h 32"/>
                  <a:gd name="T24" fmla="*/ 32 w 32"/>
                  <a:gd name="T25" fmla="*/ 17 h 32"/>
                  <a:gd name="T26" fmla="*/ 31 w 32"/>
                  <a:gd name="T27" fmla="*/ 13 h 32"/>
                  <a:gd name="T28" fmla="*/ 30 w 32"/>
                  <a:gd name="T29" fmla="*/ 9 h 32"/>
                  <a:gd name="T30" fmla="*/ 27 w 32"/>
                  <a:gd name="T31" fmla="*/ 6 h 32"/>
                  <a:gd name="T32" fmla="*/ 24 w 32"/>
                  <a:gd name="T33" fmla="*/ 2 h 32"/>
                  <a:gd name="T34" fmla="*/ 20 w 32"/>
                  <a:gd name="T35" fmla="*/ 1 h 32"/>
                  <a:gd name="T36" fmla="*/ 16 w 32"/>
                  <a:gd name="T37" fmla="*/ 0 h 32"/>
                  <a:gd name="T38" fmla="*/ 12 w 32"/>
                  <a:gd name="T39" fmla="*/ 1 h 32"/>
                  <a:gd name="T40" fmla="*/ 9 w 32"/>
                  <a:gd name="T41" fmla="*/ 2 h 32"/>
                  <a:gd name="T42" fmla="*/ 4 w 32"/>
                  <a:gd name="T43" fmla="*/ 6 h 32"/>
                  <a:gd name="T44" fmla="*/ 2 w 32"/>
                  <a:gd name="T45" fmla="*/ 9 h 32"/>
                  <a:gd name="T46" fmla="*/ 0 w 32"/>
                  <a:gd name="T47" fmla="*/ 13 h 32"/>
                  <a:gd name="T48" fmla="*/ 0 w 32"/>
                  <a:gd name="T4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7"/>
                    </a:moveTo>
                    <a:lnTo>
                      <a:pt x="0" y="21"/>
                    </a:lnTo>
                    <a:lnTo>
                      <a:pt x="2" y="25"/>
                    </a:lnTo>
                    <a:lnTo>
                      <a:pt x="4" y="28"/>
                    </a:lnTo>
                    <a:lnTo>
                      <a:pt x="9" y="30"/>
                    </a:lnTo>
                    <a:lnTo>
                      <a:pt x="12" y="32"/>
                    </a:lnTo>
                    <a:lnTo>
                      <a:pt x="16" y="32"/>
                    </a:lnTo>
                    <a:lnTo>
                      <a:pt x="20" y="32"/>
                    </a:lnTo>
                    <a:lnTo>
                      <a:pt x="24" y="30"/>
                    </a:lnTo>
                    <a:lnTo>
                      <a:pt x="27" y="28"/>
                    </a:lnTo>
                    <a:lnTo>
                      <a:pt x="30" y="25"/>
                    </a:lnTo>
                    <a:lnTo>
                      <a:pt x="31" y="21"/>
                    </a:lnTo>
                    <a:lnTo>
                      <a:pt x="32" y="17"/>
                    </a:lnTo>
                    <a:lnTo>
                      <a:pt x="31" y="13"/>
                    </a:lnTo>
                    <a:lnTo>
                      <a:pt x="30" y="9"/>
                    </a:lnTo>
                    <a:lnTo>
                      <a:pt x="27" y="6"/>
                    </a:lnTo>
                    <a:lnTo>
                      <a:pt x="24" y="2"/>
                    </a:lnTo>
                    <a:lnTo>
                      <a:pt x="20" y="1"/>
                    </a:lnTo>
                    <a:lnTo>
                      <a:pt x="16" y="0"/>
                    </a:lnTo>
                    <a:lnTo>
                      <a:pt x="12" y="1"/>
                    </a:lnTo>
                    <a:lnTo>
                      <a:pt x="9" y="2"/>
                    </a:lnTo>
                    <a:lnTo>
                      <a:pt x="4" y="6"/>
                    </a:lnTo>
                    <a:lnTo>
                      <a:pt x="2" y="9"/>
                    </a:lnTo>
                    <a:lnTo>
                      <a:pt x="0" y="13"/>
                    </a:lnTo>
                    <a:lnTo>
                      <a:pt x="0" y="1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3" name="Freeform 133"/>
              <p:cNvSpPr>
                <a:spLocks/>
              </p:cNvSpPr>
              <p:nvPr/>
            </p:nvSpPr>
            <p:spPr bwMode="auto">
              <a:xfrm>
                <a:off x="3695700" y="3109913"/>
                <a:ext cx="50800" cy="50800"/>
              </a:xfrm>
              <a:custGeom>
                <a:avLst/>
                <a:gdLst>
                  <a:gd name="T0" fmla="*/ 0 w 32"/>
                  <a:gd name="T1" fmla="*/ 15 h 32"/>
                  <a:gd name="T2" fmla="*/ 1 w 32"/>
                  <a:gd name="T3" fmla="*/ 19 h 32"/>
                  <a:gd name="T4" fmla="*/ 2 w 32"/>
                  <a:gd name="T5" fmla="*/ 24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4 h 32"/>
                  <a:gd name="T22" fmla="*/ 32 w 32"/>
                  <a:gd name="T23" fmla="*/ 19 h 32"/>
                  <a:gd name="T24" fmla="*/ 32 w 32"/>
                  <a:gd name="T25" fmla="*/ 15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5"/>
                    </a:moveTo>
                    <a:lnTo>
                      <a:pt x="1" y="19"/>
                    </a:lnTo>
                    <a:lnTo>
                      <a:pt x="2" y="24"/>
                    </a:lnTo>
                    <a:lnTo>
                      <a:pt x="5" y="27"/>
                    </a:lnTo>
                    <a:lnTo>
                      <a:pt x="8" y="30"/>
                    </a:lnTo>
                    <a:lnTo>
                      <a:pt x="12" y="31"/>
                    </a:lnTo>
                    <a:lnTo>
                      <a:pt x="17" y="32"/>
                    </a:lnTo>
                    <a:lnTo>
                      <a:pt x="21" y="31"/>
                    </a:lnTo>
                    <a:lnTo>
                      <a:pt x="25" y="30"/>
                    </a:lnTo>
                    <a:lnTo>
                      <a:pt x="28" y="27"/>
                    </a:lnTo>
                    <a:lnTo>
                      <a:pt x="30" y="24"/>
                    </a:lnTo>
                    <a:lnTo>
                      <a:pt x="32" y="19"/>
                    </a:lnTo>
                    <a:lnTo>
                      <a:pt x="32" y="15"/>
                    </a:lnTo>
                    <a:lnTo>
                      <a:pt x="32" y="11"/>
                    </a:lnTo>
                    <a:lnTo>
                      <a:pt x="30" y="7"/>
                    </a:lnTo>
                    <a:lnTo>
                      <a:pt x="28" y="4"/>
                    </a:lnTo>
                    <a:lnTo>
                      <a:pt x="25" y="2"/>
                    </a:lnTo>
                    <a:lnTo>
                      <a:pt x="21" y="0"/>
                    </a:lnTo>
                    <a:lnTo>
                      <a:pt x="17" y="0"/>
                    </a:lnTo>
                    <a:lnTo>
                      <a:pt x="12" y="0"/>
                    </a:lnTo>
                    <a:lnTo>
                      <a:pt x="8" y="2"/>
                    </a:lnTo>
                    <a:lnTo>
                      <a:pt x="5" y="4"/>
                    </a:lnTo>
                    <a:lnTo>
                      <a:pt x="2" y="7"/>
                    </a:lnTo>
                    <a:lnTo>
                      <a:pt x="1" y="11"/>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4" name="Freeform 134"/>
              <p:cNvSpPr>
                <a:spLocks/>
              </p:cNvSpPr>
              <p:nvPr/>
            </p:nvSpPr>
            <p:spPr bwMode="auto">
              <a:xfrm>
                <a:off x="3730625" y="3116263"/>
                <a:ext cx="50800" cy="50800"/>
              </a:xfrm>
              <a:custGeom>
                <a:avLst/>
                <a:gdLst>
                  <a:gd name="T0" fmla="*/ 0 w 32"/>
                  <a:gd name="T1" fmla="*/ 15 h 32"/>
                  <a:gd name="T2" fmla="*/ 1 w 32"/>
                  <a:gd name="T3" fmla="*/ 21 h 32"/>
                  <a:gd name="T4" fmla="*/ 2 w 32"/>
                  <a:gd name="T5" fmla="*/ 24 h 32"/>
                  <a:gd name="T6" fmla="*/ 5 w 32"/>
                  <a:gd name="T7" fmla="*/ 28 h 32"/>
                  <a:gd name="T8" fmla="*/ 8 w 32"/>
                  <a:gd name="T9" fmla="*/ 30 h 32"/>
                  <a:gd name="T10" fmla="*/ 12 w 32"/>
                  <a:gd name="T11" fmla="*/ 31 h 32"/>
                  <a:gd name="T12" fmla="*/ 16 w 32"/>
                  <a:gd name="T13" fmla="*/ 32 h 32"/>
                  <a:gd name="T14" fmla="*/ 20 w 32"/>
                  <a:gd name="T15" fmla="*/ 31 h 32"/>
                  <a:gd name="T16" fmla="*/ 24 w 32"/>
                  <a:gd name="T17" fmla="*/ 30 h 32"/>
                  <a:gd name="T18" fmla="*/ 28 w 32"/>
                  <a:gd name="T19" fmla="*/ 28 h 32"/>
                  <a:gd name="T20" fmla="*/ 30 w 32"/>
                  <a:gd name="T21" fmla="*/ 24 h 32"/>
                  <a:gd name="T22" fmla="*/ 32 w 32"/>
                  <a:gd name="T23" fmla="*/ 21 h 32"/>
                  <a:gd name="T24" fmla="*/ 32 w 32"/>
                  <a:gd name="T25" fmla="*/ 15 h 32"/>
                  <a:gd name="T26" fmla="*/ 32 w 32"/>
                  <a:gd name="T27" fmla="*/ 11 h 32"/>
                  <a:gd name="T28" fmla="*/ 30 w 32"/>
                  <a:gd name="T29" fmla="*/ 8 h 32"/>
                  <a:gd name="T30" fmla="*/ 28 w 32"/>
                  <a:gd name="T31" fmla="*/ 4 h 32"/>
                  <a:gd name="T32" fmla="*/ 24 w 32"/>
                  <a:gd name="T33" fmla="*/ 2 h 32"/>
                  <a:gd name="T34" fmla="*/ 20 w 32"/>
                  <a:gd name="T35" fmla="*/ 0 h 32"/>
                  <a:gd name="T36" fmla="*/ 16 w 32"/>
                  <a:gd name="T37" fmla="*/ 0 h 32"/>
                  <a:gd name="T38" fmla="*/ 12 w 32"/>
                  <a:gd name="T39" fmla="*/ 0 h 32"/>
                  <a:gd name="T40" fmla="*/ 8 w 32"/>
                  <a:gd name="T41" fmla="*/ 2 h 32"/>
                  <a:gd name="T42" fmla="*/ 5 w 32"/>
                  <a:gd name="T43" fmla="*/ 4 h 32"/>
                  <a:gd name="T44" fmla="*/ 2 w 32"/>
                  <a:gd name="T45" fmla="*/ 8 h 32"/>
                  <a:gd name="T46" fmla="*/ 1 w 32"/>
                  <a:gd name="T47" fmla="*/ 11 h 32"/>
                  <a:gd name="T48" fmla="*/ 0 w 32"/>
                  <a:gd name="T4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5"/>
                    </a:moveTo>
                    <a:lnTo>
                      <a:pt x="1" y="21"/>
                    </a:lnTo>
                    <a:lnTo>
                      <a:pt x="2" y="24"/>
                    </a:lnTo>
                    <a:lnTo>
                      <a:pt x="5" y="28"/>
                    </a:lnTo>
                    <a:lnTo>
                      <a:pt x="8" y="30"/>
                    </a:lnTo>
                    <a:lnTo>
                      <a:pt x="12" y="31"/>
                    </a:lnTo>
                    <a:lnTo>
                      <a:pt x="16" y="32"/>
                    </a:lnTo>
                    <a:lnTo>
                      <a:pt x="20" y="31"/>
                    </a:lnTo>
                    <a:lnTo>
                      <a:pt x="24" y="30"/>
                    </a:lnTo>
                    <a:lnTo>
                      <a:pt x="28" y="28"/>
                    </a:lnTo>
                    <a:lnTo>
                      <a:pt x="30" y="24"/>
                    </a:lnTo>
                    <a:lnTo>
                      <a:pt x="32" y="21"/>
                    </a:lnTo>
                    <a:lnTo>
                      <a:pt x="32" y="15"/>
                    </a:lnTo>
                    <a:lnTo>
                      <a:pt x="32" y="11"/>
                    </a:lnTo>
                    <a:lnTo>
                      <a:pt x="30" y="8"/>
                    </a:lnTo>
                    <a:lnTo>
                      <a:pt x="28" y="4"/>
                    </a:lnTo>
                    <a:lnTo>
                      <a:pt x="24" y="2"/>
                    </a:lnTo>
                    <a:lnTo>
                      <a:pt x="20" y="0"/>
                    </a:lnTo>
                    <a:lnTo>
                      <a:pt x="16" y="0"/>
                    </a:lnTo>
                    <a:lnTo>
                      <a:pt x="12" y="0"/>
                    </a:lnTo>
                    <a:lnTo>
                      <a:pt x="8" y="2"/>
                    </a:lnTo>
                    <a:lnTo>
                      <a:pt x="5" y="4"/>
                    </a:lnTo>
                    <a:lnTo>
                      <a:pt x="2" y="8"/>
                    </a:lnTo>
                    <a:lnTo>
                      <a:pt x="1" y="11"/>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5" name="Freeform 135"/>
              <p:cNvSpPr>
                <a:spLocks/>
              </p:cNvSpPr>
              <p:nvPr/>
            </p:nvSpPr>
            <p:spPr bwMode="auto">
              <a:xfrm>
                <a:off x="3805238" y="3140075"/>
                <a:ext cx="50800" cy="50800"/>
              </a:xfrm>
              <a:custGeom>
                <a:avLst/>
                <a:gdLst>
                  <a:gd name="T0" fmla="*/ 0 w 32"/>
                  <a:gd name="T1" fmla="*/ 16 h 32"/>
                  <a:gd name="T2" fmla="*/ 1 w 32"/>
                  <a:gd name="T3" fmla="*/ 20 h 32"/>
                  <a:gd name="T4" fmla="*/ 2 w 32"/>
                  <a:gd name="T5" fmla="*/ 24 h 32"/>
                  <a:gd name="T6" fmla="*/ 5 w 32"/>
                  <a:gd name="T7" fmla="*/ 27 h 32"/>
                  <a:gd name="T8" fmla="*/ 8 w 32"/>
                  <a:gd name="T9" fmla="*/ 30 h 32"/>
                  <a:gd name="T10" fmla="*/ 11 w 32"/>
                  <a:gd name="T11" fmla="*/ 31 h 32"/>
                  <a:gd name="T12" fmla="*/ 17 w 32"/>
                  <a:gd name="T13" fmla="*/ 32 h 32"/>
                  <a:gd name="T14" fmla="*/ 21 w 32"/>
                  <a:gd name="T15" fmla="*/ 31 h 32"/>
                  <a:gd name="T16" fmla="*/ 24 w 32"/>
                  <a:gd name="T17" fmla="*/ 30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5 h 32"/>
                  <a:gd name="T32" fmla="*/ 24 w 32"/>
                  <a:gd name="T33" fmla="*/ 2 h 32"/>
                  <a:gd name="T34" fmla="*/ 21 w 32"/>
                  <a:gd name="T35" fmla="*/ 0 h 32"/>
                  <a:gd name="T36" fmla="*/ 17 w 32"/>
                  <a:gd name="T37" fmla="*/ 0 h 32"/>
                  <a:gd name="T38" fmla="*/ 11 w 32"/>
                  <a:gd name="T39" fmla="*/ 0 h 32"/>
                  <a:gd name="T40" fmla="*/ 8 w 32"/>
                  <a:gd name="T41" fmla="*/ 2 h 32"/>
                  <a:gd name="T42" fmla="*/ 5 w 32"/>
                  <a:gd name="T43" fmla="*/ 5 h 32"/>
                  <a:gd name="T44" fmla="*/ 2 w 32"/>
                  <a:gd name="T45" fmla="*/ 8 h 32"/>
                  <a:gd name="T46" fmla="*/ 1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0"/>
                    </a:lnTo>
                    <a:lnTo>
                      <a:pt x="2" y="24"/>
                    </a:lnTo>
                    <a:lnTo>
                      <a:pt x="5" y="27"/>
                    </a:lnTo>
                    <a:lnTo>
                      <a:pt x="8" y="30"/>
                    </a:lnTo>
                    <a:lnTo>
                      <a:pt x="11" y="31"/>
                    </a:lnTo>
                    <a:lnTo>
                      <a:pt x="17" y="32"/>
                    </a:lnTo>
                    <a:lnTo>
                      <a:pt x="21" y="31"/>
                    </a:lnTo>
                    <a:lnTo>
                      <a:pt x="24" y="30"/>
                    </a:lnTo>
                    <a:lnTo>
                      <a:pt x="28" y="27"/>
                    </a:lnTo>
                    <a:lnTo>
                      <a:pt x="30" y="24"/>
                    </a:lnTo>
                    <a:lnTo>
                      <a:pt x="32" y="20"/>
                    </a:lnTo>
                    <a:lnTo>
                      <a:pt x="32" y="16"/>
                    </a:lnTo>
                    <a:lnTo>
                      <a:pt x="32" y="12"/>
                    </a:lnTo>
                    <a:lnTo>
                      <a:pt x="30" y="8"/>
                    </a:lnTo>
                    <a:lnTo>
                      <a:pt x="28" y="5"/>
                    </a:lnTo>
                    <a:lnTo>
                      <a:pt x="24" y="2"/>
                    </a:lnTo>
                    <a:lnTo>
                      <a:pt x="21" y="0"/>
                    </a:lnTo>
                    <a:lnTo>
                      <a:pt x="17" y="0"/>
                    </a:lnTo>
                    <a:lnTo>
                      <a:pt x="11" y="0"/>
                    </a:lnTo>
                    <a:lnTo>
                      <a:pt x="8" y="2"/>
                    </a:lnTo>
                    <a:lnTo>
                      <a:pt x="5" y="5"/>
                    </a:lnTo>
                    <a:lnTo>
                      <a:pt x="2" y="8"/>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6" name="Freeform 136"/>
              <p:cNvSpPr>
                <a:spLocks/>
              </p:cNvSpPr>
              <p:nvPr/>
            </p:nvSpPr>
            <p:spPr bwMode="auto">
              <a:xfrm>
                <a:off x="3787775" y="3165475"/>
                <a:ext cx="50800" cy="50800"/>
              </a:xfrm>
              <a:custGeom>
                <a:avLst/>
                <a:gdLst>
                  <a:gd name="T0" fmla="*/ 0 w 32"/>
                  <a:gd name="T1" fmla="*/ 16 h 32"/>
                  <a:gd name="T2" fmla="*/ 1 w 32"/>
                  <a:gd name="T3" fmla="*/ 21 h 32"/>
                  <a:gd name="T4" fmla="*/ 2 w 32"/>
                  <a:gd name="T5" fmla="*/ 24 h 32"/>
                  <a:gd name="T6" fmla="*/ 5 w 32"/>
                  <a:gd name="T7" fmla="*/ 28 h 32"/>
                  <a:gd name="T8" fmla="*/ 8 w 32"/>
                  <a:gd name="T9" fmla="*/ 30 h 32"/>
                  <a:gd name="T10" fmla="*/ 12 w 32"/>
                  <a:gd name="T11" fmla="*/ 32 h 32"/>
                  <a:gd name="T12" fmla="*/ 16 w 32"/>
                  <a:gd name="T13" fmla="*/ 32 h 32"/>
                  <a:gd name="T14" fmla="*/ 20 w 32"/>
                  <a:gd name="T15" fmla="*/ 32 h 32"/>
                  <a:gd name="T16" fmla="*/ 25 w 32"/>
                  <a:gd name="T17" fmla="*/ 30 h 32"/>
                  <a:gd name="T18" fmla="*/ 28 w 32"/>
                  <a:gd name="T19" fmla="*/ 28 h 32"/>
                  <a:gd name="T20" fmla="*/ 30 w 32"/>
                  <a:gd name="T21" fmla="*/ 24 h 32"/>
                  <a:gd name="T22" fmla="*/ 32 w 32"/>
                  <a:gd name="T23" fmla="*/ 21 h 32"/>
                  <a:gd name="T24" fmla="*/ 32 w 32"/>
                  <a:gd name="T25" fmla="*/ 16 h 32"/>
                  <a:gd name="T26" fmla="*/ 32 w 32"/>
                  <a:gd name="T27" fmla="*/ 12 h 32"/>
                  <a:gd name="T28" fmla="*/ 30 w 32"/>
                  <a:gd name="T29" fmla="*/ 8 h 32"/>
                  <a:gd name="T30" fmla="*/ 28 w 32"/>
                  <a:gd name="T31" fmla="*/ 5 h 32"/>
                  <a:gd name="T32" fmla="*/ 25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1"/>
                    </a:lnTo>
                    <a:lnTo>
                      <a:pt x="2" y="24"/>
                    </a:lnTo>
                    <a:lnTo>
                      <a:pt x="5" y="28"/>
                    </a:lnTo>
                    <a:lnTo>
                      <a:pt x="8" y="30"/>
                    </a:lnTo>
                    <a:lnTo>
                      <a:pt x="12" y="32"/>
                    </a:lnTo>
                    <a:lnTo>
                      <a:pt x="16" y="32"/>
                    </a:lnTo>
                    <a:lnTo>
                      <a:pt x="20" y="32"/>
                    </a:lnTo>
                    <a:lnTo>
                      <a:pt x="25" y="30"/>
                    </a:lnTo>
                    <a:lnTo>
                      <a:pt x="28" y="28"/>
                    </a:lnTo>
                    <a:lnTo>
                      <a:pt x="30" y="24"/>
                    </a:lnTo>
                    <a:lnTo>
                      <a:pt x="32" y="21"/>
                    </a:lnTo>
                    <a:lnTo>
                      <a:pt x="32" y="16"/>
                    </a:lnTo>
                    <a:lnTo>
                      <a:pt x="32" y="12"/>
                    </a:lnTo>
                    <a:lnTo>
                      <a:pt x="30" y="8"/>
                    </a:lnTo>
                    <a:lnTo>
                      <a:pt x="28" y="5"/>
                    </a:lnTo>
                    <a:lnTo>
                      <a:pt x="25" y="2"/>
                    </a:lnTo>
                    <a:lnTo>
                      <a:pt x="20" y="1"/>
                    </a:lnTo>
                    <a:lnTo>
                      <a:pt x="16" y="0"/>
                    </a:lnTo>
                    <a:lnTo>
                      <a:pt x="12" y="1"/>
                    </a:lnTo>
                    <a:lnTo>
                      <a:pt x="8" y="2"/>
                    </a:lnTo>
                    <a:lnTo>
                      <a:pt x="5" y="5"/>
                    </a:lnTo>
                    <a:lnTo>
                      <a:pt x="2" y="8"/>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7" name="Freeform 137"/>
              <p:cNvSpPr>
                <a:spLocks/>
              </p:cNvSpPr>
              <p:nvPr/>
            </p:nvSpPr>
            <p:spPr bwMode="auto">
              <a:xfrm>
                <a:off x="3800475" y="3208338"/>
                <a:ext cx="52388" cy="50800"/>
              </a:xfrm>
              <a:custGeom>
                <a:avLst/>
                <a:gdLst>
                  <a:gd name="T0" fmla="*/ 0 w 33"/>
                  <a:gd name="T1" fmla="*/ 16 h 32"/>
                  <a:gd name="T2" fmla="*/ 1 w 33"/>
                  <a:gd name="T3" fmla="*/ 20 h 32"/>
                  <a:gd name="T4" fmla="*/ 3 w 33"/>
                  <a:gd name="T5" fmla="*/ 23 h 32"/>
                  <a:gd name="T6" fmla="*/ 5 w 33"/>
                  <a:gd name="T7" fmla="*/ 28 h 32"/>
                  <a:gd name="T8" fmla="*/ 8 w 33"/>
                  <a:gd name="T9" fmla="*/ 30 h 32"/>
                  <a:gd name="T10" fmla="*/ 12 w 33"/>
                  <a:gd name="T11" fmla="*/ 32 h 32"/>
                  <a:gd name="T12" fmla="*/ 17 w 33"/>
                  <a:gd name="T13" fmla="*/ 32 h 32"/>
                  <a:gd name="T14" fmla="*/ 21 w 33"/>
                  <a:gd name="T15" fmla="*/ 32 h 32"/>
                  <a:gd name="T16" fmla="*/ 25 w 33"/>
                  <a:gd name="T17" fmla="*/ 30 h 32"/>
                  <a:gd name="T18" fmla="*/ 28 w 33"/>
                  <a:gd name="T19" fmla="*/ 28 h 32"/>
                  <a:gd name="T20" fmla="*/ 31 w 33"/>
                  <a:gd name="T21" fmla="*/ 23 h 32"/>
                  <a:gd name="T22" fmla="*/ 32 w 33"/>
                  <a:gd name="T23" fmla="*/ 20 h 32"/>
                  <a:gd name="T24" fmla="*/ 33 w 33"/>
                  <a:gd name="T25" fmla="*/ 16 h 32"/>
                  <a:gd name="T26" fmla="*/ 32 w 33"/>
                  <a:gd name="T27" fmla="*/ 12 h 32"/>
                  <a:gd name="T28" fmla="*/ 31 w 33"/>
                  <a:gd name="T29" fmla="*/ 8 h 32"/>
                  <a:gd name="T30" fmla="*/ 28 w 33"/>
                  <a:gd name="T31" fmla="*/ 5 h 32"/>
                  <a:gd name="T32" fmla="*/ 25 w 33"/>
                  <a:gd name="T33" fmla="*/ 2 h 32"/>
                  <a:gd name="T34" fmla="*/ 21 w 33"/>
                  <a:gd name="T35" fmla="*/ 1 h 32"/>
                  <a:gd name="T36" fmla="*/ 17 w 33"/>
                  <a:gd name="T37" fmla="*/ 0 h 32"/>
                  <a:gd name="T38" fmla="*/ 12 w 33"/>
                  <a:gd name="T39" fmla="*/ 1 h 32"/>
                  <a:gd name="T40" fmla="*/ 8 w 33"/>
                  <a:gd name="T41" fmla="*/ 2 h 32"/>
                  <a:gd name="T42" fmla="*/ 5 w 33"/>
                  <a:gd name="T43" fmla="*/ 5 h 32"/>
                  <a:gd name="T44" fmla="*/ 3 w 33"/>
                  <a:gd name="T45" fmla="*/ 8 h 32"/>
                  <a:gd name="T46" fmla="*/ 1 w 33"/>
                  <a:gd name="T47" fmla="*/ 12 h 32"/>
                  <a:gd name="T48" fmla="*/ 0 w 33"/>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0" y="16"/>
                    </a:moveTo>
                    <a:lnTo>
                      <a:pt x="1" y="20"/>
                    </a:lnTo>
                    <a:lnTo>
                      <a:pt x="3" y="23"/>
                    </a:lnTo>
                    <a:lnTo>
                      <a:pt x="5" y="28"/>
                    </a:lnTo>
                    <a:lnTo>
                      <a:pt x="8" y="30"/>
                    </a:lnTo>
                    <a:lnTo>
                      <a:pt x="12" y="32"/>
                    </a:lnTo>
                    <a:lnTo>
                      <a:pt x="17" y="32"/>
                    </a:lnTo>
                    <a:lnTo>
                      <a:pt x="21" y="32"/>
                    </a:lnTo>
                    <a:lnTo>
                      <a:pt x="25" y="30"/>
                    </a:lnTo>
                    <a:lnTo>
                      <a:pt x="28" y="28"/>
                    </a:lnTo>
                    <a:lnTo>
                      <a:pt x="31" y="23"/>
                    </a:lnTo>
                    <a:lnTo>
                      <a:pt x="32" y="20"/>
                    </a:lnTo>
                    <a:lnTo>
                      <a:pt x="33" y="16"/>
                    </a:lnTo>
                    <a:lnTo>
                      <a:pt x="32" y="12"/>
                    </a:lnTo>
                    <a:lnTo>
                      <a:pt x="31" y="8"/>
                    </a:lnTo>
                    <a:lnTo>
                      <a:pt x="28" y="5"/>
                    </a:lnTo>
                    <a:lnTo>
                      <a:pt x="25" y="2"/>
                    </a:lnTo>
                    <a:lnTo>
                      <a:pt x="21" y="1"/>
                    </a:lnTo>
                    <a:lnTo>
                      <a:pt x="17" y="0"/>
                    </a:lnTo>
                    <a:lnTo>
                      <a:pt x="12" y="1"/>
                    </a:lnTo>
                    <a:lnTo>
                      <a:pt x="8" y="2"/>
                    </a:lnTo>
                    <a:lnTo>
                      <a:pt x="5" y="5"/>
                    </a:lnTo>
                    <a:lnTo>
                      <a:pt x="3" y="8"/>
                    </a:lnTo>
                    <a:lnTo>
                      <a:pt x="1"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8" name="Freeform 138"/>
              <p:cNvSpPr>
                <a:spLocks/>
              </p:cNvSpPr>
              <p:nvPr/>
            </p:nvSpPr>
            <p:spPr bwMode="auto">
              <a:xfrm>
                <a:off x="3840163" y="2933700"/>
                <a:ext cx="50800" cy="49213"/>
              </a:xfrm>
              <a:custGeom>
                <a:avLst/>
                <a:gdLst>
                  <a:gd name="T0" fmla="*/ 0 w 32"/>
                  <a:gd name="T1" fmla="*/ 16 h 31"/>
                  <a:gd name="T2" fmla="*/ 0 w 32"/>
                  <a:gd name="T3" fmla="*/ 20 h 31"/>
                  <a:gd name="T4" fmla="*/ 2 w 32"/>
                  <a:gd name="T5" fmla="*/ 24 h 31"/>
                  <a:gd name="T6" fmla="*/ 5 w 32"/>
                  <a:gd name="T7" fmla="*/ 27 h 31"/>
                  <a:gd name="T8" fmla="*/ 8 w 32"/>
                  <a:gd name="T9" fmla="*/ 29 h 31"/>
                  <a:gd name="T10" fmla="*/ 11 w 32"/>
                  <a:gd name="T11" fmla="*/ 31 h 31"/>
                  <a:gd name="T12" fmla="*/ 15 w 32"/>
                  <a:gd name="T13" fmla="*/ 31 h 31"/>
                  <a:gd name="T14" fmla="*/ 20 w 32"/>
                  <a:gd name="T15" fmla="*/ 31 h 31"/>
                  <a:gd name="T16" fmla="*/ 23 w 32"/>
                  <a:gd name="T17" fmla="*/ 29 h 31"/>
                  <a:gd name="T18" fmla="*/ 28 w 32"/>
                  <a:gd name="T19" fmla="*/ 27 h 31"/>
                  <a:gd name="T20" fmla="*/ 30 w 32"/>
                  <a:gd name="T21" fmla="*/ 24 h 31"/>
                  <a:gd name="T22" fmla="*/ 31 w 32"/>
                  <a:gd name="T23" fmla="*/ 20 h 31"/>
                  <a:gd name="T24" fmla="*/ 32 w 32"/>
                  <a:gd name="T25" fmla="*/ 16 h 31"/>
                  <a:gd name="T26" fmla="*/ 31 w 32"/>
                  <a:gd name="T27" fmla="*/ 12 h 31"/>
                  <a:gd name="T28" fmla="*/ 30 w 32"/>
                  <a:gd name="T29" fmla="*/ 8 h 31"/>
                  <a:gd name="T30" fmla="*/ 28 w 32"/>
                  <a:gd name="T31" fmla="*/ 5 h 31"/>
                  <a:gd name="T32" fmla="*/ 23 w 32"/>
                  <a:gd name="T33" fmla="*/ 2 h 31"/>
                  <a:gd name="T34" fmla="*/ 20 w 32"/>
                  <a:gd name="T35" fmla="*/ 1 h 31"/>
                  <a:gd name="T36" fmla="*/ 15 w 32"/>
                  <a:gd name="T37" fmla="*/ 0 h 31"/>
                  <a:gd name="T38" fmla="*/ 11 w 32"/>
                  <a:gd name="T39" fmla="*/ 1 h 31"/>
                  <a:gd name="T40" fmla="*/ 8 w 32"/>
                  <a:gd name="T41" fmla="*/ 2 h 31"/>
                  <a:gd name="T42" fmla="*/ 5 w 32"/>
                  <a:gd name="T43" fmla="*/ 5 h 31"/>
                  <a:gd name="T44" fmla="*/ 2 w 32"/>
                  <a:gd name="T45" fmla="*/ 8 h 31"/>
                  <a:gd name="T46" fmla="*/ 0 w 32"/>
                  <a:gd name="T47" fmla="*/ 12 h 31"/>
                  <a:gd name="T48" fmla="*/ 0 w 32"/>
                  <a:gd name="T4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1">
                    <a:moveTo>
                      <a:pt x="0" y="16"/>
                    </a:moveTo>
                    <a:lnTo>
                      <a:pt x="0" y="20"/>
                    </a:lnTo>
                    <a:lnTo>
                      <a:pt x="2" y="24"/>
                    </a:lnTo>
                    <a:lnTo>
                      <a:pt x="5" y="27"/>
                    </a:lnTo>
                    <a:lnTo>
                      <a:pt x="8" y="29"/>
                    </a:lnTo>
                    <a:lnTo>
                      <a:pt x="11" y="31"/>
                    </a:lnTo>
                    <a:lnTo>
                      <a:pt x="15" y="31"/>
                    </a:lnTo>
                    <a:lnTo>
                      <a:pt x="20" y="31"/>
                    </a:lnTo>
                    <a:lnTo>
                      <a:pt x="23" y="29"/>
                    </a:lnTo>
                    <a:lnTo>
                      <a:pt x="28" y="27"/>
                    </a:lnTo>
                    <a:lnTo>
                      <a:pt x="30" y="24"/>
                    </a:lnTo>
                    <a:lnTo>
                      <a:pt x="31" y="20"/>
                    </a:lnTo>
                    <a:lnTo>
                      <a:pt x="32" y="16"/>
                    </a:lnTo>
                    <a:lnTo>
                      <a:pt x="31" y="12"/>
                    </a:lnTo>
                    <a:lnTo>
                      <a:pt x="30" y="8"/>
                    </a:lnTo>
                    <a:lnTo>
                      <a:pt x="28" y="5"/>
                    </a:lnTo>
                    <a:lnTo>
                      <a:pt x="23" y="2"/>
                    </a:lnTo>
                    <a:lnTo>
                      <a:pt x="20" y="1"/>
                    </a:lnTo>
                    <a:lnTo>
                      <a:pt x="15" y="0"/>
                    </a:lnTo>
                    <a:lnTo>
                      <a:pt x="11" y="1"/>
                    </a:lnTo>
                    <a:lnTo>
                      <a:pt x="8" y="2"/>
                    </a:lnTo>
                    <a:lnTo>
                      <a:pt x="5" y="5"/>
                    </a:lnTo>
                    <a:lnTo>
                      <a:pt x="2" y="8"/>
                    </a:lnTo>
                    <a:lnTo>
                      <a:pt x="0"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9" name="Freeform 139"/>
              <p:cNvSpPr>
                <a:spLocks/>
              </p:cNvSpPr>
              <p:nvPr/>
            </p:nvSpPr>
            <p:spPr bwMode="auto">
              <a:xfrm>
                <a:off x="3883025" y="2955925"/>
                <a:ext cx="50800" cy="50800"/>
              </a:xfrm>
              <a:custGeom>
                <a:avLst/>
                <a:gdLst>
                  <a:gd name="T0" fmla="*/ 0 w 32"/>
                  <a:gd name="T1" fmla="*/ 16 h 32"/>
                  <a:gd name="T2" fmla="*/ 1 w 32"/>
                  <a:gd name="T3" fmla="*/ 21 h 32"/>
                  <a:gd name="T4" fmla="*/ 2 w 32"/>
                  <a:gd name="T5" fmla="*/ 24 h 32"/>
                  <a:gd name="T6" fmla="*/ 5 w 32"/>
                  <a:gd name="T7" fmla="*/ 28 h 32"/>
                  <a:gd name="T8" fmla="*/ 8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29 w 32"/>
                  <a:gd name="T21" fmla="*/ 24 h 32"/>
                  <a:gd name="T22" fmla="*/ 32 w 32"/>
                  <a:gd name="T23" fmla="*/ 21 h 32"/>
                  <a:gd name="T24" fmla="*/ 32 w 32"/>
                  <a:gd name="T25" fmla="*/ 16 h 32"/>
                  <a:gd name="T26" fmla="*/ 32 w 32"/>
                  <a:gd name="T27" fmla="*/ 11 h 32"/>
                  <a:gd name="T28" fmla="*/ 29 w 32"/>
                  <a:gd name="T29" fmla="*/ 8 h 32"/>
                  <a:gd name="T30" fmla="*/ 27 w 32"/>
                  <a:gd name="T31" fmla="*/ 5 h 32"/>
                  <a:gd name="T32" fmla="*/ 24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1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1" y="21"/>
                    </a:lnTo>
                    <a:lnTo>
                      <a:pt x="2" y="24"/>
                    </a:lnTo>
                    <a:lnTo>
                      <a:pt x="5" y="28"/>
                    </a:lnTo>
                    <a:lnTo>
                      <a:pt x="8" y="30"/>
                    </a:lnTo>
                    <a:lnTo>
                      <a:pt x="12" y="32"/>
                    </a:lnTo>
                    <a:lnTo>
                      <a:pt x="16" y="32"/>
                    </a:lnTo>
                    <a:lnTo>
                      <a:pt x="20" y="32"/>
                    </a:lnTo>
                    <a:lnTo>
                      <a:pt x="24" y="30"/>
                    </a:lnTo>
                    <a:lnTo>
                      <a:pt x="27" y="28"/>
                    </a:lnTo>
                    <a:lnTo>
                      <a:pt x="29" y="24"/>
                    </a:lnTo>
                    <a:lnTo>
                      <a:pt x="32" y="21"/>
                    </a:lnTo>
                    <a:lnTo>
                      <a:pt x="32" y="16"/>
                    </a:lnTo>
                    <a:lnTo>
                      <a:pt x="32" y="11"/>
                    </a:lnTo>
                    <a:lnTo>
                      <a:pt x="29" y="8"/>
                    </a:lnTo>
                    <a:lnTo>
                      <a:pt x="27" y="5"/>
                    </a:lnTo>
                    <a:lnTo>
                      <a:pt x="24" y="2"/>
                    </a:lnTo>
                    <a:lnTo>
                      <a:pt x="20" y="1"/>
                    </a:lnTo>
                    <a:lnTo>
                      <a:pt x="16" y="0"/>
                    </a:lnTo>
                    <a:lnTo>
                      <a:pt x="12" y="1"/>
                    </a:lnTo>
                    <a:lnTo>
                      <a:pt x="8" y="2"/>
                    </a:lnTo>
                    <a:lnTo>
                      <a:pt x="5" y="5"/>
                    </a:lnTo>
                    <a:lnTo>
                      <a:pt x="2" y="8"/>
                    </a:lnTo>
                    <a:lnTo>
                      <a:pt x="1" y="11"/>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0" name="Freeform 140"/>
              <p:cNvSpPr>
                <a:spLocks/>
              </p:cNvSpPr>
              <p:nvPr/>
            </p:nvSpPr>
            <p:spPr bwMode="auto">
              <a:xfrm>
                <a:off x="3902075" y="2987675"/>
                <a:ext cx="50800" cy="50800"/>
              </a:xfrm>
              <a:custGeom>
                <a:avLst/>
                <a:gdLst>
                  <a:gd name="T0" fmla="*/ 0 w 32"/>
                  <a:gd name="T1" fmla="*/ 15 h 32"/>
                  <a:gd name="T2" fmla="*/ 0 w 32"/>
                  <a:gd name="T3" fmla="*/ 20 h 32"/>
                  <a:gd name="T4" fmla="*/ 2 w 32"/>
                  <a:gd name="T5" fmla="*/ 23 h 32"/>
                  <a:gd name="T6" fmla="*/ 4 w 32"/>
                  <a:gd name="T7" fmla="*/ 27 h 32"/>
                  <a:gd name="T8" fmla="*/ 7 w 32"/>
                  <a:gd name="T9" fmla="*/ 29 h 32"/>
                  <a:gd name="T10" fmla="*/ 11 w 32"/>
                  <a:gd name="T11" fmla="*/ 30 h 32"/>
                  <a:gd name="T12" fmla="*/ 15 w 32"/>
                  <a:gd name="T13" fmla="*/ 32 h 32"/>
                  <a:gd name="T14" fmla="*/ 20 w 32"/>
                  <a:gd name="T15" fmla="*/ 30 h 32"/>
                  <a:gd name="T16" fmla="*/ 24 w 32"/>
                  <a:gd name="T17" fmla="*/ 29 h 32"/>
                  <a:gd name="T18" fmla="*/ 27 w 32"/>
                  <a:gd name="T19" fmla="*/ 27 h 32"/>
                  <a:gd name="T20" fmla="*/ 30 w 32"/>
                  <a:gd name="T21" fmla="*/ 23 h 32"/>
                  <a:gd name="T22" fmla="*/ 31 w 32"/>
                  <a:gd name="T23" fmla="*/ 20 h 32"/>
                  <a:gd name="T24" fmla="*/ 32 w 32"/>
                  <a:gd name="T25" fmla="*/ 15 h 32"/>
                  <a:gd name="T26" fmla="*/ 31 w 32"/>
                  <a:gd name="T27" fmla="*/ 11 h 32"/>
                  <a:gd name="T28" fmla="*/ 30 w 32"/>
                  <a:gd name="T29" fmla="*/ 8 h 32"/>
                  <a:gd name="T30" fmla="*/ 27 w 32"/>
                  <a:gd name="T31" fmla="*/ 4 h 32"/>
                  <a:gd name="T32" fmla="*/ 24 w 32"/>
                  <a:gd name="T33" fmla="*/ 2 h 32"/>
                  <a:gd name="T34" fmla="*/ 20 w 32"/>
                  <a:gd name="T35" fmla="*/ 0 h 32"/>
                  <a:gd name="T36" fmla="*/ 15 w 32"/>
                  <a:gd name="T37" fmla="*/ 0 h 32"/>
                  <a:gd name="T38" fmla="*/ 11 w 32"/>
                  <a:gd name="T39" fmla="*/ 0 h 32"/>
                  <a:gd name="T40" fmla="*/ 7 w 32"/>
                  <a:gd name="T41" fmla="*/ 2 h 32"/>
                  <a:gd name="T42" fmla="*/ 4 w 32"/>
                  <a:gd name="T43" fmla="*/ 4 h 32"/>
                  <a:gd name="T44" fmla="*/ 2 w 32"/>
                  <a:gd name="T45" fmla="*/ 8 h 32"/>
                  <a:gd name="T46" fmla="*/ 0 w 32"/>
                  <a:gd name="T47" fmla="*/ 11 h 32"/>
                  <a:gd name="T48" fmla="*/ 0 w 32"/>
                  <a:gd name="T4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5"/>
                    </a:moveTo>
                    <a:lnTo>
                      <a:pt x="0" y="20"/>
                    </a:lnTo>
                    <a:lnTo>
                      <a:pt x="2" y="23"/>
                    </a:lnTo>
                    <a:lnTo>
                      <a:pt x="4" y="27"/>
                    </a:lnTo>
                    <a:lnTo>
                      <a:pt x="7" y="29"/>
                    </a:lnTo>
                    <a:lnTo>
                      <a:pt x="11" y="30"/>
                    </a:lnTo>
                    <a:lnTo>
                      <a:pt x="15" y="32"/>
                    </a:lnTo>
                    <a:lnTo>
                      <a:pt x="20" y="30"/>
                    </a:lnTo>
                    <a:lnTo>
                      <a:pt x="24" y="29"/>
                    </a:lnTo>
                    <a:lnTo>
                      <a:pt x="27" y="27"/>
                    </a:lnTo>
                    <a:lnTo>
                      <a:pt x="30" y="23"/>
                    </a:lnTo>
                    <a:lnTo>
                      <a:pt x="31" y="20"/>
                    </a:lnTo>
                    <a:lnTo>
                      <a:pt x="32" y="15"/>
                    </a:lnTo>
                    <a:lnTo>
                      <a:pt x="31" y="11"/>
                    </a:lnTo>
                    <a:lnTo>
                      <a:pt x="30" y="8"/>
                    </a:lnTo>
                    <a:lnTo>
                      <a:pt x="27" y="4"/>
                    </a:lnTo>
                    <a:lnTo>
                      <a:pt x="24" y="2"/>
                    </a:lnTo>
                    <a:lnTo>
                      <a:pt x="20" y="0"/>
                    </a:lnTo>
                    <a:lnTo>
                      <a:pt x="15" y="0"/>
                    </a:lnTo>
                    <a:lnTo>
                      <a:pt x="11" y="0"/>
                    </a:lnTo>
                    <a:lnTo>
                      <a:pt x="7" y="2"/>
                    </a:lnTo>
                    <a:lnTo>
                      <a:pt x="4" y="4"/>
                    </a:lnTo>
                    <a:lnTo>
                      <a:pt x="2" y="8"/>
                    </a:lnTo>
                    <a:lnTo>
                      <a:pt x="0" y="11"/>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1" name="Freeform 141"/>
              <p:cNvSpPr>
                <a:spLocks/>
              </p:cNvSpPr>
              <p:nvPr/>
            </p:nvSpPr>
            <p:spPr bwMode="auto">
              <a:xfrm>
                <a:off x="3873500" y="3005138"/>
                <a:ext cx="50800" cy="50800"/>
              </a:xfrm>
              <a:custGeom>
                <a:avLst/>
                <a:gdLst>
                  <a:gd name="T0" fmla="*/ 0 w 32"/>
                  <a:gd name="T1" fmla="*/ 16 h 32"/>
                  <a:gd name="T2" fmla="*/ 0 w 32"/>
                  <a:gd name="T3" fmla="*/ 21 h 32"/>
                  <a:gd name="T4" fmla="*/ 2 w 32"/>
                  <a:gd name="T5" fmla="*/ 25 h 32"/>
                  <a:gd name="T6" fmla="*/ 5 w 32"/>
                  <a:gd name="T7" fmla="*/ 28 h 32"/>
                  <a:gd name="T8" fmla="*/ 8 w 32"/>
                  <a:gd name="T9" fmla="*/ 30 h 32"/>
                  <a:gd name="T10" fmla="*/ 12 w 32"/>
                  <a:gd name="T11" fmla="*/ 32 h 32"/>
                  <a:gd name="T12" fmla="*/ 16 w 32"/>
                  <a:gd name="T13" fmla="*/ 32 h 32"/>
                  <a:gd name="T14" fmla="*/ 20 w 32"/>
                  <a:gd name="T15" fmla="*/ 32 h 32"/>
                  <a:gd name="T16" fmla="*/ 24 w 32"/>
                  <a:gd name="T17" fmla="*/ 30 h 32"/>
                  <a:gd name="T18" fmla="*/ 27 w 32"/>
                  <a:gd name="T19" fmla="*/ 28 h 32"/>
                  <a:gd name="T20" fmla="*/ 30 w 32"/>
                  <a:gd name="T21" fmla="*/ 25 h 32"/>
                  <a:gd name="T22" fmla="*/ 31 w 32"/>
                  <a:gd name="T23" fmla="*/ 21 h 32"/>
                  <a:gd name="T24" fmla="*/ 32 w 32"/>
                  <a:gd name="T25" fmla="*/ 16 h 32"/>
                  <a:gd name="T26" fmla="*/ 31 w 32"/>
                  <a:gd name="T27" fmla="*/ 12 h 32"/>
                  <a:gd name="T28" fmla="*/ 30 w 32"/>
                  <a:gd name="T29" fmla="*/ 8 h 32"/>
                  <a:gd name="T30" fmla="*/ 27 w 32"/>
                  <a:gd name="T31" fmla="*/ 5 h 32"/>
                  <a:gd name="T32" fmla="*/ 24 w 32"/>
                  <a:gd name="T33" fmla="*/ 2 h 32"/>
                  <a:gd name="T34" fmla="*/ 20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0 w 32"/>
                  <a:gd name="T47" fmla="*/ 12 h 32"/>
                  <a:gd name="T48" fmla="*/ 0 w 32"/>
                  <a:gd name="T4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0" y="16"/>
                    </a:moveTo>
                    <a:lnTo>
                      <a:pt x="0" y="21"/>
                    </a:lnTo>
                    <a:lnTo>
                      <a:pt x="2" y="25"/>
                    </a:lnTo>
                    <a:lnTo>
                      <a:pt x="5" y="28"/>
                    </a:lnTo>
                    <a:lnTo>
                      <a:pt x="8" y="30"/>
                    </a:lnTo>
                    <a:lnTo>
                      <a:pt x="12" y="32"/>
                    </a:lnTo>
                    <a:lnTo>
                      <a:pt x="16" y="32"/>
                    </a:lnTo>
                    <a:lnTo>
                      <a:pt x="20" y="32"/>
                    </a:lnTo>
                    <a:lnTo>
                      <a:pt x="24" y="30"/>
                    </a:lnTo>
                    <a:lnTo>
                      <a:pt x="27" y="28"/>
                    </a:lnTo>
                    <a:lnTo>
                      <a:pt x="30" y="25"/>
                    </a:lnTo>
                    <a:lnTo>
                      <a:pt x="31" y="21"/>
                    </a:lnTo>
                    <a:lnTo>
                      <a:pt x="32" y="16"/>
                    </a:lnTo>
                    <a:lnTo>
                      <a:pt x="31" y="12"/>
                    </a:lnTo>
                    <a:lnTo>
                      <a:pt x="30" y="8"/>
                    </a:lnTo>
                    <a:lnTo>
                      <a:pt x="27" y="5"/>
                    </a:lnTo>
                    <a:lnTo>
                      <a:pt x="24" y="2"/>
                    </a:lnTo>
                    <a:lnTo>
                      <a:pt x="20" y="1"/>
                    </a:lnTo>
                    <a:lnTo>
                      <a:pt x="16" y="0"/>
                    </a:lnTo>
                    <a:lnTo>
                      <a:pt x="12" y="1"/>
                    </a:lnTo>
                    <a:lnTo>
                      <a:pt x="8" y="2"/>
                    </a:lnTo>
                    <a:lnTo>
                      <a:pt x="5" y="5"/>
                    </a:lnTo>
                    <a:lnTo>
                      <a:pt x="2" y="8"/>
                    </a:lnTo>
                    <a:lnTo>
                      <a:pt x="0" y="12"/>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2" name="Freeform 142"/>
              <p:cNvSpPr>
                <a:spLocks/>
              </p:cNvSpPr>
              <p:nvPr/>
            </p:nvSpPr>
            <p:spPr bwMode="auto">
              <a:xfrm>
                <a:off x="1466850" y="4062413"/>
                <a:ext cx="50800" cy="50800"/>
              </a:xfrm>
              <a:custGeom>
                <a:avLst/>
                <a:gdLst>
                  <a:gd name="T0" fmla="*/ 0 w 32"/>
                  <a:gd name="T1" fmla="*/ 15 h 32"/>
                  <a:gd name="T2" fmla="*/ 0 w 32"/>
                  <a:gd name="T3" fmla="*/ 19 h 32"/>
                  <a:gd name="T4" fmla="*/ 2 w 32"/>
                  <a:gd name="T5" fmla="*/ 23 h 32"/>
                  <a:gd name="T6" fmla="*/ 5 w 32"/>
                  <a:gd name="T7" fmla="*/ 26 h 32"/>
                  <a:gd name="T8" fmla="*/ 9 w 32"/>
                  <a:gd name="T9" fmla="*/ 30 h 32"/>
                  <a:gd name="T10" fmla="*/ 12 w 32"/>
                  <a:gd name="T11" fmla="*/ 31 h 32"/>
                  <a:gd name="T12" fmla="*/ 16 w 32"/>
                  <a:gd name="T13" fmla="*/ 32 h 32"/>
                  <a:gd name="T14" fmla="*/ 20 w 32"/>
                  <a:gd name="T15" fmla="*/ 31 h 32"/>
                  <a:gd name="T16" fmla="*/ 24 w 32"/>
                  <a:gd name="T17" fmla="*/ 30 h 32"/>
                  <a:gd name="T18" fmla="*/ 27 w 32"/>
                  <a:gd name="T19" fmla="*/ 26 h 32"/>
                  <a:gd name="T20" fmla="*/ 30 w 32"/>
                  <a:gd name="T21" fmla="*/ 23 h 32"/>
                  <a:gd name="T22" fmla="*/ 31 w 32"/>
                  <a:gd name="T23" fmla="*/ 19 h 32"/>
                  <a:gd name="T24" fmla="*/ 32 w 32"/>
                  <a:gd name="T25" fmla="*/ 15 h 32"/>
                  <a:gd name="T26" fmla="*/ 31 w 32"/>
                  <a:gd name="T27" fmla="*/ 11 h 32"/>
                  <a:gd name="T28" fmla="*/ 30 w 32"/>
                  <a:gd name="T29" fmla="*/ 7 h 32"/>
                  <a:gd name="T30" fmla="*/ 27 w 32"/>
                  <a:gd name="T31" fmla="*/ 4 h 32"/>
                  <a:gd name="T32" fmla="*/ 24 w 32"/>
                  <a:gd name="T33" fmla="*/ 2 h 32"/>
                  <a:gd name="T34" fmla="*/ 20 w 32"/>
                  <a:gd name="T35" fmla="*/ 0 h 32"/>
                  <a:gd name="T36" fmla="*/ 16 w 32"/>
                  <a:gd name="T37" fmla="*/ 0 h 32"/>
                  <a:gd name="T38" fmla="*/ 12 w 32"/>
                  <a:gd name="T39" fmla="*/ 0 h 32"/>
                  <a:gd name="T40" fmla="*/ 9 w 32"/>
                  <a:gd name="T41" fmla="*/ 2 h 32"/>
                  <a:gd name="T42" fmla="*/ 5 w 32"/>
                  <a:gd name="T43" fmla="*/ 4 h 32"/>
                  <a:gd name="T44" fmla="*/ 2 w 32"/>
                  <a:gd name="T45" fmla="*/ 7 h 32"/>
                  <a:gd name="T46" fmla="*/ 0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0" y="19"/>
                    </a:lnTo>
                    <a:lnTo>
                      <a:pt x="2" y="23"/>
                    </a:lnTo>
                    <a:lnTo>
                      <a:pt x="5" y="26"/>
                    </a:lnTo>
                    <a:lnTo>
                      <a:pt x="9" y="30"/>
                    </a:lnTo>
                    <a:lnTo>
                      <a:pt x="12" y="31"/>
                    </a:lnTo>
                    <a:lnTo>
                      <a:pt x="16" y="32"/>
                    </a:lnTo>
                    <a:lnTo>
                      <a:pt x="20" y="31"/>
                    </a:lnTo>
                    <a:lnTo>
                      <a:pt x="24" y="30"/>
                    </a:lnTo>
                    <a:lnTo>
                      <a:pt x="27" y="26"/>
                    </a:lnTo>
                    <a:lnTo>
                      <a:pt x="30" y="23"/>
                    </a:lnTo>
                    <a:lnTo>
                      <a:pt x="31" y="19"/>
                    </a:lnTo>
                    <a:lnTo>
                      <a:pt x="32" y="15"/>
                    </a:lnTo>
                    <a:lnTo>
                      <a:pt x="31" y="11"/>
                    </a:lnTo>
                    <a:lnTo>
                      <a:pt x="30" y="7"/>
                    </a:lnTo>
                    <a:lnTo>
                      <a:pt x="27" y="4"/>
                    </a:lnTo>
                    <a:lnTo>
                      <a:pt x="24" y="2"/>
                    </a:lnTo>
                    <a:lnTo>
                      <a:pt x="20" y="0"/>
                    </a:lnTo>
                    <a:lnTo>
                      <a:pt x="16" y="0"/>
                    </a:lnTo>
                    <a:lnTo>
                      <a:pt x="12" y="0"/>
                    </a:lnTo>
                    <a:lnTo>
                      <a:pt x="9" y="2"/>
                    </a:lnTo>
                    <a:lnTo>
                      <a:pt x="5" y="4"/>
                    </a:lnTo>
                    <a:lnTo>
                      <a:pt x="2" y="7"/>
                    </a:lnTo>
                    <a:lnTo>
                      <a:pt x="0"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3" name="Freeform 143"/>
              <p:cNvSpPr>
                <a:spLocks/>
              </p:cNvSpPr>
              <p:nvPr/>
            </p:nvSpPr>
            <p:spPr bwMode="auto">
              <a:xfrm>
                <a:off x="1601788" y="4057650"/>
                <a:ext cx="50800" cy="50800"/>
              </a:xfrm>
              <a:custGeom>
                <a:avLst/>
                <a:gdLst>
                  <a:gd name="T0" fmla="*/ 0 w 32"/>
                  <a:gd name="T1" fmla="*/ 16 h 32"/>
                  <a:gd name="T2" fmla="*/ 1 w 32"/>
                  <a:gd name="T3" fmla="*/ 20 h 32"/>
                  <a:gd name="T4" fmla="*/ 2 w 32"/>
                  <a:gd name="T5" fmla="*/ 24 h 32"/>
                  <a:gd name="T6" fmla="*/ 5 w 32"/>
                  <a:gd name="T7" fmla="*/ 27 h 32"/>
                  <a:gd name="T8" fmla="*/ 8 w 32"/>
                  <a:gd name="T9" fmla="*/ 29 h 32"/>
                  <a:gd name="T10" fmla="*/ 12 w 32"/>
                  <a:gd name="T11" fmla="*/ 32 h 32"/>
                  <a:gd name="T12" fmla="*/ 16 w 32"/>
                  <a:gd name="T13" fmla="*/ 32 h 32"/>
                  <a:gd name="T14" fmla="*/ 21 w 32"/>
                  <a:gd name="T15" fmla="*/ 32 h 32"/>
                  <a:gd name="T16" fmla="*/ 25 w 32"/>
                  <a:gd name="T17" fmla="*/ 29 h 32"/>
                  <a:gd name="T18" fmla="*/ 28 w 32"/>
                  <a:gd name="T19" fmla="*/ 27 h 32"/>
                  <a:gd name="T20" fmla="*/ 30 w 32"/>
                  <a:gd name="T21" fmla="*/ 24 h 32"/>
                  <a:gd name="T22" fmla="*/ 32 w 32"/>
                  <a:gd name="T23" fmla="*/ 20 h 32"/>
                  <a:gd name="T24" fmla="*/ 32 w 32"/>
                  <a:gd name="T25" fmla="*/ 16 h 32"/>
                  <a:gd name="T26" fmla="*/ 32 w 32"/>
                  <a:gd name="T27" fmla="*/ 12 h 32"/>
                  <a:gd name="T28" fmla="*/ 30 w 32"/>
                  <a:gd name="T29" fmla="*/ 8 h 32"/>
                  <a:gd name="T30" fmla="*/ 28 w 32"/>
                  <a:gd name="T31" fmla="*/ 5 h 32"/>
                  <a:gd name="T32" fmla="*/ 25 w 32"/>
                  <a:gd name="T33" fmla="*/ 2 h 32"/>
                  <a:gd name="T34" fmla="*/ 21 w 32"/>
                  <a:gd name="T35" fmla="*/ 1 h 32"/>
                  <a:gd name="T36" fmla="*/ 16 w 32"/>
                  <a:gd name="T37" fmla="*/ 0 h 32"/>
                  <a:gd name="T38" fmla="*/ 12 w 32"/>
                  <a:gd name="T39" fmla="*/ 1 h 32"/>
                  <a:gd name="T40" fmla="*/ 8 w 32"/>
                  <a:gd name="T41" fmla="*/ 2 h 32"/>
                  <a:gd name="T42" fmla="*/ 5 w 32"/>
                  <a:gd name="T43" fmla="*/ 5 h 32"/>
                  <a:gd name="T44" fmla="*/ 2 w 32"/>
                  <a:gd name="T45" fmla="*/ 8 h 32"/>
                  <a:gd name="T46" fmla="*/ 1 w 32"/>
                  <a:gd name="T47" fmla="*/ 12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4"/>
                    </a:lnTo>
                    <a:lnTo>
                      <a:pt x="5" y="27"/>
                    </a:lnTo>
                    <a:lnTo>
                      <a:pt x="8" y="29"/>
                    </a:lnTo>
                    <a:lnTo>
                      <a:pt x="12" y="32"/>
                    </a:lnTo>
                    <a:lnTo>
                      <a:pt x="16" y="32"/>
                    </a:lnTo>
                    <a:lnTo>
                      <a:pt x="21" y="32"/>
                    </a:lnTo>
                    <a:lnTo>
                      <a:pt x="25" y="29"/>
                    </a:lnTo>
                    <a:lnTo>
                      <a:pt x="28" y="27"/>
                    </a:lnTo>
                    <a:lnTo>
                      <a:pt x="30" y="24"/>
                    </a:lnTo>
                    <a:lnTo>
                      <a:pt x="32" y="20"/>
                    </a:lnTo>
                    <a:lnTo>
                      <a:pt x="32" y="16"/>
                    </a:lnTo>
                    <a:lnTo>
                      <a:pt x="32" y="12"/>
                    </a:lnTo>
                    <a:lnTo>
                      <a:pt x="30" y="8"/>
                    </a:lnTo>
                    <a:lnTo>
                      <a:pt x="28" y="5"/>
                    </a:lnTo>
                    <a:lnTo>
                      <a:pt x="25" y="2"/>
                    </a:lnTo>
                    <a:lnTo>
                      <a:pt x="21" y="1"/>
                    </a:lnTo>
                    <a:lnTo>
                      <a:pt x="16" y="0"/>
                    </a:lnTo>
                    <a:lnTo>
                      <a:pt x="12" y="1"/>
                    </a:lnTo>
                    <a:lnTo>
                      <a:pt x="8" y="2"/>
                    </a:lnTo>
                    <a:lnTo>
                      <a:pt x="5" y="5"/>
                    </a:lnTo>
                    <a:lnTo>
                      <a:pt x="2" y="8"/>
                    </a:lnTo>
                    <a:lnTo>
                      <a:pt x="1" y="12"/>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4" name="Freeform 144"/>
              <p:cNvSpPr>
                <a:spLocks/>
              </p:cNvSpPr>
              <p:nvPr/>
            </p:nvSpPr>
            <p:spPr bwMode="auto">
              <a:xfrm>
                <a:off x="1651000" y="4060825"/>
                <a:ext cx="50800" cy="50800"/>
              </a:xfrm>
              <a:custGeom>
                <a:avLst/>
                <a:gdLst>
                  <a:gd name="T0" fmla="*/ 0 w 32"/>
                  <a:gd name="T1" fmla="*/ 16 h 32"/>
                  <a:gd name="T2" fmla="*/ 1 w 32"/>
                  <a:gd name="T3" fmla="*/ 20 h 32"/>
                  <a:gd name="T4" fmla="*/ 2 w 32"/>
                  <a:gd name="T5" fmla="*/ 23 h 32"/>
                  <a:gd name="T6" fmla="*/ 5 w 32"/>
                  <a:gd name="T7" fmla="*/ 27 h 32"/>
                  <a:gd name="T8" fmla="*/ 8 w 32"/>
                  <a:gd name="T9" fmla="*/ 30 h 32"/>
                  <a:gd name="T10" fmla="*/ 12 w 32"/>
                  <a:gd name="T11" fmla="*/ 32 h 32"/>
                  <a:gd name="T12" fmla="*/ 16 w 32"/>
                  <a:gd name="T13" fmla="*/ 32 h 32"/>
                  <a:gd name="T14" fmla="*/ 20 w 32"/>
                  <a:gd name="T15" fmla="*/ 32 h 32"/>
                  <a:gd name="T16" fmla="*/ 25 w 32"/>
                  <a:gd name="T17" fmla="*/ 30 h 32"/>
                  <a:gd name="T18" fmla="*/ 28 w 32"/>
                  <a:gd name="T19" fmla="*/ 27 h 32"/>
                  <a:gd name="T20" fmla="*/ 30 w 32"/>
                  <a:gd name="T21" fmla="*/ 23 h 32"/>
                  <a:gd name="T22" fmla="*/ 32 w 32"/>
                  <a:gd name="T23" fmla="*/ 20 h 32"/>
                  <a:gd name="T24" fmla="*/ 32 w 32"/>
                  <a:gd name="T25" fmla="*/ 16 h 32"/>
                  <a:gd name="T26" fmla="*/ 32 w 32"/>
                  <a:gd name="T27" fmla="*/ 11 h 32"/>
                  <a:gd name="T28" fmla="*/ 30 w 32"/>
                  <a:gd name="T29" fmla="*/ 8 h 32"/>
                  <a:gd name="T30" fmla="*/ 28 w 32"/>
                  <a:gd name="T31" fmla="*/ 4 h 32"/>
                  <a:gd name="T32" fmla="*/ 25 w 32"/>
                  <a:gd name="T33" fmla="*/ 2 h 32"/>
                  <a:gd name="T34" fmla="*/ 20 w 32"/>
                  <a:gd name="T35" fmla="*/ 1 h 32"/>
                  <a:gd name="T36" fmla="*/ 16 w 32"/>
                  <a:gd name="T37" fmla="*/ 0 h 32"/>
                  <a:gd name="T38" fmla="*/ 12 w 32"/>
                  <a:gd name="T39" fmla="*/ 1 h 32"/>
                  <a:gd name="T40" fmla="*/ 8 w 32"/>
                  <a:gd name="T41" fmla="*/ 2 h 32"/>
                  <a:gd name="T42" fmla="*/ 5 w 32"/>
                  <a:gd name="T43" fmla="*/ 4 h 32"/>
                  <a:gd name="T44" fmla="*/ 2 w 32"/>
                  <a:gd name="T45" fmla="*/ 8 h 32"/>
                  <a:gd name="T46" fmla="*/ 1 w 32"/>
                  <a:gd name="T47" fmla="*/ 11 h 32"/>
                  <a:gd name="T48" fmla="*/ 0 w 32"/>
                  <a:gd name="T49" fmla="*/ 16 h 32"/>
                  <a:gd name="T50" fmla="*/ 0 w 32"/>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6"/>
                    </a:moveTo>
                    <a:lnTo>
                      <a:pt x="1" y="20"/>
                    </a:lnTo>
                    <a:lnTo>
                      <a:pt x="2" y="23"/>
                    </a:lnTo>
                    <a:lnTo>
                      <a:pt x="5" y="27"/>
                    </a:lnTo>
                    <a:lnTo>
                      <a:pt x="8" y="30"/>
                    </a:lnTo>
                    <a:lnTo>
                      <a:pt x="12" y="32"/>
                    </a:lnTo>
                    <a:lnTo>
                      <a:pt x="16" y="32"/>
                    </a:lnTo>
                    <a:lnTo>
                      <a:pt x="20" y="32"/>
                    </a:lnTo>
                    <a:lnTo>
                      <a:pt x="25" y="30"/>
                    </a:lnTo>
                    <a:lnTo>
                      <a:pt x="28" y="27"/>
                    </a:lnTo>
                    <a:lnTo>
                      <a:pt x="30" y="23"/>
                    </a:lnTo>
                    <a:lnTo>
                      <a:pt x="32" y="20"/>
                    </a:lnTo>
                    <a:lnTo>
                      <a:pt x="32" y="16"/>
                    </a:lnTo>
                    <a:lnTo>
                      <a:pt x="32" y="11"/>
                    </a:lnTo>
                    <a:lnTo>
                      <a:pt x="30" y="8"/>
                    </a:lnTo>
                    <a:lnTo>
                      <a:pt x="28" y="4"/>
                    </a:lnTo>
                    <a:lnTo>
                      <a:pt x="25" y="2"/>
                    </a:lnTo>
                    <a:lnTo>
                      <a:pt x="20" y="1"/>
                    </a:lnTo>
                    <a:lnTo>
                      <a:pt x="16" y="0"/>
                    </a:lnTo>
                    <a:lnTo>
                      <a:pt x="12" y="1"/>
                    </a:lnTo>
                    <a:lnTo>
                      <a:pt x="8" y="2"/>
                    </a:lnTo>
                    <a:lnTo>
                      <a:pt x="5" y="4"/>
                    </a:lnTo>
                    <a:lnTo>
                      <a:pt x="2" y="8"/>
                    </a:lnTo>
                    <a:lnTo>
                      <a:pt x="1" y="11"/>
                    </a:lnTo>
                    <a:lnTo>
                      <a:pt x="0" y="16"/>
                    </a:lnTo>
                    <a:lnTo>
                      <a:pt x="0" y="1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5" name="Freeform 145"/>
              <p:cNvSpPr>
                <a:spLocks/>
              </p:cNvSpPr>
              <p:nvPr/>
            </p:nvSpPr>
            <p:spPr bwMode="auto">
              <a:xfrm>
                <a:off x="1663700" y="4064000"/>
                <a:ext cx="50800" cy="50800"/>
              </a:xfrm>
              <a:custGeom>
                <a:avLst/>
                <a:gdLst>
                  <a:gd name="T0" fmla="*/ 0 w 32"/>
                  <a:gd name="T1" fmla="*/ 15 h 32"/>
                  <a:gd name="T2" fmla="*/ 1 w 32"/>
                  <a:gd name="T3" fmla="*/ 19 h 32"/>
                  <a:gd name="T4" fmla="*/ 2 w 32"/>
                  <a:gd name="T5" fmla="*/ 23 h 32"/>
                  <a:gd name="T6" fmla="*/ 5 w 32"/>
                  <a:gd name="T7" fmla="*/ 27 h 32"/>
                  <a:gd name="T8" fmla="*/ 8 w 32"/>
                  <a:gd name="T9" fmla="*/ 30 h 32"/>
                  <a:gd name="T10" fmla="*/ 12 w 32"/>
                  <a:gd name="T11" fmla="*/ 31 h 32"/>
                  <a:gd name="T12" fmla="*/ 17 w 32"/>
                  <a:gd name="T13" fmla="*/ 32 h 32"/>
                  <a:gd name="T14" fmla="*/ 21 w 32"/>
                  <a:gd name="T15" fmla="*/ 31 h 32"/>
                  <a:gd name="T16" fmla="*/ 25 w 32"/>
                  <a:gd name="T17" fmla="*/ 30 h 32"/>
                  <a:gd name="T18" fmla="*/ 28 w 32"/>
                  <a:gd name="T19" fmla="*/ 27 h 32"/>
                  <a:gd name="T20" fmla="*/ 30 w 32"/>
                  <a:gd name="T21" fmla="*/ 23 h 32"/>
                  <a:gd name="T22" fmla="*/ 32 w 32"/>
                  <a:gd name="T23" fmla="*/ 19 h 32"/>
                  <a:gd name="T24" fmla="*/ 32 w 32"/>
                  <a:gd name="T25" fmla="*/ 15 h 32"/>
                  <a:gd name="T26" fmla="*/ 32 w 32"/>
                  <a:gd name="T27" fmla="*/ 11 h 32"/>
                  <a:gd name="T28" fmla="*/ 30 w 32"/>
                  <a:gd name="T29" fmla="*/ 7 h 32"/>
                  <a:gd name="T30" fmla="*/ 28 w 32"/>
                  <a:gd name="T31" fmla="*/ 4 h 32"/>
                  <a:gd name="T32" fmla="*/ 25 w 32"/>
                  <a:gd name="T33" fmla="*/ 2 h 32"/>
                  <a:gd name="T34" fmla="*/ 21 w 32"/>
                  <a:gd name="T35" fmla="*/ 0 h 32"/>
                  <a:gd name="T36" fmla="*/ 17 w 32"/>
                  <a:gd name="T37" fmla="*/ 0 h 32"/>
                  <a:gd name="T38" fmla="*/ 12 w 32"/>
                  <a:gd name="T39" fmla="*/ 0 h 32"/>
                  <a:gd name="T40" fmla="*/ 8 w 32"/>
                  <a:gd name="T41" fmla="*/ 2 h 32"/>
                  <a:gd name="T42" fmla="*/ 5 w 32"/>
                  <a:gd name="T43" fmla="*/ 4 h 32"/>
                  <a:gd name="T44" fmla="*/ 2 w 32"/>
                  <a:gd name="T45" fmla="*/ 7 h 32"/>
                  <a:gd name="T46" fmla="*/ 1 w 32"/>
                  <a:gd name="T47" fmla="*/ 11 h 32"/>
                  <a:gd name="T48" fmla="*/ 0 w 32"/>
                  <a:gd name="T49" fmla="*/ 15 h 32"/>
                  <a:gd name="T50" fmla="*/ 0 w 32"/>
                  <a:gd name="T51"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0" y="15"/>
                    </a:moveTo>
                    <a:lnTo>
                      <a:pt x="1" y="19"/>
                    </a:lnTo>
                    <a:lnTo>
                      <a:pt x="2" y="23"/>
                    </a:lnTo>
                    <a:lnTo>
                      <a:pt x="5" y="27"/>
                    </a:lnTo>
                    <a:lnTo>
                      <a:pt x="8" y="30"/>
                    </a:lnTo>
                    <a:lnTo>
                      <a:pt x="12" y="31"/>
                    </a:lnTo>
                    <a:lnTo>
                      <a:pt x="17" y="32"/>
                    </a:lnTo>
                    <a:lnTo>
                      <a:pt x="21" y="31"/>
                    </a:lnTo>
                    <a:lnTo>
                      <a:pt x="25" y="30"/>
                    </a:lnTo>
                    <a:lnTo>
                      <a:pt x="28" y="27"/>
                    </a:lnTo>
                    <a:lnTo>
                      <a:pt x="30" y="23"/>
                    </a:lnTo>
                    <a:lnTo>
                      <a:pt x="32" y="19"/>
                    </a:lnTo>
                    <a:lnTo>
                      <a:pt x="32" y="15"/>
                    </a:lnTo>
                    <a:lnTo>
                      <a:pt x="32" y="11"/>
                    </a:lnTo>
                    <a:lnTo>
                      <a:pt x="30" y="7"/>
                    </a:lnTo>
                    <a:lnTo>
                      <a:pt x="28" y="4"/>
                    </a:lnTo>
                    <a:lnTo>
                      <a:pt x="25" y="2"/>
                    </a:lnTo>
                    <a:lnTo>
                      <a:pt x="21" y="0"/>
                    </a:lnTo>
                    <a:lnTo>
                      <a:pt x="17" y="0"/>
                    </a:lnTo>
                    <a:lnTo>
                      <a:pt x="12" y="0"/>
                    </a:lnTo>
                    <a:lnTo>
                      <a:pt x="8" y="2"/>
                    </a:lnTo>
                    <a:lnTo>
                      <a:pt x="5" y="4"/>
                    </a:lnTo>
                    <a:lnTo>
                      <a:pt x="2" y="7"/>
                    </a:lnTo>
                    <a:lnTo>
                      <a:pt x="1" y="11"/>
                    </a:lnTo>
                    <a:lnTo>
                      <a:pt x="0" y="15"/>
                    </a:lnTo>
                    <a:lnTo>
                      <a:pt x="0" y="1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6" name="Freeform 146"/>
              <p:cNvSpPr>
                <a:spLocks/>
              </p:cNvSpPr>
              <p:nvPr/>
            </p:nvSpPr>
            <p:spPr bwMode="auto">
              <a:xfrm>
                <a:off x="1971675" y="3132138"/>
                <a:ext cx="50800" cy="50800"/>
              </a:xfrm>
              <a:custGeom>
                <a:avLst/>
                <a:gdLst>
                  <a:gd name="T0" fmla="*/ 4 w 32"/>
                  <a:gd name="T1" fmla="*/ 28 h 32"/>
                  <a:gd name="T2" fmla="*/ 7 w 32"/>
                  <a:gd name="T3" fmla="*/ 30 h 32"/>
                  <a:gd name="T4" fmla="*/ 11 w 32"/>
                  <a:gd name="T5" fmla="*/ 32 h 32"/>
                  <a:gd name="T6" fmla="*/ 15 w 32"/>
                  <a:gd name="T7" fmla="*/ 32 h 32"/>
                  <a:gd name="T8" fmla="*/ 19 w 32"/>
                  <a:gd name="T9" fmla="*/ 32 h 32"/>
                  <a:gd name="T10" fmla="*/ 24 w 32"/>
                  <a:gd name="T11" fmla="*/ 30 h 32"/>
                  <a:gd name="T12" fmla="*/ 27 w 32"/>
                  <a:gd name="T13" fmla="*/ 28 h 32"/>
                  <a:gd name="T14" fmla="*/ 30 w 32"/>
                  <a:gd name="T15" fmla="*/ 24 h 32"/>
                  <a:gd name="T16" fmla="*/ 31 w 32"/>
                  <a:gd name="T17" fmla="*/ 21 h 32"/>
                  <a:gd name="T18" fmla="*/ 32 w 32"/>
                  <a:gd name="T19" fmla="*/ 17 h 32"/>
                  <a:gd name="T20" fmla="*/ 31 w 32"/>
                  <a:gd name="T21" fmla="*/ 13 h 32"/>
                  <a:gd name="T22" fmla="*/ 30 w 32"/>
                  <a:gd name="T23" fmla="*/ 9 h 32"/>
                  <a:gd name="T24" fmla="*/ 27 w 32"/>
                  <a:gd name="T25" fmla="*/ 5 h 32"/>
                  <a:gd name="T26" fmla="*/ 24 w 32"/>
                  <a:gd name="T27" fmla="*/ 2 h 32"/>
                  <a:gd name="T28" fmla="*/ 19 w 32"/>
                  <a:gd name="T29" fmla="*/ 1 h 32"/>
                  <a:gd name="T30" fmla="*/ 15 w 32"/>
                  <a:gd name="T31" fmla="*/ 0 h 32"/>
                  <a:gd name="T32" fmla="*/ 11 w 32"/>
                  <a:gd name="T33" fmla="*/ 1 h 32"/>
                  <a:gd name="T34" fmla="*/ 7 w 32"/>
                  <a:gd name="T35" fmla="*/ 2 h 32"/>
                  <a:gd name="T36" fmla="*/ 4 w 32"/>
                  <a:gd name="T37" fmla="*/ 5 h 32"/>
                  <a:gd name="T38" fmla="*/ 2 w 32"/>
                  <a:gd name="T39" fmla="*/ 9 h 32"/>
                  <a:gd name="T40" fmla="*/ 0 w 32"/>
                  <a:gd name="T41" fmla="*/ 13 h 32"/>
                  <a:gd name="T42" fmla="*/ 0 w 32"/>
                  <a:gd name="T43" fmla="*/ 17 h 32"/>
                  <a:gd name="T44" fmla="*/ 0 w 32"/>
                  <a:gd name="T45" fmla="*/ 21 h 32"/>
                  <a:gd name="T46" fmla="*/ 2 w 32"/>
                  <a:gd name="T47" fmla="*/ 24 h 32"/>
                  <a:gd name="T48" fmla="*/ 4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8"/>
                    </a:moveTo>
                    <a:lnTo>
                      <a:pt x="7" y="30"/>
                    </a:lnTo>
                    <a:lnTo>
                      <a:pt x="11" y="32"/>
                    </a:lnTo>
                    <a:lnTo>
                      <a:pt x="15" y="32"/>
                    </a:lnTo>
                    <a:lnTo>
                      <a:pt x="19" y="32"/>
                    </a:lnTo>
                    <a:lnTo>
                      <a:pt x="24" y="30"/>
                    </a:lnTo>
                    <a:lnTo>
                      <a:pt x="27" y="28"/>
                    </a:lnTo>
                    <a:lnTo>
                      <a:pt x="30" y="24"/>
                    </a:lnTo>
                    <a:lnTo>
                      <a:pt x="31" y="21"/>
                    </a:lnTo>
                    <a:lnTo>
                      <a:pt x="32" y="17"/>
                    </a:lnTo>
                    <a:lnTo>
                      <a:pt x="31" y="13"/>
                    </a:lnTo>
                    <a:lnTo>
                      <a:pt x="30" y="9"/>
                    </a:lnTo>
                    <a:lnTo>
                      <a:pt x="27" y="5"/>
                    </a:lnTo>
                    <a:lnTo>
                      <a:pt x="24" y="2"/>
                    </a:lnTo>
                    <a:lnTo>
                      <a:pt x="19" y="1"/>
                    </a:lnTo>
                    <a:lnTo>
                      <a:pt x="15" y="0"/>
                    </a:lnTo>
                    <a:lnTo>
                      <a:pt x="11" y="1"/>
                    </a:lnTo>
                    <a:lnTo>
                      <a:pt x="7" y="2"/>
                    </a:lnTo>
                    <a:lnTo>
                      <a:pt x="4" y="5"/>
                    </a:lnTo>
                    <a:lnTo>
                      <a:pt x="2" y="9"/>
                    </a:lnTo>
                    <a:lnTo>
                      <a:pt x="0" y="13"/>
                    </a:lnTo>
                    <a:lnTo>
                      <a:pt x="0" y="17"/>
                    </a:lnTo>
                    <a:lnTo>
                      <a:pt x="0" y="21"/>
                    </a:lnTo>
                    <a:lnTo>
                      <a:pt x="2" y="24"/>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7" name="Freeform 147"/>
              <p:cNvSpPr>
                <a:spLocks/>
              </p:cNvSpPr>
              <p:nvPr/>
            </p:nvSpPr>
            <p:spPr bwMode="auto">
              <a:xfrm>
                <a:off x="1868488" y="3146425"/>
                <a:ext cx="50800" cy="49213"/>
              </a:xfrm>
              <a:custGeom>
                <a:avLst/>
                <a:gdLst>
                  <a:gd name="T0" fmla="*/ 5 w 32"/>
                  <a:gd name="T1" fmla="*/ 27 h 31"/>
                  <a:gd name="T2" fmla="*/ 8 w 32"/>
                  <a:gd name="T3" fmla="*/ 29 h 31"/>
                  <a:gd name="T4" fmla="*/ 11 w 32"/>
                  <a:gd name="T5" fmla="*/ 31 h 31"/>
                  <a:gd name="T6" fmla="*/ 15 w 32"/>
                  <a:gd name="T7" fmla="*/ 31 h 31"/>
                  <a:gd name="T8" fmla="*/ 21 w 32"/>
                  <a:gd name="T9" fmla="*/ 31 h 31"/>
                  <a:gd name="T10" fmla="*/ 24 w 32"/>
                  <a:gd name="T11" fmla="*/ 29 h 31"/>
                  <a:gd name="T12" fmla="*/ 28 w 32"/>
                  <a:gd name="T13" fmla="*/ 27 h 31"/>
                  <a:gd name="T14" fmla="*/ 30 w 32"/>
                  <a:gd name="T15" fmla="*/ 24 h 31"/>
                  <a:gd name="T16" fmla="*/ 31 w 32"/>
                  <a:gd name="T17" fmla="*/ 20 h 31"/>
                  <a:gd name="T18" fmla="*/ 32 w 32"/>
                  <a:gd name="T19" fmla="*/ 16 h 31"/>
                  <a:gd name="T20" fmla="*/ 31 w 32"/>
                  <a:gd name="T21" fmla="*/ 12 h 31"/>
                  <a:gd name="T22" fmla="*/ 30 w 32"/>
                  <a:gd name="T23" fmla="*/ 8 h 31"/>
                  <a:gd name="T24" fmla="*/ 28 w 32"/>
                  <a:gd name="T25" fmla="*/ 5 h 31"/>
                  <a:gd name="T26" fmla="*/ 24 w 32"/>
                  <a:gd name="T27" fmla="*/ 2 h 31"/>
                  <a:gd name="T28" fmla="*/ 21 w 32"/>
                  <a:gd name="T29" fmla="*/ 1 h 31"/>
                  <a:gd name="T30" fmla="*/ 15 w 32"/>
                  <a:gd name="T31" fmla="*/ 0 h 31"/>
                  <a:gd name="T32" fmla="*/ 11 w 32"/>
                  <a:gd name="T33" fmla="*/ 1 h 31"/>
                  <a:gd name="T34" fmla="*/ 8 w 32"/>
                  <a:gd name="T35" fmla="*/ 2 h 31"/>
                  <a:gd name="T36" fmla="*/ 5 w 32"/>
                  <a:gd name="T37" fmla="*/ 5 h 31"/>
                  <a:gd name="T38" fmla="*/ 2 w 32"/>
                  <a:gd name="T39" fmla="*/ 8 h 31"/>
                  <a:gd name="T40" fmla="*/ 0 w 32"/>
                  <a:gd name="T41" fmla="*/ 12 h 31"/>
                  <a:gd name="T42" fmla="*/ 0 w 32"/>
                  <a:gd name="T43" fmla="*/ 16 h 31"/>
                  <a:gd name="T44" fmla="*/ 0 w 32"/>
                  <a:gd name="T45" fmla="*/ 20 h 31"/>
                  <a:gd name="T46" fmla="*/ 2 w 32"/>
                  <a:gd name="T47" fmla="*/ 24 h 31"/>
                  <a:gd name="T48" fmla="*/ 5 w 32"/>
                  <a:gd name="T4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1">
                    <a:moveTo>
                      <a:pt x="5" y="27"/>
                    </a:moveTo>
                    <a:lnTo>
                      <a:pt x="8" y="29"/>
                    </a:lnTo>
                    <a:lnTo>
                      <a:pt x="11" y="31"/>
                    </a:lnTo>
                    <a:lnTo>
                      <a:pt x="15" y="31"/>
                    </a:lnTo>
                    <a:lnTo>
                      <a:pt x="21" y="31"/>
                    </a:lnTo>
                    <a:lnTo>
                      <a:pt x="24" y="29"/>
                    </a:lnTo>
                    <a:lnTo>
                      <a:pt x="28" y="27"/>
                    </a:lnTo>
                    <a:lnTo>
                      <a:pt x="30" y="24"/>
                    </a:lnTo>
                    <a:lnTo>
                      <a:pt x="31" y="20"/>
                    </a:lnTo>
                    <a:lnTo>
                      <a:pt x="32" y="16"/>
                    </a:lnTo>
                    <a:lnTo>
                      <a:pt x="31" y="12"/>
                    </a:lnTo>
                    <a:lnTo>
                      <a:pt x="30" y="8"/>
                    </a:lnTo>
                    <a:lnTo>
                      <a:pt x="28" y="5"/>
                    </a:lnTo>
                    <a:lnTo>
                      <a:pt x="24" y="2"/>
                    </a:lnTo>
                    <a:lnTo>
                      <a:pt x="21" y="1"/>
                    </a:lnTo>
                    <a:lnTo>
                      <a:pt x="15" y="0"/>
                    </a:lnTo>
                    <a:lnTo>
                      <a:pt x="11" y="1"/>
                    </a:lnTo>
                    <a:lnTo>
                      <a:pt x="8" y="2"/>
                    </a:lnTo>
                    <a:lnTo>
                      <a:pt x="5" y="5"/>
                    </a:lnTo>
                    <a:lnTo>
                      <a:pt x="2" y="8"/>
                    </a:lnTo>
                    <a:lnTo>
                      <a:pt x="0" y="12"/>
                    </a:lnTo>
                    <a:lnTo>
                      <a:pt x="0" y="16"/>
                    </a:lnTo>
                    <a:lnTo>
                      <a:pt x="0"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8" name="Freeform 148"/>
              <p:cNvSpPr>
                <a:spLocks/>
              </p:cNvSpPr>
              <p:nvPr/>
            </p:nvSpPr>
            <p:spPr bwMode="auto">
              <a:xfrm>
                <a:off x="1887538" y="3216275"/>
                <a:ext cx="50800" cy="50800"/>
              </a:xfrm>
              <a:custGeom>
                <a:avLst/>
                <a:gdLst>
                  <a:gd name="T0" fmla="*/ 5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19 h 32"/>
                  <a:gd name="T18" fmla="*/ 32 w 32"/>
                  <a:gd name="T19" fmla="*/ 15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5 w 32"/>
                  <a:gd name="T37" fmla="*/ 4 h 32"/>
                  <a:gd name="T38" fmla="*/ 2 w 32"/>
                  <a:gd name="T39" fmla="*/ 7 h 32"/>
                  <a:gd name="T40" fmla="*/ 1 w 32"/>
                  <a:gd name="T41" fmla="*/ 11 h 32"/>
                  <a:gd name="T42" fmla="*/ 0 w 32"/>
                  <a:gd name="T43" fmla="*/ 15 h 32"/>
                  <a:gd name="T44" fmla="*/ 1 w 32"/>
                  <a:gd name="T45" fmla="*/ 19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9" y="30"/>
                    </a:lnTo>
                    <a:lnTo>
                      <a:pt x="13" y="31"/>
                    </a:lnTo>
                    <a:lnTo>
                      <a:pt x="17" y="32"/>
                    </a:lnTo>
                    <a:lnTo>
                      <a:pt x="21" y="31"/>
                    </a:lnTo>
                    <a:lnTo>
                      <a:pt x="25" y="30"/>
                    </a:lnTo>
                    <a:lnTo>
                      <a:pt x="28" y="27"/>
                    </a:lnTo>
                    <a:lnTo>
                      <a:pt x="30" y="24"/>
                    </a:lnTo>
                    <a:lnTo>
                      <a:pt x="32" y="19"/>
                    </a:lnTo>
                    <a:lnTo>
                      <a:pt x="32" y="15"/>
                    </a:lnTo>
                    <a:lnTo>
                      <a:pt x="32" y="11"/>
                    </a:lnTo>
                    <a:lnTo>
                      <a:pt x="30" y="7"/>
                    </a:lnTo>
                    <a:lnTo>
                      <a:pt x="28" y="4"/>
                    </a:lnTo>
                    <a:lnTo>
                      <a:pt x="25" y="2"/>
                    </a:lnTo>
                    <a:lnTo>
                      <a:pt x="21" y="0"/>
                    </a:lnTo>
                    <a:lnTo>
                      <a:pt x="17" y="0"/>
                    </a:lnTo>
                    <a:lnTo>
                      <a:pt x="13" y="0"/>
                    </a:lnTo>
                    <a:lnTo>
                      <a:pt x="9" y="2"/>
                    </a:lnTo>
                    <a:lnTo>
                      <a:pt x="5" y="4"/>
                    </a:lnTo>
                    <a:lnTo>
                      <a:pt x="2" y="7"/>
                    </a:lnTo>
                    <a:lnTo>
                      <a:pt x="1" y="11"/>
                    </a:lnTo>
                    <a:lnTo>
                      <a:pt x="0" y="15"/>
                    </a:lnTo>
                    <a:lnTo>
                      <a:pt x="1" y="19"/>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9" name="Freeform 149"/>
              <p:cNvSpPr>
                <a:spLocks/>
              </p:cNvSpPr>
              <p:nvPr/>
            </p:nvSpPr>
            <p:spPr bwMode="auto">
              <a:xfrm>
                <a:off x="1847850" y="3260725"/>
                <a:ext cx="49213" cy="50800"/>
              </a:xfrm>
              <a:custGeom>
                <a:avLst/>
                <a:gdLst>
                  <a:gd name="T0" fmla="*/ 4 w 31"/>
                  <a:gd name="T1" fmla="*/ 27 h 32"/>
                  <a:gd name="T2" fmla="*/ 8 w 31"/>
                  <a:gd name="T3" fmla="*/ 30 h 32"/>
                  <a:gd name="T4" fmla="*/ 11 w 31"/>
                  <a:gd name="T5" fmla="*/ 32 h 32"/>
                  <a:gd name="T6" fmla="*/ 15 w 31"/>
                  <a:gd name="T7" fmla="*/ 32 h 32"/>
                  <a:gd name="T8" fmla="*/ 19 w 31"/>
                  <a:gd name="T9" fmla="*/ 32 h 32"/>
                  <a:gd name="T10" fmla="*/ 23 w 31"/>
                  <a:gd name="T11" fmla="*/ 30 h 32"/>
                  <a:gd name="T12" fmla="*/ 26 w 31"/>
                  <a:gd name="T13" fmla="*/ 27 h 32"/>
                  <a:gd name="T14" fmla="*/ 29 w 31"/>
                  <a:gd name="T15" fmla="*/ 23 h 32"/>
                  <a:gd name="T16" fmla="*/ 30 w 31"/>
                  <a:gd name="T17" fmla="*/ 20 h 32"/>
                  <a:gd name="T18" fmla="*/ 31 w 31"/>
                  <a:gd name="T19" fmla="*/ 16 h 32"/>
                  <a:gd name="T20" fmla="*/ 30 w 31"/>
                  <a:gd name="T21" fmla="*/ 12 h 32"/>
                  <a:gd name="T22" fmla="*/ 29 w 31"/>
                  <a:gd name="T23" fmla="*/ 8 h 32"/>
                  <a:gd name="T24" fmla="*/ 26 w 31"/>
                  <a:gd name="T25" fmla="*/ 5 h 32"/>
                  <a:gd name="T26" fmla="*/ 23 w 31"/>
                  <a:gd name="T27" fmla="*/ 2 h 32"/>
                  <a:gd name="T28" fmla="*/ 19 w 31"/>
                  <a:gd name="T29" fmla="*/ 1 h 32"/>
                  <a:gd name="T30" fmla="*/ 15 w 31"/>
                  <a:gd name="T31" fmla="*/ 0 h 32"/>
                  <a:gd name="T32" fmla="*/ 11 w 31"/>
                  <a:gd name="T33" fmla="*/ 1 h 32"/>
                  <a:gd name="T34" fmla="*/ 8 w 31"/>
                  <a:gd name="T35" fmla="*/ 2 h 32"/>
                  <a:gd name="T36" fmla="*/ 4 w 31"/>
                  <a:gd name="T37" fmla="*/ 5 h 32"/>
                  <a:gd name="T38" fmla="*/ 2 w 31"/>
                  <a:gd name="T39" fmla="*/ 8 h 32"/>
                  <a:gd name="T40" fmla="*/ 0 w 31"/>
                  <a:gd name="T41" fmla="*/ 12 h 32"/>
                  <a:gd name="T42" fmla="*/ 0 w 31"/>
                  <a:gd name="T43" fmla="*/ 16 h 32"/>
                  <a:gd name="T44" fmla="*/ 0 w 31"/>
                  <a:gd name="T45" fmla="*/ 20 h 32"/>
                  <a:gd name="T46" fmla="*/ 2 w 31"/>
                  <a:gd name="T47" fmla="*/ 23 h 32"/>
                  <a:gd name="T48" fmla="*/ 4 w 3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2">
                    <a:moveTo>
                      <a:pt x="4" y="27"/>
                    </a:moveTo>
                    <a:lnTo>
                      <a:pt x="8" y="30"/>
                    </a:lnTo>
                    <a:lnTo>
                      <a:pt x="11" y="32"/>
                    </a:lnTo>
                    <a:lnTo>
                      <a:pt x="15" y="32"/>
                    </a:lnTo>
                    <a:lnTo>
                      <a:pt x="19" y="32"/>
                    </a:lnTo>
                    <a:lnTo>
                      <a:pt x="23" y="30"/>
                    </a:lnTo>
                    <a:lnTo>
                      <a:pt x="26" y="27"/>
                    </a:lnTo>
                    <a:lnTo>
                      <a:pt x="29" y="23"/>
                    </a:lnTo>
                    <a:lnTo>
                      <a:pt x="30" y="20"/>
                    </a:lnTo>
                    <a:lnTo>
                      <a:pt x="31" y="16"/>
                    </a:lnTo>
                    <a:lnTo>
                      <a:pt x="30" y="12"/>
                    </a:lnTo>
                    <a:lnTo>
                      <a:pt x="29" y="8"/>
                    </a:lnTo>
                    <a:lnTo>
                      <a:pt x="26" y="5"/>
                    </a:lnTo>
                    <a:lnTo>
                      <a:pt x="23" y="2"/>
                    </a:lnTo>
                    <a:lnTo>
                      <a:pt x="19" y="1"/>
                    </a:lnTo>
                    <a:lnTo>
                      <a:pt x="15" y="0"/>
                    </a:lnTo>
                    <a:lnTo>
                      <a:pt x="11" y="1"/>
                    </a:lnTo>
                    <a:lnTo>
                      <a:pt x="8" y="2"/>
                    </a:lnTo>
                    <a:lnTo>
                      <a:pt x="4" y="5"/>
                    </a:lnTo>
                    <a:lnTo>
                      <a:pt x="2" y="8"/>
                    </a:lnTo>
                    <a:lnTo>
                      <a:pt x="0" y="12"/>
                    </a:lnTo>
                    <a:lnTo>
                      <a:pt x="0" y="16"/>
                    </a:lnTo>
                    <a:lnTo>
                      <a:pt x="0" y="20"/>
                    </a:lnTo>
                    <a:lnTo>
                      <a:pt x="2" y="23"/>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0" name="Freeform 150"/>
              <p:cNvSpPr>
                <a:spLocks/>
              </p:cNvSpPr>
              <p:nvPr/>
            </p:nvSpPr>
            <p:spPr bwMode="auto">
              <a:xfrm>
                <a:off x="1922463" y="3287713"/>
                <a:ext cx="50800" cy="52388"/>
              </a:xfrm>
              <a:custGeom>
                <a:avLst/>
                <a:gdLst>
                  <a:gd name="T0" fmla="*/ 5 w 32"/>
                  <a:gd name="T1" fmla="*/ 28 h 33"/>
                  <a:gd name="T2" fmla="*/ 8 w 32"/>
                  <a:gd name="T3" fmla="*/ 30 h 33"/>
                  <a:gd name="T4" fmla="*/ 12 w 32"/>
                  <a:gd name="T5" fmla="*/ 32 h 33"/>
                  <a:gd name="T6" fmla="*/ 16 w 32"/>
                  <a:gd name="T7" fmla="*/ 33 h 33"/>
                  <a:gd name="T8" fmla="*/ 21 w 32"/>
                  <a:gd name="T9" fmla="*/ 32 h 33"/>
                  <a:gd name="T10" fmla="*/ 25 w 32"/>
                  <a:gd name="T11" fmla="*/ 30 h 33"/>
                  <a:gd name="T12" fmla="*/ 28 w 32"/>
                  <a:gd name="T13" fmla="*/ 28 h 33"/>
                  <a:gd name="T14" fmla="*/ 30 w 32"/>
                  <a:gd name="T15" fmla="*/ 25 h 33"/>
                  <a:gd name="T16" fmla="*/ 32 w 32"/>
                  <a:gd name="T17" fmla="*/ 21 h 33"/>
                  <a:gd name="T18" fmla="*/ 32 w 32"/>
                  <a:gd name="T19" fmla="*/ 17 h 33"/>
                  <a:gd name="T20" fmla="*/ 32 w 32"/>
                  <a:gd name="T21" fmla="*/ 13 h 33"/>
                  <a:gd name="T22" fmla="*/ 30 w 32"/>
                  <a:gd name="T23" fmla="*/ 8 h 33"/>
                  <a:gd name="T24" fmla="*/ 28 w 32"/>
                  <a:gd name="T25" fmla="*/ 5 h 33"/>
                  <a:gd name="T26" fmla="*/ 25 w 32"/>
                  <a:gd name="T27" fmla="*/ 2 h 33"/>
                  <a:gd name="T28" fmla="*/ 21 w 32"/>
                  <a:gd name="T29" fmla="*/ 1 h 33"/>
                  <a:gd name="T30" fmla="*/ 16 w 32"/>
                  <a:gd name="T31" fmla="*/ 0 h 33"/>
                  <a:gd name="T32" fmla="*/ 12 w 32"/>
                  <a:gd name="T33" fmla="*/ 1 h 33"/>
                  <a:gd name="T34" fmla="*/ 8 w 32"/>
                  <a:gd name="T35" fmla="*/ 2 h 33"/>
                  <a:gd name="T36" fmla="*/ 5 w 32"/>
                  <a:gd name="T37" fmla="*/ 5 h 33"/>
                  <a:gd name="T38" fmla="*/ 2 w 32"/>
                  <a:gd name="T39" fmla="*/ 8 h 33"/>
                  <a:gd name="T40" fmla="*/ 1 w 32"/>
                  <a:gd name="T41" fmla="*/ 13 h 33"/>
                  <a:gd name="T42" fmla="*/ 0 w 32"/>
                  <a:gd name="T43" fmla="*/ 17 h 33"/>
                  <a:gd name="T44" fmla="*/ 1 w 32"/>
                  <a:gd name="T45" fmla="*/ 21 h 33"/>
                  <a:gd name="T46" fmla="*/ 2 w 32"/>
                  <a:gd name="T47" fmla="*/ 25 h 33"/>
                  <a:gd name="T48" fmla="*/ 5 w 32"/>
                  <a:gd name="T4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5" y="28"/>
                    </a:moveTo>
                    <a:lnTo>
                      <a:pt x="8" y="30"/>
                    </a:lnTo>
                    <a:lnTo>
                      <a:pt x="12" y="32"/>
                    </a:lnTo>
                    <a:lnTo>
                      <a:pt x="16" y="33"/>
                    </a:lnTo>
                    <a:lnTo>
                      <a:pt x="21" y="32"/>
                    </a:lnTo>
                    <a:lnTo>
                      <a:pt x="25" y="30"/>
                    </a:lnTo>
                    <a:lnTo>
                      <a:pt x="28" y="28"/>
                    </a:lnTo>
                    <a:lnTo>
                      <a:pt x="30" y="25"/>
                    </a:lnTo>
                    <a:lnTo>
                      <a:pt x="32" y="21"/>
                    </a:lnTo>
                    <a:lnTo>
                      <a:pt x="32" y="17"/>
                    </a:lnTo>
                    <a:lnTo>
                      <a:pt x="32" y="13"/>
                    </a:lnTo>
                    <a:lnTo>
                      <a:pt x="30" y="8"/>
                    </a:lnTo>
                    <a:lnTo>
                      <a:pt x="28" y="5"/>
                    </a:lnTo>
                    <a:lnTo>
                      <a:pt x="25" y="2"/>
                    </a:lnTo>
                    <a:lnTo>
                      <a:pt x="21" y="1"/>
                    </a:lnTo>
                    <a:lnTo>
                      <a:pt x="16" y="0"/>
                    </a:lnTo>
                    <a:lnTo>
                      <a:pt x="12" y="1"/>
                    </a:lnTo>
                    <a:lnTo>
                      <a:pt x="8" y="2"/>
                    </a:lnTo>
                    <a:lnTo>
                      <a:pt x="5" y="5"/>
                    </a:lnTo>
                    <a:lnTo>
                      <a:pt x="2" y="8"/>
                    </a:lnTo>
                    <a:lnTo>
                      <a:pt x="1" y="13"/>
                    </a:lnTo>
                    <a:lnTo>
                      <a:pt x="0" y="17"/>
                    </a:lnTo>
                    <a:lnTo>
                      <a:pt x="1" y="21"/>
                    </a:lnTo>
                    <a:lnTo>
                      <a:pt x="2" y="25"/>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1" name="Freeform 151"/>
              <p:cNvSpPr>
                <a:spLocks/>
              </p:cNvSpPr>
              <p:nvPr/>
            </p:nvSpPr>
            <p:spPr bwMode="auto">
              <a:xfrm>
                <a:off x="1997075" y="3273425"/>
                <a:ext cx="50800" cy="50800"/>
              </a:xfrm>
              <a:custGeom>
                <a:avLst/>
                <a:gdLst>
                  <a:gd name="T0" fmla="*/ 5 w 32"/>
                  <a:gd name="T1" fmla="*/ 27 h 32"/>
                  <a:gd name="T2" fmla="*/ 9 w 32"/>
                  <a:gd name="T3" fmla="*/ 30 h 32"/>
                  <a:gd name="T4" fmla="*/ 12 w 32"/>
                  <a:gd name="T5" fmla="*/ 31 h 32"/>
                  <a:gd name="T6" fmla="*/ 16 w 32"/>
                  <a:gd name="T7" fmla="*/ 32 h 32"/>
                  <a:gd name="T8" fmla="*/ 21 w 32"/>
                  <a:gd name="T9" fmla="*/ 31 h 32"/>
                  <a:gd name="T10" fmla="*/ 24 w 32"/>
                  <a:gd name="T11" fmla="*/ 30 h 32"/>
                  <a:gd name="T12" fmla="*/ 28 w 32"/>
                  <a:gd name="T13" fmla="*/ 27 h 32"/>
                  <a:gd name="T14" fmla="*/ 30 w 32"/>
                  <a:gd name="T15" fmla="*/ 24 h 32"/>
                  <a:gd name="T16" fmla="*/ 31 w 32"/>
                  <a:gd name="T17" fmla="*/ 19 h 32"/>
                  <a:gd name="T18" fmla="*/ 32 w 32"/>
                  <a:gd name="T19" fmla="*/ 15 h 32"/>
                  <a:gd name="T20" fmla="*/ 31 w 32"/>
                  <a:gd name="T21" fmla="*/ 11 h 32"/>
                  <a:gd name="T22" fmla="*/ 30 w 32"/>
                  <a:gd name="T23" fmla="*/ 7 h 32"/>
                  <a:gd name="T24" fmla="*/ 28 w 32"/>
                  <a:gd name="T25" fmla="*/ 4 h 32"/>
                  <a:gd name="T26" fmla="*/ 24 w 32"/>
                  <a:gd name="T27" fmla="*/ 2 h 32"/>
                  <a:gd name="T28" fmla="*/ 21 w 32"/>
                  <a:gd name="T29" fmla="*/ 0 h 32"/>
                  <a:gd name="T30" fmla="*/ 16 w 32"/>
                  <a:gd name="T31" fmla="*/ 0 h 32"/>
                  <a:gd name="T32" fmla="*/ 12 w 32"/>
                  <a:gd name="T33" fmla="*/ 0 h 32"/>
                  <a:gd name="T34" fmla="*/ 9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9" y="30"/>
                    </a:lnTo>
                    <a:lnTo>
                      <a:pt x="12" y="31"/>
                    </a:lnTo>
                    <a:lnTo>
                      <a:pt x="16" y="32"/>
                    </a:lnTo>
                    <a:lnTo>
                      <a:pt x="21" y="31"/>
                    </a:lnTo>
                    <a:lnTo>
                      <a:pt x="24" y="30"/>
                    </a:lnTo>
                    <a:lnTo>
                      <a:pt x="28" y="27"/>
                    </a:lnTo>
                    <a:lnTo>
                      <a:pt x="30" y="24"/>
                    </a:lnTo>
                    <a:lnTo>
                      <a:pt x="31" y="19"/>
                    </a:lnTo>
                    <a:lnTo>
                      <a:pt x="32" y="15"/>
                    </a:lnTo>
                    <a:lnTo>
                      <a:pt x="31" y="11"/>
                    </a:lnTo>
                    <a:lnTo>
                      <a:pt x="30" y="7"/>
                    </a:lnTo>
                    <a:lnTo>
                      <a:pt x="28" y="4"/>
                    </a:lnTo>
                    <a:lnTo>
                      <a:pt x="24" y="2"/>
                    </a:lnTo>
                    <a:lnTo>
                      <a:pt x="21" y="0"/>
                    </a:lnTo>
                    <a:lnTo>
                      <a:pt x="16" y="0"/>
                    </a:lnTo>
                    <a:lnTo>
                      <a:pt x="12" y="0"/>
                    </a:lnTo>
                    <a:lnTo>
                      <a:pt x="9" y="2"/>
                    </a:lnTo>
                    <a:lnTo>
                      <a:pt x="5" y="4"/>
                    </a:lnTo>
                    <a:lnTo>
                      <a:pt x="2" y="7"/>
                    </a:lnTo>
                    <a:lnTo>
                      <a:pt x="0" y="11"/>
                    </a:lnTo>
                    <a:lnTo>
                      <a:pt x="0" y="15"/>
                    </a:lnTo>
                    <a:lnTo>
                      <a:pt x="0" y="19"/>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2" name="Freeform 152"/>
              <p:cNvSpPr>
                <a:spLocks/>
              </p:cNvSpPr>
              <p:nvPr/>
            </p:nvSpPr>
            <p:spPr bwMode="auto">
              <a:xfrm>
                <a:off x="2020888" y="3249613"/>
                <a:ext cx="50800" cy="50800"/>
              </a:xfrm>
              <a:custGeom>
                <a:avLst/>
                <a:gdLst>
                  <a:gd name="T0" fmla="*/ 5 w 32"/>
                  <a:gd name="T1" fmla="*/ 27 h 32"/>
                  <a:gd name="T2" fmla="*/ 8 w 32"/>
                  <a:gd name="T3" fmla="*/ 30 h 32"/>
                  <a:gd name="T4" fmla="*/ 11 w 32"/>
                  <a:gd name="T5" fmla="*/ 32 h 32"/>
                  <a:gd name="T6" fmla="*/ 15 w 32"/>
                  <a:gd name="T7" fmla="*/ 32 h 32"/>
                  <a:gd name="T8" fmla="*/ 20 w 32"/>
                  <a:gd name="T9" fmla="*/ 32 h 32"/>
                  <a:gd name="T10" fmla="*/ 23 w 32"/>
                  <a:gd name="T11" fmla="*/ 30 h 32"/>
                  <a:gd name="T12" fmla="*/ 27 w 32"/>
                  <a:gd name="T13" fmla="*/ 27 h 32"/>
                  <a:gd name="T14" fmla="*/ 30 w 32"/>
                  <a:gd name="T15" fmla="*/ 24 h 32"/>
                  <a:gd name="T16" fmla="*/ 31 w 32"/>
                  <a:gd name="T17" fmla="*/ 21 h 32"/>
                  <a:gd name="T18" fmla="*/ 32 w 32"/>
                  <a:gd name="T19" fmla="*/ 17 h 32"/>
                  <a:gd name="T20" fmla="*/ 31 w 32"/>
                  <a:gd name="T21" fmla="*/ 12 h 32"/>
                  <a:gd name="T22" fmla="*/ 30 w 32"/>
                  <a:gd name="T23" fmla="*/ 9 h 32"/>
                  <a:gd name="T24" fmla="*/ 27 w 32"/>
                  <a:gd name="T25" fmla="*/ 5 h 32"/>
                  <a:gd name="T26" fmla="*/ 23 w 32"/>
                  <a:gd name="T27" fmla="*/ 3 h 32"/>
                  <a:gd name="T28" fmla="*/ 20 w 32"/>
                  <a:gd name="T29" fmla="*/ 2 h 32"/>
                  <a:gd name="T30" fmla="*/ 15 w 32"/>
                  <a:gd name="T31" fmla="*/ 0 h 32"/>
                  <a:gd name="T32" fmla="*/ 11 w 32"/>
                  <a:gd name="T33" fmla="*/ 2 h 32"/>
                  <a:gd name="T34" fmla="*/ 8 w 32"/>
                  <a:gd name="T35" fmla="*/ 3 h 32"/>
                  <a:gd name="T36" fmla="*/ 5 w 32"/>
                  <a:gd name="T37" fmla="*/ 5 h 32"/>
                  <a:gd name="T38" fmla="*/ 2 w 32"/>
                  <a:gd name="T39" fmla="*/ 9 h 32"/>
                  <a:gd name="T40" fmla="*/ 0 w 32"/>
                  <a:gd name="T41" fmla="*/ 12 h 32"/>
                  <a:gd name="T42" fmla="*/ 0 w 32"/>
                  <a:gd name="T43" fmla="*/ 17 h 32"/>
                  <a:gd name="T44" fmla="*/ 0 w 32"/>
                  <a:gd name="T45" fmla="*/ 21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2"/>
                    </a:lnTo>
                    <a:lnTo>
                      <a:pt x="15" y="32"/>
                    </a:lnTo>
                    <a:lnTo>
                      <a:pt x="20" y="32"/>
                    </a:lnTo>
                    <a:lnTo>
                      <a:pt x="23" y="30"/>
                    </a:lnTo>
                    <a:lnTo>
                      <a:pt x="27" y="27"/>
                    </a:lnTo>
                    <a:lnTo>
                      <a:pt x="30" y="24"/>
                    </a:lnTo>
                    <a:lnTo>
                      <a:pt x="31" y="21"/>
                    </a:lnTo>
                    <a:lnTo>
                      <a:pt x="32" y="17"/>
                    </a:lnTo>
                    <a:lnTo>
                      <a:pt x="31" y="12"/>
                    </a:lnTo>
                    <a:lnTo>
                      <a:pt x="30" y="9"/>
                    </a:lnTo>
                    <a:lnTo>
                      <a:pt x="27" y="5"/>
                    </a:lnTo>
                    <a:lnTo>
                      <a:pt x="23" y="3"/>
                    </a:lnTo>
                    <a:lnTo>
                      <a:pt x="20" y="2"/>
                    </a:lnTo>
                    <a:lnTo>
                      <a:pt x="15" y="0"/>
                    </a:lnTo>
                    <a:lnTo>
                      <a:pt x="11" y="2"/>
                    </a:lnTo>
                    <a:lnTo>
                      <a:pt x="8" y="3"/>
                    </a:lnTo>
                    <a:lnTo>
                      <a:pt x="5" y="5"/>
                    </a:lnTo>
                    <a:lnTo>
                      <a:pt x="2" y="9"/>
                    </a:lnTo>
                    <a:lnTo>
                      <a:pt x="0" y="12"/>
                    </a:lnTo>
                    <a:lnTo>
                      <a:pt x="0" y="17"/>
                    </a:lnTo>
                    <a:lnTo>
                      <a:pt x="0" y="21"/>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3" name="Freeform 153"/>
              <p:cNvSpPr>
                <a:spLocks/>
              </p:cNvSpPr>
              <p:nvPr/>
            </p:nvSpPr>
            <p:spPr bwMode="auto">
              <a:xfrm>
                <a:off x="1884363" y="3302000"/>
                <a:ext cx="50800" cy="50800"/>
              </a:xfrm>
              <a:custGeom>
                <a:avLst/>
                <a:gdLst>
                  <a:gd name="T0" fmla="*/ 4 w 32"/>
                  <a:gd name="T1" fmla="*/ 27 h 32"/>
                  <a:gd name="T2" fmla="*/ 7 w 32"/>
                  <a:gd name="T3" fmla="*/ 30 h 32"/>
                  <a:gd name="T4" fmla="*/ 12 w 32"/>
                  <a:gd name="T5" fmla="*/ 31 h 32"/>
                  <a:gd name="T6" fmla="*/ 16 w 32"/>
                  <a:gd name="T7" fmla="*/ 32 h 32"/>
                  <a:gd name="T8" fmla="*/ 20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8 h 32"/>
                  <a:gd name="T24" fmla="*/ 27 w 32"/>
                  <a:gd name="T25" fmla="*/ 5 h 32"/>
                  <a:gd name="T26" fmla="*/ 24 w 32"/>
                  <a:gd name="T27" fmla="*/ 3 h 32"/>
                  <a:gd name="T28" fmla="*/ 20 w 32"/>
                  <a:gd name="T29" fmla="*/ 0 h 32"/>
                  <a:gd name="T30" fmla="*/ 16 w 32"/>
                  <a:gd name="T31" fmla="*/ 0 h 32"/>
                  <a:gd name="T32" fmla="*/ 12 w 32"/>
                  <a:gd name="T33" fmla="*/ 0 h 32"/>
                  <a:gd name="T34" fmla="*/ 7 w 32"/>
                  <a:gd name="T35" fmla="*/ 3 h 32"/>
                  <a:gd name="T36" fmla="*/ 4 w 32"/>
                  <a:gd name="T37" fmla="*/ 5 h 32"/>
                  <a:gd name="T38" fmla="*/ 2 w 32"/>
                  <a:gd name="T39" fmla="*/ 8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7" y="30"/>
                    </a:lnTo>
                    <a:lnTo>
                      <a:pt x="12" y="31"/>
                    </a:lnTo>
                    <a:lnTo>
                      <a:pt x="16" y="32"/>
                    </a:lnTo>
                    <a:lnTo>
                      <a:pt x="20" y="31"/>
                    </a:lnTo>
                    <a:lnTo>
                      <a:pt x="24" y="30"/>
                    </a:lnTo>
                    <a:lnTo>
                      <a:pt x="27" y="27"/>
                    </a:lnTo>
                    <a:lnTo>
                      <a:pt x="30" y="24"/>
                    </a:lnTo>
                    <a:lnTo>
                      <a:pt x="31" y="20"/>
                    </a:lnTo>
                    <a:lnTo>
                      <a:pt x="32" y="16"/>
                    </a:lnTo>
                    <a:lnTo>
                      <a:pt x="31" y="12"/>
                    </a:lnTo>
                    <a:lnTo>
                      <a:pt x="30" y="8"/>
                    </a:lnTo>
                    <a:lnTo>
                      <a:pt x="27" y="5"/>
                    </a:lnTo>
                    <a:lnTo>
                      <a:pt x="24" y="3"/>
                    </a:lnTo>
                    <a:lnTo>
                      <a:pt x="20" y="0"/>
                    </a:lnTo>
                    <a:lnTo>
                      <a:pt x="16" y="0"/>
                    </a:lnTo>
                    <a:lnTo>
                      <a:pt x="12" y="0"/>
                    </a:lnTo>
                    <a:lnTo>
                      <a:pt x="7" y="3"/>
                    </a:lnTo>
                    <a:lnTo>
                      <a:pt x="4" y="5"/>
                    </a:lnTo>
                    <a:lnTo>
                      <a:pt x="2" y="8"/>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4" name="Freeform 154"/>
              <p:cNvSpPr>
                <a:spLocks/>
              </p:cNvSpPr>
              <p:nvPr/>
            </p:nvSpPr>
            <p:spPr bwMode="auto">
              <a:xfrm>
                <a:off x="1843088" y="3325813"/>
                <a:ext cx="50800" cy="50800"/>
              </a:xfrm>
              <a:custGeom>
                <a:avLst/>
                <a:gdLst>
                  <a:gd name="T0" fmla="*/ 6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5 h 32"/>
                  <a:gd name="T16" fmla="*/ 32 w 32"/>
                  <a:gd name="T17" fmla="*/ 21 h 32"/>
                  <a:gd name="T18" fmla="*/ 32 w 32"/>
                  <a:gd name="T19" fmla="*/ 16 h 32"/>
                  <a:gd name="T20" fmla="*/ 32 w 32"/>
                  <a:gd name="T21" fmla="*/ 12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9 w 32"/>
                  <a:gd name="T35" fmla="*/ 2 h 32"/>
                  <a:gd name="T36" fmla="*/ 6 w 32"/>
                  <a:gd name="T37" fmla="*/ 5 h 32"/>
                  <a:gd name="T38" fmla="*/ 3 w 32"/>
                  <a:gd name="T39" fmla="*/ 8 h 32"/>
                  <a:gd name="T40" fmla="*/ 1 w 32"/>
                  <a:gd name="T41" fmla="*/ 12 h 32"/>
                  <a:gd name="T42" fmla="*/ 0 w 32"/>
                  <a:gd name="T43" fmla="*/ 16 h 32"/>
                  <a:gd name="T44" fmla="*/ 1 w 32"/>
                  <a:gd name="T45" fmla="*/ 21 h 32"/>
                  <a:gd name="T46" fmla="*/ 3 w 32"/>
                  <a:gd name="T47" fmla="*/ 25 h 32"/>
                  <a:gd name="T48" fmla="*/ 6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8"/>
                    </a:moveTo>
                    <a:lnTo>
                      <a:pt x="9" y="30"/>
                    </a:lnTo>
                    <a:lnTo>
                      <a:pt x="13" y="32"/>
                    </a:lnTo>
                    <a:lnTo>
                      <a:pt x="17" y="32"/>
                    </a:lnTo>
                    <a:lnTo>
                      <a:pt x="21" y="32"/>
                    </a:lnTo>
                    <a:lnTo>
                      <a:pt x="25" y="30"/>
                    </a:lnTo>
                    <a:lnTo>
                      <a:pt x="28" y="28"/>
                    </a:lnTo>
                    <a:lnTo>
                      <a:pt x="30" y="25"/>
                    </a:lnTo>
                    <a:lnTo>
                      <a:pt x="32" y="21"/>
                    </a:lnTo>
                    <a:lnTo>
                      <a:pt x="32" y="16"/>
                    </a:lnTo>
                    <a:lnTo>
                      <a:pt x="32" y="12"/>
                    </a:lnTo>
                    <a:lnTo>
                      <a:pt x="30" y="8"/>
                    </a:lnTo>
                    <a:lnTo>
                      <a:pt x="28" y="5"/>
                    </a:lnTo>
                    <a:lnTo>
                      <a:pt x="25" y="2"/>
                    </a:lnTo>
                    <a:lnTo>
                      <a:pt x="21" y="1"/>
                    </a:lnTo>
                    <a:lnTo>
                      <a:pt x="17" y="0"/>
                    </a:lnTo>
                    <a:lnTo>
                      <a:pt x="13" y="1"/>
                    </a:lnTo>
                    <a:lnTo>
                      <a:pt x="9" y="2"/>
                    </a:lnTo>
                    <a:lnTo>
                      <a:pt x="6" y="5"/>
                    </a:lnTo>
                    <a:lnTo>
                      <a:pt x="3" y="8"/>
                    </a:lnTo>
                    <a:lnTo>
                      <a:pt x="1" y="12"/>
                    </a:lnTo>
                    <a:lnTo>
                      <a:pt x="0" y="16"/>
                    </a:lnTo>
                    <a:lnTo>
                      <a:pt x="1" y="21"/>
                    </a:lnTo>
                    <a:lnTo>
                      <a:pt x="3" y="25"/>
                    </a:lnTo>
                    <a:lnTo>
                      <a:pt x="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5" name="Freeform 155"/>
              <p:cNvSpPr>
                <a:spLocks/>
              </p:cNvSpPr>
              <p:nvPr/>
            </p:nvSpPr>
            <p:spPr bwMode="auto">
              <a:xfrm>
                <a:off x="1871663" y="3359150"/>
                <a:ext cx="50800" cy="49213"/>
              </a:xfrm>
              <a:custGeom>
                <a:avLst/>
                <a:gdLst>
                  <a:gd name="T0" fmla="*/ 4 w 32"/>
                  <a:gd name="T1" fmla="*/ 26 h 31"/>
                  <a:gd name="T2" fmla="*/ 7 w 32"/>
                  <a:gd name="T3" fmla="*/ 29 h 31"/>
                  <a:gd name="T4" fmla="*/ 11 w 32"/>
                  <a:gd name="T5" fmla="*/ 30 h 31"/>
                  <a:gd name="T6" fmla="*/ 15 w 32"/>
                  <a:gd name="T7" fmla="*/ 31 h 31"/>
                  <a:gd name="T8" fmla="*/ 20 w 32"/>
                  <a:gd name="T9" fmla="*/ 30 h 31"/>
                  <a:gd name="T10" fmla="*/ 24 w 32"/>
                  <a:gd name="T11" fmla="*/ 29 h 31"/>
                  <a:gd name="T12" fmla="*/ 27 w 32"/>
                  <a:gd name="T13" fmla="*/ 26 h 31"/>
                  <a:gd name="T14" fmla="*/ 30 w 32"/>
                  <a:gd name="T15" fmla="*/ 23 h 31"/>
                  <a:gd name="T16" fmla="*/ 31 w 32"/>
                  <a:gd name="T17" fmla="*/ 19 h 31"/>
                  <a:gd name="T18" fmla="*/ 32 w 32"/>
                  <a:gd name="T19" fmla="*/ 15 h 31"/>
                  <a:gd name="T20" fmla="*/ 31 w 32"/>
                  <a:gd name="T21" fmla="*/ 11 h 31"/>
                  <a:gd name="T22" fmla="*/ 30 w 32"/>
                  <a:gd name="T23" fmla="*/ 7 h 31"/>
                  <a:gd name="T24" fmla="*/ 27 w 32"/>
                  <a:gd name="T25" fmla="*/ 4 h 31"/>
                  <a:gd name="T26" fmla="*/ 24 w 32"/>
                  <a:gd name="T27" fmla="*/ 2 h 31"/>
                  <a:gd name="T28" fmla="*/ 20 w 32"/>
                  <a:gd name="T29" fmla="*/ 0 h 31"/>
                  <a:gd name="T30" fmla="*/ 15 w 32"/>
                  <a:gd name="T31" fmla="*/ 0 h 31"/>
                  <a:gd name="T32" fmla="*/ 11 w 32"/>
                  <a:gd name="T33" fmla="*/ 0 h 31"/>
                  <a:gd name="T34" fmla="*/ 7 w 32"/>
                  <a:gd name="T35" fmla="*/ 2 h 31"/>
                  <a:gd name="T36" fmla="*/ 4 w 32"/>
                  <a:gd name="T37" fmla="*/ 4 h 31"/>
                  <a:gd name="T38" fmla="*/ 2 w 32"/>
                  <a:gd name="T39" fmla="*/ 7 h 31"/>
                  <a:gd name="T40" fmla="*/ 0 w 32"/>
                  <a:gd name="T41" fmla="*/ 11 h 31"/>
                  <a:gd name="T42" fmla="*/ 0 w 32"/>
                  <a:gd name="T43" fmla="*/ 15 h 31"/>
                  <a:gd name="T44" fmla="*/ 0 w 32"/>
                  <a:gd name="T45" fmla="*/ 19 h 31"/>
                  <a:gd name="T46" fmla="*/ 2 w 32"/>
                  <a:gd name="T47" fmla="*/ 23 h 31"/>
                  <a:gd name="T48" fmla="*/ 4 w 32"/>
                  <a:gd name="T49"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1">
                    <a:moveTo>
                      <a:pt x="4" y="26"/>
                    </a:moveTo>
                    <a:lnTo>
                      <a:pt x="7" y="29"/>
                    </a:lnTo>
                    <a:lnTo>
                      <a:pt x="11" y="30"/>
                    </a:lnTo>
                    <a:lnTo>
                      <a:pt x="15" y="31"/>
                    </a:lnTo>
                    <a:lnTo>
                      <a:pt x="20" y="30"/>
                    </a:lnTo>
                    <a:lnTo>
                      <a:pt x="24" y="29"/>
                    </a:lnTo>
                    <a:lnTo>
                      <a:pt x="27" y="26"/>
                    </a:lnTo>
                    <a:lnTo>
                      <a:pt x="30" y="23"/>
                    </a:lnTo>
                    <a:lnTo>
                      <a:pt x="31" y="19"/>
                    </a:lnTo>
                    <a:lnTo>
                      <a:pt x="32" y="15"/>
                    </a:lnTo>
                    <a:lnTo>
                      <a:pt x="31" y="11"/>
                    </a:lnTo>
                    <a:lnTo>
                      <a:pt x="30" y="7"/>
                    </a:lnTo>
                    <a:lnTo>
                      <a:pt x="27" y="4"/>
                    </a:lnTo>
                    <a:lnTo>
                      <a:pt x="24" y="2"/>
                    </a:lnTo>
                    <a:lnTo>
                      <a:pt x="20" y="0"/>
                    </a:lnTo>
                    <a:lnTo>
                      <a:pt x="15" y="0"/>
                    </a:lnTo>
                    <a:lnTo>
                      <a:pt x="11" y="0"/>
                    </a:lnTo>
                    <a:lnTo>
                      <a:pt x="7" y="2"/>
                    </a:lnTo>
                    <a:lnTo>
                      <a:pt x="4" y="4"/>
                    </a:lnTo>
                    <a:lnTo>
                      <a:pt x="2" y="7"/>
                    </a:lnTo>
                    <a:lnTo>
                      <a:pt x="0" y="11"/>
                    </a:lnTo>
                    <a:lnTo>
                      <a:pt x="0" y="15"/>
                    </a:lnTo>
                    <a:lnTo>
                      <a:pt x="0" y="19"/>
                    </a:lnTo>
                    <a:lnTo>
                      <a:pt x="2" y="23"/>
                    </a:lnTo>
                    <a:lnTo>
                      <a:pt x="4" y="2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6" name="Freeform 156"/>
              <p:cNvSpPr>
                <a:spLocks/>
              </p:cNvSpPr>
              <p:nvPr/>
            </p:nvSpPr>
            <p:spPr bwMode="auto">
              <a:xfrm>
                <a:off x="1901825" y="3317875"/>
                <a:ext cx="49213" cy="50800"/>
              </a:xfrm>
              <a:custGeom>
                <a:avLst/>
                <a:gdLst>
                  <a:gd name="T0" fmla="*/ 5 w 31"/>
                  <a:gd name="T1" fmla="*/ 27 h 32"/>
                  <a:gd name="T2" fmla="*/ 8 w 31"/>
                  <a:gd name="T3" fmla="*/ 30 h 32"/>
                  <a:gd name="T4" fmla="*/ 12 w 31"/>
                  <a:gd name="T5" fmla="*/ 31 h 32"/>
                  <a:gd name="T6" fmla="*/ 16 w 31"/>
                  <a:gd name="T7" fmla="*/ 32 h 32"/>
                  <a:gd name="T8" fmla="*/ 20 w 31"/>
                  <a:gd name="T9" fmla="*/ 31 h 32"/>
                  <a:gd name="T10" fmla="*/ 24 w 31"/>
                  <a:gd name="T11" fmla="*/ 30 h 32"/>
                  <a:gd name="T12" fmla="*/ 27 w 31"/>
                  <a:gd name="T13" fmla="*/ 27 h 32"/>
                  <a:gd name="T14" fmla="*/ 29 w 31"/>
                  <a:gd name="T15" fmla="*/ 23 h 32"/>
                  <a:gd name="T16" fmla="*/ 31 w 31"/>
                  <a:gd name="T17" fmla="*/ 19 h 32"/>
                  <a:gd name="T18" fmla="*/ 31 w 31"/>
                  <a:gd name="T19" fmla="*/ 15 h 32"/>
                  <a:gd name="T20" fmla="*/ 31 w 31"/>
                  <a:gd name="T21" fmla="*/ 11 h 32"/>
                  <a:gd name="T22" fmla="*/ 29 w 31"/>
                  <a:gd name="T23" fmla="*/ 7 h 32"/>
                  <a:gd name="T24" fmla="*/ 27 w 31"/>
                  <a:gd name="T25" fmla="*/ 4 h 32"/>
                  <a:gd name="T26" fmla="*/ 24 w 31"/>
                  <a:gd name="T27" fmla="*/ 2 h 32"/>
                  <a:gd name="T28" fmla="*/ 20 w 31"/>
                  <a:gd name="T29" fmla="*/ 0 h 32"/>
                  <a:gd name="T30" fmla="*/ 16 w 31"/>
                  <a:gd name="T31" fmla="*/ 0 h 32"/>
                  <a:gd name="T32" fmla="*/ 12 w 31"/>
                  <a:gd name="T33" fmla="*/ 0 h 32"/>
                  <a:gd name="T34" fmla="*/ 8 w 31"/>
                  <a:gd name="T35" fmla="*/ 2 h 32"/>
                  <a:gd name="T36" fmla="*/ 5 w 31"/>
                  <a:gd name="T37" fmla="*/ 4 h 32"/>
                  <a:gd name="T38" fmla="*/ 2 w 31"/>
                  <a:gd name="T39" fmla="*/ 7 h 32"/>
                  <a:gd name="T40" fmla="*/ 1 w 31"/>
                  <a:gd name="T41" fmla="*/ 11 h 32"/>
                  <a:gd name="T42" fmla="*/ 0 w 31"/>
                  <a:gd name="T43" fmla="*/ 15 h 32"/>
                  <a:gd name="T44" fmla="*/ 1 w 31"/>
                  <a:gd name="T45" fmla="*/ 19 h 32"/>
                  <a:gd name="T46" fmla="*/ 2 w 31"/>
                  <a:gd name="T47" fmla="*/ 23 h 32"/>
                  <a:gd name="T48" fmla="*/ 5 w 3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2">
                    <a:moveTo>
                      <a:pt x="5" y="27"/>
                    </a:moveTo>
                    <a:lnTo>
                      <a:pt x="8" y="30"/>
                    </a:lnTo>
                    <a:lnTo>
                      <a:pt x="12" y="31"/>
                    </a:lnTo>
                    <a:lnTo>
                      <a:pt x="16" y="32"/>
                    </a:lnTo>
                    <a:lnTo>
                      <a:pt x="20" y="31"/>
                    </a:lnTo>
                    <a:lnTo>
                      <a:pt x="24" y="30"/>
                    </a:lnTo>
                    <a:lnTo>
                      <a:pt x="27" y="27"/>
                    </a:lnTo>
                    <a:lnTo>
                      <a:pt x="29" y="23"/>
                    </a:lnTo>
                    <a:lnTo>
                      <a:pt x="31" y="19"/>
                    </a:lnTo>
                    <a:lnTo>
                      <a:pt x="31" y="15"/>
                    </a:lnTo>
                    <a:lnTo>
                      <a:pt x="31" y="11"/>
                    </a:lnTo>
                    <a:lnTo>
                      <a:pt x="29" y="7"/>
                    </a:lnTo>
                    <a:lnTo>
                      <a:pt x="27" y="4"/>
                    </a:lnTo>
                    <a:lnTo>
                      <a:pt x="24" y="2"/>
                    </a:lnTo>
                    <a:lnTo>
                      <a:pt x="20" y="0"/>
                    </a:lnTo>
                    <a:lnTo>
                      <a:pt x="16" y="0"/>
                    </a:lnTo>
                    <a:lnTo>
                      <a:pt x="12" y="0"/>
                    </a:lnTo>
                    <a:lnTo>
                      <a:pt x="8" y="2"/>
                    </a:lnTo>
                    <a:lnTo>
                      <a:pt x="5" y="4"/>
                    </a:lnTo>
                    <a:lnTo>
                      <a:pt x="2" y="7"/>
                    </a:lnTo>
                    <a:lnTo>
                      <a:pt x="1" y="11"/>
                    </a:lnTo>
                    <a:lnTo>
                      <a:pt x="0" y="15"/>
                    </a:lnTo>
                    <a:lnTo>
                      <a:pt x="1" y="19"/>
                    </a:lnTo>
                    <a:lnTo>
                      <a:pt x="2" y="23"/>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7" name="Freeform 157"/>
              <p:cNvSpPr>
                <a:spLocks/>
              </p:cNvSpPr>
              <p:nvPr/>
            </p:nvSpPr>
            <p:spPr bwMode="auto">
              <a:xfrm>
                <a:off x="1858963" y="3387725"/>
                <a:ext cx="50800" cy="50800"/>
              </a:xfrm>
              <a:custGeom>
                <a:avLst/>
                <a:gdLst>
                  <a:gd name="T0" fmla="*/ 5 w 32"/>
                  <a:gd name="T1" fmla="*/ 27 h 32"/>
                  <a:gd name="T2" fmla="*/ 8 w 32"/>
                  <a:gd name="T3" fmla="*/ 30 h 32"/>
                  <a:gd name="T4" fmla="*/ 12 w 32"/>
                  <a:gd name="T5" fmla="*/ 31 h 32"/>
                  <a:gd name="T6" fmla="*/ 16 w 32"/>
                  <a:gd name="T7" fmla="*/ 32 h 32"/>
                  <a:gd name="T8" fmla="*/ 20 w 32"/>
                  <a:gd name="T9" fmla="*/ 31 h 32"/>
                  <a:gd name="T10" fmla="*/ 24 w 32"/>
                  <a:gd name="T11" fmla="*/ 30 h 32"/>
                  <a:gd name="T12" fmla="*/ 28 w 32"/>
                  <a:gd name="T13" fmla="*/ 27 h 32"/>
                  <a:gd name="T14" fmla="*/ 30 w 32"/>
                  <a:gd name="T15" fmla="*/ 24 h 32"/>
                  <a:gd name="T16" fmla="*/ 32 w 32"/>
                  <a:gd name="T17" fmla="*/ 20 h 32"/>
                  <a:gd name="T18" fmla="*/ 32 w 32"/>
                  <a:gd name="T19" fmla="*/ 16 h 32"/>
                  <a:gd name="T20" fmla="*/ 32 w 32"/>
                  <a:gd name="T21" fmla="*/ 11 h 32"/>
                  <a:gd name="T22" fmla="*/ 30 w 32"/>
                  <a:gd name="T23" fmla="*/ 7 h 32"/>
                  <a:gd name="T24" fmla="*/ 28 w 32"/>
                  <a:gd name="T25" fmla="*/ 4 h 32"/>
                  <a:gd name="T26" fmla="*/ 24 w 32"/>
                  <a:gd name="T27" fmla="*/ 2 h 32"/>
                  <a:gd name="T28" fmla="*/ 20 w 32"/>
                  <a:gd name="T29" fmla="*/ 0 h 32"/>
                  <a:gd name="T30" fmla="*/ 16 w 32"/>
                  <a:gd name="T31" fmla="*/ 0 h 32"/>
                  <a:gd name="T32" fmla="*/ 12 w 32"/>
                  <a:gd name="T33" fmla="*/ 0 h 32"/>
                  <a:gd name="T34" fmla="*/ 8 w 32"/>
                  <a:gd name="T35" fmla="*/ 2 h 32"/>
                  <a:gd name="T36" fmla="*/ 5 w 32"/>
                  <a:gd name="T37" fmla="*/ 4 h 32"/>
                  <a:gd name="T38" fmla="*/ 2 w 32"/>
                  <a:gd name="T39" fmla="*/ 7 h 32"/>
                  <a:gd name="T40" fmla="*/ 1 w 32"/>
                  <a:gd name="T41" fmla="*/ 11 h 32"/>
                  <a:gd name="T42" fmla="*/ 0 w 32"/>
                  <a:gd name="T43" fmla="*/ 16 h 32"/>
                  <a:gd name="T44" fmla="*/ 1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2" y="31"/>
                    </a:lnTo>
                    <a:lnTo>
                      <a:pt x="16" y="32"/>
                    </a:lnTo>
                    <a:lnTo>
                      <a:pt x="20" y="31"/>
                    </a:lnTo>
                    <a:lnTo>
                      <a:pt x="24" y="30"/>
                    </a:lnTo>
                    <a:lnTo>
                      <a:pt x="28" y="27"/>
                    </a:lnTo>
                    <a:lnTo>
                      <a:pt x="30" y="24"/>
                    </a:lnTo>
                    <a:lnTo>
                      <a:pt x="32" y="20"/>
                    </a:lnTo>
                    <a:lnTo>
                      <a:pt x="32" y="16"/>
                    </a:lnTo>
                    <a:lnTo>
                      <a:pt x="32" y="11"/>
                    </a:lnTo>
                    <a:lnTo>
                      <a:pt x="30" y="7"/>
                    </a:lnTo>
                    <a:lnTo>
                      <a:pt x="28" y="4"/>
                    </a:lnTo>
                    <a:lnTo>
                      <a:pt x="24" y="2"/>
                    </a:lnTo>
                    <a:lnTo>
                      <a:pt x="20" y="0"/>
                    </a:lnTo>
                    <a:lnTo>
                      <a:pt x="16" y="0"/>
                    </a:lnTo>
                    <a:lnTo>
                      <a:pt x="12" y="0"/>
                    </a:lnTo>
                    <a:lnTo>
                      <a:pt x="8" y="2"/>
                    </a:lnTo>
                    <a:lnTo>
                      <a:pt x="5" y="4"/>
                    </a:lnTo>
                    <a:lnTo>
                      <a:pt x="2" y="7"/>
                    </a:lnTo>
                    <a:lnTo>
                      <a:pt x="1" y="11"/>
                    </a:lnTo>
                    <a:lnTo>
                      <a:pt x="0" y="16"/>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8" name="Freeform 158"/>
              <p:cNvSpPr>
                <a:spLocks/>
              </p:cNvSpPr>
              <p:nvPr/>
            </p:nvSpPr>
            <p:spPr bwMode="auto">
              <a:xfrm>
                <a:off x="1831975" y="3402013"/>
                <a:ext cx="50800" cy="50800"/>
              </a:xfrm>
              <a:custGeom>
                <a:avLst/>
                <a:gdLst>
                  <a:gd name="T0" fmla="*/ 4 w 32"/>
                  <a:gd name="T1" fmla="*/ 27 h 32"/>
                  <a:gd name="T2" fmla="*/ 8 w 32"/>
                  <a:gd name="T3" fmla="*/ 30 h 32"/>
                  <a:gd name="T4" fmla="*/ 12 w 32"/>
                  <a:gd name="T5" fmla="*/ 31 h 32"/>
                  <a:gd name="T6" fmla="*/ 16 w 32"/>
                  <a:gd name="T7" fmla="*/ 32 h 32"/>
                  <a:gd name="T8" fmla="*/ 21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8 h 32"/>
                  <a:gd name="T24" fmla="*/ 27 w 32"/>
                  <a:gd name="T25" fmla="*/ 4 h 32"/>
                  <a:gd name="T26" fmla="*/ 24 w 32"/>
                  <a:gd name="T27" fmla="*/ 2 h 32"/>
                  <a:gd name="T28" fmla="*/ 21 w 32"/>
                  <a:gd name="T29" fmla="*/ 0 h 32"/>
                  <a:gd name="T30" fmla="*/ 16 w 32"/>
                  <a:gd name="T31" fmla="*/ 0 h 32"/>
                  <a:gd name="T32" fmla="*/ 12 w 32"/>
                  <a:gd name="T33" fmla="*/ 0 h 32"/>
                  <a:gd name="T34" fmla="*/ 8 w 32"/>
                  <a:gd name="T35" fmla="*/ 2 h 32"/>
                  <a:gd name="T36" fmla="*/ 4 w 32"/>
                  <a:gd name="T37" fmla="*/ 4 h 32"/>
                  <a:gd name="T38" fmla="*/ 2 w 32"/>
                  <a:gd name="T39" fmla="*/ 8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2" y="31"/>
                    </a:lnTo>
                    <a:lnTo>
                      <a:pt x="16" y="32"/>
                    </a:lnTo>
                    <a:lnTo>
                      <a:pt x="21" y="31"/>
                    </a:lnTo>
                    <a:lnTo>
                      <a:pt x="24" y="30"/>
                    </a:lnTo>
                    <a:lnTo>
                      <a:pt x="27" y="27"/>
                    </a:lnTo>
                    <a:lnTo>
                      <a:pt x="30" y="24"/>
                    </a:lnTo>
                    <a:lnTo>
                      <a:pt x="31" y="20"/>
                    </a:lnTo>
                    <a:lnTo>
                      <a:pt x="32" y="16"/>
                    </a:lnTo>
                    <a:lnTo>
                      <a:pt x="31" y="12"/>
                    </a:lnTo>
                    <a:lnTo>
                      <a:pt x="30" y="8"/>
                    </a:lnTo>
                    <a:lnTo>
                      <a:pt x="27" y="4"/>
                    </a:lnTo>
                    <a:lnTo>
                      <a:pt x="24" y="2"/>
                    </a:lnTo>
                    <a:lnTo>
                      <a:pt x="21" y="0"/>
                    </a:lnTo>
                    <a:lnTo>
                      <a:pt x="16" y="0"/>
                    </a:lnTo>
                    <a:lnTo>
                      <a:pt x="12" y="0"/>
                    </a:lnTo>
                    <a:lnTo>
                      <a:pt x="8" y="2"/>
                    </a:lnTo>
                    <a:lnTo>
                      <a:pt x="4" y="4"/>
                    </a:lnTo>
                    <a:lnTo>
                      <a:pt x="2" y="8"/>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59" name="Freeform 159"/>
              <p:cNvSpPr>
                <a:spLocks/>
              </p:cNvSpPr>
              <p:nvPr/>
            </p:nvSpPr>
            <p:spPr bwMode="auto">
              <a:xfrm>
                <a:off x="1839913" y="3436938"/>
                <a:ext cx="52388" cy="50800"/>
              </a:xfrm>
              <a:custGeom>
                <a:avLst/>
                <a:gdLst>
                  <a:gd name="T0" fmla="*/ 6 w 33"/>
                  <a:gd name="T1" fmla="*/ 27 h 32"/>
                  <a:gd name="T2" fmla="*/ 9 w 33"/>
                  <a:gd name="T3" fmla="*/ 30 h 32"/>
                  <a:gd name="T4" fmla="*/ 13 w 33"/>
                  <a:gd name="T5" fmla="*/ 31 h 32"/>
                  <a:gd name="T6" fmla="*/ 17 w 33"/>
                  <a:gd name="T7" fmla="*/ 32 h 32"/>
                  <a:gd name="T8" fmla="*/ 21 w 33"/>
                  <a:gd name="T9" fmla="*/ 31 h 32"/>
                  <a:gd name="T10" fmla="*/ 25 w 33"/>
                  <a:gd name="T11" fmla="*/ 30 h 32"/>
                  <a:gd name="T12" fmla="*/ 28 w 33"/>
                  <a:gd name="T13" fmla="*/ 27 h 32"/>
                  <a:gd name="T14" fmla="*/ 31 w 33"/>
                  <a:gd name="T15" fmla="*/ 24 h 32"/>
                  <a:gd name="T16" fmla="*/ 32 w 33"/>
                  <a:gd name="T17" fmla="*/ 20 h 32"/>
                  <a:gd name="T18" fmla="*/ 33 w 33"/>
                  <a:gd name="T19" fmla="*/ 15 h 32"/>
                  <a:gd name="T20" fmla="*/ 32 w 33"/>
                  <a:gd name="T21" fmla="*/ 11 h 32"/>
                  <a:gd name="T22" fmla="*/ 31 w 33"/>
                  <a:gd name="T23" fmla="*/ 8 h 32"/>
                  <a:gd name="T24" fmla="*/ 28 w 33"/>
                  <a:gd name="T25" fmla="*/ 4 h 32"/>
                  <a:gd name="T26" fmla="*/ 25 w 33"/>
                  <a:gd name="T27" fmla="*/ 2 h 32"/>
                  <a:gd name="T28" fmla="*/ 21 w 33"/>
                  <a:gd name="T29" fmla="*/ 0 h 32"/>
                  <a:gd name="T30" fmla="*/ 17 w 33"/>
                  <a:gd name="T31" fmla="*/ 0 h 32"/>
                  <a:gd name="T32" fmla="*/ 13 w 33"/>
                  <a:gd name="T33" fmla="*/ 0 h 32"/>
                  <a:gd name="T34" fmla="*/ 9 w 33"/>
                  <a:gd name="T35" fmla="*/ 2 h 32"/>
                  <a:gd name="T36" fmla="*/ 6 w 33"/>
                  <a:gd name="T37" fmla="*/ 4 h 32"/>
                  <a:gd name="T38" fmla="*/ 3 w 33"/>
                  <a:gd name="T39" fmla="*/ 8 h 32"/>
                  <a:gd name="T40" fmla="*/ 1 w 33"/>
                  <a:gd name="T41" fmla="*/ 11 h 32"/>
                  <a:gd name="T42" fmla="*/ 0 w 33"/>
                  <a:gd name="T43" fmla="*/ 15 h 32"/>
                  <a:gd name="T44" fmla="*/ 1 w 33"/>
                  <a:gd name="T45" fmla="*/ 20 h 32"/>
                  <a:gd name="T46" fmla="*/ 3 w 33"/>
                  <a:gd name="T47" fmla="*/ 24 h 32"/>
                  <a:gd name="T48" fmla="*/ 6 w 33"/>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6" y="27"/>
                    </a:moveTo>
                    <a:lnTo>
                      <a:pt x="9" y="30"/>
                    </a:lnTo>
                    <a:lnTo>
                      <a:pt x="13" y="31"/>
                    </a:lnTo>
                    <a:lnTo>
                      <a:pt x="17" y="32"/>
                    </a:lnTo>
                    <a:lnTo>
                      <a:pt x="21" y="31"/>
                    </a:lnTo>
                    <a:lnTo>
                      <a:pt x="25" y="30"/>
                    </a:lnTo>
                    <a:lnTo>
                      <a:pt x="28" y="27"/>
                    </a:lnTo>
                    <a:lnTo>
                      <a:pt x="31" y="24"/>
                    </a:lnTo>
                    <a:lnTo>
                      <a:pt x="32" y="20"/>
                    </a:lnTo>
                    <a:lnTo>
                      <a:pt x="33" y="15"/>
                    </a:lnTo>
                    <a:lnTo>
                      <a:pt x="32" y="11"/>
                    </a:lnTo>
                    <a:lnTo>
                      <a:pt x="31" y="8"/>
                    </a:lnTo>
                    <a:lnTo>
                      <a:pt x="28" y="4"/>
                    </a:lnTo>
                    <a:lnTo>
                      <a:pt x="25" y="2"/>
                    </a:lnTo>
                    <a:lnTo>
                      <a:pt x="21" y="0"/>
                    </a:lnTo>
                    <a:lnTo>
                      <a:pt x="17" y="0"/>
                    </a:lnTo>
                    <a:lnTo>
                      <a:pt x="13" y="0"/>
                    </a:lnTo>
                    <a:lnTo>
                      <a:pt x="9" y="2"/>
                    </a:lnTo>
                    <a:lnTo>
                      <a:pt x="6" y="4"/>
                    </a:lnTo>
                    <a:lnTo>
                      <a:pt x="3" y="8"/>
                    </a:lnTo>
                    <a:lnTo>
                      <a:pt x="1" y="11"/>
                    </a:lnTo>
                    <a:lnTo>
                      <a:pt x="0" y="15"/>
                    </a:lnTo>
                    <a:lnTo>
                      <a:pt x="1" y="20"/>
                    </a:lnTo>
                    <a:lnTo>
                      <a:pt x="3" y="24"/>
                    </a:lnTo>
                    <a:lnTo>
                      <a:pt x="6"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0" name="Freeform 160"/>
              <p:cNvSpPr>
                <a:spLocks/>
              </p:cNvSpPr>
              <p:nvPr/>
            </p:nvSpPr>
            <p:spPr bwMode="auto">
              <a:xfrm>
                <a:off x="1836738" y="3489325"/>
                <a:ext cx="50800" cy="50800"/>
              </a:xfrm>
              <a:custGeom>
                <a:avLst/>
                <a:gdLst>
                  <a:gd name="T0" fmla="*/ 5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5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5 w 32"/>
                  <a:gd name="T37" fmla="*/ 4 h 32"/>
                  <a:gd name="T38" fmla="*/ 2 w 32"/>
                  <a:gd name="T39" fmla="*/ 7 h 32"/>
                  <a:gd name="T40" fmla="*/ 1 w 32"/>
                  <a:gd name="T41" fmla="*/ 11 h 32"/>
                  <a:gd name="T42" fmla="*/ 0 w 32"/>
                  <a:gd name="T43" fmla="*/ 15 h 32"/>
                  <a:gd name="T44" fmla="*/ 1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9" y="30"/>
                    </a:lnTo>
                    <a:lnTo>
                      <a:pt x="13" y="31"/>
                    </a:lnTo>
                    <a:lnTo>
                      <a:pt x="17" y="32"/>
                    </a:lnTo>
                    <a:lnTo>
                      <a:pt x="21" y="31"/>
                    </a:lnTo>
                    <a:lnTo>
                      <a:pt x="25" y="30"/>
                    </a:lnTo>
                    <a:lnTo>
                      <a:pt x="28" y="27"/>
                    </a:lnTo>
                    <a:lnTo>
                      <a:pt x="30" y="24"/>
                    </a:lnTo>
                    <a:lnTo>
                      <a:pt x="32" y="20"/>
                    </a:lnTo>
                    <a:lnTo>
                      <a:pt x="32" y="15"/>
                    </a:lnTo>
                    <a:lnTo>
                      <a:pt x="32" y="11"/>
                    </a:lnTo>
                    <a:lnTo>
                      <a:pt x="30" y="7"/>
                    </a:lnTo>
                    <a:lnTo>
                      <a:pt x="28" y="4"/>
                    </a:lnTo>
                    <a:lnTo>
                      <a:pt x="25" y="2"/>
                    </a:lnTo>
                    <a:lnTo>
                      <a:pt x="21" y="0"/>
                    </a:lnTo>
                    <a:lnTo>
                      <a:pt x="17" y="0"/>
                    </a:lnTo>
                    <a:lnTo>
                      <a:pt x="13" y="0"/>
                    </a:lnTo>
                    <a:lnTo>
                      <a:pt x="9" y="2"/>
                    </a:lnTo>
                    <a:lnTo>
                      <a:pt x="5" y="4"/>
                    </a:lnTo>
                    <a:lnTo>
                      <a:pt x="2" y="7"/>
                    </a:lnTo>
                    <a:lnTo>
                      <a:pt x="1" y="11"/>
                    </a:lnTo>
                    <a:lnTo>
                      <a:pt x="0" y="15"/>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1" name="Freeform 161"/>
              <p:cNvSpPr>
                <a:spLocks/>
              </p:cNvSpPr>
              <p:nvPr/>
            </p:nvSpPr>
            <p:spPr bwMode="auto">
              <a:xfrm>
                <a:off x="1843088" y="3535363"/>
                <a:ext cx="50800" cy="50800"/>
              </a:xfrm>
              <a:custGeom>
                <a:avLst/>
                <a:gdLst>
                  <a:gd name="T0" fmla="*/ 6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4 h 32"/>
                  <a:gd name="T16" fmla="*/ 32 w 32"/>
                  <a:gd name="T17" fmla="*/ 20 h 32"/>
                  <a:gd name="T18" fmla="*/ 32 w 32"/>
                  <a:gd name="T19" fmla="*/ 16 h 32"/>
                  <a:gd name="T20" fmla="*/ 32 w 32"/>
                  <a:gd name="T21" fmla="*/ 12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9 w 32"/>
                  <a:gd name="T35" fmla="*/ 2 h 32"/>
                  <a:gd name="T36" fmla="*/ 6 w 32"/>
                  <a:gd name="T37" fmla="*/ 5 h 32"/>
                  <a:gd name="T38" fmla="*/ 3 w 32"/>
                  <a:gd name="T39" fmla="*/ 8 h 32"/>
                  <a:gd name="T40" fmla="*/ 1 w 32"/>
                  <a:gd name="T41" fmla="*/ 12 h 32"/>
                  <a:gd name="T42" fmla="*/ 0 w 32"/>
                  <a:gd name="T43" fmla="*/ 16 h 32"/>
                  <a:gd name="T44" fmla="*/ 1 w 32"/>
                  <a:gd name="T45" fmla="*/ 20 h 32"/>
                  <a:gd name="T46" fmla="*/ 3 w 32"/>
                  <a:gd name="T47" fmla="*/ 24 h 32"/>
                  <a:gd name="T48" fmla="*/ 6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8"/>
                    </a:moveTo>
                    <a:lnTo>
                      <a:pt x="9" y="30"/>
                    </a:lnTo>
                    <a:lnTo>
                      <a:pt x="13" y="32"/>
                    </a:lnTo>
                    <a:lnTo>
                      <a:pt x="17" y="32"/>
                    </a:lnTo>
                    <a:lnTo>
                      <a:pt x="21" y="32"/>
                    </a:lnTo>
                    <a:lnTo>
                      <a:pt x="25" y="30"/>
                    </a:lnTo>
                    <a:lnTo>
                      <a:pt x="28" y="28"/>
                    </a:lnTo>
                    <a:lnTo>
                      <a:pt x="30" y="24"/>
                    </a:lnTo>
                    <a:lnTo>
                      <a:pt x="32" y="20"/>
                    </a:lnTo>
                    <a:lnTo>
                      <a:pt x="32" y="16"/>
                    </a:lnTo>
                    <a:lnTo>
                      <a:pt x="32" y="12"/>
                    </a:lnTo>
                    <a:lnTo>
                      <a:pt x="30" y="8"/>
                    </a:lnTo>
                    <a:lnTo>
                      <a:pt x="28" y="5"/>
                    </a:lnTo>
                    <a:lnTo>
                      <a:pt x="25" y="2"/>
                    </a:lnTo>
                    <a:lnTo>
                      <a:pt x="21" y="1"/>
                    </a:lnTo>
                    <a:lnTo>
                      <a:pt x="17" y="0"/>
                    </a:lnTo>
                    <a:lnTo>
                      <a:pt x="13" y="1"/>
                    </a:lnTo>
                    <a:lnTo>
                      <a:pt x="9" y="2"/>
                    </a:lnTo>
                    <a:lnTo>
                      <a:pt x="6" y="5"/>
                    </a:lnTo>
                    <a:lnTo>
                      <a:pt x="3" y="8"/>
                    </a:lnTo>
                    <a:lnTo>
                      <a:pt x="1" y="12"/>
                    </a:lnTo>
                    <a:lnTo>
                      <a:pt x="0" y="16"/>
                    </a:lnTo>
                    <a:lnTo>
                      <a:pt x="1" y="20"/>
                    </a:lnTo>
                    <a:lnTo>
                      <a:pt x="3" y="24"/>
                    </a:lnTo>
                    <a:lnTo>
                      <a:pt x="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2" name="Freeform 162"/>
              <p:cNvSpPr>
                <a:spLocks/>
              </p:cNvSpPr>
              <p:nvPr/>
            </p:nvSpPr>
            <p:spPr bwMode="auto">
              <a:xfrm>
                <a:off x="1843088" y="3592513"/>
                <a:ext cx="50800" cy="50800"/>
              </a:xfrm>
              <a:custGeom>
                <a:avLst/>
                <a:gdLst>
                  <a:gd name="T0" fmla="*/ 6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5 h 32"/>
                  <a:gd name="T16" fmla="*/ 32 w 32"/>
                  <a:gd name="T17" fmla="*/ 21 h 32"/>
                  <a:gd name="T18" fmla="*/ 32 w 32"/>
                  <a:gd name="T19" fmla="*/ 16 h 32"/>
                  <a:gd name="T20" fmla="*/ 32 w 32"/>
                  <a:gd name="T21" fmla="*/ 12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9 w 32"/>
                  <a:gd name="T35" fmla="*/ 2 h 32"/>
                  <a:gd name="T36" fmla="*/ 6 w 32"/>
                  <a:gd name="T37" fmla="*/ 5 h 32"/>
                  <a:gd name="T38" fmla="*/ 3 w 32"/>
                  <a:gd name="T39" fmla="*/ 8 h 32"/>
                  <a:gd name="T40" fmla="*/ 1 w 32"/>
                  <a:gd name="T41" fmla="*/ 12 h 32"/>
                  <a:gd name="T42" fmla="*/ 0 w 32"/>
                  <a:gd name="T43" fmla="*/ 16 h 32"/>
                  <a:gd name="T44" fmla="*/ 1 w 32"/>
                  <a:gd name="T45" fmla="*/ 21 h 32"/>
                  <a:gd name="T46" fmla="*/ 3 w 32"/>
                  <a:gd name="T47" fmla="*/ 25 h 32"/>
                  <a:gd name="T48" fmla="*/ 6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8"/>
                    </a:moveTo>
                    <a:lnTo>
                      <a:pt x="9" y="30"/>
                    </a:lnTo>
                    <a:lnTo>
                      <a:pt x="13" y="32"/>
                    </a:lnTo>
                    <a:lnTo>
                      <a:pt x="17" y="32"/>
                    </a:lnTo>
                    <a:lnTo>
                      <a:pt x="21" y="32"/>
                    </a:lnTo>
                    <a:lnTo>
                      <a:pt x="25" y="30"/>
                    </a:lnTo>
                    <a:lnTo>
                      <a:pt x="28" y="28"/>
                    </a:lnTo>
                    <a:lnTo>
                      <a:pt x="30" y="25"/>
                    </a:lnTo>
                    <a:lnTo>
                      <a:pt x="32" y="21"/>
                    </a:lnTo>
                    <a:lnTo>
                      <a:pt x="32" y="16"/>
                    </a:lnTo>
                    <a:lnTo>
                      <a:pt x="32" y="12"/>
                    </a:lnTo>
                    <a:lnTo>
                      <a:pt x="30" y="8"/>
                    </a:lnTo>
                    <a:lnTo>
                      <a:pt x="28" y="5"/>
                    </a:lnTo>
                    <a:lnTo>
                      <a:pt x="25" y="2"/>
                    </a:lnTo>
                    <a:lnTo>
                      <a:pt x="21" y="1"/>
                    </a:lnTo>
                    <a:lnTo>
                      <a:pt x="17" y="0"/>
                    </a:lnTo>
                    <a:lnTo>
                      <a:pt x="13" y="1"/>
                    </a:lnTo>
                    <a:lnTo>
                      <a:pt x="9" y="2"/>
                    </a:lnTo>
                    <a:lnTo>
                      <a:pt x="6" y="5"/>
                    </a:lnTo>
                    <a:lnTo>
                      <a:pt x="3" y="8"/>
                    </a:lnTo>
                    <a:lnTo>
                      <a:pt x="1" y="12"/>
                    </a:lnTo>
                    <a:lnTo>
                      <a:pt x="0" y="16"/>
                    </a:lnTo>
                    <a:lnTo>
                      <a:pt x="1" y="21"/>
                    </a:lnTo>
                    <a:lnTo>
                      <a:pt x="3" y="25"/>
                    </a:lnTo>
                    <a:lnTo>
                      <a:pt x="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 name="Freeform 163"/>
              <p:cNvSpPr>
                <a:spLocks/>
              </p:cNvSpPr>
              <p:nvPr/>
            </p:nvSpPr>
            <p:spPr bwMode="auto">
              <a:xfrm>
                <a:off x="1854200" y="3570288"/>
                <a:ext cx="50800" cy="50800"/>
              </a:xfrm>
              <a:custGeom>
                <a:avLst/>
                <a:gdLst>
                  <a:gd name="T0" fmla="*/ 4 w 32"/>
                  <a:gd name="T1" fmla="*/ 27 h 32"/>
                  <a:gd name="T2" fmla="*/ 8 w 32"/>
                  <a:gd name="T3" fmla="*/ 30 h 32"/>
                  <a:gd name="T4" fmla="*/ 11 w 32"/>
                  <a:gd name="T5" fmla="*/ 31 h 32"/>
                  <a:gd name="T6" fmla="*/ 15 w 32"/>
                  <a:gd name="T7" fmla="*/ 32 h 32"/>
                  <a:gd name="T8" fmla="*/ 20 w 32"/>
                  <a:gd name="T9" fmla="*/ 31 h 32"/>
                  <a:gd name="T10" fmla="*/ 23 w 32"/>
                  <a:gd name="T11" fmla="*/ 30 h 32"/>
                  <a:gd name="T12" fmla="*/ 26 w 32"/>
                  <a:gd name="T13" fmla="*/ 27 h 32"/>
                  <a:gd name="T14" fmla="*/ 30 w 32"/>
                  <a:gd name="T15" fmla="*/ 24 h 32"/>
                  <a:gd name="T16" fmla="*/ 31 w 32"/>
                  <a:gd name="T17" fmla="*/ 20 h 32"/>
                  <a:gd name="T18" fmla="*/ 32 w 32"/>
                  <a:gd name="T19" fmla="*/ 16 h 32"/>
                  <a:gd name="T20" fmla="*/ 31 w 32"/>
                  <a:gd name="T21" fmla="*/ 12 h 32"/>
                  <a:gd name="T22" fmla="*/ 30 w 32"/>
                  <a:gd name="T23" fmla="*/ 8 h 32"/>
                  <a:gd name="T24" fmla="*/ 26 w 32"/>
                  <a:gd name="T25" fmla="*/ 5 h 32"/>
                  <a:gd name="T26" fmla="*/ 23 w 32"/>
                  <a:gd name="T27" fmla="*/ 3 h 32"/>
                  <a:gd name="T28" fmla="*/ 20 w 32"/>
                  <a:gd name="T29" fmla="*/ 0 h 32"/>
                  <a:gd name="T30" fmla="*/ 15 w 32"/>
                  <a:gd name="T31" fmla="*/ 0 h 32"/>
                  <a:gd name="T32" fmla="*/ 11 w 32"/>
                  <a:gd name="T33" fmla="*/ 0 h 32"/>
                  <a:gd name="T34" fmla="*/ 8 w 32"/>
                  <a:gd name="T35" fmla="*/ 3 h 32"/>
                  <a:gd name="T36" fmla="*/ 4 w 32"/>
                  <a:gd name="T37" fmla="*/ 5 h 32"/>
                  <a:gd name="T38" fmla="*/ 2 w 32"/>
                  <a:gd name="T39" fmla="*/ 8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1" y="31"/>
                    </a:lnTo>
                    <a:lnTo>
                      <a:pt x="15" y="32"/>
                    </a:lnTo>
                    <a:lnTo>
                      <a:pt x="20" y="31"/>
                    </a:lnTo>
                    <a:lnTo>
                      <a:pt x="23" y="30"/>
                    </a:lnTo>
                    <a:lnTo>
                      <a:pt x="26" y="27"/>
                    </a:lnTo>
                    <a:lnTo>
                      <a:pt x="30" y="24"/>
                    </a:lnTo>
                    <a:lnTo>
                      <a:pt x="31" y="20"/>
                    </a:lnTo>
                    <a:lnTo>
                      <a:pt x="32" y="16"/>
                    </a:lnTo>
                    <a:lnTo>
                      <a:pt x="31" y="12"/>
                    </a:lnTo>
                    <a:lnTo>
                      <a:pt x="30" y="8"/>
                    </a:lnTo>
                    <a:lnTo>
                      <a:pt x="26" y="5"/>
                    </a:lnTo>
                    <a:lnTo>
                      <a:pt x="23" y="3"/>
                    </a:lnTo>
                    <a:lnTo>
                      <a:pt x="20" y="0"/>
                    </a:lnTo>
                    <a:lnTo>
                      <a:pt x="15" y="0"/>
                    </a:lnTo>
                    <a:lnTo>
                      <a:pt x="11" y="0"/>
                    </a:lnTo>
                    <a:lnTo>
                      <a:pt x="8" y="3"/>
                    </a:lnTo>
                    <a:lnTo>
                      <a:pt x="4" y="5"/>
                    </a:lnTo>
                    <a:lnTo>
                      <a:pt x="2" y="8"/>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 name="Freeform 164"/>
              <p:cNvSpPr>
                <a:spLocks/>
              </p:cNvSpPr>
              <p:nvPr/>
            </p:nvSpPr>
            <p:spPr bwMode="auto">
              <a:xfrm>
                <a:off x="1927225" y="3767138"/>
                <a:ext cx="50800" cy="50800"/>
              </a:xfrm>
              <a:custGeom>
                <a:avLst/>
                <a:gdLst>
                  <a:gd name="T0" fmla="*/ 5 w 32"/>
                  <a:gd name="T1" fmla="*/ 27 h 32"/>
                  <a:gd name="T2" fmla="*/ 8 w 32"/>
                  <a:gd name="T3" fmla="*/ 29 h 32"/>
                  <a:gd name="T4" fmla="*/ 12 w 32"/>
                  <a:gd name="T5" fmla="*/ 31 h 32"/>
                  <a:gd name="T6" fmla="*/ 16 w 32"/>
                  <a:gd name="T7" fmla="*/ 32 h 32"/>
                  <a:gd name="T8" fmla="*/ 21 w 32"/>
                  <a:gd name="T9" fmla="*/ 31 h 32"/>
                  <a:gd name="T10" fmla="*/ 25 w 32"/>
                  <a:gd name="T11" fmla="*/ 29 h 32"/>
                  <a:gd name="T12" fmla="*/ 28 w 32"/>
                  <a:gd name="T13" fmla="*/ 27 h 32"/>
                  <a:gd name="T14" fmla="*/ 30 w 32"/>
                  <a:gd name="T15" fmla="*/ 24 h 32"/>
                  <a:gd name="T16" fmla="*/ 32 w 32"/>
                  <a:gd name="T17" fmla="*/ 20 h 32"/>
                  <a:gd name="T18" fmla="*/ 32 w 32"/>
                  <a:gd name="T19" fmla="*/ 16 h 32"/>
                  <a:gd name="T20" fmla="*/ 32 w 32"/>
                  <a:gd name="T21" fmla="*/ 12 h 32"/>
                  <a:gd name="T22" fmla="*/ 30 w 32"/>
                  <a:gd name="T23" fmla="*/ 7 h 32"/>
                  <a:gd name="T24" fmla="*/ 28 w 32"/>
                  <a:gd name="T25" fmla="*/ 4 h 32"/>
                  <a:gd name="T26" fmla="*/ 25 w 32"/>
                  <a:gd name="T27" fmla="*/ 2 h 32"/>
                  <a:gd name="T28" fmla="*/ 21 w 32"/>
                  <a:gd name="T29" fmla="*/ 0 h 32"/>
                  <a:gd name="T30" fmla="*/ 16 w 32"/>
                  <a:gd name="T31" fmla="*/ 0 h 32"/>
                  <a:gd name="T32" fmla="*/ 12 w 32"/>
                  <a:gd name="T33" fmla="*/ 0 h 32"/>
                  <a:gd name="T34" fmla="*/ 8 w 32"/>
                  <a:gd name="T35" fmla="*/ 2 h 32"/>
                  <a:gd name="T36" fmla="*/ 5 w 32"/>
                  <a:gd name="T37" fmla="*/ 4 h 32"/>
                  <a:gd name="T38" fmla="*/ 3 w 32"/>
                  <a:gd name="T39" fmla="*/ 7 h 32"/>
                  <a:gd name="T40" fmla="*/ 1 w 32"/>
                  <a:gd name="T41" fmla="*/ 12 h 32"/>
                  <a:gd name="T42" fmla="*/ 0 w 32"/>
                  <a:gd name="T43" fmla="*/ 16 h 32"/>
                  <a:gd name="T44" fmla="*/ 1 w 32"/>
                  <a:gd name="T45" fmla="*/ 20 h 32"/>
                  <a:gd name="T46" fmla="*/ 3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29"/>
                    </a:lnTo>
                    <a:lnTo>
                      <a:pt x="12" y="31"/>
                    </a:lnTo>
                    <a:lnTo>
                      <a:pt x="16" y="32"/>
                    </a:lnTo>
                    <a:lnTo>
                      <a:pt x="21" y="31"/>
                    </a:lnTo>
                    <a:lnTo>
                      <a:pt x="25" y="29"/>
                    </a:lnTo>
                    <a:lnTo>
                      <a:pt x="28" y="27"/>
                    </a:lnTo>
                    <a:lnTo>
                      <a:pt x="30" y="24"/>
                    </a:lnTo>
                    <a:lnTo>
                      <a:pt x="32" y="20"/>
                    </a:lnTo>
                    <a:lnTo>
                      <a:pt x="32" y="16"/>
                    </a:lnTo>
                    <a:lnTo>
                      <a:pt x="32" y="12"/>
                    </a:lnTo>
                    <a:lnTo>
                      <a:pt x="30" y="7"/>
                    </a:lnTo>
                    <a:lnTo>
                      <a:pt x="28" y="4"/>
                    </a:lnTo>
                    <a:lnTo>
                      <a:pt x="25" y="2"/>
                    </a:lnTo>
                    <a:lnTo>
                      <a:pt x="21" y="0"/>
                    </a:lnTo>
                    <a:lnTo>
                      <a:pt x="16" y="0"/>
                    </a:lnTo>
                    <a:lnTo>
                      <a:pt x="12" y="0"/>
                    </a:lnTo>
                    <a:lnTo>
                      <a:pt x="8" y="2"/>
                    </a:lnTo>
                    <a:lnTo>
                      <a:pt x="5" y="4"/>
                    </a:lnTo>
                    <a:lnTo>
                      <a:pt x="3" y="7"/>
                    </a:lnTo>
                    <a:lnTo>
                      <a:pt x="1" y="12"/>
                    </a:lnTo>
                    <a:lnTo>
                      <a:pt x="0" y="16"/>
                    </a:lnTo>
                    <a:lnTo>
                      <a:pt x="1" y="20"/>
                    </a:lnTo>
                    <a:lnTo>
                      <a:pt x="3"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5" name="Freeform 165"/>
              <p:cNvSpPr>
                <a:spLocks/>
              </p:cNvSpPr>
              <p:nvPr/>
            </p:nvSpPr>
            <p:spPr bwMode="auto">
              <a:xfrm>
                <a:off x="1935163" y="3800475"/>
                <a:ext cx="52388" cy="50800"/>
              </a:xfrm>
              <a:custGeom>
                <a:avLst/>
                <a:gdLst>
                  <a:gd name="T0" fmla="*/ 5 w 33"/>
                  <a:gd name="T1" fmla="*/ 27 h 32"/>
                  <a:gd name="T2" fmla="*/ 8 w 33"/>
                  <a:gd name="T3" fmla="*/ 30 h 32"/>
                  <a:gd name="T4" fmla="*/ 13 w 33"/>
                  <a:gd name="T5" fmla="*/ 31 h 32"/>
                  <a:gd name="T6" fmla="*/ 17 w 33"/>
                  <a:gd name="T7" fmla="*/ 32 h 32"/>
                  <a:gd name="T8" fmla="*/ 21 w 33"/>
                  <a:gd name="T9" fmla="*/ 31 h 32"/>
                  <a:gd name="T10" fmla="*/ 25 w 33"/>
                  <a:gd name="T11" fmla="*/ 30 h 32"/>
                  <a:gd name="T12" fmla="*/ 28 w 33"/>
                  <a:gd name="T13" fmla="*/ 27 h 32"/>
                  <a:gd name="T14" fmla="*/ 31 w 33"/>
                  <a:gd name="T15" fmla="*/ 23 h 32"/>
                  <a:gd name="T16" fmla="*/ 32 w 33"/>
                  <a:gd name="T17" fmla="*/ 19 h 32"/>
                  <a:gd name="T18" fmla="*/ 33 w 33"/>
                  <a:gd name="T19" fmla="*/ 15 h 32"/>
                  <a:gd name="T20" fmla="*/ 32 w 33"/>
                  <a:gd name="T21" fmla="*/ 11 h 32"/>
                  <a:gd name="T22" fmla="*/ 31 w 33"/>
                  <a:gd name="T23" fmla="*/ 8 h 32"/>
                  <a:gd name="T24" fmla="*/ 28 w 33"/>
                  <a:gd name="T25" fmla="*/ 4 h 32"/>
                  <a:gd name="T26" fmla="*/ 25 w 33"/>
                  <a:gd name="T27" fmla="*/ 2 h 32"/>
                  <a:gd name="T28" fmla="*/ 21 w 33"/>
                  <a:gd name="T29" fmla="*/ 0 h 32"/>
                  <a:gd name="T30" fmla="*/ 17 w 33"/>
                  <a:gd name="T31" fmla="*/ 0 h 32"/>
                  <a:gd name="T32" fmla="*/ 13 w 33"/>
                  <a:gd name="T33" fmla="*/ 0 h 32"/>
                  <a:gd name="T34" fmla="*/ 8 w 33"/>
                  <a:gd name="T35" fmla="*/ 2 h 32"/>
                  <a:gd name="T36" fmla="*/ 5 w 33"/>
                  <a:gd name="T37" fmla="*/ 4 h 32"/>
                  <a:gd name="T38" fmla="*/ 3 w 33"/>
                  <a:gd name="T39" fmla="*/ 8 h 32"/>
                  <a:gd name="T40" fmla="*/ 1 w 33"/>
                  <a:gd name="T41" fmla="*/ 11 h 32"/>
                  <a:gd name="T42" fmla="*/ 0 w 33"/>
                  <a:gd name="T43" fmla="*/ 15 h 32"/>
                  <a:gd name="T44" fmla="*/ 1 w 33"/>
                  <a:gd name="T45" fmla="*/ 19 h 32"/>
                  <a:gd name="T46" fmla="*/ 3 w 33"/>
                  <a:gd name="T47" fmla="*/ 23 h 32"/>
                  <a:gd name="T48" fmla="*/ 5 w 33"/>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5" y="27"/>
                    </a:moveTo>
                    <a:lnTo>
                      <a:pt x="8" y="30"/>
                    </a:lnTo>
                    <a:lnTo>
                      <a:pt x="13" y="31"/>
                    </a:lnTo>
                    <a:lnTo>
                      <a:pt x="17" y="32"/>
                    </a:lnTo>
                    <a:lnTo>
                      <a:pt x="21" y="31"/>
                    </a:lnTo>
                    <a:lnTo>
                      <a:pt x="25" y="30"/>
                    </a:lnTo>
                    <a:lnTo>
                      <a:pt x="28" y="27"/>
                    </a:lnTo>
                    <a:lnTo>
                      <a:pt x="31" y="23"/>
                    </a:lnTo>
                    <a:lnTo>
                      <a:pt x="32" y="19"/>
                    </a:lnTo>
                    <a:lnTo>
                      <a:pt x="33" y="15"/>
                    </a:lnTo>
                    <a:lnTo>
                      <a:pt x="32" y="11"/>
                    </a:lnTo>
                    <a:lnTo>
                      <a:pt x="31" y="8"/>
                    </a:lnTo>
                    <a:lnTo>
                      <a:pt x="28" y="4"/>
                    </a:lnTo>
                    <a:lnTo>
                      <a:pt x="25" y="2"/>
                    </a:lnTo>
                    <a:lnTo>
                      <a:pt x="21" y="0"/>
                    </a:lnTo>
                    <a:lnTo>
                      <a:pt x="17" y="0"/>
                    </a:lnTo>
                    <a:lnTo>
                      <a:pt x="13" y="0"/>
                    </a:lnTo>
                    <a:lnTo>
                      <a:pt x="8" y="2"/>
                    </a:lnTo>
                    <a:lnTo>
                      <a:pt x="5" y="4"/>
                    </a:lnTo>
                    <a:lnTo>
                      <a:pt x="3" y="8"/>
                    </a:lnTo>
                    <a:lnTo>
                      <a:pt x="1" y="11"/>
                    </a:lnTo>
                    <a:lnTo>
                      <a:pt x="0" y="15"/>
                    </a:lnTo>
                    <a:lnTo>
                      <a:pt x="1" y="19"/>
                    </a:lnTo>
                    <a:lnTo>
                      <a:pt x="3" y="23"/>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6" name="Freeform 166"/>
              <p:cNvSpPr>
                <a:spLocks/>
              </p:cNvSpPr>
              <p:nvPr/>
            </p:nvSpPr>
            <p:spPr bwMode="auto">
              <a:xfrm>
                <a:off x="1878013" y="4060825"/>
                <a:ext cx="50800" cy="50800"/>
              </a:xfrm>
              <a:custGeom>
                <a:avLst/>
                <a:gdLst>
                  <a:gd name="T0" fmla="*/ 4 w 32"/>
                  <a:gd name="T1" fmla="*/ 26 h 32"/>
                  <a:gd name="T2" fmla="*/ 7 w 32"/>
                  <a:gd name="T3" fmla="*/ 30 h 32"/>
                  <a:gd name="T4" fmla="*/ 11 w 32"/>
                  <a:gd name="T5" fmla="*/ 31 h 32"/>
                  <a:gd name="T6" fmla="*/ 16 w 32"/>
                  <a:gd name="T7" fmla="*/ 32 h 32"/>
                  <a:gd name="T8" fmla="*/ 20 w 32"/>
                  <a:gd name="T9" fmla="*/ 31 h 32"/>
                  <a:gd name="T10" fmla="*/ 24 w 32"/>
                  <a:gd name="T11" fmla="*/ 30 h 32"/>
                  <a:gd name="T12" fmla="*/ 27 w 32"/>
                  <a:gd name="T13" fmla="*/ 26 h 32"/>
                  <a:gd name="T14" fmla="*/ 30 w 32"/>
                  <a:gd name="T15" fmla="*/ 23 h 32"/>
                  <a:gd name="T16" fmla="*/ 31 w 32"/>
                  <a:gd name="T17" fmla="*/ 19 h 32"/>
                  <a:gd name="T18" fmla="*/ 32 w 32"/>
                  <a:gd name="T19" fmla="*/ 15 h 32"/>
                  <a:gd name="T20" fmla="*/ 31 w 32"/>
                  <a:gd name="T21" fmla="*/ 11 h 32"/>
                  <a:gd name="T22" fmla="*/ 30 w 32"/>
                  <a:gd name="T23" fmla="*/ 7 h 32"/>
                  <a:gd name="T24" fmla="*/ 27 w 32"/>
                  <a:gd name="T25" fmla="*/ 4 h 32"/>
                  <a:gd name="T26" fmla="*/ 24 w 32"/>
                  <a:gd name="T27" fmla="*/ 2 h 32"/>
                  <a:gd name="T28" fmla="*/ 20 w 32"/>
                  <a:gd name="T29" fmla="*/ 0 h 32"/>
                  <a:gd name="T30" fmla="*/ 16 w 32"/>
                  <a:gd name="T31" fmla="*/ 0 h 32"/>
                  <a:gd name="T32" fmla="*/ 11 w 32"/>
                  <a:gd name="T33" fmla="*/ 0 h 32"/>
                  <a:gd name="T34" fmla="*/ 7 w 32"/>
                  <a:gd name="T35" fmla="*/ 2 h 32"/>
                  <a:gd name="T36" fmla="*/ 4 w 32"/>
                  <a:gd name="T37" fmla="*/ 4 h 32"/>
                  <a:gd name="T38" fmla="*/ 2 w 32"/>
                  <a:gd name="T39" fmla="*/ 7 h 32"/>
                  <a:gd name="T40" fmla="*/ 0 w 32"/>
                  <a:gd name="T41" fmla="*/ 11 h 32"/>
                  <a:gd name="T42" fmla="*/ 0 w 32"/>
                  <a:gd name="T43" fmla="*/ 15 h 32"/>
                  <a:gd name="T44" fmla="*/ 0 w 32"/>
                  <a:gd name="T45" fmla="*/ 19 h 32"/>
                  <a:gd name="T46" fmla="*/ 2 w 32"/>
                  <a:gd name="T47" fmla="*/ 23 h 32"/>
                  <a:gd name="T48" fmla="*/ 4 w 32"/>
                  <a:gd name="T4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6"/>
                    </a:moveTo>
                    <a:lnTo>
                      <a:pt x="7" y="30"/>
                    </a:lnTo>
                    <a:lnTo>
                      <a:pt x="11" y="31"/>
                    </a:lnTo>
                    <a:lnTo>
                      <a:pt x="16" y="32"/>
                    </a:lnTo>
                    <a:lnTo>
                      <a:pt x="20" y="31"/>
                    </a:lnTo>
                    <a:lnTo>
                      <a:pt x="24" y="30"/>
                    </a:lnTo>
                    <a:lnTo>
                      <a:pt x="27" y="26"/>
                    </a:lnTo>
                    <a:lnTo>
                      <a:pt x="30" y="23"/>
                    </a:lnTo>
                    <a:lnTo>
                      <a:pt x="31" y="19"/>
                    </a:lnTo>
                    <a:lnTo>
                      <a:pt x="32" y="15"/>
                    </a:lnTo>
                    <a:lnTo>
                      <a:pt x="31" y="11"/>
                    </a:lnTo>
                    <a:lnTo>
                      <a:pt x="30" y="7"/>
                    </a:lnTo>
                    <a:lnTo>
                      <a:pt x="27" y="4"/>
                    </a:lnTo>
                    <a:lnTo>
                      <a:pt x="24" y="2"/>
                    </a:lnTo>
                    <a:lnTo>
                      <a:pt x="20" y="0"/>
                    </a:lnTo>
                    <a:lnTo>
                      <a:pt x="16" y="0"/>
                    </a:lnTo>
                    <a:lnTo>
                      <a:pt x="11" y="0"/>
                    </a:lnTo>
                    <a:lnTo>
                      <a:pt x="7" y="2"/>
                    </a:lnTo>
                    <a:lnTo>
                      <a:pt x="4" y="4"/>
                    </a:lnTo>
                    <a:lnTo>
                      <a:pt x="2" y="7"/>
                    </a:lnTo>
                    <a:lnTo>
                      <a:pt x="0" y="11"/>
                    </a:lnTo>
                    <a:lnTo>
                      <a:pt x="0" y="15"/>
                    </a:lnTo>
                    <a:lnTo>
                      <a:pt x="0" y="19"/>
                    </a:lnTo>
                    <a:lnTo>
                      <a:pt x="2" y="23"/>
                    </a:lnTo>
                    <a:lnTo>
                      <a:pt x="4" y="2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7" name="Freeform 167"/>
              <p:cNvSpPr>
                <a:spLocks/>
              </p:cNvSpPr>
              <p:nvPr/>
            </p:nvSpPr>
            <p:spPr bwMode="auto">
              <a:xfrm>
                <a:off x="1993900" y="4064000"/>
                <a:ext cx="50800" cy="50800"/>
              </a:xfrm>
              <a:custGeom>
                <a:avLst/>
                <a:gdLst>
                  <a:gd name="T0" fmla="*/ 5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4 h 32"/>
                  <a:gd name="T16" fmla="*/ 32 w 32"/>
                  <a:gd name="T17" fmla="*/ 20 h 32"/>
                  <a:gd name="T18" fmla="*/ 32 w 32"/>
                  <a:gd name="T19" fmla="*/ 16 h 32"/>
                  <a:gd name="T20" fmla="*/ 32 w 32"/>
                  <a:gd name="T21" fmla="*/ 12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9 w 32"/>
                  <a:gd name="T35" fmla="*/ 2 h 32"/>
                  <a:gd name="T36" fmla="*/ 5 w 32"/>
                  <a:gd name="T37" fmla="*/ 5 h 32"/>
                  <a:gd name="T38" fmla="*/ 2 w 32"/>
                  <a:gd name="T39" fmla="*/ 8 h 32"/>
                  <a:gd name="T40" fmla="*/ 1 w 32"/>
                  <a:gd name="T41" fmla="*/ 12 h 32"/>
                  <a:gd name="T42" fmla="*/ 0 w 32"/>
                  <a:gd name="T43" fmla="*/ 16 h 32"/>
                  <a:gd name="T44" fmla="*/ 1 w 32"/>
                  <a:gd name="T45" fmla="*/ 20 h 32"/>
                  <a:gd name="T46" fmla="*/ 2 w 32"/>
                  <a:gd name="T47" fmla="*/ 24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9" y="30"/>
                    </a:lnTo>
                    <a:lnTo>
                      <a:pt x="13" y="32"/>
                    </a:lnTo>
                    <a:lnTo>
                      <a:pt x="17" y="32"/>
                    </a:lnTo>
                    <a:lnTo>
                      <a:pt x="21" y="32"/>
                    </a:lnTo>
                    <a:lnTo>
                      <a:pt x="25" y="30"/>
                    </a:lnTo>
                    <a:lnTo>
                      <a:pt x="28" y="28"/>
                    </a:lnTo>
                    <a:lnTo>
                      <a:pt x="30" y="24"/>
                    </a:lnTo>
                    <a:lnTo>
                      <a:pt x="32" y="20"/>
                    </a:lnTo>
                    <a:lnTo>
                      <a:pt x="32" y="16"/>
                    </a:lnTo>
                    <a:lnTo>
                      <a:pt x="32" y="12"/>
                    </a:lnTo>
                    <a:lnTo>
                      <a:pt x="30" y="8"/>
                    </a:lnTo>
                    <a:lnTo>
                      <a:pt x="28" y="5"/>
                    </a:lnTo>
                    <a:lnTo>
                      <a:pt x="25" y="2"/>
                    </a:lnTo>
                    <a:lnTo>
                      <a:pt x="21" y="1"/>
                    </a:lnTo>
                    <a:lnTo>
                      <a:pt x="17" y="0"/>
                    </a:lnTo>
                    <a:lnTo>
                      <a:pt x="13" y="1"/>
                    </a:lnTo>
                    <a:lnTo>
                      <a:pt x="9" y="2"/>
                    </a:lnTo>
                    <a:lnTo>
                      <a:pt x="5" y="5"/>
                    </a:lnTo>
                    <a:lnTo>
                      <a:pt x="2" y="8"/>
                    </a:lnTo>
                    <a:lnTo>
                      <a:pt x="1" y="12"/>
                    </a:lnTo>
                    <a:lnTo>
                      <a:pt x="0" y="16"/>
                    </a:lnTo>
                    <a:lnTo>
                      <a:pt x="1" y="20"/>
                    </a:lnTo>
                    <a:lnTo>
                      <a:pt x="2"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8" name="Freeform 168"/>
              <p:cNvSpPr>
                <a:spLocks/>
              </p:cNvSpPr>
              <p:nvPr/>
            </p:nvSpPr>
            <p:spPr bwMode="auto">
              <a:xfrm>
                <a:off x="1941513" y="3652838"/>
                <a:ext cx="50800" cy="50800"/>
              </a:xfrm>
              <a:custGeom>
                <a:avLst/>
                <a:gdLst>
                  <a:gd name="T0" fmla="*/ 4 w 32"/>
                  <a:gd name="T1" fmla="*/ 28 h 32"/>
                  <a:gd name="T2" fmla="*/ 9 w 32"/>
                  <a:gd name="T3" fmla="*/ 30 h 32"/>
                  <a:gd name="T4" fmla="*/ 12 w 32"/>
                  <a:gd name="T5" fmla="*/ 32 h 32"/>
                  <a:gd name="T6" fmla="*/ 16 w 32"/>
                  <a:gd name="T7" fmla="*/ 32 h 32"/>
                  <a:gd name="T8" fmla="*/ 21 w 32"/>
                  <a:gd name="T9" fmla="*/ 32 h 32"/>
                  <a:gd name="T10" fmla="*/ 24 w 32"/>
                  <a:gd name="T11" fmla="*/ 30 h 32"/>
                  <a:gd name="T12" fmla="*/ 27 w 32"/>
                  <a:gd name="T13" fmla="*/ 28 h 32"/>
                  <a:gd name="T14" fmla="*/ 30 w 32"/>
                  <a:gd name="T15" fmla="*/ 24 h 32"/>
                  <a:gd name="T16" fmla="*/ 31 w 32"/>
                  <a:gd name="T17" fmla="*/ 21 h 32"/>
                  <a:gd name="T18" fmla="*/ 32 w 32"/>
                  <a:gd name="T19" fmla="*/ 17 h 32"/>
                  <a:gd name="T20" fmla="*/ 31 w 32"/>
                  <a:gd name="T21" fmla="*/ 12 h 32"/>
                  <a:gd name="T22" fmla="*/ 30 w 32"/>
                  <a:gd name="T23" fmla="*/ 8 h 32"/>
                  <a:gd name="T24" fmla="*/ 27 w 32"/>
                  <a:gd name="T25" fmla="*/ 5 h 32"/>
                  <a:gd name="T26" fmla="*/ 24 w 32"/>
                  <a:gd name="T27" fmla="*/ 2 h 32"/>
                  <a:gd name="T28" fmla="*/ 21 w 32"/>
                  <a:gd name="T29" fmla="*/ 1 h 32"/>
                  <a:gd name="T30" fmla="*/ 16 w 32"/>
                  <a:gd name="T31" fmla="*/ 0 h 32"/>
                  <a:gd name="T32" fmla="*/ 12 w 32"/>
                  <a:gd name="T33" fmla="*/ 1 h 32"/>
                  <a:gd name="T34" fmla="*/ 9 w 32"/>
                  <a:gd name="T35" fmla="*/ 2 h 32"/>
                  <a:gd name="T36" fmla="*/ 4 w 32"/>
                  <a:gd name="T37" fmla="*/ 5 h 32"/>
                  <a:gd name="T38" fmla="*/ 2 w 32"/>
                  <a:gd name="T39" fmla="*/ 8 h 32"/>
                  <a:gd name="T40" fmla="*/ 0 w 32"/>
                  <a:gd name="T41" fmla="*/ 12 h 32"/>
                  <a:gd name="T42" fmla="*/ 0 w 32"/>
                  <a:gd name="T43" fmla="*/ 17 h 32"/>
                  <a:gd name="T44" fmla="*/ 0 w 32"/>
                  <a:gd name="T45" fmla="*/ 21 h 32"/>
                  <a:gd name="T46" fmla="*/ 2 w 32"/>
                  <a:gd name="T47" fmla="*/ 24 h 32"/>
                  <a:gd name="T48" fmla="*/ 4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8"/>
                    </a:moveTo>
                    <a:lnTo>
                      <a:pt x="9" y="30"/>
                    </a:lnTo>
                    <a:lnTo>
                      <a:pt x="12" y="32"/>
                    </a:lnTo>
                    <a:lnTo>
                      <a:pt x="16" y="32"/>
                    </a:lnTo>
                    <a:lnTo>
                      <a:pt x="21" y="32"/>
                    </a:lnTo>
                    <a:lnTo>
                      <a:pt x="24" y="30"/>
                    </a:lnTo>
                    <a:lnTo>
                      <a:pt x="27" y="28"/>
                    </a:lnTo>
                    <a:lnTo>
                      <a:pt x="30" y="24"/>
                    </a:lnTo>
                    <a:lnTo>
                      <a:pt x="31" y="21"/>
                    </a:lnTo>
                    <a:lnTo>
                      <a:pt x="32" y="17"/>
                    </a:lnTo>
                    <a:lnTo>
                      <a:pt x="31" y="12"/>
                    </a:lnTo>
                    <a:lnTo>
                      <a:pt x="30" y="8"/>
                    </a:lnTo>
                    <a:lnTo>
                      <a:pt x="27" y="5"/>
                    </a:lnTo>
                    <a:lnTo>
                      <a:pt x="24" y="2"/>
                    </a:lnTo>
                    <a:lnTo>
                      <a:pt x="21" y="1"/>
                    </a:lnTo>
                    <a:lnTo>
                      <a:pt x="16" y="0"/>
                    </a:lnTo>
                    <a:lnTo>
                      <a:pt x="12" y="1"/>
                    </a:lnTo>
                    <a:lnTo>
                      <a:pt x="9" y="2"/>
                    </a:lnTo>
                    <a:lnTo>
                      <a:pt x="4" y="5"/>
                    </a:lnTo>
                    <a:lnTo>
                      <a:pt x="2" y="8"/>
                    </a:lnTo>
                    <a:lnTo>
                      <a:pt x="0" y="12"/>
                    </a:lnTo>
                    <a:lnTo>
                      <a:pt x="0" y="17"/>
                    </a:lnTo>
                    <a:lnTo>
                      <a:pt x="0" y="21"/>
                    </a:lnTo>
                    <a:lnTo>
                      <a:pt x="2" y="24"/>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9" name="Freeform 169"/>
              <p:cNvSpPr>
                <a:spLocks/>
              </p:cNvSpPr>
              <p:nvPr/>
            </p:nvSpPr>
            <p:spPr bwMode="auto">
              <a:xfrm>
                <a:off x="1928813" y="3611563"/>
                <a:ext cx="50800" cy="50800"/>
              </a:xfrm>
              <a:custGeom>
                <a:avLst/>
                <a:gdLst>
                  <a:gd name="T0" fmla="*/ 4 w 32"/>
                  <a:gd name="T1" fmla="*/ 27 h 32"/>
                  <a:gd name="T2" fmla="*/ 7 w 32"/>
                  <a:gd name="T3" fmla="*/ 30 h 32"/>
                  <a:gd name="T4" fmla="*/ 11 w 32"/>
                  <a:gd name="T5" fmla="*/ 31 h 32"/>
                  <a:gd name="T6" fmla="*/ 15 w 32"/>
                  <a:gd name="T7" fmla="*/ 32 h 32"/>
                  <a:gd name="T8" fmla="*/ 20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7 h 32"/>
                  <a:gd name="T24" fmla="*/ 27 w 32"/>
                  <a:gd name="T25" fmla="*/ 4 h 32"/>
                  <a:gd name="T26" fmla="*/ 24 w 32"/>
                  <a:gd name="T27" fmla="*/ 2 h 32"/>
                  <a:gd name="T28" fmla="*/ 20 w 32"/>
                  <a:gd name="T29" fmla="*/ 0 h 32"/>
                  <a:gd name="T30" fmla="*/ 15 w 32"/>
                  <a:gd name="T31" fmla="*/ 0 h 32"/>
                  <a:gd name="T32" fmla="*/ 11 w 32"/>
                  <a:gd name="T33" fmla="*/ 0 h 32"/>
                  <a:gd name="T34" fmla="*/ 7 w 32"/>
                  <a:gd name="T35" fmla="*/ 2 h 32"/>
                  <a:gd name="T36" fmla="*/ 4 w 32"/>
                  <a:gd name="T37" fmla="*/ 4 h 32"/>
                  <a:gd name="T38" fmla="*/ 2 w 32"/>
                  <a:gd name="T39" fmla="*/ 7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7" y="30"/>
                    </a:lnTo>
                    <a:lnTo>
                      <a:pt x="11" y="31"/>
                    </a:lnTo>
                    <a:lnTo>
                      <a:pt x="15" y="32"/>
                    </a:lnTo>
                    <a:lnTo>
                      <a:pt x="20" y="31"/>
                    </a:lnTo>
                    <a:lnTo>
                      <a:pt x="24" y="30"/>
                    </a:lnTo>
                    <a:lnTo>
                      <a:pt x="27" y="27"/>
                    </a:lnTo>
                    <a:lnTo>
                      <a:pt x="30" y="24"/>
                    </a:lnTo>
                    <a:lnTo>
                      <a:pt x="31" y="20"/>
                    </a:lnTo>
                    <a:lnTo>
                      <a:pt x="32" y="16"/>
                    </a:lnTo>
                    <a:lnTo>
                      <a:pt x="31" y="12"/>
                    </a:lnTo>
                    <a:lnTo>
                      <a:pt x="30" y="7"/>
                    </a:lnTo>
                    <a:lnTo>
                      <a:pt x="27" y="4"/>
                    </a:lnTo>
                    <a:lnTo>
                      <a:pt x="24" y="2"/>
                    </a:lnTo>
                    <a:lnTo>
                      <a:pt x="20" y="0"/>
                    </a:lnTo>
                    <a:lnTo>
                      <a:pt x="15" y="0"/>
                    </a:lnTo>
                    <a:lnTo>
                      <a:pt x="11" y="0"/>
                    </a:lnTo>
                    <a:lnTo>
                      <a:pt x="7" y="2"/>
                    </a:lnTo>
                    <a:lnTo>
                      <a:pt x="4" y="4"/>
                    </a:lnTo>
                    <a:lnTo>
                      <a:pt x="2" y="7"/>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0" name="Freeform 170"/>
              <p:cNvSpPr>
                <a:spLocks/>
              </p:cNvSpPr>
              <p:nvPr/>
            </p:nvSpPr>
            <p:spPr bwMode="auto">
              <a:xfrm>
                <a:off x="2019300" y="3700463"/>
                <a:ext cx="50800" cy="50800"/>
              </a:xfrm>
              <a:custGeom>
                <a:avLst/>
                <a:gdLst>
                  <a:gd name="T0" fmla="*/ 5 w 32"/>
                  <a:gd name="T1" fmla="*/ 27 h 32"/>
                  <a:gd name="T2" fmla="*/ 8 w 32"/>
                  <a:gd name="T3" fmla="*/ 30 h 32"/>
                  <a:gd name="T4" fmla="*/ 11 w 32"/>
                  <a:gd name="T5" fmla="*/ 31 h 32"/>
                  <a:gd name="T6" fmla="*/ 15 w 32"/>
                  <a:gd name="T7" fmla="*/ 32 h 32"/>
                  <a:gd name="T8" fmla="*/ 20 w 32"/>
                  <a:gd name="T9" fmla="*/ 31 h 32"/>
                  <a:gd name="T10" fmla="*/ 23 w 32"/>
                  <a:gd name="T11" fmla="*/ 30 h 32"/>
                  <a:gd name="T12" fmla="*/ 28 w 32"/>
                  <a:gd name="T13" fmla="*/ 27 h 32"/>
                  <a:gd name="T14" fmla="*/ 30 w 32"/>
                  <a:gd name="T15" fmla="*/ 24 h 32"/>
                  <a:gd name="T16" fmla="*/ 31 w 32"/>
                  <a:gd name="T17" fmla="*/ 19 h 32"/>
                  <a:gd name="T18" fmla="*/ 32 w 32"/>
                  <a:gd name="T19" fmla="*/ 15 h 32"/>
                  <a:gd name="T20" fmla="*/ 31 w 32"/>
                  <a:gd name="T21" fmla="*/ 11 h 32"/>
                  <a:gd name="T22" fmla="*/ 30 w 32"/>
                  <a:gd name="T23" fmla="*/ 7 h 32"/>
                  <a:gd name="T24" fmla="*/ 28 w 32"/>
                  <a:gd name="T25" fmla="*/ 4 h 32"/>
                  <a:gd name="T26" fmla="*/ 23 w 32"/>
                  <a:gd name="T27" fmla="*/ 2 h 32"/>
                  <a:gd name="T28" fmla="*/ 20 w 32"/>
                  <a:gd name="T29" fmla="*/ 0 h 32"/>
                  <a:gd name="T30" fmla="*/ 15 w 32"/>
                  <a:gd name="T31" fmla="*/ 0 h 32"/>
                  <a:gd name="T32" fmla="*/ 11 w 32"/>
                  <a:gd name="T33" fmla="*/ 0 h 32"/>
                  <a:gd name="T34" fmla="*/ 8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1"/>
                    </a:lnTo>
                    <a:lnTo>
                      <a:pt x="15" y="32"/>
                    </a:lnTo>
                    <a:lnTo>
                      <a:pt x="20" y="31"/>
                    </a:lnTo>
                    <a:lnTo>
                      <a:pt x="23" y="30"/>
                    </a:lnTo>
                    <a:lnTo>
                      <a:pt x="28" y="27"/>
                    </a:lnTo>
                    <a:lnTo>
                      <a:pt x="30" y="24"/>
                    </a:lnTo>
                    <a:lnTo>
                      <a:pt x="31" y="19"/>
                    </a:lnTo>
                    <a:lnTo>
                      <a:pt x="32" y="15"/>
                    </a:lnTo>
                    <a:lnTo>
                      <a:pt x="31" y="11"/>
                    </a:lnTo>
                    <a:lnTo>
                      <a:pt x="30" y="7"/>
                    </a:lnTo>
                    <a:lnTo>
                      <a:pt x="28" y="4"/>
                    </a:lnTo>
                    <a:lnTo>
                      <a:pt x="23" y="2"/>
                    </a:lnTo>
                    <a:lnTo>
                      <a:pt x="20" y="0"/>
                    </a:lnTo>
                    <a:lnTo>
                      <a:pt x="15" y="0"/>
                    </a:lnTo>
                    <a:lnTo>
                      <a:pt x="11" y="0"/>
                    </a:lnTo>
                    <a:lnTo>
                      <a:pt x="8" y="2"/>
                    </a:lnTo>
                    <a:lnTo>
                      <a:pt x="5" y="4"/>
                    </a:lnTo>
                    <a:lnTo>
                      <a:pt x="2" y="7"/>
                    </a:lnTo>
                    <a:lnTo>
                      <a:pt x="0" y="11"/>
                    </a:lnTo>
                    <a:lnTo>
                      <a:pt x="0" y="15"/>
                    </a:lnTo>
                    <a:lnTo>
                      <a:pt x="0" y="19"/>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1" name="Freeform 171"/>
              <p:cNvSpPr>
                <a:spLocks/>
              </p:cNvSpPr>
              <p:nvPr/>
            </p:nvSpPr>
            <p:spPr bwMode="auto">
              <a:xfrm>
                <a:off x="2020888" y="3636963"/>
                <a:ext cx="50800" cy="50800"/>
              </a:xfrm>
              <a:custGeom>
                <a:avLst/>
                <a:gdLst>
                  <a:gd name="T0" fmla="*/ 4 w 32"/>
                  <a:gd name="T1" fmla="*/ 27 h 32"/>
                  <a:gd name="T2" fmla="*/ 8 w 32"/>
                  <a:gd name="T3" fmla="*/ 30 h 32"/>
                  <a:gd name="T4" fmla="*/ 11 w 32"/>
                  <a:gd name="T5" fmla="*/ 31 h 32"/>
                  <a:gd name="T6" fmla="*/ 15 w 32"/>
                  <a:gd name="T7" fmla="*/ 32 h 32"/>
                  <a:gd name="T8" fmla="*/ 19 w 32"/>
                  <a:gd name="T9" fmla="*/ 31 h 32"/>
                  <a:gd name="T10" fmla="*/ 23 w 32"/>
                  <a:gd name="T11" fmla="*/ 30 h 32"/>
                  <a:gd name="T12" fmla="*/ 27 w 32"/>
                  <a:gd name="T13" fmla="*/ 27 h 32"/>
                  <a:gd name="T14" fmla="*/ 30 w 32"/>
                  <a:gd name="T15" fmla="*/ 23 h 32"/>
                  <a:gd name="T16" fmla="*/ 31 w 32"/>
                  <a:gd name="T17" fmla="*/ 19 h 32"/>
                  <a:gd name="T18" fmla="*/ 32 w 32"/>
                  <a:gd name="T19" fmla="*/ 15 h 32"/>
                  <a:gd name="T20" fmla="*/ 31 w 32"/>
                  <a:gd name="T21" fmla="*/ 11 h 32"/>
                  <a:gd name="T22" fmla="*/ 30 w 32"/>
                  <a:gd name="T23" fmla="*/ 7 h 32"/>
                  <a:gd name="T24" fmla="*/ 27 w 32"/>
                  <a:gd name="T25" fmla="*/ 4 h 32"/>
                  <a:gd name="T26" fmla="*/ 23 w 32"/>
                  <a:gd name="T27" fmla="*/ 2 h 32"/>
                  <a:gd name="T28" fmla="*/ 19 w 32"/>
                  <a:gd name="T29" fmla="*/ 0 h 32"/>
                  <a:gd name="T30" fmla="*/ 15 w 32"/>
                  <a:gd name="T31" fmla="*/ 0 h 32"/>
                  <a:gd name="T32" fmla="*/ 11 w 32"/>
                  <a:gd name="T33" fmla="*/ 0 h 32"/>
                  <a:gd name="T34" fmla="*/ 8 w 32"/>
                  <a:gd name="T35" fmla="*/ 2 h 32"/>
                  <a:gd name="T36" fmla="*/ 4 w 32"/>
                  <a:gd name="T37" fmla="*/ 4 h 32"/>
                  <a:gd name="T38" fmla="*/ 2 w 32"/>
                  <a:gd name="T39" fmla="*/ 7 h 32"/>
                  <a:gd name="T40" fmla="*/ 0 w 32"/>
                  <a:gd name="T41" fmla="*/ 11 h 32"/>
                  <a:gd name="T42" fmla="*/ 0 w 32"/>
                  <a:gd name="T43" fmla="*/ 15 h 32"/>
                  <a:gd name="T44" fmla="*/ 0 w 32"/>
                  <a:gd name="T45" fmla="*/ 19 h 32"/>
                  <a:gd name="T46" fmla="*/ 2 w 32"/>
                  <a:gd name="T47" fmla="*/ 23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1" y="31"/>
                    </a:lnTo>
                    <a:lnTo>
                      <a:pt x="15" y="32"/>
                    </a:lnTo>
                    <a:lnTo>
                      <a:pt x="19" y="31"/>
                    </a:lnTo>
                    <a:lnTo>
                      <a:pt x="23" y="30"/>
                    </a:lnTo>
                    <a:lnTo>
                      <a:pt x="27" y="27"/>
                    </a:lnTo>
                    <a:lnTo>
                      <a:pt x="30" y="23"/>
                    </a:lnTo>
                    <a:lnTo>
                      <a:pt x="31" y="19"/>
                    </a:lnTo>
                    <a:lnTo>
                      <a:pt x="32" y="15"/>
                    </a:lnTo>
                    <a:lnTo>
                      <a:pt x="31" y="11"/>
                    </a:lnTo>
                    <a:lnTo>
                      <a:pt x="30" y="7"/>
                    </a:lnTo>
                    <a:lnTo>
                      <a:pt x="27" y="4"/>
                    </a:lnTo>
                    <a:lnTo>
                      <a:pt x="23" y="2"/>
                    </a:lnTo>
                    <a:lnTo>
                      <a:pt x="19" y="0"/>
                    </a:lnTo>
                    <a:lnTo>
                      <a:pt x="15" y="0"/>
                    </a:lnTo>
                    <a:lnTo>
                      <a:pt x="11" y="0"/>
                    </a:lnTo>
                    <a:lnTo>
                      <a:pt x="8" y="2"/>
                    </a:lnTo>
                    <a:lnTo>
                      <a:pt x="4" y="4"/>
                    </a:lnTo>
                    <a:lnTo>
                      <a:pt x="2" y="7"/>
                    </a:lnTo>
                    <a:lnTo>
                      <a:pt x="0" y="11"/>
                    </a:lnTo>
                    <a:lnTo>
                      <a:pt x="0" y="15"/>
                    </a:lnTo>
                    <a:lnTo>
                      <a:pt x="0" y="19"/>
                    </a:lnTo>
                    <a:lnTo>
                      <a:pt x="2" y="23"/>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2" name="Freeform 172"/>
              <p:cNvSpPr>
                <a:spLocks/>
              </p:cNvSpPr>
              <p:nvPr/>
            </p:nvSpPr>
            <p:spPr bwMode="auto">
              <a:xfrm>
                <a:off x="2022475" y="3611563"/>
                <a:ext cx="50800" cy="50800"/>
              </a:xfrm>
              <a:custGeom>
                <a:avLst/>
                <a:gdLst>
                  <a:gd name="T0" fmla="*/ 4 w 32"/>
                  <a:gd name="T1" fmla="*/ 28 h 32"/>
                  <a:gd name="T2" fmla="*/ 8 w 32"/>
                  <a:gd name="T3" fmla="*/ 30 h 32"/>
                  <a:gd name="T4" fmla="*/ 11 w 32"/>
                  <a:gd name="T5" fmla="*/ 32 h 32"/>
                  <a:gd name="T6" fmla="*/ 15 w 32"/>
                  <a:gd name="T7" fmla="*/ 32 h 32"/>
                  <a:gd name="T8" fmla="*/ 19 w 32"/>
                  <a:gd name="T9" fmla="*/ 32 h 32"/>
                  <a:gd name="T10" fmla="*/ 23 w 32"/>
                  <a:gd name="T11" fmla="*/ 30 h 32"/>
                  <a:gd name="T12" fmla="*/ 27 w 32"/>
                  <a:gd name="T13" fmla="*/ 28 h 32"/>
                  <a:gd name="T14" fmla="*/ 30 w 32"/>
                  <a:gd name="T15" fmla="*/ 24 h 32"/>
                  <a:gd name="T16" fmla="*/ 31 w 32"/>
                  <a:gd name="T17" fmla="*/ 21 h 32"/>
                  <a:gd name="T18" fmla="*/ 32 w 32"/>
                  <a:gd name="T19" fmla="*/ 17 h 32"/>
                  <a:gd name="T20" fmla="*/ 31 w 32"/>
                  <a:gd name="T21" fmla="*/ 13 h 32"/>
                  <a:gd name="T22" fmla="*/ 30 w 32"/>
                  <a:gd name="T23" fmla="*/ 9 h 32"/>
                  <a:gd name="T24" fmla="*/ 27 w 32"/>
                  <a:gd name="T25" fmla="*/ 5 h 32"/>
                  <a:gd name="T26" fmla="*/ 23 w 32"/>
                  <a:gd name="T27" fmla="*/ 2 h 32"/>
                  <a:gd name="T28" fmla="*/ 19 w 32"/>
                  <a:gd name="T29" fmla="*/ 1 h 32"/>
                  <a:gd name="T30" fmla="*/ 15 w 32"/>
                  <a:gd name="T31" fmla="*/ 0 h 32"/>
                  <a:gd name="T32" fmla="*/ 11 w 32"/>
                  <a:gd name="T33" fmla="*/ 1 h 32"/>
                  <a:gd name="T34" fmla="*/ 8 w 32"/>
                  <a:gd name="T35" fmla="*/ 2 h 32"/>
                  <a:gd name="T36" fmla="*/ 4 w 32"/>
                  <a:gd name="T37" fmla="*/ 5 h 32"/>
                  <a:gd name="T38" fmla="*/ 2 w 32"/>
                  <a:gd name="T39" fmla="*/ 9 h 32"/>
                  <a:gd name="T40" fmla="*/ 0 w 32"/>
                  <a:gd name="T41" fmla="*/ 13 h 32"/>
                  <a:gd name="T42" fmla="*/ 0 w 32"/>
                  <a:gd name="T43" fmla="*/ 17 h 32"/>
                  <a:gd name="T44" fmla="*/ 0 w 32"/>
                  <a:gd name="T45" fmla="*/ 21 h 32"/>
                  <a:gd name="T46" fmla="*/ 2 w 32"/>
                  <a:gd name="T47" fmla="*/ 24 h 32"/>
                  <a:gd name="T48" fmla="*/ 4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8"/>
                    </a:moveTo>
                    <a:lnTo>
                      <a:pt x="8" y="30"/>
                    </a:lnTo>
                    <a:lnTo>
                      <a:pt x="11" y="32"/>
                    </a:lnTo>
                    <a:lnTo>
                      <a:pt x="15" y="32"/>
                    </a:lnTo>
                    <a:lnTo>
                      <a:pt x="19" y="32"/>
                    </a:lnTo>
                    <a:lnTo>
                      <a:pt x="23" y="30"/>
                    </a:lnTo>
                    <a:lnTo>
                      <a:pt x="27" y="28"/>
                    </a:lnTo>
                    <a:lnTo>
                      <a:pt x="30" y="24"/>
                    </a:lnTo>
                    <a:lnTo>
                      <a:pt x="31" y="21"/>
                    </a:lnTo>
                    <a:lnTo>
                      <a:pt x="32" y="17"/>
                    </a:lnTo>
                    <a:lnTo>
                      <a:pt x="31" y="13"/>
                    </a:lnTo>
                    <a:lnTo>
                      <a:pt x="30" y="9"/>
                    </a:lnTo>
                    <a:lnTo>
                      <a:pt x="27" y="5"/>
                    </a:lnTo>
                    <a:lnTo>
                      <a:pt x="23" y="2"/>
                    </a:lnTo>
                    <a:lnTo>
                      <a:pt x="19" y="1"/>
                    </a:lnTo>
                    <a:lnTo>
                      <a:pt x="15" y="0"/>
                    </a:lnTo>
                    <a:lnTo>
                      <a:pt x="11" y="1"/>
                    </a:lnTo>
                    <a:lnTo>
                      <a:pt x="8" y="2"/>
                    </a:lnTo>
                    <a:lnTo>
                      <a:pt x="4" y="5"/>
                    </a:lnTo>
                    <a:lnTo>
                      <a:pt x="2" y="9"/>
                    </a:lnTo>
                    <a:lnTo>
                      <a:pt x="0" y="13"/>
                    </a:lnTo>
                    <a:lnTo>
                      <a:pt x="0" y="17"/>
                    </a:lnTo>
                    <a:lnTo>
                      <a:pt x="0" y="21"/>
                    </a:lnTo>
                    <a:lnTo>
                      <a:pt x="2" y="24"/>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3" name="Freeform 173"/>
              <p:cNvSpPr>
                <a:spLocks/>
              </p:cNvSpPr>
              <p:nvPr/>
            </p:nvSpPr>
            <p:spPr bwMode="auto">
              <a:xfrm>
                <a:off x="2049463" y="3590925"/>
                <a:ext cx="50800" cy="50800"/>
              </a:xfrm>
              <a:custGeom>
                <a:avLst/>
                <a:gdLst>
                  <a:gd name="T0" fmla="*/ 5 w 32"/>
                  <a:gd name="T1" fmla="*/ 28 h 32"/>
                  <a:gd name="T2" fmla="*/ 9 w 32"/>
                  <a:gd name="T3" fmla="*/ 30 h 32"/>
                  <a:gd name="T4" fmla="*/ 12 w 32"/>
                  <a:gd name="T5" fmla="*/ 32 h 32"/>
                  <a:gd name="T6" fmla="*/ 16 w 32"/>
                  <a:gd name="T7" fmla="*/ 32 h 32"/>
                  <a:gd name="T8" fmla="*/ 21 w 32"/>
                  <a:gd name="T9" fmla="*/ 32 h 32"/>
                  <a:gd name="T10" fmla="*/ 24 w 32"/>
                  <a:gd name="T11" fmla="*/ 30 h 32"/>
                  <a:gd name="T12" fmla="*/ 28 w 32"/>
                  <a:gd name="T13" fmla="*/ 28 h 32"/>
                  <a:gd name="T14" fmla="*/ 30 w 32"/>
                  <a:gd name="T15" fmla="*/ 24 h 32"/>
                  <a:gd name="T16" fmla="*/ 31 w 32"/>
                  <a:gd name="T17" fmla="*/ 20 h 32"/>
                  <a:gd name="T18" fmla="*/ 32 w 32"/>
                  <a:gd name="T19" fmla="*/ 16 h 32"/>
                  <a:gd name="T20" fmla="*/ 31 w 32"/>
                  <a:gd name="T21" fmla="*/ 12 h 32"/>
                  <a:gd name="T22" fmla="*/ 30 w 32"/>
                  <a:gd name="T23" fmla="*/ 8 h 32"/>
                  <a:gd name="T24" fmla="*/ 28 w 32"/>
                  <a:gd name="T25" fmla="*/ 5 h 32"/>
                  <a:gd name="T26" fmla="*/ 24 w 32"/>
                  <a:gd name="T27" fmla="*/ 2 h 32"/>
                  <a:gd name="T28" fmla="*/ 21 w 32"/>
                  <a:gd name="T29" fmla="*/ 1 h 32"/>
                  <a:gd name="T30" fmla="*/ 16 w 32"/>
                  <a:gd name="T31" fmla="*/ 0 h 32"/>
                  <a:gd name="T32" fmla="*/ 12 w 32"/>
                  <a:gd name="T33" fmla="*/ 1 h 32"/>
                  <a:gd name="T34" fmla="*/ 9 w 32"/>
                  <a:gd name="T35" fmla="*/ 2 h 32"/>
                  <a:gd name="T36" fmla="*/ 5 w 32"/>
                  <a:gd name="T37" fmla="*/ 5 h 32"/>
                  <a:gd name="T38" fmla="*/ 2 w 32"/>
                  <a:gd name="T39" fmla="*/ 8 h 32"/>
                  <a:gd name="T40" fmla="*/ 0 w 32"/>
                  <a:gd name="T41" fmla="*/ 12 h 32"/>
                  <a:gd name="T42" fmla="*/ 0 w 32"/>
                  <a:gd name="T43" fmla="*/ 16 h 32"/>
                  <a:gd name="T44" fmla="*/ 0 w 32"/>
                  <a:gd name="T45" fmla="*/ 20 h 32"/>
                  <a:gd name="T46" fmla="*/ 2 w 32"/>
                  <a:gd name="T47" fmla="*/ 24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9" y="30"/>
                    </a:lnTo>
                    <a:lnTo>
                      <a:pt x="12" y="32"/>
                    </a:lnTo>
                    <a:lnTo>
                      <a:pt x="16" y="32"/>
                    </a:lnTo>
                    <a:lnTo>
                      <a:pt x="21" y="32"/>
                    </a:lnTo>
                    <a:lnTo>
                      <a:pt x="24" y="30"/>
                    </a:lnTo>
                    <a:lnTo>
                      <a:pt x="28" y="28"/>
                    </a:lnTo>
                    <a:lnTo>
                      <a:pt x="30" y="24"/>
                    </a:lnTo>
                    <a:lnTo>
                      <a:pt x="31" y="20"/>
                    </a:lnTo>
                    <a:lnTo>
                      <a:pt x="32" y="16"/>
                    </a:lnTo>
                    <a:lnTo>
                      <a:pt x="31" y="12"/>
                    </a:lnTo>
                    <a:lnTo>
                      <a:pt x="30" y="8"/>
                    </a:lnTo>
                    <a:lnTo>
                      <a:pt x="28" y="5"/>
                    </a:lnTo>
                    <a:lnTo>
                      <a:pt x="24" y="2"/>
                    </a:lnTo>
                    <a:lnTo>
                      <a:pt x="21" y="1"/>
                    </a:lnTo>
                    <a:lnTo>
                      <a:pt x="16" y="0"/>
                    </a:lnTo>
                    <a:lnTo>
                      <a:pt x="12" y="1"/>
                    </a:lnTo>
                    <a:lnTo>
                      <a:pt x="9" y="2"/>
                    </a:lnTo>
                    <a:lnTo>
                      <a:pt x="5" y="5"/>
                    </a:lnTo>
                    <a:lnTo>
                      <a:pt x="2" y="8"/>
                    </a:lnTo>
                    <a:lnTo>
                      <a:pt x="0" y="12"/>
                    </a:lnTo>
                    <a:lnTo>
                      <a:pt x="0" y="16"/>
                    </a:lnTo>
                    <a:lnTo>
                      <a:pt x="0" y="20"/>
                    </a:lnTo>
                    <a:lnTo>
                      <a:pt x="2"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4" name="Freeform 174"/>
              <p:cNvSpPr>
                <a:spLocks/>
              </p:cNvSpPr>
              <p:nvPr/>
            </p:nvSpPr>
            <p:spPr bwMode="auto">
              <a:xfrm>
                <a:off x="1944688" y="3568700"/>
                <a:ext cx="50800" cy="50800"/>
              </a:xfrm>
              <a:custGeom>
                <a:avLst/>
                <a:gdLst>
                  <a:gd name="T0" fmla="*/ 5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4 h 32"/>
                  <a:gd name="T16" fmla="*/ 32 w 32"/>
                  <a:gd name="T17" fmla="*/ 21 h 32"/>
                  <a:gd name="T18" fmla="*/ 32 w 32"/>
                  <a:gd name="T19" fmla="*/ 17 h 32"/>
                  <a:gd name="T20" fmla="*/ 32 w 32"/>
                  <a:gd name="T21" fmla="*/ 13 h 32"/>
                  <a:gd name="T22" fmla="*/ 30 w 32"/>
                  <a:gd name="T23" fmla="*/ 9 h 32"/>
                  <a:gd name="T24" fmla="*/ 28 w 32"/>
                  <a:gd name="T25" fmla="*/ 6 h 32"/>
                  <a:gd name="T26" fmla="*/ 25 w 32"/>
                  <a:gd name="T27" fmla="*/ 3 h 32"/>
                  <a:gd name="T28" fmla="*/ 21 w 32"/>
                  <a:gd name="T29" fmla="*/ 1 h 32"/>
                  <a:gd name="T30" fmla="*/ 17 w 32"/>
                  <a:gd name="T31" fmla="*/ 0 h 32"/>
                  <a:gd name="T32" fmla="*/ 13 w 32"/>
                  <a:gd name="T33" fmla="*/ 1 h 32"/>
                  <a:gd name="T34" fmla="*/ 9 w 32"/>
                  <a:gd name="T35" fmla="*/ 3 h 32"/>
                  <a:gd name="T36" fmla="*/ 5 w 32"/>
                  <a:gd name="T37" fmla="*/ 6 h 32"/>
                  <a:gd name="T38" fmla="*/ 2 w 32"/>
                  <a:gd name="T39" fmla="*/ 9 h 32"/>
                  <a:gd name="T40" fmla="*/ 1 w 32"/>
                  <a:gd name="T41" fmla="*/ 13 h 32"/>
                  <a:gd name="T42" fmla="*/ 0 w 32"/>
                  <a:gd name="T43" fmla="*/ 17 h 32"/>
                  <a:gd name="T44" fmla="*/ 1 w 32"/>
                  <a:gd name="T45" fmla="*/ 21 h 32"/>
                  <a:gd name="T46" fmla="*/ 2 w 32"/>
                  <a:gd name="T47" fmla="*/ 24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9" y="30"/>
                    </a:lnTo>
                    <a:lnTo>
                      <a:pt x="13" y="32"/>
                    </a:lnTo>
                    <a:lnTo>
                      <a:pt x="17" y="32"/>
                    </a:lnTo>
                    <a:lnTo>
                      <a:pt x="21" y="32"/>
                    </a:lnTo>
                    <a:lnTo>
                      <a:pt x="25" y="30"/>
                    </a:lnTo>
                    <a:lnTo>
                      <a:pt x="28" y="28"/>
                    </a:lnTo>
                    <a:lnTo>
                      <a:pt x="30" y="24"/>
                    </a:lnTo>
                    <a:lnTo>
                      <a:pt x="32" y="21"/>
                    </a:lnTo>
                    <a:lnTo>
                      <a:pt x="32" y="17"/>
                    </a:lnTo>
                    <a:lnTo>
                      <a:pt x="32" y="13"/>
                    </a:lnTo>
                    <a:lnTo>
                      <a:pt x="30" y="9"/>
                    </a:lnTo>
                    <a:lnTo>
                      <a:pt x="28" y="6"/>
                    </a:lnTo>
                    <a:lnTo>
                      <a:pt x="25" y="3"/>
                    </a:lnTo>
                    <a:lnTo>
                      <a:pt x="21" y="1"/>
                    </a:lnTo>
                    <a:lnTo>
                      <a:pt x="17" y="0"/>
                    </a:lnTo>
                    <a:lnTo>
                      <a:pt x="13" y="1"/>
                    </a:lnTo>
                    <a:lnTo>
                      <a:pt x="9" y="3"/>
                    </a:lnTo>
                    <a:lnTo>
                      <a:pt x="5" y="6"/>
                    </a:lnTo>
                    <a:lnTo>
                      <a:pt x="2" y="9"/>
                    </a:lnTo>
                    <a:lnTo>
                      <a:pt x="1" y="13"/>
                    </a:lnTo>
                    <a:lnTo>
                      <a:pt x="0" y="17"/>
                    </a:lnTo>
                    <a:lnTo>
                      <a:pt x="1" y="21"/>
                    </a:lnTo>
                    <a:lnTo>
                      <a:pt x="2"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5" name="Freeform 175"/>
              <p:cNvSpPr>
                <a:spLocks/>
              </p:cNvSpPr>
              <p:nvPr/>
            </p:nvSpPr>
            <p:spPr bwMode="auto">
              <a:xfrm>
                <a:off x="1927225" y="3540125"/>
                <a:ext cx="50800" cy="50800"/>
              </a:xfrm>
              <a:custGeom>
                <a:avLst/>
                <a:gdLst>
                  <a:gd name="T0" fmla="*/ 5 w 32"/>
                  <a:gd name="T1" fmla="*/ 28 h 32"/>
                  <a:gd name="T2" fmla="*/ 8 w 32"/>
                  <a:gd name="T3" fmla="*/ 30 h 32"/>
                  <a:gd name="T4" fmla="*/ 11 w 32"/>
                  <a:gd name="T5" fmla="*/ 32 h 32"/>
                  <a:gd name="T6" fmla="*/ 15 w 32"/>
                  <a:gd name="T7" fmla="*/ 32 h 32"/>
                  <a:gd name="T8" fmla="*/ 21 w 32"/>
                  <a:gd name="T9" fmla="*/ 32 h 32"/>
                  <a:gd name="T10" fmla="*/ 24 w 32"/>
                  <a:gd name="T11" fmla="*/ 30 h 32"/>
                  <a:gd name="T12" fmla="*/ 27 w 32"/>
                  <a:gd name="T13" fmla="*/ 28 h 32"/>
                  <a:gd name="T14" fmla="*/ 30 w 32"/>
                  <a:gd name="T15" fmla="*/ 25 h 32"/>
                  <a:gd name="T16" fmla="*/ 31 w 32"/>
                  <a:gd name="T17" fmla="*/ 21 h 32"/>
                  <a:gd name="T18" fmla="*/ 32 w 32"/>
                  <a:gd name="T19" fmla="*/ 16 h 32"/>
                  <a:gd name="T20" fmla="*/ 31 w 32"/>
                  <a:gd name="T21" fmla="*/ 12 h 32"/>
                  <a:gd name="T22" fmla="*/ 30 w 32"/>
                  <a:gd name="T23" fmla="*/ 8 h 32"/>
                  <a:gd name="T24" fmla="*/ 27 w 32"/>
                  <a:gd name="T25" fmla="*/ 5 h 32"/>
                  <a:gd name="T26" fmla="*/ 24 w 32"/>
                  <a:gd name="T27" fmla="*/ 2 h 32"/>
                  <a:gd name="T28" fmla="*/ 21 w 32"/>
                  <a:gd name="T29" fmla="*/ 1 h 32"/>
                  <a:gd name="T30" fmla="*/ 15 w 32"/>
                  <a:gd name="T31" fmla="*/ 0 h 32"/>
                  <a:gd name="T32" fmla="*/ 11 w 32"/>
                  <a:gd name="T33" fmla="*/ 1 h 32"/>
                  <a:gd name="T34" fmla="*/ 8 w 32"/>
                  <a:gd name="T35" fmla="*/ 2 h 32"/>
                  <a:gd name="T36" fmla="*/ 5 w 32"/>
                  <a:gd name="T37" fmla="*/ 5 h 32"/>
                  <a:gd name="T38" fmla="*/ 2 w 32"/>
                  <a:gd name="T39" fmla="*/ 8 h 32"/>
                  <a:gd name="T40" fmla="*/ 0 w 32"/>
                  <a:gd name="T41" fmla="*/ 12 h 32"/>
                  <a:gd name="T42" fmla="*/ 0 w 32"/>
                  <a:gd name="T43" fmla="*/ 16 h 32"/>
                  <a:gd name="T44" fmla="*/ 0 w 32"/>
                  <a:gd name="T45" fmla="*/ 21 h 32"/>
                  <a:gd name="T46" fmla="*/ 2 w 32"/>
                  <a:gd name="T47" fmla="*/ 25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8" y="30"/>
                    </a:lnTo>
                    <a:lnTo>
                      <a:pt x="11" y="32"/>
                    </a:lnTo>
                    <a:lnTo>
                      <a:pt x="15" y="32"/>
                    </a:lnTo>
                    <a:lnTo>
                      <a:pt x="21" y="32"/>
                    </a:lnTo>
                    <a:lnTo>
                      <a:pt x="24" y="30"/>
                    </a:lnTo>
                    <a:lnTo>
                      <a:pt x="27" y="28"/>
                    </a:lnTo>
                    <a:lnTo>
                      <a:pt x="30" y="25"/>
                    </a:lnTo>
                    <a:lnTo>
                      <a:pt x="31" y="21"/>
                    </a:lnTo>
                    <a:lnTo>
                      <a:pt x="32" y="16"/>
                    </a:lnTo>
                    <a:lnTo>
                      <a:pt x="31" y="12"/>
                    </a:lnTo>
                    <a:lnTo>
                      <a:pt x="30" y="8"/>
                    </a:lnTo>
                    <a:lnTo>
                      <a:pt x="27" y="5"/>
                    </a:lnTo>
                    <a:lnTo>
                      <a:pt x="24" y="2"/>
                    </a:lnTo>
                    <a:lnTo>
                      <a:pt x="21" y="1"/>
                    </a:lnTo>
                    <a:lnTo>
                      <a:pt x="15" y="0"/>
                    </a:lnTo>
                    <a:lnTo>
                      <a:pt x="11" y="1"/>
                    </a:lnTo>
                    <a:lnTo>
                      <a:pt x="8" y="2"/>
                    </a:lnTo>
                    <a:lnTo>
                      <a:pt x="5" y="5"/>
                    </a:lnTo>
                    <a:lnTo>
                      <a:pt x="2" y="8"/>
                    </a:lnTo>
                    <a:lnTo>
                      <a:pt x="0" y="12"/>
                    </a:lnTo>
                    <a:lnTo>
                      <a:pt x="0" y="16"/>
                    </a:lnTo>
                    <a:lnTo>
                      <a:pt x="0" y="21"/>
                    </a:lnTo>
                    <a:lnTo>
                      <a:pt x="2" y="25"/>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6" name="Freeform 176"/>
              <p:cNvSpPr>
                <a:spLocks/>
              </p:cNvSpPr>
              <p:nvPr/>
            </p:nvSpPr>
            <p:spPr bwMode="auto">
              <a:xfrm>
                <a:off x="1890713" y="3525838"/>
                <a:ext cx="50800" cy="50800"/>
              </a:xfrm>
              <a:custGeom>
                <a:avLst/>
                <a:gdLst>
                  <a:gd name="T0" fmla="*/ 4 w 32"/>
                  <a:gd name="T1" fmla="*/ 27 h 32"/>
                  <a:gd name="T2" fmla="*/ 9 w 32"/>
                  <a:gd name="T3" fmla="*/ 30 h 32"/>
                  <a:gd name="T4" fmla="*/ 12 w 32"/>
                  <a:gd name="T5" fmla="*/ 32 h 32"/>
                  <a:gd name="T6" fmla="*/ 16 w 32"/>
                  <a:gd name="T7" fmla="*/ 32 h 32"/>
                  <a:gd name="T8" fmla="*/ 20 w 32"/>
                  <a:gd name="T9" fmla="*/ 32 h 32"/>
                  <a:gd name="T10" fmla="*/ 24 w 32"/>
                  <a:gd name="T11" fmla="*/ 30 h 32"/>
                  <a:gd name="T12" fmla="*/ 27 w 32"/>
                  <a:gd name="T13" fmla="*/ 27 h 32"/>
                  <a:gd name="T14" fmla="*/ 30 w 32"/>
                  <a:gd name="T15" fmla="*/ 23 h 32"/>
                  <a:gd name="T16" fmla="*/ 31 w 32"/>
                  <a:gd name="T17" fmla="*/ 20 h 32"/>
                  <a:gd name="T18" fmla="*/ 32 w 32"/>
                  <a:gd name="T19" fmla="*/ 16 h 32"/>
                  <a:gd name="T20" fmla="*/ 31 w 32"/>
                  <a:gd name="T21" fmla="*/ 12 h 32"/>
                  <a:gd name="T22" fmla="*/ 30 w 32"/>
                  <a:gd name="T23" fmla="*/ 8 h 32"/>
                  <a:gd name="T24" fmla="*/ 27 w 32"/>
                  <a:gd name="T25" fmla="*/ 5 h 32"/>
                  <a:gd name="T26" fmla="*/ 24 w 32"/>
                  <a:gd name="T27" fmla="*/ 2 h 32"/>
                  <a:gd name="T28" fmla="*/ 20 w 32"/>
                  <a:gd name="T29" fmla="*/ 1 h 32"/>
                  <a:gd name="T30" fmla="*/ 16 w 32"/>
                  <a:gd name="T31" fmla="*/ 0 h 32"/>
                  <a:gd name="T32" fmla="*/ 12 w 32"/>
                  <a:gd name="T33" fmla="*/ 1 h 32"/>
                  <a:gd name="T34" fmla="*/ 9 w 32"/>
                  <a:gd name="T35" fmla="*/ 2 h 32"/>
                  <a:gd name="T36" fmla="*/ 4 w 32"/>
                  <a:gd name="T37" fmla="*/ 5 h 32"/>
                  <a:gd name="T38" fmla="*/ 2 w 32"/>
                  <a:gd name="T39" fmla="*/ 8 h 32"/>
                  <a:gd name="T40" fmla="*/ 0 w 32"/>
                  <a:gd name="T41" fmla="*/ 12 h 32"/>
                  <a:gd name="T42" fmla="*/ 0 w 32"/>
                  <a:gd name="T43" fmla="*/ 16 h 32"/>
                  <a:gd name="T44" fmla="*/ 0 w 32"/>
                  <a:gd name="T45" fmla="*/ 20 h 32"/>
                  <a:gd name="T46" fmla="*/ 2 w 32"/>
                  <a:gd name="T47" fmla="*/ 23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9" y="30"/>
                    </a:lnTo>
                    <a:lnTo>
                      <a:pt x="12" y="32"/>
                    </a:lnTo>
                    <a:lnTo>
                      <a:pt x="16" y="32"/>
                    </a:lnTo>
                    <a:lnTo>
                      <a:pt x="20" y="32"/>
                    </a:lnTo>
                    <a:lnTo>
                      <a:pt x="24" y="30"/>
                    </a:lnTo>
                    <a:lnTo>
                      <a:pt x="27" y="27"/>
                    </a:lnTo>
                    <a:lnTo>
                      <a:pt x="30" y="23"/>
                    </a:lnTo>
                    <a:lnTo>
                      <a:pt x="31" y="20"/>
                    </a:lnTo>
                    <a:lnTo>
                      <a:pt x="32" y="16"/>
                    </a:lnTo>
                    <a:lnTo>
                      <a:pt x="31" y="12"/>
                    </a:lnTo>
                    <a:lnTo>
                      <a:pt x="30" y="8"/>
                    </a:lnTo>
                    <a:lnTo>
                      <a:pt x="27" y="5"/>
                    </a:lnTo>
                    <a:lnTo>
                      <a:pt x="24" y="2"/>
                    </a:lnTo>
                    <a:lnTo>
                      <a:pt x="20" y="1"/>
                    </a:lnTo>
                    <a:lnTo>
                      <a:pt x="16" y="0"/>
                    </a:lnTo>
                    <a:lnTo>
                      <a:pt x="12" y="1"/>
                    </a:lnTo>
                    <a:lnTo>
                      <a:pt x="9" y="2"/>
                    </a:lnTo>
                    <a:lnTo>
                      <a:pt x="4" y="5"/>
                    </a:lnTo>
                    <a:lnTo>
                      <a:pt x="2" y="8"/>
                    </a:lnTo>
                    <a:lnTo>
                      <a:pt x="0" y="12"/>
                    </a:lnTo>
                    <a:lnTo>
                      <a:pt x="0" y="16"/>
                    </a:lnTo>
                    <a:lnTo>
                      <a:pt x="0" y="20"/>
                    </a:lnTo>
                    <a:lnTo>
                      <a:pt x="2" y="23"/>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7" name="Freeform 177"/>
              <p:cNvSpPr>
                <a:spLocks/>
              </p:cNvSpPr>
              <p:nvPr/>
            </p:nvSpPr>
            <p:spPr bwMode="auto">
              <a:xfrm>
                <a:off x="1870075" y="3500438"/>
                <a:ext cx="50800" cy="52388"/>
              </a:xfrm>
              <a:custGeom>
                <a:avLst/>
                <a:gdLst>
                  <a:gd name="T0" fmla="*/ 4 w 32"/>
                  <a:gd name="T1" fmla="*/ 28 h 33"/>
                  <a:gd name="T2" fmla="*/ 7 w 32"/>
                  <a:gd name="T3" fmla="*/ 30 h 33"/>
                  <a:gd name="T4" fmla="*/ 11 w 32"/>
                  <a:gd name="T5" fmla="*/ 32 h 33"/>
                  <a:gd name="T6" fmla="*/ 15 w 32"/>
                  <a:gd name="T7" fmla="*/ 33 h 33"/>
                  <a:gd name="T8" fmla="*/ 20 w 32"/>
                  <a:gd name="T9" fmla="*/ 32 h 33"/>
                  <a:gd name="T10" fmla="*/ 24 w 32"/>
                  <a:gd name="T11" fmla="*/ 30 h 33"/>
                  <a:gd name="T12" fmla="*/ 27 w 32"/>
                  <a:gd name="T13" fmla="*/ 28 h 33"/>
                  <a:gd name="T14" fmla="*/ 30 w 32"/>
                  <a:gd name="T15" fmla="*/ 25 h 33"/>
                  <a:gd name="T16" fmla="*/ 31 w 32"/>
                  <a:gd name="T17" fmla="*/ 21 h 33"/>
                  <a:gd name="T18" fmla="*/ 32 w 32"/>
                  <a:gd name="T19" fmla="*/ 17 h 33"/>
                  <a:gd name="T20" fmla="*/ 31 w 32"/>
                  <a:gd name="T21" fmla="*/ 13 h 33"/>
                  <a:gd name="T22" fmla="*/ 30 w 32"/>
                  <a:gd name="T23" fmla="*/ 8 h 33"/>
                  <a:gd name="T24" fmla="*/ 27 w 32"/>
                  <a:gd name="T25" fmla="*/ 5 h 33"/>
                  <a:gd name="T26" fmla="*/ 24 w 32"/>
                  <a:gd name="T27" fmla="*/ 2 h 33"/>
                  <a:gd name="T28" fmla="*/ 20 w 32"/>
                  <a:gd name="T29" fmla="*/ 1 h 33"/>
                  <a:gd name="T30" fmla="*/ 15 w 32"/>
                  <a:gd name="T31" fmla="*/ 0 h 33"/>
                  <a:gd name="T32" fmla="*/ 11 w 32"/>
                  <a:gd name="T33" fmla="*/ 1 h 33"/>
                  <a:gd name="T34" fmla="*/ 7 w 32"/>
                  <a:gd name="T35" fmla="*/ 2 h 33"/>
                  <a:gd name="T36" fmla="*/ 4 w 32"/>
                  <a:gd name="T37" fmla="*/ 5 h 33"/>
                  <a:gd name="T38" fmla="*/ 2 w 32"/>
                  <a:gd name="T39" fmla="*/ 8 h 33"/>
                  <a:gd name="T40" fmla="*/ 0 w 32"/>
                  <a:gd name="T41" fmla="*/ 13 h 33"/>
                  <a:gd name="T42" fmla="*/ 0 w 32"/>
                  <a:gd name="T43" fmla="*/ 17 h 33"/>
                  <a:gd name="T44" fmla="*/ 0 w 32"/>
                  <a:gd name="T45" fmla="*/ 21 h 33"/>
                  <a:gd name="T46" fmla="*/ 2 w 32"/>
                  <a:gd name="T47" fmla="*/ 25 h 33"/>
                  <a:gd name="T48" fmla="*/ 4 w 32"/>
                  <a:gd name="T4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4" y="28"/>
                    </a:moveTo>
                    <a:lnTo>
                      <a:pt x="7" y="30"/>
                    </a:lnTo>
                    <a:lnTo>
                      <a:pt x="11" y="32"/>
                    </a:lnTo>
                    <a:lnTo>
                      <a:pt x="15" y="33"/>
                    </a:lnTo>
                    <a:lnTo>
                      <a:pt x="20" y="32"/>
                    </a:lnTo>
                    <a:lnTo>
                      <a:pt x="24" y="30"/>
                    </a:lnTo>
                    <a:lnTo>
                      <a:pt x="27" y="28"/>
                    </a:lnTo>
                    <a:lnTo>
                      <a:pt x="30" y="25"/>
                    </a:lnTo>
                    <a:lnTo>
                      <a:pt x="31" y="21"/>
                    </a:lnTo>
                    <a:lnTo>
                      <a:pt x="32" y="17"/>
                    </a:lnTo>
                    <a:lnTo>
                      <a:pt x="31" y="13"/>
                    </a:lnTo>
                    <a:lnTo>
                      <a:pt x="30" y="8"/>
                    </a:lnTo>
                    <a:lnTo>
                      <a:pt x="27" y="5"/>
                    </a:lnTo>
                    <a:lnTo>
                      <a:pt x="24" y="2"/>
                    </a:lnTo>
                    <a:lnTo>
                      <a:pt x="20" y="1"/>
                    </a:lnTo>
                    <a:lnTo>
                      <a:pt x="15" y="0"/>
                    </a:lnTo>
                    <a:lnTo>
                      <a:pt x="11" y="1"/>
                    </a:lnTo>
                    <a:lnTo>
                      <a:pt x="7" y="2"/>
                    </a:lnTo>
                    <a:lnTo>
                      <a:pt x="4" y="5"/>
                    </a:lnTo>
                    <a:lnTo>
                      <a:pt x="2" y="8"/>
                    </a:lnTo>
                    <a:lnTo>
                      <a:pt x="0" y="13"/>
                    </a:lnTo>
                    <a:lnTo>
                      <a:pt x="0" y="17"/>
                    </a:lnTo>
                    <a:lnTo>
                      <a:pt x="0" y="21"/>
                    </a:lnTo>
                    <a:lnTo>
                      <a:pt x="2" y="25"/>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8" name="Freeform 178"/>
              <p:cNvSpPr>
                <a:spLocks/>
              </p:cNvSpPr>
              <p:nvPr/>
            </p:nvSpPr>
            <p:spPr bwMode="auto">
              <a:xfrm>
                <a:off x="1866900" y="3467100"/>
                <a:ext cx="50800" cy="49213"/>
              </a:xfrm>
              <a:custGeom>
                <a:avLst/>
                <a:gdLst>
                  <a:gd name="T0" fmla="*/ 5 w 32"/>
                  <a:gd name="T1" fmla="*/ 27 h 31"/>
                  <a:gd name="T2" fmla="*/ 8 w 32"/>
                  <a:gd name="T3" fmla="*/ 29 h 31"/>
                  <a:gd name="T4" fmla="*/ 11 w 32"/>
                  <a:gd name="T5" fmla="*/ 31 h 31"/>
                  <a:gd name="T6" fmla="*/ 16 w 32"/>
                  <a:gd name="T7" fmla="*/ 31 h 31"/>
                  <a:gd name="T8" fmla="*/ 20 w 32"/>
                  <a:gd name="T9" fmla="*/ 31 h 31"/>
                  <a:gd name="T10" fmla="*/ 24 w 32"/>
                  <a:gd name="T11" fmla="*/ 29 h 31"/>
                  <a:gd name="T12" fmla="*/ 28 w 32"/>
                  <a:gd name="T13" fmla="*/ 27 h 31"/>
                  <a:gd name="T14" fmla="*/ 30 w 32"/>
                  <a:gd name="T15" fmla="*/ 24 h 31"/>
                  <a:gd name="T16" fmla="*/ 32 w 32"/>
                  <a:gd name="T17" fmla="*/ 20 h 31"/>
                  <a:gd name="T18" fmla="*/ 32 w 32"/>
                  <a:gd name="T19" fmla="*/ 16 h 31"/>
                  <a:gd name="T20" fmla="*/ 32 w 32"/>
                  <a:gd name="T21" fmla="*/ 12 h 31"/>
                  <a:gd name="T22" fmla="*/ 30 w 32"/>
                  <a:gd name="T23" fmla="*/ 8 h 31"/>
                  <a:gd name="T24" fmla="*/ 28 w 32"/>
                  <a:gd name="T25" fmla="*/ 5 h 31"/>
                  <a:gd name="T26" fmla="*/ 24 w 32"/>
                  <a:gd name="T27" fmla="*/ 2 h 31"/>
                  <a:gd name="T28" fmla="*/ 20 w 32"/>
                  <a:gd name="T29" fmla="*/ 1 h 31"/>
                  <a:gd name="T30" fmla="*/ 16 w 32"/>
                  <a:gd name="T31" fmla="*/ 0 h 31"/>
                  <a:gd name="T32" fmla="*/ 11 w 32"/>
                  <a:gd name="T33" fmla="*/ 1 h 31"/>
                  <a:gd name="T34" fmla="*/ 8 w 32"/>
                  <a:gd name="T35" fmla="*/ 2 h 31"/>
                  <a:gd name="T36" fmla="*/ 5 w 32"/>
                  <a:gd name="T37" fmla="*/ 5 h 31"/>
                  <a:gd name="T38" fmla="*/ 2 w 32"/>
                  <a:gd name="T39" fmla="*/ 8 h 31"/>
                  <a:gd name="T40" fmla="*/ 1 w 32"/>
                  <a:gd name="T41" fmla="*/ 12 h 31"/>
                  <a:gd name="T42" fmla="*/ 0 w 32"/>
                  <a:gd name="T43" fmla="*/ 16 h 31"/>
                  <a:gd name="T44" fmla="*/ 1 w 32"/>
                  <a:gd name="T45" fmla="*/ 20 h 31"/>
                  <a:gd name="T46" fmla="*/ 2 w 32"/>
                  <a:gd name="T47" fmla="*/ 24 h 31"/>
                  <a:gd name="T48" fmla="*/ 5 w 32"/>
                  <a:gd name="T4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1">
                    <a:moveTo>
                      <a:pt x="5" y="27"/>
                    </a:moveTo>
                    <a:lnTo>
                      <a:pt x="8" y="29"/>
                    </a:lnTo>
                    <a:lnTo>
                      <a:pt x="11" y="31"/>
                    </a:lnTo>
                    <a:lnTo>
                      <a:pt x="16" y="31"/>
                    </a:lnTo>
                    <a:lnTo>
                      <a:pt x="20" y="31"/>
                    </a:lnTo>
                    <a:lnTo>
                      <a:pt x="24" y="29"/>
                    </a:lnTo>
                    <a:lnTo>
                      <a:pt x="28" y="27"/>
                    </a:lnTo>
                    <a:lnTo>
                      <a:pt x="30" y="24"/>
                    </a:lnTo>
                    <a:lnTo>
                      <a:pt x="32" y="20"/>
                    </a:lnTo>
                    <a:lnTo>
                      <a:pt x="32" y="16"/>
                    </a:lnTo>
                    <a:lnTo>
                      <a:pt x="32" y="12"/>
                    </a:lnTo>
                    <a:lnTo>
                      <a:pt x="30" y="8"/>
                    </a:lnTo>
                    <a:lnTo>
                      <a:pt x="28" y="5"/>
                    </a:lnTo>
                    <a:lnTo>
                      <a:pt x="24" y="2"/>
                    </a:lnTo>
                    <a:lnTo>
                      <a:pt x="20" y="1"/>
                    </a:lnTo>
                    <a:lnTo>
                      <a:pt x="16" y="0"/>
                    </a:lnTo>
                    <a:lnTo>
                      <a:pt x="11" y="1"/>
                    </a:lnTo>
                    <a:lnTo>
                      <a:pt x="8" y="2"/>
                    </a:lnTo>
                    <a:lnTo>
                      <a:pt x="5" y="5"/>
                    </a:lnTo>
                    <a:lnTo>
                      <a:pt x="2" y="8"/>
                    </a:lnTo>
                    <a:lnTo>
                      <a:pt x="1" y="12"/>
                    </a:lnTo>
                    <a:lnTo>
                      <a:pt x="0" y="16"/>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79" name="Freeform 179"/>
              <p:cNvSpPr>
                <a:spLocks/>
              </p:cNvSpPr>
              <p:nvPr/>
            </p:nvSpPr>
            <p:spPr bwMode="auto">
              <a:xfrm>
                <a:off x="1881188" y="3422650"/>
                <a:ext cx="50800" cy="50800"/>
              </a:xfrm>
              <a:custGeom>
                <a:avLst/>
                <a:gdLst>
                  <a:gd name="T0" fmla="*/ 5 w 32"/>
                  <a:gd name="T1" fmla="*/ 27 h 32"/>
                  <a:gd name="T2" fmla="*/ 8 w 32"/>
                  <a:gd name="T3" fmla="*/ 30 h 32"/>
                  <a:gd name="T4" fmla="*/ 11 w 32"/>
                  <a:gd name="T5" fmla="*/ 31 h 32"/>
                  <a:gd name="T6" fmla="*/ 16 w 32"/>
                  <a:gd name="T7" fmla="*/ 32 h 32"/>
                  <a:gd name="T8" fmla="*/ 21 w 32"/>
                  <a:gd name="T9" fmla="*/ 31 h 32"/>
                  <a:gd name="T10" fmla="*/ 24 w 32"/>
                  <a:gd name="T11" fmla="*/ 30 h 32"/>
                  <a:gd name="T12" fmla="*/ 28 w 32"/>
                  <a:gd name="T13" fmla="*/ 27 h 32"/>
                  <a:gd name="T14" fmla="*/ 30 w 32"/>
                  <a:gd name="T15" fmla="*/ 23 h 32"/>
                  <a:gd name="T16" fmla="*/ 31 w 32"/>
                  <a:gd name="T17" fmla="*/ 19 h 32"/>
                  <a:gd name="T18" fmla="*/ 32 w 32"/>
                  <a:gd name="T19" fmla="*/ 15 h 32"/>
                  <a:gd name="T20" fmla="*/ 31 w 32"/>
                  <a:gd name="T21" fmla="*/ 11 h 32"/>
                  <a:gd name="T22" fmla="*/ 30 w 32"/>
                  <a:gd name="T23" fmla="*/ 7 h 32"/>
                  <a:gd name="T24" fmla="*/ 28 w 32"/>
                  <a:gd name="T25" fmla="*/ 4 h 32"/>
                  <a:gd name="T26" fmla="*/ 24 w 32"/>
                  <a:gd name="T27" fmla="*/ 2 h 32"/>
                  <a:gd name="T28" fmla="*/ 21 w 32"/>
                  <a:gd name="T29" fmla="*/ 0 h 32"/>
                  <a:gd name="T30" fmla="*/ 16 w 32"/>
                  <a:gd name="T31" fmla="*/ 0 h 32"/>
                  <a:gd name="T32" fmla="*/ 11 w 32"/>
                  <a:gd name="T33" fmla="*/ 0 h 32"/>
                  <a:gd name="T34" fmla="*/ 8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3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1"/>
                    </a:lnTo>
                    <a:lnTo>
                      <a:pt x="16" y="32"/>
                    </a:lnTo>
                    <a:lnTo>
                      <a:pt x="21" y="31"/>
                    </a:lnTo>
                    <a:lnTo>
                      <a:pt x="24" y="30"/>
                    </a:lnTo>
                    <a:lnTo>
                      <a:pt x="28" y="27"/>
                    </a:lnTo>
                    <a:lnTo>
                      <a:pt x="30" y="23"/>
                    </a:lnTo>
                    <a:lnTo>
                      <a:pt x="31" y="19"/>
                    </a:lnTo>
                    <a:lnTo>
                      <a:pt x="32" y="15"/>
                    </a:lnTo>
                    <a:lnTo>
                      <a:pt x="31" y="11"/>
                    </a:lnTo>
                    <a:lnTo>
                      <a:pt x="30" y="7"/>
                    </a:lnTo>
                    <a:lnTo>
                      <a:pt x="28" y="4"/>
                    </a:lnTo>
                    <a:lnTo>
                      <a:pt x="24" y="2"/>
                    </a:lnTo>
                    <a:lnTo>
                      <a:pt x="21" y="0"/>
                    </a:lnTo>
                    <a:lnTo>
                      <a:pt x="16" y="0"/>
                    </a:lnTo>
                    <a:lnTo>
                      <a:pt x="11" y="0"/>
                    </a:lnTo>
                    <a:lnTo>
                      <a:pt x="8" y="2"/>
                    </a:lnTo>
                    <a:lnTo>
                      <a:pt x="5" y="4"/>
                    </a:lnTo>
                    <a:lnTo>
                      <a:pt x="2" y="7"/>
                    </a:lnTo>
                    <a:lnTo>
                      <a:pt x="0" y="11"/>
                    </a:lnTo>
                    <a:lnTo>
                      <a:pt x="0" y="15"/>
                    </a:lnTo>
                    <a:lnTo>
                      <a:pt x="0" y="19"/>
                    </a:lnTo>
                    <a:lnTo>
                      <a:pt x="2" y="23"/>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0" name="Freeform 180"/>
              <p:cNvSpPr>
                <a:spLocks/>
              </p:cNvSpPr>
              <p:nvPr/>
            </p:nvSpPr>
            <p:spPr bwMode="auto">
              <a:xfrm>
                <a:off x="1925638" y="3386138"/>
                <a:ext cx="50800" cy="50800"/>
              </a:xfrm>
              <a:custGeom>
                <a:avLst/>
                <a:gdLst>
                  <a:gd name="T0" fmla="*/ 5 w 32"/>
                  <a:gd name="T1" fmla="*/ 28 h 32"/>
                  <a:gd name="T2" fmla="*/ 8 w 32"/>
                  <a:gd name="T3" fmla="*/ 30 h 32"/>
                  <a:gd name="T4" fmla="*/ 11 w 32"/>
                  <a:gd name="T5" fmla="*/ 32 h 32"/>
                  <a:gd name="T6" fmla="*/ 15 w 32"/>
                  <a:gd name="T7" fmla="*/ 32 h 32"/>
                  <a:gd name="T8" fmla="*/ 21 w 32"/>
                  <a:gd name="T9" fmla="*/ 32 h 32"/>
                  <a:gd name="T10" fmla="*/ 24 w 32"/>
                  <a:gd name="T11" fmla="*/ 30 h 32"/>
                  <a:gd name="T12" fmla="*/ 27 w 32"/>
                  <a:gd name="T13" fmla="*/ 28 h 32"/>
                  <a:gd name="T14" fmla="*/ 30 w 32"/>
                  <a:gd name="T15" fmla="*/ 25 h 32"/>
                  <a:gd name="T16" fmla="*/ 31 w 32"/>
                  <a:gd name="T17" fmla="*/ 21 h 32"/>
                  <a:gd name="T18" fmla="*/ 32 w 32"/>
                  <a:gd name="T19" fmla="*/ 17 h 32"/>
                  <a:gd name="T20" fmla="*/ 31 w 32"/>
                  <a:gd name="T21" fmla="*/ 12 h 32"/>
                  <a:gd name="T22" fmla="*/ 30 w 32"/>
                  <a:gd name="T23" fmla="*/ 8 h 32"/>
                  <a:gd name="T24" fmla="*/ 27 w 32"/>
                  <a:gd name="T25" fmla="*/ 5 h 32"/>
                  <a:gd name="T26" fmla="*/ 24 w 32"/>
                  <a:gd name="T27" fmla="*/ 2 h 32"/>
                  <a:gd name="T28" fmla="*/ 21 w 32"/>
                  <a:gd name="T29" fmla="*/ 1 h 32"/>
                  <a:gd name="T30" fmla="*/ 15 w 32"/>
                  <a:gd name="T31" fmla="*/ 0 h 32"/>
                  <a:gd name="T32" fmla="*/ 11 w 32"/>
                  <a:gd name="T33" fmla="*/ 1 h 32"/>
                  <a:gd name="T34" fmla="*/ 8 w 32"/>
                  <a:gd name="T35" fmla="*/ 2 h 32"/>
                  <a:gd name="T36" fmla="*/ 5 w 32"/>
                  <a:gd name="T37" fmla="*/ 5 h 32"/>
                  <a:gd name="T38" fmla="*/ 2 w 32"/>
                  <a:gd name="T39" fmla="*/ 8 h 32"/>
                  <a:gd name="T40" fmla="*/ 0 w 32"/>
                  <a:gd name="T41" fmla="*/ 12 h 32"/>
                  <a:gd name="T42" fmla="*/ 0 w 32"/>
                  <a:gd name="T43" fmla="*/ 17 h 32"/>
                  <a:gd name="T44" fmla="*/ 0 w 32"/>
                  <a:gd name="T45" fmla="*/ 21 h 32"/>
                  <a:gd name="T46" fmla="*/ 2 w 32"/>
                  <a:gd name="T47" fmla="*/ 25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8" y="30"/>
                    </a:lnTo>
                    <a:lnTo>
                      <a:pt x="11" y="32"/>
                    </a:lnTo>
                    <a:lnTo>
                      <a:pt x="15" y="32"/>
                    </a:lnTo>
                    <a:lnTo>
                      <a:pt x="21" y="32"/>
                    </a:lnTo>
                    <a:lnTo>
                      <a:pt x="24" y="30"/>
                    </a:lnTo>
                    <a:lnTo>
                      <a:pt x="27" y="28"/>
                    </a:lnTo>
                    <a:lnTo>
                      <a:pt x="30" y="25"/>
                    </a:lnTo>
                    <a:lnTo>
                      <a:pt x="31" y="21"/>
                    </a:lnTo>
                    <a:lnTo>
                      <a:pt x="32" y="17"/>
                    </a:lnTo>
                    <a:lnTo>
                      <a:pt x="31" y="12"/>
                    </a:lnTo>
                    <a:lnTo>
                      <a:pt x="30" y="8"/>
                    </a:lnTo>
                    <a:lnTo>
                      <a:pt x="27" y="5"/>
                    </a:lnTo>
                    <a:lnTo>
                      <a:pt x="24" y="2"/>
                    </a:lnTo>
                    <a:lnTo>
                      <a:pt x="21" y="1"/>
                    </a:lnTo>
                    <a:lnTo>
                      <a:pt x="15" y="0"/>
                    </a:lnTo>
                    <a:lnTo>
                      <a:pt x="11" y="1"/>
                    </a:lnTo>
                    <a:lnTo>
                      <a:pt x="8" y="2"/>
                    </a:lnTo>
                    <a:lnTo>
                      <a:pt x="5" y="5"/>
                    </a:lnTo>
                    <a:lnTo>
                      <a:pt x="2" y="8"/>
                    </a:lnTo>
                    <a:lnTo>
                      <a:pt x="0" y="12"/>
                    </a:lnTo>
                    <a:lnTo>
                      <a:pt x="0" y="17"/>
                    </a:lnTo>
                    <a:lnTo>
                      <a:pt x="0" y="21"/>
                    </a:lnTo>
                    <a:lnTo>
                      <a:pt x="2" y="25"/>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1" name="Freeform 181"/>
              <p:cNvSpPr>
                <a:spLocks/>
              </p:cNvSpPr>
              <p:nvPr/>
            </p:nvSpPr>
            <p:spPr bwMode="auto">
              <a:xfrm>
                <a:off x="1982788" y="3351213"/>
                <a:ext cx="50800" cy="50800"/>
              </a:xfrm>
              <a:custGeom>
                <a:avLst/>
                <a:gdLst>
                  <a:gd name="T0" fmla="*/ 4 w 32"/>
                  <a:gd name="T1" fmla="*/ 27 h 32"/>
                  <a:gd name="T2" fmla="*/ 8 w 32"/>
                  <a:gd name="T3" fmla="*/ 29 h 32"/>
                  <a:gd name="T4" fmla="*/ 11 w 32"/>
                  <a:gd name="T5" fmla="*/ 31 h 32"/>
                  <a:gd name="T6" fmla="*/ 16 w 32"/>
                  <a:gd name="T7" fmla="*/ 32 h 32"/>
                  <a:gd name="T8" fmla="*/ 21 w 32"/>
                  <a:gd name="T9" fmla="*/ 31 h 32"/>
                  <a:gd name="T10" fmla="*/ 24 w 32"/>
                  <a:gd name="T11" fmla="*/ 29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8 h 32"/>
                  <a:gd name="T24" fmla="*/ 27 w 32"/>
                  <a:gd name="T25" fmla="*/ 5 h 32"/>
                  <a:gd name="T26" fmla="*/ 24 w 32"/>
                  <a:gd name="T27" fmla="*/ 2 h 32"/>
                  <a:gd name="T28" fmla="*/ 21 w 32"/>
                  <a:gd name="T29" fmla="*/ 0 h 32"/>
                  <a:gd name="T30" fmla="*/ 16 w 32"/>
                  <a:gd name="T31" fmla="*/ 0 h 32"/>
                  <a:gd name="T32" fmla="*/ 11 w 32"/>
                  <a:gd name="T33" fmla="*/ 0 h 32"/>
                  <a:gd name="T34" fmla="*/ 8 w 32"/>
                  <a:gd name="T35" fmla="*/ 2 h 32"/>
                  <a:gd name="T36" fmla="*/ 4 w 32"/>
                  <a:gd name="T37" fmla="*/ 5 h 32"/>
                  <a:gd name="T38" fmla="*/ 2 w 32"/>
                  <a:gd name="T39" fmla="*/ 8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29"/>
                    </a:lnTo>
                    <a:lnTo>
                      <a:pt x="11" y="31"/>
                    </a:lnTo>
                    <a:lnTo>
                      <a:pt x="16" y="32"/>
                    </a:lnTo>
                    <a:lnTo>
                      <a:pt x="21" y="31"/>
                    </a:lnTo>
                    <a:lnTo>
                      <a:pt x="24" y="29"/>
                    </a:lnTo>
                    <a:lnTo>
                      <a:pt x="27" y="27"/>
                    </a:lnTo>
                    <a:lnTo>
                      <a:pt x="30" y="24"/>
                    </a:lnTo>
                    <a:lnTo>
                      <a:pt x="31" y="20"/>
                    </a:lnTo>
                    <a:lnTo>
                      <a:pt x="32" y="16"/>
                    </a:lnTo>
                    <a:lnTo>
                      <a:pt x="31" y="12"/>
                    </a:lnTo>
                    <a:lnTo>
                      <a:pt x="30" y="8"/>
                    </a:lnTo>
                    <a:lnTo>
                      <a:pt x="27" y="5"/>
                    </a:lnTo>
                    <a:lnTo>
                      <a:pt x="24" y="2"/>
                    </a:lnTo>
                    <a:lnTo>
                      <a:pt x="21" y="0"/>
                    </a:lnTo>
                    <a:lnTo>
                      <a:pt x="16" y="0"/>
                    </a:lnTo>
                    <a:lnTo>
                      <a:pt x="11" y="0"/>
                    </a:lnTo>
                    <a:lnTo>
                      <a:pt x="8" y="2"/>
                    </a:lnTo>
                    <a:lnTo>
                      <a:pt x="4" y="5"/>
                    </a:lnTo>
                    <a:lnTo>
                      <a:pt x="2" y="8"/>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2" name="Freeform 182"/>
              <p:cNvSpPr>
                <a:spLocks/>
              </p:cNvSpPr>
              <p:nvPr/>
            </p:nvSpPr>
            <p:spPr bwMode="auto">
              <a:xfrm>
                <a:off x="2027238" y="3343275"/>
                <a:ext cx="50800" cy="50800"/>
              </a:xfrm>
              <a:custGeom>
                <a:avLst/>
                <a:gdLst>
                  <a:gd name="T0" fmla="*/ 4 w 32"/>
                  <a:gd name="T1" fmla="*/ 27 h 32"/>
                  <a:gd name="T2" fmla="*/ 7 w 32"/>
                  <a:gd name="T3" fmla="*/ 30 h 32"/>
                  <a:gd name="T4" fmla="*/ 11 w 32"/>
                  <a:gd name="T5" fmla="*/ 31 h 32"/>
                  <a:gd name="T6" fmla="*/ 15 w 32"/>
                  <a:gd name="T7" fmla="*/ 32 h 32"/>
                  <a:gd name="T8" fmla="*/ 19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7 h 32"/>
                  <a:gd name="T24" fmla="*/ 27 w 32"/>
                  <a:gd name="T25" fmla="*/ 4 h 32"/>
                  <a:gd name="T26" fmla="*/ 24 w 32"/>
                  <a:gd name="T27" fmla="*/ 2 h 32"/>
                  <a:gd name="T28" fmla="*/ 19 w 32"/>
                  <a:gd name="T29" fmla="*/ 0 h 32"/>
                  <a:gd name="T30" fmla="*/ 15 w 32"/>
                  <a:gd name="T31" fmla="*/ 0 h 32"/>
                  <a:gd name="T32" fmla="*/ 11 w 32"/>
                  <a:gd name="T33" fmla="*/ 0 h 32"/>
                  <a:gd name="T34" fmla="*/ 7 w 32"/>
                  <a:gd name="T35" fmla="*/ 2 h 32"/>
                  <a:gd name="T36" fmla="*/ 4 w 32"/>
                  <a:gd name="T37" fmla="*/ 4 h 32"/>
                  <a:gd name="T38" fmla="*/ 2 w 32"/>
                  <a:gd name="T39" fmla="*/ 7 h 32"/>
                  <a:gd name="T40" fmla="*/ 0 w 32"/>
                  <a:gd name="T41" fmla="*/ 12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7" y="30"/>
                    </a:lnTo>
                    <a:lnTo>
                      <a:pt x="11" y="31"/>
                    </a:lnTo>
                    <a:lnTo>
                      <a:pt x="15" y="32"/>
                    </a:lnTo>
                    <a:lnTo>
                      <a:pt x="19" y="31"/>
                    </a:lnTo>
                    <a:lnTo>
                      <a:pt x="24" y="30"/>
                    </a:lnTo>
                    <a:lnTo>
                      <a:pt x="27" y="27"/>
                    </a:lnTo>
                    <a:lnTo>
                      <a:pt x="30" y="24"/>
                    </a:lnTo>
                    <a:lnTo>
                      <a:pt x="31" y="20"/>
                    </a:lnTo>
                    <a:lnTo>
                      <a:pt x="32" y="16"/>
                    </a:lnTo>
                    <a:lnTo>
                      <a:pt x="31" y="12"/>
                    </a:lnTo>
                    <a:lnTo>
                      <a:pt x="30" y="7"/>
                    </a:lnTo>
                    <a:lnTo>
                      <a:pt x="27" y="4"/>
                    </a:lnTo>
                    <a:lnTo>
                      <a:pt x="24" y="2"/>
                    </a:lnTo>
                    <a:lnTo>
                      <a:pt x="19" y="0"/>
                    </a:lnTo>
                    <a:lnTo>
                      <a:pt x="15" y="0"/>
                    </a:lnTo>
                    <a:lnTo>
                      <a:pt x="11" y="0"/>
                    </a:lnTo>
                    <a:lnTo>
                      <a:pt x="7" y="2"/>
                    </a:lnTo>
                    <a:lnTo>
                      <a:pt x="4" y="4"/>
                    </a:lnTo>
                    <a:lnTo>
                      <a:pt x="2" y="7"/>
                    </a:lnTo>
                    <a:lnTo>
                      <a:pt x="0" y="12"/>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3" name="Freeform 183"/>
              <p:cNvSpPr>
                <a:spLocks/>
              </p:cNvSpPr>
              <p:nvPr/>
            </p:nvSpPr>
            <p:spPr bwMode="auto">
              <a:xfrm>
                <a:off x="2039938" y="3379788"/>
                <a:ext cx="50800" cy="50800"/>
              </a:xfrm>
              <a:custGeom>
                <a:avLst/>
                <a:gdLst>
                  <a:gd name="T0" fmla="*/ 4 w 32"/>
                  <a:gd name="T1" fmla="*/ 27 h 32"/>
                  <a:gd name="T2" fmla="*/ 8 w 32"/>
                  <a:gd name="T3" fmla="*/ 30 h 32"/>
                  <a:gd name="T4" fmla="*/ 11 w 32"/>
                  <a:gd name="T5" fmla="*/ 31 h 32"/>
                  <a:gd name="T6" fmla="*/ 16 w 32"/>
                  <a:gd name="T7" fmla="*/ 32 h 32"/>
                  <a:gd name="T8" fmla="*/ 20 w 32"/>
                  <a:gd name="T9" fmla="*/ 31 h 32"/>
                  <a:gd name="T10" fmla="*/ 24 w 32"/>
                  <a:gd name="T11" fmla="*/ 30 h 32"/>
                  <a:gd name="T12" fmla="*/ 27 w 32"/>
                  <a:gd name="T13" fmla="*/ 27 h 32"/>
                  <a:gd name="T14" fmla="*/ 30 w 32"/>
                  <a:gd name="T15" fmla="*/ 24 h 32"/>
                  <a:gd name="T16" fmla="*/ 31 w 32"/>
                  <a:gd name="T17" fmla="*/ 19 h 32"/>
                  <a:gd name="T18" fmla="*/ 32 w 32"/>
                  <a:gd name="T19" fmla="*/ 15 h 32"/>
                  <a:gd name="T20" fmla="*/ 31 w 32"/>
                  <a:gd name="T21" fmla="*/ 11 h 32"/>
                  <a:gd name="T22" fmla="*/ 30 w 32"/>
                  <a:gd name="T23" fmla="*/ 7 h 32"/>
                  <a:gd name="T24" fmla="*/ 27 w 32"/>
                  <a:gd name="T25" fmla="*/ 4 h 32"/>
                  <a:gd name="T26" fmla="*/ 24 w 32"/>
                  <a:gd name="T27" fmla="*/ 2 h 32"/>
                  <a:gd name="T28" fmla="*/ 20 w 32"/>
                  <a:gd name="T29" fmla="*/ 0 h 32"/>
                  <a:gd name="T30" fmla="*/ 16 w 32"/>
                  <a:gd name="T31" fmla="*/ 0 h 32"/>
                  <a:gd name="T32" fmla="*/ 11 w 32"/>
                  <a:gd name="T33" fmla="*/ 0 h 32"/>
                  <a:gd name="T34" fmla="*/ 8 w 32"/>
                  <a:gd name="T35" fmla="*/ 2 h 32"/>
                  <a:gd name="T36" fmla="*/ 4 w 32"/>
                  <a:gd name="T37" fmla="*/ 4 h 32"/>
                  <a:gd name="T38" fmla="*/ 2 w 32"/>
                  <a:gd name="T39" fmla="*/ 7 h 32"/>
                  <a:gd name="T40" fmla="*/ 0 w 32"/>
                  <a:gd name="T41" fmla="*/ 11 h 32"/>
                  <a:gd name="T42" fmla="*/ 0 w 32"/>
                  <a:gd name="T43" fmla="*/ 15 h 32"/>
                  <a:gd name="T44" fmla="*/ 0 w 32"/>
                  <a:gd name="T45" fmla="*/ 19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1" y="31"/>
                    </a:lnTo>
                    <a:lnTo>
                      <a:pt x="16" y="32"/>
                    </a:lnTo>
                    <a:lnTo>
                      <a:pt x="20" y="31"/>
                    </a:lnTo>
                    <a:lnTo>
                      <a:pt x="24" y="30"/>
                    </a:lnTo>
                    <a:lnTo>
                      <a:pt x="27" y="27"/>
                    </a:lnTo>
                    <a:lnTo>
                      <a:pt x="30" y="24"/>
                    </a:lnTo>
                    <a:lnTo>
                      <a:pt x="31" y="19"/>
                    </a:lnTo>
                    <a:lnTo>
                      <a:pt x="32" y="15"/>
                    </a:lnTo>
                    <a:lnTo>
                      <a:pt x="31" y="11"/>
                    </a:lnTo>
                    <a:lnTo>
                      <a:pt x="30" y="7"/>
                    </a:lnTo>
                    <a:lnTo>
                      <a:pt x="27" y="4"/>
                    </a:lnTo>
                    <a:lnTo>
                      <a:pt x="24" y="2"/>
                    </a:lnTo>
                    <a:lnTo>
                      <a:pt x="20" y="0"/>
                    </a:lnTo>
                    <a:lnTo>
                      <a:pt x="16" y="0"/>
                    </a:lnTo>
                    <a:lnTo>
                      <a:pt x="11" y="0"/>
                    </a:lnTo>
                    <a:lnTo>
                      <a:pt x="8" y="2"/>
                    </a:lnTo>
                    <a:lnTo>
                      <a:pt x="4" y="4"/>
                    </a:lnTo>
                    <a:lnTo>
                      <a:pt x="2" y="7"/>
                    </a:lnTo>
                    <a:lnTo>
                      <a:pt x="0" y="11"/>
                    </a:lnTo>
                    <a:lnTo>
                      <a:pt x="0" y="15"/>
                    </a:lnTo>
                    <a:lnTo>
                      <a:pt x="0" y="19"/>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4" name="Freeform 184"/>
              <p:cNvSpPr>
                <a:spLocks/>
              </p:cNvSpPr>
              <p:nvPr/>
            </p:nvSpPr>
            <p:spPr bwMode="auto">
              <a:xfrm>
                <a:off x="2052638" y="3436938"/>
                <a:ext cx="50800" cy="50800"/>
              </a:xfrm>
              <a:custGeom>
                <a:avLst/>
                <a:gdLst>
                  <a:gd name="T0" fmla="*/ 6 w 32"/>
                  <a:gd name="T1" fmla="*/ 27 h 32"/>
                  <a:gd name="T2" fmla="*/ 9 w 32"/>
                  <a:gd name="T3" fmla="*/ 30 h 32"/>
                  <a:gd name="T4" fmla="*/ 12 w 32"/>
                  <a:gd name="T5" fmla="*/ 31 h 32"/>
                  <a:gd name="T6" fmla="*/ 16 w 32"/>
                  <a:gd name="T7" fmla="*/ 32 h 32"/>
                  <a:gd name="T8" fmla="*/ 21 w 32"/>
                  <a:gd name="T9" fmla="*/ 31 h 32"/>
                  <a:gd name="T10" fmla="*/ 24 w 32"/>
                  <a:gd name="T11" fmla="*/ 30 h 32"/>
                  <a:gd name="T12" fmla="*/ 27 w 32"/>
                  <a:gd name="T13" fmla="*/ 27 h 32"/>
                  <a:gd name="T14" fmla="*/ 30 w 32"/>
                  <a:gd name="T15" fmla="*/ 24 h 32"/>
                  <a:gd name="T16" fmla="*/ 31 w 32"/>
                  <a:gd name="T17" fmla="*/ 20 h 32"/>
                  <a:gd name="T18" fmla="*/ 32 w 32"/>
                  <a:gd name="T19" fmla="*/ 15 h 32"/>
                  <a:gd name="T20" fmla="*/ 31 w 32"/>
                  <a:gd name="T21" fmla="*/ 11 h 32"/>
                  <a:gd name="T22" fmla="*/ 30 w 32"/>
                  <a:gd name="T23" fmla="*/ 7 h 32"/>
                  <a:gd name="T24" fmla="*/ 27 w 32"/>
                  <a:gd name="T25" fmla="*/ 4 h 32"/>
                  <a:gd name="T26" fmla="*/ 24 w 32"/>
                  <a:gd name="T27" fmla="*/ 2 h 32"/>
                  <a:gd name="T28" fmla="*/ 21 w 32"/>
                  <a:gd name="T29" fmla="*/ 0 h 32"/>
                  <a:gd name="T30" fmla="*/ 16 w 32"/>
                  <a:gd name="T31" fmla="*/ 0 h 32"/>
                  <a:gd name="T32" fmla="*/ 12 w 32"/>
                  <a:gd name="T33" fmla="*/ 0 h 32"/>
                  <a:gd name="T34" fmla="*/ 9 w 32"/>
                  <a:gd name="T35" fmla="*/ 2 h 32"/>
                  <a:gd name="T36" fmla="*/ 6 w 32"/>
                  <a:gd name="T37" fmla="*/ 4 h 32"/>
                  <a:gd name="T38" fmla="*/ 2 w 32"/>
                  <a:gd name="T39" fmla="*/ 7 h 32"/>
                  <a:gd name="T40" fmla="*/ 0 w 32"/>
                  <a:gd name="T41" fmla="*/ 11 h 32"/>
                  <a:gd name="T42" fmla="*/ 0 w 32"/>
                  <a:gd name="T43" fmla="*/ 15 h 32"/>
                  <a:gd name="T44" fmla="*/ 0 w 32"/>
                  <a:gd name="T45" fmla="*/ 20 h 32"/>
                  <a:gd name="T46" fmla="*/ 2 w 32"/>
                  <a:gd name="T47" fmla="*/ 24 h 32"/>
                  <a:gd name="T48" fmla="*/ 6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7"/>
                    </a:moveTo>
                    <a:lnTo>
                      <a:pt x="9" y="30"/>
                    </a:lnTo>
                    <a:lnTo>
                      <a:pt x="12" y="31"/>
                    </a:lnTo>
                    <a:lnTo>
                      <a:pt x="16" y="32"/>
                    </a:lnTo>
                    <a:lnTo>
                      <a:pt x="21" y="31"/>
                    </a:lnTo>
                    <a:lnTo>
                      <a:pt x="24" y="30"/>
                    </a:lnTo>
                    <a:lnTo>
                      <a:pt x="27" y="27"/>
                    </a:lnTo>
                    <a:lnTo>
                      <a:pt x="30" y="24"/>
                    </a:lnTo>
                    <a:lnTo>
                      <a:pt x="31" y="20"/>
                    </a:lnTo>
                    <a:lnTo>
                      <a:pt x="32" y="15"/>
                    </a:lnTo>
                    <a:lnTo>
                      <a:pt x="31" y="11"/>
                    </a:lnTo>
                    <a:lnTo>
                      <a:pt x="30" y="7"/>
                    </a:lnTo>
                    <a:lnTo>
                      <a:pt x="27" y="4"/>
                    </a:lnTo>
                    <a:lnTo>
                      <a:pt x="24" y="2"/>
                    </a:lnTo>
                    <a:lnTo>
                      <a:pt x="21" y="0"/>
                    </a:lnTo>
                    <a:lnTo>
                      <a:pt x="16" y="0"/>
                    </a:lnTo>
                    <a:lnTo>
                      <a:pt x="12" y="0"/>
                    </a:lnTo>
                    <a:lnTo>
                      <a:pt x="9" y="2"/>
                    </a:lnTo>
                    <a:lnTo>
                      <a:pt x="6" y="4"/>
                    </a:lnTo>
                    <a:lnTo>
                      <a:pt x="2" y="7"/>
                    </a:lnTo>
                    <a:lnTo>
                      <a:pt x="0" y="11"/>
                    </a:lnTo>
                    <a:lnTo>
                      <a:pt x="0" y="15"/>
                    </a:lnTo>
                    <a:lnTo>
                      <a:pt x="0" y="20"/>
                    </a:lnTo>
                    <a:lnTo>
                      <a:pt x="2" y="24"/>
                    </a:lnTo>
                    <a:lnTo>
                      <a:pt x="6"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5" name="Freeform 185"/>
              <p:cNvSpPr>
                <a:spLocks/>
              </p:cNvSpPr>
              <p:nvPr/>
            </p:nvSpPr>
            <p:spPr bwMode="auto">
              <a:xfrm>
                <a:off x="2041525" y="3403600"/>
                <a:ext cx="50800" cy="50800"/>
              </a:xfrm>
              <a:custGeom>
                <a:avLst/>
                <a:gdLst>
                  <a:gd name="T0" fmla="*/ 5 w 32"/>
                  <a:gd name="T1" fmla="*/ 27 h 32"/>
                  <a:gd name="T2" fmla="*/ 8 w 32"/>
                  <a:gd name="T3" fmla="*/ 30 h 32"/>
                  <a:gd name="T4" fmla="*/ 13 w 32"/>
                  <a:gd name="T5" fmla="*/ 32 h 32"/>
                  <a:gd name="T6" fmla="*/ 17 w 32"/>
                  <a:gd name="T7" fmla="*/ 32 h 32"/>
                  <a:gd name="T8" fmla="*/ 21 w 32"/>
                  <a:gd name="T9" fmla="*/ 32 h 32"/>
                  <a:gd name="T10" fmla="*/ 25 w 32"/>
                  <a:gd name="T11" fmla="*/ 30 h 32"/>
                  <a:gd name="T12" fmla="*/ 28 w 32"/>
                  <a:gd name="T13" fmla="*/ 27 h 32"/>
                  <a:gd name="T14" fmla="*/ 30 w 32"/>
                  <a:gd name="T15" fmla="*/ 24 h 32"/>
                  <a:gd name="T16" fmla="*/ 32 w 32"/>
                  <a:gd name="T17" fmla="*/ 21 h 32"/>
                  <a:gd name="T18" fmla="*/ 32 w 32"/>
                  <a:gd name="T19" fmla="*/ 17 h 32"/>
                  <a:gd name="T20" fmla="*/ 32 w 32"/>
                  <a:gd name="T21" fmla="*/ 12 h 32"/>
                  <a:gd name="T22" fmla="*/ 30 w 32"/>
                  <a:gd name="T23" fmla="*/ 9 h 32"/>
                  <a:gd name="T24" fmla="*/ 28 w 32"/>
                  <a:gd name="T25" fmla="*/ 6 h 32"/>
                  <a:gd name="T26" fmla="*/ 25 w 32"/>
                  <a:gd name="T27" fmla="*/ 2 h 32"/>
                  <a:gd name="T28" fmla="*/ 21 w 32"/>
                  <a:gd name="T29" fmla="*/ 1 h 32"/>
                  <a:gd name="T30" fmla="*/ 17 w 32"/>
                  <a:gd name="T31" fmla="*/ 0 h 32"/>
                  <a:gd name="T32" fmla="*/ 13 w 32"/>
                  <a:gd name="T33" fmla="*/ 1 h 32"/>
                  <a:gd name="T34" fmla="*/ 8 w 32"/>
                  <a:gd name="T35" fmla="*/ 2 h 32"/>
                  <a:gd name="T36" fmla="*/ 5 w 32"/>
                  <a:gd name="T37" fmla="*/ 6 h 32"/>
                  <a:gd name="T38" fmla="*/ 2 w 32"/>
                  <a:gd name="T39" fmla="*/ 9 h 32"/>
                  <a:gd name="T40" fmla="*/ 1 w 32"/>
                  <a:gd name="T41" fmla="*/ 12 h 32"/>
                  <a:gd name="T42" fmla="*/ 0 w 32"/>
                  <a:gd name="T43" fmla="*/ 17 h 32"/>
                  <a:gd name="T44" fmla="*/ 1 w 32"/>
                  <a:gd name="T45" fmla="*/ 21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3" y="32"/>
                    </a:lnTo>
                    <a:lnTo>
                      <a:pt x="17" y="32"/>
                    </a:lnTo>
                    <a:lnTo>
                      <a:pt x="21" y="32"/>
                    </a:lnTo>
                    <a:lnTo>
                      <a:pt x="25" y="30"/>
                    </a:lnTo>
                    <a:lnTo>
                      <a:pt x="28" y="27"/>
                    </a:lnTo>
                    <a:lnTo>
                      <a:pt x="30" y="24"/>
                    </a:lnTo>
                    <a:lnTo>
                      <a:pt x="32" y="21"/>
                    </a:lnTo>
                    <a:lnTo>
                      <a:pt x="32" y="17"/>
                    </a:lnTo>
                    <a:lnTo>
                      <a:pt x="32" y="12"/>
                    </a:lnTo>
                    <a:lnTo>
                      <a:pt x="30" y="9"/>
                    </a:lnTo>
                    <a:lnTo>
                      <a:pt x="28" y="6"/>
                    </a:lnTo>
                    <a:lnTo>
                      <a:pt x="25" y="2"/>
                    </a:lnTo>
                    <a:lnTo>
                      <a:pt x="21" y="1"/>
                    </a:lnTo>
                    <a:lnTo>
                      <a:pt x="17" y="0"/>
                    </a:lnTo>
                    <a:lnTo>
                      <a:pt x="13" y="1"/>
                    </a:lnTo>
                    <a:lnTo>
                      <a:pt x="8" y="2"/>
                    </a:lnTo>
                    <a:lnTo>
                      <a:pt x="5" y="6"/>
                    </a:lnTo>
                    <a:lnTo>
                      <a:pt x="2" y="9"/>
                    </a:lnTo>
                    <a:lnTo>
                      <a:pt x="1" y="12"/>
                    </a:lnTo>
                    <a:lnTo>
                      <a:pt x="0" y="17"/>
                    </a:lnTo>
                    <a:lnTo>
                      <a:pt x="1" y="21"/>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6" name="Freeform 186"/>
              <p:cNvSpPr>
                <a:spLocks/>
              </p:cNvSpPr>
              <p:nvPr/>
            </p:nvSpPr>
            <p:spPr bwMode="auto">
              <a:xfrm>
                <a:off x="2047875" y="3503613"/>
                <a:ext cx="50800" cy="50800"/>
              </a:xfrm>
              <a:custGeom>
                <a:avLst/>
                <a:gdLst>
                  <a:gd name="T0" fmla="*/ 5 w 32"/>
                  <a:gd name="T1" fmla="*/ 28 h 32"/>
                  <a:gd name="T2" fmla="*/ 9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4 h 32"/>
                  <a:gd name="T16" fmla="*/ 32 w 32"/>
                  <a:gd name="T17" fmla="*/ 21 h 32"/>
                  <a:gd name="T18" fmla="*/ 32 w 32"/>
                  <a:gd name="T19" fmla="*/ 17 h 32"/>
                  <a:gd name="T20" fmla="*/ 32 w 32"/>
                  <a:gd name="T21" fmla="*/ 13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9 w 32"/>
                  <a:gd name="T35" fmla="*/ 2 h 32"/>
                  <a:gd name="T36" fmla="*/ 5 w 32"/>
                  <a:gd name="T37" fmla="*/ 5 h 32"/>
                  <a:gd name="T38" fmla="*/ 2 w 32"/>
                  <a:gd name="T39" fmla="*/ 8 h 32"/>
                  <a:gd name="T40" fmla="*/ 1 w 32"/>
                  <a:gd name="T41" fmla="*/ 13 h 32"/>
                  <a:gd name="T42" fmla="*/ 0 w 32"/>
                  <a:gd name="T43" fmla="*/ 17 h 32"/>
                  <a:gd name="T44" fmla="*/ 1 w 32"/>
                  <a:gd name="T45" fmla="*/ 21 h 32"/>
                  <a:gd name="T46" fmla="*/ 2 w 32"/>
                  <a:gd name="T47" fmla="*/ 24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9" y="30"/>
                    </a:lnTo>
                    <a:lnTo>
                      <a:pt x="13" y="32"/>
                    </a:lnTo>
                    <a:lnTo>
                      <a:pt x="17" y="32"/>
                    </a:lnTo>
                    <a:lnTo>
                      <a:pt x="21" y="32"/>
                    </a:lnTo>
                    <a:lnTo>
                      <a:pt x="25" y="30"/>
                    </a:lnTo>
                    <a:lnTo>
                      <a:pt x="28" y="28"/>
                    </a:lnTo>
                    <a:lnTo>
                      <a:pt x="30" y="24"/>
                    </a:lnTo>
                    <a:lnTo>
                      <a:pt x="32" y="21"/>
                    </a:lnTo>
                    <a:lnTo>
                      <a:pt x="32" y="17"/>
                    </a:lnTo>
                    <a:lnTo>
                      <a:pt x="32" y="13"/>
                    </a:lnTo>
                    <a:lnTo>
                      <a:pt x="30" y="8"/>
                    </a:lnTo>
                    <a:lnTo>
                      <a:pt x="28" y="5"/>
                    </a:lnTo>
                    <a:lnTo>
                      <a:pt x="25" y="2"/>
                    </a:lnTo>
                    <a:lnTo>
                      <a:pt x="21" y="1"/>
                    </a:lnTo>
                    <a:lnTo>
                      <a:pt x="17" y="0"/>
                    </a:lnTo>
                    <a:lnTo>
                      <a:pt x="13" y="1"/>
                    </a:lnTo>
                    <a:lnTo>
                      <a:pt x="9" y="2"/>
                    </a:lnTo>
                    <a:lnTo>
                      <a:pt x="5" y="5"/>
                    </a:lnTo>
                    <a:lnTo>
                      <a:pt x="2" y="8"/>
                    </a:lnTo>
                    <a:lnTo>
                      <a:pt x="1" y="13"/>
                    </a:lnTo>
                    <a:lnTo>
                      <a:pt x="0" y="17"/>
                    </a:lnTo>
                    <a:lnTo>
                      <a:pt x="1" y="21"/>
                    </a:lnTo>
                    <a:lnTo>
                      <a:pt x="2"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7" name="Freeform 187"/>
              <p:cNvSpPr>
                <a:spLocks/>
              </p:cNvSpPr>
              <p:nvPr/>
            </p:nvSpPr>
            <p:spPr bwMode="auto">
              <a:xfrm>
                <a:off x="2019300" y="3536950"/>
                <a:ext cx="50800" cy="50800"/>
              </a:xfrm>
              <a:custGeom>
                <a:avLst/>
                <a:gdLst>
                  <a:gd name="T0" fmla="*/ 4 w 32"/>
                  <a:gd name="T1" fmla="*/ 27 h 32"/>
                  <a:gd name="T2" fmla="*/ 8 w 32"/>
                  <a:gd name="T3" fmla="*/ 30 h 32"/>
                  <a:gd name="T4" fmla="*/ 11 w 32"/>
                  <a:gd name="T5" fmla="*/ 31 h 32"/>
                  <a:gd name="T6" fmla="*/ 15 w 32"/>
                  <a:gd name="T7" fmla="*/ 32 h 32"/>
                  <a:gd name="T8" fmla="*/ 19 w 32"/>
                  <a:gd name="T9" fmla="*/ 31 h 32"/>
                  <a:gd name="T10" fmla="*/ 23 w 32"/>
                  <a:gd name="T11" fmla="*/ 30 h 32"/>
                  <a:gd name="T12" fmla="*/ 27 w 32"/>
                  <a:gd name="T13" fmla="*/ 27 h 32"/>
                  <a:gd name="T14" fmla="*/ 30 w 32"/>
                  <a:gd name="T15" fmla="*/ 24 h 32"/>
                  <a:gd name="T16" fmla="*/ 31 w 32"/>
                  <a:gd name="T17" fmla="*/ 19 h 32"/>
                  <a:gd name="T18" fmla="*/ 32 w 32"/>
                  <a:gd name="T19" fmla="*/ 15 h 32"/>
                  <a:gd name="T20" fmla="*/ 31 w 32"/>
                  <a:gd name="T21" fmla="*/ 11 h 32"/>
                  <a:gd name="T22" fmla="*/ 30 w 32"/>
                  <a:gd name="T23" fmla="*/ 7 h 32"/>
                  <a:gd name="T24" fmla="*/ 27 w 32"/>
                  <a:gd name="T25" fmla="*/ 4 h 32"/>
                  <a:gd name="T26" fmla="*/ 23 w 32"/>
                  <a:gd name="T27" fmla="*/ 2 h 32"/>
                  <a:gd name="T28" fmla="*/ 19 w 32"/>
                  <a:gd name="T29" fmla="*/ 0 h 32"/>
                  <a:gd name="T30" fmla="*/ 15 w 32"/>
                  <a:gd name="T31" fmla="*/ 0 h 32"/>
                  <a:gd name="T32" fmla="*/ 11 w 32"/>
                  <a:gd name="T33" fmla="*/ 0 h 32"/>
                  <a:gd name="T34" fmla="*/ 8 w 32"/>
                  <a:gd name="T35" fmla="*/ 2 h 32"/>
                  <a:gd name="T36" fmla="*/ 4 w 32"/>
                  <a:gd name="T37" fmla="*/ 4 h 32"/>
                  <a:gd name="T38" fmla="*/ 2 w 32"/>
                  <a:gd name="T39" fmla="*/ 7 h 32"/>
                  <a:gd name="T40" fmla="*/ 0 w 32"/>
                  <a:gd name="T41" fmla="*/ 11 h 32"/>
                  <a:gd name="T42" fmla="*/ 0 w 32"/>
                  <a:gd name="T43" fmla="*/ 15 h 32"/>
                  <a:gd name="T44" fmla="*/ 0 w 32"/>
                  <a:gd name="T45" fmla="*/ 19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1" y="31"/>
                    </a:lnTo>
                    <a:lnTo>
                      <a:pt x="15" y="32"/>
                    </a:lnTo>
                    <a:lnTo>
                      <a:pt x="19" y="31"/>
                    </a:lnTo>
                    <a:lnTo>
                      <a:pt x="23" y="30"/>
                    </a:lnTo>
                    <a:lnTo>
                      <a:pt x="27" y="27"/>
                    </a:lnTo>
                    <a:lnTo>
                      <a:pt x="30" y="24"/>
                    </a:lnTo>
                    <a:lnTo>
                      <a:pt x="31" y="19"/>
                    </a:lnTo>
                    <a:lnTo>
                      <a:pt x="32" y="15"/>
                    </a:lnTo>
                    <a:lnTo>
                      <a:pt x="31" y="11"/>
                    </a:lnTo>
                    <a:lnTo>
                      <a:pt x="30" y="7"/>
                    </a:lnTo>
                    <a:lnTo>
                      <a:pt x="27" y="4"/>
                    </a:lnTo>
                    <a:lnTo>
                      <a:pt x="23" y="2"/>
                    </a:lnTo>
                    <a:lnTo>
                      <a:pt x="19" y="0"/>
                    </a:lnTo>
                    <a:lnTo>
                      <a:pt x="15" y="0"/>
                    </a:lnTo>
                    <a:lnTo>
                      <a:pt x="11" y="0"/>
                    </a:lnTo>
                    <a:lnTo>
                      <a:pt x="8" y="2"/>
                    </a:lnTo>
                    <a:lnTo>
                      <a:pt x="4" y="4"/>
                    </a:lnTo>
                    <a:lnTo>
                      <a:pt x="2" y="7"/>
                    </a:lnTo>
                    <a:lnTo>
                      <a:pt x="0" y="11"/>
                    </a:lnTo>
                    <a:lnTo>
                      <a:pt x="0" y="15"/>
                    </a:lnTo>
                    <a:lnTo>
                      <a:pt x="0" y="19"/>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8" name="Freeform 188"/>
              <p:cNvSpPr>
                <a:spLocks/>
              </p:cNvSpPr>
              <p:nvPr/>
            </p:nvSpPr>
            <p:spPr bwMode="auto">
              <a:xfrm>
                <a:off x="1993900" y="3509963"/>
                <a:ext cx="50800" cy="50800"/>
              </a:xfrm>
              <a:custGeom>
                <a:avLst/>
                <a:gdLst>
                  <a:gd name="T0" fmla="*/ 5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2 h 32"/>
                  <a:gd name="T22" fmla="*/ 30 w 32"/>
                  <a:gd name="T23" fmla="*/ 8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5 w 32"/>
                  <a:gd name="T37" fmla="*/ 4 h 32"/>
                  <a:gd name="T38" fmla="*/ 2 w 32"/>
                  <a:gd name="T39" fmla="*/ 8 h 32"/>
                  <a:gd name="T40" fmla="*/ 1 w 32"/>
                  <a:gd name="T41" fmla="*/ 12 h 32"/>
                  <a:gd name="T42" fmla="*/ 0 w 32"/>
                  <a:gd name="T43" fmla="*/ 16 h 32"/>
                  <a:gd name="T44" fmla="*/ 1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9" y="30"/>
                    </a:lnTo>
                    <a:lnTo>
                      <a:pt x="13" y="31"/>
                    </a:lnTo>
                    <a:lnTo>
                      <a:pt x="17" y="32"/>
                    </a:lnTo>
                    <a:lnTo>
                      <a:pt x="21" y="31"/>
                    </a:lnTo>
                    <a:lnTo>
                      <a:pt x="25" y="30"/>
                    </a:lnTo>
                    <a:lnTo>
                      <a:pt x="28" y="27"/>
                    </a:lnTo>
                    <a:lnTo>
                      <a:pt x="30" y="24"/>
                    </a:lnTo>
                    <a:lnTo>
                      <a:pt x="32" y="20"/>
                    </a:lnTo>
                    <a:lnTo>
                      <a:pt x="32" y="16"/>
                    </a:lnTo>
                    <a:lnTo>
                      <a:pt x="32" y="12"/>
                    </a:lnTo>
                    <a:lnTo>
                      <a:pt x="30" y="8"/>
                    </a:lnTo>
                    <a:lnTo>
                      <a:pt x="28" y="4"/>
                    </a:lnTo>
                    <a:lnTo>
                      <a:pt x="25" y="2"/>
                    </a:lnTo>
                    <a:lnTo>
                      <a:pt x="21" y="0"/>
                    </a:lnTo>
                    <a:lnTo>
                      <a:pt x="17" y="0"/>
                    </a:lnTo>
                    <a:lnTo>
                      <a:pt x="13" y="0"/>
                    </a:lnTo>
                    <a:lnTo>
                      <a:pt x="9" y="2"/>
                    </a:lnTo>
                    <a:lnTo>
                      <a:pt x="5" y="4"/>
                    </a:lnTo>
                    <a:lnTo>
                      <a:pt x="2" y="8"/>
                    </a:lnTo>
                    <a:lnTo>
                      <a:pt x="1" y="12"/>
                    </a:lnTo>
                    <a:lnTo>
                      <a:pt x="0" y="16"/>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89" name="Freeform 189"/>
              <p:cNvSpPr>
                <a:spLocks/>
              </p:cNvSpPr>
              <p:nvPr/>
            </p:nvSpPr>
            <p:spPr bwMode="auto">
              <a:xfrm>
                <a:off x="2014538" y="3481388"/>
                <a:ext cx="50800" cy="50800"/>
              </a:xfrm>
              <a:custGeom>
                <a:avLst/>
                <a:gdLst>
                  <a:gd name="T0" fmla="*/ 5 w 32"/>
                  <a:gd name="T1" fmla="*/ 27 h 32"/>
                  <a:gd name="T2" fmla="*/ 8 w 32"/>
                  <a:gd name="T3" fmla="*/ 30 h 32"/>
                  <a:gd name="T4" fmla="*/ 12 w 32"/>
                  <a:gd name="T5" fmla="*/ 31 h 32"/>
                  <a:gd name="T6" fmla="*/ 16 w 32"/>
                  <a:gd name="T7" fmla="*/ 32 h 32"/>
                  <a:gd name="T8" fmla="*/ 20 w 32"/>
                  <a:gd name="T9" fmla="*/ 31 h 32"/>
                  <a:gd name="T10" fmla="*/ 24 w 32"/>
                  <a:gd name="T11" fmla="*/ 30 h 32"/>
                  <a:gd name="T12" fmla="*/ 27 w 32"/>
                  <a:gd name="T13" fmla="*/ 27 h 32"/>
                  <a:gd name="T14" fmla="*/ 30 w 32"/>
                  <a:gd name="T15" fmla="*/ 24 h 32"/>
                  <a:gd name="T16" fmla="*/ 32 w 32"/>
                  <a:gd name="T17" fmla="*/ 19 h 32"/>
                  <a:gd name="T18" fmla="*/ 32 w 32"/>
                  <a:gd name="T19" fmla="*/ 15 h 32"/>
                  <a:gd name="T20" fmla="*/ 32 w 32"/>
                  <a:gd name="T21" fmla="*/ 11 h 32"/>
                  <a:gd name="T22" fmla="*/ 30 w 32"/>
                  <a:gd name="T23" fmla="*/ 7 h 32"/>
                  <a:gd name="T24" fmla="*/ 27 w 32"/>
                  <a:gd name="T25" fmla="*/ 4 h 32"/>
                  <a:gd name="T26" fmla="*/ 24 w 32"/>
                  <a:gd name="T27" fmla="*/ 2 h 32"/>
                  <a:gd name="T28" fmla="*/ 20 w 32"/>
                  <a:gd name="T29" fmla="*/ 0 h 32"/>
                  <a:gd name="T30" fmla="*/ 16 w 32"/>
                  <a:gd name="T31" fmla="*/ 0 h 32"/>
                  <a:gd name="T32" fmla="*/ 12 w 32"/>
                  <a:gd name="T33" fmla="*/ 0 h 32"/>
                  <a:gd name="T34" fmla="*/ 8 w 32"/>
                  <a:gd name="T35" fmla="*/ 2 h 32"/>
                  <a:gd name="T36" fmla="*/ 5 w 32"/>
                  <a:gd name="T37" fmla="*/ 4 h 32"/>
                  <a:gd name="T38" fmla="*/ 2 w 32"/>
                  <a:gd name="T39" fmla="*/ 7 h 32"/>
                  <a:gd name="T40" fmla="*/ 1 w 32"/>
                  <a:gd name="T41" fmla="*/ 11 h 32"/>
                  <a:gd name="T42" fmla="*/ 0 w 32"/>
                  <a:gd name="T43" fmla="*/ 15 h 32"/>
                  <a:gd name="T44" fmla="*/ 1 w 32"/>
                  <a:gd name="T45" fmla="*/ 19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2" y="31"/>
                    </a:lnTo>
                    <a:lnTo>
                      <a:pt x="16" y="32"/>
                    </a:lnTo>
                    <a:lnTo>
                      <a:pt x="20" y="31"/>
                    </a:lnTo>
                    <a:lnTo>
                      <a:pt x="24" y="30"/>
                    </a:lnTo>
                    <a:lnTo>
                      <a:pt x="27" y="27"/>
                    </a:lnTo>
                    <a:lnTo>
                      <a:pt x="30" y="24"/>
                    </a:lnTo>
                    <a:lnTo>
                      <a:pt x="32" y="19"/>
                    </a:lnTo>
                    <a:lnTo>
                      <a:pt x="32" y="15"/>
                    </a:lnTo>
                    <a:lnTo>
                      <a:pt x="32" y="11"/>
                    </a:lnTo>
                    <a:lnTo>
                      <a:pt x="30" y="7"/>
                    </a:lnTo>
                    <a:lnTo>
                      <a:pt x="27" y="4"/>
                    </a:lnTo>
                    <a:lnTo>
                      <a:pt x="24" y="2"/>
                    </a:lnTo>
                    <a:lnTo>
                      <a:pt x="20" y="0"/>
                    </a:lnTo>
                    <a:lnTo>
                      <a:pt x="16" y="0"/>
                    </a:lnTo>
                    <a:lnTo>
                      <a:pt x="12" y="0"/>
                    </a:lnTo>
                    <a:lnTo>
                      <a:pt x="8" y="2"/>
                    </a:lnTo>
                    <a:lnTo>
                      <a:pt x="5" y="4"/>
                    </a:lnTo>
                    <a:lnTo>
                      <a:pt x="2" y="7"/>
                    </a:lnTo>
                    <a:lnTo>
                      <a:pt x="1" y="11"/>
                    </a:lnTo>
                    <a:lnTo>
                      <a:pt x="0" y="15"/>
                    </a:lnTo>
                    <a:lnTo>
                      <a:pt x="1" y="19"/>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0" name="Freeform 190"/>
              <p:cNvSpPr>
                <a:spLocks/>
              </p:cNvSpPr>
              <p:nvPr/>
            </p:nvSpPr>
            <p:spPr bwMode="auto">
              <a:xfrm>
                <a:off x="2032000" y="3468688"/>
                <a:ext cx="50800" cy="50800"/>
              </a:xfrm>
              <a:custGeom>
                <a:avLst/>
                <a:gdLst>
                  <a:gd name="T0" fmla="*/ 5 w 32"/>
                  <a:gd name="T1" fmla="*/ 26 h 32"/>
                  <a:gd name="T2" fmla="*/ 8 w 32"/>
                  <a:gd name="T3" fmla="*/ 29 h 32"/>
                  <a:gd name="T4" fmla="*/ 11 w 32"/>
                  <a:gd name="T5" fmla="*/ 30 h 32"/>
                  <a:gd name="T6" fmla="*/ 15 w 32"/>
                  <a:gd name="T7" fmla="*/ 32 h 32"/>
                  <a:gd name="T8" fmla="*/ 21 w 32"/>
                  <a:gd name="T9" fmla="*/ 30 h 32"/>
                  <a:gd name="T10" fmla="*/ 24 w 32"/>
                  <a:gd name="T11" fmla="*/ 29 h 32"/>
                  <a:gd name="T12" fmla="*/ 27 w 32"/>
                  <a:gd name="T13" fmla="*/ 26 h 32"/>
                  <a:gd name="T14" fmla="*/ 30 w 32"/>
                  <a:gd name="T15" fmla="*/ 23 h 32"/>
                  <a:gd name="T16" fmla="*/ 31 w 32"/>
                  <a:gd name="T17" fmla="*/ 19 h 32"/>
                  <a:gd name="T18" fmla="*/ 32 w 32"/>
                  <a:gd name="T19" fmla="*/ 15 h 32"/>
                  <a:gd name="T20" fmla="*/ 31 w 32"/>
                  <a:gd name="T21" fmla="*/ 11 h 32"/>
                  <a:gd name="T22" fmla="*/ 30 w 32"/>
                  <a:gd name="T23" fmla="*/ 7 h 32"/>
                  <a:gd name="T24" fmla="*/ 27 w 32"/>
                  <a:gd name="T25" fmla="*/ 4 h 32"/>
                  <a:gd name="T26" fmla="*/ 24 w 32"/>
                  <a:gd name="T27" fmla="*/ 2 h 32"/>
                  <a:gd name="T28" fmla="*/ 21 w 32"/>
                  <a:gd name="T29" fmla="*/ 0 h 32"/>
                  <a:gd name="T30" fmla="*/ 15 w 32"/>
                  <a:gd name="T31" fmla="*/ 0 h 32"/>
                  <a:gd name="T32" fmla="*/ 11 w 32"/>
                  <a:gd name="T33" fmla="*/ 0 h 32"/>
                  <a:gd name="T34" fmla="*/ 8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3 h 32"/>
                  <a:gd name="T48" fmla="*/ 5 w 32"/>
                  <a:gd name="T4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6"/>
                    </a:moveTo>
                    <a:lnTo>
                      <a:pt x="8" y="29"/>
                    </a:lnTo>
                    <a:lnTo>
                      <a:pt x="11" y="30"/>
                    </a:lnTo>
                    <a:lnTo>
                      <a:pt x="15" y="32"/>
                    </a:lnTo>
                    <a:lnTo>
                      <a:pt x="21" y="30"/>
                    </a:lnTo>
                    <a:lnTo>
                      <a:pt x="24" y="29"/>
                    </a:lnTo>
                    <a:lnTo>
                      <a:pt x="27" y="26"/>
                    </a:lnTo>
                    <a:lnTo>
                      <a:pt x="30" y="23"/>
                    </a:lnTo>
                    <a:lnTo>
                      <a:pt x="31" y="19"/>
                    </a:lnTo>
                    <a:lnTo>
                      <a:pt x="32" y="15"/>
                    </a:lnTo>
                    <a:lnTo>
                      <a:pt x="31" y="11"/>
                    </a:lnTo>
                    <a:lnTo>
                      <a:pt x="30" y="7"/>
                    </a:lnTo>
                    <a:lnTo>
                      <a:pt x="27" y="4"/>
                    </a:lnTo>
                    <a:lnTo>
                      <a:pt x="24" y="2"/>
                    </a:lnTo>
                    <a:lnTo>
                      <a:pt x="21" y="0"/>
                    </a:lnTo>
                    <a:lnTo>
                      <a:pt x="15" y="0"/>
                    </a:lnTo>
                    <a:lnTo>
                      <a:pt x="11" y="0"/>
                    </a:lnTo>
                    <a:lnTo>
                      <a:pt x="8" y="2"/>
                    </a:lnTo>
                    <a:lnTo>
                      <a:pt x="5" y="4"/>
                    </a:lnTo>
                    <a:lnTo>
                      <a:pt x="2" y="7"/>
                    </a:lnTo>
                    <a:lnTo>
                      <a:pt x="0" y="11"/>
                    </a:lnTo>
                    <a:lnTo>
                      <a:pt x="0" y="15"/>
                    </a:lnTo>
                    <a:lnTo>
                      <a:pt x="0" y="19"/>
                    </a:lnTo>
                    <a:lnTo>
                      <a:pt x="2" y="23"/>
                    </a:lnTo>
                    <a:lnTo>
                      <a:pt x="5" y="2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1" name="Freeform 191"/>
              <p:cNvSpPr>
                <a:spLocks/>
              </p:cNvSpPr>
              <p:nvPr/>
            </p:nvSpPr>
            <p:spPr bwMode="auto">
              <a:xfrm>
                <a:off x="2005013" y="3449638"/>
                <a:ext cx="50800" cy="50800"/>
              </a:xfrm>
              <a:custGeom>
                <a:avLst/>
                <a:gdLst>
                  <a:gd name="T0" fmla="*/ 6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2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6 w 32"/>
                  <a:gd name="T37" fmla="*/ 4 h 32"/>
                  <a:gd name="T38" fmla="*/ 3 w 32"/>
                  <a:gd name="T39" fmla="*/ 7 h 32"/>
                  <a:gd name="T40" fmla="*/ 2 w 32"/>
                  <a:gd name="T41" fmla="*/ 12 h 32"/>
                  <a:gd name="T42" fmla="*/ 0 w 32"/>
                  <a:gd name="T43" fmla="*/ 16 h 32"/>
                  <a:gd name="T44" fmla="*/ 2 w 32"/>
                  <a:gd name="T45" fmla="*/ 20 h 32"/>
                  <a:gd name="T46" fmla="*/ 3 w 32"/>
                  <a:gd name="T47" fmla="*/ 24 h 32"/>
                  <a:gd name="T48" fmla="*/ 6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7"/>
                    </a:moveTo>
                    <a:lnTo>
                      <a:pt x="9" y="30"/>
                    </a:lnTo>
                    <a:lnTo>
                      <a:pt x="13" y="31"/>
                    </a:lnTo>
                    <a:lnTo>
                      <a:pt x="17" y="32"/>
                    </a:lnTo>
                    <a:lnTo>
                      <a:pt x="21" y="31"/>
                    </a:lnTo>
                    <a:lnTo>
                      <a:pt x="25" y="30"/>
                    </a:lnTo>
                    <a:lnTo>
                      <a:pt x="28" y="27"/>
                    </a:lnTo>
                    <a:lnTo>
                      <a:pt x="30" y="24"/>
                    </a:lnTo>
                    <a:lnTo>
                      <a:pt x="32" y="20"/>
                    </a:lnTo>
                    <a:lnTo>
                      <a:pt x="32" y="16"/>
                    </a:lnTo>
                    <a:lnTo>
                      <a:pt x="32" y="12"/>
                    </a:lnTo>
                    <a:lnTo>
                      <a:pt x="30" y="7"/>
                    </a:lnTo>
                    <a:lnTo>
                      <a:pt x="28" y="4"/>
                    </a:lnTo>
                    <a:lnTo>
                      <a:pt x="25" y="2"/>
                    </a:lnTo>
                    <a:lnTo>
                      <a:pt x="21" y="0"/>
                    </a:lnTo>
                    <a:lnTo>
                      <a:pt x="17" y="0"/>
                    </a:lnTo>
                    <a:lnTo>
                      <a:pt x="13" y="0"/>
                    </a:lnTo>
                    <a:lnTo>
                      <a:pt x="9" y="2"/>
                    </a:lnTo>
                    <a:lnTo>
                      <a:pt x="6" y="4"/>
                    </a:lnTo>
                    <a:lnTo>
                      <a:pt x="3" y="7"/>
                    </a:lnTo>
                    <a:lnTo>
                      <a:pt x="2" y="12"/>
                    </a:lnTo>
                    <a:lnTo>
                      <a:pt x="0" y="16"/>
                    </a:lnTo>
                    <a:lnTo>
                      <a:pt x="2" y="20"/>
                    </a:lnTo>
                    <a:lnTo>
                      <a:pt x="3" y="24"/>
                    </a:lnTo>
                    <a:lnTo>
                      <a:pt x="6"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2" name="Freeform 192"/>
              <p:cNvSpPr>
                <a:spLocks/>
              </p:cNvSpPr>
              <p:nvPr/>
            </p:nvSpPr>
            <p:spPr bwMode="auto">
              <a:xfrm>
                <a:off x="1985963" y="3435350"/>
                <a:ext cx="50800" cy="50800"/>
              </a:xfrm>
              <a:custGeom>
                <a:avLst/>
                <a:gdLst>
                  <a:gd name="T0" fmla="*/ 5 w 32"/>
                  <a:gd name="T1" fmla="*/ 27 h 32"/>
                  <a:gd name="T2" fmla="*/ 8 w 32"/>
                  <a:gd name="T3" fmla="*/ 30 h 32"/>
                  <a:gd name="T4" fmla="*/ 12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5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2 w 32"/>
                  <a:gd name="T33" fmla="*/ 0 h 32"/>
                  <a:gd name="T34" fmla="*/ 8 w 32"/>
                  <a:gd name="T35" fmla="*/ 2 h 32"/>
                  <a:gd name="T36" fmla="*/ 5 w 32"/>
                  <a:gd name="T37" fmla="*/ 4 h 32"/>
                  <a:gd name="T38" fmla="*/ 2 w 32"/>
                  <a:gd name="T39" fmla="*/ 7 h 32"/>
                  <a:gd name="T40" fmla="*/ 1 w 32"/>
                  <a:gd name="T41" fmla="*/ 11 h 32"/>
                  <a:gd name="T42" fmla="*/ 0 w 32"/>
                  <a:gd name="T43" fmla="*/ 15 h 32"/>
                  <a:gd name="T44" fmla="*/ 1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2" y="31"/>
                    </a:lnTo>
                    <a:lnTo>
                      <a:pt x="17" y="32"/>
                    </a:lnTo>
                    <a:lnTo>
                      <a:pt x="21" y="31"/>
                    </a:lnTo>
                    <a:lnTo>
                      <a:pt x="25" y="30"/>
                    </a:lnTo>
                    <a:lnTo>
                      <a:pt x="28" y="27"/>
                    </a:lnTo>
                    <a:lnTo>
                      <a:pt x="30" y="24"/>
                    </a:lnTo>
                    <a:lnTo>
                      <a:pt x="32" y="20"/>
                    </a:lnTo>
                    <a:lnTo>
                      <a:pt x="32" y="15"/>
                    </a:lnTo>
                    <a:lnTo>
                      <a:pt x="32" y="11"/>
                    </a:lnTo>
                    <a:lnTo>
                      <a:pt x="30" y="7"/>
                    </a:lnTo>
                    <a:lnTo>
                      <a:pt x="28" y="4"/>
                    </a:lnTo>
                    <a:lnTo>
                      <a:pt x="25" y="2"/>
                    </a:lnTo>
                    <a:lnTo>
                      <a:pt x="21" y="0"/>
                    </a:lnTo>
                    <a:lnTo>
                      <a:pt x="17" y="0"/>
                    </a:lnTo>
                    <a:lnTo>
                      <a:pt x="12" y="0"/>
                    </a:lnTo>
                    <a:lnTo>
                      <a:pt x="8" y="2"/>
                    </a:lnTo>
                    <a:lnTo>
                      <a:pt x="5" y="4"/>
                    </a:lnTo>
                    <a:lnTo>
                      <a:pt x="2" y="7"/>
                    </a:lnTo>
                    <a:lnTo>
                      <a:pt x="1" y="11"/>
                    </a:lnTo>
                    <a:lnTo>
                      <a:pt x="0" y="15"/>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3" name="Freeform 193"/>
              <p:cNvSpPr>
                <a:spLocks/>
              </p:cNvSpPr>
              <p:nvPr/>
            </p:nvSpPr>
            <p:spPr bwMode="auto">
              <a:xfrm>
                <a:off x="1989138" y="3389313"/>
                <a:ext cx="50800" cy="50800"/>
              </a:xfrm>
              <a:custGeom>
                <a:avLst/>
                <a:gdLst>
                  <a:gd name="T0" fmla="*/ 4 w 32"/>
                  <a:gd name="T1" fmla="*/ 28 h 32"/>
                  <a:gd name="T2" fmla="*/ 8 w 32"/>
                  <a:gd name="T3" fmla="*/ 30 h 32"/>
                  <a:gd name="T4" fmla="*/ 12 w 32"/>
                  <a:gd name="T5" fmla="*/ 32 h 32"/>
                  <a:gd name="T6" fmla="*/ 16 w 32"/>
                  <a:gd name="T7" fmla="*/ 32 h 32"/>
                  <a:gd name="T8" fmla="*/ 20 w 32"/>
                  <a:gd name="T9" fmla="*/ 32 h 32"/>
                  <a:gd name="T10" fmla="*/ 24 w 32"/>
                  <a:gd name="T11" fmla="*/ 30 h 32"/>
                  <a:gd name="T12" fmla="*/ 27 w 32"/>
                  <a:gd name="T13" fmla="*/ 28 h 32"/>
                  <a:gd name="T14" fmla="*/ 30 w 32"/>
                  <a:gd name="T15" fmla="*/ 24 h 32"/>
                  <a:gd name="T16" fmla="*/ 31 w 32"/>
                  <a:gd name="T17" fmla="*/ 21 h 32"/>
                  <a:gd name="T18" fmla="*/ 32 w 32"/>
                  <a:gd name="T19" fmla="*/ 17 h 32"/>
                  <a:gd name="T20" fmla="*/ 31 w 32"/>
                  <a:gd name="T21" fmla="*/ 12 h 32"/>
                  <a:gd name="T22" fmla="*/ 30 w 32"/>
                  <a:gd name="T23" fmla="*/ 8 h 32"/>
                  <a:gd name="T24" fmla="*/ 27 w 32"/>
                  <a:gd name="T25" fmla="*/ 5 h 32"/>
                  <a:gd name="T26" fmla="*/ 24 w 32"/>
                  <a:gd name="T27" fmla="*/ 2 h 32"/>
                  <a:gd name="T28" fmla="*/ 20 w 32"/>
                  <a:gd name="T29" fmla="*/ 1 h 32"/>
                  <a:gd name="T30" fmla="*/ 16 w 32"/>
                  <a:gd name="T31" fmla="*/ 0 h 32"/>
                  <a:gd name="T32" fmla="*/ 12 w 32"/>
                  <a:gd name="T33" fmla="*/ 1 h 32"/>
                  <a:gd name="T34" fmla="*/ 8 w 32"/>
                  <a:gd name="T35" fmla="*/ 2 h 32"/>
                  <a:gd name="T36" fmla="*/ 4 w 32"/>
                  <a:gd name="T37" fmla="*/ 5 h 32"/>
                  <a:gd name="T38" fmla="*/ 2 w 32"/>
                  <a:gd name="T39" fmla="*/ 8 h 32"/>
                  <a:gd name="T40" fmla="*/ 0 w 32"/>
                  <a:gd name="T41" fmla="*/ 12 h 32"/>
                  <a:gd name="T42" fmla="*/ 0 w 32"/>
                  <a:gd name="T43" fmla="*/ 17 h 32"/>
                  <a:gd name="T44" fmla="*/ 0 w 32"/>
                  <a:gd name="T45" fmla="*/ 21 h 32"/>
                  <a:gd name="T46" fmla="*/ 2 w 32"/>
                  <a:gd name="T47" fmla="*/ 24 h 32"/>
                  <a:gd name="T48" fmla="*/ 4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8"/>
                    </a:moveTo>
                    <a:lnTo>
                      <a:pt x="8" y="30"/>
                    </a:lnTo>
                    <a:lnTo>
                      <a:pt x="12" y="32"/>
                    </a:lnTo>
                    <a:lnTo>
                      <a:pt x="16" y="32"/>
                    </a:lnTo>
                    <a:lnTo>
                      <a:pt x="20" y="32"/>
                    </a:lnTo>
                    <a:lnTo>
                      <a:pt x="24" y="30"/>
                    </a:lnTo>
                    <a:lnTo>
                      <a:pt x="27" y="28"/>
                    </a:lnTo>
                    <a:lnTo>
                      <a:pt x="30" y="24"/>
                    </a:lnTo>
                    <a:lnTo>
                      <a:pt x="31" y="21"/>
                    </a:lnTo>
                    <a:lnTo>
                      <a:pt x="32" y="17"/>
                    </a:lnTo>
                    <a:lnTo>
                      <a:pt x="31" y="12"/>
                    </a:lnTo>
                    <a:lnTo>
                      <a:pt x="30" y="8"/>
                    </a:lnTo>
                    <a:lnTo>
                      <a:pt x="27" y="5"/>
                    </a:lnTo>
                    <a:lnTo>
                      <a:pt x="24" y="2"/>
                    </a:lnTo>
                    <a:lnTo>
                      <a:pt x="20" y="1"/>
                    </a:lnTo>
                    <a:lnTo>
                      <a:pt x="16" y="0"/>
                    </a:lnTo>
                    <a:lnTo>
                      <a:pt x="12" y="1"/>
                    </a:lnTo>
                    <a:lnTo>
                      <a:pt x="8" y="2"/>
                    </a:lnTo>
                    <a:lnTo>
                      <a:pt x="4" y="5"/>
                    </a:lnTo>
                    <a:lnTo>
                      <a:pt x="2" y="8"/>
                    </a:lnTo>
                    <a:lnTo>
                      <a:pt x="0" y="12"/>
                    </a:lnTo>
                    <a:lnTo>
                      <a:pt x="0" y="17"/>
                    </a:lnTo>
                    <a:lnTo>
                      <a:pt x="0" y="21"/>
                    </a:lnTo>
                    <a:lnTo>
                      <a:pt x="2" y="24"/>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4" name="Freeform 194"/>
              <p:cNvSpPr>
                <a:spLocks/>
              </p:cNvSpPr>
              <p:nvPr/>
            </p:nvSpPr>
            <p:spPr bwMode="auto">
              <a:xfrm>
                <a:off x="1998663" y="3378200"/>
                <a:ext cx="50800" cy="50800"/>
              </a:xfrm>
              <a:custGeom>
                <a:avLst/>
                <a:gdLst>
                  <a:gd name="T0" fmla="*/ 6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19 h 32"/>
                  <a:gd name="T18" fmla="*/ 32 w 32"/>
                  <a:gd name="T19" fmla="*/ 15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6 w 32"/>
                  <a:gd name="T37" fmla="*/ 4 h 32"/>
                  <a:gd name="T38" fmla="*/ 2 w 32"/>
                  <a:gd name="T39" fmla="*/ 7 h 32"/>
                  <a:gd name="T40" fmla="*/ 1 w 32"/>
                  <a:gd name="T41" fmla="*/ 11 h 32"/>
                  <a:gd name="T42" fmla="*/ 0 w 32"/>
                  <a:gd name="T43" fmla="*/ 15 h 32"/>
                  <a:gd name="T44" fmla="*/ 1 w 32"/>
                  <a:gd name="T45" fmla="*/ 19 h 32"/>
                  <a:gd name="T46" fmla="*/ 2 w 32"/>
                  <a:gd name="T47" fmla="*/ 24 h 32"/>
                  <a:gd name="T48" fmla="*/ 6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7"/>
                    </a:moveTo>
                    <a:lnTo>
                      <a:pt x="9" y="30"/>
                    </a:lnTo>
                    <a:lnTo>
                      <a:pt x="13" y="31"/>
                    </a:lnTo>
                    <a:lnTo>
                      <a:pt x="17" y="32"/>
                    </a:lnTo>
                    <a:lnTo>
                      <a:pt x="21" y="31"/>
                    </a:lnTo>
                    <a:lnTo>
                      <a:pt x="25" y="30"/>
                    </a:lnTo>
                    <a:lnTo>
                      <a:pt x="28" y="27"/>
                    </a:lnTo>
                    <a:lnTo>
                      <a:pt x="30" y="24"/>
                    </a:lnTo>
                    <a:lnTo>
                      <a:pt x="32" y="19"/>
                    </a:lnTo>
                    <a:lnTo>
                      <a:pt x="32" y="15"/>
                    </a:lnTo>
                    <a:lnTo>
                      <a:pt x="32" y="11"/>
                    </a:lnTo>
                    <a:lnTo>
                      <a:pt x="30" y="7"/>
                    </a:lnTo>
                    <a:lnTo>
                      <a:pt x="28" y="4"/>
                    </a:lnTo>
                    <a:lnTo>
                      <a:pt x="25" y="2"/>
                    </a:lnTo>
                    <a:lnTo>
                      <a:pt x="21" y="0"/>
                    </a:lnTo>
                    <a:lnTo>
                      <a:pt x="17" y="0"/>
                    </a:lnTo>
                    <a:lnTo>
                      <a:pt x="13" y="0"/>
                    </a:lnTo>
                    <a:lnTo>
                      <a:pt x="9" y="2"/>
                    </a:lnTo>
                    <a:lnTo>
                      <a:pt x="6" y="4"/>
                    </a:lnTo>
                    <a:lnTo>
                      <a:pt x="2" y="7"/>
                    </a:lnTo>
                    <a:lnTo>
                      <a:pt x="1" y="11"/>
                    </a:lnTo>
                    <a:lnTo>
                      <a:pt x="0" y="15"/>
                    </a:lnTo>
                    <a:lnTo>
                      <a:pt x="1" y="19"/>
                    </a:lnTo>
                    <a:lnTo>
                      <a:pt x="2" y="24"/>
                    </a:lnTo>
                    <a:lnTo>
                      <a:pt x="6"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5" name="Freeform 195"/>
              <p:cNvSpPr>
                <a:spLocks/>
              </p:cNvSpPr>
              <p:nvPr/>
            </p:nvSpPr>
            <p:spPr bwMode="auto">
              <a:xfrm>
                <a:off x="1968500" y="3389313"/>
                <a:ext cx="52388" cy="50800"/>
              </a:xfrm>
              <a:custGeom>
                <a:avLst/>
                <a:gdLst>
                  <a:gd name="T0" fmla="*/ 5 w 33"/>
                  <a:gd name="T1" fmla="*/ 28 h 32"/>
                  <a:gd name="T2" fmla="*/ 8 w 33"/>
                  <a:gd name="T3" fmla="*/ 30 h 32"/>
                  <a:gd name="T4" fmla="*/ 12 w 33"/>
                  <a:gd name="T5" fmla="*/ 32 h 32"/>
                  <a:gd name="T6" fmla="*/ 16 w 33"/>
                  <a:gd name="T7" fmla="*/ 32 h 32"/>
                  <a:gd name="T8" fmla="*/ 20 w 33"/>
                  <a:gd name="T9" fmla="*/ 32 h 32"/>
                  <a:gd name="T10" fmla="*/ 25 w 33"/>
                  <a:gd name="T11" fmla="*/ 30 h 32"/>
                  <a:gd name="T12" fmla="*/ 28 w 33"/>
                  <a:gd name="T13" fmla="*/ 28 h 32"/>
                  <a:gd name="T14" fmla="*/ 31 w 33"/>
                  <a:gd name="T15" fmla="*/ 24 h 32"/>
                  <a:gd name="T16" fmla="*/ 32 w 33"/>
                  <a:gd name="T17" fmla="*/ 21 h 32"/>
                  <a:gd name="T18" fmla="*/ 33 w 33"/>
                  <a:gd name="T19" fmla="*/ 17 h 32"/>
                  <a:gd name="T20" fmla="*/ 32 w 33"/>
                  <a:gd name="T21" fmla="*/ 12 h 32"/>
                  <a:gd name="T22" fmla="*/ 31 w 33"/>
                  <a:gd name="T23" fmla="*/ 8 h 32"/>
                  <a:gd name="T24" fmla="*/ 28 w 33"/>
                  <a:gd name="T25" fmla="*/ 5 h 32"/>
                  <a:gd name="T26" fmla="*/ 25 w 33"/>
                  <a:gd name="T27" fmla="*/ 2 h 32"/>
                  <a:gd name="T28" fmla="*/ 20 w 33"/>
                  <a:gd name="T29" fmla="*/ 1 h 32"/>
                  <a:gd name="T30" fmla="*/ 16 w 33"/>
                  <a:gd name="T31" fmla="*/ 0 h 32"/>
                  <a:gd name="T32" fmla="*/ 12 w 33"/>
                  <a:gd name="T33" fmla="*/ 1 h 32"/>
                  <a:gd name="T34" fmla="*/ 8 w 33"/>
                  <a:gd name="T35" fmla="*/ 2 h 32"/>
                  <a:gd name="T36" fmla="*/ 5 w 33"/>
                  <a:gd name="T37" fmla="*/ 5 h 32"/>
                  <a:gd name="T38" fmla="*/ 3 w 33"/>
                  <a:gd name="T39" fmla="*/ 8 h 32"/>
                  <a:gd name="T40" fmla="*/ 1 w 33"/>
                  <a:gd name="T41" fmla="*/ 12 h 32"/>
                  <a:gd name="T42" fmla="*/ 0 w 33"/>
                  <a:gd name="T43" fmla="*/ 17 h 32"/>
                  <a:gd name="T44" fmla="*/ 1 w 33"/>
                  <a:gd name="T45" fmla="*/ 21 h 32"/>
                  <a:gd name="T46" fmla="*/ 3 w 33"/>
                  <a:gd name="T47" fmla="*/ 24 h 32"/>
                  <a:gd name="T48" fmla="*/ 5 w 33"/>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5" y="28"/>
                    </a:moveTo>
                    <a:lnTo>
                      <a:pt x="8" y="30"/>
                    </a:lnTo>
                    <a:lnTo>
                      <a:pt x="12" y="32"/>
                    </a:lnTo>
                    <a:lnTo>
                      <a:pt x="16" y="32"/>
                    </a:lnTo>
                    <a:lnTo>
                      <a:pt x="20" y="32"/>
                    </a:lnTo>
                    <a:lnTo>
                      <a:pt x="25" y="30"/>
                    </a:lnTo>
                    <a:lnTo>
                      <a:pt x="28" y="28"/>
                    </a:lnTo>
                    <a:lnTo>
                      <a:pt x="31" y="24"/>
                    </a:lnTo>
                    <a:lnTo>
                      <a:pt x="32" y="21"/>
                    </a:lnTo>
                    <a:lnTo>
                      <a:pt x="33" y="17"/>
                    </a:lnTo>
                    <a:lnTo>
                      <a:pt x="32" y="12"/>
                    </a:lnTo>
                    <a:lnTo>
                      <a:pt x="31" y="8"/>
                    </a:lnTo>
                    <a:lnTo>
                      <a:pt x="28" y="5"/>
                    </a:lnTo>
                    <a:lnTo>
                      <a:pt x="25" y="2"/>
                    </a:lnTo>
                    <a:lnTo>
                      <a:pt x="20" y="1"/>
                    </a:lnTo>
                    <a:lnTo>
                      <a:pt x="16" y="0"/>
                    </a:lnTo>
                    <a:lnTo>
                      <a:pt x="12" y="1"/>
                    </a:lnTo>
                    <a:lnTo>
                      <a:pt x="8" y="2"/>
                    </a:lnTo>
                    <a:lnTo>
                      <a:pt x="5" y="5"/>
                    </a:lnTo>
                    <a:lnTo>
                      <a:pt x="3" y="8"/>
                    </a:lnTo>
                    <a:lnTo>
                      <a:pt x="1" y="12"/>
                    </a:lnTo>
                    <a:lnTo>
                      <a:pt x="0" y="17"/>
                    </a:lnTo>
                    <a:lnTo>
                      <a:pt x="1" y="21"/>
                    </a:lnTo>
                    <a:lnTo>
                      <a:pt x="3"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6" name="Freeform 196"/>
              <p:cNvSpPr>
                <a:spLocks/>
              </p:cNvSpPr>
              <p:nvPr/>
            </p:nvSpPr>
            <p:spPr bwMode="auto">
              <a:xfrm>
                <a:off x="1958975" y="3414713"/>
                <a:ext cx="50800" cy="50800"/>
              </a:xfrm>
              <a:custGeom>
                <a:avLst/>
                <a:gdLst>
                  <a:gd name="T0" fmla="*/ 5 w 32"/>
                  <a:gd name="T1" fmla="*/ 26 h 32"/>
                  <a:gd name="T2" fmla="*/ 8 w 32"/>
                  <a:gd name="T3" fmla="*/ 29 h 32"/>
                  <a:gd name="T4" fmla="*/ 11 w 32"/>
                  <a:gd name="T5" fmla="*/ 30 h 32"/>
                  <a:gd name="T6" fmla="*/ 15 w 32"/>
                  <a:gd name="T7" fmla="*/ 32 h 32"/>
                  <a:gd name="T8" fmla="*/ 20 w 32"/>
                  <a:gd name="T9" fmla="*/ 30 h 32"/>
                  <a:gd name="T10" fmla="*/ 23 w 32"/>
                  <a:gd name="T11" fmla="*/ 29 h 32"/>
                  <a:gd name="T12" fmla="*/ 26 w 32"/>
                  <a:gd name="T13" fmla="*/ 26 h 32"/>
                  <a:gd name="T14" fmla="*/ 29 w 32"/>
                  <a:gd name="T15" fmla="*/ 23 h 32"/>
                  <a:gd name="T16" fmla="*/ 31 w 32"/>
                  <a:gd name="T17" fmla="*/ 19 h 32"/>
                  <a:gd name="T18" fmla="*/ 32 w 32"/>
                  <a:gd name="T19" fmla="*/ 15 h 32"/>
                  <a:gd name="T20" fmla="*/ 31 w 32"/>
                  <a:gd name="T21" fmla="*/ 11 h 32"/>
                  <a:gd name="T22" fmla="*/ 29 w 32"/>
                  <a:gd name="T23" fmla="*/ 7 h 32"/>
                  <a:gd name="T24" fmla="*/ 26 w 32"/>
                  <a:gd name="T25" fmla="*/ 4 h 32"/>
                  <a:gd name="T26" fmla="*/ 23 w 32"/>
                  <a:gd name="T27" fmla="*/ 2 h 32"/>
                  <a:gd name="T28" fmla="*/ 20 w 32"/>
                  <a:gd name="T29" fmla="*/ 0 h 32"/>
                  <a:gd name="T30" fmla="*/ 15 w 32"/>
                  <a:gd name="T31" fmla="*/ 0 h 32"/>
                  <a:gd name="T32" fmla="*/ 11 w 32"/>
                  <a:gd name="T33" fmla="*/ 0 h 32"/>
                  <a:gd name="T34" fmla="*/ 8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3 h 32"/>
                  <a:gd name="T48" fmla="*/ 5 w 32"/>
                  <a:gd name="T4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6"/>
                    </a:moveTo>
                    <a:lnTo>
                      <a:pt x="8" y="29"/>
                    </a:lnTo>
                    <a:lnTo>
                      <a:pt x="11" y="30"/>
                    </a:lnTo>
                    <a:lnTo>
                      <a:pt x="15" y="32"/>
                    </a:lnTo>
                    <a:lnTo>
                      <a:pt x="20" y="30"/>
                    </a:lnTo>
                    <a:lnTo>
                      <a:pt x="23" y="29"/>
                    </a:lnTo>
                    <a:lnTo>
                      <a:pt x="26" y="26"/>
                    </a:lnTo>
                    <a:lnTo>
                      <a:pt x="29" y="23"/>
                    </a:lnTo>
                    <a:lnTo>
                      <a:pt x="31" y="19"/>
                    </a:lnTo>
                    <a:lnTo>
                      <a:pt x="32" y="15"/>
                    </a:lnTo>
                    <a:lnTo>
                      <a:pt x="31" y="11"/>
                    </a:lnTo>
                    <a:lnTo>
                      <a:pt x="29" y="7"/>
                    </a:lnTo>
                    <a:lnTo>
                      <a:pt x="26" y="4"/>
                    </a:lnTo>
                    <a:lnTo>
                      <a:pt x="23" y="2"/>
                    </a:lnTo>
                    <a:lnTo>
                      <a:pt x="20" y="0"/>
                    </a:lnTo>
                    <a:lnTo>
                      <a:pt x="15" y="0"/>
                    </a:lnTo>
                    <a:lnTo>
                      <a:pt x="11" y="0"/>
                    </a:lnTo>
                    <a:lnTo>
                      <a:pt x="8" y="2"/>
                    </a:lnTo>
                    <a:lnTo>
                      <a:pt x="5" y="4"/>
                    </a:lnTo>
                    <a:lnTo>
                      <a:pt x="2" y="7"/>
                    </a:lnTo>
                    <a:lnTo>
                      <a:pt x="0" y="11"/>
                    </a:lnTo>
                    <a:lnTo>
                      <a:pt x="0" y="15"/>
                    </a:lnTo>
                    <a:lnTo>
                      <a:pt x="0" y="19"/>
                    </a:lnTo>
                    <a:lnTo>
                      <a:pt x="2" y="23"/>
                    </a:lnTo>
                    <a:lnTo>
                      <a:pt x="5" y="2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7" name="Freeform 197"/>
              <p:cNvSpPr>
                <a:spLocks/>
              </p:cNvSpPr>
              <p:nvPr/>
            </p:nvSpPr>
            <p:spPr bwMode="auto">
              <a:xfrm>
                <a:off x="1914525" y="3424238"/>
                <a:ext cx="50800" cy="50800"/>
              </a:xfrm>
              <a:custGeom>
                <a:avLst/>
                <a:gdLst>
                  <a:gd name="T0" fmla="*/ 5 w 32"/>
                  <a:gd name="T1" fmla="*/ 28 h 32"/>
                  <a:gd name="T2" fmla="*/ 8 w 32"/>
                  <a:gd name="T3" fmla="*/ 30 h 32"/>
                  <a:gd name="T4" fmla="*/ 12 w 32"/>
                  <a:gd name="T5" fmla="*/ 32 h 32"/>
                  <a:gd name="T6" fmla="*/ 16 w 32"/>
                  <a:gd name="T7" fmla="*/ 32 h 32"/>
                  <a:gd name="T8" fmla="*/ 20 w 32"/>
                  <a:gd name="T9" fmla="*/ 32 h 32"/>
                  <a:gd name="T10" fmla="*/ 24 w 32"/>
                  <a:gd name="T11" fmla="*/ 30 h 32"/>
                  <a:gd name="T12" fmla="*/ 28 w 32"/>
                  <a:gd name="T13" fmla="*/ 28 h 32"/>
                  <a:gd name="T14" fmla="*/ 30 w 32"/>
                  <a:gd name="T15" fmla="*/ 24 h 32"/>
                  <a:gd name="T16" fmla="*/ 32 w 32"/>
                  <a:gd name="T17" fmla="*/ 20 h 32"/>
                  <a:gd name="T18" fmla="*/ 32 w 32"/>
                  <a:gd name="T19" fmla="*/ 16 h 32"/>
                  <a:gd name="T20" fmla="*/ 32 w 32"/>
                  <a:gd name="T21" fmla="*/ 12 h 32"/>
                  <a:gd name="T22" fmla="*/ 30 w 32"/>
                  <a:gd name="T23" fmla="*/ 8 h 32"/>
                  <a:gd name="T24" fmla="*/ 28 w 32"/>
                  <a:gd name="T25" fmla="*/ 5 h 32"/>
                  <a:gd name="T26" fmla="*/ 24 w 32"/>
                  <a:gd name="T27" fmla="*/ 2 h 32"/>
                  <a:gd name="T28" fmla="*/ 20 w 32"/>
                  <a:gd name="T29" fmla="*/ 1 h 32"/>
                  <a:gd name="T30" fmla="*/ 16 w 32"/>
                  <a:gd name="T31" fmla="*/ 0 h 32"/>
                  <a:gd name="T32" fmla="*/ 12 w 32"/>
                  <a:gd name="T33" fmla="*/ 1 h 32"/>
                  <a:gd name="T34" fmla="*/ 8 w 32"/>
                  <a:gd name="T35" fmla="*/ 2 h 32"/>
                  <a:gd name="T36" fmla="*/ 5 w 32"/>
                  <a:gd name="T37" fmla="*/ 5 h 32"/>
                  <a:gd name="T38" fmla="*/ 2 w 32"/>
                  <a:gd name="T39" fmla="*/ 8 h 32"/>
                  <a:gd name="T40" fmla="*/ 1 w 32"/>
                  <a:gd name="T41" fmla="*/ 12 h 32"/>
                  <a:gd name="T42" fmla="*/ 0 w 32"/>
                  <a:gd name="T43" fmla="*/ 16 h 32"/>
                  <a:gd name="T44" fmla="*/ 1 w 32"/>
                  <a:gd name="T45" fmla="*/ 20 h 32"/>
                  <a:gd name="T46" fmla="*/ 2 w 32"/>
                  <a:gd name="T47" fmla="*/ 24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8" y="30"/>
                    </a:lnTo>
                    <a:lnTo>
                      <a:pt x="12" y="32"/>
                    </a:lnTo>
                    <a:lnTo>
                      <a:pt x="16" y="32"/>
                    </a:lnTo>
                    <a:lnTo>
                      <a:pt x="20" y="32"/>
                    </a:lnTo>
                    <a:lnTo>
                      <a:pt x="24" y="30"/>
                    </a:lnTo>
                    <a:lnTo>
                      <a:pt x="28" y="28"/>
                    </a:lnTo>
                    <a:lnTo>
                      <a:pt x="30" y="24"/>
                    </a:lnTo>
                    <a:lnTo>
                      <a:pt x="32" y="20"/>
                    </a:lnTo>
                    <a:lnTo>
                      <a:pt x="32" y="16"/>
                    </a:lnTo>
                    <a:lnTo>
                      <a:pt x="32" y="12"/>
                    </a:lnTo>
                    <a:lnTo>
                      <a:pt x="30" y="8"/>
                    </a:lnTo>
                    <a:lnTo>
                      <a:pt x="28" y="5"/>
                    </a:lnTo>
                    <a:lnTo>
                      <a:pt x="24" y="2"/>
                    </a:lnTo>
                    <a:lnTo>
                      <a:pt x="20" y="1"/>
                    </a:lnTo>
                    <a:lnTo>
                      <a:pt x="16" y="0"/>
                    </a:lnTo>
                    <a:lnTo>
                      <a:pt x="12" y="1"/>
                    </a:lnTo>
                    <a:lnTo>
                      <a:pt x="8" y="2"/>
                    </a:lnTo>
                    <a:lnTo>
                      <a:pt x="5" y="5"/>
                    </a:lnTo>
                    <a:lnTo>
                      <a:pt x="2" y="8"/>
                    </a:lnTo>
                    <a:lnTo>
                      <a:pt x="1" y="12"/>
                    </a:lnTo>
                    <a:lnTo>
                      <a:pt x="0" y="16"/>
                    </a:lnTo>
                    <a:lnTo>
                      <a:pt x="1" y="20"/>
                    </a:lnTo>
                    <a:lnTo>
                      <a:pt x="2" y="24"/>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8" name="Freeform 198"/>
              <p:cNvSpPr>
                <a:spLocks/>
              </p:cNvSpPr>
              <p:nvPr/>
            </p:nvSpPr>
            <p:spPr bwMode="auto">
              <a:xfrm>
                <a:off x="1911350" y="3452813"/>
                <a:ext cx="50800" cy="50800"/>
              </a:xfrm>
              <a:custGeom>
                <a:avLst/>
                <a:gdLst>
                  <a:gd name="T0" fmla="*/ 4 w 32"/>
                  <a:gd name="T1" fmla="*/ 28 h 32"/>
                  <a:gd name="T2" fmla="*/ 7 w 32"/>
                  <a:gd name="T3" fmla="*/ 30 h 32"/>
                  <a:gd name="T4" fmla="*/ 11 w 32"/>
                  <a:gd name="T5" fmla="*/ 32 h 32"/>
                  <a:gd name="T6" fmla="*/ 15 w 32"/>
                  <a:gd name="T7" fmla="*/ 32 h 32"/>
                  <a:gd name="T8" fmla="*/ 19 w 32"/>
                  <a:gd name="T9" fmla="*/ 32 h 32"/>
                  <a:gd name="T10" fmla="*/ 23 w 32"/>
                  <a:gd name="T11" fmla="*/ 30 h 32"/>
                  <a:gd name="T12" fmla="*/ 26 w 32"/>
                  <a:gd name="T13" fmla="*/ 28 h 32"/>
                  <a:gd name="T14" fmla="*/ 30 w 32"/>
                  <a:gd name="T15" fmla="*/ 24 h 32"/>
                  <a:gd name="T16" fmla="*/ 31 w 32"/>
                  <a:gd name="T17" fmla="*/ 21 h 32"/>
                  <a:gd name="T18" fmla="*/ 32 w 32"/>
                  <a:gd name="T19" fmla="*/ 17 h 32"/>
                  <a:gd name="T20" fmla="*/ 31 w 32"/>
                  <a:gd name="T21" fmla="*/ 13 h 32"/>
                  <a:gd name="T22" fmla="*/ 30 w 32"/>
                  <a:gd name="T23" fmla="*/ 9 h 32"/>
                  <a:gd name="T24" fmla="*/ 26 w 32"/>
                  <a:gd name="T25" fmla="*/ 5 h 32"/>
                  <a:gd name="T26" fmla="*/ 23 w 32"/>
                  <a:gd name="T27" fmla="*/ 2 h 32"/>
                  <a:gd name="T28" fmla="*/ 19 w 32"/>
                  <a:gd name="T29" fmla="*/ 1 h 32"/>
                  <a:gd name="T30" fmla="*/ 15 w 32"/>
                  <a:gd name="T31" fmla="*/ 0 h 32"/>
                  <a:gd name="T32" fmla="*/ 11 w 32"/>
                  <a:gd name="T33" fmla="*/ 1 h 32"/>
                  <a:gd name="T34" fmla="*/ 7 w 32"/>
                  <a:gd name="T35" fmla="*/ 2 h 32"/>
                  <a:gd name="T36" fmla="*/ 4 w 32"/>
                  <a:gd name="T37" fmla="*/ 5 h 32"/>
                  <a:gd name="T38" fmla="*/ 2 w 32"/>
                  <a:gd name="T39" fmla="*/ 9 h 32"/>
                  <a:gd name="T40" fmla="*/ 0 w 32"/>
                  <a:gd name="T41" fmla="*/ 13 h 32"/>
                  <a:gd name="T42" fmla="*/ 0 w 32"/>
                  <a:gd name="T43" fmla="*/ 17 h 32"/>
                  <a:gd name="T44" fmla="*/ 0 w 32"/>
                  <a:gd name="T45" fmla="*/ 21 h 32"/>
                  <a:gd name="T46" fmla="*/ 2 w 32"/>
                  <a:gd name="T47" fmla="*/ 24 h 32"/>
                  <a:gd name="T48" fmla="*/ 4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8"/>
                    </a:moveTo>
                    <a:lnTo>
                      <a:pt x="7" y="30"/>
                    </a:lnTo>
                    <a:lnTo>
                      <a:pt x="11" y="32"/>
                    </a:lnTo>
                    <a:lnTo>
                      <a:pt x="15" y="32"/>
                    </a:lnTo>
                    <a:lnTo>
                      <a:pt x="19" y="32"/>
                    </a:lnTo>
                    <a:lnTo>
                      <a:pt x="23" y="30"/>
                    </a:lnTo>
                    <a:lnTo>
                      <a:pt x="26" y="28"/>
                    </a:lnTo>
                    <a:lnTo>
                      <a:pt x="30" y="24"/>
                    </a:lnTo>
                    <a:lnTo>
                      <a:pt x="31" y="21"/>
                    </a:lnTo>
                    <a:lnTo>
                      <a:pt x="32" y="17"/>
                    </a:lnTo>
                    <a:lnTo>
                      <a:pt x="31" y="13"/>
                    </a:lnTo>
                    <a:lnTo>
                      <a:pt x="30" y="9"/>
                    </a:lnTo>
                    <a:lnTo>
                      <a:pt x="26" y="5"/>
                    </a:lnTo>
                    <a:lnTo>
                      <a:pt x="23" y="2"/>
                    </a:lnTo>
                    <a:lnTo>
                      <a:pt x="19" y="1"/>
                    </a:lnTo>
                    <a:lnTo>
                      <a:pt x="15" y="0"/>
                    </a:lnTo>
                    <a:lnTo>
                      <a:pt x="11" y="1"/>
                    </a:lnTo>
                    <a:lnTo>
                      <a:pt x="7" y="2"/>
                    </a:lnTo>
                    <a:lnTo>
                      <a:pt x="4" y="5"/>
                    </a:lnTo>
                    <a:lnTo>
                      <a:pt x="2" y="9"/>
                    </a:lnTo>
                    <a:lnTo>
                      <a:pt x="0" y="13"/>
                    </a:lnTo>
                    <a:lnTo>
                      <a:pt x="0" y="17"/>
                    </a:lnTo>
                    <a:lnTo>
                      <a:pt x="0" y="21"/>
                    </a:lnTo>
                    <a:lnTo>
                      <a:pt x="2" y="24"/>
                    </a:lnTo>
                    <a:lnTo>
                      <a:pt x="4"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99" name="Freeform 199"/>
              <p:cNvSpPr>
                <a:spLocks/>
              </p:cNvSpPr>
              <p:nvPr/>
            </p:nvSpPr>
            <p:spPr bwMode="auto">
              <a:xfrm>
                <a:off x="1895475" y="3479800"/>
                <a:ext cx="50800" cy="52388"/>
              </a:xfrm>
              <a:custGeom>
                <a:avLst/>
                <a:gdLst>
                  <a:gd name="T0" fmla="*/ 5 w 32"/>
                  <a:gd name="T1" fmla="*/ 28 h 33"/>
                  <a:gd name="T2" fmla="*/ 8 w 32"/>
                  <a:gd name="T3" fmla="*/ 30 h 33"/>
                  <a:gd name="T4" fmla="*/ 12 w 32"/>
                  <a:gd name="T5" fmla="*/ 32 h 33"/>
                  <a:gd name="T6" fmla="*/ 16 w 32"/>
                  <a:gd name="T7" fmla="*/ 33 h 33"/>
                  <a:gd name="T8" fmla="*/ 20 w 32"/>
                  <a:gd name="T9" fmla="*/ 32 h 33"/>
                  <a:gd name="T10" fmla="*/ 24 w 32"/>
                  <a:gd name="T11" fmla="*/ 30 h 33"/>
                  <a:gd name="T12" fmla="*/ 27 w 32"/>
                  <a:gd name="T13" fmla="*/ 28 h 33"/>
                  <a:gd name="T14" fmla="*/ 30 w 32"/>
                  <a:gd name="T15" fmla="*/ 25 h 33"/>
                  <a:gd name="T16" fmla="*/ 31 w 32"/>
                  <a:gd name="T17" fmla="*/ 20 h 33"/>
                  <a:gd name="T18" fmla="*/ 32 w 32"/>
                  <a:gd name="T19" fmla="*/ 16 h 33"/>
                  <a:gd name="T20" fmla="*/ 31 w 32"/>
                  <a:gd name="T21" fmla="*/ 12 h 33"/>
                  <a:gd name="T22" fmla="*/ 30 w 32"/>
                  <a:gd name="T23" fmla="*/ 8 h 33"/>
                  <a:gd name="T24" fmla="*/ 27 w 32"/>
                  <a:gd name="T25" fmla="*/ 5 h 33"/>
                  <a:gd name="T26" fmla="*/ 24 w 32"/>
                  <a:gd name="T27" fmla="*/ 2 h 33"/>
                  <a:gd name="T28" fmla="*/ 20 w 32"/>
                  <a:gd name="T29" fmla="*/ 1 h 33"/>
                  <a:gd name="T30" fmla="*/ 16 w 32"/>
                  <a:gd name="T31" fmla="*/ 0 h 33"/>
                  <a:gd name="T32" fmla="*/ 12 w 32"/>
                  <a:gd name="T33" fmla="*/ 1 h 33"/>
                  <a:gd name="T34" fmla="*/ 8 w 32"/>
                  <a:gd name="T35" fmla="*/ 2 h 33"/>
                  <a:gd name="T36" fmla="*/ 5 w 32"/>
                  <a:gd name="T37" fmla="*/ 5 h 33"/>
                  <a:gd name="T38" fmla="*/ 2 w 32"/>
                  <a:gd name="T39" fmla="*/ 8 h 33"/>
                  <a:gd name="T40" fmla="*/ 0 w 32"/>
                  <a:gd name="T41" fmla="*/ 12 h 33"/>
                  <a:gd name="T42" fmla="*/ 0 w 32"/>
                  <a:gd name="T43" fmla="*/ 16 h 33"/>
                  <a:gd name="T44" fmla="*/ 0 w 32"/>
                  <a:gd name="T45" fmla="*/ 20 h 33"/>
                  <a:gd name="T46" fmla="*/ 2 w 32"/>
                  <a:gd name="T47" fmla="*/ 25 h 33"/>
                  <a:gd name="T48" fmla="*/ 5 w 32"/>
                  <a:gd name="T4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5" y="28"/>
                    </a:moveTo>
                    <a:lnTo>
                      <a:pt x="8" y="30"/>
                    </a:lnTo>
                    <a:lnTo>
                      <a:pt x="12" y="32"/>
                    </a:lnTo>
                    <a:lnTo>
                      <a:pt x="16" y="33"/>
                    </a:lnTo>
                    <a:lnTo>
                      <a:pt x="20" y="32"/>
                    </a:lnTo>
                    <a:lnTo>
                      <a:pt x="24" y="30"/>
                    </a:lnTo>
                    <a:lnTo>
                      <a:pt x="27" y="28"/>
                    </a:lnTo>
                    <a:lnTo>
                      <a:pt x="30" y="25"/>
                    </a:lnTo>
                    <a:lnTo>
                      <a:pt x="31" y="20"/>
                    </a:lnTo>
                    <a:lnTo>
                      <a:pt x="32" y="16"/>
                    </a:lnTo>
                    <a:lnTo>
                      <a:pt x="31" y="12"/>
                    </a:lnTo>
                    <a:lnTo>
                      <a:pt x="30" y="8"/>
                    </a:lnTo>
                    <a:lnTo>
                      <a:pt x="27" y="5"/>
                    </a:lnTo>
                    <a:lnTo>
                      <a:pt x="24" y="2"/>
                    </a:lnTo>
                    <a:lnTo>
                      <a:pt x="20" y="1"/>
                    </a:lnTo>
                    <a:lnTo>
                      <a:pt x="16" y="0"/>
                    </a:lnTo>
                    <a:lnTo>
                      <a:pt x="12" y="1"/>
                    </a:lnTo>
                    <a:lnTo>
                      <a:pt x="8" y="2"/>
                    </a:lnTo>
                    <a:lnTo>
                      <a:pt x="5" y="5"/>
                    </a:lnTo>
                    <a:lnTo>
                      <a:pt x="2" y="8"/>
                    </a:lnTo>
                    <a:lnTo>
                      <a:pt x="0" y="12"/>
                    </a:lnTo>
                    <a:lnTo>
                      <a:pt x="0" y="16"/>
                    </a:lnTo>
                    <a:lnTo>
                      <a:pt x="0" y="20"/>
                    </a:lnTo>
                    <a:lnTo>
                      <a:pt x="2" y="25"/>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0" name="Freeform 200"/>
              <p:cNvSpPr>
                <a:spLocks/>
              </p:cNvSpPr>
              <p:nvPr/>
            </p:nvSpPr>
            <p:spPr bwMode="auto">
              <a:xfrm>
                <a:off x="1924050" y="3498850"/>
                <a:ext cx="50800" cy="50800"/>
              </a:xfrm>
              <a:custGeom>
                <a:avLst/>
                <a:gdLst>
                  <a:gd name="T0" fmla="*/ 4 w 32"/>
                  <a:gd name="T1" fmla="*/ 27 h 32"/>
                  <a:gd name="T2" fmla="*/ 8 w 32"/>
                  <a:gd name="T3" fmla="*/ 30 h 32"/>
                  <a:gd name="T4" fmla="*/ 11 w 32"/>
                  <a:gd name="T5" fmla="*/ 31 h 32"/>
                  <a:gd name="T6" fmla="*/ 15 w 32"/>
                  <a:gd name="T7" fmla="*/ 32 h 32"/>
                  <a:gd name="T8" fmla="*/ 20 w 32"/>
                  <a:gd name="T9" fmla="*/ 31 h 32"/>
                  <a:gd name="T10" fmla="*/ 24 w 32"/>
                  <a:gd name="T11" fmla="*/ 30 h 32"/>
                  <a:gd name="T12" fmla="*/ 27 w 32"/>
                  <a:gd name="T13" fmla="*/ 27 h 32"/>
                  <a:gd name="T14" fmla="*/ 30 w 32"/>
                  <a:gd name="T15" fmla="*/ 24 h 32"/>
                  <a:gd name="T16" fmla="*/ 31 w 32"/>
                  <a:gd name="T17" fmla="*/ 21 h 32"/>
                  <a:gd name="T18" fmla="*/ 32 w 32"/>
                  <a:gd name="T19" fmla="*/ 16 h 32"/>
                  <a:gd name="T20" fmla="*/ 31 w 32"/>
                  <a:gd name="T21" fmla="*/ 11 h 32"/>
                  <a:gd name="T22" fmla="*/ 30 w 32"/>
                  <a:gd name="T23" fmla="*/ 8 h 32"/>
                  <a:gd name="T24" fmla="*/ 27 w 32"/>
                  <a:gd name="T25" fmla="*/ 4 h 32"/>
                  <a:gd name="T26" fmla="*/ 24 w 32"/>
                  <a:gd name="T27" fmla="*/ 2 h 32"/>
                  <a:gd name="T28" fmla="*/ 20 w 32"/>
                  <a:gd name="T29" fmla="*/ 0 h 32"/>
                  <a:gd name="T30" fmla="*/ 15 w 32"/>
                  <a:gd name="T31" fmla="*/ 0 h 32"/>
                  <a:gd name="T32" fmla="*/ 11 w 32"/>
                  <a:gd name="T33" fmla="*/ 0 h 32"/>
                  <a:gd name="T34" fmla="*/ 8 w 32"/>
                  <a:gd name="T35" fmla="*/ 2 h 32"/>
                  <a:gd name="T36" fmla="*/ 4 w 32"/>
                  <a:gd name="T37" fmla="*/ 4 h 32"/>
                  <a:gd name="T38" fmla="*/ 2 w 32"/>
                  <a:gd name="T39" fmla="*/ 8 h 32"/>
                  <a:gd name="T40" fmla="*/ 0 w 32"/>
                  <a:gd name="T41" fmla="*/ 11 h 32"/>
                  <a:gd name="T42" fmla="*/ 0 w 32"/>
                  <a:gd name="T43" fmla="*/ 16 h 32"/>
                  <a:gd name="T44" fmla="*/ 0 w 32"/>
                  <a:gd name="T45" fmla="*/ 21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8" y="30"/>
                    </a:lnTo>
                    <a:lnTo>
                      <a:pt x="11" y="31"/>
                    </a:lnTo>
                    <a:lnTo>
                      <a:pt x="15" y="32"/>
                    </a:lnTo>
                    <a:lnTo>
                      <a:pt x="20" y="31"/>
                    </a:lnTo>
                    <a:lnTo>
                      <a:pt x="24" y="30"/>
                    </a:lnTo>
                    <a:lnTo>
                      <a:pt x="27" y="27"/>
                    </a:lnTo>
                    <a:lnTo>
                      <a:pt x="30" y="24"/>
                    </a:lnTo>
                    <a:lnTo>
                      <a:pt x="31" y="21"/>
                    </a:lnTo>
                    <a:lnTo>
                      <a:pt x="32" y="16"/>
                    </a:lnTo>
                    <a:lnTo>
                      <a:pt x="31" y="11"/>
                    </a:lnTo>
                    <a:lnTo>
                      <a:pt x="30" y="8"/>
                    </a:lnTo>
                    <a:lnTo>
                      <a:pt x="27" y="4"/>
                    </a:lnTo>
                    <a:lnTo>
                      <a:pt x="24" y="2"/>
                    </a:lnTo>
                    <a:lnTo>
                      <a:pt x="20" y="0"/>
                    </a:lnTo>
                    <a:lnTo>
                      <a:pt x="15" y="0"/>
                    </a:lnTo>
                    <a:lnTo>
                      <a:pt x="11" y="0"/>
                    </a:lnTo>
                    <a:lnTo>
                      <a:pt x="8" y="2"/>
                    </a:lnTo>
                    <a:lnTo>
                      <a:pt x="4" y="4"/>
                    </a:lnTo>
                    <a:lnTo>
                      <a:pt x="2" y="8"/>
                    </a:lnTo>
                    <a:lnTo>
                      <a:pt x="0" y="11"/>
                    </a:lnTo>
                    <a:lnTo>
                      <a:pt x="0" y="16"/>
                    </a:lnTo>
                    <a:lnTo>
                      <a:pt x="0" y="21"/>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1" name="Freeform 201"/>
              <p:cNvSpPr>
                <a:spLocks/>
              </p:cNvSpPr>
              <p:nvPr/>
            </p:nvSpPr>
            <p:spPr bwMode="auto">
              <a:xfrm>
                <a:off x="1957388" y="3516313"/>
                <a:ext cx="50800" cy="50800"/>
              </a:xfrm>
              <a:custGeom>
                <a:avLst/>
                <a:gdLst>
                  <a:gd name="T0" fmla="*/ 5 w 32"/>
                  <a:gd name="T1" fmla="*/ 27 h 32"/>
                  <a:gd name="T2" fmla="*/ 8 w 32"/>
                  <a:gd name="T3" fmla="*/ 30 h 32"/>
                  <a:gd name="T4" fmla="*/ 12 w 32"/>
                  <a:gd name="T5" fmla="*/ 31 h 32"/>
                  <a:gd name="T6" fmla="*/ 16 w 32"/>
                  <a:gd name="T7" fmla="*/ 32 h 32"/>
                  <a:gd name="T8" fmla="*/ 20 w 32"/>
                  <a:gd name="T9" fmla="*/ 31 h 32"/>
                  <a:gd name="T10" fmla="*/ 24 w 32"/>
                  <a:gd name="T11" fmla="*/ 30 h 32"/>
                  <a:gd name="T12" fmla="*/ 27 w 32"/>
                  <a:gd name="T13" fmla="*/ 27 h 32"/>
                  <a:gd name="T14" fmla="*/ 29 w 32"/>
                  <a:gd name="T15" fmla="*/ 24 h 32"/>
                  <a:gd name="T16" fmla="*/ 32 w 32"/>
                  <a:gd name="T17" fmla="*/ 20 h 32"/>
                  <a:gd name="T18" fmla="*/ 32 w 32"/>
                  <a:gd name="T19" fmla="*/ 16 h 32"/>
                  <a:gd name="T20" fmla="*/ 32 w 32"/>
                  <a:gd name="T21" fmla="*/ 12 h 32"/>
                  <a:gd name="T22" fmla="*/ 29 w 32"/>
                  <a:gd name="T23" fmla="*/ 8 h 32"/>
                  <a:gd name="T24" fmla="*/ 27 w 32"/>
                  <a:gd name="T25" fmla="*/ 5 h 32"/>
                  <a:gd name="T26" fmla="*/ 24 w 32"/>
                  <a:gd name="T27" fmla="*/ 3 h 32"/>
                  <a:gd name="T28" fmla="*/ 20 w 32"/>
                  <a:gd name="T29" fmla="*/ 0 h 32"/>
                  <a:gd name="T30" fmla="*/ 16 w 32"/>
                  <a:gd name="T31" fmla="*/ 0 h 32"/>
                  <a:gd name="T32" fmla="*/ 12 w 32"/>
                  <a:gd name="T33" fmla="*/ 0 h 32"/>
                  <a:gd name="T34" fmla="*/ 8 w 32"/>
                  <a:gd name="T35" fmla="*/ 3 h 32"/>
                  <a:gd name="T36" fmla="*/ 5 w 32"/>
                  <a:gd name="T37" fmla="*/ 5 h 32"/>
                  <a:gd name="T38" fmla="*/ 2 w 32"/>
                  <a:gd name="T39" fmla="*/ 8 h 32"/>
                  <a:gd name="T40" fmla="*/ 1 w 32"/>
                  <a:gd name="T41" fmla="*/ 12 h 32"/>
                  <a:gd name="T42" fmla="*/ 0 w 32"/>
                  <a:gd name="T43" fmla="*/ 16 h 32"/>
                  <a:gd name="T44" fmla="*/ 1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2" y="31"/>
                    </a:lnTo>
                    <a:lnTo>
                      <a:pt x="16" y="32"/>
                    </a:lnTo>
                    <a:lnTo>
                      <a:pt x="20" y="31"/>
                    </a:lnTo>
                    <a:lnTo>
                      <a:pt x="24" y="30"/>
                    </a:lnTo>
                    <a:lnTo>
                      <a:pt x="27" y="27"/>
                    </a:lnTo>
                    <a:lnTo>
                      <a:pt x="29" y="24"/>
                    </a:lnTo>
                    <a:lnTo>
                      <a:pt x="32" y="20"/>
                    </a:lnTo>
                    <a:lnTo>
                      <a:pt x="32" y="16"/>
                    </a:lnTo>
                    <a:lnTo>
                      <a:pt x="32" y="12"/>
                    </a:lnTo>
                    <a:lnTo>
                      <a:pt x="29" y="8"/>
                    </a:lnTo>
                    <a:lnTo>
                      <a:pt x="27" y="5"/>
                    </a:lnTo>
                    <a:lnTo>
                      <a:pt x="24" y="3"/>
                    </a:lnTo>
                    <a:lnTo>
                      <a:pt x="20" y="0"/>
                    </a:lnTo>
                    <a:lnTo>
                      <a:pt x="16" y="0"/>
                    </a:lnTo>
                    <a:lnTo>
                      <a:pt x="12" y="0"/>
                    </a:lnTo>
                    <a:lnTo>
                      <a:pt x="8" y="3"/>
                    </a:lnTo>
                    <a:lnTo>
                      <a:pt x="5" y="5"/>
                    </a:lnTo>
                    <a:lnTo>
                      <a:pt x="2" y="8"/>
                    </a:lnTo>
                    <a:lnTo>
                      <a:pt x="1" y="12"/>
                    </a:lnTo>
                    <a:lnTo>
                      <a:pt x="0" y="16"/>
                    </a:lnTo>
                    <a:lnTo>
                      <a:pt x="1" y="20"/>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2" name="Freeform 202"/>
              <p:cNvSpPr>
                <a:spLocks/>
              </p:cNvSpPr>
              <p:nvPr/>
            </p:nvSpPr>
            <p:spPr bwMode="auto">
              <a:xfrm>
                <a:off x="1935163" y="3476625"/>
                <a:ext cx="50800" cy="50800"/>
              </a:xfrm>
              <a:custGeom>
                <a:avLst/>
                <a:gdLst>
                  <a:gd name="T0" fmla="*/ 5 w 32"/>
                  <a:gd name="T1" fmla="*/ 28 h 32"/>
                  <a:gd name="T2" fmla="*/ 8 w 32"/>
                  <a:gd name="T3" fmla="*/ 30 h 32"/>
                  <a:gd name="T4" fmla="*/ 13 w 32"/>
                  <a:gd name="T5" fmla="*/ 32 h 32"/>
                  <a:gd name="T6" fmla="*/ 17 w 32"/>
                  <a:gd name="T7" fmla="*/ 32 h 32"/>
                  <a:gd name="T8" fmla="*/ 21 w 32"/>
                  <a:gd name="T9" fmla="*/ 32 h 32"/>
                  <a:gd name="T10" fmla="*/ 25 w 32"/>
                  <a:gd name="T11" fmla="*/ 30 h 32"/>
                  <a:gd name="T12" fmla="*/ 28 w 32"/>
                  <a:gd name="T13" fmla="*/ 28 h 32"/>
                  <a:gd name="T14" fmla="*/ 30 w 32"/>
                  <a:gd name="T15" fmla="*/ 23 h 32"/>
                  <a:gd name="T16" fmla="*/ 32 w 32"/>
                  <a:gd name="T17" fmla="*/ 20 h 32"/>
                  <a:gd name="T18" fmla="*/ 32 w 32"/>
                  <a:gd name="T19" fmla="*/ 16 h 32"/>
                  <a:gd name="T20" fmla="*/ 32 w 32"/>
                  <a:gd name="T21" fmla="*/ 11 h 32"/>
                  <a:gd name="T22" fmla="*/ 30 w 32"/>
                  <a:gd name="T23" fmla="*/ 8 h 32"/>
                  <a:gd name="T24" fmla="*/ 28 w 32"/>
                  <a:gd name="T25" fmla="*/ 5 h 32"/>
                  <a:gd name="T26" fmla="*/ 25 w 32"/>
                  <a:gd name="T27" fmla="*/ 2 h 32"/>
                  <a:gd name="T28" fmla="*/ 21 w 32"/>
                  <a:gd name="T29" fmla="*/ 1 h 32"/>
                  <a:gd name="T30" fmla="*/ 17 w 32"/>
                  <a:gd name="T31" fmla="*/ 0 h 32"/>
                  <a:gd name="T32" fmla="*/ 13 w 32"/>
                  <a:gd name="T33" fmla="*/ 1 h 32"/>
                  <a:gd name="T34" fmla="*/ 8 w 32"/>
                  <a:gd name="T35" fmla="*/ 2 h 32"/>
                  <a:gd name="T36" fmla="*/ 5 w 32"/>
                  <a:gd name="T37" fmla="*/ 5 h 32"/>
                  <a:gd name="T38" fmla="*/ 2 w 32"/>
                  <a:gd name="T39" fmla="*/ 8 h 32"/>
                  <a:gd name="T40" fmla="*/ 1 w 32"/>
                  <a:gd name="T41" fmla="*/ 11 h 32"/>
                  <a:gd name="T42" fmla="*/ 0 w 32"/>
                  <a:gd name="T43" fmla="*/ 16 h 32"/>
                  <a:gd name="T44" fmla="*/ 1 w 32"/>
                  <a:gd name="T45" fmla="*/ 20 h 32"/>
                  <a:gd name="T46" fmla="*/ 2 w 32"/>
                  <a:gd name="T47" fmla="*/ 23 h 32"/>
                  <a:gd name="T48" fmla="*/ 5 w 32"/>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8"/>
                    </a:moveTo>
                    <a:lnTo>
                      <a:pt x="8" y="30"/>
                    </a:lnTo>
                    <a:lnTo>
                      <a:pt x="13" y="32"/>
                    </a:lnTo>
                    <a:lnTo>
                      <a:pt x="17" y="32"/>
                    </a:lnTo>
                    <a:lnTo>
                      <a:pt x="21" y="32"/>
                    </a:lnTo>
                    <a:lnTo>
                      <a:pt x="25" y="30"/>
                    </a:lnTo>
                    <a:lnTo>
                      <a:pt x="28" y="28"/>
                    </a:lnTo>
                    <a:lnTo>
                      <a:pt x="30" y="23"/>
                    </a:lnTo>
                    <a:lnTo>
                      <a:pt x="32" y="20"/>
                    </a:lnTo>
                    <a:lnTo>
                      <a:pt x="32" y="16"/>
                    </a:lnTo>
                    <a:lnTo>
                      <a:pt x="32" y="11"/>
                    </a:lnTo>
                    <a:lnTo>
                      <a:pt x="30" y="8"/>
                    </a:lnTo>
                    <a:lnTo>
                      <a:pt x="28" y="5"/>
                    </a:lnTo>
                    <a:lnTo>
                      <a:pt x="25" y="2"/>
                    </a:lnTo>
                    <a:lnTo>
                      <a:pt x="21" y="1"/>
                    </a:lnTo>
                    <a:lnTo>
                      <a:pt x="17" y="0"/>
                    </a:lnTo>
                    <a:lnTo>
                      <a:pt x="13" y="1"/>
                    </a:lnTo>
                    <a:lnTo>
                      <a:pt x="8" y="2"/>
                    </a:lnTo>
                    <a:lnTo>
                      <a:pt x="5" y="5"/>
                    </a:lnTo>
                    <a:lnTo>
                      <a:pt x="2" y="8"/>
                    </a:lnTo>
                    <a:lnTo>
                      <a:pt x="1" y="11"/>
                    </a:lnTo>
                    <a:lnTo>
                      <a:pt x="0" y="16"/>
                    </a:lnTo>
                    <a:lnTo>
                      <a:pt x="1" y="20"/>
                    </a:lnTo>
                    <a:lnTo>
                      <a:pt x="2" y="23"/>
                    </a:lnTo>
                    <a:lnTo>
                      <a:pt x="5"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3" name="Freeform 203"/>
              <p:cNvSpPr>
                <a:spLocks/>
              </p:cNvSpPr>
              <p:nvPr/>
            </p:nvSpPr>
            <p:spPr bwMode="auto">
              <a:xfrm>
                <a:off x="1946275" y="3444875"/>
                <a:ext cx="50800" cy="50800"/>
              </a:xfrm>
              <a:custGeom>
                <a:avLst/>
                <a:gdLst>
                  <a:gd name="T0" fmla="*/ 6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6 w 32"/>
                  <a:gd name="T37" fmla="*/ 4 h 32"/>
                  <a:gd name="T38" fmla="*/ 2 w 32"/>
                  <a:gd name="T39" fmla="*/ 7 h 32"/>
                  <a:gd name="T40" fmla="*/ 1 w 32"/>
                  <a:gd name="T41" fmla="*/ 11 h 32"/>
                  <a:gd name="T42" fmla="*/ 0 w 32"/>
                  <a:gd name="T43" fmla="*/ 16 h 32"/>
                  <a:gd name="T44" fmla="*/ 1 w 32"/>
                  <a:gd name="T45" fmla="*/ 20 h 32"/>
                  <a:gd name="T46" fmla="*/ 2 w 32"/>
                  <a:gd name="T47" fmla="*/ 24 h 32"/>
                  <a:gd name="T48" fmla="*/ 6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6" y="27"/>
                    </a:moveTo>
                    <a:lnTo>
                      <a:pt x="9" y="30"/>
                    </a:lnTo>
                    <a:lnTo>
                      <a:pt x="13" y="31"/>
                    </a:lnTo>
                    <a:lnTo>
                      <a:pt x="17" y="32"/>
                    </a:lnTo>
                    <a:lnTo>
                      <a:pt x="21" y="31"/>
                    </a:lnTo>
                    <a:lnTo>
                      <a:pt x="25" y="30"/>
                    </a:lnTo>
                    <a:lnTo>
                      <a:pt x="28" y="27"/>
                    </a:lnTo>
                    <a:lnTo>
                      <a:pt x="30" y="24"/>
                    </a:lnTo>
                    <a:lnTo>
                      <a:pt x="32" y="20"/>
                    </a:lnTo>
                    <a:lnTo>
                      <a:pt x="32" y="16"/>
                    </a:lnTo>
                    <a:lnTo>
                      <a:pt x="32" y="11"/>
                    </a:lnTo>
                    <a:lnTo>
                      <a:pt x="30" y="7"/>
                    </a:lnTo>
                    <a:lnTo>
                      <a:pt x="28" y="4"/>
                    </a:lnTo>
                    <a:lnTo>
                      <a:pt x="25" y="2"/>
                    </a:lnTo>
                    <a:lnTo>
                      <a:pt x="21" y="0"/>
                    </a:lnTo>
                    <a:lnTo>
                      <a:pt x="17" y="0"/>
                    </a:lnTo>
                    <a:lnTo>
                      <a:pt x="13" y="0"/>
                    </a:lnTo>
                    <a:lnTo>
                      <a:pt x="9" y="2"/>
                    </a:lnTo>
                    <a:lnTo>
                      <a:pt x="6" y="4"/>
                    </a:lnTo>
                    <a:lnTo>
                      <a:pt x="2" y="7"/>
                    </a:lnTo>
                    <a:lnTo>
                      <a:pt x="1" y="11"/>
                    </a:lnTo>
                    <a:lnTo>
                      <a:pt x="0" y="16"/>
                    </a:lnTo>
                    <a:lnTo>
                      <a:pt x="1" y="20"/>
                    </a:lnTo>
                    <a:lnTo>
                      <a:pt x="2" y="24"/>
                    </a:lnTo>
                    <a:lnTo>
                      <a:pt x="6"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4" name="Freeform 204"/>
              <p:cNvSpPr>
                <a:spLocks/>
              </p:cNvSpPr>
              <p:nvPr/>
            </p:nvSpPr>
            <p:spPr bwMode="auto">
              <a:xfrm>
                <a:off x="1965325" y="3448050"/>
                <a:ext cx="50800" cy="50800"/>
              </a:xfrm>
              <a:custGeom>
                <a:avLst/>
                <a:gdLst>
                  <a:gd name="T0" fmla="*/ 5 w 32"/>
                  <a:gd name="T1" fmla="*/ 27 h 32"/>
                  <a:gd name="T2" fmla="*/ 8 w 32"/>
                  <a:gd name="T3" fmla="*/ 30 h 32"/>
                  <a:gd name="T4" fmla="*/ 11 w 32"/>
                  <a:gd name="T5" fmla="*/ 32 h 32"/>
                  <a:gd name="T6" fmla="*/ 15 w 32"/>
                  <a:gd name="T7" fmla="*/ 32 h 32"/>
                  <a:gd name="T8" fmla="*/ 20 w 32"/>
                  <a:gd name="T9" fmla="*/ 32 h 32"/>
                  <a:gd name="T10" fmla="*/ 23 w 32"/>
                  <a:gd name="T11" fmla="*/ 30 h 32"/>
                  <a:gd name="T12" fmla="*/ 28 w 32"/>
                  <a:gd name="T13" fmla="*/ 27 h 32"/>
                  <a:gd name="T14" fmla="*/ 30 w 32"/>
                  <a:gd name="T15" fmla="*/ 24 h 32"/>
                  <a:gd name="T16" fmla="*/ 31 w 32"/>
                  <a:gd name="T17" fmla="*/ 21 h 32"/>
                  <a:gd name="T18" fmla="*/ 32 w 32"/>
                  <a:gd name="T19" fmla="*/ 17 h 32"/>
                  <a:gd name="T20" fmla="*/ 31 w 32"/>
                  <a:gd name="T21" fmla="*/ 12 h 32"/>
                  <a:gd name="T22" fmla="*/ 30 w 32"/>
                  <a:gd name="T23" fmla="*/ 8 h 32"/>
                  <a:gd name="T24" fmla="*/ 28 w 32"/>
                  <a:gd name="T25" fmla="*/ 5 h 32"/>
                  <a:gd name="T26" fmla="*/ 23 w 32"/>
                  <a:gd name="T27" fmla="*/ 2 h 32"/>
                  <a:gd name="T28" fmla="*/ 20 w 32"/>
                  <a:gd name="T29" fmla="*/ 1 h 32"/>
                  <a:gd name="T30" fmla="*/ 15 w 32"/>
                  <a:gd name="T31" fmla="*/ 0 h 32"/>
                  <a:gd name="T32" fmla="*/ 11 w 32"/>
                  <a:gd name="T33" fmla="*/ 1 h 32"/>
                  <a:gd name="T34" fmla="*/ 8 w 32"/>
                  <a:gd name="T35" fmla="*/ 2 h 32"/>
                  <a:gd name="T36" fmla="*/ 5 w 32"/>
                  <a:gd name="T37" fmla="*/ 5 h 32"/>
                  <a:gd name="T38" fmla="*/ 2 w 32"/>
                  <a:gd name="T39" fmla="*/ 8 h 32"/>
                  <a:gd name="T40" fmla="*/ 0 w 32"/>
                  <a:gd name="T41" fmla="*/ 12 h 32"/>
                  <a:gd name="T42" fmla="*/ 0 w 32"/>
                  <a:gd name="T43" fmla="*/ 17 h 32"/>
                  <a:gd name="T44" fmla="*/ 0 w 32"/>
                  <a:gd name="T45" fmla="*/ 21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2"/>
                    </a:lnTo>
                    <a:lnTo>
                      <a:pt x="15" y="32"/>
                    </a:lnTo>
                    <a:lnTo>
                      <a:pt x="20" y="32"/>
                    </a:lnTo>
                    <a:lnTo>
                      <a:pt x="23" y="30"/>
                    </a:lnTo>
                    <a:lnTo>
                      <a:pt x="28" y="27"/>
                    </a:lnTo>
                    <a:lnTo>
                      <a:pt x="30" y="24"/>
                    </a:lnTo>
                    <a:lnTo>
                      <a:pt x="31" y="21"/>
                    </a:lnTo>
                    <a:lnTo>
                      <a:pt x="32" y="17"/>
                    </a:lnTo>
                    <a:lnTo>
                      <a:pt x="31" y="12"/>
                    </a:lnTo>
                    <a:lnTo>
                      <a:pt x="30" y="8"/>
                    </a:lnTo>
                    <a:lnTo>
                      <a:pt x="28" y="5"/>
                    </a:lnTo>
                    <a:lnTo>
                      <a:pt x="23" y="2"/>
                    </a:lnTo>
                    <a:lnTo>
                      <a:pt x="20" y="1"/>
                    </a:lnTo>
                    <a:lnTo>
                      <a:pt x="15" y="0"/>
                    </a:lnTo>
                    <a:lnTo>
                      <a:pt x="11" y="1"/>
                    </a:lnTo>
                    <a:lnTo>
                      <a:pt x="8" y="2"/>
                    </a:lnTo>
                    <a:lnTo>
                      <a:pt x="5" y="5"/>
                    </a:lnTo>
                    <a:lnTo>
                      <a:pt x="2" y="8"/>
                    </a:lnTo>
                    <a:lnTo>
                      <a:pt x="0" y="12"/>
                    </a:lnTo>
                    <a:lnTo>
                      <a:pt x="0" y="17"/>
                    </a:lnTo>
                    <a:lnTo>
                      <a:pt x="0" y="21"/>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5" name="Freeform 205"/>
              <p:cNvSpPr>
                <a:spLocks/>
              </p:cNvSpPr>
              <p:nvPr/>
            </p:nvSpPr>
            <p:spPr bwMode="auto">
              <a:xfrm>
                <a:off x="2578100" y="2801938"/>
                <a:ext cx="50800" cy="50800"/>
              </a:xfrm>
              <a:custGeom>
                <a:avLst/>
                <a:gdLst>
                  <a:gd name="T0" fmla="*/ 4 w 32"/>
                  <a:gd name="T1" fmla="*/ 27 h 32"/>
                  <a:gd name="T2" fmla="*/ 7 w 32"/>
                  <a:gd name="T3" fmla="*/ 30 h 32"/>
                  <a:gd name="T4" fmla="*/ 12 w 32"/>
                  <a:gd name="T5" fmla="*/ 31 h 32"/>
                  <a:gd name="T6" fmla="*/ 16 w 32"/>
                  <a:gd name="T7" fmla="*/ 32 h 32"/>
                  <a:gd name="T8" fmla="*/ 20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1 h 32"/>
                  <a:gd name="T22" fmla="*/ 30 w 32"/>
                  <a:gd name="T23" fmla="*/ 7 h 32"/>
                  <a:gd name="T24" fmla="*/ 27 w 32"/>
                  <a:gd name="T25" fmla="*/ 4 h 32"/>
                  <a:gd name="T26" fmla="*/ 24 w 32"/>
                  <a:gd name="T27" fmla="*/ 2 h 32"/>
                  <a:gd name="T28" fmla="*/ 20 w 32"/>
                  <a:gd name="T29" fmla="*/ 0 h 32"/>
                  <a:gd name="T30" fmla="*/ 16 w 32"/>
                  <a:gd name="T31" fmla="*/ 0 h 32"/>
                  <a:gd name="T32" fmla="*/ 12 w 32"/>
                  <a:gd name="T33" fmla="*/ 0 h 32"/>
                  <a:gd name="T34" fmla="*/ 7 w 32"/>
                  <a:gd name="T35" fmla="*/ 2 h 32"/>
                  <a:gd name="T36" fmla="*/ 4 w 32"/>
                  <a:gd name="T37" fmla="*/ 4 h 32"/>
                  <a:gd name="T38" fmla="*/ 2 w 32"/>
                  <a:gd name="T39" fmla="*/ 7 h 32"/>
                  <a:gd name="T40" fmla="*/ 0 w 32"/>
                  <a:gd name="T41" fmla="*/ 11 h 32"/>
                  <a:gd name="T42" fmla="*/ 0 w 32"/>
                  <a:gd name="T43" fmla="*/ 16 h 32"/>
                  <a:gd name="T44" fmla="*/ 0 w 32"/>
                  <a:gd name="T45" fmla="*/ 20 h 32"/>
                  <a:gd name="T46" fmla="*/ 2 w 32"/>
                  <a:gd name="T47" fmla="*/ 24 h 32"/>
                  <a:gd name="T48" fmla="*/ 4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4" y="27"/>
                    </a:moveTo>
                    <a:lnTo>
                      <a:pt x="7" y="30"/>
                    </a:lnTo>
                    <a:lnTo>
                      <a:pt x="12" y="31"/>
                    </a:lnTo>
                    <a:lnTo>
                      <a:pt x="16" y="32"/>
                    </a:lnTo>
                    <a:lnTo>
                      <a:pt x="20" y="31"/>
                    </a:lnTo>
                    <a:lnTo>
                      <a:pt x="24" y="30"/>
                    </a:lnTo>
                    <a:lnTo>
                      <a:pt x="27" y="27"/>
                    </a:lnTo>
                    <a:lnTo>
                      <a:pt x="30" y="24"/>
                    </a:lnTo>
                    <a:lnTo>
                      <a:pt x="31" y="20"/>
                    </a:lnTo>
                    <a:lnTo>
                      <a:pt x="32" y="16"/>
                    </a:lnTo>
                    <a:lnTo>
                      <a:pt x="31" y="11"/>
                    </a:lnTo>
                    <a:lnTo>
                      <a:pt x="30" y="7"/>
                    </a:lnTo>
                    <a:lnTo>
                      <a:pt x="27" y="4"/>
                    </a:lnTo>
                    <a:lnTo>
                      <a:pt x="24" y="2"/>
                    </a:lnTo>
                    <a:lnTo>
                      <a:pt x="20" y="0"/>
                    </a:lnTo>
                    <a:lnTo>
                      <a:pt x="16" y="0"/>
                    </a:lnTo>
                    <a:lnTo>
                      <a:pt x="12" y="0"/>
                    </a:lnTo>
                    <a:lnTo>
                      <a:pt x="7" y="2"/>
                    </a:lnTo>
                    <a:lnTo>
                      <a:pt x="4" y="4"/>
                    </a:lnTo>
                    <a:lnTo>
                      <a:pt x="2" y="7"/>
                    </a:lnTo>
                    <a:lnTo>
                      <a:pt x="0" y="11"/>
                    </a:lnTo>
                    <a:lnTo>
                      <a:pt x="0" y="16"/>
                    </a:lnTo>
                    <a:lnTo>
                      <a:pt x="0" y="20"/>
                    </a:lnTo>
                    <a:lnTo>
                      <a:pt x="2" y="24"/>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6" name="Freeform 207"/>
              <p:cNvSpPr>
                <a:spLocks/>
              </p:cNvSpPr>
              <p:nvPr/>
            </p:nvSpPr>
            <p:spPr bwMode="auto">
              <a:xfrm>
                <a:off x="2584450" y="2736850"/>
                <a:ext cx="52388" cy="50800"/>
              </a:xfrm>
              <a:custGeom>
                <a:avLst/>
                <a:gdLst>
                  <a:gd name="T0" fmla="*/ 5 w 33"/>
                  <a:gd name="T1" fmla="*/ 27 h 32"/>
                  <a:gd name="T2" fmla="*/ 9 w 33"/>
                  <a:gd name="T3" fmla="*/ 30 h 32"/>
                  <a:gd name="T4" fmla="*/ 13 w 33"/>
                  <a:gd name="T5" fmla="*/ 31 h 32"/>
                  <a:gd name="T6" fmla="*/ 17 w 33"/>
                  <a:gd name="T7" fmla="*/ 32 h 32"/>
                  <a:gd name="T8" fmla="*/ 21 w 33"/>
                  <a:gd name="T9" fmla="*/ 31 h 32"/>
                  <a:gd name="T10" fmla="*/ 25 w 33"/>
                  <a:gd name="T11" fmla="*/ 30 h 32"/>
                  <a:gd name="T12" fmla="*/ 28 w 33"/>
                  <a:gd name="T13" fmla="*/ 27 h 32"/>
                  <a:gd name="T14" fmla="*/ 31 w 33"/>
                  <a:gd name="T15" fmla="*/ 24 h 32"/>
                  <a:gd name="T16" fmla="*/ 32 w 33"/>
                  <a:gd name="T17" fmla="*/ 19 h 32"/>
                  <a:gd name="T18" fmla="*/ 33 w 33"/>
                  <a:gd name="T19" fmla="*/ 15 h 32"/>
                  <a:gd name="T20" fmla="*/ 32 w 33"/>
                  <a:gd name="T21" fmla="*/ 11 h 32"/>
                  <a:gd name="T22" fmla="*/ 31 w 33"/>
                  <a:gd name="T23" fmla="*/ 7 h 32"/>
                  <a:gd name="T24" fmla="*/ 28 w 33"/>
                  <a:gd name="T25" fmla="*/ 4 h 32"/>
                  <a:gd name="T26" fmla="*/ 25 w 33"/>
                  <a:gd name="T27" fmla="*/ 2 h 32"/>
                  <a:gd name="T28" fmla="*/ 21 w 33"/>
                  <a:gd name="T29" fmla="*/ 0 h 32"/>
                  <a:gd name="T30" fmla="*/ 17 w 33"/>
                  <a:gd name="T31" fmla="*/ 0 h 32"/>
                  <a:gd name="T32" fmla="*/ 13 w 33"/>
                  <a:gd name="T33" fmla="*/ 0 h 32"/>
                  <a:gd name="T34" fmla="*/ 9 w 33"/>
                  <a:gd name="T35" fmla="*/ 2 h 32"/>
                  <a:gd name="T36" fmla="*/ 5 w 33"/>
                  <a:gd name="T37" fmla="*/ 4 h 32"/>
                  <a:gd name="T38" fmla="*/ 3 w 33"/>
                  <a:gd name="T39" fmla="*/ 7 h 32"/>
                  <a:gd name="T40" fmla="*/ 1 w 33"/>
                  <a:gd name="T41" fmla="*/ 11 h 32"/>
                  <a:gd name="T42" fmla="*/ 0 w 33"/>
                  <a:gd name="T43" fmla="*/ 15 h 32"/>
                  <a:gd name="T44" fmla="*/ 1 w 33"/>
                  <a:gd name="T45" fmla="*/ 19 h 32"/>
                  <a:gd name="T46" fmla="*/ 3 w 33"/>
                  <a:gd name="T47" fmla="*/ 24 h 32"/>
                  <a:gd name="T48" fmla="*/ 5 w 33"/>
                  <a:gd name="T49" fmla="*/ 27 h 32"/>
                  <a:gd name="T50" fmla="*/ 5 w 33"/>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5" y="27"/>
                    </a:moveTo>
                    <a:lnTo>
                      <a:pt x="9" y="30"/>
                    </a:lnTo>
                    <a:lnTo>
                      <a:pt x="13" y="31"/>
                    </a:lnTo>
                    <a:lnTo>
                      <a:pt x="17" y="32"/>
                    </a:lnTo>
                    <a:lnTo>
                      <a:pt x="21" y="31"/>
                    </a:lnTo>
                    <a:lnTo>
                      <a:pt x="25" y="30"/>
                    </a:lnTo>
                    <a:lnTo>
                      <a:pt x="28" y="27"/>
                    </a:lnTo>
                    <a:lnTo>
                      <a:pt x="31" y="24"/>
                    </a:lnTo>
                    <a:lnTo>
                      <a:pt x="32" y="19"/>
                    </a:lnTo>
                    <a:lnTo>
                      <a:pt x="33" y="15"/>
                    </a:lnTo>
                    <a:lnTo>
                      <a:pt x="32" y="11"/>
                    </a:lnTo>
                    <a:lnTo>
                      <a:pt x="31" y="7"/>
                    </a:lnTo>
                    <a:lnTo>
                      <a:pt x="28" y="4"/>
                    </a:lnTo>
                    <a:lnTo>
                      <a:pt x="25" y="2"/>
                    </a:lnTo>
                    <a:lnTo>
                      <a:pt x="21" y="0"/>
                    </a:lnTo>
                    <a:lnTo>
                      <a:pt x="17" y="0"/>
                    </a:lnTo>
                    <a:lnTo>
                      <a:pt x="13" y="0"/>
                    </a:lnTo>
                    <a:lnTo>
                      <a:pt x="9" y="2"/>
                    </a:lnTo>
                    <a:lnTo>
                      <a:pt x="5" y="4"/>
                    </a:lnTo>
                    <a:lnTo>
                      <a:pt x="3" y="7"/>
                    </a:lnTo>
                    <a:lnTo>
                      <a:pt x="1" y="11"/>
                    </a:lnTo>
                    <a:lnTo>
                      <a:pt x="0" y="15"/>
                    </a:lnTo>
                    <a:lnTo>
                      <a:pt x="1" y="19"/>
                    </a:lnTo>
                    <a:lnTo>
                      <a:pt x="3"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7" name="Freeform 208"/>
              <p:cNvSpPr>
                <a:spLocks/>
              </p:cNvSpPr>
              <p:nvPr/>
            </p:nvSpPr>
            <p:spPr bwMode="auto">
              <a:xfrm>
                <a:off x="2613025" y="2714625"/>
                <a:ext cx="50800" cy="50800"/>
              </a:xfrm>
              <a:custGeom>
                <a:avLst/>
                <a:gdLst>
                  <a:gd name="T0" fmla="*/ 4 w 32"/>
                  <a:gd name="T1" fmla="*/ 27 h 32"/>
                  <a:gd name="T2" fmla="*/ 8 w 32"/>
                  <a:gd name="T3" fmla="*/ 30 h 32"/>
                  <a:gd name="T4" fmla="*/ 11 w 32"/>
                  <a:gd name="T5" fmla="*/ 31 h 32"/>
                  <a:gd name="T6" fmla="*/ 15 w 32"/>
                  <a:gd name="T7" fmla="*/ 32 h 32"/>
                  <a:gd name="T8" fmla="*/ 20 w 32"/>
                  <a:gd name="T9" fmla="*/ 31 h 32"/>
                  <a:gd name="T10" fmla="*/ 24 w 32"/>
                  <a:gd name="T11" fmla="*/ 30 h 32"/>
                  <a:gd name="T12" fmla="*/ 27 w 32"/>
                  <a:gd name="T13" fmla="*/ 27 h 32"/>
                  <a:gd name="T14" fmla="*/ 30 w 32"/>
                  <a:gd name="T15" fmla="*/ 24 h 32"/>
                  <a:gd name="T16" fmla="*/ 31 w 32"/>
                  <a:gd name="T17" fmla="*/ 20 h 32"/>
                  <a:gd name="T18" fmla="*/ 32 w 32"/>
                  <a:gd name="T19" fmla="*/ 16 h 32"/>
                  <a:gd name="T20" fmla="*/ 31 w 32"/>
                  <a:gd name="T21" fmla="*/ 12 h 32"/>
                  <a:gd name="T22" fmla="*/ 30 w 32"/>
                  <a:gd name="T23" fmla="*/ 8 h 32"/>
                  <a:gd name="T24" fmla="*/ 27 w 32"/>
                  <a:gd name="T25" fmla="*/ 5 h 32"/>
                  <a:gd name="T26" fmla="*/ 24 w 32"/>
                  <a:gd name="T27" fmla="*/ 3 h 32"/>
                  <a:gd name="T28" fmla="*/ 20 w 32"/>
                  <a:gd name="T29" fmla="*/ 0 h 32"/>
                  <a:gd name="T30" fmla="*/ 15 w 32"/>
                  <a:gd name="T31" fmla="*/ 0 h 32"/>
                  <a:gd name="T32" fmla="*/ 11 w 32"/>
                  <a:gd name="T33" fmla="*/ 0 h 32"/>
                  <a:gd name="T34" fmla="*/ 8 w 32"/>
                  <a:gd name="T35" fmla="*/ 3 h 32"/>
                  <a:gd name="T36" fmla="*/ 4 w 32"/>
                  <a:gd name="T37" fmla="*/ 5 h 32"/>
                  <a:gd name="T38" fmla="*/ 2 w 32"/>
                  <a:gd name="T39" fmla="*/ 8 h 32"/>
                  <a:gd name="T40" fmla="*/ 0 w 32"/>
                  <a:gd name="T41" fmla="*/ 12 h 32"/>
                  <a:gd name="T42" fmla="*/ 0 w 32"/>
                  <a:gd name="T43" fmla="*/ 16 h 32"/>
                  <a:gd name="T44" fmla="*/ 0 w 32"/>
                  <a:gd name="T45" fmla="*/ 20 h 32"/>
                  <a:gd name="T46" fmla="*/ 2 w 32"/>
                  <a:gd name="T47" fmla="*/ 24 h 32"/>
                  <a:gd name="T48" fmla="*/ 4 w 32"/>
                  <a:gd name="T49" fmla="*/ 27 h 32"/>
                  <a:gd name="T50" fmla="*/ 4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4" y="27"/>
                    </a:moveTo>
                    <a:lnTo>
                      <a:pt x="8" y="30"/>
                    </a:lnTo>
                    <a:lnTo>
                      <a:pt x="11" y="31"/>
                    </a:lnTo>
                    <a:lnTo>
                      <a:pt x="15" y="32"/>
                    </a:lnTo>
                    <a:lnTo>
                      <a:pt x="20" y="31"/>
                    </a:lnTo>
                    <a:lnTo>
                      <a:pt x="24" y="30"/>
                    </a:lnTo>
                    <a:lnTo>
                      <a:pt x="27" y="27"/>
                    </a:lnTo>
                    <a:lnTo>
                      <a:pt x="30" y="24"/>
                    </a:lnTo>
                    <a:lnTo>
                      <a:pt x="31" y="20"/>
                    </a:lnTo>
                    <a:lnTo>
                      <a:pt x="32" y="16"/>
                    </a:lnTo>
                    <a:lnTo>
                      <a:pt x="31" y="12"/>
                    </a:lnTo>
                    <a:lnTo>
                      <a:pt x="30" y="8"/>
                    </a:lnTo>
                    <a:lnTo>
                      <a:pt x="27" y="5"/>
                    </a:lnTo>
                    <a:lnTo>
                      <a:pt x="24" y="3"/>
                    </a:lnTo>
                    <a:lnTo>
                      <a:pt x="20" y="0"/>
                    </a:lnTo>
                    <a:lnTo>
                      <a:pt x="15" y="0"/>
                    </a:lnTo>
                    <a:lnTo>
                      <a:pt x="11" y="0"/>
                    </a:lnTo>
                    <a:lnTo>
                      <a:pt x="8" y="3"/>
                    </a:lnTo>
                    <a:lnTo>
                      <a:pt x="4" y="5"/>
                    </a:lnTo>
                    <a:lnTo>
                      <a:pt x="2" y="8"/>
                    </a:lnTo>
                    <a:lnTo>
                      <a:pt x="0" y="12"/>
                    </a:lnTo>
                    <a:lnTo>
                      <a:pt x="0" y="16"/>
                    </a:lnTo>
                    <a:lnTo>
                      <a:pt x="0" y="20"/>
                    </a:lnTo>
                    <a:lnTo>
                      <a:pt x="2" y="24"/>
                    </a:lnTo>
                    <a:lnTo>
                      <a:pt x="4" y="27"/>
                    </a:lnTo>
                    <a:lnTo>
                      <a:pt x="4"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8" name="Freeform 209"/>
              <p:cNvSpPr>
                <a:spLocks/>
              </p:cNvSpPr>
              <p:nvPr/>
            </p:nvSpPr>
            <p:spPr bwMode="auto">
              <a:xfrm>
                <a:off x="2638425" y="2644775"/>
                <a:ext cx="50800" cy="50800"/>
              </a:xfrm>
              <a:custGeom>
                <a:avLst/>
                <a:gdLst>
                  <a:gd name="T0" fmla="*/ 5 w 32"/>
                  <a:gd name="T1" fmla="*/ 27 h 32"/>
                  <a:gd name="T2" fmla="*/ 9 w 32"/>
                  <a:gd name="T3" fmla="*/ 30 h 32"/>
                  <a:gd name="T4" fmla="*/ 13 w 32"/>
                  <a:gd name="T5" fmla="*/ 31 h 32"/>
                  <a:gd name="T6" fmla="*/ 17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1 h 32"/>
                  <a:gd name="T22" fmla="*/ 30 w 32"/>
                  <a:gd name="T23" fmla="*/ 7 h 32"/>
                  <a:gd name="T24" fmla="*/ 28 w 32"/>
                  <a:gd name="T25" fmla="*/ 4 h 32"/>
                  <a:gd name="T26" fmla="*/ 25 w 32"/>
                  <a:gd name="T27" fmla="*/ 2 h 32"/>
                  <a:gd name="T28" fmla="*/ 21 w 32"/>
                  <a:gd name="T29" fmla="*/ 0 h 32"/>
                  <a:gd name="T30" fmla="*/ 17 w 32"/>
                  <a:gd name="T31" fmla="*/ 0 h 32"/>
                  <a:gd name="T32" fmla="*/ 13 w 32"/>
                  <a:gd name="T33" fmla="*/ 0 h 32"/>
                  <a:gd name="T34" fmla="*/ 9 w 32"/>
                  <a:gd name="T35" fmla="*/ 2 h 32"/>
                  <a:gd name="T36" fmla="*/ 5 w 32"/>
                  <a:gd name="T37" fmla="*/ 4 h 32"/>
                  <a:gd name="T38" fmla="*/ 2 w 32"/>
                  <a:gd name="T39" fmla="*/ 7 h 32"/>
                  <a:gd name="T40" fmla="*/ 1 w 32"/>
                  <a:gd name="T41" fmla="*/ 11 h 32"/>
                  <a:gd name="T42" fmla="*/ 0 w 32"/>
                  <a:gd name="T43" fmla="*/ 16 h 32"/>
                  <a:gd name="T44" fmla="*/ 1 w 32"/>
                  <a:gd name="T45" fmla="*/ 20 h 32"/>
                  <a:gd name="T46" fmla="*/ 2 w 32"/>
                  <a:gd name="T47" fmla="*/ 24 h 32"/>
                  <a:gd name="T48" fmla="*/ 5 w 32"/>
                  <a:gd name="T49" fmla="*/ 27 h 32"/>
                  <a:gd name="T50" fmla="*/ 5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7"/>
                    </a:moveTo>
                    <a:lnTo>
                      <a:pt x="9" y="30"/>
                    </a:lnTo>
                    <a:lnTo>
                      <a:pt x="13" y="31"/>
                    </a:lnTo>
                    <a:lnTo>
                      <a:pt x="17" y="32"/>
                    </a:lnTo>
                    <a:lnTo>
                      <a:pt x="21" y="31"/>
                    </a:lnTo>
                    <a:lnTo>
                      <a:pt x="25" y="30"/>
                    </a:lnTo>
                    <a:lnTo>
                      <a:pt x="28" y="27"/>
                    </a:lnTo>
                    <a:lnTo>
                      <a:pt x="30" y="24"/>
                    </a:lnTo>
                    <a:lnTo>
                      <a:pt x="32" y="20"/>
                    </a:lnTo>
                    <a:lnTo>
                      <a:pt x="32" y="16"/>
                    </a:lnTo>
                    <a:lnTo>
                      <a:pt x="32" y="11"/>
                    </a:lnTo>
                    <a:lnTo>
                      <a:pt x="30" y="7"/>
                    </a:lnTo>
                    <a:lnTo>
                      <a:pt x="28" y="4"/>
                    </a:lnTo>
                    <a:lnTo>
                      <a:pt x="25" y="2"/>
                    </a:lnTo>
                    <a:lnTo>
                      <a:pt x="21" y="0"/>
                    </a:lnTo>
                    <a:lnTo>
                      <a:pt x="17" y="0"/>
                    </a:lnTo>
                    <a:lnTo>
                      <a:pt x="13" y="0"/>
                    </a:lnTo>
                    <a:lnTo>
                      <a:pt x="9" y="2"/>
                    </a:lnTo>
                    <a:lnTo>
                      <a:pt x="5" y="4"/>
                    </a:lnTo>
                    <a:lnTo>
                      <a:pt x="2" y="7"/>
                    </a:lnTo>
                    <a:lnTo>
                      <a:pt x="1" y="11"/>
                    </a:lnTo>
                    <a:lnTo>
                      <a:pt x="0" y="16"/>
                    </a:lnTo>
                    <a:lnTo>
                      <a:pt x="1" y="20"/>
                    </a:lnTo>
                    <a:lnTo>
                      <a:pt x="2"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09" name="Freeform 210"/>
              <p:cNvSpPr>
                <a:spLocks/>
              </p:cNvSpPr>
              <p:nvPr/>
            </p:nvSpPr>
            <p:spPr bwMode="auto">
              <a:xfrm>
                <a:off x="2670175" y="2613025"/>
                <a:ext cx="50800" cy="49213"/>
              </a:xfrm>
              <a:custGeom>
                <a:avLst/>
                <a:gdLst>
                  <a:gd name="T0" fmla="*/ 5 w 32"/>
                  <a:gd name="T1" fmla="*/ 26 h 31"/>
                  <a:gd name="T2" fmla="*/ 8 w 32"/>
                  <a:gd name="T3" fmla="*/ 29 h 31"/>
                  <a:gd name="T4" fmla="*/ 11 w 32"/>
                  <a:gd name="T5" fmla="*/ 31 h 31"/>
                  <a:gd name="T6" fmla="*/ 15 w 32"/>
                  <a:gd name="T7" fmla="*/ 31 h 31"/>
                  <a:gd name="T8" fmla="*/ 21 w 32"/>
                  <a:gd name="T9" fmla="*/ 31 h 31"/>
                  <a:gd name="T10" fmla="*/ 24 w 32"/>
                  <a:gd name="T11" fmla="*/ 29 h 31"/>
                  <a:gd name="T12" fmla="*/ 27 w 32"/>
                  <a:gd name="T13" fmla="*/ 26 h 31"/>
                  <a:gd name="T14" fmla="*/ 30 w 32"/>
                  <a:gd name="T15" fmla="*/ 23 h 31"/>
                  <a:gd name="T16" fmla="*/ 31 w 32"/>
                  <a:gd name="T17" fmla="*/ 20 h 31"/>
                  <a:gd name="T18" fmla="*/ 32 w 32"/>
                  <a:gd name="T19" fmla="*/ 16 h 31"/>
                  <a:gd name="T20" fmla="*/ 31 w 32"/>
                  <a:gd name="T21" fmla="*/ 11 h 31"/>
                  <a:gd name="T22" fmla="*/ 30 w 32"/>
                  <a:gd name="T23" fmla="*/ 8 h 31"/>
                  <a:gd name="T24" fmla="*/ 27 w 32"/>
                  <a:gd name="T25" fmla="*/ 4 h 31"/>
                  <a:gd name="T26" fmla="*/ 24 w 32"/>
                  <a:gd name="T27" fmla="*/ 2 h 31"/>
                  <a:gd name="T28" fmla="*/ 21 w 32"/>
                  <a:gd name="T29" fmla="*/ 0 h 31"/>
                  <a:gd name="T30" fmla="*/ 15 w 32"/>
                  <a:gd name="T31" fmla="*/ 0 h 31"/>
                  <a:gd name="T32" fmla="*/ 11 w 32"/>
                  <a:gd name="T33" fmla="*/ 0 h 31"/>
                  <a:gd name="T34" fmla="*/ 8 w 32"/>
                  <a:gd name="T35" fmla="*/ 2 h 31"/>
                  <a:gd name="T36" fmla="*/ 5 w 32"/>
                  <a:gd name="T37" fmla="*/ 4 h 31"/>
                  <a:gd name="T38" fmla="*/ 2 w 32"/>
                  <a:gd name="T39" fmla="*/ 8 h 31"/>
                  <a:gd name="T40" fmla="*/ 0 w 32"/>
                  <a:gd name="T41" fmla="*/ 11 h 31"/>
                  <a:gd name="T42" fmla="*/ 0 w 32"/>
                  <a:gd name="T43" fmla="*/ 16 h 31"/>
                  <a:gd name="T44" fmla="*/ 0 w 32"/>
                  <a:gd name="T45" fmla="*/ 20 h 31"/>
                  <a:gd name="T46" fmla="*/ 2 w 32"/>
                  <a:gd name="T47" fmla="*/ 23 h 31"/>
                  <a:gd name="T48" fmla="*/ 5 w 32"/>
                  <a:gd name="T49" fmla="*/ 26 h 31"/>
                  <a:gd name="T50" fmla="*/ 5 w 32"/>
                  <a:gd name="T51"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1">
                    <a:moveTo>
                      <a:pt x="5" y="26"/>
                    </a:moveTo>
                    <a:lnTo>
                      <a:pt x="8" y="29"/>
                    </a:lnTo>
                    <a:lnTo>
                      <a:pt x="11" y="31"/>
                    </a:lnTo>
                    <a:lnTo>
                      <a:pt x="15" y="31"/>
                    </a:lnTo>
                    <a:lnTo>
                      <a:pt x="21" y="31"/>
                    </a:lnTo>
                    <a:lnTo>
                      <a:pt x="24" y="29"/>
                    </a:lnTo>
                    <a:lnTo>
                      <a:pt x="27" y="26"/>
                    </a:lnTo>
                    <a:lnTo>
                      <a:pt x="30" y="23"/>
                    </a:lnTo>
                    <a:lnTo>
                      <a:pt x="31" y="20"/>
                    </a:lnTo>
                    <a:lnTo>
                      <a:pt x="32" y="16"/>
                    </a:lnTo>
                    <a:lnTo>
                      <a:pt x="31" y="11"/>
                    </a:lnTo>
                    <a:lnTo>
                      <a:pt x="30" y="8"/>
                    </a:lnTo>
                    <a:lnTo>
                      <a:pt x="27" y="4"/>
                    </a:lnTo>
                    <a:lnTo>
                      <a:pt x="24" y="2"/>
                    </a:lnTo>
                    <a:lnTo>
                      <a:pt x="21" y="0"/>
                    </a:lnTo>
                    <a:lnTo>
                      <a:pt x="15" y="0"/>
                    </a:lnTo>
                    <a:lnTo>
                      <a:pt x="11" y="0"/>
                    </a:lnTo>
                    <a:lnTo>
                      <a:pt x="8" y="2"/>
                    </a:lnTo>
                    <a:lnTo>
                      <a:pt x="5" y="4"/>
                    </a:lnTo>
                    <a:lnTo>
                      <a:pt x="2" y="8"/>
                    </a:lnTo>
                    <a:lnTo>
                      <a:pt x="0" y="11"/>
                    </a:lnTo>
                    <a:lnTo>
                      <a:pt x="0" y="16"/>
                    </a:lnTo>
                    <a:lnTo>
                      <a:pt x="0" y="20"/>
                    </a:lnTo>
                    <a:lnTo>
                      <a:pt x="2" y="23"/>
                    </a:lnTo>
                    <a:lnTo>
                      <a:pt x="5" y="26"/>
                    </a:lnTo>
                    <a:lnTo>
                      <a:pt x="5" y="2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0" name="Freeform 211"/>
              <p:cNvSpPr>
                <a:spLocks/>
              </p:cNvSpPr>
              <p:nvPr/>
            </p:nvSpPr>
            <p:spPr bwMode="auto">
              <a:xfrm>
                <a:off x="2686050" y="2749550"/>
                <a:ext cx="50800" cy="50800"/>
              </a:xfrm>
              <a:custGeom>
                <a:avLst/>
                <a:gdLst>
                  <a:gd name="T0" fmla="*/ 5 w 32"/>
                  <a:gd name="T1" fmla="*/ 27 h 32"/>
                  <a:gd name="T2" fmla="*/ 8 w 32"/>
                  <a:gd name="T3" fmla="*/ 30 h 32"/>
                  <a:gd name="T4" fmla="*/ 13 w 32"/>
                  <a:gd name="T5" fmla="*/ 32 h 32"/>
                  <a:gd name="T6" fmla="*/ 17 w 32"/>
                  <a:gd name="T7" fmla="*/ 32 h 32"/>
                  <a:gd name="T8" fmla="*/ 21 w 32"/>
                  <a:gd name="T9" fmla="*/ 32 h 32"/>
                  <a:gd name="T10" fmla="*/ 25 w 32"/>
                  <a:gd name="T11" fmla="*/ 30 h 32"/>
                  <a:gd name="T12" fmla="*/ 28 w 32"/>
                  <a:gd name="T13" fmla="*/ 27 h 32"/>
                  <a:gd name="T14" fmla="*/ 30 w 32"/>
                  <a:gd name="T15" fmla="*/ 24 h 32"/>
                  <a:gd name="T16" fmla="*/ 32 w 32"/>
                  <a:gd name="T17" fmla="*/ 21 h 32"/>
                  <a:gd name="T18" fmla="*/ 32 w 32"/>
                  <a:gd name="T19" fmla="*/ 17 h 32"/>
                  <a:gd name="T20" fmla="*/ 32 w 32"/>
                  <a:gd name="T21" fmla="*/ 11 h 32"/>
                  <a:gd name="T22" fmla="*/ 30 w 32"/>
                  <a:gd name="T23" fmla="*/ 8 h 32"/>
                  <a:gd name="T24" fmla="*/ 28 w 32"/>
                  <a:gd name="T25" fmla="*/ 4 h 32"/>
                  <a:gd name="T26" fmla="*/ 25 w 32"/>
                  <a:gd name="T27" fmla="*/ 2 h 32"/>
                  <a:gd name="T28" fmla="*/ 21 w 32"/>
                  <a:gd name="T29" fmla="*/ 1 h 32"/>
                  <a:gd name="T30" fmla="*/ 17 w 32"/>
                  <a:gd name="T31" fmla="*/ 0 h 32"/>
                  <a:gd name="T32" fmla="*/ 13 w 32"/>
                  <a:gd name="T33" fmla="*/ 1 h 32"/>
                  <a:gd name="T34" fmla="*/ 8 w 32"/>
                  <a:gd name="T35" fmla="*/ 2 h 32"/>
                  <a:gd name="T36" fmla="*/ 5 w 32"/>
                  <a:gd name="T37" fmla="*/ 4 h 32"/>
                  <a:gd name="T38" fmla="*/ 2 w 32"/>
                  <a:gd name="T39" fmla="*/ 8 h 32"/>
                  <a:gd name="T40" fmla="*/ 1 w 32"/>
                  <a:gd name="T41" fmla="*/ 11 h 32"/>
                  <a:gd name="T42" fmla="*/ 0 w 32"/>
                  <a:gd name="T43" fmla="*/ 17 h 32"/>
                  <a:gd name="T44" fmla="*/ 1 w 32"/>
                  <a:gd name="T45" fmla="*/ 21 h 32"/>
                  <a:gd name="T46" fmla="*/ 2 w 32"/>
                  <a:gd name="T47" fmla="*/ 24 h 32"/>
                  <a:gd name="T48" fmla="*/ 5 w 32"/>
                  <a:gd name="T49" fmla="*/ 27 h 32"/>
                  <a:gd name="T50" fmla="*/ 5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7"/>
                    </a:moveTo>
                    <a:lnTo>
                      <a:pt x="8" y="30"/>
                    </a:lnTo>
                    <a:lnTo>
                      <a:pt x="13" y="32"/>
                    </a:lnTo>
                    <a:lnTo>
                      <a:pt x="17" y="32"/>
                    </a:lnTo>
                    <a:lnTo>
                      <a:pt x="21" y="32"/>
                    </a:lnTo>
                    <a:lnTo>
                      <a:pt x="25" y="30"/>
                    </a:lnTo>
                    <a:lnTo>
                      <a:pt x="28" y="27"/>
                    </a:lnTo>
                    <a:lnTo>
                      <a:pt x="30" y="24"/>
                    </a:lnTo>
                    <a:lnTo>
                      <a:pt x="32" y="21"/>
                    </a:lnTo>
                    <a:lnTo>
                      <a:pt x="32" y="17"/>
                    </a:lnTo>
                    <a:lnTo>
                      <a:pt x="32" y="11"/>
                    </a:lnTo>
                    <a:lnTo>
                      <a:pt x="30" y="8"/>
                    </a:lnTo>
                    <a:lnTo>
                      <a:pt x="28" y="4"/>
                    </a:lnTo>
                    <a:lnTo>
                      <a:pt x="25" y="2"/>
                    </a:lnTo>
                    <a:lnTo>
                      <a:pt x="21" y="1"/>
                    </a:lnTo>
                    <a:lnTo>
                      <a:pt x="17" y="0"/>
                    </a:lnTo>
                    <a:lnTo>
                      <a:pt x="13" y="1"/>
                    </a:lnTo>
                    <a:lnTo>
                      <a:pt x="8" y="2"/>
                    </a:lnTo>
                    <a:lnTo>
                      <a:pt x="5" y="4"/>
                    </a:lnTo>
                    <a:lnTo>
                      <a:pt x="2" y="8"/>
                    </a:lnTo>
                    <a:lnTo>
                      <a:pt x="1" y="11"/>
                    </a:lnTo>
                    <a:lnTo>
                      <a:pt x="0" y="17"/>
                    </a:lnTo>
                    <a:lnTo>
                      <a:pt x="1" y="21"/>
                    </a:lnTo>
                    <a:lnTo>
                      <a:pt x="2"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1" name="Freeform 212"/>
              <p:cNvSpPr>
                <a:spLocks/>
              </p:cNvSpPr>
              <p:nvPr/>
            </p:nvSpPr>
            <p:spPr bwMode="auto">
              <a:xfrm>
                <a:off x="2662238" y="2789238"/>
                <a:ext cx="50800" cy="50800"/>
              </a:xfrm>
              <a:custGeom>
                <a:avLst/>
                <a:gdLst>
                  <a:gd name="T0" fmla="*/ 5 w 32"/>
                  <a:gd name="T1" fmla="*/ 27 h 32"/>
                  <a:gd name="T2" fmla="*/ 8 w 32"/>
                  <a:gd name="T3" fmla="*/ 30 h 32"/>
                  <a:gd name="T4" fmla="*/ 11 w 32"/>
                  <a:gd name="T5" fmla="*/ 31 h 32"/>
                  <a:gd name="T6" fmla="*/ 15 w 32"/>
                  <a:gd name="T7" fmla="*/ 32 h 32"/>
                  <a:gd name="T8" fmla="*/ 20 w 32"/>
                  <a:gd name="T9" fmla="*/ 31 h 32"/>
                  <a:gd name="T10" fmla="*/ 23 w 32"/>
                  <a:gd name="T11" fmla="*/ 30 h 32"/>
                  <a:gd name="T12" fmla="*/ 27 w 32"/>
                  <a:gd name="T13" fmla="*/ 27 h 32"/>
                  <a:gd name="T14" fmla="*/ 30 w 32"/>
                  <a:gd name="T15" fmla="*/ 24 h 32"/>
                  <a:gd name="T16" fmla="*/ 31 w 32"/>
                  <a:gd name="T17" fmla="*/ 19 h 32"/>
                  <a:gd name="T18" fmla="*/ 32 w 32"/>
                  <a:gd name="T19" fmla="*/ 15 h 32"/>
                  <a:gd name="T20" fmla="*/ 31 w 32"/>
                  <a:gd name="T21" fmla="*/ 11 h 32"/>
                  <a:gd name="T22" fmla="*/ 30 w 32"/>
                  <a:gd name="T23" fmla="*/ 7 h 32"/>
                  <a:gd name="T24" fmla="*/ 27 w 32"/>
                  <a:gd name="T25" fmla="*/ 4 h 32"/>
                  <a:gd name="T26" fmla="*/ 23 w 32"/>
                  <a:gd name="T27" fmla="*/ 2 h 32"/>
                  <a:gd name="T28" fmla="*/ 20 w 32"/>
                  <a:gd name="T29" fmla="*/ 0 h 32"/>
                  <a:gd name="T30" fmla="*/ 15 w 32"/>
                  <a:gd name="T31" fmla="*/ 0 h 32"/>
                  <a:gd name="T32" fmla="*/ 11 w 32"/>
                  <a:gd name="T33" fmla="*/ 0 h 32"/>
                  <a:gd name="T34" fmla="*/ 8 w 32"/>
                  <a:gd name="T35" fmla="*/ 2 h 32"/>
                  <a:gd name="T36" fmla="*/ 5 w 32"/>
                  <a:gd name="T37" fmla="*/ 4 h 32"/>
                  <a:gd name="T38" fmla="*/ 2 w 32"/>
                  <a:gd name="T39" fmla="*/ 7 h 32"/>
                  <a:gd name="T40" fmla="*/ 0 w 32"/>
                  <a:gd name="T41" fmla="*/ 11 h 32"/>
                  <a:gd name="T42" fmla="*/ 0 w 32"/>
                  <a:gd name="T43" fmla="*/ 15 h 32"/>
                  <a:gd name="T44" fmla="*/ 0 w 32"/>
                  <a:gd name="T45" fmla="*/ 19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1"/>
                    </a:lnTo>
                    <a:lnTo>
                      <a:pt x="15" y="32"/>
                    </a:lnTo>
                    <a:lnTo>
                      <a:pt x="20" y="31"/>
                    </a:lnTo>
                    <a:lnTo>
                      <a:pt x="23" y="30"/>
                    </a:lnTo>
                    <a:lnTo>
                      <a:pt x="27" y="27"/>
                    </a:lnTo>
                    <a:lnTo>
                      <a:pt x="30" y="24"/>
                    </a:lnTo>
                    <a:lnTo>
                      <a:pt x="31" y="19"/>
                    </a:lnTo>
                    <a:lnTo>
                      <a:pt x="32" y="15"/>
                    </a:lnTo>
                    <a:lnTo>
                      <a:pt x="31" y="11"/>
                    </a:lnTo>
                    <a:lnTo>
                      <a:pt x="30" y="7"/>
                    </a:lnTo>
                    <a:lnTo>
                      <a:pt x="27" y="4"/>
                    </a:lnTo>
                    <a:lnTo>
                      <a:pt x="23" y="2"/>
                    </a:lnTo>
                    <a:lnTo>
                      <a:pt x="20" y="0"/>
                    </a:lnTo>
                    <a:lnTo>
                      <a:pt x="15" y="0"/>
                    </a:lnTo>
                    <a:lnTo>
                      <a:pt x="11" y="0"/>
                    </a:lnTo>
                    <a:lnTo>
                      <a:pt x="8" y="2"/>
                    </a:lnTo>
                    <a:lnTo>
                      <a:pt x="5" y="4"/>
                    </a:lnTo>
                    <a:lnTo>
                      <a:pt x="2" y="7"/>
                    </a:lnTo>
                    <a:lnTo>
                      <a:pt x="0" y="11"/>
                    </a:lnTo>
                    <a:lnTo>
                      <a:pt x="0" y="15"/>
                    </a:lnTo>
                    <a:lnTo>
                      <a:pt x="0" y="19"/>
                    </a:lnTo>
                    <a:lnTo>
                      <a:pt x="2"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2" name="Freeform 213"/>
              <p:cNvSpPr>
                <a:spLocks/>
              </p:cNvSpPr>
              <p:nvPr/>
            </p:nvSpPr>
            <p:spPr bwMode="auto">
              <a:xfrm>
                <a:off x="2682875" y="2833688"/>
                <a:ext cx="50800" cy="50800"/>
              </a:xfrm>
              <a:custGeom>
                <a:avLst/>
                <a:gdLst>
                  <a:gd name="T0" fmla="*/ 5 w 32"/>
                  <a:gd name="T1" fmla="*/ 27 h 32"/>
                  <a:gd name="T2" fmla="*/ 8 w 32"/>
                  <a:gd name="T3" fmla="*/ 30 h 32"/>
                  <a:gd name="T4" fmla="*/ 11 w 32"/>
                  <a:gd name="T5" fmla="*/ 32 h 32"/>
                  <a:gd name="T6" fmla="*/ 16 w 32"/>
                  <a:gd name="T7" fmla="*/ 32 h 32"/>
                  <a:gd name="T8" fmla="*/ 21 w 32"/>
                  <a:gd name="T9" fmla="*/ 32 h 32"/>
                  <a:gd name="T10" fmla="*/ 24 w 32"/>
                  <a:gd name="T11" fmla="*/ 30 h 32"/>
                  <a:gd name="T12" fmla="*/ 27 w 32"/>
                  <a:gd name="T13" fmla="*/ 27 h 32"/>
                  <a:gd name="T14" fmla="*/ 30 w 32"/>
                  <a:gd name="T15" fmla="*/ 23 h 32"/>
                  <a:gd name="T16" fmla="*/ 31 w 32"/>
                  <a:gd name="T17" fmla="*/ 20 h 32"/>
                  <a:gd name="T18" fmla="*/ 32 w 32"/>
                  <a:gd name="T19" fmla="*/ 16 h 32"/>
                  <a:gd name="T20" fmla="*/ 31 w 32"/>
                  <a:gd name="T21" fmla="*/ 12 h 32"/>
                  <a:gd name="T22" fmla="*/ 30 w 32"/>
                  <a:gd name="T23" fmla="*/ 8 h 32"/>
                  <a:gd name="T24" fmla="*/ 27 w 32"/>
                  <a:gd name="T25" fmla="*/ 5 h 32"/>
                  <a:gd name="T26" fmla="*/ 24 w 32"/>
                  <a:gd name="T27" fmla="*/ 2 h 32"/>
                  <a:gd name="T28" fmla="*/ 21 w 32"/>
                  <a:gd name="T29" fmla="*/ 1 h 32"/>
                  <a:gd name="T30" fmla="*/ 16 w 32"/>
                  <a:gd name="T31" fmla="*/ 0 h 32"/>
                  <a:gd name="T32" fmla="*/ 11 w 32"/>
                  <a:gd name="T33" fmla="*/ 1 h 32"/>
                  <a:gd name="T34" fmla="*/ 8 w 32"/>
                  <a:gd name="T35" fmla="*/ 2 h 32"/>
                  <a:gd name="T36" fmla="*/ 5 w 32"/>
                  <a:gd name="T37" fmla="*/ 5 h 32"/>
                  <a:gd name="T38" fmla="*/ 2 w 32"/>
                  <a:gd name="T39" fmla="*/ 8 h 32"/>
                  <a:gd name="T40" fmla="*/ 0 w 32"/>
                  <a:gd name="T41" fmla="*/ 12 h 32"/>
                  <a:gd name="T42" fmla="*/ 0 w 32"/>
                  <a:gd name="T43" fmla="*/ 16 h 32"/>
                  <a:gd name="T44" fmla="*/ 0 w 32"/>
                  <a:gd name="T45" fmla="*/ 20 h 32"/>
                  <a:gd name="T46" fmla="*/ 2 w 32"/>
                  <a:gd name="T47" fmla="*/ 23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2"/>
                    </a:lnTo>
                    <a:lnTo>
                      <a:pt x="16" y="32"/>
                    </a:lnTo>
                    <a:lnTo>
                      <a:pt x="21" y="32"/>
                    </a:lnTo>
                    <a:lnTo>
                      <a:pt x="24" y="30"/>
                    </a:lnTo>
                    <a:lnTo>
                      <a:pt x="27" y="27"/>
                    </a:lnTo>
                    <a:lnTo>
                      <a:pt x="30" y="23"/>
                    </a:lnTo>
                    <a:lnTo>
                      <a:pt x="31" y="20"/>
                    </a:lnTo>
                    <a:lnTo>
                      <a:pt x="32" y="16"/>
                    </a:lnTo>
                    <a:lnTo>
                      <a:pt x="31" y="12"/>
                    </a:lnTo>
                    <a:lnTo>
                      <a:pt x="30" y="8"/>
                    </a:lnTo>
                    <a:lnTo>
                      <a:pt x="27" y="5"/>
                    </a:lnTo>
                    <a:lnTo>
                      <a:pt x="24" y="2"/>
                    </a:lnTo>
                    <a:lnTo>
                      <a:pt x="21" y="1"/>
                    </a:lnTo>
                    <a:lnTo>
                      <a:pt x="16" y="0"/>
                    </a:lnTo>
                    <a:lnTo>
                      <a:pt x="11" y="1"/>
                    </a:lnTo>
                    <a:lnTo>
                      <a:pt x="8" y="2"/>
                    </a:lnTo>
                    <a:lnTo>
                      <a:pt x="5" y="5"/>
                    </a:lnTo>
                    <a:lnTo>
                      <a:pt x="2" y="8"/>
                    </a:lnTo>
                    <a:lnTo>
                      <a:pt x="0" y="12"/>
                    </a:lnTo>
                    <a:lnTo>
                      <a:pt x="0" y="16"/>
                    </a:lnTo>
                    <a:lnTo>
                      <a:pt x="0" y="20"/>
                    </a:lnTo>
                    <a:lnTo>
                      <a:pt x="2" y="23"/>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3" name="Freeform 214"/>
              <p:cNvSpPr>
                <a:spLocks/>
              </p:cNvSpPr>
              <p:nvPr/>
            </p:nvSpPr>
            <p:spPr bwMode="auto">
              <a:xfrm>
                <a:off x="2779713" y="2809875"/>
                <a:ext cx="50800" cy="50800"/>
              </a:xfrm>
              <a:custGeom>
                <a:avLst/>
                <a:gdLst>
                  <a:gd name="T0" fmla="*/ 5 w 32"/>
                  <a:gd name="T1" fmla="*/ 27 h 32"/>
                  <a:gd name="T2" fmla="*/ 8 w 32"/>
                  <a:gd name="T3" fmla="*/ 30 h 32"/>
                  <a:gd name="T4" fmla="*/ 12 w 32"/>
                  <a:gd name="T5" fmla="*/ 31 h 32"/>
                  <a:gd name="T6" fmla="*/ 16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2 h 32"/>
                  <a:gd name="T22" fmla="*/ 30 w 32"/>
                  <a:gd name="T23" fmla="*/ 7 h 32"/>
                  <a:gd name="T24" fmla="*/ 28 w 32"/>
                  <a:gd name="T25" fmla="*/ 4 h 32"/>
                  <a:gd name="T26" fmla="*/ 25 w 32"/>
                  <a:gd name="T27" fmla="*/ 2 h 32"/>
                  <a:gd name="T28" fmla="*/ 21 w 32"/>
                  <a:gd name="T29" fmla="*/ 0 h 32"/>
                  <a:gd name="T30" fmla="*/ 16 w 32"/>
                  <a:gd name="T31" fmla="*/ 0 h 32"/>
                  <a:gd name="T32" fmla="*/ 12 w 32"/>
                  <a:gd name="T33" fmla="*/ 0 h 32"/>
                  <a:gd name="T34" fmla="*/ 8 w 32"/>
                  <a:gd name="T35" fmla="*/ 2 h 32"/>
                  <a:gd name="T36" fmla="*/ 5 w 32"/>
                  <a:gd name="T37" fmla="*/ 4 h 32"/>
                  <a:gd name="T38" fmla="*/ 3 w 32"/>
                  <a:gd name="T39" fmla="*/ 7 h 32"/>
                  <a:gd name="T40" fmla="*/ 1 w 32"/>
                  <a:gd name="T41" fmla="*/ 12 h 32"/>
                  <a:gd name="T42" fmla="*/ 0 w 32"/>
                  <a:gd name="T43" fmla="*/ 16 h 32"/>
                  <a:gd name="T44" fmla="*/ 1 w 32"/>
                  <a:gd name="T45" fmla="*/ 20 h 32"/>
                  <a:gd name="T46" fmla="*/ 3 w 32"/>
                  <a:gd name="T47" fmla="*/ 24 h 32"/>
                  <a:gd name="T48" fmla="*/ 5 w 32"/>
                  <a:gd name="T49" fmla="*/ 27 h 32"/>
                  <a:gd name="T50" fmla="*/ 5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7"/>
                    </a:moveTo>
                    <a:lnTo>
                      <a:pt x="8" y="30"/>
                    </a:lnTo>
                    <a:lnTo>
                      <a:pt x="12" y="31"/>
                    </a:lnTo>
                    <a:lnTo>
                      <a:pt x="16" y="32"/>
                    </a:lnTo>
                    <a:lnTo>
                      <a:pt x="21" y="31"/>
                    </a:lnTo>
                    <a:lnTo>
                      <a:pt x="25" y="30"/>
                    </a:lnTo>
                    <a:lnTo>
                      <a:pt x="28" y="27"/>
                    </a:lnTo>
                    <a:lnTo>
                      <a:pt x="30" y="24"/>
                    </a:lnTo>
                    <a:lnTo>
                      <a:pt x="32" y="20"/>
                    </a:lnTo>
                    <a:lnTo>
                      <a:pt x="32" y="16"/>
                    </a:lnTo>
                    <a:lnTo>
                      <a:pt x="32" y="12"/>
                    </a:lnTo>
                    <a:lnTo>
                      <a:pt x="30" y="7"/>
                    </a:lnTo>
                    <a:lnTo>
                      <a:pt x="28" y="4"/>
                    </a:lnTo>
                    <a:lnTo>
                      <a:pt x="25" y="2"/>
                    </a:lnTo>
                    <a:lnTo>
                      <a:pt x="21" y="0"/>
                    </a:lnTo>
                    <a:lnTo>
                      <a:pt x="16" y="0"/>
                    </a:lnTo>
                    <a:lnTo>
                      <a:pt x="12" y="0"/>
                    </a:lnTo>
                    <a:lnTo>
                      <a:pt x="8" y="2"/>
                    </a:lnTo>
                    <a:lnTo>
                      <a:pt x="5" y="4"/>
                    </a:lnTo>
                    <a:lnTo>
                      <a:pt x="3" y="7"/>
                    </a:lnTo>
                    <a:lnTo>
                      <a:pt x="1" y="12"/>
                    </a:lnTo>
                    <a:lnTo>
                      <a:pt x="0" y="16"/>
                    </a:lnTo>
                    <a:lnTo>
                      <a:pt x="1" y="20"/>
                    </a:lnTo>
                    <a:lnTo>
                      <a:pt x="3"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4" name="Freeform 215"/>
              <p:cNvSpPr>
                <a:spLocks/>
              </p:cNvSpPr>
              <p:nvPr/>
            </p:nvSpPr>
            <p:spPr bwMode="auto">
              <a:xfrm>
                <a:off x="2779713" y="2911475"/>
                <a:ext cx="50800" cy="50800"/>
              </a:xfrm>
              <a:custGeom>
                <a:avLst/>
                <a:gdLst>
                  <a:gd name="T0" fmla="*/ 5 w 32"/>
                  <a:gd name="T1" fmla="*/ 27 h 32"/>
                  <a:gd name="T2" fmla="*/ 8 w 32"/>
                  <a:gd name="T3" fmla="*/ 30 h 32"/>
                  <a:gd name="T4" fmla="*/ 12 w 32"/>
                  <a:gd name="T5" fmla="*/ 31 h 32"/>
                  <a:gd name="T6" fmla="*/ 16 w 32"/>
                  <a:gd name="T7" fmla="*/ 32 h 32"/>
                  <a:gd name="T8" fmla="*/ 21 w 32"/>
                  <a:gd name="T9" fmla="*/ 31 h 32"/>
                  <a:gd name="T10" fmla="*/ 25 w 32"/>
                  <a:gd name="T11" fmla="*/ 30 h 32"/>
                  <a:gd name="T12" fmla="*/ 28 w 32"/>
                  <a:gd name="T13" fmla="*/ 27 h 32"/>
                  <a:gd name="T14" fmla="*/ 30 w 32"/>
                  <a:gd name="T15" fmla="*/ 24 h 32"/>
                  <a:gd name="T16" fmla="*/ 32 w 32"/>
                  <a:gd name="T17" fmla="*/ 20 h 32"/>
                  <a:gd name="T18" fmla="*/ 32 w 32"/>
                  <a:gd name="T19" fmla="*/ 16 h 32"/>
                  <a:gd name="T20" fmla="*/ 32 w 32"/>
                  <a:gd name="T21" fmla="*/ 11 h 32"/>
                  <a:gd name="T22" fmla="*/ 30 w 32"/>
                  <a:gd name="T23" fmla="*/ 7 h 32"/>
                  <a:gd name="T24" fmla="*/ 28 w 32"/>
                  <a:gd name="T25" fmla="*/ 4 h 32"/>
                  <a:gd name="T26" fmla="*/ 25 w 32"/>
                  <a:gd name="T27" fmla="*/ 2 h 32"/>
                  <a:gd name="T28" fmla="*/ 21 w 32"/>
                  <a:gd name="T29" fmla="*/ 0 h 32"/>
                  <a:gd name="T30" fmla="*/ 16 w 32"/>
                  <a:gd name="T31" fmla="*/ 0 h 32"/>
                  <a:gd name="T32" fmla="*/ 12 w 32"/>
                  <a:gd name="T33" fmla="*/ 0 h 32"/>
                  <a:gd name="T34" fmla="*/ 8 w 32"/>
                  <a:gd name="T35" fmla="*/ 2 h 32"/>
                  <a:gd name="T36" fmla="*/ 5 w 32"/>
                  <a:gd name="T37" fmla="*/ 4 h 32"/>
                  <a:gd name="T38" fmla="*/ 3 w 32"/>
                  <a:gd name="T39" fmla="*/ 7 h 32"/>
                  <a:gd name="T40" fmla="*/ 1 w 32"/>
                  <a:gd name="T41" fmla="*/ 11 h 32"/>
                  <a:gd name="T42" fmla="*/ 0 w 32"/>
                  <a:gd name="T43" fmla="*/ 16 h 32"/>
                  <a:gd name="T44" fmla="*/ 1 w 32"/>
                  <a:gd name="T45" fmla="*/ 20 h 32"/>
                  <a:gd name="T46" fmla="*/ 3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2" y="31"/>
                    </a:lnTo>
                    <a:lnTo>
                      <a:pt x="16" y="32"/>
                    </a:lnTo>
                    <a:lnTo>
                      <a:pt x="21" y="31"/>
                    </a:lnTo>
                    <a:lnTo>
                      <a:pt x="25" y="30"/>
                    </a:lnTo>
                    <a:lnTo>
                      <a:pt x="28" y="27"/>
                    </a:lnTo>
                    <a:lnTo>
                      <a:pt x="30" y="24"/>
                    </a:lnTo>
                    <a:lnTo>
                      <a:pt x="32" y="20"/>
                    </a:lnTo>
                    <a:lnTo>
                      <a:pt x="32" y="16"/>
                    </a:lnTo>
                    <a:lnTo>
                      <a:pt x="32" y="11"/>
                    </a:lnTo>
                    <a:lnTo>
                      <a:pt x="30" y="7"/>
                    </a:lnTo>
                    <a:lnTo>
                      <a:pt x="28" y="4"/>
                    </a:lnTo>
                    <a:lnTo>
                      <a:pt x="25" y="2"/>
                    </a:lnTo>
                    <a:lnTo>
                      <a:pt x="21" y="0"/>
                    </a:lnTo>
                    <a:lnTo>
                      <a:pt x="16" y="0"/>
                    </a:lnTo>
                    <a:lnTo>
                      <a:pt x="12" y="0"/>
                    </a:lnTo>
                    <a:lnTo>
                      <a:pt x="8" y="2"/>
                    </a:lnTo>
                    <a:lnTo>
                      <a:pt x="5" y="4"/>
                    </a:lnTo>
                    <a:lnTo>
                      <a:pt x="3" y="7"/>
                    </a:lnTo>
                    <a:lnTo>
                      <a:pt x="1" y="11"/>
                    </a:lnTo>
                    <a:lnTo>
                      <a:pt x="0" y="16"/>
                    </a:lnTo>
                    <a:lnTo>
                      <a:pt x="1" y="20"/>
                    </a:lnTo>
                    <a:lnTo>
                      <a:pt x="3" y="24"/>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15" name="Freeform 216"/>
              <p:cNvSpPr>
                <a:spLocks/>
              </p:cNvSpPr>
              <p:nvPr/>
            </p:nvSpPr>
            <p:spPr bwMode="auto">
              <a:xfrm>
                <a:off x="3427413" y="2435225"/>
                <a:ext cx="52388" cy="50800"/>
              </a:xfrm>
              <a:custGeom>
                <a:avLst/>
                <a:gdLst>
                  <a:gd name="T0" fmla="*/ 5 w 33"/>
                  <a:gd name="T1" fmla="*/ 27 h 32"/>
                  <a:gd name="T2" fmla="*/ 8 w 33"/>
                  <a:gd name="T3" fmla="*/ 30 h 32"/>
                  <a:gd name="T4" fmla="*/ 12 w 33"/>
                  <a:gd name="T5" fmla="*/ 31 h 32"/>
                  <a:gd name="T6" fmla="*/ 17 w 33"/>
                  <a:gd name="T7" fmla="*/ 32 h 32"/>
                  <a:gd name="T8" fmla="*/ 21 w 33"/>
                  <a:gd name="T9" fmla="*/ 31 h 32"/>
                  <a:gd name="T10" fmla="*/ 25 w 33"/>
                  <a:gd name="T11" fmla="*/ 30 h 32"/>
                  <a:gd name="T12" fmla="*/ 28 w 33"/>
                  <a:gd name="T13" fmla="*/ 27 h 32"/>
                  <a:gd name="T14" fmla="*/ 31 w 33"/>
                  <a:gd name="T15" fmla="*/ 24 h 32"/>
                  <a:gd name="T16" fmla="*/ 32 w 33"/>
                  <a:gd name="T17" fmla="*/ 20 h 32"/>
                  <a:gd name="T18" fmla="*/ 33 w 33"/>
                  <a:gd name="T19" fmla="*/ 16 h 32"/>
                  <a:gd name="T20" fmla="*/ 32 w 33"/>
                  <a:gd name="T21" fmla="*/ 12 h 32"/>
                  <a:gd name="T22" fmla="*/ 31 w 33"/>
                  <a:gd name="T23" fmla="*/ 7 h 32"/>
                  <a:gd name="T24" fmla="*/ 28 w 33"/>
                  <a:gd name="T25" fmla="*/ 4 h 32"/>
                  <a:gd name="T26" fmla="*/ 25 w 33"/>
                  <a:gd name="T27" fmla="*/ 2 h 32"/>
                  <a:gd name="T28" fmla="*/ 21 w 33"/>
                  <a:gd name="T29" fmla="*/ 0 h 32"/>
                  <a:gd name="T30" fmla="*/ 17 w 33"/>
                  <a:gd name="T31" fmla="*/ 0 h 32"/>
                  <a:gd name="T32" fmla="*/ 12 w 33"/>
                  <a:gd name="T33" fmla="*/ 0 h 32"/>
                  <a:gd name="T34" fmla="*/ 8 w 33"/>
                  <a:gd name="T35" fmla="*/ 2 h 32"/>
                  <a:gd name="T36" fmla="*/ 5 w 33"/>
                  <a:gd name="T37" fmla="*/ 4 h 32"/>
                  <a:gd name="T38" fmla="*/ 3 w 33"/>
                  <a:gd name="T39" fmla="*/ 7 h 32"/>
                  <a:gd name="T40" fmla="*/ 1 w 33"/>
                  <a:gd name="T41" fmla="*/ 12 h 32"/>
                  <a:gd name="T42" fmla="*/ 0 w 33"/>
                  <a:gd name="T43" fmla="*/ 16 h 32"/>
                  <a:gd name="T44" fmla="*/ 1 w 33"/>
                  <a:gd name="T45" fmla="*/ 20 h 32"/>
                  <a:gd name="T46" fmla="*/ 3 w 33"/>
                  <a:gd name="T47" fmla="*/ 24 h 32"/>
                  <a:gd name="T48" fmla="*/ 5 w 33"/>
                  <a:gd name="T49" fmla="*/ 27 h 32"/>
                  <a:gd name="T50" fmla="*/ 5 w 33"/>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5" y="27"/>
                    </a:moveTo>
                    <a:lnTo>
                      <a:pt x="8" y="30"/>
                    </a:lnTo>
                    <a:lnTo>
                      <a:pt x="12" y="31"/>
                    </a:lnTo>
                    <a:lnTo>
                      <a:pt x="17" y="32"/>
                    </a:lnTo>
                    <a:lnTo>
                      <a:pt x="21" y="31"/>
                    </a:lnTo>
                    <a:lnTo>
                      <a:pt x="25" y="30"/>
                    </a:lnTo>
                    <a:lnTo>
                      <a:pt x="28" y="27"/>
                    </a:lnTo>
                    <a:lnTo>
                      <a:pt x="31" y="24"/>
                    </a:lnTo>
                    <a:lnTo>
                      <a:pt x="32" y="20"/>
                    </a:lnTo>
                    <a:lnTo>
                      <a:pt x="33" y="16"/>
                    </a:lnTo>
                    <a:lnTo>
                      <a:pt x="32" y="12"/>
                    </a:lnTo>
                    <a:lnTo>
                      <a:pt x="31" y="7"/>
                    </a:lnTo>
                    <a:lnTo>
                      <a:pt x="28" y="4"/>
                    </a:lnTo>
                    <a:lnTo>
                      <a:pt x="25" y="2"/>
                    </a:lnTo>
                    <a:lnTo>
                      <a:pt x="21" y="0"/>
                    </a:lnTo>
                    <a:lnTo>
                      <a:pt x="17" y="0"/>
                    </a:lnTo>
                    <a:lnTo>
                      <a:pt x="12" y="0"/>
                    </a:lnTo>
                    <a:lnTo>
                      <a:pt x="8" y="2"/>
                    </a:lnTo>
                    <a:lnTo>
                      <a:pt x="5" y="4"/>
                    </a:lnTo>
                    <a:lnTo>
                      <a:pt x="3" y="7"/>
                    </a:lnTo>
                    <a:lnTo>
                      <a:pt x="1" y="12"/>
                    </a:lnTo>
                    <a:lnTo>
                      <a:pt x="0" y="16"/>
                    </a:lnTo>
                    <a:lnTo>
                      <a:pt x="1" y="20"/>
                    </a:lnTo>
                    <a:lnTo>
                      <a:pt x="3" y="24"/>
                    </a:lnTo>
                    <a:lnTo>
                      <a:pt x="5" y="27"/>
                    </a:lnTo>
                    <a:lnTo>
                      <a:pt x="5" y="2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216" name="ZoneTexte 215"/>
            <p:cNvSpPr txBox="1"/>
            <p:nvPr/>
          </p:nvSpPr>
          <p:spPr>
            <a:xfrm>
              <a:off x="866982" y="4696279"/>
              <a:ext cx="532518" cy="307777"/>
            </a:xfrm>
            <a:prstGeom prst="rect">
              <a:avLst/>
            </a:prstGeom>
            <a:noFill/>
          </p:spPr>
          <p:txBody>
            <a:bodyPr wrap="none" rtlCol="0">
              <a:spAutoFit/>
            </a:bodyPr>
            <a:lstStyle/>
            <a:p>
              <a:pPr algn="ctr"/>
              <a:r>
                <a:rPr lang="fr-FR" sz="1400" dirty="0"/>
                <a:t>FTC</a:t>
              </a:r>
            </a:p>
          </p:txBody>
        </p:sp>
        <p:sp>
          <p:nvSpPr>
            <p:cNvPr id="217" name="ZoneTexte 216"/>
            <p:cNvSpPr txBox="1"/>
            <p:nvPr/>
          </p:nvSpPr>
          <p:spPr>
            <a:xfrm>
              <a:off x="1307296" y="4696279"/>
              <a:ext cx="522900" cy="307777"/>
            </a:xfrm>
            <a:prstGeom prst="rect">
              <a:avLst/>
            </a:prstGeom>
            <a:noFill/>
          </p:spPr>
          <p:txBody>
            <a:bodyPr wrap="none" rtlCol="0">
              <a:spAutoFit/>
            </a:bodyPr>
            <a:lstStyle/>
            <a:p>
              <a:pPr algn="ctr"/>
              <a:r>
                <a:rPr lang="fr-FR" sz="1400" dirty="0"/>
                <a:t>TFV</a:t>
              </a:r>
            </a:p>
          </p:txBody>
        </p:sp>
        <p:sp>
          <p:nvSpPr>
            <p:cNvPr id="218" name="ZoneTexte 217"/>
            <p:cNvSpPr txBox="1"/>
            <p:nvPr/>
          </p:nvSpPr>
          <p:spPr>
            <a:xfrm>
              <a:off x="1724785" y="4696279"/>
              <a:ext cx="534121" cy="307777"/>
            </a:xfrm>
            <a:prstGeom prst="rect">
              <a:avLst/>
            </a:prstGeom>
            <a:noFill/>
          </p:spPr>
          <p:txBody>
            <a:bodyPr wrap="none" rtlCol="0">
              <a:spAutoFit/>
            </a:bodyPr>
            <a:lstStyle/>
            <a:p>
              <a:pPr algn="ctr"/>
              <a:r>
                <a:rPr lang="fr-FR" sz="1400" dirty="0"/>
                <a:t>EFV</a:t>
              </a:r>
            </a:p>
          </p:txBody>
        </p:sp>
        <p:sp>
          <p:nvSpPr>
            <p:cNvPr id="219" name="ZoneTexte 218"/>
            <p:cNvSpPr txBox="1"/>
            <p:nvPr/>
          </p:nvSpPr>
          <p:spPr>
            <a:xfrm>
              <a:off x="2167694" y="4696279"/>
              <a:ext cx="520784" cy="307777"/>
            </a:xfrm>
            <a:prstGeom prst="rect">
              <a:avLst/>
            </a:prstGeom>
            <a:noFill/>
          </p:spPr>
          <p:txBody>
            <a:bodyPr wrap="none" rtlCol="0">
              <a:spAutoFit/>
            </a:bodyPr>
            <a:lstStyle/>
            <a:p>
              <a:pPr algn="ctr"/>
              <a:r>
                <a:rPr lang="fr-FR" sz="1400" dirty="0"/>
                <a:t>ATV</a:t>
              </a:r>
            </a:p>
          </p:txBody>
        </p:sp>
        <p:sp>
          <p:nvSpPr>
            <p:cNvPr id="220" name="ZoneTexte 219"/>
            <p:cNvSpPr txBox="1"/>
            <p:nvPr/>
          </p:nvSpPr>
          <p:spPr>
            <a:xfrm>
              <a:off x="2548699" y="4696279"/>
              <a:ext cx="561309" cy="307777"/>
            </a:xfrm>
            <a:prstGeom prst="rect">
              <a:avLst/>
            </a:prstGeom>
            <a:noFill/>
          </p:spPr>
          <p:txBody>
            <a:bodyPr wrap="none" rtlCol="0">
              <a:spAutoFit/>
            </a:bodyPr>
            <a:lstStyle/>
            <a:p>
              <a:pPr algn="ctr"/>
              <a:r>
                <a:rPr lang="fr-FR" sz="1400" dirty="0"/>
                <a:t>DRV</a:t>
              </a:r>
            </a:p>
          </p:txBody>
        </p:sp>
        <p:sp>
          <p:nvSpPr>
            <p:cNvPr id="221" name="ZoneTexte 220"/>
            <p:cNvSpPr txBox="1"/>
            <p:nvPr/>
          </p:nvSpPr>
          <p:spPr>
            <a:xfrm>
              <a:off x="3012043" y="4696279"/>
              <a:ext cx="554960" cy="307777"/>
            </a:xfrm>
            <a:prstGeom prst="rect">
              <a:avLst/>
            </a:prstGeom>
            <a:noFill/>
          </p:spPr>
          <p:txBody>
            <a:bodyPr wrap="none" rtlCol="0">
              <a:spAutoFit/>
            </a:bodyPr>
            <a:lstStyle/>
            <a:p>
              <a:pPr algn="ctr"/>
              <a:r>
                <a:rPr lang="fr-FR" sz="1400" dirty="0"/>
                <a:t>NVP</a:t>
              </a:r>
            </a:p>
          </p:txBody>
        </p:sp>
        <p:sp>
          <p:nvSpPr>
            <p:cNvPr id="222" name="ZoneTexte 221"/>
            <p:cNvSpPr txBox="1"/>
            <p:nvPr/>
          </p:nvSpPr>
          <p:spPr>
            <a:xfrm>
              <a:off x="3457442" y="4696279"/>
              <a:ext cx="534122" cy="307777"/>
            </a:xfrm>
            <a:prstGeom prst="rect">
              <a:avLst/>
            </a:prstGeom>
            <a:noFill/>
          </p:spPr>
          <p:txBody>
            <a:bodyPr wrap="none" rtlCol="0">
              <a:spAutoFit/>
            </a:bodyPr>
            <a:lstStyle/>
            <a:p>
              <a:pPr algn="ctr"/>
              <a:r>
                <a:rPr lang="fr-FR" sz="1400" dirty="0"/>
                <a:t>RAL</a:t>
              </a:r>
            </a:p>
          </p:txBody>
        </p:sp>
        <p:sp>
          <p:nvSpPr>
            <p:cNvPr id="223" name="ZoneTexte 222"/>
            <p:cNvSpPr txBox="1"/>
            <p:nvPr/>
          </p:nvSpPr>
          <p:spPr>
            <a:xfrm>
              <a:off x="35902" y="4263459"/>
              <a:ext cx="631904" cy="307777"/>
            </a:xfrm>
            <a:prstGeom prst="rect">
              <a:avLst/>
            </a:prstGeom>
            <a:noFill/>
          </p:spPr>
          <p:txBody>
            <a:bodyPr wrap="none" rtlCol="0">
              <a:spAutoFit/>
            </a:bodyPr>
            <a:lstStyle/>
            <a:p>
              <a:pPr algn="r"/>
              <a:r>
                <a:rPr lang="fr-FR" sz="1400" dirty="0"/>
                <a:t>0,001</a:t>
              </a:r>
            </a:p>
          </p:txBody>
        </p:sp>
        <p:sp>
          <p:nvSpPr>
            <p:cNvPr id="224" name="ZoneTexte 223"/>
            <p:cNvSpPr txBox="1"/>
            <p:nvPr/>
          </p:nvSpPr>
          <p:spPr>
            <a:xfrm>
              <a:off x="135288" y="3820014"/>
              <a:ext cx="532518" cy="307777"/>
            </a:xfrm>
            <a:prstGeom prst="rect">
              <a:avLst/>
            </a:prstGeom>
            <a:noFill/>
          </p:spPr>
          <p:txBody>
            <a:bodyPr wrap="none" rtlCol="0">
              <a:spAutoFit/>
            </a:bodyPr>
            <a:lstStyle/>
            <a:p>
              <a:pPr algn="r"/>
              <a:r>
                <a:rPr lang="fr-FR" sz="1400" dirty="0"/>
                <a:t>0,01</a:t>
              </a:r>
            </a:p>
          </p:txBody>
        </p:sp>
        <p:sp>
          <p:nvSpPr>
            <p:cNvPr id="225" name="ZoneTexte 224"/>
            <p:cNvSpPr txBox="1"/>
            <p:nvPr/>
          </p:nvSpPr>
          <p:spPr>
            <a:xfrm>
              <a:off x="234674" y="3384642"/>
              <a:ext cx="433132" cy="307777"/>
            </a:xfrm>
            <a:prstGeom prst="rect">
              <a:avLst/>
            </a:prstGeom>
            <a:noFill/>
          </p:spPr>
          <p:txBody>
            <a:bodyPr wrap="none" rtlCol="0">
              <a:spAutoFit/>
            </a:bodyPr>
            <a:lstStyle/>
            <a:p>
              <a:pPr algn="r"/>
              <a:r>
                <a:rPr lang="fr-FR" sz="1400" dirty="0"/>
                <a:t>0,1</a:t>
              </a:r>
            </a:p>
          </p:txBody>
        </p:sp>
        <p:sp>
          <p:nvSpPr>
            <p:cNvPr id="226" name="ZoneTexte 225"/>
            <p:cNvSpPr txBox="1"/>
            <p:nvPr/>
          </p:nvSpPr>
          <p:spPr>
            <a:xfrm>
              <a:off x="383754" y="2949158"/>
              <a:ext cx="284052" cy="307777"/>
            </a:xfrm>
            <a:prstGeom prst="rect">
              <a:avLst/>
            </a:prstGeom>
            <a:noFill/>
          </p:spPr>
          <p:txBody>
            <a:bodyPr wrap="none" rtlCol="0">
              <a:spAutoFit/>
            </a:bodyPr>
            <a:lstStyle/>
            <a:p>
              <a:pPr algn="r"/>
              <a:r>
                <a:rPr lang="fr-FR" sz="1400" dirty="0"/>
                <a:t>1</a:t>
              </a:r>
            </a:p>
          </p:txBody>
        </p:sp>
        <p:sp>
          <p:nvSpPr>
            <p:cNvPr id="227" name="ZoneTexte 226"/>
            <p:cNvSpPr txBox="1"/>
            <p:nvPr/>
          </p:nvSpPr>
          <p:spPr>
            <a:xfrm>
              <a:off x="284368" y="2523961"/>
              <a:ext cx="383438" cy="307777"/>
            </a:xfrm>
            <a:prstGeom prst="rect">
              <a:avLst/>
            </a:prstGeom>
            <a:noFill/>
          </p:spPr>
          <p:txBody>
            <a:bodyPr wrap="none" rtlCol="0">
              <a:spAutoFit/>
            </a:bodyPr>
            <a:lstStyle/>
            <a:p>
              <a:pPr algn="r"/>
              <a:r>
                <a:rPr lang="fr-FR" sz="1400" dirty="0"/>
                <a:t>10</a:t>
              </a:r>
            </a:p>
          </p:txBody>
        </p:sp>
        <p:sp>
          <p:nvSpPr>
            <p:cNvPr id="229" name="ZoneTexte 228"/>
            <p:cNvSpPr txBox="1"/>
            <p:nvPr/>
          </p:nvSpPr>
          <p:spPr>
            <a:xfrm>
              <a:off x="836907" y="2367839"/>
              <a:ext cx="636714" cy="461665"/>
            </a:xfrm>
            <a:prstGeom prst="rect">
              <a:avLst/>
            </a:prstGeom>
            <a:noFill/>
          </p:spPr>
          <p:txBody>
            <a:bodyPr wrap="none" rtlCol="0">
              <a:spAutoFit/>
            </a:bodyPr>
            <a:lstStyle/>
            <a:p>
              <a:pPr algn="ctr"/>
              <a:r>
                <a:rPr lang="fr-FR" sz="1200" dirty="0">
                  <a:solidFill>
                    <a:srgbClr val="3366FF"/>
                  </a:solidFill>
                </a:rPr>
                <a:t>0,5</a:t>
              </a:r>
              <a:br>
                <a:rPr lang="fr-FR" sz="1200" dirty="0">
                  <a:solidFill>
                    <a:srgbClr val="3366FF"/>
                  </a:solidFill>
                </a:rPr>
              </a:br>
              <a:r>
                <a:rPr lang="fr-FR" sz="1200" dirty="0">
                  <a:solidFill>
                    <a:srgbClr val="3366FF"/>
                  </a:solidFill>
                </a:rPr>
                <a:t>(0-3,2)</a:t>
              </a:r>
            </a:p>
          </p:txBody>
        </p:sp>
        <p:sp>
          <p:nvSpPr>
            <p:cNvPr id="230" name="ZoneTexte 229"/>
            <p:cNvSpPr txBox="1"/>
            <p:nvPr/>
          </p:nvSpPr>
          <p:spPr>
            <a:xfrm>
              <a:off x="1123080" y="4405135"/>
              <a:ext cx="849913" cy="276999"/>
            </a:xfrm>
            <a:prstGeom prst="rect">
              <a:avLst/>
            </a:prstGeom>
            <a:noFill/>
          </p:spPr>
          <p:txBody>
            <a:bodyPr wrap="none" rtlCol="0">
              <a:spAutoFit/>
            </a:bodyPr>
            <a:lstStyle/>
            <a:p>
              <a:pPr algn="ctr"/>
              <a:r>
                <a:rPr lang="fr-FR" sz="1200" dirty="0">
                  <a:solidFill>
                    <a:srgbClr val="FF0000"/>
                  </a:solidFill>
                </a:rPr>
                <a:t>0,04 (0-3)</a:t>
              </a:r>
            </a:p>
          </p:txBody>
        </p:sp>
        <p:sp>
          <p:nvSpPr>
            <p:cNvPr id="231" name="ZoneTexte 230"/>
            <p:cNvSpPr txBox="1"/>
            <p:nvPr/>
          </p:nvSpPr>
          <p:spPr>
            <a:xfrm>
              <a:off x="1365163" y="2946420"/>
              <a:ext cx="1106393" cy="276999"/>
            </a:xfrm>
            <a:prstGeom prst="rect">
              <a:avLst/>
            </a:prstGeom>
            <a:noFill/>
          </p:spPr>
          <p:txBody>
            <a:bodyPr wrap="none" rtlCol="0">
              <a:spAutoFit/>
            </a:bodyPr>
            <a:lstStyle/>
            <a:p>
              <a:pPr algn="ctr"/>
              <a:r>
                <a:rPr lang="fr-FR" sz="1200" dirty="0">
                  <a:solidFill>
                    <a:srgbClr val="3366FF"/>
                  </a:solidFill>
                </a:rPr>
                <a:t>5,5 (1,8-33,5)</a:t>
              </a:r>
            </a:p>
          </p:txBody>
        </p:sp>
        <p:sp>
          <p:nvSpPr>
            <p:cNvPr id="232" name="ZoneTexte 231"/>
            <p:cNvSpPr txBox="1"/>
            <p:nvPr/>
          </p:nvSpPr>
          <p:spPr>
            <a:xfrm>
              <a:off x="1950739" y="2290625"/>
              <a:ext cx="1021433" cy="276999"/>
            </a:xfrm>
            <a:prstGeom prst="rect">
              <a:avLst/>
            </a:prstGeom>
            <a:noFill/>
          </p:spPr>
          <p:txBody>
            <a:bodyPr wrap="none" rtlCol="0">
              <a:spAutoFit/>
            </a:bodyPr>
            <a:lstStyle/>
            <a:p>
              <a:pPr algn="ctr"/>
              <a:r>
                <a:rPr lang="fr-FR" sz="1200" dirty="0">
                  <a:solidFill>
                    <a:srgbClr val="FF0000"/>
                  </a:solidFill>
                </a:rPr>
                <a:t>2,8 (1,1-7,3)</a:t>
              </a:r>
            </a:p>
          </p:txBody>
        </p:sp>
        <p:sp>
          <p:nvSpPr>
            <p:cNvPr id="233" name="ZoneTexte 232"/>
            <p:cNvSpPr txBox="1"/>
            <p:nvPr/>
          </p:nvSpPr>
          <p:spPr>
            <a:xfrm>
              <a:off x="2353611" y="3085235"/>
              <a:ext cx="1021433" cy="276999"/>
            </a:xfrm>
            <a:prstGeom prst="rect">
              <a:avLst/>
            </a:prstGeom>
            <a:noFill/>
          </p:spPr>
          <p:txBody>
            <a:bodyPr wrap="none" rtlCol="0">
              <a:spAutoFit/>
            </a:bodyPr>
            <a:lstStyle/>
            <a:p>
              <a:pPr algn="ctr"/>
              <a:r>
                <a:rPr lang="fr-FR" sz="1200" dirty="0">
                  <a:solidFill>
                    <a:srgbClr val="3366FF"/>
                  </a:solidFill>
                </a:rPr>
                <a:t>3,2 (1,7-8,5)</a:t>
              </a:r>
            </a:p>
          </p:txBody>
        </p:sp>
        <p:sp>
          <p:nvSpPr>
            <p:cNvPr id="234" name="ZoneTexte 233"/>
            <p:cNvSpPr txBox="1"/>
            <p:nvPr/>
          </p:nvSpPr>
          <p:spPr>
            <a:xfrm>
              <a:off x="3026674" y="2194159"/>
              <a:ext cx="482825" cy="276999"/>
            </a:xfrm>
            <a:prstGeom prst="rect">
              <a:avLst/>
            </a:prstGeom>
            <a:noFill/>
          </p:spPr>
          <p:txBody>
            <a:bodyPr wrap="none" rtlCol="0">
              <a:spAutoFit/>
            </a:bodyPr>
            <a:lstStyle/>
            <a:p>
              <a:pPr algn="ctr"/>
              <a:r>
                <a:rPr lang="fr-FR" sz="1200" dirty="0">
                  <a:solidFill>
                    <a:srgbClr val="FF0000"/>
                  </a:solidFill>
                </a:rPr>
                <a:t>21,3</a:t>
              </a:r>
            </a:p>
          </p:txBody>
        </p:sp>
        <p:sp>
          <p:nvSpPr>
            <p:cNvPr id="235" name="ZoneTexte 234"/>
            <p:cNvSpPr txBox="1"/>
            <p:nvPr/>
          </p:nvSpPr>
          <p:spPr>
            <a:xfrm>
              <a:off x="3181915" y="3457615"/>
              <a:ext cx="1021433" cy="276999"/>
            </a:xfrm>
            <a:prstGeom prst="rect">
              <a:avLst/>
            </a:prstGeom>
            <a:noFill/>
          </p:spPr>
          <p:txBody>
            <a:bodyPr wrap="none" rtlCol="0">
              <a:spAutoFit/>
            </a:bodyPr>
            <a:lstStyle/>
            <a:p>
              <a:pPr algn="ctr"/>
              <a:r>
                <a:rPr lang="fr-FR" sz="1200" dirty="0">
                  <a:solidFill>
                    <a:srgbClr val="3366FF"/>
                  </a:solidFill>
                </a:rPr>
                <a:t>0,7 (0,2-1,6)</a:t>
              </a:r>
            </a:p>
          </p:txBody>
        </p:sp>
      </p:grpSp>
      <p:graphicFrame>
        <p:nvGraphicFramePr>
          <p:cNvPr id="236" name="Tableau 235"/>
          <p:cNvGraphicFramePr>
            <a:graphicFrameLocks noGrp="1"/>
          </p:cNvGraphicFramePr>
          <p:nvPr>
            <p:extLst/>
          </p:nvPr>
        </p:nvGraphicFramePr>
        <p:xfrm>
          <a:off x="4409961" y="1990286"/>
          <a:ext cx="4524828" cy="3017520"/>
        </p:xfrm>
        <a:graphic>
          <a:graphicData uri="http://schemas.openxmlformats.org/drawingml/2006/table">
            <a:tbl>
              <a:tblPr firstRow="1" bandRow="1">
                <a:tableStyleId>{5C22544A-7EE6-4342-B048-85BDC9FD1C3A}</a:tableStyleId>
              </a:tblPr>
              <a:tblGrid>
                <a:gridCol w="1358542">
                  <a:extLst>
                    <a:ext uri="{9D8B030D-6E8A-4147-A177-3AD203B41FA5}">
                      <a16:colId xmlns:a16="http://schemas.microsoft.com/office/drawing/2014/main" xmlns="" val="20000"/>
                    </a:ext>
                  </a:extLst>
                </a:gridCol>
                <a:gridCol w="2529192">
                  <a:extLst>
                    <a:ext uri="{9D8B030D-6E8A-4147-A177-3AD203B41FA5}">
                      <a16:colId xmlns:a16="http://schemas.microsoft.com/office/drawing/2014/main" xmlns="" val="20001"/>
                    </a:ext>
                  </a:extLst>
                </a:gridCol>
                <a:gridCol w="637094">
                  <a:extLst>
                    <a:ext uri="{9D8B030D-6E8A-4147-A177-3AD203B41FA5}">
                      <a16:colId xmlns:a16="http://schemas.microsoft.com/office/drawing/2014/main" xmlns="" val="20002"/>
                    </a:ext>
                  </a:extLst>
                </a:gridCol>
              </a:tblGrid>
              <a:tr h="573916">
                <a:tc>
                  <a:txBody>
                    <a:bodyPr/>
                    <a:lstStyle/>
                    <a:p>
                      <a:pPr>
                        <a:lnSpc>
                          <a:spcPts val="1500"/>
                        </a:lnSpc>
                      </a:pPr>
                      <a:r>
                        <a:rPr lang="fr-FR" sz="1400" dirty="0">
                          <a:solidFill>
                            <a:srgbClr val="000066"/>
                          </a:solidFill>
                        </a:rPr>
                        <a:t>ARV mesurés </a:t>
                      </a:r>
                      <a:br>
                        <a:rPr lang="fr-FR" sz="1400" dirty="0">
                          <a:solidFill>
                            <a:srgbClr val="000066"/>
                          </a:solidFill>
                        </a:rPr>
                      </a:br>
                      <a:r>
                        <a:rPr lang="fr-FR" sz="1400" dirty="0">
                          <a:solidFill>
                            <a:srgbClr val="000066"/>
                          </a:solidFill>
                        </a:rPr>
                        <a:t>dans les cheveux</a:t>
                      </a:r>
                    </a:p>
                  </a:txBody>
                  <a:tcPr anchor="ctr"/>
                </a:tc>
                <a:tc>
                  <a:txBody>
                    <a:bodyPr/>
                    <a:lstStyle/>
                    <a:p>
                      <a:pPr algn="ctr">
                        <a:lnSpc>
                          <a:spcPts val="1500"/>
                        </a:lnSpc>
                      </a:pPr>
                      <a:r>
                        <a:rPr lang="fr-FR" sz="1400" dirty="0">
                          <a:solidFill>
                            <a:srgbClr val="000066"/>
                          </a:solidFill>
                        </a:rPr>
                        <a:t>Coefficient de corrélation entre l’exposition dans </a:t>
                      </a:r>
                      <a:br>
                        <a:rPr lang="fr-FR" sz="1400" dirty="0">
                          <a:solidFill>
                            <a:srgbClr val="000066"/>
                          </a:solidFill>
                        </a:rPr>
                      </a:br>
                      <a:r>
                        <a:rPr lang="fr-FR" sz="1400" dirty="0">
                          <a:solidFill>
                            <a:srgbClr val="000066"/>
                          </a:solidFill>
                        </a:rPr>
                        <a:t>les cheveux et la CV ultrasensible (valeur de p)</a:t>
                      </a:r>
                    </a:p>
                  </a:txBody>
                  <a:tcPr anchor="ctr"/>
                </a:tc>
                <a:tc>
                  <a:txBody>
                    <a:bodyPr/>
                    <a:lstStyle/>
                    <a:p>
                      <a:pPr algn="ctr">
                        <a:lnSpc>
                          <a:spcPts val="1500"/>
                        </a:lnSpc>
                      </a:pPr>
                      <a:r>
                        <a:rPr lang="fr-FR" sz="1400" dirty="0">
                          <a:solidFill>
                            <a:srgbClr val="000066"/>
                          </a:solidFill>
                        </a:rPr>
                        <a:t>n</a:t>
                      </a:r>
                    </a:p>
                  </a:txBody>
                  <a:tcPr anchor="ctr"/>
                </a:tc>
                <a:extLst>
                  <a:ext uri="{0D108BD9-81ED-4DB2-BD59-A6C34878D82A}">
                    <a16:rowId xmlns:a16="http://schemas.microsoft.com/office/drawing/2014/main" xmlns="" val="10000"/>
                  </a:ext>
                </a:extLst>
              </a:tr>
              <a:tr h="317703">
                <a:tc>
                  <a:txBody>
                    <a:bodyPr/>
                    <a:lstStyle/>
                    <a:p>
                      <a:pPr>
                        <a:lnSpc>
                          <a:spcPts val="1500"/>
                        </a:lnSpc>
                      </a:pPr>
                      <a:r>
                        <a:rPr lang="fr-FR" sz="1400" dirty="0">
                          <a:solidFill>
                            <a:srgbClr val="000066"/>
                          </a:solidFill>
                        </a:rPr>
                        <a:t>FTC/TFV </a:t>
                      </a:r>
                      <a:br>
                        <a:rPr lang="fr-FR" sz="1400" dirty="0">
                          <a:solidFill>
                            <a:srgbClr val="000066"/>
                          </a:solidFill>
                        </a:rPr>
                      </a:br>
                      <a:r>
                        <a:rPr lang="fr-FR" sz="1400" dirty="0">
                          <a:solidFill>
                            <a:srgbClr val="000066"/>
                          </a:solidFill>
                        </a:rPr>
                        <a:t>(moyenne)</a:t>
                      </a:r>
                    </a:p>
                  </a:txBody>
                  <a:tcPr anchor="ctr"/>
                </a:tc>
                <a:tc>
                  <a:txBody>
                    <a:bodyPr/>
                    <a:lstStyle/>
                    <a:p>
                      <a:pPr algn="ctr">
                        <a:lnSpc>
                          <a:spcPts val="1500"/>
                        </a:lnSpc>
                      </a:pPr>
                      <a:r>
                        <a:rPr lang="fr-FR" sz="1400" dirty="0">
                          <a:solidFill>
                            <a:srgbClr val="000066"/>
                          </a:solidFill>
                        </a:rPr>
                        <a:t>0,03 (0,75)</a:t>
                      </a:r>
                    </a:p>
                  </a:txBody>
                  <a:tcPr anchor="ctr"/>
                </a:tc>
                <a:tc>
                  <a:txBody>
                    <a:bodyPr/>
                    <a:lstStyle/>
                    <a:p>
                      <a:pPr algn="ctr">
                        <a:lnSpc>
                          <a:spcPts val="1500"/>
                        </a:lnSpc>
                      </a:pPr>
                      <a:r>
                        <a:rPr lang="fr-FR" sz="1400" dirty="0">
                          <a:solidFill>
                            <a:srgbClr val="000066"/>
                          </a:solidFill>
                        </a:rPr>
                        <a:t>108</a:t>
                      </a:r>
                    </a:p>
                  </a:txBody>
                  <a:tcPr anchor="ctr"/>
                </a:tc>
                <a:extLst>
                  <a:ext uri="{0D108BD9-81ED-4DB2-BD59-A6C34878D82A}">
                    <a16:rowId xmlns:a16="http://schemas.microsoft.com/office/drawing/2014/main" xmlns="" val="10001"/>
                  </a:ext>
                </a:extLst>
              </a:tr>
              <a:tr h="258341">
                <a:tc>
                  <a:txBody>
                    <a:bodyPr/>
                    <a:lstStyle/>
                    <a:p>
                      <a:pPr>
                        <a:lnSpc>
                          <a:spcPts val="1500"/>
                        </a:lnSpc>
                      </a:pPr>
                      <a:r>
                        <a:rPr lang="fr-FR" sz="1400" dirty="0">
                          <a:solidFill>
                            <a:srgbClr val="000066"/>
                          </a:solidFill>
                        </a:rPr>
                        <a:t>FTC</a:t>
                      </a:r>
                    </a:p>
                  </a:txBody>
                  <a:tcPr anchor="ctr"/>
                </a:tc>
                <a:tc>
                  <a:txBody>
                    <a:bodyPr/>
                    <a:lstStyle/>
                    <a:p>
                      <a:pPr algn="ctr">
                        <a:lnSpc>
                          <a:spcPts val="1500"/>
                        </a:lnSpc>
                      </a:pPr>
                      <a:r>
                        <a:rPr lang="fr-FR" sz="1400" dirty="0">
                          <a:solidFill>
                            <a:srgbClr val="000066"/>
                          </a:solidFill>
                        </a:rPr>
                        <a:t>-0,04</a:t>
                      </a:r>
                      <a:r>
                        <a:rPr lang="fr-FR" sz="1400" baseline="0" dirty="0">
                          <a:solidFill>
                            <a:srgbClr val="000066"/>
                          </a:solidFill>
                        </a:rPr>
                        <a:t> (0,71)</a:t>
                      </a:r>
                      <a:endParaRPr lang="fr-FR" sz="1400" dirty="0">
                        <a:solidFill>
                          <a:srgbClr val="000066"/>
                        </a:solidFill>
                      </a:endParaRPr>
                    </a:p>
                  </a:txBody>
                  <a:tcPr anchor="ctr"/>
                </a:tc>
                <a:tc>
                  <a:txBody>
                    <a:bodyPr/>
                    <a:lstStyle/>
                    <a:p>
                      <a:pPr algn="ctr">
                        <a:lnSpc>
                          <a:spcPts val="1500"/>
                        </a:lnSpc>
                      </a:pPr>
                      <a:r>
                        <a:rPr lang="fr-FR" sz="1400" dirty="0">
                          <a:solidFill>
                            <a:srgbClr val="000066"/>
                          </a:solidFill>
                        </a:rPr>
                        <a:t>108</a:t>
                      </a:r>
                    </a:p>
                  </a:txBody>
                  <a:tcPr anchor="ctr"/>
                </a:tc>
                <a:extLst>
                  <a:ext uri="{0D108BD9-81ED-4DB2-BD59-A6C34878D82A}">
                    <a16:rowId xmlns:a16="http://schemas.microsoft.com/office/drawing/2014/main" xmlns="" val="10002"/>
                  </a:ext>
                </a:extLst>
              </a:tr>
              <a:tr h="258341">
                <a:tc>
                  <a:txBody>
                    <a:bodyPr/>
                    <a:lstStyle/>
                    <a:p>
                      <a:pPr>
                        <a:lnSpc>
                          <a:spcPts val="1500"/>
                        </a:lnSpc>
                      </a:pPr>
                      <a:r>
                        <a:rPr lang="fr-FR" sz="1400" dirty="0">
                          <a:solidFill>
                            <a:srgbClr val="000066"/>
                          </a:solidFill>
                        </a:rPr>
                        <a:t>TFV</a:t>
                      </a:r>
                    </a:p>
                  </a:txBody>
                  <a:tcPr anchor="ctr"/>
                </a:tc>
                <a:tc>
                  <a:txBody>
                    <a:bodyPr/>
                    <a:lstStyle/>
                    <a:p>
                      <a:pPr algn="ctr">
                        <a:lnSpc>
                          <a:spcPts val="1500"/>
                        </a:lnSpc>
                      </a:pPr>
                      <a:r>
                        <a:rPr lang="fr-FR" sz="1400" dirty="0">
                          <a:solidFill>
                            <a:srgbClr val="000066"/>
                          </a:solidFill>
                        </a:rPr>
                        <a:t>0,09 (0,35)</a:t>
                      </a:r>
                    </a:p>
                  </a:txBody>
                  <a:tcPr anchor="ctr"/>
                </a:tc>
                <a:tc>
                  <a:txBody>
                    <a:bodyPr/>
                    <a:lstStyle/>
                    <a:p>
                      <a:pPr algn="ctr">
                        <a:lnSpc>
                          <a:spcPts val="1500"/>
                        </a:lnSpc>
                      </a:pPr>
                      <a:r>
                        <a:rPr lang="fr-FR" sz="1400" dirty="0">
                          <a:solidFill>
                            <a:srgbClr val="000066"/>
                          </a:solidFill>
                        </a:rPr>
                        <a:t>108</a:t>
                      </a:r>
                    </a:p>
                  </a:txBody>
                  <a:tcPr anchor="ctr"/>
                </a:tc>
                <a:extLst>
                  <a:ext uri="{0D108BD9-81ED-4DB2-BD59-A6C34878D82A}">
                    <a16:rowId xmlns:a16="http://schemas.microsoft.com/office/drawing/2014/main" xmlns="" val="10003"/>
                  </a:ext>
                </a:extLst>
              </a:tr>
              <a:tr h="189597">
                <a:tc>
                  <a:txBody>
                    <a:bodyPr/>
                    <a:lstStyle/>
                    <a:p>
                      <a:pPr>
                        <a:lnSpc>
                          <a:spcPts val="1500"/>
                        </a:lnSpc>
                      </a:pPr>
                      <a:r>
                        <a:rPr lang="fr-FR" sz="1400" dirty="0">
                          <a:solidFill>
                            <a:srgbClr val="000066"/>
                          </a:solidFill>
                        </a:rPr>
                        <a:t>EFV</a:t>
                      </a:r>
                    </a:p>
                  </a:txBody>
                  <a:tcPr anchor="ctr"/>
                </a:tc>
                <a:tc>
                  <a:txBody>
                    <a:bodyPr/>
                    <a:lstStyle/>
                    <a:p>
                      <a:pPr algn="ctr">
                        <a:lnSpc>
                          <a:spcPts val="1500"/>
                        </a:lnSpc>
                      </a:pPr>
                      <a:r>
                        <a:rPr lang="fr-FR" sz="1400" dirty="0">
                          <a:solidFill>
                            <a:srgbClr val="000066"/>
                          </a:solidFill>
                        </a:rPr>
                        <a:t>-0,02 (0,94)</a:t>
                      </a:r>
                    </a:p>
                  </a:txBody>
                  <a:tcPr anchor="ctr"/>
                </a:tc>
                <a:tc>
                  <a:txBody>
                    <a:bodyPr/>
                    <a:lstStyle/>
                    <a:p>
                      <a:pPr algn="ctr">
                        <a:lnSpc>
                          <a:spcPts val="1500"/>
                        </a:lnSpc>
                      </a:pPr>
                      <a:r>
                        <a:rPr lang="fr-FR" sz="1400" dirty="0">
                          <a:solidFill>
                            <a:srgbClr val="000066"/>
                          </a:solidFill>
                        </a:rPr>
                        <a:t>30</a:t>
                      </a:r>
                    </a:p>
                  </a:txBody>
                  <a:tcPr anchor="ctr"/>
                </a:tc>
                <a:extLst>
                  <a:ext uri="{0D108BD9-81ED-4DB2-BD59-A6C34878D82A}">
                    <a16:rowId xmlns:a16="http://schemas.microsoft.com/office/drawing/2014/main" xmlns="" val="10004"/>
                  </a:ext>
                </a:extLst>
              </a:tr>
              <a:tr h="189597">
                <a:tc>
                  <a:txBody>
                    <a:bodyPr/>
                    <a:lstStyle/>
                    <a:p>
                      <a:pPr>
                        <a:lnSpc>
                          <a:spcPts val="1500"/>
                        </a:lnSpc>
                      </a:pPr>
                      <a:r>
                        <a:rPr lang="fr-FR" sz="1400" dirty="0">
                          <a:solidFill>
                            <a:srgbClr val="000066"/>
                          </a:solidFill>
                        </a:rPr>
                        <a:t>RAL</a:t>
                      </a:r>
                    </a:p>
                  </a:txBody>
                  <a:tcPr anchor="ctr"/>
                </a:tc>
                <a:tc>
                  <a:txBody>
                    <a:bodyPr/>
                    <a:lstStyle/>
                    <a:p>
                      <a:pPr algn="ctr">
                        <a:lnSpc>
                          <a:spcPts val="1500"/>
                        </a:lnSpc>
                      </a:pPr>
                      <a:r>
                        <a:rPr lang="fr-FR" sz="1400" dirty="0">
                          <a:solidFill>
                            <a:srgbClr val="000066"/>
                          </a:solidFill>
                        </a:rPr>
                        <a:t>0,22 (0,43)</a:t>
                      </a:r>
                    </a:p>
                  </a:txBody>
                  <a:tcPr anchor="ctr"/>
                </a:tc>
                <a:tc>
                  <a:txBody>
                    <a:bodyPr/>
                    <a:lstStyle/>
                    <a:p>
                      <a:pPr algn="ctr">
                        <a:lnSpc>
                          <a:spcPts val="1500"/>
                        </a:lnSpc>
                      </a:pPr>
                      <a:r>
                        <a:rPr lang="fr-FR" sz="1400" dirty="0">
                          <a:solidFill>
                            <a:srgbClr val="000066"/>
                          </a:solidFill>
                        </a:rPr>
                        <a:t>15</a:t>
                      </a:r>
                    </a:p>
                  </a:txBody>
                  <a:tcPr anchor="ctr"/>
                </a:tc>
                <a:extLst>
                  <a:ext uri="{0D108BD9-81ED-4DB2-BD59-A6C34878D82A}">
                    <a16:rowId xmlns:a16="http://schemas.microsoft.com/office/drawing/2014/main" xmlns="" val="10005"/>
                  </a:ext>
                </a:extLst>
              </a:tr>
              <a:tr h="189597">
                <a:tc>
                  <a:txBody>
                    <a:bodyPr/>
                    <a:lstStyle/>
                    <a:p>
                      <a:pPr>
                        <a:lnSpc>
                          <a:spcPts val="1500"/>
                        </a:lnSpc>
                      </a:pPr>
                      <a:r>
                        <a:rPr lang="fr-FR" sz="1400" dirty="0">
                          <a:solidFill>
                            <a:srgbClr val="000066"/>
                          </a:solidFill>
                        </a:rPr>
                        <a:t>ATV</a:t>
                      </a:r>
                    </a:p>
                  </a:txBody>
                  <a:tcPr anchor="ctr"/>
                </a:tc>
                <a:tc>
                  <a:txBody>
                    <a:bodyPr/>
                    <a:lstStyle/>
                    <a:p>
                      <a:pPr algn="ctr">
                        <a:lnSpc>
                          <a:spcPts val="1500"/>
                        </a:lnSpc>
                      </a:pPr>
                      <a:r>
                        <a:rPr lang="fr-FR" sz="1400" dirty="0">
                          <a:solidFill>
                            <a:srgbClr val="000066"/>
                          </a:solidFill>
                        </a:rPr>
                        <a:t>-0,34 (0,33)</a:t>
                      </a:r>
                    </a:p>
                  </a:txBody>
                  <a:tcPr anchor="ctr"/>
                </a:tc>
                <a:tc>
                  <a:txBody>
                    <a:bodyPr/>
                    <a:lstStyle/>
                    <a:p>
                      <a:pPr algn="ctr">
                        <a:lnSpc>
                          <a:spcPts val="1500"/>
                        </a:lnSpc>
                      </a:pPr>
                      <a:r>
                        <a:rPr lang="fr-FR" sz="1400" dirty="0">
                          <a:solidFill>
                            <a:srgbClr val="000066"/>
                          </a:solidFill>
                        </a:rPr>
                        <a:t>10</a:t>
                      </a:r>
                    </a:p>
                  </a:txBody>
                  <a:tcPr anchor="ctr"/>
                </a:tc>
                <a:extLst>
                  <a:ext uri="{0D108BD9-81ED-4DB2-BD59-A6C34878D82A}">
                    <a16:rowId xmlns:a16="http://schemas.microsoft.com/office/drawing/2014/main" xmlns="" val="10006"/>
                  </a:ext>
                </a:extLst>
              </a:tr>
              <a:tr h="189597">
                <a:tc>
                  <a:txBody>
                    <a:bodyPr/>
                    <a:lstStyle/>
                    <a:p>
                      <a:pPr>
                        <a:lnSpc>
                          <a:spcPts val="1500"/>
                        </a:lnSpc>
                      </a:pPr>
                      <a:r>
                        <a:rPr lang="fr-FR" sz="1400" dirty="0">
                          <a:solidFill>
                            <a:srgbClr val="000066"/>
                          </a:solidFill>
                        </a:rPr>
                        <a:t>DRV</a:t>
                      </a:r>
                    </a:p>
                  </a:txBody>
                  <a:tcPr anchor="ctr"/>
                </a:tc>
                <a:tc>
                  <a:txBody>
                    <a:bodyPr/>
                    <a:lstStyle/>
                    <a:p>
                      <a:pPr algn="ctr">
                        <a:lnSpc>
                          <a:spcPts val="1500"/>
                        </a:lnSpc>
                      </a:pPr>
                      <a:r>
                        <a:rPr lang="fr-FR" sz="1400" dirty="0">
                          <a:solidFill>
                            <a:srgbClr val="000066"/>
                          </a:solidFill>
                        </a:rPr>
                        <a:t>0,11 (0,73)</a:t>
                      </a:r>
                    </a:p>
                  </a:txBody>
                  <a:tcPr anchor="ctr"/>
                </a:tc>
                <a:tc>
                  <a:txBody>
                    <a:bodyPr/>
                    <a:lstStyle/>
                    <a:p>
                      <a:pPr algn="ctr">
                        <a:lnSpc>
                          <a:spcPts val="1500"/>
                        </a:lnSpc>
                      </a:pPr>
                      <a:r>
                        <a:rPr lang="fr-FR" sz="1400" dirty="0">
                          <a:solidFill>
                            <a:srgbClr val="000066"/>
                          </a:solidFill>
                        </a:rPr>
                        <a:t>12</a:t>
                      </a:r>
                    </a:p>
                  </a:txBody>
                  <a:tcPr anchor="ctr"/>
                </a:tc>
                <a:extLst>
                  <a:ext uri="{0D108BD9-81ED-4DB2-BD59-A6C34878D82A}">
                    <a16:rowId xmlns:a16="http://schemas.microsoft.com/office/drawing/2014/main" xmlns="" val="10007"/>
                  </a:ext>
                </a:extLst>
              </a:tr>
            </a:tbl>
          </a:graphicData>
        </a:graphic>
      </p:graphicFrame>
      <p:sp>
        <p:nvSpPr>
          <p:cNvPr id="237" name="ZoneTexte 236"/>
          <p:cNvSpPr txBox="1"/>
          <p:nvPr/>
        </p:nvSpPr>
        <p:spPr>
          <a:xfrm>
            <a:off x="4003271" y="1347383"/>
            <a:ext cx="4905958" cy="584775"/>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Absence de corrélation entre les concentrations</a:t>
            </a:r>
          </a:p>
          <a:p>
            <a:pPr algn="ctr"/>
            <a:r>
              <a:rPr lang="fr-FR" sz="1600" b="1" dirty="0">
                <a:solidFill>
                  <a:srgbClr val="0070C0"/>
                </a:solidFill>
                <a:latin typeface="Calibri" panose="020F0502020204030204" pitchFamily="34" charset="0"/>
              </a:rPr>
              <a:t> mesurées dans les cheveux d’ARV et la CV ultrasensible</a:t>
            </a:r>
          </a:p>
        </p:txBody>
      </p:sp>
      <p:sp>
        <p:nvSpPr>
          <p:cNvPr id="238" name="ZoneTexte 23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31</a:t>
            </a:r>
          </a:p>
        </p:txBody>
      </p:sp>
    </p:spTree>
    <p:extLst>
      <p:ext uri="{BB962C8B-B14F-4D97-AF65-F5344CB8AC3E}">
        <p14:creationId xmlns:p14="http://schemas.microsoft.com/office/powerpoint/2010/main" val="381050885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p:cNvSpPr>
            <a:spLocks noGrp="1"/>
          </p:cNvSpPr>
          <p:nvPr>
            <p:ph type="title"/>
          </p:nvPr>
        </p:nvSpPr>
        <p:spPr/>
        <p:txBody>
          <a:bodyPr/>
          <a:lstStyle/>
          <a:p>
            <a:r>
              <a:rPr lang="fr-FR" dirty="0"/>
              <a:t>Distribution de l’ADN VIH-2 dans </a:t>
            </a:r>
            <a:br>
              <a:rPr lang="fr-FR" dirty="0"/>
            </a:br>
            <a:r>
              <a:rPr lang="fr-FR" dirty="0"/>
              <a:t>les sous-populations cellulaires CD4+</a:t>
            </a:r>
          </a:p>
        </p:txBody>
      </p:sp>
      <p:sp>
        <p:nvSpPr>
          <p:cNvPr id="4" name="Espace réservé du texte vertical 3"/>
          <p:cNvSpPr>
            <a:spLocks noGrp="1"/>
          </p:cNvSpPr>
          <p:nvPr>
            <p:ph idx="1"/>
          </p:nvPr>
        </p:nvSpPr>
        <p:spPr>
          <a:xfrm>
            <a:off x="457200" y="1192028"/>
            <a:ext cx="8507413" cy="5111750"/>
          </a:xfrm>
        </p:spPr>
        <p:txBody>
          <a:bodyPr/>
          <a:lstStyle/>
          <a:p>
            <a:r>
              <a:rPr lang="fr-FR" sz="1800" b="1" dirty="0">
                <a:solidFill>
                  <a:srgbClr val="0070C0"/>
                </a:solidFill>
              </a:rPr>
              <a:t>Objectif : </a:t>
            </a:r>
            <a:r>
              <a:rPr lang="fr-FR" sz="1800" dirty="0"/>
              <a:t>étudier la distribution de l’ADN VIH-2 dans les différentes </a:t>
            </a:r>
            <a:br>
              <a:rPr lang="fr-FR" sz="1800" dirty="0"/>
            </a:br>
            <a:r>
              <a:rPr lang="fr-FR" sz="1800" dirty="0"/>
              <a:t>sous-populations cellulaires CD4+</a:t>
            </a:r>
          </a:p>
          <a:p>
            <a:r>
              <a:rPr lang="fr-FR" sz="1800" dirty="0"/>
              <a:t>14 patients naïfs d’ARV inclus dans la cohorte ANRS CO5 VIH-2 </a:t>
            </a:r>
            <a:br>
              <a:rPr lang="fr-FR" sz="1800" dirty="0"/>
            </a:br>
            <a:r>
              <a:rPr lang="fr-FR" sz="1800" dirty="0"/>
              <a:t>(12 non </a:t>
            </a:r>
            <a:r>
              <a:rPr lang="fr-FR" sz="1800" dirty="0" err="1"/>
              <a:t>progresseurs</a:t>
            </a:r>
            <a:r>
              <a:rPr lang="fr-FR" sz="1800" dirty="0"/>
              <a:t> à long terme et 2 </a:t>
            </a:r>
            <a:r>
              <a:rPr lang="fr-FR" sz="1800" dirty="0" err="1"/>
              <a:t>progresseurs</a:t>
            </a:r>
            <a:r>
              <a:rPr lang="fr-FR" sz="1800" dirty="0"/>
              <a:t>)</a:t>
            </a:r>
          </a:p>
        </p:txBody>
      </p:sp>
      <p:sp>
        <p:nvSpPr>
          <p:cNvPr id="6" name="ZoneTexte 5"/>
          <p:cNvSpPr txBox="1">
            <a:spLocks noChangeArrowheads="1"/>
          </p:cNvSpPr>
          <p:nvPr/>
        </p:nvSpPr>
        <p:spPr bwMode="auto">
          <a:xfrm>
            <a:off x="5134396" y="2442293"/>
            <a:ext cx="4243611" cy="726353"/>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fr-FR"/>
            </a:defPPr>
            <a:lvl1pPr algn="ctr">
              <a:defRPr sz="2000" b="1">
                <a:solidFill>
                  <a:srgbClr val="0070C0"/>
                </a:solidFill>
                <a:latin typeface="Calibri" pitchFamily="34" charset="0"/>
                <a:ea typeface="ＭＳ Ｐゴシック" pitchFamily="34" charset="-128"/>
              </a:defRPr>
            </a:lvl1pPr>
          </a:lstStyle>
          <a:p>
            <a:pPr>
              <a:lnSpc>
                <a:spcPct val="85000"/>
              </a:lnSpc>
            </a:pPr>
            <a:r>
              <a:rPr lang="fr-FR" sz="1600" dirty="0"/>
              <a:t>Contribution des différentes </a:t>
            </a:r>
          </a:p>
          <a:p>
            <a:pPr>
              <a:lnSpc>
                <a:spcPct val="85000"/>
              </a:lnSpc>
            </a:pPr>
            <a:r>
              <a:rPr lang="fr-FR" sz="1600" dirty="0"/>
              <a:t>sous-populations cellulaires CD4+ </a:t>
            </a:r>
          </a:p>
          <a:p>
            <a:pPr>
              <a:lnSpc>
                <a:spcPct val="85000"/>
              </a:lnSpc>
            </a:pPr>
            <a:r>
              <a:rPr lang="fr-FR" sz="1600" dirty="0"/>
              <a:t>au réservoir VIH-2</a:t>
            </a:r>
            <a:endParaRPr lang="fr-FR" sz="1200" dirty="0"/>
          </a:p>
        </p:txBody>
      </p:sp>
      <p:sp>
        <p:nvSpPr>
          <p:cNvPr id="13" name="Rectangle 12"/>
          <p:cNvSpPr/>
          <p:nvPr/>
        </p:nvSpPr>
        <p:spPr>
          <a:xfrm>
            <a:off x="85725" y="2442293"/>
            <a:ext cx="4416825" cy="672492"/>
          </a:xfrm>
          <a:prstGeom prst="rect">
            <a:avLst/>
          </a:prstGeom>
          <a:noFill/>
          <a:ln w="9525">
            <a:noFill/>
            <a:miter lim="800000"/>
            <a:headEnd/>
            <a:tailEnd/>
          </a:ln>
        </p:spPr>
        <p:txBody>
          <a:bodyPr wrap="square">
            <a:spAutoFit/>
          </a:bodyPr>
          <a:lstStyle/>
          <a:p>
            <a:pPr algn="ctr">
              <a:lnSpc>
                <a:spcPct val="85000"/>
              </a:lnSpc>
            </a:pPr>
            <a:r>
              <a:rPr lang="fr-FR" sz="1600" b="1" dirty="0">
                <a:solidFill>
                  <a:srgbClr val="0070C0"/>
                </a:solidFill>
                <a:latin typeface="Calibri" pitchFamily="34" charset="0"/>
                <a:ea typeface="ＭＳ Ｐゴシック" pitchFamily="34" charset="-128"/>
              </a:rPr>
              <a:t>ADN VIH-2 dans les différentes </a:t>
            </a:r>
          </a:p>
          <a:p>
            <a:pPr algn="ctr">
              <a:lnSpc>
                <a:spcPct val="85000"/>
              </a:lnSpc>
            </a:pPr>
            <a:r>
              <a:rPr lang="fr-FR" sz="1600" b="1" dirty="0">
                <a:solidFill>
                  <a:srgbClr val="0070C0"/>
                </a:solidFill>
                <a:latin typeface="Calibri" pitchFamily="34" charset="0"/>
                <a:ea typeface="ＭＳ Ｐゴシック" pitchFamily="34" charset="-128"/>
              </a:rPr>
              <a:t>sous-populations cellulaires CD4+ </a:t>
            </a:r>
          </a:p>
          <a:p>
            <a:pPr algn="ctr">
              <a:lnSpc>
                <a:spcPct val="85000"/>
              </a:lnSpc>
            </a:pPr>
            <a:r>
              <a:rPr lang="fr-FR" sz="1200" b="1" dirty="0">
                <a:solidFill>
                  <a:srgbClr val="0070C0"/>
                </a:solidFill>
                <a:latin typeface="Calibri" pitchFamily="34" charset="0"/>
                <a:ea typeface="ＭＳ Ｐゴシック" pitchFamily="34" charset="-128"/>
              </a:rPr>
              <a:t>(log</a:t>
            </a:r>
            <a:r>
              <a:rPr lang="fr-FR" sz="1200" b="1" baseline="-25000" dirty="0">
                <a:solidFill>
                  <a:srgbClr val="0070C0"/>
                </a:solidFill>
                <a:latin typeface="Calibri" pitchFamily="34" charset="0"/>
                <a:ea typeface="ＭＳ Ｐゴシック" pitchFamily="34" charset="-128"/>
              </a:rPr>
              <a:t>10</a:t>
            </a:r>
            <a:r>
              <a:rPr lang="fr-FR" sz="1200" b="1" dirty="0">
                <a:solidFill>
                  <a:srgbClr val="0070C0"/>
                </a:solidFill>
                <a:latin typeface="Calibri" pitchFamily="34" charset="0"/>
                <a:ea typeface="ＭＳ Ｐゴシック" pitchFamily="34" charset="-128"/>
              </a:rPr>
              <a:t> c/10</a:t>
            </a:r>
            <a:r>
              <a:rPr lang="fr-FR" sz="1200" b="1" baseline="30000" dirty="0">
                <a:solidFill>
                  <a:srgbClr val="0070C0"/>
                </a:solidFill>
                <a:latin typeface="Calibri" pitchFamily="34" charset="0"/>
                <a:ea typeface="ＭＳ Ｐゴシック" pitchFamily="34" charset="-128"/>
              </a:rPr>
              <a:t>6 </a:t>
            </a:r>
            <a:r>
              <a:rPr lang="fr-FR" sz="1200" b="1" dirty="0">
                <a:solidFill>
                  <a:srgbClr val="0070C0"/>
                </a:solidFill>
                <a:latin typeface="Calibri" pitchFamily="34" charset="0"/>
                <a:ea typeface="ＭＳ Ｐゴシック" pitchFamily="34" charset="-128"/>
              </a:rPr>
              <a:t>cellules)</a:t>
            </a:r>
            <a:endParaRPr lang="fr-FR" sz="1400" b="1" dirty="0">
              <a:solidFill>
                <a:srgbClr val="0070C0"/>
              </a:solidFill>
              <a:latin typeface="Calibri" pitchFamily="34" charset="0"/>
              <a:ea typeface="ＭＳ Ｐゴシック" pitchFamily="34" charset="-128"/>
            </a:endParaRPr>
          </a:p>
        </p:txBody>
      </p:sp>
      <p:sp>
        <p:nvSpPr>
          <p:cNvPr id="209" name="Espace réservé du texte vertical 3"/>
          <p:cNvSpPr txBox="1">
            <a:spLocks/>
          </p:cNvSpPr>
          <p:nvPr/>
        </p:nvSpPr>
        <p:spPr bwMode="auto">
          <a:xfrm>
            <a:off x="168580" y="5371286"/>
            <a:ext cx="8507413" cy="151829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defTabSz="914400"/>
            <a:r>
              <a:rPr lang="fr-FR" sz="1800" b="1" kern="0" dirty="0">
                <a:solidFill>
                  <a:srgbClr val="0070C0"/>
                </a:solidFill>
              </a:rPr>
              <a:t>Conclusions</a:t>
            </a:r>
            <a:r>
              <a:rPr lang="fr-FR" sz="1800" b="1" kern="0" dirty="0"/>
              <a:t> </a:t>
            </a:r>
          </a:p>
          <a:p>
            <a:pPr lvl="1" defTabSz="914400"/>
            <a:r>
              <a:rPr lang="fr-FR" sz="1700" kern="0" dirty="0"/>
              <a:t>Faible réservoir cellulaire, quantifiable chez 5/14 patients</a:t>
            </a:r>
          </a:p>
          <a:p>
            <a:pPr lvl="1" defTabSz="914400"/>
            <a:r>
              <a:rPr lang="fr-FR" sz="1700" kern="0" dirty="0"/>
              <a:t>Majoritairement dans les cellules T Transitionnelles Mémoires</a:t>
            </a:r>
          </a:p>
          <a:p>
            <a:pPr lvl="1" defTabSz="914400"/>
            <a:r>
              <a:rPr lang="fr-FR" sz="1700" kern="0" dirty="0"/>
              <a:t>Protection des cellules </a:t>
            </a:r>
            <a:r>
              <a:rPr lang="fr-FR" sz="1700" kern="0" dirty="0" err="1"/>
              <a:t>T</a:t>
            </a:r>
            <a:r>
              <a:rPr lang="fr-FR" sz="1700" kern="0" dirty="0"/>
              <a:t> Centrales Mémoires à ½ vie longue, facteur pouvant participer à la moindre pathogénicité du VIH-2 </a:t>
            </a:r>
            <a:r>
              <a:rPr lang="fr-FR" sz="1700" b="1" kern="0" dirty="0"/>
              <a:t> </a:t>
            </a:r>
          </a:p>
        </p:txBody>
      </p:sp>
      <p:grpSp>
        <p:nvGrpSpPr>
          <p:cNvPr id="2" name="Grouper 1"/>
          <p:cNvGrpSpPr>
            <a:grpSpLocks noChangeAspect="1"/>
          </p:cNvGrpSpPr>
          <p:nvPr/>
        </p:nvGrpSpPr>
        <p:grpSpPr>
          <a:xfrm>
            <a:off x="398233" y="3081987"/>
            <a:ext cx="3833394" cy="2255713"/>
            <a:chOff x="589764" y="3158360"/>
            <a:chExt cx="3490765" cy="2054100"/>
          </a:xfrm>
        </p:grpSpPr>
        <p:grpSp>
          <p:nvGrpSpPr>
            <p:cNvPr id="4266" name="Groupe 4265"/>
            <p:cNvGrpSpPr/>
            <p:nvPr/>
          </p:nvGrpSpPr>
          <p:grpSpPr>
            <a:xfrm>
              <a:off x="778529" y="3255963"/>
              <a:ext cx="3302000" cy="1511300"/>
              <a:chOff x="657226" y="3255963"/>
              <a:chExt cx="3302000" cy="1511300"/>
            </a:xfrm>
          </p:grpSpPr>
          <p:sp>
            <p:nvSpPr>
              <p:cNvPr id="11" name="Freeform 8"/>
              <p:cNvSpPr>
                <a:spLocks/>
              </p:cNvSpPr>
              <p:nvPr/>
            </p:nvSpPr>
            <p:spPr bwMode="auto">
              <a:xfrm>
                <a:off x="704851" y="3255963"/>
                <a:ext cx="3254375" cy="1470025"/>
              </a:xfrm>
              <a:custGeom>
                <a:avLst/>
                <a:gdLst>
                  <a:gd name="T0" fmla="*/ 2050 w 2050"/>
                  <a:gd name="T1" fmla="*/ 926 h 926"/>
                  <a:gd name="T2" fmla="*/ 0 w 2050"/>
                  <a:gd name="T3" fmla="*/ 926 h 926"/>
                  <a:gd name="T4" fmla="*/ 0 w 2050"/>
                  <a:gd name="T5" fmla="*/ 0 h 926"/>
                </a:gdLst>
                <a:ahLst/>
                <a:cxnLst>
                  <a:cxn ang="0">
                    <a:pos x="T0" y="T1"/>
                  </a:cxn>
                  <a:cxn ang="0">
                    <a:pos x="T2" y="T3"/>
                  </a:cxn>
                  <a:cxn ang="0">
                    <a:pos x="T4" y="T5"/>
                  </a:cxn>
                </a:cxnLst>
                <a:rect l="0" t="0" r="r" b="b"/>
                <a:pathLst>
                  <a:path w="2050" h="926">
                    <a:moveTo>
                      <a:pt x="2050" y="926"/>
                    </a:moveTo>
                    <a:lnTo>
                      <a:pt x="0" y="926"/>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9" name="Line 14"/>
              <p:cNvSpPr>
                <a:spLocks noChangeShapeType="1"/>
              </p:cNvSpPr>
              <p:nvPr/>
            </p:nvSpPr>
            <p:spPr bwMode="auto">
              <a:xfrm flipV="1">
                <a:off x="3738563"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0" name="Line 15"/>
              <p:cNvSpPr>
                <a:spLocks noChangeShapeType="1"/>
              </p:cNvSpPr>
              <p:nvPr/>
            </p:nvSpPr>
            <p:spPr bwMode="auto">
              <a:xfrm flipV="1">
                <a:off x="3271838"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1" name="Line 16"/>
              <p:cNvSpPr>
                <a:spLocks noChangeShapeType="1"/>
              </p:cNvSpPr>
              <p:nvPr/>
            </p:nvSpPr>
            <p:spPr bwMode="auto">
              <a:xfrm flipV="1">
                <a:off x="1404938"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2" name="Line 17"/>
              <p:cNvSpPr>
                <a:spLocks noChangeShapeType="1"/>
              </p:cNvSpPr>
              <p:nvPr/>
            </p:nvSpPr>
            <p:spPr bwMode="auto">
              <a:xfrm flipV="1">
                <a:off x="936626"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3" name="Line 18"/>
              <p:cNvSpPr>
                <a:spLocks noChangeShapeType="1"/>
              </p:cNvSpPr>
              <p:nvPr/>
            </p:nvSpPr>
            <p:spPr bwMode="auto">
              <a:xfrm flipV="1">
                <a:off x="2338388"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4" name="Line 19"/>
              <p:cNvSpPr>
                <a:spLocks noChangeShapeType="1"/>
              </p:cNvSpPr>
              <p:nvPr/>
            </p:nvSpPr>
            <p:spPr bwMode="auto">
              <a:xfrm flipV="1">
                <a:off x="2803526"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5" name="Line 20"/>
              <p:cNvSpPr>
                <a:spLocks noChangeShapeType="1"/>
              </p:cNvSpPr>
              <p:nvPr/>
            </p:nvSpPr>
            <p:spPr bwMode="auto">
              <a:xfrm flipV="1">
                <a:off x="1870076" y="4725988"/>
                <a:ext cx="0" cy="412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096" name="Line 27"/>
              <p:cNvSpPr>
                <a:spLocks noChangeShapeType="1"/>
              </p:cNvSpPr>
              <p:nvPr/>
            </p:nvSpPr>
            <p:spPr bwMode="auto">
              <a:xfrm>
                <a:off x="657226" y="3263900"/>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097" name="Line 28"/>
              <p:cNvSpPr>
                <a:spLocks noChangeShapeType="1"/>
              </p:cNvSpPr>
              <p:nvPr/>
            </p:nvSpPr>
            <p:spPr bwMode="auto">
              <a:xfrm>
                <a:off x="657226" y="3629025"/>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098" name="Line 29"/>
              <p:cNvSpPr>
                <a:spLocks noChangeShapeType="1"/>
              </p:cNvSpPr>
              <p:nvPr/>
            </p:nvSpPr>
            <p:spPr bwMode="auto">
              <a:xfrm>
                <a:off x="657226" y="3995738"/>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099" name="Line 30"/>
              <p:cNvSpPr>
                <a:spLocks noChangeShapeType="1"/>
              </p:cNvSpPr>
              <p:nvPr/>
            </p:nvSpPr>
            <p:spPr bwMode="auto">
              <a:xfrm>
                <a:off x="657226" y="4359275"/>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0" name="Line 31"/>
              <p:cNvSpPr>
                <a:spLocks noChangeShapeType="1"/>
              </p:cNvSpPr>
              <p:nvPr/>
            </p:nvSpPr>
            <p:spPr bwMode="auto">
              <a:xfrm>
                <a:off x="657226" y="4725988"/>
                <a:ext cx="47625"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1" name="Line 32"/>
              <p:cNvSpPr>
                <a:spLocks noChangeShapeType="1"/>
              </p:cNvSpPr>
              <p:nvPr/>
            </p:nvSpPr>
            <p:spPr bwMode="auto">
              <a:xfrm>
                <a:off x="3265488" y="4371975"/>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4" name="Line 33"/>
              <p:cNvSpPr>
                <a:spLocks noChangeShapeType="1"/>
              </p:cNvSpPr>
              <p:nvPr/>
            </p:nvSpPr>
            <p:spPr bwMode="auto">
              <a:xfrm flipV="1">
                <a:off x="3265488" y="4371975"/>
                <a:ext cx="0" cy="58738"/>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5" name="Line 34"/>
              <p:cNvSpPr>
                <a:spLocks noChangeShapeType="1"/>
              </p:cNvSpPr>
              <p:nvPr/>
            </p:nvSpPr>
            <p:spPr bwMode="auto">
              <a:xfrm flipH="1">
                <a:off x="3265488" y="4430713"/>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6" name="Line 35"/>
              <p:cNvSpPr>
                <a:spLocks noChangeShapeType="1"/>
              </p:cNvSpPr>
              <p:nvPr/>
            </p:nvSpPr>
            <p:spPr bwMode="auto">
              <a:xfrm flipV="1">
                <a:off x="3265488" y="4430713"/>
                <a:ext cx="0" cy="5715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7" name="Line 36"/>
              <p:cNvSpPr>
                <a:spLocks noChangeShapeType="1"/>
              </p:cNvSpPr>
              <p:nvPr/>
            </p:nvSpPr>
            <p:spPr bwMode="auto">
              <a:xfrm flipH="1">
                <a:off x="3265488" y="448786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8" name="Line 37"/>
              <p:cNvSpPr>
                <a:spLocks noChangeShapeType="1"/>
              </p:cNvSpPr>
              <p:nvPr/>
            </p:nvSpPr>
            <p:spPr bwMode="auto">
              <a:xfrm flipH="1">
                <a:off x="3192463" y="4371975"/>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09" name="Line 38"/>
              <p:cNvSpPr>
                <a:spLocks noChangeShapeType="1"/>
              </p:cNvSpPr>
              <p:nvPr/>
            </p:nvSpPr>
            <p:spPr bwMode="auto">
              <a:xfrm flipH="1">
                <a:off x="3192463" y="448786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0" name="Line 39"/>
              <p:cNvSpPr>
                <a:spLocks noChangeShapeType="1"/>
              </p:cNvSpPr>
              <p:nvPr/>
            </p:nvSpPr>
            <p:spPr bwMode="auto">
              <a:xfrm flipH="1">
                <a:off x="3119438" y="4430713"/>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1" name="Line 40"/>
              <p:cNvSpPr>
                <a:spLocks noChangeShapeType="1"/>
              </p:cNvSpPr>
              <p:nvPr/>
            </p:nvSpPr>
            <p:spPr bwMode="auto">
              <a:xfrm>
                <a:off x="1866901" y="4148138"/>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2" name="Line 41"/>
              <p:cNvSpPr>
                <a:spLocks noChangeShapeType="1"/>
              </p:cNvSpPr>
              <p:nvPr/>
            </p:nvSpPr>
            <p:spPr bwMode="auto">
              <a:xfrm flipV="1">
                <a:off x="1866901" y="4148138"/>
                <a:ext cx="0" cy="73025"/>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3" name="Line 42"/>
              <p:cNvSpPr>
                <a:spLocks noChangeShapeType="1"/>
              </p:cNvSpPr>
              <p:nvPr/>
            </p:nvSpPr>
            <p:spPr bwMode="auto">
              <a:xfrm flipH="1">
                <a:off x="1866901" y="4221163"/>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4" name="Line 43"/>
              <p:cNvSpPr>
                <a:spLocks noChangeShapeType="1"/>
              </p:cNvSpPr>
              <p:nvPr/>
            </p:nvSpPr>
            <p:spPr bwMode="auto">
              <a:xfrm flipV="1">
                <a:off x="1866901" y="4221163"/>
                <a:ext cx="0" cy="7620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5" name="Line 44"/>
              <p:cNvSpPr>
                <a:spLocks noChangeShapeType="1"/>
              </p:cNvSpPr>
              <p:nvPr/>
            </p:nvSpPr>
            <p:spPr bwMode="auto">
              <a:xfrm flipH="1">
                <a:off x="1866901" y="429736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6" name="Line 45"/>
              <p:cNvSpPr>
                <a:spLocks noChangeShapeType="1"/>
              </p:cNvSpPr>
              <p:nvPr/>
            </p:nvSpPr>
            <p:spPr bwMode="auto">
              <a:xfrm flipH="1">
                <a:off x="1793876" y="429736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7" name="Line 46"/>
              <p:cNvSpPr>
                <a:spLocks noChangeShapeType="1"/>
              </p:cNvSpPr>
              <p:nvPr/>
            </p:nvSpPr>
            <p:spPr bwMode="auto">
              <a:xfrm flipH="1">
                <a:off x="1793876" y="4148138"/>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8" name="Line 47"/>
              <p:cNvSpPr>
                <a:spLocks noChangeShapeType="1"/>
              </p:cNvSpPr>
              <p:nvPr/>
            </p:nvSpPr>
            <p:spPr bwMode="auto">
              <a:xfrm flipH="1">
                <a:off x="1328738" y="4298950"/>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19" name="Line 48"/>
              <p:cNvSpPr>
                <a:spLocks noChangeShapeType="1"/>
              </p:cNvSpPr>
              <p:nvPr/>
            </p:nvSpPr>
            <p:spPr bwMode="auto">
              <a:xfrm flipH="1">
                <a:off x="1401763" y="4298950"/>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0" name="Line 49"/>
              <p:cNvSpPr>
                <a:spLocks noChangeShapeType="1"/>
              </p:cNvSpPr>
              <p:nvPr/>
            </p:nvSpPr>
            <p:spPr bwMode="auto">
              <a:xfrm flipV="1">
                <a:off x="1401763" y="4343400"/>
                <a:ext cx="0" cy="47625"/>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1" name="Line 50"/>
              <p:cNvSpPr>
                <a:spLocks noChangeShapeType="1"/>
              </p:cNvSpPr>
              <p:nvPr/>
            </p:nvSpPr>
            <p:spPr bwMode="auto">
              <a:xfrm flipH="1">
                <a:off x="1401763" y="4391025"/>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2" name="Line 51"/>
              <p:cNvSpPr>
                <a:spLocks noChangeShapeType="1"/>
              </p:cNvSpPr>
              <p:nvPr/>
            </p:nvSpPr>
            <p:spPr bwMode="auto">
              <a:xfrm flipH="1">
                <a:off x="1255713" y="4343400"/>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3" name="Line 52"/>
              <p:cNvSpPr>
                <a:spLocks noChangeShapeType="1"/>
              </p:cNvSpPr>
              <p:nvPr/>
            </p:nvSpPr>
            <p:spPr bwMode="auto">
              <a:xfrm flipH="1">
                <a:off x="1328738" y="4391025"/>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4" name="Line 53"/>
              <p:cNvSpPr>
                <a:spLocks noChangeShapeType="1"/>
              </p:cNvSpPr>
              <p:nvPr/>
            </p:nvSpPr>
            <p:spPr bwMode="auto">
              <a:xfrm>
                <a:off x="1401763" y="4343400"/>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5" name="Line 54"/>
              <p:cNvSpPr>
                <a:spLocks noChangeShapeType="1"/>
              </p:cNvSpPr>
              <p:nvPr/>
            </p:nvSpPr>
            <p:spPr bwMode="auto">
              <a:xfrm>
                <a:off x="933451" y="4689475"/>
                <a:ext cx="147638"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6" name="Line 55"/>
              <p:cNvSpPr>
                <a:spLocks noChangeShapeType="1"/>
              </p:cNvSpPr>
              <p:nvPr/>
            </p:nvSpPr>
            <p:spPr bwMode="auto">
              <a:xfrm flipV="1">
                <a:off x="933451" y="4689475"/>
                <a:ext cx="0" cy="36513"/>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7" name="Line 56"/>
              <p:cNvSpPr>
                <a:spLocks noChangeShapeType="1"/>
              </p:cNvSpPr>
              <p:nvPr/>
            </p:nvSpPr>
            <p:spPr bwMode="auto">
              <a:xfrm flipH="1">
                <a:off x="933451" y="4725988"/>
                <a:ext cx="74613"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8" name="Line 57"/>
              <p:cNvSpPr>
                <a:spLocks noChangeShapeType="1"/>
              </p:cNvSpPr>
              <p:nvPr/>
            </p:nvSpPr>
            <p:spPr bwMode="auto">
              <a:xfrm>
                <a:off x="933451" y="4654550"/>
                <a:ext cx="74613"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29" name="Line 58"/>
              <p:cNvSpPr>
                <a:spLocks noChangeShapeType="1"/>
              </p:cNvSpPr>
              <p:nvPr/>
            </p:nvSpPr>
            <p:spPr bwMode="auto">
              <a:xfrm flipV="1">
                <a:off x="933451" y="4654550"/>
                <a:ext cx="0" cy="34925"/>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0" name="Line 59"/>
              <p:cNvSpPr>
                <a:spLocks noChangeShapeType="1"/>
              </p:cNvSpPr>
              <p:nvPr/>
            </p:nvSpPr>
            <p:spPr bwMode="auto">
              <a:xfrm flipH="1">
                <a:off x="787401" y="4689475"/>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1" name="Line 60"/>
              <p:cNvSpPr>
                <a:spLocks noChangeShapeType="1"/>
              </p:cNvSpPr>
              <p:nvPr/>
            </p:nvSpPr>
            <p:spPr bwMode="auto">
              <a:xfrm flipH="1">
                <a:off x="860426" y="4654550"/>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2" name="Line 61"/>
              <p:cNvSpPr>
                <a:spLocks noChangeShapeType="1"/>
              </p:cNvSpPr>
              <p:nvPr/>
            </p:nvSpPr>
            <p:spPr bwMode="auto">
              <a:xfrm flipH="1">
                <a:off x="860426" y="4725988"/>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3" name="Line 62"/>
              <p:cNvSpPr>
                <a:spLocks noChangeShapeType="1"/>
              </p:cNvSpPr>
              <p:nvPr/>
            </p:nvSpPr>
            <p:spPr bwMode="auto">
              <a:xfrm>
                <a:off x="2339976" y="434181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4" name="Line 63"/>
              <p:cNvSpPr>
                <a:spLocks noChangeShapeType="1"/>
              </p:cNvSpPr>
              <p:nvPr/>
            </p:nvSpPr>
            <p:spPr bwMode="auto">
              <a:xfrm flipV="1">
                <a:off x="2339976" y="4341813"/>
                <a:ext cx="0" cy="5715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5" name="Line 64"/>
              <p:cNvSpPr>
                <a:spLocks noChangeShapeType="1"/>
              </p:cNvSpPr>
              <p:nvPr/>
            </p:nvSpPr>
            <p:spPr bwMode="auto">
              <a:xfrm flipH="1">
                <a:off x="2339976" y="4398963"/>
                <a:ext cx="147638"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6" name="Line 65"/>
              <p:cNvSpPr>
                <a:spLocks noChangeShapeType="1"/>
              </p:cNvSpPr>
              <p:nvPr/>
            </p:nvSpPr>
            <p:spPr bwMode="auto">
              <a:xfrm flipV="1">
                <a:off x="2339976" y="4398963"/>
                <a:ext cx="0" cy="60325"/>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7" name="Line 66"/>
              <p:cNvSpPr>
                <a:spLocks noChangeShapeType="1"/>
              </p:cNvSpPr>
              <p:nvPr/>
            </p:nvSpPr>
            <p:spPr bwMode="auto">
              <a:xfrm flipH="1">
                <a:off x="2339976" y="4459288"/>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8" name="Line 67"/>
              <p:cNvSpPr>
                <a:spLocks noChangeShapeType="1"/>
              </p:cNvSpPr>
              <p:nvPr/>
            </p:nvSpPr>
            <p:spPr bwMode="auto">
              <a:xfrm flipH="1">
                <a:off x="2193926" y="4398963"/>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39" name="Line 68"/>
              <p:cNvSpPr>
                <a:spLocks noChangeShapeType="1"/>
              </p:cNvSpPr>
              <p:nvPr/>
            </p:nvSpPr>
            <p:spPr bwMode="auto">
              <a:xfrm flipH="1">
                <a:off x="2266951" y="4459288"/>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0" name="Line 69"/>
              <p:cNvSpPr>
                <a:spLocks noChangeShapeType="1"/>
              </p:cNvSpPr>
              <p:nvPr/>
            </p:nvSpPr>
            <p:spPr bwMode="auto">
              <a:xfrm flipH="1">
                <a:off x="2266951" y="4341813"/>
                <a:ext cx="730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1" name="Line 70"/>
              <p:cNvSpPr>
                <a:spLocks noChangeShapeType="1"/>
              </p:cNvSpPr>
              <p:nvPr/>
            </p:nvSpPr>
            <p:spPr bwMode="auto">
              <a:xfrm>
                <a:off x="1401763" y="4298950"/>
                <a:ext cx="0" cy="4445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2" name="Line 71"/>
              <p:cNvSpPr>
                <a:spLocks noChangeShapeType="1"/>
              </p:cNvSpPr>
              <p:nvPr/>
            </p:nvSpPr>
            <p:spPr bwMode="auto">
              <a:xfrm flipH="1">
                <a:off x="1720851" y="4221163"/>
                <a:ext cx="1460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3" name="Line 72"/>
              <p:cNvSpPr>
                <a:spLocks noChangeShapeType="1"/>
              </p:cNvSpPr>
              <p:nvPr/>
            </p:nvSpPr>
            <p:spPr bwMode="auto">
              <a:xfrm flipH="1">
                <a:off x="2649538" y="4459288"/>
                <a:ext cx="29210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4" name="Freeform 73"/>
              <p:cNvSpPr>
                <a:spLocks/>
              </p:cNvSpPr>
              <p:nvPr/>
            </p:nvSpPr>
            <p:spPr bwMode="auto">
              <a:xfrm>
                <a:off x="912813" y="4330700"/>
                <a:ext cx="47625" cy="47625"/>
              </a:xfrm>
              <a:custGeom>
                <a:avLst/>
                <a:gdLst>
                  <a:gd name="T0" fmla="*/ 27 w 30"/>
                  <a:gd name="T1" fmla="*/ 25 h 30"/>
                  <a:gd name="T2" fmla="*/ 30 w 30"/>
                  <a:gd name="T3" fmla="*/ 20 h 30"/>
                  <a:gd name="T4" fmla="*/ 30 w 30"/>
                  <a:gd name="T5" fmla="*/ 15 h 30"/>
                  <a:gd name="T6" fmla="*/ 30 w 30"/>
                  <a:gd name="T7" fmla="*/ 8 h 30"/>
                  <a:gd name="T8" fmla="*/ 27 w 30"/>
                  <a:gd name="T9" fmla="*/ 3 h 30"/>
                  <a:gd name="T10" fmla="*/ 22 w 30"/>
                  <a:gd name="T11" fmla="*/ 0 h 30"/>
                  <a:gd name="T12" fmla="*/ 15 w 30"/>
                  <a:gd name="T13" fmla="*/ 0 h 30"/>
                  <a:gd name="T14" fmla="*/ 10 w 30"/>
                  <a:gd name="T15" fmla="*/ 0 h 30"/>
                  <a:gd name="T16" fmla="*/ 5 w 30"/>
                  <a:gd name="T17" fmla="*/ 3 h 30"/>
                  <a:gd name="T18" fmla="*/ 2 w 30"/>
                  <a:gd name="T19" fmla="*/ 8 h 30"/>
                  <a:gd name="T20" fmla="*/ 0 w 30"/>
                  <a:gd name="T21" fmla="*/ 15 h 30"/>
                  <a:gd name="T22" fmla="*/ 2 w 30"/>
                  <a:gd name="T23" fmla="*/ 20 h 30"/>
                  <a:gd name="T24" fmla="*/ 5 w 30"/>
                  <a:gd name="T25" fmla="*/ 25 h 30"/>
                  <a:gd name="T26" fmla="*/ 10 w 30"/>
                  <a:gd name="T27" fmla="*/ 28 h 30"/>
                  <a:gd name="T28" fmla="*/ 15 w 30"/>
                  <a:gd name="T29" fmla="*/ 30 h 30"/>
                  <a:gd name="T30" fmla="*/ 22 w 30"/>
                  <a:gd name="T31" fmla="*/ 28 h 30"/>
                  <a:gd name="T32" fmla="*/ 27 w 30"/>
                  <a:gd name="T33" fmla="*/ 25 h 30"/>
                  <a:gd name="T34" fmla="*/ 27 w 30"/>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7" y="25"/>
                    </a:moveTo>
                    <a:lnTo>
                      <a:pt x="30" y="20"/>
                    </a:lnTo>
                    <a:lnTo>
                      <a:pt x="30" y="15"/>
                    </a:lnTo>
                    <a:lnTo>
                      <a:pt x="30" y="8"/>
                    </a:lnTo>
                    <a:lnTo>
                      <a:pt x="27" y="3"/>
                    </a:lnTo>
                    <a:lnTo>
                      <a:pt x="22" y="0"/>
                    </a:lnTo>
                    <a:lnTo>
                      <a:pt x="15" y="0"/>
                    </a:lnTo>
                    <a:lnTo>
                      <a:pt x="10" y="0"/>
                    </a:lnTo>
                    <a:lnTo>
                      <a:pt x="5" y="3"/>
                    </a:lnTo>
                    <a:lnTo>
                      <a:pt x="2" y="8"/>
                    </a:lnTo>
                    <a:lnTo>
                      <a:pt x="0" y="15"/>
                    </a:lnTo>
                    <a:lnTo>
                      <a:pt x="2" y="20"/>
                    </a:lnTo>
                    <a:lnTo>
                      <a:pt x="5" y="25"/>
                    </a:lnTo>
                    <a:lnTo>
                      <a:pt x="10" y="28"/>
                    </a:lnTo>
                    <a:lnTo>
                      <a:pt x="15" y="30"/>
                    </a:lnTo>
                    <a:lnTo>
                      <a:pt x="22" y="28"/>
                    </a:lnTo>
                    <a:lnTo>
                      <a:pt x="27" y="25"/>
                    </a:lnTo>
                    <a:lnTo>
                      <a:pt x="27" y="2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5" name="Freeform 74"/>
              <p:cNvSpPr>
                <a:spLocks/>
              </p:cNvSpPr>
              <p:nvPr/>
            </p:nvSpPr>
            <p:spPr bwMode="auto">
              <a:xfrm>
                <a:off x="881063" y="4516438"/>
                <a:ext cx="47625" cy="47625"/>
              </a:xfrm>
              <a:custGeom>
                <a:avLst/>
                <a:gdLst>
                  <a:gd name="T0" fmla="*/ 27 w 30"/>
                  <a:gd name="T1" fmla="*/ 26 h 30"/>
                  <a:gd name="T2" fmla="*/ 30 w 30"/>
                  <a:gd name="T3" fmla="*/ 22 h 30"/>
                  <a:gd name="T4" fmla="*/ 30 w 30"/>
                  <a:gd name="T5" fmla="*/ 15 h 30"/>
                  <a:gd name="T6" fmla="*/ 30 w 30"/>
                  <a:gd name="T7" fmla="*/ 10 h 30"/>
                  <a:gd name="T8" fmla="*/ 27 w 30"/>
                  <a:gd name="T9" fmla="*/ 5 h 30"/>
                  <a:gd name="T10" fmla="*/ 22 w 30"/>
                  <a:gd name="T11" fmla="*/ 2 h 30"/>
                  <a:gd name="T12" fmla="*/ 15 w 30"/>
                  <a:gd name="T13" fmla="*/ 0 h 30"/>
                  <a:gd name="T14" fmla="*/ 10 w 30"/>
                  <a:gd name="T15" fmla="*/ 2 h 30"/>
                  <a:gd name="T16" fmla="*/ 5 w 30"/>
                  <a:gd name="T17" fmla="*/ 5 h 30"/>
                  <a:gd name="T18" fmla="*/ 2 w 30"/>
                  <a:gd name="T19" fmla="*/ 10 h 30"/>
                  <a:gd name="T20" fmla="*/ 0 w 30"/>
                  <a:gd name="T21" fmla="*/ 15 h 30"/>
                  <a:gd name="T22" fmla="*/ 2 w 30"/>
                  <a:gd name="T23" fmla="*/ 22 h 30"/>
                  <a:gd name="T24" fmla="*/ 5 w 30"/>
                  <a:gd name="T25" fmla="*/ 26 h 30"/>
                  <a:gd name="T26" fmla="*/ 10 w 30"/>
                  <a:gd name="T27" fmla="*/ 30 h 30"/>
                  <a:gd name="T28" fmla="*/ 15 w 30"/>
                  <a:gd name="T29" fmla="*/ 30 h 30"/>
                  <a:gd name="T30" fmla="*/ 22 w 30"/>
                  <a:gd name="T31" fmla="*/ 30 h 30"/>
                  <a:gd name="T32" fmla="*/ 27 w 30"/>
                  <a:gd name="T33" fmla="*/ 26 h 30"/>
                  <a:gd name="T34" fmla="*/ 27 w 30"/>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7" y="26"/>
                    </a:moveTo>
                    <a:lnTo>
                      <a:pt x="30" y="22"/>
                    </a:lnTo>
                    <a:lnTo>
                      <a:pt x="30" y="15"/>
                    </a:lnTo>
                    <a:lnTo>
                      <a:pt x="30" y="10"/>
                    </a:lnTo>
                    <a:lnTo>
                      <a:pt x="27" y="5"/>
                    </a:lnTo>
                    <a:lnTo>
                      <a:pt x="22" y="2"/>
                    </a:lnTo>
                    <a:lnTo>
                      <a:pt x="15" y="0"/>
                    </a:lnTo>
                    <a:lnTo>
                      <a:pt x="10" y="2"/>
                    </a:lnTo>
                    <a:lnTo>
                      <a:pt x="5" y="5"/>
                    </a:lnTo>
                    <a:lnTo>
                      <a:pt x="2" y="10"/>
                    </a:lnTo>
                    <a:lnTo>
                      <a:pt x="0" y="15"/>
                    </a:lnTo>
                    <a:lnTo>
                      <a:pt x="2" y="22"/>
                    </a:lnTo>
                    <a:lnTo>
                      <a:pt x="5" y="26"/>
                    </a:lnTo>
                    <a:lnTo>
                      <a:pt x="10" y="30"/>
                    </a:lnTo>
                    <a:lnTo>
                      <a:pt x="15" y="30"/>
                    </a:lnTo>
                    <a:lnTo>
                      <a:pt x="22" y="30"/>
                    </a:lnTo>
                    <a:lnTo>
                      <a:pt x="27" y="26"/>
                    </a:lnTo>
                    <a:lnTo>
                      <a:pt x="27" y="26"/>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6" name="Freeform 75"/>
              <p:cNvSpPr>
                <a:spLocks/>
              </p:cNvSpPr>
              <p:nvPr/>
            </p:nvSpPr>
            <p:spPr bwMode="auto">
              <a:xfrm>
                <a:off x="952501" y="4576763"/>
                <a:ext cx="47625" cy="47625"/>
              </a:xfrm>
              <a:custGeom>
                <a:avLst/>
                <a:gdLst>
                  <a:gd name="T0" fmla="*/ 25 w 30"/>
                  <a:gd name="T1" fmla="*/ 25 h 30"/>
                  <a:gd name="T2" fmla="*/ 28 w 30"/>
                  <a:gd name="T3" fmla="*/ 20 h 30"/>
                  <a:gd name="T4" fmla="*/ 30 w 30"/>
                  <a:gd name="T5" fmla="*/ 15 h 30"/>
                  <a:gd name="T6" fmla="*/ 28 w 30"/>
                  <a:gd name="T7" fmla="*/ 8 h 30"/>
                  <a:gd name="T8" fmla="*/ 25 w 30"/>
                  <a:gd name="T9" fmla="*/ 3 h 30"/>
                  <a:gd name="T10" fmla="*/ 20 w 30"/>
                  <a:gd name="T11" fmla="*/ 0 h 30"/>
                  <a:gd name="T12" fmla="*/ 15 w 30"/>
                  <a:gd name="T13" fmla="*/ 0 h 30"/>
                  <a:gd name="T14" fmla="*/ 8 w 30"/>
                  <a:gd name="T15" fmla="*/ 0 h 30"/>
                  <a:gd name="T16" fmla="*/ 3 w 30"/>
                  <a:gd name="T17" fmla="*/ 3 h 30"/>
                  <a:gd name="T18" fmla="*/ 0 w 30"/>
                  <a:gd name="T19" fmla="*/ 8 h 30"/>
                  <a:gd name="T20" fmla="*/ 0 w 30"/>
                  <a:gd name="T21" fmla="*/ 15 h 30"/>
                  <a:gd name="T22" fmla="*/ 0 w 30"/>
                  <a:gd name="T23" fmla="*/ 20 h 30"/>
                  <a:gd name="T24" fmla="*/ 3 w 30"/>
                  <a:gd name="T25" fmla="*/ 25 h 30"/>
                  <a:gd name="T26" fmla="*/ 8 w 30"/>
                  <a:gd name="T27" fmla="*/ 28 h 30"/>
                  <a:gd name="T28" fmla="*/ 15 w 30"/>
                  <a:gd name="T29" fmla="*/ 30 h 30"/>
                  <a:gd name="T30" fmla="*/ 20 w 30"/>
                  <a:gd name="T31" fmla="*/ 28 h 30"/>
                  <a:gd name="T32" fmla="*/ 25 w 30"/>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25" y="25"/>
                    </a:moveTo>
                    <a:lnTo>
                      <a:pt x="28" y="20"/>
                    </a:lnTo>
                    <a:lnTo>
                      <a:pt x="30" y="15"/>
                    </a:lnTo>
                    <a:lnTo>
                      <a:pt x="28" y="8"/>
                    </a:lnTo>
                    <a:lnTo>
                      <a:pt x="25" y="3"/>
                    </a:lnTo>
                    <a:lnTo>
                      <a:pt x="20" y="0"/>
                    </a:lnTo>
                    <a:lnTo>
                      <a:pt x="15" y="0"/>
                    </a:lnTo>
                    <a:lnTo>
                      <a:pt x="8" y="0"/>
                    </a:lnTo>
                    <a:lnTo>
                      <a:pt x="3" y="3"/>
                    </a:lnTo>
                    <a:lnTo>
                      <a:pt x="0" y="8"/>
                    </a:lnTo>
                    <a:lnTo>
                      <a:pt x="0" y="15"/>
                    </a:lnTo>
                    <a:lnTo>
                      <a:pt x="0" y="20"/>
                    </a:lnTo>
                    <a:lnTo>
                      <a:pt x="3" y="25"/>
                    </a:lnTo>
                    <a:lnTo>
                      <a:pt x="8" y="28"/>
                    </a:lnTo>
                    <a:lnTo>
                      <a:pt x="15" y="30"/>
                    </a:lnTo>
                    <a:lnTo>
                      <a:pt x="20" y="28"/>
                    </a:lnTo>
                    <a:lnTo>
                      <a:pt x="25" y="25"/>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7" name="Freeform 76"/>
              <p:cNvSpPr>
                <a:spLocks/>
              </p:cNvSpPr>
              <p:nvPr/>
            </p:nvSpPr>
            <p:spPr bwMode="auto">
              <a:xfrm>
                <a:off x="806451" y="4702175"/>
                <a:ext cx="46038" cy="47625"/>
              </a:xfrm>
              <a:custGeom>
                <a:avLst/>
                <a:gdLst>
                  <a:gd name="T0" fmla="*/ 26 w 29"/>
                  <a:gd name="T1" fmla="*/ 27 h 30"/>
                  <a:gd name="T2" fmla="*/ 29 w 29"/>
                  <a:gd name="T3" fmla="*/ 22 h 30"/>
                  <a:gd name="T4" fmla="*/ 29 w 29"/>
                  <a:gd name="T5" fmla="*/ 15 h 30"/>
                  <a:gd name="T6" fmla="*/ 29 w 29"/>
                  <a:gd name="T7" fmla="*/ 10 h 30"/>
                  <a:gd name="T8" fmla="*/ 26 w 29"/>
                  <a:gd name="T9" fmla="*/ 5 h 30"/>
                  <a:gd name="T10" fmla="*/ 21 w 29"/>
                  <a:gd name="T11" fmla="*/ 2 h 30"/>
                  <a:gd name="T12" fmla="*/ 15 w 29"/>
                  <a:gd name="T13" fmla="*/ 0 h 30"/>
                  <a:gd name="T14" fmla="*/ 10 w 29"/>
                  <a:gd name="T15" fmla="*/ 2 h 30"/>
                  <a:gd name="T16" fmla="*/ 5 w 29"/>
                  <a:gd name="T17" fmla="*/ 5 h 30"/>
                  <a:gd name="T18" fmla="*/ 1 w 29"/>
                  <a:gd name="T19" fmla="*/ 10 h 30"/>
                  <a:gd name="T20" fmla="*/ 0 w 29"/>
                  <a:gd name="T21" fmla="*/ 15 h 30"/>
                  <a:gd name="T22" fmla="*/ 1 w 29"/>
                  <a:gd name="T23" fmla="*/ 22 h 30"/>
                  <a:gd name="T24" fmla="*/ 5 w 29"/>
                  <a:gd name="T25" fmla="*/ 27 h 30"/>
                  <a:gd name="T26" fmla="*/ 10 w 29"/>
                  <a:gd name="T27" fmla="*/ 30 h 30"/>
                  <a:gd name="T28" fmla="*/ 15 w 29"/>
                  <a:gd name="T29" fmla="*/ 30 h 30"/>
                  <a:gd name="T30" fmla="*/ 21 w 29"/>
                  <a:gd name="T31" fmla="*/ 30 h 30"/>
                  <a:gd name="T32" fmla="*/ 26 w 29"/>
                  <a:gd name="T3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26" y="27"/>
                    </a:moveTo>
                    <a:lnTo>
                      <a:pt x="29" y="22"/>
                    </a:lnTo>
                    <a:lnTo>
                      <a:pt x="29" y="15"/>
                    </a:lnTo>
                    <a:lnTo>
                      <a:pt x="29" y="10"/>
                    </a:lnTo>
                    <a:lnTo>
                      <a:pt x="26" y="5"/>
                    </a:lnTo>
                    <a:lnTo>
                      <a:pt x="21" y="2"/>
                    </a:lnTo>
                    <a:lnTo>
                      <a:pt x="15" y="0"/>
                    </a:lnTo>
                    <a:lnTo>
                      <a:pt x="10" y="2"/>
                    </a:lnTo>
                    <a:lnTo>
                      <a:pt x="5" y="5"/>
                    </a:lnTo>
                    <a:lnTo>
                      <a:pt x="1" y="10"/>
                    </a:lnTo>
                    <a:lnTo>
                      <a:pt x="0" y="15"/>
                    </a:lnTo>
                    <a:lnTo>
                      <a:pt x="1" y="22"/>
                    </a:lnTo>
                    <a:lnTo>
                      <a:pt x="5" y="27"/>
                    </a:lnTo>
                    <a:lnTo>
                      <a:pt x="10" y="30"/>
                    </a:lnTo>
                    <a:lnTo>
                      <a:pt x="15" y="30"/>
                    </a:lnTo>
                    <a:lnTo>
                      <a:pt x="21" y="30"/>
                    </a:lnTo>
                    <a:lnTo>
                      <a:pt x="26"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8" name="Freeform 77"/>
              <p:cNvSpPr>
                <a:spLocks/>
              </p:cNvSpPr>
              <p:nvPr/>
            </p:nvSpPr>
            <p:spPr bwMode="auto">
              <a:xfrm>
                <a:off x="835026" y="4702175"/>
                <a:ext cx="49213" cy="47625"/>
              </a:xfrm>
              <a:custGeom>
                <a:avLst/>
                <a:gdLst>
                  <a:gd name="T0" fmla="*/ 26 w 31"/>
                  <a:gd name="T1" fmla="*/ 27 h 30"/>
                  <a:gd name="T2" fmla="*/ 29 w 31"/>
                  <a:gd name="T3" fmla="*/ 22 h 30"/>
                  <a:gd name="T4" fmla="*/ 31 w 31"/>
                  <a:gd name="T5" fmla="*/ 15 h 30"/>
                  <a:gd name="T6" fmla="*/ 29 w 31"/>
                  <a:gd name="T7" fmla="*/ 10 h 30"/>
                  <a:gd name="T8" fmla="*/ 26 w 31"/>
                  <a:gd name="T9" fmla="*/ 5 h 30"/>
                  <a:gd name="T10" fmla="*/ 21 w 31"/>
                  <a:gd name="T11" fmla="*/ 2 h 30"/>
                  <a:gd name="T12" fmla="*/ 15 w 31"/>
                  <a:gd name="T13" fmla="*/ 0 h 30"/>
                  <a:gd name="T14" fmla="*/ 10 w 31"/>
                  <a:gd name="T15" fmla="*/ 2 h 30"/>
                  <a:gd name="T16" fmla="*/ 5 w 31"/>
                  <a:gd name="T17" fmla="*/ 5 h 30"/>
                  <a:gd name="T18" fmla="*/ 1 w 31"/>
                  <a:gd name="T19" fmla="*/ 10 h 30"/>
                  <a:gd name="T20" fmla="*/ 0 w 31"/>
                  <a:gd name="T21" fmla="*/ 15 h 30"/>
                  <a:gd name="T22" fmla="*/ 1 w 31"/>
                  <a:gd name="T23" fmla="*/ 22 h 30"/>
                  <a:gd name="T24" fmla="*/ 5 w 31"/>
                  <a:gd name="T25" fmla="*/ 27 h 30"/>
                  <a:gd name="T26" fmla="*/ 10 w 31"/>
                  <a:gd name="T27" fmla="*/ 30 h 30"/>
                  <a:gd name="T28" fmla="*/ 15 w 31"/>
                  <a:gd name="T29" fmla="*/ 30 h 30"/>
                  <a:gd name="T30" fmla="*/ 21 w 31"/>
                  <a:gd name="T31" fmla="*/ 30 h 30"/>
                  <a:gd name="T32" fmla="*/ 26 w 31"/>
                  <a:gd name="T3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0">
                    <a:moveTo>
                      <a:pt x="26" y="27"/>
                    </a:moveTo>
                    <a:lnTo>
                      <a:pt x="29" y="22"/>
                    </a:lnTo>
                    <a:lnTo>
                      <a:pt x="31" y="15"/>
                    </a:lnTo>
                    <a:lnTo>
                      <a:pt x="29" y="10"/>
                    </a:lnTo>
                    <a:lnTo>
                      <a:pt x="26" y="5"/>
                    </a:lnTo>
                    <a:lnTo>
                      <a:pt x="21" y="2"/>
                    </a:lnTo>
                    <a:lnTo>
                      <a:pt x="15" y="0"/>
                    </a:lnTo>
                    <a:lnTo>
                      <a:pt x="10" y="2"/>
                    </a:lnTo>
                    <a:lnTo>
                      <a:pt x="5" y="5"/>
                    </a:lnTo>
                    <a:lnTo>
                      <a:pt x="1" y="10"/>
                    </a:lnTo>
                    <a:lnTo>
                      <a:pt x="0" y="15"/>
                    </a:lnTo>
                    <a:lnTo>
                      <a:pt x="1" y="22"/>
                    </a:lnTo>
                    <a:lnTo>
                      <a:pt x="5" y="27"/>
                    </a:lnTo>
                    <a:lnTo>
                      <a:pt x="10" y="30"/>
                    </a:lnTo>
                    <a:lnTo>
                      <a:pt x="15" y="30"/>
                    </a:lnTo>
                    <a:lnTo>
                      <a:pt x="21" y="30"/>
                    </a:lnTo>
                    <a:lnTo>
                      <a:pt x="26"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49" name="Freeform 78"/>
              <p:cNvSpPr>
                <a:spLocks/>
              </p:cNvSpPr>
              <p:nvPr/>
            </p:nvSpPr>
            <p:spPr bwMode="auto">
              <a:xfrm>
                <a:off x="863601" y="4702175"/>
                <a:ext cx="47625" cy="47625"/>
              </a:xfrm>
              <a:custGeom>
                <a:avLst/>
                <a:gdLst>
                  <a:gd name="T0" fmla="*/ 25 w 30"/>
                  <a:gd name="T1" fmla="*/ 27 h 30"/>
                  <a:gd name="T2" fmla="*/ 28 w 30"/>
                  <a:gd name="T3" fmla="*/ 22 h 30"/>
                  <a:gd name="T4" fmla="*/ 30 w 30"/>
                  <a:gd name="T5" fmla="*/ 15 h 30"/>
                  <a:gd name="T6" fmla="*/ 28 w 30"/>
                  <a:gd name="T7" fmla="*/ 10 h 30"/>
                  <a:gd name="T8" fmla="*/ 25 w 30"/>
                  <a:gd name="T9" fmla="*/ 5 h 30"/>
                  <a:gd name="T10" fmla="*/ 21 w 30"/>
                  <a:gd name="T11" fmla="*/ 2 h 30"/>
                  <a:gd name="T12" fmla="*/ 15 w 30"/>
                  <a:gd name="T13" fmla="*/ 0 h 30"/>
                  <a:gd name="T14" fmla="*/ 8 w 30"/>
                  <a:gd name="T15" fmla="*/ 2 h 30"/>
                  <a:gd name="T16" fmla="*/ 5 w 30"/>
                  <a:gd name="T17" fmla="*/ 5 h 30"/>
                  <a:gd name="T18" fmla="*/ 2 w 30"/>
                  <a:gd name="T19" fmla="*/ 10 h 30"/>
                  <a:gd name="T20" fmla="*/ 0 w 30"/>
                  <a:gd name="T21" fmla="*/ 15 h 30"/>
                  <a:gd name="T22" fmla="*/ 2 w 30"/>
                  <a:gd name="T23" fmla="*/ 22 h 30"/>
                  <a:gd name="T24" fmla="*/ 5 w 30"/>
                  <a:gd name="T25" fmla="*/ 27 h 30"/>
                  <a:gd name="T26" fmla="*/ 8 w 30"/>
                  <a:gd name="T27" fmla="*/ 30 h 30"/>
                  <a:gd name="T28" fmla="*/ 15 w 30"/>
                  <a:gd name="T29" fmla="*/ 30 h 30"/>
                  <a:gd name="T30" fmla="*/ 21 w 30"/>
                  <a:gd name="T31" fmla="*/ 30 h 30"/>
                  <a:gd name="T32" fmla="*/ 25 w 30"/>
                  <a:gd name="T33" fmla="*/ 27 h 30"/>
                  <a:gd name="T34" fmla="*/ 25 w 30"/>
                  <a:gd name="T3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5" y="27"/>
                    </a:moveTo>
                    <a:lnTo>
                      <a:pt x="28" y="22"/>
                    </a:lnTo>
                    <a:lnTo>
                      <a:pt x="30" y="15"/>
                    </a:lnTo>
                    <a:lnTo>
                      <a:pt x="28" y="10"/>
                    </a:lnTo>
                    <a:lnTo>
                      <a:pt x="25" y="5"/>
                    </a:lnTo>
                    <a:lnTo>
                      <a:pt x="21" y="2"/>
                    </a:lnTo>
                    <a:lnTo>
                      <a:pt x="15" y="0"/>
                    </a:lnTo>
                    <a:lnTo>
                      <a:pt x="8" y="2"/>
                    </a:lnTo>
                    <a:lnTo>
                      <a:pt x="5" y="5"/>
                    </a:lnTo>
                    <a:lnTo>
                      <a:pt x="2" y="10"/>
                    </a:lnTo>
                    <a:lnTo>
                      <a:pt x="0" y="15"/>
                    </a:lnTo>
                    <a:lnTo>
                      <a:pt x="2" y="22"/>
                    </a:lnTo>
                    <a:lnTo>
                      <a:pt x="5" y="27"/>
                    </a:lnTo>
                    <a:lnTo>
                      <a:pt x="8" y="30"/>
                    </a:lnTo>
                    <a:lnTo>
                      <a:pt x="15" y="30"/>
                    </a:lnTo>
                    <a:lnTo>
                      <a:pt x="21" y="30"/>
                    </a:lnTo>
                    <a:lnTo>
                      <a:pt x="25" y="27"/>
                    </a:lnTo>
                    <a:lnTo>
                      <a:pt x="2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0" name="Freeform 79"/>
              <p:cNvSpPr>
                <a:spLocks/>
              </p:cNvSpPr>
              <p:nvPr/>
            </p:nvSpPr>
            <p:spPr bwMode="auto">
              <a:xfrm>
                <a:off x="912813" y="4702175"/>
                <a:ext cx="47625" cy="47625"/>
              </a:xfrm>
              <a:custGeom>
                <a:avLst/>
                <a:gdLst>
                  <a:gd name="T0" fmla="*/ 27 w 30"/>
                  <a:gd name="T1" fmla="*/ 27 h 30"/>
                  <a:gd name="T2" fmla="*/ 30 w 30"/>
                  <a:gd name="T3" fmla="*/ 22 h 30"/>
                  <a:gd name="T4" fmla="*/ 30 w 30"/>
                  <a:gd name="T5" fmla="*/ 15 h 30"/>
                  <a:gd name="T6" fmla="*/ 30 w 30"/>
                  <a:gd name="T7" fmla="*/ 10 h 30"/>
                  <a:gd name="T8" fmla="*/ 27 w 30"/>
                  <a:gd name="T9" fmla="*/ 5 h 30"/>
                  <a:gd name="T10" fmla="*/ 22 w 30"/>
                  <a:gd name="T11" fmla="*/ 2 h 30"/>
                  <a:gd name="T12" fmla="*/ 15 w 30"/>
                  <a:gd name="T13" fmla="*/ 0 h 30"/>
                  <a:gd name="T14" fmla="*/ 10 w 30"/>
                  <a:gd name="T15" fmla="*/ 2 h 30"/>
                  <a:gd name="T16" fmla="*/ 5 w 30"/>
                  <a:gd name="T17" fmla="*/ 5 h 30"/>
                  <a:gd name="T18" fmla="*/ 2 w 30"/>
                  <a:gd name="T19" fmla="*/ 10 h 30"/>
                  <a:gd name="T20" fmla="*/ 0 w 30"/>
                  <a:gd name="T21" fmla="*/ 15 h 30"/>
                  <a:gd name="T22" fmla="*/ 2 w 30"/>
                  <a:gd name="T23" fmla="*/ 22 h 30"/>
                  <a:gd name="T24" fmla="*/ 5 w 30"/>
                  <a:gd name="T25" fmla="*/ 27 h 30"/>
                  <a:gd name="T26" fmla="*/ 10 w 30"/>
                  <a:gd name="T27" fmla="*/ 30 h 30"/>
                  <a:gd name="T28" fmla="*/ 15 w 30"/>
                  <a:gd name="T29" fmla="*/ 30 h 30"/>
                  <a:gd name="T30" fmla="*/ 22 w 30"/>
                  <a:gd name="T31" fmla="*/ 30 h 30"/>
                  <a:gd name="T32" fmla="*/ 27 w 30"/>
                  <a:gd name="T33" fmla="*/ 27 h 30"/>
                  <a:gd name="T34" fmla="*/ 27 w 30"/>
                  <a:gd name="T3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7" y="27"/>
                    </a:moveTo>
                    <a:lnTo>
                      <a:pt x="30" y="22"/>
                    </a:lnTo>
                    <a:lnTo>
                      <a:pt x="30" y="15"/>
                    </a:lnTo>
                    <a:lnTo>
                      <a:pt x="30" y="10"/>
                    </a:lnTo>
                    <a:lnTo>
                      <a:pt x="27" y="5"/>
                    </a:lnTo>
                    <a:lnTo>
                      <a:pt x="22" y="2"/>
                    </a:lnTo>
                    <a:lnTo>
                      <a:pt x="15" y="0"/>
                    </a:lnTo>
                    <a:lnTo>
                      <a:pt x="10" y="2"/>
                    </a:lnTo>
                    <a:lnTo>
                      <a:pt x="5" y="5"/>
                    </a:lnTo>
                    <a:lnTo>
                      <a:pt x="2" y="10"/>
                    </a:lnTo>
                    <a:lnTo>
                      <a:pt x="0" y="15"/>
                    </a:lnTo>
                    <a:lnTo>
                      <a:pt x="2" y="22"/>
                    </a:lnTo>
                    <a:lnTo>
                      <a:pt x="5" y="27"/>
                    </a:lnTo>
                    <a:lnTo>
                      <a:pt x="10" y="30"/>
                    </a:lnTo>
                    <a:lnTo>
                      <a:pt x="15" y="30"/>
                    </a:lnTo>
                    <a:lnTo>
                      <a:pt x="22" y="30"/>
                    </a:lnTo>
                    <a:lnTo>
                      <a:pt x="27" y="27"/>
                    </a:lnTo>
                    <a:lnTo>
                      <a:pt x="27"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1" name="Freeform 80"/>
              <p:cNvSpPr>
                <a:spLocks/>
              </p:cNvSpPr>
              <p:nvPr/>
            </p:nvSpPr>
            <p:spPr bwMode="auto">
              <a:xfrm>
                <a:off x="944563" y="4702175"/>
                <a:ext cx="47625" cy="47625"/>
              </a:xfrm>
              <a:custGeom>
                <a:avLst/>
                <a:gdLst>
                  <a:gd name="T0" fmla="*/ 26 w 30"/>
                  <a:gd name="T1" fmla="*/ 27 h 30"/>
                  <a:gd name="T2" fmla="*/ 30 w 30"/>
                  <a:gd name="T3" fmla="*/ 22 h 30"/>
                  <a:gd name="T4" fmla="*/ 30 w 30"/>
                  <a:gd name="T5" fmla="*/ 15 h 30"/>
                  <a:gd name="T6" fmla="*/ 30 w 30"/>
                  <a:gd name="T7" fmla="*/ 10 h 30"/>
                  <a:gd name="T8" fmla="*/ 26 w 30"/>
                  <a:gd name="T9" fmla="*/ 5 h 30"/>
                  <a:gd name="T10" fmla="*/ 21 w 30"/>
                  <a:gd name="T11" fmla="*/ 2 h 30"/>
                  <a:gd name="T12" fmla="*/ 15 w 30"/>
                  <a:gd name="T13" fmla="*/ 0 h 30"/>
                  <a:gd name="T14" fmla="*/ 10 w 30"/>
                  <a:gd name="T15" fmla="*/ 2 h 30"/>
                  <a:gd name="T16" fmla="*/ 5 w 30"/>
                  <a:gd name="T17" fmla="*/ 5 h 30"/>
                  <a:gd name="T18" fmla="*/ 2 w 30"/>
                  <a:gd name="T19" fmla="*/ 10 h 30"/>
                  <a:gd name="T20" fmla="*/ 0 w 30"/>
                  <a:gd name="T21" fmla="*/ 15 h 30"/>
                  <a:gd name="T22" fmla="*/ 2 w 30"/>
                  <a:gd name="T23" fmla="*/ 22 h 30"/>
                  <a:gd name="T24" fmla="*/ 5 w 30"/>
                  <a:gd name="T25" fmla="*/ 27 h 30"/>
                  <a:gd name="T26" fmla="*/ 10 w 30"/>
                  <a:gd name="T27" fmla="*/ 30 h 30"/>
                  <a:gd name="T28" fmla="*/ 15 w 30"/>
                  <a:gd name="T29" fmla="*/ 30 h 30"/>
                  <a:gd name="T30" fmla="*/ 21 w 30"/>
                  <a:gd name="T31" fmla="*/ 30 h 30"/>
                  <a:gd name="T32" fmla="*/ 26 w 30"/>
                  <a:gd name="T33" fmla="*/ 27 h 30"/>
                  <a:gd name="T34" fmla="*/ 26 w 30"/>
                  <a:gd name="T3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6" y="27"/>
                    </a:moveTo>
                    <a:lnTo>
                      <a:pt x="30" y="22"/>
                    </a:lnTo>
                    <a:lnTo>
                      <a:pt x="30" y="15"/>
                    </a:lnTo>
                    <a:lnTo>
                      <a:pt x="30" y="10"/>
                    </a:lnTo>
                    <a:lnTo>
                      <a:pt x="26" y="5"/>
                    </a:lnTo>
                    <a:lnTo>
                      <a:pt x="21" y="2"/>
                    </a:lnTo>
                    <a:lnTo>
                      <a:pt x="15" y="0"/>
                    </a:lnTo>
                    <a:lnTo>
                      <a:pt x="10" y="2"/>
                    </a:lnTo>
                    <a:lnTo>
                      <a:pt x="5" y="5"/>
                    </a:lnTo>
                    <a:lnTo>
                      <a:pt x="2" y="10"/>
                    </a:lnTo>
                    <a:lnTo>
                      <a:pt x="0" y="15"/>
                    </a:lnTo>
                    <a:lnTo>
                      <a:pt x="2" y="22"/>
                    </a:lnTo>
                    <a:lnTo>
                      <a:pt x="5" y="27"/>
                    </a:lnTo>
                    <a:lnTo>
                      <a:pt x="10" y="30"/>
                    </a:lnTo>
                    <a:lnTo>
                      <a:pt x="15" y="30"/>
                    </a:lnTo>
                    <a:lnTo>
                      <a:pt x="21" y="30"/>
                    </a:lnTo>
                    <a:lnTo>
                      <a:pt x="26" y="27"/>
                    </a:lnTo>
                    <a:lnTo>
                      <a:pt x="26"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2" name="Freeform 81"/>
              <p:cNvSpPr>
                <a:spLocks/>
              </p:cNvSpPr>
              <p:nvPr/>
            </p:nvSpPr>
            <p:spPr bwMode="auto">
              <a:xfrm>
                <a:off x="977901" y="4702175"/>
                <a:ext cx="47625" cy="47625"/>
              </a:xfrm>
              <a:custGeom>
                <a:avLst/>
                <a:gdLst>
                  <a:gd name="T0" fmla="*/ 27 w 30"/>
                  <a:gd name="T1" fmla="*/ 27 h 30"/>
                  <a:gd name="T2" fmla="*/ 30 w 30"/>
                  <a:gd name="T3" fmla="*/ 22 h 30"/>
                  <a:gd name="T4" fmla="*/ 30 w 30"/>
                  <a:gd name="T5" fmla="*/ 15 h 30"/>
                  <a:gd name="T6" fmla="*/ 30 w 30"/>
                  <a:gd name="T7" fmla="*/ 10 h 30"/>
                  <a:gd name="T8" fmla="*/ 27 w 30"/>
                  <a:gd name="T9" fmla="*/ 5 h 30"/>
                  <a:gd name="T10" fmla="*/ 22 w 30"/>
                  <a:gd name="T11" fmla="*/ 2 h 30"/>
                  <a:gd name="T12" fmla="*/ 15 w 30"/>
                  <a:gd name="T13" fmla="*/ 0 h 30"/>
                  <a:gd name="T14" fmla="*/ 10 w 30"/>
                  <a:gd name="T15" fmla="*/ 2 h 30"/>
                  <a:gd name="T16" fmla="*/ 5 w 30"/>
                  <a:gd name="T17" fmla="*/ 5 h 30"/>
                  <a:gd name="T18" fmla="*/ 2 w 30"/>
                  <a:gd name="T19" fmla="*/ 10 h 30"/>
                  <a:gd name="T20" fmla="*/ 0 w 30"/>
                  <a:gd name="T21" fmla="*/ 15 h 30"/>
                  <a:gd name="T22" fmla="*/ 2 w 30"/>
                  <a:gd name="T23" fmla="*/ 22 h 30"/>
                  <a:gd name="T24" fmla="*/ 5 w 30"/>
                  <a:gd name="T25" fmla="*/ 27 h 30"/>
                  <a:gd name="T26" fmla="*/ 10 w 30"/>
                  <a:gd name="T27" fmla="*/ 30 h 30"/>
                  <a:gd name="T28" fmla="*/ 15 w 30"/>
                  <a:gd name="T29" fmla="*/ 30 h 30"/>
                  <a:gd name="T30" fmla="*/ 22 w 30"/>
                  <a:gd name="T31" fmla="*/ 30 h 30"/>
                  <a:gd name="T32" fmla="*/ 27 w 30"/>
                  <a:gd name="T3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27" y="27"/>
                    </a:moveTo>
                    <a:lnTo>
                      <a:pt x="30" y="22"/>
                    </a:lnTo>
                    <a:lnTo>
                      <a:pt x="30" y="15"/>
                    </a:lnTo>
                    <a:lnTo>
                      <a:pt x="30" y="10"/>
                    </a:lnTo>
                    <a:lnTo>
                      <a:pt x="27" y="5"/>
                    </a:lnTo>
                    <a:lnTo>
                      <a:pt x="22" y="2"/>
                    </a:lnTo>
                    <a:lnTo>
                      <a:pt x="15" y="0"/>
                    </a:lnTo>
                    <a:lnTo>
                      <a:pt x="10" y="2"/>
                    </a:lnTo>
                    <a:lnTo>
                      <a:pt x="5" y="5"/>
                    </a:lnTo>
                    <a:lnTo>
                      <a:pt x="2" y="10"/>
                    </a:lnTo>
                    <a:lnTo>
                      <a:pt x="0" y="15"/>
                    </a:lnTo>
                    <a:lnTo>
                      <a:pt x="2" y="22"/>
                    </a:lnTo>
                    <a:lnTo>
                      <a:pt x="5" y="27"/>
                    </a:lnTo>
                    <a:lnTo>
                      <a:pt x="10" y="30"/>
                    </a:lnTo>
                    <a:lnTo>
                      <a:pt x="15" y="30"/>
                    </a:lnTo>
                    <a:lnTo>
                      <a:pt x="22" y="30"/>
                    </a:lnTo>
                    <a:lnTo>
                      <a:pt x="27"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3" name="Freeform 82"/>
              <p:cNvSpPr>
                <a:spLocks/>
              </p:cNvSpPr>
              <p:nvPr/>
            </p:nvSpPr>
            <p:spPr bwMode="auto">
              <a:xfrm>
                <a:off x="1004888" y="4702175"/>
                <a:ext cx="47625" cy="47625"/>
              </a:xfrm>
              <a:custGeom>
                <a:avLst/>
                <a:gdLst>
                  <a:gd name="T0" fmla="*/ 25 w 30"/>
                  <a:gd name="T1" fmla="*/ 27 h 30"/>
                  <a:gd name="T2" fmla="*/ 28 w 30"/>
                  <a:gd name="T3" fmla="*/ 22 h 30"/>
                  <a:gd name="T4" fmla="*/ 30 w 30"/>
                  <a:gd name="T5" fmla="*/ 15 h 30"/>
                  <a:gd name="T6" fmla="*/ 28 w 30"/>
                  <a:gd name="T7" fmla="*/ 10 h 30"/>
                  <a:gd name="T8" fmla="*/ 25 w 30"/>
                  <a:gd name="T9" fmla="*/ 5 h 30"/>
                  <a:gd name="T10" fmla="*/ 21 w 30"/>
                  <a:gd name="T11" fmla="*/ 2 h 30"/>
                  <a:gd name="T12" fmla="*/ 15 w 30"/>
                  <a:gd name="T13" fmla="*/ 0 h 30"/>
                  <a:gd name="T14" fmla="*/ 10 w 30"/>
                  <a:gd name="T15" fmla="*/ 2 h 30"/>
                  <a:gd name="T16" fmla="*/ 5 w 30"/>
                  <a:gd name="T17" fmla="*/ 5 h 30"/>
                  <a:gd name="T18" fmla="*/ 2 w 30"/>
                  <a:gd name="T19" fmla="*/ 10 h 30"/>
                  <a:gd name="T20" fmla="*/ 0 w 30"/>
                  <a:gd name="T21" fmla="*/ 15 h 30"/>
                  <a:gd name="T22" fmla="*/ 2 w 30"/>
                  <a:gd name="T23" fmla="*/ 22 h 30"/>
                  <a:gd name="T24" fmla="*/ 5 w 30"/>
                  <a:gd name="T25" fmla="*/ 27 h 30"/>
                  <a:gd name="T26" fmla="*/ 10 w 30"/>
                  <a:gd name="T27" fmla="*/ 30 h 30"/>
                  <a:gd name="T28" fmla="*/ 15 w 30"/>
                  <a:gd name="T29" fmla="*/ 30 h 30"/>
                  <a:gd name="T30" fmla="*/ 21 w 30"/>
                  <a:gd name="T31" fmla="*/ 30 h 30"/>
                  <a:gd name="T32" fmla="*/ 25 w 30"/>
                  <a:gd name="T3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25" y="27"/>
                    </a:moveTo>
                    <a:lnTo>
                      <a:pt x="28" y="22"/>
                    </a:lnTo>
                    <a:lnTo>
                      <a:pt x="30" y="15"/>
                    </a:lnTo>
                    <a:lnTo>
                      <a:pt x="28" y="10"/>
                    </a:lnTo>
                    <a:lnTo>
                      <a:pt x="25" y="5"/>
                    </a:lnTo>
                    <a:lnTo>
                      <a:pt x="21" y="2"/>
                    </a:lnTo>
                    <a:lnTo>
                      <a:pt x="15" y="0"/>
                    </a:lnTo>
                    <a:lnTo>
                      <a:pt x="10" y="2"/>
                    </a:lnTo>
                    <a:lnTo>
                      <a:pt x="5" y="5"/>
                    </a:lnTo>
                    <a:lnTo>
                      <a:pt x="2" y="10"/>
                    </a:lnTo>
                    <a:lnTo>
                      <a:pt x="0" y="15"/>
                    </a:lnTo>
                    <a:lnTo>
                      <a:pt x="2" y="22"/>
                    </a:lnTo>
                    <a:lnTo>
                      <a:pt x="5" y="27"/>
                    </a:lnTo>
                    <a:lnTo>
                      <a:pt x="10" y="30"/>
                    </a:lnTo>
                    <a:lnTo>
                      <a:pt x="15" y="30"/>
                    </a:lnTo>
                    <a:lnTo>
                      <a:pt x="21" y="30"/>
                    </a:lnTo>
                    <a:lnTo>
                      <a:pt x="25" y="27"/>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4" name="Freeform 83"/>
              <p:cNvSpPr>
                <a:spLocks/>
              </p:cNvSpPr>
              <p:nvPr/>
            </p:nvSpPr>
            <p:spPr bwMode="auto">
              <a:xfrm>
                <a:off x="1384301" y="4071938"/>
                <a:ext cx="41275" cy="41275"/>
              </a:xfrm>
              <a:custGeom>
                <a:avLst/>
                <a:gdLst>
                  <a:gd name="T0" fmla="*/ 26 w 26"/>
                  <a:gd name="T1" fmla="*/ 0 h 26"/>
                  <a:gd name="T2" fmla="*/ 0 w 26"/>
                  <a:gd name="T3" fmla="*/ 0 h 26"/>
                  <a:gd name="T4" fmla="*/ 0 w 26"/>
                  <a:gd name="T5" fmla="*/ 26 h 26"/>
                  <a:gd name="T6" fmla="*/ 26 w 26"/>
                  <a:gd name="T7" fmla="*/ 26 h 26"/>
                  <a:gd name="T8" fmla="*/ 26 w 26"/>
                  <a:gd name="T9" fmla="*/ 0 h 26"/>
                  <a:gd name="T10" fmla="*/ 26 w 26"/>
                  <a:gd name="T11" fmla="*/ 0 h 26"/>
                </a:gdLst>
                <a:ahLst/>
                <a:cxnLst>
                  <a:cxn ang="0">
                    <a:pos x="T0" y="T1"/>
                  </a:cxn>
                  <a:cxn ang="0">
                    <a:pos x="T2" y="T3"/>
                  </a:cxn>
                  <a:cxn ang="0">
                    <a:pos x="T4" y="T5"/>
                  </a:cxn>
                  <a:cxn ang="0">
                    <a:pos x="T6" y="T7"/>
                  </a:cxn>
                  <a:cxn ang="0">
                    <a:pos x="T8" y="T9"/>
                  </a:cxn>
                  <a:cxn ang="0">
                    <a:pos x="T10" y="T11"/>
                  </a:cxn>
                </a:cxnLst>
                <a:rect l="0" t="0" r="r" b="b"/>
                <a:pathLst>
                  <a:path w="26" h="26">
                    <a:moveTo>
                      <a:pt x="26" y="0"/>
                    </a:moveTo>
                    <a:lnTo>
                      <a:pt x="0" y="0"/>
                    </a:lnTo>
                    <a:lnTo>
                      <a:pt x="0" y="26"/>
                    </a:lnTo>
                    <a:lnTo>
                      <a:pt x="26" y="26"/>
                    </a:lnTo>
                    <a:lnTo>
                      <a:pt x="26" y="0"/>
                    </a:lnTo>
                    <a:lnTo>
                      <a:pt x="26"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5" name="Rectangle 84"/>
              <p:cNvSpPr>
                <a:spLocks noChangeArrowheads="1"/>
              </p:cNvSpPr>
              <p:nvPr/>
            </p:nvSpPr>
            <p:spPr bwMode="auto">
              <a:xfrm>
                <a:off x="1417638" y="4113213"/>
                <a:ext cx="41275" cy="42863"/>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6" name="Rectangle 85"/>
              <p:cNvSpPr>
                <a:spLocks noChangeArrowheads="1"/>
              </p:cNvSpPr>
              <p:nvPr/>
            </p:nvSpPr>
            <p:spPr bwMode="auto">
              <a:xfrm>
                <a:off x="1352551" y="4164013"/>
                <a:ext cx="41275"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7" name="Freeform 86"/>
              <p:cNvSpPr>
                <a:spLocks/>
              </p:cNvSpPr>
              <p:nvPr/>
            </p:nvSpPr>
            <p:spPr bwMode="auto">
              <a:xfrm>
                <a:off x="1312863" y="4225925"/>
                <a:ext cx="42863" cy="42863"/>
              </a:xfrm>
              <a:custGeom>
                <a:avLst/>
                <a:gdLst>
                  <a:gd name="T0" fmla="*/ 27 w 27"/>
                  <a:gd name="T1" fmla="*/ 0 h 27"/>
                  <a:gd name="T2" fmla="*/ 0 w 27"/>
                  <a:gd name="T3" fmla="*/ 0 h 27"/>
                  <a:gd name="T4" fmla="*/ 0 w 27"/>
                  <a:gd name="T5" fmla="*/ 27 h 27"/>
                  <a:gd name="T6" fmla="*/ 27 w 27"/>
                  <a:gd name="T7" fmla="*/ 27 h 27"/>
                  <a:gd name="T8" fmla="*/ 27 w 27"/>
                  <a:gd name="T9" fmla="*/ 0 h 27"/>
                  <a:gd name="T10" fmla="*/ 27 w 27"/>
                  <a:gd name="T11" fmla="*/ 0 h 27"/>
                </a:gdLst>
                <a:ahLst/>
                <a:cxnLst>
                  <a:cxn ang="0">
                    <a:pos x="T0" y="T1"/>
                  </a:cxn>
                  <a:cxn ang="0">
                    <a:pos x="T2" y="T3"/>
                  </a:cxn>
                  <a:cxn ang="0">
                    <a:pos x="T4" y="T5"/>
                  </a:cxn>
                  <a:cxn ang="0">
                    <a:pos x="T6" y="T7"/>
                  </a:cxn>
                  <a:cxn ang="0">
                    <a:pos x="T8" y="T9"/>
                  </a:cxn>
                  <a:cxn ang="0">
                    <a:pos x="T10" y="T11"/>
                  </a:cxn>
                </a:cxnLst>
                <a:rect l="0" t="0" r="r" b="b"/>
                <a:pathLst>
                  <a:path w="27" h="27">
                    <a:moveTo>
                      <a:pt x="27" y="0"/>
                    </a:moveTo>
                    <a:lnTo>
                      <a:pt x="0" y="0"/>
                    </a:lnTo>
                    <a:lnTo>
                      <a:pt x="0" y="27"/>
                    </a:lnTo>
                    <a:lnTo>
                      <a:pt x="27" y="27"/>
                    </a:lnTo>
                    <a:lnTo>
                      <a:pt x="27" y="0"/>
                    </a:lnTo>
                    <a:lnTo>
                      <a:pt x="27"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8" name="Freeform 87"/>
              <p:cNvSpPr>
                <a:spLocks/>
              </p:cNvSpPr>
              <p:nvPr/>
            </p:nvSpPr>
            <p:spPr bwMode="auto">
              <a:xfrm>
                <a:off x="1384301" y="4254500"/>
                <a:ext cx="41275" cy="42863"/>
              </a:xfrm>
              <a:custGeom>
                <a:avLst/>
                <a:gdLst>
                  <a:gd name="T0" fmla="*/ 26 w 26"/>
                  <a:gd name="T1" fmla="*/ 0 h 27"/>
                  <a:gd name="T2" fmla="*/ 0 w 26"/>
                  <a:gd name="T3" fmla="*/ 0 h 27"/>
                  <a:gd name="T4" fmla="*/ 0 w 26"/>
                  <a:gd name="T5" fmla="*/ 27 h 27"/>
                  <a:gd name="T6" fmla="*/ 26 w 26"/>
                  <a:gd name="T7" fmla="*/ 27 h 27"/>
                  <a:gd name="T8" fmla="*/ 26 w 26"/>
                  <a:gd name="T9" fmla="*/ 0 h 27"/>
                  <a:gd name="T10" fmla="*/ 26 w 26"/>
                  <a:gd name="T11" fmla="*/ 0 h 27"/>
                </a:gdLst>
                <a:ahLst/>
                <a:cxnLst>
                  <a:cxn ang="0">
                    <a:pos x="T0" y="T1"/>
                  </a:cxn>
                  <a:cxn ang="0">
                    <a:pos x="T2" y="T3"/>
                  </a:cxn>
                  <a:cxn ang="0">
                    <a:pos x="T4" y="T5"/>
                  </a:cxn>
                  <a:cxn ang="0">
                    <a:pos x="T6" y="T7"/>
                  </a:cxn>
                  <a:cxn ang="0">
                    <a:pos x="T8" y="T9"/>
                  </a:cxn>
                  <a:cxn ang="0">
                    <a:pos x="T10" y="T11"/>
                  </a:cxn>
                </a:cxnLst>
                <a:rect l="0" t="0" r="r" b="b"/>
                <a:pathLst>
                  <a:path w="26" h="27">
                    <a:moveTo>
                      <a:pt x="26" y="0"/>
                    </a:moveTo>
                    <a:lnTo>
                      <a:pt x="0" y="0"/>
                    </a:lnTo>
                    <a:lnTo>
                      <a:pt x="0" y="27"/>
                    </a:lnTo>
                    <a:lnTo>
                      <a:pt x="26" y="27"/>
                    </a:lnTo>
                    <a:lnTo>
                      <a:pt x="26" y="0"/>
                    </a:lnTo>
                    <a:lnTo>
                      <a:pt x="26"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59" name="Freeform 88"/>
              <p:cNvSpPr>
                <a:spLocks/>
              </p:cNvSpPr>
              <p:nvPr/>
            </p:nvSpPr>
            <p:spPr bwMode="auto">
              <a:xfrm>
                <a:off x="1449388" y="4192588"/>
                <a:ext cx="41275" cy="41275"/>
              </a:xfrm>
              <a:custGeom>
                <a:avLst/>
                <a:gdLst>
                  <a:gd name="T0" fmla="*/ 26 w 26"/>
                  <a:gd name="T1" fmla="*/ 0 h 26"/>
                  <a:gd name="T2" fmla="*/ 0 w 26"/>
                  <a:gd name="T3" fmla="*/ 0 h 26"/>
                  <a:gd name="T4" fmla="*/ 0 w 26"/>
                  <a:gd name="T5" fmla="*/ 26 h 26"/>
                  <a:gd name="T6" fmla="*/ 26 w 26"/>
                  <a:gd name="T7" fmla="*/ 26 h 26"/>
                  <a:gd name="T8" fmla="*/ 26 w 26"/>
                  <a:gd name="T9" fmla="*/ 0 h 26"/>
                  <a:gd name="T10" fmla="*/ 26 w 26"/>
                  <a:gd name="T11" fmla="*/ 0 h 26"/>
                </a:gdLst>
                <a:ahLst/>
                <a:cxnLst>
                  <a:cxn ang="0">
                    <a:pos x="T0" y="T1"/>
                  </a:cxn>
                  <a:cxn ang="0">
                    <a:pos x="T2" y="T3"/>
                  </a:cxn>
                  <a:cxn ang="0">
                    <a:pos x="T4" y="T5"/>
                  </a:cxn>
                  <a:cxn ang="0">
                    <a:pos x="T6" y="T7"/>
                  </a:cxn>
                  <a:cxn ang="0">
                    <a:pos x="T8" y="T9"/>
                  </a:cxn>
                  <a:cxn ang="0">
                    <a:pos x="T10" y="T11"/>
                  </a:cxn>
                </a:cxnLst>
                <a:rect l="0" t="0" r="r" b="b"/>
                <a:pathLst>
                  <a:path w="26" h="26">
                    <a:moveTo>
                      <a:pt x="26" y="0"/>
                    </a:moveTo>
                    <a:lnTo>
                      <a:pt x="0" y="0"/>
                    </a:lnTo>
                    <a:lnTo>
                      <a:pt x="0" y="26"/>
                    </a:lnTo>
                    <a:lnTo>
                      <a:pt x="26" y="26"/>
                    </a:lnTo>
                    <a:lnTo>
                      <a:pt x="26" y="0"/>
                    </a:lnTo>
                    <a:lnTo>
                      <a:pt x="26"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0" name="Rectangle 89"/>
              <p:cNvSpPr>
                <a:spLocks noChangeArrowheads="1"/>
              </p:cNvSpPr>
              <p:nvPr/>
            </p:nvSpPr>
            <p:spPr bwMode="auto">
              <a:xfrm>
                <a:off x="1281113" y="4378325"/>
                <a:ext cx="42863"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1" name="Freeform 90"/>
              <p:cNvSpPr>
                <a:spLocks/>
              </p:cNvSpPr>
              <p:nvPr/>
            </p:nvSpPr>
            <p:spPr bwMode="auto">
              <a:xfrm>
                <a:off x="1352551" y="4351338"/>
                <a:ext cx="41275" cy="42863"/>
              </a:xfrm>
              <a:custGeom>
                <a:avLst/>
                <a:gdLst>
                  <a:gd name="T0" fmla="*/ 26 w 26"/>
                  <a:gd name="T1" fmla="*/ 0 h 27"/>
                  <a:gd name="T2" fmla="*/ 0 w 26"/>
                  <a:gd name="T3" fmla="*/ 0 h 27"/>
                  <a:gd name="T4" fmla="*/ 0 w 26"/>
                  <a:gd name="T5" fmla="*/ 27 h 27"/>
                  <a:gd name="T6" fmla="*/ 26 w 26"/>
                  <a:gd name="T7" fmla="*/ 27 h 27"/>
                  <a:gd name="T8" fmla="*/ 26 w 26"/>
                  <a:gd name="T9" fmla="*/ 0 h 27"/>
                  <a:gd name="T10" fmla="*/ 26 w 26"/>
                  <a:gd name="T11" fmla="*/ 0 h 27"/>
                </a:gdLst>
                <a:ahLst/>
                <a:cxnLst>
                  <a:cxn ang="0">
                    <a:pos x="T0" y="T1"/>
                  </a:cxn>
                  <a:cxn ang="0">
                    <a:pos x="T2" y="T3"/>
                  </a:cxn>
                  <a:cxn ang="0">
                    <a:pos x="T4" y="T5"/>
                  </a:cxn>
                  <a:cxn ang="0">
                    <a:pos x="T6" y="T7"/>
                  </a:cxn>
                  <a:cxn ang="0">
                    <a:pos x="T8" y="T9"/>
                  </a:cxn>
                  <a:cxn ang="0">
                    <a:pos x="T10" y="T11"/>
                  </a:cxn>
                </a:cxnLst>
                <a:rect l="0" t="0" r="r" b="b"/>
                <a:pathLst>
                  <a:path w="26" h="27">
                    <a:moveTo>
                      <a:pt x="26" y="0"/>
                    </a:moveTo>
                    <a:lnTo>
                      <a:pt x="0" y="0"/>
                    </a:lnTo>
                    <a:lnTo>
                      <a:pt x="0" y="27"/>
                    </a:lnTo>
                    <a:lnTo>
                      <a:pt x="26" y="27"/>
                    </a:lnTo>
                    <a:lnTo>
                      <a:pt x="26" y="0"/>
                    </a:lnTo>
                    <a:lnTo>
                      <a:pt x="26"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2" name="Rectangle 91"/>
              <p:cNvSpPr>
                <a:spLocks noChangeArrowheads="1"/>
              </p:cNvSpPr>
              <p:nvPr/>
            </p:nvSpPr>
            <p:spPr bwMode="auto">
              <a:xfrm>
                <a:off x="1352551" y="4422775"/>
                <a:ext cx="41275"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3" name="Rectangle 92"/>
              <p:cNvSpPr>
                <a:spLocks noChangeArrowheads="1"/>
              </p:cNvSpPr>
              <p:nvPr/>
            </p:nvSpPr>
            <p:spPr bwMode="auto">
              <a:xfrm>
                <a:off x="1414463" y="4422775"/>
                <a:ext cx="42863"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4" name="Freeform 93"/>
              <p:cNvSpPr>
                <a:spLocks/>
              </p:cNvSpPr>
              <p:nvPr/>
            </p:nvSpPr>
            <p:spPr bwMode="auto">
              <a:xfrm>
                <a:off x="1414463" y="4349750"/>
                <a:ext cx="42863" cy="41275"/>
              </a:xfrm>
              <a:custGeom>
                <a:avLst/>
                <a:gdLst>
                  <a:gd name="T0" fmla="*/ 27 w 27"/>
                  <a:gd name="T1" fmla="*/ 0 h 26"/>
                  <a:gd name="T2" fmla="*/ 0 w 27"/>
                  <a:gd name="T3" fmla="*/ 0 h 26"/>
                  <a:gd name="T4" fmla="*/ 0 w 27"/>
                  <a:gd name="T5" fmla="*/ 26 h 26"/>
                  <a:gd name="T6" fmla="*/ 27 w 27"/>
                  <a:gd name="T7" fmla="*/ 26 h 26"/>
                  <a:gd name="T8" fmla="*/ 27 w 27"/>
                  <a:gd name="T9" fmla="*/ 0 h 26"/>
                  <a:gd name="T10" fmla="*/ 27 w 27"/>
                  <a:gd name="T11" fmla="*/ 0 h 26"/>
                </a:gdLst>
                <a:ahLst/>
                <a:cxnLst>
                  <a:cxn ang="0">
                    <a:pos x="T0" y="T1"/>
                  </a:cxn>
                  <a:cxn ang="0">
                    <a:pos x="T2" y="T3"/>
                  </a:cxn>
                  <a:cxn ang="0">
                    <a:pos x="T4" y="T5"/>
                  </a:cxn>
                  <a:cxn ang="0">
                    <a:pos x="T6" y="T7"/>
                  </a:cxn>
                  <a:cxn ang="0">
                    <a:pos x="T8" y="T9"/>
                  </a:cxn>
                  <a:cxn ang="0">
                    <a:pos x="T10" y="T11"/>
                  </a:cxn>
                </a:cxnLst>
                <a:rect l="0" t="0" r="r" b="b"/>
                <a:pathLst>
                  <a:path w="27" h="26">
                    <a:moveTo>
                      <a:pt x="27" y="0"/>
                    </a:moveTo>
                    <a:lnTo>
                      <a:pt x="0" y="0"/>
                    </a:lnTo>
                    <a:lnTo>
                      <a:pt x="0" y="26"/>
                    </a:lnTo>
                    <a:lnTo>
                      <a:pt x="27" y="26"/>
                    </a:lnTo>
                    <a:lnTo>
                      <a:pt x="27" y="0"/>
                    </a:lnTo>
                    <a:lnTo>
                      <a:pt x="27"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5" name="Freeform 94"/>
              <p:cNvSpPr>
                <a:spLocks/>
              </p:cNvSpPr>
              <p:nvPr/>
            </p:nvSpPr>
            <p:spPr bwMode="auto">
              <a:xfrm>
                <a:off x="1490663" y="4378325"/>
                <a:ext cx="42863" cy="41275"/>
              </a:xfrm>
              <a:custGeom>
                <a:avLst/>
                <a:gdLst>
                  <a:gd name="T0" fmla="*/ 27 w 27"/>
                  <a:gd name="T1" fmla="*/ 0 h 26"/>
                  <a:gd name="T2" fmla="*/ 0 w 27"/>
                  <a:gd name="T3" fmla="*/ 0 h 26"/>
                  <a:gd name="T4" fmla="*/ 0 w 27"/>
                  <a:gd name="T5" fmla="*/ 26 h 26"/>
                  <a:gd name="T6" fmla="*/ 27 w 27"/>
                  <a:gd name="T7" fmla="*/ 26 h 26"/>
                  <a:gd name="T8" fmla="*/ 27 w 27"/>
                  <a:gd name="T9" fmla="*/ 0 h 26"/>
                  <a:gd name="T10" fmla="*/ 27 w 27"/>
                  <a:gd name="T11" fmla="*/ 0 h 26"/>
                </a:gdLst>
                <a:ahLst/>
                <a:cxnLst>
                  <a:cxn ang="0">
                    <a:pos x="T0" y="T1"/>
                  </a:cxn>
                  <a:cxn ang="0">
                    <a:pos x="T2" y="T3"/>
                  </a:cxn>
                  <a:cxn ang="0">
                    <a:pos x="T4" y="T5"/>
                  </a:cxn>
                  <a:cxn ang="0">
                    <a:pos x="T6" y="T7"/>
                  </a:cxn>
                  <a:cxn ang="0">
                    <a:pos x="T8" y="T9"/>
                  </a:cxn>
                  <a:cxn ang="0">
                    <a:pos x="T10" y="T11"/>
                  </a:cxn>
                </a:cxnLst>
                <a:rect l="0" t="0" r="r" b="b"/>
                <a:pathLst>
                  <a:path w="27" h="26">
                    <a:moveTo>
                      <a:pt x="27" y="0"/>
                    </a:moveTo>
                    <a:lnTo>
                      <a:pt x="0" y="0"/>
                    </a:lnTo>
                    <a:lnTo>
                      <a:pt x="0" y="26"/>
                    </a:lnTo>
                    <a:lnTo>
                      <a:pt x="27" y="26"/>
                    </a:lnTo>
                    <a:lnTo>
                      <a:pt x="27" y="0"/>
                    </a:lnTo>
                    <a:lnTo>
                      <a:pt x="27"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6" name="Rectangle 95"/>
              <p:cNvSpPr>
                <a:spLocks noChangeArrowheads="1"/>
              </p:cNvSpPr>
              <p:nvPr/>
            </p:nvSpPr>
            <p:spPr bwMode="auto">
              <a:xfrm>
                <a:off x="1384301" y="4564063"/>
                <a:ext cx="41275"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7" name="Rectangle 96"/>
              <p:cNvSpPr>
                <a:spLocks noChangeArrowheads="1"/>
              </p:cNvSpPr>
              <p:nvPr/>
            </p:nvSpPr>
            <p:spPr bwMode="auto">
              <a:xfrm>
                <a:off x="1384301" y="4705350"/>
                <a:ext cx="41275" cy="41275"/>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8" name="Freeform 97"/>
              <p:cNvSpPr>
                <a:spLocks/>
              </p:cNvSpPr>
              <p:nvPr/>
            </p:nvSpPr>
            <p:spPr bwMode="auto">
              <a:xfrm>
                <a:off x="1812926" y="3889375"/>
                <a:ext cx="41275" cy="41275"/>
              </a:xfrm>
              <a:custGeom>
                <a:avLst/>
                <a:gdLst>
                  <a:gd name="T0" fmla="*/ 0 w 26"/>
                  <a:gd name="T1" fmla="*/ 26 h 26"/>
                  <a:gd name="T2" fmla="*/ 26 w 26"/>
                  <a:gd name="T3" fmla="*/ 26 h 26"/>
                  <a:gd name="T4" fmla="*/ 13 w 26"/>
                  <a:gd name="T5" fmla="*/ 0 h 26"/>
                  <a:gd name="T6" fmla="*/ 0 w 26"/>
                  <a:gd name="T7" fmla="*/ 26 h 26"/>
                </a:gdLst>
                <a:ahLst/>
                <a:cxnLst>
                  <a:cxn ang="0">
                    <a:pos x="T0" y="T1"/>
                  </a:cxn>
                  <a:cxn ang="0">
                    <a:pos x="T2" y="T3"/>
                  </a:cxn>
                  <a:cxn ang="0">
                    <a:pos x="T4" y="T5"/>
                  </a:cxn>
                  <a:cxn ang="0">
                    <a:pos x="T6" y="T7"/>
                  </a:cxn>
                </a:cxnLst>
                <a:rect l="0" t="0" r="r" b="b"/>
                <a:pathLst>
                  <a:path w="26" h="26">
                    <a:moveTo>
                      <a:pt x="0" y="26"/>
                    </a:moveTo>
                    <a:lnTo>
                      <a:pt x="26" y="26"/>
                    </a:lnTo>
                    <a:lnTo>
                      <a:pt x="13" y="0"/>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69" name="Freeform 98"/>
              <p:cNvSpPr>
                <a:spLocks/>
              </p:cNvSpPr>
              <p:nvPr/>
            </p:nvSpPr>
            <p:spPr bwMode="auto">
              <a:xfrm>
                <a:off x="1851026" y="3548063"/>
                <a:ext cx="42863" cy="42863"/>
              </a:xfrm>
              <a:custGeom>
                <a:avLst/>
                <a:gdLst>
                  <a:gd name="T0" fmla="*/ 0 w 27"/>
                  <a:gd name="T1" fmla="*/ 27 h 27"/>
                  <a:gd name="T2" fmla="*/ 27 w 27"/>
                  <a:gd name="T3" fmla="*/ 27 h 27"/>
                  <a:gd name="T4" fmla="*/ 14 w 27"/>
                  <a:gd name="T5" fmla="*/ 0 h 27"/>
                  <a:gd name="T6" fmla="*/ 0 w 27"/>
                  <a:gd name="T7" fmla="*/ 27 h 27"/>
                  <a:gd name="T8" fmla="*/ 0 w 27"/>
                  <a:gd name="T9" fmla="*/ 27 h 27"/>
                </a:gdLst>
                <a:ahLst/>
                <a:cxnLst>
                  <a:cxn ang="0">
                    <a:pos x="T0" y="T1"/>
                  </a:cxn>
                  <a:cxn ang="0">
                    <a:pos x="T2" y="T3"/>
                  </a:cxn>
                  <a:cxn ang="0">
                    <a:pos x="T4" y="T5"/>
                  </a:cxn>
                  <a:cxn ang="0">
                    <a:pos x="T6" y="T7"/>
                  </a:cxn>
                  <a:cxn ang="0">
                    <a:pos x="T8" y="T9"/>
                  </a:cxn>
                </a:cxnLst>
                <a:rect l="0" t="0" r="r" b="b"/>
                <a:pathLst>
                  <a:path w="27" h="27">
                    <a:moveTo>
                      <a:pt x="0" y="27"/>
                    </a:moveTo>
                    <a:lnTo>
                      <a:pt x="27" y="27"/>
                    </a:lnTo>
                    <a:lnTo>
                      <a:pt x="14" y="0"/>
                    </a:lnTo>
                    <a:lnTo>
                      <a:pt x="0" y="27"/>
                    </a:lnTo>
                    <a:lnTo>
                      <a:pt x="0" y="27"/>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0" name="Freeform 99"/>
              <p:cNvSpPr>
                <a:spLocks/>
              </p:cNvSpPr>
              <p:nvPr/>
            </p:nvSpPr>
            <p:spPr bwMode="auto">
              <a:xfrm>
                <a:off x="1882776" y="3889375"/>
                <a:ext cx="42863" cy="41275"/>
              </a:xfrm>
              <a:custGeom>
                <a:avLst/>
                <a:gdLst>
                  <a:gd name="T0" fmla="*/ 0 w 27"/>
                  <a:gd name="T1" fmla="*/ 26 h 26"/>
                  <a:gd name="T2" fmla="*/ 27 w 27"/>
                  <a:gd name="T3" fmla="*/ 26 h 26"/>
                  <a:gd name="T4" fmla="*/ 13 w 27"/>
                  <a:gd name="T5" fmla="*/ 0 h 26"/>
                  <a:gd name="T6" fmla="*/ 0 w 27"/>
                  <a:gd name="T7" fmla="*/ 26 h 26"/>
                </a:gdLst>
                <a:ahLst/>
                <a:cxnLst>
                  <a:cxn ang="0">
                    <a:pos x="T0" y="T1"/>
                  </a:cxn>
                  <a:cxn ang="0">
                    <a:pos x="T2" y="T3"/>
                  </a:cxn>
                  <a:cxn ang="0">
                    <a:pos x="T4" y="T5"/>
                  </a:cxn>
                  <a:cxn ang="0">
                    <a:pos x="T6" y="T7"/>
                  </a:cxn>
                </a:cxnLst>
                <a:rect l="0" t="0" r="r" b="b"/>
                <a:pathLst>
                  <a:path w="27" h="26">
                    <a:moveTo>
                      <a:pt x="0" y="26"/>
                    </a:moveTo>
                    <a:lnTo>
                      <a:pt x="27" y="26"/>
                    </a:lnTo>
                    <a:lnTo>
                      <a:pt x="13" y="0"/>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1" name="Freeform 100"/>
              <p:cNvSpPr>
                <a:spLocks/>
              </p:cNvSpPr>
              <p:nvPr/>
            </p:nvSpPr>
            <p:spPr bwMode="auto">
              <a:xfrm>
                <a:off x="1851026" y="4011613"/>
                <a:ext cx="42863" cy="41275"/>
              </a:xfrm>
              <a:custGeom>
                <a:avLst/>
                <a:gdLst>
                  <a:gd name="T0" fmla="*/ 0 w 27"/>
                  <a:gd name="T1" fmla="*/ 26 h 26"/>
                  <a:gd name="T2" fmla="*/ 27 w 27"/>
                  <a:gd name="T3" fmla="*/ 26 h 26"/>
                  <a:gd name="T4" fmla="*/ 14 w 27"/>
                  <a:gd name="T5" fmla="*/ 0 h 26"/>
                  <a:gd name="T6" fmla="*/ 0 w 27"/>
                  <a:gd name="T7" fmla="*/ 26 h 26"/>
                  <a:gd name="T8" fmla="*/ 0 w 27"/>
                  <a:gd name="T9" fmla="*/ 26 h 26"/>
                </a:gdLst>
                <a:ahLst/>
                <a:cxnLst>
                  <a:cxn ang="0">
                    <a:pos x="T0" y="T1"/>
                  </a:cxn>
                  <a:cxn ang="0">
                    <a:pos x="T2" y="T3"/>
                  </a:cxn>
                  <a:cxn ang="0">
                    <a:pos x="T4" y="T5"/>
                  </a:cxn>
                  <a:cxn ang="0">
                    <a:pos x="T6" y="T7"/>
                  </a:cxn>
                  <a:cxn ang="0">
                    <a:pos x="T8" y="T9"/>
                  </a:cxn>
                </a:cxnLst>
                <a:rect l="0" t="0" r="r" b="b"/>
                <a:pathLst>
                  <a:path w="27" h="26">
                    <a:moveTo>
                      <a:pt x="0" y="26"/>
                    </a:moveTo>
                    <a:lnTo>
                      <a:pt x="27" y="26"/>
                    </a:lnTo>
                    <a:lnTo>
                      <a:pt x="14" y="0"/>
                    </a:lnTo>
                    <a:lnTo>
                      <a:pt x="0" y="26"/>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2" name="Freeform 101"/>
              <p:cNvSpPr>
                <a:spLocks/>
              </p:cNvSpPr>
              <p:nvPr/>
            </p:nvSpPr>
            <p:spPr bwMode="auto">
              <a:xfrm>
                <a:off x="1851026" y="4100513"/>
                <a:ext cx="42863" cy="39688"/>
              </a:xfrm>
              <a:custGeom>
                <a:avLst/>
                <a:gdLst>
                  <a:gd name="T0" fmla="*/ 0 w 27"/>
                  <a:gd name="T1" fmla="*/ 25 h 25"/>
                  <a:gd name="T2" fmla="*/ 27 w 27"/>
                  <a:gd name="T3" fmla="*/ 25 h 25"/>
                  <a:gd name="T4" fmla="*/ 14 w 27"/>
                  <a:gd name="T5" fmla="*/ 0 h 25"/>
                  <a:gd name="T6" fmla="*/ 0 w 27"/>
                  <a:gd name="T7" fmla="*/ 25 h 25"/>
                  <a:gd name="T8" fmla="*/ 0 w 27"/>
                  <a:gd name="T9" fmla="*/ 25 h 25"/>
                </a:gdLst>
                <a:ahLst/>
                <a:cxnLst>
                  <a:cxn ang="0">
                    <a:pos x="T0" y="T1"/>
                  </a:cxn>
                  <a:cxn ang="0">
                    <a:pos x="T2" y="T3"/>
                  </a:cxn>
                  <a:cxn ang="0">
                    <a:pos x="T4" y="T5"/>
                  </a:cxn>
                  <a:cxn ang="0">
                    <a:pos x="T6" y="T7"/>
                  </a:cxn>
                  <a:cxn ang="0">
                    <a:pos x="T8" y="T9"/>
                  </a:cxn>
                </a:cxnLst>
                <a:rect l="0" t="0" r="r" b="b"/>
                <a:pathLst>
                  <a:path w="27" h="25">
                    <a:moveTo>
                      <a:pt x="0" y="25"/>
                    </a:moveTo>
                    <a:lnTo>
                      <a:pt x="27" y="25"/>
                    </a:lnTo>
                    <a:lnTo>
                      <a:pt x="14" y="0"/>
                    </a:lnTo>
                    <a:lnTo>
                      <a:pt x="0" y="25"/>
                    </a:lnTo>
                    <a:lnTo>
                      <a:pt x="0" y="25"/>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3" name="Freeform 102"/>
              <p:cNvSpPr>
                <a:spLocks/>
              </p:cNvSpPr>
              <p:nvPr/>
            </p:nvSpPr>
            <p:spPr bwMode="auto">
              <a:xfrm>
                <a:off x="1812926" y="4244975"/>
                <a:ext cx="41275" cy="41275"/>
              </a:xfrm>
              <a:custGeom>
                <a:avLst/>
                <a:gdLst>
                  <a:gd name="T0" fmla="*/ 0 w 26"/>
                  <a:gd name="T1" fmla="*/ 26 h 26"/>
                  <a:gd name="T2" fmla="*/ 26 w 26"/>
                  <a:gd name="T3" fmla="*/ 26 h 26"/>
                  <a:gd name="T4" fmla="*/ 13 w 26"/>
                  <a:gd name="T5" fmla="*/ 0 h 26"/>
                  <a:gd name="T6" fmla="*/ 0 w 26"/>
                  <a:gd name="T7" fmla="*/ 26 h 26"/>
                </a:gdLst>
                <a:ahLst/>
                <a:cxnLst>
                  <a:cxn ang="0">
                    <a:pos x="T0" y="T1"/>
                  </a:cxn>
                  <a:cxn ang="0">
                    <a:pos x="T2" y="T3"/>
                  </a:cxn>
                  <a:cxn ang="0">
                    <a:pos x="T4" y="T5"/>
                  </a:cxn>
                  <a:cxn ang="0">
                    <a:pos x="T6" y="T7"/>
                  </a:cxn>
                </a:cxnLst>
                <a:rect l="0" t="0" r="r" b="b"/>
                <a:pathLst>
                  <a:path w="26" h="26">
                    <a:moveTo>
                      <a:pt x="0" y="26"/>
                    </a:moveTo>
                    <a:lnTo>
                      <a:pt x="26" y="26"/>
                    </a:lnTo>
                    <a:lnTo>
                      <a:pt x="13" y="0"/>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4" name="Freeform 103"/>
              <p:cNvSpPr>
                <a:spLocks/>
              </p:cNvSpPr>
              <p:nvPr/>
            </p:nvSpPr>
            <p:spPr bwMode="auto">
              <a:xfrm>
                <a:off x="1747838" y="4310063"/>
                <a:ext cx="41275" cy="41275"/>
              </a:xfrm>
              <a:custGeom>
                <a:avLst/>
                <a:gdLst>
                  <a:gd name="T0" fmla="*/ 0 w 26"/>
                  <a:gd name="T1" fmla="*/ 26 h 26"/>
                  <a:gd name="T2" fmla="*/ 26 w 26"/>
                  <a:gd name="T3" fmla="*/ 26 h 26"/>
                  <a:gd name="T4" fmla="*/ 13 w 26"/>
                  <a:gd name="T5" fmla="*/ 0 h 26"/>
                  <a:gd name="T6" fmla="*/ 0 w 26"/>
                  <a:gd name="T7" fmla="*/ 26 h 26"/>
                  <a:gd name="T8" fmla="*/ 0 w 26"/>
                  <a:gd name="T9" fmla="*/ 26 h 26"/>
                </a:gdLst>
                <a:ahLst/>
                <a:cxnLst>
                  <a:cxn ang="0">
                    <a:pos x="T0" y="T1"/>
                  </a:cxn>
                  <a:cxn ang="0">
                    <a:pos x="T2" y="T3"/>
                  </a:cxn>
                  <a:cxn ang="0">
                    <a:pos x="T4" y="T5"/>
                  </a:cxn>
                  <a:cxn ang="0">
                    <a:pos x="T6" y="T7"/>
                  </a:cxn>
                  <a:cxn ang="0">
                    <a:pos x="T8" y="T9"/>
                  </a:cxn>
                </a:cxnLst>
                <a:rect l="0" t="0" r="r" b="b"/>
                <a:pathLst>
                  <a:path w="26" h="26">
                    <a:moveTo>
                      <a:pt x="0" y="26"/>
                    </a:moveTo>
                    <a:lnTo>
                      <a:pt x="26" y="26"/>
                    </a:lnTo>
                    <a:lnTo>
                      <a:pt x="13" y="0"/>
                    </a:lnTo>
                    <a:lnTo>
                      <a:pt x="0" y="26"/>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5" name="Freeform 104"/>
              <p:cNvSpPr>
                <a:spLocks/>
              </p:cNvSpPr>
              <p:nvPr/>
            </p:nvSpPr>
            <p:spPr bwMode="auto">
              <a:xfrm>
                <a:off x="1809751" y="4359275"/>
                <a:ext cx="41275" cy="42863"/>
              </a:xfrm>
              <a:custGeom>
                <a:avLst/>
                <a:gdLst>
                  <a:gd name="T0" fmla="*/ 0 w 26"/>
                  <a:gd name="T1" fmla="*/ 27 h 27"/>
                  <a:gd name="T2" fmla="*/ 26 w 26"/>
                  <a:gd name="T3" fmla="*/ 27 h 27"/>
                  <a:gd name="T4" fmla="*/ 13 w 26"/>
                  <a:gd name="T5" fmla="*/ 0 h 27"/>
                  <a:gd name="T6" fmla="*/ 0 w 26"/>
                  <a:gd name="T7" fmla="*/ 27 h 27"/>
                </a:gdLst>
                <a:ahLst/>
                <a:cxnLst>
                  <a:cxn ang="0">
                    <a:pos x="T0" y="T1"/>
                  </a:cxn>
                  <a:cxn ang="0">
                    <a:pos x="T2" y="T3"/>
                  </a:cxn>
                  <a:cxn ang="0">
                    <a:pos x="T4" y="T5"/>
                  </a:cxn>
                  <a:cxn ang="0">
                    <a:pos x="T6" y="T7"/>
                  </a:cxn>
                </a:cxnLst>
                <a:rect l="0" t="0" r="r" b="b"/>
                <a:pathLst>
                  <a:path w="26" h="27">
                    <a:moveTo>
                      <a:pt x="0" y="27"/>
                    </a:moveTo>
                    <a:lnTo>
                      <a:pt x="26" y="27"/>
                    </a:lnTo>
                    <a:lnTo>
                      <a:pt x="13" y="0"/>
                    </a:lnTo>
                    <a:lnTo>
                      <a:pt x="0" y="27"/>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6" name="Freeform 105"/>
              <p:cNvSpPr>
                <a:spLocks/>
              </p:cNvSpPr>
              <p:nvPr/>
            </p:nvSpPr>
            <p:spPr bwMode="auto">
              <a:xfrm>
                <a:off x="1809751" y="4386263"/>
                <a:ext cx="41275" cy="41275"/>
              </a:xfrm>
              <a:custGeom>
                <a:avLst/>
                <a:gdLst>
                  <a:gd name="T0" fmla="*/ 0 w 26"/>
                  <a:gd name="T1" fmla="*/ 26 h 26"/>
                  <a:gd name="T2" fmla="*/ 26 w 26"/>
                  <a:gd name="T3" fmla="*/ 26 h 26"/>
                  <a:gd name="T4" fmla="*/ 13 w 26"/>
                  <a:gd name="T5" fmla="*/ 0 h 26"/>
                  <a:gd name="T6" fmla="*/ 0 w 26"/>
                  <a:gd name="T7" fmla="*/ 26 h 26"/>
                </a:gdLst>
                <a:ahLst/>
                <a:cxnLst>
                  <a:cxn ang="0">
                    <a:pos x="T0" y="T1"/>
                  </a:cxn>
                  <a:cxn ang="0">
                    <a:pos x="T2" y="T3"/>
                  </a:cxn>
                  <a:cxn ang="0">
                    <a:pos x="T4" y="T5"/>
                  </a:cxn>
                  <a:cxn ang="0">
                    <a:pos x="T6" y="T7"/>
                  </a:cxn>
                </a:cxnLst>
                <a:rect l="0" t="0" r="r" b="b"/>
                <a:pathLst>
                  <a:path w="26" h="26">
                    <a:moveTo>
                      <a:pt x="0" y="26"/>
                    </a:moveTo>
                    <a:lnTo>
                      <a:pt x="26" y="26"/>
                    </a:lnTo>
                    <a:lnTo>
                      <a:pt x="13" y="0"/>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7" name="Freeform 106"/>
              <p:cNvSpPr>
                <a:spLocks/>
              </p:cNvSpPr>
              <p:nvPr/>
            </p:nvSpPr>
            <p:spPr bwMode="auto">
              <a:xfrm>
                <a:off x="1882776" y="4432300"/>
                <a:ext cx="42863" cy="42863"/>
              </a:xfrm>
              <a:custGeom>
                <a:avLst/>
                <a:gdLst>
                  <a:gd name="T0" fmla="*/ 0 w 27"/>
                  <a:gd name="T1" fmla="*/ 27 h 27"/>
                  <a:gd name="T2" fmla="*/ 27 w 27"/>
                  <a:gd name="T3" fmla="*/ 27 h 27"/>
                  <a:gd name="T4" fmla="*/ 13 w 27"/>
                  <a:gd name="T5" fmla="*/ 0 h 27"/>
                  <a:gd name="T6" fmla="*/ 0 w 27"/>
                  <a:gd name="T7" fmla="*/ 27 h 27"/>
                </a:gdLst>
                <a:ahLst/>
                <a:cxnLst>
                  <a:cxn ang="0">
                    <a:pos x="T0" y="T1"/>
                  </a:cxn>
                  <a:cxn ang="0">
                    <a:pos x="T2" y="T3"/>
                  </a:cxn>
                  <a:cxn ang="0">
                    <a:pos x="T4" y="T5"/>
                  </a:cxn>
                  <a:cxn ang="0">
                    <a:pos x="T6" y="T7"/>
                  </a:cxn>
                </a:cxnLst>
                <a:rect l="0" t="0" r="r" b="b"/>
                <a:pathLst>
                  <a:path w="27" h="27">
                    <a:moveTo>
                      <a:pt x="0" y="27"/>
                    </a:moveTo>
                    <a:lnTo>
                      <a:pt x="27" y="27"/>
                    </a:lnTo>
                    <a:lnTo>
                      <a:pt x="13" y="0"/>
                    </a:lnTo>
                    <a:lnTo>
                      <a:pt x="0" y="27"/>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8" name="Freeform 107"/>
              <p:cNvSpPr>
                <a:spLocks/>
              </p:cNvSpPr>
              <p:nvPr/>
            </p:nvSpPr>
            <p:spPr bwMode="auto">
              <a:xfrm>
                <a:off x="1882776" y="4346575"/>
                <a:ext cx="42863" cy="39688"/>
              </a:xfrm>
              <a:custGeom>
                <a:avLst/>
                <a:gdLst>
                  <a:gd name="T0" fmla="*/ 0 w 27"/>
                  <a:gd name="T1" fmla="*/ 25 h 25"/>
                  <a:gd name="T2" fmla="*/ 27 w 27"/>
                  <a:gd name="T3" fmla="*/ 25 h 25"/>
                  <a:gd name="T4" fmla="*/ 13 w 27"/>
                  <a:gd name="T5" fmla="*/ 0 h 25"/>
                  <a:gd name="T6" fmla="*/ 0 w 27"/>
                  <a:gd name="T7" fmla="*/ 25 h 25"/>
                  <a:gd name="T8" fmla="*/ 0 w 27"/>
                  <a:gd name="T9" fmla="*/ 25 h 25"/>
                </a:gdLst>
                <a:ahLst/>
                <a:cxnLst>
                  <a:cxn ang="0">
                    <a:pos x="T0" y="T1"/>
                  </a:cxn>
                  <a:cxn ang="0">
                    <a:pos x="T2" y="T3"/>
                  </a:cxn>
                  <a:cxn ang="0">
                    <a:pos x="T4" y="T5"/>
                  </a:cxn>
                  <a:cxn ang="0">
                    <a:pos x="T6" y="T7"/>
                  </a:cxn>
                  <a:cxn ang="0">
                    <a:pos x="T8" y="T9"/>
                  </a:cxn>
                </a:cxnLst>
                <a:rect l="0" t="0" r="r" b="b"/>
                <a:pathLst>
                  <a:path w="27" h="25">
                    <a:moveTo>
                      <a:pt x="0" y="25"/>
                    </a:moveTo>
                    <a:lnTo>
                      <a:pt x="27" y="25"/>
                    </a:lnTo>
                    <a:lnTo>
                      <a:pt x="13" y="0"/>
                    </a:lnTo>
                    <a:lnTo>
                      <a:pt x="0" y="25"/>
                    </a:lnTo>
                    <a:lnTo>
                      <a:pt x="0" y="25"/>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79" name="Freeform 108"/>
              <p:cNvSpPr>
                <a:spLocks/>
              </p:cNvSpPr>
              <p:nvPr/>
            </p:nvSpPr>
            <p:spPr bwMode="auto">
              <a:xfrm>
                <a:off x="1882776" y="4283075"/>
                <a:ext cx="42863" cy="42863"/>
              </a:xfrm>
              <a:custGeom>
                <a:avLst/>
                <a:gdLst>
                  <a:gd name="T0" fmla="*/ 0 w 27"/>
                  <a:gd name="T1" fmla="*/ 27 h 27"/>
                  <a:gd name="T2" fmla="*/ 27 w 27"/>
                  <a:gd name="T3" fmla="*/ 27 h 27"/>
                  <a:gd name="T4" fmla="*/ 13 w 27"/>
                  <a:gd name="T5" fmla="*/ 0 h 27"/>
                  <a:gd name="T6" fmla="*/ 0 w 27"/>
                  <a:gd name="T7" fmla="*/ 27 h 27"/>
                </a:gdLst>
                <a:ahLst/>
                <a:cxnLst>
                  <a:cxn ang="0">
                    <a:pos x="T0" y="T1"/>
                  </a:cxn>
                  <a:cxn ang="0">
                    <a:pos x="T2" y="T3"/>
                  </a:cxn>
                  <a:cxn ang="0">
                    <a:pos x="T4" y="T5"/>
                  </a:cxn>
                  <a:cxn ang="0">
                    <a:pos x="T6" y="T7"/>
                  </a:cxn>
                </a:cxnLst>
                <a:rect l="0" t="0" r="r" b="b"/>
                <a:pathLst>
                  <a:path w="27" h="27">
                    <a:moveTo>
                      <a:pt x="0" y="27"/>
                    </a:moveTo>
                    <a:lnTo>
                      <a:pt x="27" y="27"/>
                    </a:lnTo>
                    <a:lnTo>
                      <a:pt x="13" y="0"/>
                    </a:lnTo>
                    <a:lnTo>
                      <a:pt x="0" y="27"/>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0" name="Freeform 109"/>
              <p:cNvSpPr>
                <a:spLocks/>
              </p:cNvSpPr>
              <p:nvPr/>
            </p:nvSpPr>
            <p:spPr bwMode="auto">
              <a:xfrm>
                <a:off x="1951038" y="4310063"/>
                <a:ext cx="41275" cy="41275"/>
              </a:xfrm>
              <a:custGeom>
                <a:avLst/>
                <a:gdLst>
                  <a:gd name="T0" fmla="*/ 0 w 26"/>
                  <a:gd name="T1" fmla="*/ 26 h 26"/>
                  <a:gd name="T2" fmla="*/ 26 w 26"/>
                  <a:gd name="T3" fmla="*/ 26 h 26"/>
                  <a:gd name="T4" fmla="*/ 13 w 26"/>
                  <a:gd name="T5" fmla="*/ 0 h 26"/>
                  <a:gd name="T6" fmla="*/ 0 w 26"/>
                  <a:gd name="T7" fmla="*/ 26 h 26"/>
                  <a:gd name="T8" fmla="*/ 0 w 26"/>
                  <a:gd name="T9" fmla="*/ 26 h 26"/>
                </a:gdLst>
                <a:ahLst/>
                <a:cxnLst>
                  <a:cxn ang="0">
                    <a:pos x="T0" y="T1"/>
                  </a:cxn>
                  <a:cxn ang="0">
                    <a:pos x="T2" y="T3"/>
                  </a:cxn>
                  <a:cxn ang="0">
                    <a:pos x="T4" y="T5"/>
                  </a:cxn>
                  <a:cxn ang="0">
                    <a:pos x="T6" y="T7"/>
                  </a:cxn>
                  <a:cxn ang="0">
                    <a:pos x="T8" y="T9"/>
                  </a:cxn>
                </a:cxnLst>
                <a:rect l="0" t="0" r="r" b="b"/>
                <a:pathLst>
                  <a:path w="26" h="26">
                    <a:moveTo>
                      <a:pt x="0" y="26"/>
                    </a:moveTo>
                    <a:lnTo>
                      <a:pt x="26" y="26"/>
                    </a:lnTo>
                    <a:lnTo>
                      <a:pt x="13" y="0"/>
                    </a:lnTo>
                    <a:lnTo>
                      <a:pt x="0" y="26"/>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1" name="Freeform 110"/>
              <p:cNvSpPr>
                <a:spLocks/>
              </p:cNvSpPr>
              <p:nvPr/>
            </p:nvSpPr>
            <p:spPr bwMode="auto">
              <a:xfrm>
                <a:off x="1849438" y="4705350"/>
                <a:ext cx="41275" cy="41275"/>
              </a:xfrm>
              <a:custGeom>
                <a:avLst/>
                <a:gdLst>
                  <a:gd name="T0" fmla="*/ 0 w 26"/>
                  <a:gd name="T1" fmla="*/ 26 h 26"/>
                  <a:gd name="T2" fmla="*/ 26 w 26"/>
                  <a:gd name="T3" fmla="*/ 26 h 26"/>
                  <a:gd name="T4" fmla="*/ 13 w 26"/>
                  <a:gd name="T5" fmla="*/ 0 h 26"/>
                  <a:gd name="T6" fmla="*/ 0 w 26"/>
                  <a:gd name="T7" fmla="*/ 26 h 26"/>
                </a:gdLst>
                <a:ahLst/>
                <a:cxnLst>
                  <a:cxn ang="0">
                    <a:pos x="T0" y="T1"/>
                  </a:cxn>
                  <a:cxn ang="0">
                    <a:pos x="T2" y="T3"/>
                  </a:cxn>
                  <a:cxn ang="0">
                    <a:pos x="T4" y="T5"/>
                  </a:cxn>
                  <a:cxn ang="0">
                    <a:pos x="T6" y="T7"/>
                  </a:cxn>
                </a:cxnLst>
                <a:rect l="0" t="0" r="r" b="b"/>
                <a:pathLst>
                  <a:path w="26" h="26">
                    <a:moveTo>
                      <a:pt x="0" y="26"/>
                    </a:moveTo>
                    <a:lnTo>
                      <a:pt x="26" y="26"/>
                    </a:lnTo>
                    <a:lnTo>
                      <a:pt x="13" y="0"/>
                    </a:lnTo>
                    <a:lnTo>
                      <a:pt x="0" y="26"/>
                    </a:lnTo>
                    <a:close/>
                  </a:path>
                </a:pathLst>
              </a:custGeom>
              <a:solidFill>
                <a:srgbClr val="9900FF"/>
              </a:solidFill>
              <a:ln w="0">
                <a:solidFill>
                  <a:srgbClr val="99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2" name="Freeform 111"/>
              <p:cNvSpPr>
                <a:spLocks/>
              </p:cNvSpPr>
              <p:nvPr/>
            </p:nvSpPr>
            <p:spPr bwMode="auto">
              <a:xfrm>
                <a:off x="2314576" y="4011613"/>
                <a:ext cx="41275" cy="41275"/>
              </a:xfrm>
              <a:custGeom>
                <a:avLst/>
                <a:gdLst>
                  <a:gd name="T0" fmla="*/ 0 w 26"/>
                  <a:gd name="T1" fmla="*/ 0 h 26"/>
                  <a:gd name="T2" fmla="*/ 13 w 26"/>
                  <a:gd name="T3" fmla="*/ 26 h 26"/>
                  <a:gd name="T4" fmla="*/ 26 w 26"/>
                  <a:gd name="T5" fmla="*/ 0 h 26"/>
                  <a:gd name="T6" fmla="*/ 0 w 26"/>
                  <a:gd name="T7" fmla="*/ 0 h 26"/>
                </a:gdLst>
                <a:ahLst/>
                <a:cxnLst>
                  <a:cxn ang="0">
                    <a:pos x="T0" y="T1"/>
                  </a:cxn>
                  <a:cxn ang="0">
                    <a:pos x="T2" y="T3"/>
                  </a:cxn>
                  <a:cxn ang="0">
                    <a:pos x="T4" y="T5"/>
                  </a:cxn>
                  <a:cxn ang="0">
                    <a:pos x="T6" y="T7"/>
                  </a:cxn>
                </a:cxnLst>
                <a:rect l="0" t="0" r="r" b="b"/>
                <a:pathLst>
                  <a:path w="26" h="26">
                    <a:moveTo>
                      <a:pt x="0" y="0"/>
                    </a:moveTo>
                    <a:lnTo>
                      <a:pt x="13" y="26"/>
                    </a:lnTo>
                    <a:lnTo>
                      <a:pt x="26"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3" name="Freeform 112"/>
              <p:cNvSpPr>
                <a:spLocks/>
              </p:cNvSpPr>
              <p:nvPr/>
            </p:nvSpPr>
            <p:spPr bwMode="auto">
              <a:xfrm>
                <a:off x="2314576" y="4092575"/>
                <a:ext cx="41275" cy="41275"/>
              </a:xfrm>
              <a:custGeom>
                <a:avLst/>
                <a:gdLst>
                  <a:gd name="T0" fmla="*/ 0 w 26"/>
                  <a:gd name="T1" fmla="*/ 0 h 26"/>
                  <a:gd name="T2" fmla="*/ 13 w 26"/>
                  <a:gd name="T3" fmla="*/ 26 h 26"/>
                  <a:gd name="T4" fmla="*/ 26 w 26"/>
                  <a:gd name="T5" fmla="*/ 0 h 26"/>
                  <a:gd name="T6" fmla="*/ 0 w 26"/>
                  <a:gd name="T7" fmla="*/ 0 h 26"/>
                  <a:gd name="T8" fmla="*/ 0 w 26"/>
                  <a:gd name="T9" fmla="*/ 0 h 26"/>
                </a:gdLst>
                <a:ahLst/>
                <a:cxnLst>
                  <a:cxn ang="0">
                    <a:pos x="T0" y="T1"/>
                  </a:cxn>
                  <a:cxn ang="0">
                    <a:pos x="T2" y="T3"/>
                  </a:cxn>
                  <a:cxn ang="0">
                    <a:pos x="T4" y="T5"/>
                  </a:cxn>
                  <a:cxn ang="0">
                    <a:pos x="T6" y="T7"/>
                  </a:cxn>
                  <a:cxn ang="0">
                    <a:pos x="T8" y="T9"/>
                  </a:cxn>
                </a:cxnLst>
                <a:rect l="0" t="0" r="r" b="b"/>
                <a:pathLst>
                  <a:path w="26" h="26">
                    <a:moveTo>
                      <a:pt x="0" y="0"/>
                    </a:moveTo>
                    <a:lnTo>
                      <a:pt x="13" y="26"/>
                    </a:lnTo>
                    <a:lnTo>
                      <a:pt x="26" y="0"/>
                    </a:lnTo>
                    <a:lnTo>
                      <a:pt x="0"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4" name="Freeform 113"/>
              <p:cNvSpPr>
                <a:spLocks/>
              </p:cNvSpPr>
              <p:nvPr/>
            </p:nvSpPr>
            <p:spPr bwMode="auto">
              <a:xfrm>
                <a:off x="2249488" y="4244975"/>
                <a:ext cx="41275" cy="38100"/>
              </a:xfrm>
              <a:custGeom>
                <a:avLst/>
                <a:gdLst>
                  <a:gd name="T0" fmla="*/ 0 w 26"/>
                  <a:gd name="T1" fmla="*/ 0 h 24"/>
                  <a:gd name="T2" fmla="*/ 13 w 26"/>
                  <a:gd name="T3" fmla="*/ 24 h 24"/>
                  <a:gd name="T4" fmla="*/ 26 w 26"/>
                  <a:gd name="T5" fmla="*/ 0 h 24"/>
                  <a:gd name="T6" fmla="*/ 0 w 26"/>
                  <a:gd name="T7" fmla="*/ 0 h 24"/>
                  <a:gd name="T8" fmla="*/ 0 w 26"/>
                  <a:gd name="T9" fmla="*/ 0 h 24"/>
                </a:gdLst>
                <a:ahLst/>
                <a:cxnLst>
                  <a:cxn ang="0">
                    <a:pos x="T0" y="T1"/>
                  </a:cxn>
                  <a:cxn ang="0">
                    <a:pos x="T2" y="T3"/>
                  </a:cxn>
                  <a:cxn ang="0">
                    <a:pos x="T4" y="T5"/>
                  </a:cxn>
                  <a:cxn ang="0">
                    <a:pos x="T6" y="T7"/>
                  </a:cxn>
                  <a:cxn ang="0">
                    <a:pos x="T8" y="T9"/>
                  </a:cxn>
                </a:cxnLst>
                <a:rect l="0" t="0" r="r" b="b"/>
                <a:pathLst>
                  <a:path w="26" h="24">
                    <a:moveTo>
                      <a:pt x="0" y="0"/>
                    </a:moveTo>
                    <a:lnTo>
                      <a:pt x="13" y="24"/>
                    </a:lnTo>
                    <a:lnTo>
                      <a:pt x="26" y="0"/>
                    </a:lnTo>
                    <a:lnTo>
                      <a:pt x="0"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5" name="Freeform 114"/>
              <p:cNvSpPr>
                <a:spLocks/>
              </p:cNvSpPr>
              <p:nvPr/>
            </p:nvSpPr>
            <p:spPr bwMode="auto">
              <a:xfrm>
                <a:off x="2314576" y="4213225"/>
                <a:ext cx="41275" cy="41275"/>
              </a:xfrm>
              <a:custGeom>
                <a:avLst/>
                <a:gdLst>
                  <a:gd name="T0" fmla="*/ 0 w 26"/>
                  <a:gd name="T1" fmla="*/ 0 h 26"/>
                  <a:gd name="T2" fmla="*/ 13 w 26"/>
                  <a:gd name="T3" fmla="*/ 26 h 26"/>
                  <a:gd name="T4" fmla="*/ 26 w 26"/>
                  <a:gd name="T5" fmla="*/ 0 h 26"/>
                  <a:gd name="T6" fmla="*/ 0 w 26"/>
                  <a:gd name="T7" fmla="*/ 0 h 26"/>
                  <a:gd name="T8" fmla="*/ 0 w 26"/>
                  <a:gd name="T9" fmla="*/ 0 h 26"/>
                </a:gdLst>
                <a:ahLst/>
                <a:cxnLst>
                  <a:cxn ang="0">
                    <a:pos x="T0" y="T1"/>
                  </a:cxn>
                  <a:cxn ang="0">
                    <a:pos x="T2" y="T3"/>
                  </a:cxn>
                  <a:cxn ang="0">
                    <a:pos x="T4" y="T5"/>
                  </a:cxn>
                  <a:cxn ang="0">
                    <a:pos x="T6" y="T7"/>
                  </a:cxn>
                  <a:cxn ang="0">
                    <a:pos x="T8" y="T9"/>
                  </a:cxn>
                </a:cxnLst>
                <a:rect l="0" t="0" r="r" b="b"/>
                <a:pathLst>
                  <a:path w="26" h="26">
                    <a:moveTo>
                      <a:pt x="0" y="0"/>
                    </a:moveTo>
                    <a:lnTo>
                      <a:pt x="13" y="26"/>
                    </a:lnTo>
                    <a:lnTo>
                      <a:pt x="26" y="0"/>
                    </a:lnTo>
                    <a:lnTo>
                      <a:pt x="0"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6" name="Freeform 115"/>
              <p:cNvSpPr>
                <a:spLocks/>
              </p:cNvSpPr>
              <p:nvPr/>
            </p:nvSpPr>
            <p:spPr bwMode="auto">
              <a:xfrm>
                <a:off x="2314576" y="4233863"/>
                <a:ext cx="41275" cy="41275"/>
              </a:xfrm>
              <a:custGeom>
                <a:avLst/>
                <a:gdLst>
                  <a:gd name="T0" fmla="*/ 0 w 26"/>
                  <a:gd name="T1" fmla="*/ 0 h 26"/>
                  <a:gd name="T2" fmla="*/ 13 w 26"/>
                  <a:gd name="T3" fmla="*/ 26 h 26"/>
                  <a:gd name="T4" fmla="*/ 26 w 26"/>
                  <a:gd name="T5" fmla="*/ 0 h 26"/>
                  <a:gd name="T6" fmla="*/ 0 w 26"/>
                  <a:gd name="T7" fmla="*/ 0 h 26"/>
                  <a:gd name="T8" fmla="*/ 0 w 26"/>
                  <a:gd name="T9" fmla="*/ 0 h 26"/>
                </a:gdLst>
                <a:ahLst/>
                <a:cxnLst>
                  <a:cxn ang="0">
                    <a:pos x="T0" y="T1"/>
                  </a:cxn>
                  <a:cxn ang="0">
                    <a:pos x="T2" y="T3"/>
                  </a:cxn>
                  <a:cxn ang="0">
                    <a:pos x="T4" y="T5"/>
                  </a:cxn>
                  <a:cxn ang="0">
                    <a:pos x="T6" y="T7"/>
                  </a:cxn>
                  <a:cxn ang="0">
                    <a:pos x="T8" y="T9"/>
                  </a:cxn>
                </a:cxnLst>
                <a:rect l="0" t="0" r="r" b="b"/>
                <a:pathLst>
                  <a:path w="26" h="26">
                    <a:moveTo>
                      <a:pt x="0" y="0"/>
                    </a:moveTo>
                    <a:lnTo>
                      <a:pt x="13" y="26"/>
                    </a:lnTo>
                    <a:lnTo>
                      <a:pt x="26" y="0"/>
                    </a:lnTo>
                    <a:lnTo>
                      <a:pt x="0"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7" name="Freeform 116"/>
              <p:cNvSpPr>
                <a:spLocks/>
              </p:cNvSpPr>
              <p:nvPr/>
            </p:nvSpPr>
            <p:spPr bwMode="auto">
              <a:xfrm>
                <a:off x="2390776" y="4289425"/>
                <a:ext cx="41275" cy="41275"/>
              </a:xfrm>
              <a:custGeom>
                <a:avLst/>
                <a:gdLst>
                  <a:gd name="T0" fmla="*/ 0 w 26"/>
                  <a:gd name="T1" fmla="*/ 0 h 26"/>
                  <a:gd name="T2" fmla="*/ 13 w 26"/>
                  <a:gd name="T3" fmla="*/ 26 h 26"/>
                  <a:gd name="T4" fmla="*/ 26 w 26"/>
                  <a:gd name="T5" fmla="*/ 0 h 26"/>
                  <a:gd name="T6" fmla="*/ 0 w 26"/>
                  <a:gd name="T7" fmla="*/ 0 h 26"/>
                </a:gdLst>
                <a:ahLst/>
                <a:cxnLst>
                  <a:cxn ang="0">
                    <a:pos x="T0" y="T1"/>
                  </a:cxn>
                  <a:cxn ang="0">
                    <a:pos x="T2" y="T3"/>
                  </a:cxn>
                  <a:cxn ang="0">
                    <a:pos x="T4" y="T5"/>
                  </a:cxn>
                  <a:cxn ang="0">
                    <a:pos x="T6" y="T7"/>
                  </a:cxn>
                </a:cxnLst>
                <a:rect l="0" t="0" r="r" b="b"/>
                <a:pathLst>
                  <a:path w="26" h="26">
                    <a:moveTo>
                      <a:pt x="0" y="0"/>
                    </a:moveTo>
                    <a:lnTo>
                      <a:pt x="13" y="26"/>
                    </a:lnTo>
                    <a:lnTo>
                      <a:pt x="26"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8" name="Freeform 117"/>
              <p:cNvSpPr>
                <a:spLocks/>
              </p:cNvSpPr>
              <p:nvPr/>
            </p:nvSpPr>
            <p:spPr bwMode="auto">
              <a:xfrm>
                <a:off x="2317751" y="4289425"/>
                <a:ext cx="41275" cy="41275"/>
              </a:xfrm>
              <a:custGeom>
                <a:avLst/>
                <a:gdLst>
                  <a:gd name="T0" fmla="*/ 0 w 26"/>
                  <a:gd name="T1" fmla="*/ 0 h 26"/>
                  <a:gd name="T2" fmla="*/ 13 w 26"/>
                  <a:gd name="T3" fmla="*/ 26 h 26"/>
                  <a:gd name="T4" fmla="*/ 26 w 26"/>
                  <a:gd name="T5" fmla="*/ 0 h 26"/>
                  <a:gd name="T6" fmla="*/ 0 w 26"/>
                  <a:gd name="T7" fmla="*/ 0 h 26"/>
                  <a:gd name="T8" fmla="*/ 0 w 26"/>
                  <a:gd name="T9" fmla="*/ 0 h 26"/>
                </a:gdLst>
                <a:ahLst/>
                <a:cxnLst>
                  <a:cxn ang="0">
                    <a:pos x="T0" y="T1"/>
                  </a:cxn>
                  <a:cxn ang="0">
                    <a:pos x="T2" y="T3"/>
                  </a:cxn>
                  <a:cxn ang="0">
                    <a:pos x="T4" y="T5"/>
                  </a:cxn>
                  <a:cxn ang="0">
                    <a:pos x="T6" y="T7"/>
                  </a:cxn>
                  <a:cxn ang="0">
                    <a:pos x="T8" y="T9"/>
                  </a:cxn>
                </a:cxnLst>
                <a:rect l="0" t="0" r="r" b="b"/>
                <a:pathLst>
                  <a:path w="26" h="26">
                    <a:moveTo>
                      <a:pt x="0" y="0"/>
                    </a:moveTo>
                    <a:lnTo>
                      <a:pt x="13" y="26"/>
                    </a:lnTo>
                    <a:lnTo>
                      <a:pt x="26" y="0"/>
                    </a:lnTo>
                    <a:lnTo>
                      <a:pt x="0"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89" name="Freeform 118"/>
              <p:cNvSpPr>
                <a:spLocks/>
              </p:cNvSpPr>
              <p:nvPr/>
            </p:nvSpPr>
            <p:spPr bwMode="auto">
              <a:xfrm>
                <a:off x="2246313" y="4289425"/>
                <a:ext cx="41275" cy="41275"/>
              </a:xfrm>
              <a:custGeom>
                <a:avLst/>
                <a:gdLst>
                  <a:gd name="T0" fmla="*/ 0 w 26"/>
                  <a:gd name="T1" fmla="*/ 0 h 26"/>
                  <a:gd name="T2" fmla="*/ 13 w 26"/>
                  <a:gd name="T3" fmla="*/ 26 h 26"/>
                  <a:gd name="T4" fmla="*/ 26 w 26"/>
                  <a:gd name="T5" fmla="*/ 0 h 26"/>
                  <a:gd name="T6" fmla="*/ 0 w 26"/>
                  <a:gd name="T7" fmla="*/ 0 h 26"/>
                </a:gdLst>
                <a:ahLst/>
                <a:cxnLst>
                  <a:cxn ang="0">
                    <a:pos x="T0" y="T1"/>
                  </a:cxn>
                  <a:cxn ang="0">
                    <a:pos x="T2" y="T3"/>
                  </a:cxn>
                  <a:cxn ang="0">
                    <a:pos x="T4" y="T5"/>
                  </a:cxn>
                  <a:cxn ang="0">
                    <a:pos x="T6" y="T7"/>
                  </a:cxn>
                </a:cxnLst>
                <a:rect l="0" t="0" r="r" b="b"/>
                <a:pathLst>
                  <a:path w="26" h="26">
                    <a:moveTo>
                      <a:pt x="0" y="0"/>
                    </a:moveTo>
                    <a:lnTo>
                      <a:pt x="13" y="26"/>
                    </a:lnTo>
                    <a:lnTo>
                      <a:pt x="26"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0" name="Freeform 119"/>
              <p:cNvSpPr>
                <a:spLocks/>
              </p:cNvSpPr>
              <p:nvPr/>
            </p:nvSpPr>
            <p:spPr bwMode="auto">
              <a:xfrm>
                <a:off x="2274888" y="4378325"/>
                <a:ext cx="42863" cy="38100"/>
              </a:xfrm>
              <a:custGeom>
                <a:avLst/>
                <a:gdLst>
                  <a:gd name="T0" fmla="*/ 0 w 27"/>
                  <a:gd name="T1" fmla="*/ 0 h 24"/>
                  <a:gd name="T2" fmla="*/ 13 w 27"/>
                  <a:gd name="T3" fmla="*/ 24 h 24"/>
                  <a:gd name="T4" fmla="*/ 27 w 27"/>
                  <a:gd name="T5" fmla="*/ 0 h 24"/>
                  <a:gd name="T6" fmla="*/ 0 w 27"/>
                  <a:gd name="T7" fmla="*/ 0 h 24"/>
                </a:gdLst>
                <a:ahLst/>
                <a:cxnLst>
                  <a:cxn ang="0">
                    <a:pos x="T0" y="T1"/>
                  </a:cxn>
                  <a:cxn ang="0">
                    <a:pos x="T2" y="T3"/>
                  </a:cxn>
                  <a:cxn ang="0">
                    <a:pos x="T4" y="T5"/>
                  </a:cxn>
                  <a:cxn ang="0">
                    <a:pos x="T6" y="T7"/>
                  </a:cxn>
                </a:cxnLst>
                <a:rect l="0" t="0" r="r" b="b"/>
                <a:pathLst>
                  <a:path w="27" h="24">
                    <a:moveTo>
                      <a:pt x="0" y="0"/>
                    </a:moveTo>
                    <a:lnTo>
                      <a:pt x="13" y="24"/>
                    </a:lnTo>
                    <a:lnTo>
                      <a:pt x="27"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1" name="Freeform 120"/>
              <p:cNvSpPr>
                <a:spLocks/>
              </p:cNvSpPr>
              <p:nvPr/>
            </p:nvSpPr>
            <p:spPr bwMode="auto">
              <a:xfrm>
                <a:off x="2347913" y="4419600"/>
                <a:ext cx="42863" cy="39688"/>
              </a:xfrm>
              <a:custGeom>
                <a:avLst/>
                <a:gdLst>
                  <a:gd name="T0" fmla="*/ 0 w 27"/>
                  <a:gd name="T1" fmla="*/ 0 h 25"/>
                  <a:gd name="T2" fmla="*/ 13 w 27"/>
                  <a:gd name="T3" fmla="*/ 25 h 25"/>
                  <a:gd name="T4" fmla="*/ 27 w 27"/>
                  <a:gd name="T5" fmla="*/ 0 h 25"/>
                  <a:gd name="T6" fmla="*/ 0 w 27"/>
                  <a:gd name="T7" fmla="*/ 0 h 25"/>
                </a:gdLst>
                <a:ahLst/>
                <a:cxnLst>
                  <a:cxn ang="0">
                    <a:pos x="T0" y="T1"/>
                  </a:cxn>
                  <a:cxn ang="0">
                    <a:pos x="T2" y="T3"/>
                  </a:cxn>
                  <a:cxn ang="0">
                    <a:pos x="T4" y="T5"/>
                  </a:cxn>
                  <a:cxn ang="0">
                    <a:pos x="T6" y="T7"/>
                  </a:cxn>
                </a:cxnLst>
                <a:rect l="0" t="0" r="r" b="b"/>
                <a:pathLst>
                  <a:path w="27" h="25">
                    <a:moveTo>
                      <a:pt x="0" y="0"/>
                    </a:moveTo>
                    <a:lnTo>
                      <a:pt x="13" y="25"/>
                    </a:lnTo>
                    <a:lnTo>
                      <a:pt x="27"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2" name="Freeform 121"/>
              <p:cNvSpPr>
                <a:spLocks/>
              </p:cNvSpPr>
              <p:nvPr/>
            </p:nvSpPr>
            <p:spPr bwMode="auto">
              <a:xfrm>
                <a:off x="2214563" y="4705350"/>
                <a:ext cx="42863" cy="41275"/>
              </a:xfrm>
              <a:custGeom>
                <a:avLst/>
                <a:gdLst>
                  <a:gd name="T0" fmla="*/ 0 w 27"/>
                  <a:gd name="T1" fmla="*/ 0 h 26"/>
                  <a:gd name="T2" fmla="*/ 13 w 27"/>
                  <a:gd name="T3" fmla="*/ 26 h 26"/>
                  <a:gd name="T4" fmla="*/ 27 w 27"/>
                  <a:gd name="T5" fmla="*/ 0 h 26"/>
                  <a:gd name="T6" fmla="*/ 0 w 27"/>
                  <a:gd name="T7" fmla="*/ 0 h 26"/>
                </a:gdLst>
                <a:ahLst/>
                <a:cxnLst>
                  <a:cxn ang="0">
                    <a:pos x="T0" y="T1"/>
                  </a:cxn>
                  <a:cxn ang="0">
                    <a:pos x="T2" y="T3"/>
                  </a:cxn>
                  <a:cxn ang="0">
                    <a:pos x="T4" y="T5"/>
                  </a:cxn>
                  <a:cxn ang="0">
                    <a:pos x="T6" y="T7"/>
                  </a:cxn>
                </a:cxnLst>
                <a:rect l="0" t="0" r="r" b="b"/>
                <a:pathLst>
                  <a:path w="27" h="26">
                    <a:moveTo>
                      <a:pt x="0" y="0"/>
                    </a:moveTo>
                    <a:lnTo>
                      <a:pt x="13" y="26"/>
                    </a:lnTo>
                    <a:lnTo>
                      <a:pt x="27"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3" name="Freeform 122"/>
              <p:cNvSpPr>
                <a:spLocks/>
              </p:cNvSpPr>
              <p:nvPr/>
            </p:nvSpPr>
            <p:spPr bwMode="auto">
              <a:xfrm>
                <a:off x="2278063" y="4705350"/>
                <a:ext cx="41275" cy="41275"/>
              </a:xfrm>
              <a:custGeom>
                <a:avLst/>
                <a:gdLst>
                  <a:gd name="T0" fmla="*/ 0 w 26"/>
                  <a:gd name="T1" fmla="*/ 0 h 26"/>
                  <a:gd name="T2" fmla="*/ 13 w 26"/>
                  <a:gd name="T3" fmla="*/ 26 h 26"/>
                  <a:gd name="T4" fmla="*/ 26 w 26"/>
                  <a:gd name="T5" fmla="*/ 0 h 26"/>
                  <a:gd name="T6" fmla="*/ 0 w 26"/>
                  <a:gd name="T7" fmla="*/ 0 h 26"/>
                </a:gdLst>
                <a:ahLst/>
                <a:cxnLst>
                  <a:cxn ang="0">
                    <a:pos x="T0" y="T1"/>
                  </a:cxn>
                  <a:cxn ang="0">
                    <a:pos x="T2" y="T3"/>
                  </a:cxn>
                  <a:cxn ang="0">
                    <a:pos x="T4" y="T5"/>
                  </a:cxn>
                  <a:cxn ang="0">
                    <a:pos x="T6" y="T7"/>
                  </a:cxn>
                </a:cxnLst>
                <a:rect l="0" t="0" r="r" b="b"/>
                <a:pathLst>
                  <a:path w="26" h="26">
                    <a:moveTo>
                      <a:pt x="0" y="0"/>
                    </a:moveTo>
                    <a:lnTo>
                      <a:pt x="13" y="26"/>
                    </a:lnTo>
                    <a:lnTo>
                      <a:pt x="26"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4" name="Freeform 123"/>
              <p:cNvSpPr>
                <a:spLocks/>
              </p:cNvSpPr>
              <p:nvPr/>
            </p:nvSpPr>
            <p:spPr bwMode="auto">
              <a:xfrm>
                <a:off x="2354263" y="4705350"/>
                <a:ext cx="41275" cy="41275"/>
              </a:xfrm>
              <a:custGeom>
                <a:avLst/>
                <a:gdLst>
                  <a:gd name="T0" fmla="*/ 0 w 26"/>
                  <a:gd name="T1" fmla="*/ 0 h 26"/>
                  <a:gd name="T2" fmla="*/ 13 w 26"/>
                  <a:gd name="T3" fmla="*/ 26 h 26"/>
                  <a:gd name="T4" fmla="*/ 26 w 26"/>
                  <a:gd name="T5" fmla="*/ 0 h 26"/>
                  <a:gd name="T6" fmla="*/ 0 w 26"/>
                  <a:gd name="T7" fmla="*/ 0 h 26"/>
                </a:gdLst>
                <a:ahLst/>
                <a:cxnLst>
                  <a:cxn ang="0">
                    <a:pos x="T0" y="T1"/>
                  </a:cxn>
                  <a:cxn ang="0">
                    <a:pos x="T2" y="T3"/>
                  </a:cxn>
                  <a:cxn ang="0">
                    <a:pos x="T4" y="T5"/>
                  </a:cxn>
                  <a:cxn ang="0">
                    <a:pos x="T6" y="T7"/>
                  </a:cxn>
                </a:cxnLst>
                <a:rect l="0" t="0" r="r" b="b"/>
                <a:pathLst>
                  <a:path w="26" h="26">
                    <a:moveTo>
                      <a:pt x="0" y="0"/>
                    </a:moveTo>
                    <a:lnTo>
                      <a:pt x="13" y="26"/>
                    </a:lnTo>
                    <a:lnTo>
                      <a:pt x="26"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5" name="Freeform 124"/>
              <p:cNvSpPr>
                <a:spLocks/>
              </p:cNvSpPr>
              <p:nvPr/>
            </p:nvSpPr>
            <p:spPr bwMode="auto">
              <a:xfrm>
                <a:off x="2420938" y="4705350"/>
                <a:ext cx="42863" cy="41275"/>
              </a:xfrm>
              <a:custGeom>
                <a:avLst/>
                <a:gdLst>
                  <a:gd name="T0" fmla="*/ 0 w 27"/>
                  <a:gd name="T1" fmla="*/ 0 h 26"/>
                  <a:gd name="T2" fmla="*/ 14 w 27"/>
                  <a:gd name="T3" fmla="*/ 26 h 26"/>
                  <a:gd name="T4" fmla="*/ 27 w 27"/>
                  <a:gd name="T5" fmla="*/ 0 h 26"/>
                  <a:gd name="T6" fmla="*/ 0 w 27"/>
                  <a:gd name="T7" fmla="*/ 0 h 26"/>
                </a:gdLst>
                <a:ahLst/>
                <a:cxnLst>
                  <a:cxn ang="0">
                    <a:pos x="T0" y="T1"/>
                  </a:cxn>
                  <a:cxn ang="0">
                    <a:pos x="T2" y="T3"/>
                  </a:cxn>
                  <a:cxn ang="0">
                    <a:pos x="T4" y="T5"/>
                  </a:cxn>
                  <a:cxn ang="0">
                    <a:pos x="T6" y="T7"/>
                  </a:cxn>
                </a:cxnLst>
                <a:rect l="0" t="0" r="r" b="b"/>
                <a:pathLst>
                  <a:path w="27" h="26">
                    <a:moveTo>
                      <a:pt x="0" y="0"/>
                    </a:moveTo>
                    <a:lnTo>
                      <a:pt x="14" y="26"/>
                    </a:lnTo>
                    <a:lnTo>
                      <a:pt x="27" y="0"/>
                    </a:lnTo>
                    <a:lnTo>
                      <a:pt x="0" y="0"/>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6" name="Freeform 125"/>
              <p:cNvSpPr>
                <a:spLocks/>
              </p:cNvSpPr>
              <p:nvPr/>
            </p:nvSpPr>
            <p:spPr bwMode="auto">
              <a:xfrm>
                <a:off x="2674938" y="4181475"/>
                <a:ext cx="47625" cy="47625"/>
              </a:xfrm>
              <a:custGeom>
                <a:avLst/>
                <a:gdLst>
                  <a:gd name="T0" fmla="*/ 30 w 30"/>
                  <a:gd name="T1" fmla="*/ 15 h 30"/>
                  <a:gd name="T2" fmla="*/ 15 w 30"/>
                  <a:gd name="T3" fmla="*/ 0 h 30"/>
                  <a:gd name="T4" fmla="*/ 0 w 30"/>
                  <a:gd name="T5" fmla="*/ 15 h 30"/>
                  <a:gd name="T6" fmla="*/ 15 w 30"/>
                  <a:gd name="T7" fmla="*/ 30 h 30"/>
                  <a:gd name="T8" fmla="*/ 30 w 30"/>
                  <a:gd name="T9" fmla="*/ 15 h 30"/>
                  <a:gd name="T10" fmla="*/ 30 w 30"/>
                  <a:gd name="T11" fmla="*/ 15 h 30"/>
                </a:gdLst>
                <a:ahLst/>
                <a:cxnLst>
                  <a:cxn ang="0">
                    <a:pos x="T0" y="T1"/>
                  </a:cxn>
                  <a:cxn ang="0">
                    <a:pos x="T2" y="T3"/>
                  </a:cxn>
                  <a:cxn ang="0">
                    <a:pos x="T4" y="T5"/>
                  </a:cxn>
                  <a:cxn ang="0">
                    <a:pos x="T6" y="T7"/>
                  </a:cxn>
                  <a:cxn ang="0">
                    <a:pos x="T8" y="T9"/>
                  </a:cxn>
                  <a:cxn ang="0">
                    <a:pos x="T10" y="T11"/>
                  </a:cxn>
                </a:cxnLst>
                <a:rect l="0" t="0" r="r" b="b"/>
                <a:pathLst>
                  <a:path w="30" h="30">
                    <a:moveTo>
                      <a:pt x="30" y="15"/>
                    </a:moveTo>
                    <a:lnTo>
                      <a:pt x="15" y="0"/>
                    </a:lnTo>
                    <a:lnTo>
                      <a:pt x="0" y="15"/>
                    </a:lnTo>
                    <a:lnTo>
                      <a:pt x="15" y="30"/>
                    </a:lnTo>
                    <a:lnTo>
                      <a:pt x="30" y="15"/>
                    </a:lnTo>
                    <a:lnTo>
                      <a:pt x="30"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7" name="Freeform 126"/>
              <p:cNvSpPr>
                <a:spLocks/>
              </p:cNvSpPr>
              <p:nvPr/>
            </p:nvSpPr>
            <p:spPr bwMode="auto">
              <a:xfrm>
                <a:off x="2743201" y="4225925"/>
                <a:ext cx="47625" cy="49213"/>
              </a:xfrm>
              <a:custGeom>
                <a:avLst/>
                <a:gdLst>
                  <a:gd name="T0" fmla="*/ 30 w 30"/>
                  <a:gd name="T1" fmla="*/ 15 h 31"/>
                  <a:gd name="T2" fmla="*/ 15 w 30"/>
                  <a:gd name="T3" fmla="*/ 0 h 31"/>
                  <a:gd name="T4" fmla="*/ 0 w 30"/>
                  <a:gd name="T5" fmla="*/ 15 h 31"/>
                  <a:gd name="T6" fmla="*/ 15 w 30"/>
                  <a:gd name="T7" fmla="*/ 31 h 31"/>
                  <a:gd name="T8" fmla="*/ 30 w 30"/>
                  <a:gd name="T9" fmla="*/ 15 h 31"/>
                </a:gdLst>
                <a:ahLst/>
                <a:cxnLst>
                  <a:cxn ang="0">
                    <a:pos x="T0" y="T1"/>
                  </a:cxn>
                  <a:cxn ang="0">
                    <a:pos x="T2" y="T3"/>
                  </a:cxn>
                  <a:cxn ang="0">
                    <a:pos x="T4" y="T5"/>
                  </a:cxn>
                  <a:cxn ang="0">
                    <a:pos x="T6" y="T7"/>
                  </a:cxn>
                  <a:cxn ang="0">
                    <a:pos x="T8" y="T9"/>
                  </a:cxn>
                </a:cxnLst>
                <a:rect l="0" t="0" r="r" b="b"/>
                <a:pathLst>
                  <a:path w="30" h="31">
                    <a:moveTo>
                      <a:pt x="30" y="15"/>
                    </a:moveTo>
                    <a:lnTo>
                      <a:pt x="15" y="0"/>
                    </a:lnTo>
                    <a:lnTo>
                      <a:pt x="0" y="15"/>
                    </a:lnTo>
                    <a:lnTo>
                      <a:pt x="15" y="31"/>
                    </a:lnTo>
                    <a:lnTo>
                      <a:pt x="30"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8" name="Freeform 127"/>
              <p:cNvSpPr>
                <a:spLocks/>
              </p:cNvSpPr>
              <p:nvPr/>
            </p:nvSpPr>
            <p:spPr bwMode="auto">
              <a:xfrm>
                <a:off x="2811463" y="4225925"/>
                <a:ext cx="49213" cy="49213"/>
              </a:xfrm>
              <a:custGeom>
                <a:avLst/>
                <a:gdLst>
                  <a:gd name="T0" fmla="*/ 31 w 31"/>
                  <a:gd name="T1" fmla="*/ 15 h 31"/>
                  <a:gd name="T2" fmla="*/ 15 w 31"/>
                  <a:gd name="T3" fmla="*/ 0 h 31"/>
                  <a:gd name="T4" fmla="*/ 0 w 31"/>
                  <a:gd name="T5" fmla="*/ 15 h 31"/>
                  <a:gd name="T6" fmla="*/ 15 w 31"/>
                  <a:gd name="T7" fmla="*/ 31 h 31"/>
                  <a:gd name="T8" fmla="*/ 31 w 31"/>
                  <a:gd name="T9" fmla="*/ 15 h 31"/>
                </a:gdLst>
                <a:ahLst/>
                <a:cxnLst>
                  <a:cxn ang="0">
                    <a:pos x="T0" y="T1"/>
                  </a:cxn>
                  <a:cxn ang="0">
                    <a:pos x="T2" y="T3"/>
                  </a:cxn>
                  <a:cxn ang="0">
                    <a:pos x="T4" y="T5"/>
                  </a:cxn>
                  <a:cxn ang="0">
                    <a:pos x="T6" y="T7"/>
                  </a:cxn>
                  <a:cxn ang="0">
                    <a:pos x="T8" y="T9"/>
                  </a:cxn>
                </a:cxnLst>
                <a:rect l="0" t="0" r="r" b="b"/>
                <a:pathLst>
                  <a:path w="31" h="31">
                    <a:moveTo>
                      <a:pt x="31" y="15"/>
                    </a:moveTo>
                    <a:lnTo>
                      <a:pt x="15" y="0"/>
                    </a:lnTo>
                    <a:lnTo>
                      <a:pt x="0" y="15"/>
                    </a:lnTo>
                    <a:lnTo>
                      <a:pt x="15" y="31"/>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199" name="Freeform 128"/>
              <p:cNvSpPr>
                <a:spLocks/>
              </p:cNvSpPr>
              <p:nvPr/>
            </p:nvSpPr>
            <p:spPr bwMode="auto">
              <a:xfrm>
                <a:off x="2884488" y="4171950"/>
                <a:ext cx="46038" cy="46038"/>
              </a:xfrm>
              <a:custGeom>
                <a:avLst/>
                <a:gdLst>
                  <a:gd name="T0" fmla="*/ 29 w 29"/>
                  <a:gd name="T1" fmla="*/ 14 h 29"/>
                  <a:gd name="T2" fmla="*/ 15 w 29"/>
                  <a:gd name="T3" fmla="*/ 0 h 29"/>
                  <a:gd name="T4" fmla="*/ 0 w 29"/>
                  <a:gd name="T5" fmla="*/ 14 h 29"/>
                  <a:gd name="T6" fmla="*/ 15 w 29"/>
                  <a:gd name="T7" fmla="*/ 29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lnTo>
                      <a:pt x="15" y="0"/>
                    </a:lnTo>
                    <a:lnTo>
                      <a:pt x="0" y="14"/>
                    </a:lnTo>
                    <a:lnTo>
                      <a:pt x="15" y="29"/>
                    </a:lnTo>
                    <a:lnTo>
                      <a:pt x="29" y="14"/>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0" name="Freeform 129"/>
              <p:cNvSpPr>
                <a:spLocks/>
              </p:cNvSpPr>
              <p:nvPr/>
            </p:nvSpPr>
            <p:spPr bwMode="auto">
              <a:xfrm>
                <a:off x="2711451" y="4398963"/>
                <a:ext cx="47625" cy="49213"/>
              </a:xfrm>
              <a:custGeom>
                <a:avLst/>
                <a:gdLst>
                  <a:gd name="T0" fmla="*/ 30 w 30"/>
                  <a:gd name="T1" fmla="*/ 16 h 31"/>
                  <a:gd name="T2" fmla="*/ 15 w 30"/>
                  <a:gd name="T3" fmla="*/ 0 h 31"/>
                  <a:gd name="T4" fmla="*/ 0 w 30"/>
                  <a:gd name="T5" fmla="*/ 16 h 31"/>
                  <a:gd name="T6" fmla="*/ 15 w 30"/>
                  <a:gd name="T7" fmla="*/ 31 h 31"/>
                  <a:gd name="T8" fmla="*/ 30 w 30"/>
                  <a:gd name="T9" fmla="*/ 16 h 31"/>
                </a:gdLst>
                <a:ahLst/>
                <a:cxnLst>
                  <a:cxn ang="0">
                    <a:pos x="T0" y="T1"/>
                  </a:cxn>
                  <a:cxn ang="0">
                    <a:pos x="T2" y="T3"/>
                  </a:cxn>
                  <a:cxn ang="0">
                    <a:pos x="T4" y="T5"/>
                  </a:cxn>
                  <a:cxn ang="0">
                    <a:pos x="T6" y="T7"/>
                  </a:cxn>
                  <a:cxn ang="0">
                    <a:pos x="T8" y="T9"/>
                  </a:cxn>
                </a:cxnLst>
                <a:rect l="0" t="0" r="r" b="b"/>
                <a:pathLst>
                  <a:path w="30" h="31">
                    <a:moveTo>
                      <a:pt x="30" y="16"/>
                    </a:moveTo>
                    <a:lnTo>
                      <a:pt x="15" y="0"/>
                    </a:lnTo>
                    <a:lnTo>
                      <a:pt x="0" y="16"/>
                    </a:lnTo>
                    <a:lnTo>
                      <a:pt x="15" y="31"/>
                    </a:lnTo>
                    <a:lnTo>
                      <a:pt x="30" y="16"/>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1" name="Freeform 130"/>
              <p:cNvSpPr>
                <a:spLocks/>
              </p:cNvSpPr>
              <p:nvPr/>
            </p:nvSpPr>
            <p:spPr bwMode="auto">
              <a:xfrm>
                <a:off x="2711451" y="4446588"/>
                <a:ext cx="47625" cy="46038"/>
              </a:xfrm>
              <a:custGeom>
                <a:avLst/>
                <a:gdLst>
                  <a:gd name="T0" fmla="*/ 30 w 30"/>
                  <a:gd name="T1" fmla="*/ 14 h 29"/>
                  <a:gd name="T2" fmla="*/ 15 w 30"/>
                  <a:gd name="T3" fmla="*/ 0 h 29"/>
                  <a:gd name="T4" fmla="*/ 0 w 30"/>
                  <a:gd name="T5" fmla="*/ 14 h 29"/>
                  <a:gd name="T6" fmla="*/ 15 w 30"/>
                  <a:gd name="T7" fmla="*/ 29 h 29"/>
                  <a:gd name="T8" fmla="*/ 30 w 30"/>
                  <a:gd name="T9" fmla="*/ 14 h 29"/>
                </a:gdLst>
                <a:ahLst/>
                <a:cxnLst>
                  <a:cxn ang="0">
                    <a:pos x="T0" y="T1"/>
                  </a:cxn>
                  <a:cxn ang="0">
                    <a:pos x="T2" y="T3"/>
                  </a:cxn>
                  <a:cxn ang="0">
                    <a:pos x="T4" y="T5"/>
                  </a:cxn>
                  <a:cxn ang="0">
                    <a:pos x="T6" y="T7"/>
                  </a:cxn>
                  <a:cxn ang="0">
                    <a:pos x="T8" y="T9"/>
                  </a:cxn>
                </a:cxnLst>
                <a:rect l="0" t="0" r="r" b="b"/>
                <a:pathLst>
                  <a:path w="30" h="29">
                    <a:moveTo>
                      <a:pt x="30" y="14"/>
                    </a:moveTo>
                    <a:lnTo>
                      <a:pt x="15" y="0"/>
                    </a:lnTo>
                    <a:lnTo>
                      <a:pt x="0" y="14"/>
                    </a:lnTo>
                    <a:lnTo>
                      <a:pt x="15" y="29"/>
                    </a:lnTo>
                    <a:lnTo>
                      <a:pt x="30" y="14"/>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2" name="Freeform 131"/>
              <p:cNvSpPr>
                <a:spLocks/>
              </p:cNvSpPr>
              <p:nvPr/>
            </p:nvSpPr>
            <p:spPr bwMode="auto">
              <a:xfrm>
                <a:off x="2779713" y="4419600"/>
                <a:ext cx="49213" cy="47625"/>
              </a:xfrm>
              <a:custGeom>
                <a:avLst/>
                <a:gdLst>
                  <a:gd name="T0" fmla="*/ 31 w 31"/>
                  <a:gd name="T1" fmla="*/ 15 h 30"/>
                  <a:gd name="T2" fmla="*/ 15 w 31"/>
                  <a:gd name="T3" fmla="*/ 0 h 30"/>
                  <a:gd name="T4" fmla="*/ 0 w 31"/>
                  <a:gd name="T5" fmla="*/ 15 h 30"/>
                  <a:gd name="T6" fmla="*/ 15 w 31"/>
                  <a:gd name="T7" fmla="*/ 30 h 30"/>
                  <a:gd name="T8" fmla="*/ 31 w 31"/>
                  <a:gd name="T9" fmla="*/ 15 h 30"/>
                </a:gdLst>
                <a:ahLst/>
                <a:cxnLst>
                  <a:cxn ang="0">
                    <a:pos x="T0" y="T1"/>
                  </a:cxn>
                  <a:cxn ang="0">
                    <a:pos x="T2" y="T3"/>
                  </a:cxn>
                  <a:cxn ang="0">
                    <a:pos x="T4" y="T5"/>
                  </a:cxn>
                  <a:cxn ang="0">
                    <a:pos x="T6" y="T7"/>
                  </a:cxn>
                  <a:cxn ang="0">
                    <a:pos x="T8" y="T9"/>
                  </a:cxn>
                </a:cxnLst>
                <a:rect l="0" t="0" r="r" b="b"/>
                <a:pathLst>
                  <a:path w="31" h="30">
                    <a:moveTo>
                      <a:pt x="31" y="15"/>
                    </a:moveTo>
                    <a:lnTo>
                      <a:pt x="15" y="0"/>
                    </a:lnTo>
                    <a:lnTo>
                      <a:pt x="0" y="15"/>
                    </a:lnTo>
                    <a:lnTo>
                      <a:pt x="15" y="30"/>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3" name="Freeform 132"/>
              <p:cNvSpPr>
                <a:spLocks/>
              </p:cNvSpPr>
              <p:nvPr/>
            </p:nvSpPr>
            <p:spPr bwMode="auto">
              <a:xfrm>
                <a:off x="2847976" y="4391025"/>
                <a:ext cx="46038" cy="49213"/>
              </a:xfrm>
              <a:custGeom>
                <a:avLst/>
                <a:gdLst>
                  <a:gd name="T0" fmla="*/ 29 w 29"/>
                  <a:gd name="T1" fmla="*/ 15 h 31"/>
                  <a:gd name="T2" fmla="*/ 15 w 29"/>
                  <a:gd name="T3" fmla="*/ 0 h 31"/>
                  <a:gd name="T4" fmla="*/ 0 w 29"/>
                  <a:gd name="T5" fmla="*/ 15 h 31"/>
                  <a:gd name="T6" fmla="*/ 15 w 29"/>
                  <a:gd name="T7" fmla="*/ 31 h 31"/>
                  <a:gd name="T8" fmla="*/ 29 w 29"/>
                  <a:gd name="T9" fmla="*/ 15 h 31"/>
                  <a:gd name="T10" fmla="*/ 29 w 29"/>
                  <a:gd name="T11" fmla="*/ 15 h 31"/>
                </a:gdLst>
                <a:ahLst/>
                <a:cxnLst>
                  <a:cxn ang="0">
                    <a:pos x="T0" y="T1"/>
                  </a:cxn>
                  <a:cxn ang="0">
                    <a:pos x="T2" y="T3"/>
                  </a:cxn>
                  <a:cxn ang="0">
                    <a:pos x="T4" y="T5"/>
                  </a:cxn>
                  <a:cxn ang="0">
                    <a:pos x="T6" y="T7"/>
                  </a:cxn>
                  <a:cxn ang="0">
                    <a:pos x="T8" y="T9"/>
                  </a:cxn>
                  <a:cxn ang="0">
                    <a:pos x="T10" y="T11"/>
                  </a:cxn>
                </a:cxnLst>
                <a:rect l="0" t="0" r="r" b="b"/>
                <a:pathLst>
                  <a:path w="29" h="31">
                    <a:moveTo>
                      <a:pt x="29" y="15"/>
                    </a:moveTo>
                    <a:lnTo>
                      <a:pt x="15" y="0"/>
                    </a:lnTo>
                    <a:lnTo>
                      <a:pt x="0" y="15"/>
                    </a:lnTo>
                    <a:lnTo>
                      <a:pt x="15" y="31"/>
                    </a:lnTo>
                    <a:lnTo>
                      <a:pt x="29" y="15"/>
                    </a:lnTo>
                    <a:lnTo>
                      <a:pt x="29"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4" name="Freeform 133"/>
              <p:cNvSpPr>
                <a:spLocks/>
              </p:cNvSpPr>
              <p:nvPr/>
            </p:nvSpPr>
            <p:spPr bwMode="auto">
              <a:xfrm>
                <a:off x="2847976" y="4446588"/>
                <a:ext cx="46038" cy="49213"/>
              </a:xfrm>
              <a:custGeom>
                <a:avLst/>
                <a:gdLst>
                  <a:gd name="T0" fmla="*/ 29 w 29"/>
                  <a:gd name="T1" fmla="*/ 14 h 31"/>
                  <a:gd name="T2" fmla="*/ 15 w 29"/>
                  <a:gd name="T3" fmla="*/ 0 h 31"/>
                  <a:gd name="T4" fmla="*/ 0 w 29"/>
                  <a:gd name="T5" fmla="*/ 14 h 31"/>
                  <a:gd name="T6" fmla="*/ 15 w 29"/>
                  <a:gd name="T7" fmla="*/ 31 h 31"/>
                  <a:gd name="T8" fmla="*/ 29 w 29"/>
                  <a:gd name="T9" fmla="*/ 14 h 31"/>
                </a:gdLst>
                <a:ahLst/>
                <a:cxnLst>
                  <a:cxn ang="0">
                    <a:pos x="T0" y="T1"/>
                  </a:cxn>
                  <a:cxn ang="0">
                    <a:pos x="T2" y="T3"/>
                  </a:cxn>
                  <a:cxn ang="0">
                    <a:pos x="T4" y="T5"/>
                  </a:cxn>
                  <a:cxn ang="0">
                    <a:pos x="T6" y="T7"/>
                  </a:cxn>
                  <a:cxn ang="0">
                    <a:pos x="T8" y="T9"/>
                  </a:cxn>
                </a:cxnLst>
                <a:rect l="0" t="0" r="r" b="b"/>
                <a:pathLst>
                  <a:path w="29" h="31">
                    <a:moveTo>
                      <a:pt x="29" y="14"/>
                    </a:moveTo>
                    <a:lnTo>
                      <a:pt x="15" y="0"/>
                    </a:lnTo>
                    <a:lnTo>
                      <a:pt x="0" y="14"/>
                    </a:lnTo>
                    <a:lnTo>
                      <a:pt x="15" y="31"/>
                    </a:lnTo>
                    <a:lnTo>
                      <a:pt x="29" y="14"/>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5" name="Freeform 134"/>
              <p:cNvSpPr>
                <a:spLocks/>
              </p:cNvSpPr>
              <p:nvPr/>
            </p:nvSpPr>
            <p:spPr bwMode="auto">
              <a:xfrm>
                <a:off x="2779713" y="4503738"/>
                <a:ext cx="49213" cy="47625"/>
              </a:xfrm>
              <a:custGeom>
                <a:avLst/>
                <a:gdLst>
                  <a:gd name="T0" fmla="*/ 31 w 31"/>
                  <a:gd name="T1" fmla="*/ 15 h 30"/>
                  <a:gd name="T2" fmla="*/ 15 w 31"/>
                  <a:gd name="T3" fmla="*/ 0 h 30"/>
                  <a:gd name="T4" fmla="*/ 0 w 31"/>
                  <a:gd name="T5" fmla="*/ 15 h 30"/>
                  <a:gd name="T6" fmla="*/ 15 w 31"/>
                  <a:gd name="T7" fmla="*/ 30 h 30"/>
                  <a:gd name="T8" fmla="*/ 31 w 31"/>
                  <a:gd name="T9" fmla="*/ 15 h 30"/>
                </a:gdLst>
                <a:ahLst/>
                <a:cxnLst>
                  <a:cxn ang="0">
                    <a:pos x="T0" y="T1"/>
                  </a:cxn>
                  <a:cxn ang="0">
                    <a:pos x="T2" y="T3"/>
                  </a:cxn>
                  <a:cxn ang="0">
                    <a:pos x="T4" y="T5"/>
                  </a:cxn>
                  <a:cxn ang="0">
                    <a:pos x="T6" y="T7"/>
                  </a:cxn>
                  <a:cxn ang="0">
                    <a:pos x="T8" y="T9"/>
                  </a:cxn>
                </a:cxnLst>
                <a:rect l="0" t="0" r="r" b="b"/>
                <a:pathLst>
                  <a:path w="31" h="30">
                    <a:moveTo>
                      <a:pt x="31" y="15"/>
                    </a:moveTo>
                    <a:lnTo>
                      <a:pt x="15" y="0"/>
                    </a:lnTo>
                    <a:lnTo>
                      <a:pt x="0" y="15"/>
                    </a:lnTo>
                    <a:lnTo>
                      <a:pt x="15" y="30"/>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6" name="Freeform 135"/>
              <p:cNvSpPr>
                <a:spLocks/>
              </p:cNvSpPr>
              <p:nvPr/>
            </p:nvSpPr>
            <p:spPr bwMode="auto">
              <a:xfrm>
                <a:off x="2743201" y="4564063"/>
                <a:ext cx="47625" cy="49213"/>
              </a:xfrm>
              <a:custGeom>
                <a:avLst/>
                <a:gdLst>
                  <a:gd name="T0" fmla="*/ 30 w 30"/>
                  <a:gd name="T1" fmla="*/ 16 h 31"/>
                  <a:gd name="T2" fmla="*/ 15 w 30"/>
                  <a:gd name="T3" fmla="*/ 0 h 31"/>
                  <a:gd name="T4" fmla="*/ 0 w 30"/>
                  <a:gd name="T5" fmla="*/ 16 h 31"/>
                  <a:gd name="T6" fmla="*/ 15 w 30"/>
                  <a:gd name="T7" fmla="*/ 31 h 31"/>
                  <a:gd name="T8" fmla="*/ 30 w 30"/>
                  <a:gd name="T9" fmla="*/ 16 h 31"/>
                  <a:gd name="T10" fmla="*/ 30 w 30"/>
                  <a:gd name="T11" fmla="*/ 16 h 31"/>
                </a:gdLst>
                <a:ahLst/>
                <a:cxnLst>
                  <a:cxn ang="0">
                    <a:pos x="T0" y="T1"/>
                  </a:cxn>
                  <a:cxn ang="0">
                    <a:pos x="T2" y="T3"/>
                  </a:cxn>
                  <a:cxn ang="0">
                    <a:pos x="T4" y="T5"/>
                  </a:cxn>
                  <a:cxn ang="0">
                    <a:pos x="T6" y="T7"/>
                  </a:cxn>
                  <a:cxn ang="0">
                    <a:pos x="T8" y="T9"/>
                  </a:cxn>
                  <a:cxn ang="0">
                    <a:pos x="T10" y="T11"/>
                  </a:cxn>
                </a:cxnLst>
                <a:rect l="0" t="0" r="r" b="b"/>
                <a:pathLst>
                  <a:path w="30" h="31">
                    <a:moveTo>
                      <a:pt x="30" y="16"/>
                    </a:moveTo>
                    <a:lnTo>
                      <a:pt x="15" y="0"/>
                    </a:lnTo>
                    <a:lnTo>
                      <a:pt x="0" y="16"/>
                    </a:lnTo>
                    <a:lnTo>
                      <a:pt x="15" y="31"/>
                    </a:lnTo>
                    <a:lnTo>
                      <a:pt x="30" y="16"/>
                    </a:lnTo>
                    <a:lnTo>
                      <a:pt x="30" y="16"/>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7" name="Freeform 136"/>
              <p:cNvSpPr>
                <a:spLocks/>
              </p:cNvSpPr>
              <p:nvPr/>
            </p:nvSpPr>
            <p:spPr bwMode="auto">
              <a:xfrm>
                <a:off x="2811463" y="4624388"/>
                <a:ext cx="49213" cy="46038"/>
              </a:xfrm>
              <a:custGeom>
                <a:avLst/>
                <a:gdLst>
                  <a:gd name="T0" fmla="*/ 31 w 31"/>
                  <a:gd name="T1" fmla="*/ 15 h 29"/>
                  <a:gd name="T2" fmla="*/ 15 w 31"/>
                  <a:gd name="T3" fmla="*/ 0 h 29"/>
                  <a:gd name="T4" fmla="*/ 0 w 31"/>
                  <a:gd name="T5" fmla="*/ 15 h 29"/>
                  <a:gd name="T6" fmla="*/ 15 w 31"/>
                  <a:gd name="T7" fmla="*/ 29 h 29"/>
                  <a:gd name="T8" fmla="*/ 31 w 31"/>
                  <a:gd name="T9" fmla="*/ 15 h 29"/>
                </a:gdLst>
                <a:ahLst/>
                <a:cxnLst>
                  <a:cxn ang="0">
                    <a:pos x="T0" y="T1"/>
                  </a:cxn>
                  <a:cxn ang="0">
                    <a:pos x="T2" y="T3"/>
                  </a:cxn>
                  <a:cxn ang="0">
                    <a:pos x="T4" y="T5"/>
                  </a:cxn>
                  <a:cxn ang="0">
                    <a:pos x="T6" y="T7"/>
                  </a:cxn>
                  <a:cxn ang="0">
                    <a:pos x="T8" y="T9"/>
                  </a:cxn>
                </a:cxnLst>
                <a:rect l="0" t="0" r="r" b="b"/>
                <a:pathLst>
                  <a:path w="31" h="29">
                    <a:moveTo>
                      <a:pt x="31" y="15"/>
                    </a:moveTo>
                    <a:lnTo>
                      <a:pt x="15" y="0"/>
                    </a:lnTo>
                    <a:lnTo>
                      <a:pt x="0" y="15"/>
                    </a:lnTo>
                    <a:lnTo>
                      <a:pt x="15" y="29"/>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8" name="Freeform 137"/>
              <p:cNvSpPr>
                <a:spLocks/>
              </p:cNvSpPr>
              <p:nvPr/>
            </p:nvSpPr>
            <p:spPr bwMode="auto">
              <a:xfrm>
                <a:off x="2746376" y="4702175"/>
                <a:ext cx="49213" cy="47625"/>
              </a:xfrm>
              <a:custGeom>
                <a:avLst/>
                <a:gdLst>
                  <a:gd name="T0" fmla="*/ 31 w 31"/>
                  <a:gd name="T1" fmla="*/ 15 h 30"/>
                  <a:gd name="T2" fmla="*/ 14 w 31"/>
                  <a:gd name="T3" fmla="*/ 0 h 30"/>
                  <a:gd name="T4" fmla="*/ 0 w 31"/>
                  <a:gd name="T5" fmla="*/ 15 h 30"/>
                  <a:gd name="T6" fmla="*/ 14 w 31"/>
                  <a:gd name="T7" fmla="*/ 30 h 30"/>
                  <a:gd name="T8" fmla="*/ 31 w 31"/>
                  <a:gd name="T9" fmla="*/ 15 h 30"/>
                  <a:gd name="T10" fmla="*/ 31 w 31"/>
                  <a:gd name="T11" fmla="*/ 15 h 30"/>
                </a:gdLst>
                <a:ahLst/>
                <a:cxnLst>
                  <a:cxn ang="0">
                    <a:pos x="T0" y="T1"/>
                  </a:cxn>
                  <a:cxn ang="0">
                    <a:pos x="T2" y="T3"/>
                  </a:cxn>
                  <a:cxn ang="0">
                    <a:pos x="T4" y="T5"/>
                  </a:cxn>
                  <a:cxn ang="0">
                    <a:pos x="T6" y="T7"/>
                  </a:cxn>
                  <a:cxn ang="0">
                    <a:pos x="T8" y="T9"/>
                  </a:cxn>
                  <a:cxn ang="0">
                    <a:pos x="T10" y="T11"/>
                  </a:cxn>
                </a:cxnLst>
                <a:rect l="0" t="0" r="r" b="b"/>
                <a:pathLst>
                  <a:path w="31" h="30">
                    <a:moveTo>
                      <a:pt x="31" y="15"/>
                    </a:moveTo>
                    <a:lnTo>
                      <a:pt x="14" y="0"/>
                    </a:lnTo>
                    <a:lnTo>
                      <a:pt x="0" y="15"/>
                    </a:lnTo>
                    <a:lnTo>
                      <a:pt x="14" y="30"/>
                    </a:lnTo>
                    <a:lnTo>
                      <a:pt x="31" y="15"/>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09" name="Freeform 138"/>
              <p:cNvSpPr>
                <a:spLocks/>
              </p:cNvSpPr>
              <p:nvPr/>
            </p:nvSpPr>
            <p:spPr bwMode="auto">
              <a:xfrm>
                <a:off x="2811463" y="4702175"/>
                <a:ext cx="49213" cy="47625"/>
              </a:xfrm>
              <a:custGeom>
                <a:avLst/>
                <a:gdLst>
                  <a:gd name="T0" fmla="*/ 31 w 31"/>
                  <a:gd name="T1" fmla="*/ 15 h 30"/>
                  <a:gd name="T2" fmla="*/ 15 w 31"/>
                  <a:gd name="T3" fmla="*/ 0 h 30"/>
                  <a:gd name="T4" fmla="*/ 0 w 31"/>
                  <a:gd name="T5" fmla="*/ 15 h 30"/>
                  <a:gd name="T6" fmla="*/ 15 w 31"/>
                  <a:gd name="T7" fmla="*/ 30 h 30"/>
                  <a:gd name="T8" fmla="*/ 31 w 31"/>
                  <a:gd name="T9" fmla="*/ 15 h 30"/>
                </a:gdLst>
                <a:ahLst/>
                <a:cxnLst>
                  <a:cxn ang="0">
                    <a:pos x="T0" y="T1"/>
                  </a:cxn>
                  <a:cxn ang="0">
                    <a:pos x="T2" y="T3"/>
                  </a:cxn>
                  <a:cxn ang="0">
                    <a:pos x="T4" y="T5"/>
                  </a:cxn>
                  <a:cxn ang="0">
                    <a:pos x="T6" y="T7"/>
                  </a:cxn>
                  <a:cxn ang="0">
                    <a:pos x="T8" y="T9"/>
                  </a:cxn>
                </a:cxnLst>
                <a:rect l="0" t="0" r="r" b="b"/>
                <a:pathLst>
                  <a:path w="31" h="30">
                    <a:moveTo>
                      <a:pt x="31" y="15"/>
                    </a:moveTo>
                    <a:lnTo>
                      <a:pt x="15" y="0"/>
                    </a:lnTo>
                    <a:lnTo>
                      <a:pt x="0" y="15"/>
                    </a:lnTo>
                    <a:lnTo>
                      <a:pt x="15" y="30"/>
                    </a:lnTo>
                    <a:lnTo>
                      <a:pt x="31" y="15"/>
                    </a:lnTo>
                    <a:close/>
                  </a:path>
                </a:pathLst>
              </a:custGeom>
              <a:solidFill>
                <a:srgbClr val="FF6666"/>
              </a:solidFill>
              <a:ln w="0">
                <a:solidFill>
                  <a:srgbClr val="FF6666"/>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0" name="Freeform 139"/>
              <p:cNvSpPr>
                <a:spLocks/>
              </p:cNvSpPr>
              <p:nvPr/>
            </p:nvSpPr>
            <p:spPr bwMode="auto">
              <a:xfrm>
                <a:off x="3211513" y="4003675"/>
                <a:ext cx="46038" cy="47625"/>
              </a:xfrm>
              <a:custGeom>
                <a:avLst/>
                <a:gdLst>
                  <a:gd name="T0" fmla="*/ 24 w 29"/>
                  <a:gd name="T1" fmla="*/ 26 h 30"/>
                  <a:gd name="T2" fmla="*/ 28 w 29"/>
                  <a:gd name="T3" fmla="*/ 21 h 30"/>
                  <a:gd name="T4" fmla="*/ 29 w 29"/>
                  <a:gd name="T5" fmla="*/ 15 h 30"/>
                  <a:gd name="T6" fmla="*/ 28 w 29"/>
                  <a:gd name="T7" fmla="*/ 10 h 30"/>
                  <a:gd name="T8" fmla="*/ 24 w 29"/>
                  <a:gd name="T9" fmla="*/ 5 h 30"/>
                  <a:gd name="T10" fmla="*/ 19 w 29"/>
                  <a:gd name="T11" fmla="*/ 2 h 30"/>
                  <a:gd name="T12" fmla="*/ 14 w 29"/>
                  <a:gd name="T13" fmla="*/ 0 h 30"/>
                  <a:gd name="T14" fmla="*/ 8 w 29"/>
                  <a:gd name="T15" fmla="*/ 2 h 30"/>
                  <a:gd name="T16" fmla="*/ 3 w 29"/>
                  <a:gd name="T17" fmla="*/ 5 h 30"/>
                  <a:gd name="T18" fmla="*/ 1 w 29"/>
                  <a:gd name="T19" fmla="*/ 10 h 30"/>
                  <a:gd name="T20" fmla="*/ 0 w 29"/>
                  <a:gd name="T21" fmla="*/ 15 h 30"/>
                  <a:gd name="T22" fmla="*/ 1 w 29"/>
                  <a:gd name="T23" fmla="*/ 21 h 30"/>
                  <a:gd name="T24" fmla="*/ 3 w 29"/>
                  <a:gd name="T25" fmla="*/ 26 h 30"/>
                  <a:gd name="T26" fmla="*/ 8 w 29"/>
                  <a:gd name="T27" fmla="*/ 30 h 30"/>
                  <a:gd name="T28" fmla="*/ 14 w 29"/>
                  <a:gd name="T29" fmla="*/ 30 h 30"/>
                  <a:gd name="T30" fmla="*/ 19 w 29"/>
                  <a:gd name="T31" fmla="*/ 30 h 30"/>
                  <a:gd name="T32" fmla="*/ 24 w 29"/>
                  <a:gd name="T33" fmla="*/ 26 h 30"/>
                  <a:gd name="T34" fmla="*/ 24 w 29"/>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0">
                    <a:moveTo>
                      <a:pt x="24" y="26"/>
                    </a:moveTo>
                    <a:lnTo>
                      <a:pt x="28" y="21"/>
                    </a:lnTo>
                    <a:lnTo>
                      <a:pt x="29" y="15"/>
                    </a:lnTo>
                    <a:lnTo>
                      <a:pt x="28" y="10"/>
                    </a:lnTo>
                    <a:lnTo>
                      <a:pt x="24" y="5"/>
                    </a:lnTo>
                    <a:lnTo>
                      <a:pt x="19" y="2"/>
                    </a:lnTo>
                    <a:lnTo>
                      <a:pt x="14" y="0"/>
                    </a:lnTo>
                    <a:lnTo>
                      <a:pt x="8" y="2"/>
                    </a:lnTo>
                    <a:lnTo>
                      <a:pt x="3" y="5"/>
                    </a:lnTo>
                    <a:lnTo>
                      <a:pt x="1" y="10"/>
                    </a:lnTo>
                    <a:lnTo>
                      <a:pt x="0" y="15"/>
                    </a:lnTo>
                    <a:lnTo>
                      <a:pt x="1" y="21"/>
                    </a:lnTo>
                    <a:lnTo>
                      <a:pt x="3" y="26"/>
                    </a:lnTo>
                    <a:lnTo>
                      <a:pt x="8" y="30"/>
                    </a:lnTo>
                    <a:lnTo>
                      <a:pt x="14" y="30"/>
                    </a:lnTo>
                    <a:lnTo>
                      <a:pt x="19" y="30"/>
                    </a:lnTo>
                    <a:lnTo>
                      <a:pt x="24" y="26"/>
                    </a:lnTo>
                    <a:lnTo>
                      <a:pt x="24" y="26"/>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1" name="Freeform 140"/>
              <p:cNvSpPr>
                <a:spLocks/>
              </p:cNvSpPr>
              <p:nvPr/>
            </p:nvSpPr>
            <p:spPr bwMode="auto">
              <a:xfrm>
                <a:off x="3284538" y="4071938"/>
                <a:ext cx="46038" cy="47625"/>
              </a:xfrm>
              <a:custGeom>
                <a:avLst/>
                <a:gdLst>
                  <a:gd name="T0" fmla="*/ 24 w 29"/>
                  <a:gd name="T1" fmla="*/ 26 h 30"/>
                  <a:gd name="T2" fmla="*/ 28 w 29"/>
                  <a:gd name="T3" fmla="*/ 21 h 30"/>
                  <a:gd name="T4" fmla="*/ 29 w 29"/>
                  <a:gd name="T5" fmla="*/ 15 h 30"/>
                  <a:gd name="T6" fmla="*/ 28 w 29"/>
                  <a:gd name="T7" fmla="*/ 10 h 30"/>
                  <a:gd name="T8" fmla="*/ 24 w 29"/>
                  <a:gd name="T9" fmla="*/ 5 h 30"/>
                  <a:gd name="T10" fmla="*/ 20 w 29"/>
                  <a:gd name="T11" fmla="*/ 2 h 30"/>
                  <a:gd name="T12" fmla="*/ 15 w 29"/>
                  <a:gd name="T13" fmla="*/ 0 h 30"/>
                  <a:gd name="T14" fmla="*/ 10 w 29"/>
                  <a:gd name="T15" fmla="*/ 2 h 30"/>
                  <a:gd name="T16" fmla="*/ 5 w 29"/>
                  <a:gd name="T17" fmla="*/ 5 h 30"/>
                  <a:gd name="T18" fmla="*/ 1 w 29"/>
                  <a:gd name="T19" fmla="*/ 10 h 30"/>
                  <a:gd name="T20" fmla="*/ 0 w 29"/>
                  <a:gd name="T21" fmla="*/ 15 h 30"/>
                  <a:gd name="T22" fmla="*/ 1 w 29"/>
                  <a:gd name="T23" fmla="*/ 21 h 30"/>
                  <a:gd name="T24" fmla="*/ 5 w 29"/>
                  <a:gd name="T25" fmla="*/ 26 h 30"/>
                  <a:gd name="T26" fmla="*/ 10 w 29"/>
                  <a:gd name="T27" fmla="*/ 30 h 30"/>
                  <a:gd name="T28" fmla="*/ 15 w 29"/>
                  <a:gd name="T29" fmla="*/ 30 h 30"/>
                  <a:gd name="T30" fmla="*/ 20 w 29"/>
                  <a:gd name="T31" fmla="*/ 30 h 30"/>
                  <a:gd name="T32" fmla="*/ 24 w 29"/>
                  <a:gd name="T33" fmla="*/ 26 h 30"/>
                  <a:gd name="T34" fmla="*/ 24 w 29"/>
                  <a:gd name="T3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0">
                    <a:moveTo>
                      <a:pt x="24" y="26"/>
                    </a:moveTo>
                    <a:lnTo>
                      <a:pt x="28" y="21"/>
                    </a:lnTo>
                    <a:lnTo>
                      <a:pt x="29" y="15"/>
                    </a:lnTo>
                    <a:lnTo>
                      <a:pt x="28" y="10"/>
                    </a:lnTo>
                    <a:lnTo>
                      <a:pt x="24" y="5"/>
                    </a:lnTo>
                    <a:lnTo>
                      <a:pt x="20" y="2"/>
                    </a:lnTo>
                    <a:lnTo>
                      <a:pt x="15" y="0"/>
                    </a:lnTo>
                    <a:lnTo>
                      <a:pt x="10" y="2"/>
                    </a:lnTo>
                    <a:lnTo>
                      <a:pt x="5" y="5"/>
                    </a:lnTo>
                    <a:lnTo>
                      <a:pt x="1" y="10"/>
                    </a:lnTo>
                    <a:lnTo>
                      <a:pt x="0" y="15"/>
                    </a:lnTo>
                    <a:lnTo>
                      <a:pt x="1" y="21"/>
                    </a:lnTo>
                    <a:lnTo>
                      <a:pt x="5" y="26"/>
                    </a:lnTo>
                    <a:lnTo>
                      <a:pt x="10" y="30"/>
                    </a:lnTo>
                    <a:lnTo>
                      <a:pt x="15" y="30"/>
                    </a:lnTo>
                    <a:lnTo>
                      <a:pt x="20" y="30"/>
                    </a:lnTo>
                    <a:lnTo>
                      <a:pt x="24" y="26"/>
                    </a:lnTo>
                    <a:lnTo>
                      <a:pt x="24" y="26"/>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2" name="Freeform 141"/>
              <p:cNvSpPr>
                <a:spLocks/>
              </p:cNvSpPr>
              <p:nvPr/>
            </p:nvSpPr>
            <p:spPr bwMode="auto">
              <a:xfrm>
                <a:off x="3244851" y="4165600"/>
                <a:ext cx="47625" cy="47625"/>
              </a:xfrm>
              <a:custGeom>
                <a:avLst/>
                <a:gdLst>
                  <a:gd name="T0" fmla="*/ 25 w 30"/>
                  <a:gd name="T1" fmla="*/ 25 h 30"/>
                  <a:gd name="T2" fmla="*/ 28 w 30"/>
                  <a:gd name="T3" fmla="*/ 22 h 30"/>
                  <a:gd name="T4" fmla="*/ 30 w 30"/>
                  <a:gd name="T5" fmla="*/ 15 h 30"/>
                  <a:gd name="T6" fmla="*/ 28 w 30"/>
                  <a:gd name="T7" fmla="*/ 10 h 30"/>
                  <a:gd name="T8" fmla="*/ 25 w 30"/>
                  <a:gd name="T9" fmla="*/ 5 h 30"/>
                  <a:gd name="T10" fmla="*/ 20 w 30"/>
                  <a:gd name="T11" fmla="*/ 2 h 30"/>
                  <a:gd name="T12" fmla="*/ 15 w 30"/>
                  <a:gd name="T13" fmla="*/ 0 h 30"/>
                  <a:gd name="T14" fmla="*/ 8 w 30"/>
                  <a:gd name="T15" fmla="*/ 2 h 30"/>
                  <a:gd name="T16" fmla="*/ 3 w 30"/>
                  <a:gd name="T17" fmla="*/ 5 h 30"/>
                  <a:gd name="T18" fmla="*/ 0 w 30"/>
                  <a:gd name="T19" fmla="*/ 10 h 30"/>
                  <a:gd name="T20" fmla="*/ 0 w 30"/>
                  <a:gd name="T21" fmla="*/ 15 h 30"/>
                  <a:gd name="T22" fmla="*/ 0 w 30"/>
                  <a:gd name="T23" fmla="*/ 22 h 30"/>
                  <a:gd name="T24" fmla="*/ 3 w 30"/>
                  <a:gd name="T25" fmla="*/ 25 h 30"/>
                  <a:gd name="T26" fmla="*/ 8 w 30"/>
                  <a:gd name="T27" fmla="*/ 28 h 30"/>
                  <a:gd name="T28" fmla="*/ 15 w 30"/>
                  <a:gd name="T29" fmla="*/ 30 h 30"/>
                  <a:gd name="T30" fmla="*/ 20 w 30"/>
                  <a:gd name="T31" fmla="*/ 28 h 30"/>
                  <a:gd name="T32" fmla="*/ 25 w 30"/>
                  <a:gd name="T33" fmla="*/ 25 h 30"/>
                  <a:gd name="T34" fmla="*/ 25 w 30"/>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5" y="25"/>
                    </a:moveTo>
                    <a:lnTo>
                      <a:pt x="28" y="22"/>
                    </a:lnTo>
                    <a:lnTo>
                      <a:pt x="30" y="15"/>
                    </a:lnTo>
                    <a:lnTo>
                      <a:pt x="28" y="10"/>
                    </a:lnTo>
                    <a:lnTo>
                      <a:pt x="25" y="5"/>
                    </a:lnTo>
                    <a:lnTo>
                      <a:pt x="20" y="2"/>
                    </a:lnTo>
                    <a:lnTo>
                      <a:pt x="15" y="0"/>
                    </a:lnTo>
                    <a:lnTo>
                      <a:pt x="8" y="2"/>
                    </a:lnTo>
                    <a:lnTo>
                      <a:pt x="3" y="5"/>
                    </a:lnTo>
                    <a:lnTo>
                      <a:pt x="0" y="10"/>
                    </a:lnTo>
                    <a:lnTo>
                      <a:pt x="0" y="15"/>
                    </a:lnTo>
                    <a:lnTo>
                      <a:pt x="0" y="22"/>
                    </a:lnTo>
                    <a:lnTo>
                      <a:pt x="3" y="25"/>
                    </a:lnTo>
                    <a:lnTo>
                      <a:pt x="8" y="28"/>
                    </a:lnTo>
                    <a:lnTo>
                      <a:pt x="15" y="30"/>
                    </a:lnTo>
                    <a:lnTo>
                      <a:pt x="20" y="28"/>
                    </a:lnTo>
                    <a:lnTo>
                      <a:pt x="25" y="25"/>
                    </a:lnTo>
                    <a:lnTo>
                      <a:pt x="25"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3" name="Freeform 142"/>
              <p:cNvSpPr>
                <a:spLocks/>
              </p:cNvSpPr>
              <p:nvPr/>
            </p:nvSpPr>
            <p:spPr bwMode="auto">
              <a:xfrm>
                <a:off x="3138488" y="4297363"/>
                <a:ext cx="46038" cy="46038"/>
              </a:xfrm>
              <a:custGeom>
                <a:avLst/>
                <a:gdLst>
                  <a:gd name="T0" fmla="*/ 26 w 29"/>
                  <a:gd name="T1" fmla="*/ 24 h 29"/>
                  <a:gd name="T2" fmla="*/ 29 w 29"/>
                  <a:gd name="T3" fmla="*/ 19 h 29"/>
                  <a:gd name="T4" fmla="*/ 29 w 29"/>
                  <a:gd name="T5" fmla="*/ 13 h 29"/>
                  <a:gd name="T6" fmla="*/ 29 w 29"/>
                  <a:gd name="T7" fmla="*/ 8 h 29"/>
                  <a:gd name="T8" fmla="*/ 26 w 29"/>
                  <a:gd name="T9" fmla="*/ 3 h 29"/>
                  <a:gd name="T10" fmla="*/ 21 w 29"/>
                  <a:gd name="T11" fmla="*/ 0 h 29"/>
                  <a:gd name="T12" fmla="*/ 14 w 29"/>
                  <a:gd name="T13" fmla="*/ 0 h 29"/>
                  <a:gd name="T14" fmla="*/ 9 w 29"/>
                  <a:gd name="T15" fmla="*/ 0 h 29"/>
                  <a:gd name="T16" fmla="*/ 5 w 29"/>
                  <a:gd name="T17" fmla="*/ 3 h 29"/>
                  <a:gd name="T18" fmla="*/ 1 w 29"/>
                  <a:gd name="T19" fmla="*/ 8 h 29"/>
                  <a:gd name="T20" fmla="*/ 0 w 29"/>
                  <a:gd name="T21" fmla="*/ 13 h 29"/>
                  <a:gd name="T22" fmla="*/ 1 w 29"/>
                  <a:gd name="T23" fmla="*/ 19 h 29"/>
                  <a:gd name="T24" fmla="*/ 5 w 29"/>
                  <a:gd name="T25" fmla="*/ 24 h 29"/>
                  <a:gd name="T26" fmla="*/ 9 w 29"/>
                  <a:gd name="T27" fmla="*/ 28 h 29"/>
                  <a:gd name="T28" fmla="*/ 14 w 29"/>
                  <a:gd name="T29" fmla="*/ 29 h 29"/>
                  <a:gd name="T30" fmla="*/ 21 w 29"/>
                  <a:gd name="T31" fmla="*/ 28 h 29"/>
                  <a:gd name="T32" fmla="*/ 26 w 29"/>
                  <a:gd name="T33" fmla="*/ 24 h 29"/>
                  <a:gd name="T34" fmla="*/ 26 w 29"/>
                  <a:gd name="T3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9">
                    <a:moveTo>
                      <a:pt x="26" y="24"/>
                    </a:moveTo>
                    <a:lnTo>
                      <a:pt x="29" y="19"/>
                    </a:lnTo>
                    <a:lnTo>
                      <a:pt x="29" y="13"/>
                    </a:lnTo>
                    <a:lnTo>
                      <a:pt x="29" y="8"/>
                    </a:lnTo>
                    <a:lnTo>
                      <a:pt x="26" y="3"/>
                    </a:lnTo>
                    <a:lnTo>
                      <a:pt x="21" y="0"/>
                    </a:lnTo>
                    <a:lnTo>
                      <a:pt x="14" y="0"/>
                    </a:lnTo>
                    <a:lnTo>
                      <a:pt x="9" y="0"/>
                    </a:lnTo>
                    <a:lnTo>
                      <a:pt x="5" y="3"/>
                    </a:lnTo>
                    <a:lnTo>
                      <a:pt x="1" y="8"/>
                    </a:lnTo>
                    <a:lnTo>
                      <a:pt x="0" y="13"/>
                    </a:lnTo>
                    <a:lnTo>
                      <a:pt x="1" y="19"/>
                    </a:lnTo>
                    <a:lnTo>
                      <a:pt x="5" y="24"/>
                    </a:lnTo>
                    <a:lnTo>
                      <a:pt x="9" y="28"/>
                    </a:lnTo>
                    <a:lnTo>
                      <a:pt x="14" y="29"/>
                    </a:lnTo>
                    <a:lnTo>
                      <a:pt x="21" y="28"/>
                    </a:lnTo>
                    <a:lnTo>
                      <a:pt x="26" y="24"/>
                    </a:lnTo>
                    <a:lnTo>
                      <a:pt x="26" y="24"/>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4" name="Freeform 143"/>
              <p:cNvSpPr>
                <a:spLocks/>
              </p:cNvSpPr>
              <p:nvPr/>
            </p:nvSpPr>
            <p:spPr bwMode="auto">
              <a:xfrm>
                <a:off x="3211513" y="4314825"/>
                <a:ext cx="46038" cy="44450"/>
              </a:xfrm>
              <a:custGeom>
                <a:avLst/>
                <a:gdLst>
                  <a:gd name="T0" fmla="*/ 24 w 29"/>
                  <a:gd name="T1" fmla="*/ 25 h 28"/>
                  <a:gd name="T2" fmla="*/ 28 w 29"/>
                  <a:gd name="T3" fmla="*/ 20 h 28"/>
                  <a:gd name="T4" fmla="*/ 29 w 29"/>
                  <a:gd name="T5" fmla="*/ 13 h 28"/>
                  <a:gd name="T6" fmla="*/ 28 w 29"/>
                  <a:gd name="T7" fmla="*/ 8 h 28"/>
                  <a:gd name="T8" fmla="*/ 24 w 29"/>
                  <a:gd name="T9" fmla="*/ 4 h 28"/>
                  <a:gd name="T10" fmla="*/ 19 w 29"/>
                  <a:gd name="T11" fmla="*/ 0 h 28"/>
                  <a:gd name="T12" fmla="*/ 14 w 29"/>
                  <a:gd name="T13" fmla="*/ 0 h 28"/>
                  <a:gd name="T14" fmla="*/ 8 w 29"/>
                  <a:gd name="T15" fmla="*/ 0 h 28"/>
                  <a:gd name="T16" fmla="*/ 3 w 29"/>
                  <a:gd name="T17" fmla="*/ 4 h 28"/>
                  <a:gd name="T18" fmla="*/ 1 w 29"/>
                  <a:gd name="T19" fmla="*/ 8 h 28"/>
                  <a:gd name="T20" fmla="*/ 0 w 29"/>
                  <a:gd name="T21" fmla="*/ 13 h 28"/>
                  <a:gd name="T22" fmla="*/ 1 w 29"/>
                  <a:gd name="T23" fmla="*/ 20 h 28"/>
                  <a:gd name="T24" fmla="*/ 3 w 29"/>
                  <a:gd name="T25" fmla="*/ 25 h 28"/>
                  <a:gd name="T26" fmla="*/ 8 w 29"/>
                  <a:gd name="T27" fmla="*/ 28 h 28"/>
                  <a:gd name="T28" fmla="*/ 14 w 29"/>
                  <a:gd name="T29" fmla="*/ 28 h 28"/>
                  <a:gd name="T30" fmla="*/ 19 w 29"/>
                  <a:gd name="T31" fmla="*/ 28 h 28"/>
                  <a:gd name="T32" fmla="*/ 24 w 29"/>
                  <a:gd name="T33" fmla="*/ 25 h 28"/>
                  <a:gd name="T34" fmla="*/ 24 w 29"/>
                  <a:gd name="T3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8">
                    <a:moveTo>
                      <a:pt x="24" y="25"/>
                    </a:moveTo>
                    <a:lnTo>
                      <a:pt x="28" y="20"/>
                    </a:lnTo>
                    <a:lnTo>
                      <a:pt x="29" y="13"/>
                    </a:lnTo>
                    <a:lnTo>
                      <a:pt x="28" y="8"/>
                    </a:lnTo>
                    <a:lnTo>
                      <a:pt x="24" y="4"/>
                    </a:lnTo>
                    <a:lnTo>
                      <a:pt x="19" y="0"/>
                    </a:lnTo>
                    <a:lnTo>
                      <a:pt x="14" y="0"/>
                    </a:lnTo>
                    <a:lnTo>
                      <a:pt x="8" y="0"/>
                    </a:lnTo>
                    <a:lnTo>
                      <a:pt x="3" y="4"/>
                    </a:lnTo>
                    <a:lnTo>
                      <a:pt x="1" y="8"/>
                    </a:lnTo>
                    <a:lnTo>
                      <a:pt x="0" y="13"/>
                    </a:lnTo>
                    <a:lnTo>
                      <a:pt x="1" y="20"/>
                    </a:lnTo>
                    <a:lnTo>
                      <a:pt x="3" y="25"/>
                    </a:lnTo>
                    <a:lnTo>
                      <a:pt x="8" y="28"/>
                    </a:lnTo>
                    <a:lnTo>
                      <a:pt x="14" y="28"/>
                    </a:lnTo>
                    <a:lnTo>
                      <a:pt x="19" y="28"/>
                    </a:lnTo>
                    <a:lnTo>
                      <a:pt x="24" y="25"/>
                    </a:lnTo>
                    <a:lnTo>
                      <a:pt x="24"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5" name="Freeform 144"/>
              <p:cNvSpPr>
                <a:spLocks/>
              </p:cNvSpPr>
              <p:nvPr/>
            </p:nvSpPr>
            <p:spPr bwMode="auto">
              <a:xfrm>
                <a:off x="3284538" y="4338638"/>
                <a:ext cx="46038" cy="47625"/>
              </a:xfrm>
              <a:custGeom>
                <a:avLst/>
                <a:gdLst>
                  <a:gd name="T0" fmla="*/ 24 w 29"/>
                  <a:gd name="T1" fmla="*/ 25 h 30"/>
                  <a:gd name="T2" fmla="*/ 28 w 29"/>
                  <a:gd name="T3" fmla="*/ 21 h 30"/>
                  <a:gd name="T4" fmla="*/ 29 w 29"/>
                  <a:gd name="T5" fmla="*/ 15 h 30"/>
                  <a:gd name="T6" fmla="*/ 28 w 29"/>
                  <a:gd name="T7" fmla="*/ 10 h 30"/>
                  <a:gd name="T8" fmla="*/ 24 w 29"/>
                  <a:gd name="T9" fmla="*/ 5 h 30"/>
                  <a:gd name="T10" fmla="*/ 20 w 29"/>
                  <a:gd name="T11" fmla="*/ 2 h 30"/>
                  <a:gd name="T12" fmla="*/ 15 w 29"/>
                  <a:gd name="T13" fmla="*/ 0 h 30"/>
                  <a:gd name="T14" fmla="*/ 10 w 29"/>
                  <a:gd name="T15" fmla="*/ 2 h 30"/>
                  <a:gd name="T16" fmla="*/ 5 w 29"/>
                  <a:gd name="T17" fmla="*/ 5 h 30"/>
                  <a:gd name="T18" fmla="*/ 1 w 29"/>
                  <a:gd name="T19" fmla="*/ 10 h 30"/>
                  <a:gd name="T20" fmla="*/ 0 w 29"/>
                  <a:gd name="T21" fmla="*/ 15 h 30"/>
                  <a:gd name="T22" fmla="*/ 1 w 29"/>
                  <a:gd name="T23" fmla="*/ 21 h 30"/>
                  <a:gd name="T24" fmla="*/ 5 w 29"/>
                  <a:gd name="T25" fmla="*/ 25 h 30"/>
                  <a:gd name="T26" fmla="*/ 10 w 29"/>
                  <a:gd name="T27" fmla="*/ 28 h 30"/>
                  <a:gd name="T28" fmla="*/ 15 w 29"/>
                  <a:gd name="T29" fmla="*/ 30 h 30"/>
                  <a:gd name="T30" fmla="*/ 20 w 29"/>
                  <a:gd name="T31" fmla="*/ 28 h 30"/>
                  <a:gd name="T32" fmla="*/ 24 w 29"/>
                  <a:gd name="T33" fmla="*/ 25 h 30"/>
                  <a:gd name="T34" fmla="*/ 24 w 29"/>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0">
                    <a:moveTo>
                      <a:pt x="24" y="25"/>
                    </a:moveTo>
                    <a:lnTo>
                      <a:pt x="28" y="21"/>
                    </a:lnTo>
                    <a:lnTo>
                      <a:pt x="29" y="15"/>
                    </a:lnTo>
                    <a:lnTo>
                      <a:pt x="28" y="10"/>
                    </a:lnTo>
                    <a:lnTo>
                      <a:pt x="24" y="5"/>
                    </a:lnTo>
                    <a:lnTo>
                      <a:pt x="20" y="2"/>
                    </a:lnTo>
                    <a:lnTo>
                      <a:pt x="15" y="0"/>
                    </a:lnTo>
                    <a:lnTo>
                      <a:pt x="10" y="2"/>
                    </a:lnTo>
                    <a:lnTo>
                      <a:pt x="5" y="5"/>
                    </a:lnTo>
                    <a:lnTo>
                      <a:pt x="1" y="10"/>
                    </a:lnTo>
                    <a:lnTo>
                      <a:pt x="0" y="15"/>
                    </a:lnTo>
                    <a:lnTo>
                      <a:pt x="1" y="21"/>
                    </a:lnTo>
                    <a:lnTo>
                      <a:pt x="5" y="25"/>
                    </a:lnTo>
                    <a:lnTo>
                      <a:pt x="10" y="28"/>
                    </a:lnTo>
                    <a:lnTo>
                      <a:pt x="15" y="30"/>
                    </a:lnTo>
                    <a:lnTo>
                      <a:pt x="20" y="28"/>
                    </a:lnTo>
                    <a:lnTo>
                      <a:pt x="24" y="25"/>
                    </a:lnTo>
                    <a:lnTo>
                      <a:pt x="24"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6" name="Freeform 145"/>
              <p:cNvSpPr>
                <a:spLocks/>
              </p:cNvSpPr>
              <p:nvPr/>
            </p:nvSpPr>
            <p:spPr bwMode="auto">
              <a:xfrm>
                <a:off x="3346451" y="4298950"/>
                <a:ext cx="47625" cy="47625"/>
              </a:xfrm>
              <a:custGeom>
                <a:avLst/>
                <a:gdLst>
                  <a:gd name="T0" fmla="*/ 25 w 30"/>
                  <a:gd name="T1" fmla="*/ 25 h 30"/>
                  <a:gd name="T2" fmla="*/ 28 w 30"/>
                  <a:gd name="T3" fmla="*/ 20 h 30"/>
                  <a:gd name="T4" fmla="*/ 30 w 30"/>
                  <a:gd name="T5" fmla="*/ 15 h 30"/>
                  <a:gd name="T6" fmla="*/ 28 w 30"/>
                  <a:gd name="T7" fmla="*/ 9 h 30"/>
                  <a:gd name="T8" fmla="*/ 25 w 30"/>
                  <a:gd name="T9" fmla="*/ 4 h 30"/>
                  <a:gd name="T10" fmla="*/ 22 w 30"/>
                  <a:gd name="T11" fmla="*/ 0 h 30"/>
                  <a:gd name="T12" fmla="*/ 15 w 30"/>
                  <a:gd name="T13" fmla="*/ 0 h 30"/>
                  <a:gd name="T14" fmla="*/ 10 w 30"/>
                  <a:gd name="T15" fmla="*/ 0 h 30"/>
                  <a:gd name="T16" fmla="*/ 5 w 30"/>
                  <a:gd name="T17" fmla="*/ 4 h 30"/>
                  <a:gd name="T18" fmla="*/ 2 w 30"/>
                  <a:gd name="T19" fmla="*/ 9 h 30"/>
                  <a:gd name="T20" fmla="*/ 0 w 30"/>
                  <a:gd name="T21" fmla="*/ 15 h 30"/>
                  <a:gd name="T22" fmla="*/ 2 w 30"/>
                  <a:gd name="T23" fmla="*/ 20 h 30"/>
                  <a:gd name="T24" fmla="*/ 5 w 30"/>
                  <a:gd name="T25" fmla="*/ 25 h 30"/>
                  <a:gd name="T26" fmla="*/ 10 w 30"/>
                  <a:gd name="T27" fmla="*/ 28 h 30"/>
                  <a:gd name="T28" fmla="*/ 15 w 30"/>
                  <a:gd name="T29" fmla="*/ 30 h 30"/>
                  <a:gd name="T30" fmla="*/ 22 w 30"/>
                  <a:gd name="T31" fmla="*/ 28 h 30"/>
                  <a:gd name="T32" fmla="*/ 25 w 30"/>
                  <a:gd name="T33" fmla="*/ 25 h 30"/>
                  <a:gd name="T34" fmla="*/ 25 w 30"/>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5" y="25"/>
                    </a:moveTo>
                    <a:lnTo>
                      <a:pt x="28" y="20"/>
                    </a:lnTo>
                    <a:lnTo>
                      <a:pt x="30" y="15"/>
                    </a:lnTo>
                    <a:lnTo>
                      <a:pt x="28" y="9"/>
                    </a:lnTo>
                    <a:lnTo>
                      <a:pt x="25" y="4"/>
                    </a:lnTo>
                    <a:lnTo>
                      <a:pt x="22" y="0"/>
                    </a:lnTo>
                    <a:lnTo>
                      <a:pt x="15" y="0"/>
                    </a:lnTo>
                    <a:lnTo>
                      <a:pt x="10" y="0"/>
                    </a:lnTo>
                    <a:lnTo>
                      <a:pt x="5" y="4"/>
                    </a:lnTo>
                    <a:lnTo>
                      <a:pt x="2" y="9"/>
                    </a:lnTo>
                    <a:lnTo>
                      <a:pt x="0" y="15"/>
                    </a:lnTo>
                    <a:lnTo>
                      <a:pt x="2" y="20"/>
                    </a:lnTo>
                    <a:lnTo>
                      <a:pt x="5" y="25"/>
                    </a:lnTo>
                    <a:lnTo>
                      <a:pt x="10" y="28"/>
                    </a:lnTo>
                    <a:lnTo>
                      <a:pt x="15" y="30"/>
                    </a:lnTo>
                    <a:lnTo>
                      <a:pt x="22" y="28"/>
                    </a:lnTo>
                    <a:lnTo>
                      <a:pt x="25" y="25"/>
                    </a:lnTo>
                    <a:lnTo>
                      <a:pt x="25"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7" name="Freeform 146"/>
              <p:cNvSpPr>
                <a:spLocks/>
              </p:cNvSpPr>
              <p:nvPr/>
            </p:nvSpPr>
            <p:spPr bwMode="auto">
              <a:xfrm>
                <a:off x="3211513" y="4446588"/>
                <a:ext cx="46038" cy="46038"/>
              </a:xfrm>
              <a:custGeom>
                <a:avLst/>
                <a:gdLst>
                  <a:gd name="T0" fmla="*/ 24 w 29"/>
                  <a:gd name="T1" fmla="*/ 24 h 29"/>
                  <a:gd name="T2" fmla="*/ 28 w 29"/>
                  <a:gd name="T3" fmla="*/ 19 h 29"/>
                  <a:gd name="T4" fmla="*/ 29 w 29"/>
                  <a:gd name="T5" fmla="*/ 14 h 29"/>
                  <a:gd name="T6" fmla="*/ 28 w 29"/>
                  <a:gd name="T7" fmla="*/ 10 h 29"/>
                  <a:gd name="T8" fmla="*/ 24 w 29"/>
                  <a:gd name="T9" fmla="*/ 5 h 29"/>
                  <a:gd name="T10" fmla="*/ 19 w 29"/>
                  <a:gd name="T11" fmla="*/ 1 h 29"/>
                  <a:gd name="T12" fmla="*/ 14 w 29"/>
                  <a:gd name="T13" fmla="*/ 0 h 29"/>
                  <a:gd name="T14" fmla="*/ 8 w 29"/>
                  <a:gd name="T15" fmla="*/ 1 h 29"/>
                  <a:gd name="T16" fmla="*/ 3 w 29"/>
                  <a:gd name="T17" fmla="*/ 5 h 29"/>
                  <a:gd name="T18" fmla="*/ 1 w 29"/>
                  <a:gd name="T19" fmla="*/ 10 h 29"/>
                  <a:gd name="T20" fmla="*/ 0 w 29"/>
                  <a:gd name="T21" fmla="*/ 14 h 29"/>
                  <a:gd name="T22" fmla="*/ 1 w 29"/>
                  <a:gd name="T23" fmla="*/ 19 h 29"/>
                  <a:gd name="T24" fmla="*/ 3 w 29"/>
                  <a:gd name="T25" fmla="*/ 24 h 29"/>
                  <a:gd name="T26" fmla="*/ 8 w 29"/>
                  <a:gd name="T27" fmla="*/ 28 h 29"/>
                  <a:gd name="T28" fmla="*/ 14 w 29"/>
                  <a:gd name="T29" fmla="*/ 29 h 29"/>
                  <a:gd name="T30" fmla="*/ 19 w 29"/>
                  <a:gd name="T31" fmla="*/ 28 h 29"/>
                  <a:gd name="T32" fmla="*/ 24 w 29"/>
                  <a:gd name="T33" fmla="*/ 24 h 29"/>
                  <a:gd name="T34" fmla="*/ 24 w 29"/>
                  <a:gd name="T3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29">
                    <a:moveTo>
                      <a:pt x="24" y="24"/>
                    </a:moveTo>
                    <a:lnTo>
                      <a:pt x="28" y="19"/>
                    </a:lnTo>
                    <a:lnTo>
                      <a:pt x="29" y="14"/>
                    </a:lnTo>
                    <a:lnTo>
                      <a:pt x="28" y="10"/>
                    </a:lnTo>
                    <a:lnTo>
                      <a:pt x="24" y="5"/>
                    </a:lnTo>
                    <a:lnTo>
                      <a:pt x="19" y="1"/>
                    </a:lnTo>
                    <a:lnTo>
                      <a:pt x="14" y="0"/>
                    </a:lnTo>
                    <a:lnTo>
                      <a:pt x="8" y="1"/>
                    </a:lnTo>
                    <a:lnTo>
                      <a:pt x="3" y="5"/>
                    </a:lnTo>
                    <a:lnTo>
                      <a:pt x="1" y="10"/>
                    </a:lnTo>
                    <a:lnTo>
                      <a:pt x="0" y="14"/>
                    </a:lnTo>
                    <a:lnTo>
                      <a:pt x="1" y="19"/>
                    </a:lnTo>
                    <a:lnTo>
                      <a:pt x="3" y="24"/>
                    </a:lnTo>
                    <a:lnTo>
                      <a:pt x="8" y="28"/>
                    </a:lnTo>
                    <a:lnTo>
                      <a:pt x="14" y="29"/>
                    </a:lnTo>
                    <a:lnTo>
                      <a:pt x="19" y="28"/>
                    </a:lnTo>
                    <a:lnTo>
                      <a:pt x="24" y="24"/>
                    </a:lnTo>
                    <a:lnTo>
                      <a:pt x="24" y="24"/>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8" name="Freeform 147"/>
              <p:cNvSpPr>
                <a:spLocks/>
              </p:cNvSpPr>
              <p:nvPr/>
            </p:nvSpPr>
            <p:spPr bwMode="auto">
              <a:xfrm>
                <a:off x="3284538" y="4414838"/>
                <a:ext cx="46038" cy="44450"/>
              </a:xfrm>
              <a:custGeom>
                <a:avLst/>
                <a:gdLst>
                  <a:gd name="T0" fmla="*/ 24 w 29"/>
                  <a:gd name="T1" fmla="*/ 25 h 28"/>
                  <a:gd name="T2" fmla="*/ 28 w 29"/>
                  <a:gd name="T3" fmla="*/ 20 h 28"/>
                  <a:gd name="T4" fmla="*/ 29 w 29"/>
                  <a:gd name="T5" fmla="*/ 15 h 28"/>
                  <a:gd name="T6" fmla="*/ 28 w 29"/>
                  <a:gd name="T7" fmla="*/ 8 h 28"/>
                  <a:gd name="T8" fmla="*/ 24 w 29"/>
                  <a:gd name="T9" fmla="*/ 3 h 28"/>
                  <a:gd name="T10" fmla="*/ 20 w 29"/>
                  <a:gd name="T11" fmla="*/ 0 h 28"/>
                  <a:gd name="T12" fmla="*/ 15 w 29"/>
                  <a:gd name="T13" fmla="*/ 0 h 28"/>
                  <a:gd name="T14" fmla="*/ 10 w 29"/>
                  <a:gd name="T15" fmla="*/ 0 h 28"/>
                  <a:gd name="T16" fmla="*/ 5 w 29"/>
                  <a:gd name="T17" fmla="*/ 3 h 28"/>
                  <a:gd name="T18" fmla="*/ 1 w 29"/>
                  <a:gd name="T19" fmla="*/ 8 h 28"/>
                  <a:gd name="T20" fmla="*/ 0 w 29"/>
                  <a:gd name="T21" fmla="*/ 15 h 28"/>
                  <a:gd name="T22" fmla="*/ 1 w 29"/>
                  <a:gd name="T23" fmla="*/ 20 h 28"/>
                  <a:gd name="T24" fmla="*/ 5 w 29"/>
                  <a:gd name="T25" fmla="*/ 25 h 28"/>
                  <a:gd name="T26" fmla="*/ 10 w 29"/>
                  <a:gd name="T27" fmla="*/ 28 h 28"/>
                  <a:gd name="T28" fmla="*/ 15 w 29"/>
                  <a:gd name="T29" fmla="*/ 28 h 28"/>
                  <a:gd name="T30" fmla="*/ 20 w 29"/>
                  <a:gd name="T31" fmla="*/ 28 h 28"/>
                  <a:gd name="T32" fmla="*/ 24 w 29"/>
                  <a:gd name="T33"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8">
                    <a:moveTo>
                      <a:pt x="24" y="25"/>
                    </a:moveTo>
                    <a:lnTo>
                      <a:pt x="28" y="20"/>
                    </a:lnTo>
                    <a:lnTo>
                      <a:pt x="29" y="15"/>
                    </a:lnTo>
                    <a:lnTo>
                      <a:pt x="28" y="8"/>
                    </a:lnTo>
                    <a:lnTo>
                      <a:pt x="24" y="3"/>
                    </a:lnTo>
                    <a:lnTo>
                      <a:pt x="20" y="0"/>
                    </a:lnTo>
                    <a:lnTo>
                      <a:pt x="15" y="0"/>
                    </a:lnTo>
                    <a:lnTo>
                      <a:pt x="10" y="0"/>
                    </a:lnTo>
                    <a:lnTo>
                      <a:pt x="5" y="3"/>
                    </a:lnTo>
                    <a:lnTo>
                      <a:pt x="1" y="8"/>
                    </a:lnTo>
                    <a:lnTo>
                      <a:pt x="0" y="15"/>
                    </a:lnTo>
                    <a:lnTo>
                      <a:pt x="1" y="20"/>
                    </a:lnTo>
                    <a:lnTo>
                      <a:pt x="5" y="25"/>
                    </a:lnTo>
                    <a:lnTo>
                      <a:pt x="10" y="28"/>
                    </a:lnTo>
                    <a:lnTo>
                      <a:pt x="15" y="28"/>
                    </a:lnTo>
                    <a:lnTo>
                      <a:pt x="20" y="28"/>
                    </a:lnTo>
                    <a:lnTo>
                      <a:pt x="24"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19" name="Freeform 148"/>
              <p:cNvSpPr>
                <a:spLocks/>
              </p:cNvSpPr>
              <p:nvPr/>
            </p:nvSpPr>
            <p:spPr bwMode="auto">
              <a:xfrm>
                <a:off x="3244851" y="4529138"/>
                <a:ext cx="47625" cy="47625"/>
              </a:xfrm>
              <a:custGeom>
                <a:avLst/>
                <a:gdLst>
                  <a:gd name="T0" fmla="*/ 25 w 30"/>
                  <a:gd name="T1" fmla="*/ 25 h 30"/>
                  <a:gd name="T2" fmla="*/ 28 w 30"/>
                  <a:gd name="T3" fmla="*/ 20 h 30"/>
                  <a:gd name="T4" fmla="*/ 30 w 30"/>
                  <a:gd name="T5" fmla="*/ 15 h 30"/>
                  <a:gd name="T6" fmla="*/ 28 w 30"/>
                  <a:gd name="T7" fmla="*/ 9 h 30"/>
                  <a:gd name="T8" fmla="*/ 25 w 30"/>
                  <a:gd name="T9" fmla="*/ 5 h 30"/>
                  <a:gd name="T10" fmla="*/ 20 w 30"/>
                  <a:gd name="T11" fmla="*/ 2 h 30"/>
                  <a:gd name="T12" fmla="*/ 15 w 30"/>
                  <a:gd name="T13" fmla="*/ 0 h 30"/>
                  <a:gd name="T14" fmla="*/ 8 w 30"/>
                  <a:gd name="T15" fmla="*/ 2 h 30"/>
                  <a:gd name="T16" fmla="*/ 3 w 30"/>
                  <a:gd name="T17" fmla="*/ 5 h 30"/>
                  <a:gd name="T18" fmla="*/ 0 w 30"/>
                  <a:gd name="T19" fmla="*/ 9 h 30"/>
                  <a:gd name="T20" fmla="*/ 0 w 30"/>
                  <a:gd name="T21" fmla="*/ 15 h 30"/>
                  <a:gd name="T22" fmla="*/ 0 w 30"/>
                  <a:gd name="T23" fmla="*/ 20 h 30"/>
                  <a:gd name="T24" fmla="*/ 3 w 30"/>
                  <a:gd name="T25" fmla="*/ 25 h 30"/>
                  <a:gd name="T26" fmla="*/ 8 w 30"/>
                  <a:gd name="T27" fmla="*/ 28 h 30"/>
                  <a:gd name="T28" fmla="*/ 15 w 30"/>
                  <a:gd name="T29" fmla="*/ 30 h 30"/>
                  <a:gd name="T30" fmla="*/ 20 w 30"/>
                  <a:gd name="T31" fmla="*/ 28 h 30"/>
                  <a:gd name="T32" fmla="*/ 25 w 30"/>
                  <a:gd name="T33" fmla="*/ 25 h 30"/>
                  <a:gd name="T34" fmla="*/ 25 w 30"/>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0">
                    <a:moveTo>
                      <a:pt x="25" y="25"/>
                    </a:moveTo>
                    <a:lnTo>
                      <a:pt x="28" y="20"/>
                    </a:lnTo>
                    <a:lnTo>
                      <a:pt x="30" y="15"/>
                    </a:lnTo>
                    <a:lnTo>
                      <a:pt x="28" y="9"/>
                    </a:lnTo>
                    <a:lnTo>
                      <a:pt x="25" y="5"/>
                    </a:lnTo>
                    <a:lnTo>
                      <a:pt x="20" y="2"/>
                    </a:lnTo>
                    <a:lnTo>
                      <a:pt x="15" y="0"/>
                    </a:lnTo>
                    <a:lnTo>
                      <a:pt x="8" y="2"/>
                    </a:lnTo>
                    <a:lnTo>
                      <a:pt x="3" y="5"/>
                    </a:lnTo>
                    <a:lnTo>
                      <a:pt x="0" y="9"/>
                    </a:lnTo>
                    <a:lnTo>
                      <a:pt x="0" y="15"/>
                    </a:lnTo>
                    <a:lnTo>
                      <a:pt x="0" y="20"/>
                    </a:lnTo>
                    <a:lnTo>
                      <a:pt x="3" y="25"/>
                    </a:lnTo>
                    <a:lnTo>
                      <a:pt x="8" y="28"/>
                    </a:lnTo>
                    <a:lnTo>
                      <a:pt x="15" y="30"/>
                    </a:lnTo>
                    <a:lnTo>
                      <a:pt x="20" y="28"/>
                    </a:lnTo>
                    <a:lnTo>
                      <a:pt x="25" y="25"/>
                    </a:lnTo>
                    <a:lnTo>
                      <a:pt x="25"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0" name="Freeform 149"/>
              <p:cNvSpPr>
                <a:spLocks/>
              </p:cNvSpPr>
              <p:nvPr/>
            </p:nvSpPr>
            <p:spPr bwMode="auto">
              <a:xfrm>
                <a:off x="3138488" y="4702175"/>
                <a:ext cx="44450" cy="47625"/>
              </a:xfrm>
              <a:custGeom>
                <a:avLst/>
                <a:gdLst>
                  <a:gd name="T0" fmla="*/ 24 w 28"/>
                  <a:gd name="T1" fmla="*/ 25 h 30"/>
                  <a:gd name="T2" fmla="*/ 28 w 28"/>
                  <a:gd name="T3" fmla="*/ 22 h 30"/>
                  <a:gd name="T4" fmla="*/ 28 w 28"/>
                  <a:gd name="T5" fmla="*/ 15 h 30"/>
                  <a:gd name="T6" fmla="*/ 28 w 28"/>
                  <a:gd name="T7" fmla="*/ 10 h 30"/>
                  <a:gd name="T8" fmla="*/ 24 w 28"/>
                  <a:gd name="T9" fmla="*/ 5 h 30"/>
                  <a:gd name="T10" fmla="*/ 19 w 28"/>
                  <a:gd name="T11" fmla="*/ 2 h 30"/>
                  <a:gd name="T12" fmla="*/ 14 w 28"/>
                  <a:gd name="T13" fmla="*/ 0 h 30"/>
                  <a:gd name="T14" fmla="*/ 8 w 28"/>
                  <a:gd name="T15" fmla="*/ 2 h 30"/>
                  <a:gd name="T16" fmla="*/ 3 w 28"/>
                  <a:gd name="T17" fmla="*/ 5 h 30"/>
                  <a:gd name="T18" fmla="*/ 0 w 28"/>
                  <a:gd name="T19" fmla="*/ 10 h 30"/>
                  <a:gd name="T20" fmla="*/ 0 w 28"/>
                  <a:gd name="T21" fmla="*/ 15 h 30"/>
                  <a:gd name="T22" fmla="*/ 0 w 28"/>
                  <a:gd name="T23" fmla="*/ 22 h 30"/>
                  <a:gd name="T24" fmla="*/ 3 w 28"/>
                  <a:gd name="T25" fmla="*/ 25 h 30"/>
                  <a:gd name="T26" fmla="*/ 8 w 28"/>
                  <a:gd name="T27" fmla="*/ 28 h 30"/>
                  <a:gd name="T28" fmla="*/ 14 w 28"/>
                  <a:gd name="T29" fmla="*/ 30 h 30"/>
                  <a:gd name="T30" fmla="*/ 19 w 28"/>
                  <a:gd name="T31" fmla="*/ 28 h 30"/>
                  <a:gd name="T32" fmla="*/ 24 w 28"/>
                  <a:gd name="T33" fmla="*/ 25 h 30"/>
                  <a:gd name="T34" fmla="*/ 24 w 28"/>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0">
                    <a:moveTo>
                      <a:pt x="24" y="25"/>
                    </a:moveTo>
                    <a:lnTo>
                      <a:pt x="28" y="22"/>
                    </a:lnTo>
                    <a:lnTo>
                      <a:pt x="28" y="15"/>
                    </a:lnTo>
                    <a:lnTo>
                      <a:pt x="28" y="10"/>
                    </a:lnTo>
                    <a:lnTo>
                      <a:pt x="24" y="5"/>
                    </a:lnTo>
                    <a:lnTo>
                      <a:pt x="19" y="2"/>
                    </a:lnTo>
                    <a:lnTo>
                      <a:pt x="14" y="0"/>
                    </a:lnTo>
                    <a:lnTo>
                      <a:pt x="8" y="2"/>
                    </a:lnTo>
                    <a:lnTo>
                      <a:pt x="3" y="5"/>
                    </a:lnTo>
                    <a:lnTo>
                      <a:pt x="0" y="10"/>
                    </a:lnTo>
                    <a:lnTo>
                      <a:pt x="0" y="15"/>
                    </a:lnTo>
                    <a:lnTo>
                      <a:pt x="0" y="22"/>
                    </a:lnTo>
                    <a:lnTo>
                      <a:pt x="3" y="25"/>
                    </a:lnTo>
                    <a:lnTo>
                      <a:pt x="8" y="28"/>
                    </a:lnTo>
                    <a:lnTo>
                      <a:pt x="14" y="30"/>
                    </a:lnTo>
                    <a:lnTo>
                      <a:pt x="19" y="28"/>
                    </a:lnTo>
                    <a:lnTo>
                      <a:pt x="24" y="25"/>
                    </a:lnTo>
                    <a:lnTo>
                      <a:pt x="24"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1" name="Freeform 150"/>
              <p:cNvSpPr>
                <a:spLocks/>
              </p:cNvSpPr>
              <p:nvPr/>
            </p:nvSpPr>
            <p:spPr bwMode="auto">
              <a:xfrm>
                <a:off x="3203576" y="4702175"/>
                <a:ext cx="46038" cy="47625"/>
              </a:xfrm>
              <a:custGeom>
                <a:avLst/>
                <a:gdLst>
                  <a:gd name="T0" fmla="*/ 26 w 29"/>
                  <a:gd name="T1" fmla="*/ 25 h 30"/>
                  <a:gd name="T2" fmla="*/ 29 w 29"/>
                  <a:gd name="T3" fmla="*/ 22 h 30"/>
                  <a:gd name="T4" fmla="*/ 29 w 29"/>
                  <a:gd name="T5" fmla="*/ 15 h 30"/>
                  <a:gd name="T6" fmla="*/ 29 w 29"/>
                  <a:gd name="T7" fmla="*/ 10 h 30"/>
                  <a:gd name="T8" fmla="*/ 26 w 29"/>
                  <a:gd name="T9" fmla="*/ 5 h 30"/>
                  <a:gd name="T10" fmla="*/ 21 w 29"/>
                  <a:gd name="T11" fmla="*/ 2 h 30"/>
                  <a:gd name="T12" fmla="*/ 15 w 29"/>
                  <a:gd name="T13" fmla="*/ 0 h 30"/>
                  <a:gd name="T14" fmla="*/ 10 w 29"/>
                  <a:gd name="T15" fmla="*/ 2 h 30"/>
                  <a:gd name="T16" fmla="*/ 5 w 29"/>
                  <a:gd name="T17" fmla="*/ 5 h 30"/>
                  <a:gd name="T18" fmla="*/ 1 w 29"/>
                  <a:gd name="T19" fmla="*/ 10 h 30"/>
                  <a:gd name="T20" fmla="*/ 0 w 29"/>
                  <a:gd name="T21" fmla="*/ 15 h 30"/>
                  <a:gd name="T22" fmla="*/ 1 w 29"/>
                  <a:gd name="T23" fmla="*/ 22 h 30"/>
                  <a:gd name="T24" fmla="*/ 5 w 29"/>
                  <a:gd name="T25" fmla="*/ 25 h 30"/>
                  <a:gd name="T26" fmla="*/ 10 w 29"/>
                  <a:gd name="T27" fmla="*/ 28 h 30"/>
                  <a:gd name="T28" fmla="*/ 15 w 29"/>
                  <a:gd name="T29" fmla="*/ 30 h 30"/>
                  <a:gd name="T30" fmla="*/ 21 w 29"/>
                  <a:gd name="T31" fmla="*/ 28 h 30"/>
                  <a:gd name="T32" fmla="*/ 26 w 29"/>
                  <a:gd name="T33"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26" y="25"/>
                    </a:moveTo>
                    <a:lnTo>
                      <a:pt x="29" y="22"/>
                    </a:lnTo>
                    <a:lnTo>
                      <a:pt x="29" y="15"/>
                    </a:lnTo>
                    <a:lnTo>
                      <a:pt x="29" y="10"/>
                    </a:lnTo>
                    <a:lnTo>
                      <a:pt x="26" y="5"/>
                    </a:lnTo>
                    <a:lnTo>
                      <a:pt x="21" y="2"/>
                    </a:lnTo>
                    <a:lnTo>
                      <a:pt x="15" y="0"/>
                    </a:lnTo>
                    <a:lnTo>
                      <a:pt x="10" y="2"/>
                    </a:lnTo>
                    <a:lnTo>
                      <a:pt x="5" y="5"/>
                    </a:lnTo>
                    <a:lnTo>
                      <a:pt x="1" y="10"/>
                    </a:lnTo>
                    <a:lnTo>
                      <a:pt x="0" y="15"/>
                    </a:lnTo>
                    <a:lnTo>
                      <a:pt x="1" y="22"/>
                    </a:lnTo>
                    <a:lnTo>
                      <a:pt x="5" y="25"/>
                    </a:lnTo>
                    <a:lnTo>
                      <a:pt x="10" y="28"/>
                    </a:lnTo>
                    <a:lnTo>
                      <a:pt x="15" y="30"/>
                    </a:lnTo>
                    <a:lnTo>
                      <a:pt x="21" y="28"/>
                    </a:lnTo>
                    <a:lnTo>
                      <a:pt x="26"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2" name="Freeform 151"/>
              <p:cNvSpPr>
                <a:spLocks/>
              </p:cNvSpPr>
              <p:nvPr/>
            </p:nvSpPr>
            <p:spPr bwMode="auto">
              <a:xfrm>
                <a:off x="3278188" y="4702175"/>
                <a:ext cx="44450" cy="47625"/>
              </a:xfrm>
              <a:custGeom>
                <a:avLst/>
                <a:gdLst>
                  <a:gd name="T0" fmla="*/ 25 w 28"/>
                  <a:gd name="T1" fmla="*/ 25 h 30"/>
                  <a:gd name="T2" fmla="*/ 28 w 28"/>
                  <a:gd name="T3" fmla="*/ 22 h 30"/>
                  <a:gd name="T4" fmla="*/ 28 w 28"/>
                  <a:gd name="T5" fmla="*/ 15 h 30"/>
                  <a:gd name="T6" fmla="*/ 28 w 28"/>
                  <a:gd name="T7" fmla="*/ 10 h 30"/>
                  <a:gd name="T8" fmla="*/ 25 w 28"/>
                  <a:gd name="T9" fmla="*/ 5 h 30"/>
                  <a:gd name="T10" fmla="*/ 20 w 28"/>
                  <a:gd name="T11" fmla="*/ 2 h 30"/>
                  <a:gd name="T12" fmla="*/ 14 w 28"/>
                  <a:gd name="T13" fmla="*/ 0 h 30"/>
                  <a:gd name="T14" fmla="*/ 9 w 28"/>
                  <a:gd name="T15" fmla="*/ 2 h 30"/>
                  <a:gd name="T16" fmla="*/ 4 w 28"/>
                  <a:gd name="T17" fmla="*/ 5 h 30"/>
                  <a:gd name="T18" fmla="*/ 0 w 28"/>
                  <a:gd name="T19" fmla="*/ 10 h 30"/>
                  <a:gd name="T20" fmla="*/ 0 w 28"/>
                  <a:gd name="T21" fmla="*/ 15 h 30"/>
                  <a:gd name="T22" fmla="*/ 0 w 28"/>
                  <a:gd name="T23" fmla="*/ 22 h 30"/>
                  <a:gd name="T24" fmla="*/ 4 w 28"/>
                  <a:gd name="T25" fmla="*/ 25 h 30"/>
                  <a:gd name="T26" fmla="*/ 9 w 28"/>
                  <a:gd name="T27" fmla="*/ 28 h 30"/>
                  <a:gd name="T28" fmla="*/ 14 w 28"/>
                  <a:gd name="T29" fmla="*/ 30 h 30"/>
                  <a:gd name="T30" fmla="*/ 20 w 28"/>
                  <a:gd name="T31" fmla="*/ 28 h 30"/>
                  <a:gd name="T32" fmla="*/ 25 w 28"/>
                  <a:gd name="T33" fmla="*/ 25 h 30"/>
                  <a:gd name="T34" fmla="*/ 25 w 28"/>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30">
                    <a:moveTo>
                      <a:pt x="25" y="25"/>
                    </a:moveTo>
                    <a:lnTo>
                      <a:pt x="28" y="22"/>
                    </a:lnTo>
                    <a:lnTo>
                      <a:pt x="28" y="15"/>
                    </a:lnTo>
                    <a:lnTo>
                      <a:pt x="28" y="10"/>
                    </a:lnTo>
                    <a:lnTo>
                      <a:pt x="25" y="5"/>
                    </a:lnTo>
                    <a:lnTo>
                      <a:pt x="20" y="2"/>
                    </a:lnTo>
                    <a:lnTo>
                      <a:pt x="14" y="0"/>
                    </a:lnTo>
                    <a:lnTo>
                      <a:pt x="9" y="2"/>
                    </a:lnTo>
                    <a:lnTo>
                      <a:pt x="4" y="5"/>
                    </a:lnTo>
                    <a:lnTo>
                      <a:pt x="0" y="10"/>
                    </a:lnTo>
                    <a:lnTo>
                      <a:pt x="0" y="15"/>
                    </a:lnTo>
                    <a:lnTo>
                      <a:pt x="0" y="22"/>
                    </a:lnTo>
                    <a:lnTo>
                      <a:pt x="4" y="25"/>
                    </a:lnTo>
                    <a:lnTo>
                      <a:pt x="9" y="28"/>
                    </a:lnTo>
                    <a:lnTo>
                      <a:pt x="14" y="30"/>
                    </a:lnTo>
                    <a:lnTo>
                      <a:pt x="20" y="28"/>
                    </a:lnTo>
                    <a:lnTo>
                      <a:pt x="25" y="25"/>
                    </a:lnTo>
                    <a:lnTo>
                      <a:pt x="25"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3" name="Freeform 152"/>
              <p:cNvSpPr>
                <a:spLocks/>
              </p:cNvSpPr>
              <p:nvPr/>
            </p:nvSpPr>
            <p:spPr bwMode="auto">
              <a:xfrm>
                <a:off x="3344863" y="4702175"/>
                <a:ext cx="46038" cy="47625"/>
              </a:xfrm>
              <a:custGeom>
                <a:avLst/>
                <a:gdLst>
                  <a:gd name="T0" fmla="*/ 24 w 29"/>
                  <a:gd name="T1" fmla="*/ 25 h 30"/>
                  <a:gd name="T2" fmla="*/ 28 w 29"/>
                  <a:gd name="T3" fmla="*/ 22 h 30"/>
                  <a:gd name="T4" fmla="*/ 29 w 29"/>
                  <a:gd name="T5" fmla="*/ 15 h 30"/>
                  <a:gd name="T6" fmla="*/ 28 w 29"/>
                  <a:gd name="T7" fmla="*/ 10 h 30"/>
                  <a:gd name="T8" fmla="*/ 24 w 29"/>
                  <a:gd name="T9" fmla="*/ 5 h 30"/>
                  <a:gd name="T10" fmla="*/ 21 w 29"/>
                  <a:gd name="T11" fmla="*/ 2 h 30"/>
                  <a:gd name="T12" fmla="*/ 14 w 29"/>
                  <a:gd name="T13" fmla="*/ 0 h 30"/>
                  <a:gd name="T14" fmla="*/ 10 w 29"/>
                  <a:gd name="T15" fmla="*/ 2 h 30"/>
                  <a:gd name="T16" fmla="*/ 5 w 29"/>
                  <a:gd name="T17" fmla="*/ 5 h 30"/>
                  <a:gd name="T18" fmla="*/ 1 w 29"/>
                  <a:gd name="T19" fmla="*/ 10 h 30"/>
                  <a:gd name="T20" fmla="*/ 0 w 29"/>
                  <a:gd name="T21" fmla="*/ 15 h 30"/>
                  <a:gd name="T22" fmla="*/ 1 w 29"/>
                  <a:gd name="T23" fmla="*/ 22 h 30"/>
                  <a:gd name="T24" fmla="*/ 5 w 29"/>
                  <a:gd name="T25" fmla="*/ 25 h 30"/>
                  <a:gd name="T26" fmla="*/ 10 w 29"/>
                  <a:gd name="T27" fmla="*/ 28 h 30"/>
                  <a:gd name="T28" fmla="*/ 14 w 29"/>
                  <a:gd name="T29" fmla="*/ 30 h 30"/>
                  <a:gd name="T30" fmla="*/ 21 w 29"/>
                  <a:gd name="T31" fmla="*/ 28 h 30"/>
                  <a:gd name="T32" fmla="*/ 24 w 29"/>
                  <a:gd name="T33" fmla="*/ 25 h 30"/>
                  <a:gd name="T34" fmla="*/ 24 w 29"/>
                  <a:gd name="T35"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30">
                    <a:moveTo>
                      <a:pt x="24" y="25"/>
                    </a:moveTo>
                    <a:lnTo>
                      <a:pt x="28" y="22"/>
                    </a:lnTo>
                    <a:lnTo>
                      <a:pt x="29" y="15"/>
                    </a:lnTo>
                    <a:lnTo>
                      <a:pt x="28" y="10"/>
                    </a:lnTo>
                    <a:lnTo>
                      <a:pt x="24" y="5"/>
                    </a:lnTo>
                    <a:lnTo>
                      <a:pt x="21" y="2"/>
                    </a:lnTo>
                    <a:lnTo>
                      <a:pt x="14" y="0"/>
                    </a:lnTo>
                    <a:lnTo>
                      <a:pt x="10" y="2"/>
                    </a:lnTo>
                    <a:lnTo>
                      <a:pt x="5" y="5"/>
                    </a:lnTo>
                    <a:lnTo>
                      <a:pt x="1" y="10"/>
                    </a:lnTo>
                    <a:lnTo>
                      <a:pt x="0" y="15"/>
                    </a:lnTo>
                    <a:lnTo>
                      <a:pt x="1" y="22"/>
                    </a:lnTo>
                    <a:lnTo>
                      <a:pt x="5" y="25"/>
                    </a:lnTo>
                    <a:lnTo>
                      <a:pt x="10" y="28"/>
                    </a:lnTo>
                    <a:lnTo>
                      <a:pt x="14" y="30"/>
                    </a:lnTo>
                    <a:lnTo>
                      <a:pt x="21" y="28"/>
                    </a:lnTo>
                    <a:lnTo>
                      <a:pt x="24" y="25"/>
                    </a:lnTo>
                    <a:lnTo>
                      <a:pt x="24" y="25"/>
                    </a:lnTo>
                    <a:close/>
                  </a:path>
                </a:pathLst>
              </a:custGeom>
              <a:solidFill>
                <a:srgbClr val="00CC99"/>
              </a:solidFill>
              <a:ln w="0">
                <a:solidFill>
                  <a:srgbClr val="00CC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4" name="Freeform 153"/>
              <p:cNvSpPr>
                <a:spLocks/>
              </p:cNvSpPr>
              <p:nvPr/>
            </p:nvSpPr>
            <p:spPr bwMode="auto">
              <a:xfrm>
                <a:off x="3587751" y="4705350"/>
                <a:ext cx="41275" cy="41275"/>
              </a:xfrm>
              <a:custGeom>
                <a:avLst/>
                <a:gdLst>
                  <a:gd name="T0" fmla="*/ 26 w 26"/>
                  <a:gd name="T1" fmla="*/ 26 h 26"/>
                  <a:gd name="T2" fmla="*/ 26 w 26"/>
                  <a:gd name="T3" fmla="*/ 0 h 26"/>
                  <a:gd name="T4" fmla="*/ 0 w 26"/>
                  <a:gd name="T5" fmla="*/ 0 h 26"/>
                  <a:gd name="T6" fmla="*/ 0 w 26"/>
                  <a:gd name="T7" fmla="*/ 26 h 26"/>
                  <a:gd name="T8" fmla="*/ 26 w 26"/>
                  <a:gd name="T9" fmla="*/ 26 h 26"/>
                  <a:gd name="T10" fmla="*/ 26 w 26"/>
                  <a:gd name="T11" fmla="*/ 26 h 26"/>
                </a:gdLst>
                <a:ahLst/>
                <a:cxnLst>
                  <a:cxn ang="0">
                    <a:pos x="T0" y="T1"/>
                  </a:cxn>
                  <a:cxn ang="0">
                    <a:pos x="T2" y="T3"/>
                  </a:cxn>
                  <a:cxn ang="0">
                    <a:pos x="T4" y="T5"/>
                  </a:cxn>
                  <a:cxn ang="0">
                    <a:pos x="T6" y="T7"/>
                  </a:cxn>
                  <a:cxn ang="0">
                    <a:pos x="T8" y="T9"/>
                  </a:cxn>
                  <a:cxn ang="0">
                    <a:pos x="T10" y="T11"/>
                  </a:cxn>
                </a:cxnLst>
                <a:rect l="0" t="0" r="r" b="b"/>
                <a:pathLst>
                  <a:path w="26" h="26">
                    <a:moveTo>
                      <a:pt x="26" y="26"/>
                    </a:moveTo>
                    <a:lnTo>
                      <a:pt x="26" y="0"/>
                    </a:lnTo>
                    <a:lnTo>
                      <a:pt x="0" y="0"/>
                    </a:lnTo>
                    <a:lnTo>
                      <a:pt x="0" y="26"/>
                    </a:lnTo>
                    <a:lnTo>
                      <a:pt x="26" y="26"/>
                    </a:lnTo>
                    <a:lnTo>
                      <a:pt x="26" y="26"/>
                    </a:lnTo>
                    <a:close/>
                  </a:path>
                </a:pathLst>
              </a:custGeom>
              <a:solidFill>
                <a:srgbClr val="CCCC00"/>
              </a:solidFill>
              <a:ln w="0">
                <a:solidFill>
                  <a:srgbClr val="CC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5" name="Freeform 154"/>
              <p:cNvSpPr>
                <a:spLocks/>
              </p:cNvSpPr>
              <p:nvPr/>
            </p:nvSpPr>
            <p:spPr bwMode="auto">
              <a:xfrm>
                <a:off x="3636963" y="4705350"/>
                <a:ext cx="41275" cy="41275"/>
              </a:xfrm>
              <a:custGeom>
                <a:avLst/>
                <a:gdLst>
                  <a:gd name="T0" fmla="*/ 26 w 26"/>
                  <a:gd name="T1" fmla="*/ 26 h 26"/>
                  <a:gd name="T2" fmla="*/ 26 w 26"/>
                  <a:gd name="T3" fmla="*/ 0 h 26"/>
                  <a:gd name="T4" fmla="*/ 0 w 26"/>
                  <a:gd name="T5" fmla="*/ 0 h 26"/>
                  <a:gd name="T6" fmla="*/ 0 w 26"/>
                  <a:gd name="T7" fmla="*/ 26 h 26"/>
                  <a:gd name="T8" fmla="*/ 26 w 26"/>
                  <a:gd name="T9" fmla="*/ 26 h 26"/>
                  <a:gd name="T10" fmla="*/ 26 w 26"/>
                  <a:gd name="T11" fmla="*/ 26 h 26"/>
                </a:gdLst>
                <a:ahLst/>
                <a:cxnLst>
                  <a:cxn ang="0">
                    <a:pos x="T0" y="T1"/>
                  </a:cxn>
                  <a:cxn ang="0">
                    <a:pos x="T2" y="T3"/>
                  </a:cxn>
                  <a:cxn ang="0">
                    <a:pos x="T4" y="T5"/>
                  </a:cxn>
                  <a:cxn ang="0">
                    <a:pos x="T6" y="T7"/>
                  </a:cxn>
                  <a:cxn ang="0">
                    <a:pos x="T8" y="T9"/>
                  </a:cxn>
                  <a:cxn ang="0">
                    <a:pos x="T10" y="T11"/>
                  </a:cxn>
                </a:cxnLst>
                <a:rect l="0" t="0" r="r" b="b"/>
                <a:pathLst>
                  <a:path w="26" h="26">
                    <a:moveTo>
                      <a:pt x="26" y="26"/>
                    </a:moveTo>
                    <a:lnTo>
                      <a:pt x="26" y="0"/>
                    </a:lnTo>
                    <a:lnTo>
                      <a:pt x="0" y="0"/>
                    </a:lnTo>
                    <a:lnTo>
                      <a:pt x="0" y="26"/>
                    </a:lnTo>
                    <a:lnTo>
                      <a:pt x="26" y="26"/>
                    </a:lnTo>
                    <a:lnTo>
                      <a:pt x="26" y="26"/>
                    </a:lnTo>
                    <a:close/>
                  </a:path>
                </a:pathLst>
              </a:custGeom>
              <a:solidFill>
                <a:srgbClr val="CCCC00"/>
              </a:solidFill>
              <a:ln w="0">
                <a:solidFill>
                  <a:srgbClr val="CC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6" name="Freeform 155"/>
              <p:cNvSpPr>
                <a:spLocks/>
              </p:cNvSpPr>
              <p:nvPr/>
            </p:nvSpPr>
            <p:spPr bwMode="auto">
              <a:xfrm>
                <a:off x="3684588" y="4705350"/>
                <a:ext cx="41275" cy="41275"/>
              </a:xfrm>
              <a:custGeom>
                <a:avLst/>
                <a:gdLst>
                  <a:gd name="T0" fmla="*/ 26 w 26"/>
                  <a:gd name="T1" fmla="*/ 26 h 26"/>
                  <a:gd name="T2" fmla="*/ 26 w 26"/>
                  <a:gd name="T3" fmla="*/ 0 h 26"/>
                  <a:gd name="T4" fmla="*/ 0 w 26"/>
                  <a:gd name="T5" fmla="*/ 0 h 26"/>
                  <a:gd name="T6" fmla="*/ 0 w 26"/>
                  <a:gd name="T7" fmla="*/ 26 h 26"/>
                  <a:gd name="T8" fmla="*/ 26 w 26"/>
                  <a:gd name="T9" fmla="*/ 26 h 26"/>
                  <a:gd name="T10" fmla="*/ 26 w 26"/>
                  <a:gd name="T11" fmla="*/ 26 h 26"/>
                </a:gdLst>
                <a:ahLst/>
                <a:cxnLst>
                  <a:cxn ang="0">
                    <a:pos x="T0" y="T1"/>
                  </a:cxn>
                  <a:cxn ang="0">
                    <a:pos x="T2" y="T3"/>
                  </a:cxn>
                  <a:cxn ang="0">
                    <a:pos x="T4" y="T5"/>
                  </a:cxn>
                  <a:cxn ang="0">
                    <a:pos x="T6" y="T7"/>
                  </a:cxn>
                  <a:cxn ang="0">
                    <a:pos x="T8" y="T9"/>
                  </a:cxn>
                  <a:cxn ang="0">
                    <a:pos x="T10" y="T11"/>
                  </a:cxn>
                </a:cxnLst>
                <a:rect l="0" t="0" r="r" b="b"/>
                <a:pathLst>
                  <a:path w="26" h="26">
                    <a:moveTo>
                      <a:pt x="26" y="26"/>
                    </a:moveTo>
                    <a:lnTo>
                      <a:pt x="26" y="0"/>
                    </a:lnTo>
                    <a:lnTo>
                      <a:pt x="0" y="0"/>
                    </a:lnTo>
                    <a:lnTo>
                      <a:pt x="0" y="26"/>
                    </a:lnTo>
                    <a:lnTo>
                      <a:pt x="26" y="26"/>
                    </a:lnTo>
                    <a:lnTo>
                      <a:pt x="26" y="26"/>
                    </a:lnTo>
                    <a:close/>
                  </a:path>
                </a:pathLst>
              </a:custGeom>
              <a:solidFill>
                <a:srgbClr val="CCCC00"/>
              </a:solidFill>
              <a:ln w="0">
                <a:solidFill>
                  <a:srgbClr val="CC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7" name="Freeform 156"/>
              <p:cNvSpPr>
                <a:spLocks/>
              </p:cNvSpPr>
              <p:nvPr/>
            </p:nvSpPr>
            <p:spPr bwMode="auto">
              <a:xfrm>
                <a:off x="3738563" y="4705350"/>
                <a:ext cx="42863" cy="41275"/>
              </a:xfrm>
              <a:custGeom>
                <a:avLst/>
                <a:gdLst>
                  <a:gd name="T0" fmla="*/ 27 w 27"/>
                  <a:gd name="T1" fmla="*/ 26 h 26"/>
                  <a:gd name="T2" fmla="*/ 27 w 27"/>
                  <a:gd name="T3" fmla="*/ 0 h 26"/>
                  <a:gd name="T4" fmla="*/ 0 w 27"/>
                  <a:gd name="T5" fmla="*/ 0 h 26"/>
                  <a:gd name="T6" fmla="*/ 0 w 27"/>
                  <a:gd name="T7" fmla="*/ 26 h 26"/>
                  <a:gd name="T8" fmla="*/ 27 w 27"/>
                  <a:gd name="T9" fmla="*/ 26 h 26"/>
                  <a:gd name="T10" fmla="*/ 27 w 27"/>
                  <a:gd name="T11" fmla="*/ 26 h 26"/>
                </a:gdLst>
                <a:ahLst/>
                <a:cxnLst>
                  <a:cxn ang="0">
                    <a:pos x="T0" y="T1"/>
                  </a:cxn>
                  <a:cxn ang="0">
                    <a:pos x="T2" y="T3"/>
                  </a:cxn>
                  <a:cxn ang="0">
                    <a:pos x="T4" y="T5"/>
                  </a:cxn>
                  <a:cxn ang="0">
                    <a:pos x="T6" y="T7"/>
                  </a:cxn>
                  <a:cxn ang="0">
                    <a:pos x="T8" y="T9"/>
                  </a:cxn>
                  <a:cxn ang="0">
                    <a:pos x="T10" y="T11"/>
                  </a:cxn>
                </a:cxnLst>
                <a:rect l="0" t="0" r="r" b="b"/>
                <a:pathLst>
                  <a:path w="27" h="26">
                    <a:moveTo>
                      <a:pt x="27" y="26"/>
                    </a:moveTo>
                    <a:lnTo>
                      <a:pt x="27" y="0"/>
                    </a:lnTo>
                    <a:lnTo>
                      <a:pt x="0" y="0"/>
                    </a:lnTo>
                    <a:lnTo>
                      <a:pt x="0" y="26"/>
                    </a:lnTo>
                    <a:lnTo>
                      <a:pt x="27" y="26"/>
                    </a:lnTo>
                    <a:lnTo>
                      <a:pt x="27" y="26"/>
                    </a:lnTo>
                    <a:close/>
                  </a:path>
                </a:pathLst>
              </a:custGeom>
              <a:solidFill>
                <a:srgbClr val="CCCC00"/>
              </a:solidFill>
              <a:ln w="0">
                <a:solidFill>
                  <a:srgbClr val="CCCC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8" name="Rectangle 157"/>
              <p:cNvSpPr>
                <a:spLocks noChangeArrowheads="1"/>
              </p:cNvSpPr>
              <p:nvPr/>
            </p:nvSpPr>
            <p:spPr bwMode="auto">
              <a:xfrm>
                <a:off x="3794126" y="4705350"/>
                <a:ext cx="41275" cy="41275"/>
              </a:xfrm>
              <a:prstGeom prst="rect">
                <a:avLst/>
              </a:prstGeom>
              <a:solidFill>
                <a:srgbClr val="CCCC00"/>
              </a:solidFill>
              <a:ln w="0">
                <a:solidFill>
                  <a:srgbClr val="CC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29" name="Rectangle 158"/>
              <p:cNvSpPr>
                <a:spLocks noChangeArrowheads="1"/>
              </p:cNvSpPr>
              <p:nvPr/>
            </p:nvSpPr>
            <p:spPr bwMode="auto">
              <a:xfrm>
                <a:off x="3838576" y="4705350"/>
                <a:ext cx="41275" cy="41275"/>
              </a:xfrm>
              <a:prstGeom prst="rect">
                <a:avLst/>
              </a:prstGeom>
              <a:solidFill>
                <a:srgbClr val="CCCC00"/>
              </a:solidFill>
              <a:ln w="0">
                <a:solidFill>
                  <a:srgbClr val="CC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grpSp>
        <p:sp>
          <p:nvSpPr>
            <p:cNvPr id="4268" name="ZoneTexte 4267"/>
            <p:cNvSpPr txBox="1"/>
            <p:nvPr/>
          </p:nvSpPr>
          <p:spPr>
            <a:xfrm>
              <a:off x="589764" y="4616680"/>
              <a:ext cx="245527" cy="252241"/>
            </a:xfrm>
            <a:prstGeom prst="rect">
              <a:avLst/>
            </a:prstGeom>
            <a:noFill/>
          </p:spPr>
          <p:txBody>
            <a:bodyPr wrap="none" rtlCol="0">
              <a:spAutoFit/>
            </a:bodyPr>
            <a:lstStyle/>
            <a:p>
              <a:pPr algn="r"/>
              <a:r>
                <a:rPr lang="fr-FR" sz="1200" dirty="0">
                  <a:solidFill>
                    <a:srgbClr val="000066"/>
                  </a:solidFill>
                </a:rPr>
                <a:t>0</a:t>
              </a:r>
            </a:p>
          </p:txBody>
        </p:sp>
        <p:sp>
          <p:nvSpPr>
            <p:cNvPr id="205" name="ZoneTexte 204"/>
            <p:cNvSpPr txBox="1"/>
            <p:nvPr/>
          </p:nvSpPr>
          <p:spPr>
            <a:xfrm>
              <a:off x="589764" y="4252100"/>
              <a:ext cx="245527" cy="252241"/>
            </a:xfrm>
            <a:prstGeom prst="rect">
              <a:avLst/>
            </a:prstGeom>
            <a:noFill/>
          </p:spPr>
          <p:txBody>
            <a:bodyPr wrap="none" rtlCol="0">
              <a:spAutoFit/>
            </a:bodyPr>
            <a:lstStyle/>
            <a:p>
              <a:pPr algn="r"/>
              <a:r>
                <a:rPr lang="fr-FR" sz="1200" dirty="0">
                  <a:solidFill>
                    <a:srgbClr val="000066"/>
                  </a:solidFill>
                </a:rPr>
                <a:t>1</a:t>
              </a:r>
            </a:p>
          </p:txBody>
        </p:sp>
        <p:sp>
          <p:nvSpPr>
            <p:cNvPr id="206" name="ZoneTexte 205"/>
            <p:cNvSpPr txBox="1"/>
            <p:nvPr/>
          </p:nvSpPr>
          <p:spPr>
            <a:xfrm>
              <a:off x="589764" y="3887520"/>
              <a:ext cx="245527" cy="252241"/>
            </a:xfrm>
            <a:prstGeom prst="rect">
              <a:avLst/>
            </a:prstGeom>
            <a:noFill/>
          </p:spPr>
          <p:txBody>
            <a:bodyPr wrap="none" rtlCol="0">
              <a:spAutoFit/>
            </a:bodyPr>
            <a:lstStyle/>
            <a:p>
              <a:pPr algn="r"/>
              <a:r>
                <a:rPr lang="fr-FR" sz="1200" dirty="0">
                  <a:solidFill>
                    <a:srgbClr val="000066"/>
                  </a:solidFill>
                </a:rPr>
                <a:t>2</a:t>
              </a:r>
            </a:p>
          </p:txBody>
        </p:sp>
        <p:sp>
          <p:nvSpPr>
            <p:cNvPr id="207" name="ZoneTexte 206"/>
            <p:cNvSpPr txBox="1"/>
            <p:nvPr/>
          </p:nvSpPr>
          <p:spPr>
            <a:xfrm>
              <a:off x="589764" y="3522940"/>
              <a:ext cx="245527" cy="252241"/>
            </a:xfrm>
            <a:prstGeom prst="rect">
              <a:avLst/>
            </a:prstGeom>
            <a:noFill/>
          </p:spPr>
          <p:txBody>
            <a:bodyPr wrap="none" rtlCol="0">
              <a:spAutoFit/>
            </a:bodyPr>
            <a:lstStyle/>
            <a:p>
              <a:pPr algn="r"/>
              <a:r>
                <a:rPr lang="fr-FR" sz="1200" dirty="0">
                  <a:solidFill>
                    <a:srgbClr val="000066"/>
                  </a:solidFill>
                </a:rPr>
                <a:t>3</a:t>
              </a:r>
            </a:p>
          </p:txBody>
        </p:sp>
        <p:sp>
          <p:nvSpPr>
            <p:cNvPr id="208" name="ZoneTexte 207"/>
            <p:cNvSpPr txBox="1"/>
            <p:nvPr/>
          </p:nvSpPr>
          <p:spPr>
            <a:xfrm>
              <a:off x="589764" y="3158360"/>
              <a:ext cx="245527" cy="252241"/>
            </a:xfrm>
            <a:prstGeom prst="rect">
              <a:avLst/>
            </a:prstGeom>
            <a:noFill/>
          </p:spPr>
          <p:txBody>
            <a:bodyPr wrap="none" rtlCol="0">
              <a:spAutoFit/>
            </a:bodyPr>
            <a:lstStyle/>
            <a:p>
              <a:pPr algn="r"/>
              <a:r>
                <a:rPr lang="fr-FR" sz="1200" dirty="0">
                  <a:solidFill>
                    <a:srgbClr val="000066"/>
                  </a:solidFill>
                </a:rPr>
                <a:t>4</a:t>
              </a:r>
            </a:p>
          </p:txBody>
        </p:sp>
        <p:sp>
          <p:nvSpPr>
            <p:cNvPr id="210" name="ZoneTexte 209"/>
            <p:cNvSpPr txBox="1"/>
            <p:nvPr/>
          </p:nvSpPr>
          <p:spPr>
            <a:xfrm rot="19259183">
              <a:off x="797728" y="4783977"/>
              <a:ext cx="355005" cy="252241"/>
            </a:xfrm>
            <a:prstGeom prst="rect">
              <a:avLst/>
            </a:prstGeom>
            <a:noFill/>
          </p:spPr>
          <p:txBody>
            <a:bodyPr wrap="none" rtlCol="0">
              <a:spAutoFit/>
            </a:bodyPr>
            <a:lstStyle/>
            <a:p>
              <a:pPr algn="r"/>
              <a:r>
                <a:rPr lang="fr-FR" sz="1200" dirty="0">
                  <a:solidFill>
                    <a:srgbClr val="000066"/>
                  </a:solidFill>
                </a:rPr>
                <a:t>TN</a:t>
              </a:r>
            </a:p>
          </p:txBody>
        </p:sp>
        <p:sp>
          <p:nvSpPr>
            <p:cNvPr id="211" name="ZoneTexte 210"/>
            <p:cNvSpPr txBox="1"/>
            <p:nvPr/>
          </p:nvSpPr>
          <p:spPr>
            <a:xfrm rot="19259183">
              <a:off x="1186803" y="4817782"/>
              <a:ext cx="471785" cy="252241"/>
            </a:xfrm>
            <a:prstGeom prst="rect">
              <a:avLst/>
            </a:prstGeom>
            <a:noFill/>
          </p:spPr>
          <p:txBody>
            <a:bodyPr wrap="none" rtlCol="0">
              <a:spAutoFit/>
            </a:bodyPr>
            <a:lstStyle/>
            <a:p>
              <a:pPr algn="r"/>
              <a:r>
                <a:rPr lang="fr-FR" sz="1200" dirty="0">
                  <a:solidFill>
                    <a:srgbClr val="000066"/>
                  </a:solidFill>
                </a:rPr>
                <a:t>TCM</a:t>
              </a:r>
            </a:p>
          </p:txBody>
        </p:sp>
        <p:sp>
          <p:nvSpPr>
            <p:cNvPr id="212" name="ZoneTexte 211"/>
            <p:cNvSpPr txBox="1"/>
            <p:nvPr/>
          </p:nvSpPr>
          <p:spPr>
            <a:xfrm rot="19259183">
              <a:off x="1659839" y="4813241"/>
              <a:ext cx="457188" cy="252241"/>
            </a:xfrm>
            <a:prstGeom prst="rect">
              <a:avLst/>
            </a:prstGeom>
            <a:noFill/>
          </p:spPr>
          <p:txBody>
            <a:bodyPr wrap="none" rtlCol="0">
              <a:spAutoFit/>
            </a:bodyPr>
            <a:lstStyle/>
            <a:p>
              <a:pPr algn="r"/>
              <a:r>
                <a:rPr lang="fr-FR" sz="1200" dirty="0">
                  <a:solidFill>
                    <a:srgbClr val="000066"/>
                  </a:solidFill>
                </a:rPr>
                <a:t>TTM</a:t>
              </a:r>
            </a:p>
          </p:txBody>
        </p:sp>
        <p:sp>
          <p:nvSpPr>
            <p:cNvPr id="213" name="ZoneTexte 212"/>
            <p:cNvSpPr txBox="1"/>
            <p:nvPr/>
          </p:nvSpPr>
          <p:spPr>
            <a:xfrm rot="19259183">
              <a:off x="2132008" y="4815258"/>
              <a:ext cx="464485" cy="252241"/>
            </a:xfrm>
            <a:prstGeom prst="rect">
              <a:avLst/>
            </a:prstGeom>
            <a:noFill/>
          </p:spPr>
          <p:txBody>
            <a:bodyPr wrap="none" rtlCol="0">
              <a:spAutoFit/>
            </a:bodyPr>
            <a:lstStyle/>
            <a:p>
              <a:pPr algn="r"/>
              <a:r>
                <a:rPr lang="fr-FR" sz="1200" dirty="0">
                  <a:solidFill>
                    <a:srgbClr val="000066"/>
                  </a:solidFill>
                </a:rPr>
                <a:t>TEM</a:t>
              </a:r>
            </a:p>
          </p:txBody>
        </p:sp>
        <p:sp>
          <p:nvSpPr>
            <p:cNvPr id="214" name="ZoneTexte 213"/>
            <p:cNvSpPr txBox="1"/>
            <p:nvPr/>
          </p:nvSpPr>
          <p:spPr>
            <a:xfrm rot="19259183">
              <a:off x="2039643" y="4958047"/>
              <a:ext cx="1138879" cy="252241"/>
            </a:xfrm>
            <a:prstGeom prst="rect">
              <a:avLst/>
            </a:prstGeom>
            <a:noFill/>
          </p:spPr>
          <p:txBody>
            <a:bodyPr wrap="none" rtlCol="0">
              <a:spAutoFit/>
            </a:bodyPr>
            <a:lstStyle/>
            <a:p>
              <a:pPr algn="r"/>
              <a:r>
                <a:rPr lang="fr-FR" sz="1200" dirty="0">
                  <a:solidFill>
                    <a:srgbClr val="000066"/>
                  </a:solidFill>
                </a:rPr>
                <a:t> CD4 mémoires</a:t>
              </a:r>
            </a:p>
          </p:txBody>
        </p:sp>
        <p:sp>
          <p:nvSpPr>
            <p:cNvPr id="215" name="ZoneTexte 214"/>
            <p:cNvSpPr txBox="1"/>
            <p:nvPr/>
          </p:nvSpPr>
          <p:spPr>
            <a:xfrm rot="19259183">
              <a:off x="2611093" y="4960219"/>
              <a:ext cx="998745" cy="252241"/>
            </a:xfrm>
            <a:prstGeom prst="rect">
              <a:avLst/>
            </a:prstGeom>
            <a:noFill/>
          </p:spPr>
          <p:txBody>
            <a:bodyPr wrap="none" rtlCol="0">
              <a:spAutoFit/>
            </a:bodyPr>
            <a:lstStyle/>
            <a:p>
              <a:pPr algn="r"/>
              <a:r>
                <a:rPr lang="fr-FR" sz="1200" dirty="0">
                  <a:solidFill>
                    <a:srgbClr val="000066"/>
                  </a:solidFill>
                </a:rPr>
                <a:t>CD4 activées</a:t>
              </a:r>
            </a:p>
          </p:txBody>
        </p:sp>
        <p:sp>
          <p:nvSpPr>
            <p:cNvPr id="216" name="ZoneTexte 215"/>
            <p:cNvSpPr txBox="1"/>
            <p:nvPr/>
          </p:nvSpPr>
          <p:spPr>
            <a:xfrm rot="19259183">
              <a:off x="3206799" y="4897654"/>
              <a:ext cx="844014" cy="252241"/>
            </a:xfrm>
            <a:prstGeom prst="rect">
              <a:avLst/>
            </a:prstGeom>
            <a:noFill/>
          </p:spPr>
          <p:txBody>
            <a:bodyPr wrap="none" rtlCol="0">
              <a:spAutoFit/>
            </a:bodyPr>
            <a:lstStyle/>
            <a:p>
              <a:pPr algn="r"/>
              <a:r>
                <a:rPr lang="fr-FR" sz="1200" dirty="0">
                  <a:solidFill>
                    <a:srgbClr val="000066"/>
                  </a:solidFill>
                </a:rPr>
                <a:t>Monocytes</a:t>
              </a:r>
            </a:p>
          </p:txBody>
        </p:sp>
      </p:grpSp>
      <p:grpSp>
        <p:nvGrpSpPr>
          <p:cNvPr id="5" name="Groupe 4"/>
          <p:cNvGrpSpPr/>
          <p:nvPr/>
        </p:nvGrpSpPr>
        <p:grpSpPr>
          <a:xfrm>
            <a:off x="5116383" y="2816490"/>
            <a:ext cx="3632522" cy="2336910"/>
            <a:chOff x="5116383" y="2816490"/>
            <a:chExt cx="3632522" cy="2336910"/>
          </a:xfrm>
        </p:grpSpPr>
        <p:grpSp>
          <p:nvGrpSpPr>
            <p:cNvPr id="3" name="Grouper 2"/>
            <p:cNvGrpSpPr>
              <a:grpSpLocks noChangeAspect="1"/>
            </p:cNvGrpSpPr>
            <p:nvPr/>
          </p:nvGrpSpPr>
          <p:grpSpPr>
            <a:xfrm>
              <a:off x="5116383" y="2938259"/>
              <a:ext cx="3632522" cy="2215141"/>
              <a:chOff x="5085391" y="3210639"/>
              <a:chExt cx="3749700" cy="2237337"/>
            </a:xfrm>
          </p:grpSpPr>
          <p:grpSp>
            <p:nvGrpSpPr>
              <p:cNvPr id="4267" name="Groupe 4266"/>
              <p:cNvGrpSpPr/>
              <p:nvPr/>
            </p:nvGrpSpPr>
            <p:grpSpPr>
              <a:xfrm>
                <a:off x="5533091" y="3324225"/>
                <a:ext cx="3302000" cy="1836738"/>
                <a:chOff x="5411788" y="3324225"/>
                <a:chExt cx="3302000" cy="1836738"/>
              </a:xfrm>
            </p:grpSpPr>
            <p:sp>
              <p:nvSpPr>
                <p:cNvPr id="14" name="Freeform 9"/>
                <p:cNvSpPr>
                  <a:spLocks/>
                </p:cNvSpPr>
                <p:nvPr/>
              </p:nvSpPr>
              <p:spPr bwMode="auto">
                <a:xfrm>
                  <a:off x="5456238" y="3324225"/>
                  <a:ext cx="3257550" cy="1785938"/>
                </a:xfrm>
                <a:custGeom>
                  <a:avLst/>
                  <a:gdLst>
                    <a:gd name="T0" fmla="*/ 2052 w 2052"/>
                    <a:gd name="T1" fmla="*/ 1125 h 1125"/>
                    <a:gd name="T2" fmla="*/ 0 w 2052"/>
                    <a:gd name="T3" fmla="*/ 1125 h 1125"/>
                    <a:gd name="T4" fmla="*/ 0 w 2052"/>
                    <a:gd name="T5" fmla="*/ 0 h 1125"/>
                  </a:gdLst>
                  <a:ahLst/>
                  <a:cxnLst>
                    <a:cxn ang="0">
                      <a:pos x="T0" y="T1"/>
                    </a:cxn>
                    <a:cxn ang="0">
                      <a:pos x="T2" y="T3"/>
                    </a:cxn>
                    <a:cxn ang="0">
                      <a:pos x="T4" y="T5"/>
                    </a:cxn>
                  </a:cxnLst>
                  <a:rect l="0" t="0" r="r" b="b"/>
                  <a:pathLst>
                    <a:path w="2052" h="1125">
                      <a:moveTo>
                        <a:pt x="2052" y="1125"/>
                      </a:moveTo>
                      <a:lnTo>
                        <a:pt x="0" y="1125"/>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 name="Line 10"/>
                <p:cNvSpPr>
                  <a:spLocks noChangeShapeType="1"/>
                </p:cNvSpPr>
                <p:nvPr/>
              </p:nvSpPr>
              <p:spPr bwMode="auto">
                <a:xfrm flipV="1">
                  <a:off x="7502526" y="5110163"/>
                  <a:ext cx="0" cy="508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6" name="Line 11"/>
                <p:cNvSpPr>
                  <a:spLocks noChangeShapeType="1"/>
                </p:cNvSpPr>
                <p:nvPr/>
              </p:nvSpPr>
              <p:spPr bwMode="auto">
                <a:xfrm flipV="1">
                  <a:off x="8331201" y="5110163"/>
                  <a:ext cx="0" cy="508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7" name="Line 12"/>
                <p:cNvSpPr>
                  <a:spLocks noChangeShapeType="1"/>
                </p:cNvSpPr>
                <p:nvPr/>
              </p:nvSpPr>
              <p:spPr bwMode="auto">
                <a:xfrm flipV="1">
                  <a:off x="5868988" y="5110163"/>
                  <a:ext cx="0" cy="508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8" name="Line 13"/>
                <p:cNvSpPr>
                  <a:spLocks noChangeShapeType="1"/>
                </p:cNvSpPr>
                <p:nvPr/>
              </p:nvSpPr>
              <p:spPr bwMode="auto">
                <a:xfrm flipV="1">
                  <a:off x="6689726" y="5110163"/>
                  <a:ext cx="0" cy="508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6" name="Line 21"/>
                <p:cNvSpPr>
                  <a:spLocks noChangeShapeType="1"/>
                </p:cNvSpPr>
                <p:nvPr/>
              </p:nvSpPr>
              <p:spPr bwMode="auto">
                <a:xfrm>
                  <a:off x="5411788" y="3333750"/>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7" name="Line 22"/>
                <p:cNvSpPr>
                  <a:spLocks noChangeShapeType="1"/>
                </p:cNvSpPr>
                <p:nvPr/>
              </p:nvSpPr>
              <p:spPr bwMode="auto">
                <a:xfrm>
                  <a:off x="5411788" y="3687763"/>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8" name="Line 23"/>
                <p:cNvSpPr>
                  <a:spLocks noChangeShapeType="1"/>
                </p:cNvSpPr>
                <p:nvPr/>
              </p:nvSpPr>
              <p:spPr bwMode="auto">
                <a:xfrm>
                  <a:off x="5411788" y="4043363"/>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29" name="Line 24"/>
                <p:cNvSpPr>
                  <a:spLocks noChangeShapeType="1"/>
                </p:cNvSpPr>
                <p:nvPr/>
              </p:nvSpPr>
              <p:spPr bwMode="auto">
                <a:xfrm>
                  <a:off x="5411788" y="4398963"/>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 name="Line 25"/>
                <p:cNvSpPr>
                  <a:spLocks noChangeShapeType="1"/>
                </p:cNvSpPr>
                <p:nvPr/>
              </p:nvSpPr>
              <p:spPr bwMode="auto">
                <a:xfrm>
                  <a:off x="5411788" y="4751388"/>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1" name="Line 26"/>
                <p:cNvSpPr>
                  <a:spLocks noChangeShapeType="1"/>
                </p:cNvSpPr>
                <p:nvPr/>
              </p:nvSpPr>
              <p:spPr bwMode="auto">
                <a:xfrm>
                  <a:off x="5411788" y="5110163"/>
                  <a:ext cx="444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0" name="Rectangle 159"/>
                <p:cNvSpPr>
                  <a:spLocks noChangeArrowheads="1"/>
                </p:cNvSpPr>
                <p:nvPr/>
              </p:nvSpPr>
              <p:spPr bwMode="auto">
                <a:xfrm>
                  <a:off x="5592763" y="4995863"/>
                  <a:ext cx="546100" cy="109538"/>
                </a:xfrm>
                <a:prstGeom prst="rect">
                  <a:avLst/>
                </a:prstGeom>
                <a:solidFill>
                  <a:srgbClr val="FF99FF"/>
                </a:solidFill>
                <a:ln w="0">
                  <a:solidFill>
                    <a:srgbClr val="FF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1" name="Rectangle 160"/>
                <p:cNvSpPr>
                  <a:spLocks noChangeArrowheads="1"/>
                </p:cNvSpPr>
                <p:nvPr/>
              </p:nvSpPr>
              <p:spPr bwMode="auto">
                <a:xfrm>
                  <a:off x="6413501" y="4310063"/>
                  <a:ext cx="542925" cy="203200"/>
                </a:xfrm>
                <a:prstGeom prst="rect">
                  <a:avLst/>
                </a:prstGeom>
                <a:solidFill>
                  <a:srgbClr val="FF99FF"/>
                </a:solidFill>
                <a:ln w="0">
                  <a:solidFill>
                    <a:srgbClr val="FF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2" name="Rectangle 161"/>
                <p:cNvSpPr>
                  <a:spLocks noChangeArrowheads="1"/>
                </p:cNvSpPr>
                <p:nvPr/>
              </p:nvSpPr>
              <p:spPr bwMode="auto">
                <a:xfrm>
                  <a:off x="6413501" y="4513263"/>
                  <a:ext cx="542925" cy="204788"/>
                </a:xfrm>
                <a:prstGeom prst="rect">
                  <a:avLst/>
                </a:prstGeom>
                <a:solidFill>
                  <a:srgbClr val="FF99FF"/>
                </a:solidFill>
                <a:ln w="0">
                  <a:solidFill>
                    <a:srgbClr val="FF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3" name="Freeform 162"/>
                <p:cNvSpPr>
                  <a:spLocks/>
                </p:cNvSpPr>
                <p:nvPr/>
              </p:nvSpPr>
              <p:spPr bwMode="auto">
                <a:xfrm>
                  <a:off x="7234238" y="4076700"/>
                  <a:ext cx="546100" cy="249238"/>
                </a:xfrm>
                <a:custGeom>
                  <a:avLst/>
                  <a:gdLst>
                    <a:gd name="T0" fmla="*/ 344 w 344"/>
                    <a:gd name="T1" fmla="*/ 0 h 157"/>
                    <a:gd name="T2" fmla="*/ 0 w 344"/>
                    <a:gd name="T3" fmla="*/ 0 h 157"/>
                    <a:gd name="T4" fmla="*/ 0 w 344"/>
                    <a:gd name="T5" fmla="*/ 157 h 157"/>
                    <a:gd name="T6" fmla="*/ 344 w 344"/>
                    <a:gd name="T7" fmla="*/ 157 h 157"/>
                    <a:gd name="T8" fmla="*/ 344 w 344"/>
                    <a:gd name="T9" fmla="*/ 0 h 157"/>
                    <a:gd name="T10" fmla="*/ 344 w 344"/>
                    <a:gd name="T11" fmla="*/ 0 h 157"/>
                  </a:gdLst>
                  <a:ahLst/>
                  <a:cxnLst>
                    <a:cxn ang="0">
                      <a:pos x="T0" y="T1"/>
                    </a:cxn>
                    <a:cxn ang="0">
                      <a:pos x="T2" y="T3"/>
                    </a:cxn>
                    <a:cxn ang="0">
                      <a:pos x="T4" y="T5"/>
                    </a:cxn>
                    <a:cxn ang="0">
                      <a:pos x="T6" y="T7"/>
                    </a:cxn>
                    <a:cxn ang="0">
                      <a:pos x="T8" y="T9"/>
                    </a:cxn>
                    <a:cxn ang="0">
                      <a:pos x="T10" y="T11"/>
                    </a:cxn>
                  </a:cxnLst>
                  <a:rect l="0" t="0" r="r" b="b"/>
                  <a:pathLst>
                    <a:path w="344" h="157">
                      <a:moveTo>
                        <a:pt x="344" y="0"/>
                      </a:moveTo>
                      <a:lnTo>
                        <a:pt x="0" y="0"/>
                      </a:lnTo>
                      <a:lnTo>
                        <a:pt x="0" y="157"/>
                      </a:lnTo>
                      <a:lnTo>
                        <a:pt x="344" y="157"/>
                      </a:lnTo>
                      <a:lnTo>
                        <a:pt x="344" y="0"/>
                      </a:lnTo>
                      <a:lnTo>
                        <a:pt x="344" y="0"/>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4" name="Rectangle 163"/>
                <p:cNvSpPr>
                  <a:spLocks noChangeArrowheads="1"/>
                </p:cNvSpPr>
                <p:nvPr/>
              </p:nvSpPr>
              <p:spPr bwMode="auto">
                <a:xfrm>
                  <a:off x="7234238" y="4325938"/>
                  <a:ext cx="546100" cy="222250"/>
                </a:xfrm>
                <a:prstGeom prst="rect">
                  <a:avLst/>
                </a:prstGeom>
                <a:solidFill>
                  <a:srgbClr val="FF99FF"/>
                </a:solidFill>
                <a:ln w="0">
                  <a:solidFill>
                    <a:srgbClr val="FF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5" name="Freeform 164"/>
                <p:cNvSpPr>
                  <a:spLocks/>
                </p:cNvSpPr>
                <p:nvPr/>
              </p:nvSpPr>
              <p:spPr bwMode="auto">
                <a:xfrm>
                  <a:off x="8054976" y="4827588"/>
                  <a:ext cx="549275" cy="141288"/>
                </a:xfrm>
                <a:custGeom>
                  <a:avLst/>
                  <a:gdLst>
                    <a:gd name="T0" fmla="*/ 0 w 346"/>
                    <a:gd name="T1" fmla="*/ 0 h 89"/>
                    <a:gd name="T2" fmla="*/ 0 w 346"/>
                    <a:gd name="T3" fmla="*/ 89 h 89"/>
                    <a:gd name="T4" fmla="*/ 346 w 346"/>
                    <a:gd name="T5" fmla="*/ 89 h 89"/>
                    <a:gd name="T6" fmla="*/ 346 w 346"/>
                    <a:gd name="T7" fmla="*/ 0 h 89"/>
                    <a:gd name="T8" fmla="*/ 0 w 346"/>
                    <a:gd name="T9" fmla="*/ 0 h 89"/>
                    <a:gd name="T10" fmla="*/ 0 w 346"/>
                    <a:gd name="T11" fmla="*/ 0 h 89"/>
                  </a:gdLst>
                  <a:ahLst/>
                  <a:cxnLst>
                    <a:cxn ang="0">
                      <a:pos x="T0" y="T1"/>
                    </a:cxn>
                    <a:cxn ang="0">
                      <a:pos x="T2" y="T3"/>
                    </a:cxn>
                    <a:cxn ang="0">
                      <a:pos x="T4" y="T5"/>
                    </a:cxn>
                    <a:cxn ang="0">
                      <a:pos x="T6" y="T7"/>
                    </a:cxn>
                    <a:cxn ang="0">
                      <a:pos x="T8" y="T9"/>
                    </a:cxn>
                    <a:cxn ang="0">
                      <a:pos x="T10" y="T11"/>
                    </a:cxn>
                  </a:cxnLst>
                  <a:rect l="0" t="0" r="r" b="b"/>
                  <a:pathLst>
                    <a:path w="346" h="89">
                      <a:moveTo>
                        <a:pt x="0" y="0"/>
                      </a:moveTo>
                      <a:lnTo>
                        <a:pt x="0" y="89"/>
                      </a:lnTo>
                      <a:lnTo>
                        <a:pt x="346" y="89"/>
                      </a:lnTo>
                      <a:lnTo>
                        <a:pt x="346" y="0"/>
                      </a:lnTo>
                      <a:lnTo>
                        <a:pt x="0" y="0"/>
                      </a:lnTo>
                      <a:lnTo>
                        <a:pt x="0" y="0"/>
                      </a:lnTo>
                      <a:close/>
                    </a:path>
                  </a:pathLst>
                </a:custGeom>
                <a:solidFill>
                  <a:srgbClr val="FF99FF"/>
                </a:solidFill>
                <a:ln w="0">
                  <a:solidFill>
                    <a:srgbClr val="FF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6" name="Rectangle 165"/>
                <p:cNvSpPr>
                  <a:spLocks noChangeArrowheads="1"/>
                </p:cNvSpPr>
                <p:nvPr/>
              </p:nvSpPr>
              <p:spPr bwMode="auto">
                <a:xfrm>
                  <a:off x="8054976" y="4968875"/>
                  <a:ext cx="549275" cy="141288"/>
                </a:xfrm>
                <a:prstGeom prst="rect">
                  <a:avLst/>
                </a:prstGeom>
                <a:solidFill>
                  <a:srgbClr val="FF99FF"/>
                </a:solidFill>
                <a:ln w="0">
                  <a:solidFill>
                    <a:srgbClr val="FF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7" name="Line 166"/>
                <p:cNvSpPr>
                  <a:spLocks noChangeShapeType="1"/>
                </p:cNvSpPr>
                <p:nvPr/>
              </p:nvSpPr>
              <p:spPr bwMode="auto">
                <a:xfrm flipH="1">
                  <a:off x="7372351" y="3829050"/>
                  <a:ext cx="1365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8" name="Line 167"/>
                <p:cNvSpPr>
                  <a:spLocks noChangeShapeType="1"/>
                </p:cNvSpPr>
                <p:nvPr/>
              </p:nvSpPr>
              <p:spPr bwMode="auto">
                <a:xfrm flipH="1">
                  <a:off x="7508876" y="3829050"/>
                  <a:ext cx="1333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39" name="Line 168"/>
                <p:cNvSpPr>
                  <a:spLocks noChangeShapeType="1"/>
                </p:cNvSpPr>
                <p:nvPr/>
              </p:nvSpPr>
              <p:spPr bwMode="auto">
                <a:xfrm>
                  <a:off x="7508876" y="3829050"/>
                  <a:ext cx="0" cy="24765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0" name="Freeform 169"/>
                <p:cNvSpPr>
                  <a:spLocks/>
                </p:cNvSpPr>
                <p:nvPr/>
              </p:nvSpPr>
              <p:spPr bwMode="auto">
                <a:xfrm>
                  <a:off x="7508876" y="4076700"/>
                  <a:ext cx="271463" cy="249238"/>
                </a:xfrm>
                <a:custGeom>
                  <a:avLst/>
                  <a:gdLst>
                    <a:gd name="T0" fmla="*/ 171 w 171"/>
                    <a:gd name="T1" fmla="*/ 157 h 157"/>
                    <a:gd name="T2" fmla="*/ 171 w 171"/>
                    <a:gd name="T3" fmla="*/ 0 h 157"/>
                    <a:gd name="T4" fmla="*/ 0 w 171"/>
                    <a:gd name="T5" fmla="*/ 0 h 157"/>
                  </a:gdLst>
                  <a:ahLst/>
                  <a:cxnLst>
                    <a:cxn ang="0">
                      <a:pos x="T0" y="T1"/>
                    </a:cxn>
                    <a:cxn ang="0">
                      <a:pos x="T2" y="T3"/>
                    </a:cxn>
                    <a:cxn ang="0">
                      <a:pos x="T4" y="T5"/>
                    </a:cxn>
                  </a:cxnLst>
                  <a:rect l="0" t="0" r="r" b="b"/>
                  <a:pathLst>
                    <a:path w="171" h="157">
                      <a:moveTo>
                        <a:pt x="171" y="157"/>
                      </a:moveTo>
                      <a:lnTo>
                        <a:pt x="171" y="0"/>
                      </a:lnTo>
                      <a:lnTo>
                        <a:pt x="0"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1" name="Line 170"/>
                <p:cNvSpPr>
                  <a:spLocks noChangeShapeType="1"/>
                </p:cNvSpPr>
                <p:nvPr/>
              </p:nvSpPr>
              <p:spPr bwMode="auto">
                <a:xfrm flipH="1">
                  <a:off x="8193088" y="4613275"/>
                  <a:ext cx="1365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2" name="Freeform 171"/>
                <p:cNvSpPr>
                  <a:spLocks/>
                </p:cNvSpPr>
                <p:nvPr/>
              </p:nvSpPr>
              <p:spPr bwMode="auto">
                <a:xfrm>
                  <a:off x="8054976" y="4827588"/>
                  <a:ext cx="274638" cy="141288"/>
                </a:xfrm>
                <a:custGeom>
                  <a:avLst/>
                  <a:gdLst>
                    <a:gd name="T0" fmla="*/ 173 w 173"/>
                    <a:gd name="T1" fmla="*/ 0 h 89"/>
                    <a:gd name="T2" fmla="*/ 0 w 173"/>
                    <a:gd name="T3" fmla="*/ 0 h 89"/>
                    <a:gd name="T4" fmla="*/ 0 w 173"/>
                    <a:gd name="T5" fmla="*/ 89 h 89"/>
                  </a:gdLst>
                  <a:ahLst/>
                  <a:cxnLst>
                    <a:cxn ang="0">
                      <a:pos x="T0" y="T1"/>
                    </a:cxn>
                    <a:cxn ang="0">
                      <a:pos x="T2" y="T3"/>
                    </a:cxn>
                    <a:cxn ang="0">
                      <a:pos x="T4" y="T5"/>
                    </a:cxn>
                  </a:cxnLst>
                  <a:rect l="0" t="0" r="r" b="b"/>
                  <a:pathLst>
                    <a:path w="173" h="89">
                      <a:moveTo>
                        <a:pt x="173" y="0"/>
                      </a:moveTo>
                      <a:lnTo>
                        <a:pt x="0" y="0"/>
                      </a:lnTo>
                      <a:lnTo>
                        <a:pt x="0" y="89"/>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3" name="Line 172"/>
                <p:cNvSpPr>
                  <a:spLocks noChangeShapeType="1"/>
                </p:cNvSpPr>
                <p:nvPr/>
              </p:nvSpPr>
              <p:spPr bwMode="auto">
                <a:xfrm>
                  <a:off x="8329613" y="4613275"/>
                  <a:ext cx="0" cy="214313"/>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4" name="Freeform 173"/>
                <p:cNvSpPr>
                  <a:spLocks/>
                </p:cNvSpPr>
                <p:nvPr/>
              </p:nvSpPr>
              <p:spPr bwMode="auto">
                <a:xfrm>
                  <a:off x="7508876" y="4325938"/>
                  <a:ext cx="271463" cy="222250"/>
                </a:xfrm>
                <a:custGeom>
                  <a:avLst/>
                  <a:gdLst>
                    <a:gd name="T0" fmla="*/ 0 w 171"/>
                    <a:gd name="T1" fmla="*/ 140 h 140"/>
                    <a:gd name="T2" fmla="*/ 171 w 171"/>
                    <a:gd name="T3" fmla="*/ 140 h 140"/>
                    <a:gd name="T4" fmla="*/ 171 w 171"/>
                    <a:gd name="T5" fmla="*/ 0 h 140"/>
                  </a:gdLst>
                  <a:ahLst/>
                  <a:cxnLst>
                    <a:cxn ang="0">
                      <a:pos x="T0" y="T1"/>
                    </a:cxn>
                    <a:cxn ang="0">
                      <a:pos x="T2" y="T3"/>
                    </a:cxn>
                    <a:cxn ang="0">
                      <a:pos x="T4" y="T5"/>
                    </a:cxn>
                  </a:cxnLst>
                  <a:rect l="0" t="0" r="r" b="b"/>
                  <a:pathLst>
                    <a:path w="171" h="140">
                      <a:moveTo>
                        <a:pt x="0" y="140"/>
                      </a:moveTo>
                      <a:lnTo>
                        <a:pt x="171" y="140"/>
                      </a:lnTo>
                      <a:lnTo>
                        <a:pt x="171"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5" name="Freeform 174"/>
                <p:cNvSpPr>
                  <a:spLocks/>
                </p:cNvSpPr>
                <p:nvPr/>
              </p:nvSpPr>
              <p:spPr bwMode="auto">
                <a:xfrm>
                  <a:off x="8054976" y="4968875"/>
                  <a:ext cx="549275" cy="141288"/>
                </a:xfrm>
                <a:custGeom>
                  <a:avLst/>
                  <a:gdLst>
                    <a:gd name="T0" fmla="*/ 0 w 346"/>
                    <a:gd name="T1" fmla="*/ 0 h 89"/>
                    <a:gd name="T2" fmla="*/ 0 w 346"/>
                    <a:gd name="T3" fmla="*/ 89 h 89"/>
                    <a:gd name="T4" fmla="*/ 346 w 346"/>
                    <a:gd name="T5" fmla="*/ 89 h 89"/>
                    <a:gd name="T6" fmla="*/ 346 w 346"/>
                    <a:gd name="T7" fmla="*/ 0 h 89"/>
                  </a:gdLst>
                  <a:ahLst/>
                  <a:cxnLst>
                    <a:cxn ang="0">
                      <a:pos x="T0" y="T1"/>
                    </a:cxn>
                    <a:cxn ang="0">
                      <a:pos x="T2" y="T3"/>
                    </a:cxn>
                    <a:cxn ang="0">
                      <a:pos x="T4" y="T5"/>
                    </a:cxn>
                    <a:cxn ang="0">
                      <a:pos x="T6" y="T7"/>
                    </a:cxn>
                  </a:cxnLst>
                  <a:rect l="0" t="0" r="r" b="b"/>
                  <a:pathLst>
                    <a:path w="346" h="89">
                      <a:moveTo>
                        <a:pt x="0" y="0"/>
                      </a:moveTo>
                      <a:lnTo>
                        <a:pt x="0" y="89"/>
                      </a:lnTo>
                      <a:lnTo>
                        <a:pt x="346" y="89"/>
                      </a:lnTo>
                      <a:lnTo>
                        <a:pt x="346"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6" name="Line 175"/>
                <p:cNvSpPr>
                  <a:spLocks noChangeShapeType="1"/>
                </p:cNvSpPr>
                <p:nvPr/>
              </p:nvSpPr>
              <p:spPr bwMode="auto">
                <a:xfrm flipV="1">
                  <a:off x="7508876" y="4548188"/>
                  <a:ext cx="0" cy="544513"/>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7" name="Freeform 176"/>
                <p:cNvSpPr>
                  <a:spLocks/>
                </p:cNvSpPr>
                <p:nvPr/>
              </p:nvSpPr>
              <p:spPr bwMode="auto">
                <a:xfrm>
                  <a:off x="8329613" y="4827588"/>
                  <a:ext cx="274638" cy="141288"/>
                </a:xfrm>
                <a:custGeom>
                  <a:avLst/>
                  <a:gdLst>
                    <a:gd name="T0" fmla="*/ 173 w 173"/>
                    <a:gd name="T1" fmla="*/ 89 h 89"/>
                    <a:gd name="T2" fmla="*/ 173 w 173"/>
                    <a:gd name="T3" fmla="*/ 0 h 89"/>
                    <a:gd name="T4" fmla="*/ 0 w 173"/>
                    <a:gd name="T5" fmla="*/ 0 h 89"/>
                  </a:gdLst>
                  <a:ahLst/>
                  <a:cxnLst>
                    <a:cxn ang="0">
                      <a:pos x="T0" y="T1"/>
                    </a:cxn>
                    <a:cxn ang="0">
                      <a:pos x="T2" y="T3"/>
                    </a:cxn>
                    <a:cxn ang="0">
                      <a:pos x="T4" y="T5"/>
                    </a:cxn>
                  </a:cxnLst>
                  <a:rect l="0" t="0" r="r" b="b"/>
                  <a:pathLst>
                    <a:path w="173" h="89">
                      <a:moveTo>
                        <a:pt x="173" y="89"/>
                      </a:moveTo>
                      <a:lnTo>
                        <a:pt x="173" y="0"/>
                      </a:lnTo>
                      <a:lnTo>
                        <a:pt x="0"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8" name="Line 177"/>
                <p:cNvSpPr>
                  <a:spLocks noChangeShapeType="1"/>
                </p:cNvSpPr>
                <p:nvPr/>
              </p:nvSpPr>
              <p:spPr bwMode="auto">
                <a:xfrm flipH="1">
                  <a:off x="8329613" y="4613275"/>
                  <a:ext cx="1333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49" name="Line 178"/>
                <p:cNvSpPr>
                  <a:spLocks noChangeShapeType="1"/>
                </p:cNvSpPr>
                <p:nvPr/>
              </p:nvSpPr>
              <p:spPr bwMode="auto">
                <a:xfrm flipH="1">
                  <a:off x="8054976" y="4968875"/>
                  <a:ext cx="54927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0" name="Line 179"/>
                <p:cNvSpPr>
                  <a:spLocks noChangeShapeType="1"/>
                </p:cNvSpPr>
                <p:nvPr/>
              </p:nvSpPr>
              <p:spPr bwMode="auto">
                <a:xfrm flipH="1">
                  <a:off x="6548438" y="4113213"/>
                  <a:ext cx="1365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1" name="Line 180"/>
                <p:cNvSpPr>
                  <a:spLocks noChangeShapeType="1"/>
                </p:cNvSpPr>
                <p:nvPr/>
              </p:nvSpPr>
              <p:spPr bwMode="auto">
                <a:xfrm flipH="1">
                  <a:off x="6684963" y="4113213"/>
                  <a:ext cx="1333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2" name="Line 181"/>
                <p:cNvSpPr>
                  <a:spLocks noChangeShapeType="1"/>
                </p:cNvSpPr>
                <p:nvPr/>
              </p:nvSpPr>
              <p:spPr bwMode="auto">
                <a:xfrm flipH="1">
                  <a:off x="5730876" y="4513263"/>
                  <a:ext cx="1365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3" name="Line 182"/>
                <p:cNvSpPr>
                  <a:spLocks noChangeShapeType="1"/>
                </p:cNvSpPr>
                <p:nvPr/>
              </p:nvSpPr>
              <p:spPr bwMode="auto">
                <a:xfrm flipH="1">
                  <a:off x="5867401" y="4513263"/>
                  <a:ext cx="13335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4" name="Freeform 183"/>
                <p:cNvSpPr>
                  <a:spLocks/>
                </p:cNvSpPr>
                <p:nvPr/>
              </p:nvSpPr>
              <p:spPr bwMode="auto">
                <a:xfrm>
                  <a:off x="5592763" y="4995863"/>
                  <a:ext cx="546100" cy="109538"/>
                </a:xfrm>
                <a:custGeom>
                  <a:avLst/>
                  <a:gdLst>
                    <a:gd name="T0" fmla="*/ 173 w 344"/>
                    <a:gd name="T1" fmla="*/ 0 h 69"/>
                    <a:gd name="T2" fmla="*/ 0 w 344"/>
                    <a:gd name="T3" fmla="*/ 0 h 69"/>
                    <a:gd name="T4" fmla="*/ 0 w 344"/>
                    <a:gd name="T5" fmla="*/ 69 h 69"/>
                    <a:gd name="T6" fmla="*/ 344 w 344"/>
                    <a:gd name="T7" fmla="*/ 69 h 69"/>
                    <a:gd name="T8" fmla="*/ 344 w 344"/>
                    <a:gd name="T9" fmla="*/ 0 h 69"/>
                    <a:gd name="T10" fmla="*/ 173 w 344"/>
                    <a:gd name="T11" fmla="*/ 0 h 69"/>
                  </a:gdLst>
                  <a:ahLst/>
                  <a:cxnLst>
                    <a:cxn ang="0">
                      <a:pos x="T0" y="T1"/>
                    </a:cxn>
                    <a:cxn ang="0">
                      <a:pos x="T2" y="T3"/>
                    </a:cxn>
                    <a:cxn ang="0">
                      <a:pos x="T4" y="T5"/>
                    </a:cxn>
                    <a:cxn ang="0">
                      <a:pos x="T6" y="T7"/>
                    </a:cxn>
                    <a:cxn ang="0">
                      <a:pos x="T8" y="T9"/>
                    </a:cxn>
                    <a:cxn ang="0">
                      <a:pos x="T10" y="T11"/>
                    </a:cxn>
                  </a:cxnLst>
                  <a:rect l="0" t="0" r="r" b="b"/>
                  <a:pathLst>
                    <a:path w="344" h="69">
                      <a:moveTo>
                        <a:pt x="173" y="0"/>
                      </a:moveTo>
                      <a:lnTo>
                        <a:pt x="0" y="0"/>
                      </a:lnTo>
                      <a:lnTo>
                        <a:pt x="0" y="69"/>
                      </a:lnTo>
                      <a:lnTo>
                        <a:pt x="344" y="69"/>
                      </a:lnTo>
                      <a:lnTo>
                        <a:pt x="344" y="0"/>
                      </a:lnTo>
                      <a:lnTo>
                        <a:pt x="173"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5" name="Line 184"/>
                <p:cNvSpPr>
                  <a:spLocks noChangeShapeType="1"/>
                </p:cNvSpPr>
                <p:nvPr/>
              </p:nvSpPr>
              <p:spPr bwMode="auto">
                <a:xfrm>
                  <a:off x="5867401" y="4513263"/>
                  <a:ext cx="0" cy="48260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6" name="Freeform 185"/>
                <p:cNvSpPr>
                  <a:spLocks/>
                </p:cNvSpPr>
                <p:nvPr/>
              </p:nvSpPr>
              <p:spPr bwMode="auto">
                <a:xfrm>
                  <a:off x="7234238" y="4325938"/>
                  <a:ext cx="274638" cy="222250"/>
                </a:xfrm>
                <a:custGeom>
                  <a:avLst/>
                  <a:gdLst>
                    <a:gd name="T0" fmla="*/ 0 w 173"/>
                    <a:gd name="T1" fmla="*/ 0 h 140"/>
                    <a:gd name="T2" fmla="*/ 0 w 173"/>
                    <a:gd name="T3" fmla="*/ 140 h 140"/>
                    <a:gd name="T4" fmla="*/ 173 w 173"/>
                    <a:gd name="T5" fmla="*/ 140 h 140"/>
                  </a:gdLst>
                  <a:ahLst/>
                  <a:cxnLst>
                    <a:cxn ang="0">
                      <a:pos x="T0" y="T1"/>
                    </a:cxn>
                    <a:cxn ang="0">
                      <a:pos x="T2" y="T3"/>
                    </a:cxn>
                    <a:cxn ang="0">
                      <a:pos x="T4" y="T5"/>
                    </a:cxn>
                  </a:cxnLst>
                  <a:rect l="0" t="0" r="r" b="b"/>
                  <a:pathLst>
                    <a:path w="173" h="140">
                      <a:moveTo>
                        <a:pt x="0" y="0"/>
                      </a:moveTo>
                      <a:lnTo>
                        <a:pt x="0" y="140"/>
                      </a:lnTo>
                      <a:lnTo>
                        <a:pt x="173" y="14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7" name="Freeform 186"/>
                <p:cNvSpPr>
                  <a:spLocks/>
                </p:cNvSpPr>
                <p:nvPr/>
              </p:nvSpPr>
              <p:spPr bwMode="auto">
                <a:xfrm>
                  <a:off x="6684963" y="4310063"/>
                  <a:ext cx="271463" cy="203200"/>
                </a:xfrm>
                <a:custGeom>
                  <a:avLst/>
                  <a:gdLst>
                    <a:gd name="T0" fmla="*/ 171 w 171"/>
                    <a:gd name="T1" fmla="*/ 128 h 128"/>
                    <a:gd name="T2" fmla="*/ 171 w 171"/>
                    <a:gd name="T3" fmla="*/ 0 h 128"/>
                    <a:gd name="T4" fmla="*/ 0 w 171"/>
                    <a:gd name="T5" fmla="*/ 0 h 128"/>
                  </a:gdLst>
                  <a:ahLst/>
                  <a:cxnLst>
                    <a:cxn ang="0">
                      <a:pos x="T0" y="T1"/>
                    </a:cxn>
                    <a:cxn ang="0">
                      <a:pos x="T2" y="T3"/>
                    </a:cxn>
                    <a:cxn ang="0">
                      <a:pos x="T4" y="T5"/>
                    </a:cxn>
                  </a:cxnLst>
                  <a:rect l="0" t="0" r="r" b="b"/>
                  <a:pathLst>
                    <a:path w="171" h="128">
                      <a:moveTo>
                        <a:pt x="171" y="128"/>
                      </a:moveTo>
                      <a:lnTo>
                        <a:pt x="171" y="0"/>
                      </a:lnTo>
                      <a:lnTo>
                        <a:pt x="0"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8" name="Freeform 187"/>
                <p:cNvSpPr>
                  <a:spLocks/>
                </p:cNvSpPr>
                <p:nvPr/>
              </p:nvSpPr>
              <p:spPr bwMode="auto">
                <a:xfrm>
                  <a:off x="6684963" y="4513263"/>
                  <a:ext cx="271463" cy="204788"/>
                </a:xfrm>
                <a:custGeom>
                  <a:avLst/>
                  <a:gdLst>
                    <a:gd name="T0" fmla="*/ 0 w 171"/>
                    <a:gd name="T1" fmla="*/ 129 h 129"/>
                    <a:gd name="T2" fmla="*/ 171 w 171"/>
                    <a:gd name="T3" fmla="*/ 129 h 129"/>
                    <a:gd name="T4" fmla="*/ 171 w 171"/>
                    <a:gd name="T5" fmla="*/ 0 h 129"/>
                  </a:gdLst>
                  <a:ahLst/>
                  <a:cxnLst>
                    <a:cxn ang="0">
                      <a:pos x="T0" y="T1"/>
                    </a:cxn>
                    <a:cxn ang="0">
                      <a:pos x="T2" y="T3"/>
                    </a:cxn>
                    <a:cxn ang="0">
                      <a:pos x="T4" y="T5"/>
                    </a:cxn>
                  </a:cxnLst>
                  <a:rect l="0" t="0" r="r" b="b"/>
                  <a:pathLst>
                    <a:path w="171" h="129">
                      <a:moveTo>
                        <a:pt x="0" y="129"/>
                      </a:moveTo>
                      <a:lnTo>
                        <a:pt x="171" y="129"/>
                      </a:lnTo>
                      <a:lnTo>
                        <a:pt x="171" y="0"/>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59" name="Freeform 188"/>
                <p:cNvSpPr>
                  <a:spLocks/>
                </p:cNvSpPr>
                <p:nvPr/>
              </p:nvSpPr>
              <p:spPr bwMode="auto">
                <a:xfrm>
                  <a:off x="6413501" y="4310063"/>
                  <a:ext cx="271463" cy="203200"/>
                </a:xfrm>
                <a:custGeom>
                  <a:avLst/>
                  <a:gdLst>
                    <a:gd name="T0" fmla="*/ 171 w 171"/>
                    <a:gd name="T1" fmla="*/ 0 h 128"/>
                    <a:gd name="T2" fmla="*/ 0 w 171"/>
                    <a:gd name="T3" fmla="*/ 0 h 128"/>
                    <a:gd name="T4" fmla="*/ 0 w 171"/>
                    <a:gd name="T5" fmla="*/ 128 h 128"/>
                  </a:gdLst>
                  <a:ahLst/>
                  <a:cxnLst>
                    <a:cxn ang="0">
                      <a:pos x="T0" y="T1"/>
                    </a:cxn>
                    <a:cxn ang="0">
                      <a:pos x="T2" y="T3"/>
                    </a:cxn>
                    <a:cxn ang="0">
                      <a:pos x="T4" y="T5"/>
                    </a:cxn>
                  </a:cxnLst>
                  <a:rect l="0" t="0" r="r" b="b"/>
                  <a:pathLst>
                    <a:path w="171" h="128">
                      <a:moveTo>
                        <a:pt x="171" y="0"/>
                      </a:moveTo>
                      <a:lnTo>
                        <a:pt x="0" y="0"/>
                      </a:lnTo>
                      <a:lnTo>
                        <a:pt x="0" y="128"/>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0" name="Freeform 189"/>
                <p:cNvSpPr>
                  <a:spLocks/>
                </p:cNvSpPr>
                <p:nvPr/>
              </p:nvSpPr>
              <p:spPr bwMode="auto">
                <a:xfrm>
                  <a:off x="6413501" y="4513263"/>
                  <a:ext cx="271463" cy="204788"/>
                </a:xfrm>
                <a:custGeom>
                  <a:avLst/>
                  <a:gdLst>
                    <a:gd name="T0" fmla="*/ 0 w 171"/>
                    <a:gd name="T1" fmla="*/ 0 h 129"/>
                    <a:gd name="T2" fmla="*/ 0 w 171"/>
                    <a:gd name="T3" fmla="*/ 129 h 129"/>
                    <a:gd name="T4" fmla="*/ 171 w 171"/>
                    <a:gd name="T5" fmla="*/ 129 h 129"/>
                  </a:gdLst>
                  <a:ahLst/>
                  <a:cxnLst>
                    <a:cxn ang="0">
                      <a:pos x="T0" y="T1"/>
                    </a:cxn>
                    <a:cxn ang="0">
                      <a:pos x="T2" y="T3"/>
                    </a:cxn>
                    <a:cxn ang="0">
                      <a:pos x="T4" y="T5"/>
                    </a:cxn>
                  </a:cxnLst>
                  <a:rect l="0" t="0" r="r" b="b"/>
                  <a:pathLst>
                    <a:path w="171" h="129">
                      <a:moveTo>
                        <a:pt x="0" y="0"/>
                      </a:moveTo>
                      <a:lnTo>
                        <a:pt x="0" y="129"/>
                      </a:lnTo>
                      <a:lnTo>
                        <a:pt x="171" y="129"/>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1" name="Line 190"/>
                <p:cNvSpPr>
                  <a:spLocks noChangeShapeType="1"/>
                </p:cNvSpPr>
                <p:nvPr/>
              </p:nvSpPr>
              <p:spPr bwMode="auto">
                <a:xfrm flipH="1">
                  <a:off x="6413501" y="4513263"/>
                  <a:ext cx="542925"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2" name="Line 191"/>
                <p:cNvSpPr>
                  <a:spLocks noChangeShapeType="1"/>
                </p:cNvSpPr>
                <p:nvPr/>
              </p:nvSpPr>
              <p:spPr bwMode="auto">
                <a:xfrm flipV="1">
                  <a:off x="6684963" y="4718050"/>
                  <a:ext cx="0" cy="379413"/>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3" name="Freeform 192"/>
                <p:cNvSpPr>
                  <a:spLocks/>
                </p:cNvSpPr>
                <p:nvPr/>
              </p:nvSpPr>
              <p:spPr bwMode="auto">
                <a:xfrm>
                  <a:off x="7234238" y="4076700"/>
                  <a:ext cx="274638" cy="249238"/>
                </a:xfrm>
                <a:custGeom>
                  <a:avLst/>
                  <a:gdLst>
                    <a:gd name="T0" fmla="*/ 173 w 173"/>
                    <a:gd name="T1" fmla="*/ 0 h 157"/>
                    <a:gd name="T2" fmla="*/ 0 w 173"/>
                    <a:gd name="T3" fmla="*/ 0 h 157"/>
                    <a:gd name="T4" fmla="*/ 0 w 173"/>
                    <a:gd name="T5" fmla="*/ 157 h 157"/>
                  </a:gdLst>
                  <a:ahLst/>
                  <a:cxnLst>
                    <a:cxn ang="0">
                      <a:pos x="T0" y="T1"/>
                    </a:cxn>
                    <a:cxn ang="0">
                      <a:pos x="T2" y="T3"/>
                    </a:cxn>
                    <a:cxn ang="0">
                      <a:pos x="T4" y="T5"/>
                    </a:cxn>
                  </a:cxnLst>
                  <a:rect l="0" t="0" r="r" b="b"/>
                  <a:pathLst>
                    <a:path w="173" h="157">
                      <a:moveTo>
                        <a:pt x="173" y="0"/>
                      </a:moveTo>
                      <a:lnTo>
                        <a:pt x="0" y="0"/>
                      </a:lnTo>
                      <a:lnTo>
                        <a:pt x="0" y="157"/>
                      </a:lnTo>
                    </a:path>
                  </a:pathLst>
                </a:custGeom>
                <a:noFill/>
                <a:ln w="206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4" name="Line 193"/>
                <p:cNvSpPr>
                  <a:spLocks noChangeShapeType="1"/>
                </p:cNvSpPr>
                <p:nvPr/>
              </p:nvSpPr>
              <p:spPr bwMode="auto">
                <a:xfrm>
                  <a:off x="6684963" y="4113213"/>
                  <a:ext cx="0" cy="19685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4265" name="Line 194"/>
                <p:cNvSpPr>
                  <a:spLocks noChangeShapeType="1"/>
                </p:cNvSpPr>
                <p:nvPr/>
              </p:nvSpPr>
              <p:spPr bwMode="auto">
                <a:xfrm flipH="1">
                  <a:off x="7234238" y="4325938"/>
                  <a:ext cx="546100" cy="0"/>
                </a:xfrm>
                <a:prstGeom prst="line">
                  <a:avLst/>
                </a:prstGeom>
                <a:noFill/>
                <a:ln w="206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grpSp>
          <p:sp>
            <p:nvSpPr>
              <p:cNvPr id="218" name="ZoneTexte 217"/>
              <p:cNvSpPr txBox="1"/>
              <p:nvPr/>
            </p:nvSpPr>
            <p:spPr>
              <a:xfrm>
                <a:off x="5741986" y="5168201"/>
                <a:ext cx="402426" cy="279775"/>
              </a:xfrm>
              <a:prstGeom prst="rect">
                <a:avLst/>
              </a:prstGeom>
              <a:noFill/>
            </p:spPr>
            <p:txBody>
              <a:bodyPr wrap="none" rtlCol="0">
                <a:spAutoFit/>
              </a:bodyPr>
              <a:lstStyle/>
              <a:p>
                <a:pPr algn="r"/>
                <a:r>
                  <a:rPr lang="fr-FR" sz="1200" dirty="0">
                    <a:solidFill>
                      <a:srgbClr val="000066"/>
                    </a:solidFill>
                  </a:rPr>
                  <a:t>TN</a:t>
                </a:r>
              </a:p>
            </p:txBody>
          </p:sp>
          <p:sp>
            <p:nvSpPr>
              <p:cNvPr id="219" name="ZoneTexte 218"/>
              <p:cNvSpPr txBox="1"/>
              <p:nvPr/>
            </p:nvSpPr>
            <p:spPr>
              <a:xfrm>
                <a:off x="6536089" y="5168201"/>
                <a:ext cx="534805" cy="279775"/>
              </a:xfrm>
              <a:prstGeom prst="rect">
                <a:avLst/>
              </a:prstGeom>
              <a:noFill/>
            </p:spPr>
            <p:txBody>
              <a:bodyPr wrap="none" rtlCol="0">
                <a:spAutoFit/>
              </a:bodyPr>
              <a:lstStyle/>
              <a:p>
                <a:pPr algn="r"/>
                <a:r>
                  <a:rPr lang="fr-FR" sz="1200" dirty="0">
                    <a:solidFill>
                      <a:srgbClr val="000066"/>
                    </a:solidFill>
                  </a:rPr>
                  <a:t>TCM</a:t>
                </a:r>
              </a:p>
            </p:txBody>
          </p:sp>
          <p:sp>
            <p:nvSpPr>
              <p:cNvPr id="220" name="ZoneTexte 219"/>
              <p:cNvSpPr txBox="1"/>
              <p:nvPr/>
            </p:nvSpPr>
            <p:spPr>
              <a:xfrm>
                <a:off x="7373994" y="5168201"/>
                <a:ext cx="518256" cy="279775"/>
              </a:xfrm>
              <a:prstGeom prst="rect">
                <a:avLst/>
              </a:prstGeom>
              <a:noFill/>
            </p:spPr>
            <p:txBody>
              <a:bodyPr wrap="none" rtlCol="0">
                <a:spAutoFit/>
              </a:bodyPr>
              <a:lstStyle/>
              <a:p>
                <a:pPr algn="r"/>
                <a:r>
                  <a:rPr lang="fr-FR" sz="1200" dirty="0">
                    <a:solidFill>
                      <a:srgbClr val="000066"/>
                    </a:solidFill>
                  </a:rPr>
                  <a:t>TTM</a:t>
                </a:r>
              </a:p>
            </p:txBody>
          </p:sp>
          <p:sp>
            <p:nvSpPr>
              <p:cNvPr id="221" name="ZoneTexte 220"/>
              <p:cNvSpPr txBox="1"/>
              <p:nvPr/>
            </p:nvSpPr>
            <p:spPr>
              <a:xfrm>
                <a:off x="8200243" y="5168201"/>
                <a:ext cx="526530" cy="279775"/>
              </a:xfrm>
              <a:prstGeom prst="rect">
                <a:avLst/>
              </a:prstGeom>
              <a:noFill/>
            </p:spPr>
            <p:txBody>
              <a:bodyPr wrap="none" rtlCol="0">
                <a:spAutoFit/>
              </a:bodyPr>
              <a:lstStyle/>
              <a:p>
                <a:pPr algn="r"/>
                <a:r>
                  <a:rPr lang="fr-FR" sz="1200" dirty="0">
                    <a:solidFill>
                      <a:srgbClr val="000066"/>
                    </a:solidFill>
                  </a:rPr>
                  <a:t>TEM</a:t>
                </a:r>
              </a:p>
            </p:txBody>
          </p:sp>
          <p:sp>
            <p:nvSpPr>
              <p:cNvPr id="222" name="ZoneTexte 221"/>
              <p:cNvSpPr txBox="1"/>
              <p:nvPr/>
            </p:nvSpPr>
            <p:spPr>
              <a:xfrm>
                <a:off x="5260791" y="4979416"/>
                <a:ext cx="278324" cy="279775"/>
              </a:xfrm>
              <a:prstGeom prst="rect">
                <a:avLst/>
              </a:prstGeom>
              <a:noFill/>
            </p:spPr>
            <p:txBody>
              <a:bodyPr wrap="none" rtlCol="0">
                <a:spAutoFit/>
              </a:bodyPr>
              <a:lstStyle/>
              <a:p>
                <a:pPr algn="r"/>
                <a:r>
                  <a:rPr lang="fr-FR" sz="1200" dirty="0">
                    <a:solidFill>
                      <a:srgbClr val="000066"/>
                    </a:solidFill>
                  </a:rPr>
                  <a:t>0</a:t>
                </a:r>
              </a:p>
            </p:txBody>
          </p:sp>
          <p:sp>
            <p:nvSpPr>
              <p:cNvPr id="223" name="ZoneTexte 222"/>
              <p:cNvSpPr txBox="1"/>
              <p:nvPr/>
            </p:nvSpPr>
            <p:spPr>
              <a:xfrm>
                <a:off x="5173091" y="4625659"/>
                <a:ext cx="366023" cy="279775"/>
              </a:xfrm>
              <a:prstGeom prst="rect">
                <a:avLst/>
              </a:prstGeom>
              <a:noFill/>
            </p:spPr>
            <p:txBody>
              <a:bodyPr wrap="none" rtlCol="0">
                <a:spAutoFit/>
              </a:bodyPr>
              <a:lstStyle/>
              <a:p>
                <a:pPr algn="r"/>
                <a:r>
                  <a:rPr lang="fr-FR" sz="1200" dirty="0">
                    <a:solidFill>
                      <a:srgbClr val="000066"/>
                    </a:solidFill>
                  </a:rPr>
                  <a:t>20</a:t>
                </a:r>
              </a:p>
            </p:txBody>
          </p:sp>
          <p:sp>
            <p:nvSpPr>
              <p:cNvPr id="224" name="ZoneTexte 223"/>
              <p:cNvSpPr txBox="1"/>
              <p:nvPr/>
            </p:nvSpPr>
            <p:spPr>
              <a:xfrm>
                <a:off x="5173091" y="4271904"/>
                <a:ext cx="366023" cy="279775"/>
              </a:xfrm>
              <a:prstGeom prst="rect">
                <a:avLst/>
              </a:prstGeom>
              <a:noFill/>
            </p:spPr>
            <p:txBody>
              <a:bodyPr wrap="none" rtlCol="0">
                <a:spAutoFit/>
              </a:bodyPr>
              <a:lstStyle/>
              <a:p>
                <a:pPr algn="r"/>
                <a:r>
                  <a:rPr lang="fr-FR" sz="1200" dirty="0">
                    <a:solidFill>
                      <a:srgbClr val="000066"/>
                    </a:solidFill>
                  </a:rPr>
                  <a:t>40</a:t>
                </a:r>
              </a:p>
            </p:txBody>
          </p:sp>
          <p:sp>
            <p:nvSpPr>
              <p:cNvPr id="225" name="ZoneTexte 224"/>
              <p:cNvSpPr txBox="1"/>
              <p:nvPr/>
            </p:nvSpPr>
            <p:spPr>
              <a:xfrm>
                <a:off x="5173091" y="3918149"/>
                <a:ext cx="366023" cy="279775"/>
              </a:xfrm>
              <a:prstGeom prst="rect">
                <a:avLst/>
              </a:prstGeom>
              <a:noFill/>
            </p:spPr>
            <p:txBody>
              <a:bodyPr wrap="none" rtlCol="0">
                <a:spAutoFit/>
              </a:bodyPr>
              <a:lstStyle/>
              <a:p>
                <a:pPr algn="r"/>
                <a:r>
                  <a:rPr lang="fr-FR" sz="1200" dirty="0">
                    <a:solidFill>
                      <a:srgbClr val="000066"/>
                    </a:solidFill>
                  </a:rPr>
                  <a:t>60</a:t>
                </a:r>
              </a:p>
            </p:txBody>
          </p:sp>
          <p:sp>
            <p:nvSpPr>
              <p:cNvPr id="226" name="ZoneTexte 225"/>
              <p:cNvSpPr txBox="1"/>
              <p:nvPr/>
            </p:nvSpPr>
            <p:spPr>
              <a:xfrm>
                <a:off x="5173091" y="3564394"/>
                <a:ext cx="366023" cy="279775"/>
              </a:xfrm>
              <a:prstGeom prst="rect">
                <a:avLst/>
              </a:prstGeom>
              <a:noFill/>
            </p:spPr>
            <p:txBody>
              <a:bodyPr wrap="none" rtlCol="0">
                <a:spAutoFit/>
              </a:bodyPr>
              <a:lstStyle/>
              <a:p>
                <a:pPr algn="r"/>
                <a:r>
                  <a:rPr lang="fr-FR" sz="1200" dirty="0">
                    <a:solidFill>
                      <a:srgbClr val="000066"/>
                    </a:solidFill>
                  </a:rPr>
                  <a:t>80</a:t>
                </a:r>
              </a:p>
            </p:txBody>
          </p:sp>
          <p:sp>
            <p:nvSpPr>
              <p:cNvPr id="227" name="ZoneTexte 226"/>
              <p:cNvSpPr txBox="1"/>
              <p:nvPr/>
            </p:nvSpPr>
            <p:spPr>
              <a:xfrm>
                <a:off x="5085391" y="3210639"/>
                <a:ext cx="453723" cy="279775"/>
              </a:xfrm>
              <a:prstGeom prst="rect">
                <a:avLst/>
              </a:prstGeom>
              <a:noFill/>
            </p:spPr>
            <p:txBody>
              <a:bodyPr wrap="none" rtlCol="0">
                <a:spAutoFit/>
              </a:bodyPr>
              <a:lstStyle/>
              <a:p>
                <a:pPr algn="r"/>
                <a:r>
                  <a:rPr lang="fr-FR" sz="1200" dirty="0">
                    <a:solidFill>
                      <a:srgbClr val="000066"/>
                    </a:solidFill>
                  </a:rPr>
                  <a:t>100</a:t>
                </a:r>
              </a:p>
            </p:txBody>
          </p:sp>
        </p:grpSp>
        <p:sp>
          <p:nvSpPr>
            <p:cNvPr id="228" name="Rectangle 227"/>
            <p:cNvSpPr/>
            <p:nvPr/>
          </p:nvSpPr>
          <p:spPr>
            <a:xfrm>
              <a:off x="5429465" y="2816490"/>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sp>
        <p:nvSpPr>
          <p:cNvPr id="22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Samri</a:t>
            </a:r>
            <a:r>
              <a:rPr lang="fr-FR" sz="1200" i="1" dirty="0">
                <a:solidFill>
                  <a:srgbClr val="0070C0"/>
                </a:solidFill>
                <a:latin typeface="Arial" charset="0"/>
                <a:cs typeface="Arial" charset="0"/>
              </a:rPr>
              <a:t> A, CROI 2017, Abs. 290</a:t>
            </a:r>
          </a:p>
        </p:txBody>
      </p:sp>
      <p:sp>
        <p:nvSpPr>
          <p:cNvPr id="230" name="ZoneTexte 22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32</a:t>
            </a:r>
          </a:p>
        </p:txBody>
      </p:sp>
    </p:spTree>
    <p:extLst>
      <p:ext uri="{BB962C8B-B14F-4D97-AF65-F5344CB8AC3E}">
        <p14:creationId xmlns:p14="http://schemas.microsoft.com/office/powerpoint/2010/main" val="2767691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sz="2400" dirty="0"/>
              <a:t>Pas de modification du réservoir cellulaire VIH suite </a:t>
            </a:r>
            <a:br>
              <a:rPr lang="fr-FR" sz="2400" dirty="0"/>
            </a:br>
            <a:r>
              <a:rPr lang="fr-FR" sz="2400" dirty="0"/>
              <a:t>à une chimiothérapie à haute dose pour lymphome (1)</a:t>
            </a:r>
          </a:p>
        </p:txBody>
      </p:sp>
      <p:sp>
        <p:nvSpPr>
          <p:cNvPr id="5123" name="Rectangle 3"/>
          <p:cNvSpPr>
            <a:spLocks noGrp="1" noChangeArrowheads="1"/>
          </p:cNvSpPr>
          <p:nvPr>
            <p:ph idx="1"/>
          </p:nvPr>
        </p:nvSpPr>
        <p:spPr>
          <a:xfrm>
            <a:off x="457200" y="1265238"/>
            <a:ext cx="8507413" cy="5111750"/>
          </a:xfrm>
        </p:spPr>
        <p:txBody>
          <a:bodyPr/>
          <a:lstStyle/>
          <a:p>
            <a:pPr marL="266700" indent="-266700" eaLnBrk="1" hangingPunct="1"/>
            <a:r>
              <a:rPr lang="fr-FR" sz="1800" b="1" dirty="0">
                <a:solidFill>
                  <a:srgbClr val="0070C0"/>
                </a:solidFill>
              </a:rPr>
              <a:t>Objectif : </a:t>
            </a:r>
            <a:r>
              <a:rPr lang="fr-FR" sz="1800" dirty="0"/>
              <a:t>décrire l’impact d’une chimiothérapie à haute dose (CHD) suivie </a:t>
            </a:r>
          </a:p>
          <a:p>
            <a:pPr marL="0" indent="0" eaLnBrk="1" hangingPunct="1">
              <a:buNone/>
              <a:tabLst>
                <a:tab pos="268288" algn="l"/>
              </a:tabLst>
            </a:pPr>
            <a:r>
              <a:rPr lang="fr-FR" sz="1800" dirty="0"/>
              <a:t>	d'une greffe de cellules souches autologues (GCSA) sur la taille du réservoir </a:t>
            </a:r>
          </a:p>
          <a:p>
            <a:pPr marL="266700" indent="-266700" eaLnBrk="1" hangingPunct="1"/>
            <a:r>
              <a:rPr lang="fr-FR" sz="1800" dirty="0"/>
              <a:t>13 patients sous ARV depuis 7,6 ans en médiane (IQR = 1,4 - 13,4), </a:t>
            </a:r>
            <a:br>
              <a:rPr lang="fr-FR" sz="1800" dirty="0"/>
            </a:br>
            <a:r>
              <a:rPr lang="fr-FR" sz="1800" dirty="0"/>
              <a:t>9 CV &lt; 50 c/ml</a:t>
            </a:r>
          </a:p>
          <a:p>
            <a:pPr marL="266700" indent="-266700" eaLnBrk="1" hangingPunct="1"/>
            <a:r>
              <a:rPr lang="fr-FR" sz="1800" dirty="0"/>
              <a:t>Lymphomes non hodgkiniens (n = 8), lymphome de hodgkin (n = 5)</a:t>
            </a:r>
          </a:p>
        </p:txBody>
      </p:sp>
      <p:sp>
        <p:nvSpPr>
          <p:cNvPr id="6" name="Text Box 2"/>
          <p:cNvSpPr txBox="1">
            <a:spLocks noChangeArrowheads="1"/>
          </p:cNvSpPr>
          <p:nvPr/>
        </p:nvSpPr>
        <p:spPr bwMode="auto">
          <a:xfrm>
            <a:off x="1559122" y="2733418"/>
            <a:ext cx="6019800" cy="400110"/>
          </a:xfrm>
          <a:prstGeom prst="rect">
            <a:avLst/>
          </a:prstGeom>
          <a:noFill/>
          <a:ln w="9525">
            <a:noFill/>
            <a:miter lim="800000"/>
            <a:headEnd/>
            <a:tailEnd/>
          </a:ln>
        </p:spPr>
        <p:txBody>
          <a:bodyPr>
            <a:spAutoFit/>
          </a:bodyPr>
          <a:lstStyle/>
          <a:p>
            <a:pPr algn="ctr"/>
            <a:r>
              <a:rPr lang="da-DK" sz="2000" b="1" dirty="0">
                <a:solidFill>
                  <a:srgbClr val="0070C0"/>
                </a:solidFill>
                <a:latin typeface="Calibri" pitchFamily="34" charset="0"/>
                <a:ea typeface="ＭＳ Ｐゴシック" pitchFamily="34" charset="-128"/>
              </a:rPr>
              <a:t>ADN VIH </a:t>
            </a:r>
            <a:r>
              <a:rPr lang="da-DK" b="1" dirty="0">
                <a:solidFill>
                  <a:srgbClr val="0070C0"/>
                </a:solidFill>
                <a:latin typeface="Calibri" pitchFamily="34" charset="0"/>
                <a:ea typeface="ＭＳ Ｐゴシック" pitchFamily="34" charset="-128"/>
              </a:rPr>
              <a:t>(log</a:t>
            </a:r>
            <a:r>
              <a:rPr lang="da-DK" b="1" baseline="-25000" dirty="0">
                <a:solidFill>
                  <a:srgbClr val="0070C0"/>
                </a:solidFill>
                <a:latin typeface="Calibri" pitchFamily="34" charset="0"/>
                <a:ea typeface="ＭＳ Ｐゴシック" pitchFamily="34" charset="-128"/>
              </a:rPr>
              <a:t>10</a:t>
            </a:r>
            <a:r>
              <a:rPr lang="da-DK" b="1" dirty="0">
                <a:solidFill>
                  <a:srgbClr val="0070C0"/>
                </a:solidFill>
                <a:latin typeface="Calibri" pitchFamily="34" charset="0"/>
                <a:ea typeface="ＭＳ Ｐゴシック" pitchFamily="34" charset="-128"/>
              </a:rPr>
              <a:t> c/10</a:t>
            </a:r>
            <a:r>
              <a:rPr lang="da-DK" b="1" baseline="30000" dirty="0">
                <a:solidFill>
                  <a:srgbClr val="0070C0"/>
                </a:solidFill>
                <a:latin typeface="Calibri" pitchFamily="34" charset="0"/>
                <a:ea typeface="ＭＳ Ｐゴシック" pitchFamily="34" charset="-128"/>
              </a:rPr>
              <a:t>6</a:t>
            </a:r>
            <a:r>
              <a:rPr lang="da-DK" b="1" dirty="0">
                <a:solidFill>
                  <a:srgbClr val="0070C0"/>
                </a:solidFill>
                <a:latin typeface="Calibri" pitchFamily="34" charset="0"/>
                <a:ea typeface="ＭＳ Ｐゴシック" pitchFamily="34" charset="-128"/>
              </a:rPr>
              <a:t> PBMC)</a:t>
            </a:r>
            <a:endParaRPr lang="fr-FR" b="1" dirty="0">
              <a:solidFill>
                <a:srgbClr val="0070C0"/>
              </a:solidFill>
              <a:latin typeface="Calibri" pitchFamily="34" charset="0"/>
              <a:ea typeface="ＭＳ Ｐゴシック" pitchFamily="34" charset="-128"/>
            </a:endParaRPr>
          </a:p>
        </p:txBody>
      </p:sp>
      <p:sp>
        <p:nvSpPr>
          <p:cNvPr id="7" name="Rectangle 3"/>
          <p:cNvSpPr txBox="1">
            <a:spLocks noChangeArrowheads="1"/>
          </p:cNvSpPr>
          <p:nvPr/>
        </p:nvSpPr>
        <p:spPr bwMode="auto">
          <a:xfrm>
            <a:off x="457200" y="6279675"/>
            <a:ext cx="8806868" cy="4200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266700" indent="-266700" eaLnBrk="1" hangingPunct="1"/>
            <a:r>
              <a:rPr lang="fr-FR" sz="1800" dirty="0"/>
              <a:t>Pas de changement significatif du niveau d’ADN VIH dans les PBMC</a:t>
            </a:r>
          </a:p>
        </p:txBody>
      </p:sp>
      <p:grpSp>
        <p:nvGrpSpPr>
          <p:cNvPr id="4" name="Groupe 3"/>
          <p:cNvGrpSpPr/>
          <p:nvPr/>
        </p:nvGrpSpPr>
        <p:grpSpPr>
          <a:xfrm>
            <a:off x="2040411" y="3109683"/>
            <a:ext cx="5239013" cy="3184844"/>
            <a:chOff x="2040411" y="3109683"/>
            <a:chExt cx="5239013" cy="3184844"/>
          </a:xfrm>
        </p:grpSpPr>
        <p:grpSp>
          <p:nvGrpSpPr>
            <p:cNvPr id="5169" name="Groupe 5168"/>
            <p:cNvGrpSpPr/>
            <p:nvPr/>
          </p:nvGrpSpPr>
          <p:grpSpPr>
            <a:xfrm>
              <a:off x="2260600" y="3228134"/>
              <a:ext cx="4497388" cy="2681288"/>
              <a:chOff x="2260600" y="3213100"/>
              <a:chExt cx="4497388" cy="2681288"/>
            </a:xfrm>
          </p:grpSpPr>
          <p:sp>
            <p:nvSpPr>
              <p:cNvPr id="10" name="Freeform 7"/>
              <p:cNvSpPr>
                <a:spLocks/>
              </p:cNvSpPr>
              <p:nvPr/>
            </p:nvSpPr>
            <p:spPr bwMode="auto">
              <a:xfrm>
                <a:off x="2330450" y="3217863"/>
                <a:ext cx="4427538" cy="2600325"/>
              </a:xfrm>
              <a:custGeom>
                <a:avLst/>
                <a:gdLst>
                  <a:gd name="T0" fmla="*/ 5579 w 5579"/>
                  <a:gd name="T1" fmla="*/ 3277 h 3277"/>
                  <a:gd name="T2" fmla="*/ 0 w 5579"/>
                  <a:gd name="T3" fmla="*/ 3277 h 3277"/>
                  <a:gd name="T4" fmla="*/ 0 w 5579"/>
                  <a:gd name="T5" fmla="*/ 0 h 3277"/>
                </a:gdLst>
                <a:ahLst/>
                <a:cxnLst>
                  <a:cxn ang="0">
                    <a:pos x="T0" y="T1"/>
                  </a:cxn>
                  <a:cxn ang="0">
                    <a:pos x="T2" y="T3"/>
                  </a:cxn>
                  <a:cxn ang="0">
                    <a:pos x="T4" y="T5"/>
                  </a:cxn>
                </a:cxnLst>
                <a:rect l="0" t="0" r="r" b="b"/>
                <a:pathLst>
                  <a:path w="5579" h="3277">
                    <a:moveTo>
                      <a:pt x="5579" y="3277"/>
                    </a:moveTo>
                    <a:lnTo>
                      <a:pt x="0" y="3277"/>
                    </a:lnTo>
                    <a:lnTo>
                      <a:pt x="0" y="0"/>
                    </a:lnTo>
                  </a:path>
                </a:pathLst>
              </a:custGeom>
              <a:noFill/>
              <a:ln w="7938">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1" name="Line 8"/>
              <p:cNvSpPr>
                <a:spLocks noChangeShapeType="1"/>
              </p:cNvSpPr>
              <p:nvPr/>
            </p:nvSpPr>
            <p:spPr bwMode="auto">
              <a:xfrm>
                <a:off x="2260600" y="4157663"/>
                <a:ext cx="698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2" name="Line 9"/>
              <p:cNvSpPr>
                <a:spLocks noChangeShapeType="1"/>
              </p:cNvSpPr>
              <p:nvPr/>
            </p:nvSpPr>
            <p:spPr bwMode="auto">
              <a:xfrm>
                <a:off x="2260600" y="4949825"/>
                <a:ext cx="698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3" name="Line 10"/>
              <p:cNvSpPr>
                <a:spLocks noChangeShapeType="1"/>
              </p:cNvSpPr>
              <p:nvPr/>
            </p:nvSpPr>
            <p:spPr bwMode="auto">
              <a:xfrm>
                <a:off x="2260600" y="5743575"/>
                <a:ext cx="698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4" name="Line 11"/>
              <p:cNvSpPr>
                <a:spLocks noChangeShapeType="1"/>
              </p:cNvSpPr>
              <p:nvPr/>
            </p:nvSpPr>
            <p:spPr bwMode="auto">
              <a:xfrm>
                <a:off x="2260600" y="3367088"/>
                <a:ext cx="69850"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5" name="Line 12"/>
              <p:cNvSpPr>
                <a:spLocks noChangeShapeType="1"/>
              </p:cNvSpPr>
              <p:nvPr/>
            </p:nvSpPr>
            <p:spPr bwMode="auto">
              <a:xfrm flipV="1">
                <a:off x="5775325"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6" name="Line 13"/>
              <p:cNvSpPr>
                <a:spLocks noChangeShapeType="1"/>
              </p:cNvSpPr>
              <p:nvPr/>
            </p:nvSpPr>
            <p:spPr bwMode="auto">
              <a:xfrm flipV="1">
                <a:off x="6448425"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7" name="Line 14"/>
              <p:cNvSpPr>
                <a:spLocks noChangeShapeType="1"/>
              </p:cNvSpPr>
              <p:nvPr/>
            </p:nvSpPr>
            <p:spPr bwMode="auto">
              <a:xfrm flipV="1">
                <a:off x="3094038"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8" name="Line 15"/>
              <p:cNvSpPr>
                <a:spLocks noChangeShapeType="1"/>
              </p:cNvSpPr>
              <p:nvPr/>
            </p:nvSpPr>
            <p:spPr bwMode="auto">
              <a:xfrm flipV="1">
                <a:off x="3763963"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19" name="Line 16"/>
              <p:cNvSpPr>
                <a:spLocks noChangeShapeType="1"/>
              </p:cNvSpPr>
              <p:nvPr/>
            </p:nvSpPr>
            <p:spPr bwMode="auto">
              <a:xfrm flipV="1">
                <a:off x="4433888"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 name="Line 17"/>
              <p:cNvSpPr>
                <a:spLocks noChangeShapeType="1"/>
              </p:cNvSpPr>
              <p:nvPr/>
            </p:nvSpPr>
            <p:spPr bwMode="auto">
              <a:xfrm flipV="1">
                <a:off x="2422525"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1" name="Line 18"/>
              <p:cNvSpPr>
                <a:spLocks noChangeShapeType="1"/>
              </p:cNvSpPr>
              <p:nvPr/>
            </p:nvSpPr>
            <p:spPr bwMode="auto">
              <a:xfrm flipV="1">
                <a:off x="5103813" y="5818188"/>
                <a:ext cx="0" cy="762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2" name="Freeform 19"/>
              <p:cNvSpPr>
                <a:spLocks/>
              </p:cNvSpPr>
              <p:nvPr/>
            </p:nvSpPr>
            <p:spPr bwMode="auto">
              <a:xfrm>
                <a:off x="2524125" y="3767138"/>
                <a:ext cx="4148138" cy="1222375"/>
              </a:xfrm>
              <a:custGeom>
                <a:avLst/>
                <a:gdLst>
                  <a:gd name="T0" fmla="*/ 5031 w 5226"/>
                  <a:gd name="T1" fmla="*/ 636 h 1540"/>
                  <a:gd name="T2" fmla="*/ 4912 w 5226"/>
                  <a:gd name="T3" fmla="*/ 636 h 1540"/>
                  <a:gd name="T4" fmla="*/ 4490 w 5226"/>
                  <a:gd name="T5" fmla="*/ 770 h 1540"/>
                  <a:gd name="T6" fmla="*/ 4391 w 5226"/>
                  <a:gd name="T7" fmla="*/ 770 h 1540"/>
                  <a:gd name="T8" fmla="*/ 4192 w 5226"/>
                  <a:gd name="T9" fmla="*/ 708 h 1540"/>
                  <a:gd name="T10" fmla="*/ 3944 w 5226"/>
                  <a:gd name="T11" fmla="*/ 667 h 1540"/>
                  <a:gd name="T12" fmla="*/ 3442 w 5226"/>
                  <a:gd name="T13" fmla="*/ 729 h 1540"/>
                  <a:gd name="T14" fmla="*/ 1928 w 5226"/>
                  <a:gd name="T15" fmla="*/ 549 h 1540"/>
                  <a:gd name="T16" fmla="*/ 1594 w 5226"/>
                  <a:gd name="T17" fmla="*/ 485 h 1540"/>
                  <a:gd name="T18" fmla="*/ 1182 w 5226"/>
                  <a:gd name="T19" fmla="*/ 291 h 1540"/>
                  <a:gd name="T20" fmla="*/ 781 w 5226"/>
                  <a:gd name="T21" fmla="*/ 254 h 1540"/>
                  <a:gd name="T22" fmla="*/ 585 w 5226"/>
                  <a:gd name="T23" fmla="*/ 229 h 1540"/>
                  <a:gd name="T24" fmla="*/ 372 w 5226"/>
                  <a:gd name="T25" fmla="*/ 165 h 1540"/>
                  <a:gd name="T26" fmla="*/ 0 w 5226"/>
                  <a:gd name="T27" fmla="*/ 0 h 1540"/>
                  <a:gd name="T28" fmla="*/ 0 w 5226"/>
                  <a:gd name="T29" fmla="*/ 912 h 1540"/>
                  <a:gd name="T30" fmla="*/ 124 w 5226"/>
                  <a:gd name="T31" fmla="*/ 869 h 1540"/>
                  <a:gd name="T32" fmla="*/ 355 w 5226"/>
                  <a:gd name="T33" fmla="*/ 869 h 1540"/>
                  <a:gd name="T34" fmla="*/ 636 w 5226"/>
                  <a:gd name="T35" fmla="*/ 908 h 1540"/>
                  <a:gd name="T36" fmla="*/ 853 w 5226"/>
                  <a:gd name="T37" fmla="*/ 832 h 1540"/>
                  <a:gd name="T38" fmla="*/ 1147 w 5226"/>
                  <a:gd name="T39" fmla="*/ 753 h 1540"/>
                  <a:gd name="T40" fmla="*/ 1345 w 5226"/>
                  <a:gd name="T41" fmla="*/ 753 h 1540"/>
                  <a:gd name="T42" fmla="*/ 1887 w 5226"/>
                  <a:gd name="T43" fmla="*/ 842 h 1540"/>
                  <a:gd name="T44" fmla="*/ 2852 w 5226"/>
                  <a:gd name="T45" fmla="*/ 939 h 1540"/>
                  <a:gd name="T46" fmla="*/ 3653 w 5226"/>
                  <a:gd name="T47" fmla="*/ 1086 h 1540"/>
                  <a:gd name="T48" fmla="*/ 4467 w 5226"/>
                  <a:gd name="T49" fmla="*/ 1445 h 1540"/>
                  <a:gd name="T50" fmla="*/ 4715 w 5226"/>
                  <a:gd name="T51" fmla="*/ 1540 h 1540"/>
                  <a:gd name="T52" fmla="*/ 4973 w 5226"/>
                  <a:gd name="T53" fmla="*/ 1540 h 1540"/>
                  <a:gd name="T54" fmla="*/ 5124 w 5226"/>
                  <a:gd name="T55" fmla="*/ 1492 h 1540"/>
                  <a:gd name="T56" fmla="*/ 5226 w 5226"/>
                  <a:gd name="T57" fmla="*/ 1492 h 1540"/>
                  <a:gd name="T58" fmla="*/ 5226 w 5226"/>
                  <a:gd name="T59" fmla="*/ 685 h 1540"/>
                  <a:gd name="T60" fmla="*/ 5143 w 5226"/>
                  <a:gd name="T61" fmla="*/ 685 h 1540"/>
                  <a:gd name="T62" fmla="*/ 5031 w 5226"/>
                  <a:gd name="T63" fmla="*/ 636 h 1540"/>
                  <a:gd name="T64" fmla="*/ 5031 w 5226"/>
                  <a:gd name="T65" fmla="*/ 636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26" h="1540">
                    <a:moveTo>
                      <a:pt x="5031" y="636"/>
                    </a:moveTo>
                    <a:lnTo>
                      <a:pt x="4912" y="636"/>
                    </a:lnTo>
                    <a:lnTo>
                      <a:pt x="4490" y="770"/>
                    </a:lnTo>
                    <a:lnTo>
                      <a:pt x="4391" y="770"/>
                    </a:lnTo>
                    <a:lnTo>
                      <a:pt x="4192" y="708"/>
                    </a:lnTo>
                    <a:lnTo>
                      <a:pt x="3944" y="667"/>
                    </a:lnTo>
                    <a:lnTo>
                      <a:pt x="3442" y="729"/>
                    </a:lnTo>
                    <a:lnTo>
                      <a:pt x="1928" y="549"/>
                    </a:lnTo>
                    <a:lnTo>
                      <a:pt x="1594" y="485"/>
                    </a:lnTo>
                    <a:lnTo>
                      <a:pt x="1182" y="291"/>
                    </a:lnTo>
                    <a:lnTo>
                      <a:pt x="781" y="254"/>
                    </a:lnTo>
                    <a:lnTo>
                      <a:pt x="585" y="229"/>
                    </a:lnTo>
                    <a:lnTo>
                      <a:pt x="372" y="165"/>
                    </a:lnTo>
                    <a:lnTo>
                      <a:pt x="0" y="0"/>
                    </a:lnTo>
                    <a:lnTo>
                      <a:pt x="0" y="912"/>
                    </a:lnTo>
                    <a:lnTo>
                      <a:pt x="124" y="869"/>
                    </a:lnTo>
                    <a:lnTo>
                      <a:pt x="355" y="869"/>
                    </a:lnTo>
                    <a:lnTo>
                      <a:pt x="636" y="908"/>
                    </a:lnTo>
                    <a:lnTo>
                      <a:pt x="853" y="832"/>
                    </a:lnTo>
                    <a:lnTo>
                      <a:pt x="1147" y="753"/>
                    </a:lnTo>
                    <a:lnTo>
                      <a:pt x="1345" y="753"/>
                    </a:lnTo>
                    <a:lnTo>
                      <a:pt x="1887" y="842"/>
                    </a:lnTo>
                    <a:lnTo>
                      <a:pt x="2852" y="939"/>
                    </a:lnTo>
                    <a:lnTo>
                      <a:pt x="3653" y="1086"/>
                    </a:lnTo>
                    <a:lnTo>
                      <a:pt x="4467" y="1445"/>
                    </a:lnTo>
                    <a:lnTo>
                      <a:pt x="4715" y="1540"/>
                    </a:lnTo>
                    <a:lnTo>
                      <a:pt x="4973" y="1540"/>
                    </a:lnTo>
                    <a:lnTo>
                      <a:pt x="5124" y="1492"/>
                    </a:lnTo>
                    <a:lnTo>
                      <a:pt x="5226" y="1492"/>
                    </a:lnTo>
                    <a:lnTo>
                      <a:pt x="5226" y="685"/>
                    </a:lnTo>
                    <a:lnTo>
                      <a:pt x="5143" y="685"/>
                    </a:lnTo>
                    <a:lnTo>
                      <a:pt x="5031" y="636"/>
                    </a:lnTo>
                    <a:lnTo>
                      <a:pt x="5031" y="636"/>
                    </a:lnTo>
                    <a:close/>
                  </a:path>
                </a:pathLst>
              </a:custGeom>
              <a:solidFill>
                <a:srgbClr val="CCCCCC"/>
              </a:solidFill>
              <a:ln w="0">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3" name="Line 20"/>
              <p:cNvSpPr>
                <a:spLocks noChangeShapeType="1"/>
              </p:cNvSpPr>
              <p:nvPr/>
            </p:nvSpPr>
            <p:spPr bwMode="auto">
              <a:xfrm>
                <a:off x="4433888" y="3213100"/>
                <a:ext cx="0" cy="2605088"/>
              </a:xfrm>
              <a:prstGeom prst="line">
                <a:avLst/>
              </a:prstGeom>
              <a:noFill/>
              <a:ln w="22225">
                <a:solidFill>
                  <a:srgbClr val="99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4" name="Freeform 21"/>
              <p:cNvSpPr>
                <a:spLocks/>
              </p:cNvSpPr>
              <p:nvPr/>
            </p:nvSpPr>
            <p:spPr bwMode="auto">
              <a:xfrm>
                <a:off x="2519363" y="4121150"/>
                <a:ext cx="4157663" cy="541338"/>
              </a:xfrm>
              <a:custGeom>
                <a:avLst/>
                <a:gdLst>
                  <a:gd name="T0" fmla="*/ 5237 w 5237"/>
                  <a:gd name="T1" fmla="*/ 654 h 681"/>
                  <a:gd name="T2" fmla="*/ 5086 w 5237"/>
                  <a:gd name="T3" fmla="*/ 635 h 681"/>
                  <a:gd name="T4" fmla="*/ 4904 w 5237"/>
                  <a:gd name="T5" fmla="*/ 635 h 681"/>
                  <a:gd name="T6" fmla="*/ 4702 w 5237"/>
                  <a:gd name="T7" fmla="*/ 681 h 681"/>
                  <a:gd name="T8" fmla="*/ 4503 w 5237"/>
                  <a:gd name="T9" fmla="*/ 681 h 681"/>
                  <a:gd name="T10" fmla="*/ 4158 w 5237"/>
                  <a:gd name="T11" fmla="*/ 555 h 681"/>
                  <a:gd name="T12" fmla="*/ 3883 w 5237"/>
                  <a:gd name="T13" fmla="*/ 495 h 681"/>
                  <a:gd name="T14" fmla="*/ 3647 w 5237"/>
                  <a:gd name="T15" fmla="*/ 452 h 681"/>
                  <a:gd name="T16" fmla="*/ 3114 w 5237"/>
                  <a:gd name="T17" fmla="*/ 400 h 681"/>
                  <a:gd name="T18" fmla="*/ 2775 w 5237"/>
                  <a:gd name="T19" fmla="*/ 344 h 681"/>
                  <a:gd name="T20" fmla="*/ 2411 w 5237"/>
                  <a:gd name="T21" fmla="*/ 307 h 681"/>
                  <a:gd name="T22" fmla="*/ 1785 w 5237"/>
                  <a:gd name="T23" fmla="*/ 227 h 681"/>
                  <a:gd name="T24" fmla="*/ 1534 w 5237"/>
                  <a:gd name="T25" fmla="*/ 169 h 681"/>
                  <a:gd name="T26" fmla="*/ 1191 w 5237"/>
                  <a:gd name="T27" fmla="*/ 80 h 681"/>
                  <a:gd name="T28" fmla="*/ 1102 w 5237"/>
                  <a:gd name="T29" fmla="*/ 80 h 681"/>
                  <a:gd name="T30" fmla="*/ 592 w 5237"/>
                  <a:gd name="T31" fmla="*/ 120 h 681"/>
                  <a:gd name="T32" fmla="*/ 0 w 5237"/>
                  <a:gd name="T3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37" h="681">
                    <a:moveTo>
                      <a:pt x="5237" y="654"/>
                    </a:moveTo>
                    <a:lnTo>
                      <a:pt x="5086" y="635"/>
                    </a:lnTo>
                    <a:lnTo>
                      <a:pt x="4904" y="635"/>
                    </a:lnTo>
                    <a:lnTo>
                      <a:pt x="4702" y="681"/>
                    </a:lnTo>
                    <a:lnTo>
                      <a:pt x="4503" y="681"/>
                    </a:lnTo>
                    <a:lnTo>
                      <a:pt x="4158" y="555"/>
                    </a:lnTo>
                    <a:lnTo>
                      <a:pt x="3883" y="495"/>
                    </a:lnTo>
                    <a:lnTo>
                      <a:pt x="3647" y="452"/>
                    </a:lnTo>
                    <a:lnTo>
                      <a:pt x="3114" y="400"/>
                    </a:lnTo>
                    <a:lnTo>
                      <a:pt x="2775" y="344"/>
                    </a:lnTo>
                    <a:lnTo>
                      <a:pt x="2411" y="307"/>
                    </a:lnTo>
                    <a:lnTo>
                      <a:pt x="1785" y="227"/>
                    </a:lnTo>
                    <a:lnTo>
                      <a:pt x="1534" y="169"/>
                    </a:lnTo>
                    <a:lnTo>
                      <a:pt x="1191" y="80"/>
                    </a:lnTo>
                    <a:lnTo>
                      <a:pt x="1102" y="80"/>
                    </a:lnTo>
                    <a:lnTo>
                      <a:pt x="592" y="120"/>
                    </a:lnTo>
                    <a:lnTo>
                      <a:pt x="0" y="0"/>
                    </a:lnTo>
                  </a:path>
                </a:pathLst>
              </a:custGeom>
              <a:noFill/>
              <a:ln w="22225">
                <a:solidFill>
                  <a:srgbClr val="00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5" name="Freeform 22"/>
              <p:cNvSpPr>
                <a:spLocks/>
              </p:cNvSpPr>
              <p:nvPr/>
            </p:nvSpPr>
            <p:spPr bwMode="auto">
              <a:xfrm>
                <a:off x="3651250" y="3881438"/>
                <a:ext cx="65088" cy="65088"/>
              </a:xfrm>
              <a:custGeom>
                <a:avLst/>
                <a:gdLst>
                  <a:gd name="T0" fmla="*/ 41 w 81"/>
                  <a:gd name="T1" fmla="*/ 0 h 84"/>
                  <a:gd name="T2" fmla="*/ 29 w 81"/>
                  <a:gd name="T3" fmla="*/ 2 h 84"/>
                  <a:gd name="T4" fmla="*/ 20 w 81"/>
                  <a:gd name="T5" fmla="*/ 6 h 84"/>
                  <a:gd name="T6" fmla="*/ 12 w 81"/>
                  <a:gd name="T7" fmla="*/ 12 h 84"/>
                  <a:gd name="T8" fmla="*/ 4 w 81"/>
                  <a:gd name="T9" fmla="*/ 22 h 84"/>
                  <a:gd name="T10" fmla="*/ 0 w 81"/>
                  <a:gd name="T11" fmla="*/ 32 h 84"/>
                  <a:gd name="T12" fmla="*/ 0 w 81"/>
                  <a:gd name="T13" fmla="*/ 43 h 84"/>
                  <a:gd name="T14" fmla="*/ 0 w 81"/>
                  <a:gd name="T15" fmla="*/ 51 h 84"/>
                  <a:gd name="T16" fmla="*/ 2 w 81"/>
                  <a:gd name="T17" fmla="*/ 59 h 84"/>
                  <a:gd name="T18" fmla="*/ 6 w 81"/>
                  <a:gd name="T19" fmla="*/ 64 h 84"/>
                  <a:gd name="T20" fmla="*/ 12 w 81"/>
                  <a:gd name="T21" fmla="*/ 72 h 84"/>
                  <a:gd name="T22" fmla="*/ 18 w 81"/>
                  <a:gd name="T23" fmla="*/ 76 h 84"/>
                  <a:gd name="T24" fmla="*/ 25 w 81"/>
                  <a:gd name="T25" fmla="*/ 80 h 84"/>
                  <a:gd name="T26" fmla="*/ 33 w 81"/>
                  <a:gd name="T27" fmla="*/ 82 h 84"/>
                  <a:gd name="T28" fmla="*/ 41 w 81"/>
                  <a:gd name="T29" fmla="*/ 84 h 84"/>
                  <a:gd name="T30" fmla="*/ 49 w 81"/>
                  <a:gd name="T31" fmla="*/ 82 h 84"/>
                  <a:gd name="T32" fmla="*/ 56 w 81"/>
                  <a:gd name="T33" fmla="*/ 80 h 84"/>
                  <a:gd name="T34" fmla="*/ 64 w 81"/>
                  <a:gd name="T35" fmla="*/ 76 h 84"/>
                  <a:gd name="T36" fmla="*/ 70 w 81"/>
                  <a:gd name="T37" fmla="*/ 72 h 84"/>
                  <a:gd name="T38" fmla="*/ 76 w 81"/>
                  <a:gd name="T39" fmla="*/ 64 h 84"/>
                  <a:gd name="T40" fmla="*/ 80 w 81"/>
                  <a:gd name="T41" fmla="*/ 59 h 84"/>
                  <a:gd name="T42" fmla="*/ 81 w 81"/>
                  <a:gd name="T43" fmla="*/ 51 h 84"/>
                  <a:gd name="T44" fmla="*/ 81 w 81"/>
                  <a:gd name="T45" fmla="*/ 43 h 84"/>
                  <a:gd name="T46" fmla="*/ 81 w 81"/>
                  <a:gd name="T47" fmla="*/ 33 h 84"/>
                  <a:gd name="T48" fmla="*/ 80 w 81"/>
                  <a:gd name="T49" fmla="*/ 26 h 84"/>
                  <a:gd name="T50" fmla="*/ 76 w 81"/>
                  <a:gd name="T51" fmla="*/ 20 h 84"/>
                  <a:gd name="T52" fmla="*/ 70 w 81"/>
                  <a:gd name="T53" fmla="*/ 12 h 84"/>
                  <a:gd name="T54" fmla="*/ 64 w 81"/>
                  <a:gd name="T55" fmla="*/ 8 h 84"/>
                  <a:gd name="T56" fmla="*/ 56 w 81"/>
                  <a:gd name="T57" fmla="*/ 4 h 84"/>
                  <a:gd name="T58" fmla="*/ 49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29" y="2"/>
                    </a:lnTo>
                    <a:lnTo>
                      <a:pt x="20" y="6"/>
                    </a:lnTo>
                    <a:lnTo>
                      <a:pt x="12" y="12"/>
                    </a:lnTo>
                    <a:lnTo>
                      <a:pt x="4" y="22"/>
                    </a:lnTo>
                    <a:lnTo>
                      <a:pt x="0" y="32"/>
                    </a:lnTo>
                    <a:lnTo>
                      <a:pt x="0" y="43"/>
                    </a:lnTo>
                    <a:lnTo>
                      <a:pt x="0" y="51"/>
                    </a:lnTo>
                    <a:lnTo>
                      <a:pt x="2" y="59"/>
                    </a:lnTo>
                    <a:lnTo>
                      <a:pt x="6" y="64"/>
                    </a:lnTo>
                    <a:lnTo>
                      <a:pt x="12" y="72"/>
                    </a:lnTo>
                    <a:lnTo>
                      <a:pt x="18" y="76"/>
                    </a:lnTo>
                    <a:lnTo>
                      <a:pt x="25" y="80"/>
                    </a:lnTo>
                    <a:lnTo>
                      <a:pt x="33" y="82"/>
                    </a:lnTo>
                    <a:lnTo>
                      <a:pt x="41" y="84"/>
                    </a:lnTo>
                    <a:lnTo>
                      <a:pt x="49" y="82"/>
                    </a:lnTo>
                    <a:lnTo>
                      <a:pt x="56" y="80"/>
                    </a:lnTo>
                    <a:lnTo>
                      <a:pt x="64" y="76"/>
                    </a:lnTo>
                    <a:lnTo>
                      <a:pt x="70" y="72"/>
                    </a:lnTo>
                    <a:lnTo>
                      <a:pt x="76" y="64"/>
                    </a:lnTo>
                    <a:lnTo>
                      <a:pt x="80" y="59"/>
                    </a:lnTo>
                    <a:lnTo>
                      <a:pt x="81" y="51"/>
                    </a:lnTo>
                    <a:lnTo>
                      <a:pt x="81" y="43"/>
                    </a:lnTo>
                    <a:lnTo>
                      <a:pt x="81" y="33"/>
                    </a:lnTo>
                    <a:lnTo>
                      <a:pt x="80" y="26"/>
                    </a:lnTo>
                    <a:lnTo>
                      <a:pt x="76" y="20"/>
                    </a:lnTo>
                    <a:lnTo>
                      <a:pt x="70" y="12"/>
                    </a:lnTo>
                    <a:lnTo>
                      <a:pt x="64" y="8"/>
                    </a:lnTo>
                    <a:lnTo>
                      <a:pt x="56" y="4"/>
                    </a:lnTo>
                    <a:lnTo>
                      <a:pt x="49"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6" name="Freeform 23"/>
              <p:cNvSpPr>
                <a:spLocks/>
              </p:cNvSpPr>
              <p:nvPr/>
            </p:nvSpPr>
            <p:spPr bwMode="auto">
              <a:xfrm>
                <a:off x="2492375" y="4075113"/>
                <a:ext cx="65088" cy="66675"/>
              </a:xfrm>
              <a:custGeom>
                <a:avLst/>
                <a:gdLst>
                  <a:gd name="T0" fmla="*/ 40 w 81"/>
                  <a:gd name="T1" fmla="*/ 0 h 83"/>
                  <a:gd name="T2" fmla="*/ 29 w 81"/>
                  <a:gd name="T3" fmla="*/ 2 h 83"/>
                  <a:gd name="T4" fmla="*/ 19 w 81"/>
                  <a:gd name="T5" fmla="*/ 6 h 83"/>
                  <a:gd name="T6" fmla="*/ 11 w 81"/>
                  <a:gd name="T7" fmla="*/ 12 h 83"/>
                  <a:gd name="T8" fmla="*/ 4 w 81"/>
                  <a:gd name="T9" fmla="*/ 21 h 83"/>
                  <a:gd name="T10" fmla="*/ 0 w 81"/>
                  <a:gd name="T11" fmla="*/ 31 h 83"/>
                  <a:gd name="T12" fmla="*/ 0 w 81"/>
                  <a:gd name="T13" fmla="*/ 41 h 83"/>
                  <a:gd name="T14" fmla="*/ 0 w 81"/>
                  <a:gd name="T15" fmla="*/ 50 h 83"/>
                  <a:gd name="T16" fmla="*/ 2 w 81"/>
                  <a:gd name="T17" fmla="*/ 56 h 83"/>
                  <a:gd name="T18" fmla="*/ 5 w 81"/>
                  <a:gd name="T19" fmla="*/ 64 h 83"/>
                  <a:gd name="T20" fmla="*/ 11 w 81"/>
                  <a:gd name="T21" fmla="*/ 70 h 83"/>
                  <a:gd name="T22" fmla="*/ 17 w 81"/>
                  <a:gd name="T23" fmla="*/ 76 h 83"/>
                  <a:gd name="T24" fmla="*/ 25 w 81"/>
                  <a:gd name="T25" fmla="*/ 79 h 83"/>
                  <a:gd name="T26" fmla="*/ 33 w 81"/>
                  <a:gd name="T27" fmla="*/ 81 h 83"/>
                  <a:gd name="T28" fmla="*/ 40 w 81"/>
                  <a:gd name="T29" fmla="*/ 83 h 83"/>
                  <a:gd name="T30" fmla="*/ 48 w 81"/>
                  <a:gd name="T31" fmla="*/ 81 h 83"/>
                  <a:gd name="T32" fmla="*/ 56 w 81"/>
                  <a:gd name="T33" fmla="*/ 79 h 83"/>
                  <a:gd name="T34" fmla="*/ 64 w 81"/>
                  <a:gd name="T35" fmla="*/ 76 h 83"/>
                  <a:gd name="T36" fmla="*/ 69 w 81"/>
                  <a:gd name="T37" fmla="*/ 70 h 83"/>
                  <a:gd name="T38" fmla="*/ 75 w 81"/>
                  <a:gd name="T39" fmla="*/ 64 h 83"/>
                  <a:gd name="T40" fmla="*/ 79 w 81"/>
                  <a:gd name="T41" fmla="*/ 56 h 83"/>
                  <a:gd name="T42" fmla="*/ 81 w 81"/>
                  <a:gd name="T43" fmla="*/ 50 h 83"/>
                  <a:gd name="T44" fmla="*/ 81 w 81"/>
                  <a:gd name="T45" fmla="*/ 41 h 83"/>
                  <a:gd name="T46" fmla="*/ 81 w 81"/>
                  <a:gd name="T47" fmla="*/ 33 h 83"/>
                  <a:gd name="T48" fmla="*/ 79 w 81"/>
                  <a:gd name="T49" fmla="*/ 25 h 83"/>
                  <a:gd name="T50" fmla="*/ 75 w 81"/>
                  <a:gd name="T51" fmla="*/ 17 h 83"/>
                  <a:gd name="T52" fmla="*/ 69 w 81"/>
                  <a:gd name="T53" fmla="*/ 12 h 83"/>
                  <a:gd name="T54" fmla="*/ 64 w 81"/>
                  <a:gd name="T55" fmla="*/ 6 h 83"/>
                  <a:gd name="T56" fmla="*/ 56 w 81"/>
                  <a:gd name="T57" fmla="*/ 4 h 83"/>
                  <a:gd name="T58" fmla="*/ 48 w 81"/>
                  <a:gd name="T59" fmla="*/ 0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6"/>
                    </a:lnTo>
                    <a:lnTo>
                      <a:pt x="11" y="12"/>
                    </a:lnTo>
                    <a:lnTo>
                      <a:pt x="4" y="21"/>
                    </a:lnTo>
                    <a:lnTo>
                      <a:pt x="0" y="31"/>
                    </a:lnTo>
                    <a:lnTo>
                      <a:pt x="0" y="41"/>
                    </a:lnTo>
                    <a:lnTo>
                      <a:pt x="0" y="50"/>
                    </a:lnTo>
                    <a:lnTo>
                      <a:pt x="2" y="56"/>
                    </a:lnTo>
                    <a:lnTo>
                      <a:pt x="5" y="64"/>
                    </a:lnTo>
                    <a:lnTo>
                      <a:pt x="11" y="70"/>
                    </a:lnTo>
                    <a:lnTo>
                      <a:pt x="17" y="76"/>
                    </a:lnTo>
                    <a:lnTo>
                      <a:pt x="25" y="79"/>
                    </a:lnTo>
                    <a:lnTo>
                      <a:pt x="33" y="81"/>
                    </a:lnTo>
                    <a:lnTo>
                      <a:pt x="40" y="83"/>
                    </a:lnTo>
                    <a:lnTo>
                      <a:pt x="48" y="81"/>
                    </a:lnTo>
                    <a:lnTo>
                      <a:pt x="56" y="79"/>
                    </a:lnTo>
                    <a:lnTo>
                      <a:pt x="64" y="76"/>
                    </a:lnTo>
                    <a:lnTo>
                      <a:pt x="69" y="70"/>
                    </a:lnTo>
                    <a:lnTo>
                      <a:pt x="75" y="64"/>
                    </a:lnTo>
                    <a:lnTo>
                      <a:pt x="79" y="56"/>
                    </a:lnTo>
                    <a:lnTo>
                      <a:pt x="81" y="50"/>
                    </a:lnTo>
                    <a:lnTo>
                      <a:pt x="81" y="41"/>
                    </a:lnTo>
                    <a:lnTo>
                      <a:pt x="81" y="33"/>
                    </a:lnTo>
                    <a:lnTo>
                      <a:pt x="79" y="25"/>
                    </a:lnTo>
                    <a:lnTo>
                      <a:pt x="75" y="17"/>
                    </a:lnTo>
                    <a:lnTo>
                      <a:pt x="69" y="12"/>
                    </a:lnTo>
                    <a:lnTo>
                      <a:pt x="64" y="6"/>
                    </a:lnTo>
                    <a:lnTo>
                      <a:pt x="56" y="4"/>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7" name="Freeform 24"/>
              <p:cNvSpPr>
                <a:spLocks/>
              </p:cNvSpPr>
              <p:nvPr/>
            </p:nvSpPr>
            <p:spPr bwMode="auto">
              <a:xfrm>
                <a:off x="2944813" y="4568825"/>
                <a:ext cx="65088" cy="65088"/>
              </a:xfrm>
              <a:custGeom>
                <a:avLst/>
                <a:gdLst>
                  <a:gd name="T0" fmla="*/ 41 w 83"/>
                  <a:gd name="T1" fmla="*/ 0 h 81"/>
                  <a:gd name="T2" fmla="*/ 31 w 83"/>
                  <a:gd name="T3" fmla="*/ 0 h 81"/>
                  <a:gd name="T4" fmla="*/ 21 w 83"/>
                  <a:gd name="T5" fmla="*/ 6 h 81"/>
                  <a:gd name="T6" fmla="*/ 12 w 83"/>
                  <a:gd name="T7" fmla="*/ 11 h 81"/>
                  <a:gd name="T8" fmla="*/ 6 w 83"/>
                  <a:gd name="T9" fmla="*/ 19 h 81"/>
                  <a:gd name="T10" fmla="*/ 2 w 83"/>
                  <a:gd name="T11" fmla="*/ 29 h 81"/>
                  <a:gd name="T12" fmla="*/ 0 w 83"/>
                  <a:gd name="T13" fmla="*/ 40 h 81"/>
                  <a:gd name="T14" fmla="*/ 2 w 83"/>
                  <a:gd name="T15" fmla="*/ 48 h 81"/>
                  <a:gd name="T16" fmla="*/ 4 w 83"/>
                  <a:gd name="T17" fmla="*/ 56 h 81"/>
                  <a:gd name="T18" fmla="*/ 8 w 83"/>
                  <a:gd name="T19" fmla="*/ 64 h 81"/>
                  <a:gd name="T20" fmla="*/ 12 w 83"/>
                  <a:gd name="T21" fmla="*/ 70 h 81"/>
                  <a:gd name="T22" fmla="*/ 19 w 83"/>
                  <a:gd name="T23" fmla="*/ 75 h 81"/>
                  <a:gd name="T24" fmla="*/ 25 w 83"/>
                  <a:gd name="T25" fmla="*/ 79 h 81"/>
                  <a:gd name="T26" fmla="*/ 33 w 83"/>
                  <a:gd name="T27" fmla="*/ 81 h 81"/>
                  <a:gd name="T28" fmla="*/ 41 w 83"/>
                  <a:gd name="T29" fmla="*/ 81 h 81"/>
                  <a:gd name="T30" fmla="*/ 50 w 83"/>
                  <a:gd name="T31" fmla="*/ 81 h 81"/>
                  <a:gd name="T32" fmla="*/ 58 w 83"/>
                  <a:gd name="T33" fmla="*/ 79 h 81"/>
                  <a:gd name="T34" fmla="*/ 64 w 83"/>
                  <a:gd name="T35" fmla="*/ 75 h 81"/>
                  <a:gd name="T36" fmla="*/ 70 w 83"/>
                  <a:gd name="T37" fmla="*/ 70 h 81"/>
                  <a:gd name="T38" fmla="*/ 76 w 83"/>
                  <a:gd name="T39" fmla="*/ 64 h 81"/>
                  <a:gd name="T40" fmla="*/ 80 w 83"/>
                  <a:gd name="T41" fmla="*/ 56 h 81"/>
                  <a:gd name="T42" fmla="*/ 81 w 83"/>
                  <a:gd name="T43" fmla="*/ 48 h 81"/>
                  <a:gd name="T44" fmla="*/ 83 w 83"/>
                  <a:gd name="T45" fmla="*/ 40 h 81"/>
                  <a:gd name="T46" fmla="*/ 81 w 83"/>
                  <a:gd name="T47" fmla="*/ 33 h 81"/>
                  <a:gd name="T48" fmla="*/ 80 w 83"/>
                  <a:gd name="T49" fmla="*/ 25 h 81"/>
                  <a:gd name="T50" fmla="*/ 76 w 83"/>
                  <a:gd name="T51" fmla="*/ 17 h 81"/>
                  <a:gd name="T52" fmla="*/ 70 w 83"/>
                  <a:gd name="T53" fmla="*/ 11 h 81"/>
                  <a:gd name="T54" fmla="*/ 64 w 83"/>
                  <a:gd name="T55" fmla="*/ 6 h 81"/>
                  <a:gd name="T56" fmla="*/ 58 w 83"/>
                  <a:gd name="T57" fmla="*/ 2 h 81"/>
                  <a:gd name="T58" fmla="*/ 50 w 83"/>
                  <a:gd name="T59" fmla="*/ 0 h 81"/>
                  <a:gd name="T60" fmla="*/ 41 w 83"/>
                  <a:gd name="T61" fmla="*/ 0 h 81"/>
                  <a:gd name="T62" fmla="*/ 41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1" y="0"/>
                    </a:moveTo>
                    <a:lnTo>
                      <a:pt x="31" y="0"/>
                    </a:lnTo>
                    <a:lnTo>
                      <a:pt x="21" y="6"/>
                    </a:lnTo>
                    <a:lnTo>
                      <a:pt x="12" y="11"/>
                    </a:lnTo>
                    <a:lnTo>
                      <a:pt x="6" y="19"/>
                    </a:lnTo>
                    <a:lnTo>
                      <a:pt x="2" y="29"/>
                    </a:lnTo>
                    <a:lnTo>
                      <a:pt x="0" y="40"/>
                    </a:lnTo>
                    <a:lnTo>
                      <a:pt x="2" y="48"/>
                    </a:lnTo>
                    <a:lnTo>
                      <a:pt x="4" y="56"/>
                    </a:lnTo>
                    <a:lnTo>
                      <a:pt x="8" y="64"/>
                    </a:lnTo>
                    <a:lnTo>
                      <a:pt x="12" y="70"/>
                    </a:lnTo>
                    <a:lnTo>
                      <a:pt x="19" y="75"/>
                    </a:lnTo>
                    <a:lnTo>
                      <a:pt x="25" y="79"/>
                    </a:lnTo>
                    <a:lnTo>
                      <a:pt x="33" y="81"/>
                    </a:lnTo>
                    <a:lnTo>
                      <a:pt x="41" y="81"/>
                    </a:lnTo>
                    <a:lnTo>
                      <a:pt x="50" y="81"/>
                    </a:lnTo>
                    <a:lnTo>
                      <a:pt x="58" y="79"/>
                    </a:lnTo>
                    <a:lnTo>
                      <a:pt x="64" y="75"/>
                    </a:lnTo>
                    <a:lnTo>
                      <a:pt x="70" y="70"/>
                    </a:lnTo>
                    <a:lnTo>
                      <a:pt x="76" y="64"/>
                    </a:lnTo>
                    <a:lnTo>
                      <a:pt x="80" y="56"/>
                    </a:lnTo>
                    <a:lnTo>
                      <a:pt x="81" y="48"/>
                    </a:lnTo>
                    <a:lnTo>
                      <a:pt x="83" y="40"/>
                    </a:lnTo>
                    <a:lnTo>
                      <a:pt x="81" y="33"/>
                    </a:lnTo>
                    <a:lnTo>
                      <a:pt x="80" y="25"/>
                    </a:lnTo>
                    <a:lnTo>
                      <a:pt x="76" y="17"/>
                    </a:lnTo>
                    <a:lnTo>
                      <a:pt x="70" y="11"/>
                    </a:lnTo>
                    <a:lnTo>
                      <a:pt x="64" y="6"/>
                    </a:lnTo>
                    <a:lnTo>
                      <a:pt x="58" y="2"/>
                    </a:lnTo>
                    <a:lnTo>
                      <a:pt x="50"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8" name="Freeform 25"/>
              <p:cNvSpPr>
                <a:spLocks/>
              </p:cNvSpPr>
              <p:nvPr/>
            </p:nvSpPr>
            <p:spPr bwMode="auto">
              <a:xfrm>
                <a:off x="3052763" y="4595813"/>
                <a:ext cx="66675" cy="65088"/>
              </a:xfrm>
              <a:custGeom>
                <a:avLst/>
                <a:gdLst>
                  <a:gd name="T0" fmla="*/ 40 w 83"/>
                  <a:gd name="T1" fmla="*/ 0 h 81"/>
                  <a:gd name="T2" fmla="*/ 31 w 83"/>
                  <a:gd name="T3" fmla="*/ 0 h 81"/>
                  <a:gd name="T4" fmla="*/ 21 w 83"/>
                  <a:gd name="T5" fmla="*/ 4 h 81"/>
                  <a:gd name="T6" fmla="*/ 11 w 83"/>
                  <a:gd name="T7" fmla="*/ 11 h 81"/>
                  <a:gd name="T8" fmla="*/ 5 w 83"/>
                  <a:gd name="T9" fmla="*/ 19 h 81"/>
                  <a:gd name="T10" fmla="*/ 2 w 83"/>
                  <a:gd name="T11" fmla="*/ 29 h 81"/>
                  <a:gd name="T12" fmla="*/ 0 w 83"/>
                  <a:gd name="T13" fmla="*/ 40 h 81"/>
                  <a:gd name="T14" fmla="*/ 2 w 83"/>
                  <a:gd name="T15" fmla="*/ 48 h 81"/>
                  <a:gd name="T16" fmla="*/ 4 w 83"/>
                  <a:gd name="T17" fmla="*/ 56 h 81"/>
                  <a:gd name="T18" fmla="*/ 7 w 83"/>
                  <a:gd name="T19" fmla="*/ 64 h 81"/>
                  <a:gd name="T20" fmla="*/ 11 w 83"/>
                  <a:gd name="T21" fmla="*/ 70 h 81"/>
                  <a:gd name="T22" fmla="*/ 19 w 83"/>
                  <a:gd name="T23" fmla="*/ 75 h 81"/>
                  <a:gd name="T24" fmla="*/ 25 w 83"/>
                  <a:gd name="T25" fmla="*/ 79 h 81"/>
                  <a:gd name="T26" fmla="*/ 33 w 83"/>
                  <a:gd name="T27" fmla="*/ 81 h 81"/>
                  <a:gd name="T28" fmla="*/ 40 w 83"/>
                  <a:gd name="T29" fmla="*/ 81 h 81"/>
                  <a:gd name="T30" fmla="*/ 50 w 83"/>
                  <a:gd name="T31" fmla="*/ 81 h 81"/>
                  <a:gd name="T32" fmla="*/ 58 w 83"/>
                  <a:gd name="T33" fmla="*/ 79 h 81"/>
                  <a:gd name="T34" fmla="*/ 64 w 83"/>
                  <a:gd name="T35" fmla="*/ 75 h 81"/>
                  <a:gd name="T36" fmla="*/ 69 w 83"/>
                  <a:gd name="T37" fmla="*/ 70 h 81"/>
                  <a:gd name="T38" fmla="*/ 75 w 83"/>
                  <a:gd name="T39" fmla="*/ 64 h 81"/>
                  <a:gd name="T40" fmla="*/ 79 w 83"/>
                  <a:gd name="T41" fmla="*/ 56 h 81"/>
                  <a:gd name="T42" fmla="*/ 81 w 83"/>
                  <a:gd name="T43" fmla="*/ 48 h 81"/>
                  <a:gd name="T44" fmla="*/ 83 w 83"/>
                  <a:gd name="T45" fmla="*/ 40 h 81"/>
                  <a:gd name="T46" fmla="*/ 81 w 83"/>
                  <a:gd name="T47" fmla="*/ 33 h 81"/>
                  <a:gd name="T48" fmla="*/ 79 w 83"/>
                  <a:gd name="T49" fmla="*/ 25 h 81"/>
                  <a:gd name="T50" fmla="*/ 75 w 83"/>
                  <a:gd name="T51" fmla="*/ 17 h 81"/>
                  <a:gd name="T52" fmla="*/ 69 w 83"/>
                  <a:gd name="T53" fmla="*/ 11 h 81"/>
                  <a:gd name="T54" fmla="*/ 64 w 83"/>
                  <a:gd name="T55" fmla="*/ 5 h 81"/>
                  <a:gd name="T56" fmla="*/ 58 w 83"/>
                  <a:gd name="T57" fmla="*/ 2 h 81"/>
                  <a:gd name="T58" fmla="*/ 50 w 83"/>
                  <a:gd name="T59" fmla="*/ 0 h 81"/>
                  <a:gd name="T60" fmla="*/ 40 w 83"/>
                  <a:gd name="T61" fmla="*/ 0 h 81"/>
                  <a:gd name="T62" fmla="*/ 40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0" y="0"/>
                    </a:moveTo>
                    <a:lnTo>
                      <a:pt x="31" y="0"/>
                    </a:lnTo>
                    <a:lnTo>
                      <a:pt x="21" y="4"/>
                    </a:lnTo>
                    <a:lnTo>
                      <a:pt x="11" y="11"/>
                    </a:lnTo>
                    <a:lnTo>
                      <a:pt x="5" y="19"/>
                    </a:lnTo>
                    <a:lnTo>
                      <a:pt x="2" y="29"/>
                    </a:lnTo>
                    <a:lnTo>
                      <a:pt x="0" y="40"/>
                    </a:lnTo>
                    <a:lnTo>
                      <a:pt x="2" y="48"/>
                    </a:lnTo>
                    <a:lnTo>
                      <a:pt x="4" y="56"/>
                    </a:lnTo>
                    <a:lnTo>
                      <a:pt x="7" y="64"/>
                    </a:lnTo>
                    <a:lnTo>
                      <a:pt x="11" y="70"/>
                    </a:lnTo>
                    <a:lnTo>
                      <a:pt x="19" y="75"/>
                    </a:lnTo>
                    <a:lnTo>
                      <a:pt x="25" y="79"/>
                    </a:lnTo>
                    <a:lnTo>
                      <a:pt x="33" y="81"/>
                    </a:lnTo>
                    <a:lnTo>
                      <a:pt x="40" y="81"/>
                    </a:lnTo>
                    <a:lnTo>
                      <a:pt x="50" y="81"/>
                    </a:lnTo>
                    <a:lnTo>
                      <a:pt x="58" y="79"/>
                    </a:lnTo>
                    <a:lnTo>
                      <a:pt x="64" y="75"/>
                    </a:lnTo>
                    <a:lnTo>
                      <a:pt x="69" y="70"/>
                    </a:lnTo>
                    <a:lnTo>
                      <a:pt x="75" y="64"/>
                    </a:lnTo>
                    <a:lnTo>
                      <a:pt x="79" y="56"/>
                    </a:lnTo>
                    <a:lnTo>
                      <a:pt x="81" y="48"/>
                    </a:lnTo>
                    <a:lnTo>
                      <a:pt x="83" y="40"/>
                    </a:lnTo>
                    <a:lnTo>
                      <a:pt x="81" y="33"/>
                    </a:lnTo>
                    <a:lnTo>
                      <a:pt x="79" y="25"/>
                    </a:lnTo>
                    <a:lnTo>
                      <a:pt x="75" y="17"/>
                    </a:lnTo>
                    <a:lnTo>
                      <a:pt x="69" y="11"/>
                    </a:lnTo>
                    <a:lnTo>
                      <a:pt x="64" y="5"/>
                    </a:lnTo>
                    <a:lnTo>
                      <a:pt x="58" y="2"/>
                    </a:lnTo>
                    <a:lnTo>
                      <a:pt x="50"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9" name="Freeform 26"/>
              <p:cNvSpPr>
                <a:spLocks/>
              </p:cNvSpPr>
              <p:nvPr/>
            </p:nvSpPr>
            <p:spPr bwMode="auto">
              <a:xfrm>
                <a:off x="3148013" y="4203700"/>
                <a:ext cx="66675" cy="65088"/>
              </a:xfrm>
              <a:custGeom>
                <a:avLst/>
                <a:gdLst>
                  <a:gd name="T0" fmla="*/ 42 w 83"/>
                  <a:gd name="T1" fmla="*/ 0 h 81"/>
                  <a:gd name="T2" fmla="*/ 31 w 83"/>
                  <a:gd name="T3" fmla="*/ 0 h 81"/>
                  <a:gd name="T4" fmla="*/ 21 w 83"/>
                  <a:gd name="T5" fmla="*/ 4 h 81"/>
                  <a:gd name="T6" fmla="*/ 11 w 83"/>
                  <a:gd name="T7" fmla="*/ 12 h 81"/>
                  <a:gd name="T8" fmla="*/ 6 w 83"/>
                  <a:gd name="T9" fmla="*/ 19 h 81"/>
                  <a:gd name="T10" fmla="*/ 2 w 83"/>
                  <a:gd name="T11" fmla="*/ 29 h 81"/>
                  <a:gd name="T12" fmla="*/ 0 w 83"/>
                  <a:gd name="T13" fmla="*/ 41 h 81"/>
                  <a:gd name="T14" fmla="*/ 2 w 83"/>
                  <a:gd name="T15" fmla="*/ 48 h 81"/>
                  <a:gd name="T16" fmla="*/ 4 w 83"/>
                  <a:gd name="T17" fmla="*/ 56 h 81"/>
                  <a:gd name="T18" fmla="*/ 7 w 83"/>
                  <a:gd name="T19" fmla="*/ 64 h 81"/>
                  <a:gd name="T20" fmla="*/ 11 w 83"/>
                  <a:gd name="T21" fmla="*/ 70 h 81"/>
                  <a:gd name="T22" fmla="*/ 19 w 83"/>
                  <a:gd name="T23" fmla="*/ 76 h 81"/>
                  <a:gd name="T24" fmla="*/ 25 w 83"/>
                  <a:gd name="T25" fmla="*/ 79 h 81"/>
                  <a:gd name="T26" fmla="*/ 33 w 83"/>
                  <a:gd name="T27" fmla="*/ 81 h 81"/>
                  <a:gd name="T28" fmla="*/ 42 w 83"/>
                  <a:gd name="T29" fmla="*/ 81 h 81"/>
                  <a:gd name="T30" fmla="*/ 50 w 83"/>
                  <a:gd name="T31" fmla="*/ 81 h 81"/>
                  <a:gd name="T32" fmla="*/ 58 w 83"/>
                  <a:gd name="T33" fmla="*/ 79 h 81"/>
                  <a:gd name="T34" fmla="*/ 64 w 83"/>
                  <a:gd name="T35" fmla="*/ 76 h 81"/>
                  <a:gd name="T36" fmla="*/ 69 w 83"/>
                  <a:gd name="T37" fmla="*/ 70 h 81"/>
                  <a:gd name="T38" fmla="*/ 75 w 83"/>
                  <a:gd name="T39" fmla="*/ 64 h 81"/>
                  <a:gd name="T40" fmla="*/ 79 w 83"/>
                  <a:gd name="T41" fmla="*/ 56 h 81"/>
                  <a:gd name="T42" fmla="*/ 81 w 83"/>
                  <a:gd name="T43" fmla="*/ 48 h 81"/>
                  <a:gd name="T44" fmla="*/ 83 w 83"/>
                  <a:gd name="T45" fmla="*/ 41 h 81"/>
                  <a:gd name="T46" fmla="*/ 81 w 83"/>
                  <a:gd name="T47" fmla="*/ 33 h 81"/>
                  <a:gd name="T48" fmla="*/ 79 w 83"/>
                  <a:gd name="T49" fmla="*/ 25 h 81"/>
                  <a:gd name="T50" fmla="*/ 75 w 83"/>
                  <a:gd name="T51" fmla="*/ 17 h 81"/>
                  <a:gd name="T52" fmla="*/ 69 w 83"/>
                  <a:gd name="T53" fmla="*/ 12 h 81"/>
                  <a:gd name="T54" fmla="*/ 64 w 83"/>
                  <a:gd name="T55" fmla="*/ 6 h 81"/>
                  <a:gd name="T56" fmla="*/ 58 w 83"/>
                  <a:gd name="T57" fmla="*/ 2 h 81"/>
                  <a:gd name="T58" fmla="*/ 50 w 83"/>
                  <a:gd name="T59" fmla="*/ 0 h 81"/>
                  <a:gd name="T60" fmla="*/ 42 w 83"/>
                  <a:gd name="T61" fmla="*/ 0 h 81"/>
                  <a:gd name="T62" fmla="*/ 42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2" y="0"/>
                    </a:moveTo>
                    <a:lnTo>
                      <a:pt x="31" y="0"/>
                    </a:lnTo>
                    <a:lnTo>
                      <a:pt x="21" y="4"/>
                    </a:lnTo>
                    <a:lnTo>
                      <a:pt x="11" y="12"/>
                    </a:lnTo>
                    <a:lnTo>
                      <a:pt x="6" y="19"/>
                    </a:lnTo>
                    <a:lnTo>
                      <a:pt x="2" y="29"/>
                    </a:lnTo>
                    <a:lnTo>
                      <a:pt x="0" y="41"/>
                    </a:lnTo>
                    <a:lnTo>
                      <a:pt x="2" y="48"/>
                    </a:lnTo>
                    <a:lnTo>
                      <a:pt x="4" y="56"/>
                    </a:lnTo>
                    <a:lnTo>
                      <a:pt x="7" y="64"/>
                    </a:lnTo>
                    <a:lnTo>
                      <a:pt x="11" y="70"/>
                    </a:lnTo>
                    <a:lnTo>
                      <a:pt x="19" y="76"/>
                    </a:lnTo>
                    <a:lnTo>
                      <a:pt x="25" y="79"/>
                    </a:lnTo>
                    <a:lnTo>
                      <a:pt x="33" y="81"/>
                    </a:lnTo>
                    <a:lnTo>
                      <a:pt x="42" y="81"/>
                    </a:lnTo>
                    <a:lnTo>
                      <a:pt x="50" y="81"/>
                    </a:lnTo>
                    <a:lnTo>
                      <a:pt x="58" y="79"/>
                    </a:lnTo>
                    <a:lnTo>
                      <a:pt x="64" y="76"/>
                    </a:lnTo>
                    <a:lnTo>
                      <a:pt x="69" y="70"/>
                    </a:lnTo>
                    <a:lnTo>
                      <a:pt x="75" y="64"/>
                    </a:lnTo>
                    <a:lnTo>
                      <a:pt x="79" y="56"/>
                    </a:lnTo>
                    <a:lnTo>
                      <a:pt x="81" y="48"/>
                    </a:lnTo>
                    <a:lnTo>
                      <a:pt x="83" y="41"/>
                    </a:lnTo>
                    <a:lnTo>
                      <a:pt x="81" y="33"/>
                    </a:lnTo>
                    <a:lnTo>
                      <a:pt x="79" y="25"/>
                    </a:lnTo>
                    <a:lnTo>
                      <a:pt x="75" y="17"/>
                    </a:lnTo>
                    <a:lnTo>
                      <a:pt x="69" y="12"/>
                    </a:lnTo>
                    <a:lnTo>
                      <a:pt x="64" y="6"/>
                    </a:lnTo>
                    <a:lnTo>
                      <a:pt x="58" y="2"/>
                    </a:lnTo>
                    <a:lnTo>
                      <a:pt x="50" y="0"/>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30" name="Freeform 27"/>
              <p:cNvSpPr>
                <a:spLocks/>
              </p:cNvSpPr>
              <p:nvPr/>
            </p:nvSpPr>
            <p:spPr bwMode="auto">
              <a:xfrm>
                <a:off x="3348038" y="4095750"/>
                <a:ext cx="65088" cy="63500"/>
              </a:xfrm>
              <a:custGeom>
                <a:avLst/>
                <a:gdLst>
                  <a:gd name="T0" fmla="*/ 40 w 81"/>
                  <a:gd name="T1" fmla="*/ 0 h 82"/>
                  <a:gd name="T2" fmla="*/ 29 w 81"/>
                  <a:gd name="T3" fmla="*/ 2 h 82"/>
                  <a:gd name="T4" fmla="*/ 19 w 81"/>
                  <a:gd name="T5" fmla="*/ 6 h 82"/>
                  <a:gd name="T6" fmla="*/ 11 w 81"/>
                  <a:gd name="T7" fmla="*/ 12 h 82"/>
                  <a:gd name="T8" fmla="*/ 3 w 81"/>
                  <a:gd name="T9" fmla="*/ 20 h 82"/>
                  <a:gd name="T10" fmla="*/ 0 w 81"/>
                  <a:gd name="T11" fmla="*/ 31 h 82"/>
                  <a:gd name="T12" fmla="*/ 0 w 81"/>
                  <a:gd name="T13" fmla="*/ 41 h 82"/>
                  <a:gd name="T14" fmla="*/ 0 w 81"/>
                  <a:gd name="T15" fmla="*/ 49 h 82"/>
                  <a:gd name="T16" fmla="*/ 1 w 81"/>
                  <a:gd name="T17" fmla="*/ 56 h 82"/>
                  <a:gd name="T18" fmla="*/ 5 w 81"/>
                  <a:gd name="T19" fmla="*/ 64 h 82"/>
                  <a:gd name="T20" fmla="*/ 11 w 81"/>
                  <a:gd name="T21" fmla="*/ 70 h 82"/>
                  <a:gd name="T22" fmla="*/ 17 w 81"/>
                  <a:gd name="T23" fmla="*/ 76 h 82"/>
                  <a:gd name="T24" fmla="*/ 25 w 81"/>
                  <a:gd name="T25" fmla="*/ 80 h 82"/>
                  <a:gd name="T26" fmla="*/ 32 w 81"/>
                  <a:gd name="T27" fmla="*/ 82 h 82"/>
                  <a:gd name="T28" fmla="*/ 40 w 81"/>
                  <a:gd name="T29" fmla="*/ 82 h 82"/>
                  <a:gd name="T30" fmla="*/ 48 w 81"/>
                  <a:gd name="T31" fmla="*/ 82 h 82"/>
                  <a:gd name="T32" fmla="*/ 56 w 81"/>
                  <a:gd name="T33" fmla="*/ 80 h 82"/>
                  <a:gd name="T34" fmla="*/ 63 w 81"/>
                  <a:gd name="T35" fmla="*/ 76 h 82"/>
                  <a:gd name="T36" fmla="*/ 69 w 81"/>
                  <a:gd name="T37" fmla="*/ 70 h 82"/>
                  <a:gd name="T38" fmla="*/ 75 w 81"/>
                  <a:gd name="T39" fmla="*/ 64 h 82"/>
                  <a:gd name="T40" fmla="*/ 79 w 81"/>
                  <a:gd name="T41" fmla="*/ 56 h 82"/>
                  <a:gd name="T42" fmla="*/ 81 w 81"/>
                  <a:gd name="T43" fmla="*/ 49 h 82"/>
                  <a:gd name="T44" fmla="*/ 81 w 81"/>
                  <a:gd name="T45" fmla="*/ 41 h 82"/>
                  <a:gd name="T46" fmla="*/ 81 w 81"/>
                  <a:gd name="T47" fmla="*/ 33 h 82"/>
                  <a:gd name="T48" fmla="*/ 79 w 81"/>
                  <a:gd name="T49" fmla="*/ 25 h 82"/>
                  <a:gd name="T50" fmla="*/ 75 w 81"/>
                  <a:gd name="T51" fmla="*/ 18 h 82"/>
                  <a:gd name="T52" fmla="*/ 69 w 81"/>
                  <a:gd name="T53" fmla="*/ 12 h 82"/>
                  <a:gd name="T54" fmla="*/ 63 w 81"/>
                  <a:gd name="T55" fmla="*/ 6 h 82"/>
                  <a:gd name="T56" fmla="*/ 56 w 81"/>
                  <a:gd name="T57" fmla="*/ 2 h 82"/>
                  <a:gd name="T58" fmla="*/ 48 w 81"/>
                  <a:gd name="T59" fmla="*/ 0 h 82"/>
                  <a:gd name="T60" fmla="*/ 40 w 81"/>
                  <a:gd name="T61" fmla="*/ 0 h 82"/>
                  <a:gd name="T62" fmla="*/ 40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0" y="0"/>
                    </a:moveTo>
                    <a:lnTo>
                      <a:pt x="29" y="2"/>
                    </a:lnTo>
                    <a:lnTo>
                      <a:pt x="19" y="6"/>
                    </a:lnTo>
                    <a:lnTo>
                      <a:pt x="11" y="12"/>
                    </a:lnTo>
                    <a:lnTo>
                      <a:pt x="3" y="20"/>
                    </a:lnTo>
                    <a:lnTo>
                      <a:pt x="0" y="31"/>
                    </a:lnTo>
                    <a:lnTo>
                      <a:pt x="0" y="41"/>
                    </a:lnTo>
                    <a:lnTo>
                      <a:pt x="0" y="49"/>
                    </a:lnTo>
                    <a:lnTo>
                      <a:pt x="1" y="56"/>
                    </a:lnTo>
                    <a:lnTo>
                      <a:pt x="5" y="64"/>
                    </a:lnTo>
                    <a:lnTo>
                      <a:pt x="11" y="70"/>
                    </a:lnTo>
                    <a:lnTo>
                      <a:pt x="17" y="76"/>
                    </a:lnTo>
                    <a:lnTo>
                      <a:pt x="25" y="80"/>
                    </a:lnTo>
                    <a:lnTo>
                      <a:pt x="32" y="82"/>
                    </a:lnTo>
                    <a:lnTo>
                      <a:pt x="40" y="82"/>
                    </a:lnTo>
                    <a:lnTo>
                      <a:pt x="48" y="82"/>
                    </a:lnTo>
                    <a:lnTo>
                      <a:pt x="56" y="80"/>
                    </a:lnTo>
                    <a:lnTo>
                      <a:pt x="63" y="76"/>
                    </a:lnTo>
                    <a:lnTo>
                      <a:pt x="69" y="70"/>
                    </a:lnTo>
                    <a:lnTo>
                      <a:pt x="75" y="64"/>
                    </a:lnTo>
                    <a:lnTo>
                      <a:pt x="79" y="56"/>
                    </a:lnTo>
                    <a:lnTo>
                      <a:pt x="81" y="49"/>
                    </a:lnTo>
                    <a:lnTo>
                      <a:pt x="81" y="41"/>
                    </a:lnTo>
                    <a:lnTo>
                      <a:pt x="81" y="33"/>
                    </a:lnTo>
                    <a:lnTo>
                      <a:pt x="79" y="25"/>
                    </a:lnTo>
                    <a:lnTo>
                      <a:pt x="75" y="18"/>
                    </a:lnTo>
                    <a:lnTo>
                      <a:pt x="69" y="12"/>
                    </a:lnTo>
                    <a:lnTo>
                      <a:pt x="63" y="6"/>
                    </a:lnTo>
                    <a:lnTo>
                      <a:pt x="56" y="2"/>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31" name="Freeform 28"/>
              <p:cNvSpPr>
                <a:spLocks/>
              </p:cNvSpPr>
              <p:nvPr/>
            </p:nvSpPr>
            <p:spPr bwMode="auto">
              <a:xfrm>
                <a:off x="3321050" y="4251325"/>
                <a:ext cx="65088" cy="65088"/>
              </a:xfrm>
              <a:custGeom>
                <a:avLst/>
                <a:gdLst>
                  <a:gd name="T0" fmla="*/ 40 w 81"/>
                  <a:gd name="T1" fmla="*/ 0 h 84"/>
                  <a:gd name="T2" fmla="*/ 31 w 81"/>
                  <a:gd name="T3" fmla="*/ 2 h 84"/>
                  <a:gd name="T4" fmla="*/ 21 w 81"/>
                  <a:gd name="T5" fmla="*/ 6 h 84"/>
                  <a:gd name="T6" fmla="*/ 11 w 81"/>
                  <a:gd name="T7" fmla="*/ 12 h 84"/>
                  <a:gd name="T8" fmla="*/ 5 w 81"/>
                  <a:gd name="T9" fmla="*/ 21 h 84"/>
                  <a:gd name="T10" fmla="*/ 2 w 81"/>
                  <a:gd name="T11" fmla="*/ 31 h 84"/>
                  <a:gd name="T12" fmla="*/ 0 w 81"/>
                  <a:gd name="T13" fmla="*/ 41 h 84"/>
                  <a:gd name="T14" fmla="*/ 0 w 81"/>
                  <a:gd name="T15" fmla="*/ 51 h 84"/>
                  <a:gd name="T16" fmla="*/ 4 w 81"/>
                  <a:gd name="T17" fmla="*/ 56 h 84"/>
                  <a:gd name="T18" fmla="*/ 5 w 81"/>
                  <a:gd name="T19" fmla="*/ 64 h 84"/>
                  <a:gd name="T20" fmla="*/ 11 w 81"/>
                  <a:gd name="T21" fmla="*/ 70 h 84"/>
                  <a:gd name="T22" fmla="*/ 17 w 81"/>
                  <a:gd name="T23" fmla="*/ 76 h 84"/>
                  <a:gd name="T24" fmla="*/ 25 w 81"/>
                  <a:gd name="T25" fmla="*/ 80 h 84"/>
                  <a:gd name="T26" fmla="*/ 33 w 81"/>
                  <a:gd name="T27" fmla="*/ 82 h 84"/>
                  <a:gd name="T28" fmla="*/ 40 w 81"/>
                  <a:gd name="T29" fmla="*/ 84 h 84"/>
                  <a:gd name="T30" fmla="*/ 48 w 81"/>
                  <a:gd name="T31" fmla="*/ 82 h 84"/>
                  <a:gd name="T32" fmla="*/ 56 w 81"/>
                  <a:gd name="T33" fmla="*/ 80 h 84"/>
                  <a:gd name="T34" fmla="*/ 64 w 81"/>
                  <a:gd name="T35" fmla="*/ 76 h 84"/>
                  <a:gd name="T36" fmla="*/ 69 w 81"/>
                  <a:gd name="T37" fmla="*/ 70 h 84"/>
                  <a:gd name="T38" fmla="*/ 75 w 81"/>
                  <a:gd name="T39" fmla="*/ 64 h 84"/>
                  <a:gd name="T40" fmla="*/ 79 w 81"/>
                  <a:gd name="T41" fmla="*/ 56 h 84"/>
                  <a:gd name="T42" fmla="*/ 81 w 81"/>
                  <a:gd name="T43" fmla="*/ 51 h 84"/>
                  <a:gd name="T44" fmla="*/ 81 w 81"/>
                  <a:gd name="T45" fmla="*/ 41 h 84"/>
                  <a:gd name="T46" fmla="*/ 81 w 81"/>
                  <a:gd name="T47" fmla="*/ 33 h 84"/>
                  <a:gd name="T48" fmla="*/ 79 w 81"/>
                  <a:gd name="T49" fmla="*/ 25 h 84"/>
                  <a:gd name="T50" fmla="*/ 75 w 81"/>
                  <a:gd name="T51" fmla="*/ 18 h 84"/>
                  <a:gd name="T52" fmla="*/ 69 w 81"/>
                  <a:gd name="T53" fmla="*/ 12 h 84"/>
                  <a:gd name="T54" fmla="*/ 64 w 81"/>
                  <a:gd name="T55" fmla="*/ 6 h 84"/>
                  <a:gd name="T56" fmla="*/ 56 w 81"/>
                  <a:gd name="T57" fmla="*/ 4 h 84"/>
                  <a:gd name="T58" fmla="*/ 48 w 81"/>
                  <a:gd name="T59" fmla="*/ 0 h 84"/>
                  <a:gd name="T60" fmla="*/ 40 w 81"/>
                  <a:gd name="T61" fmla="*/ 0 h 84"/>
                  <a:gd name="T62" fmla="*/ 40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0" y="0"/>
                    </a:moveTo>
                    <a:lnTo>
                      <a:pt x="31" y="2"/>
                    </a:lnTo>
                    <a:lnTo>
                      <a:pt x="21" y="6"/>
                    </a:lnTo>
                    <a:lnTo>
                      <a:pt x="11" y="12"/>
                    </a:lnTo>
                    <a:lnTo>
                      <a:pt x="5" y="21"/>
                    </a:lnTo>
                    <a:lnTo>
                      <a:pt x="2" y="31"/>
                    </a:lnTo>
                    <a:lnTo>
                      <a:pt x="0" y="41"/>
                    </a:lnTo>
                    <a:lnTo>
                      <a:pt x="0" y="51"/>
                    </a:lnTo>
                    <a:lnTo>
                      <a:pt x="4" y="56"/>
                    </a:lnTo>
                    <a:lnTo>
                      <a:pt x="5" y="64"/>
                    </a:lnTo>
                    <a:lnTo>
                      <a:pt x="11" y="70"/>
                    </a:lnTo>
                    <a:lnTo>
                      <a:pt x="17" y="76"/>
                    </a:lnTo>
                    <a:lnTo>
                      <a:pt x="25" y="80"/>
                    </a:lnTo>
                    <a:lnTo>
                      <a:pt x="33" y="82"/>
                    </a:lnTo>
                    <a:lnTo>
                      <a:pt x="40" y="84"/>
                    </a:lnTo>
                    <a:lnTo>
                      <a:pt x="48" y="82"/>
                    </a:lnTo>
                    <a:lnTo>
                      <a:pt x="56" y="80"/>
                    </a:lnTo>
                    <a:lnTo>
                      <a:pt x="64" y="76"/>
                    </a:lnTo>
                    <a:lnTo>
                      <a:pt x="69" y="70"/>
                    </a:lnTo>
                    <a:lnTo>
                      <a:pt x="75" y="64"/>
                    </a:lnTo>
                    <a:lnTo>
                      <a:pt x="79" y="56"/>
                    </a:lnTo>
                    <a:lnTo>
                      <a:pt x="81" y="51"/>
                    </a:lnTo>
                    <a:lnTo>
                      <a:pt x="81" y="41"/>
                    </a:lnTo>
                    <a:lnTo>
                      <a:pt x="81" y="33"/>
                    </a:lnTo>
                    <a:lnTo>
                      <a:pt x="79" y="25"/>
                    </a:lnTo>
                    <a:lnTo>
                      <a:pt x="75" y="18"/>
                    </a:lnTo>
                    <a:lnTo>
                      <a:pt x="69" y="12"/>
                    </a:lnTo>
                    <a:lnTo>
                      <a:pt x="64" y="6"/>
                    </a:lnTo>
                    <a:lnTo>
                      <a:pt x="56" y="4"/>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48" name="Freeform 29"/>
              <p:cNvSpPr>
                <a:spLocks/>
              </p:cNvSpPr>
              <p:nvPr/>
            </p:nvSpPr>
            <p:spPr bwMode="auto">
              <a:xfrm>
                <a:off x="3203575" y="4510088"/>
                <a:ext cx="65088" cy="65088"/>
              </a:xfrm>
              <a:custGeom>
                <a:avLst/>
                <a:gdLst>
                  <a:gd name="T0" fmla="*/ 41 w 82"/>
                  <a:gd name="T1" fmla="*/ 0 h 81"/>
                  <a:gd name="T2" fmla="*/ 30 w 82"/>
                  <a:gd name="T3" fmla="*/ 0 h 81"/>
                  <a:gd name="T4" fmla="*/ 20 w 82"/>
                  <a:gd name="T5" fmla="*/ 4 h 81"/>
                  <a:gd name="T6" fmla="*/ 12 w 82"/>
                  <a:gd name="T7" fmla="*/ 12 h 81"/>
                  <a:gd name="T8" fmla="*/ 6 w 82"/>
                  <a:gd name="T9" fmla="*/ 19 h 81"/>
                  <a:gd name="T10" fmla="*/ 0 w 82"/>
                  <a:gd name="T11" fmla="*/ 29 h 81"/>
                  <a:gd name="T12" fmla="*/ 0 w 82"/>
                  <a:gd name="T13" fmla="*/ 41 h 81"/>
                  <a:gd name="T14" fmla="*/ 0 w 82"/>
                  <a:gd name="T15" fmla="*/ 48 h 81"/>
                  <a:gd name="T16" fmla="*/ 2 w 82"/>
                  <a:gd name="T17" fmla="*/ 56 h 81"/>
                  <a:gd name="T18" fmla="*/ 6 w 82"/>
                  <a:gd name="T19" fmla="*/ 64 h 81"/>
                  <a:gd name="T20" fmla="*/ 12 w 82"/>
                  <a:gd name="T21" fmla="*/ 70 h 81"/>
                  <a:gd name="T22" fmla="*/ 18 w 82"/>
                  <a:gd name="T23" fmla="*/ 76 h 81"/>
                  <a:gd name="T24" fmla="*/ 26 w 82"/>
                  <a:gd name="T25" fmla="*/ 80 h 81"/>
                  <a:gd name="T26" fmla="*/ 33 w 82"/>
                  <a:gd name="T27" fmla="*/ 81 h 81"/>
                  <a:gd name="T28" fmla="*/ 41 w 82"/>
                  <a:gd name="T29" fmla="*/ 81 h 81"/>
                  <a:gd name="T30" fmla="*/ 49 w 82"/>
                  <a:gd name="T31" fmla="*/ 81 h 81"/>
                  <a:gd name="T32" fmla="*/ 57 w 82"/>
                  <a:gd name="T33" fmla="*/ 80 h 81"/>
                  <a:gd name="T34" fmla="*/ 64 w 82"/>
                  <a:gd name="T35" fmla="*/ 76 h 81"/>
                  <a:gd name="T36" fmla="*/ 70 w 82"/>
                  <a:gd name="T37" fmla="*/ 70 h 81"/>
                  <a:gd name="T38" fmla="*/ 76 w 82"/>
                  <a:gd name="T39" fmla="*/ 64 h 81"/>
                  <a:gd name="T40" fmla="*/ 80 w 82"/>
                  <a:gd name="T41" fmla="*/ 56 h 81"/>
                  <a:gd name="T42" fmla="*/ 82 w 82"/>
                  <a:gd name="T43" fmla="*/ 48 h 81"/>
                  <a:gd name="T44" fmla="*/ 82 w 82"/>
                  <a:gd name="T45" fmla="*/ 41 h 81"/>
                  <a:gd name="T46" fmla="*/ 82 w 82"/>
                  <a:gd name="T47" fmla="*/ 33 h 81"/>
                  <a:gd name="T48" fmla="*/ 80 w 82"/>
                  <a:gd name="T49" fmla="*/ 25 h 81"/>
                  <a:gd name="T50" fmla="*/ 76 w 82"/>
                  <a:gd name="T51" fmla="*/ 17 h 81"/>
                  <a:gd name="T52" fmla="*/ 70 w 82"/>
                  <a:gd name="T53" fmla="*/ 12 h 81"/>
                  <a:gd name="T54" fmla="*/ 64 w 82"/>
                  <a:gd name="T55" fmla="*/ 6 h 81"/>
                  <a:gd name="T56" fmla="*/ 57 w 82"/>
                  <a:gd name="T57" fmla="*/ 2 h 81"/>
                  <a:gd name="T58" fmla="*/ 49 w 82"/>
                  <a:gd name="T59" fmla="*/ 0 h 81"/>
                  <a:gd name="T60" fmla="*/ 41 w 82"/>
                  <a:gd name="T61" fmla="*/ 0 h 81"/>
                  <a:gd name="T62" fmla="*/ 41 w 82"/>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1">
                    <a:moveTo>
                      <a:pt x="41" y="0"/>
                    </a:moveTo>
                    <a:lnTo>
                      <a:pt x="30" y="0"/>
                    </a:lnTo>
                    <a:lnTo>
                      <a:pt x="20" y="4"/>
                    </a:lnTo>
                    <a:lnTo>
                      <a:pt x="12" y="12"/>
                    </a:lnTo>
                    <a:lnTo>
                      <a:pt x="6" y="19"/>
                    </a:lnTo>
                    <a:lnTo>
                      <a:pt x="0" y="29"/>
                    </a:lnTo>
                    <a:lnTo>
                      <a:pt x="0" y="41"/>
                    </a:lnTo>
                    <a:lnTo>
                      <a:pt x="0" y="48"/>
                    </a:lnTo>
                    <a:lnTo>
                      <a:pt x="2" y="56"/>
                    </a:lnTo>
                    <a:lnTo>
                      <a:pt x="6" y="64"/>
                    </a:lnTo>
                    <a:lnTo>
                      <a:pt x="12" y="70"/>
                    </a:lnTo>
                    <a:lnTo>
                      <a:pt x="18" y="76"/>
                    </a:lnTo>
                    <a:lnTo>
                      <a:pt x="26" y="80"/>
                    </a:lnTo>
                    <a:lnTo>
                      <a:pt x="33" y="81"/>
                    </a:lnTo>
                    <a:lnTo>
                      <a:pt x="41" y="81"/>
                    </a:lnTo>
                    <a:lnTo>
                      <a:pt x="49" y="81"/>
                    </a:lnTo>
                    <a:lnTo>
                      <a:pt x="57" y="80"/>
                    </a:lnTo>
                    <a:lnTo>
                      <a:pt x="64" y="76"/>
                    </a:lnTo>
                    <a:lnTo>
                      <a:pt x="70" y="70"/>
                    </a:lnTo>
                    <a:lnTo>
                      <a:pt x="76" y="64"/>
                    </a:lnTo>
                    <a:lnTo>
                      <a:pt x="80" y="56"/>
                    </a:lnTo>
                    <a:lnTo>
                      <a:pt x="82" y="48"/>
                    </a:lnTo>
                    <a:lnTo>
                      <a:pt x="82" y="41"/>
                    </a:lnTo>
                    <a:lnTo>
                      <a:pt x="82" y="33"/>
                    </a:lnTo>
                    <a:lnTo>
                      <a:pt x="80" y="25"/>
                    </a:lnTo>
                    <a:lnTo>
                      <a:pt x="76" y="17"/>
                    </a:lnTo>
                    <a:lnTo>
                      <a:pt x="70" y="12"/>
                    </a:lnTo>
                    <a:lnTo>
                      <a:pt x="64" y="6"/>
                    </a:lnTo>
                    <a:lnTo>
                      <a:pt x="57" y="2"/>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49" name="Freeform 30"/>
              <p:cNvSpPr>
                <a:spLocks/>
              </p:cNvSpPr>
              <p:nvPr/>
            </p:nvSpPr>
            <p:spPr bwMode="auto">
              <a:xfrm>
                <a:off x="3454400" y="4379913"/>
                <a:ext cx="65088" cy="65088"/>
              </a:xfrm>
              <a:custGeom>
                <a:avLst/>
                <a:gdLst>
                  <a:gd name="T0" fmla="*/ 41 w 82"/>
                  <a:gd name="T1" fmla="*/ 0 h 82"/>
                  <a:gd name="T2" fmla="*/ 31 w 82"/>
                  <a:gd name="T3" fmla="*/ 0 h 82"/>
                  <a:gd name="T4" fmla="*/ 20 w 82"/>
                  <a:gd name="T5" fmla="*/ 4 h 82"/>
                  <a:gd name="T6" fmla="*/ 12 w 82"/>
                  <a:gd name="T7" fmla="*/ 12 h 82"/>
                  <a:gd name="T8" fmla="*/ 6 w 82"/>
                  <a:gd name="T9" fmla="*/ 19 h 82"/>
                  <a:gd name="T10" fmla="*/ 2 w 82"/>
                  <a:gd name="T11" fmla="*/ 29 h 82"/>
                  <a:gd name="T12" fmla="*/ 0 w 82"/>
                  <a:gd name="T13" fmla="*/ 41 h 82"/>
                  <a:gd name="T14" fmla="*/ 0 w 82"/>
                  <a:gd name="T15" fmla="*/ 49 h 82"/>
                  <a:gd name="T16" fmla="*/ 2 w 82"/>
                  <a:gd name="T17" fmla="*/ 56 h 82"/>
                  <a:gd name="T18" fmla="*/ 6 w 82"/>
                  <a:gd name="T19" fmla="*/ 64 h 82"/>
                  <a:gd name="T20" fmla="*/ 12 w 82"/>
                  <a:gd name="T21" fmla="*/ 70 h 82"/>
                  <a:gd name="T22" fmla="*/ 18 w 82"/>
                  <a:gd name="T23" fmla="*/ 76 h 82"/>
                  <a:gd name="T24" fmla="*/ 25 w 82"/>
                  <a:gd name="T25" fmla="*/ 80 h 82"/>
                  <a:gd name="T26" fmla="*/ 33 w 82"/>
                  <a:gd name="T27" fmla="*/ 82 h 82"/>
                  <a:gd name="T28" fmla="*/ 41 w 82"/>
                  <a:gd name="T29" fmla="*/ 82 h 82"/>
                  <a:gd name="T30" fmla="*/ 49 w 82"/>
                  <a:gd name="T31" fmla="*/ 82 h 82"/>
                  <a:gd name="T32" fmla="*/ 56 w 82"/>
                  <a:gd name="T33" fmla="*/ 80 h 82"/>
                  <a:gd name="T34" fmla="*/ 64 w 82"/>
                  <a:gd name="T35" fmla="*/ 76 h 82"/>
                  <a:gd name="T36" fmla="*/ 70 w 82"/>
                  <a:gd name="T37" fmla="*/ 70 h 82"/>
                  <a:gd name="T38" fmla="*/ 76 w 82"/>
                  <a:gd name="T39" fmla="*/ 64 h 82"/>
                  <a:gd name="T40" fmla="*/ 80 w 82"/>
                  <a:gd name="T41" fmla="*/ 56 h 82"/>
                  <a:gd name="T42" fmla="*/ 82 w 82"/>
                  <a:gd name="T43" fmla="*/ 49 h 82"/>
                  <a:gd name="T44" fmla="*/ 82 w 82"/>
                  <a:gd name="T45" fmla="*/ 41 h 82"/>
                  <a:gd name="T46" fmla="*/ 82 w 82"/>
                  <a:gd name="T47" fmla="*/ 33 h 82"/>
                  <a:gd name="T48" fmla="*/ 80 w 82"/>
                  <a:gd name="T49" fmla="*/ 25 h 82"/>
                  <a:gd name="T50" fmla="*/ 76 w 82"/>
                  <a:gd name="T51" fmla="*/ 18 h 82"/>
                  <a:gd name="T52" fmla="*/ 70 w 82"/>
                  <a:gd name="T53" fmla="*/ 12 h 82"/>
                  <a:gd name="T54" fmla="*/ 64 w 82"/>
                  <a:gd name="T55" fmla="*/ 6 h 82"/>
                  <a:gd name="T56" fmla="*/ 56 w 82"/>
                  <a:gd name="T57" fmla="*/ 2 h 82"/>
                  <a:gd name="T58" fmla="*/ 49 w 82"/>
                  <a:gd name="T59" fmla="*/ 0 h 82"/>
                  <a:gd name="T60" fmla="*/ 41 w 82"/>
                  <a:gd name="T61" fmla="*/ 0 h 82"/>
                  <a:gd name="T62" fmla="*/ 41 w 82"/>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2">
                    <a:moveTo>
                      <a:pt x="41" y="0"/>
                    </a:moveTo>
                    <a:lnTo>
                      <a:pt x="31" y="0"/>
                    </a:lnTo>
                    <a:lnTo>
                      <a:pt x="20" y="4"/>
                    </a:lnTo>
                    <a:lnTo>
                      <a:pt x="12" y="12"/>
                    </a:lnTo>
                    <a:lnTo>
                      <a:pt x="6" y="19"/>
                    </a:lnTo>
                    <a:lnTo>
                      <a:pt x="2" y="29"/>
                    </a:lnTo>
                    <a:lnTo>
                      <a:pt x="0" y="41"/>
                    </a:lnTo>
                    <a:lnTo>
                      <a:pt x="0" y="49"/>
                    </a:lnTo>
                    <a:lnTo>
                      <a:pt x="2" y="56"/>
                    </a:lnTo>
                    <a:lnTo>
                      <a:pt x="6" y="64"/>
                    </a:lnTo>
                    <a:lnTo>
                      <a:pt x="12" y="70"/>
                    </a:lnTo>
                    <a:lnTo>
                      <a:pt x="18" y="76"/>
                    </a:lnTo>
                    <a:lnTo>
                      <a:pt x="25" y="80"/>
                    </a:lnTo>
                    <a:lnTo>
                      <a:pt x="33" y="82"/>
                    </a:lnTo>
                    <a:lnTo>
                      <a:pt x="41" y="82"/>
                    </a:lnTo>
                    <a:lnTo>
                      <a:pt x="49" y="82"/>
                    </a:lnTo>
                    <a:lnTo>
                      <a:pt x="56" y="80"/>
                    </a:lnTo>
                    <a:lnTo>
                      <a:pt x="64" y="76"/>
                    </a:lnTo>
                    <a:lnTo>
                      <a:pt x="70" y="70"/>
                    </a:lnTo>
                    <a:lnTo>
                      <a:pt x="76" y="64"/>
                    </a:lnTo>
                    <a:lnTo>
                      <a:pt x="80" y="56"/>
                    </a:lnTo>
                    <a:lnTo>
                      <a:pt x="82" y="49"/>
                    </a:lnTo>
                    <a:lnTo>
                      <a:pt x="82" y="41"/>
                    </a:lnTo>
                    <a:lnTo>
                      <a:pt x="82" y="33"/>
                    </a:lnTo>
                    <a:lnTo>
                      <a:pt x="80" y="25"/>
                    </a:lnTo>
                    <a:lnTo>
                      <a:pt x="76" y="18"/>
                    </a:lnTo>
                    <a:lnTo>
                      <a:pt x="70" y="12"/>
                    </a:lnTo>
                    <a:lnTo>
                      <a:pt x="64" y="6"/>
                    </a:lnTo>
                    <a:lnTo>
                      <a:pt x="56" y="2"/>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0" name="Freeform 31"/>
              <p:cNvSpPr>
                <a:spLocks/>
              </p:cNvSpPr>
              <p:nvPr/>
            </p:nvSpPr>
            <p:spPr bwMode="auto">
              <a:xfrm>
                <a:off x="3833813" y="4038600"/>
                <a:ext cx="65088" cy="63500"/>
              </a:xfrm>
              <a:custGeom>
                <a:avLst/>
                <a:gdLst>
                  <a:gd name="T0" fmla="*/ 40 w 81"/>
                  <a:gd name="T1" fmla="*/ 0 h 82"/>
                  <a:gd name="T2" fmla="*/ 29 w 81"/>
                  <a:gd name="T3" fmla="*/ 2 h 82"/>
                  <a:gd name="T4" fmla="*/ 19 w 81"/>
                  <a:gd name="T5" fmla="*/ 6 h 82"/>
                  <a:gd name="T6" fmla="*/ 11 w 81"/>
                  <a:gd name="T7" fmla="*/ 12 h 82"/>
                  <a:gd name="T8" fmla="*/ 4 w 81"/>
                  <a:gd name="T9" fmla="*/ 22 h 82"/>
                  <a:gd name="T10" fmla="*/ 0 w 81"/>
                  <a:gd name="T11" fmla="*/ 31 h 82"/>
                  <a:gd name="T12" fmla="*/ 0 w 81"/>
                  <a:gd name="T13" fmla="*/ 41 h 82"/>
                  <a:gd name="T14" fmla="*/ 0 w 81"/>
                  <a:gd name="T15" fmla="*/ 49 h 82"/>
                  <a:gd name="T16" fmla="*/ 2 w 81"/>
                  <a:gd name="T17" fmla="*/ 57 h 82"/>
                  <a:gd name="T18" fmla="*/ 5 w 81"/>
                  <a:gd name="T19" fmla="*/ 64 h 82"/>
                  <a:gd name="T20" fmla="*/ 11 w 81"/>
                  <a:gd name="T21" fmla="*/ 70 h 82"/>
                  <a:gd name="T22" fmla="*/ 17 w 81"/>
                  <a:gd name="T23" fmla="*/ 76 h 82"/>
                  <a:gd name="T24" fmla="*/ 25 w 81"/>
                  <a:gd name="T25" fmla="*/ 80 h 82"/>
                  <a:gd name="T26" fmla="*/ 33 w 81"/>
                  <a:gd name="T27" fmla="*/ 82 h 82"/>
                  <a:gd name="T28" fmla="*/ 40 w 81"/>
                  <a:gd name="T29" fmla="*/ 82 h 82"/>
                  <a:gd name="T30" fmla="*/ 48 w 81"/>
                  <a:gd name="T31" fmla="*/ 82 h 82"/>
                  <a:gd name="T32" fmla="*/ 56 w 81"/>
                  <a:gd name="T33" fmla="*/ 80 h 82"/>
                  <a:gd name="T34" fmla="*/ 64 w 81"/>
                  <a:gd name="T35" fmla="*/ 76 h 82"/>
                  <a:gd name="T36" fmla="*/ 69 w 81"/>
                  <a:gd name="T37" fmla="*/ 70 h 82"/>
                  <a:gd name="T38" fmla="*/ 75 w 81"/>
                  <a:gd name="T39" fmla="*/ 64 h 82"/>
                  <a:gd name="T40" fmla="*/ 79 w 81"/>
                  <a:gd name="T41" fmla="*/ 57 h 82"/>
                  <a:gd name="T42" fmla="*/ 81 w 81"/>
                  <a:gd name="T43" fmla="*/ 49 h 82"/>
                  <a:gd name="T44" fmla="*/ 81 w 81"/>
                  <a:gd name="T45" fmla="*/ 41 h 82"/>
                  <a:gd name="T46" fmla="*/ 81 w 81"/>
                  <a:gd name="T47" fmla="*/ 33 h 82"/>
                  <a:gd name="T48" fmla="*/ 79 w 81"/>
                  <a:gd name="T49" fmla="*/ 26 h 82"/>
                  <a:gd name="T50" fmla="*/ 75 w 81"/>
                  <a:gd name="T51" fmla="*/ 18 h 82"/>
                  <a:gd name="T52" fmla="*/ 69 w 81"/>
                  <a:gd name="T53" fmla="*/ 12 h 82"/>
                  <a:gd name="T54" fmla="*/ 64 w 81"/>
                  <a:gd name="T55" fmla="*/ 6 h 82"/>
                  <a:gd name="T56" fmla="*/ 56 w 81"/>
                  <a:gd name="T57" fmla="*/ 2 h 82"/>
                  <a:gd name="T58" fmla="*/ 48 w 81"/>
                  <a:gd name="T59" fmla="*/ 0 h 82"/>
                  <a:gd name="T60" fmla="*/ 40 w 81"/>
                  <a:gd name="T61" fmla="*/ 0 h 82"/>
                  <a:gd name="T62" fmla="*/ 40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0" y="0"/>
                    </a:moveTo>
                    <a:lnTo>
                      <a:pt x="29" y="2"/>
                    </a:lnTo>
                    <a:lnTo>
                      <a:pt x="19" y="6"/>
                    </a:lnTo>
                    <a:lnTo>
                      <a:pt x="11" y="12"/>
                    </a:lnTo>
                    <a:lnTo>
                      <a:pt x="4" y="22"/>
                    </a:lnTo>
                    <a:lnTo>
                      <a:pt x="0" y="31"/>
                    </a:lnTo>
                    <a:lnTo>
                      <a:pt x="0" y="41"/>
                    </a:lnTo>
                    <a:lnTo>
                      <a:pt x="0" y="49"/>
                    </a:lnTo>
                    <a:lnTo>
                      <a:pt x="2" y="57"/>
                    </a:lnTo>
                    <a:lnTo>
                      <a:pt x="5" y="64"/>
                    </a:lnTo>
                    <a:lnTo>
                      <a:pt x="11" y="70"/>
                    </a:lnTo>
                    <a:lnTo>
                      <a:pt x="17" y="76"/>
                    </a:lnTo>
                    <a:lnTo>
                      <a:pt x="25" y="80"/>
                    </a:lnTo>
                    <a:lnTo>
                      <a:pt x="33" y="82"/>
                    </a:lnTo>
                    <a:lnTo>
                      <a:pt x="40" y="82"/>
                    </a:lnTo>
                    <a:lnTo>
                      <a:pt x="48" y="82"/>
                    </a:lnTo>
                    <a:lnTo>
                      <a:pt x="56" y="80"/>
                    </a:lnTo>
                    <a:lnTo>
                      <a:pt x="64" y="76"/>
                    </a:lnTo>
                    <a:lnTo>
                      <a:pt x="69" y="70"/>
                    </a:lnTo>
                    <a:lnTo>
                      <a:pt x="75" y="64"/>
                    </a:lnTo>
                    <a:lnTo>
                      <a:pt x="79" y="57"/>
                    </a:lnTo>
                    <a:lnTo>
                      <a:pt x="81" y="49"/>
                    </a:lnTo>
                    <a:lnTo>
                      <a:pt x="81" y="41"/>
                    </a:lnTo>
                    <a:lnTo>
                      <a:pt x="81" y="33"/>
                    </a:lnTo>
                    <a:lnTo>
                      <a:pt x="79" y="26"/>
                    </a:lnTo>
                    <a:lnTo>
                      <a:pt x="75" y="18"/>
                    </a:lnTo>
                    <a:lnTo>
                      <a:pt x="69" y="12"/>
                    </a:lnTo>
                    <a:lnTo>
                      <a:pt x="64" y="6"/>
                    </a:lnTo>
                    <a:lnTo>
                      <a:pt x="56" y="2"/>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1" name="Freeform 32"/>
              <p:cNvSpPr>
                <a:spLocks/>
              </p:cNvSpPr>
              <p:nvPr/>
            </p:nvSpPr>
            <p:spPr bwMode="auto">
              <a:xfrm>
                <a:off x="3954463" y="3709988"/>
                <a:ext cx="65088" cy="65088"/>
              </a:xfrm>
              <a:custGeom>
                <a:avLst/>
                <a:gdLst>
                  <a:gd name="T0" fmla="*/ 40 w 81"/>
                  <a:gd name="T1" fmla="*/ 0 h 82"/>
                  <a:gd name="T2" fmla="*/ 29 w 81"/>
                  <a:gd name="T3" fmla="*/ 2 h 82"/>
                  <a:gd name="T4" fmla="*/ 19 w 81"/>
                  <a:gd name="T5" fmla="*/ 6 h 82"/>
                  <a:gd name="T6" fmla="*/ 11 w 81"/>
                  <a:gd name="T7" fmla="*/ 12 h 82"/>
                  <a:gd name="T8" fmla="*/ 4 w 81"/>
                  <a:gd name="T9" fmla="*/ 20 h 82"/>
                  <a:gd name="T10" fmla="*/ 0 w 81"/>
                  <a:gd name="T11" fmla="*/ 31 h 82"/>
                  <a:gd name="T12" fmla="*/ 0 w 81"/>
                  <a:gd name="T13" fmla="*/ 41 h 82"/>
                  <a:gd name="T14" fmla="*/ 0 w 81"/>
                  <a:gd name="T15" fmla="*/ 49 h 82"/>
                  <a:gd name="T16" fmla="*/ 2 w 81"/>
                  <a:gd name="T17" fmla="*/ 56 h 82"/>
                  <a:gd name="T18" fmla="*/ 6 w 81"/>
                  <a:gd name="T19" fmla="*/ 64 h 82"/>
                  <a:gd name="T20" fmla="*/ 11 w 81"/>
                  <a:gd name="T21" fmla="*/ 70 h 82"/>
                  <a:gd name="T22" fmla="*/ 17 w 81"/>
                  <a:gd name="T23" fmla="*/ 76 h 82"/>
                  <a:gd name="T24" fmla="*/ 25 w 81"/>
                  <a:gd name="T25" fmla="*/ 80 h 82"/>
                  <a:gd name="T26" fmla="*/ 33 w 81"/>
                  <a:gd name="T27" fmla="*/ 82 h 82"/>
                  <a:gd name="T28" fmla="*/ 40 w 81"/>
                  <a:gd name="T29" fmla="*/ 82 h 82"/>
                  <a:gd name="T30" fmla="*/ 48 w 81"/>
                  <a:gd name="T31" fmla="*/ 82 h 82"/>
                  <a:gd name="T32" fmla="*/ 56 w 81"/>
                  <a:gd name="T33" fmla="*/ 80 h 82"/>
                  <a:gd name="T34" fmla="*/ 64 w 81"/>
                  <a:gd name="T35" fmla="*/ 76 h 82"/>
                  <a:gd name="T36" fmla="*/ 69 w 81"/>
                  <a:gd name="T37" fmla="*/ 70 h 82"/>
                  <a:gd name="T38" fmla="*/ 75 w 81"/>
                  <a:gd name="T39" fmla="*/ 64 h 82"/>
                  <a:gd name="T40" fmla="*/ 79 w 81"/>
                  <a:gd name="T41" fmla="*/ 56 h 82"/>
                  <a:gd name="T42" fmla="*/ 81 w 81"/>
                  <a:gd name="T43" fmla="*/ 49 h 82"/>
                  <a:gd name="T44" fmla="*/ 81 w 81"/>
                  <a:gd name="T45" fmla="*/ 41 h 82"/>
                  <a:gd name="T46" fmla="*/ 81 w 81"/>
                  <a:gd name="T47" fmla="*/ 33 h 82"/>
                  <a:gd name="T48" fmla="*/ 79 w 81"/>
                  <a:gd name="T49" fmla="*/ 25 h 82"/>
                  <a:gd name="T50" fmla="*/ 75 w 81"/>
                  <a:gd name="T51" fmla="*/ 18 h 82"/>
                  <a:gd name="T52" fmla="*/ 69 w 81"/>
                  <a:gd name="T53" fmla="*/ 12 h 82"/>
                  <a:gd name="T54" fmla="*/ 64 w 81"/>
                  <a:gd name="T55" fmla="*/ 6 h 82"/>
                  <a:gd name="T56" fmla="*/ 56 w 81"/>
                  <a:gd name="T57" fmla="*/ 2 h 82"/>
                  <a:gd name="T58" fmla="*/ 48 w 81"/>
                  <a:gd name="T59" fmla="*/ 0 h 82"/>
                  <a:gd name="T60" fmla="*/ 40 w 81"/>
                  <a:gd name="T61" fmla="*/ 0 h 82"/>
                  <a:gd name="T62" fmla="*/ 40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0" y="0"/>
                    </a:moveTo>
                    <a:lnTo>
                      <a:pt x="29" y="2"/>
                    </a:lnTo>
                    <a:lnTo>
                      <a:pt x="19" y="6"/>
                    </a:lnTo>
                    <a:lnTo>
                      <a:pt x="11" y="12"/>
                    </a:lnTo>
                    <a:lnTo>
                      <a:pt x="4" y="20"/>
                    </a:lnTo>
                    <a:lnTo>
                      <a:pt x="0" y="31"/>
                    </a:lnTo>
                    <a:lnTo>
                      <a:pt x="0" y="41"/>
                    </a:lnTo>
                    <a:lnTo>
                      <a:pt x="0" y="49"/>
                    </a:lnTo>
                    <a:lnTo>
                      <a:pt x="2" y="56"/>
                    </a:lnTo>
                    <a:lnTo>
                      <a:pt x="6" y="64"/>
                    </a:lnTo>
                    <a:lnTo>
                      <a:pt x="11" y="70"/>
                    </a:lnTo>
                    <a:lnTo>
                      <a:pt x="17" y="76"/>
                    </a:lnTo>
                    <a:lnTo>
                      <a:pt x="25" y="80"/>
                    </a:lnTo>
                    <a:lnTo>
                      <a:pt x="33" y="82"/>
                    </a:lnTo>
                    <a:lnTo>
                      <a:pt x="40" y="82"/>
                    </a:lnTo>
                    <a:lnTo>
                      <a:pt x="48" y="82"/>
                    </a:lnTo>
                    <a:lnTo>
                      <a:pt x="56" y="80"/>
                    </a:lnTo>
                    <a:lnTo>
                      <a:pt x="64" y="76"/>
                    </a:lnTo>
                    <a:lnTo>
                      <a:pt x="69" y="70"/>
                    </a:lnTo>
                    <a:lnTo>
                      <a:pt x="75" y="64"/>
                    </a:lnTo>
                    <a:lnTo>
                      <a:pt x="79" y="56"/>
                    </a:lnTo>
                    <a:lnTo>
                      <a:pt x="81" y="49"/>
                    </a:lnTo>
                    <a:lnTo>
                      <a:pt x="81" y="41"/>
                    </a:lnTo>
                    <a:lnTo>
                      <a:pt x="81" y="33"/>
                    </a:lnTo>
                    <a:lnTo>
                      <a:pt x="79" y="25"/>
                    </a:lnTo>
                    <a:lnTo>
                      <a:pt x="75" y="18"/>
                    </a:lnTo>
                    <a:lnTo>
                      <a:pt x="69" y="12"/>
                    </a:lnTo>
                    <a:lnTo>
                      <a:pt x="64" y="6"/>
                    </a:lnTo>
                    <a:lnTo>
                      <a:pt x="56" y="2"/>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2" name="Freeform 33"/>
              <p:cNvSpPr>
                <a:spLocks/>
              </p:cNvSpPr>
              <p:nvPr/>
            </p:nvSpPr>
            <p:spPr bwMode="auto">
              <a:xfrm>
                <a:off x="4016375" y="3706813"/>
                <a:ext cx="65088" cy="66675"/>
              </a:xfrm>
              <a:custGeom>
                <a:avLst/>
                <a:gdLst>
                  <a:gd name="T0" fmla="*/ 41 w 83"/>
                  <a:gd name="T1" fmla="*/ 0 h 84"/>
                  <a:gd name="T2" fmla="*/ 31 w 83"/>
                  <a:gd name="T3" fmla="*/ 2 h 84"/>
                  <a:gd name="T4" fmla="*/ 22 w 83"/>
                  <a:gd name="T5" fmla="*/ 6 h 84"/>
                  <a:gd name="T6" fmla="*/ 12 w 83"/>
                  <a:gd name="T7" fmla="*/ 12 h 84"/>
                  <a:gd name="T8" fmla="*/ 6 w 83"/>
                  <a:gd name="T9" fmla="*/ 22 h 84"/>
                  <a:gd name="T10" fmla="*/ 2 w 83"/>
                  <a:gd name="T11" fmla="*/ 31 h 84"/>
                  <a:gd name="T12" fmla="*/ 0 w 83"/>
                  <a:gd name="T13" fmla="*/ 43 h 84"/>
                  <a:gd name="T14" fmla="*/ 2 w 83"/>
                  <a:gd name="T15" fmla="*/ 51 h 84"/>
                  <a:gd name="T16" fmla="*/ 4 w 83"/>
                  <a:gd name="T17" fmla="*/ 58 h 84"/>
                  <a:gd name="T18" fmla="*/ 8 w 83"/>
                  <a:gd name="T19" fmla="*/ 64 h 84"/>
                  <a:gd name="T20" fmla="*/ 12 w 83"/>
                  <a:gd name="T21" fmla="*/ 70 h 84"/>
                  <a:gd name="T22" fmla="*/ 20 w 83"/>
                  <a:gd name="T23" fmla="*/ 76 h 84"/>
                  <a:gd name="T24" fmla="*/ 25 w 83"/>
                  <a:gd name="T25" fmla="*/ 80 h 84"/>
                  <a:gd name="T26" fmla="*/ 33 w 83"/>
                  <a:gd name="T27" fmla="*/ 82 h 84"/>
                  <a:gd name="T28" fmla="*/ 41 w 83"/>
                  <a:gd name="T29" fmla="*/ 84 h 84"/>
                  <a:gd name="T30" fmla="*/ 51 w 83"/>
                  <a:gd name="T31" fmla="*/ 82 h 84"/>
                  <a:gd name="T32" fmla="*/ 58 w 83"/>
                  <a:gd name="T33" fmla="*/ 80 h 84"/>
                  <a:gd name="T34" fmla="*/ 64 w 83"/>
                  <a:gd name="T35" fmla="*/ 76 h 84"/>
                  <a:gd name="T36" fmla="*/ 70 w 83"/>
                  <a:gd name="T37" fmla="*/ 70 h 84"/>
                  <a:gd name="T38" fmla="*/ 76 w 83"/>
                  <a:gd name="T39" fmla="*/ 64 h 84"/>
                  <a:gd name="T40" fmla="*/ 80 w 83"/>
                  <a:gd name="T41" fmla="*/ 58 h 84"/>
                  <a:gd name="T42" fmla="*/ 82 w 83"/>
                  <a:gd name="T43" fmla="*/ 51 h 84"/>
                  <a:gd name="T44" fmla="*/ 83 w 83"/>
                  <a:gd name="T45" fmla="*/ 43 h 84"/>
                  <a:gd name="T46" fmla="*/ 82 w 83"/>
                  <a:gd name="T47" fmla="*/ 33 h 84"/>
                  <a:gd name="T48" fmla="*/ 80 w 83"/>
                  <a:gd name="T49" fmla="*/ 25 h 84"/>
                  <a:gd name="T50" fmla="*/ 76 w 83"/>
                  <a:gd name="T51" fmla="*/ 20 h 84"/>
                  <a:gd name="T52" fmla="*/ 70 w 83"/>
                  <a:gd name="T53" fmla="*/ 12 h 84"/>
                  <a:gd name="T54" fmla="*/ 64 w 83"/>
                  <a:gd name="T55" fmla="*/ 8 h 84"/>
                  <a:gd name="T56" fmla="*/ 58 w 83"/>
                  <a:gd name="T57" fmla="*/ 4 h 84"/>
                  <a:gd name="T58" fmla="*/ 51 w 83"/>
                  <a:gd name="T59" fmla="*/ 2 h 84"/>
                  <a:gd name="T60" fmla="*/ 41 w 83"/>
                  <a:gd name="T61" fmla="*/ 0 h 84"/>
                  <a:gd name="T62" fmla="*/ 41 w 83"/>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41" y="0"/>
                    </a:moveTo>
                    <a:lnTo>
                      <a:pt x="31" y="2"/>
                    </a:lnTo>
                    <a:lnTo>
                      <a:pt x="22" y="6"/>
                    </a:lnTo>
                    <a:lnTo>
                      <a:pt x="12" y="12"/>
                    </a:lnTo>
                    <a:lnTo>
                      <a:pt x="6" y="22"/>
                    </a:lnTo>
                    <a:lnTo>
                      <a:pt x="2" y="31"/>
                    </a:lnTo>
                    <a:lnTo>
                      <a:pt x="0" y="43"/>
                    </a:lnTo>
                    <a:lnTo>
                      <a:pt x="2" y="51"/>
                    </a:lnTo>
                    <a:lnTo>
                      <a:pt x="4" y="58"/>
                    </a:lnTo>
                    <a:lnTo>
                      <a:pt x="8" y="64"/>
                    </a:lnTo>
                    <a:lnTo>
                      <a:pt x="12" y="70"/>
                    </a:lnTo>
                    <a:lnTo>
                      <a:pt x="20" y="76"/>
                    </a:lnTo>
                    <a:lnTo>
                      <a:pt x="25" y="80"/>
                    </a:lnTo>
                    <a:lnTo>
                      <a:pt x="33" y="82"/>
                    </a:lnTo>
                    <a:lnTo>
                      <a:pt x="41" y="84"/>
                    </a:lnTo>
                    <a:lnTo>
                      <a:pt x="51" y="82"/>
                    </a:lnTo>
                    <a:lnTo>
                      <a:pt x="58" y="80"/>
                    </a:lnTo>
                    <a:lnTo>
                      <a:pt x="64" y="76"/>
                    </a:lnTo>
                    <a:lnTo>
                      <a:pt x="70" y="70"/>
                    </a:lnTo>
                    <a:lnTo>
                      <a:pt x="76" y="64"/>
                    </a:lnTo>
                    <a:lnTo>
                      <a:pt x="80" y="58"/>
                    </a:lnTo>
                    <a:lnTo>
                      <a:pt x="82" y="51"/>
                    </a:lnTo>
                    <a:lnTo>
                      <a:pt x="83" y="43"/>
                    </a:lnTo>
                    <a:lnTo>
                      <a:pt x="82" y="33"/>
                    </a:lnTo>
                    <a:lnTo>
                      <a:pt x="80" y="25"/>
                    </a:lnTo>
                    <a:lnTo>
                      <a:pt x="76" y="20"/>
                    </a:lnTo>
                    <a:lnTo>
                      <a:pt x="70" y="12"/>
                    </a:lnTo>
                    <a:lnTo>
                      <a:pt x="64" y="8"/>
                    </a:lnTo>
                    <a:lnTo>
                      <a:pt x="58" y="4"/>
                    </a:lnTo>
                    <a:lnTo>
                      <a:pt x="51"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3" name="Freeform 34"/>
              <p:cNvSpPr>
                <a:spLocks/>
              </p:cNvSpPr>
              <p:nvPr/>
            </p:nvSpPr>
            <p:spPr bwMode="auto">
              <a:xfrm>
                <a:off x="4338638" y="3686175"/>
                <a:ext cx="65088" cy="65088"/>
              </a:xfrm>
              <a:custGeom>
                <a:avLst/>
                <a:gdLst>
                  <a:gd name="T0" fmla="*/ 41 w 81"/>
                  <a:gd name="T1" fmla="*/ 0 h 84"/>
                  <a:gd name="T2" fmla="*/ 29 w 81"/>
                  <a:gd name="T3" fmla="*/ 2 h 84"/>
                  <a:gd name="T4" fmla="*/ 19 w 81"/>
                  <a:gd name="T5" fmla="*/ 6 h 84"/>
                  <a:gd name="T6" fmla="*/ 12 w 81"/>
                  <a:gd name="T7" fmla="*/ 12 h 84"/>
                  <a:gd name="T8" fmla="*/ 4 w 81"/>
                  <a:gd name="T9" fmla="*/ 21 h 84"/>
                  <a:gd name="T10" fmla="*/ 0 w 81"/>
                  <a:gd name="T11" fmla="*/ 31 h 84"/>
                  <a:gd name="T12" fmla="*/ 0 w 81"/>
                  <a:gd name="T13" fmla="*/ 41 h 84"/>
                  <a:gd name="T14" fmla="*/ 0 w 81"/>
                  <a:gd name="T15" fmla="*/ 51 h 84"/>
                  <a:gd name="T16" fmla="*/ 2 w 81"/>
                  <a:gd name="T17" fmla="*/ 56 h 84"/>
                  <a:gd name="T18" fmla="*/ 6 w 81"/>
                  <a:gd name="T19" fmla="*/ 64 h 84"/>
                  <a:gd name="T20" fmla="*/ 12 w 81"/>
                  <a:gd name="T21" fmla="*/ 70 h 84"/>
                  <a:gd name="T22" fmla="*/ 17 w 81"/>
                  <a:gd name="T23" fmla="*/ 76 h 84"/>
                  <a:gd name="T24" fmla="*/ 25 w 81"/>
                  <a:gd name="T25" fmla="*/ 80 h 84"/>
                  <a:gd name="T26" fmla="*/ 33 w 81"/>
                  <a:gd name="T27" fmla="*/ 82 h 84"/>
                  <a:gd name="T28" fmla="*/ 41 w 81"/>
                  <a:gd name="T29" fmla="*/ 84 h 84"/>
                  <a:gd name="T30" fmla="*/ 48 w 81"/>
                  <a:gd name="T31" fmla="*/ 82 h 84"/>
                  <a:gd name="T32" fmla="*/ 56 w 81"/>
                  <a:gd name="T33" fmla="*/ 80 h 84"/>
                  <a:gd name="T34" fmla="*/ 64 w 81"/>
                  <a:gd name="T35" fmla="*/ 76 h 84"/>
                  <a:gd name="T36" fmla="*/ 70 w 81"/>
                  <a:gd name="T37" fmla="*/ 70 h 84"/>
                  <a:gd name="T38" fmla="*/ 76 w 81"/>
                  <a:gd name="T39" fmla="*/ 64 h 84"/>
                  <a:gd name="T40" fmla="*/ 79 w 81"/>
                  <a:gd name="T41" fmla="*/ 56 h 84"/>
                  <a:gd name="T42" fmla="*/ 81 w 81"/>
                  <a:gd name="T43" fmla="*/ 51 h 84"/>
                  <a:gd name="T44" fmla="*/ 81 w 81"/>
                  <a:gd name="T45" fmla="*/ 41 h 84"/>
                  <a:gd name="T46" fmla="*/ 81 w 81"/>
                  <a:gd name="T47" fmla="*/ 33 h 84"/>
                  <a:gd name="T48" fmla="*/ 79 w 81"/>
                  <a:gd name="T49" fmla="*/ 25 h 84"/>
                  <a:gd name="T50" fmla="*/ 76 w 81"/>
                  <a:gd name="T51" fmla="*/ 18 h 84"/>
                  <a:gd name="T52" fmla="*/ 70 w 81"/>
                  <a:gd name="T53" fmla="*/ 12 h 84"/>
                  <a:gd name="T54" fmla="*/ 64 w 81"/>
                  <a:gd name="T55" fmla="*/ 6 h 84"/>
                  <a:gd name="T56" fmla="*/ 56 w 81"/>
                  <a:gd name="T57" fmla="*/ 4 h 84"/>
                  <a:gd name="T58" fmla="*/ 48 w 81"/>
                  <a:gd name="T59" fmla="*/ 0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29" y="2"/>
                    </a:lnTo>
                    <a:lnTo>
                      <a:pt x="19" y="6"/>
                    </a:lnTo>
                    <a:lnTo>
                      <a:pt x="12" y="12"/>
                    </a:lnTo>
                    <a:lnTo>
                      <a:pt x="4" y="21"/>
                    </a:lnTo>
                    <a:lnTo>
                      <a:pt x="0" y="31"/>
                    </a:lnTo>
                    <a:lnTo>
                      <a:pt x="0" y="41"/>
                    </a:lnTo>
                    <a:lnTo>
                      <a:pt x="0" y="51"/>
                    </a:lnTo>
                    <a:lnTo>
                      <a:pt x="2" y="56"/>
                    </a:lnTo>
                    <a:lnTo>
                      <a:pt x="6" y="64"/>
                    </a:lnTo>
                    <a:lnTo>
                      <a:pt x="12" y="70"/>
                    </a:lnTo>
                    <a:lnTo>
                      <a:pt x="17" y="76"/>
                    </a:lnTo>
                    <a:lnTo>
                      <a:pt x="25" y="80"/>
                    </a:lnTo>
                    <a:lnTo>
                      <a:pt x="33" y="82"/>
                    </a:lnTo>
                    <a:lnTo>
                      <a:pt x="41" y="84"/>
                    </a:lnTo>
                    <a:lnTo>
                      <a:pt x="48" y="82"/>
                    </a:lnTo>
                    <a:lnTo>
                      <a:pt x="56" y="80"/>
                    </a:lnTo>
                    <a:lnTo>
                      <a:pt x="64" y="76"/>
                    </a:lnTo>
                    <a:lnTo>
                      <a:pt x="70" y="70"/>
                    </a:lnTo>
                    <a:lnTo>
                      <a:pt x="76" y="64"/>
                    </a:lnTo>
                    <a:lnTo>
                      <a:pt x="79" y="56"/>
                    </a:lnTo>
                    <a:lnTo>
                      <a:pt x="81" y="51"/>
                    </a:lnTo>
                    <a:lnTo>
                      <a:pt x="81" y="41"/>
                    </a:lnTo>
                    <a:lnTo>
                      <a:pt x="81" y="33"/>
                    </a:lnTo>
                    <a:lnTo>
                      <a:pt x="79" y="25"/>
                    </a:lnTo>
                    <a:lnTo>
                      <a:pt x="76" y="18"/>
                    </a:lnTo>
                    <a:lnTo>
                      <a:pt x="70" y="12"/>
                    </a:lnTo>
                    <a:lnTo>
                      <a:pt x="64" y="6"/>
                    </a:lnTo>
                    <a:lnTo>
                      <a:pt x="56" y="4"/>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5" name="Freeform 35"/>
              <p:cNvSpPr>
                <a:spLocks/>
              </p:cNvSpPr>
              <p:nvPr/>
            </p:nvSpPr>
            <p:spPr bwMode="auto">
              <a:xfrm>
                <a:off x="2546350" y="3305175"/>
                <a:ext cx="65088" cy="66675"/>
              </a:xfrm>
              <a:custGeom>
                <a:avLst/>
                <a:gdLst>
                  <a:gd name="T0" fmla="*/ 43 w 84"/>
                  <a:gd name="T1" fmla="*/ 0 h 83"/>
                  <a:gd name="T2" fmla="*/ 31 w 84"/>
                  <a:gd name="T3" fmla="*/ 2 h 83"/>
                  <a:gd name="T4" fmla="*/ 22 w 84"/>
                  <a:gd name="T5" fmla="*/ 6 h 83"/>
                  <a:gd name="T6" fmla="*/ 12 w 84"/>
                  <a:gd name="T7" fmla="*/ 12 h 83"/>
                  <a:gd name="T8" fmla="*/ 6 w 84"/>
                  <a:gd name="T9" fmla="*/ 21 h 83"/>
                  <a:gd name="T10" fmla="*/ 2 w 84"/>
                  <a:gd name="T11" fmla="*/ 31 h 83"/>
                  <a:gd name="T12" fmla="*/ 0 w 84"/>
                  <a:gd name="T13" fmla="*/ 43 h 83"/>
                  <a:gd name="T14" fmla="*/ 2 w 84"/>
                  <a:gd name="T15" fmla="*/ 50 h 83"/>
                  <a:gd name="T16" fmla="*/ 4 w 84"/>
                  <a:gd name="T17" fmla="*/ 58 h 83"/>
                  <a:gd name="T18" fmla="*/ 8 w 84"/>
                  <a:gd name="T19" fmla="*/ 64 h 83"/>
                  <a:gd name="T20" fmla="*/ 12 w 84"/>
                  <a:gd name="T21" fmla="*/ 72 h 83"/>
                  <a:gd name="T22" fmla="*/ 20 w 84"/>
                  <a:gd name="T23" fmla="*/ 76 h 83"/>
                  <a:gd name="T24" fmla="*/ 26 w 84"/>
                  <a:gd name="T25" fmla="*/ 79 h 83"/>
                  <a:gd name="T26" fmla="*/ 33 w 84"/>
                  <a:gd name="T27" fmla="*/ 81 h 83"/>
                  <a:gd name="T28" fmla="*/ 43 w 84"/>
                  <a:gd name="T29" fmla="*/ 83 h 83"/>
                  <a:gd name="T30" fmla="*/ 51 w 84"/>
                  <a:gd name="T31" fmla="*/ 81 h 83"/>
                  <a:gd name="T32" fmla="*/ 59 w 84"/>
                  <a:gd name="T33" fmla="*/ 79 h 83"/>
                  <a:gd name="T34" fmla="*/ 64 w 84"/>
                  <a:gd name="T35" fmla="*/ 76 h 83"/>
                  <a:gd name="T36" fmla="*/ 70 w 84"/>
                  <a:gd name="T37" fmla="*/ 72 h 83"/>
                  <a:gd name="T38" fmla="*/ 76 w 84"/>
                  <a:gd name="T39" fmla="*/ 64 h 83"/>
                  <a:gd name="T40" fmla="*/ 80 w 84"/>
                  <a:gd name="T41" fmla="*/ 58 h 83"/>
                  <a:gd name="T42" fmla="*/ 82 w 84"/>
                  <a:gd name="T43" fmla="*/ 50 h 83"/>
                  <a:gd name="T44" fmla="*/ 84 w 84"/>
                  <a:gd name="T45" fmla="*/ 43 h 83"/>
                  <a:gd name="T46" fmla="*/ 82 w 84"/>
                  <a:gd name="T47" fmla="*/ 33 h 83"/>
                  <a:gd name="T48" fmla="*/ 80 w 84"/>
                  <a:gd name="T49" fmla="*/ 25 h 83"/>
                  <a:gd name="T50" fmla="*/ 76 w 84"/>
                  <a:gd name="T51" fmla="*/ 19 h 83"/>
                  <a:gd name="T52" fmla="*/ 70 w 84"/>
                  <a:gd name="T53" fmla="*/ 12 h 83"/>
                  <a:gd name="T54" fmla="*/ 64 w 84"/>
                  <a:gd name="T55" fmla="*/ 8 h 83"/>
                  <a:gd name="T56" fmla="*/ 59 w 84"/>
                  <a:gd name="T57" fmla="*/ 4 h 83"/>
                  <a:gd name="T58" fmla="*/ 51 w 84"/>
                  <a:gd name="T59" fmla="*/ 2 h 83"/>
                  <a:gd name="T60" fmla="*/ 43 w 84"/>
                  <a:gd name="T61" fmla="*/ 0 h 83"/>
                  <a:gd name="T62" fmla="*/ 43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3" y="0"/>
                    </a:moveTo>
                    <a:lnTo>
                      <a:pt x="31" y="2"/>
                    </a:lnTo>
                    <a:lnTo>
                      <a:pt x="22" y="6"/>
                    </a:lnTo>
                    <a:lnTo>
                      <a:pt x="12" y="12"/>
                    </a:lnTo>
                    <a:lnTo>
                      <a:pt x="6" y="21"/>
                    </a:lnTo>
                    <a:lnTo>
                      <a:pt x="2" y="31"/>
                    </a:lnTo>
                    <a:lnTo>
                      <a:pt x="0" y="43"/>
                    </a:lnTo>
                    <a:lnTo>
                      <a:pt x="2" y="50"/>
                    </a:lnTo>
                    <a:lnTo>
                      <a:pt x="4" y="58"/>
                    </a:lnTo>
                    <a:lnTo>
                      <a:pt x="8" y="64"/>
                    </a:lnTo>
                    <a:lnTo>
                      <a:pt x="12" y="72"/>
                    </a:lnTo>
                    <a:lnTo>
                      <a:pt x="20" y="76"/>
                    </a:lnTo>
                    <a:lnTo>
                      <a:pt x="26" y="79"/>
                    </a:lnTo>
                    <a:lnTo>
                      <a:pt x="33" y="81"/>
                    </a:lnTo>
                    <a:lnTo>
                      <a:pt x="43" y="83"/>
                    </a:lnTo>
                    <a:lnTo>
                      <a:pt x="51" y="81"/>
                    </a:lnTo>
                    <a:lnTo>
                      <a:pt x="59" y="79"/>
                    </a:lnTo>
                    <a:lnTo>
                      <a:pt x="64" y="76"/>
                    </a:lnTo>
                    <a:lnTo>
                      <a:pt x="70" y="72"/>
                    </a:lnTo>
                    <a:lnTo>
                      <a:pt x="76" y="64"/>
                    </a:lnTo>
                    <a:lnTo>
                      <a:pt x="80" y="58"/>
                    </a:lnTo>
                    <a:lnTo>
                      <a:pt x="82" y="50"/>
                    </a:lnTo>
                    <a:lnTo>
                      <a:pt x="84" y="43"/>
                    </a:lnTo>
                    <a:lnTo>
                      <a:pt x="82" y="33"/>
                    </a:lnTo>
                    <a:lnTo>
                      <a:pt x="80" y="25"/>
                    </a:lnTo>
                    <a:lnTo>
                      <a:pt x="76" y="19"/>
                    </a:lnTo>
                    <a:lnTo>
                      <a:pt x="70" y="12"/>
                    </a:lnTo>
                    <a:lnTo>
                      <a:pt x="64" y="8"/>
                    </a:lnTo>
                    <a:lnTo>
                      <a:pt x="59"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6" name="Freeform 36"/>
              <p:cNvSpPr>
                <a:spLocks/>
              </p:cNvSpPr>
              <p:nvPr/>
            </p:nvSpPr>
            <p:spPr bwMode="auto">
              <a:xfrm>
                <a:off x="3338513" y="3233738"/>
                <a:ext cx="66675" cy="66675"/>
              </a:xfrm>
              <a:custGeom>
                <a:avLst/>
                <a:gdLst>
                  <a:gd name="T0" fmla="*/ 43 w 83"/>
                  <a:gd name="T1" fmla="*/ 0 h 83"/>
                  <a:gd name="T2" fmla="*/ 31 w 83"/>
                  <a:gd name="T3" fmla="*/ 2 h 83"/>
                  <a:gd name="T4" fmla="*/ 21 w 83"/>
                  <a:gd name="T5" fmla="*/ 5 h 83"/>
                  <a:gd name="T6" fmla="*/ 12 w 83"/>
                  <a:gd name="T7" fmla="*/ 11 h 83"/>
                  <a:gd name="T8" fmla="*/ 6 w 83"/>
                  <a:gd name="T9" fmla="*/ 21 h 83"/>
                  <a:gd name="T10" fmla="*/ 2 w 83"/>
                  <a:gd name="T11" fmla="*/ 31 h 83"/>
                  <a:gd name="T12" fmla="*/ 0 w 83"/>
                  <a:gd name="T13" fmla="*/ 42 h 83"/>
                  <a:gd name="T14" fmla="*/ 2 w 83"/>
                  <a:gd name="T15" fmla="*/ 50 h 83"/>
                  <a:gd name="T16" fmla="*/ 4 w 83"/>
                  <a:gd name="T17" fmla="*/ 58 h 83"/>
                  <a:gd name="T18" fmla="*/ 8 w 83"/>
                  <a:gd name="T19" fmla="*/ 64 h 83"/>
                  <a:gd name="T20" fmla="*/ 12 w 83"/>
                  <a:gd name="T21" fmla="*/ 69 h 83"/>
                  <a:gd name="T22" fmla="*/ 19 w 83"/>
                  <a:gd name="T23" fmla="*/ 75 h 83"/>
                  <a:gd name="T24" fmla="*/ 25 w 83"/>
                  <a:gd name="T25" fmla="*/ 79 h 83"/>
                  <a:gd name="T26" fmla="*/ 33 w 83"/>
                  <a:gd name="T27" fmla="*/ 81 h 83"/>
                  <a:gd name="T28" fmla="*/ 43 w 83"/>
                  <a:gd name="T29" fmla="*/ 83 h 83"/>
                  <a:gd name="T30" fmla="*/ 50 w 83"/>
                  <a:gd name="T31" fmla="*/ 81 h 83"/>
                  <a:gd name="T32" fmla="*/ 58 w 83"/>
                  <a:gd name="T33" fmla="*/ 79 h 83"/>
                  <a:gd name="T34" fmla="*/ 64 w 83"/>
                  <a:gd name="T35" fmla="*/ 75 h 83"/>
                  <a:gd name="T36" fmla="*/ 72 w 83"/>
                  <a:gd name="T37" fmla="*/ 69 h 83"/>
                  <a:gd name="T38" fmla="*/ 75 w 83"/>
                  <a:gd name="T39" fmla="*/ 64 h 83"/>
                  <a:gd name="T40" fmla="*/ 79 w 83"/>
                  <a:gd name="T41" fmla="*/ 58 h 83"/>
                  <a:gd name="T42" fmla="*/ 81 w 83"/>
                  <a:gd name="T43" fmla="*/ 50 h 83"/>
                  <a:gd name="T44" fmla="*/ 83 w 83"/>
                  <a:gd name="T45" fmla="*/ 42 h 83"/>
                  <a:gd name="T46" fmla="*/ 81 w 83"/>
                  <a:gd name="T47" fmla="*/ 33 h 83"/>
                  <a:gd name="T48" fmla="*/ 79 w 83"/>
                  <a:gd name="T49" fmla="*/ 25 h 83"/>
                  <a:gd name="T50" fmla="*/ 75 w 83"/>
                  <a:gd name="T51" fmla="*/ 19 h 83"/>
                  <a:gd name="T52" fmla="*/ 72 w 83"/>
                  <a:gd name="T53" fmla="*/ 11 h 83"/>
                  <a:gd name="T54" fmla="*/ 64 w 83"/>
                  <a:gd name="T55" fmla="*/ 7 h 83"/>
                  <a:gd name="T56" fmla="*/ 58 w 83"/>
                  <a:gd name="T57" fmla="*/ 4 h 83"/>
                  <a:gd name="T58" fmla="*/ 50 w 83"/>
                  <a:gd name="T59" fmla="*/ 2 h 83"/>
                  <a:gd name="T60" fmla="*/ 43 w 83"/>
                  <a:gd name="T61" fmla="*/ 0 h 83"/>
                  <a:gd name="T62" fmla="*/ 43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3" y="0"/>
                    </a:moveTo>
                    <a:lnTo>
                      <a:pt x="31" y="2"/>
                    </a:lnTo>
                    <a:lnTo>
                      <a:pt x="21" y="5"/>
                    </a:lnTo>
                    <a:lnTo>
                      <a:pt x="12" y="11"/>
                    </a:lnTo>
                    <a:lnTo>
                      <a:pt x="6" y="21"/>
                    </a:lnTo>
                    <a:lnTo>
                      <a:pt x="2" y="31"/>
                    </a:lnTo>
                    <a:lnTo>
                      <a:pt x="0" y="42"/>
                    </a:lnTo>
                    <a:lnTo>
                      <a:pt x="2" y="50"/>
                    </a:lnTo>
                    <a:lnTo>
                      <a:pt x="4" y="58"/>
                    </a:lnTo>
                    <a:lnTo>
                      <a:pt x="8" y="64"/>
                    </a:lnTo>
                    <a:lnTo>
                      <a:pt x="12" y="69"/>
                    </a:lnTo>
                    <a:lnTo>
                      <a:pt x="19" y="75"/>
                    </a:lnTo>
                    <a:lnTo>
                      <a:pt x="25" y="79"/>
                    </a:lnTo>
                    <a:lnTo>
                      <a:pt x="33" y="81"/>
                    </a:lnTo>
                    <a:lnTo>
                      <a:pt x="43" y="83"/>
                    </a:lnTo>
                    <a:lnTo>
                      <a:pt x="50" y="81"/>
                    </a:lnTo>
                    <a:lnTo>
                      <a:pt x="58" y="79"/>
                    </a:lnTo>
                    <a:lnTo>
                      <a:pt x="64" y="75"/>
                    </a:lnTo>
                    <a:lnTo>
                      <a:pt x="72" y="69"/>
                    </a:lnTo>
                    <a:lnTo>
                      <a:pt x="75" y="64"/>
                    </a:lnTo>
                    <a:lnTo>
                      <a:pt x="79" y="58"/>
                    </a:lnTo>
                    <a:lnTo>
                      <a:pt x="81" y="50"/>
                    </a:lnTo>
                    <a:lnTo>
                      <a:pt x="83" y="42"/>
                    </a:lnTo>
                    <a:lnTo>
                      <a:pt x="81" y="33"/>
                    </a:lnTo>
                    <a:lnTo>
                      <a:pt x="79" y="25"/>
                    </a:lnTo>
                    <a:lnTo>
                      <a:pt x="75" y="19"/>
                    </a:lnTo>
                    <a:lnTo>
                      <a:pt x="72" y="11"/>
                    </a:lnTo>
                    <a:lnTo>
                      <a:pt x="64" y="7"/>
                    </a:lnTo>
                    <a:lnTo>
                      <a:pt x="58" y="4"/>
                    </a:lnTo>
                    <a:lnTo>
                      <a:pt x="50"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7" name="Freeform 37"/>
              <p:cNvSpPr>
                <a:spLocks/>
              </p:cNvSpPr>
              <p:nvPr/>
            </p:nvSpPr>
            <p:spPr bwMode="auto">
              <a:xfrm>
                <a:off x="3951288" y="3430588"/>
                <a:ext cx="65088" cy="66675"/>
              </a:xfrm>
              <a:custGeom>
                <a:avLst/>
                <a:gdLst>
                  <a:gd name="T0" fmla="*/ 41 w 81"/>
                  <a:gd name="T1" fmla="*/ 0 h 83"/>
                  <a:gd name="T2" fmla="*/ 29 w 81"/>
                  <a:gd name="T3" fmla="*/ 2 h 83"/>
                  <a:gd name="T4" fmla="*/ 19 w 81"/>
                  <a:gd name="T5" fmla="*/ 6 h 83"/>
                  <a:gd name="T6" fmla="*/ 11 w 81"/>
                  <a:gd name="T7" fmla="*/ 12 h 83"/>
                  <a:gd name="T8" fmla="*/ 4 w 81"/>
                  <a:gd name="T9" fmla="*/ 21 h 83"/>
                  <a:gd name="T10" fmla="*/ 0 w 81"/>
                  <a:gd name="T11" fmla="*/ 31 h 83"/>
                  <a:gd name="T12" fmla="*/ 0 w 81"/>
                  <a:gd name="T13" fmla="*/ 41 h 83"/>
                  <a:gd name="T14" fmla="*/ 0 w 81"/>
                  <a:gd name="T15" fmla="*/ 50 h 83"/>
                  <a:gd name="T16" fmla="*/ 2 w 81"/>
                  <a:gd name="T17" fmla="*/ 58 h 83"/>
                  <a:gd name="T18" fmla="*/ 6 w 81"/>
                  <a:gd name="T19" fmla="*/ 64 h 83"/>
                  <a:gd name="T20" fmla="*/ 11 w 81"/>
                  <a:gd name="T21" fmla="*/ 70 h 83"/>
                  <a:gd name="T22" fmla="*/ 17 w 81"/>
                  <a:gd name="T23" fmla="*/ 76 h 83"/>
                  <a:gd name="T24" fmla="*/ 25 w 81"/>
                  <a:gd name="T25" fmla="*/ 80 h 83"/>
                  <a:gd name="T26" fmla="*/ 33 w 81"/>
                  <a:gd name="T27" fmla="*/ 81 h 83"/>
                  <a:gd name="T28" fmla="*/ 41 w 81"/>
                  <a:gd name="T29" fmla="*/ 83 h 83"/>
                  <a:gd name="T30" fmla="*/ 48 w 81"/>
                  <a:gd name="T31" fmla="*/ 81 h 83"/>
                  <a:gd name="T32" fmla="*/ 56 w 81"/>
                  <a:gd name="T33" fmla="*/ 80 h 83"/>
                  <a:gd name="T34" fmla="*/ 64 w 81"/>
                  <a:gd name="T35" fmla="*/ 76 h 83"/>
                  <a:gd name="T36" fmla="*/ 70 w 81"/>
                  <a:gd name="T37" fmla="*/ 70 h 83"/>
                  <a:gd name="T38" fmla="*/ 75 w 81"/>
                  <a:gd name="T39" fmla="*/ 64 h 83"/>
                  <a:gd name="T40" fmla="*/ 79 w 81"/>
                  <a:gd name="T41" fmla="*/ 58 h 83"/>
                  <a:gd name="T42" fmla="*/ 81 w 81"/>
                  <a:gd name="T43" fmla="*/ 50 h 83"/>
                  <a:gd name="T44" fmla="*/ 81 w 81"/>
                  <a:gd name="T45" fmla="*/ 41 h 83"/>
                  <a:gd name="T46" fmla="*/ 81 w 81"/>
                  <a:gd name="T47" fmla="*/ 33 h 83"/>
                  <a:gd name="T48" fmla="*/ 79 w 81"/>
                  <a:gd name="T49" fmla="*/ 25 h 83"/>
                  <a:gd name="T50" fmla="*/ 75 w 81"/>
                  <a:gd name="T51" fmla="*/ 17 h 83"/>
                  <a:gd name="T52" fmla="*/ 70 w 81"/>
                  <a:gd name="T53" fmla="*/ 12 h 83"/>
                  <a:gd name="T54" fmla="*/ 64 w 81"/>
                  <a:gd name="T55" fmla="*/ 8 h 83"/>
                  <a:gd name="T56" fmla="*/ 56 w 81"/>
                  <a:gd name="T57" fmla="*/ 4 h 83"/>
                  <a:gd name="T58" fmla="*/ 48 w 81"/>
                  <a:gd name="T59" fmla="*/ 0 h 83"/>
                  <a:gd name="T60" fmla="*/ 41 w 81"/>
                  <a:gd name="T61" fmla="*/ 0 h 83"/>
                  <a:gd name="T62" fmla="*/ 41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1" y="0"/>
                    </a:moveTo>
                    <a:lnTo>
                      <a:pt x="29" y="2"/>
                    </a:lnTo>
                    <a:lnTo>
                      <a:pt x="19" y="6"/>
                    </a:lnTo>
                    <a:lnTo>
                      <a:pt x="11" y="12"/>
                    </a:lnTo>
                    <a:lnTo>
                      <a:pt x="4" y="21"/>
                    </a:lnTo>
                    <a:lnTo>
                      <a:pt x="0" y="31"/>
                    </a:lnTo>
                    <a:lnTo>
                      <a:pt x="0" y="41"/>
                    </a:lnTo>
                    <a:lnTo>
                      <a:pt x="0" y="50"/>
                    </a:lnTo>
                    <a:lnTo>
                      <a:pt x="2" y="58"/>
                    </a:lnTo>
                    <a:lnTo>
                      <a:pt x="6" y="64"/>
                    </a:lnTo>
                    <a:lnTo>
                      <a:pt x="11" y="70"/>
                    </a:lnTo>
                    <a:lnTo>
                      <a:pt x="17" y="76"/>
                    </a:lnTo>
                    <a:lnTo>
                      <a:pt x="25" y="80"/>
                    </a:lnTo>
                    <a:lnTo>
                      <a:pt x="33" y="81"/>
                    </a:lnTo>
                    <a:lnTo>
                      <a:pt x="41" y="83"/>
                    </a:lnTo>
                    <a:lnTo>
                      <a:pt x="48" y="81"/>
                    </a:lnTo>
                    <a:lnTo>
                      <a:pt x="56" y="80"/>
                    </a:lnTo>
                    <a:lnTo>
                      <a:pt x="64" y="76"/>
                    </a:lnTo>
                    <a:lnTo>
                      <a:pt x="70" y="70"/>
                    </a:lnTo>
                    <a:lnTo>
                      <a:pt x="75" y="64"/>
                    </a:lnTo>
                    <a:lnTo>
                      <a:pt x="79" y="58"/>
                    </a:lnTo>
                    <a:lnTo>
                      <a:pt x="81" y="50"/>
                    </a:lnTo>
                    <a:lnTo>
                      <a:pt x="81" y="41"/>
                    </a:lnTo>
                    <a:lnTo>
                      <a:pt x="81" y="33"/>
                    </a:lnTo>
                    <a:lnTo>
                      <a:pt x="79" y="25"/>
                    </a:lnTo>
                    <a:lnTo>
                      <a:pt x="75" y="17"/>
                    </a:lnTo>
                    <a:lnTo>
                      <a:pt x="70" y="12"/>
                    </a:lnTo>
                    <a:lnTo>
                      <a:pt x="64" y="8"/>
                    </a:lnTo>
                    <a:lnTo>
                      <a:pt x="56" y="4"/>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8" name="Freeform 38"/>
              <p:cNvSpPr>
                <a:spLocks/>
              </p:cNvSpPr>
              <p:nvPr/>
            </p:nvSpPr>
            <p:spPr bwMode="auto">
              <a:xfrm>
                <a:off x="4168775" y="3424238"/>
                <a:ext cx="65088" cy="63500"/>
              </a:xfrm>
              <a:custGeom>
                <a:avLst/>
                <a:gdLst>
                  <a:gd name="T0" fmla="*/ 41 w 81"/>
                  <a:gd name="T1" fmla="*/ 0 h 82"/>
                  <a:gd name="T2" fmla="*/ 29 w 81"/>
                  <a:gd name="T3" fmla="*/ 0 h 82"/>
                  <a:gd name="T4" fmla="*/ 19 w 81"/>
                  <a:gd name="T5" fmla="*/ 4 h 82"/>
                  <a:gd name="T6" fmla="*/ 12 w 81"/>
                  <a:gd name="T7" fmla="*/ 12 h 82"/>
                  <a:gd name="T8" fmla="*/ 4 w 81"/>
                  <a:gd name="T9" fmla="*/ 20 h 82"/>
                  <a:gd name="T10" fmla="*/ 0 w 81"/>
                  <a:gd name="T11" fmla="*/ 29 h 82"/>
                  <a:gd name="T12" fmla="*/ 0 w 81"/>
                  <a:gd name="T13" fmla="*/ 41 h 82"/>
                  <a:gd name="T14" fmla="*/ 0 w 81"/>
                  <a:gd name="T15" fmla="*/ 49 h 82"/>
                  <a:gd name="T16" fmla="*/ 2 w 81"/>
                  <a:gd name="T17" fmla="*/ 57 h 82"/>
                  <a:gd name="T18" fmla="*/ 6 w 81"/>
                  <a:gd name="T19" fmla="*/ 64 h 82"/>
                  <a:gd name="T20" fmla="*/ 12 w 81"/>
                  <a:gd name="T21" fmla="*/ 70 h 82"/>
                  <a:gd name="T22" fmla="*/ 17 w 81"/>
                  <a:gd name="T23" fmla="*/ 76 h 82"/>
                  <a:gd name="T24" fmla="*/ 25 w 81"/>
                  <a:gd name="T25" fmla="*/ 80 h 82"/>
                  <a:gd name="T26" fmla="*/ 33 w 81"/>
                  <a:gd name="T27" fmla="*/ 82 h 82"/>
                  <a:gd name="T28" fmla="*/ 41 w 81"/>
                  <a:gd name="T29" fmla="*/ 82 h 82"/>
                  <a:gd name="T30" fmla="*/ 48 w 81"/>
                  <a:gd name="T31" fmla="*/ 82 h 82"/>
                  <a:gd name="T32" fmla="*/ 56 w 81"/>
                  <a:gd name="T33" fmla="*/ 80 h 82"/>
                  <a:gd name="T34" fmla="*/ 64 w 81"/>
                  <a:gd name="T35" fmla="*/ 76 h 82"/>
                  <a:gd name="T36" fmla="*/ 70 w 81"/>
                  <a:gd name="T37" fmla="*/ 70 h 82"/>
                  <a:gd name="T38" fmla="*/ 73 w 81"/>
                  <a:gd name="T39" fmla="*/ 64 h 82"/>
                  <a:gd name="T40" fmla="*/ 77 w 81"/>
                  <a:gd name="T41" fmla="*/ 57 h 82"/>
                  <a:gd name="T42" fmla="*/ 81 w 81"/>
                  <a:gd name="T43" fmla="*/ 49 h 82"/>
                  <a:gd name="T44" fmla="*/ 81 w 81"/>
                  <a:gd name="T45" fmla="*/ 41 h 82"/>
                  <a:gd name="T46" fmla="*/ 81 w 81"/>
                  <a:gd name="T47" fmla="*/ 33 h 82"/>
                  <a:gd name="T48" fmla="*/ 77 w 81"/>
                  <a:gd name="T49" fmla="*/ 25 h 82"/>
                  <a:gd name="T50" fmla="*/ 73 w 81"/>
                  <a:gd name="T51" fmla="*/ 18 h 82"/>
                  <a:gd name="T52" fmla="*/ 70 w 81"/>
                  <a:gd name="T53" fmla="*/ 12 h 82"/>
                  <a:gd name="T54" fmla="*/ 64 w 81"/>
                  <a:gd name="T55" fmla="*/ 6 h 82"/>
                  <a:gd name="T56" fmla="*/ 56 w 81"/>
                  <a:gd name="T57" fmla="*/ 2 h 82"/>
                  <a:gd name="T58" fmla="*/ 48 w 81"/>
                  <a:gd name="T59" fmla="*/ 0 h 82"/>
                  <a:gd name="T60" fmla="*/ 41 w 81"/>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2">
                    <a:moveTo>
                      <a:pt x="41" y="0"/>
                    </a:moveTo>
                    <a:lnTo>
                      <a:pt x="29" y="0"/>
                    </a:lnTo>
                    <a:lnTo>
                      <a:pt x="19" y="4"/>
                    </a:lnTo>
                    <a:lnTo>
                      <a:pt x="12" y="12"/>
                    </a:lnTo>
                    <a:lnTo>
                      <a:pt x="4" y="20"/>
                    </a:lnTo>
                    <a:lnTo>
                      <a:pt x="0" y="29"/>
                    </a:lnTo>
                    <a:lnTo>
                      <a:pt x="0" y="41"/>
                    </a:lnTo>
                    <a:lnTo>
                      <a:pt x="0" y="49"/>
                    </a:lnTo>
                    <a:lnTo>
                      <a:pt x="2" y="57"/>
                    </a:lnTo>
                    <a:lnTo>
                      <a:pt x="6" y="64"/>
                    </a:lnTo>
                    <a:lnTo>
                      <a:pt x="12" y="70"/>
                    </a:lnTo>
                    <a:lnTo>
                      <a:pt x="17" y="76"/>
                    </a:lnTo>
                    <a:lnTo>
                      <a:pt x="25" y="80"/>
                    </a:lnTo>
                    <a:lnTo>
                      <a:pt x="33" y="82"/>
                    </a:lnTo>
                    <a:lnTo>
                      <a:pt x="41" y="82"/>
                    </a:lnTo>
                    <a:lnTo>
                      <a:pt x="48" y="82"/>
                    </a:lnTo>
                    <a:lnTo>
                      <a:pt x="56" y="80"/>
                    </a:lnTo>
                    <a:lnTo>
                      <a:pt x="64" y="76"/>
                    </a:lnTo>
                    <a:lnTo>
                      <a:pt x="70" y="70"/>
                    </a:lnTo>
                    <a:lnTo>
                      <a:pt x="73" y="64"/>
                    </a:lnTo>
                    <a:lnTo>
                      <a:pt x="77" y="57"/>
                    </a:lnTo>
                    <a:lnTo>
                      <a:pt x="81" y="49"/>
                    </a:lnTo>
                    <a:lnTo>
                      <a:pt x="81" y="41"/>
                    </a:lnTo>
                    <a:lnTo>
                      <a:pt x="81" y="33"/>
                    </a:lnTo>
                    <a:lnTo>
                      <a:pt x="77" y="25"/>
                    </a:lnTo>
                    <a:lnTo>
                      <a:pt x="73" y="18"/>
                    </a:lnTo>
                    <a:lnTo>
                      <a:pt x="70" y="12"/>
                    </a:lnTo>
                    <a:lnTo>
                      <a:pt x="64" y="6"/>
                    </a:lnTo>
                    <a:lnTo>
                      <a:pt x="56" y="2"/>
                    </a:lnTo>
                    <a:lnTo>
                      <a:pt x="48"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59" name="Freeform 39"/>
              <p:cNvSpPr>
                <a:spLocks/>
              </p:cNvSpPr>
              <p:nvPr/>
            </p:nvSpPr>
            <p:spPr bwMode="auto">
              <a:xfrm>
                <a:off x="4213225" y="3486150"/>
                <a:ext cx="65088" cy="65088"/>
              </a:xfrm>
              <a:custGeom>
                <a:avLst/>
                <a:gdLst>
                  <a:gd name="T0" fmla="*/ 41 w 83"/>
                  <a:gd name="T1" fmla="*/ 0 h 81"/>
                  <a:gd name="T2" fmla="*/ 31 w 83"/>
                  <a:gd name="T3" fmla="*/ 0 h 81"/>
                  <a:gd name="T4" fmla="*/ 21 w 83"/>
                  <a:gd name="T5" fmla="*/ 4 h 81"/>
                  <a:gd name="T6" fmla="*/ 12 w 83"/>
                  <a:gd name="T7" fmla="*/ 11 h 81"/>
                  <a:gd name="T8" fmla="*/ 6 w 83"/>
                  <a:gd name="T9" fmla="*/ 19 h 81"/>
                  <a:gd name="T10" fmla="*/ 2 w 83"/>
                  <a:gd name="T11" fmla="*/ 29 h 81"/>
                  <a:gd name="T12" fmla="*/ 0 w 83"/>
                  <a:gd name="T13" fmla="*/ 41 h 81"/>
                  <a:gd name="T14" fmla="*/ 0 w 83"/>
                  <a:gd name="T15" fmla="*/ 48 h 81"/>
                  <a:gd name="T16" fmla="*/ 4 w 83"/>
                  <a:gd name="T17" fmla="*/ 56 h 81"/>
                  <a:gd name="T18" fmla="*/ 6 w 83"/>
                  <a:gd name="T19" fmla="*/ 64 h 81"/>
                  <a:gd name="T20" fmla="*/ 12 w 83"/>
                  <a:gd name="T21" fmla="*/ 70 h 81"/>
                  <a:gd name="T22" fmla="*/ 18 w 83"/>
                  <a:gd name="T23" fmla="*/ 75 h 81"/>
                  <a:gd name="T24" fmla="*/ 25 w 83"/>
                  <a:gd name="T25" fmla="*/ 79 h 81"/>
                  <a:gd name="T26" fmla="*/ 33 w 83"/>
                  <a:gd name="T27" fmla="*/ 81 h 81"/>
                  <a:gd name="T28" fmla="*/ 41 w 83"/>
                  <a:gd name="T29" fmla="*/ 81 h 81"/>
                  <a:gd name="T30" fmla="*/ 50 w 83"/>
                  <a:gd name="T31" fmla="*/ 81 h 81"/>
                  <a:gd name="T32" fmla="*/ 56 w 83"/>
                  <a:gd name="T33" fmla="*/ 79 h 81"/>
                  <a:gd name="T34" fmla="*/ 64 w 83"/>
                  <a:gd name="T35" fmla="*/ 75 h 81"/>
                  <a:gd name="T36" fmla="*/ 70 w 83"/>
                  <a:gd name="T37" fmla="*/ 70 h 81"/>
                  <a:gd name="T38" fmla="*/ 76 w 83"/>
                  <a:gd name="T39" fmla="*/ 64 h 81"/>
                  <a:gd name="T40" fmla="*/ 80 w 83"/>
                  <a:gd name="T41" fmla="*/ 56 h 81"/>
                  <a:gd name="T42" fmla="*/ 81 w 83"/>
                  <a:gd name="T43" fmla="*/ 48 h 81"/>
                  <a:gd name="T44" fmla="*/ 83 w 83"/>
                  <a:gd name="T45" fmla="*/ 41 h 81"/>
                  <a:gd name="T46" fmla="*/ 81 w 83"/>
                  <a:gd name="T47" fmla="*/ 33 h 81"/>
                  <a:gd name="T48" fmla="*/ 80 w 83"/>
                  <a:gd name="T49" fmla="*/ 25 h 81"/>
                  <a:gd name="T50" fmla="*/ 76 w 83"/>
                  <a:gd name="T51" fmla="*/ 17 h 81"/>
                  <a:gd name="T52" fmla="*/ 70 w 83"/>
                  <a:gd name="T53" fmla="*/ 11 h 81"/>
                  <a:gd name="T54" fmla="*/ 64 w 83"/>
                  <a:gd name="T55" fmla="*/ 6 h 81"/>
                  <a:gd name="T56" fmla="*/ 56 w 83"/>
                  <a:gd name="T57" fmla="*/ 2 h 81"/>
                  <a:gd name="T58" fmla="*/ 50 w 83"/>
                  <a:gd name="T59" fmla="*/ 0 h 81"/>
                  <a:gd name="T60" fmla="*/ 41 w 83"/>
                  <a:gd name="T61" fmla="*/ 0 h 81"/>
                  <a:gd name="T62" fmla="*/ 41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1" y="0"/>
                    </a:moveTo>
                    <a:lnTo>
                      <a:pt x="31" y="0"/>
                    </a:lnTo>
                    <a:lnTo>
                      <a:pt x="21" y="4"/>
                    </a:lnTo>
                    <a:lnTo>
                      <a:pt x="12" y="11"/>
                    </a:lnTo>
                    <a:lnTo>
                      <a:pt x="6" y="19"/>
                    </a:lnTo>
                    <a:lnTo>
                      <a:pt x="2" y="29"/>
                    </a:lnTo>
                    <a:lnTo>
                      <a:pt x="0" y="41"/>
                    </a:lnTo>
                    <a:lnTo>
                      <a:pt x="0" y="48"/>
                    </a:lnTo>
                    <a:lnTo>
                      <a:pt x="4" y="56"/>
                    </a:lnTo>
                    <a:lnTo>
                      <a:pt x="6" y="64"/>
                    </a:lnTo>
                    <a:lnTo>
                      <a:pt x="12" y="70"/>
                    </a:lnTo>
                    <a:lnTo>
                      <a:pt x="18" y="75"/>
                    </a:lnTo>
                    <a:lnTo>
                      <a:pt x="25" y="79"/>
                    </a:lnTo>
                    <a:lnTo>
                      <a:pt x="33" y="81"/>
                    </a:lnTo>
                    <a:lnTo>
                      <a:pt x="41" y="81"/>
                    </a:lnTo>
                    <a:lnTo>
                      <a:pt x="50" y="81"/>
                    </a:lnTo>
                    <a:lnTo>
                      <a:pt x="56" y="79"/>
                    </a:lnTo>
                    <a:lnTo>
                      <a:pt x="64" y="75"/>
                    </a:lnTo>
                    <a:lnTo>
                      <a:pt x="70" y="70"/>
                    </a:lnTo>
                    <a:lnTo>
                      <a:pt x="76" y="64"/>
                    </a:lnTo>
                    <a:lnTo>
                      <a:pt x="80" y="56"/>
                    </a:lnTo>
                    <a:lnTo>
                      <a:pt x="81" y="48"/>
                    </a:lnTo>
                    <a:lnTo>
                      <a:pt x="83" y="41"/>
                    </a:lnTo>
                    <a:lnTo>
                      <a:pt x="81" y="33"/>
                    </a:lnTo>
                    <a:lnTo>
                      <a:pt x="80" y="25"/>
                    </a:lnTo>
                    <a:lnTo>
                      <a:pt x="76" y="17"/>
                    </a:lnTo>
                    <a:lnTo>
                      <a:pt x="70" y="11"/>
                    </a:lnTo>
                    <a:lnTo>
                      <a:pt x="64" y="6"/>
                    </a:lnTo>
                    <a:lnTo>
                      <a:pt x="56" y="2"/>
                    </a:lnTo>
                    <a:lnTo>
                      <a:pt x="50"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0" name="Freeform 40"/>
              <p:cNvSpPr>
                <a:spLocks/>
              </p:cNvSpPr>
              <p:nvPr/>
            </p:nvSpPr>
            <p:spPr bwMode="auto">
              <a:xfrm>
                <a:off x="4494213" y="3467100"/>
                <a:ext cx="63500" cy="66675"/>
              </a:xfrm>
              <a:custGeom>
                <a:avLst/>
                <a:gdLst>
                  <a:gd name="T0" fmla="*/ 40 w 81"/>
                  <a:gd name="T1" fmla="*/ 0 h 83"/>
                  <a:gd name="T2" fmla="*/ 29 w 81"/>
                  <a:gd name="T3" fmla="*/ 2 h 83"/>
                  <a:gd name="T4" fmla="*/ 19 w 81"/>
                  <a:gd name="T5" fmla="*/ 5 h 83"/>
                  <a:gd name="T6" fmla="*/ 11 w 81"/>
                  <a:gd name="T7" fmla="*/ 11 h 83"/>
                  <a:gd name="T8" fmla="*/ 3 w 81"/>
                  <a:gd name="T9" fmla="*/ 21 h 83"/>
                  <a:gd name="T10" fmla="*/ 0 w 81"/>
                  <a:gd name="T11" fmla="*/ 31 h 83"/>
                  <a:gd name="T12" fmla="*/ 0 w 81"/>
                  <a:gd name="T13" fmla="*/ 40 h 83"/>
                  <a:gd name="T14" fmla="*/ 0 w 81"/>
                  <a:gd name="T15" fmla="*/ 50 h 83"/>
                  <a:gd name="T16" fmla="*/ 2 w 81"/>
                  <a:gd name="T17" fmla="*/ 58 h 83"/>
                  <a:gd name="T18" fmla="*/ 5 w 81"/>
                  <a:gd name="T19" fmla="*/ 64 h 83"/>
                  <a:gd name="T20" fmla="*/ 11 w 81"/>
                  <a:gd name="T21" fmla="*/ 69 h 83"/>
                  <a:gd name="T22" fmla="*/ 17 w 81"/>
                  <a:gd name="T23" fmla="*/ 75 h 83"/>
                  <a:gd name="T24" fmla="*/ 25 w 81"/>
                  <a:gd name="T25" fmla="*/ 79 h 83"/>
                  <a:gd name="T26" fmla="*/ 33 w 81"/>
                  <a:gd name="T27" fmla="*/ 81 h 83"/>
                  <a:gd name="T28" fmla="*/ 40 w 81"/>
                  <a:gd name="T29" fmla="*/ 83 h 83"/>
                  <a:gd name="T30" fmla="*/ 48 w 81"/>
                  <a:gd name="T31" fmla="*/ 81 h 83"/>
                  <a:gd name="T32" fmla="*/ 56 w 81"/>
                  <a:gd name="T33" fmla="*/ 79 h 83"/>
                  <a:gd name="T34" fmla="*/ 64 w 81"/>
                  <a:gd name="T35" fmla="*/ 75 h 83"/>
                  <a:gd name="T36" fmla="*/ 69 w 81"/>
                  <a:gd name="T37" fmla="*/ 69 h 83"/>
                  <a:gd name="T38" fmla="*/ 75 w 81"/>
                  <a:gd name="T39" fmla="*/ 64 h 83"/>
                  <a:gd name="T40" fmla="*/ 79 w 81"/>
                  <a:gd name="T41" fmla="*/ 58 h 83"/>
                  <a:gd name="T42" fmla="*/ 81 w 81"/>
                  <a:gd name="T43" fmla="*/ 50 h 83"/>
                  <a:gd name="T44" fmla="*/ 81 w 81"/>
                  <a:gd name="T45" fmla="*/ 40 h 83"/>
                  <a:gd name="T46" fmla="*/ 81 w 81"/>
                  <a:gd name="T47" fmla="*/ 33 h 83"/>
                  <a:gd name="T48" fmla="*/ 79 w 81"/>
                  <a:gd name="T49" fmla="*/ 25 h 83"/>
                  <a:gd name="T50" fmla="*/ 75 w 81"/>
                  <a:gd name="T51" fmla="*/ 19 h 83"/>
                  <a:gd name="T52" fmla="*/ 69 w 81"/>
                  <a:gd name="T53" fmla="*/ 11 h 83"/>
                  <a:gd name="T54" fmla="*/ 64 w 81"/>
                  <a:gd name="T55" fmla="*/ 7 h 83"/>
                  <a:gd name="T56" fmla="*/ 56 w 81"/>
                  <a:gd name="T57" fmla="*/ 3 h 83"/>
                  <a:gd name="T58" fmla="*/ 48 w 81"/>
                  <a:gd name="T59" fmla="*/ 2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5"/>
                    </a:lnTo>
                    <a:lnTo>
                      <a:pt x="11" y="11"/>
                    </a:lnTo>
                    <a:lnTo>
                      <a:pt x="3" y="21"/>
                    </a:lnTo>
                    <a:lnTo>
                      <a:pt x="0" y="31"/>
                    </a:lnTo>
                    <a:lnTo>
                      <a:pt x="0" y="40"/>
                    </a:lnTo>
                    <a:lnTo>
                      <a:pt x="0" y="50"/>
                    </a:lnTo>
                    <a:lnTo>
                      <a:pt x="2" y="58"/>
                    </a:lnTo>
                    <a:lnTo>
                      <a:pt x="5" y="64"/>
                    </a:lnTo>
                    <a:lnTo>
                      <a:pt x="11" y="69"/>
                    </a:lnTo>
                    <a:lnTo>
                      <a:pt x="17" y="75"/>
                    </a:lnTo>
                    <a:lnTo>
                      <a:pt x="25" y="79"/>
                    </a:lnTo>
                    <a:lnTo>
                      <a:pt x="33" y="81"/>
                    </a:lnTo>
                    <a:lnTo>
                      <a:pt x="40" y="83"/>
                    </a:lnTo>
                    <a:lnTo>
                      <a:pt x="48" y="81"/>
                    </a:lnTo>
                    <a:lnTo>
                      <a:pt x="56" y="79"/>
                    </a:lnTo>
                    <a:lnTo>
                      <a:pt x="64" y="75"/>
                    </a:lnTo>
                    <a:lnTo>
                      <a:pt x="69" y="69"/>
                    </a:lnTo>
                    <a:lnTo>
                      <a:pt x="75" y="64"/>
                    </a:lnTo>
                    <a:lnTo>
                      <a:pt x="79" y="58"/>
                    </a:lnTo>
                    <a:lnTo>
                      <a:pt x="81" y="50"/>
                    </a:lnTo>
                    <a:lnTo>
                      <a:pt x="81" y="40"/>
                    </a:lnTo>
                    <a:lnTo>
                      <a:pt x="81" y="33"/>
                    </a:lnTo>
                    <a:lnTo>
                      <a:pt x="79" y="25"/>
                    </a:lnTo>
                    <a:lnTo>
                      <a:pt x="75" y="19"/>
                    </a:lnTo>
                    <a:lnTo>
                      <a:pt x="69" y="11"/>
                    </a:lnTo>
                    <a:lnTo>
                      <a:pt x="64" y="7"/>
                    </a:lnTo>
                    <a:lnTo>
                      <a:pt x="56" y="3"/>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1" name="Freeform 41"/>
              <p:cNvSpPr>
                <a:spLocks/>
              </p:cNvSpPr>
              <p:nvPr/>
            </p:nvSpPr>
            <p:spPr bwMode="auto">
              <a:xfrm>
                <a:off x="4722813" y="3614738"/>
                <a:ext cx="65088" cy="66675"/>
              </a:xfrm>
              <a:custGeom>
                <a:avLst/>
                <a:gdLst>
                  <a:gd name="T0" fmla="*/ 41 w 82"/>
                  <a:gd name="T1" fmla="*/ 0 h 83"/>
                  <a:gd name="T2" fmla="*/ 29 w 82"/>
                  <a:gd name="T3" fmla="*/ 2 h 83"/>
                  <a:gd name="T4" fmla="*/ 20 w 82"/>
                  <a:gd name="T5" fmla="*/ 6 h 83"/>
                  <a:gd name="T6" fmla="*/ 12 w 82"/>
                  <a:gd name="T7" fmla="*/ 11 h 83"/>
                  <a:gd name="T8" fmla="*/ 4 w 82"/>
                  <a:gd name="T9" fmla="*/ 21 h 83"/>
                  <a:gd name="T10" fmla="*/ 0 w 82"/>
                  <a:gd name="T11" fmla="*/ 31 h 83"/>
                  <a:gd name="T12" fmla="*/ 0 w 82"/>
                  <a:gd name="T13" fmla="*/ 41 h 83"/>
                  <a:gd name="T14" fmla="*/ 0 w 82"/>
                  <a:gd name="T15" fmla="*/ 48 h 83"/>
                  <a:gd name="T16" fmla="*/ 2 w 82"/>
                  <a:gd name="T17" fmla="*/ 56 h 83"/>
                  <a:gd name="T18" fmla="*/ 6 w 82"/>
                  <a:gd name="T19" fmla="*/ 64 h 83"/>
                  <a:gd name="T20" fmla="*/ 12 w 82"/>
                  <a:gd name="T21" fmla="*/ 70 h 83"/>
                  <a:gd name="T22" fmla="*/ 18 w 82"/>
                  <a:gd name="T23" fmla="*/ 75 h 83"/>
                  <a:gd name="T24" fmla="*/ 25 w 82"/>
                  <a:gd name="T25" fmla="*/ 79 h 83"/>
                  <a:gd name="T26" fmla="*/ 33 w 82"/>
                  <a:gd name="T27" fmla="*/ 81 h 83"/>
                  <a:gd name="T28" fmla="*/ 41 w 82"/>
                  <a:gd name="T29" fmla="*/ 83 h 83"/>
                  <a:gd name="T30" fmla="*/ 49 w 82"/>
                  <a:gd name="T31" fmla="*/ 81 h 83"/>
                  <a:gd name="T32" fmla="*/ 56 w 82"/>
                  <a:gd name="T33" fmla="*/ 79 h 83"/>
                  <a:gd name="T34" fmla="*/ 64 w 82"/>
                  <a:gd name="T35" fmla="*/ 75 h 83"/>
                  <a:gd name="T36" fmla="*/ 70 w 82"/>
                  <a:gd name="T37" fmla="*/ 70 h 83"/>
                  <a:gd name="T38" fmla="*/ 76 w 82"/>
                  <a:gd name="T39" fmla="*/ 64 h 83"/>
                  <a:gd name="T40" fmla="*/ 80 w 82"/>
                  <a:gd name="T41" fmla="*/ 56 h 83"/>
                  <a:gd name="T42" fmla="*/ 82 w 82"/>
                  <a:gd name="T43" fmla="*/ 48 h 83"/>
                  <a:gd name="T44" fmla="*/ 82 w 82"/>
                  <a:gd name="T45" fmla="*/ 41 h 83"/>
                  <a:gd name="T46" fmla="*/ 82 w 82"/>
                  <a:gd name="T47" fmla="*/ 33 h 83"/>
                  <a:gd name="T48" fmla="*/ 80 w 82"/>
                  <a:gd name="T49" fmla="*/ 25 h 83"/>
                  <a:gd name="T50" fmla="*/ 76 w 82"/>
                  <a:gd name="T51" fmla="*/ 17 h 83"/>
                  <a:gd name="T52" fmla="*/ 70 w 82"/>
                  <a:gd name="T53" fmla="*/ 11 h 83"/>
                  <a:gd name="T54" fmla="*/ 64 w 82"/>
                  <a:gd name="T55" fmla="*/ 6 h 83"/>
                  <a:gd name="T56" fmla="*/ 56 w 82"/>
                  <a:gd name="T57" fmla="*/ 4 h 83"/>
                  <a:gd name="T58" fmla="*/ 49 w 82"/>
                  <a:gd name="T59" fmla="*/ 0 h 83"/>
                  <a:gd name="T60" fmla="*/ 41 w 82"/>
                  <a:gd name="T6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83">
                    <a:moveTo>
                      <a:pt x="41" y="0"/>
                    </a:moveTo>
                    <a:lnTo>
                      <a:pt x="29" y="2"/>
                    </a:lnTo>
                    <a:lnTo>
                      <a:pt x="20" y="6"/>
                    </a:lnTo>
                    <a:lnTo>
                      <a:pt x="12" y="11"/>
                    </a:lnTo>
                    <a:lnTo>
                      <a:pt x="4" y="21"/>
                    </a:lnTo>
                    <a:lnTo>
                      <a:pt x="0" y="31"/>
                    </a:lnTo>
                    <a:lnTo>
                      <a:pt x="0" y="41"/>
                    </a:lnTo>
                    <a:lnTo>
                      <a:pt x="0" y="48"/>
                    </a:lnTo>
                    <a:lnTo>
                      <a:pt x="2" y="56"/>
                    </a:lnTo>
                    <a:lnTo>
                      <a:pt x="6" y="64"/>
                    </a:lnTo>
                    <a:lnTo>
                      <a:pt x="12" y="70"/>
                    </a:lnTo>
                    <a:lnTo>
                      <a:pt x="18" y="75"/>
                    </a:lnTo>
                    <a:lnTo>
                      <a:pt x="25" y="79"/>
                    </a:lnTo>
                    <a:lnTo>
                      <a:pt x="33" y="81"/>
                    </a:lnTo>
                    <a:lnTo>
                      <a:pt x="41" y="83"/>
                    </a:lnTo>
                    <a:lnTo>
                      <a:pt x="49" y="81"/>
                    </a:lnTo>
                    <a:lnTo>
                      <a:pt x="56" y="79"/>
                    </a:lnTo>
                    <a:lnTo>
                      <a:pt x="64" y="75"/>
                    </a:lnTo>
                    <a:lnTo>
                      <a:pt x="70" y="70"/>
                    </a:lnTo>
                    <a:lnTo>
                      <a:pt x="76" y="64"/>
                    </a:lnTo>
                    <a:lnTo>
                      <a:pt x="80" y="56"/>
                    </a:lnTo>
                    <a:lnTo>
                      <a:pt x="82" y="48"/>
                    </a:lnTo>
                    <a:lnTo>
                      <a:pt x="82" y="41"/>
                    </a:lnTo>
                    <a:lnTo>
                      <a:pt x="82" y="33"/>
                    </a:lnTo>
                    <a:lnTo>
                      <a:pt x="80" y="25"/>
                    </a:lnTo>
                    <a:lnTo>
                      <a:pt x="76" y="17"/>
                    </a:lnTo>
                    <a:lnTo>
                      <a:pt x="70" y="11"/>
                    </a:lnTo>
                    <a:lnTo>
                      <a:pt x="64" y="6"/>
                    </a:lnTo>
                    <a:lnTo>
                      <a:pt x="56" y="4"/>
                    </a:lnTo>
                    <a:lnTo>
                      <a:pt x="49"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2" name="Freeform 42"/>
              <p:cNvSpPr>
                <a:spLocks/>
              </p:cNvSpPr>
              <p:nvPr/>
            </p:nvSpPr>
            <p:spPr bwMode="auto">
              <a:xfrm>
                <a:off x="5075238" y="3744913"/>
                <a:ext cx="65088" cy="66675"/>
              </a:xfrm>
              <a:custGeom>
                <a:avLst/>
                <a:gdLst>
                  <a:gd name="T0" fmla="*/ 40 w 81"/>
                  <a:gd name="T1" fmla="*/ 0 h 83"/>
                  <a:gd name="T2" fmla="*/ 29 w 81"/>
                  <a:gd name="T3" fmla="*/ 2 h 83"/>
                  <a:gd name="T4" fmla="*/ 19 w 81"/>
                  <a:gd name="T5" fmla="*/ 6 h 83"/>
                  <a:gd name="T6" fmla="*/ 11 w 81"/>
                  <a:gd name="T7" fmla="*/ 11 h 83"/>
                  <a:gd name="T8" fmla="*/ 4 w 81"/>
                  <a:gd name="T9" fmla="*/ 21 h 83"/>
                  <a:gd name="T10" fmla="*/ 0 w 81"/>
                  <a:gd name="T11" fmla="*/ 31 h 83"/>
                  <a:gd name="T12" fmla="*/ 0 w 81"/>
                  <a:gd name="T13" fmla="*/ 42 h 83"/>
                  <a:gd name="T14" fmla="*/ 0 w 81"/>
                  <a:gd name="T15" fmla="*/ 50 h 83"/>
                  <a:gd name="T16" fmla="*/ 2 w 81"/>
                  <a:gd name="T17" fmla="*/ 58 h 83"/>
                  <a:gd name="T18" fmla="*/ 6 w 81"/>
                  <a:gd name="T19" fmla="*/ 64 h 83"/>
                  <a:gd name="T20" fmla="*/ 11 w 81"/>
                  <a:gd name="T21" fmla="*/ 70 h 83"/>
                  <a:gd name="T22" fmla="*/ 17 w 81"/>
                  <a:gd name="T23" fmla="*/ 75 h 83"/>
                  <a:gd name="T24" fmla="*/ 25 w 81"/>
                  <a:gd name="T25" fmla="*/ 79 h 83"/>
                  <a:gd name="T26" fmla="*/ 33 w 81"/>
                  <a:gd name="T27" fmla="*/ 81 h 83"/>
                  <a:gd name="T28" fmla="*/ 40 w 81"/>
                  <a:gd name="T29" fmla="*/ 83 h 83"/>
                  <a:gd name="T30" fmla="*/ 48 w 81"/>
                  <a:gd name="T31" fmla="*/ 81 h 83"/>
                  <a:gd name="T32" fmla="*/ 56 w 81"/>
                  <a:gd name="T33" fmla="*/ 79 h 83"/>
                  <a:gd name="T34" fmla="*/ 64 w 81"/>
                  <a:gd name="T35" fmla="*/ 75 h 83"/>
                  <a:gd name="T36" fmla="*/ 69 w 81"/>
                  <a:gd name="T37" fmla="*/ 70 h 83"/>
                  <a:gd name="T38" fmla="*/ 75 w 81"/>
                  <a:gd name="T39" fmla="*/ 64 h 83"/>
                  <a:gd name="T40" fmla="*/ 79 w 81"/>
                  <a:gd name="T41" fmla="*/ 58 h 83"/>
                  <a:gd name="T42" fmla="*/ 81 w 81"/>
                  <a:gd name="T43" fmla="*/ 50 h 83"/>
                  <a:gd name="T44" fmla="*/ 81 w 81"/>
                  <a:gd name="T45" fmla="*/ 42 h 83"/>
                  <a:gd name="T46" fmla="*/ 81 w 81"/>
                  <a:gd name="T47" fmla="*/ 33 h 83"/>
                  <a:gd name="T48" fmla="*/ 79 w 81"/>
                  <a:gd name="T49" fmla="*/ 25 h 83"/>
                  <a:gd name="T50" fmla="*/ 75 w 81"/>
                  <a:gd name="T51" fmla="*/ 19 h 83"/>
                  <a:gd name="T52" fmla="*/ 69 w 81"/>
                  <a:gd name="T53" fmla="*/ 11 h 83"/>
                  <a:gd name="T54" fmla="*/ 64 w 81"/>
                  <a:gd name="T55" fmla="*/ 8 h 83"/>
                  <a:gd name="T56" fmla="*/ 56 w 81"/>
                  <a:gd name="T57" fmla="*/ 4 h 83"/>
                  <a:gd name="T58" fmla="*/ 48 w 81"/>
                  <a:gd name="T59" fmla="*/ 2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6"/>
                    </a:lnTo>
                    <a:lnTo>
                      <a:pt x="11" y="11"/>
                    </a:lnTo>
                    <a:lnTo>
                      <a:pt x="4" y="21"/>
                    </a:lnTo>
                    <a:lnTo>
                      <a:pt x="0" y="31"/>
                    </a:lnTo>
                    <a:lnTo>
                      <a:pt x="0" y="42"/>
                    </a:lnTo>
                    <a:lnTo>
                      <a:pt x="0" y="50"/>
                    </a:lnTo>
                    <a:lnTo>
                      <a:pt x="2" y="58"/>
                    </a:lnTo>
                    <a:lnTo>
                      <a:pt x="6" y="64"/>
                    </a:lnTo>
                    <a:lnTo>
                      <a:pt x="11" y="70"/>
                    </a:lnTo>
                    <a:lnTo>
                      <a:pt x="17" y="75"/>
                    </a:lnTo>
                    <a:lnTo>
                      <a:pt x="25" y="79"/>
                    </a:lnTo>
                    <a:lnTo>
                      <a:pt x="33" y="81"/>
                    </a:lnTo>
                    <a:lnTo>
                      <a:pt x="40" y="83"/>
                    </a:lnTo>
                    <a:lnTo>
                      <a:pt x="48" y="81"/>
                    </a:lnTo>
                    <a:lnTo>
                      <a:pt x="56" y="79"/>
                    </a:lnTo>
                    <a:lnTo>
                      <a:pt x="64" y="75"/>
                    </a:lnTo>
                    <a:lnTo>
                      <a:pt x="69" y="70"/>
                    </a:lnTo>
                    <a:lnTo>
                      <a:pt x="75" y="64"/>
                    </a:lnTo>
                    <a:lnTo>
                      <a:pt x="79" y="58"/>
                    </a:lnTo>
                    <a:lnTo>
                      <a:pt x="81" y="50"/>
                    </a:lnTo>
                    <a:lnTo>
                      <a:pt x="81" y="42"/>
                    </a:lnTo>
                    <a:lnTo>
                      <a:pt x="81" y="33"/>
                    </a:lnTo>
                    <a:lnTo>
                      <a:pt x="79" y="25"/>
                    </a:lnTo>
                    <a:lnTo>
                      <a:pt x="75" y="19"/>
                    </a:lnTo>
                    <a:lnTo>
                      <a:pt x="69" y="11"/>
                    </a:lnTo>
                    <a:lnTo>
                      <a:pt x="64" y="8"/>
                    </a:lnTo>
                    <a:lnTo>
                      <a:pt x="56" y="4"/>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3" name="Freeform 43"/>
              <p:cNvSpPr>
                <a:spLocks/>
              </p:cNvSpPr>
              <p:nvPr/>
            </p:nvSpPr>
            <p:spPr bwMode="auto">
              <a:xfrm>
                <a:off x="5019675" y="3781425"/>
                <a:ext cx="66675" cy="65088"/>
              </a:xfrm>
              <a:custGeom>
                <a:avLst/>
                <a:gdLst>
                  <a:gd name="T0" fmla="*/ 41 w 83"/>
                  <a:gd name="T1" fmla="*/ 0 h 84"/>
                  <a:gd name="T2" fmla="*/ 31 w 83"/>
                  <a:gd name="T3" fmla="*/ 2 h 84"/>
                  <a:gd name="T4" fmla="*/ 21 w 83"/>
                  <a:gd name="T5" fmla="*/ 6 h 84"/>
                  <a:gd name="T6" fmla="*/ 12 w 83"/>
                  <a:gd name="T7" fmla="*/ 12 h 84"/>
                  <a:gd name="T8" fmla="*/ 6 w 83"/>
                  <a:gd name="T9" fmla="*/ 22 h 84"/>
                  <a:gd name="T10" fmla="*/ 2 w 83"/>
                  <a:gd name="T11" fmla="*/ 31 h 84"/>
                  <a:gd name="T12" fmla="*/ 0 w 83"/>
                  <a:gd name="T13" fmla="*/ 43 h 84"/>
                  <a:gd name="T14" fmla="*/ 2 w 83"/>
                  <a:gd name="T15" fmla="*/ 51 h 84"/>
                  <a:gd name="T16" fmla="*/ 4 w 83"/>
                  <a:gd name="T17" fmla="*/ 59 h 84"/>
                  <a:gd name="T18" fmla="*/ 8 w 83"/>
                  <a:gd name="T19" fmla="*/ 64 h 84"/>
                  <a:gd name="T20" fmla="*/ 12 w 83"/>
                  <a:gd name="T21" fmla="*/ 72 h 84"/>
                  <a:gd name="T22" fmla="*/ 19 w 83"/>
                  <a:gd name="T23" fmla="*/ 76 h 84"/>
                  <a:gd name="T24" fmla="*/ 25 w 83"/>
                  <a:gd name="T25" fmla="*/ 80 h 84"/>
                  <a:gd name="T26" fmla="*/ 33 w 83"/>
                  <a:gd name="T27" fmla="*/ 84 h 84"/>
                  <a:gd name="T28" fmla="*/ 41 w 83"/>
                  <a:gd name="T29" fmla="*/ 84 h 84"/>
                  <a:gd name="T30" fmla="*/ 50 w 83"/>
                  <a:gd name="T31" fmla="*/ 84 h 84"/>
                  <a:gd name="T32" fmla="*/ 58 w 83"/>
                  <a:gd name="T33" fmla="*/ 80 h 84"/>
                  <a:gd name="T34" fmla="*/ 64 w 83"/>
                  <a:gd name="T35" fmla="*/ 76 h 84"/>
                  <a:gd name="T36" fmla="*/ 70 w 83"/>
                  <a:gd name="T37" fmla="*/ 72 h 84"/>
                  <a:gd name="T38" fmla="*/ 76 w 83"/>
                  <a:gd name="T39" fmla="*/ 64 h 84"/>
                  <a:gd name="T40" fmla="*/ 79 w 83"/>
                  <a:gd name="T41" fmla="*/ 59 h 84"/>
                  <a:gd name="T42" fmla="*/ 81 w 83"/>
                  <a:gd name="T43" fmla="*/ 51 h 84"/>
                  <a:gd name="T44" fmla="*/ 83 w 83"/>
                  <a:gd name="T45" fmla="*/ 43 h 84"/>
                  <a:gd name="T46" fmla="*/ 81 w 83"/>
                  <a:gd name="T47" fmla="*/ 33 h 84"/>
                  <a:gd name="T48" fmla="*/ 79 w 83"/>
                  <a:gd name="T49" fmla="*/ 26 h 84"/>
                  <a:gd name="T50" fmla="*/ 76 w 83"/>
                  <a:gd name="T51" fmla="*/ 20 h 84"/>
                  <a:gd name="T52" fmla="*/ 70 w 83"/>
                  <a:gd name="T53" fmla="*/ 12 h 84"/>
                  <a:gd name="T54" fmla="*/ 64 w 83"/>
                  <a:gd name="T55" fmla="*/ 8 h 84"/>
                  <a:gd name="T56" fmla="*/ 58 w 83"/>
                  <a:gd name="T57" fmla="*/ 4 h 84"/>
                  <a:gd name="T58" fmla="*/ 50 w 83"/>
                  <a:gd name="T59" fmla="*/ 2 h 84"/>
                  <a:gd name="T60" fmla="*/ 41 w 83"/>
                  <a:gd name="T61" fmla="*/ 0 h 84"/>
                  <a:gd name="T62" fmla="*/ 41 w 83"/>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41" y="0"/>
                    </a:moveTo>
                    <a:lnTo>
                      <a:pt x="31" y="2"/>
                    </a:lnTo>
                    <a:lnTo>
                      <a:pt x="21" y="6"/>
                    </a:lnTo>
                    <a:lnTo>
                      <a:pt x="12" y="12"/>
                    </a:lnTo>
                    <a:lnTo>
                      <a:pt x="6" y="22"/>
                    </a:lnTo>
                    <a:lnTo>
                      <a:pt x="2" y="31"/>
                    </a:lnTo>
                    <a:lnTo>
                      <a:pt x="0" y="43"/>
                    </a:lnTo>
                    <a:lnTo>
                      <a:pt x="2" y="51"/>
                    </a:lnTo>
                    <a:lnTo>
                      <a:pt x="4" y="59"/>
                    </a:lnTo>
                    <a:lnTo>
                      <a:pt x="8" y="64"/>
                    </a:lnTo>
                    <a:lnTo>
                      <a:pt x="12" y="72"/>
                    </a:lnTo>
                    <a:lnTo>
                      <a:pt x="19" y="76"/>
                    </a:lnTo>
                    <a:lnTo>
                      <a:pt x="25" y="80"/>
                    </a:lnTo>
                    <a:lnTo>
                      <a:pt x="33" y="84"/>
                    </a:lnTo>
                    <a:lnTo>
                      <a:pt x="41" y="84"/>
                    </a:lnTo>
                    <a:lnTo>
                      <a:pt x="50" y="84"/>
                    </a:lnTo>
                    <a:lnTo>
                      <a:pt x="58" y="80"/>
                    </a:lnTo>
                    <a:lnTo>
                      <a:pt x="64" y="76"/>
                    </a:lnTo>
                    <a:lnTo>
                      <a:pt x="70" y="72"/>
                    </a:lnTo>
                    <a:lnTo>
                      <a:pt x="76" y="64"/>
                    </a:lnTo>
                    <a:lnTo>
                      <a:pt x="79" y="59"/>
                    </a:lnTo>
                    <a:lnTo>
                      <a:pt x="81" y="51"/>
                    </a:lnTo>
                    <a:lnTo>
                      <a:pt x="83" y="43"/>
                    </a:lnTo>
                    <a:lnTo>
                      <a:pt x="81" y="33"/>
                    </a:lnTo>
                    <a:lnTo>
                      <a:pt x="79" y="26"/>
                    </a:lnTo>
                    <a:lnTo>
                      <a:pt x="76" y="20"/>
                    </a:lnTo>
                    <a:lnTo>
                      <a:pt x="70" y="12"/>
                    </a:lnTo>
                    <a:lnTo>
                      <a:pt x="64" y="8"/>
                    </a:lnTo>
                    <a:lnTo>
                      <a:pt x="58" y="4"/>
                    </a:lnTo>
                    <a:lnTo>
                      <a:pt x="50"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4" name="Freeform 44"/>
              <p:cNvSpPr>
                <a:spLocks/>
              </p:cNvSpPr>
              <p:nvPr/>
            </p:nvSpPr>
            <p:spPr bwMode="auto">
              <a:xfrm>
                <a:off x="4522788" y="3732213"/>
                <a:ext cx="66675" cy="65088"/>
              </a:xfrm>
              <a:custGeom>
                <a:avLst/>
                <a:gdLst>
                  <a:gd name="T0" fmla="*/ 43 w 84"/>
                  <a:gd name="T1" fmla="*/ 0 h 84"/>
                  <a:gd name="T2" fmla="*/ 31 w 84"/>
                  <a:gd name="T3" fmla="*/ 2 h 84"/>
                  <a:gd name="T4" fmla="*/ 22 w 84"/>
                  <a:gd name="T5" fmla="*/ 6 h 84"/>
                  <a:gd name="T6" fmla="*/ 12 w 84"/>
                  <a:gd name="T7" fmla="*/ 12 h 84"/>
                  <a:gd name="T8" fmla="*/ 6 w 84"/>
                  <a:gd name="T9" fmla="*/ 22 h 84"/>
                  <a:gd name="T10" fmla="*/ 2 w 84"/>
                  <a:gd name="T11" fmla="*/ 31 h 84"/>
                  <a:gd name="T12" fmla="*/ 0 w 84"/>
                  <a:gd name="T13" fmla="*/ 43 h 84"/>
                  <a:gd name="T14" fmla="*/ 2 w 84"/>
                  <a:gd name="T15" fmla="*/ 51 h 84"/>
                  <a:gd name="T16" fmla="*/ 4 w 84"/>
                  <a:gd name="T17" fmla="*/ 58 h 84"/>
                  <a:gd name="T18" fmla="*/ 8 w 84"/>
                  <a:gd name="T19" fmla="*/ 64 h 84"/>
                  <a:gd name="T20" fmla="*/ 12 w 84"/>
                  <a:gd name="T21" fmla="*/ 72 h 84"/>
                  <a:gd name="T22" fmla="*/ 20 w 84"/>
                  <a:gd name="T23" fmla="*/ 76 h 84"/>
                  <a:gd name="T24" fmla="*/ 26 w 84"/>
                  <a:gd name="T25" fmla="*/ 80 h 84"/>
                  <a:gd name="T26" fmla="*/ 33 w 84"/>
                  <a:gd name="T27" fmla="*/ 84 h 84"/>
                  <a:gd name="T28" fmla="*/ 43 w 84"/>
                  <a:gd name="T29" fmla="*/ 84 h 84"/>
                  <a:gd name="T30" fmla="*/ 51 w 84"/>
                  <a:gd name="T31" fmla="*/ 84 h 84"/>
                  <a:gd name="T32" fmla="*/ 59 w 84"/>
                  <a:gd name="T33" fmla="*/ 80 h 84"/>
                  <a:gd name="T34" fmla="*/ 64 w 84"/>
                  <a:gd name="T35" fmla="*/ 76 h 84"/>
                  <a:gd name="T36" fmla="*/ 72 w 84"/>
                  <a:gd name="T37" fmla="*/ 72 h 84"/>
                  <a:gd name="T38" fmla="*/ 76 w 84"/>
                  <a:gd name="T39" fmla="*/ 64 h 84"/>
                  <a:gd name="T40" fmla="*/ 80 w 84"/>
                  <a:gd name="T41" fmla="*/ 58 h 84"/>
                  <a:gd name="T42" fmla="*/ 82 w 84"/>
                  <a:gd name="T43" fmla="*/ 51 h 84"/>
                  <a:gd name="T44" fmla="*/ 84 w 84"/>
                  <a:gd name="T45" fmla="*/ 43 h 84"/>
                  <a:gd name="T46" fmla="*/ 82 w 84"/>
                  <a:gd name="T47" fmla="*/ 33 h 84"/>
                  <a:gd name="T48" fmla="*/ 80 w 84"/>
                  <a:gd name="T49" fmla="*/ 26 h 84"/>
                  <a:gd name="T50" fmla="*/ 76 w 84"/>
                  <a:gd name="T51" fmla="*/ 20 h 84"/>
                  <a:gd name="T52" fmla="*/ 72 w 84"/>
                  <a:gd name="T53" fmla="*/ 12 h 84"/>
                  <a:gd name="T54" fmla="*/ 64 w 84"/>
                  <a:gd name="T55" fmla="*/ 8 h 84"/>
                  <a:gd name="T56" fmla="*/ 59 w 84"/>
                  <a:gd name="T57" fmla="*/ 4 h 84"/>
                  <a:gd name="T58" fmla="*/ 51 w 84"/>
                  <a:gd name="T59" fmla="*/ 2 h 84"/>
                  <a:gd name="T60" fmla="*/ 43 w 84"/>
                  <a:gd name="T61" fmla="*/ 0 h 84"/>
                  <a:gd name="T62" fmla="*/ 43 w 84"/>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4">
                    <a:moveTo>
                      <a:pt x="43" y="0"/>
                    </a:moveTo>
                    <a:lnTo>
                      <a:pt x="31" y="2"/>
                    </a:lnTo>
                    <a:lnTo>
                      <a:pt x="22" y="6"/>
                    </a:lnTo>
                    <a:lnTo>
                      <a:pt x="12" y="12"/>
                    </a:lnTo>
                    <a:lnTo>
                      <a:pt x="6" y="22"/>
                    </a:lnTo>
                    <a:lnTo>
                      <a:pt x="2" y="31"/>
                    </a:lnTo>
                    <a:lnTo>
                      <a:pt x="0" y="43"/>
                    </a:lnTo>
                    <a:lnTo>
                      <a:pt x="2" y="51"/>
                    </a:lnTo>
                    <a:lnTo>
                      <a:pt x="4" y="58"/>
                    </a:lnTo>
                    <a:lnTo>
                      <a:pt x="8" y="64"/>
                    </a:lnTo>
                    <a:lnTo>
                      <a:pt x="12" y="72"/>
                    </a:lnTo>
                    <a:lnTo>
                      <a:pt x="20" y="76"/>
                    </a:lnTo>
                    <a:lnTo>
                      <a:pt x="26" y="80"/>
                    </a:lnTo>
                    <a:lnTo>
                      <a:pt x="33" y="84"/>
                    </a:lnTo>
                    <a:lnTo>
                      <a:pt x="43" y="84"/>
                    </a:lnTo>
                    <a:lnTo>
                      <a:pt x="51" y="84"/>
                    </a:lnTo>
                    <a:lnTo>
                      <a:pt x="59" y="80"/>
                    </a:lnTo>
                    <a:lnTo>
                      <a:pt x="64" y="76"/>
                    </a:lnTo>
                    <a:lnTo>
                      <a:pt x="72" y="72"/>
                    </a:lnTo>
                    <a:lnTo>
                      <a:pt x="76" y="64"/>
                    </a:lnTo>
                    <a:lnTo>
                      <a:pt x="80" y="58"/>
                    </a:lnTo>
                    <a:lnTo>
                      <a:pt x="82" y="51"/>
                    </a:lnTo>
                    <a:lnTo>
                      <a:pt x="84" y="43"/>
                    </a:lnTo>
                    <a:lnTo>
                      <a:pt x="82" y="33"/>
                    </a:lnTo>
                    <a:lnTo>
                      <a:pt x="80" y="26"/>
                    </a:lnTo>
                    <a:lnTo>
                      <a:pt x="76" y="20"/>
                    </a:lnTo>
                    <a:lnTo>
                      <a:pt x="72" y="12"/>
                    </a:lnTo>
                    <a:lnTo>
                      <a:pt x="64" y="8"/>
                    </a:lnTo>
                    <a:lnTo>
                      <a:pt x="59"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5" name="Freeform 45"/>
              <p:cNvSpPr>
                <a:spLocks/>
              </p:cNvSpPr>
              <p:nvPr/>
            </p:nvSpPr>
            <p:spPr bwMode="auto">
              <a:xfrm>
                <a:off x="4459288" y="3740150"/>
                <a:ext cx="66675" cy="65088"/>
              </a:xfrm>
              <a:custGeom>
                <a:avLst/>
                <a:gdLst>
                  <a:gd name="T0" fmla="*/ 43 w 83"/>
                  <a:gd name="T1" fmla="*/ 0 h 81"/>
                  <a:gd name="T2" fmla="*/ 31 w 83"/>
                  <a:gd name="T3" fmla="*/ 0 h 81"/>
                  <a:gd name="T4" fmla="*/ 21 w 83"/>
                  <a:gd name="T5" fmla="*/ 4 h 81"/>
                  <a:gd name="T6" fmla="*/ 14 w 83"/>
                  <a:gd name="T7" fmla="*/ 12 h 81"/>
                  <a:gd name="T8" fmla="*/ 6 w 83"/>
                  <a:gd name="T9" fmla="*/ 19 h 81"/>
                  <a:gd name="T10" fmla="*/ 2 w 83"/>
                  <a:gd name="T11" fmla="*/ 29 h 81"/>
                  <a:gd name="T12" fmla="*/ 0 w 83"/>
                  <a:gd name="T13" fmla="*/ 41 h 81"/>
                  <a:gd name="T14" fmla="*/ 2 w 83"/>
                  <a:gd name="T15" fmla="*/ 48 h 81"/>
                  <a:gd name="T16" fmla="*/ 4 w 83"/>
                  <a:gd name="T17" fmla="*/ 56 h 81"/>
                  <a:gd name="T18" fmla="*/ 8 w 83"/>
                  <a:gd name="T19" fmla="*/ 64 h 81"/>
                  <a:gd name="T20" fmla="*/ 14 w 83"/>
                  <a:gd name="T21" fmla="*/ 70 h 81"/>
                  <a:gd name="T22" fmla="*/ 19 w 83"/>
                  <a:gd name="T23" fmla="*/ 76 h 81"/>
                  <a:gd name="T24" fmla="*/ 27 w 83"/>
                  <a:gd name="T25" fmla="*/ 79 h 81"/>
                  <a:gd name="T26" fmla="*/ 33 w 83"/>
                  <a:gd name="T27" fmla="*/ 81 h 81"/>
                  <a:gd name="T28" fmla="*/ 43 w 83"/>
                  <a:gd name="T29" fmla="*/ 81 h 81"/>
                  <a:gd name="T30" fmla="*/ 50 w 83"/>
                  <a:gd name="T31" fmla="*/ 81 h 81"/>
                  <a:gd name="T32" fmla="*/ 58 w 83"/>
                  <a:gd name="T33" fmla="*/ 79 h 81"/>
                  <a:gd name="T34" fmla="*/ 64 w 83"/>
                  <a:gd name="T35" fmla="*/ 76 h 81"/>
                  <a:gd name="T36" fmla="*/ 72 w 83"/>
                  <a:gd name="T37" fmla="*/ 70 h 81"/>
                  <a:gd name="T38" fmla="*/ 76 w 83"/>
                  <a:gd name="T39" fmla="*/ 64 h 81"/>
                  <a:gd name="T40" fmla="*/ 79 w 83"/>
                  <a:gd name="T41" fmla="*/ 56 h 81"/>
                  <a:gd name="T42" fmla="*/ 83 w 83"/>
                  <a:gd name="T43" fmla="*/ 48 h 81"/>
                  <a:gd name="T44" fmla="*/ 83 w 83"/>
                  <a:gd name="T45" fmla="*/ 41 h 81"/>
                  <a:gd name="T46" fmla="*/ 83 w 83"/>
                  <a:gd name="T47" fmla="*/ 33 h 81"/>
                  <a:gd name="T48" fmla="*/ 79 w 83"/>
                  <a:gd name="T49" fmla="*/ 25 h 81"/>
                  <a:gd name="T50" fmla="*/ 76 w 83"/>
                  <a:gd name="T51" fmla="*/ 17 h 81"/>
                  <a:gd name="T52" fmla="*/ 72 w 83"/>
                  <a:gd name="T53" fmla="*/ 12 h 81"/>
                  <a:gd name="T54" fmla="*/ 64 w 83"/>
                  <a:gd name="T55" fmla="*/ 6 h 81"/>
                  <a:gd name="T56" fmla="*/ 58 w 83"/>
                  <a:gd name="T57" fmla="*/ 2 h 81"/>
                  <a:gd name="T58" fmla="*/ 50 w 83"/>
                  <a:gd name="T59" fmla="*/ 0 h 81"/>
                  <a:gd name="T60" fmla="*/ 43 w 83"/>
                  <a:gd name="T61" fmla="*/ 0 h 81"/>
                  <a:gd name="T62" fmla="*/ 43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3" y="0"/>
                    </a:moveTo>
                    <a:lnTo>
                      <a:pt x="31" y="0"/>
                    </a:lnTo>
                    <a:lnTo>
                      <a:pt x="21" y="4"/>
                    </a:lnTo>
                    <a:lnTo>
                      <a:pt x="14" y="12"/>
                    </a:lnTo>
                    <a:lnTo>
                      <a:pt x="6" y="19"/>
                    </a:lnTo>
                    <a:lnTo>
                      <a:pt x="2" y="29"/>
                    </a:lnTo>
                    <a:lnTo>
                      <a:pt x="0" y="41"/>
                    </a:lnTo>
                    <a:lnTo>
                      <a:pt x="2" y="48"/>
                    </a:lnTo>
                    <a:lnTo>
                      <a:pt x="4" y="56"/>
                    </a:lnTo>
                    <a:lnTo>
                      <a:pt x="8" y="64"/>
                    </a:lnTo>
                    <a:lnTo>
                      <a:pt x="14" y="70"/>
                    </a:lnTo>
                    <a:lnTo>
                      <a:pt x="19" y="76"/>
                    </a:lnTo>
                    <a:lnTo>
                      <a:pt x="27" y="79"/>
                    </a:lnTo>
                    <a:lnTo>
                      <a:pt x="33" y="81"/>
                    </a:lnTo>
                    <a:lnTo>
                      <a:pt x="43" y="81"/>
                    </a:lnTo>
                    <a:lnTo>
                      <a:pt x="50" y="81"/>
                    </a:lnTo>
                    <a:lnTo>
                      <a:pt x="58" y="79"/>
                    </a:lnTo>
                    <a:lnTo>
                      <a:pt x="64" y="76"/>
                    </a:lnTo>
                    <a:lnTo>
                      <a:pt x="72" y="70"/>
                    </a:lnTo>
                    <a:lnTo>
                      <a:pt x="76" y="64"/>
                    </a:lnTo>
                    <a:lnTo>
                      <a:pt x="79" y="56"/>
                    </a:lnTo>
                    <a:lnTo>
                      <a:pt x="83" y="48"/>
                    </a:lnTo>
                    <a:lnTo>
                      <a:pt x="83" y="41"/>
                    </a:lnTo>
                    <a:lnTo>
                      <a:pt x="83" y="33"/>
                    </a:lnTo>
                    <a:lnTo>
                      <a:pt x="79" y="25"/>
                    </a:lnTo>
                    <a:lnTo>
                      <a:pt x="76" y="17"/>
                    </a:lnTo>
                    <a:lnTo>
                      <a:pt x="72" y="12"/>
                    </a:lnTo>
                    <a:lnTo>
                      <a:pt x="64" y="6"/>
                    </a:lnTo>
                    <a:lnTo>
                      <a:pt x="58" y="2"/>
                    </a:lnTo>
                    <a:lnTo>
                      <a:pt x="50" y="0"/>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6" name="Freeform 46"/>
              <p:cNvSpPr>
                <a:spLocks/>
              </p:cNvSpPr>
              <p:nvPr/>
            </p:nvSpPr>
            <p:spPr bwMode="auto">
              <a:xfrm>
                <a:off x="3994150" y="3843338"/>
                <a:ext cx="66675" cy="66675"/>
              </a:xfrm>
              <a:custGeom>
                <a:avLst/>
                <a:gdLst>
                  <a:gd name="T0" fmla="*/ 41 w 83"/>
                  <a:gd name="T1" fmla="*/ 0 h 83"/>
                  <a:gd name="T2" fmla="*/ 31 w 83"/>
                  <a:gd name="T3" fmla="*/ 2 h 83"/>
                  <a:gd name="T4" fmla="*/ 21 w 83"/>
                  <a:gd name="T5" fmla="*/ 6 h 83"/>
                  <a:gd name="T6" fmla="*/ 12 w 83"/>
                  <a:gd name="T7" fmla="*/ 12 h 83"/>
                  <a:gd name="T8" fmla="*/ 6 w 83"/>
                  <a:gd name="T9" fmla="*/ 21 h 83"/>
                  <a:gd name="T10" fmla="*/ 2 w 83"/>
                  <a:gd name="T11" fmla="*/ 31 h 83"/>
                  <a:gd name="T12" fmla="*/ 0 w 83"/>
                  <a:gd name="T13" fmla="*/ 43 h 83"/>
                  <a:gd name="T14" fmla="*/ 2 w 83"/>
                  <a:gd name="T15" fmla="*/ 50 h 83"/>
                  <a:gd name="T16" fmla="*/ 4 w 83"/>
                  <a:gd name="T17" fmla="*/ 58 h 83"/>
                  <a:gd name="T18" fmla="*/ 8 w 83"/>
                  <a:gd name="T19" fmla="*/ 64 h 83"/>
                  <a:gd name="T20" fmla="*/ 12 w 83"/>
                  <a:gd name="T21" fmla="*/ 70 h 83"/>
                  <a:gd name="T22" fmla="*/ 19 w 83"/>
                  <a:gd name="T23" fmla="*/ 76 h 83"/>
                  <a:gd name="T24" fmla="*/ 25 w 83"/>
                  <a:gd name="T25" fmla="*/ 79 h 83"/>
                  <a:gd name="T26" fmla="*/ 33 w 83"/>
                  <a:gd name="T27" fmla="*/ 81 h 83"/>
                  <a:gd name="T28" fmla="*/ 41 w 83"/>
                  <a:gd name="T29" fmla="*/ 83 h 83"/>
                  <a:gd name="T30" fmla="*/ 50 w 83"/>
                  <a:gd name="T31" fmla="*/ 81 h 83"/>
                  <a:gd name="T32" fmla="*/ 58 w 83"/>
                  <a:gd name="T33" fmla="*/ 79 h 83"/>
                  <a:gd name="T34" fmla="*/ 64 w 83"/>
                  <a:gd name="T35" fmla="*/ 76 h 83"/>
                  <a:gd name="T36" fmla="*/ 70 w 83"/>
                  <a:gd name="T37" fmla="*/ 70 h 83"/>
                  <a:gd name="T38" fmla="*/ 76 w 83"/>
                  <a:gd name="T39" fmla="*/ 64 h 83"/>
                  <a:gd name="T40" fmla="*/ 79 w 83"/>
                  <a:gd name="T41" fmla="*/ 58 h 83"/>
                  <a:gd name="T42" fmla="*/ 81 w 83"/>
                  <a:gd name="T43" fmla="*/ 50 h 83"/>
                  <a:gd name="T44" fmla="*/ 83 w 83"/>
                  <a:gd name="T45" fmla="*/ 43 h 83"/>
                  <a:gd name="T46" fmla="*/ 81 w 83"/>
                  <a:gd name="T47" fmla="*/ 33 h 83"/>
                  <a:gd name="T48" fmla="*/ 79 w 83"/>
                  <a:gd name="T49" fmla="*/ 25 h 83"/>
                  <a:gd name="T50" fmla="*/ 76 w 83"/>
                  <a:gd name="T51" fmla="*/ 19 h 83"/>
                  <a:gd name="T52" fmla="*/ 70 w 83"/>
                  <a:gd name="T53" fmla="*/ 12 h 83"/>
                  <a:gd name="T54" fmla="*/ 64 w 83"/>
                  <a:gd name="T55" fmla="*/ 8 h 83"/>
                  <a:gd name="T56" fmla="*/ 58 w 83"/>
                  <a:gd name="T57" fmla="*/ 4 h 83"/>
                  <a:gd name="T58" fmla="*/ 50 w 83"/>
                  <a:gd name="T59" fmla="*/ 2 h 83"/>
                  <a:gd name="T60" fmla="*/ 41 w 83"/>
                  <a:gd name="T61" fmla="*/ 0 h 83"/>
                  <a:gd name="T62" fmla="*/ 41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1" y="0"/>
                    </a:moveTo>
                    <a:lnTo>
                      <a:pt x="31" y="2"/>
                    </a:lnTo>
                    <a:lnTo>
                      <a:pt x="21" y="6"/>
                    </a:lnTo>
                    <a:lnTo>
                      <a:pt x="12" y="12"/>
                    </a:lnTo>
                    <a:lnTo>
                      <a:pt x="6" y="21"/>
                    </a:lnTo>
                    <a:lnTo>
                      <a:pt x="2" y="31"/>
                    </a:lnTo>
                    <a:lnTo>
                      <a:pt x="0" y="43"/>
                    </a:lnTo>
                    <a:lnTo>
                      <a:pt x="2" y="50"/>
                    </a:lnTo>
                    <a:lnTo>
                      <a:pt x="4" y="58"/>
                    </a:lnTo>
                    <a:lnTo>
                      <a:pt x="8" y="64"/>
                    </a:lnTo>
                    <a:lnTo>
                      <a:pt x="12" y="70"/>
                    </a:lnTo>
                    <a:lnTo>
                      <a:pt x="19" y="76"/>
                    </a:lnTo>
                    <a:lnTo>
                      <a:pt x="25" y="79"/>
                    </a:lnTo>
                    <a:lnTo>
                      <a:pt x="33" y="81"/>
                    </a:lnTo>
                    <a:lnTo>
                      <a:pt x="41" y="83"/>
                    </a:lnTo>
                    <a:lnTo>
                      <a:pt x="50" y="81"/>
                    </a:lnTo>
                    <a:lnTo>
                      <a:pt x="58" y="79"/>
                    </a:lnTo>
                    <a:lnTo>
                      <a:pt x="64" y="76"/>
                    </a:lnTo>
                    <a:lnTo>
                      <a:pt x="70" y="70"/>
                    </a:lnTo>
                    <a:lnTo>
                      <a:pt x="76" y="64"/>
                    </a:lnTo>
                    <a:lnTo>
                      <a:pt x="79" y="58"/>
                    </a:lnTo>
                    <a:lnTo>
                      <a:pt x="81" y="50"/>
                    </a:lnTo>
                    <a:lnTo>
                      <a:pt x="83" y="43"/>
                    </a:lnTo>
                    <a:lnTo>
                      <a:pt x="81" y="33"/>
                    </a:lnTo>
                    <a:lnTo>
                      <a:pt x="79" y="25"/>
                    </a:lnTo>
                    <a:lnTo>
                      <a:pt x="76" y="19"/>
                    </a:lnTo>
                    <a:lnTo>
                      <a:pt x="70" y="12"/>
                    </a:lnTo>
                    <a:lnTo>
                      <a:pt x="64" y="8"/>
                    </a:lnTo>
                    <a:lnTo>
                      <a:pt x="58" y="4"/>
                    </a:lnTo>
                    <a:lnTo>
                      <a:pt x="50"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7" name="Freeform 47"/>
              <p:cNvSpPr>
                <a:spLocks/>
              </p:cNvSpPr>
              <p:nvPr/>
            </p:nvSpPr>
            <p:spPr bwMode="auto">
              <a:xfrm>
                <a:off x="4122738" y="3852863"/>
                <a:ext cx="65088" cy="65088"/>
              </a:xfrm>
              <a:custGeom>
                <a:avLst/>
                <a:gdLst>
                  <a:gd name="T0" fmla="*/ 40 w 81"/>
                  <a:gd name="T1" fmla="*/ 0 h 81"/>
                  <a:gd name="T2" fmla="*/ 29 w 81"/>
                  <a:gd name="T3" fmla="*/ 0 h 81"/>
                  <a:gd name="T4" fmla="*/ 19 w 81"/>
                  <a:gd name="T5" fmla="*/ 3 h 81"/>
                  <a:gd name="T6" fmla="*/ 11 w 81"/>
                  <a:gd name="T7" fmla="*/ 11 h 81"/>
                  <a:gd name="T8" fmla="*/ 4 w 81"/>
                  <a:gd name="T9" fmla="*/ 19 h 81"/>
                  <a:gd name="T10" fmla="*/ 0 w 81"/>
                  <a:gd name="T11" fmla="*/ 29 h 81"/>
                  <a:gd name="T12" fmla="*/ 0 w 81"/>
                  <a:gd name="T13" fmla="*/ 40 h 81"/>
                  <a:gd name="T14" fmla="*/ 0 w 81"/>
                  <a:gd name="T15" fmla="*/ 48 h 81"/>
                  <a:gd name="T16" fmla="*/ 2 w 81"/>
                  <a:gd name="T17" fmla="*/ 56 h 81"/>
                  <a:gd name="T18" fmla="*/ 6 w 81"/>
                  <a:gd name="T19" fmla="*/ 64 h 81"/>
                  <a:gd name="T20" fmla="*/ 11 w 81"/>
                  <a:gd name="T21" fmla="*/ 69 h 81"/>
                  <a:gd name="T22" fmla="*/ 17 w 81"/>
                  <a:gd name="T23" fmla="*/ 75 h 81"/>
                  <a:gd name="T24" fmla="*/ 25 w 81"/>
                  <a:gd name="T25" fmla="*/ 79 h 81"/>
                  <a:gd name="T26" fmla="*/ 33 w 81"/>
                  <a:gd name="T27" fmla="*/ 81 h 81"/>
                  <a:gd name="T28" fmla="*/ 40 w 81"/>
                  <a:gd name="T29" fmla="*/ 81 h 81"/>
                  <a:gd name="T30" fmla="*/ 48 w 81"/>
                  <a:gd name="T31" fmla="*/ 81 h 81"/>
                  <a:gd name="T32" fmla="*/ 56 w 81"/>
                  <a:gd name="T33" fmla="*/ 79 h 81"/>
                  <a:gd name="T34" fmla="*/ 64 w 81"/>
                  <a:gd name="T35" fmla="*/ 75 h 81"/>
                  <a:gd name="T36" fmla="*/ 70 w 81"/>
                  <a:gd name="T37" fmla="*/ 69 h 81"/>
                  <a:gd name="T38" fmla="*/ 75 w 81"/>
                  <a:gd name="T39" fmla="*/ 64 h 81"/>
                  <a:gd name="T40" fmla="*/ 79 w 81"/>
                  <a:gd name="T41" fmla="*/ 56 h 81"/>
                  <a:gd name="T42" fmla="*/ 81 w 81"/>
                  <a:gd name="T43" fmla="*/ 48 h 81"/>
                  <a:gd name="T44" fmla="*/ 81 w 81"/>
                  <a:gd name="T45" fmla="*/ 40 h 81"/>
                  <a:gd name="T46" fmla="*/ 81 w 81"/>
                  <a:gd name="T47" fmla="*/ 33 h 81"/>
                  <a:gd name="T48" fmla="*/ 79 w 81"/>
                  <a:gd name="T49" fmla="*/ 25 h 81"/>
                  <a:gd name="T50" fmla="*/ 75 w 81"/>
                  <a:gd name="T51" fmla="*/ 17 h 81"/>
                  <a:gd name="T52" fmla="*/ 70 w 81"/>
                  <a:gd name="T53" fmla="*/ 11 h 81"/>
                  <a:gd name="T54" fmla="*/ 64 w 81"/>
                  <a:gd name="T55" fmla="*/ 5 h 81"/>
                  <a:gd name="T56" fmla="*/ 56 w 81"/>
                  <a:gd name="T57" fmla="*/ 1 h 81"/>
                  <a:gd name="T58" fmla="*/ 48 w 81"/>
                  <a:gd name="T59" fmla="*/ 0 h 81"/>
                  <a:gd name="T60" fmla="*/ 40 w 81"/>
                  <a:gd name="T61" fmla="*/ 0 h 81"/>
                  <a:gd name="T62" fmla="*/ 40 w 81"/>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1">
                    <a:moveTo>
                      <a:pt x="40" y="0"/>
                    </a:moveTo>
                    <a:lnTo>
                      <a:pt x="29" y="0"/>
                    </a:lnTo>
                    <a:lnTo>
                      <a:pt x="19" y="3"/>
                    </a:lnTo>
                    <a:lnTo>
                      <a:pt x="11" y="11"/>
                    </a:lnTo>
                    <a:lnTo>
                      <a:pt x="4" y="19"/>
                    </a:lnTo>
                    <a:lnTo>
                      <a:pt x="0" y="29"/>
                    </a:lnTo>
                    <a:lnTo>
                      <a:pt x="0" y="40"/>
                    </a:lnTo>
                    <a:lnTo>
                      <a:pt x="0" y="48"/>
                    </a:lnTo>
                    <a:lnTo>
                      <a:pt x="2" y="56"/>
                    </a:lnTo>
                    <a:lnTo>
                      <a:pt x="6" y="64"/>
                    </a:lnTo>
                    <a:lnTo>
                      <a:pt x="11" y="69"/>
                    </a:lnTo>
                    <a:lnTo>
                      <a:pt x="17" y="75"/>
                    </a:lnTo>
                    <a:lnTo>
                      <a:pt x="25" y="79"/>
                    </a:lnTo>
                    <a:lnTo>
                      <a:pt x="33" y="81"/>
                    </a:lnTo>
                    <a:lnTo>
                      <a:pt x="40" y="81"/>
                    </a:lnTo>
                    <a:lnTo>
                      <a:pt x="48" y="81"/>
                    </a:lnTo>
                    <a:lnTo>
                      <a:pt x="56" y="79"/>
                    </a:lnTo>
                    <a:lnTo>
                      <a:pt x="64" y="75"/>
                    </a:lnTo>
                    <a:lnTo>
                      <a:pt x="70" y="69"/>
                    </a:lnTo>
                    <a:lnTo>
                      <a:pt x="75" y="64"/>
                    </a:lnTo>
                    <a:lnTo>
                      <a:pt x="79" y="56"/>
                    </a:lnTo>
                    <a:lnTo>
                      <a:pt x="81" y="48"/>
                    </a:lnTo>
                    <a:lnTo>
                      <a:pt x="81" y="40"/>
                    </a:lnTo>
                    <a:lnTo>
                      <a:pt x="81" y="33"/>
                    </a:lnTo>
                    <a:lnTo>
                      <a:pt x="79" y="25"/>
                    </a:lnTo>
                    <a:lnTo>
                      <a:pt x="75" y="17"/>
                    </a:lnTo>
                    <a:lnTo>
                      <a:pt x="70" y="11"/>
                    </a:lnTo>
                    <a:lnTo>
                      <a:pt x="64" y="5"/>
                    </a:lnTo>
                    <a:lnTo>
                      <a:pt x="56" y="1"/>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8" name="Freeform 48"/>
              <p:cNvSpPr>
                <a:spLocks/>
              </p:cNvSpPr>
              <p:nvPr/>
            </p:nvSpPr>
            <p:spPr bwMode="auto">
              <a:xfrm>
                <a:off x="3971925" y="4132263"/>
                <a:ext cx="65088" cy="65088"/>
              </a:xfrm>
              <a:custGeom>
                <a:avLst/>
                <a:gdLst>
                  <a:gd name="T0" fmla="*/ 41 w 81"/>
                  <a:gd name="T1" fmla="*/ 0 h 81"/>
                  <a:gd name="T2" fmla="*/ 31 w 81"/>
                  <a:gd name="T3" fmla="*/ 0 h 81"/>
                  <a:gd name="T4" fmla="*/ 21 w 81"/>
                  <a:gd name="T5" fmla="*/ 4 h 81"/>
                  <a:gd name="T6" fmla="*/ 12 w 81"/>
                  <a:gd name="T7" fmla="*/ 11 h 81"/>
                  <a:gd name="T8" fmla="*/ 6 w 81"/>
                  <a:gd name="T9" fmla="*/ 19 h 81"/>
                  <a:gd name="T10" fmla="*/ 2 w 81"/>
                  <a:gd name="T11" fmla="*/ 29 h 81"/>
                  <a:gd name="T12" fmla="*/ 0 w 81"/>
                  <a:gd name="T13" fmla="*/ 40 h 81"/>
                  <a:gd name="T14" fmla="*/ 0 w 81"/>
                  <a:gd name="T15" fmla="*/ 48 h 81"/>
                  <a:gd name="T16" fmla="*/ 4 w 81"/>
                  <a:gd name="T17" fmla="*/ 56 h 81"/>
                  <a:gd name="T18" fmla="*/ 6 w 81"/>
                  <a:gd name="T19" fmla="*/ 64 h 81"/>
                  <a:gd name="T20" fmla="*/ 12 w 81"/>
                  <a:gd name="T21" fmla="*/ 70 h 81"/>
                  <a:gd name="T22" fmla="*/ 17 w 81"/>
                  <a:gd name="T23" fmla="*/ 75 h 81"/>
                  <a:gd name="T24" fmla="*/ 25 w 81"/>
                  <a:gd name="T25" fmla="*/ 79 h 81"/>
                  <a:gd name="T26" fmla="*/ 33 w 81"/>
                  <a:gd name="T27" fmla="*/ 81 h 81"/>
                  <a:gd name="T28" fmla="*/ 41 w 81"/>
                  <a:gd name="T29" fmla="*/ 81 h 81"/>
                  <a:gd name="T30" fmla="*/ 48 w 81"/>
                  <a:gd name="T31" fmla="*/ 81 h 81"/>
                  <a:gd name="T32" fmla="*/ 56 w 81"/>
                  <a:gd name="T33" fmla="*/ 79 h 81"/>
                  <a:gd name="T34" fmla="*/ 64 w 81"/>
                  <a:gd name="T35" fmla="*/ 75 h 81"/>
                  <a:gd name="T36" fmla="*/ 70 w 81"/>
                  <a:gd name="T37" fmla="*/ 70 h 81"/>
                  <a:gd name="T38" fmla="*/ 76 w 81"/>
                  <a:gd name="T39" fmla="*/ 64 h 81"/>
                  <a:gd name="T40" fmla="*/ 79 w 81"/>
                  <a:gd name="T41" fmla="*/ 56 h 81"/>
                  <a:gd name="T42" fmla="*/ 81 w 81"/>
                  <a:gd name="T43" fmla="*/ 48 h 81"/>
                  <a:gd name="T44" fmla="*/ 81 w 81"/>
                  <a:gd name="T45" fmla="*/ 40 h 81"/>
                  <a:gd name="T46" fmla="*/ 81 w 81"/>
                  <a:gd name="T47" fmla="*/ 33 h 81"/>
                  <a:gd name="T48" fmla="*/ 79 w 81"/>
                  <a:gd name="T49" fmla="*/ 25 h 81"/>
                  <a:gd name="T50" fmla="*/ 76 w 81"/>
                  <a:gd name="T51" fmla="*/ 17 h 81"/>
                  <a:gd name="T52" fmla="*/ 70 w 81"/>
                  <a:gd name="T53" fmla="*/ 11 h 81"/>
                  <a:gd name="T54" fmla="*/ 64 w 81"/>
                  <a:gd name="T55" fmla="*/ 6 h 81"/>
                  <a:gd name="T56" fmla="*/ 56 w 81"/>
                  <a:gd name="T57" fmla="*/ 2 h 81"/>
                  <a:gd name="T58" fmla="*/ 48 w 81"/>
                  <a:gd name="T59" fmla="*/ 0 h 81"/>
                  <a:gd name="T60" fmla="*/ 41 w 81"/>
                  <a:gd name="T61" fmla="*/ 0 h 81"/>
                  <a:gd name="T62" fmla="*/ 41 w 81"/>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1">
                    <a:moveTo>
                      <a:pt x="41" y="0"/>
                    </a:moveTo>
                    <a:lnTo>
                      <a:pt x="31" y="0"/>
                    </a:lnTo>
                    <a:lnTo>
                      <a:pt x="21" y="4"/>
                    </a:lnTo>
                    <a:lnTo>
                      <a:pt x="12" y="11"/>
                    </a:lnTo>
                    <a:lnTo>
                      <a:pt x="6" y="19"/>
                    </a:lnTo>
                    <a:lnTo>
                      <a:pt x="2" y="29"/>
                    </a:lnTo>
                    <a:lnTo>
                      <a:pt x="0" y="40"/>
                    </a:lnTo>
                    <a:lnTo>
                      <a:pt x="0" y="48"/>
                    </a:lnTo>
                    <a:lnTo>
                      <a:pt x="4" y="56"/>
                    </a:lnTo>
                    <a:lnTo>
                      <a:pt x="6" y="64"/>
                    </a:lnTo>
                    <a:lnTo>
                      <a:pt x="12" y="70"/>
                    </a:lnTo>
                    <a:lnTo>
                      <a:pt x="17" y="75"/>
                    </a:lnTo>
                    <a:lnTo>
                      <a:pt x="25" y="79"/>
                    </a:lnTo>
                    <a:lnTo>
                      <a:pt x="33" y="81"/>
                    </a:lnTo>
                    <a:lnTo>
                      <a:pt x="41" y="81"/>
                    </a:lnTo>
                    <a:lnTo>
                      <a:pt x="48" y="81"/>
                    </a:lnTo>
                    <a:lnTo>
                      <a:pt x="56" y="79"/>
                    </a:lnTo>
                    <a:lnTo>
                      <a:pt x="64" y="75"/>
                    </a:lnTo>
                    <a:lnTo>
                      <a:pt x="70" y="70"/>
                    </a:lnTo>
                    <a:lnTo>
                      <a:pt x="76" y="64"/>
                    </a:lnTo>
                    <a:lnTo>
                      <a:pt x="79" y="56"/>
                    </a:lnTo>
                    <a:lnTo>
                      <a:pt x="81" y="48"/>
                    </a:lnTo>
                    <a:lnTo>
                      <a:pt x="81" y="40"/>
                    </a:lnTo>
                    <a:lnTo>
                      <a:pt x="81" y="33"/>
                    </a:lnTo>
                    <a:lnTo>
                      <a:pt x="79" y="25"/>
                    </a:lnTo>
                    <a:lnTo>
                      <a:pt x="76" y="17"/>
                    </a:lnTo>
                    <a:lnTo>
                      <a:pt x="70" y="11"/>
                    </a:lnTo>
                    <a:lnTo>
                      <a:pt x="64" y="6"/>
                    </a:lnTo>
                    <a:lnTo>
                      <a:pt x="56" y="2"/>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69" name="Freeform 49"/>
              <p:cNvSpPr>
                <a:spLocks/>
              </p:cNvSpPr>
              <p:nvPr/>
            </p:nvSpPr>
            <p:spPr bwMode="auto">
              <a:xfrm>
                <a:off x="3913188" y="4213225"/>
                <a:ext cx="63500" cy="65088"/>
              </a:xfrm>
              <a:custGeom>
                <a:avLst/>
                <a:gdLst>
                  <a:gd name="T0" fmla="*/ 41 w 82"/>
                  <a:gd name="T1" fmla="*/ 0 h 81"/>
                  <a:gd name="T2" fmla="*/ 29 w 82"/>
                  <a:gd name="T3" fmla="*/ 1 h 81"/>
                  <a:gd name="T4" fmla="*/ 20 w 82"/>
                  <a:gd name="T5" fmla="*/ 5 h 81"/>
                  <a:gd name="T6" fmla="*/ 12 w 82"/>
                  <a:gd name="T7" fmla="*/ 11 h 81"/>
                  <a:gd name="T8" fmla="*/ 4 w 82"/>
                  <a:gd name="T9" fmla="*/ 21 h 81"/>
                  <a:gd name="T10" fmla="*/ 0 w 82"/>
                  <a:gd name="T11" fmla="*/ 31 h 81"/>
                  <a:gd name="T12" fmla="*/ 0 w 82"/>
                  <a:gd name="T13" fmla="*/ 40 h 81"/>
                  <a:gd name="T14" fmla="*/ 0 w 82"/>
                  <a:gd name="T15" fmla="*/ 48 h 81"/>
                  <a:gd name="T16" fmla="*/ 2 w 82"/>
                  <a:gd name="T17" fmla="*/ 56 h 81"/>
                  <a:gd name="T18" fmla="*/ 6 w 82"/>
                  <a:gd name="T19" fmla="*/ 64 h 81"/>
                  <a:gd name="T20" fmla="*/ 12 w 82"/>
                  <a:gd name="T21" fmla="*/ 69 h 81"/>
                  <a:gd name="T22" fmla="*/ 18 w 82"/>
                  <a:gd name="T23" fmla="*/ 75 h 81"/>
                  <a:gd name="T24" fmla="*/ 26 w 82"/>
                  <a:gd name="T25" fmla="*/ 79 h 81"/>
                  <a:gd name="T26" fmla="*/ 33 w 82"/>
                  <a:gd name="T27" fmla="*/ 81 h 81"/>
                  <a:gd name="T28" fmla="*/ 41 w 82"/>
                  <a:gd name="T29" fmla="*/ 81 h 81"/>
                  <a:gd name="T30" fmla="*/ 49 w 82"/>
                  <a:gd name="T31" fmla="*/ 81 h 81"/>
                  <a:gd name="T32" fmla="*/ 57 w 82"/>
                  <a:gd name="T33" fmla="*/ 79 h 81"/>
                  <a:gd name="T34" fmla="*/ 64 w 82"/>
                  <a:gd name="T35" fmla="*/ 75 h 81"/>
                  <a:gd name="T36" fmla="*/ 70 w 82"/>
                  <a:gd name="T37" fmla="*/ 69 h 81"/>
                  <a:gd name="T38" fmla="*/ 76 w 82"/>
                  <a:gd name="T39" fmla="*/ 64 h 81"/>
                  <a:gd name="T40" fmla="*/ 80 w 82"/>
                  <a:gd name="T41" fmla="*/ 56 h 81"/>
                  <a:gd name="T42" fmla="*/ 82 w 82"/>
                  <a:gd name="T43" fmla="*/ 48 h 81"/>
                  <a:gd name="T44" fmla="*/ 82 w 82"/>
                  <a:gd name="T45" fmla="*/ 40 h 81"/>
                  <a:gd name="T46" fmla="*/ 82 w 82"/>
                  <a:gd name="T47" fmla="*/ 33 h 81"/>
                  <a:gd name="T48" fmla="*/ 80 w 82"/>
                  <a:gd name="T49" fmla="*/ 25 h 81"/>
                  <a:gd name="T50" fmla="*/ 76 w 82"/>
                  <a:gd name="T51" fmla="*/ 17 h 81"/>
                  <a:gd name="T52" fmla="*/ 70 w 82"/>
                  <a:gd name="T53" fmla="*/ 11 h 81"/>
                  <a:gd name="T54" fmla="*/ 64 w 82"/>
                  <a:gd name="T55" fmla="*/ 5 h 81"/>
                  <a:gd name="T56" fmla="*/ 57 w 82"/>
                  <a:gd name="T57" fmla="*/ 3 h 81"/>
                  <a:gd name="T58" fmla="*/ 49 w 82"/>
                  <a:gd name="T59" fmla="*/ 0 h 81"/>
                  <a:gd name="T60" fmla="*/ 41 w 82"/>
                  <a:gd name="T61" fmla="*/ 0 h 81"/>
                  <a:gd name="T62" fmla="*/ 41 w 82"/>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1">
                    <a:moveTo>
                      <a:pt x="41" y="0"/>
                    </a:moveTo>
                    <a:lnTo>
                      <a:pt x="29" y="1"/>
                    </a:lnTo>
                    <a:lnTo>
                      <a:pt x="20" y="5"/>
                    </a:lnTo>
                    <a:lnTo>
                      <a:pt x="12" y="11"/>
                    </a:lnTo>
                    <a:lnTo>
                      <a:pt x="4" y="21"/>
                    </a:lnTo>
                    <a:lnTo>
                      <a:pt x="0" y="31"/>
                    </a:lnTo>
                    <a:lnTo>
                      <a:pt x="0" y="40"/>
                    </a:lnTo>
                    <a:lnTo>
                      <a:pt x="0" y="48"/>
                    </a:lnTo>
                    <a:lnTo>
                      <a:pt x="2" y="56"/>
                    </a:lnTo>
                    <a:lnTo>
                      <a:pt x="6" y="64"/>
                    </a:lnTo>
                    <a:lnTo>
                      <a:pt x="12" y="69"/>
                    </a:lnTo>
                    <a:lnTo>
                      <a:pt x="18" y="75"/>
                    </a:lnTo>
                    <a:lnTo>
                      <a:pt x="26" y="79"/>
                    </a:lnTo>
                    <a:lnTo>
                      <a:pt x="33" y="81"/>
                    </a:lnTo>
                    <a:lnTo>
                      <a:pt x="41" y="81"/>
                    </a:lnTo>
                    <a:lnTo>
                      <a:pt x="49" y="81"/>
                    </a:lnTo>
                    <a:lnTo>
                      <a:pt x="57" y="79"/>
                    </a:lnTo>
                    <a:lnTo>
                      <a:pt x="64" y="75"/>
                    </a:lnTo>
                    <a:lnTo>
                      <a:pt x="70" y="69"/>
                    </a:lnTo>
                    <a:lnTo>
                      <a:pt x="76" y="64"/>
                    </a:lnTo>
                    <a:lnTo>
                      <a:pt x="80" y="56"/>
                    </a:lnTo>
                    <a:lnTo>
                      <a:pt x="82" y="48"/>
                    </a:lnTo>
                    <a:lnTo>
                      <a:pt x="82" y="40"/>
                    </a:lnTo>
                    <a:lnTo>
                      <a:pt x="82" y="33"/>
                    </a:lnTo>
                    <a:lnTo>
                      <a:pt x="80" y="25"/>
                    </a:lnTo>
                    <a:lnTo>
                      <a:pt x="76" y="17"/>
                    </a:lnTo>
                    <a:lnTo>
                      <a:pt x="70" y="11"/>
                    </a:lnTo>
                    <a:lnTo>
                      <a:pt x="64" y="5"/>
                    </a:lnTo>
                    <a:lnTo>
                      <a:pt x="57" y="3"/>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0" name="Freeform 50"/>
              <p:cNvSpPr>
                <a:spLocks/>
              </p:cNvSpPr>
              <p:nvPr/>
            </p:nvSpPr>
            <p:spPr bwMode="auto">
              <a:xfrm>
                <a:off x="4035425" y="4284663"/>
                <a:ext cx="65088" cy="65088"/>
              </a:xfrm>
              <a:custGeom>
                <a:avLst/>
                <a:gdLst>
                  <a:gd name="T0" fmla="*/ 41 w 82"/>
                  <a:gd name="T1" fmla="*/ 0 h 81"/>
                  <a:gd name="T2" fmla="*/ 29 w 82"/>
                  <a:gd name="T3" fmla="*/ 2 h 81"/>
                  <a:gd name="T4" fmla="*/ 20 w 82"/>
                  <a:gd name="T5" fmla="*/ 6 h 81"/>
                  <a:gd name="T6" fmla="*/ 12 w 82"/>
                  <a:gd name="T7" fmla="*/ 11 h 81"/>
                  <a:gd name="T8" fmla="*/ 4 w 82"/>
                  <a:gd name="T9" fmla="*/ 21 h 81"/>
                  <a:gd name="T10" fmla="*/ 0 w 82"/>
                  <a:gd name="T11" fmla="*/ 31 h 81"/>
                  <a:gd name="T12" fmla="*/ 0 w 82"/>
                  <a:gd name="T13" fmla="*/ 41 h 81"/>
                  <a:gd name="T14" fmla="*/ 0 w 82"/>
                  <a:gd name="T15" fmla="*/ 48 h 81"/>
                  <a:gd name="T16" fmla="*/ 2 w 82"/>
                  <a:gd name="T17" fmla="*/ 56 h 81"/>
                  <a:gd name="T18" fmla="*/ 6 w 82"/>
                  <a:gd name="T19" fmla="*/ 64 h 81"/>
                  <a:gd name="T20" fmla="*/ 12 w 82"/>
                  <a:gd name="T21" fmla="*/ 70 h 81"/>
                  <a:gd name="T22" fmla="*/ 18 w 82"/>
                  <a:gd name="T23" fmla="*/ 75 h 81"/>
                  <a:gd name="T24" fmla="*/ 26 w 82"/>
                  <a:gd name="T25" fmla="*/ 79 h 81"/>
                  <a:gd name="T26" fmla="*/ 33 w 82"/>
                  <a:gd name="T27" fmla="*/ 81 h 81"/>
                  <a:gd name="T28" fmla="*/ 41 w 82"/>
                  <a:gd name="T29" fmla="*/ 81 h 81"/>
                  <a:gd name="T30" fmla="*/ 49 w 82"/>
                  <a:gd name="T31" fmla="*/ 81 h 81"/>
                  <a:gd name="T32" fmla="*/ 57 w 82"/>
                  <a:gd name="T33" fmla="*/ 79 h 81"/>
                  <a:gd name="T34" fmla="*/ 64 w 82"/>
                  <a:gd name="T35" fmla="*/ 75 h 81"/>
                  <a:gd name="T36" fmla="*/ 70 w 82"/>
                  <a:gd name="T37" fmla="*/ 70 h 81"/>
                  <a:gd name="T38" fmla="*/ 76 w 82"/>
                  <a:gd name="T39" fmla="*/ 64 h 81"/>
                  <a:gd name="T40" fmla="*/ 80 w 82"/>
                  <a:gd name="T41" fmla="*/ 56 h 81"/>
                  <a:gd name="T42" fmla="*/ 82 w 82"/>
                  <a:gd name="T43" fmla="*/ 48 h 81"/>
                  <a:gd name="T44" fmla="*/ 82 w 82"/>
                  <a:gd name="T45" fmla="*/ 41 h 81"/>
                  <a:gd name="T46" fmla="*/ 82 w 82"/>
                  <a:gd name="T47" fmla="*/ 33 h 81"/>
                  <a:gd name="T48" fmla="*/ 80 w 82"/>
                  <a:gd name="T49" fmla="*/ 25 h 81"/>
                  <a:gd name="T50" fmla="*/ 76 w 82"/>
                  <a:gd name="T51" fmla="*/ 17 h 81"/>
                  <a:gd name="T52" fmla="*/ 70 w 82"/>
                  <a:gd name="T53" fmla="*/ 11 h 81"/>
                  <a:gd name="T54" fmla="*/ 64 w 82"/>
                  <a:gd name="T55" fmla="*/ 6 h 81"/>
                  <a:gd name="T56" fmla="*/ 57 w 82"/>
                  <a:gd name="T57" fmla="*/ 4 h 81"/>
                  <a:gd name="T58" fmla="*/ 49 w 82"/>
                  <a:gd name="T59" fmla="*/ 0 h 81"/>
                  <a:gd name="T60" fmla="*/ 41 w 82"/>
                  <a:gd name="T61" fmla="*/ 0 h 81"/>
                  <a:gd name="T62" fmla="*/ 41 w 82"/>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1">
                    <a:moveTo>
                      <a:pt x="41" y="0"/>
                    </a:moveTo>
                    <a:lnTo>
                      <a:pt x="29" y="2"/>
                    </a:lnTo>
                    <a:lnTo>
                      <a:pt x="20" y="6"/>
                    </a:lnTo>
                    <a:lnTo>
                      <a:pt x="12" y="11"/>
                    </a:lnTo>
                    <a:lnTo>
                      <a:pt x="4" y="21"/>
                    </a:lnTo>
                    <a:lnTo>
                      <a:pt x="0" y="31"/>
                    </a:lnTo>
                    <a:lnTo>
                      <a:pt x="0" y="41"/>
                    </a:lnTo>
                    <a:lnTo>
                      <a:pt x="0" y="48"/>
                    </a:lnTo>
                    <a:lnTo>
                      <a:pt x="2" y="56"/>
                    </a:lnTo>
                    <a:lnTo>
                      <a:pt x="6" y="64"/>
                    </a:lnTo>
                    <a:lnTo>
                      <a:pt x="12" y="70"/>
                    </a:lnTo>
                    <a:lnTo>
                      <a:pt x="18" y="75"/>
                    </a:lnTo>
                    <a:lnTo>
                      <a:pt x="26" y="79"/>
                    </a:lnTo>
                    <a:lnTo>
                      <a:pt x="33" y="81"/>
                    </a:lnTo>
                    <a:lnTo>
                      <a:pt x="41" y="81"/>
                    </a:lnTo>
                    <a:lnTo>
                      <a:pt x="49" y="81"/>
                    </a:lnTo>
                    <a:lnTo>
                      <a:pt x="57" y="79"/>
                    </a:lnTo>
                    <a:lnTo>
                      <a:pt x="64" y="75"/>
                    </a:lnTo>
                    <a:lnTo>
                      <a:pt x="70" y="70"/>
                    </a:lnTo>
                    <a:lnTo>
                      <a:pt x="76" y="64"/>
                    </a:lnTo>
                    <a:lnTo>
                      <a:pt x="80" y="56"/>
                    </a:lnTo>
                    <a:lnTo>
                      <a:pt x="82" y="48"/>
                    </a:lnTo>
                    <a:lnTo>
                      <a:pt x="82" y="41"/>
                    </a:lnTo>
                    <a:lnTo>
                      <a:pt x="82" y="33"/>
                    </a:lnTo>
                    <a:lnTo>
                      <a:pt x="80" y="25"/>
                    </a:lnTo>
                    <a:lnTo>
                      <a:pt x="76" y="17"/>
                    </a:lnTo>
                    <a:lnTo>
                      <a:pt x="70" y="11"/>
                    </a:lnTo>
                    <a:lnTo>
                      <a:pt x="64" y="6"/>
                    </a:lnTo>
                    <a:lnTo>
                      <a:pt x="57" y="4"/>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1" name="Freeform 51"/>
              <p:cNvSpPr>
                <a:spLocks/>
              </p:cNvSpPr>
              <p:nvPr/>
            </p:nvSpPr>
            <p:spPr bwMode="auto">
              <a:xfrm>
                <a:off x="4119563" y="4325938"/>
                <a:ext cx="65088" cy="65088"/>
              </a:xfrm>
              <a:custGeom>
                <a:avLst/>
                <a:gdLst>
                  <a:gd name="T0" fmla="*/ 41 w 81"/>
                  <a:gd name="T1" fmla="*/ 0 h 82"/>
                  <a:gd name="T2" fmla="*/ 29 w 81"/>
                  <a:gd name="T3" fmla="*/ 0 h 82"/>
                  <a:gd name="T4" fmla="*/ 19 w 81"/>
                  <a:gd name="T5" fmla="*/ 4 h 82"/>
                  <a:gd name="T6" fmla="*/ 12 w 81"/>
                  <a:gd name="T7" fmla="*/ 12 h 82"/>
                  <a:gd name="T8" fmla="*/ 4 w 81"/>
                  <a:gd name="T9" fmla="*/ 20 h 82"/>
                  <a:gd name="T10" fmla="*/ 0 w 81"/>
                  <a:gd name="T11" fmla="*/ 29 h 82"/>
                  <a:gd name="T12" fmla="*/ 0 w 81"/>
                  <a:gd name="T13" fmla="*/ 41 h 82"/>
                  <a:gd name="T14" fmla="*/ 0 w 81"/>
                  <a:gd name="T15" fmla="*/ 49 h 82"/>
                  <a:gd name="T16" fmla="*/ 2 w 81"/>
                  <a:gd name="T17" fmla="*/ 56 h 82"/>
                  <a:gd name="T18" fmla="*/ 6 w 81"/>
                  <a:gd name="T19" fmla="*/ 64 h 82"/>
                  <a:gd name="T20" fmla="*/ 12 w 81"/>
                  <a:gd name="T21" fmla="*/ 70 h 82"/>
                  <a:gd name="T22" fmla="*/ 17 w 81"/>
                  <a:gd name="T23" fmla="*/ 76 h 82"/>
                  <a:gd name="T24" fmla="*/ 25 w 81"/>
                  <a:gd name="T25" fmla="*/ 80 h 82"/>
                  <a:gd name="T26" fmla="*/ 33 w 81"/>
                  <a:gd name="T27" fmla="*/ 82 h 82"/>
                  <a:gd name="T28" fmla="*/ 41 w 81"/>
                  <a:gd name="T29" fmla="*/ 82 h 82"/>
                  <a:gd name="T30" fmla="*/ 48 w 81"/>
                  <a:gd name="T31" fmla="*/ 82 h 82"/>
                  <a:gd name="T32" fmla="*/ 56 w 81"/>
                  <a:gd name="T33" fmla="*/ 80 h 82"/>
                  <a:gd name="T34" fmla="*/ 64 w 81"/>
                  <a:gd name="T35" fmla="*/ 76 h 82"/>
                  <a:gd name="T36" fmla="*/ 70 w 81"/>
                  <a:gd name="T37" fmla="*/ 70 h 82"/>
                  <a:gd name="T38" fmla="*/ 74 w 81"/>
                  <a:gd name="T39" fmla="*/ 64 h 82"/>
                  <a:gd name="T40" fmla="*/ 77 w 81"/>
                  <a:gd name="T41" fmla="*/ 56 h 82"/>
                  <a:gd name="T42" fmla="*/ 81 w 81"/>
                  <a:gd name="T43" fmla="*/ 49 h 82"/>
                  <a:gd name="T44" fmla="*/ 81 w 81"/>
                  <a:gd name="T45" fmla="*/ 41 h 82"/>
                  <a:gd name="T46" fmla="*/ 81 w 81"/>
                  <a:gd name="T47" fmla="*/ 33 h 82"/>
                  <a:gd name="T48" fmla="*/ 77 w 81"/>
                  <a:gd name="T49" fmla="*/ 25 h 82"/>
                  <a:gd name="T50" fmla="*/ 74 w 81"/>
                  <a:gd name="T51" fmla="*/ 18 h 82"/>
                  <a:gd name="T52" fmla="*/ 70 w 81"/>
                  <a:gd name="T53" fmla="*/ 12 h 82"/>
                  <a:gd name="T54" fmla="*/ 64 w 81"/>
                  <a:gd name="T55" fmla="*/ 6 h 82"/>
                  <a:gd name="T56" fmla="*/ 56 w 81"/>
                  <a:gd name="T57" fmla="*/ 2 h 82"/>
                  <a:gd name="T58" fmla="*/ 48 w 81"/>
                  <a:gd name="T59" fmla="*/ 0 h 82"/>
                  <a:gd name="T60" fmla="*/ 41 w 81"/>
                  <a:gd name="T61" fmla="*/ 0 h 82"/>
                  <a:gd name="T62" fmla="*/ 41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1" y="0"/>
                    </a:moveTo>
                    <a:lnTo>
                      <a:pt x="29" y="0"/>
                    </a:lnTo>
                    <a:lnTo>
                      <a:pt x="19" y="4"/>
                    </a:lnTo>
                    <a:lnTo>
                      <a:pt x="12" y="12"/>
                    </a:lnTo>
                    <a:lnTo>
                      <a:pt x="4" y="20"/>
                    </a:lnTo>
                    <a:lnTo>
                      <a:pt x="0" y="29"/>
                    </a:lnTo>
                    <a:lnTo>
                      <a:pt x="0" y="41"/>
                    </a:lnTo>
                    <a:lnTo>
                      <a:pt x="0" y="49"/>
                    </a:lnTo>
                    <a:lnTo>
                      <a:pt x="2" y="56"/>
                    </a:lnTo>
                    <a:lnTo>
                      <a:pt x="6" y="64"/>
                    </a:lnTo>
                    <a:lnTo>
                      <a:pt x="12" y="70"/>
                    </a:lnTo>
                    <a:lnTo>
                      <a:pt x="17" y="76"/>
                    </a:lnTo>
                    <a:lnTo>
                      <a:pt x="25" y="80"/>
                    </a:lnTo>
                    <a:lnTo>
                      <a:pt x="33" y="82"/>
                    </a:lnTo>
                    <a:lnTo>
                      <a:pt x="41" y="82"/>
                    </a:lnTo>
                    <a:lnTo>
                      <a:pt x="48" y="82"/>
                    </a:lnTo>
                    <a:lnTo>
                      <a:pt x="56" y="80"/>
                    </a:lnTo>
                    <a:lnTo>
                      <a:pt x="64" y="76"/>
                    </a:lnTo>
                    <a:lnTo>
                      <a:pt x="70" y="70"/>
                    </a:lnTo>
                    <a:lnTo>
                      <a:pt x="74" y="64"/>
                    </a:lnTo>
                    <a:lnTo>
                      <a:pt x="77" y="56"/>
                    </a:lnTo>
                    <a:lnTo>
                      <a:pt x="81" y="49"/>
                    </a:lnTo>
                    <a:lnTo>
                      <a:pt x="81" y="41"/>
                    </a:lnTo>
                    <a:lnTo>
                      <a:pt x="81" y="33"/>
                    </a:lnTo>
                    <a:lnTo>
                      <a:pt x="77" y="25"/>
                    </a:lnTo>
                    <a:lnTo>
                      <a:pt x="74" y="18"/>
                    </a:lnTo>
                    <a:lnTo>
                      <a:pt x="70" y="12"/>
                    </a:lnTo>
                    <a:lnTo>
                      <a:pt x="64" y="6"/>
                    </a:lnTo>
                    <a:lnTo>
                      <a:pt x="56" y="2"/>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2" name="Freeform 52"/>
              <p:cNvSpPr>
                <a:spLocks/>
              </p:cNvSpPr>
              <p:nvPr/>
            </p:nvSpPr>
            <p:spPr bwMode="auto">
              <a:xfrm>
                <a:off x="4433888" y="3906838"/>
                <a:ext cx="65088" cy="66675"/>
              </a:xfrm>
              <a:custGeom>
                <a:avLst/>
                <a:gdLst>
                  <a:gd name="T0" fmla="*/ 41 w 81"/>
                  <a:gd name="T1" fmla="*/ 0 h 84"/>
                  <a:gd name="T2" fmla="*/ 29 w 81"/>
                  <a:gd name="T3" fmla="*/ 2 h 84"/>
                  <a:gd name="T4" fmla="*/ 19 w 81"/>
                  <a:gd name="T5" fmla="*/ 6 h 84"/>
                  <a:gd name="T6" fmla="*/ 12 w 81"/>
                  <a:gd name="T7" fmla="*/ 12 h 84"/>
                  <a:gd name="T8" fmla="*/ 4 w 81"/>
                  <a:gd name="T9" fmla="*/ 22 h 84"/>
                  <a:gd name="T10" fmla="*/ 0 w 81"/>
                  <a:gd name="T11" fmla="*/ 31 h 84"/>
                  <a:gd name="T12" fmla="*/ 0 w 81"/>
                  <a:gd name="T13" fmla="*/ 43 h 84"/>
                  <a:gd name="T14" fmla="*/ 0 w 81"/>
                  <a:gd name="T15" fmla="*/ 51 h 84"/>
                  <a:gd name="T16" fmla="*/ 2 w 81"/>
                  <a:gd name="T17" fmla="*/ 59 h 84"/>
                  <a:gd name="T18" fmla="*/ 6 w 81"/>
                  <a:gd name="T19" fmla="*/ 64 h 84"/>
                  <a:gd name="T20" fmla="*/ 12 w 81"/>
                  <a:gd name="T21" fmla="*/ 72 h 84"/>
                  <a:gd name="T22" fmla="*/ 17 w 81"/>
                  <a:gd name="T23" fmla="*/ 76 h 84"/>
                  <a:gd name="T24" fmla="*/ 25 w 81"/>
                  <a:gd name="T25" fmla="*/ 80 h 84"/>
                  <a:gd name="T26" fmla="*/ 33 w 81"/>
                  <a:gd name="T27" fmla="*/ 84 h 84"/>
                  <a:gd name="T28" fmla="*/ 41 w 81"/>
                  <a:gd name="T29" fmla="*/ 84 h 84"/>
                  <a:gd name="T30" fmla="*/ 48 w 81"/>
                  <a:gd name="T31" fmla="*/ 84 h 84"/>
                  <a:gd name="T32" fmla="*/ 56 w 81"/>
                  <a:gd name="T33" fmla="*/ 80 h 84"/>
                  <a:gd name="T34" fmla="*/ 64 w 81"/>
                  <a:gd name="T35" fmla="*/ 76 h 84"/>
                  <a:gd name="T36" fmla="*/ 70 w 81"/>
                  <a:gd name="T37" fmla="*/ 72 h 84"/>
                  <a:gd name="T38" fmla="*/ 76 w 81"/>
                  <a:gd name="T39" fmla="*/ 64 h 84"/>
                  <a:gd name="T40" fmla="*/ 79 w 81"/>
                  <a:gd name="T41" fmla="*/ 59 h 84"/>
                  <a:gd name="T42" fmla="*/ 81 w 81"/>
                  <a:gd name="T43" fmla="*/ 51 h 84"/>
                  <a:gd name="T44" fmla="*/ 81 w 81"/>
                  <a:gd name="T45" fmla="*/ 43 h 84"/>
                  <a:gd name="T46" fmla="*/ 81 w 81"/>
                  <a:gd name="T47" fmla="*/ 33 h 84"/>
                  <a:gd name="T48" fmla="*/ 79 w 81"/>
                  <a:gd name="T49" fmla="*/ 26 h 84"/>
                  <a:gd name="T50" fmla="*/ 76 w 81"/>
                  <a:gd name="T51" fmla="*/ 20 h 84"/>
                  <a:gd name="T52" fmla="*/ 70 w 81"/>
                  <a:gd name="T53" fmla="*/ 12 h 84"/>
                  <a:gd name="T54" fmla="*/ 64 w 81"/>
                  <a:gd name="T55" fmla="*/ 8 h 84"/>
                  <a:gd name="T56" fmla="*/ 56 w 81"/>
                  <a:gd name="T57" fmla="*/ 4 h 84"/>
                  <a:gd name="T58" fmla="*/ 48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29" y="2"/>
                    </a:lnTo>
                    <a:lnTo>
                      <a:pt x="19" y="6"/>
                    </a:lnTo>
                    <a:lnTo>
                      <a:pt x="12" y="12"/>
                    </a:lnTo>
                    <a:lnTo>
                      <a:pt x="4" y="22"/>
                    </a:lnTo>
                    <a:lnTo>
                      <a:pt x="0" y="31"/>
                    </a:lnTo>
                    <a:lnTo>
                      <a:pt x="0" y="43"/>
                    </a:lnTo>
                    <a:lnTo>
                      <a:pt x="0" y="51"/>
                    </a:lnTo>
                    <a:lnTo>
                      <a:pt x="2" y="59"/>
                    </a:lnTo>
                    <a:lnTo>
                      <a:pt x="6" y="64"/>
                    </a:lnTo>
                    <a:lnTo>
                      <a:pt x="12" y="72"/>
                    </a:lnTo>
                    <a:lnTo>
                      <a:pt x="17" y="76"/>
                    </a:lnTo>
                    <a:lnTo>
                      <a:pt x="25" y="80"/>
                    </a:lnTo>
                    <a:lnTo>
                      <a:pt x="33" y="84"/>
                    </a:lnTo>
                    <a:lnTo>
                      <a:pt x="41" y="84"/>
                    </a:lnTo>
                    <a:lnTo>
                      <a:pt x="48" y="84"/>
                    </a:lnTo>
                    <a:lnTo>
                      <a:pt x="56" y="80"/>
                    </a:lnTo>
                    <a:lnTo>
                      <a:pt x="64" y="76"/>
                    </a:lnTo>
                    <a:lnTo>
                      <a:pt x="70" y="72"/>
                    </a:lnTo>
                    <a:lnTo>
                      <a:pt x="76" y="64"/>
                    </a:lnTo>
                    <a:lnTo>
                      <a:pt x="79" y="59"/>
                    </a:lnTo>
                    <a:lnTo>
                      <a:pt x="81" y="51"/>
                    </a:lnTo>
                    <a:lnTo>
                      <a:pt x="81" y="43"/>
                    </a:lnTo>
                    <a:lnTo>
                      <a:pt x="81" y="33"/>
                    </a:lnTo>
                    <a:lnTo>
                      <a:pt x="79" y="26"/>
                    </a:lnTo>
                    <a:lnTo>
                      <a:pt x="76" y="20"/>
                    </a:lnTo>
                    <a:lnTo>
                      <a:pt x="70" y="12"/>
                    </a:lnTo>
                    <a:lnTo>
                      <a:pt x="64" y="8"/>
                    </a:lnTo>
                    <a:lnTo>
                      <a:pt x="56" y="4"/>
                    </a:lnTo>
                    <a:lnTo>
                      <a:pt x="48"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3" name="Freeform 53"/>
              <p:cNvSpPr>
                <a:spLocks/>
              </p:cNvSpPr>
              <p:nvPr/>
            </p:nvSpPr>
            <p:spPr bwMode="auto">
              <a:xfrm>
                <a:off x="3800475" y="4610100"/>
                <a:ext cx="66675" cy="65088"/>
              </a:xfrm>
              <a:custGeom>
                <a:avLst/>
                <a:gdLst>
                  <a:gd name="T0" fmla="*/ 41 w 83"/>
                  <a:gd name="T1" fmla="*/ 0 h 84"/>
                  <a:gd name="T2" fmla="*/ 31 w 83"/>
                  <a:gd name="T3" fmla="*/ 2 h 84"/>
                  <a:gd name="T4" fmla="*/ 21 w 83"/>
                  <a:gd name="T5" fmla="*/ 6 h 84"/>
                  <a:gd name="T6" fmla="*/ 12 w 83"/>
                  <a:gd name="T7" fmla="*/ 12 h 84"/>
                  <a:gd name="T8" fmla="*/ 6 w 83"/>
                  <a:gd name="T9" fmla="*/ 21 h 84"/>
                  <a:gd name="T10" fmla="*/ 2 w 83"/>
                  <a:gd name="T11" fmla="*/ 31 h 84"/>
                  <a:gd name="T12" fmla="*/ 0 w 83"/>
                  <a:gd name="T13" fmla="*/ 41 h 84"/>
                  <a:gd name="T14" fmla="*/ 0 w 83"/>
                  <a:gd name="T15" fmla="*/ 51 h 84"/>
                  <a:gd name="T16" fmla="*/ 4 w 83"/>
                  <a:gd name="T17" fmla="*/ 58 h 84"/>
                  <a:gd name="T18" fmla="*/ 8 w 83"/>
                  <a:gd name="T19" fmla="*/ 64 h 84"/>
                  <a:gd name="T20" fmla="*/ 12 w 83"/>
                  <a:gd name="T21" fmla="*/ 70 h 84"/>
                  <a:gd name="T22" fmla="*/ 17 w 83"/>
                  <a:gd name="T23" fmla="*/ 76 h 84"/>
                  <a:gd name="T24" fmla="*/ 25 w 83"/>
                  <a:gd name="T25" fmla="*/ 80 h 84"/>
                  <a:gd name="T26" fmla="*/ 33 w 83"/>
                  <a:gd name="T27" fmla="*/ 82 h 84"/>
                  <a:gd name="T28" fmla="*/ 41 w 83"/>
                  <a:gd name="T29" fmla="*/ 84 h 84"/>
                  <a:gd name="T30" fmla="*/ 50 w 83"/>
                  <a:gd name="T31" fmla="*/ 82 h 84"/>
                  <a:gd name="T32" fmla="*/ 58 w 83"/>
                  <a:gd name="T33" fmla="*/ 80 h 84"/>
                  <a:gd name="T34" fmla="*/ 64 w 83"/>
                  <a:gd name="T35" fmla="*/ 76 h 84"/>
                  <a:gd name="T36" fmla="*/ 70 w 83"/>
                  <a:gd name="T37" fmla="*/ 70 h 84"/>
                  <a:gd name="T38" fmla="*/ 76 w 83"/>
                  <a:gd name="T39" fmla="*/ 64 h 84"/>
                  <a:gd name="T40" fmla="*/ 79 w 83"/>
                  <a:gd name="T41" fmla="*/ 58 h 84"/>
                  <a:gd name="T42" fmla="*/ 81 w 83"/>
                  <a:gd name="T43" fmla="*/ 51 h 84"/>
                  <a:gd name="T44" fmla="*/ 83 w 83"/>
                  <a:gd name="T45" fmla="*/ 41 h 84"/>
                  <a:gd name="T46" fmla="*/ 81 w 83"/>
                  <a:gd name="T47" fmla="*/ 33 h 84"/>
                  <a:gd name="T48" fmla="*/ 79 w 83"/>
                  <a:gd name="T49" fmla="*/ 25 h 84"/>
                  <a:gd name="T50" fmla="*/ 76 w 83"/>
                  <a:gd name="T51" fmla="*/ 20 h 84"/>
                  <a:gd name="T52" fmla="*/ 70 w 83"/>
                  <a:gd name="T53" fmla="*/ 12 h 84"/>
                  <a:gd name="T54" fmla="*/ 64 w 83"/>
                  <a:gd name="T55" fmla="*/ 8 h 84"/>
                  <a:gd name="T56" fmla="*/ 58 w 83"/>
                  <a:gd name="T57" fmla="*/ 4 h 84"/>
                  <a:gd name="T58" fmla="*/ 50 w 83"/>
                  <a:gd name="T59" fmla="*/ 2 h 84"/>
                  <a:gd name="T60" fmla="*/ 41 w 83"/>
                  <a:gd name="T61" fmla="*/ 0 h 84"/>
                  <a:gd name="T62" fmla="*/ 41 w 83"/>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41" y="0"/>
                    </a:moveTo>
                    <a:lnTo>
                      <a:pt x="31" y="2"/>
                    </a:lnTo>
                    <a:lnTo>
                      <a:pt x="21" y="6"/>
                    </a:lnTo>
                    <a:lnTo>
                      <a:pt x="12" y="12"/>
                    </a:lnTo>
                    <a:lnTo>
                      <a:pt x="6" y="21"/>
                    </a:lnTo>
                    <a:lnTo>
                      <a:pt x="2" y="31"/>
                    </a:lnTo>
                    <a:lnTo>
                      <a:pt x="0" y="41"/>
                    </a:lnTo>
                    <a:lnTo>
                      <a:pt x="0" y="51"/>
                    </a:lnTo>
                    <a:lnTo>
                      <a:pt x="4" y="58"/>
                    </a:lnTo>
                    <a:lnTo>
                      <a:pt x="8" y="64"/>
                    </a:lnTo>
                    <a:lnTo>
                      <a:pt x="12" y="70"/>
                    </a:lnTo>
                    <a:lnTo>
                      <a:pt x="17" y="76"/>
                    </a:lnTo>
                    <a:lnTo>
                      <a:pt x="25" y="80"/>
                    </a:lnTo>
                    <a:lnTo>
                      <a:pt x="33" y="82"/>
                    </a:lnTo>
                    <a:lnTo>
                      <a:pt x="41" y="84"/>
                    </a:lnTo>
                    <a:lnTo>
                      <a:pt x="50" y="82"/>
                    </a:lnTo>
                    <a:lnTo>
                      <a:pt x="58" y="80"/>
                    </a:lnTo>
                    <a:lnTo>
                      <a:pt x="64" y="76"/>
                    </a:lnTo>
                    <a:lnTo>
                      <a:pt x="70" y="70"/>
                    </a:lnTo>
                    <a:lnTo>
                      <a:pt x="76" y="64"/>
                    </a:lnTo>
                    <a:lnTo>
                      <a:pt x="79" y="58"/>
                    </a:lnTo>
                    <a:lnTo>
                      <a:pt x="81" y="51"/>
                    </a:lnTo>
                    <a:lnTo>
                      <a:pt x="83" y="41"/>
                    </a:lnTo>
                    <a:lnTo>
                      <a:pt x="81" y="33"/>
                    </a:lnTo>
                    <a:lnTo>
                      <a:pt x="79" y="25"/>
                    </a:lnTo>
                    <a:lnTo>
                      <a:pt x="76" y="20"/>
                    </a:lnTo>
                    <a:lnTo>
                      <a:pt x="70" y="12"/>
                    </a:lnTo>
                    <a:lnTo>
                      <a:pt x="64" y="8"/>
                    </a:lnTo>
                    <a:lnTo>
                      <a:pt x="58" y="4"/>
                    </a:lnTo>
                    <a:lnTo>
                      <a:pt x="50"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4" name="Freeform 54"/>
              <p:cNvSpPr>
                <a:spLocks/>
              </p:cNvSpPr>
              <p:nvPr/>
            </p:nvSpPr>
            <p:spPr bwMode="auto">
              <a:xfrm>
                <a:off x="3613150" y="4979988"/>
                <a:ext cx="65088" cy="66675"/>
              </a:xfrm>
              <a:custGeom>
                <a:avLst/>
                <a:gdLst>
                  <a:gd name="T0" fmla="*/ 40 w 81"/>
                  <a:gd name="T1" fmla="*/ 0 h 83"/>
                  <a:gd name="T2" fmla="*/ 29 w 81"/>
                  <a:gd name="T3" fmla="*/ 2 h 83"/>
                  <a:gd name="T4" fmla="*/ 19 w 81"/>
                  <a:gd name="T5" fmla="*/ 6 h 83"/>
                  <a:gd name="T6" fmla="*/ 11 w 81"/>
                  <a:gd name="T7" fmla="*/ 11 h 83"/>
                  <a:gd name="T8" fmla="*/ 4 w 81"/>
                  <a:gd name="T9" fmla="*/ 21 h 83"/>
                  <a:gd name="T10" fmla="*/ 0 w 81"/>
                  <a:gd name="T11" fmla="*/ 31 h 83"/>
                  <a:gd name="T12" fmla="*/ 0 w 81"/>
                  <a:gd name="T13" fmla="*/ 42 h 83"/>
                  <a:gd name="T14" fmla="*/ 0 w 81"/>
                  <a:gd name="T15" fmla="*/ 50 h 83"/>
                  <a:gd name="T16" fmla="*/ 2 w 81"/>
                  <a:gd name="T17" fmla="*/ 58 h 83"/>
                  <a:gd name="T18" fmla="*/ 6 w 81"/>
                  <a:gd name="T19" fmla="*/ 64 h 83"/>
                  <a:gd name="T20" fmla="*/ 11 w 81"/>
                  <a:gd name="T21" fmla="*/ 70 h 83"/>
                  <a:gd name="T22" fmla="*/ 17 w 81"/>
                  <a:gd name="T23" fmla="*/ 75 h 83"/>
                  <a:gd name="T24" fmla="*/ 25 w 81"/>
                  <a:gd name="T25" fmla="*/ 79 h 83"/>
                  <a:gd name="T26" fmla="*/ 33 w 81"/>
                  <a:gd name="T27" fmla="*/ 81 h 83"/>
                  <a:gd name="T28" fmla="*/ 40 w 81"/>
                  <a:gd name="T29" fmla="*/ 83 h 83"/>
                  <a:gd name="T30" fmla="*/ 48 w 81"/>
                  <a:gd name="T31" fmla="*/ 81 h 83"/>
                  <a:gd name="T32" fmla="*/ 56 w 81"/>
                  <a:gd name="T33" fmla="*/ 79 h 83"/>
                  <a:gd name="T34" fmla="*/ 64 w 81"/>
                  <a:gd name="T35" fmla="*/ 75 h 83"/>
                  <a:gd name="T36" fmla="*/ 69 w 81"/>
                  <a:gd name="T37" fmla="*/ 70 h 83"/>
                  <a:gd name="T38" fmla="*/ 75 w 81"/>
                  <a:gd name="T39" fmla="*/ 64 h 83"/>
                  <a:gd name="T40" fmla="*/ 79 w 81"/>
                  <a:gd name="T41" fmla="*/ 58 h 83"/>
                  <a:gd name="T42" fmla="*/ 81 w 81"/>
                  <a:gd name="T43" fmla="*/ 50 h 83"/>
                  <a:gd name="T44" fmla="*/ 81 w 81"/>
                  <a:gd name="T45" fmla="*/ 42 h 83"/>
                  <a:gd name="T46" fmla="*/ 81 w 81"/>
                  <a:gd name="T47" fmla="*/ 33 h 83"/>
                  <a:gd name="T48" fmla="*/ 79 w 81"/>
                  <a:gd name="T49" fmla="*/ 25 h 83"/>
                  <a:gd name="T50" fmla="*/ 75 w 81"/>
                  <a:gd name="T51" fmla="*/ 19 h 83"/>
                  <a:gd name="T52" fmla="*/ 69 w 81"/>
                  <a:gd name="T53" fmla="*/ 11 h 83"/>
                  <a:gd name="T54" fmla="*/ 64 w 81"/>
                  <a:gd name="T55" fmla="*/ 7 h 83"/>
                  <a:gd name="T56" fmla="*/ 56 w 81"/>
                  <a:gd name="T57" fmla="*/ 4 h 83"/>
                  <a:gd name="T58" fmla="*/ 48 w 81"/>
                  <a:gd name="T59" fmla="*/ 2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6"/>
                    </a:lnTo>
                    <a:lnTo>
                      <a:pt x="11" y="11"/>
                    </a:lnTo>
                    <a:lnTo>
                      <a:pt x="4" y="21"/>
                    </a:lnTo>
                    <a:lnTo>
                      <a:pt x="0" y="31"/>
                    </a:lnTo>
                    <a:lnTo>
                      <a:pt x="0" y="42"/>
                    </a:lnTo>
                    <a:lnTo>
                      <a:pt x="0" y="50"/>
                    </a:lnTo>
                    <a:lnTo>
                      <a:pt x="2" y="58"/>
                    </a:lnTo>
                    <a:lnTo>
                      <a:pt x="6" y="64"/>
                    </a:lnTo>
                    <a:lnTo>
                      <a:pt x="11" y="70"/>
                    </a:lnTo>
                    <a:lnTo>
                      <a:pt x="17" y="75"/>
                    </a:lnTo>
                    <a:lnTo>
                      <a:pt x="25" y="79"/>
                    </a:lnTo>
                    <a:lnTo>
                      <a:pt x="33" y="81"/>
                    </a:lnTo>
                    <a:lnTo>
                      <a:pt x="40" y="83"/>
                    </a:lnTo>
                    <a:lnTo>
                      <a:pt x="48" y="81"/>
                    </a:lnTo>
                    <a:lnTo>
                      <a:pt x="56" y="79"/>
                    </a:lnTo>
                    <a:lnTo>
                      <a:pt x="64" y="75"/>
                    </a:lnTo>
                    <a:lnTo>
                      <a:pt x="69" y="70"/>
                    </a:lnTo>
                    <a:lnTo>
                      <a:pt x="75" y="64"/>
                    </a:lnTo>
                    <a:lnTo>
                      <a:pt x="79" y="58"/>
                    </a:lnTo>
                    <a:lnTo>
                      <a:pt x="81" y="50"/>
                    </a:lnTo>
                    <a:lnTo>
                      <a:pt x="81" y="42"/>
                    </a:lnTo>
                    <a:lnTo>
                      <a:pt x="81" y="33"/>
                    </a:lnTo>
                    <a:lnTo>
                      <a:pt x="79" y="25"/>
                    </a:lnTo>
                    <a:lnTo>
                      <a:pt x="75" y="19"/>
                    </a:lnTo>
                    <a:lnTo>
                      <a:pt x="69" y="11"/>
                    </a:lnTo>
                    <a:lnTo>
                      <a:pt x="64" y="7"/>
                    </a:lnTo>
                    <a:lnTo>
                      <a:pt x="56" y="4"/>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5" name="Freeform 55"/>
              <p:cNvSpPr>
                <a:spLocks/>
              </p:cNvSpPr>
              <p:nvPr/>
            </p:nvSpPr>
            <p:spPr bwMode="auto">
              <a:xfrm>
                <a:off x="4040188" y="4618038"/>
                <a:ext cx="66675" cy="65088"/>
              </a:xfrm>
              <a:custGeom>
                <a:avLst/>
                <a:gdLst>
                  <a:gd name="T0" fmla="*/ 41 w 83"/>
                  <a:gd name="T1" fmla="*/ 0 h 81"/>
                  <a:gd name="T2" fmla="*/ 31 w 83"/>
                  <a:gd name="T3" fmla="*/ 0 h 81"/>
                  <a:gd name="T4" fmla="*/ 21 w 83"/>
                  <a:gd name="T5" fmla="*/ 4 h 81"/>
                  <a:gd name="T6" fmla="*/ 12 w 83"/>
                  <a:gd name="T7" fmla="*/ 11 h 81"/>
                  <a:gd name="T8" fmla="*/ 6 w 83"/>
                  <a:gd name="T9" fmla="*/ 19 h 81"/>
                  <a:gd name="T10" fmla="*/ 2 w 83"/>
                  <a:gd name="T11" fmla="*/ 29 h 81"/>
                  <a:gd name="T12" fmla="*/ 0 w 83"/>
                  <a:gd name="T13" fmla="*/ 41 h 81"/>
                  <a:gd name="T14" fmla="*/ 2 w 83"/>
                  <a:gd name="T15" fmla="*/ 48 h 81"/>
                  <a:gd name="T16" fmla="*/ 4 w 83"/>
                  <a:gd name="T17" fmla="*/ 56 h 81"/>
                  <a:gd name="T18" fmla="*/ 8 w 83"/>
                  <a:gd name="T19" fmla="*/ 64 h 81"/>
                  <a:gd name="T20" fmla="*/ 12 w 83"/>
                  <a:gd name="T21" fmla="*/ 70 h 81"/>
                  <a:gd name="T22" fmla="*/ 20 w 83"/>
                  <a:gd name="T23" fmla="*/ 75 h 81"/>
                  <a:gd name="T24" fmla="*/ 25 w 83"/>
                  <a:gd name="T25" fmla="*/ 77 h 81"/>
                  <a:gd name="T26" fmla="*/ 33 w 83"/>
                  <a:gd name="T27" fmla="*/ 81 h 81"/>
                  <a:gd name="T28" fmla="*/ 41 w 83"/>
                  <a:gd name="T29" fmla="*/ 81 h 81"/>
                  <a:gd name="T30" fmla="*/ 51 w 83"/>
                  <a:gd name="T31" fmla="*/ 81 h 81"/>
                  <a:gd name="T32" fmla="*/ 58 w 83"/>
                  <a:gd name="T33" fmla="*/ 77 h 81"/>
                  <a:gd name="T34" fmla="*/ 64 w 83"/>
                  <a:gd name="T35" fmla="*/ 75 h 81"/>
                  <a:gd name="T36" fmla="*/ 70 w 83"/>
                  <a:gd name="T37" fmla="*/ 70 h 81"/>
                  <a:gd name="T38" fmla="*/ 76 w 83"/>
                  <a:gd name="T39" fmla="*/ 64 h 81"/>
                  <a:gd name="T40" fmla="*/ 80 w 83"/>
                  <a:gd name="T41" fmla="*/ 56 h 81"/>
                  <a:gd name="T42" fmla="*/ 82 w 83"/>
                  <a:gd name="T43" fmla="*/ 48 h 81"/>
                  <a:gd name="T44" fmla="*/ 83 w 83"/>
                  <a:gd name="T45" fmla="*/ 41 h 81"/>
                  <a:gd name="T46" fmla="*/ 82 w 83"/>
                  <a:gd name="T47" fmla="*/ 33 h 81"/>
                  <a:gd name="T48" fmla="*/ 80 w 83"/>
                  <a:gd name="T49" fmla="*/ 23 h 81"/>
                  <a:gd name="T50" fmla="*/ 76 w 83"/>
                  <a:gd name="T51" fmla="*/ 17 h 81"/>
                  <a:gd name="T52" fmla="*/ 70 w 83"/>
                  <a:gd name="T53" fmla="*/ 11 h 81"/>
                  <a:gd name="T54" fmla="*/ 64 w 83"/>
                  <a:gd name="T55" fmla="*/ 6 h 81"/>
                  <a:gd name="T56" fmla="*/ 58 w 83"/>
                  <a:gd name="T57" fmla="*/ 2 h 81"/>
                  <a:gd name="T58" fmla="*/ 51 w 83"/>
                  <a:gd name="T59" fmla="*/ 0 h 81"/>
                  <a:gd name="T60" fmla="*/ 41 w 83"/>
                  <a:gd name="T61" fmla="*/ 0 h 81"/>
                  <a:gd name="T62" fmla="*/ 41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1" y="0"/>
                    </a:moveTo>
                    <a:lnTo>
                      <a:pt x="31" y="0"/>
                    </a:lnTo>
                    <a:lnTo>
                      <a:pt x="21" y="4"/>
                    </a:lnTo>
                    <a:lnTo>
                      <a:pt x="12" y="11"/>
                    </a:lnTo>
                    <a:lnTo>
                      <a:pt x="6" y="19"/>
                    </a:lnTo>
                    <a:lnTo>
                      <a:pt x="2" y="29"/>
                    </a:lnTo>
                    <a:lnTo>
                      <a:pt x="0" y="41"/>
                    </a:lnTo>
                    <a:lnTo>
                      <a:pt x="2" y="48"/>
                    </a:lnTo>
                    <a:lnTo>
                      <a:pt x="4" y="56"/>
                    </a:lnTo>
                    <a:lnTo>
                      <a:pt x="8" y="64"/>
                    </a:lnTo>
                    <a:lnTo>
                      <a:pt x="12" y="70"/>
                    </a:lnTo>
                    <a:lnTo>
                      <a:pt x="20" y="75"/>
                    </a:lnTo>
                    <a:lnTo>
                      <a:pt x="25" y="77"/>
                    </a:lnTo>
                    <a:lnTo>
                      <a:pt x="33" y="81"/>
                    </a:lnTo>
                    <a:lnTo>
                      <a:pt x="41" y="81"/>
                    </a:lnTo>
                    <a:lnTo>
                      <a:pt x="51" y="81"/>
                    </a:lnTo>
                    <a:lnTo>
                      <a:pt x="58" y="77"/>
                    </a:lnTo>
                    <a:lnTo>
                      <a:pt x="64" y="75"/>
                    </a:lnTo>
                    <a:lnTo>
                      <a:pt x="70" y="70"/>
                    </a:lnTo>
                    <a:lnTo>
                      <a:pt x="76" y="64"/>
                    </a:lnTo>
                    <a:lnTo>
                      <a:pt x="80" y="56"/>
                    </a:lnTo>
                    <a:lnTo>
                      <a:pt x="82" y="48"/>
                    </a:lnTo>
                    <a:lnTo>
                      <a:pt x="83" y="41"/>
                    </a:lnTo>
                    <a:lnTo>
                      <a:pt x="82" y="33"/>
                    </a:lnTo>
                    <a:lnTo>
                      <a:pt x="80" y="23"/>
                    </a:lnTo>
                    <a:lnTo>
                      <a:pt x="76" y="17"/>
                    </a:lnTo>
                    <a:lnTo>
                      <a:pt x="70" y="11"/>
                    </a:lnTo>
                    <a:lnTo>
                      <a:pt x="64" y="6"/>
                    </a:lnTo>
                    <a:lnTo>
                      <a:pt x="58" y="2"/>
                    </a:lnTo>
                    <a:lnTo>
                      <a:pt x="51"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6" name="Freeform 56"/>
              <p:cNvSpPr>
                <a:spLocks/>
              </p:cNvSpPr>
              <p:nvPr/>
            </p:nvSpPr>
            <p:spPr bwMode="auto">
              <a:xfrm>
                <a:off x="4256088" y="4386263"/>
                <a:ext cx="65088" cy="65088"/>
              </a:xfrm>
              <a:custGeom>
                <a:avLst/>
                <a:gdLst>
                  <a:gd name="T0" fmla="*/ 43 w 84"/>
                  <a:gd name="T1" fmla="*/ 0 h 81"/>
                  <a:gd name="T2" fmla="*/ 31 w 84"/>
                  <a:gd name="T3" fmla="*/ 2 h 81"/>
                  <a:gd name="T4" fmla="*/ 22 w 84"/>
                  <a:gd name="T5" fmla="*/ 6 h 81"/>
                  <a:gd name="T6" fmla="*/ 12 w 84"/>
                  <a:gd name="T7" fmla="*/ 11 h 81"/>
                  <a:gd name="T8" fmla="*/ 6 w 84"/>
                  <a:gd name="T9" fmla="*/ 19 h 81"/>
                  <a:gd name="T10" fmla="*/ 2 w 84"/>
                  <a:gd name="T11" fmla="*/ 31 h 81"/>
                  <a:gd name="T12" fmla="*/ 0 w 84"/>
                  <a:gd name="T13" fmla="*/ 41 h 81"/>
                  <a:gd name="T14" fmla="*/ 2 w 84"/>
                  <a:gd name="T15" fmla="*/ 48 h 81"/>
                  <a:gd name="T16" fmla="*/ 4 w 84"/>
                  <a:gd name="T17" fmla="*/ 56 h 81"/>
                  <a:gd name="T18" fmla="*/ 8 w 84"/>
                  <a:gd name="T19" fmla="*/ 64 h 81"/>
                  <a:gd name="T20" fmla="*/ 12 w 84"/>
                  <a:gd name="T21" fmla="*/ 70 h 81"/>
                  <a:gd name="T22" fmla="*/ 20 w 84"/>
                  <a:gd name="T23" fmla="*/ 75 h 81"/>
                  <a:gd name="T24" fmla="*/ 26 w 84"/>
                  <a:gd name="T25" fmla="*/ 79 h 81"/>
                  <a:gd name="T26" fmla="*/ 33 w 84"/>
                  <a:gd name="T27" fmla="*/ 81 h 81"/>
                  <a:gd name="T28" fmla="*/ 43 w 84"/>
                  <a:gd name="T29" fmla="*/ 81 h 81"/>
                  <a:gd name="T30" fmla="*/ 51 w 84"/>
                  <a:gd name="T31" fmla="*/ 81 h 81"/>
                  <a:gd name="T32" fmla="*/ 58 w 84"/>
                  <a:gd name="T33" fmla="*/ 79 h 81"/>
                  <a:gd name="T34" fmla="*/ 64 w 84"/>
                  <a:gd name="T35" fmla="*/ 75 h 81"/>
                  <a:gd name="T36" fmla="*/ 72 w 84"/>
                  <a:gd name="T37" fmla="*/ 70 h 81"/>
                  <a:gd name="T38" fmla="*/ 76 w 84"/>
                  <a:gd name="T39" fmla="*/ 64 h 81"/>
                  <a:gd name="T40" fmla="*/ 80 w 84"/>
                  <a:gd name="T41" fmla="*/ 56 h 81"/>
                  <a:gd name="T42" fmla="*/ 82 w 84"/>
                  <a:gd name="T43" fmla="*/ 48 h 81"/>
                  <a:gd name="T44" fmla="*/ 84 w 84"/>
                  <a:gd name="T45" fmla="*/ 41 h 81"/>
                  <a:gd name="T46" fmla="*/ 82 w 84"/>
                  <a:gd name="T47" fmla="*/ 33 h 81"/>
                  <a:gd name="T48" fmla="*/ 80 w 84"/>
                  <a:gd name="T49" fmla="*/ 25 h 81"/>
                  <a:gd name="T50" fmla="*/ 76 w 84"/>
                  <a:gd name="T51" fmla="*/ 17 h 81"/>
                  <a:gd name="T52" fmla="*/ 72 w 84"/>
                  <a:gd name="T53" fmla="*/ 11 h 81"/>
                  <a:gd name="T54" fmla="*/ 64 w 84"/>
                  <a:gd name="T55" fmla="*/ 6 h 81"/>
                  <a:gd name="T56" fmla="*/ 58 w 84"/>
                  <a:gd name="T57" fmla="*/ 2 h 81"/>
                  <a:gd name="T58" fmla="*/ 51 w 84"/>
                  <a:gd name="T59" fmla="*/ 0 h 81"/>
                  <a:gd name="T60" fmla="*/ 43 w 84"/>
                  <a:gd name="T61" fmla="*/ 0 h 81"/>
                  <a:gd name="T62" fmla="*/ 43 w 84"/>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1">
                    <a:moveTo>
                      <a:pt x="43" y="0"/>
                    </a:moveTo>
                    <a:lnTo>
                      <a:pt x="31" y="2"/>
                    </a:lnTo>
                    <a:lnTo>
                      <a:pt x="22" y="6"/>
                    </a:lnTo>
                    <a:lnTo>
                      <a:pt x="12" y="11"/>
                    </a:lnTo>
                    <a:lnTo>
                      <a:pt x="6" y="19"/>
                    </a:lnTo>
                    <a:lnTo>
                      <a:pt x="2" y="31"/>
                    </a:lnTo>
                    <a:lnTo>
                      <a:pt x="0" y="41"/>
                    </a:lnTo>
                    <a:lnTo>
                      <a:pt x="2" y="48"/>
                    </a:lnTo>
                    <a:lnTo>
                      <a:pt x="4" y="56"/>
                    </a:lnTo>
                    <a:lnTo>
                      <a:pt x="8" y="64"/>
                    </a:lnTo>
                    <a:lnTo>
                      <a:pt x="12" y="70"/>
                    </a:lnTo>
                    <a:lnTo>
                      <a:pt x="20" y="75"/>
                    </a:lnTo>
                    <a:lnTo>
                      <a:pt x="26" y="79"/>
                    </a:lnTo>
                    <a:lnTo>
                      <a:pt x="33" y="81"/>
                    </a:lnTo>
                    <a:lnTo>
                      <a:pt x="43" y="81"/>
                    </a:lnTo>
                    <a:lnTo>
                      <a:pt x="51" y="81"/>
                    </a:lnTo>
                    <a:lnTo>
                      <a:pt x="58" y="79"/>
                    </a:lnTo>
                    <a:lnTo>
                      <a:pt x="64" y="75"/>
                    </a:lnTo>
                    <a:lnTo>
                      <a:pt x="72" y="70"/>
                    </a:lnTo>
                    <a:lnTo>
                      <a:pt x="76" y="64"/>
                    </a:lnTo>
                    <a:lnTo>
                      <a:pt x="80" y="56"/>
                    </a:lnTo>
                    <a:lnTo>
                      <a:pt x="82" y="48"/>
                    </a:lnTo>
                    <a:lnTo>
                      <a:pt x="84" y="41"/>
                    </a:lnTo>
                    <a:lnTo>
                      <a:pt x="82" y="33"/>
                    </a:lnTo>
                    <a:lnTo>
                      <a:pt x="80" y="25"/>
                    </a:lnTo>
                    <a:lnTo>
                      <a:pt x="76" y="17"/>
                    </a:lnTo>
                    <a:lnTo>
                      <a:pt x="72" y="11"/>
                    </a:lnTo>
                    <a:lnTo>
                      <a:pt x="64" y="6"/>
                    </a:lnTo>
                    <a:lnTo>
                      <a:pt x="58" y="2"/>
                    </a:lnTo>
                    <a:lnTo>
                      <a:pt x="51" y="0"/>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7" name="Freeform 57"/>
              <p:cNvSpPr>
                <a:spLocks/>
              </p:cNvSpPr>
              <p:nvPr/>
            </p:nvSpPr>
            <p:spPr bwMode="auto">
              <a:xfrm>
                <a:off x="4340225" y="4360863"/>
                <a:ext cx="66675" cy="65088"/>
              </a:xfrm>
              <a:custGeom>
                <a:avLst/>
                <a:gdLst>
                  <a:gd name="T0" fmla="*/ 41 w 83"/>
                  <a:gd name="T1" fmla="*/ 0 h 81"/>
                  <a:gd name="T2" fmla="*/ 31 w 83"/>
                  <a:gd name="T3" fmla="*/ 2 h 81"/>
                  <a:gd name="T4" fmla="*/ 21 w 83"/>
                  <a:gd name="T5" fmla="*/ 6 h 81"/>
                  <a:gd name="T6" fmla="*/ 12 w 83"/>
                  <a:gd name="T7" fmla="*/ 11 h 81"/>
                  <a:gd name="T8" fmla="*/ 6 w 83"/>
                  <a:gd name="T9" fmla="*/ 21 h 81"/>
                  <a:gd name="T10" fmla="*/ 2 w 83"/>
                  <a:gd name="T11" fmla="*/ 31 h 81"/>
                  <a:gd name="T12" fmla="*/ 0 w 83"/>
                  <a:gd name="T13" fmla="*/ 41 h 81"/>
                  <a:gd name="T14" fmla="*/ 2 w 83"/>
                  <a:gd name="T15" fmla="*/ 48 h 81"/>
                  <a:gd name="T16" fmla="*/ 4 w 83"/>
                  <a:gd name="T17" fmla="*/ 56 h 81"/>
                  <a:gd name="T18" fmla="*/ 8 w 83"/>
                  <a:gd name="T19" fmla="*/ 64 h 81"/>
                  <a:gd name="T20" fmla="*/ 12 w 83"/>
                  <a:gd name="T21" fmla="*/ 70 h 81"/>
                  <a:gd name="T22" fmla="*/ 19 w 83"/>
                  <a:gd name="T23" fmla="*/ 75 h 81"/>
                  <a:gd name="T24" fmla="*/ 25 w 83"/>
                  <a:gd name="T25" fmla="*/ 79 h 81"/>
                  <a:gd name="T26" fmla="*/ 33 w 83"/>
                  <a:gd name="T27" fmla="*/ 81 h 81"/>
                  <a:gd name="T28" fmla="*/ 41 w 83"/>
                  <a:gd name="T29" fmla="*/ 81 h 81"/>
                  <a:gd name="T30" fmla="*/ 50 w 83"/>
                  <a:gd name="T31" fmla="*/ 81 h 81"/>
                  <a:gd name="T32" fmla="*/ 58 w 83"/>
                  <a:gd name="T33" fmla="*/ 79 h 81"/>
                  <a:gd name="T34" fmla="*/ 64 w 83"/>
                  <a:gd name="T35" fmla="*/ 75 h 81"/>
                  <a:gd name="T36" fmla="*/ 70 w 83"/>
                  <a:gd name="T37" fmla="*/ 70 h 81"/>
                  <a:gd name="T38" fmla="*/ 75 w 83"/>
                  <a:gd name="T39" fmla="*/ 64 h 81"/>
                  <a:gd name="T40" fmla="*/ 79 w 83"/>
                  <a:gd name="T41" fmla="*/ 56 h 81"/>
                  <a:gd name="T42" fmla="*/ 81 w 83"/>
                  <a:gd name="T43" fmla="*/ 48 h 81"/>
                  <a:gd name="T44" fmla="*/ 83 w 83"/>
                  <a:gd name="T45" fmla="*/ 41 h 81"/>
                  <a:gd name="T46" fmla="*/ 81 w 83"/>
                  <a:gd name="T47" fmla="*/ 33 h 81"/>
                  <a:gd name="T48" fmla="*/ 79 w 83"/>
                  <a:gd name="T49" fmla="*/ 25 h 81"/>
                  <a:gd name="T50" fmla="*/ 75 w 83"/>
                  <a:gd name="T51" fmla="*/ 17 h 81"/>
                  <a:gd name="T52" fmla="*/ 70 w 83"/>
                  <a:gd name="T53" fmla="*/ 11 h 81"/>
                  <a:gd name="T54" fmla="*/ 64 w 83"/>
                  <a:gd name="T55" fmla="*/ 6 h 81"/>
                  <a:gd name="T56" fmla="*/ 58 w 83"/>
                  <a:gd name="T57" fmla="*/ 4 h 81"/>
                  <a:gd name="T58" fmla="*/ 50 w 83"/>
                  <a:gd name="T59" fmla="*/ 0 h 81"/>
                  <a:gd name="T60" fmla="*/ 41 w 83"/>
                  <a:gd name="T61" fmla="*/ 0 h 81"/>
                  <a:gd name="T62" fmla="*/ 41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1" y="0"/>
                    </a:moveTo>
                    <a:lnTo>
                      <a:pt x="31" y="2"/>
                    </a:lnTo>
                    <a:lnTo>
                      <a:pt x="21" y="6"/>
                    </a:lnTo>
                    <a:lnTo>
                      <a:pt x="12" y="11"/>
                    </a:lnTo>
                    <a:lnTo>
                      <a:pt x="6" y="21"/>
                    </a:lnTo>
                    <a:lnTo>
                      <a:pt x="2" y="31"/>
                    </a:lnTo>
                    <a:lnTo>
                      <a:pt x="0" y="41"/>
                    </a:lnTo>
                    <a:lnTo>
                      <a:pt x="2" y="48"/>
                    </a:lnTo>
                    <a:lnTo>
                      <a:pt x="4" y="56"/>
                    </a:lnTo>
                    <a:lnTo>
                      <a:pt x="8" y="64"/>
                    </a:lnTo>
                    <a:lnTo>
                      <a:pt x="12" y="70"/>
                    </a:lnTo>
                    <a:lnTo>
                      <a:pt x="19" y="75"/>
                    </a:lnTo>
                    <a:lnTo>
                      <a:pt x="25" y="79"/>
                    </a:lnTo>
                    <a:lnTo>
                      <a:pt x="33" y="81"/>
                    </a:lnTo>
                    <a:lnTo>
                      <a:pt x="41" y="81"/>
                    </a:lnTo>
                    <a:lnTo>
                      <a:pt x="50" y="81"/>
                    </a:lnTo>
                    <a:lnTo>
                      <a:pt x="58" y="79"/>
                    </a:lnTo>
                    <a:lnTo>
                      <a:pt x="64" y="75"/>
                    </a:lnTo>
                    <a:lnTo>
                      <a:pt x="70" y="70"/>
                    </a:lnTo>
                    <a:lnTo>
                      <a:pt x="75" y="64"/>
                    </a:lnTo>
                    <a:lnTo>
                      <a:pt x="79" y="56"/>
                    </a:lnTo>
                    <a:lnTo>
                      <a:pt x="81" y="48"/>
                    </a:lnTo>
                    <a:lnTo>
                      <a:pt x="83" y="41"/>
                    </a:lnTo>
                    <a:lnTo>
                      <a:pt x="81" y="33"/>
                    </a:lnTo>
                    <a:lnTo>
                      <a:pt x="79" y="25"/>
                    </a:lnTo>
                    <a:lnTo>
                      <a:pt x="75" y="17"/>
                    </a:lnTo>
                    <a:lnTo>
                      <a:pt x="70" y="11"/>
                    </a:lnTo>
                    <a:lnTo>
                      <a:pt x="64" y="6"/>
                    </a:lnTo>
                    <a:lnTo>
                      <a:pt x="58" y="4"/>
                    </a:lnTo>
                    <a:lnTo>
                      <a:pt x="50"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8" name="Freeform 58"/>
              <p:cNvSpPr>
                <a:spLocks/>
              </p:cNvSpPr>
              <p:nvPr/>
            </p:nvSpPr>
            <p:spPr bwMode="auto">
              <a:xfrm>
                <a:off x="4370388" y="4397375"/>
                <a:ext cx="65088" cy="63500"/>
              </a:xfrm>
              <a:custGeom>
                <a:avLst/>
                <a:gdLst>
                  <a:gd name="T0" fmla="*/ 40 w 81"/>
                  <a:gd name="T1" fmla="*/ 0 h 82"/>
                  <a:gd name="T2" fmla="*/ 29 w 81"/>
                  <a:gd name="T3" fmla="*/ 2 h 82"/>
                  <a:gd name="T4" fmla="*/ 19 w 81"/>
                  <a:gd name="T5" fmla="*/ 6 h 82"/>
                  <a:gd name="T6" fmla="*/ 11 w 81"/>
                  <a:gd name="T7" fmla="*/ 12 h 82"/>
                  <a:gd name="T8" fmla="*/ 5 w 81"/>
                  <a:gd name="T9" fmla="*/ 20 h 82"/>
                  <a:gd name="T10" fmla="*/ 2 w 81"/>
                  <a:gd name="T11" fmla="*/ 31 h 82"/>
                  <a:gd name="T12" fmla="*/ 0 w 81"/>
                  <a:gd name="T13" fmla="*/ 41 h 82"/>
                  <a:gd name="T14" fmla="*/ 0 w 81"/>
                  <a:gd name="T15" fmla="*/ 49 h 82"/>
                  <a:gd name="T16" fmla="*/ 2 w 81"/>
                  <a:gd name="T17" fmla="*/ 57 h 82"/>
                  <a:gd name="T18" fmla="*/ 5 w 81"/>
                  <a:gd name="T19" fmla="*/ 64 h 82"/>
                  <a:gd name="T20" fmla="*/ 11 w 81"/>
                  <a:gd name="T21" fmla="*/ 70 h 82"/>
                  <a:gd name="T22" fmla="*/ 17 w 81"/>
                  <a:gd name="T23" fmla="*/ 76 h 82"/>
                  <a:gd name="T24" fmla="*/ 25 w 81"/>
                  <a:gd name="T25" fmla="*/ 80 h 82"/>
                  <a:gd name="T26" fmla="*/ 33 w 81"/>
                  <a:gd name="T27" fmla="*/ 82 h 82"/>
                  <a:gd name="T28" fmla="*/ 40 w 81"/>
                  <a:gd name="T29" fmla="*/ 82 h 82"/>
                  <a:gd name="T30" fmla="*/ 48 w 81"/>
                  <a:gd name="T31" fmla="*/ 82 h 82"/>
                  <a:gd name="T32" fmla="*/ 56 w 81"/>
                  <a:gd name="T33" fmla="*/ 80 h 82"/>
                  <a:gd name="T34" fmla="*/ 64 w 81"/>
                  <a:gd name="T35" fmla="*/ 76 h 82"/>
                  <a:gd name="T36" fmla="*/ 69 w 81"/>
                  <a:gd name="T37" fmla="*/ 70 h 82"/>
                  <a:gd name="T38" fmla="*/ 75 w 81"/>
                  <a:gd name="T39" fmla="*/ 64 h 82"/>
                  <a:gd name="T40" fmla="*/ 79 w 81"/>
                  <a:gd name="T41" fmla="*/ 57 h 82"/>
                  <a:gd name="T42" fmla="*/ 81 w 81"/>
                  <a:gd name="T43" fmla="*/ 49 h 82"/>
                  <a:gd name="T44" fmla="*/ 81 w 81"/>
                  <a:gd name="T45" fmla="*/ 41 h 82"/>
                  <a:gd name="T46" fmla="*/ 81 w 81"/>
                  <a:gd name="T47" fmla="*/ 33 h 82"/>
                  <a:gd name="T48" fmla="*/ 79 w 81"/>
                  <a:gd name="T49" fmla="*/ 26 h 82"/>
                  <a:gd name="T50" fmla="*/ 75 w 81"/>
                  <a:gd name="T51" fmla="*/ 18 h 82"/>
                  <a:gd name="T52" fmla="*/ 69 w 81"/>
                  <a:gd name="T53" fmla="*/ 12 h 82"/>
                  <a:gd name="T54" fmla="*/ 64 w 81"/>
                  <a:gd name="T55" fmla="*/ 6 h 82"/>
                  <a:gd name="T56" fmla="*/ 56 w 81"/>
                  <a:gd name="T57" fmla="*/ 2 h 82"/>
                  <a:gd name="T58" fmla="*/ 48 w 81"/>
                  <a:gd name="T59" fmla="*/ 0 h 82"/>
                  <a:gd name="T60" fmla="*/ 40 w 81"/>
                  <a:gd name="T61" fmla="*/ 0 h 82"/>
                  <a:gd name="T62" fmla="*/ 40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0" y="0"/>
                    </a:moveTo>
                    <a:lnTo>
                      <a:pt x="29" y="2"/>
                    </a:lnTo>
                    <a:lnTo>
                      <a:pt x="19" y="6"/>
                    </a:lnTo>
                    <a:lnTo>
                      <a:pt x="11" y="12"/>
                    </a:lnTo>
                    <a:lnTo>
                      <a:pt x="5" y="20"/>
                    </a:lnTo>
                    <a:lnTo>
                      <a:pt x="2" y="31"/>
                    </a:lnTo>
                    <a:lnTo>
                      <a:pt x="0" y="41"/>
                    </a:lnTo>
                    <a:lnTo>
                      <a:pt x="0" y="49"/>
                    </a:lnTo>
                    <a:lnTo>
                      <a:pt x="2" y="57"/>
                    </a:lnTo>
                    <a:lnTo>
                      <a:pt x="5" y="64"/>
                    </a:lnTo>
                    <a:lnTo>
                      <a:pt x="11" y="70"/>
                    </a:lnTo>
                    <a:lnTo>
                      <a:pt x="17" y="76"/>
                    </a:lnTo>
                    <a:lnTo>
                      <a:pt x="25" y="80"/>
                    </a:lnTo>
                    <a:lnTo>
                      <a:pt x="33" y="82"/>
                    </a:lnTo>
                    <a:lnTo>
                      <a:pt x="40" y="82"/>
                    </a:lnTo>
                    <a:lnTo>
                      <a:pt x="48" y="82"/>
                    </a:lnTo>
                    <a:lnTo>
                      <a:pt x="56" y="80"/>
                    </a:lnTo>
                    <a:lnTo>
                      <a:pt x="64" y="76"/>
                    </a:lnTo>
                    <a:lnTo>
                      <a:pt x="69" y="70"/>
                    </a:lnTo>
                    <a:lnTo>
                      <a:pt x="75" y="64"/>
                    </a:lnTo>
                    <a:lnTo>
                      <a:pt x="79" y="57"/>
                    </a:lnTo>
                    <a:lnTo>
                      <a:pt x="81" y="49"/>
                    </a:lnTo>
                    <a:lnTo>
                      <a:pt x="81" y="41"/>
                    </a:lnTo>
                    <a:lnTo>
                      <a:pt x="81" y="33"/>
                    </a:lnTo>
                    <a:lnTo>
                      <a:pt x="79" y="26"/>
                    </a:lnTo>
                    <a:lnTo>
                      <a:pt x="75" y="18"/>
                    </a:lnTo>
                    <a:lnTo>
                      <a:pt x="69" y="12"/>
                    </a:lnTo>
                    <a:lnTo>
                      <a:pt x="64" y="6"/>
                    </a:lnTo>
                    <a:lnTo>
                      <a:pt x="56" y="2"/>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2079" name="Freeform 59"/>
              <p:cNvSpPr>
                <a:spLocks/>
              </p:cNvSpPr>
              <p:nvPr/>
            </p:nvSpPr>
            <p:spPr bwMode="auto">
              <a:xfrm>
                <a:off x="4375150" y="4478338"/>
                <a:ext cx="66675" cy="66675"/>
              </a:xfrm>
              <a:custGeom>
                <a:avLst/>
                <a:gdLst>
                  <a:gd name="T0" fmla="*/ 43 w 84"/>
                  <a:gd name="T1" fmla="*/ 0 h 84"/>
                  <a:gd name="T2" fmla="*/ 31 w 84"/>
                  <a:gd name="T3" fmla="*/ 2 h 84"/>
                  <a:gd name="T4" fmla="*/ 22 w 84"/>
                  <a:gd name="T5" fmla="*/ 6 h 84"/>
                  <a:gd name="T6" fmla="*/ 12 w 84"/>
                  <a:gd name="T7" fmla="*/ 12 h 84"/>
                  <a:gd name="T8" fmla="*/ 6 w 84"/>
                  <a:gd name="T9" fmla="*/ 22 h 84"/>
                  <a:gd name="T10" fmla="*/ 2 w 84"/>
                  <a:gd name="T11" fmla="*/ 31 h 84"/>
                  <a:gd name="T12" fmla="*/ 0 w 84"/>
                  <a:gd name="T13" fmla="*/ 41 h 84"/>
                  <a:gd name="T14" fmla="*/ 2 w 84"/>
                  <a:gd name="T15" fmla="*/ 51 h 84"/>
                  <a:gd name="T16" fmla="*/ 4 w 84"/>
                  <a:gd name="T17" fmla="*/ 58 h 84"/>
                  <a:gd name="T18" fmla="*/ 8 w 84"/>
                  <a:gd name="T19" fmla="*/ 64 h 84"/>
                  <a:gd name="T20" fmla="*/ 12 w 84"/>
                  <a:gd name="T21" fmla="*/ 70 h 84"/>
                  <a:gd name="T22" fmla="*/ 20 w 84"/>
                  <a:gd name="T23" fmla="*/ 76 h 84"/>
                  <a:gd name="T24" fmla="*/ 26 w 84"/>
                  <a:gd name="T25" fmla="*/ 80 h 84"/>
                  <a:gd name="T26" fmla="*/ 33 w 84"/>
                  <a:gd name="T27" fmla="*/ 82 h 84"/>
                  <a:gd name="T28" fmla="*/ 43 w 84"/>
                  <a:gd name="T29" fmla="*/ 84 h 84"/>
                  <a:gd name="T30" fmla="*/ 51 w 84"/>
                  <a:gd name="T31" fmla="*/ 82 h 84"/>
                  <a:gd name="T32" fmla="*/ 59 w 84"/>
                  <a:gd name="T33" fmla="*/ 80 h 84"/>
                  <a:gd name="T34" fmla="*/ 64 w 84"/>
                  <a:gd name="T35" fmla="*/ 76 h 84"/>
                  <a:gd name="T36" fmla="*/ 72 w 84"/>
                  <a:gd name="T37" fmla="*/ 70 h 84"/>
                  <a:gd name="T38" fmla="*/ 76 w 84"/>
                  <a:gd name="T39" fmla="*/ 64 h 84"/>
                  <a:gd name="T40" fmla="*/ 80 w 84"/>
                  <a:gd name="T41" fmla="*/ 58 h 84"/>
                  <a:gd name="T42" fmla="*/ 82 w 84"/>
                  <a:gd name="T43" fmla="*/ 51 h 84"/>
                  <a:gd name="T44" fmla="*/ 84 w 84"/>
                  <a:gd name="T45" fmla="*/ 41 h 84"/>
                  <a:gd name="T46" fmla="*/ 82 w 84"/>
                  <a:gd name="T47" fmla="*/ 33 h 84"/>
                  <a:gd name="T48" fmla="*/ 80 w 84"/>
                  <a:gd name="T49" fmla="*/ 25 h 84"/>
                  <a:gd name="T50" fmla="*/ 76 w 84"/>
                  <a:gd name="T51" fmla="*/ 20 h 84"/>
                  <a:gd name="T52" fmla="*/ 72 w 84"/>
                  <a:gd name="T53" fmla="*/ 12 h 84"/>
                  <a:gd name="T54" fmla="*/ 64 w 84"/>
                  <a:gd name="T55" fmla="*/ 8 h 84"/>
                  <a:gd name="T56" fmla="*/ 59 w 84"/>
                  <a:gd name="T57" fmla="*/ 4 h 84"/>
                  <a:gd name="T58" fmla="*/ 51 w 84"/>
                  <a:gd name="T59" fmla="*/ 2 h 84"/>
                  <a:gd name="T60" fmla="*/ 43 w 84"/>
                  <a:gd name="T61" fmla="*/ 0 h 84"/>
                  <a:gd name="T62" fmla="*/ 43 w 84"/>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4">
                    <a:moveTo>
                      <a:pt x="43" y="0"/>
                    </a:moveTo>
                    <a:lnTo>
                      <a:pt x="31" y="2"/>
                    </a:lnTo>
                    <a:lnTo>
                      <a:pt x="22" y="6"/>
                    </a:lnTo>
                    <a:lnTo>
                      <a:pt x="12" y="12"/>
                    </a:lnTo>
                    <a:lnTo>
                      <a:pt x="6" y="22"/>
                    </a:lnTo>
                    <a:lnTo>
                      <a:pt x="2" y="31"/>
                    </a:lnTo>
                    <a:lnTo>
                      <a:pt x="0" y="41"/>
                    </a:lnTo>
                    <a:lnTo>
                      <a:pt x="2" y="51"/>
                    </a:lnTo>
                    <a:lnTo>
                      <a:pt x="4" y="58"/>
                    </a:lnTo>
                    <a:lnTo>
                      <a:pt x="8" y="64"/>
                    </a:lnTo>
                    <a:lnTo>
                      <a:pt x="12" y="70"/>
                    </a:lnTo>
                    <a:lnTo>
                      <a:pt x="20" y="76"/>
                    </a:lnTo>
                    <a:lnTo>
                      <a:pt x="26" y="80"/>
                    </a:lnTo>
                    <a:lnTo>
                      <a:pt x="33" y="82"/>
                    </a:lnTo>
                    <a:lnTo>
                      <a:pt x="43" y="84"/>
                    </a:lnTo>
                    <a:lnTo>
                      <a:pt x="51" y="82"/>
                    </a:lnTo>
                    <a:lnTo>
                      <a:pt x="59" y="80"/>
                    </a:lnTo>
                    <a:lnTo>
                      <a:pt x="64" y="76"/>
                    </a:lnTo>
                    <a:lnTo>
                      <a:pt x="72" y="70"/>
                    </a:lnTo>
                    <a:lnTo>
                      <a:pt x="76" y="64"/>
                    </a:lnTo>
                    <a:lnTo>
                      <a:pt x="80" y="58"/>
                    </a:lnTo>
                    <a:lnTo>
                      <a:pt x="82" y="51"/>
                    </a:lnTo>
                    <a:lnTo>
                      <a:pt x="84" y="41"/>
                    </a:lnTo>
                    <a:lnTo>
                      <a:pt x="82" y="33"/>
                    </a:lnTo>
                    <a:lnTo>
                      <a:pt x="80" y="25"/>
                    </a:lnTo>
                    <a:lnTo>
                      <a:pt x="76" y="20"/>
                    </a:lnTo>
                    <a:lnTo>
                      <a:pt x="72" y="12"/>
                    </a:lnTo>
                    <a:lnTo>
                      <a:pt x="64" y="8"/>
                    </a:lnTo>
                    <a:lnTo>
                      <a:pt x="59"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0" name="Freeform 60"/>
              <p:cNvSpPr>
                <a:spLocks/>
              </p:cNvSpPr>
              <p:nvPr/>
            </p:nvSpPr>
            <p:spPr bwMode="auto">
              <a:xfrm>
                <a:off x="4392613" y="4548188"/>
                <a:ext cx="66675" cy="65088"/>
              </a:xfrm>
              <a:custGeom>
                <a:avLst/>
                <a:gdLst>
                  <a:gd name="T0" fmla="*/ 40 w 83"/>
                  <a:gd name="T1" fmla="*/ 0 h 81"/>
                  <a:gd name="T2" fmla="*/ 31 w 83"/>
                  <a:gd name="T3" fmla="*/ 0 h 81"/>
                  <a:gd name="T4" fmla="*/ 21 w 83"/>
                  <a:gd name="T5" fmla="*/ 3 h 81"/>
                  <a:gd name="T6" fmla="*/ 11 w 83"/>
                  <a:gd name="T7" fmla="*/ 11 h 81"/>
                  <a:gd name="T8" fmla="*/ 6 w 83"/>
                  <a:gd name="T9" fmla="*/ 19 h 81"/>
                  <a:gd name="T10" fmla="*/ 2 w 83"/>
                  <a:gd name="T11" fmla="*/ 29 h 81"/>
                  <a:gd name="T12" fmla="*/ 0 w 83"/>
                  <a:gd name="T13" fmla="*/ 40 h 81"/>
                  <a:gd name="T14" fmla="*/ 0 w 83"/>
                  <a:gd name="T15" fmla="*/ 48 h 81"/>
                  <a:gd name="T16" fmla="*/ 4 w 83"/>
                  <a:gd name="T17" fmla="*/ 56 h 81"/>
                  <a:gd name="T18" fmla="*/ 8 w 83"/>
                  <a:gd name="T19" fmla="*/ 64 h 81"/>
                  <a:gd name="T20" fmla="*/ 11 w 83"/>
                  <a:gd name="T21" fmla="*/ 69 h 81"/>
                  <a:gd name="T22" fmla="*/ 17 w 83"/>
                  <a:gd name="T23" fmla="*/ 73 h 81"/>
                  <a:gd name="T24" fmla="*/ 25 w 83"/>
                  <a:gd name="T25" fmla="*/ 77 h 81"/>
                  <a:gd name="T26" fmla="*/ 33 w 83"/>
                  <a:gd name="T27" fmla="*/ 81 h 81"/>
                  <a:gd name="T28" fmla="*/ 40 w 83"/>
                  <a:gd name="T29" fmla="*/ 81 h 81"/>
                  <a:gd name="T30" fmla="*/ 50 w 83"/>
                  <a:gd name="T31" fmla="*/ 81 h 81"/>
                  <a:gd name="T32" fmla="*/ 58 w 83"/>
                  <a:gd name="T33" fmla="*/ 77 h 81"/>
                  <a:gd name="T34" fmla="*/ 64 w 83"/>
                  <a:gd name="T35" fmla="*/ 73 h 81"/>
                  <a:gd name="T36" fmla="*/ 69 w 83"/>
                  <a:gd name="T37" fmla="*/ 69 h 81"/>
                  <a:gd name="T38" fmla="*/ 75 w 83"/>
                  <a:gd name="T39" fmla="*/ 64 h 81"/>
                  <a:gd name="T40" fmla="*/ 79 w 83"/>
                  <a:gd name="T41" fmla="*/ 56 h 81"/>
                  <a:gd name="T42" fmla="*/ 81 w 83"/>
                  <a:gd name="T43" fmla="*/ 48 h 81"/>
                  <a:gd name="T44" fmla="*/ 83 w 83"/>
                  <a:gd name="T45" fmla="*/ 40 h 81"/>
                  <a:gd name="T46" fmla="*/ 81 w 83"/>
                  <a:gd name="T47" fmla="*/ 33 h 81"/>
                  <a:gd name="T48" fmla="*/ 79 w 83"/>
                  <a:gd name="T49" fmla="*/ 25 h 81"/>
                  <a:gd name="T50" fmla="*/ 75 w 83"/>
                  <a:gd name="T51" fmla="*/ 17 h 81"/>
                  <a:gd name="T52" fmla="*/ 69 w 83"/>
                  <a:gd name="T53" fmla="*/ 11 h 81"/>
                  <a:gd name="T54" fmla="*/ 64 w 83"/>
                  <a:gd name="T55" fmla="*/ 5 h 81"/>
                  <a:gd name="T56" fmla="*/ 58 w 83"/>
                  <a:gd name="T57" fmla="*/ 1 h 81"/>
                  <a:gd name="T58" fmla="*/ 50 w 83"/>
                  <a:gd name="T59" fmla="*/ 0 h 81"/>
                  <a:gd name="T60" fmla="*/ 40 w 83"/>
                  <a:gd name="T61" fmla="*/ 0 h 81"/>
                  <a:gd name="T62" fmla="*/ 40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0" y="0"/>
                    </a:moveTo>
                    <a:lnTo>
                      <a:pt x="31" y="0"/>
                    </a:lnTo>
                    <a:lnTo>
                      <a:pt x="21" y="3"/>
                    </a:lnTo>
                    <a:lnTo>
                      <a:pt x="11" y="11"/>
                    </a:lnTo>
                    <a:lnTo>
                      <a:pt x="6" y="19"/>
                    </a:lnTo>
                    <a:lnTo>
                      <a:pt x="2" y="29"/>
                    </a:lnTo>
                    <a:lnTo>
                      <a:pt x="0" y="40"/>
                    </a:lnTo>
                    <a:lnTo>
                      <a:pt x="0" y="48"/>
                    </a:lnTo>
                    <a:lnTo>
                      <a:pt x="4" y="56"/>
                    </a:lnTo>
                    <a:lnTo>
                      <a:pt x="8" y="64"/>
                    </a:lnTo>
                    <a:lnTo>
                      <a:pt x="11" y="69"/>
                    </a:lnTo>
                    <a:lnTo>
                      <a:pt x="17" y="73"/>
                    </a:lnTo>
                    <a:lnTo>
                      <a:pt x="25" y="77"/>
                    </a:lnTo>
                    <a:lnTo>
                      <a:pt x="33" y="81"/>
                    </a:lnTo>
                    <a:lnTo>
                      <a:pt x="40" y="81"/>
                    </a:lnTo>
                    <a:lnTo>
                      <a:pt x="50" y="81"/>
                    </a:lnTo>
                    <a:lnTo>
                      <a:pt x="58" y="77"/>
                    </a:lnTo>
                    <a:lnTo>
                      <a:pt x="64" y="73"/>
                    </a:lnTo>
                    <a:lnTo>
                      <a:pt x="69" y="69"/>
                    </a:lnTo>
                    <a:lnTo>
                      <a:pt x="75" y="64"/>
                    </a:lnTo>
                    <a:lnTo>
                      <a:pt x="79" y="56"/>
                    </a:lnTo>
                    <a:lnTo>
                      <a:pt x="81" y="48"/>
                    </a:lnTo>
                    <a:lnTo>
                      <a:pt x="83" y="40"/>
                    </a:lnTo>
                    <a:lnTo>
                      <a:pt x="81" y="33"/>
                    </a:lnTo>
                    <a:lnTo>
                      <a:pt x="79" y="25"/>
                    </a:lnTo>
                    <a:lnTo>
                      <a:pt x="75" y="17"/>
                    </a:lnTo>
                    <a:lnTo>
                      <a:pt x="69" y="11"/>
                    </a:lnTo>
                    <a:lnTo>
                      <a:pt x="64" y="5"/>
                    </a:lnTo>
                    <a:lnTo>
                      <a:pt x="58" y="1"/>
                    </a:lnTo>
                    <a:lnTo>
                      <a:pt x="50"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1" name="Freeform 61"/>
              <p:cNvSpPr>
                <a:spLocks/>
              </p:cNvSpPr>
              <p:nvPr/>
            </p:nvSpPr>
            <p:spPr bwMode="auto">
              <a:xfrm>
                <a:off x="4230688" y="4795838"/>
                <a:ext cx="66675" cy="65088"/>
              </a:xfrm>
              <a:custGeom>
                <a:avLst/>
                <a:gdLst>
                  <a:gd name="T0" fmla="*/ 43 w 84"/>
                  <a:gd name="T1" fmla="*/ 0 h 81"/>
                  <a:gd name="T2" fmla="*/ 31 w 84"/>
                  <a:gd name="T3" fmla="*/ 0 h 81"/>
                  <a:gd name="T4" fmla="*/ 22 w 84"/>
                  <a:gd name="T5" fmla="*/ 4 h 81"/>
                  <a:gd name="T6" fmla="*/ 12 w 84"/>
                  <a:gd name="T7" fmla="*/ 12 h 81"/>
                  <a:gd name="T8" fmla="*/ 6 w 84"/>
                  <a:gd name="T9" fmla="*/ 19 h 81"/>
                  <a:gd name="T10" fmla="*/ 2 w 84"/>
                  <a:gd name="T11" fmla="*/ 29 h 81"/>
                  <a:gd name="T12" fmla="*/ 0 w 84"/>
                  <a:gd name="T13" fmla="*/ 41 h 81"/>
                  <a:gd name="T14" fmla="*/ 2 w 84"/>
                  <a:gd name="T15" fmla="*/ 48 h 81"/>
                  <a:gd name="T16" fmla="*/ 4 w 84"/>
                  <a:gd name="T17" fmla="*/ 56 h 81"/>
                  <a:gd name="T18" fmla="*/ 8 w 84"/>
                  <a:gd name="T19" fmla="*/ 64 h 81"/>
                  <a:gd name="T20" fmla="*/ 12 w 84"/>
                  <a:gd name="T21" fmla="*/ 70 h 81"/>
                  <a:gd name="T22" fmla="*/ 20 w 84"/>
                  <a:gd name="T23" fmla="*/ 76 h 81"/>
                  <a:gd name="T24" fmla="*/ 26 w 84"/>
                  <a:gd name="T25" fmla="*/ 79 h 81"/>
                  <a:gd name="T26" fmla="*/ 33 w 84"/>
                  <a:gd name="T27" fmla="*/ 81 h 81"/>
                  <a:gd name="T28" fmla="*/ 43 w 84"/>
                  <a:gd name="T29" fmla="*/ 81 h 81"/>
                  <a:gd name="T30" fmla="*/ 51 w 84"/>
                  <a:gd name="T31" fmla="*/ 81 h 81"/>
                  <a:gd name="T32" fmla="*/ 58 w 84"/>
                  <a:gd name="T33" fmla="*/ 79 h 81"/>
                  <a:gd name="T34" fmla="*/ 64 w 84"/>
                  <a:gd name="T35" fmla="*/ 76 h 81"/>
                  <a:gd name="T36" fmla="*/ 72 w 84"/>
                  <a:gd name="T37" fmla="*/ 70 h 81"/>
                  <a:gd name="T38" fmla="*/ 76 w 84"/>
                  <a:gd name="T39" fmla="*/ 64 h 81"/>
                  <a:gd name="T40" fmla="*/ 80 w 84"/>
                  <a:gd name="T41" fmla="*/ 56 h 81"/>
                  <a:gd name="T42" fmla="*/ 84 w 84"/>
                  <a:gd name="T43" fmla="*/ 48 h 81"/>
                  <a:gd name="T44" fmla="*/ 84 w 84"/>
                  <a:gd name="T45" fmla="*/ 41 h 81"/>
                  <a:gd name="T46" fmla="*/ 84 w 84"/>
                  <a:gd name="T47" fmla="*/ 33 h 81"/>
                  <a:gd name="T48" fmla="*/ 80 w 84"/>
                  <a:gd name="T49" fmla="*/ 25 h 81"/>
                  <a:gd name="T50" fmla="*/ 76 w 84"/>
                  <a:gd name="T51" fmla="*/ 17 h 81"/>
                  <a:gd name="T52" fmla="*/ 72 w 84"/>
                  <a:gd name="T53" fmla="*/ 12 h 81"/>
                  <a:gd name="T54" fmla="*/ 64 w 84"/>
                  <a:gd name="T55" fmla="*/ 6 h 81"/>
                  <a:gd name="T56" fmla="*/ 58 w 84"/>
                  <a:gd name="T57" fmla="*/ 2 h 81"/>
                  <a:gd name="T58" fmla="*/ 51 w 84"/>
                  <a:gd name="T59" fmla="*/ 0 h 81"/>
                  <a:gd name="T60" fmla="*/ 43 w 84"/>
                  <a:gd name="T61" fmla="*/ 0 h 81"/>
                  <a:gd name="T62" fmla="*/ 43 w 84"/>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1">
                    <a:moveTo>
                      <a:pt x="43" y="0"/>
                    </a:moveTo>
                    <a:lnTo>
                      <a:pt x="31" y="0"/>
                    </a:lnTo>
                    <a:lnTo>
                      <a:pt x="22" y="4"/>
                    </a:lnTo>
                    <a:lnTo>
                      <a:pt x="12" y="12"/>
                    </a:lnTo>
                    <a:lnTo>
                      <a:pt x="6" y="19"/>
                    </a:lnTo>
                    <a:lnTo>
                      <a:pt x="2" y="29"/>
                    </a:lnTo>
                    <a:lnTo>
                      <a:pt x="0" y="41"/>
                    </a:lnTo>
                    <a:lnTo>
                      <a:pt x="2" y="48"/>
                    </a:lnTo>
                    <a:lnTo>
                      <a:pt x="4" y="56"/>
                    </a:lnTo>
                    <a:lnTo>
                      <a:pt x="8" y="64"/>
                    </a:lnTo>
                    <a:lnTo>
                      <a:pt x="12" y="70"/>
                    </a:lnTo>
                    <a:lnTo>
                      <a:pt x="20" y="76"/>
                    </a:lnTo>
                    <a:lnTo>
                      <a:pt x="26" y="79"/>
                    </a:lnTo>
                    <a:lnTo>
                      <a:pt x="33" y="81"/>
                    </a:lnTo>
                    <a:lnTo>
                      <a:pt x="43" y="81"/>
                    </a:lnTo>
                    <a:lnTo>
                      <a:pt x="51" y="81"/>
                    </a:lnTo>
                    <a:lnTo>
                      <a:pt x="58" y="79"/>
                    </a:lnTo>
                    <a:lnTo>
                      <a:pt x="64" y="76"/>
                    </a:lnTo>
                    <a:lnTo>
                      <a:pt x="72" y="70"/>
                    </a:lnTo>
                    <a:lnTo>
                      <a:pt x="76" y="64"/>
                    </a:lnTo>
                    <a:lnTo>
                      <a:pt x="80" y="56"/>
                    </a:lnTo>
                    <a:lnTo>
                      <a:pt x="84" y="48"/>
                    </a:lnTo>
                    <a:lnTo>
                      <a:pt x="84" y="41"/>
                    </a:lnTo>
                    <a:lnTo>
                      <a:pt x="84" y="33"/>
                    </a:lnTo>
                    <a:lnTo>
                      <a:pt x="80" y="25"/>
                    </a:lnTo>
                    <a:lnTo>
                      <a:pt x="76" y="17"/>
                    </a:lnTo>
                    <a:lnTo>
                      <a:pt x="72" y="12"/>
                    </a:lnTo>
                    <a:lnTo>
                      <a:pt x="64" y="6"/>
                    </a:lnTo>
                    <a:lnTo>
                      <a:pt x="58" y="2"/>
                    </a:lnTo>
                    <a:lnTo>
                      <a:pt x="51" y="0"/>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4" name="Freeform 62"/>
              <p:cNvSpPr>
                <a:spLocks/>
              </p:cNvSpPr>
              <p:nvPr/>
            </p:nvSpPr>
            <p:spPr bwMode="auto">
              <a:xfrm>
                <a:off x="4375150" y="4979988"/>
                <a:ext cx="66675" cy="66675"/>
              </a:xfrm>
              <a:custGeom>
                <a:avLst/>
                <a:gdLst>
                  <a:gd name="T0" fmla="*/ 43 w 84"/>
                  <a:gd name="T1" fmla="*/ 0 h 83"/>
                  <a:gd name="T2" fmla="*/ 31 w 84"/>
                  <a:gd name="T3" fmla="*/ 2 h 83"/>
                  <a:gd name="T4" fmla="*/ 22 w 84"/>
                  <a:gd name="T5" fmla="*/ 6 h 83"/>
                  <a:gd name="T6" fmla="*/ 12 w 84"/>
                  <a:gd name="T7" fmla="*/ 13 h 83"/>
                  <a:gd name="T8" fmla="*/ 6 w 84"/>
                  <a:gd name="T9" fmla="*/ 21 h 83"/>
                  <a:gd name="T10" fmla="*/ 2 w 84"/>
                  <a:gd name="T11" fmla="*/ 31 h 83"/>
                  <a:gd name="T12" fmla="*/ 0 w 84"/>
                  <a:gd name="T13" fmla="*/ 42 h 83"/>
                  <a:gd name="T14" fmla="*/ 2 w 84"/>
                  <a:gd name="T15" fmla="*/ 50 h 83"/>
                  <a:gd name="T16" fmla="*/ 4 w 84"/>
                  <a:gd name="T17" fmla="*/ 58 h 83"/>
                  <a:gd name="T18" fmla="*/ 8 w 84"/>
                  <a:gd name="T19" fmla="*/ 66 h 83"/>
                  <a:gd name="T20" fmla="*/ 12 w 84"/>
                  <a:gd name="T21" fmla="*/ 71 h 83"/>
                  <a:gd name="T22" fmla="*/ 20 w 84"/>
                  <a:gd name="T23" fmla="*/ 75 h 83"/>
                  <a:gd name="T24" fmla="*/ 26 w 84"/>
                  <a:gd name="T25" fmla="*/ 79 h 83"/>
                  <a:gd name="T26" fmla="*/ 33 w 84"/>
                  <a:gd name="T27" fmla="*/ 83 h 83"/>
                  <a:gd name="T28" fmla="*/ 43 w 84"/>
                  <a:gd name="T29" fmla="*/ 83 h 83"/>
                  <a:gd name="T30" fmla="*/ 51 w 84"/>
                  <a:gd name="T31" fmla="*/ 83 h 83"/>
                  <a:gd name="T32" fmla="*/ 59 w 84"/>
                  <a:gd name="T33" fmla="*/ 79 h 83"/>
                  <a:gd name="T34" fmla="*/ 64 w 84"/>
                  <a:gd name="T35" fmla="*/ 75 h 83"/>
                  <a:gd name="T36" fmla="*/ 72 w 84"/>
                  <a:gd name="T37" fmla="*/ 71 h 83"/>
                  <a:gd name="T38" fmla="*/ 76 w 84"/>
                  <a:gd name="T39" fmla="*/ 66 h 83"/>
                  <a:gd name="T40" fmla="*/ 80 w 84"/>
                  <a:gd name="T41" fmla="*/ 58 h 83"/>
                  <a:gd name="T42" fmla="*/ 82 w 84"/>
                  <a:gd name="T43" fmla="*/ 50 h 83"/>
                  <a:gd name="T44" fmla="*/ 84 w 84"/>
                  <a:gd name="T45" fmla="*/ 42 h 83"/>
                  <a:gd name="T46" fmla="*/ 82 w 84"/>
                  <a:gd name="T47" fmla="*/ 35 h 83"/>
                  <a:gd name="T48" fmla="*/ 80 w 84"/>
                  <a:gd name="T49" fmla="*/ 27 h 83"/>
                  <a:gd name="T50" fmla="*/ 76 w 84"/>
                  <a:gd name="T51" fmla="*/ 19 h 83"/>
                  <a:gd name="T52" fmla="*/ 72 w 84"/>
                  <a:gd name="T53" fmla="*/ 13 h 83"/>
                  <a:gd name="T54" fmla="*/ 64 w 84"/>
                  <a:gd name="T55" fmla="*/ 7 h 83"/>
                  <a:gd name="T56" fmla="*/ 59 w 84"/>
                  <a:gd name="T57" fmla="*/ 4 h 83"/>
                  <a:gd name="T58" fmla="*/ 51 w 84"/>
                  <a:gd name="T59" fmla="*/ 2 h 83"/>
                  <a:gd name="T60" fmla="*/ 43 w 84"/>
                  <a:gd name="T61" fmla="*/ 0 h 83"/>
                  <a:gd name="T62" fmla="*/ 43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3" y="0"/>
                    </a:moveTo>
                    <a:lnTo>
                      <a:pt x="31" y="2"/>
                    </a:lnTo>
                    <a:lnTo>
                      <a:pt x="22" y="6"/>
                    </a:lnTo>
                    <a:lnTo>
                      <a:pt x="12" y="13"/>
                    </a:lnTo>
                    <a:lnTo>
                      <a:pt x="6" y="21"/>
                    </a:lnTo>
                    <a:lnTo>
                      <a:pt x="2" y="31"/>
                    </a:lnTo>
                    <a:lnTo>
                      <a:pt x="0" y="42"/>
                    </a:lnTo>
                    <a:lnTo>
                      <a:pt x="2" y="50"/>
                    </a:lnTo>
                    <a:lnTo>
                      <a:pt x="4" y="58"/>
                    </a:lnTo>
                    <a:lnTo>
                      <a:pt x="8" y="66"/>
                    </a:lnTo>
                    <a:lnTo>
                      <a:pt x="12" y="71"/>
                    </a:lnTo>
                    <a:lnTo>
                      <a:pt x="20" y="75"/>
                    </a:lnTo>
                    <a:lnTo>
                      <a:pt x="26" y="79"/>
                    </a:lnTo>
                    <a:lnTo>
                      <a:pt x="33" y="83"/>
                    </a:lnTo>
                    <a:lnTo>
                      <a:pt x="43" y="83"/>
                    </a:lnTo>
                    <a:lnTo>
                      <a:pt x="51" y="83"/>
                    </a:lnTo>
                    <a:lnTo>
                      <a:pt x="59" y="79"/>
                    </a:lnTo>
                    <a:lnTo>
                      <a:pt x="64" y="75"/>
                    </a:lnTo>
                    <a:lnTo>
                      <a:pt x="72" y="71"/>
                    </a:lnTo>
                    <a:lnTo>
                      <a:pt x="76" y="66"/>
                    </a:lnTo>
                    <a:lnTo>
                      <a:pt x="80" y="58"/>
                    </a:lnTo>
                    <a:lnTo>
                      <a:pt x="82" y="50"/>
                    </a:lnTo>
                    <a:lnTo>
                      <a:pt x="84" y="42"/>
                    </a:lnTo>
                    <a:lnTo>
                      <a:pt x="82" y="35"/>
                    </a:lnTo>
                    <a:lnTo>
                      <a:pt x="80" y="27"/>
                    </a:lnTo>
                    <a:lnTo>
                      <a:pt x="76" y="19"/>
                    </a:lnTo>
                    <a:lnTo>
                      <a:pt x="72" y="13"/>
                    </a:lnTo>
                    <a:lnTo>
                      <a:pt x="64" y="7"/>
                    </a:lnTo>
                    <a:lnTo>
                      <a:pt x="59"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5" name="Freeform 63"/>
              <p:cNvSpPr>
                <a:spLocks/>
              </p:cNvSpPr>
              <p:nvPr/>
            </p:nvSpPr>
            <p:spPr bwMode="auto">
              <a:xfrm>
                <a:off x="4438650" y="4864100"/>
                <a:ext cx="65088" cy="65088"/>
              </a:xfrm>
              <a:custGeom>
                <a:avLst/>
                <a:gdLst>
                  <a:gd name="T0" fmla="*/ 41 w 81"/>
                  <a:gd name="T1" fmla="*/ 0 h 84"/>
                  <a:gd name="T2" fmla="*/ 31 w 81"/>
                  <a:gd name="T3" fmla="*/ 2 h 84"/>
                  <a:gd name="T4" fmla="*/ 21 w 81"/>
                  <a:gd name="T5" fmla="*/ 6 h 84"/>
                  <a:gd name="T6" fmla="*/ 11 w 81"/>
                  <a:gd name="T7" fmla="*/ 12 h 84"/>
                  <a:gd name="T8" fmla="*/ 6 w 81"/>
                  <a:gd name="T9" fmla="*/ 22 h 84"/>
                  <a:gd name="T10" fmla="*/ 2 w 81"/>
                  <a:gd name="T11" fmla="*/ 31 h 84"/>
                  <a:gd name="T12" fmla="*/ 0 w 81"/>
                  <a:gd name="T13" fmla="*/ 43 h 84"/>
                  <a:gd name="T14" fmla="*/ 0 w 81"/>
                  <a:gd name="T15" fmla="*/ 51 h 84"/>
                  <a:gd name="T16" fmla="*/ 4 w 81"/>
                  <a:gd name="T17" fmla="*/ 58 h 84"/>
                  <a:gd name="T18" fmla="*/ 6 w 81"/>
                  <a:gd name="T19" fmla="*/ 64 h 84"/>
                  <a:gd name="T20" fmla="*/ 11 w 81"/>
                  <a:gd name="T21" fmla="*/ 72 h 84"/>
                  <a:gd name="T22" fmla="*/ 17 w 81"/>
                  <a:gd name="T23" fmla="*/ 76 h 84"/>
                  <a:gd name="T24" fmla="*/ 25 w 81"/>
                  <a:gd name="T25" fmla="*/ 80 h 84"/>
                  <a:gd name="T26" fmla="*/ 33 w 81"/>
                  <a:gd name="T27" fmla="*/ 82 h 84"/>
                  <a:gd name="T28" fmla="*/ 41 w 81"/>
                  <a:gd name="T29" fmla="*/ 84 h 84"/>
                  <a:gd name="T30" fmla="*/ 48 w 81"/>
                  <a:gd name="T31" fmla="*/ 82 h 84"/>
                  <a:gd name="T32" fmla="*/ 56 w 81"/>
                  <a:gd name="T33" fmla="*/ 80 h 84"/>
                  <a:gd name="T34" fmla="*/ 64 w 81"/>
                  <a:gd name="T35" fmla="*/ 76 h 84"/>
                  <a:gd name="T36" fmla="*/ 70 w 81"/>
                  <a:gd name="T37" fmla="*/ 72 h 84"/>
                  <a:gd name="T38" fmla="*/ 75 w 81"/>
                  <a:gd name="T39" fmla="*/ 64 h 84"/>
                  <a:gd name="T40" fmla="*/ 79 w 81"/>
                  <a:gd name="T41" fmla="*/ 58 h 84"/>
                  <a:gd name="T42" fmla="*/ 81 w 81"/>
                  <a:gd name="T43" fmla="*/ 51 h 84"/>
                  <a:gd name="T44" fmla="*/ 81 w 81"/>
                  <a:gd name="T45" fmla="*/ 43 h 84"/>
                  <a:gd name="T46" fmla="*/ 81 w 81"/>
                  <a:gd name="T47" fmla="*/ 33 h 84"/>
                  <a:gd name="T48" fmla="*/ 79 w 81"/>
                  <a:gd name="T49" fmla="*/ 25 h 84"/>
                  <a:gd name="T50" fmla="*/ 75 w 81"/>
                  <a:gd name="T51" fmla="*/ 20 h 84"/>
                  <a:gd name="T52" fmla="*/ 70 w 81"/>
                  <a:gd name="T53" fmla="*/ 12 h 84"/>
                  <a:gd name="T54" fmla="*/ 64 w 81"/>
                  <a:gd name="T55" fmla="*/ 8 h 84"/>
                  <a:gd name="T56" fmla="*/ 56 w 81"/>
                  <a:gd name="T57" fmla="*/ 4 h 84"/>
                  <a:gd name="T58" fmla="*/ 48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31" y="2"/>
                    </a:lnTo>
                    <a:lnTo>
                      <a:pt x="21" y="6"/>
                    </a:lnTo>
                    <a:lnTo>
                      <a:pt x="11" y="12"/>
                    </a:lnTo>
                    <a:lnTo>
                      <a:pt x="6" y="22"/>
                    </a:lnTo>
                    <a:lnTo>
                      <a:pt x="2" y="31"/>
                    </a:lnTo>
                    <a:lnTo>
                      <a:pt x="0" y="43"/>
                    </a:lnTo>
                    <a:lnTo>
                      <a:pt x="0" y="51"/>
                    </a:lnTo>
                    <a:lnTo>
                      <a:pt x="4" y="58"/>
                    </a:lnTo>
                    <a:lnTo>
                      <a:pt x="6" y="64"/>
                    </a:lnTo>
                    <a:lnTo>
                      <a:pt x="11" y="72"/>
                    </a:lnTo>
                    <a:lnTo>
                      <a:pt x="17" y="76"/>
                    </a:lnTo>
                    <a:lnTo>
                      <a:pt x="25" y="80"/>
                    </a:lnTo>
                    <a:lnTo>
                      <a:pt x="33" y="82"/>
                    </a:lnTo>
                    <a:lnTo>
                      <a:pt x="41" y="84"/>
                    </a:lnTo>
                    <a:lnTo>
                      <a:pt x="48" y="82"/>
                    </a:lnTo>
                    <a:lnTo>
                      <a:pt x="56" y="80"/>
                    </a:lnTo>
                    <a:lnTo>
                      <a:pt x="64" y="76"/>
                    </a:lnTo>
                    <a:lnTo>
                      <a:pt x="70" y="72"/>
                    </a:lnTo>
                    <a:lnTo>
                      <a:pt x="75" y="64"/>
                    </a:lnTo>
                    <a:lnTo>
                      <a:pt x="79" y="58"/>
                    </a:lnTo>
                    <a:lnTo>
                      <a:pt x="81" y="51"/>
                    </a:lnTo>
                    <a:lnTo>
                      <a:pt x="81" y="43"/>
                    </a:lnTo>
                    <a:lnTo>
                      <a:pt x="81" y="33"/>
                    </a:lnTo>
                    <a:lnTo>
                      <a:pt x="79" y="25"/>
                    </a:lnTo>
                    <a:lnTo>
                      <a:pt x="75" y="20"/>
                    </a:lnTo>
                    <a:lnTo>
                      <a:pt x="70" y="12"/>
                    </a:lnTo>
                    <a:lnTo>
                      <a:pt x="64" y="8"/>
                    </a:lnTo>
                    <a:lnTo>
                      <a:pt x="56" y="4"/>
                    </a:lnTo>
                    <a:lnTo>
                      <a:pt x="48"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6" name="Freeform 64"/>
              <p:cNvSpPr>
                <a:spLocks/>
              </p:cNvSpPr>
              <p:nvPr/>
            </p:nvSpPr>
            <p:spPr bwMode="auto">
              <a:xfrm>
                <a:off x="4446588" y="5032375"/>
                <a:ext cx="65088" cy="66675"/>
              </a:xfrm>
              <a:custGeom>
                <a:avLst/>
                <a:gdLst>
                  <a:gd name="T0" fmla="*/ 42 w 83"/>
                  <a:gd name="T1" fmla="*/ 0 h 83"/>
                  <a:gd name="T2" fmla="*/ 31 w 83"/>
                  <a:gd name="T3" fmla="*/ 2 h 83"/>
                  <a:gd name="T4" fmla="*/ 21 w 83"/>
                  <a:gd name="T5" fmla="*/ 5 h 83"/>
                  <a:gd name="T6" fmla="*/ 11 w 83"/>
                  <a:gd name="T7" fmla="*/ 11 h 83"/>
                  <a:gd name="T8" fmla="*/ 5 w 83"/>
                  <a:gd name="T9" fmla="*/ 21 h 83"/>
                  <a:gd name="T10" fmla="*/ 1 w 83"/>
                  <a:gd name="T11" fmla="*/ 31 h 83"/>
                  <a:gd name="T12" fmla="*/ 0 w 83"/>
                  <a:gd name="T13" fmla="*/ 42 h 83"/>
                  <a:gd name="T14" fmla="*/ 1 w 83"/>
                  <a:gd name="T15" fmla="*/ 50 h 83"/>
                  <a:gd name="T16" fmla="*/ 3 w 83"/>
                  <a:gd name="T17" fmla="*/ 58 h 83"/>
                  <a:gd name="T18" fmla="*/ 7 w 83"/>
                  <a:gd name="T19" fmla="*/ 64 h 83"/>
                  <a:gd name="T20" fmla="*/ 11 w 83"/>
                  <a:gd name="T21" fmla="*/ 71 h 83"/>
                  <a:gd name="T22" fmla="*/ 19 w 83"/>
                  <a:gd name="T23" fmla="*/ 75 h 83"/>
                  <a:gd name="T24" fmla="*/ 25 w 83"/>
                  <a:gd name="T25" fmla="*/ 79 h 83"/>
                  <a:gd name="T26" fmla="*/ 32 w 83"/>
                  <a:gd name="T27" fmla="*/ 81 h 83"/>
                  <a:gd name="T28" fmla="*/ 42 w 83"/>
                  <a:gd name="T29" fmla="*/ 83 h 83"/>
                  <a:gd name="T30" fmla="*/ 50 w 83"/>
                  <a:gd name="T31" fmla="*/ 81 h 83"/>
                  <a:gd name="T32" fmla="*/ 58 w 83"/>
                  <a:gd name="T33" fmla="*/ 79 h 83"/>
                  <a:gd name="T34" fmla="*/ 63 w 83"/>
                  <a:gd name="T35" fmla="*/ 75 h 83"/>
                  <a:gd name="T36" fmla="*/ 71 w 83"/>
                  <a:gd name="T37" fmla="*/ 71 h 83"/>
                  <a:gd name="T38" fmla="*/ 75 w 83"/>
                  <a:gd name="T39" fmla="*/ 64 h 83"/>
                  <a:gd name="T40" fmla="*/ 79 w 83"/>
                  <a:gd name="T41" fmla="*/ 58 h 83"/>
                  <a:gd name="T42" fmla="*/ 81 w 83"/>
                  <a:gd name="T43" fmla="*/ 50 h 83"/>
                  <a:gd name="T44" fmla="*/ 83 w 83"/>
                  <a:gd name="T45" fmla="*/ 42 h 83"/>
                  <a:gd name="T46" fmla="*/ 81 w 83"/>
                  <a:gd name="T47" fmla="*/ 33 h 83"/>
                  <a:gd name="T48" fmla="*/ 79 w 83"/>
                  <a:gd name="T49" fmla="*/ 25 h 83"/>
                  <a:gd name="T50" fmla="*/ 75 w 83"/>
                  <a:gd name="T51" fmla="*/ 19 h 83"/>
                  <a:gd name="T52" fmla="*/ 71 w 83"/>
                  <a:gd name="T53" fmla="*/ 11 h 83"/>
                  <a:gd name="T54" fmla="*/ 63 w 83"/>
                  <a:gd name="T55" fmla="*/ 7 h 83"/>
                  <a:gd name="T56" fmla="*/ 58 w 83"/>
                  <a:gd name="T57" fmla="*/ 4 h 83"/>
                  <a:gd name="T58" fmla="*/ 50 w 83"/>
                  <a:gd name="T59" fmla="*/ 2 h 83"/>
                  <a:gd name="T60" fmla="*/ 42 w 83"/>
                  <a:gd name="T6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83">
                    <a:moveTo>
                      <a:pt x="42" y="0"/>
                    </a:moveTo>
                    <a:lnTo>
                      <a:pt x="31" y="2"/>
                    </a:lnTo>
                    <a:lnTo>
                      <a:pt x="21" y="5"/>
                    </a:lnTo>
                    <a:lnTo>
                      <a:pt x="11" y="11"/>
                    </a:lnTo>
                    <a:lnTo>
                      <a:pt x="5" y="21"/>
                    </a:lnTo>
                    <a:lnTo>
                      <a:pt x="1" y="31"/>
                    </a:lnTo>
                    <a:lnTo>
                      <a:pt x="0" y="42"/>
                    </a:lnTo>
                    <a:lnTo>
                      <a:pt x="1" y="50"/>
                    </a:lnTo>
                    <a:lnTo>
                      <a:pt x="3" y="58"/>
                    </a:lnTo>
                    <a:lnTo>
                      <a:pt x="7" y="64"/>
                    </a:lnTo>
                    <a:lnTo>
                      <a:pt x="11" y="71"/>
                    </a:lnTo>
                    <a:lnTo>
                      <a:pt x="19" y="75"/>
                    </a:lnTo>
                    <a:lnTo>
                      <a:pt x="25" y="79"/>
                    </a:lnTo>
                    <a:lnTo>
                      <a:pt x="32" y="81"/>
                    </a:lnTo>
                    <a:lnTo>
                      <a:pt x="42" y="83"/>
                    </a:lnTo>
                    <a:lnTo>
                      <a:pt x="50" y="81"/>
                    </a:lnTo>
                    <a:lnTo>
                      <a:pt x="58" y="79"/>
                    </a:lnTo>
                    <a:lnTo>
                      <a:pt x="63" y="75"/>
                    </a:lnTo>
                    <a:lnTo>
                      <a:pt x="71" y="71"/>
                    </a:lnTo>
                    <a:lnTo>
                      <a:pt x="75" y="64"/>
                    </a:lnTo>
                    <a:lnTo>
                      <a:pt x="79" y="58"/>
                    </a:lnTo>
                    <a:lnTo>
                      <a:pt x="81" y="50"/>
                    </a:lnTo>
                    <a:lnTo>
                      <a:pt x="83" y="42"/>
                    </a:lnTo>
                    <a:lnTo>
                      <a:pt x="81" y="33"/>
                    </a:lnTo>
                    <a:lnTo>
                      <a:pt x="79" y="25"/>
                    </a:lnTo>
                    <a:lnTo>
                      <a:pt x="75" y="19"/>
                    </a:lnTo>
                    <a:lnTo>
                      <a:pt x="71" y="11"/>
                    </a:lnTo>
                    <a:lnTo>
                      <a:pt x="63" y="7"/>
                    </a:lnTo>
                    <a:lnTo>
                      <a:pt x="58" y="4"/>
                    </a:lnTo>
                    <a:lnTo>
                      <a:pt x="50" y="2"/>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7" name="Freeform 65"/>
              <p:cNvSpPr>
                <a:spLocks/>
              </p:cNvSpPr>
              <p:nvPr/>
            </p:nvSpPr>
            <p:spPr bwMode="auto">
              <a:xfrm>
                <a:off x="4513263" y="4926013"/>
                <a:ext cx="66675" cy="66675"/>
              </a:xfrm>
              <a:custGeom>
                <a:avLst/>
                <a:gdLst>
                  <a:gd name="T0" fmla="*/ 42 w 83"/>
                  <a:gd name="T1" fmla="*/ 0 h 83"/>
                  <a:gd name="T2" fmla="*/ 31 w 83"/>
                  <a:gd name="T3" fmla="*/ 2 h 83"/>
                  <a:gd name="T4" fmla="*/ 21 w 83"/>
                  <a:gd name="T5" fmla="*/ 6 h 83"/>
                  <a:gd name="T6" fmla="*/ 13 w 83"/>
                  <a:gd name="T7" fmla="*/ 11 h 83"/>
                  <a:gd name="T8" fmla="*/ 6 w 83"/>
                  <a:gd name="T9" fmla="*/ 21 h 83"/>
                  <a:gd name="T10" fmla="*/ 2 w 83"/>
                  <a:gd name="T11" fmla="*/ 31 h 83"/>
                  <a:gd name="T12" fmla="*/ 0 w 83"/>
                  <a:gd name="T13" fmla="*/ 41 h 83"/>
                  <a:gd name="T14" fmla="*/ 2 w 83"/>
                  <a:gd name="T15" fmla="*/ 50 h 83"/>
                  <a:gd name="T16" fmla="*/ 4 w 83"/>
                  <a:gd name="T17" fmla="*/ 58 h 83"/>
                  <a:gd name="T18" fmla="*/ 8 w 83"/>
                  <a:gd name="T19" fmla="*/ 64 h 83"/>
                  <a:gd name="T20" fmla="*/ 13 w 83"/>
                  <a:gd name="T21" fmla="*/ 70 h 83"/>
                  <a:gd name="T22" fmla="*/ 19 w 83"/>
                  <a:gd name="T23" fmla="*/ 75 h 83"/>
                  <a:gd name="T24" fmla="*/ 27 w 83"/>
                  <a:gd name="T25" fmla="*/ 79 h 83"/>
                  <a:gd name="T26" fmla="*/ 35 w 83"/>
                  <a:gd name="T27" fmla="*/ 81 h 83"/>
                  <a:gd name="T28" fmla="*/ 42 w 83"/>
                  <a:gd name="T29" fmla="*/ 83 h 83"/>
                  <a:gd name="T30" fmla="*/ 50 w 83"/>
                  <a:gd name="T31" fmla="*/ 81 h 83"/>
                  <a:gd name="T32" fmla="*/ 58 w 83"/>
                  <a:gd name="T33" fmla="*/ 79 h 83"/>
                  <a:gd name="T34" fmla="*/ 66 w 83"/>
                  <a:gd name="T35" fmla="*/ 75 h 83"/>
                  <a:gd name="T36" fmla="*/ 71 w 83"/>
                  <a:gd name="T37" fmla="*/ 70 h 83"/>
                  <a:gd name="T38" fmla="*/ 75 w 83"/>
                  <a:gd name="T39" fmla="*/ 64 h 83"/>
                  <a:gd name="T40" fmla="*/ 79 w 83"/>
                  <a:gd name="T41" fmla="*/ 58 h 83"/>
                  <a:gd name="T42" fmla="*/ 83 w 83"/>
                  <a:gd name="T43" fmla="*/ 50 h 83"/>
                  <a:gd name="T44" fmla="*/ 83 w 83"/>
                  <a:gd name="T45" fmla="*/ 41 h 83"/>
                  <a:gd name="T46" fmla="*/ 83 w 83"/>
                  <a:gd name="T47" fmla="*/ 33 h 83"/>
                  <a:gd name="T48" fmla="*/ 79 w 83"/>
                  <a:gd name="T49" fmla="*/ 25 h 83"/>
                  <a:gd name="T50" fmla="*/ 75 w 83"/>
                  <a:gd name="T51" fmla="*/ 19 h 83"/>
                  <a:gd name="T52" fmla="*/ 71 w 83"/>
                  <a:gd name="T53" fmla="*/ 11 h 83"/>
                  <a:gd name="T54" fmla="*/ 66 w 83"/>
                  <a:gd name="T55" fmla="*/ 8 h 83"/>
                  <a:gd name="T56" fmla="*/ 58 w 83"/>
                  <a:gd name="T57" fmla="*/ 4 h 83"/>
                  <a:gd name="T58" fmla="*/ 50 w 83"/>
                  <a:gd name="T59" fmla="*/ 2 h 83"/>
                  <a:gd name="T60" fmla="*/ 42 w 83"/>
                  <a:gd name="T61" fmla="*/ 0 h 83"/>
                  <a:gd name="T62" fmla="*/ 42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2" y="0"/>
                    </a:moveTo>
                    <a:lnTo>
                      <a:pt x="31" y="2"/>
                    </a:lnTo>
                    <a:lnTo>
                      <a:pt x="21" y="6"/>
                    </a:lnTo>
                    <a:lnTo>
                      <a:pt x="13" y="11"/>
                    </a:lnTo>
                    <a:lnTo>
                      <a:pt x="6" y="21"/>
                    </a:lnTo>
                    <a:lnTo>
                      <a:pt x="2" y="31"/>
                    </a:lnTo>
                    <a:lnTo>
                      <a:pt x="0" y="41"/>
                    </a:lnTo>
                    <a:lnTo>
                      <a:pt x="2" y="50"/>
                    </a:lnTo>
                    <a:lnTo>
                      <a:pt x="4" y="58"/>
                    </a:lnTo>
                    <a:lnTo>
                      <a:pt x="8" y="64"/>
                    </a:lnTo>
                    <a:lnTo>
                      <a:pt x="13" y="70"/>
                    </a:lnTo>
                    <a:lnTo>
                      <a:pt x="19" y="75"/>
                    </a:lnTo>
                    <a:lnTo>
                      <a:pt x="27" y="79"/>
                    </a:lnTo>
                    <a:lnTo>
                      <a:pt x="35" y="81"/>
                    </a:lnTo>
                    <a:lnTo>
                      <a:pt x="42" y="83"/>
                    </a:lnTo>
                    <a:lnTo>
                      <a:pt x="50" y="81"/>
                    </a:lnTo>
                    <a:lnTo>
                      <a:pt x="58" y="79"/>
                    </a:lnTo>
                    <a:lnTo>
                      <a:pt x="66" y="75"/>
                    </a:lnTo>
                    <a:lnTo>
                      <a:pt x="71" y="70"/>
                    </a:lnTo>
                    <a:lnTo>
                      <a:pt x="75" y="64"/>
                    </a:lnTo>
                    <a:lnTo>
                      <a:pt x="79" y="58"/>
                    </a:lnTo>
                    <a:lnTo>
                      <a:pt x="83" y="50"/>
                    </a:lnTo>
                    <a:lnTo>
                      <a:pt x="83" y="41"/>
                    </a:lnTo>
                    <a:lnTo>
                      <a:pt x="83" y="33"/>
                    </a:lnTo>
                    <a:lnTo>
                      <a:pt x="79" y="25"/>
                    </a:lnTo>
                    <a:lnTo>
                      <a:pt x="75" y="19"/>
                    </a:lnTo>
                    <a:lnTo>
                      <a:pt x="71" y="11"/>
                    </a:lnTo>
                    <a:lnTo>
                      <a:pt x="66" y="8"/>
                    </a:lnTo>
                    <a:lnTo>
                      <a:pt x="58" y="4"/>
                    </a:lnTo>
                    <a:lnTo>
                      <a:pt x="50" y="2"/>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8" name="Freeform 66"/>
              <p:cNvSpPr>
                <a:spLocks/>
              </p:cNvSpPr>
              <p:nvPr/>
            </p:nvSpPr>
            <p:spPr bwMode="auto">
              <a:xfrm>
                <a:off x="4587875" y="4997450"/>
                <a:ext cx="66675" cy="66675"/>
              </a:xfrm>
              <a:custGeom>
                <a:avLst/>
                <a:gdLst>
                  <a:gd name="T0" fmla="*/ 42 w 83"/>
                  <a:gd name="T1" fmla="*/ 0 h 83"/>
                  <a:gd name="T2" fmla="*/ 31 w 83"/>
                  <a:gd name="T3" fmla="*/ 2 h 83"/>
                  <a:gd name="T4" fmla="*/ 21 w 83"/>
                  <a:gd name="T5" fmla="*/ 6 h 83"/>
                  <a:gd name="T6" fmla="*/ 11 w 83"/>
                  <a:gd name="T7" fmla="*/ 14 h 83"/>
                  <a:gd name="T8" fmla="*/ 6 w 83"/>
                  <a:gd name="T9" fmla="*/ 21 h 83"/>
                  <a:gd name="T10" fmla="*/ 2 w 83"/>
                  <a:gd name="T11" fmla="*/ 31 h 83"/>
                  <a:gd name="T12" fmla="*/ 0 w 83"/>
                  <a:gd name="T13" fmla="*/ 43 h 83"/>
                  <a:gd name="T14" fmla="*/ 2 w 83"/>
                  <a:gd name="T15" fmla="*/ 50 h 83"/>
                  <a:gd name="T16" fmla="*/ 4 w 83"/>
                  <a:gd name="T17" fmla="*/ 58 h 83"/>
                  <a:gd name="T18" fmla="*/ 7 w 83"/>
                  <a:gd name="T19" fmla="*/ 64 h 83"/>
                  <a:gd name="T20" fmla="*/ 11 w 83"/>
                  <a:gd name="T21" fmla="*/ 72 h 83"/>
                  <a:gd name="T22" fmla="*/ 19 w 83"/>
                  <a:gd name="T23" fmla="*/ 76 h 83"/>
                  <a:gd name="T24" fmla="*/ 25 w 83"/>
                  <a:gd name="T25" fmla="*/ 80 h 83"/>
                  <a:gd name="T26" fmla="*/ 33 w 83"/>
                  <a:gd name="T27" fmla="*/ 83 h 83"/>
                  <a:gd name="T28" fmla="*/ 42 w 83"/>
                  <a:gd name="T29" fmla="*/ 83 h 83"/>
                  <a:gd name="T30" fmla="*/ 50 w 83"/>
                  <a:gd name="T31" fmla="*/ 83 h 83"/>
                  <a:gd name="T32" fmla="*/ 58 w 83"/>
                  <a:gd name="T33" fmla="*/ 80 h 83"/>
                  <a:gd name="T34" fmla="*/ 64 w 83"/>
                  <a:gd name="T35" fmla="*/ 76 h 83"/>
                  <a:gd name="T36" fmla="*/ 71 w 83"/>
                  <a:gd name="T37" fmla="*/ 72 h 83"/>
                  <a:gd name="T38" fmla="*/ 75 w 83"/>
                  <a:gd name="T39" fmla="*/ 64 h 83"/>
                  <a:gd name="T40" fmla="*/ 79 w 83"/>
                  <a:gd name="T41" fmla="*/ 58 h 83"/>
                  <a:gd name="T42" fmla="*/ 83 w 83"/>
                  <a:gd name="T43" fmla="*/ 50 h 83"/>
                  <a:gd name="T44" fmla="*/ 83 w 83"/>
                  <a:gd name="T45" fmla="*/ 43 h 83"/>
                  <a:gd name="T46" fmla="*/ 83 w 83"/>
                  <a:gd name="T47" fmla="*/ 33 h 83"/>
                  <a:gd name="T48" fmla="*/ 79 w 83"/>
                  <a:gd name="T49" fmla="*/ 27 h 83"/>
                  <a:gd name="T50" fmla="*/ 75 w 83"/>
                  <a:gd name="T51" fmla="*/ 19 h 83"/>
                  <a:gd name="T52" fmla="*/ 71 w 83"/>
                  <a:gd name="T53" fmla="*/ 14 h 83"/>
                  <a:gd name="T54" fmla="*/ 64 w 83"/>
                  <a:gd name="T55" fmla="*/ 8 h 83"/>
                  <a:gd name="T56" fmla="*/ 58 w 83"/>
                  <a:gd name="T57" fmla="*/ 4 h 83"/>
                  <a:gd name="T58" fmla="*/ 50 w 83"/>
                  <a:gd name="T59" fmla="*/ 2 h 83"/>
                  <a:gd name="T60" fmla="*/ 42 w 83"/>
                  <a:gd name="T61" fmla="*/ 0 h 83"/>
                  <a:gd name="T62" fmla="*/ 42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2" y="0"/>
                    </a:moveTo>
                    <a:lnTo>
                      <a:pt x="31" y="2"/>
                    </a:lnTo>
                    <a:lnTo>
                      <a:pt x="21" y="6"/>
                    </a:lnTo>
                    <a:lnTo>
                      <a:pt x="11" y="14"/>
                    </a:lnTo>
                    <a:lnTo>
                      <a:pt x="6" y="21"/>
                    </a:lnTo>
                    <a:lnTo>
                      <a:pt x="2" y="31"/>
                    </a:lnTo>
                    <a:lnTo>
                      <a:pt x="0" y="43"/>
                    </a:lnTo>
                    <a:lnTo>
                      <a:pt x="2" y="50"/>
                    </a:lnTo>
                    <a:lnTo>
                      <a:pt x="4" y="58"/>
                    </a:lnTo>
                    <a:lnTo>
                      <a:pt x="7" y="64"/>
                    </a:lnTo>
                    <a:lnTo>
                      <a:pt x="11" y="72"/>
                    </a:lnTo>
                    <a:lnTo>
                      <a:pt x="19" y="76"/>
                    </a:lnTo>
                    <a:lnTo>
                      <a:pt x="25" y="80"/>
                    </a:lnTo>
                    <a:lnTo>
                      <a:pt x="33" y="83"/>
                    </a:lnTo>
                    <a:lnTo>
                      <a:pt x="42" y="83"/>
                    </a:lnTo>
                    <a:lnTo>
                      <a:pt x="50" y="83"/>
                    </a:lnTo>
                    <a:lnTo>
                      <a:pt x="58" y="80"/>
                    </a:lnTo>
                    <a:lnTo>
                      <a:pt x="64" y="76"/>
                    </a:lnTo>
                    <a:lnTo>
                      <a:pt x="71" y="72"/>
                    </a:lnTo>
                    <a:lnTo>
                      <a:pt x="75" y="64"/>
                    </a:lnTo>
                    <a:lnTo>
                      <a:pt x="79" y="58"/>
                    </a:lnTo>
                    <a:lnTo>
                      <a:pt x="83" y="50"/>
                    </a:lnTo>
                    <a:lnTo>
                      <a:pt x="83" y="43"/>
                    </a:lnTo>
                    <a:lnTo>
                      <a:pt x="83" y="33"/>
                    </a:lnTo>
                    <a:lnTo>
                      <a:pt x="79" y="27"/>
                    </a:lnTo>
                    <a:lnTo>
                      <a:pt x="75" y="19"/>
                    </a:lnTo>
                    <a:lnTo>
                      <a:pt x="71" y="14"/>
                    </a:lnTo>
                    <a:lnTo>
                      <a:pt x="64" y="8"/>
                    </a:lnTo>
                    <a:lnTo>
                      <a:pt x="58" y="4"/>
                    </a:lnTo>
                    <a:lnTo>
                      <a:pt x="50" y="2"/>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29" name="Freeform 67"/>
              <p:cNvSpPr>
                <a:spLocks/>
              </p:cNvSpPr>
              <p:nvPr/>
            </p:nvSpPr>
            <p:spPr bwMode="auto">
              <a:xfrm>
                <a:off x="4533900" y="4806950"/>
                <a:ext cx="65088" cy="65088"/>
              </a:xfrm>
              <a:custGeom>
                <a:avLst/>
                <a:gdLst>
                  <a:gd name="T0" fmla="*/ 41 w 81"/>
                  <a:gd name="T1" fmla="*/ 0 h 84"/>
                  <a:gd name="T2" fmla="*/ 31 w 81"/>
                  <a:gd name="T3" fmla="*/ 2 h 84"/>
                  <a:gd name="T4" fmla="*/ 19 w 81"/>
                  <a:gd name="T5" fmla="*/ 6 h 84"/>
                  <a:gd name="T6" fmla="*/ 12 w 81"/>
                  <a:gd name="T7" fmla="*/ 12 h 84"/>
                  <a:gd name="T8" fmla="*/ 6 w 81"/>
                  <a:gd name="T9" fmla="*/ 22 h 84"/>
                  <a:gd name="T10" fmla="*/ 2 w 81"/>
                  <a:gd name="T11" fmla="*/ 32 h 84"/>
                  <a:gd name="T12" fmla="*/ 0 w 81"/>
                  <a:gd name="T13" fmla="*/ 41 h 84"/>
                  <a:gd name="T14" fmla="*/ 0 w 81"/>
                  <a:gd name="T15" fmla="*/ 51 h 84"/>
                  <a:gd name="T16" fmla="*/ 2 w 81"/>
                  <a:gd name="T17" fmla="*/ 59 h 84"/>
                  <a:gd name="T18" fmla="*/ 6 w 81"/>
                  <a:gd name="T19" fmla="*/ 64 h 84"/>
                  <a:gd name="T20" fmla="*/ 12 w 81"/>
                  <a:gd name="T21" fmla="*/ 70 h 84"/>
                  <a:gd name="T22" fmla="*/ 17 w 81"/>
                  <a:gd name="T23" fmla="*/ 76 h 84"/>
                  <a:gd name="T24" fmla="*/ 25 w 81"/>
                  <a:gd name="T25" fmla="*/ 80 h 84"/>
                  <a:gd name="T26" fmla="*/ 33 w 81"/>
                  <a:gd name="T27" fmla="*/ 82 h 84"/>
                  <a:gd name="T28" fmla="*/ 41 w 81"/>
                  <a:gd name="T29" fmla="*/ 84 h 84"/>
                  <a:gd name="T30" fmla="*/ 48 w 81"/>
                  <a:gd name="T31" fmla="*/ 82 h 84"/>
                  <a:gd name="T32" fmla="*/ 56 w 81"/>
                  <a:gd name="T33" fmla="*/ 80 h 84"/>
                  <a:gd name="T34" fmla="*/ 64 w 81"/>
                  <a:gd name="T35" fmla="*/ 76 h 84"/>
                  <a:gd name="T36" fmla="*/ 70 w 81"/>
                  <a:gd name="T37" fmla="*/ 70 h 84"/>
                  <a:gd name="T38" fmla="*/ 75 w 81"/>
                  <a:gd name="T39" fmla="*/ 64 h 84"/>
                  <a:gd name="T40" fmla="*/ 79 w 81"/>
                  <a:gd name="T41" fmla="*/ 59 h 84"/>
                  <a:gd name="T42" fmla="*/ 81 w 81"/>
                  <a:gd name="T43" fmla="*/ 51 h 84"/>
                  <a:gd name="T44" fmla="*/ 81 w 81"/>
                  <a:gd name="T45" fmla="*/ 41 h 84"/>
                  <a:gd name="T46" fmla="*/ 81 w 81"/>
                  <a:gd name="T47" fmla="*/ 33 h 84"/>
                  <a:gd name="T48" fmla="*/ 79 w 81"/>
                  <a:gd name="T49" fmla="*/ 26 h 84"/>
                  <a:gd name="T50" fmla="*/ 75 w 81"/>
                  <a:gd name="T51" fmla="*/ 20 h 84"/>
                  <a:gd name="T52" fmla="*/ 70 w 81"/>
                  <a:gd name="T53" fmla="*/ 12 h 84"/>
                  <a:gd name="T54" fmla="*/ 64 w 81"/>
                  <a:gd name="T55" fmla="*/ 8 h 84"/>
                  <a:gd name="T56" fmla="*/ 56 w 81"/>
                  <a:gd name="T57" fmla="*/ 4 h 84"/>
                  <a:gd name="T58" fmla="*/ 48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31" y="2"/>
                    </a:lnTo>
                    <a:lnTo>
                      <a:pt x="19" y="6"/>
                    </a:lnTo>
                    <a:lnTo>
                      <a:pt x="12" y="12"/>
                    </a:lnTo>
                    <a:lnTo>
                      <a:pt x="6" y="22"/>
                    </a:lnTo>
                    <a:lnTo>
                      <a:pt x="2" y="32"/>
                    </a:lnTo>
                    <a:lnTo>
                      <a:pt x="0" y="41"/>
                    </a:lnTo>
                    <a:lnTo>
                      <a:pt x="0" y="51"/>
                    </a:lnTo>
                    <a:lnTo>
                      <a:pt x="2" y="59"/>
                    </a:lnTo>
                    <a:lnTo>
                      <a:pt x="6" y="64"/>
                    </a:lnTo>
                    <a:lnTo>
                      <a:pt x="12" y="70"/>
                    </a:lnTo>
                    <a:lnTo>
                      <a:pt x="17" y="76"/>
                    </a:lnTo>
                    <a:lnTo>
                      <a:pt x="25" y="80"/>
                    </a:lnTo>
                    <a:lnTo>
                      <a:pt x="33" y="82"/>
                    </a:lnTo>
                    <a:lnTo>
                      <a:pt x="41" y="84"/>
                    </a:lnTo>
                    <a:lnTo>
                      <a:pt x="48" y="82"/>
                    </a:lnTo>
                    <a:lnTo>
                      <a:pt x="56" y="80"/>
                    </a:lnTo>
                    <a:lnTo>
                      <a:pt x="64" y="76"/>
                    </a:lnTo>
                    <a:lnTo>
                      <a:pt x="70" y="70"/>
                    </a:lnTo>
                    <a:lnTo>
                      <a:pt x="75" y="64"/>
                    </a:lnTo>
                    <a:lnTo>
                      <a:pt x="79" y="59"/>
                    </a:lnTo>
                    <a:lnTo>
                      <a:pt x="81" y="51"/>
                    </a:lnTo>
                    <a:lnTo>
                      <a:pt x="81" y="41"/>
                    </a:lnTo>
                    <a:lnTo>
                      <a:pt x="81" y="33"/>
                    </a:lnTo>
                    <a:lnTo>
                      <a:pt x="79" y="26"/>
                    </a:lnTo>
                    <a:lnTo>
                      <a:pt x="75" y="20"/>
                    </a:lnTo>
                    <a:lnTo>
                      <a:pt x="70" y="12"/>
                    </a:lnTo>
                    <a:lnTo>
                      <a:pt x="64" y="8"/>
                    </a:lnTo>
                    <a:lnTo>
                      <a:pt x="56" y="4"/>
                    </a:lnTo>
                    <a:lnTo>
                      <a:pt x="48"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0" name="Freeform 68"/>
              <p:cNvSpPr>
                <a:spLocks/>
              </p:cNvSpPr>
              <p:nvPr/>
            </p:nvSpPr>
            <p:spPr bwMode="auto">
              <a:xfrm>
                <a:off x="4462463" y="4525963"/>
                <a:ext cx="65088" cy="65088"/>
              </a:xfrm>
              <a:custGeom>
                <a:avLst/>
                <a:gdLst>
                  <a:gd name="T0" fmla="*/ 41 w 81"/>
                  <a:gd name="T1" fmla="*/ 0 h 82"/>
                  <a:gd name="T2" fmla="*/ 29 w 81"/>
                  <a:gd name="T3" fmla="*/ 0 h 82"/>
                  <a:gd name="T4" fmla="*/ 19 w 81"/>
                  <a:gd name="T5" fmla="*/ 4 h 82"/>
                  <a:gd name="T6" fmla="*/ 11 w 81"/>
                  <a:gd name="T7" fmla="*/ 12 h 82"/>
                  <a:gd name="T8" fmla="*/ 4 w 81"/>
                  <a:gd name="T9" fmla="*/ 20 h 82"/>
                  <a:gd name="T10" fmla="*/ 0 w 81"/>
                  <a:gd name="T11" fmla="*/ 29 h 82"/>
                  <a:gd name="T12" fmla="*/ 0 w 81"/>
                  <a:gd name="T13" fmla="*/ 41 h 82"/>
                  <a:gd name="T14" fmla="*/ 0 w 81"/>
                  <a:gd name="T15" fmla="*/ 49 h 82"/>
                  <a:gd name="T16" fmla="*/ 2 w 81"/>
                  <a:gd name="T17" fmla="*/ 57 h 82"/>
                  <a:gd name="T18" fmla="*/ 6 w 81"/>
                  <a:gd name="T19" fmla="*/ 64 h 82"/>
                  <a:gd name="T20" fmla="*/ 11 w 81"/>
                  <a:gd name="T21" fmla="*/ 70 h 82"/>
                  <a:gd name="T22" fmla="*/ 17 w 81"/>
                  <a:gd name="T23" fmla="*/ 74 h 82"/>
                  <a:gd name="T24" fmla="*/ 25 w 81"/>
                  <a:gd name="T25" fmla="*/ 78 h 82"/>
                  <a:gd name="T26" fmla="*/ 33 w 81"/>
                  <a:gd name="T27" fmla="*/ 82 h 82"/>
                  <a:gd name="T28" fmla="*/ 41 w 81"/>
                  <a:gd name="T29" fmla="*/ 82 h 82"/>
                  <a:gd name="T30" fmla="*/ 48 w 81"/>
                  <a:gd name="T31" fmla="*/ 82 h 82"/>
                  <a:gd name="T32" fmla="*/ 56 w 81"/>
                  <a:gd name="T33" fmla="*/ 78 h 82"/>
                  <a:gd name="T34" fmla="*/ 64 w 81"/>
                  <a:gd name="T35" fmla="*/ 74 h 82"/>
                  <a:gd name="T36" fmla="*/ 70 w 81"/>
                  <a:gd name="T37" fmla="*/ 70 h 82"/>
                  <a:gd name="T38" fmla="*/ 75 w 81"/>
                  <a:gd name="T39" fmla="*/ 64 h 82"/>
                  <a:gd name="T40" fmla="*/ 79 w 81"/>
                  <a:gd name="T41" fmla="*/ 57 h 82"/>
                  <a:gd name="T42" fmla="*/ 81 w 81"/>
                  <a:gd name="T43" fmla="*/ 49 h 82"/>
                  <a:gd name="T44" fmla="*/ 81 w 81"/>
                  <a:gd name="T45" fmla="*/ 41 h 82"/>
                  <a:gd name="T46" fmla="*/ 81 w 81"/>
                  <a:gd name="T47" fmla="*/ 33 h 82"/>
                  <a:gd name="T48" fmla="*/ 79 w 81"/>
                  <a:gd name="T49" fmla="*/ 26 h 82"/>
                  <a:gd name="T50" fmla="*/ 75 w 81"/>
                  <a:gd name="T51" fmla="*/ 18 h 82"/>
                  <a:gd name="T52" fmla="*/ 70 w 81"/>
                  <a:gd name="T53" fmla="*/ 12 h 82"/>
                  <a:gd name="T54" fmla="*/ 64 w 81"/>
                  <a:gd name="T55" fmla="*/ 6 h 82"/>
                  <a:gd name="T56" fmla="*/ 56 w 81"/>
                  <a:gd name="T57" fmla="*/ 2 h 82"/>
                  <a:gd name="T58" fmla="*/ 48 w 81"/>
                  <a:gd name="T59" fmla="*/ 0 h 82"/>
                  <a:gd name="T60" fmla="*/ 41 w 81"/>
                  <a:gd name="T61" fmla="*/ 0 h 82"/>
                  <a:gd name="T62" fmla="*/ 41 w 81"/>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2">
                    <a:moveTo>
                      <a:pt x="41" y="0"/>
                    </a:moveTo>
                    <a:lnTo>
                      <a:pt x="29" y="0"/>
                    </a:lnTo>
                    <a:lnTo>
                      <a:pt x="19" y="4"/>
                    </a:lnTo>
                    <a:lnTo>
                      <a:pt x="11" y="12"/>
                    </a:lnTo>
                    <a:lnTo>
                      <a:pt x="4" y="20"/>
                    </a:lnTo>
                    <a:lnTo>
                      <a:pt x="0" y="29"/>
                    </a:lnTo>
                    <a:lnTo>
                      <a:pt x="0" y="41"/>
                    </a:lnTo>
                    <a:lnTo>
                      <a:pt x="0" y="49"/>
                    </a:lnTo>
                    <a:lnTo>
                      <a:pt x="2" y="57"/>
                    </a:lnTo>
                    <a:lnTo>
                      <a:pt x="6" y="64"/>
                    </a:lnTo>
                    <a:lnTo>
                      <a:pt x="11" y="70"/>
                    </a:lnTo>
                    <a:lnTo>
                      <a:pt x="17" y="74"/>
                    </a:lnTo>
                    <a:lnTo>
                      <a:pt x="25" y="78"/>
                    </a:lnTo>
                    <a:lnTo>
                      <a:pt x="33" y="82"/>
                    </a:lnTo>
                    <a:lnTo>
                      <a:pt x="41" y="82"/>
                    </a:lnTo>
                    <a:lnTo>
                      <a:pt x="48" y="82"/>
                    </a:lnTo>
                    <a:lnTo>
                      <a:pt x="56" y="78"/>
                    </a:lnTo>
                    <a:lnTo>
                      <a:pt x="64" y="74"/>
                    </a:lnTo>
                    <a:lnTo>
                      <a:pt x="70" y="70"/>
                    </a:lnTo>
                    <a:lnTo>
                      <a:pt x="75" y="64"/>
                    </a:lnTo>
                    <a:lnTo>
                      <a:pt x="79" y="57"/>
                    </a:lnTo>
                    <a:lnTo>
                      <a:pt x="81" y="49"/>
                    </a:lnTo>
                    <a:lnTo>
                      <a:pt x="81" y="41"/>
                    </a:lnTo>
                    <a:lnTo>
                      <a:pt x="81" y="33"/>
                    </a:lnTo>
                    <a:lnTo>
                      <a:pt x="79" y="26"/>
                    </a:lnTo>
                    <a:lnTo>
                      <a:pt x="75" y="18"/>
                    </a:lnTo>
                    <a:lnTo>
                      <a:pt x="70" y="12"/>
                    </a:lnTo>
                    <a:lnTo>
                      <a:pt x="64" y="6"/>
                    </a:lnTo>
                    <a:lnTo>
                      <a:pt x="56" y="2"/>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1" name="Freeform 69"/>
              <p:cNvSpPr>
                <a:spLocks/>
              </p:cNvSpPr>
              <p:nvPr/>
            </p:nvSpPr>
            <p:spPr bwMode="auto">
              <a:xfrm>
                <a:off x="4467225" y="4481513"/>
                <a:ext cx="66675" cy="66675"/>
              </a:xfrm>
              <a:custGeom>
                <a:avLst/>
                <a:gdLst>
                  <a:gd name="T0" fmla="*/ 40 w 83"/>
                  <a:gd name="T1" fmla="*/ 0 h 84"/>
                  <a:gd name="T2" fmla="*/ 31 w 83"/>
                  <a:gd name="T3" fmla="*/ 2 h 84"/>
                  <a:gd name="T4" fmla="*/ 21 w 83"/>
                  <a:gd name="T5" fmla="*/ 6 h 84"/>
                  <a:gd name="T6" fmla="*/ 11 w 83"/>
                  <a:gd name="T7" fmla="*/ 12 h 84"/>
                  <a:gd name="T8" fmla="*/ 5 w 83"/>
                  <a:gd name="T9" fmla="*/ 21 h 84"/>
                  <a:gd name="T10" fmla="*/ 2 w 83"/>
                  <a:gd name="T11" fmla="*/ 31 h 84"/>
                  <a:gd name="T12" fmla="*/ 0 w 83"/>
                  <a:gd name="T13" fmla="*/ 41 h 84"/>
                  <a:gd name="T14" fmla="*/ 2 w 83"/>
                  <a:gd name="T15" fmla="*/ 51 h 84"/>
                  <a:gd name="T16" fmla="*/ 4 w 83"/>
                  <a:gd name="T17" fmla="*/ 56 h 84"/>
                  <a:gd name="T18" fmla="*/ 7 w 83"/>
                  <a:gd name="T19" fmla="*/ 64 h 84"/>
                  <a:gd name="T20" fmla="*/ 11 w 83"/>
                  <a:gd name="T21" fmla="*/ 70 h 84"/>
                  <a:gd name="T22" fmla="*/ 19 w 83"/>
                  <a:gd name="T23" fmla="*/ 76 h 84"/>
                  <a:gd name="T24" fmla="*/ 25 w 83"/>
                  <a:gd name="T25" fmla="*/ 80 h 84"/>
                  <a:gd name="T26" fmla="*/ 33 w 83"/>
                  <a:gd name="T27" fmla="*/ 82 h 84"/>
                  <a:gd name="T28" fmla="*/ 40 w 83"/>
                  <a:gd name="T29" fmla="*/ 84 h 84"/>
                  <a:gd name="T30" fmla="*/ 50 w 83"/>
                  <a:gd name="T31" fmla="*/ 82 h 84"/>
                  <a:gd name="T32" fmla="*/ 58 w 83"/>
                  <a:gd name="T33" fmla="*/ 80 h 84"/>
                  <a:gd name="T34" fmla="*/ 64 w 83"/>
                  <a:gd name="T35" fmla="*/ 76 h 84"/>
                  <a:gd name="T36" fmla="*/ 69 w 83"/>
                  <a:gd name="T37" fmla="*/ 70 h 84"/>
                  <a:gd name="T38" fmla="*/ 75 w 83"/>
                  <a:gd name="T39" fmla="*/ 64 h 84"/>
                  <a:gd name="T40" fmla="*/ 79 w 83"/>
                  <a:gd name="T41" fmla="*/ 56 h 84"/>
                  <a:gd name="T42" fmla="*/ 81 w 83"/>
                  <a:gd name="T43" fmla="*/ 51 h 84"/>
                  <a:gd name="T44" fmla="*/ 83 w 83"/>
                  <a:gd name="T45" fmla="*/ 41 h 84"/>
                  <a:gd name="T46" fmla="*/ 81 w 83"/>
                  <a:gd name="T47" fmla="*/ 33 h 84"/>
                  <a:gd name="T48" fmla="*/ 79 w 83"/>
                  <a:gd name="T49" fmla="*/ 25 h 84"/>
                  <a:gd name="T50" fmla="*/ 75 w 83"/>
                  <a:gd name="T51" fmla="*/ 18 h 84"/>
                  <a:gd name="T52" fmla="*/ 69 w 83"/>
                  <a:gd name="T53" fmla="*/ 12 h 84"/>
                  <a:gd name="T54" fmla="*/ 64 w 83"/>
                  <a:gd name="T55" fmla="*/ 6 h 84"/>
                  <a:gd name="T56" fmla="*/ 58 w 83"/>
                  <a:gd name="T57" fmla="*/ 4 h 84"/>
                  <a:gd name="T58" fmla="*/ 50 w 83"/>
                  <a:gd name="T59" fmla="*/ 0 h 84"/>
                  <a:gd name="T60" fmla="*/ 40 w 83"/>
                  <a:gd name="T61" fmla="*/ 0 h 84"/>
                  <a:gd name="T62" fmla="*/ 40 w 83"/>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40" y="0"/>
                    </a:moveTo>
                    <a:lnTo>
                      <a:pt x="31" y="2"/>
                    </a:lnTo>
                    <a:lnTo>
                      <a:pt x="21" y="6"/>
                    </a:lnTo>
                    <a:lnTo>
                      <a:pt x="11" y="12"/>
                    </a:lnTo>
                    <a:lnTo>
                      <a:pt x="5" y="21"/>
                    </a:lnTo>
                    <a:lnTo>
                      <a:pt x="2" y="31"/>
                    </a:lnTo>
                    <a:lnTo>
                      <a:pt x="0" y="41"/>
                    </a:lnTo>
                    <a:lnTo>
                      <a:pt x="2" y="51"/>
                    </a:lnTo>
                    <a:lnTo>
                      <a:pt x="4" y="56"/>
                    </a:lnTo>
                    <a:lnTo>
                      <a:pt x="7" y="64"/>
                    </a:lnTo>
                    <a:lnTo>
                      <a:pt x="11" y="70"/>
                    </a:lnTo>
                    <a:lnTo>
                      <a:pt x="19" y="76"/>
                    </a:lnTo>
                    <a:lnTo>
                      <a:pt x="25" y="80"/>
                    </a:lnTo>
                    <a:lnTo>
                      <a:pt x="33" y="82"/>
                    </a:lnTo>
                    <a:lnTo>
                      <a:pt x="40" y="84"/>
                    </a:lnTo>
                    <a:lnTo>
                      <a:pt x="50" y="82"/>
                    </a:lnTo>
                    <a:lnTo>
                      <a:pt x="58" y="80"/>
                    </a:lnTo>
                    <a:lnTo>
                      <a:pt x="64" y="76"/>
                    </a:lnTo>
                    <a:lnTo>
                      <a:pt x="69" y="70"/>
                    </a:lnTo>
                    <a:lnTo>
                      <a:pt x="75" y="64"/>
                    </a:lnTo>
                    <a:lnTo>
                      <a:pt x="79" y="56"/>
                    </a:lnTo>
                    <a:lnTo>
                      <a:pt x="81" y="51"/>
                    </a:lnTo>
                    <a:lnTo>
                      <a:pt x="83" y="41"/>
                    </a:lnTo>
                    <a:lnTo>
                      <a:pt x="81" y="33"/>
                    </a:lnTo>
                    <a:lnTo>
                      <a:pt x="79" y="25"/>
                    </a:lnTo>
                    <a:lnTo>
                      <a:pt x="75" y="18"/>
                    </a:lnTo>
                    <a:lnTo>
                      <a:pt x="69" y="12"/>
                    </a:lnTo>
                    <a:lnTo>
                      <a:pt x="64" y="6"/>
                    </a:lnTo>
                    <a:lnTo>
                      <a:pt x="58" y="4"/>
                    </a:lnTo>
                    <a:lnTo>
                      <a:pt x="50"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2" name="Freeform 70"/>
              <p:cNvSpPr>
                <a:spLocks/>
              </p:cNvSpPr>
              <p:nvPr/>
            </p:nvSpPr>
            <p:spPr bwMode="auto">
              <a:xfrm>
                <a:off x="4459288" y="4435475"/>
                <a:ext cx="65088" cy="65088"/>
              </a:xfrm>
              <a:custGeom>
                <a:avLst/>
                <a:gdLst>
                  <a:gd name="T0" fmla="*/ 41 w 81"/>
                  <a:gd name="T1" fmla="*/ 0 h 81"/>
                  <a:gd name="T2" fmla="*/ 29 w 81"/>
                  <a:gd name="T3" fmla="*/ 2 h 81"/>
                  <a:gd name="T4" fmla="*/ 19 w 81"/>
                  <a:gd name="T5" fmla="*/ 6 h 81"/>
                  <a:gd name="T6" fmla="*/ 12 w 81"/>
                  <a:gd name="T7" fmla="*/ 12 h 81"/>
                  <a:gd name="T8" fmla="*/ 4 w 81"/>
                  <a:gd name="T9" fmla="*/ 19 h 81"/>
                  <a:gd name="T10" fmla="*/ 0 w 81"/>
                  <a:gd name="T11" fmla="*/ 31 h 81"/>
                  <a:gd name="T12" fmla="*/ 0 w 81"/>
                  <a:gd name="T13" fmla="*/ 41 h 81"/>
                  <a:gd name="T14" fmla="*/ 0 w 81"/>
                  <a:gd name="T15" fmla="*/ 48 h 81"/>
                  <a:gd name="T16" fmla="*/ 2 w 81"/>
                  <a:gd name="T17" fmla="*/ 56 h 81"/>
                  <a:gd name="T18" fmla="*/ 6 w 81"/>
                  <a:gd name="T19" fmla="*/ 64 h 81"/>
                  <a:gd name="T20" fmla="*/ 12 w 81"/>
                  <a:gd name="T21" fmla="*/ 70 h 81"/>
                  <a:gd name="T22" fmla="*/ 17 w 81"/>
                  <a:gd name="T23" fmla="*/ 76 h 81"/>
                  <a:gd name="T24" fmla="*/ 25 w 81"/>
                  <a:gd name="T25" fmla="*/ 79 h 81"/>
                  <a:gd name="T26" fmla="*/ 33 w 81"/>
                  <a:gd name="T27" fmla="*/ 81 h 81"/>
                  <a:gd name="T28" fmla="*/ 41 w 81"/>
                  <a:gd name="T29" fmla="*/ 81 h 81"/>
                  <a:gd name="T30" fmla="*/ 48 w 81"/>
                  <a:gd name="T31" fmla="*/ 81 h 81"/>
                  <a:gd name="T32" fmla="*/ 56 w 81"/>
                  <a:gd name="T33" fmla="*/ 79 h 81"/>
                  <a:gd name="T34" fmla="*/ 64 w 81"/>
                  <a:gd name="T35" fmla="*/ 76 h 81"/>
                  <a:gd name="T36" fmla="*/ 70 w 81"/>
                  <a:gd name="T37" fmla="*/ 70 h 81"/>
                  <a:gd name="T38" fmla="*/ 76 w 81"/>
                  <a:gd name="T39" fmla="*/ 64 h 81"/>
                  <a:gd name="T40" fmla="*/ 79 w 81"/>
                  <a:gd name="T41" fmla="*/ 56 h 81"/>
                  <a:gd name="T42" fmla="*/ 81 w 81"/>
                  <a:gd name="T43" fmla="*/ 48 h 81"/>
                  <a:gd name="T44" fmla="*/ 81 w 81"/>
                  <a:gd name="T45" fmla="*/ 41 h 81"/>
                  <a:gd name="T46" fmla="*/ 81 w 81"/>
                  <a:gd name="T47" fmla="*/ 33 h 81"/>
                  <a:gd name="T48" fmla="*/ 79 w 81"/>
                  <a:gd name="T49" fmla="*/ 25 h 81"/>
                  <a:gd name="T50" fmla="*/ 76 w 81"/>
                  <a:gd name="T51" fmla="*/ 17 h 81"/>
                  <a:gd name="T52" fmla="*/ 70 w 81"/>
                  <a:gd name="T53" fmla="*/ 12 h 81"/>
                  <a:gd name="T54" fmla="*/ 64 w 81"/>
                  <a:gd name="T55" fmla="*/ 6 h 81"/>
                  <a:gd name="T56" fmla="*/ 56 w 81"/>
                  <a:gd name="T57" fmla="*/ 2 h 81"/>
                  <a:gd name="T58" fmla="*/ 48 w 81"/>
                  <a:gd name="T59" fmla="*/ 0 h 81"/>
                  <a:gd name="T60" fmla="*/ 41 w 81"/>
                  <a:gd name="T61" fmla="*/ 0 h 81"/>
                  <a:gd name="T62" fmla="*/ 41 w 81"/>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1">
                    <a:moveTo>
                      <a:pt x="41" y="0"/>
                    </a:moveTo>
                    <a:lnTo>
                      <a:pt x="29" y="2"/>
                    </a:lnTo>
                    <a:lnTo>
                      <a:pt x="19" y="6"/>
                    </a:lnTo>
                    <a:lnTo>
                      <a:pt x="12" y="12"/>
                    </a:lnTo>
                    <a:lnTo>
                      <a:pt x="4" y="19"/>
                    </a:lnTo>
                    <a:lnTo>
                      <a:pt x="0" y="31"/>
                    </a:lnTo>
                    <a:lnTo>
                      <a:pt x="0" y="41"/>
                    </a:lnTo>
                    <a:lnTo>
                      <a:pt x="0" y="48"/>
                    </a:lnTo>
                    <a:lnTo>
                      <a:pt x="2" y="56"/>
                    </a:lnTo>
                    <a:lnTo>
                      <a:pt x="6" y="64"/>
                    </a:lnTo>
                    <a:lnTo>
                      <a:pt x="12" y="70"/>
                    </a:lnTo>
                    <a:lnTo>
                      <a:pt x="17" y="76"/>
                    </a:lnTo>
                    <a:lnTo>
                      <a:pt x="25" y="79"/>
                    </a:lnTo>
                    <a:lnTo>
                      <a:pt x="33" y="81"/>
                    </a:lnTo>
                    <a:lnTo>
                      <a:pt x="41" y="81"/>
                    </a:lnTo>
                    <a:lnTo>
                      <a:pt x="48" y="81"/>
                    </a:lnTo>
                    <a:lnTo>
                      <a:pt x="56" y="79"/>
                    </a:lnTo>
                    <a:lnTo>
                      <a:pt x="64" y="76"/>
                    </a:lnTo>
                    <a:lnTo>
                      <a:pt x="70" y="70"/>
                    </a:lnTo>
                    <a:lnTo>
                      <a:pt x="76" y="64"/>
                    </a:lnTo>
                    <a:lnTo>
                      <a:pt x="79" y="56"/>
                    </a:lnTo>
                    <a:lnTo>
                      <a:pt x="81" y="48"/>
                    </a:lnTo>
                    <a:lnTo>
                      <a:pt x="81" y="41"/>
                    </a:lnTo>
                    <a:lnTo>
                      <a:pt x="81" y="33"/>
                    </a:lnTo>
                    <a:lnTo>
                      <a:pt x="79" y="25"/>
                    </a:lnTo>
                    <a:lnTo>
                      <a:pt x="76" y="17"/>
                    </a:lnTo>
                    <a:lnTo>
                      <a:pt x="70" y="12"/>
                    </a:lnTo>
                    <a:lnTo>
                      <a:pt x="64" y="6"/>
                    </a:lnTo>
                    <a:lnTo>
                      <a:pt x="56" y="2"/>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3" name="Freeform 71"/>
              <p:cNvSpPr>
                <a:spLocks/>
              </p:cNvSpPr>
              <p:nvPr/>
            </p:nvSpPr>
            <p:spPr bwMode="auto">
              <a:xfrm>
                <a:off x="4500563" y="4462463"/>
                <a:ext cx="65088" cy="65088"/>
              </a:xfrm>
              <a:custGeom>
                <a:avLst/>
                <a:gdLst>
                  <a:gd name="T0" fmla="*/ 43 w 84"/>
                  <a:gd name="T1" fmla="*/ 0 h 81"/>
                  <a:gd name="T2" fmla="*/ 31 w 84"/>
                  <a:gd name="T3" fmla="*/ 0 h 81"/>
                  <a:gd name="T4" fmla="*/ 22 w 84"/>
                  <a:gd name="T5" fmla="*/ 4 h 81"/>
                  <a:gd name="T6" fmla="*/ 12 w 84"/>
                  <a:gd name="T7" fmla="*/ 11 h 81"/>
                  <a:gd name="T8" fmla="*/ 6 w 84"/>
                  <a:gd name="T9" fmla="*/ 19 h 81"/>
                  <a:gd name="T10" fmla="*/ 2 w 84"/>
                  <a:gd name="T11" fmla="*/ 29 h 81"/>
                  <a:gd name="T12" fmla="*/ 0 w 84"/>
                  <a:gd name="T13" fmla="*/ 41 h 81"/>
                  <a:gd name="T14" fmla="*/ 2 w 84"/>
                  <a:gd name="T15" fmla="*/ 48 h 81"/>
                  <a:gd name="T16" fmla="*/ 4 w 84"/>
                  <a:gd name="T17" fmla="*/ 56 h 81"/>
                  <a:gd name="T18" fmla="*/ 8 w 84"/>
                  <a:gd name="T19" fmla="*/ 64 h 81"/>
                  <a:gd name="T20" fmla="*/ 12 w 84"/>
                  <a:gd name="T21" fmla="*/ 70 h 81"/>
                  <a:gd name="T22" fmla="*/ 20 w 84"/>
                  <a:gd name="T23" fmla="*/ 75 h 81"/>
                  <a:gd name="T24" fmla="*/ 26 w 84"/>
                  <a:gd name="T25" fmla="*/ 79 h 81"/>
                  <a:gd name="T26" fmla="*/ 33 w 84"/>
                  <a:gd name="T27" fmla="*/ 81 h 81"/>
                  <a:gd name="T28" fmla="*/ 43 w 84"/>
                  <a:gd name="T29" fmla="*/ 81 h 81"/>
                  <a:gd name="T30" fmla="*/ 51 w 84"/>
                  <a:gd name="T31" fmla="*/ 81 h 81"/>
                  <a:gd name="T32" fmla="*/ 58 w 84"/>
                  <a:gd name="T33" fmla="*/ 79 h 81"/>
                  <a:gd name="T34" fmla="*/ 64 w 84"/>
                  <a:gd name="T35" fmla="*/ 75 h 81"/>
                  <a:gd name="T36" fmla="*/ 72 w 84"/>
                  <a:gd name="T37" fmla="*/ 70 h 81"/>
                  <a:gd name="T38" fmla="*/ 76 w 84"/>
                  <a:gd name="T39" fmla="*/ 64 h 81"/>
                  <a:gd name="T40" fmla="*/ 80 w 84"/>
                  <a:gd name="T41" fmla="*/ 56 h 81"/>
                  <a:gd name="T42" fmla="*/ 84 w 84"/>
                  <a:gd name="T43" fmla="*/ 48 h 81"/>
                  <a:gd name="T44" fmla="*/ 84 w 84"/>
                  <a:gd name="T45" fmla="*/ 41 h 81"/>
                  <a:gd name="T46" fmla="*/ 84 w 84"/>
                  <a:gd name="T47" fmla="*/ 33 h 81"/>
                  <a:gd name="T48" fmla="*/ 80 w 84"/>
                  <a:gd name="T49" fmla="*/ 25 h 81"/>
                  <a:gd name="T50" fmla="*/ 76 w 84"/>
                  <a:gd name="T51" fmla="*/ 17 h 81"/>
                  <a:gd name="T52" fmla="*/ 72 w 84"/>
                  <a:gd name="T53" fmla="*/ 11 h 81"/>
                  <a:gd name="T54" fmla="*/ 64 w 84"/>
                  <a:gd name="T55" fmla="*/ 6 h 81"/>
                  <a:gd name="T56" fmla="*/ 58 w 84"/>
                  <a:gd name="T57" fmla="*/ 2 h 81"/>
                  <a:gd name="T58" fmla="*/ 51 w 84"/>
                  <a:gd name="T59" fmla="*/ 0 h 81"/>
                  <a:gd name="T60" fmla="*/ 43 w 84"/>
                  <a:gd name="T61" fmla="*/ 0 h 81"/>
                  <a:gd name="T62" fmla="*/ 43 w 84"/>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1">
                    <a:moveTo>
                      <a:pt x="43" y="0"/>
                    </a:moveTo>
                    <a:lnTo>
                      <a:pt x="31" y="0"/>
                    </a:lnTo>
                    <a:lnTo>
                      <a:pt x="22" y="4"/>
                    </a:lnTo>
                    <a:lnTo>
                      <a:pt x="12" y="11"/>
                    </a:lnTo>
                    <a:lnTo>
                      <a:pt x="6" y="19"/>
                    </a:lnTo>
                    <a:lnTo>
                      <a:pt x="2" y="29"/>
                    </a:lnTo>
                    <a:lnTo>
                      <a:pt x="0" y="41"/>
                    </a:lnTo>
                    <a:lnTo>
                      <a:pt x="2" y="48"/>
                    </a:lnTo>
                    <a:lnTo>
                      <a:pt x="4" y="56"/>
                    </a:lnTo>
                    <a:lnTo>
                      <a:pt x="8" y="64"/>
                    </a:lnTo>
                    <a:lnTo>
                      <a:pt x="12" y="70"/>
                    </a:lnTo>
                    <a:lnTo>
                      <a:pt x="20" y="75"/>
                    </a:lnTo>
                    <a:lnTo>
                      <a:pt x="26" y="79"/>
                    </a:lnTo>
                    <a:lnTo>
                      <a:pt x="33" y="81"/>
                    </a:lnTo>
                    <a:lnTo>
                      <a:pt x="43" y="81"/>
                    </a:lnTo>
                    <a:lnTo>
                      <a:pt x="51" y="81"/>
                    </a:lnTo>
                    <a:lnTo>
                      <a:pt x="58" y="79"/>
                    </a:lnTo>
                    <a:lnTo>
                      <a:pt x="64" y="75"/>
                    </a:lnTo>
                    <a:lnTo>
                      <a:pt x="72" y="70"/>
                    </a:lnTo>
                    <a:lnTo>
                      <a:pt x="76" y="64"/>
                    </a:lnTo>
                    <a:lnTo>
                      <a:pt x="80" y="56"/>
                    </a:lnTo>
                    <a:lnTo>
                      <a:pt x="84" y="48"/>
                    </a:lnTo>
                    <a:lnTo>
                      <a:pt x="84" y="41"/>
                    </a:lnTo>
                    <a:lnTo>
                      <a:pt x="84" y="33"/>
                    </a:lnTo>
                    <a:lnTo>
                      <a:pt x="80" y="25"/>
                    </a:lnTo>
                    <a:lnTo>
                      <a:pt x="76" y="17"/>
                    </a:lnTo>
                    <a:lnTo>
                      <a:pt x="72" y="11"/>
                    </a:lnTo>
                    <a:lnTo>
                      <a:pt x="64" y="6"/>
                    </a:lnTo>
                    <a:lnTo>
                      <a:pt x="58" y="2"/>
                    </a:lnTo>
                    <a:lnTo>
                      <a:pt x="51" y="0"/>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4" name="Freeform 72"/>
              <p:cNvSpPr>
                <a:spLocks/>
              </p:cNvSpPr>
              <p:nvPr/>
            </p:nvSpPr>
            <p:spPr bwMode="auto">
              <a:xfrm>
                <a:off x="4513263" y="4489450"/>
                <a:ext cx="66675" cy="66675"/>
              </a:xfrm>
              <a:custGeom>
                <a:avLst/>
                <a:gdLst>
                  <a:gd name="T0" fmla="*/ 42 w 83"/>
                  <a:gd name="T1" fmla="*/ 0 h 83"/>
                  <a:gd name="T2" fmla="*/ 31 w 83"/>
                  <a:gd name="T3" fmla="*/ 2 h 83"/>
                  <a:gd name="T4" fmla="*/ 21 w 83"/>
                  <a:gd name="T5" fmla="*/ 6 h 83"/>
                  <a:gd name="T6" fmla="*/ 11 w 83"/>
                  <a:gd name="T7" fmla="*/ 11 h 83"/>
                  <a:gd name="T8" fmla="*/ 6 w 83"/>
                  <a:gd name="T9" fmla="*/ 21 h 83"/>
                  <a:gd name="T10" fmla="*/ 2 w 83"/>
                  <a:gd name="T11" fmla="*/ 31 h 83"/>
                  <a:gd name="T12" fmla="*/ 0 w 83"/>
                  <a:gd name="T13" fmla="*/ 42 h 83"/>
                  <a:gd name="T14" fmla="*/ 2 w 83"/>
                  <a:gd name="T15" fmla="*/ 50 h 83"/>
                  <a:gd name="T16" fmla="*/ 4 w 83"/>
                  <a:gd name="T17" fmla="*/ 58 h 83"/>
                  <a:gd name="T18" fmla="*/ 8 w 83"/>
                  <a:gd name="T19" fmla="*/ 64 h 83"/>
                  <a:gd name="T20" fmla="*/ 11 w 83"/>
                  <a:gd name="T21" fmla="*/ 72 h 83"/>
                  <a:gd name="T22" fmla="*/ 19 w 83"/>
                  <a:gd name="T23" fmla="*/ 75 h 83"/>
                  <a:gd name="T24" fmla="*/ 25 w 83"/>
                  <a:gd name="T25" fmla="*/ 79 h 83"/>
                  <a:gd name="T26" fmla="*/ 33 w 83"/>
                  <a:gd name="T27" fmla="*/ 81 h 83"/>
                  <a:gd name="T28" fmla="*/ 42 w 83"/>
                  <a:gd name="T29" fmla="*/ 83 h 83"/>
                  <a:gd name="T30" fmla="*/ 50 w 83"/>
                  <a:gd name="T31" fmla="*/ 81 h 83"/>
                  <a:gd name="T32" fmla="*/ 58 w 83"/>
                  <a:gd name="T33" fmla="*/ 79 h 83"/>
                  <a:gd name="T34" fmla="*/ 64 w 83"/>
                  <a:gd name="T35" fmla="*/ 75 h 83"/>
                  <a:gd name="T36" fmla="*/ 70 w 83"/>
                  <a:gd name="T37" fmla="*/ 72 h 83"/>
                  <a:gd name="T38" fmla="*/ 75 w 83"/>
                  <a:gd name="T39" fmla="*/ 64 h 83"/>
                  <a:gd name="T40" fmla="*/ 79 w 83"/>
                  <a:gd name="T41" fmla="*/ 58 h 83"/>
                  <a:gd name="T42" fmla="*/ 81 w 83"/>
                  <a:gd name="T43" fmla="*/ 50 h 83"/>
                  <a:gd name="T44" fmla="*/ 83 w 83"/>
                  <a:gd name="T45" fmla="*/ 42 h 83"/>
                  <a:gd name="T46" fmla="*/ 81 w 83"/>
                  <a:gd name="T47" fmla="*/ 33 h 83"/>
                  <a:gd name="T48" fmla="*/ 79 w 83"/>
                  <a:gd name="T49" fmla="*/ 25 h 83"/>
                  <a:gd name="T50" fmla="*/ 75 w 83"/>
                  <a:gd name="T51" fmla="*/ 19 h 83"/>
                  <a:gd name="T52" fmla="*/ 70 w 83"/>
                  <a:gd name="T53" fmla="*/ 11 h 83"/>
                  <a:gd name="T54" fmla="*/ 64 w 83"/>
                  <a:gd name="T55" fmla="*/ 8 h 83"/>
                  <a:gd name="T56" fmla="*/ 58 w 83"/>
                  <a:gd name="T57" fmla="*/ 4 h 83"/>
                  <a:gd name="T58" fmla="*/ 50 w 83"/>
                  <a:gd name="T59" fmla="*/ 2 h 83"/>
                  <a:gd name="T60" fmla="*/ 42 w 83"/>
                  <a:gd name="T61" fmla="*/ 0 h 83"/>
                  <a:gd name="T62" fmla="*/ 42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2" y="0"/>
                    </a:moveTo>
                    <a:lnTo>
                      <a:pt x="31" y="2"/>
                    </a:lnTo>
                    <a:lnTo>
                      <a:pt x="21" y="6"/>
                    </a:lnTo>
                    <a:lnTo>
                      <a:pt x="11" y="11"/>
                    </a:lnTo>
                    <a:lnTo>
                      <a:pt x="6" y="21"/>
                    </a:lnTo>
                    <a:lnTo>
                      <a:pt x="2" y="31"/>
                    </a:lnTo>
                    <a:lnTo>
                      <a:pt x="0" y="42"/>
                    </a:lnTo>
                    <a:lnTo>
                      <a:pt x="2" y="50"/>
                    </a:lnTo>
                    <a:lnTo>
                      <a:pt x="4" y="58"/>
                    </a:lnTo>
                    <a:lnTo>
                      <a:pt x="8" y="64"/>
                    </a:lnTo>
                    <a:lnTo>
                      <a:pt x="11" y="72"/>
                    </a:lnTo>
                    <a:lnTo>
                      <a:pt x="19" y="75"/>
                    </a:lnTo>
                    <a:lnTo>
                      <a:pt x="25" y="79"/>
                    </a:lnTo>
                    <a:lnTo>
                      <a:pt x="33" y="81"/>
                    </a:lnTo>
                    <a:lnTo>
                      <a:pt x="42" y="83"/>
                    </a:lnTo>
                    <a:lnTo>
                      <a:pt x="50" y="81"/>
                    </a:lnTo>
                    <a:lnTo>
                      <a:pt x="58" y="79"/>
                    </a:lnTo>
                    <a:lnTo>
                      <a:pt x="64" y="75"/>
                    </a:lnTo>
                    <a:lnTo>
                      <a:pt x="70" y="72"/>
                    </a:lnTo>
                    <a:lnTo>
                      <a:pt x="75" y="64"/>
                    </a:lnTo>
                    <a:lnTo>
                      <a:pt x="79" y="58"/>
                    </a:lnTo>
                    <a:lnTo>
                      <a:pt x="81" y="50"/>
                    </a:lnTo>
                    <a:lnTo>
                      <a:pt x="83" y="42"/>
                    </a:lnTo>
                    <a:lnTo>
                      <a:pt x="81" y="33"/>
                    </a:lnTo>
                    <a:lnTo>
                      <a:pt x="79" y="25"/>
                    </a:lnTo>
                    <a:lnTo>
                      <a:pt x="75" y="19"/>
                    </a:lnTo>
                    <a:lnTo>
                      <a:pt x="70" y="11"/>
                    </a:lnTo>
                    <a:lnTo>
                      <a:pt x="64" y="8"/>
                    </a:lnTo>
                    <a:lnTo>
                      <a:pt x="58" y="4"/>
                    </a:lnTo>
                    <a:lnTo>
                      <a:pt x="50" y="2"/>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5" name="Freeform 73"/>
              <p:cNvSpPr>
                <a:spLocks/>
              </p:cNvSpPr>
              <p:nvPr/>
            </p:nvSpPr>
            <p:spPr bwMode="auto">
              <a:xfrm>
                <a:off x="4478338" y="4329113"/>
                <a:ext cx="66675" cy="65088"/>
              </a:xfrm>
              <a:custGeom>
                <a:avLst/>
                <a:gdLst>
                  <a:gd name="T0" fmla="*/ 41 w 84"/>
                  <a:gd name="T1" fmla="*/ 0 h 82"/>
                  <a:gd name="T2" fmla="*/ 31 w 84"/>
                  <a:gd name="T3" fmla="*/ 0 h 82"/>
                  <a:gd name="T4" fmla="*/ 22 w 84"/>
                  <a:gd name="T5" fmla="*/ 4 h 82"/>
                  <a:gd name="T6" fmla="*/ 12 w 84"/>
                  <a:gd name="T7" fmla="*/ 12 h 82"/>
                  <a:gd name="T8" fmla="*/ 6 w 84"/>
                  <a:gd name="T9" fmla="*/ 19 h 82"/>
                  <a:gd name="T10" fmla="*/ 2 w 84"/>
                  <a:gd name="T11" fmla="*/ 29 h 82"/>
                  <a:gd name="T12" fmla="*/ 0 w 84"/>
                  <a:gd name="T13" fmla="*/ 41 h 82"/>
                  <a:gd name="T14" fmla="*/ 2 w 84"/>
                  <a:gd name="T15" fmla="*/ 49 h 82"/>
                  <a:gd name="T16" fmla="*/ 4 w 84"/>
                  <a:gd name="T17" fmla="*/ 56 h 82"/>
                  <a:gd name="T18" fmla="*/ 8 w 84"/>
                  <a:gd name="T19" fmla="*/ 64 h 82"/>
                  <a:gd name="T20" fmla="*/ 12 w 84"/>
                  <a:gd name="T21" fmla="*/ 70 h 82"/>
                  <a:gd name="T22" fmla="*/ 20 w 84"/>
                  <a:gd name="T23" fmla="*/ 76 h 82"/>
                  <a:gd name="T24" fmla="*/ 25 w 84"/>
                  <a:gd name="T25" fmla="*/ 80 h 82"/>
                  <a:gd name="T26" fmla="*/ 33 w 84"/>
                  <a:gd name="T27" fmla="*/ 82 h 82"/>
                  <a:gd name="T28" fmla="*/ 41 w 84"/>
                  <a:gd name="T29" fmla="*/ 82 h 82"/>
                  <a:gd name="T30" fmla="*/ 51 w 84"/>
                  <a:gd name="T31" fmla="*/ 82 h 82"/>
                  <a:gd name="T32" fmla="*/ 58 w 84"/>
                  <a:gd name="T33" fmla="*/ 80 h 82"/>
                  <a:gd name="T34" fmla="*/ 64 w 84"/>
                  <a:gd name="T35" fmla="*/ 76 h 82"/>
                  <a:gd name="T36" fmla="*/ 70 w 84"/>
                  <a:gd name="T37" fmla="*/ 70 h 82"/>
                  <a:gd name="T38" fmla="*/ 76 w 84"/>
                  <a:gd name="T39" fmla="*/ 64 h 82"/>
                  <a:gd name="T40" fmla="*/ 80 w 84"/>
                  <a:gd name="T41" fmla="*/ 56 h 82"/>
                  <a:gd name="T42" fmla="*/ 82 w 84"/>
                  <a:gd name="T43" fmla="*/ 49 h 82"/>
                  <a:gd name="T44" fmla="*/ 84 w 84"/>
                  <a:gd name="T45" fmla="*/ 41 h 82"/>
                  <a:gd name="T46" fmla="*/ 82 w 84"/>
                  <a:gd name="T47" fmla="*/ 33 h 82"/>
                  <a:gd name="T48" fmla="*/ 80 w 84"/>
                  <a:gd name="T49" fmla="*/ 25 h 82"/>
                  <a:gd name="T50" fmla="*/ 76 w 84"/>
                  <a:gd name="T51" fmla="*/ 18 h 82"/>
                  <a:gd name="T52" fmla="*/ 70 w 84"/>
                  <a:gd name="T53" fmla="*/ 12 h 82"/>
                  <a:gd name="T54" fmla="*/ 64 w 84"/>
                  <a:gd name="T55" fmla="*/ 6 h 82"/>
                  <a:gd name="T56" fmla="*/ 58 w 84"/>
                  <a:gd name="T57" fmla="*/ 2 h 82"/>
                  <a:gd name="T58" fmla="*/ 51 w 84"/>
                  <a:gd name="T59" fmla="*/ 0 h 82"/>
                  <a:gd name="T60" fmla="*/ 41 w 84"/>
                  <a:gd name="T61" fmla="*/ 0 h 82"/>
                  <a:gd name="T62" fmla="*/ 41 w 84"/>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2">
                    <a:moveTo>
                      <a:pt x="41" y="0"/>
                    </a:moveTo>
                    <a:lnTo>
                      <a:pt x="31" y="0"/>
                    </a:lnTo>
                    <a:lnTo>
                      <a:pt x="22" y="4"/>
                    </a:lnTo>
                    <a:lnTo>
                      <a:pt x="12" y="12"/>
                    </a:lnTo>
                    <a:lnTo>
                      <a:pt x="6" y="19"/>
                    </a:lnTo>
                    <a:lnTo>
                      <a:pt x="2" y="29"/>
                    </a:lnTo>
                    <a:lnTo>
                      <a:pt x="0" y="41"/>
                    </a:lnTo>
                    <a:lnTo>
                      <a:pt x="2" y="49"/>
                    </a:lnTo>
                    <a:lnTo>
                      <a:pt x="4" y="56"/>
                    </a:lnTo>
                    <a:lnTo>
                      <a:pt x="8" y="64"/>
                    </a:lnTo>
                    <a:lnTo>
                      <a:pt x="12" y="70"/>
                    </a:lnTo>
                    <a:lnTo>
                      <a:pt x="20" y="76"/>
                    </a:lnTo>
                    <a:lnTo>
                      <a:pt x="25" y="80"/>
                    </a:lnTo>
                    <a:lnTo>
                      <a:pt x="33" y="82"/>
                    </a:lnTo>
                    <a:lnTo>
                      <a:pt x="41" y="82"/>
                    </a:lnTo>
                    <a:lnTo>
                      <a:pt x="51" y="82"/>
                    </a:lnTo>
                    <a:lnTo>
                      <a:pt x="58" y="80"/>
                    </a:lnTo>
                    <a:lnTo>
                      <a:pt x="64" y="76"/>
                    </a:lnTo>
                    <a:lnTo>
                      <a:pt x="70" y="70"/>
                    </a:lnTo>
                    <a:lnTo>
                      <a:pt x="76" y="64"/>
                    </a:lnTo>
                    <a:lnTo>
                      <a:pt x="80" y="56"/>
                    </a:lnTo>
                    <a:lnTo>
                      <a:pt x="82" y="49"/>
                    </a:lnTo>
                    <a:lnTo>
                      <a:pt x="84" y="41"/>
                    </a:lnTo>
                    <a:lnTo>
                      <a:pt x="82" y="33"/>
                    </a:lnTo>
                    <a:lnTo>
                      <a:pt x="80" y="25"/>
                    </a:lnTo>
                    <a:lnTo>
                      <a:pt x="76" y="18"/>
                    </a:lnTo>
                    <a:lnTo>
                      <a:pt x="70" y="12"/>
                    </a:lnTo>
                    <a:lnTo>
                      <a:pt x="64" y="6"/>
                    </a:lnTo>
                    <a:lnTo>
                      <a:pt x="58" y="2"/>
                    </a:lnTo>
                    <a:lnTo>
                      <a:pt x="51"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6" name="Freeform 74"/>
              <p:cNvSpPr>
                <a:spLocks/>
              </p:cNvSpPr>
              <p:nvPr/>
            </p:nvSpPr>
            <p:spPr bwMode="auto">
              <a:xfrm>
                <a:off x="4495800" y="4314825"/>
                <a:ext cx="63500" cy="65088"/>
              </a:xfrm>
              <a:custGeom>
                <a:avLst/>
                <a:gdLst>
                  <a:gd name="T0" fmla="*/ 40 w 81"/>
                  <a:gd name="T1" fmla="*/ 0 h 81"/>
                  <a:gd name="T2" fmla="*/ 31 w 81"/>
                  <a:gd name="T3" fmla="*/ 2 h 81"/>
                  <a:gd name="T4" fmla="*/ 19 w 81"/>
                  <a:gd name="T5" fmla="*/ 5 h 81"/>
                  <a:gd name="T6" fmla="*/ 11 w 81"/>
                  <a:gd name="T7" fmla="*/ 11 h 81"/>
                  <a:gd name="T8" fmla="*/ 5 w 81"/>
                  <a:gd name="T9" fmla="*/ 19 h 81"/>
                  <a:gd name="T10" fmla="*/ 1 w 81"/>
                  <a:gd name="T11" fmla="*/ 29 h 81"/>
                  <a:gd name="T12" fmla="*/ 0 w 81"/>
                  <a:gd name="T13" fmla="*/ 40 h 81"/>
                  <a:gd name="T14" fmla="*/ 0 w 81"/>
                  <a:gd name="T15" fmla="*/ 48 h 81"/>
                  <a:gd name="T16" fmla="*/ 1 w 81"/>
                  <a:gd name="T17" fmla="*/ 56 h 81"/>
                  <a:gd name="T18" fmla="*/ 5 w 81"/>
                  <a:gd name="T19" fmla="*/ 64 h 81"/>
                  <a:gd name="T20" fmla="*/ 11 w 81"/>
                  <a:gd name="T21" fmla="*/ 69 h 81"/>
                  <a:gd name="T22" fmla="*/ 17 w 81"/>
                  <a:gd name="T23" fmla="*/ 75 h 81"/>
                  <a:gd name="T24" fmla="*/ 25 w 81"/>
                  <a:gd name="T25" fmla="*/ 79 h 81"/>
                  <a:gd name="T26" fmla="*/ 32 w 81"/>
                  <a:gd name="T27" fmla="*/ 81 h 81"/>
                  <a:gd name="T28" fmla="*/ 40 w 81"/>
                  <a:gd name="T29" fmla="*/ 81 h 81"/>
                  <a:gd name="T30" fmla="*/ 48 w 81"/>
                  <a:gd name="T31" fmla="*/ 81 h 81"/>
                  <a:gd name="T32" fmla="*/ 56 w 81"/>
                  <a:gd name="T33" fmla="*/ 79 h 81"/>
                  <a:gd name="T34" fmla="*/ 63 w 81"/>
                  <a:gd name="T35" fmla="*/ 75 h 81"/>
                  <a:gd name="T36" fmla="*/ 69 w 81"/>
                  <a:gd name="T37" fmla="*/ 69 h 81"/>
                  <a:gd name="T38" fmla="*/ 75 w 81"/>
                  <a:gd name="T39" fmla="*/ 64 h 81"/>
                  <a:gd name="T40" fmla="*/ 79 w 81"/>
                  <a:gd name="T41" fmla="*/ 56 h 81"/>
                  <a:gd name="T42" fmla="*/ 81 w 81"/>
                  <a:gd name="T43" fmla="*/ 48 h 81"/>
                  <a:gd name="T44" fmla="*/ 81 w 81"/>
                  <a:gd name="T45" fmla="*/ 40 h 81"/>
                  <a:gd name="T46" fmla="*/ 81 w 81"/>
                  <a:gd name="T47" fmla="*/ 33 h 81"/>
                  <a:gd name="T48" fmla="*/ 79 w 81"/>
                  <a:gd name="T49" fmla="*/ 25 h 81"/>
                  <a:gd name="T50" fmla="*/ 75 w 81"/>
                  <a:gd name="T51" fmla="*/ 17 h 81"/>
                  <a:gd name="T52" fmla="*/ 69 w 81"/>
                  <a:gd name="T53" fmla="*/ 11 h 81"/>
                  <a:gd name="T54" fmla="*/ 63 w 81"/>
                  <a:gd name="T55" fmla="*/ 5 h 81"/>
                  <a:gd name="T56" fmla="*/ 56 w 81"/>
                  <a:gd name="T57" fmla="*/ 2 h 81"/>
                  <a:gd name="T58" fmla="*/ 48 w 81"/>
                  <a:gd name="T59" fmla="*/ 0 h 81"/>
                  <a:gd name="T60" fmla="*/ 40 w 81"/>
                  <a:gd name="T61" fmla="*/ 0 h 81"/>
                  <a:gd name="T62" fmla="*/ 40 w 81"/>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1">
                    <a:moveTo>
                      <a:pt x="40" y="0"/>
                    </a:moveTo>
                    <a:lnTo>
                      <a:pt x="31" y="2"/>
                    </a:lnTo>
                    <a:lnTo>
                      <a:pt x="19" y="5"/>
                    </a:lnTo>
                    <a:lnTo>
                      <a:pt x="11" y="11"/>
                    </a:lnTo>
                    <a:lnTo>
                      <a:pt x="5" y="19"/>
                    </a:lnTo>
                    <a:lnTo>
                      <a:pt x="1" y="29"/>
                    </a:lnTo>
                    <a:lnTo>
                      <a:pt x="0" y="40"/>
                    </a:lnTo>
                    <a:lnTo>
                      <a:pt x="0" y="48"/>
                    </a:lnTo>
                    <a:lnTo>
                      <a:pt x="1" y="56"/>
                    </a:lnTo>
                    <a:lnTo>
                      <a:pt x="5" y="64"/>
                    </a:lnTo>
                    <a:lnTo>
                      <a:pt x="11" y="69"/>
                    </a:lnTo>
                    <a:lnTo>
                      <a:pt x="17" y="75"/>
                    </a:lnTo>
                    <a:lnTo>
                      <a:pt x="25" y="79"/>
                    </a:lnTo>
                    <a:lnTo>
                      <a:pt x="32" y="81"/>
                    </a:lnTo>
                    <a:lnTo>
                      <a:pt x="40" y="81"/>
                    </a:lnTo>
                    <a:lnTo>
                      <a:pt x="48" y="81"/>
                    </a:lnTo>
                    <a:lnTo>
                      <a:pt x="56" y="79"/>
                    </a:lnTo>
                    <a:lnTo>
                      <a:pt x="63" y="75"/>
                    </a:lnTo>
                    <a:lnTo>
                      <a:pt x="69" y="69"/>
                    </a:lnTo>
                    <a:lnTo>
                      <a:pt x="75" y="64"/>
                    </a:lnTo>
                    <a:lnTo>
                      <a:pt x="79" y="56"/>
                    </a:lnTo>
                    <a:lnTo>
                      <a:pt x="81" y="48"/>
                    </a:lnTo>
                    <a:lnTo>
                      <a:pt x="81" y="40"/>
                    </a:lnTo>
                    <a:lnTo>
                      <a:pt x="81" y="33"/>
                    </a:lnTo>
                    <a:lnTo>
                      <a:pt x="79" y="25"/>
                    </a:lnTo>
                    <a:lnTo>
                      <a:pt x="75" y="17"/>
                    </a:lnTo>
                    <a:lnTo>
                      <a:pt x="69" y="11"/>
                    </a:lnTo>
                    <a:lnTo>
                      <a:pt x="63" y="5"/>
                    </a:lnTo>
                    <a:lnTo>
                      <a:pt x="56" y="2"/>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7" name="Freeform 75"/>
              <p:cNvSpPr>
                <a:spLocks/>
              </p:cNvSpPr>
              <p:nvPr/>
            </p:nvSpPr>
            <p:spPr bwMode="auto">
              <a:xfrm>
                <a:off x="4424363" y="4252913"/>
                <a:ext cx="65088" cy="63500"/>
              </a:xfrm>
              <a:custGeom>
                <a:avLst/>
                <a:gdLst>
                  <a:gd name="T0" fmla="*/ 41 w 82"/>
                  <a:gd name="T1" fmla="*/ 0 h 82"/>
                  <a:gd name="T2" fmla="*/ 29 w 82"/>
                  <a:gd name="T3" fmla="*/ 2 h 82"/>
                  <a:gd name="T4" fmla="*/ 20 w 82"/>
                  <a:gd name="T5" fmla="*/ 6 h 82"/>
                  <a:gd name="T6" fmla="*/ 12 w 82"/>
                  <a:gd name="T7" fmla="*/ 12 h 82"/>
                  <a:gd name="T8" fmla="*/ 4 w 82"/>
                  <a:gd name="T9" fmla="*/ 21 h 82"/>
                  <a:gd name="T10" fmla="*/ 0 w 82"/>
                  <a:gd name="T11" fmla="*/ 31 h 82"/>
                  <a:gd name="T12" fmla="*/ 0 w 82"/>
                  <a:gd name="T13" fmla="*/ 41 h 82"/>
                  <a:gd name="T14" fmla="*/ 0 w 82"/>
                  <a:gd name="T15" fmla="*/ 49 h 82"/>
                  <a:gd name="T16" fmla="*/ 2 w 82"/>
                  <a:gd name="T17" fmla="*/ 56 h 82"/>
                  <a:gd name="T18" fmla="*/ 6 w 82"/>
                  <a:gd name="T19" fmla="*/ 64 h 82"/>
                  <a:gd name="T20" fmla="*/ 12 w 82"/>
                  <a:gd name="T21" fmla="*/ 70 h 82"/>
                  <a:gd name="T22" fmla="*/ 18 w 82"/>
                  <a:gd name="T23" fmla="*/ 76 h 82"/>
                  <a:gd name="T24" fmla="*/ 26 w 82"/>
                  <a:gd name="T25" fmla="*/ 80 h 82"/>
                  <a:gd name="T26" fmla="*/ 33 w 82"/>
                  <a:gd name="T27" fmla="*/ 82 h 82"/>
                  <a:gd name="T28" fmla="*/ 41 w 82"/>
                  <a:gd name="T29" fmla="*/ 82 h 82"/>
                  <a:gd name="T30" fmla="*/ 49 w 82"/>
                  <a:gd name="T31" fmla="*/ 82 h 82"/>
                  <a:gd name="T32" fmla="*/ 57 w 82"/>
                  <a:gd name="T33" fmla="*/ 80 h 82"/>
                  <a:gd name="T34" fmla="*/ 64 w 82"/>
                  <a:gd name="T35" fmla="*/ 76 h 82"/>
                  <a:gd name="T36" fmla="*/ 70 w 82"/>
                  <a:gd name="T37" fmla="*/ 70 h 82"/>
                  <a:gd name="T38" fmla="*/ 76 w 82"/>
                  <a:gd name="T39" fmla="*/ 64 h 82"/>
                  <a:gd name="T40" fmla="*/ 80 w 82"/>
                  <a:gd name="T41" fmla="*/ 56 h 82"/>
                  <a:gd name="T42" fmla="*/ 82 w 82"/>
                  <a:gd name="T43" fmla="*/ 49 h 82"/>
                  <a:gd name="T44" fmla="*/ 82 w 82"/>
                  <a:gd name="T45" fmla="*/ 41 h 82"/>
                  <a:gd name="T46" fmla="*/ 82 w 82"/>
                  <a:gd name="T47" fmla="*/ 33 h 82"/>
                  <a:gd name="T48" fmla="*/ 80 w 82"/>
                  <a:gd name="T49" fmla="*/ 25 h 82"/>
                  <a:gd name="T50" fmla="*/ 76 w 82"/>
                  <a:gd name="T51" fmla="*/ 17 h 82"/>
                  <a:gd name="T52" fmla="*/ 70 w 82"/>
                  <a:gd name="T53" fmla="*/ 12 h 82"/>
                  <a:gd name="T54" fmla="*/ 64 w 82"/>
                  <a:gd name="T55" fmla="*/ 6 h 82"/>
                  <a:gd name="T56" fmla="*/ 57 w 82"/>
                  <a:gd name="T57" fmla="*/ 4 h 82"/>
                  <a:gd name="T58" fmla="*/ 49 w 82"/>
                  <a:gd name="T59" fmla="*/ 0 h 82"/>
                  <a:gd name="T60" fmla="*/ 41 w 82"/>
                  <a:gd name="T61" fmla="*/ 0 h 82"/>
                  <a:gd name="T62" fmla="*/ 41 w 82"/>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2">
                    <a:moveTo>
                      <a:pt x="41" y="0"/>
                    </a:moveTo>
                    <a:lnTo>
                      <a:pt x="29" y="2"/>
                    </a:lnTo>
                    <a:lnTo>
                      <a:pt x="20" y="6"/>
                    </a:lnTo>
                    <a:lnTo>
                      <a:pt x="12" y="12"/>
                    </a:lnTo>
                    <a:lnTo>
                      <a:pt x="4" y="21"/>
                    </a:lnTo>
                    <a:lnTo>
                      <a:pt x="0" y="31"/>
                    </a:lnTo>
                    <a:lnTo>
                      <a:pt x="0" y="41"/>
                    </a:lnTo>
                    <a:lnTo>
                      <a:pt x="0" y="49"/>
                    </a:lnTo>
                    <a:lnTo>
                      <a:pt x="2" y="56"/>
                    </a:lnTo>
                    <a:lnTo>
                      <a:pt x="6" y="64"/>
                    </a:lnTo>
                    <a:lnTo>
                      <a:pt x="12" y="70"/>
                    </a:lnTo>
                    <a:lnTo>
                      <a:pt x="18" y="76"/>
                    </a:lnTo>
                    <a:lnTo>
                      <a:pt x="26" y="80"/>
                    </a:lnTo>
                    <a:lnTo>
                      <a:pt x="33" y="82"/>
                    </a:lnTo>
                    <a:lnTo>
                      <a:pt x="41" y="82"/>
                    </a:lnTo>
                    <a:lnTo>
                      <a:pt x="49" y="82"/>
                    </a:lnTo>
                    <a:lnTo>
                      <a:pt x="57" y="80"/>
                    </a:lnTo>
                    <a:lnTo>
                      <a:pt x="64" y="76"/>
                    </a:lnTo>
                    <a:lnTo>
                      <a:pt x="70" y="70"/>
                    </a:lnTo>
                    <a:lnTo>
                      <a:pt x="76" y="64"/>
                    </a:lnTo>
                    <a:lnTo>
                      <a:pt x="80" y="56"/>
                    </a:lnTo>
                    <a:lnTo>
                      <a:pt x="82" y="49"/>
                    </a:lnTo>
                    <a:lnTo>
                      <a:pt x="82" y="41"/>
                    </a:lnTo>
                    <a:lnTo>
                      <a:pt x="82" y="33"/>
                    </a:lnTo>
                    <a:lnTo>
                      <a:pt x="80" y="25"/>
                    </a:lnTo>
                    <a:lnTo>
                      <a:pt x="76" y="17"/>
                    </a:lnTo>
                    <a:lnTo>
                      <a:pt x="70" y="12"/>
                    </a:lnTo>
                    <a:lnTo>
                      <a:pt x="64" y="6"/>
                    </a:lnTo>
                    <a:lnTo>
                      <a:pt x="57" y="4"/>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8" name="Freeform 76"/>
              <p:cNvSpPr>
                <a:spLocks/>
              </p:cNvSpPr>
              <p:nvPr/>
            </p:nvSpPr>
            <p:spPr bwMode="auto">
              <a:xfrm>
                <a:off x="4454525" y="4094163"/>
                <a:ext cx="65088" cy="65088"/>
              </a:xfrm>
              <a:custGeom>
                <a:avLst/>
                <a:gdLst>
                  <a:gd name="T0" fmla="*/ 43 w 84"/>
                  <a:gd name="T1" fmla="*/ 0 h 84"/>
                  <a:gd name="T2" fmla="*/ 31 w 84"/>
                  <a:gd name="T3" fmla="*/ 2 h 84"/>
                  <a:gd name="T4" fmla="*/ 22 w 84"/>
                  <a:gd name="T5" fmla="*/ 6 h 84"/>
                  <a:gd name="T6" fmla="*/ 12 w 84"/>
                  <a:gd name="T7" fmla="*/ 12 h 84"/>
                  <a:gd name="T8" fmla="*/ 6 w 84"/>
                  <a:gd name="T9" fmla="*/ 22 h 84"/>
                  <a:gd name="T10" fmla="*/ 2 w 84"/>
                  <a:gd name="T11" fmla="*/ 31 h 84"/>
                  <a:gd name="T12" fmla="*/ 0 w 84"/>
                  <a:gd name="T13" fmla="*/ 41 h 84"/>
                  <a:gd name="T14" fmla="*/ 2 w 84"/>
                  <a:gd name="T15" fmla="*/ 51 h 84"/>
                  <a:gd name="T16" fmla="*/ 4 w 84"/>
                  <a:gd name="T17" fmla="*/ 58 h 84"/>
                  <a:gd name="T18" fmla="*/ 8 w 84"/>
                  <a:gd name="T19" fmla="*/ 64 h 84"/>
                  <a:gd name="T20" fmla="*/ 12 w 84"/>
                  <a:gd name="T21" fmla="*/ 70 h 84"/>
                  <a:gd name="T22" fmla="*/ 20 w 84"/>
                  <a:gd name="T23" fmla="*/ 76 h 84"/>
                  <a:gd name="T24" fmla="*/ 25 w 84"/>
                  <a:gd name="T25" fmla="*/ 80 h 84"/>
                  <a:gd name="T26" fmla="*/ 33 w 84"/>
                  <a:gd name="T27" fmla="*/ 82 h 84"/>
                  <a:gd name="T28" fmla="*/ 43 w 84"/>
                  <a:gd name="T29" fmla="*/ 84 h 84"/>
                  <a:gd name="T30" fmla="*/ 51 w 84"/>
                  <a:gd name="T31" fmla="*/ 82 h 84"/>
                  <a:gd name="T32" fmla="*/ 58 w 84"/>
                  <a:gd name="T33" fmla="*/ 80 h 84"/>
                  <a:gd name="T34" fmla="*/ 64 w 84"/>
                  <a:gd name="T35" fmla="*/ 76 h 84"/>
                  <a:gd name="T36" fmla="*/ 70 w 84"/>
                  <a:gd name="T37" fmla="*/ 70 h 84"/>
                  <a:gd name="T38" fmla="*/ 76 w 84"/>
                  <a:gd name="T39" fmla="*/ 64 h 84"/>
                  <a:gd name="T40" fmla="*/ 80 w 84"/>
                  <a:gd name="T41" fmla="*/ 58 h 84"/>
                  <a:gd name="T42" fmla="*/ 82 w 84"/>
                  <a:gd name="T43" fmla="*/ 51 h 84"/>
                  <a:gd name="T44" fmla="*/ 84 w 84"/>
                  <a:gd name="T45" fmla="*/ 41 h 84"/>
                  <a:gd name="T46" fmla="*/ 82 w 84"/>
                  <a:gd name="T47" fmla="*/ 33 h 84"/>
                  <a:gd name="T48" fmla="*/ 80 w 84"/>
                  <a:gd name="T49" fmla="*/ 25 h 84"/>
                  <a:gd name="T50" fmla="*/ 76 w 84"/>
                  <a:gd name="T51" fmla="*/ 20 h 84"/>
                  <a:gd name="T52" fmla="*/ 70 w 84"/>
                  <a:gd name="T53" fmla="*/ 12 h 84"/>
                  <a:gd name="T54" fmla="*/ 64 w 84"/>
                  <a:gd name="T55" fmla="*/ 8 h 84"/>
                  <a:gd name="T56" fmla="*/ 58 w 84"/>
                  <a:gd name="T57" fmla="*/ 4 h 84"/>
                  <a:gd name="T58" fmla="*/ 51 w 84"/>
                  <a:gd name="T59" fmla="*/ 2 h 84"/>
                  <a:gd name="T60" fmla="*/ 43 w 84"/>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4">
                    <a:moveTo>
                      <a:pt x="43" y="0"/>
                    </a:moveTo>
                    <a:lnTo>
                      <a:pt x="31" y="2"/>
                    </a:lnTo>
                    <a:lnTo>
                      <a:pt x="22" y="6"/>
                    </a:lnTo>
                    <a:lnTo>
                      <a:pt x="12" y="12"/>
                    </a:lnTo>
                    <a:lnTo>
                      <a:pt x="6" y="22"/>
                    </a:lnTo>
                    <a:lnTo>
                      <a:pt x="2" y="31"/>
                    </a:lnTo>
                    <a:lnTo>
                      <a:pt x="0" y="41"/>
                    </a:lnTo>
                    <a:lnTo>
                      <a:pt x="2" y="51"/>
                    </a:lnTo>
                    <a:lnTo>
                      <a:pt x="4" y="58"/>
                    </a:lnTo>
                    <a:lnTo>
                      <a:pt x="8" y="64"/>
                    </a:lnTo>
                    <a:lnTo>
                      <a:pt x="12" y="70"/>
                    </a:lnTo>
                    <a:lnTo>
                      <a:pt x="20" y="76"/>
                    </a:lnTo>
                    <a:lnTo>
                      <a:pt x="25" y="80"/>
                    </a:lnTo>
                    <a:lnTo>
                      <a:pt x="33" y="82"/>
                    </a:lnTo>
                    <a:lnTo>
                      <a:pt x="43" y="84"/>
                    </a:lnTo>
                    <a:lnTo>
                      <a:pt x="51" y="82"/>
                    </a:lnTo>
                    <a:lnTo>
                      <a:pt x="58" y="80"/>
                    </a:lnTo>
                    <a:lnTo>
                      <a:pt x="64" y="76"/>
                    </a:lnTo>
                    <a:lnTo>
                      <a:pt x="70" y="70"/>
                    </a:lnTo>
                    <a:lnTo>
                      <a:pt x="76" y="64"/>
                    </a:lnTo>
                    <a:lnTo>
                      <a:pt x="80" y="58"/>
                    </a:lnTo>
                    <a:lnTo>
                      <a:pt x="82" y="51"/>
                    </a:lnTo>
                    <a:lnTo>
                      <a:pt x="84" y="41"/>
                    </a:lnTo>
                    <a:lnTo>
                      <a:pt x="82" y="33"/>
                    </a:lnTo>
                    <a:lnTo>
                      <a:pt x="80" y="25"/>
                    </a:lnTo>
                    <a:lnTo>
                      <a:pt x="76" y="20"/>
                    </a:lnTo>
                    <a:lnTo>
                      <a:pt x="70" y="12"/>
                    </a:lnTo>
                    <a:lnTo>
                      <a:pt x="64" y="8"/>
                    </a:lnTo>
                    <a:lnTo>
                      <a:pt x="58" y="4"/>
                    </a:lnTo>
                    <a:lnTo>
                      <a:pt x="51" y="2"/>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39" name="Freeform 77"/>
              <p:cNvSpPr>
                <a:spLocks/>
              </p:cNvSpPr>
              <p:nvPr/>
            </p:nvSpPr>
            <p:spPr bwMode="auto">
              <a:xfrm>
                <a:off x="4513263" y="4065588"/>
                <a:ext cx="66675" cy="66675"/>
              </a:xfrm>
              <a:custGeom>
                <a:avLst/>
                <a:gdLst>
                  <a:gd name="T0" fmla="*/ 42 w 83"/>
                  <a:gd name="T1" fmla="*/ 0 h 84"/>
                  <a:gd name="T2" fmla="*/ 31 w 83"/>
                  <a:gd name="T3" fmla="*/ 2 h 84"/>
                  <a:gd name="T4" fmla="*/ 21 w 83"/>
                  <a:gd name="T5" fmla="*/ 6 h 84"/>
                  <a:gd name="T6" fmla="*/ 11 w 83"/>
                  <a:gd name="T7" fmla="*/ 12 h 84"/>
                  <a:gd name="T8" fmla="*/ 6 w 83"/>
                  <a:gd name="T9" fmla="*/ 22 h 84"/>
                  <a:gd name="T10" fmla="*/ 2 w 83"/>
                  <a:gd name="T11" fmla="*/ 31 h 84"/>
                  <a:gd name="T12" fmla="*/ 0 w 83"/>
                  <a:gd name="T13" fmla="*/ 43 h 84"/>
                  <a:gd name="T14" fmla="*/ 2 w 83"/>
                  <a:gd name="T15" fmla="*/ 51 h 84"/>
                  <a:gd name="T16" fmla="*/ 4 w 83"/>
                  <a:gd name="T17" fmla="*/ 58 h 84"/>
                  <a:gd name="T18" fmla="*/ 8 w 83"/>
                  <a:gd name="T19" fmla="*/ 64 h 84"/>
                  <a:gd name="T20" fmla="*/ 11 w 83"/>
                  <a:gd name="T21" fmla="*/ 72 h 84"/>
                  <a:gd name="T22" fmla="*/ 19 w 83"/>
                  <a:gd name="T23" fmla="*/ 76 h 84"/>
                  <a:gd name="T24" fmla="*/ 25 w 83"/>
                  <a:gd name="T25" fmla="*/ 80 h 84"/>
                  <a:gd name="T26" fmla="*/ 33 w 83"/>
                  <a:gd name="T27" fmla="*/ 84 h 84"/>
                  <a:gd name="T28" fmla="*/ 42 w 83"/>
                  <a:gd name="T29" fmla="*/ 84 h 84"/>
                  <a:gd name="T30" fmla="*/ 50 w 83"/>
                  <a:gd name="T31" fmla="*/ 84 h 84"/>
                  <a:gd name="T32" fmla="*/ 58 w 83"/>
                  <a:gd name="T33" fmla="*/ 80 h 84"/>
                  <a:gd name="T34" fmla="*/ 64 w 83"/>
                  <a:gd name="T35" fmla="*/ 76 h 84"/>
                  <a:gd name="T36" fmla="*/ 70 w 83"/>
                  <a:gd name="T37" fmla="*/ 72 h 84"/>
                  <a:gd name="T38" fmla="*/ 75 w 83"/>
                  <a:gd name="T39" fmla="*/ 64 h 84"/>
                  <a:gd name="T40" fmla="*/ 79 w 83"/>
                  <a:gd name="T41" fmla="*/ 58 h 84"/>
                  <a:gd name="T42" fmla="*/ 81 w 83"/>
                  <a:gd name="T43" fmla="*/ 51 h 84"/>
                  <a:gd name="T44" fmla="*/ 83 w 83"/>
                  <a:gd name="T45" fmla="*/ 43 h 84"/>
                  <a:gd name="T46" fmla="*/ 81 w 83"/>
                  <a:gd name="T47" fmla="*/ 33 h 84"/>
                  <a:gd name="T48" fmla="*/ 79 w 83"/>
                  <a:gd name="T49" fmla="*/ 26 h 84"/>
                  <a:gd name="T50" fmla="*/ 75 w 83"/>
                  <a:gd name="T51" fmla="*/ 20 h 84"/>
                  <a:gd name="T52" fmla="*/ 70 w 83"/>
                  <a:gd name="T53" fmla="*/ 12 h 84"/>
                  <a:gd name="T54" fmla="*/ 64 w 83"/>
                  <a:gd name="T55" fmla="*/ 8 h 84"/>
                  <a:gd name="T56" fmla="*/ 58 w 83"/>
                  <a:gd name="T57" fmla="*/ 4 h 84"/>
                  <a:gd name="T58" fmla="*/ 50 w 83"/>
                  <a:gd name="T59" fmla="*/ 2 h 84"/>
                  <a:gd name="T60" fmla="*/ 42 w 83"/>
                  <a:gd name="T61" fmla="*/ 0 h 84"/>
                  <a:gd name="T62" fmla="*/ 42 w 83"/>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4">
                    <a:moveTo>
                      <a:pt x="42" y="0"/>
                    </a:moveTo>
                    <a:lnTo>
                      <a:pt x="31" y="2"/>
                    </a:lnTo>
                    <a:lnTo>
                      <a:pt x="21" y="6"/>
                    </a:lnTo>
                    <a:lnTo>
                      <a:pt x="11" y="12"/>
                    </a:lnTo>
                    <a:lnTo>
                      <a:pt x="6" y="22"/>
                    </a:lnTo>
                    <a:lnTo>
                      <a:pt x="2" y="31"/>
                    </a:lnTo>
                    <a:lnTo>
                      <a:pt x="0" y="43"/>
                    </a:lnTo>
                    <a:lnTo>
                      <a:pt x="2" y="51"/>
                    </a:lnTo>
                    <a:lnTo>
                      <a:pt x="4" y="58"/>
                    </a:lnTo>
                    <a:lnTo>
                      <a:pt x="8" y="64"/>
                    </a:lnTo>
                    <a:lnTo>
                      <a:pt x="11" y="72"/>
                    </a:lnTo>
                    <a:lnTo>
                      <a:pt x="19" y="76"/>
                    </a:lnTo>
                    <a:lnTo>
                      <a:pt x="25" y="80"/>
                    </a:lnTo>
                    <a:lnTo>
                      <a:pt x="33" y="84"/>
                    </a:lnTo>
                    <a:lnTo>
                      <a:pt x="42" y="84"/>
                    </a:lnTo>
                    <a:lnTo>
                      <a:pt x="50" y="84"/>
                    </a:lnTo>
                    <a:lnTo>
                      <a:pt x="58" y="80"/>
                    </a:lnTo>
                    <a:lnTo>
                      <a:pt x="64" y="76"/>
                    </a:lnTo>
                    <a:lnTo>
                      <a:pt x="70" y="72"/>
                    </a:lnTo>
                    <a:lnTo>
                      <a:pt x="75" y="64"/>
                    </a:lnTo>
                    <a:lnTo>
                      <a:pt x="79" y="58"/>
                    </a:lnTo>
                    <a:lnTo>
                      <a:pt x="81" y="51"/>
                    </a:lnTo>
                    <a:lnTo>
                      <a:pt x="83" y="43"/>
                    </a:lnTo>
                    <a:lnTo>
                      <a:pt x="81" y="33"/>
                    </a:lnTo>
                    <a:lnTo>
                      <a:pt x="79" y="26"/>
                    </a:lnTo>
                    <a:lnTo>
                      <a:pt x="75" y="20"/>
                    </a:lnTo>
                    <a:lnTo>
                      <a:pt x="70" y="12"/>
                    </a:lnTo>
                    <a:lnTo>
                      <a:pt x="64" y="8"/>
                    </a:lnTo>
                    <a:lnTo>
                      <a:pt x="58" y="4"/>
                    </a:lnTo>
                    <a:lnTo>
                      <a:pt x="50" y="2"/>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0" name="Freeform 78"/>
              <p:cNvSpPr>
                <a:spLocks/>
              </p:cNvSpPr>
              <p:nvPr/>
            </p:nvSpPr>
            <p:spPr bwMode="auto">
              <a:xfrm>
                <a:off x="4686300" y="3956050"/>
                <a:ext cx="65088" cy="66675"/>
              </a:xfrm>
              <a:custGeom>
                <a:avLst/>
                <a:gdLst>
                  <a:gd name="T0" fmla="*/ 40 w 81"/>
                  <a:gd name="T1" fmla="*/ 0 h 83"/>
                  <a:gd name="T2" fmla="*/ 31 w 81"/>
                  <a:gd name="T3" fmla="*/ 1 h 83"/>
                  <a:gd name="T4" fmla="*/ 21 w 81"/>
                  <a:gd name="T5" fmla="*/ 5 h 83"/>
                  <a:gd name="T6" fmla="*/ 11 w 81"/>
                  <a:gd name="T7" fmla="*/ 11 h 83"/>
                  <a:gd name="T8" fmla="*/ 6 w 81"/>
                  <a:gd name="T9" fmla="*/ 21 h 83"/>
                  <a:gd name="T10" fmla="*/ 2 w 81"/>
                  <a:gd name="T11" fmla="*/ 31 h 83"/>
                  <a:gd name="T12" fmla="*/ 0 w 81"/>
                  <a:gd name="T13" fmla="*/ 42 h 83"/>
                  <a:gd name="T14" fmla="*/ 0 w 81"/>
                  <a:gd name="T15" fmla="*/ 50 h 83"/>
                  <a:gd name="T16" fmla="*/ 2 w 81"/>
                  <a:gd name="T17" fmla="*/ 58 h 83"/>
                  <a:gd name="T18" fmla="*/ 6 w 81"/>
                  <a:gd name="T19" fmla="*/ 64 h 83"/>
                  <a:gd name="T20" fmla="*/ 11 w 81"/>
                  <a:gd name="T21" fmla="*/ 71 h 83"/>
                  <a:gd name="T22" fmla="*/ 17 w 81"/>
                  <a:gd name="T23" fmla="*/ 75 h 83"/>
                  <a:gd name="T24" fmla="*/ 25 w 81"/>
                  <a:gd name="T25" fmla="*/ 79 h 83"/>
                  <a:gd name="T26" fmla="*/ 33 w 81"/>
                  <a:gd name="T27" fmla="*/ 83 h 83"/>
                  <a:gd name="T28" fmla="*/ 40 w 81"/>
                  <a:gd name="T29" fmla="*/ 83 h 83"/>
                  <a:gd name="T30" fmla="*/ 48 w 81"/>
                  <a:gd name="T31" fmla="*/ 83 h 83"/>
                  <a:gd name="T32" fmla="*/ 56 w 81"/>
                  <a:gd name="T33" fmla="*/ 79 h 83"/>
                  <a:gd name="T34" fmla="*/ 64 w 81"/>
                  <a:gd name="T35" fmla="*/ 75 h 83"/>
                  <a:gd name="T36" fmla="*/ 69 w 81"/>
                  <a:gd name="T37" fmla="*/ 71 h 83"/>
                  <a:gd name="T38" fmla="*/ 75 w 81"/>
                  <a:gd name="T39" fmla="*/ 64 h 83"/>
                  <a:gd name="T40" fmla="*/ 79 w 81"/>
                  <a:gd name="T41" fmla="*/ 58 h 83"/>
                  <a:gd name="T42" fmla="*/ 81 w 81"/>
                  <a:gd name="T43" fmla="*/ 50 h 83"/>
                  <a:gd name="T44" fmla="*/ 81 w 81"/>
                  <a:gd name="T45" fmla="*/ 42 h 83"/>
                  <a:gd name="T46" fmla="*/ 81 w 81"/>
                  <a:gd name="T47" fmla="*/ 33 h 83"/>
                  <a:gd name="T48" fmla="*/ 79 w 81"/>
                  <a:gd name="T49" fmla="*/ 25 h 83"/>
                  <a:gd name="T50" fmla="*/ 75 w 81"/>
                  <a:gd name="T51" fmla="*/ 19 h 83"/>
                  <a:gd name="T52" fmla="*/ 69 w 81"/>
                  <a:gd name="T53" fmla="*/ 11 h 83"/>
                  <a:gd name="T54" fmla="*/ 64 w 81"/>
                  <a:gd name="T55" fmla="*/ 7 h 83"/>
                  <a:gd name="T56" fmla="*/ 56 w 81"/>
                  <a:gd name="T57" fmla="*/ 3 h 83"/>
                  <a:gd name="T58" fmla="*/ 48 w 81"/>
                  <a:gd name="T59" fmla="*/ 1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31" y="1"/>
                    </a:lnTo>
                    <a:lnTo>
                      <a:pt x="21" y="5"/>
                    </a:lnTo>
                    <a:lnTo>
                      <a:pt x="11" y="11"/>
                    </a:lnTo>
                    <a:lnTo>
                      <a:pt x="6" y="21"/>
                    </a:lnTo>
                    <a:lnTo>
                      <a:pt x="2" y="31"/>
                    </a:lnTo>
                    <a:lnTo>
                      <a:pt x="0" y="42"/>
                    </a:lnTo>
                    <a:lnTo>
                      <a:pt x="0" y="50"/>
                    </a:lnTo>
                    <a:lnTo>
                      <a:pt x="2" y="58"/>
                    </a:lnTo>
                    <a:lnTo>
                      <a:pt x="6" y="64"/>
                    </a:lnTo>
                    <a:lnTo>
                      <a:pt x="11" y="71"/>
                    </a:lnTo>
                    <a:lnTo>
                      <a:pt x="17" y="75"/>
                    </a:lnTo>
                    <a:lnTo>
                      <a:pt x="25" y="79"/>
                    </a:lnTo>
                    <a:lnTo>
                      <a:pt x="33" y="83"/>
                    </a:lnTo>
                    <a:lnTo>
                      <a:pt x="40" y="83"/>
                    </a:lnTo>
                    <a:lnTo>
                      <a:pt x="48" y="83"/>
                    </a:lnTo>
                    <a:lnTo>
                      <a:pt x="56" y="79"/>
                    </a:lnTo>
                    <a:lnTo>
                      <a:pt x="64" y="75"/>
                    </a:lnTo>
                    <a:lnTo>
                      <a:pt x="69" y="71"/>
                    </a:lnTo>
                    <a:lnTo>
                      <a:pt x="75" y="64"/>
                    </a:lnTo>
                    <a:lnTo>
                      <a:pt x="79" y="58"/>
                    </a:lnTo>
                    <a:lnTo>
                      <a:pt x="81" y="50"/>
                    </a:lnTo>
                    <a:lnTo>
                      <a:pt x="81" y="42"/>
                    </a:lnTo>
                    <a:lnTo>
                      <a:pt x="81" y="33"/>
                    </a:lnTo>
                    <a:lnTo>
                      <a:pt x="79" y="25"/>
                    </a:lnTo>
                    <a:lnTo>
                      <a:pt x="75" y="19"/>
                    </a:lnTo>
                    <a:lnTo>
                      <a:pt x="69" y="11"/>
                    </a:lnTo>
                    <a:lnTo>
                      <a:pt x="64" y="7"/>
                    </a:lnTo>
                    <a:lnTo>
                      <a:pt x="56" y="3"/>
                    </a:lnTo>
                    <a:lnTo>
                      <a:pt x="48" y="1"/>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1" name="Freeform 79"/>
              <p:cNvSpPr>
                <a:spLocks/>
              </p:cNvSpPr>
              <p:nvPr/>
            </p:nvSpPr>
            <p:spPr bwMode="auto">
              <a:xfrm>
                <a:off x="4598988" y="4160838"/>
                <a:ext cx="65088" cy="66675"/>
              </a:xfrm>
              <a:custGeom>
                <a:avLst/>
                <a:gdLst>
                  <a:gd name="T0" fmla="*/ 41 w 84"/>
                  <a:gd name="T1" fmla="*/ 0 h 83"/>
                  <a:gd name="T2" fmla="*/ 31 w 84"/>
                  <a:gd name="T3" fmla="*/ 2 h 83"/>
                  <a:gd name="T4" fmla="*/ 22 w 84"/>
                  <a:gd name="T5" fmla="*/ 5 h 83"/>
                  <a:gd name="T6" fmla="*/ 12 w 84"/>
                  <a:gd name="T7" fmla="*/ 11 h 83"/>
                  <a:gd name="T8" fmla="*/ 6 w 84"/>
                  <a:gd name="T9" fmla="*/ 21 h 83"/>
                  <a:gd name="T10" fmla="*/ 2 w 84"/>
                  <a:gd name="T11" fmla="*/ 31 h 83"/>
                  <a:gd name="T12" fmla="*/ 0 w 84"/>
                  <a:gd name="T13" fmla="*/ 42 h 83"/>
                  <a:gd name="T14" fmla="*/ 2 w 84"/>
                  <a:gd name="T15" fmla="*/ 50 h 83"/>
                  <a:gd name="T16" fmla="*/ 4 w 84"/>
                  <a:gd name="T17" fmla="*/ 58 h 83"/>
                  <a:gd name="T18" fmla="*/ 8 w 84"/>
                  <a:gd name="T19" fmla="*/ 64 h 83"/>
                  <a:gd name="T20" fmla="*/ 12 w 84"/>
                  <a:gd name="T21" fmla="*/ 71 h 83"/>
                  <a:gd name="T22" fmla="*/ 20 w 84"/>
                  <a:gd name="T23" fmla="*/ 75 h 83"/>
                  <a:gd name="T24" fmla="*/ 25 w 84"/>
                  <a:gd name="T25" fmla="*/ 79 h 83"/>
                  <a:gd name="T26" fmla="*/ 33 w 84"/>
                  <a:gd name="T27" fmla="*/ 81 h 83"/>
                  <a:gd name="T28" fmla="*/ 41 w 84"/>
                  <a:gd name="T29" fmla="*/ 83 h 83"/>
                  <a:gd name="T30" fmla="*/ 51 w 84"/>
                  <a:gd name="T31" fmla="*/ 81 h 83"/>
                  <a:gd name="T32" fmla="*/ 58 w 84"/>
                  <a:gd name="T33" fmla="*/ 79 h 83"/>
                  <a:gd name="T34" fmla="*/ 64 w 84"/>
                  <a:gd name="T35" fmla="*/ 75 h 83"/>
                  <a:gd name="T36" fmla="*/ 70 w 84"/>
                  <a:gd name="T37" fmla="*/ 71 h 83"/>
                  <a:gd name="T38" fmla="*/ 76 w 84"/>
                  <a:gd name="T39" fmla="*/ 64 h 83"/>
                  <a:gd name="T40" fmla="*/ 80 w 84"/>
                  <a:gd name="T41" fmla="*/ 58 h 83"/>
                  <a:gd name="T42" fmla="*/ 82 w 84"/>
                  <a:gd name="T43" fmla="*/ 50 h 83"/>
                  <a:gd name="T44" fmla="*/ 84 w 84"/>
                  <a:gd name="T45" fmla="*/ 42 h 83"/>
                  <a:gd name="T46" fmla="*/ 82 w 84"/>
                  <a:gd name="T47" fmla="*/ 33 h 83"/>
                  <a:gd name="T48" fmla="*/ 80 w 84"/>
                  <a:gd name="T49" fmla="*/ 25 h 83"/>
                  <a:gd name="T50" fmla="*/ 76 w 84"/>
                  <a:gd name="T51" fmla="*/ 19 h 83"/>
                  <a:gd name="T52" fmla="*/ 70 w 84"/>
                  <a:gd name="T53" fmla="*/ 11 h 83"/>
                  <a:gd name="T54" fmla="*/ 64 w 84"/>
                  <a:gd name="T55" fmla="*/ 7 h 83"/>
                  <a:gd name="T56" fmla="*/ 58 w 84"/>
                  <a:gd name="T57" fmla="*/ 3 h 83"/>
                  <a:gd name="T58" fmla="*/ 51 w 84"/>
                  <a:gd name="T59" fmla="*/ 2 h 83"/>
                  <a:gd name="T60" fmla="*/ 41 w 84"/>
                  <a:gd name="T61" fmla="*/ 0 h 83"/>
                  <a:gd name="T62" fmla="*/ 41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1" y="0"/>
                    </a:moveTo>
                    <a:lnTo>
                      <a:pt x="31" y="2"/>
                    </a:lnTo>
                    <a:lnTo>
                      <a:pt x="22" y="5"/>
                    </a:lnTo>
                    <a:lnTo>
                      <a:pt x="12" y="11"/>
                    </a:lnTo>
                    <a:lnTo>
                      <a:pt x="6" y="21"/>
                    </a:lnTo>
                    <a:lnTo>
                      <a:pt x="2" y="31"/>
                    </a:lnTo>
                    <a:lnTo>
                      <a:pt x="0" y="42"/>
                    </a:lnTo>
                    <a:lnTo>
                      <a:pt x="2" y="50"/>
                    </a:lnTo>
                    <a:lnTo>
                      <a:pt x="4" y="58"/>
                    </a:lnTo>
                    <a:lnTo>
                      <a:pt x="8" y="64"/>
                    </a:lnTo>
                    <a:lnTo>
                      <a:pt x="12" y="71"/>
                    </a:lnTo>
                    <a:lnTo>
                      <a:pt x="20" y="75"/>
                    </a:lnTo>
                    <a:lnTo>
                      <a:pt x="25" y="79"/>
                    </a:lnTo>
                    <a:lnTo>
                      <a:pt x="33" y="81"/>
                    </a:lnTo>
                    <a:lnTo>
                      <a:pt x="41" y="83"/>
                    </a:lnTo>
                    <a:lnTo>
                      <a:pt x="51" y="81"/>
                    </a:lnTo>
                    <a:lnTo>
                      <a:pt x="58" y="79"/>
                    </a:lnTo>
                    <a:lnTo>
                      <a:pt x="64" y="75"/>
                    </a:lnTo>
                    <a:lnTo>
                      <a:pt x="70" y="71"/>
                    </a:lnTo>
                    <a:lnTo>
                      <a:pt x="76" y="64"/>
                    </a:lnTo>
                    <a:lnTo>
                      <a:pt x="80" y="58"/>
                    </a:lnTo>
                    <a:lnTo>
                      <a:pt x="82" y="50"/>
                    </a:lnTo>
                    <a:lnTo>
                      <a:pt x="84" y="42"/>
                    </a:lnTo>
                    <a:lnTo>
                      <a:pt x="82" y="33"/>
                    </a:lnTo>
                    <a:lnTo>
                      <a:pt x="80" y="25"/>
                    </a:lnTo>
                    <a:lnTo>
                      <a:pt x="76" y="19"/>
                    </a:lnTo>
                    <a:lnTo>
                      <a:pt x="70" y="11"/>
                    </a:lnTo>
                    <a:lnTo>
                      <a:pt x="64" y="7"/>
                    </a:lnTo>
                    <a:lnTo>
                      <a:pt x="58" y="3"/>
                    </a:lnTo>
                    <a:lnTo>
                      <a:pt x="51"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2" name="Freeform 80"/>
              <p:cNvSpPr>
                <a:spLocks/>
              </p:cNvSpPr>
              <p:nvPr/>
            </p:nvSpPr>
            <p:spPr bwMode="auto">
              <a:xfrm>
                <a:off x="4568825" y="4232275"/>
                <a:ext cx="65088" cy="66675"/>
              </a:xfrm>
              <a:custGeom>
                <a:avLst/>
                <a:gdLst>
                  <a:gd name="T0" fmla="*/ 40 w 81"/>
                  <a:gd name="T1" fmla="*/ 0 h 83"/>
                  <a:gd name="T2" fmla="*/ 29 w 81"/>
                  <a:gd name="T3" fmla="*/ 2 h 83"/>
                  <a:gd name="T4" fmla="*/ 19 w 81"/>
                  <a:gd name="T5" fmla="*/ 6 h 83"/>
                  <a:gd name="T6" fmla="*/ 11 w 81"/>
                  <a:gd name="T7" fmla="*/ 11 h 83"/>
                  <a:gd name="T8" fmla="*/ 3 w 81"/>
                  <a:gd name="T9" fmla="*/ 21 h 83"/>
                  <a:gd name="T10" fmla="*/ 0 w 81"/>
                  <a:gd name="T11" fmla="*/ 31 h 83"/>
                  <a:gd name="T12" fmla="*/ 0 w 81"/>
                  <a:gd name="T13" fmla="*/ 42 h 83"/>
                  <a:gd name="T14" fmla="*/ 0 w 81"/>
                  <a:gd name="T15" fmla="*/ 50 h 83"/>
                  <a:gd name="T16" fmla="*/ 1 w 81"/>
                  <a:gd name="T17" fmla="*/ 58 h 83"/>
                  <a:gd name="T18" fmla="*/ 5 w 81"/>
                  <a:gd name="T19" fmla="*/ 64 h 83"/>
                  <a:gd name="T20" fmla="*/ 11 w 81"/>
                  <a:gd name="T21" fmla="*/ 72 h 83"/>
                  <a:gd name="T22" fmla="*/ 17 w 81"/>
                  <a:gd name="T23" fmla="*/ 75 h 83"/>
                  <a:gd name="T24" fmla="*/ 25 w 81"/>
                  <a:gd name="T25" fmla="*/ 79 h 83"/>
                  <a:gd name="T26" fmla="*/ 32 w 81"/>
                  <a:gd name="T27" fmla="*/ 81 h 83"/>
                  <a:gd name="T28" fmla="*/ 40 w 81"/>
                  <a:gd name="T29" fmla="*/ 83 h 83"/>
                  <a:gd name="T30" fmla="*/ 48 w 81"/>
                  <a:gd name="T31" fmla="*/ 81 h 83"/>
                  <a:gd name="T32" fmla="*/ 56 w 81"/>
                  <a:gd name="T33" fmla="*/ 79 h 83"/>
                  <a:gd name="T34" fmla="*/ 63 w 81"/>
                  <a:gd name="T35" fmla="*/ 75 h 83"/>
                  <a:gd name="T36" fmla="*/ 69 w 81"/>
                  <a:gd name="T37" fmla="*/ 72 h 83"/>
                  <a:gd name="T38" fmla="*/ 75 w 81"/>
                  <a:gd name="T39" fmla="*/ 64 h 83"/>
                  <a:gd name="T40" fmla="*/ 77 w 81"/>
                  <a:gd name="T41" fmla="*/ 58 h 83"/>
                  <a:gd name="T42" fmla="*/ 81 w 81"/>
                  <a:gd name="T43" fmla="*/ 50 h 83"/>
                  <a:gd name="T44" fmla="*/ 81 w 81"/>
                  <a:gd name="T45" fmla="*/ 42 h 83"/>
                  <a:gd name="T46" fmla="*/ 81 w 81"/>
                  <a:gd name="T47" fmla="*/ 33 h 83"/>
                  <a:gd name="T48" fmla="*/ 77 w 81"/>
                  <a:gd name="T49" fmla="*/ 25 h 83"/>
                  <a:gd name="T50" fmla="*/ 75 w 81"/>
                  <a:gd name="T51" fmla="*/ 19 h 83"/>
                  <a:gd name="T52" fmla="*/ 69 w 81"/>
                  <a:gd name="T53" fmla="*/ 11 h 83"/>
                  <a:gd name="T54" fmla="*/ 63 w 81"/>
                  <a:gd name="T55" fmla="*/ 8 h 83"/>
                  <a:gd name="T56" fmla="*/ 56 w 81"/>
                  <a:gd name="T57" fmla="*/ 4 h 83"/>
                  <a:gd name="T58" fmla="*/ 48 w 81"/>
                  <a:gd name="T59" fmla="*/ 2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6"/>
                    </a:lnTo>
                    <a:lnTo>
                      <a:pt x="11" y="11"/>
                    </a:lnTo>
                    <a:lnTo>
                      <a:pt x="3" y="21"/>
                    </a:lnTo>
                    <a:lnTo>
                      <a:pt x="0" y="31"/>
                    </a:lnTo>
                    <a:lnTo>
                      <a:pt x="0" y="42"/>
                    </a:lnTo>
                    <a:lnTo>
                      <a:pt x="0" y="50"/>
                    </a:lnTo>
                    <a:lnTo>
                      <a:pt x="1" y="58"/>
                    </a:lnTo>
                    <a:lnTo>
                      <a:pt x="5" y="64"/>
                    </a:lnTo>
                    <a:lnTo>
                      <a:pt x="11" y="72"/>
                    </a:lnTo>
                    <a:lnTo>
                      <a:pt x="17" y="75"/>
                    </a:lnTo>
                    <a:lnTo>
                      <a:pt x="25" y="79"/>
                    </a:lnTo>
                    <a:lnTo>
                      <a:pt x="32" y="81"/>
                    </a:lnTo>
                    <a:lnTo>
                      <a:pt x="40" y="83"/>
                    </a:lnTo>
                    <a:lnTo>
                      <a:pt x="48" y="81"/>
                    </a:lnTo>
                    <a:lnTo>
                      <a:pt x="56" y="79"/>
                    </a:lnTo>
                    <a:lnTo>
                      <a:pt x="63" y="75"/>
                    </a:lnTo>
                    <a:lnTo>
                      <a:pt x="69" y="72"/>
                    </a:lnTo>
                    <a:lnTo>
                      <a:pt x="75" y="64"/>
                    </a:lnTo>
                    <a:lnTo>
                      <a:pt x="77" y="58"/>
                    </a:lnTo>
                    <a:lnTo>
                      <a:pt x="81" y="50"/>
                    </a:lnTo>
                    <a:lnTo>
                      <a:pt x="81" y="42"/>
                    </a:lnTo>
                    <a:lnTo>
                      <a:pt x="81" y="33"/>
                    </a:lnTo>
                    <a:lnTo>
                      <a:pt x="77" y="25"/>
                    </a:lnTo>
                    <a:lnTo>
                      <a:pt x="75" y="19"/>
                    </a:lnTo>
                    <a:lnTo>
                      <a:pt x="69" y="11"/>
                    </a:lnTo>
                    <a:lnTo>
                      <a:pt x="63" y="8"/>
                    </a:lnTo>
                    <a:lnTo>
                      <a:pt x="56" y="4"/>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3" name="Freeform 81"/>
              <p:cNvSpPr>
                <a:spLocks/>
              </p:cNvSpPr>
              <p:nvPr/>
            </p:nvSpPr>
            <p:spPr bwMode="auto">
              <a:xfrm>
                <a:off x="4552950" y="4281488"/>
                <a:ext cx="65088" cy="66675"/>
              </a:xfrm>
              <a:custGeom>
                <a:avLst/>
                <a:gdLst>
                  <a:gd name="T0" fmla="*/ 41 w 83"/>
                  <a:gd name="T1" fmla="*/ 0 h 83"/>
                  <a:gd name="T2" fmla="*/ 31 w 83"/>
                  <a:gd name="T3" fmla="*/ 2 h 83"/>
                  <a:gd name="T4" fmla="*/ 22 w 83"/>
                  <a:gd name="T5" fmla="*/ 6 h 83"/>
                  <a:gd name="T6" fmla="*/ 12 w 83"/>
                  <a:gd name="T7" fmla="*/ 12 h 83"/>
                  <a:gd name="T8" fmla="*/ 6 w 83"/>
                  <a:gd name="T9" fmla="*/ 21 h 83"/>
                  <a:gd name="T10" fmla="*/ 2 w 83"/>
                  <a:gd name="T11" fmla="*/ 31 h 83"/>
                  <a:gd name="T12" fmla="*/ 0 w 83"/>
                  <a:gd name="T13" fmla="*/ 43 h 83"/>
                  <a:gd name="T14" fmla="*/ 0 w 83"/>
                  <a:gd name="T15" fmla="*/ 50 h 83"/>
                  <a:gd name="T16" fmla="*/ 4 w 83"/>
                  <a:gd name="T17" fmla="*/ 58 h 83"/>
                  <a:gd name="T18" fmla="*/ 6 w 83"/>
                  <a:gd name="T19" fmla="*/ 64 h 83"/>
                  <a:gd name="T20" fmla="*/ 12 w 83"/>
                  <a:gd name="T21" fmla="*/ 72 h 83"/>
                  <a:gd name="T22" fmla="*/ 18 w 83"/>
                  <a:gd name="T23" fmla="*/ 76 h 83"/>
                  <a:gd name="T24" fmla="*/ 25 w 83"/>
                  <a:gd name="T25" fmla="*/ 79 h 83"/>
                  <a:gd name="T26" fmla="*/ 33 w 83"/>
                  <a:gd name="T27" fmla="*/ 81 h 83"/>
                  <a:gd name="T28" fmla="*/ 41 w 83"/>
                  <a:gd name="T29" fmla="*/ 83 h 83"/>
                  <a:gd name="T30" fmla="*/ 51 w 83"/>
                  <a:gd name="T31" fmla="*/ 81 h 83"/>
                  <a:gd name="T32" fmla="*/ 56 w 83"/>
                  <a:gd name="T33" fmla="*/ 79 h 83"/>
                  <a:gd name="T34" fmla="*/ 64 w 83"/>
                  <a:gd name="T35" fmla="*/ 76 h 83"/>
                  <a:gd name="T36" fmla="*/ 70 w 83"/>
                  <a:gd name="T37" fmla="*/ 72 h 83"/>
                  <a:gd name="T38" fmla="*/ 76 w 83"/>
                  <a:gd name="T39" fmla="*/ 64 h 83"/>
                  <a:gd name="T40" fmla="*/ 80 w 83"/>
                  <a:gd name="T41" fmla="*/ 58 h 83"/>
                  <a:gd name="T42" fmla="*/ 82 w 83"/>
                  <a:gd name="T43" fmla="*/ 50 h 83"/>
                  <a:gd name="T44" fmla="*/ 83 w 83"/>
                  <a:gd name="T45" fmla="*/ 43 h 83"/>
                  <a:gd name="T46" fmla="*/ 82 w 83"/>
                  <a:gd name="T47" fmla="*/ 33 h 83"/>
                  <a:gd name="T48" fmla="*/ 80 w 83"/>
                  <a:gd name="T49" fmla="*/ 25 h 83"/>
                  <a:gd name="T50" fmla="*/ 76 w 83"/>
                  <a:gd name="T51" fmla="*/ 19 h 83"/>
                  <a:gd name="T52" fmla="*/ 70 w 83"/>
                  <a:gd name="T53" fmla="*/ 12 h 83"/>
                  <a:gd name="T54" fmla="*/ 64 w 83"/>
                  <a:gd name="T55" fmla="*/ 8 h 83"/>
                  <a:gd name="T56" fmla="*/ 56 w 83"/>
                  <a:gd name="T57" fmla="*/ 4 h 83"/>
                  <a:gd name="T58" fmla="*/ 51 w 83"/>
                  <a:gd name="T59" fmla="*/ 2 h 83"/>
                  <a:gd name="T60" fmla="*/ 41 w 83"/>
                  <a:gd name="T61" fmla="*/ 0 h 83"/>
                  <a:gd name="T62" fmla="*/ 41 w 83"/>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3">
                    <a:moveTo>
                      <a:pt x="41" y="0"/>
                    </a:moveTo>
                    <a:lnTo>
                      <a:pt x="31" y="2"/>
                    </a:lnTo>
                    <a:lnTo>
                      <a:pt x="22" y="6"/>
                    </a:lnTo>
                    <a:lnTo>
                      <a:pt x="12" y="12"/>
                    </a:lnTo>
                    <a:lnTo>
                      <a:pt x="6" y="21"/>
                    </a:lnTo>
                    <a:lnTo>
                      <a:pt x="2" y="31"/>
                    </a:lnTo>
                    <a:lnTo>
                      <a:pt x="0" y="43"/>
                    </a:lnTo>
                    <a:lnTo>
                      <a:pt x="0" y="50"/>
                    </a:lnTo>
                    <a:lnTo>
                      <a:pt x="4" y="58"/>
                    </a:lnTo>
                    <a:lnTo>
                      <a:pt x="6" y="64"/>
                    </a:lnTo>
                    <a:lnTo>
                      <a:pt x="12" y="72"/>
                    </a:lnTo>
                    <a:lnTo>
                      <a:pt x="18" y="76"/>
                    </a:lnTo>
                    <a:lnTo>
                      <a:pt x="25" y="79"/>
                    </a:lnTo>
                    <a:lnTo>
                      <a:pt x="33" y="81"/>
                    </a:lnTo>
                    <a:lnTo>
                      <a:pt x="41" y="83"/>
                    </a:lnTo>
                    <a:lnTo>
                      <a:pt x="51" y="81"/>
                    </a:lnTo>
                    <a:lnTo>
                      <a:pt x="56" y="79"/>
                    </a:lnTo>
                    <a:lnTo>
                      <a:pt x="64" y="76"/>
                    </a:lnTo>
                    <a:lnTo>
                      <a:pt x="70" y="72"/>
                    </a:lnTo>
                    <a:lnTo>
                      <a:pt x="76" y="64"/>
                    </a:lnTo>
                    <a:lnTo>
                      <a:pt x="80" y="58"/>
                    </a:lnTo>
                    <a:lnTo>
                      <a:pt x="82" y="50"/>
                    </a:lnTo>
                    <a:lnTo>
                      <a:pt x="83" y="43"/>
                    </a:lnTo>
                    <a:lnTo>
                      <a:pt x="82" y="33"/>
                    </a:lnTo>
                    <a:lnTo>
                      <a:pt x="80" y="25"/>
                    </a:lnTo>
                    <a:lnTo>
                      <a:pt x="76" y="19"/>
                    </a:lnTo>
                    <a:lnTo>
                      <a:pt x="70" y="12"/>
                    </a:lnTo>
                    <a:lnTo>
                      <a:pt x="64" y="8"/>
                    </a:lnTo>
                    <a:lnTo>
                      <a:pt x="56" y="4"/>
                    </a:lnTo>
                    <a:lnTo>
                      <a:pt x="51"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4" name="Freeform 82"/>
              <p:cNvSpPr>
                <a:spLocks/>
              </p:cNvSpPr>
              <p:nvPr/>
            </p:nvSpPr>
            <p:spPr bwMode="auto">
              <a:xfrm>
                <a:off x="4645025" y="4206875"/>
                <a:ext cx="65088" cy="66675"/>
              </a:xfrm>
              <a:custGeom>
                <a:avLst/>
                <a:gdLst>
                  <a:gd name="T0" fmla="*/ 43 w 84"/>
                  <a:gd name="T1" fmla="*/ 0 h 83"/>
                  <a:gd name="T2" fmla="*/ 31 w 84"/>
                  <a:gd name="T3" fmla="*/ 2 h 83"/>
                  <a:gd name="T4" fmla="*/ 22 w 84"/>
                  <a:gd name="T5" fmla="*/ 6 h 83"/>
                  <a:gd name="T6" fmla="*/ 12 w 84"/>
                  <a:gd name="T7" fmla="*/ 13 h 83"/>
                  <a:gd name="T8" fmla="*/ 6 w 84"/>
                  <a:gd name="T9" fmla="*/ 21 h 83"/>
                  <a:gd name="T10" fmla="*/ 2 w 84"/>
                  <a:gd name="T11" fmla="*/ 31 h 83"/>
                  <a:gd name="T12" fmla="*/ 0 w 84"/>
                  <a:gd name="T13" fmla="*/ 42 h 83"/>
                  <a:gd name="T14" fmla="*/ 2 w 84"/>
                  <a:gd name="T15" fmla="*/ 50 h 83"/>
                  <a:gd name="T16" fmla="*/ 4 w 84"/>
                  <a:gd name="T17" fmla="*/ 58 h 83"/>
                  <a:gd name="T18" fmla="*/ 8 w 84"/>
                  <a:gd name="T19" fmla="*/ 64 h 83"/>
                  <a:gd name="T20" fmla="*/ 12 w 84"/>
                  <a:gd name="T21" fmla="*/ 72 h 83"/>
                  <a:gd name="T22" fmla="*/ 20 w 84"/>
                  <a:gd name="T23" fmla="*/ 75 h 83"/>
                  <a:gd name="T24" fmla="*/ 26 w 84"/>
                  <a:gd name="T25" fmla="*/ 79 h 83"/>
                  <a:gd name="T26" fmla="*/ 33 w 84"/>
                  <a:gd name="T27" fmla="*/ 83 h 83"/>
                  <a:gd name="T28" fmla="*/ 43 w 84"/>
                  <a:gd name="T29" fmla="*/ 83 h 83"/>
                  <a:gd name="T30" fmla="*/ 51 w 84"/>
                  <a:gd name="T31" fmla="*/ 83 h 83"/>
                  <a:gd name="T32" fmla="*/ 59 w 84"/>
                  <a:gd name="T33" fmla="*/ 79 h 83"/>
                  <a:gd name="T34" fmla="*/ 64 w 84"/>
                  <a:gd name="T35" fmla="*/ 75 h 83"/>
                  <a:gd name="T36" fmla="*/ 72 w 84"/>
                  <a:gd name="T37" fmla="*/ 72 h 83"/>
                  <a:gd name="T38" fmla="*/ 76 w 84"/>
                  <a:gd name="T39" fmla="*/ 64 h 83"/>
                  <a:gd name="T40" fmla="*/ 80 w 84"/>
                  <a:gd name="T41" fmla="*/ 58 h 83"/>
                  <a:gd name="T42" fmla="*/ 82 w 84"/>
                  <a:gd name="T43" fmla="*/ 50 h 83"/>
                  <a:gd name="T44" fmla="*/ 84 w 84"/>
                  <a:gd name="T45" fmla="*/ 42 h 83"/>
                  <a:gd name="T46" fmla="*/ 82 w 84"/>
                  <a:gd name="T47" fmla="*/ 33 h 83"/>
                  <a:gd name="T48" fmla="*/ 80 w 84"/>
                  <a:gd name="T49" fmla="*/ 27 h 83"/>
                  <a:gd name="T50" fmla="*/ 76 w 84"/>
                  <a:gd name="T51" fmla="*/ 19 h 83"/>
                  <a:gd name="T52" fmla="*/ 72 w 84"/>
                  <a:gd name="T53" fmla="*/ 13 h 83"/>
                  <a:gd name="T54" fmla="*/ 64 w 84"/>
                  <a:gd name="T55" fmla="*/ 8 h 83"/>
                  <a:gd name="T56" fmla="*/ 59 w 84"/>
                  <a:gd name="T57" fmla="*/ 4 h 83"/>
                  <a:gd name="T58" fmla="*/ 51 w 84"/>
                  <a:gd name="T59" fmla="*/ 2 h 83"/>
                  <a:gd name="T60" fmla="*/ 43 w 84"/>
                  <a:gd name="T61" fmla="*/ 0 h 83"/>
                  <a:gd name="T62" fmla="*/ 43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3" y="0"/>
                    </a:moveTo>
                    <a:lnTo>
                      <a:pt x="31" y="2"/>
                    </a:lnTo>
                    <a:lnTo>
                      <a:pt x="22" y="6"/>
                    </a:lnTo>
                    <a:lnTo>
                      <a:pt x="12" y="13"/>
                    </a:lnTo>
                    <a:lnTo>
                      <a:pt x="6" y="21"/>
                    </a:lnTo>
                    <a:lnTo>
                      <a:pt x="2" y="31"/>
                    </a:lnTo>
                    <a:lnTo>
                      <a:pt x="0" y="42"/>
                    </a:lnTo>
                    <a:lnTo>
                      <a:pt x="2" y="50"/>
                    </a:lnTo>
                    <a:lnTo>
                      <a:pt x="4" y="58"/>
                    </a:lnTo>
                    <a:lnTo>
                      <a:pt x="8" y="64"/>
                    </a:lnTo>
                    <a:lnTo>
                      <a:pt x="12" y="72"/>
                    </a:lnTo>
                    <a:lnTo>
                      <a:pt x="20" y="75"/>
                    </a:lnTo>
                    <a:lnTo>
                      <a:pt x="26" y="79"/>
                    </a:lnTo>
                    <a:lnTo>
                      <a:pt x="33" y="83"/>
                    </a:lnTo>
                    <a:lnTo>
                      <a:pt x="43" y="83"/>
                    </a:lnTo>
                    <a:lnTo>
                      <a:pt x="51" y="83"/>
                    </a:lnTo>
                    <a:lnTo>
                      <a:pt x="59" y="79"/>
                    </a:lnTo>
                    <a:lnTo>
                      <a:pt x="64" y="75"/>
                    </a:lnTo>
                    <a:lnTo>
                      <a:pt x="72" y="72"/>
                    </a:lnTo>
                    <a:lnTo>
                      <a:pt x="76" y="64"/>
                    </a:lnTo>
                    <a:lnTo>
                      <a:pt x="80" y="58"/>
                    </a:lnTo>
                    <a:lnTo>
                      <a:pt x="82" y="50"/>
                    </a:lnTo>
                    <a:lnTo>
                      <a:pt x="84" y="42"/>
                    </a:lnTo>
                    <a:lnTo>
                      <a:pt x="82" y="33"/>
                    </a:lnTo>
                    <a:lnTo>
                      <a:pt x="80" y="27"/>
                    </a:lnTo>
                    <a:lnTo>
                      <a:pt x="76" y="19"/>
                    </a:lnTo>
                    <a:lnTo>
                      <a:pt x="72" y="13"/>
                    </a:lnTo>
                    <a:lnTo>
                      <a:pt x="64" y="8"/>
                    </a:lnTo>
                    <a:lnTo>
                      <a:pt x="59"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5" name="Freeform 83"/>
              <p:cNvSpPr>
                <a:spLocks/>
              </p:cNvSpPr>
              <p:nvPr/>
            </p:nvSpPr>
            <p:spPr bwMode="auto">
              <a:xfrm>
                <a:off x="4816475" y="4087813"/>
                <a:ext cx="66675" cy="65088"/>
              </a:xfrm>
              <a:custGeom>
                <a:avLst/>
                <a:gdLst>
                  <a:gd name="T0" fmla="*/ 41 w 84"/>
                  <a:gd name="T1" fmla="*/ 0 h 84"/>
                  <a:gd name="T2" fmla="*/ 31 w 84"/>
                  <a:gd name="T3" fmla="*/ 2 h 84"/>
                  <a:gd name="T4" fmla="*/ 22 w 84"/>
                  <a:gd name="T5" fmla="*/ 6 h 84"/>
                  <a:gd name="T6" fmla="*/ 12 w 84"/>
                  <a:gd name="T7" fmla="*/ 12 h 84"/>
                  <a:gd name="T8" fmla="*/ 6 w 84"/>
                  <a:gd name="T9" fmla="*/ 22 h 84"/>
                  <a:gd name="T10" fmla="*/ 2 w 84"/>
                  <a:gd name="T11" fmla="*/ 31 h 84"/>
                  <a:gd name="T12" fmla="*/ 0 w 84"/>
                  <a:gd name="T13" fmla="*/ 43 h 84"/>
                  <a:gd name="T14" fmla="*/ 2 w 84"/>
                  <a:gd name="T15" fmla="*/ 51 h 84"/>
                  <a:gd name="T16" fmla="*/ 4 w 84"/>
                  <a:gd name="T17" fmla="*/ 59 h 84"/>
                  <a:gd name="T18" fmla="*/ 8 w 84"/>
                  <a:gd name="T19" fmla="*/ 64 h 84"/>
                  <a:gd name="T20" fmla="*/ 12 w 84"/>
                  <a:gd name="T21" fmla="*/ 72 h 84"/>
                  <a:gd name="T22" fmla="*/ 20 w 84"/>
                  <a:gd name="T23" fmla="*/ 76 h 84"/>
                  <a:gd name="T24" fmla="*/ 26 w 84"/>
                  <a:gd name="T25" fmla="*/ 80 h 84"/>
                  <a:gd name="T26" fmla="*/ 33 w 84"/>
                  <a:gd name="T27" fmla="*/ 84 h 84"/>
                  <a:gd name="T28" fmla="*/ 41 w 84"/>
                  <a:gd name="T29" fmla="*/ 84 h 84"/>
                  <a:gd name="T30" fmla="*/ 51 w 84"/>
                  <a:gd name="T31" fmla="*/ 84 h 84"/>
                  <a:gd name="T32" fmla="*/ 58 w 84"/>
                  <a:gd name="T33" fmla="*/ 80 h 84"/>
                  <a:gd name="T34" fmla="*/ 64 w 84"/>
                  <a:gd name="T35" fmla="*/ 76 h 84"/>
                  <a:gd name="T36" fmla="*/ 70 w 84"/>
                  <a:gd name="T37" fmla="*/ 72 h 84"/>
                  <a:gd name="T38" fmla="*/ 76 w 84"/>
                  <a:gd name="T39" fmla="*/ 64 h 84"/>
                  <a:gd name="T40" fmla="*/ 80 w 84"/>
                  <a:gd name="T41" fmla="*/ 59 h 84"/>
                  <a:gd name="T42" fmla="*/ 82 w 84"/>
                  <a:gd name="T43" fmla="*/ 51 h 84"/>
                  <a:gd name="T44" fmla="*/ 84 w 84"/>
                  <a:gd name="T45" fmla="*/ 43 h 84"/>
                  <a:gd name="T46" fmla="*/ 82 w 84"/>
                  <a:gd name="T47" fmla="*/ 33 h 84"/>
                  <a:gd name="T48" fmla="*/ 80 w 84"/>
                  <a:gd name="T49" fmla="*/ 26 h 84"/>
                  <a:gd name="T50" fmla="*/ 76 w 84"/>
                  <a:gd name="T51" fmla="*/ 20 h 84"/>
                  <a:gd name="T52" fmla="*/ 70 w 84"/>
                  <a:gd name="T53" fmla="*/ 12 h 84"/>
                  <a:gd name="T54" fmla="*/ 64 w 84"/>
                  <a:gd name="T55" fmla="*/ 8 h 84"/>
                  <a:gd name="T56" fmla="*/ 58 w 84"/>
                  <a:gd name="T57" fmla="*/ 4 h 84"/>
                  <a:gd name="T58" fmla="*/ 51 w 84"/>
                  <a:gd name="T59" fmla="*/ 2 h 84"/>
                  <a:gd name="T60" fmla="*/ 41 w 84"/>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4">
                    <a:moveTo>
                      <a:pt x="41" y="0"/>
                    </a:moveTo>
                    <a:lnTo>
                      <a:pt x="31" y="2"/>
                    </a:lnTo>
                    <a:lnTo>
                      <a:pt x="22" y="6"/>
                    </a:lnTo>
                    <a:lnTo>
                      <a:pt x="12" y="12"/>
                    </a:lnTo>
                    <a:lnTo>
                      <a:pt x="6" y="22"/>
                    </a:lnTo>
                    <a:lnTo>
                      <a:pt x="2" y="31"/>
                    </a:lnTo>
                    <a:lnTo>
                      <a:pt x="0" y="43"/>
                    </a:lnTo>
                    <a:lnTo>
                      <a:pt x="2" y="51"/>
                    </a:lnTo>
                    <a:lnTo>
                      <a:pt x="4" y="59"/>
                    </a:lnTo>
                    <a:lnTo>
                      <a:pt x="8" y="64"/>
                    </a:lnTo>
                    <a:lnTo>
                      <a:pt x="12" y="72"/>
                    </a:lnTo>
                    <a:lnTo>
                      <a:pt x="20" y="76"/>
                    </a:lnTo>
                    <a:lnTo>
                      <a:pt x="26" y="80"/>
                    </a:lnTo>
                    <a:lnTo>
                      <a:pt x="33" y="84"/>
                    </a:lnTo>
                    <a:lnTo>
                      <a:pt x="41" y="84"/>
                    </a:lnTo>
                    <a:lnTo>
                      <a:pt x="51" y="84"/>
                    </a:lnTo>
                    <a:lnTo>
                      <a:pt x="58" y="80"/>
                    </a:lnTo>
                    <a:lnTo>
                      <a:pt x="64" y="76"/>
                    </a:lnTo>
                    <a:lnTo>
                      <a:pt x="70" y="72"/>
                    </a:lnTo>
                    <a:lnTo>
                      <a:pt x="76" y="64"/>
                    </a:lnTo>
                    <a:lnTo>
                      <a:pt x="80" y="59"/>
                    </a:lnTo>
                    <a:lnTo>
                      <a:pt x="82" y="51"/>
                    </a:lnTo>
                    <a:lnTo>
                      <a:pt x="84" y="43"/>
                    </a:lnTo>
                    <a:lnTo>
                      <a:pt x="82" y="33"/>
                    </a:lnTo>
                    <a:lnTo>
                      <a:pt x="80" y="26"/>
                    </a:lnTo>
                    <a:lnTo>
                      <a:pt x="76" y="20"/>
                    </a:lnTo>
                    <a:lnTo>
                      <a:pt x="70" y="12"/>
                    </a:lnTo>
                    <a:lnTo>
                      <a:pt x="64" y="8"/>
                    </a:lnTo>
                    <a:lnTo>
                      <a:pt x="58" y="4"/>
                    </a:lnTo>
                    <a:lnTo>
                      <a:pt x="51" y="2"/>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6" name="Freeform 84"/>
              <p:cNvSpPr>
                <a:spLocks/>
              </p:cNvSpPr>
              <p:nvPr/>
            </p:nvSpPr>
            <p:spPr bwMode="auto">
              <a:xfrm>
                <a:off x="4703763" y="4351338"/>
                <a:ext cx="63500" cy="63500"/>
              </a:xfrm>
              <a:custGeom>
                <a:avLst/>
                <a:gdLst>
                  <a:gd name="T0" fmla="*/ 41 w 81"/>
                  <a:gd name="T1" fmla="*/ 0 h 82"/>
                  <a:gd name="T2" fmla="*/ 29 w 81"/>
                  <a:gd name="T3" fmla="*/ 0 h 82"/>
                  <a:gd name="T4" fmla="*/ 19 w 81"/>
                  <a:gd name="T5" fmla="*/ 4 h 82"/>
                  <a:gd name="T6" fmla="*/ 12 w 81"/>
                  <a:gd name="T7" fmla="*/ 12 h 82"/>
                  <a:gd name="T8" fmla="*/ 4 w 81"/>
                  <a:gd name="T9" fmla="*/ 20 h 82"/>
                  <a:gd name="T10" fmla="*/ 0 w 81"/>
                  <a:gd name="T11" fmla="*/ 29 h 82"/>
                  <a:gd name="T12" fmla="*/ 0 w 81"/>
                  <a:gd name="T13" fmla="*/ 41 h 82"/>
                  <a:gd name="T14" fmla="*/ 0 w 81"/>
                  <a:gd name="T15" fmla="*/ 49 h 82"/>
                  <a:gd name="T16" fmla="*/ 2 w 81"/>
                  <a:gd name="T17" fmla="*/ 56 h 82"/>
                  <a:gd name="T18" fmla="*/ 6 w 81"/>
                  <a:gd name="T19" fmla="*/ 64 h 82"/>
                  <a:gd name="T20" fmla="*/ 12 w 81"/>
                  <a:gd name="T21" fmla="*/ 70 h 82"/>
                  <a:gd name="T22" fmla="*/ 17 w 81"/>
                  <a:gd name="T23" fmla="*/ 76 h 82"/>
                  <a:gd name="T24" fmla="*/ 25 w 81"/>
                  <a:gd name="T25" fmla="*/ 80 h 82"/>
                  <a:gd name="T26" fmla="*/ 33 w 81"/>
                  <a:gd name="T27" fmla="*/ 82 h 82"/>
                  <a:gd name="T28" fmla="*/ 41 w 81"/>
                  <a:gd name="T29" fmla="*/ 82 h 82"/>
                  <a:gd name="T30" fmla="*/ 48 w 81"/>
                  <a:gd name="T31" fmla="*/ 82 h 82"/>
                  <a:gd name="T32" fmla="*/ 56 w 81"/>
                  <a:gd name="T33" fmla="*/ 80 h 82"/>
                  <a:gd name="T34" fmla="*/ 64 w 81"/>
                  <a:gd name="T35" fmla="*/ 76 h 82"/>
                  <a:gd name="T36" fmla="*/ 70 w 81"/>
                  <a:gd name="T37" fmla="*/ 70 h 82"/>
                  <a:gd name="T38" fmla="*/ 76 w 81"/>
                  <a:gd name="T39" fmla="*/ 64 h 82"/>
                  <a:gd name="T40" fmla="*/ 79 w 81"/>
                  <a:gd name="T41" fmla="*/ 56 h 82"/>
                  <a:gd name="T42" fmla="*/ 81 w 81"/>
                  <a:gd name="T43" fmla="*/ 49 h 82"/>
                  <a:gd name="T44" fmla="*/ 81 w 81"/>
                  <a:gd name="T45" fmla="*/ 41 h 82"/>
                  <a:gd name="T46" fmla="*/ 81 w 81"/>
                  <a:gd name="T47" fmla="*/ 33 h 82"/>
                  <a:gd name="T48" fmla="*/ 79 w 81"/>
                  <a:gd name="T49" fmla="*/ 25 h 82"/>
                  <a:gd name="T50" fmla="*/ 76 w 81"/>
                  <a:gd name="T51" fmla="*/ 18 h 82"/>
                  <a:gd name="T52" fmla="*/ 70 w 81"/>
                  <a:gd name="T53" fmla="*/ 12 h 82"/>
                  <a:gd name="T54" fmla="*/ 64 w 81"/>
                  <a:gd name="T55" fmla="*/ 6 h 82"/>
                  <a:gd name="T56" fmla="*/ 56 w 81"/>
                  <a:gd name="T57" fmla="*/ 2 h 82"/>
                  <a:gd name="T58" fmla="*/ 48 w 81"/>
                  <a:gd name="T59" fmla="*/ 0 h 82"/>
                  <a:gd name="T60" fmla="*/ 41 w 81"/>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2">
                    <a:moveTo>
                      <a:pt x="41" y="0"/>
                    </a:moveTo>
                    <a:lnTo>
                      <a:pt x="29" y="0"/>
                    </a:lnTo>
                    <a:lnTo>
                      <a:pt x="19" y="4"/>
                    </a:lnTo>
                    <a:lnTo>
                      <a:pt x="12" y="12"/>
                    </a:lnTo>
                    <a:lnTo>
                      <a:pt x="4" y="20"/>
                    </a:lnTo>
                    <a:lnTo>
                      <a:pt x="0" y="29"/>
                    </a:lnTo>
                    <a:lnTo>
                      <a:pt x="0" y="41"/>
                    </a:lnTo>
                    <a:lnTo>
                      <a:pt x="0" y="49"/>
                    </a:lnTo>
                    <a:lnTo>
                      <a:pt x="2" y="56"/>
                    </a:lnTo>
                    <a:lnTo>
                      <a:pt x="6" y="64"/>
                    </a:lnTo>
                    <a:lnTo>
                      <a:pt x="12" y="70"/>
                    </a:lnTo>
                    <a:lnTo>
                      <a:pt x="17" y="76"/>
                    </a:lnTo>
                    <a:lnTo>
                      <a:pt x="25" y="80"/>
                    </a:lnTo>
                    <a:lnTo>
                      <a:pt x="33" y="82"/>
                    </a:lnTo>
                    <a:lnTo>
                      <a:pt x="41" y="82"/>
                    </a:lnTo>
                    <a:lnTo>
                      <a:pt x="48" y="82"/>
                    </a:lnTo>
                    <a:lnTo>
                      <a:pt x="56" y="80"/>
                    </a:lnTo>
                    <a:lnTo>
                      <a:pt x="64" y="76"/>
                    </a:lnTo>
                    <a:lnTo>
                      <a:pt x="70" y="70"/>
                    </a:lnTo>
                    <a:lnTo>
                      <a:pt x="76" y="64"/>
                    </a:lnTo>
                    <a:lnTo>
                      <a:pt x="79" y="56"/>
                    </a:lnTo>
                    <a:lnTo>
                      <a:pt x="81" y="49"/>
                    </a:lnTo>
                    <a:lnTo>
                      <a:pt x="81" y="41"/>
                    </a:lnTo>
                    <a:lnTo>
                      <a:pt x="81" y="33"/>
                    </a:lnTo>
                    <a:lnTo>
                      <a:pt x="79" y="25"/>
                    </a:lnTo>
                    <a:lnTo>
                      <a:pt x="76" y="18"/>
                    </a:lnTo>
                    <a:lnTo>
                      <a:pt x="70" y="12"/>
                    </a:lnTo>
                    <a:lnTo>
                      <a:pt x="64" y="6"/>
                    </a:lnTo>
                    <a:lnTo>
                      <a:pt x="56" y="2"/>
                    </a:lnTo>
                    <a:lnTo>
                      <a:pt x="48"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7" name="Freeform 85"/>
              <p:cNvSpPr>
                <a:spLocks/>
              </p:cNvSpPr>
              <p:nvPr/>
            </p:nvSpPr>
            <p:spPr bwMode="auto">
              <a:xfrm>
                <a:off x="4629150" y="4383088"/>
                <a:ext cx="65088" cy="66675"/>
              </a:xfrm>
              <a:custGeom>
                <a:avLst/>
                <a:gdLst>
                  <a:gd name="T0" fmla="*/ 41 w 81"/>
                  <a:gd name="T1" fmla="*/ 0 h 83"/>
                  <a:gd name="T2" fmla="*/ 29 w 81"/>
                  <a:gd name="T3" fmla="*/ 2 h 83"/>
                  <a:gd name="T4" fmla="*/ 19 w 81"/>
                  <a:gd name="T5" fmla="*/ 6 h 83"/>
                  <a:gd name="T6" fmla="*/ 12 w 81"/>
                  <a:gd name="T7" fmla="*/ 12 h 83"/>
                  <a:gd name="T8" fmla="*/ 6 w 81"/>
                  <a:gd name="T9" fmla="*/ 21 h 83"/>
                  <a:gd name="T10" fmla="*/ 0 w 81"/>
                  <a:gd name="T11" fmla="*/ 31 h 83"/>
                  <a:gd name="T12" fmla="*/ 0 w 81"/>
                  <a:gd name="T13" fmla="*/ 41 h 83"/>
                  <a:gd name="T14" fmla="*/ 0 w 81"/>
                  <a:gd name="T15" fmla="*/ 48 h 83"/>
                  <a:gd name="T16" fmla="*/ 2 w 81"/>
                  <a:gd name="T17" fmla="*/ 56 h 83"/>
                  <a:gd name="T18" fmla="*/ 6 w 81"/>
                  <a:gd name="T19" fmla="*/ 64 h 83"/>
                  <a:gd name="T20" fmla="*/ 12 w 81"/>
                  <a:gd name="T21" fmla="*/ 70 h 83"/>
                  <a:gd name="T22" fmla="*/ 17 w 81"/>
                  <a:gd name="T23" fmla="*/ 76 h 83"/>
                  <a:gd name="T24" fmla="*/ 25 w 81"/>
                  <a:gd name="T25" fmla="*/ 79 h 83"/>
                  <a:gd name="T26" fmla="*/ 33 w 81"/>
                  <a:gd name="T27" fmla="*/ 81 h 83"/>
                  <a:gd name="T28" fmla="*/ 41 w 81"/>
                  <a:gd name="T29" fmla="*/ 83 h 83"/>
                  <a:gd name="T30" fmla="*/ 48 w 81"/>
                  <a:gd name="T31" fmla="*/ 81 h 83"/>
                  <a:gd name="T32" fmla="*/ 56 w 81"/>
                  <a:gd name="T33" fmla="*/ 79 h 83"/>
                  <a:gd name="T34" fmla="*/ 64 w 81"/>
                  <a:gd name="T35" fmla="*/ 76 h 83"/>
                  <a:gd name="T36" fmla="*/ 70 w 81"/>
                  <a:gd name="T37" fmla="*/ 70 h 83"/>
                  <a:gd name="T38" fmla="*/ 76 w 81"/>
                  <a:gd name="T39" fmla="*/ 64 h 83"/>
                  <a:gd name="T40" fmla="*/ 79 w 81"/>
                  <a:gd name="T41" fmla="*/ 56 h 83"/>
                  <a:gd name="T42" fmla="*/ 81 w 81"/>
                  <a:gd name="T43" fmla="*/ 48 h 83"/>
                  <a:gd name="T44" fmla="*/ 81 w 81"/>
                  <a:gd name="T45" fmla="*/ 41 h 83"/>
                  <a:gd name="T46" fmla="*/ 81 w 81"/>
                  <a:gd name="T47" fmla="*/ 33 h 83"/>
                  <a:gd name="T48" fmla="*/ 79 w 81"/>
                  <a:gd name="T49" fmla="*/ 25 h 83"/>
                  <a:gd name="T50" fmla="*/ 76 w 81"/>
                  <a:gd name="T51" fmla="*/ 17 h 83"/>
                  <a:gd name="T52" fmla="*/ 70 w 81"/>
                  <a:gd name="T53" fmla="*/ 12 h 83"/>
                  <a:gd name="T54" fmla="*/ 64 w 81"/>
                  <a:gd name="T55" fmla="*/ 6 h 83"/>
                  <a:gd name="T56" fmla="*/ 56 w 81"/>
                  <a:gd name="T57" fmla="*/ 4 h 83"/>
                  <a:gd name="T58" fmla="*/ 48 w 81"/>
                  <a:gd name="T59" fmla="*/ 0 h 83"/>
                  <a:gd name="T60" fmla="*/ 41 w 81"/>
                  <a:gd name="T61" fmla="*/ 0 h 83"/>
                  <a:gd name="T62" fmla="*/ 41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1" y="0"/>
                    </a:moveTo>
                    <a:lnTo>
                      <a:pt x="29" y="2"/>
                    </a:lnTo>
                    <a:lnTo>
                      <a:pt x="19" y="6"/>
                    </a:lnTo>
                    <a:lnTo>
                      <a:pt x="12" y="12"/>
                    </a:lnTo>
                    <a:lnTo>
                      <a:pt x="6" y="21"/>
                    </a:lnTo>
                    <a:lnTo>
                      <a:pt x="0" y="31"/>
                    </a:lnTo>
                    <a:lnTo>
                      <a:pt x="0" y="41"/>
                    </a:lnTo>
                    <a:lnTo>
                      <a:pt x="0" y="48"/>
                    </a:lnTo>
                    <a:lnTo>
                      <a:pt x="2" y="56"/>
                    </a:lnTo>
                    <a:lnTo>
                      <a:pt x="6" y="64"/>
                    </a:lnTo>
                    <a:lnTo>
                      <a:pt x="12" y="70"/>
                    </a:lnTo>
                    <a:lnTo>
                      <a:pt x="17" y="76"/>
                    </a:lnTo>
                    <a:lnTo>
                      <a:pt x="25" y="79"/>
                    </a:lnTo>
                    <a:lnTo>
                      <a:pt x="33" y="81"/>
                    </a:lnTo>
                    <a:lnTo>
                      <a:pt x="41" y="83"/>
                    </a:lnTo>
                    <a:lnTo>
                      <a:pt x="48" y="81"/>
                    </a:lnTo>
                    <a:lnTo>
                      <a:pt x="56" y="79"/>
                    </a:lnTo>
                    <a:lnTo>
                      <a:pt x="64" y="76"/>
                    </a:lnTo>
                    <a:lnTo>
                      <a:pt x="70" y="70"/>
                    </a:lnTo>
                    <a:lnTo>
                      <a:pt x="76" y="64"/>
                    </a:lnTo>
                    <a:lnTo>
                      <a:pt x="79" y="56"/>
                    </a:lnTo>
                    <a:lnTo>
                      <a:pt x="81" y="48"/>
                    </a:lnTo>
                    <a:lnTo>
                      <a:pt x="81" y="41"/>
                    </a:lnTo>
                    <a:lnTo>
                      <a:pt x="81" y="33"/>
                    </a:lnTo>
                    <a:lnTo>
                      <a:pt x="79" y="25"/>
                    </a:lnTo>
                    <a:lnTo>
                      <a:pt x="76" y="17"/>
                    </a:lnTo>
                    <a:lnTo>
                      <a:pt x="70" y="12"/>
                    </a:lnTo>
                    <a:lnTo>
                      <a:pt x="64" y="6"/>
                    </a:lnTo>
                    <a:lnTo>
                      <a:pt x="56" y="4"/>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8" name="Freeform 86"/>
              <p:cNvSpPr>
                <a:spLocks/>
              </p:cNvSpPr>
              <p:nvPr/>
            </p:nvSpPr>
            <p:spPr bwMode="auto">
              <a:xfrm>
                <a:off x="4605338" y="4519613"/>
                <a:ext cx="63500" cy="65088"/>
              </a:xfrm>
              <a:custGeom>
                <a:avLst/>
                <a:gdLst>
                  <a:gd name="T0" fmla="*/ 41 w 81"/>
                  <a:gd name="T1" fmla="*/ 0 h 81"/>
                  <a:gd name="T2" fmla="*/ 29 w 81"/>
                  <a:gd name="T3" fmla="*/ 0 h 81"/>
                  <a:gd name="T4" fmla="*/ 19 w 81"/>
                  <a:gd name="T5" fmla="*/ 3 h 81"/>
                  <a:gd name="T6" fmla="*/ 12 w 81"/>
                  <a:gd name="T7" fmla="*/ 11 h 81"/>
                  <a:gd name="T8" fmla="*/ 4 w 81"/>
                  <a:gd name="T9" fmla="*/ 19 h 81"/>
                  <a:gd name="T10" fmla="*/ 0 w 81"/>
                  <a:gd name="T11" fmla="*/ 29 h 81"/>
                  <a:gd name="T12" fmla="*/ 0 w 81"/>
                  <a:gd name="T13" fmla="*/ 40 h 81"/>
                  <a:gd name="T14" fmla="*/ 0 w 81"/>
                  <a:gd name="T15" fmla="*/ 48 h 81"/>
                  <a:gd name="T16" fmla="*/ 2 w 81"/>
                  <a:gd name="T17" fmla="*/ 56 h 81"/>
                  <a:gd name="T18" fmla="*/ 6 w 81"/>
                  <a:gd name="T19" fmla="*/ 64 h 81"/>
                  <a:gd name="T20" fmla="*/ 12 w 81"/>
                  <a:gd name="T21" fmla="*/ 69 h 81"/>
                  <a:gd name="T22" fmla="*/ 17 w 81"/>
                  <a:gd name="T23" fmla="*/ 75 h 81"/>
                  <a:gd name="T24" fmla="*/ 25 w 81"/>
                  <a:gd name="T25" fmla="*/ 79 h 81"/>
                  <a:gd name="T26" fmla="*/ 33 w 81"/>
                  <a:gd name="T27" fmla="*/ 81 h 81"/>
                  <a:gd name="T28" fmla="*/ 41 w 81"/>
                  <a:gd name="T29" fmla="*/ 81 h 81"/>
                  <a:gd name="T30" fmla="*/ 48 w 81"/>
                  <a:gd name="T31" fmla="*/ 81 h 81"/>
                  <a:gd name="T32" fmla="*/ 56 w 81"/>
                  <a:gd name="T33" fmla="*/ 79 h 81"/>
                  <a:gd name="T34" fmla="*/ 64 w 81"/>
                  <a:gd name="T35" fmla="*/ 75 h 81"/>
                  <a:gd name="T36" fmla="*/ 70 w 81"/>
                  <a:gd name="T37" fmla="*/ 69 h 81"/>
                  <a:gd name="T38" fmla="*/ 76 w 81"/>
                  <a:gd name="T39" fmla="*/ 64 h 81"/>
                  <a:gd name="T40" fmla="*/ 79 w 81"/>
                  <a:gd name="T41" fmla="*/ 56 h 81"/>
                  <a:gd name="T42" fmla="*/ 81 w 81"/>
                  <a:gd name="T43" fmla="*/ 48 h 81"/>
                  <a:gd name="T44" fmla="*/ 81 w 81"/>
                  <a:gd name="T45" fmla="*/ 40 h 81"/>
                  <a:gd name="T46" fmla="*/ 81 w 81"/>
                  <a:gd name="T47" fmla="*/ 33 h 81"/>
                  <a:gd name="T48" fmla="*/ 79 w 81"/>
                  <a:gd name="T49" fmla="*/ 25 h 81"/>
                  <a:gd name="T50" fmla="*/ 76 w 81"/>
                  <a:gd name="T51" fmla="*/ 17 h 81"/>
                  <a:gd name="T52" fmla="*/ 70 w 81"/>
                  <a:gd name="T53" fmla="*/ 11 h 81"/>
                  <a:gd name="T54" fmla="*/ 64 w 81"/>
                  <a:gd name="T55" fmla="*/ 5 h 81"/>
                  <a:gd name="T56" fmla="*/ 56 w 81"/>
                  <a:gd name="T57" fmla="*/ 2 h 81"/>
                  <a:gd name="T58" fmla="*/ 48 w 81"/>
                  <a:gd name="T59" fmla="*/ 0 h 81"/>
                  <a:gd name="T60" fmla="*/ 41 w 81"/>
                  <a:gd name="T61" fmla="*/ 0 h 81"/>
                  <a:gd name="T62" fmla="*/ 41 w 81"/>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1">
                    <a:moveTo>
                      <a:pt x="41" y="0"/>
                    </a:moveTo>
                    <a:lnTo>
                      <a:pt x="29" y="0"/>
                    </a:lnTo>
                    <a:lnTo>
                      <a:pt x="19" y="3"/>
                    </a:lnTo>
                    <a:lnTo>
                      <a:pt x="12" y="11"/>
                    </a:lnTo>
                    <a:lnTo>
                      <a:pt x="4" y="19"/>
                    </a:lnTo>
                    <a:lnTo>
                      <a:pt x="0" y="29"/>
                    </a:lnTo>
                    <a:lnTo>
                      <a:pt x="0" y="40"/>
                    </a:lnTo>
                    <a:lnTo>
                      <a:pt x="0" y="48"/>
                    </a:lnTo>
                    <a:lnTo>
                      <a:pt x="2" y="56"/>
                    </a:lnTo>
                    <a:lnTo>
                      <a:pt x="6" y="64"/>
                    </a:lnTo>
                    <a:lnTo>
                      <a:pt x="12" y="69"/>
                    </a:lnTo>
                    <a:lnTo>
                      <a:pt x="17" y="75"/>
                    </a:lnTo>
                    <a:lnTo>
                      <a:pt x="25" y="79"/>
                    </a:lnTo>
                    <a:lnTo>
                      <a:pt x="33" y="81"/>
                    </a:lnTo>
                    <a:lnTo>
                      <a:pt x="41" y="81"/>
                    </a:lnTo>
                    <a:lnTo>
                      <a:pt x="48" y="81"/>
                    </a:lnTo>
                    <a:lnTo>
                      <a:pt x="56" y="79"/>
                    </a:lnTo>
                    <a:lnTo>
                      <a:pt x="64" y="75"/>
                    </a:lnTo>
                    <a:lnTo>
                      <a:pt x="70" y="69"/>
                    </a:lnTo>
                    <a:lnTo>
                      <a:pt x="76" y="64"/>
                    </a:lnTo>
                    <a:lnTo>
                      <a:pt x="79" y="56"/>
                    </a:lnTo>
                    <a:lnTo>
                      <a:pt x="81" y="48"/>
                    </a:lnTo>
                    <a:lnTo>
                      <a:pt x="81" y="40"/>
                    </a:lnTo>
                    <a:lnTo>
                      <a:pt x="81" y="33"/>
                    </a:lnTo>
                    <a:lnTo>
                      <a:pt x="79" y="25"/>
                    </a:lnTo>
                    <a:lnTo>
                      <a:pt x="76" y="17"/>
                    </a:lnTo>
                    <a:lnTo>
                      <a:pt x="70" y="11"/>
                    </a:lnTo>
                    <a:lnTo>
                      <a:pt x="64" y="5"/>
                    </a:lnTo>
                    <a:lnTo>
                      <a:pt x="56" y="2"/>
                    </a:lnTo>
                    <a:lnTo>
                      <a:pt x="48"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49" name="Freeform 87"/>
              <p:cNvSpPr>
                <a:spLocks/>
              </p:cNvSpPr>
              <p:nvPr/>
            </p:nvSpPr>
            <p:spPr bwMode="auto">
              <a:xfrm>
                <a:off x="4689475" y="4602163"/>
                <a:ext cx="63500" cy="65088"/>
              </a:xfrm>
              <a:custGeom>
                <a:avLst/>
                <a:gdLst>
                  <a:gd name="T0" fmla="*/ 40 w 81"/>
                  <a:gd name="T1" fmla="*/ 0 h 84"/>
                  <a:gd name="T2" fmla="*/ 29 w 81"/>
                  <a:gd name="T3" fmla="*/ 2 h 84"/>
                  <a:gd name="T4" fmla="*/ 19 w 81"/>
                  <a:gd name="T5" fmla="*/ 6 h 84"/>
                  <a:gd name="T6" fmla="*/ 11 w 81"/>
                  <a:gd name="T7" fmla="*/ 12 h 84"/>
                  <a:gd name="T8" fmla="*/ 3 w 81"/>
                  <a:gd name="T9" fmla="*/ 22 h 84"/>
                  <a:gd name="T10" fmla="*/ 0 w 81"/>
                  <a:gd name="T11" fmla="*/ 31 h 84"/>
                  <a:gd name="T12" fmla="*/ 0 w 81"/>
                  <a:gd name="T13" fmla="*/ 41 h 84"/>
                  <a:gd name="T14" fmla="*/ 0 w 81"/>
                  <a:gd name="T15" fmla="*/ 51 h 84"/>
                  <a:gd name="T16" fmla="*/ 2 w 81"/>
                  <a:gd name="T17" fmla="*/ 57 h 84"/>
                  <a:gd name="T18" fmla="*/ 5 w 81"/>
                  <a:gd name="T19" fmla="*/ 64 h 84"/>
                  <a:gd name="T20" fmla="*/ 11 w 81"/>
                  <a:gd name="T21" fmla="*/ 70 h 84"/>
                  <a:gd name="T22" fmla="*/ 17 w 81"/>
                  <a:gd name="T23" fmla="*/ 76 h 84"/>
                  <a:gd name="T24" fmla="*/ 25 w 81"/>
                  <a:gd name="T25" fmla="*/ 80 h 84"/>
                  <a:gd name="T26" fmla="*/ 33 w 81"/>
                  <a:gd name="T27" fmla="*/ 82 h 84"/>
                  <a:gd name="T28" fmla="*/ 40 w 81"/>
                  <a:gd name="T29" fmla="*/ 84 h 84"/>
                  <a:gd name="T30" fmla="*/ 48 w 81"/>
                  <a:gd name="T31" fmla="*/ 82 h 84"/>
                  <a:gd name="T32" fmla="*/ 56 w 81"/>
                  <a:gd name="T33" fmla="*/ 80 h 84"/>
                  <a:gd name="T34" fmla="*/ 64 w 81"/>
                  <a:gd name="T35" fmla="*/ 76 h 84"/>
                  <a:gd name="T36" fmla="*/ 69 w 81"/>
                  <a:gd name="T37" fmla="*/ 70 h 84"/>
                  <a:gd name="T38" fmla="*/ 75 w 81"/>
                  <a:gd name="T39" fmla="*/ 64 h 84"/>
                  <a:gd name="T40" fmla="*/ 79 w 81"/>
                  <a:gd name="T41" fmla="*/ 57 h 84"/>
                  <a:gd name="T42" fmla="*/ 81 w 81"/>
                  <a:gd name="T43" fmla="*/ 51 h 84"/>
                  <a:gd name="T44" fmla="*/ 81 w 81"/>
                  <a:gd name="T45" fmla="*/ 41 h 84"/>
                  <a:gd name="T46" fmla="*/ 81 w 81"/>
                  <a:gd name="T47" fmla="*/ 33 h 84"/>
                  <a:gd name="T48" fmla="*/ 79 w 81"/>
                  <a:gd name="T49" fmla="*/ 26 h 84"/>
                  <a:gd name="T50" fmla="*/ 75 w 81"/>
                  <a:gd name="T51" fmla="*/ 18 h 84"/>
                  <a:gd name="T52" fmla="*/ 69 w 81"/>
                  <a:gd name="T53" fmla="*/ 12 h 84"/>
                  <a:gd name="T54" fmla="*/ 64 w 81"/>
                  <a:gd name="T55" fmla="*/ 6 h 84"/>
                  <a:gd name="T56" fmla="*/ 56 w 81"/>
                  <a:gd name="T57" fmla="*/ 4 h 84"/>
                  <a:gd name="T58" fmla="*/ 48 w 81"/>
                  <a:gd name="T59" fmla="*/ 0 h 84"/>
                  <a:gd name="T60" fmla="*/ 40 w 81"/>
                  <a:gd name="T61" fmla="*/ 0 h 84"/>
                  <a:gd name="T62" fmla="*/ 40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0" y="0"/>
                    </a:moveTo>
                    <a:lnTo>
                      <a:pt x="29" y="2"/>
                    </a:lnTo>
                    <a:lnTo>
                      <a:pt x="19" y="6"/>
                    </a:lnTo>
                    <a:lnTo>
                      <a:pt x="11" y="12"/>
                    </a:lnTo>
                    <a:lnTo>
                      <a:pt x="3" y="22"/>
                    </a:lnTo>
                    <a:lnTo>
                      <a:pt x="0" y="31"/>
                    </a:lnTo>
                    <a:lnTo>
                      <a:pt x="0" y="41"/>
                    </a:lnTo>
                    <a:lnTo>
                      <a:pt x="0" y="51"/>
                    </a:lnTo>
                    <a:lnTo>
                      <a:pt x="2" y="57"/>
                    </a:lnTo>
                    <a:lnTo>
                      <a:pt x="5" y="64"/>
                    </a:lnTo>
                    <a:lnTo>
                      <a:pt x="11" y="70"/>
                    </a:lnTo>
                    <a:lnTo>
                      <a:pt x="17" y="76"/>
                    </a:lnTo>
                    <a:lnTo>
                      <a:pt x="25" y="80"/>
                    </a:lnTo>
                    <a:lnTo>
                      <a:pt x="33" y="82"/>
                    </a:lnTo>
                    <a:lnTo>
                      <a:pt x="40" y="84"/>
                    </a:lnTo>
                    <a:lnTo>
                      <a:pt x="48" y="82"/>
                    </a:lnTo>
                    <a:lnTo>
                      <a:pt x="56" y="80"/>
                    </a:lnTo>
                    <a:lnTo>
                      <a:pt x="64" y="76"/>
                    </a:lnTo>
                    <a:lnTo>
                      <a:pt x="69" y="70"/>
                    </a:lnTo>
                    <a:lnTo>
                      <a:pt x="75" y="64"/>
                    </a:lnTo>
                    <a:lnTo>
                      <a:pt x="79" y="57"/>
                    </a:lnTo>
                    <a:lnTo>
                      <a:pt x="81" y="51"/>
                    </a:lnTo>
                    <a:lnTo>
                      <a:pt x="81" y="41"/>
                    </a:lnTo>
                    <a:lnTo>
                      <a:pt x="81" y="33"/>
                    </a:lnTo>
                    <a:lnTo>
                      <a:pt x="79" y="26"/>
                    </a:lnTo>
                    <a:lnTo>
                      <a:pt x="75" y="18"/>
                    </a:lnTo>
                    <a:lnTo>
                      <a:pt x="69" y="12"/>
                    </a:lnTo>
                    <a:lnTo>
                      <a:pt x="64" y="6"/>
                    </a:lnTo>
                    <a:lnTo>
                      <a:pt x="56" y="4"/>
                    </a:lnTo>
                    <a:lnTo>
                      <a:pt x="48"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0" name="Freeform 88"/>
              <p:cNvSpPr>
                <a:spLocks/>
              </p:cNvSpPr>
              <p:nvPr/>
            </p:nvSpPr>
            <p:spPr bwMode="auto">
              <a:xfrm>
                <a:off x="4640263" y="4622800"/>
                <a:ext cx="63500" cy="66675"/>
              </a:xfrm>
              <a:custGeom>
                <a:avLst/>
                <a:gdLst>
                  <a:gd name="T0" fmla="*/ 40 w 81"/>
                  <a:gd name="T1" fmla="*/ 0 h 83"/>
                  <a:gd name="T2" fmla="*/ 29 w 81"/>
                  <a:gd name="T3" fmla="*/ 2 h 83"/>
                  <a:gd name="T4" fmla="*/ 19 w 81"/>
                  <a:gd name="T5" fmla="*/ 5 h 83"/>
                  <a:gd name="T6" fmla="*/ 11 w 81"/>
                  <a:gd name="T7" fmla="*/ 11 h 83"/>
                  <a:gd name="T8" fmla="*/ 3 w 81"/>
                  <a:gd name="T9" fmla="*/ 21 h 83"/>
                  <a:gd name="T10" fmla="*/ 0 w 81"/>
                  <a:gd name="T11" fmla="*/ 31 h 83"/>
                  <a:gd name="T12" fmla="*/ 0 w 81"/>
                  <a:gd name="T13" fmla="*/ 42 h 83"/>
                  <a:gd name="T14" fmla="*/ 0 w 81"/>
                  <a:gd name="T15" fmla="*/ 50 h 83"/>
                  <a:gd name="T16" fmla="*/ 2 w 81"/>
                  <a:gd name="T17" fmla="*/ 58 h 83"/>
                  <a:gd name="T18" fmla="*/ 5 w 81"/>
                  <a:gd name="T19" fmla="*/ 64 h 83"/>
                  <a:gd name="T20" fmla="*/ 11 w 81"/>
                  <a:gd name="T21" fmla="*/ 69 h 83"/>
                  <a:gd name="T22" fmla="*/ 17 w 81"/>
                  <a:gd name="T23" fmla="*/ 75 h 83"/>
                  <a:gd name="T24" fmla="*/ 25 w 81"/>
                  <a:gd name="T25" fmla="*/ 79 h 83"/>
                  <a:gd name="T26" fmla="*/ 33 w 81"/>
                  <a:gd name="T27" fmla="*/ 81 h 83"/>
                  <a:gd name="T28" fmla="*/ 40 w 81"/>
                  <a:gd name="T29" fmla="*/ 83 h 83"/>
                  <a:gd name="T30" fmla="*/ 48 w 81"/>
                  <a:gd name="T31" fmla="*/ 81 h 83"/>
                  <a:gd name="T32" fmla="*/ 56 w 81"/>
                  <a:gd name="T33" fmla="*/ 79 h 83"/>
                  <a:gd name="T34" fmla="*/ 64 w 81"/>
                  <a:gd name="T35" fmla="*/ 75 h 83"/>
                  <a:gd name="T36" fmla="*/ 69 w 81"/>
                  <a:gd name="T37" fmla="*/ 69 h 83"/>
                  <a:gd name="T38" fmla="*/ 75 w 81"/>
                  <a:gd name="T39" fmla="*/ 64 h 83"/>
                  <a:gd name="T40" fmla="*/ 79 w 81"/>
                  <a:gd name="T41" fmla="*/ 58 h 83"/>
                  <a:gd name="T42" fmla="*/ 81 w 81"/>
                  <a:gd name="T43" fmla="*/ 50 h 83"/>
                  <a:gd name="T44" fmla="*/ 81 w 81"/>
                  <a:gd name="T45" fmla="*/ 42 h 83"/>
                  <a:gd name="T46" fmla="*/ 81 w 81"/>
                  <a:gd name="T47" fmla="*/ 33 h 83"/>
                  <a:gd name="T48" fmla="*/ 79 w 81"/>
                  <a:gd name="T49" fmla="*/ 25 h 83"/>
                  <a:gd name="T50" fmla="*/ 75 w 81"/>
                  <a:gd name="T51" fmla="*/ 17 h 83"/>
                  <a:gd name="T52" fmla="*/ 69 w 81"/>
                  <a:gd name="T53" fmla="*/ 11 h 83"/>
                  <a:gd name="T54" fmla="*/ 64 w 81"/>
                  <a:gd name="T55" fmla="*/ 7 h 83"/>
                  <a:gd name="T56" fmla="*/ 56 w 81"/>
                  <a:gd name="T57" fmla="*/ 3 h 83"/>
                  <a:gd name="T58" fmla="*/ 48 w 81"/>
                  <a:gd name="T59" fmla="*/ 2 h 83"/>
                  <a:gd name="T60" fmla="*/ 40 w 81"/>
                  <a:gd name="T61" fmla="*/ 0 h 83"/>
                  <a:gd name="T62" fmla="*/ 40 w 81"/>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3">
                    <a:moveTo>
                      <a:pt x="40" y="0"/>
                    </a:moveTo>
                    <a:lnTo>
                      <a:pt x="29" y="2"/>
                    </a:lnTo>
                    <a:lnTo>
                      <a:pt x="19" y="5"/>
                    </a:lnTo>
                    <a:lnTo>
                      <a:pt x="11" y="11"/>
                    </a:lnTo>
                    <a:lnTo>
                      <a:pt x="3" y="21"/>
                    </a:lnTo>
                    <a:lnTo>
                      <a:pt x="0" y="31"/>
                    </a:lnTo>
                    <a:lnTo>
                      <a:pt x="0" y="42"/>
                    </a:lnTo>
                    <a:lnTo>
                      <a:pt x="0" y="50"/>
                    </a:lnTo>
                    <a:lnTo>
                      <a:pt x="2" y="58"/>
                    </a:lnTo>
                    <a:lnTo>
                      <a:pt x="5" y="64"/>
                    </a:lnTo>
                    <a:lnTo>
                      <a:pt x="11" y="69"/>
                    </a:lnTo>
                    <a:lnTo>
                      <a:pt x="17" y="75"/>
                    </a:lnTo>
                    <a:lnTo>
                      <a:pt x="25" y="79"/>
                    </a:lnTo>
                    <a:lnTo>
                      <a:pt x="33" y="81"/>
                    </a:lnTo>
                    <a:lnTo>
                      <a:pt x="40" y="83"/>
                    </a:lnTo>
                    <a:lnTo>
                      <a:pt x="48" y="81"/>
                    </a:lnTo>
                    <a:lnTo>
                      <a:pt x="56" y="79"/>
                    </a:lnTo>
                    <a:lnTo>
                      <a:pt x="64" y="75"/>
                    </a:lnTo>
                    <a:lnTo>
                      <a:pt x="69" y="69"/>
                    </a:lnTo>
                    <a:lnTo>
                      <a:pt x="75" y="64"/>
                    </a:lnTo>
                    <a:lnTo>
                      <a:pt x="79" y="58"/>
                    </a:lnTo>
                    <a:lnTo>
                      <a:pt x="81" y="50"/>
                    </a:lnTo>
                    <a:lnTo>
                      <a:pt x="81" y="42"/>
                    </a:lnTo>
                    <a:lnTo>
                      <a:pt x="81" y="33"/>
                    </a:lnTo>
                    <a:lnTo>
                      <a:pt x="79" y="25"/>
                    </a:lnTo>
                    <a:lnTo>
                      <a:pt x="75" y="17"/>
                    </a:lnTo>
                    <a:lnTo>
                      <a:pt x="69" y="11"/>
                    </a:lnTo>
                    <a:lnTo>
                      <a:pt x="64" y="7"/>
                    </a:lnTo>
                    <a:lnTo>
                      <a:pt x="56" y="3"/>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1" name="Freeform 89"/>
              <p:cNvSpPr>
                <a:spLocks/>
              </p:cNvSpPr>
              <p:nvPr/>
            </p:nvSpPr>
            <p:spPr bwMode="auto">
              <a:xfrm>
                <a:off x="4629150" y="4679950"/>
                <a:ext cx="65088" cy="66675"/>
              </a:xfrm>
              <a:custGeom>
                <a:avLst/>
                <a:gdLst>
                  <a:gd name="T0" fmla="*/ 41 w 81"/>
                  <a:gd name="T1" fmla="*/ 0 h 84"/>
                  <a:gd name="T2" fmla="*/ 29 w 81"/>
                  <a:gd name="T3" fmla="*/ 2 h 84"/>
                  <a:gd name="T4" fmla="*/ 19 w 81"/>
                  <a:gd name="T5" fmla="*/ 6 h 84"/>
                  <a:gd name="T6" fmla="*/ 12 w 81"/>
                  <a:gd name="T7" fmla="*/ 12 h 84"/>
                  <a:gd name="T8" fmla="*/ 4 w 81"/>
                  <a:gd name="T9" fmla="*/ 22 h 84"/>
                  <a:gd name="T10" fmla="*/ 0 w 81"/>
                  <a:gd name="T11" fmla="*/ 31 h 84"/>
                  <a:gd name="T12" fmla="*/ 0 w 81"/>
                  <a:gd name="T13" fmla="*/ 43 h 84"/>
                  <a:gd name="T14" fmla="*/ 0 w 81"/>
                  <a:gd name="T15" fmla="*/ 51 h 84"/>
                  <a:gd name="T16" fmla="*/ 2 w 81"/>
                  <a:gd name="T17" fmla="*/ 59 h 84"/>
                  <a:gd name="T18" fmla="*/ 6 w 81"/>
                  <a:gd name="T19" fmla="*/ 64 h 84"/>
                  <a:gd name="T20" fmla="*/ 12 w 81"/>
                  <a:gd name="T21" fmla="*/ 72 h 84"/>
                  <a:gd name="T22" fmla="*/ 17 w 81"/>
                  <a:gd name="T23" fmla="*/ 76 h 84"/>
                  <a:gd name="T24" fmla="*/ 25 w 81"/>
                  <a:gd name="T25" fmla="*/ 80 h 84"/>
                  <a:gd name="T26" fmla="*/ 33 w 81"/>
                  <a:gd name="T27" fmla="*/ 84 h 84"/>
                  <a:gd name="T28" fmla="*/ 41 w 81"/>
                  <a:gd name="T29" fmla="*/ 84 h 84"/>
                  <a:gd name="T30" fmla="*/ 48 w 81"/>
                  <a:gd name="T31" fmla="*/ 84 h 84"/>
                  <a:gd name="T32" fmla="*/ 56 w 81"/>
                  <a:gd name="T33" fmla="*/ 80 h 84"/>
                  <a:gd name="T34" fmla="*/ 64 w 81"/>
                  <a:gd name="T35" fmla="*/ 76 h 84"/>
                  <a:gd name="T36" fmla="*/ 70 w 81"/>
                  <a:gd name="T37" fmla="*/ 72 h 84"/>
                  <a:gd name="T38" fmla="*/ 76 w 81"/>
                  <a:gd name="T39" fmla="*/ 64 h 84"/>
                  <a:gd name="T40" fmla="*/ 78 w 81"/>
                  <a:gd name="T41" fmla="*/ 59 h 84"/>
                  <a:gd name="T42" fmla="*/ 81 w 81"/>
                  <a:gd name="T43" fmla="*/ 51 h 84"/>
                  <a:gd name="T44" fmla="*/ 81 w 81"/>
                  <a:gd name="T45" fmla="*/ 43 h 84"/>
                  <a:gd name="T46" fmla="*/ 81 w 81"/>
                  <a:gd name="T47" fmla="*/ 33 h 84"/>
                  <a:gd name="T48" fmla="*/ 78 w 81"/>
                  <a:gd name="T49" fmla="*/ 26 h 84"/>
                  <a:gd name="T50" fmla="*/ 76 w 81"/>
                  <a:gd name="T51" fmla="*/ 20 h 84"/>
                  <a:gd name="T52" fmla="*/ 70 w 81"/>
                  <a:gd name="T53" fmla="*/ 12 h 84"/>
                  <a:gd name="T54" fmla="*/ 64 w 81"/>
                  <a:gd name="T55" fmla="*/ 8 h 84"/>
                  <a:gd name="T56" fmla="*/ 56 w 81"/>
                  <a:gd name="T57" fmla="*/ 4 h 84"/>
                  <a:gd name="T58" fmla="*/ 48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29" y="2"/>
                    </a:lnTo>
                    <a:lnTo>
                      <a:pt x="19" y="6"/>
                    </a:lnTo>
                    <a:lnTo>
                      <a:pt x="12" y="12"/>
                    </a:lnTo>
                    <a:lnTo>
                      <a:pt x="4" y="22"/>
                    </a:lnTo>
                    <a:lnTo>
                      <a:pt x="0" y="31"/>
                    </a:lnTo>
                    <a:lnTo>
                      <a:pt x="0" y="43"/>
                    </a:lnTo>
                    <a:lnTo>
                      <a:pt x="0" y="51"/>
                    </a:lnTo>
                    <a:lnTo>
                      <a:pt x="2" y="59"/>
                    </a:lnTo>
                    <a:lnTo>
                      <a:pt x="6" y="64"/>
                    </a:lnTo>
                    <a:lnTo>
                      <a:pt x="12" y="72"/>
                    </a:lnTo>
                    <a:lnTo>
                      <a:pt x="17" y="76"/>
                    </a:lnTo>
                    <a:lnTo>
                      <a:pt x="25" y="80"/>
                    </a:lnTo>
                    <a:lnTo>
                      <a:pt x="33" y="84"/>
                    </a:lnTo>
                    <a:lnTo>
                      <a:pt x="41" y="84"/>
                    </a:lnTo>
                    <a:lnTo>
                      <a:pt x="48" y="84"/>
                    </a:lnTo>
                    <a:lnTo>
                      <a:pt x="56" y="80"/>
                    </a:lnTo>
                    <a:lnTo>
                      <a:pt x="64" y="76"/>
                    </a:lnTo>
                    <a:lnTo>
                      <a:pt x="70" y="72"/>
                    </a:lnTo>
                    <a:lnTo>
                      <a:pt x="76" y="64"/>
                    </a:lnTo>
                    <a:lnTo>
                      <a:pt x="78" y="59"/>
                    </a:lnTo>
                    <a:lnTo>
                      <a:pt x="81" y="51"/>
                    </a:lnTo>
                    <a:lnTo>
                      <a:pt x="81" y="43"/>
                    </a:lnTo>
                    <a:lnTo>
                      <a:pt x="81" y="33"/>
                    </a:lnTo>
                    <a:lnTo>
                      <a:pt x="78" y="26"/>
                    </a:lnTo>
                    <a:lnTo>
                      <a:pt x="76" y="20"/>
                    </a:lnTo>
                    <a:lnTo>
                      <a:pt x="70" y="12"/>
                    </a:lnTo>
                    <a:lnTo>
                      <a:pt x="64" y="8"/>
                    </a:lnTo>
                    <a:lnTo>
                      <a:pt x="56" y="4"/>
                    </a:lnTo>
                    <a:lnTo>
                      <a:pt x="48"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2" name="Freeform 90"/>
              <p:cNvSpPr>
                <a:spLocks/>
              </p:cNvSpPr>
              <p:nvPr/>
            </p:nvSpPr>
            <p:spPr bwMode="auto">
              <a:xfrm>
                <a:off x="4633913" y="4760913"/>
                <a:ext cx="66675" cy="63500"/>
              </a:xfrm>
              <a:custGeom>
                <a:avLst/>
                <a:gdLst>
                  <a:gd name="T0" fmla="*/ 41 w 83"/>
                  <a:gd name="T1" fmla="*/ 0 h 82"/>
                  <a:gd name="T2" fmla="*/ 31 w 83"/>
                  <a:gd name="T3" fmla="*/ 2 h 82"/>
                  <a:gd name="T4" fmla="*/ 21 w 83"/>
                  <a:gd name="T5" fmla="*/ 6 h 82"/>
                  <a:gd name="T6" fmla="*/ 11 w 83"/>
                  <a:gd name="T7" fmla="*/ 12 h 82"/>
                  <a:gd name="T8" fmla="*/ 6 w 83"/>
                  <a:gd name="T9" fmla="*/ 20 h 82"/>
                  <a:gd name="T10" fmla="*/ 2 w 83"/>
                  <a:gd name="T11" fmla="*/ 29 h 82"/>
                  <a:gd name="T12" fmla="*/ 0 w 83"/>
                  <a:gd name="T13" fmla="*/ 41 h 82"/>
                  <a:gd name="T14" fmla="*/ 0 w 83"/>
                  <a:gd name="T15" fmla="*/ 49 h 82"/>
                  <a:gd name="T16" fmla="*/ 4 w 83"/>
                  <a:gd name="T17" fmla="*/ 57 h 82"/>
                  <a:gd name="T18" fmla="*/ 8 w 83"/>
                  <a:gd name="T19" fmla="*/ 64 h 82"/>
                  <a:gd name="T20" fmla="*/ 11 w 83"/>
                  <a:gd name="T21" fmla="*/ 70 h 82"/>
                  <a:gd name="T22" fmla="*/ 17 w 83"/>
                  <a:gd name="T23" fmla="*/ 76 h 82"/>
                  <a:gd name="T24" fmla="*/ 25 w 83"/>
                  <a:gd name="T25" fmla="*/ 80 h 82"/>
                  <a:gd name="T26" fmla="*/ 33 w 83"/>
                  <a:gd name="T27" fmla="*/ 82 h 82"/>
                  <a:gd name="T28" fmla="*/ 41 w 83"/>
                  <a:gd name="T29" fmla="*/ 82 h 82"/>
                  <a:gd name="T30" fmla="*/ 50 w 83"/>
                  <a:gd name="T31" fmla="*/ 82 h 82"/>
                  <a:gd name="T32" fmla="*/ 56 w 83"/>
                  <a:gd name="T33" fmla="*/ 80 h 82"/>
                  <a:gd name="T34" fmla="*/ 64 w 83"/>
                  <a:gd name="T35" fmla="*/ 76 h 82"/>
                  <a:gd name="T36" fmla="*/ 70 w 83"/>
                  <a:gd name="T37" fmla="*/ 70 h 82"/>
                  <a:gd name="T38" fmla="*/ 75 w 83"/>
                  <a:gd name="T39" fmla="*/ 64 h 82"/>
                  <a:gd name="T40" fmla="*/ 79 w 83"/>
                  <a:gd name="T41" fmla="*/ 57 h 82"/>
                  <a:gd name="T42" fmla="*/ 81 w 83"/>
                  <a:gd name="T43" fmla="*/ 49 h 82"/>
                  <a:gd name="T44" fmla="*/ 83 w 83"/>
                  <a:gd name="T45" fmla="*/ 41 h 82"/>
                  <a:gd name="T46" fmla="*/ 81 w 83"/>
                  <a:gd name="T47" fmla="*/ 33 h 82"/>
                  <a:gd name="T48" fmla="*/ 79 w 83"/>
                  <a:gd name="T49" fmla="*/ 25 h 82"/>
                  <a:gd name="T50" fmla="*/ 75 w 83"/>
                  <a:gd name="T51" fmla="*/ 18 h 82"/>
                  <a:gd name="T52" fmla="*/ 70 w 83"/>
                  <a:gd name="T53" fmla="*/ 12 h 82"/>
                  <a:gd name="T54" fmla="*/ 64 w 83"/>
                  <a:gd name="T55" fmla="*/ 6 h 82"/>
                  <a:gd name="T56" fmla="*/ 56 w 83"/>
                  <a:gd name="T57" fmla="*/ 2 h 82"/>
                  <a:gd name="T58" fmla="*/ 50 w 83"/>
                  <a:gd name="T59" fmla="*/ 0 h 82"/>
                  <a:gd name="T60" fmla="*/ 41 w 83"/>
                  <a:gd name="T61" fmla="*/ 0 h 82"/>
                  <a:gd name="T62" fmla="*/ 41 w 83"/>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2">
                    <a:moveTo>
                      <a:pt x="41" y="0"/>
                    </a:moveTo>
                    <a:lnTo>
                      <a:pt x="31" y="2"/>
                    </a:lnTo>
                    <a:lnTo>
                      <a:pt x="21" y="6"/>
                    </a:lnTo>
                    <a:lnTo>
                      <a:pt x="11" y="12"/>
                    </a:lnTo>
                    <a:lnTo>
                      <a:pt x="6" y="20"/>
                    </a:lnTo>
                    <a:lnTo>
                      <a:pt x="2" y="29"/>
                    </a:lnTo>
                    <a:lnTo>
                      <a:pt x="0" y="41"/>
                    </a:lnTo>
                    <a:lnTo>
                      <a:pt x="0" y="49"/>
                    </a:lnTo>
                    <a:lnTo>
                      <a:pt x="4" y="57"/>
                    </a:lnTo>
                    <a:lnTo>
                      <a:pt x="8" y="64"/>
                    </a:lnTo>
                    <a:lnTo>
                      <a:pt x="11" y="70"/>
                    </a:lnTo>
                    <a:lnTo>
                      <a:pt x="17" y="76"/>
                    </a:lnTo>
                    <a:lnTo>
                      <a:pt x="25" y="80"/>
                    </a:lnTo>
                    <a:lnTo>
                      <a:pt x="33" y="82"/>
                    </a:lnTo>
                    <a:lnTo>
                      <a:pt x="41" y="82"/>
                    </a:lnTo>
                    <a:lnTo>
                      <a:pt x="50" y="82"/>
                    </a:lnTo>
                    <a:lnTo>
                      <a:pt x="56" y="80"/>
                    </a:lnTo>
                    <a:lnTo>
                      <a:pt x="64" y="76"/>
                    </a:lnTo>
                    <a:lnTo>
                      <a:pt x="70" y="70"/>
                    </a:lnTo>
                    <a:lnTo>
                      <a:pt x="75" y="64"/>
                    </a:lnTo>
                    <a:lnTo>
                      <a:pt x="79" y="57"/>
                    </a:lnTo>
                    <a:lnTo>
                      <a:pt x="81" y="49"/>
                    </a:lnTo>
                    <a:lnTo>
                      <a:pt x="83" y="41"/>
                    </a:lnTo>
                    <a:lnTo>
                      <a:pt x="81" y="33"/>
                    </a:lnTo>
                    <a:lnTo>
                      <a:pt x="79" y="25"/>
                    </a:lnTo>
                    <a:lnTo>
                      <a:pt x="75" y="18"/>
                    </a:lnTo>
                    <a:lnTo>
                      <a:pt x="70" y="12"/>
                    </a:lnTo>
                    <a:lnTo>
                      <a:pt x="64" y="6"/>
                    </a:lnTo>
                    <a:lnTo>
                      <a:pt x="56" y="2"/>
                    </a:lnTo>
                    <a:lnTo>
                      <a:pt x="50"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3" name="Freeform 91"/>
              <p:cNvSpPr>
                <a:spLocks/>
              </p:cNvSpPr>
              <p:nvPr/>
            </p:nvSpPr>
            <p:spPr bwMode="auto">
              <a:xfrm>
                <a:off x="4694238" y="4752975"/>
                <a:ext cx="65088" cy="65088"/>
              </a:xfrm>
              <a:custGeom>
                <a:avLst/>
                <a:gdLst>
                  <a:gd name="T0" fmla="*/ 41 w 84"/>
                  <a:gd name="T1" fmla="*/ 0 h 81"/>
                  <a:gd name="T2" fmla="*/ 31 w 84"/>
                  <a:gd name="T3" fmla="*/ 0 h 81"/>
                  <a:gd name="T4" fmla="*/ 22 w 84"/>
                  <a:gd name="T5" fmla="*/ 3 h 81"/>
                  <a:gd name="T6" fmla="*/ 12 w 84"/>
                  <a:gd name="T7" fmla="*/ 11 h 81"/>
                  <a:gd name="T8" fmla="*/ 6 w 84"/>
                  <a:gd name="T9" fmla="*/ 19 h 81"/>
                  <a:gd name="T10" fmla="*/ 2 w 84"/>
                  <a:gd name="T11" fmla="*/ 29 h 81"/>
                  <a:gd name="T12" fmla="*/ 0 w 84"/>
                  <a:gd name="T13" fmla="*/ 40 h 81"/>
                  <a:gd name="T14" fmla="*/ 0 w 84"/>
                  <a:gd name="T15" fmla="*/ 48 h 81"/>
                  <a:gd name="T16" fmla="*/ 4 w 84"/>
                  <a:gd name="T17" fmla="*/ 56 h 81"/>
                  <a:gd name="T18" fmla="*/ 8 w 84"/>
                  <a:gd name="T19" fmla="*/ 64 h 81"/>
                  <a:gd name="T20" fmla="*/ 12 w 84"/>
                  <a:gd name="T21" fmla="*/ 69 h 81"/>
                  <a:gd name="T22" fmla="*/ 18 w 84"/>
                  <a:gd name="T23" fmla="*/ 75 h 81"/>
                  <a:gd name="T24" fmla="*/ 26 w 84"/>
                  <a:gd name="T25" fmla="*/ 79 h 81"/>
                  <a:gd name="T26" fmla="*/ 33 w 84"/>
                  <a:gd name="T27" fmla="*/ 81 h 81"/>
                  <a:gd name="T28" fmla="*/ 41 w 84"/>
                  <a:gd name="T29" fmla="*/ 81 h 81"/>
                  <a:gd name="T30" fmla="*/ 51 w 84"/>
                  <a:gd name="T31" fmla="*/ 81 h 81"/>
                  <a:gd name="T32" fmla="*/ 59 w 84"/>
                  <a:gd name="T33" fmla="*/ 79 h 81"/>
                  <a:gd name="T34" fmla="*/ 64 w 84"/>
                  <a:gd name="T35" fmla="*/ 75 h 81"/>
                  <a:gd name="T36" fmla="*/ 70 w 84"/>
                  <a:gd name="T37" fmla="*/ 69 h 81"/>
                  <a:gd name="T38" fmla="*/ 76 w 84"/>
                  <a:gd name="T39" fmla="*/ 64 h 81"/>
                  <a:gd name="T40" fmla="*/ 80 w 84"/>
                  <a:gd name="T41" fmla="*/ 56 h 81"/>
                  <a:gd name="T42" fmla="*/ 82 w 84"/>
                  <a:gd name="T43" fmla="*/ 48 h 81"/>
                  <a:gd name="T44" fmla="*/ 84 w 84"/>
                  <a:gd name="T45" fmla="*/ 40 h 81"/>
                  <a:gd name="T46" fmla="*/ 82 w 84"/>
                  <a:gd name="T47" fmla="*/ 33 h 81"/>
                  <a:gd name="T48" fmla="*/ 80 w 84"/>
                  <a:gd name="T49" fmla="*/ 25 h 81"/>
                  <a:gd name="T50" fmla="*/ 76 w 84"/>
                  <a:gd name="T51" fmla="*/ 17 h 81"/>
                  <a:gd name="T52" fmla="*/ 70 w 84"/>
                  <a:gd name="T53" fmla="*/ 11 h 81"/>
                  <a:gd name="T54" fmla="*/ 64 w 84"/>
                  <a:gd name="T55" fmla="*/ 5 h 81"/>
                  <a:gd name="T56" fmla="*/ 59 w 84"/>
                  <a:gd name="T57" fmla="*/ 2 h 81"/>
                  <a:gd name="T58" fmla="*/ 51 w 84"/>
                  <a:gd name="T59" fmla="*/ 0 h 81"/>
                  <a:gd name="T60" fmla="*/ 41 w 84"/>
                  <a:gd name="T61" fmla="*/ 0 h 81"/>
                  <a:gd name="T62" fmla="*/ 41 w 84"/>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1">
                    <a:moveTo>
                      <a:pt x="41" y="0"/>
                    </a:moveTo>
                    <a:lnTo>
                      <a:pt x="31" y="0"/>
                    </a:lnTo>
                    <a:lnTo>
                      <a:pt x="22" y="3"/>
                    </a:lnTo>
                    <a:lnTo>
                      <a:pt x="12" y="11"/>
                    </a:lnTo>
                    <a:lnTo>
                      <a:pt x="6" y="19"/>
                    </a:lnTo>
                    <a:lnTo>
                      <a:pt x="2" y="29"/>
                    </a:lnTo>
                    <a:lnTo>
                      <a:pt x="0" y="40"/>
                    </a:lnTo>
                    <a:lnTo>
                      <a:pt x="0" y="48"/>
                    </a:lnTo>
                    <a:lnTo>
                      <a:pt x="4" y="56"/>
                    </a:lnTo>
                    <a:lnTo>
                      <a:pt x="8" y="64"/>
                    </a:lnTo>
                    <a:lnTo>
                      <a:pt x="12" y="69"/>
                    </a:lnTo>
                    <a:lnTo>
                      <a:pt x="18" y="75"/>
                    </a:lnTo>
                    <a:lnTo>
                      <a:pt x="26" y="79"/>
                    </a:lnTo>
                    <a:lnTo>
                      <a:pt x="33" y="81"/>
                    </a:lnTo>
                    <a:lnTo>
                      <a:pt x="41" y="81"/>
                    </a:lnTo>
                    <a:lnTo>
                      <a:pt x="51" y="81"/>
                    </a:lnTo>
                    <a:lnTo>
                      <a:pt x="59" y="79"/>
                    </a:lnTo>
                    <a:lnTo>
                      <a:pt x="64" y="75"/>
                    </a:lnTo>
                    <a:lnTo>
                      <a:pt x="70" y="69"/>
                    </a:lnTo>
                    <a:lnTo>
                      <a:pt x="76" y="64"/>
                    </a:lnTo>
                    <a:lnTo>
                      <a:pt x="80" y="56"/>
                    </a:lnTo>
                    <a:lnTo>
                      <a:pt x="82" y="48"/>
                    </a:lnTo>
                    <a:lnTo>
                      <a:pt x="84" y="40"/>
                    </a:lnTo>
                    <a:lnTo>
                      <a:pt x="82" y="33"/>
                    </a:lnTo>
                    <a:lnTo>
                      <a:pt x="80" y="25"/>
                    </a:lnTo>
                    <a:lnTo>
                      <a:pt x="76" y="17"/>
                    </a:lnTo>
                    <a:lnTo>
                      <a:pt x="70" y="11"/>
                    </a:lnTo>
                    <a:lnTo>
                      <a:pt x="64" y="5"/>
                    </a:lnTo>
                    <a:lnTo>
                      <a:pt x="59" y="2"/>
                    </a:lnTo>
                    <a:lnTo>
                      <a:pt x="51"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4" name="Freeform 92"/>
              <p:cNvSpPr>
                <a:spLocks/>
              </p:cNvSpPr>
              <p:nvPr/>
            </p:nvSpPr>
            <p:spPr bwMode="auto">
              <a:xfrm>
                <a:off x="4802188" y="4743450"/>
                <a:ext cx="66675" cy="66675"/>
              </a:xfrm>
              <a:custGeom>
                <a:avLst/>
                <a:gdLst>
                  <a:gd name="T0" fmla="*/ 41 w 83"/>
                  <a:gd name="T1" fmla="*/ 0 h 83"/>
                  <a:gd name="T2" fmla="*/ 31 w 83"/>
                  <a:gd name="T3" fmla="*/ 2 h 83"/>
                  <a:gd name="T4" fmla="*/ 21 w 83"/>
                  <a:gd name="T5" fmla="*/ 6 h 83"/>
                  <a:gd name="T6" fmla="*/ 12 w 83"/>
                  <a:gd name="T7" fmla="*/ 12 h 83"/>
                  <a:gd name="T8" fmla="*/ 6 w 83"/>
                  <a:gd name="T9" fmla="*/ 21 h 83"/>
                  <a:gd name="T10" fmla="*/ 2 w 83"/>
                  <a:gd name="T11" fmla="*/ 31 h 83"/>
                  <a:gd name="T12" fmla="*/ 0 w 83"/>
                  <a:gd name="T13" fmla="*/ 43 h 83"/>
                  <a:gd name="T14" fmla="*/ 0 w 83"/>
                  <a:gd name="T15" fmla="*/ 50 h 83"/>
                  <a:gd name="T16" fmla="*/ 4 w 83"/>
                  <a:gd name="T17" fmla="*/ 58 h 83"/>
                  <a:gd name="T18" fmla="*/ 8 w 83"/>
                  <a:gd name="T19" fmla="*/ 64 h 83"/>
                  <a:gd name="T20" fmla="*/ 12 w 83"/>
                  <a:gd name="T21" fmla="*/ 72 h 83"/>
                  <a:gd name="T22" fmla="*/ 17 w 83"/>
                  <a:gd name="T23" fmla="*/ 76 h 83"/>
                  <a:gd name="T24" fmla="*/ 25 w 83"/>
                  <a:gd name="T25" fmla="*/ 79 h 83"/>
                  <a:gd name="T26" fmla="*/ 33 w 83"/>
                  <a:gd name="T27" fmla="*/ 81 h 83"/>
                  <a:gd name="T28" fmla="*/ 41 w 83"/>
                  <a:gd name="T29" fmla="*/ 83 h 83"/>
                  <a:gd name="T30" fmla="*/ 50 w 83"/>
                  <a:gd name="T31" fmla="*/ 81 h 83"/>
                  <a:gd name="T32" fmla="*/ 58 w 83"/>
                  <a:gd name="T33" fmla="*/ 79 h 83"/>
                  <a:gd name="T34" fmla="*/ 64 w 83"/>
                  <a:gd name="T35" fmla="*/ 76 h 83"/>
                  <a:gd name="T36" fmla="*/ 70 w 83"/>
                  <a:gd name="T37" fmla="*/ 72 h 83"/>
                  <a:gd name="T38" fmla="*/ 75 w 83"/>
                  <a:gd name="T39" fmla="*/ 64 h 83"/>
                  <a:gd name="T40" fmla="*/ 79 w 83"/>
                  <a:gd name="T41" fmla="*/ 58 h 83"/>
                  <a:gd name="T42" fmla="*/ 81 w 83"/>
                  <a:gd name="T43" fmla="*/ 50 h 83"/>
                  <a:gd name="T44" fmla="*/ 83 w 83"/>
                  <a:gd name="T45" fmla="*/ 43 h 83"/>
                  <a:gd name="T46" fmla="*/ 81 w 83"/>
                  <a:gd name="T47" fmla="*/ 33 h 83"/>
                  <a:gd name="T48" fmla="*/ 79 w 83"/>
                  <a:gd name="T49" fmla="*/ 25 h 83"/>
                  <a:gd name="T50" fmla="*/ 75 w 83"/>
                  <a:gd name="T51" fmla="*/ 19 h 83"/>
                  <a:gd name="T52" fmla="*/ 70 w 83"/>
                  <a:gd name="T53" fmla="*/ 12 h 83"/>
                  <a:gd name="T54" fmla="*/ 64 w 83"/>
                  <a:gd name="T55" fmla="*/ 8 h 83"/>
                  <a:gd name="T56" fmla="*/ 58 w 83"/>
                  <a:gd name="T57" fmla="*/ 4 h 83"/>
                  <a:gd name="T58" fmla="*/ 50 w 83"/>
                  <a:gd name="T59" fmla="*/ 2 h 83"/>
                  <a:gd name="T60" fmla="*/ 41 w 83"/>
                  <a:gd name="T6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83">
                    <a:moveTo>
                      <a:pt x="41" y="0"/>
                    </a:moveTo>
                    <a:lnTo>
                      <a:pt x="31" y="2"/>
                    </a:lnTo>
                    <a:lnTo>
                      <a:pt x="21" y="6"/>
                    </a:lnTo>
                    <a:lnTo>
                      <a:pt x="12" y="12"/>
                    </a:lnTo>
                    <a:lnTo>
                      <a:pt x="6" y="21"/>
                    </a:lnTo>
                    <a:lnTo>
                      <a:pt x="2" y="31"/>
                    </a:lnTo>
                    <a:lnTo>
                      <a:pt x="0" y="43"/>
                    </a:lnTo>
                    <a:lnTo>
                      <a:pt x="0" y="50"/>
                    </a:lnTo>
                    <a:lnTo>
                      <a:pt x="4" y="58"/>
                    </a:lnTo>
                    <a:lnTo>
                      <a:pt x="8" y="64"/>
                    </a:lnTo>
                    <a:lnTo>
                      <a:pt x="12" y="72"/>
                    </a:lnTo>
                    <a:lnTo>
                      <a:pt x="17" y="76"/>
                    </a:lnTo>
                    <a:lnTo>
                      <a:pt x="25" y="79"/>
                    </a:lnTo>
                    <a:lnTo>
                      <a:pt x="33" y="81"/>
                    </a:lnTo>
                    <a:lnTo>
                      <a:pt x="41" y="83"/>
                    </a:lnTo>
                    <a:lnTo>
                      <a:pt x="50" y="81"/>
                    </a:lnTo>
                    <a:lnTo>
                      <a:pt x="58" y="79"/>
                    </a:lnTo>
                    <a:lnTo>
                      <a:pt x="64" y="76"/>
                    </a:lnTo>
                    <a:lnTo>
                      <a:pt x="70" y="72"/>
                    </a:lnTo>
                    <a:lnTo>
                      <a:pt x="75" y="64"/>
                    </a:lnTo>
                    <a:lnTo>
                      <a:pt x="79" y="58"/>
                    </a:lnTo>
                    <a:lnTo>
                      <a:pt x="81" y="50"/>
                    </a:lnTo>
                    <a:lnTo>
                      <a:pt x="83" y="43"/>
                    </a:lnTo>
                    <a:lnTo>
                      <a:pt x="81" y="33"/>
                    </a:lnTo>
                    <a:lnTo>
                      <a:pt x="79" y="25"/>
                    </a:lnTo>
                    <a:lnTo>
                      <a:pt x="75" y="19"/>
                    </a:lnTo>
                    <a:lnTo>
                      <a:pt x="70" y="12"/>
                    </a:lnTo>
                    <a:lnTo>
                      <a:pt x="64" y="8"/>
                    </a:lnTo>
                    <a:lnTo>
                      <a:pt x="58" y="4"/>
                    </a:lnTo>
                    <a:lnTo>
                      <a:pt x="50" y="2"/>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5" name="Freeform 93"/>
              <p:cNvSpPr>
                <a:spLocks/>
              </p:cNvSpPr>
              <p:nvPr/>
            </p:nvSpPr>
            <p:spPr bwMode="auto">
              <a:xfrm>
                <a:off x="4868863" y="4633913"/>
                <a:ext cx="65088" cy="66675"/>
              </a:xfrm>
              <a:custGeom>
                <a:avLst/>
                <a:gdLst>
                  <a:gd name="T0" fmla="*/ 41 w 82"/>
                  <a:gd name="T1" fmla="*/ 0 h 84"/>
                  <a:gd name="T2" fmla="*/ 29 w 82"/>
                  <a:gd name="T3" fmla="*/ 2 h 84"/>
                  <a:gd name="T4" fmla="*/ 20 w 82"/>
                  <a:gd name="T5" fmla="*/ 6 h 84"/>
                  <a:gd name="T6" fmla="*/ 12 w 82"/>
                  <a:gd name="T7" fmla="*/ 12 h 84"/>
                  <a:gd name="T8" fmla="*/ 4 w 82"/>
                  <a:gd name="T9" fmla="*/ 22 h 84"/>
                  <a:gd name="T10" fmla="*/ 0 w 82"/>
                  <a:gd name="T11" fmla="*/ 31 h 84"/>
                  <a:gd name="T12" fmla="*/ 0 w 82"/>
                  <a:gd name="T13" fmla="*/ 43 h 84"/>
                  <a:gd name="T14" fmla="*/ 0 w 82"/>
                  <a:gd name="T15" fmla="*/ 51 h 84"/>
                  <a:gd name="T16" fmla="*/ 2 w 82"/>
                  <a:gd name="T17" fmla="*/ 58 h 84"/>
                  <a:gd name="T18" fmla="*/ 6 w 82"/>
                  <a:gd name="T19" fmla="*/ 64 h 84"/>
                  <a:gd name="T20" fmla="*/ 12 w 82"/>
                  <a:gd name="T21" fmla="*/ 70 h 84"/>
                  <a:gd name="T22" fmla="*/ 18 w 82"/>
                  <a:gd name="T23" fmla="*/ 76 h 84"/>
                  <a:gd name="T24" fmla="*/ 25 w 82"/>
                  <a:gd name="T25" fmla="*/ 80 h 84"/>
                  <a:gd name="T26" fmla="*/ 33 w 82"/>
                  <a:gd name="T27" fmla="*/ 82 h 84"/>
                  <a:gd name="T28" fmla="*/ 41 w 82"/>
                  <a:gd name="T29" fmla="*/ 84 h 84"/>
                  <a:gd name="T30" fmla="*/ 49 w 82"/>
                  <a:gd name="T31" fmla="*/ 82 h 84"/>
                  <a:gd name="T32" fmla="*/ 56 w 82"/>
                  <a:gd name="T33" fmla="*/ 80 h 84"/>
                  <a:gd name="T34" fmla="*/ 64 w 82"/>
                  <a:gd name="T35" fmla="*/ 76 h 84"/>
                  <a:gd name="T36" fmla="*/ 70 w 82"/>
                  <a:gd name="T37" fmla="*/ 70 h 84"/>
                  <a:gd name="T38" fmla="*/ 76 w 82"/>
                  <a:gd name="T39" fmla="*/ 64 h 84"/>
                  <a:gd name="T40" fmla="*/ 80 w 82"/>
                  <a:gd name="T41" fmla="*/ 58 h 84"/>
                  <a:gd name="T42" fmla="*/ 82 w 82"/>
                  <a:gd name="T43" fmla="*/ 51 h 84"/>
                  <a:gd name="T44" fmla="*/ 82 w 82"/>
                  <a:gd name="T45" fmla="*/ 43 h 84"/>
                  <a:gd name="T46" fmla="*/ 82 w 82"/>
                  <a:gd name="T47" fmla="*/ 33 h 84"/>
                  <a:gd name="T48" fmla="*/ 80 w 82"/>
                  <a:gd name="T49" fmla="*/ 25 h 84"/>
                  <a:gd name="T50" fmla="*/ 76 w 82"/>
                  <a:gd name="T51" fmla="*/ 20 h 84"/>
                  <a:gd name="T52" fmla="*/ 70 w 82"/>
                  <a:gd name="T53" fmla="*/ 12 h 84"/>
                  <a:gd name="T54" fmla="*/ 64 w 82"/>
                  <a:gd name="T55" fmla="*/ 8 h 84"/>
                  <a:gd name="T56" fmla="*/ 56 w 82"/>
                  <a:gd name="T57" fmla="*/ 4 h 84"/>
                  <a:gd name="T58" fmla="*/ 49 w 82"/>
                  <a:gd name="T59" fmla="*/ 2 h 84"/>
                  <a:gd name="T60" fmla="*/ 41 w 82"/>
                  <a:gd name="T61" fmla="*/ 0 h 84"/>
                  <a:gd name="T62" fmla="*/ 41 w 82"/>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4">
                    <a:moveTo>
                      <a:pt x="41" y="0"/>
                    </a:moveTo>
                    <a:lnTo>
                      <a:pt x="29" y="2"/>
                    </a:lnTo>
                    <a:lnTo>
                      <a:pt x="20" y="6"/>
                    </a:lnTo>
                    <a:lnTo>
                      <a:pt x="12" y="12"/>
                    </a:lnTo>
                    <a:lnTo>
                      <a:pt x="4" y="22"/>
                    </a:lnTo>
                    <a:lnTo>
                      <a:pt x="0" y="31"/>
                    </a:lnTo>
                    <a:lnTo>
                      <a:pt x="0" y="43"/>
                    </a:lnTo>
                    <a:lnTo>
                      <a:pt x="0" y="51"/>
                    </a:lnTo>
                    <a:lnTo>
                      <a:pt x="2" y="58"/>
                    </a:lnTo>
                    <a:lnTo>
                      <a:pt x="6" y="64"/>
                    </a:lnTo>
                    <a:lnTo>
                      <a:pt x="12" y="70"/>
                    </a:lnTo>
                    <a:lnTo>
                      <a:pt x="18" y="76"/>
                    </a:lnTo>
                    <a:lnTo>
                      <a:pt x="25" y="80"/>
                    </a:lnTo>
                    <a:lnTo>
                      <a:pt x="33" y="82"/>
                    </a:lnTo>
                    <a:lnTo>
                      <a:pt x="41" y="84"/>
                    </a:lnTo>
                    <a:lnTo>
                      <a:pt x="49" y="82"/>
                    </a:lnTo>
                    <a:lnTo>
                      <a:pt x="56" y="80"/>
                    </a:lnTo>
                    <a:lnTo>
                      <a:pt x="64" y="76"/>
                    </a:lnTo>
                    <a:lnTo>
                      <a:pt x="70" y="70"/>
                    </a:lnTo>
                    <a:lnTo>
                      <a:pt x="76" y="64"/>
                    </a:lnTo>
                    <a:lnTo>
                      <a:pt x="80" y="58"/>
                    </a:lnTo>
                    <a:lnTo>
                      <a:pt x="82" y="51"/>
                    </a:lnTo>
                    <a:lnTo>
                      <a:pt x="82" y="43"/>
                    </a:lnTo>
                    <a:lnTo>
                      <a:pt x="82" y="33"/>
                    </a:lnTo>
                    <a:lnTo>
                      <a:pt x="80" y="25"/>
                    </a:lnTo>
                    <a:lnTo>
                      <a:pt x="76" y="20"/>
                    </a:lnTo>
                    <a:lnTo>
                      <a:pt x="70" y="12"/>
                    </a:lnTo>
                    <a:lnTo>
                      <a:pt x="64" y="8"/>
                    </a:lnTo>
                    <a:lnTo>
                      <a:pt x="56" y="4"/>
                    </a:lnTo>
                    <a:lnTo>
                      <a:pt x="49"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6" name="Freeform 94"/>
              <p:cNvSpPr>
                <a:spLocks/>
              </p:cNvSpPr>
              <p:nvPr/>
            </p:nvSpPr>
            <p:spPr bwMode="auto">
              <a:xfrm>
                <a:off x="4919663" y="4314825"/>
                <a:ext cx="66675" cy="65088"/>
              </a:xfrm>
              <a:custGeom>
                <a:avLst/>
                <a:gdLst>
                  <a:gd name="T0" fmla="*/ 43 w 83"/>
                  <a:gd name="T1" fmla="*/ 0 h 81"/>
                  <a:gd name="T2" fmla="*/ 31 w 83"/>
                  <a:gd name="T3" fmla="*/ 2 h 81"/>
                  <a:gd name="T4" fmla="*/ 21 w 83"/>
                  <a:gd name="T5" fmla="*/ 5 h 81"/>
                  <a:gd name="T6" fmla="*/ 14 w 83"/>
                  <a:gd name="T7" fmla="*/ 11 h 81"/>
                  <a:gd name="T8" fmla="*/ 6 w 83"/>
                  <a:gd name="T9" fmla="*/ 19 h 81"/>
                  <a:gd name="T10" fmla="*/ 2 w 83"/>
                  <a:gd name="T11" fmla="*/ 29 h 81"/>
                  <a:gd name="T12" fmla="*/ 0 w 83"/>
                  <a:gd name="T13" fmla="*/ 40 h 81"/>
                  <a:gd name="T14" fmla="*/ 2 w 83"/>
                  <a:gd name="T15" fmla="*/ 48 h 81"/>
                  <a:gd name="T16" fmla="*/ 4 w 83"/>
                  <a:gd name="T17" fmla="*/ 56 h 81"/>
                  <a:gd name="T18" fmla="*/ 8 w 83"/>
                  <a:gd name="T19" fmla="*/ 64 h 81"/>
                  <a:gd name="T20" fmla="*/ 14 w 83"/>
                  <a:gd name="T21" fmla="*/ 69 h 81"/>
                  <a:gd name="T22" fmla="*/ 20 w 83"/>
                  <a:gd name="T23" fmla="*/ 75 h 81"/>
                  <a:gd name="T24" fmla="*/ 27 w 83"/>
                  <a:gd name="T25" fmla="*/ 79 h 81"/>
                  <a:gd name="T26" fmla="*/ 35 w 83"/>
                  <a:gd name="T27" fmla="*/ 81 h 81"/>
                  <a:gd name="T28" fmla="*/ 43 w 83"/>
                  <a:gd name="T29" fmla="*/ 81 h 81"/>
                  <a:gd name="T30" fmla="*/ 50 w 83"/>
                  <a:gd name="T31" fmla="*/ 81 h 81"/>
                  <a:gd name="T32" fmla="*/ 58 w 83"/>
                  <a:gd name="T33" fmla="*/ 79 h 81"/>
                  <a:gd name="T34" fmla="*/ 66 w 83"/>
                  <a:gd name="T35" fmla="*/ 75 h 81"/>
                  <a:gd name="T36" fmla="*/ 72 w 83"/>
                  <a:gd name="T37" fmla="*/ 69 h 81"/>
                  <a:gd name="T38" fmla="*/ 76 w 83"/>
                  <a:gd name="T39" fmla="*/ 64 h 81"/>
                  <a:gd name="T40" fmla="*/ 80 w 83"/>
                  <a:gd name="T41" fmla="*/ 56 h 81"/>
                  <a:gd name="T42" fmla="*/ 83 w 83"/>
                  <a:gd name="T43" fmla="*/ 48 h 81"/>
                  <a:gd name="T44" fmla="*/ 83 w 83"/>
                  <a:gd name="T45" fmla="*/ 40 h 81"/>
                  <a:gd name="T46" fmla="*/ 83 w 83"/>
                  <a:gd name="T47" fmla="*/ 33 h 81"/>
                  <a:gd name="T48" fmla="*/ 80 w 83"/>
                  <a:gd name="T49" fmla="*/ 25 h 81"/>
                  <a:gd name="T50" fmla="*/ 76 w 83"/>
                  <a:gd name="T51" fmla="*/ 17 h 81"/>
                  <a:gd name="T52" fmla="*/ 72 w 83"/>
                  <a:gd name="T53" fmla="*/ 11 h 81"/>
                  <a:gd name="T54" fmla="*/ 66 w 83"/>
                  <a:gd name="T55" fmla="*/ 5 h 81"/>
                  <a:gd name="T56" fmla="*/ 58 w 83"/>
                  <a:gd name="T57" fmla="*/ 2 h 81"/>
                  <a:gd name="T58" fmla="*/ 50 w 83"/>
                  <a:gd name="T59" fmla="*/ 0 h 81"/>
                  <a:gd name="T60" fmla="*/ 43 w 83"/>
                  <a:gd name="T6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3" h="81">
                    <a:moveTo>
                      <a:pt x="43" y="0"/>
                    </a:moveTo>
                    <a:lnTo>
                      <a:pt x="31" y="2"/>
                    </a:lnTo>
                    <a:lnTo>
                      <a:pt x="21" y="5"/>
                    </a:lnTo>
                    <a:lnTo>
                      <a:pt x="14" y="11"/>
                    </a:lnTo>
                    <a:lnTo>
                      <a:pt x="6" y="19"/>
                    </a:lnTo>
                    <a:lnTo>
                      <a:pt x="2" y="29"/>
                    </a:lnTo>
                    <a:lnTo>
                      <a:pt x="0" y="40"/>
                    </a:lnTo>
                    <a:lnTo>
                      <a:pt x="2" y="48"/>
                    </a:lnTo>
                    <a:lnTo>
                      <a:pt x="4" y="56"/>
                    </a:lnTo>
                    <a:lnTo>
                      <a:pt x="8" y="64"/>
                    </a:lnTo>
                    <a:lnTo>
                      <a:pt x="14" y="69"/>
                    </a:lnTo>
                    <a:lnTo>
                      <a:pt x="20" y="75"/>
                    </a:lnTo>
                    <a:lnTo>
                      <a:pt x="27" y="79"/>
                    </a:lnTo>
                    <a:lnTo>
                      <a:pt x="35" y="81"/>
                    </a:lnTo>
                    <a:lnTo>
                      <a:pt x="43" y="81"/>
                    </a:lnTo>
                    <a:lnTo>
                      <a:pt x="50" y="81"/>
                    </a:lnTo>
                    <a:lnTo>
                      <a:pt x="58" y="79"/>
                    </a:lnTo>
                    <a:lnTo>
                      <a:pt x="66" y="75"/>
                    </a:lnTo>
                    <a:lnTo>
                      <a:pt x="72" y="69"/>
                    </a:lnTo>
                    <a:lnTo>
                      <a:pt x="76" y="64"/>
                    </a:lnTo>
                    <a:lnTo>
                      <a:pt x="80" y="56"/>
                    </a:lnTo>
                    <a:lnTo>
                      <a:pt x="83" y="48"/>
                    </a:lnTo>
                    <a:lnTo>
                      <a:pt x="83" y="40"/>
                    </a:lnTo>
                    <a:lnTo>
                      <a:pt x="83" y="33"/>
                    </a:lnTo>
                    <a:lnTo>
                      <a:pt x="80" y="25"/>
                    </a:lnTo>
                    <a:lnTo>
                      <a:pt x="76" y="17"/>
                    </a:lnTo>
                    <a:lnTo>
                      <a:pt x="72" y="11"/>
                    </a:lnTo>
                    <a:lnTo>
                      <a:pt x="66" y="5"/>
                    </a:lnTo>
                    <a:lnTo>
                      <a:pt x="58" y="2"/>
                    </a:lnTo>
                    <a:lnTo>
                      <a:pt x="50"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7" name="Freeform 95"/>
              <p:cNvSpPr>
                <a:spLocks/>
              </p:cNvSpPr>
              <p:nvPr/>
            </p:nvSpPr>
            <p:spPr bwMode="auto">
              <a:xfrm>
                <a:off x="5214938" y="4303713"/>
                <a:ext cx="66675" cy="65088"/>
              </a:xfrm>
              <a:custGeom>
                <a:avLst/>
                <a:gdLst>
                  <a:gd name="T0" fmla="*/ 41 w 83"/>
                  <a:gd name="T1" fmla="*/ 0 h 81"/>
                  <a:gd name="T2" fmla="*/ 31 w 83"/>
                  <a:gd name="T3" fmla="*/ 0 h 81"/>
                  <a:gd name="T4" fmla="*/ 21 w 83"/>
                  <a:gd name="T5" fmla="*/ 4 h 81"/>
                  <a:gd name="T6" fmla="*/ 12 w 83"/>
                  <a:gd name="T7" fmla="*/ 12 h 81"/>
                  <a:gd name="T8" fmla="*/ 6 w 83"/>
                  <a:gd name="T9" fmla="*/ 19 h 81"/>
                  <a:gd name="T10" fmla="*/ 2 w 83"/>
                  <a:gd name="T11" fmla="*/ 29 h 81"/>
                  <a:gd name="T12" fmla="*/ 0 w 83"/>
                  <a:gd name="T13" fmla="*/ 41 h 81"/>
                  <a:gd name="T14" fmla="*/ 0 w 83"/>
                  <a:gd name="T15" fmla="*/ 49 h 81"/>
                  <a:gd name="T16" fmla="*/ 4 w 83"/>
                  <a:gd name="T17" fmla="*/ 56 h 81"/>
                  <a:gd name="T18" fmla="*/ 8 w 83"/>
                  <a:gd name="T19" fmla="*/ 64 h 81"/>
                  <a:gd name="T20" fmla="*/ 12 w 83"/>
                  <a:gd name="T21" fmla="*/ 70 h 81"/>
                  <a:gd name="T22" fmla="*/ 17 w 83"/>
                  <a:gd name="T23" fmla="*/ 76 h 81"/>
                  <a:gd name="T24" fmla="*/ 25 w 83"/>
                  <a:gd name="T25" fmla="*/ 80 h 81"/>
                  <a:gd name="T26" fmla="*/ 33 w 83"/>
                  <a:gd name="T27" fmla="*/ 81 h 81"/>
                  <a:gd name="T28" fmla="*/ 41 w 83"/>
                  <a:gd name="T29" fmla="*/ 81 h 81"/>
                  <a:gd name="T30" fmla="*/ 50 w 83"/>
                  <a:gd name="T31" fmla="*/ 81 h 81"/>
                  <a:gd name="T32" fmla="*/ 56 w 83"/>
                  <a:gd name="T33" fmla="*/ 80 h 81"/>
                  <a:gd name="T34" fmla="*/ 64 w 83"/>
                  <a:gd name="T35" fmla="*/ 76 h 81"/>
                  <a:gd name="T36" fmla="*/ 70 w 83"/>
                  <a:gd name="T37" fmla="*/ 70 h 81"/>
                  <a:gd name="T38" fmla="*/ 76 w 83"/>
                  <a:gd name="T39" fmla="*/ 64 h 81"/>
                  <a:gd name="T40" fmla="*/ 79 w 83"/>
                  <a:gd name="T41" fmla="*/ 56 h 81"/>
                  <a:gd name="T42" fmla="*/ 81 w 83"/>
                  <a:gd name="T43" fmla="*/ 49 h 81"/>
                  <a:gd name="T44" fmla="*/ 83 w 83"/>
                  <a:gd name="T45" fmla="*/ 41 h 81"/>
                  <a:gd name="T46" fmla="*/ 81 w 83"/>
                  <a:gd name="T47" fmla="*/ 33 h 81"/>
                  <a:gd name="T48" fmla="*/ 79 w 83"/>
                  <a:gd name="T49" fmla="*/ 25 h 81"/>
                  <a:gd name="T50" fmla="*/ 76 w 83"/>
                  <a:gd name="T51" fmla="*/ 17 h 81"/>
                  <a:gd name="T52" fmla="*/ 70 w 83"/>
                  <a:gd name="T53" fmla="*/ 12 h 81"/>
                  <a:gd name="T54" fmla="*/ 64 w 83"/>
                  <a:gd name="T55" fmla="*/ 6 h 81"/>
                  <a:gd name="T56" fmla="*/ 56 w 83"/>
                  <a:gd name="T57" fmla="*/ 2 h 81"/>
                  <a:gd name="T58" fmla="*/ 50 w 83"/>
                  <a:gd name="T59" fmla="*/ 0 h 81"/>
                  <a:gd name="T60" fmla="*/ 41 w 83"/>
                  <a:gd name="T61" fmla="*/ 0 h 81"/>
                  <a:gd name="T62" fmla="*/ 41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1" y="0"/>
                    </a:moveTo>
                    <a:lnTo>
                      <a:pt x="31" y="0"/>
                    </a:lnTo>
                    <a:lnTo>
                      <a:pt x="21" y="4"/>
                    </a:lnTo>
                    <a:lnTo>
                      <a:pt x="12" y="12"/>
                    </a:lnTo>
                    <a:lnTo>
                      <a:pt x="6" y="19"/>
                    </a:lnTo>
                    <a:lnTo>
                      <a:pt x="2" y="29"/>
                    </a:lnTo>
                    <a:lnTo>
                      <a:pt x="0" y="41"/>
                    </a:lnTo>
                    <a:lnTo>
                      <a:pt x="0" y="49"/>
                    </a:lnTo>
                    <a:lnTo>
                      <a:pt x="4" y="56"/>
                    </a:lnTo>
                    <a:lnTo>
                      <a:pt x="8" y="64"/>
                    </a:lnTo>
                    <a:lnTo>
                      <a:pt x="12" y="70"/>
                    </a:lnTo>
                    <a:lnTo>
                      <a:pt x="17" y="76"/>
                    </a:lnTo>
                    <a:lnTo>
                      <a:pt x="25" y="80"/>
                    </a:lnTo>
                    <a:lnTo>
                      <a:pt x="33" y="81"/>
                    </a:lnTo>
                    <a:lnTo>
                      <a:pt x="41" y="81"/>
                    </a:lnTo>
                    <a:lnTo>
                      <a:pt x="50" y="81"/>
                    </a:lnTo>
                    <a:lnTo>
                      <a:pt x="56" y="80"/>
                    </a:lnTo>
                    <a:lnTo>
                      <a:pt x="64" y="76"/>
                    </a:lnTo>
                    <a:lnTo>
                      <a:pt x="70" y="70"/>
                    </a:lnTo>
                    <a:lnTo>
                      <a:pt x="76" y="64"/>
                    </a:lnTo>
                    <a:lnTo>
                      <a:pt x="79" y="56"/>
                    </a:lnTo>
                    <a:lnTo>
                      <a:pt x="81" y="49"/>
                    </a:lnTo>
                    <a:lnTo>
                      <a:pt x="83" y="41"/>
                    </a:lnTo>
                    <a:lnTo>
                      <a:pt x="81" y="33"/>
                    </a:lnTo>
                    <a:lnTo>
                      <a:pt x="79" y="25"/>
                    </a:lnTo>
                    <a:lnTo>
                      <a:pt x="76" y="17"/>
                    </a:lnTo>
                    <a:lnTo>
                      <a:pt x="70" y="12"/>
                    </a:lnTo>
                    <a:lnTo>
                      <a:pt x="64" y="6"/>
                    </a:lnTo>
                    <a:lnTo>
                      <a:pt x="56" y="2"/>
                    </a:lnTo>
                    <a:lnTo>
                      <a:pt x="50"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8" name="Freeform 96"/>
              <p:cNvSpPr>
                <a:spLocks/>
              </p:cNvSpPr>
              <p:nvPr/>
            </p:nvSpPr>
            <p:spPr bwMode="auto">
              <a:xfrm>
                <a:off x="5218113" y="4343400"/>
                <a:ext cx="65088" cy="63500"/>
              </a:xfrm>
              <a:custGeom>
                <a:avLst/>
                <a:gdLst>
                  <a:gd name="T0" fmla="*/ 41 w 81"/>
                  <a:gd name="T1" fmla="*/ 0 h 81"/>
                  <a:gd name="T2" fmla="*/ 29 w 81"/>
                  <a:gd name="T3" fmla="*/ 0 h 81"/>
                  <a:gd name="T4" fmla="*/ 19 w 81"/>
                  <a:gd name="T5" fmla="*/ 3 h 81"/>
                  <a:gd name="T6" fmla="*/ 12 w 81"/>
                  <a:gd name="T7" fmla="*/ 11 h 81"/>
                  <a:gd name="T8" fmla="*/ 4 w 81"/>
                  <a:gd name="T9" fmla="*/ 19 h 81"/>
                  <a:gd name="T10" fmla="*/ 0 w 81"/>
                  <a:gd name="T11" fmla="*/ 29 h 81"/>
                  <a:gd name="T12" fmla="*/ 0 w 81"/>
                  <a:gd name="T13" fmla="*/ 40 h 81"/>
                  <a:gd name="T14" fmla="*/ 0 w 81"/>
                  <a:gd name="T15" fmla="*/ 48 h 81"/>
                  <a:gd name="T16" fmla="*/ 2 w 81"/>
                  <a:gd name="T17" fmla="*/ 56 h 81"/>
                  <a:gd name="T18" fmla="*/ 6 w 81"/>
                  <a:gd name="T19" fmla="*/ 64 h 81"/>
                  <a:gd name="T20" fmla="*/ 12 w 81"/>
                  <a:gd name="T21" fmla="*/ 69 h 81"/>
                  <a:gd name="T22" fmla="*/ 17 w 81"/>
                  <a:gd name="T23" fmla="*/ 75 h 81"/>
                  <a:gd name="T24" fmla="*/ 25 w 81"/>
                  <a:gd name="T25" fmla="*/ 79 h 81"/>
                  <a:gd name="T26" fmla="*/ 33 w 81"/>
                  <a:gd name="T27" fmla="*/ 81 h 81"/>
                  <a:gd name="T28" fmla="*/ 41 w 81"/>
                  <a:gd name="T29" fmla="*/ 81 h 81"/>
                  <a:gd name="T30" fmla="*/ 48 w 81"/>
                  <a:gd name="T31" fmla="*/ 81 h 81"/>
                  <a:gd name="T32" fmla="*/ 56 w 81"/>
                  <a:gd name="T33" fmla="*/ 79 h 81"/>
                  <a:gd name="T34" fmla="*/ 64 w 81"/>
                  <a:gd name="T35" fmla="*/ 75 h 81"/>
                  <a:gd name="T36" fmla="*/ 70 w 81"/>
                  <a:gd name="T37" fmla="*/ 69 h 81"/>
                  <a:gd name="T38" fmla="*/ 75 w 81"/>
                  <a:gd name="T39" fmla="*/ 64 h 81"/>
                  <a:gd name="T40" fmla="*/ 79 w 81"/>
                  <a:gd name="T41" fmla="*/ 56 h 81"/>
                  <a:gd name="T42" fmla="*/ 81 w 81"/>
                  <a:gd name="T43" fmla="*/ 48 h 81"/>
                  <a:gd name="T44" fmla="*/ 81 w 81"/>
                  <a:gd name="T45" fmla="*/ 40 h 81"/>
                  <a:gd name="T46" fmla="*/ 81 w 81"/>
                  <a:gd name="T47" fmla="*/ 32 h 81"/>
                  <a:gd name="T48" fmla="*/ 79 w 81"/>
                  <a:gd name="T49" fmla="*/ 25 h 81"/>
                  <a:gd name="T50" fmla="*/ 75 w 81"/>
                  <a:gd name="T51" fmla="*/ 17 h 81"/>
                  <a:gd name="T52" fmla="*/ 70 w 81"/>
                  <a:gd name="T53" fmla="*/ 11 h 81"/>
                  <a:gd name="T54" fmla="*/ 64 w 81"/>
                  <a:gd name="T55" fmla="*/ 5 h 81"/>
                  <a:gd name="T56" fmla="*/ 56 w 81"/>
                  <a:gd name="T57" fmla="*/ 1 h 81"/>
                  <a:gd name="T58" fmla="*/ 48 w 81"/>
                  <a:gd name="T59" fmla="*/ 0 h 81"/>
                  <a:gd name="T60" fmla="*/ 41 w 81"/>
                  <a:gd name="T6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1">
                    <a:moveTo>
                      <a:pt x="41" y="0"/>
                    </a:moveTo>
                    <a:lnTo>
                      <a:pt x="29" y="0"/>
                    </a:lnTo>
                    <a:lnTo>
                      <a:pt x="19" y="3"/>
                    </a:lnTo>
                    <a:lnTo>
                      <a:pt x="12" y="11"/>
                    </a:lnTo>
                    <a:lnTo>
                      <a:pt x="4" y="19"/>
                    </a:lnTo>
                    <a:lnTo>
                      <a:pt x="0" y="29"/>
                    </a:lnTo>
                    <a:lnTo>
                      <a:pt x="0" y="40"/>
                    </a:lnTo>
                    <a:lnTo>
                      <a:pt x="0" y="48"/>
                    </a:lnTo>
                    <a:lnTo>
                      <a:pt x="2" y="56"/>
                    </a:lnTo>
                    <a:lnTo>
                      <a:pt x="6" y="64"/>
                    </a:lnTo>
                    <a:lnTo>
                      <a:pt x="12" y="69"/>
                    </a:lnTo>
                    <a:lnTo>
                      <a:pt x="17" y="75"/>
                    </a:lnTo>
                    <a:lnTo>
                      <a:pt x="25" y="79"/>
                    </a:lnTo>
                    <a:lnTo>
                      <a:pt x="33" y="81"/>
                    </a:lnTo>
                    <a:lnTo>
                      <a:pt x="41" y="81"/>
                    </a:lnTo>
                    <a:lnTo>
                      <a:pt x="48" y="81"/>
                    </a:lnTo>
                    <a:lnTo>
                      <a:pt x="56" y="79"/>
                    </a:lnTo>
                    <a:lnTo>
                      <a:pt x="64" y="75"/>
                    </a:lnTo>
                    <a:lnTo>
                      <a:pt x="70" y="69"/>
                    </a:lnTo>
                    <a:lnTo>
                      <a:pt x="75" y="64"/>
                    </a:lnTo>
                    <a:lnTo>
                      <a:pt x="79" y="56"/>
                    </a:lnTo>
                    <a:lnTo>
                      <a:pt x="81" y="48"/>
                    </a:lnTo>
                    <a:lnTo>
                      <a:pt x="81" y="40"/>
                    </a:lnTo>
                    <a:lnTo>
                      <a:pt x="81" y="32"/>
                    </a:lnTo>
                    <a:lnTo>
                      <a:pt x="79" y="25"/>
                    </a:lnTo>
                    <a:lnTo>
                      <a:pt x="75" y="17"/>
                    </a:lnTo>
                    <a:lnTo>
                      <a:pt x="70" y="11"/>
                    </a:lnTo>
                    <a:lnTo>
                      <a:pt x="64" y="5"/>
                    </a:lnTo>
                    <a:lnTo>
                      <a:pt x="56" y="1"/>
                    </a:lnTo>
                    <a:lnTo>
                      <a:pt x="48"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59" name="Freeform 97"/>
              <p:cNvSpPr>
                <a:spLocks/>
              </p:cNvSpPr>
              <p:nvPr/>
            </p:nvSpPr>
            <p:spPr bwMode="auto">
              <a:xfrm>
                <a:off x="4781550" y="4933950"/>
                <a:ext cx="65088" cy="66675"/>
              </a:xfrm>
              <a:custGeom>
                <a:avLst/>
                <a:gdLst>
                  <a:gd name="T0" fmla="*/ 40 w 81"/>
                  <a:gd name="T1" fmla="*/ 0 h 84"/>
                  <a:gd name="T2" fmla="*/ 31 w 81"/>
                  <a:gd name="T3" fmla="*/ 2 h 84"/>
                  <a:gd name="T4" fmla="*/ 19 w 81"/>
                  <a:gd name="T5" fmla="*/ 6 h 84"/>
                  <a:gd name="T6" fmla="*/ 11 w 81"/>
                  <a:gd name="T7" fmla="*/ 12 h 84"/>
                  <a:gd name="T8" fmla="*/ 6 w 81"/>
                  <a:gd name="T9" fmla="*/ 22 h 84"/>
                  <a:gd name="T10" fmla="*/ 2 w 81"/>
                  <a:gd name="T11" fmla="*/ 32 h 84"/>
                  <a:gd name="T12" fmla="*/ 0 w 81"/>
                  <a:gd name="T13" fmla="*/ 43 h 84"/>
                  <a:gd name="T14" fmla="*/ 0 w 81"/>
                  <a:gd name="T15" fmla="*/ 51 h 84"/>
                  <a:gd name="T16" fmla="*/ 2 w 81"/>
                  <a:gd name="T17" fmla="*/ 59 h 84"/>
                  <a:gd name="T18" fmla="*/ 6 w 81"/>
                  <a:gd name="T19" fmla="*/ 65 h 84"/>
                  <a:gd name="T20" fmla="*/ 11 w 81"/>
                  <a:gd name="T21" fmla="*/ 72 h 84"/>
                  <a:gd name="T22" fmla="*/ 17 w 81"/>
                  <a:gd name="T23" fmla="*/ 76 h 84"/>
                  <a:gd name="T24" fmla="*/ 25 w 81"/>
                  <a:gd name="T25" fmla="*/ 80 h 84"/>
                  <a:gd name="T26" fmla="*/ 33 w 81"/>
                  <a:gd name="T27" fmla="*/ 82 h 84"/>
                  <a:gd name="T28" fmla="*/ 40 w 81"/>
                  <a:gd name="T29" fmla="*/ 84 h 84"/>
                  <a:gd name="T30" fmla="*/ 48 w 81"/>
                  <a:gd name="T31" fmla="*/ 82 h 84"/>
                  <a:gd name="T32" fmla="*/ 56 w 81"/>
                  <a:gd name="T33" fmla="*/ 80 h 84"/>
                  <a:gd name="T34" fmla="*/ 64 w 81"/>
                  <a:gd name="T35" fmla="*/ 76 h 84"/>
                  <a:gd name="T36" fmla="*/ 70 w 81"/>
                  <a:gd name="T37" fmla="*/ 72 h 84"/>
                  <a:gd name="T38" fmla="*/ 75 w 81"/>
                  <a:gd name="T39" fmla="*/ 65 h 84"/>
                  <a:gd name="T40" fmla="*/ 79 w 81"/>
                  <a:gd name="T41" fmla="*/ 59 h 84"/>
                  <a:gd name="T42" fmla="*/ 81 w 81"/>
                  <a:gd name="T43" fmla="*/ 51 h 84"/>
                  <a:gd name="T44" fmla="*/ 81 w 81"/>
                  <a:gd name="T45" fmla="*/ 43 h 84"/>
                  <a:gd name="T46" fmla="*/ 81 w 81"/>
                  <a:gd name="T47" fmla="*/ 33 h 84"/>
                  <a:gd name="T48" fmla="*/ 79 w 81"/>
                  <a:gd name="T49" fmla="*/ 26 h 84"/>
                  <a:gd name="T50" fmla="*/ 75 w 81"/>
                  <a:gd name="T51" fmla="*/ 20 h 84"/>
                  <a:gd name="T52" fmla="*/ 70 w 81"/>
                  <a:gd name="T53" fmla="*/ 12 h 84"/>
                  <a:gd name="T54" fmla="*/ 64 w 81"/>
                  <a:gd name="T55" fmla="*/ 8 h 84"/>
                  <a:gd name="T56" fmla="*/ 56 w 81"/>
                  <a:gd name="T57" fmla="*/ 4 h 84"/>
                  <a:gd name="T58" fmla="*/ 48 w 81"/>
                  <a:gd name="T59" fmla="*/ 2 h 84"/>
                  <a:gd name="T60" fmla="*/ 40 w 81"/>
                  <a:gd name="T61" fmla="*/ 0 h 84"/>
                  <a:gd name="T62" fmla="*/ 40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0" y="0"/>
                    </a:moveTo>
                    <a:lnTo>
                      <a:pt x="31" y="2"/>
                    </a:lnTo>
                    <a:lnTo>
                      <a:pt x="19" y="6"/>
                    </a:lnTo>
                    <a:lnTo>
                      <a:pt x="11" y="12"/>
                    </a:lnTo>
                    <a:lnTo>
                      <a:pt x="6" y="22"/>
                    </a:lnTo>
                    <a:lnTo>
                      <a:pt x="2" y="32"/>
                    </a:lnTo>
                    <a:lnTo>
                      <a:pt x="0" y="43"/>
                    </a:lnTo>
                    <a:lnTo>
                      <a:pt x="0" y="51"/>
                    </a:lnTo>
                    <a:lnTo>
                      <a:pt x="2" y="59"/>
                    </a:lnTo>
                    <a:lnTo>
                      <a:pt x="6" y="65"/>
                    </a:lnTo>
                    <a:lnTo>
                      <a:pt x="11" y="72"/>
                    </a:lnTo>
                    <a:lnTo>
                      <a:pt x="17" y="76"/>
                    </a:lnTo>
                    <a:lnTo>
                      <a:pt x="25" y="80"/>
                    </a:lnTo>
                    <a:lnTo>
                      <a:pt x="33" y="82"/>
                    </a:lnTo>
                    <a:lnTo>
                      <a:pt x="40" y="84"/>
                    </a:lnTo>
                    <a:lnTo>
                      <a:pt x="48" y="82"/>
                    </a:lnTo>
                    <a:lnTo>
                      <a:pt x="56" y="80"/>
                    </a:lnTo>
                    <a:lnTo>
                      <a:pt x="64" y="76"/>
                    </a:lnTo>
                    <a:lnTo>
                      <a:pt x="70" y="72"/>
                    </a:lnTo>
                    <a:lnTo>
                      <a:pt x="75" y="65"/>
                    </a:lnTo>
                    <a:lnTo>
                      <a:pt x="79" y="59"/>
                    </a:lnTo>
                    <a:lnTo>
                      <a:pt x="81" y="51"/>
                    </a:lnTo>
                    <a:lnTo>
                      <a:pt x="81" y="43"/>
                    </a:lnTo>
                    <a:lnTo>
                      <a:pt x="81" y="33"/>
                    </a:lnTo>
                    <a:lnTo>
                      <a:pt x="79" y="26"/>
                    </a:lnTo>
                    <a:lnTo>
                      <a:pt x="75" y="20"/>
                    </a:lnTo>
                    <a:lnTo>
                      <a:pt x="70" y="12"/>
                    </a:lnTo>
                    <a:lnTo>
                      <a:pt x="64" y="8"/>
                    </a:lnTo>
                    <a:lnTo>
                      <a:pt x="56" y="4"/>
                    </a:lnTo>
                    <a:lnTo>
                      <a:pt x="48" y="2"/>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0" name="Freeform 98"/>
              <p:cNvSpPr>
                <a:spLocks/>
              </p:cNvSpPr>
              <p:nvPr/>
            </p:nvSpPr>
            <p:spPr bwMode="auto">
              <a:xfrm>
                <a:off x="5200650" y="4845050"/>
                <a:ext cx="66675" cy="65088"/>
              </a:xfrm>
              <a:custGeom>
                <a:avLst/>
                <a:gdLst>
                  <a:gd name="T0" fmla="*/ 40 w 83"/>
                  <a:gd name="T1" fmla="*/ 0 h 81"/>
                  <a:gd name="T2" fmla="*/ 31 w 83"/>
                  <a:gd name="T3" fmla="*/ 0 h 81"/>
                  <a:gd name="T4" fmla="*/ 21 w 83"/>
                  <a:gd name="T5" fmla="*/ 4 h 81"/>
                  <a:gd name="T6" fmla="*/ 11 w 83"/>
                  <a:gd name="T7" fmla="*/ 12 h 81"/>
                  <a:gd name="T8" fmla="*/ 5 w 83"/>
                  <a:gd name="T9" fmla="*/ 19 h 81"/>
                  <a:gd name="T10" fmla="*/ 2 w 83"/>
                  <a:gd name="T11" fmla="*/ 29 h 81"/>
                  <a:gd name="T12" fmla="*/ 0 w 83"/>
                  <a:gd name="T13" fmla="*/ 41 h 81"/>
                  <a:gd name="T14" fmla="*/ 2 w 83"/>
                  <a:gd name="T15" fmla="*/ 48 h 81"/>
                  <a:gd name="T16" fmla="*/ 3 w 83"/>
                  <a:gd name="T17" fmla="*/ 56 h 81"/>
                  <a:gd name="T18" fmla="*/ 7 w 83"/>
                  <a:gd name="T19" fmla="*/ 64 h 81"/>
                  <a:gd name="T20" fmla="*/ 11 w 83"/>
                  <a:gd name="T21" fmla="*/ 70 h 81"/>
                  <a:gd name="T22" fmla="*/ 19 w 83"/>
                  <a:gd name="T23" fmla="*/ 76 h 81"/>
                  <a:gd name="T24" fmla="*/ 25 w 83"/>
                  <a:gd name="T25" fmla="*/ 80 h 81"/>
                  <a:gd name="T26" fmla="*/ 33 w 83"/>
                  <a:gd name="T27" fmla="*/ 81 h 81"/>
                  <a:gd name="T28" fmla="*/ 40 w 83"/>
                  <a:gd name="T29" fmla="*/ 81 h 81"/>
                  <a:gd name="T30" fmla="*/ 50 w 83"/>
                  <a:gd name="T31" fmla="*/ 81 h 81"/>
                  <a:gd name="T32" fmla="*/ 58 w 83"/>
                  <a:gd name="T33" fmla="*/ 80 h 81"/>
                  <a:gd name="T34" fmla="*/ 64 w 83"/>
                  <a:gd name="T35" fmla="*/ 76 h 81"/>
                  <a:gd name="T36" fmla="*/ 69 w 83"/>
                  <a:gd name="T37" fmla="*/ 70 h 81"/>
                  <a:gd name="T38" fmla="*/ 75 w 83"/>
                  <a:gd name="T39" fmla="*/ 64 h 81"/>
                  <a:gd name="T40" fmla="*/ 79 w 83"/>
                  <a:gd name="T41" fmla="*/ 56 h 81"/>
                  <a:gd name="T42" fmla="*/ 81 w 83"/>
                  <a:gd name="T43" fmla="*/ 48 h 81"/>
                  <a:gd name="T44" fmla="*/ 83 w 83"/>
                  <a:gd name="T45" fmla="*/ 41 h 81"/>
                  <a:gd name="T46" fmla="*/ 81 w 83"/>
                  <a:gd name="T47" fmla="*/ 33 h 81"/>
                  <a:gd name="T48" fmla="*/ 79 w 83"/>
                  <a:gd name="T49" fmla="*/ 25 h 81"/>
                  <a:gd name="T50" fmla="*/ 75 w 83"/>
                  <a:gd name="T51" fmla="*/ 17 h 81"/>
                  <a:gd name="T52" fmla="*/ 69 w 83"/>
                  <a:gd name="T53" fmla="*/ 12 h 81"/>
                  <a:gd name="T54" fmla="*/ 64 w 83"/>
                  <a:gd name="T55" fmla="*/ 6 h 81"/>
                  <a:gd name="T56" fmla="*/ 58 w 83"/>
                  <a:gd name="T57" fmla="*/ 2 h 81"/>
                  <a:gd name="T58" fmla="*/ 50 w 83"/>
                  <a:gd name="T59" fmla="*/ 0 h 81"/>
                  <a:gd name="T60" fmla="*/ 40 w 83"/>
                  <a:gd name="T61" fmla="*/ 0 h 81"/>
                  <a:gd name="T62" fmla="*/ 40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0" y="0"/>
                    </a:moveTo>
                    <a:lnTo>
                      <a:pt x="31" y="0"/>
                    </a:lnTo>
                    <a:lnTo>
                      <a:pt x="21" y="4"/>
                    </a:lnTo>
                    <a:lnTo>
                      <a:pt x="11" y="12"/>
                    </a:lnTo>
                    <a:lnTo>
                      <a:pt x="5" y="19"/>
                    </a:lnTo>
                    <a:lnTo>
                      <a:pt x="2" y="29"/>
                    </a:lnTo>
                    <a:lnTo>
                      <a:pt x="0" y="41"/>
                    </a:lnTo>
                    <a:lnTo>
                      <a:pt x="2" y="48"/>
                    </a:lnTo>
                    <a:lnTo>
                      <a:pt x="3" y="56"/>
                    </a:lnTo>
                    <a:lnTo>
                      <a:pt x="7" y="64"/>
                    </a:lnTo>
                    <a:lnTo>
                      <a:pt x="11" y="70"/>
                    </a:lnTo>
                    <a:lnTo>
                      <a:pt x="19" y="76"/>
                    </a:lnTo>
                    <a:lnTo>
                      <a:pt x="25" y="80"/>
                    </a:lnTo>
                    <a:lnTo>
                      <a:pt x="33" y="81"/>
                    </a:lnTo>
                    <a:lnTo>
                      <a:pt x="40" y="81"/>
                    </a:lnTo>
                    <a:lnTo>
                      <a:pt x="50" y="81"/>
                    </a:lnTo>
                    <a:lnTo>
                      <a:pt x="58" y="80"/>
                    </a:lnTo>
                    <a:lnTo>
                      <a:pt x="64" y="76"/>
                    </a:lnTo>
                    <a:lnTo>
                      <a:pt x="69" y="70"/>
                    </a:lnTo>
                    <a:lnTo>
                      <a:pt x="75" y="64"/>
                    </a:lnTo>
                    <a:lnTo>
                      <a:pt x="79" y="56"/>
                    </a:lnTo>
                    <a:lnTo>
                      <a:pt x="81" y="48"/>
                    </a:lnTo>
                    <a:lnTo>
                      <a:pt x="83" y="41"/>
                    </a:lnTo>
                    <a:lnTo>
                      <a:pt x="81" y="33"/>
                    </a:lnTo>
                    <a:lnTo>
                      <a:pt x="79" y="25"/>
                    </a:lnTo>
                    <a:lnTo>
                      <a:pt x="75" y="17"/>
                    </a:lnTo>
                    <a:lnTo>
                      <a:pt x="69" y="12"/>
                    </a:lnTo>
                    <a:lnTo>
                      <a:pt x="64" y="6"/>
                    </a:lnTo>
                    <a:lnTo>
                      <a:pt x="58" y="2"/>
                    </a:lnTo>
                    <a:lnTo>
                      <a:pt x="50" y="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1" name="Freeform 99"/>
              <p:cNvSpPr>
                <a:spLocks/>
              </p:cNvSpPr>
              <p:nvPr/>
            </p:nvSpPr>
            <p:spPr bwMode="auto">
              <a:xfrm>
                <a:off x="5353050" y="4683125"/>
                <a:ext cx="66675" cy="66675"/>
              </a:xfrm>
              <a:custGeom>
                <a:avLst/>
                <a:gdLst>
                  <a:gd name="T0" fmla="*/ 43 w 84"/>
                  <a:gd name="T1" fmla="*/ 0 h 84"/>
                  <a:gd name="T2" fmla="*/ 31 w 84"/>
                  <a:gd name="T3" fmla="*/ 2 h 84"/>
                  <a:gd name="T4" fmla="*/ 22 w 84"/>
                  <a:gd name="T5" fmla="*/ 6 h 84"/>
                  <a:gd name="T6" fmla="*/ 14 w 84"/>
                  <a:gd name="T7" fmla="*/ 12 h 84"/>
                  <a:gd name="T8" fmla="*/ 6 w 84"/>
                  <a:gd name="T9" fmla="*/ 22 h 84"/>
                  <a:gd name="T10" fmla="*/ 2 w 84"/>
                  <a:gd name="T11" fmla="*/ 31 h 84"/>
                  <a:gd name="T12" fmla="*/ 0 w 84"/>
                  <a:gd name="T13" fmla="*/ 41 h 84"/>
                  <a:gd name="T14" fmla="*/ 2 w 84"/>
                  <a:gd name="T15" fmla="*/ 51 h 84"/>
                  <a:gd name="T16" fmla="*/ 4 w 84"/>
                  <a:gd name="T17" fmla="*/ 57 h 84"/>
                  <a:gd name="T18" fmla="*/ 8 w 84"/>
                  <a:gd name="T19" fmla="*/ 64 h 84"/>
                  <a:gd name="T20" fmla="*/ 14 w 84"/>
                  <a:gd name="T21" fmla="*/ 70 h 84"/>
                  <a:gd name="T22" fmla="*/ 20 w 84"/>
                  <a:gd name="T23" fmla="*/ 76 h 84"/>
                  <a:gd name="T24" fmla="*/ 27 w 84"/>
                  <a:gd name="T25" fmla="*/ 80 h 84"/>
                  <a:gd name="T26" fmla="*/ 33 w 84"/>
                  <a:gd name="T27" fmla="*/ 82 h 84"/>
                  <a:gd name="T28" fmla="*/ 43 w 84"/>
                  <a:gd name="T29" fmla="*/ 84 h 84"/>
                  <a:gd name="T30" fmla="*/ 51 w 84"/>
                  <a:gd name="T31" fmla="*/ 82 h 84"/>
                  <a:gd name="T32" fmla="*/ 58 w 84"/>
                  <a:gd name="T33" fmla="*/ 80 h 84"/>
                  <a:gd name="T34" fmla="*/ 64 w 84"/>
                  <a:gd name="T35" fmla="*/ 76 h 84"/>
                  <a:gd name="T36" fmla="*/ 72 w 84"/>
                  <a:gd name="T37" fmla="*/ 70 h 84"/>
                  <a:gd name="T38" fmla="*/ 76 w 84"/>
                  <a:gd name="T39" fmla="*/ 64 h 84"/>
                  <a:gd name="T40" fmla="*/ 80 w 84"/>
                  <a:gd name="T41" fmla="*/ 57 h 84"/>
                  <a:gd name="T42" fmla="*/ 84 w 84"/>
                  <a:gd name="T43" fmla="*/ 51 h 84"/>
                  <a:gd name="T44" fmla="*/ 84 w 84"/>
                  <a:gd name="T45" fmla="*/ 41 h 84"/>
                  <a:gd name="T46" fmla="*/ 84 w 84"/>
                  <a:gd name="T47" fmla="*/ 33 h 84"/>
                  <a:gd name="T48" fmla="*/ 80 w 84"/>
                  <a:gd name="T49" fmla="*/ 25 h 84"/>
                  <a:gd name="T50" fmla="*/ 76 w 84"/>
                  <a:gd name="T51" fmla="*/ 18 h 84"/>
                  <a:gd name="T52" fmla="*/ 72 w 84"/>
                  <a:gd name="T53" fmla="*/ 12 h 84"/>
                  <a:gd name="T54" fmla="*/ 64 w 84"/>
                  <a:gd name="T55" fmla="*/ 8 h 84"/>
                  <a:gd name="T56" fmla="*/ 58 w 84"/>
                  <a:gd name="T57" fmla="*/ 4 h 84"/>
                  <a:gd name="T58" fmla="*/ 51 w 84"/>
                  <a:gd name="T59" fmla="*/ 0 h 84"/>
                  <a:gd name="T60" fmla="*/ 43 w 84"/>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4">
                    <a:moveTo>
                      <a:pt x="43" y="0"/>
                    </a:moveTo>
                    <a:lnTo>
                      <a:pt x="31" y="2"/>
                    </a:lnTo>
                    <a:lnTo>
                      <a:pt x="22" y="6"/>
                    </a:lnTo>
                    <a:lnTo>
                      <a:pt x="14" y="12"/>
                    </a:lnTo>
                    <a:lnTo>
                      <a:pt x="6" y="22"/>
                    </a:lnTo>
                    <a:lnTo>
                      <a:pt x="2" y="31"/>
                    </a:lnTo>
                    <a:lnTo>
                      <a:pt x="0" y="41"/>
                    </a:lnTo>
                    <a:lnTo>
                      <a:pt x="2" y="51"/>
                    </a:lnTo>
                    <a:lnTo>
                      <a:pt x="4" y="57"/>
                    </a:lnTo>
                    <a:lnTo>
                      <a:pt x="8" y="64"/>
                    </a:lnTo>
                    <a:lnTo>
                      <a:pt x="14" y="70"/>
                    </a:lnTo>
                    <a:lnTo>
                      <a:pt x="20" y="76"/>
                    </a:lnTo>
                    <a:lnTo>
                      <a:pt x="27" y="80"/>
                    </a:lnTo>
                    <a:lnTo>
                      <a:pt x="33" y="82"/>
                    </a:lnTo>
                    <a:lnTo>
                      <a:pt x="43" y="84"/>
                    </a:lnTo>
                    <a:lnTo>
                      <a:pt x="51" y="82"/>
                    </a:lnTo>
                    <a:lnTo>
                      <a:pt x="58" y="80"/>
                    </a:lnTo>
                    <a:lnTo>
                      <a:pt x="64" y="76"/>
                    </a:lnTo>
                    <a:lnTo>
                      <a:pt x="72" y="70"/>
                    </a:lnTo>
                    <a:lnTo>
                      <a:pt x="76" y="64"/>
                    </a:lnTo>
                    <a:lnTo>
                      <a:pt x="80" y="57"/>
                    </a:lnTo>
                    <a:lnTo>
                      <a:pt x="84" y="51"/>
                    </a:lnTo>
                    <a:lnTo>
                      <a:pt x="84" y="41"/>
                    </a:lnTo>
                    <a:lnTo>
                      <a:pt x="84" y="33"/>
                    </a:lnTo>
                    <a:lnTo>
                      <a:pt x="80" y="25"/>
                    </a:lnTo>
                    <a:lnTo>
                      <a:pt x="76" y="18"/>
                    </a:lnTo>
                    <a:lnTo>
                      <a:pt x="72" y="12"/>
                    </a:lnTo>
                    <a:lnTo>
                      <a:pt x="64" y="8"/>
                    </a:lnTo>
                    <a:lnTo>
                      <a:pt x="58" y="4"/>
                    </a:lnTo>
                    <a:lnTo>
                      <a:pt x="51"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2" name="Freeform 100"/>
              <p:cNvSpPr>
                <a:spLocks/>
              </p:cNvSpPr>
              <p:nvPr/>
            </p:nvSpPr>
            <p:spPr bwMode="auto">
              <a:xfrm>
                <a:off x="5427663" y="5259388"/>
                <a:ext cx="65088" cy="66675"/>
              </a:xfrm>
              <a:custGeom>
                <a:avLst/>
                <a:gdLst>
                  <a:gd name="T0" fmla="*/ 43 w 84"/>
                  <a:gd name="T1" fmla="*/ 0 h 83"/>
                  <a:gd name="T2" fmla="*/ 31 w 84"/>
                  <a:gd name="T3" fmla="*/ 2 h 83"/>
                  <a:gd name="T4" fmla="*/ 22 w 84"/>
                  <a:gd name="T5" fmla="*/ 6 h 83"/>
                  <a:gd name="T6" fmla="*/ 12 w 84"/>
                  <a:gd name="T7" fmla="*/ 11 h 83"/>
                  <a:gd name="T8" fmla="*/ 6 w 84"/>
                  <a:gd name="T9" fmla="*/ 21 h 83"/>
                  <a:gd name="T10" fmla="*/ 2 w 84"/>
                  <a:gd name="T11" fmla="*/ 31 h 83"/>
                  <a:gd name="T12" fmla="*/ 0 w 84"/>
                  <a:gd name="T13" fmla="*/ 43 h 83"/>
                  <a:gd name="T14" fmla="*/ 2 w 84"/>
                  <a:gd name="T15" fmla="*/ 50 h 83"/>
                  <a:gd name="T16" fmla="*/ 4 w 84"/>
                  <a:gd name="T17" fmla="*/ 58 h 83"/>
                  <a:gd name="T18" fmla="*/ 8 w 84"/>
                  <a:gd name="T19" fmla="*/ 64 h 83"/>
                  <a:gd name="T20" fmla="*/ 12 w 84"/>
                  <a:gd name="T21" fmla="*/ 72 h 83"/>
                  <a:gd name="T22" fmla="*/ 20 w 84"/>
                  <a:gd name="T23" fmla="*/ 76 h 83"/>
                  <a:gd name="T24" fmla="*/ 26 w 84"/>
                  <a:gd name="T25" fmla="*/ 79 h 83"/>
                  <a:gd name="T26" fmla="*/ 33 w 84"/>
                  <a:gd name="T27" fmla="*/ 81 h 83"/>
                  <a:gd name="T28" fmla="*/ 43 w 84"/>
                  <a:gd name="T29" fmla="*/ 83 h 83"/>
                  <a:gd name="T30" fmla="*/ 51 w 84"/>
                  <a:gd name="T31" fmla="*/ 81 h 83"/>
                  <a:gd name="T32" fmla="*/ 58 w 84"/>
                  <a:gd name="T33" fmla="*/ 79 h 83"/>
                  <a:gd name="T34" fmla="*/ 64 w 84"/>
                  <a:gd name="T35" fmla="*/ 76 h 83"/>
                  <a:gd name="T36" fmla="*/ 72 w 84"/>
                  <a:gd name="T37" fmla="*/ 72 h 83"/>
                  <a:gd name="T38" fmla="*/ 76 w 84"/>
                  <a:gd name="T39" fmla="*/ 64 h 83"/>
                  <a:gd name="T40" fmla="*/ 80 w 84"/>
                  <a:gd name="T41" fmla="*/ 58 h 83"/>
                  <a:gd name="T42" fmla="*/ 82 w 84"/>
                  <a:gd name="T43" fmla="*/ 50 h 83"/>
                  <a:gd name="T44" fmla="*/ 84 w 84"/>
                  <a:gd name="T45" fmla="*/ 43 h 83"/>
                  <a:gd name="T46" fmla="*/ 82 w 84"/>
                  <a:gd name="T47" fmla="*/ 33 h 83"/>
                  <a:gd name="T48" fmla="*/ 80 w 84"/>
                  <a:gd name="T49" fmla="*/ 25 h 83"/>
                  <a:gd name="T50" fmla="*/ 76 w 84"/>
                  <a:gd name="T51" fmla="*/ 19 h 83"/>
                  <a:gd name="T52" fmla="*/ 72 w 84"/>
                  <a:gd name="T53" fmla="*/ 11 h 83"/>
                  <a:gd name="T54" fmla="*/ 64 w 84"/>
                  <a:gd name="T55" fmla="*/ 8 h 83"/>
                  <a:gd name="T56" fmla="*/ 58 w 84"/>
                  <a:gd name="T57" fmla="*/ 4 h 83"/>
                  <a:gd name="T58" fmla="*/ 51 w 84"/>
                  <a:gd name="T59" fmla="*/ 2 h 83"/>
                  <a:gd name="T60" fmla="*/ 43 w 84"/>
                  <a:gd name="T61" fmla="*/ 0 h 83"/>
                  <a:gd name="T62" fmla="*/ 43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3" y="0"/>
                    </a:moveTo>
                    <a:lnTo>
                      <a:pt x="31" y="2"/>
                    </a:lnTo>
                    <a:lnTo>
                      <a:pt x="22" y="6"/>
                    </a:lnTo>
                    <a:lnTo>
                      <a:pt x="12" y="11"/>
                    </a:lnTo>
                    <a:lnTo>
                      <a:pt x="6" y="21"/>
                    </a:lnTo>
                    <a:lnTo>
                      <a:pt x="2" y="31"/>
                    </a:lnTo>
                    <a:lnTo>
                      <a:pt x="0" y="43"/>
                    </a:lnTo>
                    <a:lnTo>
                      <a:pt x="2" y="50"/>
                    </a:lnTo>
                    <a:lnTo>
                      <a:pt x="4" y="58"/>
                    </a:lnTo>
                    <a:lnTo>
                      <a:pt x="8" y="64"/>
                    </a:lnTo>
                    <a:lnTo>
                      <a:pt x="12" y="72"/>
                    </a:lnTo>
                    <a:lnTo>
                      <a:pt x="20" y="76"/>
                    </a:lnTo>
                    <a:lnTo>
                      <a:pt x="26" y="79"/>
                    </a:lnTo>
                    <a:lnTo>
                      <a:pt x="33" y="81"/>
                    </a:lnTo>
                    <a:lnTo>
                      <a:pt x="43" y="83"/>
                    </a:lnTo>
                    <a:lnTo>
                      <a:pt x="51" y="81"/>
                    </a:lnTo>
                    <a:lnTo>
                      <a:pt x="58" y="79"/>
                    </a:lnTo>
                    <a:lnTo>
                      <a:pt x="64" y="76"/>
                    </a:lnTo>
                    <a:lnTo>
                      <a:pt x="72" y="72"/>
                    </a:lnTo>
                    <a:lnTo>
                      <a:pt x="76" y="64"/>
                    </a:lnTo>
                    <a:lnTo>
                      <a:pt x="80" y="58"/>
                    </a:lnTo>
                    <a:lnTo>
                      <a:pt x="82" y="50"/>
                    </a:lnTo>
                    <a:lnTo>
                      <a:pt x="84" y="43"/>
                    </a:lnTo>
                    <a:lnTo>
                      <a:pt x="82" y="33"/>
                    </a:lnTo>
                    <a:lnTo>
                      <a:pt x="80" y="25"/>
                    </a:lnTo>
                    <a:lnTo>
                      <a:pt x="76" y="19"/>
                    </a:lnTo>
                    <a:lnTo>
                      <a:pt x="72" y="11"/>
                    </a:lnTo>
                    <a:lnTo>
                      <a:pt x="64" y="8"/>
                    </a:lnTo>
                    <a:lnTo>
                      <a:pt x="58" y="4"/>
                    </a:lnTo>
                    <a:lnTo>
                      <a:pt x="51" y="2"/>
                    </a:lnTo>
                    <a:lnTo>
                      <a:pt x="43" y="0"/>
                    </a:lnTo>
                    <a:lnTo>
                      <a:pt x="43"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3" name="Freeform 101"/>
              <p:cNvSpPr>
                <a:spLocks/>
              </p:cNvSpPr>
              <p:nvPr/>
            </p:nvSpPr>
            <p:spPr bwMode="auto">
              <a:xfrm>
                <a:off x="5826125" y="4678363"/>
                <a:ext cx="63500" cy="65088"/>
              </a:xfrm>
              <a:custGeom>
                <a:avLst/>
                <a:gdLst>
                  <a:gd name="T0" fmla="*/ 41 w 81"/>
                  <a:gd name="T1" fmla="*/ 0 h 82"/>
                  <a:gd name="T2" fmla="*/ 31 w 81"/>
                  <a:gd name="T3" fmla="*/ 0 h 82"/>
                  <a:gd name="T4" fmla="*/ 21 w 81"/>
                  <a:gd name="T5" fmla="*/ 6 h 82"/>
                  <a:gd name="T6" fmla="*/ 12 w 81"/>
                  <a:gd name="T7" fmla="*/ 12 h 82"/>
                  <a:gd name="T8" fmla="*/ 6 w 81"/>
                  <a:gd name="T9" fmla="*/ 20 h 82"/>
                  <a:gd name="T10" fmla="*/ 2 w 81"/>
                  <a:gd name="T11" fmla="*/ 30 h 82"/>
                  <a:gd name="T12" fmla="*/ 0 w 81"/>
                  <a:gd name="T13" fmla="*/ 41 h 82"/>
                  <a:gd name="T14" fmla="*/ 0 w 81"/>
                  <a:gd name="T15" fmla="*/ 49 h 82"/>
                  <a:gd name="T16" fmla="*/ 4 w 81"/>
                  <a:gd name="T17" fmla="*/ 57 h 82"/>
                  <a:gd name="T18" fmla="*/ 6 w 81"/>
                  <a:gd name="T19" fmla="*/ 64 h 82"/>
                  <a:gd name="T20" fmla="*/ 12 w 81"/>
                  <a:gd name="T21" fmla="*/ 70 h 82"/>
                  <a:gd name="T22" fmla="*/ 17 w 81"/>
                  <a:gd name="T23" fmla="*/ 76 h 82"/>
                  <a:gd name="T24" fmla="*/ 25 w 81"/>
                  <a:gd name="T25" fmla="*/ 80 h 82"/>
                  <a:gd name="T26" fmla="*/ 33 w 81"/>
                  <a:gd name="T27" fmla="*/ 82 h 82"/>
                  <a:gd name="T28" fmla="*/ 41 w 81"/>
                  <a:gd name="T29" fmla="*/ 82 h 82"/>
                  <a:gd name="T30" fmla="*/ 48 w 81"/>
                  <a:gd name="T31" fmla="*/ 82 h 82"/>
                  <a:gd name="T32" fmla="*/ 56 w 81"/>
                  <a:gd name="T33" fmla="*/ 80 h 82"/>
                  <a:gd name="T34" fmla="*/ 64 w 81"/>
                  <a:gd name="T35" fmla="*/ 76 h 82"/>
                  <a:gd name="T36" fmla="*/ 70 w 81"/>
                  <a:gd name="T37" fmla="*/ 70 h 82"/>
                  <a:gd name="T38" fmla="*/ 76 w 81"/>
                  <a:gd name="T39" fmla="*/ 64 h 82"/>
                  <a:gd name="T40" fmla="*/ 79 w 81"/>
                  <a:gd name="T41" fmla="*/ 57 h 82"/>
                  <a:gd name="T42" fmla="*/ 81 w 81"/>
                  <a:gd name="T43" fmla="*/ 49 h 82"/>
                  <a:gd name="T44" fmla="*/ 81 w 81"/>
                  <a:gd name="T45" fmla="*/ 41 h 82"/>
                  <a:gd name="T46" fmla="*/ 81 w 81"/>
                  <a:gd name="T47" fmla="*/ 33 h 82"/>
                  <a:gd name="T48" fmla="*/ 79 w 81"/>
                  <a:gd name="T49" fmla="*/ 26 h 82"/>
                  <a:gd name="T50" fmla="*/ 76 w 81"/>
                  <a:gd name="T51" fmla="*/ 18 h 82"/>
                  <a:gd name="T52" fmla="*/ 70 w 81"/>
                  <a:gd name="T53" fmla="*/ 12 h 82"/>
                  <a:gd name="T54" fmla="*/ 64 w 81"/>
                  <a:gd name="T55" fmla="*/ 6 h 82"/>
                  <a:gd name="T56" fmla="*/ 56 w 81"/>
                  <a:gd name="T57" fmla="*/ 2 h 82"/>
                  <a:gd name="T58" fmla="*/ 48 w 81"/>
                  <a:gd name="T59" fmla="*/ 0 h 82"/>
                  <a:gd name="T60" fmla="*/ 41 w 81"/>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82">
                    <a:moveTo>
                      <a:pt x="41" y="0"/>
                    </a:moveTo>
                    <a:lnTo>
                      <a:pt x="31" y="0"/>
                    </a:lnTo>
                    <a:lnTo>
                      <a:pt x="21" y="6"/>
                    </a:lnTo>
                    <a:lnTo>
                      <a:pt x="12" y="12"/>
                    </a:lnTo>
                    <a:lnTo>
                      <a:pt x="6" y="20"/>
                    </a:lnTo>
                    <a:lnTo>
                      <a:pt x="2" y="30"/>
                    </a:lnTo>
                    <a:lnTo>
                      <a:pt x="0" y="41"/>
                    </a:lnTo>
                    <a:lnTo>
                      <a:pt x="0" y="49"/>
                    </a:lnTo>
                    <a:lnTo>
                      <a:pt x="4" y="57"/>
                    </a:lnTo>
                    <a:lnTo>
                      <a:pt x="6" y="64"/>
                    </a:lnTo>
                    <a:lnTo>
                      <a:pt x="12" y="70"/>
                    </a:lnTo>
                    <a:lnTo>
                      <a:pt x="17" y="76"/>
                    </a:lnTo>
                    <a:lnTo>
                      <a:pt x="25" y="80"/>
                    </a:lnTo>
                    <a:lnTo>
                      <a:pt x="33" y="82"/>
                    </a:lnTo>
                    <a:lnTo>
                      <a:pt x="41" y="82"/>
                    </a:lnTo>
                    <a:lnTo>
                      <a:pt x="48" y="82"/>
                    </a:lnTo>
                    <a:lnTo>
                      <a:pt x="56" y="80"/>
                    </a:lnTo>
                    <a:lnTo>
                      <a:pt x="64" y="76"/>
                    </a:lnTo>
                    <a:lnTo>
                      <a:pt x="70" y="70"/>
                    </a:lnTo>
                    <a:lnTo>
                      <a:pt x="76" y="64"/>
                    </a:lnTo>
                    <a:lnTo>
                      <a:pt x="79" y="57"/>
                    </a:lnTo>
                    <a:lnTo>
                      <a:pt x="81" y="49"/>
                    </a:lnTo>
                    <a:lnTo>
                      <a:pt x="81" y="41"/>
                    </a:lnTo>
                    <a:lnTo>
                      <a:pt x="81" y="33"/>
                    </a:lnTo>
                    <a:lnTo>
                      <a:pt x="79" y="26"/>
                    </a:lnTo>
                    <a:lnTo>
                      <a:pt x="76" y="18"/>
                    </a:lnTo>
                    <a:lnTo>
                      <a:pt x="70" y="12"/>
                    </a:lnTo>
                    <a:lnTo>
                      <a:pt x="64" y="6"/>
                    </a:lnTo>
                    <a:lnTo>
                      <a:pt x="56" y="2"/>
                    </a:lnTo>
                    <a:lnTo>
                      <a:pt x="48"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4" name="Freeform 102"/>
              <p:cNvSpPr>
                <a:spLocks/>
              </p:cNvSpPr>
              <p:nvPr/>
            </p:nvSpPr>
            <p:spPr bwMode="auto">
              <a:xfrm>
                <a:off x="5792788" y="4470400"/>
                <a:ext cx="65088" cy="65088"/>
              </a:xfrm>
              <a:custGeom>
                <a:avLst/>
                <a:gdLst>
                  <a:gd name="T0" fmla="*/ 41 w 82"/>
                  <a:gd name="T1" fmla="*/ 0 h 81"/>
                  <a:gd name="T2" fmla="*/ 31 w 82"/>
                  <a:gd name="T3" fmla="*/ 0 h 81"/>
                  <a:gd name="T4" fmla="*/ 22 w 82"/>
                  <a:gd name="T5" fmla="*/ 3 h 81"/>
                  <a:gd name="T6" fmla="*/ 12 w 82"/>
                  <a:gd name="T7" fmla="*/ 11 h 81"/>
                  <a:gd name="T8" fmla="*/ 6 w 82"/>
                  <a:gd name="T9" fmla="*/ 19 h 81"/>
                  <a:gd name="T10" fmla="*/ 2 w 82"/>
                  <a:gd name="T11" fmla="*/ 29 h 81"/>
                  <a:gd name="T12" fmla="*/ 0 w 82"/>
                  <a:gd name="T13" fmla="*/ 40 h 81"/>
                  <a:gd name="T14" fmla="*/ 0 w 82"/>
                  <a:gd name="T15" fmla="*/ 48 h 81"/>
                  <a:gd name="T16" fmla="*/ 2 w 82"/>
                  <a:gd name="T17" fmla="*/ 56 h 81"/>
                  <a:gd name="T18" fmla="*/ 6 w 82"/>
                  <a:gd name="T19" fmla="*/ 64 h 81"/>
                  <a:gd name="T20" fmla="*/ 12 w 82"/>
                  <a:gd name="T21" fmla="*/ 69 h 81"/>
                  <a:gd name="T22" fmla="*/ 18 w 82"/>
                  <a:gd name="T23" fmla="*/ 75 h 81"/>
                  <a:gd name="T24" fmla="*/ 26 w 82"/>
                  <a:gd name="T25" fmla="*/ 79 h 81"/>
                  <a:gd name="T26" fmla="*/ 33 w 82"/>
                  <a:gd name="T27" fmla="*/ 81 h 81"/>
                  <a:gd name="T28" fmla="*/ 41 w 82"/>
                  <a:gd name="T29" fmla="*/ 81 h 81"/>
                  <a:gd name="T30" fmla="*/ 49 w 82"/>
                  <a:gd name="T31" fmla="*/ 81 h 81"/>
                  <a:gd name="T32" fmla="*/ 57 w 82"/>
                  <a:gd name="T33" fmla="*/ 79 h 81"/>
                  <a:gd name="T34" fmla="*/ 64 w 82"/>
                  <a:gd name="T35" fmla="*/ 75 h 81"/>
                  <a:gd name="T36" fmla="*/ 70 w 82"/>
                  <a:gd name="T37" fmla="*/ 69 h 81"/>
                  <a:gd name="T38" fmla="*/ 76 w 82"/>
                  <a:gd name="T39" fmla="*/ 64 h 81"/>
                  <a:gd name="T40" fmla="*/ 80 w 82"/>
                  <a:gd name="T41" fmla="*/ 56 h 81"/>
                  <a:gd name="T42" fmla="*/ 82 w 82"/>
                  <a:gd name="T43" fmla="*/ 48 h 81"/>
                  <a:gd name="T44" fmla="*/ 82 w 82"/>
                  <a:gd name="T45" fmla="*/ 40 h 81"/>
                  <a:gd name="T46" fmla="*/ 82 w 82"/>
                  <a:gd name="T47" fmla="*/ 33 h 81"/>
                  <a:gd name="T48" fmla="*/ 80 w 82"/>
                  <a:gd name="T49" fmla="*/ 25 h 81"/>
                  <a:gd name="T50" fmla="*/ 76 w 82"/>
                  <a:gd name="T51" fmla="*/ 17 h 81"/>
                  <a:gd name="T52" fmla="*/ 70 w 82"/>
                  <a:gd name="T53" fmla="*/ 11 h 81"/>
                  <a:gd name="T54" fmla="*/ 64 w 82"/>
                  <a:gd name="T55" fmla="*/ 5 h 81"/>
                  <a:gd name="T56" fmla="*/ 57 w 82"/>
                  <a:gd name="T57" fmla="*/ 1 h 81"/>
                  <a:gd name="T58" fmla="*/ 49 w 82"/>
                  <a:gd name="T59" fmla="*/ 0 h 81"/>
                  <a:gd name="T60" fmla="*/ 41 w 82"/>
                  <a:gd name="T61" fmla="*/ 0 h 81"/>
                  <a:gd name="T62" fmla="*/ 41 w 82"/>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1">
                    <a:moveTo>
                      <a:pt x="41" y="0"/>
                    </a:moveTo>
                    <a:lnTo>
                      <a:pt x="31" y="0"/>
                    </a:lnTo>
                    <a:lnTo>
                      <a:pt x="22" y="3"/>
                    </a:lnTo>
                    <a:lnTo>
                      <a:pt x="12" y="11"/>
                    </a:lnTo>
                    <a:lnTo>
                      <a:pt x="6" y="19"/>
                    </a:lnTo>
                    <a:lnTo>
                      <a:pt x="2" y="29"/>
                    </a:lnTo>
                    <a:lnTo>
                      <a:pt x="0" y="40"/>
                    </a:lnTo>
                    <a:lnTo>
                      <a:pt x="0" y="48"/>
                    </a:lnTo>
                    <a:lnTo>
                      <a:pt x="2" y="56"/>
                    </a:lnTo>
                    <a:lnTo>
                      <a:pt x="6" y="64"/>
                    </a:lnTo>
                    <a:lnTo>
                      <a:pt x="12" y="69"/>
                    </a:lnTo>
                    <a:lnTo>
                      <a:pt x="18" y="75"/>
                    </a:lnTo>
                    <a:lnTo>
                      <a:pt x="26" y="79"/>
                    </a:lnTo>
                    <a:lnTo>
                      <a:pt x="33" y="81"/>
                    </a:lnTo>
                    <a:lnTo>
                      <a:pt x="41" y="81"/>
                    </a:lnTo>
                    <a:lnTo>
                      <a:pt x="49" y="81"/>
                    </a:lnTo>
                    <a:lnTo>
                      <a:pt x="57" y="79"/>
                    </a:lnTo>
                    <a:lnTo>
                      <a:pt x="64" y="75"/>
                    </a:lnTo>
                    <a:lnTo>
                      <a:pt x="70" y="69"/>
                    </a:lnTo>
                    <a:lnTo>
                      <a:pt x="76" y="64"/>
                    </a:lnTo>
                    <a:lnTo>
                      <a:pt x="80" y="56"/>
                    </a:lnTo>
                    <a:lnTo>
                      <a:pt x="82" y="48"/>
                    </a:lnTo>
                    <a:lnTo>
                      <a:pt x="82" y="40"/>
                    </a:lnTo>
                    <a:lnTo>
                      <a:pt x="82" y="33"/>
                    </a:lnTo>
                    <a:lnTo>
                      <a:pt x="80" y="25"/>
                    </a:lnTo>
                    <a:lnTo>
                      <a:pt x="76" y="17"/>
                    </a:lnTo>
                    <a:lnTo>
                      <a:pt x="70" y="11"/>
                    </a:lnTo>
                    <a:lnTo>
                      <a:pt x="64" y="5"/>
                    </a:lnTo>
                    <a:lnTo>
                      <a:pt x="57" y="1"/>
                    </a:lnTo>
                    <a:lnTo>
                      <a:pt x="49"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5" name="Freeform 103"/>
              <p:cNvSpPr>
                <a:spLocks/>
              </p:cNvSpPr>
              <p:nvPr/>
            </p:nvSpPr>
            <p:spPr bwMode="auto">
              <a:xfrm>
                <a:off x="6289675" y="4376738"/>
                <a:ext cx="65088" cy="66675"/>
              </a:xfrm>
              <a:custGeom>
                <a:avLst/>
                <a:gdLst>
                  <a:gd name="T0" fmla="*/ 41 w 81"/>
                  <a:gd name="T1" fmla="*/ 0 h 84"/>
                  <a:gd name="T2" fmla="*/ 29 w 81"/>
                  <a:gd name="T3" fmla="*/ 2 h 84"/>
                  <a:gd name="T4" fmla="*/ 19 w 81"/>
                  <a:gd name="T5" fmla="*/ 6 h 84"/>
                  <a:gd name="T6" fmla="*/ 12 w 81"/>
                  <a:gd name="T7" fmla="*/ 14 h 84"/>
                  <a:gd name="T8" fmla="*/ 4 w 81"/>
                  <a:gd name="T9" fmla="*/ 22 h 84"/>
                  <a:gd name="T10" fmla="*/ 0 w 81"/>
                  <a:gd name="T11" fmla="*/ 31 h 84"/>
                  <a:gd name="T12" fmla="*/ 0 w 81"/>
                  <a:gd name="T13" fmla="*/ 43 h 84"/>
                  <a:gd name="T14" fmla="*/ 0 w 81"/>
                  <a:gd name="T15" fmla="*/ 51 h 84"/>
                  <a:gd name="T16" fmla="*/ 2 w 81"/>
                  <a:gd name="T17" fmla="*/ 58 h 84"/>
                  <a:gd name="T18" fmla="*/ 6 w 81"/>
                  <a:gd name="T19" fmla="*/ 66 h 84"/>
                  <a:gd name="T20" fmla="*/ 12 w 81"/>
                  <a:gd name="T21" fmla="*/ 72 h 84"/>
                  <a:gd name="T22" fmla="*/ 17 w 81"/>
                  <a:gd name="T23" fmla="*/ 76 h 84"/>
                  <a:gd name="T24" fmla="*/ 25 w 81"/>
                  <a:gd name="T25" fmla="*/ 80 h 84"/>
                  <a:gd name="T26" fmla="*/ 33 w 81"/>
                  <a:gd name="T27" fmla="*/ 84 h 84"/>
                  <a:gd name="T28" fmla="*/ 41 w 81"/>
                  <a:gd name="T29" fmla="*/ 84 h 84"/>
                  <a:gd name="T30" fmla="*/ 48 w 81"/>
                  <a:gd name="T31" fmla="*/ 84 h 84"/>
                  <a:gd name="T32" fmla="*/ 56 w 81"/>
                  <a:gd name="T33" fmla="*/ 80 h 84"/>
                  <a:gd name="T34" fmla="*/ 64 w 81"/>
                  <a:gd name="T35" fmla="*/ 76 h 84"/>
                  <a:gd name="T36" fmla="*/ 70 w 81"/>
                  <a:gd name="T37" fmla="*/ 72 h 84"/>
                  <a:gd name="T38" fmla="*/ 76 w 81"/>
                  <a:gd name="T39" fmla="*/ 66 h 84"/>
                  <a:gd name="T40" fmla="*/ 79 w 81"/>
                  <a:gd name="T41" fmla="*/ 58 h 84"/>
                  <a:gd name="T42" fmla="*/ 81 w 81"/>
                  <a:gd name="T43" fmla="*/ 51 h 84"/>
                  <a:gd name="T44" fmla="*/ 81 w 81"/>
                  <a:gd name="T45" fmla="*/ 43 h 84"/>
                  <a:gd name="T46" fmla="*/ 81 w 81"/>
                  <a:gd name="T47" fmla="*/ 33 h 84"/>
                  <a:gd name="T48" fmla="*/ 79 w 81"/>
                  <a:gd name="T49" fmla="*/ 27 h 84"/>
                  <a:gd name="T50" fmla="*/ 76 w 81"/>
                  <a:gd name="T51" fmla="*/ 20 h 84"/>
                  <a:gd name="T52" fmla="*/ 70 w 81"/>
                  <a:gd name="T53" fmla="*/ 14 h 84"/>
                  <a:gd name="T54" fmla="*/ 64 w 81"/>
                  <a:gd name="T55" fmla="*/ 8 h 84"/>
                  <a:gd name="T56" fmla="*/ 56 w 81"/>
                  <a:gd name="T57" fmla="*/ 4 h 84"/>
                  <a:gd name="T58" fmla="*/ 48 w 81"/>
                  <a:gd name="T59" fmla="*/ 2 h 84"/>
                  <a:gd name="T60" fmla="*/ 41 w 81"/>
                  <a:gd name="T61" fmla="*/ 0 h 84"/>
                  <a:gd name="T62" fmla="*/ 41 w 81"/>
                  <a:gd name="T6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4">
                    <a:moveTo>
                      <a:pt x="41" y="0"/>
                    </a:moveTo>
                    <a:lnTo>
                      <a:pt x="29" y="2"/>
                    </a:lnTo>
                    <a:lnTo>
                      <a:pt x="19" y="6"/>
                    </a:lnTo>
                    <a:lnTo>
                      <a:pt x="12" y="14"/>
                    </a:lnTo>
                    <a:lnTo>
                      <a:pt x="4" y="22"/>
                    </a:lnTo>
                    <a:lnTo>
                      <a:pt x="0" y="31"/>
                    </a:lnTo>
                    <a:lnTo>
                      <a:pt x="0" y="43"/>
                    </a:lnTo>
                    <a:lnTo>
                      <a:pt x="0" y="51"/>
                    </a:lnTo>
                    <a:lnTo>
                      <a:pt x="2" y="58"/>
                    </a:lnTo>
                    <a:lnTo>
                      <a:pt x="6" y="66"/>
                    </a:lnTo>
                    <a:lnTo>
                      <a:pt x="12" y="72"/>
                    </a:lnTo>
                    <a:lnTo>
                      <a:pt x="17" y="76"/>
                    </a:lnTo>
                    <a:lnTo>
                      <a:pt x="25" y="80"/>
                    </a:lnTo>
                    <a:lnTo>
                      <a:pt x="33" y="84"/>
                    </a:lnTo>
                    <a:lnTo>
                      <a:pt x="41" y="84"/>
                    </a:lnTo>
                    <a:lnTo>
                      <a:pt x="48" y="84"/>
                    </a:lnTo>
                    <a:lnTo>
                      <a:pt x="56" y="80"/>
                    </a:lnTo>
                    <a:lnTo>
                      <a:pt x="64" y="76"/>
                    </a:lnTo>
                    <a:lnTo>
                      <a:pt x="70" y="72"/>
                    </a:lnTo>
                    <a:lnTo>
                      <a:pt x="76" y="66"/>
                    </a:lnTo>
                    <a:lnTo>
                      <a:pt x="79" y="58"/>
                    </a:lnTo>
                    <a:lnTo>
                      <a:pt x="81" y="51"/>
                    </a:lnTo>
                    <a:lnTo>
                      <a:pt x="81" y="43"/>
                    </a:lnTo>
                    <a:lnTo>
                      <a:pt x="81" y="33"/>
                    </a:lnTo>
                    <a:lnTo>
                      <a:pt x="79" y="27"/>
                    </a:lnTo>
                    <a:lnTo>
                      <a:pt x="76" y="20"/>
                    </a:lnTo>
                    <a:lnTo>
                      <a:pt x="70" y="14"/>
                    </a:lnTo>
                    <a:lnTo>
                      <a:pt x="64" y="8"/>
                    </a:lnTo>
                    <a:lnTo>
                      <a:pt x="56" y="4"/>
                    </a:lnTo>
                    <a:lnTo>
                      <a:pt x="48"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6" name="Freeform 104"/>
              <p:cNvSpPr>
                <a:spLocks/>
              </p:cNvSpPr>
              <p:nvPr/>
            </p:nvSpPr>
            <p:spPr bwMode="auto">
              <a:xfrm>
                <a:off x="6470650" y="4360863"/>
                <a:ext cx="66675" cy="65088"/>
              </a:xfrm>
              <a:custGeom>
                <a:avLst/>
                <a:gdLst>
                  <a:gd name="T0" fmla="*/ 42 w 83"/>
                  <a:gd name="T1" fmla="*/ 0 h 81"/>
                  <a:gd name="T2" fmla="*/ 31 w 83"/>
                  <a:gd name="T3" fmla="*/ 0 h 81"/>
                  <a:gd name="T4" fmla="*/ 21 w 83"/>
                  <a:gd name="T5" fmla="*/ 4 h 81"/>
                  <a:gd name="T6" fmla="*/ 11 w 83"/>
                  <a:gd name="T7" fmla="*/ 11 h 81"/>
                  <a:gd name="T8" fmla="*/ 5 w 83"/>
                  <a:gd name="T9" fmla="*/ 19 h 81"/>
                  <a:gd name="T10" fmla="*/ 1 w 83"/>
                  <a:gd name="T11" fmla="*/ 29 h 81"/>
                  <a:gd name="T12" fmla="*/ 0 w 83"/>
                  <a:gd name="T13" fmla="*/ 41 h 81"/>
                  <a:gd name="T14" fmla="*/ 1 w 83"/>
                  <a:gd name="T15" fmla="*/ 48 h 81"/>
                  <a:gd name="T16" fmla="*/ 3 w 83"/>
                  <a:gd name="T17" fmla="*/ 56 h 81"/>
                  <a:gd name="T18" fmla="*/ 7 w 83"/>
                  <a:gd name="T19" fmla="*/ 64 h 81"/>
                  <a:gd name="T20" fmla="*/ 11 w 83"/>
                  <a:gd name="T21" fmla="*/ 70 h 81"/>
                  <a:gd name="T22" fmla="*/ 19 w 83"/>
                  <a:gd name="T23" fmla="*/ 75 h 81"/>
                  <a:gd name="T24" fmla="*/ 25 w 83"/>
                  <a:gd name="T25" fmla="*/ 79 h 81"/>
                  <a:gd name="T26" fmla="*/ 32 w 83"/>
                  <a:gd name="T27" fmla="*/ 81 h 81"/>
                  <a:gd name="T28" fmla="*/ 42 w 83"/>
                  <a:gd name="T29" fmla="*/ 81 h 81"/>
                  <a:gd name="T30" fmla="*/ 50 w 83"/>
                  <a:gd name="T31" fmla="*/ 81 h 81"/>
                  <a:gd name="T32" fmla="*/ 58 w 83"/>
                  <a:gd name="T33" fmla="*/ 79 h 81"/>
                  <a:gd name="T34" fmla="*/ 63 w 83"/>
                  <a:gd name="T35" fmla="*/ 75 h 81"/>
                  <a:gd name="T36" fmla="*/ 69 w 83"/>
                  <a:gd name="T37" fmla="*/ 70 h 81"/>
                  <a:gd name="T38" fmla="*/ 75 w 83"/>
                  <a:gd name="T39" fmla="*/ 64 h 81"/>
                  <a:gd name="T40" fmla="*/ 79 w 83"/>
                  <a:gd name="T41" fmla="*/ 56 h 81"/>
                  <a:gd name="T42" fmla="*/ 81 w 83"/>
                  <a:gd name="T43" fmla="*/ 48 h 81"/>
                  <a:gd name="T44" fmla="*/ 83 w 83"/>
                  <a:gd name="T45" fmla="*/ 41 h 81"/>
                  <a:gd name="T46" fmla="*/ 81 w 83"/>
                  <a:gd name="T47" fmla="*/ 33 h 81"/>
                  <a:gd name="T48" fmla="*/ 79 w 83"/>
                  <a:gd name="T49" fmla="*/ 25 h 81"/>
                  <a:gd name="T50" fmla="*/ 75 w 83"/>
                  <a:gd name="T51" fmla="*/ 17 h 81"/>
                  <a:gd name="T52" fmla="*/ 69 w 83"/>
                  <a:gd name="T53" fmla="*/ 11 h 81"/>
                  <a:gd name="T54" fmla="*/ 63 w 83"/>
                  <a:gd name="T55" fmla="*/ 6 h 81"/>
                  <a:gd name="T56" fmla="*/ 58 w 83"/>
                  <a:gd name="T57" fmla="*/ 2 h 81"/>
                  <a:gd name="T58" fmla="*/ 50 w 83"/>
                  <a:gd name="T59" fmla="*/ 0 h 81"/>
                  <a:gd name="T60" fmla="*/ 42 w 83"/>
                  <a:gd name="T61" fmla="*/ 0 h 81"/>
                  <a:gd name="T62" fmla="*/ 42 w 83"/>
                  <a:gd name="T6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81">
                    <a:moveTo>
                      <a:pt x="42" y="0"/>
                    </a:moveTo>
                    <a:lnTo>
                      <a:pt x="31" y="0"/>
                    </a:lnTo>
                    <a:lnTo>
                      <a:pt x="21" y="4"/>
                    </a:lnTo>
                    <a:lnTo>
                      <a:pt x="11" y="11"/>
                    </a:lnTo>
                    <a:lnTo>
                      <a:pt x="5" y="19"/>
                    </a:lnTo>
                    <a:lnTo>
                      <a:pt x="1" y="29"/>
                    </a:lnTo>
                    <a:lnTo>
                      <a:pt x="0" y="41"/>
                    </a:lnTo>
                    <a:lnTo>
                      <a:pt x="1" y="48"/>
                    </a:lnTo>
                    <a:lnTo>
                      <a:pt x="3" y="56"/>
                    </a:lnTo>
                    <a:lnTo>
                      <a:pt x="7" y="64"/>
                    </a:lnTo>
                    <a:lnTo>
                      <a:pt x="11" y="70"/>
                    </a:lnTo>
                    <a:lnTo>
                      <a:pt x="19" y="75"/>
                    </a:lnTo>
                    <a:lnTo>
                      <a:pt x="25" y="79"/>
                    </a:lnTo>
                    <a:lnTo>
                      <a:pt x="32" y="81"/>
                    </a:lnTo>
                    <a:lnTo>
                      <a:pt x="42" y="81"/>
                    </a:lnTo>
                    <a:lnTo>
                      <a:pt x="50" y="81"/>
                    </a:lnTo>
                    <a:lnTo>
                      <a:pt x="58" y="79"/>
                    </a:lnTo>
                    <a:lnTo>
                      <a:pt x="63" y="75"/>
                    </a:lnTo>
                    <a:lnTo>
                      <a:pt x="69" y="70"/>
                    </a:lnTo>
                    <a:lnTo>
                      <a:pt x="75" y="64"/>
                    </a:lnTo>
                    <a:lnTo>
                      <a:pt x="79" y="56"/>
                    </a:lnTo>
                    <a:lnTo>
                      <a:pt x="81" y="48"/>
                    </a:lnTo>
                    <a:lnTo>
                      <a:pt x="83" y="41"/>
                    </a:lnTo>
                    <a:lnTo>
                      <a:pt x="81" y="33"/>
                    </a:lnTo>
                    <a:lnTo>
                      <a:pt x="79" y="25"/>
                    </a:lnTo>
                    <a:lnTo>
                      <a:pt x="75" y="17"/>
                    </a:lnTo>
                    <a:lnTo>
                      <a:pt x="69" y="11"/>
                    </a:lnTo>
                    <a:lnTo>
                      <a:pt x="63" y="6"/>
                    </a:lnTo>
                    <a:lnTo>
                      <a:pt x="58" y="2"/>
                    </a:lnTo>
                    <a:lnTo>
                      <a:pt x="50" y="0"/>
                    </a:lnTo>
                    <a:lnTo>
                      <a:pt x="42" y="0"/>
                    </a:lnTo>
                    <a:lnTo>
                      <a:pt x="42"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7" name="Freeform 105"/>
              <p:cNvSpPr>
                <a:spLocks/>
              </p:cNvSpPr>
              <p:nvPr/>
            </p:nvSpPr>
            <p:spPr bwMode="auto">
              <a:xfrm>
                <a:off x="6643688" y="5035550"/>
                <a:ext cx="65088" cy="66675"/>
              </a:xfrm>
              <a:custGeom>
                <a:avLst/>
                <a:gdLst>
                  <a:gd name="T0" fmla="*/ 41 w 84"/>
                  <a:gd name="T1" fmla="*/ 0 h 83"/>
                  <a:gd name="T2" fmla="*/ 31 w 84"/>
                  <a:gd name="T3" fmla="*/ 1 h 83"/>
                  <a:gd name="T4" fmla="*/ 22 w 84"/>
                  <a:gd name="T5" fmla="*/ 5 h 83"/>
                  <a:gd name="T6" fmla="*/ 12 w 84"/>
                  <a:gd name="T7" fmla="*/ 11 h 83"/>
                  <a:gd name="T8" fmla="*/ 6 w 84"/>
                  <a:gd name="T9" fmla="*/ 21 h 83"/>
                  <a:gd name="T10" fmla="*/ 2 w 84"/>
                  <a:gd name="T11" fmla="*/ 31 h 83"/>
                  <a:gd name="T12" fmla="*/ 0 w 84"/>
                  <a:gd name="T13" fmla="*/ 40 h 83"/>
                  <a:gd name="T14" fmla="*/ 2 w 84"/>
                  <a:gd name="T15" fmla="*/ 50 h 83"/>
                  <a:gd name="T16" fmla="*/ 4 w 84"/>
                  <a:gd name="T17" fmla="*/ 56 h 83"/>
                  <a:gd name="T18" fmla="*/ 8 w 84"/>
                  <a:gd name="T19" fmla="*/ 64 h 83"/>
                  <a:gd name="T20" fmla="*/ 12 w 84"/>
                  <a:gd name="T21" fmla="*/ 69 h 83"/>
                  <a:gd name="T22" fmla="*/ 20 w 84"/>
                  <a:gd name="T23" fmla="*/ 75 h 83"/>
                  <a:gd name="T24" fmla="*/ 26 w 84"/>
                  <a:gd name="T25" fmla="*/ 79 h 83"/>
                  <a:gd name="T26" fmla="*/ 33 w 84"/>
                  <a:gd name="T27" fmla="*/ 81 h 83"/>
                  <a:gd name="T28" fmla="*/ 41 w 84"/>
                  <a:gd name="T29" fmla="*/ 83 h 83"/>
                  <a:gd name="T30" fmla="*/ 51 w 84"/>
                  <a:gd name="T31" fmla="*/ 81 h 83"/>
                  <a:gd name="T32" fmla="*/ 59 w 84"/>
                  <a:gd name="T33" fmla="*/ 79 h 83"/>
                  <a:gd name="T34" fmla="*/ 64 w 84"/>
                  <a:gd name="T35" fmla="*/ 75 h 83"/>
                  <a:gd name="T36" fmla="*/ 70 w 84"/>
                  <a:gd name="T37" fmla="*/ 69 h 83"/>
                  <a:gd name="T38" fmla="*/ 76 w 84"/>
                  <a:gd name="T39" fmla="*/ 64 h 83"/>
                  <a:gd name="T40" fmla="*/ 80 w 84"/>
                  <a:gd name="T41" fmla="*/ 56 h 83"/>
                  <a:gd name="T42" fmla="*/ 82 w 84"/>
                  <a:gd name="T43" fmla="*/ 50 h 83"/>
                  <a:gd name="T44" fmla="*/ 84 w 84"/>
                  <a:gd name="T45" fmla="*/ 40 h 83"/>
                  <a:gd name="T46" fmla="*/ 82 w 84"/>
                  <a:gd name="T47" fmla="*/ 33 h 83"/>
                  <a:gd name="T48" fmla="*/ 80 w 84"/>
                  <a:gd name="T49" fmla="*/ 25 h 83"/>
                  <a:gd name="T50" fmla="*/ 76 w 84"/>
                  <a:gd name="T51" fmla="*/ 17 h 83"/>
                  <a:gd name="T52" fmla="*/ 70 w 84"/>
                  <a:gd name="T53" fmla="*/ 11 h 83"/>
                  <a:gd name="T54" fmla="*/ 64 w 84"/>
                  <a:gd name="T55" fmla="*/ 5 h 83"/>
                  <a:gd name="T56" fmla="*/ 59 w 84"/>
                  <a:gd name="T57" fmla="*/ 3 h 83"/>
                  <a:gd name="T58" fmla="*/ 51 w 84"/>
                  <a:gd name="T59" fmla="*/ 0 h 83"/>
                  <a:gd name="T60" fmla="*/ 41 w 84"/>
                  <a:gd name="T61" fmla="*/ 0 h 83"/>
                  <a:gd name="T62" fmla="*/ 41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1" y="0"/>
                    </a:moveTo>
                    <a:lnTo>
                      <a:pt x="31" y="1"/>
                    </a:lnTo>
                    <a:lnTo>
                      <a:pt x="22" y="5"/>
                    </a:lnTo>
                    <a:lnTo>
                      <a:pt x="12" y="11"/>
                    </a:lnTo>
                    <a:lnTo>
                      <a:pt x="6" y="21"/>
                    </a:lnTo>
                    <a:lnTo>
                      <a:pt x="2" y="31"/>
                    </a:lnTo>
                    <a:lnTo>
                      <a:pt x="0" y="40"/>
                    </a:lnTo>
                    <a:lnTo>
                      <a:pt x="2" y="50"/>
                    </a:lnTo>
                    <a:lnTo>
                      <a:pt x="4" y="56"/>
                    </a:lnTo>
                    <a:lnTo>
                      <a:pt x="8" y="64"/>
                    </a:lnTo>
                    <a:lnTo>
                      <a:pt x="12" y="69"/>
                    </a:lnTo>
                    <a:lnTo>
                      <a:pt x="20" y="75"/>
                    </a:lnTo>
                    <a:lnTo>
                      <a:pt x="26" y="79"/>
                    </a:lnTo>
                    <a:lnTo>
                      <a:pt x="33" y="81"/>
                    </a:lnTo>
                    <a:lnTo>
                      <a:pt x="41" y="83"/>
                    </a:lnTo>
                    <a:lnTo>
                      <a:pt x="51" y="81"/>
                    </a:lnTo>
                    <a:lnTo>
                      <a:pt x="59" y="79"/>
                    </a:lnTo>
                    <a:lnTo>
                      <a:pt x="64" y="75"/>
                    </a:lnTo>
                    <a:lnTo>
                      <a:pt x="70" y="69"/>
                    </a:lnTo>
                    <a:lnTo>
                      <a:pt x="76" y="64"/>
                    </a:lnTo>
                    <a:lnTo>
                      <a:pt x="80" y="56"/>
                    </a:lnTo>
                    <a:lnTo>
                      <a:pt x="82" y="50"/>
                    </a:lnTo>
                    <a:lnTo>
                      <a:pt x="84" y="40"/>
                    </a:lnTo>
                    <a:lnTo>
                      <a:pt x="82" y="33"/>
                    </a:lnTo>
                    <a:lnTo>
                      <a:pt x="80" y="25"/>
                    </a:lnTo>
                    <a:lnTo>
                      <a:pt x="76" y="17"/>
                    </a:lnTo>
                    <a:lnTo>
                      <a:pt x="70" y="11"/>
                    </a:lnTo>
                    <a:lnTo>
                      <a:pt x="64" y="5"/>
                    </a:lnTo>
                    <a:lnTo>
                      <a:pt x="59" y="3"/>
                    </a:lnTo>
                    <a:lnTo>
                      <a:pt x="51" y="0"/>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sp>
            <p:nvSpPr>
              <p:cNvPr id="5168" name="Freeform 106"/>
              <p:cNvSpPr>
                <a:spLocks/>
              </p:cNvSpPr>
              <p:nvPr/>
            </p:nvSpPr>
            <p:spPr bwMode="auto">
              <a:xfrm>
                <a:off x="4454525" y="5643563"/>
                <a:ext cx="65088" cy="66675"/>
              </a:xfrm>
              <a:custGeom>
                <a:avLst/>
                <a:gdLst>
                  <a:gd name="T0" fmla="*/ 41 w 84"/>
                  <a:gd name="T1" fmla="*/ 0 h 83"/>
                  <a:gd name="T2" fmla="*/ 31 w 84"/>
                  <a:gd name="T3" fmla="*/ 2 h 83"/>
                  <a:gd name="T4" fmla="*/ 22 w 84"/>
                  <a:gd name="T5" fmla="*/ 6 h 83"/>
                  <a:gd name="T6" fmla="*/ 12 w 84"/>
                  <a:gd name="T7" fmla="*/ 12 h 83"/>
                  <a:gd name="T8" fmla="*/ 6 w 84"/>
                  <a:gd name="T9" fmla="*/ 21 h 83"/>
                  <a:gd name="T10" fmla="*/ 2 w 84"/>
                  <a:gd name="T11" fmla="*/ 31 h 83"/>
                  <a:gd name="T12" fmla="*/ 0 w 84"/>
                  <a:gd name="T13" fmla="*/ 43 h 83"/>
                  <a:gd name="T14" fmla="*/ 0 w 84"/>
                  <a:gd name="T15" fmla="*/ 50 h 83"/>
                  <a:gd name="T16" fmla="*/ 4 w 84"/>
                  <a:gd name="T17" fmla="*/ 58 h 83"/>
                  <a:gd name="T18" fmla="*/ 6 w 84"/>
                  <a:gd name="T19" fmla="*/ 64 h 83"/>
                  <a:gd name="T20" fmla="*/ 12 w 84"/>
                  <a:gd name="T21" fmla="*/ 70 h 83"/>
                  <a:gd name="T22" fmla="*/ 18 w 84"/>
                  <a:gd name="T23" fmla="*/ 76 h 83"/>
                  <a:gd name="T24" fmla="*/ 25 w 84"/>
                  <a:gd name="T25" fmla="*/ 79 h 83"/>
                  <a:gd name="T26" fmla="*/ 33 w 84"/>
                  <a:gd name="T27" fmla="*/ 81 h 83"/>
                  <a:gd name="T28" fmla="*/ 41 w 84"/>
                  <a:gd name="T29" fmla="*/ 83 h 83"/>
                  <a:gd name="T30" fmla="*/ 51 w 84"/>
                  <a:gd name="T31" fmla="*/ 81 h 83"/>
                  <a:gd name="T32" fmla="*/ 56 w 84"/>
                  <a:gd name="T33" fmla="*/ 79 h 83"/>
                  <a:gd name="T34" fmla="*/ 64 w 84"/>
                  <a:gd name="T35" fmla="*/ 76 h 83"/>
                  <a:gd name="T36" fmla="*/ 70 w 84"/>
                  <a:gd name="T37" fmla="*/ 70 h 83"/>
                  <a:gd name="T38" fmla="*/ 76 w 84"/>
                  <a:gd name="T39" fmla="*/ 64 h 83"/>
                  <a:gd name="T40" fmla="*/ 80 w 84"/>
                  <a:gd name="T41" fmla="*/ 58 h 83"/>
                  <a:gd name="T42" fmla="*/ 82 w 84"/>
                  <a:gd name="T43" fmla="*/ 50 h 83"/>
                  <a:gd name="T44" fmla="*/ 84 w 84"/>
                  <a:gd name="T45" fmla="*/ 43 h 83"/>
                  <a:gd name="T46" fmla="*/ 82 w 84"/>
                  <a:gd name="T47" fmla="*/ 33 h 83"/>
                  <a:gd name="T48" fmla="*/ 80 w 84"/>
                  <a:gd name="T49" fmla="*/ 25 h 83"/>
                  <a:gd name="T50" fmla="*/ 76 w 84"/>
                  <a:gd name="T51" fmla="*/ 19 h 83"/>
                  <a:gd name="T52" fmla="*/ 70 w 84"/>
                  <a:gd name="T53" fmla="*/ 12 h 83"/>
                  <a:gd name="T54" fmla="*/ 64 w 84"/>
                  <a:gd name="T55" fmla="*/ 8 h 83"/>
                  <a:gd name="T56" fmla="*/ 56 w 84"/>
                  <a:gd name="T57" fmla="*/ 4 h 83"/>
                  <a:gd name="T58" fmla="*/ 51 w 84"/>
                  <a:gd name="T59" fmla="*/ 2 h 83"/>
                  <a:gd name="T60" fmla="*/ 41 w 84"/>
                  <a:gd name="T61" fmla="*/ 0 h 83"/>
                  <a:gd name="T62" fmla="*/ 41 w 84"/>
                  <a:gd name="T6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83">
                    <a:moveTo>
                      <a:pt x="41" y="0"/>
                    </a:moveTo>
                    <a:lnTo>
                      <a:pt x="31" y="2"/>
                    </a:lnTo>
                    <a:lnTo>
                      <a:pt x="22" y="6"/>
                    </a:lnTo>
                    <a:lnTo>
                      <a:pt x="12" y="12"/>
                    </a:lnTo>
                    <a:lnTo>
                      <a:pt x="6" y="21"/>
                    </a:lnTo>
                    <a:lnTo>
                      <a:pt x="2" y="31"/>
                    </a:lnTo>
                    <a:lnTo>
                      <a:pt x="0" y="43"/>
                    </a:lnTo>
                    <a:lnTo>
                      <a:pt x="0" y="50"/>
                    </a:lnTo>
                    <a:lnTo>
                      <a:pt x="4" y="58"/>
                    </a:lnTo>
                    <a:lnTo>
                      <a:pt x="6" y="64"/>
                    </a:lnTo>
                    <a:lnTo>
                      <a:pt x="12" y="70"/>
                    </a:lnTo>
                    <a:lnTo>
                      <a:pt x="18" y="76"/>
                    </a:lnTo>
                    <a:lnTo>
                      <a:pt x="25" y="79"/>
                    </a:lnTo>
                    <a:lnTo>
                      <a:pt x="33" y="81"/>
                    </a:lnTo>
                    <a:lnTo>
                      <a:pt x="41" y="83"/>
                    </a:lnTo>
                    <a:lnTo>
                      <a:pt x="51" y="81"/>
                    </a:lnTo>
                    <a:lnTo>
                      <a:pt x="56" y="79"/>
                    </a:lnTo>
                    <a:lnTo>
                      <a:pt x="64" y="76"/>
                    </a:lnTo>
                    <a:lnTo>
                      <a:pt x="70" y="70"/>
                    </a:lnTo>
                    <a:lnTo>
                      <a:pt x="76" y="64"/>
                    </a:lnTo>
                    <a:lnTo>
                      <a:pt x="80" y="58"/>
                    </a:lnTo>
                    <a:lnTo>
                      <a:pt x="82" y="50"/>
                    </a:lnTo>
                    <a:lnTo>
                      <a:pt x="84" y="43"/>
                    </a:lnTo>
                    <a:lnTo>
                      <a:pt x="82" y="33"/>
                    </a:lnTo>
                    <a:lnTo>
                      <a:pt x="80" y="25"/>
                    </a:lnTo>
                    <a:lnTo>
                      <a:pt x="76" y="19"/>
                    </a:lnTo>
                    <a:lnTo>
                      <a:pt x="70" y="12"/>
                    </a:lnTo>
                    <a:lnTo>
                      <a:pt x="64" y="8"/>
                    </a:lnTo>
                    <a:lnTo>
                      <a:pt x="56" y="4"/>
                    </a:lnTo>
                    <a:lnTo>
                      <a:pt x="51" y="2"/>
                    </a:lnTo>
                    <a:lnTo>
                      <a:pt x="41" y="0"/>
                    </a:lnTo>
                    <a:lnTo>
                      <a:pt x="41"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dirty="0">
                  <a:solidFill>
                    <a:srgbClr val="000066"/>
                  </a:solidFill>
                </a:endParaRPr>
              </a:p>
            </p:txBody>
          </p:sp>
        </p:grpSp>
        <p:sp>
          <p:nvSpPr>
            <p:cNvPr id="5170" name="ZoneTexte 5169"/>
            <p:cNvSpPr txBox="1"/>
            <p:nvPr/>
          </p:nvSpPr>
          <p:spPr>
            <a:xfrm>
              <a:off x="2040411" y="5617425"/>
              <a:ext cx="269626" cy="276999"/>
            </a:xfrm>
            <a:prstGeom prst="rect">
              <a:avLst/>
            </a:prstGeom>
            <a:noFill/>
          </p:spPr>
          <p:txBody>
            <a:bodyPr wrap="none" rtlCol="0">
              <a:spAutoFit/>
            </a:bodyPr>
            <a:lstStyle/>
            <a:p>
              <a:pPr algn="r"/>
              <a:r>
                <a:rPr lang="fr-FR" sz="1200" dirty="0">
                  <a:solidFill>
                    <a:srgbClr val="000066"/>
                  </a:solidFill>
                </a:rPr>
                <a:t>1</a:t>
              </a:r>
            </a:p>
          </p:txBody>
        </p:sp>
        <p:sp>
          <p:nvSpPr>
            <p:cNvPr id="115" name="ZoneTexte 114"/>
            <p:cNvSpPr txBox="1"/>
            <p:nvPr/>
          </p:nvSpPr>
          <p:spPr>
            <a:xfrm>
              <a:off x="2229515" y="5867285"/>
              <a:ext cx="405880" cy="276999"/>
            </a:xfrm>
            <a:prstGeom prst="rect">
              <a:avLst/>
            </a:prstGeom>
            <a:noFill/>
          </p:spPr>
          <p:txBody>
            <a:bodyPr wrap="none" rtlCol="0">
              <a:spAutoFit/>
            </a:bodyPr>
            <a:lstStyle/>
            <a:p>
              <a:pPr algn="ctr"/>
              <a:r>
                <a:rPr lang="fr-FR" sz="1200" dirty="0">
                  <a:solidFill>
                    <a:srgbClr val="000066"/>
                  </a:solidFill>
                </a:rPr>
                <a:t>-18</a:t>
              </a:r>
            </a:p>
          </p:txBody>
        </p:sp>
        <p:sp>
          <p:nvSpPr>
            <p:cNvPr id="116" name="ZoneTexte 115"/>
            <p:cNvSpPr txBox="1"/>
            <p:nvPr/>
          </p:nvSpPr>
          <p:spPr>
            <a:xfrm>
              <a:off x="2891098" y="5867285"/>
              <a:ext cx="405880" cy="276999"/>
            </a:xfrm>
            <a:prstGeom prst="rect">
              <a:avLst/>
            </a:prstGeom>
            <a:noFill/>
          </p:spPr>
          <p:txBody>
            <a:bodyPr wrap="none" rtlCol="0">
              <a:spAutoFit/>
            </a:bodyPr>
            <a:lstStyle/>
            <a:p>
              <a:pPr algn="ctr"/>
              <a:r>
                <a:rPr lang="fr-FR" sz="1200" dirty="0">
                  <a:solidFill>
                    <a:srgbClr val="000066"/>
                  </a:solidFill>
                </a:rPr>
                <a:t>-12</a:t>
              </a:r>
            </a:p>
          </p:txBody>
        </p:sp>
        <p:sp>
          <p:nvSpPr>
            <p:cNvPr id="117" name="ZoneTexte 116"/>
            <p:cNvSpPr txBox="1"/>
            <p:nvPr/>
          </p:nvSpPr>
          <p:spPr>
            <a:xfrm>
              <a:off x="3606127" y="5867285"/>
              <a:ext cx="320922" cy="276999"/>
            </a:xfrm>
            <a:prstGeom prst="rect">
              <a:avLst/>
            </a:prstGeom>
            <a:noFill/>
          </p:spPr>
          <p:txBody>
            <a:bodyPr wrap="none" rtlCol="0">
              <a:spAutoFit/>
            </a:bodyPr>
            <a:lstStyle/>
            <a:p>
              <a:pPr algn="ctr"/>
              <a:r>
                <a:rPr lang="fr-FR" sz="1200" dirty="0">
                  <a:solidFill>
                    <a:srgbClr val="000066"/>
                  </a:solidFill>
                </a:rPr>
                <a:t>-6</a:t>
              </a:r>
            </a:p>
          </p:txBody>
        </p:sp>
        <p:sp>
          <p:nvSpPr>
            <p:cNvPr id="118" name="ZoneTexte 117"/>
            <p:cNvSpPr txBox="1"/>
            <p:nvPr/>
          </p:nvSpPr>
          <p:spPr>
            <a:xfrm>
              <a:off x="4312116" y="5867285"/>
              <a:ext cx="269626" cy="276999"/>
            </a:xfrm>
            <a:prstGeom prst="rect">
              <a:avLst/>
            </a:prstGeom>
            <a:noFill/>
          </p:spPr>
          <p:txBody>
            <a:bodyPr wrap="none" rtlCol="0">
              <a:spAutoFit/>
            </a:bodyPr>
            <a:lstStyle/>
            <a:p>
              <a:pPr algn="ctr"/>
              <a:r>
                <a:rPr lang="fr-FR" sz="1200" dirty="0">
                  <a:solidFill>
                    <a:srgbClr val="000066"/>
                  </a:solidFill>
                </a:rPr>
                <a:t>0</a:t>
              </a:r>
            </a:p>
          </p:txBody>
        </p:sp>
        <p:sp>
          <p:nvSpPr>
            <p:cNvPr id="119" name="ZoneTexte 118"/>
            <p:cNvSpPr txBox="1"/>
            <p:nvPr/>
          </p:nvSpPr>
          <p:spPr>
            <a:xfrm>
              <a:off x="4966376" y="5867285"/>
              <a:ext cx="269626" cy="276999"/>
            </a:xfrm>
            <a:prstGeom prst="rect">
              <a:avLst/>
            </a:prstGeom>
            <a:noFill/>
          </p:spPr>
          <p:txBody>
            <a:bodyPr wrap="none" rtlCol="0">
              <a:spAutoFit/>
            </a:bodyPr>
            <a:lstStyle/>
            <a:p>
              <a:pPr algn="ctr"/>
              <a:r>
                <a:rPr lang="fr-FR" sz="1200" dirty="0">
                  <a:solidFill>
                    <a:srgbClr val="000066"/>
                  </a:solidFill>
                </a:rPr>
                <a:t>6</a:t>
              </a:r>
            </a:p>
          </p:txBody>
        </p:sp>
        <p:sp>
          <p:nvSpPr>
            <p:cNvPr id="120" name="ZoneTexte 119"/>
            <p:cNvSpPr txBox="1"/>
            <p:nvPr/>
          </p:nvSpPr>
          <p:spPr>
            <a:xfrm>
              <a:off x="5596447" y="5867285"/>
              <a:ext cx="354584" cy="276999"/>
            </a:xfrm>
            <a:prstGeom prst="rect">
              <a:avLst/>
            </a:prstGeom>
            <a:noFill/>
          </p:spPr>
          <p:txBody>
            <a:bodyPr wrap="none" rtlCol="0">
              <a:spAutoFit/>
            </a:bodyPr>
            <a:lstStyle/>
            <a:p>
              <a:pPr algn="ctr"/>
              <a:r>
                <a:rPr lang="fr-FR" sz="1200" dirty="0">
                  <a:solidFill>
                    <a:srgbClr val="000066"/>
                  </a:solidFill>
                </a:rPr>
                <a:t>12</a:t>
              </a:r>
            </a:p>
          </p:txBody>
        </p:sp>
        <p:sp>
          <p:nvSpPr>
            <p:cNvPr id="121" name="ZoneTexte 120"/>
            <p:cNvSpPr txBox="1"/>
            <p:nvPr/>
          </p:nvSpPr>
          <p:spPr>
            <a:xfrm>
              <a:off x="6277289" y="5867285"/>
              <a:ext cx="354584" cy="276999"/>
            </a:xfrm>
            <a:prstGeom prst="rect">
              <a:avLst/>
            </a:prstGeom>
            <a:noFill/>
          </p:spPr>
          <p:txBody>
            <a:bodyPr wrap="none" rtlCol="0">
              <a:spAutoFit/>
            </a:bodyPr>
            <a:lstStyle/>
            <a:p>
              <a:pPr algn="ctr"/>
              <a:r>
                <a:rPr lang="fr-FR" sz="1200" dirty="0">
                  <a:solidFill>
                    <a:srgbClr val="000066"/>
                  </a:solidFill>
                </a:rPr>
                <a:t>18</a:t>
              </a:r>
            </a:p>
          </p:txBody>
        </p:sp>
        <p:sp>
          <p:nvSpPr>
            <p:cNvPr id="122" name="ZoneTexte 121"/>
            <p:cNvSpPr txBox="1"/>
            <p:nvPr/>
          </p:nvSpPr>
          <p:spPr>
            <a:xfrm>
              <a:off x="2680420" y="5334523"/>
              <a:ext cx="883225" cy="407804"/>
            </a:xfrm>
            <a:prstGeom prst="rect">
              <a:avLst/>
            </a:prstGeom>
            <a:noFill/>
          </p:spPr>
          <p:txBody>
            <a:bodyPr wrap="none" rtlCol="0">
              <a:spAutoFit/>
            </a:bodyPr>
            <a:lstStyle/>
            <a:p>
              <a:pPr algn="ctr"/>
              <a:r>
                <a:rPr lang="fr-FR" sz="1050" b="1" dirty="0">
                  <a:solidFill>
                    <a:srgbClr val="000066"/>
                  </a:solidFill>
                </a:rPr>
                <a:t>2,88</a:t>
              </a:r>
              <a:br>
                <a:rPr lang="fr-FR" sz="1050" b="1" dirty="0">
                  <a:solidFill>
                    <a:srgbClr val="000066"/>
                  </a:solidFill>
                </a:rPr>
              </a:br>
              <a:r>
                <a:rPr lang="fr-FR" sz="1000" dirty="0">
                  <a:solidFill>
                    <a:srgbClr val="000066"/>
                  </a:solidFill>
                </a:rPr>
                <a:t>(2,44 - 3,20)</a:t>
              </a:r>
            </a:p>
          </p:txBody>
        </p:sp>
        <p:sp>
          <p:nvSpPr>
            <p:cNvPr id="123" name="ZoneTexte 122"/>
            <p:cNvSpPr txBox="1"/>
            <p:nvPr/>
          </p:nvSpPr>
          <p:spPr>
            <a:xfrm>
              <a:off x="3611457" y="5334523"/>
              <a:ext cx="883225" cy="407804"/>
            </a:xfrm>
            <a:prstGeom prst="rect">
              <a:avLst/>
            </a:prstGeom>
            <a:noFill/>
          </p:spPr>
          <p:txBody>
            <a:bodyPr wrap="none" rtlCol="0">
              <a:spAutoFit/>
            </a:bodyPr>
            <a:lstStyle/>
            <a:p>
              <a:pPr algn="ctr"/>
              <a:r>
                <a:rPr lang="fr-FR" sz="1050" b="1" dirty="0">
                  <a:solidFill>
                    <a:srgbClr val="000066"/>
                  </a:solidFill>
                </a:rPr>
                <a:t>2,85</a:t>
              </a:r>
              <a:br>
                <a:rPr lang="fr-FR" sz="1050" b="1" dirty="0">
                  <a:solidFill>
                    <a:srgbClr val="000066"/>
                  </a:solidFill>
                </a:rPr>
              </a:br>
              <a:r>
                <a:rPr lang="fr-FR" sz="1000" dirty="0">
                  <a:solidFill>
                    <a:srgbClr val="000066"/>
                  </a:solidFill>
                </a:rPr>
                <a:t>(2,56 - 3,52)</a:t>
              </a:r>
            </a:p>
          </p:txBody>
        </p:sp>
        <p:sp>
          <p:nvSpPr>
            <p:cNvPr id="124" name="ZoneTexte 123"/>
            <p:cNvSpPr txBox="1"/>
            <p:nvPr/>
          </p:nvSpPr>
          <p:spPr>
            <a:xfrm>
              <a:off x="4424180" y="5334523"/>
              <a:ext cx="883225" cy="407804"/>
            </a:xfrm>
            <a:prstGeom prst="rect">
              <a:avLst/>
            </a:prstGeom>
            <a:noFill/>
          </p:spPr>
          <p:txBody>
            <a:bodyPr wrap="none" rtlCol="0">
              <a:spAutoFit/>
            </a:bodyPr>
            <a:lstStyle/>
            <a:p>
              <a:pPr algn="ctr"/>
              <a:r>
                <a:rPr lang="fr-FR" sz="1050" b="1" dirty="0">
                  <a:solidFill>
                    <a:srgbClr val="000066"/>
                  </a:solidFill>
                </a:rPr>
                <a:t>2,65</a:t>
              </a:r>
              <a:r>
                <a:rPr lang="fr-FR" sz="1000" dirty="0">
                  <a:solidFill>
                    <a:srgbClr val="000066"/>
                  </a:solidFill>
                </a:rPr>
                <a:t/>
              </a:r>
              <a:br>
                <a:rPr lang="fr-FR" sz="1000" dirty="0">
                  <a:solidFill>
                    <a:srgbClr val="000066"/>
                  </a:solidFill>
                </a:rPr>
              </a:br>
              <a:r>
                <a:rPr lang="fr-FR" sz="1000" dirty="0">
                  <a:solidFill>
                    <a:srgbClr val="000066"/>
                  </a:solidFill>
                </a:rPr>
                <a:t>(2,26 - 3,00)</a:t>
              </a:r>
            </a:p>
          </p:txBody>
        </p:sp>
        <p:sp>
          <p:nvSpPr>
            <p:cNvPr id="125" name="ZoneTexte 124"/>
            <p:cNvSpPr txBox="1"/>
            <p:nvPr/>
          </p:nvSpPr>
          <p:spPr>
            <a:xfrm>
              <a:off x="5315556" y="5334523"/>
              <a:ext cx="883225" cy="407804"/>
            </a:xfrm>
            <a:prstGeom prst="rect">
              <a:avLst/>
            </a:prstGeom>
            <a:noFill/>
          </p:spPr>
          <p:txBody>
            <a:bodyPr wrap="none" rtlCol="0">
              <a:spAutoFit/>
            </a:bodyPr>
            <a:lstStyle/>
            <a:p>
              <a:pPr algn="ctr"/>
              <a:r>
                <a:rPr lang="fr-FR" sz="1050" b="1" dirty="0">
                  <a:solidFill>
                    <a:srgbClr val="000066"/>
                  </a:solidFill>
                </a:rPr>
                <a:t>2,56</a:t>
              </a:r>
              <a:br>
                <a:rPr lang="fr-FR" sz="1050" b="1" dirty="0">
                  <a:solidFill>
                    <a:srgbClr val="000066"/>
                  </a:solidFill>
                </a:rPr>
              </a:br>
              <a:r>
                <a:rPr lang="fr-FR" sz="1000" dirty="0">
                  <a:solidFill>
                    <a:srgbClr val="000066"/>
                  </a:solidFill>
                </a:rPr>
                <a:t>(2,09 - 2,73)</a:t>
              </a:r>
            </a:p>
          </p:txBody>
        </p:sp>
        <p:sp>
          <p:nvSpPr>
            <p:cNvPr id="126" name="ZoneTexte 125"/>
            <p:cNvSpPr txBox="1"/>
            <p:nvPr/>
          </p:nvSpPr>
          <p:spPr>
            <a:xfrm>
              <a:off x="2040411" y="4821696"/>
              <a:ext cx="269626" cy="276999"/>
            </a:xfrm>
            <a:prstGeom prst="rect">
              <a:avLst/>
            </a:prstGeom>
            <a:noFill/>
          </p:spPr>
          <p:txBody>
            <a:bodyPr wrap="none" rtlCol="0">
              <a:spAutoFit/>
            </a:bodyPr>
            <a:lstStyle/>
            <a:p>
              <a:pPr algn="r"/>
              <a:r>
                <a:rPr lang="fr-FR" sz="1200" dirty="0">
                  <a:solidFill>
                    <a:srgbClr val="000066"/>
                  </a:solidFill>
                </a:rPr>
                <a:t>2</a:t>
              </a:r>
            </a:p>
          </p:txBody>
        </p:sp>
        <p:sp>
          <p:nvSpPr>
            <p:cNvPr id="127" name="ZoneTexte 126"/>
            <p:cNvSpPr txBox="1"/>
            <p:nvPr/>
          </p:nvSpPr>
          <p:spPr>
            <a:xfrm>
              <a:off x="2040411" y="4025968"/>
              <a:ext cx="269626" cy="276999"/>
            </a:xfrm>
            <a:prstGeom prst="rect">
              <a:avLst/>
            </a:prstGeom>
            <a:noFill/>
          </p:spPr>
          <p:txBody>
            <a:bodyPr wrap="none" rtlCol="0">
              <a:spAutoFit/>
            </a:bodyPr>
            <a:lstStyle/>
            <a:p>
              <a:pPr algn="r"/>
              <a:r>
                <a:rPr lang="fr-FR" sz="1200" dirty="0">
                  <a:solidFill>
                    <a:srgbClr val="000066"/>
                  </a:solidFill>
                </a:rPr>
                <a:t>3</a:t>
              </a:r>
            </a:p>
          </p:txBody>
        </p:sp>
        <p:sp>
          <p:nvSpPr>
            <p:cNvPr id="128" name="ZoneTexte 127"/>
            <p:cNvSpPr txBox="1"/>
            <p:nvPr/>
          </p:nvSpPr>
          <p:spPr>
            <a:xfrm>
              <a:off x="2040411" y="3230240"/>
              <a:ext cx="269626" cy="276999"/>
            </a:xfrm>
            <a:prstGeom prst="rect">
              <a:avLst/>
            </a:prstGeom>
            <a:noFill/>
          </p:spPr>
          <p:txBody>
            <a:bodyPr wrap="none" rtlCol="0">
              <a:spAutoFit/>
            </a:bodyPr>
            <a:lstStyle/>
            <a:p>
              <a:pPr algn="r"/>
              <a:r>
                <a:rPr lang="fr-FR" sz="1200" dirty="0">
                  <a:solidFill>
                    <a:srgbClr val="000066"/>
                  </a:solidFill>
                </a:rPr>
                <a:t>4</a:t>
              </a:r>
            </a:p>
          </p:txBody>
        </p:sp>
        <p:sp>
          <p:nvSpPr>
            <p:cNvPr id="129" name="ZoneTexte 128"/>
            <p:cNvSpPr txBox="1"/>
            <p:nvPr/>
          </p:nvSpPr>
          <p:spPr>
            <a:xfrm>
              <a:off x="4876584" y="3109683"/>
              <a:ext cx="1467068" cy="276999"/>
            </a:xfrm>
            <a:prstGeom prst="rect">
              <a:avLst/>
            </a:prstGeom>
            <a:noFill/>
          </p:spPr>
          <p:txBody>
            <a:bodyPr wrap="none" rtlCol="0">
              <a:spAutoFit/>
            </a:bodyPr>
            <a:lstStyle/>
            <a:p>
              <a:pPr algn="r"/>
              <a:r>
                <a:rPr lang="fr-FR" sz="1200" dirty="0">
                  <a:solidFill>
                    <a:srgbClr val="000066"/>
                  </a:solidFill>
                </a:rPr>
                <a:t>n = 85 échantillons</a:t>
              </a:r>
            </a:p>
          </p:txBody>
        </p:sp>
        <p:sp>
          <p:nvSpPr>
            <p:cNvPr id="130" name="ZoneTexte 129"/>
            <p:cNvSpPr txBox="1"/>
            <p:nvPr/>
          </p:nvSpPr>
          <p:spPr>
            <a:xfrm>
              <a:off x="2276984" y="5334523"/>
              <a:ext cx="676587" cy="400110"/>
            </a:xfrm>
            <a:prstGeom prst="rect">
              <a:avLst/>
            </a:prstGeom>
            <a:noFill/>
          </p:spPr>
          <p:txBody>
            <a:bodyPr wrap="none" rtlCol="0">
              <a:spAutoFit/>
            </a:bodyPr>
            <a:lstStyle/>
            <a:p>
              <a:r>
                <a:rPr lang="fr-FR" sz="1000" dirty="0">
                  <a:solidFill>
                    <a:srgbClr val="000066"/>
                  </a:solidFill>
                </a:rPr>
                <a:t>Médiane</a:t>
              </a:r>
              <a:br>
                <a:rPr lang="fr-FR" sz="1000" dirty="0">
                  <a:solidFill>
                    <a:srgbClr val="000066"/>
                  </a:solidFill>
                </a:rPr>
              </a:br>
              <a:r>
                <a:rPr lang="fr-FR" sz="1000" dirty="0">
                  <a:solidFill>
                    <a:srgbClr val="000066"/>
                  </a:solidFill>
                </a:rPr>
                <a:t>(IQR)</a:t>
              </a:r>
            </a:p>
          </p:txBody>
        </p:sp>
        <p:sp>
          <p:nvSpPr>
            <p:cNvPr id="131" name="ZoneTexte 130"/>
            <p:cNvSpPr txBox="1"/>
            <p:nvPr/>
          </p:nvSpPr>
          <p:spPr>
            <a:xfrm>
              <a:off x="6774156" y="5694292"/>
              <a:ext cx="505268" cy="261610"/>
            </a:xfrm>
            <a:prstGeom prst="rect">
              <a:avLst/>
            </a:prstGeom>
            <a:noFill/>
          </p:spPr>
          <p:txBody>
            <a:bodyPr wrap="none" rtlCol="0">
              <a:spAutoFit/>
            </a:bodyPr>
            <a:lstStyle/>
            <a:p>
              <a:pPr algn="ctr"/>
              <a:r>
                <a:rPr lang="fr-FR" sz="1100" b="1" dirty="0">
                  <a:solidFill>
                    <a:srgbClr val="000066"/>
                  </a:solidFill>
                </a:rPr>
                <a:t>Mois</a:t>
              </a:r>
            </a:p>
          </p:txBody>
        </p:sp>
        <p:sp>
          <p:nvSpPr>
            <p:cNvPr id="2" name="ZoneTexte 1"/>
            <p:cNvSpPr txBox="1"/>
            <p:nvPr/>
          </p:nvSpPr>
          <p:spPr>
            <a:xfrm>
              <a:off x="4180416" y="6017528"/>
              <a:ext cx="628698" cy="276999"/>
            </a:xfrm>
            <a:prstGeom prst="rect">
              <a:avLst/>
            </a:prstGeom>
            <a:noFill/>
          </p:spPr>
          <p:txBody>
            <a:bodyPr wrap="none" rtlCol="0">
              <a:spAutoFit/>
            </a:bodyPr>
            <a:lstStyle/>
            <a:p>
              <a:r>
                <a:rPr lang="fr-FR" sz="1200" b="1" dirty="0">
                  <a:solidFill>
                    <a:srgbClr val="FF0000"/>
                  </a:solidFill>
                </a:rPr>
                <a:t>GCSA</a:t>
              </a:r>
            </a:p>
          </p:txBody>
        </p:sp>
      </p:grpSp>
      <p:sp>
        <p:nvSpPr>
          <p:cNvPr id="13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mr-IN" sz="1200" i="1" dirty="0">
                <a:solidFill>
                  <a:srgbClr val="0070C0"/>
                </a:solidFill>
                <a:latin typeface="Arial" charset="0"/>
                <a:cs typeface="Arial" charset="0"/>
              </a:rPr>
              <a:t> Delagrèverie</a:t>
            </a:r>
            <a:r>
              <a:rPr lang="en-GB" sz="1200" i="1" dirty="0">
                <a:solidFill>
                  <a:srgbClr val="0070C0"/>
                </a:solidFill>
                <a:latin typeface="Arial" charset="0"/>
                <a:cs typeface="Arial" charset="0"/>
              </a:rPr>
              <a:t> H, CROI 2017, Abs. 323</a:t>
            </a:r>
          </a:p>
        </p:txBody>
      </p:sp>
      <p:sp>
        <p:nvSpPr>
          <p:cNvPr id="133" name="ZoneTexte 13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33</a:t>
            </a:r>
          </a:p>
        </p:txBody>
      </p:sp>
    </p:spTree>
    <p:extLst>
      <p:ext uri="{BB962C8B-B14F-4D97-AF65-F5344CB8AC3E}">
        <p14:creationId xmlns:p14="http://schemas.microsoft.com/office/powerpoint/2010/main" val="16994635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1391189" y="1172364"/>
            <a:ext cx="6019800" cy="400110"/>
          </a:xfrm>
          <a:prstGeom prst="rect">
            <a:avLst/>
          </a:prstGeom>
          <a:noFill/>
          <a:ln w="9525">
            <a:noFill/>
            <a:miter lim="800000"/>
            <a:headEnd/>
            <a:tailEnd/>
          </a:ln>
        </p:spPr>
        <p:txBody>
          <a:bodyPr>
            <a:spAutoFit/>
          </a:bodyPr>
          <a:lstStyle/>
          <a:p>
            <a:pPr algn="ctr"/>
            <a:r>
              <a:rPr lang="fr-FR" sz="2000" b="1" dirty="0">
                <a:solidFill>
                  <a:srgbClr val="0070C0"/>
                </a:solidFill>
                <a:latin typeface="Calibri" pitchFamily="34" charset="0"/>
                <a:ea typeface="ＭＳ Ｐゴシック" pitchFamily="34" charset="-128"/>
              </a:rPr>
              <a:t>Analyse longitudinale de la diversité virale</a:t>
            </a:r>
            <a:r>
              <a:rPr lang="fr-FR" sz="1600" b="1" dirty="0">
                <a:solidFill>
                  <a:srgbClr val="0070C0"/>
                </a:solidFill>
                <a:latin typeface="Calibri" pitchFamily="34" charset="0"/>
                <a:ea typeface="ＭＳ Ｐゴシック" pitchFamily="34" charset="-128"/>
              </a:rPr>
              <a:t> </a:t>
            </a:r>
            <a:endParaRPr lang="fr-FR" sz="1400" b="1" dirty="0">
              <a:solidFill>
                <a:srgbClr val="0070C0"/>
              </a:solidFill>
              <a:latin typeface="Calibri" pitchFamily="34" charset="0"/>
              <a:ea typeface="ＭＳ Ｐゴシック" pitchFamily="34" charset="-128"/>
            </a:endParaRPr>
          </a:p>
        </p:txBody>
      </p:sp>
      <p:sp>
        <p:nvSpPr>
          <p:cNvPr id="8" name="ZoneTexte 7"/>
          <p:cNvSpPr txBox="1"/>
          <p:nvPr/>
        </p:nvSpPr>
        <p:spPr>
          <a:xfrm>
            <a:off x="5347525" y="2082779"/>
            <a:ext cx="3675979" cy="175432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266700" indent="-266700" fontAlgn="base">
              <a:spcBef>
                <a:spcPct val="0"/>
              </a:spcBef>
              <a:spcAft>
                <a:spcPct val="0"/>
              </a:spcAft>
              <a:buClr>
                <a:srgbClr val="0070C0"/>
              </a:buClr>
              <a:buChar char="•"/>
              <a:defRPr b="1">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b="0" dirty="0">
                <a:sym typeface="Wingdings" panose="05000000000000000000" pitchFamily="2" charset="2"/>
              </a:rPr>
              <a:t></a:t>
            </a:r>
            <a:r>
              <a:rPr lang="fr-FR" b="0" dirty="0">
                <a:sym typeface="Wingdings"/>
              </a:rPr>
              <a:t> de la diversité virale pendant la chimiothérapie standard précédant la CHD chez 5/6 patients</a:t>
            </a:r>
          </a:p>
          <a:p>
            <a:endParaRPr lang="fr-FR" b="0" dirty="0">
              <a:sym typeface="Wingdings"/>
            </a:endParaRPr>
          </a:p>
          <a:p>
            <a:r>
              <a:rPr lang="fr-FR" b="0" dirty="0">
                <a:sym typeface="Wingdings" panose="05000000000000000000" pitchFamily="2" charset="2"/>
              </a:rPr>
              <a:t></a:t>
            </a:r>
            <a:r>
              <a:rPr lang="fr-FR" b="0" dirty="0">
                <a:sym typeface="Wingdings"/>
              </a:rPr>
              <a:t> de la diversité virale rapidement après CHD/GCSA  </a:t>
            </a:r>
            <a:endParaRPr lang="fr-FR" b="0" dirty="0"/>
          </a:p>
        </p:txBody>
      </p:sp>
      <p:sp>
        <p:nvSpPr>
          <p:cNvPr id="14" name="ZoneTexte 13"/>
          <p:cNvSpPr txBox="1"/>
          <p:nvPr/>
        </p:nvSpPr>
        <p:spPr>
          <a:xfrm>
            <a:off x="217215" y="5071451"/>
            <a:ext cx="8583137" cy="160430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266700" indent="-266700" fontAlgn="base">
              <a:spcBef>
                <a:spcPct val="0"/>
              </a:spcBef>
              <a:spcAft>
                <a:spcPct val="0"/>
              </a:spcAft>
              <a:buClr>
                <a:srgbClr val="0070C0"/>
              </a:buClr>
              <a:buChar char="•"/>
              <a:defRPr b="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b="1" dirty="0">
                <a:solidFill>
                  <a:srgbClr val="0070C0"/>
                </a:solidFill>
              </a:rPr>
              <a:t>Conclusions </a:t>
            </a:r>
          </a:p>
          <a:p>
            <a:pPr lvl="1"/>
            <a:r>
              <a:rPr lang="fr-FR" sz="1800" dirty="0"/>
              <a:t>La CHD ne modifie pas la taille du réservoir cellulaire ni sa composition</a:t>
            </a:r>
          </a:p>
          <a:p>
            <a:pPr lvl="1"/>
            <a:r>
              <a:rPr lang="fr-FR" sz="1800" dirty="0"/>
              <a:t>Rôle prépondérant de la prolifération homéostatique à partir des cellules </a:t>
            </a:r>
            <a:r>
              <a:rPr lang="fr-FR" sz="1800" dirty="0" err="1"/>
              <a:t>T</a:t>
            </a:r>
            <a:r>
              <a:rPr lang="fr-FR" sz="1800" dirty="0"/>
              <a:t> transplantées infectées autologues et/ou réservoirs tissulaires persistants par rapport à la différenciation de cellules </a:t>
            </a:r>
            <a:r>
              <a:rPr lang="fr-FR" sz="1800" dirty="0" err="1"/>
              <a:t>T</a:t>
            </a:r>
            <a:r>
              <a:rPr lang="fr-FR" sz="1800" dirty="0"/>
              <a:t> naïves des cellules souches transplantées</a:t>
            </a:r>
          </a:p>
        </p:txBody>
      </p:sp>
      <p:sp>
        <p:nvSpPr>
          <p:cNvPr id="122" name="Rectangle 2"/>
          <p:cNvSpPr txBox="1">
            <a:spLocks noChangeArrowheads="1"/>
          </p:cNvSpPr>
          <p:nvPr/>
        </p:nvSpPr>
        <p:spPr>
          <a:xfrm>
            <a:off x="1481170" y="185388"/>
            <a:ext cx="7662829"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pPr eaLnBrk="1" hangingPunct="1">
              <a:defRPr/>
            </a:pPr>
            <a:endParaRPr lang="fr-FR" sz="2400" dirty="0"/>
          </a:p>
        </p:txBody>
      </p:sp>
      <p:grpSp>
        <p:nvGrpSpPr>
          <p:cNvPr id="4" name="Groupe 3"/>
          <p:cNvGrpSpPr/>
          <p:nvPr/>
        </p:nvGrpSpPr>
        <p:grpSpPr>
          <a:xfrm>
            <a:off x="570447" y="1501929"/>
            <a:ext cx="6125948" cy="3551348"/>
            <a:chOff x="570447" y="1501929"/>
            <a:chExt cx="6125948" cy="3551348"/>
          </a:xfrm>
        </p:grpSpPr>
        <p:grpSp>
          <p:nvGrpSpPr>
            <p:cNvPr id="3" name="Groupe 2"/>
            <p:cNvGrpSpPr/>
            <p:nvPr/>
          </p:nvGrpSpPr>
          <p:grpSpPr>
            <a:xfrm>
              <a:off x="570447" y="1501929"/>
              <a:ext cx="6125948" cy="3551348"/>
              <a:chOff x="555971" y="1382578"/>
              <a:chExt cx="5799092" cy="3461111"/>
            </a:xfrm>
          </p:grpSpPr>
          <p:sp>
            <p:nvSpPr>
              <p:cNvPr id="118" name="ZoneTexte 117"/>
              <p:cNvSpPr txBox="1"/>
              <p:nvPr/>
            </p:nvSpPr>
            <p:spPr>
              <a:xfrm>
                <a:off x="3564306" y="4461866"/>
                <a:ext cx="2790757" cy="269961"/>
              </a:xfrm>
              <a:prstGeom prst="rect">
                <a:avLst/>
              </a:prstGeom>
              <a:noFill/>
            </p:spPr>
            <p:txBody>
              <a:bodyPr wrap="square" rtlCol="0">
                <a:spAutoFit/>
              </a:bodyPr>
              <a:lstStyle/>
              <a:p>
                <a:pPr algn="ctr"/>
                <a:r>
                  <a:rPr lang="fr-FR" sz="1200" b="1" dirty="0">
                    <a:solidFill>
                      <a:srgbClr val="000066"/>
                    </a:solidFill>
                  </a:rPr>
                  <a:t>Jours</a:t>
                </a:r>
              </a:p>
            </p:txBody>
          </p:sp>
          <p:grpSp>
            <p:nvGrpSpPr>
              <p:cNvPr id="2" name="Groupe 1"/>
              <p:cNvGrpSpPr/>
              <p:nvPr/>
            </p:nvGrpSpPr>
            <p:grpSpPr>
              <a:xfrm>
                <a:off x="555971" y="1382578"/>
                <a:ext cx="4184496" cy="3461111"/>
                <a:chOff x="555971" y="1382578"/>
                <a:chExt cx="4184496" cy="3461111"/>
              </a:xfrm>
            </p:grpSpPr>
            <p:grpSp>
              <p:nvGrpSpPr>
                <p:cNvPr id="3131" name="Groupe 3130"/>
                <p:cNvGrpSpPr/>
                <p:nvPr/>
              </p:nvGrpSpPr>
              <p:grpSpPr>
                <a:xfrm>
                  <a:off x="839364" y="1761617"/>
                  <a:ext cx="3825876" cy="2873375"/>
                  <a:chOff x="895350" y="1879601"/>
                  <a:chExt cx="3825876" cy="2873375"/>
                </a:xfrm>
              </p:grpSpPr>
              <p:sp>
                <p:nvSpPr>
                  <p:cNvPr id="11" name="Freeform 7"/>
                  <p:cNvSpPr>
                    <a:spLocks/>
                  </p:cNvSpPr>
                  <p:nvPr/>
                </p:nvSpPr>
                <p:spPr bwMode="auto">
                  <a:xfrm>
                    <a:off x="3503613" y="1879601"/>
                    <a:ext cx="1217613" cy="1316038"/>
                  </a:xfrm>
                  <a:custGeom>
                    <a:avLst/>
                    <a:gdLst>
                      <a:gd name="T0" fmla="*/ 1533 w 1533"/>
                      <a:gd name="T1" fmla="*/ 1660 h 1660"/>
                      <a:gd name="T2" fmla="*/ 0 w 1533"/>
                      <a:gd name="T3" fmla="*/ 1660 h 1660"/>
                      <a:gd name="T4" fmla="*/ 0 w 1533"/>
                      <a:gd name="T5" fmla="*/ 0 h 1660"/>
                    </a:gdLst>
                    <a:ahLst/>
                    <a:cxnLst>
                      <a:cxn ang="0">
                        <a:pos x="T0" y="T1"/>
                      </a:cxn>
                      <a:cxn ang="0">
                        <a:pos x="T2" y="T3"/>
                      </a:cxn>
                      <a:cxn ang="0">
                        <a:pos x="T4" y="T5"/>
                      </a:cxn>
                    </a:cxnLst>
                    <a:rect l="0" t="0" r="r" b="b"/>
                    <a:pathLst>
                      <a:path w="1533" h="1660">
                        <a:moveTo>
                          <a:pt x="1533" y="1660"/>
                        </a:moveTo>
                        <a:lnTo>
                          <a:pt x="0" y="1660"/>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 name="Freeform 8"/>
                  <p:cNvSpPr>
                    <a:spLocks/>
                  </p:cNvSpPr>
                  <p:nvPr/>
                </p:nvSpPr>
                <p:spPr bwMode="auto">
                  <a:xfrm>
                    <a:off x="3503613" y="3397251"/>
                    <a:ext cx="1217613" cy="1316038"/>
                  </a:xfrm>
                  <a:custGeom>
                    <a:avLst/>
                    <a:gdLst>
                      <a:gd name="T0" fmla="*/ 1533 w 1533"/>
                      <a:gd name="T1" fmla="*/ 1659 h 1659"/>
                      <a:gd name="T2" fmla="*/ 0 w 1533"/>
                      <a:gd name="T3" fmla="*/ 1659 h 1659"/>
                      <a:gd name="T4" fmla="*/ 0 w 1533"/>
                      <a:gd name="T5" fmla="*/ 0 h 1659"/>
                    </a:gdLst>
                    <a:ahLst/>
                    <a:cxnLst>
                      <a:cxn ang="0">
                        <a:pos x="T0" y="T1"/>
                      </a:cxn>
                      <a:cxn ang="0">
                        <a:pos x="T2" y="T3"/>
                      </a:cxn>
                      <a:cxn ang="0">
                        <a:pos x="T4" y="T5"/>
                      </a:cxn>
                    </a:cxnLst>
                    <a:rect l="0" t="0" r="r" b="b"/>
                    <a:pathLst>
                      <a:path w="1533" h="1659">
                        <a:moveTo>
                          <a:pt x="1533" y="1659"/>
                        </a:moveTo>
                        <a:lnTo>
                          <a:pt x="0" y="165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 name="Freeform 9"/>
                  <p:cNvSpPr>
                    <a:spLocks/>
                  </p:cNvSpPr>
                  <p:nvPr/>
                </p:nvSpPr>
                <p:spPr bwMode="auto">
                  <a:xfrm>
                    <a:off x="2220913" y="3397251"/>
                    <a:ext cx="1216025" cy="1316038"/>
                  </a:xfrm>
                  <a:custGeom>
                    <a:avLst/>
                    <a:gdLst>
                      <a:gd name="T0" fmla="*/ 1533 w 1533"/>
                      <a:gd name="T1" fmla="*/ 1659 h 1659"/>
                      <a:gd name="T2" fmla="*/ 0 w 1533"/>
                      <a:gd name="T3" fmla="*/ 1659 h 1659"/>
                      <a:gd name="T4" fmla="*/ 0 w 1533"/>
                      <a:gd name="T5" fmla="*/ 0 h 1659"/>
                    </a:gdLst>
                    <a:ahLst/>
                    <a:cxnLst>
                      <a:cxn ang="0">
                        <a:pos x="T0" y="T1"/>
                      </a:cxn>
                      <a:cxn ang="0">
                        <a:pos x="T2" y="T3"/>
                      </a:cxn>
                      <a:cxn ang="0">
                        <a:pos x="T4" y="T5"/>
                      </a:cxn>
                    </a:cxnLst>
                    <a:rect l="0" t="0" r="r" b="b"/>
                    <a:pathLst>
                      <a:path w="1533" h="1659">
                        <a:moveTo>
                          <a:pt x="1533" y="1659"/>
                        </a:moveTo>
                        <a:lnTo>
                          <a:pt x="0" y="165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 name="Freeform 10"/>
                  <p:cNvSpPr>
                    <a:spLocks/>
                  </p:cNvSpPr>
                  <p:nvPr/>
                </p:nvSpPr>
                <p:spPr bwMode="auto">
                  <a:xfrm>
                    <a:off x="2220913" y="1879601"/>
                    <a:ext cx="1216025" cy="1316038"/>
                  </a:xfrm>
                  <a:custGeom>
                    <a:avLst/>
                    <a:gdLst>
                      <a:gd name="T0" fmla="*/ 1533 w 1533"/>
                      <a:gd name="T1" fmla="*/ 1660 h 1660"/>
                      <a:gd name="T2" fmla="*/ 0 w 1533"/>
                      <a:gd name="T3" fmla="*/ 1660 h 1660"/>
                      <a:gd name="T4" fmla="*/ 0 w 1533"/>
                      <a:gd name="T5" fmla="*/ 0 h 1660"/>
                    </a:gdLst>
                    <a:ahLst/>
                    <a:cxnLst>
                      <a:cxn ang="0">
                        <a:pos x="T0" y="T1"/>
                      </a:cxn>
                      <a:cxn ang="0">
                        <a:pos x="T2" y="T3"/>
                      </a:cxn>
                      <a:cxn ang="0">
                        <a:pos x="T4" y="T5"/>
                      </a:cxn>
                    </a:cxnLst>
                    <a:rect l="0" t="0" r="r" b="b"/>
                    <a:pathLst>
                      <a:path w="1533" h="1660">
                        <a:moveTo>
                          <a:pt x="1533" y="1660"/>
                        </a:moveTo>
                        <a:lnTo>
                          <a:pt x="0" y="1660"/>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 name="Freeform 11"/>
                  <p:cNvSpPr>
                    <a:spLocks/>
                  </p:cNvSpPr>
                  <p:nvPr/>
                </p:nvSpPr>
                <p:spPr bwMode="auto">
                  <a:xfrm>
                    <a:off x="930275" y="1879601"/>
                    <a:ext cx="1217613" cy="1316038"/>
                  </a:xfrm>
                  <a:custGeom>
                    <a:avLst/>
                    <a:gdLst>
                      <a:gd name="T0" fmla="*/ 1533 w 1533"/>
                      <a:gd name="T1" fmla="*/ 1660 h 1660"/>
                      <a:gd name="T2" fmla="*/ 0 w 1533"/>
                      <a:gd name="T3" fmla="*/ 1660 h 1660"/>
                      <a:gd name="T4" fmla="*/ 0 w 1533"/>
                      <a:gd name="T5" fmla="*/ 0 h 1660"/>
                    </a:gdLst>
                    <a:ahLst/>
                    <a:cxnLst>
                      <a:cxn ang="0">
                        <a:pos x="T0" y="T1"/>
                      </a:cxn>
                      <a:cxn ang="0">
                        <a:pos x="T2" y="T3"/>
                      </a:cxn>
                      <a:cxn ang="0">
                        <a:pos x="T4" y="T5"/>
                      </a:cxn>
                    </a:cxnLst>
                    <a:rect l="0" t="0" r="r" b="b"/>
                    <a:pathLst>
                      <a:path w="1533" h="1660">
                        <a:moveTo>
                          <a:pt x="1533" y="1660"/>
                        </a:moveTo>
                        <a:lnTo>
                          <a:pt x="0" y="1660"/>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 name="Freeform 12"/>
                  <p:cNvSpPr>
                    <a:spLocks/>
                  </p:cNvSpPr>
                  <p:nvPr/>
                </p:nvSpPr>
                <p:spPr bwMode="auto">
                  <a:xfrm>
                    <a:off x="930275" y="3397251"/>
                    <a:ext cx="1217613" cy="1316038"/>
                  </a:xfrm>
                  <a:custGeom>
                    <a:avLst/>
                    <a:gdLst>
                      <a:gd name="T0" fmla="*/ 1533 w 1533"/>
                      <a:gd name="T1" fmla="*/ 1659 h 1659"/>
                      <a:gd name="T2" fmla="*/ 0 w 1533"/>
                      <a:gd name="T3" fmla="*/ 1659 h 1659"/>
                      <a:gd name="T4" fmla="*/ 0 w 1533"/>
                      <a:gd name="T5" fmla="*/ 0 h 1659"/>
                    </a:gdLst>
                    <a:ahLst/>
                    <a:cxnLst>
                      <a:cxn ang="0">
                        <a:pos x="T0" y="T1"/>
                      </a:cxn>
                      <a:cxn ang="0">
                        <a:pos x="T2" y="T3"/>
                      </a:cxn>
                      <a:cxn ang="0">
                        <a:pos x="T4" y="T5"/>
                      </a:cxn>
                    </a:cxnLst>
                    <a:rect l="0" t="0" r="r" b="b"/>
                    <a:pathLst>
                      <a:path w="1533" h="1659">
                        <a:moveTo>
                          <a:pt x="1533" y="1659"/>
                        </a:moveTo>
                        <a:lnTo>
                          <a:pt x="0" y="1659"/>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 name="Line 13"/>
                  <p:cNvSpPr>
                    <a:spLocks noChangeShapeType="1"/>
                  </p:cNvSpPr>
                  <p:nvPr/>
                </p:nvSpPr>
                <p:spPr bwMode="auto">
                  <a:xfrm>
                    <a:off x="4175125"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 name="Line 14"/>
                  <p:cNvSpPr>
                    <a:spLocks noChangeShapeType="1"/>
                  </p:cNvSpPr>
                  <p:nvPr/>
                </p:nvSpPr>
                <p:spPr bwMode="auto">
                  <a:xfrm>
                    <a:off x="4400550"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 name="Line 15"/>
                  <p:cNvSpPr>
                    <a:spLocks noChangeShapeType="1"/>
                  </p:cNvSpPr>
                  <p:nvPr/>
                </p:nvSpPr>
                <p:spPr bwMode="auto">
                  <a:xfrm>
                    <a:off x="4624388"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 name="Line 16"/>
                  <p:cNvSpPr>
                    <a:spLocks noChangeShapeType="1"/>
                  </p:cNvSpPr>
                  <p:nvPr/>
                </p:nvSpPr>
                <p:spPr bwMode="auto">
                  <a:xfrm>
                    <a:off x="3116263"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 name="Line 17"/>
                  <p:cNvSpPr>
                    <a:spLocks noChangeShapeType="1"/>
                  </p:cNvSpPr>
                  <p:nvPr/>
                </p:nvSpPr>
                <p:spPr bwMode="auto">
                  <a:xfrm>
                    <a:off x="3341688"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 name="Line 18"/>
                  <p:cNvSpPr>
                    <a:spLocks noChangeShapeType="1"/>
                  </p:cNvSpPr>
                  <p:nvPr/>
                </p:nvSpPr>
                <p:spPr bwMode="auto">
                  <a:xfrm>
                    <a:off x="3503613"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 name="Line 19"/>
                  <p:cNvSpPr>
                    <a:spLocks noChangeShapeType="1"/>
                  </p:cNvSpPr>
                  <p:nvPr/>
                </p:nvSpPr>
                <p:spPr bwMode="auto">
                  <a:xfrm>
                    <a:off x="3952875"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5" name="Line 20"/>
                  <p:cNvSpPr>
                    <a:spLocks noChangeShapeType="1"/>
                  </p:cNvSpPr>
                  <p:nvPr/>
                </p:nvSpPr>
                <p:spPr bwMode="auto">
                  <a:xfrm>
                    <a:off x="3727450"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6" name="Line 21"/>
                  <p:cNvSpPr>
                    <a:spLocks noChangeShapeType="1"/>
                  </p:cNvSpPr>
                  <p:nvPr/>
                </p:nvSpPr>
                <p:spPr bwMode="auto">
                  <a:xfrm>
                    <a:off x="2220913"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7" name="Line 22"/>
                  <p:cNvSpPr>
                    <a:spLocks noChangeShapeType="1"/>
                  </p:cNvSpPr>
                  <p:nvPr/>
                </p:nvSpPr>
                <p:spPr bwMode="auto">
                  <a:xfrm>
                    <a:off x="2052638"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8" name="Line 23"/>
                  <p:cNvSpPr>
                    <a:spLocks noChangeShapeType="1"/>
                  </p:cNvSpPr>
                  <p:nvPr/>
                </p:nvSpPr>
                <p:spPr bwMode="auto">
                  <a:xfrm>
                    <a:off x="2444750"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9" name="Line 24"/>
                  <p:cNvSpPr>
                    <a:spLocks noChangeShapeType="1"/>
                  </p:cNvSpPr>
                  <p:nvPr/>
                </p:nvSpPr>
                <p:spPr bwMode="auto">
                  <a:xfrm>
                    <a:off x="2670175"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 name="Line 25"/>
                  <p:cNvSpPr>
                    <a:spLocks noChangeShapeType="1"/>
                  </p:cNvSpPr>
                  <p:nvPr/>
                </p:nvSpPr>
                <p:spPr bwMode="auto">
                  <a:xfrm>
                    <a:off x="2894013"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 name="Line 26"/>
                  <p:cNvSpPr>
                    <a:spLocks noChangeShapeType="1"/>
                  </p:cNvSpPr>
                  <p:nvPr/>
                </p:nvSpPr>
                <p:spPr bwMode="auto">
                  <a:xfrm>
                    <a:off x="1155700"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2" name="Line 27"/>
                  <p:cNvSpPr>
                    <a:spLocks noChangeShapeType="1"/>
                  </p:cNvSpPr>
                  <p:nvPr/>
                </p:nvSpPr>
                <p:spPr bwMode="auto">
                  <a:xfrm>
                    <a:off x="1379538"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3" name="Line 28"/>
                  <p:cNvSpPr>
                    <a:spLocks noChangeShapeType="1"/>
                  </p:cNvSpPr>
                  <p:nvPr/>
                </p:nvSpPr>
                <p:spPr bwMode="auto">
                  <a:xfrm>
                    <a:off x="1603375"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4" name="Line 29"/>
                  <p:cNvSpPr>
                    <a:spLocks noChangeShapeType="1"/>
                  </p:cNvSpPr>
                  <p:nvPr/>
                </p:nvSpPr>
                <p:spPr bwMode="auto">
                  <a:xfrm>
                    <a:off x="1828800"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5" name="Line 30"/>
                  <p:cNvSpPr>
                    <a:spLocks noChangeShapeType="1"/>
                  </p:cNvSpPr>
                  <p:nvPr/>
                </p:nvSpPr>
                <p:spPr bwMode="auto">
                  <a:xfrm>
                    <a:off x="2894013"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6" name="Line 31"/>
                  <p:cNvSpPr>
                    <a:spLocks noChangeShapeType="1"/>
                  </p:cNvSpPr>
                  <p:nvPr/>
                </p:nvSpPr>
                <p:spPr bwMode="auto">
                  <a:xfrm>
                    <a:off x="2670175"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7" name="Line 32"/>
                  <p:cNvSpPr>
                    <a:spLocks noChangeShapeType="1"/>
                  </p:cNvSpPr>
                  <p:nvPr/>
                </p:nvSpPr>
                <p:spPr bwMode="auto">
                  <a:xfrm>
                    <a:off x="2444750"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79" name="Line 33"/>
                  <p:cNvSpPr>
                    <a:spLocks noChangeShapeType="1"/>
                  </p:cNvSpPr>
                  <p:nvPr/>
                </p:nvSpPr>
                <p:spPr bwMode="auto">
                  <a:xfrm>
                    <a:off x="2220913"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0" name="Line 34"/>
                  <p:cNvSpPr>
                    <a:spLocks noChangeShapeType="1"/>
                  </p:cNvSpPr>
                  <p:nvPr/>
                </p:nvSpPr>
                <p:spPr bwMode="auto">
                  <a:xfrm>
                    <a:off x="2052638"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1" name="Line 35"/>
                  <p:cNvSpPr>
                    <a:spLocks noChangeShapeType="1"/>
                  </p:cNvSpPr>
                  <p:nvPr/>
                </p:nvSpPr>
                <p:spPr bwMode="auto">
                  <a:xfrm>
                    <a:off x="1828800"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2" name="Line 36"/>
                  <p:cNvSpPr>
                    <a:spLocks noChangeShapeType="1"/>
                  </p:cNvSpPr>
                  <p:nvPr/>
                </p:nvSpPr>
                <p:spPr bwMode="auto">
                  <a:xfrm>
                    <a:off x="1603375"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3" name="Line 37"/>
                  <p:cNvSpPr>
                    <a:spLocks noChangeShapeType="1"/>
                  </p:cNvSpPr>
                  <p:nvPr/>
                </p:nvSpPr>
                <p:spPr bwMode="auto">
                  <a:xfrm>
                    <a:off x="1379538"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4" name="Line 38"/>
                  <p:cNvSpPr>
                    <a:spLocks noChangeShapeType="1"/>
                  </p:cNvSpPr>
                  <p:nvPr/>
                </p:nvSpPr>
                <p:spPr bwMode="auto">
                  <a:xfrm>
                    <a:off x="1155700"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5" name="Line 39"/>
                  <p:cNvSpPr>
                    <a:spLocks noChangeShapeType="1"/>
                  </p:cNvSpPr>
                  <p:nvPr/>
                </p:nvSpPr>
                <p:spPr bwMode="auto">
                  <a:xfrm>
                    <a:off x="4624388"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6" name="Line 40"/>
                  <p:cNvSpPr>
                    <a:spLocks noChangeShapeType="1"/>
                  </p:cNvSpPr>
                  <p:nvPr/>
                </p:nvSpPr>
                <p:spPr bwMode="auto">
                  <a:xfrm>
                    <a:off x="4400550"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7" name="Line 41"/>
                  <p:cNvSpPr>
                    <a:spLocks noChangeShapeType="1"/>
                  </p:cNvSpPr>
                  <p:nvPr/>
                </p:nvSpPr>
                <p:spPr bwMode="auto">
                  <a:xfrm>
                    <a:off x="4175125"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8" name="Line 42"/>
                  <p:cNvSpPr>
                    <a:spLocks noChangeShapeType="1"/>
                  </p:cNvSpPr>
                  <p:nvPr/>
                </p:nvSpPr>
                <p:spPr bwMode="auto">
                  <a:xfrm>
                    <a:off x="3727450"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89" name="Line 43"/>
                  <p:cNvSpPr>
                    <a:spLocks noChangeShapeType="1"/>
                  </p:cNvSpPr>
                  <p:nvPr/>
                </p:nvSpPr>
                <p:spPr bwMode="auto">
                  <a:xfrm>
                    <a:off x="3952875"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0" name="Line 44"/>
                  <p:cNvSpPr>
                    <a:spLocks noChangeShapeType="1"/>
                  </p:cNvSpPr>
                  <p:nvPr/>
                </p:nvSpPr>
                <p:spPr bwMode="auto">
                  <a:xfrm>
                    <a:off x="3503613"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1" name="Line 45"/>
                  <p:cNvSpPr>
                    <a:spLocks noChangeShapeType="1"/>
                  </p:cNvSpPr>
                  <p:nvPr/>
                </p:nvSpPr>
                <p:spPr bwMode="auto">
                  <a:xfrm>
                    <a:off x="3341688"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2" name="Line 46"/>
                  <p:cNvSpPr>
                    <a:spLocks noChangeShapeType="1"/>
                  </p:cNvSpPr>
                  <p:nvPr/>
                </p:nvSpPr>
                <p:spPr bwMode="auto">
                  <a:xfrm>
                    <a:off x="3116263"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3" name="Line 47"/>
                  <p:cNvSpPr>
                    <a:spLocks noChangeShapeType="1"/>
                  </p:cNvSpPr>
                  <p:nvPr/>
                </p:nvSpPr>
                <p:spPr bwMode="auto">
                  <a:xfrm>
                    <a:off x="930275" y="319563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4" name="Line 48"/>
                  <p:cNvSpPr>
                    <a:spLocks noChangeShapeType="1"/>
                  </p:cNvSpPr>
                  <p:nvPr/>
                </p:nvSpPr>
                <p:spPr bwMode="auto">
                  <a:xfrm>
                    <a:off x="930275" y="4713288"/>
                    <a:ext cx="0" cy="3968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5" name="Line 49"/>
                  <p:cNvSpPr>
                    <a:spLocks noChangeShapeType="1"/>
                  </p:cNvSpPr>
                  <p:nvPr/>
                </p:nvSpPr>
                <p:spPr bwMode="auto">
                  <a:xfrm>
                    <a:off x="895350" y="192881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6" name="Line 50"/>
                  <p:cNvSpPr>
                    <a:spLocks noChangeShapeType="1"/>
                  </p:cNvSpPr>
                  <p:nvPr/>
                </p:nvSpPr>
                <p:spPr bwMode="auto">
                  <a:xfrm>
                    <a:off x="2184400" y="1928813"/>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7" name="Line 51"/>
                  <p:cNvSpPr>
                    <a:spLocks noChangeShapeType="1"/>
                  </p:cNvSpPr>
                  <p:nvPr/>
                </p:nvSpPr>
                <p:spPr bwMode="auto">
                  <a:xfrm>
                    <a:off x="3468688" y="192881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8" name="Line 52"/>
                  <p:cNvSpPr>
                    <a:spLocks noChangeShapeType="1"/>
                  </p:cNvSpPr>
                  <p:nvPr/>
                </p:nvSpPr>
                <p:spPr bwMode="auto">
                  <a:xfrm>
                    <a:off x="3468688" y="235108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99" name="Line 53"/>
                  <p:cNvSpPr>
                    <a:spLocks noChangeShapeType="1"/>
                  </p:cNvSpPr>
                  <p:nvPr/>
                </p:nvSpPr>
                <p:spPr bwMode="auto">
                  <a:xfrm>
                    <a:off x="3468688" y="277336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0" name="Line 54"/>
                  <p:cNvSpPr>
                    <a:spLocks noChangeShapeType="1"/>
                  </p:cNvSpPr>
                  <p:nvPr/>
                </p:nvSpPr>
                <p:spPr bwMode="auto">
                  <a:xfrm>
                    <a:off x="3468688" y="319563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1" name="Line 55"/>
                  <p:cNvSpPr>
                    <a:spLocks noChangeShapeType="1"/>
                  </p:cNvSpPr>
                  <p:nvPr/>
                </p:nvSpPr>
                <p:spPr bwMode="auto">
                  <a:xfrm>
                    <a:off x="3468688" y="344646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2" name="Line 56"/>
                  <p:cNvSpPr>
                    <a:spLocks noChangeShapeType="1"/>
                  </p:cNvSpPr>
                  <p:nvPr/>
                </p:nvSpPr>
                <p:spPr bwMode="auto">
                  <a:xfrm>
                    <a:off x="3468688" y="386873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3" name="Line 57"/>
                  <p:cNvSpPr>
                    <a:spLocks noChangeShapeType="1"/>
                  </p:cNvSpPr>
                  <p:nvPr/>
                </p:nvSpPr>
                <p:spPr bwMode="auto">
                  <a:xfrm>
                    <a:off x="3468688" y="429101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4" name="Line 58"/>
                  <p:cNvSpPr>
                    <a:spLocks noChangeShapeType="1"/>
                  </p:cNvSpPr>
                  <p:nvPr/>
                </p:nvSpPr>
                <p:spPr bwMode="auto">
                  <a:xfrm>
                    <a:off x="2184400" y="2351088"/>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5" name="Line 59"/>
                  <p:cNvSpPr>
                    <a:spLocks noChangeShapeType="1"/>
                  </p:cNvSpPr>
                  <p:nvPr/>
                </p:nvSpPr>
                <p:spPr bwMode="auto">
                  <a:xfrm>
                    <a:off x="2184400" y="2773363"/>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6" name="Line 60"/>
                  <p:cNvSpPr>
                    <a:spLocks noChangeShapeType="1"/>
                  </p:cNvSpPr>
                  <p:nvPr/>
                </p:nvSpPr>
                <p:spPr bwMode="auto">
                  <a:xfrm>
                    <a:off x="2184400" y="3195638"/>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7" name="Line 61"/>
                  <p:cNvSpPr>
                    <a:spLocks noChangeShapeType="1"/>
                  </p:cNvSpPr>
                  <p:nvPr/>
                </p:nvSpPr>
                <p:spPr bwMode="auto">
                  <a:xfrm>
                    <a:off x="2184400" y="3446463"/>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8" name="Line 62"/>
                  <p:cNvSpPr>
                    <a:spLocks noChangeShapeType="1"/>
                  </p:cNvSpPr>
                  <p:nvPr/>
                </p:nvSpPr>
                <p:spPr bwMode="auto">
                  <a:xfrm>
                    <a:off x="2184400" y="3868738"/>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09" name="Line 63"/>
                  <p:cNvSpPr>
                    <a:spLocks noChangeShapeType="1"/>
                  </p:cNvSpPr>
                  <p:nvPr/>
                </p:nvSpPr>
                <p:spPr bwMode="auto">
                  <a:xfrm>
                    <a:off x="2184400" y="4291013"/>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0" name="Line 64"/>
                  <p:cNvSpPr>
                    <a:spLocks noChangeShapeType="1"/>
                  </p:cNvSpPr>
                  <p:nvPr/>
                </p:nvSpPr>
                <p:spPr bwMode="auto">
                  <a:xfrm>
                    <a:off x="2184400" y="4713288"/>
                    <a:ext cx="36513"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1" name="Line 65"/>
                  <p:cNvSpPr>
                    <a:spLocks noChangeShapeType="1"/>
                  </p:cNvSpPr>
                  <p:nvPr/>
                </p:nvSpPr>
                <p:spPr bwMode="auto">
                  <a:xfrm>
                    <a:off x="3468688" y="471328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2" name="Line 66"/>
                  <p:cNvSpPr>
                    <a:spLocks noChangeShapeType="1"/>
                  </p:cNvSpPr>
                  <p:nvPr/>
                </p:nvSpPr>
                <p:spPr bwMode="auto">
                  <a:xfrm>
                    <a:off x="895350" y="235108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3" name="Line 67"/>
                  <p:cNvSpPr>
                    <a:spLocks noChangeShapeType="1"/>
                  </p:cNvSpPr>
                  <p:nvPr/>
                </p:nvSpPr>
                <p:spPr bwMode="auto">
                  <a:xfrm>
                    <a:off x="895350" y="277336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4" name="Line 68"/>
                  <p:cNvSpPr>
                    <a:spLocks noChangeShapeType="1"/>
                  </p:cNvSpPr>
                  <p:nvPr/>
                </p:nvSpPr>
                <p:spPr bwMode="auto">
                  <a:xfrm>
                    <a:off x="895350" y="319563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5" name="Line 69"/>
                  <p:cNvSpPr>
                    <a:spLocks noChangeShapeType="1"/>
                  </p:cNvSpPr>
                  <p:nvPr/>
                </p:nvSpPr>
                <p:spPr bwMode="auto">
                  <a:xfrm>
                    <a:off x="895350" y="344646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6" name="Line 70"/>
                  <p:cNvSpPr>
                    <a:spLocks noChangeShapeType="1"/>
                  </p:cNvSpPr>
                  <p:nvPr/>
                </p:nvSpPr>
                <p:spPr bwMode="auto">
                  <a:xfrm>
                    <a:off x="895350" y="386873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7" name="Line 71"/>
                  <p:cNvSpPr>
                    <a:spLocks noChangeShapeType="1"/>
                  </p:cNvSpPr>
                  <p:nvPr/>
                </p:nvSpPr>
                <p:spPr bwMode="auto">
                  <a:xfrm>
                    <a:off x="895350" y="4291013"/>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8" name="Line 72"/>
                  <p:cNvSpPr>
                    <a:spLocks noChangeShapeType="1"/>
                  </p:cNvSpPr>
                  <p:nvPr/>
                </p:nvSpPr>
                <p:spPr bwMode="auto">
                  <a:xfrm>
                    <a:off x="895350" y="4713288"/>
                    <a:ext cx="34925"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19" name="Line 73"/>
                  <p:cNvSpPr>
                    <a:spLocks noChangeShapeType="1"/>
                  </p:cNvSpPr>
                  <p:nvPr/>
                </p:nvSpPr>
                <p:spPr bwMode="auto">
                  <a:xfrm>
                    <a:off x="2894013" y="341471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0" name="Line 74"/>
                  <p:cNvSpPr>
                    <a:spLocks noChangeShapeType="1"/>
                  </p:cNvSpPr>
                  <p:nvPr/>
                </p:nvSpPr>
                <p:spPr bwMode="auto">
                  <a:xfrm>
                    <a:off x="1603375" y="341471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1" name="Line 75"/>
                  <p:cNvSpPr>
                    <a:spLocks noChangeShapeType="1"/>
                  </p:cNvSpPr>
                  <p:nvPr/>
                </p:nvSpPr>
                <p:spPr bwMode="auto">
                  <a:xfrm>
                    <a:off x="4175125" y="189706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2" name="Line 76"/>
                  <p:cNvSpPr>
                    <a:spLocks noChangeShapeType="1"/>
                  </p:cNvSpPr>
                  <p:nvPr/>
                </p:nvSpPr>
                <p:spPr bwMode="auto">
                  <a:xfrm>
                    <a:off x="2894013" y="189706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3" name="Line 77"/>
                  <p:cNvSpPr>
                    <a:spLocks noChangeShapeType="1"/>
                  </p:cNvSpPr>
                  <p:nvPr/>
                </p:nvSpPr>
                <p:spPr bwMode="auto">
                  <a:xfrm>
                    <a:off x="1603375" y="189706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4" name="Line 78"/>
                  <p:cNvSpPr>
                    <a:spLocks noChangeShapeType="1"/>
                  </p:cNvSpPr>
                  <p:nvPr/>
                </p:nvSpPr>
                <p:spPr bwMode="auto">
                  <a:xfrm>
                    <a:off x="4175125" y="3414713"/>
                    <a:ext cx="0" cy="1298575"/>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5" name="Freeform 79"/>
                  <p:cNvSpPr>
                    <a:spLocks/>
                  </p:cNvSpPr>
                  <p:nvPr/>
                </p:nvSpPr>
                <p:spPr bwMode="auto">
                  <a:xfrm>
                    <a:off x="1428750" y="2998788"/>
                    <a:ext cx="325438" cy="196850"/>
                  </a:xfrm>
                  <a:custGeom>
                    <a:avLst/>
                    <a:gdLst>
                      <a:gd name="T0" fmla="*/ 411 w 411"/>
                      <a:gd name="T1" fmla="*/ 55 h 250"/>
                      <a:gd name="T2" fmla="*/ 221 w 411"/>
                      <a:gd name="T3" fmla="*/ 138 h 250"/>
                      <a:gd name="T4" fmla="*/ 91 w 411"/>
                      <a:gd name="T5" fmla="*/ 250 h 250"/>
                      <a:gd name="T6" fmla="*/ 0 w 411"/>
                      <a:gd name="T7" fmla="*/ 0 h 250"/>
                    </a:gdLst>
                    <a:ahLst/>
                    <a:cxnLst>
                      <a:cxn ang="0">
                        <a:pos x="T0" y="T1"/>
                      </a:cxn>
                      <a:cxn ang="0">
                        <a:pos x="T2" y="T3"/>
                      </a:cxn>
                      <a:cxn ang="0">
                        <a:pos x="T4" y="T5"/>
                      </a:cxn>
                      <a:cxn ang="0">
                        <a:pos x="T6" y="T7"/>
                      </a:cxn>
                    </a:cxnLst>
                    <a:rect l="0" t="0" r="r" b="b"/>
                    <a:pathLst>
                      <a:path w="411" h="250">
                        <a:moveTo>
                          <a:pt x="411" y="55"/>
                        </a:moveTo>
                        <a:lnTo>
                          <a:pt x="221" y="138"/>
                        </a:lnTo>
                        <a:lnTo>
                          <a:pt x="91" y="250"/>
                        </a:lnTo>
                        <a:lnTo>
                          <a:pt x="0" y="0"/>
                        </a:lnTo>
                      </a:path>
                    </a:pathLst>
                  </a:custGeom>
                  <a:noFill/>
                  <a:ln w="30163">
                    <a:solidFill>
                      <a:srgbClr val="FF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6" name="Freeform 80"/>
                  <p:cNvSpPr>
                    <a:spLocks/>
                  </p:cNvSpPr>
                  <p:nvPr/>
                </p:nvSpPr>
                <p:spPr bwMode="auto">
                  <a:xfrm>
                    <a:off x="2638425" y="2706688"/>
                    <a:ext cx="388938" cy="488950"/>
                  </a:xfrm>
                  <a:custGeom>
                    <a:avLst/>
                    <a:gdLst>
                      <a:gd name="T0" fmla="*/ 491 w 491"/>
                      <a:gd name="T1" fmla="*/ 0 h 618"/>
                      <a:gd name="T2" fmla="*/ 348 w 491"/>
                      <a:gd name="T3" fmla="*/ 188 h 618"/>
                      <a:gd name="T4" fmla="*/ 208 w 491"/>
                      <a:gd name="T5" fmla="*/ 618 h 618"/>
                      <a:gd name="T6" fmla="*/ 0 w 491"/>
                      <a:gd name="T7" fmla="*/ 32 h 618"/>
                    </a:gdLst>
                    <a:ahLst/>
                    <a:cxnLst>
                      <a:cxn ang="0">
                        <a:pos x="T0" y="T1"/>
                      </a:cxn>
                      <a:cxn ang="0">
                        <a:pos x="T2" y="T3"/>
                      </a:cxn>
                      <a:cxn ang="0">
                        <a:pos x="T4" y="T5"/>
                      </a:cxn>
                      <a:cxn ang="0">
                        <a:pos x="T6" y="T7"/>
                      </a:cxn>
                    </a:cxnLst>
                    <a:rect l="0" t="0" r="r" b="b"/>
                    <a:pathLst>
                      <a:path w="491" h="618">
                        <a:moveTo>
                          <a:pt x="491" y="0"/>
                        </a:moveTo>
                        <a:lnTo>
                          <a:pt x="348" y="188"/>
                        </a:lnTo>
                        <a:lnTo>
                          <a:pt x="208" y="618"/>
                        </a:lnTo>
                        <a:lnTo>
                          <a:pt x="0" y="32"/>
                        </a:lnTo>
                      </a:path>
                    </a:pathLst>
                  </a:custGeom>
                  <a:noFill/>
                  <a:ln w="3016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7" name="Freeform 81"/>
                  <p:cNvSpPr>
                    <a:spLocks/>
                  </p:cNvSpPr>
                  <p:nvPr/>
                </p:nvSpPr>
                <p:spPr bwMode="auto">
                  <a:xfrm>
                    <a:off x="3543300" y="3092451"/>
                    <a:ext cx="803275" cy="103188"/>
                  </a:xfrm>
                  <a:custGeom>
                    <a:avLst/>
                    <a:gdLst>
                      <a:gd name="T0" fmla="*/ 1013 w 1013"/>
                      <a:gd name="T1" fmla="*/ 130 h 130"/>
                      <a:gd name="T2" fmla="*/ 821 w 1013"/>
                      <a:gd name="T3" fmla="*/ 0 h 130"/>
                      <a:gd name="T4" fmla="*/ 755 w 1013"/>
                      <a:gd name="T5" fmla="*/ 55 h 130"/>
                      <a:gd name="T6" fmla="*/ 570 w 1013"/>
                      <a:gd name="T7" fmla="*/ 35 h 130"/>
                      <a:gd name="T8" fmla="*/ 0 w 1013"/>
                      <a:gd name="T9" fmla="*/ 13 h 130"/>
                    </a:gdLst>
                    <a:ahLst/>
                    <a:cxnLst>
                      <a:cxn ang="0">
                        <a:pos x="T0" y="T1"/>
                      </a:cxn>
                      <a:cxn ang="0">
                        <a:pos x="T2" y="T3"/>
                      </a:cxn>
                      <a:cxn ang="0">
                        <a:pos x="T4" y="T5"/>
                      </a:cxn>
                      <a:cxn ang="0">
                        <a:pos x="T6" y="T7"/>
                      </a:cxn>
                      <a:cxn ang="0">
                        <a:pos x="T8" y="T9"/>
                      </a:cxn>
                    </a:cxnLst>
                    <a:rect l="0" t="0" r="r" b="b"/>
                    <a:pathLst>
                      <a:path w="1013" h="130">
                        <a:moveTo>
                          <a:pt x="1013" y="130"/>
                        </a:moveTo>
                        <a:lnTo>
                          <a:pt x="821" y="0"/>
                        </a:lnTo>
                        <a:lnTo>
                          <a:pt x="755" y="55"/>
                        </a:lnTo>
                        <a:lnTo>
                          <a:pt x="570" y="35"/>
                        </a:lnTo>
                        <a:lnTo>
                          <a:pt x="0" y="13"/>
                        </a:lnTo>
                      </a:path>
                    </a:pathLst>
                  </a:custGeom>
                  <a:noFill/>
                  <a:ln w="30163">
                    <a:solidFill>
                      <a:srgbClr val="00CC33"/>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8" name="Freeform 82"/>
                  <p:cNvSpPr>
                    <a:spLocks/>
                  </p:cNvSpPr>
                  <p:nvPr/>
                </p:nvSpPr>
                <p:spPr bwMode="auto">
                  <a:xfrm>
                    <a:off x="2609850" y="4408488"/>
                    <a:ext cx="538163" cy="274638"/>
                  </a:xfrm>
                  <a:custGeom>
                    <a:avLst/>
                    <a:gdLst>
                      <a:gd name="T0" fmla="*/ 677 w 677"/>
                      <a:gd name="T1" fmla="*/ 0 h 346"/>
                      <a:gd name="T2" fmla="*/ 506 w 677"/>
                      <a:gd name="T3" fmla="*/ 56 h 346"/>
                      <a:gd name="T4" fmla="*/ 358 w 677"/>
                      <a:gd name="T5" fmla="*/ 346 h 346"/>
                      <a:gd name="T6" fmla="*/ 180 w 677"/>
                      <a:gd name="T7" fmla="*/ 183 h 346"/>
                      <a:gd name="T8" fmla="*/ 0 w 677"/>
                      <a:gd name="T9" fmla="*/ 93 h 346"/>
                    </a:gdLst>
                    <a:ahLst/>
                    <a:cxnLst>
                      <a:cxn ang="0">
                        <a:pos x="T0" y="T1"/>
                      </a:cxn>
                      <a:cxn ang="0">
                        <a:pos x="T2" y="T3"/>
                      </a:cxn>
                      <a:cxn ang="0">
                        <a:pos x="T4" y="T5"/>
                      </a:cxn>
                      <a:cxn ang="0">
                        <a:pos x="T6" y="T7"/>
                      </a:cxn>
                      <a:cxn ang="0">
                        <a:pos x="T8" y="T9"/>
                      </a:cxn>
                    </a:cxnLst>
                    <a:rect l="0" t="0" r="r" b="b"/>
                    <a:pathLst>
                      <a:path w="677" h="346">
                        <a:moveTo>
                          <a:pt x="677" y="0"/>
                        </a:moveTo>
                        <a:lnTo>
                          <a:pt x="506" y="56"/>
                        </a:lnTo>
                        <a:lnTo>
                          <a:pt x="358" y="346"/>
                        </a:lnTo>
                        <a:lnTo>
                          <a:pt x="180" y="183"/>
                        </a:lnTo>
                        <a:lnTo>
                          <a:pt x="0" y="93"/>
                        </a:lnTo>
                      </a:path>
                    </a:pathLst>
                  </a:custGeom>
                  <a:noFill/>
                  <a:ln w="30163">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29" name="Freeform 83"/>
                  <p:cNvSpPr>
                    <a:spLocks/>
                  </p:cNvSpPr>
                  <p:nvPr/>
                </p:nvSpPr>
                <p:spPr bwMode="auto">
                  <a:xfrm>
                    <a:off x="3522663" y="4114801"/>
                    <a:ext cx="1147763" cy="350838"/>
                  </a:xfrm>
                  <a:custGeom>
                    <a:avLst/>
                    <a:gdLst>
                      <a:gd name="T0" fmla="*/ 1447 w 1447"/>
                      <a:gd name="T1" fmla="*/ 144 h 443"/>
                      <a:gd name="T2" fmla="*/ 847 w 1447"/>
                      <a:gd name="T3" fmla="*/ 388 h 443"/>
                      <a:gd name="T4" fmla="*/ 391 w 1447"/>
                      <a:gd name="T5" fmla="*/ 443 h 443"/>
                      <a:gd name="T6" fmla="*/ 0 w 1447"/>
                      <a:gd name="T7" fmla="*/ 0 h 443"/>
                    </a:gdLst>
                    <a:ahLst/>
                    <a:cxnLst>
                      <a:cxn ang="0">
                        <a:pos x="T0" y="T1"/>
                      </a:cxn>
                      <a:cxn ang="0">
                        <a:pos x="T2" y="T3"/>
                      </a:cxn>
                      <a:cxn ang="0">
                        <a:pos x="T4" y="T5"/>
                      </a:cxn>
                      <a:cxn ang="0">
                        <a:pos x="T6" y="T7"/>
                      </a:cxn>
                    </a:cxnLst>
                    <a:rect l="0" t="0" r="r" b="b"/>
                    <a:pathLst>
                      <a:path w="1447" h="443">
                        <a:moveTo>
                          <a:pt x="1447" y="144"/>
                        </a:moveTo>
                        <a:lnTo>
                          <a:pt x="847" y="388"/>
                        </a:lnTo>
                        <a:lnTo>
                          <a:pt x="391" y="443"/>
                        </a:lnTo>
                        <a:lnTo>
                          <a:pt x="0" y="0"/>
                        </a:lnTo>
                      </a:path>
                    </a:pathLst>
                  </a:custGeom>
                  <a:noFill/>
                  <a:ln w="30163">
                    <a:solidFill>
                      <a:srgbClr val="FFCC33"/>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30" name="Freeform 84"/>
                  <p:cNvSpPr>
                    <a:spLocks/>
                  </p:cNvSpPr>
                  <p:nvPr/>
                </p:nvSpPr>
                <p:spPr bwMode="auto">
                  <a:xfrm>
                    <a:off x="1300163" y="4154488"/>
                    <a:ext cx="452438" cy="558800"/>
                  </a:xfrm>
                  <a:custGeom>
                    <a:avLst/>
                    <a:gdLst>
                      <a:gd name="T0" fmla="*/ 571 w 571"/>
                      <a:gd name="T1" fmla="*/ 704 h 704"/>
                      <a:gd name="T2" fmla="*/ 453 w 571"/>
                      <a:gd name="T3" fmla="*/ 518 h 704"/>
                      <a:gd name="T4" fmla="*/ 383 w 571"/>
                      <a:gd name="T5" fmla="*/ 0 h 704"/>
                      <a:gd name="T6" fmla="*/ 0 w 571"/>
                      <a:gd name="T7" fmla="*/ 240 h 704"/>
                    </a:gdLst>
                    <a:ahLst/>
                    <a:cxnLst>
                      <a:cxn ang="0">
                        <a:pos x="T0" y="T1"/>
                      </a:cxn>
                      <a:cxn ang="0">
                        <a:pos x="T2" y="T3"/>
                      </a:cxn>
                      <a:cxn ang="0">
                        <a:pos x="T4" y="T5"/>
                      </a:cxn>
                      <a:cxn ang="0">
                        <a:pos x="T6" y="T7"/>
                      </a:cxn>
                    </a:cxnLst>
                    <a:rect l="0" t="0" r="r" b="b"/>
                    <a:pathLst>
                      <a:path w="571" h="704">
                        <a:moveTo>
                          <a:pt x="571" y="704"/>
                        </a:moveTo>
                        <a:lnTo>
                          <a:pt x="453" y="518"/>
                        </a:lnTo>
                        <a:lnTo>
                          <a:pt x="383" y="0"/>
                        </a:lnTo>
                        <a:lnTo>
                          <a:pt x="0" y="240"/>
                        </a:lnTo>
                      </a:path>
                    </a:pathLst>
                  </a:custGeom>
                  <a:noFill/>
                  <a:ln w="30163">
                    <a:solidFill>
                      <a:srgbClr val="66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grpSp>
            <p:sp>
              <p:nvSpPr>
                <p:cNvPr id="3132" name="ZoneTexte 3131"/>
                <p:cNvSpPr txBox="1"/>
                <p:nvPr/>
              </p:nvSpPr>
              <p:spPr>
                <a:xfrm>
                  <a:off x="636991" y="2951561"/>
                  <a:ext cx="255831" cy="269961"/>
                </a:xfrm>
                <a:prstGeom prst="rect">
                  <a:avLst/>
                </a:prstGeom>
                <a:noFill/>
              </p:spPr>
              <p:txBody>
                <a:bodyPr wrap="none" rtlCol="0">
                  <a:spAutoFit/>
                </a:bodyPr>
                <a:lstStyle/>
                <a:p>
                  <a:pPr algn="r"/>
                  <a:r>
                    <a:rPr lang="fr-FR" sz="1200" dirty="0">
                      <a:solidFill>
                        <a:srgbClr val="000066"/>
                      </a:solidFill>
                    </a:rPr>
                    <a:t>0</a:t>
                  </a:r>
                </a:p>
              </p:txBody>
            </p:sp>
            <p:sp>
              <p:nvSpPr>
                <p:cNvPr id="93" name="ZoneTexte 92"/>
                <p:cNvSpPr txBox="1"/>
                <p:nvPr/>
              </p:nvSpPr>
              <p:spPr>
                <a:xfrm>
                  <a:off x="636992" y="2548212"/>
                  <a:ext cx="255831" cy="269961"/>
                </a:xfrm>
                <a:prstGeom prst="rect">
                  <a:avLst/>
                </a:prstGeom>
                <a:noFill/>
              </p:spPr>
              <p:txBody>
                <a:bodyPr wrap="none" rtlCol="0">
                  <a:spAutoFit/>
                </a:bodyPr>
                <a:lstStyle/>
                <a:p>
                  <a:pPr algn="r"/>
                  <a:r>
                    <a:rPr lang="fr-FR" sz="1200" dirty="0">
                      <a:solidFill>
                        <a:srgbClr val="000066"/>
                      </a:solidFill>
                    </a:rPr>
                    <a:t>5</a:t>
                  </a:r>
                </a:p>
              </p:txBody>
            </p:sp>
            <p:sp>
              <p:nvSpPr>
                <p:cNvPr id="94" name="ZoneTexte 93"/>
                <p:cNvSpPr txBox="1"/>
                <p:nvPr/>
              </p:nvSpPr>
              <p:spPr>
                <a:xfrm>
                  <a:off x="555971" y="2109993"/>
                  <a:ext cx="336851" cy="269961"/>
                </a:xfrm>
                <a:prstGeom prst="rect">
                  <a:avLst/>
                </a:prstGeom>
                <a:noFill/>
              </p:spPr>
              <p:txBody>
                <a:bodyPr wrap="none" rtlCol="0">
                  <a:spAutoFit/>
                </a:bodyPr>
                <a:lstStyle/>
                <a:p>
                  <a:pPr algn="r"/>
                  <a:r>
                    <a:rPr lang="fr-FR" sz="1200" dirty="0">
                      <a:solidFill>
                        <a:srgbClr val="000066"/>
                      </a:solidFill>
                    </a:rPr>
                    <a:t>10</a:t>
                  </a:r>
                </a:p>
              </p:txBody>
            </p:sp>
            <p:sp>
              <p:nvSpPr>
                <p:cNvPr id="95" name="ZoneTexte 94"/>
                <p:cNvSpPr txBox="1"/>
                <p:nvPr/>
              </p:nvSpPr>
              <p:spPr>
                <a:xfrm>
                  <a:off x="555971" y="1688437"/>
                  <a:ext cx="336851" cy="269961"/>
                </a:xfrm>
                <a:prstGeom prst="rect">
                  <a:avLst/>
                </a:prstGeom>
                <a:noFill/>
              </p:spPr>
              <p:txBody>
                <a:bodyPr wrap="none" rtlCol="0">
                  <a:spAutoFit/>
                </a:bodyPr>
                <a:lstStyle/>
                <a:p>
                  <a:pPr algn="r"/>
                  <a:r>
                    <a:rPr lang="fr-FR" sz="1200" dirty="0">
                      <a:solidFill>
                        <a:srgbClr val="000066"/>
                      </a:solidFill>
                    </a:rPr>
                    <a:t>15</a:t>
                  </a:r>
                </a:p>
              </p:txBody>
            </p:sp>
            <p:sp>
              <p:nvSpPr>
                <p:cNvPr id="96" name="ZoneTexte 95"/>
                <p:cNvSpPr txBox="1"/>
                <p:nvPr/>
              </p:nvSpPr>
              <p:spPr>
                <a:xfrm>
                  <a:off x="636991" y="4463126"/>
                  <a:ext cx="255831" cy="269961"/>
                </a:xfrm>
                <a:prstGeom prst="rect">
                  <a:avLst/>
                </a:prstGeom>
                <a:noFill/>
              </p:spPr>
              <p:txBody>
                <a:bodyPr wrap="none" rtlCol="0">
                  <a:spAutoFit/>
                </a:bodyPr>
                <a:lstStyle/>
                <a:p>
                  <a:pPr algn="r"/>
                  <a:r>
                    <a:rPr lang="fr-FR" sz="1200" dirty="0">
                      <a:solidFill>
                        <a:srgbClr val="000066"/>
                      </a:solidFill>
                    </a:rPr>
                    <a:t>0</a:t>
                  </a:r>
                </a:p>
              </p:txBody>
            </p:sp>
            <p:sp>
              <p:nvSpPr>
                <p:cNvPr id="97" name="ZoneTexte 96"/>
                <p:cNvSpPr txBox="1"/>
                <p:nvPr/>
              </p:nvSpPr>
              <p:spPr>
                <a:xfrm>
                  <a:off x="636992" y="4059777"/>
                  <a:ext cx="255831" cy="269961"/>
                </a:xfrm>
                <a:prstGeom prst="rect">
                  <a:avLst/>
                </a:prstGeom>
                <a:noFill/>
              </p:spPr>
              <p:txBody>
                <a:bodyPr wrap="none" rtlCol="0">
                  <a:spAutoFit/>
                </a:bodyPr>
                <a:lstStyle/>
                <a:p>
                  <a:pPr algn="r"/>
                  <a:r>
                    <a:rPr lang="fr-FR" sz="1200" dirty="0">
                      <a:solidFill>
                        <a:srgbClr val="000066"/>
                      </a:solidFill>
                    </a:rPr>
                    <a:t>5</a:t>
                  </a:r>
                </a:p>
              </p:txBody>
            </p:sp>
            <p:sp>
              <p:nvSpPr>
                <p:cNvPr id="98" name="ZoneTexte 97"/>
                <p:cNvSpPr txBox="1"/>
                <p:nvPr/>
              </p:nvSpPr>
              <p:spPr>
                <a:xfrm>
                  <a:off x="555971" y="3621558"/>
                  <a:ext cx="336851" cy="269961"/>
                </a:xfrm>
                <a:prstGeom prst="rect">
                  <a:avLst/>
                </a:prstGeom>
                <a:noFill/>
              </p:spPr>
              <p:txBody>
                <a:bodyPr wrap="none" rtlCol="0">
                  <a:spAutoFit/>
                </a:bodyPr>
                <a:lstStyle/>
                <a:p>
                  <a:pPr algn="r"/>
                  <a:r>
                    <a:rPr lang="fr-FR" sz="1200" dirty="0">
                      <a:solidFill>
                        <a:srgbClr val="000066"/>
                      </a:solidFill>
                    </a:rPr>
                    <a:t>10</a:t>
                  </a:r>
                </a:p>
              </p:txBody>
            </p:sp>
            <p:sp>
              <p:nvSpPr>
                <p:cNvPr id="99" name="ZoneTexte 98"/>
                <p:cNvSpPr txBox="1"/>
                <p:nvPr/>
              </p:nvSpPr>
              <p:spPr>
                <a:xfrm>
                  <a:off x="555971" y="3200002"/>
                  <a:ext cx="336851" cy="269961"/>
                </a:xfrm>
                <a:prstGeom prst="rect">
                  <a:avLst/>
                </a:prstGeom>
                <a:noFill/>
              </p:spPr>
              <p:txBody>
                <a:bodyPr wrap="none" rtlCol="0">
                  <a:spAutoFit/>
                </a:bodyPr>
                <a:lstStyle/>
                <a:p>
                  <a:pPr algn="r"/>
                  <a:r>
                    <a:rPr lang="fr-FR" sz="1200" dirty="0">
                      <a:solidFill>
                        <a:srgbClr val="000066"/>
                      </a:solidFill>
                    </a:rPr>
                    <a:t>15</a:t>
                  </a:r>
                </a:p>
              </p:txBody>
            </p:sp>
            <p:sp>
              <p:nvSpPr>
                <p:cNvPr id="100" name="ZoneTexte 99"/>
                <p:cNvSpPr txBox="1"/>
                <p:nvPr/>
              </p:nvSpPr>
              <p:spPr>
                <a:xfrm>
                  <a:off x="692719" y="4633719"/>
                  <a:ext cx="370567" cy="209970"/>
                </a:xfrm>
                <a:prstGeom prst="rect">
                  <a:avLst/>
                </a:prstGeom>
                <a:noFill/>
              </p:spPr>
              <p:txBody>
                <a:bodyPr wrap="none" rtlCol="0">
                  <a:spAutoFit/>
                </a:bodyPr>
                <a:lstStyle/>
                <a:p>
                  <a:pPr algn="ctr"/>
                  <a:r>
                    <a:rPr lang="fr-FR" sz="800" dirty="0">
                      <a:solidFill>
                        <a:srgbClr val="000066"/>
                      </a:solidFill>
                    </a:rPr>
                    <a:t>-300</a:t>
                  </a:r>
                </a:p>
              </p:txBody>
            </p:sp>
            <p:sp>
              <p:nvSpPr>
                <p:cNvPr id="101" name="ZoneTexte 100"/>
                <p:cNvSpPr txBox="1"/>
                <p:nvPr/>
              </p:nvSpPr>
              <p:spPr>
                <a:xfrm>
                  <a:off x="920338" y="4633719"/>
                  <a:ext cx="370567" cy="209970"/>
                </a:xfrm>
                <a:prstGeom prst="rect">
                  <a:avLst/>
                </a:prstGeom>
                <a:noFill/>
              </p:spPr>
              <p:txBody>
                <a:bodyPr wrap="none" rtlCol="0">
                  <a:spAutoFit/>
                </a:bodyPr>
                <a:lstStyle/>
                <a:p>
                  <a:pPr algn="ctr"/>
                  <a:r>
                    <a:rPr lang="fr-FR" sz="800" dirty="0">
                      <a:solidFill>
                        <a:srgbClr val="000066"/>
                      </a:solidFill>
                    </a:rPr>
                    <a:t>-200</a:t>
                  </a:r>
                </a:p>
              </p:txBody>
            </p:sp>
            <p:sp>
              <p:nvSpPr>
                <p:cNvPr id="102" name="ZoneTexte 101"/>
                <p:cNvSpPr txBox="1"/>
                <p:nvPr/>
              </p:nvSpPr>
              <p:spPr>
                <a:xfrm>
                  <a:off x="1147538" y="4633719"/>
                  <a:ext cx="370567" cy="209970"/>
                </a:xfrm>
                <a:prstGeom prst="rect">
                  <a:avLst/>
                </a:prstGeom>
                <a:noFill/>
              </p:spPr>
              <p:txBody>
                <a:bodyPr wrap="none" rtlCol="0">
                  <a:spAutoFit/>
                </a:bodyPr>
                <a:lstStyle/>
                <a:p>
                  <a:pPr algn="ctr"/>
                  <a:r>
                    <a:rPr lang="fr-FR" sz="800" dirty="0">
                      <a:solidFill>
                        <a:srgbClr val="000066"/>
                      </a:solidFill>
                    </a:rPr>
                    <a:t>-100</a:t>
                  </a:r>
                </a:p>
              </p:txBody>
            </p:sp>
            <p:sp>
              <p:nvSpPr>
                <p:cNvPr id="103" name="ZoneTexte 102"/>
                <p:cNvSpPr txBox="1"/>
                <p:nvPr/>
              </p:nvSpPr>
              <p:spPr>
                <a:xfrm>
                  <a:off x="1430092" y="4633719"/>
                  <a:ext cx="229442" cy="209970"/>
                </a:xfrm>
                <a:prstGeom prst="rect">
                  <a:avLst/>
                </a:prstGeom>
                <a:noFill/>
              </p:spPr>
              <p:txBody>
                <a:bodyPr wrap="none" rtlCol="0">
                  <a:spAutoFit/>
                </a:bodyPr>
                <a:lstStyle/>
                <a:p>
                  <a:pPr algn="ctr"/>
                  <a:r>
                    <a:rPr lang="fr-FR" sz="800" dirty="0">
                      <a:solidFill>
                        <a:srgbClr val="000066"/>
                      </a:solidFill>
                    </a:rPr>
                    <a:t>0</a:t>
                  </a:r>
                </a:p>
              </p:txBody>
            </p:sp>
            <p:sp>
              <p:nvSpPr>
                <p:cNvPr id="104" name="ZoneTexte 103"/>
                <p:cNvSpPr txBox="1"/>
                <p:nvPr/>
              </p:nvSpPr>
              <p:spPr>
                <a:xfrm>
                  <a:off x="1560986" y="4633719"/>
                  <a:ext cx="338700" cy="209970"/>
                </a:xfrm>
                <a:prstGeom prst="rect">
                  <a:avLst/>
                </a:prstGeom>
                <a:noFill/>
              </p:spPr>
              <p:txBody>
                <a:bodyPr wrap="none" rtlCol="0">
                  <a:spAutoFit/>
                </a:bodyPr>
                <a:lstStyle/>
                <a:p>
                  <a:pPr algn="ctr"/>
                  <a:r>
                    <a:rPr lang="fr-FR" sz="800" dirty="0">
                      <a:solidFill>
                        <a:srgbClr val="000066"/>
                      </a:solidFill>
                    </a:rPr>
                    <a:t>100</a:t>
                  </a:r>
                </a:p>
              </p:txBody>
            </p:sp>
            <p:sp>
              <p:nvSpPr>
                <p:cNvPr id="105" name="ZoneTexte 104"/>
                <p:cNvSpPr txBox="1"/>
                <p:nvPr/>
              </p:nvSpPr>
              <p:spPr>
                <a:xfrm>
                  <a:off x="1786276" y="4633719"/>
                  <a:ext cx="338700" cy="209970"/>
                </a:xfrm>
                <a:prstGeom prst="rect">
                  <a:avLst/>
                </a:prstGeom>
                <a:noFill/>
              </p:spPr>
              <p:txBody>
                <a:bodyPr wrap="none" rtlCol="0">
                  <a:spAutoFit/>
                </a:bodyPr>
                <a:lstStyle/>
                <a:p>
                  <a:pPr algn="ctr"/>
                  <a:r>
                    <a:rPr lang="fr-FR" sz="800" dirty="0">
                      <a:solidFill>
                        <a:srgbClr val="000066"/>
                      </a:solidFill>
                    </a:rPr>
                    <a:t>200</a:t>
                  </a:r>
                </a:p>
              </p:txBody>
            </p:sp>
            <p:sp>
              <p:nvSpPr>
                <p:cNvPr id="106" name="ZoneTexte 105"/>
                <p:cNvSpPr txBox="1"/>
                <p:nvPr/>
              </p:nvSpPr>
              <p:spPr>
                <a:xfrm>
                  <a:off x="1997949" y="4633719"/>
                  <a:ext cx="370567" cy="209970"/>
                </a:xfrm>
                <a:prstGeom prst="rect">
                  <a:avLst/>
                </a:prstGeom>
                <a:noFill/>
              </p:spPr>
              <p:txBody>
                <a:bodyPr wrap="none" rtlCol="0">
                  <a:spAutoFit/>
                </a:bodyPr>
                <a:lstStyle/>
                <a:p>
                  <a:pPr algn="ctr"/>
                  <a:r>
                    <a:rPr lang="fr-FR" sz="800" dirty="0">
                      <a:solidFill>
                        <a:srgbClr val="000066"/>
                      </a:solidFill>
                    </a:rPr>
                    <a:t>-300</a:t>
                  </a:r>
                </a:p>
              </p:txBody>
            </p:sp>
            <p:sp>
              <p:nvSpPr>
                <p:cNvPr id="107" name="ZoneTexte 106"/>
                <p:cNvSpPr txBox="1"/>
                <p:nvPr/>
              </p:nvSpPr>
              <p:spPr>
                <a:xfrm>
                  <a:off x="2208635" y="4633719"/>
                  <a:ext cx="370567" cy="209970"/>
                </a:xfrm>
                <a:prstGeom prst="rect">
                  <a:avLst/>
                </a:prstGeom>
                <a:noFill/>
              </p:spPr>
              <p:txBody>
                <a:bodyPr wrap="none" rtlCol="0">
                  <a:spAutoFit/>
                </a:bodyPr>
                <a:lstStyle/>
                <a:p>
                  <a:pPr algn="ctr"/>
                  <a:r>
                    <a:rPr lang="fr-FR" sz="800" dirty="0">
                      <a:solidFill>
                        <a:srgbClr val="000066"/>
                      </a:solidFill>
                    </a:rPr>
                    <a:t>-200</a:t>
                  </a:r>
                </a:p>
              </p:txBody>
            </p:sp>
            <p:sp>
              <p:nvSpPr>
                <p:cNvPr id="108" name="ZoneTexte 107"/>
                <p:cNvSpPr txBox="1"/>
                <p:nvPr/>
              </p:nvSpPr>
              <p:spPr>
                <a:xfrm>
                  <a:off x="2435836" y="4633719"/>
                  <a:ext cx="370567" cy="209970"/>
                </a:xfrm>
                <a:prstGeom prst="rect">
                  <a:avLst/>
                </a:prstGeom>
                <a:noFill/>
              </p:spPr>
              <p:txBody>
                <a:bodyPr wrap="none" rtlCol="0">
                  <a:spAutoFit/>
                </a:bodyPr>
                <a:lstStyle/>
                <a:p>
                  <a:pPr algn="ctr"/>
                  <a:r>
                    <a:rPr lang="fr-FR" sz="800" dirty="0">
                      <a:solidFill>
                        <a:srgbClr val="000066"/>
                      </a:solidFill>
                    </a:rPr>
                    <a:t>-100</a:t>
                  </a:r>
                </a:p>
              </p:txBody>
            </p:sp>
            <p:sp>
              <p:nvSpPr>
                <p:cNvPr id="109" name="ZoneTexte 108"/>
                <p:cNvSpPr txBox="1"/>
                <p:nvPr/>
              </p:nvSpPr>
              <p:spPr>
                <a:xfrm>
                  <a:off x="2718389" y="4633719"/>
                  <a:ext cx="229442" cy="209970"/>
                </a:xfrm>
                <a:prstGeom prst="rect">
                  <a:avLst/>
                </a:prstGeom>
                <a:noFill/>
              </p:spPr>
              <p:txBody>
                <a:bodyPr wrap="none" rtlCol="0">
                  <a:spAutoFit/>
                </a:bodyPr>
                <a:lstStyle/>
                <a:p>
                  <a:pPr algn="ctr"/>
                  <a:r>
                    <a:rPr lang="fr-FR" sz="800" dirty="0">
                      <a:solidFill>
                        <a:srgbClr val="000066"/>
                      </a:solidFill>
                    </a:rPr>
                    <a:t>0</a:t>
                  </a:r>
                </a:p>
              </p:txBody>
            </p:sp>
            <p:sp>
              <p:nvSpPr>
                <p:cNvPr id="110" name="ZoneTexte 109"/>
                <p:cNvSpPr txBox="1"/>
                <p:nvPr/>
              </p:nvSpPr>
              <p:spPr>
                <a:xfrm>
                  <a:off x="2900085" y="4633719"/>
                  <a:ext cx="338700" cy="209970"/>
                </a:xfrm>
                <a:prstGeom prst="rect">
                  <a:avLst/>
                </a:prstGeom>
                <a:noFill/>
              </p:spPr>
              <p:txBody>
                <a:bodyPr wrap="none" rtlCol="0">
                  <a:spAutoFit/>
                </a:bodyPr>
                <a:lstStyle/>
                <a:p>
                  <a:pPr algn="ctr"/>
                  <a:r>
                    <a:rPr lang="fr-FR" sz="800" dirty="0">
                      <a:solidFill>
                        <a:srgbClr val="000066"/>
                      </a:solidFill>
                    </a:rPr>
                    <a:t>100</a:t>
                  </a:r>
                </a:p>
              </p:txBody>
            </p:sp>
            <p:sp>
              <p:nvSpPr>
                <p:cNvPr id="111" name="ZoneTexte 110"/>
                <p:cNvSpPr txBox="1"/>
                <p:nvPr/>
              </p:nvSpPr>
              <p:spPr>
                <a:xfrm>
                  <a:off x="3116908" y="4633719"/>
                  <a:ext cx="338700" cy="209970"/>
                </a:xfrm>
                <a:prstGeom prst="rect">
                  <a:avLst/>
                </a:prstGeom>
                <a:noFill/>
              </p:spPr>
              <p:txBody>
                <a:bodyPr wrap="none" rtlCol="0">
                  <a:spAutoFit/>
                </a:bodyPr>
                <a:lstStyle/>
                <a:p>
                  <a:pPr algn="ctr"/>
                  <a:r>
                    <a:rPr lang="fr-FR" sz="800" dirty="0">
                      <a:solidFill>
                        <a:srgbClr val="000066"/>
                      </a:solidFill>
                    </a:rPr>
                    <a:t>200</a:t>
                  </a:r>
                </a:p>
              </p:txBody>
            </p:sp>
            <p:sp>
              <p:nvSpPr>
                <p:cNvPr id="112" name="ZoneTexte 111"/>
                <p:cNvSpPr txBox="1"/>
                <p:nvPr/>
              </p:nvSpPr>
              <p:spPr>
                <a:xfrm>
                  <a:off x="3294552" y="4633719"/>
                  <a:ext cx="397882" cy="209970"/>
                </a:xfrm>
                <a:prstGeom prst="rect">
                  <a:avLst/>
                </a:prstGeom>
                <a:noFill/>
              </p:spPr>
              <p:txBody>
                <a:bodyPr wrap="none" rtlCol="0">
                  <a:spAutoFit/>
                </a:bodyPr>
                <a:lstStyle/>
                <a:p>
                  <a:pPr algn="ctr"/>
                  <a:r>
                    <a:rPr lang="fr-FR" sz="800" dirty="0">
                      <a:solidFill>
                        <a:srgbClr val="000066"/>
                      </a:solidFill>
                    </a:rPr>
                    <a:t>-300 </a:t>
                  </a:r>
                </a:p>
              </p:txBody>
            </p:sp>
            <p:sp>
              <p:nvSpPr>
                <p:cNvPr id="113" name="ZoneTexte 112"/>
                <p:cNvSpPr txBox="1"/>
                <p:nvPr/>
              </p:nvSpPr>
              <p:spPr>
                <a:xfrm>
                  <a:off x="3535829" y="4633719"/>
                  <a:ext cx="370567" cy="209970"/>
                </a:xfrm>
                <a:prstGeom prst="rect">
                  <a:avLst/>
                </a:prstGeom>
                <a:noFill/>
              </p:spPr>
              <p:txBody>
                <a:bodyPr wrap="none" rtlCol="0">
                  <a:spAutoFit/>
                </a:bodyPr>
                <a:lstStyle/>
                <a:p>
                  <a:pPr algn="ctr"/>
                  <a:r>
                    <a:rPr lang="fr-FR" sz="800" dirty="0">
                      <a:solidFill>
                        <a:srgbClr val="000066"/>
                      </a:solidFill>
                    </a:rPr>
                    <a:t>-200</a:t>
                  </a:r>
                </a:p>
              </p:txBody>
            </p:sp>
            <p:sp>
              <p:nvSpPr>
                <p:cNvPr id="114" name="ZoneTexte 113"/>
                <p:cNvSpPr txBox="1"/>
                <p:nvPr/>
              </p:nvSpPr>
              <p:spPr>
                <a:xfrm>
                  <a:off x="3754562" y="4633719"/>
                  <a:ext cx="370567" cy="209970"/>
                </a:xfrm>
                <a:prstGeom prst="rect">
                  <a:avLst/>
                </a:prstGeom>
                <a:noFill/>
              </p:spPr>
              <p:txBody>
                <a:bodyPr wrap="none" rtlCol="0">
                  <a:spAutoFit/>
                </a:bodyPr>
                <a:lstStyle/>
                <a:p>
                  <a:pPr algn="ctr"/>
                  <a:r>
                    <a:rPr lang="fr-FR" sz="800" dirty="0">
                      <a:solidFill>
                        <a:srgbClr val="000066"/>
                      </a:solidFill>
                    </a:rPr>
                    <a:t>-100</a:t>
                  </a:r>
                </a:p>
              </p:txBody>
            </p:sp>
            <p:sp>
              <p:nvSpPr>
                <p:cNvPr id="115" name="ZoneTexte 114"/>
                <p:cNvSpPr txBox="1"/>
                <p:nvPr/>
              </p:nvSpPr>
              <p:spPr>
                <a:xfrm>
                  <a:off x="4003248" y="4633719"/>
                  <a:ext cx="229442" cy="209970"/>
                </a:xfrm>
                <a:prstGeom prst="rect">
                  <a:avLst/>
                </a:prstGeom>
                <a:noFill/>
              </p:spPr>
              <p:txBody>
                <a:bodyPr wrap="none" rtlCol="0">
                  <a:spAutoFit/>
                </a:bodyPr>
                <a:lstStyle/>
                <a:p>
                  <a:pPr algn="ctr"/>
                  <a:r>
                    <a:rPr lang="fr-FR" sz="800" dirty="0">
                      <a:solidFill>
                        <a:srgbClr val="000066"/>
                      </a:solidFill>
                    </a:rPr>
                    <a:t>0</a:t>
                  </a:r>
                </a:p>
              </p:txBody>
            </p:sp>
            <p:sp>
              <p:nvSpPr>
                <p:cNvPr id="116" name="ZoneTexte 115"/>
                <p:cNvSpPr txBox="1"/>
                <p:nvPr/>
              </p:nvSpPr>
              <p:spPr>
                <a:xfrm>
                  <a:off x="4184944" y="4633719"/>
                  <a:ext cx="338700" cy="209970"/>
                </a:xfrm>
                <a:prstGeom prst="rect">
                  <a:avLst/>
                </a:prstGeom>
                <a:noFill/>
              </p:spPr>
              <p:txBody>
                <a:bodyPr wrap="none" rtlCol="0">
                  <a:spAutoFit/>
                </a:bodyPr>
                <a:lstStyle/>
                <a:p>
                  <a:pPr algn="ctr"/>
                  <a:r>
                    <a:rPr lang="fr-FR" sz="800" dirty="0">
                      <a:solidFill>
                        <a:srgbClr val="000066"/>
                      </a:solidFill>
                    </a:rPr>
                    <a:t>100</a:t>
                  </a:r>
                </a:p>
              </p:txBody>
            </p:sp>
            <p:sp>
              <p:nvSpPr>
                <p:cNvPr id="117" name="ZoneTexte 116"/>
                <p:cNvSpPr txBox="1"/>
                <p:nvPr/>
              </p:nvSpPr>
              <p:spPr>
                <a:xfrm>
                  <a:off x="4401767" y="4633719"/>
                  <a:ext cx="338700" cy="209970"/>
                </a:xfrm>
                <a:prstGeom prst="rect">
                  <a:avLst/>
                </a:prstGeom>
                <a:noFill/>
              </p:spPr>
              <p:txBody>
                <a:bodyPr wrap="none" rtlCol="0">
                  <a:spAutoFit/>
                </a:bodyPr>
                <a:lstStyle/>
                <a:p>
                  <a:pPr algn="ctr"/>
                  <a:r>
                    <a:rPr lang="fr-FR" sz="800" dirty="0">
                      <a:solidFill>
                        <a:srgbClr val="000066"/>
                      </a:solidFill>
                    </a:rPr>
                    <a:t>200</a:t>
                  </a:r>
                </a:p>
              </p:txBody>
            </p:sp>
            <p:sp>
              <p:nvSpPr>
                <p:cNvPr id="125" name="ZoneTexte 124"/>
                <p:cNvSpPr txBox="1"/>
                <p:nvPr/>
              </p:nvSpPr>
              <p:spPr>
                <a:xfrm>
                  <a:off x="3684772" y="1382578"/>
                  <a:ext cx="595153" cy="269961"/>
                </a:xfrm>
                <a:prstGeom prst="rect">
                  <a:avLst/>
                </a:prstGeom>
                <a:noFill/>
              </p:spPr>
              <p:txBody>
                <a:bodyPr wrap="none" rtlCol="0">
                  <a:spAutoFit/>
                </a:bodyPr>
                <a:lstStyle/>
                <a:p>
                  <a:pPr algn="ctr"/>
                  <a:r>
                    <a:rPr lang="fr-FR" sz="1200" b="1" dirty="0">
                      <a:solidFill>
                        <a:srgbClr val="FF0000"/>
                      </a:solidFill>
                    </a:rPr>
                    <a:t>GCSA</a:t>
                  </a:r>
                </a:p>
              </p:txBody>
            </p:sp>
            <p:sp>
              <p:nvSpPr>
                <p:cNvPr id="126" name="Line 74"/>
                <p:cNvSpPr>
                  <a:spLocks noChangeShapeType="1"/>
                </p:cNvSpPr>
                <p:nvPr/>
              </p:nvSpPr>
              <p:spPr bwMode="auto">
                <a:xfrm flipH="1" flipV="1">
                  <a:off x="4244829" y="1541693"/>
                  <a:ext cx="435524" cy="0"/>
                </a:xfrm>
                <a:prstGeom prst="line">
                  <a:avLst/>
                </a:prstGeom>
                <a:noFill/>
                <a:ln w="11113">
                  <a:solidFill>
                    <a:srgbClr val="99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800">
                    <a:solidFill>
                      <a:srgbClr val="000066"/>
                    </a:solidFill>
                  </a:endParaRPr>
                </a:p>
              </p:txBody>
            </p:sp>
          </p:grpSp>
        </p:grpSp>
        <p:sp>
          <p:nvSpPr>
            <p:cNvPr id="119" name="Rectangle 118"/>
            <p:cNvSpPr/>
            <p:nvPr/>
          </p:nvSpPr>
          <p:spPr>
            <a:xfrm>
              <a:off x="794465" y="1680555"/>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sp>
          <p:nvSpPr>
            <p:cNvPr id="120" name="Rectangle 119"/>
            <p:cNvSpPr/>
            <p:nvPr/>
          </p:nvSpPr>
          <p:spPr>
            <a:xfrm>
              <a:off x="805021" y="3240040"/>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sp>
        <p:nvSpPr>
          <p:cNvPr id="121"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mr-IN" sz="1200" i="1" dirty="0">
                <a:solidFill>
                  <a:srgbClr val="0070C0"/>
                </a:solidFill>
                <a:latin typeface="Arial" charset="0"/>
                <a:cs typeface="Arial" charset="0"/>
              </a:rPr>
              <a:t> Delagrèverie</a:t>
            </a:r>
            <a:r>
              <a:rPr lang="en-GB" sz="1200" i="1" dirty="0">
                <a:solidFill>
                  <a:srgbClr val="0070C0"/>
                </a:solidFill>
                <a:latin typeface="Arial" charset="0"/>
                <a:cs typeface="Arial" charset="0"/>
              </a:rPr>
              <a:t> H, CROI 2017, Abs. 323</a:t>
            </a:r>
          </a:p>
        </p:txBody>
      </p:sp>
      <p:sp>
        <p:nvSpPr>
          <p:cNvPr id="5" name="Titre 4"/>
          <p:cNvSpPr>
            <a:spLocks noGrp="1"/>
          </p:cNvSpPr>
          <p:nvPr>
            <p:ph type="title"/>
          </p:nvPr>
        </p:nvSpPr>
        <p:spPr/>
        <p:txBody>
          <a:bodyPr/>
          <a:lstStyle/>
          <a:p>
            <a:r>
              <a:rPr lang="fr-FR" sz="2400" dirty="0"/>
              <a:t>Pas de modification du réservoir cellulaire VIH suite </a:t>
            </a:r>
            <a:br>
              <a:rPr lang="fr-FR" sz="2400" dirty="0"/>
            </a:br>
            <a:r>
              <a:rPr lang="fr-FR" sz="2400" dirty="0"/>
              <a:t>à une chimiothérapie à haute dose pour lymphome (2)</a:t>
            </a:r>
          </a:p>
        </p:txBody>
      </p:sp>
      <p:sp>
        <p:nvSpPr>
          <p:cNvPr id="123" name="ZoneTexte 12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34</a:t>
            </a:r>
          </a:p>
        </p:txBody>
      </p:sp>
    </p:spTree>
    <p:extLst>
      <p:ext uri="{BB962C8B-B14F-4D97-AF65-F5344CB8AC3E}">
        <p14:creationId xmlns:p14="http://schemas.microsoft.com/office/powerpoint/2010/main" val="190914040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Sommaire</a:t>
            </a:r>
          </a:p>
        </p:txBody>
      </p:sp>
      <p:graphicFrame>
        <p:nvGraphicFramePr>
          <p:cNvPr id="7" name="Group 35"/>
          <p:cNvGraphicFramePr>
            <a:graphicFrameLocks noGrp="1"/>
          </p:cNvGraphicFramePr>
          <p:nvPr>
            <p:extLst>
              <p:ext uri="{D42A27DB-BD31-4B8C-83A1-F6EECF244321}">
                <p14:modId xmlns:p14="http://schemas.microsoft.com/office/powerpoint/2010/main" val="2695725952"/>
              </p:ext>
            </p:extLst>
          </p:nvPr>
        </p:nvGraphicFramePr>
        <p:xfrm>
          <a:off x="676275" y="1239831"/>
          <a:ext cx="7833114" cy="5422222"/>
        </p:xfrm>
        <a:graphic>
          <a:graphicData uri="http://schemas.openxmlformats.org/drawingml/2006/table">
            <a:tbl>
              <a:tblPr/>
              <a:tblGrid>
                <a:gridCol w="977323">
                  <a:extLst>
                    <a:ext uri="{9D8B030D-6E8A-4147-A177-3AD203B41FA5}">
                      <a16:colId xmlns:a16="http://schemas.microsoft.com/office/drawing/2014/main" xmlns="" val="20000"/>
                    </a:ext>
                  </a:extLst>
                </a:gridCol>
                <a:gridCol w="704591">
                  <a:extLst>
                    <a:ext uri="{9D8B030D-6E8A-4147-A177-3AD203B41FA5}">
                      <a16:colId xmlns:a16="http://schemas.microsoft.com/office/drawing/2014/main" xmlns="" val="20001"/>
                    </a:ext>
                  </a:extLst>
                </a:gridCol>
                <a:gridCol w="4833575">
                  <a:extLst>
                    <a:ext uri="{9D8B030D-6E8A-4147-A177-3AD203B41FA5}">
                      <a16:colId xmlns:a16="http://schemas.microsoft.com/office/drawing/2014/main" xmlns="" val="3354280721"/>
                    </a:ext>
                  </a:extLst>
                </a:gridCol>
                <a:gridCol w="1317625">
                  <a:extLst>
                    <a:ext uri="{9D8B030D-6E8A-4147-A177-3AD203B41FA5}">
                      <a16:colId xmlns:a16="http://schemas.microsoft.com/office/drawing/2014/main" xmlns="" val="20003"/>
                    </a:ext>
                  </a:extLst>
                </a:gridCol>
              </a:tblGrid>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dirty="0">
                          <a:ln>
                            <a:noFill/>
                          </a:ln>
                          <a:solidFill>
                            <a:srgbClr val="000066"/>
                          </a:solidFill>
                          <a:effectLst/>
                          <a:latin typeface="Trebuchet MS" pitchFamily="34" charset="0"/>
                          <a:ea typeface="ＭＳ Ｐゴシック" pitchFamily="34" charset="-128"/>
                        </a:rPr>
                        <a:t>Virologie-Immunologie</a:t>
                      </a: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44866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I.1</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177800" indent="0"/>
                      <a:r>
                        <a:rPr lang="fr-FR" i="1" dirty="0">
                          <a:solidFill>
                            <a:srgbClr val="000066"/>
                          </a:solidFill>
                          <a:latin typeface="Trebuchet MS" panose="020B0603020202020204" pitchFamily="34" charset="0"/>
                        </a:rPr>
                        <a:t>Résistance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1 à 11</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650906311"/>
                  </a:ext>
                </a:extLst>
              </a:tr>
              <a:tr h="44866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I.2</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177800" indent="0"/>
                      <a:r>
                        <a:rPr lang="fr-FR" i="1" dirty="0">
                          <a:solidFill>
                            <a:srgbClr val="000066"/>
                          </a:solidFill>
                          <a:latin typeface="Trebuchet MS" panose="020B0603020202020204" pitchFamily="34" charset="0"/>
                        </a:rPr>
                        <a:t>Immunologie – Réservoir - Cure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12 à </a:t>
                      </a:r>
                      <a:r>
                        <a:rPr kumimoji="0" lang="fr-FR" sz="1800" b="0" i="0" u="none" strike="noStrike" cap="none" normalizeH="0" baseline="0" dirty="0" smtClean="0">
                          <a:ln>
                            <a:noFill/>
                          </a:ln>
                          <a:solidFill>
                            <a:srgbClr val="000066"/>
                          </a:solidFill>
                          <a:effectLst/>
                          <a:latin typeface="Trebuchet MS" pitchFamily="34" charset="0"/>
                          <a:ea typeface="Arial Unicode MS" pitchFamily="34" charset="-128"/>
                          <a:cs typeface="Arial Unicode MS" pitchFamily="34" charset="-128"/>
                        </a:rPr>
                        <a:t>41</a:t>
                      </a: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4000055317"/>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ＭＳ Ｐゴシック" pitchFamily="34" charset="-128"/>
                        </a:rPr>
                        <a:t>Pharmacologie</a:t>
                      </a: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smtClean="0">
                          <a:ln>
                            <a:noFill/>
                          </a:ln>
                          <a:solidFill>
                            <a:srgbClr val="000066"/>
                          </a:solidFill>
                          <a:effectLst/>
                          <a:latin typeface="Trebuchet MS" pitchFamily="34" charset="0"/>
                          <a:ea typeface="Arial Unicode MS" pitchFamily="34" charset="-128"/>
                          <a:cs typeface="Arial Unicode MS" pitchFamily="34" charset="-128"/>
                        </a:rPr>
                        <a:t>42 </a:t>
                      </a: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à 54</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Traitements antirétroviraux</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2506439077"/>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70C0"/>
                          </a:solidFill>
                          <a:effectLst/>
                          <a:latin typeface="Trebuchet MS" pitchFamily="34" charset="0"/>
                          <a:ea typeface="ＭＳ Ｐゴシック" pitchFamily="34" charset="-128"/>
                        </a:rPr>
                        <a:t>III.1. </a:t>
                      </a:r>
                      <a:endPar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180975"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rPr>
                        <a:t>Stratégies thérapeutiques</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55 à 87</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III.2.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358775" marR="0" lvl="0" indent="-17780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Nouveaux ARV</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88 à 122</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IV.</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rPr>
                        <a:t>Grossesse - Enfant</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123 à 134</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3125018531"/>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V.</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cs typeface="+mn-cs"/>
                        </a:rPr>
                        <a:t>Comorbidités</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endPar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8"/>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70C0"/>
                          </a:solidFill>
                          <a:effectLst/>
                          <a:latin typeface="Trebuchet MS" pitchFamily="34" charset="0"/>
                          <a:ea typeface="ＭＳ Ｐゴシック" pitchFamily="34" charset="-128"/>
                        </a:rPr>
                        <a:t>V.1. </a:t>
                      </a:r>
                      <a:endPar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180975" marR="0" lvl="0" indent="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rPr>
                        <a:t>Comorbidités infectieuses</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135 à 164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718896568"/>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endPar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V.2.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358775" marR="0" lvl="0" indent="-177800" algn="l" defTabSz="914400" rtl="0" eaLnBrk="0" fontAlgn="base" latinLnBrk="0" hangingPunct="0">
                        <a:lnSpc>
                          <a:spcPct val="75000"/>
                        </a:lnSpc>
                        <a:spcBef>
                          <a:spcPct val="0"/>
                        </a:spcBef>
                        <a:spcAft>
                          <a:spcPct val="0"/>
                        </a:spcAft>
                        <a:buClr>
                          <a:srgbClr val="FFFF00"/>
                        </a:buClr>
                        <a:buSzTx/>
                        <a:buFontTx/>
                        <a:buNone/>
                        <a:tabLst/>
                        <a:defRPr/>
                      </a:pPr>
                      <a:r>
                        <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Autres comorbidités</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165 à 214 </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886631462"/>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VI.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rPr>
                        <a:t>Infection VHC</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defRPr/>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215 à 231</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9"/>
                  </a:ext>
                </a:extLst>
              </a:tr>
              <a:tr h="411354">
                <a:tc>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1" i="0" u="none" strike="noStrike" cap="none" normalizeH="0" baseline="0" dirty="0">
                          <a:ln>
                            <a:noFill/>
                          </a:ln>
                          <a:solidFill>
                            <a:srgbClr val="0070C0"/>
                          </a:solidFill>
                          <a:effectLst/>
                          <a:latin typeface="Trebuchet MS" pitchFamily="34" charset="0"/>
                          <a:ea typeface="Arial Unicode MS" pitchFamily="34" charset="-128"/>
                          <a:cs typeface="Arial Unicode MS" pitchFamily="34" charset="-128"/>
                        </a:rPr>
                        <a:t>VII.</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l" defTabSz="914400" rtl="0" eaLnBrk="0" fontAlgn="base" latinLnBrk="0" hangingPunct="0">
                        <a:lnSpc>
                          <a:spcPct val="75000"/>
                        </a:lnSpc>
                        <a:spcBef>
                          <a:spcPct val="0"/>
                        </a:spcBef>
                        <a:spcAft>
                          <a:spcPct val="0"/>
                        </a:spcAft>
                        <a:buClr>
                          <a:srgbClr val="FFFF00"/>
                        </a:buClr>
                        <a:buSzTx/>
                        <a:buFontTx/>
                        <a:buNone/>
                        <a:tabLst/>
                      </a:pP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cs typeface="+mn-cs"/>
                        </a:rPr>
                        <a:t>Prévention – </a:t>
                      </a:r>
                      <a:r>
                        <a:rPr kumimoji="0" lang="fr-FR" sz="1800" b="0" i="1" u="none" strike="noStrike" cap="none" normalizeH="0" baseline="0" dirty="0" err="1">
                          <a:ln>
                            <a:noFill/>
                          </a:ln>
                          <a:solidFill>
                            <a:srgbClr val="000066"/>
                          </a:solidFill>
                          <a:effectLst/>
                          <a:latin typeface="Trebuchet MS" pitchFamily="34" charset="0"/>
                          <a:ea typeface="ＭＳ Ｐゴシック" pitchFamily="34" charset="-128"/>
                          <a:cs typeface="+mn-cs"/>
                        </a:rPr>
                        <a:t>PrEP</a:t>
                      </a:r>
                      <a:r>
                        <a:rPr kumimoji="0" lang="fr-FR" sz="1800" b="0" i="1" u="none" strike="noStrike" cap="none" normalizeH="0" baseline="0" dirty="0">
                          <a:ln>
                            <a:noFill/>
                          </a:ln>
                          <a:solidFill>
                            <a:srgbClr val="000066"/>
                          </a:solidFill>
                          <a:effectLst/>
                          <a:latin typeface="Trebuchet MS" pitchFamily="34" charset="0"/>
                          <a:ea typeface="ＭＳ Ｐゴシック" pitchFamily="34" charset="-128"/>
                          <a:cs typeface="+mn-cs"/>
                        </a:rPr>
                        <a:t>/IST</a:t>
                      </a:r>
                      <a:endParaRPr kumimoji="0" lang="fr-FR" sz="1800" b="0" i="1"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endParaRP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fr-FR"/>
                    </a:p>
                  </a:txBody>
                  <a:tcPr/>
                </a:tc>
                <a:tc>
                  <a:txBody>
                    <a:bodyPr/>
                    <a:lstStyle/>
                    <a:p>
                      <a:pPr marL="0" marR="0" lvl="0" indent="0" algn="r" defTabSz="914400" rtl="0" eaLnBrk="0" fontAlgn="base" latinLnBrk="0" hangingPunct="0">
                        <a:lnSpc>
                          <a:spcPct val="75000"/>
                        </a:lnSpc>
                        <a:spcBef>
                          <a:spcPct val="0"/>
                        </a:spcBef>
                        <a:spcAft>
                          <a:spcPct val="0"/>
                        </a:spcAft>
                        <a:buClr>
                          <a:srgbClr val="FFFF00"/>
                        </a:buClr>
                        <a:buSzTx/>
                        <a:buFontTx/>
                        <a:buNone/>
                        <a:tabLst/>
                      </a:pPr>
                      <a:r>
                        <a:rPr kumimoji="0" lang="fr-FR" sz="1800" b="0" i="0" u="none" strike="noStrike" cap="none" normalizeH="0" baseline="0" dirty="0">
                          <a:ln>
                            <a:noFill/>
                          </a:ln>
                          <a:solidFill>
                            <a:srgbClr val="000066"/>
                          </a:solidFill>
                          <a:effectLst/>
                          <a:latin typeface="Trebuchet MS" pitchFamily="34" charset="0"/>
                          <a:ea typeface="Arial Unicode MS" pitchFamily="34" charset="-128"/>
                          <a:cs typeface="Arial Unicode MS" pitchFamily="34" charset="-128"/>
                        </a:rPr>
                        <a:t>232 à 242</a:t>
                      </a:r>
                    </a:p>
                  </a:txBody>
                  <a:tcPr marT="45723" marB="45723"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3373412923"/>
                  </a:ext>
                </a:extLst>
              </a:tr>
            </a:tbl>
          </a:graphicData>
        </a:graphic>
      </p:graphicFrame>
    </p:spTree>
    <p:extLst>
      <p:ext uri="{BB962C8B-B14F-4D97-AF65-F5344CB8AC3E}">
        <p14:creationId xmlns:p14="http://schemas.microsoft.com/office/powerpoint/2010/main" val="2970734750"/>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a:t>Traitement ARV « immédiat » chez les nouveau-nés infectés : cinétique de l’ADN VIH</a:t>
            </a:r>
          </a:p>
        </p:txBody>
      </p:sp>
      <p:sp>
        <p:nvSpPr>
          <p:cNvPr id="7" name="Espace réservé du contenu 6"/>
          <p:cNvSpPr>
            <a:spLocks noGrp="1"/>
          </p:cNvSpPr>
          <p:nvPr>
            <p:ph idx="1"/>
          </p:nvPr>
        </p:nvSpPr>
        <p:spPr>
          <a:xfrm>
            <a:off x="167295" y="1117656"/>
            <a:ext cx="8695431" cy="5111750"/>
          </a:xfrm>
        </p:spPr>
        <p:txBody>
          <a:bodyPr/>
          <a:lstStyle/>
          <a:p>
            <a:r>
              <a:rPr lang="fr-FR" sz="1800" b="1" dirty="0">
                <a:solidFill>
                  <a:srgbClr val="0070C0"/>
                </a:solidFill>
              </a:rPr>
              <a:t>Objectif : </a:t>
            </a:r>
            <a:r>
              <a:rPr lang="fr-FR" sz="1800" dirty="0"/>
              <a:t>décrire la cinétique de l’ADN VIH chez les enfants ayant reçu </a:t>
            </a:r>
          </a:p>
          <a:p>
            <a:pPr marL="0" indent="0">
              <a:buNone/>
              <a:tabLst>
                <a:tab pos="360363" algn="l"/>
              </a:tabLst>
            </a:pPr>
            <a:r>
              <a:rPr lang="fr-FR" sz="1800" dirty="0"/>
              <a:t>	un traitement ARV immédiat</a:t>
            </a:r>
          </a:p>
          <a:p>
            <a:r>
              <a:rPr lang="fr-FR" sz="1800" dirty="0"/>
              <a:t>11 enfants, Afrique du Sud, ayant initié les ARV en médiane à 3 jours de vie (extrêmes = 0 - 8), ZDV + 3TC + NVP</a:t>
            </a:r>
          </a:p>
        </p:txBody>
      </p:sp>
      <p:sp>
        <p:nvSpPr>
          <p:cNvPr id="9" name="ZoneTexte 8"/>
          <p:cNvSpPr txBox="1"/>
          <p:nvPr/>
        </p:nvSpPr>
        <p:spPr>
          <a:xfrm>
            <a:off x="4567629" y="2089148"/>
            <a:ext cx="4552175" cy="224676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b="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b="1" dirty="0">
                <a:solidFill>
                  <a:srgbClr val="0070C0"/>
                </a:solidFill>
              </a:rPr>
              <a:t>Résultats </a:t>
            </a:r>
          </a:p>
          <a:p>
            <a:pPr lvl="1"/>
            <a:r>
              <a:rPr lang="fr-FR" sz="1800" dirty="0"/>
              <a:t>1</a:t>
            </a:r>
            <a:r>
              <a:rPr lang="fr-FR" sz="1800" baseline="30000" dirty="0"/>
              <a:t>ère</a:t>
            </a:r>
            <a:r>
              <a:rPr lang="fr-FR" sz="1800" dirty="0"/>
              <a:t> phase très rapide au cours </a:t>
            </a:r>
          </a:p>
          <a:p>
            <a:pPr marL="457200" lvl="1" indent="0">
              <a:buNone/>
              <a:tabLst>
                <a:tab pos="720725" algn="l"/>
              </a:tabLst>
            </a:pPr>
            <a:r>
              <a:rPr lang="fr-FR" sz="1800" dirty="0"/>
              <a:t>	des 2 premières semaines : </a:t>
            </a:r>
            <a:br>
              <a:rPr lang="fr-FR" sz="1800" dirty="0"/>
            </a:br>
            <a:r>
              <a:rPr lang="fr-FR" sz="1800" dirty="0"/>
              <a:t>	</a:t>
            </a:r>
            <a:r>
              <a:rPr lang="fr-FR" sz="1800" dirty="0">
                <a:ea typeface="Wingdings"/>
                <a:cs typeface="Wingdings"/>
                <a:sym typeface="Wingdings" panose="05000000000000000000" pitchFamily="2" charset="2"/>
              </a:rPr>
              <a:t></a:t>
            </a:r>
            <a:r>
              <a:rPr lang="fr-FR" sz="1800" dirty="0">
                <a:sym typeface="Wingdings"/>
              </a:rPr>
              <a:t> de </a:t>
            </a:r>
            <a:r>
              <a:rPr lang="fr-FR" sz="1800" dirty="0"/>
              <a:t>-2,3 log</a:t>
            </a:r>
            <a:r>
              <a:rPr lang="fr-FR" sz="1800" baseline="-25000" dirty="0"/>
              <a:t>10</a:t>
            </a:r>
            <a:r>
              <a:rPr lang="fr-FR" sz="1800" dirty="0"/>
              <a:t> c/mois en médiane 	(extrêmes = - 2,1 à - 2,7)</a:t>
            </a:r>
          </a:p>
          <a:p>
            <a:pPr lvl="1"/>
            <a:r>
              <a:rPr lang="fr-FR" sz="1800" dirty="0"/>
              <a:t>2</a:t>
            </a:r>
            <a:r>
              <a:rPr lang="fr-FR" sz="1800" baseline="30000" dirty="0"/>
              <a:t>nde</a:t>
            </a:r>
            <a:r>
              <a:rPr lang="fr-FR" sz="1800" dirty="0"/>
              <a:t> phase plus lente : </a:t>
            </a:r>
            <a:br>
              <a:rPr lang="fr-FR" sz="1800" dirty="0"/>
            </a:br>
            <a:r>
              <a:rPr lang="fr-FR" sz="1800" dirty="0">
                <a:latin typeface="Wingdings"/>
                <a:ea typeface="Wingdings"/>
                <a:cs typeface="Wingdings"/>
                <a:sym typeface="Wingdings" panose="05000000000000000000" pitchFamily="2" charset="2"/>
              </a:rPr>
              <a:t></a:t>
            </a:r>
            <a:r>
              <a:rPr lang="fr-FR" sz="1800" dirty="0">
                <a:sym typeface="Wingdings"/>
              </a:rPr>
              <a:t> de -</a:t>
            </a:r>
            <a:r>
              <a:rPr lang="fr-FR" sz="1800" dirty="0"/>
              <a:t>0,15 log</a:t>
            </a:r>
            <a:r>
              <a:rPr lang="fr-FR" sz="1800" baseline="-25000" dirty="0"/>
              <a:t>10</a:t>
            </a:r>
            <a:r>
              <a:rPr lang="fr-FR" sz="1800" dirty="0"/>
              <a:t> c/mois en médiane (extrêmes = - 0,13 à - 0,20)</a:t>
            </a:r>
          </a:p>
          <a:p>
            <a:pPr marL="0" indent="0">
              <a:buNone/>
            </a:pPr>
            <a:endParaRPr lang="fr-FR" dirty="0"/>
          </a:p>
        </p:txBody>
      </p:sp>
      <p:sp>
        <p:nvSpPr>
          <p:cNvPr id="12" name="ZoneTexte 11"/>
          <p:cNvSpPr txBox="1"/>
          <p:nvPr/>
        </p:nvSpPr>
        <p:spPr>
          <a:xfrm>
            <a:off x="4567629" y="4307471"/>
            <a:ext cx="4690949" cy="20313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b="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b="1" dirty="0">
                <a:solidFill>
                  <a:srgbClr val="0070C0"/>
                </a:solidFill>
              </a:rPr>
              <a:t>Conclusions</a:t>
            </a:r>
            <a:r>
              <a:rPr lang="fr-FR" sz="1600" dirty="0"/>
              <a:t> </a:t>
            </a:r>
          </a:p>
          <a:p>
            <a:pPr lvl="1"/>
            <a:r>
              <a:rPr lang="fr-FR" sz="1800" dirty="0"/>
              <a:t>Chez le nouveau-né, grande proportion de cellules à ½ vie courte infectées qui disparaissent rapidement</a:t>
            </a:r>
          </a:p>
          <a:p>
            <a:pPr lvl="1"/>
            <a:r>
              <a:rPr lang="fr-FR" sz="1800" dirty="0"/>
              <a:t>Le traitement « immédiat » apparaît comme une bonne stratégie pour réduire le réservoir cellulaire</a:t>
            </a:r>
          </a:p>
        </p:txBody>
      </p:sp>
      <p:sp>
        <p:nvSpPr>
          <p:cNvPr id="13" name="ZoneTexte 12"/>
          <p:cNvSpPr txBox="1"/>
          <p:nvPr/>
        </p:nvSpPr>
        <p:spPr>
          <a:xfrm>
            <a:off x="116105" y="2555300"/>
            <a:ext cx="4483001" cy="334707"/>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CV VIH </a:t>
            </a:r>
            <a:r>
              <a:rPr lang="fr-FR" sz="1600" b="1" dirty="0">
                <a:solidFill>
                  <a:srgbClr val="0070C0"/>
                </a:solidFill>
                <a:latin typeface="Calibri" panose="020F0502020204030204" pitchFamily="34" charset="0"/>
                <a:cs typeface="Calibri" panose="020F0502020204030204" pitchFamily="34" charset="0"/>
              </a:rPr>
              <a:t>(c/ml) et </a:t>
            </a:r>
            <a:r>
              <a:rPr lang="fr-FR" b="1" dirty="0">
                <a:solidFill>
                  <a:srgbClr val="0070C0"/>
                </a:solidFill>
                <a:latin typeface="Calibri" panose="020F0502020204030204" pitchFamily="34" charset="0"/>
                <a:cs typeface="Calibri" panose="020F0502020204030204" pitchFamily="34" charset="0"/>
              </a:rPr>
              <a:t>ADN VIH </a:t>
            </a:r>
            <a:r>
              <a:rPr lang="fr-FR" sz="1600" b="1" dirty="0">
                <a:solidFill>
                  <a:srgbClr val="0070C0"/>
                </a:solidFill>
                <a:latin typeface="Calibri" panose="020F0502020204030204" pitchFamily="34" charset="0"/>
                <a:cs typeface="Calibri" panose="020F0502020204030204" pitchFamily="34" charset="0"/>
              </a:rPr>
              <a:t>(c/10</a:t>
            </a:r>
            <a:r>
              <a:rPr lang="fr-FR" sz="1600" b="1" baseline="30000" dirty="0">
                <a:solidFill>
                  <a:srgbClr val="0070C0"/>
                </a:solidFill>
                <a:latin typeface="Calibri" panose="020F0502020204030204" pitchFamily="34" charset="0"/>
                <a:cs typeface="Calibri" panose="020F0502020204030204" pitchFamily="34" charset="0"/>
              </a:rPr>
              <a:t>6</a:t>
            </a:r>
            <a:r>
              <a:rPr lang="fr-FR" sz="1600" b="1" dirty="0">
                <a:solidFill>
                  <a:srgbClr val="0070C0"/>
                </a:solidFill>
                <a:latin typeface="Calibri" panose="020F0502020204030204" pitchFamily="34" charset="0"/>
                <a:cs typeface="Calibri" panose="020F0502020204030204" pitchFamily="34" charset="0"/>
              </a:rPr>
              <a:t> cellules)</a:t>
            </a:r>
          </a:p>
        </p:txBody>
      </p:sp>
      <p:grpSp>
        <p:nvGrpSpPr>
          <p:cNvPr id="14" name="Grouper 13"/>
          <p:cNvGrpSpPr/>
          <p:nvPr/>
        </p:nvGrpSpPr>
        <p:grpSpPr>
          <a:xfrm>
            <a:off x="140549" y="3102883"/>
            <a:ext cx="4588197" cy="3599683"/>
            <a:chOff x="371445" y="3269376"/>
            <a:chExt cx="4588197" cy="3203235"/>
          </a:xfrm>
        </p:grpSpPr>
        <p:sp>
          <p:nvSpPr>
            <p:cNvPr id="15" name="Freeform 83"/>
            <p:cNvSpPr>
              <a:spLocks/>
            </p:cNvSpPr>
            <p:nvPr/>
          </p:nvSpPr>
          <p:spPr bwMode="auto">
            <a:xfrm>
              <a:off x="3482131" y="3895161"/>
              <a:ext cx="108000" cy="108000"/>
            </a:xfrm>
            <a:custGeom>
              <a:avLst/>
              <a:gdLst>
                <a:gd name="T0" fmla="*/ 78 w 78"/>
                <a:gd name="T1" fmla="*/ 39 h 79"/>
                <a:gd name="T2" fmla="*/ 75 w 78"/>
                <a:gd name="T3" fmla="*/ 24 h 79"/>
                <a:gd name="T4" fmla="*/ 67 w 78"/>
                <a:gd name="T5" fmla="*/ 11 h 79"/>
                <a:gd name="T6" fmla="*/ 54 w 78"/>
                <a:gd name="T7" fmla="*/ 2 h 79"/>
                <a:gd name="T8" fmla="*/ 39 w 78"/>
                <a:gd name="T9" fmla="*/ 0 h 79"/>
                <a:gd name="T10" fmla="*/ 25 w 78"/>
                <a:gd name="T11" fmla="*/ 2 h 79"/>
                <a:gd name="T12" fmla="*/ 11 w 78"/>
                <a:gd name="T13" fmla="*/ 11 h 79"/>
                <a:gd name="T14" fmla="*/ 3 w 78"/>
                <a:gd name="T15" fmla="*/ 24 h 79"/>
                <a:gd name="T16" fmla="*/ 0 w 78"/>
                <a:gd name="T17" fmla="*/ 39 h 79"/>
                <a:gd name="T18" fmla="*/ 3 w 78"/>
                <a:gd name="T19" fmla="*/ 54 h 79"/>
                <a:gd name="T20" fmla="*/ 11 w 78"/>
                <a:gd name="T21" fmla="*/ 66 h 79"/>
                <a:gd name="T22" fmla="*/ 25 w 78"/>
                <a:gd name="T23" fmla="*/ 75 h 79"/>
                <a:gd name="T24" fmla="*/ 39 w 78"/>
                <a:gd name="T25" fmla="*/ 79 h 79"/>
                <a:gd name="T26" fmla="*/ 54 w 78"/>
                <a:gd name="T27" fmla="*/ 75 h 79"/>
                <a:gd name="T28" fmla="*/ 67 w 78"/>
                <a:gd name="T29" fmla="*/ 66 h 79"/>
                <a:gd name="T30" fmla="*/ 75 w 78"/>
                <a:gd name="T31" fmla="*/ 54 h 79"/>
                <a:gd name="T32" fmla="*/ 78 w 78"/>
                <a:gd name="T33" fmla="*/ 39 h 79"/>
                <a:gd name="T34" fmla="*/ 78 w 78"/>
                <a:gd name="T35"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79">
                  <a:moveTo>
                    <a:pt x="78" y="39"/>
                  </a:moveTo>
                  <a:lnTo>
                    <a:pt x="75" y="24"/>
                  </a:lnTo>
                  <a:lnTo>
                    <a:pt x="67" y="11"/>
                  </a:lnTo>
                  <a:lnTo>
                    <a:pt x="54" y="2"/>
                  </a:lnTo>
                  <a:lnTo>
                    <a:pt x="39" y="0"/>
                  </a:lnTo>
                  <a:lnTo>
                    <a:pt x="25" y="2"/>
                  </a:lnTo>
                  <a:lnTo>
                    <a:pt x="11" y="11"/>
                  </a:lnTo>
                  <a:lnTo>
                    <a:pt x="3" y="24"/>
                  </a:lnTo>
                  <a:lnTo>
                    <a:pt x="0" y="39"/>
                  </a:lnTo>
                  <a:lnTo>
                    <a:pt x="3" y="54"/>
                  </a:lnTo>
                  <a:lnTo>
                    <a:pt x="11" y="66"/>
                  </a:lnTo>
                  <a:lnTo>
                    <a:pt x="25" y="75"/>
                  </a:lnTo>
                  <a:lnTo>
                    <a:pt x="39" y="79"/>
                  </a:lnTo>
                  <a:lnTo>
                    <a:pt x="54" y="75"/>
                  </a:lnTo>
                  <a:lnTo>
                    <a:pt x="67" y="66"/>
                  </a:lnTo>
                  <a:lnTo>
                    <a:pt x="75" y="54"/>
                  </a:lnTo>
                  <a:lnTo>
                    <a:pt x="78" y="39"/>
                  </a:lnTo>
                  <a:lnTo>
                    <a:pt x="78" y="39"/>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 name="Freeform 84"/>
            <p:cNvSpPr>
              <a:spLocks/>
            </p:cNvSpPr>
            <p:nvPr/>
          </p:nvSpPr>
          <p:spPr bwMode="auto">
            <a:xfrm>
              <a:off x="3482131" y="3722266"/>
              <a:ext cx="108000" cy="108000"/>
            </a:xfrm>
            <a:custGeom>
              <a:avLst/>
              <a:gdLst>
                <a:gd name="T0" fmla="*/ 78 w 78"/>
                <a:gd name="T1" fmla="*/ 39 h 78"/>
                <a:gd name="T2" fmla="*/ 75 w 78"/>
                <a:gd name="T3" fmla="*/ 23 h 78"/>
                <a:gd name="T4" fmla="*/ 67 w 78"/>
                <a:gd name="T5" fmla="*/ 11 h 78"/>
                <a:gd name="T6" fmla="*/ 54 w 78"/>
                <a:gd name="T7" fmla="*/ 3 h 78"/>
                <a:gd name="T8" fmla="*/ 39 w 78"/>
                <a:gd name="T9" fmla="*/ 0 h 78"/>
                <a:gd name="T10" fmla="*/ 25 w 78"/>
                <a:gd name="T11" fmla="*/ 3 h 78"/>
                <a:gd name="T12" fmla="*/ 11 w 78"/>
                <a:gd name="T13" fmla="*/ 11 h 78"/>
                <a:gd name="T14" fmla="*/ 3 w 78"/>
                <a:gd name="T15" fmla="*/ 23 h 78"/>
                <a:gd name="T16" fmla="*/ 0 w 78"/>
                <a:gd name="T17" fmla="*/ 39 h 78"/>
                <a:gd name="T18" fmla="*/ 3 w 78"/>
                <a:gd name="T19" fmla="*/ 54 h 78"/>
                <a:gd name="T20" fmla="*/ 11 w 78"/>
                <a:gd name="T21" fmla="*/ 66 h 78"/>
                <a:gd name="T22" fmla="*/ 25 w 78"/>
                <a:gd name="T23" fmla="*/ 75 h 78"/>
                <a:gd name="T24" fmla="*/ 39 w 78"/>
                <a:gd name="T25" fmla="*/ 78 h 78"/>
                <a:gd name="T26" fmla="*/ 54 w 78"/>
                <a:gd name="T27" fmla="*/ 75 h 78"/>
                <a:gd name="T28" fmla="*/ 67 w 78"/>
                <a:gd name="T29" fmla="*/ 66 h 78"/>
                <a:gd name="T30" fmla="*/ 75 w 78"/>
                <a:gd name="T31" fmla="*/ 54 h 78"/>
                <a:gd name="T32" fmla="*/ 78 w 78"/>
                <a:gd name="T33" fmla="*/ 39 h 78"/>
                <a:gd name="T34" fmla="*/ 78 w 78"/>
                <a:gd name="T3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78">
                  <a:moveTo>
                    <a:pt x="78" y="39"/>
                  </a:moveTo>
                  <a:lnTo>
                    <a:pt x="75" y="23"/>
                  </a:lnTo>
                  <a:lnTo>
                    <a:pt x="67" y="11"/>
                  </a:lnTo>
                  <a:lnTo>
                    <a:pt x="54" y="3"/>
                  </a:lnTo>
                  <a:lnTo>
                    <a:pt x="39" y="0"/>
                  </a:lnTo>
                  <a:lnTo>
                    <a:pt x="25" y="3"/>
                  </a:lnTo>
                  <a:lnTo>
                    <a:pt x="11" y="11"/>
                  </a:lnTo>
                  <a:lnTo>
                    <a:pt x="3" y="23"/>
                  </a:lnTo>
                  <a:lnTo>
                    <a:pt x="0" y="39"/>
                  </a:lnTo>
                  <a:lnTo>
                    <a:pt x="3" y="54"/>
                  </a:lnTo>
                  <a:lnTo>
                    <a:pt x="11" y="66"/>
                  </a:lnTo>
                  <a:lnTo>
                    <a:pt x="25" y="75"/>
                  </a:lnTo>
                  <a:lnTo>
                    <a:pt x="39" y="78"/>
                  </a:lnTo>
                  <a:lnTo>
                    <a:pt x="54" y="75"/>
                  </a:lnTo>
                  <a:lnTo>
                    <a:pt x="67" y="66"/>
                  </a:lnTo>
                  <a:lnTo>
                    <a:pt x="75" y="54"/>
                  </a:lnTo>
                  <a:lnTo>
                    <a:pt x="78" y="39"/>
                  </a:lnTo>
                  <a:lnTo>
                    <a:pt x="78" y="3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 name="Freeform 85"/>
            <p:cNvSpPr>
              <a:spLocks/>
            </p:cNvSpPr>
            <p:nvPr/>
          </p:nvSpPr>
          <p:spPr bwMode="auto">
            <a:xfrm>
              <a:off x="3482132" y="3569921"/>
              <a:ext cx="108000" cy="102335"/>
            </a:xfrm>
            <a:custGeom>
              <a:avLst/>
              <a:gdLst>
                <a:gd name="T0" fmla="*/ 78 w 78"/>
                <a:gd name="T1" fmla="*/ 39 h 78"/>
                <a:gd name="T2" fmla="*/ 75 w 78"/>
                <a:gd name="T3" fmla="*/ 24 h 78"/>
                <a:gd name="T4" fmla="*/ 67 w 78"/>
                <a:gd name="T5" fmla="*/ 11 h 78"/>
                <a:gd name="T6" fmla="*/ 54 w 78"/>
                <a:gd name="T7" fmla="*/ 3 h 78"/>
                <a:gd name="T8" fmla="*/ 39 w 78"/>
                <a:gd name="T9" fmla="*/ 0 h 78"/>
                <a:gd name="T10" fmla="*/ 25 w 78"/>
                <a:gd name="T11" fmla="*/ 3 h 78"/>
                <a:gd name="T12" fmla="*/ 11 w 78"/>
                <a:gd name="T13" fmla="*/ 11 h 78"/>
                <a:gd name="T14" fmla="*/ 3 w 78"/>
                <a:gd name="T15" fmla="*/ 24 h 78"/>
                <a:gd name="T16" fmla="*/ 0 w 78"/>
                <a:gd name="T17" fmla="*/ 39 h 78"/>
                <a:gd name="T18" fmla="*/ 3 w 78"/>
                <a:gd name="T19" fmla="*/ 54 h 78"/>
                <a:gd name="T20" fmla="*/ 11 w 78"/>
                <a:gd name="T21" fmla="*/ 67 h 78"/>
                <a:gd name="T22" fmla="*/ 25 w 78"/>
                <a:gd name="T23" fmla="*/ 75 h 78"/>
                <a:gd name="T24" fmla="*/ 39 w 78"/>
                <a:gd name="T25" fmla="*/ 78 h 78"/>
                <a:gd name="T26" fmla="*/ 54 w 78"/>
                <a:gd name="T27" fmla="*/ 75 h 78"/>
                <a:gd name="T28" fmla="*/ 67 w 78"/>
                <a:gd name="T29" fmla="*/ 67 h 78"/>
                <a:gd name="T30" fmla="*/ 75 w 78"/>
                <a:gd name="T31" fmla="*/ 54 h 78"/>
                <a:gd name="T32" fmla="*/ 78 w 78"/>
                <a:gd name="T33"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8">
                  <a:moveTo>
                    <a:pt x="78" y="39"/>
                  </a:moveTo>
                  <a:lnTo>
                    <a:pt x="75" y="24"/>
                  </a:lnTo>
                  <a:lnTo>
                    <a:pt x="67" y="11"/>
                  </a:lnTo>
                  <a:lnTo>
                    <a:pt x="54" y="3"/>
                  </a:lnTo>
                  <a:lnTo>
                    <a:pt x="39" y="0"/>
                  </a:lnTo>
                  <a:lnTo>
                    <a:pt x="25" y="3"/>
                  </a:lnTo>
                  <a:lnTo>
                    <a:pt x="11" y="11"/>
                  </a:lnTo>
                  <a:lnTo>
                    <a:pt x="3" y="24"/>
                  </a:lnTo>
                  <a:lnTo>
                    <a:pt x="0" y="39"/>
                  </a:lnTo>
                  <a:lnTo>
                    <a:pt x="3" y="54"/>
                  </a:lnTo>
                  <a:lnTo>
                    <a:pt x="11" y="67"/>
                  </a:lnTo>
                  <a:lnTo>
                    <a:pt x="25" y="75"/>
                  </a:lnTo>
                  <a:lnTo>
                    <a:pt x="39" y="78"/>
                  </a:lnTo>
                  <a:lnTo>
                    <a:pt x="54" y="75"/>
                  </a:lnTo>
                  <a:lnTo>
                    <a:pt x="67" y="67"/>
                  </a:lnTo>
                  <a:lnTo>
                    <a:pt x="75" y="54"/>
                  </a:lnTo>
                  <a:lnTo>
                    <a:pt x="78" y="39"/>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nvGrpSpPr>
            <p:cNvPr id="18" name="Groupe 7250"/>
            <p:cNvGrpSpPr/>
            <p:nvPr/>
          </p:nvGrpSpPr>
          <p:grpSpPr>
            <a:xfrm>
              <a:off x="622300" y="4889501"/>
              <a:ext cx="4051300" cy="1206500"/>
              <a:chOff x="622300" y="4718051"/>
              <a:chExt cx="4051300" cy="1206500"/>
            </a:xfrm>
          </p:grpSpPr>
          <p:sp>
            <p:nvSpPr>
              <p:cNvPr id="89" name="Freeform 9"/>
              <p:cNvSpPr>
                <a:spLocks/>
              </p:cNvSpPr>
              <p:nvPr/>
            </p:nvSpPr>
            <p:spPr bwMode="auto">
              <a:xfrm>
                <a:off x="3346450" y="4718051"/>
                <a:ext cx="1327150" cy="1123950"/>
              </a:xfrm>
              <a:custGeom>
                <a:avLst/>
                <a:gdLst>
                  <a:gd name="T0" fmla="*/ 836 w 836"/>
                  <a:gd name="T1" fmla="*/ 708 h 708"/>
                  <a:gd name="T2" fmla="*/ 0 w 836"/>
                  <a:gd name="T3" fmla="*/ 708 h 708"/>
                  <a:gd name="T4" fmla="*/ 0 w 836"/>
                  <a:gd name="T5" fmla="*/ 0 h 708"/>
                </a:gdLst>
                <a:ahLst/>
                <a:cxnLst>
                  <a:cxn ang="0">
                    <a:pos x="T0" y="T1"/>
                  </a:cxn>
                  <a:cxn ang="0">
                    <a:pos x="T2" y="T3"/>
                  </a:cxn>
                  <a:cxn ang="0">
                    <a:pos x="T4" y="T5"/>
                  </a:cxn>
                </a:cxnLst>
                <a:rect l="0" t="0" r="r" b="b"/>
                <a:pathLst>
                  <a:path w="836" h="708">
                    <a:moveTo>
                      <a:pt x="836" y="708"/>
                    </a:moveTo>
                    <a:lnTo>
                      <a:pt x="0" y="70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Freeform 10"/>
              <p:cNvSpPr>
                <a:spLocks/>
              </p:cNvSpPr>
              <p:nvPr/>
            </p:nvSpPr>
            <p:spPr bwMode="auto">
              <a:xfrm>
                <a:off x="2025650" y="4718051"/>
                <a:ext cx="1314450" cy="1123950"/>
              </a:xfrm>
              <a:custGeom>
                <a:avLst/>
                <a:gdLst>
                  <a:gd name="T0" fmla="*/ 828 w 828"/>
                  <a:gd name="T1" fmla="*/ 708 h 708"/>
                  <a:gd name="T2" fmla="*/ 0 w 828"/>
                  <a:gd name="T3" fmla="*/ 708 h 708"/>
                  <a:gd name="T4" fmla="*/ 0 w 828"/>
                  <a:gd name="T5" fmla="*/ 0 h 708"/>
                </a:gdLst>
                <a:ahLst/>
                <a:cxnLst>
                  <a:cxn ang="0">
                    <a:pos x="T0" y="T1"/>
                  </a:cxn>
                  <a:cxn ang="0">
                    <a:pos x="T2" y="T3"/>
                  </a:cxn>
                  <a:cxn ang="0">
                    <a:pos x="T4" y="T5"/>
                  </a:cxn>
                </a:cxnLst>
                <a:rect l="0" t="0" r="r" b="b"/>
                <a:pathLst>
                  <a:path w="828" h="708">
                    <a:moveTo>
                      <a:pt x="828" y="708"/>
                    </a:moveTo>
                    <a:lnTo>
                      <a:pt x="0" y="70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Line 19"/>
              <p:cNvSpPr>
                <a:spLocks noChangeShapeType="1"/>
              </p:cNvSpPr>
              <p:nvPr/>
            </p:nvSpPr>
            <p:spPr bwMode="auto">
              <a:xfrm flipV="1">
                <a:off x="692150" y="4718051"/>
                <a:ext cx="0" cy="1460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20"/>
              <p:cNvSpPr>
                <a:spLocks noChangeShapeType="1"/>
              </p:cNvSpPr>
              <p:nvPr/>
            </p:nvSpPr>
            <p:spPr bwMode="auto">
              <a:xfrm flipV="1">
                <a:off x="692150" y="4864101"/>
                <a:ext cx="0" cy="2857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Line 21"/>
              <p:cNvSpPr>
                <a:spLocks noChangeShapeType="1"/>
              </p:cNvSpPr>
              <p:nvPr/>
            </p:nvSpPr>
            <p:spPr bwMode="auto">
              <a:xfrm flipV="1">
                <a:off x="692150" y="5429251"/>
                <a:ext cx="0" cy="2730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Line 22"/>
              <p:cNvSpPr>
                <a:spLocks noChangeShapeType="1"/>
              </p:cNvSpPr>
              <p:nvPr/>
            </p:nvSpPr>
            <p:spPr bwMode="auto">
              <a:xfrm>
                <a:off x="622300" y="486410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Line 23"/>
              <p:cNvSpPr>
                <a:spLocks noChangeShapeType="1"/>
              </p:cNvSpPr>
              <p:nvPr/>
            </p:nvSpPr>
            <p:spPr bwMode="auto">
              <a:xfrm>
                <a:off x="622300" y="514985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6" name="Line 24"/>
              <p:cNvSpPr>
                <a:spLocks noChangeShapeType="1"/>
              </p:cNvSpPr>
              <p:nvPr/>
            </p:nvSpPr>
            <p:spPr bwMode="auto">
              <a:xfrm flipV="1">
                <a:off x="692150" y="5149851"/>
                <a:ext cx="0" cy="2794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Line 25"/>
              <p:cNvSpPr>
                <a:spLocks noChangeShapeType="1"/>
              </p:cNvSpPr>
              <p:nvPr/>
            </p:nvSpPr>
            <p:spPr bwMode="auto">
              <a:xfrm>
                <a:off x="622300" y="542925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Line 26"/>
              <p:cNvSpPr>
                <a:spLocks noChangeShapeType="1"/>
              </p:cNvSpPr>
              <p:nvPr/>
            </p:nvSpPr>
            <p:spPr bwMode="auto">
              <a:xfrm>
                <a:off x="622300" y="570230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28"/>
              <p:cNvSpPr>
                <a:spLocks/>
              </p:cNvSpPr>
              <p:nvPr/>
            </p:nvSpPr>
            <p:spPr bwMode="auto">
              <a:xfrm>
                <a:off x="692150" y="5702301"/>
                <a:ext cx="1328738" cy="139700"/>
              </a:xfrm>
              <a:custGeom>
                <a:avLst/>
                <a:gdLst>
                  <a:gd name="T0" fmla="*/ 837 w 837"/>
                  <a:gd name="T1" fmla="*/ 88 h 88"/>
                  <a:gd name="T2" fmla="*/ 0 w 837"/>
                  <a:gd name="T3" fmla="*/ 88 h 88"/>
                  <a:gd name="T4" fmla="*/ 0 w 837"/>
                  <a:gd name="T5" fmla="*/ 0 h 88"/>
                </a:gdLst>
                <a:ahLst/>
                <a:cxnLst>
                  <a:cxn ang="0">
                    <a:pos x="T0" y="T1"/>
                  </a:cxn>
                  <a:cxn ang="0">
                    <a:pos x="T2" y="T3"/>
                  </a:cxn>
                  <a:cxn ang="0">
                    <a:pos x="T4" y="T5"/>
                  </a:cxn>
                </a:cxnLst>
                <a:rect l="0" t="0" r="r" b="b"/>
                <a:pathLst>
                  <a:path w="837" h="88">
                    <a:moveTo>
                      <a:pt x="837" y="88"/>
                    </a:moveTo>
                    <a:lnTo>
                      <a:pt x="0" y="8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Line 29"/>
              <p:cNvSpPr>
                <a:spLocks noChangeShapeType="1"/>
              </p:cNvSpPr>
              <p:nvPr/>
            </p:nvSpPr>
            <p:spPr bwMode="auto">
              <a:xfrm flipV="1">
                <a:off x="306070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30"/>
              <p:cNvSpPr>
                <a:spLocks noChangeShapeType="1"/>
              </p:cNvSpPr>
              <p:nvPr/>
            </p:nvSpPr>
            <p:spPr bwMode="auto">
              <a:xfrm flipV="1">
                <a:off x="2871788"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31"/>
              <p:cNvSpPr>
                <a:spLocks noChangeShapeType="1"/>
              </p:cNvSpPr>
              <p:nvPr/>
            </p:nvSpPr>
            <p:spPr bwMode="auto">
              <a:xfrm flipV="1">
                <a:off x="2493963"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32"/>
              <p:cNvSpPr>
                <a:spLocks noChangeShapeType="1"/>
              </p:cNvSpPr>
              <p:nvPr/>
            </p:nvSpPr>
            <p:spPr bwMode="auto">
              <a:xfrm flipV="1">
                <a:off x="2681288"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33"/>
              <p:cNvSpPr>
                <a:spLocks noChangeShapeType="1"/>
              </p:cNvSpPr>
              <p:nvPr/>
            </p:nvSpPr>
            <p:spPr bwMode="auto">
              <a:xfrm flipV="1">
                <a:off x="2303463"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Line 34"/>
              <p:cNvSpPr>
                <a:spLocks noChangeShapeType="1"/>
              </p:cNvSpPr>
              <p:nvPr/>
            </p:nvSpPr>
            <p:spPr bwMode="auto">
              <a:xfrm flipV="1">
                <a:off x="211455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35"/>
              <p:cNvSpPr>
                <a:spLocks noChangeShapeType="1"/>
              </p:cNvSpPr>
              <p:nvPr/>
            </p:nvSpPr>
            <p:spPr bwMode="auto">
              <a:xfrm flipV="1">
                <a:off x="191770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36"/>
              <p:cNvSpPr>
                <a:spLocks noChangeShapeType="1"/>
              </p:cNvSpPr>
              <p:nvPr/>
            </p:nvSpPr>
            <p:spPr bwMode="auto">
              <a:xfrm flipV="1">
                <a:off x="172720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37"/>
              <p:cNvSpPr>
                <a:spLocks noChangeShapeType="1"/>
              </p:cNvSpPr>
              <p:nvPr/>
            </p:nvSpPr>
            <p:spPr bwMode="auto">
              <a:xfrm flipV="1">
                <a:off x="1538288"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38"/>
              <p:cNvSpPr>
                <a:spLocks noChangeShapeType="1"/>
              </p:cNvSpPr>
              <p:nvPr/>
            </p:nvSpPr>
            <p:spPr bwMode="auto">
              <a:xfrm flipV="1">
                <a:off x="1349375"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39"/>
              <p:cNvSpPr>
                <a:spLocks noChangeShapeType="1"/>
              </p:cNvSpPr>
              <p:nvPr/>
            </p:nvSpPr>
            <p:spPr bwMode="auto">
              <a:xfrm flipV="1">
                <a:off x="456565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40"/>
              <p:cNvSpPr>
                <a:spLocks noChangeShapeType="1"/>
              </p:cNvSpPr>
              <p:nvPr/>
            </p:nvSpPr>
            <p:spPr bwMode="auto">
              <a:xfrm flipV="1">
                <a:off x="437515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41"/>
              <p:cNvSpPr>
                <a:spLocks noChangeShapeType="1"/>
              </p:cNvSpPr>
              <p:nvPr/>
            </p:nvSpPr>
            <p:spPr bwMode="auto">
              <a:xfrm flipV="1">
                <a:off x="4186238"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42"/>
              <p:cNvSpPr>
                <a:spLocks noChangeShapeType="1"/>
              </p:cNvSpPr>
              <p:nvPr/>
            </p:nvSpPr>
            <p:spPr bwMode="auto">
              <a:xfrm flipV="1">
                <a:off x="3995738"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43"/>
              <p:cNvSpPr>
                <a:spLocks noChangeShapeType="1"/>
              </p:cNvSpPr>
              <p:nvPr/>
            </p:nvSpPr>
            <p:spPr bwMode="auto">
              <a:xfrm flipV="1">
                <a:off x="3808413"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44"/>
              <p:cNvSpPr>
                <a:spLocks noChangeShapeType="1"/>
              </p:cNvSpPr>
              <p:nvPr/>
            </p:nvSpPr>
            <p:spPr bwMode="auto">
              <a:xfrm flipV="1">
                <a:off x="3617913"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Line 45"/>
              <p:cNvSpPr>
                <a:spLocks noChangeShapeType="1"/>
              </p:cNvSpPr>
              <p:nvPr/>
            </p:nvSpPr>
            <p:spPr bwMode="auto">
              <a:xfrm flipV="1">
                <a:off x="342900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Line 46"/>
              <p:cNvSpPr>
                <a:spLocks noChangeShapeType="1"/>
              </p:cNvSpPr>
              <p:nvPr/>
            </p:nvSpPr>
            <p:spPr bwMode="auto">
              <a:xfrm flipV="1">
                <a:off x="325120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47"/>
              <p:cNvSpPr>
                <a:spLocks noChangeShapeType="1"/>
              </p:cNvSpPr>
              <p:nvPr/>
            </p:nvSpPr>
            <p:spPr bwMode="auto">
              <a:xfrm flipV="1">
                <a:off x="1158875"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Line 48"/>
              <p:cNvSpPr>
                <a:spLocks noChangeShapeType="1"/>
              </p:cNvSpPr>
              <p:nvPr/>
            </p:nvSpPr>
            <p:spPr bwMode="auto">
              <a:xfrm flipV="1">
                <a:off x="97155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Line 49"/>
              <p:cNvSpPr>
                <a:spLocks noChangeShapeType="1"/>
              </p:cNvSpPr>
              <p:nvPr/>
            </p:nvSpPr>
            <p:spPr bwMode="auto">
              <a:xfrm flipV="1">
                <a:off x="781050" y="5842001"/>
                <a:ext cx="0" cy="825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1" name="Freeform 51"/>
              <p:cNvSpPr>
                <a:spLocks/>
              </p:cNvSpPr>
              <p:nvPr/>
            </p:nvSpPr>
            <p:spPr bwMode="auto">
              <a:xfrm>
                <a:off x="2093913" y="4860926"/>
                <a:ext cx="1100138" cy="712788"/>
              </a:xfrm>
              <a:custGeom>
                <a:avLst/>
                <a:gdLst>
                  <a:gd name="T0" fmla="*/ 693 w 693"/>
                  <a:gd name="T1" fmla="*/ 449 h 449"/>
                  <a:gd name="T2" fmla="*/ 416 w 693"/>
                  <a:gd name="T3" fmla="*/ 235 h 449"/>
                  <a:gd name="T4" fmla="*/ 202 w 693"/>
                  <a:gd name="T5" fmla="*/ 362 h 449"/>
                  <a:gd name="T6" fmla="*/ 38 w 693"/>
                  <a:gd name="T7" fmla="*/ 241 h 449"/>
                  <a:gd name="T8" fmla="*/ 0 w 693"/>
                  <a:gd name="T9" fmla="*/ 0 h 449"/>
                </a:gdLst>
                <a:ahLst/>
                <a:cxnLst>
                  <a:cxn ang="0">
                    <a:pos x="T0" y="T1"/>
                  </a:cxn>
                  <a:cxn ang="0">
                    <a:pos x="T2" y="T3"/>
                  </a:cxn>
                  <a:cxn ang="0">
                    <a:pos x="T4" y="T5"/>
                  </a:cxn>
                  <a:cxn ang="0">
                    <a:pos x="T6" y="T7"/>
                  </a:cxn>
                  <a:cxn ang="0">
                    <a:pos x="T8" y="T9"/>
                  </a:cxn>
                </a:cxnLst>
                <a:rect l="0" t="0" r="r" b="b"/>
                <a:pathLst>
                  <a:path w="693" h="449">
                    <a:moveTo>
                      <a:pt x="693" y="449"/>
                    </a:moveTo>
                    <a:lnTo>
                      <a:pt x="416" y="235"/>
                    </a:lnTo>
                    <a:lnTo>
                      <a:pt x="202" y="362"/>
                    </a:lnTo>
                    <a:lnTo>
                      <a:pt x="38" y="241"/>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2" name="Freeform 52"/>
              <p:cNvSpPr>
                <a:spLocks/>
              </p:cNvSpPr>
              <p:nvPr/>
            </p:nvSpPr>
            <p:spPr bwMode="auto">
              <a:xfrm>
                <a:off x="779463" y="4860926"/>
                <a:ext cx="1154113" cy="857250"/>
              </a:xfrm>
              <a:custGeom>
                <a:avLst/>
                <a:gdLst>
                  <a:gd name="T0" fmla="*/ 727 w 727"/>
                  <a:gd name="T1" fmla="*/ 540 h 540"/>
                  <a:gd name="T2" fmla="*/ 405 w 727"/>
                  <a:gd name="T3" fmla="*/ 398 h 540"/>
                  <a:gd name="T4" fmla="*/ 225 w 727"/>
                  <a:gd name="T5" fmla="*/ 290 h 540"/>
                  <a:gd name="T6" fmla="*/ 74 w 727"/>
                  <a:gd name="T7" fmla="*/ 148 h 540"/>
                  <a:gd name="T8" fmla="*/ 0 w 727"/>
                  <a:gd name="T9" fmla="*/ 0 h 540"/>
                </a:gdLst>
                <a:ahLst/>
                <a:cxnLst>
                  <a:cxn ang="0">
                    <a:pos x="T0" y="T1"/>
                  </a:cxn>
                  <a:cxn ang="0">
                    <a:pos x="T2" y="T3"/>
                  </a:cxn>
                  <a:cxn ang="0">
                    <a:pos x="T4" y="T5"/>
                  </a:cxn>
                  <a:cxn ang="0">
                    <a:pos x="T6" y="T7"/>
                  </a:cxn>
                  <a:cxn ang="0">
                    <a:pos x="T8" y="T9"/>
                  </a:cxn>
                </a:cxnLst>
                <a:rect l="0" t="0" r="r" b="b"/>
                <a:pathLst>
                  <a:path w="727" h="540">
                    <a:moveTo>
                      <a:pt x="727" y="540"/>
                    </a:moveTo>
                    <a:lnTo>
                      <a:pt x="405" y="398"/>
                    </a:lnTo>
                    <a:lnTo>
                      <a:pt x="225" y="290"/>
                    </a:lnTo>
                    <a:lnTo>
                      <a:pt x="74" y="148"/>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Freeform 54"/>
              <p:cNvSpPr>
                <a:spLocks/>
              </p:cNvSpPr>
              <p:nvPr/>
            </p:nvSpPr>
            <p:spPr bwMode="auto">
              <a:xfrm>
                <a:off x="3416300" y="4868863"/>
                <a:ext cx="1119188" cy="661988"/>
              </a:xfrm>
              <a:custGeom>
                <a:avLst/>
                <a:gdLst>
                  <a:gd name="T0" fmla="*/ 705 w 705"/>
                  <a:gd name="T1" fmla="*/ 417 h 417"/>
                  <a:gd name="T2" fmla="*/ 341 w 705"/>
                  <a:gd name="T3" fmla="*/ 304 h 417"/>
                  <a:gd name="T4" fmla="*/ 173 w 705"/>
                  <a:gd name="T5" fmla="*/ 224 h 417"/>
                  <a:gd name="T6" fmla="*/ 33 w 705"/>
                  <a:gd name="T7" fmla="*/ 101 h 417"/>
                  <a:gd name="T8" fmla="*/ 0 w 705"/>
                  <a:gd name="T9" fmla="*/ 0 h 417"/>
                </a:gdLst>
                <a:ahLst/>
                <a:cxnLst>
                  <a:cxn ang="0">
                    <a:pos x="T0" y="T1"/>
                  </a:cxn>
                  <a:cxn ang="0">
                    <a:pos x="T2" y="T3"/>
                  </a:cxn>
                  <a:cxn ang="0">
                    <a:pos x="T4" y="T5"/>
                  </a:cxn>
                  <a:cxn ang="0">
                    <a:pos x="T6" y="T7"/>
                  </a:cxn>
                  <a:cxn ang="0">
                    <a:pos x="T8" y="T9"/>
                  </a:cxn>
                </a:cxnLst>
                <a:rect l="0" t="0" r="r" b="b"/>
                <a:pathLst>
                  <a:path w="705" h="417">
                    <a:moveTo>
                      <a:pt x="705" y="417"/>
                    </a:moveTo>
                    <a:lnTo>
                      <a:pt x="341" y="304"/>
                    </a:lnTo>
                    <a:lnTo>
                      <a:pt x="173" y="224"/>
                    </a:lnTo>
                    <a:lnTo>
                      <a:pt x="33" y="101"/>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4" name="Freeform 63"/>
              <p:cNvSpPr>
                <a:spLocks/>
              </p:cNvSpPr>
              <p:nvPr/>
            </p:nvSpPr>
            <p:spPr bwMode="auto">
              <a:xfrm>
                <a:off x="735013" y="4816476"/>
                <a:ext cx="88900" cy="88900"/>
              </a:xfrm>
              <a:custGeom>
                <a:avLst/>
                <a:gdLst>
                  <a:gd name="T0" fmla="*/ 56 w 56"/>
                  <a:gd name="T1" fmla="*/ 28 h 56"/>
                  <a:gd name="T2" fmla="*/ 53 w 56"/>
                  <a:gd name="T3" fmla="*/ 17 h 56"/>
                  <a:gd name="T4" fmla="*/ 48 w 56"/>
                  <a:gd name="T5" fmla="*/ 8 h 56"/>
                  <a:gd name="T6" fmla="*/ 39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9 h 56"/>
                  <a:gd name="T20" fmla="*/ 8 w 56"/>
                  <a:gd name="T21" fmla="*/ 48 h 56"/>
                  <a:gd name="T22" fmla="*/ 17 w 56"/>
                  <a:gd name="T23" fmla="*/ 54 h 56"/>
                  <a:gd name="T24" fmla="*/ 28 w 56"/>
                  <a:gd name="T25" fmla="*/ 56 h 56"/>
                  <a:gd name="T26" fmla="*/ 39 w 56"/>
                  <a:gd name="T27" fmla="*/ 54 h 56"/>
                  <a:gd name="T28" fmla="*/ 48 w 56"/>
                  <a:gd name="T29" fmla="*/ 48 h 56"/>
                  <a:gd name="T30" fmla="*/ 53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3" y="17"/>
                    </a:lnTo>
                    <a:lnTo>
                      <a:pt x="48" y="8"/>
                    </a:lnTo>
                    <a:lnTo>
                      <a:pt x="39" y="2"/>
                    </a:lnTo>
                    <a:lnTo>
                      <a:pt x="28" y="0"/>
                    </a:lnTo>
                    <a:lnTo>
                      <a:pt x="17" y="2"/>
                    </a:lnTo>
                    <a:lnTo>
                      <a:pt x="8" y="8"/>
                    </a:lnTo>
                    <a:lnTo>
                      <a:pt x="2" y="17"/>
                    </a:lnTo>
                    <a:lnTo>
                      <a:pt x="0" y="28"/>
                    </a:lnTo>
                    <a:lnTo>
                      <a:pt x="2" y="39"/>
                    </a:lnTo>
                    <a:lnTo>
                      <a:pt x="8" y="48"/>
                    </a:lnTo>
                    <a:lnTo>
                      <a:pt x="17" y="54"/>
                    </a:lnTo>
                    <a:lnTo>
                      <a:pt x="28" y="56"/>
                    </a:lnTo>
                    <a:lnTo>
                      <a:pt x="39" y="54"/>
                    </a:lnTo>
                    <a:lnTo>
                      <a:pt x="48" y="48"/>
                    </a:lnTo>
                    <a:lnTo>
                      <a:pt x="53"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5" name="Freeform 64"/>
              <p:cNvSpPr>
                <a:spLocks/>
              </p:cNvSpPr>
              <p:nvPr/>
            </p:nvSpPr>
            <p:spPr bwMode="auto">
              <a:xfrm>
                <a:off x="852488" y="5051426"/>
                <a:ext cx="88900" cy="88900"/>
              </a:xfrm>
              <a:custGeom>
                <a:avLst/>
                <a:gdLst>
                  <a:gd name="T0" fmla="*/ 56 w 56"/>
                  <a:gd name="T1" fmla="*/ 28 h 56"/>
                  <a:gd name="T2" fmla="*/ 53 w 56"/>
                  <a:gd name="T3" fmla="*/ 16 h 56"/>
                  <a:gd name="T4" fmla="*/ 48 w 56"/>
                  <a:gd name="T5" fmla="*/ 8 h 56"/>
                  <a:gd name="T6" fmla="*/ 39 w 56"/>
                  <a:gd name="T7" fmla="*/ 2 h 56"/>
                  <a:gd name="T8" fmla="*/ 28 w 56"/>
                  <a:gd name="T9" fmla="*/ 0 h 56"/>
                  <a:gd name="T10" fmla="*/ 16 w 56"/>
                  <a:gd name="T11" fmla="*/ 2 h 56"/>
                  <a:gd name="T12" fmla="*/ 7 w 56"/>
                  <a:gd name="T13" fmla="*/ 8 h 56"/>
                  <a:gd name="T14" fmla="*/ 2 w 56"/>
                  <a:gd name="T15" fmla="*/ 16 h 56"/>
                  <a:gd name="T16" fmla="*/ 0 w 56"/>
                  <a:gd name="T17" fmla="*/ 28 h 56"/>
                  <a:gd name="T18" fmla="*/ 2 w 56"/>
                  <a:gd name="T19" fmla="*/ 39 h 56"/>
                  <a:gd name="T20" fmla="*/ 7 w 56"/>
                  <a:gd name="T21" fmla="*/ 48 h 56"/>
                  <a:gd name="T22" fmla="*/ 16 w 56"/>
                  <a:gd name="T23" fmla="*/ 53 h 56"/>
                  <a:gd name="T24" fmla="*/ 28 w 56"/>
                  <a:gd name="T25" fmla="*/ 56 h 56"/>
                  <a:gd name="T26" fmla="*/ 39 w 56"/>
                  <a:gd name="T27" fmla="*/ 53 h 56"/>
                  <a:gd name="T28" fmla="*/ 48 w 56"/>
                  <a:gd name="T29" fmla="*/ 48 h 56"/>
                  <a:gd name="T30" fmla="*/ 53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3" y="16"/>
                    </a:lnTo>
                    <a:lnTo>
                      <a:pt x="48" y="8"/>
                    </a:lnTo>
                    <a:lnTo>
                      <a:pt x="39" y="2"/>
                    </a:lnTo>
                    <a:lnTo>
                      <a:pt x="28" y="0"/>
                    </a:lnTo>
                    <a:lnTo>
                      <a:pt x="16" y="2"/>
                    </a:lnTo>
                    <a:lnTo>
                      <a:pt x="7" y="8"/>
                    </a:lnTo>
                    <a:lnTo>
                      <a:pt x="2" y="16"/>
                    </a:lnTo>
                    <a:lnTo>
                      <a:pt x="0" y="28"/>
                    </a:lnTo>
                    <a:lnTo>
                      <a:pt x="2" y="39"/>
                    </a:lnTo>
                    <a:lnTo>
                      <a:pt x="7" y="48"/>
                    </a:lnTo>
                    <a:lnTo>
                      <a:pt x="16" y="53"/>
                    </a:lnTo>
                    <a:lnTo>
                      <a:pt x="28" y="56"/>
                    </a:lnTo>
                    <a:lnTo>
                      <a:pt x="39" y="53"/>
                    </a:lnTo>
                    <a:lnTo>
                      <a:pt x="48" y="48"/>
                    </a:lnTo>
                    <a:lnTo>
                      <a:pt x="53"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6" name="Freeform 65"/>
              <p:cNvSpPr>
                <a:spLocks/>
              </p:cNvSpPr>
              <p:nvPr/>
            </p:nvSpPr>
            <p:spPr bwMode="auto">
              <a:xfrm>
                <a:off x="1092200" y="5276851"/>
                <a:ext cx="88900" cy="88900"/>
              </a:xfrm>
              <a:custGeom>
                <a:avLst/>
                <a:gdLst>
                  <a:gd name="T0" fmla="*/ 56 w 56"/>
                  <a:gd name="T1" fmla="*/ 28 h 56"/>
                  <a:gd name="T2" fmla="*/ 54 w 56"/>
                  <a:gd name="T3" fmla="*/ 18 h 56"/>
                  <a:gd name="T4" fmla="*/ 47 w 56"/>
                  <a:gd name="T5" fmla="*/ 9 h 56"/>
                  <a:gd name="T6" fmla="*/ 38 w 56"/>
                  <a:gd name="T7" fmla="*/ 2 h 56"/>
                  <a:gd name="T8" fmla="*/ 28 w 56"/>
                  <a:gd name="T9" fmla="*/ 0 h 56"/>
                  <a:gd name="T10" fmla="*/ 17 w 56"/>
                  <a:gd name="T11" fmla="*/ 2 h 56"/>
                  <a:gd name="T12" fmla="*/ 8 w 56"/>
                  <a:gd name="T13" fmla="*/ 9 h 56"/>
                  <a:gd name="T14" fmla="*/ 1 w 56"/>
                  <a:gd name="T15" fmla="*/ 18 h 56"/>
                  <a:gd name="T16" fmla="*/ 0 w 56"/>
                  <a:gd name="T17" fmla="*/ 28 h 56"/>
                  <a:gd name="T18" fmla="*/ 1 w 56"/>
                  <a:gd name="T19" fmla="*/ 39 h 56"/>
                  <a:gd name="T20" fmla="*/ 8 w 56"/>
                  <a:gd name="T21" fmla="*/ 48 h 56"/>
                  <a:gd name="T22" fmla="*/ 17 w 56"/>
                  <a:gd name="T23" fmla="*/ 54 h 56"/>
                  <a:gd name="T24" fmla="*/ 28 w 56"/>
                  <a:gd name="T25" fmla="*/ 56 h 56"/>
                  <a:gd name="T26" fmla="*/ 38 w 56"/>
                  <a:gd name="T27" fmla="*/ 54 h 56"/>
                  <a:gd name="T28" fmla="*/ 47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7" y="9"/>
                    </a:lnTo>
                    <a:lnTo>
                      <a:pt x="38" y="2"/>
                    </a:lnTo>
                    <a:lnTo>
                      <a:pt x="28" y="0"/>
                    </a:lnTo>
                    <a:lnTo>
                      <a:pt x="17" y="2"/>
                    </a:lnTo>
                    <a:lnTo>
                      <a:pt x="8" y="9"/>
                    </a:lnTo>
                    <a:lnTo>
                      <a:pt x="1" y="18"/>
                    </a:lnTo>
                    <a:lnTo>
                      <a:pt x="0" y="28"/>
                    </a:lnTo>
                    <a:lnTo>
                      <a:pt x="1" y="39"/>
                    </a:lnTo>
                    <a:lnTo>
                      <a:pt x="8" y="48"/>
                    </a:lnTo>
                    <a:lnTo>
                      <a:pt x="17" y="54"/>
                    </a:lnTo>
                    <a:lnTo>
                      <a:pt x="28" y="56"/>
                    </a:lnTo>
                    <a:lnTo>
                      <a:pt x="38" y="54"/>
                    </a:lnTo>
                    <a:lnTo>
                      <a:pt x="47"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7" name="Freeform 66"/>
              <p:cNvSpPr>
                <a:spLocks/>
              </p:cNvSpPr>
              <p:nvPr/>
            </p:nvSpPr>
            <p:spPr bwMode="auto">
              <a:xfrm>
                <a:off x="1377950" y="5448301"/>
                <a:ext cx="88900" cy="88900"/>
              </a:xfrm>
              <a:custGeom>
                <a:avLst/>
                <a:gdLst>
                  <a:gd name="T0" fmla="*/ 56 w 56"/>
                  <a:gd name="T1" fmla="*/ 28 h 56"/>
                  <a:gd name="T2" fmla="*/ 54 w 56"/>
                  <a:gd name="T3" fmla="*/ 16 h 56"/>
                  <a:gd name="T4" fmla="*/ 48 w 56"/>
                  <a:gd name="T5" fmla="*/ 7 h 56"/>
                  <a:gd name="T6" fmla="*/ 39 w 56"/>
                  <a:gd name="T7" fmla="*/ 2 h 56"/>
                  <a:gd name="T8" fmla="*/ 28 w 56"/>
                  <a:gd name="T9" fmla="*/ 0 h 56"/>
                  <a:gd name="T10" fmla="*/ 17 w 56"/>
                  <a:gd name="T11" fmla="*/ 2 h 56"/>
                  <a:gd name="T12" fmla="*/ 8 w 56"/>
                  <a:gd name="T13" fmla="*/ 7 h 56"/>
                  <a:gd name="T14" fmla="*/ 3 w 56"/>
                  <a:gd name="T15" fmla="*/ 16 h 56"/>
                  <a:gd name="T16" fmla="*/ 0 w 56"/>
                  <a:gd name="T17" fmla="*/ 28 h 56"/>
                  <a:gd name="T18" fmla="*/ 3 w 56"/>
                  <a:gd name="T19" fmla="*/ 38 h 56"/>
                  <a:gd name="T20" fmla="*/ 8 w 56"/>
                  <a:gd name="T21" fmla="*/ 47 h 56"/>
                  <a:gd name="T22" fmla="*/ 17 w 56"/>
                  <a:gd name="T23" fmla="*/ 53 h 56"/>
                  <a:gd name="T24" fmla="*/ 28 w 56"/>
                  <a:gd name="T25" fmla="*/ 56 h 56"/>
                  <a:gd name="T26" fmla="*/ 39 w 56"/>
                  <a:gd name="T27" fmla="*/ 53 h 56"/>
                  <a:gd name="T28" fmla="*/ 48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6"/>
                    </a:lnTo>
                    <a:lnTo>
                      <a:pt x="48" y="7"/>
                    </a:lnTo>
                    <a:lnTo>
                      <a:pt x="39" y="2"/>
                    </a:lnTo>
                    <a:lnTo>
                      <a:pt x="28" y="0"/>
                    </a:lnTo>
                    <a:lnTo>
                      <a:pt x="17" y="2"/>
                    </a:lnTo>
                    <a:lnTo>
                      <a:pt x="8" y="7"/>
                    </a:lnTo>
                    <a:lnTo>
                      <a:pt x="3" y="16"/>
                    </a:lnTo>
                    <a:lnTo>
                      <a:pt x="0" y="28"/>
                    </a:lnTo>
                    <a:lnTo>
                      <a:pt x="3" y="38"/>
                    </a:lnTo>
                    <a:lnTo>
                      <a:pt x="8" y="47"/>
                    </a:lnTo>
                    <a:lnTo>
                      <a:pt x="17" y="53"/>
                    </a:lnTo>
                    <a:lnTo>
                      <a:pt x="28" y="56"/>
                    </a:lnTo>
                    <a:lnTo>
                      <a:pt x="39" y="53"/>
                    </a:lnTo>
                    <a:lnTo>
                      <a:pt x="48" y="47"/>
                    </a:lnTo>
                    <a:lnTo>
                      <a:pt x="54" y="38"/>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8" name="Freeform 67"/>
              <p:cNvSpPr>
                <a:spLocks/>
              </p:cNvSpPr>
              <p:nvPr/>
            </p:nvSpPr>
            <p:spPr bwMode="auto">
              <a:xfrm>
                <a:off x="1889125" y="5673726"/>
                <a:ext cx="88900" cy="88900"/>
              </a:xfrm>
              <a:custGeom>
                <a:avLst/>
                <a:gdLst>
                  <a:gd name="T0" fmla="*/ 56 w 56"/>
                  <a:gd name="T1" fmla="*/ 28 h 56"/>
                  <a:gd name="T2" fmla="*/ 54 w 56"/>
                  <a:gd name="T3" fmla="*/ 17 h 56"/>
                  <a:gd name="T4" fmla="*/ 47 w 56"/>
                  <a:gd name="T5" fmla="*/ 8 h 56"/>
                  <a:gd name="T6" fmla="*/ 38 w 56"/>
                  <a:gd name="T7" fmla="*/ 2 h 56"/>
                  <a:gd name="T8" fmla="*/ 28 w 56"/>
                  <a:gd name="T9" fmla="*/ 0 h 56"/>
                  <a:gd name="T10" fmla="*/ 17 w 56"/>
                  <a:gd name="T11" fmla="*/ 2 h 56"/>
                  <a:gd name="T12" fmla="*/ 8 w 56"/>
                  <a:gd name="T13" fmla="*/ 8 h 56"/>
                  <a:gd name="T14" fmla="*/ 1 w 56"/>
                  <a:gd name="T15" fmla="*/ 17 h 56"/>
                  <a:gd name="T16" fmla="*/ 0 w 56"/>
                  <a:gd name="T17" fmla="*/ 28 h 56"/>
                  <a:gd name="T18" fmla="*/ 1 w 56"/>
                  <a:gd name="T19" fmla="*/ 39 h 56"/>
                  <a:gd name="T20" fmla="*/ 8 w 56"/>
                  <a:gd name="T21" fmla="*/ 48 h 56"/>
                  <a:gd name="T22" fmla="*/ 17 w 56"/>
                  <a:gd name="T23" fmla="*/ 54 h 56"/>
                  <a:gd name="T24" fmla="*/ 28 w 56"/>
                  <a:gd name="T25" fmla="*/ 56 h 56"/>
                  <a:gd name="T26" fmla="*/ 38 w 56"/>
                  <a:gd name="T27" fmla="*/ 54 h 56"/>
                  <a:gd name="T28" fmla="*/ 47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2"/>
                    </a:lnTo>
                    <a:lnTo>
                      <a:pt x="28" y="0"/>
                    </a:lnTo>
                    <a:lnTo>
                      <a:pt x="17" y="2"/>
                    </a:lnTo>
                    <a:lnTo>
                      <a:pt x="8" y="8"/>
                    </a:lnTo>
                    <a:lnTo>
                      <a:pt x="1" y="17"/>
                    </a:lnTo>
                    <a:lnTo>
                      <a:pt x="0" y="28"/>
                    </a:lnTo>
                    <a:lnTo>
                      <a:pt x="1" y="39"/>
                    </a:lnTo>
                    <a:lnTo>
                      <a:pt x="8" y="48"/>
                    </a:lnTo>
                    <a:lnTo>
                      <a:pt x="17" y="54"/>
                    </a:lnTo>
                    <a:lnTo>
                      <a:pt x="28" y="56"/>
                    </a:lnTo>
                    <a:lnTo>
                      <a:pt x="38" y="54"/>
                    </a:lnTo>
                    <a:lnTo>
                      <a:pt x="47"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9" name="Freeform 68"/>
              <p:cNvSpPr>
                <a:spLocks/>
              </p:cNvSpPr>
              <p:nvPr/>
            </p:nvSpPr>
            <p:spPr bwMode="auto">
              <a:xfrm>
                <a:off x="2049463" y="4816476"/>
                <a:ext cx="88900" cy="88900"/>
              </a:xfrm>
              <a:custGeom>
                <a:avLst/>
                <a:gdLst>
                  <a:gd name="T0" fmla="*/ 56 w 56"/>
                  <a:gd name="T1" fmla="*/ 28 h 56"/>
                  <a:gd name="T2" fmla="*/ 53 w 56"/>
                  <a:gd name="T3" fmla="*/ 17 h 56"/>
                  <a:gd name="T4" fmla="*/ 48 w 56"/>
                  <a:gd name="T5" fmla="*/ 8 h 56"/>
                  <a:gd name="T6" fmla="*/ 39 w 56"/>
                  <a:gd name="T7" fmla="*/ 2 h 56"/>
                  <a:gd name="T8" fmla="*/ 28 w 56"/>
                  <a:gd name="T9" fmla="*/ 0 h 56"/>
                  <a:gd name="T10" fmla="*/ 16 w 56"/>
                  <a:gd name="T11" fmla="*/ 2 h 56"/>
                  <a:gd name="T12" fmla="*/ 7 w 56"/>
                  <a:gd name="T13" fmla="*/ 8 h 56"/>
                  <a:gd name="T14" fmla="*/ 2 w 56"/>
                  <a:gd name="T15" fmla="*/ 17 h 56"/>
                  <a:gd name="T16" fmla="*/ 0 w 56"/>
                  <a:gd name="T17" fmla="*/ 28 h 56"/>
                  <a:gd name="T18" fmla="*/ 2 w 56"/>
                  <a:gd name="T19" fmla="*/ 39 h 56"/>
                  <a:gd name="T20" fmla="*/ 7 w 56"/>
                  <a:gd name="T21" fmla="*/ 48 h 56"/>
                  <a:gd name="T22" fmla="*/ 16 w 56"/>
                  <a:gd name="T23" fmla="*/ 54 h 56"/>
                  <a:gd name="T24" fmla="*/ 28 w 56"/>
                  <a:gd name="T25" fmla="*/ 56 h 56"/>
                  <a:gd name="T26" fmla="*/ 39 w 56"/>
                  <a:gd name="T27" fmla="*/ 54 h 56"/>
                  <a:gd name="T28" fmla="*/ 48 w 56"/>
                  <a:gd name="T29" fmla="*/ 48 h 56"/>
                  <a:gd name="T30" fmla="*/ 53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3" y="17"/>
                    </a:lnTo>
                    <a:lnTo>
                      <a:pt x="48" y="8"/>
                    </a:lnTo>
                    <a:lnTo>
                      <a:pt x="39" y="2"/>
                    </a:lnTo>
                    <a:lnTo>
                      <a:pt x="28" y="0"/>
                    </a:lnTo>
                    <a:lnTo>
                      <a:pt x="16" y="2"/>
                    </a:lnTo>
                    <a:lnTo>
                      <a:pt x="7" y="8"/>
                    </a:lnTo>
                    <a:lnTo>
                      <a:pt x="2" y="17"/>
                    </a:lnTo>
                    <a:lnTo>
                      <a:pt x="0" y="28"/>
                    </a:lnTo>
                    <a:lnTo>
                      <a:pt x="2" y="39"/>
                    </a:lnTo>
                    <a:lnTo>
                      <a:pt x="7" y="48"/>
                    </a:lnTo>
                    <a:lnTo>
                      <a:pt x="16" y="54"/>
                    </a:lnTo>
                    <a:lnTo>
                      <a:pt x="28" y="56"/>
                    </a:lnTo>
                    <a:lnTo>
                      <a:pt x="39" y="54"/>
                    </a:lnTo>
                    <a:lnTo>
                      <a:pt x="48" y="48"/>
                    </a:lnTo>
                    <a:lnTo>
                      <a:pt x="53"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0" name="Freeform 69"/>
              <p:cNvSpPr>
                <a:spLocks/>
              </p:cNvSpPr>
              <p:nvPr/>
            </p:nvSpPr>
            <p:spPr bwMode="auto">
              <a:xfrm>
                <a:off x="2109788" y="5199063"/>
                <a:ext cx="88900" cy="88900"/>
              </a:xfrm>
              <a:custGeom>
                <a:avLst/>
                <a:gdLst>
                  <a:gd name="T0" fmla="*/ 56 w 56"/>
                  <a:gd name="T1" fmla="*/ 28 h 56"/>
                  <a:gd name="T2" fmla="*/ 55 w 56"/>
                  <a:gd name="T3" fmla="*/ 18 h 56"/>
                  <a:gd name="T4" fmla="*/ 48 w 56"/>
                  <a:gd name="T5" fmla="*/ 9 h 56"/>
                  <a:gd name="T6" fmla="*/ 39 w 56"/>
                  <a:gd name="T7" fmla="*/ 2 h 56"/>
                  <a:gd name="T8" fmla="*/ 28 w 56"/>
                  <a:gd name="T9" fmla="*/ 0 h 56"/>
                  <a:gd name="T10" fmla="*/ 18 w 56"/>
                  <a:gd name="T11" fmla="*/ 2 h 56"/>
                  <a:gd name="T12" fmla="*/ 9 w 56"/>
                  <a:gd name="T13" fmla="*/ 9 h 56"/>
                  <a:gd name="T14" fmla="*/ 2 w 56"/>
                  <a:gd name="T15" fmla="*/ 18 h 56"/>
                  <a:gd name="T16" fmla="*/ 0 w 56"/>
                  <a:gd name="T17" fmla="*/ 28 h 56"/>
                  <a:gd name="T18" fmla="*/ 2 w 56"/>
                  <a:gd name="T19" fmla="*/ 39 h 56"/>
                  <a:gd name="T20" fmla="*/ 9 w 56"/>
                  <a:gd name="T21" fmla="*/ 48 h 56"/>
                  <a:gd name="T22" fmla="*/ 18 w 56"/>
                  <a:gd name="T23" fmla="*/ 53 h 56"/>
                  <a:gd name="T24" fmla="*/ 28 w 56"/>
                  <a:gd name="T25" fmla="*/ 56 h 56"/>
                  <a:gd name="T26" fmla="*/ 39 w 56"/>
                  <a:gd name="T27" fmla="*/ 53 h 56"/>
                  <a:gd name="T28" fmla="*/ 48 w 56"/>
                  <a:gd name="T29" fmla="*/ 48 h 56"/>
                  <a:gd name="T30" fmla="*/ 55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5" y="18"/>
                    </a:lnTo>
                    <a:lnTo>
                      <a:pt x="48" y="9"/>
                    </a:lnTo>
                    <a:lnTo>
                      <a:pt x="39" y="2"/>
                    </a:lnTo>
                    <a:lnTo>
                      <a:pt x="28" y="0"/>
                    </a:lnTo>
                    <a:lnTo>
                      <a:pt x="18" y="2"/>
                    </a:lnTo>
                    <a:lnTo>
                      <a:pt x="9" y="9"/>
                    </a:lnTo>
                    <a:lnTo>
                      <a:pt x="2" y="18"/>
                    </a:lnTo>
                    <a:lnTo>
                      <a:pt x="0" y="28"/>
                    </a:lnTo>
                    <a:lnTo>
                      <a:pt x="2" y="39"/>
                    </a:lnTo>
                    <a:lnTo>
                      <a:pt x="9" y="48"/>
                    </a:lnTo>
                    <a:lnTo>
                      <a:pt x="18" y="53"/>
                    </a:lnTo>
                    <a:lnTo>
                      <a:pt x="28" y="56"/>
                    </a:lnTo>
                    <a:lnTo>
                      <a:pt x="39" y="53"/>
                    </a:lnTo>
                    <a:lnTo>
                      <a:pt x="48" y="48"/>
                    </a:lnTo>
                    <a:lnTo>
                      <a:pt x="55"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1" name="Freeform 70"/>
              <p:cNvSpPr>
                <a:spLocks/>
              </p:cNvSpPr>
              <p:nvPr/>
            </p:nvSpPr>
            <p:spPr bwMode="auto">
              <a:xfrm>
                <a:off x="2370138" y="5391151"/>
                <a:ext cx="88900" cy="88900"/>
              </a:xfrm>
              <a:custGeom>
                <a:avLst/>
                <a:gdLst>
                  <a:gd name="T0" fmla="*/ 56 w 56"/>
                  <a:gd name="T1" fmla="*/ 28 h 56"/>
                  <a:gd name="T2" fmla="*/ 54 w 56"/>
                  <a:gd name="T3" fmla="*/ 17 h 56"/>
                  <a:gd name="T4" fmla="*/ 49 w 56"/>
                  <a:gd name="T5" fmla="*/ 8 h 56"/>
                  <a:gd name="T6" fmla="*/ 40 w 56"/>
                  <a:gd name="T7" fmla="*/ 2 h 56"/>
                  <a:gd name="T8" fmla="*/ 28 w 56"/>
                  <a:gd name="T9" fmla="*/ 0 h 56"/>
                  <a:gd name="T10" fmla="*/ 17 w 56"/>
                  <a:gd name="T11" fmla="*/ 2 h 56"/>
                  <a:gd name="T12" fmla="*/ 8 w 56"/>
                  <a:gd name="T13" fmla="*/ 8 h 56"/>
                  <a:gd name="T14" fmla="*/ 3 w 56"/>
                  <a:gd name="T15" fmla="*/ 17 h 56"/>
                  <a:gd name="T16" fmla="*/ 0 w 56"/>
                  <a:gd name="T17" fmla="*/ 28 h 56"/>
                  <a:gd name="T18" fmla="*/ 3 w 56"/>
                  <a:gd name="T19" fmla="*/ 38 h 56"/>
                  <a:gd name="T20" fmla="*/ 8 w 56"/>
                  <a:gd name="T21" fmla="*/ 48 h 56"/>
                  <a:gd name="T22" fmla="*/ 17 w 56"/>
                  <a:gd name="T23" fmla="*/ 53 h 56"/>
                  <a:gd name="T24" fmla="*/ 28 w 56"/>
                  <a:gd name="T25" fmla="*/ 56 h 56"/>
                  <a:gd name="T26" fmla="*/ 40 w 56"/>
                  <a:gd name="T27" fmla="*/ 53 h 56"/>
                  <a:gd name="T28" fmla="*/ 49 w 56"/>
                  <a:gd name="T29" fmla="*/ 48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9" y="8"/>
                    </a:lnTo>
                    <a:lnTo>
                      <a:pt x="40" y="2"/>
                    </a:lnTo>
                    <a:lnTo>
                      <a:pt x="28" y="0"/>
                    </a:lnTo>
                    <a:lnTo>
                      <a:pt x="17" y="2"/>
                    </a:lnTo>
                    <a:lnTo>
                      <a:pt x="8" y="8"/>
                    </a:lnTo>
                    <a:lnTo>
                      <a:pt x="3" y="17"/>
                    </a:lnTo>
                    <a:lnTo>
                      <a:pt x="0" y="28"/>
                    </a:lnTo>
                    <a:lnTo>
                      <a:pt x="3" y="38"/>
                    </a:lnTo>
                    <a:lnTo>
                      <a:pt x="8" y="48"/>
                    </a:lnTo>
                    <a:lnTo>
                      <a:pt x="17" y="53"/>
                    </a:lnTo>
                    <a:lnTo>
                      <a:pt x="28" y="56"/>
                    </a:lnTo>
                    <a:lnTo>
                      <a:pt x="40" y="53"/>
                    </a:lnTo>
                    <a:lnTo>
                      <a:pt x="49" y="48"/>
                    </a:lnTo>
                    <a:lnTo>
                      <a:pt x="54" y="38"/>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2" name="Freeform 71"/>
              <p:cNvSpPr>
                <a:spLocks/>
              </p:cNvSpPr>
              <p:nvPr/>
            </p:nvSpPr>
            <p:spPr bwMode="auto">
              <a:xfrm>
                <a:off x="2709863" y="5189538"/>
                <a:ext cx="88900" cy="88900"/>
              </a:xfrm>
              <a:custGeom>
                <a:avLst/>
                <a:gdLst>
                  <a:gd name="T0" fmla="*/ 56 w 56"/>
                  <a:gd name="T1" fmla="*/ 28 h 56"/>
                  <a:gd name="T2" fmla="*/ 54 w 56"/>
                  <a:gd name="T3" fmla="*/ 18 h 56"/>
                  <a:gd name="T4" fmla="*/ 49 w 56"/>
                  <a:gd name="T5" fmla="*/ 9 h 56"/>
                  <a:gd name="T6" fmla="*/ 40 w 56"/>
                  <a:gd name="T7" fmla="*/ 2 h 56"/>
                  <a:gd name="T8" fmla="*/ 28 w 56"/>
                  <a:gd name="T9" fmla="*/ 0 h 56"/>
                  <a:gd name="T10" fmla="*/ 17 w 56"/>
                  <a:gd name="T11" fmla="*/ 2 h 56"/>
                  <a:gd name="T12" fmla="*/ 8 w 56"/>
                  <a:gd name="T13" fmla="*/ 9 h 56"/>
                  <a:gd name="T14" fmla="*/ 3 w 56"/>
                  <a:gd name="T15" fmla="*/ 18 h 56"/>
                  <a:gd name="T16" fmla="*/ 0 w 56"/>
                  <a:gd name="T17" fmla="*/ 28 h 56"/>
                  <a:gd name="T18" fmla="*/ 3 w 56"/>
                  <a:gd name="T19" fmla="*/ 39 h 56"/>
                  <a:gd name="T20" fmla="*/ 8 w 56"/>
                  <a:gd name="T21" fmla="*/ 48 h 56"/>
                  <a:gd name="T22" fmla="*/ 17 w 56"/>
                  <a:gd name="T23" fmla="*/ 55 h 56"/>
                  <a:gd name="T24" fmla="*/ 28 w 56"/>
                  <a:gd name="T25" fmla="*/ 56 h 56"/>
                  <a:gd name="T26" fmla="*/ 40 w 56"/>
                  <a:gd name="T27" fmla="*/ 55 h 56"/>
                  <a:gd name="T28" fmla="*/ 49 w 56"/>
                  <a:gd name="T29" fmla="*/ 48 h 56"/>
                  <a:gd name="T30" fmla="*/ 54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8"/>
                    </a:lnTo>
                    <a:lnTo>
                      <a:pt x="49" y="9"/>
                    </a:lnTo>
                    <a:lnTo>
                      <a:pt x="40" y="2"/>
                    </a:lnTo>
                    <a:lnTo>
                      <a:pt x="28" y="0"/>
                    </a:lnTo>
                    <a:lnTo>
                      <a:pt x="17" y="2"/>
                    </a:lnTo>
                    <a:lnTo>
                      <a:pt x="8" y="9"/>
                    </a:lnTo>
                    <a:lnTo>
                      <a:pt x="3" y="18"/>
                    </a:lnTo>
                    <a:lnTo>
                      <a:pt x="0" y="28"/>
                    </a:lnTo>
                    <a:lnTo>
                      <a:pt x="3" y="39"/>
                    </a:lnTo>
                    <a:lnTo>
                      <a:pt x="8" y="48"/>
                    </a:lnTo>
                    <a:lnTo>
                      <a:pt x="17" y="55"/>
                    </a:lnTo>
                    <a:lnTo>
                      <a:pt x="28" y="56"/>
                    </a:lnTo>
                    <a:lnTo>
                      <a:pt x="40" y="55"/>
                    </a:lnTo>
                    <a:lnTo>
                      <a:pt x="49" y="48"/>
                    </a:lnTo>
                    <a:lnTo>
                      <a:pt x="54"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3" name="Freeform 72"/>
              <p:cNvSpPr>
                <a:spLocks/>
              </p:cNvSpPr>
              <p:nvPr/>
            </p:nvSpPr>
            <p:spPr bwMode="auto">
              <a:xfrm>
                <a:off x="3149600" y="5529263"/>
                <a:ext cx="88900" cy="88900"/>
              </a:xfrm>
              <a:custGeom>
                <a:avLst/>
                <a:gdLst>
                  <a:gd name="T0" fmla="*/ 56 w 56"/>
                  <a:gd name="T1" fmla="*/ 28 h 56"/>
                  <a:gd name="T2" fmla="*/ 54 w 56"/>
                  <a:gd name="T3" fmla="*/ 18 h 56"/>
                  <a:gd name="T4" fmla="*/ 48 w 56"/>
                  <a:gd name="T5" fmla="*/ 9 h 56"/>
                  <a:gd name="T6" fmla="*/ 39 w 56"/>
                  <a:gd name="T7" fmla="*/ 2 h 56"/>
                  <a:gd name="T8" fmla="*/ 28 w 56"/>
                  <a:gd name="T9" fmla="*/ 0 h 56"/>
                  <a:gd name="T10" fmla="*/ 18 w 56"/>
                  <a:gd name="T11" fmla="*/ 2 h 56"/>
                  <a:gd name="T12" fmla="*/ 9 w 56"/>
                  <a:gd name="T13" fmla="*/ 9 h 56"/>
                  <a:gd name="T14" fmla="*/ 2 w 56"/>
                  <a:gd name="T15" fmla="*/ 18 h 56"/>
                  <a:gd name="T16" fmla="*/ 0 w 56"/>
                  <a:gd name="T17" fmla="*/ 28 h 56"/>
                  <a:gd name="T18" fmla="*/ 2 w 56"/>
                  <a:gd name="T19" fmla="*/ 39 h 56"/>
                  <a:gd name="T20" fmla="*/ 9 w 56"/>
                  <a:gd name="T21" fmla="*/ 48 h 56"/>
                  <a:gd name="T22" fmla="*/ 18 w 56"/>
                  <a:gd name="T23" fmla="*/ 54 h 56"/>
                  <a:gd name="T24" fmla="*/ 28 w 56"/>
                  <a:gd name="T25" fmla="*/ 56 h 56"/>
                  <a:gd name="T26" fmla="*/ 39 w 56"/>
                  <a:gd name="T27" fmla="*/ 54 h 56"/>
                  <a:gd name="T28" fmla="*/ 48 w 56"/>
                  <a:gd name="T29" fmla="*/ 48 h 56"/>
                  <a:gd name="T30" fmla="*/ 54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8"/>
                    </a:lnTo>
                    <a:lnTo>
                      <a:pt x="48" y="9"/>
                    </a:lnTo>
                    <a:lnTo>
                      <a:pt x="39" y="2"/>
                    </a:lnTo>
                    <a:lnTo>
                      <a:pt x="28" y="0"/>
                    </a:lnTo>
                    <a:lnTo>
                      <a:pt x="18" y="2"/>
                    </a:lnTo>
                    <a:lnTo>
                      <a:pt x="9" y="9"/>
                    </a:lnTo>
                    <a:lnTo>
                      <a:pt x="2" y="18"/>
                    </a:lnTo>
                    <a:lnTo>
                      <a:pt x="0" y="28"/>
                    </a:lnTo>
                    <a:lnTo>
                      <a:pt x="2" y="39"/>
                    </a:lnTo>
                    <a:lnTo>
                      <a:pt x="9" y="48"/>
                    </a:lnTo>
                    <a:lnTo>
                      <a:pt x="18" y="54"/>
                    </a:lnTo>
                    <a:lnTo>
                      <a:pt x="28" y="56"/>
                    </a:lnTo>
                    <a:lnTo>
                      <a:pt x="39" y="54"/>
                    </a:lnTo>
                    <a:lnTo>
                      <a:pt x="48" y="48"/>
                    </a:lnTo>
                    <a:lnTo>
                      <a:pt x="54"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4" name="Freeform 73"/>
              <p:cNvSpPr>
                <a:spLocks/>
              </p:cNvSpPr>
              <p:nvPr/>
            </p:nvSpPr>
            <p:spPr bwMode="auto">
              <a:xfrm>
                <a:off x="3371850" y="4824413"/>
                <a:ext cx="88900" cy="88900"/>
              </a:xfrm>
              <a:custGeom>
                <a:avLst/>
                <a:gdLst>
                  <a:gd name="T0" fmla="*/ 56 w 56"/>
                  <a:gd name="T1" fmla="*/ 28 h 56"/>
                  <a:gd name="T2" fmla="*/ 54 w 56"/>
                  <a:gd name="T3" fmla="*/ 17 h 56"/>
                  <a:gd name="T4" fmla="*/ 48 w 56"/>
                  <a:gd name="T5" fmla="*/ 8 h 56"/>
                  <a:gd name="T6" fmla="*/ 39 w 56"/>
                  <a:gd name="T7" fmla="*/ 3 h 56"/>
                  <a:gd name="T8" fmla="*/ 28 w 56"/>
                  <a:gd name="T9" fmla="*/ 0 h 56"/>
                  <a:gd name="T10" fmla="*/ 17 w 56"/>
                  <a:gd name="T11" fmla="*/ 3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4 h 56"/>
                  <a:gd name="T24" fmla="*/ 28 w 56"/>
                  <a:gd name="T25" fmla="*/ 56 h 56"/>
                  <a:gd name="T26" fmla="*/ 39 w 56"/>
                  <a:gd name="T27" fmla="*/ 54 h 56"/>
                  <a:gd name="T28" fmla="*/ 48 w 56"/>
                  <a:gd name="T29" fmla="*/ 47 h 56"/>
                  <a:gd name="T30" fmla="*/ 54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7"/>
                    </a:lnTo>
                    <a:lnTo>
                      <a:pt x="48" y="8"/>
                    </a:lnTo>
                    <a:lnTo>
                      <a:pt x="39" y="3"/>
                    </a:lnTo>
                    <a:lnTo>
                      <a:pt x="28" y="0"/>
                    </a:lnTo>
                    <a:lnTo>
                      <a:pt x="17" y="3"/>
                    </a:lnTo>
                    <a:lnTo>
                      <a:pt x="8" y="8"/>
                    </a:lnTo>
                    <a:lnTo>
                      <a:pt x="2" y="17"/>
                    </a:lnTo>
                    <a:lnTo>
                      <a:pt x="0" y="28"/>
                    </a:lnTo>
                    <a:lnTo>
                      <a:pt x="2" y="38"/>
                    </a:lnTo>
                    <a:lnTo>
                      <a:pt x="8" y="47"/>
                    </a:lnTo>
                    <a:lnTo>
                      <a:pt x="17" y="54"/>
                    </a:lnTo>
                    <a:lnTo>
                      <a:pt x="28" y="56"/>
                    </a:lnTo>
                    <a:lnTo>
                      <a:pt x="39" y="54"/>
                    </a:lnTo>
                    <a:lnTo>
                      <a:pt x="48" y="47"/>
                    </a:lnTo>
                    <a:lnTo>
                      <a:pt x="54" y="3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5" name="Freeform 74"/>
              <p:cNvSpPr>
                <a:spLocks/>
              </p:cNvSpPr>
              <p:nvPr/>
            </p:nvSpPr>
            <p:spPr bwMode="auto">
              <a:xfrm>
                <a:off x="3424238" y="4984751"/>
                <a:ext cx="88900" cy="88900"/>
              </a:xfrm>
              <a:custGeom>
                <a:avLst/>
                <a:gdLst>
                  <a:gd name="T0" fmla="*/ 56 w 56"/>
                  <a:gd name="T1" fmla="*/ 28 h 56"/>
                  <a:gd name="T2" fmla="*/ 55 w 56"/>
                  <a:gd name="T3" fmla="*/ 18 h 56"/>
                  <a:gd name="T4" fmla="*/ 48 w 56"/>
                  <a:gd name="T5" fmla="*/ 9 h 56"/>
                  <a:gd name="T6" fmla="*/ 39 w 56"/>
                  <a:gd name="T7" fmla="*/ 2 h 56"/>
                  <a:gd name="T8" fmla="*/ 28 w 56"/>
                  <a:gd name="T9" fmla="*/ 0 h 56"/>
                  <a:gd name="T10" fmla="*/ 18 w 56"/>
                  <a:gd name="T11" fmla="*/ 2 h 56"/>
                  <a:gd name="T12" fmla="*/ 9 w 56"/>
                  <a:gd name="T13" fmla="*/ 9 h 56"/>
                  <a:gd name="T14" fmla="*/ 2 w 56"/>
                  <a:gd name="T15" fmla="*/ 18 h 56"/>
                  <a:gd name="T16" fmla="*/ 0 w 56"/>
                  <a:gd name="T17" fmla="*/ 28 h 56"/>
                  <a:gd name="T18" fmla="*/ 2 w 56"/>
                  <a:gd name="T19" fmla="*/ 39 h 56"/>
                  <a:gd name="T20" fmla="*/ 9 w 56"/>
                  <a:gd name="T21" fmla="*/ 48 h 56"/>
                  <a:gd name="T22" fmla="*/ 18 w 56"/>
                  <a:gd name="T23" fmla="*/ 54 h 56"/>
                  <a:gd name="T24" fmla="*/ 28 w 56"/>
                  <a:gd name="T25" fmla="*/ 56 h 56"/>
                  <a:gd name="T26" fmla="*/ 39 w 56"/>
                  <a:gd name="T27" fmla="*/ 54 h 56"/>
                  <a:gd name="T28" fmla="*/ 48 w 56"/>
                  <a:gd name="T29" fmla="*/ 48 h 56"/>
                  <a:gd name="T30" fmla="*/ 55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5" y="18"/>
                    </a:lnTo>
                    <a:lnTo>
                      <a:pt x="48" y="9"/>
                    </a:lnTo>
                    <a:lnTo>
                      <a:pt x="39" y="2"/>
                    </a:lnTo>
                    <a:lnTo>
                      <a:pt x="28" y="0"/>
                    </a:lnTo>
                    <a:lnTo>
                      <a:pt x="18" y="2"/>
                    </a:lnTo>
                    <a:lnTo>
                      <a:pt x="9" y="9"/>
                    </a:lnTo>
                    <a:lnTo>
                      <a:pt x="2" y="18"/>
                    </a:lnTo>
                    <a:lnTo>
                      <a:pt x="0" y="28"/>
                    </a:lnTo>
                    <a:lnTo>
                      <a:pt x="2" y="39"/>
                    </a:lnTo>
                    <a:lnTo>
                      <a:pt x="9" y="48"/>
                    </a:lnTo>
                    <a:lnTo>
                      <a:pt x="18" y="54"/>
                    </a:lnTo>
                    <a:lnTo>
                      <a:pt x="28" y="56"/>
                    </a:lnTo>
                    <a:lnTo>
                      <a:pt x="39" y="54"/>
                    </a:lnTo>
                    <a:lnTo>
                      <a:pt x="48" y="48"/>
                    </a:lnTo>
                    <a:lnTo>
                      <a:pt x="55"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6" name="Freeform 75"/>
              <p:cNvSpPr>
                <a:spLocks/>
              </p:cNvSpPr>
              <p:nvPr/>
            </p:nvSpPr>
            <p:spPr bwMode="auto">
              <a:xfrm>
                <a:off x="3646488" y="5180013"/>
                <a:ext cx="88900" cy="90488"/>
              </a:xfrm>
              <a:custGeom>
                <a:avLst/>
                <a:gdLst>
                  <a:gd name="T0" fmla="*/ 56 w 56"/>
                  <a:gd name="T1" fmla="*/ 28 h 57"/>
                  <a:gd name="T2" fmla="*/ 53 w 56"/>
                  <a:gd name="T3" fmla="*/ 18 h 57"/>
                  <a:gd name="T4" fmla="*/ 48 w 56"/>
                  <a:gd name="T5" fmla="*/ 9 h 57"/>
                  <a:gd name="T6" fmla="*/ 39 w 56"/>
                  <a:gd name="T7" fmla="*/ 3 h 57"/>
                  <a:gd name="T8" fmla="*/ 28 w 56"/>
                  <a:gd name="T9" fmla="*/ 0 h 57"/>
                  <a:gd name="T10" fmla="*/ 18 w 56"/>
                  <a:gd name="T11" fmla="*/ 3 h 57"/>
                  <a:gd name="T12" fmla="*/ 9 w 56"/>
                  <a:gd name="T13" fmla="*/ 9 h 57"/>
                  <a:gd name="T14" fmla="*/ 2 w 56"/>
                  <a:gd name="T15" fmla="*/ 18 h 57"/>
                  <a:gd name="T16" fmla="*/ 0 w 56"/>
                  <a:gd name="T17" fmla="*/ 28 h 57"/>
                  <a:gd name="T18" fmla="*/ 2 w 56"/>
                  <a:gd name="T19" fmla="*/ 40 h 57"/>
                  <a:gd name="T20" fmla="*/ 9 w 56"/>
                  <a:gd name="T21" fmla="*/ 49 h 57"/>
                  <a:gd name="T22" fmla="*/ 18 w 56"/>
                  <a:gd name="T23" fmla="*/ 55 h 57"/>
                  <a:gd name="T24" fmla="*/ 28 w 56"/>
                  <a:gd name="T25" fmla="*/ 57 h 57"/>
                  <a:gd name="T26" fmla="*/ 39 w 56"/>
                  <a:gd name="T27" fmla="*/ 55 h 57"/>
                  <a:gd name="T28" fmla="*/ 48 w 56"/>
                  <a:gd name="T29" fmla="*/ 49 h 57"/>
                  <a:gd name="T30" fmla="*/ 53 w 56"/>
                  <a:gd name="T31" fmla="*/ 40 h 57"/>
                  <a:gd name="T32" fmla="*/ 56 w 56"/>
                  <a:gd name="T33"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56" y="28"/>
                    </a:moveTo>
                    <a:lnTo>
                      <a:pt x="53" y="18"/>
                    </a:lnTo>
                    <a:lnTo>
                      <a:pt x="48" y="9"/>
                    </a:lnTo>
                    <a:lnTo>
                      <a:pt x="39" y="3"/>
                    </a:lnTo>
                    <a:lnTo>
                      <a:pt x="28" y="0"/>
                    </a:lnTo>
                    <a:lnTo>
                      <a:pt x="18" y="3"/>
                    </a:lnTo>
                    <a:lnTo>
                      <a:pt x="9" y="9"/>
                    </a:lnTo>
                    <a:lnTo>
                      <a:pt x="2" y="18"/>
                    </a:lnTo>
                    <a:lnTo>
                      <a:pt x="0" y="28"/>
                    </a:lnTo>
                    <a:lnTo>
                      <a:pt x="2" y="40"/>
                    </a:lnTo>
                    <a:lnTo>
                      <a:pt x="9" y="49"/>
                    </a:lnTo>
                    <a:lnTo>
                      <a:pt x="18" y="55"/>
                    </a:lnTo>
                    <a:lnTo>
                      <a:pt x="28" y="57"/>
                    </a:lnTo>
                    <a:lnTo>
                      <a:pt x="39" y="55"/>
                    </a:lnTo>
                    <a:lnTo>
                      <a:pt x="48" y="49"/>
                    </a:lnTo>
                    <a:lnTo>
                      <a:pt x="53" y="40"/>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7" name="Freeform 76"/>
              <p:cNvSpPr>
                <a:spLocks/>
              </p:cNvSpPr>
              <p:nvPr/>
            </p:nvSpPr>
            <p:spPr bwMode="auto">
              <a:xfrm>
                <a:off x="3913188" y="5307013"/>
                <a:ext cx="88900" cy="88900"/>
              </a:xfrm>
              <a:custGeom>
                <a:avLst/>
                <a:gdLst>
                  <a:gd name="T0" fmla="*/ 56 w 56"/>
                  <a:gd name="T1" fmla="*/ 28 h 56"/>
                  <a:gd name="T2" fmla="*/ 54 w 56"/>
                  <a:gd name="T3" fmla="*/ 18 h 56"/>
                  <a:gd name="T4" fmla="*/ 47 w 56"/>
                  <a:gd name="T5" fmla="*/ 9 h 56"/>
                  <a:gd name="T6" fmla="*/ 38 w 56"/>
                  <a:gd name="T7" fmla="*/ 2 h 56"/>
                  <a:gd name="T8" fmla="*/ 28 w 56"/>
                  <a:gd name="T9" fmla="*/ 0 h 56"/>
                  <a:gd name="T10" fmla="*/ 17 w 56"/>
                  <a:gd name="T11" fmla="*/ 2 h 56"/>
                  <a:gd name="T12" fmla="*/ 8 w 56"/>
                  <a:gd name="T13" fmla="*/ 9 h 56"/>
                  <a:gd name="T14" fmla="*/ 1 w 56"/>
                  <a:gd name="T15" fmla="*/ 18 h 56"/>
                  <a:gd name="T16" fmla="*/ 0 w 56"/>
                  <a:gd name="T17" fmla="*/ 28 h 56"/>
                  <a:gd name="T18" fmla="*/ 1 w 56"/>
                  <a:gd name="T19" fmla="*/ 39 h 56"/>
                  <a:gd name="T20" fmla="*/ 8 w 56"/>
                  <a:gd name="T21" fmla="*/ 48 h 56"/>
                  <a:gd name="T22" fmla="*/ 17 w 56"/>
                  <a:gd name="T23" fmla="*/ 55 h 56"/>
                  <a:gd name="T24" fmla="*/ 28 w 56"/>
                  <a:gd name="T25" fmla="*/ 56 h 56"/>
                  <a:gd name="T26" fmla="*/ 38 w 56"/>
                  <a:gd name="T27" fmla="*/ 55 h 56"/>
                  <a:gd name="T28" fmla="*/ 47 w 56"/>
                  <a:gd name="T29" fmla="*/ 48 h 56"/>
                  <a:gd name="T30" fmla="*/ 54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8"/>
                    </a:lnTo>
                    <a:lnTo>
                      <a:pt x="47" y="9"/>
                    </a:lnTo>
                    <a:lnTo>
                      <a:pt x="38" y="2"/>
                    </a:lnTo>
                    <a:lnTo>
                      <a:pt x="28" y="0"/>
                    </a:lnTo>
                    <a:lnTo>
                      <a:pt x="17" y="2"/>
                    </a:lnTo>
                    <a:lnTo>
                      <a:pt x="8" y="9"/>
                    </a:lnTo>
                    <a:lnTo>
                      <a:pt x="1" y="18"/>
                    </a:lnTo>
                    <a:lnTo>
                      <a:pt x="0" y="28"/>
                    </a:lnTo>
                    <a:lnTo>
                      <a:pt x="1" y="39"/>
                    </a:lnTo>
                    <a:lnTo>
                      <a:pt x="8" y="48"/>
                    </a:lnTo>
                    <a:lnTo>
                      <a:pt x="17" y="55"/>
                    </a:lnTo>
                    <a:lnTo>
                      <a:pt x="28" y="56"/>
                    </a:lnTo>
                    <a:lnTo>
                      <a:pt x="38" y="55"/>
                    </a:lnTo>
                    <a:lnTo>
                      <a:pt x="47" y="48"/>
                    </a:lnTo>
                    <a:lnTo>
                      <a:pt x="54" y="39"/>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8" name="Freeform 77"/>
              <p:cNvSpPr>
                <a:spLocks/>
              </p:cNvSpPr>
              <p:nvPr/>
            </p:nvSpPr>
            <p:spPr bwMode="auto">
              <a:xfrm>
                <a:off x="4491038" y="5486401"/>
                <a:ext cx="88900" cy="88900"/>
              </a:xfrm>
              <a:custGeom>
                <a:avLst/>
                <a:gdLst>
                  <a:gd name="T0" fmla="*/ 56 w 56"/>
                  <a:gd name="T1" fmla="*/ 28 h 56"/>
                  <a:gd name="T2" fmla="*/ 54 w 56"/>
                  <a:gd name="T3" fmla="*/ 17 h 56"/>
                  <a:gd name="T4" fmla="*/ 48 w 56"/>
                  <a:gd name="T5" fmla="*/ 8 h 56"/>
                  <a:gd name="T6" fmla="*/ 39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4 h 56"/>
                  <a:gd name="T24" fmla="*/ 28 w 56"/>
                  <a:gd name="T25" fmla="*/ 56 h 56"/>
                  <a:gd name="T26" fmla="*/ 39 w 56"/>
                  <a:gd name="T27" fmla="*/ 54 h 56"/>
                  <a:gd name="T28" fmla="*/ 48 w 56"/>
                  <a:gd name="T29" fmla="*/ 47 h 56"/>
                  <a:gd name="T30" fmla="*/ 54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7"/>
                    </a:lnTo>
                    <a:lnTo>
                      <a:pt x="48" y="8"/>
                    </a:lnTo>
                    <a:lnTo>
                      <a:pt x="39" y="2"/>
                    </a:lnTo>
                    <a:lnTo>
                      <a:pt x="28" y="0"/>
                    </a:lnTo>
                    <a:lnTo>
                      <a:pt x="17" y="2"/>
                    </a:lnTo>
                    <a:lnTo>
                      <a:pt x="8" y="8"/>
                    </a:lnTo>
                    <a:lnTo>
                      <a:pt x="2" y="17"/>
                    </a:lnTo>
                    <a:lnTo>
                      <a:pt x="0" y="28"/>
                    </a:lnTo>
                    <a:lnTo>
                      <a:pt x="2" y="38"/>
                    </a:lnTo>
                    <a:lnTo>
                      <a:pt x="8" y="47"/>
                    </a:lnTo>
                    <a:lnTo>
                      <a:pt x="17" y="54"/>
                    </a:lnTo>
                    <a:lnTo>
                      <a:pt x="28" y="56"/>
                    </a:lnTo>
                    <a:lnTo>
                      <a:pt x="39" y="54"/>
                    </a:lnTo>
                    <a:lnTo>
                      <a:pt x="48" y="47"/>
                    </a:lnTo>
                    <a:lnTo>
                      <a:pt x="54" y="3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9" name="Freeform 79"/>
              <p:cNvSpPr>
                <a:spLocks/>
              </p:cNvSpPr>
              <p:nvPr/>
            </p:nvSpPr>
            <p:spPr bwMode="auto">
              <a:xfrm>
                <a:off x="2100263" y="4862513"/>
                <a:ext cx="1093788" cy="581025"/>
              </a:xfrm>
              <a:custGeom>
                <a:avLst/>
                <a:gdLst>
                  <a:gd name="T0" fmla="*/ 689 w 689"/>
                  <a:gd name="T1" fmla="*/ 366 h 366"/>
                  <a:gd name="T2" fmla="*/ 196 w 689"/>
                  <a:gd name="T3" fmla="*/ 366 h 366"/>
                  <a:gd name="T4" fmla="*/ 25 w 689"/>
                  <a:gd name="T5" fmla="*/ 215 h 366"/>
                  <a:gd name="T6" fmla="*/ 0 w 689"/>
                  <a:gd name="T7" fmla="*/ 0 h 366"/>
                </a:gdLst>
                <a:ahLst/>
                <a:cxnLst>
                  <a:cxn ang="0">
                    <a:pos x="T0" y="T1"/>
                  </a:cxn>
                  <a:cxn ang="0">
                    <a:pos x="T2" y="T3"/>
                  </a:cxn>
                  <a:cxn ang="0">
                    <a:pos x="T4" y="T5"/>
                  </a:cxn>
                  <a:cxn ang="0">
                    <a:pos x="T6" y="T7"/>
                  </a:cxn>
                </a:cxnLst>
                <a:rect l="0" t="0" r="r" b="b"/>
                <a:pathLst>
                  <a:path w="689" h="366">
                    <a:moveTo>
                      <a:pt x="689" y="366"/>
                    </a:moveTo>
                    <a:lnTo>
                      <a:pt x="196" y="366"/>
                    </a:lnTo>
                    <a:lnTo>
                      <a:pt x="25" y="215"/>
                    </a:lnTo>
                    <a:lnTo>
                      <a:pt x="0" y="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0" name="Freeform 80"/>
              <p:cNvSpPr>
                <a:spLocks/>
              </p:cNvSpPr>
              <p:nvPr/>
            </p:nvSpPr>
            <p:spPr bwMode="auto">
              <a:xfrm>
                <a:off x="781050" y="4859338"/>
                <a:ext cx="1157288" cy="674688"/>
              </a:xfrm>
              <a:custGeom>
                <a:avLst/>
                <a:gdLst>
                  <a:gd name="T0" fmla="*/ 729 w 729"/>
                  <a:gd name="T1" fmla="*/ 425 h 425"/>
                  <a:gd name="T2" fmla="*/ 399 w 729"/>
                  <a:gd name="T3" fmla="*/ 425 h 425"/>
                  <a:gd name="T4" fmla="*/ 225 w 729"/>
                  <a:gd name="T5" fmla="*/ 336 h 425"/>
                  <a:gd name="T6" fmla="*/ 68 w 729"/>
                  <a:gd name="T7" fmla="*/ 141 h 425"/>
                  <a:gd name="T8" fmla="*/ 0 w 729"/>
                  <a:gd name="T9" fmla="*/ 0 h 425"/>
                </a:gdLst>
                <a:ahLst/>
                <a:cxnLst>
                  <a:cxn ang="0">
                    <a:pos x="T0" y="T1"/>
                  </a:cxn>
                  <a:cxn ang="0">
                    <a:pos x="T2" y="T3"/>
                  </a:cxn>
                  <a:cxn ang="0">
                    <a:pos x="T4" y="T5"/>
                  </a:cxn>
                  <a:cxn ang="0">
                    <a:pos x="T6" y="T7"/>
                  </a:cxn>
                  <a:cxn ang="0">
                    <a:pos x="T8" y="T9"/>
                  </a:cxn>
                </a:cxnLst>
                <a:rect l="0" t="0" r="r" b="b"/>
                <a:pathLst>
                  <a:path w="729" h="425">
                    <a:moveTo>
                      <a:pt x="729" y="425"/>
                    </a:moveTo>
                    <a:lnTo>
                      <a:pt x="399" y="425"/>
                    </a:lnTo>
                    <a:lnTo>
                      <a:pt x="225" y="336"/>
                    </a:lnTo>
                    <a:lnTo>
                      <a:pt x="68" y="141"/>
                    </a:lnTo>
                    <a:lnTo>
                      <a:pt x="0" y="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1" name="Freeform 82"/>
              <p:cNvSpPr>
                <a:spLocks/>
              </p:cNvSpPr>
              <p:nvPr/>
            </p:nvSpPr>
            <p:spPr bwMode="auto">
              <a:xfrm>
                <a:off x="3422650" y="4862513"/>
                <a:ext cx="1119188" cy="522288"/>
              </a:xfrm>
              <a:custGeom>
                <a:avLst/>
                <a:gdLst>
                  <a:gd name="T0" fmla="*/ 705 w 705"/>
                  <a:gd name="T1" fmla="*/ 329 h 329"/>
                  <a:gd name="T2" fmla="*/ 174 w 705"/>
                  <a:gd name="T3" fmla="*/ 329 h 329"/>
                  <a:gd name="T4" fmla="*/ 15 w 705"/>
                  <a:gd name="T5" fmla="*/ 110 h 329"/>
                  <a:gd name="T6" fmla="*/ 0 w 705"/>
                  <a:gd name="T7" fmla="*/ 0 h 329"/>
                </a:gdLst>
                <a:ahLst/>
                <a:cxnLst>
                  <a:cxn ang="0">
                    <a:pos x="T0" y="T1"/>
                  </a:cxn>
                  <a:cxn ang="0">
                    <a:pos x="T2" y="T3"/>
                  </a:cxn>
                  <a:cxn ang="0">
                    <a:pos x="T4" y="T5"/>
                  </a:cxn>
                  <a:cxn ang="0">
                    <a:pos x="T6" y="T7"/>
                  </a:cxn>
                </a:cxnLst>
                <a:rect l="0" t="0" r="r" b="b"/>
                <a:pathLst>
                  <a:path w="705" h="329">
                    <a:moveTo>
                      <a:pt x="705" y="329"/>
                    </a:moveTo>
                    <a:lnTo>
                      <a:pt x="174" y="329"/>
                    </a:lnTo>
                    <a:lnTo>
                      <a:pt x="15" y="110"/>
                    </a:lnTo>
                    <a:lnTo>
                      <a:pt x="0" y="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Freeform 89"/>
              <p:cNvSpPr>
                <a:spLocks/>
              </p:cNvSpPr>
              <p:nvPr/>
            </p:nvSpPr>
            <p:spPr bwMode="auto">
              <a:xfrm>
                <a:off x="1370013" y="5489576"/>
                <a:ext cx="88900" cy="88900"/>
              </a:xfrm>
              <a:custGeom>
                <a:avLst/>
                <a:gdLst>
                  <a:gd name="T0" fmla="*/ 56 w 56"/>
                  <a:gd name="T1" fmla="*/ 28 h 56"/>
                  <a:gd name="T2" fmla="*/ 55 w 56"/>
                  <a:gd name="T3" fmla="*/ 17 h 56"/>
                  <a:gd name="T4" fmla="*/ 48 w 56"/>
                  <a:gd name="T5" fmla="*/ 8 h 56"/>
                  <a:gd name="T6" fmla="*/ 39 w 56"/>
                  <a:gd name="T7" fmla="*/ 3 h 56"/>
                  <a:gd name="T8" fmla="*/ 28 w 56"/>
                  <a:gd name="T9" fmla="*/ 0 h 56"/>
                  <a:gd name="T10" fmla="*/ 18 w 56"/>
                  <a:gd name="T11" fmla="*/ 3 h 56"/>
                  <a:gd name="T12" fmla="*/ 9 w 56"/>
                  <a:gd name="T13" fmla="*/ 8 h 56"/>
                  <a:gd name="T14" fmla="*/ 2 w 56"/>
                  <a:gd name="T15" fmla="*/ 17 h 56"/>
                  <a:gd name="T16" fmla="*/ 0 w 56"/>
                  <a:gd name="T17" fmla="*/ 28 h 56"/>
                  <a:gd name="T18" fmla="*/ 2 w 56"/>
                  <a:gd name="T19" fmla="*/ 40 h 56"/>
                  <a:gd name="T20" fmla="*/ 9 w 56"/>
                  <a:gd name="T21" fmla="*/ 49 h 56"/>
                  <a:gd name="T22" fmla="*/ 18 w 56"/>
                  <a:gd name="T23" fmla="*/ 54 h 56"/>
                  <a:gd name="T24" fmla="*/ 28 w 56"/>
                  <a:gd name="T25" fmla="*/ 56 h 56"/>
                  <a:gd name="T26" fmla="*/ 39 w 56"/>
                  <a:gd name="T27" fmla="*/ 54 h 56"/>
                  <a:gd name="T28" fmla="*/ 48 w 56"/>
                  <a:gd name="T29" fmla="*/ 49 h 56"/>
                  <a:gd name="T30" fmla="*/ 55 w 56"/>
                  <a:gd name="T31" fmla="*/ 40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5" y="17"/>
                    </a:lnTo>
                    <a:lnTo>
                      <a:pt x="48" y="8"/>
                    </a:lnTo>
                    <a:lnTo>
                      <a:pt x="39" y="3"/>
                    </a:lnTo>
                    <a:lnTo>
                      <a:pt x="28" y="0"/>
                    </a:lnTo>
                    <a:lnTo>
                      <a:pt x="18" y="3"/>
                    </a:lnTo>
                    <a:lnTo>
                      <a:pt x="9" y="8"/>
                    </a:lnTo>
                    <a:lnTo>
                      <a:pt x="2" y="17"/>
                    </a:lnTo>
                    <a:lnTo>
                      <a:pt x="0" y="28"/>
                    </a:lnTo>
                    <a:lnTo>
                      <a:pt x="2" y="40"/>
                    </a:lnTo>
                    <a:lnTo>
                      <a:pt x="9" y="49"/>
                    </a:lnTo>
                    <a:lnTo>
                      <a:pt x="18" y="54"/>
                    </a:lnTo>
                    <a:lnTo>
                      <a:pt x="28" y="56"/>
                    </a:lnTo>
                    <a:lnTo>
                      <a:pt x="39" y="54"/>
                    </a:lnTo>
                    <a:lnTo>
                      <a:pt x="48" y="49"/>
                    </a:lnTo>
                    <a:lnTo>
                      <a:pt x="55" y="40"/>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3" name="Freeform 90"/>
              <p:cNvSpPr>
                <a:spLocks/>
              </p:cNvSpPr>
              <p:nvPr/>
            </p:nvSpPr>
            <p:spPr bwMode="auto">
              <a:xfrm>
                <a:off x="1893888" y="5489576"/>
                <a:ext cx="88900" cy="88900"/>
              </a:xfrm>
              <a:custGeom>
                <a:avLst/>
                <a:gdLst>
                  <a:gd name="T0" fmla="*/ 56 w 56"/>
                  <a:gd name="T1" fmla="*/ 28 h 56"/>
                  <a:gd name="T2" fmla="*/ 55 w 56"/>
                  <a:gd name="T3" fmla="*/ 17 h 56"/>
                  <a:gd name="T4" fmla="*/ 48 w 56"/>
                  <a:gd name="T5" fmla="*/ 8 h 56"/>
                  <a:gd name="T6" fmla="*/ 39 w 56"/>
                  <a:gd name="T7" fmla="*/ 3 h 56"/>
                  <a:gd name="T8" fmla="*/ 28 w 56"/>
                  <a:gd name="T9" fmla="*/ 0 h 56"/>
                  <a:gd name="T10" fmla="*/ 18 w 56"/>
                  <a:gd name="T11" fmla="*/ 3 h 56"/>
                  <a:gd name="T12" fmla="*/ 9 w 56"/>
                  <a:gd name="T13" fmla="*/ 8 h 56"/>
                  <a:gd name="T14" fmla="*/ 2 w 56"/>
                  <a:gd name="T15" fmla="*/ 17 h 56"/>
                  <a:gd name="T16" fmla="*/ 0 w 56"/>
                  <a:gd name="T17" fmla="*/ 28 h 56"/>
                  <a:gd name="T18" fmla="*/ 2 w 56"/>
                  <a:gd name="T19" fmla="*/ 40 h 56"/>
                  <a:gd name="T20" fmla="*/ 9 w 56"/>
                  <a:gd name="T21" fmla="*/ 49 h 56"/>
                  <a:gd name="T22" fmla="*/ 18 w 56"/>
                  <a:gd name="T23" fmla="*/ 54 h 56"/>
                  <a:gd name="T24" fmla="*/ 28 w 56"/>
                  <a:gd name="T25" fmla="*/ 56 h 56"/>
                  <a:gd name="T26" fmla="*/ 39 w 56"/>
                  <a:gd name="T27" fmla="*/ 54 h 56"/>
                  <a:gd name="T28" fmla="*/ 48 w 56"/>
                  <a:gd name="T29" fmla="*/ 49 h 56"/>
                  <a:gd name="T30" fmla="*/ 55 w 56"/>
                  <a:gd name="T31" fmla="*/ 40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5" y="17"/>
                    </a:lnTo>
                    <a:lnTo>
                      <a:pt x="48" y="8"/>
                    </a:lnTo>
                    <a:lnTo>
                      <a:pt x="39" y="3"/>
                    </a:lnTo>
                    <a:lnTo>
                      <a:pt x="28" y="0"/>
                    </a:lnTo>
                    <a:lnTo>
                      <a:pt x="18" y="3"/>
                    </a:lnTo>
                    <a:lnTo>
                      <a:pt x="9" y="8"/>
                    </a:lnTo>
                    <a:lnTo>
                      <a:pt x="2" y="17"/>
                    </a:lnTo>
                    <a:lnTo>
                      <a:pt x="0" y="28"/>
                    </a:lnTo>
                    <a:lnTo>
                      <a:pt x="2" y="40"/>
                    </a:lnTo>
                    <a:lnTo>
                      <a:pt x="9" y="49"/>
                    </a:lnTo>
                    <a:lnTo>
                      <a:pt x="18" y="54"/>
                    </a:lnTo>
                    <a:lnTo>
                      <a:pt x="28" y="56"/>
                    </a:lnTo>
                    <a:lnTo>
                      <a:pt x="39" y="54"/>
                    </a:lnTo>
                    <a:lnTo>
                      <a:pt x="48" y="49"/>
                    </a:lnTo>
                    <a:lnTo>
                      <a:pt x="55" y="40"/>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4" name="Freeform 91"/>
              <p:cNvSpPr>
                <a:spLocks/>
              </p:cNvSpPr>
              <p:nvPr/>
            </p:nvSpPr>
            <p:spPr bwMode="auto">
              <a:xfrm>
                <a:off x="2366963" y="5399088"/>
                <a:ext cx="88900" cy="88900"/>
              </a:xfrm>
              <a:custGeom>
                <a:avLst/>
                <a:gdLst>
                  <a:gd name="T0" fmla="*/ 56 w 56"/>
                  <a:gd name="T1" fmla="*/ 28 h 56"/>
                  <a:gd name="T2" fmla="*/ 54 w 56"/>
                  <a:gd name="T3" fmla="*/ 17 h 56"/>
                  <a:gd name="T4" fmla="*/ 47 w 56"/>
                  <a:gd name="T5" fmla="*/ 8 h 56"/>
                  <a:gd name="T6" fmla="*/ 38 w 56"/>
                  <a:gd name="T7" fmla="*/ 3 h 56"/>
                  <a:gd name="T8" fmla="*/ 28 w 56"/>
                  <a:gd name="T9" fmla="*/ 0 h 56"/>
                  <a:gd name="T10" fmla="*/ 17 w 56"/>
                  <a:gd name="T11" fmla="*/ 3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4 h 56"/>
                  <a:gd name="T24" fmla="*/ 28 w 56"/>
                  <a:gd name="T25" fmla="*/ 56 h 56"/>
                  <a:gd name="T26" fmla="*/ 38 w 56"/>
                  <a:gd name="T27" fmla="*/ 54 h 56"/>
                  <a:gd name="T28" fmla="*/ 47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3"/>
                    </a:lnTo>
                    <a:lnTo>
                      <a:pt x="28" y="0"/>
                    </a:lnTo>
                    <a:lnTo>
                      <a:pt x="17" y="3"/>
                    </a:lnTo>
                    <a:lnTo>
                      <a:pt x="8" y="8"/>
                    </a:lnTo>
                    <a:lnTo>
                      <a:pt x="2" y="17"/>
                    </a:lnTo>
                    <a:lnTo>
                      <a:pt x="0" y="28"/>
                    </a:lnTo>
                    <a:lnTo>
                      <a:pt x="2" y="38"/>
                    </a:lnTo>
                    <a:lnTo>
                      <a:pt x="8" y="47"/>
                    </a:lnTo>
                    <a:lnTo>
                      <a:pt x="17" y="54"/>
                    </a:lnTo>
                    <a:lnTo>
                      <a:pt x="28" y="56"/>
                    </a:lnTo>
                    <a:lnTo>
                      <a:pt x="38" y="54"/>
                    </a:lnTo>
                    <a:lnTo>
                      <a:pt x="47" y="47"/>
                    </a:lnTo>
                    <a:lnTo>
                      <a:pt x="54" y="38"/>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5" name="Freeform 92"/>
              <p:cNvSpPr>
                <a:spLocks/>
              </p:cNvSpPr>
              <p:nvPr/>
            </p:nvSpPr>
            <p:spPr bwMode="auto">
              <a:xfrm>
                <a:off x="2716213" y="5399088"/>
                <a:ext cx="88900" cy="88900"/>
              </a:xfrm>
              <a:custGeom>
                <a:avLst/>
                <a:gdLst>
                  <a:gd name="T0" fmla="*/ 56 w 56"/>
                  <a:gd name="T1" fmla="*/ 28 h 56"/>
                  <a:gd name="T2" fmla="*/ 54 w 56"/>
                  <a:gd name="T3" fmla="*/ 17 h 56"/>
                  <a:gd name="T4" fmla="*/ 47 w 56"/>
                  <a:gd name="T5" fmla="*/ 8 h 56"/>
                  <a:gd name="T6" fmla="*/ 38 w 56"/>
                  <a:gd name="T7" fmla="*/ 3 h 56"/>
                  <a:gd name="T8" fmla="*/ 28 w 56"/>
                  <a:gd name="T9" fmla="*/ 0 h 56"/>
                  <a:gd name="T10" fmla="*/ 17 w 56"/>
                  <a:gd name="T11" fmla="*/ 3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4 h 56"/>
                  <a:gd name="T24" fmla="*/ 28 w 56"/>
                  <a:gd name="T25" fmla="*/ 56 h 56"/>
                  <a:gd name="T26" fmla="*/ 38 w 56"/>
                  <a:gd name="T27" fmla="*/ 54 h 56"/>
                  <a:gd name="T28" fmla="*/ 47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3"/>
                    </a:lnTo>
                    <a:lnTo>
                      <a:pt x="28" y="0"/>
                    </a:lnTo>
                    <a:lnTo>
                      <a:pt x="17" y="3"/>
                    </a:lnTo>
                    <a:lnTo>
                      <a:pt x="8" y="8"/>
                    </a:lnTo>
                    <a:lnTo>
                      <a:pt x="2" y="17"/>
                    </a:lnTo>
                    <a:lnTo>
                      <a:pt x="0" y="28"/>
                    </a:lnTo>
                    <a:lnTo>
                      <a:pt x="2" y="38"/>
                    </a:lnTo>
                    <a:lnTo>
                      <a:pt x="8" y="47"/>
                    </a:lnTo>
                    <a:lnTo>
                      <a:pt x="17" y="54"/>
                    </a:lnTo>
                    <a:lnTo>
                      <a:pt x="28" y="56"/>
                    </a:lnTo>
                    <a:lnTo>
                      <a:pt x="38" y="54"/>
                    </a:lnTo>
                    <a:lnTo>
                      <a:pt x="47" y="47"/>
                    </a:lnTo>
                    <a:lnTo>
                      <a:pt x="54" y="38"/>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6" name="Freeform 93"/>
              <p:cNvSpPr>
                <a:spLocks/>
              </p:cNvSpPr>
              <p:nvPr/>
            </p:nvSpPr>
            <p:spPr bwMode="auto">
              <a:xfrm>
                <a:off x="3149600" y="5399088"/>
                <a:ext cx="88900" cy="88900"/>
              </a:xfrm>
              <a:custGeom>
                <a:avLst/>
                <a:gdLst>
                  <a:gd name="T0" fmla="*/ 56 w 56"/>
                  <a:gd name="T1" fmla="*/ 28 h 56"/>
                  <a:gd name="T2" fmla="*/ 54 w 56"/>
                  <a:gd name="T3" fmla="*/ 17 h 56"/>
                  <a:gd name="T4" fmla="*/ 48 w 56"/>
                  <a:gd name="T5" fmla="*/ 8 h 56"/>
                  <a:gd name="T6" fmla="*/ 39 w 56"/>
                  <a:gd name="T7" fmla="*/ 3 h 56"/>
                  <a:gd name="T8" fmla="*/ 28 w 56"/>
                  <a:gd name="T9" fmla="*/ 0 h 56"/>
                  <a:gd name="T10" fmla="*/ 18 w 56"/>
                  <a:gd name="T11" fmla="*/ 3 h 56"/>
                  <a:gd name="T12" fmla="*/ 9 w 56"/>
                  <a:gd name="T13" fmla="*/ 8 h 56"/>
                  <a:gd name="T14" fmla="*/ 2 w 56"/>
                  <a:gd name="T15" fmla="*/ 17 h 56"/>
                  <a:gd name="T16" fmla="*/ 0 w 56"/>
                  <a:gd name="T17" fmla="*/ 28 h 56"/>
                  <a:gd name="T18" fmla="*/ 2 w 56"/>
                  <a:gd name="T19" fmla="*/ 38 h 56"/>
                  <a:gd name="T20" fmla="*/ 9 w 56"/>
                  <a:gd name="T21" fmla="*/ 47 h 56"/>
                  <a:gd name="T22" fmla="*/ 18 w 56"/>
                  <a:gd name="T23" fmla="*/ 54 h 56"/>
                  <a:gd name="T24" fmla="*/ 28 w 56"/>
                  <a:gd name="T25" fmla="*/ 56 h 56"/>
                  <a:gd name="T26" fmla="*/ 39 w 56"/>
                  <a:gd name="T27" fmla="*/ 54 h 56"/>
                  <a:gd name="T28" fmla="*/ 48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8" y="8"/>
                    </a:lnTo>
                    <a:lnTo>
                      <a:pt x="39" y="3"/>
                    </a:lnTo>
                    <a:lnTo>
                      <a:pt x="28" y="0"/>
                    </a:lnTo>
                    <a:lnTo>
                      <a:pt x="18" y="3"/>
                    </a:lnTo>
                    <a:lnTo>
                      <a:pt x="9" y="8"/>
                    </a:lnTo>
                    <a:lnTo>
                      <a:pt x="2" y="17"/>
                    </a:lnTo>
                    <a:lnTo>
                      <a:pt x="0" y="28"/>
                    </a:lnTo>
                    <a:lnTo>
                      <a:pt x="2" y="38"/>
                    </a:lnTo>
                    <a:lnTo>
                      <a:pt x="9" y="47"/>
                    </a:lnTo>
                    <a:lnTo>
                      <a:pt x="18" y="54"/>
                    </a:lnTo>
                    <a:lnTo>
                      <a:pt x="28" y="56"/>
                    </a:lnTo>
                    <a:lnTo>
                      <a:pt x="39" y="54"/>
                    </a:lnTo>
                    <a:lnTo>
                      <a:pt x="48" y="47"/>
                    </a:lnTo>
                    <a:lnTo>
                      <a:pt x="54" y="38"/>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7" name="Freeform 94"/>
              <p:cNvSpPr>
                <a:spLocks/>
              </p:cNvSpPr>
              <p:nvPr/>
            </p:nvSpPr>
            <p:spPr bwMode="auto">
              <a:xfrm>
                <a:off x="3654425" y="5340351"/>
                <a:ext cx="88900" cy="88900"/>
              </a:xfrm>
              <a:custGeom>
                <a:avLst/>
                <a:gdLst>
                  <a:gd name="T0" fmla="*/ 56 w 56"/>
                  <a:gd name="T1" fmla="*/ 28 h 56"/>
                  <a:gd name="T2" fmla="*/ 54 w 56"/>
                  <a:gd name="T3" fmla="*/ 17 h 56"/>
                  <a:gd name="T4" fmla="*/ 48 w 56"/>
                  <a:gd name="T5" fmla="*/ 8 h 56"/>
                  <a:gd name="T6" fmla="*/ 40 w 56"/>
                  <a:gd name="T7" fmla="*/ 3 h 56"/>
                  <a:gd name="T8" fmla="*/ 28 w 56"/>
                  <a:gd name="T9" fmla="*/ 0 h 56"/>
                  <a:gd name="T10" fmla="*/ 18 w 56"/>
                  <a:gd name="T11" fmla="*/ 3 h 56"/>
                  <a:gd name="T12" fmla="*/ 8 w 56"/>
                  <a:gd name="T13" fmla="*/ 8 h 56"/>
                  <a:gd name="T14" fmla="*/ 3 w 56"/>
                  <a:gd name="T15" fmla="*/ 17 h 56"/>
                  <a:gd name="T16" fmla="*/ 0 w 56"/>
                  <a:gd name="T17" fmla="*/ 28 h 56"/>
                  <a:gd name="T18" fmla="*/ 3 w 56"/>
                  <a:gd name="T19" fmla="*/ 38 h 56"/>
                  <a:gd name="T20" fmla="*/ 8 w 56"/>
                  <a:gd name="T21" fmla="*/ 47 h 56"/>
                  <a:gd name="T22" fmla="*/ 18 w 56"/>
                  <a:gd name="T23" fmla="*/ 54 h 56"/>
                  <a:gd name="T24" fmla="*/ 28 w 56"/>
                  <a:gd name="T25" fmla="*/ 56 h 56"/>
                  <a:gd name="T26" fmla="*/ 40 w 56"/>
                  <a:gd name="T27" fmla="*/ 54 h 56"/>
                  <a:gd name="T28" fmla="*/ 48 w 56"/>
                  <a:gd name="T29" fmla="*/ 47 h 56"/>
                  <a:gd name="T30" fmla="*/ 54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7"/>
                    </a:lnTo>
                    <a:lnTo>
                      <a:pt x="48" y="8"/>
                    </a:lnTo>
                    <a:lnTo>
                      <a:pt x="40" y="3"/>
                    </a:lnTo>
                    <a:lnTo>
                      <a:pt x="28" y="0"/>
                    </a:lnTo>
                    <a:lnTo>
                      <a:pt x="18" y="3"/>
                    </a:lnTo>
                    <a:lnTo>
                      <a:pt x="8" y="8"/>
                    </a:lnTo>
                    <a:lnTo>
                      <a:pt x="3" y="17"/>
                    </a:lnTo>
                    <a:lnTo>
                      <a:pt x="0" y="28"/>
                    </a:lnTo>
                    <a:lnTo>
                      <a:pt x="3" y="38"/>
                    </a:lnTo>
                    <a:lnTo>
                      <a:pt x="8" y="47"/>
                    </a:lnTo>
                    <a:lnTo>
                      <a:pt x="18" y="54"/>
                    </a:lnTo>
                    <a:lnTo>
                      <a:pt x="28" y="56"/>
                    </a:lnTo>
                    <a:lnTo>
                      <a:pt x="40" y="54"/>
                    </a:lnTo>
                    <a:lnTo>
                      <a:pt x="48" y="47"/>
                    </a:lnTo>
                    <a:lnTo>
                      <a:pt x="54" y="3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8" name="Freeform 95"/>
              <p:cNvSpPr>
                <a:spLocks/>
              </p:cNvSpPr>
              <p:nvPr/>
            </p:nvSpPr>
            <p:spPr bwMode="auto">
              <a:xfrm>
                <a:off x="3925888" y="5340351"/>
                <a:ext cx="88900" cy="88900"/>
              </a:xfrm>
              <a:custGeom>
                <a:avLst/>
                <a:gdLst>
                  <a:gd name="T0" fmla="*/ 56 w 56"/>
                  <a:gd name="T1" fmla="*/ 28 h 56"/>
                  <a:gd name="T2" fmla="*/ 53 w 56"/>
                  <a:gd name="T3" fmla="*/ 17 h 56"/>
                  <a:gd name="T4" fmla="*/ 48 w 56"/>
                  <a:gd name="T5" fmla="*/ 8 h 56"/>
                  <a:gd name="T6" fmla="*/ 39 w 56"/>
                  <a:gd name="T7" fmla="*/ 3 h 56"/>
                  <a:gd name="T8" fmla="*/ 28 w 56"/>
                  <a:gd name="T9" fmla="*/ 0 h 56"/>
                  <a:gd name="T10" fmla="*/ 18 w 56"/>
                  <a:gd name="T11" fmla="*/ 3 h 56"/>
                  <a:gd name="T12" fmla="*/ 9 w 56"/>
                  <a:gd name="T13" fmla="*/ 8 h 56"/>
                  <a:gd name="T14" fmla="*/ 2 w 56"/>
                  <a:gd name="T15" fmla="*/ 17 h 56"/>
                  <a:gd name="T16" fmla="*/ 0 w 56"/>
                  <a:gd name="T17" fmla="*/ 28 h 56"/>
                  <a:gd name="T18" fmla="*/ 2 w 56"/>
                  <a:gd name="T19" fmla="*/ 38 h 56"/>
                  <a:gd name="T20" fmla="*/ 9 w 56"/>
                  <a:gd name="T21" fmla="*/ 47 h 56"/>
                  <a:gd name="T22" fmla="*/ 18 w 56"/>
                  <a:gd name="T23" fmla="*/ 54 h 56"/>
                  <a:gd name="T24" fmla="*/ 28 w 56"/>
                  <a:gd name="T25" fmla="*/ 56 h 56"/>
                  <a:gd name="T26" fmla="*/ 39 w 56"/>
                  <a:gd name="T27" fmla="*/ 54 h 56"/>
                  <a:gd name="T28" fmla="*/ 48 w 56"/>
                  <a:gd name="T29" fmla="*/ 47 h 56"/>
                  <a:gd name="T30" fmla="*/ 53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3" y="17"/>
                    </a:lnTo>
                    <a:lnTo>
                      <a:pt x="48" y="8"/>
                    </a:lnTo>
                    <a:lnTo>
                      <a:pt x="39" y="3"/>
                    </a:lnTo>
                    <a:lnTo>
                      <a:pt x="28" y="0"/>
                    </a:lnTo>
                    <a:lnTo>
                      <a:pt x="18" y="3"/>
                    </a:lnTo>
                    <a:lnTo>
                      <a:pt x="9" y="8"/>
                    </a:lnTo>
                    <a:lnTo>
                      <a:pt x="2" y="17"/>
                    </a:lnTo>
                    <a:lnTo>
                      <a:pt x="0" y="28"/>
                    </a:lnTo>
                    <a:lnTo>
                      <a:pt x="2" y="38"/>
                    </a:lnTo>
                    <a:lnTo>
                      <a:pt x="9" y="47"/>
                    </a:lnTo>
                    <a:lnTo>
                      <a:pt x="18" y="54"/>
                    </a:lnTo>
                    <a:lnTo>
                      <a:pt x="28" y="56"/>
                    </a:lnTo>
                    <a:lnTo>
                      <a:pt x="39" y="54"/>
                    </a:lnTo>
                    <a:lnTo>
                      <a:pt x="48" y="47"/>
                    </a:lnTo>
                    <a:lnTo>
                      <a:pt x="53" y="3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9" name="Freeform 96"/>
              <p:cNvSpPr>
                <a:spLocks/>
              </p:cNvSpPr>
              <p:nvPr/>
            </p:nvSpPr>
            <p:spPr bwMode="auto">
              <a:xfrm>
                <a:off x="4497388" y="5340351"/>
                <a:ext cx="88900" cy="88900"/>
              </a:xfrm>
              <a:custGeom>
                <a:avLst/>
                <a:gdLst>
                  <a:gd name="T0" fmla="*/ 56 w 56"/>
                  <a:gd name="T1" fmla="*/ 28 h 56"/>
                  <a:gd name="T2" fmla="*/ 54 w 56"/>
                  <a:gd name="T3" fmla="*/ 17 h 56"/>
                  <a:gd name="T4" fmla="*/ 47 w 56"/>
                  <a:gd name="T5" fmla="*/ 8 h 56"/>
                  <a:gd name="T6" fmla="*/ 38 w 56"/>
                  <a:gd name="T7" fmla="*/ 3 h 56"/>
                  <a:gd name="T8" fmla="*/ 28 w 56"/>
                  <a:gd name="T9" fmla="*/ 0 h 56"/>
                  <a:gd name="T10" fmla="*/ 17 w 56"/>
                  <a:gd name="T11" fmla="*/ 3 h 56"/>
                  <a:gd name="T12" fmla="*/ 8 w 56"/>
                  <a:gd name="T13" fmla="*/ 8 h 56"/>
                  <a:gd name="T14" fmla="*/ 3 w 56"/>
                  <a:gd name="T15" fmla="*/ 17 h 56"/>
                  <a:gd name="T16" fmla="*/ 0 w 56"/>
                  <a:gd name="T17" fmla="*/ 28 h 56"/>
                  <a:gd name="T18" fmla="*/ 3 w 56"/>
                  <a:gd name="T19" fmla="*/ 38 h 56"/>
                  <a:gd name="T20" fmla="*/ 8 w 56"/>
                  <a:gd name="T21" fmla="*/ 47 h 56"/>
                  <a:gd name="T22" fmla="*/ 17 w 56"/>
                  <a:gd name="T23" fmla="*/ 54 h 56"/>
                  <a:gd name="T24" fmla="*/ 28 w 56"/>
                  <a:gd name="T25" fmla="*/ 56 h 56"/>
                  <a:gd name="T26" fmla="*/ 38 w 56"/>
                  <a:gd name="T27" fmla="*/ 54 h 56"/>
                  <a:gd name="T28" fmla="*/ 47 w 56"/>
                  <a:gd name="T29" fmla="*/ 47 h 56"/>
                  <a:gd name="T30" fmla="*/ 54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7"/>
                    </a:lnTo>
                    <a:lnTo>
                      <a:pt x="47" y="8"/>
                    </a:lnTo>
                    <a:lnTo>
                      <a:pt x="38" y="3"/>
                    </a:lnTo>
                    <a:lnTo>
                      <a:pt x="28" y="0"/>
                    </a:lnTo>
                    <a:lnTo>
                      <a:pt x="17" y="3"/>
                    </a:lnTo>
                    <a:lnTo>
                      <a:pt x="8" y="8"/>
                    </a:lnTo>
                    <a:lnTo>
                      <a:pt x="3" y="17"/>
                    </a:lnTo>
                    <a:lnTo>
                      <a:pt x="0" y="28"/>
                    </a:lnTo>
                    <a:lnTo>
                      <a:pt x="3" y="38"/>
                    </a:lnTo>
                    <a:lnTo>
                      <a:pt x="8" y="47"/>
                    </a:lnTo>
                    <a:lnTo>
                      <a:pt x="17" y="54"/>
                    </a:lnTo>
                    <a:lnTo>
                      <a:pt x="28" y="56"/>
                    </a:lnTo>
                    <a:lnTo>
                      <a:pt x="38" y="54"/>
                    </a:lnTo>
                    <a:lnTo>
                      <a:pt x="47" y="47"/>
                    </a:lnTo>
                    <a:lnTo>
                      <a:pt x="54" y="3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0" name="Freeform 101"/>
              <p:cNvSpPr>
                <a:spLocks/>
              </p:cNvSpPr>
              <p:nvPr/>
            </p:nvSpPr>
            <p:spPr bwMode="auto">
              <a:xfrm>
                <a:off x="736600" y="4814888"/>
                <a:ext cx="88900" cy="87313"/>
              </a:xfrm>
              <a:custGeom>
                <a:avLst/>
                <a:gdLst>
                  <a:gd name="T0" fmla="*/ 56 w 56"/>
                  <a:gd name="T1" fmla="*/ 28 h 55"/>
                  <a:gd name="T2" fmla="*/ 55 w 56"/>
                  <a:gd name="T3" fmla="*/ 16 h 55"/>
                  <a:gd name="T4" fmla="*/ 48 w 56"/>
                  <a:gd name="T5" fmla="*/ 7 h 55"/>
                  <a:gd name="T6" fmla="*/ 39 w 56"/>
                  <a:gd name="T7" fmla="*/ 1 h 55"/>
                  <a:gd name="T8" fmla="*/ 28 w 56"/>
                  <a:gd name="T9" fmla="*/ 0 h 55"/>
                  <a:gd name="T10" fmla="*/ 18 w 56"/>
                  <a:gd name="T11" fmla="*/ 1 h 55"/>
                  <a:gd name="T12" fmla="*/ 9 w 56"/>
                  <a:gd name="T13" fmla="*/ 7 h 55"/>
                  <a:gd name="T14" fmla="*/ 2 w 56"/>
                  <a:gd name="T15" fmla="*/ 16 h 55"/>
                  <a:gd name="T16" fmla="*/ 0 w 56"/>
                  <a:gd name="T17" fmla="*/ 28 h 55"/>
                  <a:gd name="T18" fmla="*/ 2 w 56"/>
                  <a:gd name="T19" fmla="*/ 38 h 55"/>
                  <a:gd name="T20" fmla="*/ 9 w 56"/>
                  <a:gd name="T21" fmla="*/ 47 h 55"/>
                  <a:gd name="T22" fmla="*/ 18 w 56"/>
                  <a:gd name="T23" fmla="*/ 53 h 55"/>
                  <a:gd name="T24" fmla="*/ 28 w 56"/>
                  <a:gd name="T25" fmla="*/ 55 h 55"/>
                  <a:gd name="T26" fmla="*/ 39 w 56"/>
                  <a:gd name="T27" fmla="*/ 53 h 55"/>
                  <a:gd name="T28" fmla="*/ 48 w 56"/>
                  <a:gd name="T29" fmla="*/ 47 h 55"/>
                  <a:gd name="T30" fmla="*/ 55 w 56"/>
                  <a:gd name="T31" fmla="*/ 38 h 55"/>
                  <a:gd name="T32" fmla="*/ 56 w 56"/>
                  <a:gd name="T33"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5">
                    <a:moveTo>
                      <a:pt x="56" y="28"/>
                    </a:moveTo>
                    <a:lnTo>
                      <a:pt x="55" y="16"/>
                    </a:lnTo>
                    <a:lnTo>
                      <a:pt x="48" y="7"/>
                    </a:lnTo>
                    <a:lnTo>
                      <a:pt x="39" y="1"/>
                    </a:lnTo>
                    <a:lnTo>
                      <a:pt x="28" y="0"/>
                    </a:lnTo>
                    <a:lnTo>
                      <a:pt x="18" y="1"/>
                    </a:lnTo>
                    <a:lnTo>
                      <a:pt x="9" y="7"/>
                    </a:lnTo>
                    <a:lnTo>
                      <a:pt x="2" y="16"/>
                    </a:lnTo>
                    <a:lnTo>
                      <a:pt x="0" y="28"/>
                    </a:lnTo>
                    <a:lnTo>
                      <a:pt x="2" y="38"/>
                    </a:lnTo>
                    <a:lnTo>
                      <a:pt x="9" y="47"/>
                    </a:lnTo>
                    <a:lnTo>
                      <a:pt x="18" y="53"/>
                    </a:lnTo>
                    <a:lnTo>
                      <a:pt x="28" y="55"/>
                    </a:lnTo>
                    <a:lnTo>
                      <a:pt x="39" y="53"/>
                    </a:lnTo>
                    <a:lnTo>
                      <a:pt x="48" y="47"/>
                    </a:lnTo>
                    <a:lnTo>
                      <a:pt x="55" y="3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1" name="Freeform 102"/>
              <p:cNvSpPr>
                <a:spLocks/>
              </p:cNvSpPr>
              <p:nvPr/>
            </p:nvSpPr>
            <p:spPr bwMode="auto">
              <a:xfrm>
                <a:off x="844550" y="5038726"/>
                <a:ext cx="88900" cy="88900"/>
              </a:xfrm>
              <a:custGeom>
                <a:avLst/>
                <a:gdLst>
                  <a:gd name="T0" fmla="*/ 56 w 56"/>
                  <a:gd name="T1" fmla="*/ 28 h 56"/>
                  <a:gd name="T2" fmla="*/ 55 w 56"/>
                  <a:gd name="T3" fmla="*/ 17 h 56"/>
                  <a:gd name="T4" fmla="*/ 48 w 56"/>
                  <a:gd name="T5" fmla="*/ 8 h 56"/>
                  <a:gd name="T6" fmla="*/ 39 w 56"/>
                  <a:gd name="T7" fmla="*/ 1 h 56"/>
                  <a:gd name="T8" fmla="*/ 28 w 56"/>
                  <a:gd name="T9" fmla="*/ 0 h 56"/>
                  <a:gd name="T10" fmla="*/ 18 w 56"/>
                  <a:gd name="T11" fmla="*/ 1 h 56"/>
                  <a:gd name="T12" fmla="*/ 9 w 56"/>
                  <a:gd name="T13" fmla="*/ 8 h 56"/>
                  <a:gd name="T14" fmla="*/ 2 w 56"/>
                  <a:gd name="T15" fmla="*/ 17 h 56"/>
                  <a:gd name="T16" fmla="*/ 0 w 56"/>
                  <a:gd name="T17" fmla="*/ 28 h 56"/>
                  <a:gd name="T18" fmla="*/ 2 w 56"/>
                  <a:gd name="T19" fmla="*/ 38 h 56"/>
                  <a:gd name="T20" fmla="*/ 9 w 56"/>
                  <a:gd name="T21" fmla="*/ 47 h 56"/>
                  <a:gd name="T22" fmla="*/ 18 w 56"/>
                  <a:gd name="T23" fmla="*/ 54 h 56"/>
                  <a:gd name="T24" fmla="*/ 28 w 56"/>
                  <a:gd name="T25" fmla="*/ 56 h 56"/>
                  <a:gd name="T26" fmla="*/ 39 w 56"/>
                  <a:gd name="T27" fmla="*/ 54 h 56"/>
                  <a:gd name="T28" fmla="*/ 48 w 56"/>
                  <a:gd name="T29" fmla="*/ 47 h 56"/>
                  <a:gd name="T30" fmla="*/ 55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5" y="17"/>
                    </a:lnTo>
                    <a:lnTo>
                      <a:pt x="48" y="8"/>
                    </a:lnTo>
                    <a:lnTo>
                      <a:pt x="39" y="1"/>
                    </a:lnTo>
                    <a:lnTo>
                      <a:pt x="28" y="0"/>
                    </a:lnTo>
                    <a:lnTo>
                      <a:pt x="18" y="1"/>
                    </a:lnTo>
                    <a:lnTo>
                      <a:pt x="9" y="8"/>
                    </a:lnTo>
                    <a:lnTo>
                      <a:pt x="2" y="17"/>
                    </a:lnTo>
                    <a:lnTo>
                      <a:pt x="0" y="28"/>
                    </a:lnTo>
                    <a:lnTo>
                      <a:pt x="2" y="38"/>
                    </a:lnTo>
                    <a:lnTo>
                      <a:pt x="9" y="47"/>
                    </a:lnTo>
                    <a:lnTo>
                      <a:pt x="18" y="54"/>
                    </a:lnTo>
                    <a:lnTo>
                      <a:pt x="28" y="56"/>
                    </a:lnTo>
                    <a:lnTo>
                      <a:pt x="39" y="54"/>
                    </a:lnTo>
                    <a:lnTo>
                      <a:pt x="48" y="47"/>
                    </a:lnTo>
                    <a:lnTo>
                      <a:pt x="55" y="38"/>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2" name="Freeform 103"/>
              <p:cNvSpPr>
                <a:spLocks/>
              </p:cNvSpPr>
              <p:nvPr/>
            </p:nvSpPr>
            <p:spPr bwMode="auto">
              <a:xfrm>
                <a:off x="1093788" y="5348288"/>
                <a:ext cx="88900" cy="88900"/>
              </a:xfrm>
              <a:custGeom>
                <a:avLst/>
                <a:gdLst>
                  <a:gd name="T0" fmla="*/ 56 w 56"/>
                  <a:gd name="T1" fmla="*/ 28 h 56"/>
                  <a:gd name="T2" fmla="*/ 54 w 56"/>
                  <a:gd name="T3" fmla="*/ 18 h 56"/>
                  <a:gd name="T4" fmla="*/ 48 w 56"/>
                  <a:gd name="T5" fmla="*/ 9 h 56"/>
                  <a:gd name="T6" fmla="*/ 39 w 56"/>
                  <a:gd name="T7" fmla="*/ 2 h 56"/>
                  <a:gd name="T8" fmla="*/ 28 w 56"/>
                  <a:gd name="T9" fmla="*/ 0 h 56"/>
                  <a:gd name="T10" fmla="*/ 17 w 56"/>
                  <a:gd name="T11" fmla="*/ 2 h 56"/>
                  <a:gd name="T12" fmla="*/ 8 w 56"/>
                  <a:gd name="T13" fmla="*/ 9 h 56"/>
                  <a:gd name="T14" fmla="*/ 2 w 56"/>
                  <a:gd name="T15" fmla="*/ 18 h 56"/>
                  <a:gd name="T16" fmla="*/ 0 w 56"/>
                  <a:gd name="T17" fmla="*/ 28 h 56"/>
                  <a:gd name="T18" fmla="*/ 2 w 56"/>
                  <a:gd name="T19" fmla="*/ 39 h 56"/>
                  <a:gd name="T20" fmla="*/ 8 w 56"/>
                  <a:gd name="T21" fmla="*/ 48 h 56"/>
                  <a:gd name="T22" fmla="*/ 17 w 56"/>
                  <a:gd name="T23" fmla="*/ 55 h 56"/>
                  <a:gd name="T24" fmla="*/ 28 w 56"/>
                  <a:gd name="T25" fmla="*/ 56 h 56"/>
                  <a:gd name="T26" fmla="*/ 39 w 56"/>
                  <a:gd name="T27" fmla="*/ 55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8" y="9"/>
                    </a:lnTo>
                    <a:lnTo>
                      <a:pt x="39" y="2"/>
                    </a:lnTo>
                    <a:lnTo>
                      <a:pt x="28" y="0"/>
                    </a:lnTo>
                    <a:lnTo>
                      <a:pt x="17" y="2"/>
                    </a:lnTo>
                    <a:lnTo>
                      <a:pt x="8" y="9"/>
                    </a:lnTo>
                    <a:lnTo>
                      <a:pt x="2" y="18"/>
                    </a:lnTo>
                    <a:lnTo>
                      <a:pt x="0" y="28"/>
                    </a:lnTo>
                    <a:lnTo>
                      <a:pt x="2" y="39"/>
                    </a:lnTo>
                    <a:lnTo>
                      <a:pt x="8" y="48"/>
                    </a:lnTo>
                    <a:lnTo>
                      <a:pt x="17" y="55"/>
                    </a:lnTo>
                    <a:lnTo>
                      <a:pt x="28" y="56"/>
                    </a:lnTo>
                    <a:lnTo>
                      <a:pt x="39" y="55"/>
                    </a:lnTo>
                    <a:lnTo>
                      <a:pt x="48"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 name="Freeform 104"/>
              <p:cNvSpPr>
                <a:spLocks/>
              </p:cNvSpPr>
              <p:nvPr/>
            </p:nvSpPr>
            <p:spPr bwMode="auto">
              <a:xfrm>
                <a:off x="2055813" y="4818063"/>
                <a:ext cx="88900" cy="88900"/>
              </a:xfrm>
              <a:custGeom>
                <a:avLst/>
                <a:gdLst>
                  <a:gd name="T0" fmla="*/ 56 w 56"/>
                  <a:gd name="T1" fmla="*/ 28 h 56"/>
                  <a:gd name="T2" fmla="*/ 54 w 56"/>
                  <a:gd name="T3" fmla="*/ 17 h 56"/>
                  <a:gd name="T4" fmla="*/ 48 w 56"/>
                  <a:gd name="T5" fmla="*/ 8 h 56"/>
                  <a:gd name="T6" fmla="*/ 39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9 h 56"/>
                  <a:gd name="T20" fmla="*/ 8 w 56"/>
                  <a:gd name="T21" fmla="*/ 48 h 56"/>
                  <a:gd name="T22" fmla="*/ 17 w 56"/>
                  <a:gd name="T23" fmla="*/ 54 h 56"/>
                  <a:gd name="T24" fmla="*/ 28 w 56"/>
                  <a:gd name="T25" fmla="*/ 56 h 56"/>
                  <a:gd name="T26" fmla="*/ 39 w 56"/>
                  <a:gd name="T27" fmla="*/ 54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8" y="8"/>
                    </a:lnTo>
                    <a:lnTo>
                      <a:pt x="39" y="2"/>
                    </a:lnTo>
                    <a:lnTo>
                      <a:pt x="28" y="0"/>
                    </a:lnTo>
                    <a:lnTo>
                      <a:pt x="17" y="2"/>
                    </a:lnTo>
                    <a:lnTo>
                      <a:pt x="8" y="8"/>
                    </a:lnTo>
                    <a:lnTo>
                      <a:pt x="2" y="17"/>
                    </a:lnTo>
                    <a:lnTo>
                      <a:pt x="0" y="28"/>
                    </a:lnTo>
                    <a:lnTo>
                      <a:pt x="2" y="39"/>
                    </a:lnTo>
                    <a:lnTo>
                      <a:pt x="8" y="48"/>
                    </a:lnTo>
                    <a:lnTo>
                      <a:pt x="17" y="54"/>
                    </a:lnTo>
                    <a:lnTo>
                      <a:pt x="28" y="56"/>
                    </a:lnTo>
                    <a:lnTo>
                      <a:pt x="39" y="54"/>
                    </a:lnTo>
                    <a:lnTo>
                      <a:pt x="48"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 name="Freeform 105"/>
              <p:cNvSpPr>
                <a:spLocks/>
              </p:cNvSpPr>
              <p:nvPr/>
            </p:nvSpPr>
            <p:spPr bwMode="auto">
              <a:xfrm>
                <a:off x="2095500" y="5159376"/>
                <a:ext cx="88900" cy="88900"/>
              </a:xfrm>
              <a:custGeom>
                <a:avLst/>
                <a:gdLst>
                  <a:gd name="T0" fmla="*/ 56 w 56"/>
                  <a:gd name="T1" fmla="*/ 28 h 56"/>
                  <a:gd name="T2" fmla="*/ 54 w 56"/>
                  <a:gd name="T3" fmla="*/ 17 h 56"/>
                  <a:gd name="T4" fmla="*/ 47 w 56"/>
                  <a:gd name="T5" fmla="*/ 8 h 56"/>
                  <a:gd name="T6" fmla="*/ 38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9 h 56"/>
                  <a:gd name="T20" fmla="*/ 8 w 56"/>
                  <a:gd name="T21" fmla="*/ 48 h 56"/>
                  <a:gd name="T22" fmla="*/ 17 w 56"/>
                  <a:gd name="T23" fmla="*/ 54 h 56"/>
                  <a:gd name="T24" fmla="*/ 28 w 56"/>
                  <a:gd name="T25" fmla="*/ 56 h 56"/>
                  <a:gd name="T26" fmla="*/ 38 w 56"/>
                  <a:gd name="T27" fmla="*/ 54 h 56"/>
                  <a:gd name="T28" fmla="*/ 47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2"/>
                    </a:lnTo>
                    <a:lnTo>
                      <a:pt x="28" y="0"/>
                    </a:lnTo>
                    <a:lnTo>
                      <a:pt x="17" y="2"/>
                    </a:lnTo>
                    <a:lnTo>
                      <a:pt x="8" y="8"/>
                    </a:lnTo>
                    <a:lnTo>
                      <a:pt x="2" y="17"/>
                    </a:lnTo>
                    <a:lnTo>
                      <a:pt x="0" y="28"/>
                    </a:lnTo>
                    <a:lnTo>
                      <a:pt x="2" y="39"/>
                    </a:lnTo>
                    <a:lnTo>
                      <a:pt x="8" y="48"/>
                    </a:lnTo>
                    <a:lnTo>
                      <a:pt x="17" y="54"/>
                    </a:lnTo>
                    <a:lnTo>
                      <a:pt x="28" y="56"/>
                    </a:lnTo>
                    <a:lnTo>
                      <a:pt x="38" y="54"/>
                    </a:lnTo>
                    <a:lnTo>
                      <a:pt x="47"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5" name="Freeform 106"/>
              <p:cNvSpPr>
                <a:spLocks/>
              </p:cNvSpPr>
              <p:nvPr/>
            </p:nvSpPr>
            <p:spPr bwMode="auto">
              <a:xfrm>
                <a:off x="3378200" y="4818063"/>
                <a:ext cx="88900" cy="88900"/>
              </a:xfrm>
              <a:custGeom>
                <a:avLst/>
                <a:gdLst>
                  <a:gd name="T0" fmla="*/ 56 w 56"/>
                  <a:gd name="T1" fmla="*/ 28 h 56"/>
                  <a:gd name="T2" fmla="*/ 53 w 56"/>
                  <a:gd name="T3" fmla="*/ 17 h 56"/>
                  <a:gd name="T4" fmla="*/ 47 w 56"/>
                  <a:gd name="T5" fmla="*/ 8 h 56"/>
                  <a:gd name="T6" fmla="*/ 38 w 56"/>
                  <a:gd name="T7" fmla="*/ 2 h 56"/>
                  <a:gd name="T8" fmla="*/ 28 w 56"/>
                  <a:gd name="T9" fmla="*/ 0 h 56"/>
                  <a:gd name="T10" fmla="*/ 16 w 56"/>
                  <a:gd name="T11" fmla="*/ 2 h 56"/>
                  <a:gd name="T12" fmla="*/ 7 w 56"/>
                  <a:gd name="T13" fmla="*/ 8 h 56"/>
                  <a:gd name="T14" fmla="*/ 1 w 56"/>
                  <a:gd name="T15" fmla="*/ 17 h 56"/>
                  <a:gd name="T16" fmla="*/ 0 w 56"/>
                  <a:gd name="T17" fmla="*/ 28 h 56"/>
                  <a:gd name="T18" fmla="*/ 1 w 56"/>
                  <a:gd name="T19" fmla="*/ 39 h 56"/>
                  <a:gd name="T20" fmla="*/ 7 w 56"/>
                  <a:gd name="T21" fmla="*/ 48 h 56"/>
                  <a:gd name="T22" fmla="*/ 16 w 56"/>
                  <a:gd name="T23" fmla="*/ 54 h 56"/>
                  <a:gd name="T24" fmla="*/ 28 w 56"/>
                  <a:gd name="T25" fmla="*/ 56 h 56"/>
                  <a:gd name="T26" fmla="*/ 38 w 56"/>
                  <a:gd name="T27" fmla="*/ 54 h 56"/>
                  <a:gd name="T28" fmla="*/ 47 w 56"/>
                  <a:gd name="T29" fmla="*/ 48 h 56"/>
                  <a:gd name="T30" fmla="*/ 53 w 56"/>
                  <a:gd name="T31" fmla="*/ 39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3" y="17"/>
                    </a:lnTo>
                    <a:lnTo>
                      <a:pt x="47" y="8"/>
                    </a:lnTo>
                    <a:lnTo>
                      <a:pt x="38" y="2"/>
                    </a:lnTo>
                    <a:lnTo>
                      <a:pt x="28" y="0"/>
                    </a:lnTo>
                    <a:lnTo>
                      <a:pt x="16" y="2"/>
                    </a:lnTo>
                    <a:lnTo>
                      <a:pt x="7" y="8"/>
                    </a:lnTo>
                    <a:lnTo>
                      <a:pt x="1" y="17"/>
                    </a:lnTo>
                    <a:lnTo>
                      <a:pt x="0" y="28"/>
                    </a:lnTo>
                    <a:lnTo>
                      <a:pt x="1" y="39"/>
                    </a:lnTo>
                    <a:lnTo>
                      <a:pt x="7" y="48"/>
                    </a:lnTo>
                    <a:lnTo>
                      <a:pt x="16" y="54"/>
                    </a:lnTo>
                    <a:lnTo>
                      <a:pt x="28" y="56"/>
                    </a:lnTo>
                    <a:lnTo>
                      <a:pt x="38" y="54"/>
                    </a:lnTo>
                    <a:lnTo>
                      <a:pt x="47" y="48"/>
                    </a:lnTo>
                    <a:lnTo>
                      <a:pt x="53" y="39"/>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6" name="Freeform 107"/>
              <p:cNvSpPr>
                <a:spLocks/>
              </p:cNvSpPr>
              <p:nvPr/>
            </p:nvSpPr>
            <p:spPr bwMode="auto">
              <a:xfrm>
                <a:off x="3402013" y="4992688"/>
                <a:ext cx="88900" cy="88900"/>
              </a:xfrm>
              <a:custGeom>
                <a:avLst/>
                <a:gdLst>
                  <a:gd name="T0" fmla="*/ 56 w 56"/>
                  <a:gd name="T1" fmla="*/ 28 h 56"/>
                  <a:gd name="T2" fmla="*/ 54 w 56"/>
                  <a:gd name="T3" fmla="*/ 16 h 56"/>
                  <a:gd name="T4" fmla="*/ 48 w 56"/>
                  <a:gd name="T5" fmla="*/ 8 h 56"/>
                  <a:gd name="T6" fmla="*/ 39 w 56"/>
                  <a:gd name="T7" fmla="*/ 2 h 56"/>
                  <a:gd name="T8" fmla="*/ 28 w 56"/>
                  <a:gd name="T9" fmla="*/ 0 h 56"/>
                  <a:gd name="T10" fmla="*/ 18 w 56"/>
                  <a:gd name="T11" fmla="*/ 2 h 56"/>
                  <a:gd name="T12" fmla="*/ 9 w 56"/>
                  <a:gd name="T13" fmla="*/ 8 h 56"/>
                  <a:gd name="T14" fmla="*/ 2 w 56"/>
                  <a:gd name="T15" fmla="*/ 16 h 56"/>
                  <a:gd name="T16" fmla="*/ 0 w 56"/>
                  <a:gd name="T17" fmla="*/ 28 h 56"/>
                  <a:gd name="T18" fmla="*/ 2 w 56"/>
                  <a:gd name="T19" fmla="*/ 38 h 56"/>
                  <a:gd name="T20" fmla="*/ 9 w 56"/>
                  <a:gd name="T21" fmla="*/ 47 h 56"/>
                  <a:gd name="T22" fmla="*/ 18 w 56"/>
                  <a:gd name="T23" fmla="*/ 53 h 56"/>
                  <a:gd name="T24" fmla="*/ 28 w 56"/>
                  <a:gd name="T25" fmla="*/ 56 h 56"/>
                  <a:gd name="T26" fmla="*/ 39 w 56"/>
                  <a:gd name="T27" fmla="*/ 53 h 56"/>
                  <a:gd name="T28" fmla="*/ 48 w 56"/>
                  <a:gd name="T29" fmla="*/ 47 h 56"/>
                  <a:gd name="T30" fmla="*/ 54 w 56"/>
                  <a:gd name="T31" fmla="*/ 38 h 56"/>
                  <a:gd name="T32" fmla="*/ 56 w 56"/>
                  <a:gd name="T33"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56" y="28"/>
                    </a:moveTo>
                    <a:lnTo>
                      <a:pt x="54" y="16"/>
                    </a:lnTo>
                    <a:lnTo>
                      <a:pt x="48" y="8"/>
                    </a:lnTo>
                    <a:lnTo>
                      <a:pt x="39" y="2"/>
                    </a:lnTo>
                    <a:lnTo>
                      <a:pt x="28" y="0"/>
                    </a:lnTo>
                    <a:lnTo>
                      <a:pt x="18" y="2"/>
                    </a:lnTo>
                    <a:lnTo>
                      <a:pt x="9" y="8"/>
                    </a:lnTo>
                    <a:lnTo>
                      <a:pt x="2" y="16"/>
                    </a:lnTo>
                    <a:lnTo>
                      <a:pt x="0" y="28"/>
                    </a:lnTo>
                    <a:lnTo>
                      <a:pt x="2" y="38"/>
                    </a:lnTo>
                    <a:lnTo>
                      <a:pt x="9" y="47"/>
                    </a:lnTo>
                    <a:lnTo>
                      <a:pt x="18" y="53"/>
                    </a:lnTo>
                    <a:lnTo>
                      <a:pt x="28" y="56"/>
                    </a:lnTo>
                    <a:lnTo>
                      <a:pt x="39" y="53"/>
                    </a:lnTo>
                    <a:lnTo>
                      <a:pt x="48" y="47"/>
                    </a:lnTo>
                    <a:lnTo>
                      <a:pt x="54" y="3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9" name="Groupe 7251"/>
            <p:cNvGrpSpPr/>
            <p:nvPr/>
          </p:nvGrpSpPr>
          <p:grpSpPr>
            <a:xfrm>
              <a:off x="622300" y="3473451"/>
              <a:ext cx="2717800" cy="1123950"/>
              <a:chOff x="622300" y="3473451"/>
              <a:chExt cx="2717800" cy="1123950"/>
            </a:xfrm>
          </p:grpSpPr>
          <p:sp>
            <p:nvSpPr>
              <p:cNvPr id="59" name="Freeform 8"/>
              <p:cNvSpPr>
                <a:spLocks/>
              </p:cNvSpPr>
              <p:nvPr/>
            </p:nvSpPr>
            <p:spPr bwMode="auto">
              <a:xfrm>
                <a:off x="2025650" y="3473451"/>
                <a:ext cx="1314450" cy="1123950"/>
              </a:xfrm>
              <a:custGeom>
                <a:avLst/>
                <a:gdLst>
                  <a:gd name="T0" fmla="*/ 828 w 828"/>
                  <a:gd name="T1" fmla="*/ 708 h 708"/>
                  <a:gd name="T2" fmla="*/ 0 w 828"/>
                  <a:gd name="T3" fmla="*/ 708 h 708"/>
                  <a:gd name="T4" fmla="*/ 0 w 828"/>
                  <a:gd name="T5" fmla="*/ 0 h 708"/>
                </a:gdLst>
                <a:ahLst/>
                <a:cxnLst>
                  <a:cxn ang="0">
                    <a:pos x="T0" y="T1"/>
                  </a:cxn>
                  <a:cxn ang="0">
                    <a:pos x="T2" y="T3"/>
                  </a:cxn>
                  <a:cxn ang="0">
                    <a:pos x="T4" y="T5"/>
                  </a:cxn>
                </a:cxnLst>
                <a:rect l="0" t="0" r="r" b="b"/>
                <a:pathLst>
                  <a:path w="828" h="708">
                    <a:moveTo>
                      <a:pt x="828" y="708"/>
                    </a:moveTo>
                    <a:lnTo>
                      <a:pt x="0" y="70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11"/>
              <p:cNvSpPr>
                <a:spLocks noChangeShapeType="1"/>
              </p:cNvSpPr>
              <p:nvPr/>
            </p:nvSpPr>
            <p:spPr bwMode="auto">
              <a:xfrm flipV="1">
                <a:off x="692150" y="3473451"/>
                <a:ext cx="0" cy="1460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12"/>
              <p:cNvSpPr>
                <a:spLocks noChangeShapeType="1"/>
              </p:cNvSpPr>
              <p:nvPr/>
            </p:nvSpPr>
            <p:spPr bwMode="auto">
              <a:xfrm flipV="1">
                <a:off x="692150" y="3619501"/>
                <a:ext cx="0" cy="2857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13"/>
              <p:cNvSpPr>
                <a:spLocks noChangeShapeType="1"/>
              </p:cNvSpPr>
              <p:nvPr/>
            </p:nvSpPr>
            <p:spPr bwMode="auto">
              <a:xfrm flipV="1">
                <a:off x="692150" y="4184651"/>
                <a:ext cx="0" cy="2730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14"/>
              <p:cNvSpPr>
                <a:spLocks noChangeShapeType="1"/>
              </p:cNvSpPr>
              <p:nvPr/>
            </p:nvSpPr>
            <p:spPr bwMode="auto">
              <a:xfrm flipV="1">
                <a:off x="692150" y="3905251"/>
                <a:ext cx="0" cy="27940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15"/>
              <p:cNvSpPr>
                <a:spLocks noChangeShapeType="1"/>
              </p:cNvSpPr>
              <p:nvPr/>
            </p:nvSpPr>
            <p:spPr bwMode="auto">
              <a:xfrm>
                <a:off x="622300" y="445770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16"/>
              <p:cNvSpPr>
                <a:spLocks noChangeShapeType="1"/>
              </p:cNvSpPr>
              <p:nvPr/>
            </p:nvSpPr>
            <p:spPr bwMode="auto">
              <a:xfrm>
                <a:off x="622300" y="418465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17"/>
              <p:cNvSpPr>
                <a:spLocks noChangeShapeType="1"/>
              </p:cNvSpPr>
              <p:nvPr/>
            </p:nvSpPr>
            <p:spPr bwMode="auto">
              <a:xfrm>
                <a:off x="622300" y="390525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18"/>
              <p:cNvSpPr>
                <a:spLocks noChangeShapeType="1"/>
              </p:cNvSpPr>
              <p:nvPr/>
            </p:nvSpPr>
            <p:spPr bwMode="auto">
              <a:xfrm>
                <a:off x="622300" y="3619501"/>
                <a:ext cx="698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Freeform 27"/>
              <p:cNvSpPr>
                <a:spLocks/>
              </p:cNvSpPr>
              <p:nvPr/>
            </p:nvSpPr>
            <p:spPr bwMode="auto">
              <a:xfrm>
                <a:off x="692150" y="4457701"/>
                <a:ext cx="1328738" cy="139700"/>
              </a:xfrm>
              <a:custGeom>
                <a:avLst/>
                <a:gdLst>
                  <a:gd name="T0" fmla="*/ 837 w 837"/>
                  <a:gd name="T1" fmla="*/ 88 h 88"/>
                  <a:gd name="T2" fmla="*/ 0 w 837"/>
                  <a:gd name="T3" fmla="*/ 88 h 88"/>
                  <a:gd name="T4" fmla="*/ 0 w 837"/>
                  <a:gd name="T5" fmla="*/ 0 h 88"/>
                </a:gdLst>
                <a:ahLst/>
                <a:cxnLst>
                  <a:cxn ang="0">
                    <a:pos x="T0" y="T1"/>
                  </a:cxn>
                  <a:cxn ang="0">
                    <a:pos x="T2" y="T3"/>
                  </a:cxn>
                  <a:cxn ang="0">
                    <a:pos x="T4" y="T5"/>
                  </a:cxn>
                </a:cxnLst>
                <a:rect l="0" t="0" r="r" b="b"/>
                <a:pathLst>
                  <a:path w="837" h="88">
                    <a:moveTo>
                      <a:pt x="837" y="88"/>
                    </a:moveTo>
                    <a:lnTo>
                      <a:pt x="0" y="8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Freeform 50"/>
              <p:cNvSpPr>
                <a:spLocks/>
              </p:cNvSpPr>
              <p:nvPr/>
            </p:nvSpPr>
            <p:spPr bwMode="auto">
              <a:xfrm>
                <a:off x="2101850" y="3616326"/>
                <a:ext cx="601663" cy="361950"/>
              </a:xfrm>
              <a:custGeom>
                <a:avLst/>
                <a:gdLst>
                  <a:gd name="T0" fmla="*/ 379 w 379"/>
                  <a:gd name="T1" fmla="*/ 228 h 228"/>
                  <a:gd name="T2" fmla="*/ 236 w 379"/>
                  <a:gd name="T3" fmla="*/ 167 h 228"/>
                  <a:gd name="T4" fmla="*/ 57 w 379"/>
                  <a:gd name="T5" fmla="*/ 77 h 228"/>
                  <a:gd name="T6" fmla="*/ 0 w 379"/>
                  <a:gd name="T7" fmla="*/ 0 h 228"/>
                </a:gdLst>
                <a:ahLst/>
                <a:cxnLst>
                  <a:cxn ang="0">
                    <a:pos x="T0" y="T1"/>
                  </a:cxn>
                  <a:cxn ang="0">
                    <a:pos x="T2" y="T3"/>
                  </a:cxn>
                  <a:cxn ang="0">
                    <a:pos x="T4" y="T5"/>
                  </a:cxn>
                  <a:cxn ang="0">
                    <a:pos x="T6" y="T7"/>
                  </a:cxn>
                </a:cxnLst>
                <a:rect l="0" t="0" r="r" b="b"/>
                <a:pathLst>
                  <a:path w="379" h="228">
                    <a:moveTo>
                      <a:pt x="379" y="228"/>
                    </a:moveTo>
                    <a:lnTo>
                      <a:pt x="236" y="167"/>
                    </a:lnTo>
                    <a:lnTo>
                      <a:pt x="57" y="77"/>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Freeform 53"/>
              <p:cNvSpPr>
                <a:spLocks/>
              </p:cNvSpPr>
              <p:nvPr/>
            </p:nvSpPr>
            <p:spPr bwMode="auto">
              <a:xfrm>
                <a:off x="779463" y="3625851"/>
                <a:ext cx="669925" cy="525463"/>
              </a:xfrm>
              <a:custGeom>
                <a:avLst/>
                <a:gdLst>
                  <a:gd name="T0" fmla="*/ 422 w 422"/>
                  <a:gd name="T1" fmla="*/ 331 h 331"/>
                  <a:gd name="T2" fmla="*/ 195 w 422"/>
                  <a:gd name="T3" fmla="*/ 282 h 331"/>
                  <a:gd name="T4" fmla="*/ 36 w 422"/>
                  <a:gd name="T5" fmla="*/ 176 h 331"/>
                  <a:gd name="T6" fmla="*/ 0 w 422"/>
                  <a:gd name="T7" fmla="*/ 0 h 331"/>
                </a:gdLst>
                <a:ahLst/>
                <a:cxnLst>
                  <a:cxn ang="0">
                    <a:pos x="T0" y="T1"/>
                  </a:cxn>
                  <a:cxn ang="0">
                    <a:pos x="T2" y="T3"/>
                  </a:cxn>
                  <a:cxn ang="0">
                    <a:pos x="T4" y="T5"/>
                  </a:cxn>
                  <a:cxn ang="0">
                    <a:pos x="T6" y="T7"/>
                  </a:cxn>
                </a:cxnLst>
                <a:rect l="0" t="0" r="r" b="b"/>
                <a:pathLst>
                  <a:path w="422" h="331">
                    <a:moveTo>
                      <a:pt x="422" y="331"/>
                    </a:moveTo>
                    <a:lnTo>
                      <a:pt x="195" y="282"/>
                    </a:lnTo>
                    <a:lnTo>
                      <a:pt x="36" y="176"/>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Freeform 55"/>
              <p:cNvSpPr>
                <a:spLocks/>
              </p:cNvSpPr>
              <p:nvPr/>
            </p:nvSpPr>
            <p:spPr bwMode="auto">
              <a:xfrm>
                <a:off x="735013" y="3581401"/>
                <a:ext cx="88900" cy="88900"/>
              </a:xfrm>
              <a:custGeom>
                <a:avLst/>
                <a:gdLst>
                  <a:gd name="T0" fmla="*/ 56 w 56"/>
                  <a:gd name="T1" fmla="*/ 28 h 56"/>
                  <a:gd name="T2" fmla="*/ 53 w 56"/>
                  <a:gd name="T3" fmla="*/ 17 h 56"/>
                  <a:gd name="T4" fmla="*/ 48 w 56"/>
                  <a:gd name="T5" fmla="*/ 8 h 56"/>
                  <a:gd name="T6" fmla="*/ 39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9 h 56"/>
                  <a:gd name="T20" fmla="*/ 8 w 56"/>
                  <a:gd name="T21" fmla="*/ 48 h 56"/>
                  <a:gd name="T22" fmla="*/ 17 w 56"/>
                  <a:gd name="T23" fmla="*/ 54 h 56"/>
                  <a:gd name="T24" fmla="*/ 28 w 56"/>
                  <a:gd name="T25" fmla="*/ 56 h 56"/>
                  <a:gd name="T26" fmla="*/ 39 w 56"/>
                  <a:gd name="T27" fmla="*/ 54 h 56"/>
                  <a:gd name="T28" fmla="*/ 48 w 56"/>
                  <a:gd name="T29" fmla="*/ 48 h 56"/>
                  <a:gd name="T30" fmla="*/ 53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3" y="17"/>
                    </a:lnTo>
                    <a:lnTo>
                      <a:pt x="48" y="8"/>
                    </a:lnTo>
                    <a:lnTo>
                      <a:pt x="39" y="2"/>
                    </a:lnTo>
                    <a:lnTo>
                      <a:pt x="28" y="0"/>
                    </a:lnTo>
                    <a:lnTo>
                      <a:pt x="17" y="2"/>
                    </a:lnTo>
                    <a:lnTo>
                      <a:pt x="8" y="8"/>
                    </a:lnTo>
                    <a:lnTo>
                      <a:pt x="2" y="17"/>
                    </a:lnTo>
                    <a:lnTo>
                      <a:pt x="0" y="28"/>
                    </a:lnTo>
                    <a:lnTo>
                      <a:pt x="2" y="39"/>
                    </a:lnTo>
                    <a:lnTo>
                      <a:pt x="8" y="48"/>
                    </a:lnTo>
                    <a:lnTo>
                      <a:pt x="17" y="54"/>
                    </a:lnTo>
                    <a:lnTo>
                      <a:pt x="28" y="56"/>
                    </a:lnTo>
                    <a:lnTo>
                      <a:pt x="39" y="54"/>
                    </a:lnTo>
                    <a:lnTo>
                      <a:pt x="48" y="48"/>
                    </a:lnTo>
                    <a:lnTo>
                      <a:pt x="53"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2" name="Freeform 56"/>
              <p:cNvSpPr>
                <a:spLocks/>
              </p:cNvSpPr>
              <p:nvPr/>
            </p:nvSpPr>
            <p:spPr bwMode="auto">
              <a:xfrm>
                <a:off x="792163" y="3860801"/>
                <a:ext cx="88900" cy="88900"/>
              </a:xfrm>
              <a:custGeom>
                <a:avLst/>
                <a:gdLst>
                  <a:gd name="T0" fmla="*/ 56 w 56"/>
                  <a:gd name="T1" fmla="*/ 28 h 56"/>
                  <a:gd name="T2" fmla="*/ 53 w 56"/>
                  <a:gd name="T3" fmla="*/ 16 h 56"/>
                  <a:gd name="T4" fmla="*/ 47 w 56"/>
                  <a:gd name="T5" fmla="*/ 7 h 56"/>
                  <a:gd name="T6" fmla="*/ 38 w 56"/>
                  <a:gd name="T7" fmla="*/ 2 h 56"/>
                  <a:gd name="T8" fmla="*/ 28 w 56"/>
                  <a:gd name="T9" fmla="*/ 0 h 56"/>
                  <a:gd name="T10" fmla="*/ 16 w 56"/>
                  <a:gd name="T11" fmla="*/ 2 h 56"/>
                  <a:gd name="T12" fmla="*/ 7 w 56"/>
                  <a:gd name="T13" fmla="*/ 7 h 56"/>
                  <a:gd name="T14" fmla="*/ 2 w 56"/>
                  <a:gd name="T15" fmla="*/ 16 h 56"/>
                  <a:gd name="T16" fmla="*/ 0 w 56"/>
                  <a:gd name="T17" fmla="*/ 28 h 56"/>
                  <a:gd name="T18" fmla="*/ 2 w 56"/>
                  <a:gd name="T19" fmla="*/ 38 h 56"/>
                  <a:gd name="T20" fmla="*/ 7 w 56"/>
                  <a:gd name="T21" fmla="*/ 47 h 56"/>
                  <a:gd name="T22" fmla="*/ 16 w 56"/>
                  <a:gd name="T23" fmla="*/ 53 h 56"/>
                  <a:gd name="T24" fmla="*/ 28 w 56"/>
                  <a:gd name="T25" fmla="*/ 56 h 56"/>
                  <a:gd name="T26" fmla="*/ 38 w 56"/>
                  <a:gd name="T27" fmla="*/ 53 h 56"/>
                  <a:gd name="T28" fmla="*/ 47 w 56"/>
                  <a:gd name="T29" fmla="*/ 47 h 56"/>
                  <a:gd name="T30" fmla="*/ 53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3" y="16"/>
                    </a:lnTo>
                    <a:lnTo>
                      <a:pt x="47" y="7"/>
                    </a:lnTo>
                    <a:lnTo>
                      <a:pt x="38" y="2"/>
                    </a:lnTo>
                    <a:lnTo>
                      <a:pt x="28" y="0"/>
                    </a:lnTo>
                    <a:lnTo>
                      <a:pt x="16" y="2"/>
                    </a:lnTo>
                    <a:lnTo>
                      <a:pt x="7" y="7"/>
                    </a:lnTo>
                    <a:lnTo>
                      <a:pt x="2" y="16"/>
                    </a:lnTo>
                    <a:lnTo>
                      <a:pt x="0" y="28"/>
                    </a:lnTo>
                    <a:lnTo>
                      <a:pt x="2" y="38"/>
                    </a:lnTo>
                    <a:lnTo>
                      <a:pt x="7" y="47"/>
                    </a:lnTo>
                    <a:lnTo>
                      <a:pt x="16" y="53"/>
                    </a:lnTo>
                    <a:lnTo>
                      <a:pt x="28" y="56"/>
                    </a:lnTo>
                    <a:lnTo>
                      <a:pt x="38" y="53"/>
                    </a:lnTo>
                    <a:lnTo>
                      <a:pt x="47" y="47"/>
                    </a:lnTo>
                    <a:lnTo>
                      <a:pt x="53" y="38"/>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3" name="Freeform 57"/>
              <p:cNvSpPr>
                <a:spLocks/>
              </p:cNvSpPr>
              <p:nvPr/>
            </p:nvSpPr>
            <p:spPr bwMode="auto">
              <a:xfrm>
                <a:off x="1044575" y="4029076"/>
                <a:ext cx="88900" cy="88900"/>
              </a:xfrm>
              <a:custGeom>
                <a:avLst/>
                <a:gdLst>
                  <a:gd name="T0" fmla="*/ 56 w 56"/>
                  <a:gd name="T1" fmla="*/ 28 h 56"/>
                  <a:gd name="T2" fmla="*/ 53 w 56"/>
                  <a:gd name="T3" fmla="*/ 17 h 56"/>
                  <a:gd name="T4" fmla="*/ 47 w 56"/>
                  <a:gd name="T5" fmla="*/ 8 h 56"/>
                  <a:gd name="T6" fmla="*/ 38 w 56"/>
                  <a:gd name="T7" fmla="*/ 2 h 56"/>
                  <a:gd name="T8" fmla="*/ 28 w 56"/>
                  <a:gd name="T9" fmla="*/ 0 h 56"/>
                  <a:gd name="T10" fmla="*/ 16 w 56"/>
                  <a:gd name="T11" fmla="*/ 2 h 56"/>
                  <a:gd name="T12" fmla="*/ 7 w 56"/>
                  <a:gd name="T13" fmla="*/ 8 h 56"/>
                  <a:gd name="T14" fmla="*/ 2 w 56"/>
                  <a:gd name="T15" fmla="*/ 17 h 56"/>
                  <a:gd name="T16" fmla="*/ 0 w 56"/>
                  <a:gd name="T17" fmla="*/ 28 h 56"/>
                  <a:gd name="T18" fmla="*/ 2 w 56"/>
                  <a:gd name="T19" fmla="*/ 39 h 56"/>
                  <a:gd name="T20" fmla="*/ 7 w 56"/>
                  <a:gd name="T21" fmla="*/ 48 h 56"/>
                  <a:gd name="T22" fmla="*/ 16 w 56"/>
                  <a:gd name="T23" fmla="*/ 54 h 56"/>
                  <a:gd name="T24" fmla="*/ 28 w 56"/>
                  <a:gd name="T25" fmla="*/ 56 h 56"/>
                  <a:gd name="T26" fmla="*/ 38 w 56"/>
                  <a:gd name="T27" fmla="*/ 54 h 56"/>
                  <a:gd name="T28" fmla="*/ 47 w 56"/>
                  <a:gd name="T29" fmla="*/ 48 h 56"/>
                  <a:gd name="T30" fmla="*/ 53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3" y="17"/>
                    </a:lnTo>
                    <a:lnTo>
                      <a:pt x="47" y="8"/>
                    </a:lnTo>
                    <a:lnTo>
                      <a:pt x="38" y="2"/>
                    </a:lnTo>
                    <a:lnTo>
                      <a:pt x="28" y="0"/>
                    </a:lnTo>
                    <a:lnTo>
                      <a:pt x="16" y="2"/>
                    </a:lnTo>
                    <a:lnTo>
                      <a:pt x="7" y="8"/>
                    </a:lnTo>
                    <a:lnTo>
                      <a:pt x="2" y="17"/>
                    </a:lnTo>
                    <a:lnTo>
                      <a:pt x="0" y="28"/>
                    </a:lnTo>
                    <a:lnTo>
                      <a:pt x="2" y="39"/>
                    </a:lnTo>
                    <a:lnTo>
                      <a:pt x="7" y="48"/>
                    </a:lnTo>
                    <a:lnTo>
                      <a:pt x="16" y="54"/>
                    </a:lnTo>
                    <a:lnTo>
                      <a:pt x="28" y="56"/>
                    </a:lnTo>
                    <a:lnTo>
                      <a:pt x="38" y="54"/>
                    </a:lnTo>
                    <a:lnTo>
                      <a:pt x="47" y="48"/>
                    </a:lnTo>
                    <a:lnTo>
                      <a:pt x="53"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4" name="Freeform 58"/>
              <p:cNvSpPr>
                <a:spLocks/>
              </p:cNvSpPr>
              <p:nvPr/>
            </p:nvSpPr>
            <p:spPr bwMode="auto">
              <a:xfrm>
                <a:off x="1404938" y="4106863"/>
                <a:ext cx="88900" cy="88900"/>
              </a:xfrm>
              <a:custGeom>
                <a:avLst/>
                <a:gdLst>
                  <a:gd name="T0" fmla="*/ 56 w 56"/>
                  <a:gd name="T1" fmla="*/ 28 h 56"/>
                  <a:gd name="T2" fmla="*/ 54 w 56"/>
                  <a:gd name="T3" fmla="*/ 18 h 56"/>
                  <a:gd name="T4" fmla="*/ 48 w 56"/>
                  <a:gd name="T5" fmla="*/ 9 h 56"/>
                  <a:gd name="T6" fmla="*/ 39 w 56"/>
                  <a:gd name="T7" fmla="*/ 3 h 56"/>
                  <a:gd name="T8" fmla="*/ 28 w 56"/>
                  <a:gd name="T9" fmla="*/ 0 h 56"/>
                  <a:gd name="T10" fmla="*/ 17 w 56"/>
                  <a:gd name="T11" fmla="*/ 3 h 56"/>
                  <a:gd name="T12" fmla="*/ 8 w 56"/>
                  <a:gd name="T13" fmla="*/ 9 h 56"/>
                  <a:gd name="T14" fmla="*/ 2 w 56"/>
                  <a:gd name="T15" fmla="*/ 18 h 56"/>
                  <a:gd name="T16" fmla="*/ 0 w 56"/>
                  <a:gd name="T17" fmla="*/ 28 h 56"/>
                  <a:gd name="T18" fmla="*/ 2 w 56"/>
                  <a:gd name="T19" fmla="*/ 40 h 56"/>
                  <a:gd name="T20" fmla="*/ 8 w 56"/>
                  <a:gd name="T21" fmla="*/ 49 h 56"/>
                  <a:gd name="T22" fmla="*/ 17 w 56"/>
                  <a:gd name="T23" fmla="*/ 54 h 56"/>
                  <a:gd name="T24" fmla="*/ 28 w 56"/>
                  <a:gd name="T25" fmla="*/ 56 h 56"/>
                  <a:gd name="T26" fmla="*/ 39 w 56"/>
                  <a:gd name="T27" fmla="*/ 54 h 56"/>
                  <a:gd name="T28" fmla="*/ 48 w 56"/>
                  <a:gd name="T29" fmla="*/ 49 h 56"/>
                  <a:gd name="T30" fmla="*/ 54 w 56"/>
                  <a:gd name="T31" fmla="*/ 40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8" y="9"/>
                    </a:lnTo>
                    <a:lnTo>
                      <a:pt x="39" y="3"/>
                    </a:lnTo>
                    <a:lnTo>
                      <a:pt x="28" y="0"/>
                    </a:lnTo>
                    <a:lnTo>
                      <a:pt x="17" y="3"/>
                    </a:lnTo>
                    <a:lnTo>
                      <a:pt x="8" y="9"/>
                    </a:lnTo>
                    <a:lnTo>
                      <a:pt x="2" y="18"/>
                    </a:lnTo>
                    <a:lnTo>
                      <a:pt x="0" y="28"/>
                    </a:lnTo>
                    <a:lnTo>
                      <a:pt x="2" y="40"/>
                    </a:lnTo>
                    <a:lnTo>
                      <a:pt x="8" y="49"/>
                    </a:lnTo>
                    <a:lnTo>
                      <a:pt x="17" y="54"/>
                    </a:lnTo>
                    <a:lnTo>
                      <a:pt x="28" y="56"/>
                    </a:lnTo>
                    <a:lnTo>
                      <a:pt x="39" y="54"/>
                    </a:lnTo>
                    <a:lnTo>
                      <a:pt x="48" y="49"/>
                    </a:lnTo>
                    <a:lnTo>
                      <a:pt x="54" y="40"/>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5" name="Freeform 59"/>
              <p:cNvSpPr>
                <a:spLocks/>
              </p:cNvSpPr>
              <p:nvPr/>
            </p:nvSpPr>
            <p:spPr bwMode="auto">
              <a:xfrm>
                <a:off x="2057400" y="3571876"/>
                <a:ext cx="88900" cy="88900"/>
              </a:xfrm>
              <a:custGeom>
                <a:avLst/>
                <a:gdLst>
                  <a:gd name="T0" fmla="*/ 56 w 56"/>
                  <a:gd name="T1" fmla="*/ 28 h 56"/>
                  <a:gd name="T2" fmla="*/ 54 w 56"/>
                  <a:gd name="T3" fmla="*/ 18 h 56"/>
                  <a:gd name="T4" fmla="*/ 48 w 56"/>
                  <a:gd name="T5" fmla="*/ 9 h 56"/>
                  <a:gd name="T6" fmla="*/ 39 w 56"/>
                  <a:gd name="T7" fmla="*/ 2 h 56"/>
                  <a:gd name="T8" fmla="*/ 28 w 56"/>
                  <a:gd name="T9" fmla="*/ 0 h 56"/>
                  <a:gd name="T10" fmla="*/ 17 w 56"/>
                  <a:gd name="T11" fmla="*/ 2 h 56"/>
                  <a:gd name="T12" fmla="*/ 8 w 56"/>
                  <a:gd name="T13" fmla="*/ 9 h 56"/>
                  <a:gd name="T14" fmla="*/ 2 w 56"/>
                  <a:gd name="T15" fmla="*/ 18 h 56"/>
                  <a:gd name="T16" fmla="*/ 0 w 56"/>
                  <a:gd name="T17" fmla="*/ 28 h 56"/>
                  <a:gd name="T18" fmla="*/ 2 w 56"/>
                  <a:gd name="T19" fmla="*/ 39 h 56"/>
                  <a:gd name="T20" fmla="*/ 8 w 56"/>
                  <a:gd name="T21" fmla="*/ 48 h 56"/>
                  <a:gd name="T22" fmla="*/ 17 w 56"/>
                  <a:gd name="T23" fmla="*/ 54 h 56"/>
                  <a:gd name="T24" fmla="*/ 28 w 56"/>
                  <a:gd name="T25" fmla="*/ 56 h 56"/>
                  <a:gd name="T26" fmla="*/ 39 w 56"/>
                  <a:gd name="T27" fmla="*/ 54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8" y="9"/>
                    </a:lnTo>
                    <a:lnTo>
                      <a:pt x="39" y="2"/>
                    </a:lnTo>
                    <a:lnTo>
                      <a:pt x="28" y="0"/>
                    </a:lnTo>
                    <a:lnTo>
                      <a:pt x="17" y="2"/>
                    </a:lnTo>
                    <a:lnTo>
                      <a:pt x="8" y="9"/>
                    </a:lnTo>
                    <a:lnTo>
                      <a:pt x="2" y="18"/>
                    </a:lnTo>
                    <a:lnTo>
                      <a:pt x="0" y="28"/>
                    </a:lnTo>
                    <a:lnTo>
                      <a:pt x="2" y="39"/>
                    </a:lnTo>
                    <a:lnTo>
                      <a:pt x="8" y="48"/>
                    </a:lnTo>
                    <a:lnTo>
                      <a:pt x="17" y="54"/>
                    </a:lnTo>
                    <a:lnTo>
                      <a:pt x="28" y="56"/>
                    </a:lnTo>
                    <a:lnTo>
                      <a:pt x="39" y="54"/>
                    </a:lnTo>
                    <a:lnTo>
                      <a:pt x="48"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6" name="Freeform 60"/>
              <p:cNvSpPr>
                <a:spLocks/>
              </p:cNvSpPr>
              <p:nvPr/>
            </p:nvSpPr>
            <p:spPr bwMode="auto">
              <a:xfrm>
                <a:off x="2147888" y="3694113"/>
                <a:ext cx="88900" cy="88900"/>
              </a:xfrm>
              <a:custGeom>
                <a:avLst/>
                <a:gdLst>
                  <a:gd name="T0" fmla="*/ 56 w 56"/>
                  <a:gd name="T1" fmla="*/ 28 h 56"/>
                  <a:gd name="T2" fmla="*/ 54 w 56"/>
                  <a:gd name="T3" fmla="*/ 17 h 56"/>
                  <a:gd name="T4" fmla="*/ 49 w 56"/>
                  <a:gd name="T5" fmla="*/ 8 h 56"/>
                  <a:gd name="T6" fmla="*/ 40 w 56"/>
                  <a:gd name="T7" fmla="*/ 3 h 56"/>
                  <a:gd name="T8" fmla="*/ 28 w 56"/>
                  <a:gd name="T9" fmla="*/ 0 h 56"/>
                  <a:gd name="T10" fmla="*/ 18 w 56"/>
                  <a:gd name="T11" fmla="*/ 3 h 56"/>
                  <a:gd name="T12" fmla="*/ 9 w 56"/>
                  <a:gd name="T13" fmla="*/ 8 h 56"/>
                  <a:gd name="T14" fmla="*/ 3 w 56"/>
                  <a:gd name="T15" fmla="*/ 17 h 56"/>
                  <a:gd name="T16" fmla="*/ 0 w 56"/>
                  <a:gd name="T17" fmla="*/ 28 h 56"/>
                  <a:gd name="T18" fmla="*/ 3 w 56"/>
                  <a:gd name="T19" fmla="*/ 39 h 56"/>
                  <a:gd name="T20" fmla="*/ 9 w 56"/>
                  <a:gd name="T21" fmla="*/ 48 h 56"/>
                  <a:gd name="T22" fmla="*/ 18 w 56"/>
                  <a:gd name="T23" fmla="*/ 54 h 56"/>
                  <a:gd name="T24" fmla="*/ 28 w 56"/>
                  <a:gd name="T25" fmla="*/ 56 h 56"/>
                  <a:gd name="T26" fmla="*/ 40 w 56"/>
                  <a:gd name="T27" fmla="*/ 54 h 56"/>
                  <a:gd name="T28" fmla="*/ 49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9" y="8"/>
                    </a:lnTo>
                    <a:lnTo>
                      <a:pt x="40" y="3"/>
                    </a:lnTo>
                    <a:lnTo>
                      <a:pt x="28" y="0"/>
                    </a:lnTo>
                    <a:lnTo>
                      <a:pt x="18" y="3"/>
                    </a:lnTo>
                    <a:lnTo>
                      <a:pt x="9" y="8"/>
                    </a:lnTo>
                    <a:lnTo>
                      <a:pt x="3" y="17"/>
                    </a:lnTo>
                    <a:lnTo>
                      <a:pt x="0" y="28"/>
                    </a:lnTo>
                    <a:lnTo>
                      <a:pt x="3" y="39"/>
                    </a:lnTo>
                    <a:lnTo>
                      <a:pt x="9" y="48"/>
                    </a:lnTo>
                    <a:lnTo>
                      <a:pt x="18" y="54"/>
                    </a:lnTo>
                    <a:lnTo>
                      <a:pt x="28" y="56"/>
                    </a:lnTo>
                    <a:lnTo>
                      <a:pt x="40" y="54"/>
                    </a:lnTo>
                    <a:lnTo>
                      <a:pt x="49"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7" name="Freeform 61"/>
              <p:cNvSpPr>
                <a:spLocks/>
              </p:cNvSpPr>
              <p:nvPr/>
            </p:nvSpPr>
            <p:spPr bwMode="auto">
              <a:xfrm>
                <a:off x="2432050" y="3836988"/>
                <a:ext cx="88900" cy="88900"/>
              </a:xfrm>
              <a:custGeom>
                <a:avLst/>
                <a:gdLst>
                  <a:gd name="T0" fmla="*/ 56 w 56"/>
                  <a:gd name="T1" fmla="*/ 28 h 56"/>
                  <a:gd name="T2" fmla="*/ 54 w 56"/>
                  <a:gd name="T3" fmla="*/ 18 h 56"/>
                  <a:gd name="T4" fmla="*/ 48 w 56"/>
                  <a:gd name="T5" fmla="*/ 9 h 56"/>
                  <a:gd name="T6" fmla="*/ 39 w 56"/>
                  <a:gd name="T7" fmla="*/ 2 h 56"/>
                  <a:gd name="T8" fmla="*/ 28 w 56"/>
                  <a:gd name="T9" fmla="*/ 0 h 56"/>
                  <a:gd name="T10" fmla="*/ 17 w 56"/>
                  <a:gd name="T11" fmla="*/ 2 h 56"/>
                  <a:gd name="T12" fmla="*/ 8 w 56"/>
                  <a:gd name="T13" fmla="*/ 9 h 56"/>
                  <a:gd name="T14" fmla="*/ 2 w 56"/>
                  <a:gd name="T15" fmla="*/ 18 h 56"/>
                  <a:gd name="T16" fmla="*/ 0 w 56"/>
                  <a:gd name="T17" fmla="*/ 28 h 56"/>
                  <a:gd name="T18" fmla="*/ 2 w 56"/>
                  <a:gd name="T19" fmla="*/ 39 h 56"/>
                  <a:gd name="T20" fmla="*/ 8 w 56"/>
                  <a:gd name="T21" fmla="*/ 48 h 56"/>
                  <a:gd name="T22" fmla="*/ 17 w 56"/>
                  <a:gd name="T23" fmla="*/ 55 h 56"/>
                  <a:gd name="T24" fmla="*/ 28 w 56"/>
                  <a:gd name="T25" fmla="*/ 56 h 56"/>
                  <a:gd name="T26" fmla="*/ 39 w 56"/>
                  <a:gd name="T27" fmla="*/ 55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8" y="9"/>
                    </a:lnTo>
                    <a:lnTo>
                      <a:pt x="39" y="2"/>
                    </a:lnTo>
                    <a:lnTo>
                      <a:pt x="28" y="0"/>
                    </a:lnTo>
                    <a:lnTo>
                      <a:pt x="17" y="2"/>
                    </a:lnTo>
                    <a:lnTo>
                      <a:pt x="8" y="9"/>
                    </a:lnTo>
                    <a:lnTo>
                      <a:pt x="2" y="18"/>
                    </a:lnTo>
                    <a:lnTo>
                      <a:pt x="0" y="28"/>
                    </a:lnTo>
                    <a:lnTo>
                      <a:pt x="2" y="39"/>
                    </a:lnTo>
                    <a:lnTo>
                      <a:pt x="8" y="48"/>
                    </a:lnTo>
                    <a:lnTo>
                      <a:pt x="17" y="55"/>
                    </a:lnTo>
                    <a:lnTo>
                      <a:pt x="28" y="56"/>
                    </a:lnTo>
                    <a:lnTo>
                      <a:pt x="39" y="55"/>
                    </a:lnTo>
                    <a:lnTo>
                      <a:pt x="48"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8" name="Freeform 62"/>
              <p:cNvSpPr>
                <a:spLocks/>
              </p:cNvSpPr>
              <p:nvPr/>
            </p:nvSpPr>
            <p:spPr bwMode="auto">
              <a:xfrm>
                <a:off x="2659063" y="3933826"/>
                <a:ext cx="88900" cy="88900"/>
              </a:xfrm>
              <a:custGeom>
                <a:avLst/>
                <a:gdLst>
                  <a:gd name="T0" fmla="*/ 56 w 56"/>
                  <a:gd name="T1" fmla="*/ 28 h 56"/>
                  <a:gd name="T2" fmla="*/ 54 w 56"/>
                  <a:gd name="T3" fmla="*/ 18 h 56"/>
                  <a:gd name="T4" fmla="*/ 47 w 56"/>
                  <a:gd name="T5" fmla="*/ 9 h 56"/>
                  <a:gd name="T6" fmla="*/ 38 w 56"/>
                  <a:gd name="T7" fmla="*/ 2 h 56"/>
                  <a:gd name="T8" fmla="*/ 28 w 56"/>
                  <a:gd name="T9" fmla="*/ 0 h 56"/>
                  <a:gd name="T10" fmla="*/ 17 w 56"/>
                  <a:gd name="T11" fmla="*/ 2 h 56"/>
                  <a:gd name="T12" fmla="*/ 8 w 56"/>
                  <a:gd name="T13" fmla="*/ 9 h 56"/>
                  <a:gd name="T14" fmla="*/ 2 w 56"/>
                  <a:gd name="T15" fmla="*/ 18 h 56"/>
                  <a:gd name="T16" fmla="*/ 0 w 56"/>
                  <a:gd name="T17" fmla="*/ 28 h 56"/>
                  <a:gd name="T18" fmla="*/ 2 w 56"/>
                  <a:gd name="T19" fmla="*/ 39 h 56"/>
                  <a:gd name="T20" fmla="*/ 8 w 56"/>
                  <a:gd name="T21" fmla="*/ 48 h 56"/>
                  <a:gd name="T22" fmla="*/ 17 w 56"/>
                  <a:gd name="T23" fmla="*/ 53 h 56"/>
                  <a:gd name="T24" fmla="*/ 28 w 56"/>
                  <a:gd name="T25" fmla="*/ 56 h 56"/>
                  <a:gd name="T26" fmla="*/ 38 w 56"/>
                  <a:gd name="T27" fmla="*/ 53 h 56"/>
                  <a:gd name="T28" fmla="*/ 47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7" y="9"/>
                    </a:lnTo>
                    <a:lnTo>
                      <a:pt x="38" y="2"/>
                    </a:lnTo>
                    <a:lnTo>
                      <a:pt x="28" y="0"/>
                    </a:lnTo>
                    <a:lnTo>
                      <a:pt x="17" y="2"/>
                    </a:lnTo>
                    <a:lnTo>
                      <a:pt x="8" y="9"/>
                    </a:lnTo>
                    <a:lnTo>
                      <a:pt x="2" y="18"/>
                    </a:lnTo>
                    <a:lnTo>
                      <a:pt x="0" y="28"/>
                    </a:lnTo>
                    <a:lnTo>
                      <a:pt x="2" y="39"/>
                    </a:lnTo>
                    <a:lnTo>
                      <a:pt x="8" y="48"/>
                    </a:lnTo>
                    <a:lnTo>
                      <a:pt x="17" y="53"/>
                    </a:lnTo>
                    <a:lnTo>
                      <a:pt x="28" y="56"/>
                    </a:lnTo>
                    <a:lnTo>
                      <a:pt x="38" y="53"/>
                    </a:lnTo>
                    <a:lnTo>
                      <a:pt x="47" y="48"/>
                    </a:lnTo>
                    <a:lnTo>
                      <a:pt x="54" y="39"/>
                    </a:lnTo>
                    <a:lnTo>
                      <a:pt x="56" y="28"/>
                    </a:lnTo>
                    <a:lnTo>
                      <a:pt x="56" y="2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9" name="Freeform 78"/>
              <p:cNvSpPr>
                <a:spLocks/>
              </p:cNvSpPr>
              <p:nvPr/>
            </p:nvSpPr>
            <p:spPr bwMode="auto">
              <a:xfrm>
                <a:off x="2098675" y="3575051"/>
                <a:ext cx="608013" cy="168275"/>
              </a:xfrm>
              <a:custGeom>
                <a:avLst/>
                <a:gdLst>
                  <a:gd name="T0" fmla="*/ 383 w 383"/>
                  <a:gd name="T1" fmla="*/ 106 h 106"/>
                  <a:gd name="T2" fmla="*/ 233 w 383"/>
                  <a:gd name="T3" fmla="*/ 73 h 106"/>
                  <a:gd name="T4" fmla="*/ 65 w 383"/>
                  <a:gd name="T5" fmla="*/ 0 h 106"/>
                  <a:gd name="T6" fmla="*/ 0 w 383"/>
                  <a:gd name="T7" fmla="*/ 29 h 106"/>
                </a:gdLst>
                <a:ahLst/>
                <a:cxnLst>
                  <a:cxn ang="0">
                    <a:pos x="T0" y="T1"/>
                  </a:cxn>
                  <a:cxn ang="0">
                    <a:pos x="T2" y="T3"/>
                  </a:cxn>
                  <a:cxn ang="0">
                    <a:pos x="T4" y="T5"/>
                  </a:cxn>
                  <a:cxn ang="0">
                    <a:pos x="T6" y="T7"/>
                  </a:cxn>
                </a:cxnLst>
                <a:rect l="0" t="0" r="r" b="b"/>
                <a:pathLst>
                  <a:path w="383" h="106">
                    <a:moveTo>
                      <a:pt x="383" y="106"/>
                    </a:moveTo>
                    <a:lnTo>
                      <a:pt x="233" y="73"/>
                    </a:lnTo>
                    <a:lnTo>
                      <a:pt x="65" y="0"/>
                    </a:lnTo>
                    <a:lnTo>
                      <a:pt x="0" y="29"/>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Freeform 81"/>
              <p:cNvSpPr>
                <a:spLocks/>
              </p:cNvSpPr>
              <p:nvPr/>
            </p:nvSpPr>
            <p:spPr bwMode="auto">
              <a:xfrm>
                <a:off x="787400" y="3616326"/>
                <a:ext cx="661988" cy="171450"/>
              </a:xfrm>
              <a:custGeom>
                <a:avLst/>
                <a:gdLst>
                  <a:gd name="T0" fmla="*/ 417 w 417"/>
                  <a:gd name="T1" fmla="*/ 108 h 108"/>
                  <a:gd name="T2" fmla="*/ 191 w 417"/>
                  <a:gd name="T3" fmla="*/ 108 h 108"/>
                  <a:gd name="T4" fmla="*/ 35 w 417"/>
                  <a:gd name="T5" fmla="*/ 55 h 108"/>
                  <a:gd name="T6" fmla="*/ 0 w 417"/>
                  <a:gd name="T7" fmla="*/ 0 h 108"/>
                </a:gdLst>
                <a:ahLst/>
                <a:cxnLst>
                  <a:cxn ang="0">
                    <a:pos x="T0" y="T1"/>
                  </a:cxn>
                  <a:cxn ang="0">
                    <a:pos x="T2" y="T3"/>
                  </a:cxn>
                  <a:cxn ang="0">
                    <a:pos x="T4" y="T5"/>
                  </a:cxn>
                  <a:cxn ang="0">
                    <a:pos x="T6" y="T7"/>
                  </a:cxn>
                </a:cxnLst>
                <a:rect l="0" t="0" r="r" b="b"/>
                <a:pathLst>
                  <a:path w="417" h="108">
                    <a:moveTo>
                      <a:pt x="417" y="108"/>
                    </a:moveTo>
                    <a:lnTo>
                      <a:pt x="191" y="108"/>
                    </a:lnTo>
                    <a:lnTo>
                      <a:pt x="35" y="55"/>
                    </a:lnTo>
                    <a:lnTo>
                      <a:pt x="0" y="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Freeform 86"/>
              <p:cNvSpPr>
                <a:spLocks/>
              </p:cNvSpPr>
              <p:nvPr/>
            </p:nvSpPr>
            <p:spPr bwMode="auto">
              <a:xfrm>
                <a:off x="1046163" y="3743326"/>
                <a:ext cx="88900" cy="88900"/>
              </a:xfrm>
              <a:custGeom>
                <a:avLst/>
                <a:gdLst>
                  <a:gd name="T0" fmla="*/ 56 w 56"/>
                  <a:gd name="T1" fmla="*/ 28 h 56"/>
                  <a:gd name="T2" fmla="*/ 54 w 56"/>
                  <a:gd name="T3" fmla="*/ 17 h 56"/>
                  <a:gd name="T4" fmla="*/ 48 w 56"/>
                  <a:gd name="T5" fmla="*/ 8 h 56"/>
                  <a:gd name="T6" fmla="*/ 39 w 56"/>
                  <a:gd name="T7" fmla="*/ 1 h 56"/>
                  <a:gd name="T8" fmla="*/ 28 w 56"/>
                  <a:gd name="T9" fmla="*/ 0 h 56"/>
                  <a:gd name="T10" fmla="*/ 17 w 56"/>
                  <a:gd name="T11" fmla="*/ 1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3 h 56"/>
                  <a:gd name="T24" fmla="*/ 28 w 56"/>
                  <a:gd name="T25" fmla="*/ 56 h 56"/>
                  <a:gd name="T26" fmla="*/ 39 w 56"/>
                  <a:gd name="T27" fmla="*/ 53 h 56"/>
                  <a:gd name="T28" fmla="*/ 48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8" y="8"/>
                    </a:lnTo>
                    <a:lnTo>
                      <a:pt x="39" y="1"/>
                    </a:lnTo>
                    <a:lnTo>
                      <a:pt x="28" y="0"/>
                    </a:lnTo>
                    <a:lnTo>
                      <a:pt x="17" y="1"/>
                    </a:lnTo>
                    <a:lnTo>
                      <a:pt x="8" y="8"/>
                    </a:lnTo>
                    <a:lnTo>
                      <a:pt x="2" y="17"/>
                    </a:lnTo>
                    <a:lnTo>
                      <a:pt x="0" y="28"/>
                    </a:lnTo>
                    <a:lnTo>
                      <a:pt x="2" y="38"/>
                    </a:lnTo>
                    <a:lnTo>
                      <a:pt x="8" y="47"/>
                    </a:lnTo>
                    <a:lnTo>
                      <a:pt x="17" y="53"/>
                    </a:lnTo>
                    <a:lnTo>
                      <a:pt x="28" y="56"/>
                    </a:lnTo>
                    <a:lnTo>
                      <a:pt x="39" y="53"/>
                    </a:lnTo>
                    <a:lnTo>
                      <a:pt x="48" y="47"/>
                    </a:lnTo>
                    <a:lnTo>
                      <a:pt x="54" y="38"/>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2" name="Freeform 87"/>
              <p:cNvSpPr>
                <a:spLocks/>
              </p:cNvSpPr>
              <p:nvPr/>
            </p:nvSpPr>
            <p:spPr bwMode="auto">
              <a:xfrm>
                <a:off x="1404938" y="3743326"/>
                <a:ext cx="88900" cy="88900"/>
              </a:xfrm>
              <a:custGeom>
                <a:avLst/>
                <a:gdLst>
                  <a:gd name="T0" fmla="*/ 56 w 56"/>
                  <a:gd name="T1" fmla="*/ 28 h 56"/>
                  <a:gd name="T2" fmla="*/ 54 w 56"/>
                  <a:gd name="T3" fmla="*/ 17 h 56"/>
                  <a:gd name="T4" fmla="*/ 48 w 56"/>
                  <a:gd name="T5" fmla="*/ 8 h 56"/>
                  <a:gd name="T6" fmla="*/ 39 w 56"/>
                  <a:gd name="T7" fmla="*/ 1 h 56"/>
                  <a:gd name="T8" fmla="*/ 28 w 56"/>
                  <a:gd name="T9" fmla="*/ 0 h 56"/>
                  <a:gd name="T10" fmla="*/ 17 w 56"/>
                  <a:gd name="T11" fmla="*/ 1 h 56"/>
                  <a:gd name="T12" fmla="*/ 8 w 56"/>
                  <a:gd name="T13" fmla="*/ 8 h 56"/>
                  <a:gd name="T14" fmla="*/ 2 w 56"/>
                  <a:gd name="T15" fmla="*/ 17 h 56"/>
                  <a:gd name="T16" fmla="*/ 0 w 56"/>
                  <a:gd name="T17" fmla="*/ 28 h 56"/>
                  <a:gd name="T18" fmla="*/ 2 w 56"/>
                  <a:gd name="T19" fmla="*/ 38 h 56"/>
                  <a:gd name="T20" fmla="*/ 8 w 56"/>
                  <a:gd name="T21" fmla="*/ 47 h 56"/>
                  <a:gd name="T22" fmla="*/ 17 w 56"/>
                  <a:gd name="T23" fmla="*/ 53 h 56"/>
                  <a:gd name="T24" fmla="*/ 28 w 56"/>
                  <a:gd name="T25" fmla="*/ 56 h 56"/>
                  <a:gd name="T26" fmla="*/ 39 w 56"/>
                  <a:gd name="T27" fmla="*/ 53 h 56"/>
                  <a:gd name="T28" fmla="*/ 48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8" y="8"/>
                    </a:lnTo>
                    <a:lnTo>
                      <a:pt x="39" y="1"/>
                    </a:lnTo>
                    <a:lnTo>
                      <a:pt x="28" y="0"/>
                    </a:lnTo>
                    <a:lnTo>
                      <a:pt x="17" y="1"/>
                    </a:lnTo>
                    <a:lnTo>
                      <a:pt x="8" y="8"/>
                    </a:lnTo>
                    <a:lnTo>
                      <a:pt x="2" y="17"/>
                    </a:lnTo>
                    <a:lnTo>
                      <a:pt x="0" y="28"/>
                    </a:lnTo>
                    <a:lnTo>
                      <a:pt x="2" y="38"/>
                    </a:lnTo>
                    <a:lnTo>
                      <a:pt x="8" y="47"/>
                    </a:lnTo>
                    <a:lnTo>
                      <a:pt x="17" y="53"/>
                    </a:lnTo>
                    <a:lnTo>
                      <a:pt x="28" y="56"/>
                    </a:lnTo>
                    <a:lnTo>
                      <a:pt x="39" y="53"/>
                    </a:lnTo>
                    <a:lnTo>
                      <a:pt x="48" y="47"/>
                    </a:lnTo>
                    <a:lnTo>
                      <a:pt x="54" y="38"/>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3" name="Freeform 88"/>
              <p:cNvSpPr>
                <a:spLocks/>
              </p:cNvSpPr>
              <p:nvPr/>
            </p:nvSpPr>
            <p:spPr bwMode="auto">
              <a:xfrm>
                <a:off x="2662238" y="3698876"/>
                <a:ext cx="88900" cy="88900"/>
              </a:xfrm>
              <a:custGeom>
                <a:avLst/>
                <a:gdLst>
                  <a:gd name="T0" fmla="*/ 56 w 56"/>
                  <a:gd name="T1" fmla="*/ 28 h 56"/>
                  <a:gd name="T2" fmla="*/ 54 w 56"/>
                  <a:gd name="T3" fmla="*/ 16 h 56"/>
                  <a:gd name="T4" fmla="*/ 48 w 56"/>
                  <a:gd name="T5" fmla="*/ 8 h 56"/>
                  <a:gd name="T6" fmla="*/ 39 w 56"/>
                  <a:gd name="T7" fmla="*/ 2 h 56"/>
                  <a:gd name="T8" fmla="*/ 28 w 56"/>
                  <a:gd name="T9" fmla="*/ 0 h 56"/>
                  <a:gd name="T10" fmla="*/ 18 w 56"/>
                  <a:gd name="T11" fmla="*/ 2 h 56"/>
                  <a:gd name="T12" fmla="*/ 9 w 56"/>
                  <a:gd name="T13" fmla="*/ 8 h 56"/>
                  <a:gd name="T14" fmla="*/ 2 w 56"/>
                  <a:gd name="T15" fmla="*/ 16 h 56"/>
                  <a:gd name="T16" fmla="*/ 0 w 56"/>
                  <a:gd name="T17" fmla="*/ 28 h 56"/>
                  <a:gd name="T18" fmla="*/ 2 w 56"/>
                  <a:gd name="T19" fmla="*/ 39 h 56"/>
                  <a:gd name="T20" fmla="*/ 9 w 56"/>
                  <a:gd name="T21" fmla="*/ 48 h 56"/>
                  <a:gd name="T22" fmla="*/ 18 w 56"/>
                  <a:gd name="T23" fmla="*/ 53 h 56"/>
                  <a:gd name="T24" fmla="*/ 28 w 56"/>
                  <a:gd name="T25" fmla="*/ 56 h 56"/>
                  <a:gd name="T26" fmla="*/ 39 w 56"/>
                  <a:gd name="T27" fmla="*/ 53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6"/>
                    </a:lnTo>
                    <a:lnTo>
                      <a:pt x="48" y="8"/>
                    </a:lnTo>
                    <a:lnTo>
                      <a:pt x="39" y="2"/>
                    </a:lnTo>
                    <a:lnTo>
                      <a:pt x="28" y="0"/>
                    </a:lnTo>
                    <a:lnTo>
                      <a:pt x="18" y="2"/>
                    </a:lnTo>
                    <a:lnTo>
                      <a:pt x="9" y="8"/>
                    </a:lnTo>
                    <a:lnTo>
                      <a:pt x="2" y="16"/>
                    </a:lnTo>
                    <a:lnTo>
                      <a:pt x="0" y="28"/>
                    </a:lnTo>
                    <a:lnTo>
                      <a:pt x="2" y="39"/>
                    </a:lnTo>
                    <a:lnTo>
                      <a:pt x="9" y="48"/>
                    </a:lnTo>
                    <a:lnTo>
                      <a:pt x="18" y="53"/>
                    </a:lnTo>
                    <a:lnTo>
                      <a:pt x="28" y="56"/>
                    </a:lnTo>
                    <a:lnTo>
                      <a:pt x="39" y="53"/>
                    </a:lnTo>
                    <a:lnTo>
                      <a:pt x="48" y="48"/>
                    </a:lnTo>
                    <a:lnTo>
                      <a:pt x="54" y="39"/>
                    </a:lnTo>
                    <a:lnTo>
                      <a:pt x="56" y="28"/>
                    </a:lnTo>
                    <a:lnTo>
                      <a:pt x="56" y="28"/>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4" name="Freeform 97"/>
              <p:cNvSpPr>
                <a:spLocks/>
              </p:cNvSpPr>
              <p:nvPr/>
            </p:nvSpPr>
            <p:spPr bwMode="auto">
              <a:xfrm>
                <a:off x="742950" y="3571876"/>
                <a:ext cx="88900" cy="88900"/>
              </a:xfrm>
              <a:custGeom>
                <a:avLst/>
                <a:gdLst>
                  <a:gd name="T0" fmla="*/ 56 w 56"/>
                  <a:gd name="T1" fmla="*/ 28 h 56"/>
                  <a:gd name="T2" fmla="*/ 54 w 56"/>
                  <a:gd name="T3" fmla="*/ 18 h 56"/>
                  <a:gd name="T4" fmla="*/ 48 w 56"/>
                  <a:gd name="T5" fmla="*/ 9 h 56"/>
                  <a:gd name="T6" fmla="*/ 40 w 56"/>
                  <a:gd name="T7" fmla="*/ 2 h 56"/>
                  <a:gd name="T8" fmla="*/ 28 w 56"/>
                  <a:gd name="T9" fmla="*/ 0 h 56"/>
                  <a:gd name="T10" fmla="*/ 17 w 56"/>
                  <a:gd name="T11" fmla="*/ 2 h 56"/>
                  <a:gd name="T12" fmla="*/ 8 w 56"/>
                  <a:gd name="T13" fmla="*/ 9 h 56"/>
                  <a:gd name="T14" fmla="*/ 3 w 56"/>
                  <a:gd name="T15" fmla="*/ 18 h 56"/>
                  <a:gd name="T16" fmla="*/ 0 w 56"/>
                  <a:gd name="T17" fmla="*/ 28 h 56"/>
                  <a:gd name="T18" fmla="*/ 3 w 56"/>
                  <a:gd name="T19" fmla="*/ 39 h 56"/>
                  <a:gd name="T20" fmla="*/ 8 w 56"/>
                  <a:gd name="T21" fmla="*/ 48 h 56"/>
                  <a:gd name="T22" fmla="*/ 17 w 56"/>
                  <a:gd name="T23" fmla="*/ 54 h 56"/>
                  <a:gd name="T24" fmla="*/ 28 w 56"/>
                  <a:gd name="T25" fmla="*/ 56 h 56"/>
                  <a:gd name="T26" fmla="*/ 40 w 56"/>
                  <a:gd name="T27" fmla="*/ 54 h 56"/>
                  <a:gd name="T28" fmla="*/ 48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8"/>
                    </a:lnTo>
                    <a:lnTo>
                      <a:pt x="48" y="9"/>
                    </a:lnTo>
                    <a:lnTo>
                      <a:pt x="40" y="2"/>
                    </a:lnTo>
                    <a:lnTo>
                      <a:pt x="28" y="0"/>
                    </a:lnTo>
                    <a:lnTo>
                      <a:pt x="17" y="2"/>
                    </a:lnTo>
                    <a:lnTo>
                      <a:pt x="8" y="9"/>
                    </a:lnTo>
                    <a:lnTo>
                      <a:pt x="3" y="18"/>
                    </a:lnTo>
                    <a:lnTo>
                      <a:pt x="0" y="28"/>
                    </a:lnTo>
                    <a:lnTo>
                      <a:pt x="3" y="39"/>
                    </a:lnTo>
                    <a:lnTo>
                      <a:pt x="8" y="48"/>
                    </a:lnTo>
                    <a:lnTo>
                      <a:pt x="17" y="54"/>
                    </a:lnTo>
                    <a:lnTo>
                      <a:pt x="28" y="56"/>
                    </a:lnTo>
                    <a:lnTo>
                      <a:pt x="40" y="54"/>
                    </a:lnTo>
                    <a:lnTo>
                      <a:pt x="48"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5" name="Freeform 98"/>
              <p:cNvSpPr>
                <a:spLocks/>
              </p:cNvSpPr>
              <p:nvPr/>
            </p:nvSpPr>
            <p:spPr bwMode="auto">
              <a:xfrm>
                <a:off x="798513" y="3659188"/>
                <a:ext cx="88900" cy="88900"/>
              </a:xfrm>
              <a:custGeom>
                <a:avLst/>
                <a:gdLst>
                  <a:gd name="T0" fmla="*/ 56 w 56"/>
                  <a:gd name="T1" fmla="*/ 28 h 56"/>
                  <a:gd name="T2" fmla="*/ 54 w 56"/>
                  <a:gd name="T3" fmla="*/ 17 h 56"/>
                  <a:gd name="T4" fmla="*/ 47 w 56"/>
                  <a:gd name="T5" fmla="*/ 8 h 56"/>
                  <a:gd name="T6" fmla="*/ 38 w 56"/>
                  <a:gd name="T7" fmla="*/ 2 h 56"/>
                  <a:gd name="T8" fmla="*/ 28 w 56"/>
                  <a:gd name="T9" fmla="*/ 0 h 56"/>
                  <a:gd name="T10" fmla="*/ 17 w 56"/>
                  <a:gd name="T11" fmla="*/ 2 h 56"/>
                  <a:gd name="T12" fmla="*/ 8 w 56"/>
                  <a:gd name="T13" fmla="*/ 8 h 56"/>
                  <a:gd name="T14" fmla="*/ 2 w 56"/>
                  <a:gd name="T15" fmla="*/ 17 h 56"/>
                  <a:gd name="T16" fmla="*/ 0 w 56"/>
                  <a:gd name="T17" fmla="*/ 28 h 56"/>
                  <a:gd name="T18" fmla="*/ 2 w 56"/>
                  <a:gd name="T19" fmla="*/ 39 h 56"/>
                  <a:gd name="T20" fmla="*/ 8 w 56"/>
                  <a:gd name="T21" fmla="*/ 48 h 56"/>
                  <a:gd name="T22" fmla="*/ 17 w 56"/>
                  <a:gd name="T23" fmla="*/ 54 h 56"/>
                  <a:gd name="T24" fmla="*/ 28 w 56"/>
                  <a:gd name="T25" fmla="*/ 56 h 56"/>
                  <a:gd name="T26" fmla="*/ 38 w 56"/>
                  <a:gd name="T27" fmla="*/ 54 h 56"/>
                  <a:gd name="T28" fmla="*/ 47 w 56"/>
                  <a:gd name="T29" fmla="*/ 48 h 56"/>
                  <a:gd name="T30" fmla="*/ 54 w 56"/>
                  <a:gd name="T31" fmla="*/ 39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2"/>
                    </a:lnTo>
                    <a:lnTo>
                      <a:pt x="28" y="0"/>
                    </a:lnTo>
                    <a:lnTo>
                      <a:pt x="17" y="2"/>
                    </a:lnTo>
                    <a:lnTo>
                      <a:pt x="8" y="8"/>
                    </a:lnTo>
                    <a:lnTo>
                      <a:pt x="2" y="17"/>
                    </a:lnTo>
                    <a:lnTo>
                      <a:pt x="0" y="28"/>
                    </a:lnTo>
                    <a:lnTo>
                      <a:pt x="2" y="39"/>
                    </a:lnTo>
                    <a:lnTo>
                      <a:pt x="8" y="48"/>
                    </a:lnTo>
                    <a:lnTo>
                      <a:pt x="17" y="54"/>
                    </a:lnTo>
                    <a:lnTo>
                      <a:pt x="28" y="56"/>
                    </a:lnTo>
                    <a:lnTo>
                      <a:pt x="38" y="54"/>
                    </a:lnTo>
                    <a:lnTo>
                      <a:pt x="47"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6" name="Freeform 99"/>
              <p:cNvSpPr>
                <a:spLocks/>
              </p:cNvSpPr>
              <p:nvPr/>
            </p:nvSpPr>
            <p:spPr bwMode="auto">
              <a:xfrm>
                <a:off x="2054225" y="3576638"/>
                <a:ext cx="88900" cy="90488"/>
              </a:xfrm>
              <a:custGeom>
                <a:avLst/>
                <a:gdLst>
                  <a:gd name="T0" fmla="*/ 56 w 56"/>
                  <a:gd name="T1" fmla="*/ 28 h 57"/>
                  <a:gd name="T2" fmla="*/ 54 w 56"/>
                  <a:gd name="T3" fmla="*/ 17 h 57"/>
                  <a:gd name="T4" fmla="*/ 47 w 56"/>
                  <a:gd name="T5" fmla="*/ 8 h 57"/>
                  <a:gd name="T6" fmla="*/ 38 w 56"/>
                  <a:gd name="T7" fmla="*/ 2 h 57"/>
                  <a:gd name="T8" fmla="*/ 28 w 56"/>
                  <a:gd name="T9" fmla="*/ 0 h 57"/>
                  <a:gd name="T10" fmla="*/ 17 w 56"/>
                  <a:gd name="T11" fmla="*/ 2 h 57"/>
                  <a:gd name="T12" fmla="*/ 8 w 56"/>
                  <a:gd name="T13" fmla="*/ 8 h 57"/>
                  <a:gd name="T14" fmla="*/ 1 w 56"/>
                  <a:gd name="T15" fmla="*/ 17 h 57"/>
                  <a:gd name="T16" fmla="*/ 0 w 56"/>
                  <a:gd name="T17" fmla="*/ 28 h 57"/>
                  <a:gd name="T18" fmla="*/ 1 w 56"/>
                  <a:gd name="T19" fmla="*/ 39 h 57"/>
                  <a:gd name="T20" fmla="*/ 8 w 56"/>
                  <a:gd name="T21" fmla="*/ 48 h 57"/>
                  <a:gd name="T22" fmla="*/ 17 w 56"/>
                  <a:gd name="T23" fmla="*/ 54 h 57"/>
                  <a:gd name="T24" fmla="*/ 28 w 56"/>
                  <a:gd name="T25" fmla="*/ 57 h 57"/>
                  <a:gd name="T26" fmla="*/ 38 w 56"/>
                  <a:gd name="T27" fmla="*/ 54 h 57"/>
                  <a:gd name="T28" fmla="*/ 47 w 56"/>
                  <a:gd name="T29" fmla="*/ 48 h 57"/>
                  <a:gd name="T30" fmla="*/ 54 w 56"/>
                  <a:gd name="T31" fmla="*/ 39 h 57"/>
                  <a:gd name="T32" fmla="*/ 56 w 56"/>
                  <a:gd name="T33" fmla="*/ 28 h 57"/>
                  <a:gd name="T34" fmla="*/ 56 w 56"/>
                  <a:gd name="T3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7">
                    <a:moveTo>
                      <a:pt x="56" y="28"/>
                    </a:moveTo>
                    <a:lnTo>
                      <a:pt x="54" y="17"/>
                    </a:lnTo>
                    <a:lnTo>
                      <a:pt x="47" y="8"/>
                    </a:lnTo>
                    <a:lnTo>
                      <a:pt x="38" y="2"/>
                    </a:lnTo>
                    <a:lnTo>
                      <a:pt x="28" y="0"/>
                    </a:lnTo>
                    <a:lnTo>
                      <a:pt x="17" y="2"/>
                    </a:lnTo>
                    <a:lnTo>
                      <a:pt x="8" y="8"/>
                    </a:lnTo>
                    <a:lnTo>
                      <a:pt x="1" y="17"/>
                    </a:lnTo>
                    <a:lnTo>
                      <a:pt x="0" y="28"/>
                    </a:lnTo>
                    <a:lnTo>
                      <a:pt x="1" y="39"/>
                    </a:lnTo>
                    <a:lnTo>
                      <a:pt x="8" y="48"/>
                    </a:lnTo>
                    <a:lnTo>
                      <a:pt x="17" y="54"/>
                    </a:lnTo>
                    <a:lnTo>
                      <a:pt x="28" y="57"/>
                    </a:lnTo>
                    <a:lnTo>
                      <a:pt x="38" y="54"/>
                    </a:lnTo>
                    <a:lnTo>
                      <a:pt x="47" y="48"/>
                    </a:lnTo>
                    <a:lnTo>
                      <a:pt x="54" y="39"/>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7" name="Freeform 100"/>
              <p:cNvSpPr>
                <a:spLocks/>
              </p:cNvSpPr>
              <p:nvPr/>
            </p:nvSpPr>
            <p:spPr bwMode="auto">
              <a:xfrm>
                <a:off x="2157413" y="3530601"/>
                <a:ext cx="88900" cy="88900"/>
              </a:xfrm>
              <a:custGeom>
                <a:avLst/>
                <a:gdLst>
                  <a:gd name="T0" fmla="*/ 56 w 56"/>
                  <a:gd name="T1" fmla="*/ 28 h 56"/>
                  <a:gd name="T2" fmla="*/ 54 w 56"/>
                  <a:gd name="T3" fmla="*/ 17 h 56"/>
                  <a:gd name="T4" fmla="*/ 48 w 56"/>
                  <a:gd name="T5" fmla="*/ 8 h 56"/>
                  <a:gd name="T6" fmla="*/ 39 w 56"/>
                  <a:gd name="T7" fmla="*/ 3 h 56"/>
                  <a:gd name="T8" fmla="*/ 28 w 56"/>
                  <a:gd name="T9" fmla="*/ 0 h 56"/>
                  <a:gd name="T10" fmla="*/ 18 w 56"/>
                  <a:gd name="T11" fmla="*/ 3 h 56"/>
                  <a:gd name="T12" fmla="*/ 9 w 56"/>
                  <a:gd name="T13" fmla="*/ 8 h 56"/>
                  <a:gd name="T14" fmla="*/ 2 w 56"/>
                  <a:gd name="T15" fmla="*/ 17 h 56"/>
                  <a:gd name="T16" fmla="*/ 0 w 56"/>
                  <a:gd name="T17" fmla="*/ 28 h 56"/>
                  <a:gd name="T18" fmla="*/ 2 w 56"/>
                  <a:gd name="T19" fmla="*/ 38 h 56"/>
                  <a:gd name="T20" fmla="*/ 9 w 56"/>
                  <a:gd name="T21" fmla="*/ 49 h 56"/>
                  <a:gd name="T22" fmla="*/ 18 w 56"/>
                  <a:gd name="T23" fmla="*/ 54 h 56"/>
                  <a:gd name="T24" fmla="*/ 28 w 56"/>
                  <a:gd name="T25" fmla="*/ 56 h 56"/>
                  <a:gd name="T26" fmla="*/ 39 w 56"/>
                  <a:gd name="T27" fmla="*/ 54 h 56"/>
                  <a:gd name="T28" fmla="*/ 48 w 56"/>
                  <a:gd name="T29" fmla="*/ 49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8" y="8"/>
                    </a:lnTo>
                    <a:lnTo>
                      <a:pt x="39" y="3"/>
                    </a:lnTo>
                    <a:lnTo>
                      <a:pt x="28" y="0"/>
                    </a:lnTo>
                    <a:lnTo>
                      <a:pt x="18" y="3"/>
                    </a:lnTo>
                    <a:lnTo>
                      <a:pt x="9" y="8"/>
                    </a:lnTo>
                    <a:lnTo>
                      <a:pt x="2" y="17"/>
                    </a:lnTo>
                    <a:lnTo>
                      <a:pt x="0" y="28"/>
                    </a:lnTo>
                    <a:lnTo>
                      <a:pt x="2" y="38"/>
                    </a:lnTo>
                    <a:lnTo>
                      <a:pt x="9" y="49"/>
                    </a:lnTo>
                    <a:lnTo>
                      <a:pt x="18" y="54"/>
                    </a:lnTo>
                    <a:lnTo>
                      <a:pt x="28" y="56"/>
                    </a:lnTo>
                    <a:lnTo>
                      <a:pt x="39" y="54"/>
                    </a:lnTo>
                    <a:lnTo>
                      <a:pt x="48" y="49"/>
                    </a:lnTo>
                    <a:lnTo>
                      <a:pt x="54" y="38"/>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8" name="Freeform 108"/>
              <p:cNvSpPr>
                <a:spLocks/>
              </p:cNvSpPr>
              <p:nvPr/>
            </p:nvSpPr>
            <p:spPr bwMode="auto">
              <a:xfrm>
                <a:off x="2424113" y="3646488"/>
                <a:ext cx="88900" cy="88900"/>
              </a:xfrm>
              <a:custGeom>
                <a:avLst/>
                <a:gdLst>
                  <a:gd name="T0" fmla="*/ 56 w 56"/>
                  <a:gd name="T1" fmla="*/ 28 h 56"/>
                  <a:gd name="T2" fmla="*/ 54 w 56"/>
                  <a:gd name="T3" fmla="*/ 17 h 56"/>
                  <a:gd name="T4" fmla="*/ 47 w 56"/>
                  <a:gd name="T5" fmla="*/ 8 h 56"/>
                  <a:gd name="T6" fmla="*/ 38 w 56"/>
                  <a:gd name="T7" fmla="*/ 2 h 56"/>
                  <a:gd name="T8" fmla="*/ 28 w 56"/>
                  <a:gd name="T9" fmla="*/ 0 h 56"/>
                  <a:gd name="T10" fmla="*/ 17 w 56"/>
                  <a:gd name="T11" fmla="*/ 2 h 56"/>
                  <a:gd name="T12" fmla="*/ 8 w 56"/>
                  <a:gd name="T13" fmla="*/ 8 h 56"/>
                  <a:gd name="T14" fmla="*/ 1 w 56"/>
                  <a:gd name="T15" fmla="*/ 17 h 56"/>
                  <a:gd name="T16" fmla="*/ 0 w 56"/>
                  <a:gd name="T17" fmla="*/ 28 h 56"/>
                  <a:gd name="T18" fmla="*/ 1 w 56"/>
                  <a:gd name="T19" fmla="*/ 38 h 56"/>
                  <a:gd name="T20" fmla="*/ 8 w 56"/>
                  <a:gd name="T21" fmla="*/ 47 h 56"/>
                  <a:gd name="T22" fmla="*/ 17 w 56"/>
                  <a:gd name="T23" fmla="*/ 54 h 56"/>
                  <a:gd name="T24" fmla="*/ 28 w 56"/>
                  <a:gd name="T25" fmla="*/ 56 h 56"/>
                  <a:gd name="T26" fmla="*/ 38 w 56"/>
                  <a:gd name="T27" fmla="*/ 54 h 56"/>
                  <a:gd name="T28" fmla="*/ 47 w 56"/>
                  <a:gd name="T29" fmla="*/ 47 h 56"/>
                  <a:gd name="T30" fmla="*/ 54 w 56"/>
                  <a:gd name="T31" fmla="*/ 38 h 56"/>
                  <a:gd name="T32" fmla="*/ 56 w 56"/>
                  <a:gd name="T33" fmla="*/ 28 h 56"/>
                  <a:gd name="T34" fmla="*/ 56 w 56"/>
                  <a:gd name="T3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6">
                    <a:moveTo>
                      <a:pt x="56" y="28"/>
                    </a:moveTo>
                    <a:lnTo>
                      <a:pt x="54" y="17"/>
                    </a:lnTo>
                    <a:lnTo>
                      <a:pt x="47" y="8"/>
                    </a:lnTo>
                    <a:lnTo>
                      <a:pt x="38" y="2"/>
                    </a:lnTo>
                    <a:lnTo>
                      <a:pt x="28" y="0"/>
                    </a:lnTo>
                    <a:lnTo>
                      <a:pt x="17" y="2"/>
                    </a:lnTo>
                    <a:lnTo>
                      <a:pt x="8" y="8"/>
                    </a:lnTo>
                    <a:lnTo>
                      <a:pt x="1" y="17"/>
                    </a:lnTo>
                    <a:lnTo>
                      <a:pt x="0" y="28"/>
                    </a:lnTo>
                    <a:lnTo>
                      <a:pt x="1" y="38"/>
                    </a:lnTo>
                    <a:lnTo>
                      <a:pt x="8" y="47"/>
                    </a:lnTo>
                    <a:lnTo>
                      <a:pt x="17" y="54"/>
                    </a:lnTo>
                    <a:lnTo>
                      <a:pt x="28" y="56"/>
                    </a:lnTo>
                    <a:lnTo>
                      <a:pt x="38" y="54"/>
                    </a:lnTo>
                    <a:lnTo>
                      <a:pt x="47" y="47"/>
                    </a:lnTo>
                    <a:lnTo>
                      <a:pt x="54" y="38"/>
                    </a:lnTo>
                    <a:lnTo>
                      <a:pt x="56" y="28"/>
                    </a:lnTo>
                    <a:lnTo>
                      <a:pt x="56" y="2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0" name="ZoneTexte 19"/>
            <p:cNvSpPr txBox="1"/>
            <p:nvPr/>
          </p:nvSpPr>
          <p:spPr>
            <a:xfrm>
              <a:off x="414727" y="3493215"/>
              <a:ext cx="255198" cy="246221"/>
            </a:xfrm>
            <a:prstGeom prst="rect">
              <a:avLst/>
            </a:prstGeom>
            <a:noFill/>
          </p:spPr>
          <p:txBody>
            <a:bodyPr wrap="none" rtlCol="0">
              <a:spAutoFit/>
            </a:bodyPr>
            <a:lstStyle/>
            <a:p>
              <a:pPr algn="r"/>
              <a:r>
                <a:rPr lang="fr-FR" sz="1000" dirty="0">
                  <a:solidFill>
                    <a:srgbClr val="000066"/>
                  </a:solidFill>
                </a:rPr>
                <a:t>0</a:t>
              </a:r>
            </a:p>
          </p:txBody>
        </p:sp>
        <p:sp>
          <p:nvSpPr>
            <p:cNvPr id="21" name="ZoneTexte 20"/>
            <p:cNvSpPr txBox="1"/>
            <p:nvPr/>
          </p:nvSpPr>
          <p:spPr>
            <a:xfrm>
              <a:off x="371445" y="3776664"/>
              <a:ext cx="298480" cy="246221"/>
            </a:xfrm>
            <a:prstGeom prst="rect">
              <a:avLst/>
            </a:prstGeom>
            <a:noFill/>
          </p:spPr>
          <p:txBody>
            <a:bodyPr wrap="none" rtlCol="0">
              <a:spAutoFit/>
            </a:bodyPr>
            <a:lstStyle/>
            <a:p>
              <a:pPr algn="r"/>
              <a:r>
                <a:rPr lang="fr-FR" sz="1000" dirty="0">
                  <a:solidFill>
                    <a:srgbClr val="000066"/>
                  </a:solidFill>
                </a:rPr>
                <a:t>-1</a:t>
              </a:r>
            </a:p>
          </p:txBody>
        </p:sp>
        <p:sp>
          <p:nvSpPr>
            <p:cNvPr id="22" name="ZoneTexte 21"/>
            <p:cNvSpPr txBox="1"/>
            <p:nvPr/>
          </p:nvSpPr>
          <p:spPr>
            <a:xfrm>
              <a:off x="371445" y="4061540"/>
              <a:ext cx="298480" cy="246221"/>
            </a:xfrm>
            <a:prstGeom prst="rect">
              <a:avLst/>
            </a:prstGeom>
            <a:noFill/>
          </p:spPr>
          <p:txBody>
            <a:bodyPr wrap="none" rtlCol="0">
              <a:spAutoFit/>
            </a:bodyPr>
            <a:lstStyle/>
            <a:p>
              <a:pPr algn="r"/>
              <a:r>
                <a:rPr lang="fr-FR" sz="1000" dirty="0">
                  <a:solidFill>
                    <a:srgbClr val="000066"/>
                  </a:solidFill>
                </a:rPr>
                <a:t>-2</a:t>
              </a:r>
            </a:p>
          </p:txBody>
        </p:sp>
        <p:sp>
          <p:nvSpPr>
            <p:cNvPr id="23" name="ZoneTexte 22"/>
            <p:cNvSpPr txBox="1"/>
            <p:nvPr/>
          </p:nvSpPr>
          <p:spPr>
            <a:xfrm>
              <a:off x="371445" y="4346418"/>
              <a:ext cx="298480" cy="246221"/>
            </a:xfrm>
            <a:prstGeom prst="rect">
              <a:avLst/>
            </a:prstGeom>
            <a:noFill/>
          </p:spPr>
          <p:txBody>
            <a:bodyPr wrap="none" rtlCol="0">
              <a:spAutoFit/>
            </a:bodyPr>
            <a:lstStyle/>
            <a:p>
              <a:pPr algn="r"/>
              <a:r>
                <a:rPr lang="fr-FR" sz="1000" dirty="0">
                  <a:solidFill>
                    <a:srgbClr val="000066"/>
                  </a:solidFill>
                </a:rPr>
                <a:t>-3</a:t>
              </a:r>
            </a:p>
          </p:txBody>
        </p:sp>
        <p:sp>
          <p:nvSpPr>
            <p:cNvPr id="24" name="ZoneTexte 23"/>
            <p:cNvSpPr txBox="1"/>
            <p:nvPr/>
          </p:nvSpPr>
          <p:spPr>
            <a:xfrm>
              <a:off x="414727" y="4926012"/>
              <a:ext cx="255198" cy="246221"/>
            </a:xfrm>
            <a:prstGeom prst="rect">
              <a:avLst/>
            </a:prstGeom>
            <a:noFill/>
          </p:spPr>
          <p:txBody>
            <a:bodyPr wrap="none" rtlCol="0">
              <a:spAutoFit/>
            </a:bodyPr>
            <a:lstStyle/>
            <a:p>
              <a:pPr algn="r"/>
              <a:r>
                <a:rPr lang="fr-FR" sz="1000" dirty="0">
                  <a:solidFill>
                    <a:srgbClr val="000066"/>
                  </a:solidFill>
                </a:rPr>
                <a:t>0</a:t>
              </a:r>
            </a:p>
          </p:txBody>
        </p:sp>
        <p:sp>
          <p:nvSpPr>
            <p:cNvPr id="25" name="ZoneTexte 24"/>
            <p:cNvSpPr txBox="1"/>
            <p:nvPr/>
          </p:nvSpPr>
          <p:spPr>
            <a:xfrm>
              <a:off x="371445" y="5209461"/>
              <a:ext cx="298480" cy="246221"/>
            </a:xfrm>
            <a:prstGeom prst="rect">
              <a:avLst/>
            </a:prstGeom>
            <a:noFill/>
          </p:spPr>
          <p:txBody>
            <a:bodyPr wrap="none" rtlCol="0">
              <a:spAutoFit/>
            </a:bodyPr>
            <a:lstStyle/>
            <a:p>
              <a:pPr algn="r"/>
              <a:r>
                <a:rPr lang="fr-FR" sz="1000" dirty="0">
                  <a:solidFill>
                    <a:srgbClr val="000066"/>
                  </a:solidFill>
                </a:rPr>
                <a:t>-1</a:t>
              </a:r>
            </a:p>
          </p:txBody>
        </p:sp>
        <p:sp>
          <p:nvSpPr>
            <p:cNvPr id="26" name="ZoneTexte 25"/>
            <p:cNvSpPr txBox="1"/>
            <p:nvPr/>
          </p:nvSpPr>
          <p:spPr>
            <a:xfrm>
              <a:off x="371445" y="5494337"/>
              <a:ext cx="298480" cy="246221"/>
            </a:xfrm>
            <a:prstGeom prst="rect">
              <a:avLst/>
            </a:prstGeom>
            <a:noFill/>
          </p:spPr>
          <p:txBody>
            <a:bodyPr wrap="none" rtlCol="0">
              <a:spAutoFit/>
            </a:bodyPr>
            <a:lstStyle/>
            <a:p>
              <a:pPr algn="r"/>
              <a:r>
                <a:rPr lang="fr-FR" sz="1000" dirty="0">
                  <a:solidFill>
                    <a:srgbClr val="000066"/>
                  </a:solidFill>
                </a:rPr>
                <a:t>-2</a:t>
              </a:r>
            </a:p>
          </p:txBody>
        </p:sp>
        <p:sp>
          <p:nvSpPr>
            <p:cNvPr id="27" name="ZoneTexte 26"/>
            <p:cNvSpPr txBox="1"/>
            <p:nvPr/>
          </p:nvSpPr>
          <p:spPr>
            <a:xfrm>
              <a:off x="371445" y="5779215"/>
              <a:ext cx="298480" cy="246221"/>
            </a:xfrm>
            <a:prstGeom prst="rect">
              <a:avLst/>
            </a:prstGeom>
            <a:noFill/>
          </p:spPr>
          <p:txBody>
            <a:bodyPr wrap="none" rtlCol="0">
              <a:spAutoFit/>
            </a:bodyPr>
            <a:lstStyle/>
            <a:p>
              <a:pPr algn="r"/>
              <a:r>
                <a:rPr lang="fr-FR" sz="1000" dirty="0">
                  <a:solidFill>
                    <a:srgbClr val="000066"/>
                  </a:solidFill>
                </a:rPr>
                <a:t>-3</a:t>
              </a:r>
            </a:p>
          </p:txBody>
        </p:sp>
        <p:sp>
          <p:nvSpPr>
            <p:cNvPr id="28" name="ZoneTexte 27"/>
            <p:cNvSpPr txBox="1"/>
            <p:nvPr/>
          </p:nvSpPr>
          <p:spPr>
            <a:xfrm>
              <a:off x="662976" y="6097589"/>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29" name="ZoneTexte 28"/>
            <p:cNvSpPr txBox="1"/>
            <p:nvPr/>
          </p:nvSpPr>
          <p:spPr>
            <a:xfrm>
              <a:off x="850830" y="6097589"/>
              <a:ext cx="255198" cy="246221"/>
            </a:xfrm>
            <a:prstGeom prst="rect">
              <a:avLst/>
            </a:prstGeom>
            <a:noFill/>
          </p:spPr>
          <p:txBody>
            <a:bodyPr wrap="none" rtlCol="0">
              <a:spAutoFit/>
            </a:bodyPr>
            <a:lstStyle/>
            <a:p>
              <a:pPr algn="ctr"/>
              <a:r>
                <a:rPr lang="fr-FR" sz="1000" dirty="0">
                  <a:solidFill>
                    <a:srgbClr val="000066"/>
                  </a:solidFill>
                </a:rPr>
                <a:t>2</a:t>
              </a:r>
            </a:p>
          </p:txBody>
        </p:sp>
        <p:sp>
          <p:nvSpPr>
            <p:cNvPr id="30" name="ZoneTexte 29"/>
            <p:cNvSpPr txBox="1"/>
            <p:nvPr/>
          </p:nvSpPr>
          <p:spPr>
            <a:xfrm>
              <a:off x="1038684" y="6097589"/>
              <a:ext cx="255198" cy="246221"/>
            </a:xfrm>
            <a:prstGeom prst="rect">
              <a:avLst/>
            </a:prstGeom>
            <a:noFill/>
          </p:spPr>
          <p:txBody>
            <a:bodyPr wrap="none" rtlCol="0">
              <a:spAutoFit/>
            </a:bodyPr>
            <a:lstStyle/>
            <a:p>
              <a:pPr algn="ctr"/>
              <a:r>
                <a:rPr lang="fr-FR" sz="1000" dirty="0">
                  <a:solidFill>
                    <a:srgbClr val="000066"/>
                  </a:solidFill>
                </a:rPr>
                <a:t>4</a:t>
              </a:r>
            </a:p>
          </p:txBody>
        </p:sp>
        <p:sp>
          <p:nvSpPr>
            <p:cNvPr id="31" name="ZoneTexte 30"/>
            <p:cNvSpPr txBox="1"/>
            <p:nvPr/>
          </p:nvSpPr>
          <p:spPr>
            <a:xfrm>
              <a:off x="1226538" y="6097589"/>
              <a:ext cx="255198" cy="246221"/>
            </a:xfrm>
            <a:prstGeom prst="rect">
              <a:avLst/>
            </a:prstGeom>
            <a:noFill/>
          </p:spPr>
          <p:txBody>
            <a:bodyPr wrap="none" rtlCol="0">
              <a:spAutoFit/>
            </a:bodyPr>
            <a:lstStyle/>
            <a:p>
              <a:pPr algn="ctr"/>
              <a:r>
                <a:rPr lang="fr-FR" sz="1000" dirty="0">
                  <a:solidFill>
                    <a:srgbClr val="000066"/>
                  </a:solidFill>
                </a:rPr>
                <a:t>6</a:t>
              </a:r>
            </a:p>
          </p:txBody>
        </p:sp>
        <p:sp>
          <p:nvSpPr>
            <p:cNvPr id="32" name="ZoneTexte 31"/>
            <p:cNvSpPr txBox="1"/>
            <p:nvPr/>
          </p:nvSpPr>
          <p:spPr>
            <a:xfrm>
              <a:off x="1414392" y="6097589"/>
              <a:ext cx="255198" cy="246221"/>
            </a:xfrm>
            <a:prstGeom prst="rect">
              <a:avLst/>
            </a:prstGeom>
            <a:noFill/>
          </p:spPr>
          <p:txBody>
            <a:bodyPr wrap="none" rtlCol="0">
              <a:spAutoFit/>
            </a:bodyPr>
            <a:lstStyle/>
            <a:p>
              <a:pPr algn="ctr"/>
              <a:r>
                <a:rPr lang="fr-FR" sz="1000" dirty="0">
                  <a:solidFill>
                    <a:srgbClr val="000066"/>
                  </a:solidFill>
                </a:rPr>
                <a:t>8</a:t>
              </a:r>
            </a:p>
          </p:txBody>
        </p:sp>
        <p:sp>
          <p:nvSpPr>
            <p:cNvPr id="33" name="ZoneTexte 32"/>
            <p:cNvSpPr txBox="1"/>
            <p:nvPr/>
          </p:nvSpPr>
          <p:spPr>
            <a:xfrm>
              <a:off x="1566980" y="6097589"/>
              <a:ext cx="325731" cy="246221"/>
            </a:xfrm>
            <a:prstGeom prst="rect">
              <a:avLst/>
            </a:prstGeom>
            <a:noFill/>
          </p:spPr>
          <p:txBody>
            <a:bodyPr wrap="none" rtlCol="0">
              <a:spAutoFit/>
            </a:bodyPr>
            <a:lstStyle/>
            <a:p>
              <a:pPr algn="ctr"/>
              <a:r>
                <a:rPr lang="fr-FR" sz="1000" dirty="0">
                  <a:solidFill>
                    <a:srgbClr val="000066"/>
                  </a:solidFill>
                </a:rPr>
                <a:t>10</a:t>
              </a:r>
            </a:p>
          </p:txBody>
        </p:sp>
        <p:sp>
          <p:nvSpPr>
            <p:cNvPr id="34" name="ZoneTexte 33"/>
            <p:cNvSpPr txBox="1"/>
            <p:nvPr/>
          </p:nvSpPr>
          <p:spPr>
            <a:xfrm>
              <a:off x="1754835" y="6097589"/>
              <a:ext cx="325731" cy="246221"/>
            </a:xfrm>
            <a:prstGeom prst="rect">
              <a:avLst/>
            </a:prstGeom>
            <a:noFill/>
          </p:spPr>
          <p:txBody>
            <a:bodyPr wrap="none" rtlCol="0">
              <a:spAutoFit/>
            </a:bodyPr>
            <a:lstStyle/>
            <a:p>
              <a:pPr algn="ctr"/>
              <a:r>
                <a:rPr lang="fr-FR" sz="1000" dirty="0">
                  <a:solidFill>
                    <a:srgbClr val="000066"/>
                  </a:solidFill>
                </a:rPr>
                <a:t>12</a:t>
              </a:r>
            </a:p>
          </p:txBody>
        </p:sp>
        <p:sp>
          <p:nvSpPr>
            <p:cNvPr id="35" name="ZoneTexte 34"/>
            <p:cNvSpPr txBox="1"/>
            <p:nvPr/>
          </p:nvSpPr>
          <p:spPr>
            <a:xfrm>
              <a:off x="1993948" y="6097589"/>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36" name="ZoneTexte 35"/>
            <p:cNvSpPr txBox="1"/>
            <p:nvPr/>
          </p:nvSpPr>
          <p:spPr>
            <a:xfrm>
              <a:off x="2181802" y="6097589"/>
              <a:ext cx="255198" cy="246221"/>
            </a:xfrm>
            <a:prstGeom prst="rect">
              <a:avLst/>
            </a:prstGeom>
            <a:noFill/>
          </p:spPr>
          <p:txBody>
            <a:bodyPr wrap="none" rtlCol="0">
              <a:spAutoFit/>
            </a:bodyPr>
            <a:lstStyle/>
            <a:p>
              <a:pPr algn="ctr"/>
              <a:r>
                <a:rPr lang="fr-FR" sz="1000" dirty="0">
                  <a:solidFill>
                    <a:srgbClr val="000066"/>
                  </a:solidFill>
                </a:rPr>
                <a:t>2</a:t>
              </a:r>
            </a:p>
          </p:txBody>
        </p:sp>
        <p:sp>
          <p:nvSpPr>
            <p:cNvPr id="37" name="ZoneTexte 36"/>
            <p:cNvSpPr txBox="1"/>
            <p:nvPr/>
          </p:nvSpPr>
          <p:spPr>
            <a:xfrm>
              <a:off x="2369656" y="6097589"/>
              <a:ext cx="255198" cy="246221"/>
            </a:xfrm>
            <a:prstGeom prst="rect">
              <a:avLst/>
            </a:prstGeom>
            <a:noFill/>
          </p:spPr>
          <p:txBody>
            <a:bodyPr wrap="none" rtlCol="0">
              <a:spAutoFit/>
            </a:bodyPr>
            <a:lstStyle/>
            <a:p>
              <a:pPr algn="ctr"/>
              <a:r>
                <a:rPr lang="fr-FR" sz="1000" dirty="0">
                  <a:solidFill>
                    <a:srgbClr val="000066"/>
                  </a:solidFill>
                </a:rPr>
                <a:t>4</a:t>
              </a:r>
            </a:p>
          </p:txBody>
        </p:sp>
        <p:sp>
          <p:nvSpPr>
            <p:cNvPr id="38" name="ZoneTexte 37"/>
            <p:cNvSpPr txBox="1"/>
            <p:nvPr/>
          </p:nvSpPr>
          <p:spPr>
            <a:xfrm>
              <a:off x="2557510" y="6097589"/>
              <a:ext cx="255198" cy="246221"/>
            </a:xfrm>
            <a:prstGeom prst="rect">
              <a:avLst/>
            </a:prstGeom>
            <a:noFill/>
          </p:spPr>
          <p:txBody>
            <a:bodyPr wrap="none" rtlCol="0">
              <a:spAutoFit/>
            </a:bodyPr>
            <a:lstStyle/>
            <a:p>
              <a:pPr algn="ctr"/>
              <a:r>
                <a:rPr lang="fr-FR" sz="1000" dirty="0">
                  <a:solidFill>
                    <a:srgbClr val="000066"/>
                  </a:solidFill>
                </a:rPr>
                <a:t>6</a:t>
              </a:r>
            </a:p>
          </p:txBody>
        </p:sp>
        <p:sp>
          <p:nvSpPr>
            <p:cNvPr id="39" name="ZoneTexte 38"/>
            <p:cNvSpPr txBox="1"/>
            <p:nvPr/>
          </p:nvSpPr>
          <p:spPr>
            <a:xfrm>
              <a:off x="2745364" y="6097589"/>
              <a:ext cx="255198" cy="246221"/>
            </a:xfrm>
            <a:prstGeom prst="rect">
              <a:avLst/>
            </a:prstGeom>
            <a:noFill/>
          </p:spPr>
          <p:txBody>
            <a:bodyPr wrap="none" rtlCol="0">
              <a:spAutoFit/>
            </a:bodyPr>
            <a:lstStyle/>
            <a:p>
              <a:pPr algn="ctr"/>
              <a:r>
                <a:rPr lang="fr-FR" sz="1000" dirty="0">
                  <a:solidFill>
                    <a:srgbClr val="000066"/>
                  </a:solidFill>
                </a:rPr>
                <a:t>8</a:t>
              </a:r>
            </a:p>
          </p:txBody>
        </p:sp>
        <p:sp>
          <p:nvSpPr>
            <p:cNvPr id="40" name="ZoneTexte 39"/>
            <p:cNvSpPr txBox="1"/>
            <p:nvPr/>
          </p:nvSpPr>
          <p:spPr>
            <a:xfrm>
              <a:off x="2897952" y="6097589"/>
              <a:ext cx="325731" cy="246221"/>
            </a:xfrm>
            <a:prstGeom prst="rect">
              <a:avLst/>
            </a:prstGeom>
            <a:noFill/>
          </p:spPr>
          <p:txBody>
            <a:bodyPr wrap="none" rtlCol="0">
              <a:spAutoFit/>
            </a:bodyPr>
            <a:lstStyle/>
            <a:p>
              <a:pPr algn="ctr"/>
              <a:r>
                <a:rPr lang="fr-FR" sz="1000" dirty="0">
                  <a:solidFill>
                    <a:srgbClr val="000066"/>
                  </a:solidFill>
                </a:rPr>
                <a:t>10</a:t>
              </a:r>
            </a:p>
          </p:txBody>
        </p:sp>
        <p:sp>
          <p:nvSpPr>
            <p:cNvPr id="41" name="ZoneTexte 40"/>
            <p:cNvSpPr txBox="1"/>
            <p:nvPr/>
          </p:nvSpPr>
          <p:spPr>
            <a:xfrm>
              <a:off x="3085807" y="6097589"/>
              <a:ext cx="325731" cy="246221"/>
            </a:xfrm>
            <a:prstGeom prst="rect">
              <a:avLst/>
            </a:prstGeom>
            <a:noFill/>
          </p:spPr>
          <p:txBody>
            <a:bodyPr wrap="none" rtlCol="0">
              <a:spAutoFit/>
            </a:bodyPr>
            <a:lstStyle/>
            <a:p>
              <a:pPr algn="ctr"/>
              <a:r>
                <a:rPr lang="fr-FR" sz="1000" dirty="0">
                  <a:solidFill>
                    <a:srgbClr val="000066"/>
                  </a:solidFill>
                </a:rPr>
                <a:t>12</a:t>
              </a:r>
            </a:p>
          </p:txBody>
        </p:sp>
        <p:sp>
          <p:nvSpPr>
            <p:cNvPr id="42" name="ZoneTexte 41"/>
            <p:cNvSpPr txBox="1"/>
            <p:nvPr/>
          </p:nvSpPr>
          <p:spPr>
            <a:xfrm>
              <a:off x="3315688" y="6097589"/>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43" name="ZoneTexte 42"/>
            <p:cNvSpPr txBox="1"/>
            <p:nvPr/>
          </p:nvSpPr>
          <p:spPr>
            <a:xfrm>
              <a:off x="3503542" y="6097589"/>
              <a:ext cx="255198" cy="246221"/>
            </a:xfrm>
            <a:prstGeom prst="rect">
              <a:avLst/>
            </a:prstGeom>
            <a:noFill/>
          </p:spPr>
          <p:txBody>
            <a:bodyPr wrap="none" rtlCol="0">
              <a:spAutoFit/>
            </a:bodyPr>
            <a:lstStyle/>
            <a:p>
              <a:pPr algn="ctr"/>
              <a:r>
                <a:rPr lang="fr-FR" sz="1000" dirty="0">
                  <a:solidFill>
                    <a:srgbClr val="000066"/>
                  </a:solidFill>
                </a:rPr>
                <a:t>2</a:t>
              </a:r>
            </a:p>
          </p:txBody>
        </p:sp>
        <p:sp>
          <p:nvSpPr>
            <p:cNvPr id="44" name="ZoneTexte 43"/>
            <p:cNvSpPr txBox="1"/>
            <p:nvPr/>
          </p:nvSpPr>
          <p:spPr>
            <a:xfrm>
              <a:off x="3691396" y="6097589"/>
              <a:ext cx="255198" cy="246221"/>
            </a:xfrm>
            <a:prstGeom prst="rect">
              <a:avLst/>
            </a:prstGeom>
            <a:noFill/>
          </p:spPr>
          <p:txBody>
            <a:bodyPr wrap="none" rtlCol="0">
              <a:spAutoFit/>
            </a:bodyPr>
            <a:lstStyle/>
            <a:p>
              <a:pPr algn="ctr"/>
              <a:r>
                <a:rPr lang="fr-FR" sz="1000" dirty="0">
                  <a:solidFill>
                    <a:srgbClr val="000066"/>
                  </a:solidFill>
                </a:rPr>
                <a:t>4</a:t>
              </a:r>
            </a:p>
          </p:txBody>
        </p:sp>
        <p:sp>
          <p:nvSpPr>
            <p:cNvPr id="45" name="ZoneTexte 44"/>
            <p:cNvSpPr txBox="1"/>
            <p:nvPr/>
          </p:nvSpPr>
          <p:spPr>
            <a:xfrm>
              <a:off x="3879250" y="6097589"/>
              <a:ext cx="255198" cy="246221"/>
            </a:xfrm>
            <a:prstGeom prst="rect">
              <a:avLst/>
            </a:prstGeom>
            <a:noFill/>
          </p:spPr>
          <p:txBody>
            <a:bodyPr wrap="none" rtlCol="0">
              <a:spAutoFit/>
            </a:bodyPr>
            <a:lstStyle/>
            <a:p>
              <a:pPr algn="ctr"/>
              <a:r>
                <a:rPr lang="fr-FR" sz="1000" dirty="0">
                  <a:solidFill>
                    <a:srgbClr val="000066"/>
                  </a:solidFill>
                </a:rPr>
                <a:t>6</a:t>
              </a:r>
            </a:p>
          </p:txBody>
        </p:sp>
        <p:sp>
          <p:nvSpPr>
            <p:cNvPr id="46" name="ZoneTexte 45"/>
            <p:cNvSpPr txBox="1"/>
            <p:nvPr/>
          </p:nvSpPr>
          <p:spPr>
            <a:xfrm>
              <a:off x="4067104" y="6097589"/>
              <a:ext cx="255198" cy="246221"/>
            </a:xfrm>
            <a:prstGeom prst="rect">
              <a:avLst/>
            </a:prstGeom>
            <a:noFill/>
          </p:spPr>
          <p:txBody>
            <a:bodyPr wrap="none" rtlCol="0">
              <a:spAutoFit/>
            </a:bodyPr>
            <a:lstStyle/>
            <a:p>
              <a:pPr algn="ctr"/>
              <a:r>
                <a:rPr lang="fr-FR" sz="1000" dirty="0">
                  <a:solidFill>
                    <a:srgbClr val="000066"/>
                  </a:solidFill>
                </a:rPr>
                <a:t>8</a:t>
              </a:r>
            </a:p>
          </p:txBody>
        </p:sp>
        <p:sp>
          <p:nvSpPr>
            <p:cNvPr id="47" name="ZoneTexte 46"/>
            <p:cNvSpPr txBox="1"/>
            <p:nvPr/>
          </p:nvSpPr>
          <p:spPr>
            <a:xfrm>
              <a:off x="4219692" y="6097589"/>
              <a:ext cx="325731" cy="246221"/>
            </a:xfrm>
            <a:prstGeom prst="rect">
              <a:avLst/>
            </a:prstGeom>
            <a:noFill/>
          </p:spPr>
          <p:txBody>
            <a:bodyPr wrap="none" rtlCol="0">
              <a:spAutoFit/>
            </a:bodyPr>
            <a:lstStyle/>
            <a:p>
              <a:pPr algn="ctr"/>
              <a:r>
                <a:rPr lang="fr-FR" sz="1000" dirty="0">
                  <a:solidFill>
                    <a:srgbClr val="000066"/>
                  </a:solidFill>
                </a:rPr>
                <a:t>10</a:t>
              </a:r>
            </a:p>
          </p:txBody>
        </p:sp>
        <p:sp>
          <p:nvSpPr>
            <p:cNvPr id="48" name="ZoneTexte 47"/>
            <p:cNvSpPr txBox="1"/>
            <p:nvPr/>
          </p:nvSpPr>
          <p:spPr>
            <a:xfrm>
              <a:off x="4407547" y="6097589"/>
              <a:ext cx="325731" cy="246221"/>
            </a:xfrm>
            <a:prstGeom prst="rect">
              <a:avLst/>
            </a:prstGeom>
            <a:noFill/>
          </p:spPr>
          <p:txBody>
            <a:bodyPr wrap="none" rtlCol="0">
              <a:spAutoFit/>
            </a:bodyPr>
            <a:lstStyle/>
            <a:p>
              <a:pPr algn="ctr"/>
              <a:r>
                <a:rPr lang="fr-FR" sz="1000" dirty="0">
                  <a:solidFill>
                    <a:srgbClr val="000066"/>
                  </a:solidFill>
                </a:rPr>
                <a:t>12</a:t>
              </a:r>
            </a:p>
          </p:txBody>
        </p:sp>
        <p:sp>
          <p:nvSpPr>
            <p:cNvPr id="49" name="ZoneTexte 48"/>
            <p:cNvSpPr txBox="1"/>
            <p:nvPr/>
          </p:nvSpPr>
          <p:spPr>
            <a:xfrm>
              <a:off x="3654571" y="3491627"/>
              <a:ext cx="808235" cy="246492"/>
            </a:xfrm>
            <a:prstGeom prst="rect">
              <a:avLst/>
            </a:prstGeom>
            <a:noFill/>
          </p:spPr>
          <p:txBody>
            <a:bodyPr wrap="none" rtlCol="0">
              <a:spAutoFit/>
            </a:bodyPr>
            <a:lstStyle/>
            <a:p>
              <a:r>
                <a:rPr lang="fr-FR" sz="1200" dirty="0">
                  <a:solidFill>
                    <a:srgbClr val="000066"/>
                  </a:solidFill>
                </a:rPr>
                <a:t>ADN VIH</a:t>
              </a:r>
            </a:p>
          </p:txBody>
        </p:sp>
        <p:sp>
          <p:nvSpPr>
            <p:cNvPr id="50" name="ZoneTexte 49"/>
            <p:cNvSpPr txBox="1"/>
            <p:nvPr/>
          </p:nvSpPr>
          <p:spPr>
            <a:xfrm>
              <a:off x="3654571" y="3660413"/>
              <a:ext cx="808235" cy="246492"/>
            </a:xfrm>
            <a:prstGeom prst="rect">
              <a:avLst/>
            </a:prstGeom>
            <a:noFill/>
          </p:spPr>
          <p:txBody>
            <a:bodyPr wrap="none" rtlCol="0">
              <a:spAutoFit/>
            </a:bodyPr>
            <a:lstStyle/>
            <a:p>
              <a:r>
                <a:rPr lang="fr-FR" sz="1200" dirty="0">
                  <a:solidFill>
                    <a:srgbClr val="000066"/>
                  </a:solidFill>
                </a:rPr>
                <a:t>ARN VIH</a:t>
              </a:r>
            </a:p>
          </p:txBody>
        </p:sp>
        <p:sp>
          <p:nvSpPr>
            <p:cNvPr id="51" name="ZoneTexte 50"/>
            <p:cNvSpPr txBox="1"/>
            <p:nvPr/>
          </p:nvSpPr>
          <p:spPr>
            <a:xfrm>
              <a:off x="3654571" y="3838727"/>
              <a:ext cx="1265090" cy="246492"/>
            </a:xfrm>
            <a:prstGeom prst="rect">
              <a:avLst/>
            </a:prstGeom>
            <a:noFill/>
          </p:spPr>
          <p:txBody>
            <a:bodyPr wrap="none" rtlCol="0">
              <a:spAutoFit/>
            </a:bodyPr>
            <a:lstStyle/>
            <a:p>
              <a:r>
                <a:rPr lang="fr-FR" sz="1200" dirty="0">
                  <a:solidFill>
                    <a:srgbClr val="000066"/>
                  </a:solidFill>
                </a:rPr>
                <a:t>ARN &lt; 100 c/ml</a:t>
              </a:r>
            </a:p>
          </p:txBody>
        </p:sp>
        <p:sp>
          <p:nvSpPr>
            <p:cNvPr id="52" name="ZoneTexte 51"/>
            <p:cNvSpPr txBox="1"/>
            <p:nvPr/>
          </p:nvSpPr>
          <p:spPr>
            <a:xfrm>
              <a:off x="2863886" y="4099483"/>
              <a:ext cx="2095756" cy="246221"/>
            </a:xfrm>
            <a:prstGeom prst="rect">
              <a:avLst/>
            </a:prstGeom>
            <a:noFill/>
          </p:spPr>
          <p:txBody>
            <a:bodyPr wrap="square" rtlCol="0">
              <a:spAutoFit/>
            </a:bodyPr>
            <a:lstStyle/>
            <a:p>
              <a:r>
                <a:rPr lang="fr-FR" sz="1000" dirty="0">
                  <a:solidFill>
                    <a:srgbClr val="000066"/>
                  </a:solidFill>
                </a:rPr>
                <a:t>Limite de détection = 100 c/ml</a:t>
              </a:r>
            </a:p>
          </p:txBody>
        </p:sp>
        <p:sp>
          <p:nvSpPr>
            <p:cNvPr id="53" name="ZoneTexte 52"/>
            <p:cNvSpPr txBox="1"/>
            <p:nvPr/>
          </p:nvSpPr>
          <p:spPr>
            <a:xfrm>
              <a:off x="979982" y="3269376"/>
              <a:ext cx="849913" cy="232798"/>
            </a:xfrm>
            <a:prstGeom prst="rect">
              <a:avLst/>
            </a:prstGeom>
            <a:noFill/>
          </p:spPr>
          <p:txBody>
            <a:bodyPr wrap="none" rtlCol="0">
              <a:spAutoFit/>
            </a:bodyPr>
            <a:lstStyle/>
            <a:p>
              <a:pPr algn="ctr"/>
              <a:r>
                <a:rPr lang="fr-FR" sz="1100" b="1" dirty="0">
                  <a:solidFill>
                    <a:srgbClr val="000066"/>
                  </a:solidFill>
                </a:rPr>
                <a:t>Patient 10</a:t>
              </a:r>
            </a:p>
          </p:txBody>
        </p:sp>
        <p:sp>
          <p:nvSpPr>
            <p:cNvPr id="54" name="ZoneTexte 53"/>
            <p:cNvSpPr txBox="1"/>
            <p:nvPr/>
          </p:nvSpPr>
          <p:spPr>
            <a:xfrm>
              <a:off x="2278143" y="3269376"/>
              <a:ext cx="849913" cy="232798"/>
            </a:xfrm>
            <a:prstGeom prst="rect">
              <a:avLst/>
            </a:prstGeom>
            <a:noFill/>
          </p:spPr>
          <p:txBody>
            <a:bodyPr wrap="none" rtlCol="0">
              <a:spAutoFit/>
            </a:bodyPr>
            <a:lstStyle/>
            <a:p>
              <a:pPr algn="ctr"/>
              <a:r>
                <a:rPr lang="fr-FR" sz="1100" b="1" dirty="0">
                  <a:solidFill>
                    <a:srgbClr val="000066"/>
                  </a:solidFill>
                </a:rPr>
                <a:t>Patient 11</a:t>
              </a:r>
            </a:p>
          </p:txBody>
        </p:sp>
        <p:sp>
          <p:nvSpPr>
            <p:cNvPr id="55" name="ZoneTexte 54"/>
            <p:cNvSpPr txBox="1"/>
            <p:nvPr/>
          </p:nvSpPr>
          <p:spPr>
            <a:xfrm>
              <a:off x="1019256" y="4784568"/>
              <a:ext cx="771365" cy="232798"/>
            </a:xfrm>
            <a:prstGeom prst="rect">
              <a:avLst/>
            </a:prstGeom>
            <a:noFill/>
          </p:spPr>
          <p:txBody>
            <a:bodyPr wrap="none" rtlCol="0">
              <a:spAutoFit/>
            </a:bodyPr>
            <a:lstStyle/>
            <a:p>
              <a:pPr algn="ctr"/>
              <a:r>
                <a:rPr lang="fr-FR" sz="1100" b="1" dirty="0">
                  <a:solidFill>
                    <a:srgbClr val="000066"/>
                  </a:solidFill>
                </a:rPr>
                <a:t>Patient 2</a:t>
              </a:r>
            </a:p>
          </p:txBody>
        </p:sp>
        <p:sp>
          <p:nvSpPr>
            <p:cNvPr id="56" name="ZoneTexte 55"/>
            <p:cNvSpPr txBox="1"/>
            <p:nvPr/>
          </p:nvSpPr>
          <p:spPr>
            <a:xfrm>
              <a:off x="2317417" y="4784568"/>
              <a:ext cx="771365" cy="232798"/>
            </a:xfrm>
            <a:prstGeom prst="rect">
              <a:avLst/>
            </a:prstGeom>
            <a:noFill/>
          </p:spPr>
          <p:txBody>
            <a:bodyPr wrap="none" rtlCol="0">
              <a:spAutoFit/>
            </a:bodyPr>
            <a:lstStyle/>
            <a:p>
              <a:pPr algn="ctr"/>
              <a:r>
                <a:rPr lang="fr-FR" sz="1100" b="1" dirty="0">
                  <a:solidFill>
                    <a:srgbClr val="000066"/>
                  </a:solidFill>
                </a:rPr>
                <a:t>Patient 7</a:t>
              </a:r>
            </a:p>
          </p:txBody>
        </p:sp>
        <p:sp>
          <p:nvSpPr>
            <p:cNvPr id="57" name="ZoneTexte 56"/>
            <p:cNvSpPr txBox="1"/>
            <p:nvPr/>
          </p:nvSpPr>
          <p:spPr>
            <a:xfrm>
              <a:off x="3621167" y="4784568"/>
              <a:ext cx="771365" cy="232798"/>
            </a:xfrm>
            <a:prstGeom prst="rect">
              <a:avLst/>
            </a:prstGeom>
            <a:noFill/>
          </p:spPr>
          <p:txBody>
            <a:bodyPr wrap="none" rtlCol="0">
              <a:spAutoFit/>
            </a:bodyPr>
            <a:lstStyle/>
            <a:p>
              <a:pPr algn="ctr"/>
              <a:r>
                <a:rPr lang="fr-FR" sz="1100" b="1" dirty="0">
                  <a:solidFill>
                    <a:srgbClr val="000066"/>
                  </a:solidFill>
                </a:rPr>
                <a:t>Patient 9</a:t>
              </a:r>
            </a:p>
          </p:txBody>
        </p:sp>
        <p:sp>
          <p:nvSpPr>
            <p:cNvPr id="58" name="ZoneTexte 57"/>
            <p:cNvSpPr txBox="1"/>
            <p:nvPr/>
          </p:nvSpPr>
          <p:spPr>
            <a:xfrm>
              <a:off x="1864215" y="6253507"/>
              <a:ext cx="1544012" cy="219104"/>
            </a:xfrm>
            <a:prstGeom prst="rect">
              <a:avLst/>
            </a:prstGeom>
            <a:noFill/>
          </p:spPr>
          <p:txBody>
            <a:bodyPr wrap="none" rtlCol="0">
              <a:spAutoFit/>
            </a:bodyPr>
            <a:lstStyle/>
            <a:p>
              <a:pPr algn="ctr"/>
              <a:r>
                <a:rPr lang="fr-FR" sz="1000" b="1" dirty="0">
                  <a:solidFill>
                    <a:srgbClr val="000066"/>
                  </a:solidFill>
                </a:rPr>
                <a:t>Mois après début ARV</a:t>
              </a:r>
            </a:p>
          </p:txBody>
        </p:sp>
      </p:grpSp>
      <p:sp>
        <p:nvSpPr>
          <p:cNvPr id="157"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Veldsman</a:t>
            </a:r>
            <a:r>
              <a:rPr lang="fr-FR" sz="1200" i="1" dirty="0">
                <a:solidFill>
                  <a:srgbClr val="0070C0"/>
                </a:solidFill>
                <a:latin typeface="Arial" charset="0"/>
                <a:cs typeface="Arial" charset="0"/>
              </a:rPr>
              <a:t> KA, CROI 2017, Abs. 28</a:t>
            </a:r>
          </a:p>
        </p:txBody>
      </p:sp>
      <p:sp>
        <p:nvSpPr>
          <p:cNvPr id="158" name="ZoneTexte 15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35</a:t>
            </a:r>
          </a:p>
        </p:txBody>
      </p:sp>
    </p:spTree>
    <p:extLst>
      <p:ext uri="{BB962C8B-B14F-4D97-AF65-F5344CB8AC3E}">
        <p14:creationId xmlns:p14="http://schemas.microsoft.com/office/powerpoint/2010/main" val="177655753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z="2400" dirty="0"/>
              <a:t>Agonistes  du TLR7 : stimulation de l’immunité </a:t>
            </a:r>
            <a:br>
              <a:rPr lang="fr-FR" sz="2400" dirty="0"/>
            </a:br>
            <a:r>
              <a:rPr lang="fr-FR" sz="2400" dirty="0"/>
              <a:t>anti-VIH par une réponse IFN de type I produite</a:t>
            </a:r>
            <a:br>
              <a:rPr lang="fr-FR" sz="2400" dirty="0"/>
            </a:br>
            <a:r>
              <a:rPr lang="fr-FR" sz="2400" dirty="0"/>
              <a:t>par les </a:t>
            </a:r>
            <a:r>
              <a:rPr lang="fr-FR" sz="2400" dirty="0" err="1"/>
              <a:t>CDp</a:t>
            </a:r>
            <a:endParaRPr lang="fr-FR" sz="2400" dirty="0"/>
          </a:p>
        </p:txBody>
      </p:sp>
      <p:sp>
        <p:nvSpPr>
          <p:cNvPr id="5" name="Espace réservé du contenu 4"/>
          <p:cNvSpPr>
            <a:spLocks noGrp="1"/>
          </p:cNvSpPr>
          <p:nvPr>
            <p:ph idx="1"/>
          </p:nvPr>
        </p:nvSpPr>
        <p:spPr>
          <a:xfrm>
            <a:off x="457200" y="1246188"/>
            <a:ext cx="8507413" cy="1266193"/>
          </a:xfrm>
        </p:spPr>
        <p:txBody>
          <a:bodyPr/>
          <a:lstStyle/>
          <a:p>
            <a:r>
              <a:rPr lang="fr-FR" sz="1600" dirty="0"/>
              <a:t>Le GS-9620 (</a:t>
            </a:r>
            <a:r>
              <a:rPr lang="fr-FR" sz="1600" dirty="0" err="1"/>
              <a:t>vesatolimod</a:t>
            </a:r>
            <a:r>
              <a:rPr lang="fr-FR" sz="1600" dirty="0"/>
              <a:t>) et son analogue GS-986 sont des agonistes puissants et sélectifs du TLR7 : stimulation de l’immunité anti-VIH par la production d’IFN de type I par les cellules dendritiques </a:t>
            </a:r>
            <a:r>
              <a:rPr lang="fr-FR" sz="1600" dirty="0" err="1"/>
              <a:t>plasmacytoïdes</a:t>
            </a:r>
            <a:r>
              <a:rPr lang="fr-FR" sz="1600" dirty="0"/>
              <a:t> (</a:t>
            </a:r>
            <a:r>
              <a:rPr lang="fr-FR" sz="1600" dirty="0" err="1"/>
              <a:t>CDp</a:t>
            </a:r>
            <a:r>
              <a:rPr lang="fr-FR" sz="1600" dirty="0"/>
              <a:t>)</a:t>
            </a:r>
          </a:p>
          <a:p>
            <a:r>
              <a:rPr lang="fr-FR" sz="1600" dirty="0"/>
              <a:t>Chez le singe : induction de </a:t>
            </a:r>
            <a:r>
              <a:rPr lang="fr-FR" sz="1600" dirty="0" err="1"/>
              <a:t>blips</a:t>
            </a:r>
            <a:r>
              <a:rPr lang="fr-FR" sz="1600" dirty="0"/>
              <a:t>, rémission prolongée après arrêt des ARV chez </a:t>
            </a:r>
            <a:br>
              <a:rPr lang="fr-FR" sz="1600" dirty="0"/>
            </a:br>
            <a:r>
              <a:rPr lang="fr-FR" sz="1600" dirty="0"/>
              <a:t>2/9 singes</a:t>
            </a:r>
          </a:p>
          <a:p>
            <a:endParaRPr lang="fr-FR" sz="1600" dirty="0"/>
          </a:p>
        </p:txBody>
      </p:sp>
      <p:sp>
        <p:nvSpPr>
          <p:cNvPr id="7" name="Espace réservé du contenu 4"/>
          <p:cNvSpPr txBox="1">
            <a:spLocks/>
          </p:cNvSpPr>
          <p:nvPr/>
        </p:nvSpPr>
        <p:spPr bwMode="auto">
          <a:xfrm>
            <a:off x="457200" y="6188238"/>
            <a:ext cx="8372475" cy="62235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dirty="0"/>
              <a:t>Etude de phase 1b en cours chez des patients traités avec CV &lt; 50 c/ml pour évaluer </a:t>
            </a:r>
          </a:p>
          <a:p>
            <a:pPr marL="0" indent="0">
              <a:buNone/>
              <a:tabLst>
                <a:tab pos="360363" algn="l"/>
              </a:tabLst>
            </a:pPr>
            <a:r>
              <a:rPr lang="fr-FR" sz="1600" dirty="0"/>
              <a:t>	la tolérance du GS-9620 et l’impact sur le réservoir cellulaire </a:t>
            </a:r>
          </a:p>
        </p:txBody>
      </p:sp>
      <p:sp>
        <p:nvSpPr>
          <p:cNvPr id="8" name="Rectangle 7"/>
          <p:cNvSpPr/>
          <p:nvPr/>
        </p:nvSpPr>
        <p:spPr>
          <a:xfrm>
            <a:off x="1680051" y="2572255"/>
            <a:ext cx="5723170" cy="400110"/>
          </a:xfrm>
          <a:prstGeom prst="rect">
            <a:avLst/>
          </a:prstGeom>
        </p:spPr>
        <p:txBody>
          <a:bodyPr wrap="none">
            <a:spAutoFit/>
          </a:bodyPr>
          <a:lstStyle/>
          <a:p>
            <a:pPr algn="ctr"/>
            <a:r>
              <a:rPr lang="fr-FR" sz="2000" b="1" dirty="0">
                <a:solidFill>
                  <a:srgbClr val="0070C0"/>
                </a:solidFill>
                <a:latin typeface="Calibri" pitchFamily="34" charset="0"/>
                <a:ea typeface="ＭＳ Ｐゴシック" pitchFamily="34" charset="-128"/>
              </a:rPr>
              <a:t>Mécanismes d’action de l’agoniste du TLR7, GS-9620</a:t>
            </a:r>
            <a:endParaRPr lang="fr-FR" sz="2000" baseline="-25000" dirty="0">
              <a:solidFill>
                <a:srgbClr val="000066"/>
              </a:solidFill>
            </a:endParaRPr>
          </a:p>
        </p:txBody>
      </p:sp>
      <p:grpSp>
        <p:nvGrpSpPr>
          <p:cNvPr id="3" name="Groupe 2"/>
          <p:cNvGrpSpPr/>
          <p:nvPr/>
        </p:nvGrpSpPr>
        <p:grpSpPr>
          <a:xfrm>
            <a:off x="709171" y="3155348"/>
            <a:ext cx="5342609" cy="2860348"/>
            <a:chOff x="709171" y="3155348"/>
            <a:chExt cx="5342609" cy="2860348"/>
          </a:xfrm>
        </p:grpSpPr>
        <p:grpSp>
          <p:nvGrpSpPr>
            <p:cNvPr id="10" name="Group 878"/>
            <p:cNvGrpSpPr>
              <a:grpSpLocks/>
            </p:cNvGrpSpPr>
            <p:nvPr/>
          </p:nvGrpSpPr>
          <p:grpSpPr bwMode="auto">
            <a:xfrm>
              <a:off x="5225975" y="5495817"/>
              <a:ext cx="602960" cy="519879"/>
              <a:chOff x="1863" y="771"/>
              <a:chExt cx="1884" cy="1624"/>
            </a:xfrm>
          </p:grpSpPr>
          <p:sp>
            <p:nvSpPr>
              <p:cNvPr id="132" name="Freeform 879"/>
              <p:cNvSpPr>
                <a:spLocks/>
              </p:cNvSpPr>
              <p:nvPr/>
            </p:nvSpPr>
            <p:spPr bwMode="auto">
              <a:xfrm>
                <a:off x="1863" y="771"/>
                <a:ext cx="1884" cy="1624"/>
              </a:xfrm>
              <a:custGeom>
                <a:avLst/>
                <a:gdLst>
                  <a:gd name="T0" fmla="*/ 625 w 2071"/>
                  <a:gd name="T1" fmla="*/ 24 h 1783"/>
                  <a:gd name="T2" fmla="*/ 654 w 2071"/>
                  <a:gd name="T3" fmla="*/ 250 h 1783"/>
                  <a:gd name="T4" fmla="*/ 781 w 2071"/>
                  <a:gd name="T5" fmla="*/ 85 h 1783"/>
                  <a:gd name="T6" fmla="*/ 671 w 2071"/>
                  <a:gd name="T7" fmla="*/ 321 h 1783"/>
                  <a:gd name="T8" fmla="*/ 937 w 2071"/>
                  <a:gd name="T9" fmla="*/ 346 h 1783"/>
                  <a:gd name="T10" fmla="*/ 1164 w 2071"/>
                  <a:gd name="T11" fmla="*/ 139 h 1783"/>
                  <a:gd name="T12" fmla="*/ 1167 w 2071"/>
                  <a:gd name="T13" fmla="*/ 158 h 1783"/>
                  <a:gd name="T14" fmla="*/ 1233 w 2071"/>
                  <a:gd name="T15" fmla="*/ 229 h 1783"/>
                  <a:gd name="T16" fmla="*/ 1330 w 2071"/>
                  <a:gd name="T17" fmla="*/ 226 h 1783"/>
                  <a:gd name="T18" fmla="*/ 1063 w 2071"/>
                  <a:gd name="T19" fmla="*/ 285 h 1783"/>
                  <a:gd name="T20" fmla="*/ 1219 w 2071"/>
                  <a:gd name="T21" fmla="*/ 367 h 1783"/>
                  <a:gd name="T22" fmla="*/ 1308 w 2071"/>
                  <a:gd name="T23" fmla="*/ 396 h 1783"/>
                  <a:gd name="T24" fmla="*/ 1018 w 2071"/>
                  <a:gd name="T25" fmla="*/ 329 h 1783"/>
                  <a:gd name="T26" fmla="*/ 995 w 2071"/>
                  <a:gd name="T27" fmla="*/ 493 h 1783"/>
                  <a:gd name="T28" fmla="*/ 1285 w 2071"/>
                  <a:gd name="T29" fmla="*/ 585 h 1783"/>
                  <a:gd name="T30" fmla="*/ 1507 w 2071"/>
                  <a:gd name="T31" fmla="*/ 639 h 1783"/>
                  <a:gd name="T32" fmla="*/ 1506 w 2071"/>
                  <a:gd name="T33" fmla="*/ 709 h 1783"/>
                  <a:gd name="T34" fmla="*/ 1316 w 2071"/>
                  <a:gd name="T35" fmla="*/ 604 h 1783"/>
                  <a:gd name="T36" fmla="*/ 1382 w 2071"/>
                  <a:gd name="T37" fmla="*/ 690 h 1783"/>
                  <a:gd name="T38" fmla="*/ 1436 w 2071"/>
                  <a:gd name="T39" fmla="*/ 814 h 1783"/>
                  <a:gd name="T40" fmla="*/ 1369 w 2071"/>
                  <a:gd name="T41" fmla="*/ 706 h 1783"/>
                  <a:gd name="T42" fmla="*/ 1172 w 2071"/>
                  <a:gd name="T43" fmla="*/ 747 h 1783"/>
                  <a:gd name="T44" fmla="*/ 1158 w 2071"/>
                  <a:gd name="T45" fmla="*/ 1033 h 1783"/>
                  <a:gd name="T46" fmla="*/ 1272 w 2071"/>
                  <a:gd name="T47" fmla="*/ 1140 h 1783"/>
                  <a:gd name="T48" fmla="*/ 1133 w 2071"/>
                  <a:gd name="T49" fmla="*/ 1057 h 1783"/>
                  <a:gd name="T50" fmla="*/ 1093 w 2071"/>
                  <a:gd name="T51" fmla="*/ 1200 h 1783"/>
                  <a:gd name="T52" fmla="*/ 1070 w 2071"/>
                  <a:gd name="T53" fmla="*/ 1232 h 1783"/>
                  <a:gd name="T54" fmla="*/ 1022 w 2071"/>
                  <a:gd name="T55" fmla="*/ 976 h 1783"/>
                  <a:gd name="T56" fmla="*/ 804 w 2071"/>
                  <a:gd name="T57" fmla="*/ 919 h 1783"/>
                  <a:gd name="T58" fmla="*/ 832 w 2071"/>
                  <a:gd name="T59" fmla="*/ 1185 h 1783"/>
                  <a:gd name="T60" fmla="*/ 831 w 2071"/>
                  <a:gd name="T61" fmla="*/ 1218 h 1783"/>
                  <a:gd name="T62" fmla="*/ 771 w 2071"/>
                  <a:gd name="T63" fmla="*/ 1329 h 1783"/>
                  <a:gd name="T64" fmla="*/ 750 w 2071"/>
                  <a:gd name="T65" fmla="*/ 1232 h 1783"/>
                  <a:gd name="T66" fmla="*/ 680 w 2071"/>
                  <a:gd name="T67" fmla="*/ 1112 h 1783"/>
                  <a:gd name="T68" fmla="*/ 506 w 2071"/>
                  <a:gd name="T69" fmla="*/ 1212 h 1783"/>
                  <a:gd name="T70" fmla="*/ 691 w 2071"/>
                  <a:gd name="T71" fmla="*/ 1089 h 1783"/>
                  <a:gd name="T72" fmla="*/ 704 w 2071"/>
                  <a:gd name="T73" fmla="*/ 839 h 1783"/>
                  <a:gd name="T74" fmla="*/ 494 w 2071"/>
                  <a:gd name="T75" fmla="*/ 873 h 1783"/>
                  <a:gd name="T76" fmla="*/ 432 w 2071"/>
                  <a:gd name="T77" fmla="*/ 1144 h 1783"/>
                  <a:gd name="T78" fmla="*/ 378 w 2071"/>
                  <a:gd name="T79" fmla="*/ 1292 h 1783"/>
                  <a:gd name="T80" fmla="*/ 463 w 2071"/>
                  <a:gd name="T81" fmla="*/ 1028 h 1783"/>
                  <a:gd name="T82" fmla="*/ 348 w 2071"/>
                  <a:gd name="T83" fmla="*/ 935 h 1783"/>
                  <a:gd name="T84" fmla="*/ 237 w 2071"/>
                  <a:gd name="T85" fmla="*/ 962 h 1783"/>
                  <a:gd name="T86" fmla="*/ 258 w 2071"/>
                  <a:gd name="T87" fmla="*/ 896 h 1783"/>
                  <a:gd name="T88" fmla="*/ 508 w 2071"/>
                  <a:gd name="T89" fmla="*/ 769 h 1783"/>
                  <a:gd name="T90" fmla="*/ 424 w 2071"/>
                  <a:gd name="T91" fmla="*/ 525 h 1783"/>
                  <a:gd name="T92" fmla="*/ 136 w 2071"/>
                  <a:gd name="T93" fmla="*/ 526 h 1783"/>
                  <a:gd name="T94" fmla="*/ 24 w 2071"/>
                  <a:gd name="T95" fmla="*/ 550 h 1783"/>
                  <a:gd name="T96" fmla="*/ 219 w 2071"/>
                  <a:gd name="T97" fmla="*/ 438 h 1783"/>
                  <a:gd name="T98" fmla="*/ 55 w 2071"/>
                  <a:gd name="T99" fmla="*/ 374 h 1783"/>
                  <a:gd name="T100" fmla="*/ 116 w 2071"/>
                  <a:gd name="T101" fmla="*/ 341 h 1783"/>
                  <a:gd name="T102" fmla="*/ 356 w 2071"/>
                  <a:gd name="T103" fmla="*/ 465 h 1783"/>
                  <a:gd name="T104" fmla="*/ 317 w 2071"/>
                  <a:gd name="T105" fmla="*/ 302 h 1783"/>
                  <a:gd name="T106" fmla="*/ 522 w 2071"/>
                  <a:gd name="T107" fmla="*/ 498 h 1783"/>
                  <a:gd name="T108" fmla="*/ 623 w 2071"/>
                  <a:gd name="T109" fmla="*/ 365 h 1783"/>
                  <a:gd name="T110" fmla="*/ 576 w 2071"/>
                  <a:gd name="T111" fmla="*/ 190 h 1783"/>
                  <a:gd name="T112" fmla="*/ 604 w 2071"/>
                  <a:gd name="T113" fmla="*/ 250 h 1783"/>
                  <a:gd name="T114" fmla="*/ 587 w 2071"/>
                  <a:gd name="T115" fmla="*/ 87 h 17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71" h="1783">
                    <a:moveTo>
                      <a:pt x="763" y="20"/>
                    </a:moveTo>
                    <a:cubicBezTo>
                      <a:pt x="762" y="13"/>
                      <a:pt x="762" y="7"/>
                      <a:pt x="763" y="0"/>
                    </a:cubicBezTo>
                    <a:cubicBezTo>
                      <a:pt x="777" y="1"/>
                      <a:pt x="789" y="9"/>
                      <a:pt x="803" y="11"/>
                    </a:cubicBezTo>
                    <a:cubicBezTo>
                      <a:pt x="819" y="12"/>
                      <a:pt x="827" y="15"/>
                      <a:pt x="830" y="32"/>
                    </a:cubicBezTo>
                    <a:cubicBezTo>
                      <a:pt x="833" y="48"/>
                      <a:pt x="832" y="61"/>
                      <a:pt x="841" y="75"/>
                    </a:cubicBezTo>
                    <a:cubicBezTo>
                      <a:pt x="850" y="92"/>
                      <a:pt x="860" y="108"/>
                      <a:pt x="867" y="125"/>
                    </a:cubicBezTo>
                    <a:cubicBezTo>
                      <a:pt x="881" y="157"/>
                      <a:pt x="891" y="191"/>
                      <a:pt x="891" y="226"/>
                    </a:cubicBezTo>
                    <a:cubicBezTo>
                      <a:pt x="892" y="264"/>
                      <a:pt x="879" y="295"/>
                      <a:pt x="868" y="330"/>
                    </a:cubicBezTo>
                    <a:cubicBezTo>
                      <a:pt x="860" y="356"/>
                      <a:pt x="902" y="313"/>
                      <a:pt x="907" y="309"/>
                    </a:cubicBezTo>
                    <a:cubicBezTo>
                      <a:pt x="933" y="291"/>
                      <a:pt x="962" y="285"/>
                      <a:pt x="975" y="255"/>
                    </a:cubicBezTo>
                    <a:cubicBezTo>
                      <a:pt x="989" y="224"/>
                      <a:pt x="986" y="188"/>
                      <a:pt x="1004" y="158"/>
                    </a:cubicBezTo>
                    <a:cubicBezTo>
                      <a:pt x="1014" y="142"/>
                      <a:pt x="1026" y="127"/>
                      <a:pt x="1037" y="112"/>
                    </a:cubicBezTo>
                    <a:cubicBezTo>
                      <a:pt x="1050" y="96"/>
                      <a:pt x="1059" y="98"/>
                      <a:pt x="1077" y="98"/>
                    </a:cubicBezTo>
                    <a:cubicBezTo>
                      <a:pt x="1048" y="111"/>
                      <a:pt x="1028" y="136"/>
                      <a:pt x="1018" y="166"/>
                    </a:cubicBezTo>
                    <a:cubicBezTo>
                      <a:pt x="1007" y="201"/>
                      <a:pt x="1014" y="236"/>
                      <a:pt x="999" y="271"/>
                    </a:cubicBezTo>
                    <a:cubicBezTo>
                      <a:pt x="974" y="331"/>
                      <a:pt x="849" y="343"/>
                      <a:pt x="891" y="425"/>
                    </a:cubicBezTo>
                    <a:cubicBezTo>
                      <a:pt x="907" y="456"/>
                      <a:pt x="933" y="487"/>
                      <a:pt x="958" y="511"/>
                    </a:cubicBezTo>
                    <a:cubicBezTo>
                      <a:pt x="983" y="534"/>
                      <a:pt x="1038" y="532"/>
                      <a:pt x="1070" y="539"/>
                    </a:cubicBezTo>
                    <a:cubicBezTo>
                      <a:pt x="1106" y="547"/>
                      <a:pt x="1135" y="551"/>
                      <a:pt x="1170" y="535"/>
                    </a:cubicBezTo>
                    <a:cubicBezTo>
                      <a:pt x="1205" y="520"/>
                      <a:pt x="1225" y="488"/>
                      <a:pt x="1244" y="458"/>
                    </a:cubicBezTo>
                    <a:cubicBezTo>
                      <a:pt x="1262" y="427"/>
                      <a:pt x="1285" y="401"/>
                      <a:pt x="1312" y="378"/>
                    </a:cubicBezTo>
                    <a:cubicBezTo>
                      <a:pt x="1342" y="353"/>
                      <a:pt x="1377" y="337"/>
                      <a:pt x="1409" y="316"/>
                    </a:cubicBezTo>
                    <a:cubicBezTo>
                      <a:pt x="1440" y="295"/>
                      <a:pt x="1448" y="268"/>
                      <a:pt x="1465" y="238"/>
                    </a:cubicBezTo>
                    <a:cubicBezTo>
                      <a:pt x="1483" y="205"/>
                      <a:pt x="1515" y="200"/>
                      <a:pt x="1546" y="184"/>
                    </a:cubicBezTo>
                    <a:cubicBezTo>
                      <a:pt x="1576" y="169"/>
                      <a:pt x="1596" y="148"/>
                      <a:pt x="1603" y="115"/>
                    </a:cubicBezTo>
                    <a:cubicBezTo>
                      <a:pt x="1604" y="110"/>
                      <a:pt x="1604" y="71"/>
                      <a:pt x="1616" y="81"/>
                    </a:cubicBezTo>
                    <a:cubicBezTo>
                      <a:pt x="1626" y="89"/>
                      <a:pt x="1617" y="122"/>
                      <a:pt x="1614" y="132"/>
                    </a:cubicBezTo>
                    <a:cubicBezTo>
                      <a:pt x="1605" y="168"/>
                      <a:pt x="1583" y="194"/>
                      <a:pt x="1550" y="210"/>
                    </a:cubicBezTo>
                    <a:cubicBezTo>
                      <a:pt x="1517" y="226"/>
                      <a:pt x="1487" y="241"/>
                      <a:pt x="1474" y="279"/>
                    </a:cubicBezTo>
                    <a:cubicBezTo>
                      <a:pt x="1472" y="286"/>
                      <a:pt x="1462" y="311"/>
                      <a:pt x="1474" y="313"/>
                    </a:cubicBezTo>
                    <a:cubicBezTo>
                      <a:pt x="1489" y="316"/>
                      <a:pt x="1506" y="314"/>
                      <a:pt x="1521" y="314"/>
                    </a:cubicBezTo>
                    <a:cubicBezTo>
                      <a:pt x="1560" y="313"/>
                      <a:pt x="1599" y="310"/>
                      <a:pt x="1638" y="303"/>
                    </a:cubicBezTo>
                    <a:cubicBezTo>
                      <a:pt x="1676" y="297"/>
                      <a:pt x="1682" y="282"/>
                      <a:pt x="1696" y="250"/>
                    </a:cubicBezTo>
                    <a:cubicBezTo>
                      <a:pt x="1708" y="223"/>
                      <a:pt x="1738" y="208"/>
                      <a:pt x="1749" y="247"/>
                    </a:cubicBezTo>
                    <a:cubicBezTo>
                      <a:pt x="1761" y="240"/>
                      <a:pt x="1770" y="247"/>
                      <a:pt x="1768" y="260"/>
                    </a:cubicBezTo>
                    <a:cubicBezTo>
                      <a:pt x="1764" y="277"/>
                      <a:pt x="1781" y="281"/>
                      <a:pt x="1767" y="299"/>
                    </a:cubicBezTo>
                    <a:cubicBezTo>
                      <a:pt x="1756" y="313"/>
                      <a:pt x="1746" y="318"/>
                      <a:pt x="1729" y="320"/>
                    </a:cubicBezTo>
                    <a:cubicBezTo>
                      <a:pt x="1706" y="323"/>
                      <a:pt x="1684" y="330"/>
                      <a:pt x="1661" y="338"/>
                    </a:cubicBezTo>
                    <a:cubicBezTo>
                      <a:pt x="1622" y="351"/>
                      <a:pt x="1583" y="360"/>
                      <a:pt x="1541" y="362"/>
                    </a:cubicBezTo>
                    <a:cubicBezTo>
                      <a:pt x="1499" y="365"/>
                      <a:pt x="1451" y="363"/>
                      <a:pt x="1411" y="378"/>
                    </a:cubicBezTo>
                    <a:cubicBezTo>
                      <a:pt x="1404" y="380"/>
                      <a:pt x="1378" y="398"/>
                      <a:pt x="1390" y="408"/>
                    </a:cubicBezTo>
                    <a:cubicBezTo>
                      <a:pt x="1399" y="415"/>
                      <a:pt x="1415" y="418"/>
                      <a:pt x="1425" y="424"/>
                    </a:cubicBezTo>
                    <a:cubicBezTo>
                      <a:pt x="1459" y="443"/>
                      <a:pt x="1477" y="482"/>
                      <a:pt x="1513" y="496"/>
                    </a:cubicBezTo>
                    <a:cubicBezTo>
                      <a:pt x="1551" y="512"/>
                      <a:pt x="1583" y="498"/>
                      <a:pt x="1619" y="485"/>
                    </a:cubicBezTo>
                    <a:cubicBezTo>
                      <a:pt x="1663" y="470"/>
                      <a:pt x="1699" y="483"/>
                      <a:pt x="1738" y="506"/>
                    </a:cubicBezTo>
                    <a:cubicBezTo>
                      <a:pt x="1755" y="516"/>
                      <a:pt x="1772" y="527"/>
                      <a:pt x="1791" y="535"/>
                    </a:cubicBezTo>
                    <a:cubicBezTo>
                      <a:pt x="1799" y="538"/>
                      <a:pt x="1842" y="549"/>
                      <a:pt x="1840" y="555"/>
                    </a:cubicBezTo>
                    <a:cubicBezTo>
                      <a:pt x="1833" y="573"/>
                      <a:pt x="1749" y="531"/>
                      <a:pt x="1738" y="525"/>
                    </a:cubicBezTo>
                    <a:cubicBezTo>
                      <a:pt x="1722" y="517"/>
                      <a:pt x="1706" y="509"/>
                      <a:pt x="1689" y="502"/>
                    </a:cubicBezTo>
                    <a:cubicBezTo>
                      <a:pt x="1671" y="495"/>
                      <a:pt x="1656" y="498"/>
                      <a:pt x="1637" y="502"/>
                    </a:cubicBezTo>
                    <a:cubicBezTo>
                      <a:pt x="1599" y="511"/>
                      <a:pt x="1562" y="528"/>
                      <a:pt x="1522" y="524"/>
                    </a:cubicBezTo>
                    <a:cubicBezTo>
                      <a:pt x="1455" y="518"/>
                      <a:pt x="1423" y="423"/>
                      <a:pt x="1352" y="435"/>
                    </a:cubicBezTo>
                    <a:cubicBezTo>
                      <a:pt x="1315" y="442"/>
                      <a:pt x="1308" y="479"/>
                      <a:pt x="1301" y="509"/>
                    </a:cubicBezTo>
                    <a:cubicBezTo>
                      <a:pt x="1297" y="526"/>
                      <a:pt x="1286" y="542"/>
                      <a:pt x="1275" y="556"/>
                    </a:cubicBezTo>
                    <a:cubicBezTo>
                      <a:pt x="1262" y="573"/>
                      <a:pt x="1244" y="585"/>
                      <a:pt x="1248" y="609"/>
                    </a:cubicBezTo>
                    <a:cubicBezTo>
                      <a:pt x="1253" y="639"/>
                      <a:pt x="1298" y="641"/>
                      <a:pt x="1322" y="652"/>
                    </a:cubicBezTo>
                    <a:cubicBezTo>
                      <a:pt x="1356" y="669"/>
                      <a:pt x="1387" y="694"/>
                      <a:pt x="1414" y="721"/>
                    </a:cubicBezTo>
                    <a:cubicBezTo>
                      <a:pt x="1440" y="746"/>
                      <a:pt x="1467" y="773"/>
                      <a:pt x="1491" y="800"/>
                    </a:cubicBezTo>
                    <a:cubicBezTo>
                      <a:pt x="1515" y="827"/>
                      <a:pt x="1565" y="822"/>
                      <a:pt x="1596" y="814"/>
                    </a:cubicBezTo>
                    <a:cubicBezTo>
                      <a:pt x="1634" y="804"/>
                      <a:pt x="1669" y="785"/>
                      <a:pt x="1707" y="774"/>
                    </a:cubicBezTo>
                    <a:cubicBezTo>
                      <a:pt x="1748" y="761"/>
                      <a:pt x="1785" y="769"/>
                      <a:pt x="1823" y="788"/>
                    </a:cubicBezTo>
                    <a:cubicBezTo>
                      <a:pt x="1854" y="804"/>
                      <a:pt x="1879" y="835"/>
                      <a:pt x="1911" y="848"/>
                    </a:cubicBezTo>
                    <a:cubicBezTo>
                      <a:pt x="1926" y="855"/>
                      <a:pt x="1943" y="855"/>
                      <a:pt x="1958" y="857"/>
                    </a:cubicBezTo>
                    <a:cubicBezTo>
                      <a:pt x="1977" y="861"/>
                      <a:pt x="1985" y="853"/>
                      <a:pt x="2002" y="846"/>
                    </a:cubicBezTo>
                    <a:cubicBezTo>
                      <a:pt x="2015" y="841"/>
                      <a:pt x="2029" y="840"/>
                      <a:pt x="2033" y="856"/>
                    </a:cubicBezTo>
                    <a:cubicBezTo>
                      <a:pt x="2037" y="875"/>
                      <a:pt x="2049" y="871"/>
                      <a:pt x="2061" y="880"/>
                    </a:cubicBezTo>
                    <a:cubicBezTo>
                      <a:pt x="2067" y="884"/>
                      <a:pt x="2071" y="909"/>
                      <a:pt x="2062" y="912"/>
                    </a:cubicBezTo>
                    <a:cubicBezTo>
                      <a:pt x="2041" y="919"/>
                      <a:pt x="2019" y="926"/>
                      <a:pt x="2000" y="938"/>
                    </a:cubicBezTo>
                    <a:cubicBezTo>
                      <a:pt x="1975" y="952"/>
                      <a:pt x="1965" y="917"/>
                      <a:pt x="1948" y="907"/>
                    </a:cubicBezTo>
                    <a:cubicBezTo>
                      <a:pt x="1934" y="898"/>
                      <a:pt x="1916" y="897"/>
                      <a:pt x="1901" y="889"/>
                    </a:cubicBezTo>
                    <a:cubicBezTo>
                      <a:pt x="1880" y="878"/>
                      <a:pt x="1862" y="859"/>
                      <a:pt x="1843" y="844"/>
                    </a:cubicBezTo>
                    <a:cubicBezTo>
                      <a:pt x="1812" y="820"/>
                      <a:pt x="1788" y="805"/>
                      <a:pt x="1749" y="799"/>
                    </a:cubicBezTo>
                    <a:cubicBezTo>
                      <a:pt x="1740" y="797"/>
                      <a:pt x="1714" y="798"/>
                      <a:pt x="1731" y="812"/>
                    </a:cubicBezTo>
                    <a:cubicBezTo>
                      <a:pt x="1737" y="817"/>
                      <a:pt x="1747" y="816"/>
                      <a:pt x="1754" y="817"/>
                    </a:cubicBezTo>
                    <a:cubicBezTo>
                      <a:pt x="1766" y="818"/>
                      <a:pt x="1778" y="822"/>
                      <a:pt x="1788" y="828"/>
                    </a:cubicBezTo>
                    <a:cubicBezTo>
                      <a:pt x="1818" y="847"/>
                      <a:pt x="1829" y="881"/>
                      <a:pt x="1836" y="914"/>
                    </a:cubicBezTo>
                    <a:cubicBezTo>
                      <a:pt x="1840" y="929"/>
                      <a:pt x="1842" y="945"/>
                      <a:pt x="1852" y="957"/>
                    </a:cubicBezTo>
                    <a:cubicBezTo>
                      <a:pt x="1864" y="971"/>
                      <a:pt x="1880" y="981"/>
                      <a:pt x="1892" y="994"/>
                    </a:cubicBezTo>
                    <a:cubicBezTo>
                      <a:pt x="1904" y="1008"/>
                      <a:pt x="1912" y="1025"/>
                      <a:pt x="1914" y="1043"/>
                    </a:cubicBezTo>
                    <a:cubicBezTo>
                      <a:pt x="1914" y="1044"/>
                      <a:pt x="1913" y="1080"/>
                      <a:pt x="1908" y="1078"/>
                    </a:cubicBezTo>
                    <a:cubicBezTo>
                      <a:pt x="1900" y="1076"/>
                      <a:pt x="1892" y="1052"/>
                      <a:pt x="1889" y="1045"/>
                    </a:cubicBezTo>
                    <a:cubicBezTo>
                      <a:pt x="1882" y="1031"/>
                      <a:pt x="1875" y="1018"/>
                      <a:pt x="1864" y="1006"/>
                    </a:cubicBezTo>
                    <a:cubicBezTo>
                      <a:pt x="1854" y="996"/>
                      <a:pt x="1843" y="986"/>
                      <a:pt x="1832" y="975"/>
                    </a:cubicBezTo>
                    <a:cubicBezTo>
                      <a:pt x="1819" y="962"/>
                      <a:pt x="1820" y="952"/>
                      <a:pt x="1818" y="934"/>
                    </a:cubicBezTo>
                    <a:cubicBezTo>
                      <a:pt x="1811" y="877"/>
                      <a:pt x="1743" y="814"/>
                      <a:pt x="1683" y="842"/>
                    </a:cubicBezTo>
                    <a:cubicBezTo>
                      <a:pt x="1661" y="853"/>
                      <a:pt x="1640" y="880"/>
                      <a:pt x="1615" y="882"/>
                    </a:cubicBezTo>
                    <a:cubicBezTo>
                      <a:pt x="1588" y="884"/>
                      <a:pt x="1557" y="881"/>
                      <a:pt x="1547" y="913"/>
                    </a:cubicBezTo>
                    <a:cubicBezTo>
                      <a:pt x="1537" y="941"/>
                      <a:pt x="1548" y="962"/>
                      <a:pt x="1557" y="988"/>
                    </a:cubicBezTo>
                    <a:cubicBezTo>
                      <a:pt x="1567" y="1018"/>
                      <a:pt x="1561" y="1050"/>
                      <a:pt x="1549" y="1078"/>
                    </a:cubicBezTo>
                    <a:cubicBezTo>
                      <a:pt x="1525" y="1134"/>
                      <a:pt x="1483" y="1178"/>
                      <a:pt x="1446" y="1226"/>
                    </a:cubicBezTo>
                    <a:cubicBezTo>
                      <a:pt x="1419" y="1262"/>
                      <a:pt x="1379" y="1347"/>
                      <a:pt x="1452" y="1361"/>
                    </a:cubicBezTo>
                    <a:cubicBezTo>
                      <a:pt x="1479" y="1367"/>
                      <a:pt x="1512" y="1358"/>
                      <a:pt x="1538" y="1367"/>
                    </a:cubicBezTo>
                    <a:cubicBezTo>
                      <a:pt x="1566" y="1376"/>
                      <a:pt x="1585" y="1399"/>
                      <a:pt x="1601" y="1422"/>
                    </a:cubicBezTo>
                    <a:cubicBezTo>
                      <a:pt x="1608" y="1433"/>
                      <a:pt x="1613" y="1446"/>
                      <a:pt x="1624" y="1454"/>
                    </a:cubicBezTo>
                    <a:cubicBezTo>
                      <a:pt x="1633" y="1461"/>
                      <a:pt x="1650" y="1457"/>
                      <a:pt x="1661" y="1463"/>
                    </a:cubicBezTo>
                    <a:cubicBezTo>
                      <a:pt x="1665" y="1465"/>
                      <a:pt x="1703" y="1500"/>
                      <a:pt x="1690" y="1510"/>
                    </a:cubicBezTo>
                    <a:cubicBezTo>
                      <a:pt x="1685" y="1513"/>
                      <a:pt x="1679" y="1496"/>
                      <a:pt x="1678" y="1494"/>
                    </a:cubicBezTo>
                    <a:cubicBezTo>
                      <a:pt x="1677" y="1480"/>
                      <a:pt x="1660" y="1480"/>
                      <a:pt x="1648" y="1477"/>
                    </a:cubicBezTo>
                    <a:cubicBezTo>
                      <a:pt x="1616" y="1469"/>
                      <a:pt x="1608" y="1448"/>
                      <a:pt x="1585" y="1426"/>
                    </a:cubicBezTo>
                    <a:cubicBezTo>
                      <a:pt x="1560" y="1403"/>
                      <a:pt x="1537" y="1398"/>
                      <a:pt x="1505" y="1400"/>
                    </a:cubicBezTo>
                    <a:cubicBezTo>
                      <a:pt x="1473" y="1403"/>
                      <a:pt x="1445" y="1398"/>
                      <a:pt x="1415" y="1391"/>
                    </a:cubicBezTo>
                    <a:cubicBezTo>
                      <a:pt x="1411" y="1405"/>
                      <a:pt x="1425" y="1418"/>
                      <a:pt x="1431" y="1430"/>
                    </a:cubicBezTo>
                    <a:cubicBezTo>
                      <a:pt x="1439" y="1445"/>
                      <a:pt x="1446" y="1461"/>
                      <a:pt x="1446" y="1479"/>
                    </a:cubicBezTo>
                    <a:cubicBezTo>
                      <a:pt x="1448" y="1516"/>
                      <a:pt x="1427" y="1554"/>
                      <a:pt x="1452" y="1588"/>
                    </a:cubicBezTo>
                    <a:cubicBezTo>
                      <a:pt x="1468" y="1610"/>
                      <a:pt x="1510" y="1633"/>
                      <a:pt x="1501" y="1664"/>
                    </a:cubicBezTo>
                    <a:cubicBezTo>
                      <a:pt x="1497" y="1679"/>
                      <a:pt x="1494" y="1694"/>
                      <a:pt x="1492" y="1709"/>
                    </a:cubicBezTo>
                    <a:cubicBezTo>
                      <a:pt x="1490" y="1720"/>
                      <a:pt x="1455" y="1709"/>
                      <a:pt x="1444" y="1710"/>
                    </a:cubicBezTo>
                    <a:cubicBezTo>
                      <a:pt x="1400" y="1714"/>
                      <a:pt x="1418" y="1658"/>
                      <a:pt x="1421" y="1632"/>
                    </a:cubicBezTo>
                    <a:cubicBezTo>
                      <a:pt x="1423" y="1613"/>
                      <a:pt x="1421" y="1602"/>
                      <a:pt x="1414" y="1584"/>
                    </a:cubicBezTo>
                    <a:cubicBezTo>
                      <a:pt x="1406" y="1562"/>
                      <a:pt x="1403" y="1547"/>
                      <a:pt x="1403" y="1523"/>
                    </a:cubicBezTo>
                    <a:cubicBezTo>
                      <a:pt x="1403" y="1482"/>
                      <a:pt x="1396" y="1447"/>
                      <a:pt x="1381" y="1409"/>
                    </a:cubicBezTo>
                    <a:cubicBezTo>
                      <a:pt x="1365" y="1368"/>
                      <a:pt x="1345" y="1337"/>
                      <a:pt x="1358" y="1292"/>
                    </a:cubicBezTo>
                    <a:cubicBezTo>
                      <a:pt x="1364" y="1269"/>
                      <a:pt x="1405" y="1223"/>
                      <a:pt x="1385" y="1199"/>
                    </a:cubicBezTo>
                    <a:cubicBezTo>
                      <a:pt x="1370" y="1180"/>
                      <a:pt x="1307" y="1198"/>
                      <a:pt x="1289" y="1203"/>
                    </a:cubicBezTo>
                    <a:cubicBezTo>
                      <a:pt x="1248" y="1214"/>
                      <a:pt x="1213" y="1212"/>
                      <a:pt x="1172" y="1204"/>
                    </a:cubicBezTo>
                    <a:cubicBezTo>
                      <a:pt x="1132" y="1196"/>
                      <a:pt x="1103" y="1190"/>
                      <a:pt x="1068" y="1217"/>
                    </a:cubicBezTo>
                    <a:cubicBezTo>
                      <a:pt x="1039" y="1239"/>
                      <a:pt x="1030" y="1273"/>
                      <a:pt x="1038" y="1308"/>
                    </a:cubicBezTo>
                    <a:cubicBezTo>
                      <a:pt x="1046" y="1345"/>
                      <a:pt x="1075" y="1373"/>
                      <a:pt x="1092" y="1406"/>
                    </a:cubicBezTo>
                    <a:cubicBezTo>
                      <a:pt x="1109" y="1441"/>
                      <a:pt x="1114" y="1478"/>
                      <a:pt x="1110" y="1516"/>
                    </a:cubicBezTo>
                    <a:cubicBezTo>
                      <a:pt x="1108" y="1532"/>
                      <a:pt x="1097" y="1552"/>
                      <a:pt x="1106" y="1568"/>
                    </a:cubicBezTo>
                    <a:cubicBezTo>
                      <a:pt x="1115" y="1585"/>
                      <a:pt x="1137" y="1598"/>
                      <a:pt x="1152" y="1611"/>
                    </a:cubicBezTo>
                    <a:cubicBezTo>
                      <a:pt x="1170" y="1627"/>
                      <a:pt x="1206" y="1665"/>
                      <a:pt x="1178" y="1688"/>
                    </a:cubicBezTo>
                    <a:cubicBezTo>
                      <a:pt x="1177" y="1662"/>
                      <a:pt x="1161" y="1639"/>
                      <a:pt x="1139" y="1626"/>
                    </a:cubicBezTo>
                    <a:cubicBezTo>
                      <a:pt x="1128" y="1620"/>
                      <a:pt x="1113" y="1620"/>
                      <a:pt x="1104" y="1612"/>
                    </a:cubicBezTo>
                    <a:cubicBezTo>
                      <a:pt x="1090" y="1602"/>
                      <a:pt x="1080" y="1588"/>
                      <a:pt x="1070" y="1574"/>
                    </a:cubicBezTo>
                    <a:cubicBezTo>
                      <a:pt x="1056" y="1604"/>
                      <a:pt x="1028" y="1650"/>
                      <a:pt x="1035" y="1685"/>
                    </a:cubicBezTo>
                    <a:cubicBezTo>
                      <a:pt x="1041" y="1712"/>
                      <a:pt x="1086" y="1738"/>
                      <a:pt x="1062" y="1769"/>
                    </a:cubicBezTo>
                    <a:cubicBezTo>
                      <a:pt x="1051" y="1783"/>
                      <a:pt x="1034" y="1767"/>
                      <a:pt x="1025" y="1759"/>
                    </a:cubicBezTo>
                    <a:cubicBezTo>
                      <a:pt x="1011" y="1747"/>
                      <a:pt x="1006" y="1765"/>
                      <a:pt x="991" y="1764"/>
                    </a:cubicBezTo>
                    <a:cubicBezTo>
                      <a:pt x="975" y="1762"/>
                      <a:pt x="980" y="1738"/>
                      <a:pt x="979" y="1727"/>
                    </a:cubicBezTo>
                    <a:cubicBezTo>
                      <a:pt x="977" y="1707"/>
                      <a:pt x="955" y="1699"/>
                      <a:pt x="964" y="1678"/>
                    </a:cubicBezTo>
                    <a:cubicBezTo>
                      <a:pt x="971" y="1661"/>
                      <a:pt x="986" y="1647"/>
                      <a:pt x="996" y="1631"/>
                    </a:cubicBezTo>
                    <a:cubicBezTo>
                      <a:pt x="1007" y="1615"/>
                      <a:pt x="1017" y="1599"/>
                      <a:pt x="1026" y="1582"/>
                    </a:cubicBezTo>
                    <a:cubicBezTo>
                      <a:pt x="1045" y="1546"/>
                      <a:pt x="1058" y="1506"/>
                      <a:pt x="1061" y="1465"/>
                    </a:cubicBezTo>
                    <a:cubicBezTo>
                      <a:pt x="1064" y="1427"/>
                      <a:pt x="1041" y="1407"/>
                      <a:pt x="1009" y="1434"/>
                    </a:cubicBezTo>
                    <a:cubicBezTo>
                      <a:pt x="976" y="1461"/>
                      <a:pt x="944" y="1471"/>
                      <a:pt x="902" y="1471"/>
                    </a:cubicBezTo>
                    <a:cubicBezTo>
                      <a:pt x="866" y="1471"/>
                      <a:pt x="837" y="1480"/>
                      <a:pt x="820" y="1514"/>
                    </a:cubicBezTo>
                    <a:cubicBezTo>
                      <a:pt x="805" y="1545"/>
                      <a:pt x="789" y="1577"/>
                      <a:pt x="757" y="1592"/>
                    </a:cubicBezTo>
                    <a:cubicBezTo>
                      <a:pt x="740" y="1600"/>
                      <a:pt x="724" y="1597"/>
                      <a:pt x="706" y="1598"/>
                    </a:cubicBezTo>
                    <a:cubicBezTo>
                      <a:pt x="702" y="1598"/>
                      <a:pt x="670" y="1610"/>
                      <a:pt x="672" y="1604"/>
                    </a:cubicBezTo>
                    <a:cubicBezTo>
                      <a:pt x="674" y="1593"/>
                      <a:pt x="703" y="1585"/>
                      <a:pt x="712" y="1585"/>
                    </a:cubicBezTo>
                    <a:cubicBezTo>
                      <a:pt x="733" y="1585"/>
                      <a:pt x="749" y="1583"/>
                      <a:pt x="764" y="1566"/>
                    </a:cubicBezTo>
                    <a:cubicBezTo>
                      <a:pt x="785" y="1541"/>
                      <a:pt x="793" y="1507"/>
                      <a:pt x="811" y="1480"/>
                    </a:cubicBezTo>
                    <a:cubicBezTo>
                      <a:pt x="835" y="1446"/>
                      <a:pt x="880" y="1445"/>
                      <a:pt x="918" y="1442"/>
                    </a:cubicBezTo>
                    <a:cubicBezTo>
                      <a:pt x="949" y="1440"/>
                      <a:pt x="986" y="1430"/>
                      <a:pt x="997" y="1396"/>
                    </a:cubicBezTo>
                    <a:cubicBezTo>
                      <a:pt x="1009" y="1358"/>
                      <a:pt x="977" y="1332"/>
                      <a:pt x="972" y="1297"/>
                    </a:cubicBezTo>
                    <a:cubicBezTo>
                      <a:pt x="965" y="1246"/>
                      <a:pt x="1009" y="1206"/>
                      <a:pt x="993" y="1154"/>
                    </a:cubicBezTo>
                    <a:cubicBezTo>
                      <a:pt x="985" y="1130"/>
                      <a:pt x="956" y="1121"/>
                      <a:pt x="936" y="1110"/>
                    </a:cubicBezTo>
                    <a:cubicBezTo>
                      <a:pt x="911" y="1096"/>
                      <a:pt x="888" y="1083"/>
                      <a:pt x="861" y="1073"/>
                    </a:cubicBezTo>
                    <a:cubicBezTo>
                      <a:pt x="840" y="1066"/>
                      <a:pt x="825" y="1050"/>
                      <a:pt x="810" y="1035"/>
                    </a:cubicBezTo>
                    <a:cubicBezTo>
                      <a:pt x="794" y="1020"/>
                      <a:pt x="754" y="1032"/>
                      <a:pt x="736" y="1037"/>
                    </a:cubicBezTo>
                    <a:cubicBezTo>
                      <a:pt x="690" y="1049"/>
                      <a:pt x="672" y="1115"/>
                      <a:pt x="656" y="1155"/>
                    </a:cubicBezTo>
                    <a:cubicBezTo>
                      <a:pt x="647" y="1178"/>
                      <a:pt x="644" y="1183"/>
                      <a:pt x="656" y="1206"/>
                    </a:cubicBezTo>
                    <a:cubicBezTo>
                      <a:pt x="669" y="1231"/>
                      <a:pt x="679" y="1261"/>
                      <a:pt x="677" y="1290"/>
                    </a:cubicBezTo>
                    <a:cubicBezTo>
                      <a:pt x="674" y="1350"/>
                      <a:pt x="626" y="1388"/>
                      <a:pt x="599" y="1438"/>
                    </a:cubicBezTo>
                    <a:cubicBezTo>
                      <a:pt x="586" y="1462"/>
                      <a:pt x="577" y="1488"/>
                      <a:pt x="574" y="1514"/>
                    </a:cubicBezTo>
                    <a:cubicBezTo>
                      <a:pt x="570" y="1545"/>
                      <a:pt x="578" y="1574"/>
                      <a:pt x="579" y="1604"/>
                    </a:cubicBezTo>
                    <a:cubicBezTo>
                      <a:pt x="580" y="1636"/>
                      <a:pt x="558" y="1658"/>
                      <a:pt x="538" y="1681"/>
                    </a:cubicBezTo>
                    <a:cubicBezTo>
                      <a:pt x="519" y="1703"/>
                      <a:pt x="499" y="1725"/>
                      <a:pt x="479" y="1748"/>
                    </a:cubicBezTo>
                    <a:cubicBezTo>
                      <a:pt x="481" y="1731"/>
                      <a:pt x="492" y="1721"/>
                      <a:pt x="502" y="1710"/>
                    </a:cubicBezTo>
                    <a:cubicBezTo>
                      <a:pt x="512" y="1699"/>
                      <a:pt x="516" y="1687"/>
                      <a:pt x="527" y="1676"/>
                    </a:cubicBezTo>
                    <a:cubicBezTo>
                      <a:pt x="562" y="1644"/>
                      <a:pt x="560" y="1615"/>
                      <a:pt x="551" y="1571"/>
                    </a:cubicBezTo>
                    <a:cubicBezTo>
                      <a:pt x="544" y="1534"/>
                      <a:pt x="544" y="1504"/>
                      <a:pt x="556" y="1468"/>
                    </a:cubicBezTo>
                    <a:cubicBezTo>
                      <a:pt x="569" y="1429"/>
                      <a:pt x="592" y="1394"/>
                      <a:pt x="616" y="1360"/>
                    </a:cubicBezTo>
                    <a:cubicBezTo>
                      <a:pt x="637" y="1331"/>
                      <a:pt x="657" y="1302"/>
                      <a:pt x="646" y="1264"/>
                    </a:cubicBezTo>
                    <a:cubicBezTo>
                      <a:pt x="642" y="1250"/>
                      <a:pt x="634" y="1235"/>
                      <a:pt x="627" y="1222"/>
                    </a:cubicBezTo>
                    <a:cubicBezTo>
                      <a:pt x="616" y="1203"/>
                      <a:pt x="601" y="1204"/>
                      <a:pt x="582" y="1212"/>
                    </a:cubicBezTo>
                    <a:cubicBezTo>
                      <a:pt x="545" y="1227"/>
                      <a:pt x="503" y="1233"/>
                      <a:pt x="463" y="1237"/>
                    </a:cubicBezTo>
                    <a:cubicBezTo>
                      <a:pt x="444" y="1238"/>
                      <a:pt x="426" y="1240"/>
                      <a:pt x="407" y="1240"/>
                    </a:cubicBezTo>
                    <a:cubicBezTo>
                      <a:pt x="390" y="1241"/>
                      <a:pt x="376" y="1262"/>
                      <a:pt x="367" y="1274"/>
                    </a:cubicBezTo>
                    <a:cubicBezTo>
                      <a:pt x="359" y="1285"/>
                      <a:pt x="346" y="1297"/>
                      <a:pt x="332" y="1288"/>
                    </a:cubicBezTo>
                    <a:cubicBezTo>
                      <a:pt x="326" y="1285"/>
                      <a:pt x="322" y="1278"/>
                      <a:pt x="316" y="1273"/>
                    </a:cubicBezTo>
                    <a:cubicBezTo>
                      <a:pt x="310" y="1267"/>
                      <a:pt x="302" y="1273"/>
                      <a:pt x="295" y="1269"/>
                    </a:cubicBezTo>
                    <a:cubicBezTo>
                      <a:pt x="282" y="1263"/>
                      <a:pt x="275" y="1245"/>
                      <a:pt x="281" y="1232"/>
                    </a:cubicBezTo>
                    <a:cubicBezTo>
                      <a:pt x="288" y="1217"/>
                      <a:pt x="306" y="1217"/>
                      <a:pt x="311" y="1200"/>
                    </a:cubicBezTo>
                    <a:cubicBezTo>
                      <a:pt x="316" y="1185"/>
                      <a:pt x="328" y="1183"/>
                      <a:pt x="343" y="1186"/>
                    </a:cubicBezTo>
                    <a:cubicBezTo>
                      <a:pt x="361" y="1189"/>
                      <a:pt x="376" y="1191"/>
                      <a:pt x="395" y="1190"/>
                    </a:cubicBezTo>
                    <a:cubicBezTo>
                      <a:pt x="437" y="1186"/>
                      <a:pt x="480" y="1189"/>
                      <a:pt x="522" y="1182"/>
                    </a:cubicBezTo>
                    <a:cubicBezTo>
                      <a:pt x="560" y="1177"/>
                      <a:pt x="584" y="1160"/>
                      <a:pt x="607" y="1130"/>
                    </a:cubicBezTo>
                    <a:cubicBezTo>
                      <a:pt x="632" y="1094"/>
                      <a:pt x="650" y="1054"/>
                      <a:pt x="674" y="1018"/>
                    </a:cubicBezTo>
                    <a:cubicBezTo>
                      <a:pt x="694" y="991"/>
                      <a:pt x="723" y="962"/>
                      <a:pt x="723" y="926"/>
                    </a:cubicBezTo>
                    <a:cubicBezTo>
                      <a:pt x="723" y="890"/>
                      <a:pt x="692" y="864"/>
                      <a:pt x="679" y="833"/>
                    </a:cubicBezTo>
                    <a:cubicBezTo>
                      <a:pt x="666" y="802"/>
                      <a:pt x="670" y="767"/>
                      <a:pt x="651" y="739"/>
                    </a:cubicBezTo>
                    <a:cubicBezTo>
                      <a:pt x="628" y="705"/>
                      <a:pt x="603" y="694"/>
                      <a:pt x="563" y="694"/>
                    </a:cubicBezTo>
                    <a:cubicBezTo>
                      <a:pt x="520" y="694"/>
                      <a:pt x="477" y="692"/>
                      <a:pt x="435" y="689"/>
                    </a:cubicBezTo>
                    <a:cubicBezTo>
                      <a:pt x="392" y="685"/>
                      <a:pt x="362" y="674"/>
                      <a:pt x="331" y="644"/>
                    </a:cubicBezTo>
                    <a:cubicBezTo>
                      <a:pt x="306" y="621"/>
                      <a:pt x="291" y="600"/>
                      <a:pt x="253" y="612"/>
                    </a:cubicBezTo>
                    <a:cubicBezTo>
                      <a:pt x="215" y="625"/>
                      <a:pt x="217" y="681"/>
                      <a:pt x="181" y="696"/>
                    </a:cubicBezTo>
                    <a:cubicBezTo>
                      <a:pt x="145" y="711"/>
                      <a:pt x="109" y="717"/>
                      <a:pt x="72" y="726"/>
                    </a:cubicBezTo>
                    <a:cubicBezTo>
                      <a:pt x="61" y="729"/>
                      <a:pt x="49" y="730"/>
                      <a:pt x="40" y="736"/>
                    </a:cubicBezTo>
                    <a:cubicBezTo>
                      <a:pt x="29" y="743"/>
                      <a:pt x="36" y="759"/>
                      <a:pt x="18" y="758"/>
                    </a:cubicBezTo>
                    <a:cubicBezTo>
                      <a:pt x="0" y="756"/>
                      <a:pt x="30" y="730"/>
                      <a:pt x="32" y="728"/>
                    </a:cubicBezTo>
                    <a:cubicBezTo>
                      <a:pt x="46" y="717"/>
                      <a:pt x="63" y="709"/>
                      <a:pt x="80" y="703"/>
                    </a:cubicBezTo>
                    <a:cubicBezTo>
                      <a:pt x="110" y="692"/>
                      <a:pt x="148" y="688"/>
                      <a:pt x="171" y="663"/>
                    </a:cubicBezTo>
                    <a:cubicBezTo>
                      <a:pt x="197" y="635"/>
                      <a:pt x="193" y="597"/>
                      <a:pt x="235" y="585"/>
                    </a:cubicBezTo>
                    <a:cubicBezTo>
                      <a:pt x="254" y="579"/>
                      <a:pt x="272" y="583"/>
                      <a:pt x="291" y="580"/>
                    </a:cubicBezTo>
                    <a:cubicBezTo>
                      <a:pt x="309" y="578"/>
                      <a:pt x="298" y="568"/>
                      <a:pt x="290" y="559"/>
                    </a:cubicBezTo>
                    <a:cubicBezTo>
                      <a:pt x="266" y="534"/>
                      <a:pt x="236" y="514"/>
                      <a:pt x="201" y="510"/>
                    </a:cubicBezTo>
                    <a:cubicBezTo>
                      <a:pt x="178" y="507"/>
                      <a:pt x="131" y="550"/>
                      <a:pt x="117" y="525"/>
                    </a:cubicBezTo>
                    <a:cubicBezTo>
                      <a:pt x="105" y="504"/>
                      <a:pt x="95" y="505"/>
                      <a:pt x="74" y="495"/>
                    </a:cubicBezTo>
                    <a:cubicBezTo>
                      <a:pt x="66" y="491"/>
                      <a:pt x="60" y="486"/>
                      <a:pt x="61" y="477"/>
                    </a:cubicBezTo>
                    <a:cubicBezTo>
                      <a:pt x="63" y="469"/>
                      <a:pt x="67" y="467"/>
                      <a:pt x="74" y="463"/>
                    </a:cubicBezTo>
                    <a:cubicBezTo>
                      <a:pt x="82" y="459"/>
                      <a:pt x="82" y="447"/>
                      <a:pt x="87" y="440"/>
                    </a:cubicBezTo>
                    <a:cubicBezTo>
                      <a:pt x="104" y="410"/>
                      <a:pt x="138" y="435"/>
                      <a:pt x="154" y="451"/>
                    </a:cubicBezTo>
                    <a:cubicBezTo>
                      <a:pt x="169" y="465"/>
                      <a:pt x="185" y="465"/>
                      <a:pt x="205" y="470"/>
                    </a:cubicBezTo>
                    <a:cubicBezTo>
                      <a:pt x="223" y="474"/>
                      <a:pt x="242" y="480"/>
                      <a:pt x="260" y="487"/>
                    </a:cubicBezTo>
                    <a:cubicBezTo>
                      <a:pt x="330" y="516"/>
                      <a:pt x="358" y="596"/>
                      <a:pt x="418" y="637"/>
                    </a:cubicBezTo>
                    <a:cubicBezTo>
                      <a:pt x="438" y="650"/>
                      <a:pt x="485" y="651"/>
                      <a:pt x="473" y="615"/>
                    </a:cubicBezTo>
                    <a:cubicBezTo>
                      <a:pt x="462" y="584"/>
                      <a:pt x="438" y="564"/>
                      <a:pt x="445" y="527"/>
                    </a:cubicBezTo>
                    <a:cubicBezTo>
                      <a:pt x="451" y="495"/>
                      <a:pt x="447" y="457"/>
                      <a:pt x="430" y="428"/>
                    </a:cubicBezTo>
                    <a:cubicBezTo>
                      <a:pt x="413" y="399"/>
                      <a:pt x="374" y="374"/>
                      <a:pt x="346" y="355"/>
                    </a:cubicBezTo>
                    <a:cubicBezTo>
                      <a:pt x="366" y="342"/>
                      <a:pt x="411" y="388"/>
                      <a:pt x="422" y="400"/>
                    </a:cubicBezTo>
                    <a:cubicBezTo>
                      <a:pt x="448" y="428"/>
                      <a:pt x="465" y="463"/>
                      <a:pt x="473" y="500"/>
                    </a:cubicBezTo>
                    <a:cubicBezTo>
                      <a:pt x="481" y="532"/>
                      <a:pt x="473" y="577"/>
                      <a:pt x="498" y="602"/>
                    </a:cubicBezTo>
                    <a:cubicBezTo>
                      <a:pt x="520" y="624"/>
                      <a:pt x="558" y="629"/>
                      <a:pt x="587" y="637"/>
                    </a:cubicBezTo>
                    <a:cubicBezTo>
                      <a:pt x="620" y="645"/>
                      <a:pt x="660" y="663"/>
                      <a:pt x="694" y="660"/>
                    </a:cubicBezTo>
                    <a:cubicBezTo>
                      <a:pt x="710" y="659"/>
                      <a:pt x="728" y="658"/>
                      <a:pt x="741" y="650"/>
                    </a:cubicBezTo>
                    <a:cubicBezTo>
                      <a:pt x="757" y="641"/>
                      <a:pt x="771" y="624"/>
                      <a:pt x="785" y="613"/>
                    </a:cubicBezTo>
                    <a:cubicBezTo>
                      <a:pt x="806" y="595"/>
                      <a:pt x="853" y="568"/>
                      <a:pt x="848" y="537"/>
                    </a:cubicBezTo>
                    <a:cubicBezTo>
                      <a:pt x="846" y="518"/>
                      <a:pt x="836" y="500"/>
                      <a:pt x="828" y="483"/>
                    </a:cubicBezTo>
                    <a:cubicBezTo>
                      <a:pt x="819" y="461"/>
                      <a:pt x="813" y="438"/>
                      <a:pt x="808" y="415"/>
                    </a:cubicBezTo>
                    <a:cubicBezTo>
                      <a:pt x="802" y="392"/>
                      <a:pt x="797" y="379"/>
                      <a:pt x="783" y="360"/>
                    </a:cubicBezTo>
                    <a:cubicBezTo>
                      <a:pt x="770" y="344"/>
                      <a:pt x="763" y="333"/>
                      <a:pt x="763" y="312"/>
                    </a:cubicBezTo>
                    <a:cubicBezTo>
                      <a:pt x="764" y="292"/>
                      <a:pt x="767" y="272"/>
                      <a:pt x="765" y="252"/>
                    </a:cubicBezTo>
                    <a:cubicBezTo>
                      <a:pt x="763" y="237"/>
                      <a:pt x="749" y="218"/>
                      <a:pt x="751" y="204"/>
                    </a:cubicBezTo>
                    <a:cubicBezTo>
                      <a:pt x="751" y="199"/>
                      <a:pt x="765" y="213"/>
                      <a:pt x="766" y="214"/>
                    </a:cubicBezTo>
                    <a:cubicBezTo>
                      <a:pt x="774" y="223"/>
                      <a:pt x="776" y="235"/>
                      <a:pt x="777" y="246"/>
                    </a:cubicBezTo>
                    <a:cubicBezTo>
                      <a:pt x="780" y="280"/>
                      <a:pt x="784" y="304"/>
                      <a:pt x="803" y="332"/>
                    </a:cubicBezTo>
                    <a:cubicBezTo>
                      <a:pt x="826" y="364"/>
                      <a:pt x="848" y="286"/>
                      <a:pt x="853" y="271"/>
                    </a:cubicBezTo>
                    <a:cubicBezTo>
                      <a:pt x="865" y="236"/>
                      <a:pt x="868" y="213"/>
                      <a:pt x="854" y="177"/>
                    </a:cubicBezTo>
                    <a:cubicBezTo>
                      <a:pt x="848" y="162"/>
                      <a:pt x="840" y="147"/>
                      <a:pt x="827" y="136"/>
                    </a:cubicBezTo>
                    <a:cubicBezTo>
                      <a:pt x="812" y="123"/>
                      <a:pt x="795" y="123"/>
                      <a:pt x="779" y="114"/>
                    </a:cubicBezTo>
                    <a:cubicBezTo>
                      <a:pt x="764" y="106"/>
                      <a:pt x="757" y="89"/>
                      <a:pt x="759" y="74"/>
                    </a:cubicBezTo>
                    <a:cubicBezTo>
                      <a:pt x="760" y="64"/>
                      <a:pt x="764" y="54"/>
                      <a:pt x="768" y="46"/>
                    </a:cubicBezTo>
                    <a:cubicBezTo>
                      <a:pt x="774" y="36"/>
                      <a:pt x="765" y="29"/>
                      <a:pt x="763" y="20"/>
                    </a:cubicBezTo>
                  </a:path>
                </a:pathLst>
              </a:custGeom>
              <a:solidFill>
                <a:srgbClr val="B5D281"/>
              </a:solidFill>
              <a:ln w="4763" cap="flat">
                <a:solidFill>
                  <a:srgbClr val="343434"/>
                </a:solidFill>
                <a:prstDash val="solid"/>
                <a:miter lim="800000"/>
                <a:headEnd/>
                <a:tailEnd/>
              </a:ln>
            </p:spPr>
            <p:txBody>
              <a:bodyPr/>
              <a:lstStyle/>
              <a:p>
                <a:endParaRPr lang="fr-FR"/>
              </a:p>
            </p:txBody>
          </p:sp>
          <p:sp>
            <p:nvSpPr>
              <p:cNvPr id="133" name="Freeform 880"/>
              <p:cNvSpPr>
                <a:spLocks/>
              </p:cNvSpPr>
              <p:nvPr/>
            </p:nvSpPr>
            <p:spPr bwMode="auto">
              <a:xfrm>
                <a:off x="1863" y="771"/>
                <a:ext cx="1884" cy="1624"/>
              </a:xfrm>
              <a:custGeom>
                <a:avLst/>
                <a:gdLst>
                  <a:gd name="T0" fmla="*/ 625 w 2071"/>
                  <a:gd name="T1" fmla="*/ 24 h 1783"/>
                  <a:gd name="T2" fmla="*/ 654 w 2071"/>
                  <a:gd name="T3" fmla="*/ 250 h 1783"/>
                  <a:gd name="T4" fmla="*/ 781 w 2071"/>
                  <a:gd name="T5" fmla="*/ 85 h 1783"/>
                  <a:gd name="T6" fmla="*/ 671 w 2071"/>
                  <a:gd name="T7" fmla="*/ 321 h 1783"/>
                  <a:gd name="T8" fmla="*/ 937 w 2071"/>
                  <a:gd name="T9" fmla="*/ 346 h 1783"/>
                  <a:gd name="T10" fmla="*/ 1164 w 2071"/>
                  <a:gd name="T11" fmla="*/ 139 h 1783"/>
                  <a:gd name="T12" fmla="*/ 1167 w 2071"/>
                  <a:gd name="T13" fmla="*/ 158 h 1783"/>
                  <a:gd name="T14" fmla="*/ 1233 w 2071"/>
                  <a:gd name="T15" fmla="*/ 229 h 1783"/>
                  <a:gd name="T16" fmla="*/ 1330 w 2071"/>
                  <a:gd name="T17" fmla="*/ 226 h 1783"/>
                  <a:gd name="T18" fmla="*/ 1063 w 2071"/>
                  <a:gd name="T19" fmla="*/ 285 h 1783"/>
                  <a:gd name="T20" fmla="*/ 1219 w 2071"/>
                  <a:gd name="T21" fmla="*/ 367 h 1783"/>
                  <a:gd name="T22" fmla="*/ 1308 w 2071"/>
                  <a:gd name="T23" fmla="*/ 396 h 1783"/>
                  <a:gd name="T24" fmla="*/ 1018 w 2071"/>
                  <a:gd name="T25" fmla="*/ 329 h 1783"/>
                  <a:gd name="T26" fmla="*/ 995 w 2071"/>
                  <a:gd name="T27" fmla="*/ 493 h 1783"/>
                  <a:gd name="T28" fmla="*/ 1285 w 2071"/>
                  <a:gd name="T29" fmla="*/ 585 h 1783"/>
                  <a:gd name="T30" fmla="*/ 1507 w 2071"/>
                  <a:gd name="T31" fmla="*/ 639 h 1783"/>
                  <a:gd name="T32" fmla="*/ 1506 w 2071"/>
                  <a:gd name="T33" fmla="*/ 709 h 1783"/>
                  <a:gd name="T34" fmla="*/ 1316 w 2071"/>
                  <a:gd name="T35" fmla="*/ 604 h 1783"/>
                  <a:gd name="T36" fmla="*/ 1382 w 2071"/>
                  <a:gd name="T37" fmla="*/ 690 h 1783"/>
                  <a:gd name="T38" fmla="*/ 1436 w 2071"/>
                  <a:gd name="T39" fmla="*/ 814 h 1783"/>
                  <a:gd name="T40" fmla="*/ 1369 w 2071"/>
                  <a:gd name="T41" fmla="*/ 706 h 1783"/>
                  <a:gd name="T42" fmla="*/ 1172 w 2071"/>
                  <a:gd name="T43" fmla="*/ 747 h 1783"/>
                  <a:gd name="T44" fmla="*/ 1158 w 2071"/>
                  <a:gd name="T45" fmla="*/ 1033 h 1783"/>
                  <a:gd name="T46" fmla="*/ 1272 w 2071"/>
                  <a:gd name="T47" fmla="*/ 1140 h 1783"/>
                  <a:gd name="T48" fmla="*/ 1133 w 2071"/>
                  <a:gd name="T49" fmla="*/ 1057 h 1783"/>
                  <a:gd name="T50" fmla="*/ 1093 w 2071"/>
                  <a:gd name="T51" fmla="*/ 1200 h 1783"/>
                  <a:gd name="T52" fmla="*/ 1070 w 2071"/>
                  <a:gd name="T53" fmla="*/ 1232 h 1783"/>
                  <a:gd name="T54" fmla="*/ 1022 w 2071"/>
                  <a:gd name="T55" fmla="*/ 976 h 1783"/>
                  <a:gd name="T56" fmla="*/ 804 w 2071"/>
                  <a:gd name="T57" fmla="*/ 919 h 1783"/>
                  <a:gd name="T58" fmla="*/ 832 w 2071"/>
                  <a:gd name="T59" fmla="*/ 1185 h 1783"/>
                  <a:gd name="T60" fmla="*/ 831 w 2071"/>
                  <a:gd name="T61" fmla="*/ 1218 h 1783"/>
                  <a:gd name="T62" fmla="*/ 771 w 2071"/>
                  <a:gd name="T63" fmla="*/ 1329 h 1783"/>
                  <a:gd name="T64" fmla="*/ 750 w 2071"/>
                  <a:gd name="T65" fmla="*/ 1232 h 1783"/>
                  <a:gd name="T66" fmla="*/ 680 w 2071"/>
                  <a:gd name="T67" fmla="*/ 1112 h 1783"/>
                  <a:gd name="T68" fmla="*/ 506 w 2071"/>
                  <a:gd name="T69" fmla="*/ 1212 h 1783"/>
                  <a:gd name="T70" fmla="*/ 691 w 2071"/>
                  <a:gd name="T71" fmla="*/ 1089 h 1783"/>
                  <a:gd name="T72" fmla="*/ 704 w 2071"/>
                  <a:gd name="T73" fmla="*/ 839 h 1783"/>
                  <a:gd name="T74" fmla="*/ 494 w 2071"/>
                  <a:gd name="T75" fmla="*/ 873 h 1783"/>
                  <a:gd name="T76" fmla="*/ 432 w 2071"/>
                  <a:gd name="T77" fmla="*/ 1144 h 1783"/>
                  <a:gd name="T78" fmla="*/ 378 w 2071"/>
                  <a:gd name="T79" fmla="*/ 1292 h 1783"/>
                  <a:gd name="T80" fmla="*/ 463 w 2071"/>
                  <a:gd name="T81" fmla="*/ 1028 h 1783"/>
                  <a:gd name="T82" fmla="*/ 348 w 2071"/>
                  <a:gd name="T83" fmla="*/ 935 h 1783"/>
                  <a:gd name="T84" fmla="*/ 237 w 2071"/>
                  <a:gd name="T85" fmla="*/ 962 h 1783"/>
                  <a:gd name="T86" fmla="*/ 258 w 2071"/>
                  <a:gd name="T87" fmla="*/ 896 h 1783"/>
                  <a:gd name="T88" fmla="*/ 508 w 2071"/>
                  <a:gd name="T89" fmla="*/ 769 h 1783"/>
                  <a:gd name="T90" fmla="*/ 424 w 2071"/>
                  <a:gd name="T91" fmla="*/ 525 h 1783"/>
                  <a:gd name="T92" fmla="*/ 136 w 2071"/>
                  <a:gd name="T93" fmla="*/ 526 h 1783"/>
                  <a:gd name="T94" fmla="*/ 24 w 2071"/>
                  <a:gd name="T95" fmla="*/ 550 h 1783"/>
                  <a:gd name="T96" fmla="*/ 219 w 2071"/>
                  <a:gd name="T97" fmla="*/ 438 h 1783"/>
                  <a:gd name="T98" fmla="*/ 55 w 2071"/>
                  <a:gd name="T99" fmla="*/ 374 h 1783"/>
                  <a:gd name="T100" fmla="*/ 116 w 2071"/>
                  <a:gd name="T101" fmla="*/ 341 h 1783"/>
                  <a:gd name="T102" fmla="*/ 356 w 2071"/>
                  <a:gd name="T103" fmla="*/ 465 h 1783"/>
                  <a:gd name="T104" fmla="*/ 317 w 2071"/>
                  <a:gd name="T105" fmla="*/ 302 h 1783"/>
                  <a:gd name="T106" fmla="*/ 522 w 2071"/>
                  <a:gd name="T107" fmla="*/ 498 h 1783"/>
                  <a:gd name="T108" fmla="*/ 623 w 2071"/>
                  <a:gd name="T109" fmla="*/ 365 h 1783"/>
                  <a:gd name="T110" fmla="*/ 576 w 2071"/>
                  <a:gd name="T111" fmla="*/ 190 h 1783"/>
                  <a:gd name="T112" fmla="*/ 604 w 2071"/>
                  <a:gd name="T113" fmla="*/ 250 h 1783"/>
                  <a:gd name="T114" fmla="*/ 587 w 2071"/>
                  <a:gd name="T115" fmla="*/ 87 h 17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71" h="1783">
                    <a:moveTo>
                      <a:pt x="763" y="20"/>
                    </a:moveTo>
                    <a:cubicBezTo>
                      <a:pt x="762" y="13"/>
                      <a:pt x="762" y="7"/>
                      <a:pt x="763" y="0"/>
                    </a:cubicBezTo>
                    <a:cubicBezTo>
                      <a:pt x="777" y="1"/>
                      <a:pt x="789" y="9"/>
                      <a:pt x="803" y="11"/>
                    </a:cubicBezTo>
                    <a:cubicBezTo>
                      <a:pt x="819" y="12"/>
                      <a:pt x="827" y="15"/>
                      <a:pt x="830" y="32"/>
                    </a:cubicBezTo>
                    <a:cubicBezTo>
                      <a:pt x="833" y="48"/>
                      <a:pt x="832" y="61"/>
                      <a:pt x="841" y="75"/>
                    </a:cubicBezTo>
                    <a:cubicBezTo>
                      <a:pt x="850" y="92"/>
                      <a:pt x="860" y="108"/>
                      <a:pt x="867" y="125"/>
                    </a:cubicBezTo>
                    <a:cubicBezTo>
                      <a:pt x="881" y="157"/>
                      <a:pt x="891" y="191"/>
                      <a:pt x="891" y="226"/>
                    </a:cubicBezTo>
                    <a:cubicBezTo>
                      <a:pt x="892" y="264"/>
                      <a:pt x="879" y="295"/>
                      <a:pt x="868" y="330"/>
                    </a:cubicBezTo>
                    <a:cubicBezTo>
                      <a:pt x="860" y="356"/>
                      <a:pt x="902" y="313"/>
                      <a:pt x="907" y="309"/>
                    </a:cubicBezTo>
                    <a:cubicBezTo>
                      <a:pt x="933" y="291"/>
                      <a:pt x="962" y="285"/>
                      <a:pt x="975" y="255"/>
                    </a:cubicBezTo>
                    <a:cubicBezTo>
                      <a:pt x="989" y="224"/>
                      <a:pt x="986" y="188"/>
                      <a:pt x="1004" y="158"/>
                    </a:cubicBezTo>
                    <a:cubicBezTo>
                      <a:pt x="1014" y="142"/>
                      <a:pt x="1026" y="127"/>
                      <a:pt x="1037" y="112"/>
                    </a:cubicBezTo>
                    <a:cubicBezTo>
                      <a:pt x="1050" y="96"/>
                      <a:pt x="1059" y="98"/>
                      <a:pt x="1077" y="98"/>
                    </a:cubicBezTo>
                    <a:cubicBezTo>
                      <a:pt x="1048" y="111"/>
                      <a:pt x="1028" y="136"/>
                      <a:pt x="1018" y="166"/>
                    </a:cubicBezTo>
                    <a:cubicBezTo>
                      <a:pt x="1007" y="201"/>
                      <a:pt x="1014" y="236"/>
                      <a:pt x="999" y="271"/>
                    </a:cubicBezTo>
                    <a:cubicBezTo>
                      <a:pt x="974" y="331"/>
                      <a:pt x="849" y="343"/>
                      <a:pt x="891" y="425"/>
                    </a:cubicBezTo>
                    <a:cubicBezTo>
                      <a:pt x="907" y="456"/>
                      <a:pt x="933" y="487"/>
                      <a:pt x="958" y="511"/>
                    </a:cubicBezTo>
                    <a:cubicBezTo>
                      <a:pt x="983" y="534"/>
                      <a:pt x="1038" y="532"/>
                      <a:pt x="1070" y="539"/>
                    </a:cubicBezTo>
                    <a:cubicBezTo>
                      <a:pt x="1106" y="547"/>
                      <a:pt x="1135" y="551"/>
                      <a:pt x="1170" y="535"/>
                    </a:cubicBezTo>
                    <a:cubicBezTo>
                      <a:pt x="1205" y="520"/>
                      <a:pt x="1225" y="488"/>
                      <a:pt x="1244" y="458"/>
                    </a:cubicBezTo>
                    <a:cubicBezTo>
                      <a:pt x="1262" y="427"/>
                      <a:pt x="1285" y="401"/>
                      <a:pt x="1312" y="378"/>
                    </a:cubicBezTo>
                    <a:cubicBezTo>
                      <a:pt x="1342" y="353"/>
                      <a:pt x="1377" y="337"/>
                      <a:pt x="1409" y="316"/>
                    </a:cubicBezTo>
                    <a:cubicBezTo>
                      <a:pt x="1440" y="295"/>
                      <a:pt x="1448" y="268"/>
                      <a:pt x="1465" y="238"/>
                    </a:cubicBezTo>
                    <a:cubicBezTo>
                      <a:pt x="1483" y="205"/>
                      <a:pt x="1515" y="200"/>
                      <a:pt x="1546" y="184"/>
                    </a:cubicBezTo>
                    <a:cubicBezTo>
                      <a:pt x="1576" y="169"/>
                      <a:pt x="1596" y="148"/>
                      <a:pt x="1603" y="115"/>
                    </a:cubicBezTo>
                    <a:cubicBezTo>
                      <a:pt x="1604" y="110"/>
                      <a:pt x="1604" y="71"/>
                      <a:pt x="1616" y="81"/>
                    </a:cubicBezTo>
                    <a:cubicBezTo>
                      <a:pt x="1626" y="89"/>
                      <a:pt x="1617" y="122"/>
                      <a:pt x="1614" y="132"/>
                    </a:cubicBezTo>
                    <a:cubicBezTo>
                      <a:pt x="1605" y="168"/>
                      <a:pt x="1583" y="194"/>
                      <a:pt x="1550" y="210"/>
                    </a:cubicBezTo>
                    <a:cubicBezTo>
                      <a:pt x="1517" y="226"/>
                      <a:pt x="1487" y="241"/>
                      <a:pt x="1474" y="279"/>
                    </a:cubicBezTo>
                    <a:cubicBezTo>
                      <a:pt x="1472" y="286"/>
                      <a:pt x="1462" y="311"/>
                      <a:pt x="1474" y="313"/>
                    </a:cubicBezTo>
                    <a:cubicBezTo>
                      <a:pt x="1489" y="316"/>
                      <a:pt x="1506" y="314"/>
                      <a:pt x="1521" y="314"/>
                    </a:cubicBezTo>
                    <a:cubicBezTo>
                      <a:pt x="1560" y="313"/>
                      <a:pt x="1599" y="310"/>
                      <a:pt x="1638" y="303"/>
                    </a:cubicBezTo>
                    <a:cubicBezTo>
                      <a:pt x="1676" y="297"/>
                      <a:pt x="1682" y="282"/>
                      <a:pt x="1696" y="250"/>
                    </a:cubicBezTo>
                    <a:cubicBezTo>
                      <a:pt x="1708" y="223"/>
                      <a:pt x="1738" y="208"/>
                      <a:pt x="1749" y="247"/>
                    </a:cubicBezTo>
                    <a:cubicBezTo>
                      <a:pt x="1761" y="240"/>
                      <a:pt x="1770" y="247"/>
                      <a:pt x="1768" y="260"/>
                    </a:cubicBezTo>
                    <a:cubicBezTo>
                      <a:pt x="1764" y="277"/>
                      <a:pt x="1781" y="281"/>
                      <a:pt x="1767" y="299"/>
                    </a:cubicBezTo>
                    <a:cubicBezTo>
                      <a:pt x="1756" y="313"/>
                      <a:pt x="1746" y="318"/>
                      <a:pt x="1729" y="320"/>
                    </a:cubicBezTo>
                    <a:cubicBezTo>
                      <a:pt x="1706" y="323"/>
                      <a:pt x="1684" y="330"/>
                      <a:pt x="1661" y="338"/>
                    </a:cubicBezTo>
                    <a:cubicBezTo>
                      <a:pt x="1622" y="351"/>
                      <a:pt x="1583" y="360"/>
                      <a:pt x="1541" y="362"/>
                    </a:cubicBezTo>
                    <a:cubicBezTo>
                      <a:pt x="1499" y="365"/>
                      <a:pt x="1451" y="363"/>
                      <a:pt x="1411" y="378"/>
                    </a:cubicBezTo>
                    <a:cubicBezTo>
                      <a:pt x="1404" y="380"/>
                      <a:pt x="1378" y="398"/>
                      <a:pt x="1390" y="408"/>
                    </a:cubicBezTo>
                    <a:cubicBezTo>
                      <a:pt x="1399" y="415"/>
                      <a:pt x="1415" y="418"/>
                      <a:pt x="1425" y="424"/>
                    </a:cubicBezTo>
                    <a:cubicBezTo>
                      <a:pt x="1459" y="443"/>
                      <a:pt x="1477" y="482"/>
                      <a:pt x="1513" y="496"/>
                    </a:cubicBezTo>
                    <a:cubicBezTo>
                      <a:pt x="1551" y="512"/>
                      <a:pt x="1583" y="498"/>
                      <a:pt x="1619" y="485"/>
                    </a:cubicBezTo>
                    <a:cubicBezTo>
                      <a:pt x="1663" y="470"/>
                      <a:pt x="1699" y="483"/>
                      <a:pt x="1738" y="506"/>
                    </a:cubicBezTo>
                    <a:cubicBezTo>
                      <a:pt x="1755" y="516"/>
                      <a:pt x="1772" y="527"/>
                      <a:pt x="1791" y="535"/>
                    </a:cubicBezTo>
                    <a:cubicBezTo>
                      <a:pt x="1799" y="538"/>
                      <a:pt x="1842" y="549"/>
                      <a:pt x="1840" y="555"/>
                    </a:cubicBezTo>
                    <a:cubicBezTo>
                      <a:pt x="1833" y="573"/>
                      <a:pt x="1749" y="531"/>
                      <a:pt x="1738" y="525"/>
                    </a:cubicBezTo>
                    <a:cubicBezTo>
                      <a:pt x="1722" y="517"/>
                      <a:pt x="1706" y="509"/>
                      <a:pt x="1689" y="502"/>
                    </a:cubicBezTo>
                    <a:cubicBezTo>
                      <a:pt x="1671" y="495"/>
                      <a:pt x="1656" y="498"/>
                      <a:pt x="1637" y="502"/>
                    </a:cubicBezTo>
                    <a:cubicBezTo>
                      <a:pt x="1599" y="511"/>
                      <a:pt x="1562" y="528"/>
                      <a:pt x="1522" y="524"/>
                    </a:cubicBezTo>
                    <a:cubicBezTo>
                      <a:pt x="1455" y="518"/>
                      <a:pt x="1423" y="423"/>
                      <a:pt x="1352" y="435"/>
                    </a:cubicBezTo>
                    <a:cubicBezTo>
                      <a:pt x="1315" y="442"/>
                      <a:pt x="1308" y="479"/>
                      <a:pt x="1301" y="509"/>
                    </a:cubicBezTo>
                    <a:cubicBezTo>
                      <a:pt x="1297" y="526"/>
                      <a:pt x="1286" y="542"/>
                      <a:pt x="1275" y="556"/>
                    </a:cubicBezTo>
                    <a:cubicBezTo>
                      <a:pt x="1262" y="573"/>
                      <a:pt x="1244" y="585"/>
                      <a:pt x="1248" y="609"/>
                    </a:cubicBezTo>
                    <a:cubicBezTo>
                      <a:pt x="1253" y="639"/>
                      <a:pt x="1298" y="641"/>
                      <a:pt x="1322" y="652"/>
                    </a:cubicBezTo>
                    <a:cubicBezTo>
                      <a:pt x="1356" y="669"/>
                      <a:pt x="1387" y="694"/>
                      <a:pt x="1414" y="721"/>
                    </a:cubicBezTo>
                    <a:cubicBezTo>
                      <a:pt x="1440" y="746"/>
                      <a:pt x="1467" y="773"/>
                      <a:pt x="1491" y="800"/>
                    </a:cubicBezTo>
                    <a:cubicBezTo>
                      <a:pt x="1515" y="827"/>
                      <a:pt x="1565" y="822"/>
                      <a:pt x="1596" y="814"/>
                    </a:cubicBezTo>
                    <a:cubicBezTo>
                      <a:pt x="1634" y="804"/>
                      <a:pt x="1669" y="785"/>
                      <a:pt x="1707" y="774"/>
                    </a:cubicBezTo>
                    <a:cubicBezTo>
                      <a:pt x="1748" y="761"/>
                      <a:pt x="1785" y="769"/>
                      <a:pt x="1823" y="788"/>
                    </a:cubicBezTo>
                    <a:cubicBezTo>
                      <a:pt x="1854" y="804"/>
                      <a:pt x="1879" y="835"/>
                      <a:pt x="1911" y="848"/>
                    </a:cubicBezTo>
                    <a:cubicBezTo>
                      <a:pt x="1926" y="855"/>
                      <a:pt x="1943" y="855"/>
                      <a:pt x="1958" y="857"/>
                    </a:cubicBezTo>
                    <a:cubicBezTo>
                      <a:pt x="1977" y="861"/>
                      <a:pt x="1985" y="853"/>
                      <a:pt x="2002" y="846"/>
                    </a:cubicBezTo>
                    <a:cubicBezTo>
                      <a:pt x="2015" y="841"/>
                      <a:pt x="2029" y="840"/>
                      <a:pt x="2033" y="856"/>
                    </a:cubicBezTo>
                    <a:cubicBezTo>
                      <a:pt x="2037" y="875"/>
                      <a:pt x="2049" y="871"/>
                      <a:pt x="2061" y="880"/>
                    </a:cubicBezTo>
                    <a:cubicBezTo>
                      <a:pt x="2067" y="884"/>
                      <a:pt x="2071" y="909"/>
                      <a:pt x="2062" y="912"/>
                    </a:cubicBezTo>
                    <a:cubicBezTo>
                      <a:pt x="2041" y="919"/>
                      <a:pt x="2019" y="926"/>
                      <a:pt x="2000" y="938"/>
                    </a:cubicBezTo>
                    <a:cubicBezTo>
                      <a:pt x="1975" y="952"/>
                      <a:pt x="1965" y="917"/>
                      <a:pt x="1948" y="907"/>
                    </a:cubicBezTo>
                    <a:cubicBezTo>
                      <a:pt x="1934" y="898"/>
                      <a:pt x="1916" y="897"/>
                      <a:pt x="1901" y="889"/>
                    </a:cubicBezTo>
                    <a:cubicBezTo>
                      <a:pt x="1880" y="878"/>
                      <a:pt x="1862" y="859"/>
                      <a:pt x="1843" y="844"/>
                    </a:cubicBezTo>
                    <a:cubicBezTo>
                      <a:pt x="1812" y="820"/>
                      <a:pt x="1788" y="805"/>
                      <a:pt x="1749" y="799"/>
                    </a:cubicBezTo>
                    <a:cubicBezTo>
                      <a:pt x="1740" y="797"/>
                      <a:pt x="1714" y="798"/>
                      <a:pt x="1731" y="812"/>
                    </a:cubicBezTo>
                    <a:cubicBezTo>
                      <a:pt x="1737" y="817"/>
                      <a:pt x="1747" y="816"/>
                      <a:pt x="1754" y="817"/>
                    </a:cubicBezTo>
                    <a:cubicBezTo>
                      <a:pt x="1766" y="818"/>
                      <a:pt x="1778" y="822"/>
                      <a:pt x="1788" y="828"/>
                    </a:cubicBezTo>
                    <a:cubicBezTo>
                      <a:pt x="1818" y="847"/>
                      <a:pt x="1829" y="881"/>
                      <a:pt x="1836" y="914"/>
                    </a:cubicBezTo>
                    <a:cubicBezTo>
                      <a:pt x="1840" y="929"/>
                      <a:pt x="1842" y="945"/>
                      <a:pt x="1852" y="957"/>
                    </a:cubicBezTo>
                    <a:cubicBezTo>
                      <a:pt x="1864" y="971"/>
                      <a:pt x="1880" y="981"/>
                      <a:pt x="1892" y="994"/>
                    </a:cubicBezTo>
                    <a:cubicBezTo>
                      <a:pt x="1904" y="1008"/>
                      <a:pt x="1912" y="1025"/>
                      <a:pt x="1914" y="1043"/>
                    </a:cubicBezTo>
                    <a:cubicBezTo>
                      <a:pt x="1914" y="1044"/>
                      <a:pt x="1913" y="1080"/>
                      <a:pt x="1908" y="1078"/>
                    </a:cubicBezTo>
                    <a:cubicBezTo>
                      <a:pt x="1900" y="1076"/>
                      <a:pt x="1892" y="1052"/>
                      <a:pt x="1889" y="1045"/>
                    </a:cubicBezTo>
                    <a:cubicBezTo>
                      <a:pt x="1882" y="1031"/>
                      <a:pt x="1875" y="1018"/>
                      <a:pt x="1864" y="1006"/>
                    </a:cubicBezTo>
                    <a:cubicBezTo>
                      <a:pt x="1854" y="996"/>
                      <a:pt x="1843" y="986"/>
                      <a:pt x="1832" y="975"/>
                    </a:cubicBezTo>
                    <a:cubicBezTo>
                      <a:pt x="1819" y="962"/>
                      <a:pt x="1820" y="952"/>
                      <a:pt x="1818" y="934"/>
                    </a:cubicBezTo>
                    <a:cubicBezTo>
                      <a:pt x="1811" y="877"/>
                      <a:pt x="1743" y="814"/>
                      <a:pt x="1683" y="842"/>
                    </a:cubicBezTo>
                    <a:cubicBezTo>
                      <a:pt x="1661" y="853"/>
                      <a:pt x="1640" y="880"/>
                      <a:pt x="1615" y="882"/>
                    </a:cubicBezTo>
                    <a:cubicBezTo>
                      <a:pt x="1588" y="884"/>
                      <a:pt x="1557" y="881"/>
                      <a:pt x="1547" y="913"/>
                    </a:cubicBezTo>
                    <a:cubicBezTo>
                      <a:pt x="1537" y="941"/>
                      <a:pt x="1548" y="962"/>
                      <a:pt x="1557" y="988"/>
                    </a:cubicBezTo>
                    <a:cubicBezTo>
                      <a:pt x="1567" y="1018"/>
                      <a:pt x="1561" y="1050"/>
                      <a:pt x="1549" y="1078"/>
                    </a:cubicBezTo>
                    <a:cubicBezTo>
                      <a:pt x="1525" y="1134"/>
                      <a:pt x="1483" y="1178"/>
                      <a:pt x="1446" y="1226"/>
                    </a:cubicBezTo>
                    <a:cubicBezTo>
                      <a:pt x="1419" y="1262"/>
                      <a:pt x="1379" y="1347"/>
                      <a:pt x="1452" y="1361"/>
                    </a:cubicBezTo>
                    <a:cubicBezTo>
                      <a:pt x="1479" y="1367"/>
                      <a:pt x="1512" y="1358"/>
                      <a:pt x="1538" y="1367"/>
                    </a:cubicBezTo>
                    <a:cubicBezTo>
                      <a:pt x="1566" y="1376"/>
                      <a:pt x="1585" y="1399"/>
                      <a:pt x="1601" y="1422"/>
                    </a:cubicBezTo>
                    <a:cubicBezTo>
                      <a:pt x="1608" y="1433"/>
                      <a:pt x="1613" y="1446"/>
                      <a:pt x="1624" y="1454"/>
                    </a:cubicBezTo>
                    <a:cubicBezTo>
                      <a:pt x="1633" y="1461"/>
                      <a:pt x="1650" y="1457"/>
                      <a:pt x="1661" y="1463"/>
                    </a:cubicBezTo>
                    <a:cubicBezTo>
                      <a:pt x="1665" y="1465"/>
                      <a:pt x="1703" y="1500"/>
                      <a:pt x="1690" y="1510"/>
                    </a:cubicBezTo>
                    <a:cubicBezTo>
                      <a:pt x="1685" y="1513"/>
                      <a:pt x="1679" y="1496"/>
                      <a:pt x="1678" y="1494"/>
                    </a:cubicBezTo>
                    <a:cubicBezTo>
                      <a:pt x="1677" y="1480"/>
                      <a:pt x="1660" y="1480"/>
                      <a:pt x="1648" y="1477"/>
                    </a:cubicBezTo>
                    <a:cubicBezTo>
                      <a:pt x="1616" y="1469"/>
                      <a:pt x="1608" y="1448"/>
                      <a:pt x="1585" y="1426"/>
                    </a:cubicBezTo>
                    <a:cubicBezTo>
                      <a:pt x="1560" y="1403"/>
                      <a:pt x="1537" y="1398"/>
                      <a:pt x="1505" y="1400"/>
                    </a:cubicBezTo>
                    <a:cubicBezTo>
                      <a:pt x="1473" y="1403"/>
                      <a:pt x="1445" y="1398"/>
                      <a:pt x="1415" y="1391"/>
                    </a:cubicBezTo>
                    <a:cubicBezTo>
                      <a:pt x="1411" y="1405"/>
                      <a:pt x="1425" y="1418"/>
                      <a:pt x="1431" y="1430"/>
                    </a:cubicBezTo>
                    <a:cubicBezTo>
                      <a:pt x="1439" y="1445"/>
                      <a:pt x="1446" y="1461"/>
                      <a:pt x="1446" y="1479"/>
                    </a:cubicBezTo>
                    <a:cubicBezTo>
                      <a:pt x="1448" y="1516"/>
                      <a:pt x="1427" y="1554"/>
                      <a:pt x="1452" y="1588"/>
                    </a:cubicBezTo>
                    <a:cubicBezTo>
                      <a:pt x="1468" y="1610"/>
                      <a:pt x="1510" y="1633"/>
                      <a:pt x="1501" y="1664"/>
                    </a:cubicBezTo>
                    <a:cubicBezTo>
                      <a:pt x="1497" y="1679"/>
                      <a:pt x="1494" y="1694"/>
                      <a:pt x="1492" y="1709"/>
                    </a:cubicBezTo>
                    <a:cubicBezTo>
                      <a:pt x="1490" y="1720"/>
                      <a:pt x="1455" y="1709"/>
                      <a:pt x="1444" y="1710"/>
                    </a:cubicBezTo>
                    <a:cubicBezTo>
                      <a:pt x="1400" y="1714"/>
                      <a:pt x="1418" y="1658"/>
                      <a:pt x="1421" y="1632"/>
                    </a:cubicBezTo>
                    <a:cubicBezTo>
                      <a:pt x="1423" y="1613"/>
                      <a:pt x="1421" y="1602"/>
                      <a:pt x="1414" y="1584"/>
                    </a:cubicBezTo>
                    <a:cubicBezTo>
                      <a:pt x="1406" y="1562"/>
                      <a:pt x="1403" y="1547"/>
                      <a:pt x="1403" y="1523"/>
                    </a:cubicBezTo>
                    <a:cubicBezTo>
                      <a:pt x="1403" y="1482"/>
                      <a:pt x="1396" y="1447"/>
                      <a:pt x="1381" y="1409"/>
                    </a:cubicBezTo>
                    <a:cubicBezTo>
                      <a:pt x="1365" y="1368"/>
                      <a:pt x="1345" y="1337"/>
                      <a:pt x="1358" y="1292"/>
                    </a:cubicBezTo>
                    <a:cubicBezTo>
                      <a:pt x="1364" y="1269"/>
                      <a:pt x="1405" y="1223"/>
                      <a:pt x="1385" y="1199"/>
                    </a:cubicBezTo>
                    <a:cubicBezTo>
                      <a:pt x="1370" y="1180"/>
                      <a:pt x="1307" y="1198"/>
                      <a:pt x="1289" y="1203"/>
                    </a:cubicBezTo>
                    <a:cubicBezTo>
                      <a:pt x="1248" y="1214"/>
                      <a:pt x="1213" y="1212"/>
                      <a:pt x="1172" y="1204"/>
                    </a:cubicBezTo>
                    <a:cubicBezTo>
                      <a:pt x="1132" y="1196"/>
                      <a:pt x="1103" y="1190"/>
                      <a:pt x="1068" y="1217"/>
                    </a:cubicBezTo>
                    <a:cubicBezTo>
                      <a:pt x="1039" y="1239"/>
                      <a:pt x="1030" y="1273"/>
                      <a:pt x="1038" y="1308"/>
                    </a:cubicBezTo>
                    <a:cubicBezTo>
                      <a:pt x="1046" y="1345"/>
                      <a:pt x="1075" y="1373"/>
                      <a:pt x="1092" y="1406"/>
                    </a:cubicBezTo>
                    <a:cubicBezTo>
                      <a:pt x="1109" y="1441"/>
                      <a:pt x="1114" y="1478"/>
                      <a:pt x="1110" y="1516"/>
                    </a:cubicBezTo>
                    <a:cubicBezTo>
                      <a:pt x="1108" y="1532"/>
                      <a:pt x="1097" y="1552"/>
                      <a:pt x="1106" y="1568"/>
                    </a:cubicBezTo>
                    <a:cubicBezTo>
                      <a:pt x="1115" y="1585"/>
                      <a:pt x="1137" y="1598"/>
                      <a:pt x="1152" y="1611"/>
                    </a:cubicBezTo>
                    <a:cubicBezTo>
                      <a:pt x="1170" y="1627"/>
                      <a:pt x="1206" y="1665"/>
                      <a:pt x="1178" y="1688"/>
                    </a:cubicBezTo>
                    <a:cubicBezTo>
                      <a:pt x="1177" y="1662"/>
                      <a:pt x="1161" y="1639"/>
                      <a:pt x="1139" y="1626"/>
                    </a:cubicBezTo>
                    <a:cubicBezTo>
                      <a:pt x="1128" y="1620"/>
                      <a:pt x="1113" y="1620"/>
                      <a:pt x="1104" y="1612"/>
                    </a:cubicBezTo>
                    <a:cubicBezTo>
                      <a:pt x="1090" y="1602"/>
                      <a:pt x="1080" y="1588"/>
                      <a:pt x="1070" y="1574"/>
                    </a:cubicBezTo>
                    <a:cubicBezTo>
                      <a:pt x="1056" y="1604"/>
                      <a:pt x="1028" y="1650"/>
                      <a:pt x="1035" y="1685"/>
                    </a:cubicBezTo>
                    <a:cubicBezTo>
                      <a:pt x="1041" y="1712"/>
                      <a:pt x="1086" y="1738"/>
                      <a:pt x="1062" y="1769"/>
                    </a:cubicBezTo>
                    <a:cubicBezTo>
                      <a:pt x="1051" y="1783"/>
                      <a:pt x="1034" y="1767"/>
                      <a:pt x="1025" y="1759"/>
                    </a:cubicBezTo>
                    <a:cubicBezTo>
                      <a:pt x="1011" y="1747"/>
                      <a:pt x="1006" y="1765"/>
                      <a:pt x="991" y="1764"/>
                    </a:cubicBezTo>
                    <a:cubicBezTo>
                      <a:pt x="975" y="1762"/>
                      <a:pt x="980" y="1738"/>
                      <a:pt x="979" y="1727"/>
                    </a:cubicBezTo>
                    <a:cubicBezTo>
                      <a:pt x="977" y="1707"/>
                      <a:pt x="955" y="1699"/>
                      <a:pt x="964" y="1678"/>
                    </a:cubicBezTo>
                    <a:cubicBezTo>
                      <a:pt x="971" y="1661"/>
                      <a:pt x="986" y="1647"/>
                      <a:pt x="996" y="1631"/>
                    </a:cubicBezTo>
                    <a:cubicBezTo>
                      <a:pt x="1007" y="1615"/>
                      <a:pt x="1017" y="1599"/>
                      <a:pt x="1026" y="1582"/>
                    </a:cubicBezTo>
                    <a:cubicBezTo>
                      <a:pt x="1045" y="1546"/>
                      <a:pt x="1058" y="1506"/>
                      <a:pt x="1061" y="1465"/>
                    </a:cubicBezTo>
                    <a:cubicBezTo>
                      <a:pt x="1064" y="1427"/>
                      <a:pt x="1041" y="1407"/>
                      <a:pt x="1009" y="1434"/>
                    </a:cubicBezTo>
                    <a:cubicBezTo>
                      <a:pt x="976" y="1461"/>
                      <a:pt x="944" y="1471"/>
                      <a:pt x="902" y="1471"/>
                    </a:cubicBezTo>
                    <a:cubicBezTo>
                      <a:pt x="866" y="1471"/>
                      <a:pt x="837" y="1480"/>
                      <a:pt x="820" y="1514"/>
                    </a:cubicBezTo>
                    <a:cubicBezTo>
                      <a:pt x="805" y="1545"/>
                      <a:pt x="789" y="1577"/>
                      <a:pt x="757" y="1592"/>
                    </a:cubicBezTo>
                    <a:cubicBezTo>
                      <a:pt x="740" y="1600"/>
                      <a:pt x="724" y="1597"/>
                      <a:pt x="706" y="1598"/>
                    </a:cubicBezTo>
                    <a:cubicBezTo>
                      <a:pt x="702" y="1598"/>
                      <a:pt x="670" y="1610"/>
                      <a:pt x="672" y="1604"/>
                    </a:cubicBezTo>
                    <a:cubicBezTo>
                      <a:pt x="674" y="1593"/>
                      <a:pt x="703" y="1585"/>
                      <a:pt x="712" y="1585"/>
                    </a:cubicBezTo>
                    <a:cubicBezTo>
                      <a:pt x="733" y="1585"/>
                      <a:pt x="749" y="1583"/>
                      <a:pt x="764" y="1566"/>
                    </a:cubicBezTo>
                    <a:cubicBezTo>
                      <a:pt x="785" y="1541"/>
                      <a:pt x="793" y="1507"/>
                      <a:pt x="811" y="1480"/>
                    </a:cubicBezTo>
                    <a:cubicBezTo>
                      <a:pt x="835" y="1446"/>
                      <a:pt x="880" y="1445"/>
                      <a:pt x="918" y="1442"/>
                    </a:cubicBezTo>
                    <a:cubicBezTo>
                      <a:pt x="949" y="1440"/>
                      <a:pt x="986" y="1430"/>
                      <a:pt x="997" y="1396"/>
                    </a:cubicBezTo>
                    <a:cubicBezTo>
                      <a:pt x="1009" y="1358"/>
                      <a:pt x="977" y="1332"/>
                      <a:pt x="972" y="1297"/>
                    </a:cubicBezTo>
                    <a:cubicBezTo>
                      <a:pt x="965" y="1246"/>
                      <a:pt x="1009" y="1206"/>
                      <a:pt x="993" y="1154"/>
                    </a:cubicBezTo>
                    <a:cubicBezTo>
                      <a:pt x="985" y="1130"/>
                      <a:pt x="956" y="1121"/>
                      <a:pt x="936" y="1110"/>
                    </a:cubicBezTo>
                    <a:cubicBezTo>
                      <a:pt x="911" y="1096"/>
                      <a:pt x="888" y="1083"/>
                      <a:pt x="861" y="1073"/>
                    </a:cubicBezTo>
                    <a:cubicBezTo>
                      <a:pt x="840" y="1066"/>
                      <a:pt x="825" y="1050"/>
                      <a:pt x="810" y="1035"/>
                    </a:cubicBezTo>
                    <a:cubicBezTo>
                      <a:pt x="794" y="1020"/>
                      <a:pt x="754" y="1032"/>
                      <a:pt x="736" y="1037"/>
                    </a:cubicBezTo>
                    <a:cubicBezTo>
                      <a:pt x="690" y="1049"/>
                      <a:pt x="672" y="1115"/>
                      <a:pt x="656" y="1155"/>
                    </a:cubicBezTo>
                    <a:cubicBezTo>
                      <a:pt x="647" y="1178"/>
                      <a:pt x="644" y="1183"/>
                      <a:pt x="656" y="1206"/>
                    </a:cubicBezTo>
                    <a:cubicBezTo>
                      <a:pt x="669" y="1231"/>
                      <a:pt x="679" y="1261"/>
                      <a:pt x="677" y="1290"/>
                    </a:cubicBezTo>
                    <a:cubicBezTo>
                      <a:pt x="674" y="1350"/>
                      <a:pt x="626" y="1388"/>
                      <a:pt x="599" y="1438"/>
                    </a:cubicBezTo>
                    <a:cubicBezTo>
                      <a:pt x="586" y="1462"/>
                      <a:pt x="577" y="1488"/>
                      <a:pt x="574" y="1514"/>
                    </a:cubicBezTo>
                    <a:cubicBezTo>
                      <a:pt x="570" y="1545"/>
                      <a:pt x="578" y="1574"/>
                      <a:pt x="579" y="1604"/>
                    </a:cubicBezTo>
                    <a:cubicBezTo>
                      <a:pt x="580" y="1636"/>
                      <a:pt x="558" y="1658"/>
                      <a:pt x="538" y="1681"/>
                    </a:cubicBezTo>
                    <a:cubicBezTo>
                      <a:pt x="519" y="1703"/>
                      <a:pt x="499" y="1725"/>
                      <a:pt x="479" y="1748"/>
                    </a:cubicBezTo>
                    <a:cubicBezTo>
                      <a:pt x="481" y="1731"/>
                      <a:pt x="492" y="1721"/>
                      <a:pt x="502" y="1710"/>
                    </a:cubicBezTo>
                    <a:cubicBezTo>
                      <a:pt x="512" y="1699"/>
                      <a:pt x="516" y="1687"/>
                      <a:pt x="527" y="1676"/>
                    </a:cubicBezTo>
                    <a:cubicBezTo>
                      <a:pt x="562" y="1644"/>
                      <a:pt x="560" y="1615"/>
                      <a:pt x="551" y="1571"/>
                    </a:cubicBezTo>
                    <a:cubicBezTo>
                      <a:pt x="544" y="1534"/>
                      <a:pt x="544" y="1504"/>
                      <a:pt x="556" y="1468"/>
                    </a:cubicBezTo>
                    <a:cubicBezTo>
                      <a:pt x="569" y="1429"/>
                      <a:pt x="592" y="1394"/>
                      <a:pt x="616" y="1360"/>
                    </a:cubicBezTo>
                    <a:cubicBezTo>
                      <a:pt x="637" y="1331"/>
                      <a:pt x="657" y="1302"/>
                      <a:pt x="646" y="1264"/>
                    </a:cubicBezTo>
                    <a:cubicBezTo>
                      <a:pt x="642" y="1250"/>
                      <a:pt x="634" y="1235"/>
                      <a:pt x="627" y="1222"/>
                    </a:cubicBezTo>
                    <a:cubicBezTo>
                      <a:pt x="616" y="1203"/>
                      <a:pt x="601" y="1204"/>
                      <a:pt x="582" y="1212"/>
                    </a:cubicBezTo>
                    <a:cubicBezTo>
                      <a:pt x="545" y="1227"/>
                      <a:pt x="503" y="1233"/>
                      <a:pt x="463" y="1237"/>
                    </a:cubicBezTo>
                    <a:cubicBezTo>
                      <a:pt x="444" y="1238"/>
                      <a:pt x="426" y="1240"/>
                      <a:pt x="407" y="1240"/>
                    </a:cubicBezTo>
                    <a:cubicBezTo>
                      <a:pt x="390" y="1241"/>
                      <a:pt x="376" y="1262"/>
                      <a:pt x="367" y="1274"/>
                    </a:cubicBezTo>
                    <a:cubicBezTo>
                      <a:pt x="359" y="1285"/>
                      <a:pt x="346" y="1297"/>
                      <a:pt x="332" y="1288"/>
                    </a:cubicBezTo>
                    <a:cubicBezTo>
                      <a:pt x="326" y="1285"/>
                      <a:pt x="322" y="1278"/>
                      <a:pt x="316" y="1273"/>
                    </a:cubicBezTo>
                    <a:cubicBezTo>
                      <a:pt x="310" y="1267"/>
                      <a:pt x="302" y="1273"/>
                      <a:pt x="295" y="1269"/>
                    </a:cubicBezTo>
                    <a:cubicBezTo>
                      <a:pt x="282" y="1263"/>
                      <a:pt x="275" y="1245"/>
                      <a:pt x="281" y="1232"/>
                    </a:cubicBezTo>
                    <a:cubicBezTo>
                      <a:pt x="288" y="1217"/>
                      <a:pt x="306" y="1217"/>
                      <a:pt x="311" y="1200"/>
                    </a:cubicBezTo>
                    <a:cubicBezTo>
                      <a:pt x="316" y="1185"/>
                      <a:pt x="328" y="1183"/>
                      <a:pt x="343" y="1186"/>
                    </a:cubicBezTo>
                    <a:cubicBezTo>
                      <a:pt x="361" y="1189"/>
                      <a:pt x="376" y="1191"/>
                      <a:pt x="395" y="1190"/>
                    </a:cubicBezTo>
                    <a:cubicBezTo>
                      <a:pt x="437" y="1186"/>
                      <a:pt x="480" y="1189"/>
                      <a:pt x="522" y="1182"/>
                    </a:cubicBezTo>
                    <a:cubicBezTo>
                      <a:pt x="560" y="1177"/>
                      <a:pt x="584" y="1160"/>
                      <a:pt x="607" y="1130"/>
                    </a:cubicBezTo>
                    <a:cubicBezTo>
                      <a:pt x="632" y="1094"/>
                      <a:pt x="650" y="1054"/>
                      <a:pt x="674" y="1018"/>
                    </a:cubicBezTo>
                    <a:cubicBezTo>
                      <a:pt x="694" y="991"/>
                      <a:pt x="723" y="962"/>
                      <a:pt x="723" y="926"/>
                    </a:cubicBezTo>
                    <a:cubicBezTo>
                      <a:pt x="723" y="890"/>
                      <a:pt x="692" y="864"/>
                      <a:pt x="679" y="833"/>
                    </a:cubicBezTo>
                    <a:cubicBezTo>
                      <a:pt x="666" y="802"/>
                      <a:pt x="670" y="767"/>
                      <a:pt x="651" y="739"/>
                    </a:cubicBezTo>
                    <a:cubicBezTo>
                      <a:pt x="628" y="705"/>
                      <a:pt x="603" y="694"/>
                      <a:pt x="563" y="694"/>
                    </a:cubicBezTo>
                    <a:cubicBezTo>
                      <a:pt x="520" y="694"/>
                      <a:pt x="477" y="692"/>
                      <a:pt x="435" y="689"/>
                    </a:cubicBezTo>
                    <a:cubicBezTo>
                      <a:pt x="392" y="685"/>
                      <a:pt x="362" y="674"/>
                      <a:pt x="331" y="644"/>
                    </a:cubicBezTo>
                    <a:cubicBezTo>
                      <a:pt x="306" y="621"/>
                      <a:pt x="291" y="600"/>
                      <a:pt x="253" y="612"/>
                    </a:cubicBezTo>
                    <a:cubicBezTo>
                      <a:pt x="215" y="625"/>
                      <a:pt x="217" y="681"/>
                      <a:pt x="181" y="696"/>
                    </a:cubicBezTo>
                    <a:cubicBezTo>
                      <a:pt x="145" y="711"/>
                      <a:pt x="109" y="717"/>
                      <a:pt x="72" y="726"/>
                    </a:cubicBezTo>
                    <a:cubicBezTo>
                      <a:pt x="61" y="729"/>
                      <a:pt x="49" y="730"/>
                      <a:pt x="40" y="736"/>
                    </a:cubicBezTo>
                    <a:cubicBezTo>
                      <a:pt x="29" y="743"/>
                      <a:pt x="36" y="759"/>
                      <a:pt x="18" y="758"/>
                    </a:cubicBezTo>
                    <a:cubicBezTo>
                      <a:pt x="0" y="756"/>
                      <a:pt x="30" y="730"/>
                      <a:pt x="32" y="728"/>
                    </a:cubicBezTo>
                    <a:cubicBezTo>
                      <a:pt x="46" y="717"/>
                      <a:pt x="63" y="709"/>
                      <a:pt x="80" y="703"/>
                    </a:cubicBezTo>
                    <a:cubicBezTo>
                      <a:pt x="110" y="692"/>
                      <a:pt x="148" y="688"/>
                      <a:pt x="171" y="663"/>
                    </a:cubicBezTo>
                    <a:cubicBezTo>
                      <a:pt x="197" y="635"/>
                      <a:pt x="193" y="597"/>
                      <a:pt x="235" y="585"/>
                    </a:cubicBezTo>
                    <a:cubicBezTo>
                      <a:pt x="254" y="579"/>
                      <a:pt x="272" y="583"/>
                      <a:pt x="291" y="580"/>
                    </a:cubicBezTo>
                    <a:cubicBezTo>
                      <a:pt x="309" y="578"/>
                      <a:pt x="298" y="568"/>
                      <a:pt x="290" y="559"/>
                    </a:cubicBezTo>
                    <a:cubicBezTo>
                      <a:pt x="266" y="534"/>
                      <a:pt x="236" y="514"/>
                      <a:pt x="201" y="510"/>
                    </a:cubicBezTo>
                    <a:cubicBezTo>
                      <a:pt x="178" y="507"/>
                      <a:pt x="131" y="550"/>
                      <a:pt x="117" y="525"/>
                    </a:cubicBezTo>
                    <a:cubicBezTo>
                      <a:pt x="105" y="504"/>
                      <a:pt x="95" y="505"/>
                      <a:pt x="74" y="495"/>
                    </a:cubicBezTo>
                    <a:cubicBezTo>
                      <a:pt x="66" y="491"/>
                      <a:pt x="60" y="486"/>
                      <a:pt x="61" y="477"/>
                    </a:cubicBezTo>
                    <a:cubicBezTo>
                      <a:pt x="63" y="469"/>
                      <a:pt x="67" y="467"/>
                      <a:pt x="74" y="463"/>
                    </a:cubicBezTo>
                    <a:cubicBezTo>
                      <a:pt x="82" y="459"/>
                      <a:pt x="82" y="447"/>
                      <a:pt x="87" y="440"/>
                    </a:cubicBezTo>
                    <a:cubicBezTo>
                      <a:pt x="104" y="410"/>
                      <a:pt x="138" y="435"/>
                      <a:pt x="154" y="451"/>
                    </a:cubicBezTo>
                    <a:cubicBezTo>
                      <a:pt x="169" y="465"/>
                      <a:pt x="185" y="465"/>
                      <a:pt x="205" y="470"/>
                    </a:cubicBezTo>
                    <a:cubicBezTo>
                      <a:pt x="223" y="474"/>
                      <a:pt x="242" y="480"/>
                      <a:pt x="260" y="487"/>
                    </a:cubicBezTo>
                    <a:cubicBezTo>
                      <a:pt x="330" y="516"/>
                      <a:pt x="358" y="596"/>
                      <a:pt x="418" y="637"/>
                    </a:cubicBezTo>
                    <a:cubicBezTo>
                      <a:pt x="438" y="650"/>
                      <a:pt x="485" y="651"/>
                      <a:pt x="473" y="615"/>
                    </a:cubicBezTo>
                    <a:cubicBezTo>
                      <a:pt x="462" y="584"/>
                      <a:pt x="438" y="564"/>
                      <a:pt x="445" y="527"/>
                    </a:cubicBezTo>
                    <a:cubicBezTo>
                      <a:pt x="451" y="495"/>
                      <a:pt x="447" y="457"/>
                      <a:pt x="430" y="428"/>
                    </a:cubicBezTo>
                    <a:cubicBezTo>
                      <a:pt x="413" y="399"/>
                      <a:pt x="374" y="374"/>
                      <a:pt x="346" y="355"/>
                    </a:cubicBezTo>
                    <a:cubicBezTo>
                      <a:pt x="366" y="342"/>
                      <a:pt x="411" y="388"/>
                      <a:pt x="422" y="400"/>
                    </a:cubicBezTo>
                    <a:cubicBezTo>
                      <a:pt x="448" y="428"/>
                      <a:pt x="465" y="463"/>
                      <a:pt x="473" y="500"/>
                    </a:cubicBezTo>
                    <a:cubicBezTo>
                      <a:pt x="481" y="532"/>
                      <a:pt x="473" y="577"/>
                      <a:pt x="498" y="602"/>
                    </a:cubicBezTo>
                    <a:cubicBezTo>
                      <a:pt x="520" y="624"/>
                      <a:pt x="558" y="629"/>
                      <a:pt x="587" y="637"/>
                    </a:cubicBezTo>
                    <a:cubicBezTo>
                      <a:pt x="620" y="645"/>
                      <a:pt x="660" y="663"/>
                      <a:pt x="694" y="660"/>
                    </a:cubicBezTo>
                    <a:cubicBezTo>
                      <a:pt x="710" y="659"/>
                      <a:pt x="728" y="658"/>
                      <a:pt x="741" y="650"/>
                    </a:cubicBezTo>
                    <a:cubicBezTo>
                      <a:pt x="757" y="641"/>
                      <a:pt x="771" y="624"/>
                      <a:pt x="785" y="613"/>
                    </a:cubicBezTo>
                    <a:cubicBezTo>
                      <a:pt x="806" y="595"/>
                      <a:pt x="853" y="568"/>
                      <a:pt x="848" y="537"/>
                    </a:cubicBezTo>
                    <a:cubicBezTo>
                      <a:pt x="846" y="518"/>
                      <a:pt x="836" y="500"/>
                      <a:pt x="828" y="483"/>
                    </a:cubicBezTo>
                    <a:cubicBezTo>
                      <a:pt x="819" y="461"/>
                      <a:pt x="813" y="438"/>
                      <a:pt x="808" y="415"/>
                    </a:cubicBezTo>
                    <a:cubicBezTo>
                      <a:pt x="802" y="392"/>
                      <a:pt x="797" y="379"/>
                      <a:pt x="783" y="360"/>
                    </a:cubicBezTo>
                    <a:cubicBezTo>
                      <a:pt x="770" y="344"/>
                      <a:pt x="763" y="333"/>
                      <a:pt x="763" y="312"/>
                    </a:cubicBezTo>
                    <a:cubicBezTo>
                      <a:pt x="764" y="292"/>
                      <a:pt x="767" y="272"/>
                      <a:pt x="765" y="252"/>
                    </a:cubicBezTo>
                    <a:cubicBezTo>
                      <a:pt x="763" y="237"/>
                      <a:pt x="749" y="218"/>
                      <a:pt x="751" y="204"/>
                    </a:cubicBezTo>
                    <a:cubicBezTo>
                      <a:pt x="751" y="199"/>
                      <a:pt x="765" y="213"/>
                      <a:pt x="766" y="214"/>
                    </a:cubicBezTo>
                    <a:cubicBezTo>
                      <a:pt x="774" y="223"/>
                      <a:pt x="776" y="235"/>
                      <a:pt x="777" y="246"/>
                    </a:cubicBezTo>
                    <a:cubicBezTo>
                      <a:pt x="780" y="280"/>
                      <a:pt x="784" y="304"/>
                      <a:pt x="803" y="332"/>
                    </a:cubicBezTo>
                    <a:cubicBezTo>
                      <a:pt x="826" y="364"/>
                      <a:pt x="848" y="286"/>
                      <a:pt x="853" y="271"/>
                    </a:cubicBezTo>
                    <a:cubicBezTo>
                      <a:pt x="865" y="236"/>
                      <a:pt x="868" y="213"/>
                      <a:pt x="854" y="177"/>
                    </a:cubicBezTo>
                    <a:cubicBezTo>
                      <a:pt x="848" y="162"/>
                      <a:pt x="840" y="147"/>
                      <a:pt x="827" y="136"/>
                    </a:cubicBezTo>
                    <a:cubicBezTo>
                      <a:pt x="812" y="123"/>
                      <a:pt x="795" y="123"/>
                      <a:pt x="779" y="114"/>
                    </a:cubicBezTo>
                    <a:cubicBezTo>
                      <a:pt x="764" y="106"/>
                      <a:pt x="757" y="89"/>
                      <a:pt x="759" y="74"/>
                    </a:cubicBezTo>
                    <a:cubicBezTo>
                      <a:pt x="760" y="64"/>
                      <a:pt x="764" y="54"/>
                      <a:pt x="768" y="46"/>
                    </a:cubicBezTo>
                    <a:cubicBezTo>
                      <a:pt x="774" y="36"/>
                      <a:pt x="765" y="29"/>
                      <a:pt x="763" y="20"/>
                    </a:cubicBezTo>
                  </a:path>
                </a:pathLst>
              </a:custGeom>
              <a:noFill/>
              <a:ln w="4763" cap="flat">
                <a:solidFill>
                  <a:srgbClr val="34343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sp>
            <p:nvSpPr>
              <p:cNvPr id="134" name="Freeform 881"/>
              <p:cNvSpPr>
                <a:spLocks/>
              </p:cNvSpPr>
              <p:nvPr/>
            </p:nvSpPr>
            <p:spPr bwMode="auto">
              <a:xfrm>
                <a:off x="2556" y="778"/>
                <a:ext cx="92" cy="132"/>
              </a:xfrm>
              <a:custGeom>
                <a:avLst/>
                <a:gdLst>
                  <a:gd name="T0" fmla="*/ 7 w 101"/>
                  <a:gd name="T1" fmla="*/ 6 h 145"/>
                  <a:gd name="T2" fmla="*/ 9 w 101"/>
                  <a:gd name="T3" fmla="*/ 41 h 145"/>
                  <a:gd name="T4" fmla="*/ 14 w 101"/>
                  <a:gd name="T5" fmla="*/ 71 h 145"/>
                  <a:gd name="T6" fmla="*/ 43 w 101"/>
                  <a:gd name="T7" fmla="*/ 87 h 145"/>
                  <a:gd name="T8" fmla="*/ 60 w 101"/>
                  <a:gd name="T9" fmla="*/ 97 h 145"/>
                  <a:gd name="T10" fmla="*/ 71 w 101"/>
                  <a:gd name="T11" fmla="*/ 109 h 145"/>
                  <a:gd name="T12" fmla="*/ 49 w 101"/>
                  <a:gd name="T13" fmla="*/ 77 h 145"/>
                  <a:gd name="T14" fmla="*/ 29 w 101"/>
                  <a:gd name="T15" fmla="*/ 42 h 145"/>
                  <a:gd name="T16" fmla="*/ 24 w 101"/>
                  <a:gd name="T17" fmla="*/ 11 h 145"/>
                  <a:gd name="T18" fmla="*/ 6 w 101"/>
                  <a:gd name="T19" fmla="*/ 8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145">
                    <a:moveTo>
                      <a:pt x="10" y="9"/>
                    </a:moveTo>
                    <a:cubicBezTo>
                      <a:pt x="15" y="29"/>
                      <a:pt x="21" y="34"/>
                      <a:pt x="12" y="54"/>
                    </a:cubicBezTo>
                    <a:cubicBezTo>
                      <a:pt x="4" y="69"/>
                      <a:pt x="3" y="84"/>
                      <a:pt x="18" y="95"/>
                    </a:cubicBezTo>
                    <a:cubicBezTo>
                      <a:pt x="29" y="104"/>
                      <a:pt x="44" y="109"/>
                      <a:pt x="57" y="116"/>
                    </a:cubicBezTo>
                    <a:cubicBezTo>
                      <a:pt x="65" y="119"/>
                      <a:pt x="72" y="123"/>
                      <a:pt x="79" y="130"/>
                    </a:cubicBezTo>
                    <a:cubicBezTo>
                      <a:pt x="84" y="135"/>
                      <a:pt x="88" y="144"/>
                      <a:pt x="94" y="145"/>
                    </a:cubicBezTo>
                    <a:cubicBezTo>
                      <a:pt x="101" y="133"/>
                      <a:pt x="73" y="109"/>
                      <a:pt x="65" y="102"/>
                    </a:cubicBezTo>
                    <a:cubicBezTo>
                      <a:pt x="52" y="89"/>
                      <a:pt x="40" y="75"/>
                      <a:pt x="38" y="56"/>
                    </a:cubicBezTo>
                    <a:cubicBezTo>
                      <a:pt x="37" y="42"/>
                      <a:pt x="39" y="27"/>
                      <a:pt x="32" y="14"/>
                    </a:cubicBezTo>
                    <a:cubicBezTo>
                      <a:pt x="25" y="2"/>
                      <a:pt x="0" y="0"/>
                      <a:pt x="9" y="11"/>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5" name="Freeform 882"/>
              <p:cNvSpPr>
                <a:spLocks/>
              </p:cNvSpPr>
              <p:nvPr/>
            </p:nvSpPr>
            <p:spPr bwMode="auto">
              <a:xfrm>
                <a:off x="2561" y="1036"/>
                <a:ext cx="79" cy="192"/>
              </a:xfrm>
              <a:custGeom>
                <a:avLst/>
                <a:gdLst>
                  <a:gd name="T0" fmla="*/ 2 w 87"/>
                  <a:gd name="T1" fmla="*/ 0 h 211"/>
                  <a:gd name="T2" fmla="*/ 8 w 87"/>
                  <a:gd name="T3" fmla="*/ 37 h 211"/>
                  <a:gd name="T4" fmla="*/ 30 w 87"/>
                  <a:gd name="T5" fmla="*/ 72 h 211"/>
                  <a:gd name="T6" fmla="*/ 65 w 87"/>
                  <a:gd name="T7" fmla="*/ 159 h 211"/>
                  <a:gd name="T8" fmla="*/ 46 w 87"/>
                  <a:gd name="T9" fmla="*/ 105 h 211"/>
                  <a:gd name="T10" fmla="*/ 35 w 87"/>
                  <a:gd name="T11" fmla="*/ 65 h 211"/>
                  <a:gd name="T12" fmla="*/ 0 w 87"/>
                  <a:gd name="T13" fmla="*/ 7 h 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7" h="211">
                    <a:moveTo>
                      <a:pt x="2" y="0"/>
                    </a:moveTo>
                    <a:cubicBezTo>
                      <a:pt x="2" y="19"/>
                      <a:pt x="0" y="33"/>
                      <a:pt x="11" y="50"/>
                    </a:cubicBezTo>
                    <a:cubicBezTo>
                      <a:pt x="22" y="65"/>
                      <a:pt x="33" y="77"/>
                      <a:pt x="40" y="96"/>
                    </a:cubicBezTo>
                    <a:cubicBezTo>
                      <a:pt x="55" y="138"/>
                      <a:pt x="53" y="178"/>
                      <a:pt x="87" y="211"/>
                    </a:cubicBezTo>
                    <a:cubicBezTo>
                      <a:pt x="79" y="186"/>
                      <a:pt x="68" y="164"/>
                      <a:pt x="62" y="138"/>
                    </a:cubicBezTo>
                    <a:cubicBezTo>
                      <a:pt x="58" y="121"/>
                      <a:pt x="54" y="101"/>
                      <a:pt x="47" y="86"/>
                    </a:cubicBezTo>
                    <a:cubicBezTo>
                      <a:pt x="36" y="61"/>
                      <a:pt x="0" y="38"/>
                      <a:pt x="0" y="10"/>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6" name="Freeform 883"/>
              <p:cNvSpPr>
                <a:spLocks/>
              </p:cNvSpPr>
              <p:nvPr/>
            </p:nvSpPr>
            <p:spPr bwMode="auto">
              <a:xfrm>
                <a:off x="2643" y="1067"/>
                <a:ext cx="20" cy="24"/>
              </a:xfrm>
              <a:custGeom>
                <a:avLst/>
                <a:gdLst>
                  <a:gd name="T0" fmla="*/ 4 w 22"/>
                  <a:gd name="T1" fmla="*/ 0 h 27"/>
                  <a:gd name="T2" fmla="*/ 16 w 22"/>
                  <a:gd name="T3" fmla="*/ 15 h 27"/>
                  <a:gd name="T4" fmla="*/ 5 w 22"/>
                  <a:gd name="T5" fmla="*/ 19 h 27"/>
                  <a:gd name="T6" fmla="*/ 2 w 22"/>
                  <a:gd name="T7" fmla="*/ 5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27">
                    <a:moveTo>
                      <a:pt x="4" y="0"/>
                    </a:moveTo>
                    <a:cubicBezTo>
                      <a:pt x="2" y="13"/>
                      <a:pt x="9" y="23"/>
                      <a:pt x="22" y="21"/>
                    </a:cubicBezTo>
                    <a:cubicBezTo>
                      <a:pt x="20" y="22"/>
                      <a:pt x="12" y="24"/>
                      <a:pt x="7" y="27"/>
                    </a:cubicBezTo>
                    <a:cubicBezTo>
                      <a:pt x="0" y="23"/>
                      <a:pt x="1" y="15"/>
                      <a:pt x="2" y="8"/>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7" name="Freeform 884"/>
              <p:cNvSpPr>
                <a:spLocks/>
              </p:cNvSpPr>
              <p:nvPr/>
            </p:nvSpPr>
            <p:spPr bwMode="auto">
              <a:xfrm>
                <a:off x="2277" y="1328"/>
                <a:ext cx="30" cy="46"/>
              </a:xfrm>
              <a:custGeom>
                <a:avLst/>
                <a:gdLst>
                  <a:gd name="T0" fmla="*/ 0 w 33"/>
                  <a:gd name="T1" fmla="*/ 31 h 50"/>
                  <a:gd name="T2" fmla="*/ 19 w 33"/>
                  <a:gd name="T3" fmla="*/ 0 h 50"/>
                  <a:gd name="T4" fmla="*/ 5 w 33"/>
                  <a:gd name="T5" fmla="*/ 32 h 50"/>
                  <a:gd name="T6" fmla="*/ 0 60000 65536"/>
                  <a:gd name="T7" fmla="*/ 0 60000 65536"/>
                  <a:gd name="T8" fmla="*/ 0 60000 65536"/>
                </a:gdLst>
                <a:ahLst/>
                <a:cxnLst>
                  <a:cxn ang="T6">
                    <a:pos x="T0" y="T1"/>
                  </a:cxn>
                  <a:cxn ang="T7">
                    <a:pos x="T2" y="T3"/>
                  </a:cxn>
                  <a:cxn ang="T8">
                    <a:pos x="T4" y="T5"/>
                  </a:cxn>
                </a:cxnLst>
                <a:rect l="0" t="0" r="r" b="b"/>
                <a:pathLst>
                  <a:path w="33" h="50">
                    <a:moveTo>
                      <a:pt x="0" y="40"/>
                    </a:moveTo>
                    <a:cubicBezTo>
                      <a:pt x="23" y="50"/>
                      <a:pt x="27" y="13"/>
                      <a:pt x="25" y="0"/>
                    </a:cubicBezTo>
                    <a:cubicBezTo>
                      <a:pt x="33" y="20"/>
                      <a:pt x="33" y="44"/>
                      <a:pt x="5" y="41"/>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8" name="Freeform 885"/>
              <p:cNvSpPr>
                <a:spLocks/>
              </p:cNvSpPr>
              <p:nvPr/>
            </p:nvSpPr>
            <p:spPr bwMode="auto">
              <a:xfrm>
                <a:off x="1925" y="1155"/>
                <a:ext cx="83" cy="105"/>
              </a:xfrm>
              <a:custGeom>
                <a:avLst/>
                <a:gdLst>
                  <a:gd name="T0" fmla="*/ 42 w 92"/>
                  <a:gd name="T1" fmla="*/ 14 h 115"/>
                  <a:gd name="T2" fmla="*/ 13 w 92"/>
                  <a:gd name="T3" fmla="*/ 31 h 115"/>
                  <a:gd name="T4" fmla="*/ 1 w 92"/>
                  <a:gd name="T5" fmla="*/ 42 h 115"/>
                  <a:gd name="T6" fmla="*/ 19 w 92"/>
                  <a:gd name="T7" fmla="*/ 53 h 115"/>
                  <a:gd name="T8" fmla="*/ 52 w 92"/>
                  <a:gd name="T9" fmla="*/ 72 h 115"/>
                  <a:gd name="T10" fmla="*/ 51 w 92"/>
                  <a:gd name="T11" fmla="*/ 46 h 115"/>
                  <a:gd name="T12" fmla="*/ 65 w 92"/>
                  <a:gd name="T13" fmla="*/ 37 h 115"/>
                  <a:gd name="T14" fmla="*/ 51 w 92"/>
                  <a:gd name="T15" fmla="*/ 23 h 115"/>
                  <a:gd name="T16" fmla="*/ 42 w 92"/>
                  <a:gd name="T17" fmla="*/ 14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15">
                    <a:moveTo>
                      <a:pt x="56" y="17"/>
                    </a:moveTo>
                    <a:cubicBezTo>
                      <a:pt x="31" y="0"/>
                      <a:pt x="30" y="28"/>
                      <a:pt x="18" y="40"/>
                    </a:cubicBezTo>
                    <a:cubicBezTo>
                      <a:pt x="13" y="44"/>
                      <a:pt x="2" y="50"/>
                      <a:pt x="1" y="55"/>
                    </a:cubicBezTo>
                    <a:cubicBezTo>
                      <a:pt x="0" y="66"/>
                      <a:pt x="18" y="66"/>
                      <a:pt x="26" y="69"/>
                    </a:cubicBezTo>
                    <a:cubicBezTo>
                      <a:pt x="34" y="73"/>
                      <a:pt x="65" y="115"/>
                      <a:pt x="71" y="94"/>
                    </a:cubicBezTo>
                    <a:cubicBezTo>
                      <a:pt x="73" y="83"/>
                      <a:pt x="56" y="72"/>
                      <a:pt x="69" y="60"/>
                    </a:cubicBezTo>
                    <a:cubicBezTo>
                      <a:pt x="76" y="54"/>
                      <a:pt x="92" y="60"/>
                      <a:pt x="89" y="48"/>
                    </a:cubicBezTo>
                    <a:cubicBezTo>
                      <a:pt x="88" y="42"/>
                      <a:pt x="74" y="34"/>
                      <a:pt x="69" y="30"/>
                    </a:cubicBezTo>
                    <a:cubicBezTo>
                      <a:pt x="64" y="25"/>
                      <a:pt x="63" y="19"/>
                      <a:pt x="56" y="17"/>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9" name="Freeform 886"/>
              <p:cNvSpPr>
                <a:spLocks/>
              </p:cNvSpPr>
              <p:nvPr/>
            </p:nvSpPr>
            <p:spPr bwMode="auto">
              <a:xfrm>
                <a:off x="2017" y="1314"/>
                <a:ext cx="56" cy="71"/>
              </a:xfrm>
              <a:custGeom>
                <a:avLst/>
                <a:gdLst>
                  <a:gd name="T0" fmla="*/ 4 w 62"/>
                  <a:gd name="T1" fmla="*/ 58 h 78"/>
                  <a:gd name="T2" fmla="*/ 25 w 62"/>
                  <a:gd name="T3" fmla="*/ 31 h 78"/>
                  <a:gd name="T4" fmla="*/ 46 w 62"/>
                  <a:gd name="T5" fmla="*/ 0 h 78"/>
                  <a:gd name="T6" fmla="*/ 21 w 62"/>
                  <a:gd name="T7" fmla="*/ 26 h 78"/>
                  <a:gd name="T8" fmla="*/ 0 w 62"/>
                  <a:gd name="T9" fmla="*/ 59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78">
                    <a:moveTo>
                      <a:pt x="4" y="77"/>
                    </a:moveTo>
                    <a:cubicBezTo>
                      <a:pt x="17" y="78"/>
                      <a:pt x="29" y="51"/>
                      <a:pt x="34" y="41"/>
                    </a:cubicBezTo>
                    <a:cubicBezTo>
                      <a:pt x="41" y="24"/>
                      <a:pt x="46" y="11"/>
                      <a:pt x="62" y="0"/>
                    </a:cubicBezTo>
                    <a:cubicBezTo>
                      <a:pt x="50" y="12"/>
                      <a:pt x="37" y="18"/>
                      <a:pt x="28" y="35"/>
                    </a:cubicBezTo>
                    <a:cubicBezTo>
                      <a:pt x="20" y="51"/>
                      <a:pt x="12" y="66"/>
                      <a:pt x="0" y="78"/>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0" name="Freeform 887"/>
              <p:cNvSpPr>
                <a:spLocks/>
              </p:cNvSpPr>
              <p:nvPr/>
            </p:nvSpPr>
            <p:spPr bwMode="auto">
              <a:xfrm>
                <a:off x="3367" y="978"/>
                <a:ext cx="103" cy="74"/>
              </a:xfrm>
              <a:custGeom>
                <a:avLst/>
                <a:gdLst>
                  <a:gd name="T0" fmla="*/ 82 w 113"/>
                  <a:gd name="T1" fmla="*/ 25 h 82"/>
                  <a:gd name="T2" fmla="*/ 80 w 113"/>
                  <a:gd name="T3" fmla="*/ 19 h 82"/>
                  <a:gd name="T4" fmla="*/ 72 w 113"/>
                  <a:gd name="T5" fmla="*/ 22 h 82"/>
                  <a:gd name="T6" fmla="*/ 60 w 113"/>
                  <a:gd name="T7" fmla="*/ 5 h 82"/>
                  <a:gd name="T8" fmla="*/ 36 w 113"/>
                  <a:gd name="T9" fmla="*/ 19 h 82"/>
                  <a:gd name="T10" fmla="*/ 21 w 113"/>
                  <a:gd name="T11" fmla="*/ 47 h 82"/>
                  <a:gd name="T12" fmla="*/ 0 w 113"/>
                  <a:gd name="T13" fmla="*/ 60 h 82"/>
                  <a:gd name="T14" fmla="*/ 47 w 113"/>
                  <a:gd name="T15" fmla="*/ 26 h 82"/>
                  <a:gd name="T16" fmla="*/ 67 w 113"/>
                  <a:gd name="T17" fmla="*/ 32 h 82"/>
                  <a:gd name="T18" fmla="*/ 82 w 113"/>
                  <a:gd name="T19" fmla="*/ 23 h 82"/>
                  <a:gd name="T20" fmla="*/ 82 w 113"/>
                  <a:gd name="T21" fmla="*/ 26 h 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 h="82">
                    <a:moveTo>
                      <a:pt x="109" y="34"/>
                    </a:moveTo>
                    <a:cubicBezTo>
                      <a:pt x="113" y="31"/>
                      <a:pt x="110" y="27"/>
                      <a:pt x="106" y="26"/>
                    </a:cubicBezTo>
                    <a:cubicBezTo>
                      <a:pt x="102" y="25"/>
                      <a:pt x="98" y="28"/>
                      <a:pt x="95" y="30"/>
                    </a:cubicBezTo>
                    <a:cubicBezTo>
                      <a:pt x="92" y="20"/>
                      <a:pt x="90" y="11"/>
                      <a:pt x="79" y="6"/>
                    </a:cubicBezTo>
                    <a:cubicBezTo>
                      <a:pt x="64" y="0"/>
                      <a:pt x="54" y="12"/>
                      <a:pt x="47" y="26"/>
                    </a:cubicBezTo>
                    <a:cubicBezTo>
                      <a:pt x="41" y="39"/>
                      <a:pt x="36" y="53"/>
                      <a:pt x="27" y="64"/>
                    </a:cubicBezTo>
                    <a:cubicBezTo>
                      <a:pt x="20" y="74"/>
                      <a:pt x="9" y="78"/>
                      <a:pt x="0" y="82"/>
                    </a:cubicBezTo>
                    <a:cubicBezTo>
                      <a:pt x="25" y="81"/>
                      <a:pt x="46" y="54"/>
                      <a:pt x="62" y="36"/>
                    </a:cubicBezTo>
                    <a:cubicBezTo>
                      <a:pt x="72" y="25"/>
                      <a:pt x="94" y="20"/>
                      <a:pt x="89" y="43"/>
                    </a:cubicBezTo>
                    <a:cubicBezTo>
                      <a:pt x="97" y="41"/>
                      <a:pt x="100" y="33"/>
                      <a:pt x="109" y="32"/>
                    </a:cubicBezTo>
                    <a:cubicBezTo>
                      <a:pt x="109" y="33"/>
                      <a:pt x="109" y="34"/>
                      <a:pt x="109" y="35"/>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1" name="Freeform 888"/>
              <p:cNvSpPr>
                <a:spLocks/>
              </p:cNvSpPr>
              <p:nvPr/>
            </p:nvSpPr>
            <p:spPr bwMode="auto">
              <a:xfrm>
                <a:off x="3185" y="1031"/>
                <a:ext cx="24" cy="35"/>
              </a:xfrm>
              <a:custGeom>
                <a:avLst/>
                <a:gdLst>
                  <a:gd name="T0" fmla="*/ 7 w 27"/>
                  <a:gd name="T1" fmla="*/ 0 h 38"/>
                  <a:gd name="T2" fmla="*/ 6 w 27"/>
                  <a:gd name="T3" fmla="*/ 19 h 38"/>
                  <a:gd name="T4" fmla="*/ 19 w 27"/>
                  <a:gd name="T5" fmla="*/ 29 h 38"/>
                  <a:gd name="T6" fmla="*/ 3 w 27"/>
                  <a:gd name="T7" fmla="*/ 22 h 38"/>
                  <a:gd name="T8" fmla="*/ 6 w 27"/>
                  <a:gd name="T9" fmla="*/ 4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8">
                    <a:moveTo>
                      <a:pt x="10" y="0"/>
                    </a:moveTo>
                    <a:cubicBezTo>
                      <a:pt x="10" y="9"/>
                      <a:pt x="5" y="16"/>
                      <a:pt x="9" y="25"/>
                    </a:cubicBezTo>
                    <a:cubicBezTo>
                      <a:pt x="12" y="33"/>
                      <a:pt x="20" y="33"/>
                      <a:pt x="27" y="37"/>
                    </a:cubicBezTo>
                    <a:cubicBezTo>
                      <a:pt x="19" y="38"/>
                      <a:pt x="7" y="36"/>
                      <a:pt x="3" y="28"/>
                    </a:cubicBezTo>
                    <a:cubicBezTo>
                      <a:pt x="0" y="21"/>
                      <a:pt x="5" y="10"/>
                      <a:pt x="9" y="4"/>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2" name="Freeform 889"/>
              <p:cNvSpPr>
                <a:spLocks/>
              </p:cNvSpPr>
              <p:nvPr/>
            </p:nvSpPr>
            <p:spPr bwMode="auto">
              <a:xfrm>
                <a:off x="3108" y="1117"/>
                <a:ext cx="20" cy="36"/>
              </a:xfrm>
              <a:custGeom>
                <a:avLst/>
                <a:gdLst>
                  <a:gd name="T0" fmla="*/ 15 w 22"/>
                  <a:gd name="T1" fmla="*/ 0 h 40"/>
                  <a:gd name="T2" fmla="*/ 16 w 22"/>
                  <a:gd name="T3" fmla="*/ 29 h 40"/>
                  <a:gd name="T4" fmla="*/ 2 w 22"/>
                  <a:gd name="T5" fmla="*/ 18 h 40"/>
                  <a:gd name="T6" fmla="*/ 13 w 22"/>
                  <a:gd name="T7" fmla="*/ 5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40">
                    <a:moveTo>
                      <a:pt x="20" y="0"/>
                    </a:moveTo>
                    <a:cubicBezTo>
                      <a:pt x="9" y="14"/>
                      <a:pt x="4" y="29"/>
                      <a:pt x="22" y="40"/>
                    </a:cubicBezTo>
                    <a:cubicBezTo>
                      <a:pt x="14" y="38"/>
                      <a:pt x="5" y="33"/>
                      <a:pt x="2" y="24"/>
                    </a:cubicBezTo>
                    <a:cubicBezTo>
                      <a:pt x="0" y="14"/>
                      <a:pt x="9" y="9"/>
                      <a:pt x="16" y="5"/>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3" name="Freeform 890"/>
              <p:cNvSpPr>
                <a:spLocks/>
              </p:cNvSpPr>
              <p:nvPr/>
            </p:nvSpPr>
            <p:spPr bwMode="auto">
              <a:xfrm>
                <a:off x="3521" y="1617"/>
                <a:ext cx="74" cy="128"/>
              </a:xfrm>
              <a:custGeom>
                <a:avLst/>
                <a:gdLst>
                  <a:gd name="T0" fmla="*/ 0 w 81"/>
                  <a:gd name="T1" fmla="*/ 0 h 140"/>
                  <a:gd name="T2" fmla="*/ 7 w 81"/>
                  <a:gd name="T3" fmla="*/ 32 h 140"/>
                  <a:gd name="T4" fmla="*/ 33 w 81"/>
                  <a:gd name="T5" fmla="*/ 54 h 140"/>
                  <a:gd name="T6" fmla="*/ 61 w 81"/>
                  <a:gd name="T7" fmla="*/ 107 h 140"/>
                  <a:gd name="T8" fmla="*/ 58 w 81"/>
                  <a:gd name="T9" fmla="*/ 88 h 140"/>
                  <a:gd name="T10" fmla="*/ 52 w 81"/>
                  <a:gd name="T11" fmla="*/ 69 h 140"/>
                  <a:gd name="T12" fmla="*/ 29 w 81"/>
                  <a:gd name="T13" fmla="*/ 41 h 140"/>
                  <a:gd name="T14" fmla="*/ 8 w 81"/>
                  <a:gd name="T15" fmla="*/ 22 h 140"/>
                  <a:gd name="T16" fmla="*/ 0 w 81"/>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 h="140">
                    <a:moveTo>
                      <a:pt x="0" y="0"/>
                    </a:moveTo>
                    <a:cubicBezTo>
                      <a:pt x="1" y="14"/>
                      <a:pt x="1" y="30"/>
                      <a:pt x="10" y="42"/>
                    </a:cubicBezTo>
                    <a:cubicBezTo>
                      <a:pt x="19" y="53"/>
                      <a:pt x="34" y="59"/>
                      <a:pt x="43" y="70"/>
                    </a:cubicBezTo>
                    <a:cubicBezTo>
                      <a:pt x="60" y="91"/>
                      <a:pt x="73" y="114"/>
                      <a:pt x="80" y="140"/>
                    </a:cubicBezTo>
                    <a:cubicBezTo>
                      <a:pt x="81" y="133"/>
                      <a:pt x="77" y="123"/>
                      <a:pt x="75" y="115"/>
                    </a:cubicBezTo>
                    <a:cubicBezTo>
                      <a:pt x="74" y="107"/>
                      <a:pt x="72" y="99"/>
                      <a:pt x="68" y="91"/>
                    </a:cubicBezTo>
                    <a:cubicBezTo>
                      <a:pt x="63" y="78"/>
                      <a:pt x="49" y="63"/>
                      <a:pt x="38" y="54"/>
                    </a:cubicBezTo>
                    <a:cubicBezTo>
                      <a:pt x="29" y="45"/>
                      <a:pt x="17" y="40"/>
                      <a:pt x="11" y="28"/>
                    </a:cubicBezTo>
                    <a:cubicBezTo>
                      <a:pt x="6" y="20"/>
                      <a:pt x="2" y="9"/>
                      <a:pt x="0" y="0"/>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4" name="Freeform 891"/>
              <p:cNvSpPr>
                <a:spLocks/>
              </p:cNvSpPr>
              <p:nvPr/>
            </p:nvSpPr>
            <p:spPr bwMode="auto">
              <a:xfrm>
                <a:off x="2993" y="1165"/>
                <a:ext cx="80" cy="128"/>
              </a:xfrm>
              <a:custGeom>
                <a:avLst/>
                <a:gdLst>
                  <a:gd name="T0" fmla="*/ 66 w 88"/>
                  <a:gd name="T1" fmla="*/ 0 h 140"/>
                  <a:gd name="T2" fmla="*/ 46 w 88"/>
                  <a:gd name="T3" fmla="*/ 22 h 140"/>
                  <a:gd name="T4" fmla="*/ 37 w 88"/>
                  <a:gd name="T5" fmla="*/ 53 h 140"/>
                  <a:gd name="T6" fmla="*/ 25 w 88"/>
                  <a:gd name="T7" fmla="*/ 84 h 140"/>
                  <a:gd name="T8" fmla="*/ 0 w 88"/>
                  <a:gd name="T9" fmla="*/ 107 h 140"/>
                  <a:gd name="T10" fmla="*/ 29 w 88"/>
                  <a:gd name="T11" fmla="*/ 37 h 140"/>
                  <a:gd name="T12" fmla="*/ 45 w 88"/>
                  <a:gd name="T13" fmla="*/ 13 h 140"/>
                  <a:gd name="T14" fmla="*/ 65 w 88"/>
                  <a:gd name="T15" fmla="*/ 1 h 1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40">
                    <a:moveTo>
                      <a:pt x="88" y="0"/>
                    </a:moveTo>
                    <a:cubicBezTo>
                      <a:pt x="77" y="8"/>
                      <a:pt x="68" y="15"/>
                      <a:pt x="62" y="28"/>
                    </a:cubicBezTo>
                    <a:cubicBezTo>
                      <a:pt x="55" y="41"/>
                      <a:pt x="53" y="55"/>
                      <a:pt x="49" y="69"/>
                    </a:cubicBezTo>
                    <a:cubicBezTo>
                      <a:pt x="45" y="83"/>
                      <a:pt x="42" y="98"/>
                      <a:pt x="34" y="110"/>
                    </a:cubicBezTo>
                    <a:cubicBezTo>
                      <a:pt x="25" y="123"/>
                      <a:pt x="13" y="131"/>
                      <a:pt x="0" y="140"/>
                    </a:cubicBezTo>
                    <a:cubicBezTo>
                      <a:pt x="27" y="115"/>
                      <a:pt x="25" y="81"/>
                      <a:pt x="39" y="49"/>
                    </a:cubicBezTo>
                    <a:cubicBezTo>
                      <a:pt x="44" y="38"/>
                      <a:pt x="52" y="25"/>
                      <a:pt x="60" y="16"/>
                    </a:cubicBezTo>
                    <a:cubicBezTo>
                      <a:pt x="68" y="7"/>
                      <a:pt x="79" y="7"/>
                      <a:pt x="86" y="1"/>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5" name="Freeform 892"/>
              <p:cNvSpPr>
                <a:spLocks/>
              </p:cNvSpPr>
              <p:nvPr/>
            </p:nvSpPr>
            <p:spPr bwMode="auto">
              <a:xfrm>
                <a:off x="3148" y="2193"/>
                <a:ext cx="73" cy="134"/>
              </a:xfrm>
              <a:custGeom>
                <a:avLst/>
                <a:gdLst>
                  <a:gd name="T0" fmla="*/ 1 w 80"/>
                  <a:gd name="T1" fmla="*/ 0 h 147"/>
                  <a:gd name="T2" fmla="*/ 6 w 80"/>
                  <a:gd name="T3" fmla="*/ 19 h 147"/>
                  <a:gd name="T4" fmla="*/ 11 w 80"/>
                  <a:gd name="T5" fmla="*/ 38 h 147"/>
                  <a:gd name="T6" fmla="*/ 9 w 80"/>
                  <a:gd name="T7" fmla="*/ 77 h 147"/>
                  <a:gd name="T8" fmla="*/ 18 w 80"/>
                  <a:gd name="T9" fmla="*/ 105 h 147"/>
                  <a:gd name="T10" fmla="*/ 35 w 80"/>
                  <a:gd name="T11" fmla="*/ 105 h 147"/>
                  <a:gd name="T12" fmla="*/ 50 w 80"/>
                  <a:gd name="T13" fmla="*/ 108 h 147"/>
                  <a:gd name="T14" fmla="*/ 52 w 80"/>
                  <a:gd name="T15" fmla="*/ 76 h 147"/>
                  <a:gd name="T16" fmla="*/ 40 w 80"/>
                  <a:gd name="T17" fmla="*/ 89 h 147"/>
                  <a:gd name="T18" fmla="*/ 29 w 80"/>
                  <a:gd name="T19" fmla="*/ 82 h 147"/>
                  <a:gd name="T20" fmla="*/ 24 w 80"/>
                  <a:gd name="T21" fmla="*/ 80 h 147"/>
                  <a:gd name="T22" fmla="*/ 15 w 80"/>
                  <a:gd name="T23" fmla="*/ 81 h 147"/>
                  <a:gd name="T24" fmla="*/ 16 w 80"/>
                  <a:gd name="T25" fmla="*/ 58 h 147"/>
                  <a:gd name="T26" fmla="*/ 5 w 80"/>
                  <a:gd name="T27" fmla="*/ 16 h 147"/>
                  <a:gd name="T28" fmla="*/ 0 w 80"/>
                  <a:gd name="T29" fmla="*/ 3 h 1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0" h="147">
                    <a:moveTo>
                      <a:pt x="1" y="0"/>
                    </a:moveTo>
                    <a:cubicBezTo>
                      <a:pt x="0" y="9"/>
                      <a:pt x="6" y="18"/>
                      <a:pt x="9" y="25"/>
                    </a:cubicBezTo>
                    <a:cubicBezTo>
                      <a:pt x="12" y="33"/>
                      <a:pt x="13" y="41"/>
                      <a:pt x="14" y="50"/>
                    </a:cubicBezTo>
                    <a:cubicBezTo>
                      <a:pt x="16" y="66"/>
                      <a:pt x="15" y="84"/>
                      <a:pt x="12" y="101"/>
                    </a:cubicBezTo>
                    <a:cubicBezTo>
                      <a:pt x="10" y="114"/>
                      <a:pt x="4" y="137"/>
                      <a:pt x="24" y="138"/>
                    </a:cubicBezTo>
                    <a:cubicBezTo>
                      <a:pt x="33" y="139"/>
                      <a:pt x="37" y="135"/>
                      <a:pt x="46" y="138"/>
                    </a:cubicBezTo>
                    <a:cubicBezTo>
                      <a:pt x="52" y="141"/>
                      <a:pt x="59" y="147"/>
                      <a:pt x="66" y="144"/>
                    </a:cubicBezTo>
                    <a:cubicBezTo>
                      <a:pt x="75" y="140"/>
                      <a:pt x="80" y="99"/>
                      <a:pt x="69" y="100"/>
                    </a:cubicBezTo>
                    <a:cubicBezTo>
                      <a:pt x="64" y="100"/>
                      <a:pt x="60" y="115"/>
                      <a:pt x="53" y="117"/>
                    </a:cubicBezTo>
                    <a:cubicBezTo>
                      <a:pt x="45" y="119"/>
                      <a:pt x="44" y="114"/>
                      <a:pt x="38" y="109"/>
                    </a:cubicBezTo>
                    <a:cubicBezTo>
                      <a:pt x="36" y="108"/>
                      <a:pt x="34" y="106"/>
                      <a:pt x="31" y="106"/>
                    </a:cubicBezTo>
                    <a:cubicBezTo>
                      <a:pt x="26" y="105"/>
                      <a:pt x="25" y="111"/>
                      <a:pt x="20" y="107"/>
                    </a:cubicBezTo>
                    <a:cubicBezTo>
                      <a:pt x="12" y="101"/>
                      <a:pt x="20" y="85"/>
                      <a:pt x="21" y="77"/>
                    </a:cubicBezTo>
                    <a:cubicBezTo>
                      <a:pt x="23" y="56"/>
                      <a:pt x="18" y="40"/>
                      <a:pt x="8" y="22"/>
                    </a:cubicBezTo>
                    <a:cubicBezTo>
                      <a:pt x="5" y="17"/>
                      <a:pt x="0" y="9"/>
                      <a:pt x="0" y="3"/>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6" name="Freeform 893"/>
              <p:cNvSpPr>
                <a:spLocks/>
              </p:cNvSpPr>
              <p:nvPr/>
            </p:nvSpPr>
            <p:spPr bwMode="auto">
              <a:xfrm>
                <a:off x="3130" y="2020"/>
                <a:ext cx="27" cy="31"/>
              </a:xfrm>
              <a:custGeom>
                <a:avLst/>
                <a:gdLst>
                  <a:gd name="T0" fmla="*/ 22 w 30"/>
                  <a:gd name="T1" fmla="*/ 10 h 34"/>
                  <a:gd name="T2" fmla="*/ 11 w 30"/>
                  <a:gd name="T3" fmla="*/ 9 h 34"/>
                  <a:gd name="T4" fmla="*/ 13 w 30"/>
                  <a:gd name="T5" fmla="*/ 26 h 34"/>
                  <a:gd name="T6" fmla="*/ 5 w 30"/>
                  <a:gd name="T7" fmla="*/ 5 h 34"/>
                  <a:gd name="T8" fmla="*/ 21 w 30"/>
                  <a:gd name="T9" fmla="*/ 7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34">
                    <a:moveTo>
                      <a:pt x="30" y="13"/>
                    </a:moveTo>
                    <a:cubicBezTo>
                      <a:pt x="24" y="12"/>
                      <a:pt x="19" y="7"/>
                      <a:pt x="14" y="12"/>
                    </a:cubicBezTo>
                    <a:cubicBezTo>
                      <a:pt x="8" y="19"/>
                      <a:pt x="16" y="28"/>
                      <a:pt x="17" y="34"/>
                    </a:cubicBezTo>
                    <a:cubicBezTo>
                      <a:pt x="13" y="29"/>
                      <a:pt x="0" y="16"/>
                      <a:pt x="5" y="7"/>
                    </a:cubicBezTo>
                    <a:cubicBezTo>
                      <a:pt x="9" y="0"/>
                      <a:pt x="24" y="6"/>
                      <a:pt x="29" y="10"/>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7" name="Freeform 894"/>
              <p:cNvSpPr>
                <a:spLocks/>
              </p:cNvSpPr>
              <p:nvPr/>
            </p:nvSpPr>
            <p:spPr bwMode="auto">
              <a:xfrm>
                <a:off x="2743" y="2290"/>
                <a:ext cx="90" cy="95"/>
              </a:xfrm>
              <a:custGeom>
                <a:avLst/>
                <a:gdLst>
                  <a:gd name="T0" fmla="*/ 9 w 100"/>
                  <a:gd name="T1" fmla="*/ 0 h 105"/>
                  <a:gd name="T2" fmla="*/ 2 w 100"/>
                  <a:gd name="T3" fmla="*/ 17 h 105"/>
                  <a:gd name="T4" fmla="*/ 13 w 100"/>
                  <a:gd name="T5" fmla="*/ 31 h 105"/>
                  <a:gd name="T6" fmla="*/ 16 w 100"/>
                  <a:gd name="T7" fmla="*/ 63 h 105"/>
                  <a:gd name="T8" fmla="*/ 32 w 100"/>
                  <a:gd name="T9" fmla="*/ 55 h 105"/>
                  <a:gd name="T10" fmla="*/ 48 w 100"/>
                  <a:gd name="T11" fmla="*/ 62 h 105"/>
                  <a:gd name="T12" fmla="*/ 67 w 100"/>
                  <a:gd name="T13" fmla="*/ 71 h 105"/>
                  <a:gd name="T14" fmla="*/ 54 w 100"/>
                  <a:gd name="T15" fmla="*/ 42 h 105"/>
                  <a:gd name="T16" fmla="*/ 46 w 100"/>
                  <a:gd name="T17" fmla="*/ 35 h 105"/>
                  <a:gd name="T18" fmla="*/ 41 w 100"/>
                  <a:gd name="T19" fmla="*/ 39 h 105"/>
                  <a:gd name="T20" fmla="*/ 30 w 100"/>
                  <a:gd name="T21" fmla="*/ 34 h 105"/>
                  <a:gd name="T22" fmla="*/ 21 w 100"/>
                  <a:gd name="T23" fmla="*/ 20 h 105"/>
                  <a:gd name="T24" fmla="*/ 12 w 100"/>
                  <a:gd name="T25" fmla="*/ 11 h 105"/>
                  <a:gd name="T26" fmla="*/ 7 w 100"/>
                  <a:gd name="T27" fmla="*/ 4 h 1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0" h="105">
                    <a:moveTo>
                      <a:pt x="12" y="0"/>
                    </a:moveTo>
                    <a:cubicBezTo>
                      <a:pt x="7" y="6"/>
                      <a:pt x="0" y="15"/>
                      <a:pt x="2" y="23"/>
                    </a:cubicBezTo>
                    <a:cubicBezTo>
                      <a:pt x="4" y="29"/>
                      <a:pt x="14" y="35"/>
                      <a:pt x="17" y="42"/>
                    </a:cubicBezTo>
                    <a:cubicBezTo>
                      <a:pt x="26" y="56"/>
                      <a:pt x="21" y="70"/>
                      <a:pt x="22" y="85"/>
                    </a:cubicBezTo>
                    <a:cubicBezTo>
                      <a:pt x="31" y="89"/>
                      <a:pt x="35" y="75"/>
                      <a:pt x="44" y="74"/>
                    </a:cubicBezTo>
                    <a:cubicBezTo>
                      <a:pt x="51" y="73"/>
                      <a:pt x="61" y="79"/>
                      <a:pt x="66" y="84"/>
                    </a:cubicBezTo>
                    <a:cubicBezTo>
                      <a:pt x="71" y="89"/>
                      <a:pt x="83" y="105"/>
                      <a:pt x="91" y="95"/>
                    </a:cubicBezTo>
                    <a:cubicBezTo>
                      <a:pt x="100" y="86"/>
                      <a:pt x="79" y="63"/>
                      <a:pt x="74" y="56"/>
                    </a:cubicBezTo>
                    <a:cubicBezTo>
                      <a:pt x="71" y="53"/>
                      <a:pt x="68" y="47"/>
                      <a:pt x="63" y="47"/>
                    </a:cubicBezTo>
                    <a:cubicBezTo>
                      <a:pt x="59" y="47"/>
                      <a:pt x="59" y="51"/>
                      <a:pt x="56" y="53"/>
                    </a:cubicBezTo>
                    <a:cubicBezTo>
                      <a:pt x="47" y="60"/>
                      <a:pt x="44" y="55"/>
                      <a:pt x="41" y="46"/>
                    </a:cubicBezTo>
                    <a:cubicBezTo>
                      <a:pt x="39" y="39"/>
                      <a:pt x="37" y="29"/>
                      <a:pt x="29" y="26"/>
                    </a:cubicBezTo>
                    <a:cubicBezTo>
                      <a:pt x="18" y="22"/>
                      <a:pt x="18" y="27"/>
                      <a:pt x="15" y="14"/>
                    </a:cubicBezTo>
                    <a:cubicBezTo>
                      <a:pt x="14" y="10"/>
                      <a:pt x="16" y="6"/>
                      <a:pt x="10" y="4"/>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8" name="Freeform 895"/>
              <p:cNvSpPr>
                <a:spLocks/>
              </p:cNvSpPr>
              <p:nvPr/>
            </p:nvSpPr>
            <p:spPr bwMode="auto">
              <a:xfrm>
                <a:off x="2825" y="2168"/>
                <a:ext cx="26" cy="42"/>
              </a:xfrm>
              <a:custGeom>
                <a:avLst/>
                <a:gdLst>
                  <a:gd name="T0" fmla="*/ 1 w 28"/>
                  <a:gd name="T1" fmla="*/ 35 h 46"/>
                  <a:gd name="T2" fmla="*/ 7 w 28"/>
                  <a:gd name="T3" fmla="*/ 24 h 46"/>
                  <a:gd name="T4" fmla="*/ 18 w 28"/>
                  <a:gd name="T5" fmla="*/ 30 h 46"/>
                  <a:gd name="T6" fmla="*/ 3 w 28"/>
                  <a:gd name="T7" fmla="*/ 27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46">
                    <a:moveTo>
                      <a:pt x="1" y="46"/>
                    </a:moveTo>
                    <a:cubicBezTo>
                      <a:pt x="2" y="42"/>
                      <a:pt x="5" y="33"/>
                      <a:pt x="10" y="32"/>
                    </a:cubicBezTo>
                    <a:cubicBezTo>
                      <a:pt x="14" y="31"/>
                      <a:pt x="17" y="36"/>
                      <a:pt x="21" y="39"/>
                    </a:cubicBezTo>
                    <a:cubicBezTo>
                      <a:pt x="28" y="27"/>
                      <a:pt x="0" y="0"/>
                      <a:pt x="3" y="36"/>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49" name="Freeform 896"/>
              <p:cNvSpPr>
                <a:spLocks/>
              </p:cNvSpPr>
              <p:nvPr/>
            </p:nvSpPr>
            <p:spPr bwMode="auto">
              <a:xfrm>
                <a:off x="2123" y="1850"/>
                <a:ext cx="77" cy="91"/>
              </a:xfrm>
              <a:custGeom>
                <a:avLst/>
                <a:gdLst>
                  <a:gd name="T0" fmla="*/ 47 w 85"/>
                  <a:gd name="T1" fmla="*/ 6 h 99"/>
                  <a:gd name="T2" fmla="*/ 24 w 85"/>
                  <a:gd name="T3" fmla="*/ 12 h 99"/>
                  <a:gd name="T4" fmla="*/ 16 w 85"/>
                  <a:gd name="T5" fmla="*/ 26 h 99"/>
                  <a:gd name="T6" fmla="*/ 4 w 85"/>
                  <a:gd name="T7" fmla="*/ 35 h 99"/>
                  <a:gd name="T8" fmla="*/ 3 w 85"/>
                  <a:gd name="T9" fmla="*/ 51 h 99"/>
                  <a:gd name="T10" fmla="*/ 19 w 85"/>
                  <a:gd name="T11" fmla="*/ 58 h 99"/>
                  <a:gd name="T12" fmla="*/ 37 w 85"/>
                  <a:gd name="T13" fmla="*/ 71 h 99"/>
                  <a:gd name="T14" fmla="*/ 43 w 85"/>
                  <a:gd name="T15" fmla="*/ 63 h 99"/>
                  <a:gd name="T16" fmla="*/ 27 w 85"/>
                  <a:gd name="T17" fmla="*/ 51 h 99"/>
                  <a:gd name="T18" fmla="*/ 18 w 85"/>
                  <a:gd name="T19" fmla="*/ 44 h 99"/>
                  <a:gd name="T20" fmla="*/ 29 w 85"/>
                  <a:gd name="T21" fmla="*/ 40 h 99"/>
                  <a:gd name="T22" fmla="*/ 37 w 85"/>
                  <a:gd name="T23" fmla="*/ 26 h 99"/>
                  <a:gd name="T24" fmla="*/ 43 w 85"/>
                  <a:gd name="T25" fmla="*/ 19 h 99"/>
                  <a:gd name="T26" fmla="*/ 59 w 85"/>
                  <a:gd name="T27" fmla="*/ 18 h 99"/>
                  <a:gd name="T28" fmla="*/ 47 w 85"/>
                  <a:gd name="T29" fmla="*/ 6 h 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5" h="99">
                    <a:moveTo>
                      <a:pt x="63" y="6"/>
                    </a:moveTo>
                    <a:cubicBezTo>
                      <a:pt x="51" y="0"/>
                      <a:pt x="36" y="1"/>
                      <a:pt x="32" y="15"/>
                    </a:cubicBezTo>
                    <a:cubicBezTo>
                      <a:pt x="30" y="22"/>
                      <a:pt x="27" y="28"/>
                      <a:pt x="22" y="34"/>
                    </a:cubicBezTo>
                    <a:cubicBezTo>
                      <a:pt x="17" y="38"/>
                      <a:pt x="8" y="40"/>
                      <a:pt x="4" y="45"/>
                    </a:cubicBezTo>
                    <a:cubicBezTo>
                      <a:pt x="1" y="50"/>
                      <a:pt x="0" y="60"/>
                      <a:pt x="3" y="66"/>
                    </a:cubicBezTo>
                    <a:cubicBezTo>
                      <a:pt x="7" y="75"/>
                      <a:pt x="17" y="74"/>
                      <a:pt x="25" y="75"/>
                    </a:cubicBezTo>
                    <a:cubicBezTo>
                      <a:pt x="37" y="77"/>
                      <a:pt x="42" y="84"/>
                      <a:pt x="50" y="91"/>
                    </a:cubicBezTo>
                    <a:cubicBezTo>
                      <a:pt x="58" y="99"/>
                      <a:pt x="61" y="89"/>
                      <a:pt x="57" y="82"/>
                    </a:cubicBezTo>
                    <a:cubicBezTo>
                      <a:pt x="54" y="75"/>
                      <a:pt x="42" y="69"/>
                      <a:pt x="36" y="66"/>
                    </a:cubicBezTo>
                    <a:cubicBezTo>
                      <a:pt x="32" y="64"/>
                      <a:pt x="23" y="63"/>
                      <a:pt x="24" y="57"/>
                    </a:cubicBezTo>
                    <a:cubicBezTo>
                      <a:pt x="24" y="50"/>
                      <a:pt x="34" y="52"/>
                      <a:pt x="39" y="52"/>
                    </a:cubicBezTo>
                    <a:cubicBezTo>
                      <a:pt x="49" y="50"/>
                      <a:pt x="50" y="42"/>
                      <a:pt x="50" y="34"/>
                    </a:cubicBezTo>
                    <a:cubicBezTo>
                      <a:pt x="50" y="27"/>
                      <a:pt x="49" y="23"/>
                      <a:pt x="58" y="25"/>
                    </a:cubicBezTo>
                    <a:cubicBezTo>
                      <a:pt x="65" y="27"/>
                      <a:pt x="73" y="32"/>
                      <a:pt x="79" y="24"/>
                    </a:cubicBezTo>
                    <a:cubicBezTo>
                      <a:pt x="85" y="15"/>
                      <a:pt x="69" y="8"/>
                      <a:pt x="63" y="7"/>
                    </a:cubicBezTo>
                  </a:path>
                </a:pathLst>
              </a:custGeom>
              <a:solidFill>
                <a:srgbClr val="DFEBC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0" name="Freeform 897"/>
              <p:cNvSpPr>
                <a:spLocks/>
              </p:cNvSpPr>
              <p:nvPr/>
            </p:nvSpPr>
            <p:spPr bwMode="auto">
              <a:xfrm>
                <a:off x="2648" y="1406"/>
                <a:ext cx="603" cy="404"/>
              </a:xfrm>
              <a:custGeom>
                <a:avLst/>
                <a:gdLst>
                  <a:gd name="T0" fmla="*/ 238 w 663"/>
                  <a:gd name="T1" fmla="*/ 328 h 444"/>
                  <a:gd name="T2" fmla="*/ 438 w 663"/>
                  <a:gd name="T3" fmla="*/ 325 h 444"/>
                  <a:gd name="T4" fmla="*/ 471 w 663"/>
                  <a:gd name="T5" fmla="*/ 190 h 444"/>
                  <a:gd name="T6" fmla="*/ 421 w 663"/>
                  <a:gd name="T7" fmla="*/ 137 h 444"/>
                  <a:gd name="T8" fmla="*/ 361 w 663"/>
                  <a:gd name="T9" fmla="*/ 75 h 444"/>
                  <a:gd name="T10" fmla="*/ 241 w 663"/>
                  <a:gd name="T11" fmla="*/ 5 h 444"/>
                  <a:gd name="T12" fmla="*/ 175 w 663"/>
                  <a:gd name="T13" fmla="*/ 18 h 444"/>
                  <a:gd name="T14" fmla="*/ 87 w 663"/>
                  <a:gd name="T15" fmla="*/ 15 h 444"/>
                  <a:gd name="T16" fmla="*/ 46 w 663"/>
                  <a:gd name="T17" fmla="*/ 131 h 444"/>
                  <a:gd name="T18" fmla="*/ 157 w 663"/>
                  <a:gd name="T19" fmla="*/ 215 h 444"/>
                  <a:gd name="T20" fmla="*/ 171 w 663"/>
                  <a:gd name="T21" fmla="*/ 288 h 444"/>
                  <a:gd name="T22" fmla="*/ 236 w 663"/>
                  <a:gd name="T23" fmla="*/ 329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63" h="444">
                    <a:moveTo>
                      <a:pt x="317" y="435"/>
                    </a:moveTo>
                    <a:cubicBezTo>
                      <a:pt x="405" y="437"/>
                      <a:pt x="496" y="444"/>
                      <a:pt x="583" y="431"/>
                    </a:cubicBezTo>
                    <a:cubicBezTo>
                      <a:pt x="663" y="419"/>
                      <a:pt x="654" y="309"/>
                      <a:pt x="627" y="253"/>
                    </a:cubicBezTo>
                    <a:cubicBezTo>
                      <a:pt x="612" y="221"/>
                      <a:pt x="586" y="204"/>
                      <a:pt x="560" y="182"/>
                    </a:cubicBezTo>
                    <a:cubicBezTo>
                      <a:pt x="530" y="157"/>
                      <a:pt x="505" y="128"/>
                      <a:pt x="481" y="99"/>
                    </a:cubicBezTo>
                    <a:cubicBezTo>
                      <a:pt x="445" y="56"/>
                      <a:pt x="380" y="0"/>
                      <a:pt x="320" y="8"/>
                    </a:cubicBezTo>
                    <a:cubicBezTo>
                      <a:pt x="290" y="12"/>
                      <a:pt x="263" y="25"/>
                      <a:pt x="232" y="24"/>
                    </a:cubicBezTo>
                    <a:cubicBezTo>
                      <a:pt x="193" y="23"/>
                      <a:pt x="154" y="9"/>
                      <a:pt x="116" y="20"/>
                    </a:cubicBezTo>
                    <a:cubicBezTo>
                      <a:pt x="46" y="40"/>
                      <a:pt x="0" y="120"/>
                      <a:pt x="62" y="174"/>
                    </a:cubicBezTo>
                    <a:cubicBezTo>
                      <a:pt x="105" y="212"/>
                      <a:pt x="186" y="230"/>
                      <a:pt x="209" y="285"/>
                    </a:cubicBezTo>
                    <a:cubicBezTo>
                      <a:pt x="222" y="316"/>
                      <a:pt x="217" y="352"/>
                      <a:pt x="228" y="383"/>
                    </a:cubicBezTo>
                    <a:cubicBezTo>
                      <a:pt x="244" y="426"/>
                      <a:pt x="280" y="421"/>
                      <a:pt x="313" y="437"/>
                    </a:cubicBezTo>
                  </a:path>
                </a:pathLst>
              </a:custGeom>
              <a:solidFill>
                <a:srgbClr val="AFCF7C"/>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1" name="Freeform 898"/>
              <p:cNvSpPr>
                <a:spLocks/>
              </p:cNvSpPr>
              <p:nvPr/>
            </p:nvSpPr>
            <p:spPr bwMode="auto">
              <a:xfrm>
                <a:off x="2486" y="1234"/>
                <a:ext cx="475" cy="534"/>
              </a:xfrm>
              <a:custGeom>
                <a:avLst/>
                <a:gdLst>
                  <a:gd name="T0" fmla="*/ 233 w 522"/>
                  <a:gd name="T1" fmla="*/ 52 h 587"/>
                  <a:gd name="T2" fmla="*/ 179 w 522"/>
                  <a:gd name="T3" fmla="*/ 16 h 587"/>
                  <a:gd name="T4" fmla="*/ 153 w 522"/>
                  <a:gd name="T5" fmla="*/ 45 h 587"/>
                  <a:gd name="T6" fmla="*/ 72 w 522"/>
                  <a:gd name="T7" fmla="*/ 134 h 587"/>
                  <a:gd name="T8" fmla="*/ 18 w 522"/>
                  <a:gd name="T9" fmla="*/ 146 h 587"/>
                  <a:gd name="T10" fmla="*/ 56 w 522"/>
                  <a:gd name="T11" fmla="*/ 213 h 587"/>
                  <a:gd name="T12" fmla="*/ 78 w 522"/>
                  <a:gd name="T13" fmla="*/ 316 h 587"/>
                  <a:gd name="T14" fmla="*/ 179 w 522"/>
                  <a:gd name="T15" fmla="*/ 364 h 587"/>
                  <a:gd name="T16" fmla="*/ 264 w 522"/>
                  <a:gd name="T17" fmla="*/ 419 h 587"/>
                  <a:gd name="T18" fmla="*/ 381 w 522"/>
                  <a:gd name="T19" fmla="*/ 394 h 587"/>
                  <a:gd name="T20" fmla="*/ 346 w 522"/>
                  <a:gd name="T21" fmla="*/ 321 h 587"/>
                  <a:gd name="T22" fmla="*/ 340 w 522"/>
                  <a:gd name="T23" fmla="*/ 242 h 587"/>
                  <a:gd name="T24" fmla="*/ 228 w 522"/>
                  <a:gd name="T25" fmla="*/ 52 h 5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2" h="587">
                    <a:moveTo>
                      <a:pt x="309" y="69"/>
                    </a:moveTo>
                    <a:cubicBezTo>
                      <a:pt x="279" y="63"/>
                      <a:pt x="263" y="38"/>
                      <a:pt x="238" y="22"/>
                    </a:cubicBezTo>
                    <a:cubicBezTo>
                      <a:pt x="204" y="0"/>
                      <a:pt x="206" y="29"/>
                      <a:pt x="203" y="61"/>
                    </a:cubicBezTo>
                    <a:cubicBezTo>
                      <a:pt x="196" y="120"/>
                      <a:pt x="154" y="163"/>
                      <a:pt x="96" y="178"/>
                    </a:cubicBezTo>
                    <a:cubicBezTo>
                      <a:pt x="76" y="183"/>
                      <a:pt x="36" y="180"/>
                      <a:pt x="24" y="195"/>
                    </a:cubicBezTo>
                    <a:cubicBezTo>
                      <a:pt x="0" y="225"/>
                      <a:pt x="61" y="258"/>
                      <a:pt x="74" y="282"/>
                    </a:cubicBezTo>
                    <a:cubicBezTo>
                      <a:pt x="98" y="326"/>
                      <a:pt x="83" y="376"/>
                      <a:pt x="104" y="419"/>
                    </a:cubicBezTo>
                    <a:cubicBezTo>
                      <a:pt x="132" y="475"/>
                      <a:pt x="185" y="473"/>
                      <a:pt x="238" y="484"/>
                    </a:cubicBezTo>
                    <a:cubicBezTo>
                      <a:pt x="290" y="494"/>
                      <a:pt x="311" y="530"/>
                      <a:pt x="351" y="557"/>
                    </a:cubicBezTo>
                    <a:cubicBezTo>
                      <a:pt x="398" y="587"/>
                      <a:pt x="483" y="582"/>
                      <a:pt x="507" y="523"/>
                    </a:cubicBezTo>
                    <a:cubicBezTo>
                      <a:pt x="522" y="485"/>
                      <a:pt x="479" y="455"/>
                      <a:pt x="459" y="427"/>
                    </a:cubicBezTo>
                    <a:cubicBezTo>
                      <a:pt x="428" y="384"/>
                      <a:pt x="440" y="367"/>
                      <a:pt x="452" y="321"/>
                    </a:cubicBezTo>
                    <a:cubicBezTo>
                      <a:pt x="480" y="206"/>
                      <a:pt x="403" y="104"/>
                      <a:pt x="303" y="69"/>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2" name="Freeform 899"/>
              <p:cNvSpPr>
                <a:spLocks/>
              </p:cNvSpPr>
              <p:nvPr/>
            </p:nvSpPr>
            <p:spPr bwMode="auto">
              <a:xfrm>
                <a:off x="2623" y="1380"/>
                <a:ext cx="372" cy="282"/>
              </a:xfrm>
              <a:custGeom>
                <a:avLst/>
                <a:gdLst>
                  <a:gd name="T0" fmla="*/ 123 w 409"/>
                  <a:gd name="T1" fmla="*/ 5 h 309"/>
                  <a:gd name="T2" fmla="*/ 196 w 409"/>
                  <a:gd name="T3" fmla="*/ 5 h 309"/>
                  <a:gd name="T4" fmla="*/ 268 w 409"/>
                  <a:gd name="T5" fmla="*/ 21 h 309"/>
                  <a:gd name="T6" fmla="*/ 297 w 409"/>
                  <a:gd name="T7" fmla="*/ 115 h 309"/>
                  <a:gd name="T8" fmla="*/ 223 w 409"/>
                  <a:gd name="T9" fmla="*/ 195 h 309"/>
                  <a:gd name="T10" fmla="*/ 15 w 409"/>
                  <a:gd name="T11" fmla="*/ 162 h 309"/>
                  <a:gd name="T12" fmla="*/ 4 w 409"/>
                  <a:gd name="T13" fmla="*/ 102 h 309"/>
                  <a:gd name="T14" fmla="*/ 31 w 409"/>
                  <a:gd name="T15" fmla="*/ 56 h 309"/>
                  <a:gd name="T16" fmla="*/ 123 w 409"/>
                  <a:gd name="T17" fmla="*/ 5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9" h="309">
                    <a:moveTo>
                      <a:pt x="163" y="8"/>
                    </a:moveTo>
                    <a:cubicBezTo>
                      <a:pt x="196" y="0"/>
                      <a:pt x="227" y="3"/>
                      <a:pt x="261" y="5"/>
                    </a:cubicBezTo>
                    <a:cubicBezTo>
                      <a:pt x="295" y="7"/>
                      <a:pt x="326" y="9"/>
                      <a:pt x="356" y="27"/>
                    </a:cubicBezTo>
                    <a:cubicBezTo>
                      <a:pt x="401" y="53"/>
                      <a:pt x="409" y="104"/>
                      <a:pt x="395" y="151"/>
                    </a:cubicBezTo>
                    <a:cubicBezTo>
                      <a:pt x="381" y="200"/>
                      <a:pt x="341" y="236"/>
                      <a:pt x="296" y="258"/>
                    </a:cubicBezTo>
                    <a:cubicBezTo>
                      <a:pt x="208" y="300"/>
                      <a:pt x="80" y="309"/>
                      <a:pt x="21" y="214"/>
                    </a:cubicBezTo>
                    <a:cubicBezTo>
                      <a:pt x="7" y="191"/>
                      <a:pt x="0" y="162"/>
                      <a:pt x="4" y="135"/>
                    </a:cubicBezTo>
                    <a:cubicBezTo>
                      <a:pt x="7" y="110"/>
                      <a:pt x="25" y="91"/>
                      <a:pt x="41" y="73"/>
                    </a:cubicBezTo>
                    <a:cubicBezTo>
                      <a:pt x="76" y="34"/>
                      <a:pt x="114" y="21"/>
                      <a:pt x="163" y="8"/>
                    </a:cubicBezTo>
                  </a:path>
                </a:pathLst>
              </a:custGeom>
              <a:solidFill>
                <a:srgbClr val="98C56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3" name="Freeform 900"/>
              <p:cNvSpPr>
                <a:spLocks/>
              </p:cNvSpPr>
              <p:nvPr/>
            </p:nvSpPr>
            <p:spPr bwMode="auto">
              <a:xfrm>
                <a:off x="2616" y="1363"/>
                <a:ext cx="372" cy="282"/>
              </a:xfrm>
              <a:custGeom>
                <a:avLst/>
                <a:gdLst>
                  <a:gd name="T0" fmla="*/ 123 w 409"/>
                  <a:gd name="T1" fmla="*/ 5 h 309"/>
                  <a:gd name="T2" fmla="*/ 196 w 409"/>
                  <a:gd name="T3" fmla="*/ 5 h 309"/>
                  <a:gd name="T4" fmla="*/ 268 w 409"/>
                  <a:gd name="T5" fmla="*/ 21 h 309"/>
                  <a:gd name="T6" fmla="*/ 297 w 409"/>
                  <a:gd name="T7" fmla="*/ 115 h 309"/>
                  <a:gd name="T8" fmla="*/ 222 w 409"/>
                  <a:gd name="T9" fmla="*/ 195 h 309"/>
                  <a:gd name="T10" fmla="*/ 15 w 409"/>
                  <a:gd name="T11" fmla="*/ 162 h 309"/>
                  <a:gd name="T12" fmla="*/ 4 w 409"/>
                  <a:gd name="T13" fmla="*/ 102 h 309"/>
                  <a:gd name="T14" fmla="*/ 31 w 409"/>
                  <a:gd name="T15" fmla="*/ 56 h 309"/>
                  <a:gd name="T16" fmla="*/ 123 w 409"/>
                  <a:gd name="T17" fmla="*/ 5 h 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9" h="309">
                    <a:moveTo>
                      <a:pt x="163" y="8"/>
                    </a:moveTo>
                    <a:cubicBezTo>
                      <a:pt x="196" y="0"/>
                      <a:pt x="227" y="3"/>
                      <a:pt x="260" y="5"/>
                    </a:cubicBezTo>
                    <a:cubicBezTo>
                      <a:pt x="294" y="7"/>
                      <a:pt x="326" y="9"/>
                      <a:pt x="356" y="27"/>
                    </a:cubicBezTo>
                    <a:cubicBezTo>
                      <a:pt x="401" y="53"/>
                      <a:pt x="409" y="104"/>
                      <a:pt x="395" y="151"/>
                    </a:cubicBezTo>
                    <a:cubicBezTo>
                      <a:pt x="380" y="200"/>
                      <a:pt x="341" y="236"/>
                      <a:pt x="295" y="258"/>
                    </a:cubicBezTo>
                    <a:cubicBezTo>
                      <a:pt x="208" y="300"/>
                      <a:pt x="80" y="309"/>
                      <a:pt x="21" y="214"/>
                    </a:cubicBezTo>
                    <a:cubicBezTo>
                      <a:pt x="7" y="191"/>
                      <a:pt x="0" y="162"/>
                      <a:pt x="4" y="135"/>
                    </a:cubicBezTo>
                    <a:cubicBezTo>
                      <a:pt x="7" y="110"/>
                      <a:pt x="25" y="91"/>
                      <a:pt x="41" y="73"/>
                    </a:cubicBezTo>
                    <a:cubicBezTo>
                      <a:pt x="75" y="34"/>
                      <a:pt x="114" y="21"/>
                      <a:pt x="163" y="8"/>
                    </a:cubicBezTo>
                  </a:path>
                </a:pathLst>
              </a:custGeom>
              <a:solidFill>
                <a:srgbClr val="80BA4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4" name="Freeform 901"/>
              <p:cNvSpPr>
                <a:spLocks/>
              </p:cNvSpPr>
              <p:nvPr/>
            </p:nvSpPr>
            <p:spPr bwMode="auto">
              <a:xfrm>
                <a:off x="2636" y="1395"/>
                <a:ext cx="98" cy="218"/>
              </a:xfrm>
              <a:custGeom>
                <a:avLst/>
                <a:gdLst>
                  <a:gd name="T0" fmla="*/ 72 w 108"/>
                  <a:gd name="T1" fmla="*/ 0 h 239"/>
                  <a:gd name="T2" fmla="*/ 25 w 108"/>
                  <a:gd name="T3" fmla="*/ 30 h 239"/>
                  <a:gd name="T4" fmla="*/ 4 w 108"/>
                  <a:gd name="T5" fmla="*/ 90 h 239"/>
                  <a:gd name="T6" fmla="*/ 81 w 108"/>
                  <a:gd name="T7" fmla="*/ 182 h 239"/>
                  <a:gd name="T8" fmla="*/ 68 w 108"/>
                  <a:gd name="T9" fmla="*/ 8 h 2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8" h="239">
                    <a:moveTo>
                      <a:pt x="96" y="0"/>
                    </a:moveTo>
                    <a:cubicBezTo>
                      <a:pt x="94" y="9"/>
                      <a:pt x="45" y="28"/>
                      <a:pt x="33" y="40"/>
                    </a:cubicBezTo>
                    <a:cubicBezTo>
                      <a:pt x="13" y="61"/>
                      <a:pt x="5" y="91"/>
                      <a:pt x="4" y="119"/>
                    </a:cubicBezTo>
                    <a:cubicBezTo>
                      <a:pt x="0" y="178"/>
                      <a:pt x="54" y="231"/>
                      <a:pt x="108" y="239"/>
                    </a:cubicBezTo>
                    <a:cubicBezTo>
                      <a:pt x="48" y="195"/>
                      <a:pt x="26" y="58"/>
                      <a:pt x="91" y="11"/>
                    </a:cubicBezTo>
                  </a:path>
                </a:pathLst>
              </a:custGeom>
              <a:solidFill>
                <a:srgbClr val="90C05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5" name="Freeform 902"/>
              <p:cNvSpPr>
                <a:spLocks/>
              </p:cNvSpPr>
              <p:nvPr/>
            </p:nvSpPr>
            <p:spPr bwMode="auto">
              <a:xfrm>
                <a:off x="2642" y="1389"/>
                <a:ext cx="121" cy="157"/>
              </a:xfrm>
              <a:custGeom>
                <a:avLst/>
                <a:gdLst>
                  <a:gd name="T0" fmla="*/ 102 w 132"/>
                  <a:gd name="T1" fmla="*/ 0 h 173"/>
                  <a:gd name="T2" fmla="*/ 63 w 132"/>
                  <a:gd name="T3" fmla="*/ 14 h 173"/>
                  <a:gd name="T4" fmla="*/ 26 w 132"/>
                  <a:gd name="T5" fmla="*/ 36 h 173"/>
                  <a:gd name="T6" fmla="*/ 26 w 132"/>
                  <a:gd name="T7" fmla="*/ 129 h 173"/>
                  <a:gd name="T8" fmla="*/ 32 w 132"/>
                  <a:gd name="T9" fmla="*/ 40 h 173"/>
                  <a:gd name="T10" fmla="*/ 93 w 132"/>
                  <a:gd name="T11" fmla="*/ 2 h 1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2" h="173">
                    <a:moveTo>
                      <a:pt x="132" y="0"/>
                    </a:moveTo>
                    <a:cubicBezTo>
                      <a:pt x="113" y="1"/>
                      <a:pt x="99" y="11"/>
                      <a:pt x="82" y="18"/>
                    </a:cubicBezTo>
                    <a:cubicBezTo>
                      <a:pt x="63" y="26"/>
                      <a:pt x="46" y="33"/>
                      <a:pt x="34" y="49"/>
                    </a:cubicBezTo>
                    <a:cubicBezTo>
                      <a:pt x="14" y="77"/>
                      <a:pt x="0" y="148"/>
                      <a:pt x="33" y="173"/>
                    </a:cubicBezTo>
                    <a:cubicBezTo>
                      <a:pt x="26" y="134"/>
                      <a:pt x="10" y="85"/>
                      <a:pt x="41" y="53"/>
                    </a:cubicBezTo>
                    <a:cubicBezTo>
                      <a:pt x="61" y="31"/>
                      <a:pt x="95" y="19"/>
                      <a:pt x="120" y="2"/>
                    </a:cubicBezTo>
                  </a:path>
                </a:pathLst>
              </a:custGeom>
              <a:solidFill>
                <a:srgbClr val="B5D07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6" name="Freeform 903"/>
              <p:cNvSpPr>
                <a:spLocks/>
              </p:cNvSpPr>
              <p:nvPr/>
            </p:nvSpPr>
            <p:spPr bwMode="auto">
              <a:xfrm>
                <a:off x="2892" y="1428"/>
                <a:ext cx="110" cy="151"/>
              </a:xfrm>
              <a:custGeom>
                <a:avLst/>
                <a:gdLst>
                  <a:gd name="T0" fmla="*/ 0 w 121"/>
                  <a:gd name="T1" fmla="*/ 120 h 166"/>
                  <a:gd name="T2" fmla="*/ 54 w 121"/>
                  <a:gd name="T3" fmla="*/ 0 h 166"/>
                  <a:gd name="T4" fmla="*/ 0 w 121"/>
                  <a:gd name="T5" fmla="*/ 123 h 166"/>
                  <a:gd name="T6" fmla="*/ 0 60000 65536"/>
                  <a:gd name="T7" fmla="*/ 0 60000 65536"/>
                  <a:gd name="T8" fmla="*/ 0 60000 65536"/>
                </a:gdLst>
                <a:ahLst/>
                <a:cxnLst>
                  <a:cxn ang="T6">
                    <a:pos x="T0" y="T1"/>
                  </a:cxn>
                  <a:cxn ang="T7">
                    <a:pos x="T2" y="T3"/>
                  </a:cxn>
                  <a:cxn ang="T8">
                    <a:pos x="T4" y="T5"/>
                  </a:cxn>
                </a:cxnLst>
                <a:rect l="0" t="0" r="r" b="b"/>
                <a:pathLst>
                  <a:path w="121" h="166">
                    <a:moveTo>
                      <a:pt x="0" y="159"/>
                    </a:moveTo>
                    <a:cubicBezTo>
                      <a:pt x="53" y="166"/>
                      <a:pt x="121" y="33"/>
                      <a:pt x="71" y="0"/>
                    </a:cubicBezTo>
                    <a:cubicBezTo>
                      <a:pt x="79" y="53"/>
                      <a:pt x="52" y="137"/>
                      <a:pt x="0" y="163"/>
                    </a:cubicBezTo>
                  </a:path>
                </a:pathLst>
              </a:custGeom>
              <a:solidFill>
                <a:srgbClr val="63AE3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7" name="Freeform 904"/>
              <p:cNvSpPr>
                <a:spLocks/>
              </p:cNvSpPr>
              <p:nvPr/>
            </p:nvSpPr>
            <p:spPr bwMode="auto">
              <a:xfrm>
                <a:off x="2663" y="1281"/>
                <a:ext cx="160" cy="413"/>
              </a:xfrm>
              <a:custGeom>
                <a:avLst/>
                <a:gdLst>
                  <a:gd name="T0" fmla="*/ 16 w 176"/>
                  <a:gd name="T1" fmla="*/ 0 h 453"/>
                  <a:gd name="T2" fmla="*/ 21 w 176"/>
                  <a:gd name="T3" fmla="*/ 79 h 453"/>
                  <a:gd name="T4" fmla="*/ 5 w 176"/>
                  <a:gd name="T5" fmla="*/ 198 h 453"/>
                  <a:gd name="T6" fmla="*/ 56 w 176"/>
                  <a:gd name="T7" fmla="*/ 305 h 453"/>
                  <a:gd name="T8" fmla="*/ 132 w 176"/>
                  <a:gd name="T9" fmla="*/ 344 h 453"/>
                  <a:gd name="T10" fmla="*/ 68 w 176"/>
                  <a:gd name="T11" fmla="*/ 294 h 453"/>
                  <a:gd name="T12" fmla="*/ 23 w 176"/>
                  <a:gd name="T13" fmla="*/ 202 h 453"/>
                  <a:gd name="T14" fmla="*/ 23 w 176"/>
                  <a:gd name="T15" fmla="*/ 89 h 453"/>
                  <a:gd name="T16" fmla="*/ 18 w 176"/>
                  <a:gd name="T17" fmla="*/ 7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6" h="453">
                    <a:moveTo>
                      <a:pt x="22" y="0"/>
                    </a:moveTo>
                    <a:cubicBezTo>
                      <a:pt x="29" y="33"/>
                      <a:pt x="33" y="70"/>
                      <a:pt x="28" y="104"/>
                    </a:cubicBezTo>
                    <a:cubicBezTo>
                      <a:pt x="20" y="156"/>
                      <a:pt x="0" y="208"/>
                      <a:pt x="6" y="261"/>
                    </a:cubicBezTo>
                    <a:cubicBezTo>
                      <a:pt x="12" y="312"/>
                      <a:pt x="38" y="366"/>
                      <a:pt x="75" y="403"/>
                    </a:cubicBezTo>
                    <a:cubicBezTo>
                      <a:pt x="106" y="433"/>
                      <a:pt x="140" y="439"/>
                      <a:pt x="176" y="453"/>
                    </a:cubicBezTo>
                    <a:cubicBezTo>
                      <a:pt x="149" y="430"/>
                      <a:pt x="116" y="413"/>
                      <a:pt x="91" y="387"/>
                    </a:cubicBezTo>
                    <a:cubicBezTo>
                      <a:pt x="62" y="355"/>
                      <a:pt x="43" y="309"/>
                      <a:pt x="30" y="268"/>
                    </a:cubicBezTo>
                    <a:cubicBezTo>
                      <a:pt x="14" y="218"/>
                      <a:pt x="24" y="167"/>
                      <a:pt x="31" y="117"/>
                    </a:cubicBezTo>
                    <a:cubicBezTo>
                      <a:pt x="36" y="88"/>
                      <a:pt x="46" y="33"/>
                      <a:pt x="24" y="10"/>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8" name="Freeform 905"/>
              <p:cNvSpPr>
                <a:spLocks/>
              </p:cNvSpPr>
              <p:nvPr/>
            </p:nvSpPr>
            <p:spPr bwMode="auto">
              <a:xfrm>
                <a:off x="2907" y="1693"/>
                <a:ext cx="19" cy="14"/>
              </a:xfrm>
              <a:custGeom>
                <a:avLst/>
                <a:gdLst>
                  <a:gd name="T0" fmla="*/ 3 w 21"/>
                  <a:gd name="T1" fmla="*/ 3 h 15"/>
                  <a:gd name="T2" fmla="*/ 14 w 21"/>
                  <a:gd name="T3" fmla="*/ 0 h 15"/>
                  <a:gd name="T4" fmla="*/ 0 w 21"/>
                  <a:gd name="T5" fmla="*/ 7 h 15"/>
                  <a:gd name="T6" fmla="*/ 0 60000 65536"/>
                  <a:gd name="T7" fmla="*/ 0 60000 65536"/>
                  <a:gd name="T8" fmla="*/ 0 60000 65536"/>
                </a:gdLst>
                <a:ahLst/>
                <a:cxnLst>
                  <a:cxn ang="T6">
                    <a:pos x="T0" y="T1"/>
                  </a:cxn>
                  <a:cxn ang="T7">
                    <a:pos x="T2" y="T3"/>
                  </a:cxn>
                  <a:cxn ang="T8">
                    <a:pos x="T4" y="T5"/>
                  </a:cxn>
                </a:cxnLst>
                <a:rect l="0" t="0" r="r" b="b"/>
                <a:pathLst>
                  <a:path w="21" h="15">
                    <a:moveTo>
                      <a:pt x="3" y="3"/>
                    </a:moveTo>
                    <a:cubicBezTo>
                      <a:pt x="9" y="1"/>
                      <a:pt x="15" y="0"/>
                      <a:pt x="20" y="0"/>
                    </a:cubicBezTo>
                    <a:cubicBezTo>
                      <a:pt x="21" y="15"/>
                      <a:pt x="13" y="15"/>
                      <a:pt x="0" y="10"/>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59" name="Freeform 906"/>
              <p:cNvSpPr>
                <a:spLocks/>
              </p:cNvSpPr>
              <p:nvPr/>
            </p:nvSpPr>
            <p:spPr bwMode="auto">
              <a:xfrm>
                <a:off x="2662" y="1249"/>
                <a:ext cx="18" cy="13"/>
              </a:xfrm>
              <a:custGeom>
                <a:avLst/>
                <a:gdLst>
                  <a:gd name="T0" fmla="*/ 10 w 19"/>
                  <a:gd name="T1" fmla="*/ 11 h 14"/>
                  <a:gd name="T2" fmla="*/ 13 w 19"/>
                  <a:gd name="T3" fmla="*/ 4 h 14"/>
                  <a:gd name="T4" fmla="*/ 3 w 19"/>
                  <a:gd name="T5" fmla="*/ 0 h 14"/>
                  <a:gd name="T6" fmla="*/ 6 w 19"/>
                  <a:gd name="T7" fmla="*/ 11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4">
                    <a:moveTo>
                      <a:pt x="13" y="14"/>
                    </a:moveTo>
                    <a:cubicBezTo>
                      <a:pt x="13" y="9"/>
                      <a:pt x="19" y="9"/>
                      <a:pt x="16" y="4"/>
                    </a:cubicBezTo>
                    <a:cubicBezTo>
                      <a:pt x="11" y="2"/>
                      <a:pt x="8" y="0"/>
                      <a:pt x="3" y="0"/>
                    </a:cubicBezTo>
                    <a:cubicBezTo>
                      <a:pt x="0" y="7"/>
                      <a:pt x="5" y="10"/>
                      <a:pt x="6" y="1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0" name="Freeform 907"/>
              <p:cNvSpPr>
                <a:spLocks/>
              </p:cNvSpPr>
              <p:nvPr/>
            </p:nvSpPr>
            <p:spPr bwMode="auto">
              <a:xfrm>
                <a:off x="2838" y="1682"/>
                <a:ext cx="26" cy="26"/>
              </a:xfrm>
              <a:custGeom>
                <a:avLst/>
                <a:gdLst>
                  <a:gd name="T0" fmla="*/ 9 w 29"/>
                  <a:gd name="T1" fmla="*/ 0 h 29"/>
                  <a:gd name="T2" fmla="*/ 13 w 29"/>
                  <a:gd name="T3" fmla="*/ 21 h 29"/>
                  <a:gd name="T4" fmla="*/ 21 w 29"/>
                  <a:gd name="T5" fmla="*/ 9 h 29"/>
                  <a:gd name="T6" fmla="*/ 13 w 29"/>
                  <a:gd name="T7" fmla="*/ 5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12" y="0"/>
                    </a:moveTo>
                    <a:cubicBezTo>
                      <a:pt x="0" y="11"/>
                      <a:pt x="5" y="22"/>
                      <a:pt x="19" y="29"/>
                    </a:cubicBezTo>
                    <a:cubicBezTo>
                      <a:pt x="27" y="24"/>
                      <a:pt x="28" y="21"/>
                      <a:pt x="29" y="12"/>
                    </a:cubicBezTo>
                    <a:cubicBezTo>
                      <a:pt x="24" y="12"/>
                      <a:pt x="22" y="10"/>
                      <a:pt x="19" y="8"/>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1" name="Freeform 908"/>
              <p:cNvSpPr>
                <a:spLocks/>
              </p:cNvSpPr>
              <p:nvPr/>
            </p:nvSpPr>
            <p:spPr bwMode="auto">
              <a:xfrm>
                <a:off x="2440" y="1313"/>
                <a:ext cx="176" cy="86"/>
              </a:xfrm>
              <a:custGeom>
                <a:avLst/>
                <a:gdLst>
                  <a:gd name="T0" fmla="*/ 0 w 194"/>
                  <a:gd name="T1" fmla="*/ 51 h 95"/>
                  <a:gd name="T2" fmla="*/ 34 w 194"/>
                  <a:gd name="T3" fmla="*/ 61 h 95"/>
                  <a:gd name="T4" fmla="*/ 77 w 194"/>
                  <a:gd name="T5" fmla="*/ 52 h 95"/>
                  <a:gd name="T6" fmla="*/ 145 w 194"/>
                  <a:gd name="T7" fmla="*/ 0 h 95"/>
                  <a:gd name="T8" fmla="*/ 68 w 194"/>
                  <a:gd name="T9" fmla="*/ 61 h 95"/>
                  <a:gd name="T10" fmla="*/ 31 w 194"/>
                  <a:gd name="T11" fmla="*/ 69 h 95"/>
                  <a:gd name="T12" fmla="*/ 0 w 194"/>
                  <a:gd name="T13" fmla="*/ 54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5">
                    <a:moveTo>
                      <a:pt x="0" y="68"/>
                    </a:moveTo>
                    <a:cubicBezTo>
                      <a:pt x="4" y="78"/>
                      <a:pt x="34" y="83"/>
                      <a:pt x="45" y="82"/>
                    </a:cubicBezTo>
                    <a:cubicBezTo>
                      <a:pt x="64" y="80"/>
                      <a:pt x="86" y="77"/>
                      <a:pt x="104" y="70"/>
                    </a:cubicBezTo>
                    <a:cubicBezTo>
                      <a:pt x="138" y="56"/>
                      <a:pt x="169" y="28"/>
                      <a:pt x="194" y="0"/>
                    </a:cubicBezTo>
                    <a:cubicBezTo>
                      <a:pt x="160" y="33"/>
                      <a:pt x="140" y="70"/>
                      <a:pt x="92" y="82"/>
                    </a:cubicBezTo>
                    <a:cubicBezTo>
                      <a:pt x="77" y="86"/>
                      <a:pt x="57" y="95"/>
                      <a:pt x="41" y="93"/>
                    </a:cubicBezTo>
                    <a:cubicBezTo>
                      <a:pt x="31" y="92"/>
                      <a:pt x="2" y="79"/>
                      <a:pt x="0" y="73"/>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2" name="Freeform 909"/>
              <p:cNvSpPr>
                <a:spLocks/>
              </p:cNvSpPr>
              <p:nvPr/>
            </p:nvSpPr>
            <p:spPr bwMode="auto">
              <a:xfrm>
                <a:off x="2478" y="1556"/>
                <a:ext cx="64" cy="162"/>
              </a:xfrm>
              <a:custGeom>
                <a:avLst/>
                <a:gdLst>
                  <a:gd name="T0" fmla="*/ 23 w 71"/>
                  <a:gd name="T1" fmla="*/ 0 h 178"/>
                  <a:gd name="T2" fmla="*/ 41 w 71"/>
                  <a:gd name="T3" fmla="*/ 68 h 178"/>
                  <a:gd name="T4" fmla="*/ 23 w 71"/>
                  <a:gd name="T5" fmla="*/ 96 h 178"/>
                  <a:gd name="T6" fmla="*/ 0 w 71"/>
                  <a:gd name="T7" fmla="*/ 134 h 178"/>
                  <a:gd name="T8" fmla="*/ 48 w 71"/>
                  <a:gd name="T9" fmla="*/ 64 h 178"/>
                  <a:gd name="T10" fmla="*/ 23 w 71"/>
                  <a:gd name="T11" fmla="*/ 5 h 1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1" h="178">
                    <a:moveTo>
                      <a:pt x="31" y="0"/>
                    </a:moveTo>
                    <a:cubicBezTo>
                      <a:pt x="45" y="29"/>
                      <a:pt x="64" y="55"/>
                      <a:pt x="57" y="90"/>
                    </a:cubicBezTo>
                    <a:cubicBezTo>
                      <a:pt x="53" y="107"/>
                      <a:pt x="42" y="116"/>
                      <a:pt x="32" y="129"/>
                    </a:cubicBezTo>
                    <a:cubicBezTo>
                      <a:pt x="20" y="145"/>
                      <a:pt x="11" y="162"/>
                      <a:pt x="0" y="178"/>
                    </a:cubicBezTo>
                    <a:cubicBezTo>
                      <a:pt x="18" y="144"/>
                      <a:pt x="60" y="123"/>
                      <a:pt x="66" y="85"/>
                    </a:cubicBezTo>
                    <a:cubicBezTo>
                      <a:pt x="71" y="54"/>
                      <a:pt x="46" y="30"/>
                      <a:pt x="32" y="6"/>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3" name="Freeform 910"/>
              <p:cNvSpPr>
                <a:spLocks/>
              </p:cNvSpPr>
              <p:nvPr/>
            </p:nvSpPr>
            <p:spPr bwMode="auto">
              <a:xfrm>
                <a:off x="2773" y="1814"/>
                <a:ext cx="62" cy="232"/>
              </a:xfrm>
              <a:custGeom>
                <a:avLst/>
                <a:gdLst>
                  <a:gd name="T0" fmla="*/ 33 w 68"/>
                  <a:gd name="T1" fmla="*/ 0 h 255"/>
                  <a:gd name="T2" fmla="*/ 50 w 68"/>
                  <a:gd name="T3" fmla="*/ 21 h 255"/>
                  <a:gd name="T4" fmla="*/ 29 w 68"/>
                  <a:gd name="T5" fmla="*/ 43 h 255"/>
                  <a:gd name="T6" fmla="*/ 5 w 68"/>
                  <a:gd name="T7" fmla="*/ 107 h 255"/>
                  <a:gd name="T8" fmla="*/ 42 w 68"/>
                  <a:gd name="T9" fmla="*/ 192 h 255"/>
                  <a:gd name="T10" fmla="*/ 14 w 68"/>
                  <a:gd name="T11" fmla="*/ 145 h 255"/>
                  <a:gd name="T12" fmla="*/ 0 w 68"/>
                  <a:gd name="T13" fmla="*/ 96 h 255"/>
                  <a:gd name="T14" fmla="*/ 33 w 68"/>
                  <a:gd name="T15" fmla="*/ 3 h 2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255">
                    <a:moveTo>
                      <a:pt x="44" y="0"/>
                    </a:moveTo>
                    <a:cubicBezTo>
                      <a:pt x="51" y="3"/>
                      <a:pt x="68" y="20"/>
                      <a:pt x="66" y="28"/>
                    </a:cubicBezTo>
                    <a:cubicBezTo>
                      <a:pt x="65" y="35"/>
                      <a:pt x="43" y="50"/>
                      <a:pt x="38" y="57"/>
                    </a:cubicBezTo>
                    <a:cubicBezTo>
                      <a:pt x="21" y="80"/>
                      <a:pt x="9" y="114"/>
                      <a:pt x="8" y="143"/>
                    </a:cubicBezTo>
                    <a:cubicBezTo>
                      <a:pt x="6" y="185"/>
                      <a:pt x="37" y="221"/>
                      <a:pt x="55" y="255"/>
                    </a:cubicBezTo>
                    <a:cubicBezTo>
                      <a:pt x="38" y="236"/>
                      <a:pt x="30" y="212"/>
                      <a:pt x="17" y="192"/>
                    </a:cubicBezTo>
                    <a:cubicBezTo>
                      <a:pt x="4" y="170"/>
                      <a:pt x="0" y="155"/>
                      <a:pt x="0" y="127"/>
                    </a:cubicBezTo>
                    <a:cubicBezTo>
                      <a:pt x="0" y="78"/>
                      <a:pt x="36" y="48"/>
                      <a:pt x="44" y="3"/>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4" name="Freeform 911"/>
              <p:cNvSpPr>
                <a:spLocks/>
              </p:cNvSpPr>
              <p:nvPr/>
            </p:nvSpPr>
            <p:spPr bwMode="auto">
              <a:xfrm>
                <a:off x="2768" y="1982"/>
                <a:ext cx="42" cy="87"/>
              </a:xfrm>
              <a:custGeom>
                <a:avLst/>
                <a:gdLst>
                  <a:gd name="T0" fmla="*/ 14 w 46"/>
                  <a:gd name="T1" fmla="*/ 0 h 96"/>
                  <a:gd name="T2" fmla="*/ 0 w 46"/>
                  <a:gd name="T3" fmla="*/ 72 h 96"/>
                  <a:gd name="T4" fmla="*/ 15 w 46"/>
                  <a:gd name="T5" fmla="*/ 5 h 96"/>
                  <a:gd name="T6" fmla="*/ 0 60000 65536"/>
                  <a:gd name="T7" fmla="*/ 0 60000 65536"/>
                  <a:gd name="T8" fmla="*/ 0 60000 65536"/>
                </a:gdLst>
                <a:ahLst/>
                <a:cxnLst>
                  <a:cxn ang="T6">
                    <a:pos x="T0" y="T1"/>
                  </a:cxn>
                  <a:cxn ang="T7">
                    <a:pos x="T2" y="T3"/>
                  </a:cxn>
                  <a:cxn ang="T8">
                    <a:pos x="T4" y="T5"/>
                  </a:cxn>
                </a:cxnLst>
                <a:rect l="0" t="0" r="r" b="b"/>
                <a:pathLst>
                  <a:path w="46" h="96">
                    <a:moveTo>
                      <a:pt x="17" y="0"/>
                    </a:moveTo>
                    <a:cubicBezTo>
                      <a:pt x="46" y="26"/>
                      <a:pt x="27" y="79"/>
                      <a:pt x="0" y="96"/>
                    </a:cubicBezTo>
                    <a:cubicBezTo>
                      <a:pt x="30" y="81"/>
                      <a:pt x="44" y="33"/>
                      <a:pt x="20" y="7"/>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5" name="Freeform 912"/>
              <p:cNvSpPr>
                <a:spLocks/>
              </p:cNvSpPr>
              <p:nvPr/>
            </p:nvSpPr>
            <p:spPr bwMode="auto">
              <a:xfrm>
                <a:off x="2631" y="1091"/>
                <a:ext cx="45" cy="144"/>
              </a:xfrm>
              <a:custGeom>
                <a:avLst/>
                <a:gdLst>
                  <a:gd name="T0" fmla="*/ 26 w 50"/>
                  <a:gd name="T1" fmla="*/ 119 h 158"/>
                  <a:gd name="T2" fmla="*/ 8 w 50"/>
                  <a:gd name="T3" fmla="*/ 57 h 158"/>
                  <a:gd name="T4" fmla="*/ 1 w 50"/>
                  <a:gd name="T5" fmla="*/ 0 h 158"/>
                  <a:gd name="T6" fmla="*/ 37 w 50"/>
                  <a:gd name="T7" fmla="*/ 114 h 158"/>
                  <a:gd name="T8" fmla="*/ 26 w 50"/>
                  <a:gd name="T9" fmla="*/ 116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58">
                    <a:moveTo>
                      <a:pt x="35" y="158"/>
                    </a:moveTo>
                    <a:cubicBezTo>
                      <a:pt x="38" y="130"/>
                      <a:pt x="18" y="101"/>
                      <a:pt x="11" y="75"/>
                    </a:cubicBezTo>
                    <a:cubicBezTo>
                      <a:pt x="4" y="51"/>
                      <a:pt x="1" y="26"/>
                      <a:pt x="1" y="0"/>
                    </a:cubicBezTo>
                    <a:cubicBezTo>
                      <a:pt x="0" y="49"/>
                      <a:pt x="26" y="110"/>
                      <a:pt x="50" y="150"/>
                    </a:cubicBezTo>
                    <a:cubicBezTo>
                      <a:pt x="45" y="151"/>
                      <a:pt x="40" y="152"/>
                      <a:pt x="35" y="152"/>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6" name="Freeform 913"/>
              <p:cNvSpPr>
                <a:spLocks/>
              </p:cNvSpPr>
              <p:nvPr/>
            </p:nvSpPr>
            <p:spPr bwMode="auto">
              <a:xfrm>
                <a:off x="2299" y="1358"/>
                <a:ext cx="110" cy="29"/>
              </a:xfrm>
              <a:custGeom>
                <a:avLst/>
                <a:gdLst>
                  <a:gd name="T0" fmla="*/ 91 w 121"/>
                  <a:gd name="T1" fmla="*/ 25 h 31"/>
                  <a:gd name="T2" fmla="*/ 44 w 121"/>
                  <a:gd name="T3" fmla="*/ 12 h 31"/>
                  <a:gd name="T4" fmla="*/ 9 w 121"/>
                  <a:gd name="T5" fmla="*/ 0 h 31"/>
                  <a:gd name="T6" fmla="*/ 0 w 121"/>
                  <a:gd name="T7" fmla="*/ 21 h 31"/>
                  <a:gd name="T8" fmla="*/ 88 w 121"/>
                  <a:gd name="T9" fmla="*/ 25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1" h="31">
                    <a:moveTo>
                      <a:pt x="121" y="31"/>
                    </a:moveTo>
                    <a:cubicBezTo>
                      <a:pt x="106" y="20"/>
                      <a:pt x="77" y="19"/>
                      <a:pt x="58" y="15"/>
                    </a:cubicBezTo>
                    <a:cubicBezTo>
                      <a:pt x="41" y="12"/>
                      <a:pt x="27" y="8"/>
                      <a:pt x="12" y="0"/>
                    </a:cubicBezTo>
                    <a:cubicBezTo>
                      <a:pt x="7" y="8"/>
                      <a:pt x="3" y="17"/>
                      <a:pt x="0" y="25"/>
                    </a:cubicBezTo>
                    <a:cubicBezTo>
                      <a:pt x="28" y="10"/>
                      <a:pt x="90" y="20"/>
                      <a:pt x="118" y="31"/>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7" name="Freeform 914"/>
              <p:cNvSpPr>
                <a:spLocks/>
              </p:cNvSpPr>
              <p:nvPr/>
            </p:nvSpPr>
            <p:spPr bwMode="auto">
              <a:xfrm>
                <a:off x="2934" y="1140"/>
                <a:ext cx="126" cy="157"/>
              </a:xfrm>
              <a:custGeom>
                <a:avLst/>
                <a:gdLst>
                  <a:gd name="T0" fmla="*/ 105 w 138"/>
                  <a:gd name="T1" fmla="*/ 0 h 172"/>
                  <a:gd name="T2" fmla="*/ 48 w 138"/>
                  <a:gd name="T3" fmla="*/ 81 h 172"/>
                  <a:gd name="T4" fmla="*/ 0 w 138"/>
                  <a:gd name="T5" fmla="*/ 127 h 172"/>
                  <a:gd name="T6" fmla="*/ 58 w 138"/>
                  <a:gd name="T7" fmla="*/ 75 h 172"/>
                  <a:gd name="T8" fmla="*/ 103 w 138"/>
                  <a:gd name="T9" fmla="*/ 4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72">
                    <a:moveTo>
                      <a:pt x="138" y="0"/>
                    </a:moveTo>
                    <a:cubicBezTo>
                      <a:pt x="99" y="17"/>
                      <a:pt x="86" y="72"/>
                      <a:pt x="64" y="106"/>
                    </a:cubicBezTo>
                    <a:cubicBezTo>
                      <a:pt x="48" y="132"/>
                      <a:pt x="29" y="153"/>
                      <a:pt x="0" y="167"/>
                    </a:cubicBezTo>
                    <a:cubicBezTo>
                      <a:pt x="29" y="172"/>
                      <a:pt x="59" y="126"/>
                      <a:pt x="76" y="99"/>
                    </a:cubicBezTo>
                    <a:cubicBezTo>
                      <a:pt x="95" y="70"/>
                      <a:pt x="107" y="24"/>
                      <a:pt x="136"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8" name="Freeform 915"/>
              <p:cNvSpPr>
                <a:spLocks/>
              </p:cNvSpPr>
              <p:nvPr/>
            </p:nvSpPr>
            <p:spPr bwMode="auto">
              <a:xfrm>
                <a:off x="3231" y="1501"/>
                <a:ext cx="179" cy="73"/>
              </a:xfrm>
              <a:custGeom>
                <a:avLst/>
                <a:gdLst>
                  <a:gd name="T0" fmla="*/ 4 w 197"/>
                  <a:gd name="T1" fmla="*/ 35 h 81"/>
                  <a:gd name="T2" fmla="*/ 41 w 197"/>
                  <a:gd name="T3" fmla="*/ 38 h 81"/>
                  <a:gd name="T4" fmla="*/ 80 w 197"/>
                  <a:gd name="T5" fmla="*/ 31 h 81"/>
                  <a:gd name="T6" fmla="*/ 148 w 197"/>
                  <a:gd name="T7" fmla="*/ 0 h 81"/>
                  <a:gd name="T8" fmla="*/ 109 w 197"/>
                  <a:gd name="T9" fmla="*/ 22 h 81"/>
                  <a:gd name="T10" fmla="*/ 76 w 197"/>
                  <a:gd name="T11" fmla="*/ 41 h 81"/>
                  <a:gd name="T12" fmla="*/ 13 w 197"/>
                  <a:gd name="T13" fmla="*/ 59 h 81"/>
                  <a:gd name="T14" fmla="*/ 13 w 197"/>
                  <a:gd name="T15" fmla="*/ 45 h 81"/>
                  <a:gd name="T16" fmla="*/ 0 w 197"/>
                  <a:gd name="T17" fmla="*/ 33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7" h="81">
                    <a:moveTo>
                      <a:pt x="4" y="48"/>
                    </a:moveTo>
                    <a:cubicBezTo>
                      <a:pt x="8" y="46"/>
                      <a:pt x="42" y="52"/>
                      <a:pt x="54" y="52"/>
                    </a:cubicBezTo>
                    <a:cubicBezTo>
                      <a:pt x="73" y="52"/>
                      <a:pt x="90" y="49"/>
                      <a:pt x="107" y="42"/>
                    </a:cubicBezTo>
                    <a:cubicBezTo>
                      <a:pt x="138" y="30"/>
                      <a:pt x="164" y="10"/>
                      <a:pt x="197" y="0"/>
                    </a:cubicBezTo>
                    <a:cubicBezTo>
                      <a:pt x="186" y="10"/>
                      <a:pt x="161" y="22"/>
                      <a:pt x="145" y="30"/>
                    </a:cubicBezTo>
                    <a:cubicBezTo>
                      <a:pt x="129" y="39"/>
                      <a:pt x="117" y="51"/>
                      <a:pt x="101" y="56"/>
                    </a:cubicBezTo>
                    <a:cubicBezTo>
                      <a:pt x="79" y="62"/>
                      <a:pt x="26" y="55"/>
                      <a:pt x="17" y="81"/>
                    </a:cubicBezTo>
                    <a:cubicBezTo>
                      <a:pt x="16" y="76"/>
                      <a:pt x="18" y="66"/>
                      <a:pt x="16" y="62"/>
                    </a:cubicBezTo>
                    <a:cubicBezTo>
                      <a:pt x="13" y="56"/>
                      <a:pt x="4" y="54"/>
                      <a:pt x="0" y="46"/>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69" name="Freeform 916"/>
              <p:cNvSpPr>
                <a:spLocks/>
              </p:cNvSpPr>
              <p:nvPr/>
            </p:nvSpPr>
            <p:spPr bwMode="auto">
              <a:xfrm>
                <a:off x="3108" y="1829"/>
                <a:ext cx="56" cy="167"/>
              </a:xfrm>
              <a:custGeom>
                <a:avLst/>
                <a:gdLst>
                  <a:gd name="T0" fmla="*/ 18 w 61"/>
                  <a:gd name="T1" fmla="*/ 13 h 184"/>
                  <a:gd name="T2" fmla="*/ 22 w 61"/>
                  <a:gd name="T3" fmla="*/ 66 h 184"/>
                  <a:gd name="T4" fmla="*/ 6 w 61"/>
                  <a:gd name="T5" fmla="*/ 138 h 184"/>
                  <a:gd name="T6" fmla="*/ 35 w 61"/>
                  <a:gd name="T7" fmla="*/ 59 h 184"/>
                  <a:gd name="T8" fmla="*/ 25 w 61"/>
                  <a:gd name="T9" fmla="*/ 14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184">
                    <a:moveTo>
                      <a:pt x="24" y="17"/>
                    </a:moveTo>
                    <a:cubicBezTo>
                      <a:pt x="61" y="18"/>
                      <a:pt x="36" y="73"/>
                      <a:pt x="28" y="88"/>
                    </a:cubicBezTo>
                    <a:cubicBezTo>
                      <a:pt x="11" y="117"/>
                      <a:pt x="0" y="150"/>
                      <a:pt x="9" y="184"/>
                    </a:cubicBezTo>
                    <a:cubicBezTo>
                      <a:pt x="8" y="140"/>
                      <a:pt x="31" y="116"/>
                      <a:pt x="45" y="79"/>
                    </a:cubicBezTo>
                    <a:cubicBezTo>
                      <a:pt x="49" y="66"/>
                      <a:pt x="46" y="0"/>
                      <a:pt x="32" y="19"/>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0" name="Freeform 917"/>
              <p:cNvSpPr>
                <a:spLocks/>
              </p:cNvSpPr>
              <p:nvPr/>
            </p:nvSpPr>
            <p:spPr bwMode="auto">
              <a:xfrm>
                <a:off x="2964" y="1308"/>
                <a:ext cx="214" cy="179"/>
              </a:xfrm>
              <a:custGeom>
                <a:avLst/>
                <a:gdLst>
                  <a:gd name="T0" fmla="*/ 21 w 236"/>
                  <a:gd name="T1" fmla="*/ 0 h 196"/>
                  <a:gd name="T2" fmla="*/ 95 w 236"/>
                  <a:gd name="T3" fmla="*/ 59 h 196"/>
                  <a:gd name="T4" fmla="*/ 176 w 236"/>
                  <a:gd name="T5" fmla="*/ 149 h 196"/>
                  <a:gd name="T6" fmla="*/ 132 w 236"/>
                  <a:gd name="T7" fmla="*/ 101 h 196"/>
                  <a:gd name="T8" fmla="*/ 83 w 236"/>
                  <a:gd name="T9" fmla="*/ 68 h 196"/>
                  <a:gd name="T10" fmla="*/ 15 w 236"/>
                  <a:gd name="T11" fmla="*/ 5 h 1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6" h="196">
                    <a:moveTo>
                      <a:pt x="28" y="0"/>
                    </a:moveTo>
                    <a:cubicBezTo>
                      <a:pt x="4" y="55"/>
                      <a:pt x="100" y="61"/>
                      <a:pt x="128" y="78"/>
                    </a:cubicBezTo>
                    <a:cubicBezTo>
                      <a:pt x="173" y="104"/>
                      <a:pt x="210" y="151"/>
                      <a:pt x="236" y="196"/>
                    </a:cubicBezTo>
                    <a:cubicBezTo>
                      <a:pt x="213" y="181"/>
                      <a:pt x="199" y="151"/>
                      <a:pt x="177" y="134"/>
                    </a:cubicBezTo>
                    <a:cubicBezTo>
                      <a:pt x="155" y="119"/>
                      <a:pt x="137" y="98"/>
                      <a:pt x="111" y="89"/>
                    </a:cubicBezTo>
                    <a:cubicBezTo>
                      <a:pt x="78" y="78"/>
                      <a:pt x="0" y="62"/>
                      <a:pt x="21" y="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1" name="Freeform 918"/>
              <p:cNvSpPr>
                <a:spLocks/>
              </p:cNvSpPr>
              <p:nvPr/>
            </p:nvSpPr>
            <p:spPr bwMode="auto">
              <a:xfrm>
                <a:off x="3196" y="1599"/>
                <a:ext cx="78" cy="236"/>
              </a:xfrm>
              <a:custGeom>
                <a:avLst/>
                <a:gdLst>
                  <a:gd name="T0" fmla="*/ 52 w 86"/>
                  <a:gd name="T1" fmla="*/ 0 h 259"/>
                  <a:gd name="T2" fmla="*/ 57 w 86"/>
                  <a:gd name="T3" fmla="*/ 52 h 259"/>
                  <a:gd name="T4" fmla="*/ 62 w 86"/>
                  <a:gd name="T5" fmla="*/ 98 h 259"/>
                  <a:gd name="T6" fmla="*/ 0 w 86"/>
                  <a:gd name="T7" fmla="*/ 196 h 259"/>
                  <a:gd name="T8" fmla="*/ 46 w 86"/>
                  <a:gd name="T9" fmla="*/ 100 h 259"/>
                  <a:gd name="T10" fmla="*/ 45 w 86"/>
                  <a:gd name="T11" fmla="*/ 53 h 259"/>
                  <a:gd name="T12" fmla="*/ 52 w 86"/>
                  <a:gd name="T13" fmla="*/ 9 h 25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259">
                    <a:moveTo>
                      <a:pt x="69" y="0"/>
                    </a:moveTo>
                    <a:cubicBezTo>
                      <a:pt x="67" y="25"/>
                      <a:pt x="69" y="45"/>
                      <a:pt x="76" y="69"/>
                    </a:cubicBezTo>
                    <a:cubicBezTo>
                      <a:pt x="81" y="89"/>
                      <a:pt x="86" y="110"/>
                      <a:pt x="83" y="131"/>
                    </a:cubicBezTo>
                    <a:cubicBezTo>
                      <a:pt x="74" y="184"/>
                      <a:pt x="34" y="221"/>
                      <a:pt x="0" y="259"/>
                    </a:cubicBezTo>
                    <a:cubicBezTo>
                      <a:pt x="27" y="219"/>
                      <a:pt x="54" y="182"/>
                      <a:pt x="62" y="133"/>
                    </a:cubicBezTo>
                    <a:cubicBezTo>
                      <a:pt x="65" y="111"/>
                      <a:pt x="61" y="92"/>
                      <a:pt x="61" y="70"/>
                    </a:cubicBezTo>
                    <a:cubicBezTo>
                      <a:pt x="60" y="51"/>
                      <a:pt x="65" y="31"/>
                      <a:pt x="69" y="12"/>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2" name="Freeform 919"/>
              <p:cNvSpPr>
                <a:spLocks/>
              </p:cNvSpPr>
              <p:nvPr/>
            </p:nvSpPr>
            <p:spPr bwMode="auto">
              <a:xfrm>
                <a:off x="2427" y="1401"/>
                <a:ext cx="74" cy="152"/>
              </a:xfrm>
              <a:custGeom>
                <a:avLst/>
                <a:gdLst>
                  <a:gd name="T0" fmla="*/ 0 w 81"/>
                  <a:gd name="T1" fmla="*/ 0 h 166"/>
                  <a:gd name="T2" fmla="*/ 37 w 81"/>
                  <a:gd name="T3" fmla="*/ 55 h 166"/>
                  <a:gd name="T4" fmla="*/ 62 w 81"/>
                  <a:gd name="T5" fmla="*/ 127 h 166"/>
                  <a:gd name="T6" fmla="*/ 43 w 81"/>
                  <a:gd name="T7" fmla="*/ 48 h 166"/>
                  <a:gd name="T8" fmla="*/ 31 w 81"/>
                  <a:gd name="T9" fmla="*/ 16 h 166"/>
                  <a:gd name="T10" fmla="*/ 5 w 81"/>
                  <a:gd name="T11" fmla="*/ 0 h 1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1" h="166">
                    <a:moveTo>
                      <a:pt x="0" y="0"/>
                    </a:moveTo>
                    <a:cubicBezTo>
                      <a:pt x="28" y="4"/>
                      <a:pt x="44" y="49"/>
                      <a:pt x="49" y="71"/>
                    </a:cubicBezTo>
                    <a:cubicBezTo>
                      <a:pt x="56" y="108"/>
                      <a:pt x="56" y="135"/>
                      <a:pt x="81" y="166"/>
                    </a:cubicBezTo>
                    <a:cubicBezTo>
                      <a:pt x="59" y="134"/>
                      <a:pt x="67" y="97"/>
                      <a:pt x="56" y="62"/>
                    </a:cubicBezTo>
                    <a:cubicBezTo>
                      <a:pt x="51" y="49"/>
                      <a:pt x="48" y="34"/>
                      <a:pt x="40" y="22"/>
                    </a:cubicBezTo>
                    <a:cubicBezTo>
                      <a:pt x="31" y="10"/>
                      <a:pt x="18" y="8"/>
                      <a:pt x="8" y="0"/>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3" name="Freeform 920"/>
              <p:cNvSpPr>
                <a:spLocks/>
              </p:cNvSpPr>
              <p:nvPr/>
            </p:nvSpPr>
            <p:spPr bwMode="auto">
              <a:xfrm>
                <a:off x="2632" y="1236"/>
                <a:ext cx="22" cy="65"/>
              </a:xfrm>
              <a:custGeom>
                <a:avLst/>
                <a:gdLst>
                  <a:gd name="T0" fmla="*/ 3 w 24"/>
                  <a:gd name="T1" fmla="*/ 0 h 71"/>
                  <a:gd name="T2" fmla="*/ 6 w 24"/>
                  <a:gd name="T3" fmla="*/ 27 h 71"/>
                  <a:gd name="T4" fmla="*/ 0 w 24"/>
                  <a:gd name="T5" fmla="*/ 55 h 71"/>
                  <a:gd name="T6" fmla="*/ 3 w 24"/>
                  <a:gd name="T7" fmla="*/ 5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71">
                    <a:moveTo>
                      <a:pt x="3" y="0"/>
                    </a:moveTo>
                    <a:cubicBezTo>
                      <a:pt x="2" y="11"/>
                      <a:pt x="9" y="23"/>
                      <a:pt x="8" y="36"/>
                    </a:cubicBezTo>
                    <a:cubicBezTo>
                      <a:pt x="7" y="49"/>
                      <a:pt x="5" y="62"/>
                      <a:pt x="0" y="71"/>
                    </a:cubicBezTo>
                    <a:cubicBezTo>
                      <a:pt x="15" y="55"/>
                      <a:pt x="24" y="22"/>
                      <a:pt x="3" y="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4" name="Freeform 921"/>
              <p:cNvSpPr>
                <a:spLocks/>
              </p:cNvSpPr>
              <p:nvPr/>
            </p:nvSpPr>
            <p:spPr bwMode="auto">
              <a:xfrm>
                <a:off x="2723" y="1987"/>
                <a:ext cx="57" cy="106"/>
              </a:xfrm>
              <a:custGeom>
                <a:avLst/>
                <a:gdLst>
                  <a:gd name="T0" fmla="*/ 35 w 62"/>
                  <a:gd name="T1" fmla="*/ 2 h 116"/>
                  <a:gd name="T2" fmla="*/ 43 w 62"/>
                  <a:gd name="T3" fmla="*/ 48 h 116"/>
                  <a:gd name="T4" fmla="*/ 0 w 62"/>
                  <a:gd name="T5" fmla="*/ 87 h 116"/>
                  <a:gd name="T6" fmla="*/ 46 w 62"/>
                  <a:gd name="T7" fmla="*/ 52 h 116"/>
                  <a:gd name="T8" fmla="*/ 45 w 62"/>
                  <a:gd name="T9" fmla="*/ 23 h 116"/>
                  <a:gd name="T10" fmla="*/ 39 w 62"/>
                  <a:gd name="T11" fmla="*/ 10 h 116"/>
                  <a:gd name="T12" fmla="*/ 35 w 62"/>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2" h="116">
                    <a:moveTo>
                      <a:pt x="45" y="2"/>
                    </a:moveTo>
                    <a:cubicBezTo>
                      <a:pt x="57" y="17"/>
                      <a:pt x="60" y="45"/>
                      <a:pt x="56" y="63"/>
                    </a:cubicBezTo>
                    <a:cubicBezTo>
                      <a:pt x="49" y="89"/>
                      <a:pt x="27" y="110"/>
                      <a:pt x="0" y="114"/>
                    </a:cubicBezTo>
                    <a:cubicBezTo>
                      <a:pt x="29" y="116"/>
                      <a:pt x="51" y="94"/>
                      <a:pt x="59" y="68"/>
                    </a:cubicBezTo>
                    <a:cubicBezTo>
                      <a:pt x="62" y="55"/>
                      <a:pt x="62" y="42"/>
                      <a:pt x="58" y="30"/>
                    </a:cubicBezTo>
                    <a:cubicBezTo>
                      <a:pt x="56" y="24"/>
                      <a:pt x="53" y="19"/>
                      <a:pt x="50" y="13"/>
                    </a:cubicBezTo>
                    <a:cubicBezTo>
                      <a:pt x="49" y="10"/>
                      <a:pt x="45" y="0"/>
                      <a:pt x="45" y="0"/>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5" name="Freeform 922"/>
              <p:cNvSpPr>
                <a:spLocks/>
              </p:cNvSpPr>
              <p:nvPr/>
            </p:nvSpPr>
            <p:spPr bwMode="auto">
              <a:xfrm>
                <a:off x="2580" y="2120"/>
                <a:ext cx="49" cy="74"/>
              </a:xfrm>
              <a:custGeom>
                <a:avLst/>
                <a:gdLst>
                  <a:gd name="T0" fmla="*/ 40 w 54"/>
                  <a:gd name="T1" fmla="*/ 0 h 81"/>
                  <a:gd name="T2" fmla="*/ 18 w 54"/>
                  <a:gd name="T3" fmla="*/ 28 h 81"/>
                  <a:gd name="T4" fmla="*/ 0 w 54"/>
                  <a:gd name="T5" fmla="*/ 62 h 81"/>
                  <a:gd name="T6" fmla="*/ 37 w 54"/>
                  <a:gd name="T7" fmla="*/ 0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81">
                    <a:moveTo>
                      <a:pt x="54" y="0"/>
                    </a:moveTo>
                    <a:cubicBezTo>
                      <a:pt x="40" y="1"/>
                      <a:pt x="30" y="26"/>
                      <a:pt x="24" y="37"/>
                    </a:cubicBezTo>
                    <a:cubicBezTo>
                      <a:pt x="16" y="51"/>
                      <a:pt x="11" y="68"/>
                      <a:pt x="0" y="81"/>
                    </a:cubicBezTo>
                    <a:cubicBezTo>
                      <a:pt x="10" y="52"/>
                      <a:pt x="21" y="15"/>
                      <a:pt x="50" y="0"/>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6" name="Freeform 923"/>
              <p:cNvSpPr>
                <a:spLocks/>
              </p:cNvSpPr>
              <p:nvPr/>
            </p:nvSpPr>
            <p:spPr bwMode="auto">
              <a:xfrm>
                <a:off x="2809" y="2066"/>
                <a:ext cx="55" cy="135"/>
              </a:xfrm>
              <a:custGeom>
                <a:avLst/>
                <a:gdLst>
                  <a:gd name="T0" fmla="*/ 12 w 60"/>
                  <a:gd name="T1" fmla="*/ 0 h 149"/>
                  <a:gd name="T2" fmla="*/ 19 w 60"/>
                  <a:gd name="T3" fmla="*/ 22 h 149"/>
                  <a:gd name="T4" fmla="*/ 21 w 60"/>
                  <a:gd name="T5" fmla="*/ 47 h 149"/>
                  <a:gd name="T6" fmla="*/ 0 w 60"/>
                  <a:gd name="T7" fmla="*/ 111 h 149"/>
                  <a:gd name="T8" fmla="*/ 12 w 60"/>
                  <a:gd name="T9" fmla="*/ 3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149">
                    <a:moveTo>
                      <a:pt x="15" y="0"/>
                    </a:moveTo>
                    <a:cubicBezTo>
                      <a:pt x="14" y="3"/>
                      <a:pt x="24" y="23"/>
                      <a:pt x="25" y="29"/>
                    </a:cubicBezTo>
                    <a:cubicBezTo>
                      <a:pt x="27" y="40"/>
                      <a:pt x="28" y="52"/>
                      <a:pt x="27" y="63"/>
                    </a:cubicBezTo>
                    <a:cubicBezTo>
                      <a:pt x="26" y="91"/>
                      <a:pt x="14" y="125"/>
                      <a:pt x="0" y="149"/>
                    </a:cubicBezTo>
                    <a:cubicBezTo>
                      <a:pt x="23" y="111"/>
                      <a:pt x="60" y="39"/>
                      <a:pt x="15" y="3"/>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7" name="Freeform 924"/>
              <p:cNvSpPr>
                <a:spLocks/>
              </p:cNvSpPr>
              <p:nvPr/>
            </p:nvSpPr>
            <p:spPr bwMode="auto">
              <a:xfrm>
                <a:off x="2689" y="1205"/>
                <a:ext cx="205" cy="79"/>
              </a:xfrm>
              <a:custGeom>
                <a:avLst/>
                <a:gdLst>
                  <a:gd name="T0" fmla="*/ 0 w 225"/>
                  <a:gd name="T1" fmla="*/ 0 h 86"/>
                  <a:gd name="T2" fmla="*/ 42 w 225"/>
                  <a:gd name="T3" fmla="*/ 34 h 86"/>
                  <a:gd name="T4" fmla="*/ 85 w 225"/>
                  <a:gd name="T5" fmla="*/ 51 h 86"/>
                  <a:gd name="T6" fmla="*/ 170 w 225"/>
                  <a:gd name="T7" fmla="*/ 66 h 86"/>
                  <a:gd name="T8" fmla="*/ 81 w 225"/>
                  <a:gd name="T9" fmla="*/ 64 h 86"/>
                  <a:gd name="T10" fmla="*/ 6 w 225"/>
                  <a:gd name="T11" fmla="*/ 6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5" h="86">
                    <a:moveTo>
                      <a:pt x="0" y="0"/>
                    </a:moveTo>
                    <a:cubicBezTo>
                      <a:pt x="19" y="9"/>
                      <a:pt x="36" y="31"/>
                      <a:pt x="55" y="43"/>
                    </a:cubicBezTo>
                    <a:cubicBezTo>
                      <a:pt x="73" y="55"/>
                      <a:pt x="90" y="63"/>
                      <a:pt x="112" y="65"/>
                    </a:cubicBezTo>
                    <a:cubicBezTo>
                      <a:pt x="150" y="69"/>
                      <a:pt x="189" y="71"/>
                      <a:pt x="225" y="85"/>
                    </a:cubicBezTo>
                    <a:cubicBezTo>
                      <a:pt x="187" y="78"/>
                      <a:pt x="147" y="86"/>
                      <a:pt x="108" y="83"/>
                    </a:cubicBezTo>
                    <a:cubicBezTo>
                      <a:pt x="64" y="78"/>
                      <a:pt x="28" y="45"/>
                      <a:pt x="9" y="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8" name="Freeform 925"/>
              <p:cNvSpPr>
                <a:spLocks/>
              </p:cNvSpPr>
              <p:nvPr/>
            </p:nvSpPr>
            <p:spPr bwMode="auto">
              <a:xfrm>
                <a:off x="3064" y="979"/>
                <a:ext cx="142" cy="145"/>
              </a:xfrm>
              <a:custGeom>
                <a:avLst/>
                <a:gdLst>
                  <a:gd name="T0" fmla="*/ 117 w 156"/>
                  <a:gd name="T1" fmla="*/ 0 h 159"/>
                  <a:gd name="T2" fmla="*/ 106 w 156"/>
                  <a:gd name="T3" fmla="*/ 24 h 159"/>
                  <a:gd name="T4" fmla="*/ 87 w 156"/>
                  <a:gd name="T5" fmla="*/ 55 h 159"/>
                  <a:gd name="T6" fmla="*/ 61 w 156"/>
                  <a:gd name="T7" fmla="*/ 78 h 159"/>
                  <a:gd name="T8" fmla="*/ 37 w 156"/>
                  <a:gd name="T9" fmla="*/ 91 h 159"/>
                  <a:gd name="T10" fmla="*/ 3 w 156"/>
                  <a:gd name="T11" fmla="*/ 118 h 159"/>
                  <a:gd name="T12" fmla="*/ 0 w 156"/>
                  <a:gd name="T13" fmla="*/ 120 h 159"/>
                  <a:gd name="T14" fmla="*/ 82 w 156"/>
                  <a:gd name="T15" fmla="*/ 67 h 159"/>
                  <a:gd name="T16" fmla="*/ 99 w 156"/>
                  <a:gd name="T17" fmla="*/ 38 h 159"/>
                  <a:gd name="T18" fmla="*/ 107 w 156"/>
                  <a:gd name="T19" fmla="*/ 18 h 159"/>
                  <a:gd name="T20" fmla="*/ 114 w 156"/>
                  <a:gd name="T21" fmla="*/ 5 h 1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6" h="159">
                    <a:moveTo>
                      <a:pt x="156" y="0"/>
                    </a:moveTo>
                    <a:cubicBezTo>
                      <a:pt x="148" y="7"/>
                      <a:pt x="143" y="22"/>
                      <a:pt x="139" y="32"/>
                    </a:cubicBezTo>
                    <a:cubicBezTo>
                      <a:pt x="133" y="45"/>
                      <a:pt x="125" y="60"/>
                      <a:pt x="116" y="72"/>
                    </a:cubicBezTo>
                    <a:cubicBezTo>
                      <a:pt x="108" y="84"/>
                      <a:pt x="94" y="95"/>
                      <a:pt x="81" y="102"/>
                    </a:cubicBezTo>
                    <a:cubicBezTo>
                      <a:pt x="70" y="108"/>
                      <a:pt x="60" y="114"/>
                      <a:pt x="49" y="121"/>
                    </a:cubicBezTo>
                    <a:cubicBezTo>
                      <a:pt x="34" y="132"/>
                      <a:pt x="17" y="142"/>
                      <a:pt x="3" y="155"/>
                    </a:cubicBezTo>
                    <a:cubicBezTo>
                      <a:pt x="2" y="156"/>
                      <a:pt x="1" y="158"/>
                      <a:pt x="0" y="159"/>
                    </a:cubicBezTo>
                    <a:cubicBezTo>
                      <a:pt x="31" y="127"/>
                      <a:pt x="80" y="121"/>
                      <a:pt x="109" y="88"/>
                    </a:cubicBezTo>
                    <a:cubicBezTo>
                      <a:pt x="120" y="77"/>
                      <a:pt x="124" y="64"/>
                      <a:pt x="132" y="50"/>
                    </a:cubicBezTo>
                    <a:cubicBezTo>
                      <a:pt x="137" y="42"/>
                      <a:pt x="140" y="33"/>
                      <a:pt x="143" y="24"/>
                    </a:cubicBezTo>
                    <a:cubicBezTo>
                      <a:pt x="145" y="18"/>
                      <a:pt x="146" y="10"/>
                      <a:pt x="150" y="5"/>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79" name="Freeform 926"/>
              <p:cNvSpPr>
                <a:spLocks/>
              </p:cNvSpPr>
              <p:nvPr/>
            </p:nvSpPr>
            <p:spPr bwMode="auto">
              <a:xfrm>
                <a:off x="2646" y="924"/>
                <a:ext cx="23" cy="129"/>
              </a:xfrm>
              <a:custGeom>
                <a:avLst/>
                <a:gdLst>
                  <a:gd name="T0" fmla="*/ 12 w 25"/>
                  <a:gd name="T1" fmla="*/ 0 h 142"/>
                  <a:gd name="T2" fmla="*/ 18 w 25"/>
                  <a:gd name="T3" fmla="*/ 46 h 142"/>
                  <a:gd name="T4" fmla="*/ 1 w 25"/>
                  <a:gd name="T5" fmla="*/ 106 h 142"/>
                  <a:gd name="T6" fmla="*/ 10 w 25"/>
                  <a:gd name="T7" fmla="*/ 79 h 142"/>
                  <a:gd name="T8" fmla="*/ 14 w 25"/>
                  <a:gd name="T9" fmla="*/ 48 h 142"/>
                  <a:gd name="T10" fmla="*/ 12 w 25"/>
                  <a:gd name="T11" fmla="*/ 5 h 1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42">
                    <a:moveTo>
                      <a:pt x="15" y="0"/>
                    </a:moveTo>
                    <a:cubicBezTo>
                      <a:pt x="24" y="20"/>
                      <a:pt x="25" y="40"/>
                      <a:pt x="24" y="62"/>
                    </a:cubicBezTo>
                    <a:cubicBezTo>
                      <a:pt x="22" y="92"/>
                      <a:pt x="13" y="116"/>
                      <a:pt x="1" y="142"/>
                    </a:cubicBezTo>
                    <a:cubicBezTo>
                      <a:pt x="0" y="132"/>
                      <a:pt x="11" y="116"/>
                      <a:pt x="13" y="106"/>
                    </a:cubicBezTo>
                    <a:cubicBezTo>
                      <a:pt x="16" y="92"/>
                      <a:pt x="17" y="78"/>
                      <a:pt x="17" y="64"/>
                    </a:cubicBezTo>
                    <a:cubicBezTo>
                      <a:pt x="18" y="55"/>
                      <a:pt x="23" y="8"/>
                      <a:pt x="15" y="6"/>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0" name="Freeform 927"/>
              <p:cNvSpPr>
                <a:spLocks/>
              </p:cNvSpPr>
              <p:nvPr/>
            </p:nvSpPr>
            <p:spPr bwMode="auto">
              <a:xfrm>
                <a:off x="2125" y="1275"/>
                <a:ext cx="32" cy="42"/>
              </a:xfrm>
              <a:custGeom>
                <a:avLst/>
                <a:gdLst>
                  <a:gd name="T0" fmla="*/ 5 w 35"/>
                  <a:gd name="T1" fmla="*/ 0 h 47"/>
                  <a:gd name="T2" fmla="*/ 0 w 35"/>
                  <a:gd name="T3" fmla="*/ 28 h 47"/>
                  <a:gd name="T4" fmla="*/ 24 w 35"/>
                  <a:gd name="T5" fmla="*/ 34 h 47"/>
                  <a:gd name="T6" fmla="*/ 8 w 35"/>
                  <a:gd name="T7" fmla="*/ 4 h 47"/>
                  <a:gd name="T8" fmla="*/ 8 w 35"/>
                  <a:gd name="T9" fmla="*/ 4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7">
                    <a:moveTo>
                      <a:pt x="8" y="0"/>
                    </a:moveTo>
                    <a:cubicBezTo>
                      <a:pt x="17" y="20"/>
                      <a:pt x="32" y="39"/>
                      <a:pt x="0" y="39"/>
                    </a:cubicBezTo>
                    <a:cubicBezTo>
                      <a:pt x="10" y="39"/>
                      <a:pt x="23" y="42"/>
                      <a:pt x="31" y="47"/>
                    </a:cubicBezTo>
                    <a:cubicBezTo>
                      <a:pt x="35" y="30"/>
                      <a:pt x="18" y="19"/>
                      <a:pt x="11" y="5"/>
                    </a:cubicBezTo>
                    <a:cubicBezTo>
                      <a:pt x="8" y="3"/>
                      <a:pt x="10" y="6"/>
                      <a:pt x="11" y="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1" name="Freeform 928"/>
              <p:cNvSpPr>
                <a:spLocks/>
              </p:cNvSpPr>
              <p:nvPr/>
            </p:nvSpPr>
            <p:spPr bwMode="auto">
              <a:xfrm>
                <a:off x="1993" y="1225"/>
                <a:ext cx="78" cy="16"/>
              </a:xfrm>
              <a:custGeom>
                <a:avLst/>
                <a:gdLst>
                  <a:gd name="T0" fmla="*/ 0 w 86"/>
                  <a:gd name="T1" fmla="*/ 3 h 18"/>
                  <a:gd name="T2" fmla="*/ 5 w 86"/>
                  <a:gd name="T3" fmla="*/ 12 h 18"/>
                  <a:gd name="T4" fmla="*/ 36 w 86"/>
                  <a:gd name="T5" fmla="*/ 4 h 18"/>
                  <a:gd name="T6" fmla="*/ 64 w 86"/>
                  <a:gd name="T7" fmla="*/ 10 h 18"/>
                  <a:gd name="T8" fmla="*/ 35 w 86"/>
                  <a:gd name="T9" fmla="*/ 2 h 18"/>
                  <a:gd name="T10" fmla="*/ 5 w 86"/>
                  <a:gd name="T11" fmla="*/ 4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18">
                    <a:moveTo>
                      <a:pt x="0" y="3"/>
                    </a:moveTo>
                    <a:cubicBezTo>
                      <a:pt x="2" y="8"/>
                      <a:pt x="4" y="13"/>
                      <a:pt x="5" y="18"/>
                    </a:cubicBezTo>
                    <a:cubicBezTo>
                      <a:pt x="17" y="12"/>
                      <a:pt x="34" y="11"/>
                      <a:pt x="48" y="7"/>
                    </a:cubicBezTo>
                    <a:cubicBezTo>
                      <a:pt x="64" y="3"/>
                      <a:pt x="71" y="8"/>
                      <a:pt x="86" y="14"/>
                    </a:cubicBezTo>
                    <a:cubicBezTo>
                      <a:pt x="74" y="0"/>
                      <a:pt x="63" y="0"/>
                      <a:pt x="47" y="2"/>
                    </a:cubicBezTo>
                    <a:cubicBezTo>
                      <a:pt x="34" y="4"/>
                      <a:pt x="18" y="3"/>
                      <a:pt x="5" y="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2" name="Freeform 929"/>
              <p:cNvSpPr>
                <a:spLocks/>
              </p:cNvSpPr>
              <p:nvPr/>
            </p:nvSpPr>
            <p:spPr bwMode="auto">
              <a:xfrm>
                <a:off x="2634" y="914"/>
                <a:ext cx="21" cy="41"/>
              </a:xfrm>
              <a:custGeom>
                <a:avLst/>
                <a:gdLst>
                  <a:gd name="T0" fmla="*/ 0 w 23"/>
                  <a:gd name="T1" fmla="*/ 1 h 45"/>
                  <a:gd name="T2" fmla="*/ 8 w 23"/>
                  <a:gd name="T3" fmla="*/ 0 h 45"/>
                  <a:gd name="T4" fmla="*/ 16 w 23"/>
                  <a:gd name="T5" fmla="*/ 34 h 45"/>
                  <a:gd name="T6" fmla="*/ 3 w 23"/>
                  <a:gd name="T7" fmla="*/ 3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45">
                    <a:moveTo>
                      <a:pt x="0" y="1"/>
                    </a:moveTo>
                    <a:cubicBezTo>
                      <a:pt x="4" y="5"/>
                      <a:pt x="9" y="6"/>
                      <a:pt x="11" y="0"/>
                    </a:cubicBezTo>
                    <a:cubicBezTo>
                      <a:pt x="16" y="11"/>
                      <a:pt x="23" y="33"/>
                      <a:pt x="22" y="45"/>
                    </a:cubicBezTo>
                    <a:cubicBezTo>
                      <a:pt x="14" y="39"/>
                      <a:pt x="5" y="13"/>
                      <a:pt x="3" y="3"/>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3" name="Freeform 930"/>
              <p:cNvSpPr>
                <a:spLocks/>
              </p:cNvSpPr>
              <p:nvPr/>
            </p:nvSpPr>
            <p:spPr bwMode="auto">
              <a:xfrm>
                <a:off x="2751" y="2214"/>
                <a:ext cx="53" cy="85"/>
              </a:xfrm>
              <a:custGeom>
                <a:avLst/>
                <a:gdLst>
                  <a:gd name="T0" fmla="*/ 0 w 59"/>
                  <a:gd name="T1" fmla="*/ 61 h 93"/>
                  <a:gd name="T2" fmla="*/ 9 w 59"/>
                  <a:gd name="T3" fmla="*/ 71 h 93"/>
                  <a:gd name="T4" fmla="*/ 11 w 59"/>
                  <a:gd name="T5" fmla="*/ 66 h 93"/>
                  <a:gd name="T6" fmla="*/ 14 w 59"/>
                  <a:gd name="T7" fmla="*/ 58 h 93"/>
                  <a:gd name="T8" fmla="*/ 25 w 59"/>
                  <a:gd name="T9" fmla="*/ 37 h 93"/>
                  <a:gd name="T10" fmla="*/ 43 w 59"/>
                  <a:gd name="T11" fmla="*/ 0 h 93"/>
                  <a:gd name="T12" fmla="*/ 30 w 59"/>
                  <a:gd name="T13" fmla="*/ 20 h 93"/>
                  <a:gd name="T14" fmla="*/ 20 w 59"/>
                  <a:gd name="T15" fmla="*/ 38 h 93"/>
                  <a:gd name="T16" fmla="*/ 11 w 59"/>
                  <a:gd name="T17" fmla="*/ 50 h 93"/>
                  <a:gd name="T18" fmla="*/ 2 w 59"/>
                  <a:gd name="T19" fmla="*/ 59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93">
                    <a:moveTo>
                      <a:pt x="0" y="80"/>
                    </a:moveTo>
                    <a:cubicBezTo>
                      <a:pt x="9" y="82"/>
                      <a:pt x="7" y="87"/>
                      <a:pt x="12" y="93"/>
                    </a:cubicBezTo>
                    <a:cubicBezTo>
                      <a:pt x="14" y="91"/>
                      <a:pt x="14" y="88"/>
                      <a:pt x="15" y="86"/>
                    </a:cubicBezTo>
                    <a:cubicBezTo>
                      <a:pt x="16" y="82"/>
                      <a:pt x="18" y="79"/>
                      <a:pt x="20" y="75"/>
                    </a:cubicBezTo>
                    <a:cubicBezTo>
                      <a:pt x="24" y="66"/>
                      <a:pt x="30" y="58"/>
                      <a:pt x="34" y="49"/>
                    </a:cubicBezTo>
                    <a:cubicBezTo>
                      <a:pt x="43" y="33"/>
                      <a:pt x="51" y="16"/>
                      <a:pt x="59" y="0"/>
                    </a:cubicBezTo>
                    <a:cubicBezTo>
                      <a:pt x="51" y="6"/>
                      <a:pt x="46" y="18"/>
                      <a:pt x="41" y="26"/>
                    </a:cubicBezTo>
                    <a:cubicBezTo>
                      <a:pt x="37" y="34"/>
                      <a:pt x="32" y="42"/>
                      <a:pt x="27" y="50"/>
                    </a:cubicBezTo>
                    <a:cubicBezTo>
                      <a:pt x="23" y="56"/>
                      <a:pt x="20" y="61"/>
                      <a:pt x="15" y="66"/>
                    </a:cubicBezTo>
                    <a:cubicBezTo>
                      <a:pt x="12" y="69"/>
                      <a:pt x="7" y="78"/>
                      <a:pt x="2" y="78"/>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4" name="Freeform 931"/>
              <p:cNvSpPr>
                <a:spLocks/>
              </p:cNvSpPr>
              <p:nvPr/>
            </p:nvSpPr>
            <p:spPr bwMode="auto">
              <a:xfrm>
                <a:off x="3188" y="2235"/>
                <a:ext cx="43" cy="51"/>
              </a:xfrm>
              <a:custGeom>
                <a:avLst/>
                <a:gdLst>
                  <a:gd name="T0" fmla="*/ 16 w 47"/>
                  <a:gd name="T1" fmla="*/ 37 h 56"/>
                  <a:gd name="T2" fmla="*/ 27 w 47"/>
                  <a:gd name="T3" fmla="*/ 42 h 56"/>
                  <a:gd name="T4" fmla="*/ 0 w 47"/>
                  <a:gd name="T5" fmla="*/ 0 h 56"/>
                  <a:gd name="T6" fmla="*/ 16 w 47"/>
                  <a:gd name="T7" fmla="*/ 22 h 56"/>
                  <a:gd name="T8" fmla="*/ 19 w 47"/>
                  <a:gd name="T9" fmla="*/ 30 h 56"/>
                  <a:gd name="T10" fmla="*/ 16 w 47"/>
                  <a:gd name="T11" fmla="*/ 36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56">
                    <a:moveTo>
                      <a:pt x="21" y="49"/>
                    </a:moveTo>
                    <a:cubicBezTo>
                      <a:pt x="28" y="42"/>
                      <a:pt x="32" y="56"/>
                      <a:pt x="36" y="56"/>
                    </a:cubicBezTo>
                    <a:cubicBezTo>
                      <a:pt x="47" y="31"/>
                      <a:pt x="16" y="13"/>
                      <a:pt x="0" y="0"/>
                    </a:cubicBezTo>
                    <a:cubicBezTo>
                      <a:pt x="6" y="11"/>
                      <a:pt x="16" y="18"/>
                      <a:pt x="22" y="28"/>
                    </a:cubicBezTo>
                    <a:cubicBezTo>
                      <a:pt x="24" y="32"/>
                      <a:pt x="26" y="35"/>
                      <a:pt x="25" y="39"/>
                    </a:cubicBezTo>
                    <a:cubicBezTo>
                      <a:pt x="24" y="42"/>
                      <a:pt x="18" y="45"/>
                      <a:pt x="21" y="48"/>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5" name="Freeform 932"/>
              <p:cNvSpPr>
                <a:spLocks/>
              </p:cNvSpPr>
              <p:nvPr/>
            </p:nvSpPr>
            <p:spPr bwMode="auto">
              <a:xfrm>
                <a:off x="2153" y="1865"/>
                <a:ext cx="115" cy="44"/>
              </a:xfrm>
              <a:custGeom>
                <a:avLst/>
                <a:gdLst>
                  <a:gd name="T0" fmla="*/ 39 w 126"/>
                  <a:gd name="T1" fmla="*/ 2 h 48"/>
                  <a:gd name="T2" fmla="*/ 18 w 126"/>
                  <a:gd name="T3" fmla="*/ 12 h 48"/>
                  <a:gd name="T4" fmla="*/ 15 w 126"/>
                  <a:gd name="T5" fmla="*/ 20 h 48"/>
                  <a:gd name="T6" fmla="*/ 8 w 126"/>
                  <a:gd name="T7" fmla="*/ 27 h 48"/>
                  <a:gd name="T8" fmla="*/ 16 w 126"/>
                  <a:gd name="T9" fmla="*/ 35 h 48"/>
                  <a:gd name="T10" fmla="*/ 27 w 126"/>
                  <a:gd name="T11" fmla="*/ 28 h 48"/>
                  <a:gd name="T12" fmla="*/ 44 w 126"/>
                  <a:gd name="T13" fmla="*/ 21 h 48"/>
                  <a:gd name="T14" fmla="*/ 73 w 126"/>
                  <a:gd name="T15" fmla="*/ 10 h 48"/>
                  <a:gd name="T16" fmla="*/ 96 w 126"/>
                  <a:gd name="T17" fmla="*/ 6 h 48"/>
                  <a:gd name="T18" fmla="*/ 79 w 126"/>
                  <a:gd name="T19" fmla="*/ 3 h 48"/>
                  <a:gd name="T20" fmla="*/ 62 w 126"/>
                  <a:gd name="T21" fmla="*/ 0 h 48"/>
                  <a:gd name="T22" fmla="*/ 39 w 126"/>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6" h="48">
                    <a:moveTo>
                      <a:pt x="51" y="2"/>
                    </a:moveTo>
                    <a:cubicBezTo>
                      <a:pt x="52" y="16"/>
                      <a:pt x="32" y="25"/>
                      <a:pt x="24" y="15"/>
                    </a:cubicBezTo>
                    <a:cubicBezTo>
                      <a:pt x="22" y="19"/>
                      <a:pt x="22" y="23"/>
                      <a:pt x="20" y="26"/>
                    </a:cubicBezTo>
                    <a:cubicBezTo>
                      <a:pt x="18" y="31"/>
                      <a:pt x="14" y="32"/>
                      <a:pt x="11" y="35"/>
                    </a:cubicBezTo>
                    <a:cubicBezTo>
                      <a:pt x="0" y="43"/>
                      <a:pt x="15" y="48"/>
                      <a:pt x="22" y="45"/>
                    </a:cubicBezTo>
                    <a:cubicBezTo>
                      <a:pt x="27" y="44"/>
                      <a:pt x="32" y="40"/>
                      <a:pt x="36" y="37"/>
                    </a:cubicBezTo>
                    <a:cubicBezTo>
                      <a:pt x="43" y="32"/>
                      <a:pt x="50" y="29"/>
                      <a:pt x="58" y="27"/>
                    </a:cubicBezTo>
                    <a:cubicBezTo>
                      <a:pt x="71" y="23"/>
                      <a:pt x="83" y="18"/>
                      <a:pt x="96" y="13"/>
                    </a:cubicBezTo>
                    <a:cubicBezTo>
                      <a:pt x="106" y="10"/>
                      <a:pt x="116" y="9"/>
                      <a:pt x="126" y="7"/>
                    </a:cubicBezTo>
                    <a:cubicBezTo>
                      <a:pt x="120" y="4"/>
                      <a:pt x="111" y="4"/>
                      <a:pt x="104" y="3"/>
                    </a:cubicBezTo>
                    <a:cubicBezTo>
                      <a:pt x="97" y="2"/>
                      <a:pt x="89" y="0"/>
                      <a:pt x="81" y="0"/>
                    </a:cubicBezTo>
                    <a:cubicBezTo>
                      <a:pt x="71" y="1"/>
                      <a:pt x="62" y="0"/>
                      <a:pt x="52" y="0"/>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6" name="Freeform 933"/>
              <p:cNvSpPr>
                <a:spLocks/>
              </p:cNvSpPr>
              <p:nvPr/>
            </p:nvSpPr>
            <p:spPr bwMode="auto">
              <a:xfrm>
                <a:off x="3377" y="1004"/>
                <a:ext cx="84" cy="56"/>
              </a:xfrm>
              <a:custGeom>
                <a:avLst/>
                <a:gdLst>
                  <a:gd name="T0" fmla="*/ 0 w 92"/>
                  <a:gd name="T1" fmla="*/ 43 h 61"/>
                  <a:gd name="T2" fmla="*/ 39 w 92"/>
                  <a:gd name="T3" fmla="*/ 14 h 61"/>
                  <a:gd name="T4" fmla="*/ 53 w 92"/>
                  <a:gd name="T5" fmla="*/ 7 h 61"/>
                  <a:gd name="T6" fmla="*/ 58 w 92"/>
                  <a:gd name="T7" fmla="*/ 14 h 61"/>
                  <a:gd name="T8" fmla="*/ 66 w 92"/>
                  <a:gd name="T9" fmla="*/ 12 h 61"/>
                  <a:gd name="T10" fmla="*/ 58 w 92"/>
                  <a:gd name="T11" fmla="*/ 28 h 61"/>
                  <a:gd name="T12" fmla="*/ 47 w 92"/>
                  <a:gd name="T13" fmla="*/ 31 h 61"/>
                  <a:gd name="T14" fmla="*/ 39 w 92"/>
                  <a:gd name="T15" fmla="*/ 39 h 61"/>
                  <a:gd name="T16" fmla="*/ 22 w 92"/>
                  <a:gd name="T17" fmla="*/ 46 h 61"/>
                  <a:gd name="T18" fmla="*/ 1 w 92"/>
                  <a:gd name="T19" fmla="*/ 44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61">
                    <a:moveTo>
                      <a:pt x="0" y="56"/>
                    </a:moveTo>
                    <a:cubicBezTo>
                      <a:pt x="20" y="51"/>
                      <a:pt x="38" y="32"/>
                      <a:pt x="52" y="17"/>
                    </a:cubicBezTo>
                    <a:cubicBezTo>
                      <a:pt x="57" y="11"/>
                      <a:pt x="63" y="0"/>
                      <a:pt x="70" y="10"/>
                    </a:cubicBezTo>
                    <a:cubicBezTo>
                      <a:pt x="73" y="14"/>
                      <a:pt x="71" y="15"/>
                      <a:pt x="76" y="17"/>
                    </a:cubicBezTo>
                    <a:cubicBezTo>
                      <a:pt x="79" y="18"/>
                      <a:pt x="83" y="14"/>
                      <a:pt x="87" y="15"/>
                    </a:cubicBezTo>
                    <a:cubicBezTo>
                      <a:pt x="92" y="23"/>
                      <a:pt x="83" y="33"/>
                      <a:pt x="76" y="36"/>
                    </a:cubicBezTo>
                    <a:cubicBezTo>
                      <a:pt x="71" y="38"/>
                      <a:pt x="65" y="37"/>
                      <a:pt x="61" y="40"/>
                    </a:cubicBezTo>
                    <a:cubicBezTo>
                      <a:pt x="56" y="42"/>
                      <a:pt x="55" y="46"/>
                      <a:pt x="52" y="50"/>
                    </a:cubicBezTo>
                    <a:cubicBezTo>
                      <a:pt x="45" y="60"/>
                      <a:pt x="39" y="61"/>
                      <a:pt x="28" y="59"/>
                    </a:cubicBezTo>
                    <a:cubicBezTo>
                      <a:pt x="19" y="58"/>
                      <a:pt x="8" y="57"/>
                      <a:pt x="1" y="57"/>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7" name="Freeform 934"/>
              <p:cNvSpPr>
                <a:spLocks/>
              </p:cNvSpPr>
              <p:nvPr/>
            </p:nvSpPr>
            <p:spPr bwMode="auto">
              <a:xfrm>
                <a:off x="2592" y="784"/>
                <a:ext cx="39" cy="72"/>
              </a:xfrm>
              <a:custGeom>
                <a:avLst/>
                <a:gdLst>
                  <a:gd name="T0" fmla="*/ 2 w 43"/>
                  <a:gd name="T1" fmla="*/ 6 h 78"/>
                  <a:gd name="T2" fmla="*/ 18 w 43"/>
                  <a:gd name="T3" fmla="*/ 26 h 78"/>
                  <a:gd name="T4" fmla="*/ 32 w 43"/>
                  <a:gd name="T5" fmla="*/ 61 h 78"/>
                  <a:gd name="T6" fmla="*/ 14 w 43"/>
                  <a:gd name="T7" fmla="*/ 24 h 78"/>
                  <a:gd name="T8" fmla="*/ 8 w 43"/>
                  <a:gd name="T9" fmla="*/ 13 h 78"/>
                  <a:gd name="T10" fmla="*/ 2 w 43"/>
                  <a:gd name="T11" fmla="*/ 6 h 7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78">
                    <a:moveTo>
                      <a:pt x="2" y="8"/>
                    </a:moveTo>
                    <a:cubicBezTo>
                      <a:pt x="20" y="0"/>
                      <a:pt x="22" y="20"/>
                      <a:pt x="24" y="33"/>
                    </a:cubicBezTo>
                    <a:cubicBezTo>
                      <a:pt x="28" y="50"/>
                      <a:pt x="35" y="63"/>
                      <a:pt x="43" y="78"/>
                    </a:cubicBezTo>
                    <a:cubicBezTo>
                      <a:pt x="25" y="64"/>
                      <a:pt x="24" y="49"/>
                      <a:pt x="19" y="30"/>
                    </a:cubicBezTo>
                    <a:cubicBezTo>
                      <a:pt x="18" y="25"/>
                      <a:pt x="15" y="19"/>
                      <a:pt x="11" y="16"/>
                    </a:cubicBezTo>
                    <a:cubicBezTo>
                      <a:pt x="7" y="14"/>
                      <a:pt x="0" y="16"/>
                      <a:pt x="2" y="8"/>
                    </a:cubicBezTo>
                  </a:path>
                </a:pathLst>
              </a:custGeom>
              <a:solidFill>
                <a:srgbClr val="A9CC7A"/>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8" name="Freeform 935"/>
              <p:cNvSpPr>
                <a:spLocks/>
              </p:cNvSpPr>
              <p:nvPr/>
            </p:nvSpPr>
            <p:spPr bwMode="auto">
              <a:xfrm>
                <a:off x="2495" y="1419"/>
                <a:ext cx="187" cy="291"/>
              </a:xfrm>
              <a:custGeom>
                <a:avLst/>
                <a:gdLst>
                  <a:gd name="T0" fmla="*/ 84 w 206"/>
                  <a:gd name="T1" fmla="*/ 16 h 320"/>
                  <a:gd name="T2" fmla="*/ 98 w 206"/>
                  <a:gd name="T3" fmla="*/ 150 h 320"/>
                  <a:gd name="T4" fmla="*/ 129 w 206"/>
                  <a:gd name="T5" fmla="*/ 202 h 320"/>
                  <a:gd name="T6" fmla="*/ 154 w 206"/>
                  <a:gd name="T7" fmla="*/ 241 h 320"/>
                  <a:gd name="T8" fmla="*/ 118 w 206"/>
                  <a:gd name="T9" fmla="*/ 218 h 320"/>
                  <a:gd name="T10" fmla="*/ 82 w 206"/>
                  <a:gd name="T11" fmla="*/ 196 h 320"/>
                  <a:gd name="T12" fmla="*/ 40 w 206"/>
                  <a:gd name="T13" fmla="*/ 120 h 320"/>
                  <a:gd name="T14" fmla="*/ 5 w 206"/>
                  <a:gd name="T15" fmla="*/ 35 h 320"/>
                  <a:gd name="T16" fmla="*/ 81 w 206"/>
                  <a:gd name="T17" fmla="*/ 15 h 320"/>
                  <a:gd name="T18" fmla="*/ 82 w 206"/>
                  <a:gd name="T19" fmla="*/ 27 h 3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6" h="320">
                    <a:moveTo>
                      <a:pt x="112" y="22"/>
                    </a:moveTo>
                    <a:cubicBezTo>
                      <a:pt x="84" y="72"/>
                      <a:pt x="108" y="151"/>
                      <a:pt x="131" y="199"/>
                    </a:cubicBezTo>
                    <a:cubicBezTo>
                      <a:pt x="142" y="223"/>
                      <a:pt x="156" y="248"/>
                      <a:pt x="172" y="268"/>
                    </a:cubicBezTo>
                    <a:cubicBezTo>
                      <a:pt x="186" y="286"/>
                      <a:pt x="206" y="297"/>
                      <a:pt x="206" y="320"/>
                    </a:cubicBezTo>
                    <a:cubicBezTo>
                      <a:pt x="187" y="320"/>
                      <a:pt x="171" y="302"/>
                      <a:pt x="157" y="290"/>
                    </a:cubicBezTo>
                    <a:cubicBezTo>
                      <a:pt x="141" y="275"/>
                      <a:pt x="127" y="269"/>
                      <a:pt x="109" y="259"/>
                    </a:cubicBezTo>
                    <a:cubicBezTo>
                      <a:pt x="68" y="236"/>
                      <a:pt x="69" y="200"/>
                      <a:pt x="54" y="159"/>
                    </a:cubicBezTo>
                    <a:cubicBezTo>
                      <a:pt x="43" y="125"/>
                      <a:pt x="0" y="85"/>
                      <a:pt x="8" y="47"/>
                    </a:cubicBezTo>
                    <a:cubicBezTo>
                      <a:pt x="18" y="0"/>
                      <a:pt x="77" y="12"/>
                      <a:pt x="108" y="20"/>
                    </a:cubicBezTo>
                    <a:cubicBezTo>
                      <a:pt x="109" y="25"/>
                      <a:pt x="110" y="31"/>
                      <a:pt x="109" y="36"/>
                    </a:cubicBezTo>
                  </a:path>
                </a:pathLst>
              </a:custGeom>
              <a:solidFill>
                <a:srgbClr val="D7E5B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89" name="Freeform 936"/>
              <p:cNvSpPr>
                <a:spLocks/>
              </p:cNvSpPr>
              <p:nvPr/>
            </p:nvSpPr>
            <p:spPr bwMode="auto">
              <a:xfrm>
                <a:off x="3034" y="1426"/>
                <a:ext cx="204" cy="355"/>
              </a:xfrm>
              <a:custGeom>
                <a:avLst/>
                <a:gdLst>
                  <a:gd name="T0" fmla="*/ 50 w 225"/>
                  <a:gd name="T1" fmla="*/ 23 h 390"/>
                  <a:gd name="T2" fmla="*/ 98 w 225"/>
                  <a:gd name="T3" fmla="*/ 86 h 390"/>
                  <a:gd name="T4" fmla="*/ 136 w 225"/>
                  <a:gd name="T5" fmla="*/ 122 h 390"/>
                  <a:gd name="T6" fmla="*/ 155 w 225"/>
                  <a:gd name="T7" fmla="*/ 223 h 390"/>
                  <a:gd name="T8" fmla="*/ 119 w 225"/>
                  <a:gd name="T9" fmla="*/ 272 h 390"/>
                  <a:gd name="T10" fmla="*/ 66 w 225"/>
                  <a:gd name="T11" fmla="*/ 287 h 390"/>
                  <a:gd name="T12" fmla="*/ 75 w 225"/>
                  <a:gd name="T13" fmla="*/ 229 h 390"/>
                  <a:gd name="T14" fmla="*/ 76 w 225"/>
                  <a:gd name="T15" fmla="*/ 168 h 390"/>
                  <a:gd name="T16" fmla="*/ 15 w 225"/>
                  <a:gd name="T17" fmla="*/ 43 h 390"/>
                  <a:gd name="T18" fmla="*/ 22 w 225"/>
                  <a:gd name="T19" fmla="*/ 1 h 390"/>
                  <a:gd name="T20" fmla="*/ 54 w 225"/>
                  <a:gd name="T21" fmla="*/ 23 h 3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5" h="390">
                    <a:moveTo>
                      <a:pt x="67" y="31"/>
                    </a:moveTo>
                    <a:cubicBezTo>
                      <a:pt x="92" y="54"/>
                      <a:pt x="108" y="87"/>
                      <a:pt x="131" y="113"/>
                    </a:cubicBezTo>
                    <a:cubicBezTo>
                      <a:pt x="146" y="131"/>
                      <a:pt x="169" y="142"/>
                      <a:pt x="182" y="162"/>
                    </a:cubicBezTo>
                    <a:cubicBezTo>
                      <a:pt x="204" y="196"/>
                      <a:pt x="225" y="264"/>
                      <a:pt x="209" y="296"/>
                    </a:cubicBezTo>
                    <a:cubicBezTo>
                      <a:pt x="197" y="318"/>
                      <a:pt x="179" y="345"/>
                      <a:pt x="160" y="360"/>
                    </a:cubicBezTo>
                    <a:cubicBezTo>
                      <a:pt x="147" y="371"/>
                      <a:pt x="105" y="390"/>
                      <a:pt x="88" y="380"/>
                    </a:cubicBezTo>
                    <a:cubicBezTo>
                      <a:pt x="61" y="364"/>
                      <a:pt x="95" y="322"/>
                      <a:pt x="102" y="304"/>
                    </a:cubicBezTo>
                    <a:cubicBezTo>
                      <a:pt x="113" y="276"/>
                      <a:pt x="110" y="252"/>
                      <a:pt x="103" y="223"/>
                    </a:cubicBezTo>
                    <a:cubicBezTo>
                      <a:pt x="88" y="163"/>
                      <a:pt x="44" y="113"/>
                      <a:pt x="20" y="57"/>
                    </a:cubicBezTo>
                    <a:cubicBezTo>
                      <a:pt x="13" y="39"/>
                      <a:pt x="0" y="3"/>
                      <a:pt x="29" y="1"/>
                    </a:cubicBezTo>
                    <a:cubicBezTo>
                      <a:pt x="41" y="0"/>
                      <a:pt x="65" y="21"/>
                      <a:pt x="73" y="31"/>
                    </a:cubicBezTo>
                  </a:path>
                </a:pathLst>
              </a:custGeom>
              <a:solidFill>
                <a:srgbClr val="D7E5B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90" name="Freeform 937"/>
              <p:cNvSpPr>
                <a:spLocks/>
              </p:cNvSpPr>
              <p:nvPr/>
            </p:nvSpPr>
            <p:spPr bwMode="auto">
              <a:xfrm>
                <a:off x="2773" y="1288"/>
                <a:ext cx="183" cy="191"/>
              </a:xfrm>
              <a:custGeom>
                <a:avLst/>
                <a:gdLst>
                  <a:gd name="T0" fmla="*/ 116 w 201"/>
                  <a:gd name="T1" fmla="*/ 23 h 209"/>
                  <a:gd name="T2" fmla="*/ 60 w 201"/>
                  <a:gd name="T3" fmla="*/ 67 h 209"/>
                  <a:gd name="T4" fmla="*/ 49 w 201"/>
                  <a:gd name="T5" fmla="*/ 159 h 209"/>
                  <a:gd name="T6" fmla="*/ 91 w 201"/>
                  <a:gd name="T7" fmla="*/ 117 h 209"/>
                  <a:gd name="T8" fmla="*/ 134 w 201"/>
                  <a:gd name="T9" fmla="*/ 78 h 209"/>
                  <a:gd name="T10" fmla="*/ 114 w 201"/>
                  <a:gd name="T11" fmla="*/ 22 h 2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1" h="209">
                    <a:moveTo>
                      <a:pt x="154" y="29"/>
                    </a:moveTo>
                    <a:cubicBezTo>
                      <a:pt x="94" y="0"/>
                      <a:pt x="94" y="41"/>
                      <a:pt x="79" y="88"/>
                    </a:cubicBezTo>
                    <a:cubicBezTo>
                      <a:pt x="72" y="111"/>
                      <a:pt x="0" y="206"/>
                      <a:pt x="65" y="208"/>
                    </a:cubicBezTo>
                    <a:cubicBezTo>
                      <a:pt x="91" y="209"/>
                      <a:pt x="106" y="169"/>
                      <a:pt x="121" y="153"/>
                    </a:cubicBezTo>
                    <a:cubicBezTo>
                      <a:pt x="137" y="135"/>
                      <a:pt x="164" y="121"/>
                      <a:pt x="178" y="102"/>
                    </a:cubicBezTo>
                    <a:cubicBezTo>
                      <a:pt x="201" y="70"/>
                      <a:pt x="172" y="48"/>
                      <a:pt x="150" y="28"/>
                    </a:cubicBezTo>
                  </a:path>
                </a:pathLst>
              </a:custGeom>
              <a:solidFill>
                <a:srgbClr val="D7E5B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grpSp>
        <p:grpSp>
          <p:nvGrpSpPr>
            <p:cNvPr id="11" name="Group 163"/>
            <p:cNvGrpSpPr>
              <a:grpSpLocks/>
            </p:cNvGrpSpPr>
            <p:nvPr/>
          </p:nvGrpSpPr>
          <p:grpSpPr bwMode="auto">
            <a:xfrm rot="4903604">
              <a:off x="5612782" y="5073745"/>
              <a:ext cx="304611" cy="573384"/>
              <a:chOff x="335" y="716"/>
              <a:chExt cx="1083" cy="2036"/>
            </a:xfrm>
          </p:grpSpPr>
          <p:sp>
            <p:nvSpPr>
              <p:cNvPr id="105" name="Freeform 164"/>
              <p:cNvSpPr>
                <a:spLocks/>
              </p:cNvSpPr>
              <p:nvPr/>
            </p:nvSpPr>
            <p:spPr bwMode="auto">
              <a:xfrm>
                <a:off x="335" y="716"/>
                <a:ext cx="1083" cy="2036"/>
              </a:xfrm>
              <a:custGeom>
                <a:avLst/>
                <a:gdLst>
                  <a:gd name="T0" fmla="*/ 13 w 866"/>
                  <a:gd name="T1" fmla="*/ 1488 h 1527"/>
                  <a:gd name="T2" fmla="*/ 80 w 866"/>
                  <a:gd name="T3" fmla="*/ 1580 h 1527"/>
                  <a:gd name="T4" fmla="*/ 429 w 866"/>
                  <a:gd name="T5" fmla="*/ 1751 h 1527"/>
                  <a:gd name="T6" fmla="*/ 506 w 866"/>
                  <a:gd name="T7" fmla="*/ 1692 h 1527"/>
                  <a:gd name="T8" fmla="*/ 674 w 866"/>
                  <a:gd name="T9" fmla="*/ 1204 h 1527"/>
                  <a:gd name="T10" fmla="*/ 823 w 866"/>
                  <a:gd name="T11" fmla="*/ 1036 h 1527"/>
                  <a:gd name="T12" fmla="*/ 912 w 866"/>
                  <a:gd name="T13" fmla="*/ 919 h 1527"/>
                  <a:gd name="T14" fmla="*/ 1054 w 866"/>
                  <a:gd name="T15" fmla="*/ 833 h 1527"/>
                  <a:gd name="T16" fmla="*/ 1422 w 866"/>
                  <a:gd name="T17" fmla="*/ 287 h 1527"/>
                  <a:gd name="T18" fmla="*/ 1539 w 866"/>
                  <a:gd name="T19" fmla="*/ 187 h 1527"/>
                  <a:gd name="T20" fmla="*/ 1574 w 866"/>
                  <a:gd name="T21" fmla="*/ 64 h 1527"/>
                  <a:gd name="T22" fmla="*/ 1598 w 866"/>
                  <a:gd name="T23" fmla="*/ 21 h 1527"/>
                  <a:gd name="T24" fmla="*/ 1554 w 866"/>
                  <a:gd name="T25" fmla="*/ 225 h 1527"/>
                  <a:gd name="T26" fmla="*/ 1343 w 866"/>
                  <a:gd name="T27" fmla="*/ 439 h 1527"/>
                  <a:gd name="T28" fmla="*/ 1361 w 866"/>
                  <a:gd name="T29" fmla="*/ 468 h 1527"/>
                  <a:gd name="T30" fmla="*/ 1521 w 866"/>
                  <a:gd name="T31" fmla="*/ 507 h 1527"/>
                  <a:gd name="T32" fmla="*/ 1533 w 866"/>
                  <a:gd name="T33" fmla="*/ 571 h 1527"/>
                  <a:gd name="T34" fmla="*/ 1326 w 866"/>
                  <a:gd name="T35" fmla="*/ 585 h 1527"/>
                  <a:gd name="T36" fmla="*/ 1209 w 866"/>
                  <a:gd name="T37" fmla="*/ 823 h 1527"/>
                  <a:gd name="T38" fmla="*/ 1274 w 866"/>
                  <a:gd name="T39" fmla="*/ 1061 h 1527"/>
                  <a:gd name="T40" fmla="*/ 1434 w 866"/>
                  <a:gd name="T41" fmla="*/ 1335 h 1527"/>
                  <a:gd name="T42" fmla="*/ 1622 w 866"/>
                  <a:gd name="T43" fmla="*/ 1563 h 1527"/>
                  <a:gd name="T44" fmla="*/ 1662 w 866"/>
                  <a:gd name="T45" fmla="*/ 1812 h 1527"/>
                  <a:gd name="T46" fmla="*/ 1662 w 866"/>
                  <a:gd name="T47" fmla="*/ 1883 h 1527"/>
                  <a:gd name="T48" fmla="*/ 1630 w 866"/>
                  <a:gd name="T49" fmla="*/ 1743 h 1527"/>
                  <a:gd name="T50" fmla="*/ 1504 w 866"/>
                  <a:gd name="T51" fmla="*/ 1623 h 1527"/>
                  <a:gd name="T52" fmla="*/ 1446 w 866"/>
                  <a:gd name="T53" fmla="*/ 1961 h 1527"/>
                  <a:gd name="T54" fmla="*/ 1381 w 866"/>
                  <a:gd name="T55" fmla="*/ 2135 h 1527"/>
                  <a:gd name="T56" fmla="*/ 1274 w 866"/>
                  <a:gd name="T57" fmla="*/ 2295 h 1527"/>
                  <a:gd name="T58" fmla="*/ 1224 w 866"/>
                  <a:gd name="T59" fmla="*/ 2439 h 1527"/>
                  <a:gd name="T60" fmla="*/ 1117 w 866"/>
                  <a:gd name="T61" fmla="*/ 2540 h 1527"/>
                  <a:gd name="T62" fmla="*/ 990 w 866"/>
                  <a:gd name="T63" fmla="*/ 2703 h 1527"/>
                  <a:gd name="T64" fmla="*/ 859 w 866"/>
                  <a:gd name="T65" fmla="*/ 3121 h 1527"/>
                  <a:gd name="T66" fmla="*/ 887 w 866"/>
                  <a:gd name="T67" fmla="*/ 3527 h 1527"/>
                  <a:gd name="T68" fmla="*/ 923 w 866"/>
                  <a:gd name="T69" fmla="*/ 3620 h 1527"/>
                  <a:gd name="T70" fmla="*/ 828 w 866"/>
                  <a:gd name="T71" fmla="*/ 2993 h 1527"/>
                  <a:gd name="T72" fmla="*/ 829 w 866"/>
                  <a:gd name="T73" fmla="*/ 2593 h 1527"/>
                  <a:gd name="T74" fmla="*/ 560 w 866"/>
                  <a:gd name="T75" fmla="*/ 2233 h 1527"/>
                  <a:gd name="T76" fmla="*/ 501 w 866"/>
                  <a:gd name="T77" fmla="*/ 1996 h 1527"/>
                  <a:gd name="T78" fmla="*/ 173 w 866"/>
                  <a:gd name="T79" fmla="*/ 1679 h 1527"/>
                  <a:gd name="T80" fmla="*/ 31 w 866"/>
                  <a:gd name="T81" fmla="*/ 1563 h 15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6" h="1527">
                    <a:moveTo>
                      <a:pt x="2" y="638"/>
                    </a:moveTo>
                    <a:cubicBezTo>
                      <a:pt x="1" y="633"/>
                      <a:pt x="0" y="629"/>
                      <a:pt x="6" y="628"/>
                    </a:cubicBezTo>
                    <a:cubicBezTo>
                      <a:pt x="13" y="626"/>
                      <a:pt x="14" y="630"/>
                      <a:pt x="17" y="636"/>
                    </a:cubicBezTo>
                    <a:cubicBezTo>
                      <a:pt x="22" y="648"/>
                      <a:pt x="31" y="659"/>
                      <a:pt x="41" y="667"/>
                    </a:cubicBezTo>
                    <a:cubicBezTo>
                      <a:pt x="66" y="685"/>
                      <a:pt x="99" y="691"/>
                      <a:pt x="127" y="701"/>
                    </a:cubicBezTo>
                    <a:cubicBezTo>
                      <a:pt x="158" y="712"/>
                      <a:pt x="189" y="724"/>
                      <a:pt x="219" y="739"/>
                    </a:cubicBezTo>
                    <a:cubicBezTo>
                      <a:pt x="228" y="744"/>
                      <a:pt x="242" y="758"/>
                      <a:pt x="253" y="753"/>
                    </a:cubicBezTo>
                    <a:cubicBezTo>
                      <a:pt x="266" y="747"/>
                      <a:pt x="259" y="725"/>
                      <a:pt x="259" y="714"/>
                    </a:cubicBezTo>
                    <a:cubicBezTo>
                      <a:pt x="259" y="660"/>
                      <a:pt x="272" y="608"/>
                      <a:pt x="301" y="562"/>
                    </a:cubicBezTo>
                    <a:cubicBezTo>
                      <a:pt x="313" y="542"/>
                      <a:pt x="329" y="524"/>
                      <a:pt x="345" y="508"/>
                    </a:cubicBezTo>
                    <a:cubicBezTo>
                      <a:pt x="364" y="489"/>
                      <a:pt x="386" y="474"/>
                      <a:pt x="405" y="455"/>
                    </a:cubicBezTo>
                    <a:cubicBezTo>
                      <a:pt x="410" y="449"/>
                      <a:pt x="416" y="443"/>
                      <a:pt x="421" y="437"/>
                    </a:cubicBezTo>
                    <a:cubicBezTo>
                      <a:pt x="424" y="431"/>
                      <a:pt x="428" y="425"/>
                      <a:pt x="433" y="419"/>
                    </a:cubicBezTo>
                    <a:cubicBezTo>
                      <a:pt x="442" y="407"/>
                      <a:pt x="454" y="397"/>
                      <a:pt x="466" y="388"/>
                    </a:cubicBezTo>
                    <a:cubicBezTo>
                      <a:pt x="478" y="380"/>
                      <a:pt x="489" y="375"/>
                      <a:pt x="502" y="369"/>
                    </a:cubicBezTo>
                    <a:cubicBezTo>
                      <a:pt x="515" y="365"/>
                      <a:pt x="527" y="359"/>
                      <a:pt x="539" y="352"/>
                    </a:cubicBezTo>
                    <a:cubicBezTo>
                      <a:pt x="584" y="325"/>
                      <a:pt x="614" y="284"/>
                      <a:pt x="631" y="235"/>
                    </a:cubicBezTo>
                    <a:cubicBezTo>
                      <a:pt x="648" y="186"/>
                      <a:pt x="679" y="143"/>
                      <a:pt x="727" y="121"/>
                    </a:cubicBezTo>
                    <a:cubicBezTo>
                      <a:pt x="739" y="116"/>
                      <a:pt x="750" y="113"/>
                      <a:pt x="761" y="106"/>
                    </a:cubicBezTo>
                    <a:cubicBezTo>
                      <a:pt x="771" y="98"/>
                      <a:pt x="780" y="89"/>
                      <a:pt x="787" y="79"/>
                    </a:cubicBezTo>
                    <a:cubicBezTo>
                      <a:pt x="794" y="69"/>
                      <a:pt x="799" y="58"/>
                      <a:pt x="802" y="46"/>
                    </a:cubicBezTo>
                    <a:cubicBezTo>
                      <a:pt x="804" y="40"/>
                      <a:pt x="805" y="33"/>
                      <a:pt x="805" y="27"/>
                    </a:cubicBezTo>
                    <a:cubicBezTo>
                      <a:pt x="806" y="21"/>
                      <a:pt x="803" y="10"/>
                      <a:pt x="806" y="5"/>
                    </a:cubicBezTo>
                    <a:cubicBezTo>
                      <a:pt x="810" y="0"/>
                      <a:pt x="816" y="6"/>
                      <a:pt x="817" y="9"/>
                    </a:cubicBezTo>
                    <a:cubicBezTo>
                      <a:pt x="822" y="19"/>
                      <a:pt x="820" y="30"/>
                      <a:pt x="817" y="40"/>
                    </a:cubicBezTo>
                    <a:cubicBezTo>
                      <a:pt x="811" y="59"/>
                      <a:pt x="806" y="78"/>
                      <a:pt x="795" y="95"/>
                    </a:cubicBezTo>
                    <a:cubicBezTo>
                      <a:pt x="775" y="127"/>
                      <a:pt x="745" y="149"/>
                      <a:pt x="713" y="169"/>
                    </a:cubicBezTo>
                    <a:cubicBezTo>
                      <a:pt x="704" y="174"/>
                      <a:pt x="695" y="178"/>
                      <a:pt x="687" y="185"/>
                    </a:cubicBezTo>
                    <a:cubicBezTo>
                      <a:pt x="685" y="187"/>
                      <a:pt x="670" y="201"/>
                      <a:pt x="677" y="203"/>
                    </a:cubicBezTo>
                    <a:cubicBezTo>
                      <a:pt x="684" y="204"/>
                      <a:pt x="691" y="198"/>
                      <a:pt x="696" y="197"/>
                    </a:cubicBezTo>
                    <a:cubicBezTo>
                      <a:pt x="706" y="194"/>
                      <a:pt x="715" y="193"/>
                      <a:pt x="725" y="193"/>
                    </a:cubicBezTo>
                    <a:cubicBezTo>
                      <a:pt x="744" y="195"/>
                      <a:pt x="762" y="202"/>
                      <a:pt x="777" y="214"/>
                    </a:cubicBezTo>
                    <a:cubicBezTo>
                      <a:pt x="789" y="224"/>
                      <a:pt x="805" y="241"/>
                      <a:pt x="804" y="258"/>
                    </a:cubicBezTo>
                    <a:cubicBezTo>
                      <a:pt x="794" y="259"/>
                      <a:pt x="789" y="247"/>
                      <a:pt x="784" y="241"/>
                    </a:cubicBezTo>
                    <a:cubicBezTo>
                      <a:pt x="776" y="231"/>
                      <a:pt x="766" y="223"/>
                      <a:pt x="754" y="220"/>
                    </a:cubicBezTo>
                    <a:cubicBezTo>
                      <a:pt x="726" y="211"/>
                      <a:pt x="698" y="228"/>
                      <a:pt x="678" y="247"/>
                    </a:cubicBezTo>
                    <a:cubicBezTo>
                      <a:pt x="660" y="265"/>
                      <a:pt x="644" y="286"/>
                      <a:pt x="632" y="310"/>
                    </a:cubicBezTo>
                    <a:cubicBezTo>
                      <a:pt x="626" y="322"/>
                      <a:pt x="622" y="334"/>
                      <a:pt x="618" y="347"/>
                    </a:cubicBezTo>
                    <a:cubicBezTo>
                      <a:pt x="614" y="361"/>
                      <a:pt x="610" y="378"/>
                      <a:pt x="611" y="392"/>
                    </a:cubicBezTo>
                    <a:cubicBezTo>
                      <a:pt x="613" y="415"/>
                      <a:pt x="638" y="433"/>
                      <a:pt x="652" y="448"/>
                    </a:cubicBezTo>
                    <a:cubicBezTo>
                      <a:pt x="673" y="472"/>
                      <a:pt x="692" y="497"/>
                      <a:pt x="710" y="523"/>
                    </a:cubicBezTo>
                    <a:cubicBezTo>
                      <a:pt x="718" y="536"/>
                      <a:pt x="726" y="549"/>
                      <a:pt x="733" y="563"/>
                    </a:cubicBezTo>
                    <a:cubicBezTo>
                      <a:pt x="741" y="577"/>
                      <a:pt x="747" y="593"/>
                      <a:pt x="760" y="604"/>
                    </a:cubicBezTo>
                    <a:cubicBezTo>
                      <a:pt x="781" y="624"/>
                      <a:pt x="810" y="636"/>
                      <a:pt x="829" y="659"/>
                    </a:cubicBezTo>
                    <a:cubicBezTo>
                      <a:pt x="844" y="678"/>
                      <a:pt x="853" y="702"/>
                      <a:pt x="852" y="726"/>
                    </a:cubicBezTo>
                    <a:cubicBezTo>
                      <a:pt x="852" y="739"/>
                      <a:pt x="845" y="754"/>
                      <a:pt x="850" y="764"/>
                    </a:cubicBezTo>
                    <a:cubicBezTo>
                      <a:pt x="854" y="775"/>
                      <a:pt x="863" y="785"/>
                      <a:pt x="866" y="797"/>
                    </a:cubicBezTo>
                    <a:cubicBezTo>
                      <a:pt x="860" y="798"/>
                      <a:pt x="853" y="799"/>
                      <a:pt x="850" y="794"/>
                    </a:cubicBezTo>
                    <a:cubicBezTo>
                      <a:pt x="847" y="788"/>
                      <a:pt x="842" y="783"/>
                      <a:pt x="838" y="778"/>
                    </a:cubicBezTo>
                    <a:cubicBezTo>
                      <a:pt x="830" y="766"/>
                      <a:pt x="835" y="749"/>
                      <a:pt x="833" y="735"/>
                    </a:cubicBezTo>
                    <a:cubicBezTo>
                      <a:pt x="830" y="712"/>
                      <a:pt x="819" y="679"/>
                      <a:pt x="794" y="672"/>
                    </a:cubicBezTo>
                    <a:cubicBezTo>
                      <a:pt x="780" y="668"/>
                      <a:pt x="772" y="671"/>
                      <a:pt x="769" y="685"/>
                    </a:cubicBezTo>
                    <a:cubicBezTo>
                      <a:pt x="766" y="701"/>
                      <a:pt x="763" y="717"/>
                      <a:pt x="760" y="733"/>
                    </a:cubicBezTo>
                    <a:cubicBezTo>
                      <a:pt x="754" y="764"/>
                      <a:pt x="748" y="796"/>
                      <a:pt x="739" y="827"/>
                    </a:cubicBezTo>
                    <a:cubicBezTo>
                      <a:pt x="735" y="841"/>
                      <a:pt x="730" y="854"/>
                      <a:pt x="724" y="867"/>
                    </a:cubicBezTo>
                    <a:cubicBezTo>
                      <a:pt x="719" y="878"/>
                      <a:pt x="714" y="892"/>
                      <a:pt x="706" y="901"/>
                    </a:cubicBezTo>
                    <a:cubicBezTo>
                      <a:pt x="698" y="911"/>
                      <a:pt x="686" y="919"/>
                      <a:pt x="678" y="929"/>
                    </a:cubicBezTo>
                    <a:cubicBezTo>
                      <a:pt x="668" y="941"/>
                      <a:pt x="660" y="954"/>
                      <a:pt x="652" y="968"/>
                    </a:cubicBezTo>
                    <a:cubicBezTo>
                      <a:pt x="645" y="981"/>
                      <a:pt x="639" y="994"/>
                      <a:pt x="634" y="1008"/>
                    </a:cubicBezTo>
                    <a:cubicBezTo>
                      <a:pt x="631" y="1015"/>
                      <a:pt x="628" y="1022"/>
                      <a:pt x="626" y="1029"/>
                    </a:cubicBezTo>
                    <a:cubicBezTo>
                      <a:pt x="620" y="1036"/>
                      <a:pt x="614" y="1042"/>
                      <a:pt x="607" y="1047"/>
                    </a:cubicBezTo>
                    <a:cubicBezTo>
                      <a:pt x="596" y="1057"/>
                      <a:pt x="584" y="1065"/>
                      <a:pt x="571" y="1072"/>
                    </a:cubicBezTo>
                    <a:cubicBezTo>
                      <a:pt x="559" y="1079"/>
                      <a:pt x="542" y="1084"/>
                      <a:pt x="533" y="1095"/>
                    </a:cubicBezTo>
                    <a:cubicBezTo>
                      <a:pt x="521" y="1108"/>
                      <a:pt x="512" y="1123"/>
                      <a:pt x="506" y="1140"/>
                    </a:cubicBezTo>
                    <a:cubicBezTo>
                      <a:pt x="500" y="1161"/>
                      <a:pt x="500" y="1184"/>
                      <a:pt x="494" y="1205"/>
                    </a:cubicBezTo>
                    <a:cubicBezTo>
                      <a:pt x="483" y="1246"/>
                      <a:pt x="451" y="1276"/>
                      <a:pt x="439" y="1317"/>
                    </a:cubicBezTo>
                    <a:cubicBezTo>
                      <a:pt x="427" y="1355"/>
                      <a:pt x="424" y="1400"/>
                      <a:pt x="433" y="1440"/>
                    </a:cubicBezTo>
                    <a:cubicBezTo>
                      <a:pt x="438" y="1457"/>
                      <a:pt x="444" y="1473"/>
                      <a:pt x="453" y="1488"/>
                    </a:cubicBezTo>
                    <a:cubicBezTo>
                      <a:pt x="457" y="1495"/>
                      <a:pt x="461" y="1501"/>
                      <a:pt x="466" y="1507"/>
                    </a:cubicBezTo>
                    <a:cubicBezTo>
                      <a:pt x="472" y="1515"/>
                      <a:pt x="472" y="1517"/>
                      <a:pt x="472" y="1527"/>
                    </a:cubicBezTo>
                    <a:cubicBezTo>
                      <a:pt x="433" y="1502"/>
                      <a:pt x="413" y="1455"/>
                      <a:pt x="405" y="1411"/>
                    </a:cubicBezTo>
                    <a:cubicBezTo>
                      <a:pt x="396" y="1362"/>
                      <a:pt x="400" y="1308"/>
                      <a:pt x="423" y="1263"/>
                    </a:cubicBezTo>
                    <a:cubicBezTo>
                      <a:pt x="437" y="1235"/>
                      <a:pt x="451" y="1210"/>
                      <a:pt x="452" y="1178"/>
                    </a:cubicBezTo>
                    <a:cubicBezTo>
                      <a:pt x="453" y="1147"/>
                      <a:pt x="440" y="1120"/>
                      <a:pt x="424" y="1094"/>
                    </a:cubicBezTo>
                    <a:cubicBezTo>
                      <a:pt x="392" y="1044"/>
                      <a:pt x="348" y="1004"/>
                      <a:pt x="306" y="963"/>
                    </a:cubicBezTo>
                    <a:cubicBezTo>
                      <a:pt x="299" y="957"/>
                      <a:pt x="290" y="950"/>
                      <a:pt x="286" y="942"/>
                    </a:cubicBezTo>
                    <a:cubicBezTo>
                      <a:pt x="282" y="931"/>
                      <a:pt x="279" y="920"/>
                      <a:pt x="276" y="910"/>
                    </a:cubicBezTo>
                    <a:cubicBezTo>
                      <a:pt x="271" y="887"/>
                      <a:pt x="266" y="864"/>
                      <a:pt x="257" y="842"/>
                    </a:cubicBezTo>
                    <a:cubicBezTo>
                      <a:pt x="244" y="808"/>
                      <a:pt x="220" y="779"/>
                      <a:pt x="190" y="758"/>
                    </a:cubicBezTo>
                    <a:cubicBezTo>
                      <a:pt x="159" y="735"/>
                      <a:pt x="124" y="720"/>
                      <a:pt x="88" y="708"/>
                    </a:cubicBezTo>
                    <a:cubicBezTo>
                      <a:pt x="69" y="701"/>
                      <a:pt x="52" y="692"/>
                      <a:pt x="37" y="679"/>
                    </a:cubicBezTo>
                    <a:cubicBezTo>
                      <a:pt x="30" y="673"/>
                      <a:pt x="23" y="666"/>
                      <a:pt x="16" y="659"/>
                    </a:cubicBezTo>
                    <a:cubicBezTo>
                      <a:pt x="12" y="653"/>
                      <a:pt x="3" y="645"/>
                      <a:pt x="2" y="638"/>
                    </a:cubicBezTo>
                  </a:path>
                </a:pathLst>
              </a:custGeom>
              <a:solidFill>
                <a:srgbClr val="FBC047"/>
              </a:solidFill>
              <a:ln w="6350" cap="flat">
                <a:solidFill>
                  <a:srgbClr val="343434"/>
                </a:solidFill>
                <a:prstDash val="solid"/>
                <a:miter lim="800000"/>
                <a:headEnd/>
                <a:tailEnd/>
              </a:ln>
            </p:spPr>
            <p:txBody>
              <a:bodyPr/>
              <a:lstStyle/>
              <a:p>
                <a:endParaRPr lang="fr-FR"/>
              </a:p>
            </p:txBody>
          </p:sp>
          <p:sp>
            <p:nvSpPr>
              <p:cNvPr id="106" name="Freeform 165"/>
              <p:cNvSpPr>
                <a:spLocks/>
              </p:cNvSpPr>
              <p:nvPr/>
            </p:nvSpPr>
            <p:spPr bwMode="auto">
              <a:xfrm>
                <a:off x="335" y="716"/>
                <a:ext cx="1083" cy="2036"/>
              </a:xfrm>
              <a:custGeom>
                <a:avLst/>
                <a:gdLst>
                  <a:gd name="T0" fmla="*/ 13 w 866"/>
                  <a:gd name="T1" fmla="*/ 1488 h 1527"/>
                  <a:gd name="T2" fmla="*/ 80 w 866"/>
                  <a:gd name="T3" fmla="*/ 1580 h 1527"/>
                  <a:gd name="T4" fmla="*/ 429 w 866"/>
                  <a:gd name="T5" fmla="*/ 1751 h 1527"/>
                  <a:gd name="T6" fmla="*/ 506 w 866"/>
                  <a:gd name="T7" fmla="*/ 1692 h 1527"/>
                  <a:gd name="T8" fmla="*/ 674 w 866"/>
                  <a:gd name="T9" fmla="*/ 1204 h 1527"/>
                  <a:gd name="T10" fmla="*/ 823 w 866"/>
                  <a:gd name="T11" fmla="*/ 1036 h 1527"/>
                  <a:gd name="T12" fmla="*/ 912 w 866"/>
                  <a:gd name="T13" fmla="*/ 919 h 1527"/>
                  <a:gd name="T14" fmla="*/ 1054 w 866"/>
                  <a:gd name="T15" fmla="*/ 833 h 1527"/>
                  <a:gd name="T16" fmla="*/ 1422 w 866"/>
                  <a:gd name="T17" fmla="*/ 287 h 1527"/>
                  <a:gd name="T18" fmla="*/ 1539 w 866"/>
                  <a:gd name="T19" fmla="*/ 187 h 1527"/>
                  <a:gd name="T20" fmla="*/ 1574 w 866"/>
                  <a:gd name="T21" fmla="*/ 64 h 1527"/>
                  <a:gd name="T22" fmla="*/ 1598 w 866"/>
                  <a:gd name="T23" fmla="*/ 21 h 1527"/>
                  <a:gd name="T24" fmla="*/ 1554 w 866"/>
                  <a:gd name="T25" fmla="*/ 225 h 1527"/>
                  <a:gd name="T26" fmla="*/ 1343 w 866"/>
                  <a:gd name="T27" fmla="*/ 439 h 1527"/>
                  <a:gd name="T28" fmla="*/ 1361 w 866"/>
                  <a:gd name="T29" fmla="*/ 468 h 1527"/>
                  <a:gd name="T30" fmla="*/ 1521 w 866"/>
                  <a:gd name="T31" fmla="*/ 507 h 1527"/>
                  <a:gd name="T32" fmla="*/ 1533 w 866"/>
                  <a:gd name="T33" fmla="*/ 571 h 1527"/>
                  <a:gd name="T34" fmla="*/ 1326 w 866"/>
                  <a:gd name="T35" fmla="*/ 585 h 1527"/>
                  <a:gd name="T36" fmla="*/ 1209 w 866"/>
                  <a:gd name="T37" fmla="*/ 823 h 1527"/>
                  <a:gd name="T38" fmla="*/ 1274 w 866"/>
                  <a:gd name="T39" fmla="*/ 1061 h 1527"/>
                  <a:gd name="T40" fmla="*/ 1434 w 866"/>
                  <a:gd name="T41" fmla="*/ 1335 h 1527"/>
                  <a:gd name="T42" fmla="*/ 1622 w 866"/>
                  <a:gd name="T43" fmla="*/ 1563 h 1527"/>
                  <a:gd name="T44" fmla="*/ 1662 w 866"/>
                  <a:gd name="T45" fmla="*/ 1812 h 1527"/>
                  <a:gd name="T46" fmla="*/ 1662 w 866"/>
                  <a:gd name="T47" fmla="*/ 1883 h 1527"/>
                  <a:gd name="T48" fmla="*/ 1630 w 866"/>
                  <a:gd name="T49" fmla="*/ 1743 h 1527"/>
                  <a:gd name="T50" fmla="*/ 1504 w 866"/>
                  <a:gd name="T51" fmla="*/ 1623 h 1527"/>
                  <a:gd name="T52" fmla="*/ 1446 w 866"/>
                  <a:gd name="T53" fmla="*/ 1961 h 1527"/>
                  <a:gd name="T54" fmla="*/ 1381 w 866"/>
                  <a:gd name="T55" fmla="*/ 2135 h 1527"/>
                  <a:gd name="T56" fmla="*/ 1274 w 866"/>
                  <a:gd name="T57" fmla="*/ 2295 h 1527"/>
                  <a:gd name="T58" fmla="*/ 1224 w 866"/>
                  <a:gd name="T59" fmla="*/ 2439 h 1527"/>
                  <a:gd name="T60" fmla="*/ 1117 w 866"/>
                  <a:gd name="T61" fmla="*/ 2540 h 1527"/>
                  <a:gd name="T62" fmla="*/ 990 w 866"/>
                  <a:gd name="T63" fmla="*/ 2703 h 1527"/>
                  <a:gd name="T64" fmla="*/ 859 w 866"/>
                  <a:gd name="T65" fmla="*/ 3121 h 1527"/>
                  <a:gd name="T66" fmla="*/ 887 w 866"/>
                  <a:gd name="T67" fmla="*/ 3527 h 1527"/>
                  <a:gd name="T68" fmla="*/ 923 w 866"/>
                  <a:gd name="T69" fmla="*/ 3620 h 1527"/>
                  <a:gd name="T70" fmla="*/ 828 w 866"/>
                  <a:gd name="T71" fmla="*/ 2993 h 1527"/>
                  <a:gd name="T72" fmla="*/ 829 w 866"/>
                  <a:gd name="T73" fmla="*/ 2593 h 1527"/>
                  <a:gd name="T74" fmla="*/ 560 w 866"/>
                  <a:gd name="T75" fmla="*/ 2233 h 1527"/>
                  <a:gd name="T76" fmla="*/ 501 w 866"/>
                  <a:gd name="T77" fmla="*/ 1996 h 1527"/>
                  <a:gd name="T78" fmla="*/ 173 w 866"/>
                  <a:gd name="T79" fmla="*/ 1679 h 1527"/>
                  <a:gd name="T80" fmla="*/ 31 w 866"/>
                  <a:gd name="T81" fmla="*/ 1563 h 15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6" h="1527">
                    <a:moveTo>
                      <a:pt x="2" y="638"/>
                    </a:moveTo>
                    <a:cubicBezTo>
                      <a:pt x="1" y="633"/>
                      <a:pt x="0" y="629"/>
                      <a:pt x="6" y="628"/>
                    </a:cubicBezTo>
                    <a:cubicBezTo>
                      <a:pt x="13" y="626"/>
                      <a:pt x="14" y="630"/>
                      <a:pt x="17" y="636"/>
                    </a:cubicBezTo>
                    <a:cubicBezTo>
                      <a:pt x="22" y="648"/>
                      <a:pt x="31" y="659"/>
                      <a:pt x="41" y="667"/>
                    </a:cubicBezTo>
                    <a:cubicBezTo>
                      <a:pt x="66" y="685"/>
                      <a:pt x="99" y="691"/>
                      <a:pt x="127" y="701"/>
                    </a:cubicBezTo>
                    <a:cubicBezTo>
                      <a:pt x="158" y="712"/>
                      <a:pt x="189" y="724"/>
                      <a:pt x="219" y="739"/>
                    </a:cubicBezTo>
                    <a:cubicBezTo>
                      <a:pt x="228" y="744"/>
                      <a:pt x="242" y="758"/>
                      <a:pt x="253" y="753"/>
                    </a:cubicBezTo>
                    <a:cubicBezTo>
                      <a:pt x="266" y="747"/>
                      <a:pt x="259" y="725"/>
                      <a:pt x="259" y="714"/>
                    </a:cubicBezTo>
                    <a:cubicBezTo>
                      <a:pt x="259" y="660"/>
                      <a:pt x="272" y="608"/>
                      <a:pt x="301" y="562"/>
                    </a:cubicBezTo>
                    <a:cubicBezTo>
                      <a:pt x="313" y="542"/>
                      <a:pt x="329" y="524"/>
                      <a:pt x="345" y="508"/>
                    </a:cubicBezTo>
                    <a:cubicBezTo>
                      <a:pt x="364" y="489"/>
                      <a:pt x="386" y="474"/>
                      <a:pt x="405" y="455"/>
                    </a:cubicBezTo>
                    <a:cubicBezTo>
                      <a:pt x="410" y="449"/>
                      <a:pt x="416" y="443"/>
                      <a:pt x="421" y="437"/>
                    </a:cubicBezTo>
                    <a:cubicBezTo>
                      <a:pt x="424" y="431"/>
                      <a:pt x="428" y="425"/>
                      <a:pt x="433" y="419"/>
                    </a:cubicBezTo>
                    <a:cubicBezTo>
                      <a:pt x="442" y="407"/>
                      <a:pt x="454" y="397"/>
                      <a:pt x="466" y="388"/>
                    </a:cubicBezTo>
                    <a:cubicBezTo>
                      <a:pt x="478" y="380"/>
                      <a:pt x="489" y="375"/>
                      <a:pt x="502" y="369"/>
                    </a:cubicBezTo>
                    <a:cubicBezTo>
                      <a:pt x="515" y="365"/>
                      <a:pt x="527" y="359"/>
                      <a:pt x="539" y="352"/>
                    </a:cubicBezTo>
                    <a:cubicBezTo>
                      <a:pt x="584" y="325"/>
                      <a:pt x="614" y="284"/>
                      <a:pt x="631" y="235"/>
                    </a:cubicBezTo>
                    <a:cubicBezTo>
                      <a:pt x="648" y="186"/>
                      <a:pt x="679" y="143"/>
                      <a:pt x="727" y="121"/>
                    </a:cubicBezTo>
                    <a:cubicBezTo>
                      <a:pt x="739" y="116"/>
                      <a:pt x="750" y="113"/>
                      <a:pt x="761" y="106"/>
                    </a:cubicBezTo>
                    <a:cubicBezTo>
                      <a:pt x="771" y="98"/>
                      <a:pt x="780" y="89"/>
                      <a:pt x="787" y="79"/>
                    </a:cubicBezTo>
                    <a:cubicBezTo>
                      <a:pt x="794" y="69"/>
                      <a:pt x="799" y="58"/>
                      <a:pt x="802" y="46"/>
                    </a:cubicBezTo>
                    <a:cubicBezTo>
                      <a:pt x="804" y="40"/>
                      <a:pt x="805" y="33"/>
                      <a:pt x="805" y="27"/>
                    </a:cubicBezTo>
                    <a:cubicBezTo>
                      <a:pt x="806" y="21"/>
                      <a:pt x="803" y="10"/>
                      <a:pt x="806" y="5"/>
                    </a:cubicBezTo>
                    <a:cubicBezTo>
                      <a:pt x="810" y="0"/>
                      <a:pt x="816" y="6"/>
                      <a:pt x="817" y="9"/>
                    </a:cubicBezTo>
                    <a:cubicBezTo>
                      <a:pt x="822" y="19"/>
                      <a:pt x="820" y="30"/>
                      <a:pt x="817" y="40"/>
                    </a:cubicBezTo>
                    <a:cubicBezTo>
                      <a:pt x="811" y="59"/>
                      <a:pt x="806" y="78"/>
                      <a:pt x="795" y="95"/>
                    </a:cubicBezTo>
                    <a:cubicBezTo>
                      <a:pt x="775" y="127"/>
                      <a:pt x="745" y="149"/>
                      <a:pt x="713" y="169"/>
                    </a:cubicBezTo>
                    <a:cubicBezTo>
                      <a:pt x="704" y="174"/>
                      <a:pt x="695" y="178"/>
                      <a:pt x="687" y="185"/>
                    </a:cubicBezTo>
                    <a:cubicBezTo>
                      <a:pt x="685" y="187"/>
                      <a:pt x="670" y="201"/>
                      <a:pt x="677" y="203"/>
                    </a:cubicBezTo>
                    <a:cubicBezTo>
                      <a:pt x="684" y="204"/>
                      <a:pt x="691" y="198"/>
                      <a:pt x="696" y="197"/>
                    </a:cubicBezTo>
                    <a:cubicBezTo>
                      <a:pt x="706" y="194"/>
                      <a:pt x="715" y="193"/>
                      <a:pt x="725" y="193"/>
                    </a:cubicBezTo>
                    <a:cubicBezTo>
                      <a:pt x="744" y="195"/>
                      <a:pt x="762" y="202"/>
                      <a:pt x="777" y="214"/>
                    </a:cubicBezTo>
                    <a:cubicBezTo>
                      <a:pt x="789" y="224"/>
                      <a:pt x="805" y="241"/>
                      <a:pt x="804" y="258"/>
                    </a:cubicBezTo>
                    <a:cubicBezTo>
                      <a:pt x="794" y="259"/>
                      <a:pt x="789" y="247"/>
                      <a:pt x="784" y="241"/>
                    </a:cubicBezTo>
                    <a:cubicBezTo>
                      <a:pt x="776" y="231"/>
                      <a:pt x="766" y="223"/>
                      <a:pt x="754" y="220"/>
                    </a:cubicBezTo>
                    <a:cubicBezTo>
                      <a:pt x="726" y="211"/>
                      <a:pt x="698" y="228"/>
                      <a:pt x="678" y="247"/>
                    </a:cubicBezTo>
                    <a:cubicBezTo>
                      <a:pt x="660" y="265"/>
                      <a:pt x="644" y="286"/>
                      <a:pt x="632" y="310"/>
                    </a:cubicBezTo>
                    <a:cubicBezTo>
                      <a:pt x="626" y="322"/>
                      <a:pt x="622" y="334"/>
                      <a:pt x="618" y="347"/>
                    </a:cubicBezTo>
                    <a:cubicBezTo>
                      <a:pt x="614" y="361"/>
                      <a:pt x="610" y="378"/>
                      <a:pt x="611" y="392"/>
                    </a:cubicBezTo>
                    <a:cubicBezTo>
                      <a:pt x="613" y="415"/>
                      <a:pt x="638" y="433"/>
                      <a:pt x="652" y="448"/>
                    </a:cubicBezTo>
                    <a:cubicBezTo>
                      <a:pt x="673" y="472"/>
                      <a:pt x="692" y="497"/>
                      <a:pt x="710" y="523"/>
                    </a:cubicBezTo>
                    <a:cubicBezTo>
                      <a:pt x="718" y="536"/>
                      <a:pt x="726" y="549"/>
                      <a:pt x="733" y="563"/>
                    </a:cubicBezTo>
                    <a:cubicBezTo>
                      <a:pt x="741" y="577"/>
                      <a:pt x="747" y="593"/>
                      <a:pt x="760" y="604"/>
                    </a:cubicBezTo>
                    <a:cubicBezTo>
                      <a:pt x="781" y="624"/>
                      <a:pt x="810" y="636"/>
                      <a:pt x="829" y="659"/>
                    </a:cubicBezTo>
                    <a:cubicBezTo>
                      <a:pt x="844" y="678"/>
                      <a:pt x="853" y="702"/>
                      <a:pt x="852" y="726"/>
                    </a:cubicBezTo>
                    <a:cubicBezTo>
                      <a:pt x="852" y="739"/>
                      <a:pt x="845" y="754"/>
                      <a:pt x="850" y="764"/>
                    </a:cubicBezTo>
                    <a:cubicBezTo>
                      <a:pt x="854" y="775"/>
                      <a:pt x="863" y="785"/>
                      <a:pt x="866" y="797"/>
                    </a:cubicBezTo>
                    <a:cubicBezTo>
                      <a:pt x="860" y="798"/>
                      <a:pt x="853" y="799"/>
                      <a:pt x="850" y="794"/>
                    </a:cubicBezTo>
                    <a:cubicBezTo>
                      <a:pt x="847" y="788"/>
                      <a:pt x="842" y="783"/>
                      <a:pt x="838" y="778"/>
                    </a:cubicBezTo>
                    <a:cubicBezTo>
                      <a:pt x="830" y="766"/>
                      <a:pt x="835" y="749"/>
                      <a:pt x="833" y="735"/>
                    </a:cubicBezTo>
                    <a:cubicBezTo>
                      <a:pt x="830" y="712"/>
                      <a:pt x="819" y="679"/>
                      <a:pt x="794" y="672"/>
                    </a:cubicBezTo>
                    <a:cubicBezTo>
                      <a:pt x="780" y="668"/>
                      <a:pt x="772" y="671"/>
                      <a:pt x="769" y="685"/>
                    </a:cubicBezTo>
                    <a:cubicBezTo>
                      <a:pt x="766" y="701"/>
                      <a:pt x="763" y="717"/>
                      <a:pt x="760" y="733"/>
                    </a:cubicBezTo>
                    <a:cubicBezTo>
                      <a:pt x="754" y="764"/>
                      <a:pt x="748" y="796"/>
                      <a:pt x="739" y="827"/>
                    </a:cubicBezTo>
                    <a:cubicBezTo>
                      <a:pt x="735" y="841"/>
                      <a:pt x="730" y="854"/>
                      <a:pt x="724" y="867"/>
                    </a:cubicBezTo>
                    <a:cubicBezTo>
                      <a:pt x="719" y="878"/>
                      <a:pt x="714" y="892"/>
                      <a:pt x="706" y="901"/>
                    </a:cubicBezTo>
                    <a:cubicBezTo>
                      <a:pt x="698" y="911"/>
                      <a:pt x="686" y="919"/>
                      <a:pt x="678" y="929"/>
                    </a:cubicBezTo>
                    <a:cubicBezTo>
                      <a:pt x="668" y="941"/>
                      <a:pt x="660" y="954"/>
                      <a:pt x="652" y="968"/>
                    </a:cubicBezTo>
                    <a:cubicBezTo>
                      <a:pt x="645" y="981"/>
                      <a:pt x="639" y="994"/>
                      <a:pt x="634" y="1008"/>
                    </a:cubicBezTo>
                    <a:cubicBezTo>
                      <a:pt x="631" y="1015"/>
                      <a:pt x="628" y="1022"/>
                      <a:pt x="626" y="1029"/>
                    </a:cubicBezTo>
                    <a:cubicBezTo>
                      <a:pt x="620" y="1036"/>
                      <a:pt x="614" y="1042"/>
                      <a:pt x="607" y="1047"/>
                    </a:cubicBezTo>
                    <a:cubicBezTo>
                      <a:pt x="596" y="1057"/>
                      <a:pt x="584" y="1065"/>
                      <a:pt x="571" y="1072"/>
                    </a:cubicBezTo>
                    <a:cubicBezTo>
                      <a:pt x="559" y="1079"/>
                      <a:pt x="542" y="1084"/>
                      <a:pt x="533" y="1095"/>
                    </a:cubicBezTo>
                    <a:cubicBezTo>
                      <a:pt x="521" y="1108"/>
                      <a:pt x="512" y="1123"/>
                      <a:pt x="506" y="1140"/>
                    </a:cubicBezTo>
                    <a:cubicBezTo>
                      <a:pt x="500" y="1161"/>
                      <a:pt x="500" y="1184"/>
                      <a:pt x="494" y="1205"/>
                    </a:cubicBezTo>
                    <a:cubicBezTo>
                      <a:pt x="483" y="1246"/>
                      <a:pt x="451" y="1276"/>
                      <a:pt x="439" y="1317"/>
                    </a:cubicBezTo>
                    <a:cubicBezTo>
                      <a:pt x="427" y="1355"/>
                      <a:pt x="424" y="1400"/>
                      <a:pt x="433" y="1440"/>
                    </a:cubicBezTo>
                    <a:cubicBezTo>
                      <a:pt x="438" y="1457"/>
                      <a:pt x="444" y="1473"/>
                      <a:pt x="453" y="1488"/>
                    </a:cubicBezTo>
                    <a:cubicBezTo>
                      <a:pt x="457" y="1495"/>
                      <a:pt x="461" y="1501"/>
                      <a:pt x="466" y="1507"/>
                    </a:cubicBezTo>
                    <a:cubicBezTo>
                      <a:pt x="472" y="1515"/>
                      <a:pt x="472" y="1517"/>
                      <a:pt x="472" y="1527"/>
                    </a:cubicBezTo>
                    <a:cubicBezTo>
                      <a:pt x="433" y="1502"/>
                      <a:pt x="413" y="1455"/>
                      <a:pt x="405" y="1411"/>
                    </a:cubicBezTo>
                    <a:cubicBezTo>
                      <a:pt x="396" y="1362"/>
                      <a:pt x="400" y="1308"/>
                      <a:pt x="423" y="1263"/>
                    </a:cubicBezTo>
                    <a:cubicBezTo>
                      <a:pt x="437" y="1235"/>
                      <a:pt x="451" y="1210"/>
                      <a:pt x="452" y="1178"/>
                    </a:cubicBezTo>
                    <a:cubicBezTo>
                      <a:pt x="453" y="1147"/>
                      <a:pt x="440" y="1120"/>
                      <a:pt x="424" y="1094"/>
                    </a:cubicBezTo>
                    <a:cubicBezTo>
                      <a:pt x="392" y="1044"/>
                      <a:pt x="348" y="1004"/>
                      <a:pt x="306" y="963"/>
                    </a:cubicBezTo>
                    <a:cubicBezTo>
                      <a:pt x="299" y="957"/>
                      <a:pt x="290" y="950"/>
                      <a:pt x="286" y="942"/>
                    </a:cubicBezTo>
                    <a:cubicBezTo>
                      <a:pt x="282" y="931"/>
                      <a:pt x="279" y="920"/>
                      <a:pt x="276" y="910"/>
                    </a:cubicBezTo>
                    <a:cubicBezTo>
                      <a:pt x="271" y="887"/>
                      <a:pt x="266" y="864"/>
                      <a:pt x="257" y="842"/>
                    </a:cubicBezTo>
                    <a:cubicBezTo>
                      <a:pt x="244" y="808"/>
                      <a:pt x="220" y="779"/>
                      <a:pt x="190" y="758"/>
                    </a:cubicBezTo>
                    <a:cubicBezTo>
                      <a:pt x="159" y="735"/>
                      <a:pt x="124" y="720"/>
                      <a:pt x="88" y="708"/>
                    </a:cubicBezTo>
                    <a:cubicBezTo>
                      <a:pt x="69" y="701"/>
                      <a:pt x="52" y="692"/>
                      <a:pt x="37" y="679"/>
                    </a:cubicBezTo>
                    <a:cubicBezTo>
                      <a:pt x="30" y="673"/>
                      <a:pt x="23" y="666"/>
                      <a:pt x="16" y="659"/>
                    </a:cubicBezTo>
                    <a:cubicBezTo>
                      <a:pt x="12" y="653"/>
                      <a:pt x="3" y="645"/>
                      <a:pt x="2" y="638"/>
                    </a:cubicBezTo>
                  </a:path>
                </a:pathLst>
              </a:custGeom>
              <a:noFill/>
              <a:ln w="6350" cap="flat">
                <a:solidFill>
                  <a:srgbClr val="34343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sp>
            <p:nvSpPr>
              <p:cNvPr id="107" name="Freeform 166"/>
              <p:cNvSpPr>
                <a:spLocks/>
              </p:cNvSpPr>
              <p:nvPr/>
            </p:nvSpPr>
            <p:spPr bwMode="auto">
              <a:xfrm>
                <a:off x="784" y="1375"/>
                <a:ext cx="362" cy="614"/>
              </a:xfrm>
              <a:custGeom>
                <a:avLst/>
                <a:gdLst>
                  <a:gd name="T0" fmla="*/ 11 w 290"/>
                  <a:gd name="T1" fmla="*/ 738 h 461"/>
                  <a:gd name="T2" fmla="*/ 6 w 290"/>
                  <a:gd name="T3" fmla="*/ 490 h 461"/>
                  <a:gd name="T4" fmla="*/ 17 w 290"/>
                  <a:gd name="T5" fmla="*/ 373 h 461"/>
                  <a:gd name="T6" fmla="*/ 34 w 290"/>
                  <a:gd name="T7" fmla="*/ 253 h 461"/>
                  <a:gd name="T8" fmla="*/ 120 w 290"/>
                  <a:gd name="T9" fmla="*/ 69 h 461"/>
                  <a:gd name="T10" fmla="*/ 181 w 290"/>
                  <a:gd name="T11" fmla="*/ 20 h 461"/>
                  <a:gd name="T12" fmla="*/ 220 w 290"/>
                  <a:gd name="T13" fmla="*/ 1 h 461"/>
                  <a:gd name="T14" fmla="*/ 266 w 290"/>
                  <a:gd name="T15" fmla="*/ 12 h 461"/>
                  <a:gd name="T16" fmla="*/ 347 w 290"/>
                  <a:gd name="T17" fmla="*/ 55 h 461"/>
                  <a:gd name="T18" fmla="*/ 406 w 290"/>
                  <a:gd name="T19" fmla="*/ 143 h 461"/>
                  <a:gd name="T20" fmla="*/ 494 w 290"/>
                  <a:gd name="T21" fmla="*/ 337 h 461"/>
                  <a:gd name="T22" fmla="*/ 533 w 290"/>
                  <a:gd name="T23" fmla="*/ 440 h 461"/>
                  <a:gd name="T24" fmla="*/ 550 w 290"/>
                  <a:gd name="T25" fmla="*/ 470 h 461"/>
                  <a:gd name="T26" fmla="*/ 558 w 290"/>
                  <a:gd name="T27" fmla="*/ 522 h 461"/>
                  <a:gd name="T28" fmla="*/ 557 w 290"/>
                  <a:gd name="T29" fmla="*/ 742 h 461"/>
                  <a:gd name="T30" fmla="*/ 494 w 290"/>
                  <a:gd name="T31" fmla="*/ 971 h 461"/>
                  <a:gd name="T32" fmla="*/ 325 w 290"/>
                  <a:gd name="T33" fmla="*/ 1084 h 461"/>
                  <a:gd name="T34" fmla="*/ 211 w 290"/>
                  <a:gd name="T35" fmla="*/ 1070 h 461"/>
                  <a:gd name="T36" fmla="*/ 119 w 290"/>
                  <a:gd name="T37" fmla="*/ 988 h 461"/>
                  <a:gd name="T38" fmla="*/ 11 w 290"/>
                  <a:gd name="T39" fmla="*/ 738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0" h="461">
                    <a:moveTo>
                      <a:pt x="6" y="312"/>
                    </a:moveTo>
                    <a:cubicBezTo>
                      <a:pt x="0" y="277"/>
                      <a:pt x="0" y="242"/>
                      <a:pt x="3" y="207"/>
                    </a:cubicBezTo>
                    <a:cubicBezTo>
                      <a:pt x="5" y="191"/>
                      <a:pt x="7" y="174"/>
                      <a:pt x="9" y="158"/>
                    </a:cubicBezTo>
                    <a:cubicBezTo>
                      <a:pt x="11" y="140"/>
                      <a:pt x="11" y="123"/>
                      <a:pt x="18" y="107"/>
                    </a:cubicBezTo>
                    <a:cubicBezTo>
                      <a:pt x="30" y="79"/>
                      <a:pt x="40" y="50"/>
                      <a:pt x="62" y="29"/>
                    </a:cubicBezTo>
                    <a:cubicBezTo>
                      <a:pt x="71" y="20"/>
                      <a:pt x="81" y="13"/>
                      <a:pt x="93" y="8"/>
                    </a:cubicBezTo>
                    <a:cubicBezTo>
                      <a:pt x="99" y="5"/>
                      <a:pt x="106" y="3"/>
                      <a:pt x="113" y="1"/>
                    </a:cubicBezTo>
                    <a:cubicBezTo>
                      <a:pt x="121" y="0"/>
                      <a:pt x="129" y="2"/>
                      <a:pt x="137" y="5"/>
                    </a:cubicBezTo>
                    <a:cubicBezTo>
                      <a:pt x="151" y="9"/>
                      <a:pt x="169" y="13"/>
                      <a:pt x="179" y="23"/>
                    </a:cubicBezTo>
                    <a:cubicBezTo>
                      <a:pt x="190" y="35"/>
                      <a:pt x="199" y="47"/>
                      <a:pt x="208" y="60"/>
                    </a:cubicBezTo>
                    <a:cubicBezTo>
                      <a:pt x="225" y="86"/>
                      <a:pt x="240" y="114"/>
                      <a:pt x="254" y="143"/>
                    </a:cubicBezTo>
                    <a:cubicBezTo>
                      <a:pt x="261" y="157"/>
                      <a:pt x="267" y="171"/>
                      <a:pt x="274" y="186"/>
                    </a:cubicBezTo>
                    <a:cubicBezTo>
                      <a:pt x="277" y="191"/>
                      <a:pt x="279" y="195"/>
                      <a:pt x="283" y="199"/>
                    </a:cubicBezTo>
                    <a:cubicBezTo>
                      <a:pt x="287" y="205"/>
                      <a:pt x="286" y="214"/>
                      <a:pt x="287" y="221"/>
                    </a:cubicBezTo>
                    <a:cubicBezTo>
                      <a:pt x="290" y="252"/>
                      <a:pt x="290" y="283"/>
                      <a:pt x="286" y="314"/>
                    </a:cubicBezTo>
                    <a:cubicBezTo>
                      <a:pt x="282" y="347"/>
                      <a:pt x="274" y="383"/>
                      <a:pt x="254" y="411"/>
                    </a:cubicBezTo>
                    <a:cubicBezTo>
                      <a:pt x="234" y="440"/>
                      <a:pt x="201" y="454"/>
                      <a:pt x="167" y="459"/>
                    </a:cubicBezTo>
                    <a:cubicBezTo>
                      <a:pt x="146" y="461"/>
                      <a:pt x="128" y="457"/>
                      <a:pt x="108" y="453"/>
                    </a:cubicBezTo>
                    <a:cubicBezTo>
                      <a:pt x="90" y="449"/>
                      <a:pt x="73" y="431"/>
                      <a:pt x="61" y="418"/>
                    </a:cubicBezTo>
                    <a:cubicBezTo>
                      <a:pt x="32" y="389"/>
                      <a:pt x="14" y="352"/>
                      <a:pt x="6" y="312"/>
                    </a:cubicBezTo>
                  </a:path>
                </a:pathLst>
              </a:custGeom>
              <a:solidFill>
                <a:srgbClr val="EE7D2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08" name="Freeform 167"/>
              <p:cNvSpPr>
                <a:spLocks/>
              </p:cNvSpPr>
              <p:nvPr/>
            </p:nvSpPr>
            <p:spPr bwMode="auto">
              <a:xfrm>
                <a:off x="989" y="1241"/>
                <a:ext cx="244" cy="232"/>
              </a:xfrm>
              <a:custGeom>
                <a:avLst/>
                <a:gdLst>
                  <a:gd name="T0" fmla="*/ 8 w 195"/>
                  <a:gd name="T1" fmla="*/ 0 h 174"/>
                  <a:gd name="T2" fmla="*/ 133 w 195"/>
                  <a:gd name="T3" fmla="*/ 31 h 174"/>
                  <a:gd name="T4" fmla="*/ 213 w 195"/>
                  <a:gd name="T5" fmla="*/ 113 h 174"/>
                  <a:gd name="T6" fmla="*/ 382 w 195"/>
                  <a:gd name="T7" fmla="*/ 412 h 174"/>
                  <a:gd name="T8" fmla="*/ 334 w 195"/>
                  <a:gd name="T9" fmla="*/ 335 h 174"/>
                  <a:gd name="T10" fmla="*/ 274 w 195"/>
                  <a:gd name="T11" fmla="*/ 223 h 174"/>
                  <a:gd name="T12" fmla="*/ 164 w 195"/>
                  <a:gd name="T13" fmla="*/ 116 h 174"/>
                  <a:gd name="T14" fmla="*/ 0 w 195"/>
                  <a:gd name="T15" fmla="*/ 12 h 17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 h="174">
                    <a:moveTo>
                      <a:pt x="4" y="0"/>
                    </a:moveTo>
                    <a:cubicBezTo>
                      <a:pt x="21" y="0"/>
                      <a:pt x="49" y="4"/>
                      <a:pt x="68" y="13"/>
                    </a:cubicBezTo>
                    <a:cubicBezTo>
                      <a:pt x="85" y="22"/>
                      <a:pt x="96" y="35"/>
                      <a:pt x="109" y="48"/>
                    </a:cubicBezTo>
                    <a:cubicBezTo>
                      <a:pt x="144" y="83"/>
                      <a:pt x="176" y="127"/>
                      <a:pt x="195" y="174"/>
                    </a:cubicBezTo>
                    <a:cubicBezTo>
                      <a:pt x="185" y="169"/>
                      <a:pt x="176" y="151"/>
                      <a:pt x="170" y="141"/>
                    </a:cubicBezTo>
                    <a:cubicBezTo>
                      <a:pt x="159" y="126"/>
                      <a:pt x="151" y="109"/>
                      <a:pt x="140" y="94"/>
                    </a:cubicBezTo>
                    <a:cubicBezTo>
                      <a:pt x="124" y="75"/>
                      <a:pt x="106" y="59"/>
                      <a:pt x="84" y="49"/>
                    </a:cubicBezTo>
                    <a:cubicBezTo>
                      <a:pt x="55" y="37"/>
                      <a:pt x="25" y="22"/>
                      <a:pt x="0" y="5"/>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09" name="Freeform 168"/>
              <p:cNvSpPr>
                <a:spLocks/>
              </p:cNvSpPr>
              <p:nvPr/>
            </p:nvSpPr>
            <p:spPr bwMode="auto">
              <a:xfrm>
                <a:off x="659" y="1507"/>
                <a:ext cx="41" cy="277"/>
              </a:xfrm>
              <a:custGeom>
                <a:avLst/>
                <a:gdLst>
                  <a:gd name="T0" fmla="*/ 63 w 33"/>
                  <a:gd name="T1" fmla="*/ 0 h 208"/>
                  <a:gd name="T2" fmla="*/ 15 w 33"/>
                  <a:gd name="T3" fmla="*/ 226 h 208"/>
                  <a:gd name="T4" fmla="*/ 15 w 33"/>
                  <a:gd name="T5" fmla="*/ 337 h 208"/>
                  <a:gd name="T6" fmla="*/ 11 w 33"/>
                  <a:gd name="T7" fmla="*/ 408 h 208"/>
                  <a:gd name="T8" fmla="*/ 1 w 33"/>
                  <a:gd name="T9" fmla="*/ 491 h 208"/>
                  <a:gd name="T10" fmla="*/ 48 w 33"/>
                  <a:gd name="T11" fmla="*/ 204 h 208"/>
                  <a:gd name="T12" fmla="*/ 53 w 33"/>
                  <a:gd name="T13" fmla="*/ 95 h 208"/>
                  <a:gd name="T14" fmla="*/ 60 w 33"/>
                  <a:gd name="T15" fmla="*/ 12 h 2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 h="208">
                    <a:moveTo>
                      <a:pt x="33" y="0"/>
                    </a:moveTo>
                    <a:cubicBezTo>
                      <a:pt x="19" y="30"/>
                      <a:pt x="10" y="63"/>
                      <a:pt x="8" y="96"/>
                    </a:cubicBezTo>
                    <a:cubicBezTo>
                      <a:pt x="7" y="112"/>
                      <a:pt x="8" y="127"/>
                      <a:pt x="8" y="143"/>
                    </a:cubicBezTo>
                    <a:cubicBezTo>
                      <a:pt x="8" y="153"/>
                      <a:pt x="7" y="163"/>
                      <a:pt x="6" y="173"/>
                    </a:cubicBezTo>
                    <a:cubicBezTo>
                      <a:pt x="5" y="184"/>
                      <a:pt x="0" y="198"/>
                      <a:pt x="1" y="208"/>
                    </a:cubicBezTo>
                    <a:cubicBezTo>
                      <a:pt x="23" y="173"/>
                      <a:pt x="25" y="127"/>
                      <a:pt x="25" y="86"/>
                    </a:cubicBezTo>
                    <a:cubicBezTo>
                      <a:pt x="25" y="70"/>
                      <a:pt x="27" y="55"/>
                      <a:pt x="28" y="40"/>
                    </a:cubicBezTo>
                    <a:cubicBezTo>
                      <a:pt x="29" y="30"/>
                      <a:pt x="25" y="13"/>
                      <a:pt x="31" y="5"/>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0" name="Freeform 169"/>
              <p:cNvSpPr>
                <a:spLocks/>
              </p:cNvSpPr>
              <p:nvPr/>
            </p:nvSpPr>
            <p:spPr bwMode="auto">
              <a:xfrm>
                <a:off x="931" y="1728"/>
                <a:ext cx="313" cy="452"/>
              </a:xfrm>
              <a:custGeom>
                <a:avLst/>
                <a:gdLst>
                  <a:gd name="T0" fmla="*/ 0 w 250"/>
                  <a:gd name="T1" fmla="*/ 799 h 339"/>
                  <a:gd name="T2" fmla="*/ 170 w 250"/>
                  <a:gd name="T3" fmla="*/ 713 h 339"/>
                  <a:gd name="T4" fmla="*/ 294 w 250"/>
                  <a:gd name="T5" fmla="*/ 591 h 339"/>
                  <a:gd name="T6" fmla="*/ 344 w 250"/>
                  <a:gd name="T7" fmla="*/ 448 h 339"/>
                  <a:gd name="T8" fmla="*/ 447 w 250"/>
                  <a:gd name="T9" fmla="*/ 297 h 339"/>
                  <a:gd name="T10" fmla="*/ 485 w 250"/>
                  <a:gd name="T11" fmla="*/ 0 h 339"/>
                  <a:gd name="T12" fmla="*/ 408 w 250"/>
                  <a:gd name="T13" fmla="*/ 233 h 339"/>
                  <a:gd name="T14" fmla="*/ 280 w 250"/>
                  <a:gd name="T15" fmla="*/ 449 h 339"/>
                  <a:gd name="T16" fmla="*/ 148 w 250"/>
                  <a:gd name="T17" fmla="*/ 661 h 339"/>
                  <a:gd name="T18" fmla="*/ 30 w 250"/>
                  <a:gd name="T19" fmla="*/ 773 h 3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0" h="339">
                    <a:moveTo>
                      <a:pt x="0" y="337"/>
                    </a:moveTo>
                    <a:cubicBezTo>
                      <a:pt x="30" y="339"/>
                      <a:pt x="60" y="312"/>
                      <a:pt x="87" y="301"/>
                    </a:cubicBezTo>
                    <a:cubicBezTo>
                      <a:pt x="117" y="288"/>
                      <a:pt x="138" y="284"/>
                      <a:pt x="150" y="249"/>
                    </a:cubicBezTo>
                    <a:cubicBezTo>
                      <a:pt x="157" y="228"/>
                      <a:pt x="162" y="208"/>
                      <a:pt x="176" y="189"/>
                    </a:cubicBezTo>
                    <a:cubicBezTo>
                      <a:pt x="192" y="167"/>
                      <a:pt x="213" y="148"/>
                      <a:pt x="228" y="125"/>
                    </a:cubicBezTo>
                    <a:cubicBezTo>
                      <a:pt x="250" y="92"/>
                      <a:pt x="250" y="38"/>
                      <a:pt x="247" y="0"/>
                    </a:cubicBezTo>
                    <a:cubicBezTo>
                      <a:pt x="234" y="31"/>
                      <a:pt x="220" y="65"/>
                      <a:pt x="208" y="98"/>
                    </a:cubicBezTo>
                    <a:cubicBezTo>
                      <a:pt x="194" y="134"/>
                      <a:pt x="165" y="160"/>
                      <a:pt x="143" y="190"/>
                    </a:cubicBezTo>
                    <a:cubicBezTo>
                      <a:pt x="120" y="222"/>
                      <a:pt x="105" y="254"/>
                      <a:pt x="75" y="279"/>
                    </a:cubicBezTo>
                    <a:cubicBezTo>
                      <a:pt x="56" y="295"/>
                      <a:pt x="37" y="317"/>
                      <a:pt x="15" y="326"/>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1" name="Freeform 170"/>
              <p:cNvSpPr>
                <a:spLocks/>
              </p:cNvSpPr>
              <p:nvPr/>
            </p:nvSpPr>
            <p:spPr bwMode="auto">
              <a:xfrm>
                <a:off x="837" y="2211"/>
                <a:ext cx="92" cy="333"/>
              </a:xfrm>
              <a:custGeom>
                <a:avLst/>
                <a:gdLst>
                  <a:gd name="T0" fmla="*/ 100 w 73"/>
                  <a:gd name="T1" fmla="*/ 0 h 250"/>
                  <a:gd name="T2" fmla="*/ 117 w 73"/>
                  <a:gd name="T3" fmla="*/ 69 h 250"/>
                  <a:gd name="T4" fmla="*/ 117 w 73"/>
                  <a:gd name="T5" fmla="*/ 127 h 250"/>
                  <a:gd name="T6" fmla="*/ 87 w 73"/>
                  <a:gd name="T7" fmla="*/ 268 h 250"/>
                  <a:gd name="T8" fmla="*/ 42 w 73"/>
                  <a:gd name="T9" fmla="*/ 394 h 250"/>
                  <a:gd name="T10" fmla="*/ 18 w 73"/>
                  <a:gd name="T11" fmla="*/ 591 h 250"/>
                  <a:gd name="T12" fmla="*/ 72 w 73"/>
                  <a:gd name="T13" fmla="*/ 376 h 250"/>
                  <a:gd name="T14" fmla="*/ 126 w 73"/>
                  <a:gd name="T15" fmla="*/ 213 h 250"/>
                  <a:gd name="T16" fmla="*/ 100 w 73"/>
                  <a:gd name="T17" fmla="*/ 20 h 2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 h="250">
                    <a:moveTo>
                      <a:pt x="50" y="0"/>
                    </a:moveTo>
                    <a:cubicBezTo>
                      <a:pt x="49" y="9"/>
                      <a:pt x="58" y="20"/>
                      <a:pt x="59" y="29"/>
                    </a:cubicBezTo>
                    <a:cubicBezTo>
                      <a:pt x="60" y="36"/>
                      <a:pt x="60" y="45"/>
                      <a:pt x="59" y="53"/>
                    </a:cubicBezTo>
                    <a:cubicBezTo>
                      <a:pt x="58" y="74"/>
                      <a:pt x="52" y="94"/>
                      <a:pt x="44" y="113"/>
                    </a:cubicBezTo>
                    <a:cubicBezTo>
                      <a:pt x="37" y="132"/>
                      <a:pt x="27" y="148"/>
                      <a:pt x="21" y="167"/>
                    </a:cubicBezTo>
                    <a:cubicBezTo>
                      <a:pt x="11" y="196"/>
                      <a:pt x="8" y="222"/>
                      <a:pt x="9" y="250"/>
                    </a:cubicBezTo>
                    <a:cubicBezTo>
                      <a:pt x="0" y="225"/>
                      <a:pt x="26" y="183"/>
                      <a:pt x="36" y="159"/>
                    </a:cubicBezTo>
                    <a:cubicBezTo>
                      <a:pt x="45" y="136"/>
                      <a:pt x="55" y="114"/>
                      <a:pt x="63" y="90"/>
                    </a:cubicBezTo>
                    <a:cubicBezTo>
                      <a:pt x="73" y="61"/>
                      <a:pt x="73" y="31"/>
                      <a:pt x="50" y="8"/>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2" name="Freeform 171"/>
              <p:cNvSpPr>
                <a:spLocks/>
              </p:cNvSpPr>
              <p:nvPr/>
            </p:nvSpPr>
            <p:spPr bwMode="auto">
              <a:xfrm>
                <a:off x="1090" y="884"/>
                <a:ext cx="166" cy="228"/>
              </a:xfrm>
              <a:custGeom>
                <a:avLst/>
                <a:gdLst>
                  <a:gd name="T0" fmla="*/ 258 w 133"/>
                  <a:gd name="T1" fmla="*/ 0 h 171"/>
                  <a:gd name="T2" fmla="*/ 117 w 133"/>
                  <a:gd name="T3" fmla="*/ 128 h 171"/>
                  <a:gd name="T4" fmla="*/ 0 w 133"/>
                  <a:gd name="T5" fmla="*/ 405 h 171"/>
                  <a:gd name="T6" fmla="*/ 65 w 133"/>
                  <a:gd name="T7" fmla="*/ 284 h 171"/>
                  <a:gd name="T8" fmla="*/ 115 w 133"/>
                  <a:gd name="T9" fmla="*/ 176 h 171"/>
                  <a:gd name="T10" fmla="*/ 240 w 133"/>
                  <a:gd name="T11" fmla="*/ 7 h 1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 h="171">
                    <a:moveTo>
                      <a:pt x="133" y="0"/>
                    </a:moveTo>
                    <a:cubicBezTo>
                      <a:pt x="109" y="4"/>
                      <a:pt x="73" y="33"/>
                      <a:pt x="60" y="54"/>
                    </a:cubicBezTo>
                    <a:cubicBezTo>
                      <a:pt x="37" y="91"/>
                      <a:pt x="27" y="135"/>
                      <a:pt x="0" y="171"/>
                    </a:cubicBezTo>
                    <a:cubicBezTo>
                      <a:pt x="17" y="160"/>
                      <a:pt x="26" y="137"/>
                      <a:pt x="34" y="120"/>
                    </a:cubicBezTo>
                    <a:cubicBezTo>
                      <a:pt x="41" y="104"/>
                      <a:pt x="51" y="90"/>
                      <a:pt x="59" y="74"/>
                    </a:cubicBezTo>
                    <a:cubicBezTo>
                      <a:pt x="71" y="49"/>
                      <a:pt x="95" y="13"/>
                      <a:pt x="123" y="3"/>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3" name="Freeform 172"/>
              <p:cNvSpPr>
                <a:spLocks/>
              </p:cNvSpPr>
              <p:nvPr/>
            </p:nvSpPr>
            <p:spPr bwMode="auto">
              <a:xfrm>
                <a:off x="1294" y="1569"/>
                <a:ext cx="80" cy="75"/>
              </a:xfrm>
              <a:custGeom>
                <a:avLst/>
                <a:gdLst>
                  <a:gd name="T0" fmla="*/ 0 w 64"/>
                  <a:gd name="T1" fmla="*/ 63 h 56"/>
                  <a:gd name="T2" fmla="*/ 79 w 64"/>
                  <a:gd name="T3" fmla="*/ 59 h 56"/>
                  <a:gd name="T4" fmla="*/ 125 w 64"/>
                  <a:gd name="T5" fmla="*/ 134 h 56"/>
                  <a:gd name="T6" fmla="*/ 14 w 64"/>
                  <a:gd name="T7" fmla="*/ 33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56">
                    <a:moveTo>
                      <a:pt x="0" y="26"/>
                    </a:moveTo>
                    <a:cubicBezTo>
                      <a:pt x="13" y="17"/>
                      <a:pt x="26" y="18"/>
                      <a:pt x="40" y="25"/>
                    </a:cubicBezTo>
                    <a:cubicBezTo>
                      <a:pt x="54" y="31"/>
                      <a:pt x="58" y="42"/>
                      <a:pt x="64" y="56"/>
                    </a:cubicBezTo>
                    <a:cubicBezTo>
                      <a:pt x="52" y="30"/>
                      <a:pt x="43" y="0"/>
                      <a:pt x="7" y="14"/>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4" name="Freeform 173"/>
              <p:cNvSpPr>
                <a:spLocks/>
              </p:cNvSpPr>
              <p:nvPr/>
            </p:nvSpPr>
            <p:spPr bwMode="auto">
              <a:xfrm>
                <a:off x="687" y="1896"/>
                <a:ext cx="117" cy="175"/>
              </a:xfrm>
              <a:custGeom>
                <a:avLst/>
                <a:gdLst>
                  <a:gd name="T0" fmla="*/ 0 w 93"/>
                  <a:gd name="T1" fmla="*/ 0 h 131"/>
                  <a:gd name="T2" fmla="*/ 67 w 93"/>
                  <a:gd name="T3" fmla="*/ 176 h 131"/>
                  <a:gd name="T4" fmla="*/ 185 w 93"/>
                  <a:gd name="T5" fmla="*/ 313 h 131"/>
                  <a:gd name="T6" fmla="*/ 79 w 93"/>
                  <a:gd name="T7" fmla="*/ 144 h 131"/>
                  <a:gd name="T8" fmla="*/ 6 w 93"/>
                  <a:gd name="T9" fmla="*/ 15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131">
                    <a:moveTo>
                      <a:pt x="0" y="0"/>
                    </a:moveTo>
                    <a:cubicBezTo>
                      <a:pt x="12" y="26"/>
                      <a:pt x="13" y="54"/>
                      <a:pt x="33" y="74"/>
                    </a:cubicBezTo>
                    <a:cubicBezTo>
                      <a:pt x="53" y="93"/>
                      <a:pt x="72" y="113"/>
                      <a:pt x="93" y="131"/>
                    </a:cubicBezTo>
                    <a:cubicBezTo>
                      <a:pt x="74" y="113"/>
                      <a:pt x="52" y="84"/>
                      <a:pt x="40" y="61"/>
                    </a:cubicBezTo>
                    <a:cubicBezTo>
                      <a:pt x="29" y="41"/>
                      <a:pt x="22" y="17"/>
                      <a:pt x="3" y="6"/>
                    </a:cubicBezTo>
                  </a:path>
                </a:pathLst>
              </a:custGeom>
              <a:solidFill>
                <a:srgbClr val="F4A14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5" name="Freeform 174"/>
              <p:cNvSpPr>
                <a:spLocks/>
              </p:cNvSpPr>
              <p:nvPr/>
            </p:nvSpPr>
            <p:spPr bwMode="auto">
              <a:xfrm>
                <a:off x="814" y="1652"/>
                <a:ext cx="287" cy="305"/>
              </a:xfrm>
              <a:custGeom>
                <a:avLst/>
                <a:gdLst>
                  <a:gd name="T0" fmla="*/ 9 w 230"/>
                  <a:gd name="T1" fmla="*/ 121 h 229"/>
                  <a:gd name="T2" fmla="*/ 167 w 230"/>
                  <a:gd name="T3" fmla="*/ 501 h 229"/>
                  <a:gd name="T4" fmla="*/ 322 w 230"/>
                  <a:gd name="T5" fmla="*/ 511 h 229"/>
                  <a:gd name="T6" fmla="*/ 416 w 230"/>
                  <a:gd name="T7" fmla="*/ 365 h 229"/>
                  <a:gd name="T8" fmla="*/ 383 w 230"/>
                  <a:gd name="T9" fmla="*/ 205 h 229"/>
                  <a:gd name="T10" fmla="*/ 227 w 230"/>
                  <a:gd name="T11" fmla="*/ 161 h 229"/>
                  <a:gd name="T12" fmla="*/ 81 w 230"/>
                  <a:gd name="T13" fmla="*/ 33 h 229"/>
                  <a:gd name="T14" fmla="*/ 6 w 230"/>
                  <a:gd name="T15" fmla="*/ 52 h 2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0" h="229">
                    <a:moveTo>
                      <a:pt x="5" y="51"/>
                    </a:moveTo>
                    <a:cubicBezTo>
                      <a:pt x="5" y="110"/>
                      <a:pt x="29" y="181"/>
                      <a:pt x="86" y="212"/>
                    </a:cubicBezTo>
                    <a:cubicBezTo>
                      <a:pt x="107" y="223"/>
                      <a:pt x="146" y="229"/>
                      <a:pt x="166" y="216"/>
                    </a:cubicBezTo>
                    <a:cubicBezTo>
                      <a:pt x="187" y="202"/>
                      <a:pt x="206" y="179"/>
                      <a:pt x="214" y="155"/>
                    </a:cubicBezTo>
                    <a:cubicBezTo>
                      <a:pt x="223" y="127"/>
                      <a:pt x="230" y="98"/>
                      <a:pt x="197" y="87"/>
                    </a:cubicBezTo>
                    <a:cubicBezTo>
                      <a:pt x="170" y="78"/>
                      <a:pt x="143" y="80"/>
                      <a:pt x="117" y="68"/>
                    </a:cubicBezTo>
                    <a:cubicBezTo>
                      <a:pt x="88" y="55"/>
                      <a:pt x="69" y="28"/>
                      <a:pt x="42" y="14"/>
                    </a:cubicBezTo>
                    <a:cubicBezTo>
                      <a:pt x="32" y="9"/>
                      <a:pt x="0" y="0"/>
                      <a:pt x="3" y="22"/>
                    </a:cubicBezTo>
                  </a:path>
                </a:pathLst>
              </a:custGeom>
              <a:solidFill>
                <a:srgbClr val="EB6E1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6" name="Freeform 175"/>
              <p:cNvSpPr>
                <a:spLocks/>
              </p:cNvSpPr>
              <p:nvPr/>
            </p:nvSpPr>
            <p:spPr bwMode="auto">
              <a:xfrm>
                <a:off x="851" y="1408"/>
                <a:ext cx="138" cy="161"/>
              </a:xfrm>
              <a:custGeom>
                <a:avLst/>
                <a:gdLst>
                  <a:gd name="T0" fmla="*/ 0 w 110"/>
                  <a:gd name="T1" fmla="*/ 113 h 121"/>
                  <a:gd name="T2" fmla="*/ 113 w 110"/>
                  <a:gd name="T3" fmla="*/ 5 h 121"/>
                  <a:gd name="T4" fmla="*/ 210 w 110"/>
                  <a:gd name="T5" fmla="*/ 90 h 121"/>
                  <a:gd name="T6" fmla="*/ 92 w 110"/>
                  <a:gd name="T7" fmla="*/ 140 h 121"/>
                  <a:gd name="T8" fmla="*/ 8 w 110"/>
                  <a:gd name="T9" fmla="*/ 213 h 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121">
                    <a:moveTo>
                      <a:pt x="0" y="48"/>
                    </a:moveTo>
                    <a:cubicBezTo>
                      <a:pt x="6" y="26"/>
                      <a:pt x="35" y="4"/>
                      <a:pt x="57" y="2"/>
                    </a:cubicBezTo>
                    <a:cubicBezTo>
                      <a:pt x="79" y="0"/>
                      <a:pt x="110" y="12"/>
                      <a:pt x="106" y="38"/>
                    </a:cubicBezTo>
                    <a:cubicBezTo>
                      <a:pt x="78" y="46"/>
                      <a:pt x="63" y="30"/>
                      <a:pt x="46" y="59"/>
                    </a:cubicBezTo>
                    <a:cubicBezTo>
                      <a:pt x="42" y="66"/>
                      <a:pt x="13" y="121"/>
                      <a:pt x="4" y="90"/>
                    </a:cubicBezTo>
                  </a:path>
                </a:pathLst>
              </a:custGeom>
              <a:solidFill>
                <a:srgbClr val="EF873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7" name="Freeform 176"/>
              <p:cNvSpPr>
                <a:spLocks/>
              </p:cNvSpPr>
              <p:nvPr/>
            </p:nvSpPr>
            <p:spPr bwMode="auto">
              <a:xfrm>
                <a:off x="1010" y="1029"/>
                <a:ext cx="140" cy="188"/>
              </a:xfrm>
              <a:custGeom>
                <a:avLst/>
                <a:gdLst>
                  <a:gd name="T0" fmla="*/ 0 w 112"/>
                  <a:gd name="T1" fmla="*/ 335 h 141"/>
                  <a:gd name="T2" fmla="*/ 130 w 112"/>
                  <a:gd name="T3" fmla="*/ 197 h 141"/>
                  <a:gd name="T4" fmla="*/ 219 w 112"/>
                  <a:gd name="T5" fmla="*/ 0 h 141"/>
                  <a:gd name="T6" fmla="*/ 163 w 112"/>
                  <a:gd name="T7" fmla="*/ 161 h 141"/>
                  <a:gd name="T8" fmla="*/ 114 w 112"/>
                  <a:gd name="T9" fmla="*/ 277 h 141"/>
                  <a:gd name="T10" fmla="*/ 69 w 112"/>
                  <a:gd name="T11" fmla="*/ 332 h 141"/>
                  <a:gd name="T12" fmla="*/ 0 w 112"/>
                  <a:gd name="T13" fmla="*/ 332 h 1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41">
                    <a:moveTo>
                      <a:pt x="0" y="141"/>
                    </a:moveTo>
                    <a:cubicBezTo>
                      <a:pt x="24" y="128"/>
                      <a:pt x="50" y="106"/>
                      <a:pt x="66" y="83"/>
                    </a:cubicBezTo>
                    <a:cubicBezTo>
                      <a:pt x="80" y="62"/>
                      <a:pt x="110" y="24"/>
                      <a:pt x="112" y="0"/>
                    </a:cubicBezTo>
                    <a:cubicBezTo>
                      <a:pt x="108" y="22"/>
                      <a:pt x="92" y="47"/>
                      <a:pt x="83" y="68"/>
                    </a:cubicBezTo>
                    <a:cubicBezTo>
                      <a:pt x="76" y="85"/>
                      <a:pt x="67" y="101"/>
                      <a:pt x="58" y="117"/>
                    </a:cubicBezTo>
                    <a:cubicBezTo>
                      <a:pt x="51" y="128"/>
                      <a:pt x="49" y="138"/>
                      <a:pt x="35" y="140"/>
                    </a:cubicBezTo>
                    <a:cubicBezTo>
                      <a:pt x="24" y="141"/>
                      <a:pt x="13" y="136"/>
                      <a:pt x="0" y="140"/>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8" name="Freeform 177"/>
              <p:cNvSpPr>
                <a:spLocks/>
              </p:cNvSpPr>
              <p:nvPr/>
            </p:nvSpPr>
            <p:spPr bwMode="auto">
              <a:xfrm>
                <a:off x="1100" y="1336"/>
                <a:ext cx="135" cy="484"/>
              </a:xfrm>
              <a:custGeom>
                <a:avLst/>
                <a:gdLst>
                  <a:gd name="T0" fmla="*/ 23 w 108"/>
                  <a:gd name="T1" fmla="*/ 0 h 363"/>
                  <a:gd name="T2" fmla="*/ 163 w 108"/>
                  <a:gd name="T3" fmla="*/ 305 h 363"/>
                  <a:gd name="T4" fmla="*/ 201 w 108"/>
                  <a:gd name="T5" fmla="*/ 512 h 363"/>
                  <a:gd name="T6" fmla="*/ 166 w 108"/>
                  <a:gd name="T7" fmla="*/ 655 h 363"/>
                  <a:gd name="T8" fmla="*/ 64 w 108"/>
                  <a:gd name="T9" fmla="*/ 783 h 363"/>
                  <a:gd name="T10" fmla="*/ 10 w 108"/>
                  <a:gd name="T11" fmla="*/ 784 h 363"/>
                  <a:gd name="T12" fmla="*/ 108 w 108"/>
                  <a:gd name="T13" fmla="*/ 599 h 363"/>
                  <a:gd name="T14" fmla="*/ 130 w 108"/>
                  <a:gd name="T15" fmla="*/ 383 h 363"/>
                  <a:gd name="T16" fmla="*/ 64 w 108"/>
                  <a:gd name="T17" fmla="*/ 165 h 363"/>
                  <a:gd name="T18" fmla="*/ 18 w 108"/>
                  <a:gd name="T19" fmla="*/ 16 h 3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8" h="363">
                    <a:moveTo>
                      <a:pt x="11" y="0"/>
                    </a:moveTo>
                    <a:cubicBezTo>
                      <a:pt x="46" y="39"/>
                      <a:pt x="69" y="79"/>
                      <a:pt x="83" y="129"/>
                    </a:cubicBezTo>
                    <a:cubicBezTo>
                      <a:pt x="91" y="158"/>
                      <a:pt x="98" y="187"/>
                      <a:pt x="103" y="216"/>
                    </a:cubicBezTo>
                    <a:cubicBezTo>
                      <a:pt x="108" y="243"/>
                      <a:pt x="100" y="254"/>
                      <a:pt x="85" y="276"/>
                    </a:cubicBezTo>
                    <a:cubicBezTo>
                      <a:pt x="70" y="298"/>
                      <a:pt x="52" y="311"/>
                      <a:pt x="33" y="330"/>
                    </a:cubicBezTo>
                    <a:cubicBezTo>
                      <a:pt x="23" y="340"/>
                      <a:pt x="0" y="363"/>
                      <a:pt x="5" y="331"/>
                    </a:cubicBezTo>
                    <a:cubicBezTo>
                      <a:pt x="9" y="303"/>
                      <a:pt x="41" y="277"/>
                      <a:pt x="55" y="253"/>
                    </a:cubicBezTo>
                    <a:cubicBezTo>
                      <a:pt x="71" y="227"/>
                      <a:pt x="70" y="191"/>
                      <a:pt x="66" y="161"/>
                    </a:cubicBezTo>
                    <a:cubicBezTo>
                      <a:pt x="61" y="126"/>
                      <a:pt x="48" y="100"/>
                      <a:pt x="33" y="70"/>
                    </a:cubicBezTo>
                    <a:cubicBezTo>
                      <a:pt x="25" y="54"/>
                      <a:pt x="7" y="26"/>
                      <a:pt x="9" y="7"/>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19" name="Freeform 178"/>
              <p:cNvSpPr>
                <a:spLocks/>
              </p:cNvSpPr>
              <p:nvPr/>
            </p:nvSpPr>
            <p:spPr bwMode="auto">
              <a:xfrm>
                <a:off x="891" y="2176"/>
                <a:ext cx="69" cy="120"/>
              </a:xfrm>
              <a:custGeom>
                <a:avLst/>
                <a:gdLst>
                  <a:gd name="T0" fmla="*/ 0 w 55"/>
                  <a:gd name="T1" fmla="*/ 0 h 90"/>
                  <a:gd name="T2" fmla="*/ 61 w 55"/>
                  <a:gd name="T3" fmla="*/ 33 h 90"/>
                  <a:gd name="T4" fmla="*/ 94 w 55"/>
                  <a:gd name="T5" fmla="*/ 63 h 90"/>
                  <a:gd name="T6" fmla="*/ 87 w 55"/>
                  <a:gd name="T7" fmla="*/ 213 h 90"/>
                  <a:gd name="T8" fmla="*/ 63 w 55"/>
                  <a:gd name="T9" fmla="*/ 84 h 90"/>
                  <a:gd name="T10" fmla="*/ 0 w 55"/>
                  <a:gd name="T11" fmla="*/ 1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90">
                    <a:moveTo>
                      <a:pt x="0" y="0"/>
                    </a:moveTo>
                    <a:cubicBezTo>
                      <a:pt x="8" y="0"/>
                      <a:pt x="21" y="10"/>
                      <a:pt x="31" y="14"/>
                    </a:cubicBezTo>
                    <a:cubicBezTo>
                      <a:pt x="43" y="18"/>
                      <a:pt x="44" y="16"/>
                      <a:pt x="48" y="26"/>
                    </a:cubicBezTo>
                    <a:cubicBezTo>
                      <a:pt x="55" y="43"/>
                      <a:pt x="49" y="76"/>
                      <a:pt x="44" y="90"/>
                    </a:cubicBezTo>
                    <a:cubicBezTo>
                      <a:pt x="38" y="72"/>
                      <a:pt x="42" y="53"/>
                      <a:pt x="32" y="35"/>
                    </a:cubicBezTo>
                    <a:cubicBezTo>
                      <a:pt x="26" y="23"/>
                      <a:pt x="2" y="11"/>
                      <a:pt x="0" y="1"/>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0" name="Freeform 179"/>
              <p:cNvSpPr>
                <a:spLocks/>
              </p:cNvSpPr>
              <p:nvPr/>
            </p:nvSpPr>
            <p:spPr bwMode="auto">
              <a:xfrm>
                <a:off x="547" y="1695"/>
                <a:ext cx="92" cy="65"/>
              </a:xfrm>
              <a:custGeom>
                <a:avLst/>
                <a:gdLst>
                  <a:gd name="T0" fmla="*/ 18 w 73"/>
                  <a:gd name="T1" fmla="*/ 9 h 49"/>
                  <a:gd name="T2" fmla="*/ 38 w 73"/>
                  <a:gd name="T3" fmla="*/ 21 h 49"/>
                  <a:gd name="T4" fmla="*/ 86 w 73"/>
                  <a:gd name="T5" fmla="*/ 56 h 49"/>
                  <a:gd name="T6" fmla="*/ 140 w 73"/>
                  <a:gd name="T7" fmla="*/ 114 h 49"/>
                  <a:gd name="T8" fmla="*/ 115 w 73"/>
                  <a:gd name="T9" fmla="*/ 70 h 49"/>
                  <a:gd name="T10" fmla="*/ 0 w 7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3" h="49">
                    <a:moveTo>
                      <a:pt x="9" y="4"/>
                    </a:moveTo>
                    <a:cubicBezTo>
                      <a:pt x="2" y="3"/>
                      <a:pt x="17" y="8"/>
                      <a:pt x="19" y="9"/>
                    </a:cubicBezTo>
                    <a:cubicBezTo>
                      <a:pt x="28" y="12"/>
                      <a:pt x="36" y="18"/>
                      <a:pt x="43" y="24"/>
                    </a:cubicBezTo>
                    <a:cubicBezTo>
                      <a:pt x="53" y="31"/>
                      <a:pt x="60" y="42"/>
                      <a:pt x="70" y="49"/>
                    </a:cubicBezTo>
                    <a:cubicBezTo>
                      <a:pt x="73" y="36"/>
                      <a:pt x="65" y="34"/>
                      <a:pt x="57" y="30"/>
                    </a:cubicBezTo>
                    <a:cubicBezTo>
                      <a:pt x="40" y="19"/>
                      <a:pt x="14" y="9"/>
                      <a:pt x="0" y="0"/>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1" name="Freeform 180"/>
              <p:cNvSpPr>
                <a:spLocks/>
              </p:cNvSpPr>
              <p:nvPr/>
            </p:nvSpPr>
            <p:spPr bwMode="auto">
              <a:xfrm>
                <a:off x="699" y="1220"/>
                <a:ext cx="266" cy="304"/>
              </a:xfrm>
              <a:custGeom>
                <a:avLst/>
                <a:gdLst>
                  <a:gd name="T0" fmla="*/ 408 w 213"/>
                  <a:gd name="T1" fmla="*/ 0 h 228"/>
                  <a:gd name="T2" fmla="*/ 237 w 213"/>
                  <a:gd name="T3" fmla="*/ 191 h 228"/>
                  <a:gd name="T4" fmla="*/ 0 w 213"/>
                  <a:gd name="T5" fmla="*/ 540 h 228"/>
                  <a:gd name="T6" fmla="*/ 127 w 213"/>
                  <a:gd name="T7" fmla="*/ 364 h 228"/>
                  <a:gd name="T8" fmla="*/ 283 w 213"/>
                  <a:gd name="T9" fmla="*/ 212 h 228"/>
                  <a:gd name="T10" fmla="*/ 375 w 213"/>
                  <a:gd name="T11" fmla="*/ 113 h 228"/>
                  <a:gd name="T12" fmla="*/ 415 w 213"/>
                  <a:gd name="T13" fmla="*/ 21 h 2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3" h="228">
                    <a:moveTo>
                      <a:pt x="210" y="0"/>
                    </a:moveTo>
                    <a:cubicBezTo>
                      <a:pt x="167" y="11"/>
                      <a:pt x="152" y="51"/>
                      <a:pt x="122" y="80"/>
                    </a:cubicBezTo>
                    <a:cubicBezTo>
                      <a:pt x="77" y="123"/>
                      <a:pt x="13" y="161"/>
                      <a:pt x="0" y="228"/>
                    </a:cubicBezTo>
                    <a:cubicBezTo>
                      <a:pt x="24" y="207"/>
                      <a:pt x="42" y="177"/>
                      <a:pt x="66" y="154"/>
                    </a:cubicBezTo>
                    <a:cubicBezTo>
                      <a:pt x="90" y="130"/>
                      <a:pt x="117" y="108"/>
                      <a:pt x="146" y="89"/>
                    </a:cubicBezTo>
                    <a:cubicBezTo>
                      <a:pt x="166" y="77"/>
                      <a:pt x="180" y="69"/>
                      <a:pt x="192" y="48"/>
                    </a:cubicBezTo>
                    <a:cubicBezTo>
                      <a:pt x="199" y="35"/>
                      <a:pt x="204" y="20"/>
                      <a:pt x="213" y="9"/>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2" name="Freeform 181"/>
              <p:cNvSpPr>
                <a:spLocks/>
              </p:cNvSpPr>
              <p:nvPr/>
            </p:nvSpPr>
            <p:spPr bwMode="auto">
              <a:xfrm>
                <a:off x="1249" y="1517"/>
                <a:ext cx="74" cy="78"/>
              </a:xfrm>
              <a:custGeom>
                <a:avLst/>
                <a:gdLst>
                  <a:gd name="T0" fmla="*/ 29 w 59"/>
                  <a:gd name="T1" fmla="*/ 141 h 58"/>
                  <a:gd name="T2" fmla="*/ 61 w 59"/>
                  <a:gd name="T3" fmla="*/ 101 h 58"/>
                  <a:gd name="T4" fmla="*/ 117 w 59"/>
                  <a:gd name="T5" fmla="*/ 110 h 58"/>
                  <a:gd name="T6" fmla="*/ 69 w 59"/>
                  <a:gd name="T7" fmla="*/ 62 h 58"/>
                  <a:gd name="T8" fmla="*/ 8 w 59"/>
                  <a:gd name="T9" fmla="*/ 0 h 58"/>
                  <a:gd name="T10" fmla="*/ 8 w 59"/>
                  <a:gd name="T11" fmla="*/ 125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8">
                    <a:moveTo>
                      <a:pt x="14" y="58"/>
                    </a:moveTo>
                    <a:cubicBezTo>
                      <a:pt x="13" y="54"/>
                      <a:pt x="25" y="44"/>
                      <a:pt x="31" y="42"/>
                    </a:cubicBezTo>
                    <a:cubicBezTo>
                      <a:pt x="40" y="40"/>
                      <a:pt x="50" y="43"/>
                      <a:pt x="59" y="45"/>
                    </a:cubicBezTo>
                    <a:cubicBezTo>
                      <a:pt x="51" y="39"/>
                      <a:pt x="42" y="32"/>
                      <a:pt x="35" y="25"/>
                    </a:cubicBezTo>
                    <a:cubicBezTo>
                      <a:pt x="25" y="16"/>
                      <a:pt x="13" y="9"/>
                      <a:pt x="4" y="0"/>
                    </a:cubicBezTo>
                    <a:cubicBezTo>
                      <a:pt x="0" y="16"/>
                      <a:pt x="3" y="34"/>
                      <a:pt x="4" y="51"/>
                    </a:cubicBezTo>
                  </a:path>
                </a:pathLst>
              </a:custGeom>
              <a:solidFill>
                <a:srgbClr val="FFE44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3" name="Freeform 182"/>
              <p:cNvSpPr>
                <a:spLocks/>
              </p:cNvSpPr>
              <p:nvPr/>
            </p:nvSpPr>
            <p:spPr bwMode="auto">
              <a:xfrm>
                <a:off x="795" y="1280"/>
                <a:ext cx="185" cy="855"/>
              </a:xfrm>
              <a:custGeom>
                <a:avLst/>
                <a:gdLst>
                  <a:gd name="T0" fmla="*/ 289 w 148"/>
                  <a:gd name="T1" fmla="*/ 21 h 641"/>
                  <a:gd name="T2" fmla="*/ 110 w 148"/>
                  <a:gd name="T3" fmla="*/ 363 h 641"/>
                  <a:gd name="T4" fmla="*/ 56 w 148"/>
                  <a:gd name="T5" fmla="*/ 790 h 641"/>
                  <a:gd name="T6" fmla="*/ 154 w 148"/>
                  <a:gd name="T7" fmla="*/ 1206 h 641"/>
                  <a:gd name="T8" fmla="*/ 200 w 148"/>
                  <a:gd name="T9" fmla="*/ 1521 h 641"/>
                  <a:gd name="T10" fmla="*/ 138 w 148"/>
                  <a:gd name="T11" fmla="*/ 1235 h 641"/>
                  <a:gd name="T12" fmla="*/ 76 w 148"/>
                  <a:gd name="T13" fmla="*/ 939 h 641"/>
                  <a:gd name="T14" fmla="*/ 94 w 148"/>
                  <a:gd name="T15" fmla="*/ 332 h 641"/>
                  <a:gd name="T16" fmla="*/ 194 w 148"/>
                  <a:gd name="T17" fmla="*/ 143 h 641"/>
                  <a:gd name="T18" fmla="*/ 280 w 148"/>
                  <a:gd name="T19" fmla="*/ 5 h 641"/>
                  <a:gd name="T20" fmla="*/ 286 w 148"/>
                  <a:gd name="T21" fmla="*/ 37 h 6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8" h="641">
                    <a:moveTo>
                      <a:pt x="148" y="9"/>
                    </a:moveTo>
                    <a:cubicBezTo>
                      <a:pt x="134" y="62"/>
                      <a:pt x="79" y="102"/>
                      <a:pt x="56" y="153"/>
                    </a:cubicBezTo>
                    <a:cubicBezTo>
                      <a:pt x="31" y="210"/>
                      <a:pt x="18" y="271"/>
                      <a:pt x="29" y="333"/>
                    </a:cubicBezTo>
                    <a:cubicBezTo>
                      <a:pt x="40" y="392"/>
                      <a:pt x="59" y="450"/>
                      <a:pt x="78" y="508"/>
                    </a:cubicBezTo>
                    <a:cubicBezTo>
                      <a:pt x="92" y="548"/>
                      <a:pt x="110" y="599"/>
                      <a:pt x="102" y="641"/>
                    </a:cubicBezTo>
                    <a:cubicBezTo>
                      <a:pt x="95" y="601"/>
                      <a:pt x="84" y="558"/>
                      <a:pt x="70" y="520"/>
                    </a:cubicBezTo>
                    <a:cubicBezTo>
                      <a:pt x="56" y="479"/>
                      <a:pt x="51" y="438"/>
                      <a:pt x="39" y="396"/>
                    </a:cubicBezTo>
                    <a:cubicBezTo>
                      <a:pt x="13" y="310"/>
                      <a:pt x="0" y="220"/>
                      <a:pt x="48" y="140"/>
                    </a:cubicBezTo>
                    <a:cubicBezTo>
                      <a:pt x="64" y="114"/>
                      <a:pt x="87" y="89"/>
                      <a:pt x="99" y="60"/>
                    </a:cubicBezTo>
                    <a:cubicBezTo>
                      <a:pt x="108" y="38"/>
                      <a:pt x="112" y="0"/>
                      <a:pt x="143" y="2"/>
                    </a:cubicBezTo>
                    <a:cubicBezTo>
                      <a:pt x="144" y="7"/>
                      <a:pt x="146" y="11"/>
                      <a:pt x="146" y="16"/>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4" name="Oval 183"/>
              <p:cNvSpPr>
                <a:spLocks noChangeArrowheads="1"/>
              </p:cNvSpPr>
              <p:nvPr/>
            </p:nvSpPr>
            <p:spPr bwMode="auto">
              <a:xfrm>
                <a:off x="980" y="1253"/>
                <a:ext cx="25" cy="2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125" name="Oval 184"/>
              <p:cNvSpPr>
                <a:spLocks noChangeArrowheads="1"/>
              </p:cNvSpPr>
              <p:nvPr/>
            </p:nvSpPr>
            <p:spPr bwMode="auto">
              <a:xfrm>
                <a:off x="1017" y="1236"/>
                <a:ext cx="15" cy="17"/>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126" name="Oval 185"/>
              <p:cNvSpPr>
                <a:spLocks noChangeArrowheads="1"/>
              </p:cNvSpPr>
              <p:nvPr/>
            </p:nvSpPr>
            <p:spPr bwMode="auto">
              <a:xfrm>
                <a:off x="914" y="2156"/>
                <a:ext cx="17" cy="2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127" name="Oval 186"/>
              <p:cNvSpPr>
                <a:spLocks noChangeArrowheads="1"/>
              </p:cNvSpPr>
              <p:nvPr/>
            </p:nvSpPr>
            <p:spPr bwMode="auto">
              <a:xfrm>
                <a:off x="922" y="2197"/>
                <a:ext cx="9" cy="26"/>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128" name="Freeform 187"/>
              <p:cNvSpPr>
                <a:spLocks/>
              </p:cNvSpPr>
              <p:nvPr/>
            </p:nvSpPr>
            <p:spPr bwMode="auto">
              <a:xfrm>
                <a:off x="1153" y="1573"/>
                <a:ext cx="75" cy="168"/>
              </a:xfrm>
              <a:custGeom>
                <a:avLst/>
                <a:gdLst>
                  <a:gd name="T0" fmla="*/ 64 w 60"/>
                  <a:gd name="T1" fmla="*/ 0 h 126"/>
                  <a:gd name="T2" fmla="*/ 0 w 60"/>
                  <a:gd name="T3" fmla="*/ 299 h 126"/>
                  <a:gd name="T4" fmla="*/ 75 w 60"/>
                  <a:gd name="T5" fmla="*/ 33 h 126"/>
                  <a:gd name="T6" fmla="*/ 0 60000 65536"/>
                  <a:gd name="T7" fmla="*/ 0 60000 65536"/>
                  <a:gd name="T8" fmla="*/ 0 60000 65536"/>
                </a:gdLst>
                <a:ahLst/>
                <a:cxnLst>
                  <a:cxn ang="T6">
                    <a:pos x="T0" y="T1"/>
                  </a:cxn>
                  <a:cxn ang="T7">
                    <a:pos x="T2" y="T3"/>
                  </a:cxn>
                  <a:cxn ang="T8">
                    <a:pos x="T4" y="T5"/>
                  </a:cxn>
                </a:cxnLst>
                <a:rect l="0" t="0" r="r" b="b"/>
                <a:pathLst>
                  <a:path w="60" h="126">
                    <a:moveTo>
                      <a:pt x="33" y="0"/>
                    </a:moveTo>
                    <a:cubicBezTo>
                      <a:pt x="60" y="38"/>
                      <a:pt x="17" y="94"/>
                      <a:pt x="0" y="126"/>
                    </a:cubicBezTo>
                    <a:cubicBezTo>
                      <a:pt x="27" y="102"/>
                      <a:pt x="52" y="51"/>
                      <a:pt x="38" y="1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29" name="Freeform 188"/>
              <p:cNvSpPr>
                <a:spLocks/>
              </p:cNvSpPr>
              <p:nvPr/>
            </p:nvSpPr>
            <p:spPr bwMode="auto">
              <a:xfrm>
                <a:off x="682" y="1680"/>
                <a:ext cx="65" cy="271"/>
              </a:xfrm>
              <a:custGeom>
                <a:avLst/>
                <a:gdLst>
                  <a:gd name="T0" fmla="*/ 18 w 52"/>
                  <a:gd name="T1" fmla="*/ 0 h 203"/>
                  <a:gd name="T2" fmla="*/ 101 w 52"/>
                  <a:gd name="T3" fmla="*/ 483 h 203"/>
                  <a:gd name="T4" fmla="*/ 8 w 52"/>
                  <a:gd name="T5" fmla="*/ 262 h 203"/>
                  <a:gd name="T6" fmla="*/ 16 w 52"/>
                  <a:gd name="T7" fmla="*/ 28 h 2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203">
                    <a:moveTo>
                      <a:pt x="9" y="0"/>
                    </a:moveTo>
                    <a:cubicBezTo>
                      <a:pt x="7" y="70"/>
                      <a:pt x="6" y="145"/>
                      <a:pt x="52" y="203"/>
                    </a:cubicBezTo>
                    <a:cubicBezTo>
                      <a:pt x="24" y="182"/>
                      <a:pt x="7" y="143"/>
                      <a:pt x="4" y="110"/>
                    </a:cubicBezTo>
                    <a:cubicBezTo>
                      <a:pt x="1" y="81"/>
                      <a:pt x="0" y="40"/>
                      <a:pt x="8" y="12"/>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0" name="Freeform 189"/>
              <p:cNvSpPr>
                <a:spLocks/>
              </p:cNvSpPr>
              <p:nvPr/>
            </p:nvSpPr>
            <p:spPr bwMode="auto">
              <a:xfrm>
                <a:off x="1149" y="949"/>
                <a:ext cx="40" cy="59"/>
              </a:xfrm>
              <a:custGeom>
                <a:avLst/>
                <a:gdLst>
                  <a:gd name="T0" fmla="*/ 54 w 32"/>
                  <a:gd name="T1" fmla="*/ 0 h 44"/>
                  <a:gd name="T2" fmla="*/ 63 w 32"/>
                  <a:gd name="T3" fmla="*/ 99 h 44"/>
                  <a:gd name="T4" fmla="*/ 13 w 32"/>
                  <a:gd name="T5" fmla="*/ 94 h 44"/>
                  <a:gd name="T6" fmla="*/ 29 w 32"/>
                  <a:gd name="T7" fmla="*/ 28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44">
                    <a:moveTo>
                      <a:pt x="27" y="0"/>
                    </a:moveTo>
                    <a:cubicBezTo>
                      <a:pt x="26" y="10"/>
                      <a:pt x="5" y="44"/>
                      <a:pt x="32" y="41"/>
                    </a:cubicBezTo>
                    <a:cubicBezTo>
                      <a:pt x="27" y="41"/>
                      <a:pt x="10" y="43"/>
                      <a:pt x="6" y="39"/>
                    </a:cubicBezTo>
                    <a:cubicBezTo>
                      <a:pt x="0" y="32"/>
                      <a:pt x="8" y="16"/>
                      <a:pt x="14" y="12"/>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131" name="Freeform 190"/>
              <p:cNvSpPr>
                <a:spLocks/>
              </p:cNvSpPr>
              <p:nvPr/>
            </p:nvSpPr>
            <p:spPr bwMode="auto">
              <a:xfrm>
                <a:off x="845" y="2256"/>
                <a:ext cx="84" cy="284"/>
              </a:xfrm>
              <a:custGeom>
                <a:avLst/>
                <a:gdLst>
                  <a:gd name="T0" fmla="*/ 124 w 67"/>
                  <a:gd name="T1" fmla="*/ 0 h 213"/>
                  <a:gd name="T2" fmla="*/ 76 w 67"/>
                  <a:gd name="T3" fmla="*/ 276 h 213"/>
                  <a:gd name="T4" fmla="*/ 6 w 67"/>
                  <a:gd name="T5" fmla="*/ 505 h 213"/>
                  <a:gd name="T6" fmla="*/ 99 w 67"/>
                  <a:gd name="T7" fmla="*/ 215 h 213"/>
                  <a:gd name="T8" fmla="*/ 125 w 67"/>
                  <a:gd name="T9" fmla="*/ 52 h 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213">
                    <a:moveTo>
                      <a:pt x="63" y="0"/>
                    </a:moveTo>
                    <a:cubicBezTo>
                      <a:pt x="67" y="42"/>
                      <a:pt x="56" y="78"/>
                      <a:pt x="39" y="116"/>
                    </a:cubicBezTo>
                    <a:cubicBezTo>
                      <a:pt x="26" y="147"/>
                      <a:pt x="5" y="179"/>
                      <a:pt x="3" y="213"/>
                    </a:cubicBezTo>
                    <a:cubicBezTo>
                      <a:pt x="0" y="170"/>
                      <a:pt x="34" y="128"/>
                      <a:pt x="50" y="91"/>
                    </a:cubicBezTo>
                    <a:cubicBezTo>
                      <a:pt x="60" y="68"/>
                      <a:pt x="64" y="46"/>
                      <a:pt x="64" y="22"/>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grpSp>
        <p:grpSp>
          <p:nvGrpSpPr>
            <p:cNvPr id="12" name="Group 258"/>
            <p:cNvGrpSpPr>
              <a:grpSpLocks/>
            </p:cNvGrpSpPr>
            <p:nvPr/>
          </p:nvGrpSpPr>
          <p:grpSpPr bwMode="auto">
            <a:xfrm>
              <a:off x="4983558" y="3155348"/>
              <a:ext cx="306050" cy="317764"/>
              <a:chOff x="3153" y="2018"/>
              <a:chExt cx="236" cy="232"/>
            </a:xfrm>
          </p:grpSpPr>
          <p:sp>
            <p:nvSpPr>
              <p:cNvPr id="94" name="Freeform 259"/>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solidFill>
                <a:srgbClr val="F1DEE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5" name="Freeform 260"/>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solidFill>
                <a:srgbClr val="C89A9E"/>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6" name="Freeform 261"/>
              <p:cNvSpPr>
                <a:spLocks/>
              </p:cNvSpPr>
              <p:nvPr/>
            </p:nvSpPr>
            <p:spPr bwMode="auto">
              <a:xfrm>
                <a:off x="3217" y="2072"/>
                <a:ext cx="58" cy="96"/>
              </a:xfrm>
              <a:custGeom>
                <a:avLst/>
                <a:gdLst>
                  <a:gd name="T0" fmla="*/ 58 w 58"/>
                  <a:gd name="T1" fmla="*/ 0 h 96"/>
                  <a:gd name="T2" fmla="*/ 58 w 58"/>
                  <a:gd name="T3" fmla="*/ 0 h 96"/>
                  <a:gd name="T4" fmla="*/ 50 w 58"/>
                  <a:gd name="T5" fmla="*/ 0 h 96"/>
                  <a:gd name="T6" fmla="*/ 42 w 58"/>
                  <a:gd name="T7" fmla="*/ 0 h 96"/>
                  <a:gd name="T8" fmla="*/ 34 w 58"/>
                  <a:gd name="T9" fmla="*/ 4 h 96"/>
                  <a:gd name="T10" fmla="*/ 26 w 58"/>
                  <a:gd name="T11" fmla="*/ 8 h 96"/>
                  <a:gd name="T12" fmla="*/ 18 w 58"/>
                  <a:gd name="T13" fmla="*/ 12 h 96"/>
                  <a:gd name="T14" fmla="*/ 12 w 58"/>
                  <a:gd name="T15" fmla="*/ 20 h 96"/>
                  <a:gd name="T16" fmla="*/ 6 w 58"/>
                  <a:gd name="T17" fmla="*/ 28 h 96"/>
                  <a:gd name="T18" fmla="*/ 2 w 58"/>
                  <a:gd name="T19" fmla="*/ 38 h 96"/>
                  <a:gd name="T20" fmla="*/ 2 w 58"/>
                  <a:gd name="T21" fmla="*/ 38 h 96"/>
                  <a:gd name="T22" fmla="*/ 0 w 58"/>
                  <a:gd name="T23" fmla="*/ 48 h 96"/>
                  <a:gd name="T24" fmla="*/ 0 w 58"/>
                  <a:gd name="T25" fmla="*/ 58 h 96"/>
                  <a:gd name="T26" fmla="*/ 0 w 58"/>
                  <a:gd name="T27" fmla="*/ 66 h 96"/>
                  <a:gd name="T28" fmla="*/ 2 w 58"/>
                  <a:gd name="T29" fmla="*/ 74 h 96"/>
                  <a:gd name="T30" fmla="*/ 6 w 58"/>
                  <a:gd name="T31" fmla="*/ 82 h 96"/>
                  <a:gd name="T32" fmla="*/ 10 w 58"/>
                  <a:gd name="T33" fmla="*/ 88 h 96"/>
                  <a:gd name="T34" fmla="*/ 20 w 58"/>
                  <a:gd name="T35" fmla="*/ 96 h 96"/>
                  <a:gd name="T36" fmla="*/ 20 w 58"/>
                  <a:gd name="T37" fmla="*/ 96 h 96"/>
                  <a:gd name="T38" fmla="*/ 14 w 58"/>
                  <a:gd name="T39" fmla="*/ 88 h 96"/>
                  <a:gd name="T40" fmla="*/ 12 w 58"/>
                  <a:gd name="T41" fmla="*/ 80 h 96"/>
                  <a:gd name="T42" fmla="*/ 8 w 58"/>
                  <a:gd name="T43" fmla="*/ 62 h 96"/>
                  <a:gd name="T44" fmla="*/ 10 w 58"/>
                  <a:gd name="T45" fmla="*/ 46 h 96"/>
                  <a:gd name="T46" fmla="*/ 14 w 58"/>
                  <a:gd name="T47" fmla="*/ 32 h 96"/>
                  <a:gd name="T48" fmla="*/ 14 w 58"/>
                  <a:gd name="T49" fmla="*/ 32 h 96"/>
                  <a:gd name="T50" fmla="*/ 24 w 58"/>
                  <a:gd name="T51" fmla="*/ 18 h 96"/>
                  <a:gd name="T52" fmla="*/ 36 w 58"/>
                  <a:gd name="T53" fmla="*/ 8 h 96"/>
                  <a:gd name="T54" fmla="*/ 48 w 58"/>
                  <a:gd name="T55" fmla="*/ 2 h 96"/>
                  <a:gd name="T56" fmla="*/ 58 w 58"/>
                  <a:gd name="T57" fmla="*/ 0 h 96"/>
                  <a:gd name="T58" fmla="*/ 58 w 58"/>
                  <a:gd name="T59" fmla="*/ 0 h 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96">
                    <a:moveTo>
                      <a:pt x="58" y="0"/>
                    </a:moveTo>
                    <a:lnTo>
                      <a:pt x="58" y="0"/>
                    </a:lnTo>
                    <a:lnTo>
                      <a:pt x="50" y="0"/>
                    </a:lnTo>
                    <a:lnTo>
                      <a:pt x="42" y="0"/>
                    </a:lnTo>
                    <a:lnTo>
                      <a:pt x="34" y="4"/>
                    </a:lnTo>
                    <a:lnTo>
                      <a:pt x="26" y="8"/>
                    </a:lnTo>
                    <a:lnTo>
                      <a:pt x="18" y="12"/>
                    </a:lnTo>
                    <a:lnTo>
                      <a:pt x="12" y="20"/>
                    </a:lnTo>
                    <a:lnTo>
                      <a:pt x="6" y="28"/>
                    </a:lnTo>
                    <a:lnTo>
                      <a:pt x="2" y="38"/>
                    </a:lnTo>
                    <a:lnTo>
                      <a:pt x="0" y="48"/>
                    </a:lnTo>
                    <a:lnTo>
                      <a:pt x="0" y="58"/>
                    </a:lnTo>
                    <a:lnTo>
                      <a:pt x="0" y="66"/>
                    </a:lnTo>
                    <a:lnTo>
                      <a:pt x="2" y="74"/>
                    </a:lnTo>
                    <a:lnTo>
                      <a:pt x="6" y="82"/>
                    </a:lnTo>
                    <a:lnTo>
                      <a:pt x="10" y="88"/>
                    </a:lnTo>
                    <a:lnTo>
                      <a:pt x="20" y="96"/>
                    </a:lnTo>
                    <a:lnTo>
                      <a:pt x="14" y="88"/>
                    </a:lnTo>
                    <a:lnTo>
                      <a:pt x="12" y="80"/>
                    </a:lnTo>
                    <a:lnTo>
                      <a:pt x="8" y="62"/>
                    </a:lnTo>
                    <a:lnTo>
                      <a:pt x="10" y="46"/>
                    </a:lnTo>
                    <a:lnTo>
                      <a:pt x="14" y="32"/>
                    </a:lnTo>
                    <a:lnTo>
                      <a:pt x="24" y="18"/>
                    </a:lnTo>
                    <a:lnTo>
                      <a:pt x="36" y="8"/>
                    </a:lnTo>
                    <a:lnTo>
                      <a:pt x="48" y="2"/>
                    </a:lnTo>
                    <a:lnTo>
                      <a:pt x="58" y="0"/>
                    </a:lnTo>
                    <a:close/>
                  </a:path>
                </a:pathLst>
              </a:custGeom>
              <a:solidFill>
                <a:srgbClr val="E5CEC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7" name="Freeform 262"/>
              <p:cNvSpPr>
                <a:spLocks/>
              </p:cNvSpPr>
              <p:nvPr/>
            </p:nvSpPr>
            <p:spPr bwMode="auto">
              <a:xfrm>
                <a:off x="3249" y="2090"/>
                <a:ext cx="78" cy="92"/>
              </a:xfrm>
              <a:custGeom>
                <a:avLst/>
                <a:gdLst>
                  <a:gd name="T0" fmla="*/ 0 w 78"/>
                  <a:gd name="T1" fmla="*/ 90 h 92"/>
                  <a:gd name="T2" fmla="*/ 0 w 78"/>
                  <a:gd name="T3" fmla="*/ 90 h 92"/>
                  <a:gd name="T4" fmla="*/ 8 w 78"/>
                  <a:gd name="T5" fmla="*/ 92 h 92"/>
                  <a:gd name="T6" fmla="*/ 24 w 78"/>
                  <a:gd name="T7" fmla="*/ 92 h 92"/>
                  <a:gd name="T8" fmla="*/ 34 w 78"/>
                  <a:gd name="T9" fmla="*/ 90 h 92"/>
                  <a:gd name="T10" fmla="*/ 44 w 78"/>
                  <a:gd name="T11" fmla="*/ 88 h 92"/>
                  <a:gd name="T12" fmla="*/ 54 w 78"/>
                  <a:gd name="T13" fmla="*/ 82 h 92"/>
                  <a:gd name="T14" fmla="*/ 64 w 78"/>
                  <a:gd name="T15" fmla="*/ 74 h 92"/>
                  <a:gd name="T16" fmla="*/ 64 w 78"/>
                  <a:gd name="T17" fmla="*/ 74 h 92"/>
                  <a:gd name="T18" fmla="*/ 72 w 78"/>
                  <a:gd name="T19" fmla="*/ 66 h 92"/>
                  <a:gd name="T20" fmla="*/ 76 w 78"/>
                  <a:gd name="T21" fmla="*/ 54 h 92"/>
                  <a:gd name="T22" fmla="*/ 78 w 78"/>
                  <a:gd name="T23" fmla="*/ 44 h 92"/>
                  <a:gd name="T24" fmla="*/ 78 w 78"/>
                  <a:gd name="T25" fmla="*/ 32 h 92"/>
                  <a:gd name="T26" fmla="*/ 76 w 78"/>
                  <a:gd name="T27" fmla="*/ 22 h 92"/>
                  <a:gd name="T28" fmla="*/ 72 w 78"/>
                  <a:gd name="T29" fmla="*/ 12 h 92"/>
                  <a:gd name="T30" fmla="*/ 68 w 78"/>
                  <a:gd name="T31" fmla="*/ 4 h 92"/>
                  <a:gd name="T32" fmla="*/ 64 w 78"/>
                  <a:gd name="T33" fmla="*/ 0 h 92"/>
                  <a:gd name="T34" fmla="*/ 64 w 78"/>
                  <a:gd name="T35" fmla="*/ 0 h 92"/>
                  <a:gd name="T36" fmla="*/ 70 w 78"/>
                  <a:gd name="T37" fmla="*/ 14 h 92"/>
                  <a:gd name="T38" fmla="*/ 72 w 78"/>
                  <a:gd name="T39" fmla="*/ 30 h 92"/>
                  <a:gd name="T40" fmla="*/ 70 w 78"/>
                  <a:gd name="T41" fmla="*/ 38 h 92"/>
                  <a:gd name="T42" fmla="*/ 68 w 78"/>
                  <a:gd name="T43" fmla="*/ 46 h 92"/>
                  <a:gd name="T44" fmla="*/ 64 w 78"/>
                  <a:gd name="T45" fmla="*/ 54 h 92"/>
                  <a:gd name="T46" fmla="*/ 58 w 78"/>
                  <a:gd name="T47" fmla="*/ 62 h 92"/>
                  <a:gd name="T48" fmla="*/ 58 w 78"/>
                  <a:gd name="T49" fmla="*/ 62 h 92"/>
                  <a:gd name="T50" fmla="*/ 50 w 78"/>
                  <a:gd name="T51" fmla="*/ 70 h 92"/>
                  <a:gd name="T52" fmla="*/ 42 w 78"/>
                  <a:gd name="T53" fmla="*/ 78 h 92"/>
                  <a:gd name="T54" fmla="*/ 26 w 78"/>
                  <a:gd name="T55" fmla="*/ 86 h 92"/>
                  <a:gd name="T56" fmla="*/ 12 w 78"/>
                  <a:gd name="T57" fmla="*/ 90 h 92"/>
                  <a:gd name="T58" fmla="*/ 0 w 78"/>
                  <a:gd name="T59" fmla="*/ 90 h 92"/>
                  <a:gd name="T60" fmla="*/ 0 w 78"/>
                  <a:gd name="T61" fmla="*/ 90 h 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92">
                    <a:moveTo>
                      <a:pt x="0" y="90"/>
                    </a:moveTo>
                    <a:lnTo>
                      <a:pt x="0" y="90"/>
                    </a:lnTo>
                    <a:lnTo>
                      <a:pt x="8" y="92"/>
                    </a:lnTo>
                    <a:lnTo>
                      <a:pt x="24" y="92"/>
                    </a:lnTo>
                    <a:lnTo>
                      <a:pt x="34" y="90"/>
                    </a:lnTo>
                    <a:lnTo>
                      <a:pt x="44" y="88"/>
                    </a:lnTo>
                    <a:lnTo>
                      <a:pt x="54" y="82"/>
                    </a:lnTo>
                    <a:lnTo>
                      <a:pt x="64" y="74"/>
                    </a:lnTo>
                    <a:lnTo>
                      <a:pt x="72" y="66"/>
                    </a:lnTo>
                    <a:lnTo>
                      <a:pt x="76" y="54"/>
                    </a:lnTo>
                    <a:lnTo>
                      <a:pt x="78" y="44"/>
                    </a:lnTo>
                    <a:lnTo>
                      <a:pt x="78" y="32"/>
                    </a:lnTo>
                    <a:lnTo>
                      <a:pt x="76" y="22"/>
                    </a:lnTo>
                    <a:lnTo>
                      <a:pt x="72" y="12"/>
                    </a:lnTo>
                    <a:lnTo>
                      <a:pt x="68" y="4"/>
                    </a:lnTo>
                    <a:lnTo>
                      <a:pt x="64" y="0"/>
                    </a:lnTo>
                    <a:lnTo>
                      <a:pt x="70" y="14"/>
                    </a:lnTo>
                    <a:lnTo>
                      <a:pt x="72" y="30"/>
                    </a:lnTo>
                    <a:lnTo>
                      <a:pt x="70" y="38"/>
                    </a:lnTo>
                    <a:lnTo>
                      <a:pt x="68" y="46"/>
                    </a:lnTo>
                    <a:lnTo>
                      <a:pt x="64" y="54"/>
                    </a:lnTo>
                    <a:lnTo>
                      <a:pt x="58" y="62"/>
                    </a:lnTo>
                    <a:lnTo>
                      <a:pt x="50" y="70"/>
                    </a:lnTo>
                    <a:lnTo>
                      <a:pt x="42" y="78"/>
                    </a:lnTo>
                    <a:lnTo>
                      <a:pt x="26" y="86"/>
                    </a:lnTo>
                    <a:lnTo>
                      <a:pt x="12" y="90"/>
                    </a:lnTo>
                    <a:lnTo>
                      <a:pt x="0" y="90"/>
                    </a:lnTo>
                    <a:close/>
                  </a:path>
                </a:pathLst>
              </a:custGeom>
              <a:solidFill>
                <a:srgbClr val="A75F6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8" name="Freeform 263"/>
              <p:cNvSpPr>
                <a:spLocks/>
              </p:cNvSpPr>
              <p:nvPr/>
            </p:nvSpPr>
            <p:spPr bwMode="auto">
              <a:xfrm>
                <a:off x="3219" y="2026"/>
                <a:ext cx="162" cy="214"/>
              </a:xfrm>
              <a:custGeom>
                <a:avLst/>
                <a:gdLst>
                  <a:gd name="T0" fmla="*/ 0 w 162"/>
                  <a:gd name="T1" fmla="*/ 204 h 214"/>
                  <a:gd name="T2" fmla="*/ 0 w 162"/>
                  <a:gd name="T3" fmla="*/ 204 h 214"/>
                  <a:gd name="T4" fmla="*/ 12 w 162"/>
                  <a:gd name="T5" fmla="*/ 208 h 214"/>
                  <a:gd name="T6" fmla="*/ 28 w 162"/>
                  <a:gd name="T7" fmla="*/ 212 h 214"/>
                  <a:gd name="T8" fmla="*/ 44 w 162"/>
                  <a:gd name="T9" fmla="*/ 214 h 214"/>
                  <a:gd name="T10" fmla="*/ 62 w 162"/>
                  <a:gd name="T11" fmla="*/ 214 h 214"/>
                  <a:gd name="T12" fmla="*/ 80 w 162"/>
                  <a:gd name="T13" fmla="*/ 212 h 214"/>
                  <a:gd name="T14" fmla="*/ 98 w 162"/>
                  <a:gd name="T15" fmla="*/ 208 h 214"/>
                  <a:gd name="T16" fmla="*/ 114 w 162"/>
                  <a:gd name="T17" fmla="*/ 202 h 214"/>
                  <a:gd name="T18" fmla="*/ 126 w 162"/>
                  <a:gd name="T19" fmla="*/ 194 h 214"/>
                  <a:gd name="T20" fmla="*/ 126 w 162"/>
                  <a:gd name="T21" fmla="*/ 194 h 214"/>
                  <a:gd name="T22" fmla="*/ 138 w 162"/>
                  <a:gd name="T23" fmla="*/ 182 h 214"/>
                  <a:gd name="T24" fmla="*/ 146 w 162"/>
                  <a:gd name="T25" fmla="*/ 170 h 214"/>
                  <a:gd name="T26" fmla="*/ 152 w 162"/>
                  <a:gd name="T27" fmla="*/ 158 h 214"/>
                  <a:gd name="T28" fmla="*/ 156 w 162"/>
                  <a:gd name="T29" fmla="*/ 146 h 214"/>
                  <a:gd name="T30" fmla="*/ 160 w 162"/>
                  <a:gd name="T31" fmla="*/ 122 h 214"/>
                  <a:gd name="T32" fmla="*/ 162 w 162"/>
                  <a:gd name="T33" fmla="*/ 102 h 214"/>
                  <a:gd name="T34" fmla="*/ 162 w 162"/>
                  <a:gd name="T35" fmla="*/ 102 h 214"/>
                  <a:gd name="T36" fmla="*/ 162 w 162"/>
                  <a:gd name="T37" fmla="*/ 92 h 214"/>
                  <a:gd name="T38" fmla="*/ 160 w 162"/>
                  <a:gd name="T39" fmla="*/ 80 h 214"/>
                  <a:gd name="T40" fmla="*/ 158 w 162"/>
                  <a:gd name="T41" fmla="*/ 66 h 214"/>
                  <a:gd name="T42" fmla="*/ 150 w 162"/>
                  <a:gd name="T43" fmla="*/ 50 h 214"/>
                  <a:gd name="T44" fmla="*/ 140 w 162"/>
                  <a:gd name="T45" fmla="*/ 36 h 214"/>
                  <a:gd name="T46" fmla="*/ 128 w 162"/>
                  <a:gd name="T47" fmla="*/ 22 h 214"/>
                  <a:gd name="T48" fmla="*/ 118 w 162"/>
                  <a:gd name="T49" fmla="*/ 14 h 214"/>
                  <a:gd name="T50" fmla="*/ 110 w 162"/>
                  <a:gd name="T51" fmla="*/ 10 h 214"/>
                  <a:gd name="T52" fmla="*/ 98 w 162"/>
                  <a:gd name="T53" fmla="*/ 4 h 214"/>
                  <a:gd name="T54" fmla="*/ 86 w 162"/>
                  <a:gd name="T55" fmla="*/ 0 h 214"/>
                  <a:gd name="T56" fmla="*/ 86 w 162"/>
                  <a:gd name="T57" fmla="*/ 0 h 214"/>
                  <a:gd name="T58" fmla="*/ 96 w 162"/>
                  <a:gd name="T59" fmla="*/ 6 h 214"/>
                  <a:gd name="T60" fmla="*/ 108 w 162"/>
                  <a:gd name="T61" fmla="*/ 14 h 214"/>
                  <a:gd name="T62" fmla="*/ 120 w 162"/>
                  <a:gd name="T63" fmla="*/ 26 h 214"/>
                  <a:gd name="T64" fmla="*/ 130 w 162"/>
                  <a:gd name="T65" fmla="*/ 42 h 214"/>
                  <a:gd name="T66" fmla="*/ 140 w 162"/>
                  <a:gd name="T67" fmla="*/ 60 h 214"/>
                  <a:gd name="T68" fmla="*/ 142 w 162"/>
                  <a:gd name="T69" fmla="*/ 72 h 214"/>
                  <a:gd name="T70" fmla="*/ 144 w 162"/>
                  <a:gd name="T71" fmla="*/ 82 h 214"/>
                  <a:gd name="T72" fmla="*/ 146 w 162"/>
                  <a:gd name="T73" fmla="*/ 96 h 214"/>
                  <a:gd name="T74" fmla="*/ 144 w 162"/>
                  <a:gd name="T75" fmla="*/ 108 h 214"/>
                  <a:gd name="T76" fmla="*/ 142 w 162"/>
                  <a:gd name="T77" fmla="*/ 124 h 214"/>
                  <a:gd name="T78" fmla="*/ 138 w 162"/>
                  <a:gd name="T79" fmla="*/ 138 h 214"/>
                  <a:gd name="T80" fmla="*/ 138 w 162"/>
                  <a:gd name="T81" fmla="*/ 138 h 214"/>
                  <a:gd name="T82" fmla="*/ 134 w 162"/>
                  <a:gd name="T83" fmla="*/ 154 h 214"/>
                  <a:gd name="T84" fmla="*/ 128 w 162"/>
                  <a:gd name="T85" fmla="*/ 166 h 214"/>
                  <a:gd name="T86" fmla="*/ 120 w 162"/>
                  <a:gd name="T87" fmla="*/ 178 h 214"/>
                  <a:gd name="T88" fmla="*/ 110 w 162"/>
                  <a:gd name="T89" fmla="*/ 186 h 214"/>
                  <a:gd name="T90" fmla="*/ 100 w 162"/>
                  <a:gd name="T91" fmla="*/ 194 h 214"/>
                  <a:gd name="T92" fmla="*/ 90 w 162"/>
                  <a:gd name="T93" fmla="*/ 198 h 214"/>
                  <a:gd name="T94" fmla="*/ 80 w 162"/>
                  <a:gd name="T95" fmla="*/ 204 h 214"/>
                  <a:gd name="T96" fmla="*/ 70 w 162"/>
                  <a:gd name="T97" fmla="*/ 206 h 214"/>
                  <a:gd name="T98" fmla="*/ 48 w 162"/>
                  <a:gd name="T99" fmla="*/ 208 h 214"/>
                  <a:gd name="T100" fmla="*/ 28 w 162"/>
                  <a:gd name="T101" fmla="*/ 208 h 214"/>
                  <a:gd name="T102" fmla="*/ 12 w 162"/>
                  <a:gd name="T103" fmla="*/ 208 h 214"/>
                  <a:gd name="T104" fmla="*/ 0 w 162"/>
                  <a:gd name="T105" fmla="*/ 204 h 214"/>
                  <a:gd name="T106" fmla="*/ 0 w 162"/>
                  <a:gd name="T107" fmla="*/ 204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2" h="214">
                    <a:moveTo>
                      <a:pt x="0" y="204"/>
                    </a:moveTo>
                    <a:lnTo>
                      <a:pt x="0" y="204"/>
                    </a:lnTo>
                    <a:lnTo>
                      <a:pt x="12" y="208"/>
                    </a:lnTo>
                    <a:lnTo>
                      <a:pt x="28" y="212"/>
                    </a:lnTo>
                    <a:lnTo>
                      <a:pt x="44" y="214"/>
                    </a:lnTo>
                    <a:lnTo>
                      <a:pt x="62" y="214"/>
                    </a:lnTo>
                    <a:lnTo>
                      <a:pt x="80" y="212"/>
                    </a:lnTo>
                    <a:lnTo>
                      <a:pt x="98" y="208"/>
                    </a:lnTo>
                    <a:lnTo>
                      <a:pt x="114" y="202"/>
                    </a:lnTo>
                    <a:lnTo>
                      <a:pt x="126" y="194"/>
                    </a:lnTo>
                    <a:lnTo>
                      <a:pt x="138" y="182"/>
                    </a:lnTo>
                    <a:lnTo>
                      <a:pt x="146" y="170"/>
                    </a:lnTo>
                    <a:lnTo>
                      <a:pt x="152" y="158"/>
                    </a:lnTo>
                    <a:lnTo>
                      <a:pt x="156" y="146"/>
                    </a:lnTo>
                    <a:lnTo>
                      <a:pt x="160" y="122"/>
                    </a:lnTo>
                    <a:lnTo>
                      <a:pt x="162" y="102"/>
                    </a:lnTo>
                    <a:lnTo>
                      <a:pt x="162" y="92"/>
                    </a:lnTo>
                    <a:lnTo>
                      <a:pt x="160" y="80"/>
                    </a:lnTo>
                    <a:lnTo>
                      <a:pt x="158" y="66"/>
                    </a:lnTo>
                    <a:lnTo>
                      <a:pt x="150" y="50"/>
                    </a:lnTo>
                    <a:lnTo>
                      <a:pt x="140" y="36"/>
                    </a:lnTo>
                    <a:lnTo>
                      <a:pt x="128" y="22"/>
                    </a:lnTo>
                    <a:lnTo>
                      <a:pt x="118" y="14"/>
                    </a:lnTo>
                    <a:lnTo>
                      <a:pt x="110" y="10"/>
                    </a:lnTo>
                    <a:lnTo>
                      <a:pt x="98" y="4"/>
                    </a:lnTo>
                    <a:lnTo>
                      <a:pt x="86" y="0"/>
                    </a:lnTo>
                    <a:lnTo>
                      <a:pt x="96" y="6"/>
                    </a:lnTo>
                    <a:lnTo>
                      <a:pt x="108" y="14"/>
                    </a:lnTo>
                    <a:lnTo>
                      <a:pt x="120" y="26"/>
                    </a:lnTo>
                    <a:lnTo>
                      <a:pt x="130" y="42"/>
                    </a:lnTo>
                    <a:lnTo>
                      <a:pt x="140" y="60"/>
                    </a:lnTo>
                    <a:lnTo>
                      <a:pt x="142" y="72"/>
                    </a:lnTo>
                    <a:lnTo>
                      <a:pt x="144" y="82"/>
                    </a:lnTo>
                    <a:lnTo>
                      <a:pt x="146" y="96"/>
                    </a:lnTo>
                    <a:lnTo>
                      <a:pt x="144" y="108"/>
                    </a:lnTo>
                    <a:lnTo>
                      <a:pt x="142" y="124"/>
                    </a:lnTo>
                    <a:lnTo>
                      <a:pt x="138" y="138"/>
                    </a:lnTo>
                    <a:lnTo>
                      <a:pt x="134" y="154"/>
                    </a:lnTo>
                    <a:lnTo>
                      <a:pt x="128" y="166"/>
                    </a:lnTo>
                    <a:lnTo>
                      <a:pt x="120" y="178"/>
                    </a:lnTo>
                    <a:lnTo>
                      <a:pt x="110" y="186"/>
                    </a:lnTo>
                    <a:lnTo>
                      <a:pt x="100" y="194"/>
                    </a:lnTo>
                    <a:lnTo>
                      <a:pt x="90" y="198"/>
                    </a:lnTo>
                    <a:lnTo>
                      <a:pt x="80" y="204"/>
                    </a:lnTo>
                    <a:lnTo>
                      <a:pt x="70" y="206"/>
                    </a:lnTo>
                    <a:lnTo>
                      <a:pt x="48" y="208"/>
                    </a:lnTo>
                    <a:lnTo>
                      <a:pt x="28" y="208"/>
                    </a:lnTo>
                    <a:lnTo>
                      <a:pt x="12" y="208"/>
                    </a:lnTo>
                    <a:lnTo>
                      <a:pt x="0" y="204"/>
                    </a:lnTo>
                    <a:close/>
                  </a:path>
                </a:pathLst>
              </a:custGeom>
              <a:solidFill>
                <a:srgbClr val="E3B8C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9" name="Freeform 264"/>
              <p:cNvSpPr>
                <a:spLocks/>
              </p:cNvSpPr>
              <p:nvPr/>
            </p:nvSpPr>
            <p:spPr bwMode="auto">
              <a:xfrm>
                <a:off x="3163" y="2032"/>
                <a:ext cx="70" cy="192"/>
              </a:xfrm>
              <a:custGeom>
                <a:avLst/>
                <a:gdLst>
                  <a:gd name="T0" fmla="*/ 70 w 70"/>
                  <a:gd name="T1" fmla="*/ 0 h 192"/>
                  <a:gd name="T2" fmla="*/ 70 w 70"/>
                  <a:gd name="T3" fmla="*/ 0 h 192"/>
                  <a:gd name="T4" fmla="*/ 60 w 70"/>
                  <a:gd name="T5" fmla="*/ 4 h 192"/>
                  <a:gd name="T6" fmla="*/ 50 w 70"/>
                  <a:gd name="T7" fmla="*/ 10 h 192"/>
                  <a:gd name="T8" fmla="*/ 40 w 70"/>
                  <a:gd name="T9" fmla="*/ 16 h 192"/>
                  <a:gd name="T10" fmla="*/ 30 w 70"/>
                  <a:gd name="T11" fmla="*/ 26 h 192"/>
                  <a:gd name="T12" fmla="*/ 22 w 70"/>
                  <a:gd name="T13" fmla="*/ 36 h 192"/>
                  <a:gd name="T14" fmla="*/ 14 w 70"/>
                  <a:gd name="T15" fmla="*/ 48 h 192"/>
                  <a:gd name="T16" fmla="*/ 8 w 70"/>
                  <a:gd name="T17" fmla="*/ 62 h 192"/>
                  <a:gd name="T18" fmla="*/ 4 w 70"/>
                  <a:gd name="T19" fmla="*/ 76 h 192"/>
                  <a:gd name="T20" fmla="*/ 4 w 70"/>
                  <a:gd name="T21" fmla="*/ 76 h 192"/>
                  <a:gd name="T22" fmla="*/ 0 w 70"/>
                  <a:gd name="T23" fmla="*/ 90 h 192"/>
                  <a:gd name="T24" fmla="*/ 0 w 70"/>
                  <a:gd name="T25" fmla="*/ 106 h 192"/>
                  <a:gd name="T26" fmla="*/ 2 w 70"/>
                  <a:gd name="T27" fmla="*/ 122 h 192"/>
                  <a:gd name="T28" fmla="*/ 4 w 70"/>
                  <a:gd name="T29" fmla="*/ 138 h 192"/>
                  <a:gd name="T30" fmla="*/ 10 w 70"/>
                  <a:gd name="T31" fmla="*/ 154 h 192"/>
                  <a:gd name="T32" fmla="*/ 18 w 70"/>
                  <a:gd name="T33" fmla="*/ 168 h 192"/>
                  <a:gd name="T34" fmla="*/ 30 w 70"/>
                  <a:gd name="T35" fmla="*/ 182 h 192"/>
                  <a:gd name="T36" fmla="*/ 44 w 70"/>
                  <a:gd name="T37" fmla="*/ 192 h 192"/>
                  <a:gd name="T38" fmla="*/ 44 w 70"/>
                  <a:gd name="T39" fmla="*/ 192 h 192"/>
                  <a:gd name="T40" fmla="*/ 36 w 70"/>
                  <a:gd name="T41" fmla="*/ 182 h 192"/>
                  <a:gd name="T42" fmla="*/ 28 w 70"/>
                  <a:gd name="T43" fmla="*/ 170 h 192"/>
                  <a:gd name="T44" fmla="*/ 22 w 70"/>
                  <a:gd name="T45" fmla="*/ 156 h 192"/>
                  <a:gd name="T46" fmla="*/ 16 w 70"/>
                  <a:gd name="T47" fmla="*/ 140 h 192"/>
                  <a:gd name="T48" fmla="*/ 12 w 70"/>
                  <a:gd name="T49" fmla="*/ 124 h 192"/>
                  <a:gd name="T50" fmla="*/ 12 w 70"/>
                  <a:gd name="T51" fmla="*/ 108 h 192"/>
                  <a:gd name="T52" fmla="*/ 12 w 70"/>
                  <a:gd name="T53" fmla="*/ 92 h 192"/>
                  <a:gd name="T54" fmla="*/ 16 w 70"/>
                  <a:gd name="T55" fmla="*/ 76 h 192"/>
                  <a:gd name="T56" fmla="*/ 16 w 70"/>
                  <a:gd name="T57" fmla="*/ 76 h 192"/>
                  <a:gd name="T58" fmla="*/ 26 w 70"/>
                  <a:gd name="T59" fmla="*/ 50 h 192"/>
                  <a:gd name="T60" fmla="*/ 40 w 70"/>
                  <a:gd name="T61" fmla="*/ 28 h 192"/>
                  <a:gd name="T62" fmla="*/ 54 w 70"/>
                  <a:gd name="T63" fmla="*/ 12 h 192"/>
                  <a:gd name="T64" fmla="*/ 70 w 70"/>
                  <a:gd name="T65" fmla="*/ 0 h 192"/>
                  <a:gd name="T66" fmla="*/ 70 w 70"/>
                  <a:gd name="T67" fmla="*/ 0 h 1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0" h="192">
                    <a:moveTo>
                      <a:pt x="70" y="0"/>
                    </a:moveTo>
                    <a:lnTo>
                      <a:pt x="70" y="0"/>
                    </a:lnTo>
                    <a:lnTo>
                      <a:pt x="60" y="4"/>
                    </a:lnTo>
                    <a:lnTo>
                      <a:pt x="50" y="10"/>
                    </a:lnTo>
                    <a:lnTo>
                      <a:pt x="40" y="16"/>
                    </a:lnTo>
                    <a:lnTo>
                      <a:pt x="30" y="26"/>
                    </a:lnTo>
                    <a:lnTo>
                      <a:pt x="22" y="36"/>
                    </a:lnTo>
                    <a:lnTo>
                      <a:pt x="14" y="48"/>
                    </a:lnTo>
                    <a:lnTo>
                      <a:pt x="8" y="62"/>
                    </a:lnTo>
                    <a:lnTo>
                      <a:pt x="4" y="76"/>
                    </a:lnTo>
                    <a:lnTo>
                      <a:pt x="0" y="90"/>
                    </a:lnTo>
                    <a:lnTo>
                      <a:pt x="0" y="106"/>
                    </a:lnTo>
                    <a:lnTo>
                      <a:pt x="2" y="122"/>
                    </a:lnTo>
                    <a:lnTo>
                      <a:pt x="4" y="138"/>
                    </a:lnTo>
                    <a:lnTo>
                      <a:pt x="10" y="154"/>
                    </a:lnTo>
                    <a:lnTo>
                      <a:pt x="18" y="168"/>
                    </a:lnTo>
                    <a:lnTo>
                      <a:pt x="30" y="182"/>
                    </a:lnTo>
                    <a:lnTo>
                      <a:pt x="44" y="192"/>
                    </a:lnTo>
                    <a:lnTo>
                      <a:pt x="36" y="182"/>
                    </a:lnTo>
                    <a:lnTo>
                      <a:pt x="28" y="170"/>
                    </a:lnTo>
                    <a:lnTo>
                      <a:pt x="22" y="156"/>
                    </a:lnTo>
                    <a:lnTo>
                      <a:pt x="16" y="140"/>
                    </a:lnTo>
                    <a:lnTo>
                      <a:pt x="12" y="124"/>
                    </a:lnTo>
                    <a:lnTo>
                      <a:pt x="12" y="108"/>
                    </a:lnTo>
                    <a:lnTo>
                      <a:pt x="12" y="92"/>
                    </a:lnTo>
                    <a:lnTo>
                      <a:pt x="16" y="76"/>
                    </a:lnTo>
                    <a:lnTo>
                      <a:pt x="26" y="50"/>
                    </a:lnTo>
                    <a:lnTo>
                      <a:pt x="40" y="28"/>
                    </a:lnTo>
                    <a:lnTo>
                      <a:pt x="54" y="12"/>
                    </a:lnTo>
                    <a:lnTo>
                      <a:pt x="7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100" name="Freeform 265"/>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noFill/>
              <a:ln w="3175">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101" name="Freeform 266"/>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noFill/>
              <a:ln w="6350">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102" name="Freeform 267"/>
              <p:cNvSpPr>
                <a:spLocks/>
              </p:cNvSpPr>
              <p:nvPr/>
            </p:nvSpPr>
            <p:spPr bwMode="auto">
              <a:xfrm>
                <a:off x="3219" y="2070"/>
                <a:ext cx="22" cy="22"/>
              </a:xfrm>
              <a:custGeom>
                <a:avLst/>
                <a:gdLst>
                  <a:gd name="T0" fmla="*/ 0 w 22"/>
                  <a:gd name="T1" fmla="*/ 10 h 22"/>
                  <a:gd name="T2" fmla="*/ 0 w 22"/>
                  <a:gd name="T3" fmla="*/ 10 h 22"/>
                  <a:gd name="T4" fmla="*/ 2 w 22"/>
                  <a:gd name="T5" fmla="*/ 6 h 22"/>
                  <a:gd name="T6" fmla="*/ 4 w 22"/>
                  <a:gd name="T7" fmla="*/ 4 h 22"/>
                  <a:gd name="T8" fmla="*/ 8 w 22"/>
                  <a:gd name="T9" fmla="*/ 2 h 22"/>
                  <a:gd name="T10" fmla="*/ 12 w 22"/>
                  <a:gd name="T11" fmla="*/ 0 h 22"/>
                  <a:gd name="T12" fmla="*/ 12 w 22"/>
                  <a:gd name="T13" fmla="*/ 0 h 22"/>
                  <a:gd name="T14" fmla="*/ 16 w 22"/>
                  <a:gd name="T15" fmla="*/ 2 h 22"/>
                  <a:gd name="T16" fmla="*/ 18 w 22"/>
                  <a:gd name="T17" fmla="*/ 4 h 22"/>
                  <a:gd name="T18" fmla="*/ 20 w 22"/>
                  <a:gd name="T19" fmla="*/ 6 h 22"/>
                  <a:gd name="T20" fmla="*/ 22 w 22"/>
                  <a:gd name="T21" fmla="*/ 10 h 22"/>
                  <a:gd name="T22" fmla="*/ 22 w 22"/>
                  <a:gd name="T23" fmla="*/ 10 h 22"/>
                  <a:gd name="T24" fmla="*/ 20 w 22"/>
                  <a:gd name="T25" fmla="*/ 14 h 22"/>
                  <a:gd name="T26" fmla="*/ 18 w 22"/>
                  <a:gd name="T27" fmla="*/ 18 h 22"/>
                  <a:gd name="T28" fmla="*/ 16 w 22"/>
                  <a:gd name="T29" fmla="*/ 20 h 22"/>
                  <a:gd name="T30" fmla="*/ 12 w 22"/>
                  <a:gd name="T31" fmla="*/ 22 h 22"/>
                  <a:gd name="T32" fmla="*/ 12 w 22"/>
                  <a:gd name="T33" fmla="*/ 22 h 22"/>
                  <a:gd name="T34" fmla="*/ 8 w 22"/>
                  <a:gd name="T35" fmla="*/ 20 h 22"/>
                  <a:gd name="T36" fmla="*/ 4 w 22"/>
                  <a:gd name="T37" fmla="*/ 18 h 22"/>
                  <a:gd name="T38" fmla="*/ 2 w 22"/>
                  <a:gd name="T39" fmla="*/ 14 h 22"/>
                  <a:gd name="T40" fmla="*/ 0 w 22"/>
                  <a:gd name="T41" fmla="*/ 10 h 22"/>
                  <a:gd name="T42" fmla="*/ 0 w 22"/>
                  <a:gd name="T43" fmla="*/ 1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0" y="10"/>
                    </a:moveTo>
                    <a:lnTo>
                      <a:pt x="0" y="10"/>
                    </a:lnTo>
                    <a:lnTo>
                      <a:pt x="2" y="6"/>
                    </a:lnTo>
                    <a:lnTo>
                      <a:pt x="4" y="4"/>
                    </a:lnTo>
                    <a:lnTo>
                      <a:pt x="8" y="2"/>
                    </a:lnTo>
                    <a:lnTo>
                      <a:pt x="12" y="0"/>
                    </a:lnTo>
                    <a:lnTo>
                      <a:pt x="16" y="2"/>
                    </a:lnTo>
                    <a:lnTo>
                      <a:pt x="18" y="4"/>
                    </a:lnTo>
                    <a:lnTo>
                      <a:pt x="20" y="6"/>
                    </a:lnTo>
                    <a:lnTo>
                      <a:pt x="22" y="10"/>
                    </a:lnTo>
                    <a:lnTo>
                      <a:pt x="20" y="14"/>
                    </a:lnTo>
                    <a:lnTo>
                      <a:pt x="18" y="18"/>
                    </a:lnTo>
                    <a:lnTo>
                      <a:pt x="16" y="20"/>
                    </a:lnTo>
                    <a:lnTo>
                      <a:pt x="12" y="22"/>
                    </a:lnTo>
                    <a:lnTo>
                      <a:pt x="8" y="20"/>
                    </a:lnTo>
                    <a:lnTo>
                      <a:pt x="4" y="18"/>
                    </a:lnTo>
                    <a:lnTo>
                      <a:pt x="2" y="14"/>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103" name="Freeform 268"/>
              <p:cNvSpPr>
                <a:spLocks/>
              </p:cNvSpPr>
              <p:nvPr/>
            </p:nvSpPr>
            <p:spPr bwMode="auto">
              <a:xfrm>
                <a:off x="3245" y="2064"/>
                <a:ext cx="12" cy="10"/>
              </a:xfrm>
              <a:custGeom>
                <a:avLst/>
                <a:gdLst>
                  <a:gd name="T0" fmla="*/ 0 w 12"/>
                  <a:gd name="T1" fmla="*/ 6 h 10"/>
                  <a:gd name="T2" fmla="*/ 0 w 12"/>
                  <a:gd name="T3" fmla="*/ 6 h 10"/>
                  <a:gd name="T4" fmla="*/ 2 w 12"/>
                  <a:gd name="T5" fmla="*/ 2 h 10"/>
                  <a:gd name="T6" fmla="*/ 6 w 12"/>
                  <a:gd name="T7" fmla="*/ 0 h 10"/>
                  <a:gd name="T8" fmla="*/ 6 w 12"/>
                  <a:gd name="T9" fmla="*/ 0 h 10"/>
                  <a:gd name="T10" fmla="*/ 10 w 12"/>
                  <a:gd name="T11" fmla="*/ 2 h 10"/>
                  <a:gd name="T12" fmla="*/ 12 w 12"/>
                  <a:gd name="T13" fmla="*/ 6 h 10"/>
                  <a:gd name="T14" fmla="*/ 12 w 12"/>
                  <a:gd name="T15" fmla="*/ 6 h 10"/>
                  <a:gd name="T16" fmla="*/ 10 w 12"/>
                  <a:gd name="T17" fmla="*/ 10 h 10"/>
                  <a:gd name="T18" fmla="*/ 6 w 12"/>
                  <a:gd name="T19" fmla="*/ 10 h 10"/>
                  <a:gd name="T20" fmla="*/ 6 w 12"/>
                  <a:gd name="T21" fmla="*/ 10 h 10"/>
                  <a:gd name="T22" fmla="*/ 2 w 12"/>
                  <a:gd name="T23" fmla="*/ 10 h 10"/>
                  <a:gd name="T24" fmla="*/ 0 w 12"/>
                  <a:gd name="T25" fmla="*/ 6 h 10"/>
                  <a:gd name="T26" fmla="*/ 0 w 12"/>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0">
                    <a:moveTo>
                      <a:pt x="0" y="6"/>
                    </a:moveTo>
                    <a:lnTo>
                      <a:pt x="0" y="6"/>
                    </a:lnTo>
                    <a:lnTo>
                      <a:pt x="2" y="2"/>
                    </a:lnTo>
                    <a:lnTo>
                      <a:pt x="6" y="0"/>
                    </a:lnTo>
                    <a:lnTo>
                      <a:pt x="10" y="2"/>
                    </a:lnTo>
                    <a:lnTo>
                      <a:pt x="12" y="6"/>
                    </a:lnTo>
                    <a:lnTo>
                      <a:pt x="10" y="10"/>
                    </a:lnTo>
                    <a:lnTo>
                      <a:pt x="6" y="10"/>
                    </a:lnTo>
                    <a:lnTo>
                      <a:pt x="2" y="10"/>
                    </a:lnTo>
                    <a:lnTo>
                      <a:pt x="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104" name="Freeform 269"/>
              <p:cNvSpPr>
                <a:spLocks/>
              </p:cNvSpPr>
              <p:nvPr/>
            </p:nvSpPr>
            <p:spPr bwMode="auto">
              <a:xfrm>
                <a:off x="3211" y="2094"/>
                <a:ext cx="10" cy="10"/>
              </a:xfrm>
              <a:custGeom>
                <a:avLst/>
                <a:gdLst>
                  <a:gd name="T0" fmla="*/ 0 w 10"/>
                  <a:gd name="T1" fmla="*/ 4 h 10"/>
                  <a:gd name="T2" fmla="*/ 0 w 10"/>
                  <a:gd name="T3" fmla="*/ 4 h 10"/>
                  <a:gd name="T4" fmla="*/ 0 w 10"/>
                  <a:gd name="T5" fmla="*/ 0 h 10"/>
                  <a:gd name="T6" fmla="*/ 4 w 10"/>
                  <a:gd name="T7" fmla="*/ 0 h 10"/>
                  <a:gd name="T8" fmla="*/ 4 w 10"/>
                  <a:gd name="T9" fmla="*/ 0 h 10"/>
                  <a:gd name="T10" fmla="*/ 10 w 10"/>
                  <a:gd name="T11" fmla="*/ 0 h 10"/>
                  <a:gd name="T12" fmla="*/ 10 w 10"/>
                  <a:gd name="T13" fmla="*/ 4 h 10"/>
                  <a:gd name="T14" fmla="*/ 10 w 10"/>
                  <a:gd name="T15" fmla="*/ 4 h 10"/>
                  <a:gd name="T16" fmla="*/ 10 w 10"/>
                  <a:gd name="T17" fmla="*/ 8 h 10"/>
                  <a:gd name="T18" fmla="*/ 4 w 10"/>
                  <a:gd name="T19" fmla="*/ 10 h 10"/>
                  <a:gd name="T20" fmla="*/ 4 w 10"/>
                  <a:gd name="T21" fmla="*/ 10 h 10"/>
                  <a:gd name="T22" fmla="*/ 0 w 10"/>
                  <a:gd name="T23" fmla="*/ 8 h 10"/>
                  <a:gd name="T24" fmla="*/ 0 w 10"/>
                  <a:gd name="T25" fmla="*/ 4 h 10"/>
                  <a:gd name="T26" fmla="*/ 0 w 10"/>
                  <a:gd name="T27" fmla="*/ 4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0" y="4"/>
                    </a:moveTo>
                    <a:lnTo>
                      <a:pt x="0" y="4"/>
                    </a:lnTo>
                    <a:lnTo>
                      <a:pt x="0" y="0"/>
                    </a:lnTo>
                    <a:lnTo>
                      <a:pt x="4" y="0"/>
                    </a:lnTo>
                    <a:lnTo>
                      <a:pt x="10" y="0"/>
                    </a:lnTo>
                    <a:lnTo>
                      <a:pt x="10" y="4"/>
                    </a:lnTo>
                    <a:lnTo>
                      <a:pt x="10" y="8"/>
                    </a:lnTo>
                    <a:lnTo>
                      <a:pt x="4" y="10"/>
                    </a:lnTo>
                    <a:lnTo>
                      <a:pt x="0" y="8"/>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grpSp>
        <p:grpSp>
          <p:nvGrpSpPr>
            <p:cNvPr id="13" name="Group 258"/>
            <p:cNvGrpSpPr>
              <a:grpSpLocks/>
            </p:cNvGrpSpPr>
            <p:nvPr/>
          </p:nvGrpSpPr>
          <p:grpSpPr bwMode="auto">
            <a:xfrm>
              <a:off x="5402493" y="3202209"/>
              <a:ext cx="306050" cy="317764"/>
              <a:chOff x="3153" y="2018"/>
              <a:chExt cx="236" cy="232"/>
            </a:xfrm>
          </p:grpSpPr>
          <p:sp>
            <p:nvSpPr>
              <p:cNvPr id="83" name="Freeform 259"/>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solidFill>
                <a:srgbClr val="F1DEE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4" name="Freeform 260"/>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solidFill>
                <a:srgbClr val="C89A9E"/>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5" name="Freeform 261"/>
              <p:cNvSpPr>
                <a:spLocks/>
              </p:cNvSpPr>
              <p:nvPr/>
            </p:nvSpPr>
            <p:spPr bwMode="auto">
              <a:xfrm>
                <a:off x="3217" y="2072"/>
                <a:ext cx="58" cy="96"/>
              </a:xfrm>
              <a:custGeom>
                <a:avLst/>
                <a:gdLst>
                  <a:gd name="T0" fmla="*/ 58 w 58"/>
                  <a:gd name="T1" fmla="*/ 0 h 96"/>
                  <a:gd name="T2" fmla="*/ 58 w 58"/>
                  <a:gd name="T3" fmla="*/ 0 h 96"/>
                  <a:gd name="T4" fmla="*/ 50 w 58"/>
                  <a:gd name="T5" fmla="*/ 0 h 96"/>
                  <a:gd name="T6" fmla="*/ 42 w 58"/>
                  <a:gd name="T7" fmla="*/ 0 h 96"/>
                  <a:gd name="T8" fmla="*/ 34 w 58"/>
                  <a:gd name="T9" fmla="*/ 4 h 96"/>
                  <a:gd name="T10" fmla="*/ 26 w 58"/>
                  <a:gd name="T11" fmla="*/ 8 h 96"/>
                  <a:gd name="T12" fmla="*/ 18 w 58"/>
                  <a:gd name="T13" fmla="*/ 12 h 96"/>
                  <a:gd name="T14" fmla="*/ 12 w 58"/>
                  <a:gd name="T15" fmla="*/ 20 h 96"/>
                  <a:gd name="T16" fmla="*/ 6 w 58"/>
                  <a:gd name="T17" fmla="*/ 28 h 96"/>
                  <a:gd name="T18" fmla="*/ 2 w 58"/>
                  <a:gd name="T19" fmla="*/ 38 h 96"/>
                  <a:gd name="T20" fmla="*/ 2 w 58"/>
                  <a:gd name="T21" fmla="*/ 38 h 96"/>
                  <a:gd name="T22" fmla="*/ 0 w 58"/>
                  <a:gd name="T23" fmla="*/ 48 h 96"/>
                  <a:gd name="T24" fmla="*/ 0 w 58"/>
                  <a:gd name="T25" fmla="*/ 58 h 96"/>
                  <a:gd name="T26" fmla="*/ 0 w 58"/>
                  <a:gd name="T27" fmla="*/ 66 h 96"/>
                  <a:gd name="T28" fmla="*/ 2 w 58"/>
                  <a:gd name="T29" fmla="*/ 74 h 96"/>
                  <a:gd name="T30" fmla="*/ 6 w 58"/>
                  <a:gd name="T31" fmla="*/ 82 h 96"/>
                  <a:gd name="T32" fmla="*/ 10 w 58"/>
                  <a:gd name="T33" fmla="*/ 88 h 96"/>
                  <a:gd name="T34" fmla="*/ 20 w 58"/>
                  <a:gd name="T35" fmla="*/ 96 h 96"/>
                  <a:gd name="T36" fmla="*/ 20 w 58"/>
                  <a:gd name="T37" fmla="*/ 96 h 96"/>
                  <a:gd name="T38" fmla="*/ 14 w 58"/>
                  <a:gd name="T39" fmla="*/ 88 h 96"/>
                  <a:gd name="T40" fmla="*/ 12 w 58"/>
                  <a:gd name="T41" fmla="*/ 80 h 96"/>
                  <a:gd name="T42" fmla="*/ 8 w 58"/>
                  <a:gd name="T43" fmla="*/ 62 h 96"/>
                  <a:gd name="T44" fmla="*/ 10 w 58"/>
                  <a:gd name="T45" fmla="*/ 46 h 96"/>
                  <a:gd name="T46" fmla="*/ 14 w 58"/>
                  <a:gd name="T47" fmla="*/ 32 h 96"/>
                  <a:gd name="T48" fmla="*/ 14 w 58"/>
                  <a:gd name="T49" fmla="*/ 32 h 96"/>
                  <a:gd name="T50" fmla="*/ 24 w 58"/>
                  <a:gd name="T51" fmla="*/ 18 h 96"/>
                  <a:gd name="T52" fmla="*/ 36 w 58"/>
                  <a:gd name="T53" fmla="*/ 8 h 96"/>
                  <a:gd name="T54" fmla="*/ 48 w 58"/>
                  <a:gd name="T55" fmla="*/ 2 h 96"/>
                  <a:gd name="T56" fmla="*/ 58 w 58"/>
                  <a:gd name="T57" fmla="*/ 0 h 96"/>
                  <a:gd name="T58" fmla="*/ 58 w 58"/>
                  <a:gd name="T59" fmla="*/ 0 h 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96">
                    <a:moveTo>
                      <a:pt x="58" y="0"/>
                    </a:moveTo>
                    <a:lnTo>
                      <a:pt x="58" y="0"/>
                    </a:lnTo>
                    <a:lnTo>
                      <a:pt x="50" y="0"/>
                    </a:lnTo>
                    <a:lnTo>
                      <a:pt x="42" y="0"/>
                    </a:lnTo>
                    <a:lnTo>
                      <a:pt x="34" y="4"/>
                    </a:lnTo>
                    <a:lnTo>
                      <a:pt x="26" y="8"/>
                    </a:lnTo>
                    <a:lnTo>
                      <a:pt x="18" y="12"/>
                    </a:lnTo>
                    <a:lnTo>
                      <a:pt x="12" y="20"/>
                    </a:lnTo>
                    <a:lnTo>
                      <a:pt x="6" y="28"/>
                    </a:lnTo>
                    <a:lnTo>
                      <a:pt x="2" y="38"/>
                    </a:lnTo>
                    <a:lnTo>
                      <a:pt x="0" y="48"/>
                    </a:lnTo>
                    <a:lnTo>
                      <a:pt x="0" y="58"/>
                    </a:lnTo>
                    <a:lnTo>
                      <a:pt x="0" y="66"/>
                    </a:lnTo>
                    <a:lnTo>
                      <a:pt x="2" y="74"/>
                    </a:lnTo>
                    <a:lnTo>
                      <a:pt x="6" y="82"/>
                    </a:lnTo>
                    <a:lnTo>
                      <a:pt x="10" y="88"/>
                    </a:lnTo>
                    <a:lnTo>
                      <a:pt x="20" y="96"/>
                    </a:lnTo>
                    <a:lnTo>
                      <a:pt x="14" y="88"/>
                    </a:lnTo>
                    <a:lnTo>
                      <a:pt x="12" y="80"/>
                    </a:lnTo>
                    <a:lnTo>
                      <a:pt x="8" y="62"/>
                    </a:lnTo>
                    <a:lnTo>
                      <a:pt x="10" y="46"/>
                    </a:lnTo>
                    <a:lnTo>
                      <a:pt x="14" y="32"/>
                    </a:lnTo>
                    <a:lnTo>
                      <a:pt x="24" y="18"/>
                    </a:lnTo>
                    <a:lnTo>
                      <a:pt x="36" y="8"/>
                    </a:lnTo>
                    <a:lnTo>
                      <a:pt x="48" y="2"/>
                    </a:lnTo>
                    <a:lnTo>
                      <a:pt x="58" y="0"/>
                    </a:lnTo>
                    <a:close/>
                  </a:path>
                </a:pathLst>
              </a:custGeom>
              <a:solidFill>
                <a:srgbClr val="E5CEC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6" name="Freeform 262"/>
              <p:cNvSpPr>
                <a:spLocks/>
              </p:cNvSpPr>
              <p:nvPr/>
            </p:nvSpPr>
            <p:spPr bwMode="auto">
              <a:xfrm>
                <a:off x="3249" y="2090"/>
                <a:ext cx="78" cy="92"/>
              </a:xfrm>
              <a:custGeom>
                <a:avLst/>
                <a:gdLst>
                  <a:gd name="T0" fmla="*/ 0 w 78"/>
                  <a:gd name="T1" fmla="*/ 90 h 92"/>
                  <a:gd name="T2" fmla="*/ 0 w 78"/>
                  <a:gd name="T3" fmla="*/ 90 h 92"/>
                  <a:gd name="T4" fmla="*/ 8 w 78"/>
                  <a:gd name="T5" fmla="*/ 92 h 92"/>
                  <a:gd name="T6" fmla="*/ 24 w 78"/>
                  <a:gd name="T7" fmla="*/ 92 h 92"/>
                  <a:gd name="T8" fmla="*/ 34 w 78"/>
                  <a:gd name="T9" fmla="*/ 90 h 92"/>
                  <a:gd name="T10" fmla="*/ 44 w 78"/>
                  <a:gd name="T11" fmla="*/ 88 h 92"/>
                  <a:gd name="T12" fmla="*/ 54 w 78"/>
                  <a:gd name="T13" fmla="*/ 82 h 92"/>
                  <a:gd name="T14" fmla="*/ 64 w 78"/>
                  <a:gd name="T15" fmla="*/ 74 h 92"/>
                  <a:gd name="T16" fmla="*/ 64 w 78"/>
                  <a:gd name="T17" fmla="*/ 74 h 92"/>
                  <a:gd name="T18" fmla="*/ 72 w 78"/>
                  <a:gd name="T19" fmla="*/ 66 h 92"/>
                  <a:gd name="T20" fmla="*/ 76 w 78"/>
                  <a:gd name="T21" fmla="*/ 54 h 92"/>
                  <a:gd name="T22" fmla="*/ 78 w 78"/>
                  <a:gd name="T23" fmla="*/ 44 h 92"/>
                  <a:gd name="T24" fmla="*/ 78 w 78"/>
                  <a:gd name="T25" fmla="*/ 32 h 92"/>
                  <a:gd name="T26" fmla="*/ 76 w 78"/>
                  <a:gd name="T27" fmla="*/ 22 h 92"/>
                  <a:gd name="T28" fmla="*/ 72 w 78"/>
                  <a:gd name="T29" fmla="*/ 12 h 92"/>
                  <a:gd name="T30" fmla="*/ 68 w 78"/>
                  <a:gd name="T31" fmla="*/ 4 h 92"/>
                  <a:gd name="T32" fmla="*/ 64 w 78"/>
                  <a:gd name="T33" fmla="*/ 0 h 92"/>
                  <a:gd name="T34" fmla="*/ 64 w 78"/>
                  <a:gd name="T35" fmla="*/ 0 h 92"/>
                  <a:gd name="T36" fmla="*/ 70 w 78"/>
                  <a:gd name="T37" fmla="*/ 14 h 92"/>
                  <a:gd name="T38" fmla="*/ 72 w 78"/>
                  <a:gd name="T39" fmla="*/ 30 h 92"/>
                  <a:gd name="T40" fmla="*/ 70 w 78"/>
                  <a:gd name="T41" fmla="*/ 38 h 92"/>
                  <a:gd name="T42" fmla="*/ 68 w 78"/>
                  <a:gd name="T43" fmla="*/ 46 h 92"/>
                  <a:gd name="T44" fmla="*/ 64 w 78"/>
                  <a:gd name="T45" fmla="*/ 54 h 92"/>
                  <a:gd name="T46" fmla="*/ 58 w 78"/>
                  <a:gd name="T47" fmla="*/ 62 h 92"/>
                  <a:gd name="T48" fmla="*/ 58 w 78"/>
                  <a:gd name="T49" fmla="*/ 62 h 92"/>
                  <a:gd name="T50" fmla="*/ 50 w 78"/>
                  <a:gd name="T51" fmla="*/ 70 h 92"/>
                  <a:gd name="T52" fmla="*/ 42 w 78"/>
                  <a:gd name="T53" fmla="*/ 78 h 92"/>
                  <a:gd name="T54" fmla="*/ 26 w 78"/>
                  <a:gd name="T55" fmla="*/ 86 h 92"/>
                  <a:gd name="T56" fmla="*/ 12 w 78"/>
                  <a:gd name="T57" fmla="*/ 90 h 92"/>
                  <a:gd name="T58" fmla="*/ 0 w 78"/>
                  <a:gd name="T59" fmla="*/ 90 h 92"/>
                  <a:gd name="T60" fmla="*/ 0 w 78"/>
                  <a:gd name="T61" fmla="*/ 90 h 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92">
                    <a:moveTo>
                      <a:pt x="0" y="90"/>
                    </a:moveTo>
                    <a:lnTo>
                      <a:pt x="0" y="90"/>
                    </a:lnTo>
                    <a:lnTo>
                      <a:pt x="8" y="92"/>
                    </a:lnTo>
                    <a:lnTo>
                      <a:pt x="24" y="92"/>
                    </a:lnTo>
                    <a:lnTo>
                      <a:pt x="34" y="90"/>
                    </a:lnTo>
                    <a:lnTo>
                      <a:pt x="44" y="88"/>
                    </a:lnTo>
                    <a:lnTo>
                      <a:pt x="54" y="82"/>
                    </a:lnTo>
                    <a:lnTo>
                      <a:pt x="64" y="74"/>
                    </a:lnTo>
                    <a:lnTo>
                      <a:pt x="72" y="66"/>
                    </a:lnTo>
                    <a:lnTo>
                      <a:pt x="76" y="54"/>
                    </a:lnTo>
                    <a:lnTo>
                      <a:pt x="78" y="44"/>
                    </a:lnTo>
                    <a:lnTo>
                      <a:pt x="78" y="32"/>
                    </a:lnTo>
                    <a:lnTo>
                      <a:pt x="76" y="22"/>
                    </a:lnTo>
                    <a:lnTo>
                      <a:pt x="72" y="12"/>
                    </a:lnTo>
                    <a:lnTo>
                      <a:pt x="68" y="4"/>
                    </a:lnTo>
                    <a:lnTo>
                      <a:pt x="64" y="0"/>
                    </a:lnTo>
                    <a:lnTo>
                      <a:pt x="70" y="14"/>
                    </a:lnTo>
                    <a:lnTo>
                      <a:pt x="72" y="30"/>
                    </a:lnTo>
                    <a:lnTo>
                      <a:pt x="70" y="38"/>
                    </a:lnTo>
                    <a:lnTo>
                      <a:pt x="68" y="46"/>
                    </a:lnTo>
                    <a:lnTo>
                      <a:pt x="64" y="54"/>
                    </a:lnTo>
                    <a:lnTo>
                      <a:pt x="58" y="62"/>
                    </a:lnTo>
                    <a:lnTo>
                      <a:pt x="50" y="70"/>
                    </a:lnTo>
                    <a:lnTo>
                      <a:pt x="42" y="78"/>
                    </a:lnTo>
                    <a:lnTo>
                      <a:pt x="26" y="86"/>
                    </a:lnTo>
                    <a:lnTo>
                      <a:pt x="12" y="90"/>
                    </a:lnTo>
                    <a:lnTo>
                      <a:pt x="0" y="90"/>
                    </a:lnTo>
                    <a:close/>
                  </a:path>
                </a:pathLst>
              </a:custGeom>
              <a:solidFill>
                <a:srgbClr val="A75F6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7" name="Freeform 263"/>
              <p:cNvSpPr>
                <a:spLocks/>
              </p:cNvSpPr>
              <p:nvPr/>
            </p:nvSpPr>
            <p:spPr bwMode="auto">
              <a:xfrm>
                <a:off x="3219" y="2026"/>
                <a:ext cx="162" cy="214"/>
              </a:xfrm>
              <a:custGeom>
                <a:avLst/>
                <a:gdLst>
                  <a:gd name="T0" fmla="*/ 0 w 162"/>
                  <a:gd name="T1" fmla="*/ 204 h 214"/>
                  <a:gd name="T2" fmla="*/ 0 w 162"/>
                  <a:gd name="T3" fmla="*/ 204 h 214"/>
                  <a:gd name="T4" fmla="*/ 12 w 162"/>
                  <a:gd name="T5" fmla="*/ 208 h 214"/>
                  <a:gd name="T6" fmla="*/ 28 w 162"/>
                  <a:gd name="T7" fmla="*/ 212 h 214"/>
                  <a:gd name="T8" fmla="*/ 44 w 162"/>
                  <a:gd name="T9" fmla="*/ 214 h 214"/>
                  <a:gd name="T10" fmla="*/ 62 w 162"/>
                  <a:gd name="T11" fmla="*/ 214 h 214"/>
                  <a:gd name="T12" fmla="*/ 80 w 162"/>
                  <a:gd name="T13" fmla="*/ 212 h 214"/>
                  <a:gd name="T14" fmla="*/ 98 w 162"/>
                  <a:gd name="T15" fmla="*/ 208 h 214"/>
                  <a:gd name="T16" fmla="*/ 114 w 162"/>
                  <a:gd name="T17" fmla="*/ 202 h 214"/>
                  <a:gd name="T18" fmla="*/ 126 w 162"/>
                  <a:gd name="T19" fmla="*/ 194 h 214"/>
                  <a:gd name="T20" fmla="*/ 126 w 162"/>
                  <a:gd name="T21" fmla="*/ 194 h 214"/>
                  <a:gd name="T22" fmla="*/ 138 w 162"/>
                  <a:gd name="T23" fmla="*/ 182 h 214"/>
                  <a:gd name="T24" fmla="*/ 146 w 162"/>
                  <a:gd name="T25" fmla="*/ 170 h 214"/>
                  <a:gd name="T26" fmla="*/ 152 w 162"/>
                  <a:gd name="T27" fmla="*/ 158 h 214"/>
                  <a:gd name="T28" fmla="*/ 156 w 162"/>
                  <a:gd name="T29" fmla="*/ 146 h 214"/>
                  <a:gd name="T30" fmla="*/ 160 w 162"/>
                  <a:gd name="T31" fmla="*/ 122 h 214"/>
                  <a:gd name="T32" fmla="*/ 162 w 162"/>
                  <a:gd name="T33" fmla="*/ 102 h 214"/>
                  <a:gd name="T34" fmla="*/ 162 w 162"/>
                  <a:gd name="T35" fmla="*/ 102 h 214"/>
                  <a:gd name="T36" fmla="*/ 162 w 162"/>
                  <a:gd name="T37" fmla="*/ 92 h 214"/>
                  <a:gd name="T38" fmla="*/ 160 w 162"/>
                  <a:gd name="T39" fmla="*/ 80 h 214"/>
                  <a:gd name="T40" fmla="*/ 158 w 162"/>
                  <a:gd name="T41" fmla="*/ 66 h 214"/>
                  <a:gd name="T42" fmla="*/ 150 w 162"/>
                  <a:gd name="T43" fmla="*/ 50 h 214"/>
                  <a:gd name="T44" fmla="*/ 140 w 162"/>
                  <a:gd name="T45" fmla="*/ 36 h 214"/>
                  <a:gd name="T46" fmla="*/ 128 w 162"/>
                  <a:gd name="T47" fmla="*/ 22 h 214"/>
                  <a:gd name="T48" fmla="*/ 118 w 162"/>
                  <a:gd name="T49" fmla="*/ 14 h 214"/>
                  <a:gd name="T50" fmla="*/ 110 w 162"/>
                  <a:gd name="T51" fmla="*/ 10 h 214"/>
                  <a:gd name="T52" fmla="*/ 98 w 162"/>
                  <a:gd name="T53" fmla="*/ 4 h 214"/>
                  <a:gd name="T54" fmla="*/ 86 w 162"/>
                  <a:gd name="T55" fmla="*/ 0 h 214"/>
                  <a:gd name="T56" fmla="*/ 86 w 162"/>
                  <a:gd name="T57" fmla="*/ 0 h 214"/>
                  <a:gd name="T58" fmla="*/ 96 w 162"/>
                  <a:gd name="T59" fmla="*/ 6 h 214"/>
                  <a:gd name="T60" fmla="*/ 108 w 162"/>
                  <a:gd name="T61" fmla="*/ 14 h 214"/>
                  <a:gd name="T62" fmla="*/ 120 w 162"/>
                  <a:gd name="T63" fmla="*/ 26 h 214"/>
                  <a:gd name="T64" fmla="*/ 130 w 162"/>
                  <a:gd name="T65" fmla="*/ 42 h 214"/>
                  <a:gd name="T66" fmla="*/ 140 w 162"/>
                  <a:gd name="T67" fmla="*/ 60 h 214"/>
                  <a:gd name="T68" fmla="*/ 142 w 162"/>
                  <a:gd name="T69" fmla="*/ 72 h 214"/>
                  <a:gd name="T70" fmla="*/ 144 w 162"/>
                  <a:gd name="T71" fmla="*/ 82 h 214"/>
                  <a:gd name="T72" fmla="*/ 146 w 162"/>
                  <a:gd name="T73" fmla="*/ 96 h 214"/>
                  <a:gd name="T74" fmla="*/ 144 w 162"/>
                  <a:gd name="T75" fmla="*/ 108 h 214"/>
                  <a:gd name="T76" fmla="*/ 142 w 162"/>
                  <a:gd name="T77" fmla="*/ 124 h 214"/>
                  <a:gd name="T78" fmla="*/ 138 w 162"/>
                  <a:gd name="T79" fmla="*/ 138 h 214"/>
                  <a:gd name="T80" fmla="*/ 138 w 162"/>
                  <a:gd name="T81" fmla="*/ 138 h 214"/>
                  <a:gd name="T82" fmla="*/ 134 w 162"/>
                  <a:gd name="T83" fmla="*/ 154 h 214"/>
                  <a:gd name="T84" fmla="*/ 128 w 162"/>
                  <a:gd name="T85" fmla="*/ 166 h 214"/>
                  <a:gd name="T86" fmla="*/ 120 w 162"/>
                  <a:gd name="T87" fmla="*/ 178 h 214"/>
                  <a:gd name="T88" fmla="*/ 110 w 162"/>
                  <a:gd name="T89" fmla="*/ 186 h 214"/>
                  <a:gd name="T90" fmla="*/ 100 w 162"/>
                  <a:gd name="T91" fmla="*/ 194 h 214"/>
                  <a:gd name="T92" fmla="*/ 90 w 162"/>
                  <a:gd name="T93" fmla="*/ 198 h 214"/>
                  <a:gd name="T94" fmla="*/ 80 w 162"/>
                  <a:gd name="T95" fmla="*/ 204 h 214"/>
                  <a:gd name="T96" fmla="*/ 70 w 162"/>
                  <a:gd name="T97" fmla="*/ 206 h 214"/>
                  <a:gd name="T98" fmla="*/ 48 w 162"/>
                  <a:gd name="T99" fmla="*/ 208 h 214"/>
                  <a:gd name="T100" fmla="*/ 28 w 162"/>
                  <a:gd name="T101" fmla="*/ 208 h 214"/>
                  <a:gd name="T102" fmla="*/ 12 w 162"/>
                  <a:gd name="T103" fmla="*/ 208 h 214"/>
                  <a:gd name="T104" fmla="*/ 0 w 162"/>
                  <a:gd name="T105" fmla="*/ 204 h 214"/>
                  <a:gd name="T106" fmla="*/ 0 w 162"/>
                  <a:gd name="T107" fmla="*/ 204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2" h="214">
                    <a:moveTo>
                      <a:pt x="0" y="204"/>
                    </a:moveTo>
                    <a:lnTo>
                      <a:pt x="0" y="204"/>
                    </a:lnTo>
                    <a:lnTo>
                      <a:pt x="12" y="208"/>
                    </a:lnTo>
                    <a:lnTo>
                      <a:pt x="28" y="212"/>
                    </a:lnTo>
                    <a:lnTo>
                      <a:pt x="44" y="214"/>
                    </a:lnTo>
                    <a:lnTo>
                      <a:pt x="62" y="214"/>
                    </a:lnTo>
                    <a:lnTo>
                      <a:pt x="80" y="212"/>
                    </a:lnTo>
                    <a:lnTo>
                      <a:pt x="98" y="208"/>
                    </a:lnTo>
                    <a:lnTo>
                      <a:pt x="114" y="202"/>
                    </a:lnTo>
                    <a:lnTo>
                      <a:pt x="126" y="194"/>
                    </a:lnTo>
                    <a:lnTo>
                      <a:pt x="138" y="182"/>
                    </a:lnTo>
                    <a:lnTo>
                      <a:pt x="146" y="170"/>
                    </a:lnTo>
                    <a:lnTo>
                      <a:pt x="152" y="158"/>
                    </a:lnTo>
                    <a:lnTo>
                      <a:pt x="156" y="146"/>
                    </a:lnTo>
                    <a:lnTo>
                      <a:pt x="160" y="122"/>
                    </a:lnTo>
                    <a:lnTo>
                      <a:pt x="162" y="102"/>
                    </a:lnTo>
                    <a:lnTo>
                      <a:pt x="162" y="92"/>
                    </a:lnTo>
                    <a:lnTo>
                      <a:pt x="160" y="80"/>
                    </a:lnTo>
                    <a:lnTo>
                      <a:pt x="158" y="66"/>
                    </a:lnTo>
                    <a:lnTo>
                      <a:pt x="150" y="50"/>
                    </a:lnTo>
                    <a:lnTo>
                      <a:pt x="140" y="36"/>
                    </a:lnTo>
                    <a:lnTo>
                      <a:pt x="128" y="22"/>
                    </a:lnTo>
                    <a:lnTo>
                      <a:pt x="118" y="14"/>
                    </a:lnTo>
                    <a:lnTo>
                      <a:pt x="110" y="10"/>
                    </a:lnTo>
                    <a:lnTo>
                      <a:pt x="98" y="4"/>
                    </a:lnTo>
                    <a:lnTo>
                      <a:pt x="86" y="0"/>
                    </a:lnTo>
                    <a:lnTo>
                      <a:pt x="96" y="6"/>
                    </a:lnTo>
                    <a:lnTo>
                      <a:pt x="108" y="14"/>
                    </a:lnTo>
                    <a:lnTo>
                      <a:pt x="120" y="26"/>
                    </a:lnTo>
                    <a:lnTo>
                      <a:pt x="130" y="42"/>
                    </a:lnTo>
                    <a:lnTo>
                      <a:pt x="140" y="60"/>
                    </a:lnTo>
                    <a:lnTo>
                      <a:pt x="142" y="72"/>
                    </a:lnTo>
                    <a:lnTo>
                      <a:pt x="144" y="82"/>
                    </a:lnTo>
                    <a:lnTo>
                      <a:pt x="146" y="96"/>
                    </a:lnTo>
                    <a:lnTo>
                      <a:pt x="144" y="108"/>
                    </a:lnTo>
                    <a:lnTo>
                      <a:pt x="142" y="124"/>
                    </a:lnTo>
                    <a:lnTo>
                      <a:pt x="138" y="138"/>
                    </a:lnTo>
                    <a:lnTo>
                      <a:pt x="134" y="154"/>
                    </a:lnTo>
                    <a:lnTo>
                      <a:pt x="128" y="166"/>
                    </a:lnTo>
                    <a:lnTo>
                      <a:pt x="120" y="178"/>
                    </a:lnTo>
                    <a:lnTo>
                      <a:pt x="110" y="186"/>
                    </a:lnTo>
                    <a:lnTo>
                      <a:pt x="100" y="194"/>
                    </a:lnTo>
                    <a:lnTo>
                      <a:pt x="90" y="198"/>
                    </a:lnTo>
                    <a:lnTo>
                      <a:pt x="80" y="204"/>
                    </a:lnTo>
                    <a:lnTo>
                      <a:pt x="70" y="206"/>
                    </a:lnTo>
                    <a:lnTo>
                      <a:pt x="48" y="208"/>
                    </a:lnTo>
                    <a:lnTo>
                      <a:pt x="28" y="208"/>
                    </a:lnTo>
                    <a:lnTo>
                      <a:pt x="12" y="208"/>
                    </a:lnTo>
                    <a:lnTo>
                      <a:pt x="0" y="204"/>
                    </a:lnTo>
                    <a:close/>
                  </a:path>
                </a:pathLst>
              </a:custGeom>
              <a:solidFill>
                <a:srgbClr val="E3B8C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8" name="Freeform 264"/>
              <p:cNvSpPr>
                <a:spLocks/>
              </p:cNvSpPr>
              <p:nvPr/>
            </p:nvSpPr>
            <p:spPr bwMode="auto">
              <a:xfrm>
                <a:off x="3163" y="2032"/>
                <a:ext cx="70" cy="192"/>
              </a:xfrm>
              <a:custGeom>
                <a:avLst/>
                <a:gdLst>
                  <a:gd name="T0" fmla="*/ 70 w 70"/>
                  <a:gd name="T1" fmla="*/ 0 h 192"/>
                  <a:gd name="T2" fmla="*/ 70 w 70"/>
                  <a:gd name="T3" fmla="*/ 0 h 192"/>
                  <a:gd name="T4" fmla="*/ 60 w 70"/>
                  <a:gd name="T5" fmla="*/ 4 h 192"/>
                  <a:gd name="T6" fmla="*/ 50 w 70"/>
                  <a:gd name="T7" fmla="*/ 10 h 192"/>
                  <a:gd name="T8" fmla="*/ 40 w 70"/>
                  <a:gd name="T9" fmla="*/ 16 h 192"/>
                  <a:gd name="T10" fmla="*/ 30 w 70"/>
                  <a:gd name="T11" fmla="*/ 26 h 192"/>
                  <a:gd name="T12" fmla="*/ 22 w 70"/>
                  <a:gd name="T13" fmla="*/ 36 h 192"/>
                  <a:gd name="T14" fmla="*/ 14 w 70"/>
                  <a:gd name="T15" fmla="*/ 48 h 192"/>
                  <a:gd name="T16" fmla="*/ 8 w 70"/>
                  <a:gd name="T17" fmla="*/ 62 h 192"/>
                  <a:gd name="T18" fmla="*/ 4 w 70"/>
                  <a:gd name="T19" fmla="*/ 76 h 192"/>
                  <a:gd name="T20" fmla="*/ 4 w 70"/>
                  <a:gd name="T21" fmla="*/ 76 h 192"/>
                  <a:gd name="T22" fmla="*/ 0 w 70"/>
                  <a:gd name="T23" fmla="*/ 90 h 192"/>
                  <a:gd name="T24" fmla="*/ 0 w 70"/>
                  <a:gd name="T25" fmla="*/ 106 h 192"/>
                  <a:gd name="T26" fmla="*/ 2 w 70"/>
                  <a:gd name="T27" fmla="*/ 122 h 192"/>
                  <a:gd name="T28" fmla="*/ 4 w 70"/>
                  <a:gd name="T29" fmla="*/ 138 h 192"/>
                  <a:gd name="T30" fmla="*/ 10 w 70"/>
                  <a:gd name="T31" fmla="*/ 154 h 192"/>
                  <a:gd name="T32" fmla="*/ 18 w 70"/>
                  <a:gd name="T33" fmla="*/ 168 h 192"/>
                  <a:gd name="T34" fmla="*/ 30 w 70"/>
                  <a:gd name="T35" fmla="*/ 182 h 192"/>
                  <a:gd name="T36" fmla="*/ 44 w 70"/>
                  <a:gd name="T37" fmla="*/ 192 h 192"/>
                  <a:gd name="T38" fmla="*/ 44 w 70"/>
                  <a:gd name="T39" fmla="*/ 192 h 192"/>
                  <a:gd name="T40" fmla="*/ 36 w 70"/>
                  <a:gd name="T41" fmla="*/ 182 h 192"/>
                  <a:gd name="T42" fmla="*/ 28 w 70"/>
                  <a:gd name="T43" fmla="*/ 170 h 192"/>
                  <a:gd name="T44" fmla="*/ 22 w 70"/>
                  <a:gd name="T45" fmla="*/ 156 h 192"/>
                  <a:gd name="T46" fmla="*/ 16 w 70"/>
                  <a:gd name="T47" fmla="*/ 140 h 192"/>
                  <a:gd name="T48" fmla="*/ 12 w 70"/>
                  <a:gd name="T49" fmla="*/ 124 h 192"/>
                  <a:gd name="T50" fmla="*/ 12 w 70"/>
                  <a:gd name="T51" fmla="*/ 108 h 192"/>
                  <a:gd name="T52" fmla="*/ 12 w 70"/>
                  <a:gd name="T53" fmla="*/ 92 h 192"/>
                  <a:gd name="T54" fmla="*/ 16 w 70"/>
                  <a:gd name="T55" fmla="*/ 76 h 192"/>
                  <a:gd name="T56" fmla="*/ 16 w 70"/>
                  <a:gd name="T57" fmla="*/ 76 h 192"/>
                  <a:gd name="T58" fmla="*/ 26 w 70"/>
                  <a:gd name="T59" fmla="*/ 50 h 192"/>
                  <a:gd name="T60" fmla="*/ 40 w 70"/>
                  <a:gd name="T61" fmla="*/ 28 h 192"/>
                  <a:gd name="T62" fmla="*/ 54 w 70"/>
                  <a:gd name="T63" fmla="*/ 12 h 192"/>
                  <a:gd name="T64" fmla="*/ 70 w 70"/>
                  <a:gd name="T65" fmla="*/ 0 h 192"/>
                  <a:gd name="T66" fmla="*/ 70 w 70"/>
                  <a:gd name="T67" fmla="*/ 0 h 1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0" h="192">
                    <a:moveTo>
                      <a:pt x="70" y="0"/>
                    </a:moveTo>
                    <a:lnTo>
                      <a:pt x="70" y="0"/>
                    </a:lnTo>
                    <a:lnTo>
                      <a:pt x="60" y="4"/>
                    </a:lnTo>
                    <a:lnTo>
                      <a:pt x="50" y="10"/>
                    </a:lnTo>
                    <a:lnTo>
                      <a:pt x="40" y="16"/>
                    </a:lnTo>
                    <a:lnTo>
                      <a:pt x="30" y="26"/>
                    </a:lnTo>
                    <a:lnTo>
                      <a:pt x="22" y="36"/>
                    </a:lnTo>
                    <a:lnTo>
                      <a:pt x="14" y="48"/>
                    </a:lnTo>
                    <a:lnTo>
                      <a:pt x="8" y="62"/>
                    </a:lnTo>
                    <a:lnTo>
                      <a:pt x="4" y="76"/>
                    </a:lnTo>
                    <a:lnTo>
                      <a:pt x="0" y="90"/>
                    </a:lnTo>
                    <a:lnTo>
                      <a:pt x="0" y="106"/>
                    </a:lnTo>
                    <a:lnTo>
                      <a:pt x="2" y="122"/>
                    </a:lnTo>
                    <a:lnTo>
                      <a:pt x="4" y="138"/>
                    </a:lnTo>
                    <a:lnTo>
                      <a:pt x="10" y="154"/>
                    </a:lnTo>
                    <a:lnTo>
                      <a:pt x="18" y="168"/>
                    </a:lnTo>
                    <a:lnTo>
                      <a:pt x="30" y="182"/>
                    </a:lnTo>
                    <a:lnTo>
                      <a:pt x="44" y="192"/>
                    </a:lnTo>
                    <a:lnTo>
                      <a:pt x="36" y="182"/>
                    </a:lnTo>
                    <a:lnTo>
                      <a:pt x="28" y="170"/>
                    </a:lnTo>
                    <a:lnTo>
                      <a:pt x="22" y="156"/>
                    </a:lnTo>
                    <a:lnTo>
                      <a:pt x="16" y="140"/>
                    </a:lnTo>
                    <a:lnTo>
                      <a:pt x="12" y="124"/>
                    </a:lnTo>
                    <a:lnTo>
                      <a:pt x="12" y="108"/>
                    </a:lnTo>
                    <a:lnTo>
                      <a:pt x="12" y="92"/>
                    </a:lnTo>
                    <a:lnTo>
                      <a:pt x="16" y="76"/>
                    </a:lnTo>
                    <a:lnTo>
                      <a:pt x="26" y="50"/>
                    </a:lnTo>
                    <a:lnTo>
                      <a:pt x="40" y="28"/>
                    </a:lnTo>
                    <a:lnTo>
                      <a:pt x="54" y="12"/>
                    </a:lnTo>
                    <a:lnTo>
                      <a:pt x="7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9" name="Freeform 265"/>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noFill/>
              <a:ln w="3175">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0" name="Freeform 266"/>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noFill/>
              <a:ln w="6350">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1" name="Freeform 267"/>
              <p:cNvSpPr>
                <a:spLocks/>
              </p:cNvSpPr>
              <p:nvPr/>
            </p:nvSpPr>
            <p:spPr bwMode="auto">
              <a:xfrm>
                <a:off x="3219" y="2070"/>
                <a:ext cx="22" cy="22"/>
              </a:xfrm>
              <a:custGeom>
                <a:avLst/>
                <a:gdLst>
                  <a:gd name="T0" fmla="*/ 0 w 22"/>
                  <a:gd name="T1" fmla="*/ 10 h 22"/>
                  <a:gd name="T2" fmla="*/ 0 w 22"/>
                  <a:gd name="T3" fmla="*/ 10 h 22"/>
                  <a:gd name="T4" fmla="*/ 2 w 22"/>
                  <a:gd name="T5" fmla="*/ 6 h 22"/>
                  <a:gd name="T6" fmla="*/ 4 w 22"/>
                  <a:gd name="T7" fmla="*/ 4 h 22"/>
                  <a:gd name="T8" fmla="*/ 8 w 22"/>
                  <a:gd name="T9" fmla="*/ 2 h 22"/>
                  <a:gd name="T10" fmla="*/ 12 w 22"/>
                  <a:gd name="T11" fmla="*/ 0 h 22"/>
                  <a:gd name="T12" fmla="*/ 12 w 22"/>
                  <a:gd name="T13" fmla="*/ 0 h 22"/>
                  <a:gd name="T14" fmla="*/ 16 w 22"/>
                  <a:gd name="T15" fmla="*/ 2 h 22"/>
                  <a:gd name="T16" fmla="*/ 18 w 22"/>
                  <a:gd name="T17" fmla="*/ 4 h 22"/>
                  <a:gd name="T18" fmla="*/ 20 w 22"/>
                  <a:gd name="T19" fmla="*/ 6 h 22"/>
                  <a:gd name="T20" fmla="*/ 22 w 22"/>
                  <a:gd name="T21" fmla="*/ 10 h 22"/>
                  <a:gd name="T22" fmla="*/ 22 w 22"/>
                  <a:gd name="T23" fmla="*/ 10 h 22"/>
                  <a:gd name="T24" fmla="*/ 20 w 22"/>
                  <a:gd name="T25" fmla="*/ 14 h 22"/>
                  <a:gd name="T26" fmla="*/ 18 w 22"/>
                  <a:gd name="T27" fmla="*/ 18 h 22"/>
                  <a:gd name="T28" fmla="*/ 16 w 22"/>
                  <a:gd name="T29" fmla="*/ 20 h 22"/>
                  <a:gd name="T30" fmla="*/ 12 w 22"/>
                  <a:gd name="T31" fmla="*/ 22 h 22"/>
                  <a:gd name="T32" fmla="*/ 12 w 22"/>
                  <a:gd name="T33" fmla="*/ 22 h 22"/>
                  <a:gd name="T34" fmla="*/ 8 w 22"/>
                  <a:gd name="T35" fmla="*/ 20 h 22"/>
                  <a:gd name="T36" fmla="*/ 4 w 22"/>
                  <a:gd name="T37" fmla="*/ 18 h 22"/>
                  <a:gd name="T38" fmla="*/ 2 w 22"/>
                  <a:gd name="T39" fmla="*/ 14 h 22"/>
                  <a:gd name="T40" fmla="*/ 0 w 22"/>
                  <a:gd name="T41" fmla="*/ 10 h 22"/>
                  <a:gd name="T42" fmla="*/ 0 w 22"/>
                  <a:gd name="T43" fmla="*/ 1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0" y="10"/>
                    </a:moveTo>
                    <a:lnTo>
                      <a:pt x="0" y="10"/>
                    </a:lnTo>
                    <a:lnTo>
                      <a:pt x="2" y="6"/>
                    </a:lnTo>
                    <a:lnTo>
                      <a:pt x="4" y="4"/>
                    </a:lnTo>
                    <a:lnTo>
                      <a:pt x="8" y="2"/>
                    </a:lnTo>
                    <a:lnTo>
                      <a:pt x="12" y="0"/>
                    </a:lnTo>
                    <a:lnTo>
                      <a:pt x="16" y="2"/>
                    </a:lnTo>
                    <a:lnTo>
                      <a:pt x="18" y="4"/>
                    </a:lnTo>
                    <a:lnTo>
                      <a:pt x="20" y="6"/>
                    </a:lnTo>
                    <a:lnTo>
                      <a:pt x="22" y="10"/>
                    </a:lnTo>
                    <a:lnTo>
                      <a:pt x="20" y="14"/>
                    </a:lnTo>
                    <a:lnTo>
                      <a:pt x="18" y="18"/>
                    </a:lnTo>
                    <a:lnTo>
                      <a:pt x="16" y="20"/>
                    </a:lnTo>
                    <a:lnTo>
                      <a:pt x="12" y="22"/>
                    </a:lnTo>
                    <a:lnTo>
                      <a:pt x="8" y="20"/>
                    </a:lnTo>
                    <a:lnTo>
                      <a:pt x="4" y="18"/>
                    </a:lnTo>
                    <a:lnTo>
                      <a:pt x="2" y="14"/>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2" name="Freeform 268"/>
              <p:cNvSpPr>
                <a:spLocks/>
              </p:cNvSpPr>
              <p:nvPr/>
            </p:nvSpPr>
            <p:spPr bwMode="auto">
              <a:xfrm>
                <a:off x="3245" y="2064"/>
                <a:ext cx="12" cy="10"/>
              </a:xfrm>
              <a:custGeom>
                <a:avLst/>
                <a:gdLst>
                  <a:gd name="T0" fmla="*/ 0 w 12"/>
                  <a:gd name="T1" fmla="*/ 6 h 10"/>
                  <a:gd name="T2" fmla="*/ 0 w 12"/>
                  <a:gd name="T3" fmla="*/ 6 h 10"/>
                  <a:gd name="T4" fmla="*/ 2 w 12"/>
                  <a:gd name="T5" fmla="*/ 2 h 10"/>
                  <a:gd name="T6" fmla="*/ 6 w 12"/>
                  <a:gd name="T7" fmla="*/ 0 h 10"/>
                  <a:gd name="T8" fmla="*/ 6 w 12"/>
                  <a:gd name="T9" fmla="*/ 0 h 10"/>
                  <a:gd name="T10" fmla="*/ 10 w 12"/>
                  <a:gd name="T11" fmla="*/ 2 h 10"/>
                  <a:gd name="T12" fmla="*/ 12 w 12"/>
                  <a:gd name="T13" fmla="*/ 6 h 10"/>
                  <a:gd name="T14" fmla="*/ 12 w 12"/>
                  <a:gd name="T15" fmla="*/ 6 h 10"/>
                  <a:gd name="T16" fmla="*/ 10 w 12"/>
                  <a:gd name="T17" fmla="*/ 10 h 10"/>
                  <a:gd name="T18" fmla="*/ 6 w 12"/>
                  <a:gd name="T19" fmla="*/ 10 h 10"/>
                  <a:gd name="T20" fmla="*/ 6 w 12"/>
                  <a:gd name="T21" fmla="*/ 10 h 10"/>
                  <a:gd name="T22" fmla="*/ 2 w 12"/>
                  <a:gd name="T23" fmla="*/ 10 h 10"/>
                  <a:gd name="T24" fmla="*/ 0 w 12"/>
                  <a:gd name="T25" fmla="*/ 6 h 10"/>
                  <a:gd name="T26" fmla="*/ 0 w 12"/>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0">
                    <a:moveTo>
                      <a:pt x="0" y="6"/>
                    </a:moveTo>
                    <a:lnTo>
                      <a:pt x="0" y="6"/>
                    </a:lnTo>
                    <a:lnTo>
                      <a:pt x="2" y="2"/>
                    </a:lnTo>
                    <a:lnTo>
                      <a:pt x="6" y="0"/>
                    </a:lnTo>
                    <a:lnTo>
                      <a:pt x="10" y="2"/>
                    </a:lnTo>
                    <a:lnTo>
                      <a:pt x="12" y="6"/>
                    </a:lnTo>
                    <a:lnTo>
                      <a:pt x="10" y="10"/>
                    </a:lnTo>
                    <a:lnTo>
                      <a:pt x="6" y="10"/>
                    </a:lnTo>
                    <a:lnTo>
                      <a:pt x="2" y="10"/>
                    </a:lnTo>
                    <a:lnTo>
                      <a:pt x="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93" name="Freeform 269"/>
              <p:cNvSpPr>
                <a:spLocks/>
              </p:cNvSpPr>
              <p:nvPr/>
            </p:nvSpPr>
            <p:spPr bwMode="auto">
              <a:xfrm>
                <a:off x="3211" y="2094"/>
                <a:ext cx="10" cy="10"/>
              </a:xfrm>
              <a:custGeom>
                <a:avLst/>
                <a:gdLst>
                  <a:gd name="T0" fmla="*/ 0 w 10"/>
                  <a:gd name="T1" fmla="*/ 4 h 10"/>
                  <a:gd name="T2" fmla="*/ 0 w 10"/>
                  <a:gd name="T3" fmla="*/ 4 h 10"/>
                  <a:gd name="T4" fmla="*/ 0 w 10"/>
                  <a:gd name="T5" fmla="*/ 0 h 10"/>
                  <a:gd name="T6" fmla="*/ 4 w 10"/>
                  <a:gd name="T7" fmla="*/ 0 h 10"/>
                  <a:gd name="T8" fmla="*/ 4 w 10"/>
                  <a:gd name="T9" fmla="*/ 0 h 10"/>
                  <a:gd name="T10" fmla="*/ 10 w 10"/>
                  <a:gd name="T11" fmla="*/ 0 h 10"/>
                  <a:gd name="T12" fmla="*/ 10 w 10"/>
                  <a:gd name="T13" fmla="*/ 4 h 10"/>
                  <a:gd name="T14" fmla="*/ 10 w 10"/>
                  <a:gd name="T15" fmla="*/ 4 h 10"/>
                  <a:gd name="T16" fmla="*/ 10 w 10"/>
                  <a:gd name="T17" fmla="*/ 8 h 10"/>
                  <a:gd name="T18" fmla="*/ 4 w 10"/>
                  <a:gd name="T19" fmla="*/ 10 h 10"/>
                  <a:gd name="T20" fmla="*/ 4 w 10"/>
                  <a:gd name="T21" fmla="*/ 10 h 10"/>
                  <a:gd name="T22" fmla="*/ 0 w 10"/>
                  <a:gd name="T23" fmla="*/ 8 h 10"/>
                  <a:gd name="T24" fmla="*/ 0 w 10"/>
                  <a:gd name="T25" fmla="*/ 4 h 10"/>
                  <a:gd name="T26" fmla="*/ 0 w 10"/>
                  <a:gd name="T27" fmla="*/ 4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0" y="4"/>
                    </a:moveTo>
                    <a:lnTo>
                      <a:pt x="0" y="4"/>
                    </a:lnTo>
                    <a:lnTo>
                      <a:pt x="0" y="0"/>
                    </a:lnTo>
                    <a:lnTo>
                      <a:pt x="4" y="0"/>
                    </a:lnTo>
                    <a:lnTo>
                      <a:pt x="10" y="0"/>
                    </a:lnTo>
                    <a:lnTo>
                      <a:pt x="10" y="4"/>
                    </a:lnTo>
                    <a:lnTo>
                      <a:pt x="10" y="8"/>
                    </a:lnTo>
                    <a:lnTo>
                      <a:pt x="4" y="10"/>
                    </a:lnTo>
                    <a:lnTo>
                      <a:pt x="0" y="8"/>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grpSp>
        <p:grpSp>
          <p:nvGrpSpPr>
            <p:cNvPr id="14" name="Group 258"/>
            <p:cNvGrpSpPr>
              <a:grpSpLocks/>
            </p:cNvGrpSpPr>
            <p:nvPr/>
          </p:nvGrpSpPr>
          <p:grpSpPr bwMode="auto">
            <a:xfrm>
              <a:off x="5153413" y="3502547"/>
              <a:ext cx="306050" cy="317764"/>
              <a:chOff x="3153" y="2018"/>
              <a:chExt cx="236" cy="232"/>
            </a:xfrm>
          </p:grpSpPr>
          <p:sp>
            <p:nvSpPr>
              <p:cNvPr id="72" name="Freeform 259"/>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solidFill>
                <a:srgbClr val="F1DEE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3" name="Freeform 260"/>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solidFill>
                <a:srgbClr val="C89A9E"/>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4" name="Freeform 261"/>
              <p:cNvSpPr>
                <a:spLocks/>
              </p:cNvSpPr>
              <p:nvPr/>
            </p:nvSpPr>
            <p:spPr bwMode="auto">
              <a:xfrm>
                <a:off x="3217" y="2072"/>
                <a:ext cx="58" cy="96"/>
              </a:xfrm>
              <a:custGeom>
                <a:avLst/>
                <a:gdLst>
                  <a:gd name="T0" fmla="*/ 58 w 58"/>
                  <a:gd name="T1" fmla="*/ 0 h 96"/>
                  <a:gd name="T2" fmla="*/ 58 w 58"/>
                  <a:gd name="T3" fmla="*/ 0 h 96"/>
                  <a:gd name="T4" fmla="*/ 50 w 58"/>
                  <a:gd name="T5" fmla="*/ 0 h 96"/>
                  <a:gd name="T6" fmla="*/ 42 w 58"/>
                  <a:gd name="T7" fmla="*/ 0 h 96"/>
                  <a:gd name="T8" fmla="*/ 34 w 58"/>
                  <a:gd name="T9" fmla="*/ 4 h 96"/>
                  <a:gd name="T10" fmla="*/ 26 w 58"/>
                  <a:gd name="T11" fmla="*/ 8 h 96"/>
                  <a:gd name="T12" fmla="*/ 18 w 58"/>
                  <a:gd name="T13" fmla="*/ 12 h 96"/>
                  <a:gd name="T14" fmla="*/ 12 w 58"/>
                  <a:gd name="T15" fmla="*/ 20 h 96"/>
                  <a:gd name="T16" fmla="*/ 6 w 58"/>
                  <a:gd name="T17" fmla="*/ 28 h 96"/>
                  <a:gd name="T18" fmla="*/ 2 w 58"/>
                  <a:gd name="T19" fmla="*/ 38 h 96"/>
                  <a:gd name="T20" fmla="*/ 2 w 58"/>
                  <a:gd name="T21" fmla="*/ 38 h 96"/>
                  <a:gd name="T22" fmla="*/ 0 w 58"/>
                  <a:gd name="T23" fmla="*/ 48 h 96"/>
                  <a:gd name="T24" fmla="*/ 0 w 58"/>
                  <a:gd name="T25" fmla="*/ 58 h 96"/>
                  <a:gd name="T26" fmla="*/ 0 w 58"/>
                  <a:gd name="T27" fmla="*/ 66 h 96"/>
                  <a:gd name="T28" fmla="*/ 2 w 58"/>
                  <a:gd name="T29" fmla="*/ 74 h 96"/>
                  <a:gd name="T30" fmla="*/ 6 w 58"/>
                  <a:gd name="T31" fmla="*/ 82 h 96"/>
                  <a:gd name="T32" fmla="*/ 10 w 58"/>
                  <a:gd name="T33" fmla="*/ 88 h 96"/>
                  <a:gd name="T34" fmla="*/ 20 w 58"/>
                  <a:gd name="T35" fmla="*/ 96 h 96"/>
                  <a:gd name="T36" fmla="*/ 20 w 58"/>
                  <a:gd name="T37" fmla="*/ 96 h 96"/>
                  <a:gd name="T38" fmla="*/ 14 w 58"/>
                  <a:gd name="T39" fmla="*/ 88 h 96"/>
                  <a:gd name="T40" fmla="*/ 12 w 58"/>
                  <a:gd name="T41" fmla="*/ 80 h 96"/>
                  <a:gd name="T42" fmla="*/ 8 w 58"/>
                  <a:gd name="T43" fmla="*/ 62 h 96"/>
                  <a:gd name="T44" fmla="*/ 10 w 58"/>
                  <a:gd name="T45" fmla="*/ 46 h 96"/>
                  <a:gd name="T46" fmla="*/ 14 w 58"/>
                  <a:gd name="T47" fmla="*/ 32 h 96"/>
                  <a:gd name="T48" fmla="*/ 14 w 58"/>
                  <a:gd name="T49" fmla="*/ 32 h 96"/>
                  <a:gd name="T50" fmla="*/ 24 w 58"/>
                  <a:gd name="T51" fmla="*/ 18 h 96"/>
                  <a:gd name="T52" fmla="*/ 36 w 58"/>
                  <a:gd name="T53" fmla="*/ 8 h 96"/>
                  <a:gd name="T54" fmla="*/ 48 w 58"/>
                  <a:gd name="T55" fmla="*/ 2 h 96"/>
                  <a:gd name="T56" fmla="*/ 58 w 58"/>
                  <a:gd name="T57" fmla="*/ 0 h 96"/>
                  <a:gd name="T58" fmla="*/ 58 w 58"/>
                  <a:gd name="T59" fmla="*/ 0 h 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96">
                    <a:moveTo>
                      <a:pt x="58" y="0"/>
                    </a:moveTo>
                    <a:lnTo>
                      <a:pt x="58" y="0"/>
                    </a:lnTo>
                    <a:lnTo>
                      <a:pt x="50" y="0"/>
                    </a:lnTo>
                    <a:lnTo>
                      <a:pt x="42" y="0"/>
                    </a:lnTo>
                    <a:lnTo>
                      <a:pt x="34" y="4"/>
                    </a:lnTo>
                    <a:lnTo>
                      <a:pt x="26" y="8"/>
                    </a:lnTo>
                    <a:lnTo>
                      <a:pt x="18" y="12"/>
                    </a:lnTo>
                    <a:lnTo>
                      <a:pt x="12" y="20"/>
                    </a:lnTo>
                    <a:lnTo>
                      <a:pt x="6" y="28"/>
                    </a:lnTo>
                    <a:lnTo>
                      <a:pt x="2" y="38"/>
                    </a:lnTo>
                    <a:lnTo>
                      <a:pt x="0" y="48"/>
                    </a:lnTo>
                    <a:lnTo>
                      <a:pt x="0" y="58"/>
                    </a:lnTo>
                    <a:lnTo>
                      <a:pt x="0" y="66"/>
                    </a:lnTo>
                    <a:lnTo>
                      <a:pt x="2" y="74"/>
                    </a:lnTo>
                    <a:lnTo>
                      <a:pt x="6" y="82"/>
                    </a:lnTo>
                    <a:lnTo>
                      <a:pt x="10" y="88"/>
                    </a:lnTo>
                    <a:lnTo>
                      <a:pt x="20" y="96"/>
                    </a:lnTo>
                    <a:lnTo>
                      <a:pt x="14" y="88"/>
                    </a:lnTo>
                    <a:lnTo>
                      <a:pt x="12" y="80"/>
                    </a:lnTo>
                    <a:lnTo>
                      <a:pt x="8" y="62"/>
                    </a:lnTo>
                    <a:lnTo>
                      <a:pt x="10" y="46"/>
                    </a:lnTo>
                    <a:lnTo>
                      <a:pt x="14" y="32"/>
                    </a:lnTo>
                    <a:lnTo>
                      <a:pt x="24" y="18"/>
                    </a:lnTo>
                    <a:lnTo>
                      <a:pt x="36" y="8"/>
                    </a:lnTo>
                    <a:lnTo>
                      <a:pt x="48" y="2"/>
                    </a:lnTo>
                    <a:lnTo>
                      <a:pt x="58" y="0"/>
                    </a:lnTo>
                    <a:close/>
                  </a:path>
                </a:pathLst>
              </a:custGeom>
              <a:solidFill>
                <a:srgbClr val="E5CEC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5" name="Freeform 262"/>
              <p:cNvSpPr>
                <a:spLocks/>
              </p:cNvSpPr>
              <p:nvPr/>
            </p:nvSpPr>
            <p:spPr bwMode="auto">
              <a:xfrm>
                <a:off x="3249" y="2090"/>
                <a:ext cx="78" cy="92"/>
              </a:xfrm>
              <a:custGeom>
                <a:avLst/>
                <a:gdLst>
                  <a:gd name="T0" fmla="*/ 0 w 78"/>
                  <a:gd name="T1" fmla="*/ 90 h 92"/>
                  <a:gd name="T2" fmla="*/ 0 w 78"/>
                  <a:gd name="T3" fmla="*/ 90 h 92"/>
                  <a:gd name="T4" fmla="*/ 8 w 78"/>
                  <a:gd name="T5" fmla="*/ 92 h 92"/>
                  <a:gd name="T6" fmla="*/ 24 w 78"/>
                  <a:gd name="T7" fmla="*/ 92 h 92"/>
                  <a:gd name="T8" fmla="*/ 34 w 78"/>
                  <a:gd name="T9" fmla="*/ 90 h 92"/>
                  <a:gd name="T10" fmla="*/ 44 w 78"/>
                  <a:gd name="T11" fmla="*/ 88 h 92"/>
                  <a:gd name="T12" fmla="*/ 54 w 78"/>
                  <a:gd name="T13" fmla="*/ 82 h 92"/>
                  <a:gd name="T14" fmla="*/ 64 w 78"/>
                  <a:gd name="T15" fmla="*/ 74 h 92"/>
                  <a:gd name="T16" fmla="*/ 64 w 78"/>
                  <a:gd name="T17" fmla="*/ 74 h 92"/>
                  <a:gd name="T18" fmla="*/ 72 w 78"/>
                  <a:gd name="T19" fmla="*/ 66 h 92"/>
                  <a:gd name="T20" fmla="*/ 76 w 78"/>
                  <a:gd name="T21" fmla="*/ 54 h 92"/>
                  <a:gd name="T22" fmla="*/ 78 w 78"/>
                  <a:gd name="T23" fmla="*/ 44 h 92"/>
                  <a:gd name="T24" fmla="*/ 78 w 78"/>
                  <a:gd name="T25" fmla="*/ 32 h 92"/>
                  <a:gd name="T26" fmla="*/ 76 w 78"/>
                  <a:gd name="T27" fmla="*/ 22 h 92"/>
                  <a:gd name="T28" fmla="*/ 72 w 78"/>
                  <a:gd name="T29" fmla="*/ 12 h 92"/>
                  <a:gd name="T30" fmla="*/ 68 w 78"/>
                  <a:gd name="T31" fmla="*/ 4 h 92"/>
                  <a:gd name="T32" fmla="*/ 64 w 78"/>
                  <a:gd name="T33" fmla="*/ 0 h 92"/>
                  <a:gd name="T34" fmla="*/ 64 w 78"/>
                  <a:gd name="T35" fmla="*/ 0 h 92"/>
                  <a:gd name="T36" fmla="*/ 70 w 78"/>
                  <a:gd name="T37" fmla="*/ 14 h 92"/>
                  <a:gd name="T38" fmla="*/ 72 w 78"/>
                  <a:gd name="T39" fmla="*/ 30 h 92"/>
                  <a:gd name="T40" fmla="*/ 70 w 78"/>
                  <a:gd name="T41" fmla="*/ 38 h 92"/>
                  <a:gd name="T42" fmla="*/ 68 w 78"/>
                  <a:gd name="T43" fmla="*/ 46 h 92"/>
                  <a:gd name="T44" fmla="*/ 64 w 78"/>
                  <a:gd name="T45" fmla="*/ 54 h 92"/>
                  <a:gd name="T46" fmla="*/ 58 w 78"/>
                  <a:gd name="T47" fmla="*/ 62 h 92"/>
                  <a:gd name="T48" fmla="*/ 58 w 78"/>
                  <a:gd name="T49" fmla="*/ 62 h 92"/>
                  <a:gd name="T50" fmla="*/ 50 w 78"/>
                  <a:gd name="T51" fmla="*/ 70 h 92"/>
                  <a:gd name="T52" fmla="*/ 42 w 78"/>
                  <a:gd name="T53" fmla="*/ 78 h 92"/>
                  <a:gd name="T54" fmla="*/ 26 w 78"/>
                  <a:gd name="T55" fmla="*/ 86 h 92"/>
                  <a:gd name="T56" fmla="*/ 12 w 78"/>
                  <a:gd name="T57" fmla="*/ 90 h 92"/>
                  <a:gd name="T58" fmla="*/ 0 w 78"/>
                  <a:gd name="T59" fmla="*/ 90 h 92"/>
                  <a:gd name="T60" fmla="*/ 0 w 78"/>
                  <a:gd name="T61" fmla="*/ 90 h 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8" h="92">
                    <a:moveTo>
                      <a:pt x="0" y="90"/>
                    </a:moveTo>
                    <a:lnTo>
                      <a:pt x="0" y="90"/>
                    </a:lnTo>
                    <a:lnTo>
                      <a:pt x="8" y="92"/>
                    </a:lnTo>
                    <a:lnTo>
                      <a:pt x="24" y="92"/>
                    </a:lnTo>
                    <a:lnTo>
                      <a:pt x="34" y="90"/>
                    </a:lnTo>
                    <a:lnTo>
                      <a:pt x="44" y="88"/>
                    </a:lnTo>
                    <a:lnTo>
                      <a:pt x="54" y="82"/>
                    </a:lnTo>
                    <a:lnTo>
                      <a:pt x="64" y="74"/>
                    </a:lnTo>
                    <a:lnTo>
                      <a:pt x="72" y="66"/>
                    </a:lnTo>
                    <a:lnTo>
                      <a:pt x="76" y="54"/>
                    </a:lnTo>
                    <a:lnTo>
                      <a:pt x="78" y="44"/>
                    </a:lnTo>
                    <a:lnTo>
                      <a:pt x="78" y="32"/>
                    </a:lnTo>
                    <a:lnTo>
                      <a:pt x="76" y="22"/>
                    </a:lnTo>
                    <a:lnTo>
                      <a:pt x="72" y="12"/>
                    </a:lnTo>
                    <a:lnTo>
                      <a:pt x="68" y="4"/>
                    </a:lnTo>
                    <a:lnTo>
                      <a:pt x="64" y="0"/>
                    </a:lnTo>
                    <a:lnTo>
                      <a:pt x="70" y="14"/>
                    </a:lnTo>
                    <a:lnTo>
                      <a:pt x="72" y="30"/>
                    </a:lnTo>
                    <a:lnTo>
                      <a:pt x="70" y="38"/>
                    </a:lnTo>
                    <a:lnTo>
                      <a:pt x="68" y="46"/>
                    </a:lnTo>
                    <a:lnTo>
                      <a:pt x="64" y="54"/>
                    </a:lnTo>
                    <a:lnTo>
                      <a:pt x="58" y="62"/>
                    </a:lnTo>
                    <a:lnTo>
                      <a:pt x="50" y="70"/>
                    </a:lnTo>
                    <a:lnTo>
                      <a:pt x="42" y="78"/>
                    </a:lnTo>
                    <a:lnTo>
                      <a:pt x="26" y="86"/>
                    </a:lnTo>
                    <a:lnTo>
                      <a:pt x="12" y="90"/>
                    </a:lnTo>
                    <a:lnTo>
                      <a:pt x="0" y="90"/>
                    </a:lnTo>
                    <a:close/>
                  </a:path>
                </a:pathLst>
              </a:custGeom>
              <a:solidFill>
                <a:srgbClr val="A75F6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6" name="Freeform 263"/>
              <p:cNvSpPr>
                <a:spLocks/>
              </p:cNvSpPr>
              <p:nvPr/>
            </p:nvSpPr>
            <p:spPr bwMode="auto">
              <a:xfrm>
                <a:off x="3219" y="2026"/>
                <a:ext cx="162" cy="214"/>
              </a:xfrm>
              <a:custGeom>
                <a:avLst/>
                <a:gdLst>
                  <a:gd name="T0" fmla="*/ 0 w 162"/>
                  <a:gd name="T1" fmla="*/ 204 h 214"/>
                  <a:gd name="T2" fmla="*/ 0 w 162"/>
                  <a:gd name="T3" fmla="*/ 204 h 214"/>
                  <a:gd name="T4" fmla="*/ 12 w 162"/>
                  <a:gd name="T5" fmla="*/ 208 h 214"/>
                  <a:gd name="T6" fmla="*/ 28 w 162"/>
                  <a:gd name="T7" fmla="*/ 212 h 214"/>
                  <a:gd name="T8" fmla="*/ 44 w 162"/>
                  <a:gd name="T9" fmla="*/ 214 h 214"/>
                  <a:gd name="T10" fmla="*/ 62 w 162"/>
                  <a:gd name="T11" fmla="*/ 214 h 214"/>
                  <a:gd name="T12" fmla="*/ 80 w 162"/>
                  <a:gd name="T13" fmla="*/ 212 h 214"/>
                  <a:gd name="T14" fmla="*/ 98 w 162"/>
                  <a:gd name="T15" fmla="*/ 208 h 214"/>
                  <a:gd name="T16" fmla="*/ 114 w 162"/>
                  <a:gd name="T17" fmla="*/ 202 h 214"/>
                  <a:gd name="T18" fmla="*/ 126 w 162"/>
                  <a:gd name="T19" fmla="*/ 194 h 214"/>
                  <a:gd name="T20" fmla="*/ 126 w 162"/>
                  <a:gd name="T21" fmla="*/ 194 h 214"/>
                  <a:gd name="T22" fmla="*/ 138 w 162"/>
                  <a:gd name="T23" fmla="*/ 182 h 214"/>
                  <a:gd name="T24" fmla="*/ 146 w 162"/>
                  <a:gd name="T25" fmla="*/ 170 h 214"/>
                  <a:gd name="T26" fmla="*/ 152 w 162"/>
                  <a:gd name="T27" fmla="*/ 158 h 214"/>
                  <a:gd name="T28" fmla="*/ 156 w 162"/>
                  <a:gd name="T29" fmla="*/ 146 h 214"/>
                  <a:gd name="T30" fmla="*/ 160 w 162"/>
                  <a:gd name="T31" fmla="*/ 122 h 214"/>
                  <a:gd name="T32" fmla="*/ 162 w 162"/>
                  <a:gd name="T33" fmla="*/ 102 h 214"/>
                  <a:gd name="T34" fmla="*/ 162 w 162"/>
                  <a:gd name="T35" fmla="*/ 102 h 214"/>
                  <a:gd name="T36" fmla="*/ 162 w 162"/>
                  <a:gd name="T37" fmla="*/ 92 h 214"/>
                  <a:gd name="T38" fmla="*/ 160 w 162"/>
                  <a:gd name="T39" fmla="*/ 80 h 214"/>
                  <a:gd name="T40" fmla="*/ 158 w 162"/>
                  <a:gd name="T41" fmla="*/ 66 h 214"/>
                  <a:gd name="T42" fmla="*/ 150 w 162"/>
                  <a:gd name="T43" fmla="*/ 50 h 214"/>
                  <a:gd name="T44" fmla="*/ 140 w 162"/>
                  <a:gd name="T45" fmla="*/ 36 h 214"/>
                  <a:gd name="T46" fmla="*/ 128 w 162"/>
                  <a:gd name="T47" fmla="*/ 22 h 214"/>
                  <a:gd name="T48" fmla="*/ 118 w 162"/>
                  <a:gd name="T49" fmla="*/ 14 h 214"/>
                  <a:gd name="T50" fmla="*/ 110 w 162"/>
                  <a:gd name="T51" fmla="*/ 10 h 214"/>
                  <a:gd name="T52" fmla="*/ 98 w 162"/>
                  <a:gd name="T53" fmla="*/ 4 h 214"/>
                  <a:gd name="T54" fmla="*/ 86 w 162"/>
                  <a:gd name="T55" fmla="*/ 0 h 214"/>
                  <a:gd name="T56" fmla="*/ 86 w 162"/>
                  <a:gd name="T57" fmla="*/ 0 h 214"/>
                  <a:gd name="T58" fmla="*/ 96 w 162"/>
                  <a:gd name="T59" fmla="*/ 6 h 214"/>
                  <a:gd name="T60" fmla="*/ 108 w 162"/>
                  <a:gd name="T61" fmla="*/ 14 h 214"/>
                  <a:gd name="T62" fmla="*/ 120 w 162"/>
                  <a:gd name="T63" fmla="*/ 26 h 214"/>
                  <a:gd name="T64" fmla="*/ 130 w 162"/>
                  <a:gd name="T65" fmla="*/ 42 h 214"/>
                  <a:gd name="T66" fmla="*/ 140 w 162"/>
                  <a:gd name="T67" fmla="*/ 60 h 214"/>
                  <a:gd name="T68" fmla="*/ 142 w 162"/>
                  <a:gd name="T69" fmla="*/ 72 h 214"/>
                  <a:gd name="T70" fmla="*/ 144 w 162"/>
                  <a:gd name="T71" fmla="*/ 82 h 214"/>
                  <a:gd name="T72" fmla="*/ 146 w 162"/>
                  <a:gd name="T73" fmla="*/ 96 h 214"/>
                  <a:gd name="T74" fmla="*/ 144 w 162"/>
                  <a:gd name="T75" fmla="*/ 108 h 214"/>
                  <a:gd name="T76" fmla="*/ 142 w 162"/>
                  <a:gd name="T77" fmla="*/ 124 h 214"/>
                  <a:gd name="T78" fmla="*/ 138 w 162"/>
                  <a:gd name="T79" fmla="*/ 138 h 214"/>
                  <a:gd name="T80" fmla="*/ 138 w 162"/>
                  <a:gd name="T81" fmla="*/ 138 h 214"/>
                  <a:gd name="T82" fmla="*/ 134 w 162"/>
                  <a:gd name="T83" fmla="*/ 154 h 214"/>
                  <a:gd name="T84" fmla="*/ 128 w 162"/>
                  <a:gd name="T85" fmla="*/ 166 h 214"/>
                  <a:gd name="T86" fmla="*/ 120 w 162"/>
                  <a:gd name="T87" fmla="*/ 178 h 214"/>
                  <a:gd name="T88" fmla="*/ 110 w 162"/>
                  <a:gd name="T89" fmla="*/ 186 h 214"/>
                  <a:gd name="T90" fmla="*/ 100 w 162"/>
                  <a:gd name="T91" fmla="*/ 194 h 214"/>
                  <a:gd name="T92" fmla="*/ 90 w 162"/>
                  <a:gd name="T93" fmla="*/ 198 h 214"/>
                  <a:gd name="T94" fmla="*/ 80 w 162"/>
                  <a:gd name="T95" fmla="*/ 204 h 214"/>
                  <a:gd name="T96" fmla="*/ 70 w 162"/>
                  <a:gd name="T97" fmla="*/ 206 h 214"/>
                  <a:gd name="T98" fmla="*/ 48 w 162"/>
                  <a:gd name="T99" fmla="*/ 208 h 214"/>
                  <a:gd name="T100" fmla="*/ 28 w 162"/>
                  <a:gd name="T101" fmla="*/ 208 h 214"/>
                  <a:gd name="T102" fmla="*/ 12 w 162"/>
                  <a:gd name="T103" fmla="*/ 208 h 214"/>
                  <a:gd name="T104" fmla="*/ 0 w 162"/>
                  <a:gd name="T105" fmla="*/ 204 h 214"/>
                  <a:gd name="T106" fmla="*/ 0 w 162"/>
                  <a:gd name="T107" fmla="*/ 204 h 2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2" h="214">
                    <a:moveTo>
                      <a:pt x="0" y="204"/>
                    </a:moveTo>
                    <a:lnTo>
                      <a:pt x="0" y="204"/>
                    </a:lnTo>
                    <a:lnTo>
                      <a:pt x="12" y="208"/>
                    </a:lnTo>
                    <a:lnTo>
                      <a:pt x="28" y="212"/>
                    </a:lnTo>
                    <a:lnTo>
                      <a:pt x="44" y="214"/>
                    </a:lnTo>
                    <a:lnTo>
                      <a:pt x="62" y="214"/>
                    </a:lnTo>
                    <a:lnTo>
                      <a:pt x="80" y="212"/>
                    </a:lnTo>
                    <a:lnTo>
                      <a:pt x="98" y="208"/>
                    </a:lnTo>
                    <a:lnTo>
                      <a:pt x="114" y="202"/>
                    </a:lnTo>
                    <a:lnTo>
                      <a:pt x="126" y="194"/>
                    </a:lnTo>
                    <a:lnTo>
                      <a:pt x="138" y="182"/>
                    </a:lnTo>
                    <a:lnTo>
                      <a:pt x="146" y="170"/>
                    </a:lnTo>
                    <a:lnTo>
                      <a:pt x="152" y="158"/>
                    </a:lnTo>
                    <a:lnTo>
                      <a:pt x="156" y="146"/>
                    </a:lnTo>
                    <a:lnTo>
                      <a:pt x="160" y="122"/>
                    </a:lnTo>
                    <a:lnTo>
                      <a:pt x="162" y="102"/>
                    </a:lnTo>
                    <a:lnTo>
                      <a:pt x="162" y="92"/>
                    </a:lnTo>
                    <a:lnTo>
                      <a:pt x="160" y="80"/>
                    </a:lnTo>
                    <a:lnTo>
                      <a:pt x="158" y="66"/>
                    </a:lnTo>
                    <a:lnTo>
                      <a:pt x="150" y="50"/>
                    </a:lnTo>
                    <a:lnTo>
                      <a:pt x="140" y="36"/>
                    </a:lnTo>
                    <a:lnTo>
                      <a:pt x="128" y="22"/>
                    </a:lnTo>
                    <a:lnTo>
                      <a:pt x="118" y="14"/>
                    </a:lnTo>
                    <a:lnTo>
                      <a:pt x="110" y="10"/>
                    </a:lnTo>
                    <a:lnTo>
                      <a:pt x="98" y="4"/>
                    </a:lnTo>
                    <a:lnTo>
                      <a:pt x="86" y="0"/>
                    </a:lnTo>
                    <a:lnTo>
                      <a:pt x="96" y="6"/>
                    </a:lnTo>
                    <a:lnTo>
                      <a:pt x="108" y="14"/>
                    </a:lnTo>
                    <a:lnTo>
                      <a:pt x="120" y="26"/>
                    </a:lnTo>
                    <a:lnTo>
                      <a:pt x="130" y="42"/>
                    </a:lnTo>
                    <a:lnTo>
                      <a:pt x="140" y="60"/>
                    </a:lnTo>
                    <a:lnTo>
                      <a:pt x="142" y="72"/>
                    </a:lnTo>
                    <a:lnTo>
                      <a:pt x="144" y="82"/>
                    </a:lnTo>
                    <a:lnTo>
                      <a:pt x="146" y="96"/>
                    </a:lnTo>
                    <a:lnTo>
                      <a:pt x="144" y="108"/>
                    </a:lnTo>
                    <a:lnTo>
                      <a:pt x="142" y="124"/>
                    </a:lnTo>
                    <a:lnTo>
                      <a:pt x="138" y="138"/>
                    </a:lnTo>
                    <a:lnTo>
                      <a:pt x="134" y="154"/>
                    </a:lnTo>
                    <a:lnTo>
                      <a:pt x="128" y="166"/>
                    </a:lnTo>
                    <a:lnTo>
                      <a:pt x="120" y="178"/>
                    </a:lnTo>
                    <a:lnTo>
                      <a:pt x="110" y="186"/>
                    </a:lnTo>
                    <a:lnTo>
                      <a:pt x="100" y="194"/>
                    </a:lnTo>
                    <a:lnTo>
                      <a:pt x="90" y="198"/>
                    </a:lnTo>
                    <a:lnTo>
                      <a:pt x="80" y="204"/>
                    </a:lnTo>
                    <a:lnTo>
                      <a:pt x="70" y="206"/>
                    </a:lnTo>
                    <a:lnTo>
                      <a:pt x="48" y="208"/>
                    </a:lnTo>
                    <a:lnTo>
                      <a:pt x="28" y="208"/>
                    </a:lnTo>
                    <a:lnTo>
                      <a:pt x="12" y="208"/>
                    </a:lnTo>
                    <a:lnTo>
                      <a:pt x="0" y="204"/>
                    </a:lnTo>
                    <a:close/>
                  </a:path>
                </a:pathLst>
              </a:custGeom>
              <a:solidFill>
                <a:srgbClr val="E3B8C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7" name="Freeform 264"/>
              <p:cNvSpPr>
                <a:spLocks/>
              </p:cNvSpPr>
              <p:nvPr/>
            </p:nvSpPr>
            <p:spPr bwMode="auto">
              <a:xfrm>
                <a:off x="3163" y="2032"/>
                <a:ext cx="70" cy="192"/>
              </a:xfrm>
              <a:custGeom>
                <a:avLst/>
                <a:gdLst>
                  <a:gd name="T0" fmla="*/ 70 w 70"/>
                  <a:gd name="T1" fmla="*/ 0 h 192"/>
                  <a:gd name="T2" fmla="*/ 70 w 70"/>
                  <a:gd name="T3" fmla="*/ 0 h 192"/>
                  <a:gd name="T4" fmla="*/ 60 w 70"/>
                  <a:gd name="T5" fmla="*/ 4 h 192"/>
                  <a:gd name="T6" fmla="*/ 50 w 70"/>
                  <a:gd name="T7" fmla="*/ 10 h 192"/>
                  <a:gd name="T8" fmla="*/ 40 w 70"/>
                  <a:gd name="T9" fmla="*/ 16 h 192"/>
                  <a:gd name="T10" fmla="*/ 30 w 70"/>
                  <a:gd name="T11" fmla="*/ 26 h 192"/>
                  <a:gd name="T12" fmla="*/ 22 w 70"/>
                  <a:gd name="T13" fmla="*/ 36 h 192"/>
                  <a:gd name="T14" fmla="*/ 14 w 70"/>
                  <a:gd name="T15" fmla="*/ 48 h 192"/>
                  <a:gd name="T16" fmla="*/ 8 w 70"/>
                  <a:gd name="T17" fmla="*/ 62 h 192"/>
                  <a:gd name="T18" fmla="*/ 4 w 70"/>
                  <a:gd name="T19" fmla="*/ 76 h 192"/>
                  <a:gd name="T20" fmla="*/ 4 w 70"/>
                  <a:gd name="T21" fmla="*/ 76 h 192"/>
                  <a:gd name="T22" fmla="*/ 0 w 70"/>
                  <a:gd name="T23" fmla="*/ 90 h 192"/>
                  <a:gd name="T24" fmla="*/ 0 w 70"/>
                  <a:gd name="T25" fmla="*/ 106 h 192"/>
                  <a:gd name="T26" fmla="*/ 2 w 70"/>
                  <a:gd name="T27" fmla="*/ 122 h 192"/>
                  <a:gd name="T28" fmla="*/ 4 w 70"/>
                  <a:gd name="T29" fmla="*/ 138 h 192"/>
                  <a:gd name="T30" fmla="*/ 10 w 70"/>
                  <a:gd name="T31" fmla="*/ 154 h 192"/>
                  <a:gd name="T32" fmla="*/ 18 w 70"/>
                  <a:gd name="T33" fmla="*/ 168 h 192"/>
                  <a:gd name="T34" fmla="*/ 30 w 70"/>
                  <a:gd name="T35" fmla="*/ 182 h 192"/>
                  <a:gd name="T36" fmla="*/ 44 w 70"/>
                  <a:gd name="T37" fmla="*/ 192 h 192"/>
                  <a:gd name="T38" fmla="*/ 44 w 70"/>
                  <a:gd name="T39" fmla="*/ 192 h 192"/>
                  <a:gd name="T40" fmla="*/ 36 w 70"/>
                  <a:gd name="T41" fmla="*/ 182 h 192"/>
                  <a:gd name="T42" fmla="*/ 28 w 70"/>
                  <a:gd name="T43" fmla="*/ 170 h 192"/>
                  <a:gd name="T44" fmla="*/ 22 w 70"/>
                  <a:gd name="T45" fmla="*/ 156 h 192"/>
                  <a:gd name="T46" fmla="*/ 16 w 70"/>
                  <a:gd name="T47" fmla="*/ 140 h 192"/>
                  <a:gd name="T48" fmla="*/ 12 w 70"/>
                  <a:gd name="T49" fmla="*/ 124 h 192"/>
                  <a:gd name="T50" fmla="*/ 12 w 70"/>
                  <a:gd name="T51" fmla="*/ 108 h 192"/>
                  <a:gd name="T52" fmla="*/ 12 w 70"/>
                  <a:gd name="T53" fmla="*/ 92 h 192"/>
                  <a:gd name="T54" fmla="*/ 16 w 70"/>
                  <a:gd name="T55" fmla="*/ 76 h 192"/>
                  <a:gd name="T56" fmla="*/ 16 w 70"/>
                  <a:gd name="T57" fmla="*/ 76 h 192"/>
                  <a:gd name="T58" fmla="*/ 26 w 70"/>
                  <a:gd name="T59" fmla="*/ 50 h 192"/>
                  <a:gd name="T60" fmla="*/ 40 w 70"/>
                  <a:gd name="T61" fmla="*/ 28 h 192"/>
                  <a:gd name="T62" fmla="*/ 54 w 70"/>
                  <a:gd name="T63" fmla="*/ 12 h 192"/>
                  <a:gd name="T64" fmla="*/ 70 w 70"/>
                  <a:gd name="T65" fmla="*/ 0 h 192"/>
                  <a:gd name="T66" fmla="*/ 70 w 70"/>
                  <a:gd name="T67" fmla="*/ 0 h 1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0" h="192">
                    <a:moveTo>
                      <a:pt x="70" y="0"/>
                    </a:moveTo>
                    <a:lnTo>
                      <a:pt x="70" y="0"/>
                    </a:lnTo>
                    <a:lnTo>
                      <a:pt x="60" y="4"/>
                    </a:lnTo>
                    <a:lnTo>
                      <a:pt x="50" y="10"/>
                    </a:lnTo>
                    <a:lnTo>
                      <a:pt x="40" y="16"/>
                    </a:lnTo>
                    <a:lnTo>
                      <a:pt x="30" y="26"/>
                    </a:lnTo>
                    <a:lnTo>
                      <a:pt x="22" y="36"/>
                    </a:lnTo>
                    <a:lnTo>
                      <a:pt x="14" y="48"/>
                    </a:lnTo>
                    <a:lnTo>
                      <a:pt x="8" y="62"/>
                    </a:lnTo>
                    <a:lnTo>
                      <a:pt x="4" y="76"/>
                    </a:lnTo>
                    <a:lnTo>
                      <a:pt x="0" y="90"/>
                    </a:lnTo>
                    <a:lnTo>
                      <a:pt x="0" y="106"/>
                    </a:lnTo>
                    <a:lnTo>
                      <a:pt x="2" y="122"/>
                    </a:lnTo>
                    <a:lnTo>
                      <a:pt x="4" y="138"/>
                    </a:lnTo>
                    <a:lnTo>
                      <a:pt x="10" y="154"/>
                    </a:lnTo>
                    <a:lnTo>
                      <a:pt x="18" y="168"/>
                    </a:lnTo>
                    <a:lnTo>
                      <a:pt x="30" y="182"/>
                    </a:lnTo>
                    <a:lnTo>
                      <a:pt x="44" y="192"/>
                    </a:lnTo>
                    <a:lnTo>
                      <a:pt x="36" y="182"/>
                    </a:lnTo>
                    <a:lnTo>
                      <a:pt x="28" y="170"/>
                    </a:lnTo>
                    <a:lnTo>
                      <a:pt x="22" y="156"/>
                    </a:lnTo>
                    <a:lnTo>
                      <a:pt x="16" y="140"/>
                    </a:lnTo>
                    <a:lnTo>
                      <a:pt x="12" y="124"/>
                    </a:lnTo>
                    <a:lnTo>
                      <a:pt x="12" y="108"/>
                    </a:lnTo>
                    <a:lnTo>
                      <a:pt x="12" y="92"/>
                    </a:lnTo>
                    <a:lnTo>
                      <a:pt x="16" y="76"/>
                    </a:lnTo>
                    <a:lnTo>
                      <a:pt x="26" y="50"/>
                    </a:lnTo>
                    <a:lnTo>
                      <a:pt x="40" y="28"/>
                    </a:lnTo>
                    <a:lnTo>
                      <a:pt x="54" y="12"/>
                    </a:lnTo>
                    <a:lnTo>
                      <a:pt x="7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8" name="Freeform 265"/>
              <p:cNvSpPr>
                <a:spLocks/>
              </p:cNvSpPr>
              <p:nvPr/>
            </p:nvSpPr>
            <p:spPr bwMode="auto">
              <a:xfrm>
                <a:off x="3209" y="2064"/>
                <a:ext cx="126" cy="126"/>
              </a:xfrm>
              <a:custGeom>
                <a:avLst/>
                <a:gdLst>
                  <a:gd name="T0" fmla="*/ 0 w 126"/>
                  <a:gd name="T1" fmla="*/ 64 h 126"/>
                  <a:gd name="T2" fmla="*/ 0 w 126"/>
                  <a:gd name="T3" fmla="*/ 64 h 126"/>
                  <a:gd name="T4" fmla="*/ 2 w 126"/>
                  <a:gd name="T5" fmla="*/ 50 h 126"/>
                  <a:gd name="T6" fmla="*/ 6 w 126"/>
                  <a:gd name="T7" fmla="*/ 40 h 126"/>
                  <a:gd name="T8" fmla="*/ 10 w 126"/>
                  <a:gd name="T9" fmla="*/ 28 h 126"/>
                  <a:gd name="T10" fmla="*/ 18 w 126"/>
                  <a:gd name="T11" fmla="*/ 20 h 126"/>
                  <a:gd name="T12" fmla="*/ 28 w 126"/>
                  <a:gd name="T13" fmla="*/ 12 h 126"/>
                  <a:gd name="T14" fmla="*/ 38 w 126"/>
                  <a:gd name="T15" fmla="*/ 6 h 126"/>
                  <a:gd name="T16" fmla="*/ 50 w 126"/>
                  <a:gd name="T17" fmla="*/ 2 h 126"/>
                  <a:gd name="T18" fmla="*/ 62 w 126"/>
                  <a:gd name="T19" fmla="*/ 0 h 126"/>
                  <a:gd name="T20" fmla="*/ 62 w 126"/>
                  <a:gd name="T21" fmla="*/ 0 h 126"/>
                  <a:gd name="T22" fmla="*/ 76 w 126"/>
                  <a:gd name="T23" fmla="*/ 2 h 126"/>
                  <a:gd name="T24" fmla="*/ 88 w 126"/>
                  <a:gd name="T25" fmla="*/ 6 h 126"/>
                  <a:gd name="T26" fmla="*/ 98 w 126"/>
                  <a:gd name="T27" fmla="*/ 12 h 126"/>
                  <a:gd name="T28" fmla="*/ 108 w 126"/>
                  <a:gd name="T29" fmla="*/ 20 h 126"/>
                  <a:gd name="T30" fmla="*/ 114 w 126"/>
                  <a:gd name="T31" fmla="*/ 28 h 126"/>
                  <a:gd name="T32" fmla="*/ 120 w 126"/>
                  <a:gd name="T33" fmla="*/ 40 h 126"/>
                  <a:gd name="T34" fmla="*/ 124 w 126"/>
                  <a:gd name="T35" fmla="*/ 50 h 126"/>
                  <a:gd name="T36" fmla="*/ 126 w 126"/>
                  <a:gd name="T37" fmla="*/ 64 h 126"/>
                  <a:gd name="T38" fmla="*/ 126 w 126"/>
                  <a:gd name="T39" fmla="*/ 64 h 126"/>
                  <a:gd name="T40" fmla="*/ 124 w 126"/>
                  <a:gd name="T41" fmla="*/ 76 h 126"/>
                  <a:gd name="T42" fmla="*/ 120 w 126"/>
                  <a:gd name="T43" fmla="*/ 88 h 126"/>
                  <a:gd name="T44" fmla="*/ 114 w 126"/>
                  <a:gd name="T45" fmla="*/ 98 h 126"/>
                  <a:gd name="T46" fmla="*/ 108 w 126"/>
                  <a:gd name="T47" fmla="*/ 108 h 126"/>
                  <a:gd name="T48" fmla="*/ 98 w 126"/>
                  <a:gd name="T49" fmla="*/ 116 h 126"/>
                  <a:gd name="T50" fmla="*/ 88 w 126"/>
                  <a:gd name="T51" fmla="*/ 122 h 126"/>
                  <a:gd name="T52" fmla="*/ 76 w 126"/>
                  <a:gd name="T53" fmla="*/ 124 h 126"/>
                  <a:gd name="T54" fmla="*/ 62 w 126"/>
                  <a:gd name="T55" fmla="*/ 126 h 126"/>
                  <a:gd name="T56" fmla="*/ 62 w 126"/>
                  <a:gd name="T57" fmla="*/ 126 h 126"/>
                  <a:gd name="T58" fmla="*/ 50 w 126"/>
                  <a:gd name="T59" fmla="*/ 124 h 126"/>
                  <a:gd name="T60" fmla="*/ 38 w 126"/>
                  <a:gd name="T61" fmla="*/ 122 h 126"/>
                  <a:gd name="T62" fmla="*/ 28 w 126"/>
                  <a:gd name="T63" fmla="*/ 116 h 126"/>
                  <a:gd name="T64" fmla="*/ 18 w 126"/>
                  <a:gd name="T65" fmla="*/ 108 h 126"/>
                  <a:gd name="T66" fmla="*/ 10 w 126"/>
                  <a:gd name="T67" fmla="*/ 98 h 126"/>
                  <a:gd name="T68" fmla="*/ 6 w 126"/>
                  <a:gd name="T69" fmla="*/ 88 h 126"/>
                  <a:gd name="T70" fmla="*/ 2 w 126"/>
                  <a:gd name="T71" fmla="*/ 76 h 126"/>
                  <a:gd name="T72" fmla="*/ 0 w 126"/>
                  <a:gd name="T73" fmla="*/ 64 h 126"/>
                  <a:gd name="T74" fmla="*/ 0 w 126"/>
                  <a:gd name="T75" fmla="*/ 64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6" h="126">
                    <a:moveTo>
                      <a:pt x="0" y="64"/>
                    </a:moveTo>
                    <a:lnTo>
                      <a:pt x="0" y="64"/>
                    </a:lnTo>
                    <a:lnTo>
                      <a:pt x="2" y="50"/>
                    </a:lnTo>
                    <a:lnTo>
                      <a:pt x="6" y="40"/>
                    </a:lnTo>
                    <a:lnTo>
                      <a:pt x="10" y="28"/>
                    </a:lnTo>
                    <a:lnTo>
                      <a:pt x="18" y="20"/>
                    </a:lnTo>
                    <a:lnTo>
                      <a:pt x="28" y="12"/>
                    </a:lnTo>
                    <a:lnTo>
                      <a:pt x="38" y="6"/>
                    </a:lnTo>
                    <a:lnTo>
                      <a:pt x="50" y="2"/>
                    </a:lnTo>
                    <a:lnTo>
                      <a:pt x="62" y="0"/>
                    </a:lnTo>
                    <a:lnTo>
                      <a:pt x="76" y="2"/>
                    </a:lnTo>
                    <a:lnTo>
                      <a:pt x="88" y="6"/>
                    </a:lnTo>
                    <a:lnTo>
                      <a:pt x="98" y="12"/>
                    </a:lnTo>
                    <a:lnTo>
                      <a:pt x="108" y="20"/>
                    </a:lnTo>
                    <a:lnTo>
                      <a:pt x="114" y="28"/>
                    </a:lnTo>
                    <a:lnTo>
                      <a:pt x="120" y="40"/>
                    </a:lnTo>
                    <a:lnTo>
                      <a:pt x="124" y="50"/>
                    </a:lnTo>
                    <a:lnTo>
                      <a:pt x="126" y="64"/>
                    </a:lnTo>
                    <a:lnTo>
                      <a:pt x="124" y="76"/>
                    </a:lnTo>
                    <a:lnTo>
                      <a:pt x="120" y="88"/>
                    </a:lnTo>
                    <a:lnTo>
                      <a:pt x="114" y="98"/>
                    </a:lnTo>
                    <a:lnTo>
                      <a:pt x="108" y="108"/>
                    </a:lnTo>
                    <a:lnTo>
                      <a:pt x="98" y="116"/>
                    </a:lnTo>
                    <a:lnTo>
                      <a:pt x="88" y="122"/>
                    </a:lnTo>
                    <a:lnTo>
                      <a:pt x="76" y="124"/>
                    </a:lnTo>
                    <a:lnTo>
                      <a:pt x="62" y="126"/>
                    </a:lnTo>
                    <a:lnTo>
                      <a:pt x="50" y="124"/>
                    </a:lnTo>
                    <a:lnTo>
                      <a:pt x="38" y="122"/>
                    </a:lnTo>
                    <a:lnTo>
                      <a:pt x="28" y="116"/>
                    </a:lnTo>
                    <a:lnTo>
                      <a:pt x="18" y="108"/>
                    </a:lnTo>
                    <a:lnTo>
                      <a:pt x="10" y="98"/>
                    </a:lnTo>
                    <a:lnTo>
                      <a:pt x="6" y="88"/>
                    </a:lnTo>
                    <a:lnTo>
                      <a:pt x="2" y="76"/>
                    </a:lnTo>
                    <a:lnTo>
                      <a:pt x="0" y="64"/>
                    </a:lnTo>
                    <a:close/>
                  </a:path>
                </a:pathLst>
              </a:custGeom>
              <a:noFill/>
              <a:ln w="3175">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79" name="Freeform 266"/>
              <p:cNvSpPr>
                <a:spLocks/>
              </p:cNvSpPr>
              <p:nvPr/>
            </p:nvSpPr>
            <p:spPr bwMode="auto">
              <a:xfrm>
                <a:off x="3153" y="2018"/>
                <a:ext cx="236" cy="232"/>
              </a:xfrm>
              <a:custGeom>
                <a:avLst/>
                <a:gdLst>
                  <a:gd name="T0" fmla="*/ 92 w 236"/>
                  <a:gd name="T1" fmla="*/ 2 h 232"/>
                  <a:gd name="T2" fmla="*/ 92 w 236"/>
                  <a:gd name="T3" fmla="*/ 2 h 232"/>
                  <a:gd name="T4" fmla="*/ 82 w 236"/>
                  <a:gd name="T5" fmla="*/ 4 h 232"/>
                  <a:gd name="T6" fmla="*/ 72 w 236"/>
                  <a:gd name="T7" fmla="*/ 8 h 232"/>
                  <a:gd name="T8" fmla="*/ 62 w 236"/>
                  <a:gd name="T9" fmla="*/ 12 h 232"/>
                  <a:gd name="T10" fmla="*/ 52 w 236"/>
                  <a:gd name="T11" fmla="*/ 18 h 232"/>
                  <a:gd name="T12" fmla="*/ 42 w 236"/>
                  <a:gd name="T13" fmla="*/ 26 h 232"/>
                  <a:gd name="T14" fmla="*/ 34 w 236"/>
                  <a:gd name="T15" fmla="*/ 36 h 232"/>
                  <a:gd name="T16" fmla="*/ 26 w 236"/>
                  <a:gd name="T17" fmla="*/ 44 h 232"/>
                  <a:gd name="T18" fmla="*/ 18 w 236"/>
                  <a:gd name="T19" fmla="*/ 56 h 232"/>
                  <a:gd name="T20" fmla="*/ 12 w 236"/>
                  <a:gd name="T21" fmla="*/ 68 h 232"/>
                  <a:gd name="T22" fmla="*/ 8 w 236"/>
                  <a:gd name="T23" fmla="*/ 80 h 232"/>
                  <a:gd name="T24" fmla="*/ 4 w 236"/>
                  <a:gd name="T25" fmla="*/ 92 h 232"/>
                  <a:gd name="T26" fmla="*/ 2 w 236"/>
                  <a:gd name="T27" fmla="*/ 106 h 232"/>
                  <a:gd name="T28" fmla="*/ 0 w 236"/>
                  <a:gd name="T29" fmla="*/ 120 h 232"/>
                  <a:gd name="T30" fmla="*/ 2 w 236"/>
                  <a:gd name="T31" fmla="*/ 136 h 232"/>
                  <a:gd name="T32" fmla="*/ 4 w 236"/>
                  <a:gd name="T33" fmla="*/ 150 h 232"/>
                  <a:gd name="T34" fmla="*/ 10 w 236"/>
                  <a:gd name="T35" fmla="*/ 166 h 232"/>
                  <a:gd name="T36" fmla="*/ 10 w 236"/>
                  <a:gd name="T37" fmla="*/ 166 h 232"/>
                  <a:gd name="T38" fmla="*/ 16 w 236"/>
                  <a:gd name="T39" fmla="*/ 180 h 232"/>
                  <a:gd name="T40" fmla="*/ 26 w 236"/>
                  <a:gd name="T41" fmla="*/ 192 h 232"/>
                  <a:gd name="T42" fmla="*/ 36 w 236"/>
                  <a:gd name="T43" fmla="*/ 202 h 232"/>
                  <a:gd name="T44" fmla="*/ 46 w 236"/>
                  <a:gd name="T45" fmla="*/ 212 h 232"/>
                  <a:gd name="T46" fmla="*/ 58 w 236"/>
                  <a:gd name="T47" fmla="*/ 218 h 232"/>
                  <a:gd name="T48" fmla="*/ 72 w 236"/>
                  <a:gd name="T49" fmla="*/ 224 h 232"/>
                  <a:gd name="T50" fmla="*/ 84 w 236"/>
                  <a:gd name="T51" fmla="*/ 228 h 232"/>
                  <a:gd name="T52" fmla="*/ 98 w 236"/>
                  <a:gd name="T53" fmla="*/ 230 h 232"/>
                  <a:gd name="T54" fmla="*/ 126 w 236"/>
                  <a:gd name="T55" fmla="*/ 232 h 232"/>
                  <a:gd name="T56" fmla="*/ 150 w 236"/>
                  <a:gd name="T57" fmla="*/ 230 h 232"/>
                  <a:gd name="T58" fmla="*/ 174 w 236"/>
                  <a:gd name="T59" fmla="*/ 224 h 232"/>
                  <a:gd name="T60" fmla="*/ 190 w 236"/>
                  <a:gd name="T61" fmla="*/ 216 h 232"/>
                  <a:gd name="T62" fmla="*/ 190 w 236"/>
                  <a:gd name="T63" fmla="*/ 216 h 232"/>
                  <a:gd name="T64" fmla="*/ 202 w 236"/>
                  <a:gd name="T65" fmla="*/ 206 h 232"/>
                  <a:gd name="T66" fmla="*/ 214 w 236"/>
                  <a:gd name="T67" fmla="*/ 190 h 232"/>
                  <a:gd name="T68" fmla="*/ 224 w 236"/>
                  <a:gd name="T69" fmla="*/ 174 h 232"/>
                  <a:gd name="T70" fmla="*/ 230 w 236"/>
                  <a:gd name="T71" fmla="*/ 154 h 232"/>
                  <a:gd name="T72" fmla="*/ 236 w 236"/>
                  <a:gd name="T73" fmla="*/ 132 h 232"/>
                  <a:gd name="T74" fmla="*/ 236 w 236"/>
                  <a:gd name="T75" fmla="*/ 108 h 232"/>
                  <a:gd name="T76" fmla="*/ 234 w 236"/>
                  <a:gd name="T77" fmla="*/ 86 h 232"/>
                  <a:gd name="T78" fmla="*/ 228 w 236"/>
                  <a:gd name="T79" fmla="*/ 62 h 232"/>
                  <a:gd name="T80" fmla="*/ 228 w 236"/>
                  <a:gd name="T81" fmla="*/ 62 h 232"/>
                  <a:gd name="T82" fmla="*/ 216 w 236"/>
                  <a:gd name="T83" fmla="*/ 44 h 232"/>
                  <a:gd name="T84" fmla="*/ 204 w 236"/>
                  <a:gd name="T85" fmla="*/ 28 h 232"/>
                  <a:gd name="T86" fmla="*/ 188 w 236"/>
                  <a:gd name="T87" fmla="*/ 16 h 232"/>
                  <a:gd name="T88" fmla="*/ 172 w 236"/>
                  <a:gd name="T89" fmla="*/ 8 h 232"/>
                  <a:gd name="T90" fmla="*/ 154 w 236"/>
                  <a:gd name="T91" fmla="*/ 2 h 232"/>
                  <a:gd name="T92" fmla="*/ 134 w 236"/>
                  <a:gd name="T93" fmla="*/ 0 h 232"/>
                  <a:gd name="T94" fmla="*/ 114 w 236"/>
                  <a:gd name="T95" fmla="*/ 0 h 232"/>
                  <a:gd name="T96" fmla="*/ 92 w 236"/>
                  <a:gd name="T97" fmla="*/ 2 h 232"/>
                  <a:gd name="T98" fmla="*/ 92 w 236"/>
                  <a:gd name="T99" fmla="*/ 2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6" h="232">
                    <a:moveTo>
                      <a:pt x="92" y="2"/>
                    </a:moveTo>
                    <a:lnTo>
                      <a:pt x="92" y="2"/>
                    </a:lnTo>
                    <a:lnTo>
                      <a:pt x="82" y="4"/>
                    </a:lnTo>
                    <a:lnTo>
                      <a:pt x="72" y="8"/>
                    </a:lnTo>
                    <a:lnTo>
                      <a:pt x="62" y="12"/>
                    </a:lnTo>
                    <a:lnTo>
                      <a:pt x="52" y="18"/>
                    </a:lnTo>
                    <a:lnTo>
                      <a:pt x="42" y="26"/>
                    </a:lnTo>
                    <a:lnTo>
                      <a:pt x="34" y="36"/>
                    </a:lnTo>
                    <a:lnTo>
                      <a:pt x="26" y="44"/>
                    </a:lnTo>
                    <a:lnTo>
                      <a:pt x="18" y="56"/>
                    </a:lnTo>
                    <a:lnTo>
                      <a:pt x="12" y="68"/>
                    </a:lnTo>
                    <a:lnTo>
                      <a:pt x="8" y="80"/>
                    </a:lnTo>
                    <a:lnTo>
                      <a:pt x="4" y="92"/>
                    </a:lnTo>
                    <a:lnTo>
                      <a:pt x="2" y="106"/>
                    </a:lnTo>
                    <a:lnTo>
                      <a:pt x="0" y="120"/>
                    </a:lnTo>
                    <a:lnTo>
                      <a:pt x="2" y="136"/>
                    </a:lnTo>
                    <a:lnTo>
                      <a:pt x="4" y="150"/>
                    </a:lnTo>
                    <a:lnTo>
                      <a:pt x="10" y="166"/>
                    </a:lnTo>
                    <a:lnTo>
                      <a:pt x="16" y="180"/>
                    </a:lnTo>
                    <a:lnTo>
                      <a:pt x="26" y="192"/>
                    </a:lnTo>
                    <a:lnTo>
                      <a:pt x="36" y="202"/>
                    </a:lnTo>
                    <a:lnTo>
                      <a:pt x="46" y="212"/>
                    </a:lnTo>
                    <a:lnTo>
                      <a:pt x="58" y="218"/>
                    </a:lnTo>
                    <a:lnTo>
                      <a:pt x="72" y="224"/>
                    </a:lnTo>
                    <a:lnTo>
                      <a:pt x="84" y="228"/>
                    </a:lnTo>
                    <a:lnTo>
                      <a:pt x="98" y="230"/>
                    </a:lnTo>
                    <a:lnTo>
                      <a:pt x="126" y="232"/>
                    </a:lnTo>
                    <a:lnTo>
                      <a:pt x="150" y="230"/>
                    </a:lnTo>
                    <a:lnTo>
                      <a:pt x="174" y="224"/>
                    </a:lnTo>
                    <a:lnTo>
                      <a:pt x="190" y="216"/>
                    </a:lnTo>
                    <a:lnTo>
                      <a:pt x="202" y="206"/>
                    </a:lnTo>
                    <a:lnTo>
                      <a:pt x="214" y="190"/>
                    </a:lnTo>
                    <a:lnTo>
                      <a:pt x="224" y="174"/>
                    </a:lnTo>
                    <a:lnTo>
                      <a:pt x="230" y="154"/>
                    </a:lnTo>
                    <a:lnTo>
                      <a:pt x="236" y="132"/>
                    </a:lnTo>
                    <a:lnTo>
                      <a:pt x="236" y="108"/>
                    </a:lnTo>
                    <a:lnTo>
                      <a:pt x="234" y="86"/>
                    </a:lnTo>
                    <a:lnTo>
                      <a:pt x="228" y="62"/>
                    </a:lnTo>
                    <a:lnTo>
                      <a:pt x="216" y="44"/>
                    </a:lnTo>
                    <a:lnTo>
                      <a:pt x="204" y="28"/>
                    </a:lnTo>
                    <a:lnTo>
                      <a:pt x="188" y="16"/>
                    </a:lnTo>
                    <a:lnTo>
                      <a:pt x="172" y="8"/>
                    </a:lnTo>
                    <a:lnTo>
                      <a:pt x="154" y="2"/>
                    </a:lnTo>
                    <a:lnTo>
                      <a:pt x="134" y="0"/>
                    </a:lnTo>
                    <a:lnTo>
                      <a:pt x="114" y="0"/>
                    </a:lnTo>
                    <a:lnTo>
                      <a:pt x="92" y="2"/>
                    </a:lnTo>
                    <a:close/>
                  </a:path>
                </a:pathLst>
              </a:custGeom>
              <a:noFill/>
              <a:ln w="6350">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0" name="Freeform 267"/>
              <p:cNvSpPr>
                <a:spLocks/>
              </p:cNvSpPr>
              <p:nvPr/>
            </p:nvSpPr>
            <p:spPr bwMode="auto">
              <a:xfrm>
                <a:off x="3219" y="2070"/>
                <a:ext cx="22" cy="22"/>
              </a:xfrm>
              <a:custGeom>
                <a:avLst/>
                <a:gdLst>
                  <a:gd name="T0" fmla="*/ 0 w 22"/>
                  <a:gd name="T1" fmla="*/ 10 h 22"/>
                  <a:gd name="T2" fmla="*/ 0 w 22"/>
                  <a:gd name="T3" fmla="*/ 10 h 22"/>
                  <a:gd name="T4" fmla="*/ 2 w 22"/>
                  <a:gd name="T5" fmla="*/ 6 h 22"/>
                  <a:gd name="T6" fmla="*/ 4 w 22"/>
                  <a:gd name="T7" fmla="*/ 4 h 22"/>
                  <a:gd name="T8" fmla="*/ 8 w 22"/>
                  <a:gd name="T9" fmla="*/ 2 h 22"/>
                  <a:gd name="T10" fmla="*/ 12 w 22"/>
                  <a:gd name="T11" fmla="*/ 0 h 22"/>
                  <a:gd name="T12" fmla="*/ 12 w 22"/>
                  <a:gd name="T13" fmla="*/ 0 h 22"/>
                  <a:gd name="T14" fmla="*/ 16 w 22"/>
                  <a:gd name="T15" fmla="*/ 2 h 22"/>
                  <a:gd name="T16" fmla="*/ 18 w 22"/>
                  <a:gd name="T17" fmla="*/ 4 h 22"/>
                  <a:gd name="T18" fmla="*/ 20 w 22"/>
                  <a:gd name="T19" fmla="*/ 6 h 22"/>
                  <a:gd name="T20" fmla="*/ 22 w 22"/>
                  <a:gd name="T21" fmla="*/ 10 h 22"/>
                  <a:gd name="T22" fmla="*/ 22 w 22"/>
                  <a:gd name="T23" fmla="*/ 10 h 22"/>
                  <a:gd name="T24" fmla="*/ 20 w 22"/>
                  <a:gd name="T25" fmla="*/ 14 h 22"/>
                  <a:gd name="T26" fmla="*/ 18 w 22"/>
                  <a:gd name="T27" fmla="*/ 18 h 22"/>
                  <a:gd name="T28" fmla="*/ 16 w 22"/>
                  <a:gd name="T29" fmla="*/ 20 h 22"/>
                  <a:gd name="T30" fmla="*/ 12 w 22"/>
                  <a:gd name="T31" fmla="*/ 22 h 22"/>
                  <a:gd name="T32" fmla="*/ 12 w 22"/>
                  <a:gd name="T33" fmla="*/ 22 h 22"/>
                  <a:gd name="T34" fmla="*/ 8 w 22"/>
                  <a:gd name="T35" fmla="*/ 20 h 22"/>
                  <a:gd name="T36" fmla="*/ 4 w 22"/>
                  <a:gd name="T37" fmla="*/ 18 h 22"/>
                  <a:gd name="T38" fmla="*/ 2 w 22"/>
                  <a:gd name="T39" fmla="*/ 14 h 22"/>
                  <a:gd name="T40" fmla="*/ 0 w 22"/>
                  <a:gd name="T41" fmla="*/ 10 h 22"/>
                  <a:gd name="T42" fmla="*/ 0 w 22"/>
                  <a:gd name="T43" fmla="*/ 1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0" y="10"/>
                    </a:moveTo>
                    <a:lnTo>
                      <a:pt x="0" y="10"/>
                    </a:lnTo>
                    <a:lnTo>
                      <a:pt x="2" y="6"/>
                    </a:lnTo>
                    <a:lnTo>
                      <a:pt x="4" y="4"/>
                    </a:lnTo>
                    <a:lnTo>
                      <a:pt x="8" y="2"/>
                    </a:lnTo>
                    <a:lnTo>
                      <a:pt x="12" y="0"/>
                    </a:lnTo>
                    <a:lnTo>
                      <a:pt x="16" y="2"/>
                    </a:lnTo>
                    <a:lnTo>
                      <a:pt x="18" y="4"/>
                    </a:lnTo>
                    <a:lnTo>
                      <a:pt x="20" y="6"/>
                    </a:lnTo>
                    <a:lnTo>
                      <a:pt x="22" y="10"/>
                    </a:lnTo>
                    <a:lnTo>
                      <a:pt x="20" y="14"/>
                    </a:lnTo>
                    <a:lnTo>
                      <a:pt x="18" y="18"/>
                    </a:lnTo>
                    <a:lnTo>
                      <a:pt x="16" y="20"/>
                    </a:lnTo>
                    <a:lnTo>
                      <a:pt x="12" y="22"/>
                    </a:lnTo>
                    <a:lnTo>
                      <a:pt x="8" y="20"/>
                    </a:lnTo>
                    <a:lnTo>
                      <a:pt x="4" y="18"/>
                    </a:lnTo>
                    <a:lnTo>
                      <a:pt x="2" y="14"/>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1" name="Freeform 268"/>
              <p:cNvSpPr>
                <a:spLocks/>
              </p:cNvSpPr>
              <p:nvPr/>
            </p:nvSpPr>
            <p:spPr bwMode="auto">
              <a:xfrm>
                <a:off x="3245" y="2064"/>
                <a:ext cx="12" cy="10"/>
              </a:xfrm>
              <a:custGeom>
                <a:avLst/>
                <a:gdLst>
                  <a:gd name="T0" fmla="*/ 0 w 12"/>
                  <a:gd name="T1" fmla="*/ 6 h 10"/>
                  <a:gd name="T2" fmla="*/ 0 w 12"/>
                  <a:gd name="T3" fmla="*/ 6 h 10"/>
                  <a:gd name="T4" fmla="*/ 2 w 12"/>
                  <a:gd name="T5" fmla="*/ 2 h 10"/>
                  <a:gd name="T6" fmla="*/ 6 w 12"/>
                  <a:gd name="T7" fmla="*/ 0 h 10"/>
                  <a:gd name="T8" fmla="*/ 6 w 12"/>
                  <a:gd name="T9" fmla="*/ 0 h 10"/>
                  <a:gd name="T10" fmla="*/ 10 w 12"/>
                  <a:gd name="T11" fmla="*/ 2 h 10"/>
                  <a:gd name="T12" fmla="*/ 12 w 12"/>
                  <a:gd name="T13" fmla="*/ 6 h 10"/>
                  <a:gd name="T14" fmla="*/ 12 w 12"/>
                  <a:gd name="T15" fmla="*/ 6 h 10"/>
                  <a:gd name="T16" fmla="*/ 10 w 12"/>
                  <a:gd name="T17" fmla="*/ 10 h 10"/>
                  <a:gd name="T18" fmla="*/ 6 w 12"/>
                  <a:gd name="T19" fmla="*/ 10 h 10"/>
                  <a:gd name="T20" fmla="*/ 6 w 12"/>
                  <a:gd name="T21" fmla="*/ 10 h 10"/>
                  <a:gd name="T22" fmla="*/ 2 w 12"/>
                  <a:gd name="T23" fmla="*/ 10 h 10"/>
                  <a:gd name="T24" fmla="*/ 0 w 12"/>
                  <a:gd name="T25" fmla="*/ 6 h 10"/>
                  <a:gd name="T26" fmla="*/ 0 w 12"/>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0">
                    <a:moveTo>
                      <a:pt x="0" y="6"/>
                    </a:moveTo>
                    <a:lnTo>
                      <a:pt x="0" y="6"/>
                    </a:lnTo>
                    <a:lnTo>
                      <a:pt x="2" y="2"/>
                    </a:lnTo>
                    <a:lnTo>
                      <a:pt x="6" y="0"/>
                    </a:lnTo>
                    <a:lnTo>
                      <a:pt x="10" y="2"/>
                    </a:lnTo>
                    <a:lnTo>
                      <a:pt x="12" y="6"/>
                    </a:lnTo>
                    <a:lnTo>
                      <a:pt x="10" y="10"/>
                    </a:lnTo>
                    <a:lnTo>
                      <a:pt x="6" y="10"/>
                    </a:lnTo>
                    <a:lnTo>
                      <a:pt x="2" y="10"/>
                    </a:lnTo>
                    <a:lnTo>
                      <a:pt x="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sp>
            <p:nvSpPr>
              <p:cNvPr id="82" name="Freeform 269"/>
              <p:cNvSpPr>
                <a:spLocks/>
              </p:cNvSpPr>
              <p:nvPr/>
            </p:nvSpPr>
            <p:spPr bwMode="auto">
              <a:xfrm>
                <a:off x="3211" y="2094"/>
                <a:ext cx="10" cy="10"/>
              </a:xfrm>
              <a:custGeom>
                <a:avLst/>
                <a:gdLst>
                  <a:gd name="T0" fmla="*/ 0 w 10"/>
                  <a:gd name="T1" fmla="*/ 4 h 10"/>
                  <a:gd name="T2" fmla="*/ 0 w 10"/>
                  <a:gd name="T3" fmla="*/ 4 h 10"/>
                  <a:gd name="T4" fmla="*/ 0 w 10"/>
                  <a:gd name="T5" fmla="*/ 0 h 10"/>
                  <a:gd name="T6" fmla="*/ 4 w 10"/>
                  <a:gd name="T7" fmla="*/ 0 h 10"/>
                  <a:gd name="T8" fmla="*/ 4 w 10"/>
                  <a:gd name="T9" fmla="*/ 0 h 10"/>
                  <a:gd name="T10" fmla="*/ 10 w 10"/>
                  <a:gd name="T11" fmla="*/ 0 h 10"/>
                  <a:gd name="T12" fmla="*/ 10 w 10"/>
                  <a:gd name="T13" fmla="*/ 4 h 10"/>
                  <a:gd name="T14" fmla="*/ 10 w 10"/>
                  <a:gd name="T15" fmla="*/ 4 h 10"/>
                  <a:gd name="T16" fmla="*/ 10 w 10"/>
                  <a:gd name="T17" fmla="*/ 8 h 10"/>
                  <a:gd name="T18" fmla="*/ 4 w 10"/>
                  <a:gd name="T19" fmla="*/ 10 h 10"/>
                  <a:gd name="T20" fmla="*/ 4 w 10"/>
                  <a:gd name="T21" fmla="*/ 10 h 10"/>
                  <a:gd name="T22" fmla="*/ 0 w 10"/>
                  <a:gd name="T23" fmla="*/ 8 h 10"/>
                  <a:gd name="T24" fmla="*/ 0 w 10"/>
                  <a:gd name="T25" fmla="*/ 4 h 10"/>
                  <a:gd name="T26" fmla="*/ 0 w 10"/>
                  <a:gd name="T27" fmla="*/ 4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0" y="4"/>
                    </a:moveTo>
                    <a:lnTo>
                      <a:pt x="0" y="4"/>
                    </a:lnTo>
                    <a:lnTo>
                      <a:pt x="0" y="0"/>
                    </a:lnTo>
                    <a:lnTo>
                      <a:pt x="4" y="0"/>
                    </a:lnTo>
                    <a:lnTo>
                      <a:pt x="10" y="0"/>
                    </a:lnTo>
                    <a:lnTo>
                      <a:pt x="10" y="4"/>
                    </a:lnTo>
                    <a:lnTo>
                      <a:pt x="10" y="8"/>
                    </a:lnTo>
                    <a:lnTo>
                      <a:pt x="4" y="10"/>
                    </a:lnTo>
                    <a:lnTo>
                      <a:pt x="0" y="8"/>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defPPr>
                  <a:defRPr lang="fr-FR"/>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fr-FR"/>
              </a:p>
            </p:txBody>
          </p:sp>
        </p:grpSp>
        <p:grpSp>
          <p:nvGrpSpPr>
            <p:cNvPr id="15" name="Groupe 4"/>
            <p:cNvGrpSpPr/>
            <p:nvPr/>
          </p:nvGrpSpPr>
          <p:grpSpPr>
            <a:xfrm>
              <a:off x="5220193" y="4291512"/>
              <a:ext cx="389893" cy="389894"/>
              <a:chOff x="4017212" y="4045175"/>
              <a:chExt cx="457200" cy="457200"/>
            </a:xfrm>
          </p:grpSpPr>
          <p:grpSp>
            <p:nvGrpSpPr>
              <p:cNvPr id="64" name="Group 1158"/>
              <p:cNvGrpSpPr>
                <a:grpSpLocks/>
              </p:cNvGrpSpPr>
              <p:nvPr/>
            </p:nvGrpSpPr>
            <p:grpSpPr bwMode="auto">
              <a:xfrm>
                <a:off x="4017212" y="4045175"/>
                <a:ext cx="457200" cy="457200"/>
                <a:chOff x="3012" y="3125"/>
                <a:chExt cx="232" cy="248"/>
              </a:xfrm>
            </p:grpSpPr>
            <p:sp>
              <p:nvSpPr>
                <p:cNvPr id="66" name="Freeform 1159"/>
                <p:cNvSpPr>
                  <a:spLocks/>
                </p:cNvSpPr>
                <p:nvPr/>
              </p:nvSpPr>
              <p:spPr bwMode="auto">
                <a:xfrm>
                  <a:off x="3012" y="3125"/>
                  <a:ext cx="232" cy="248"/>
                </a:xfrm>
                <a:custGeom>
                  <a:avLst/>
                  <a:gdLst>
                    <a:gd name="T0" fmla="*/ 20 w 93"/>
                    <a:gd name="T1" fmla="*/ 14 h 93"/>
                    <a:gd name="T2" fmla="*/ 78 w 93"/>
                    <a:gd name="T3" fmla="*/ 21 h 93"/>
                    <a:gd name="T4" fmla="*/ 72 w 93"/>
                    <a:gd name="T5" fmla="*/ 79 h 93"/>
                    <a:gd name="T6" fmla="*/ 14 w 93"/>
                    <a:gd name="T7" fmla="*/ 73 h 93"/>
                    <a:gd name="T8" fmla="*/ 20 w 93"/>
                    <a:gd name="T9" fmla="*/ 14 h 93"/>
                  </a:gdLst>
                  <a:ahLst/>
                  <a:cxnLst>
                    <a:cxn ang="0">
                      <a:pos x="T0" y="T1"/>
                    </a:cxn>
                    <a:cxn ang="0">
                      <a:pos x="T2" y="T3"/>
                    </a:cxn>
                    <a:cxn ang="0">
                      <a:pos x="T4" y="T5"/>
                    </a:cxn>
                    <a:cxn ang="0">
                      <a:pos x="T6" y="T7"/>
                    </a:cxn>
                    <a:cxn ang="0">
                      <a:pos x="T8" y="T9"/>
                    </a:cxn>
                  </a:cxnLst>
                  <a:rect l="0" t="0" r="r" b="b"/>
                  <a:pathLst>
                    <a:path w="93" h="93">
                      <a:moveTo>
                        <a:pt x="20" y="14"/>
                      </a:moveTo>
                      <a:cubicBezTo>
                        <a:pt x="38" y="0"/>
                        <a:pt x="64" y="3"/>
                        <a:pt x="78" y="21"/>
                      </a:cubicBezTo>
                      <a:cubicBezTo>
                        <a:pt x="93" y="38"/>
                        <a:pt x="90" y="65"/>
                        <a:pt x="72" y="79"/>
                      </a:cubicBezTo>
                      <a:cubicBezTo>
                        <a:pt x="54" y="93"/>
                        <a:pt x="28" y="90"/>
                        <a:pt x="14" y="73"/>
                      </a:cubicBezTo>
                      <a:cubicBezTo>
                        <a:pt x="0" y="55"/>
                        <a:pt x="2" y="29"/>
                        <a:pt x="20" y="14"/>
                      </a:cubicBezTo>
                      <a:close/>
                    </a:path>
                  </a:pathLst>
                </a:custGeom>
                <a:solidFill>
                  <a:srgbClr val="FFF5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7" name="Freeform 1160"/>
                <p:cNvSpPr>
                  <a:spLocks/>
                </p:cNvSpPr>
                <p:nvPr/>
              </p:nvSpPr>
              <p:spPr bwMode="auto">
                <a:xfrm>
                  <a:off x="3034" y="3149"/>
                  <a:ext cx="188" cy="200"/>
                </a:xfrm>
                <a:custGeom>
                  <a:avLst/>
                  <a:gdLst>
                    <a:gd name="T0" fmla="*/ 16 w 75"/>
                    <a:gd name="T1" fmla="*/ 12 h 75"/>
                    <a:gd name="T2" fmla="*/ 63 w 75"/>
                    <a:gd name="T3" fmla="*/ 17 h 75"/>
                    <a:gd name="T4" fmla="*/ 58 w 75"/>
                    <a:gd name="T5" fmla="*/ 64 h 75"/>
                    <a:gd name="T6" fmla="*/ 11 w 75"/>
                    <a:gd name="T7" fmla="*/ 59 h 75"/>
                    <a:gd name="T8" fmla="*/ 16 w 75"/>
                    <a:gd name="T9" fmla="*/ 12 h 75"/>
                  </a:gdLst>
                  <a:ahLst/>
                  <a:cxnLst>
                    <a:cxn ang="0">
                      <a:pos x="T0" y="T1"/>
                    </a:cxn>
                    <a:cxn ang="0">
                      <a:pos x="T2" y="T3"/>
                    </a:cxn>
                    <a:cxn ang="0">
                      <a:pos x="T4" y="T5"/>
                    </a:cxn>
                    <a:cxn ang="0">
                      <a:pos x="T6" y="T7"/>
                    </a:cxn>
                    <a:cxn ang="0">
                      <a:pos x="T8" y="T9"/>
                    </a:cxn>
                  </a:cxnLst>
                  <a:rect l="0" t="0" r="r" b="b"/>
                  <a:pathLst>
                    <a:path w="75" h="75">
                      <a:moveTo>
                        <a:pt x="16" y="12"/>
                      </a:moveTo>
                      <a:cubicBezTo>
                        <a:pt x="31" y="0"/>
                        <a:pt x="52" y="2"/>
                        <a:pt x="63" y="17"/>
                      </a:cubicBezTo>
                      <a:cubicBezTo>
                        <a:pt x="75" y="31"/>
                        <a:pt x="72" y="52"/>
                        <a:pt x="58" y="64"/>
                      </a:cubicBezTo>
                      <a:cubicBezTo>
                        <a:pt x="44" y="75"/>
                        <a:pt x="23" y="73"/>
                        <a:pt x="11" y="59"/>
                      </a:cubicBezTo>
                      <a:cubicBezTo>
                        <a:pt x="0" y="44"/>
                        <a:pt x="2" y="23"/>
                        <a:pt x="16" y="12"/>
                      </a:cubicBezTo>
                      <a:close/>
                    </a:path>
                  </a:pathLst>
                </a:custGeom>
                <a:solidFill>
                  <a:srgbClr val="F6DEEB"/>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8" name="Freeform 1161"/>
                <p:cNvSpPr>
                  <a:spLocks/>
                </p:cNvSpPr>
                <p:nvPr/>
              </p:nvSpPr>
              <p:spPr bwMode="auto">
                <a:xfrm>
                  <a:off x="3084" y="3219"/>
                  <a:ext cx="130" cy="114"/>
                </a:xfrm>
                <a:custGeom>
                  <a:avLst/>
                  <a:gdLst>
                    <a:gd name="T0" fmla="*/ 44 w 52"/>
                    <a:gd name="T1" fmla="*/ 0 h 43"/>
                    <a:gd name="T2" fmla="*/ 34 w 52"/>
                    <a:gd name="T3" fmla="*/ 31 h 43"/>
                    <a:gd name="T4" fmla="*/ 0 w 52"/>
                    <a:gd name="T5" fmla="*/ 35 h 43"/>
                    <a:gd name="T6" fmla="*/ 36 w 52"/>
                    <a:gd name="T7" fmla="*/ 34 h 43"/>
                    <a:gd name="T8" fmla="*/ 44 w 52"/>
                    <a:gd name="T9" fmla="*/ 0 h 43"/>
                  </a:gdLst>
                  <a:ahLst/>
                  <a:cxnLst>
                    <a:cxn ang="0">
                      <a:pos x="T0" y="T1"/>
                    </a:cxn>
                    <a:cxn ang="0">
                      <a:pos x="T2" y="T3"/>
                    </a:cxn>
                    <a:cxn ang="0">
                      <a:pos x="T4" y="T5"/>
                    </a:cxn>
                    <a:cxn ang="0">
                      <a:pos x="T6" y="T7"/>
                    </a:cxn>
                    <a:cxn ang="0">
                      <a:pos x="T8" y="T9"/>
                    </a:cxn>
                  </a:cxnLst>
                  <a:rect l="0" t="0" r="r" b="b"/>
                  <a:pathLst>
                    <a:path w="52" h="43">
                      <a:moveTo>
                        <a:pt x="44" y="0"/>
                      </a:moveTo>
                      <a:cubicBezTo>
                        <a:pt x="48" y="9"/>
                        <a:pt x="44" y="24"/>
                        <a:pt x="34" y="31"/>
                      </a:cubicBezTo>
                      <a:cubicBezTo>
                        <a:pt x="25" y="38"/>
                        <a:pt x="10" y="40"/>
                        <a:pt x="0" y="35"/>
                      </a:cubicBezTo>
                      <a:cubicBezTo>
                        <a:pt x="10" y="43"/>
                        <a:pt x="25" y="42"/>
                        <a:pt x="36" y="34"/>
                      </a:cubicBezTo>
                      <a:cubicBezTo>
                        <a:pt x="47" y="25"/>
                        <a:pt x="52" y="11"/>
                        <a:pt x="44"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9" name="Freeform 1162"/>
                <p:cNvSpPr>
                  <a:spLocks/>
                </p:cNvSpPr>
                <p:nvPr/>
              </p:nvSpPr>
              <p:spPr bwMode="auto">
                <a:xfrm>
                  <a:off x="3034" y="3149"/>
                  <a:ext cx="173" cy="174"/>
                </a:xfrm>
                <a:custGeom>
                  <a:avLst/>
                  <a:gdLst>
                    <a:gd name="T0" fmla="*/ 28 w 69"/>
                    <a:gd name="T1" fmla="*/ 28 h 65"/>
                    <a:gd name="T2" fmla="*/ 69 w 69"/>
                    <a:gd name="T3" fmla="*/ 27 h 65"/>
                    <a:gd name="T4" fmla="*/ 63 w 69"/>
                    <a:gd name="T5" fmla="*/ 17 h 65"/>
                    <a:gd name="T6" fmla="*/ 16 w 69"/>
                    <a:gd name="T7" fmla="*/ 12 h 65"/>
                    <a:gd name="T8" fmla="*/ 11 w 69"/>
                    <a:gd name="T9" fmla="*/ 59 h 65"/>
                    <a:gd name="T10" fmla="*/ 18 w 69"/>
                    <a:gd name="T11" fmla="*/ 65 h 65"/>
                    <a:gd name="T12" fmla="*/ 28 w 69"/>
                    <a:gd name="T13" fmla="*/ 28 h 65"/>
                  </a:gdLst>
                  <a:ahLst/>
                  <a:cxnLst>
                    <a:cxn ang="0">
                      <a:pos x="T0" y="T1"/>
                    </a:cxn>
                    <a:cxn ang="0">
                      <a:pos x="T2" y="T3"/>
                    </a:cxn>
                    <a:cxn ang="0">
                      <a:pos x="T4" y="T5"/>
                    </a:cxn>
                    <a:cxn ang="0">
                      <a:pos x="T6" y="T7"/>
                    </a:cxn>
                    <a:cxn ang="0">
                      <a:pos x="T8" y="T9"/>
                    </a:cxn>
                    <a:cxn ang="0">
                      <a:pos x="T10" y="T11"/>
                    </a:cxn>
                    <a:cxn ang="0">
                      <a:pos x="T12" y="T13"/>
                    </a:cxn>
                  </a:cxnLst>
                  <a:rect l="0" t="0" r="r" b="b"/>
                  <a:pathLst>
                    <a:path w="69" h="65">
                      <a:moveTo>
                        <a:pt x="28" y="28"/>
                      </a:moveTo>
                      <a:cubicBezTo>
                        <a:pt x="40" y="18"/>
                        <a:pt x="57" y="18"/>
                        <a:pt x="69" y="27"/>
                      </a:cubicBezTo>
                      <a:cubicBezTo>
                        <a:pt x="67" y="23"/>
                        <a:pt x="66" y="20"/>
                        <a:pt x="63" y="17"/>
                      </a:cubicBezTo>
                      <a:cubicBezTo>
                        <a:pt x="52" y="3"/>
                        <a:pt x="31" y="0"/>
                        <a:pt x="16" y="12"/>
                      </a:cubicBezTo>
                      <a:cubicBezTo>
                        <a:pt x="2" y="23"/>
                        <a:pt x="0" y="44"/>
                        <a:pt x="11" y="59"/>
                      </a:cubicBezTo>
                      <a:cubicBezTo>
                        <a:pt x="13" y="61"/>
                        <a:pt x="15" y="63"/>
                        <a:pt x="18" y="65"/>
                      </a:cubicBezTo>
                      <a:cubicBezTo>
                        <a:pt x="13" y="52"/>
                        <a:pt x="17" y="37"/>
                        <a:pt x="28" y="28"/>
                      </a:cubicBezTo>
                      <a:close/>
                    </a:path>
                  </a:pathLst>
                </a:custGeom>
                <a:solidFill>
                  <a:srgbClr val="F0C5DB"/>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70" name="Freeform 1163"/>
                <p:cNvSpPr>
                  <a:spLocks/>
                </p:cNvSpPr>
                <p:nvPr/>
              </p:nvSpPr>
              <p:spPr bwMode="auto">
                <a:xfrm>
                  <a:off x="3012" y="3125"/>
                  <a:ext cx="232" cy="248"/>
                </a:xfrm>
                <a:custGeom>
                  <a:avLst/>
                  <a:gdLst>
                    <a:gd name="T0" fmla="*/ 20 w 93"/>
                    <a:gd name="T1" fmla="*/ 14 h 93"/>
                    <a:gd name="T2" fmla="*/ 78 w 93"/>
                    <a:gd name="T3" fmla="*/ 21 h 93"/>
                    <a:gd name="T4" fmla="*/ 72 w 93"/>
                    <a:gd name="T5" fmla="*/ 79 h 93"/>
                    <a:gd name="T6" fmla="*/ 14 w 93"/>
                    <a:gd name="T7" fmla="*/ 73 h 93"/>
                    <a:gd name="T8" fmla="*/ 20 w 93"/>
                    <a:gd name="T9" fmla="*/ 14 h 93"/>
                  </a:gdLst>
                  <a:ahLst/>
                  <a:cxnLst>
                    <a:cxn ang="0">
                      <a:pos x="T0" y="T1"/>
                    </a:cxn>
                    <a:cxn ang="0">
                      <a:pos x="T2" y="T3"/>
                    </a:cxn>
                    <a:cxn ang="0">
                      <a:pos x="T4" y="T5"/>
                    </a:cxn>
                    <a:cxn ang="0">
                      <a:pos x="T6" y="T7"/>
                    </a:cxn>
                    <a:cxn ang="0">
                      <a:pos x="T8" y="T9"/>
                    </a:cxn>
                  </a:cxnLst>
                  <a:rect l="0" t="0" r="r" b="b"/>
                  <a:pathLst>
                    <a:path w="93" h="93">
                      <a:moveTo>
                        <a:pt x="20" y="14"/>
                      </a:moveTo>
                      <a:cubicBezTo>
                        <a:pt x="38" y="0"/>
                        <a:pt x="64" y="3"/>
                        <a:pt x="78" y="21"/>
                      </a:cubicBezTo>
                      <a:cubicBezTo>
                        <a:pt x="93" y="38"/>
                        <a:pt x="90" y="65"/>
                        <a:pt x="72" y="79"/>
                      </a:cubicBezTo>
                      <a:cubicBezTo>
                        <a:pt x="54" y="93"/>
                        <a:pt x="28" y="90"/>
                        <a:pt x="14" y="73"/>
                      </a:cubicBezTo>
                      <a:cubicBezTo>
                        <a:pt x="0" y="55"/>
                        <a:pt x="2" y="29"/>
                        <a:pt x="20" y="14"/>
                      </a:cubicBezTo>
                      <a:close/>
                    </a:path>
                  </a:pathLst>
                </a:custGeom>
                <a:noFill/>
                <a:ln w="7938" cap="rnd">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sp>
              <p:nvSpPr>
                <p:cNvPr id="71" name="Freeform 1164"/>
                <p:cNvSpPr>
                  <a:spLocks/>
                </p:cNvSpPr>
                <p:nvPr/>
              </p:nvSpPr>
              <p:spPr bwMode="auto">
                <a:xfrm>
                  <a:off x="3034" y="3149"/>
                  <a:ext cx="188" cy="200"/>
                </a:xfrm>
                <a:custGeom>
                  <a:avLst/>
                  <a:gdLst>
                    <a:gd name="T0" fmla="*/ 16 w 75"/>
                    <a:gd name="T1" fmla="*/ 12 h 75"/>
                    <a:gd name="T2" fmla="*/ 63 w 75"/>
                    <a:gd name="T3" fmla="*/ 17 h 75"/>
                    <a:gd name="T4" fmla="*/ 58 w 75"/>
                    <a:gd name="T5" fmla="*/ 64 h 75"/>
                    <a:gd name="T6" fmla="*/ 11 w 75"/>
                    <a:gd name="T7" fmla="*/ 59 h 75"/>
                    <a:gd name="T8" fmla="*/ 16 w 75"/>
                    <a:gd name="T9" fmla="*/ 12 h 75"/>
                  </a:gdLst>
                  <a:ahLst/>
                  <a:cxnLst>
                    <a:cxn ang="0">
                      <a:pos x="T0" y="T1"/>
                    </a:cxn>
                    <a:cxn ang="0">
                      <a:pos x="T2" y="T3"/>
                    </a:cxn>
                    <a:cxn ang="0">
                      <a:pos x="T4" y="T5"/>
                    </a:cxn>
                    <a:cxn ang="0">
                      <a:pos x="T6" y="T7"/>
                    </a:cxn>
                    <a:cxn ang="0">
                      <a:pos x="T8" y="T9"/>
                    </a:cxn>
                  </a:cxnLst>
                  <a:rect l="0" t="0" r="r" b="b"/>
                  <a:pathLst>
                    <a:path w="75" h="75">
                      <a:moveTo>
                        <a:pt x="16" y="12"/>
                      </a:moveTo>
                      <a:cubicBezTo>
                        <a:pt x="31" y="0"/>
                        <a:pt x="52" y="2"/>
                        <a:pt x="63" y="17"/>
                      </a:cubicBezTo>
                      <a:cubicBezTo>
                        <a:pt x="75" y="31"/>
                        <a:pt x="72" y="52"/>
                        <a:pt x="58" y="64"/>
                      </a:cubicBezTo>
                      <a:cubicBezTo>
                        <a:pt x="44" y="75"/>
                        <a:pt x="23" y="73"/>
                        <a:pt x="11" y="59"/>
                      </a:cubicBezTo>
                      <a:cubicBezTo>
                        <a:pt x="0" y="44"/>
                        <a:pt x="2" y="23"/>
                        <a:pt x="16" y="12"/>
                      </a:cubicBezTo>
                      <a:close/>
                    </a:path>
                  </a:pathLst>
                </a:custGeom>
                <a:noFill/>
                <a:ln w="3175" cap="rnd">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grpSp>
          <p:sp>
            <p:nvSpPr>
              <p:cNvPr id="65" name="Forme libre 64"/>
              <p:cNvSpPr/>
              <p:nvPr/>
            </p:nvSpPr>
            <p:spPr bwMode="auto">
              <a:xfrm>
                <a:off x="4080510" y="4200525"/>
                <a:ext cx="253365" cy="108585"/>
              </a:xfrm>
              <a:custGeom>
                <a:avLst/>
                <a:gdLst>
                  <a:gd name="connsiteX0" fmla="*/ 0 w 253365"/>
                  <a:gd name="connsiteY0" fmla="*/ 108585 h 108585"/>
                  <a:gd name="connsiteX1" fmla="*/ 106680 w 253365"/>
                  <a:gd name="connsiteY1" fmla="*/ 81915 h 108585"/>
                  <a:gd name="connsiteX2" fmla="*/ 139065 w 253365"/>
                  <a:gd name="connsiteY2" fmla="*/ 22860 h 108585"/>
                  <a:gd name="connsiteX3" fmla="*/ 253365 w 253365"/>
                  <a:gd name="connsiteY3" fmla="*/ 0 h 108585"/>
                </a:gdLst>
                <a:ahLst/>
                <a:cxnLst>
                  <a:cxn ang="0">
                    <a:pos x="connsiteX0" y="connsiteY0"/>
                  </a:cxn>
                  <a:cxn ang="0">
                    <a:pos x="connsiteX1" y="connsiteY1"/>
                  </a:cxn>
                  <a:cxn ang="0">
                    <a:pos x="connsiteX2" y="connsiteY2"/>
                  </a:cxn>
                  <a:cxn ang="0">
                    <a:pos x="connsiteX3" y="connsiteY3"/>
                  </a:cxn>
                </a:cxnLst>
                <a:rect l="l" t="t" r="r" b="b"/>
                <a:pathLst>
                  <a:path w="253365" h="108585">
                    <a:moveTo>
                      <a:pt x="0" y="108585"/>
                    </a:moveTo>
                    <a:cubicBezTo>
                      <a:pt x="41751" y="102393"/>
                      <a:pt x="83503" y="96202"/>
                      <a:pt x="106680" y="81915"/>
                    </a:cubicBezTo>
                    <a:cubicBezTo>
                      <a:pt x="129857" y="67628"/>
                      <a:pt x="114618" y="36512"/>
                      <a:pt x="139065" y="22860"/>
                    </a:cubicBezTo>
                    <a:cubicBezTo>
                      <a:pt x="163512" y="9208"/>
                      <a:pt x="208438" y="4604"/>
                      <a:pt x="253365" y="0"/>
                    </a:cubicBezTo>
                  </a:path>
                </a:pathLst>
              </a:cu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0"/>
                  </a:spcBef>
                  <a:spcAft>
                    <a:spcPct val="0"/>
                  </a:spcAft>
                  <a:buClrTx/>
                  <a:buSzTx/>
                  <a:tabLst/>
                </a:pPr>
                <a:endParaRPr kumimoji="0" lang="fr-FR" sz="2400" b="0" i="0" u="none" strike="noStrike" cap="none" normalizeH="0" baseline="0">
                  <a:ln>
                    <a:noFill/>
                  </a:ln>
                  <a:solidFill>
                    <a:schemeClr val="bg1"/>
                  </a:solidFill>
                  <a:effectLst/>
                  <a:latin typeface="Arial" charset="0"/>
                </a:endParaRPr>
              </a:p>
            </p:txBody>
          </p:sp>
        </p:grpSp>
        <p:grpSp>
          <p:nvGrpSpPr>
            <p:cNvPr id="16" name="Groupe 215"/>
            <p:cNvGrpSpPr/>
            <p:nvPr/>
          </p:nvGrpSpPr>
          <p:grpSpPr>
            <a:xfrm>
              <a:off x="5591546" y="4544367"/>
              <a:ext cx="389893" cy="389894"/>
              <a:chOff x="4017212" y="4045175"/>
              <a:chExt cx="457200" cy="457200"/>
            </a:xfrm>
          </p:grpSpPr>
          <p:grpSp>
            <p:nvGrpSpPr>
              <p:cNvPr id="56" name="Group 1158"/>
              <p:cNvGrpSpPr>
                <a:grpSpLocks/>
              </p:cNvGrpSpPr>
              <p:nvPr/>
            </p:nvGrpSpPr>
            <p:grpSpPr bwMode="auto">
              <a:xfrm>
                <a:off x="4017212" y="4045175"/>
                <a:ext cx="457200" cy="457200"/>
                <a:chOff x="3012" y="3125"/>
                <a:chExt cx="232" cy="248"/>
              </a:xfrm>
            </p:grpSpPr>
            <p:sp>
              <p:nvSpPr>
                <p:cNvPr id="58" name="Freeform 1159"/>
                <p:cNvSpPr>
                  <a:spLocks/>
                </p:cNvSpPr>
                <p:nvPr/>
              </p:nvSpPr>
              <p:spPr bwMode="auto">
                <a:xfrm>
                  <a:off x="3012" y="3125"/>
                  <a:ext cx="232" cy="248"/>
                </a:xfrm>
                <a:custGeom>
                  <a:avLst/>
                  <a:gdLst>
                    <a:gd name="T0" fmla="*/ 20 w 93"/>
                    <a:gd name="T1" fmla="*/ 14 h 93"/>
                    <a:gd name="T2" fmla="*/ 78 w 93"/>
                    <a:gd name="T3" fmla="*/ 21 h 93"/>
                    <a:gd name="T4" fmla="*/ 72 w 93"/>
                    <a:gd name="T5" fmla="*/ 79 h 93"/>
                    <a:gd name="T6" fmla="*/ 14 w 93"/>
                    <a:gd name="T7" fmla="*/ 73 h 93"/>
                    <a:gd name="T8" fmla="*/ 20 w 93"/>
                    <a:gd name="T9" fmla="*/ 14 h 93"/>
                  </a:gdLst>
                  <a:ahLst/>
                  <a:cxnLst>
                    <a:cxn ang="0">
                      <a:pos x="T0" y="T1"/>
                    </a:cxn>
                    <a:cxn ang="0">
                      <a:pos x="T2" y="T3"/>
                    </a:cxn>
                    <a:cxn ang="0">
                      <a:pos x="T4" y="T5"/>
                    </a:cxn>
                    <a:cxn ang="0">
                      <a:pos x="T6" y="T7"/>
                    </a:cxn>
                    <a:cxn ang="0">
                      <a:pos x="T8" y="T9"/>
                    </a:cxn>
                  </a:cxnLst>
                  <a:rect l="0" t="0" r="r" b="b"/>
                  <a:pathLst>
                    <a:path w="93" h="93">
                      <a:moveTo>
                        <a:pt x="20" y="14"/>
                      </a:moveTo>
                      <a:cubicBezTo>
                        <a:pt x="38" y="0"/>
                        <a:pt x="64" y="3"/>
                        <a:pt x="78" y="21"/>
                      </a:cubicBezTo>
                      <a:cubicBezTo>
                        <a:pt x="93" y="38"/>
                        <a:pt x="90" y="65"/>
                        <a:pt x="72" y="79"/>
                      </a:cubicBezTo>
                      <a:cubicBezTo>
                        <a:pt x="54" y="93"/>
                        <a:pt x="28" y="90"/>
                        <a:pt x="14" y="73"/>
                      </a:cubicBezTo>
                      <a:cubicBezTo>
                        <a:pt x="0" y="55"/>
                        <a:pt x="2" y="29"/>
                        <a:pt x="20" y="14"/>
                      </a:cubicBezTo>
                      <a:close/>
                    </a:path>
                  </a:pathLst>
                </a:custGeom>
                <a:solidFill>
                  <a:srgbClr val="FFF5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59" name="Freeform 1160"/>
                <p:cNvSpPr>
                  <a:spLocks/>
                </p:cNvSpPr>
                <p:nvPr/>
              </p:nvSpPr>
              <p:spPr bwMode="auto">
                <a:xfrm>
                  <a:off x="3034" y="3149"/>
                  <a:ext cx="188" cy="200"/>
                </a:xfrm>
                <a:custGeom>
                  <a:avLst/>
                  <a:gdLst>
                    <a:gd name="T0" fmla="*/ 16 w 75"/>
                    <a:gd name="T1" fmla="*/ 12 h 75"/>
                    <a:gd name="T2" fmla="*/ 63 w 75"/>
                    <a:gd name="T3" fmla="*/ 17 h 75"/>
                    <a:gd name="T4" fmla="*/ 58 w 75"/>
                    <a:gd name="T5" fmla="*/ 64 h 75"/>
                    <a:gd name="T6" fmla="*/ 11 w 75"/>
                    <a:gd name="T7" fmla="*/ 59 h 75"/>
                    <a:gd name="T8" fmla="*/ 16 w 75"/>
                    <a:gd name="T9" fmla="*/ 12 h 75"/>
                  </a:gdLst>
                  <a:ahLst/>
                  <a:cxnLst>
                    <a:cxn ang="0">
                      <a:pos x="T0" y="T1"/>
                    </a:cxn>
                    <a:cxn ang="0">
                      <a:pos x="T2" y="T3"/>
                    </a:cxn>
                    <a:cxn ang="0">
                      <a:pos x="T4" y="T5"/>
                    </a:cxn>
                    <a:cxn ang="0">
                      <a:pos x="T6" y="T7"/>
                    </a:cxn>
                    <a:cxn ang="0">
                      <a:pos x="T8" y="T9"/>
                    </a:cxn>
                  </a:cxnLst>
                  <a:rect l="0" t="0" r="r" b="b"/>
                  <a:pathLst>
                    <a:path w="75" h="75">
                      <a:moveTo>
                        <a:pt x="16" y="12"/>
                      </a:moveTo>
                      <a:cubicBezTo>
                        <a:pt x="31" y="0"/>
                        <a:pt x="52" y="2"/>
                        <a:pt x="63" y="17"/>
                      </a:cubicBezTo>
                      <a:cubicBezTo>
                        <a:pt x="75" y="31"/>
                        <a:pt x="72" y="52"/>
                        <a:pt x="58" y="64"/>
                      </a:cubicBezTo>
                      <a:cubicBezTo>
                        <a:pt x="44" y="75"/>
                        <a:pt x="23" y="73"/>
                        <a:pt x="11" y="59"/>
                      </a:cubicBezTo>
                      <a:cubicBezTo>
                        <a:pt x="0" y="44"/>
                        <a:pt x="2" y="23"/>
                        <a:pt x="16" y="12"/>
                      </a:cubicBezTo>
                      <a:close/>
                    </a:path>
                  </a:pathLst>
                </a:custGeom>
                <a:solidFill>
                  <a:srgbClr val="F6DEEB"/>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0" name="Freeform 1161"/>
                <p:cNvSpPr>
                  <a:spLocks/>
                </p:cNvSpPr>
                <p:nvPr/>
              </p:nvSpPr>
              <p:spPr bwMode="auto">
                <a:xfrm>
                  <a:off x="3084" y="3219"/>
                  <a:ext cx="130" cy="114"/>
                </a:xfrm>
                <a:custGeom>
                  <a:avLst/>
                  <a:gdLst>
                    <a:gd name="T0" fmla="*/ 44 w 52"/>
                    <a:gd name="T1" fmla="*/ 0 h 43"/>
                    <a:gd name="T2" fmla="*/ 34 w 52"/>
                    <a:gd name="T3" fmla="*/ 31 h 43"/>
                    <a:gd name="T4" fmla="*/ 0 w 52"/>
                    <a:gd name="T5" fmla="*/ 35 h 43"/>
                    <a:gd name="T6" fmla="*/ 36 w 52"/>
                    <a:gd name="T7" fmla="*/ 34 h 43"/>
                    <a:gd name="T8" fmla="*/ 44 w 52"/>
                    <a:gd name="T9" fmla="*/ 0 h 43"/>
                  </a:gdLst>
                  <a:ahLst/>
                  <a:cxnLst>
                    <a:cxn ang="0">
                      <a:pos x="T0" y="T1"/>
                    </a:cxn>
                    <a:cxn ang="0">
                      <a:pos x="T2" y="T3"/>
                    </a:cxn>
                    <a:cxn ang="0">
                      <a:pos x="T4" y="T5"/>
                    </a:cxn>
                    <a:cxn ang="0">
                      <a:pos x="T6" y="T7"/>
                    </a:cxn>
                    <a:cxn ang="0">
                      <a:pos x="T8" y="T9"/>
                    </a:cxn>
                  </a:cxnLst>
                  <a:rect l="0" t="0" r="r" b="b"/>
                  <a:pathLst>
                    <a:path w="52" h="43">
                      <a:moveTo>
                        <a:pt x="44" y="0"/>
                      </a:moveTo>
                      <a:cubicBezTo>
                        <a:pt x="48" y="9"/>
                        <a:pt x="44" y="24"/>
                        <a:pt x="34" y="31"/>
                      </a:cubicBezTo>
                      <a:cubicBezTo>
                        <a:pt x="25" y="38"/>
                        <a:pt x="10" y="40"/>
                        <a:pt x="0" y="35"/>
                      </a:cubicBezTo>
                      <a:cubicBezTo>
                        <a:pt x="10" y="43"/>
                        <a:pt x="25" y="42"/>
                        <a:pt x="36" y="34"/>
                      </a:cubicBezTo>
                      <a:cubicBezTo>
                        <a:pt x="47" y="25"/>
                        <a:pt x="52" y="11"/>
                        <a:pt x="44"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1" name="Freeform 1162"/>
                <p:cNvSpPr>
                  <a:spLocks/>
                </p:cNvSpPr>
                <p:nvPr/>
              </p:nvSpPr>
              <p:spPr bwMode="auto">
                <a:xfrm>
                  <a:off x="3034" y="3149"/>
                  <a:ext cx="173" cy="174"/>
                </a:xfrm>
                <a:custGeom>
                  <a:avLst/>
                  <a:gdLst>
                    <a:gd name="T0" fmla="*/ 28 w 69"/>
                    <a:gd name="T1" fmla="*/ 28 h 65"/>
                    <a:gd name="T2" fmla="*/ 69 w 69"/>
                    <a:gd name="T3" fmla="*/ 27 h 65"/>
                    <a:gd name="T4" fmla="*/ 63 w 69"/>
                    <a:gd name="T5" fmla="*/ 17 h 65"/>
                    <a:gd name="T6" fmla="*/ 16 w 69"/>
                    <a:gd name="T7" fmla="*/ 12 h 65"/>
                    <a:gd name="T8" fmla="*/ 11 w 69"/>
                    <a:gd name="T9" fmla="*/ 59 h 65"/>
                    <a:gd name="T10" fmla="*/ 18 w 69"/>
                    <a:gd name="T11" fmla="*/ 65 h 65"/>
                    <a:gd name="T12" fmla="*/ 28 w 69"/>
                    <a:gd name="T13" fmla="*/ 28 h 65"/>
                  </a:gdLst>
                  <a:ahLst/>
                  <a:cxnLst>
                    <a:cxn ang="0">
                      <a:pos x="T0" y="T1"/>
                    </a:cxn>
                    <a:cxn ang="0">
                      <a:pos x="T2" y="T3"/>
                    </a:cxn>
                    <a:cxn ang="0">
                      <a:pos x="T4" y="T5"/>
                    </a:cxn>
                    <a:cxn ang="0">
                      <a:pos x="T6" y="T7"/>
                    </a:cxn>
                    <a:cxn ang="0">
                      <a:pos x="T8" y="T9"/>
                    </a:cxn>
                    <a:cxn ang="0">
                      <a:pos x="T10" y="T11"/>
                    </a:cxn>
                    <a:cxn ang="0">
                      <a:pos x="T12" y="T13"/>
                    </a:cxn>
                  </a:cxnLst>
                  <a:rect l="0" t="0" r="r" b="b"/>
                  <a:pathLst>
                    <a:path w="69" h="65">
                      <a:moveTo>
                        <a:pt x="28" y="28"/>
                      </a:moveTo>
                      <a:cubicBezTo>
                        <a:pt x="40" y="18"/>
                        <a:pt x="57" y="18"/>
                        <a:pt x="69" y="27"/>
                      </a:cubicBezTo>
                      <a:cubicBezTo>
                        <a:pt x="67" y="23"/>
                        <a:pt x="66" y="20"/>
                        <a:pt x="63" y="17"/>
                      </a:cubicBezTo>
                      <a:cubicBezTo>
                        <a:pt x="52" y="3"/>
                        <a:pt x="31" y="0"/>
                        <a:pt x="16" y="12"/>
                      </a:cubicBezTo>
                      <a:cubicBezTo>
                        <a:pt x="2" y="23"/>
                        <a:pt x="0" y="44"/>
                        <a:pt x="11" y="59"/>
                      </a:cubicBezTo>
                      <a:cubicBezTo>
                        <a:pt x="13" y="61"/>
                        <a:pt x="15" y="63"/>
                        <a:pt x="18" y="65"/>
                      </a:cubicBezTo>
                      <a:cubicBezTo>
                        <a:pt x="13" y="52"/>
                        <a:pt x="17" y="37"/>
                        <a:pt x="28" y="28"/>
                      </a:cubicBezTo>
                      <a:close/>
                    </a:path>
                  </a:pathLst>
                </a:custGeom>
                <a:solidFill>
                  <a:srgbClr val="F0C5DB"/>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62" name="Freeform 1163"/>
                <p:cNvSpPr>
                  <a:spLocks/>
                </p:cNvSpPr>
                <p:nvPr/>
              </p:nvSpPr>
              <p:spPr bwMode="auto">
                <a:xfrm>
                  <a:off x="3012" y="3125"/>
                  <a:ext cx="232" cy="248"/>
                </a:xfrm>
                <a:custGeom>
                  <a:avLst/>
                  <a:gdLst>
                    <a:gd name="T0" fmla="*/ 20 w 93"/>
                    <a:gd name="T1" fmla="*/ 14 h 93"/>
                    <a:gd name="T2" fmla="*/ 78 w 93"/>
                    <a:gd name="T3" fmla="*/ 21 h 93"/>
                    <a:gd name="T4" fmla="*/ 72 w 93"/>
                    <a:gd name="T5" fmla="*/ 79 h 93"/>
                    <a:gd name="T6" fmla="*/ 14 w 93"/>
                    <a:gd name="T7" fmla="*/ 73 h 93"/>
                    <a:gd name="T8" fmla="*/ 20 w 93"/>
                    <a:gd name="T9" fmla="*/ 14 h 93"/>
                  </a:gdLst>
                  <a:ahLst/>
                  <a:cxnLst>
                    <a:cxn ang="0">
                      <a:pos x="T0" y="T1"/>
                    </a:cxn>
                    <a:cxn ang="0">
                      <a:pos x="T2" y="T3"/>
                    </a:cxn>
                    <a:cxn ang="0">
                      <a:pos x="T4" y="T5"/>
                    </a:cxn>
                    <a:cxn ang="0">
                      <a:pos x="T6" y="T7"/>
                    </a:cxn>
                    <a:cxn ang="0">
                      <a:pos x="T8" y="T9"/>
                    </a:cxn>
                  </a:cxnLst>
                  <a:rect l="0" t="0" r="r" b="b"/>
                  <a:pathLst>
                    <a:path w="93" h="93">
                      <a:moveTo>
                        <a:pt x="20" y="14"/>
                      </a:moveTo>
                      <a:cubicBezTo>
                        <a:pt x="38" y="0"/>
                        <a:pt x="64" y="3"/>
                        <a:pt x="78" y="21"/>
                      </a:cubicBezTo>
                      <a:cubicBezTo>
                        <a:pt x="93" y="38"/>
                        <a:pt x="90" y="65"/>
                        <a:pt x="72" y="79"/>
                      </a:cubicBezTo>
                      <a:cubicBezTo>
                        <a:pt x="54" y="93"/>
                        <a:pt x="28" y="90"/>
                        <a:pt x="14" y="73"/>
                      </a:cubicBezTo>
                      <a:cubicBezTo>
                        <a:pt x="0" y="55"/>
                        <a:pt x="2" y="29"/>
                        <a:pt x="20" y="14"/>
                      </a:cubicBezTo>
                      <a:close/>
                    </a:path>
                  </a:pathLst>
                </a:custGeom>
                <a:noFill/>
                <a:ln w="7938" cap="rnd">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sp>
              <p:nvSpPr>
                <p:cNvPr id="63" name="Freeform 1164"/>
                <p:cNvSpPr>
                  <a:spLocks/>
                </p:cNvSpPr>
                <p:nvPr/>
              </p:nvSpPr>
              <p:spPr bwMode="auto">
                <a:xfrm>
                  <a:off x="3034" y="3149"/>
                  <a:ext cx="188" cy="200"/>
                </a:xfrm>
                <a:custGeom>
                  <a:avLst/>
                  <a:gdLst>
                    <a:gd name="T0" fmla="*/ 16 w 75"/>
                    <a:gd name="T1" fmla="*/ 12 h 75"/>
                    <a:gd name="T2" fmla="*/ 63 w 75"/>
                    <a:gd name="T3" fmla="*/ 17 h 75"/>
                    <a:gd name="T4" fmla="*/ 58 w 75"/>
                    <a:gd name="T5" fmla="*/ 64 h 75"/>
                    <a:gd name="T6" fmla="*/ 11 w 75"/>
                    <a:gd name="T7" fmla="*/ 59 h 75"/>
                    <a:gd name="T8" fmla="*/ 16 w 75"/>
                    <a:gd name="T9" fmla="*/ 12 h 75"/>
                  </a:gdLst>
                  <a:ahLst/>
                  <a:cxnLst>
                    <a:cxn ang="0">
                      <a:pos x="T0" y="T1"/>
                    </a:cxn>
                    <a:cxn ang="0">
                      <a:pos x="T2" y="T3"/>
                    </a:cxn>
                    <a:cxn ang="0">
                      <a:pos x="T4" y="T5"/>
                    </a:cxn>
                    <a:cxn ang="0">
                      <a:pos x="T6" y="T7"/>
                    </a:cxn>
                    <a:cxn ang="0">
                      <a:pos x="T8" y="T9"/>
                    </a:cxn>
                  </a:cxnLst>
                  <a:rect l="0" t="0" r="r" b="b"/>
                  <a:pathLst>
                    <a:path w="75" h="75">
                      <a:moveTo>
                        <a:pt x="16" y="12"/>
                      </a:moveTo>
                      <a:cubicBezTo>
                        <a:pt x="31" y="0"/>
                        <a:pt x="52" y="2"/>
                        <a:pt x="63" y="17"/>
                      </a:cubicBezTo>
                      <a:cubicBezTo>
                        <a:pt x="75" y="31"/>
                        <a:pt x="72" y="52"/>
                        <a:pt x="58" y="64"/>
                      </a:cubicBezTo>
                      <a:cubicBezTo>
                        <a:pt x="44" y="75"/>
                        <a:pt x="23" y="73"/>
                        <a:pt x="11" y="59"/>
                      </a:cubicBezTo>
                      <a:cubicBezTo>
                        <a:pt x="0" y="44"/>
                        <a:pt x="2" y="23"/>
                        <a:pt x="16" y="12"/>
                      </a:cubicBezTo>
                      <a:close/>
                    </a:path>
                  </a:pathLst>
                </a:custGeom>
                <a:noFill/>
                <a:ln w="3175" cap="rnd">
                  <a:solidFill>
                    <a:srgbClr val="58585A"/>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grpSp>
          <p:sp>
            <p:nvSpPr>
              <p:cNvPr id="57" name="Forme libre 56"/>
              <p:cNvSpPr/>
              <p:nvPr/>
            </p:nvSpPr>
            <p:spPr bwMode="auto">
              <a:xfrm>
                <a:off x="4080510" y="4200525"/>
                <a:ext cx="253365" cy="108585"/>
              </a:xfrm>
              <a:custGeom>
                <a:avLst/>
                <a:gdLst>
                  <a:gd name="connsiteX0" fmla="*/ 0 w 253365"/>
                  <a:gd name="connsiteY0" fmla="*/ 108585 h 108585"/>
                  <a:gd name="connsiteX1" fmla="*/ 106680 w 253365"/>
                  <a:gd name="connsiteY1" fmla="*/ 81915 h 108585"/>
                  <a:gd name="connsiteX2" fmla="*/ 139065 w 253365"/>
                  <a:gd name="connsiteY2" fmla="*/ 22860 h 108585"/>
                  <a:gd name="connsiteX3" fmla="*/ 253365 w 253365"/>
                  <a:gd name="connsiteY3" fmla="*/ 0 h 108585"/>
                </a:gdLst>
                <a:ahLst/>
                <a:cxnLst>
                  <a:cxn ang="0">
                    <a:pos x="connsiteX0" y="connsiteY0"/>
                  </a:cxn>
                  <a:cxn ang="0">
                    <a:pos x="connsiteX1" y="connsiteY1"/>
                  </a:cxn>
                  <a:cxn ang="0">
                    <a:pos x="connsiteX2" y="connsiteY2"/>
                  </a:cxn>
                  <a:cxn ang="0">
                    <a:pos x="connsiteX3" y="connsiteY3"/>
                  </a:cxn>
                </a:cxnLst>
                <a:rect l="l" t="t" r="r" b="b"/>
                <a:pathLst>
                  <a:path w="253365" h="108585">
                    <a:moveTo>
                      <a:pt x="0" y="108585"/>
                    </a:moveTo>
                    <a:cubicBezTo>
                      <a:pt x="41751" y="102393"/>
                      <a:pt x="83503" y="96202"/>
                      <a:pt x="106680" y="81915"/>
                    </a:cubicBezTo>
                    <a:cubicBezTo>
                      <a:pt x="129857" y="67628"/>
                      <a:pt x="114618" y="36512"/>
                      <a:pt x="139065" y="22860"/>
                    </a:cubicBezTo>
                    <a:cubicBezTo>
                      <a:pt x="163512" y="9208"/>
                      <a:pt x="208438" y="4604"/>
                      <a:pt x="253365" y="0"/>
                    </a:cubicBezTo>
                  </a:path>
                </a:pathLst>
              </a:custGeom>
              <a:noFill/>
              <a:ln w="285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0"/>
                  </a:spcBef>
                  <a:spcAft>
                    <a:spcPct val="0"/>
                  </a:spcAft>
                  <a:buClrTx/>
                  <a:buSzTx/>
                  <a:tabLst/>
                </a:pPr>
                <a:endParaRPr kumimoji="0" lang="fr-FR" sz="2400" b="0" i="0" u="none" strike="noStrike" cap="none" normalizeH="0" baseline="0">
                  <a:ln>
                    <a:noFill/>
                  </a:ln>
                  <a:solidFill>
                    <a:schemeClr val="bg1"/>
                  </a:solidFill>
                  <a:effectLst/>
                  <a:latin typeface="Arial" charset="0"/>
                </a:endParaRPr>
              </a:p>
            </p:txBody>
          </p:sp>
        </p:grpSp>
        <p:grpSp>
          <p:nvGrpSpPr>
            <p:cNvPr id="17" name="Groupe 8"/>
            <p:cNvGrpSpPr/>
            <p:nvPr/>
          </p:nvGrpSpPr>
          <p:grpSpPr>
            <a:xfrm rot="1800000">
              <a:off x="2029360" y="3792122"/>
              <a:ext cx="738360" cy="654611"/>
              <a:chOff x="202685" y="3155172"/>
              <a:chExt cx="865822" cy="767615"/>
            </a:xfrm>
          </p:grpSpPr>
          <p:sp>
            <p:nvSpPr>
              <p:cNvPr id="31" name="Freeform 191"/>
              <p:cNvSpPr>
                <a:spLocks/>
              </p:cNvSpPr>
              <p:nvPr/>
            </p:nvSpPr>
            <p:spPr bwMode="auto">
              <a:xfrm>
                <a:off x="202685" y="3155172"/>
                <a:ext cx="865822" cy="767615"/>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solidFill>
                <a:srgbClr val="F3E85E"/>
              </a:solidFill>
              <a:ln w="4763" cap="flat">
                <a:solidFill>
                  <a:srgbClr val="343434"/>
                </a:solidFill>
                <a:prstDash val="solid"/>
                <a:miter lim="800000"/>
                <a:headEnd/>
                <a:tailEnd/>
              </a:ln>
            </p:spPr>
            <p:txBody>
              <a:bodyPr/>
              <a:lstStyle/>
              <a:p>
                <a:endParaRPr lang="fr-FR"/>
              </a:p>
            </p:txBody>
          </p:sp>
          <p:sp>
            <p:nvSpPr>
              <p:cNvPr id="32" name="Freeform 192"/>
              <p:cNvSpPr>
                <a:spLocks/>
              </p:cNvSpPr>
              <p:nvPr/>
            </p:nvSpPr>
            <p:spPr bwMode="auto">
              <a:xfrm>
                <a:off x="202685" y="3155172"/>
                <a:ext cx="865822" cy="767615"/>
              </a:xfrm>
              <a:custGeom>
                <a:avLst/>
                <a:gdLst>
                  <a:gd name="T0" fmla="*/ 196 w 814"/>
                  <a:gd name="T1" fmla="*/ 4 h 678"/>
                  <a:gd name="T2" fmla="*/ 250 w 814"/>
                  <a:gd name="T3" fmla="*/ 2 h 678"/>
                  <a:gd name="T4" fmla="*/ 301 w 814"/>
                  <a:gd name="T5" fmla="*/ 9 h 678"/>
                  <a:gd name="T6" fmla="*/ 355 w 814"/>
                  <a:gd name="T7" fmla="*/ 88 h 678"/>
                  <a:gd name="T8" fmla="*/ 368 w 814"/>
                  <a:gd name="T9" fmla="*/ 166 h 678"/>
                  <a:gd name="T10" fmla="*/ 360 w 814"/>
                  <a:gd name="T11" fmla="*/ 232 h 678"/>
                  <a:gd name="T12" fmla="*/ 286 w 814"/>
                  <a:gd name="T13" fmla="*/ 290 h 678"/>
                  <a:gd name="T14" fmla="*/ 187 w 814"/>
                  <a:gd name="T15" fmla="*/ 348 h 678"/>
                  <a:gd name="T16" fmla="*/ 164 w 814"/>
                  <a:gd name="T17" fmla="*/ 361 h 678"/>
                  <a:gd name="T18" fmla="*/ 140 w 814"/>
                  <a:gd name="T19" fmla="*/ 372 h 678"/>
                  <a:gd name="T20" fmla="*/ 86 w 814"/>
                  <a:gd name="T21" fmla="*/ 369 h 678"/>
                  <a:gd name="T22" fmla="*/ 9 w 814"/>
                  <a:gd name="T23" fmla="*/ 301 h 678"/>
                  <a:gd name="T24" fmla="*/ 2 w 814"/>
                  <a:gd name="T25" fmla="*/ 232 h 678"/>
                  <a:gd name="T26" fmla="*/ 18 w 814"/>
                  <a:gd name="T27" fmla="*/ 171 h 678"/>
                  <a:gd name="T28" fmla="*/ 53 w 814"/>
                  <a:gd name="T29" fmla="*/ 122 h 678"/>
                  <a:gd name="T30" fmla="*/ 105 w 814"/>
                  <a:gd name="T31" fmla="*/ 79 h 678"/>
                  <a:gd name="T32" fmla="*/ 146 w 814"/>
                  <a:gd name="T33" fmla="*/ 30 h 678"/>
                  <a:gd name="T34" fmla="*/ 196 w 814"/>
                  <a:gd name="T35" fmla="*/ 4 h 6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14" h="678">
                    <a:moveTo>
                      <a:pt x="428" y="7"/>
                    </a:moveTo>
                    <a:cubicBezTo>
                      <a:pt x="467" y="2"/>
                      <a:pt x="507" y="3"/>
                      <a:pt x="547" y="4"/>
                    </a:cubicBezTo>
                    <a:cubicBezTo>
                      <a:pt x="585" y="5"/>
                      <a:pt x="625" y="0"/>
                      <a:pt x="660" y="16"/>
                    </a:cubicBezTo>
                    <a:cubicBezTo>
                      <a:pt x="718" y="44"/>
                      <a:pt x="748" y="104"/>
                      <a:pt x="776" y="158"/>
                    </a:cubicBezTo>
                    <a:cubicBezTo>
                      <a:pt x="800" y="206"/>
                      <a:pt x="805" y="248"/>
                      <a:pt x="806" y="300"/>
                    </a:cubicBezTo>
                    <a:cubicBezTo>
                      <a:pt x="806" y="342"/>
                      <a:pt x="814" y="380"/>
                      <a:pt x="788" y="417"/>
                    </a:cubicBezTo>
                    <a:cubicBezTo>
                      <a:pt x="749" y="473"/>
                      <a:pt x="687" y="500"/>
                      <a:pt x="625" y="524"/>
                    </a:cubicBezTo>
                    <a:cubicBezTo>
                      <a:pt x="549" y="550"/>
                      <a:pt x="480" y="590"/>
                      <a:pt x="410" y="628"/>
                    </a:cubicBezTo>
                    <a:cubicBezTo>
                      <a:pt x="393" y="637"/>
                      <a:pt x="376" y="644"/>
                      <a:pt x="358" y="651"/>
                    </a:cubicBezTo>
                    <a:cubicBezTo>
                      <a:pt x="341" y="657"/>
                      <a:pt x="324" y="670"/>
                      <a:pt x="307" y="672"/>
                    </a:cubicBezTo>
                    <a:cubicBezTo>
                      <a:pt x="268" y="678"/>
                      <a:pt x="228" y="676"/>
                      <a:pt x="190" y="666"/>
                    </a:cubicBezTo>
                    <a:cubicBezTo>
                      <a:pt x="125" y="651"/>
                      <a:pt x="47" y="608"/>
                      <a:pt x="21" y="543"/>
                    </a:cubicBezTo>
                    <a:cubicBezTo>
                      <a:pt x="5" y="504"/>
                      <a:pt x="6" y="460"/>
                      <a:pt x="3" y="419"/>
                    </a:cubicBezTo>
                    <a:cubicBezTo>
                      <a:pt x="0" y="378"/>
                      <a:pt x="18" y="342"/>
                      <a:pt x="40" y="308"/>
                    </a:cubicBezTo>
                    <a:cubicBezTo>
                      <a:pt x="62" y="275"/>
                      <a:pt x="85" y="245"/>
                      <a:pt x="117" y="220"/>
                    </a:cubicBezTo>
                    <a:cubicBezTo>
                      <a:pt x="152" y="192"/>
                      <a:pt x="193" y="171"/>
                      <a:pt x="229" y="143"/>
                    </a:cubicBezTo>
                    <a:cubicBezTo>
                      <a:pt x="262" y="117"/>
                      <a:pt x="286" y="83"/>
                      <a:pt x="318" y="55"/>
                    </a:cubicBezTo>
                    <a:cubicBezTo>
                      <a:pt x="349" y="28"/>
                      <a:pt x="387" y="11"/>
                      <a:pt x="428" y="7"/>
                    </a:cubicBezTo>
                  </a:path>
                </a:pathLst>
              </a:custGeom>
              <a:noFill/>
              <a:ln w="4763" cap="flat">
                <a:solidFill>
                  <a:srgbClr val="34343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endParaRPr lang="fr-FR"/>
              </a:p>
            </p:txBody>
          </p:sp>
          <p:sp>
            <p:nvSpPr>
              <p:cNvPr id="33" name="Freeform 193"/>
              <p:cNvSpPr>
                <a:spLocks/>
              </p:cNvSpPr>
              <p:nvPr/>
            </p:nvSpPr>
            <p:spPr bwMode="auto">
              <a:xfrm>
                <a:off x="389796" y="3299138"/>
                <a:ext cx="421173" cy="514040"/>
              </a:xfrm>
              <a:custGeom>
                <a:avLst/>
                <a:gdLst>
                  <a:gd name="T0" fmla="*/ 100 w 396"/>
                  <a:gd name="T1" fmla="*/ 4 h 453"/>
                  <a:gd name="T2" fmla="*/ 170 w 396"/>
                  <a:gd name="T3" fmla="*/ 40 h 453"/>
                  <a:gd name="T4" fmla="*/ 156 w 396"/>
                  <a:gd name="T5" fmla="*/ 148 h 453"/>
                  <a:gd name="T6" fmla="*/ 65 w 396"/>
                  <a:gd name="T7" fmla="*/ 245 h 453"/>
                  <a:gd name="T8" fmla="*/ 12 w 396"/>
                  <a:gd name="T9" fmla="*/ 207 h 453"/>
                  <a:gd name="T10" fmla="*/ 2 w 396"/>
                  <a:gd name="T11" fmla="*/ 161 h 453"/>
                  <a:gd name="T12" fmla="*/ 14 w 396"/>
                  <a:gd name="T13" fmla="*/ 106 h 453"/>
                  <a:gd name="T14" fmla="*/ 42 w 396"/>
                  <a:gd name="T15" fmla="*/ 52 h 453"/>
                  <a:gd name="T16" fmla="*/ 66 w 396"/>
                  <a:gd name="T17" fmla="*/ 25 h 453"/>
                  <a:gd name="T18" fmla="*/ 100 w 396"/>
                  <a:gd name="T19" fmla="*/ 4 h 4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6" h="453">
                    <a:moveTo>
                      <a:pt x="219" y="7"/>
                    </a:moveTo>
                    <a:cubicBezTo>
                      <a:pt x="279" y="0"/>
                      <a:pt x="346" y="7"/>
                      <a:pt x="372" y="71"/>
                    </a:cubicBezTo>
                    <a:cubicBezTo>
                      <a:pt x="396" y="129"/>
                      <a:pt x="360" y="209"/>
                      <a:pt x="343" y="266"/>
                    </a:cubicBezTo>
                    <a:cubicBezTo>
                      <a:pt x="315" y="363"/>
                      <a:pt x="258" y="453"/>
                      <a:pt x="144" y="440"/>
                    </a:cubicBezTo>
                    <a:cubicBezTo>
                      <a:pt x="94" y="434"/>
                      <a:pt x="53" y="412"/>
                      <a:pt x="25" y="371"/>
                    </a:cubicBezTo>
                    <a:cubicBezTo>
                      <a:pt x="9" y="348"/>
                      <a:pt x="5" y="315"/>
                      <a:pt x="3" y="288"/>
                    </a:cubicBezTo>
                    <a:cubicBezTo>
                      <a:pt x="0" y="254"/>
                      <a:pt x="16" y="221"/>
                      <a:pt x="30" y="191"/>
                    </a:cubicBezTo>
                    <a:cubicBezTo>
                      <a:pt x="47" y="156"/>
                      <a:pt x="71" y="126"/>
                      <a:pt x="94" y="94"/>
                    </a:cubicBezTo>
                    <a:cubicBezTo>
                      <a:pt x="108" y="75"/>
                      <a:pt x="126" y="59"/>
                      <a:pt x="145" y="45"/>
                    </a:cubicBezTo>
                    <a:cubicBezTo>
                      <a:pt x="164" y="31"/>
                      <a:pt x="195" y="9"/>
                      <a:pt x="219" y="7"/>
                    </a:cubicBezTo>
                  </a:path>
                </a:pathLst>
              </a:custGeom>
              <a:solidFill>
                <a:srgbClr val="F7E45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4" name="Freeform 194"/>
              <p:cNvSpPr>
                <a:spLocks/>
              </p:cNvSpPr>
              <p:nvPr/>
            </p:nvSpPr>
            <p:spPr bwMode="auto">
              <a:xfrm>
                <a:off x="286920" y="3341219"/>
                <a:ext cx="422554" cy="512662"/>
              </a:xfrm>
              <a:custGeom>
                <a:avLst/>
                <a:gdLst>
                  <a:gd name="T0" fmla="*/ 101 w 397"/>
                  <a:gd name="T1" fmla="*/ 3 h 452"/>
                  <a:gd name="T2" fmla="*/ 170 w 397"/>
                  <a:gd name="T3" fmla="*/ 40 h 452"/>
                  <a:gd name="T4" fmla="*/ 157 w 397"/>
                  <a:gd name="T5" fmla="*/ 147 h 452"/>
                  <a:gd name="T6" fmla="*/ 66 w 397"/>
                  <a:gd name="T7" fmla="*/ 244 h 452"/>
                  <a:gd name="T8" fmla="*/ 12 w 397"/>
                  <a:gd name="T9" fmla="*/ 207 h 452"/>
                  <a:gd name="T10" fmla="*/ 2 w 397"/>
                  <a:gd name="T11" fmla="*/ 160 h 452"/>
                  <a:gd name="T12" fmla="*/ 14 w 397"/>
                  <a:gd name="T13" fmla="*/ 105 h 452"/>
                  <a:gd name="T14" fmla="*/ 43 w 397"/>
                  <a:gd name="T15" fmla="*/ 52 h 452"/>
                  <a:gd name="T16" fmla="*/ 67 w 397"/>
                  <a:gd name="T17" fmla="*/ 25 h 452"/>
                  <a:gd name="T18" fmla="*/ 101 w 397"/>
                  <a:gd name="T19" fmla="*/ 3 h 4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7" h="452">
                    <a:moveTo>
                      <a:pt x="220" y="6"/>
                    </a:moveTo>
                    <a:cubicBezTo>
                      <a:pt x="279" y="0"/>
                      <a:pt x="347" y="7"/>
                      <a:pt x="372" y="70"/>
                    </a:cubicBezTo>
                    <a:cubicBezTo>
                      <a:pt x="397" y="129"/>
                      <a:pt x="361" y="208"/>
                      <a:pt x="344" y="265"/>
                    </a:cubicBezTo>
                    <a:cubicBezTo>
                      <a:pt x="315" y="362"/>
                      <a:pt x="258" y="452"/>
                      <a:pt x="145" y="439"/>
                    </a:cubicBezTo>
                    <a:cubicBezTo>
                      <a:pt x="94" y="433"/>
                      <a:pt x="54" y="412"/>
                      <a:pt x="25" y="370"/>
                    </a:cubicBezTo>
                    <a:cubicBezTo>
                      <a:pt x="10" y="347"/>
                      <a:pt x="6" y="315"/>
                      <a:pt x="3" y="288"/>
                    </a:cubicBezTo>
                    <a:cubicBezTo>
                      <a:pt x="0" y="253"/>
                      <a:pt x="16" y="221"/>
                      <a:pt x="31" y="190"/>
                    </a:cubicBezTo>
                    <a:cubicBezTo>
                      <a:pt x="47" y="155"/>
                      <a:pt x="72" y="125"/>
                      <a:pt x="95" y="94"/>
                    </a:cubicBezTo>
                    <a:cubicBezTo>
                      <a:pt x="109" y="75"/>
                      <a:pt x="127" y="58"/>
                      <a:pt x="146" y="44"/>
                    </a:cubicBezTo>
                    <a:cubicBezTo>
                      <a:pt x="165" y="30"/>
                      <a:pt x="196" y="9"/>
                      <a:pt x="220" y="6"/>
                    </a:cubicBezTo>
                  </a:path>
                </a:pathLst>
              </a:custGeom>
              <a:solidFill>
                <a:srgbClr val="F6AA3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5" name="Freeform 195"/>
              <p:cNvSpPr>
                <a:spLocks/>
              </p:cNvSpPr>
              <p:nvPr/>
            </p:nvSpPr>
            <p:spPr bwMode="auto">
              <a:xfrm>
                <a:off x="307634" y="3465250"/>
                <a:ext cx="288607" cy="370715"/>
              </a:xfrm>
              <a:custGeom>
                <a:avLst/>
                <a:gdLst>
                  <a:gd name="T0" fmla="*/ 28 w 272"/>
                  <a:gd name="T1" fmla="*/ 15 h 328"/>
                  <a:gd name="T2" fmla="*/ 8 w 272"/>
                  <a:gd name="T3" fmla="*/ 62 h 328"/>
                  <a:gd name="T4" fmla="*/ 5 w 272"/>
                  <a:gd name="T5" fmla="*/ 124 h 328"/>
                  <a:gd name="T6" fmla="*/ 49 w 272"/>
                  <a:gd name="T7" fmla="*/ 176 h 328"/>
                  <a:gd name="T8" fmla="*/ 114 w 272"/>
                  <a:gd name="T9" fmla="*/ 144 h 328"/>
                  <a:gd name="T10" fmla="*/ 95 w 272"/>
                  <a:gd name="T11" fmla="*/ 88 h 328"/>
                  <a:gd name="T12" fmla="*/ 71 w 272"/>
                  <a:gd name="T13" fmla="*/ 71 h 328"/>
                  <a:gd name="T14" fmla="*/ 61 w 272"/>
                  <a:gd name="T15" fmla="*/ 42 h 328"/>
                  <a:gd name="T16" fmla="*/ 50 w 272"/>
                  <a:gd name="T17" fmla="*/ 4 h 328"/>
                  <a:gd name="T18" fmla="*/ 27 w 272"/>
                  <a:gd name="T19" fmla="*/ 15 h 3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2" h="328">
                    <a:moveTo>
                      <a:pt x="61" y="27"/>
                    </a:moveTo>
                    <a:cubicBezTo>
                      <a:pt x="37" y="45"/>
                      <a:pt x="26" y="84"/>
                      <a:pt x="17" y="112"/>
                    </a:cubicBezTo>
                    <a:cubicBezTo>
                      <a:pt x="5" y="147"/>
                      <a:pt x="0" y="188"/>
                      <a:pt x="11" y="224"/>
                    </a:cubicBezTo>
                    <a:cubicBezTo>
                      <a:pt x="24" y="267"/>
                      <a:pt x="63" y="309"/>
                      <a:pt x="108" y="318"/>
                    </a:cubicBezTo>
                    <a:cubicBezTo>
                      <a:pt x="151" y="328"/>
                      <a:pt x="233" y="305"/>
                      <a:pt x="252" y="262"/>
                    </a:cubicBezTo>
                    <a:cubicBezTo>
                      <a:pt x="272" y="215"/>
                      <a:pt x="254" y="180"/>
                      <a:pt x="211" y="158"/>
                    </a:cubicBezTo>
                    <a:cubicBezTo>
                      <a:pt x="193" y="149"/>
                      <a:pt x="173" y="143"/>
                      <a:pt x="158" y="129"/>
                    </a:cubicBezTo>
                    <a:cubicBezTo>
                      <a:pt x="143" y="114"/>
                      <a:pt x="138" y="95"/>
                      <a:pt x="135" y="75"/>
                    </a:cubicBezTo>
                    <a:cubicBezTo>
                      <a:pt x="131" y="53"/>
                      <a:pt x="134" y="17"/>
                      <a:pt x="109" y="7"/>
                    </a:cubicBezTo>
                    <a:cubicBezTo>
                      <a:pt x="88" y="0"/>
                      <a:pt x="74" y="19"/>
                      <a:pt x="58" y="27"/>
                    </a:cubicBezTo>
                  </a:path>
                </a:pathLst>
              </a:custGeom>
              <a:solidFill>
                <a:srgbClr val="F9C13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6" name="Freeform 196"/>
              <p:cNvSpPr>
                <a:spLocks/>
              </p:cNvSpPr>
              <p:nvPr/>
            </p:nvSpPr>
            <p:spPr bwMode="auto">
              <a:xfrm>
                <a:off x="619716" y="3358380"/>
                <a:ext cx="77330" cy="292162"/>
              </a:xfrm>
              <a:custGeom>
                <a:avLst/>
                <a:gdLst>
                  <a:gd name="T0" fmla="*/ 0 w 72"/>
                  <a:gd name="T1" fmla="*/ 5 h 258"/>
                  <a:gd name="T2" fmla="*/ 31 w 72"/>
                  <a:gd name="T3" fmla="*/ 44 h 258"/>
                  <a:gd name="T4" fmla="*/ 28 w 72"/>
                  <a:gd name="T5" fmla="*/ 85 h 258"/>
                  <a:gd name="T6" fmla="*/ 14 w 72"/>
                  <a:gd name="T7" fmla="*/ 143 h 258"/>
                  <a:gd name="T8" fmla="*/ 22 w 72"/>
                  <a:gd name="T9" fmla="*/ 93 h 258"/>
                  <a:gd name="T10" fmla="*/ 24 w 72"/>
                  <a:gd name="T11" fmla="*/ 52 h 258"/>
                  <a:gd name="T12" fmla="*/ 2 w 72"/>
                  <a:gd name="T13" fmla="*/ 6 h 2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2" h="258">
                    <a:moveTo>
                      <a:pt x="0" y="9"/>
                    </a:moveTo>
                    <a:cubicBezTo>
                      <a:pt x="28" y="0"/>
                      <a:pt x="62" y="56"/>
                      <a:pt x="67" y="80"/>
                    </a:cubicBezTo>
                    <a:cubicBezTo>
                      <a:pt x="72" y="103"/>
                      <a:pt x="65" y="131"/>
                      <a:pt x="59" y="154"/>
                    </a:cubicBezTo>
                    <a:cubicBezTo>
                      <a:pt x="52" y="189"/>
                      <a:pt x="43" y="225"/>
                      <a:pt x="29" y="258"/>
                    </a:cubicBezTo>
                    <a:cubicBezTo>
                      <a:pt x="28" y="229"/>
                      <a:pt x="42" y="196"/>
                      <a:pt x="46" y="167"/>
                    </a:cubicBezTo>
                    <a:cubicBezTo>
                      <a:pt x="50" y="143"/>
                      <a:pt x="53" y="118"/>
                      <a:pt x="51" y="94"/>
                    </a:cubicBezTo>
                    <a:cubicBezTo>
                      <a:pt x="47" y="59"/>
                      <a:pt x="36" y="27"/>
                      <a:pt x="4" y="11"/>
                    </a:cubicBezTo>
                  </a:path>
                </a:pathLst>
              </a:custGeom>
              <a:solidFill>
                <a:srgbClr val="EF853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7" name="Freeform 197"/>
              <p:cNvSpPr>
                <a:spLocks/>
              </p:cNvSpPr>
              <p:nvPr/>
            </p:nvSpPr>
            <p:spPr bwMode="auto">
              <a:xfrm>
                <a:off x="451246" y="3705036"/>
                <a:ext cx="178136" cy="146081"/>
              </a:xfrm>
              <a:custGeom>
                <a:avLst/>
                <a:gdLst>
                  <a:gd name="T0" fmla="*/ 77 w 167"/>
                  <a:gd name="T1" fmla="*/ 0 h 128"/>
                  <a:gd name="T2" fmla="*/ 49 w 167"/>
                  <a:gd name="T3" fmla="*/ 49 h 128"/>
                  <a:gd name="T4" fmla="*/ 0 w 167"/>
                  <a:gd name="T5" fmla="*/ 66 h 128"/>
                  <a:gd name="T6" fmla="*/ 25 w 167"/>
                  <a:gd name="T7" fmla="*/ 65 h 128"/>
                  <a:gd name="T8" fmla="*/ 48 w 167"/>
                  <a:gd name="T9" fmla="*/ 56 h 128"/>
                  <a:gd name="T10" fmla="*/ 66 w 167"/>
                  <a:gd name="T11" fmla="*/ 37 h 128"/>
                  <a:gd name="T12" fmla="*/ 76 w 167"/>
                  <a:gd name="T13" fmla="*/ 8 h 1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7" h="128">
                    <a:moveTo>
                      <a:pt x="167" y="0"/>
                    </a:moveTo>
                    <a:cubicBezTo>
                      <a:pt x="160" y="30"/>
                      <a:pt x="131" y="68"/>
                      <a:pt x="106" y="86"/>
                    </a:cubicBezTo>
                    <a:cubicBezTo>
                      <a:pt x="79" y="105"/>
                      <a:pt x="32" y="125"/>
                      <a:pt x="0" y="117"/>
                    </a:cubicBezTo>
                    <a:cubicBezTo>
                      <a:pt x="17" y="128"/>
                      <a:pt x="37" y="119"/>
                      <a:pt x="54" y="114"/>
                    </a:cubicBezTo>
                    <a:cubicBezTo>
                      <a:pt x="72" y="108"/>
                      <a:pt x="88" y="108"/>
                      <a:pt x="104" y="99"/>
                    </a:cubicBezTo>
                    <a:cubicBezTo>
                      <a:pt x="120" y="91"/>
                      <a:pt x="132" y="80"/>
                      <a:pt x="142" y="65"/>
                    </a:cubicBezTo>
                    <a:cubicBezTo>
                      <a:pt x="153" y="49"/>
                      <a:pt x="156" y="29"/>
                      <a:pt x="164" y="14"/>
                    </a:cubicBezTo>
                  </a:path>
                </a:pathLst>
              </a:custGeom>
              <a:solidFill>
                <a:srgbClr val="EF853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8" name="Freeform 198"/>
              <p:cNvSpPr>
                <a:spLocks/>
              </p:cNvSpPr>
              <p:nvPr/>
            </p:nvSpPr>
            <p:spPr bwMode="auto">
              <a:xfrm>
                <a:off x="597621" y="3259909"/>
                <a:ext cx="154660" cy="78553"/>
              </a:xfrm>
              <a:custGeom>
                <a:avLst/>
                <a:gdLst>
                  <a:gd name="T0" fmla="*/ 2 w 146"/>
                  <a:gd name="T1" fmla="*/ 17 h 69"/>
                  <a:gd name="T2" fmla="*/ 41 w 146"/>
                  <a:gd name="T3" fmla="*/ 5 h 69"/>
                  <a:gd name="T4" fmla="*/ 52 w 146"/>
                  <a:gd name="T5" fmla="*/ 26 h 69"/>
                  <a:gd name="T6" fmla="*/ 38 w 146"/>
                  <a:gd name="T7" fmla="*/ 18 h 69"/>
                  <a:gd name="T8" fmla="*/ 21 w 146"/>
                  <a:gd name="T9" fmla="*/ 26 h 69"/>
                  <a:gd name="T10" fmla="*/ 0 w 146"/>
                  <a:gd name="T11" fmla="*/ 25 h 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6" h="69">
                    <a:moveTo>
                      <a:pt x="5" y="29"/>
                    </a:moveTo>
                    <a:cubicBezTo>
                      <a:pt x="27" y="11"/>
                      <a:pt x="66" y="0"/>
                      <a:pt x="93" y="8"/>
                    </a:cubicBezTo>
                    <a:cubicBezTo>
                      <a:pt x="104" y="12"/>
                      <a:pt x="146" y="47"/>
                      <a:pt x="116" y="46"/>
                    </a:cubicBezTo>
                    <a:cubicBezTo>
                      <a:pt x="106" y="46"/>
                      <a:pt x="95" y="34"/>
                      <a:pt x="84" y="33"/>
                    </a:cubicBezTo>
                    <a:cubicBezTo>
                      <a:pt x="70" y="32"/>
                      <a:pt x="60" y="38"/>
                      <a:pt x="48" y="46"/>
                    </a:cubicBezTo>
                    <a:cubicBezTo>
                      <a:pt x="32" y="56"/>
                      <a:pt x="8" y="69"/>
                      <a:pt x="0" y="43"/>
                    </a:cubicBezTo>
                  </a:path>
                </a:pathLst>
              </a:custGeom>
              <a:solidFill>
                <a:srgbClr val="F7DC3B"/>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39" name="Freeform 199"/>
              <p:cNvSpPr>
                <a:spLocks/>
              </p:cNvSpPr>
              <p:nvPr/>
            </p:nvSpPr>
            <p:spPr bwMode="auto">
              <a:xfrm>
                <a:off x="215113" y="3418394"/>
                <a:ext cx="335558" cy="475453"/>
              </a:xfrm>
              <a:custGeom>
                <a:avLst/>
                <a:gdLst>
                  <a:gd name="T0" fmla="*/ 52 w 316"/>
                  <a:gd name="T1" fmla="*/ 0 h 419"/>
                  <a:gd name="T2" fmla="*/ 9 w 316"/>
                  <a:gd name="T3" fmla="*/ 68 h 419"/>
                  <a:gd name="T4" fmla="*/ 4 w 316"/>
                  <a:gd name="T5" fmla="*/ 137 h 419"/>
                  <a:gd name="T6" fmla="*/ 82 w 316"/>
                  <a:gd name="T7" fmla="*/ 228 h 419"/>
                  <a:gd name="T8" fmla="*/ 108 w 316"/>
                  <a:gd name="T9" fmla="*/ 232 h 419"/>
                  <a:gd name="T10" fmla="*/ 144 w 316"/>
                  <a:gd name="T11" fmla="*/ 225 h 419"/>
                  <a:gd name="T12" fmla="*/ 19 w 316"/>
                  <a:gd name="T13" fmla="*/ 134 h 419"/>
                  <a:gd name="T14" fmla="*/ 52 w 316"/>
                  <a:gd name="T15" fmla="*/ 2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6" h="419">
                    <a:moveTo>
                      <a:pt x="113" y="0"/>
                    </a:moveTo>
                    <a:cubicBezTo>
                      <a:pt x="68" y="13"/>
                      <a:pt x="36" y="81"/>
                      <a:pt x="19" y="120"/>
                    </a:cubicBezTo>
                    <a:cubicBezTo>
                      <a:pt x="1" y="162"/>
                      <a:pt x="0" y="201"/>
                      <a:pt x="9" y="245"/>
                    </a:cubicBezTo>
                    <a:cubicBezTo>
                      <a:pt x="27" y="337"/>
                      <a:pt x="92" y="385"/>
                      <a:pt x="179" y="409"/>
                    </a:cubicBezTo>
                    <a:cubicBezTo>
                      <a:pt x="200" y="415"/>
                      <a:pt x="217" y="419"/>
                      <a:pt x="239" y="415"/>
                    </a:cubicBezTo>
                    <a:cubicBezTo>
                      <a:pt x="263" y="410"/>
                      <a:pt x="293" y="410"/>
                      <a:pt x="316" y="403"/>
                    </a:cubicBezTo>
                    <a:cubicBezTo>
                      <a:pt x="213" y="390"/>
                      <a:pt x="79" y="348"/>
                      <a:pt x="41" y="240"/>
                    </a:cubicBezTo>
                    <a:cubicBezTo>
                      <a:pt x="14" y="164"/>
                      <a:pt x="50" y="50"/>
                      <a:pt x="115" y="5"/>
                    </a:cubicBezTo>
                  </a:path>
                </a:pathLst>
              </a:custGeom>
              <a:solidFill>
                <a:srgbClr val="F5EC7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40" name="Freeform 200"/>
              <p:cNvSpPr>
                <a:spLocks/>
              </p:cNvSpPr>
              <p:nvPr/>
            </p:nvSpPr>
            <p:spPr bwMode="auto">
              <a:xfrm>
                <a:off x="829612" y="3178600"/>
                <a:ext cx="234752" cy="405168"/>
              </a:xfrm>
              <a:custGeom>
                <a:avLst/>
                <a:gdLst>
                  <a:gd name="T0" fmla="*/ 0 w 221"/>
                  <a:gd name="T1" fmla="*/ 0 h 358"/>
                  <a:gd name="T2" fmla="*/ 66 w 221"/>
                  <a:gd name="T3" fmla="*/ 61 h 358"/>
                  <a:gd name="T4" fmla="*/ 85 w 221"/>
                  <a:gd name="T5" fmla="*/ 198 h 358"/>
                  <a:gd name="T6" fmla="*/ 63 w 221"/>
                  <a:gd name="T7" fmla="*/ 61 h 358"/>
                  <a:gd name="T8" fmla="*/ 34 w 221"/>
                  <a:gd name="T9" fmla="*/ 17 h 358"/>
                  <a:gd name="T10" fmla="*/ 2 w 221"/>
                  <a:gd name="T11" fmla="*/ 2 h 3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1" h="358">
                    <a:moveTo>
                      <a:pt x="0" y="0"/>
                    </a:moveTo>
                    <a:cubicBezTo>
                      <a:pt x="75" y="4"/>
                      <a:pt x="112" y="44"/>
                      <a:pt x="146" y="110"/>
                    </a:cubicBezTo>
                    <a:cubicBezTo>
                      <a:pt x="184" y="185"/>
                      <a:pt x="221" y="275"/>
                      <a:pt x="187" y="358"/>
                    </a:cubicBezTo>
                    <a:cubicBezTo>
                      <a:pt x="204" y="278"/>
                      <a:pt x="180" y="179"/>
                      <a:pt x="138" y="110"/>
                    </a:cubicBezTo>
                    <a:cubicBezTo>
                      <a:pt x="120" y="81"/>
                      <a:pt x="106" y="47"/>
                      <a:pt x="74" y="30"/>
                    </a:cubicBezTo>
                    <a:cubicBezTo>
                      <a:pt x="51" y="18"/>
                      <a:pt x="22" y="14"/>
                      <a:pt x="3" y="2"/>
                    </a:cubicBezTo>
                  </a:path>
                </a:pathLst>
              </a:custGeom>
              <a:solidFill>
                <a:srgbClr val="F8F6C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41" name="Freeform 201"/>
              <p:cNvSpPr>
                <a:spLocks/>
              </p:cNvSpPr>
              <p:nvPr/>
            </p:nvSpPr>
            <p:spPr bwMode="auto">
              <a:xfrm>
                <a:off x="372536" y="3268179"/>
                <a:ext cx="273417" cy="494746"/>
              </a:xfrm>
              <a:custGeom>
                <a:avLst/>
                <a:gdLst>
                  <a:gd name="T0" fmla="*/ 117 w 258"/>
                  <a:gd name="T1" fmla="*/ 7 h 437"/>
                  <a:gd name="T2" fmla="*/ 78 w 258"/>
                  <a:gd name="T3" fmla="*/ 30 h 437"/>
                  <a:gd name="T4" fmla="*/ 37 w 258"/>
                  <a:gd name="T5" fmla="*/ 118 h 437"/>
                  <a:gd name="T6" fmla="*/ 3 w 258"/>
                  <a:gd name="T7" fmla="*/ 192 h 437"/>
                  <a:gd name="T8" fmla="*/ 8 w 258"/>
                  <a:gd name="T9" fmla="*/ 242 h 437"/>
                  <a:gd name="T10" fmla="*/ 20 w 258"/>
                  <a:gd name="T11" fmla="*/ 164 h 437"/>
                  <a:gd name="T12" fmla="*/ 54 w 258"/>
                  <a:gd name="T13" fmla="*/ 108 h 437"/>
                  <a:gd name="T14" fmla="*/ 101 w 258"/>
                  <a:gd name="T15" fmla="*/ 12 h 437"/>
                  <a:gd name="T16" fmla="*/ 115 w 258"/>
                  <a:gd name="T17" fmla="*/ 6 h 4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8" h="437">
                    <a:moveTo>
                      <a:pt x="258" y="13"/>
                    </a:moveTo>
                    <a:cubicBezTo>
                      <a:pt x="227" y="0"/>
                      <a:pt x="188" y="33"/>
                      <a:pt x="171" y="55"/>
                    </a:cubicBezTo>
                    <a:cubicBezTo>
                      <a:pt x="133" y="102"/>
                      <a:pt x="116" y="162"/>
                      <a:pt x="81" y="213"/>
                    </a:cubicBezTo>
                    <a:cubicBezTo>
                      <a:pt x="51" y="257"/>
                      <a:pt x="16" y="292"/>
                      <a:pt x="6" y="347"/>
                    </a:cubicBezTo>
                    <a:cubicBezTo>
                      <a:pt x="0" y="379"/>
                      <a:pt x="4" y="407"/>
                      <a:pt x="17" y="437"/>
                    </a:cubicBezTo>
                    <a:cubicBezTo>
                      <a:pt x="7" y="385"/>
                      <a:pt x="15" y="341"/>
                      <a:pt x="44" y="296"/>
                    </a:cubicBezTo>
                    <a:cubicBezTo>
                      <a:pt x="67" y="260"/>
                      <a:pt x="102" y="236"/>
                      <a:pt x="119" y="195"/>
                    </a:cubicBezTo>
                    <a:cubicBezTo>
                      <a:pt x="143" y="135"/>
                      <a:pt x="156" y="51"/>
                      <a:pt x="223" y="22"/>
                    </a:cubicBezTo>
                    <a:cubicBezTo>
                      <a:pt x="233" y="17"/>
                      <a:pt x="246" y="15"/>
                      <a:pt x="256" y="11"/>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42" name="Oval 202"/>
              <p:cNvSpPr>
                <a:spLocks noChangeArrowheads="1"/>
              </p:cNvSpPr>
              <p:nvPr/>
            </p:nvSpPr>
            <p:spPr bwMode="auto">
              <a:xfrm>
                <a:off x="658381" y="3225456"/>
                <a:ext cx="33142" cy="31697"/>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3" name="Oval 203"/>
              <p:cNvSpPr>
                <a:spLocks noChangeArrowheads="1"/>
              </p:cNvSpPr>
              <p:nvPr/>
            </p:nvSpPr>
            <p:spPr bwMode="auto">
              <a:xfrm>
                <a:off x="687380" y="3206163"/>
                <a:ext cx="22094" cy="2205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4" name="Oval 204"/>
              <p:cNvSpPr>
                <a:spLocks noChangeArrowheads="1"/>
              </p:cNvSpPr>
              <p:nvPr/>
            </p:nvSpPr>
            <p:spPr bwMode="auto">
              <a:xfrm>
                <a:off x="517529" y="3666456"/>
                <a:ext cx="15190" cy="16537"/>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5" name="Oval 205"/>
              <p:cNvSpPr>
                <a:spLocks noChangeArrowheads="1"/>
              </p:cNvSpPr>
              <p:nvPr/>
            </p:nvSpPr>
            <p:spPr bwMode="auto">
              <a:xfrm>
                <a:off x="538243" y="3694018"/>
                <a:ext cx="16571" cy="11025"/>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6" name="Freeform 206"/>
              <p:cNvSpPr>
                <a:spLocks/>
              </p:cNvSpPr>
              <p:nvPr/>
            </p:nvSpPr>
            <p:spPr bwMode="auto">
              <a:xfrm>
                <a:off x="228922" y="3341219"/>
                <a:ext cx="214039" cy="526443"/>
              </a:xfrm>
              <a:custGeom>
                <a:avLst/>
                <a:gdLst>
                  <a:gd name="T0" fmla="*/ 91 w 201"/>
                  <a:gd name="T1" fmla="*/ 0 h 465"/>
                  <a:gd name="T2" fmla="*/ 71 w 201"/>
                  <a:gd name="T3" fmla="*/ 18 h 465"/>
                  <a:gd name="T4" fmla="*/ 45 w 201"/>
                  <a:gd name="T5" fmla="*/ 42 h 465"/>
                  <a:gd name="T6" fmla="*/ 8 w 201"/>
                  <a:gd name="T7" fmla="*/ 111 h 465"/>
                  <a:gd name="T8" fmla="*/ 24 w 201"/>
                  <a:gd name="T9" fmla="*/ 209 h 465"/>
                  <a:gd name="T10" fmla="*/ 93 w 201"/>
                  <a:gd name="T11" fmla="*/ 258 h 465"/>
                  <a:gd name="T12" fmla="*/ 69 w 201"/>
                  <a:gd name="T13" fmla="*/ 246 h 465"/>
                  <a:gd name="T14" fmla="*/ 39 w 201"/>
                  <a:gd name="T15" fmla="*/ 228 h 465"/>
                  <a:gd name="T16" fmla="*/ 11 w 201"/>
                  <a:gd name="T17" fmla="*/ 157 h 465"/>
                  <a:gd name="T18" fmla="*/ 28 w 201"/>
                  <a:gd name="T19" fmla="*/ 73 h 465"/>
                  <a:gd name="T20" fmla="*/ 73 w 201"/>
                  <a:gd name="T21" fmla="*/ 24 h 465"/>
                  <a:gd name="T22" fmla="*/ 89 w 201"/>
                  <a:gd name="T23" fmla="*/ 2 h 4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1" h="465">
                    <a:moveTo>
                      <a:pt x="198" y="0"/>
                    </a:moveTo>
                    <a:cubicBezTo>
                      <a:pt x="182" y="8"/>
                      <a:pt x="169" y="22"/>
                      <a:pt x="154" y="33"/>
                    </a:cubicBezTo>
                    <a:cubicBezTo>
                      <a:pt x="135" y="47"/>
                      <a:pt x="116" y="60"/>
                      <a:pt x="97" y="75"/>
                    </a:cubicBezTo>
                    <a:cubicBezTo>
                      <a:pt x="57" y="105"/>
                      <a:pt x="31" y="151"/>
                      <a:pt x="18" y="200"/>
                    </a:cubicBezTo>
                    <a:cubicBezTo>
                      <a:pt x="0" y="268"/>
                      <a:pt x="8" y="323"/>
                      <a:pt x="52" y="379"/>
                    </a:cubicBezTo>
                    <a:cubicBezTo>
                      <a:pt x="86" y="423"/>
                      <a:pt x="146" y="456"/>
                      <a:pt x="201" y="465"/>
                    </a:cubicBezTo>
                    <a:cubicBezTo>
                      <a:pt x="185" y="464"/>
                      <a:pt x="165" y="451"/>
                      <a:pt x="150" y="444"/>
                    </a:cubicBezTo>
                    <a:cubicBezTo>
                      <a:pt x="128" y="434"/>
                      <a:pt x="106" y="425"/>
                      <a:pt x="86" y="410"/>
                    </a:cubicBezTo>
                    <a:cubicBezTo>
                      <a:pt x="48" y="381"/>
                      <a:pt x="25" y="330"/>
                      <a:pt x="23" y="282"/>
                    </a:cubicBezTo>
                    <a:cubicBezTo>
                      <a:pt x="22" y="225"/>
                      <a:pt x="36" y="182"/>
                      <a:pt x="61" y="132"/>
                    </a:cubicBezTo>
                    <a:cubicBezTo>
                      <a:pt x="82" y="91"/>
                      <a:pt x="123" y="70"/>
                      <a:pt x="159" y="42"/>
                    </a:cubicBezTo>
                    <a:cubicBezTo>
                      <a:pt x="173" y="31"/>
                      <a:pt x="184" y="19"/>
                      <a:pt x="194" y="5"/>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47" name="Oval 207"/>
              <p:cNvSpPr>
                <a:spLocks noChangeArrowheads="1"/>
              </p:cNvSpPr>
              <p:nvPr/>
            </p:nvSpPr>
            <p:spPr bwMode="auto">
              <a:xfrm>
                <a:off x="451246" y="3323303"/>
                <a:ext cx="19333" cy="19294"/>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8" name="Oval 208"/>
              <p:cNvSpPr>
                <a:spLocks noChangeArrowheads="1"/>
              </p:cNvSpPr>
              <p:nvPr/>
            </p:nvSpPr>
            <p:spPr bwMode="auto">
              <a:xfrm>
                <a:off x="471960" y="3308144"/>
                <a:ext cx="11047" cy="11025"/>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49" name="Oval 209"/>
              <p:cNvSpPr>
                <a:spLocks noChangeArrowheads="1"/>
              </p:cNvSpPr>
              <p:nvPr/>
            </p:nvSpPr>
            <p:spPr bwMode="auto">
              <a:xfrm>
                <a:off x="563099" y="3858015"/>
                <a:ext cx="17952" cy="17916"/>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50" name="Oval 210"/>
              <p:cNvSpPr>
                <a:spLocks noChangeArrowheads="1"/>
              </p:cNvSpPr>
              <p:nvPr/>
            </p:nvSpPr>
            <p:spPr bwMode="auto">
              <a:xfrm>
                <a:off x="590717" y="3852503"/>
                <a:ext cx="9666" cy="8269"/>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fr-FR" altLang="fr-FR">
                  <a:solidFill>
                    <a:srgbClr val="0070C0"/>
                  </a:solidFill>
                </a:endParaRPr>
              </a:p>
            </p:txBody>
          </p:sp>
          <p:sp>
            <p:nvSpPr>
              <p:cNvPr id="51" name="Freeform 211"/>
              <p:cNvSpPr>
                <a:spLocks/>
              </p:cNvSpPr>
              <p:nvPr/>
            </p:nvSpPr>
            <p:spPr bwMode="auto">
              <a:xfrm>
                <a:off x="687380" y="3353622"/>
                <a:ext cx="332796" cy="460293"/>
              </a:xfrm>
              <a:custGeom>
                <a:avLst/>
                <a:gdLst>
                  <a:gd name="T0" fmla="*/ 127 w 312"/>
                  <a:gd name="T1" fmla="*/ 0 h 407"/>
                  <a:gd name="T2" fmla="*/ 143 w 312"/>
                  <a:gd name="T3" fmla="*/ 116 h 407"/>
                  <a:gd name="T4" fmla="*/ 70 w 312"/>
                  <a:gd name="T5" fmla="*/ 185 h 407"/>
                  <a:gd name="T6" fmla="*/ 0 w 312"/>
                  <a:gd name="T7" fmla="*/ 225 h 407"/>
                  <a:gd name="T8" fmla="*/ 25 w 312"/>
                  <a:gd name="T9" fmla="*/ 196 h 407"/>
                  <a:gd name="T10" fmla="*/ 56 w 312"/>
                  <a:gd name="T11" fmla="*/ 165 h 407"/>
                  <a:gd name="T12" fmla="*/ 109 w 312"/>
                  <a:gd name="T13" fmla="*/ 117 h 407"/>
                  <a:gd name="T14" fmla="*/ 119 w 312"/>
                  <a:gd name="T15" fmla="*/ 55 h 407"/>
                  <a:gd name="T16" fmla="*/ 122 w 312"/>
                  <a:gd name="T17" fmla="*/ 2 h 4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2" h="407">
                    <a:moveTo>
                      <a:pt x="277" y="0"/>
                    </a:moveTo>
                    <a:cubicBezTo>
                      <a:pt x="308" y="61"/>
                      <a:pt x="312" y="140"/>
                      <a:pt x="309" y="210"/>
                    </a:cubicBezTo>
                    <a:cubicBezTo>
                      <a:pt x="306" y="298"/>
                      <a:pt x="219" y="314"/>
                      <a:pt x="150" y="334"/>
                    </a:cubicBezTo>
                    <a:cubicBezTo>
                      <a:pt x="95" y="351"/>
                      <a:pt x="53" y="389"/>
                      <a:pt x="0" y="407"/>
                    </a:cubicBezTo>
                    <a:cubicBezTo>
                      <a:pt x="11" y="390"/>
                      <a:pt x="39" y="370"/>
                      <a:pt x="55" y="354"/>
                    </a:cubicBezTo>
                    <a:cubicBezTo>
                      <a:pt x="77" y="334"/>
                      <a:pt x="97" y="313"/>
                      <a:pt x="123" y="298"/>
                    </a:cubicBezTo>
                    <a:cubicBezTo>
                      <a:pt x="167" y="273"/>
                      <a:pt x="207" y="257"/>
                      <a:pt x="236" y="212"/>
                    </a:cubicBezTo>
                    <a:cubicBezTo>
                      <a:pt x="260" y="175"/>
                      <a:pt x="260" y="142"/>
                      <a:pt x="258" y="100"/>
                    </a:cubicBezTo>
                    <a:cubicBezTo>
                      <a:pt x="256" y="65"/>
                      <a:pt x="266" y="35"/>
                      <a:pt x="266" y="2"/>
                    </a:cubicBezTo>
                  </a:path>
                </a:pathLst>
              </a:custGeom>
              <a:solidFill>
                <a:srgbClr val="F7E45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52" name="Freeform 212"/>
              <p:cNvSpPr>
                <a:spLocks/>
              </p:cNvSpPr>
              <p:nvPr/>
            </p:nvSpPr>
            <p:spPr bwMode="auto">
              <a:xfrm>
                <a:off x="525815" y="3299876"/>
                <a:ext cx="284465" cy="271490"/>
              </a:xfrm>
              <a:custGeom>
                <a:avLst/>
                <a:gdLst>
                  <a:gd name="T0" fmla="*/ 121 w 267"/>
                  <a:gd name="T1" fmla="*/ 43 h 240"/>
                  <a:gd name="T2" fmla="*/ 85 w 267"/>
                  <a:gd name="T3" fmla="*/ 24 h 240"/>
                  <a:gd name="T4" fmla="*/ 45 w 267"/>
                  <a:gd name="T5" fmla="*/ 48 h 240"/>
                  <a:gd name="T6" fmla="*/ 22 w 267"/>
                  <a:gd name="T7" fmla="*/ 94 h 240"/>
                  <a:gd name="T8" fmla="*/ 0 w 267"/>
                  <a:gd name="T9" fmla="*/ 133 h 240"/>
                  <a:gd name="T10" fmla="*/ 19 w 267"/>
                  <a:gd name="T11" fmla="*/ 80 h 240"/>
                  <a:gd name="T12" fmla="*/ 40 w 267"/>
                  <a:gd name="T13" fmla="*/ 19 h 240"/>
                  <a:gd name="T14" fmla="*/ 86 w 267"/>
                  <a:gd name="T15" fmla="*/ 6 h 240"/>
                  <a:gd name="T16" fmla="*/ 123 w 267"/>
                  <a:gd name="T17" fmla="*/ 3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7" h="240">
                    <a:moveTo>
                      <a:pt x="265" y="77"/>
                    </a:moveTo>
                    <a:cubicBezTo>
                      <a:pt x="265" y="53"/>
                      <a:pt x="203" y="45"/>
                      <a:pt x="185" y="43"/>
                    </a:cubicBezTo>
                    <a:cubicBezTo>
                      <a:pt x="144" y="39"/>
                      <a:pt x="124" y="56"/>
                      <a:pt x="97" y="86"/>
                    </a:cubicBezTo>
                    <a:cubicBezTo>
                      <a:pt x="73" y="114"/>
                      <a:pt x="62" y="137"/>
                      <a:pt x="47" y="170"/>
                    </a:cubicBezTo>
                    <a:cubicBezTo>
                      <a:pt x="35" y="196"/>
                      <a:pt x="14" y="216"/>
                      <a:pt x="0" y="240"/>
                    </a:cubicBezTo>
                    <a:cubicBezTo>
                      <a:pt x="12" y="207"/>
                      <a:pt x="31" y="178"/>
                      <a:pt x="41" y="144"/>
                    </a:cubicBezTo>
                    <a:cubicBezTo>
                      <a:pt x="51" y="107"/>
                      <a:pt x="61" y="64"/>
                      <a:pt x="87" y="34"/>
                    </a:cubicBezTo>
                    <a:cubicBezTo>
                      <a:pt x="114" y="2"/>
                      <a:pt x="150" y="0"/>
                      <a:pt x="188" y="10"/>
                    </a:cubicBezTo>
                    <a:cubicBezTo>
                      <a:pt x="225" y="20"/>
                      <a:pt x="241" y="40"/>
                      <a:pt x="267" y="67"/>
                    </a:cubicBezTo>
                  </a:path>
                </a:pathLst>
              </a:custGeom>
              <a:solidFill>
                <a:srgbClr val="F7E45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fr-FR"/>
              </a:p>
            </p:txBody>
          </p:sp>
          <p:sp>
            <p:nvSpPr>
              <p:cNvPr id="53" name="Forme libre 52"/>
              <p:cNvSpPr/>
              <p:nvPr/>
            </p:nvSpPr>
            <p:spPr bwMode="auto">
              <a:xfrm>
                <a:off x="660400" y="3307080"/>
                <a:ext cx="130952" cy="370840"/>
              </a:xfrm>
              <a:custGeom>
                <a:avLst/>
                <a:gdLst>
                  <a:gd name="connsiteX0" fmla="*/ 86360 w 130952"/>
                  <a:gd name="connsiteY0" fmla="*/ 370840 h 370840"/>
                  <a:gd name="connsiteX1" fmla="*/ 127000 w 130952"/>
                  <a:gd name="connsiteY1" fmla="*/ 132080 h 370840"/>
                  <a:gd name="connsiteX2" fmla="*/ 0 w 130952"/>
                  <a:gd name="connsiteY2" fmla="*/ 0 h 370840"/>
                </a:gdLst>
                <a:ahLst/>
                <a:cxnLst>
                  <a:cxn ang="0">
                    <a:pos x="connsiteX0" y="connsiteY0"/>
                  </a:cxn>
                  <a:cxn ang="0">
                    <a:pos x="connsiteX1" y="connsiteY1"/>
                  </a:cxn>
                  <a:cxn ang="0">
                    <a:pos x="connsiteX2" y="connsiteY2"/>
                  </a:cxn>
                </a:cxnLst>
                <a:rect l="l" t="t" r="r" b="b"/>
                <a:pathLst>
                  <a:path w="130952" h="370840">
                    <a:moveTo>
                      <a:pt x="86360" y="370840"/>
                    </a:moveTo>
                    <a:cubicBezTo>
                      <a:pt x="113876" y="282363"/>
                      <a:pt x="141393" y="193887"/>
                      <a:pt x="127000" y="132080"/>
                    </a:cubicBezTo>
                    <a:cubicBezTo>
                      <a:pt x="112607" y="70273"/>
                      <a:pt x="56303" y="35136"/>
                      <a:pt x="0" y="0"/>
                    </a:cubicBezTo>
                  </a:path>
                </a:pathLst>
              </a:cu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0"/>
                  </a:spcBef>
                  <a:spcAft>
                    <a:spcPct val="0"/>
                  </a:spcAft>
                  <a:buClrTx/>
                  <a:buSzTx/>
                  <a:tabLst/>
                </a:pPr>
                <a:endParaRPr kumimoji="0" lang="fr-FR" sz="2400" b="0" i="0" u="none" strike="noStrike" cap="none" normalizeH="0" baseline="0">
                  <a:ln>
                    <a:noFill/>
                  </a:ln>
                  <a:solidFill>
                    <a:schemeClr val="bg1"/>
                  </a:solidFill>
                  <a:effectLst/>
                  <a:latin typeface="Arial" charset="0"/>
                </a:endParaRPr>
              </a:p>
            </p:txBody>
          </p:sp>
          <p:sp>
            <p:nvSpPr>
              <p:cNvPr id="54" name="Forme libre 53"/>
              <p:cNvSpPr/>
              <p:nvPr/>
            </p:nvSpPr>
            <p:spPr bwMode="auto">
              <a:xfrm>
                <a:off x="713426" y="3257153"/>
                <a:ext cx="148582" cy="420767"/>
              </a:xfrm>
              <a:custGeom>
                <a:avLst/>
                <a:gdLst>
                  <a:gd name="connsiteX0" fmla="*/ 86360 w 130952"/>
                  <a:gd name="connsiteY0" fmla="*/ 370840 h 370840"/>
                  <a:gd name="connsiteX1" fmla="*/ 127000 w 130952"/>
                  <a:gd name="connsiteY1" fmla="*/ 132080 h 370840"/>
                  <a:gd name="connsiteX2" fmla="*/ 0 w 130952"/>
                  <a:gd name="connsiteY2" fmla="*/ 0 h 370840"/>
                </a:gdLst>
                <a:ahLst/>
                <a:cxnLst>
                  <a:cxn ang="0">
                    <a:pos x="connsiteX0" y="connsiteY0"/>
                  </a:cxn>
                  <a:cxn ang="0">
                    <a:pos x="connsiteX1" y="connsiteY1"/>
                  </a:cxn>
                  <a:cxn ang="0">
                    <a:pos x="connsiteX2" y="connsiteY2"/>
                  </a:cxn>
                </a:cxnLst>
                <a:rect l="l" t="t" r="r" b="b"/>
                <a:pathLst>
                  <a:path w="130952" h="370840">
                    <a:moveTo>
                      <a:pt x="86360" y="370840"/>
                    </a:moveTo>
                    <a:cubicBezTo>
                      <a:pt x="113876" y="282363"/>
                      <a:pt x="141393" y="193887"/>
                      <a:pt x="127000" y="132080"/>
                    </a:cubicBezTo>
                    <a:cubicBezTo>
                      <a:pt x="112607" y="70273"/>
                      <a:pt x="56303" y="35136"/>
                      <a:pt x="0" y="0"/>
                    </a:cubicBezTo>
                  </a:path>
                </a:pathLst>
              </a:cu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0"/>
                  </a:spcBef>
                  <a:spcAft>
                    <a:spcPct val="0"/>
                  </a:spcAft>
                  <a:buClrTx/>
                  <a:buSzTx/>
                  <a:tabLst/>
                </a:pPr>
                <a:endParaRPr kumimoji="0" lang="fr-FR" sz="2400" b="0" i="0" u="none" strike="noStrike" cap="none" normalizeH="0" baseline="0">
                  <a:ln>
                    <a:noFill/>
                  </a:ln>
                  <a:solidFill>
                    <a:schemeClr val="bg1"/>
                  </a:solidFill>
                  <a:effectLst/>
                  <a:latin typeface="Arial" charset="0"/>
                </a:endParaRPr>
              </a:p>
            </p:txBody>
          </p:sp>
          <p:sp>
            <p:nvSpPr>
              <p:cNvPr id="55" name="Forme libre 54"/>
              <p:cNvSpPr/>
              <p:nvPr/>
            </p:nvSpPr>
            <p:spPr bwMode="auto">
              <a:xfrm>
                <a:off x="787717" y="3215621"/>
                <a:ext cx="163248" cy="462300"/>
              </a:xfrm>
              <a:custGeom>
                <a:avLst/>
                <a:gdLst>
                  <a:gd name="connsiteX0" fmla="*/ 86360 w 130952"/>
                  <a:gd name="connsiteY0" fmla="*/ 370840 h 370840"/>
                  <a:gd name="connsiteX1" fmla="*/ 127000 w 130952"/>
                  <a:gd name="connsiteY1" fmla="*/ 132080 h 370840"/>
                  <a:gd name="connsiteX2" fmla="*/ 0 w 130952"/>
                  <a:gd name="connsiteY2" fmla="*/ 0 h 370840"/>
                </a:gdLst>
                <a:ahLst/>
                <a:cxnLst>
                  <a:cxn ang="0">
                    <a:pos x="connsiteX0" y="connsiteY0"/>
                  </a:cxn>
                  <a:cxn ang="0">
                    <a:pos x="connsiteX1" y="connsiteY1"/>
                  </a:cxn>
                  <a:cxn ang="0">
                    <a:pos x="connsiteX2" y="connsiteY2"/>
                  </a:cxn>
                </a:cxnLst>
                <a:rect l="l" t="t" r="r" b="b"/>
                <a:pathLst>
                  <a:path w="130952" h="370840">
                    <a:moveTo>
                      <a:pt x="86360" y="370840"/>
                    </a:moveTo>
                    <a:cubicBezTo>
                      <a:pt x="113876" y="282363"/>
                      <a:pt x="141393" y="193887"/>
                      <a:pt x="127000" y="132080"/>
                    </a:cubicBezTo>
                    <a:cubicBezTo>
                      <a:pt x="112607" y="70273"/>
                      <a:pt x="56303" y="35136"/>
                      <a:pt x="0" y="0"/>
                    </a:cubicBezTo>
                  </a:path>
                </a:pathLst>
              </a:cu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R="0" algn="l" defTabSz="914400" rtl="0" eaLnBrk="1" fontAlgn="base" latinLnBrk="0" hangingPunct="1">
                  <a:lnSpc>
                    <a:spcPct val="100000"/>
                  </a:lnSpc>
                  <a:spcBef>
                    <a:spcPct val="0"/>
                  </a:spcBef>
                  <a:spcAft>
                    <a:spcPct val="0"/>
                  </a:spcAft>
                  <a:buClrTx/>
                  <a:buSzTx/>
                  <a:tabLst/>
                </a:pPr>
                <a:endParaRPr kumimoji="0" lang="fr-FR" sz="2400" b="0" i="0" u="none" strike="noStrike" cap="none" normalizeH="0" baseline="0">
                  <a:ln>
                    <a:noFill/>
                  </a:ln>
                  <a:solidFill>
                    <a:schemeClr val="bg1"/>
                  </a:solidFill>
                  <a:effectLst/>
                  <a:latin typeface="Arial" charset="0"/>
                </a:endParaRPr>
              </a:p>
            </p:txBody>
          </p:sp>
        </p:grpSp>
        <p:cxnSp>
          <p:nvCxnSpPr>
            <p:cNvPr id="18" name="Connecteur droit avec flèche 17"/>
            <p:cNvCxnSpPr/>
            <p:nvPr/>
          </p:nvCxnSpPr>
          <p:spPr bwMode="auto">
            <a:xfrm flipV="1">
              <a:off x="4446997" y="3555294"/>
              <a:ext cx="611777" cy="403444"/>
            </a:xfrm>
            <a:prstGeom prst="straightConnector1">
              <a:avLst/>
            </a:prstGeom>
            <a:solidFill>
              <a:schemeClr val="accent1"/>
            </a:solidFill>
            <a:ln w="19050" cap="flat" cmpd="sng" algn="ctr">
              <a:solidFill>
                <a:srgbClr val="2D2D8A"/>
              </a:solidFill>
              <a:prstDash val="solid"/>
              <a:round/>
              <a:headEnd type="none" w="med" len="med"/>
              <a:tailEnd type="triangle"/>
            </a:ln>
            <a:effectLst/>
          </p:spPr>
        </p:cxnSp>
        <p:cxnSp>
          <p:nvCxnSpPr>
            <p:cNvPr id="19" name="Connecteur droit avec flèche 18"/>
            <p:cNvCxnSpPr/>
            <p:nvPr/>
          </p:nvCxnSpPr>
          <p:spPr bwMode="auto">
            <a:xfrm>
              <a:off x="4541636" y="4284982"/>
              <a:ext cx="667569" cy="231611"/>
            </a:xfrm>
            <a:prstGeom prst="straightConnector1">
              <a:avLst/>
            </a:prstGeom>
            <a:solidFill>
              <a:schemeClr val="accent1"/>
            </a:solidFill>
            <a:ln w="19050" cap="flat" cmpd="sng" algn="ctr">
              <a:solidFill>
                <a:srgbClr val="2D2D8A"/>
              </a:solidFill>
              <a:prstDash val="solid"/>
              <a:round/>
              <a:headEnd type="none" w="med" len="med"/>
              <a:tailEnd type="triangle"/>
            </a:ln>
            <a:effectLst/>
          </p:spPr>
        </p:cxnSp>
        <p:cxnSp>
          <p:nvCxnSpPr>
            <p:cNvPr id="20" name="Connecteur droit avec flèche 19"/>
            <p:cNvCxnSpPr/>
            <p:nvPr/>
          </p:nvCxnSpPr>
          <p:spPr bwMode="auto">
            <a:xfrm>
              <a:off x="4541636" y="4681406"/>
              <a:ext cx="736271" cy="742241"/>
            </a:xfrm>
            <a:prstGeom prst="straightConnector1">
              <a:avLst/>
            </a:prstGeom>
            <a:solidFill>
              <a:schemeClr val="accent1"/>
            </a:solidFill>
            <a:ln w="19050" cap="flat" cmpd="sng" algn="ctr">
              <a:solidFill>
                <a:srgbClr val="2D2D8A"/>
              </a:solidFill>
              <a:prstDash val="solid"/>
              <a:round/>
              <a:headEnd type="none" w="med" len="med"/>
              <a:tailEnd type="triangle"/>
            </a:ln>
            <a:effectLst/>
          </p:spPr>
        </p:cxnSp>
        <p:sp>
          <p:nvSpPr>
            <p:cNvPr id="21" name="ZoneTexte 20"/>
            <p:cNvSpPr txBox="1"/>
            <p:nvPr/>
          </p:nvSpPr>
          <p:spPr>
            <a:xfrm>
              <a:off x="709171" y="4009532"/>
              <a:ext cx="1141733" cy="28871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400" b="1" dirty="0"/>
                <a:t>GS-9620</a:t>
              </a:r>
            </a:p>
          </p:txBody>
        </p:sp>
        <p:cxnSp>
          <p:nvCxnSpPr>
            <p:cNvPr id="22" name="Connecteur droit avec flèche 21"/>
            <p:cNvCxnSpPr/>
            <p:nvPr/>
          </p:nvCxnSpPr>
          <p:spPr bwMode="auto">
            <a:xfrm>
              <a:off x="2798784" y="4176034"/>
              <a:ext cx="358093" cy="0"/>
            </a:xfrm>
            <a:prstGeom prst="straightConnector1">
              <a:avLst/>
            </a:prstGeom>
            <a:solidFill>
              <a:schemeClr val="accent1"/>
            </a:solidFill>
            <a:ln w="19050" cap="flat" cmpd="sng" algn="ctr">
              <a:solidFill>
                <a:srgbClr val="2D2D8A"/>
              </a:solidFill>
              <a:prstDash val="solid"/>
              <a:round/>
              <a:headEnd type="none" w="med" len="med"/>
              <a:tailEnd type="triangle"/>
            </a:ln>
            <a:effectLst/>
          </p:spPr>
        </p:cxnSp>
        <p:cxnSp>
          <p:nvCxnSpPr>
            <p:cNvPr id="23" name="Connecteur droit avec flèche 22"/>
            <p:cNvCxnSpPr/>
            <p:nvPr/>
          </p:nvCxnSpPr>
          <p:spPr bwMode="auto">
            <a:xfrm>
              <a:off x="1588605" y="4176034"/>
              <a:ext cx="358093" cy="0"/>
            </a:xfrm>
            <a:prstGeom prst="straightConnector1">
              <a:avLst/>
            </a:prstGeom>
            <a:solidFill>
              <a:schemeClr val="accent1"/>
            </a:solidFill>
            <a:ln w="19050" cap="flat" cmpd="sng" algn="ctr">
              <a:solidFill>
                <a:schemeClr val="accent6"/>
              </a:solidFill>
              <a:prstDash val="solid"/>
              <a:round/>
              <a:headEnd type="none" w="med" len="med"/>
              <a:tailEnd type="triangle"/>
            </a:ln>
            <a:effectLst/>
          </p:spPr>
        </p:cxnSp>
        <p:sp>
          <p:nvSpPr>
            <p:cNvPr id="24" name="ZoneTexte 23"/>
            <p:cNvSpPr txBox="1"/>
            <p:nvPr/>
          </p:nvSpPr>
          <p:spPr>
            <a:xfrm>
              <a:off x="2147154" y="4385957"/>
              <a:ext cx="614445" cy="25771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indent="0" eaLnBrk="0" fontAlgn="base" hangingPunct="0">
                <a:spcBef>
                  <a:spcPct val="0"/>
                </a:spcBef>
                <a:spcAft>
                  <a:spcPct val="0"/>
                </a:spcAft>
                <a:buClr>
                  <a:srgbClr val="0070C0"/>
                </a:buClr>
                <a:buNone/>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sz="1400" b="1" dirty="0" err="1"/>
                <a:t>CDp</a:t>
              </a:r>
              <a:endParaRPr lang="fr-FR" sz="1400" b="1" dirty="0"/>
            </a:p>
          </p:txBody>
        </p:sp>
        <p:sp>
          <p:nvSpPr>
            <p:cNvPr id="25" name="ZoneTexte 24"/>
            <p:cNvSpPr txBox="1"/>
            <p:nvPr/>
          </p:nvSpPr>
          <p:spPr>
            <a:xfrm>
              <a:off x="3149563" y="3916840"/>
              <a:ext cx="1392073" cy="7086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lgn="ctr">
                <a:buNone/>
              </a:pPr>
              <a:r>
                <a:rPr lang="fr-FR" sz="1400" b="1" dirty="0"/>
                <a:t>Cytokines IFN de type I</a:t>
              </a:r>
            </a:p>
          </p:txBody>
        </p:sp>
      </p:grpSp>
      <p:sp>
        <p:nvSpPr>
          <p:cNvPr id="26" name="ZoneTexte 25"/>
          <p:cNvSpPr txBox="1"/>
          <p:nvPr/>
        </p:nvSpPr>
        <p:spPr>
          <a:xfrm>
            <a:off x="6075532" y="3019500"/>
            <a:ext cx="2373608" cy="28871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400" dirty="0">
                <a:sym typeface="Wingdings" panose="05000000000000000000" pitchFamily="2" charset="2"/>
              </a:rPr>
              <a:t> CD69 sur les cellules T</a:t>
            </a:r>
            <a:endParaRPr lang="fr-FR" sz="1400" dirty="0"/>
          </a:p>
        </p:txBody>
      </p:sp>
      <p:sp>
        <p:nvSpPr>
          <p:cNvPr id="27" name="ZoneTexte 26"/>
          <p:cNvSpPr txBox="1"/>
          <p:nvPr/>
        </p:nvSpPr>
        <p:spPr>
          <a:xfrm>
            <a:off x="6075533" y="3307851"/>
            <a:ext cx="2373608" cy="49868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400" dirty="0">
                <a:sym typeface="Wingdings" panose="05000000000000000000" pitchFamily="2" charset="2"/>
              </a:rPr>
              <a:t> CD8 spécifiques anti-VIH polyfonctionnels</a:t>
            </a:r>
            <a:endParaRPr lang="fr-FR" sz="1400" dirty="0"/>
          </a:p>
        </p:txBody>
      </p:sp>
      <p:sp>
        <p:nvSpPr>
          <p:cNvPr id="28" name="ZoneTexte 27"/>
          <p:cNvSpPr txBox="1"/>
          <p:nvPr/>
        </p:nvSpPr>
        <p:spPr>
          <a:xfrm>
            <a:off x="6075533" y="3777796"/>
            <a:ext cx="2889080" cy="7086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400" dirty="0">
                <a:sym typeface="Wingdings" panose="05000000000000000000" pitchFamily="2" charset="2"/>
              </a:rPr>
              <a:t> induction caspase médiée par les CD8 dans les cellules cibles</a:t>
            </a:r>
            <a:endParaRPr lang="fr-FR" sz="1400" dirty="0"/>
          </a:p>
        </p:txBody>
      </p:sp>
      <p:sp>
        <p:nvSpPr>
          <p:cNvPr id="29" name="ZoneTexte 28"/>
          <p:cNvSpPr txBox="1"/>
          <p:nvPr/>
        </p:nvSpPr>
        <p:spPr>
          <a:xfrm>
            <a:off x="6058491" y="4443319"/>
            <a:ext cx="2906122" cy="7086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indent="0" eaLnBrk="0" fontAlgn="base" hangingPunct="0">
              <a:spcBef>
                <a:spcPct val="0"/>
              </a:spcBef>
              <a:spcAft>
                <a:spcPct val="0"/>
              </a:spcAft>
              <a:buClr>
                <a:srgbClr val="0070C0"/>
              </a:buClr>
              <a:buNone/>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sz="1400" dirty="0">
                <a:sym typeface="Wingdings" panose="05000000000000000000" pitchFamily="2" charset="2"/>
              </a:rPr>
              <a:t> production virale à partir de cellules de patients traités avec CV &lt; 50 c/ml</a:t>
            </a:r>
            <a:endParaRPr lang="fr-FR" sz="1400" dirty="0"/>
          </a:p>
        </p:txBody>
      </p:sp>
      <p:sp>
        <p:nvSpPr>
          <p:cNvPr id="30" name="ZoneTexte 29"/>
          <p:cNvSpPr txBox="1"/>
          <p:nvPr/>
        </p:nvSpPr>
        <p:spPr>
          <a:xfrm>
            <a:off x="6111865" y="5356176"/>
            <a:ext cx="2852747" cy="7086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buNone/>
            </a:pPr>
            <a:r>
              <a:rPr lang="fr-FR" sz="1400" dirty="0">
                <a:sym typeface="Wingdings" panose="05000000000000000000" pitchFamily="2" charset="2"/>
              </a:rPr>
              <a:t> clairance des cellules infectées médiée par les </a:t>
            </a:r>
            <a:r>
              <a:rPr lang="fr-FR" sz="1400" dirty="0" err="1">
                <a:sym typeface="Wingdings" panose="05000000000000000000" pitchFamily="2" charset="2"/>
              </a:rPr>
              <a:t>Ac</a:t>
            </a:r>
            <a:endParaRPr lang="fr-FR" sz="1400" dirty="0"/>
          </a:p>
        </p:txBody>
      </p:sp>
      <p:sp>
        <p:nvSpPr>
          <p:cNvPr id="191"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Irrinki</a:t>
            </a:r>
            <a:r>
              <a:rPr lang="fr-FR" sz="1200" i="1" dirty="0">
                <a:solidFill>
                  <a:srgbClr val="0070C0"/>
                </a:solidFill>
                <a:latin typeface="Arial" charset="0"/>
                <a:cs typeface="Arial" charset="0"/>
              </a:rPr>
              <a:t> A, CROI 2017, Abs. 118</a:t>
            </a:r>
          </a:p>
        </p:txBody>
      </p:sp>
      <p:sp>
        <p:nvSpPr>
          <p:cNvPr id="192" name="ZoneTexte 191"/>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36</a:t>
            </a:r>
          </a:p>
        </p:txBody>
      </p:sp>
    </p:spTree>
    <p:extLst>
      <p:ext uri="{BB962C8B-B14F-4D97-AF65-F5344CB8AC3E}">
        <p14:creationId xmlns:p14="http://schemas.microsoft.com/office/powerpoint/2010/main" val="1819775096"/>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Agonistes du TLR7 : effets sur le réservoir cellulaire chez le singe (1)</a:t>
            </a:r>
          </a:p>
        </p:txBody>
      </p:sp>
      <p:sp>
        <p:nvSpPr>
          <p:cNvPr id="5" name="Espace réservé du contenu 4"/>
          <p:cNvSpPr>
            <a:spLocks noGrp="1"/>
          </p:cNvSpPr>
          <p:nvPr>
            <p:ph idx="1"/>
          </p:nvPr>
        </p:nvSpPr>
        <p:spPr>
          <a:xfrm>
            <a:off x="431800" y="1122218"/>
            <a:ext cx="8532814" cy="583692"/>
          </a:xfrm>
        </p:spPr>
        <p:txBody>
          <a:bodyPr/>
          <a:lstStyle/>
          <a:p>
            <a:r>
              <a:rPr lang="fr-FR" sz="1800" dirty="0"/>
              <a:t>Etude du GS-9620 et de son analogue, GS-986, chez 9 singes</a:t>
            </a:r>
          </a:p>
          <a:p>
            <a:r>
              <a:rPr lang="fr-FR" sz="1800" dirty="0"/>
              <a:t>Rémission (absence de rebond de l’ARN SIV plasma) chez 2/9 plus d’1 an après l’arrêt des ARV</a:t>
            </a:r>
          </a:p>
          <a:p>
            <a:pPr marL="0" indent="0">
              <a:buNone/>
            </a:pPr>
            <a:endParaRPr lang="fr-FR" sz="1800" dirty="0"/>
          </a:p>
          <a:p>
            <a:endParaRPr lang="fr-FR" sz="1800" dirty="0"/>
          </a:p>
        </p:txBody>
      </p:sp>
      <p:sp>
        <p:nvSpPr>
          <p:cNvPr id="7" name="ZoneTexte 6"/>
          <p:cNvSpPr txBox="1"/>
          <p:nvPr/>
        </p:nvSpPr>
        <p:spPr>
          <a:xfrm>
            <a:off x="457200" y="5936687"/>
            <a:ext cx="8449798" cy="5416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sym typeface="Wingdings" panose="05000000000000000000" pitchFamily="2" charset="2"/>
              </a:rPr>
              <a:t></a:t>
            </a:r>
            <a:r>
              <a:rPr lang="fr-FR" dirty="0">
                <a:sym typeface="Wingdings"/>
              </a:rPr>
              <a:t> ADN SIV chez 67 à 100 % des singes, en particulier dans les TTM</a:t>
            </a:r>
          </a:p>
          <a:p>
            <a:r>
              <a:rPr lang="fr-FR" dirty="0">
                <a:sym typeface="Wingdings" panose="05000000000000000000" pitchFamily="2" charset="2"/>
              </a:rPr>
              <a:t></a:t>
            </a:r>
            <a:r>
              <a:rPr lang="fr-FR" dirty="0">
                <a:sym typeface="Wingdings"/>
              </a:rPr>
              <a:t> également de l’ADN SIV dans les TCM, uniquement chez les 2 singes en rémission</a:t>
            </a:r>
          </a:p>
        </p:txBody>
      </p:sp>
      <p:sp>
        <p:nvSpPr>
          <p:cNvPr id="8" name="ZoneTexte 7"/>
          <p:cNvSpPr txBox="1"/>
          <p:nvPr/>
        </p:nvSpPr>
        <p:spPr>
          <a:xfrm>
            <a:off x="85725" y="1988546"/>
            <a:ext cx="8991192" cy="563231"/>
          </a:xfrm>
          <a:prstGeom prst="rect">
            <a:avLst/>
          </a:prstGeom>
        </p:spPr>
        <p:txBody>
          <a:bodyPr wrap="square">
            <a:spAutoFit/>
          </a:bodyPr>
          <a:lstStyle>
            <a:defPPr>
              <a:defRPr lang="fr-FR"/>
            </a:defPPr>
            <a:lvl1pPr algn="ctr">
              <a:defRPr sz="2400" b="1">
                <a:solidFill>
                  <a:srgbClr val="0070C0"/>
                </a:solidFill>
                <a:latin typeface="Calibri" pitchFamily="34" charset="0"/>
                <a:ea typeface="ＭＳ Ｐゴシック" pitchFamily="34" charset="-128"/>
              </a:defRPr>
            </a:lvl1pPr>
          </a:lstStyle>
          <a:p>
            <a:pPr>
              <a:lnSpc>
                <a:spcPct val="85000"/>
              </a:lnSpc>
            </a:pPr>
            <a:r>
              <a:rPr lang="fr-FR" sz="1800" dirty="0"/>
              <a:t>Modification de l’ADN SIV dans les différentes </a:t>
            </a:r>
            <a:br>
              <a:rPr lang="fr-FR" sz="1800" dirty="0"/>
            </a:br>
            <a:r>
              <a:rPr lang="fr-FR" sz="1800" dirty="0"/>
              <a:t>sous-populations cellulaires CD4 </a:t>
            </a:r>
            <a:r>
              <a:rPr lang="fr-FR" sz="1600" dirty="0"/>
              <a:t>(c/10</a:t>
            </a:r>
            <a:r>
              <a:rPr lang="fr-FR" sz="1600" baseline="30000" dirty="0"/>
              <a:t>6</a:t>
            </a:r>
            <a:r>
              <a:rPr lang="fr-FR" sz="1600" dirty="0"/>
              <a:t> CD4 mémoires)</a:t>
            </a:r>
          </a:p>
        </p:txBody>
      </p:sp>
      <p:grpSp>
        <p:nvGrpSpPr>
          <p:cNvPr id="331" name="Grouper 330"/>
          <p:cNvGrpSpPr/>
          <p:nvPr/>
        </p:nvGrpSpPr>
        <p:grpSpPr>
          <a:xfrm>
            <a:off x="7064270" y="2766941"/>
            <a:ext cx="2012647" cy="1134629"/>
            <a:chOff x="6921187" y="4831790"/>
            <a:chExt cx="2012647" cy="1392948"/>
          </a:xfrm>
        </p:grpSpPr>
        <p:sp>
          <p:nvSpPr>
            <p:cNvPr id="150" name="Line 147"/>
            <p:cNvSpPr>
              <a:spLocks noChangeShapeType="1"/>
            </p:cNvSpPr>
            <p:nvPr/>
          </p:nvSpPr>
          <p:spPr bwMode="auto">
            <a:xfrm flipH="1">
              <a:off x="6926261" y="5220412"/>
              <a:ext cx="233356" cy="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1" name="Line 148"/>
            <p:cNvSpPr>
              <a:spLocks noChangeShapeType="1"/>
            </p:cNvSpPr>
            <p:nvPr/>
          </p:nvSpPr>
          <p:spPr bwMode="auto">
            <a:xfrm flipH="1">
              <a:off x="6926261" y="5620445"/>
              <a:ext cx="233356" cy="0"/>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2" name="Line 149"/>
            <p:cNvSpPr>
              <a:spLocks noChangeShapeType="1"/>
            </p:cNvSpPr>
            <p:nvPr/>
          </p:nvSpPr>
          <p:spPr bwMode="auto">
            <a:xfrm flipH="1">
              <a:off x="6926261" y="5420428"/>
              <a:ext cx="233356" cy="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153" name="Line 150"/>
            <p:cNvSpPr>
              <a:spLocks noChangeShapeType="1"/>
            </p:cNvSpPr>
            <p:nvPr/>
          </p:nvSpPr>
          <p:spPr bwMode="auto">
            <a:xfrm flipH="1">
              <a:off x="6926261" y="5020394"/>
              <a:ext cx="233356" cy="0"/>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solidFill>
                  <a:srgbClr val="000066"/>
                </a:solidFill>
              </a:endParaRPr>
            </a:p>
          </p:txBody>
        </p:sp>
        <p:sp>
          <p:nvSpPr>
            <p:cNvPr id="303" name="ZoneTexte 302"/>
            <p:cNvSpPr txBox="1"/>
            <p:nvPr/>
          </p:nvSpPr>
          <p:spPr>
            <a:xfrm>
              <a:off x="7194255" y="4831790"/>
              <a:ext cx="817853" cy="276999"/>
            </a:xfrm>
            <a:prstGeom prst="rect">
              <a:avLst/>
            </a:prstGeom>
            <a:noFill/>
          </p:spPr>
          <p:txBody>
            <a:bodyPr wrap="none" rtlCol="0">
              <a:spAutoFit/>
            </a:bodyPr>
            <a:lstStyle/>
            <a:p>
              <a:r>
                <a:rPr lang="fr-FR" sz="1200" b="1" dirty="0">
                  <a:solidFill>
                    <a:srgbClr val="000066"/>
                  </a:solidFill>
                </a:rPr>
                <a:t>Contrôle</a:t>
              </a:r>
            </a:p>
          </p:txBody>
        </p:sp>
        <p:sp>
          <p:nvSpPr>
            <p:cNvPr id="304" name="ZoneTexte 303"/>
            <p:cNvSpPr txBox="1"/>
            <p:nvPr/>
          </p:nvSpPr>
          <p:spPr>
            <a:xfrm>
              <a:off x="7194255" y="5041036"/>
              <a:ext cx="1569660" cy="276999"/>
            </a:xfrm>
            <a:prstGeom prst="rect">
              <a:avLst/>
            </a:prstGeom>
            <a:noFill/>
          </p:spPr>
          <p:txBody>
            <a:bodyPr wrap="none" rtlCol="0">
              <a:spAutoFit/>
            </a:bodyPr>
            <a:lstStyle/>
            <a:p>
              <a:r>
                <a:rPr lang="fr-FR" sz="1200" b="1" dirty="0">
                  <a:solidFill>
                    <a:srgbClr val="000066"/>
                  </a:solidFill>
                </a:rPr>
                <a:t>GS-986 (0,1 mg/kg)</a:t>
              </a:r>
            </a:p>
          </p:txBody>
        </p:sp>
        <p:sp>
          <p:nvSpPr>
            <p:cNvPr id="305" name="ZoneTexte 304"/>
            <p:cNvSpPr txBox="1"/>
            <p:nvPr/>
          </p:nvSpPr>
          <p:spPr>
            <a:xfrm>
              <a:off x="7194255" y="5250282"/>
              <a:ext cx="1739579" cy="276999"/>
            </a:xfrm>
            <a:prstGeom prst="rect">
              <a:avLst/>
            </a:prstGeom>
            <a:noFill/>
          </p:spPr>
          <p:txBody>
            <a:bodyPr wrap="none" rtlCol="0">
              <a:spAutoFit/>
            </a:bodyPr>
            <a:lstStyle/>
            <a:p>
              <a:r>
                <a:rPr lang="fr-FR" sz="1200" b="1" dirty="0">
                  <a:solidFill>
                    <a:srgbClr val="000066"/>
                  </a:solidFill>
                </a:rPr>
                <a:t>GS-9620 (0,05 mg/kg)</a:t>
              </a:r>
            </a:p>
          </p:txBody>
        </p:sp>
        <p:sp>
          <p:nvSpPr>
            <p:cNvPr id="306" name="ZoneTexte 305"/>
            <p:cNvSpPr txBox="1"/>
            <p:nvPr/>
          </p:nvSpPr>
          <p:spPr>
            <a:xfrm>
              <a:off x="7194255" y="5459530"/>
              <a:ext cx="1739579" cy="276999"/>
            </a:xfrm>
            <a:prstGeom prst="rect">
              <a:avLst/>
            </a:prstGeom>
            <a:noFill/>
          </p:spPr>
          <p:txBody>
            <a:bodyPr wrap="none" rtlCol="0">
              <a:spAutoFit/>
            </a:bodyPr>
            <a:lstStyle/>
            <a:p>
              <a:r>
                <a:rPr lang="fr-FR" sz="1200" b="1" dirty="0">
                  <a:solidFill>
                    <a:srgbClr val="000066"/>
                  </a:solidFill>
                </a:rPr>
                <a:t>GS-9620 (0,15 mg/kg)</a:t>
              </a:r>
            </a:p>
          </p:txBody>
        </p:sp>
        <p:sp>
          <p:nvSpPr>
            <p:cNvPr id="307" name="ZoneTexte 306"/>
            <p:cNvSpPr txBox="1"/>
            <p:nvPr/>
          </p:nvSpPr>
          <p:spPr>
            <a:xfrm>
              <a:off x="6921187" y="5747707"/>
              <a:ext cx="1303562" cy="276999"/>
            </a:xfrm>
            <a:prstGeom prst="rect">
              <a:avLst/>
            </a:prstGeom>
            <a:noFill/>
          </p:spPr>
          <p:txBody>
            <a:bodyPr wrap="none" rtlCol="0">
              <a:spAutoFit/>
            </a:bodyPr>
            <a:lstStyle/>
            <a:p>
              <a:r>
                <a:rPr lang="fr-FR" sz="1200" dirty="0">
                  <a:solidFill>
                    <a:srgbClr val="000066"/>
                  </a:solidFill>
                </a:rPr>
                <a:t>A : Pré-GS-9620</a:t>
              </a:r>
            </a:p>
          </p:txBody>
        </p:sp>
        <p:sp>
          <p:nvSpPr>
            <p:cNvPr id="308" name="ZoneTexte 307"/>
            <p:cNvSpPr txBox="1"/>
            <p:nvPr/>
          </p:nvSpPr>
          <p:spPr>
            <a:xfrm>
              <a:off x="6921187" y="5947739"/>
              <a:ext cx="1390124" cy="276999"/>
            </a:xfrm>
            <a:prstGeom prst="rect">
              <a:avLst/>
            </a:prstGeom>
            <a:noFill/>
          </p:spPr>
          <p:txBody>
            <a:bodyPr wrap="none" rtlCol="0">
              <a:spAutoFit/>
            </a:bodyPr>
            <a:lstStyle/>
            <a:p>
              <a:r>
                <a:rPr lang="fr-FR" sz="1200" dirty="0">
                  <a:solidFill>
                    <a:srgbClr val="000066"/>
                  </a:solidFill>
                </a:rPr>
                <a:t>B : Post-GS-9620</a:t>
              </a:r>
            </a:p>
          </p:txBody>
        </p:sp>
      </p:grpSp>
      <p:grpSp>
        <p:nvGrpSpPr>
          <p:cNvPr id="6" name="Groupe 5"/>
          <p:cNvGrpSpPr/>
          <p:nvPr/>
        </p:nvGrpSpPr>
        <p:grpSpPr>
          <a:xfrm>
            <a:off x="128579" y="4225293"/>
            <a:ext cx="8671777" cy="1606542"/>
            <a:chOff x="128579" y="4225293"/>
            <a:chExt cx="8671777" cy="1606542"/>
          </a:xfrm>
        </p:grpSpPr>
        <p:sp>
          <p:nvSpPr>
            <p:cNvPr id="15" name="Freeform 12"/>
            <p:cNvSpPr>
              <a:spLocks/>
            </p:cNvSpPr>
            <p:nvPr/>
          </p:nvSpPr>
          <p:spPr bwMode="auto">
            <a:xfrm>
              <a:off x="2726024" y="4307988"/>
              <a:ext cx="945364" cy="1270144"/>
            </a:xfrm>
            <a:custGeom>
              <a:avLst/>
              <a:gdLst>
                <a:gd name="T0" fmla="*/ 888 w 888"/>
                <a:gd name="T1" fmla="*/ 1467 h 1467"/>
                <a:gd name="T2" fmla="*/ 0 w 888"/>
                <a:gd name="T3" fmla="*/ 1467 h 1467"/>
                <a:gd name="T4" fmla="*/ 0 w 888"/>
                <a:gd name="T5" fmla="*/ 0 h 1467"/>
              </a:gdLst>
              <a:ahLst/>
              <a:cxnLst>
                <a:cxn ang="0">
                  <a:pos x="T0" y="T1"/>
                </a:cxn>
                <a:cxn ang="0">
                  <a:pos x="T2" y="T3"/>
                </a:cxn>
                <a:cxn ang="0">
                  <a:pos x="T4" y="T5"/>
                </a:cxn>
              </a:cxnLst>
              <a:rect l="0" t="0" r="r" b="b"/>
              <a:pathLst>
                <a:path w="888" h="1467">
                  <a:moveTo>
                    <a:pt x="888" y="1467"/>
                  </a:moveTo>
                  <a:lnTo>
                    <a:pt x="0" y="1467"/>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 name="Freeform 13"/>
            <p:cNvSpPr>
              <a:spLocks/>
            </p:cNvSpPr>
            <p:nvPr/>
          </p:nvSpPr>
          <p:spPr bwMode="auto">
            <a:xfrm>
              <a:off x="3822220" y="4307988"/>
              <a:ext cx="945364" cy="1270144"/>
            </a:xfrm>
            <a:custGeom>
              <a:avLst/>
              <a:gdLst>
                <a:gd name="T0" fmla="*/ 888 w 888"/>
                <a:gd name="T1" fmla="*/ 1467 h 1467"/>
                <a:gd name="T2" fmla="*/ 0 w 888"/>
                <a:gd name="T3" fmla="*/ 1467 h 1467"/>
                <a:gd name="T4" fmla="*/ 0 w 888"/>
                <a:gd name="T5" fmla="*/ 0 h 1467"/>
              </a:gdLst>
              <a:ahLst/>
              <a:cxnLst>
                <a:cxn ang="0">
                  <a:pos x="T0" y="T1"/>
                </a:cxn>
                <a:cxn ang="0">
                  <a:pos x="T2" y="T3"/>
                </a:cxn>
                <a:cxn ang="0">
                  <a:pos x="T4" y="T5"/>
                </a:cxn>
              </a:cxnLst>
              <a:rect l="0" t="0" r="r" b="b"/>
              <a:pathLst>
                <a:path w="888" h="1467">
                  <a:moveTo>
                    <a:pt x="888" y="1467"/>
                  </a:moveTo>
                  <a:lnTo>
                    <a:pt x="0" y="1467"/>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 name="Freeform 16"/>
            <p:cNvSpPr>
              <a:spLocks/>
            </p:cNvSpPr>
            <p:nvPr/>
          </p:nvSpPr>
          <p:spPr bwMode="auto">
            <a:xfrm>
              <a:off x="1629829" y="4307988"/>
              <a:ext cx="945364" cy="1270144"/>
            </a:xfrm>
            <a:custGeom>
              <a:avLst/>
              <a:gdLst>
                <a:gd name="T0" fmla="*/ 889 w 889"/>
                <a:gd name="T1" fmla="*/ 1467 h 1467"/>
                <a:gd name="T2" fmla="*/ 0 w 889"/>
                <a:gd name="T3" fmla="*/ 1467 h 1467"/>
                <a:gd name="T4" fmla="*/ 0 w 889"/>
                <a:gd name="T5" fmla="*/ 0 h 1467"/>
              </a:gdLst>
              <a:ahLst/>
              <a:cxnLst>
                <a:cxn ang="0">
                  <a:pos x="T0" y="T1"/>
                </a:cxn>
                <a:cxn ang="0">
                  <a:pos x="T2" y="T3"/>
                </a:cxn>
                <a:cxn ang="0">
                  <a:pos x="T4" y="T5"/>
                </a:cxn>
              </a:cxnLst>
              <a:rect l="0" t="0" r="r" b="b"/>
              <a:pathLst>
                <a:path w="889" h="1467">
                  <a:moveTo>
                    <a:pt x="889" y="1467"/>
                  </a:moveTo>
                  <a:lnTo>
                    <a:pt x="0" y="1467"/>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8" name="Line 35"/>
            <p:cNvSpPr>
              <a:spLocks noChangeShapeType="1"/>
            </p:cNvSpPr>
            <p:nvPr/>
          </p:nvSpPr>
          <p:spPr bwMode="auto">
            <a:xfrm>
              <a:off x="2672913" y="4590050"/>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9" name="Line 36"/>
            <p:cNvSpPr>
              <a:spLocks noChangeShapeType="1"/>
            </p:cNvSpPr>
            <p:nvPr/>
          </p:nvSpPr>
          <p:spPr bwMode="auto">
            <a:xfrm>
              <a:off x="2672913" y="483750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0" name="Line 37"/>
            <p:cNvSpPr>
              <a:spLocks noChangeShapeType="1"/>
            </p:cNvSpPr>
            <p:nvPr/>
          </p:nvSpPr>
          <p:spPr bwMode="auto">
            <a:xfrm>
              <a:off x="2672913" y="5084955"/>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3" name="Line 40"/>
            <p:cNvSpPr>
              <a:spLocks noChangeShapeType="1"/>
            </p:cNvSpPr>
            <p:nvPr/>
          </p:nvSpPr>
          <p:spPr bwMode="auto">
            <a:xfrm>
              <a:off x="3769109" y="483750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4" name="Line 41"/>
            <p:cNvSpPr>
              <a:spLocks noChangeShapeType="1"/>
            </p:cNvSpPr>
            <p:nvPr/>
          </p:nvSpPr>
          <p:spPr bwMode="auto">
            <a:xfrm>
              <a:off x="3769109" y="4590050"/>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5" name="Line 42"/>
            <p:cNvSpPr>
              <a:spLocks noChangeShapeType="1"/>
            </p:cNvSpPr>
            <p:nvPr/>
          </p:nvSpPr>
          <p:spPr bwMode="auto">
            <a:xfrm>
              <a:off x="3769109" y="5084955"/>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6" name="Line 43"/>
            <p:cNvSpPr>
              <a:spLocks noChangeShapeType="1"/>
            </p:cNvSpPr>
            <p:nvPr/>
          </p:nvSpPr>
          <p:spPr bwMode="auto">
            <a:xfrm>
              <a:off x="3769109" y="557813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7" name="Line 44"/>
            <p:cNvSpPr>
              <a:spLocks noChangeShapeType="1"/>
            </p:cNvSpPr>
            <p:nvPr/>
          </p:nvSpPr>
          <p:spPr bwMode="auto">
            <a:xfrm>
              <a:off x="3769109" y="5330678"/>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8" name="Line 45"/>
            <p:cNvSpPr>
              <a:spLocks noChangeShapeType="1"/>
            </p:cNvSpPr>
            <p:nvPr/>
          </p:nvSpPr>
          <p:spPr bwMode="auto">
            <a:xfrm>
              <a:off x="2672913" y="5330678"/>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9" name="Line 46"/>
            <p:cNvSpPr>
              <a:spLocks noChangeShapeType="1"/>
            </p:cNvSpPr>
            <p:nvPr/>
          </p:nvSpPr>
          <p:spPr bwMode="auto">
            <a:xfrm>
              <a:off x="2672913" y="557813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3" name="Line 60"/>
            <p:cNvSpPr>
              <a:spLocks noChangeShapeType="1"/>
            </p:cNvSpPr>
            <p:nvPr/>
          </p:nvSpPr>
          <p:spPr bwMode="auto">
            <a:xfrm>
              <a:off x="1576718" y="483750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4" name="Line 61"/>
            <p:cNvSpPr>
              <a:spLocks noChangeShapeType="1"/>
            </p:cNvSpPr>
            <p:nvPr/>
          </p:nvSpPr>
          <p:spPr bwMode="auto">
            <a:xfrm>
              <a:off x="1576718" y="4590050"/>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5" name="Line 62"/>
            <p:cNvSpPr>
              <a:spLocks noChangeShapeType="1"/>
            </p:cNvSpPr>
            <p:nvPr/>
          </p:nvSpPr>
          <p:spPr bwMode="auto">
            <a:xfrm>
              <a:off x="1576718" y="5084955"/>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6" name="Line 63"/>
            <p:cNvSpPr>
              <a:spLocks noChangeShapeType="1"/>
            </p:cNvSpPr>
            <p:nvPr/>
          </p:nvSpPr>
          <p:spPr bwMode="auto">
            <a:xfrm>
              <a:off x="1576718" y="5578132"/>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7" name="Line 64"/>
            <p:cNvSpPr>
              <a:spLocks noChangeShapeType="1"/>
            </p:cNvSpPr>
            <p:nvPr/>
          </p:nvSpPr>
          <p:spPr bwMode="auto">
            <a:xfrm>
              <a:off x="1576718" y="5330678"/>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0" name="Line 87"/>
            <p:cNvSpPr>
              <a:spLocks noChangeShapeType="1"/>
            </p:cNvSpPr>
            <p:nvPr/>
          </p:nvSpPr>
          <p:spPr bwMode="auto">
            <a:xfrm flipV="1">
              <a:off x="3943310"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1" name="Line 88"/>
            <p:cNvSpPr>
              <a:spLocks noChangeShapeType="1"/>
            </p:cNvSpPr>
            <p:nvPr/>
          </p:nvSpPr>
          <p:spPr bwMode="auto">
            <a:xfrm flipV="1">
              <a:off x="4172747"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2" name="Line 89"/>
            <p:cNvSpPr>
              <a:spLocks noChangeShapeType="1"/>
            </p:cNvSpPr>
            <p:nvPr/>
          </p:nvSpPr>
          <p:spPr bwMode="auto">
            <a:xfrm flipV="1">
              <a:off x="3390965"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3" name="Line 90"/>
            <p:cNvSpPr>
              <a:spLocks noChangeShapeType="1"/>
            </p:cNvSpPr>
            <p:nvPr/>
          </p:nvSpPr>
          <p:spPr bwMode="auto">
            <a:xfrm flipV="1">
              <a:off x="3076551"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4" name="Line 91"/>
            <p:cNvSpPr>
              <a:spLocks noChangeShapeType="1"/>
            </p:cNvSpPr>
            <p:nvPr/>
          </p:nvSpPr>
          <p:spPr bwMode="auto">
            <a:xfrm flipV="1">
              <a:off x="3624650"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5" name="Line 92"/>
            <p:cNvSpPr>
              <a:spLocks noChangeShapeType="1"/>
            </p:cNvSpPr>
            <p:nvPr/>
          </p:nvSpPr>
          <p:spPr bwMode="auto">
            <a:xfrm flipV="1">
              <a:off x="2847115"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6" name="Line 93"/>
            <p:cNvSpPr>
              <a:spLocks noChangeShapeType="1"/>
            </p:cNvSpPr>
            <p:nvPr/>
          </p:nvSpPr>
          <p:spPr bwMode="auto">
            <a:xfrm flipV="1">
              <a:off x="2528453"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7" name="Line 94"/>
            <p:cNvSpPr>
              <a:spLocks noChangeShapeType="1"/>
            </p:cNvSpPr>
            <p:nvPr/>
          </p:nvSpPr>
          <p:spPr bwMode="auto">
            <a:xfrm flipV="1">
              <a:off x="1980355"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8" name="Line 95"/>
            <p:cNvSpPr>
              <a:spLocks noChangeShapeType="1"/>
            </p:cNvSpPr>
            <p:nvPr/>
          </p:nvSpPr>
          <p:spPr bwMode="auto">
            <a:xfrm flipV="1">
              <a:off x="2294768"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99" name="Line 96"/>
            <p:cNvSpPr>
              <a:spLocks noChangeShapeType="1"/>
            </p:cNvSpPr>
            <p:nvPr/>
          </p:nvSpPr>
          <p:spPr bwMode="auto">
            <a:xfrm flipV="1">
              <a:off x="1750919"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8" name="Line 105"/>
            <p:cNvSpPr>
              <a:spLocks noChangeShapeType="1"/>
            </p:cNvSpPr>
            <p:nvPr/>
          </p:nvSpPr>
          <p:spPr bwMode="auto">
            <a:xfrm flipV="1">
              <a:off x="4720845"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9" name="Line 106"/>
            <p:cNvSpPr>
              <a:spLocks noChangeShapeType="1"/>
            </p:cNvSpPr>
            <p:nvPr/>
          </p:nvSpPr>
          <p:spPr bwMode="auto">
            <a:xfrm flipV="1">
              <a:off x="4487160" y="5578132"/>
              <a:ext cx="0" cy="44991"/>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2" name="Line 119"/>
            <p:cNvSpPr>
              <a:spLocks noChangeShapeType="1"/>
            </p:cNvSpPr>
            <p:nvPr/>
          </p:nvSpPr>
          <p:spPr bwMode="auto">
            <a:xfrm>
              <a:off x="4478663" y="4745789"/>
              <a:ext cx="42488" cy="1903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3" name="Line 120"/>
            <p:cNvSpPr>
              <a:spLocks noChangeShapeType="1"/>
            </p:cNvSpPr>
            <p:nvPr/>
          </p:nvSpPr>
          <p:spPr bwMode="auto">
            <a:xfrm>
              <a:off x="4521151" y="4764824"/>
              <a:ext cx="197571" cy="88253"/>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4" name="Line 121"/>
            <p:cNvSpPr>
              <a:spLocks noChangeShapeType="1"/>
            </p:cNvSpPr>
            <p:nvPr/>
          </p:nvSpPr>
          <p:spPr bwMode="auto">
            <a:xfrm flipH="1" flipV="1">
              <a:off x="4491409" y="4666189"/>
              <a:ext cx="29741" cy="9863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5" name="Line 122"/>
            <p:cNvSpPr>
              <a:spLocks noChangeShapeType="1"/>
            </p:cNvSpPr>
            <p:nvPr/>
          </p:nvSpPr>
          <p:spPr bwMode="auto">
            <a:xfrm flipH="1">
              <a:off x="4591257" y="4937869"/>
              <a:ext cx="138088" cy="6056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6" name="Line 123"/>
            <p:cNvSpPr>
              <a:spLocks noChangeShapeType="1"/>
            </p:cNvSpPr>
            <p:nvPr/>
          </p:nvSpPr>
          <p:spPr bwMode="auto">
            <a:xfrm flipH="1">
              <a:off x="4489285" y="4998433"/>
              <a:ext cx="101971" cy="46723"/>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7" name="Line 124"/>
            <p:cNvSpPr>
              <a:spLocks noChangeShapeType="1"/>
            </p:cNvSpPr>
            <p:nvPr/>
          </p:nvSpPr>
          <p:spPr bwMode="auto">
            <a:xfrm flipH="1" flipV="1">
              <a:off x="4521151" y="4764824"/>
              <a:ext cx="70107" cy="23361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5" name="Line 132"/>
            <p:cNvSpPr>
              <a:spLocks noChangeShapeType="1"/>
            </p:cNvSpPr>
            <p:nvPr/>
          </p:nvSpPr>
          <p:spPr bwMode="auto">
            <a:xfrm flipH="1" flipV="1">
              <a:off x="2292644" y="5050347"/>
              <a:ext cx="227312" cy="7441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6" name="Line 133"/>
            <p:cNvSpPr>
              <a:spLocks noChangeShapeType="1"/>
            </p:cNvSpPr>
            <p:nvPr/>
          </p:nvSpPr>
          <p:spPr bwMode="auto">
            <a:xfrm flipH="1">
              <a:off x="2288395" y="4984589"/>
              <a:ext cx="233685" cy="2422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7" name="Line 134"/>
            <p:cNvSpPr>
              <a:spLocks noChangeShapeType="1"/>
            </p:cNvSpPr>
            <p:nvPr/>
          </p:nvSpPr>
          <p:spPr bwMode="auto">
            <a:xfrm flipH="1" flipV="1">
              <a:off x="2294768" y="4861729"/>
              <a:ext cx="225188" cy="46723"/>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8" name="Line 135"/>
            <p:cNvSpPr>
              <a:spLocks noChangeShapeType="1"/>
            </p:cNvSpPr>
            <p:nvPr/>
          </p:nvSpPr>
          <p:spPr bwMode="auto">
            <a:xfrm flipH="1">
              <a:off x="3388840" y="4922294"/>
              <a:ext cx="91351" cy="13844"/>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9" name="Line 136"/>
            <p:cNvSpPr>
              <a:spLocks noChangeShapeType="1"/>
            </p:cNvSpPr>
            <p:nvPr/>
          </p:nvSpPr>
          <p:spPr bwMode="auto">
            <a:xfrm flipH="1" flipV="1">
              <a:off x="3480189" y="4922294"/>
              <a:ext cx="150834" cy="173044"/>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0" name="Line 137"/>
            <p:cNvSpPr>
              <a:spLocks noChangeShapeType="1"/>
            </p:cNvSpPr>
            <p:nvPr/>
          </p:nvSpPr>
          <p:spPr bwMode="auto">
            <a:xfrm flipH="1">
              <a:off x="3480189" y="4901528"/>
              <a:ext cx="150834" cy="20765"/>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1" name="Line 138"/>
            <p:cNvSpPr>
              <a:spLocks noChangeShapeType="1"/>
            </p:cNvSpPr>
            <p:nvPr/>
          </p:nvSpPr>
          <p:spPr bwMode="auto">
            <a:xfrm flipH="1" flipV="1">
              <a:off x="3388840" y="4816738"/>
              <a:ext cx="91351" cy="105558"/>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2" name="Line 139"/>
            <p:cNvSpPr>
              <a:spLocks noChangeShapeType="1"/>
            </p:cNvSpPr>
            <p:nvPr/>
          </p:nvSpPr>
          <p:spPr bwMode="auto">
            <a:xfrm flipH="1" flipV="1">
              <a:off x="3384592" y="4695606"/>
              <a:ext cx="235810" cy="7960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9" name="Line 146"/>
            <p:cNvSpPr>
              <a:spLocks noChangeShapeType="1"/>
            </p:cNvSpPr>
            <p:nvPr/>
          </p:nvSpPr>
          <p:spPr bwMode="auto">
            <a:xfrm flipH="1" flipV="1">
              <a:off x="4591257" y="4998433"/>
              <a:ext cx="138088" cy="46895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2" name="Line 169"/>
            <p:cNvSpPr>
              <a:spLocks noChangeShapeType="1"/>
            </p:cNvSpPr>
            <p:nvPr/>
          </p:nvSpPr>
          <p:spPr bwMode="auto">
            <a:xfrm flipH="1">
              <a:off x="2458349" y="5003625"/>
              <a:ext cx="61608" cy="6921"/>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3" name="Line 170"/>
            <p:cNvSpPr>
              <a:spLocks noChangeShapeType="1"/>
            </p:cNvSpPr>
            <p:nvPr/>
          </p:nvSpPr>
          <p:spPr bwMode="auto">
            <a:xfrm flipH="1" flipV="1">
              <a:off x="2458349" y="5010546"/>
              <a:ext cx="63733" cy="84792"/>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4" name="Line 171"/>
            <p:cNvSpPr>
              <a:spLocks noChangeShapeType="1"/>
            </p:cNvSpPr>
            <p:nvPr/>
          </p:nvSpPr>
          <p:spPr bwMode="auto">
            <a:xfrm flipH="1">
              <a:off x="2292644" y="5010546"/>
              <a:ext cx="165704" cy="20765"/>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5" name="Line 172"/>
            <p:cNvSpPr>
              <a:spLocks noChangeShapeType="1"/>
            </p:cNvSpPr>
            <p:nvPr/>
          </p:nvSpPr>
          <p:spPr bwMode="auto">
            <a:xfrm flipH="1" flipV="1">
              <a:off x="2286271" y="4775207"/>
              <a:ext cx="172078" cy="235339"/>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6" name="Line 173"/>
            <p:cNvSpPr>
              <a:spLocks noChangeShapeType="1"/>
            </p:cNvSpPr>
            <p:nvPr/>
          </p:nvSpPr>
          <p:spPr bwMode="auto">
            <a:xfrm flipH="1" flipV="1">
              <a:off x="3399462" y="4894607"/>
              <a:ext cx="227312" cy="20765"/>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7" name="Line 174"/>
            <p:cNvSpPr>
              <a:spLocks noChangeShapeType="1"/>
            </p:cNvSpPr>
            <p:nvPr/>
          </p:nvSpPr>
          <p:spPr bwMode="auto">
            <a:xfrm flipH="1" flipV="1">
              <a:off x="3399462" y="4776936"/>
              <a:ext cx="223063" cy="46723"/>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5" name="Freeform 182"/>
            <p:cNvSpPr>
              <a:spLocks/>
            </p:cNvSpPr>
            <p:nvPr/>
          </p:nvSpPr>
          <p:spPr bwMode="auto">
            <a:xfrm>
              <a:off x="4485037" y="4854807"/>
              <a:ext cx="233685" cy="605654"/>
            </a:xfrm>
            <a:custGeom>
              <a:avLst/>
              <a:gdLst>
                <a:gd name="T0" fmla="*/ 0 w 219"/>
                <a:gd name="T1" fmla="*/ 0 h 700"/>
                <a:gd name="T2" fmla="*/ 219 w 219"/>
                <a:gd name="T3" fmla="*/ 700 h 700"/>
                <a:gd name="T4" fmla="*/ 9 w 219"/>
                <a:gd name="T5" fmla="*/ 275 h 700"/>
              </a:gdLst>
              <a:ahLst/>
              <a:cxnLst>
                <a:cxn ang="0">
                  <a:pos x="T0" y="T1"/>
                </a:cxn>
                <a:cxn ang="0">
                  <a:pos x="T2" y="T3"/>
                </a:cxn>
                <a:cxn ang="0">
                  <a:pos x="T4" y="T5"/>
                </a:cxn>
              </a:cxnLst>
              <a:rect l="0" t="0" r="r" b="b"/>
              <a:pathLst>
                <a:path w="219" h="700">
                  <a:moveTo>
                    <a:pt x="0" y="0"/>
                  </a:moveTo>
                  <a:lnTo>
                    <a:pt x="219" y="700"/>
                  </a:lnTo>
                  <a:lnTo>
                    <a:pt x="9" y="275"/>
                  </a:lnTo>
                </a:path>
              </a:pathLst>
            </a:custGeom>
            <a:noFill/>
            <a:ln w="19050">
              <a:solidFill>
                <a:srgbClr val="00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6" name="Line 183"/>
            <p:cNvSpPr>
              <a:spLocks noChangeShapeType="1"/>
            </p:cNvSpPr>
            <p:nvPr/>
          </p:nvSpPr>
          <p:spPr bwMode="auto">
            <a:xfrm flipH="1" flipV="1">
              <a:off x="3403710" y="4917102"/>
              <a:ext cx="225188" cy="54509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7" name="Line 184"/>
            <p:cNvSpPr>
              <a:spLocks noChangeShapeType="1"/>
            </p:cNvSpPr>
            <p:nvPr/>
          </p:nvSpPr>
          <p:spPr bwMode="auto">
            <a:xfrm flipH="1" flipV="1">
              <a:off x="2292644" y="5090147"/>
              <a:ext cx="233685" cy="301097"/>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6" name="Freeform 193"/>
            <p:cNvSpPr>
              <a:spLocks/>
            </p:cNvSpPr>
            <p:nvPr/>
          </p:nvSpPr>
          <p:spPr bwMode="auto">
            <a:xfrm>
              <a:off x="4489285" y="4790780"/>
              <a:ext cx="240059" cy="666220"/>
            </a:xfrm>
            <a:custGeom>
              <a:avLst/>
              <a:gdLst>
                <a:gd name="T0" fmla="*/ 227 w 227"/>
                <a:gd name="T1" fmla="*/ 189 h 770"/>
                <a:gd name="T2" fmla="*/ 3 w 227"/>
                <a:gd name="T3" fmla="*/ 0 h 770"/>
                <a:gd name="T4" fmla="*/ 215 w 227"/>
                <a:gd name="T5" fmla="*/ 770 h 770"/>
                <a:gd name="T6" fmla="*/ 0 w 227"/>
                <a:gd name="T7" fmla="*/ 338 h 770"/>
              </a:gdLst>
              <a:ahLst/>
              <a:cxnLst>
                <a:cxn ang="0">
                  <a:pos x="T0" y="T1"/>
                </a:cxn>
                <a:cxn ang="0">
                  <a:pos x="T2" y="T3"/>
                </a:cxn>
                <a:cxn ang="0">
                  <a:pos x="T4" y="T5"/>
                </a:cxn>
                <a:cxn ang="0">
                  <a:pos x="T6" y="T7"/>
                </a:cxn>
              </a:cxnLst>
              <a:rect l="0" t="0" r="r" b="b"/>
              <a:pathLst>
                <a:path w="227" h="770">
                  <a:moveTo>
                    <a:pt x="227" y="189"/>
                  </a:moveTo>
                  <a:lnTo>
                    <a:pt x="3" y="0"/>
                  </a:lnTo>
                  <a:lnTo>
                    <a:pt x="215" y="770"/>
                  </a:lnTo>
                  <a:lnTo>
                    <a:pt x="0" y="338"/>
                  </a:lnTo>
                </a:path>
              </a:pathLst>
            </a:custGeom>
            <a:noFill/>
            <a:ln w="19050">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8" name="Line 205"/>
            <p:cNvSpPr>
              <a:spLocks noChangeShapeType="1"/>
            </p:cNvSpPr>
            <p:nvPr/>
          </p:nvSpPr>
          <p:spPr bwMode="auto">
            <a:xfrm flipH="1">
              <a:off x="2299017" y="5105721"/>
              <a:ext cx="220939" cy="81331"/>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9" name="Line 207"/>
            <p:cNvSpPr>
              <a:spLocks noChangeShapeType="1"/>
            </p:cNvSpPr>
            <p:nvPr/>
          </p:nvSpPr>
          <p:spPr bwMode="auto">
            <a:xfrm flipH="1">
              <a:off x="2294768" y="5053807"/>
              <a:ext cx="231562" cy="27687"/>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0" name="Freeform 208"/>
            <p:cNvSpPr>
              <a:spLocks/>
            </p:cNvSpPr>
            <p:nvPr/>
          </p:nvSpPr>
          <p:spPr bwMode="auto">
            <a:xfrm>
              <a:off x="3395213" y="4979399"/>
              <a:ext cx="240059" cy="327054"/>
            </a:xfrm>
            <a:custGeom>
              <a:avLst/>
              <a:gdLst>
                <a:gd name="T0" fmla="*/ 204 w 227"/>
                <a:gd name="T1" fmla="*/ 0 h 379"/>
                <a:gd name="T2" fmla="*/ 0 w 227"/>
                <a:gd name="T3" fmla="*/ 46 h 379"/>
                <a:gd name="T4" fmla="*/ 227 w 227"/>
                <a:gd name="T5" fmla="*/ 379 h 379"/>
              </a:gdLst>
              <a:ahLst/>
              <a:cxnLst>
                <a:cxn ang="0">
                  <a:pos x="T0" y="T1"/>
                </a:cxn>
                <a:cxn ang="0">
                  <a:pos x="T2" y="T3"/>
                </a:cxn>
                <a:cxn ang="0">
                  <a:pos x="T4" y="T5"/>
                </a:cxn>
              </a:cxnLst>
              <a:rect l="0" t="0" r="r" b="b"/>
              <a:pathLst>
                <a:path w="227" h="379">
                  <a:moveTo>
                    <a:pt x="204" y="0"/>
                  </a:moveTo>
                  <a:lnTo>
                    <a:pt x="0" y="46"/>
                  </a:lnTo>
                  <a:lnTo>
                    <a:pt x="227" y="379"/>
                  </a:lnTo>
                </a:path>
              </a:pathLst>
            </a:custGeom>
            <a:noFill/>
            <a:ln w="19050">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1" name="Line 209"/>
            <p:cNvSpPr>
              <a:spLocks noChangeShapeType="1"/>
            </p:cNvSpPr>
            <p:nvPr/>
          </p:nvSpPr>
          <p:spPr bwMode="auto">
            <a:xfrm flipH="1">
              <a:off x="3395213" y="4948251"/>
              <a:ext cx="231562" cy="31148"/>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3" name="Line 211"/>
            <p:cNvSpPr>
              <a:spLocks noChangeShapeType="1"/>
            </p:cNvSpPr>
            <p:nvPr/>
          </p:nvSpPr>
          <p:spPr bwMode="auto">
            <a:xfrm flipH="1" flipV="1">
              <a:off x="2292644" y="5306452"/>
              <a:ext cx="229436" cy="154010"/>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7" name="Line 225"/>
            <p:cNvSpPr>
              <a:spLocks noChangeShapeType="1"/>
            </p:cNvSpPr>
            <p:nvPr/>
          </p:nvSpPr>
          <p:spPr bwMode="auto">
            <a:xfrm flipH="1">
              <a:off x="1744547" y="4969016"/>
              <a:ext cx="223063" cy="6921"/>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8" name="Line 226"/>
            <p:cNvSpPr>
              <a:spLocks noChangeShapeType="1"/>
            </p:cNvSpPr>
            <p:nvPr/>
          </p:nvSpPr>
          <p:spPr bwMode="auto">
            <a:xfrm flipH="1">
              <a:off x="1746670" y="4998433"/>
              <a:ext cx="225188" cy="13844"/>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9" name="Line 227"/>
            <p:cNvSpPr>
              <a:spLocks noChangeShapeType="1"/>
            </p:cNvSpPr>
            <p:nvPr/>
          </p:nvSpPr>
          <p:spPr bwMode="auto">
            <a:xfrm flipH="1">
              <a:off x="2842866" y="4790780"/>
              <a:ext cx="99848" cy="19036"/>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0" name="Line 228"/>
            <p:cNvSpPr>
              <a:spLocks noChangeShapeType="1"/>
            </p:cNvSpPr>
            <p:nvPr/>
          </p:nvSpPr>
          <p:spPr bwMode="auto">
            <a:xfrm>
              <a:off x="2840742" y="4783858"/>
              <a:ext cx="101971" cy="6921"/>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1" name="Freeform 229"/>
            <p:cNvSpPr>
              <a:spLocks/>
            </p:cNvSpPr>
            <p:nvPr/>
          </p:nvSpPr>
          <p:spPr bwMode="auto">
            <a:xfrm>
              <a:off x="3936939" y="4731945"/>
              <a:ext cx="233685" cy="74410"/>
            </a:xfrm>
            <a:custGeom>
              <a:avLst/>
              <a:gdLst>
                <a:gd name="T0" fmla="*/ 0 w 220"/>
                <a:gd name="T1" fmla="*/ 86 h 86"/>
                <a:gd name="T2" fmla="*/ 220 w 220"/>
                <a:gd name="T3" fmla="*/ 76 h 86"/>
                <a:gd name="T4" fmla="*/ 4 w 220"/>
                <a:gd name="T5" fmla="*/ 0 h 86"/>
              </a:gdLst>
              <a:ahLst/>
              <a:cxnLst>
                <a:cxn ang="0">
                  <a:pos x="T0" y="T1"/>
                </a:cxn>
                <a:cxn ang="0">
                  <a:pos x="T2" y="T3"/>
                </a:cxn>
                <a:cxn ang="0">
                  <a:pos x="T4" y="T5"/>
                </a:cxn>
              </a:cxnLst>
              <a:rect l="0" t="0" r="r" b="b"/>
              <a:pathLst>
                <a:path w="220" h="86">
                  <a:moveTo>
                    <a:pt x="0" y="86"/>
                  </a:moveTo>
                  <a:lnTo>
                    <a:pt x="220" y="76"/>
                  </a:lnTo>
                  <a:lnTo>
                    <a:pt x="4" y="0"/>
                  </a:lnTo>
                </a:path>
              </a:pathLst>
            </a:custGeom>
            <a:noFill/>
            <a:ln w="19050">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4" name="Line 232"/>
            <p:cNvSpPr>
              <a:spLocks noChangeShapeType="1"/>
            </p:cNvSpPr>
            <p:nvPr/>
          </p:nvSpPr>
          <p:spPr bwMode="auto">
            <a:xfrm flipH="1">
              <a:off x="2942715" y="4764824"/>
              <a:ext cx="127465" cy="25957"/>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5" name="Line 233"/>
            <p:cNvSpPr>
              <a:spLocks noChangeShapeType="1"/>
            </p:cNvSpPr>
            <p:nvPr/>
          </p:nvSpPr>
          <p:spPr bwMode="auto">
            <a:xfrm flipH="1" flipV="1">
              <a:off x="2942715" y="4790780"/>
              <a:ext cx="125341" cy="8653"/>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3" name="Line 241"/>
            <p:cNvSpPr>
              <a:spLocks noChangeShapeType="1"/>
            </p:cNvSpPr>
            <p:nvPr/>
          </p:nvSpPr>
          <p:spPr bwMode="auto">
            <a:xfrm flipH="1">
              <a:off x="2734522" y="5457001"/>
              <a:ext cx="898627"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4" name="Line 242"/>
            <p:cNvSpPr>
              <a:spLocks noChangeShapeType="1"/>
            </p:cNvSpPr>
            <p:nvPr/>
          </p:nvSpPr>
          <p:spPr bwMode="auto">
            <a:xfrm flipH="1">
              <a:off x="3826469" y="5457001"/>
              <a:ext cx="898627"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7" name="Line 245"/>
            <p:cNvSpPr>
              <a:spLocks noChangeShapeType="1"/>
            </p:cNvSpPr>
            <p:nvPr/>
          </p:nvSpPr>
          <p:spPr bwMode="auto">
            <a:xfrm flipH="1">
              <a:off x="1638326" y="5457001"/>
              <a:ext cx="898627"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59" name="ZoneTexte 258"/>
            <p:cNvSpPr txBox="1"/>
            <p:nvPr/>
          </p:nvSpPr>
          <p:spPr>
            <a:xfrm>
              <a:off x="1341586" y="5457001"/>
              <a:ext cx="255198" cy="200560"/>
            </a:xfrm>
            <a:prstGeom prst="rect">
              <a:avLst/>
            </a:prstGeom>
            <a:noFill/>
          </p:spPr>
          <p:txBody>
            <a:bodyPr wrap="none" rtlCol="0">
              <a:spAutoFit/>
            </a:bodyPr>
            <a:lstStyle/>
            <a:p>
              <a:pPr algn="r"/>
              <a:r>
                <a:rPr lang="fr-FR" sz="1000" dirty="0">
                  <a:solidFill>
                    <a:srgbClr val="000066"/>
                  </a:solidFill>
                </a:rPr>
                <a:t>0</a:t>
              </a:r>
            </a:p>
          </p:txBody>
        </p:sp>
        <p:sp>
          <p:nvSpPr>
            <p:cNvPr id="260" name="ZoneTexte 259"/>
            <p:cNvSpPr txBox="1"/>
            <p:nvPr/>
          </p:nvSpPr>
          <p:spPr>
            <a:xfrm>
              <a:off x="1341586" y="5209181"/>
              <a:ext cx="255198" cy="200560"/>
            </a:xfrm>
            <a:prstGeom prst="rect">
              <a:avLst/>
            </a:prstGeom>
            <a:noFill/>
          </p:spPr>
          <p:txBody>
            <a:bodyPr wrap="none" rtlCol="0">
              <a:spAutoFit/>
            </a:bodyPr>
            <a:lstStyle/>
            <a:p>
              <a:pPr algn="r"/>
              <a:r>
                <a:rPr lang="fr-FR" sz="1000" dirty="0">
                  <a:solidFill>
                    <a:srgbClr val="000066"/>
                  </a:solidFill>
                </a:rPr>
                <a:t>1</a:t>
              </a:r>
            </a:p>
          </p:txBody>
        </p:sp>
        <p:sp>
          <p:nvSpPr>
            <p:cNvPr id="261" name="ZoneTexte 260"/>
            <p:cNvSpPr txBox="1"/>
            <p:nvPr/>
          </p:nvSpPr>
          <p:spPr>
            <a:xfrm>
              <a:off x="1341586" y="4961360"/>
              <a:ext cx="255198" cy="200560"/>
            </a:xfrm>
            <a:prstGeom prst="rect">
              <a:avLst/>
            </a:prstGeom>
            <a:noFill/>
          </p:spPr>
          <p:txBody>
            <a:bodyPr wrap="none" rtlCol="0">
              <a:spAutoFit/>
            </a:bodyPr>
            <a:lstStyle/>
            <a:p>
              <a:pPr algn="r"/>
              <a:r>
                <a:rPr lang="fr-FR" sz="1000" dirty="0">
                  <a:solidFill>
                    <a:srgbClr val="000066"/>
                  </a:solidFill>
                </a:rPr>
                <a:t>2</a:t>
              </a:r>
            </a:p>
          </p:txBody>
        </p:sp>
        <p:sp>
          <p:nvSpPr>
            <p:cNvPr id="262" name="ZoneTexte 261"/>
            <p:cNvSpPr txBox="1"/>
            <p:nvPr/>
          </p:nvSpPr>
          <p:spPr>
            <a:xfrm>
              <a:off x="1341586" y="4713539"/>
              <a:ext cx="255198" cy="200560"/>
            </a:xfrm>
            <a:prstGeom prst="rect">
              <a:avLst/>
            </a:prstGeom>
            <a:noFill/>
          </p:spPr>
          <p:txBody>
            <a:bodyPr wrap="none" rtlCol="0">
              <a:spAutoFit/>
            </a:bodyPr>
            <a:lstStyle/>
            <a:p>
              <a:pPr algn="r"/>
              <a:r>
                <a:rPr lang="fr-FR" sz="1000" dirty="0">
                  <a:solidFill>
                    <a:srgbClr val="000066"/>
                  </a:solidFill>
                </a:rPr>
                <a:t>3</a:t>
              </a:r>
            </a:p>
          </p:txBody>
        </p:sp>
        <p:sp>
          <p:nvSpPr>
            <p:cNvPr id="263" name="ZoneTexte 262"/>
            <p:cNvSpPr txBox="1"/>
            <p:nvPr/>
          </p:nvSpPr>
          <p:spPr>
            <a:xfrm>
              <a:off x="1341586" y="4465717"/>
              <a:ext cx="255198" cy="200560"/>
            </a:xfrm>
            <a:prstGeom prst="rect">
              <a:avLst/>
            </a:prstGeom>
            <a:noFill/>
          </p:spPr>
          <p:txBody>
            <a:bodyPr wrap="none" rtlCol="0">
              <a:spAutoFit/>
            </a:bodyPr>
            <a:lstStyle/>
            <a:p>
              <a:pPr algn="r"/>
              <a:r>
                <a:rPr lang="fr-FR" sz="1000" dirty="0">
                  <a:solidFill>
                    <a:srgbClr val="000066"/>
                  </a:solidFill>
                </a:rPr>
                <a:t>4</a:t>
              </a:r>
            </a:p>
          </p:txBody>
        </p:sp>
        <p:sp>
          <p:nvSpPr>
            <p:cNvPr id="283" name="ZoneTexte 282"/>
            <p:cNvSpPr txBox="1"/>
            <p:nvPr/>
          </p:nvSpPr>
          <p:spPr>
            <a:xfrm>
              <a:off x="1603237"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84" name="ZoneTexte 283"/>
            <p:cNvSpPr txBox="1"/>
            <p:nvPr/>
          </p:nvSpPr>
          <p:spPr>
            <a:xfrm>
              <a:off x="1844379"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85" name="ZoneTexte 284"/>
            <p:cNvSpPr txBox="1"/>
            <p:nvPr/>
          </p:nvSpPr>
          <p:spPr>
            <a:xfrm>
              <a:off x="2162051"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86" name="ZoneTexte 285"/>
            <p:cNvSpPr txBox="1"/>
            <p:nvPr/>
          </p:nvSpPr>
          <p:spPr>
            <a:xfrm>
              <a:off x="2390758"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87" name="ZoneTexte 286"/>
            <p:cNvSpPr txBox="1"/>
            <p:nvPr/>
          </p:nvSpPr>
          <p:spPr>
            <a:xfrm>
              <a:off x="2693879"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88" name="ZoneTexte 287"/>
            <p:cNvSpPr txBox="1"/>
            <p:nvPr/>
          </p:nvSpPr>
          <p:spPr>
            <a:xfrm>
              <a:off x="2935019"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89" name="ZoneTexte 288"/>
            <p:cNvSpPr txBox="1"/>
            <p:nvPr/>
          </p:nvSpPr>
          <p:spPr>
            <a:xfrm>
              <a:off x="3252693"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90" name="ZoneTexte 289"/>
            <p:cNvSpPr txBox="1"/>
            <p:nvPr/>
          </p:nvSpPr>
          <p:spPr>
            <a:xfrm>
              <a:off x="3481400"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91" name="ZoneTexte 290"/>
            <p:cNvSpPr txBox="1"/>
            <p:nvPr/>
          </p:nvSpPr>
          <p:spPr>
            <a:xfrm>
              <a:off x="3798387"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92" name="ZoneTexte 291"/>
            <p:cNvSpPr txBox="1"/>
            <p:nvPr/>
          </p:nvSpPr>
          <p:spPr>
            <a:xfrm>
              <a:off x="4039529"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93" name="ZoneTexte 292"/>
            <p:cNvSpPr txBox="1"/>
            <p:nvPr/>
          </p:nvSpPr>
          <p:spPr>
            <a:xfrm>
              <a:off x="4357201" y="5626329"/>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94" name="ZoneTexte 293"/>
            <p:cNvSpPr txBox="1"/>
            <p:nvPr/>
          </p:nvSpPr>
          <p:spPr>
            <a:xfrm>
              <a:off x="4585908" y="5626329"/>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313" name="ZoneTexte 312"/>
            <p:cNvSpPr txBox="1"/>
            <p:nvPr/>
          </p:nvSpPr>
          <p:spPr>
            <a:xfrm>
              <a:off x="1831739" y="4302361"/>
              <a:ext cx="608052"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Naïves</a:t>
              </a:r>
            </a:p>
          </p:txBody>
        </p:sp>
        <p:sp>
          <p:nvSpPr>
            <p:cNvPr id="314" name="ZoneTexte 313"/>
            <p:cNvSpPr txBox="1"/>
            <p:nvPr/>
          </p:nvSpPr>
          <p:spPr>
            <a:xfrm>
              <a:off x="2939468" y="4302361"/>
              <a:ext cx="474617"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TCM</a:t>
              </a:r>
            </a:p>
          </p:txBody>
        </p:sp>
        <p:sp>
          <p:nvSpPr>
            <p:cNvPr id="315" name="ZoneTexte 314"/>
            <p:cNvSpPr txBox="1"/>
            <p:nvPr/>
          </p:nvSpPr>
          <p:spPr>
            <a:xfrm>
              <a:off x="4094129" y="4302361"/>
              <a:ext cx="475066"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TTM</a:t>
              </a:r>
            </a:p>
          </p:txBody>
        </p:sp>
        <p:sp>
          <p:nvSpPr>
            <p:cNvPr id="322" name="ZoneTexte 321"/>
            <p:cNvSpPr txBox="1"/>
            <p:nvPr/>
          </p:nvSpPr>
          <p:spPr>
            <a:xfrm>
              <a:off x="1935535" y="4464417"/>
              <a:ext cx="718465" cy="200560"/>
            </a:xfrm>
            <a:prstGeom prst="rect">
              <a:avLst/>
            </a:prstGeom>
            <a:noFill/>
          </p:spPr>
          <p:txBody>
            <a:bodyPr wrap="none" rtlCol="0">
              <a:spAutoFit/>
            </a:bodyPr>
            <a:lstStyle/>
            <a:p>
              <a:pPr algn="ctr"/>
              <a:r>
                <a:rPr lang="fr-FR" sz="1000" dirty="0">
                  <a:solidFill>
                    <a:srgbClr val="000066"/>
                  </a:solidFill>
                </a:rPr>
                <a:t>p = 0,425</a:t>
              </a:r>
            </a:p>
          </p:txBody>
        </p:sp>
        <p:sp>
          <p:nvSpPr>
            <p:cNvPr id="323" name="ZoneTexte 322"/>
            <p:cNvSpPr txBox="1"/>
            <p:nvPr/>
          </p:nvSpPr>
          <p:spPr>
            <a:xfrm>
              <a:off x="3040224" y="4464417"/>
              <a:ext cx="718465" cy="200560"/>
            </a:xfrm>
            <a:prstGeom prst="rect">
              <a:avLst/>
            </a:prstGeom>
            <a:noFill/>
          </p:spPr>
          <p:txBody>
            <a:bodyPr wrap="none" rtlCol="0">
              <a:spAutoFit/>
            </a:bodyPr>
            <a:lstStyle/>
            <a:p>
              <a:pPr algn="ctr"/>
              <a:r>
                <a:rPr lang="fr-FR" sz="1000" dirty="0">
                  <a:solidFill>
                    <a:srgbClr val="000066"/>
                  </a:solidFill>
                </a:rPr>
                <a:t>p = 0,129</a:t>
              </a:r>
            </a:p>
          </p:txBody>
        </p:sp>
        <p:sp>
          <p:nvSpPr>
            <p:cNvPr id="324" name="ZoneTexte 323"/>
            <p:cNvSpPr txBox="1"/>
            <p:nvPr/>
          </p:nvSpPr>
          <p:spPr>
            <a:xfrm>
              <a:off x="4181037" y="4464417"/>
              <a:ext cx="718465" cy="200560"/>
            </a:xfrm>
            <a:prstGeom prst="rect">
              <a:avLst/>
            </a:prstGeom>
            <a:noFill/>
          </p:spPr>
          <p:txBody>
            <a:bodyPr wrap="none" rtlCol="0">
              <a:spAutoFit/>
            </a:bodyPr>
            <a:lstStyle/>
            <a:p>
              <a:pPr algn="ctr"/>
              <a:r>
                <a:rPr lang="fr-FR" sz="1000" dirty="0">
                  <a:solidFill>
                    <a:srgbClr val="000066"/>
                  </a:solidFill>
                </a:rPr>
                <a:t>p = 0,020</a:t>
              </a:r>
            </a:p>
          </p:txBody>
        </p:sp>
        <p:sp>
          <p:nvSpPr>
            <p:cNvPr id="328" name="ZoneTexte 327"/>
            <p:cNvSpPr txBox="1"/>
            <p:nvPr/>
          </p:nvSpPr>
          <p:spPr>
            <a:xfrm>
              <a:off x="128579" y="4595350"/>
              <a:ext cx="1341921" cy="377930"/>
            </a:xfrm>
            <a:prstGeom prst="rect">
              <a:avLst/>
            </a:prstGeom>
            <a:noFill/>
          </p:spPr>
          <p:txBody>
            <a:bodyPr wrap="none" rtlCol="0">
              <a:spAutoFit/>
            </a:bodyPr>
            <a:lstStyle/>
            <a:p>
              <a:pPr algn="ctr">
                <a:lnSpc>
                  <a:spcPct val="85000"/>
                </a:lnSpc>
              </a:pPr>
              <a:r>
                <a:rPr lang="fr-FR" sz="1400" b="1" dirty="0">
                  <a:solidFill>
                    <a:srgbClr val="000066"/>
                  </a:solidFill>
                </a:rPr>
                <a:t>Ganglions </a:t>
              </a:r>
            </a:p>
            <a:p>
              <a:pPr algn="ctr">
                <a:lnSpc>
                  <a:spcPct val="85000"/>
                </a:lnSpc>
              </a:pPr>
              <a:r>
                <a:rPr lang="fr-FR" sz="1400" b="1" dirty="0">
                  <a:solidFill>
                    <a:srgbClr val="000066"/>
                  </a:solidFill>
                </a:rPr>
                <a:t>lymphatiques</a:t>
              </a:r>
            </a:p>
          </p:txBody>
        </p:sp>
        <p:sp>
          <p:nvSpPr>
            <p:cNvPr id="14" name="Freeform 11"/>
            <p:cNvSpPr>
              <a:spLocks/>
            </p:cNvSpPr>
            <p:nvPr/>
          </p:nvSpPr>
          <p:spPr bwMode="auto">
            <a:xfrm>
              <a:off x="6981481" y="4304136"/>
              <a:ext cx="950956" cy="1283425"/>
            </a:xfrm>
            <a:custGeom>
              <a:avLst/>
              <a:gdLst>
                <a:gd name="T0" fmla="*/ 886 w 886"/>
                <a:gd name="T1" fmla="*/ 1467 h 1467"/>
                <a:gd name="T2" fmla="*/ 0 w 886"/>
                <a:gd name="T3" fmla="*/ 1467 h 1467"/>
                <a:gd name="T4" fmla="*/ 0 w 886"/>
                <a:gd name="T5" fmla="*/ 0 h 1467"/>
              </a:gdLst>
              <a:ahLst/>
              <a:cxnLst>
                <a:cxn ang="0">
                  <a:pos x="T0" y="T1"/>
                </a:cxn>
                <a:cxn ang="0">
                  <a:pos x="T2" y="T3"/>
                </a:cxn>
                <a:cxn ang="0">
                  <a:pos x="T4" y="T5"/>
                </a:cxn>
              </a:cxnLst>
              <a:rect l="0" t="0" r="r" b="b"/>
              <a:pathLst>
                <a:path w="886" h="1467">
                  <a:moveTo>
                    <a:pt x="886" y="1467"/>
                  </a:moveTo>
                  <a:lnTo>
                    <a:pt x="0" y="1467"/>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 name="Freeform 15"/>
            <p:cNvSpPr>
              <a:spLocks/>
            </p:cNvSpPr>
            <p:nvPr/>
          </p:nvSpPr>
          <p:spPr bwMode="auto">
            <a:xfrm>
              <a:off x="5860941" y="4304136"/>
              <a:ext cx="950956" cy="1283425"/>
            </a:xfrm>
            <a:custGeom>
              <a:avLst/>
              <a:gdLst>
                <a:gd name="T0" fmla="*/ 887 w 887"/>
                <a:gd name="T1" fmla="*/ 1467 h 1467"/>
                <a:gd name="T2" fmla="*/ 0 w 887"/>
                <a:gd name="T3" fmla="*/ 1467 h 1467"/>
                <a:gd name="T4" fmla="*/ 0 w 887"/>
                <a:gd name="T5" fmla="*/ 0 h 1467"/>
              </a:gdLst>
              <a:ahLst/>
              <a:cxnLst>
                <a:cxn ang="0">
                  <a:pos x="T0" y="T1"/>
                </a:cxn>
                <a:cxn ang="0">
                  <a:pos x="T2" y="T3"/>
                </a:cxn>
                <a:cxn ang="0">
                  <a:pos x="T4" y="T5"/>
                </a:cxn>
              </a:cxnLst>
              <a:rect l="0" t="0" r="r" b="b"/>
              <a:pathLst>
                <a:path w="887" h="1467">
                  <a:moveTo>
                    <a:pt x="887" y="1467"/>
                  </a:moveTo>
                  <a:lnTo>
                    <a:pt x="0" y="1467"/>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0" name="Line 47"/>
            <p:cNvSpPr>
              <a:spLocks noChangeShapeType="1"/>
            </p:cNvSpPr>
            <p:nvPr/>
          </p:nvSpPr>
          <p:spPr bwMode="auto">
            <a:xfrm>
              <a:off x="6923522" y="4839188"/>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2" name="Line 49"/>
            <p:cNvSpPr>
              <a:spLocks noChangeShapeType="1"/>
            </p:cNvSpPr>
            <p:nvPr/>
          </p:nvSpPr>
          <p:spPr bwMode="auto">
            <a:xfrm>
              <a:off x="6923522" y="4587399"/>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3" name="Line 50"/>
            <p:cNvSpPr>
              <a:spLocks noChangeShapeType="1"/>
            </p:cNvSpPr>
            <p:nvPr/>
          </p:nvSpPr>
          <p:spPr bwMode="auto">
            <a:xfrm>
              <a:off x="6923522" y="5587562"/>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4" name="Line 51"/>
            <p:cNvSpPr>
              <a:spLocks noChangeShapeType="1"/>
            </p:cNvSpPr>
            <p:nvPr/>
          </p:nvSpPr>
          <p:spPr bwMode="auto">
            <a:xfrm>
              <a:off x="6923522" y="5087480"/>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5" name="Line 52"/>
            <p:cNvSpPr>
              <a:spLocks noChangeShapeType="1"/>
            </p:cNvSpPr>
            <p:nvPr/>
          </p:nvSpPr>
          <p:spPr bwMode="auto">
            <a:xfrm>
              <a:off x="6923522" y="5337520"/>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8" name="Line 65"/>
            <p:cNvSpPr>
              <a:spLocks noChangeShapeType="1"/>
            </p:cNvSpPr>
            <p:nvPr/>
          </p:nvSpPr>
          <p:spPr bwMode="auto">
            <a:xfrm>
              <a:off x="5802983" y="4587399"/>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9" name="Line 66"/>
            <p:cNvSpPr>
              <a:spLocks noChangeShapeType="1"/>
            </p:cNvSpPr>
            <p:nvPr/>
          </p:nvSpPr>
          <p:spPr bwMode="auto">
            <a:xfrm>
              <a:off x="5802983" y="4339107"/>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0" name="Line 67"/>
            <p:cNvSpPr>
              <a:spLocks noChangeShapeType="1"/>
            </p:cNvSpPr>
            <p:nvPr/>
          </p:nvSpPr>
          <p:spPr bwMode="auto">
            <a:xfrm>
              <a:off x="5802983" y="4839188"/>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1" name="Line 68"/>
            <p:cNvSpPr>
              <a:spLocks noChangeShapeType="1"/>
            </p:cNvSpPr>
            <p:nvPr/>
          </p:nvSpPr>
          <p:spPr bwMode="auto">
            <a:xfrm>
              <a:off x="5802983" y="5337520"/>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2" name="Line 69"/>
            <p:cNvSpPr>
              <a:spLocks noChangeShapeType="1"/>
            </p:cNvSpPr>
            <p:nvPr/>
          </p:nvSpPr>
          <p:spPr bwMode="auto">
            <a:xfrm>
              <a:off x="5802983" y="5087480"/>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3" name="Line 70"/>
            <p:cNvSpPr>
              <a:spLocks noChangeShapeType="1"/>
            </p:cNvSpPr>
            <p:nvPr/>
          </p:nvSpPr>
          <p:spPr bwMode="auto">
            <a:xfrm>
              <a:off x="5802983" y="5587562"/>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0" name="Line 97"/>
            <p:cNvSpPr>
              <a:spLocks noChangeShapeType="1"/>
            </p:cNvSpPr>
            <p:nvPr/>
          </p:nvSpPr>
          <p:spPr bwMode="auto">
            <a:xfrm flipV="1">
              <a:off x="6764672"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1" name="Line 98"/>
            <p:cNvSpPr>
              <a:spLocks noChangeShapeType="1"/>
            </p:cNvSpPr>
            <p:nvPr/>
          </p:nvSpPr>
          <p:spPr bwMode="auto">
            <a:xfrm flipV="1">
              <a:off x="7099546"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2" name="Line 99"/>
            <p:cNvSpPr>
              <a:spLocks noChangeShapeType="1"/>
            </p:cNvSpPr>
            <p:nvPr/>
          </p:nvSpPr>
          <p:spPr bwMode="auto">
            <a:xfrm flipV="1">
              <a:off x="6210843"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3" name="Line 100"/>
            <p:cNvSpPr>
              <a:spLocks noChangeShapeType="1"/>
            </p:cNvSpPr>
            <p:nvPr/>
          </p:nvSpPr>
          <p:spPr bwMode="auto">
            <a:xfrm flipV="1">
              <a:off x="5981152"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4" name="Line 101"/>
            <p:cNvSpPr>
              <a:spLocks noChangeShapeType="1"/>
            </p:cNvSpPr>
            <p:nvPr/>
          </p:nvSpPr>
          <p:spPr bwMode="auto">
            <a:xfrm flipV="1">
              <a:off x="6530689"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5" name="Line 102"/>
            <p:cNvSpPr>
              <a:spLocks noChangeShapeType="1"/>
            </p:cNvSpPr>
            <p:nvPr/>
          </p:nvSpPr>
          <p:spPr bwMode="auto">
            <a:xfrm flipV="1">
              <a:off x="7649082"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6" name="Line 103"/>
            <p:cNvSpPr>
              <a:spLocks noChangeShapeType="1"/>
            </p:cNvSpPr>
            <p:nvPr/>
          </p:nvSpPr>
          <p:spPr bwMode="auto">
            <a:xfrm flipV="1">
              <a:off x="7331382"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07" name="Line 104"/>
            <p:cNvSpPr>
              <a:spLocks noChangeShapeType="1"/>
            </p:cNvSpPr>
            <p:nvPr/>
          </p:nvSpPr>
          <p:spPr bwMode="auto">
            <a:xfrm flipV="1">
              <a:off x="7885211" y="5587562"/>
              <a:ext cx="0" cy="43714"/>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3" name="Line 140"/>
            <p:cNvSpPr>
              <a:spLocks noChangeShapeType="1"/>
            </p:cNvSpPr>
            <p:nvPr/>
          </p:nvSpPr>
          <p:spPr bwMode="auto">
            <a:xfrm>
              <a:off x="7653375" y="4888147"/>
              <a:ext cx="251156" cy="8393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4" name="Line 141"/>
            <p:cNvSpPr>
              <a:spLocks noChangeShapeType="1"/>
            </p:cNvSpPr>
            <p:nvPr/>
          </p:nvSpPr>
          <p:spPr bwMode="auto">
            <a:xfrm flipH="1" flipV="1">
              <a:off x="7653375" y="4842685"/>
              <a:ext cx="236129" cy="24479"/>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5" name="Line 142"/>
            <p:cNvSpPr>
              <a:spLocks noChangeShapeType="1"/>
            </p:cNvSpPr>
            <p:nvPr/>
          </p:nvSpPr>
          <p:spPr bwMode="auto">
            <a:xfrm flipH="1" flipV="1">
              <a:off x="6539275" y="5223866"/>
              <a:ext cx="236129" cy="243047"/>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6" name="Line 143"/>
            <p:cNvSpPr>
              <a:spLocks noChangeShapeType="1"/>
            </p:cNvSpPr>
            <p:nvPr/>
          </p:nvSpPr>
          <p:spPr bwMode="auto">
            <a:xfrm flipH="1" flipV="1">
              <a:off x="6532836" y="5171409"/>
              <a:ext cx="244716" cy="12065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7" name="Line 144"/>
            <p:cNvSpPr>
              <a:spLocks noChangeShapeType="1"/>
            </p:cNvSpPr>
            <p:nvPr/>
          </p:nvSpPr>
          <p:spPr bwMode="auto">
            <a:xfrm flipH="1" flipV="1">
              <a:off x="6532836" y="5054258"/>
              <a:ext cx="240422" cy="50708"/>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48" name="Line 145"/>
            <p:cNvSpPr>
              <a:spLocks noChangeShapeType="1"/>
            </p:cNvSpPr>
            <p:nvPr/>
          </p:nvSpPr>
          <p:spPr bwMode="auto">
            <a:xfrm flipH="1" flipV="1">
              <a:off x="7664108" y="4993059"/>
              <a:ext cx="236129" cy="139883"/>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8" name="Line 175"/>
            <p:cNvSpPr>
              <a:spLocks noChangeShapeType="1"/>
            </p:cNvSpPr>
            <p:nvPr/>
          </p:nvSpPr>
          <p:spPr bwMode="auto">
            <a:xfrm>
              <a:off x="7651229" y="4945849"/>
              <a:ext cx="253302" cy="3672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9" name="Line 176"/>
            <p:cNvSpPr>
              <a:spLocks noChangeShapeType="1"/>
            </p:cNvSpPr>
            <p:nvPr/>
          </p:nvSpPr>
          <p:spPr bwMode="auto">
            <a:xfrm>
              <a:off x="6670220" y="5246596"/>
              <a:ext cx="118066" cy="73438"/>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0" name="Line 177"/>
            <p:cNvSpPr>
              <a:spLocks noChangeShapeType="1"/>
            </p:cNvSpPr>
            <p:nvPr/>
          </p:nvSpPr>
          <p:spPr bwMode="auto">
            <a:xfrm flipH="1" flipV="1">
              <a:off x="6670220" y="5246596"/>
              <a:ext cx="111625" cy="122397"/>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1" name="Line 178"/>
            <p:cNvSpPr>
              <a:spLocks noChangeShapeType="1"/>
            </p:cNvSpPr>
            <p:nvPr/>
          </p:nvSpPr>
          <p:spPr bwMode="auto">
            <a:xfrm flipH="1" flipV="1">
              <a:off x="6530689" y="5396971"/>
              <a:ext cx="246863" cy="73438"/>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2" name="Line 179"/>
            <p:cNvSpPr>
              <a:spLocks noChangeShapeType="1"/>
            </p:cNvSpPr>
            <p:nvPr/>
          </p:nvSpPr>
          <p:spPr bwMode="auto">
            <a:xfrm>
              <a:off x="6530689" y="5159170"/>
              <a:ext cx="139532" cy="87427"/>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3" name="Line 180"/>
            <p:cNvSpPr>
              <a:spLocks noChangeShapeType="1"/>
            </p:cNvSpPr>
            <p:nvPr/>
          </p:nvSpPr>
          <p:spPr bwMode="auto">
            <a:xfrm flipH="1" flipV="1">
              <a:off x="6530689" y="5092725"/>
              <a:ext cx="139532" cy="153871"/>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4" name="Line 181"/>
            <p:cNvSpPr>
              <a:spLocks noChangeShapeType="1"/>
            </p:cNvSpPr>
            <p:nvPr/>
          </p:nvSpPr>
          <p:spPr bwMode="auto">
            <a:xfrm flipH="1" flipV="1">
              <a:off x="7649082" y="5028030"/>
              <a:ext cx="249009" cy="438883"/>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2" name="Freeform 210"/>
            <p:cNvSpPr>
              <a:spLocks/>
            </p:cNvSpPr>
            <p:nvPr/>
          </p:nvSpPr>
          <p:spPr bwMode="auto">
            <a:xfrm>
              <a:off x="7629762" y="4877656"/>
              <a:ext cx="268329" cy="83930"/>
            </a:xfrm>
            <a:custGeom>
              <a:avLst/>
              <a:gdLst>
                <a:gd name="T0" fmla="*/ 0 w 251"/>
                <a:gd name="T1" fmla="*/ 56 h 98"/>
                <a:gd name="T2" fmla="*/ 251 w 251"/>
                <a:gd name="T3" fmla="*/ 98 h 98"/>
                <a:gd name="T4" fmla="*/ 41 w 251"/>
                <a:gd name="T5" fmla="*/ 0 h 98"/>
              </a:gdLst>
              <a:ahLst/>
              <a:cxnLst>
                <a:cxn ang="0">
                  <a:pos x="T0" y="T1"/>
                </a:cxn>
                <a:cxn ang="0">
                  <a:pos x="T2" y="T3"/>
                </a:cxn>
                <a:cxn ang="0">
                  <a:pos x="T4" y="T5"/>
                </a:cxn>
              </a:cxnLst>
              <a:rect l="0" t="0" r="r" b="b"/>
              <a:pathLst>
                <a:path w="251" h="98">
                  <a:moveTo>
                    <a:pt x="0" y="56"/>
                  </a:moveTo>
                  <a:lnTo>
                    <a:pt x="251" y="98"/>
                  </a:lnTo>
                  <a:lnTo>
                    <a:pt x="41" y="0"/>
                  </a:lnTo>
                </a:path>
              </a:pathLst>
            </a:custGeom>
            <a:noFill/>
            <a:ln w="19050">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4" name="Freeform 212"/>
            <p:cNvSpPr>
              <a:spLocks/>
            </p:cNvSpPr>
            <p:nvPr/>
          </p:nvSpPr>
          <p:spPr bwMode="auto">
            <a:xfrm>
              <a:off x="6532836" y="5036772"/>
              <a:ext cx="244716" cy="180100"/>
            </a:xfrm>
            <a:custGeom>
              <a:avLst/>
              <a:gdLst>
                <a:gd name="T0" fmla="*/ 0 w 227"/>
                <a:gd name="T1" fmla="*/ 0 h 204"/>
                <a:gd name="T2" fmla="*/ 227 w 227"/>
                <a:gd name="T3" fmla="*/ 204 h 204"/>
                <a:gd name="T4" fmla="*/ 11 w 227"/>
                <a:gd name="T5" fmla="*/ 126 h 204"/>
              </a:gdLst>
              <a:ahLst/>
              <a:cxnLst>
                <a:cxn ang="0">
                  <a:pos x="T0" y="T1"/>
                </a:cxn>
                <a:cxn ang="0">
                  <a:pos x="T2" y="T3"/>
                </a:cxn>
                <a:cxn ang="0">
                  <a:pos x="T4" y="T5"/>
                </a:cxn>
              </a:cxnLst>
              <a:rect l="0" t="0" r="r" b="b"/>
              <a:pathLst>
                <a:path w="227" h="204">
                  <a:moveTo>
                    <a:pt x="0" y="0"/>
                  </a:moveTo>
                  <a:lnTo>
                    <a:pt x="227" y="204"/>
                  </a:lnTo>
                  <a:lnTo>
                    <a:pt x="11" y="126"/>
                  </a:lnTo>
                </a:path>
              </a:pathLst>
            </a:custGeom>
            <a:noFill/>
            <a:ln w="19050">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5" name="Line 213"/>
            <p:cNvSpPr>
              <a:spLocks noChangeShapeType="1"/>
            </p:cNvSpPr>
            <p:nvPr/>
          </p:nvSpPr>
          <p:spPr bwMode="auto">
            <a:xfrm flipH="1" flipV="1">
              <a:off x="6532836" y="5234358"/>
              <a:ext cx="249009" cy="230807"/>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6" name="Line 214"/>
            <p:cNvSpPr>
              <a:spLocks noChangeShapeType="1"/>
            </p:cNvSpPr>
            <p:nvPr/>
          </p:nvSpPr>
          <p:spPr bwMode="auto">
            <a:xfrm>
              <a:off x="7657669" y="4942351"/>
              <a:ext cx="249009" cy="529807"/>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6" name="Line 234"/>
            <p:cNvSpPr>
              <a:spLocks noChangeShapeType="1"/>
            </p:cNvSpPr>
            <p:nvPr/>
          </p:nvSpPr>
          <p:spPr bwMode="auto">
            <a:xfrm flipH="1">
              <a:off x="5976859" y="5073492"/>
              <a:ext cx="233984" cy="19235"/>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7" name="Line 235"/>
            <p:cNvSpPr>
              <a:spLocks noChangeShapeType="1"/>
            </p:cNvSpPr>
            <p:nvPr/>
          </p:nvSpPr>
          <p:spPr bwMode="auto">
            <a:xfrm flipH="1">
              <a:off x="5972566" y="5185398"/>
              <a:ext cx="242570" cy="73438"/>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8" name="Line 236"/>
            <p:cNvSpPr>
              <a:spLocks noChangeShapeType="1"/>
            </p:cNvSpPr>
            <p:nvPr/>
          </p:nvSpPr>
          <p:spPr bwMode="auto">
            <a:xfrm flipH="1">
              <a:off x="7097398" y="4868913"/>
              <a:ext cx="233984" cy="59450"/>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9" name="Line 237"/>
            <p:cNvSpPr>
              <a:spLocks noChangeShapeType="1"/>
            </p:cNvSpPr>
            <p:nvPr/>
          </p:nvSpPr>
          <p:spPr bwMode="auto">
            <a:xfrm flipH="1">
              <a:off x="7097398" y="4926615"/>
              <a:ext cx="236129" cy="22732"/>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2" name="Line 240"/>
            <p:cNvSpPr>
              <a:spLocks noChangeShapeType="1"/>
            </p:cNvSpPr>
            <p:nvPr/>
          </p:nvSpPr>
          <p:spPr bwMode="auto">
            <a:xfrm flipH="1">
              <a:off x="6981481" y="5458170"/>
              <a:ext cx="903730"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6" name="Line 244"/>
            <p:cNvSpPr>
              <a:spLocks noChangeShapeType="1"/>
            </p:cNvSpPr>
            <p:nvPr/>
          </p:nvSpPr>
          <p:spPr bwMode="auto">
            <a:xfrm flipH="1">
              <a:off x="5860941" y="5458170"/>
              <a:ext cx="903730"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65" name="ZoneTexte 264"/>
            <p:cNvSpPr txBox="1"/>
            <p:nvPr/>
          </p:nvSpPr>
          <p:spPr>
            <a:xfrm>
              <a:off x="5600261" y="5477355"/>
              <a:ext cx="255198" cy="200560"/>
            </a:xfrm>
            <a:prstGeom prst="rect">
              <a:avLst/>
            </a:prstGeom>
            <a:noFill/>
          </p:spPr>
          <p:txBody>
            <a:bodyPr wrap="none" rtlCol="0">
              <a:spAutoFit/>
            </a:bodyPr>
            <a:lstStyle/>
            <a:p>
              <a:pPr algn="r"/>
              <a:r>
                <a:rPr lang="fr-FR" sz="1000" dirty="0">
                  <a:solidFill>
                    <a:srgbClr val="000066"/>
                  </a:solidFill>
                </a:rPr>
                <a:t>0</a:t>
              </a:r>
            </a:p>
          </p:txBody>
        </p:sp>
        <p:sp>
          <p:nvSpPr>
            <p:cNvPr id="266" name="ZoneTexte 265"/>
            <p:cNvSpPr txBox="1"/>
            <p:nvPr/>
          </p:nvSpPr>
          <p:spPr>
            <a:xfrm>
              <a:off x="5600261" y="5226944"/>
              <a:ext cx="255198" cy="200560"/>
            </a:xfrm>
            <a:prstGeom prst="rect">
              <a:avLst/>
            </a:prstGeom>
            <a:noFill/>
          </p:spPr>
          <p:txBody>
            <a:bodyPr wrap="none" rtlCol="0">
              <a:spAutoFit/>
            </a:bodyPr>
            <a:lstStyle/>
            <a:p>
              <a:pPr algn="r"/>
              <a:r>
                <a:rPr lang="fr-FR" sz="1000" dirty="0">
                  <a:solidFill>
                    <a:srgbClr val="000066"/>
                  </a:solidFill>
                </a:rPr>
                <a:t>1</a:t>
              </a:r>
            </a:p>
          </p:txBody>
        </p:sp>
        <p:sp>
          <p:nvSpPr>
            <p:cNvPr id="267" name="ZoneTexte 266"/>
            <p:cNvSpPr txBox="1"/>
            <p:nvPr/>
          </p:nvSpPr>
          <p:spPr>
            <a:xfrm>
              <a:off x="5600261" y="4976531"/>
              <a:ext cx="255198" cy="200560"/>
            </a:xfrm>
            <a:prstGeom prst="rect">
              <a:avLst/>
            </a:prstGeom>
            <a:noFill/>
          </p:spPr>
          <p:txBody>
            <a:bodyPr wrap="none" rtlCol="0">
              <a:spAutoFit/>
            </a:bodyPr>
            <a:lstStyle/>
            <a:p>
              <a:pPr algn="r"/>
              <a:r>
                <a:rPr lang="fr-FR" sz="1000" dirty="0">
                  <a:solidFill>
                    <a:srgbClr val="000066"/>
                  </a:solidFill>
                </a:rPr>
                <a:t>2</a:t>
              </a:r>
            </a:p>
          </p:txBody>
        </p:sp>
        <p:sp>
          <p:nvSpPr>
            <p:cNvPr id="268" name="ZoneTexte 267"/>
            <p:cNvSpPr txBox="1"/>
            <p:nvPr/>
          </p:nvSpPr>
          <p:spPr>
            <a:xfrm>
              <a:off x="5600261" y="4726119"/>
              <a:ext cx="255198" cy="200560"/>
            </a:xfrm>
            <a:prstGeom prst="rect">
              <a:avLst/>
            </a:prstGeom>
            <a:noFill/>
          </p:spPr>
          <p:txBody>
            <a:bodyPr wrap="none" rtlCol="0">
              <a:spAutoFit/>
            </a:bodyPr>
            <a:lstStyle/>
            <a:p>
              <a:pPr algn="r"/>
              <a:r>
                <a:rPr lang="fr-FR" sz="1000" dirty="0">
                  <a:solidFill>
                    <a:srgbClr val="000066"/>
                  </a:solidFill>
                </a:rPr>
                <a:t>3</a:t>
              </a:r>
            </a:p>
          </p:txBody>
        </p:sp>
        <p:sp>
          <p:nvSpPr>
            <p:cNvPr id="269" name="ZoneTexte 268"/>
            <p:cNvSpPr txBox="1"/>
            <p:nvPr/>
          </p:nvSpPr>
          <p:spPr>
            <a:xfrm>
              <a:off x="5600261" y="4475705"/>
              <a:ext cx="255198" cy="200560"/>
            </a:xfrm>
            <a:prstGeom prst="rect">
              <a:avLst/>
            </a:prstGeom>
            <a:noFill/>
          </p:spPr>
          <p:txBody>
            <a:bodyPr wrap="none" rtlCol="0">
              <a:spAutoFit/>
            </a:bodyPr>
            <a:lstStyle/>
            <a:p>
              <a:pPr algn="r"/>
              <a:r>
                <a:rPr lang="fr-FR" sz="1000" dirty="0">
                  <a:solidFill>
                    <a:srgbClr val="000066"/>
                  </a:solidFill>
                </a:rPr>
                <a:t>4</a:t>
              </a:r>
            </a:p>
          </p:txBody>
        </p:sp>
        <p:sp>
          <p:nvSpPr>
            <p:cNvPr id="270" name="ZoneTexte 269"/>
            <p:cNvSpPr txBox="1"/>
            <p:nvPr/>
          </p:nvSpPr>
          <p:spPr>
            <a:xfrm>
              <a:off x="5600261" y="4225293"/>
              <a:ext cx="255198" cy="200560"/>
            </a:xfrm>
            <a:prstGeom prst="rect">
              <a:avLst/>
            </a:prstGeom>
            <a:noFill/>
          </p:spPr>
          <p:txBody>
            <a:bodyPr wrap="none" rtlCol="0">
              <a:spAutoFit/>
            </a:bodyPr>
            <a:lstStyle/>
            <a:p>
              <a:pPr algn="r"/>
              <a:r>
                <a:rPr lang="fr-FR" sz="1000" dirty="0">
                  <a:solidFill>
                    <a:srgbClr val="000066"/>
                  </a:solidFill>
                </a:rPr>
                <a:t>5</a:t>
              </a:r>
            </a:p>
          </p:txBody>
        </p:sp>
        <p:sp>
          <p:nvSpPr>
            <p:cNvPr id="295" name="ZoneTexte 294"/>
            <p:cNvSpPr txBox="1"/>
            <p:nvPr/>
          </p:nvSpPr>
          <p:spPr>
            <a:xfrm>
              <a:off x="5837753" y="5631275"/>
              <a:ext cx="269627" cy="200560"/>
            </a:xfrm>
            <a:prstGeom prst="rect">
              <a:avLst/>
            </a:prstGeom>
            <a:noFill/>
          </p:spPr>
          <p:txBody>
            <a:bodyPr wrap="none" rtlCol="0">
              <a:spAutoFit/>
            </a:bodyPr>
            <a:lstStyle/>
            <a:p>
              <a:pPr algn="ctr"/>
              <a:r>
                <a:rPr lang="fr-FR" sz="1000" dirty="0">
                  <a:solidFill>
                    <a:srgbClr val="000066"/>
                  </a:solidFill>
                </a:rPr>
                <a:t>A</a:t>
              </a:r>
            </a:p>
          </p:txBody>
        </p:sp>
        <p:sp>
          <p:nvSpPr>
            <p:cNvPr id="296" name="ZoneTexte 295"/>
            <p:cNvSpPr txBox="1"/>
            <p:nvPr/>
          </p:nvSpPr>
          <p:spPr>
            <a:xfrm>
              <a:off x="6081416" y="5631275"/>
              <a:ext cx="269627" cy="200560"/>
            </a:xfrm>
            <a:prstGeom prst="rect">
              <a:avLst/>
            </a:prstGeom>
            <a:noFill/>
          </p:spPr>
          <p:txBody>
            <a:bodyPr wrap="none" rtlCol="0">
              <a:spAutoFit/>
            </a:bodyPr>
            <a:lstStyle/>
            <a:p>
              <a:pPr algn="ctr"/>
              <a:r>
                <a:rPr lang="fr-FR" sz="1000" dirty="0">
                  <a:solidFill>
                    <a:srgbClr val="000066"/>
                  </a:solidFill>
                </a:rPr>
                <a:t>B</a:t>
              </a:r>
            </a:p>
          </p:txBody>
        </p:sp>
        <p:sp>
          <p:nvSpPr>
            <p:cNvPr id="297" name="ZoneTexte 296"/>
            <p:cNvSpPr txBox="1"/>
            <p:nvPr/>
          </p:nvSpPr>
          <p:spPr>
            <a:xfrm>
              <a:off x="6402411" y="5631275"/>
              <a:ext cx="269627" cy="200560"/>
            </a:xfrm>
            <a:prstGeom prst="rect">
              <a:avLst/>
            </a:prstGeom>
            <a:noFill/>
          </p:spPr>
          <p:txBody>
            <a:bodyPr wrap="none" rtlCol="0">
              <a:spAutoFit/>
            </a:bodyPr>
            <a:lstStyle/>
            <a:p>
              <a:pPr algn="ctr"/>
              <a:r>
                <a:rPr lang="fr-FR" sz="1000" dirty="0">
                  <a:solidFill>
                    <a:srgbClr val="000066"/>
                  </a:solidFill>
                </a:rPr>
                <a:t>A</a:t>
              </a:r>
            </a:p>
          </p:txBody>
        </p:sp>
        <p:sp>
          <p:nvSpPr>
            <p:cNvPr id="298" name="ZoneTexte 297"/>
            <p:cNvSpPr txBox="1"/>
            <p:nvPr/>
          </p:nvSpPr>
          <p:spPr>
            <a:xfrm>
              <a:off x="6633511" y="5631275"/>
              <a:ext cx="269627" cy="200560"/>
            </a:xfrm>
            <a:prstGeom prst="rect">
              <a:avLst/>
            </a:prstGeom>
            <a:noFill/>
          </p:spPr>
          <p:txBody>
            <a:bodyPr wrap="none" rtlCol="0">
              <a:spAutoFit/>
            </a:bodyPr>
            <a:lstStyle/>
            <a:p>
              <a:pPr algn="ctr"/>
              <a:r>
                <a:rPr lang="fr-FR" sz="1000" dirty="0">
                  <a:solidFill>
                    <a:srgbClr val="000066"/>
                  </a:solidFill>
                </a:rPr>
                <a:t>B</a:t>
              </a:r>
            </a:p>
          </p:txBody>
        </p:sp>
        <p:sp>
          <p:nvSpPr>
            <p:cNvPr id="299" name="ZoneTexte 298"/>
            <p:cNvSpPr txBox="1"/>
            <p:nvPr/>
          </p:nvSpPr>
          <p:spPr>
            <a:xfrm>
              <a:off x="6952617" y="5631275"/>
              <a:ext cx="269627" cy="200560"/>
            </a:xfrm>
            <a:prstGeom prst="rect">
              <a:avLst/>
            </a:prstGeom>
            <a:noFill/>
          </p:spPr>
          <p:txBody>
            <a:bodyPr wrap="none" rtlCol="0">
              <a:spAutoFit/>
            </a:bodyPr>
            <a:lstStyle/>
            <a:p>
              <a:pPr algn="ctr"/>
              <a:r>
                <a:rPr lang="fr-FR" sz="1000" dirty="0">
                  <a:solidFill>
                    <a:srgbClr val="000066"/>
                  </a:solidFill>
                </a:rPr>
                <a:t>A</a:t>
              </a:r>
            </a:p>
          </p:txBody>
        </p:sp>
        <p:sp>
          <p:nvSpPr>
            <p:cNvPr id="300" name="ZoneTexte 299"/>
            <p:cNvSpPr txBox="1"/>
            <p:nvPr/>
          </p:nvSpPr>
          <p:spPr>
            <a:xfrm>
              <a:off x="7196280" y="5631275"/>
              <a:ext cx="269627" cy="200560"/>
            </a:xfrm>
            <a:prstGeom prst="rect">
              <a:avLst/>
            </a:prstGeom>
            <a:noFill/>
          </p:spPr>
          <p:txBody>
            <a:bodyPr wrap="none" rtlCol="0">
              <a:spAutoFit/>
            </a:bodyPr>
            <a:lstStyle/>
            <a:p>
              <a:pPr algn="ctr"/>
              <a:r>
                <a:rPr lang="fr-FR" sz="1000" dirty="0">
                  <a:solidFill>
                    <a:srgbClr val="000066"/>
                  </a:solidFill>
                </a:rPr>
                <a:t>B</a:t>
              </a:r>
            </a:p>
          </p:txBody>
        </p:sp>
        <p:sp>
          <p:nvSpPr>
            <p:cNvPr id="301" name="ZoneTexte 300"/>
            <p:cNvSpPr txBox="1"/>
            <p:nvPr/>
          </p:nvSpPr>
          <p:spPr>
            <a:xfrm>
              <a:off x="7517276" y="5631275"/>
              <a:ext cx="269627" cy="200560"/>
            </a:xfrm>
            <a:prstGeom prst="rect">
              <a:avLst/>
            </a:prstGeom>
            <a:noFill/>
          </p:spPr>
          <p:txBody>
            <a:bodyPr wrap="none" rtlCol="0">
              <a:spAutoFit/>
            </a:bodyPr>
            <a:lstStyle/>
            <a:p>
              <a:pPr algn="ctr"/>
              <a:r>
                <a:rPr lang="fr-FR" sz="1000" dirty="0">
                  <a:solidFill>
                    <a:srgbClr val="000066"/>
                  </a:solidFill>
                </a:rPr>
                <a:t>A</a:t>
              </a:r>
            </a:p>
          </p:txBody>
        </p:sp>
        <p:sp>
          <p:nvSpPr>
            <p:cNvPr id="302" name="ZoneTexte 301"/>
            <p:cNvSpPr txBox="1"/>
            <p:nvPr/>
          </p:nvSpPr>
          <p:spPr>
            <a:xfrm>
              <a:off x="7748375" y="5631275"/>
              <a:ext cx="269627" cy="200560"/>
            </a:xfrm>
            <a:prstGeom prst="rect">
              <a:avLst/>
            </a:prstGeom>
            <a:noFill/>
          </p:spPr>
          <p:txBody>
            <a:bodyPr wrap="none" rtlCol="0">
              <a:spAutoFit/>
            </a:bodyPr>
            <a:lstStyle/>
            <a:p>
              <a:pPr algn="ctr"/>
              <a:r>
                <a:rPr lang="fr-FR" sz="1000" dirty="0">
                  <a:solidFill>
                    <a:srgbClr val="000066"/>
                  </a:solidFill>
                </a:rPr>
                <a:t>B</a:t>
              </a:r>
            </a:p>
          </p:txBody>
        </p:sp>
        <p:sp>
          <p:nvSpPr>
            <p:cNvPr id="317" name="ZoneTexte 316"/>
            <p:cNvSpPr txBox="1"/>
            <p:nvPr/>
          </p:nvSpPr>
          <p:spPr>
            <a:xfrm>
              <a:off x="7035100" y="4297328"/>
              <a:ext cx="833754"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Mémoires</a:t>
              </a:r>
            </a:p>
          </p:txBody>
        </p:sp>
        <p:sp>
          <p:nvSpPr>
            <p:cNvPr id="325" name="ZoneTexte 324"/>
            <p:cNvSpPr txBox="1"/>
            <p:nvPr/>
          </p:nvSpPr>
          <p:spPr>
            <a:xfrm>
              <a:off x="6201508" y="4538965"/>
              <a:ext cx="718466" cy="200560"/>
            </a:xfrm>
            <a:prstGeom prst="rect">
              <a:avLst/>
            </a:prstGeom>
            <a:noFill/>
          </p:spPr>
          <p:txBody>
            <a:bodyPr wrap="none" rtlCol="0">
              <a:spAutoFit/>
            </a:bodyPr>
            <a:lstStyle/>
            <a:p>
              <a:pPr algn="ctr"/>
              <a:r>
                <a:rPr lang="fr-FR" sz="1000" dirty="0">
                  <a:solidFill>
                    <a:srgbClr val="000066"/>
                  </a:solidFill>
                </a:rPr>
                <a:t>p = 0,004</a:t>
              </a:r>
            </a:p>
          </p:txBody>
        </p:sp>
        <p:sp>
          <p:nvSpPr>
            <p:cNvPr id="326" name="ZoneTexte 325"/>
            <p:cNvSpPr txBox="1"/>
            <p:nvPr/>
          </p:nvSpPr>
          <p:spPr>
            <a:xfrm>
              <a:off x="7317749" y="4538965"/>
              <a:ext cx="718466" cy="200560"/>
            </a:xfrm>
            <a:prstGeom prst="rect">
              <a:avLst/>
            </a:prstGeom>
            <a:noFill/>
          </p:spPr>
          <p:txBody>
            <a:bodyPr wrap="none" rtlCol="0">
              <a:spAutoFit/>
            </a:bodyPr>
            <a:lstStyle/>
            <a:p>
              <a:pPr algn="ctr"/>
              <a:r>
                <a:rPr lang="fr-FR" sz="1000" dirty="0">
                  <a:solidFill>
                    <a:srgbClr val="000066"/>
                  </a:solidFill>
                </a:rPr>
                <a:t>p = 0,004</a:t>
              </a:r>
            </a:p>
          </p:txBody>
        </p:sp>
        <p:sp>
          <p:nvSpPr>
            <p:cNvPr id="335" name="ZoneTexte 334"/>
            <p:cNvSpPr txBox="1"/>
            <p:nvPr/>
          </p:nvSpPr>
          <p:spPr>
            <a:xfrm>
              <a:off x="6096049" y="4297329"/>
              <a:ext cx="608052"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Naïves</a:t>
              </a:r>
            </a:p>
          </p:txBody>
        </p:sp>
        <p:sp>
          <p:nvSpPr>
            <p:cNvPr id="336" name="ZoneTexte 335"/>
            <p:cNvSpPr txBox="1"/>
            <p:nvPr/>
          </p:nvSpPr>
          <p:spPr>
            <a:xfrm>
              <a:off x="8140375" y="4579257"/>
              <a:ext cx="659981" cy="228763"/>
            </a:xfrm>
            <a:prstGeom prst="rect">
              <a:avLst/>
            </a:prstGeom>
            <a:noFill/>
          </p:spPr>
          <p:txBody>
            <a:bodyPr wrap="none" rtlCol="0">
              <a:spAutoFit/>
            </a:bodyPr>
            <a:lstStyle/>
            <a:p>
              <a:pPr algn="ctr">
                <a:lnSpc>
                  <a:spcPct val="85000"/>
                </a:lnSpc>
              </a:pPr>
              <a:r>
                <a:rPr lang="fr-FR" sz="1400" b="1" dirty="0">
                  <a:solidFill>
                    <a:srgbClr val="000066"/>
                  </a:solidFill>
                </a:rPr>
                <a:t>GALT</a:t>
              </a:r>
            </a:p>
          </p:txBody>
        </p:sp>
        <p:sp>
          <p:nvSpPr>
            <p:cNvPr id="2" name="Ellipse 1"/>
            <p:cNvSpPr/>
            <p:nvPr/>
          </p:nvSpPr>
          <p:spPr bwMode="auto">
            <a:xfrm>
              <a:off x="3610335" y="5447301"/>
              <a:ext cx="36000" cy="29324"/>
            </a:xfrm>
            <a:prstGeom prst="ellipse">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7" name="Ellipse 336"/>
            <p:cNvSpPr/>
            <p:nvPr/>
          </p:nvSpPr>
          <p:spPr bwMode="auto">
            <a:xfrm>
              <a:off x="3377213" y="4897292"/>
              <a:ext cx="36000" cy="29324"/>
            </a:xfrm>
            <a:prstGeom prst="ellipse">
              <a:avLst/>
            </a:prstGeom>
            <a:solidFill>
              <a:srgbClr val="0070C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8" name="Ellipse 337"/>
            <p:cNvSpPr/>
            <p:nvPr/>
          </p:nvSpPr>
          <p:spPr bwMode="auto">
            <a:xfrm>
              <a:off x="3377901" y="5007217"/>
              <a:ext cx="36000" cy="29324"/>
            </a:xfrm>
            <a:prstGeom prst="ellipse">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39" name="Ellipse 338"/>
            <p:cNvSpPr/>
            <p:nvPr/>
          </p:nvSpPr>
          <p:spPr bwMode="auto">
            <a:xfrm>
              <a:off x="3617272" y="5286847"/>
              <a:ext cx="36000" cy="29324"/>
            </a:xfrm>
            <a:prstGeom prst="ellipse">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grpSp>
        <p:nvGrpSpPr>
          <p:cNvPr id="3" name="Groupe 2"/>
          <p:cNvGrpSpPr/>
          <p:nvPr/>
        </p:nvGrpSpPr>
        <p:grpSpPr>
          <a:xfrm>
            <a:off x="1128241" y="2560614"/>
            <a:ext cx="5853241" cy="1857842"/>
            <a:chOff x="1128241" y="2560614"/>
            <a:chExt cx="5853241" cy="1857842"/>
          </a:xfrm>
        </p:grpSpPr>
        <p:sp>
          <p:nvSpPr>
            <p:cNvPr id="11" name="Freeform 8"/>
            <p:cNvSpPr>
              <a:spLocks/>
            </p:cNvSpPr>
            <p:nvPr/>
          </p:nvSpPr>
          <p:spPr bwMode="auto">
            <a:xfrm>
              <a:off x="5526347" y="2709011"/>
              <a:ext cx="956626" cy="1293135"/>
            </a:xfrm>
            <a:custGeom>
              <a:avLst/>
              <a:gdLst>
                <a:gd name="T0" fmla="*/ 889 w 889"/>
                <a:gd name="T1" fmla="*/ 1468 h 1468"/>
                <a:gd name="T2" fmla="*/ 0 w 889"/>
                <a:gd name="T3" fmla="*/ 1468 h 1468"/>
                <a:gd name="T4" fmla="*/ 0 w 889"/>
                <a:gd name="T5" fmla="*/ 0 h 1468"/>
              </a:gdLst>
              <a:ahLst/>
              <a:cxnLst>
                <a:cxn ang="0">
                  <a:pos x="T0" y="T1"/>
                </a:cxn>
                <a:cxn ang="0">
                  <a:pos x="T2" y="T3"/>
                </a:cxn>
                <a:cxn ang="0">
                  <a:pos x="T4" y="T5"/>
                </a:cxn>
              </a:cxnLst>
              <a:rect l="0" t="0" r="r" b="b"/>
              <a:pathLst>
                <a:path w="889" h="1468">
                  <a:moveTo>
                    <a:pt x="889" y="1468"/>
                  </a:moveTo>
                  <a:lnTo>
                    <a:pt x="0" y="146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 name="Freeform 9"/>
            <p:cNvSpPr>
              <a:spLocks/>
            </p:cNvSpPr>
            <p:nvPr/>
          </p:nvSpPr>
          <p:spPr bwMode="auto">
            <a:xfrm>
              <a:off x="4414593" y="2709011"/>
              <a:ext cx="956626" cy="1293135"/>
            </a:xfrm>
            <a:custGeom>
              <a:avLst/>
              <a:gdLst>
                <a:gd name="T0" fmla="*/ 889 w 889"/>
                <a:gd name="T1" fmla="*/ 1468 h 1468"/>
                <a:gd name="T2" fmla="*/ 0 w 889"/>
                <a:gd name="T3" fmla="*/ 1468 h 1468"/>
                <a:gd name="T4" fmla="*/ 0 w 889"/>
                <a:gd name="T5" fmla="*/ 0 h 1468"/>
              </a:gdLst>
              <a:ahLst/>
              <a:cxnLst>
                <a:cxn ang="0">
                  <a:pos x="T0" y="T1"/>
                </a:cxn>
                <a:cxn ang="0">
                  <a:pos x="T2" y="T3"/>
                </a:cxn>
                <a:cxn ang="0">
                  <a:pos x="T4" y="T5"/>
                </a:cxn>
              </a:cxnLst>
              <a:rect l="0" t="0" r="r" b="b"/>
              <a:pathLst>
                <a:path w="889" h="1468">
                  <a:moveTo>
                    <a:pt x="889" y="1468"/>
                  </a:moveTo>
                  <a:lnTo>
                    <a:pt x="0" y="146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 name="Freeform 10"/>
            <p:cNvSpPr>
              <a:spLocks/>
            </p:cNvSpPr>
            <p:nvPr/>
          </p:nvSpPr>
          <p:spPr bwMode="auto">
            <a:xfrm>
              <a:off x="3309301" y="2709011"/>
              <a:ext cx="954472" cy="1293135"/>
            </a:xfrm>
            <a:custGeom>
              <a:avLst/>
              <a:gdLst>
                <a:gd name="T0" fmla="*/ 887 w 887"/>
                <a:gd name="T1" fmla="*/ 1468 h 1468"/>
                <a:gd name="T2" fmla="*/ 0 w 887"/>
                <a:gd name="T3" fmla="*/ 1468 h 1468"/>
                <a:gd name="T4" fmla="*/ 0 w 887"/>
                <a:gd name="T5" fmla="*/ 0 h 1468"/>
              </a:gdLst>
              <a:ahLst/>
              <a:cxnLst>
                <a:cxn ang="0">
                  <a:pos x="T0" y="T1"/>
                </a:cxn>
                <a:cxn ang="0">
                  <a:pos x="T2" y="T3"/>
                </a:cxn>
                <a:cxn ang="0">
                  <a:pos x="T4" y="T5"/>
                </a:cxn>
              </a:cxnLst>
              <a:rect l="0" t="0" r="r" b="b"/>
              <a:pathLst>
                <a:path w="887" h="1468">
                  <a:moveTo>
                    <a:pt x="887" y="1468"/>
                  </a:moveTo>
                  <a:lnTo>
                    <a:pt x="0" y="146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 name="Freeform 14"/>
            <p:cNvSpPr>
              <a:spLocks/>
            </p:cNvSpPr>
            <p:nvPr/>
          </p:nvSpPr>
          <p:spPr bwMode="auto">
            <a:xfrm>
              <a:off x="2206164" y="2709011"/>
              <a:ext cx="956626" cy="1293135"/>
            </a:xfrm>
            <a:custGeom>
              <a:avLst/>
              <a:gdLst>
                <a:gd name="T0" fmla="*/ 888 w 888"/>
                <a:gd name="T1" fmla="*/ 1468 h 1468"/>
                <a:gd name="T2" fmla="*/ 0 w 888"/>
                <a:gd name="T3" fmla="*/ 1468 h 1468"/>
                <a:gd name="T4" fmla="*/ 0 w 888"/>
                <a:gd name="T5" fmla="*/ 0 h 1468"/>
              </a:gdLst>
              <a:ahLst/>
              <a:cxnLst>
                <a:cxn ang="0">
                  <a:pos x="T0" y="T1"/>
                </a:cxn>
                <a:cxn ang="0">
                  <a:pos x="T2" y="T3"/>
                </a:cxn>
                <a:cxn ang="0">
                  <a:pos x="T4" y="T5"/>
                </a:cxn>
              </a:cxnLst>
              <a:rect l="0" t="0" r="r" b="b"/>
              <a:pathLst>
                <a:path w="888" h="1468">
                  <a:moveTo>
                    <a:pt x="888" y="1468"/>
                  </a:moveTo>
                  <a:lnTo>
                    <a:pt x="0" y="1468"/>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 name="Line 17"/>
            <p:cNvSpPr>
              <a:spLocks noChangeShapeType="1"/>
            </p:cNvSpPr>
            <p:nvPr/>
          </p:nvSpPr>
          <p:spPr bwMode="auto">
            <a:xfrm>
              <a:off x="5470329" y="27442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 name="Line 18"/>
            <p:cNvSpPr>
              <a:spLocks noChangeShapeType="1"/>
            </p:cNvSpPr>
            <p:nvPr/>
          </p:nvSpPr>
          <p:spPr bwMode="auto">
            <a:xfrm>
              <a:off x="5470329" y="2996178"/>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 name="Line 19"/>
            <p:cNvSpPr>
              <a:spLocks noChangeShapeType="1"/>
            </p:cNvSpPr>
            <p:nvPr/>
          </p:nvSpPr>
          <p:spPr bwMode="auto">
            <a:xfrm>
              <a:off x="5470329" y="3248111"/>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 name="Line 20"/>
            <p:cNvSpPr>
              <a:spLocks noChangeShapeType="1"/>
            </p:cNvSpPr>
            <p:nvPr/>
          </p:nvSpPr>
          <p:spPr bwMode="auto">
            <a:xfrm>
              <a:off x="5470329" y="3498282"/>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 name="Line 21"/>
            <p:cNvSpPr>
              <a:spLocks noChangeShapeType="1"/>
            </p:cNvSpPr>
            <p:nvPr/>
          </p:nvSpPr>
          <p:spPr bwMode="auto">
            <a:xfrm>
              <a:off x="5470329" y="3750214"/>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5" name="Line 22"/>
            <p:cNvSpPr>
              <a:spLocks noChangeShapeType="1"/>
            </p:cNvSpPr>
            <p:nvPr/>
          </p:nvSpPr>
          <p:spPr bwMode="auto">
            <a:xfrm>
              <a:off x="5470329" y="40021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6" name="Line 23"/>
            <p:cNvSpPr>
              <a:spLocks noChangeShapeType="1"/>
            </p:cNvSpPr>
            <p:nvPr/>
          </p:nvSpPr>
          <p:spPr bwMode="auto">
            <a:xfrm>
              <a:off x="4358574" y="27442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7" name="Line 24"/>
            <p:cNvSpPr>
              <a:spLocks noChangeShapeType="1"/>
            </p:cNvSpPr>
            <p:nvPr/>
          </p:nvSpPr>
          <p:spPr bwMode="auto">
            <a:xfrm>
              <a:off x="4358574" y="2996178"/>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8" name="Line 25"/>
            <p:cNvSpPr>
              <a:spLocks noChangeShapeType="1"/>
            </p:cNvSpPr>
            <p:nvPr/>
          </p:nvSpPr>
          <p:spPr bwMode="auto">
            <a:xfrm>
              <a:off x="4358574" y="3498282"/>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9" name="Line 26"/>
            <p:cNvSpPr>
              <a:spLocks noChangeShapeType="1"/>
            </p:cNvSpPr>
            <p:nvPr/>
          </p:nvSpPr>
          <p:spPr bwMode="auto">
            <a:xfrm>
              <a:off x="4358574" y="3248111"/>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0" name="Line 27"/>
            <p:cNvSpPr>
              <a:spLocks noChangeShapeType="1"/>
            </p:cNvSpPr>
            <p:nvPr/>
          </p:nvSpPr>
          <p:spPr bwMode="auto">
            <a:xfrm>
              <a:off x="4358574" y="3750214"/>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1" name="Line 28"/>
            <p:cNvSpPr>
              <a:spLocks noChangeShapeType="1"/>
            </p:cNvSpPr>
            <p:nvPr/>
          </p:nvSpPr>
          <p:spPr bwMode="auto">
            <a:xfrm>
              <a:off x="3251129" y="2996178"/>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2" name="Line 29"/>
            <p:cNvSpPr>
              <a:spLocks noChangeShapeType="1"/>
            </p:cNvSpPr>
            <p:nvPr/>
          </p:nvSpPr>
          <p:spPr bwMode="auto">
            <a:xfrm>
              <a:off x="3251129" y="2744247"/>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3" name="Line 30"/>
            <p:cNvSpPr>
              <a:spLocks noChangeShapeType="1"/>
            </p:cNvSpPr>
            <p:nvPr/>
          </p:nvSpPr>
          <p:spPr bwMode="auto">
            <a:xfrm>
              <a:off x="3251129" y="3750214"/>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4" name="Line 31"/>
            <p:cNvSpPr>
              <a:spLocks noChangeShapeType="1"/>
            </p:cNvSpPr>
            <p:nvPr/>
          </p:nvSpPr>
          <p:spPr bwMode="auto">
            <a:xfrm>
              <a:off x="3251129" y="3248111"/>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5" name="Line 32"/>
            <p:cNvSpPr>
              <a:spLocks noChangeShapeType="1"/>
            </p:cNvSpPr>
            <p:nvPr/>
          </p:nvSpPr>
          <p:spPr bwMode="auto">
            <a:xfrm>
              <a:off x="3251129" y="3498282"/>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7" name="Line 34"/>
            <p:cNvSpPr>
              <a:spLocks noChangeShapeType="1"/>
            </p:cNvSpPr>
            <p:nvPr/>
          </p:nvSpPr>
          <p:spPr bwMode="auto">
            <a:xfrm>
              <a:off x="3251129" y="4002147"/>
              <a:ext cx="58174"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1" name="Line 38"/>
            <p:cNvSpPr>
              <a:spLocks noChangeShapeType="1"/>
            </p:cNvSpPr>
            <p:nvPr/>
          </p:nvSpPr>
          <p:spPr bwMode="auto">
            <a:xfrm>
              <a:off x="4358574" y="40021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6" name="Line 53"/>
            <p:cNvSpPr>
              <a:spLocks noChangeShapeType="1"/>
            </p:cNvSpPr>
            <p:nvPr/>
          </p:nvSpPr>
          <p:spPr bwMode="auto">
            <a:xfrm>
              <a:off x="2150146" y="27442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7" name="Line 54"/>
            <p:cNvSpPr>
              <a:spLocks noChangeShapeType="1"/>
            </p:cNvSpPr>
            <p:nvPr/>
          </p:nvSpPr>
          <p:spPr bwMode="auto">
            <a:xfrm>
              <a:off x="2150146" y="2996178"/>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8" name="Line 55"/>
            <p:cNvSpPr>
              <a:spLocks noChangeShapeType="1"/>
            </p:cNvSpPr>
            <p:nvPr/>
          </p:nvSpPr>
          <p:spPr bwMode="auto">
            <a:xfrm>
              <a:off x="2150146" y="3498282"/>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59" name="Line 56"/>
            <p:cNvSpPr>
              <a:spLocks noChangeShapeType="1"/>
            </p:cNvSpPr>
            <p:nvPr/>
          </p:nvSpPr>
          <p:spPr bwMode="auto">
            <a:xfrm>
              <a:off x="2150146" y="3248111"/>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0" name="Line 57"/>
            <p:cNvSpPr>
              <a:spLocks noChangeShapeType="1"/>
            </p:cNvSpPr>
            <p:nvPr/>
          </p:nvSpPr>
          <p:spPr bwMode="auto">
            <a:xfrm>
              <a:off x="2150146" y="3750214"/>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1" name="Line 58"/>
            <p:cNvSpPr>
              <a:spLocks noChangeShapeType="1"/>
            </p:cNvSpPr>
            <p:nvPr/>
          </p:nvSpPr>
          <p:spPr bwMode="auto">
            <a:xfrm>
              <a:off x="2150146" y="4002147"/>
              <a:ext cx="56018"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6" name="Line 73"/>
            <p:cNvSpPr>
              <a:spLocks noChangeShapeType="1"/>
            </p:cNvSpPr>
            <p:nvPr/>
          </p:nvSpPr>
          <p:spPr bwMode="auto">
            <a:xfrm flipV="1">
              <a:off x="5879695"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7" name="Line 74"/>
            <p:cNvSpPr>
              <a:spLocks noChangeShapeType="1"/>
            </p:cNvSpPr>
            <p:nvPr/>
          </p:nvSpPr>
          <p:spPr bwMode="auto">
            <a:xfrm flipV="1">
              <a:off x="5647002"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8" name="Line 75"/>
            <p:cNvSpPr>
              <a:spLocks noChangeShapeType="1"/>
            </p:cNvSpPr>
            <p:nvPr/>
          </p:nvSpPr>
          <p:spPr bwMode="auto">
            <a:xfrm flipV="1">
              <a:off x="5086816"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79" name="Line 76"/>
            <p:cNvSpPr>
              <a:spLocks noChangeShapeType="1"/>
            </p:cNvSpPr>
            <p:nvPr/>
          </p:nvSpPr>
          <p:spPr bwMode="auto">
            <a:xfrm flipV="1">
              <a:off x="5323818"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0" name="Line 77"/>
            <p:cNvSpPr>
              <a:spLocks noChangeShapeType="1"/>
            </p:cNvSpPr>
            <p:nvPr/>
          </p:nvSpPr>
          <p:spPr bwMode="auto">
            <a:xfrm flipV="1">
              <a:off x="3427802"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1" name="Line 78"/>
            <p:cNvSpPr>
              <a:spLocks noChangeShapeType="1"/>
            </p:cNvSpPr>
            <p:nvPr/>
          </p:nvSpPr>
          <p:spPr bwMode="auto">
            <a:xfrm flipV="1">
              <a:off x="3115390"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2" name="Line 79"/>
            <p:cNvSpPr>
              <a:spLocks noChangeShapeType="1"/>
            </p:cNvSpPr>
            <p:nvPr/>
          </p:nvSpPr>
          <p:spPr bwMode="auto">
            <a:xfrm flipV="1">
              <a:off x="2876235"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3" name="Line 80"/>
            <p:cNvSpPr>
              <a:spLocks noChangeShapeType="1"/>
            </p:cNvSpPr>
            <p:nvPr/>
          </p:nvSpPr>
          <p:spPr bwMode="auto">
            <a:xfrm flipV="1">
              <a:off x="2559514"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4" name="Line 81"/>
            <p:cNvSpPr>
              <a:spLocks noChangeShapeType="1"/>
            </p:cNvSpPr>
            <p:nvPr/>
          </p:nvSpPr>
          <p:spPr bwMode="auto">
            <a:xfrm flipV="1">
              <a:off x="2324666"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5" name="Line 82"/>
            <p:cNvSpPr>
              <a:spLocks noChangeShapeType="1"/>
            </p:cNvSpPr>
            <p:nvPr/>
          </p:nvSpPr>
          <p:spPr bwMode="auto">
            <a:xfrm flipV="1">
              <a:off x="4767941"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6" name="Line 83"/>
            <p:cNvSpPr>
              <a:spLocks noChangeShapeType="1"/>
            </p:cNvSpPr>
            <p:nvPr/>
          </p:nvSpPr>
          <p:spPr bwMode="auto">
            <a:xfrm flipV="1">
              <a:off x="4535249"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7" name="Line 84"/>
            <p:cNvSpPr>
              <a:spLocks noChangeShapeType="1"/>
            </p:cNvSpPr>
            <p:nvPr/>
          </p:nvSpPr>
          <p:spPr bwMode="auto">
            <a:xfrm flipV="1">
              <a:off x="4216373"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8" name="Line 85"/>
            <p:cNvSpPr>
              <a:spLocks noChangeShapeType="1"/>
            </p:cNvSpPr>
            <p:nvPr/>
          </p:nvSpPr>
          <p:spPr bwMode="auto">
            <a:xfrm flipV="1">
              <a:off x="3660495"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89" name="Line 86"/>
            <p:cNvSpPr>
              <a:spLocks noChangeShapeType="1"/>
            </p:cNvSpPr>
            <p:nvPr/>
          </p:nvSpPr>
          <p:spPr bwMode="auto">
            <a:xfrm flipV="1">
              <a:off x="3979371"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0" name="Line 107"/>
            <p:cNvSpPr>
              <a:spLocks noChangeShapeType="1"/>
            </p:cNvSpPr>
            <p:nvPr/>
          </p:nvSpPr>
          <p:spPr bwMode="auto">
            <a:xfrm flipH="1" flipV="1">
              <a:off x="6196415" y="3004987"/>
              <a:ext cx="12928" cy="56377"/>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1" name="Line 108"/>
            <p:cNvSpPr>
              <a:spLocks noChangeShapeType="1"/>
            </p:cNvSpPr>
            <p:nvPr/>
          </p:nvSpPr>
          <p:spPr bwMode="auto">
            <a:xfrm>
              <a:off x="6192107" y="3050794"/>
              <a:ext cx="17237" cy="10571"/>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2" name="Line 109"/>
            <p:cNvSpPr>
              <a:spLocks noChangeShapeType="1"/>
            </p:cNvSpPr>
            <p:nvPr/>
          </p:nvSpPr>
          <p:spPr bwMode="auto">
            <a:xfrm>
              <a:off x="6209343" y="3061364"/>
              <a:ext cx="221921" cy="11980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3" name="Line 110"/>
            <p:cNvSpPr>
              <a:spLocks noChangeShapeType="1"/>
            </p:cNvSpPr>
            <p:nvPr/>
          </p:nvSpPr>
          <p:spPr bwMode="auto">
            <a:xfrm flipH="1" flipV="1">
              <a:off x="5093279" y="3110694"/>
              <a:ext cx="234849" cy="107468"/>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4" name="Line 111"/>
            <p:cNvSpPr>
              <a:spLocks noChangeShapeType="1"/>
            </p:cNvSpPr>
            <p:nvPr/>
          </p:nvSpPr>
          <p:spPr bwMode="auto">
            <a:xfrm flipH="1">
              <a:off x="5216090" y="3383767"/>
              <a:ext cx="116346" cy="528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5" name="Line 112"/>
            <p:cNvSpPr>
              <a:spLocks noChangeShapeType="1"/>
            </p:cNvSpPr>
            <p:nvPr/>
          </p:nvSpPr>
          <p:spPr bwMode="auto">
            <a:xfrm flipH="1">
              <a:off x="5086816" y="3389052"/>
              <a:ext cx="129274" cy="3524"/>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6" name="Line 113"/>
            <p:cNvSpPr>
              <a:spLocks noChangeShapeType="1"/>
            </p:cNvSpPr>
            <p:nvPr/>
          </p:nvSpPr>
          <p:spPr bwMode="auto">
            <a:xfrm flipH="1" flipV="1">
              <a:off x="5216090" y="3389052"/>
              <a:ext cx="114192" cy="12508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7" name="Line 114"/>
            <p:cNvSpPr>
              <a:spLocks noChangeShapeType="1"/>
            </p:cNvSpPr>
            <p:nvPr/>
          </p:nvSpPr>
          <p:spPr bwMode="auto">
            <a:xfrm flipH="1" flipV="1">
              <a:off x="5086816" y="3249873"/>
              <a:ext cx="129274" cy="13918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8" name="Line 115"/>
            <p:cNvSpPr>
              <a:spLocks noChangeShapeType="1"/>
            </p:cNvSpPr>
            <p:nvPr/>
          </p:nvSpPr>
          <p:spPr bwMode="auto">
            <a:xfrm>
              <a:off x="6196415" y="3219924"/>
              <a:ext cx="64637" cy="24665"/>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19" name="Line 116"/>
            <p:cNvSpPr>
              <a:spLocks noChangeShapeType="1"/>
            </p:cNvSpPr>
            <p:nvPr/>
          </p:nvSpPr>
          <p:spPr bwMode="auto">
            <a:xfrm>
              <a:off x="6261053" y="3244588"/>
              <a:ext cx="178829" cy="65186"/>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0" name="Line 117"/>
            <p:cNvSpPr>
              <a:spLocks noChangeShapeType="1"/>
            </p:cNvSpPr>
            <p:nvPr/>
          </p:nvSpPr>
          <p:spPr bwMode="auto">
            <a:xfrm flipH="1" flipV="1">
              <a:off x="6261053" y="3244588"/>
              <a:ext cx="178829" cy="635998"/>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1" name="Line 118"/>
            <p:cNvSpPr>
              <a:spLocks noChangeShapeType="1"/>
            </p:cNvSpPr>
            <p:nvPr/>
          </p:nvSpPr>
          <p:spPr bwMode="auto">
            <a:xfrm flipH="1" flipV="1">
              <a:off x="6209343" y="3061364"/>
              <a:ext cx="51709" cy="183224"/>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8" name="Line 125"/>
            <p:cNvSpPr>
              <a:spLocks noChangeShapeType="1"/>
            </p:cNvSpPr>
            <p:nvPr/>
          </p:nvSpPr>
          <p:spPr bwMode="auto">
            <a:xfrm flipH="1" flipV="1">
              <a:off x="3987989" y="3091313"/>
              <a:ext cx="234849" cy="26427"/>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29" name="Line 126"/>
            <p:cNvSpPr>
              <a:spLocks noChangeShapeType="1"/>
            </p:cNvSpPr>
            <p:nvPr/>
          </p:nvSpPr>
          <p:spPr bwMode="auto">
            <a:xfrm flipH="1" flipV="1">
              <a:off x="3987989" y="3156499"/>
              <a:ext cx="239157" cy="239599"/>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0" name="Line 127"/>
            <p:cNvSpPr>
              <a:spLocks noChangeShapeType="1"/>
            </p:cNvSpPr>
            <p:nvPr/>
          </p:nvSpPr>
          <p:spPr bwMode="auto">
            <a:xfrm flipH="1" flipV="1">
              <a:off x="3987989" y="3110694"/>
              <a:ext cx="239157" cy="213174"/>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1" name="Line 128"/>
            <p:cNvSpPr>
              <a:spLocks noChangeShapeType="1"/>
            </p:cNvSpPr>
            <p:nvPr/>
          </p:nvSpPr>
          <p:spPr bwMode="auto">
            <a:xfrm>
              <a:off x="2971036" y="3352055"/>
              <a:ext cx="146510" cy="7047"/>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2" name="Line 129"/>
            <p:cNvSpPr>
              <a:spLocks noChangeShapeType="1"/>
            </p:cNvSpPr>
            <p:nvPr/>
          </p:nvSpPr>
          <p:spPr bwMode="auto">
            <a:xfrm flipH="1" flipV="1">
              <a:off x="2971036" y="3352055"/>
              <a:ext cx="142201" cy="42283"/>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3" name="Line 130"/>
            <p:cNvSpPr>
              <a:spLocks noChangeShapeType="1"/>
            </p:cNvSpPr>
            <p:nvPr/>
          </p:nvSpPr>
          <p:spPr bwMode="auto">
            <a:xfrm>
              <a:off x="2878388" y="3345009"/>
              <a:ext cx="92647" cy="7047"/>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34" name="Line 131"/>
            <p:cNvSpPr>
              <a:spLocks noChangeShapeType="1"/>
            </p:cNvSpPr>
            <p:nvPr/>
          </p:nvSpPr>
          <p:spPr bwMode="auto">
            <a:xfrm flipH="1" flipV="1">
              <a:off x="2882697" y="3323866"/>
              <a:ext cx="88337" cy="28188"/>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4" name="Line 151"/>
            <p:cNvSpPr>
              <a:spLocks noChangeShapeType="1"/>
            </p:cNvSpPr>
            <p:nvPr/>
          </p:nvSpPr>
          <p:spPr bwMode="auto">
            <a:xfrm>
              <a:off x="5205317" y="3242826"/>
              <a:ext cx="127120" cy="130371"/>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5" name="Line 152"/>
            <p:cNvSpPr>
              <a:spLocks noChangeShapeType="1"/>
            </p:cNvSpPr>
            <p:nvPr/>
          </p:nvSpPr>
          <p:spPr bwMode="auto">
            <a:xfrm flipH="1" flipV="1">
              <a:off x="5205317" y="3242826"/>
              <a:ext cx="124964" cy="5990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6" name="Line 153"/>
            <p:cNvSpPr>
              <a:spLocks noChangeShapeType="1"/>
            </p:cNvSpPr>
            <p:nvPr/>
          </p:nvSpPr>
          <p:spPr bwMode="auto">
            <a:xfrm flipH="1" flipV="1">
              <a:off x="6196415" y="3272776"/>
              <a:ext cx="245621" cy="70471"/>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7" name="Freeform 154"/>
            <p:cNvSpPr>
              <a:spLocks/>
            </p:cNvSpPr>
            <p:nvPr/>
          </p:nvSpPr>
          <p:spPr bwMode="auto">
            <a:xfrm>
              <a:off x="6192107" y="3327391"/>
              <a:ext cx="241311" cy="554957"/>
            </a:xfrm>
            <a:custGeom>
              <a:avLst/>
              <a:gdLst>
                <a:gd name="T0" fmla="*/ 6 w 226"/>
                <a:gd name="T1" fmla="*/ 0 h 631"/>
                <a:gd name="T2" fmla="*/ 226 w 226"/>
                <a:gd name="T3" fmla="*/ 631 h 631"/>
                <a:gd name="T4" fmla="*/ 0 w 226"/>
                <a:gd name="T5" fmla="*/ 224 h 631"/>
              </a:gdLst>
              <a:ahLst/>
              <a:cxnLst>
                <a:cxn ang="0">
                  <a:pos x="T0" y="T1"/>
                </a:cxn>
                <a:cxn ang="0">
                  <a:pos x="T2" y="T3"/>
                </a:cxn>
                <a:cxn ang="0">
                  <a:pos x="T4" y="T5"/>
                </a:cxn>
              </a:cxnLst>
              <a:rect l="0" t="0" r="r" b="b"/>
              <a:pathLst>
                <a:path w="226" h="631">
                  <a:moveTo>
                    <a:pt x="6" y="0"/>
                  </a:moveTo>
                  <a:lnTo>
                    <a:pt x="226" y="631"/>
                  </a:lnTo>
                  <a:lnTo>
                    <a:pt x="0" y="224"/>
                  </a:lnTo>
                </a:path>
              </a:pathLst>
            </a:custGeom>
            <a:noFill/>
            <a:ln w="19050">
              <a:solidFill>
                <a:srgbClr val="00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8" name="Line 155"/>
            <p:cNvSpPr>
              <a:spLocks noChangeShapeType="1"/>
            </p:cNvSpPr>
            <p:nvPr/>
          </p:nvSpPr>
          <p:spPr bwMode="auto">
            <a:xfrm>
              <a:off x="5097588" y="3130072"/>
              <a:ext cx="107729" cy="112753"/>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59" name="Line 156"/>
            <p:cNvSpPr>
              <a:spLocks noChangeShapeType="1"/>
            </p:cNvSpPr>
            <p:nvPr/>
          </p:nvSpPr>
          <p:spPr bwMode="auto">
            <a:xfrm flipH="1" flipV="1">
              <a:off x="5101897" y="3189973"/>
              <a:ext cx="103419" cy="52853"/>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0" name="Line 157"/>
            <p:cNvSpPr>
              <a:spLocks noChangeShapeType="1"/>
            </p:cNvSpPr>
            <p:nvPr/>
          </p:nvSpPr>
          <p:spPr bwMode="auto">
            <a:xfrm flipH="1" flipV="1">
              <a:off x="5099744" y="3052555"/>
              <a:ext cx="232693" cy="181462"/>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1" name="Freeform 158"/>
            <p:cNvSpPr>
              <a:spLocks/>
            </p:cNvSpPr>
            <p:nvPr/>
          </p:nvSpPr>
          <p:spPr bwMode="auto">
            <a:xfrm>
              <a:off x="3996608" y="3216399"/>
              <a:ext cx="230538" cy="79280"/>
            </a:xfrm>
            <a:custGeom>
              <a:avLst/>
              <a:gdLst>
                <a:gd name="T0" fmla="*/ 0 w 214"/>
                <a:gd name="T1" fmla="*/ 0 h 92"/>
                <a:gd name="T2" fmla="*/ 214 w 214"/>
                <a:gd name="T3" fmla="*/ 50 h 92"/>
                <a:gd name="T4" fmla="*/ 82 w 214"/>
                <a:gd name="T5" fmla="*/ 92 h 92"/>
              </a:gdLst>
              <a:ahLst/>
              <a:cxnLst>
                <a:cxn ang="0">
                  <a:pos x="T0" y="T1"/>
                </a:cxn>
                <a:cxn ang="0">
                  <a:pos x="T2" y="T3"/>
                </a:cxn>
                <a:cxn ang="0">
                  <a:pos x="T4" y="T5"/>
                </a:cxn>
              </a:cxnLst>
              <a:rect l="0" t="0" r="r" b="b"/>
              <a:pathLst>
                <a:path w="214" h="92">
                  <a:moveTo>
                    <a:pt x="0" y="0"/>
                  </a:moveTo>
                  <a:lnTo>
                    <a:pt x="214" y="50"/>
                  </a:lnTo>
                  <a:lnTo>
                    <a:pt x="82" y="92"/>
                  </a:lnTo>
                </a:path>
              </a:pathLst>
            </a:custGeom>
            <a:noFill/>
            <a:ln w="19050">
              <a:solidFill>
                <a:srgbClr val="0066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2" name="Line 159"/>
            <p:cNvSpPr>
              <a:spLocks noChangeShapeType="1"/>
            </p:cNvSpPr>
            <p:nvPr/>
          </p:nvSpPr>
          <p:spPr bwMode="auto">
            <a:xfrm flipH="1" flipV="1">
              <a:off x="4084944" y="3295679"/>
              <a:ext cx="133583" cy="14094"/>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3" name="Line 160"/>
            <p:cNvSpPr>
              <a:spLocks noChangeShapeType="1"/>
            </p:cNvSpPr>
            <p:nvPr/>
          </p:nvSpPr>
          <p:spPr bwMode="auto">
            <a:xfrm flipH="1">
              <a:off x="3983680" y="3295679"/>
              <a:ext cx="101265" cy="2995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4" name="Line 161"/>
            <p:cNvSpPr>
              <a:spLocks noChangeShapeType="1"/>
            </p:cNvSpPr>
            <p:nvPr/>
          </p:nvSpPr>
          <p:spPr bwMode="auto">
            <a:xfrm flipH="1" flipV="1">
              <a:off x="3979371" y="3286870"/>
              <a:ext cx="105574" cy="8809"/>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5" name="Line 162"/>
            <p:cNvSpPr>
              <a:spLocks noChangeShapeType="1"/>
            </p:cNvSpPr>
            <p:nvPr/>
          </p:nvSpPr>
          <p:spPr bwMode="auto">
            <a:xfrm>
              <a:off x="2884853" y="3457760"/>
              <a:ext cx="66792" cy="59900"/>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6" name="Line 163"/>
            <p:cNvSpPr>
              <a:spLocks noChangeShapeType="1"/>
            </p:cNvSpPr>
            <p:nvPr/>
          </p:nvSpPr>
          <p:spPr bwMode="auto">
            <a:xfrm flipH="1">
              <a:off x="2880544" y="3517662"/>
              <a:ext cx="71102" cy="26427"/>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7" name="Line 164"/>
            <p:cNvSpPr>
              <a:spLocks noChangeShapeType="1"/>
            </p:cNvSpPr>
            <p:nvPr/>
          </p:nvSpPr>
          <p:spPr bwMode="auto">
            <a:xfrm flipH="1">
              <a:off x="3087382" y="3448953"/>
              <a:ext cx="30164" cy="14094"/>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8" name="Line 165"/>
            <p:cNvSpPr>
              <a:spLocks noChangeShapeType="1"/>
            </p:cNvSpPr>
            <p:nvPr/>
          </p:nvSpPr>
          <p:spPr bwMode="auto">
            <a:xfrm>
              <a:off x="3087382" y="3463047"/>
              <a:ext cx="28010" cy="15856"/>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69" name="Line 166"/>
            <p:cNvSpPr>
              <a:spLocks noChangeShapeType="1"/>
            </p:cNvSpPr>
            <p:nvPr/>
          </p:nvSpPr>
          <p:spPr bwMode="auto">
            <a:xfrm>
              <a:off x="2951643" y="3517662"/>
              <a:ext cx="168056" cy="155035"/>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0" name="Line 167"/>
            <p:cNvSpPr>
              <a:spLocks noChangeShapeType="1"/>
            </p:cNvSpPr>
            <p:nvPr/>
          </p:nvSpPr>
          <p:spPr bwMode="auto">
            <a:xfrm flipH="1">
              <a:off x="2951643" y="3463047"/>
              <a:ext cx="135738" cy="54615"/>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71" name="Line 168"/>
            <p:cNvSpPr>
              <a:spLocks noChangeShapeType="1"/>
            </p:cNvSpPr>
            <p:nvPr/>
          </p:nvSpPr>
          <p:spPr bwMode="auto">
            <a:xfrm>
              <a:off x="2882697" y="3355578"/>
              <a:ext cx="204684" cy="107468"/>
            </a:xfrm>
            <a:prstGeom prst="line">
              <a:avLst/>
            </a:prstGeom>
            <a:noFill/>
            <a:ln w="19050">
              <a:solidFill>
                <a:srgbClr val="0066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8" name="Line 185"/>
            <p:cNvSpPr>
              <a:spLocks noChangeShapeType="1"/>
            </p:cNvSpPr>
            <p:nvPr/>
          </p:nvSpPr>
          <p:spPr bwMode="auto">
            <a:xfrm>
              <a:off x="5093279" y="3151213"/>
              <a:ext cx="118502" cy="47568"/>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89" name="Line 186"/>
            <p:cNvSpPr>
              <a:spLocks noChangeShapeType="1"/>
            </p:cNvSpPr>
            <p:nvPr/>
          </p:nvSpPr>
          <p:spPr bwMode="auto">
            <a:xfrm>
              <a:off x="5097588" y="3075458"/>
              <a:ext cx="114192" cy="123323"/>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0" name="Line 187"/>
            <p:cNvSpPr>
              <a:spLocks noChangeShapeType="1"/>
            </p:cNvSpPr>
            <p:nvPr/>
          </p:nvSpPr>
          <p:spPr bwMode="auto">
            <a:xfrm flipH="1" flipV="1">
              <a:off x="5088970" y="3225208"/>
              <a:ext cx="239157" cy="655376"/>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1" name="Line 188"/>
            <p:cNvSpPr>
              <a:spLocks noChangeShapeType="1"/>
            </p:cNvSpPr>
            <p:nvPr/>
          </p:nvSpPr>
          <p:spPr bwMode="auto">
            <a:xfrm flipH="1" flipV="1">
              <a:off x="6194262" y="3103647"/>
              <a:ext cx="237002" cy="771653"/>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2" name="Line 189"/>
            <p:cNvSpPr>
              <a:spLocks noChangeShapeType="1"/>
            </p:cNvSpPr>
            <p:nvPr/>
          </p:nvSpPr>
          <p:spPr bwMode="auto">
            <a:xfrm>
              <a:off x="6194262" y="3063126"/>
              <a:ext cx="243466" cy="262504"/>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3" name="Line 190"/>
            <p:cNvSpPr>
              <a:spLocks noChangeShapeType="1"/>
            </p:cNvSpPr>
            <p:nvPr/>
          </p:nvSpPr>
          <p:spPr bwMode="auto">
            <a:xfrm flipH="1" flipV="1">
              <a:off x="6202880" y="3029653"/>
              <a:ext cx="232693" cy="214936"/>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4" name="Line 191"/>
            <p:cNvSpPr>
              <a:spLocks noChangeShapeType="1"/>
            </p:cNvSpPr>
            <p:nvPr/>
          </p:nvSpPr>
          <p:spPr bwMode="auto">
            <a:xfrm>
              <a:off x="5211781" y="3198783"/>
              <a:ext cx="116346" cy="49330"/>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5" name="Line 192"/>
            <p:cNvSpPr>
              <a:spLocks noChangeShapeType="1"/>
            </p:cNvSpPr>
            <p:nvPr/>
          </p:nvSpPr>
          <p:spPr bwMode="auto">
            <a:xfrm>
              <a:off x="5211781" y="3198783"/>
              <a:ext cx="122811" cy="133894"/>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7" name="Line 194"/>
            <p:cNvSpPr>
              <a:spLocks noChangeShapeType="1"/>
            </p:cNvSpPr>
            <p:nvPr/>
          </p:nvSpPr>
          <p:spPr bwMode="auto">
            <a:xfrm flipH="1" flipV="1">
              <a:off x="4123725" y="3295679"/>
              <a:ext cx="107729" cy="61662"/>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8" name="Line 195"/>
            <p:cNvSpPr>
              <a:spLocks noChangeShapeType="1"/>
            </p:cNvSpPr>
            <p:nvPr/>
          </p:nvSpPr>
          <p:spPr bwMode="auto">
            <a:xfrm flipH="1">
              <a:off x="4123725" y="3256920"/>
              <a:ext cx="112038" cy="38759"/>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199" name="Line 196"/>
            <p:cNvSpPr>
              <a:spLocks noChangeShapeType="1"/>
            </p:cNvSpPr>
            <p:nvPr/>
          </p:nvSpPr>
          <p:spPr bwMode="auto">
            <a:xfrm flipH="1">
              <a:off x="4076325" y="3295679"/>
              <a:ext cx="47400" cy="17618"/>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0" name="Line 197"/>
            <p:cNvSpPr>
              <a:spLocks noChangeShapeType="1"/>
            </p:cNvSpPr>
            <p:nvPr/>
          </p:nvSpPr>
          <p:spPr bwMode="auto">
            <a:xfrm flipH="1" flipV="1">
              <a:off x="4076325" y="3313296"/>
              <a:ext cx="148666" cy="156798"/>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1" name="Line 198"/>
            <p:cNvSpPr>
              <a:spLocks noChangeShapeType="1"/>
            </p:cNvSpPr>
            <p:nvPr/>
          </p:nvSpPr>
          <p:spPr bwMode="auto">
            <a:xfrm flipH="1">
              <a:off x="3985834" y="3313296"/>
              <a:ext cx="90492" cy="29950"/>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2" name="Freeform 199"/>
            <p:cNvSpPr>
              <a:spLocks/>
            </p:cNvSpPr>
            <p:nvPr/>
          </p:nvSpPr>
          <p:spPr bwMode="auto">
            <a:xfrm>
              <a:off x="3985834" y="3218161"/>
              <a:ext cx="137892" cy="95135"/>
            </a:xfrm>
            <a:custGeom>
              <a:avLst/>
              <a:gdLst>
                <a:gd name="T0" fmla="*/ 128 w 128"/>
                <a:gd name="T1" fmla="*/ 90 h 109"/>
                <a:gd name="T2" fmla="*/ 0 w 128"/>
                <a:gd name="T3" fmla="*/ 0 h 109"/>
                <a:gd name="T4" fmla="*/ 84 w 128"/>
                <a:gd name="T5" fmla="*/ 109 h 109"/>
              </a:gdLst>
              <a:ahLst/>
              <a:cxnLst>
                <a:cxn ang="0">
                  <a:pos x="T0" y="T1"/>
                </a:cxn>
                <a:cxn ang="0">
                  <a:pos x="T2" y="T3"/>
                </a:cxn>
                <a:cxn ang="0">
                  <a:pos x="T4" y="T5"/>
                </a:cxn>
              </a:cxnLst>
              <a:rect l="0" t="0" r="r" b="b"/>
              <a:pathLst>
                <a:path w="128" h="109">
                  <a:moveTo>
                    <a:pt x="128" y="90"/>
                  </a:moveTo>
                  <a:lnTo>
                    <a:pt x="0" y="0"/>
                  </a:lnTo>
                  <a:lnTo>
                    <a:pt x="84" y="109"/>
                  </a:lnTo>
                </a:path>
              </a:pathLst>
            </a:custGeom>
            <a:noFill/>
            <a:ln w="19050">
              <a:solidFill>
                <a:srgbClr val="00CC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3" name="Line 200"/>
            <p:cNvSpPr>
              <a:spLocks noChangeShapeType="1"/>
            </p:cNvSpPr>
            <p:nvPr/>
          </p:nvSpPr>
          <p:spPr bwMode="auto">
            <a:xfrm flipH="1" flipV="1">
              <a:off x="3020589" y="3496520"/>
              <a:ext cx="103419" cy="19381"/>
            </a:xfrm>
            <a:prstGeom prst="line">
              <a:avLst/>
            </a:prstGeom>
            <a:noFill/>
            <a:ln w="1270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4" name="Line 201"/>
            <p:cNvSpPr>
              <a:spLocks noChangeShapeType="1"/>
            </p:cNvSpPr>
            <p:nvPr/>
          </p:nvSpPr>
          <p:spPr bwMode="auto">
            <a:xfrm flipH="1" flipV="1">
              <a:off x="3020589" y="3496520"/>
              <a:ext cx="99110" cy="49330"/>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5" name="Line 202"/>
            <p:cNvSpPr>
              <a:spLocks noChangeShapeType="1"/>
            </p:cNvSpPr>
            <p:nvPr/>
          </p:nvSpPr>
          <p:spPr bwMode="auto">
            <a:xfrm flipH="1" flipV="1">
              <a:off x="2887007" y="3470094"/>
              <a:ext cx="133583" cy="26427"/>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6" name="Line 203"/>
            <p:cNvSpPr>
              <a:spLocks noChangeShapeType="1"/>
            </p:cNvSpPr>
            <p:nvPr/>
          </p:nvSpPr>
          <p:spPr bwMode="auto">
            <a:xfrm flipH="1" flipV="1">
              <a:off x="2880544" y="3424288"/>
              <a:ext cx="140048" cy="72233"/>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07" name="Line 204"/>
            <p:cNvSpPr>
              <a:spLocks noChangeShapeType="1"/>
            </p:cNvSpPr>
            <p:nvPr/>
          </p:nvSpPr>
          <p:spPr bwMode="auto">
            <a:xfrm flipH="1" flipV="1">
              <a:off x="2887007" y="3369673"/>
              <a:ext cx="221921" cy="44045"/>
            </a:xfrm>
            <a:prstGeom prst="line">
              <a:avLst/>
            </a:prstGeom>
            <a:noFill/>
            <a:ln w="19050">
              <a:solidFill>
                <a:srgbClr val="00CC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7" name="Line 215"/>
            <p:cNvSpPr>
              <a:spLocks noChangeShapeType="1"/>
            </p:cNvSpPr>
            <p:nvPr/>
          </p:nvSpPr>
          <p:spPr bwMode="auto">
            <a:xfrm flipH="1">
              <a:off x="5644848" y="3198783"/>
              <a:ext cx="228384" cy="19381"/>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8" name="Line 216"/>
            <p:cNvSpPr>
              <a:spLocks noChangeShapeType="1"/>
            </p:cNvSpPr>
            <p:nvPr/>
          </p:nvSpPr>
          <p:spPr bwMode="auto">
            <a:xfrm flipH="1">
              <a:off x="5649157" y="3244588"/>
              <a:ext cx="230538" cy="0"/>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19" name="Line 217"/>
            <p:cNvSpPr>
              <a:spLocks noChangeShapeType="1"/>
            </p:cNvSpPr>
            <p:nvPr/>
          </p:nvSpPr>
          <p:spPr bwMode="auto">
            <a:xfrm flipH="1" flipV="1">
              <a:off x="4539557" y="3144166"/>
              <a:ext cx="234849" cy="26427"/>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0" name="Line 218"/>
            <p:cNvSpPr>
              <a:spLocks noChangeShapeType="1"/>
            </p:cNvSpPr>
            <p:nvPr/>
          </p:nvSpPr>
          <p:spPr bwMode="auto">
            <a:xfrm flipH="1">
              <a:off x="4546021" y="3292155"/>
              <a:ext cx="217612" cy="0"/>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1" name="Line 219"/>
            <p:cNvSpPr>
              <a:spLocks noChangeShapeType="1"/>
            </p:cNvSpPr>
            <p:nvPr/>
          </p:nvSpPr>
          <p:spPr bwMode="auto">
            <a:xfrm flipH="1" flipV="1">
              <a:off x="2324666" y="3346770"/>
              <a:ext cx="92647" cy="38759"/>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2" name="Line 220"/>
            <p:cNvSpPr>
              <a:spLocks noChangeShapeType="1"/>
            </p:cNvSpPr>
            <p:nvPr/>
          </p:nvSpPr>
          <p:spPr bwMode="auto">
            <a:xfrm flipH="1">
              <a:off x="2417313" y="3373196"/>
              <a:ext cx="142201" cy="12332"/>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3" name="Line 221"/>
            <p:cNvSpPr>
              <a:spLocks noChangeShapeType="1"/>
            </p:cNvSpPr>
            <p:nvPr/>
          </p:nvSpPr>
          <p:spPr bwMode="auto">
            <a:xfrm flipH="1" flipV="1">
              <a:off x="2417313" y="3385529"/>
              <a:ext cx="142201" cy="58139"/>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4" name="Line 222"/>
            <p:cNvSpPr>
              <a:spLocks noChangeShapeType="1"/>
            </p:cNvSpPr>
            <p:nvPr/>
          </p:nvSpPr>
          <p:spPr bwMode="auto">
            <a:xfrm flipH="1">
              <a:off x="2320357" y="3385529"/>
              <a:ext cx="96956" cy="7047"/>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5" name="Line 223"/>
            <p:cNvSpPr>
              <a:spLocks noChangeShapeType="1"/>
            </p:cNvSpPr>
            <p:nvPr/>
          </p:nvSpPr>
          <p:spPr bwMode="auto">
            <a:xfrm flipH="1">
              <a:off x="3432111" y="3297441"/>
              <a:ext cx="86183" cy="36998"/>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26" name="Line 224"/>
            <p:cNvSpPr>
              <a:spLocks noChangeShapeType="1"/>
            </p:cNvSpPr>
            <p:nvPr/>
          </p:nvSpPr>
          <p:spPr bwMode="auto">
            <a:xfrm>
              <a:off x="3434266" y="3279823"/>
              <a:ext cx="84028" cy="17618"/>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2" name="Line 230"/>
            <p:cNvSpPr>
              <a:spLocks noChangeShapeType="1"/>
            </p:cNvSpPr>
            <p:nvPr/>
          </p:nvSpPr>
          <p:spPr bwMode="auto">
            <a:xfrm flipH="1">
              <a:off x="3518294" y="3234017"/>
              <a:ext cx="148666" cy="63423"/>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33" name="Line 231"/>
            <p:cNvSpPr>
              <a:spLocks noChangeShapeType="1"/>
            </p:cNvSpPr>
            <p:nvPr/>
          </p:nvSpPr>
          <p:spPr bwMode="auto">
            <a:xfrm flipH="1" flipV="1">
              <a:off x="3518294" y="3297441"/>
              <a:ext cx="148666" cy="35236"/>
            </a:xfrm>
            <a:prstGeom prst="line">
              <a:avLst/>
            </a:prstGeom>
            <a:noFill/>
            <a:ln w="19050">
              <a:solidFill>
                <a:srgbClr val="FF66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0" name="Line 238"/>
            <p:cNvSpPr>
              <a:spLocks noChangeShapeType="1"/>
            </p:cNvSpPr>
            <p:nvPr/>
          </p:nvSpPr>
          <p:spPr bwMode="auto">
            <a:xfrm flipH="1">
              <a:off x="5526347" y="3871777"/>
              <a:ext cx="909226"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1" name="Line 239"/>
            <p:cNvSpPr>
              <a:spLocks noChangeShapeType="1"/>
            </p:cNvSpPr>
            <p:nvPr/>
          </p:nvSpPr>
          <p:spPr bwMode="auto">
            <a:xfrm flipH="1">
              <a:off x="3313610" y="3871777"/>
              <a:ext cx="907071"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5" name="Line 243"/>
            <p:cNvSpPr>
              <a:spLocks noChangeShapeType="1"/>
            </p:cNvSpPr>
            <p:nvPr/>
          </p:nvSpPr>
          <p:spPr bwMode="auto">
            <a:xfrm flipH="1">
              <a:off x="4421055" y="3871777"/>
              <a:ext cx="907071"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8" name="Line 246"/>
            <p:cNvSpPr>
              <a:spLocks noChangeShapeType="1"/>
            </p:cNvSpPr>
            <p:nvPr/>
          </p:nvSpPr>
          <p:spPr bwMode="auto">
            <a:xfrm flipH="1">
              <a:off x="2206164" y="3871777"/>
              <a:ext cx="909226"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49" name="ZoneTexte 248"/>
            <p:cNvSpPr txBox="1"/>
            <p:nvPr/>
          </p:nvSpPr>
          <p:spPr>
            <a:xfrm>
              <a:off x="1932537" y="3897331"/>
              <a:ext cx="255198" cy="200560"/>
            </a:xfrm>
            <a:prstGeom prst="rect">
              <a:avLst/>
            </a:prstGeom>
            <a:noFill/>
          </p:spPr>
          <p:txBody>
            <a:bodyPr wrap="none" rtlCol="0">
              <a:spAutoFit/>
            </a:bodyPr>
            <a:lstStyle/>
            <a:p>
              <a:pPr algn="r"/>
              <a:r>
                <a:rPr lang="fr-FR" sz="1000" dirty="0">
                  <a:solidFill>
                    <a:srgbClr val="000066"/>
                  </a:solidFill>
                </a:rPr>
                <a:t>0</a:t>
              </a:r>
            </a:p>
          </p:txBody>
        </p:sp>
        <p:sp>
          <p:nvSpPr>
            <p:cNvPr id="250" name="ZoneTexte 249"/>
            <p:cNvSpPr txBox="1"/>
            <p:nvPr/>
          </p:nvSpPr>
          <p:spPr>
            <a:xfrm>
              <a:off x="2170461"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51" name="ZoneTexte 250"/>
            <p:cNvSpPr txBox="1"/>
            <p:nvPr/>
          </p:nvSpPr>
          <p:spPr>
            <a:xfrm>
              <a:off x="2415027"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52" name="ZoneTexte 251"/>
            <p:cNvSpPr txBox="1"/>
            <p:nvPr/>
          </p:nvSpPr>
          <p:spPr>
            <a:xfrm>
              <a:off x="2737209"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53" name="ZoneTexte 252"/>
            <p:cNvSpPr txBox="1"/>
            <p:nvPr/>
          </p:nvSpPr>
          <p:spPr>
            <a:xfrm>
              <a:off x="2969161"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54" name="ZoneTexte 253"/>
            <p:cNvSpPr txBox="1"/>
            <p:nvPr/>
          </p:nvSpPr>
          <p:spPr>
            <a:xfrm>
              <a:off x="1932537" y="3645026"/>
              <a:ext cx="255198" cy="200560"/>
            </a:xfrm>
            <a:prstGeom prst="rect">
              <a:avLst/>
            </a:prstGeom>
            <a:noFill/>
          </p:spPr>
          <p:txBody>
            <a:bodyPr wrap="none" rtlCol="0">
              <a:spAutoFit/>
            </a:bodyPr>
            <a:lstStyle/>
            <a:p>
              <a:pPr algn="r"/>
              <a:r>
                <a:rPr lang="fr-FR" sz="1000" dirty="0">
                  <a:solidFill>
                    <a:srgbClr val="000066"/>
                  </a:solidFill>
                </a:rPr>
                <a:t>1</a:t>
              </a:r>
            </a:p>
          </p:txBody>
        </p:sp>
        <p:sp>
          <p:nvSpPr>
            <p:cNvPr id="255" name="ZoneTexte 254"/>
            <p:cNvSpPr txBox="1"/>
            <p:nvPr/>
          </p:nvSpPr>
          <p:spPr>
            <a:xfrm>
              <a:off x="1932537" y="3392718"/>
              <a:ext cx="255198" cy="200560"/>
            </a:xfrm>
            <a:prstGeom prst="rect">
              <a:avLst/>
            </a:prstGeom>
            <a:noFill/>
          </p:spPr>
          <p:txBody>
            <a:bodyPr wrap="none" rtlCol="0">
              <a:spAutoFit/>
            </a:bodyPr>
            <a:lstStyle/>
            <a:p>
              <a:pPr algn="r"/>
              <a:r>
                <a:rPr lang="fr-FR" sz="1000" dirty="0">
                  <a:solidFill>
                    <a:srgbClr val="000066"/>
                  </a:solidFill>
                </a:rPr>
                <a:t>2</a:t>
              </a:r>
            </a:p>
          </p:txBody>
        </p:sp>
        <p:sp>
          <p:nvSpPr>
            <p:cNvPr id="256" name="ZoneTexte 255"/>
            <p:cNvSpPr txBox="1"/>
            <p:nvPr/>
          </p:nvSpPr>
          <p:spPr>
            <a:xfrm>
              <a:off x="1932537" y="3140411"/>
              <a:ext cx="255198" cy="200560"/>
            </a:xfrm>
            <a:prstGeom prst="rect">
              <a:avLst/>
            </a:prstGeom>
            <a:noFill/>
          </p:spPr>
          <p:txBody>
            <a:bodyPr wrap="none" rtlCol="0">
              <a:spAutoFit/>
            </a:bodyPr>
            <a:lstStyle/>
            <a:p>
              <a:pPr algn="r"/>
              <a:r>
                <a:rPr lang="fr-FR" sz="1000" dirty="0">
                  <a:solidFill>
                    <a:srgbClr val="000066"/>
                  </a:solidFill>
                </a:rPr>
                <a:t>3</a:t>
              </a:r>
            </a:p>
          </p:txBody>
        </p:sp>
        <p:sp>
          <p:nvSpPr>
            <p:cNvPr id="257" name="ZoneTexte 256"/>
            <p:cNvSpPr txBox="1"/>
            <p:nvPr/>
          </p:nvSpPr>
          <p:spPr>
            <a:xfrm>
              <a:off x="1932537" y="2888104"/>
              <a:ext cx="255198" cy="200560"/>
            </a:xfrm>
            <a:prstGeom prst="rect">
              <a:avLst/>
            </a:prstGeom>
            <a:noFill/>
          </p:spPr>
          <p:txBody>
            <a:bodyPr wrap="none" rtlCol="0">
              <a:spAutoFit/>
            </a:bodyPr>
            <a:lstStyle/>
            <a:p>
              <a:pPr algn="r"/>
              <a:r>
                <a:rPr lang="fr-FR" sz="1000" dirty="0">
                  <a:solidFill>
                    <a:srgbClr val="000066"/>
                  </a:solidFill>
                </a:rPr>
                <a:t>4</a:t>
              </a:r>
            </a:p>
          </p:txBody>
        </p:sp>
        <p:sp>
          <p:nvSpPr>
            <p:cNvPr id="258" name="ZoneTexte 257"/>
            <p:cNvSpPr txBox="1"/>
            <p:nvPr/>
          </p:nvSpPr>
          <p:spPr>
            <a:xfrm>
              <a:off x="1932537" y="2635797"/>
              <a:ext cx="255198" cy="200560"/>
            </a:xfrm>
            <a:prstGeom prst="rect">
              <a:avLst/>
            </a:prstGeom>
            <a:noFill/>
          </p:spPr>
          <p:txBody>
            <a:bodyPr wrap="none" rtlCol="0">
              <a:spAutoFit/>
            </a:bodyPr>
            <a:lstStyle/>
            <a:p>
              <a:pPr algn="r"/>
              <a:r>
                <a:rPr lang="fr-FR" sz="1000" dirty="0">
                  <a:solidFill>
                    <a:srgbClr val="000066"/>
                  </a:solidFill>
                </a:rPr>
                <a:t>5</a:t>
              </a:r>
            </a:p>
          </p:txBody>
        </p:sp>
        <p:sp>
          <p:nvSpPr>
            <p:cNvPr id="271" name="ZoneTexte 270"/>
            <p:cNvSpPr txBox="1"/>
            <p:nvPr/>
          </p:nvSpPr>
          <p:spPr>
            <a:xfrm>
              <a:off x="3276583"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72" name="ZoneTexte 271"/>
            <p:cNvSpPr txBox="1"/>
            <p:nvPr/>
          </p:nvSpPr>
          <p:spPr>
            <a:xfrm>
              <a:off x="3521147"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73" name="ZoneTexte 272"/>
            <p:cNvSpPr txBox="1"/>
            <p:nvPr/>
          </p:nvSpPr>
          <p:spPr>
            <a:xfrm>
              <a:off x="3843328"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74" name="ZoneTexte 273"/>
            <p:cNvSpPr txBox="1"/>
            <p:nvPr/>
          </p:nvSpPr>
          <p:spPr>
            <a:xfrm>
              <a:off x="4075281"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75" name="ZoneTexte 274"/>
            <p:cNvSpPr txBox="1"/>
            <p:nvPr/>
          </p:nvSpPr>
          <p:spPr>
            <a:xfrm>
              <a:off x="4396770"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76" name="ZoneTexte 275"/>
            <p:cNvSpPr txBox="1"/>
            <p:nvPr/>
          </p:nvSpPr>
          <p:spPr>
            <a:xfrm>
              <a:off x="4641333"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77" name="ZoneTexte 276"/>
            <p:cNvSpPr txBox="1"/>
            <p:nvPr/>
          </p:nvSpPr>
          <p:spPr>
            <a:xfrm>
              <a:off x="4963516"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78" name="ZoneTexte 277"/>
            <p:cNvSpPr txBox="1"/>
            <p:nvPr/>
          </p:nvSpPr>
          <p:spPr>
            <a:xfrm>
              <a:off x="5195466"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79" name="ZoneTexte 278"/>
            <p:cNvSpPr txBox="1"/>
            <p:nvPr/>
          </p:nvSpPr>
          <p:spPr>
            <a:xfrm>
              <a:off x="5502052"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80" name="ZoneTexte 279"/>
            <p:cNvSpPr txBox="1"/>
            <p:nvPr/>
          </p:nvSpPr>
          <p:spPr>
            <a:xfrm>
              <a:off x="5746618"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281" name="ZoneTexte 280"/>
            <p:cNvSpPr txBox="1"/>
            <p:nvPr/>
          </p:nvSpPr>
          <p:spPr>
            <a:xfrm>
              <a:off x="6068799" y="4051847"/>
              <a:ext cx="269626" cy="200560"/>
            </a:xfrm>
            <a:prstGeom prst="rect">
              <a:avLst/>
            </a:prstGeom>
            <a:noFill/>
          </p:spPr>
          <p:txBody>
            <a:bodyPr wrap="none" rtlCol="0">
              <a:spAutoFit/>
            </a:bodyPr>
            <a:lstStyle/>
            <a:p>
              <a:pPr algn="ctr"/>
              <a:r>
                <a:rPr lang="fr-FR" sz="1000" dirty="0">
                  <a:solidFill>
                    <a:srgbClr val="000066"/>
                  </a:solidFill>
                </a:rPr>
                <a:t>A</a:t>
              </a:r>
            </a:p>
          </p:txBody>
        </p:sp>
        <p:sp>
          <p:nvSpPr>
            <p:cNvPr id="282" name="ZoneTexte 281"/>
            <p:cNvSpPr txBox="1"/>
            <p:nvPr/>
          </p:nvSpPr>
          <p:spPr>
            <a:xfrm>
              <a:off x="6300752" y="4051847"/>
              <a:ext cx="269626" cy="200560"/>
            </a:xfrm>
            <a:prstGeom prst="rect">
              <a:avLst/>
            </a:prstGeom>
            <a:noFill/>
          </p:spPr>
          <p:txBody>
            <a:bodyPr wrap="none" rtlCol="0">
              <a:spAutoFit/>
            </a:bodyPr>
            <a:lstStyle/>
            <a:p>
              <a:pPr algn="ctr"/>
              <a:r>
                <a:rPr lang="fr-FR" sz="1000" dirty="0">
                  <a:solidFill>
                    <a:srgbClr val="000066"/>
                  </a:solidFill>
                </a:rPr>
                <a:t>B</a:t>
              </a:r>
            </a:p>
          </p:txBody>
        </p:sp>
        <p:sp>
          <p:nvSpPr>
            <p:cNvPr id="309" name="ZoneTexte 308"/>
            <p:cNvSpPr txBox="1"/>
            <p:nvPr/>
          </p:nvSpPr>
          <p:spPr>
            <a:xfrm>
              <a:off x="2430338" y="2560614"/>
              <a:ext cx="608052"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Naïves</a:t>
              </a:r>
            </a:p>
          </p:txBody>
        </p:sp>
        <p:sp>
          <p:nvSpPr>
            <p:cNvPr id="310" name="ZoneTexte 309"/>
            <p:cNvSpPr txBox="1"/>
            <p:nvPr/>
          </p:nvSpPr>
          <p:spPr>
            <a:xfrm>
              <a:off x="3552842" y="2560614"/>
              <a:ext cx="474617"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TCM</a:t>
              </a:r>
            </a:p>
          </p:txBody>
        </p:sp>
        <p:sp>
          <p:nvSpPr>
            <p:cNvPr id="311" name="ZoneTexte 310"/>
            <p:cNvSpPr txBox="1"/>
            <p:nvPr/>
          </p:nvSpPr>
          <p:spPr>
            <a:xfrm>
              <a:off x="4723892" y="2560614"/>
              <a:ext cx="475066"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TTM</a:t>
              </a:r>
            </a:p>
          </p:txBody>
        </p:sp>
        <p:sp>
          <p:nvSpPr>
            <p:cNvPr id="312" name="ZoneTexte 311"/>
            <p:cNvSpPr txBox="1"/>
            <p:nvPr/>
          </p:nvSpPr>
          <p:spPr>
            <a:xfrm>
              <a:off x="5783925" y="2560614"/>
              <a:ext cx="471604" cy="225630"/>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rPr>
                <a:t>TEM</a:t>
              </a:r>
            </a:p>
          </p:txBody>
        </p:sp>
        <p:sp>
          <p:nvSpPr>
            <p:cNvPr id="318" name="ZoneTexte 317"/>
            <p:cNvSpPr txBox="1"/>
            <p:nvPr/>
          </p:nvSpPr>
          <p:spPr>
            <a:xfrm>
              <a:off x="2536391" y="2721802"/>
              <a:ext cx="718466" cy="200560"/>
            </a:xfrm>
            <a:prstGeom prst="rect">
              <a:avLst/>
            </a:prstGeom>
            <a:noFill/>
          </p:spPr>
          <p:txBody>
            <a:bodyPr wrap="none" rtlCol="0">
              <a:spAutoFit/>
            </a:bodyPr>
            <a:lstStyle/>
            <a:p>
              <a:pPr algn="ctr"/>
              <a:r>
                <a:rPr lang="fr-FR" sz="1000" dirty="0">
                  <a:solidFill>
                    <a:srgbClr val="000066"/>
                  </a:solidFill>
                </a:rPr>
                <a:t>p = 0,027</a:t>
              </a:r>
            </a:p>
          </p:txBody>
        </p:sp>
        <p:sp>
          <p:nvSpPr>
            <p:cNvPr id="319" name="ZoneTexte 318"/>
            <p:cNvSpPr txBox="1"/>
            <p:nvPr/>
          </p:nvSpPr>
          <p:spPr>
            <a:xfrm>
              <a:off x="3656758" y="2721802"/>
              <a:ext cx="718465" cy="200560"/>
            </a:xfrm>
            <a:prstGeom prst="rect">
              <a:avLst/>
            </a:prstGeom>
            <a:noFill/>
          </p:spPr>
          <p:txBody>
            <a:bodyPr wrap="none" rtlCol="0">
              <a:spAutoFit/>
            </a:bodyPr>
            <a:lstStyle/>
            <a:p>
              <a:pPr algn="ctr"/>
              <a:r>
                <a:rPr lang="fr-FR" sz="1000" dirty="0">
                  <a:solidFill>
                    <a:srgbClr val="000066"/>
                  </a:solidFill>
                </a:rPr>
                <a:t>p = 0,054</a:t>
              </a:r>
            </a:p>
          </p:txBody>
        </p:sp>
        <p:sp>
          <p:nvSpPr>
            <p:cNvPr id="320" name="ZoneTexte 319"/>
            <p:cNvSpPr txBox="1"/>
            <p:nvPr/>
          </p:nvSpPr>
          <p:spPr>
            <a:xfrm>
              <a:off x="4813765" y="2721802"/>
              <a:ext cx="718465" cy="200560"/>
            </a:xfrm>
            <a:prstGeom prst="rect">
              <a:avLst/>
            </a:prstGeom>
            <a:noFill/>
          </p:spPr>
          <p:txBody>
            <a:bodyPr wrap="none" rtlCol="0">
              <a:spAutoFit/>
            </a:bodyPr>
            <a:lstStyle/>
            <a:p>
              <a:pPr algn="ctr"/>
              <a:r>
                <a:rPr lang="fr-FR" sz="1000" dirty="0">
                  <a:solidFill>
                    <a:srgbClr val="000066"/>
                  </a:solidFill>
                </a:rPr>
                <a:t>p = 0,008</a:t>
              </a:r>
            </a:p>
          </p:txBody>
        </p:sp>
        <p:sp>
          <p:nvSpPr>
            <p:cNvPr id="321" name="ZoneTexte 320"/>
            <p:cNvSpPr txBox="1"/>
            <p:nvPr/>
          </p:nvSpPr>
          <p:spPr>
            <a:xfrm>
              <a:off x="5888956" y="2721802"/>
              <a:ext cx="718465" cy="200560"/>
            </a:xfrm>
            <a:prstGeom prst="rect">
              <a:avLst/>
            </a:prstGeom>
            <a:noFill/>
          </p:spPr>
          <p:txBody>
            <a:bodyPr wrap="none" rtlCol="0">
              <a:spAutoFit/>
            </a:bodyPr>
            <a:lstStyle/>
            <a:p>
              <a:pPr algn="ctr"/>
              <a:r>
                <a:rPr lang="fr-FR" sz="1000" dirty="0">
                  <a:solidFill>
                    <a:srgbClr val="000066"/>
                  </a:solidFill>
                </a:rPr>
                <a:t>p = 0,004</a:t>
              </a:r>
            </a:p>
          </p:txBody>
        </p:sp>
        <p:sp>
          <p:nvSpPr>
            <p:cNvPr id="327" name="ZoneTexte 326"/>
            <p:cNvSpPr txBox="1"/>
            <p:nvPr/>
          </p:nvSpPr>
          <p:spPr>
            <a:xfrm>
              <a:off x="1128241" y="2635608"/>
              <a:ext cx="713282" cy="250700"/>
            </a:xfrm>
            <a:prstGeom prst="rect">
              <a:avLst/>
            </a:prstGeom>
            <a:noFill/>
          </p:spPr>
          <p:txBody>
            <a:bodyPr wrap="none" rtlCol="0">
              <a:spAutoFit/>
            </a:bodyPr>
            <a:lstStyle/>
            <a:p>
              <a:r>
                <a:rPr lang="fr-FR" sz="1400" b="1" dirty="0">
                  <a:solidFill>
                    <a:srgbClr val="000066"/>
                  </a:solidFill>
                </a:rPr>
                <a:t>PBMC</a:t>
              </a:r>
            </a:p>
          </p:txBody>
        </p:sp>
        <p:sp>
          <p:nvSpPr>
            <p:cNvPr id="36" name="Line 33"/>
            <p:cNvSpPr>
              <a:spLocks noChangeShapeType="1"/>
            </p:cNvSpPr>
            <p:nvPr/>
          </p:nvSpPr>
          <p:spPr bwMode="auto">
            <a:xfrm>
              <a:off x="2672913" y="4342596"/>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42" name="Line 39"/>
            <p:cNvSpPr>
              <a:spLocks noChangeShapeType="1"/>
            </p:cNvSpPr>
            <p:nvPr/>
          </p:nvSpPr>
          <p:spPr bwMode="auto">
            <a:xfrm>
              <a:off x="3769109" y="4342596"/>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62" name="Line 59"/>
            <p:cNvSpPr>
              <a:spLocks noChangeShapeType="1"/>
            </p:cNvSpPr>
            <p:nvPr/>
          </p:nvSpPr>
          <p:spPr bwMode="auto">
            <a:xfrm>
              <a:off x="1576718" y="4342596"/>
              <a:ext cx="53111"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264" name="ZoneTexte 263"/>
            <p:cNvSpPr txBox="1"/>
            <p:nvPr/>
          </p:nvSpPr>
          <p:spPr>
            <a:xfrm>
              <a:off x="1341586" y="4217896"/>
              <a:ext cx="255198" cy="200560"/>
            </a:xfrm>
            <a:prstGeom prst="rect">
              <a:avLst/>
            </a:prstGeom>
            <a:noFill/>
          </p:spPr>
          <p:txBody>
            <a:bodyPr wrap="none" rtlCol="0">
              <a:spAutoFit/>
            </a:bodyPr>
            <a:lstStyle/>
            <a:p>
              <a:pPr algn="r"/>
              <a:r>
                <a:rPr lang="fr-FR" sz="1000" dirty="0">
                  <a:solidFill>
                    <a:srgbClr val="000066"/>
                  </a:solidFill>
                </a:rPr>
                <a:t>5</a:t>
              </a:r>
            </a:p>
          </p:txBody>
        </p:sp>
        <p:sp>
          <p:nvSpPr>
            <p:cNvPr id="51" name="Line 48"/>
            <p:cNvSpPr>
              <a:spLocks noChangeShapeType="1"/>
            </p:cNvSpPr>
            <p:nvPr/>
          </p:nvSpPr>
          <p:spPr bwMode="auto">
            <a:xfrm>
              <a:off x="6923522" y="4339107"/>
              <a:ext cx="5796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0066"/>
                </a:solidFill>
              </a:endParaRPr>
            </a:p>
          </p:txBody>
        </p:sp>
        <p:sp>
          <p:nvSpPr>
            <p:cNvPr id="333" name="Line 73"/>
            <p:cNvSpPr>
              <a:spLocks noChangeShapeType="1"/>
            </p:cNvSpPr>
            <p:nvPr/>
          </p:nvSpPr>
          <p:spPr bwMode="auto">
            <a:xfrm flipV="1">
              <a:off x="5925748" y="4002147"/>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2060"/>
                </a:solidFill>
              </a:endParaRPr>
            </a:p>
          </p:txBody>
        </p:sp>
        <p:sp>
          <p:nvSpPr>
            <p:cNvPr id="334" name="Line 73"/>
            <p:cNvSpPr>
              <a:spLocks noChangeShapeType="1"/>
            </p:cNvSpPr>
            <p:nvPr/>
          </p:nvSpPr>
          <p:spPr bwMode="auto">
            <a:xfrm flipV="1">
              <a:off x="6160698" y="4007319"/>
              <a:ext cx="0" cy="47568"/>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solidFill>
                  <a:srgbClr val="002060"/>
                </a:solidFill>
              </a:endParaRPr>
            </a:p>
          </p:txBody>
        </p:sp>
        <p:sp>
          <p:nvSpPr>
            <p:cNvPr id="340" name="Ellipse 339"/>
            <p:cNvSpPr/>
            <p:nvPr/>
          </p:nvSpPr>
          <p:spPr bwMode="auto">
            <a:xfrm>
              <a:off x="5310945" y="3842453"/>
              <a:ext cx="36000" cy="29324"/>
            </a:xfrm>
            <a:prstGeom prst="ellipse">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41" name="Ellipse 340"/>
            <p:cNvSpPr/>
            <p:nvPr/>
          </p:nvSpPr>
          <p:spPr bwMode="auto">
            <a:xfrm>
              <a:off x="5065447" y="3221726"/>
              <a:ext cx="36000" cy="29324"/>
            </a:xfrm>
            <a:prstGeom prst="ellipse">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grpSp>
      <p:sp>
        <p:nvSpPr>
          <p:cNvPr id="342"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Lim SY, CROI 2017, Abs. 338LB</a:t>
            </a:r>
          </a:p>
        </p:txBody>
      </p:sp>
      <p:sp>
        <p:nvSpPr>
          <p:cNvPr id="343" name="ZoneTexte 34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37</a:t>
            </a:r>
          </a:p>
        </p:txBody>
      </p:sp>
    </p:spTree>
    <p:extLst>
      <p:ext uri="{BB962C8B-B14F-4D97-AF65-F5344CB8AC3E}">
        <p14:creationId xmlns:p14="http://schemas.microsoft.com/office/powerpoint/2010/main" val="2272254875"/>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ZoneTexte 6"/>
          <p:cNvSpPr txBox="1"/>
          <p:nvPr/>
        </p:nvSpPr>
        <p:spPr>
          <a:xfrm>
            <a:off x="2387050" y="1103317"/>
            <a:ext cx="4537139" cy="400110"/>
          </a:xfrm>
          <a:prstGeom prst="rect">
            <a:avLst/>
          </a:prstGeom>
        </p:spPr>
        <p:txBody>
          <a:bodyPr wrap="none">
            <a:spAutoFit/>
          </a:bodyPr>
          <a:lstStyle>
            <a:defPPr>
              <a:defRPr lang="fr-FR"/>
            </a:defPPr>
            <a:lvl1pPr algn="ctr">
              <a:defRPr sz="2000" b="1">
                <a:solidFill>
                  <a:srgbClr val="0070C0"/>
                </a:solidFill>
                <a:latin typeface="Calibri" pitchFamily="34" charset="0"/>
                <a:ea typeface="ＭＳ Ｐゴシック" pitchFamily="34" charset="-128"/>
              </a:defRPr>
            </a:lvl1pPr>
          </a:lstStyle>
          <a:p>
            <a:r>
              <a:rPr lang="fr-FR" dirty="0"/>
              <a:t>Essai de </a:t>
            </a:r>
            <a:r>
              <a:rPr lang="fr-FR" dirty="0" err="1"/>
              <a:t>ré-infection</a:t>
            </a:r>
            <a:r>
              <a:rPr lang="fr-FR" dirty="0"/>
              <a:t> (ARN SIV, log</a:t>
            </a:r>
            <a:r>
              <a:rPr lang="fr-FR" baseline="-25000" dirty="0"/>
              <a:t>10 </a:t>
            </a:r>
            <a:r>
              <a:rPr lang="fr-FR" dirty="0"/>
              <a:t>c/ml)</a:t>
            </a:r>
          </a:p>
        </p:txBody>
      </p:sp>
      <p:grpSp>
        <p:nvGrpSpPr>
          <p:cNvPr id="10" name="Grouper 9"/>
          <p:cNvGrpSpPr>
            <a:grpSpLocks noChangeAspect="1"/>
          </p:cNvGrpSpPr>
          <p:nvPr/>
        </p:nvGrpSpPr>
        <p:grpSpPr>
          <a:xfrm>
            <a:off x="1002358" y="1665972"/>
            <a:ext cx="8034337" cy="2571111"/>
            <a:chOff x="412681" y="4384112"/>
            <a:chExt cx="6096897" cy="1951107"/>
          </a:xfrm>
        </p:grpSpPr>
        <p:grpSp>
          <p:nvGrpSpPr>
            <p:cNvPr id="11" name="Groupe 4122"/>
            <p:cNvGrpSpPr/>
            <p:nvPr/>
          </p:nvGrpSpPr>
          <p:grpSpPr>
            <a:xfrm>
              <a:off x="635221" y="4592638"/>
              <a:ext cx="2101850" cy="1416050"/>
              <a:chOff x="874713" y="4592638"/>
              <a:chExt cx="2101850" cy="1416050"/>
            </a:xfrm>
          </p:grpSpPr>
          <p:sp>
            <p:nvSpPr>
              <p:cNvPr id="70" name="Line 19"/>
              <p:cNvSpPr>
                <a:spLocks noChangeShapeType="1"/>
              </p:cNvSpPr>
              <p:nvPr/>
            </p:nvSpPr>
            <p:spPr bwMode="auto">
              <a:xfrm>
                <a:off x="931863" y="5832475"/>
                <a:ext cx="2025650"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Freeform 8"/>
              <p:cNvSpPr>
                <a:spLocks/>
              </p:cNvSpPr>
              <p:nvPr/>
            </p:nvSpPr>
            <p:spPr bwMode="auto">
              <a:xfrm>
                <a:off x="931863" y="4592638"/>
                <a:ext cx="2044700" cy="1346200"/>
              </a:xfrm>
              <a:custGeom>
                <a:avLst/>
                <a:gdLst>
                  <a:gd name="T0" fmla="*/ 1288 w 1288"/>
                  <a:gd name="T1" fmla="*/ 951 h 951"/>
                  <a:gd name="T2" fmla="*/ 0 w 1288"/>
                  <a:gd name="T3" fmla="*/ 951 h 951"/>
                  <a:gd name="T4" fmla="*/ 0 w 1288"/>
                  <a:gd name="T5" fmla="*/ 0 h 951"/>
                </a:gdLst>
                <a:ahLst/>
                <a:cxnLst>
                  <a:cxn ang="0">
                    <a:pos x="T0" y="T1"/>
                  </a:cxn>
                  <a:cxn ang="0">
                    <a:pos x="T2" y="T3"/>
                  </a:cxn>
                  <a:cxn ang="0">
                    <a:pos x="T4" y="T5"/>
                  </a:cxn>
                </a:cxnLst>
                <a:rect l="0" t="0" r="r" b="b"/>
                <a:pathLst>
                  <a:path w="1288" h="951">
                    <a:moveTo>
                      <a:pt x="1288" y="951"/>
                    </a:moveTo>
                    <a:lnTo>
                      <a:pt x="0" y="951"/>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Line 9"/>
              <p:cNvSpPr>
                <a:spLocks noChangeShapeType="1"/>
              </p:cNvSpPr>
              <p:nvPr/>
            </p:nvSpPr>
            <p:spPr bwMode="auto">
              <a:xfrm flipV="1">
                <a:off x="1922463" y="5938838"/>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Line 10"/>
              <p:cNvSpPr>
                <a:spLocks noChangeShapeType="1"/>
              </p:cNvSpPr>
              <p:nvPr/>
            </p:nvSpPr>
            <p:spPr bwMode="auto">
              <a:xfrm flipV="1">
                <a:off x="2417763" y="5938838"/>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11"/>
              <p:cNvSpPr>
                <a:spLocks noChangeShapeType="1"/>
              </p:cNvSpPr>
              <p:nvPr/>
            </p:nvSpPr>
            <p:spPr bwMode="auto">
              <a:xfrm flipV="1">
                <a:off x="2911476" y="5938838"/>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12"/>
              <p:cNvSpPr>
                <a:spLocks noChangeShapeType="1"/>
              </p:cNvSpPr>
              <p:nvPr/>
            </p:nvSpPr>
            <p:spPr bwMode="auto">
              <a:xfrm flipV="1">
                <a:off x="931863" y="5938838"/>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13"/>
              <p:cNvSpPr>
                <a:spLocks noChangeShapeType="1"/>
              </p:cNvSpPr>
              <p:nvPr/>
            </p:nvSpPr>
            <p:spPr bwMode="auto">
              <a:xfrm flipV="1">
                <a:off x="1427163" y="5938838"/>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Line 14"/>
              <p:cNvSpPr>
                <a:spLocks noChangeShapeType="1"/>
              </p:cNvSpPr>
              <p:nvPr/>
            </p:nvSpPr>
            <p:spPr bwMode="auto">
              <a:xfrm>
                <a:off x="874713" y="4929188"/>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Line 15"/>
              <p:cNvSpPr>
                <a:spLocks noChangeShapeType="1"/>
              </p:cNvSpPr>
              <p:nvPr/>
            </p:nvSpPr>
            <p:spPr bwMode="auto">
              <a:xfrm>
                <a:off x="874713" y="5265738"/>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16"/>
              <p:cNvSpPr>
                <a:spLocks noChangeShapeType="1"/>
              </p:cNvSpPr>
              <p:nvPr/>
            </p:nvSpPr>
            <p:spPr bwMode="auto">
              <a:xfrm>
                <a:off x="874713" y="5602288"/>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17"/>
              <p:cNvSpPr>
                <a:spLocks noChangeShapeType="1"/>
              </p:cNvSpPr>
              <p:nvPr/>
            </p:nvSpPr>
            <p:spPr bwMode="auto">
              <a:xfrm>
                <a:off x="874713" y="5938838"/>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18"/>
              <p:cNvSpPr>
                <a:spLocks noChangeShapeType="1"/>
              </p:cNvSpPr>
              <p:nvPr/>
            </p:nvSpPr>
            <p:spPr bwMode="auto">
              <a:xfrm>
                <a:off x="874713" y="4592638"/>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Freeform 21"/>
              <p:cNvSpPr>
                <a:spLocks/>
              </p:cNvSpPr>
              <p:nvPr/>
            </p:nvSpPr>
            <p:spPr bwMode="auto">
              <a:xfrm>
                <a:off x="931863" y="4719638"/>
                <a:ext cx="1971675" cy="1112838"/>
              </a:xfrm>
              <a:custGeom>
                <a:avLst/>
                <a:gdLst>
                  <a:gd name="T0" fmla="*/ 1242 w 1242"/>
                  <a:gd name="T1" fmla="*/ 180 h 701"/>
                  <a:gd name="T2" fmla="*/ 942 w 1242"/>
                  <a:gd name="T3" fmla="*/ 142 h 701"/>
                  <a:gd name="T4" fmla="*/ 630 w 1242"/>
                  <a:gd name="T5" fmla="*/ 60 h 701"/>
                  <a:gd name="T6" fmla="*/ 452 w 1242"/>
                  <a:gd name="T7" fmla="*/ 0 h 701"/>
                  <a:gd name="T8" fmla="*/ 322 w 1242"/>
                  <a:gd name="T9" fmla="*/ 198 h 701"/>
                  <a:gd name="T10" fmla="*/ 145 w 1242"/>
                  <a:gd name="T11" fmla="*/ 701 h 701"/>
                  <a:gd name="T12" fmla="*/ 0 w 1242"/>
                  <a:gd name="T13" fmla="*/ 701 h 701"/>
                </a:gdLst>
                <a:ahLst/>
                <a:cxnLst>
                  <a:cxn ang="0">
                    <a:pos x="T0" y="T1"/>
                  </a:cxn>
                  <a:cxn ang="0">
                    <a:pos x="T2" y="T3"/>
                  </a:cxn>
                  <a:cxn ang="0">
                    <a:pos x="T4" y="T5"/>
                  </a:cxn>
                  <a:cxn ang="0">
                    <a:pos x="T6" y="T7"/>
                  </a:cxn>
                  <a:cxn ang="0">
                    <a:pos x="T8" y="T9"/>
                  </a:cxn>
                  <a:cxn ang="0">
                    <a:pos x="T10" y="T11"/>
                  </a:cxn>
                  <a:cxn ang="0">
                    <a:pos x="T12" y="T13"/>
                  </a:cxn>
                </a:cxnLst>
                <a:rect l="0" t="0" r="r" b="b"/>
                <a:pathLst>
                  <a:path w="1242" h="701">
                    <a:moveTo>
                      <a:pt x="1242" y="180"/>
                    </a:moveTo>
                    <a:lnTo>
                      <a:pt x="942" y="142"/>
                    </a:lnTo>
                    <a:lnTo>
                      <a:pt x="630" y="60"/>
                    </a:lnTo>
                    <a:lnTo>
                      <a:pt x="452" y="0"/>
                    </a:lnTo>
                    <a:lnTo>
                      <a:pt x="322" y="198"/>
                    </a:lnTo>
                    <a:lnTo>
                      <a:pt x="145" y="701"/>
                    </a:lnTo>
                    <a:lnTo>
                      <a:pt x="0" y="701"/>
                    </a:lnTo>
                  </a:path>
                </a:pathLst>
              </a:custGeom>
              <a:noFill/>
              <a:ln w="19050">
                <a:solidFill>
                  <a:srgbClr val="FF00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Freeform 22"/>
              <p:cNvSpPr>
                <a:spLocks/>
              </p:cNvSpPr>
              <p:nvPr/>
            </p:nvSpPr>
            <p:spPr bwMode="auto">
              <a:xfrm>
                <a:off x="890588" y="5789613"/>
                <a:ext cx="82550" cy="82550"/>
              </a:xfrm>
              <a:custGeom>
                <a:avLst/>
                <a:gdLst>
                  <a:gd name="T0" fmla="*/ 26 w 52"/>
                  <a:gd name="T1" fmla="*/ 52 h 52"/>
                  <a:gd name="T2" fmla="*/ 36 w 52"/>
                  <a:gd name="T3" fmla="*/ 50 h 52"/>
                  <a:gd name="T4" fmla="*/ 44 w 52"/>
                  <a:gd name="T5" fmla="*/ 45 h 52"/>
                  <a:gd name="T6" fmla="*/ 50 w 52"/>
                  <a:gd name="T7" fmla="*/ 37 h 52"/>
                  <a:gd name="T8" fmla="*/ 52 w 52"/>
                  <a:gd name="T9" fmla="*/ 27 h 52"/>
                  <a:gd name="T10" fmla="*/ 50 w 52"/>
                  <a:gd name="T11" fmla="*/ 16 h 52"/>
                  <a:gd name="T12" fmla="*/ 44 w 52"/>
                  <a:gd name="T13" fmla="*/ 7 h 52"/>
                  <a:gd name="T14" fmla="*/ 36 w 52"/>
                  <a:gd name="T15" fmla="*/ 2 h 52"/>
                  <a:gd name="T16" fmla="*/ 26 w 52"/>
                  <a:gd name="T17" fmla="*/ 0 h 52"/>
                  <a:gd name="T18" fmla="*/ 16 w 52"/>
                  <a:gd name="T19" fmla="*/ 2 h 52"/>
                  <a:gd name="T20" fmla="*/ 8 w 52"/>
                  <a:gd name="T21" fmla="*/ 7 h 52"/>
                  <a:gd name="T22" fmla="*/ 2 w 52"/>
                  <a:gd name="T23" fmla="*/ 16 h 52"/>
                  <a:gd name="T24" fmla="*/ 0 w 52"/>
                  <a:gd name="T25" fmla="*/ 27 h 52"/>
                  <a:gd name="T26" fmla="*/ 2 w 52"/>
                  <a:gd name="T27" fmla="*/ 37 h 52"/>
                  <a:gd name="T28" fmla="*/ 8 w 52"/>
                  <a:gd name="T29" fmla="*/ 45 h 52"/>
                  <a:gd name="T30" fmla="*/ 16 w 52"/>
                  <a:gd name="T31" fmla="*/ 50 h 52"/>
                  <a:gd name="T32" fmla="*/ 26 w 52"/>
                  <a:gd name="T33" fmla="*/ 52 h 52"/>
                  <a:gd name="T34" fmla="*/ 26 w 52"/>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26" y="52"/>
                    </a:moveTo>
                    <a:lnTo>
                      <a:pt x="36" y="50"/>
                    </a:lnTo>
                    <a:lnTo>
                      <a:pt x="44" y="45"/>
                    </a:lnTo>
                    <a:lnTo>
                      <a:pt x="50" y="37"/>
                    </a:lnTo>
                    <a:lnTo>
                      <a:pt x="52" y="27"/>
                    </a:lnTo>
                    <a:lnTo>
                      <a:pt x="50" y="16"/>
                    </a:lnTo>
                    <a:lnTo>
                      <a:pt x="44" y="7"/>
                    </a:lnTo>
                    <a:lnTo>
                      <a:pt x="36" y="2"/>
                    </a:lnTo>
                    <a:lnTo>
                      <a:pt x="26" y="0"/>
                    </a:lnTo>
                    <a:lnTo>
                      <a:pt x="16" y="2"/>
                    </a:lnTo>
                    <a:lnTo>
                      <a:pt x="8" y="7"/>
                    </a:lnTo>
                    <a:lnTo>
                      <a:pt x="2" y="16"/>
                    </a:lnTo>
                    <a:lnTo>
                      <a:pt x="0" y="27"/>
                    </a:lnTo>
                    <a:lnTo>
                      <a:pt x="2" y="37"/>
                    </a:lnTo>
                    <a:lnTo>
                      <a:pt x="8" y="45"/>
                    </a:lnTo>
                    <a:lnTo>
                      <a:pt x="16" y="50"/>
                    </a:lnTo>
                    <a:lnTo>
                      <a:pt x="26" y="52"/>
                    </a:lnTo>
                    <a:lnTo>
                      <a:pt x="26"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4" name="Freeform 23"/>
              <p:cNvSpPr>
                <a:spLocks/>
              </p:cNvSpPr>
              <p:nvPr/>
            </p:nvSpPr>
            <p:spPr bwMode="auto">
              <a:xfrm>
                <a:off x="1119188" y="5789613"/>
                <a:ext cx="84138" cy="82550"/>
              </a:xfrm>
              <a:custGeom>
                <a:avLst/>
                <a:gdLst>
                  <a:gd name="T0" fmla="*/ 27 w 53"/>
                  <a:gd name="T1" fmla="*/ 52 h 52"/>
                  <a:gd name="T2" fmla="*/ 37 w 53"/>
                  <a:gd name="T3" fmla="*/ 50 h 52"/>
                  <a:gd name="T4" fmla="*/ 45 w 53"/>
                  <a:gd name="T5" fmla="*/ 45 h 52"/>
                  <a:gd name="T6" fmla="*/ 51 w 53"/>
                  <a:gd name="T7" fmla="*/ 37 h 52"/>
                  <a:gd name="T8" fmla="*/ 53 w 53"/>
                  <a:gd name="T9" fmla="*/ 27 h 52"/>
                  <a:gd name="T10" fmla="*/ 51 w 53"/>
                  <a:gd name="T11" fmla="*/ 16 h 52"/>
                  <a:gd name="T12" fmla="*/ 45 w 53"/>
                  <a:gd name="T13" fmla="*/ 7 h 52"/>
                  <a:gd name="T14" fmla="*/ 37 w 53"/>
                  <a:gd name="T15" fmla="*/ 2 h 52"/>
                  <a:gd name="T16" fmla="*/ 27 w 53"/>
                  <a:gd name="T17" fmla="*/ 0 h 52"/>
                  <a:gd name="T18" fmla="*/ 16 w 53"/>
                  <a:gd name="T19" fmla="*/ 2 h 52"/>
                  <a:gd name="T20" fmla="*/ 8 w 53"/>
                  <a:gd name="T21" fmla="*/ 7 h 52"/>
                  <a:gd name="T22" fmla="*/ 2 w 53"/>
                  <a:gd name="T23" fmla="*/ 16 h 52"/>
                  <a:gd name="T24" fmla="*/ 0 w 53"/>
                  <a:gd name="T25" fmla="*/ 27 h 52"/>
                  <a:gd name="T26" fmla="*/ 2 w 53"/>
                  <a:gd name="T27" fmla="*/ 37 h 52"/>
                  <a:gd name="T28" fmla="*/ 8 w 53"/>
                  <a:gd name="T29" fmla="*/ 45 h 52"/>
                  <a:gd name="T30" fmla="*/ 16 w 53"/>
                  <a:gd name="T31" fmla="*/ 50 h 52"/>
                  <a:gd name="T32" fmla="*/ 27 w 53"/>
                  <a:gd name="T33" fmla="*/ 52 h 52"/>
                  <a:gd name="T34" fmla="*/ 27 w 53"/>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2">
                    <a:moveTo>
                      <a:pt x="27" y="52"/>
                    </a:moveTo>
                    <a:lnTo>
                      <a:pt x="37" y="50"/>
                    </a:lnTo>
                    <a:lnTo>
                      <a:pt x="45" y="45"/>
                    </a:lnTo>
                    <a:lnTo>
                      <a:pt x="51" y="37"/>
                    </a:lnTo>
                    <a:lnTo>
                      <a:pt x="53" y="27"/>
                    </a:lnTo>
                    <a:lnTo>
                      <a:pt x="51" y="16"/>
                    </a:lnTo>
                    <a:lnTo>
                      <a:pt x="45" y="7"/>
                    </a:lnTo>
                    <a:lnTo>
                      <a:pt x="37" y="2"/>
                    </a:lnTo>
                    <a:lnTo>
                      <a:pt x="27" y="0"/>
                    </a:lnTo>
                    <a:lnTo>
                      <a:pt x="16" y="2"/>
                    </a:lnTo>
                    <a:lnTo>
                      <a:pt x="8" y="7"/>
                    </a:lnTo>
                    <a:lnTo>
                      <a:pt x="2" y="16"/>
                    </a:lnTo>
                    <a:lnTo>
                      <a:pt x="0" y="27"/>
                    </a:lnTo>
                    <a:lnTo>
                      <a:pt x="2" y="37"/>
                    </a:lnTo>
                    <a:lnTo>
                      <a:pt x="8" y="45"/>
                    </a:lnTo>
                    <a:lnTo>
                      <a:pt x="16" y="50"/>
                    </a:lnTo>
                    <a:lnTo>
                      <a:pt x="27" y="52"/>
                    </a:lnTo>
                    <a:lnTo>
                      <a:pt x="27"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5" name="Freeform 24"/>
              <p:cNvSpPr>
                <a:spLocks/>
              </p:cNvSpPr>
              <p:nvPr/>
            </p:nvSpPr>
            <p:spPr bwMode="auto">
              <a:xfrm>
                <a:off x="1401763" y="4992688"/>
                <a:ext cx="82550" cy="80963"/>
              </a:xfrm>
              <a:custGeom>
                <a:avLst/>
                <a:gdLst>
                  <a:gd name="T0" fmla="*/ 26 w 52"/>
                  <a:gd name="T1" fmla="*/ 51 h 51"/>
                  <a:gd name="T2" fmla="*/ 37 w 52"/>
                  <a:gd name="T3" fmla="*/ 49 h 51"/>
                  <a:gd name="T4" fmla="*/ 45 w 52"/>
                  <a:gd name="T5" fmla="*/ 44 h 51"/>
                  <a:gd name="T6" fmla="*/ 50 w 52"/>
                  <a:gd name="T7" fmla="*/ 36 h 51"/>
                  <a:gd name="T8" fmla="*/ 52 w 52"/>
                  <a:gd name="T9" fmla="*/ 26 h 51"/>
                  <a:gd name="T10" fmla="*/ 50 w 52"/>
                  <a:gd name="T11" fmla="*/ 16 h 51"/>
                  <a:gd name="T12" fmla="*/ 45 w 52"/>
                  <a:gd name="T13" fmla="*/ 8 h 51"/>
                  <a:gd name="T14" fmla="*/ 37 w 52"/>
                  <a:gd name="T15" fmla="*/ 2 h 51"/>
                  <a:gd name="T16" fmla="*/ 26 w 52"/>
                  <a:gd name="T17" fmla="*/ 0 h 51"/>
                  <a:gd name="T18" fmla="*/ 16 w 52"/>
                  <a:gd name="T19" fmla="*/ 2 h 51"/>
                  <a:gd name="T20" fmla="*/ 7 w 52"/>
                  <a:gd name="T21" fmla="*/ 8 h 51"/>
                  <a:gd name="T22" fmla="*/ 2 w 52"/>
                  <a:gd name="T23" fmla="*/ 16 h 51"/>
                  <a:gd name="T24" fmla="*/ 0 w 52"/>
                  <a:gd name="T25" fmla="*/ 26 h 51"/>
                  <a:gd name="T26" fmla="*/ 2 w 52"/>
                  <a:gd name="T27" fmla="*/ 36 h 51"/>
                  <a:gd name="T28" fmla="*/ 7 w 52"/>
                  <a:gd name="T29" fmla="*/ 44 h 51"/>
                  <a:gd name="T30" fmla="*/ 16 w 52"/>
                  <a:gd name="T31" fmla="*/ 49 h 51"/>
                  <a:gd name="T32" fmla="*/ 26 w 52"/>
                  <a:gd name="T33" fmla="*/ 51 h 51"/>
                  <a:gd name="T34" fmla="*/ 26 w 52"/>
                  <a:gd name="T3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1">
                    <a:moveTo>
                      <a:pt x="26" y="51"/>
                    </a:moveTo>
                    <a:lnTo>
                      <a:pt x="37" y="49"/>
                    </a:lnTo>
                    <a:lnTo>
                      <a:pt x="45" y="44"/>
                    </a:lnTo>
                    <a:lnTo>
                      <a:pt x="50" y="36"/>
                    </a:lnTo>
                    <a:lnTo>
                      <a:pt x="52" y="26"/>
                    </a:lnTo>
                    <a:lnTo>
                      <a:pt x="50" y="16"/>
                    </a:lnTo>
                    <a:lnTo>
                      <a:pt x="45" y="8"/>
                    </a:lnTo>
                    <a:lnTo>
                      <a:pt x="37" y="2"/>
                    </a:lnTo>
                    <a:lnTo>
                      <a:pt x="26" y="0"/>
                    </a:lnTo>
                    <a:lnTo>
                      <a:pt x="16" y="2"/>
                    </a:lnTo>
                    <a:lnTo>
                      <a:pt x="7" y="8"/>
                    </a:lnTo>
                    <a:lnTo>
                      <a:pt x="2" y="16"/>
                    </a:lnTo>
                    <a:lnTo>
                      <a:pt x="0" y="26"/>
                    </a:lnTo>
                    <a:lnTo>
                      <a:pt x="2" y="36"/>
                    </a:lnTo>
                    <a:lnTo>
                      <a:pt x="7" y="44"/>
                    </a:lnTo>
                    <a:lnTo>
                      <a:pt x="16" y="49"/>
                    </a:lnTo>
                    <a:lnTo>
                      <a:pt x="26" y="51"/>
                    </a:lnTo>
                    <a:lnTo>
                      <a:pt x="26" y="51"/>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6" name="Freeform 25"/>
              <p:cNvSpPr>
                <a:spLocks/>
              </p:cNvSpPr>
              <p:nvPr/>
            </p:nvSpPr>
            <p:spPr bwMode="auto">
              <a:xfrm>
                <a:off x="1608138" y="4678363"/>
                <a:ext cx="82550" cy="82550"/>
              </a:xfrm>
              <a:custGeom>
                <a:avLst/>
                <a:gdLst>
                  <a:gd name="T0" fmla="*/ 26 w 52"/>
                  <a:gd name="T1" fmla="*/ 52 h 52"/>
                  <a:gd name="T2" fmla="*/ 36 w 52"/>
                  <a:gd name="T3" fmla="*/ 50 h 52"/>
                  <a:gd name="T4" fmla="*/ 44 w 52"/>
                  <a:gd name="T5" fmla="*/ 44 h 52"/>
                  <a:gd name="T6" fmla="*/ 50 w 52"/>
                  <a:gd name="T7" fmla="*/ 36 h 52"/>
                  <a:gd name="T8" fmla="*/ 52 w 52"/>
                  <a:gd name="T9" fmla="*/ 26 h 52"/>
                  <a:gd name="T10" fmla="*/ 50 w 52"/>
                  <a:gd name="T11" fmla="*/ 16 h 52"/>
                  <a:gd name="T12" fmla="*/ 44 w 52"/>
                  <a:gd name="T13" fmla="*/ 7 h 52"/>
                  <a:gd name="T14" fmla="*/ 36 w 52"/>
                  <a:gd name="T15" fmla="*/ 1 h 52"/>
                  <a:gd name="T16" fmla="*/ 26 w 52"/>
                  <a:gd name="T17" fmla="*/ 0 h 52"/>
                  <a:gd name="T18" fmla="*/ 16 w 52"/>
                  <a:gd name="T19" fmla="*/ 1 h 52"/>
                  <a:gd name="T20" fmla="*/ 8 w 52"/>
                  <a:gd name="T21" fmla="*/ 7 h 52"/>
                  <a:gd name="T22" fmla="*/ 2 w 52"/>
                  <a:gd name="T23" fmla="*/ 16 h 52"/>
                  <a:gd name="T24" fmla="*/ 0 w 52"/>
                  <a:gd name="T25" fmla="*/ 26 h 52"/>
                  <a:gd name="T26" fmla="*/ 2 w 52"/>
                  <a:gd name="T27" fmla="*/ 36 h 52"/>
                  <a:gd name="T28" fmla="*/ 8 w 52"/>
                  <a:gd name="T29" fmla="*/ 44 h 52"/>
                  <a:gd name="T30" fmla="*/ 16 w 52"/>
                  <a:gd name="T31" fmla="*/ 50 h 52"/>
                  <a:gd name="T32" fmla="*/ 26 w 52"/>
                  <a:gd name="T33" fmla="*/ 52 h 52"/>
                  <a:gd name="T34" fmla="*/ 26 w 52"/>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26" y="52"/>
                    </a:moveTo>
                    <a:lnTo>
                      <a:pt x="36" y="50"/>
                    </a:lnTo>
                    <a:lnTo>
                      <a:pt x="44" y="44"/>
                    </a:lnTo>
                    <a:lnTo>
                      <a:pt x="50" y="36"/>
                    </a:lnTo>
                    <a:lnTo>
                      <a:pt x="52" y="26"/>
                    </a:lnTo>
                    <a:lnTo>
                      <a:pt x="50" y="16"/>
                    </a:lnTo>
                    <a:lnTo>
                      <a:pt x="44" y="7"/>
                    </a:lnTo>
                    <a:lnTo>
                      <a:pt x="36" y="1"/>
                    </a:lnTo>
                    <a:lnTo>
                      <a:pt x="26" y="0"/>
                    </a:lnTo>
                    <a:lnTo>
                      <a:pt x="16" y="1"/>
                    </a:lnTo>
                    <a:lnTo>
                      <a:pt x="8" y="7"/>
                    </a:lnTo>
                    <a:lnTo>
                      <a:pt x="2" y="16"/>
                    </a:lnTo>
                    <a:lnTo>
                      <a:pt x="0" y="26"/>
                    </a:lnTo>
                    <a:lnTo>
                      <a:pt x="2" y="36"/>
                    </a:lnTo>
                    <a:lnTo>
                      <a:pt x="8" y="44"/>
                    </a:lnTo>
                    <a:lnTo>
                      <a:pt x="16" y="50"/>
                    </a:lnTo>
                    <a:lnTo>
                      <a:pt x="26" y="52"/>
                    </a:lnTo>
                    <a:lnTo>
                      <a:pt x="26"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7" name="Freeform 26"/>
              <p:cNvSpPr>
                <a:spLocks/>
              </p:cNvSpPr>
              <p:nvPr/>
            </p:nvSpPr>
            <p:spPr bwMode="auto">
              <a:xfrm>
                <a:off x="1890713" y="4773613"/>
                <a:ext cx="80963" cy="82550"/>
              </a:xfrm>
              <a:custGeom>
                <a:avLst/>
                <a:gdLst>
                  <a:gd name="T0" fmla="*/ 26 w 51"/>
                  <a:gd name="T1" fmla="*/ 52 h 52"/>
                  <a:gd name="T2" fmla="*/ 36 w 51"/>
                  <a:gd name="T3" fmla="*/ 50 h 52"/>
                  <a:gd name="T4" fmla="*/ 44 w 51"/>
                  <a:gd name="T5" fmla="*/ 45 h 52"/>
                  <a:gd name="T6" fmla="*/ 50 w 51"/>
                  <a:gd name="T7" fmla="*/ 36 h 52"/>
                  <a:gd name="T8" fmla="*/ 51 w 51"/>
                  <a:gd name="T9" fmla="*/ 26 h 52"/>
                  <a:gd name="T10" fmla="*/ 50 w 51"/>
                  <a:gd name="T11" fmla="*/ 16 h 52"/>
                  <a:gd name="T12" fmla="*/ 44 w 51"/>
                  <a:gd name="T13" fmla="*/ 7 h 52"/>
                  <a:gd name="T14" fmla="*/ 36 w 51"/>
                  <a:gd name="T15" fmla="*/ 2 h 52"/>
                  <a:gd name="T16" fmla="*/ 26 w 51"/>
                  <a:gd name="T17" fmla="*/ 0 h 52"/>
                  <a:gd name="T18" fmla="*/ 16 w 51"/>
                  <a:gd name="T19" fmla="*/ 2 h 52"/>
                  <a:gd name="T20" fmla="*/ 8 w 51"/>
                  <a:gd name="T21" fmla="*/ 7 h 52"/>
                  <a:gd name="T22" fmla="*/ 2 w 51"/>
                  <a:gd name="T23" fmla="*/ 16 h 52"/>
                  <a:gd name="T24" fmla="*/ 0 w 51"/>
                  <a:gd name="T25" fmla="*/ 26 h 52"/>
                  <a:gd name="T26" fmla="*/ 2 w 51"/>
                  <a:gd name="T27" fmla="*/ 36 h 52"/>
                  <a:gd name="T28" fmla="*/ 8 w 51"/>
                  <a:gd name="T29" fmla="*/ 45 h 52"/>
                  <a:gd name="T30" fmla="*/ 16 w 51"/>
                  <a:gd name="T31" fmla="*/ 50 h 52"/>
                  <a:gd name="T32" fmla="*/ 26 w 51"/>
                  <a:gd name="T33" fmla="*/ 52 h 52"/>
                  <a:gd name="T34" fmla="*/ 26 w 51"/>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52">
                    <a:moveTo>
                      <a:pt x="26" y="52"/>
                    </a:moveTo>
                    <a:lnTo>
                      <a:pt x="36" y="50"/>
                    </a:lnTo>
                    <a:lnTo>
                      <a:pt x="44" y="45"/>
                    </a:lnTo>
                    <a:lnTo>
                      <a:pt x="50" y="36"/>
                    </a:lnTo>
                    <a:lnTo>
                      <a:pt x="51" y="26"/>
                    </a:lnTo>
                    <a:lnTo>
                      <a:pt x="50" y="16"/>
                    </a:lnTo>
                    <a:lnTo>
                      <a:pt x="44" y="7"/>
                    </a:lnTo>
                    <a:lnTo>
                      <a:pt x="36" y="2"/>
                    </a:lnTo>
                    <a:lnTo>
                      <a:pt x="26" y="0"/>
                    </a:lnTo>
                    <a:lnTo>
                      <a:pt x="16" y="2"/>
                    </a:lnTo>
                    <a:lnTo>
                      <a:pt x="8" y="7"/>
                    </a:lnTo>
                    <a:lnTo>
                      <a:pt x="2" y="16"/>
                    </a:lnTo>
                    <a:lnTo>
                      <a:pt x="0" y="26"/>
                    </a:lnTo>
                    <a:lnTo>
                      <a:pt x="2" y="36"/>
                    </a:lnTo>
                    <a:lnTo>
                      <a:pt x="8" y="45"/>
                    </a:lnTo>
                    <a:lnTo>
                      <a:pt x="16" y="50"/>
                    </a:lnTo>
                    <a:lnTo>
                      <a:pt x="26" y="52"/>
                    </a:lnTo>
                    <a:lnTo>
                      <a:pt x="26"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8" name="Freeform 27"/>
              <p:cNvSpPr>
                <a:spLocks/>
              </p:cNvSpPr>
              <p:nvPr/>
            </p:nvSpPr>
            <p:spPr bwMode="auto">
              <a:xfrm>
                <a:off x="2386013" y="4903788"/>
                <a:ext cx="82550" cy="84138"/>
              </a:xfrm>
              <a:custGeom>
                <a:avLst/>
                <a:gdLst>
                  <a:gd name="T0" fmla="*/ 26 w 52"/>
                  <a:gd name="T1" fmla="*/ 53 h 53"/>
                  <a:gd name="T2" fmla="*/ 36 w 52"/>
                  <a:gd name="T3" fmla="*/ 51 h 53"/>
                  <a:gd name="T4" fmla="*/ 44 w 52"/>
                  <a:gd name="T5" fmla="*/ 44 h 53"/>
                  <a:gd name="T6" fmla="*/ 50 w 52"/>
                  <a:gd name="T7" fmla="*/ 36 h 53"/>
                  <a:gd name="T8" fmla="*/ 52 w 52"/>
                  <a:gd name="T9" fmla="*/ 26 h 53"/>
                  <a:gd name="T10" fmla="*/ 50 w 52"/>
                  <a:gd name="T11" fmla="*/ 16 h 53"/>
                  <a:gd name="T12" fmla="*/ 44 w 52"/>
                  <a:gd name="T13" fmla="*/ 8 h 53"/>
                  <a:gd name="T14" fmla="*/ 36 w 52"/>
                  <a:gd name="T15" fmla="*/ 2 h 53"/>
                  <a:gd name="T16" fmla="*/ 26 w 52"/>
                  <a:gd name="T17" fmla="*/ 0 h 53"/>
                  <a:gd name="T18" fmla="*/ 16 w 52"/>
                  <a:gd name="T19" fmla="*/ 2 h 53"/>
                  <a:gd name="T20" fmla="*/ 8 w 52"/>
                  <a:gd name="T21" fmla="*/ 8 h 53"/>
                  <a:gd name="T22" fmla="*/ 2 w 52"/>
                  <a:gd name="T23" fmla="*/ 16 h 53"/>
                  <a:gd name="T24" fmla="*/ 0 w 52"/>
                  <a:gd name="T25" fmla="*/ 26 h 53"/>
                  <a:gd name="T26" fmla="*/ 2 w 52"/>
                  <a:gd name="T27" fmla="*/ 36 h 53"/>
                  <a:gd name="T28" fmla="*/ 8 w 52"/>
                  <a:gd name="T29" fmla="*/ 44 h 53"/>
                  <a:gd name="T30" fmla="*/ 16 w 52"/>
                  <a:gd name="T31" fmla="*/ 51 h 53"/>
                  <a:gd name="T32" fmla="*/ 26 w 52"/>
                  <a:gd name="T33" fmla="*/ 53 h 53"/>
                  <a:gd name="T34" fmla="*/ 26 w 52"/>
                  <a:gd name="T3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3">
                    <a:moveTo>
                      <a:pt x="26" y="53"/>
                    </a:moveTo>
                    <a:lnTo>
                      <a:pt x="36" y="51"/>
                    </a:lnTo>
                    <a:lnTo>
                      <a:pt x="44" y="44"/>
                    </a:lnTo>
                    <a:lnTo>
                      <a:pt x="50" y="36"/>
                    </a:lnTo>
                    <a:lnTo>
                      <a:pt x="52" y="26"/>
                    </a:lnTo>
                    <a:lnTo>
                      <a:pt x="50" y="16"/>
                    </a:lnTo>
                    <a:lnTo>
                      <a:pt x="44" y="8"/>
                    </a:lnTo>
                    <a:lnTo>
                      <a:pt x="36" y="2"/>
                    </a:lnTo>
                    <a:lnTo>
                      <a:pt x="26" y="0"/>
                    </a:lnTo>
                    <a:lnTo>
                      <a:pt x="16" y="2"/>
                    </a:lnTo>
                    <a:lnTo>
                      <a:pt x="8" y="8"/>
                    </a:lnTo>
                    <a:lnTo>
                      <a:pt x="2" y="16"/>
                    </a:lnTo>
                    <a:lnTo>
                      <a:pt x="0" y="26"/>
                    </a:lnTo>
                    <a:lnTo>
                      <a:pt x="2" y="36"/>
                    </a:lnTo>
                    <a:lnTo>
                      <a:pt x="8" y="44"/>
                    </a:lnTo>
                    <a:lnTo>
                      <a:pt x="16" y="51"/>
                    </a:lnTo>
                    <a:lnTo>
                      <a:pt x="26" y="53"/>
                    </a:lnTo>
                    <a:lnTo>
                      <a:pt x="26"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9" name="Freeform 28"/>
              <p:cNvSpPr>
                <a:spLocks/>
              </p:cNvSpPr>
              <p:nvPr/>
            </p:nvSpPr>
            <p:spPr bwMode="auto">
              <a:xfrm>
                <a:off x="2862263" y="4964113"/>
                <a:ext cx="82550" cy="82550"/>
              </a:xfrm>
              <a:custGeom>
                <a:avLst/>
                <a:gdLst>
                  <a:gd name="T0" fmla="*/ 26 w 52"/>
                  <a:gd name="T1" fmla="*/ 52 h 52"/>
                  <a:gd name="T2" fmla="*/ 37 w 52"/>
                  <a:gd name="T3" fmla="*/ 50 h 52"/>
                  <a:gd name="T4" fmla="*/ 45 w 52"/>
                  <a:gd name="T5" fmla="*/ 44 h 52"/>
                  <a:gd name="T6" fmla="*/ 51 w 52"/>
                  <a:gd name="T7" fmla="*/ 36 h 52"/>
                  <a:gd name="T8" fmla="*/ 52 w 52"/>
                  <a:gd name="T9" fmla="*/ 26 h 52"/>
                  <a:gd name="T10" fmla="*/ 51 w 52"/>
                  <a:gd name="T11" fmla="*/ 16 h 52"/>
                  <a:gd name="T12" fmla="*/ 45 w 52"/>
                  <a:gd name="T13" fmla="*/ 7 h 52"/>
                  <a:gd name="T14" fmla="*/ 37 w 52"/>
                  <a:gd name="T15" fmla="*/ 1 h 52"/>
                  <a:gd name="T16" fmla="*/ 26 w 52"/>
                  <a:gd name="T17" fmla="*/ 0 h 52"/>
                  <a:gd name="T18" fmla="*/ 16 w 52"/>
                  <a:gd name="T19" fmla="*/ 1 h 52"/>
                  <a:gd name="T20" fmla="*/ 8 w 52"/>
                  <a:gd name="T21" fmla="*/ 7 h 52"/>
                  <a:gd name="T22" fmla="*/ 2 w 52"/>
                  <a:gd name="T23" fmla="*/ 16 h 52"/>
                  <a:gd name="T24" fmla="*/ 0 w 52"/>
                  <a:gd name="T25" fmla="*/ 26 h 52"/>
                  <a:gd name="T26" fmla="*/ 2 w 52"/>
                  <a:gd name="T27" fmla="*/ 36 h 52"/>
                  <a:gd name="T28" fmla="*/ 8 w 52"/>
                  <a:gd name="T29" fmla="*/ 44 h 52"/>
                  <a:gd name="T30" fmla="*/ 16 w 52"/>
                  <a:gd name="T31" fmla="*/ 50 h 52"/>
                  <a:gd name="T32" fmla="*/ 26 w 52"/>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2">
                    <a:moveTo>
                      <a:pt x="26" y="52"/>
                    </a:moveTo>
                    <a:lnTo>
                      <a:pt x="37" y="50"/>
                    </a:lnTo>
                    <a:lnTo>
                      <a:pt x="45" y="44"/>
                    </a:lnTo>
                    <a:lnTo>
                      <a:pt x="51" y="36"/>
                    </a:lnTo>
                    <a:lnTo>
                      <a:pt x="52" y="26"/>
                    </a:lnTo>
                    <a:lnTo>
                      <a:pt x="51" y="16"/>
                    </a:lnTo>
                    <a:lnTo>
                      <a:pt x="45" y="7"/>
                    </a:lnTo>
                    <a:lnTo>
                      <a:pt x="37" y="1"/>
                    </a:lnTo>
                    <a:lnTo>
                      <a:pt x="26" y="0"/>
                    </a:lnTo>
                    <a:lnTo>
                      <a:pt x="16" y="1"/>
                    </a:lnTo>
                    <a:lnTo>
                      <a:pt x="8" y="7"/>
                    </a:lnTo>
                    <a:lnTo>
                      <a:pt x="2" y="16"/>
                    </a:lnTo>
                    <a:lnTo>
                      <a:pt x="0" y="26"/>
                    </a:lnTo>
                    <a:lnTo>
                      <a:pt x="2" y="36"/>
                    </a:lnTo>
                    <a:lnTo>
                      <a:pt x="8" y="44"/>
                    </a:lnTo>
                    <a:lnTo>
                      <a:pt x="16" y="50"/>
                    </a:lnTo>
                    <a:lnTo>
                      <a:pt x="26"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0" name="Freeform 37"/>
              <p:cNvSpPr>
                <a:spLocks/>
              </p:cNvSpPr>
              <p:nvPr/>
            </p:nvSpPr>
            <p:spPr bwMode="auto">
              <a:xfrm>
                <a:off x="931863" y="4867275"/>
                <a:ext cx="1989138" cy="965200"/>
              </a:xfrm>
              <a:custGeom>
                <a:avLst/>
                <a:gdLst>
                  <a:gd name="T0" fmla="*/ 1253 w 1253"/>
                  <a:gd name="T1" fmla="*/ 97 h 608"/>
                  <a:gd name="T2" fmla="*/ 932 w 1253"/>
                  <a:gd name="T3" fmla="*/ 37 h 608"/>
                  <a:gd name="T4" fmla="*/ 452 w 1253"/>
                  <a:gd name="T5" fmla="*/ 0 h 608"/>
                  <a:gd name="T6" fmla="*/ 322 w 1253"/>
                  <a:gd name="T7" fmla="*/ 162 h 608"/>
                  <a:gd name="T8" fmla="*/ 140 w 1253"/>
                  <a:gd name="T9" fmla="*/ 608 h 608"/>
                  <a:gd name="T10" fmla="*/ 0 w 1253"/>
                  <a:gd name="T11" fmla="*/ 608 h 608"/>
                </a:gdLst>
                <a:ahLst/>
                <a:cxnLst>
                  <a:cxn ang="0">
                    <a:pos x="T0" y="T1"/>
                  </a:cxn>
                  <a:cxn ang="0">
                    <a:pos x="T2" y="T3"/>
                  </a:cxn>
                  <a:cxn ang="0">
                    <a:pos x="T4" y="T5"/>
                  </a:cxn>
                  <a:cxn ang="0">
                    <a:pos x="T6" y="T7"/>
                  </a:cxn>
                  <a:cxn ang="0">
                    <a:pos x="T8" y="T9"/>
                  </a:cxn>
                  <a:cxn ang="0">
                    <a:pos x="T10" y="T11"/>
                  </a:cxn>
                </a:cxnLst>
                <a:rect l="0" t="0" r="r" b="b"/>
                <a:pathLst>
                  <a:path w="1253" h="608">
                    <a:moveTo>
                      <a:pt x="1253" y="97"/>
                    </a:moveTo>
                    <a:lnTo>
                      <a:pt x="932" y="37"/>
                    </a:lnTo>
                    <a:lnTo>
                      <a:pt x="452" y="0"/>
                    </a:lnTo>
                    <a:lnTo>
                      <a:pt x="322" y="162"/>
                    </a:lnTo>
                    <a:lnTo>
                      <a:pt x="140" y="608"/>
                    </a:lnTo>
                    <a:lnTo>
                      <a:pt x="0" y="608"/>
                    </a:lnTo>
                  </a:path>
                </a:pathLst>
              </a:custGeom>
              <a:noFill/>
              <a:ln w="19050">
                <a:solidFill>
                  <a:srgbClr val="00CC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Freeform 38"/>
              <p:cNvSpPr>
                <a:spLocks/>
              </p:cNvSpPr>
              <p:nvPr/>
            </p:nvSpPr>
            <p:spPr bwMode="auto">
              <a:xfrm>
                <a:off x="890588" y="5789613"/>
                <a:ext cx="82550" cy="82550"/>
              </a:xfrm>
              <a:custGeom>
                <a:avLst/>
                <a:gdLst>
                  <a:gd name="T0" fmla="*/ 44 w 52"/>
                  <a:gd name="T1" fmla="*/ 45 h 52"/>
                  <a:gd name="T2" fmla="*/ 50 w 52"/>
                  <a:gd name="T3" fmla="*/ 37 h 52"/>
                  <a:gd name="T4" fmla="*/ 52 w 52"/>
                  <a:gd name="T5" fmla="*/ 27 h 52"/>
                  <a:gd name="T6" fmla="*/ 50 w 52"/>
                  <a:gd name="T7" fmla="*/ 16 h 52"/>
                  <a:gd name="T8" fmla="*/ 44 w 52"/>
                  <a:gd name="T9" fmla="*/ 7 h 52"/>
                  <a:gd name="T10" fmla="*/ 36 w 52"/>
                  <a:gd name="T11" fmla="*/ 2 h 52"/>
                  <a:gd name="T12" fmla="*/ 26 w 52"/>
                  <a:gd name="T13" fmla="*/ 0 h 52"/>
                  <a:gd name="T14" fmla="*/ 16 w 52"/>
                  <a:gd name="T15" fmla="*/ 2 h 52"/>
                  <a:gd name="T16" fmla="*/ 8 w 52"/>
                  <a:gd name="T17" fmla="*/ 7 h 52"/>
                  <a:gd name="T18" fmla="*/ 2 w 52"/>
                  <a:gd name="T19" fmla="*/ 16 h 52"/>
                  <a:gd name="T20" fmla="*/ 0 w 52"/>
                  <a:gd name="T21" fmla="*/ 27 h 52"/>
                  <a:gd name="T22" fmla="*/ 2 w 52"/>
                  <a:gd name="T23" fmla="*/ 37 h 52"/>
                  <a:gd name="T24" fmla="*/ 8 w 52"/>
                  <a:gd name="T25" fmla="*/ 45 h 52"/>
                  <a:gd name="T26" fmla="*/ 16 w 52"/>
                  <a:gd name="T27" fmla="*/ 50 h 52"/>
                  <a:gd name="T28" fmla="*/ 26 w 52"/>
                  <a:gd name="T29" fmla="*/ 52 h 52"/>
                  <a:gd name="T30" fmla="*/ 36 w 52"/>
                  <a:gd name="T31" fmla="*/ 50 h 52"/>
                  <a:gd name="T32" fmla="*/ 44 w 52"/>
                  <a:gd name="T33" fmla="*/ 45 h 52"/>
                  <a:gd name="T34" fmla="*/ 44 w 52"/>
                  <a:gd name="T35"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44" y="45"/>
                    </a:moveTo>
                    <a:lnTo>
                      <a:pt x="50" y="37"/>
                    </a:lnTo>
                    <a:lnTo>
                      <a:pt x="52" y="27"/>
                    </a:lnTo>
                    <a:lnTo>
                      <a:pt x="50" y="16"/>
                    </a:lnTo>
                    <a:lnTo>
                      <a:pt x="44" y="7"/>
                    </a:lnTo>
                    <a:lnTo>
                      <a:pt x="36" y="2"/>
                    </a:lnTo>
                    <a:lnTo>
                      <a:pt x="26" y="0"/>
                    </a:lnTo>
                    <a:lnTo>
                      <a:pt x="16" y="2"/>
                    </a:lnTo>
                    <a:lnTo>
                      <a:pt x="8" y="7"/>
                    </a:lnTo>
                    <a:lnTo>
                      <a:pt x="2" y="16"/>
                    </a:lnTo>
                    <a:lnTo>
                      <a:pt x="0" y="27"/>
                    </a:lnTo>
                    <a:lnTo>
                      <a:pt x="2" y="37"/>
                    </a:lnTo>
                    <a:lnTo>
                      <a:pt x="8" y="45"/>
                    </a:lnTo>
                    <a:lnTo>
                      <a:pt x="16" y="50"/>
                    </a:lnTo>
                    <a:lnTo>
                      <a:pt x="26" y="52"/>
                    </a:lnTo>
                    <a:lnTo>
                      <a:pt x="36" y="50"/>
                    </a:lnTo>
                    <a:lnTo>
                      <a:pt x="44" y="45"/>
                    </a:lnTo>
                    <a:lnTo>
                      <a:pt x="44" y="45"/>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2" name="Freeform 39"/>
              <p:cNvSpPr>
                <a:spLocks/>
              </p:cNvSpPr>
              <p:nvPr/>
            </p:nvSpPr>
            <p:spPr bwMode="auto">
              <a:xfrm>
                <a:off x="1111251" y="5789613"/>
                <a:ext cx="84138" cy="82550"/>
              </a:xfrm>
              <a:custGeom>
                <a:avLst/>
                <a:gdLst>
                  <a:gd name="T0" fmla="*/ 45 w 53"/>
                  <a:gd name="T1" fmla="*/ 45 h 52"/>
                  <a:gd name="T2" fmla="*/ 51 w 53"/>
                  <a:gd name="T3" fmla="*/ 37 h 52"/>
                  <a:gd name="T4" fmla="*/ 53 w 53"/>
                  <a:gd name="T5" fmla="*/ 27 h 52"/>
                  <a:gd name="T6" fmla="*/ 51 w 53"/>
                  <a:gd name="T7" fmla="*/ 16 h 52"/>
                  <a:gd name="T8" fmla="*/ 45 w 53"/>
                  <a:gd name="T9" fmla="*/ 7 h 52"/>
                  <a:gd name="T10" fmla="*/ 37 w 53"/>
                  <a:gd name="T11" fmla="*/ 2 h 52"/>
                  <a:gd name="T12" fmla="*/ 27 w 53"/>
                  <a:gd name="T13" fmla="*/ 0 h 52"/>
                  <a:gd name="T14" fmla="*/ 16 w 53"/>
                  <a:gd name="T15" fmla="*/ 2 h 52"/>
                  <a:gd name="T16" fmla="*/ 8 w 53"/>
                  <a:gd name="T17" fmla="*/ 7 h 52"/>
                  <a:gd name="T18" fmla="*/ 2 w 53"/>
                  <a:gd name="T19" fmla="*/ 16 h 52"/>
                  <a:gd name="T20" fmla="*/ 0 w 53"/>
                  <a:gd name="T21" fmla="*/ 27 h 52"/>
                  <a:gd name="T22" fmla="*/ 2 w 53"/>
                  <a:gd name="T23" fmla="*/ 37 h 52"/>
                  <a:gd name="T24" fmla="*/ 8 w 53"/>
                  <a:gd name="T25" fmla="*/ 45 h 52"/>
                  <a:gd name="T26" fmla="*/ 16 w 53"/>
                  <a:gd name="T27" fmla="*/ 50 h 52"/>
                  <a:gd name="T28" fmla="*/ 27 w 53"/>
                  <a:gd name="T29" fmla="*/ 52 h 52"/>
                  <a:gd name="T30" fmla="*/ 37 w 53"/>
                  <a:gd name="T31" fmla="*/ 50 h 52"/>
                  <a:gd name="T32" fmla="*/ 45 w 53"/>
                  <a:gd name="T33" fmla="*/ 45 h 52"/>
                  <a:gd name="T34" fmla="*/ 45 w 53"/>
                  <a:gd name="T35"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2">
                    <a:moveTo>
                      <a:pt x="45" y="45"/>
                    </a:moveTo>
                    <a:lnTo>
                      <a:pt x="51" y="37"/>
                    </a:lnTo>
                    <a:lnTo>
                      <a:pt x="53" y="27"/>
                    </a:lnTo>
                    <a:lnTo>
                      <a:pt x="51" y="16"/>
                    </a:lnTo>
                    <a:lnTo>
                      <a:pt x="45" y="7"/>
                    </a:lnTo>
                    <a:lnTo>
                      <a:pt x="37" y="2"/>
                    </a:lnTo>
                    <a:lnTo>
                      <a:pt x="27" y="0"/>
                    </a:lnTo>
                    <a:lnTo>
                      <a:pt x="16" y="2"/>
                    </a:lnTo>
                    <a:lnTo>
                      <a:pt x="8" y="7"/>
                    </a:lnTo>
                    <a:lnTo>
                      <a:pt x="2" y="16"/>
                    </a:lnTo>
                    <a:lnTo>
                      <a:pt x="0" y="27"/>
                    </a:lnTo>
                    <a:lnTo>
                      <a:pt x="2" y="37"/>
                    </a:lnTo>
                    <a:lnTo>
                      <a:pt x="8" y="45"/>
                    </a:lnTo>
                    <a:lnTo>
                      <a:pt x="16" y="50"/>
                    </a:lnTo>
                    <a:lnTo>
                      <a:pt x="27" y="52"/>
                    </a:lnTo>
                    <a:lnTo>
                      <a:pt x="37" y="50"/>
                    </a:lnTo>
                    <a:lnTo>
                      <a:pt x="45" y="45"/>
                    </a:lnTo>
                    <a:lnTo>
                      <a:pt x="45" y="45"/>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3" name="Freeform 40"/>
              <p:cNvSpPr>
                <a:spLocks/>
              </p:cNvSpPr>
              <p:nvPr/>
            </p:nvSpPr>
            <p:spPr bwMode="auto">
              <a:xfrm>
                <a:off x="1401763" y="5083175"/>
                <a:ext cx="82550" cy="82550"/>
              </a:xfrm>
              <a:custGeom>
                <a:avLst/>
                <a:gdLst>
                  <a:gd name="T0" fmla="*/ 45 w 52"/>
                  <a:gd name="T1" fmla="*/ 45 h 52"/>
                  <a:gd name="T2" fmla="*/ 50 w 52"/>
                  <a:gd name="T3" fmla="*/ 36 h 52"/>
                  <a:gd name="T4" fmla="*/ 52 w 52"/>
                  <a:gd name="T5" fmla="*/ 26 h 52"/>
                  <a:gd name="T6" fmla="*/ 50 w 52"/>
                  <a:gd name="T7" fmla="*/ 16 h 52"/>
                  <a:gd name="T8" fmla="*/ 45 w 52"/>
                  <a:gd name="T9" fmla="*/ 7 h 52"/>
                  <a:gd name="T10" fmla="*/ 37 w 52"/>
                  <a:gd name="T11" fmla="*/ 2 h 52"/>
                  <a:gd name="T12" fmla="*/ 26 w 52"/>
                  <a:gd name="T13" fmla="*/ 0 h 52"/>
                  <a:gd name="T14" fmla="*/ 16 w 52"/>
                  <a:gd name="T15" fmla="*/ 2 h 52"/>
                  <a:gd name="T16" fmla="*/ 7 w 52"/>
                  <a:gd name="T17" fmla="*/ 7 h 52"/>
                  <a:gd name="T18" fmla="*/ 2 w 52"/>
                  <a:gd name="T19" fmla="*/ 16 h 52"/>
                  <a:gd name="T20" fmla="*/ 0 w 52"/>
                  <a:gd name="T21" fmla="*/ 26 h 52"/>
                  <a:gd name="T22" fmla="*/ 2 w 52"/>
                  <a:gd name="T23" fmla="*/ 36 h 52"/>
                  <a:gd name="T24" fmla="*/ 7 w 52"/>
                  <a:gd name="T25" fmla="*/ 45 h 52"/>
                  <a:gd name="T26" fmla="*/ 16 w 52"/>
                  <a:gd name="T27" fmla="*/ 50 h 52"/>
                  <a:gd name="T28" fmla="*/ 26 w 52"/>
                  <a:gd name="T29" fmla="*/ 52 h 52"/>
                  <a:gd name="T30" fmla="*/ 37 w 52"/>
                  <a:gd name="T31" fmla="*/ 50 h 52"/>
                  <a:gd name="T32" fmla="*/ 45 w 52"/>
                  <a:gd name="T33" fmla="*/ 45 h 52"/>
                  <a:gd name="T34" fmla="*/ 45 w 52"/>
                  <a:gd name="T35"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45" y="45"/>
                    </a:moveTo>
                    <a:lnTo>
                      <a:pt x="50" y="36"/>
                    </a:lnTo>
                    <a:lnTo>
                      <a:pt x="52" y="26"/>
                    </a:lnTo>
                    <a:lnTo>
                      <a:pt x="50" y="16"/>
                    </a:lnTo>
                    <a:lnTo>
                      <a:pt x="45" y="7"/>
                    </a:lnTo>
                    <a:lnTo>
                      <a:pt x="37" y="2"/>
                    </a:lnTo>
                    <a:lnTo>
                      <a:pt x="26" y="0"/>
                    </a:lnTo>
                    <a:lnTo>
                      <a:pt x="16" y="2"/>
                    </a:lnTo>
                    <a:lnTo>
                      <a:pt x="7" y="7"/>
                    </a:lnTo>
                    <a:lnTo>
                      <a:pt x="2" y="16"/>
                    </a:lnTo>
                    <a:lnTo>
                      <a:pt x="0" y="26"/>
                    </a:lnTo>
                    <a:lnTo>
                      <a:pt x="2" y="36"/>
                    </a:lnTo>
                    <a:lnTo>
                      <a:pt x="7" y="45"/>
                    </a:lnTo>
                    <a:lnTo>
                      <a:pt x="16" y="50"/>
                    </a:lnTo>
                    <a:lnTo>
                      <a:pt x="26" y="52"/>
                    </a:lnTo>
                    <a:lnTo>
                      <a:pt x="37" y="50"/>
                    </a:lnTo>
                    <a:lnTo>
                      <a:pt x="45" y="45"/>
                    </a:lnTo>
                    <a:lnTo>
                      <a:pt x="45" y="45"/>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4" name="Freeform 41"/>
              <p:cNvSpPr>
                <a:spLocks/>
              </p:cNvSpPr>
              <p:nvPr/>
            </p:nvSpPr>
            <p:spPr bwMode="auto">
              <a:xfrm>
                <a:off x="1608138" y="4824413"/>
                <a:ext cx="82550" cy="82550"/>
              </a:xfrm>
              <a:custGeom>
                <a:avLst/>
                <a:gdLst>
                  <a:gd name="T0" fmla="*/ 44 w 52"/>
                  <a:gd name="T1" fmla="*/ 45 h 52"/>
                  <a:gd name="T2" fmla="*/ 50 w 52"/>
                  <a:gd name="T3" fmla="*/ 37 h 52"/>
                  <a:gd name="T4" fmla="*/ 52 w 52"/>
                  <a:gd name="T5" fmla="*/ 27 h 52"/>
                  <a:gd name="T6" fmla="*/ 50 w 52"/>
                  <a:gd name="T7" fmla="*/ 17 h 52"/>
                  <a:gd name="T8" fmla="*/ 44 w 52"/>
                  <a:gd name="T9" fmla="*/ 7 h 52"/>
                  <a:gd name="T10" fmla="*/ 36 w 52"/>
                  <a:gd name="T11" fmla="*/ 2 h 52"/>
                  <a:gd name="T12" fmla="*/ 26 w 52"/>
                  <a:gd name="T13" fmla="*/ 0 h 52"/>
                  <a:gd name="T14" fmla="*/ 16 w 52"/>
                  <a:gd name="T15" fmla="*/ 2 h 52"/>
                  <a:gd name="T16" fmla="*/ 8 w 52"/>
                  <a:gd name="T17" fmla="*/ 7 h 52"/>
                  <a:gd name="T18" fmla="*/ 2 w 52"/>
                  <a:gd name="T19" fmla="*/ 17 h 52"/>
                  <a:gd name="T20" fmla="*/ 0 w 52"/>
                  <a:gd name="T21" fmla="*/ 27 h 52"/>
                  <a:gd name="T22" fmla="*/ 2 w 52"/>
                  <a:gd name="T23" fmla="*/ 37 h 52"/>
                  <a:gd name="T24" fmla="*/ 8 w 52"/>
                  <a:gd name="T25" fmla="*/ 45 h 52"/>
                  <a:gd name="T26" fmla="*/ 16 w 52"/>
                  <a:gd name="T27" fmla="*/ 50 h 52"/>
                  <a:gd name="T28" fmla="*/ 26 w 52"/>
                  <a:gd name="T29" fmla="*/ 52 h 52"/>
                  <a:gd name="T30" fmla="*/ 36 w 52"/>
                  <a:gd name="T31" fmla="*/ 50 h 52"/>
                  <a:gd name="T32" fmla="*/ 44 w 52"/>
                  <a:gd name="T33" fmla="*/ 45 h 52"/>
                  <a:gd name="T34" fmla="*/ 44 w 52"/>
                  <a:gd name="T35"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44" y="45"/>
                    </a:moveTo>
                    <a:lnTo>
                      <a:pt x="50" y="37"/>
                    </a:lnTo>
                    <a:lnTo>
                      <a:pt x="52" y="27"/>
                    </a:lnTo>
                    <a:lnTo>
                      <a:pt x="50" y="17"/>
                    </a:lnTo>
                    <a:lnTo>
                      <a:pt x="44" y="7"/>
                    </a:lnTo>
                    <a:lnTo>
                      <a:pt x="36" y="2"/>
                    </a:lnTo>
                    <a:lnTo>
                      <a:pt x="26" y="0"/>
                    </a:lnTo>
                    <a:lnTo>
                      <a:pt x="16" y="2"/>
                    </a:lnTo>
                    <a:lnTo>
                      <a:pt x="8" y="7"/>
                    </a:lnTo>
                    <a:lnTo>
                      <a:pt x="2" y="17"/>
                    </a:lnTo>
                    <a:lnTo>
                      <a:pt x="0" y="27"/>
                    </a:lnTo>
                    <a:lnTo>
                      <a:pt x="2" y="37"/>
                    </a:lnTo>
                    <a:lnTo>
                      <a:pt x="8" y="45"/>
                    </a:lnTo>
                    <a:lnTo>
                      <a:pt x="16" y="50"/>
                    </a:lnTo>
                    <a:lnTo>
                      <a:pt x="26" y="52"/>
                    </a:lnTo>
                    <a:lnTo>
                      <a:pt x="36" y="50"/>
                    </a:lnTo>
                    <a:lnTo>
                      <a:pt x="44" y="45"/>
                    </a:lnTo>
                    <a:lnTo>
                      <a:pt x="44" y="45"/>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5" name="Freeform 42"/>
              <p:cNvSpPr>
                <a:spLocks/>
              </p:cNvSpPr>
              <p:nvPr/>
            </p:nvSpPr>
            <p:spPr bwMode="auto">
              <a:xfrm>
                <a:off x="1887538" y="4849813"/>
                <a:ext cx="82550" cy="80963"/>
              </a:xfrm>
              <a:custGeom>
                <a:avLst/>
                <a:gdLst>
                  <a:gd name="T0" fmla="*/ 44 w 52"/>
                  <a:gd name="T1" fmla="*/ 43 h 51"/>
                  <a:gd name="T2" fmla="*/ 50 w 52"/>
                  <a:gd name="T3" fmla="*/ 35 h 51"/>
                  <a:gd name="T4" fmla="*/ 52 w 52"/>
                  <a:gd name="T5" fmla="*/ 25 h 51"/>
                  <a:gd name="T6" fmla="*/ 50 w 52"/>
                  <a:gd name="T7" fmla="*/ 15 h 51"/>
                  <a:gd name="T8" fmla="*/ 44 w 52"/>
                  <a:gd name="T9" fmla="*/ 7 h 51"/>
                  <a:gd name="T10" fmla="*/ 36 w 52"/>
                  <a:gd name="T11" fmla="*/ 1 h 51"/>
                  <a:gd name="T12" fmla="*/ 26 w 52"/>
                  <a:gd name="T13" fmla="*/ 0 h 51"/>
                  <a:gd name="T14" fmla="*/ 16 w 52"/>
                  <a:gd name="T15" fmla="*/ 1 h 51"/>
                  <a:gd name="T16" fmla="*/ 8 w 52"/>
                  <a:gd name="T17" fmla="*/ 7 h 51"/>
                  <a:gd name="T18" fmla="*/ 2 w 52"/>
                  <a:gd name="T19" fmla="*/ 15 h 51"/>
                  <a:gd name="T20" fmla="*/ 0 w 52"/>
                  <a:gd name="T21" fmla="*/ 25 h 51"/>
                  <a:gd name="T22" fmla="*/ 2 w 52"/>
                  <a:gd name="T23" fmla="*/ 35 h 51"/>
                  <a:gd name="T24" fmla="*/ 8 w 52"/>
                  <a:gd name="T25" fmla="*/ 43 h 51"/>
                  <a:gd name="T26" fmla="*/ 16 w 52"/>
                  <a:gd name="T27" fmla="*/ 49 h 51"/>
                  <a:gd name="T28" fmla="*/ 26 w 52"/>
                  <a:gd name="T29" fmla="*/ 51 h 51"/>
                  <a:gd name="T30" fmla="*/ 36 w 52"/>
                  <a:gd name="T31" fmla="*/ 49 h 51"/>
                  <a:gd name="T32" fmla="*/ 44 w 52"/>
                  <a:gd name="T33" fmla="*/ 43 h 51"/>
                  <a:gd name="T34" fmla="*/ 44 w 52"/>
                  <a:gd name="T3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1">
                    <a:moveTo>
                      <a:pt x="44" y="43"/>
                    </a:moveTo>
                    <a:lnTo>
                      <a:pt x="50" y="35"/>
                    </a:lnTo>
                    <a:lnTo>
                      <a:pt x="52" y="25"/>
                    </a:lnTo>
                    <a:lnTo>
                      <a:pt x="50" y="15"/>
                    </a:lnTo>
                    <a:lnTo>
                      <a:pt x="44" y="7"/>
                    </a:lnTo>
                    <a:lnTo>
                      <a:pt x="36" y="1"/>
                    </a:lnTo>
                    <a:lnTo>
                      <a:pt x="26" y="0"/>
                    </a:lnTo>
                    <a:lnTo>
                      <a:pt x="16" y="1"/>
                    </a:lnTo>
                    <a:lnTo>
                      <a:pt x="8" y="7"/>
                    </a:lnTo>
                    <a:lnTo>
                      <a:pt x="2" y="15"/>
                    </a:lnTo>
                    <a:lnTo>
                      <a:pt x="0" y="25"/>
                    </a:lnTo>
                    <a:lnTo>
                      <a:pt x="2" y="35"/>
                    </a:lnTo>
                    <a:lnTo>
                      <a:pt x="8" y="43"/>
                    </a:lnTo>
                    <a:lnTo>
                      <a:pt x="16" y="49"/>
                    </a:lnTo>
                    <a:lnTo>
                      <a:pt x="26" y="51"/>
                    </a:lnTo>
                    <a:lnTo>
                      <a:pt x="36" y="49"/>
                    </a:lnTo>
                    <a:lnTo>
                      <a:pt x="44" y="43"/>
                    </a:lnTo>
                    <a:lnTo>
                      <a:pt x="44" y="4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6" name="Freeform 43"/>
              <p:cNvSpPr>
                <a:spLocks/>
              </p:cNvSpPr>
              <p:nvPr/>
            </p:nvSpPr>
            <p:spPr bwMode="auto">
              <a:xfrm>
                <a:off x="2370138" y="4884738"/>
                <a:ext cx="82550" cy="82550"/>
              </a:xfrm>
              <a:custGeom>
                <a:avLst/>
                <a:gdLst>
                  <a:gd name="T0" fmla="*/ 44 w 52"/>
                  <a:gd name="T1" fmla="*/ 44 h 52"/>
                  <a:gd name="T2" fmla="*/ 50 w 52"/>
                  <a:gd name="T3" fmla="*/ 36 h 52"/>
                  <a:gd name="T4" fmla="*/ 52 w 52"/>
                  <a:gd name="T5" fmla="*/ 26 h 52"/>
                  <a:gd name="T6" fmla="*/ 50 w 52"/>
                  <a:gd name="T7" fmla="*/ 16 h 52"/>
                  <a:gd name="T8" fmla="*/ 44 w 52"/>
                  <a:gd name="T9" fmla="*/ 8 h 52"/>
                  <a:gd name="T10" fmla="*/ 36 w 52"/>
                  <a:gd name="T11" fmla="*/ 2 h 52"/>
                  <a:gd name="T12" fmla="*/ 26 w 52"/>
                  <a:gd name="T13" fmla="*/ 0 h 52"/>
                  <a:gd name="T14" fmla="*/ 16 w 52"/>
                  <a:gd name="T15" fmla="*/ 2 h 52"/>
                  <a:gd name="T16" fmla="*/ 8 w 52"/>
                  <a:gd name="T17" fmla="*/ 8 h 52"/>
                  <a:gd name="T18" fmla="*/ 2 w 52"/>
                  <a:gd name="T19" fmla="*/ 16 h 52"/>
                  <a:gd name="T20" fmla="*/ 0 w 52"/>
                  <a:gd name="T21" fmla="*/ 26 h 52"/>
                  <a:gd name="T22" fmla="*/ 2 w 52"/>
                  <a:gd name="T23" fmla="*/ 36 h 52"/>
                  <a:gd name="T24" fmla="*/ 8 w 52"/>
                  <a:gd name="T25" fmla="*/ 44 h 52"/>
                  <a:gd name="T26" fmla="*/ 16 w 52"/>
                  <a:gd name="T27" fmla="*/ 50 h 52"/>
                  <a:gd name="T28" fmla="*/ 26 w 52"/>
                  <a:gd name="T29" fmla="*/ 52 h 52"/>
                  <a:gd name="T30" fmla="*/ 36 w 52"/>
                  <a:gd name="T31" fmla="*/ 50 h 52"/>
                  <a:gd name="T32" fmla="*/ 44 w 52"/>
                  <a:gd name="T33" fmla="*/ 44 h 52"/>
                  <a:gd name="T34" fmla="*/ 44 w 52"/>
                  <a:gd name="T35"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44" y="44"/>
                    </a:moveTo>
                    <a:lnTo>
                      <a:pt x="50" y="36"/>
                    </a:lnTo>
                    <a:lnTo>
                      <a:pt x="52" y="26"/>
                    </a:lnTo>
                    <a:lnTo>
                      <a:pt x="50" y="16"/>
                    </a:lnTo>
                    <a:lnTo>
                      <a:pt x="44" y="8"/>
                    </a:lnTo>
                    <a:lnTo>
                      <a:pt x="36" y="2"/>
                    </a:lnTo>
                    <a:lnTo>
                      <a:pt x="26" y="0"/>
                    </a:lnTo>
                    <a:lnTo>
                      <a:pt x="16" y="2"/>
                    </a:lnTo>
                    <a:lnTo>
                      <a:pt x="8" y="8"/>
                    </a:lnTo>
                    <a:lnTo>
                      <a:pt x="2" y="16"/>
                    </a:lnTo>
                    <a:lnTo>
                      <a:pt x="0" y="26"/>
                    </a:lnTo>
                    <a:lnTo>
                      <a:pt x="2" y="36"/>
                    </a:lnTo>
                    <a:lnTo>
                      <a:pt x="8" y="44"/>
                    </a:lnTo>
                    <a:lnTo>
                      <a:pt x="16" y="50"/>
                    </a:lnTo>
                    <a:lnTo>
                      <a:pt x="26" y="52"/>
                    </a:lnTo>
                    <a:lnTo>
                      <a:pt x="36" y="50"/>
                    </a:lnTo>
                    <a:lnTo>
                      <a:pt x="44" y="44"/>
                    </a:lnTo>
                    <a:lnTo>
                      <a:pt x="44"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97" name="Freeform 44"/>
              <p:cNvSpPr>
                <a:spLocks/>
              </p:cNvSpPr>
              <p:nvPr/>
            </p:nvSpPr>
            <p:spPr bwMode="auto">
              <a:xfrm>
                <a:off x="2878138" y="4978400"/>
                <a:ext cx="82550" cy="84138"/>
              </a:xfrm>
              <a:custGeom>
                <a:avLst/>
                <a:gdLst>
                  <a:gd name="T0" fmla="*/ 45 w 52"/>
                  <a:gd name="T1" fmla="*/ 45 h 53"/>
                  <a:gd name="T2" fmla="*/ 50 w 52"/>
                  <a:gd name="T3" fmla="*/ 37 h 53"/>
                  <a:gd name="T4" fmla="*/ 52 w 52"/>
                  <a:gd name="T5" fmla="*/ 27 h 53"/>
                  <a:gd name="T6" fmla="*/ 50 w 52"/>
                  <a:gd name="T7" fmla="*/ 17 h 53"/>
                  <a:gd name="T8" fmla="*/ 45 w 52"/>
                  <a:gd name="T9" fmla="*/ 9 h 53"/>
                  <a:gd name="T10" fmla="*/ 37 w 52"/>
                  <a:gd name="T11" fmla="*/ 3 h 53"/>
                  <a:gd name="T12" fmla="*/ 27 w 52"/>
                  <a:gd name="T13" fmla="*/ 0 h 53"/>
                  <a:gd name="T14" fmla="*/ 16 w 52"/>
                  <a:gd name="T15" fmla="*/ 3 h 53"/>
                  <a:gd name="T16" fmla="*/ 7 w 52"/>
                  <a:gd name="T17" fmla="*/ 9 h 53"/>
                  <a:gd name="T18" fmla="*/ 2 w 52"/>
                  <a:gd name="T19" fmla="*/ 17 h 53"/>
                  <a:gd name="T20" fmla="*/ 0 w 52"/>
                  <a:gd name="T21" fmla="*/ 27 h 53"/>
                  <a:gd name="T22" fmla="*/ 2 w 52"/>
                  <a:gd name="T23" fmla="*/ 37 h 53"/>
                  <a:gd name="T24" fmla="*/ 7 w 52"/>
                  <a:gd name="T25" fmla="*/ 45 h 53"/>
                  <a:gd name="T26" fmla="*/ 16 w 52"/>
                  <a:gd name="T27" fmla="*/ 51 h 53"/>
                  <a:gd name="T28" fmla="*/ 27 w 52"/>
                  <a:gd name="T29" fmla="*/ 53 h 53"/>
                  <a:gd name="T30" fmla="*/ 37 w 52"/>
                  <a:gd name="T31" fmla="*/ 51 h 53"/>
                  <a:gd name="T32" fmla="*/ 45 w 52"/>
                  <a:gd name="T33"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3">
                    <a:moveTo>
                      <a:pt x="45" y="45"/>
                    </a:moveTo>
                    <a:lnTo>
                      <a:pt x="50" y="37"/>
                    </a:lnTo>
                    <a:lnTo>
                      <a:pt x="52" y="27"/>
                    </a:lnTo>
                    <a:lnTo>
                      <a:pt x="50" y="17"/>
                    </a:lnTo>
                    <a:lnTo>
                      <a:pt x="45" y="9"/>
                    </a:lnTo>
                    <a:lnTo>
                      <a:pt x="37" y="3"/>
                    </a:lnTo>
                    <a:lnTo>
                      <a:pt x="27" y="0"/>
                    </a:lnTo>
                    <a:lnTo>
                      <a:pt x="16" y="3"/>
                    </a:lnTo>
                    <a:lnTo>
                      <a:pt x="7" y="9"/>
                    </a:lnTo>
                    <a:lnTo>
                      <a:pt x="2" y="17"/>
                    </a:lnTo>
                    <a:lnTo>
                      <a:pt x="0" y="27"/>
                    </a:lnTo>
                    <a:lnTo>
                      <a:pt x="2" y="37"/>
                    </a:lnTo>
                    <a:lnTo>
                      <a:pt x="7" y="45"/>
                    </a:lnTo>
                    <a:lnTo>
                      <a:pt x="16" y="51"/>
                    </a:lnTo>
                    <a:lnTo>
                      <a:pt x="27" y="53"/>
                    </a:lnTo>
                    <a:lnTo>
                      <a:pt x="37" y="51"/>
                    </a:lnTo>
                    <a:lnTo>
                      <a:pt x="45" y="45"/>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2" name="Groupe 4121"/>
            <p:cNvGrpSpPr/>
            <p:nvPr/>
          </p:nvGrpSpPr>
          <p:grpSpPr>
            <a:xfrm>
              <a:off x="3193826" y="4592638"/>
              <a:ext cx="2101850" cy="1416050"/>
              <a:chOff x="3204712" y="4592638"/>
              <a:chExt cx="2101850" cy="1416050"/>
            </a:xfrm>
          </p:grpSpPr>
          <p:sp>
            <p:nvSpPr>
              <p:cNvPr id="41" name="Line 19"/>
              <p:cNvSpPr>
                <a:spLocks noChangeShapeType="1"/>
              </p:cNvSpPr>
              <p:nvPr/>
            </p:nvSpPr>
            <p:spPr bwMode="auto">
              <a:xfrm>
                <a:off x="3252788" y="5832475"/>
                <a:ext cx="2025650" cy="0"/>
              </a:xfrm>
              <a:prstGeom prst="line">
                <a:avLst/>
              </a:prstGeom>
              <a:noFill/>
              <a:ln w="6350">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20"/>
              <p:cNvSpPr>
                <a:spLocks noChangeShapeType="1"/>
              </p:cNvSpPr>
              <p:nvPr/>
            </p:nvSpPr>
            <p:spPr bwMode="auto">
              <a:xfrm flipH="1">
                <a:off x="3281363" y="5843588"/>
                <a:ext cx="1968500" cy="0"/>
              </a:xfrm>
              <a:prstGeom prst="line">
                <a:avLst/>
              </a:prstGeom>
              <a:noFill/>
              <a:ln w="19050">
                <a:solidFill>
                  <a:srgbClr val="FF00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Freeform 29"/>
              <p:cNvSpPr>
                <a:spLocks/>
              </p:cNvSpPr>
              <p:nvPr/>
            </p:nvSpPr>
            <p:spPr bwMode="auto">
              <a:xfrm>
                <a:off x="3240088" y="5800725"/>
                <a:ext cx="80963" cy="84138"/>
              </a:xfrm>
              <a:custGeom>
                <a:avLst/>
                <a:gdLst>
                  <a:gd name="T0" fmla="*/ 26 w 51"/>
                  <a:gd name="T1" fmla="*/ 53 h 53"/>
                  <a:gd name="T2" fmla="*/ 36 w 51"/>
                  <a:gd name="T3" fmla="*/ 51 h 53"/>
                  <a:gd name="T4" fmla="*/ 44 w 51"/>
                  <a:gd name="T5" fmla="*/ 45 h 53"/>
                  <a:gd name="T6" fmla="*/ 49 w 51"/>
                  <a:gd name="T7" fmla="*/ 37 h 53"/>
                  <a:gd name="T8" fmla="*/ 51 w 51"/>
                  <a:gd name="T9" fmla="*/ 27 h 53"/>
                  <a:gd name="T10" fmla="*/ 49 w 51"/>
                  <a:gd name="T11" fmla="*/ 16 h 53"/>
                  <a:gd name="T12" fmla="*/ 44 w 51"/>
                  <a:gd name="T13" fmla="*/ 8 h 53"/>
                  <a:gd name="T14" fmla="*/ 36 w 51"/>
                  <a:gd name="T15" fmla="*/ 2 h 53"/>
                  <a:gd name="T16" fmla="*/ 26 w 51"/>
                  <a:gd name="T17" fmla="*/ 0 h 53"/>
                  <a:gd name="T18" fmla="*/ 16 w 51"/>
                  <a:gd name="T19" fmla="*/ 2 h 53"/>
                  <a:gd name="T20" fmla="*/ 7 w 51"/>
                  <a:gd name="T21" fmla="*/ 8 h 53"/>
                  <a:gd name="T22" fmla="*/ 2 w 51"/>
                  <a:gd name="T23" fmla="*/ 16 h 53"/>
                  <a:gd name="T24" fmla="*/ 0 w 51"/>
                  <a:gd name="T25" fmla="*/ 27 h 53"/>
                  <a:gd name="T26" fmla="*/ 2 w 51"/>
                  <a:gd name="T27" fmla="*/ 37 h 53"/>
                  <a:gd name="T28" fmla="*/ 7 w 51"/>
                  <a:gd name="T29" fmla="*/ 45 h 53"/>
                  <a:gd name="T30" fmla="*/ 16 w 51"/>
                  <a:gd name="T31" fmla="*/ 51 h 53"/>
                  <a:gd name="T32" fmla="*/ 26 w 51"/>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3">
                    <a:moveTo>
                      <a:pt x="26" y="53"/>
                    </a:moveTo>
                    <a:lnTo>
                      <a:pt x="36" y="51"/>
                    </a:lnTo>
                    <a:lnTo>
                      <a:pt x="44" y="45"/>
                    </a:lnTo>
                    <a:lnTo>
                      <a:pt x="49" y="37"/>
                    </a:lnTo>
                    <a:lnTo>
                      <a:pt x="51" y="27"/>
                    </a:lnTo>
                    <a:lnTo>
                      <a:pt x="49" y="16"/>
                    </a:lnTo>
                    <a:lnTo>
                      <a:pt x="44" y="8"/>
                    </a:lnTo>
                    <a:lnTo>
                      <a:pt x="36" y="2"/>
                    </a:lnTo>
                    <a:lnTo>
                      <a:pt x="26" y="0"/>
                    </a:lnTo>
                    <a:lnTo>
                      <a:pt x="16" y="2"/>
                    </a:lnTo>
                    <a:lnTo>
                      <a:pt x="7" y="8"/>
                    </a:lnTo>
                    <a:lnTo>
                      <a:pt x="2" y="16"/>
                    </a:lnTo>
                    <a:lnTo>
                      <a:pt x="0" y="27"/>
                    </a:lnTo>
                    <a:lnTo>
                      <a:pt x="2" y="37"/>
                    </a:lnTo>
                    <a:lnTo>
                      <a:pt x="7" y="45"/>
                    </a:lnTo>
                    <a:lnTo>
                      <a:pt x="16" y="51"/>
                    </a:lnTo>
                    <a:lnTo>
                      <a:pt x="26"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4" name="Freeform 30"/>
              <p:cNvSpPr>
                <a:spLocks/>
              </p:cNvSpPr>
              <p:nvPr/>
            </p:nvSpPr>
            <p:spPr bwMode="auto">
              <a:xfrm>
                <a:off x="3438526" y="5800725"/>
                <a:ext cx="82550" cy="84138"/>
              </a:xfrm>
              <a:custGeom>
                <a:avLst/>
                <a:gdLst>
                  <a:gd name="T0" fmla="*/ 25 w 52"/>
                  <a:gd name="T1" fmla="*/ 53 h 53"/>
                  <a:gd name="T2" fmla="*/ 35 w 52"/>
                  <a:gd name="T3" fmla="*/ 51 h 53"/>
                  <a:gd name="T4" fmla="*/ 45 w 52"/>
                  <a:gd name="T5" fmla="*/ 45 h 53"/>
                  <a:gd name="T6" fmla="*/ 50 w 52"/>
                  <a:gd name="T7" fmla="*/ 37 h 53"/>
                  <a:gd name="T8" fmla="*/ 52 w 52"/>
                  <a:gd name="T9" fmla="*/ 27 h 53"/>
                  <a:gd name="T10" fmla="*/ 50 w 52"/>
                  <a:gd name="T11" fmla="*/ 16 h 53"/>
                  <a:gd name="T12" fmla="*/ 45 w 52"/>
                  <a:gd name="T13" fmla="*/ 8 h 53"/>
                  <a:gd name="T14" fmla="*/ 35 w 52"/>
                  <a:gd name="T15" fmla="*/ 2 h 53"/>
                  <a:gd name="T16" fmla="*/ 25 w 52"/>
                  <a:gd name="T17" fmla="*/ 0 h 53"/>
                  <a:gd name="T18" fmla="*/ 16 w 52"/>
                  <a:gd name="T19" fmla="*/ 2 h 53"/>
                  <a:gd name="T20" fmla="*/ 7 w 52"/>
                  <a:gd name="T21" fmla="*/ 8 h 53"/>
                  <a:gd name="T22" fmla="*/ 2 w 52"/>
                  <a:gd name="T23" fmla="*/ 16 h 53"/>
                  <a:gd name="T24" fmla="*/ 0 w 52"/>
                  <a:gd name="T25" fmla="*/ 27 h 53"/>
                  <a:gd name="T26" fmla="*/ 2 w 52"/>
                  <a:gd name="T27" fmla="*/ 37 h 53"/>
                  <a:gd name="T28" fmla="*/ 7 w 52"/>
                  <a:gd name="T29" fmla="*/ 45 h 53"/>
                  <a:gd name="T30" fmla="*/ 16 w 52"/>
                  <a:gd name="T31" fmla="*/ 51 h 53"/>
                  <a:gd name="T32" fmla="*/ 25 w 52"/>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3">
                    <a:moveTo>
                      <a:pt x="25" y="53"/>
                    </a:moveTo>
                    <a:lnTo>
                      <a:pt x="35" y="51"/>
                    </a:lnTo>
                    <a:lnTo>
                      <a:pt x="45" y="45"/>
                    </a:lnTo>
                    <a:lnTo>
                      <a:pt x="50" y="37"/>
                    </a:lnTo>
                    <a:lnTo>
                      <a:pt x="52" y="27"/>
                    </a:lnTo>
                    <a:lnTo>
                      <a:pt x="50" y="16"/>
                    </a:lnTo>
                    <a:lnTo>
                      <a:pt x="45" y="8"/>
                    </a:lnTo>
                    <a:lnTo>
                      <a:pt x="35" y="2"/>
                    </a:lnTo>
                    <a:lnTo>
                      <a:pt x="25" y="0"/>
                    </a:lnTo>
                    <a:lnTo>
                      <a:pt x="16" y="2"/>
                    </a:lnTo>
                    <a:lnTo>
                      <a:pt x="7" y="8"/>
                    </a:lnTo>
                    <a:lnTo>
                      <a:pt x="2" y="16"/>
                    </a:lnTo>
                    <a:lnTo>
                      <a:pt x="0" y="27"/>
                    </a:lnTo>
                    <a:lnTo>
                      <a:pt x="2" y="37"/>
                    </a:lnTo>
                    <a:lnTo>
                      <a:pt x="7" y="45"/>
                    </a:lnTo>
                    <a:lnTo>
                      <a:pt x="16" y="51"/>
                    </a:lnTo>
                    <a:lnTo>
                      <a:pt x="25"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31"/>
              <p:cNvSpPr>
                <a:spLocks/>
              </p:cNvSpPr>
              <p:nvPr/>
            </p:nvSpPr>
            <p:spPr bwMode="auto">
              <a:xfrm>
                <a:off x="3716338" y="5800725"/>
                <a:ext cx="80963" cy="84138"/>
              </a:xfrm>
              <a:custGeom>
                <a:avLst/>
                <a:gdLst>
                  <a:gd name="T0" fmla="*/ 26 w 51"/>
                  <a:gd name="T1" fmla="*/ 53 h 53"/>
                  <a:gd name="T2" fmla="*/ 36 w 51"/>
                  <a:gd name="T3" fmla="*/ 51 h 53"/>
                  <a:gd name="T4" fmla="*/ 44 w 51"/>
                  <a:gd name="T5" fmla="*/ 45 h 53"/>
                  <a:gd name="T6" fmla="*/ 50 w 51"/>
                  <a:gd name="T7" fmla="*/ 37 h 53"/>
                  <a:gd name="T8" fmla="*/ 51 w 51"/>
                  <a:gd name="T9" fmla="*/ 27 h 53"/>
                  <a:gd name="T10" fmla="*/ 50 w 51"/>
                  <a:gd name="T11" fmla="*/ 16 h 53"/>
                  <a:gd name="T12" fmla="*/ 44 w 51"/>
                  <a:gd name="T13" fmla="*/ 8 h 53"/>
                  <a:gd name="T14" fmla="*/ 36 w 51"/>
                  <a:gd name="T15" fmla="*/ 2 h 53"/>
                  <a:gd name="T16" fmla="*/ 26 w 51"/>
                  <a:gd name="T17" fmla="*/ 0 h 53"/>
                  <a:gd name="T18" fmla="*/ 16 w 51"/>
                  <a:gd name="T19" fmla="*/ 2 h 53"/>
                  <a:gd name="T20" fmla="*/ 8 w 51"/>
                  <a:gd name="T21" fmla="*/ 8 h 53"/>
                  <a:gd name="T22" fmla="*/ 2 w 51"/>
                  <a:gd name="T23" fmla="*/ 16 h 53"/>
                  <a:gd name="T24" fmla="*/ 0 w 51"/>
                  <a:gd name="T25" fmla="*/ 27 h 53"/>
                  <a:gd name="T26" fmla="*/ 2 w 51"/>
                  <a:gd name="T27" fmla="*/ 37 h 53"/>
                  <a:gd name="T28" fmla="*/ 8 w 51"/>
                  <a:gd name="T29" fmla="*/ 45 h 53"/>
                  <a:gd name="T30" fmla="*/ 16 w 51"/>
                  <a:gd name="T31" fmla="*/ 51 h 53"/>
                  <a:gd name="T32" fmla="*/ 26 w 51"/>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3">
                    <a:moveTo>
                      <a:pt x="26" y="53"/>
                    </a:moveTo>
                    <a:lnTo>
                      <a:pt x="36" y="51"/>
                    </a:lnTo>
                    <a:lnTo>
                      <a:pt x="44" y="45"/>
                    </a:lnTo>
                    <a:lnTo>
                      <a:pt x="50" y="37"/>
                    </a:lnTo>
                    <a:lnTo>
                      <a:pt x="51" y="27"/>
                    </a:lnTo>
                    <a:lnTo>
                      <a:pt x="50" y="16"/>
                    </a:lnTo>
                    <a:lnTo>
                      <a:pt x="44" y="8"/>
                    </a:lnTo>
                    <a:lnTo>
                      <a:pt x="36" y="2"/>
                    </a:lnTo>
                    <a:lnTo>
                      <a:pt x="26" y="0"/>
                    </a:lnTo>
                    <a:lnTo>
                      <a:pt x="16" y="2"/>
                    </a:lnTo>
                    <a:lnTo>
                      <a:pt x="8" y="8"/>
                    </a:lnTo>
                    <a:lnTo>
                      <a:pt x="2" y="16"/>
                    </a:lnTo>
                    <a:lnTo>
                      <a:pt x="0" y="27"/>
                    </a:lnTo>
                    <a:lnTo>
                      <a:pt x="2" y="37"/>
                    </a:lnTo>
                    <a:lnTo>
                      <a:pt x="8" y="45"/>
                    </a:lnTo>
                    <a:lnTo>
                      <a:pt x="16" y="51"/>
                    </a:lnTo>
                    <a:lnTo>
                      <a:pt x="26"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6" name="Freeform 32"/>
              <p:cNvSpPr>
                <a:spLocks/>
              </p:cNvSpPr>
              <p:nvPr/>
            </p:nvSpPr>
            <p:spPr bwMode="auto">
              <a:xfrm>
                <a:off x="3922713" y="5800725"/>
                <a:ext cx="82550" cy="84138"/>
              </a:xfrm>
              <a:custGeom>
                <a:avLst/>
                <a:gdLst>
                  <a:gd name="T0" fmla="*/ 26 w 52"/>
                  <a:gd name="T1" fmla="*/ 53 h 53"/>
                  <a:gd name="T2" fmla="*/ 36 w 52"/>
                  <a:gd name="T3" fmla="*/ 51 h 53"/>
                  <a:gd name="T4" fmla="*/ 44 w 52"/>
                  <a:gd name="T5" fmla="*/ 45 h 53"/>
                  <a:gd name="T6" fmla="*/ 50 w 52"/>
                  <a:gd name="T7" fmla="*/ 37 h 53"/>
                  <a:gd name="T8" fmla="*/ 52 w 52"/>
                  <a:gd name="T9" fmla="*/ 27 h 53"/>
                  <a:gd name="T10" fmla="*/ 50 w 52"/>
                  <a:gd name="T11" fmla="*/ 16 h 53"/>
                  <a:gd name="T12" fmla="*/ 44 w 52"/>
                  <a:gd name="T13" fmla="*/ 8 h 53"/>
                  <a:gd name="T14" fmla="*/ 36 w 52"/>
                  <a:gd name="T15" fmla="*/ 2 h 53"/>
                  <a:gd name="T16" fmla="*/ 26 w 52"/>
                  <a:gd name="T17" fmla="*/ 0 h 53"/>
                  <a:gd name="T18" fmla="*/ 16 w 52"/>
                  <a:gd name="T19" fmla="*/ 2 h 53"/>
                  <a:gd name="T20" fmla="*/ 7 w 52"/>
                  <a:gd name="T21" fmla="*/ 8 h 53"/>
                  <a:gd name="T22" fmla="*/ 1 w 52"/>
                  <a:gd name="T23" fmla="*/ 16 h 53"/>
                  <a:gd name="T24" fmla="*/ 0 w 52"/>
                  <a:gd name="T25" fmla="*/ 27 h 53"/>
                  <a:gd name="T26" fmla="*/ 1 w 52"/>
                  <a:gd name="T27" fmla="*/ 37 h 53"/>
                  <a:gd name="T28" fmla="*/ 7 w 52"/>
                  <a:gd name="T29" fmla="*/ 45 h 53"/>
                  <a:gd name="T30" fmla="*/ 16 w 52"/>
                  <a:gd name="T31" fmla="*/ 51 h 53"/>
                  <a:gd name="T32" fmla="*/ 26 w 52"/>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3">
                    <a:moveTo>
                      <a:pt x="26" y="53"/>
                    </a:moveTo>
                    <a:lnTo>
                      <a:pt x="36" y="51"/>
                    </a:lnTo>
                    <a:lnTo>
                      <a:pt x="44" y="45"/>
                    </a:lnTo>
                    <a:lnTo>
                      <a:pt x="50" y="37"/>
                    </a:lnTo>
                    <a:lnTo>
                      <a:pt x="52" y="27"/>
                    </a:lnTo>
                    <a:lnTo>
                      <a:pt x="50" y="16"/>
                    </a:lnTo>
                    <a:lnTo>
                      <a:pt x="44" y="8"/>
                    </a:lnTo>
                    <a:lnTo>
                      <a:pt x="36" y="2"/>
                    </a:lnTo>
                    <a:lnTo>
                      <a:pt x="26" y="0"/>
                    </a:lnTo>
                    <a:lnTo>
                      <a:pt x="16" y="2"/>
                    </a:lnTo>
                    <a:lnTo>
                      <a:pt x="7" y="8"/>
                    </a:lnTo>
                    <a:lnTo>
                      <a:pt x="1" y="16"/>
                    </a:lnTo>
                    <a:lnTo>
                      <a:pt x="0" y="27"/>
                    </a:lnTo>
                    <a:lnTo>
                      <a:pt x="1" y="37"/>
                    </a:lnTo>
                    <a:lnTo>
                      <a:pt x="7" y="45"/>
                    </a:lnTo>
                    <a:lnTo>
                      <a:pt x="16" y="51"/>
                    </a:lnTo>
                    <a:lnTo>
                      <a:pt x="26"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7" name="Freeform 33"/>
              <p:cNvSpPr>
                <a:spLocks/>
              </p:cNvSpPr>
              <p:nvPr/>
            </p:nvSpPr>
            <p:spPr bwMode="auto">
              <a:xfrm>
                <a:off x="4214813" y="5800725"/>
                <a:ext cx="84138" cy="84138"/>
              </a:xfrm>
              <a:custGeom>
                <a:avLst/>
                <a:gdLst>
                  <a:gd name="T0" fmla="*/ 27 w 53"/>
                  <a:gd name="T1" fmla="*/ 53 h 53"/>
                  <a:gd name="T2" fmla="*/ 37 w 53"/>
                  <a:gd name="T3" fmla="*/ 51 h 53"/>
                  <a:gd name="T4" fmla="*/ 45 w 53"/>
                  <a:gd name="T5" fmla="*/ 45 h 53"/>
                  <a:gd name="T6" fmla="*/ 51 w 53"/>
                  <a:gd name="T7" fmla="*/ 37 h 53"/>
                  <a:gd name="T8" fmla="*/ 53 w 53"/>
                  <a:gd name="T9" fmla="*/ 27 h 53"/>
                  <a:gd name="T10" fmla="*/ 51 w 53"/>
                  <a:gd name="T11" fmla="*/ 16 h 53"/>
                  <a:gd name="T12" fmla="*/ 45 w 53"/>
                  <a:gd name="T13" fmla="*/ 8 h 53"/>
                  <a:gd name="T14" fmla="*/ 37 w 53"/>
                  <a:gd name="T15" fmla="*/ 2 h 53"/>
                  <a:gd name="T16" fmla="*/ 27 w 53"/>
                  <a:gd name="T17" fmla="*/ 0 h 53"/>
                  <a:gd name="T18" fmla="*/ 17 w 53"/>
                  <a:gd name="T19" fmla="*/ 2 h 53"/>
                  <a:gd name="T20" fmla="*/ 8 w 53"/>
                  <a:gd name="T21" fmla="*/ 8 h 53"/>
                  <a:gd name="T22" fmla="*/ 2 w 53"/>
                  <a:gd name="T23" fmla="*/ 16 h 53"/>
                  <a:gd name="T24" fmla="*/ 0 w 53"/>
                  <a:gd name="T25" fmla="*/ 27 h 53"/>
                  <a:gd name="T26" fmla="*/ 2 w 53"/>
                  <a:gd name="T27" fmla="*/ 37 h 53"/>
                  <a:gd name="T28" fmla="*/ 8 w 53"/>
                  <a:gd name="T29" fmla="*/ 45 h 53"/>
                  <a:gd name="T30" fmla="*/ 17 w 53"/>
                  <a:gd name="T31" fmla="*/ 51 h 53"/>
                  <a:gd name="T32" fmla="*/ 27 w 53"/>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3">
                    <a:moveTo>
                      <a:pt x="27" y="53"/>
                    </a:moveTo>
                    <a:lnTo>
                      <a:pt x="37" y="51"/>
                    </a:lnTo>
                    <a:lnTo>
                      <a:pt x="45" y="45"/>
                    </a:lnTo>
                    <a:lnTo>
                      <a:pt x="51" y="37"/>
                    </a:lnTo>
                    <a:lnTo>
                      <a:pt x="53" y="27"/>
                    </a:lnTo>
                    <a:lnTo>
                      <a:pt x="51" y="16"/>
                    </a:lnTo>
                    <a:lnTo>
                      <a:pt x="45" y="8"/>
                    </a:lnTo>
                    <a:lnTo>
                      <a:pt x="37" y="2"/>
                    </a:lnTo>
                    <a:lnTo>
                      <a:pt x="27" y="0"/>
                    </a:lnTo>
                    <a:lnTo>
                      <a:pt x="17" y="2"/>
                    </a:lnTo>
                    <a:lnTo>
                      <a:pt x="8" y="8"/>
                    </a:lnTo>
                    <a:lnTo>
                      <a:pt x="2" y="16"/>
                    </a:lnTo>
                    <a:lnTo>
                      <a:pt x="0" y="27"/>
                    </a:lnTo>
                    <a:lnTo>
                      <a:pt x="2" y="37"/>
                    </a:lnTo>
                    <a:lnTo>
                      <a:pt x="8" y="45"/>
                    </a:lnTo>
                    <a:lnTo>
                      <a:pt x="17" y="51"/>
                    </a:lnTo>
                    <a:lnTo>
                      <a:pt x="27"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34"/>
              <p:cNvSpPr>
                <a:spLocks/>
              </p:cNvSpPr>
              <p:nvPr/>
            </p:nvSpPr>
            <p:spPr bwMode="auto">
              <a:xfrm>
                <a:off x="4713288" y="5800725"/>
                <a:ext cx="80963" cy="84138"/>
              </a:xfrm>
              <a:custGeom>
                <a:avLst/>
                <a:gdLst>
                  <a:gd name="T0" fmla="*/ 25 w 51"/>
                  <a:gd name="T1" fmla="*/ 53 h 53"/>
                  <a:gd name="T2" fmla="*/ 35 w 51"/>
                  <a:gd name="T3" fmla="*/ 51 h 53"/>
                  <a:gd name="T4" fmla="*/ 43 w 51"/>
                  <a:gd name="T5" fmla="*/ 45 h 53"/>
                  <a:gd name="T6" fmla="*/ 49 w 51"/>
                  <a:gd name="T7" fmla="*/ 37 h 53"/>
                  <a:gd name="T8" fmla="*/ 51 w 51"/>
                  <a:gd name="T9" fmla="*/ 27 h 53"/>
                  <a:gd name="T10" fmla="*/ 49 w 51"/>
                  <a:gd name="T11" fmla="*/ 16 h 53"/>
                  <a:gd name="T12" fmla="*/ 43 w 51"/>
                  <a:gd name="T13" fmla="*/ 8 h 53"/>
                  <a:gd name="T14" fmla="*/ 35 w 51"/>
                  <a:gd name="T15" fmla="*/ 2 h 53"/>
                  <a:gd name="T16" fmla="*/ 25 w 51"/>
                  <a:gd name="T17" fmla="*/ 0 h 53"/>
                  <a:gd name="T18" fmla="*/ 15 w 51"/>
                  <a:gd name="T19" fmla="*/ 2 h 53"/>
                  <a:gd name="T20" fmla="*/ 7 w 51"/>
                  <a:gd name="T21" fmla="*/ 8 h 53"/>
                  <a:gd name="T22" fmla="*/ 1 w 51"/>
                  <a:gd name="T23" fmla="*/ 16 h 53"/>
                  <a:gd name="T24" fmla="*/ 0 w 51"/>
                  <a:gd name="T25" fmla="*/ 27 h 53"/>
                  <a:gd name="T26" fmla="*/ 1 w 51"/>
                  <a:gd name="T27" fmla="*/ 37 h 53"/>
                  <a:gd name="T28" fmla="*/ 7 w 51"/>
                  <a:gd name="T29" fmla="*/ 45 h 53"/>
                  <a:gd name="T30" fmla="*/ 15 w 51"/>
                  <a:gd name="T31" fmla="*/ 51 h 53"/>
                  <a:gd name="T32" fmla="*/ 25 w 51"/>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3">
                    <a:moveTo>
                      <a:pt x="25" y="53"/>
                    </a:moveTo>
                    <a:lnTo>
                      <a:pt x="35" y="51"/>
                    </a:lnTo>
                    <a:lnTo>
                      <a:pt x="43" y="45"/>
                    </a:lnTo>
                    <a:lnTo>
                      <a:pt x="49" y="37"/>
                    </a:lnTo>
                    <a:lnTo>
                      <a:pt x="51" y="27"/>
                    </a:lnTo>
                    <a:lnTo>
                      <a:pt x="49" y="16"/>
                    </a:lnTo>
                    <a:lnTo>
                      <a:pt x="43" y="8"/>
                    </a:lnTo>
                    <a:lnTo>
                      <a:pt x="35" y="2"/>
                    </a:lnTo>
                    <a:lnTo>
                      <a:pt x="25" y="0"/>
                    </a:lnTo>
                    <a:lnTo>
                      <a:pt x="15" y="2"/>
                    </a:lnTo>
                    <a:lnTo>
                      <a:pt x="7" y="8"/>
                    </a:lnTo>
                    <a:lnTo>
                      <a:pt x="1" y="16"/>
                    </a:lnTo>
                    <a:lnTo>
                      <a:pt x="0" y="27"/>
                    </a:lnTo>
                    <a:lnTo>
                      <a:pt x="1" y="37"/>
                    </a:lnTo>
                    <a:lnTo>
                      <a:pt x="7" y="45"/>
                    </a:lnTo>
                    <a:lnTo>
                      <a:pt x="15" y="51"/>
                    </a:lnTo>
                    <a:lnTo>
                      <a:pt x="25"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Freeform 35"/>
              <p:cNvSpPr>
                <a:spLocks/>
              </p:cNvSpPr>
              <p:nvPr/>
            </p:nvSpPr>
            <p:spPr bwMode="auto">
              <a:xfrm>
                <a:off x="5208588" y="5800725"/>
                <a:ext cx="82550" cy="84138"/>
              </a:xfrm>
              <a:custGeom>
                <a:avLst/>
                <a:gdLst>
                  <a:gd name="T0" fmla="*/ 26 w 52"/>
                  <a:gd name="T1" fmla="*/ 53 h 53"/>
                  <a:gd name="T2" fmla="*/ 36 w 52"/>
                  <a:gd name="T3" fmla="*/ 51 h 53"/>
                  <a:gd name="T4" fmla="*/ 45 w 52"/>
                  <a:gd name="T5" fmla="*/ 45 h 53"/>
                  <a:gd name="T6" fmla="*/ 50 w 52"/>
                  <a:gd name="T7" fmla="*/ 37 h 53"/>
                  <a:gd name="T8" fmla="*/ 52 w 52"/>
                  <a:gd name="T9" fmla="*/ 27 h 53"/>
                  <a:gd name="T10" fmla="*/ 50 w 52"/>
                  <a:gd name="T11" fmla="*/ 16 h 53"/>
                  <a:gd name="T12" fmla="*/ 45 w 52"/>
                  <a:gd name="T13" fmla="*/ 8 h 53"/>
                  <a:gd name="T14" fmla="*/ 36 w 52"/>
                  <a:gd name="T15" fmla="*/ 2 h 53"/>
                  <a:gd name="T16" fmla="*/ 26 w 52"/>
                  <a:gd name="T17" fmla="*/ 0 h 53"/>
                  <a:gd name="T18" fmla="*/ 16 w 52"/>
                  <a:gd name="T19" fmla="*/ 2 h 53"/>
                  <a:gd name="T20" fmla="*/ 7 w 52"/>
                  <a:gd name="T21" fmla="*/ 8 h 53"/>
                  <a:gd name="T22" fmla="*/ 2 w 52"/>
                  <a:gd name="T23" fmla="*/ 16 h 53"/>
                  <a:gd name="T24" fmla="*/ 0 w 52"/>
                  <a:gd name="T25" fmla="*/ 27 h 53"/>
                  <a:gd name="T26" fmla="*/ 2 w 52"/>
                  <a:gd name="T27" fmla="*/ 37 h 53"/>
                  <a:gd name="T28" fmla="*/ 7 w 52"/>
                  <a:gd name="T29" fmla="*/ 45 h 53"/>
                  <a:gd name="T30" fmla="*/ 16 w 52"/>
                  <a:gd name="T31" fmla="*/ 51 h 53"/>
                  <a:gd name="T32" fmla="*/ 26 w 52"/>
                  <a:gd name="T3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3">
                    <a:moveTo>
                      <a:pt x="26" y="53"/>
                    </a:moveTo>
                    <a:lnTo>
                      <a:pt x="36" y="51"/>
                    </a:lnTo>
                    <a:lnTo>
                      <a:pt x="45" y="45"/>
                    </a:lnTo>
                    <a:lnTo>
                      <a:pt x="50" y="37"/>
                    </a:lnTo>
                    <a:lnTo>
                      <a:pt x="52" y="27"/>
                    </a:lnTo>
                    <a:lnTo>
                      <a:pt x="50" y="16"/>
                    </a:lnTo>
                    <a:lnTo>
                      <a:pt x="45" y="8"/>
                    </a:lnTo>
                    <a:lnTo>
                      <a:pt x="36" y="2"/>
                    </a:lnTo>
                    <a:lnTo>
                      <a:pt x="26" y="0"/>
                    </a:lnTo>
                    <a:lnTo>
                      <a:pt x="16" y="2"/>
                    </a:lnTo>
                    <a:lnTo>
                      <a:pt x="7" y="8"/>
                    </a:lnTo>
                    <a:lnTo>
                      <a:pt x="2" y="16"/>
                    </a:lnTo>
                    <a:lnTo>
                      <a:pt x="0" y="27"/>
                    </a:lnTo>
                    <a:lnTo>
                      <a:pt x="2" y="37"/>
                    </a:lnTo>
                    <a:lnTo>
                      <a:pt x="7" y="45"/>
                    </a:lnTo>
                    <a:lnTo>
                      <a:pt x="16" y="51"/>
                    </a:lnTo>
                    <a:lnTo>
                      <a:pt x="26" y="53"/>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0" name="Line 36"/>
              <p:cNvSpPr>
                <a:spLocks noChangeShapeType="1"/>
              </p:cNvSpPr>
              <p:nvPr/>
            </p:nvSpPr>
            <p:spPr bwMode="auto">
              <a:xfrm flipH="1">
                <a:off x="3265488" y="5783263"/>
                <a:ext cx="1984375" cy="0"/>
              </a:xfrm>
              <a:prstGeom prst="line">
                <a:avLst/>
              </a:prstGeom>
              <a:noFill/>
              <a:ln w="19050">
                <a:solidFill>
                  <a:srgbClr val="00CC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Freeform 45"/>
              <p:cNvSpPr>
                <a:spLocks/>
              </p:cNvSpPr>
              <p:nvPr/>
            </p:nvSpPr>
            <p:spPr bwMode="auto">
              <a:xfrm>
                <a:off x="3224213" y="5741988"/>
                <a:ext cx="80963" cy="82550"/>
              </a:xfrm>
              <a:custGeom>
                <a:avLst/>
                <a:gdLst>
                  <a:gd name="T0" fmla="*/ 44 w 51"/>
                  <a:gd name="T1" fmla="*/ 44 h 52"/>
                  <a:gd name="T2" fmla="*/ 50 w 51"/>
                  <a:gd name="T3" fmla="*/ 36 h 52"/>
                  <a:gd name="T4" fmla="*/ 51 w 51"/>
                  <a:gd name="T5" fmla="*/ 26 h 52"/>
                  <a:gd name="T6" fmla="*/ 50 w 51"/>
                  <a:gd name="T7" fmla="*/ 16 h 52"/>
                  <a:gd name="T8" fmla="*/ 44 w 51"/>
                  <a:gd name="T9" fmla="*/ 8 h 52"/>
                  <a:gd name="T10" fmla="*/ 36 w 51"/>
                  <a:gd name="T11" fmla="*/ 2 h 52"/>
                  <a:gd name="T12" fmla="*/ 26 w 51"/>
                  <a:gd name="T13" fmla="*/ 0 h 52"/>
                  <a:gd name="T14" fmla="*/ 16 w 51"/>
                  <a:gd name="T15" fmla="*/ 2 h 52"/>
                  <a:gd name="T16" fmla="*/ 8 w 51"/>
                  <a:gd name="T17" fmla="*/ 8 h 52"/>
                  <a:gd name="T18" fmla="*/ 2 w 51"/>
                  <a:gd name="T19" fmla="*/ 16 h 52"/>
                  <a:gd name="T20" fmla="*/ 0 w 51"/>
                  <a:gd name="T21" fmla="*/ 26 h 52"/>
                  <a:gd name="T22" fmla="*/ 2 w 51"/>
                  <a:gd name="T23" fmla="*/ 36 h 52"/>
                  <a:gd name="T24" fmla="*/ 8 w 51"/>
                  <a:gd name="T25" fmla="*/ 44 h 52"/>
                  <a:gd name="T26" fmla="*/ 16 w 51"/>
                  <a:gd name="T27" fmla="*/ 50 h 52"/>
                  <a:gd name="T28" fmla="*/ 26 w 51"/>
                  <a:gd name="T29" fmla="*/ 52 h 52"/>
                  <a:gd name="T30" fmla="*/ 36 w 51"/>
                  <a:gd name="T31" fmla="*/ 50 h 52"/>
                  <a:gd name="T32" fmla="*/ 44 w 51"/>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2">
                    <a:moveTo>
                      <a:pt x="44" y="44"/>
                    </a:moveTo>
                    <a:lnTo>
                      <a:pt x="50" y="36"/>
                    </a:lnTo>
                    <a:lnTo>
                      <a:pt x="51" y="26"/>
                    </a:lnTo>
                    <a:lnTo>
                      <a:pt x="50" y="16"/>
                    </a:lnTo>
                    <a:lnTo>
                      <a:pt x="44" y="8"/>
                    </a:lnTo>
                    <a:lnTo>
                      <a:pt x="36" y="2"/>
                    </a:lnTo>
                    <a:lnTo>
                      <a:pt x="26" y="0"/>
                    </a:lnTo>
                    <a:lnTo>
                      <a:pt x="16" y="2"/>
                    </a:lnTo>
                    <a:lnTo>
                      <a:pt x="8" y="8"/>
                    </a:lnTo>
                    <a:lnTo>
                      <a:pt x="2" y="16"/>
                    </a:lnTo>
                    <a:lnTo>
                      <a:pt x="0" y="26"/>
                    </a:lnTo>
                    <a:lnTo>
                      <a:pt x="2" y="36"/>
                    </a:lnTo>
                    <a:lnTo>
                      <a:pt x="8" y="44"/>
                    </a:lnTo>
                    <a:lnTo>
                      <a:pt x="16" y="50"/>
                    </a:lnTo>
                    <a:lnTo>
                      <a:pt x="26" y="52"/>
                    </a:lnTo>
                    <a:lnTo>
                      <a:pt x="36" y="50"/>
                    </a:lnTo>
                    <a:lnTo>
                      <a:pt x="44"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2" name="Freeform 46"/>
              <p:cNvSpPr>
                <a:spLocks/>
              </p:cNvSpPr>
              <p:nvPr/>
            </p:nvSpPr>
            <p:spPr bwMode="auto">
              <a:xfrm>
                <a:off x="3425826" y="5741988"/>
                <a:ext cx="84138" cy="82550"/>
              </a:xfrm>
              <a:custGeom>
                <a:avLst/>
                <a:gdLst>
                  <a:gd name="T0" fmla="*/ 44 w 53"/>
                  <a:gd name="T1" fmla="*/ 44 h 52"/>
                  <a:gd name="T2" fmla="*/ 51 w 53"/>
                  <a:gd name="T3" fmla="*/ 36 h 52"/>
                  <a:gd name="T4" fmla="*/ 53 w 53"/>
                  <a:gd name="T5" fmla="*/ 26 h 52"/>
                  <a:gd name="T6" fmla="*/ 51 w 53"/>
                  <a:gd name="T7" fmla="*/ 16 h 52"/>
                  <a:gd name="T8" fmla="*/ 44 w 53"/>
                  <a:gd name="T9" fmla="*/ 8 h 52"/>
                  <a:gd name="T10" fmla="*/ 36 w 53"/>
                  <a:gd name="T11" fmla="*/ 2 h 52"/>
                  <a:gd name="T12" fmla="*/ 26 w 53"/>
                  <a:gd name="T13" fmla="*/ 0 h 52"/>
                  <a:gd name="T14" fmla="*/ 16 w 53"/>
                  <a:gd name="T15" fmla="*/ 2 h 52"/>
                  <a:gd name="T16" fmla="*/ 8 w 53"/>
                  <a:gd name="T17" fmla="*/ 8 h 52"/>
                  <a:gd name="T18" fmla="*/ 2 w 53"/>
                  <a:gd name="T19" fmla="*/ 16 h 52"/>
                  <a:gd name="T20" fmla="*/ 0 w 53"/>
                  <a:gd name="T21" fmla="*/ 26 h 52"/>
                  <a:gd name="T22" fmla="*/ 2 w 53"/>
                  <a:gd name="T23" fmla="*/ 36 h 52"/>
                  <a:gd name="T24" fmla="*/ 8 w 53"/>
                  <a:gd name="T25" fmla="*/ 44 h 52"/>
                  <a:gd name="T26" fmla="*/ 16 w 53"/>
                  <a:gd name="T27" fmla="*/ 50 h 52"/>
                  <a:gd name="T28" fmla="*/ 26 w 53"/>
                  <a:gd name="T29" fmla="*/ 52 h 52"/>
                  <a:gd name="T30" fmla="*/ 36 w 53"/>
                  <a:gd name="T31" fmla="*/ 50 h 52"/>
                  <a:gd name="T32" fmla="*/ 44 w 53"/>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2">
                    <a:moveTo>
                      <a:pt x="44" y="44"/>
                    </a:moveTo>
                    <a:lnTo>
                      <a:pt x="51" y="36"/>
                    </a:lnTo>
                    <a:lnTo>
                      <a:pt x="53" y="26"/>
                    </a:lnTo>
                    <a:lnTo>
                      <a:pt x="51" y="16"/>
                    </a:lnTo>
                    <a:lnTo>
                      <a:pt x="44" y="8"/>
                    </a:lnTo>
                    <a:lnTo>
                      <a:pt x="36" y="2"/>
                    </a:lnTo>
                    <a:lnTo>
                      <a:pt x="26" y="0"/>
                    </a:lnTo>
                    <a:lnTo>
                      <a:pt x="16" y="2"/>
                    </a:lnTo>
                    <a:lnTo>
                      <a:pt x="8" y="8"/>
                    </a:lnTo>
                    <a:lnTo>
                      <a:pt x="2" y="16"/>
                    </a:lnTo>
                    <a:lnTo>
                      <a:pt x="0" y="26"/>
                    </a:lnTo>
                    <a:lnTo>
                      <a:pt x="2" y="36"/>
                    </a:lnTo>
                    <a:lnTo>
                      <a:pt x="8" y="44"/>
                    </a:lnTo>
                    <a:lnTo>
                      <a:pt x="16" y="50"/>
                    </a:lnTo>
                    <a:lnTo>
                      <a:pt x="26" y="52"/>
                    </a:lnTo>
                    <a:lnTo>
                      <a:pt x="36" y="50"/>
                    </a:lnTo>
                    <a:lnTo>
                      <a:pt x="44"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3" name="Freeform 47"/>
              <p:cNvSpPr>
                <a:spLocks/>
              </p:cNvSpPr>
              <p:nvPr/>
            </p:nvSpPr>
            <p:spPr bwMode="auto">
              <a:xfrm>
                <a:off x="3711576" y="5741988"/>
                <a:ext cx="82550" cy="82550"/>
              </a:xfrm>
              <a:custGeom>
                <a:avLst/>
                <a:gdLst>
                  <a:gd name="T0" fmla="*/ 44 w 52"/>
                  <a:gd name="T1" fmla="*/ 44 h 52"/>
                  <a:gd name="T2" fmla="*/ 50 w 52"/>
                  <a:gd name="T3" fmla="*/ 36 h 52"/>
                  <a:gd name="T4" fmla="*/ 52 w 52"/>
                  <a:gd name="T5" fmla="*/ 26 h 52"/>
                  <a:gd name="T6" fmla="*/ 50 w 52"/>
                  <a:gd name="T7" fmla="*/ 16 h 52"/>
                  <a:gd name="T8" fmla="*/ 44 w 52"/>
                  <a:gd name="T9" fmla="*/ 8 h 52"/>
                  <a:gd name="T10" fmla="*/ 36 w 52"/>
                  <a:gd name="T11" fmla="*/ 2 h 52"/>
                  <a:gd name="T12" fmla="*/ 26 w 52"/>
                  <a:gd name="T13" fmla="*/ 0 h 52"/>
                  <a:gd name="T14" fmla="*/ 16 w 52"/>
                  <a:gd name="T15" fmla="*/ 2 h 52"/>
                  <a:gd name="T16" fmla="*/ 8 w 52"/>
                  <a:gd name="T17" fmla="*/ 8 h 52"/>
                  <a:gd name="T18" fmla="*/ 2 w 52"/>
                  <a:gd name="T19" fmla="*/ 16 h 52"/>
                  <a:gd name="T20" fmla="*/ 0 w 52"/>
                  <a:gd name="T21" fmla="*/ 26 h 52"/>
                  <a:gd name="T22" fmla="*/ 2 w 52"/>
                  <a:gd name="T23" fmla="*/ 36 h 52"/>
                  <a:gd name="T24" fmla="*/ 8 w 52"/>
                  <a:gd name="T25" fmla="*/ 44 h 52"/>
                  <a:gd name="T26" fmla="*/ 16 w 52"/>
                  <a:gd name="T27" fmla="*/ 50 h 52"/>
                  <a:gd name="T28" fmla="*/ 26 w 52"/>
                  <a:gd name="T29" fmla="*/ 52 h 52"/>
                  <a:gd name="T30" fmla="*/ 36 w 52"/>
                  <a:gd name="T31" fmla="*/ 50 h 52"/>
                  <a:gd name="T32" fmla="*/ 44 w 52"/>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2">
                    <a:moveTo>
                      <a:pt x="44" y="44"/>
                    </a:moveTo>
                    <a:lnTo>
                      <a:pt x="50" y="36"/>
                    </a:lnTo>
                    <a:lnTo>
                      <a:pt x="52" y="26"/>
                    </a:lnTo>
                    <a:lnTo>
                      <a:pt x="50" y="16"/>
                    </a:lnTo>
                    <a:lnTo>
                      <a:pt x="44" y="8"/>
                    </a:lnTo>
                    <a:lnTo>
                      <a:pt x="36" y="2"/>
                    </a:lnTo>
                    <a:lnTo>
                      <a:pt x="26" y="0"/>
                    </a:lnTo>
                    <a:lnTo>
                      <a:pt x="16" y="2"/>
                    </a:lnTo>
                    <a:lnTo>
                      <a:pt x="8" y="8"/>
                    </a:lnTo>
                    <a:lnTo>
                      <a:pt x="2" y="16"/>
                    </a:lnTo>
                    <a:lnTo>
                      <a:pt x="0" y="26"/>
                    </a:lnTo>
                    <a:lnTo>
                      <a:pt x="2" y="36"/>
                    </a:lnTo>
                    <a:lnTo>
                      <a:pt x="8" y="44"/>
                    </a:lnTo>
                    <a:lnTo>
                      <a:pt x="16" y="50"/>
                    </a:lnTo>
                    <a:lnTo>
                      <a:pt x="26" y="52"/>
                    </a:lnTo>
                    <a:lnTo>
                      <a:pt x="36" y="50"/>
                    </a:lnTo>
                    <a:lnTo>
                      <a:pt x="44"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4" name="Freeform 48"/>
              <p:cNvSpPr>
                <a:spLocks/>
              </p:cNvSpPr>
              <p:nvPr/>
            </p:nvSpPr>
            <p:spPr bwMode="auto">
              <a:xfrm>
                <a:off x="3925888" y="5741988"/>
                <a:ext cx="82550" cy="82550"/>
              </a:xfrm>
              <a:custGeom>
                <a:avLst/>
                <a:gdLst>
                  <a:gd name="T0" fmla="*/ 45 w 52"/>
                  <a:gd name="T1" fmla="*/ 44 h 52"/>
                  <a:gd name="T2" fmla="*/ 50 w 52"/>
                  <a:gd name="T3" fmla="*/ 36 h 52"/>
                  <a:gd name="T4" fmla="*/ 52 w 52"/>
                  <a:gd name="T5" fmla="*/ 26 h 52"/>
                  <a:gd name="T6" fmla="*/ 50 w 52"/>
                  <a:gd name="T7" fmla="*/ 16 h 52"/>
                  <a:gd name="T8" fmla="*/ 45 w 52"/>
                  <a:gd name="T9" fmla="*/ 8 h 52"/>
                  <a:gd name="T10" fmla="*/ 36 w 52"/>
                  <a:gd name="T11" fmla="*/ 2 h 52"/>
                  <a:gd name="T12" fmla="*/ 26 w 52"/>
                  <a:gd name="T13" fmla="*/ 0 h 52"/>
                  <a:gd name="T14" fmla="*/ 17 w 52"/>
                  <a:gd name="T15" fmla="*/ 2 h 52"/>
                  <a:gd name="T16" fmla="*/ 7 w 52"/>
                  <a:gd name="T17" fmla="*/ 8 h 52"/>
                  <a:gd name="T18" fmla="*/ 2 w 52"/>
                  <a:gd name="T19" fmla="*/ 16 h 52"/>
                  <a:gd name="T20" fmla="*/ 0 w 52"/>
                  <a:gd name="T21" fmla="*/ 26 h 52"/>
                  <a:gd name="T22" fmla="*/ 2 w 52"/>
                  <a:gd name="T23" fmla="*/ 36 h 52"/>
                  <a:gd name="T24" fmla="*/ 7 w 52"/>
                  <a:gd name="T25" fmla="*/ 44 h 52"/>
                  <a:gd name="T26" fmla="*/ 17 w 52"/>
                  <a:gd name="T27" fmla="*/ 50 h 52"/>
                  <a:gd name="T28" fmla="*/ 26 w 52"/>
                  <a:gd name="T29" fmla="*/ 52 h 52"/>
                  <a:gd name="T30" fmla="*/ 36 w 52"/>
                  <a:gd name="T31" fmla="*/ 50 h 52"/>
                  <a:gd name="T32" fmla="*/ 45 w 52"/>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2">
                    <a:moveTo>
                      <a:pt x="45" y="44"/>
                    </a:moveTo>
                    <a:lnTo>
                      <a:pt x="50" y="36"/>
                    </a:lnTo>
                    <a:lnTo>
                      <a:pt x="52" y="26"/>
                    </a:lnTo>
                    <a:lnTo>
                      <a:pt x="50" y="16"/>
                    </a:lnTo>
                    <a:lnTo>
                      <a:pt x="45" y="8"/>
                    </a:lnTo>
                    <a:lnTo>
                      <a:pt x="36" y="2"/>
                    </a:lnTo>
                    <a:lnTo>
                      <a:pt x="26" y="0"/>
                    </a:lnTo>
                    <a:lnTo>
                      <a:pt x="17" y="2"/>
                    </a:lnTo>
                    <a:lnTo>
                      <a:pt x="7" y="8"/>
                    </a:lnTo>
                    <a:lnTo>
                      <a:pt x="2" y="16"/>
                    </a:lnTo>
                    <a:lnTo>
                      <a:pt x="0" y="26"/>
                    </a:lnTo>
                    <a:lnTo>
                      <a:pt x="2" y="36"/>
                    </a:lnTo>
                    <a:lnTo>
                      <a:pt x="7" y="44"/>
                    </a:lnTo>
                    <a:lnTo>
                      <a:pt x="17" y="50"/>
                    </a:lnTo>
                    <a:lnTo>
                      <a:pt x="26" y="52"/>
                    </a:lnTo>
                    <a:lnTo>
                      <a:pt x="36" y="50"/>
                    </a:lnTo>
                    <a:lnTo>
                      <a:pt x="45"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5" name="Freeform 49"/>
              <p:cNvSpPr>
                <a:spLocks/>
              </p:cNvSpPr>
              <p:nvPr/>
            </p:nvSpPr>
            <p:spPr bwMode="auto">
              <a:xfrm>
                <a:off x="4214813" y="5741988"/>
                <a:ext cx="84138" cy="82550"/>
              </a:xfrm>
              <a:custGeom>
                <a:avLst/>
                <a:gdLst>
                  <a:gd name="T0" fmla="*/ 45 w 53"/>
                  <a:gd name="T1" fmla="*/ 44 h 52"/>
                  <a:gd name="T2" fmla="*/ 51 w 53"/>
                  <a:gd name="T3" fmla="*/ 36 h 52"/>
                  <a:gd name="T4" fmla="*/ 53 w 53"/>
                  <a:gd name="T5" fmla="*/ 26 h 52"/>
                  <a:gd name="T6" fmla="*/ 51 w 53"/>
                  <a:gd name="T7" fmla="*/ 16 h 52"/>
                  <a:gd name="T8" fmla="*/ 45 w 53"/>
                  <a:gd name="T9" fmla="*/ 8 h 52"/>
                  <a:gd name="T10" fmla="*/ 37 w 53"/>
                  <a:gd name="T11" fmla="*/ 2 h 52"/>
                  <a:gd name="T12" fmla="*/ 27 w 53"/>
                  <a:gd name="T13" fmla="*/ 0 h 52"/>
                  <a:gd name="T14" fmla="*/ 17 w 53"/>
                  <a:gd name="T15" fmla="*/ 2 h 52"/>
                  <a:gd name="T16" fmla="*/ 8 w 53"/>
                  <a:gd name="T17" fmla="*/ 8 h 52"/>
                  <a:gd name="T18" fmla="*/ 2 w 53"/>
                  <a:gd name="T19" fmla="*/ 16 h 52"/>
                  <a:gd name="T20" fmla="*/ 0 w 53"/>
                  <a:gd name="T21" fmla="*/ 26 h 52"/>
                  <a:gd name="T22" fmla="*/ 2 w 53"/>
                  <a:gd name="T23" fmla="*/ 36 h 52"/>
                  <a:gd name="T24" fmla="*/ 8 w 53"/>
                  <a:gd name="T25" fmla="*/ 44 h 52"/>
                  <a:gd name="T26" fmla="*/ 17 w 53"/>
                  <a:gd name="T27" fmla="*/ 50 h 52"/>
                  <a:gd name="T28" fmla="*/ 27 w 53"/>
                  <a:gd name="T29" fmla="*/ 52 h 52"/>
                  <a:gd name="T30" fmla="*/ 37 w 53"/>
                  <a:gd name="T31" fmla="*/ 50 h 52"/>
                  <a:gd name="T32" fmla="*/ 45 w 53"/>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2">
                    <a:moveTo>
                      <a:pt x="45" y="44"/>
                    </a:moveTo>
                    <a:lnTo>
                      <a:pt x="51" y="36"/>
                    </a:lnTo>
                    <a:lnTo>
                      <a:pt x="53" y="26"/>
                    </a:lnTo>
                    <a:lnTo>
                      <a:pt x="51" y="16"/>
                    </a:lnTo>
                    <a:lnTo>
                      <a:pt x="45" y="8"/>
                    </a:lnTo>
                    <a:lnTo>
                      <a:pt x="37" y="2"/>
                    </a:lnTo>
                    <a:lnTo>
                      <a:pt x="27" y="0"/>
                    </a:lnTo>
                    <a:lnTo>
                      <a:pt x="17" y="2"/>
                    </a:lnTo>
                    <a:lnTo>
                      <a:pt x="8" y="8"/>
                    </a:lnTo>
                    <a:lnTo>
                      <a:pt x="2" y="16"/>
                    </a:lnTo>
                    <a:lnTo>
                      <a:pt x="0" y="26"/>
                    </a:lnTo>
                    <a:lnTo>
                      <a:pt x="2" y="36"/>
                    </a:lnTo>
                    <a:lnTo>
                      <a:pt x="8" y="44"/>
                    </a:lnTo>
                    <a:lnTo>
                      <a:pt x="17" y="50"/>
                    </a:lnTo>
                    <a:lnTo>
                      <a:pt x="27" y="52"/>
                    </a:lnTo>
                    <a:lnTo>
                      <a:pt x="37" y="50"/>
                    </a:lnTo>
                    <a:lnTo>
                      <a:pt x="45"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6" name="Freeform 50"/>
              <p:cNvSpPr>
                <a:spLocks/>
              </p:cNvSpPr>
              <p:nvPr/>
            </p:nvSpPr>
            <p:spPr bwMode="auto">
              <a:xfrm>
                <a:off x="4713288" y="5741988"/>
                <a:ext cx="80963" cy="82550"/>
              </a:xfrm>
              <a:custGeom>
                <a:avLst/>
                <a:gdLst>
                  <a:gd name="T0" fmla="*/ 43 w 51"/>
                  <a:gd name="T1" fmla="*/ 44 h 52"/>
                  <a:gd name="T2" fmla="*/ 49 w 51"/>
                  <a:gd name="T3" fmla="*/ 36 h 52"/>
                  <a:gd name="T4" fmla="*/ 51 w 51"/>
                  <a:gd name="T5" fmla="*/ 26 h 52"/>
                  <a:gd name="T6" fmla="*/ 49 w 51"/>
                  <a:gd name="T7" fmla="*/ 16 h 52"/>
                  <a:gd name="T8" fmla="*/ 43 w 51"/>
                  <a:gd name="T9" fmla="*/ 8 h 52"/>
                  <a:gd name="T10" fmla="*/ 35 w 51"/>
                  <a:gd name="T11" fmla="*/ 2 h 52"/>
                  <a:gd name="T12" fmla="*/ 25 w 51"/>
                  <a:gd name="T13" fmla="*/ 0 h 52"/>
                  <a:gd name="T14" fmla="*/ 15 w 51"/>
                  <a:gd name="T15" fmla="*/ 2 h 52"/>
                  <a:gd name="T16" fmla="*/ 7 w 51"/>
                  <a:gd name="T17" fmla="*/ 8 h 52"/>
                  <a:gd name="T18" fmla="*/ 1 w 51"/>
                  <a:gd name="T19" fmla="*/ 16 h 52"/>
                  <a:gd name="T20" fmla="*/ 0 w 51"/>
                  <a:gd name="T21" fmla="*/ 26 h 52"/>
                  <a:gd name="T22" fmla="*/ 1 w 51"/>
                  <a:gd name="T23" fmla="*/ 36 h 52"/>
                  <a:gd name="T24" fmla="*/ 7 w 51"/>
                  <a:gd name="T25" fmla="*/ 44 h 52"/>
                  <a:gd name="T26" fmla="*/ 15 w 51"/>
                  <a:gd name="T27" fmla="*/ 50 h 52"/>
                  <a:gd name="T28" fmla="*/ 25 w 51"/>
                  <a:gd name="T29" fmla="*/ 52 h 52"/>
                  <a:gd name="T30" fmla="*/ 35 w 51"/>
                  <a:gd name="T31" fmla="*/ 50 h 52"/>
                  <a:gd name="T32" fmla="*/ 43 w 51"/>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2">
                    <a:moveTo>
                      <a:pt x="43" y="44"/>
                    </a:moveTo>
                    <a:lnTo>
                      <a:pt x="49" y="36"/>
                    </a:lnTo>
                    <a:lnTo>
                      <a:pt x="51" y="26"/>
                    </a:lnTo>
                    <a:lnTo>
                      <a:pt x="49" y="16"/>
                    </a:lnTo>
                    <a:lnTo>
                      <a:pt x="43" y="8"/>
                    </a:lnTo>
                    <a:lnTo>
                      <a:pt x="35" y="2"/>
                    </a:lnTo>
                    <a:lnTo>
                      <a:pt x="25" y="0"/>
                    </a:lnTo>
                    <a:lnTo>
                      <a:pt x="15" y="2"/>
                    </a:lnTo>
                    <a:lnTo>
                      <a:pt x="7" y="8"/>
                    </a:lnTo>
                    <a:lnTo>
                      <a:pt x="1" y="16"/>
                    </a:lnTo>
                    <a:lnTo>
                      <a:pt x="0" y="26"/>
                    </a:lnTo>
                    <a:lnTo>
                      <a:pt x="1" y="36"/>
                    </a:lnTo>
                    <a:lnTo>
                      <a:pt x="7" y="44"/>
                    </a:lnTo>
                    <a:lnTo>
                      <a:pt x="15" y="50"/>
                    </a:lnTo>
                    <a:lnTo>
                      <a:pt x="25" y="52"/>
                    </a:lnTo>
                    <a:lnTo>
                      <a:pt x="35" y="50"/>
                    </a:lnTo>
                    <a:lnTo>
                      <a:pt x="43"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7" name="Freeform 51"/>
              <p:cNvSpPr>
                <a:spLocks/>
              </p:cNvSpPr>
              <p:nvPr/>
            </p:nvSpPr>
            <p:spPr bwMode="auto">
              <a:xfrm>
                <a:off x="5208588" y="5741988"/>
                <a:ext cx="82550" cy="82550"/>
              </a:xfrm>
              <a:custGeom>
                <a:avLst/>
                <a:gdLst>
                  <a:gd name="T0" fmla="*/ 45 w 52"/>
                  <a:gd name="T1" fmla="*/ 44 h 52"/>
                  <a:gd name="T2" fmla="*/ 50 w 52"/>
                  <a:gd name="T3" fmla="*/ 36 h 52"/>
                  <a:gd name="T4" fmla="*/ 52 w 52"/>
                  <a:gd name="T5" fmla="*/ 26 h 52"/>
                  <a:gd name="T6" fmla="*/ 50 w 52"/>
                  <a:gd name="T7" fmla="*/ 16 h 52"/>
                  <a:gd name="T8" fmla="*/ 45 w 52"/>
                  <a:gd name="T9" fmla="*/ 8 h 52"/>
                  <a:gd name="T10" fmla="*/ 36 w 52"/>
                  <a:gd name="T11" fmla="*/ 2 h 52"/>
                  <a:gd name="T12" fmla="*/ 26 w 52"/>
                  <a:gd name="T13" fmla="*/ 0 h 52"/>
                  <a:gd name="T14" fmla="*/ 16 w 52"/>
                  <a:gd name="T15" fmla="*/ 2 h 52"/>
                  <a:gd name="T16" fmla="*/ 7 w 52"/>
                  <a:gd name="T17" fmla="*/ 8 h 52"/>
                  <a:gd name="T18" fmla="*/ 2 w 52"/>
                  <a:gd name="T19" fmla="*/ 16 h 52"/>
                  <a:gd name="T20" fmla="*/ 0 w 52"/>
                  <a:gd name="T21" fmla="*/ 26 h 52"/>
                  <a:gd name="T22" fmla="*/ 2 w 52"/>
                  <a:gd name="T23" fmla="*/ 36 h 52"/>
                  <a:gd name="T24" fmla="*/ 7 w 52"/>
                  <a:gd name="T25" fmla="*/ 44 h 52"/>
                  <a:gd name="T26" fmla="*/ 16 w 52"/>
                  <a:gd name="T27" fmla="*/ 50 h 52"/>
                  <a:gd name="T28" fmla="*/ 26 w 52"/>
                  <a:gd name="T29" fmla="*/ 52 h 52"/>
                  <a:gd name="T30" fmla="*/ 36 w 52"/>
                  <a:gd name="T31" fmla="*/ 50 h 52"/>
                  <a:gd name="T32" fmla="*/ 45 w 52"/>
                  <a:gd name="T33"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2">
                    <a:moveTo>
                      <a:pt x="45" y="44"/>
                    </a:moveTo>
                    <a:lnTo>
                      <a:pt x="50" y="36"/>
                    </a:lnTo>
                    <a:lnTo>
                      <a:pt x="52" y="26"/>
                    </a:lnTo>
                    <a:lnTo>
                      <a:pt x="50" y="16"/>
                    </a:lnTo>
                    <a:lnTo>
                      <a:pt x="45" y="8"/>
                    </a:lnTo>
                    <a:lnTo>
                      <a:pt x="36" y="2"/>
                    </a:lnTo>
                    <a:lnTo>
                      <a:pt x="26" y="0"/>
                    </a:lnTo>
                    <a:lnTo>
                      <a:pt x="16" y="2"/>
                    </a:lnTo>
                    <a:lnTo>
                      <a:pt x="7" y="8"/>
                    </a:lnTo>
                    <a:lnTo>
                      <a:pt x="2" y="16"/>
                    </a:lnTo>
                    <a:lnTo>
                      <a:pt x="0" y="26"/>
                    </a:lnTo>
                    <a:lnTo>
                      <a:pt x="2" y="36"/>
                    </a:lnTo>
                    <a:lnTo>
                      <a:pt x="7" y="44"/>
                    </a:lnTo>
                    <a:lnTo>
                      <a:pt x="16" y="50"/>
                    </a:lnTo>
                    <a:lnTo>
                      <a:pt x="26" y="52"/>
                    </a:lnTo>
                    <a:lnTo>
                      <a:pt x="36" y="50"/>
                    </a:lnTo>
                    <a:lnTo>
                      <a:pt x="45" y="44"/>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nvGrpSpPr>
              <p:cNvPr id="58" name="Groupe 4120"/>
              <p:cNvGrpSpPr/>
              <p:nvPr/>
            </p:nvGrpSpPr>
            <p:grpSpPr>
              <a:xfrm>
                <a:off x="3204712" y="4592638"/>
                <a:ext cx="2101850" cy="1416050"/>
                <a:chOff x="9245827" y="4064070"/>
                <a:chExt cx="2101850" cy="1416050"/>
              </a:xfrm>
            </p:grpSpPr>
            <p:sp>
              <p:nvSpPr>
                <p:cNvPr id="59" name="Freeform 8"/>
                <p:cNvSpPr>
                  <a:spLocks/>
                </p:cNvSpPr>
                <p:nvPr/>
              </p:nvSpPr>
              <p:spPr bwMode="auto">
                <a:xfrm>
                  <a:off x="9302977" y="4064070"/>
                  <a:ext cx="2044700" cy="1346201"/>
                </a:xfrm>
                <a:custGeom>
                  <a:avLst/>
                  <a:gdLst>
                    <a:gd name="T0" fmla="*/ 1288 w 1288"/>
                    <a:gd name="T1" fmla="*/ 951 h 951"/>
                    <a:gd name="T2" fmla="*/ 0 w 1288"/>
                    <a:gd name="T3" fmla="*/ 951 h 951"/>
                    <a:gd name="T4" fmla="*/ 0 w 1288"/>
                    <a:gd name="T5" fmla="*/ 0 h 951"/>
                  </a:gdLst>
                  <a:ahLst/>
                  <a:cxnLst>
                    <a:cxn ang="0">
                      <a:pos x="T0" y="T1"/>
                    </a:cxn>
                    <a:cxn ang="0">
                      <a:pos x="T2" y="T3"/>
                    </a:cxn>
                    <a:cxn ang="0">
                      <a:pos x="T4" y="T5"/>
                    </a:cxn>
                  </a:cxnLst>
                  <a:rect l="0" t="0" r="r" b="b"/>
                  <a:pathLst>
                    <a:path w="1288" h="951">
                      <a:moveTo>
                        <a:pt x="1288" y="951"/>
                      </a:moveTo>
                      <a:lnTo>
                        <a:pt x="0" y="951"/>
                      </a:lnTo>
                      <a:lnTo>
                        <a:pt x="0" y="0"/>
                      </a:lnTo>
                    </a:path>
                  </a:pathLst>
                </a:custGeom>
                <a:noFill/>
                <a:ln w="635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9"/>
                <p:cNvSpPr>
                  <a:spLocks noChangeShapeType="1"/>
                </p:cNvSpPr>
                <p:nvPr/>
              </p:nvSpPr>
              <p:spPr bwMode="auto">
                <a:xfrm flipV="1">
                  <a:off x="10293577" y="5410270"/>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10"/>
                <p:cNvSpPr>
                  <a:spLocks noChangeShapeType="1"/>
                </p:cNvSpPr>
                <p:nvPr/>
              </p:nvSpPr>
              <p:spPr bwMode="auto">
                <a:xfrm flipV="1">
                  <a:off x="10788877" y="5410270"/>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11"/>
                <p:cNvSpPr>
                  <a:spLocks noChangeShapeType="1"/>
                </p:cNvSpPr>
                <p:nvPr/>
              </p:nvSpPr>
              <p:spPr bwMode="auto">
                <a:xfrm flipV="1">
                  <a:off x="11282590" y="5410270"/>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12"/>
                <p:cNvSpPr>
                  <a:spLocks noChangeShapeType="1"/>
                </p:cNvSpPr>
                <p:nvPr/>
              </p:nvSpPr>
              <p:spPr bwMode="auto">
                <a:xfrm flipV="1">
                  <a:off x="9302977" y="5410270"/>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13"/>
                <p:cNvSpPr>
                  <a:spLocks noChangeShapeType="1"/>
                </p:cNvSpPr>
                <p:nvPr/>
              </p:nvSpPr>
              <p:spPr bwMode="auto">
                <a:xfrm flipV="1">
                  <a:off x="9798277" y="5410270"/>
                  <a:ext cx="0" cy="6985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14"/>
                <p:cNvSpPr>
                  <a:spLocks noChangeShapeType="1"/>
                </p:cNvSpPr>
                <p:nvPr/>
              </p:nvSpPr>
              <p:spPr bwMode="auto">
                <a:xfrm>
                  <a:off x="9245827" y="4400620"/>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15"/>
                <p:cNvSpPr>
                  <a:spLocks noChangeShapeType="1"/>
                </p:cNvSpPr>
                <p:nvPr/>
              </p:nvSpPr>
              <p:spPr bwMode="auto">
                <a:xfrm>
                  <a:off x="9245827" y="4737170"/>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16"/>
                <p:cNvSpPr>
                  <a:spLocks noChangeShapeType="1"/>
                </p:cNvSpPr>
                <p:nvPr/>
              </p:nvSpPr>
              <p:spPr bwMode="auto">
                <a:xfrm>
                  <a:off x="9245827" y="5073720"/>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17"/>
                <p:cNvSpPr>
                  <a:spLocks noChangeShapeType="1"/>
                </p:cNvSpPr>
                <p:nvPr/>
              </p:nvSpPr>
              <p:spPr bwMode="auto">
                <a:xfrm>
                  <a:off x="9245827" y="5410270"/>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Line 18"/>
                <p:cNvSpPr>
                  <a:spLocks noChangeShapeType="1"/>
                </p:cNvSpPr>
                <p:nvPr/>
              </p:nvSpPr>
              <p:spPr bwMode="auto">
                <a:xfrm>
                  <a:off x="9245827" y="4064070"/>
                  <a:ext cx="57150" cy="0"/>
                </a:xfrm>
                <a:prstGeom prst="line">
                  <a:avLst/>
                </a:prstGeom>
                <a:noFill/>
                <a:ln w="635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sp>
          <p:nvSpPr>
            <p:cNvPr id="13" name="ZoneTexte 12"/>
            <p:cNvSpPr txBox="1"/>
            <p:nvPr/>
          </p:nvSpPr>
          <p:spPr>
            <a:xfrm>
              <a:off x="564772" y="6008688"/>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14" name="ZoneTexte 13"/>
            <p:cNvSpPr txBox="1"/>
            <p:nvPr/>
          </p:nvSpPr>
          <p:spPr>
            <a:xfrm>
              <a:off x="1060412" y="6008688"/>
              <a:ext cx="255198" cy="246221"/>
            </a:xfrm>
            <a:prstGeom prst="rect">
              <a:avLst/>
            </a:prstGeom>
            <a:noFill/>
          </p:spPr>
          <p:txBody>
            <a:bodyPr wrap="none" rtlCol="0">
              <a:spAutoFit/>
            </a:bodyPr>
            <a:lstStyle/>
            <a:p>
              <a:pPr algn="ctr"/>
              <a:r>
                <a:rPr lang="fr-FR" sz="1000" dirty="0">
                  <a:solidFill>
                    <a:srgbClr val="000066"/>
                  </a:solidFill>
                </a:rPr>
                <a:t>7</a:t>
              </a:r>
            </a:p>
          </p:txBody>
        </p:sp>
        <p:sp>
          <p:nvSpPr>
            <p:cNvPr id="15" name="ZoneTexte 14"/>
            <p:cNvSpPr txBox="1"/>
            <p:nvPr/>
          </p:nvSpPr>
          <p:spPr>
            <a:xfrm>
              <a:off x="1520786" y="6008688"/>
              <a:ext cx="325731" cy="246221"/>
            </a:xfrm>
            <a:prstGeom prst="rect">
              <a:avLst/>
            </a:prstGeom>
            <a:noFill/>
          </p:spPr>
          <p:txBody>
            <a:bodyPr wrap="none" rtlCol="0">
              <a:spAutoFit/>
            </a:bodyPr>
            <a:lstStyle/>
            <a:p>
              <a:pPr algn="ctr"/>
              <a:r>
                <a:rPr lang="fr-FR" sz="1000" dirty="0">
                  <a:solidFill>
                    <a:srgbClr val="000066"/>
                  </a:solidFill>
                </a:rPr>
                <a:t>14</a:t>
              </a:r>
            </a:p>
          </p:txBody>
        </p:sp>
        <p:sp>
          <p:nvSpPr>
            <p:cNvPr id="16" name="ZoneTexte 15"/>
            <p:cNvSpPr txBox="1"/>
            <p:nvPr/>
          </p:nvSpPr>
          <p:spPr>
            <a:xfrm>
              <a:off x="2016426" y="6008688"/>
              <a:ext cx="325731" cy="246221"/>
            </a:xfrm>
            <a:prstGeom prst="rect">
              <a:avLst/>
            </a:prstGeom>
            <a:noFill/>
          </p:spPr>
          <p:txBody>
            <a:bodyPr wrap="none" rtlCol="0">
              <a:spAutoFit/>
            </a:bodyPr>
            <a:lstStyle/>
            <a:p>
              <a:pPr algn="ctr"/>
              <a:r>
                <a:rPr lang="fr-FR" sz="1000" dirty="0">
                  <a:solidFill>
                    <a:srgbClr val="000066"/>
                  </a:solidFill>
                </a:rPr>
                <a:t>21</a:t>
              </a:r>
            </a:p>
          </p:txBody>
        </p:sp>
        <p:sp>
          <p:nvSpPr>
            <p:cNvPr id="17" name="ZoneTexte 16"/>
            <p:cNvSpPr txBox="1"/>
            <p:nvPr/>
          </p:nvSpPr>
          <p:spPr>
            <a:xfrm>
              <a:off x="2512067" y="6008688"/>
              <a:ext cx="325731" cy="246221"/>
            </a:xfrm>
            <a:prstGeom prst="rect">
              <a:avLst/>
            </a:prstGeom>
            <a:noFill/>
          </p:spPr>
          <p:txBody>
            <a:bodyPr wrap="none" rtlCol="0">
              <a:spAutoFit/>
            </a:bodyPr>
            <a:lstStyle/>
            <a:p>
              <a:pPr algn="ctr"/>
              <a:r>
                <a:rPr lang="fr-FR" sz="1000" dirty="0">
                  <a:solidFill>
                    <a:srgbClr val="000066"/>
                  </a:solidFill>
                </a:rPr>
                <a:t>28</a:t>
              </a:r>
            </a:p>
          </p:txBody>
        </p:sp>
        <p:sp>
          <p:nvSpPr>
            <p:cNvPr id="18" name="ZoneTexte 17"/>
            <p:cNvSpPr txBox="1"/>
            <p:nvPr/>
          </p:nvSpPr>
          <p:spPr>
            <a:xfrm>
              <a:off x="412681" y="5835424"/>
              <a:ext cx="255198" cy="246221"/>
            </a:xfrm>
            <a:prstGeom prst="rect">
              <a:avLst/>
            </a:prstGeom>
            <a:noFill/>
          </p:spPr>
          <p:txBody>
            <a:bodyPr wrap="none" rtlCol="0">
              <a:spAutoFit/>
            </a:bodyPr>
            <a:lstStyle/>
            <a:p>
              <a:pPr algn="r"/>
              <a:r>
                <a:rPr lang="fr-FR" sz="1000" dirty="0">
                  <a:solidFill>
                    <a:srgbClr val="000066"/>
                  </a:solidFill>
                </a:rPr>
                <a:t>1</a:t>
              </a:r>
            </a:p>
          </p:txBody>
        </p:sp>
        <p:sp>
          <p:nvSpPr>
            <p:cNvPr id="19" name="ZoneTexte 18"/>
            <p:cNvSpPr txBox="1"/>
            <p:nvPr/>
          </p:nvSpPr>
          <p:spPr>
            <a:xfrm>
              <a:off x="412681" y="5498211"/>
              <a:ext cx="255198" cy="246221"/>
            </a:xfrm>
            <a:prstGeom prst="rect">
              <a:avLst/>
            </a:prstGeom>
            <a:noFill/>
          </p:spPr>
          <p:txBody>
            <a:bodyPr wrap="none" rtlCol="0">
              <a:spAutoFit/>
            </a:bodyPr>
            <a:lstStyle/>
            <a:p>
              <a:pPr algn="r"/>
              <a:r>
                <a:rPr lang="fr-FR" sz="1000" dirty="0">
                  <a:solidFill>
                    <a:srgbClr val="000066"/>
                  </a:solidFill>
                </a:rPr>
                <a:t>3</a:t>
              </a:r>
            </a:p>
          </p:txBody>
        </p:sp>
        <p:sp>
          <p:nvSpPr>
            <p:cNvPr id="20" name="ZoneTexte 19"/>
            <p:cNvSpPr txBox="1"/>
            <p:nvPr/>
          </p:nvSpPr>
          <p:spPr>
            <a:xfrm>
              <a:off x="412681" y="5160998"/>
              <a:ext cx="255198" cy="246221"/>
            </a:xfrm>
            <a:prstGeom prst="rect">
              <a:avLst/>
            </a:prstGeom>
            <a:noFill/>
          </p:spPr>
          <p:txBody>
            <a:bodyPr wrap="none" rtlCol="0">
              <a:spAutoFit/>
            </a:bodyPr>
            <a:lstStyle/>
            <a:p>
              <a:pPr algn="r"/>
              <a:r>
                <a:rPr lang="fr-FR" sz="1000" dirty="0">
                  <a:solidFill>
                    <a:srgbClr val="000066"/>
                  </a:solidFill>
                </a:rPr>
                <a:t>5</a:t>
              </a:r>
            </a:p>
          </p:txBody>
        </p:sp>
        <p:sp>
          <p:nvSpPr>
            <p:cNvPr id="21" name="ZoneTexte 20"/>
            <p:cNvSpPr txBox="1"/>
            <p:nvPr/>
          </p:nvSpPr>
          <p:spPr>
            <a:xfrm>
              <a:off x="412681" y="4823785"/>
              <a:ext cx="255198" cy="246221"/>
            </a:xfrm>
            <a:prstGeom prst="rect">
              <a:avLst/>
            </a:prstGeom>
            <a:noFill/>
          </p:spPr>
          <p:txBody>
            <a:bodyPr wrap="none" rtlCol="0">
              <a:spAutoFit/>
            </a:bodyPr>
            <a:lstStyle/>
            <a:p>
              <a:pPr algn="r"/>
              <a:r>
                <a:rPr lang="fr-FR" sz="1000" dirty="0">
                  <a:solidFill>
                    <a:srgbClr val="000066"/>
                  </a:solidFill>
                </a:rPr>
                <a:t>7</a:t>
              </a:r>
            </a:p>
          </p:txBody>
        </p:sp>
        <p:sp>
          <p:nvSpPr>
            <p:cNvPr id="22" name="ZoneTexte 21"/>
            <p:cNvSpPr txBox="1"/>
            <p:nvPr/>
          </p:nvSpPr>
          <p:spPr>
            <a:xfrm>
              <a:off x="412681" y="4486572"/>
              <a:ext cx="255198" cy="246221"/>
            </a:xfrm>
            <a:prstGeom prst="rect">
              <a:avLst/>
            </a:prstGeom>
            <a:noFill/>
          </p:spPr>
          <p:txBody>
            <a:bodyPr wrap="none" rtlCol="0">
              <a:spAutoFit/>
            </a:bodyPr>
            <a:lstStyle/>
            <a:p>
              <a:pPr algn="r"/>
              <a:r>
                <a:rPr lang="fr-FR" sz="1000" dirty="0">
                  <a:solidFill>
                    <a:srgbClr val="000066"/>
                  </a:solidFill>
                </a:rPr>
                <a:t>9</a:t>
              </a:r>
            </a:p>
          </p:txBody>
        </p:sp>
        <p:sp>
          <p:nvSpPr>
            <p:cNvPr id="23" name="ZoneTexte 22"/>
            <p:cNvSpPr txBox="1"/>
            <p:nvPr/>
          </p:nvSpPr>
          <p:spPr>
            <a:xfrm>
              <a:off x="3954796" y="4892558"/>
              <a:ext cx="2457466" cy="210203"/>
            </a:xfrm>
            <a:prstGeom prst="rect">
              <a:avLst/>
            </a:prstGeom>
            <a:noFill/>
          </p:spPr>
          <p:txBody>
            <a:bodyPr wrap="none" rtlCol="0">
              <a:spAutoFit/>
            </a:bodyPr>
            <a:lstStyle/>
            <a:p>
              <a:r>
                <a:rPr lang="fr-FR" sz="1200" b="1" dirty="0">
                  <a:solidFill>
                    <a:srgbClr val="000066"/>
                  </a:solidFill>
                </a:rPr>
                <a:t>GS-986 (0,10 mg/kg) Singe 1 en rémission</a:t>
              </a:r>
            </a:p>
          </p:txBody>
        </p:sp>
        <p:sp>
          <p:nvSpPr>
            <p:cNvPr id="24" name="ZoneTexte 23"/>
            <p:cNvSpPr txBox="1"/>
            <p:nvPr/>
          </p:nvSpPr>
          <p:spPr>
            <a:xfrm>
              <a:off x="3954796" y="5053759"/>
              <a:ext cx="2554782" cy="210203"/>
            </a:xfrm>
            <a:prstGeom prst="rect">
              <a:avLst/>
            </a:prstGeom>
            <a:noFill/>
          </p:spPr>
          <p:txBody>
            <a:bodyPr wrap="none" rtlCol="0">
              <a:spAutoFit/>
            </a:bodyPr>
            <a:lstStyle/>
            <a:p>
              <a:r>
                <a:rPr lang="fr-FR" sz="1200" b="1" dirty="0">
                  <a:solidFill>
                    <a:srgbClr val="000066"/>
                  </a:solidFill>
                </a:rPr>
                <a:t>GS-9620 (0,15 mg/kg) Singe 2 en rémission </a:t>
              </a:r>
            </a:p>
          </p:txBody>
        </p:sp>
        <p:sp>
          <p:nvSpPr>
            <p:cNvPr id="25" name="ZoneTexte 24"/>
            <p:cNvSpPr txBox="1"/>
            <p:nvPr/>
          </p:nvSpPr>
          <p:spPr>
            <a:xfrm>
              <a:off x="3137913" y="6008688"/>
              <a:ext cx="255198" cy="246221"/>
            </a:xfrm>
            <a:prstGeom prst="rect">
              <a:avLst/>
            </a:prstGeom>
            <a:noFill/>
          </p:spPr>
          <p:txBody>
            <a:bodyPr wrap="none" rtlCol="0">
              <a:spAutoFit/>
            </a:bodyPr>
            <a:lstStyle/>
            <a:p>
              <a:pPr algn="ctr"/>
              <a:r>
                <a:rPr lang="fr-FR" sz="1000" dirty="0">
                  <a:solidFill>
                    <a:srgbClr val="000066"/>
                  </a:solidFill>
                </a:rPr>
                <a:t>0</a:t>
              </a:r>
            </a:p>
          </p:txBody>
        </p:sp>
        <p:sp>
          <p:nvSpPr>
            <p:cNvPr id="26" name="ZoneTexte 25"/>
            <p:cNvSpPr txBox="1"/>
            <p:nvPr/>
          </p:nvSpPr>
          <p:spPr>
            <a:xfrm>
              <a:off x="3633553" y="6008688"/>
              <a:ext cx="255198" cy="246221"/>
            </a:xfrm>
            <a:prstGeom prst="rect">
              <a:avLst/>
            </a:prstGeom>
            <a:noFill/>
          </p:spPr>
          <p:txBody>
            <a:bodyPr wrap="none" rtlCol="0">
              <a:spAutoFit/>
            </a:bodyPr>
            <a:lstStyle/>
            <a:p>
              <a:pPr algn="ctr"/>
              <a:r>
                <a:rPr lang="fr-FR" sz="1000" dirty="0">
                  <a:solidFill>
                    <a:srgbClr val="000066"/>
                  </a:solidFill>
                </a:rPr>
                <a:t>7</a:t>
              </a:r>
            </a:p>
          </p:txBody>
        </p:sp>
        <p:sp>
          <p:nvSpPr>
            <p:cNvPr id="27" name="ZoneTexte 26"/>
            <p:cNvSpPr txBox="1"/>
            <p:nvPr/>
          </p:nvSpPr>
          <p:spPr>
            <a:xfrm>
              <a:off x="4093927" y="6008688"/>
              <a:ext cx="325731" cy="246221"/>
            </a:xfrm>
            <a:prstGeom prst="rect">
              <a:avLst/>
            </a:prstGeom>
            <a:noFill/>
          </p:spPr>
          <p:txBody>
            <a:bodyPr wrap="none" rtlCol="0">
              <a:spAutoFit/>
            </a:bodyPr>
            <a:lstStyle/>
            <a:p>
              <a:pPr algn="ctr"/>
              <a:r>
                <a:rPr lang="fr-FR" sz="1000" dirty="0">
                  <a:solidFill>
                    <a:srgbClr val="000066"/>
                  </a:solidFill>
                </a:rPr>
                <a:t>14</a:t>
              </a:r>
            </a:p>
          </p:txBody>
        </p:sp>
        <p:sp>
          <p:nvSpPr>
            <p:cNvPr id="28" name="ZoneTexte 27"/>
            <p:cNvSpPr txBox="1"/>
            <p:nvPr/>
          </p:nvSpPr>
          <p:spPr>
            <a:xfrm>
              <a:off x="4589567" y="6008688"/>
              <a:ext cx="325731" cy="246221"/>
            </a:xfrm>
            <a:prstGeom prst="rect">
              <a:avLst/>
            </a:prstGeom>
            <a:noFill/>
          </p:spPr>
          <p:txBody>
            <a:bodyPr wrap="none" rtlCol="0">
              <a:spAutoFit/>
            </a:bodyPr>
            <a:lstStyle/>
            <a:p>
              <a:pPr algn="ctr"/>
              <a:r>
                <a:rPr lang="fr-FR" sz="1000" dirty="0">
                  <a:solidFill>
                    <a:srgbClr val="000066"/>
                  </a:solidFill>
                </a:rPr>
                <a:t>21</a:t>
              </a:r>
            </a:p>
          </p:txBody>
        </p:sp>
        <p:sp>
          <p:nvSpPr>
            <p:cNvPr id="29" name="ZoneTexte 28"/>
            <p:cNvSpPr txBox="1"/>
            <p:nvPr/>
          </p:nvSpPr>
          <p:spPr>
            <a:xfrm>
              <a:off x="5085208" y="6008688"/>
              <a:ext cx="325731" cy="246221"/>
            </a:xfrm>
            <a:prstGeom prst="rect">
              <a:avLst/>
            </a:prstGeom>
            <a:noFill/>
          </p:spPr>
          <p:txBody>
            <a:bodyPr wrap="none" rtlCol="0">
              <a:spAutoFit/>
            </a:bodyPr>
            <a:lstStyle/>
            <a:p>
              <a:pPr algn="ctr"/>
              <a:r>
                <a:rPr lang="fr-FR" sz="1000" dirty="0">
                  <a:solidFill>
                    <a:srgbClr val="000066"/>
                  </a:solidFill>
                </a:rPr>
                <a:t>28</a:t>
              </a:r>
            </a:p>
          </p:txBody>
        </p:sp>
        <p:sp>
          <p:nvSpPr>
            <p:cNvPr id="30" name="ZoneTexte 29"/>
            <p:cNvSpPr txBox="1"/>
            <p:nvPr/>
          </p:nvSpPr>
          <p:spPr>
            <a:xfrm>
              <a:off x="2985822" y="5835424"/>
              <a:ext cx="255198" cy="246221"/>
            </a:xfrm>
            <a:prstGeom prst="rect">
              <a:avLst/>
            </a:prstGeom>
            <a:noFill/>
          </p:spPr>
          <p:txBody>
            <a:bodyPr wrap="none" rtlCol="0">
              <a:spAutoFit/>
            </a:bodyPr>
            <a:lstStyle/>
            <a:p>
              <a:pPr algn="r"/>
              <a:r>
                <a:rPr lang="fr-FR" sz="1000" dirty="0">
                  <a:solidFill>
                    <a:srgbClr val="000066"/>
                  </a:solidFill>
                </a:rPr>
                <a:t>1</a:t>
              </a:r>
            </a:p>
          </p:txBody>
        </p:sp>
        <p:sp>
          <p:nvSpPr>
            <p:cNvPr id="31" name="ZoneTexte 30"/>
            <p:cNvSpPr txBox="1"/>
            <p:nvPr/>
          </p:nvSpPr>
          <p:spPr>
            <a:xfrm>
              <a:off x="2985822" y="5498211"/>
              <a:ext cx="255198" cy="246221"/>
            </a:xfrm>
            <a:prstGeom prst="rect">
              <a:avLst/>
            </a:prstGeom>
            <a:noFill/>
          </p:spPr>
          <p:txBody>
            <a:bodyPr wrap="none" rtlCol="0">
              <a:spAutoFit/>
            </a:bodyPr>
            <a:lstStyle/>
            <a:p>
              <a:pPr algn="r"/>
              <a:r>
                <a:rPr lang="fr-FR" sz="1000" dirty="0">
                  <a:solidFill>
                    <a:srgbClr val="000066"/>
                  </a:solidFill>
                </a:rPr>
                <a:t>3</a:t>
              </a:r>
            </a:p>
          </p:txBody>
        </p:sp>
        <p:sp>
          <p:nvSpPr>
            <p:cNvPr id="32" name="ZoneTexte 31"/>
            <p:cNvSpPr txBox="1"/>
            <p:nvPr/>
          </p:nvSpPr>
          <p:spPr>
            <a:xfrm>
              <a:off x="2985822" y="5160998"/>
              <a:ext cx="255198" cy="246221"/>
            </a:xfrm>
            <a:prstGeom prst="rect">
              <a:avLst/>
            </a:prstGeom>
            <a:noFill/>
          </p:spPr>
          <p:txBody>
            <a:bodyPr wrap="none" rtlCol="0">
              <a:spAutoFit/>
            </a:bodyPr>
            <a:lstStyle/>
            <a:p>
              <a:pPr algn="r"/>
              <a:r>
                <a:rPr lang="fr-FR" sz="1000" dirty="0">
                  <a:solidFill>
                    <a:srgbClr val="000066"/>
                  </a:solidFill>
                </a:rPr>
                <a:t>5</a:t>
              </a:r>
            </a:p>
          </p:txBody>
        </p:sp>
        <p:sp>
          <p:nvSpPr>
            <p:cNvPr id="33" name="ZoneTexte 32"/>
            <p:cNvSpPr txBox="1"/>
            <p:nvPr/>
          </p:nvSpPr>
          <p:spPr>
            <a:xfrm>
              <a:off x="2985822" y="4823785"/>
              <a:ext cx="255198" cy="246221"/>
            </a:xfrm>
            <a:prstGeom prst="rect">
              <a:avLst/>
            </a:prstGeom>
            <a:noFill/>
          </p:spPr>
          <p:txBody>
            <a:bodyPr wrap="none" rtlCol="0">
              <a:spAutoFit/>
            </a:bodyPr>
            <a:lstStyle/>
            <a:p>
              <a:pPr algn="r"/>
              <a:r>
                <a:rPr lang="fr-FR" sz="1000" dirty="0">
                  <a:solidFill>
                    <a:srgbClr val="000066"/>
                  </a:solidFill>
                </a:rPr>
                <a:t>7</a:t>
              </a:r>
            </a:p>
          </p:txBody>
        </p:sp>
        <p:sp>
          <p:nvSpPr>
            <p:cNvPr id="34" name="ZoneTexte 33"/>
            <p:cNvSpPr txBox="1"/>
            <p:nvPr/>
          </p:nvSpPr>
          <p:spPr>
            <a:xfrm>
              <a:off x="2985822" y="4486572"/>
              <a:ext cx="255198" cy="246221"/>
            </a:xfrm>
            <a:prstGeom prst="rect">
              <a:avLst/>
            </a:prstGeom>
            <a:noFill/>
          </p:spPr>
          <p:txBody>
            <a:bodyPr wrap="none" rtlCol="0">
              <a:spAutoFit/>
            </a:bodyPr>
            <a:lstStyle/>
            <a:p>
              <a:pPr algn="r"/>
              <a:r>
                <a:rPr lang="fr-FR" sz="1000" dirty="0">
                  <a:solidFill>
                    <a:srgbClr val="000066"/>
                  </a:solidFill>
                </a:rPr>
                <a:t>9</a:t>
              </a:r>
            </a:p>
          </p:txBody>
        </p:sp>
        <p:sp>
          <p:nvSpPr>
            <p:cNvPr id="35" name="ZoneTexte 34"/>
            <p:cNvSpPr txBox="1"/>
            <p:nvPr/>
          </p:nvSpPr>
          <p:spPr>
            <a:xfrm>
              <a:off x="2372298" y="6125016"/>
              <a:ext cx="1470490" cy="210203"/>
            </a:xfrm>
            <a:prstGeom prst="rect">
              <a:avLst/>
            </a:prstGeom>
            <a:noFill/>
          </p:spPr>
          <p:txBody>
            <a:bodyPr wrap="none" rtlCol="0">
              <a:spAutoFit/>
            </a:bodyPr>
            <a:lstStyle/>
            <a:p>
              <a:pPr algn="ctr"/>
              <a:r>
                <a:rPr lang="fr-FR" sz="1200" b="1" dirty="0">
                  <a:solidFill>
                    <a:srgbClr val="000066"/>
                  </a:solidFill>
                </a:rPr>
                <a:t>Jours après </a:t>
              </a:r>
              <a:r>
                <a:rPr lang="fr-FR" sz="1200" b="1" dirty="0" err="1">
                  <a:solidFill>
                    <a:srgbClr val="000066"/>
                  </a:solidFill>
                </a:rPr>
                <a:t>ré-infection</a:t>
              </a:r>
              <a:endParaRPr lang="fr-FR" sz="1200" b="1" dirty="0">
                <a:solidFill>
                  <a:srgbClr val="000066"/>
                </a:solidFill>
              </a:endParaRPr>
            </a:p>
          </p:txBody>
        </p:sp>
        <p:sp>
          <p:nvSpPr>
            <p:cNvPr id="37" name="ZoneTexte 36"/>
            <p:cNvSpPr txBox="1"/>
            <p:nvPr/>
          </p:nvSpPr>
          <p:spPr>
            <a:xfrm>
              <a:off x="1072386" y="4384112"/>
              <a:ext cx="1576530" cy="25691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Pré-GS-9620 sous ARV</a:t>
              </a:r>
            </a:p>
          </p:txBody>
        </p:sp>
        <p:sp>
          <p:nvSpPr>
            <p:cNvPr id="38" name="ZoneTexte 37"/>
            <p:cNvSpPr txBox="1"/>
            <p:nvPr/>
          </p:nvSpPr>
          <p:spPr>
            <a:xfrm>
              <a:off x="3545086" y="4384112"/>
              <a:ext cx="2321757" cy="25691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Post-GS-9620 après arrêt des ARV</a:t>
              </a:r>
            </a:p>
          </p:txBody>
        </p:sp>
        <p:sp>
          <p:nvSpPr>
            <p:cNvPr id="39" name="Freeform 42"/>
            <p:cNvSpPr>
              <a:spLocks/>
            </p:cNvSpPr>
            <p:nvPr/>
          </p:nvSpPr>
          <p:spPr bwMode="auto">
            <a:xfrm>
              <a:off x="3878334" y="4961904"/>
              <a:ext cx="82550" cy="80963"/>
            </a:xfrm>
            <a:custGeom>
              <a:avLst/>
              <a:gdLst>
                <a:gd name="T0" fmla="*/ 44 w 52"/>
                <a:gd name="T1" fmla="*/ 43 h 51"/>
                <a:gd name="T2" fmla="*/ 50 w 52"/>
                <a:gd name="T3" fmla="*/ 35 h 51"/>
                <a:gd name="T4" fmla="*/ 52 w 52"/>
                <a:gd name="T5" fmla="*/ 25 h 51"/>
                <a:gd name="T6" fmla="*/ 50 w 52"/>
                <a:gd name="T7" fmla="*/ 15 h 51"/>
                <a:gd name="T8" fmla="*/ 44 w 52"/>
                <a:gd name="T9" fmla="*/ 7 h 51"/>
                <a:gd name="T10" fmla="*/ 36 w 52"/>
                <a:gd name="T11" fmla="*/ 1 h 51"/>
                <a:gd name="T12" fmla="*/ 26 w 52"/>
                <a:gd name="T13" fmla="*/ 0 h 51"/>
                <a:gd name="T14" fmla="*/ 16 w 52"/>
                <a:gd name="T15" fmla="*/ 1 h 51"/>
                <a:gd name="T16" fmla="*/ 8 w 52"/>
                <a:gd name="T17" fmla="*/ 7 h 51"/>
                <a:gd name="T18" fmla="*/ 2 w 52"/>
                <a:gd name="T19" fmla="*/ 15 h 51"/>
                <a:gd name="T20" fmla="*/ 0 w 52"/>
                <a:gd name="T21" fmla="*/ 25 h 51"/>
                <a:gd name="T22" fmla="*/ 2 w 52"/>
                <a:gd name="T23" fmla="*/ 35 h 51"/>
                <a:gd name="T24" fmla="*/ 8 w 52"/>
                <a:gd name="T25" fmla="*/ 43 h 51"/>
                <a:gd name="T26" fmla="*/ 16 w 52"/>
                <a:gd name="T27" fmla="*/ 49 h 51"/>
                <a:gd name="T28" fmla="*/ 26 w 52"/>
                <a:gd name="T29" fmla="*/ 51 h 51"/>
                <a:gd name="T30" fmla="*/ 36 w 52"/>
                <a:gd name="T31" fmla="*/ 49 h 51"/>
                <a:gd name="T32" fmla="*/ 44 w 52"/>
                <a:gd name="T33" fmla="*/ 43 h 51"/>
                <a:gd name="T34" fmla="*/ 44 w 52"/>
                <a:gd name="T3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1">
                  <a:moveTo>
                    <a:pt x="44" y="43"/>
                  </a:moveTo>
                  <a:lnTo>
                    <a:pt x="50" y="35"/>
                  </a:lnTo>
                  <a:lnTo>
                    <a:pt x="52" y="25"/>
                  </a:lnTo>
                  <a:lnTo>
                    <a:pt x="50" y="15"/>
                  </a:lnTo>
                  <a:lnTo>
                    <a:pt x="44" y="7"/>
                  </a:lnTo>
                  <a:lnTo>
                    <a:pt x="36" y="1"/>
                  </a:lnTo>
                  <a:lnTo>
                    <a:pt x="26" y="0"/>
                  </a:lnTo>
                  <a:lnTo>
                    <a:pt x="16" y="1"/>
                  </a:lnTo>
                  <a:lnTo>
                    <a:pt x="8" y="7"/>
                  </a:lnTo>
                  <a:lnTo>
                    <a:pt x="2" y="15"/>
                  </a:lnTo>
                  <a:lnTo>
                    <a:pt x="0" y="25"/>
                  </a:lnTo>
                  <a:lnTo>
                    <a:pt x="2" y="35"/>
                  </a:lnTo>
                  <a:lnTo>
                    <a:pt x="8" y="43"/>
                  </a:lnTo>
                  <a:lnTo>
                    <a:pt x="16" y="49"/>
                  </a:lnTo>
                  <a:lnTo>
                    <a:pt x="26" y="51"/>
                  </a:lnTo>
                  <a:lnTo>
                    <a:pt x="36" y="49"/>
                  </a:lnTo>
                  <a:lnTo>
                    <a:pt x="44" y="43"/>
                  </a:lnTo>
                  <a:lnTo>
                    <a:pt x="44" y="43"/>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40" name="Freeform 25"/>
            <p:cNvSpPr>
              <a:spLocks/>
            </p:cNvSpPr>
            <p:nvPr/>
          </p:nvSpPr>
          <p:spPr bwMode="auto">
            <a:xfrm>
              <a:off x="3878334" y="5116773"/>
              <a:ext cx="82550" cy="82550"/>
            </a:xfrm>
            <a:custGeom>
              <a:avLst/>
              <a:gdLst>
                <a:gd name="T0" fmla="*/ 26 w 52"/>
                <a:gd name="T1" fmla="*/ 52 h 52"/>
                <a:gd name="T2" fmla="*/ 36 w 52"/>
                <a:gd name="T3" fmla="*/ 50 h 52"/>
                <a:gd name="T4" fmla="*/ 44 w 52"/>
                <a:gd name="T5" fmla="*/ 44 h 52"/>
                <a:gd name="T6" fmla="*/ 50 w 52"/>
                <a:gd name="T7" fmla="*/ 36 h 52"/>
                <a:gd name="T8" fmla="*/ 52 w 52"/>
                <a:gd name="T9" fmla="*/ 26 h 52"/>
                <a:gd name="T10" fmla="*/ 50 w 52"/>
                <a:gd name="T11" fmla="*/ 16 h 52"/>
                <a:gd name="T12" fmla="*/ 44 w 52"/>
                <a:gd name="T13" fmla="*/ 7 h 52"/>
                <a:gd name="T14" fmla="*/ 36 w 52"/>
                <a:gd name="T15" fmla="*/ 1 h 52"/>
                <a:gd name="T16" fmla="*/ 26 w 52"/>
                <a:gd name="T17" fmla="*/ 0 h 52"/>
                <a:gd name="T18" fmla="*/ 16 w 52"/>
                <a:gd name="T19" fmla="*/ 1 h 52"/>
                <a:gd name="T20" fmla="*/ 8 w 52"/>
                <a:gd name="T21" fmla="*/ 7 h 52"/>
                <a:gd name="T22" fmla="*/ 2 w 52"/>
                <a:gd name="T23" fmla="*/ 16 h 52"/>
                <a:gd name="T24" fmla="*/ 0 w 52"/>
                <a:gd name="T25" fmla="*/ 26 h 52"/>
                <a:gd name="T26" fmla="*/ 2 w 52"/>
                <a:gd name="T27" fmla="*/ 36 h 52"/>
                <a:gd name="T28" fmla="*/ 8 w 52"/>
                <a:gd name="T29" fmla="*/ 44 h 52"/>
                <a:gd name="T30" fmla="*/ 16 w 52"/>
                <a:gd name="T31" fmla="*/ 50 h 52"/>
                <a:gd name="T32" fmla="*/ 26 w 52"/>
                <a:gd name="T33" fmla="*/ 52 h 52"/>
                <a:gd name="T34" fmla="*/ 26 w 52"/>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2">
                  <a:moveTo>
                    <a:pt x="26" y="52"/>
                  </a:moveTo>
                  <a:lnTo>
                    <a:pt x="36" y="50"/>
                  </a:lnTo>
                  <a:lnTo>
                    <a:pt x="44" y="44"/>
                  </a:lnTo>
                  <a:lnTo>
                    <a:pt x="50" y="36"/>
                  </a:lnTo>
                  <a:lnTo>
                    <a:pt x="52" y="26"/>
                  </a:lnTo>
                  <a:lnTo>
                    <a:pt x="50" y="16"/>
                  </a:lnTo>
                  <a:lnTo>
                    <a:pt x="44" y="7"/>
                  </a:lnTo>
                  <a:lnTo>
                    <a:pt x="36" y="1"/>
                  </a:lnTo>
                  <a:lnTo>
                    <a:pt x="26" y="0"/>
                  </a:lnTo>
                  <a:lnTo>
                    <a:pt x="16" y="1"/>
                  </a:lnTo>
                  <a:lnTo>
                    <a:pt x="8" y="7"/>
                  </a:lnTo>
                  <a:lnTo>
                    <a:pt x="2" y="16"/>
                  </a:lnTo>
                  <a:lnTo>
                    <a:pt x="0" y="26"/>
                  </a:lnTo>
                  <a:lnTo>
                    <a:pt x="2" y="36"/>
                  </a:lnTo>
                  <a:lnTo>
                    <a:pt x="8" y="44"/>
                  </a:lnTo>
                  <a:lnTo>
                    <a:pt x="16" y="50"/>
                  </a:lnTo>
                  <a:lnTo>
                    <a:pt x="26" y="52"/>
                  </a:lnTo>
                  <a:lnTo>
                    <a:pt x="26" y="52"/>
                  </a:lnTo>
                  <a:close/>
                </a:path>
              </a:pathLst>
            </a:custGeom>
            <a:solidFill>
              <a:srgbClr val="FF00FF"/>
            </a:solidFill>
            <a:ln w="0">
              <a:solidFill>
                <a:srgbClr val="FF00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98" name="Titre 3"/>
          <p:cNvSpPr txBox="1">
            <a:spLocks/>
          </p:cNvSpPr>
          <p:nvPr/>
        </p:nvSpPr>
        <p:spPr>
          <a:xfrm>
            <a:off x="1547813" y="82022"/>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dirty="0"/>
          </a:p>
        </p:txBody>
      </p:sp>
      <p:sp>
        <p:nvSpPr>
          <p:cNvPr id="9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Lim SY, CROI 2017, Abs. 338LB</a:t>
            </a:r>
          </a:p>
        </p:txBody>
      </p:sp>
      <p:sp>
        <p:nvSpPr>
          <p:cNvPr id="2" name="Titre 1"/>
          <p:cNvSpPr>
            <a:spLocks noGrp="1"/>
          </p:cNvSpPr>
          <p:nvPr>
            <p:ph type="title"/>
          </p:nvPr>
        </p:nvSpPr>
        <p:spPr/>
        <p:txBody>
          <a:bodyPr/>
          <a:lstStyle/>
          <a:p>
            <a:r>
              <a:rPr lang="fr-FR" dirty="0"/>
              <a:t>Agonistes du TLR7 : effets sur le réservoir cellulaire chez le singe (2)</a:t>
            </a:r>
          </a:p>
        </p:txBody>
      </p:sp>
      <p:sp>
        <p:nvSpPr>
          <p:cNvPr id="3" name="Espace réservé du contenu 2"/>
          <p:cNvSpPr>
            <a:spLocks noGrp="1"/>
          </p:cNvSpPr>
          <p:nvPr>
            <p:ph idx="1"/>
          </p:nvPr>
        </p:nvSpPr>
        <p:spPr>
          <a:xfrm>
            <a:off x="457200" y="4323948"/>
            <a:ext cx="8507413" cy="2167339"/>
          </a:xfrm>
        </p:spPr>
        <p:txBody>
          <a:bodyPr/>
          <a:lstStyle/>
          <a:p>
            <a:r>
              <a:rPr lang="fr-FR" sz="1600" dirty="0"/>
              <a:t>Essai d’infection de nouveaux singes naïfs par perfusion de PBMC ou de cellules ganglionnaires issues des 2 singes en rémission </a:t>
            </a:r>
          </a:p>
          <a:p>
            <a:pPr lvl="2">
              <a:buFont typeface="Arial" panose="020B0604020202020204" pitchFamily="34" charset="0"/>
              <a:buChar char="‒"/>
            </a:pPr>
            <a:r>
              <a:rPr lang="fr-FR" sz="1600" dirty="0"/>
              <a:t>efficace pour les virus pré-cures de GS-9620</a:t>
            </a:r>
          </a:p>
          <a:p>
            <a:pPr lvl="2">
              <a:buFont typeface="Arial" panose="020B0604020202020204" pitchFamily="34" charset="0"/>
              <a:buChar char="‒"/>
            </a:pPr>
            <a:r>
              <a:rPr lang="fr-FR" sz="1600" dirty="0"/>
              <a:t>échec pour les virus </a:t>
            </a:r>
            <a:r>
              <a:rPr lang="fr-FR" sz="1600" dirty="0" err="1"/>
              <a:t>post-cures</a:t>
            </a:r>
            <a:r>
              <a:rPr lang="fr-FR" sz="1600" dirty="0"/>
              <a:t> de GS-9620</a:t>
            </a:r>
            <a:br>
              <a:rPr lang="fr-FR" sz="1600" dirty="0"/>
            </a:br>
            <a:endParaRPr lang="fr-FR" sz="1600" dirty="0"/>
          </a:p>
          <a:p>
            <a:r>
              <a:rPr lang="fr-FR" sz="1800" b="1" dirty="0">
                <a:solidFill>
                  <a:srgbClr val="0070C0"/>
                </a:solidFill>
              </a:rPr>
              <a:t>Conclusions : </a:t>
            </a:r>
            <a:r>
              <a:rPr lang="fr-FR" sz="1600" dirty="0"/>
              <a:t>les cures de GS-9620 chez le singe ont montré </a:t>
            </a:r>
            <a:endParaRPr lang="fr-FR" sz="1600" b="1" dirty="0"/>
          </a:p>
          <a:p>
            <a:pPr marL="1181100" lvl="1">
              <a:buFont typeface="Arial" panose="020B0604020202020204" pitchFamily="34" charset="0"/>
              <a:buChar char="‒"/>
            </a:pPr>
            <a:r>
              <a:rPr lang="fr-FR" sz="1600" dirty="0"/>
              <a:t>rémission prolongée &gt; 12 mois après l’arrêt des ARV chez 2/9 singes </a:t>
            </a:r>
          </a:p>
          <a:p>
            <a:pPr marL="1181100" lvl="1">
              <a:buFont typeface="Arial" panose="020B0604020202020204" pitchFamily="34" charset="0"/>
              <a:buChar char="‒"/>
            </a:pPr>
            <a:r>
              <a:rPr lang="fr-FR" sz="1600" dirty="0">
                <a:sym typeface="Wingdings" panose="05000000000000000000" pitchFamily="2" charset="2"/>
              </a:rPr>
              <a:t></a:t>
            </a:r>
            <a:r>
              <a:rPr lang="fr-FR" sz="1600" dirty="0">
                <a:sym typeface="Wingdings"/>
              </a:rPr>
              <a:t> </a:t>
            </a:r>
            <a:r>
              <a:rPr lang="fr-FR" sz="1600" dirty="0"/>
              <a:t>importante </a:t>
            </a:r>
            <a:r>
              <a:rPr lang="fr-FR" sz="1600" dirty="0">
                <a:sym typeface="Wingdings"/>
              </a:rPr>
              <a:t>du réservoir cellulaire</a:t>
            </a:r>
          </a:p>
          <a:p>
            <a:pPr marL="1181100" lvl="1">
              <a:buFont typeface="Arial" panose="020B0604020202020204" pitchFamily="34" charset="0"/>
              <a:buChar char="‒"/>
            </a:pPr>
            <a:r>
              <a:rPr lang="fr-FR" sz="1600" dirty="0">
                <a:sym typeface="Wingdings"/>
              </a:rPr>
              <a:t>cellules circulantes sanguines et cellules ganglionnaires non infectieuses  </a:t>
            </a:r>
            <a:endParaRPr lang="fr-FR" sz="1600" dirty="0"/>
          </a:p>
          <a:p>
            <a:endParaRPr lang="fr-FR" sz="2000" dirty="0"/>
          </a:p>
        </p:txBody>
      </p:sp>
      <p:sp>
        <p:nvSpPr>
          <p:cNvPr id="100" name="ZoneTexte 9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38</a:t>
            </a:r>
          </a:p>
        </p:txBody>
      </p:sp>
    </p:spTree>
    <p:extLst>
      <p:ext uri="{BB962C8B-B14F-4D97-AF65-F5344CB8AC3E}">
        <p14:creationId xmlns:p14="http://schemas.microsoft.com/office/powerpoint/2010/main" val="669343671"/>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431799" y="1357649"/>
            <a:ext cx="8605309" cy="5014871"/>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2000" b="0">
                <a:solidFill>
                  <a:srgbClr val="000066"/>
                </a:solidFill>
              </a:defRPr>
            </a:lvl1pPr>
            <a:lvl2pPr marL="742950" lvl="1" indent="-285750" eaLnBrk="0" fontAlgn="base" hangingPunct="0">
              <a:spcBef>
                <a:spcPct val="0"/>
              </a:spcBef>
              <a:spcAft>
                <a:spcPct val="0"/>
              </a:spcAft>
              <a:buClr>
                <a:srgbClr val="0070C0"/>
              </a:buClr>
              <a:buChar char="–"/>
              <a:defRPr sz="20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a:lnSpc>
                <a:spcPts val="2000"/>
              </a:lnSpc>
            </a:pPr>
            <a:r>
              <a:rPr lang="fr-FR" sz="1800" dirty="0"/>
              <a:t>Etude pré clinique et dans modèle singe d’un agoniste </a:t>
            </a:r>
          </a:p>
          <a:p>
            <a:pPr marL="0" indent="0">
              <a:lnSpc>
                <a:spcPts val="2000"/>
              </a:lnSpc>
              <a:buNone/>
              <a:tabLst>
                <a:tab pos="352425" algn="l"/>
              </a:tabLst>
            </a:pPr>
            <a:r>
              <a:rPr lang="fr-FR" sz="1800" dirty="0"/>
              <a:t>	de la protéine kinase C ayant une activité de réactivation </a:t>
            </a:r>
          </a:p>
          <a:p>
            <a:pPr marL="0" indent="0">
              <a:lnSpc>
                <a:spcPts val="2000"/>
              </a:lnSpc>
              <a:buNone/>
              <a:tabLst>
                <a:tab pos="352425" algn="l"/>
              </a:tabLst>
            </a:pPr>
            <a:r>
              <a:rPr lang="fr-FR" sz="1800" dirty="0"/>
              <a:t>	de la latence par la voie NF-</a:t>
            </a:r>
            <a:r>
              <a:rPr lang="fr-FR" sz="1800" dirty="0" err="1"/>
              <a:t>κB</a:t>
            </a:r>
            <a:r>
              <a:rPr lang="fr-FR" sz="1800" dirty="0"/>
              <a:t>	 </a:t>
            </a:r>
          </a:p>
          <a:p>
            <a:pPr>
              <a:lnSpc>
                <a:spcPts val="2000"/>
              </a:lnSpc>
            </a:pPr>
            <a:r>
              <a:rPr lang="fr-FR" sz="1800" dirty="0"/>
              <a:t>Le GSK445A est un dérivé </a:t>
            </a:r>
            <a:r>
              <a:rPr lang="fr-FR" sz="1800" dirty="0" err="1"/>
              <a:t>ingénol</a:t>
            </a:r>
            <a:r>
              <a:rPr lang="fr-FR" sz="1800" dirty="0"/>
              <a:t> avec une CI</a:t>
            </a:r>
            <a:r>
              <a:rPr lang="fr-FR" sz="1800" baseline="-25000" dirty="0"/>
              <a:t>50</a:t>
            </a:r>
            <a:r>
              <a:rPr lang="fr-FR" sz="1800" dirty="0"/>
              <a:t> = 1 </a:t>
            </a:r>
            <a:r>
              <a:rPr lang="fr-FR" sz="1800" dirty="0" err="1"/>
              <a:t>nM</a:t>
            </a:r>
            <a:endParaRPr lang="fr-FR" sz="1800" dirty="0"/>
          </a:p>
          <a:p>
            <a:pPr>
              <a:lnSpc>
                <a:spcPts val="2000"/>
              </a:lnSpc>
            </a:pPr>
            <a:r>
              <a:rPr lang="fr-FR" sz="1800" b="1" dirty="0">
                <a:solidFill>
                  <a:srgbClr val="0070C0"/>
                </a:solidFill>
              </a:rPr>
              <a:t>Ex vivo : </a:t>
            </a:r>
            <a:r>
              <a:rPr lang="fr-FR" sz="1800" dirty="0">
                <a:latin typeface="Wingdings"/>
                <a:ea typeface="Wingdings"/>
                <a:cs typeface="Wingdings"/>
                <a:sym typeface="Wingdings" panose="05000000000000000000" pitchFamily="2" charset="2"/>
              </a:rPr>
              <a:t></a:t>
            </a:r>
            <a:r>
              <a:rPr lang="fr-FR" sz="1800" dirty="0">
                <a:sym typeface="Wingdings"/>
              </a:rPr>
              <a:t> de l’ARN gag associé aux cellules à partir </a:t>
            </a:r>
          </a:p>
          <a:p>
            <a:pPr marL="360363" indent="0">
              <a:lnSpc>
                <a:spcPts val="2000"/>
              </a:lnSpc>
              <a:buNone/>
            </a:pPr>
            <a:r>
              <a:rPr lang="fr-FR" sz="1800" dirty="0">
                <a:sym typeface="Wingdings"/>
              </a:rPr>
              <a:t>des PBMC issues de </a:t>
            </a:r>
            <a:r>
              <a:rPr lang="fr-FR" sz="1800" dirty="0"/>
              <a:t>patients avec CV &lt; 50 c/ml</a:t>
            </a:r>
            <a:endParaRPr lang="fr-FR" sz="1800" dirty="0">
              <a:sym typeface="Wingdings"/>
            </a:endParaRPr>
          </a:p>
          <a:p>
            <a:pPr>
              <a:lnSpc>
                <a:spcPts val="2000"/>
              </a:lnSpc>
            </a:pPr>
            <a:r>
              <a:rPr lang="fr-FR" sz="1800" b="1" dirty="0">
                <a:solidFill>
                  <a:srgbClr val="0070C0"/>
                </a:solidFill>
                <a:sym typeface="Wingdings"/>
              </a:rPr>
              <a:t>Etude </a:t>
            </a:r>
            <a:r>
              <a:rPr lang="fr-FR" sz="1800" b="1" dirty="0" err="1">
                <a:solidFill>
                  <a:srgbClr val="0070C0"/>
                </a:solidFill>
                <a:sym typeface="Wingdings"/>
              </a:rPr>
              <a:t>pré-clinique</a:t>
            </a:r>
            <a:r>
              <a:rPr lang="fr-FR" sz="1800" b="1" dirty="0">
                <a:solidFill>
                  <a:srgbClr val="0070C0"/>
                </a:solidFill>
                <a:sym typeface="Wingdings"/>
              </a:rPr>
              <a:t> dans le modèle singe</a:t>
            </a:r>
            <a:r>
              <a:rPr lang="fr-FR" sz="1800" b="1" dirty="0">
                <a:sym typeface="Wingdings"/>
              </a:rPr>
              <a:t> </a:t>
            </a:r>
            <a:br>
              <a:rPr lang="fr-FR" sz="1800" b="1" dirty="0">
                <a:sym typeface="Wingdings"/>
              </a:rPr>
            </a:br>
            <a:r>
              <a:rPr lang="fr-FR" sz="1800" dirty="0">
                <a:sym typeface="Wingdings"/>
              </a:rPr>
              <a:t>(n = 4 rhésus macaque)</a:t>
            </a:r>
          </a:p>
          <a:p>
            <a:pPr marL="982663" lvl="1" indent="-271463">
              <a:lnSpc>
                <a:spcPts val="2000"/>
              </a:lnSpc>
            </a:pPr>
            <a:r>
              <a:rPr lang="fr-FR" sz="1600" dirty="0">
                <a:sym typeface="Wingdings"/>
              </a:rPr>
              <a:t>Doses de 5 à 30 </a:t>
            </a:r>
            <a:r>
              <a:rPr lang="fr-FR" sz="1600" dirty="0" err="1">
                <a:sym typeface="Wingdings"/>
              </a:rPr>
              <a:t>μg</a:t>
            </a:r>
            <a:r>
              <a:rPr lang="fr-FR" sz="1600" dirty="0">
                <a:sym typeface="Wingdings"/>
              </a:rPr>
              <a:t>/kg par perfusion IV de 2 à 30 minutes</a:t>
            </a:r>
          </a:p>
          <a:p>
            <a:pPr marL="982663" lvl="1" indent="-271463">
              <a:lnSpc>
                <a:spcPts val="2000"/>
              </a:lnSpc>
            </a:pPr>
            <a:r>
              <a:rPr lang="fr-FR" sz="1600" dirty="0">
                <a:sym typeface="Wingdings"/>
              </a:rPr>
              <a:t>Problèmes de tolérance (de type somnolence) pour les doses &gt; 20 </a:t>
            </a:r>
            <a:r>
              <a:rPr lang="fr-FR" sz="1600" dirty="0" err="1">
                <a:sym typeface="Wingdings"/>
              </a:rPr>
              <a:t>μg</a:t>
            </a:r>
            <a:r>
              <a:rPr lang="fr-FR" sz="1600" dirty="0">
                <a:sym typeface="Wingdings"/>
              </a:rPr>
              <a:t>/kg</a:t>
            </a:r>
          </a:p>
          <a:p>
            <a:pPr>
              <a:lnSpc>
                <a:spcPts val="2000"/>
              </a:lnSpc>
            </a:pPr>
            <a:r>
              <a:rPr lang="fr-FR" sz="1800" b="1" dirty="0">
                <a:solidFill>
                  <a:srgbClr val="0070C0"/>
                </a:solidFill>
                <a:sym typeface="Wingdings"/>
              </a:rPr>
              <a:t>Analyse des différents marqueurs de l’activité du GSK445A</a:t>
            </a:r>
            <a:r>
              <a:rPr lang="fr-FR" sz="1800" b="1" dirty="0">
                <a:sym typeface="Wingdings"/>
              </a:rPr>
              <a:t> </a:t>
            </a:r>
          </a:p>
          <a:p>
            <a:pPr marL="982663" lvl="1" indent="-271463">
              <a:lnSpc>
                <a:spcPts val="2000"/>
              </a:lnSpc>
            </a:pPr>
            <a:r>
              <a:rPr lang="fr-FR" sz="1600" dirty="0">
                <a:sym typeface="Wingdings" panose="05000000000000000000" pitchFamily="2" charset="2"/>
              </a:rPr>
              <a:t></a:t>
            </a:r>
            <a:r>
              <a:rPr lang="fr-FR" sz="1600" dirty="0">
                <a:sym typeface="Wingdings"/>
              </a:rPr>
              <a:t> nombre de lymphocytes CD3+ et des polynucléaires neutrophiles</a:t>
            </a:r>
          </a:p>
          <a:p>
            <a:pPr marL="982663" lvl="1" indent="-271463">
              <a:lnSpc>
                <a:spcPts val="2000"/>
              </a:lnSpc>
            </a:pPr>
            <a:r>
              <a:rPr lang="fr-FR" sz="1600" dirty="0">
                <a:sym typeface="Wingdings" panose="05000000000000000000" pitchFamily="2" charset="2"/>
              </a:rPr>
              <a:t></a:t>
            </a:r>
            <a:r>
              <a:rPr lang="fr-FR" sz="1600" dirty="0">
                <a:sym typeface="Wingdings"/>
              </a:rPr>
              <a:t> expression de CD69 (marqueur activation cellulaire) à la surface des CD4</a:t>
            </a:r>
          </a:p>
          <a:p>
            <a:pPr marL="982663" lvl="1" indent="-271463">
              <a:lnSpc>
                <a:spcPts val="2000"/>
              </a:lnSpc>
            </a:pPr>
            <a:r>
              <a:rPr lang="fr-FR" sz="1600" dirty="0">
                <a:sym typeface="Wingdings" panose="05000000000000000000" pitchFamily="2" charset="2"/>
              </a:rPr>
              <a:t></a:t>
            </a:r>
            <a:r>
              <a:rPr lang="fr-FR" sz="1600" dirty="0">
                <a:sym typeface="Wingdings"/>
              </a:rPr>
              <a:t> IL-6 plasmatique</a:t>
            </a:r>
          </a:p>
          <a:p>
            <a:pPr>
              <a:lnSpc>
                <a:spcPts val="2000"/>
              </a:lnSpc>
            </a:pPr>
            <a:r>
              <a:rPr lang="fr-FR" sz="1800" b="1" dirty="0">
                <a:solidFill>
                  <a:srgbClr val="0070C0"/>
                </a:solidFill>
                <a:sym typeface="Wingdings"/>
              </a:rPr>
              <a:t>Propriétés PK</a:t>
            </a:r>
            <a:endParaRPr lang="fr-FR" sz="1800" dirty="0">
              <a:solidFill>
                <a:srgbClr val="0070C0"/>
              </a:solidFill>
              <a:sym typeface="Wingdings"/>
            </a:endParaRPr>
          </a:p>
          <a:p>
            <a:pPr marL="982663" lvl="1" indent="-271463">
              <a:lnSpc>
                <a:spcPts val="2000"/>
              </a:lnSpc>
            </a:pPr>
            <a:r>
              <a:rPr lang="fr-FR" sz="1600" dirty="0">
                <a:sym typeface="Wingdings"/>
              </a:rPr>
              <a:t>Effet dose-réponse </a:t>
            </a:r>
          </a:p>
          <a:p>
            <a:pPr marL="982663" lvl="1" indent="-271463">
              <a:lnSpc>
                <a:spcPts val="2000"/>
              </a:lnSpc>
            </a:pPr>
            <a:r>
              <a:rPr lang="fr-FR" sz="1600" dirty="0">
                <a:sym typeface="Wingdings"/>
              </a:rPr>
              <a:t>Bonne diffusion tissulaire (1h après la perfusion)</a:t>
            </a:r>
            <a:br>
              <a:rPr lang="fr-FR" sz="1600" dirty="0">
                <a:sym typeface="Wingdings"/>
              </a:rPr>
            </a:br>
            <a:endParaRPr lang="fr-FR" sz="1800" dirty="0"/>
          </a:p>
          <a:p>
            <a:pPr marL="342900" lvl="1" indent="-342900">
              <a:lnSpc>
                <a:spcPts val="2000"/>
              </a:lnSpc>
              <a:buFontTx/>
              <a:buChar char="•"/>
            </a:pPr>
            <a:r>
              <a:rPr lang="fr-FR" sz="1800" b="1" dirty="0">
                <a:solidFill>
                  <a:srgbClr val="0070C0"/>
                </a:solidFill>
              </a:rPr>
              <a:t>Conclusion : </a:t>
            </a:r>
            <a:r>
              <a:rPr lang="fr-FR" sz="1800" dirty="0"/>
              <a:t>résultats de tolérance (à dose &lt; 20 </a:t>
            </a:r>
            <a:r>
              <a:rPr lang="fr-FR" sz="1800" dirty="0" err="1">
                <a:sym typeface="Wingdings"/>
              </a:rPr>
              <a:t>μg</a:t>
            </a:r>
            <a:r>
              <a:rPr lang="fr-FR" sz="1800" dirty="0">
                <a:sym typeface="Wingdings"/>
              </a:rPr>
              <a:t>/kg) </a:t>
            </a:r>
            <a:r>
              <a:rPr lang="fr-FR" sz="1800" dirty="0"/>
              <a:t>et d’activité PK favorables à la poursuite du développement de cette molécule</a:t>
            </a:r>
          </a:p>
          <a:p>
            <a:pPr marL="0" indent="0">
              <a:lnSpc>
                <a:spcPts val="2000"/>
              </a:lnSpc>
              <a:buNone/>
            </a:pPr>
            <a:endParaRPr lang="fr-FR" sz="1800" dirty="0"/>
          </a:p>
        </p:txBody>
      </p:sp>
      <p:sp>
        <p:nvSpPr>
          <p:cNvPr id="6" name="ZoneTexte 5"/>
          <p:cNvSpPr txBox="1"/>
          <p:nvPr/>
        </p:nvSpPr>
        <p:spPr>
          <a:xfrm>
            <a:off x="7399871" y="1105756"/>
            <a:ext cx="1303867"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GSK445A</a:t>
            </a:r>
            <a:endParaRPr lang="fr-FR" sz="1400" b="1" dirty="0">
              <a:solidFill>
                <a:srgbClr val="0070C0"/>
              </a:solidFill>
              <a:latin typeface="Calibri" panose="020F0502020204030204" pitchFamily="34" charset="0"/>
              <a:cs typeface="Calibri" panose="020F0502020204030204" pitchFamily="34" charset="0"/>
            </a:endParaRPr>
          </a:p>
        </p:txBody>
      </p:sp>
      <p:grpSp>
        <p:nvGrpSpPr>
          <p:cNvPr id="7" name="Grouper 6"/>
          <p:cNvGrpSpPr>
            <a:grpSpLocks noChangeAspect="1"/>
          </p:cNvGrpSpPr>
          <p:nvPr/>
        </p:nvGrpSpPr>
        <p:grpSpPr>
          <a:xfrm>
            <a:off x="7064985" y="1502656"/>
            <a:ext cx="1695079" cy="1907998"/>
            <a:chOff x="3815556" y="1823244"/>
            <a:chExt cx="2477976" cy="2789238"/>
          </a:xfrm>
        </p:grpSpPr>
        <p:grpSp>
          <p:nvGrpSpPr>
            <p:cNvPr id="8" name="Groupe 3100"/>
            <p:cNvGrpSpPr/>
            <p:nvPr/>
          </p:nvGrpSpPr>
          <p:grpSpPr>
            <a:xfrm>
              <a:off x="3815556" y="1823244"/>
              <a:ext cx="2363787" cy="2789238"/>
              <a:chOff x="3548063" y="2184400"/>
              <a:chExt cx="2363787" cy="2789238"/>
            </a:xfrm>
          </p:grpSpPr>
          <p:sp>
            <p:nvSpPr>
              <p:cNvPr id="18" name="Freeform 8"/>
              <p:cNvSpPr>
                <a:spLocks/>
              </p:cNvSpPr>
              <p:nvPr/>
            </p:nvSpPr>
            <p:spPr bwMode="auto">
              <a:xfrm>
                <a:off x="5392738" y="2471738"/>
                <a:ext cx="311150" cy="307975"/>
              </a:xfrm>
              <a:custGeom>
                <a:avLst/>
                <a:gdLst>
                  <a:gd name="T0" fmla="*/ 393 w 393"/>
                  <a:gd name="T1" fmla="*/ 388 h 388"/>
                  <a:gd name="T2" fmla="*/ 347 w 393"/>
                  <a:gd name="T3" fmla="*/ 0 h 388"/>
                  <a:gd name="T4" fmla="*/ 0 w 393"/>
                  <a:gd name="T5" fmla="*/ 171 h 388"/>
                  <a:gd name="T6" fmla="*/ 313 w 393"/>
                  <a:gd name="T7" fmla="*/ 61 h 388"/>
                  <a:gd name="T8" fmla="*/ 393 w 393"/>
                  <a:gd name="T9" fmla="*/ 388 h 388"/>
                  <a:gd name="T10" fmla="*/ 393 w 393"/>
                  <a:gd name="T11" fmla="*/ 388 h 388"/>
                </a:gdLst>
                <a:ahLst/>
                <a:cxnLst>
                  <a:cxn ang="0">
                    <a:pos x="T0" y="T1"/>
                  </a:cxn>
                  <a:cxn ang="0">
                    <a:pos x="T2" y="T3"/>
                  </a:cxn>
                  <a:cxn ang="0">
                    <a:pos x="T4" y="T5"/>
                  </a:cxn>
                  <a:cxn ang="0">
                    <a:pos x="T6" y="T7"/>
                  </a:cxn>
                  <a:cxn ang="0">
                    <a:pos x="T8" y="T9"/>
                  </a:cxn>
                  <a:cxn ang="0">
                    <a:pos x="T10" y="T11"/>
                  </a:cxn>
                </a:cxnLst>
                <a:rect l="0" t="0" r="r" b="b"/>
                <a:pathLst>
                  <a:path w="393" h="388">
                    <a:moveTo>
                      <a:pt x="393" y="388"/>
                    </a:moveTo>
                    <a:lnTo>
                      <a:pt x="347" y="0"/>
                    </a:lnTo>
                    <a:lnTo>
                      <a:pt x="0" y="171"/>
                    </a:lnTo>
                    <a:lnTo>
                      <a:pt x="313" y="61"/>
                    </a:lnTo>
                    <a:lnTo>
                      <a:pt x="393" y="388"/>
                    </a:lnTo>
                    <a:lnTo>
                      <a:pt x="393" y="388"/>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9" name="Freeform 9"/>
              <p:cNvSpPr>
                <a:spLocks/>
              </p:cNvSpPr>
              <p:nvPr/>
            </p:nvSpPr>
            <p:spPr bwMode="auto">
              <a:xfrm>
                <a:off x="5608638" y="3111500"/>
                <a:ext cx="177800" cy="71438"/>
              </a:xfrm>
              <a:custGeom>
                <a:avLst/>
                <a:gdLst>
                  <a:gd name="T0" fmla="*/ 0 w 223"/>
                  <a:gd name="T1" fmla="*/ 83 h 91"/>
                  <a:gd name="T2" fmla="*/ 223 w 223"/>
                  <a:gd name="T3" fmla="*/ 91 h 91"/>
                  <a:gd name="T4" fmla="*/ 223 w 223"/>
                  <a:gd name="T5" fmla="*/ 0 h 91"/>
                  <a:gd name="T6" fmla="*/ 0 w 223"/>
                  <a:gd name="T7" fmla="*/ 83 h 91"/>
                </a:gdLst>
                <a:ahLst/>
                <a:cxnLst>
                  <a:cxn ang="0">
                    <a:pos x="T0" y="T1"/>
                  </a:cxn>
                  <a:cxn ang="0">
                    <a:pos x="T2" y="T3"/>
                  </a:cxn>
                  <a:cxn ang="0">
                    <a:pos x="T4" y="T5"/>
                  </a:cxn>
                  <a:cxn ang="0">
                    <a:pos x="T6" y="T7"/>
                  </a:cxn>
                </a:cxnLst>
                <a:rect l="0" t="0" r="r" b="b"/>
                <a:pathLst>
                  <a:path w="223" h="91">
                    <a:moveTo>
                      <a:pt x="0" y="83"/>
                    </a:moveTo>
                    <a:lnTo>
                      <a:pt x="223" y="91"/>
                    </a:lnTo>
                    <a:lnTo>
                      <a:pt x="223" y="0"/>
                    </a:lnTo>
                    <a:lnTo>
                      <a:pt x="0" y="83"/>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 name="Freeform 10"/>
              <p:cNvSpPr>
                <a:spLocks/>
              </p:cNvSpPr>
              <p:nvPr/>
            </p:nvSpPr>
            <p:spPr bwMode="auto">
              <a:xfrm>
                <a:off x="5202238" y="3736975"/>
                <a:ext cx="69850" cy="220663"/>
              </a:xfrm>
              <a:custGeom>
                <a:avLst/>
                <a:gdLst>
                  <a:gd name="T0" fmla="*/ 0 w 88"/>
                  <a:gd name="T1" fmla="*/ 277 h 277"/>
                  <a:gd name="T2" fmla="*/ 86 w 88"/>
                  <a:gd name="T3" fmla="*/ 277 h 277"/>
                  <a:gd name="T4" fmla="*/ 88 w 88"/>
                  <a:gd name="T5" fmla="*/ 0 h 277"/>
                  <a:gd name="T6" fmla="*/ 0 w 88"/>
                  <a:gd name="T7" fmla="*/ 277 h 277"/>
                  <a:gd name="T8" fmla="*/ 0 w 88"/>
                  <a:gd name="T9" fmla="*/ 277 h 277"/>
                </a:gdLst>
                <a:ahLst/>
                <a:cxnLst>
                  <a:cxn ang="0">
                    <a:pos x="T0" y="T1"/>
                  </a:cxn>
                  <a:cxn ang="0">
                    <a:pos x="T2" y="T3"/>
                  </a:cxn>
                  <a:cxn ang="0">
                    <a:pos x="T4" y="T5"/>
                  </a:cxn>
                  <a:cxn ang="0">
                    <a:pos x="T6" y="T7"/>
                  </a:cxn>
                  <a:cxn ang="0">
                    <a:pos x="T8" y="T9"/>
                  </a:cxn>
                </a:cxnLst>
                <a:rect l="0" t="0" r="r" b="b"/>
                <a:pathLst>
                  <a:path w="88" h="277">
                    <a:moveTo>
                      <a:pt x="0" y="277"/>
                    </a:moveTo>
                    <a:lnTo>
                      <a:pt x="86" y="277"/>
                    </a:lnTo>
                    <a:lnTo>
                      <a:pt x="88" y="0"/>
                    </a:lnTo>
                    <a:lnTo>
                      <a:pt x="0" y="277"/>
                    </a:lnTo>
                    <a:lnTo>
                      <a:pt x="0" y="277"/>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1" name="Freeform 11"/>
              <p:cNvSpPr>
                <a:spLocks/>
              </p:cNvSpPr>
              <p:nvPr/>
            </p:nvSpPr>
            <p:spPr bwMode="auto">
              <a:xfrm>
                <a:off x="4997450" y="3556000"/>
                <a:ext cx="74613" cy="180975"/>
              </a:xfrm>
              <a:custGeom>
                <a:avLst/>
                <a:gdLst>
                  <a:gd name="T0" fmla="*/ 0 w 93"/>
                  <a:gd name="T1" fmla="*/ 227 h 227"/>
                  <a:gd name="T2" fmla="*/ 93 w 93"/>
                  <a:gd name="T3" fmla="*/ 227 h 227"/>
                  <a:gd name="T4" fmla="*/ 57 w 93"/>
                  <a:gd name="T5" fmla="*/ 0 h 227"/>
                  <a:gd name="T6" fmla="*/ 0 w 93"/>
                  <a:gd name="T7" fmla="*/ 227 h 227"/>
                </a:gdLst>
                <a:ahLst/>
                <a:cxnLst>
                  <a:cxn ang="0">
                    <a:pos x="T0" y="T1"/>
                  </a:cxn>
                  <a:cxn ang="0">
                    <a:pos x="T2" y="T3"/>
                  </a:cxn>
                  <a:cxn ang="0">
                    <a:pos x="T4" y="T5"/>
                  </a:cxn>
                  <a:cxn ang="0">
                    <a:pos x="T6" y="T7"/>
                  </a:cxn>
                </a:cxnLst>
                <a:rect l="0" t="0" r="r" b="b"/>
                <a:pathLst>
                  <a:path w="93" h="227">
                    <a:moveTo>
                      <a:pt x="0" y="227"/>
                    </a:moveTo>
                    <a:lnTo>
                      <a:pt x="93" y="227"/>
                    </a:lnTo>
                    <a:lnTo>
                      <a:pt x="57" y="0"/>
                    </a:lnTo>
                    <a:lnTo>
                      <a:pt x="0" y="227"/>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2" name="Freeform 12"/>
              <p:cNvSpPr>
                <a:spLocks/>
              </p:cNvSpPr>
              <p:nvPr/>
            </p:nvSpPr>
            <p:spPr bwMode="auto">
              <a:xfrm>
                <a:off x="4659313" y="3636963"/>
                <a:ext cx="96838" cy="241300"/>
              </a:xfrm>
              <a:custGeom>
                <a:avLst/>
                <a:gdLst>
                  <a:gd name="T0" fmla="*/ 92 w 123"/>
                  <a:gd name="T1" fmla="*/ 305 h 305"/>
                  <a:gd name="T2" fmla="*/ 123 w 123"/>
                  <a:gd name="T3" fmla="*/ 0 h 305"/>
                  <a:gd name="T4" fmla="*/ 0 w 123"/>
                  <a:gd name="T5" fmla="*/ 305 h 305"/>
                  <a:gd name="T6" fmla="*/ 92 w 123"/>
                  <a:gd name="T7" fmla="*/ 305 h 305"/>
                </a:gdLst>
                <a:ahLst/>
                <a:cxnLst>
                  <a:cxn ang="0">
                    <a:pos x="T0" y="T1"/>
                  </a:cxn>
                  <a:cxn ang="0">
                    <a:pos x="T2" y="T3"/>
                  </a:cxn>
                  <a:cxn ang="0">
                    <a:pos x="T4" y="T5"/>
                  </a:cxn>
                  <a:cxn ang="0">
                    <a:pos x="T6" y="T7"/>
                  </a:cxn>
                </a:cxnLst>
                <a:rect l="0" t="0" r="r" b="b"/>
                <a:pathLst>
                  <a:path w="123" h="305">
                    <a:moveTo>
                      <a:pt x="92" y="305"/>
                    </a:moveTo>
                    <a:lnTo>
                      <a:pt x="123" y="0"/>
                    </a:lnTo>
                    <a:lnTo>
                      <a:pt x="0" y="305"/>
                    </a:lnTo>
                    <a:lnTo>
                      <a:pt x="92" y="305"/>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3" name="Line 13"/>
              <p:cNvSpPr>
                <a:spLocks noChangeShapeType="1"/>
              </p:cNvSpPr>
              <p:nvPr/>
            </p:nvSpPr>
            <p:spPr bwMode="auto">
              <a:xfrm flipH="1" flipV="1">
                <a:off x="5392738" y="2608263"/>
                <a:ext cx="311150" cy="171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14"/>
              <p:cNvSpPr>
                <a:spLocks noChangeShapeType="1"/>
              </p:cNvSpPr>
              <p:nvPr/>
            </p:nvSpPr>
            <p:spPr bwMode="auto">
              <a:xfrm>
                <a:off x="5667375" y="2471738"/>
                <a:ext cx="36513" cy="3079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15"/>
              <p:cNvSpPr>
                <a:spLocks/>
              </p:cNvSpPr>
              <p:nvPr/>
            </p:nvSpPr>
            <p:spPr bwMode="auto">
              <a:xfrm>
                <a:off x="5392738" y="2519363"/>
                <a:ext cx="311150" cy="260350"/>
              </a:xfrm>
              <a:custGeom>
                <a:avLst/>
                <a:gdLst>
                  <a:gd name="T0" fmla="*/ 393 w 393"/>
                  <a:gd name="T1" fmla="*/ 327 h 327"/>
                  <a:gd name="T2" fmla="*/ 313 w 393"/>
                  <a:gd name="T3" fmla="*/ 0 h 327"/>
                  <a:gd name="T4" fmla="*/ 0 w 393"/>
                  <a:gd name="T5" fmla="*/ 110 h 327"/>
                </a:gdLst>
                <a:ahLst/>
                <a:cxnLst>
                  <a:cxn ang="0">
                    <a:pos x="T0" y="T1"/>
                  </a:cxn>
                  <a:cxn ang="0">
                    <a:pos x="T2" y="T3"/>
                  </a:cxn>
                  <a:cxn ang="0">
                    <a:pos x="T4" y="T5"/>
                  </a:cxn>
                </a:cxnLst>
                <a:rect l="0" t="0" r="r" b="b"/>
                <a:pathLst>
                  <a:path w="393" h="327">
                    <a:moveTo>
                      <a:pt x="393" y="327"/>
                    </a:moveTo>
                    <a:lnTo>
                      <a:pt x="313" y="0"/>
                    </a:lnTo>
                    <a:lnTo>
                      <a:pt x="0" y="11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16"/>
              <p:cNvSpPr>
                <a:spLocks noChangeShapeType="1"/>
              </p:cNvSpPr>
              <p:nvPr/>
            </p:nvSpPr>
            <p:spPr bwMode="auto">
              <a:xfrm flipH="1">
                <a:off x="5392738" y="2471738"/>
                <a:ext cx="274638" cy="1365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17"/>
              <p:cNvSpPr>
                <a:spLocks noChangeShapeType="1"/>
              </p:cNvSpPr>
              <p:nvPr/>
            </p:nvSpPr>
            <p:spPr bwMode="auto">
              <a:xfrm flipV="1">
                <a:off x="4838700" y="2927350"/>
                <a:ext cx="7938" cy="349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18"/>
              <p:cNvSpPr>
                <a:spLocks noChangeShapeType="1"/>
              </p:cNvSpPr>
              <p:nvPr/>
            </p:nvSpPr>
            <p:spPr bwMode="auto">
              <a:xfrm flipV="1">
                <a:off x="4889500" y="2952750"/>
                <a:ext cx="6350" cy="222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19"/>
              <p:cNvSpPr>
                <a:spLocks/>
              </p:cNvSpPr>
              <p:nvPr/>
            </p:nvSpPr>
            <p:spPr bwMode="auto">
              <a:xfrm>
                <a:off x="4959350" y="2608263"/>
                <a:ext cx="433388" cy="647700"/>
              </a:xfrm>
              <a:custGeom>
                <a:avLst/>
                <a:gdLst>
                  <a:gd name="T0" fmla="*/ 544 w 544"/>
                  <a:gd name="T1" fmla="*/ 0 h 818"/>
                  <a:gd name="T2" fmla="*/ 135 w 544"/>
                  <a:gd name="T3" fmla="*/ 96 h 818"/>
                  <a:gd name="T4" fmla="*/ 0 w 544"/>
                  <a:gd name="T5" fmla="*/ 465 h 818"/>
                  <a:gd name="T6" fmla="*/ 110 w 544"/>
                  <a:gd name="T7" fmla="*/ 818 h 818"/>
                </a:gdLst>
                <a:ahLst/>
                <a:cxnLst>
                  <a:cxn ang="0">
                    <a:pos x="T0" y="T1"/>
                  </a:cxn>
                  <a:cxn ang="0">
                    <a:pos x="T2" y="T3"/>
                  </a:cxn>
                  <a:cxn ang="0">
                    <a:pos x="T4" y="T5"/>
                  </a:cxn>
                  <a:cxn ang="0">
                    <a:pos x="T6" y="T7"/>
                  </a:cxn>
                </a:cxnLst>
                <a:rect l="0" t="0" r="r" b="b"/>
                <a:pathLst>
                  <a:path w="544" h="818">
                    <a:moveTo>
                      <a:pt x="544" y="0"/>
                    </a:moveTo>
                    <a:lnTo>
                      <a:pt x="135" y="96"/>
                    </a:lnTo>
                    <a:lnTo>
                      <a:pt x="0" y="465"/>
                    </a:lnTo>
                    <a:lnTo>
                      <a:pt x="110" y="818"/>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0"/>
              <p:cNvSpPr>
                <a:spLocks noChangeShapeType="1"/>
              </p:cNvSpPr>
              <p:nvPr/>
            </p:nvSpPr>
            <p:spPr bwMode="auto">
              <a:xfrm flipH="1" flipV="1">
                <a:off x="5275263" y="3013075"/>
                <a:ext cx="20638" cy="936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21"/>
              <p:cNvSpPr>
                <a:spLocks/>
              </p:cNvSpPr>
              <p:nvPr/>
            </p:nvSpPr>
            <p:spPr bwMode="auto">
              <a:xfrm>
                <a:off x="5295900" y="3095625"/>
                <a:ext cx="46038" cy="11113"/>
              </a:xfrm>
              <a:custGeom>
                <a:avLst/>
                <a:gdLst>
                  <a:gd name="T0" fmla="*/ 0 w 58"/>
                  <a:gd name="T1" fmla="*/ 14 h 14"/>
                  <a:gd name="T2" fmla="*/ 20 w 58"/>
                  <a:gd name="T3" fmla="*/ 0 h 14"/>
                  <a:gd name="T4" fmla="*/ 58 w 58"/>
                  <a:gd name="T5" fmla="*/ 11 h 14"/>
                </a:gdLst>
                <a:ahLst/>
                <a:cxnLst>
                  <a:cxn ang="0">
                    <a:pos x="T0" y="T1"/>
                  </a:cxn>
                  <a:cxn ang="0">
                    <a:pos x="T2" y="T3"/>
                  </a:cxn>
                  <a:cxn ang="0">
                    <a:pos x="T4" y="T5"/>
                  </a:cxn>
                </a:cxnLst>
                <a:rect l="0" t="0" r="r" b="b"/>
                <a:pathLst>
                  <a:path w="58" h="14">
                    <a:moveTo>
                      <a:pt x="0" y="14"/>
                    </a:moveTo>
                    <a:lnTo>
                      <a:pt x="20" y="0"/>
                    </a:lnTo>
                    <a:lnTo>
                      <a:pt x="58" y="11"/>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2"/>
              <p:cNvSpPr>
                <a:spLocks noChangeShapeType="1"/>
              </p:cNvSpPr>
              <p:nvPr/>
            </p:nvSpPr>
            <p:spPr bwMode="auto">
              <a:xfrm flipH="1">
                <a:off x="4983163" y="3236913"/>
                <a:ext cx="6350" cy="174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23"/>
              <p:cNvSpPr>
                <a:spLocks noChangeShapeType="1"/>
              </p:cNvSpPr>
              <p:nvPr/>
            </p:nvSpPr>
            <p:spPr bwMode="auto">
              <a:xfrm flipH="1">
                <a:off x="4940300" y="3217863"/>
                <a:ext cx="6350" cy="254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24"/>
              <p:cNvSpPr>
                <a:spLocks noChangeShapeType="1"/>
              </p:cNvSpPr>
              <p:nvPr/>
            </p:nvSpPr>
            <p:spPr bwMode="auto">
              <a:xfrm flipH="1">
                <a:off x="4897438" y="3203575"/>
                <a:ext cx="11113" cy="349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Line 25"/>
              <p:cNvSpPr>
                <a:spLocks noChangeShapeType="1"/>
              </p:cNvSpPr>
              <p:nvPr/>
            </p:nvSpPr>
            <p:spPr bwMode="auto">
              <a:xfrm flipH="1">
                <a:off x="4851400" y="3182938"/>
                <a:ext cx="1905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Line 26"/>
              <p:cNvSpPr>
                <a:spLocks noChangeShapeType="1"/>
              </p:cNvSpPr>
              <p:nvPr/>
            </p:nvSpPr>
            <p:spPr bwMode="auto">
              <a:xfrm flipH="1">
                <a:off x="4805363" y="3160713"/>
                <a:ext cx="25400" cy="587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Line 27"/>
              <p:cNvSpPr>
                <a:spLocks noChangeShapeType="1"/>
              </p:cNvSpPr>
              <p:nvPr/>
            </p:nvSpPr>
            <p:spPr bwMode="auto">
              <a:xfrm flipV="1">
                <a:off x="5048250" y="3106738"/>
                <a:ext cx="247650" cy="1492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28"/>
              <p:cNvSpPr>
                <a:spLocks noChangeShapeType="1"/>
              </p:cNvSpPr>
              <p:nvPr/>
            </p:nvSpPr>
            <p:spPr bwMode="auto">
              <a:xfrm flipH="1">
                <a:off x="5043488" y="3255963"/>
                <a:ext cx="4763" cy="3000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Freeform 29"/>
              <p:cNvSpPr>
                <a:spLocks/>
              </p:cNvSpPr>
              <p:nvPr/>
            </p:nvSpPr>
            <p:spPr bwMode="auto">
              <a:xfrm>
                <a:off x="5608638" y="3111500"/>
                <a:ext cx="177800" cy="71438"/>
              </a:xfrm>
              <a:custGeom>
                <a:avLst/>
                <a:gdLst>
                  <a:gd name="T0" fmla="*/ 0 w 223"/>
                  <a:gd name="T1" fmla="*/ 83 h 91"/>
                  <a:gd name="T2" fmla="*/ 223 w 223"/>
                  <a:gd name="T3" fmla="*/ 91 h 91"/>
                  <a:gd name="T4" fmla="*/ 223 w 223"/>
                  <a:gd name="T5" fmla="*/ 0 h 91"/>
                  <a:gd name="T6" fmla="*/ 0 w 223"/>
                  <a:gd name="T7" fmla="*/ 83 h 91"/>
                </a:gdLst>
                <a:ahLst/>
                <a:cxnLst>
                  <a:cxn ang="0">
                    <a:pos x="T0" y="T1"/>
                  </a:cxn>
                  <a:cxn ang="0">
                    <a:pos x="T2" y="T3"/>
                  </a:cxn>
                  <a:cxn ang="0">
                    <a:pos x="T4" y="T5"/>
                  </a:cxn>
                  <a:cxn ang="0">
                    <a:pos x="T6" y="T7"/>
                  </a:cxn>
                </a:cxnLst>
                <a:rect l="0" t="0" r="r" b="b"/>
                <a:pathLst>
                  <a:path w="223" h="91">
                    <a:moveTo>
                      <a:pt x="0" y="83"/>
                    </a:moveTo>
                    <a:lnTo>
                      <a:pt x="223" y="91"/>
                    </a:lnTo>
                    <a:lnTo>
                      <a:pt x="223" y="0"/>
                    </a:lnTo>
                    <a:lnTo>
                      <a:pt x="0" y="83"/>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30"/>
              <p:cNvSpPr>
                <a:spLocks noChangeShapeType="1"/>
              </p:cNvSpPr>
              <p:nvPr/>
            </p:nvSpPr>
            <p:spPr bwMode="auto">
              <a:xfrm flipH="1" flipV="1">
                <a:off x="5319713" y="3000375"/>
                <a:ext cx="22225" cy="1047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31"/>
              <p:cNvSpPr>
                <a:spLocks noChangeShapeType="1"/>
              </p:cNvSpPr>
              <p:nvPr/>
            </p:nvSpPr>
            <p:spPr bwMode="auto">
              <a:xfrm>
                <a:off x="5341938" y="3105150"/>
                <a:ext cx="266700" cy="714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Freeform 32"/>
              <p:cNvSpPr>
                <a:spLocks/>
              </p:cNvSpPr>
              <p:nvPr/>
            </p:nvSpPr>
            <p:spPr bwMode="auto">
              <a:xfrm>
                <a:off x="5572125" y="3176588"/>
                <a:ext cx="147638" cy="508000"/>
              </a:xfrm>
              <a:custGeom>
                <a:avLst/>
                <a:gdLst>
                  <a:gd name="T0" fmla="*/ 0 w 188"/>
                  <a:gd name="T1" fmla="*/ 640 h 640"/>
                  <a:gd name="T2" fmla="*/ 188 w 188"/>
                  <a:gd name="T3" fmla="*/ 332 h 640"/>
                  <a:gd name="T4" fmla="*/ 47 w 188"/>
                  <a:gd name="T5" fmla="*/ 0 h 640"/>
                </a:gdLst>
                <a:ahLst/>
                <a:cxnLst>
                  <a:cxn ang="0">
                    <a:pos x="T0" y="T1"/>
                  </a:cxn>
                  <a:cxn ang="0">
                    <a:pos x="T2" y="T3"/>
                  </a:cxn>
                  <a:cxn ang="0">
                    <a:pos x="T4" y="T5"/>
                  </a:cxn>
                </a:cxnLst>
                <a:rect l="0" t="0" r="r" b="b"/>
                <a:pathLst>
                  <a:path w="188" h="640">
                    <a:moveTo>
                      <a:pt x="0" y="640"/>
                    </a:moveTo>
                    <a:lnTo>
                      <a:pt x="188" y="332"/>
                    </a:lnTo>
                    <a:lnTo>
                      <a:pt x="47"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Line 33"/>
              <p:cNvSpPr>
                <a:spLocks noChangeShapeType="1"/>
              </p:cNvSpPr>
              <p:nvPr/>
            </p:nvSpPr>
            <p:spPr bwMode="auto">
              <a:xfrm flipV="1">
                <a:off x="5608638" y="2779713"/>
                <a:ext cx="95250" cy="3968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Freeform 34"/>
              <p:cNvSpPr>
                <a:spLocks/>
              </p:cNvSpPr>
              <p:nvPr/>
            </p:nvSpPr>
            <p:spPr bwMode="auto">
              <a:xfrm>
                <a:off x="5572125" y="3684588"/>
                <a:ext cx="215900" cy="376238"/>
              </a:xfrm>
              <a:custGeom>
                <a:avLst/>
                <a:gdLst>
                  <a:gd name="T0" fmla="*/ 273 w 273"/>
                  <a:gd name="T1" fmla="*/ 474 h 474"/>
                  <a:gd name="T2" fmla="*/ 273 w 273"/>
                  <a:gd name="T3" fmla="*/ 253 h 474"/>
                  <a:gd name="T4" fmla="*/ 0 w 273"/>
                  <a:gd name="T5" fmla="*/ 0 h 474"/>
                </a:gdLst>
                <a:ahLst/>
                <a:cxnLst>
                  <a:cxn ang="0">
                    <a:pos x="T0" y="T1"/>
                  </a:cxn>
                  <a:cxn ang="0">
                    <a:pos x="T2" y="T3"/>
                  </a:cxn>
                  <a:cxn ang="0">
                    <a:pos x="T4" y="T5"/>
                  </a:cxn>
                </a:cxnLst>
                <a:rect l="0" t="0" r="r" b="b"/>
                <a:pathLst>
                  <a:path w="273" h="474">
                    <a:moveTo>
                      <a:pt x="273" y="474"/>
                    </a:moveTo>
                    <a:lnTo>
                      <a:pt x="273" y="253"/>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Freeform 35"/>
              <p:cNvSpPr>
                <a:spLocks/>
              </p:cNvSpPr>
              <p:nvPr/>
            </p:nvSpPr>
            <p:spPr bwMode="auto">
              <a:xfrm>
                <a:off x="5202238" y="3736975"/>
                <a:ext cx="69850" cy="220663"/>
              </a:xfrm>
              <a:custGeom>
                <a:avLst/>
                <a:gdLst>
                  <a:gd name="T0" fmla="*/ 88 w 88"/>
                  <a:gd name="T1" fmla="*/ 0 h 277"/>
                  <a:gd name="T2" fmla="*/ 86 w 88"/>
                  <a:gd name="T3" fmla="*/ 277 h 277"/>
                  <a:gd name="T4" fmla="*/ 0 w 88"/>
                  <a:gd name="T5" fmla="*/ 277 h 277"/>
                  <a:gd name="T6" fmla="*/ 88 w 88"/>
                  <a:gd name="T7" fmla="*/ 0 h 277"/>
                  <a:gd name="T8" fmla="*/ 88 w 88"/>
                  <a:gd name="T9" fmla="*/ 0 h 277"/>
                </a:gdLst>
                <a:ahLst/>
                <a:cxnLst>
                  <a:cxn ang="0">
                    <a:pos x="T0" y="T1"/>
                  </a:cxn>
                  <a:cxn ang="0">
                    <a:pos x="T2" y="T3"/>
                  </a:cxn>
                  <a:cxn ang="0">
                    <a:pos x="T4" y="T5"/>
                  </a:cxn>
                  <a:cxn ang="0">
                    <a:pos x="T6" y="T7"/>
                  </a:cxn>
                  <a:cxn ang="0">
                    <a:pos x="T8" y="T9"/>
                  </a:cxn>
                </a:cxnLst>
                <a:rect l="0" t="0" r="r" b="b"/>
                <a:pathLst>
                  <a:path w="88" h="277">
                    <a:moveTo>
                      <a:pt x="88" y="0"/>
                    </a:moveTo>
                    <a:lnTo>
                      <a:pt x="86" y="277"/>
                    </a:lnTo>
                    <a:lnTo>
                      <a:pt x="0" y="277"/>
                    </a:lnTo>
                    <a:lnTo>
                      <a:pt x="88" y="0"/>
                    </a:lnTo>
                    <a:lnTo>
                      <a:pt x="88"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Freeform 36"/>
              <p:cNvSpPr>
                <a:spLocks/>
              </p:cNvSpPr>
              <p:nvPr/>
            </p:nvSpPr>
            <p:spPr bwMode="auto">
              <a:xfrm>
                <a:off x="4997450" y="3556000"/>
                <a:ext cx="74613" cy="180975"/>
              </a:xfrm>
              <a:custGeom>
                <a:avLst/>
                <a:gdLst>
                  <a:gd name="T0" fmla="*/ 57 w 93"/>
                  <a:gd name="T1" fmla="*/ 0 h 227"/>
                  <a:gd name="T2" fmla="*/ 93 w 93"/>
                  <a:gd name="T3" fmla="*/ 227 h 227"/>
                  <a:gd name="T4" fmla="*/ 0 w 93"/>
                  <a:gd name="T5" fmla="*/ 227 h 227"/>
                  <a:gd name="T6" fmla="*/ 57 w 93"/>
                  <a:gd name="T7" fmla="*/ 0 h 227"/>
                </a:gdLst>
                <a:ahLst/>
                <a:cxnLst>
                  <a:cxn ang="0">
                    <a:pos x="T0" y="T1"/>
                  </a:cxn>
                  <a:cxn ang="0">
                    <a:pos x="T2" y="T3"/>
                  </a:cxn>
                  <a:cxn ang="0">
                    <a:pos x="T4" y="T5"/>
                  </a:cxn>
                  <a:cxn ang="0">
                    <a:pos x="T6" y="T7"/>
                  </a:cxn>
                </a:cxnLst>
                <a:rect l="0" t="0" r="r" b="b"/>
                <a:pathLst>
                  <a:path w="93" h="227">
                    <a:moveTo>
                      <a:pt x="57" y="0"/>
                    </a:moveTo>
                    <a:lnTo>
                      <a:pt x="93" y="227"/>
                    </a:lnTo>
                    <a:lnTo>
                      <a:pt x="0" y="227"/>
                    </a:lnTo>
                    <a:lnTo>
                      <a:pt x="57"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7" name="Line 37"/>
              <p:cNvSpPr>
                <a:spLocks noChangeShapeType="1"/>
              </p:cNvSpPr>
              <p:nvPr/>
            </p:nvSpPr>
            <p:spPr bwMode="auto">
              <a:xfrm flipV="1">
                <a:off x="5272088" y="3684588"/>
                <a:ext cx="300038" cy="523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8" name="Line 38"/>
              <p:cNvSpPr>
                <a:spLocks noChangeShapeType="1"/>
              </p:cNvSpPr>
              <p:nvPr/>
            </p:nvSpPr>
            <p:spPr bwMode="auto">
              <a:xfrm flipH="1">
                <a:off x="5532438" y="3449638"/>
                <a:ext cx="115888" cy="1920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9" name="Line 39"/>
              <p:cNvSpPr>
                <a:spLocks noChangeShapeType="1"/>
              </p:cNvSpPr>
              <p:nvPr/>
            </p:nvSpPr>
            <p:spPr bwMode="auto">
              <a:xfrm>
                <a:off x="5043488" y="3556000"/>
                <a:ext cx="228600" cy="1809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0" name="Line 40"/>
              <p:cNvSpPr>
                <a:spLocks noChangeShapeType="1"/>
              </p:cNvSpPr>
              <p:nvPr/>
            </p:nvSpPr>
            <p:spPr bwMode="auto">
              <a:xfrm flipV="1">
                <a:off x="4672013" y="2865438"/>
                <a:ext cx="12700" cy="666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 name="Line 41"/>
              <p:cNvSpPr>
                <a:spLocks noChangeShapeType="1"/>
              </p:cNvSpPr>
              <p:nvPr/>
            </p:nvSpPr>
            <p:spPr bwMode="auto">
              <a:xfrm flipV="1">
                <a:off x="4727575" y="2881313"/>
                <a:ext cx="12700" cy="555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2" name="Line 42"/>
              <p:cNvSpPr>
                <a:spLocks noChangeShapeType="1"/>
              </p:cNvSpPr>
              <p:nvPr/>
            </p:nvSpPr>
            <p:spPr bwMode="auto">
              <a:xfrm flipV="1">
                <a:off x="4784725" y="2906713"/>
                <a:ext cx="11113" cy="396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3" name="Line 43"/>
              <p:cNvSpPr>
                <a:spLocks noChangeShapeType="1"/>
              </p:cNvSpPr>
              <p:nvPr/>
            </p:nvSpPr>
            <p:spPr bwMode="auto">
              <a:xfrm flipH="1">
                <a:off x="4646613" y="3232150"/>
                <a:ext cx="125413" cy="1682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Line 44"/>
              <p:cNvSpPr>
                <a:spLocks noChangeShapeType="1"/>
              </p:cNvSpPr>
              <p:nvPr/>
            </p:nvSpPr>
            <p:spPr bwMode="auto">
              <a:xfrm flipH="1">
                <a:off x="4570413" y="3179763"/>
                <a:ext cx="173038" cy="2206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5" name="Line 45"/>
              <p:cNvSpPr>
                <a:spLocks noChangeShapeType="1"/>
              </p:cNvSpPr>
              <p:nvPr/>
            </p:nvSpPr>
            <p:spPr bwMode="auto">
              <a:xfrm>
                <a:off x="4283075" y="3352800"/>
                <a:ext cx="287338" cy="476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6" name="Freeform 46"/>
              <p:cNvSpPr>
                <a:spLocks/>
              </p:cNvSpPr>
              <p:nvPr/>
            </p:nvSpPr>
            <p:spPr bwMode="auto">
              <a:xfrm>
                <a:off x="3548063" y="4413250"/>
                <a:ext cx="530225" cy="560388"/>
              </a:xfrm>
              <a:custGeom>
                <a:avLst/>
                <a:gdLst>
                  <a:gd name="T0" fmla="*/ 670 w 670"/>
                  <a:gd name="T1" fmla="*/ 161 h 705"/>
                  <a:gd name="T2" fmla="*/ 670 w 670"/>
                  <a:gd name="T3" fmla="*/ 519 h 705"/>
                  <a:gd name="T4" fmla="*/ 333 w 670"/>
                  <a:gd name="T5" fmla="*/ 705 h 705"/>
                  <a:gd name="T6" fmla="*/ 0 w 670"/>
                  <a:gd name="T7" fmla="*/ 524 h 705"/>
                  <a:gd name="T8" fmla="*/ 0 w 670"/>
                  <a:gd name="T9" fmla="*/ 175 h 705"/>
                  <a:gd name="T10" fmla="*/ 333 w 670"/>
                  <a:gd name="T11" fmla="*/ 0 h 705"/>
                  <a:gd name="T12" fmla="*/ 670 w 670"/>
                  <a:gd name="T13" fmla="*/ 161 h 705"/>
                  <a:gd name="T14" fmla="*/ 670 w 670"/>
                  <a:gd name="T15" fmla="*/ 161 h 7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0" h="705">
                    <a:moveTo>
                      <a:pt x="670" y="161"/>
                    </a:moveTo>
                    <a:lnTo>
                      <a:pt x="670" y="519"/>
                    </a:lnTo>
                    <a:lnTo>
                      <a:pt x="333" y="705"/>
                    </a:lnTo>
                    <a:lnTo>
                      <a:pt x="0" y="524"/>
                    </a:lnTo>
                    <a:lnTo>
                      <a:pt x="0" y="175"/>
                    </a:lnTo>
                    <a:lnTo>
                      <a:pt x="333" y="0"/>
                    </a:lnTo>
                    <a:lnTo>
                      <a:pt x="670" y="161"/>
                    </a:lnTo>
                    <a:lnTo>
                      <a:pt x="670" y="161"/>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7" name="Freeform 47"/>
              <p:cNvSpPr>
                <a:spLocks/>
              </p:cNvSpPr>
              <p:nvPr/>
            </p:nvSpPr>
            <p:spPr bwMode="auto">
              <a:xfrm>
                <a:off x="4659313" y="3636963"/>
                <a:ext cx="96838" cy="241300"/>
              </a:xfrm>
              <a:custGeom>
                <a:avLst/>
                <a:gdLst>
                  <a:gd name="T0" fmla="*/ 123 w 123"/>
                  <a:gd name="T1" fmla="*/ 0 h 305"/>
                  <a:gd name="T2" fmla="*/ 92 w 123"/>
                  <a:gd name="T3" fmla="*/ 305 h 305"/>
                  <a:gd name="T4" fmla="*/ 0 w 123"/>
                  <a:gd name="T5" fmla="*/ 305 h 305"/>
                  <a:gd name="T6" fmla="*/ 123 w 123"/>
                  <a:gd name="T7" fmla="*/ 0 h 305"/>
                </a:gdLst>
                <a:ahLst/>
                <a:cxnLst>
                  <a:cxn ang="0">
                    <a:pos x="T0" y="T1"/>
                  </a:cxn>
                  <a:cxn ang="0">
                    <a:pos x="T2" y="T3"/>
                  </a:cxn>
                  <a:cxn ang="0">
                    <a:pos x="T4" y="T5"/>
                  </a:cxn>
                  <a:cxn ang="0">
                    <a:pos x="T6" y="T7"/>
                  </a:cxn>
                </a:cxnLst>
                <a:rect l="0" t="0" r="r" b="b"/>
                <a:pathLst>
                  <a:path w="123" h="305">
                    <a:moveTo>
                      <a:pt x="123" y="0"/>
                    </a:moveTo>
                    <a:lnTo>
                      <a:pt x="92" y="305"/>
                    </a:lnTo>
                    <a:lnTo>
                      <a:pt x="0" y="305"/>
                    </a:lnTo>
                    <a:lnTo>
                      <a:pt x="123"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8" name="Freeform 48"/>
              <p:cNvSpPr>
                <a:spLocks/>
              </p:cNvSpPr>
              <p:nvPr/>
            </p:nvSpPr>
            <p:spPr bwMode="auto">
              <a:xfrm>
                <a:off x="4343400" y="4100513"/>
                <a:ext cx="34925" cy="39688"/>
              </a:xfrm>
              <a:custGeom>
                <a:avLst/>
                <a:gdLst>
                  <a:gd name="T0" fmla="*/ 0 w 44"/>
                  <a:gd name="T1" fmla="*/ 50 h 50"/>
                  <a:gd name="T2" fmla="*/ 0 w 44"/>
                  <a:gd name="T3" fmla="*/ 16 h 50"/>
                  <a:gd name="T4" fmla="*/ 44 w 44"/>
                  <a:gd name="T5" fmla="*/ 0 h 50"/>
                </a:gdLst>
                <a:ahLst/>
                <a:cxnLst>
                  <a:cxn ang="0">
                    <a:pos x="T0" y="T1"/>
                  </a:cxn>
                  <a:cxn ang="0">
                    <a:pos x="T2" y="T3"/>
                  </a:cxn>
                  <a:cxn ang="0">
                    <a:pos x="T4" y="T5"/>
                  </a:cxn>
                </a:cxnLst>
                <a:rect l="0" t="0" r="r" b="b"/>
                <a:pathLst>
                  <a:path w="44" h="50">
                    <a:moveTo>
                      <a:pt x="0" y="50"/>
                    </a:moveTo>
                    <a:lnTo>
                      <a:pt x="0" y="16"/>
                    </a:lnTo>
                    <a:lnTo>
                      <a:pt x="44"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9" name="Line 49"/>
              <p:cNvSpPr>
                <a:spLocks noChangeShapeType="1"/>
              </p:cNvSpPr>
              <p:nvPr/>
            </p:nvSpPr>
            <p:spPr bwMode="auto">
              <a:xfrm flipV="1">
                <a:off x="4378325" y="4033838"/>
                <a:ext cx="176213" cy="666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0" name="Line 50"/>
              <p:cNvSpPr>
                <a:spLocks noChangeShapeType="1"/>
              </p:cNvSpPr>
              <p:nvPr/>
            </p:nvSpPr>
            <p:spPr bwMode="auto">
              <a:xfrm flipV="1">
                <a:off x="4078288" y="4460875"/>
                <a:ext cx="152400" cy="809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 name="Line 51"/>
              <p:cNvSpPr>
                <a:spLocks noChangeShapeType="1"/>
              </p:cNvSpPr>
              <p:nvPr/>
            </p:nvSpPr>
            <p:spPr bwMode="auto">
              <a:xfrm flipH="1" flipV="1">
                <a:off x="4451350" y="4460875"/>
                <a:ext cx="144463" cy="841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Line 52"/>
              <p:cNvSpPr>
                <a:spLocks noChangeShapeType="1"/>
              </p:cNvSpPr>
              <p:nvPr/>
            </p:nvSpPr>
            <p:spPr bwMode="auto">
              <a:xfrm flipH="1" flipV="1">
                <a:off x="4171950" y="4029075"/>
                <a:ext cx="171450" cy="1111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53"/>
              <p:cNvSpPr>
                <a:spLocks noChangeShapeType="1"/>
              </p:cNvSpPr>
              <p:nvPr/>
            </p:nvSpPr>
            <p:spPr bwMode="auto">
              <a:xfrm flipV="1">
                <a:off x="4343400" y="4140200"/>
                <a:ext cx="0" cy="1492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Line 54"/>
              <p:cNvSpPr>
                <a:spLocks noChangeShapeType="1"/>
              </p:cNvSpPr>
              <p:nvPr/>
            </p:nvSpPr>
            <p:spPr bwMode="auto">
              <a:xfrm flipH="1" flipV="1">
                <a:off x="4208463" y="3984625"/>
                <a:ext cx="169863" cy="1158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Line 55"/>
              <p:cNvSpPr>
                <a:spLocks noChangeShapeType="1"/>
              </p:cNvSpPr>
              <p:nvPr/>
            </p:nvSpPr>
            <p:spPr bwMode="auto">
              <a:xfrm>
                <a:off x="4570413" y="3400425"/>
                <a:ext cx="185738" cy="2365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Line 56"/>
              <p:cNvSpPr>
                <a:spLocks noChangeShapeType="1"/>
              </p:cNvSpPr>
              <p:nvPr/>
            </p:nvSpPr>
            <p:spPr bwMode="auto">
              <a:xfrm flipV="1">
                <a:off x="4756150" y="3556000"/>
                <a:ext cx="287338" cy="809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Line 57"/>
              <p:cNvSpPr>
                <a:spLocks noChangeShapeType="1"/>
              </p:cNvSpPr>
              <p:nvPr/>
            </p:nvSpPr>
            <p:spPr bwMode="auto">
              <a:xfrm flipH="1">
                <a:off x="5667375" y="2303463"/>
                <a:ext cx="244475" cy="1682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Line 58"/>
              <p:cNvSpPr>
                <a:spLocks noChangeShapeType="1"/>
              </p:cNvSpPr>
              <p:nvPr/>
            </p:nvSpPr>
            <p:spPr bwMode="auto">
              <a:xfrm flipH="1" flipV="1">
                <a:off x="5603875" y="2184400"/>
                <a:ext cx="63500" cy="2873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9" name="ZoneTexte 8"/>
            <p:cNvSpPr txBox="1"/>
            <p:nvPr/>
          </p:nvSpPr>
          <p:spPr>
            <a:xfrm>
              <a:off x="5407081" y="2393736"/>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0" name="ZoneTexte 9"/>
            <p:cNvSpPr txBox="1"/>
            <p:nvPr/>
          </p:nvSpPr>
          <p:spPr>
            <a:xfrm>
              <a:off x="4236716" y="3434852"/>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1" name="ZoneTexte 10"/>
            <p:cNvSpPr txBox="1"/>
            <p:nvPr/>
          </p:nvSpPr>
          <p:spPr>
            <a:xfrm>
              <a:off x="4745942" y="3493930"/>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2" name="ZoneTexte 11"/>
            <p:cNvSpPr txBox="1"/>
            <p:nvPr/>
          </p:nvSpPr>
          <p:spPr>
            <a:xfrm>
              <a:off x="4466431" y="3913029"/>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13" name="ZoneTexte 12"/>
            <p:cNvSpPr txBox="1"/>
            <p:nvPr/>
          </p:nvSpPr>
          <p:spPr>
            <a:xfrm>
              <a:off x="6009480" y="2663746"/>
              <a:ext cx="284052" cy="246221"/>
            </a:xfrm>
            <a:prstGeom prst="rect">
              <a:avLst/>
            </a:prstGeom>
            <a:noFill/>
          </p:spPr>
          <p:txBody>
            <a:bodyPr wrap="none" rtlCol="0">
              <a:spAutoFit/>
            </a:bodyPr>
            <a:lstStyle/>
            <a:p>
              <a:pPr algn="ctr"/>
              <a:r>
                <a:rPr lang="fr-FR" sz="1000" b="1" dirty="0">
                  <a:solidFill>
                    <a:srgbClr val="000066"/>
                  </a:solidFill>
                </a:rPr>
                <a:t>H</a:t>
              </a:r>
            </a:p>
          </p:txBody>
        </p:sp>
        <p:sp>
          <p:nvSpPr>
            <p:cNvPr id="14" name="ZoneTexte 13"/>
            <p:cNvSpPr txBox="1"/>
            <p:nvPr/>
          </p:nvSpPr>
          <p:spPr>
            <a:xfrm>
              <a:off x="5123317" y="3370819"/>
              <a:ext cx="377026" cy="246221"/>
            </a:xfrm>
            <a:prstGeom prst="rect">
              <a:avLst/>
            </a:prstGeom>
            <a:noFill/>
          </p:spPr>
          <p:txBody>
            <a:bodyPr wrap="none" rtlCol="0">
              <a:spAutoFit/>
            </a:bodyPr>
            <a:lstStyle/>
            <a:p>
              <a:pPr algn="ctr"/>
              <a:r>
                <a:rPr lang="fr-FR" sz="1000" b="1" dirty="0">
                  <a:solidFill>
                    <a:srgbClr val="000066"/>
                  </a:solidFill>
                </a:rPr>
                <a:t>HO</a:t>
              </a:r>
            </a:p>
          </p:txBody>
        </p:sp>
        <p:sp>
          <p:nvSpPr>
            <p:cNvPr id="15" name="ZoneTexte 14"/>
            <p:cNvSpPr txBox="1"/>
            <p:nvPr/>
          </p:nvSpPr>
          <p:spPr>
            <a:xfrm>
              <a:off x="5316143" y="3623469"/>
              <a:ext cx="377026" cy="246221"/>
            </a:xfrm>
            <a:prstGeom prst="rect">
              <a:avLst/>
            </a:prstGeom>
            <a:noFill/>
          </p:spPr>
          <p:txBody>
            <a:bodyPr wrap="none" rtlCol="0">
              <a:spAutoFit/>
            </a:bodyPr>
            <a:lstStyle/>
            <a:p>
              <a:pPr algn="ctr"/>
              <a:r>
                <a:rPr lang="fr-FR" sz="1000" b="1" dirty="0">
                  <a:solidFill>
                    <a:srgbClr val="000066"/>
                  </a:solidFill>
                </a:rPr>
                <a:t>HO</a:t>
              </a:r>
            </a:p>
          </p:txBody>
        </p:sp>
        <p:sp>
          <p:nvSpPr>
            <p:cNvPr id="16" name="ZoneTexte 15"/>
            <p:cNvSpPr txBox="1"/>
            <p:nvPr/>
          </p:nvSpPr>
          <p:spPr>
            <a:xfrm>
              <a:off x="5879756" y="3709988"/>
              <a:ext cx="377026" cy="246221"/>
            </a:xfrm>
            <a:prstGeom prst="rect">
              <a:avLst/>
            </a:prstGeom>
            <a:noFill/>
          </p:spPr>
          <p:txBody>
            <a:bodyPr wrap="none" rtlCol="0">
              <a:spAutoFit/>
            </a:bodyPr>
            <a:lstStyle/>
            <a:p>
              <a:pPr algn="ctr"/>
              <a:r>
                <a:rPr lang="fr-FR" sz="1000" b="1" dirty="0">
                  <a:solidFill>
                    <a:srgbClr val="000066"/>
                  </a:solidFill>
                </a:rPr>
                <a:t>OH</a:t>
              </a:r>
            </a:p>
          </p:txBody>
        </p:sp>
      </p:grpSp>
      <p:sp>
        <p:nvSpPr>
          <p:cNvPr id="2" name="Titre 1"/>
          <p:cNvSpPr>
            <a:spLocks noGrp="1"/>
          </p:cNvSpPr>
          <p:nvPr>
            <p:ph type="title"/>
          </p:nvPr>
        </p:nvSpPr>
        <p:spPr/>
        <p:txBody>
          <a:bodyPr/>
          <a:lstStyle/>
          <a:p>
            <a:r>
              <a:rPr lang="fr-FR" dirty="0"/>
              <a:t>Agoniste de la protéine kinase C </a:t>
            </a:r>
            <a:br>
              <a:rPr lang="fr-FR" dirty="0"/>
            </a:br>
            <a:r>
              <a:rPr lang="fr-FR" dirty="0"/>
              <a:t>pour réactiver le provirus latent</a:t>
            </a:r>
          </a:p>
        </p:txBody>
      </p:sp>
      <p:sp>
        <p:nvSpPr>
          <p:cNvPr id="69"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Brehm J, CROI 2017, Abs. 123</a:t>
            </a:r>
          </a:p>
        </p:txBody>
      </p:sp>
      <p:sp>
        <p:nvSpPr>
          <p:cNvPr id="70" name="ZoneTexte 6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39</a:t>
            </a:r>
          </a:p>
        </p:txBody>
      </p:sp>
    </p:spTree>
    <p:extLst>
      <p:ext uri="{BB962C8B-B14F-4D97-AF65-F5344CB8AC3E}">
        <p14:creationId xmlns:p14="http://schemas.microsoft.com/office/powerpoint/2010/main" val="205011069"/>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a:xfrm>
            <a:off x="1547813" y="83328"/>
            <a:ext cx="7523162" cy="936625"/>
          </a:xfrm>
        </p:spPr>
        <p:txBody>
          <a:bodyPr/>
          <a:lstStyle/>
          <a:p>
            <a:r>
              <a:rPr lang="fr-FR" sz="2600" dirty="0"/>
              <a:t>Inhibiteur de HDAC + vaccin thérapeutique : </a:t>
            </a:r>
            <a:br>
              <a:rPr lang="fr-FR" sz="2600" dirty="0"/>
            </a:br>
            <a:r>
              <a:rPr lang="fr-FR" sz="2600" dirty="0"/>
              <a:t>contrôle virologique après arrêt des ARV ? (1)</a:t>
            </a:r>
          </a:p>
        </p:txBody>
      </p:sp>
      <p:sp>
        <p:nvSpPr>
          <p:cNvPr id="4" name="Espace réservé du contenu 3"/>
          <p:cNvSpPr>
            <a:spLocks noGrp="1"/>
          </p:cNvSpPr>
          <p:nvPr>
            <p:ph idx="1"/>
          </p:nvPr>
        </p:nvSpPr>
        <p:spPr>
          <a:xfrm>
            <a:off x="457200" y="1246673"/>
            <a:ext cx="8507413" cy="5111750"/>
          </a:xfrm>
        </p:spPr>
        <p:txBody>
          <a:bodyPr/>
          <a:lstStyle/>
          <a:p>
            <a:r>
              <a:rPr lang="fr-FR" sz="2000" b="1" dirty="0">
                <a:solidFill>
                  <a:srgbClr val="0070C0"/>
                </a:solidFill>
              </a:rPr>
              <a:t>Rappel essai BCN01 </a:t>
            </a:r>
            <a:r>
              <a:rPr lang="fr-FR" sz="1600" i="1" dirty="0"/>
              <a:t>(</a:t>
            </a:r>
            <a:r>
              <a:rPr lang="fr-FR" sz="1600" i="1" dirty="0" err="1"/>
              <a:t>Mothe</a:t>
            </a:r>
            <a:r>
              <a:rPr lang="fr-FR" sz="1600" i="1" dirty="0"/>
              <a:t> B, CROI 2016, Abs 320) </a:t>
            </a:r>
            <a:r>
              <a:rPr lang="fr-FR" sz="2000" dirty="0"/>
              <a:t>: essai de vaccin thérapeutique ayant montré sa capacité à réorienter les cellules T vers des régions hautement conservées du VIH chez des patients traités précocement, mais sans impact sur la taille du réservoir cellulaire</a:t>
            </a:r>
            <a:br>
              <a:rPr lang="fr-FR" sz="2000" dirty="0"/>
            </a:br>
            <a:endParaRPr lang="fr-FR" sz="2000" dirty="0"/>
          </a:p>
          <a:p>
            <a:r>
              <a:rPr lang="fr-FR" sz="2000" b="1" dirty="0">
                <a:solidFill>
                  <a:srgbClr val="0070C0"/>
                </a:solidFill>
              </a:rPr>
              <a:t>Essai BCN02 : </a:t>
            </a:r>
            <a:r>
              <a:rPr lang="fr-FR" sz="2000" dirty="0"/>
              <a:t>association de ce vaccin thérapeutique à un agent révertant de la latence, la </a:t>
            </a:r>
            <a:r>
              <a:rPr lang="fr-FR" sz="2000" dirty="0" err="1"/>
              <a:t>romidepsine</a:t>
            </a:r>
            <a:r>
              <a:rPr lang="fr-FR" sz="2000" dirty="0"/>
              <a:t> (inhibiteur de HDAC)</a:t>
            </a:r>
          </a:p>
          <a:p>
            <a:endParaRPr lang="fr-FR" dirty="0"/>
          </a:p>
          <a:p>
            <a:r>
              <a:rPr lang="fr-FR" sz="2000" b="1" dirty="0">
                <a:solidFill>
                  <a:srgbClr val="0070C0"/>
                </a:solidFill>
              </a:rPr>
              <a:t>Objectif : </a:t>
            </a:r>
            <a:r>
              <a:rPr lang="fr-FR" sz="2000" dirty="0"/>
              <a:t>étudier l’impact de cette stratégie, inhibiteur HDAC + vaccin thérapeutique, sur le rebond virologique, à l’arrêt des ARV</a:t>
            </a:r>
            <a:br>
              <a:rPr lang="fr-FR" sz="2000" dirty="0"/>
            </a:br>
            <a:endParaRPr lang="fr-FR" dirty="0"/>
          </a:p>
          <a:p>
            <a:r>
              <a:rPr lang="fr-FR" sz="2000" b="1" dirty="0">
                <a:solidFill>
                  <a:srgbClr val="0070C0"/>
                </a:solidFill>
              </a:rPr>
              <a:t>Patients </a:t>
            </a:r>
          </a:p>
          <a:p>
            <a:pPr lvl="1"/>
            <a:r>
              <a:rPr lang="fr-FR" sz="2000" dirty="0"/>
              <a:t>15 patients traités en médiane depuis 3,2 ans (IQR = 3,0 - 3,8)</a:t>
            </a:r>
          </a:p>
          <a:p>
            <a:pPr lvl="1"/>
            <a:r>
              <a:rPr lang="fr-FR" sz="2000" dirty="0"/>
              <a:t>CV &lt; 50 c/ml</a:t>
            </a:r>
          </a:p>
          <a:p>
            <a:pPr lvl="1"/>
            <a:r>
              <a:rPr lang="fr-FR" sz="2000" dirty="0"/>
              <a:t>3 cures de </a:t>
            </a:r>
            <a:r>
              <a:rPr lang="fr-FR" sz="2000" dirty="0" err="1"/>
              <a:t>romidepsine</a:t>
            </a:r>
            <a:r>
              <a:rPr lang="fr-FR" sz="2000" dirty="0"/>
              <a:t> (5 mg/m</a:t>
            </a:r>
            <a:r>
              <a:rPr lang="fr-FR" sz="2000" baseline="30000" dirty="0"/>
              <a:t>2</a:t>
            </a:r>
            <a:r>
              <a:rPr lang="fr-FR" sz="2000" dirty="0"/>
              <a:t>/sem.) voie IV encadrées par </a:t>
            </a:r>
            <a:br>
              <a:rPr lang="fr-FR" sz="2000" dirty="0"/>
            </a:br>
            <a:r>
              <a:rPr lang="fr-FR" sz="2000" dirty="0"/>
              <a:t>2 injections du vaccin par voie IM (</a:t>
            </a:r>
            <a:r>
              <a:rPr lang="fr-FR" sz="2000" dirty="0" err="1"/>
              <a:t>MVA.HIVconsv</a:t>
            </a:r>
            <a:r>
              <a:rPr lang="fr-FR" sz="2000" dirty="0"/>
              <a:t>, dose 2x10</a:t>
            </a:r>
            <a:r>
              <a:rPr lang="fr-FR" sz="2000" baseline="30000" dirty="0"/>
              <a:t>8</a:t>
            </a:r>
            <a:r>
              <a:rPr lang="fr-FR" sz="2000" dirty="0"/>
              <a:t> </a:t>
            </a:r>
            <a:r>
              <a:rPr lang="fr-FR" sz="2000" dirty="0" err="1"/>
              <a:t>ufp</a:t>
            </a:r>
            <a:r>
              <a:rPr lang="fr-FR" sz="2000" dirty="0"/>
              <a:t>)</a:t>
            </a:r>
          </a:p>
        </p:txBody>
      </p:sp>
      <p:sp>
        <p:nvSpPr>
          <p:cNvPr id="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Mothe</a:t>
            </a:r>
            <a:r>
              <a:rPr lang="fr-FR" sz="1200" i="1" dirty="0">
                <a:solidFill>
                  <a:srgbClr val="0070C0"/>
                </a:solidFill>
                <a:latin typeface="Arial" charset="0"/>
                <a:cs typeface="Arial" charset="0"/>
              </a:rPr>
              <a:t> B, CROI 2017, Abs. 119LB</a:t>
            </a:r>
          </a:p>
        </p:txBody>
      </p:sp>
      <p:sp>
        <p:nvSpPr>
          <p:cNvPr id="5" name="ZoneTexte 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40</a:t>
            </a:r>
          </a:p>
        </p:txBody>
      </p:sp>
    </p:spTree>
    <p:extLst>
      <p:ext uri="{BB962C8B-B14F-4D97-AF65-F5344CB8AC3E}">
        <p14:creationId xmlns:p14="http://schemas.microsoft.com/office/powerpoint/2010/main" val="2841969029"/>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431800" y="1139328"/>
            <a:ext cx="8511548" cy="5722765"/>
          </a:xfrm>
        </p:spPr>
        <p:txBody>
          <a:bodyPr>
            <a:noAutofit/>
          </a:bodyPr>
          <a:lstStyle/>
          <a:p>
            <a:r>
              <a:rPr lang="fr-FR" sz="1800" dirty="0"/>
              <a:t>Arrêt des ARV chez 13 patients</a:t>
            </a:r>
          </a:p>
          <a:p>
            <a:pPr lvl="1"/>
            <a:r>
              <a:rPr lang="fr-FR" sz="1800" dirty="0"/>
              <a:t>rebond virologique au niveau de la CV pré-thérapeutique chez 8 patients</a:t>
            </a:r>
          </a:p>
          <a:p>
            <a:pPr lvl="1"/>
            <a:r>
              <a:rPr lang="fr-FR" sz="1800" dirty="0"/>
              <a:t>rebond avec des CV transitoires &lt; 2 000 c/ml chez 5 patients  </a:t>
            </a:r>
          </a:p>
          <a:p>
            <a:endParaRPr lang="fr-FR" sz="1800" dirty="0"/>
          </a:p>
          <a:p>
            <a:endParaRPr lang="fr-FR" sz="1800" dirty="0"/>
          </a:p>
          <a:p>
            <a:endParaRPr lang="fr-FR" sz="1800" dirty="0"/>
          </a:p>
          <a:p>
            <a:endParaRPr lang="fr-FR" sz="1800" dirty="0"/>
          </a:p>
          <a:p>
            <a:pPr marL="0" indent="0">
              <a:buNone/>
            </a:pPr>
            <a:endParaRPr lang="fr-FR" sz="800" dirty="0"/>
          </a:p>
          <a:p>
            <a:endParaRPr lang="fr-FR" sz="1800" dirty="0"/>
          </a:p>
          <a:p>
            <a:endParaRPr lang="fr-FR" sz="1800" dirty="0"/>
          </a:p>
          <a:p>
            <a:endParaRPr lang="fr-FR" sz="1800" dirty="0"/>
          </a:p>
          <a:p>
            <a:endParaRPr lang="fr-FR" sz="1800" dirty="0"/>
          </a:p>
          <a:p>
            <a:endParaRPr lang="fr-FR" sz="1800" dirty="0"/>
          </a:p>
          <a:p>
            <a:endParaRPr lang="fr-FR" sz="1800" dirty="0"/>
          </a:p>
          <a:p>
            <a:endParaRPr lang="fr-FR" sz="1800" dirty="0"/>
          </a:p>
          <a:p>
            <a:r>
              <a:rPr lang="fr-FR" sz="1800" dirty="0"/>
              <a:t>1</a:t>
            </a:r>
            <a:r>
              <a:rPr lang="fr-FR" sz="1800" baseline="30000" dirty="0"/>
              <a:t>er</a:t>
            </a:r>
            <a:r>
              <a:rPr lang="fr-FR" sz="1800" dirty="0"/>
              <a:t> vaccin thérapeutique rapportant un contrôle virologique après arrêt des ARV chez une proportion non négligeable de patients, avec un recul faible</a:t>
            </a:r>
            <a:br>
              <a:rPr lang="fr-FR" sz="1800" dirty="0"/>
            </a:br>
            <a:r>
              <a:rPr lang="fr-FR" sz="1800" dirty="0"/>
              <a:t>(12 à 24 semaines)</a:t>
            </a:r>
          </a:p>
          <a:p>
            <a:r>
              <a:rPr lang="fr-FR" sz="1800" dirty="0"/>
              <a:t>La stratégie de réorienter les lymphocytes cytotoxiques vers les régions conservées du VIH dans un contexte de réservoir cellulaire limité semble intéressante à explorer</a:t>
            </a:r>
          </a:p>
        </p:txBody>
      </p:sp>
      <p:sp>
        <p:nvSpPr>
          <p:cNvPr id="9" name="Titre 2"/>
          <p:cNvSpPr>
            <a:spLocks noGrp="1"/>
          </p:cNvSpPr>
          <p:nvPr>
            <p:ph type="title"/>
          </p:nvPr>
        </p:nvSpPr>
        <p:spPr>
          <a:xfrm>
            <a:off x="1547813" y="83328"/>
            <a:ext cx="7523162" cy="936625"/>
          </a:xfrm>
        </p:spPr>
        <p:txBody>
          <a:bodyPr/>
          <a:lstStyle/>
          <a:p>
            <a:r>
              <a:rPr lang="fr-FR" sz="2600" dirty="0"/>
              <a:t>Inhibiteur de HDAC + vaccin thérapeutique : </a:t>
            </a:r>
            <a:br>
              <a:rPr lang="fr-FR" sz="2600" dirty="0"/>
            </a:br>
            <a:r>
              <a:rPr lang="fr-FR" sz="2600" dirty="0"/>
              <a:t>contrôle virologique après arrêt des ARV ? (2)</a:t>
            </a:r>
          </a:p>
        </p:txBody>
      </p:sp>
      <p:sp>
        <p:nvSpPr>
          <p:cNvPr id="72" name="Rectangle 71"/>
          <p:cNvSpPr/>
          <p:nvPr/>
        </p:nvSpPr>
        <p:spPr>
          <a:xfrm>
            <a:off x="2687692" y="2033844"/>
            <a:ext cx="3312061" cy="646331"/>
          </a:xfrm>
          <a:prstGeom prst="rect">
            <a:avLst/>
          </a:prstGeom>
        </p:spPr>
        <p:txBody>
          <a:bodyPr wrap="none">
            <a:spAutoFit/>
          </a:bodyPr>
          <a:lstStyle/>
          <a:p>
            <a:pPr algn="ctr"/>
            <a:r>
              <a:rPr lang="fr-FR" b="1" dirty="0">
                <a:solidFill>
                  <a:srgbClr val="0070C0"/>
                </a:solidFill>
                <a:latin typeface="Calibri" pitchFamily="34" charset="0"/>
                <a:ea typeface="ＭＳ Ｐゴシック" pitchFamily="34" charset="-128"/>
              </a:rPr>
              <a:t>Suivi de la CV chez les 5 patients </a:t>
            </a:r>
            <a:br>
              <a:rPr lang="fr-FR" b="1" dirty="0">
                <a:solidFill>
                  <a:srgbClr val="0070C0"/>
                </a:solidFill>
                <a:latin typeface="Calibri" pitchFamily="34" charset="0"/>
                <a:ea typeface="ＭＳ Ｐゴシック" pitchFamily="34" charset="-128"/>
              </a:rPr>
            </a:br>
            <a:r>
              <a:rPr lang="fr-FR" b="1" dirty="0">
                <a:solidFill>
                  <a:srgbClr val="0070C0"/>
                </a:solidFill>
                <a:latin typeface="Calibri" pitchFamily="34" charset="0"/>
                <a:ea typeface="ＭＳ Ｐゴシック" pitchFamily="34" charset="-128"/>
              </a:rPr>
              <a:t>avec rebond modéré (c/ml)</a:t>
            </a:r>
            <a:endParaRPr lang="fr-FR" baseline="-25000" dirty="0">
              <a:solidFill>
                <a:srgbClr val="000066"/>
              </a:solidFill>
            </a:endParaRPr>
          </a:p>
        </p:txBody>
      </p:sp>
      <p:sp>
        <p:nvSpPr>
          <p:cNvPr id="46" name="Text Box 3"/>
          <p:cNvSpPr txBox="1">
            <a:spLocks noChangeArrowheads="1"/>
          </p:cNvSpPr>
          <p:nvPr/>
        </p:nvSpPr>
        <p:spPr bwMode="auto">
          <a:xfrm>
            <a:off x="6335713" y="6583363"/>
            <a:ext cx="2808287" cy="276999"/>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Mothe</a:t>
            </a:r>
            <a:r>
              <a:rPr lang="fr-FR" sz="1200" i="1" dirty="0">
                <a:solidFill>
                  <a:srgbClr val="0070C0"/>
                </a:solidFill>
                <a:latin typeface="Arial" charset="0"/>
                <a:cs typeface="Arial" charset="0"/>
              </a:rPr>
              <a:t> B, CROI 2017, Abs. 119LB</a:t>
            </a:r>
          </a:p>
        </p:txBody>
      </p:sp>
      <p:grpSp>
        <p:nvGrpSpPr>
          <p:cNvPr id="2" name="Groupe 1"/>
          <p:cNvGrpSpPr/>
          <p:nvPr/>
        </p:nvGrpSpPr>
        <p:grpSpPr>
          <a:xfrm>
            <a:off x="1246127" y="2103422"/>
            <a:ext cx="5345481" cy="2930217"/>
            <a:chOff x="1246127" y="2103422"/>
            <a:chExt cx="5345481" cy="2930217"/>
          </a:xfrm>
        </p:grpSpPr>
        <p:sp>
          <p:nvSpPr>
            <p:cNvPr id="8" name="Forme libre 7"/>
            <p:cNvSpPr/>
            <p:nvPr/>
          </p:nvSpPr>
          <p:spPr bwMode="auto">
            <a:xfrm>
              <a:off x="2095839" y="2225395"/>
              <a:ext cx="4495769" cy="2049135"/>
            </a:xfrm>
            <a:custGeom>
              <a:avLst/>
              <a:gdLst>
                <a:gd name="connsiteX0" fmla="*/ 5525729 w 5525729"/>
                <a:gd name="connsiteY0" fmla="*/ 2841523 h 2841523"/>
                <a:gd name="connsiteX1" fmla="*/ 0 w 5525729"/>
                <a:gd name="connsiteY1" fmla="*/ 2841523 h 2841523"/>
                <a:gd name="connsiteX2" fmla="*/ 0 w 5525729"/>
                <a:gd name="connsiteY2" fmla="*/ 0 h 2841523"/>
              </a:gdLst>
              <a:ahLst/>
              <a:cxnLst>
                <a:cxn ang="0">
                  <a:pos x="connsiteX0" y="connsiteY0"/>
                </a:cxn>
                <a:cxn ang="0">
                  <a:pos x="connsiteX1" y="connsiteY1"/>
                </a:cxn>
                <a:cxn ang="0">
                  <a:pos x="connsiteX2" y="connsiteY2"/>
                </a:cxn>
              </a:cxnLst>
              <a:rect l="l" t="t" r="r" b="b"/>
              <a:pathLst>
                <a:path w="5525729" h="2841523">
                  <a:moveTo>
                    <a:pt x="5525729" y="2841523"/>
                  </a:moveTo>
                  <a:lnTo>
                    <a:pt x="0" y="2841523"/>
                  </a:lnTo>
                  <a:lnTo>
                    <a:pt x="0" y="0"/>
                  </a:lnTo>
                </a:path>
              </a:pathLst>
            </a:cu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13" name="ZoneTexte 12"/>
            <p:cNvSpPr txBox="1"/>
            <p:nvPr/>
          </p:nvSpPr>
          <p:spPr>
            <a:xfrm>
              <a:off x="1953999" y="4328632"/>
              <a:ext cx="284052" cy="307777"/>
            </a:xfrm>
            <a:prstGeom prst="rect">
              <a:avLst/>
            </a:prstGeom>
            <a:noFill/>
          </p:spPr>
          <p:txBody>
            <a:bodyPr wrap="none" rtlCol="0">
              <a:spAutoFit/>
            </a:bodyPr>
            <a:lstStyle/>
            <a:p>
              <a:pPr algn="ctr"/>
              <a:r>
                <a:rPr lang="fr-FR" sz="1400" dirty="0">
                  <a:solidFill>
                    <a:srgbClr val="000066"/>
                  </a:solidFill>
                </a:rPr>
                <a:t>0</a:t>
              </a:r>
            </a:p>
          </p:txBody>
        </p:sp>
        <p:cxnSp>
          <p:nvCxnSpPr>
            <p:cNvPr id="14" name="Connecteur droit 13"/>
            <p:cNvCxnSpPr/>
            <p:nvPr/>
          </p:nvCxnSpPr>
          <p:spPr bwMode="auto">
            <a:xfrm>
              <a:off x="2650117"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5" name="ZoneTexte 14"/>
            <p:cNvSpPr txBox="1"/>
            <p:nvPr/>
          </p:nvSpPr>
          <p:spPr>
            <a:xfrm>
              <a:off x="2508091" y="4328632"/>
              <a:ext cx="284052" cy="307777"/>
            </a:xfrm>
            <a:prstGeom prst="rect">
              <a:avLst/>
            </a:prstGeom>
            <a:noFill/>
          </p:spPr>
          <p:txBody>
            <a:bodyPr wrap="none" rtlCol="0">
              <a:spAutoFit/>
            </a:bodyPr>
            <a:lstStyle/>
            <a:p>
              <a:pPr algn="ctr"/>
              <a:r>
                <a:rPr lang="fr-FR" sz="1400" dirty="0">
                  <a:solidFill>
                    <a:srgbClr val="000066"/>
                  </a:solidFill>
                </a:rPr>
                <a:t>4</a:t>
              </a:r>
            </a:p>
          </p:txBody>
        </p:sp>
        <p:cxnSp>
          <p:nvCxnSpPr>
            <p:cNvPr id="16" name="Connecteur droit 15"/>
            <p:cNvCxnSpPr/>
            <p:nvPr/>
          </p:nvCxnSpPr>
          <p:spPr bwMode="auto">
            <a:xfrm>
              <a:off x="3185920"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7" name="ZoneTexte 16"/>
            <p:cNvSpPr txBox="1"/>
            <p:nvPr/>
          </p:nvSpPr>
          <p:spPr>
            <a:xfrm>
              <a:off x="3043894" y="4328632"/>
              <a:ext cx="284052" cy="307777"/>
            </a:xfrm>
            <a:prstGeom prst="rect">
              <a:avLst/>
            </a:prstGeom>
            <a:noFill/>
          </p:spPr>
          <p:txBody>
            <a:bodyPr wrap="none" rtlCol="0">
              <a:spAutoFit/>
            </a:bodyPr>
            <a:lstStyle/>
            <a:p>
              <a:pPr algn="ctr"/>
              <a:r>
                <a:rPr lang="fr-FR" sz="1400" dirty="0">
                  <a:solidFill>
                    <a:srgbClr val="000066"/>
                  </a:solidFill>
                </a:rPr>
                <a:t>8</a:t>
              </a:r>
            </a:p>
          </p:txBody>
        </p:sp>
        <p:cxnSp>
          <p:nvCxnSpPr>
            <p:cNvPr id="18" name="Connecteur droit 17"/>
            <p:cNvCxnSpPr/>
            <p:nvPr/>
          </p:nvCxnSpPr>
          <p:spPr bwMode="auto">
            <a:xfrm>
              <a:off x="3712744"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9" name="ZoneTexte 18"/>
            <p:cNvSpPr txBox="1"/>
            <p:nvPr/>
          </p:nvSpPr>
          <p:spPr>
            <a:xfrm>
              <a:off x="3521025" y="4328632"/>
              <a:ext cx="383439" cy="307777"/>
            </a:xfrm>
            <a:prstGeom prst="rect">
              <a:avLst/>
            </a:prstGeom>
            <a:noFill/>
          </p:spPr>
          <p:txBody>
            <a:bodyPr wrap="none" rtlCol="0">
              <a:spAutoFit/>
            </a:bodyPr>
            <a:lstStyle/>
            <a:p>
              <a:pPr algn="ctr"/>
              <a:r>
                <a:rPr lang="fr-FR" sz="1400" dirty="0">
                  <a:solidFill>
                    <a:srgbClr val="000066"/>
                  </a:solidFill>
                </a:rPr>
                <a:t>12</a:t>
              </a:r>
            </a:p>
          </p:txBody>
        </p:sp>
        <p:cxnSp>
          <p:nvCxnSpPr>
            <p:cNvPr id="20" name="Connecteur droit 19"/>
            <p:cNvCxnSpPr/>
            <p:nvPr/>
          </p:nvCxnSpPr>
          <p:spPr bwMode="auto">
            <a:xfrm>
              <a:off x="4233582"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1" name="ZoneTexte 20"/>
            <p:cNvSpPr txBox="1"/>
            <p:nvPr/>
          </p:nvSpPr>
          <p:spPr>
            <a:xfrm>
              <a:off x="4041862" y="4328632"/>
              <a:ext cx="383439" cy="307777"/>
            </a:xfrm>
            <a:prstGeom prst="rect">
              <a:avLst/>
            </a:prstGeom>
            <a:noFill/>
          </p:spPr>
          <p:txBody>
            <a:bodyPr wrap="none" rtlCol="0">
              <a:spAutoFit/>
            </a:bodyPr>
            <a:lstStyle/>
            <a:p>
              <a:pPr algn="ctr"/>
              <a:r>
                <a:rPr lang="fr-FR" sz="1400" dirty="0">
                  <a:solidFill>
                    <a:srgbClr val="000066"/>
                  </a:solidFill>
                </a:rPr>
                <a:t>16</a:t>
              </a:r>
            </a:p>
          </p:txBody>
        </p:sp>
        <p:cxnSp>
          <p:nvCxnSpPr>
            <p:cNvPr id="22" name="Connecteur droit 21"/>
            <p:cNvCxnSpPr/>
            <p:nvPr/>
          </p:nvCxnSpPr>
          <p:spPr bwMode="auto">
            <a:xfrm>
              <a:off x="4745439"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3" name="ZoneTexte 22"/>
            <p:cNvSpPr txBox="1"/>
            <p:nvPr/>
          </p:nvSpPr>
          <p:spPr>
            <a:xfrm>
              <a:off x="4553719" y="4328632"/>
              <a:ext cx="383439" cy="307777"/>
            </a:xfrm>
            <a:prstGeom prst="rect">
              <a:avLst/>
            </a:prstGeom>
            <a:noFill/>
          </p:spPr>
          <p:txBody>
            <a:bodyPr wrap="none" rtlCol="0">
              <a:spAutoFit/>
            </a:bodyPr>
            <a:lstStyle/>
            <a:p>
              <a:pPr algn="ctr"/>
              <a:r>
                <a:rPr lang="fr-FR" sz="1400" dirty="0">
                  <a:solidFill>
                    <a:srgbClr val="000066"/>
                  </a:solidFill>
                </a:rPr>
                <a:t>20</a:t>
              </a:r>
            </a:p>
          </p:txBody>
        </p:sp>
        <p:cxnSp>
          <p:nvCxnSpPr>
            <p:cNvPr id="24" name="Connecteur droit 23"/>
            <p:cNvCxnSpPr/>
            <p:nvPr/>
          </p:nvCxnSpPr>
          <p:spPr bwMode="auto">
            <a:xfrm>
              <a:off x="5260289"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25" name="ZoneTexte 24"/>
            <p:cNvSpPr txBox="1"/>
            <p:nvPr/>
          </p:nvSpPr>
          <p:spPr>
            <a:xfrm>
              <a:off x="5068570" y="4328632"/>
              <a:ext cx="383439" cy="307777"/>
            </a:xfrm>
            <a:prstGeom prst="rect">
              <a:avLst/>
            </a:prstGeom>
            <a:noFill/>
          </p:spPr>
          <p:txBody>
            <a:bodyPr wrap="none" rtlCol="0">
              <a:spAutoFit/>
            </a:bodyPr>
            <a:lstStyle/>
            <a:p>
              <a:pPr algn="ctr"/>
              <a:r>
                <a:rPr lang="fr-FR" sz="1400" dirty="0">
                  <a:solidFill>
                    <a:srgbClr val="000066"/>
                  </a:solidFill>
                </a:rPr>
                <a:t>24</a:t>
              </a:r>
            </a:p>
          </p:txBody>
        </p:sp>
        <p:sp>
          <p:nvSpPr>
            <p:cNvPr id="26" name="ZoneTexte 25"/>
            <p:cNvSpPr txBox="1"/>
            <p:nvPr/>
          </p:nvSpPr>
          <p:spPr>
            <a:xfrm>
              <a:off x="3386320" y="4604854"/>
              <a:ext cx="1303726" cy="275203"/>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lvl1pPr marL="342900" indent="-342900" eaLnBrk="0" fontAlgn="base" hangingPunct="0">
                <a:spcBef>
                  <a:spcPct val="0"/>
                </a:spcBef>
                <a:spcAft>
                  <a:spcPct val="0"/>
                </a:spcAft>
                <a:buClr>
                  <a:srgbClr val="0070C0"/>
                </a:buClr>
                <a:buChar char="•"/>
                <a:defRPr sz="20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0" indent="0" algn="ctr">
                <a:buNone/>
              </a:pPr>
              <a:r>
                <a:rPr lang="fr-FR" sz="1200" b="1" dirty="0"/>
                <a:t>Semaines</a:t>
              </a:r>
              <a:endParaRPr lang="fr-FR" sz="1600" b="1" dirty="0"/>
            </a:p>
          </p:txBody>
        </p:sp>
        <p:sp>
          <p:nvSpPr>
            <p:cNvPr id="27" name="Forme libre 26"/>
            <p:cNvSpPr/>
            <p:nvPr/>
          </p:nvSpPr>
          <p:spPr bwMode="auto">
            <a:xfrm>
              <a:off x="2095838" y="3239931"/>
              <a:ext cx="2594208" cy="723283"/>
            </a:xfrm>
            <a:custGeom>
              <a:avLst/>
              <a:gdLst>
                <a:gd name="connsiteX0" fmla="*/ 3926840 w 3926840"/>
                <a:gd name="connsiteY0" fmla="*/ 1122680 h 1122680"/>
                <a:gd name="connsiteX1" fmla="*/ 2123440 w 3926840"/>
                <a:gd name="connsiteY1" fmla="*/ 1122680 h 1122680"/>
                <a:gd name="connsiteX2" fmla="*/ 1808480 w 3926840"/>
                <a:gd name="connsiteY2" fmla="*/ 741680 h 1122680"/>
                <a:gd name="connsiteX3" fmla="*/ 1671320 w 3926840"/>
                <a:gd name="connsiteY3" fmla="*/ 436880 h 1122680"/>
                <a:gd name="connsiteX4" fmla="*/ 1615440 w 3926840"/>
                <a:gd name="connsiteY4" fmla="*/ 147320 h 1122680"/>
                <a:gd name="connsiteX5" fmla="*/ 1457960 w 3926840"/>
                <a:gd name="connsiteY5" fmla="*/ 71120 h 1122680"/>
                <a:gd name="connsiteX6" fmla="*/ 1320800 w 3926840"/>
                <a:gd name="connsiteY6" fmla="*/ 421640 h 1122680"/>
                <a:gd name="connsiteX7" fmla="*/ 1122680 w 3926840"/>
                <a:gd name="connsiteY7" fmla="*/ 1107440 h 1122680"/>
                <a:gd name="connsiteX8" fmla="*/ 624840 w 3926840"/>
                <a:gd name="connsiteY8" fmla="*/ 1117600 h 1122680"/>
                <a:gd name="connsiteX9" fmla="*/ 457200 w 3926840"/>
                <a:gd name="connsiteY9" fmla="*/ 797560 h 1122680"/>
                <a:gd name="connsiteX10" fmla="*/ 0 w 3926840"/>
                <a:gd name="connsiteY10" fmla="*/ 0 h 1122680"/>
                <a:gd name="connsiteX0" fmla="*/ 3469640 w 3469640"/>
                <a:gd name="connsiteY0" fmla="*/ 1051560 h 1051560"/>
                <a:gd name="connsiteX1" fmla="*/ 1666240 w 3469640"/>
                <a:gd name="connsiteY1" fmla="*/ 1051560 h 1051560"/>
                <a:gd name="connsiteX2" fmla="*/ 1351280 w 3469640"/>
                <a:gd name="connsiteY2" fmla="*/ 670560 h 1051560"/>
                <a:gd name="connsiteX3" fmla="*/ 1214120 w 3469640"/>
                <a:gd name="connsiteY3" fmla="*/ 365760 h 1051560"/>
                <a:gd name="connsiteX4" fmla="*/ 1158240 w 3469640"/>
                <a:gd name="connsiteY4" fmla="*/ 76200 h 1051560"/>
                <a:gd name="connsiteX5" fmla="*/ 1000760 w 3469640"/>
                <a:gd name="connsiteY5" fmla="*/ 0 h 1051560"/>
                <a:gd name="connsiteX6" fmla="*/ 863600 w 3469640"/>
                <a:gd name="connsiteY6" fmla="*/ 350520 h 1051560"/>
                <a:gd name="connsiteX7" fmla="*/ 665480 w 3469640"/>
                <a:gd name="connsiteY7" fmla="*/ 1036320 h 1051560"/>
                <a:gd name="connsiteX8" fmla="*/ 167640 w 3469640"/>
                <a:gd name="connsiteY8" fmla="*/ 1046480 h 1051560"/>
                <a:gd name="connsiteX9" fmla="*/ 0 w 3469640"/>
                <a:gd name="connsiteY9" fmla="*/ 726440 h 1051560"/>
                <a:gd name="connsiteX0" fmla="*/ 3302000 w 3302000"/>
                <a:gd name="connsiteY0" fmla="*/ 1051560 h 1051560"/>
                <a:gd name="connsiteX1" fmla="*/ 1498600 w 3302000"/>
                <a:gd name="connsiteY1" fmla="*/ 1051560 h 1051560"/>
                <a:gd name="connsiteX2" fmla="*/ 1183640 w 3302000"/>
                <a:gd name="connsiteY2" fmla="*/ 670560 h 1051560"/>
                <a:gd name="connsiteX3" fmla="*/ 1046480 w 3302000"/>
                <a:gd name="connsiteY3" fmla="*/ 365760 h 1051560"/>
                <a:gd name="connsiteX4" fmla="*/ 990600 w 3302000"/>
                <a:gd name="connsiteY4" fmla="*/ 76200 h 1051560"/>
                <a:gd name="connsiteX5" fmla="*/ 833120 w 3302000"/>
                <a:gd name="connsiteY5" fmla="*/ 0 h 1051560"/>
                <a:gd name="connsiteX6" fmla="*/ 695960 w 3302000"/>
                <a:gd name="connsiteY6" fmla="*/ 350520 h 1051560"/>
                <a:gd name="connsiteX7" fmla="*/ 497840 w 3302000"/>
                <a:gd name="connsiteY7" fmla="*/ 1036320 h 1051560"/>
                <a:gd name="connsiteX8" fmla="*/ 0 w 3302000"/>
                <a:gd name="connsiteY8" fmla="*/ 1046480 h 1051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000" h="1051560">
                  <a:moveTo>
                    <a:pt x="3302000" y="1051560"/>
                  </a:moveTo>
                  <a:lnTo>
                    <a:pt x="1498600" y="1051560"/>
                  </a:lnTo>
                  <a:lnTo>
                    <a:pt x="1183640" y="670560"/>
                  </a:lnTo>
                  <a:lnTo>
                    <a:pt x="1046480" y="365760"/>
                  </a:lnTo>
                  <a:lnTo>
                    <a:pt x="990600" y="76200"/>
                  </a:lnTo>
                  <a:lnTo>
                    <a:pt x="833120" y="0"/>
                  </a:lnTo>
                  <a:lnTo>
                    <a:pt x="695960" y="350520"/>
                  </a:lnTo>
                  <a:lnTo>
                    <a:pt x="497840" y="1036320"/>
                  </a:lnTo>
                  <a:lnTo>
                    <a:pt x="0" y="1046480"/>
                  </a:lnTo>
                </a:path>
              </a:pathLst>
            </a:custGeom>
            <a:noFill/>
            <a:ln w="28575" cap="flat" cmpd="sng" algn="ctr">
              <a:solidFill>
                <a:srgbClr val="00B0F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8" name="Forme libre 27"/>
            <p:cNvSpPr/>
            <p:nvPr/>
          </p:nvSpPr>
          <p:spPr bwMode="auto">
            <a:xfrm>
              <a:off x="2095839" y="2984859"/>
              <a:ext cx="3516150" cy="960884"/>
            </a:xfrm>
            <a:custGeom>
              <a:avLst/>
              <a:gdLst>
                <a:gd name="connsiteX0" fmla="*/ 5105400 w 5105400"/>
                <a:gd name="connsiteY0" fmla="*/ 1625600 h 1661160"/>
                <a:gd name="connsiteX1" fmla="*/ 4556760 w 5105400"/>
                <a:gd name="connsiteY1" fmla="*/ 1625600 h 1661160"/>
                <a:gd name="connsiteX2" fmla="*/ 4404360 w 5105400"/>
                <a:gd name="connsiteY2" fmla="*/ 609600 h 1661160"/>
                <a:gd name="connsiteX3" fmla="*/ 4302760 w 5105400"/>
                <a:gd name="connsiteY3" fmla="*/ 1640840 h 1661160"/>
                <a:gd name="connsiteX4" fmla="*/ 3962400 w 5105400"/>
                <a:gd name="connsiteY4" fmla="*/ 1640840 h 1661160"/>
                <a:gd name="connsiteX5" fmla="*/ 3779520 w 5105400"/>
                <a:gd name="connsiteY5" fmla="*/ 960120 h 1661160"/>
                <a:gd name="connsiteX6" fmla="*/ 3632200 w 5105400"/>
                <a:gd name="connsiteY6" fmla="*/ 1661160 h 1661160"/>
                <a:gd name="connsiteX7" fmla="*/ 3383280 w 5105400"/>
                <a:gd name="connsiteY7" fmla="*/ 264160 h 1661160"/>
                <a:gd name="connsiteX8" fmla="*/ 3266440 w 5105400"/>
                <a:gd name="connsiteY8" fmla="*/ 1361440 h 1661160"/>
                <a:gd name="connsiteX9" fmla="*/ 3159760 w 5105400"/>
                <a:gd name="connsiteY9" fmla="*/ 1640840 h 1661160"/>
                <a:gd name="connsiteX10" fmla="*/ 2809240 w 5105400"/>
                <a:gd name="connsiteY10" fmla="*/ 1214120 h 1661160"/>
                <a:gd name="connsiteX11" fmla="*/ 2748280 w 5105400"/>
                <a:gd name="connsiteY11" fmla="*/ 980440 h 1661160"/>
                <a:gd name="connsiteX12" fmla="*/ 2311400 w 5105400"/>
                <a:gd name="connsiteY12" fmla="*/ 1651000 h 1661160"/>
                <a:gd name="connsiteX13" fmla="*/ 2153920 w 5105400"/>
                <a:gd name="connsiteY13" fmla="*/ 1437640 h 1661160"/>
                <a:gd name="connsiteX14" fmla="*/ 1793240 w 5105400"/>
                <a:gd name="connsiteY14" fmla="*/ 1620520 h 1661160"/>
                <a:gd name="connsiteX15" fmla="*/ 1676400 w 5105400"/>
                <a:gd name="connsiteY15" fmla="*/ 1468120 h 1661160"/>
                <a:gd name="connsiteX16" fmla="*/ 1473200 w 5105400"/>
                <a:gd name="connsiteY16" fmla="*/ 1376680 h 1661160"/>
                <a:gd name="connsiteX17" fmla="*/ 1336040 w 5105400"/>
                <a:gd name="connsiteY17" fmla="*/ 1402080 h 1661160"/>
                <a:gd name="connsiteX18" fmla="*/ 1295400 w 5105400"/>
                <a:gd name="connsiteY18" fmla="*/ 1041400 h 1661160"/>
                <a:gd name="connsiteX19" fmla="*/ 1143000 w 5105400"/>
                <a:gd name="connsiteY19" fmla="*/ 1635760 h 1661160"/>
                <a:gd name="connsiteX20" fmla="*/ 955040 w 5105400"/>
                <a:gd name="connsiteY20" fmla="*/ 1620520 h 1661160"/>
                <a:gd name="connsiteX21" fmla="*/ 904240 w 5105400"/>
                <a:gd name="connsiteY21" fmla="*/ 1198880 h 1661160"/>
                <a:gd name="connsiteX22" fmla="*/ 762000 w 5105400"/>
                <a:gd name="connsiteY22" fmla="*/ 1066800 h 1661160"/>
                <a:gd name="connsiteX23" fmla="*/ 629920 w 5105400"/>
                <a:gd name="connsiteY23" fmla="*/ 1630680 h 1661160"/>
                <a:gd name="connsiteX24" fmla="*/ 0 w 5105400"/>
                <a:gd name="connsiteY24" fmla="*/ 0 h 1661160"/>
                <a:gd name="connsiteX0" fmla="*/ 4475480 w 4475480"/>
                <a:gd name="connsiteY0" fmla="*/ 1361441 h 1397001"/>
                <a:gd name="connsiteX1" fmla="*/ 3926840 w 4475480"/>
                <a:gd name="connsiteY1" fmla="*/ 1361441 h 1397001"/>
                <a:gd name="connsiteX2" fmla="*/ 3774440 w 4475480"/>
                <a:gd name="connsiteY2" fmla="*/ 345441 h 1397001"/>
                <a:gd name="connsiteX3" fmla="*/ 3672840 w 4475480"/>
                <a:gd name="connsiteY3" fmla="*/ 1376681 h 1397001"/>
                <a:gd name="connsiteX4" fmla="*/ 3332480 w 4475480"/>
                <a:gd name="connsiteY4" fmla="*/ 1376681 h 1397001"/>
                <a:gd name="connsiteX5" fmla="*/ 3149600 w 4475480"/>
                <a:gd name="connsiteY5" fmla="*/ 695961 h 1397001"/>
                <a:gd name="connsiteX6" fmla="*/ 3002280 w 4475480"/>
                <a:gd name="connsiteY6" fmla="*/ 1397001 h 1397001"/>
                <a:gd name="connsiteX7" fmla="*/ 2753360 w 4475480"/>
                <a:gd name="connsiteY7" fmla="*/ 1 h 1397001"/>
                <a:gd name="connsiteX8" fmla="*/ 2636520 w 4475480"/>
                <a:gd name="connsiteY8" fmla="*/ 1097281 h 1397001"/>
                <a:gd name="connsiteX9" fmla="*/ 2529840 w 4475480"/>
                <a:gd name="connsiteY9" fmla="*/ 1376681 h 1397001"/>
                <a:gd name="connsiteX10" fmla="*/ 2179320 w 4475480"/>
                <a:gd name="connsiteY10" fmla="*/ 949961 h 1397001"/>
                <a:gd name="connsiteX11" fmla="*/ 2118360 w 4475480"/>
                <a:gd name="connsiteY11" fmla="*/ 716281 h 1397001"/>
                <a:gd name="connsiteX12" fmla="*/ 1681480 w 4475480"/>
                <a:gd name="connsiteY12" fmla="*/ 1386841 h 1397001"/>
                <a:gd name="connsiteX13" fmla="*/ 1524000 w 4475480"/>
                <a:gd name="connsiteY13" fmla="*/ 1173481 h 1397001"/>
                <a:gd name="connsiteX14" fmla="*/ 1163320 w 4475480"/>
                <a:gd name="connsiteY14" fmla="*/ 1356361 h 1397001"/>
                <a:gd name="connsiteX15" fmla="*/ 1046480 w 4475480"/>
                <a:gd name="connsiteY15" fmla="*/ 1203961 h 1397001"/>
                <a:gd name="connsiteX16" fmla="*/ 843280 w 4475480"/>
                <a:gd name="connsiteY16" fmla="*/ 1112521 h 1397001"/>
                <a:gd name="connsiteX17" fmla="*/ 706120 w 4475480"/>
                <a:gd name="connsiteY17" fmla="*/ 1137921 h 1397001"/>
                <a:gd name="connsiteX18" fmla="*/ 665480 w 4475480"/>
                <a:gd name="connsiteY18" fmla="*/ 777241 h 1397001"/>
                <a:gd name="connsiteX19" fmla="*/ 513080 w 4475480"/>
                <a:gd name="connsiteY19" fmla="*/ 1371601 h 1397001"/>
                <a:gd name="connsiteX20" fmla="*/ 325120 w 4475480"/>
                <a:gd name="connsiteY20" fmla="*/ 1356361 h 1397001"/>
                <a:gd name="connsiteX21" fmla="*/ 274320 w 4475480"/>
                <a:gd name="connsiteY21" fmla="*/ 934721 h 1397001"/>
                <a:gd name="connsiteX22" fmla="*/ 132080 w 4475480"/>
                <a:gd name="connsiteY22" fmla="*/ 802641 h 1397001"/>
                <a:gd name="connsiteX23" fmla="*/ 0 w 4475480"/>
                <a:gd name="connsiteY23" fmla="*/ 1366521 h 139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5480" h="1397001">
                  <a:moveTo>
                    <a:pt x="4475480" y="1361441"/>
                  </a:moveTo>
                  <a:lnTo>
                    <a:pt x="3926840" y="1361441"/>
                  </a:lnTo>
                  <a:lnTo>
                    <a:pt x="3774440" y="345441"/>
                  </a:lnTo>
                  <a:lnTo>
                    <a:pt x="3672840" y="1376681"/>
                  </a:lnTo>
                  <a:lnTo>
                    <a:pt x="3332480" y="1376681"/>
                  </a:lnTo>
                  <a:lnTo>
                    <a:pt x="3149600" y="695961"/>
                  </a:lnTo>
                  <a:lnTo>
                    <a:pt x="3002280" y="1397001"/>
                  </a:lnTo>
                  <a:lnTo>
                    <a:pt x="2753360" y="1"/>
                  </a:lnTo>
                  <a:lnTo>
                    <a:pt x="2636520" y="1097281"/>
                  </a:lnTo>
                  <a:lnTo>
                    <a:pt x="2529840" y="1376681"/>
                  </a:lnTo>
                  <a:lnTo>
                    <a:pt x="2179320" y="949961"/>
                  </a:lnTo>
                  <a:lnTo>
                    <a:pt x="2118360" y="716281"/>
                  </a:lnTo>
                  <a:lnTo>
                    <a:pt x="1681480" y="1386841"/>
                  </a:lnTo>
                  <a:lnTo>
                    <a:pt x="1524000" y="1173481"/>
                  </a:lnTo>
                  <a:lnTo>
                    <a:pt x="1163320" y="1356361"/>
                  </a:lnTo>
                  <a:lnTo>
                    <a:pt x="1046480" y="1203961"/>
                  </a:lnTo>
                  <a:lnTo>
                    <a:pt x="843280" y="1112521"/>
                  </a:lnTo>
                  <a:lnTo>
                    <a:pt x="706120" y="1137921"/>
                  </a:lnTo>
                  <a:lnTo>
                    <a:pt x="665480" y="777241"/>
                  </a:lnTo>
                  <a:lnTo>
                    <a:pt x="513080" y="1371601"/>
                  </a:lnTo>
                  <a:lnTo>
                    <a:pt x="325120" y="1356361"/>
                  </a:lnTo>
                  <a:lnTo>
                    <a:pt x="274320" y="934721"/>
                  </a:lnTo>
                  <a:lnTo>
                    <a:pt x="132080" y="802641"/>
                  </a:lnTo>
                  <a:lnTo>
                    <a:pt x="0" y="1366521"/>
                  </a:lnTo>
                </a:path>
              </a:pathLst>
            </a:cu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29" name="Forme libre 28"/>
            <p:cNvSpPr/>
            <p:nvPr/>
          </p:nvSpPr>
          <p:spPr bwMode="auto">
            <a:xfrm>
              <a:off x="2095838" y="3624284"/>
              <a:ext cx="1680249" cy="373871"/>
            </a:xfrm>
            <a:custGeom>
              <a:avLst/>
              <a:gdLst>
                <a:gd name="connsiteX0" fmla="*/ 2778760 w 2778760"/>
                <a:gd name="connsiteY0" fmla="*/ 2438400 h 2443480"/>
                <a:gd name="connsiteX1" fmla="*/ 2468880 w 2778760"/>
                <a:gd name="connsiteY1" fmla="*/ 1899920 h 2443480"/>
                <a:gd name="connsiteX2" fmla="*/ 2301240 w 2778760"/>
                <a:gd name="connsiteY2" fmla="*/ 2443480 h 2443480"/>
                <a:gd name="connsiteX3" fmla="*/ 1137920 w 2778760"/>
                <a:gd name="connsiteY3" fmla="*/ 2443480 h 2443480"/>
                <a:gd name="connsiteX4" fmla="*/ 965200 w 2778760"/>
                <a:gd name="connsiteY4" fmla="*/ 2118360 h 2443480"/>
                <a:gd name="connsiteX5" fmla="*/ 802640 w 2778760"/>
                <a:gd name="connsiteY5" fmla="*/ 2438400 h 2443480"/>
                <a:gd name="connsiteX6" fmla="*/ 640080 w 2778760"/>
                <a:gd name="connsiteY6" fmla="*/ 2438400 h 2443480"/>
                <a:gd name="connsiteX7" fmla="*/ 0 w 2778760"/>
                <a:gd name="connsiteY7" fmla="*/ 0 h 2443480"/>
                <a:gd name="connsiteX0" fmla="*/ 2138680 w 2138680"/>
                <a:gd name="connsiteY0" fmla="*/ 538480 h 543560"/>
                <a:gd name="connsiteX1" fmla="*/ 1828800 w 2138680"/>
                <a:gd name="connsiteY1" fmla="*/ 0 h 543560"/>
                <a:gd name="connsiteX2" fmla="*/ 1661160 w 2138680"/>
                <a:gd name="connsiteY2" fmla="*/ 543560 h 543560"/>
                <a:gd name="connsiteX3" fmla="*/ 497840 w 2138680"/>
                <a:gd name="connsiteY3" fmla="*/ 543560 h 543560"/>
                <a:gd name="connsiteX4" fmla="*/ 325120 w 2138680"/>
                <a:gd name="connsiteY4" fmla="*/ 218440 h 543560"/>
                <a:gd name="connsiteX5" fmla="*/ 162560 w 2138680"/>
                <a:gd name="connsiteY5" fmla="*/ 538480 h 543560"/>
                <a:gd name="connsiteX6" fmla="*/ 0 w 2138680"/>
                <a:gd name="connsiteY6" fmla="*/ 538480 h 54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8680" h="543560">
                  <a:moveTo>
                    <a:pt x="2138680" y="538480"/>
                  </a:moveTo>
                  <a:lnTo>
                    <a:pt x="1828800" y="0"/>
                  </a:lnTo>
                  <a:lnTo>
                    <a:pt x="1661160" y="543560"/>
                  </a:lnTo>
                  <a:lnTo>
                    <a:pt x="497840" y="543560"/>
                  </a:lnTo>
                  <a:lnTo>
                    <a:pt x="325120" y="218440"/>
                  </a:lnTo>
                  <a:lnTo>
                    <a:pt x="162560" y="538480"/>
                  </a:lnTo>
                  <a:lnTo>
                    <a:pt x="0" y="538480"/>
                  </a:lnTo>
                </a:path>
              </a:pathLst>
            </a:custGeom>
            <a:noFill/>
            <a:ln w="28575"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0" name="Forme libre 29"/>
            <p:cNvSpPr/>
            <p:nvPr/>
          </p:nvSpPr>
          <p:spPr bwMode="auto">
            <a:xfrm>
              <a:off x="2123776" y="3096672"/>
              <a:ext cx="2470485" cy="831601"/>
            </a:xfrm>
            <a:custGeom>
              <a:avLst/>
              <a:gdLst>
                <a:gd name="connsiteX0" fmla="*/ 3825240 w 3825240"/>
                <a:gd name="connsiteY0" fmla="*/ 1214120 h 1783080"/>
                <a:gd name="connsiteX1" fmla="*/ 3769360 w 3825240"/>
                <a:gd name="connsiteY1" fmla="*/ 1244600 h 1783080"/>
                <a:gd name="connsiteX2" fmla="*/ 3525520 w 3825240"/>
                <a:gd name="connsiteY2" fmla="*/ 1092200 h 1783080"/>
                <a:gd name="connsiteX3" fmla="*/ 3261360 w 3825240"/>
                <a:gd name="connsiteY3" fmla="*/ 1066800 h 1783080"/>
                <a:gd name="connsiteX4" fmla="*/ 3144520 w 3825240"/>
                <a:gd name="connsiteY4" fmla="*/ 853440 h 1783080"/>
                <a:gd name="connsiteX5" fmla="*/ 2956560 w 3825240"/>
                <a:gd name="connsiteY5" fmla="*/ 812800 h 1783080"/>
                <a:gd name="connsiteX6" fmla="*/ 2809240 w 3825240"/>
                <a:gd name="connsiteY6" fmla="*/ 589280 h 1783080"/>
                <a:gd name="connsiteX7" fmla="*/ 2717800 w 3825240"/>
                <a:gd name="connsiteY7" fmla="*/ 619760 h 1783080"/>
                <a:gd name="connsiteX8" fmla="*/ 2656840 w 3825240"/>
                <a:gd name="connsiteY8" fmla="*/ 574040 h 1783080"/>
                <a:gd name="connsiteX9" fmla="*/ 2611120 w 3825240"/>
                <a:gd name="connsiteY9" fmla="*/ 731520 h 1783080"/>
                <a:gd name="connsiteX10" fmla="*/ 2453640 w 3825240"/>
                <a:gd name="connsiteY10" fmla="*/ 695960 h 1783080"/>
                <a:gd name="connsiteX11" fmla="*/ 2433320 w 3825240"/>
                <a:gd name="connsiteY11" fmla="*/ 797560 h 1783080"/>
                <a:gd name="connsiteX12" fmla="*/ 2321560 w 3825240"/>
                <a:gd name="connsiteY12" fmla="*/ 812800 h 1783080"/>
                <a:gd name="connsiteX13" fmla="*/ 2199640 w 3825240"/>
                <a:gd name="connsiteY13" fmla="*/ 1168400 h 1783080"/>
                <a:gd name="connsiteX14" fmla="*/ 1991360 w 3825240"/>
                <a:gd name="connsiteY14" fmla="*/ 980440 h 1783080"/>
                <a:gd name="connsiteX15" fmla="*/ 1920240 w 3825240"/>
                <a:gd name="connsiteY15" fmla="*/ 782320 h 1783080"/>
                <a:gd name="connsiteX16" fmla="*/ 1762760 w 3825240"/>
                <a:gd name="connsiteY16" fmla="*/ 1143000 h 1783080"/>
                <a:gd name="connsiteX17" fmla="*/ 1666240 w 3825240"/>
                <a:gd name="connsiteY17" fmla="*/ 1783080 h 1783080"/>
                <a:gd name="connsiteX18" fmla="*/ 1330960 w 3825240"/>
                <a:gd name="connsiteY18" fmla="*/ 1783080 h 1783080"/>
                <a:gd name="connsiteX19" fmla="*/ 1209040 w 3825240"/>
                <a:gd name="connsiteY19" fmla="*/ 1590040 h 1783080"/>
                <a:gd name="connsiteX20" fmla="*/ 1143000 w 3825240"/>
                <a:gd name="connsiteY20" fmla="*/ 1778000 h 1783080"/>
                <a:gd name="connsiteX21" fmla="*/ 680720 w 3825240"/>
                <a:gd name="connsiteY21" fmla="*/ 1762760 h 1783080"/>
                <a:gd name="connsiteX22" fmla="*/ 0 w 3825240"/>
                <a:gd name="connsiteY22" fmla="*/ 0 h 1783080"/>
                <a:gd name="connsiteX0" fmla="*/ 3144520 w 3144520"/>
                <a:gd name="connsiteY0" fmla="*/ 640080 h 1209040"/>
                <a:gd name="connsiteX1" fmla="*/ 3088640 w 3144520"/>
                <a:gd name="connsiteY1" fmla="*/ 670560 h 1209040"/>
                <a:gd name="connsiteX2" fmla="*/ 2844800 w 3144520"/>
                <a:gd name="connsiteY2" fmla="*/ 518160 h 1209040"/>
                <a:gd name="connsiteX3" fmla="*/ 2580640 w 3144520"/>
                <a:gd name="connsiteY3" fmla="*/ 492760 h 1209040"/>
                <a:gd name="connsiteX4" fmla="*/ 2463800 w 3144520"/>
                <a:gd name="connsiteY4" fmla="*/ 279400 h 1209040"/>
                <a:gd name="connsiteX5" fmla="*/ 2275840 w 3144520"/>
                <a:gd name="connsiteY5" fmla="*/ 238760 h 1209040"/>
                <a:gd name="connsiteX6" fmla="*/ 2128520 w 3144520"/>
                <a:gd name="connsiteY6" fmla="*/ 15240 h 1209040"/>
                <a:gd name="connsiteX7" fmla="*/ 2037080 w 3144520"/>
                <a:gd name="connsiteY7" fmla="*/ 45720 h 1209040"/>
                <a:gd name="connsiteX8" fmla="*/ 1976120 w 3144520"/>
                <a:gd name="connsiteY8" fmla="*/ 0 h 1209040"/>
                <a:gd name="connsiteX9" fmla="*/ 1930400 w 3144520"/>
                <a:gd name="connsiteY9" fmla="*/ 157480 h 1209040"/>
                <a:gd name="connsiteX10" fmla="*/ 1772920 w 3144520"/>
                <a:gd name="connsiteY10" fmla="*/ 121920 h 1209040"/>
                <a:gd name="connsiteX11" fmla="*/ 1752600 w 3144520"/>
                <a:gd name="connsiteY11" fmla="*/ 223520 h 1209040"/>
                <a:gd name="connsiteX12" fmla="*/ 1640840 w 3144520"/>
                <a:gd name="connsiteY12" fmla="*/ 238760 h 1209040"/>
                <a:gd name="connsiteX13" fmla="*/ 1518920 w 3144520"/>
                <a:gd name="connsiteY13" fmla="*/ 594360 h 1209040"/>
                <a:gd name="connsiteX14" fmla="*/ 1310640 w 3144520"/>
                <a:gd name="connsiteY14" fmla="*/ 406400 h 1209040"/>
                <a:gd name="connsiteX15" fmla="*/ 1239520 w 3144520"/>
                <a:gd name="connsiteY15" fmla="*/ 208280 h 1209040"/>
                <a:gd name="connsiteX16" fmla="*/ 1082040 w 3144520"/>
                <a:gd name="connsiteY16" fmla="*/ 568960 h 1209040"/>
                <a:gd name="connsiteX17" fmla="*/ 985520 w 3144520"/>
                <a:gd name="connsiteY17" fmla="*/ 1209040 h 1209040"/>
                <a:gd name="connsiteX18" fmla="*/ 650240 w 3144520"/>
                <a:gd name="connsiteY18" fmla="*/ 1209040 h 1209040"/>
                <a:gd name="connsiteX19" fmla="*/ 528320 w 3144520"/>
                <a:gd name="connsiteY19" fmla="*/ 1016000 h 1209040"/>
                <a:gd name="connsiteX20" fmla="*/ 462280 w 3144520"/>
                <a:gd name="connsiteY20" fmla="*/ 1203960 h 1209040"/>
                <a:gd name="connsiteX21" fmla="*/ 0 w 3144520"/>
                <a:gd name="connsiteY21" fmla="*/ 1188720 h 120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4520" h="1209040">
                  <a:moveTo>
                    <a:pt x="3144520" y="640080"/>
                  </a:moveTo>
                  <a:lnTo>
                    <a:pt x="3088640" y="670560"/>
                  </a:lnTo>
                  <a:lnTo>
                    <a:pt x="2844800" y="518160"/>
                  </a:lnTo>
                  <a:lnTo>
                    <a:pt x="2580640" y="492760"/>
                  </a:lnTo>
                  <a:lnTo>
                    <a:pt x="2463800" y="279400"/>
                  </a:lnTo>
                  <a:lnTo>
                    <a:pt x="2275840" y="238760"/>
                  </a:lnTo>
                  <a:lnTo>
                    <a:pt x="2128520" y="15240"/>
                  </a:lnTo>
                  <a:lnTo>
                    <a:pt x="2037080" y="45720"/>
                  </a:lnTo>
                  <a:lnTo>
                    <a:pt x="1976120" y="0"/>
                  </a:lnTo>
                  <a:lnTo>
                    <a:pt x="1930400" y="157480"/>
                  </a:lnTo>
                  <a:lnTo>
                    <a:pt x="1772920" y="121920"/>
                  </a:lnTo>
                  <a:lnTo>
                    <a:pt x="1752600" y="223520"/>
                  </a:lnTo>
                  <a:lnTo>
                    <a:pt x="1640840" y="238760"/>
                  </a:lnTo>
                  <a:lnTo>
                    <a:pt x="1518920" y="594360"/>
                  </a:lnTo>
                  <a:lnTo>
                    <a:pt x="1310640" y="406400"/>
                  </a:lnTo>
                  <a:lnTo>
                    <a:pt x="1239520" y="208280"/>
                  </a:lnTo>
                  <a:lnTo>
                    <a:pt x="1082040" y="568960"/>
                  </a:lnTo>
                  <a:lnTo>
                    <a:pt x="985520" y="1209040"/>
                  </a:lnTo>
                  <a:lnTo>
                    <a:pt x="650240" y="1209040"/>
                  </a:lnTo>
                  <a:lnTo>
                    <a:pt x="528320" y="1016000"/>
                  </a:lnTo>
                  <a:lnTo>
                    <a:pt x="462280" y="1203960"/>
                  </a:lnTo>
                  <a:lnTo>
                    <a:pt x="0" y="1188720"/>
                  </a:lnTo>
                </a:path>
              </a:pathLst>
            </a:custGeom>
            <a:noFill/>
            <a:ln w="2857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31" name="Forme libre 30"/>
            <p:cNvSpPr/>
            <p:nvPr/>
          </p:nvSpPr>
          <p:spPr bwMode="auto">
            <a:xfrm>
              <a:off x="2107812" y="3526449"/>
              <a:ext cx="766289" cy="531107"/>
            </a:xfrm>
            <a:custGeom>
              <a:avLst/>
              <a:gdLst>
                <a:gd name="connsiteX0" fmla="*/ 1620520 w 1620520"/>
                <a:gd name="connsiteY0" fmla="*/ 650240 h 1346200"/>
                <a:gd name="connsiteX1" fmla="*/ 1518920 w 1620520"/>
                <a:gd name="connsiteY1" fmla="*/ 574040 h 1346200"/>
                <a:gd name="connsiteX2" fmla="*/ 1239520 w 1620520"/>
                <a:gd name="connsiteY2" fmla="*/ 1346200 h 1346200"/>
                <a:gd name="connsiteX3" fmla="*/ 645160 w 1620520"/>
                <a:gd name="connsiteY3" fmla="*/ 1346200 h 1346200"/>
                <a:gd name="connsiteX4" fmla="*/ 0 w 1620520"/>
                <a:gd name="connsiteY4" fmla="*/ 0 h 1346200"/>
                <a:gd name="connsiteX0" fmla="*/ 975359 w 975359"/>
                <a:gd name="connsiteY0" fmla="*/ 76200 h 772160"/>
                <a:gd name="connsiteX1" fmla="*/ 873759 w 975359"/>
                <a:gd name="connsiteY1" fmla="*/ 0 h 772160"/>
                <a:gd name="connsiteX2" fmla="*/ 594359 w 975359"/>
                <a:gd name="connsiteY2" fmla="*/ 772160 h 772160"/>
                <a:gd name="connsiteX3" fmla="*/ -1 w 975359"/>
                <a:gd name="connsiteY3" fmla="*/ 772160 h 772160"/>
              </a:gdLst>
              <a:ahLst/>
              <a:cxnLst>
                <a:cxn ang="0">
                  <a:pos x="connsiteX0" y="connsiteY0"/>
                </a:cxn>
                <a:cxn ang="0">
                  <a:pos x="connsiteX1" y="connsiteY1"/>
                </a:cxn>
                <a:cxn ang="0">
                  <a:pos x="connsiteX2" y="connsiteY2"/>
                </a:cxn>
                <a:cxn ang="0">
                  <a:pos x="connsiteX3" y="connsiteY3"/>
                </a:cxn>
              </a:cxnLst>
              <a:rect l="l" t="t" r="r" b="b"/>
              <a:pathLst>
                <a:path w="975359" h="772160">
                  <a:moveTo>
                    <a:pt x="975359" y="76200"/>
                  </a:moveTo>
                  <a:lnTo>
                    <a:pt x="873759" y="0"/>
                  </a:lnTo>
                  <a:lnTo>
                    <a:pt x="594359" y="772160"/>
                  </a:lnTo>
                  <a:lnTo>
                    <a:pt x="-1" y="772160"/>
                  </a:lnTo>
                </a:path>
              </a:pathLst>
            </a:custGeom>
            <a:noFill/>
            <a:ln w="28575" cap="flat" cmpd="sng" algn="ctr">
              <a:solidFill>
                <a:schemeClr val="tx1">
                  <a:lumMod val="50000"/>
                  <a:lumOff val="5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32" name="Connecteur droit 31"/>
            <p:cNvCxnSpPr/>
            <p:nvPr/>
          </p:nvCxnSpPr>
          <p:spPr bwMode="auto">
            <a:xfrm>
              <a:off x="2096025" y="4274530"/>
              <a:ext cx="0" cy="54103"/>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33" name="Connecteur droit 32"/>
            <p:cNvCxnSpPr/>
            <p:nvPr/>
          </p:nvCxnSpPr>
          <p:spPr bwMode="auto">
            <a:xfrm flipH="1">
              <a:off x="2084863" y="3158664"/>
              <a:ext cx="4506745" cy="0"/>
            </a:xfrm>
            <a:prstGeom prst="line">
              <a:avLst/>
            </a:prstGeom>
            <a:solidFill>
              <a:schemeClr val="accent1"/>
            </a:solidFill>
            <a:ln w="9525" cap="flat" cmpd="sng" algn="ctr">
              <a:solidFill>
                <a:schemeClr val="bg1">
                  <a:lumMod val="50000"/>
                </a:schemeClr>
              </a:solidFill>
              <a:prstDash val="dash"/>
              <a:round/>
              <a:headEnd type="none" w="med" len="med"/>
              <a:tailEnd type="none" w="med" len="med"/>
            </a:ln>
            <a:effectLst/>
          </p:spPr>
        </p:cxnSp>
        <p:cxnSp>
          <p:nvCxnSpPr>
            <p:cNvPr id="34" name="Connecteur droit 33"/>
            <p:cNvCxnSpPr/>
            <p:nvPr/>
          </p:nvCxnSpPr>
          <p:spPr bwMode="auto">
            <a:xfrm flipH="1">
              <a:off x="2084863" y="3496804"/>
              <a:ext cx="4506745" cy="0"/>
            </a:xfrm>
            <a:prstGeom prst="line">
              <a:avLst/>
            </a:prstGeom>
            <a:solidFill>
              <a:schemeClr val="accent1"/>
            </a:solidFill>
            <a:ln w="9525" cap="flat" cmpd="sng" algn="ctr">
              <a:solidFill>
                <a:schemeClr val="bg1">
                  <a:lumMod val="50000"/>
                </a:schemeClr>
              </a:solidFill>
              <a:prstDash val="dash"/>
              <a:round/>
              <a:headEnd type="none" w="med" len="med"/>
              <a:tailEnd type="none" w="med" len="med"/>
            </a:ln>
            <a:effectLst/>
          </p:spPr>
        </p:cxnSp>
        <p:cxnSp>
          <p:nvCxnSpPr>
            <p:cNvPr id="35" name="Connecteur droit 34"/>
            <p:cNvCxnSpPr/>
            <p:nvPr/>
          </p:nvCxnSpPr>
          <p:spPr bwMode="auto">
            <a:xfrm flipH="1">
              <a:off x="2084863" y="3834945"/>
              <a:ext cx="4506745" cy="0"/>
            </a:xfrm>
            <a:prstGeom prst="line">
              <a:avLst/>
            </a:prstGeom>
            <a:solidFill>
              <a:schemeClr val="accent1"/>
            </a:solidFill>
            <a:ln w="9525" cap="flat" cmpd="sng" algn="ctr">
              <a:solidFill>
                <a:schemeClr val="bg1">
                  <a:lumMod val="50000"/>
                </a:schemeClr>
              </a:solidFill>
              <a:prstDash val="dash"/>
              <a:round/>
              <a:headEnd type="none" w="med" len="med"/>
              <a:tailEnd type="none" w="med" len="med"/>
            </a:ln>
            <a:effectLst/>
          </p:spPr>
        </p:cxnSp>
        <p:sp>
          <p:nvSpPr>
            <p:cNvPr id="36" name="ZoneTexte 35"/>
            <p:cNvSpPr txBox="1"/>
            <p:nvPr/>
          </p:nvSpPr>
          <p:spPr>
            <a:xfrm>
              <a:off x="5885449" y="2891890"/>
              <a:ext cx="567784" cy="276999"/>
            </a:xfrm>
            <a:prstGeom prst="rect">
              <a:avLst/>
            </a:prstGeom>
            <a:noFill/>
          </p:spPr>
          <p:txBody>
            <a:bodyPr wrap="none" rtlCol="0">
              <a:spAutoFit/>
            </a:bodyPr>
            <a:lstStyle/>
            <a:p>
              <a:r>
                <a:rPr lang="fr-FR" sz="1200" dirty="0">
                  <a:solidFill>
                    <a:srgbClr val="000066"/>
                  </a:solidFill>
                </a:rPr>
                <a:t>2 000</a:t>
              </a:r>
            </a:p>
          </p:txBody>
        </p:sp>
        <p:sp>
          <p:nvSpPr>
            <p:cNvPr id="37" name="ZoneTexte 36"/>
            <p:cNvSpPr txBox="1"/>
            <p:nvPr/>
          </p:nvSpPr>
          <p:spPr>
            <a:xfrm>
              <a:off x="6013689" y="3230032"/>
              <a:ext cx="439544" cy="276999"/>
            </a:xfrm>
            <a:prstGeom prst="rect">
              <a:avLst/>
            </a:prstGeom>
            <a:noFill/>
          </p:spPr>
          <p:txBody>
            <a:bodyPr wrap="none" rtlCol="0">
              <a:spAutoFit/>
            </a:bodyPr>
            <a:lstStyle/>
            <a:p>
              <a:r>
                <a:rPr lang="fr-FR" sz="1200" dirty="0">
                  <a:solidFill>
                    <a:srgbClr val="000066"/>
                  </a:solidFill>
                </a:rPr>
                <a:t>200</a:t>
              </a:r>
            </a:p>
          </p:txBody>
        </p:sp>
        <p:sp>
          <p:nvSpPr>
            <p:cNvPr id="38" name="ZoneTexte 37"/>
            <p:cNvSpPr txBox="1"/>
            <p:nvPr/>
          </p:nvSpPr>
          <p:spPr>
            <a:xfrm>
              <a:off x="6098649" y="3568171"/>
              <a:ext cx="354584" cy="276999"/>
            </a:xfrm>
            <a:prstGeom prst="rect">
              <a:avLst/>
            </a:prstGeom>
            <a:noFill/>
          </p:spPr>
          <p:txBody>
            <a:bodyPr wrap="none" rtlCol="0">
              <a:spAutoFit/>
            </a:bodyPr>
            <a:lstStyle/>
            <a:p>
              <a:r>
                <a:rPr lang="fr-FR" sz="1200" dirty="0">
                  <a:solidFill>
                    <a:srgbClr val="000066"/>
                  </a:solidFill>
                </a:rPr>
                <a:t>20</a:t>
              </a:r>
            </a:p>
          </p:txBody>
        </p:sp>
        <p:cxnSp>
          <p:nvCxnSpPr>
            <p:cNvPr id="39" name="Connecteur droit 38"/>
            <p:cNvCxnSpPr/>
            <p:nvPr/>
          </p:nvCxnSpPr>
          <p:spPr bwMode="auto">
            <a:xfrm flipH="1">
              <a:off x="2032496" y="3928273"/>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44" name="Connecteur droit 43"/>
            <p:cNvCxnSpPr/>
            <p:nvPr/>
          </p:nvCxnSpPr>
          <p:spPr bwMode="auto">
            <a:xfrm flipH="1">
              <a:off x="2032496" y="3583665"/>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50" name="Connecteur droit 49"/>
            <p:cNvCxnSpPr/>
            <p:nvPr/>
          </p:nvCxnSpPr>
          <p:spPr bwMode="auto">
            <a:xfrm flipH="1">
              <a:off x="2032496" y="3236437"/>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56" name="Connecteur droit 55"/>
            <p:cNvCxnSpPr/>
            <p:nvPr/>
          </p:nvCxnSpPr>
          <p:spPr bwMode="auto">
            <a:xfrm flipH="1">
              <a:off x="2032496" y="2902311"/>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62" name="Connecteur droit 61"/>
            <p:cNvCxnSpPr/>
            <p:nvPr/>
          </p:nvCxnSpPr>
          <p:spPr bwMode="auto">
            <a:xfrm flipH="1">
              <a:off x="2032496" y="2574737"/>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67" name="Connecteur droit 66"/>
            <p:cNvCxnSpPr/>
            <p:nvPr/>
          </p:nvCxnSpPr>
          <p:spPr bwMode="auto">
            <a:xfrm flipH="1">
              <a:off x="2032496" y="2241922"/>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4" name="Flèche vers le haut 3"/>
            <p:cNvSpPr/>
            <p:nvPr/>
          </p:nvSpPr>
          <p:spPr bwMode="auto">
            <a:xfrm>
              <a:off x="2075676" y="4575272"/>
              <a:ext cx="40524" cy="167184"/>
            </a:xfrm>
            <a:prstGeom prst="upArrow">
              <a:avLst/>
            </a:prstGeom>
            <a:solidFill>
              <a:schemeClr val="tx1"/>
            </a:solidFill>
            <a:ln w="12700"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73" name="ZoneTexte 72"/>
            <p:cNvSpPr txBox="1"/>
            <p:nvPr/>
          </p:nvSpPr>
          <p:spPr>
            <a:xfrm>
              <a:off x="1246127" y="4726146"/>
              <a:ext cx="1753361" cy="307493"/>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Autofit/>
            </a:bodyPr>
            <a:lstStyle>
              <a:defPPr>
                <a:defRPr lang="fr-FR"/>
              </a:defPPr>
              <a:lvl1pPr indent="0" eaLnBrk="0" fontAlgn="base" hangingPunct="0">
                <a:spcBef>
                  <a:spcPct val="0"/>
                </a:spcBef>
                <a:spcAft>
                  <a:spcPct val="0"/>
                </a:spcAft>
                <a:buClr>
                  <a:srgbClr val="0070C0"/>
                </a:buClr>
                <a:buNone/>
                <a:defRPr sz="12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algn="ctr"/>
              <a:r>
                <a:rPr lang="fr-FR" sz="1400" b="1" dirty="0">
                  <a:solidFill>
                    <a:srgbClr val="0070C0"/>
                  </a:solidFill>
                </a:rPr>
                <a:t>Arrêt des ARV</a:t>
              </a:r>
            </a:p>
          </p:txBody>
        </p:sp>
        <p:sp>
          <p:nvSpPr>
            <p:cNvPr id="11" name="ZoneTexte 10"/>
            <p:cNvSpPr txBox="1"/>
            <p:nvPr/>
          </p:nvSpPr>
          <p:spPr>
            <a:xfrm>
              <a:off x="1683546" y="2103422"/>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6</a:t>
              </a:r>
            </a:p>
          </p:txBody>
        </p:sp>
        <p:sp>
          <p:nvSpPr>
            <p:cNvPr id="80" name="ZoneTexte 79"/>
            <p:cNvSpPr txBox="1"/>
            <p:nvPr/>
          </p:nvSpPr>
          <p:spPr>
            <a:xfrm>
              <a:off x="1690605" y="2804825"/>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4</a:t>
              </a:r>
            </a:p>
          </p:txBody>
        </p:sp>
        <p:sp>
          <p:nvSpPr>
            <p:cNvPr id="81" name="ZoneTexte 80"/>
            <p:cNvSpPr txBox="1"/>
            <p:nvPr/>
          </p:nvSpPr>
          <p:spPr>
            <a:xfrm>
              <a:off x="1680018" y="3445165"/>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2</a:t>
              </a:r>
            </a:p>
          </p:txBody>
        </p:sp>
        <p:sp>
          <p:nvSpPr>
            <p:cNvPr id="82" name="ZoneTexte 81"/>
            <p:cNvSpPr txBox="1"/>
            <p:nvPr/>
          </p:nvSpPr>
          <p:spPr>
            <a:xfrm>
              <a:off x="1683546" y="4109673"/>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0</a:t>
              </a:r>
            </a:p>
          </p:txBody>
        </p:sp>
        <p:cxnSp>
          <p:nvCxnSpPr>
            <p:cNvPr id="47" name="Connecteur droit 46"/>
            <p:cNvCxnSpPr/>
            <p:nvPr/>
          </p:nvCxnSpPr>
          <p:spPr bwMode="auto">
            <a:xfrm flipH="1">
              <a:off x="2032496" y="4276598"/>
              <a:ext cx="63343" cy="0"/>
            </a:xfrm>
            <a:prstGeom prst="line">
              <a:avLst/>
            </a:prstGeom>
            <a:solidFill>
              <a:schemeClr val="accent1"/>
            </a:solidFill>
            <a:ln w="12700" cap="flat" cmpd="sng" algn="ctr">
              <a:solidFill>
                <a:schemeClr val="tx1"/>
              </a:solidFill>
              <a:prstDash val="solid"/>
              <a:round/>
              <a:headEnd type="none" w="med" len="med"/>
              <a:tailEnd type="none" w="med" len="med"/>
            </a:ln>
            <a:effectLst/>
          </p:spPr>
        </p:cxnSp>
      </p:grpSp>
      <p:sp>
        <p:nvSpPr>
          <p:cNvPr id="48" name="ZoneTexte 4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41</a:t>
            </a:r>
          </a:p>
        </p:txBody>
      </p:sp>
    </p:spTree>
    <p:extLst>
      <p:ext uri="{BB962C8B-B14F-4D97-AF65-F5344CB8AC3E}">
        <p14:creationId xmlns:p14="http://schemas.microsoft.com/office/powerpoint/2010/main" val="3023799463"/>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 Pharmacologie</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42</a:t>
            </a:r>
          </a:p>
        </p:txBody>
      </p:sp>
    </p:spTree>
    <p:custDataLst>
      <p:tags r:id="rId1"/>
    </p:custDataLst>
    <p:extLst>
      <p:ext uri="{BB962C8B-B14F-4D97-AF65-F5344CB8AC3E}">
        <p14:creationId xmlns:p14="http://schemas.microsoft.com/office/powerpoint/2010/main" val="3546392740"/>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sz="2600" dirty="0"/>
              <a:t>Exposition plasmatique majorée de DRV/r mais pas de ATV/r, EFV ni DTG chez le sujet âgé</a:t>
            </a:r>
          </a:p>
        </p:txBody>
      </p:sp>
      <p:sp>
        <p:nvSpPr>
          <p:cNvPr id="5123" name="Rectangle 3"/>
          <p:cNvSpPr>
            <a:spLocks noGrp="1" noChangeArrowheads="1"/>
          </p:cNvSpPr>
          <p:nvPr>
            <p:ph idx="1"/>
          </p:nvPr>
        </p:nvSpPr>
        <p:spPr>
          <a:xfrm>
            <a:off x="7902" y="1341438"/>
            <a:ext cx="4706407" cy="5111754"/>
          </a:xfrm>
        </p:spPr>
        <p:txBody>
          <a:bodyPr/>
          <a:lstStyle/>
          <a:p>
            <a:pPr eaLnBrk="1" hangingPunct="1"/>
            <a:r>
              <a:rPr lang="fr-FR" sz="1600" b="1" dirty="0">
                <a:solidFill>
                  <a:srgbClr val="0070C0"/>
                </a:solidFill>
              </a:rPr>
              <a:t>Etude suédoise</a:t>
            </a:r>
            <a:r>
              <a:rPr lang="fr-FR" sz="1600" b="1" baseline="30000" dirty="0">
                <a:solidFill>
                  <a:srgbClr val="0070C0"/>
                </a:solidFill>
              </a:rPr>
              <a:t>1</a:t>
            </a:r>
            <a:r>
              <a:rPr lang="fr-FR" sz="1600" b="1" dirty="0">
                <a:solidFill>
                  <a:srgbClr val="0070C0"/>
                </a:solidFill>
              </a:rPr>
              <a:t>,</a:t>
            </a:r>
            <a:r>
              <a:rPr lang="fr-FR" sz="1600" dirty="0"/>
              <a:t> 99 patients VIH+ </a:t>
            </a:r>
            <a:r>
              <a:rPr lang="fr-FR" sz="1600" u="sng" dirty="0"/>
              <a:t>&gt;</a:t>
            </a:r>
            <a:r>
              <a:rPr lang="fr-FR" sz="1600" dirty="0"/>
              <a:t> 65 ans vs </a:t>
            </a:r>
            <a:r>
              <a:rPr lang="fr-FR" sz="1600" u="sng" dirty="0"/>
              <a:t>&lt;</a:t>
            </a:r>
            <a:r>
              <a:rPr lang="fr-FR" sz="1600" dirty="0"/>
              <a:t> 49 ans (97 témoins) recevant DRV/r, ATV/r ou EFV</a:t>
            </a:r>
          </a:p>
          <a:p>
            <a:pPr eaLnBrk="1" hangingPunct="1"/>
            <a:r>
              <a:rPr lang="fr-FR" sz="1600" b="1" dirty="0">
                <a:solidFill>
                  <a:srgbClr val="0070C0"/>
                </a:solidFill>
              </a:rPr>
              <a:t>Résultats : </a:t>
            </a:r>
            <a:r>
              <a:rPr lang="fr-FR" sz="1600" dirty="0">
                <a:latin typeface="Wingdings"/>
                <a:ea typeface="Wingdings"/>
                <a:cs typeface="Wingdings"/>
                <a:sym typeface="Wingdings"/>
              </a:rPr>
              <a:t></a:t>
            </a:r>
            <a:r>
              <a:rPr lang="fr-FR" sz="1600" dirty="0">
                <a:sym typeface="Wingdings"/>
              </a:rPr>
              <a:t> 48 % des concentrations plasmatiques de DRV vs témoins (p = 0,047)</a:t>
            </a:r>
          </a:p>
          <a:p>
            <a:pPr eaLnBrk="1" hangingPunct="1"/>
            <a:r>
              <a:rPr lang="fr-FR" sz="1600" dirty="0">
                <a:sym typeface="Wingdings"/>
              </a:rPr>
              <a:t>Pas de différence pour ATV ni EFV</a:t>
            </a: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marL="0" indent="0" eaLnBrk="1" hangingPunct="1">
              <a:buNone/>
            </a:pPr>
            <a:endParaRPr lang="fr-FR" sz="1600" dirty="0">
              <a:sym typeface="Wingdings"/>
            </a:endParaRPr>
          </a:p>
          <a:p>
            <a:pPr eaLnBrk="1" hangingPunct="1"/>
            <a:r>
              <a:rPr lang="fr-FR" sz="1600" b="1" dirty="0">
                <a:solidFill>
                  <a:srgbClr val="0070C0"/>
                </a:solidFill>
              </a:rPr>
              <a:t>Commentaires : </a:t>
            </a:r>
            <a:r>
              <a:rPr lang="fr-FR" sz="1600" dirty="0"/>
              <a:t>chez le sujet </a:t>
            </a:r>
            <a:r>
              <a:rPr lang="fr-FR" sz="1600" u="sng" dirty="0"/>
              <a:t>&gt;</a:t>
            </a:r>
            <a:r>
              <a:rPr lang="fr-FR" sz="1600" dirty="0"/>
              <a:t> 65 ans :</a:t>
            </a:r>
          </a:p>
          <a:p>
            <a:pPr lvl="1" eaLnBrk="1" hangingPunct="1"/>
            <a:r>
              <a:rPr lang="fr-FR" sz="1400" dirty="0"/>
              <a:t>Plus de </a:t>
            </a:r>
            <a:r>
              <a:rPr lang="fr-FR" sz="1400" dirty="0" err="1"/>
              <a:t>co</a:t>
            </a:r>
            <a:r>
              <a:rPr lang="fr-FR" sz="1400" dirty="0"/>
              <a:t>-médications (p &lt; 0,0001)</a:t>
            </a:r>
          </a:p>
          <a:p>
            <a:pPr lvl="1" eaLnBrk="1" hangingPunct="1"/>
            <a:r>
              <a:rPr lang="fr-FR" sz="1400" dirty="0"/>
              <a:t>Plus d’interactions médicamenteuses potentielles (p &lt; 0,0001)</a:t>
            </a:r>
          </a:p>
          <a:p>
            <a:pPr lvl="1" eaLnBrk="1" hangingPunct="1"/>
            <a:r>
              <a:rPr lang="fr-FR" sz="1400" dirty="0"/>
              <a:t>Plus d’EI avec DRV/r qu’avec EFV ou ATV/r </a:t>
            </a:r>
            <a:br>
              <a:rPr lang="fr-FR" sz="1400" dirty="0"/>
            </a:br>
            <a:r>
              <a:rPr lang="fr-FR" sz="1400" dirty="0"/>
              <a:t>(p = 0,012)</a:t>
            </a:r>
            <a:endParaRPr lang="fr-FR" sz="1600" dirty="0"/>
          </a:p>
        </p:txBody>
      </p:sp>
      <p:sp>
        <p:nvSpPr>
          <p:cNvPr id="5" name="Text Box 3"/>
          <p:cNvSpPr txBox="1">
            <a:spLocks noChangeArrowheads="1"/>
          </p:cNvSpPr>
          <p:nvPr/>
        </p:nvSpPr>
        <p:spPr bwMode="auto">
          <a:xfrm>
            <a:off x="3936137" y="6583363"/>
            <a:ext cx="5207864"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(1) </a:t>
            </a:r>
            <a:r>
              <a:rPr lang="nb-NO" sz="1200" i="1" dirty="0">
                <a:solidFill>
                  <a:srgbClr val="0070C0"/>
                </a:solidFill>
              </a:rPr>
              <a:t>Ahlgren E, CROI 2017, Abs. 431 </a:t>
            </a:r>
            <a:r>
              <a:rPr lang="en-GB" sz="1200" i="1" dirty="0">
                <a:solidFill>
                  <a:srgbClr val="0070C0"/>
                </a:solidFill>
              </a:rPr>
              <a:t>(2) Elliot E, CROI 2017, Abs. 432</a:t>
            </a:r>
          </a:p>
        </p:txBody>
      </p:sp>
      <p:sp>
        <p:nvSpPr>
          <p:cNvPr id="10" name="Rectangle 3"/>
          <p:cNvSpPr txBox="1">
            <a:spLocks noChangeArrowheads="1"/>
          </p:cNvSpPr>
          <p:nvPr/>
        </p:nvSpPr>
        <p:spPr bwMode="auto">
          <a:xfrm>
            <a:off x="4572000" y="1341441"/>
            <a:ext cx="4516881" cy="51117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dirty="0">
                <a:solidFill>
                  <a:srgbClr val="0070C0"/>
                </a:solidFill>
              </a:rPr>
              <a:t>Etude anglaise</a:t>
            </a:r>
            <a:r>
              <a:rPr lang="fr-FR" sz="1600" b="1" baseline="30000" dirty="0">
                <a:solidFill>
                  <a:srgbClr val="0070C0"/>
                </a:solidFill>
              </a:rPr>
              <a:t>2</a:t>
            </a:r>
            <a:r>
              <a:rPr lang="fr-FR" sz="1600" b="1" dirty="0">
                <a:solidFill>
                  <a:srgbClr val="0070C0"/>
                </a:solidFill>
              </a:rPr>
              <a:t>, </a:t>
            </a:r>
            <a:r>
              <a:rPr lang="fr-FR" sz="1600" dirty="0"/>
              <a:t>35 patients VIH+ </a:t>
            </a:r>
            <a:r>
              <a:rPr lang="fr-FR" sz="1600" u="sng" dirty="0"/>
              <a:t>&gt;</a:t>
            </a:r>
            <a:r>
              <a:rPr lang="fr-FR" sz="1600" dirty="0"/>
              <a:t> 60 ans vs &lt; 50 ans (16 témoins de l’essai SPRING-1) recevant ABC/3TC/DTG </a:t>
            </a:r>
            <a:r>
              <a:rPr lang="fr-FR" sz="1600" dirty="0" err="1"/>
              <a:t>qd</a:t>
            </a:r>
            <a:endParaRPr lang="fr-FR" sz="1600" dirty="0"/>
          </a:p>
          <a:p>
            <a:pPr eaLnBrk="1" hangingPunct="1"/>
            <a:r>
              <a:rPr lang="fr-FR" sz="1600" b="1" dirty="0">
                <a:solidFill>
                  <a:srgbClr val="0070C0"/>
                </a:solidFill>
              </a:rPr>
              <a:t>Résultats : </a:t>
            </a:r>
            <a:r>
              <a:rPr lang="fr-FR" sz="1600" dirty="0" err="1"/>
              <a:t>C</a:t>
            </a:r>
            <a:r>
              <a:rPr lang="fr-FR" sz="1600" baseline="-25000" dirty="0" err="1"/>
              <a:t>min</a:t>
            </a:r>
            <a:r>
              <a:rPr lang="fr-FR" sz="1600" dirty="0"/>
              <a:t> et ASC</a:t>
            </a:r>
            <a:r>
              <a:rPr lang="fr-FR" sz="1600" baseline="-25000" dirty="0"/>
              <a:t>0-∞</a:t>
            </a:r>
            <a:r>
              <a:rPr lang="fr-FR" sz="1600" dirty="0"/>
              <a:t> de DTG comparables sauf </a:t>
            </a:r>
            <a:r>
              <a:rPr lang="fr-FR" sz="1600" dirty="0">
                <a:latin typeface="Wingdings"/>
                <a:ea typeface="Wingdings"/>
                <a:cs typeface="Wingdings"/>
                <a:sym typeface="Wingdings"/>
              </a:rPr>
              <a:t></a:t>
            </a:r>
            <a:r>
              <a:rPr lang="fr-FR" sz="1600" dirty="0">
                <a:sym typeface="Wingdings"/>
              </a:rPr>
              <a:t> </a:t>
            </a:r>
            <a:r>
              <a:rPr lang="fr-FR" sz="1600" dirty="0" err="1"/>
              <a:t>C</a:t>
            </a:r>
            <a:r>
              <a:rPr lang="fr-FR" sz="1600" baseline="-25000" dirty="0" err="1"/>
              <a:t>max</a:t>
            </a:r>
            <a:r>
              <a:rPr lang="fr-FR" sz="1600" dirty="0"/>
              <a:t> </a:t>
            </a:r>
            <a:r>
              <a:rPr lang="fr-FR" sz="1600" dirty="0">
                <a:sym typeface="Wingdings"/>
              </a:rPr>
              <a:t>(p = 0,0046)</a:t>
            </a: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endParaRPr lang="fr-FR" sz="1600" dirty="0">
              <a:sym typeface="Wingdings"/>
            </a:endParaRPr>
          </a:p>
          <a:p>
            <a:pPr eaLnBrk="1" hangingPunct="1"/>
            <a:r>
              <a:rPr lang="fr-FR" sz="1600" b="1" dirty="0">
                <a:solidFill>
                  <a:srgbClr val="0070C0"/>
                </a:solidFill>
              </a:rPr>
              <a:t>Conclusion : </a:t>
            </a:r>
            <a:r>
              <a:rPr lang="fr-FR" sz="1600" dirty="0"/>
              <a:t>chez le sujet </a:t>
            </a:r>
            <a:r>
              <a:rPr lang="fr-FR" sz="1600" u="sng" dirty="0"/>
              <a:t>&gt;</a:t>
            </a:r>
            <a:r>
              <a:rPr lang="fr-FR" sz="1600" dirty="0"/>
              <a:t> 60 ans :</a:t>
            </a:r>
          </a:p>
          <a:p>
            <a:pPr lvl="1" eaLnBrk="1" hangingPunct="1"/>
            <a:r>
              <a:rPr lang="fr-FR" sz="1400" dirty="0"/>
              <a:t>Pas de modification de l’exposition plasmatique de DTG chez le sujet âgé, exceptée </a:t>
            </a:r>
            <a:r>
              <a:rPr lang="fr-FR" sz="1400" dirty="0">
                <a:latin typeface="Wingdings"/>
                <a:ea typeface="Wingdings"/>
                <a:cs typeface="Wingdings"/>
                <a:sym typeface="Wingdings"/>
              </a:rPr>
              <a:t></a:t>
            </a:r>
            <a:r>
              <a:rPr lang="fr-FR" sz="1400" dirty="0"/>
              <a:t> </a:t>
            </a:r>
            <a:r>
              <a:rPr lang="fr-FR" sz="1400" dirty="0" err="1"/>
              <a:t>C</a:t>
            </a:r>
            <a:r>
              <a:rPr lang="fr-FR" sz="1400" baseline="-25000" dirty="0" err="1"/>
              <a:t>max</a:t>
            </a:r>
            <a:r>
              <a:rPr lang="fr-FR" sz="1400" dirty="0"/>
              <a:t> reflétant une modification de l’absorption intestinale</a:t>
            </a:r>
          </a:p>
          <a:p>
            <a:pPr lvl="1" eaLnBrk="1" hangingPunct="1"/>
            <a:r>
              <a:rPr lang="fr-FR" sz="1400" dirty="0"/>
              <a:t>Bonne tolérance</a:t>
            </a:r>
            <a:endParaRPr lang="fr-FR" sz="1600" dirty="0"/>
          </a:p>
        </p:txBody>
      </p:sp>
      <p:sp>
        <p:nvSpPr>
          <p:cNvPr id="13" name="ZoneTexte 12"/>
          <p:cNvSpPr txBox="1"/>
          <p:nvPr/>
        </p:nvSpPr>
        <p:spPr>
          <a:xfrm>
            <a:off x="5170207" y="2729172"/>
            <a:ext cx="3524812"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PK plasmatiques de DTG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a:t>
            </a:r>
          </a:p>
        </p:txBody>
      </p:sp>
      <p:grpSp>
        <p:nvGrpSpPr>
          <p:cNvPr id="2" name="Groupe 1"/>
          <p:cNvGrpSpPr/>
          <p:nvPr/>
        </p:nvGrpSpPr>
        <p:grpSpPr>
          <a:xfrm>
            <a:off x="4805809" y="2983988"/>
            <a:ext cx="3904157" cy="1986928"/>
            <a:chOff x="4805809" y="2983988"/>
            <a:chExt cx="3904157" cy="1986928"/>
          </a:xfrm>
        </p:grpSpPr>
        <p:grpSp>
          <p:nvGrpSpPr>
            <p:cNvPr id="97" name="Groupe 21567"/>
            <p:cNvGrpSpPr/>
            <p:nvPr/>
          </p:nvGrpSpPr>
          <p:grpSpPr>
            <a:xfrm>
              <a:off x="5246688" y="3077809"/>
              <a:ext cx="3327400" cy="1665288"/>
              <a:chOff x="5246688" y="2238376"/>
              <a:chExt cx="3327400" cy="1665288"/>
            </a:xfrm>
          </p:grpSpPr>
          <p:sp>
            <p:nvSpPr>
              <p:cNvPr id="98" name="Freeform 9"/>
              <p:cNvSpPr>
                <a:spLocks/>
              </p:cNvSpPr>
              <p:nvPr/>
            </p:nvSpPr>
            <p:spPr bwMode="auto">
              <a:xfrm>
                <a:off x="5329238" y="2238376"/>
                <a:ext cx="3232150" cy="1603375"/>
              </a:xfrm>
              <a:custGeom>
                <a:avLst/>
                <a:gdLst>
                  <a:gd name="T0" fmla="*/ 2036 w 2036"/>
                  <a:gd name="T1" fmla="*/ 1010 h 1010"/>
                  <a:gd name="T2" fmla="*/ 0 w 2036"/>
                  <a:gd name="T3" fmla="*/ 1010 h 1010"/>
                  <a:gd name="T4" fmla="*/ 0 w 2036"/>
                  <a:gd name="T5" fmla="*/ 0 h 1010"/>
                </a:gdLst>
                <a:ahLst/>
                <a:cxnLst>
                  <a:cxn ang="0">
                    <a:pos x="T0" y="T1"/>
                  </a:cxn>
                  <a:cxn ang="0">
                    <a:pos x="T2" y="T3"/>
                  </a:cxn>
                  <a:cxn ang="0">
                    <a:pos x="T4" y="T5"/>
                  </a:cxn>
                </a:cxnLst>
                <a:rect l="0" t="0" r="r" b="b"/>
                <a:pathLst>
                  <a:path w="2036" h="1010">
                    <a:moveTo>
                      <a:pt x="2036" y="1010"/>
                    </a:moveTo>
                    <a:lnTo>
                      <a:pt x="0" y="1010"/>
                    </a:lnTo>
                    <a:lnTo>
                      <a:pt x="0" y="0"/>
                    </a:lnTo>
                  </a:path>
                </a:pathLst>
              </a:custGeom>
              <a:noFill/>
              <a:ln w="1270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10"/>
              <p:cNvSpPr>
                <a:spLocks/>
              </p:cNvSpPr>
              <p:nvPr/>
            </p:nvSpPr>
            <p:spPr bwMode="auto">
              <a:xfrm>
                <a:off x="6569075" y="2390776"/>
                <a:ext cx="60325" cy="60325"/>
              </a:xfrm>
              <a:custGeom>
                <a:avLst/>
                <a:gdLst>
                  <a:gd name="T0" fmla="*/ 32 w 38"/>
                  <a:gd name="T1" fmla="*/ 33 h 38"/>
                  <a:gd name="T2" fmla="*/ 34 w 38"/>
                  <a:gd name="T3" fmla="*/ 30 h 38"/>
                  <a:gd name="T4" fmla="*/ 38 w 38"/>
                  <a:gd name="T5" fmla="*/ 24 h 38"/>
                  <a:gd name="T6" fmla="*/ 38 w 38"/>
                  <a:gd name="T7" fmla="*/ 19 h 38"/>
                  <a:gd name="T8" fmla="*/ 38 w 38"/>
                  <a:gd name="T9" fmla="*/ 14 h 38"/>
                  <a:gd name="T10" fmla="*/ 34 w 38"/>
                  <a:gd name="T11" fmla="*/ 9 h 38"/>
                  <a:gd name="T12" fmla="*/ 32 w 38"/>
                  <a:gd name="T13" fmla="*/ 5 h 38"/>
                  <a:gd name="T14" fmla="*/ 27 w 38"/>
                  <a:gd name="T15" fmla="*/ 2 h 38"/>
                  <a:gd name="T16" fmla="*/ 24 w 38"/>
                  <a:gd name="T17" fmla="*/ 0 h 38"/>
                  <a:gd name="T18" fmla="*/ 19 w 38"/>
                  <a:gd name="T19" fmla="*/ 0 h 38"/>
                  <a:gd name="T20" fmla="*/ 13 w 38"/>
                  <a:gd name="T21" fmla="*/ 0 h 38"/>
                  <a:gd name="T22" fmla="*/ 8 w 38"/>
                  <a:gd name="T23" fmla="*/ 2 h 38"/>
                  <a:gd name="T24" fmla="*/ 5 w 38"/>
                  <a:gd name="T25" fmla="*/ 5 h 38"/>
                  <a:gd name="T26" fmla="*/ 1 w 38"/>
                  <a:gd name="T27" fmla="*/ 9 h 38"/>
                  <a:gd name="T28" fmla="*/ 0 w 38"/>
                  <a:gd name="T29" fmla="*/ 14 h 38"/>
                  <a:gd name="T30" fmla="*/ 0 w 38"/>
                  <a:gd name="T31" fmla="*/ 19 h 38"/>
                  <a:gd name="T32" fmla="*/ 0 w 38"/>
                  <a:gd name="T33" fmla="*/ 24 h 38"/>
                  <a:gd name="T34" fmla="*/ 1 w 38"/>
                  <a:gd name="T35" fmla="*/ 30 h 38"/>
                  <a:gd name="T36" fmla="*/ 5 w 38"/>
                  <a:gd name="T37" fmla="*/ 33 h 38"/>
                  <a:gd name="T38" fmla="*/ 8 w 38"/>
                  <a:gd name="T39" fmla="*/ 36 h 38"/>
                  <a:gd name="T40" fmla="*/ 13 w 38"/>
                  <a:gd name="T41" fmla="*/ 38 h 38"/>
                  <a:gd name="T42" fmla="*/ 19 w 38"/>
                  <a:gd name="T43" fmla="*/ 38 h 38"/>
                  <a:gd name="T44" fmla="*/ 24 w 38"/>
                  <a:gd name="T45" fmla="*/ 38 h 38"/>
                  <a:gd name="T46" fmla="*/ 27 w 38"/>
                  <a:gd name="T47" fmla="*/ 36 h 38"/>
                  <a:gd name="T48" fmla="*/ 32 w 38"/>
                  <a:gd name="T49" fmla="*/ 33 h 38"/>
                  <a:gd name="T50" fmla="*/ 32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2" y="33"/>
                    </a:moveTo>
                    <a:lnTo>
                      <a:pt x="34" y="30"/>
                    </a:lnTo>
                    <a:lnTo>
                      <a:pt x="38" y="24"/>
                    </a:lnTo>
                    <a:lnTo>
                      <a:pt x="38" y="19"/>
                    </a:lnTo>
                    <a:lnTo>
                      <a:pt x="38" y="14"/>
                    </a:lnTo>
                    <a:lnTo>
                      <a:pt x="34" y="9"/>
                    </a:lnTo>
                    <a:lnTo>
                      <a:pt x="32" y="5"/>
                    </a:lnTo>
                    <a:lnTo>
                      <a:pt x="27" y="2"/>
                    </a:lnTo>
                    <a:lnTo>
                      <a:pt x="24" y="0"/>
                    </a:lnTo>
                    <a:lnTo>
                      <a:pt x="19" y="0"/>
                    </a:lnTo>
                    <a:lnTo>
                      <a:pt x="13" y="0"/>
                    </a:lnTo>
                    <a:lnTo>
                      <a:pt x="8" y="2"/>
                    </a:lnTo>
                    <a:lnTo>
                      <a:pt x="5" y="5"/>
                    </a:lnTo>
                    <a:lnTo>
                      <a:pt x="1" y="9"/>
                    </a:lnTo>
                    <a:lnTo>
                      <a:pt x="0" y="14"/>
                    </a:lnTo>
                    <a:lnTo>
                      <a:pt x="0" y="19"/>
                    </a:lnTo>
                    <a:lnTo>
                      <a:pt x="0" y="24"/>
                    </a:lnTo>
                    <a:lnTo>
                      <a:pt x="1" y="30"/>
                    </a:lnTo>
                    <a:lnTo>
                      <a:pt x="5" y="33"/>
                    </a:lnTo>
                    <a:lnTo>
                      <a:pt x="8" y="36"/>
                    </a:lnTo>
                    <a:lnTo>
                      <a:pt x="13" y="38"/>
                    </a:lnTo>
                    <a:lnTo>
                      <a:pt x="19" y="38"/>
                    </a:lnTo>
                    <a:lnTo>
                      <a:pt x="24" y="38"/>
                    </a:lnTo>
                    <a:lnTo>
                      <a:pt x="27" y="36"/>
                    </a:lnTo>
                    <a:lnTo>
                      <a:pt x="32" y="33"/>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0" name="Freeform 11"/>
              <p:cNvSpPr>
                <a:spLocks/>
              </p:cNvSpPr>
              <p:nvPr/>
            </p:nvSpPr>
            <p:spPr bwMode="auto">
              <a:xfrm>
                <a:off x="6569075" y="2608263"/>
                <a:ext cx="60325" cy="60325"/>
              </a:xfrm>
              <a:custGeom>
                <a:avLst/>
                <a:gdLst>
                  <a:gd name="T0" fmla="*/ 19 w 38"/>
                  <a:gd name="T1" fmla="*/ 38 h 38"/>
                  <a:gd name="T2" fmla="*/ 24 w 38"/>
                  <a:gd name="T3" fmla="*/ 36 h 38"/>
                  <a:gd name="T4" fmla="*/ 27 w 38"/>
                  <a:gd name="T5" fmla="*/ 34 h 38"/>
                  <a:gd name="T6" fmla="*/ 32 w 38"/>
                  <a:gd name="T7" fmla="*/ 32 h 38"/>
                  <a:gd name="T8" fmla="*/ 34 w 38"/>
                  <a:gd name="T9" fmla="*/ 27 h 38"/>
                  <a:gd name="T10" fmla="*/ 38 w 38"/>
                  <a:gd name="T11" fmla="*/ 24 h 38"/>
                  <a:gd name="T12" fmla="*/ 38 w 38"/>
                  <a:gd name="T13" fmla="*/ 19 h 38"/>
                  <a:gd name="T14" fmla="*/ 38 w 38"/>
                  <a:gd name="T15" fmla="*/ 13 h 38"/>
                  <a:gd name="T16" fmla="*/ 34 w 38"/>
                  <a:gd name="T17" fmla="*/ 8 h 38"/>
                  <a:gd name="T18" fmla="*/ 32 w 38"/>
                  <a:gd name="T19" fmla="*/ 5 h 38"/>
                  <a:gd name="T20" fmla="*/ 27 w 38"/>
                  <a:gd name="T21" fmla="*/ 1 h 38"/>
                  <a:gd name="T22" fmla="*/ 24 w 38"/>
                  <a:gd name="T23" fmla="*/ 0 h 38"/>
                  <a:gd name="T24" fmla="*/ 19 w 38"/>
                  <a:gd name="T25" fmla="*/ 0 h 38"/>
                  <a:gd name="T26" fmla="*/ 13 w 38"/>
                  <a:gd name="T27" fmla="*/ 0 h 38"/>
                  <a:gd name="T28" fmla="*/ 8 w 38"/>
                  <a:gd name="T29" fmla="*/ 1 h 38"/>
                  <a:gd name="T30" fmla="*/ 5 w 38"/>
                  <a:gd name="T31" fmla="*/ 5 h 38"/>
                  <a:gd name="T32" fmla="*/ 1 w 38"/>
                  <a:gd name="T33" fmla="*/ 8 h 38"/>
                  <a:gd name="T34" fmla="*/ 0 w 38"/>
                  <a:gd name="T35" fmla="*/ 13 h 38"/>
                  <a:gd name="T36" fmla="*/ 0 w 38"/>
                  <a:gd name="T37" fmla="*/ 19 h 38"/>
                  <a:gd name="T38" fmla="*/ 0 w 38"/>
                  <a:gd name="T39" fmla="*/ 24 h 38"/>
                  <a:gd name="T40" fmla="*/ 1 w 38"/>
                  <a:gd name="T41" fmla="*/ 27 h 38"/>
                  <a:gd name="T42" fmla="*/ 5 w 38"/>
                  <a:gd name="T43" fmla="*/ 32 h 38"/>
                  <a:gd name="T44" fmla="*/ 8 w 38"/>
                  <a:gd name="T45" fmla="*/ 34 h 38"/>
                  <a:gd name="T46" fmla="*/ 13 w 38"/>
                  <a:gd name="T47" fmla="*/ 36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6"/>
                    </a:lnTo>
                    <a:lnTo>
                      <a:pt x="27" y="34"/>
                    </a:lnTo>
                    <a:lnTo>
                      <a:pt x="32" y="32"/>
                    </a:lnTo>
                    <a:lnTo>
                      <a:pt x="34" y="27"/>
                    </a:lnTo>
                    <a:lnTo>
                      <a:pt x="38" y="24"/>
                    </a:lnTo>
                    <a:lnTo>
                      <a:pt x="38" y="19"/>
                    </a:lnTo>
                    <a:lnTo>
                      <a:pt x="38" y="13"/>
                    </a:lnTo>
                    <a:lnTo>
                      <a:pt x="34" y="8"/>
                    </a:lnTo>
                    <a:lnTo>
                      <a:pt x="32" y="5"/>
                    </a:lnTo>
                    <a:lnTo>
                      <a:pt x="27" y="1"/>
                    </a:lnTo>
                    <a:lnTo>
                      <a:pt x="24" y="0"/>
                    </a:lnTo>
                    <a:lnTo>
                      <a:pt x="19" y="0"/>
                    </a:lnTo>
                    <a:lnTo>
                      <a:pt x="13" y="0"/>
                    </a:lnTo>
                    <a:lnTo>
                      <a:pt x="8" y="1"/>
                    </a:lnTo>
                    <a:lnTo>
                      <a:pt x="5" y="5"/>
                    </a:lnTo>
                    <a:lnTo>
                      <a:pt x="1" y="8"/>
                    </a:lnTo>
                    <a:lnTo>
                      <a:pt x="0" y="13"/>
                    </a:lnTo>
                    <a:lnTo>
                      <a:pt x="0" y="19"/>
                    </a:lnTo>
                    <a:lnTo>
                      <a:pt x="0" y="24"/>
                    </a:lnTo>
                    <a:lnTo>
                      <a:pt x="1" y="27"/>
                    </a:lnTo>
                    <a:lnTo>
                      <a:pt x="5" y="32"/>
                    </a:lnTo>
                    <a:lnTo>
                      <a:pt x="8" y="34"/>
                    </a:lnTo>
                    <a:lnTo>
                      <a:pt x="13" y="36"/>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1" name="Line 12"/>
              <p:cNvSpPr>
                <a:spLocks noChangeShapeType="1"/>
              </p:cNvSpPr>
              <p:nvPr/>
            </p:nvSpPr>
            <p:spPr bwMode="auto">
              <a:xfrm>
                <a:off x="5246688" y="2651126"/>
                <a:ext cx="82550"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13"/>
              <p:cNvSpPr>
                <a:spLocks noChangeShapeType="1"/>
              </p:cNvSpPr>
              <p:nvPr/>
            </p:nvSpPr>
            <p:spPr bwMode="auto">
              <a:xfrm>
                <a:off x="5246688" y="2254251"/>
                <a:ext cx="82550"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14"/>
              <p:cNvSpPr>
                <a:spLocks noChangeShapeType="1"/>
              </p:cNvSpPr>
              <p:nvPr/>
            </p:nvSpPr>
            <p:spPr bwMode="auto">
              <a:xfrm>
                <a:off x="5246688" y="3443288"/>
                <a:ext cx="82550"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15"/>
              <p:cNvSpPr>
                <a:spLocks noChangeShapeType="1"/>
              </p:cNvSpPr>
              <p:nvPr/>
            </p:nvSpPr>
            <p:spPr bwMode="auto">
              <a:xfrm>
                <a:off x="5246688" y="3046413"/>
                <a:ext cx="82550"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Line 16"/>
              <p:cNvSpPr>
                <a:spLocks noChangeShapeType="1"/>
              </p:cNvSpPr>
              <p:nvPr/>
            </p:nvSpPr>
            <p:spPr bwMode="auto">
              <a:xfrm>
                <a:off x="5246688" y="3841751"/>
                <a:ext cx="82550"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22"/>
              <p:cNvSpPr>
                <a:spLocks noChangeShapeType="1"/>
              </p:cNvSpPr>
              <p:nvPr/>
            </p:nvSpPr>
            <p:spPr bwMode="auto">
              <a:xfrm flipV="1">
                <a:off x="7472363"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23"/>
              <p:cNvSpPr>
                <a:spLocks noChangeShapeType="1"/>
              </p:cNvSpPr>
              <p:nvPr/>
            </p:nvSpPr>
            <p:spPr bwMode="auto">
              <a:xfrm flipV="1">
                <a:off x="6938963"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24"/>
              <p:cNvSpPr>
                <a:spLocks noChangeShapeType="1"/>
              </p:cNvSpPr>
              <p:nvPr/>
            </p:nvSpPr>
            <p:spPr bwMode="auto">
              <a:xfrm flipV="1">
                <a:off x="6400800"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25"/>
              <p:cNvSpPr>
                <a:spLocks noChangeShapeType="1"/>
              </p:cNvSpPr>
              <p:nvPr/>
            </p:nvSpPr>
            <p:spPr bwMode="auto">
              <a:xfrm flipV="1">
                <a:off x="5867400"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26"/>
              <p:cNvSpPr>
                <a:spLocks noChangeShapeType="1"/>
              </p:cNvSpPr>
              <p:nvPr/>
            </p:nvSpPr>
            <p:spPr bwMode="auto">
              <a:xfrm flipV="1">
                <a:off x="8547100"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27"/>
              <p:cNvSpPr>
                <a:spLocks noChangeShapeType="1"/>
              </p:cNvSpPr>
              <p:nvPr/>
            </p:nvSpPr>
            <p:spPr bwMode="auto">
              <a:xfrm flipV="1">
                <a:off x="8010525"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31"/>
              <p:cNvSpPr>
                <a:spLocks noChangeShapeType="1"/>
              </p:cNvSpPr>
              <p:nvPr/>
            </p:nvSpPr>
            <p:spPr bwMode="auto">
              <a:xfrm flipV="1">
                <a:off x="5329238" y="3841751"/>
                <a:ext cx="0" cy="61913"/>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Freeform 61"/>
              <p:cNvSpPr>
                <a:spLocks/>
              </p:cNvSpPr>
              <p:nvPr/>
            </p:nvSpPr>
            <p:spPr bwMode="auto">
              <a:xfrm>
                <a:off x="5848350" y="2868613"/>
                <a:ext cx="0" cy="136525"/>
              </a:xfrm>
              <a:custGeom>
                <a:avLst/>
                <a:gdLst>
                  <a:gd name="T0" fmla="*/ 86 h 86"/>
                  <a:gd name="T1" fmla="*/ 46 h 86"/>
                  <a:gd name="T2" fmla="*/ 0 h 86"/>
                </a:gdLst>
                <a:ahLst/>
                <a:cxnLst>
                  <a:cxn ang="0">
                    <a:pos x="0" y="T0"/>
                  </a:cxn>
                  <a:cxn ang="0">
                    <a:pos x="0" y="T1"/>
                  </a:cxn>
                  <a:cxn ang="0">
                    <a:pos x="0" y="T2"/>
                  </a:cxn>
                </a:cxnLst>
                <a:rect l="0" t="0" r="r" b="b"/>
                <a:pathLst>
                  <a:path h="86">
                    <a:moveTo>
                      <a:pt x="0" y="86"/>
                    </a:moveTo>
                    <a:lnTo>
                      <a:pt x="0" y="46"/>
                    </a:lnTo>
                    <a:lnTo>
                      <a:pt x="0" y="0"/>
                    </a:lnTo>
                  </a:path>
                </a:pathLst>
              </a:custGeom>
              <a:noFill/>
              <a:ln w="14288">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Freeform 62"/>
              <p:cNvSpPr>
                <a:spLocks/>
              </p:cNvSpPr>
              <p:nvPr/>
            </p:nvSpPr>
            <p:spPr bwMode="auto">
              <a:xfrm>
                <a:off x="5584825" y="2857501"/>
                <a:ext cx="0" cy="234950"/>
              </a:xfrm>
              <a:custGeom>
                <a:avLst/>
                <a:gdLst>
                  <a:gd name="T0" fmla="*/ 148 h 148"/>
                  <a:gd name="T1" fmla="*/ 77 h 148"/>
                  <a:gd name="T2" fmla="*/ 0 h 148"/>
                </a:gdLst>
                <a:ahLst/>
                <a:cxnLst>
                  <a:cxn ang="0">
                    <a:pos x="0" y="T0"/>
                  </a:cxn>
                  <a:cxn ang="0">
                    <a:pos x="0" y="T1"/>
                  </a:cxn>
                  <a:cxn ang="0">
                    <a:pos x="0" y="T2"/>
                  </a:cxn>
                </a:cxnLst>
                <a:rect l="0" t="0" r="r" b="b"/>
                <a:pathLst>
                  <a:path h="148">
                    <a:moveTo>
                      <a:pt x="0" y="148"/>
                    </a:moveTo>
                    <a:lnTo>
                      <a:pt x="0" y="77"/>
                    </a:lnTo>
                    <a:lnTo>
                      <a:pt x="0" y="0"/>
                    </a:lnTo>
                  </a:path>
                </a:pathLst>
              </a:custGeom>
              <a:noFill/>
              <a:ln w="14288">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5" name="Line 63"/>
              <p:cNvSpPr>
                <a:spLocks noChangeShapeType="1"/>
              </p:cNvSpPr>
              <p:nvPr/>
            </p:nvSpPr>
            <p:spPr bwMode="auto">
              <a:xfrm flipV="1">
                <a:off x="5716588" y="2851151"/>
                <a:ext cx="0" cy="138113"/>
              </a:xfrm>
              <a:prstGeom prst="line">
                <a:avLst/>
              </a:prstGeom>
              <a:noFill/>
              <a:ln w="1428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6" name="Freeform 64"/>
              <p:cNvSpPr>
                <a:spLocks/>
              </p:cNvSpPr>
              <p:nvPr/>
            </p:nvSpPr>
            <p:spPr bwMode="auto">
              <a:xfrm>
                <a:off x="6392863" y="3122613"/>
                <a:ext cx="0" cy="128588"/>
              </a:xfrm>
              <a:custGeom>
                <a:avLst/>
                <a:gdLst>
                  <a:gd name="T0" fmla="*/ 0 h 81"/>
                  <a:gd name="T1" fmla="*/ 24 h 81"/>
                  <a:gd name="T2" fmla="*/ 81 h 81"/>
                </a:gdLst>
                <a:ahLst/>
                <a:cxnLst>
                  <a:cxn ang="0">
                    <a:pos x="0" y="T0"/>
                  </a:cxn>
                  <a:cxn ang="0">
                    <a:pos x="0" y="T1"/>
                  </a:cxn>
                  <a:cxn ang="0">
                    <a:pos x="0" y="T2"/>
                  </a:cxn>
                </a:cxnLst>
                <a:rect l="0" t="0" r="r" b="b"/>
                <a:pathLst>
                  <a:path h="81">
                    <a:moveTo>
                      <a:pt x="0" y="0"/>
                    </a:moveTo>
                    <a:lnTo>
                      <a:pt x="0" y="24"/>
                    </a:lnTo>
                    <a:lnTo>
                      <a:pt x="0" y="81"/>
                    </a:lnTo>
                  </a:path>
                </a:pathLst>
              </a:custGeom>
              <a:noFill/>
              <a:ln w="14288">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7" name="Line 65"/>
              <p:cNvSpPr>
                <a:spLocks noChangeShapeType="1"/>
              </p:cNvSpPr>
              <p:nvPr/>
            </p:nvSpPr>
            <p:spPr bwMode="auto">
              <a:xfrm>
                <a:off x="8543925" y="3657601"/>
                <a:ext cx="0" cy="125413"/>
              </a:xfrm>
              <a:prstGeom prst="line">
                <a:avLst/>
              </a:prstGeom>
              <a:noFill/>
              <a:ln w="1428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Freeform 66"/>
              <p:cNvSpPr>
                <a:spLocks/>
              </p:cNvSpPr>
              <p:nvPr/>
            </p:nvSpPr>
            <p:spPr bwMode="auto">
              <a:xfrm>
                <a:off x="5329238" y="3657601"/>
                <a:ext cx="0" cy="123825"/>
              </a:xfrm>
              <a:custGeom>
                <a:avLst/>
                <a:gdLst>
                  <a:gd name="T0" fmla="*/ 0 h 78"/>
                  <a:gd name="T1" fmla="*/ 24 h 78"/>
                  <a:gd name="T2" fmla="*/ 78 h 78"/>
                </a:gdLst>
                <a:ahLst/>
                <a:cxnLst>
                  <a:cxn ang="0">
                    <a:pos x="0" y="T0"/>
                  </a:cxn>
                  <a:cxn ang="0">
                    <a:pos x="0" y="T1"/>
                  </a:cxn>
                  <a:cxn ang="0">
                    <a:pos x="0" y="T2"/>
                  </a:cxn>
                </a:cxnLst>
                <a:rect l="0" t="0" r="r" b="b"/>
                <a:pathLst>
                  <a:path h="78">
                    <a:moveTo>
                      <a:pt x="0" y="0"/>
                    </a:moveTo>
                    <a:lnTo>
                      <a:pt x="0" y="24"/>
                    </a:lnTo>
                    <a:lnTo>
                      <a:pt x="0" y="78"/>
                    </a:lnTo>
                  </a:path>
                </a:pathLst>
              </a:custGeom>
              <a:noFill/>
              <a:ln w="14288">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Freeform 68"/>
              <p:cNvSpPr>
                <a:spLocks/>
              </p:cNvSpPr>
              <p:nvPr/>
            </p:nvSpPr>
            <p:spPr bwMode="auto">
              <a:xfrm>
                <a:off x="5329238" y="2917826"/>
                <a:ext cx="3214688" cy="796925"/>
              </a:xfrm>
              <a:custGeom>
                <a:avLst/>
                <a:gdLst>
                  <a:gd name="T0" fmla="*/ 2025 w 2025"/>
                  <a:gd name="T1" fmla="*/ 502 h 502"/>
                  <a:gd name="T2" fmla="*/ 1009 w 2025"/>
                  <a:gd name="T3" fmla="*/ 248 h 502"/>
                  <a:gd name="T4" fmla="*/ 670 w 2025"/>
                  <a:gd name="T5" fmla="*/ 153 h 502"/>
                  <a:gd name="T6" fmla="*/ 667 w 2025"/>
                  <a:gd name="T7" fmla="*/ 153 h 502"/>
                  <a:gd name="T8" fmla="*/ 553 w 2025"/>
                  <a:gd name="T9" fmla="*/ 114 h 502"/>
                  <a:gd name="T10" fmla="*/ 440 w 2025"/>
                  <a:gd name="T11" fmla="*/ 69 h 502"/>
                  <a:gd name="T12" fmla="*/ 330 w 2025"/>
                  <a:gd name="T13" fmla="*/ 15 h 502"/>
                  <a:gd name="T14" fmla="*/ 327 w 2025"/>
                  <a:gd name="T15" fmla="*/ 15 h 502"/>
                  <a:gd name="T16" fmla="*/ 244 w 2025"/>
                  <a:gd name="T17" fmla="*/ 0 h 502"/>
                  <a:gd name="T18" fmla="*/ 240 w 2025"/>
                  <a:gd name="T19" fmla="*/ 0 h 502"/>
                  <a:gd name="T20" fmla="*/ 209 w 2025"/>
                  <a:gd name="T21" fmla="*/ 5 h 502"/>
                  <a:gd name="T22" fmla="*/ 183 w 2025"/>
                  <a:gd name="T23" fmla="*/ 19 h 502"/>
                  <a:gd name="T24" fmla="*/ 161 w 2025"/>
                  <a:gd name="T25" fmla="*/ 39 h 502"/>
                  <a:gd name="T26" fmla="*/ 156 w 2025"/>
                  <a:gd name="T27" fmla="*/ 45 h 502"/>
                  <a:gd name="T28" fmla="*/ 0 w 2025"/>
                  <a:gd name="T29" fmla="*/ 49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5" h="502">
                    <a:moveTo>
                      <a:pt x="2025" y="502"/>
                    </a:moveTo>
                    <a:lnTo>
                      <a:pt x="1009" y="248"/>
                    </a:lnTo>
                    <a:lnTo>
                      <a:pt x="670" y="153"/>
                    </a:lnTo>
                    <a:lnTo>
                      <a:pt x="667" y="153"/>
                    </a:lnTo>
                    <a:lnTo>
                      <a:pt x="553" y="114"/>
                    </a:lnTo>
                    <a:lnTo>
                      <a:pt x="440" y="69"/>
                    </a:lnTo>
                    <a:lnTo>
                      <a:pt x="330" y="15"/>
                    </a:lnTo>
                    <a:lnTo>
                      <a:pt x="327" y="15"/>
                    </a:lnTo>
                    <a:lnTo>
                      <a:pt x="244" y="0"/>
                    </a:lnTo>
                    <a:lnTo>
                      <a:pt x="240" y="0"/>
                    </a:lnTo>
                    <a:lnTo>
                      <a:pt x="209" y="5"/>
                    </a:lnTo>
                    <a:lnTo>
                      <a:pt x="183" y="19"/>
                    </a:lnTo>
                    <a:lnTo>
                      <a:pt x="161" y="39"/>
                    </a:lnTo>
                    <a:lnTo>
                      <a:pt x="156" y="45"/>
                    </a:lnTo>
                    <a:lnTo>
                      <a:pt x="0" y="490"/>
                    </a:lnTo>
                  </a:path>
                </a:pathLst>
              </a:custGeom>
              <a:noFill/>
              <a:ln w="254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Freeform 99"/>
              <p:cNvSpPr>
                <a:spLocks/>
              </p:cNvSpPr>
              <p:nvPr/>
            </p:nvSpPr>
            <p:spPr bwMode="auto">
              <a:xfrm>
                <a:off x="5554663" y="2947988"/>
                <a:ext cx="60325" cy="61913"/>
              </a:xfrm>
              <a:custGeom>
                <a:avLst/>
                <a:gdLst>
                  <a:gd name="T0" fmla="*/ 19 w 38"/>
                  <a:gd name="T1" fmla="*/ 39 h 39"/>
                  <a:gd name="T2" fmla="*/ 24 w 38"/>
                  <a:gd name="T3" fmla="*/ 38 h 39"/>
                  <a:gd name="T4" fmla="*/ 29 w 38"/>
                  <a:gd name="T5" fmla="*/ 36 h 39"/>
                  <a:gd name="T6" fmla="*/ 33 w 38"/>
                  <a:gd name="T7" fmla="*/ 33 h 39"/>
                  <a:gd name="T8" fmla="*/ 36 w 38"/>
                  <a:gd name="T9" fmla="*/ 29 h 39"/>
                  <a:gd name="T10" fmla="*/ 38 w 38"/>
                  <a:gd name="T11" fmla="*/ 24 h 39"/>
                  <a:gd name="T12" fmla="*/ 38 w 38"/>
                  <a:gd name="T13" fmla="*/ 20 h 39"/>
                  <a:gd name="T14" fmla="*/ 38 w 38"/>
                  <a:gd name="T15" fmla="*/ 15 h 39"/>
                  <a:gd name="T16" fmla="*/ 36 w 38"/>
                  <a:gd name="T17" fmla="*/ 10 h 39"/>
                  <a:gd name="T18" fmla="*/ 33 w 38"/>
                  <a:gd name="T19" fmla="*/ 7 h 39"/>
                  <a:gd name="T20" fmla="*/ 29 w 38"/>
                  <a:gd name="T21" fmla="*/ 3 h 39"/>
                  <a:gd name="T22" fmla="*/ 24 w 38"/>
                  <a:gd name="T23" fmla="*/ 1 h 39"/>
                  <a:gd name="T24" fmla="*/ 19 w 38"/>
                  <a:gd name="T25" fmla="*/ 0 h 39"/>
                  <a:gd name="T26" fmla="*/ 14 w 38"/>
                  <a:gd name="T27" fmla="*/ 1 h 39"/>
                  <a:gd name="T28" fmla="*/ 10 w 38"/>
                  <a:gd name="T29" fmla="*/ 3 h 39"/>
                  <a:gd name="T30" fmla="*/ 5 w 38"/>
                  <a:gd name="T31" fmla="*/ 7 h 39"/>
                  <a:gd name="T32" fmla="*/ 2 w 38"/>
                  <a:gd name="T33" fmla="*/ 10 h 39"/>
                  <a:gd name="T34" fmla="*/ 0 w 38"/>
                  <a:gd name="T35" fmla="*/ 15 h 39"/>
                  <a:gd name="T36" fmla="*/ 0 w 38"/>
                  <a:gd name="T37" fmla="*/ 20 h 39"/>
                  <a:gd name="T38" fmla="*/ 0 w 38"/>
                  <a:gd name="T39" fmla="*/ 24 h 39"/>
                  <a:gd name="T40" fmla="*/ 2 w 38"/>
                  <a:gd name="T41" fmla="*/ 29 h 39"/>
                  <a:gd name="T42" fmla="*/ 5 w 38"/>
                  <a:gd name="T43" fmla="*/ 33 h 39"/>
                  <a:gd name="T44" fmla="*/ 10 w 38"/>
                  <a:gd name="T45" fmla="*/ 36 h 39"/>
                  <a:gd name="T46" fmla="*/ 14 w 38"/>
                  <a:gd name="T47" fmla="*/ 38 h 39"/>
                  <a:gd name="T48" fmla="*/ 19 w 38"/>
                  <a:gd name="T49" fmla="*/ 39 h 39"/>
                  <a:gd name="T50" fmla="*/ 19 w 38"/>
                  <a:gd name="T5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19" y="39"/>
                    </a:moveTo>
                    <a:lnTo>
                      <a:pt x="24" y="38"/>
                    </a:lnTo>
                    <a:lnTo>
                      <a:pt x="29" y="36"/>
                    </a:lnTo>
                    <a:lnTo>
                      <a:pt x="33" y="33"/>
                    </a:lnTo>
                    <a:lnTo>
                      <a:pt x="36" y="29"/>
                    </a:lnTo>
                    <a:lnTo>
                      <a:pt x="38" y="24"/>
                    </a:lnTo>
                    <a:lnTo>
                      <a:pt x="38" y="20"/>
                    </a:lnTo>
                    <a:lnTo>
                      <a:pt x="38" y="15"/>
                    </a:lnTo>
                    <a:lnTo>
                      <a:pt x="36" y="10"/>
                    </a:lnTo>
                    <a:lnTo>
                      <a:pt x="33" y="7"/>
                    </a:lnTo>
                    <a:lnTo>
                      <a:pt x="29" y="3"/>
                    </a:lnTo>
                    <a:lnTo>
                      <a:pt x="24" y="1"/>
                    </a:lnTo>
                    <a:lnTo>
                      <a:pt x="19" y="0"/>
                    </a:lnTo>
                    <a:lnTo>
                      <a:pt x="14" y="1"/>
                    </a:lnTo>
                    <a:lnTo>
                      <a:pt x="10" y="3"/>
                    </a:lnTo>
                    <a:lnTo>
                      <a:pt x="5" y="7"/>
                    </a:lnTo>
                    <a:lnTo>
                      <a:pt x="2" y="10"/>
                    </a:lnTo>
                    <a:lnTo>
                      <a:pt x="0" y="15"/>
                    </a:lnTo>
                    <a:lnTo>
                      <a:pt x="0" y="20"/>
                    </a:lnTo>
                    <a:lnTo>
                      <a:pt x="0" y="24"/>
                    </a:lnTo>
                    <a:lnTo>
                      <a:pt x="2" y="29"/>
                    </a:lnTo>
                    <a:lnTo>
                      <a:pt x="5" y="33"/>
                    </a:lnTo>
                    <a:lnTo>
                      <a:pt x="10" y="36"/>
                    </a:lnTo>
                    <a:lnTo>
                      <a:pt x="14" y="38"/>
                    </a:lnTo>
                    <a:lnTo>
                      <a:pt x="19" y="39"/>
                    </a:lnTo>
                    <a:lnTo>
                      <a:pt x="19" y="3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1" name="Freeform 100"/>
              <p:cNvSpPr>
                <a:spLocks/>
              </p:cNvSpPr>
              <p:nvPr/>
            </p:nvSpPr>
            <p:spPr bwMode="auto">
              <a:xfrm>
                <a:off x="5299075" y="3681413"/>
                <a:ext cx="60325" cy="60325"/>
              </a:xfrm>
              <a:custGeom>
                <a:avLst/>
                <a:gdLst>
                  <a:gd name="T0" fmla="*/ 19 w 38"/>
                  <a:gd name="T1" fmla="*/ 38 h 38"/>
                  <a:gd name="T2" fmla="*/ 24 w 38"/>
                  <a:gd name="T3" fmla="*/ 38 h 38"/>
                  <a:gd name="T4" fmla="*/ 30 w 38"/>
                  <a:gd name="T5" fmla="*/ 37 h 38"/>
                  <a:gd name="T6" fmla="*/ 33 w 38"/>
                  <a:gd name="T7" fmla="*/ 33 h 38"/>
                  <a:gd name="T8" fmla="*/ 36 w 38"/>
                  <a:gd name="T9" fmla="*/ 30 h 38"/>
                  <a:gd name="T10" fmla="*/ 38 w 38"/>
                  <a:gd name="T11" fmla="*/ 25 h 38"/>
                  <a:gd name="T12" fmla="*/ 38 w 38"/>
                  <a:gd name="T13" fmla="*/ 19 h 38"/>
                  <a:gd name="T14" fmla="*/ 38 w 38"/>
                  <a:gd name="T15" fmla="*/ 14 h 38"/>
                  <a:gd name="T16" fmla="*/ 36 w 38"/>
                  <a:gd name="T17" fmla="*/ 11 h 38"/>
                  <a:gd name="T18" fmla="*/ 33 w 38"/>
                  <a:gd name="T19" fmla="*/ 6 h 38"/>
                  <a:gd name="T20" fmla="*/ 30 w 38"/>
                  <a:gd name="T21" fmla="*/ 2 h 38"/>
                  <a:gd name="T22" fmla="*/ 24 w 38"/>
                  <a:gd name="T23" fmla="*/ 0 h 38"/>
                  <a:gd name="T24" fmla="*/ 19 w 38"/>
                  <a:gd name="T25" fmla="*/ 0 h 38"/>
                  <a:gd name="T26" fmla="*/ 14 w 38"/>
                  <a:gd name="T27" fmla="*/ 0 h 38"/>
                  <a:gd name="T28" fmla="*/ 11 w 38"/>
                  <a:gd name="T29" fmla="*/ 2 h 38"/>
                  <a:gd name="T30" fmla="*/ 5 w 38"/>
                  <a:gd name="T31" fmla="*/ 6 h 38"/>
                  <a:gd name="T32" fmla="*/ 4 w 38"/>
                  <a:gd name="T33" fmla="*/ 11 h 38"/>
                  <a:gd name="T34" fmla="*/ 2 w 38"/>
                  <a:gd name="T35" fmla="*/ 14 h 38"/>
                  <a:gd name="T36" fmla="*/ 0 w 38"/>
                  <a:gd name="T37" fmla="*/ 19 h 38"/>
                  <a:gd name="T38" fmla="*/ 2 w 38"/>
                  <a:gd name="T39" fmla="*/ 25 h 38"/>
                  <a:gd name="T40" fmla="*/ 4 w 38"/>
                  <a:gd name="T41" fmla="*/ 30 h 38"/>
                  <a:gd name="T42" fmla="*/ 5 w 38"/>
                  <a:gd name="T43" fmla="*/ 33 h 38"/>
                  <a:gd name="T44" fmla="*/ 11 w 38"/>
                  <a:gd name="T45" fmla="*/ 37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30" y="37"/>
                    </a:lnTo>
                    <a:lnTo>
                      <a:pt x="33" y="33"/>
                    </a:lnTo>
                    <a:lnTo>
                      <a:pt x="36" y="30"/>
                    </a:lnTo>
                    <a:lnTo>
                      <a:pt x="38" y="25"/>
                    </a:lnTo>
                    <a:lnTo>
                      <a:pt x="38" y="19"/>
                    </a:lnTo>
                    <a:lnTo>
                      <a:pt x="38" y="14"/>
                    </a:lnTo>
                    <a:lnTo>
                      <a:pt x="36" y="11"/>
                    </a:lnTo>
                    <a:lnTo>
                      <a:pt x="33" y="6"/>
                    </a:lnTo>
                    <a:lnTo>
                      <a:pt x="30" y="2"/>
                    </a:lnTo>
                    <a:lnTo>
                      <a:pt x="24" y="0"/>
                    </a:lnTo>
                    <a:lnTo>
                      <a:pt x="19" y="0"/>
                    </a:lnTo>
                    <a:lnTo>
                      <a:pt x="14" y="0"/>
                    </a:lnTo>
                    <a:lnTo>
                      <a:pt x="11" y="2"/>
                    </a:lnTo>
                    <a:lnTo>
                      <a:pt x="5" y="6"/>
                    </a:lnTo>
                    <a:lnTo>
                      <a:pt x="4" y="11"/>
                    </a:lnTo>
                    <a:lnTo>
                      <a:pt x="2" y="14"/>
                    </a:lnTo>
                    <a:lnTo>
                      <a:pt x="0" y="19"/>
                    </a:lnTo>
                    <a:lnTo>
                      <a:pt x="2" y="25"/>
                    </a:lnTo>
                    <a:lnTo>
                      <a:pt x="4" y="30"/>
                    </a:lnTo>
                    <a:lnTo>
                      <a:pt x="5" y="33"/>
                    </a:lnTo>
                    <a:lnTo>
                      <a:pt x="11" y="37"/>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2" name="Freeform 101"/>
              <p:cNvSpPr>
                <a:spLocks/>
              </p:cNvSpPr>
              <p:nvPr/>
            </p:nvSpPr>
            <p:spPr bwMode="auto">
              <a:xfrm>
                <a:off x="5686425" y="2887663"/>
                <a:ext cx="60325" cy="60325"/>
              </a:xfrm>
              <a:custGeom>
                <a:avLst/>
                <a:gdLst>
                  <a:gd name="T0" fmla="*/ 19 w 38"/>
                  <a:gd name="T1" fmla="*/ 38 h 38"/>
                  <a:gd name="T2" fmla="*/ 24 w 38"/>
                  <a:gd name="T3" fmla="*/ 38 h 38"/>
                  <a:gd name="T4" fmla="*/ 29 w 38"/>
                  <a:gd name="T5" fmla="*/ 36 h 38"/>
                  <a:gd name="T6" fmla="*/ 32 w 38"/>
                  <a:gd name="T7" fmla="*/ 33 h 38"/>
                  <a:gd name="T8" fmla="*/ 36 w 38"/>
                  <a:gd name="T9" fmla="*/ 29 h 38"/>
                  <a:gd name="T10" fmla="*/ 38 w 38"/>
                  <a:gd name="T11" fmla="*/ 24 h 38"/>
                  <a:gd name="T12" fmla="*/ 38 w 38"/>
                  <a:gd name="T13" fmla="*/ 19 h 38"/>
                  <a:gd name="T14" fmla="*/ 38 w 38"/>
                  <a:gd name="T15" fmla="*/ 14 h 38"/>
                  <a:gd name="T16" fmla="*/ 36 w 38"/>
                  <a:gd name="T17" fmla="*/ 10 h 38"/>
                  <a:gd name="T18" fmla="*/ 32 w 38"/>
                  <a:gd name="T19" fmla="*/ 5 h 38"/>
                  <a:gd name="T20" fmla="*/ 29 w 38"/>
                  <a:gd name="T21" fmla="*/ 3 h 38"/>
                  <a:gd name="T22" fmla="*/ 24 w 38"/>
                  <a:gd name="T23" fmla="*/ 1 h 38"/>
                  <a:gd name="T24" fmla="*/ 19 w 38"/>
                  <a:gd name="T25" fmla="*/ 0 h 38"/>
                  <a:gd name="T26" fmla="*/ 13 w 38"/>
                  <a:gd name="T27" fmla="*/ 1 h 38"/>
                  <a:gd name="T28" fmla="*/ 10 w 38"/>
                  <a:gd name="T29" fmla="*/ 3 h 38"/>
                  <a:gd name="T30" fmla="*/ 5 w 38"/>
                  <a:gd name="T31" fmla="*/ 5 h 38"/>
                  <a:gd name="T32" fmla="*/ 3 w 38"/>
                  <a:gd name="T33" fmla="*/ 10 h 38"/>
                  <a:gd name="T34" fmla="*/ 1 w 38"/>
                  <a:gd name="T35" fmla="*/ 14 h 38"/>
                  <a:gd name="T36" fmla="*/ 0 w 38"/>
                  <a:gd name="T37" fmla="*/ 19 h 38"/>
                  <a:gd name="T38" fmla="*/ 1 w 38"/>
                  <a:gd name="T39" fmla="*/ 24 h 38"/>
                  <a:gd name="T40" fmla="*/ 3 w 38"/>
                  <a:gd name="T41" fmla="*/ 29 h 38"/>
                  <a:gd name="T42" fmla="*/ 5 w 38"/>
                  <a:gd name="T43" fmla="*/ 33 h 38"/>
                  <a:gd name="T44" fmla="*/ 10 w 38"/>
                  <a:gd name="T45" fmla="*/ 36 h 38"/>
                  <a:gd name="T46" fmla="*/ 13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2" y="33"/>
                    </a:lnTo>
                    <a:lnTo>
                      <a:pt x="36" y="29"/>
                    </a:lnTo>
                    <a:lnTo>
                      <a:pt x="38" y="24"/>
                    </a:lnTo>
                    <a:lnTo>
                      <a:pt x="38" y="19"/>
                    </a:lnTo>
                    <a:lnTo>
                      <a:pt x="38" y="14"/>
                    </a:lnTo>
                    <a:lnTo>
                      <a:pt x="36" y="10"/>
                    </a:lnTo>
                    <a:lnTo>
                      <a:pt x="32" y="5"/>
                    </a:lnTo>
                    <a:lnTo>
                      <a:pt x="29" y="3"/>
                    </a:lnTo>
                    <a:lnTo>
                      <a:pt x="24" y="1"/>
                    </a:lnTo>
                    <a:lnTo>
                      <a:pt x="19" y="0"/>
                    </a:lnTo>
                    <a:lnTo>
                      <a:pt x="13" y="1"/>
                    </a:lnTo>
                    <a:lnTo>
                      <a:pt x="10" y="3"/>
                    </a:lnTo>
                    <a:lnTo>
                      <a:pt x="5" y="5"/>
                    </a:lnTo>
                    <a:lnTo>
                      <a:pt x="3" y="10"/>
                    </a:lnTo>
                    <a:lnTo>
                      <a:pt x="1" y="14"/>
                    </a:lnTo>
                    <a:lnTo>
                      <a:pt x="0" y="19"/>
                    </a:lnTo>
                    <a:lnTo>
                      <a:pt x="1" y="24"/>
                    </a:lnTo>
                    <a:lnTo>
                      <a:pt x="3" y="29"/>
                    </a:lnTo>
                    <a:lnTo>
                      <a:pt x="5" y="33"/>
                    </a:lnTo>
                    <a:lnTo>
                      <a:pt x="10" y="36"/>
                    </a:lnTo>
                    <a:lnTo>
                      <a:pt x="13"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3" name="Freeform 102"/>
              <p:cNvSpPr>
                <a:spLocks/>
              </p:cNvSpPr>
              <p:nvPr/>
            </p:nvSpPr>
            <p:spPr bwMode="auto">
              <a:xfrm>
                <a:off x="5822950" y="2911476"/>
                <a:ext cx="60325" cy="60325"/>
              </a:xfrm>
              <a:custGeom>
                <a:avLst/>
                <a:gdLst>
                  <a:gd name="T0" fmla="*/ 19 w 38"/>
                  <a:gd name="T1" fmla="*/ 38 h 38"/>
                  <a:gd name="T2" fmla="*/ 24 w 38"/>
                  <a:gd name="T3" fmla="*/ 38 h 38"/>
                  <a:gd name="T4" fmla="*/ 29 w 38"/>
                  <a:gd name="T5" fmla="*/ 37 h 38"/>
                  <a:gd name="T6" fmla="*/ 33 w 38"/>
                  <a:gd name="T7" fmla="*/ 33 h 38"/>
                  <a:gd name="T8" fmla="*/ 36 w 38"/>
                  <a:gd name="T9" fmla="*/ 30 h 38"/>
                  <a:gd name="T10" fmla="*/ 38 w 38"/>
                  <a:gd name="T11" fmla="*/ 24 h 38"/>
                  <a:gd name="T12" fmla="*/ 38 w 38"/>
                  <a:gd name="T13" fmla="*/ 19 h 38"/>
                  <a:gd name="T14" fmla="*/ 38 w 38"/>
                  <a:gd name="T15" fmla="*/ 14 h 38"/>
                  <a:gd name="T16" fmla="*/ 36 w 38"/>
                  <a:gd name="T17" fmla="*/ 11 h 38"/>
                  <a:gd name="T18" fmla="*/ 33 w 38"/>
                  <a:gd name="T19" fmla="*/ 7 h 38"/>
                  <a:gd name="T20" fmla="*/ 29 w 38"/>
                  <a:gd name="T21" fmla="*/ 4 h 38"/>
                  <a:gd name="T22" fmla="*/ 24 w 38"/>
                  <a:gd name="T23" fmla="*/ 2 h 38"/>
                  <a:gd name="T24" fmla="*/ 19 w 38"/>
                  <a:gd name="T25" fmla="*/ 0 h 38"/>
                  <a:gd name="T26" fmla="*/ 14 w 38"/>
                  <a:gd name="T27" fmla="*/ 2 h 38"/>
                  <a:gd name="T28" fmla="*/ 10 w 38"/>
                  <a:gd name="T29" fmla="*/ 4 h 38"/>
                  <a:gd name="T30" fmla="*/ 5 w 38"/>
                  <a:gd name="T31" fmla="*/ 7 h 38"/>
                  <a:gd name="T32" fmla="*/ 3 w 38"/>
                  <a:gd name="T33" fmla="*/ 11 h 38"/>
                  <a:gd name="T34" fmla="*/ 2 w 38"/>
                  <a:gd name="T35" fmla="*/ 14 h 38"/>
                  <a:gd name="T36" fmla="*/ 0 w 38"/>
                  <a:gd name="T37" fmla="*/ 19 h 38"/>
                  <a:gd name="T38" fmla="*/ 2 w 38"/>
                  <a:gd name="T39" fmla="*/ 24 h 38"/>
                  <a:gd name="T40" fmla="*/ 3 w 38"/>
                  <a:gd name="T41" fmla="*/ 30 h 38"/>
                  <a:gd name="T42" fmla="*/ 5 w 38"/>
                  <a:gd name="T43" fmla="*/ 33 h 38"/>
                  <a:gd name="T44" fmla="*/ 10 w 38"/>
                  <a:gd name="T45" fmla="*/ 37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7"/>
                    </a:lnTo>
                    <a:lnTo>
                      <a:pt x="33" y="33"/>
                    </a:lnTo>
                    <a:lnTo>
                      <a:pt x="36" y="30"/>
                    </a:lnTo>
                    <a:lnTo>
                      <a:pt x="38" y="24"/>
                    </a:lnTo>
                    <a:lnTo>
                      <a:pt x="38" y="19"/>
                    </a:lnTo>
                    <a:lnTo>
                      <a:pt x="38" y="14"/>
                    </a:lnTo>
                    <a:lnTo>
                      <a:pt x="36" y="11"/>
                    </a:lnTo>
                    <a:lnTo>
                      <a:pt x="33" y="7"/>
                    </a:lnTo>
                    <a:lnTo>
                      <a:pt x="29" y="4"/>
                    </a:lnTo>
                    <a:lnTo>
                      <a:pt x="24" y="2"/>
                    </a:lnTo>
                    <a:lnTo>
                      <a:pt x="19" y="0"/>
                    </a:lnTo>
                    <a:lnTo>
                      <a:pt x="14" y="2"/>
                    </a:lnTo>
                    <a:lnTo>
                      <a:pt x="10" y="4"/>
                    </a:lnTo>
                    <a:lnTo>
                      <a:pt x="5" y="7"/>
                    </a:lnTo>
                    <a:lnTo>
                      <a:pt x="3" y="11"/>
                    </a:lnTo>
                    <a:lnTo>
                      <a:pt x="2" y="14"/>
                    </a:lnTo>
                    <a:lnTo>
                      <a:pt x="0" y="19"/>
                    </a:lnTo>
                    <a:lnTo>
                      <a:pt x="2" y="24"/>
                    </a:lnTo>
                    <a:lnTo>
                      <a:pt x="3" y="30"/>
                    </a:lnTo>
                    <a:lnTo>
                      <a:pt x="5" y="33"/>
                    </a:lnTo>
                    <a:lnTo>
                      <a:pt x="10" y="37"/>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4" name="Freeform 103"/>
              <p:cNvSpPr>
                <a:spLocks/>
              </p:cNvSpPr>
              <p:nvPr/>
            </p:nvSpPr>
            <p:spPr bwMode="auto">
              <a:xfrm>
                <a:off x="6359525" y="3130551"/>
                <a:ext cx="63500" cy="60325"/>
              </a:xfrm>
              <a:custGeom>
                <a:avLst/>
                <a:gdLst>
                  <a:gd name="T0" fmla="*/ 21 w 40"/>
                  <a:gd name="T1" fmla="*/ 38 h 38"/>
                  <a:gd name="T2" fmla="*/ 25 w 40"/>
                  <a:gd name="T3" fmla="*/ 38 h 38"/>
                  <a:gd name="T4" fmla="*/ 30 w 40"/>
                  <a:gd name="T5" fmla="*/ 37 h 38"/>
                  <a:gd name="T6" fmla="*/ 33 w 40"/>
                  <a:gd name="T7" fmla="*/ 33 h 38"/>
                  <a:gd name="T8" fmla="*/ 37 w 40"/>
                  <a:gd name="T9" fmla="*/ 30 h 38"/>
                  <a:gd name="T10" fmla="*/ 38 w 40"/>
                  <a:gd name="T11" fmla="*/ 25 h 38"/>
                  <a:gd name="T12" fmla="*/ 40 w 40"/>
                  <a:gd name="T13" fmla="*/ 19 h 38"/>
                  <a:gd name="T14" fmla="*/ 38 w 40"/>
                  <a:gd name="T15" fmla="*/ 14 h 38"/>
                  <a:gd name="T16" fmla="*/ 37 w 40"/>
                  <a:gd name="T17" fmla="*/ 9 h 38"/>
                  <a:gd name="T18" fmla="*/ 33 w 40"/>
                  <a:gd name="T19" fmla="*/ 6 h 38"/>
                  <a:gd name="T20" fmla="*/ 30 w 40"/>
                  <a:gd name="T21" fmla="*/ 2 h 38"/>
                  <a:gd name="T22" fmla="*/ 25 w 40"/>
                  <a:gd name="T23" fmla="*/ 0 h 38"/>
                  <a:gd name="T24" fmla="*/ 21 w 40"/>
                  <a:gd name="T25" fmla="*/ 0 h 38"/>
                  <a:gd name="T26" fmla="*/ 16 w 40"/>
                  <a:gd name="T27" fmla="*/ 0 h 38"/>
                  <a:gd name="T28" fmla="*/ 11 w 40"/>
                  <a:gd name="T29" fmla="*/ 2 h 38"/>
                  <a:gd name="T30" fmla="*/ 7 w 40"/>
                  <a:gd name="T31" fmla="*/ 6 h 38"/>
                  <a:gd name="T32" fmla="*/ 4 w 40"/>
                  <a:gd name="T33" fmla="*/ 9 h 38"/>
                  <a:gd name="T34" fmla="*/ 2 w 40"/>
                  <a:gd name="T35" fmla="*/ 14 h 38"/>
                  <a:gd name="T36" fmla="*/ 0 w 40"/>
                  <a:gd name="T37" fmla="*/ 19 h 38"/>
                  <a:gd name="T38" fmla="*/ 2 w 40"/>
                  <a:gd name="T39" fmla="*/ 25 h 38"/>
                  <a:gd name="T40" fmla="*/ 4 w 40"/>
                  <a:gd name="T41" fmla="*/ 30 h 38"/>
                  <a:gd name="T42" fmla="*/ 7 w 40"/>
                  <a:gd name="T43" fmla="*/ 33 h 38"/>
                  <a:gd name="T44" fmla="*/ 11 w 40"/>
                  <a:gd name="T45" fmla="*/ 37 h 38"/>
                  <a:gd name="T46" fmla="*/ 16 w 40"/>
                  <a:gd name="T47" fmla="*/ 38 h 38"/>
                  <a:gd name="T48" fmla="*/ 21 w 40"/>
                  <a:gd name="T49" fmla="*/ 38 h 38"/>
                  <a:gd name="T50" fmla="*/ 21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21" y="38"/>
                    </a:moveTo>
                    <a:lnTo>
                      <a:pt x="25" y="38"/>
                    </a:lnTo>
                    <a:lnTo>
                      <a:pt x="30" y="37"/>
                    </a:lnTo>
                    <a:lnTo>
                      <a:pt x="33" y="33"/>
                    </a:lnTo>
                    <a:lnTo>
                      <a:pt x="37" y="30"/>
                    </a:lnTo>
                    <a:lnTo>
                      <a:pt x="38" y="25"/>
                    </a:lnTo>
                    <a:lnTo>
                      <a:pt x="40" y="19"/>
                    </a:lnTo>
                    <a:lnTo>
                      <a:pt x="38" y="14"/>
                    </a:lnTo>
                    <a:lnTo>
                      <a:pt x="37" y="9"/>
                    </a:lnTo>
                    <a:lnTo>
                      <a:pt x="33" y="6"/>
                    </a:lnTo>
                    <a:lnTo>
                      <a:pt x="30" y="2"/>
                    </a:lnTo>
                    <a:lnTo>
                      <a:pt x="25" y="0"/>
                    </a:lnTo>
                    <a:lnTo>
                      <a:pt x="21" y="0"/>
                    </a:lnTo>
                    <a:lnTo>
                      <a:pt x="16" y="0"/>
                    </a:lnTo>
                    <a:lnTo>
                      <a:pt x="11" y="2"/>
                    </a:lnTo>
                    <a:lnTo>
                      <a:pt x="7" y="6"/>
                    </a:lnTo>
                    <a:lnTo>
                      <a:pt x="4" y="9"/>
                    </a:lnTo>
                    <a:lnTo>
                      <a:pt x="2" y="14"/>
                    </a:lnTo>
                    <a:lnTo>
                      <a:pt x="0" y="19"/>
                    </a:lnTo>
                    <a:lnTo>
                      <a:pt x="2" y="25"/>
                    </a:lnTo>
                    <a:lnTo>
                      <a:pt x="4" y="30"/>
                    </a:lnTo>
                    <a:lnTo>
                      <a:pt x="7" y="33"/>
                    </a:lnTo>
                    <a:lnTo>
                      <a:pt x="11" y="37"/>
                    </a:lnTo>
                    <a:lnTo>
                      <a:pt x="16" y="38"/>
                    </a:lnTo>
                    <a:lnTo>
                      <a:pt x="21" y="38"/>
                    </a:lnTo>
                    <a:lnTo>
                      <a:pt x="21"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5" name="Freeform 104"/>
              <p:cNvSpPr>
                <a:spLocks/>
              </p:cNvSpPr>
              <p:nvPr/>
            </p:nvSpPr>
            <p:spPr bwMode="auto">
              <a:xfrm>
                <a:off x="6900863" y="3281363"/>
                <a:ext cx="60325" cy="60325"/>
              </a:xfrm>
              <a:custGeom>
                <a:avLst/>
                <a:gdLst>
                  <a:gd name="T0" fmla="*/ 19 w 38"/>
                  <a:gd name="T1" fmla="*/ 38 h 38"/>
                  <a:gd name="T2" fmla="*/ 24 w 38"/>
                  <a:gd name="T3" fmla="*/ 38 h 38"/>
                  <a:gd name="T4" fmla="*/ 29 w 38"/>
                  <a:gd name="T5" fmla="*/ 37 h 38"/>
                  <a:gd name="T6" fmla="*/ 32 w 38"/>
                  <a:gd name="T7" fmla="*/ 33 h 38"/>
                  <a:gd name="T8" fmla="*/ 36 w 38"/>
                  <a:gd name="T9" fmla="*/ 30 h 38"/>
                  <a:gd name="T10" fmla="*/ 38 w 38"/>
                  <a:gd name="T11" fmla="*/ 25 h 38"/>
                  <a:gd name="T12" fmla="*/ 38 w 38"/>
                  <a:gd name="T13" fmla="*/ 19 h 38"/>
                  <a:gd name="T14" fmla="*/ 38 w 38"/>
                  <a:gd name="T15" fmla="*/ 14 h 38"/>
                  <a:gd name="T16" fmla="*/ 36 w 38"/>
                  <a:gd name="T17" fmla="*/ 11 h 38"/>
                  <a:gd name="T18" fmla="*/ 32 w 38"/>
                  <a:gd name="T19" fmla="*/ 6 h 38"/>
                  <a:gd name="T20" fmla="*/ 29 w 38"/>
                  <a:gd name="T21" fmla="*/ 4 h 38"/>
                  <a:gd name="T22" fmla="*/ 24 w 38"/>
                  <a:gd name="T23" fmla="*/ 0 h 38"/>
                  <a:gd name="T24" fmla="*/ 19 w 38"/>
                  <a:gd name="T25" fmla="*/ 0 h 38"/>
                  <a:gd name="T26" fmla="*/ 13 w 38"/>
                  <a:gd name="T27" fmla="*/ 0 h 38"/>
                  <a:gd name="T28" fmla="*/ 8 w 38"/>
                  <a:gd name="T29" fmla="*/ 4 h 38"/>
                  <a:gd name="T30" fmla="*/ 5 w 38"/>
                  <a:gd name="T31" fmla="*/ 6 h 38"/>
                  <a:gd name="T32" fmla="*/ 1 w 38"/>
                  <a:gd name="T33" fmla="*/ 11 h 38"/>
                  <a:gd name="T34" fmla="*/ 0 w 38"/>
                  <a:gd name="T35" fmla="*/ 14 h 38"/>
                  <a:gd name="T36" fmla="*/ 0 w 38"/>
                  <a:gd name="T37" fmla="*/ 19 h 38"/>
                  <a:gd name="T38" fmla="*/ 0 w 38"/>
                  <a:gd name="T39" fmla="*/ 25 h 38"/>
                  <a:gd name="T40" fmla="*/ 1 w 38"/>
                  <a:gd name="T41" fmla="*/ 30 h 38"/>
                  <a:gd name="T42" fmla="*/ 5 w 38"/>
                  <a:gd name="T43" fmla="*/ 33 h 38"/>
                  <a:gd name="T44" fmla="*/ 8 w 38"/>
                  <a:gd name="T45" fmla="*/ 37 h 38"/>
                  <a:gd name="T46" fmla="*/ 13 w 38"/>
                  <a:gd name="T47" fmla="*/ 38 h 38"/>
                  <a:gd name="T48" fmla="*/ 19 w 38"/>
                  <a:gd name="T4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38">
                    <a:moveTo>
                      <a:pt x="19" y="38"/>
                    </a:moveTo>
                    <a:lnTo>
                      <a:pt x="24" y="38"/>
                    </a:lnTo>
                    <a:lnTo>
                      <a:pt x="29" y="37"/>
                    </a:lnTo>
                    <a:lnTo>
                      <a:pt x="32" y="33"/>
                    </a:lnTo>
                    <a:lnTo>
                      <a:pt x="36" y="30"/>
                    </a:lnTo>
                    <a:lnTo>
                      <a:pt x="38" y="25"/>
                    </a:lnTo>
                    <a:lnTo>
                      <a:pt x="38" y="19"/>
                    </a:lnTo>
                    <a:lnTo>
                      <a:pt x="38" y="14"/>
                    </a:lnTo>
                    <a:lnTo>
                      <a:pt x="36" y="11"/>
                    </a:lnTo>
                    <a:lnTo>
                      <a:pt x="32" y="6"/>
                    </a:lnTo>
                    <a:lnTo>
                      <a:pt x="29" y="4"/>
                    </a:lnTo>
                    <a:lnTo>
                      <a:pt x="24" y="0"/>
                    </a:lnTo>
                    <a:lnTo>
                      <a:pt x="19" y="0"/>
                    </a:lnTo>
                    <a:lnTo>
                      <a:pt x="13" y="0"/>
                    </a:lnTo>
                    <a:lnTo>
                      <a:pt x="8" y="4"/>
                    </a:lnTo>
                    <a:lnTo>
                      <a:pt x="5" y="6"/>
                    </a:lnTo>
                    <a:lnTo>
                      <a:pt x="1" y="11"/>
                    </a:lnTo>
                    <a:lnTo>
                      <a:pt x="0" y="14"/>
                    </a:lnTo>
                    <a:lnTo>
                      <a:pt x="0" y="19"/>
                    </a:lnTo>
                    <a:lnTo>
                      <a:pt x="0" y="25"/>
                    </a:lnTo>
                    <a:lnTo>
                      <a:pt x="1" y="30"/>
                    </a:lnTo>
                    <a:lnTo>
                      <a:pt x="5" y="33"/>
                    </a:lnTo>
                    <a:lnTo>
                      <a:pt x="8" y="37"/>
                    </a:lnTo>
                    <a:lnTo>
                      <a:pt x="13"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6" name="Freeform 105"/>
              <p:cNvSpPr>
                <a:spLocks/>
              </p:cNvSpPr>
              <p:nvPr/>
            </p:nvSpPr>
            <p:spPr bwMode="auto">
              <a:xfrm>
                <a:off x="8515350" y="3681413"/>
                <a:ext cx="58738" cy="63500"/>
              </a:xfrm>
              <a:custGeom>
                <a:avLst/>
                <a:gdLst>
                  <a:gd name="T0" fmla="*/ 18 w 37"/>
                  <a:gd name="T1" fmla="*/ 40 h 40"/>
                  <a:gd name="T2" fmla="*/ 24 w 37"/>
                  <a:gd name="T3" fmla="*/ 38 h 40"/>
                  <a:gd name="T4" fmla="*/ 27 w 37"/>
                  <a:gd name="T5" fmla="*/ 37 h 40"/>
                  <a:gd name="T6" fmla="*/ 32 w 37"/>
                  <a:gd name="T7" fmla="*/ 33 h 40"/>
                  <a:gd name="T8" fmla="*/ 34 w 37"/>
                  <a:gd name="T9" fmla="*/ 30 h 40"/>
                  <a:gd name="T10" fmla="*/ 37 w 37"/>
                  <a:gd name="T11" fmla="*/ 26 h 40"/>
                  <a:gd name="T12" fmla="*/ 37 w 37"/>
                  <a:gd name="T13" fmla="*/ 21 h 40"/>
                  <a:gd name="T14" fmla="*/ 37 w 37"/>
                  <a:gd name="T15" fmla="*/ 16 h 40"/>
                  <a:gd name="T16" fmla="*/ 34 w 37"/>
                  <a:gd name="T17" fmla="*/ 11 h 40"/>
                  <a:gd name="T18" fmla="*/ 32 w 37"/>
                  <a:gd name="T19" fmla="*/ 7 h 40"/>
                  <a:gd name="T20" fmla="*/ 27 w 37"/>
                  <a:gd name="T21" fmla="*/ 4 h 40"/>
                  <a:gd name="T22" fmla="*/ 24 w 37"/>
                  <a:gd name="T23" fmla="*/ 2 h 40"/>
                  <a:gd name="T24" fmla="*/ 18 w 37"/>
                  <a:gd name="T25" fmla="*/ 0 h 40"/>
                  <a:gd name="T26" fmla="*/ 13 w 37"/>
                  <a:gd name="T27" fmla="*/ 2 h 40"/>
                  <a:gd name="T28" fmla="*/ 8 w 37"/>
                  <a:gd name="T29" fmla="*/ 4 h 40"/>
                  <a:gd name="T30" fmla="*/ 5 w 37"/>
                  <a:gd name="T31" fmla="*/ 7 h 40"/>
                  <a:gd name="T32" fmla="*/ 1 w 37"/>
                  <a:gd name="T33" fmla="*/ 11 h 40"/>
                  <a:gd name="T34" fmla="*/ 0 w 37"/>
                  <a:gd name="T35" fmla="*/ 16 h 40"/>
                  <a:gd name="T36" fmla="*/ 0 w 37"/>
                  <a:gd name="T37" fmla="*/ 21 h 40"/>
                  <a:gd name="T38" fmla="*/ 0 w 37"/>
                  <a:gd name="T39" fmla="*/ 26 h 40"/>
                  <a:gd name="T40" fmla="*/ 1 w 37"/>
                  <a:gd name="T41" fmla="*/ 30 h 40"/>
                  <a:gd name="T42" fmla="*/ 5 w 37"/>
                  <a:gd name="T43" fmla="*/ 33 h 40"/>
                  <a:gd name="T44" fmla="*/ 8 w 37"/>
                  <a:gd name="T45" fmla="*/ 37 h 40"/>
                  <a:gd name="T46" fmla="*/ 13 w 37"/>
                  <a:gd name="T47" fmla="*/ 38 h 40"/>
                  <a:gd name="T48" fmla="*/ 18 w 37"/>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8" y="40"/>
                    </a:moveTo>
                    <a:lnTo>
                      <a:pt x="24" y="38"/>
                    </a:lnTo>
                    <a:lnTo>
                      <a:pt x="27" y="37"/>
                    </a:lnTo>
                    <a:lnTo>
                      <a:pt x="32" y="33"/>
                    </a:lnTo>
                    <a:lnTo>
                      <a:pt x="34" y="30"/>
                    </a:lnTo>
                    <a:lnTo>
                      <a:pt x="37" y="26"/>
                    </a:lnTo>
                    <a:lnTo>
                      <a:pt x="37" y="21"/>
                    </a:lnTo>
                    <a:lnTo>
                      <a:pt x="37" y="16"/>
                    </a:lnTo>
                    <a:lnTo>
                      <a:pt x="34" y="11"/>
                    </a:lnTo>
                    <a:lnTo>
                      <a:pt x="32" y="7"/>
                    </a:lnTo>
                    <a:lnTo>
                      <a:pt x="27" y="4"/>
                    </a:lnTo>
                    <a:lnTo>
                      <a:pt x="24" y="2"/>
                    </a:lnTo>
                    <a:lnTo>
                      <a:pt x="18" y="0"/>
                    </a:lnTo>
                    <a:lnTo>
                      <a:pt x="13" y="2"/>
                    </a:lnTo>
                    <a:lnTo>
                      <a:pt x="8" y="4"/>
                    </a:lnTo>
                    <a:lnTo>
                      <a:pt x="5" y="7"/>
                    </a:lnTo>
                    <a:lnTo>
                      <a:pt x="1" y="11"/>
                    </a:lnTo>
                    <a:lnTo>
                      <a:pt x="0" y="16"/>
                    </a:lnTo>
                    <a:lnTo>
                      <a:pt x="0" y="21"/>
                    </a:lnTo>
                    <a:lnTo>
                      <a:pt x="0" y="26"/>
                    </a:lnTo>
                    <a:lnTo>
                      <a:pt x="1" y="30"/>
                    </a:lnTo>
                    <a:lnTo>
                      <a:pt x="5" y="33"/>
                    </a:lnTo>
                    <a:lnTo>
                      <a:pt x="8" y="37"/>
                    </a:lnTo>
                    <a:lnTo>
                      <a:pt x="13" y="38"/>
                    </a:lnTo>
                    <a:lnTo>
                      <a:pt x="18" y="4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27" name="Freeform 106"/>
              <p:cNvSpPr>
                <a:spLocks/>
              </p:cNvSpPr>
              <p:nvPr/>
            </p:nvSpPr>
            <p:spPr bwMode="auto">
              <a:xfrm>
                <a:off x="5449888" y="2528888"/>
                <a:ext cx="0" cy="220663"/>
              </a:xfrm>
              <a:custGeom>
                <a:avLst/>
                <a:gdLst>
                  <a:gd name="T0" fmla="*/ 139 h 139"/>
                  <a:gd name="T1" fmla="*/ 62 h 139"/>
                  <a:gd name="T2" fmla="*/ 0 h 139"/>
                </a:gdLst>
                <a:ahLst/>
                <a:cxnLst>
                  <a:cxn ang="0">
                    <a:pos x="0" y="T0"/>
                  </a:cxn>
                  <a:cxn ang="0">
                    <a:pos x="0" y="T1"/>
                  </a:cxn>
                  <a:cxn ang="0">
                    <a:pos x="0" y="T2"/>
                  </a:cxn>
                </a:cxnLst>
                <a:rect l="0" t="0" r="r" b="b"/>
                <a:pathLst>
                  <a:path h="139">
                    <a:moveTo>
                      <a:pt x="0" y="139"/>
                    </a:moveTo>
                    <a:lnTo>
                      <a:pt x="0" y="62"/>
                    </a:lnTo>
                    <a:lnTo>
                      <a:pt x="0" y="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8" name="Freeform 107"/>
              <p:cNvSpPr>
                <a:spLocks/>
              </p:cNvSpPr>
              <p:nvPr/>
            </p:nvSpPr>
            <p:spPr bwMode="auto">
              <a:xfrm>
                <a:off x="5718175" y="2538413"/>
                <a:ext cx="0" cy="149225"/>
              </a:xfrm>
              <a:custGeom>
                <a:avLst/>
                <a:gdLst>
                  <a:gd name="T0" fmla="*/ 94 h 94"/>
                  <a:gd name="T1" fmla="*/ 49 h 94"/>
                  <a:gd name="T2" fmla="*/ 0 h 94"/>
                </a:gdLst>
                <a:ahLst/>
                <a:cxnLst>
                  <a:cxn ang="0">
                    <a:pos x="0" y="T0"/>
                  </a:cxn>
                  <a:cxn ang="0">
                    <a:pos x="0" y="T1"/>
                  </a:cxn>
                  <a:cxn ang="0">
                    <a:pos x="0" y="T2"/>
                  </a:cxn>
                </a:cxnLst>
                <a:rect l="0" t="0" r="r" b="b"/>
                <a:pathLst>
                  <a:path h="94">
                    <a:moveTo>
                      <a:pt x="0" y="94"/>
                    </a:moveTo>
                    <a:lnTo>
                      <a:pt x="0" y="49"/>
                    </a:lnTo>
                    <a:lnTo>
                      <a:pt x="0" y="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9" name="Freeform 108"/>
              <p:cNvSpPr>
                <a:spLocks/>
              </p:cNvSpPr>
              <p:nvPr/>
            </p:nvSpPr>
            <p:spPr bwMode="auto">
              <a:xfrm>
                <a:off x="5848350" y="2605088"/>
                <a:ext cx="0" cy="136525"/>
              </a:xfrm>
              <a:custGeom>
                <a:avLst/>
                <a:gdLst>
                  <a:gd name="T0" fmla="*/ 86 h 86"/>
                  <a:gd name="T1" fmla="*/ 45 h 86"/>
                  <a:gd name="T2" fmla="*/ 0 h 86"/>
                </a:gdLst>
                <a:ahLst/>
                <a:cxnLst>
                  <a:cxn ang="0">
                    <a:pos x="0" y="T0"/>
                  </a:cxn>
                  <a:cxn ang="0">
                    <a:pos x="0" y="T1"/>
                  </a:cxn>
                  <a:cxn ang="0">
                    <a:pos x="0" y="T2"/>
                  </a:cxn>
                </a:cxnLst>
                <a:rect l="0" t="0" r="r" b="b"/>
                <a:pathLst>
                  <a:path h="86">
                    <a:moveTo>
                      <a:pt x="0" y="86"/>
                    </a:moveTo>
                    <a:lnTo>
                      <a:pt x="0" y="45"/>
                    </a:lnTo>
                    <a:lnTo>
                      <a:pt x="0" y="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0" name="Freeform 109"/>
              <p:cNvSpPr>
                <a:spLocks/>
              </p:cNvSpPr>
              <p:nvPr/>
            </p:nvSpPr>
            <p:spPr bwMode="auto">
              <a:xfrm>
                <a:off x="6392863" y="3049588"/>
                <a:ext cx="0" cy="103188"/>
              </a:xfrm>
              <a:custGeom>
                <a:avLst/>
                <a:gdLst>
                  <a:gd name="T0" fmla="*/ 65 h 65"/>
                  <a:gd name="T1" fmla="*/ 32 h 65"/>
                  <a:gd name="T2" fmla="*/ 0 h 65"/>
                </a:gdLst>
                <a:ahLst/>
                <a:cxnLst>
                  <a:cxn ang="0">
                    <a:pos x="0" y="T0"/>
                  </a:cxn>
                  <a:cxn ang="0">
                    <a:pos x="0" y="T1"/>
                  </a:cxn>
                  <a:cxn ang="0">
                    <a:pos x="0" y="T2"/>
                  </a:cxn>
                </a:cxnLst>
                <a:rect l="0" t="0" r="r" b="b"/>
                <a:pathLst>
                  <a:path h="65">
                    <a:moveTo>
                      <a:pt x="0" y="65"/>
                    </a:moveTo>
                    <a:lnTo>
                      <a:pt x="0" y="32"/>
                    </a:lnTo>
                    <a:lnTo>
                      <a:pt x="0" y="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1" name="Line 110"/>
              <p:cNvSpPr>
                <a:spLocks noChangeShapeType="1"/>
              </p:cNvSpPr>
              <p:nvPr/>
            </p:nvSpPr>
            <p:spPr bwMode="auto">
              <a:xfrm flipV="1">
                <a:off x="6932613" y="3287713"/>
                <a:ext cx="0" cy="87313"/>
              </a:xfrm>
              <a:prstGeom prst="line">
                <a:avLst/>
              </a:prstGeom>
              <a:noFill/>
              <a:ln w="14288">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2" name="Line 111"/>
              <p:cNvSpPr>
                <a:spLocks noChangeShapeType="1"/>
              </p:cNvSpPr>
              <p:nvPr/>
            </p:nvSpPr>
            <p:spPr bwMode="auto">
              <a:xfrm flipV="1">
                <a:off x="8543925" y="3649663"/>
                <a:ext cx="0" cy="109538"/>
              </a:xfrm>
              <a:prstGeom prst="line">
                <a:avLst/>
              </a:prstGeom>
              <a:noFill/>
              <a:ln w="14288">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 name="Freeform 112"/>
              <p:cNvSpPr>
                <a:spLocks/>
              </p:cNvSpPr>
              <p:nvPr/>
            </p:nvSpPr>
            <p:spPr bwMode="auto">
              <a:xfrm>
                <a:off x="5584825" y="2484438"/>
                <a:ext cx="0" cy="153988"/>
              </a:xfrm>
              <a:custGeom>
                <a:avLst/>
                <a:gdLst>
                  <a:gd name="T0" fmla="*/ 97 h 97"/>
                  <a:gd name="T1" fmla="*/ 48 h 97"/>
                  <a:gd name="T2" fmla="*/ 0 h 97"/>
                </a:gdLst>
                <a:ahLst/>
                <a:cxnLst>
                  <a:cxn ang="0">
                    <a:pos x="0" y="T0"/>
                  </a:cxn>
                  <a:cxn ang="0">
                    <a:pos x="0" y="T1"/>
                  </a:cxn>
                  <a:cxn ang="0">
                    <a:pos x="0" y="T2"/>
                  </a:cxn>
                </a:cxnLst>
                <a:rect l="0" t="0" r="r" b="b"/>
                <a:pathLst>
                  <a:path h="97">
                    <a:moveTo>
                      <a:pt x="0" y="97"/>
                    </a:moveTo>
                    <a:lnTo>
                      <a:pt x="0" y="48"/>
                    </a:lnTo>
                    <a:lnTo>
                      <a:pt x="0" y="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4" name="Freeform 113"/>
              <p:cNvSpPr>
                <a:spLocks/>
              </p:cNvSpPr>
              <p:nvPr/>
            </p:nvSpPr>
            <p:spPr bwMode="auto">
              <a:xfrm>
                <a:off x="5329238" y="2559051"/>
                <a:ext cx="3214688" cy="1147763"/>
              </a:xfrm>
              <a:custGeom>
                <a:avLst/>
                <a:gdLst>
                  <a:gd name="T0" fmla="*/ 2025 w 2025"/>
                  <a:gd name="T1" fmla="*/ 714 h 723"/>
                  <a:gd name="T2" fmla="*/ 1010 w 2025"/>
                  <a:gd name="T3" fmla="*/ 492 h 723"/>
                  <a:gd name="T4" fmla="*/ 1007 w 2025"/>
                  <a:gd name="T5" fmla="*/ 490 h 723"/>
                  <a:gd name="T6" fmla="*/ 915 w 2025"/>
                  <a:gd name="T7" fmla="*/ 462 h 723"/>
                  <a:gd name="T8" fmla="*/ 829 w 2025"/>
                  <a:gd name="T9" fmla="*/ 429 h 723"/>
                  <a:gd name="T10" fmla="*/ 748 w 2025"/>
                  <a:gd name="T11" fmla="*/ 388 h 723"/>
                  <a:gd name="T12" fmla="*/ 670 w 2025"/>
                  <a:gd name="T13" fmla="*/ 341 h 723"/>
                  <a:gd name="T14" fmla="*/ 667 w 2025"/>
                  <a:gd name="T15" fmla="*/ 340 h 723"/>
                  <a:gd name="T16" fmla="*/ 328 w 2025"/>
                  <a:gd name="T17" fmla="*/ 76 h 723"/>
                  <a:gd name="T18" fmla="*/ 327 w 2025"/>
                  <a:gd name="T19" fmla="*/ 74 h 723"/>
                  <a:gd name="T20" fmla="*/ 245 w 2025"/>
                  <a:gd name="T21" fmla="*/ 36 h 723"/>
                  <a:gd name="T22" fmla="*/ 244 w 2025"/>
                  <a:gd name="T23" fmla="*/ 34 h 723"/>
                  <a:gd name="T24" fmla="*/ 202 w 2025"/>
                  <a:gd name="T25" fmla="*/ 13 h 723"/>
                  <a:gd name="T26" fmla="*/ 161 w 2025"/>
                  <a:gd name="T27" fmla="*/ 1 h 723"/>
                  <a:gd name="T28" fmla="*/ 159 w 2025"/>
                  <a:gd name="T29" fmla="*/ 1 h 723"/>
                  <a:gd name="T30" fmla="*/ 157 w 2025"/>
                  <a:gd name="T31" fmla="*/ 0 h 723"/>
                  <a:gd name="T32" fmla="*/ 125 w 2025"/>
                  <a:gd name="T33" fmla="*/ 6 h 723"/>
                  <a:gd name="T34" fmla="*/ 99 w 2025"/>
                  <a:gd name="T35" fmla="*/ 22 h 723"/>
                  <a:gd name="T36" fmla="*/ 76 w 2025"/>
                  <a:gd name="T37" fmla="*/ 43 h 723"/>
                  <a:gd name="T38" fmla="*/ 71 w 2025"/>
                  <a:gd name="T39" fmla="*/ 51 h 723"/>
                  <a:gd name="T40" fmla="*/ 0 w 2025"/>
                  <a:gd name="T41"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5" h="723">
                    <a:moveTo>
                      <a:pt x="2025" y="714"/>
                    </a:moveTo>
                    <a:lnTo>
                      <a:pt x="1010" y="492"/>
                    </a:lnTo>
                    <a:lnTo>
                      <a:pt x="1007" y="490"/>
                    </a:lnTo>
                    <a:lnTo>
                      <a:pt x="915" y="462"/>
                    </a:lnTo>
                    <a:lnTo>
                      <a:pt x="829" y="429"/>
                    </a:lnTo>
                    <a:lnTo>
                      <a:pt x="748" y="388"/>
                    </a:lnTo>
                    <a:lnTo>
                      <a:pt x="670" y="341"/>
                    </a:lnTo>
                    <a:lnTo>
                      <a:pt x="667" y="340"/>
                    </a:lnTo>
                    <a:lnTo>
                      <a:pt x="328" y="76"/>
                    </a:lnTo>
                    <a:lnTo>
                      <a:pt x="327" y="74"/>
                    </a:lnTo>
                    <a:lnTo>
                      <a:pt x="245" y="36"/>
                    </a:lnTo>
                    <a:lnTo>
                      <a:pt x="244" y="34"/>
                    </a:lnTo>
                    <a:lnTo>
                      <a:pt x="202" y="13"/>
                    </a:lnTo>
                    <a:lnTo>
                      <a:pt x="161" y="1"/>
                    </a:lnTo>
                    <a:lnTo>
                      <a:pt x="159" y="1"/>
                    </a:lnTo>
                    <a:lnTo>
                      <a:pt x="157" y="0"/>
                    </a:lnTo>
                    <a:lnTo>
                      <a:pt x="125" y="6"/>
                    </a:lnTo>
                    <a:lnTo>
                      <a:pt x="99" y="22"/>
                    </a:lnTo>
                    <a:lnTo>
                      <a:pt x="76" y="43"/>
                    </a:lnTo>
                    <a:lnTo>
                      <a:pt x="71" y="51"/>
                    </a:lnTo>
                    <a:lnTo>
                      <a:pt x="0" y="723"/>
                    </a:lnTo>
                  </a:path>
                </a:pathLst>
              </a:custGeom>
              <a:noFill/>
              <a:ln w="254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5" name="Freeform 114"/>
              <p:cNvSpPr>
                <a:spLocks/>
              </p:cNvSpPr>
              <p:nvPr/>
            </p:nvSpPr>
            <p:spPr bwMode="auto">
              <a:xfrm>
                <a:off x="5299075" y="3673476"/>
                <a:ext cx="60325" cy="63500"/>
              </a:xfrm>
              <a:custGeom>
                <a:avLst/>
                <a:gdLst>
                  <a:gd name="T0" fmla="*/ 33 w 38"/>
                  <a:gd name="T1" fmla="*/ 33 h 40"/>
                  <a:gd name="T2" fmla="*/ 36 w 38"/>
                  <a:gd name="T3" fmla="*/ 30 h 40"/>
                  <a:gd name="T4" fmla="*/ 38 w 38"/>
                  <a:gd name="T5" fmla="*/ 26 h 40"/>
                  <a:gd name="T6" fmla="*/ 38 w 38"/>
                  <a:gd name="T7" fmla="*/ 21 h 40"/>
                  <a:gd name="T8" fmla="*/ 38 w 38"/>
                  <a:gd name="T9" fmla="*/ 16 h 40"/>
                  <a:gd name="T10" fmla="*/ 36 w 38"/>
                  <a:gd name="T11" fmla="*/ 11 h 40"/>
                  <a:gd name="T12" fmla="*/ 33 w 38"/>
                  <a:gd name="T13" fmla="*/ 7 h 40"/>
                  <a:gd name="T14" fmla="*/ 30 w 38"/>
                  <a:gd name="T15" fmla="*/ 4 h 40"/>
                  <a:gd name="T16" fmla="*/ 24 w 38"/>
                  <a:gd name="T17" fmla="*/ 2 h 40"/>
                  <a:gd name="T18" fmla="*/ 19 w 38"/>
                  <a:gd name="T19" fmla="*/ 0 h 40"/>
                  <a:gd name="T20" fmla="*/ 14 w 38"/>
                  <a:gd name="T21" fmla="*/ 2 h 40"/>
                  <a:gd name="T22" fmla="*/ 11 w 38"/>
                  <a:gd name="T23" fmla="*/ 4 h 40"/>
                  <a:gd name="T24" fmla="*/ 5 w 38"/>
                  <a:gd name="T25" fmla="*/ 7 h 40"/>
                  <a:gd name="T26" fmla="*/ 4 w 38"/>
                  <a:gd name="T27" fmla="*/ 11 h 40"/>
                  <a:gd name="T28" fmla="*/ 2 w 38"/>
                  <a:gd name="T29" fmla="*/ 16 h 40"/>
                  <a:gd name="T30" fmla="*/ 0 w 38"/>
                  <a:gd name="T31" fmla="*/ 21 h 40"/>
                  <a:gd name="T32" fmla="*/ 2 w 38"/>
                  <a:gd name="T33" fmla="*/ 26 h 40"/>
                  <a:gd name="T34" fmla="*/ 4 w 38"/>
                  <a:gd name="T35" fmla="*/ 30 h 40"/>
                  <a:gd name="T36" fmla="*/ 5 w 38"/>
                  <a:gd name="T37" fmla="*/ 33 h 40"/>
                  <a:gd name="T38" fmla="*/ 11 w 38"/>
                  <a:gd name="T39" fmla="*/ 37 h 40"/>
                  <a:gd name="T40" fmla="*/ 14 w 38"/>
                  <a:gd name="T41" fmla="*/ 38 h 40"/>
                  <a:gd name="T42" fmla="*/ 19 w 38"/>
                  <a:gd name="T43" fmla="*/ 40 h 40"/>
                  <a:gd name="T44" fmla="*/ 24 w 38"/>
                  <a:gd name="T45" fmla="*/ 38 h 40"/>
                  <a:gd name="T46" fmla="*/ 30 w 38"/>
                  <a:gd name="T47" fmla="*/ 37 h 40"/>
                  <a:gd name="T48" fmla="*/ 33 w 38"/>
                  <a:gd name="T49" fmla="*/ 33 h 40"/>
                  <a:gd name="T50" fmla="*/ 33 w 38"/>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33" y="33"/>
                    </a:moveTo>
                    <a:lnTo>
                      <a:pt x="36" y="30"/>
                    </a:lnTo>
                    <a:lnTo>
                      <a:pt x="38" y="26"/>
                    </a:lnTo>
                    <a:lnTo>
                      <a:pt x="38" y="21"/>
                    </a:lnTo>
                    <a:lnTo>
                      <a:pt x="38" y="16"/>
                    </a:lnTo>
                    <a:lnTo>
                      <a:pt x="36" y="11"/>
                    </a:lnTo>
                    <a:lnTo>
                      <a:pt x="33" y="7"/>
                    </a:lnTo>
                    <a:lnTo>
                      <a:pt x="30" y="4"/>
                    </a:lnTo>
                    <a:lnTo>
                      <a:pt x="24" y="2"/>
                    </a:lnTo>
                    <a:lnTo>
                      <a:pt x="19" y="0"/>
                    </a:lnTo>
                    <a:lnTo>
                      <a:pt x="14" y="2"/>
                    </a:lnTo>
                    <a:lnTo>
                      <a:pt x="11" y="4"/>
                    </a:lnTo>
                    <a:lnTo>
                      <a:pt x="5" y="7"/>
                    </a:lnTo>
                    <a:lnTo>
                      <a:pt x="4" y="11"/>
                    </a:lnTo>
                    <a:lnTo>
                      <a:pt x="2" y="16"/>
                    </a:lnTo>
                    <a:lnTo>
                      <a:pt x="0" y="21"/>
                    </a:lnTo>
                    <a:lnTo>
                      <a:pt x="2" y="26"/>
                    </a:lnTo>
                    <a:lnTo>
                      <a:pt x="4" y="30"/>
                    </a:lnTo>
                    <a:lnTo>
                      <a:pt x="5" y="33"/>
                    </a:lnTo>
                    <a:lnTo>
                      <a:pt x="11" y="37"/>
                    </a:lnTo>
                    <a:lnTo>
                      <a:pt x="14" y="38"/>
                    </a:lnTo>
                    <a:lnTo>
                      <a:pt x="19" y="40"/>
                    </a:lnTo>
                    <a:lnTo>
                      <a:pt x="24" y="38"/>
                    </a:lnTo>
                    <a:lnTo>
                      <a:pt x="30"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6" name="Freeform 115"/>
              <p:cNvSpPr>
                <a:spLocks/>
              </p:cNvSpPr>
              <p:nvPr/>
            </p:nvSpPr>
            <p:spPr bwMode="auto">
              <a:xfrm>
                <a:off x="5411788" y="2609851"/>
                <a:ext cx="60325" cy="60325"/>
              </a:xfrm>
              <a:custGeom>
                <a:avLst/>
                <a:gdLst>
                  <a:gd name="T0" fmla="*/ 33 w 38"/>
                  <a:gd name="T1" fmla="*/ 33 h 38"/>
                  <a:gd name="T2" fmla="*/ 36 w 38"/>
                  <a:gd name="T3" fmla="*/ 28 h 38"/>
                  <a:gd name="T4" fmla="*/ 38 w 38"/>
                  <a:gd name="T5" fmla="*/ 25 h 38"/>
                  <a:gd name="T6" fmla="*/ 38 w 38"/>
                  <a:gd name="T7" fmla="*/ 19 h 38"/>
                  <a:gd name="T8" fmla="*/ 38 w 38"/>
                  <a:gd name="T9" fmla="*/ 14 h 38"/>
                  <a:gd name="T10" fmla="*/ 36 w 38"/>
                  <a:gd name="T11" fmla="*/ 9 h 38"/>
                  <a:gd name="T12" fmla="*/ 33 w 38"/>
                  <a:gd name="T13" fmla="*/ 6 h 38"/>
                  <a:gd name="T14" fmla="*/ 29 w 38"/>
                  <a:gd name="T15" fmla="*/ 2 h 38"/>
                  <a:gd name="T16" fmla="*/ 24 w 38"/>
                  <a:gd name="T17" fmla="*/ 0 h 38"/>
                  <a:gd name="T18" fmla="*/ 19 w 38"/>
                  <a:gd name="T19" fmla="*/ 0 h 38"/>
                  <a:gd name="T20" fmla="*/ 14 w 38"/>
                  <a:gd name="T21" fmla="*/ 0 h 38"/>
                  <a:gd name="T22" fmla="*/ 10 w 38"/>
                  <a:gd name="T23" fmla="*/ 2 h 38"/>
                  <a:gd name="T24" fmla="*/ 5 w 38"/>
                  <a:gd name="T25" fmla="*/ 6 h 38"/>
                  <a:gd name="T26" fmla="*/ 3 w 38"/>
                  <a:gd name="T27" fmla="*/ 9 h 38"/>
                  <a:gd name="T28" fmla="*/ 2 w 38"/>
                  <a:gd name="T29" fmla="*/ 14 h 38"/>
                  <a:gd name="T30" fmla="*/ 0 w 38"/>
                  <a:gd name="T31" fmla="*/ 19 h 38"/>
                  <a:gd name="T32" fmla="*/ 2 w 38"/>
                  <a:gd name="T33" fmla="*/ 25 h 38"/>
                  <a:gd name="T34" fmla="*/ 3 w 38"/>
                  <a:gd name="T35" fmla="*/ 28 h 38"/>
                  <a:gd name="T36" fmla="*/ 5 w 38"/>
                  <a:gd name="T37" fmla="*/ 33 h 38"/>
                  <a:gd name="T38" fmla="*/ 10 w 38"/>
                  <a:gd name="T39" fmla="*/ 35 h 38"/>
                  <a:gd name="T40" fmla="*/ 14 w 38"/>
                  <a:gd name="T41" fmla="*/ 37 h 38"/>
                  <a:gd name="T42" fmla="*/ 19 w 38"/>
                  <a:gd name="T43" fmla="*/ 38 h 38"/>
                  <a:gd name="T44" fmla="*/ 24 w 38"/>
                  <a:gd name="T45" fmla="*/ 37 h 38"/>
                  <a:gd name="T46" fmla="*/ 29 w 38"/>
                  <a:gd name="T47" fmla="*/ 35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6" y="28"/>
                    </a:lnTo>
                    <a:lnTo>
                      <a:pt x="38" y="25"/>
                    </a:lnTo>
                    <a:lnTo>
                      <a:pt x="38" y="19"/>
                    </a:lnTo>
                    <a:lnTo>
                      <a:pt x="38" y="14"/>
                    </a:lnTo>
                    <a:lnTo>
                      <a:pt x="36" y="9"/>
                    </a:lnTo>
                    <a:lnTo>
                      <a:pt x="33" y="6"/>
                    </a:lnTo>
                    <a:lnTo>
                      <a:pt x="29" y="2"/>
                    </a:lnTo>
                    <a:lnTo>
                      <a:pt x="24" y="0"/>
                    </a:lnTo>
                    <a:lnTo>
                      <a:pt x="19" y="0"/>
                    </a:lnTo>
                    <a:lnTo>
                      <a:pt x="14" y="0"/>
                    </a:lnTo>
                    <a:lnTo>
                      <a:pt x="10" y="2"/>
                    </a:lnTo>
                    <a:lnTo>
                      <a:pt x="5" y="6"/>
                    </a:lnTo>
                    <a:lnTo>
                      <a:pt x="3" y="9"/>
                    </a:lnTo>
                    <a:lnTo>
                      <a:pt x="2" y="14"/>
                    </a:lnTo>
                    <a:lnTo>
                      <a:pt x="0" y="19"/>
                    </a:lnTo>
                    <a:lnTo>
                      <a:pt x="2" y="25"/>
                    </a:lnTo>
                    <a:lnTo>
                      <a:pt x="3" y="28"/>
                    </a:lnTo>
                    <a:lnTo>
                      <a:pt x="5" y="33"/>
                    </a:lnTo>
                    <a:lnTo>
                      <a:pt x="10" y="35"/>
                    </a:lnTo>
                    <a:lnTo>
                      <a:pt x="14" y="37"/>
                    </a:lnTo>
                    <a:lnTo>
                      <a:pt x="19" y="38"/>
                    </a:lnTo>
                    <a:lnTo>
                      <a:pt x="24" y="37"/>
                    </a:lnTo>
                    <a:lnTo>
                      <a:pt x="29" y="35"/>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7" name="Freeform 116"/>
              <p:cNvSpPr>
                <a:spLocks/>
              </p:cNvSpPr>
              <p:nvPr/>
            </p:nvSpPr>
            <p:spPr bwMode="auto">
              <a:xfrm>
                <a:off x="5554663" y="2530476"/>
                <a:ext cx="60325" cy="60325"/>
              </a:xfrm>
              <a:custGeom>
                <a:avLst/>
                <a:gdLst>
                  <a:gd name="T0" fmla="*/ 33 w 38"/>
                  <a:gd name="T1" fmla="*/ 33 h 38"/>
                  <a:gd name="T2" fmla="*/ 36 w 38"/>
                  <a:gd name="T3" fmla="*/ 30 h 38"/>
                  <a:gd name="T4" fmla="*/ 38 w 38"/>
                  <a:gd name="T5" fmla="*/ 24 h 38"/>
                  <a:gd name="T6" fmla="*/ 38 w 38"/>
                  <a:gd name="T7" fmla="*/ 19 h 38"/>
                  <a:gd name="T8" fmla="*/ 38 w 38"/>
                  <a:gd name="T9" fmla="*/ 14 h 38"/>
                  <a:gd name="T10" fmla="*/ 36 w 38"/>
                  <a:gd name="T11" fmla="*/ 9 h 38"/>
                  <a:gd name="T12" fmla="*/ 33 w 38"/>
                  <a:gd name="T13" fmla="*/ 5 h 38"/>
                  <a:gd name="T14" fmla="*/ 29 w 38"/>
                  <a:gd name="T15" fmla="*/ 2 h 38"/>
                  <a:gd name="T16" fmla="*/ 24 w 38"/>
                  <a:gd name="T17" fmla="*/ 0 h 38"/>
                  <a:gd name="T18" fmla="*/ 19 w 38"/>
                  <a:gd name="T19" fmla="*/ 0 h 38"/>
                  <a:gd name="T20" fmla="*/ 14 w 38"/>
                  <a:gd name="T21" fmla="*/ 0 h 38"/>
                  <a:gd name="T22" fmla="*/ 10 w 38"/>
                  <a:gd name="T23" fmla="*/ 2 h 38"/>
                  <a:gd name="T24" fmla="*/ 5 w 38"/>
                  <a:gd name="T25" fmla="*/ 5 h 38"/>
                  <a:gd name="T26" fmla="*/ 2 w 38"/>
                  <a:gd name="T27" fmla="*/ 9 h 38"/>
                  <a:gd name="T28" fmla="*/ 0 w 38"/>
                  <a:gd name="T29" fmla="*/ 14 h 38"/>
                  <a:gd name="T30" fmla="*/ 0 w 38"/>
                  <a:gd name="T31" fmla="*/ 19 h 38"/>
                  <a:gd name="T32" fmla="*/ 0 w 38"/>
                  <a:gd name="T33" fmla="*/ 24 h 38"/>
                  <a:gd name="T34" fmla="*/ 2 w 38"/>
                  <a:gd name="T35" fmla="*/ 30 h 38"/>
                  <a:gd name="T36" fmla="*/ 5 w 38"/>
                  <a:gd name="T37" fmla="*/ 33 h 38"/>
                  <a:gd name="T38" fmla="*/ 10 w 38"/>
                  <a:gd name="T39" fmla="*/ 37 h 38"/>
                  <a:gd name="T40" fmla="*/ 14 w 38"/>
                  <a:gd name="T41" fmla="*/ 38 h 38"/>
                  <a:gd name="T42" fmla="*/ 19 w 38"/>
                  <a:gd name="T43" fmla="*/ 38 h 38"/>
                  <a:gd name="T44" fmla="*/ 24 w 38"/>
                  <a:gd name="T45" fmla="*/ 38 h 38"/>
                  <a:gd name="T46" fmla="*/ 29 w 38"/>
                  <a:gd name="T47" fmla="*/ 37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6" y="30"/>
                    </a:lnTo>
                    <a:lnTo>
                      <a:pt x="38" y="24"/>
                    </a:lnTo>
                    <a:lnTo>
                      <a:pt x="38" y="19"/>
                    </a:lnTo>
                    <a:lnTo>
                      <a:pt x="38" y="14"/>
                    </a:lnTo>
                    <a:lnTo>
                      <a:pt x="36" y="9"/>
                    </a:lnTo>
                    <a:lnTo>
                      <a:pt x="33" y="5"/>
                    </a:lnTo>
                    <a:lnTo>
                      <a:pt x="29" y="2"/>
                    </a:lnTo>
                    <a:lnTo>
                      <a:pt x="24" y="0"/>
                    </a:lnTo>
                    <a:lnTo>
                      <a:pt x="19" y="0"/>
                    </a:lnTo>
                    <a:lnTo>
                      <a:pt x="14" y="0"/>
                    </a:lnTo>
                    <a:lnTo>
                      <a:pt x="10" y="2"/>
                    </a:lnTo>
                    <a:lnTo>
                      <a:pt x="5" y="5"/>
                    </a:lnTo>
                    <a:lnTo>
                      <a:pt x="2" y="9"/>
                    </a:lnTo>
                    <a:lnTo>
                      <a:pt x="0" y="14"/>
                    </a:lnTo>
                    <a:lnTo>
                      <a:pt x="0" y="19"/>
                    </a:lnTo>
                    <a:lnTo>
                      <a:pt x="0" y="24"/>
                    </a:lnTo>
                    <a:lnTo>
                      <a:pt x="2" y="30"/>
                    </a:lnTo>
                    <a:lnTo>
                      <a:pt x="5" y="33"/>
                    </a:lnTo>
                    <a:lnTo>
                      <a:pt x="10" y="37"/>
                    </a:lnTo>
                    <a:lnTo>
                      <a:pt x="14" y="38"/>
                    </a:lnTo>
                    <a:lnTo>
                      <a:pt x="19" y="38"/>
                    </a:lnTo>
                    <a:lnTo>
                      <a:pt x="24"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8" name="Freeform 117"/>
              <p:cNvSpPr>
                <a:spLocks/>
              </p:cNvSpPr>
              <p:nvPr/>
            </p:nvSpPr>
            <p:spPr bwMode="auto">
              <a:xfrm>
                <a:off x="5686425" y="2582863"/>
                <a:ext cx="60325" cy="60325"/>
              </a:xfrm>
              <a:custGeom>
                <a:avLst/>
                <a:gdLst>
                  <a:gd name="T0" fmla="*/ 32 w 38"/>
                  <a:gd name="T1" fmla="*/ 33 h 38"/>
                  <a:gd name="T2" fmla="*/ 36 w 38"/>
                  <a:gd name="T3" fmla="*/ 29 h 38"/>
                  <a:gd name="T4" fmla="*/ 38 w 38"/>
                  <a:gd name="T5" fmla="*/ 24 h 38"/>
                  <a:gd name="T6" fmla="*/ 38 w 38"/>
                  <a:gd name="T7" fmla="*/ 19 h 38"/>
                  <a:gd name="T8" fmla="*/ 38 w 38"/>
                  <a:gd name="T9" fmla="*/ 14 h 38"/>
                  <a:gd name="T10" fmla="*/ 36 w 38"/>
                  <a:gd name="T11" fmla="*/ 10 h 38"/>
                  <a:gd name="T12" fmla="*/ 32 w 38"/>
                  <a:gd name="T13" fmla="*/ 5 h 38"/>
                  <a:gd name="T14" fmla="*/ 29 w 38"/>
                  <a:gd name="T15" fmla="*/ 4 h 38"/>
                  <a:gd name="T16" fmla="*/ 24 w 38"/>
                  <a:gd name="T17" fmla="*/ 0 h 38"/>
                  <a:gd name="T18" fmla="*/ 19 w 38"/>
                  <a:gd name="T19" fmla="*/ 0 h 38"/>
                  <a:gd name="T20" fmla="*/ 13 w 38"/>
                  <a:gd name="T21" fmla="*/ 0 h 38"/>
                  <a:gd name="T22" fmla="*/ 10 w 38"/>
                  <a:gd name="T23" fmla="*/ 4 h 38"/>
                  <a:gd name="T24" fmla="*/ 5 w 38"/>
                  <a:gd name="T25" fmla="*/ 5 h 38"/>
                  <a:gd name="T26" fmla="*/ 3 w 38"/>
                  <a:gd name="T27" fmla="*/ 10 h 38"/>
                  <a:gd name="T28" fmla="*/ 1 w 38"/>
                  <a:gd name="T29" fmla="*/ 14 h 38"/>
                  <a:gd name="T30" fmla="*/ 0 w 38"/>
                  <a:gd name="T31" fmla="*/ 19 h 38"/>
                  <a:gd name="T32" fmla="*/ 1 w 38"/>
                  <a:gd name="T33" fmla="*/ 24 h 38"/>
                  <a:gd name="T34" fmla="*/ 3 w 38"/>
                  <a:gd name="T35" fmla="*/ 29 h 38"/>
                  <a:gd name="T36" fmla="*/ 5 w 38"/>
                  <a:gd name="T37" fmla="*/ 33 h 38"/>
                  <a:gd name="T38" fmla="*/ 10 w 38"/>
                  <a:gd name="T39" fmla="*/ 36 h 38"/>
                  <a:gd name="T40" fmla="*/ 13 w 38"/>
                  <a:gd name="T41" fmla="*/ 38 h 38"/>
                  <a:gd name="T42" fmla="*/ 19 w 38"/>
                  <a:gd name="T43" fmla="*/ 38 h 38"/>
                  <a:gd name="T44" fmla="*/ 24 w 38"/>
                  <a:gd name="T45" fmla="*/ 38 h 38"/>
                  <a:gd name="T46" fmla="*/ 29 w 38"/>
                  <a:gd name="T47" fmla="*/ 36 h 38"/>
                  <a:gd name="T48" fmla="*/ 32 w 38"/>
                  <a:gd name="T49" fmla="*/ 33 h 38"/>
                  <a:gd name="T50" fmla="*/ 32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2" y="33"/>
                    </a:moveTo>
                    <a:lnTo>
                      <a:pt x="36" y="29"/>
                    </a:lnTo>
                    <a:lnTo>
                      <a:pt x="38" y="24"/>
                    </a:lnTo>
                    <a:lnTo>
                      <a:pt x="38" y="19"/>
                    </a:lnTo>
                    <a:lnTo>
                      <a:pt x="38" y="14"/>
                    </a:lnTo>
                    <a:lnTo>
                      <a:pt x="36" y="10"/>
                    </a:lnTo>
                    <a:lnTo>
                      <a:pt x="32" y="5"/>
                    </a:lnTo>
                    <a:lnTo>
                      <a:pt x="29" y="4"/>
                    </a:lnTo>
                    <a:lnTo>
                      <a:pt x="24" y="0"/>
                    </a:lnTo>
                    <a:lnTo>
                      <a:pt x="19" y="0"/>
                    </a:lnTo>
                    <a:lnTo>
                      <a:pt x="13" y="0"/>
                    </a:lnTo>
                    <a:lnTo>
                      <a:pt x="10" y="4"/>
                    </a:lnTo>
                    <a:lnTo>
                      <a:pt x="5" y="5"/>
                    </a:lnTo>
                    <a:lnTo>
                      <a:pt x="3" y="10"/>
                    </a:lnTo>
                    <a:lnTo>
                      <a:pt x="1" y="14"/>
                    </a:lnTo>
                    <a:lnTo>
                      <a:pt x="0" y="19"/>
                    </a:lnTo>
                    <a:lnTo>
                      <a:pt x="1" y="24"/>
                    </a:lnTo>
                    <a:lnTo>
                      <a:pt x="3" y="29"/>
                    </a:lnTo>
                    <a:lnTo>
                      <a:pt x="5" y="33"/>
                    </a:lnTo>
                    <a:lnTo>
                      <a:pt x="10" y="36"/>
                    </a:lnTo>
                    <a:lnTo>
                      <a:pt x="13" y="38"/>
                    </a:lnTo>
                    <a:lnTo>
                      <a:pt x="19" y="38"/>
                    </a:lnTo>
                    <a:lnTo>
                      <a:pt x="24" y="38"/>
                    </a:lnTo>
                    <a:lnTo>
                      <a:pt x="29" y="36"/>
                    </a:lnTo>
                    <a:lnTo>
                      <a:pt x="32" y="33"/>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39" name="Freeform 118"/>
              <p:cNvSpPr>
                <a:spLocks/>
              </p:cNvSpPr>
              <p:nvPr/>
            </p:nvSpPr>
            <p:spPr bwMode="auto">
              <a:xfrm>
                <a:off x="5818188" y="2646363"/>
                <a:ext cx="61913" cy="60325"/>
              </a:xfrm>
              <a:custGeom>
                <a:avLst/>
                <a:gdLst>
                  <a:gd name="T0" fmla="*/ 32 w 39"/>
                  <a:gd name="T1" fmla="*/ 33 h 38"/>
                  <a:gd name="T2" fmla="*/ 36 w 39"/>
                  <a:gd name="T3" fmla="*/ 29 h 38"/>
                  <a:gd name="T4" fmla="*/ 38 w 39"/>
                  <a:gd name="T5" fmla="*/ 24 h 38"/>
                  <a:gd name="T6" fmla="*/ 39 w 39"/>
                  <a:gd name="T7" fmla="*/ 19 h 38"/>
                  <a:gd name="T8" fmla="*/ 38 w 39"/>
                  <a:gd name="T9" fmla="*/ 14 h 38"/>
                  <a:gd name="T10" fmla="*/ 36 w 39"/>
                  <a:gd name="T11" fmla="*/ 10 h 38"/>
                  <a:gd name="T12" fmla="*/ 32 w 39"/>
                  <a:gd name="T13" fmla="*/ 5 h 38"/>
                  <a:gd name="T14" fmla="*/ 29 w 39"/>
                  <a:gd name="T15" fmla="*/ 3 h 38"/>
                  <a:gd name="T16" fmla="*/ 24 w 39"/>
                  <a:gd name="T17" fmla="*/ 2 h 38"/>
                  <a:gd name="T18" fmla="*/ 19 w 39"/>
                  <a:gd name="T19" fmla="*/ 0 h 38"/>
                  <a:gd name="T20" fmla="*/ 15 w 39"/>
                  <a:gd name="T21" fmla="*/ 2 h 38"/>
                  <a:gd name="T22" fmla="*/ 10 w 39"/>
                  <a:gd name="T23" fmla="*/ 3 h 38"/>
                  <a:gd name="T24" fmla="*/ 6 w 39"/>
                  <a:gd name="T25" fmla="*/ 5 h 38"/>
                  <a:gd name="T26" fmla="*/ 3 w 39"/>
                  <a:gd name="T27" fmla="*/ 10 h 38"/>
                  <a:gd name="T28" fmla="*/ 1 w 39"/>
                  <a:gd name="T29" fmla="*/ 14 h 38"/>
                  <a:gd name="T30" fmla="*/ 0 w 39"/>
                  <a:gd name="T31" fmla="*/ 19 h 38"/>
                  <a:gd name="T32" fmla="*/ 1 w 39"/>
                  <a:gd name="T33" fmla="*/ 24 h 38"/>
                  <a:gd name="T34" fmla="*/ 3 w 39"/>
                  <a:gd name="T35" fmla="*/ 29 h 38"/>
                  <a:gd name="T36" fmla="*/ 6 w 39"/>
                  <a:gd name="T37" fmla="*/ 33 h 38"/>
                  <a:gd name="T38" fmla="*/ 10 w 39"/>
                  <a:gd name="T39" fmla="*/ 36 h 38"/>
                  <a:gd name="T40" fmla="*/ 15 w 39"/>
                  <a:gd name="T41" fmla="*/ 38 h 38"/>
                  <a:gd name="T42" fmla="*/ 19 w 39"/>
                  <a:gd name="T43" fmla="*/ 38 h 38"/>
                  <a:gd name="T44" fmla="*/ 24 w 39"/>
                  <a:gd name="T45" fmla="*/ 38 h 38"/>
                  <a:gd name="T46" fmla="*/ 29 w 39"/>
                  <a:gd name="T47" fmla="*/ 36 h 38"/>
                  <a:gd name="T48" fmla="*/ 32 w 39"/>
                  <a:gd name="T49" fmla="*/ 33 h 38"/>
                  <a:gd name="T50" fmla="*/ 32 w 39"/>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2" y="33"/>
                    </a:moveTo>
                    <a:lnTo>
                      <a:pt x="36" y="29"/>
                    </a:lnTo>
                    <a:lnTo>
                      <a:pt x="38" y="24"/>
                    </a:lnTo>
                    <a:lnTo>
                      <a:pt x="39" y="19"/>
                    </a:lnTo>
                    <a:lnTo>
                      <a:pt x="38" y="14"/>
                    </a:lnTo>
                    <a:lnTo>
                      <a:pt x="36" y="10"/>
                    </a:lnTo>
                    <a:lnTo>
                      <a:pt x="32" y="5"/>
                    </a:lnTo>
                    <a:lnTo>
                      <a:pt x="29" y="3"/>
                    </a:lnTo>
                    <a:lnTo>
                      <a:pt x="24" y="2"/>
                    </a:lnTo>
                    <a:lnTo>
                      <a:pt x="19" y="0"/>
                    </a:lnTo>
                    <a:lnTo>
                      <a:pt x="15" y="2"/>
                    </a:lnTo>
                    <a:lnTo>
                      <a:pt x="10" y="3"/>
                    </a:lnTo>
                    <a:lnTo>
                      <a:pt x="6" y="5"/>
                    </a:lnTo>
                    <a:lnTo>
                      <a:pt x="3" y="10"/>
                    </a:lnTo>
                    <a:lnTo>
                      <a:pt x="1" y="14"/>
                    </a:lnTo>
                    <a:lnTo>
                      <a:pt x="0" y="19"/>
                    </a:lnTo>
                    <a:lnTo>
                      <a:pt x="1" y="24"/>
                    </a:lnTo>
                    <a:lnTo>
                      <a:pt x="3" y="29"/>
                    </a:lnTo>
                    <a:lnTo>
                      <a:pt x="6" y="33"/>
                    </a:lnTo>
                    <a:lnTo>
                      <a:pt x="10" y="36"/>
                    </a:lnTo>
                    <a:lnTo>
                      <a:pt x="15" y="38"/>
                    </a:lnTo>
                    <a:lnTo>
                      <a:pt x="19" y="38"/>
                    </a:lnTo>
                    <a:lnTo>
                      <a:pt x="24" y="38"/>
                    </a:lnTo>
                    <a:lnTo>
                      <a:pt x="29" y="36"/>
                    </a:lnTo>
                    <a:lnTo>
                      <a:pt x="32" y="33"/>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0" name="Freeform 119"/>
              <p:cNvSpPr>
                <a:spLocks/>
              </p:cNvSpPr>
              <p:nvPr/>
            </p:nvSpPr>
            <p:spPr bwMode="auto">
              <a:xfrm>
                <a:off x="6359525" y="3070226"/>
                <a:ext cx="63500" cy="60325"/>
              </a:xfrm>
              <a:custGeom>
                <a:avLst/>
                <a:gdLst>
                  <a:gd name="T0" fmla="*/ 33 w 40"/>
                  <a:gd name="T1" fmla="*/ 33 h 38"/>
                  <a:gd name="T2" fmla="*/ 37 w 40"/>
                  <a:gd name="T3" fmla="*/ 30 h 38"/>
                  <a:gd name="T4" fmla="*/ 38 w 40"/>
                  <a:gd name="T5" fmla="*/ 25 h 38"/>
                  <a:gd name="T6" fmla="*/ 40 w 40"/>
                  <a:gd name="T7" fmla="*/ 19 h 38"/>
                  <a:gd name="T8" fmla="*/ 38 w 40"/>
                  <a:gd name="T9" fmla="*/ 14 h 38"/>
                  <a:gd name="T10" fmla="*/ 37 w 40"/>
                  <a:gd name="T11" fmla="*/ 9 h 38"/>
                  <a:gd name="T12" fmla="*/ 33 w 40"/>
                  <a:gd name="T13" fmla="*/ 6 h 38"/>
                  <a:gd name="T14" fmla="*/ 30 w 40"/>
                  <a:gd name="T15" fmla="*/ 2 h 38"/>
                  <a:gd name="T16" fmla="*/ 25 w 40"/>
                  <a:gd name="T17" fmla="*/ 0 h 38"/>
                  <a:gd name="T18" fmla="*/ 21 w 40"/>
                  <a:gd name="T19" fmla="*/ 0 h 38"/>
                  <a:gd name="T20" fmla="*/ 16 w 40"/>
                  <a:gd name="T21" fmla="*/ 0 h 38"/>
                  <a:gd name="T22" fmla="*/ 11 w 40"/>
                  <a:gd name="T23" fmla="*/ 2 h 38"/>
                  <a:gd name="T24" fmla="*/ 7 w 40"/>
                  <a:gd name="T25" fmla="*/ 6 h 38"/>
                  <a:gd name="T26" fmla="*/ 4 w 40"/>
                  <a:gd name="T27" fmla="*/ 9 h 38"/>
                  <a:gd name="T28" fmla="*/ 2 w 40"/>
                  <a:gd name="T29" fmla="*/ 14 h 38"/>
                  <a:gd name="T30" fmla="*/ 0 w 40"/>
                  <a:gd name="T31" fmla="*/ 19 h 38"/>
                  <a:gd name="T32" fmla="*/ 2 w 40"/>
                  <a:gd name="T33" fmla="*/ 25 h 38"/>
                  <a:gd name="T34" fmla="*/ 4 w 40"/>
                  <a:gd name="T35" fmla="*/ 30 h 38"/>
                  <a:gd name="T36" fmla="*/ 7 w 40"/>
                  <a:gd name="T37" fmla="*/ 33 h 38"/>
                  <a:gd name="T38" fmla="*/ 11 w 40"/>
                  <a:gd name="T39" fmla="*/ 37 h 38"/>
                  <a:gd name="T40" fmla="*/ 16 w 40"/>
                  <a:gd name="T41" fmla="*/ 38 h 38"/>
                  <a:gd name="T42" fmla="*/ 21 w 40"/>
                  <a:gd name="T43" fmla="*/ 38 h 38"/>
                  <a:gd name="T44" fmla="*/ 25 w 40"/>
                  <a:gd name="T45" fmla="*/ 38 h 38"/>
                  <a:gd name="T46" fmla="*/ 30 w 40"/>
                  <a:gd name="T47" fmla="*/ 37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7" y="30"/>
                    </a:lnTo>
                    <a:lnTo>
                      <a:pt x="38" y="25"/>
                    </a:lnTo>
                    <a:lnTo>
                      <a:pt x="40" y="19"/>
                    </a:lnTo>
                    <a:lnTo>
                      <a:pt x="38" y="14"/>
                    </a:lnTo>
                    <a:lnTo>
                      <a:pt x="37" y="9"/>
                    </a:lnTo>
                    <a:lnTo>
                      <a:pt x="33" y="6"/>
                    </a:lnTo>
                    <a:lnTo>
                      <a:pt x="30" y="2"/>
                    </a:lnTo>
                    <a:lnTo>
                      <a:pt x="25" y="0"/>
                    </a:lnTo>
                    <a:lnTo>
                      <a:pt x="21" y="0"/>
                    </a:lnTo>
                    <a:lnTo>
                      <a:pt x="16" y="0"/>
                    </a:lnTo>
                    <a:lnTo>
                      <a:pt x="11" y="2"/>
                    </a:lnTo>
                    <a:lnTo>
                      <a:pt x="7" y="6"/>
                    </a:lnTo>
                    <a:lnTo>
                      <a:pt x="4" y="9"/>
                    </a:lnTo>
                    <a:lnTo>
                      <a:pt x="2" y="14"/>
                    </a:lnTo>
                    <a:lnTo>
                      <a:pt x="0" y="19"/>
                    </a:lnTo>
                    <a:lnTo>
                      <a:pt x="2" y="25"/>
                    </a:lnTo>
                    <a:lnTo>
                      <a:pt x="4" y="30"/>
                    </a:lnTo>
                    <a:lnTo>
                      <a:pt x="7" y="33"/>
                    </a:lnTo>
                    <a:lnTo>
                      <a:pt x="11" y="37"/>
                    </a:lnTo>
                    <a:lnTo>
                      <a:pt x="16" y="38"/>
                    </a:lnTo>
                    <a:lnTo>
                      <a:pt x="21" y="38"/>
                    </a:lnTo>
                    <a:lnTo>
                      <a:pt x="25" y="38"/>
                    </a:lnTo>
                    <a:lnTo>
                      <a:pt x="30"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1" name="Freeform 120"/>
              <p:cNvSpPr>
                <a:spLocks/>
              </p:cNvSpPr>
              <p:nvPr/>
            </p:nvSpPr>
            <p:spPr bwMode="auto">
              <a:xfrm>
                <a:off x="6902450" y="3309938"/>
                <a:ext cx="60325" cy="60325"/>
              </a:xfrm>
              <a:custGeom>
                <a:avLst/>
                <a:gdLst>
                  <a:gd name="T0" fmla="*/ 33 w 38"/>
                  <a:gd name="T1" fmla="*/ 32 h 38"/>
                  <a:gd name="T2" fmla="*/ 37 w 38"/>
                  <a:gd name="T3" fmla="*/ 29 h 38"/>
                  <a:gd name="T4" fmla="*/ 38 w 38"/>
                  <a:gd name="T5" fmla="*/ 24 h 38"/>
                  <a:gd name="T6" fmla="*/ 38 w 38"/>
                  <a:gd name="T7" fmla="*/ 19 h 38"/>
                  <a:gd name="T8" fmla="*/ 38 w 38"/>
                  <a:gd name="T9" fmla="*/ 13 h 38"/>
                  <a:gd name="T10" fmla="*/ 37 w 38"/>
                  <a:gd name="T11" fmla="*/ 8 h 38"/>
                  <a:gd name="T12" fmla="*/ 33 w 38"/>
                  <a:gd name="T13" fmla="*/ 5 h 38"/>
                  <a:gd name="T14" fmla="*/ 30 w 38"/>
                  <a:gd name="T15" fmla="*/ 1 h 38"/>
                  <a:gd name="T16" fmla="*/ 24 w 38"/>
                  <a:gd name="T17" fmla="*/ 0 h 38"/>
                  <a:gd name="T18" fmla="*/ 19 w 38"/>
                  <a:gd name="T19" fmla="*/ 0 h 38"/>
                  <a:gd name="T20" fmla="*/ 14 w 38"/>
                  <a:gd name="T21" fmla="*/ 0 h 38"/>
                  <a:gd name="T22" fmla="*/ 9 w 38"/>
                  <a:gd name="T23" fmla="*/ 1 h 38"/>
                  <a:gd name="T24" fmla="*/ 5 w 38"/>
                  <a:gd name="T25" fmla="*/ 5 h 38"/>
                  <a:gd name="T26" fmla="*/ 2 w 38"/>
                  <a:gd name="T27" fmla="*/ 8 h 38"/>
                  <a:gd name="T28" fmla="*/ 0 w 38"/>
                  <a:gd name="T29" fmla="*/ 13 h 38"/>
                  <a:gd name="T30" fmla="*/ 0 w 38"/>
                  <a:gd name="T31" fmla="*/ 19 h 38"/>
                  <a:gd name="T32" fmla="*/ 0 w 38"/>
                  <a:gd name="T33" fmla="*/ 24 h 38"/>
                  <a:gd name="T34" fmla="*/ 2 w 38"/>
                  <a:gd name="T35" fmla="*/ 29 h 38"/>
                  <a:gd name="T36" fmla="*/ 5 w 38"/>
                  <a:gd name="T37" fmla="*/ 32 h 38"/>
                  <a:gd name="T38" fmla="*/ 9 w 38"/>
                  <a:gd name="T39" fmla="*/ 36 h 38"/>
                  <a:gd name="T40" fmla="*/ 14 w 38"/>
                  <a:gd name="T41" fmla="*/ 38 h 38"/>
                  <a:gd name="T42" fmla="*/ 19 w 38"/>
                  <a:gd name="T43" fmla="*/ 38 h 38"/>
                  <a:gd name="T44" fmla="*/ 24 w 38"/>
                  <a:gd name="T45" fmla="*/ 38 h 38"/>
                  <a:gd name="T46" fmla="*/ 30 w 38"/>
                  <a:gd name="T47" fmla="*/ 36 h 38"/>
                  <a:gd name="T48" fmla="*/ 33 w 38"/>
                  <a:gd name="T49"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38">
                    <a:moveTo>
                      <a:pt x="33" y="32"/>
                    </a:moveTo>
                    <a:lnTo>
                      <a:pt x="37" y="29"/>
                    </a:lnTo>
                    <a:lnTo>
                      <a:pt x="38" y="24"/>
                    </a:lnTo>
                    <a:lnTo>
                      <a:pt x="38" y="19"/>
                    </a:lnTo>
                    <a:lnTo>
                      <a:pt x="38" y="13"/>
                    </a:lnTo>
                    <a:lnTo>
                      <a:pt x="37" y="8"/>
                    </a:lnTo>
                    <a:lnTo>
                      <a:pt x="33" y="5"/>
                    </a:lnTo>
                    <a:lnTo>
                      <a:pt x="30" y="1"/>
                    </a:lnTo>
                    <a:lnTo>
                      <a:pt x="24" y="0"/>
                    </a:lnTo>
                    <a:lnTo>
                      <a:pt x="19" y="0"/>
                    </a:lnTo>
                    <a:lnTo>
                      <a:pt x="14" y="0"/>
                    </a:lnTo>
                    <a:lnTo>
                      <a:pt x="9" y="1"/>
                    </a:lnTo>
                    <a:lnTo>
                      <a:pt x="5" y="5"/>
                    </a:lnTo>
                    <a:lnTo>
                      <a:pt x="2" y="8"/>
                    </a:lnTo>
                    <a:lnTo>
                      <a:pt x="0" y="13"/>
                    </a:lnTo>
                    <a:lnTo>
                      <a:pt x="0" y="19"/>
                    </a:lnTo>
                    <a:lnTo>
                      <a:pt x="0" y="24"/>
                    </a:lnTo>
                    <a:lnTo>
                      <a:pt x="2" y="29"/>
                    </a:lnTo>
                    <a:lnTo>
                      <a:pt x="5" y="32"/>
                    </a:lnTo>
                    <a:lnTo>
                      <a:pt x="9" y="36"/>
                    </a:lnTo>
                    <a:lnTo>
                      <a:pt x="14" y="38"/>
                    </a:lnTo>
                    <a:lnTo>
                      <a:pt x="19" y="38"/>
                    </a:lnTo>
                    <a:lnTo>
                      <a:pt x="24" y="38"/>
                    </a:lnTo>
                    <a:lnTo>
                      <a:pt x="30" y="36"/>
                    </a:lnTo>
                    <a:lnTo>
                      <a:pt x="33"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2" name="Freeform 121"/>
              <p:cNvSpPr>
                <a:spLocks/>
              </p:cNvSpPr>
              <p:nvPr/>
            </p:nvSpPr>
            <p:spPr bwMode="auto">
              <a:xfrm>
                <a:off x="8515350" y="3662363"/>
                <a:ext cx="58738" cy="60325"/>
              </a:xfrm>
              <a:custGeom>
                <a:avLst/>
                <a:gdLst>
                  <a:gd name="T0" fmla="*/ 32 w 37"/>
                  <a:gd name="T1" fmla="*/ 33 h 38"/>
                  <a:gd name="T2" fmla="*/ 34 w 37"/>
                  <a:gd name="T3" fmla="*/ 28 h 38"/>
                  <a:gd name="T4" fmla="*/ 37 w 37"/>
                  <a:gd name="T5" fmla="*/ 25 h 38"/>
                  <a:gd name="T6" fmla="*/ 37 w 37"/>
                  <a:gd name="T7" fmla="*/ 19 h 38"/>
                  <a:gd name="T8" fmla="*/ 37 w 37"/>
                  <a:gd name="T9" fmla="*/ 14 h 38"/>
                  <a:gd name="T10" fmla="*/ 34 w 37"/>
                  <a:gd name="T11" fmla="*/ 9 h 38"/>
                  <a:gd name="T12" fmla="*/ 32 w 37"/>
                  <a:gd name="T13" fmla="*/ 6 h 38"/>
                  <a:gd name="T14" fmla="*/ 27 w 37"/>
                  <a:gd name="T15" fmla="*/ 2 h 38"/>
                  <a:gd name="T16" fmla="*/ 24 w 37"/>
                  <a:gd name="T17" fmla="*/ 0 h 38"/>
                  <a:gd name="T18" fmla="*/ 18 w 37"/>
                  <a:gd name="T19" fmla="*/ 0 h 38"/>
                  <a:gd name="T20" fmla="*/ 13 w 37"/>
                  <a:gd name="T21" fmla="*/ 0 h 38"/>
                  <a:gd name="T22" fmla="*/ 8 w 37"/>
                  <a:gd name="T23" fmla="*/ 2 h 38"/>
                  <a:gd name="T24" fmla="*/ 5 w 37"/>
                  <a:gd name="T25" fmla="*/ 6 h 38"/>
                  <a:gd name="T26" fmla="*/ 1 w 37"/>
                  <a:gd name="T27" fmla="*/ 9 h 38"/>
                  <a:gd name="T28" fmla="*/ 0 w 37"/>
                  <a:gd name="T29" fmla="*/ 14 h 38"/>
                  <a:gd name="T30" fmla="*/ 0 w 37"/>
                  <a:gd name="T31" fmla="*/ 19 h 38"/>
                  <a:gd name="T32" fmla="*/ 0 w 37"/>
                  <a:gd name="T33" fmla="*/ 25 h 38"/>
                  <a:gd name="T34" fmla="*/ 1 w 37"/>
                  <a:gd name="T35" fmla="*/ 28 h 38"/>
                  <a:gd name="T36" fmla="*/ 5 w 37"/>
                  <a:gd name="T37" fmla="*/ 33 h 38"/>
                  <a:gd name="T38" fmla="*/ 8 w 37"/>
                  <a:gd name="T39" fmla="*/ 35 h 38"/>
                  <a:gd name="T40" fmla="*/ 13 w 37"/>
                  <a:gd name="T41" fmla="*/ 37 h 38"/>
                  <a:gd name="T42" fmla="*/ 18 w 37"/>
                  <a:gd name="T43" fmla="*/ 38 h 38"/>
                  <a:gd name="T44" fmla="*/ 24 w 37"/>
                  <a:gd name="T45" fmla="*/ 37 h 38"/>
                  <a:gd name="T46" fmla="*/ 27 w 37"/>
                  <a:gd name="T47" fmla="*/ 35 h 38"/>
                  <a:gd name="T48" fmla="*/ 32 w 37"/>
                  <a:gd name="T4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38">
                    <a:moveTo>
                      <a:pt x="32" y="33"/>
                    </a:moveTo>
                    <a:lnTo>
                      <a:pt x="34" y="28"/>
                    </a:lnTo>
                    <a:lnTo>
                      <a:pt x="37" y="25"/>
                    </a:lnTo>
                    <a:lnTo>
                      <a:pt x="37" y="19"/>
                    </a:lnTo>
                    <a:lnTo>
                      <a:pt x="37" y="14"/>
                    </a:lnTo>
                    <a:lnTo>
                      <a:pt x="34" y="9"/>
                    </a:lnTo>
                    <a:lnTo>
                      <a:pt x="32" y="6"/>
                    </a:lnTo>
                    <a:lnTo>
                      <a:pt x="27" y="2"/>
                    </a:lnTo>
                    <a:lnTo>
                      <a:pt x="24" y="0"/>
                    </a:lnTo>
                    <a:lnTo>
                      <a:pt x="18" y="0"/>
                    </a:lnTo>
                    <a:lnTo>
                      <a:pt x="13" y="0"/>
                    </a:lnTo>
                    <a:lnTo>
                      <a:pt x="8" y="2"/>
                    </a:lnTo>
                    <a:lnTo>
                      <a:pt x="5" y="6"/>
                    </a:lnTo>
                    <a:lnTo>
                      <a:pt x="1" y="9"/>
                    </a:lnTo>
                    <a:lnTo>
                      <a:pt x="0" y="14"/>
                    </a:lnTo>
                    <a:lnTo>
                      <a:pt x="0" y="19"/>
                    </a:lnTo>
                    <a:lnTo>
                      <a:pt x="0" y="25"/>
                    </a:lnTo>
                    <a:lnTo>
                      <a:pt x="1" y="28"/>
                    </a:lnTo>
                    <a:lnTo>
                      <a:pt x="5" y="33"/>
                    </a:lnTo>
                    <a:lnTo>
                      <a:pt x="8" y="35"/>
                    </a:lnTo>
                    <a:lnTo>
                      <a:pt x="13" y="37"/>
                    </a:lnTo>
                    <a:lnTo>
                      <a:pt x="18" y="38"/>
                    </a:lnTo>
                    <a:lnTo>
                      <a:pt x="24" y="37"/>
                    </a:lnTo>
                    <a:lnTo>
                      <a:pt x="27" y="35"/>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43" name="ZoneTexte 142"/>
            <p:cNvSpPr txBox="1"/>
            <p:nvPr/>
          </p:nvSpPr>
          <p:spPr>
            <a:xfrm>
              <a:off x="4911608" y="4559028"/>
              <a:ext cx="396262" cy="246221"/>
            </a:xfrm>
            <a:prstGeom prst="rect">
              <a:avLst/>
            </a:prstGeom>
            <a:noFill/>
          </p:spPr>
          <p:txBody>
            <a:bodyPr wrap="none" rtlCol="0">
              <a:spAutoFit/>
            </a:bodyPr>
            <a:lstStyle/>
            <a:p>
              <a:pPr algn="r"/>
              <a:r>
                <a:rPr lang="fr-FR" sz="1000" dirty="0"/>
                <a:t>750</a:t>
              </a:r>
            </a:p>
          </p:txBody>
        </p:sp>
        <p:sp>
          <p:nvSpPr>
            <p:cNvPr id="144" name="ZoneTexte 143"/>
            <p:cNvSpPr txBox="1"/>
            <p:nvPr/>
          </p:nvSpPr>
          <p:spPr>
            <a:xfrm>
              <a:off x="5209394" y="4724695"/>
              <a:ext cx="255198" cy="246221"/>
            </a:xfrm>
            <a:prstGeom prst="rect">
              <a:avLst/>
            </a:prstGeom>
            <a:noFill/>
          </p:spPr>
          <p:txBody>
            <a:bodyPr wrap="none" rtlCol="0">
              <a:spAutoFit/>
            </a:bodyPr>
            <a:lstStyle/>
            <a:p>
              <a:pPr algn="ctr"/>
              <a:r>
                <a:rPr lang="fr-FR" sz="1000" dirty="0"/>
                <a:t>0</a:t>
              </a:r>
            </a:p>
          </p:txBody>
        </p:sp>
        <p:sp>
          <p:nvSpPr>
            <p:cNvPr id="145" name="ZoneTexte 144"/>
            <p:cNvSpPr txBox="1"/>
            <p:nvPr/>
          </p:nvSpPr>
          <p:spPr>
            <a:xfrm>
              <a:off x="7817189" y="4453298"/>
              <a:ext cx="617477" cy="246221"/>
            </a:xfrm>
            <a:prstGeom prst="rect">
              <a:avLst/>
            </a:prstGeom>
            <a:noFill/>
          </p:spPr>
          <p:txBody>
            <a:bodyPr wrap="none" rtlCol="0">
              <a:spAutoFit/>
            </a:bodyPr>
            <a:lstStyle/>
            <a:p>
              <a:pPr algn="ctr"/>
              <a:r>
                <a:rPr lang="fr-FR" sz="1000" b="1" dirty="0"/>
                <a:t>Heures</a:t>
              </a:r>
            </a:p>
          </p:txBody>
        </p:sp>
        <p:sp>
          <p:nvSpPr>
            <p:cNvPr id="146" name="ZoneTexte 145"/>
            <p:cNvSpPr txBox="1"/>
            <p:nvPr/>
          </p:nvSpPr>
          <p:spPr>
            <a:xfrm>
              <a:off x="5739801" y="4724695"/>
              <a:ext cx="255198" cy="246221"/>
            </a:xfrm>
            <a:prstGeom prst="rect">
              <a:avLst/>
            </a:prstGeom>
            <a:noFill/>
          </p:spPr>
          <p:txBody>
            <a:bodyPr wrap="none" rtlCol="0">
              <a:spAutoFit/>
            </a:bodyPr>
            <a:lstStyle/>
            <a:p>
              <a:pPr algn="ctr"/>
              <a:r>
                <a:rPr lang="fr-FR" sz="1000" dirty="0"/>
                <a:t>4</a:t>
              </a:r>
            </a:p>
          </p:txBody>
        </p:sp>
        <p:sp>
          <p:nvSpPr>
            <p:cNvPr id="147" name="ZoneTexte 146"/>
            <p:cNvSpPr txBox="1"/>
            <p:nvPr/>
          </p:nvSpPr>
          <p:spPr>
            <a:xfrm>
              <a:off x="6273201" y="4724695"/>
              <a:ext cx="255198" cy="246221"/>
            </a:xfrm>
            <a:prstGeom prst="rect">
              <a:avLst/>
            </a:prstGeom>
            <a:noFill/>
          </p:spPr>
          <p:txBody>
            <a:bodyPr wrap="none" rtlCol="0">
              <a:spAutoFit/>
            </a:bodyPr>
            <a:lstStyle/>
            <a:p>
              <a:pPr algn="ctr"/>
              <a:r>
                <a:rPr lang="fr-FR" sz="1000" dirty="0"/>
                <a:t>8</a:t>
              </a:r>
            </a:p>
          </p:txBody>
        </p:sp>
        <p:sp>
          <p:nvSpPr>
            <p:cNvPr id="148" name="ZoneTexte 147"/>
            <p:cNvSpPr txBox="1"/>
            <p:nvPr/>
          </p:nvSpPr>
          <p:spPr>
            <a:xfrm>
              <a:off x="6782448" y="4724695"/>
              <a:ext cx="325731" cy="246221"/>
            </a:xfrm>
            <a:prstGeom prst="rect">
              <a:avLst/>
            </a:prstGeom>
            <a:noFill/>
          </p:spPr>
          <p:txBody>
            <a:bodyPr wrap="none" rtlCol="0">
              <a:spAutoFit/>
            </a:bodyPr>
            <a:lstStyle/>
            <a:p>
              <a:pPr algn="ctr"/>
              <a:r>
                <a:rPr lang="fr-FR" sz="1000" dirty="0"/>
                <a:t>12</a:t>
              </a:r>
            </a:p>
          </p:txBody>
        </p:sp>
        <p:sp>
          <p:nvSpPr>
            <p:cNvPr id="149" name="ZoneTexte 148"/>
            <p:cNvSpPr txBox="1"/>
            <p:nvPr/>
          </p:nvSpPr>
          <p:spPr>
            <a:xfrm>
              <a:off x="7309498" y="4724695"/>
              <a:ext cx="325731" cy="246221"/>
            </a:xfrm>
            <a:prstGeom prst="rect">
              <a:avLst/>
            </a:prstGeom>
            <a:noFill/>
          </p:spPr>
          <p:txBody>
            <a:bodyPr wrap="none" rtlCol="0">
              <a:spAutoFit/>
            </a:bodyPr>
            <a:lstStyle/>
            <a:p>
              <a:pPr algn="ctr"/>
              <a:r>
                <a:rPr lang="fr-FR" sz="1000" dirty="0"/>
                <a:t>16</a:t>
              </a:r>
            </a:p>
          </p:txBody>
        </p:sp>
        <p:sp>
          <p:nvSpPr>
            <p:cNvPr id="150" name="ZoneTexte 149"/>
            <p:cNvSpPr txBox="1"/>
            <p:nvPr/>
          </p:nvSpPr>
          <p:spPr>
            <a:xfrm>
              <a:off x="7847660" y="4724695"/>
              <a:ext cx="325731" cy="246221"/>
            </a:xfrm>
            <a:prstGeom prst="rect">
              <a:avLst/>
            </a:prstGeom>
            <a:noFill/>
          </p:spPr>
          <p:txBody>
            <a:bodyPr wrap="none" rtlCol="0">
              <a:spAutoFit/>
            </a:bodyPr>
            <a:lstStyle/>
            <a:p>
              <a:pPr algn="ctr"/>
              <a:r>
                <a:rPr lang="fr-FR" sz="1000" dirty="0"/>
                <a:t>20</a:t>
              </a:r>
            </a:p>
          </p:txBody>
        </p:sp>
        <p:sp>
          <p:nvSpPr>
            <p:cNvPr id="151" name="ZoneTexte 150"/>
            <p:cNvSpPr txBox="1"/>
            <p:nvPr/>
          </p:nvSpPr>
          <p:spPr>
            <a:xfrm>
              <a:off x="8384235" y="4724695"/>
              <a:ext cx="325731" cy="246221"/>
            </a:xfrm>
            <a:prstGeom prst="rect">
              <a:avLst/>
            </a:prstGeom>
            <a:noFill/>
          </p:spPr>
          <p:txBody>
            <a:bodyPr wrap="none" rtlCol="0">
              <a:spAutoFit/>
            </a:bodyPr>
            <a:lstStyle/>
            <a:p>
              <a:pPr algn="ctr"/>
              <a:r>
                <a:rPr lang="fr-FR" sz="1000" dirty="0"/>
                <a:t>24</a:t>
              </a:r>
            </a:p>
          </p:txBody>
        </p:sp>
        <p:sp>
          <p:nvSpPr>
            <p:cNvPr id="152" name="ZoneTexte 151"/>
            <p:cNvSpPr txBox="1"/>
            <p:nvPr/>
          </p:nvSpPr>
          <p:spPr>
            <a:xfrm>
              <a:off x="6652940" y="3116976"/>
              <a:ext cx="795411" cy="276999"/>
            </a:xfrm>
            <a:prstGeom prst="rect">
              <a:avLst/>
            </a:prstGeom>
            <a:noFill/>
          </p:spPr>
          <p:txBody>
            <a:bodyPr wrap="none" rtlCol="0">
              <a:spAutoFit/>
            </a:bodyPr>
            <a:lstStyle/>
            <a:p>
              <a:r>
                <a:rPr lang="fr-FR" sz="1200" b="1" u="sng" dirty="0"/>
                <a:t>&gt;</a:t>
              </a:r>
              <a:r>
                <a:rPr lang="fr-FR" sz="1200" b="1" dirty="0"/>
                <a:t> 60 ans</a:t>
              </a:r>
            </a:p>
          </p:txBody>
        </p:sp>
        <p:sp>
          <p:nvSpPr>
            <p:cNvPr id="153" name="ZoneTexte 152"/>
            <p:cNvSpPr txBox="1"/>
            <p:nvPr/>
          </p:nvSpPr>
          <p:spPr>
            <a:xfrm>
              <a:off x="6652940" y="3326526"/>
              <a:ext cx="795411" cy="276999"/>
            </a:xfrm>
            <a:prstGeom prst="rect">
              <a:avLst/>
            </a:prstGeom>
            <a:noFill/>
          </p:spPr>
          <p:txBody>
            <a:bodyPr wrap="none" rtlCol="0">
              <a:spAutoFit/>
            </a:bodyPr>
            <a:lstStyle/>
            <a:p>
              <a:r>
                <a:rPr lang="fr-FR" sz="1200" b="1" dirty="0"/>
                <a:t>&lt; 50 ans</a:t>
              </a:r>
            </a:p>
          </p:txBody>
        </p:sp>
        <p:sp>
          <p:nvSpPr>
            <p:cNvPr id="154" name="ZoneTexte 153"/>
            <p:cNvSpPr txBox="1"/>
            <p:nvPr/>
          </p:nvSpPr>
          <p:spPr>
            <a:xfrm>
              <a:off x="4805809" y="4159610"/>
              <a:ext cx="502061" cy="246221"/>
            </a:xfrm>
            <a:prstGeom prst="rect">
              <a:avLst/>
            </a:prstGeom>
            <a:noFill/>
          </p:spPr>
          <p:txBody>
            <a:bodyPr wrap="none" rtlCol="0">
              <a:spAutoFit/>
            </a:bodyPr>
            <a:lstStyle/>
            <a:p>
              <a:pPr algn="r"/>
              <a:r>
                <a:rPr lang="fr-FR" sz="1000" dirty="0"/>
                <a:t>1 750</a:t>
              </a:r>
            </a:p>
          </p:txBody>
        </p:sp>
        <p:sp>
          <p:nvSpPr>
            <p:cNvPr id="155" name="ZoneTexte 154"/>
            <p:cNvSpPr txBox="1"/>
            <p:nvPr/>
          </p:nvSpPr>
          <p:spPr>
            <a:xfrm>
              <a:off x="4805809" y="3788209"/>
              <a:ext cx="502061" cy="246221"/>
            </a:xfrm>
            <a:prstGeom prst="rect">
              <a:avLst/>
            </a:prstGeom>
            <a:noFill/>
          </p:spPr>
          <p:txBody>
            <a:bodyPr wrap="none" rtlCol="0">
              <a:spAutoFit/>
            </a:bodyPr>
            <a:lstStyle/>
            <a:p>
              <a:pPr algn="r"/>
              <a:r>
                <a:rPr lang="fr-FR" sz="1000" dirty="0"/>
                <a:t>2 750</a:t>
              </a:r>
            </a:p>
          </p:txBody>
        </p:sp>
        <p:sp>
          <p:nvSpPr>
            <p:cNvPr id="156" name="ZoneTexte 155"/>
            <p:cNvSpPr txBox="1"/>
            <p:nvPr/>
          </p:nvSpPr>
          <p:spPr>
            <a:xfrm>
              <a:off x="4805809" y="3378560"/>
              <a:ext cx="502061" cy="246221"/>
            </a:xfrm>
            <a:prstGeom prst="rect">
              <a:avLst/>
            </a:prstGeom>
            <a:noFill/>
          </p:spPr>
          <p:txBody>
            <a:bodyPr wrap="none" rtlCol="0">
              <a:spAutoFit/>
            </a:bodyPr>
            <a:lstStyle/>
            <a:p>
              <a:pPr algn="r"/>
              <a:r>
                <a:rPr lang="fr-FR" sz="1000" dirty="0"/>
                <a:t>3 750</a:t>
              </a:r>
            </a:p>
          </p:txBody>
        </p:sp>
        <p:sp>
          <p:nvSpPr>
            <p:cNvPr id="157" name="ZoneTexte 156"/>
            <p:cNvSpPr txBox="1"/>
            <p:nvPr/>
          </p:nvSpPr>
          <p:spPr>
            <a:xfrm>
              <a:off x="4805809" y="2983988"/>
              <a:ext cx="502061" cy="246221"/>
            </a:xfrm>
            <a:prstGeom prst="rect">
              <a:avLst/>
            </a:prstGeom>
            <a:noFill/>
          </p:spPr>
          <p:txBody>
            <a:bodyPr wrap="none" rtlCol="0">
              <a:spAutoFit/>
            </a:bodyPr>
            <a:lstStyle/>
            <a:p>
              <a:pPr algn="r"/>
              <a:r>
                <a:rPr lang="fr-FR" sz="1000" dirty="0"/>
                <a:t>4 750</a:t>
              </a:r>
            </a:p>
          </p:txBody>
        </p:sp>
      </p:grpSp>
      <p:grpSp>
        <p:nvGrpSpPr>
          <p:cNvPr id="3" name="Groupe 2"/>
          <p:cNvGrpSpPr/>
          <p:nvPr/>
        </p:nvGrpSpPr>
        <p:grpSpPr>
          <a:xfrm>
            <a:off x="220631" y="2913031"/>
            <a:ext cx="4324902" cy="2359172"/>
            <a:chOff x="220631" y="2913031"/>
            <a:chExt cx="4324902" cy="2359172"/>
          </a:xfrm>
        </p:grpSpPr>
        <p:sp>
          <p:nvSpPr>
            <p:cNvPr id="7" name="ZoneTexte 6"/>
            <p:cNvSpPr txBox="1"/>
            <p:nvPr/>
          </p:nvSpPr>
          <p:spPr>
            <a:xfrm>
              <a:off x="220631" y="2913031"/>
              <a:ext cx="4324902"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Concentrations plasmatiques de DRV (log </a:t>
              </a:r>
              <a:r>
                <a:rPr lang="fr-FR" sz="1600" b="1" dirty="0" err="1">
                  <a:solidFill>
                    <a:srgbClr val="0070C0"/>
                  </a:solidFill>
                  <a:latin typeface="Calibri" panose="020F0502020204030204" pitchFamily="34" charset="0"/>
                </a:rPr>
                <a:t>ng</a:t>
              </a:r>
              <a:r>
                <a:rPr lang="fr-FR" sz="1600" b="1" dirty="0">
                  <a:solidFill>
                    <a:srgbClr val="0070C0"/>
                  </a:solidFill>
                  <a:latin typeface="Calibri" panose="020F0502020204030204" pitchFamily="34" charset="0"/>
                </a:rPr>
                <a:t>/ml)</a:t>
              </a:r>
            </a:p>
          </p:txBody>
        </p:sp>
        <p:grpSp>
          <p:nvGrpSpPr>
            <p:cNvPr id="14" name="Groupe 21568"/>
            <p:cNvGrpSpPr/>
            <p:nvPr/>
          </p:nvGrpSpPr>
          <p:grpSpPr>
            <a:xfrm>
              <a:off x="879465" y="3328945"/>
              <a:ext cx="2497138" cy="1709737"/>
              <a:chOff x="557213" y="2295526"/>
              <a:chExt cx="2497138" cy="1709737"/>
            </a:xfrm>
          </p:grpSpPr>
          <p:sp>
            <p:nvSpPr>
              <p:cNvPr id="15" name="Freeform 8"/>
              <p:cNvSpPr>
                <a:spLocks/>
              </p:cNvSpPr>
              <p:nvPr/>
            </p:nvSpPr>
            <p:spPr bwMode="auto">
              <a:xfrm>
                <a:off x="617538" y="2295526"/>
                <a:ext cx="2436813" cy="1646238"/>
              </a:xfrm>
              <a:custGeom>
                <a:avLst/>
                <a:gdLst>
                  <a:gd name="T0" fmla="*/ 1535 w 1535"/>
                  <a:gd name="T1" fmla="*/ 1037 h 1037"/>
                  <a:gd name="T2" fmla="*/ 0 w 1535"/>
                  <a:gd name="T3" fmla="*/ 1037 h 1037"/>
                  <a:gd name="T4" fmla="*/ 0 w 1535"/>
                  <a:gd name="T5" fmla="*/ 0 h 1037"/>
                </a:gdLst>
                <a:ahLst/>
                <a:cxnLst>
                  <a:cxn ang="0">
                    <a:pos x="T0" y="T1"/>
                  </a:cxn>
                  <a:cxn ang="0">
                    <a:pos x="T2" y="T3"/>
                  </a:cxn>
                  <a:cxn ang="0">
                    <a:pos x="T4" y="T5"/>
                  </a:cxn>
                </a:cxnLst>
                <a:rect l="0" t="0" r="r" b="b"/>
                <a:pathLst>
                  <a:path w="1535" h="1037">
                    <a:moveTo>
                      <a:pt x="1535" y="1037"/>
                    </a:moveTo>
                    <a:lnTo>
                      <a:pt x="0" y="1037"/>
                    </a:lnTo>
                    <a:lnTo>
                      <a:pt x="0" y="0"/>
                    </a:lnTo>
                  </a:path>
                </a:pathLst>
              </a:custGeom>
              <a:noFill/>
              <a:ln w="1270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7"/>
              <p:cNvSpPr>
                <a:spLocks noChangeShapeType="1"/>
              </p:cNvSpPr>
              <p:nvPr/>
            </p:nvSpPr>
            <p:spPr bwMode="auto">
              <a:xfrm>
                <a:off x="557213" y="2311401"/>
                <a:ext cx="60325"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8"/>
              <p:cNvSpPr>
                <a:spLocks noChangeShapeType="1"/>
              </p:cNvSpPr>
              <p:nvPr/>
            </p:nvSpPr>
            <p:spPr bwMode="auto">
              <a:xfrm>
                <a:off x="557213" y="2719388"/>
                <a:ext cx="60325"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9"/>
              <p:cNvSpPr>
                <a:spLocks noChangeShapeType="1"/>
              </p:cNvSpPr>
              <p:nvPr/>
            </p:nvSpPr>
            <p:spPr bwMode="auto">
              <a:xfrm>
                <a:off x="557213" y="3125788"/>
                <a:ext cx="60325"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20"/>
              <p:cNvSpPr>
                <a:spLocks noChangeShapeType="1"/>
              </p:cNvSpPr>
              <p:nvPr/>
            </p:nvSpPr>
            <p:spPr bwMode="auto">
              <a:xfrm>
                <a:off x="557213" y="3533776"/>
                <a:ext cx="60325"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1"/>
              <p:cNvSpPr>
                <a:spLocks noChangeShapeType="1"/>
              </p:cNvSpPr>
              <p:nvPr/>
            </p:nvSpPr>
            <p:spPr bwMode="auto">
              <a:xfrm>
                <a:off x="557213" y="3941763"/>
                <a:ext cx="60325" cy="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8"/>
              <p:cNvSpPr>
                <a:spLocks noChangeShapeType="1"/>
              </p:cNvSpPr>
              <p:nvPr/>
            </p:nvSpPr>
            <p:spPr bwMode="auto">
              <a:xfrm flipV="1">
                <a:off x="3043238" y="3941763"/>
                <a:ext cx="0" cy="6350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9"/>
              <p:cNvSpPr>
                <a:spLocks noChangeShapeType="1"/>
              </p:cNvSpPr>
              <p:nvPr/>
            </p:nvSpPr>
            <p:spPr bwMode="auto">
              <a:xfrm flipV="1">
                <a:off x="2435225" y="3941763"/>
                <a:ext cx="0" cy="6350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30"/>
              <p:cNvSpPr>
                <a:spLocks noChangeShapeType="1"/>
              </p:cNvSpPr>
              <p:nvPr/>
            </p:nvSpPr>
            <p:spPr bwMode="auto">
              <a:xfrm flipV="1">
                <a:off x="1828800" y="3941763"/>
                <a:ext cx="0" cy="6350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32"/>
              <p:cNvSpPr>
                <a:spLocks noChangeShapeType="1"/>
              </p:cNvSpPr>
              <p:nvPr/>
            </p:nvSpPr>
            <p:spPr bwMode="auto">
              <a:xfrm flipV="1">
                <a:off x="1223963" y="3941763"/>
                <a:ext cx="0" cy="6350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33"/>
              <p:cNvSpPr>
                <a:spLocks noChangeShapeType="1"/>
              </p:cNvSpPr>
              <p:nvPr/>
            </p:nvSpPr>
            <p:spPr bwMode="auto">
              <a:xfrm flipV="1">
                <a:off x="617538" y="3941763"/>
                <a:ext cx="0" cy="63500"/>
              </a:xfrm>
              <a:prstGeom prst="line">
                <a:avLst/>
              </a:prstGeom>
              <a:noFill/>
              <a:ln w="1270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34"/>
              <p:cNvSpPr>
                <a:spLocks noChangeShapeType="1"/>
              </p:cNvSpPr>
              <p:nvPr/>
            </p:nvSpPr>
            <p:spPr bwMode="auto">
              <a:xfrm flipH="1" flipV="1">
                <a:off x="1039813" y="2609851"/>
                <a:ext cx="1154113" cy="320675"/>
              </a:xfrm>
              <a:prstGeom prst="line">
                <a:avLst/>
              </a:prstGeom>
              <a:noFill/>
              <a:ln w="254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Freeform 35"/>
              <p:cNvSpPr>
                <a:spLocks/>
              </p:cNvSpPr>
              <p:nvPr/>
            </p:nvSpPr>
            <p:spPr bwMode="auto">
              <a:xfrm>
                <a:off x="1922463" y="2470151"/>
                <a:ext cx="60325" cy="60325"/>
              </a:xfrm>
              <a:custGeom>
                <a:avLst/>
                <a:gdLst>
                  <a:gd name="T0" fmla="*/ 33 w 38"/>
                  <a:gd name="T1" fmla="*/ 33 h 38"/>
                  <a:gd name="T2" fmla="*/ 36 w 38"/>
                  <a:gd name="T3" fmla="*/ 30 h 38"/>
                  <a:gd name="T4" fmla="*/ 38 w 38"/>
                  <a:gd name="T5" fmla="*/ 24 h 38"/>
                  <a:gd name="T6" fmla="*/ 38 w 38"/>
                  <a:gd name="T7" fmla="*/ 19 h 38"/>
                  <a:gd name="T8" fmla="*/ 38 w 38"/>
                  <a:gd name="T9" fmla="*/ 14 h 38"/>
                  <a:gd name="T10" fmla="*/ 36 w 38"/>
                  <a:gd name="T11" fmla="*/ 11 h 38"/>
                  <a:gd name="T12" fmla="*/ 33 w 38"/>
                  <a:gd name="T13" fmla="*/ 7 h 38"/>
                  <a:gd name="T14" fmla="*/ 29 w 38"/>
                  <a:gd name="T15" fmla="*/ 4 h 38"/>
                  <a:gd name="T16" fmla="*/ 24 w 38"/>
                  <a:gd name="T17" fmla="*/ 2 h 38"/>
                  <a:gd name="T18" fmla="*/ 19 w 38"/>
                  <a:gd name="T19" fmla="*/ 0 h 38"/>
                  <a:gd name="T20" fmla="*/ 14 w 38"/>
                  <a:gd name="T21" fmla="*/ 2 h 38"/>
                  <a:gd name="T22" fmla="*/ 10 w 38"/>
                  <a:gd name="T23" fmla="*/ 4 h 38"/>
                  <a:gd name="T24" fmla="*/ 5 w 38"/>
                  <a:gd name="T25" fmla="*/ 7 h 38"/>
                  <a:gd name="T26" fmla="*/ 2 w 38"/>
                  <a:gd name="T27" fmla="*/ 11 h 38"/>
                  <a:gd name="T28" fmla="*/ 0 w 38"/>
                  <a:gd name="T29" fmla="*/ 14 h 38"/>
                  <a:gd name="T30" fmla="*/ 0 w 38"/>
                  <a:gd name="T31" fmla="*/ 19 h 38"/>
                  <a:gd name="T32" fmla="*/ 0 w 38"/>
                  <a:gd name="T33" fmla="*/ 24 h 38"/>
                  <a:gd name="T34" fmla="*/ 2 w 38"/>
                  <a:gd name="T35" fmla="*/ 30 h 38"/>
                  <a:gd name="T36" fmla="*/ 5 w 38"/>
                  <a:gd name="T37" fmla="*/ 33 h 38"/>
                  <a:gd name="T38" fmla="*/ 10 w 38"/>
                  <a:gd name="T39" fmla="*/ 37 h 38"/>
                  <a:gd name="T40" fmla="*/ 14 w 38"/>
                  <a:gd name="T41" fmla="*/ 38 h 38"/>
                  <a:gd name="T42" fmla="*/ 19 w 38"/>
                  <a:gd name="T43" fmla="*/ 38 h 38"/>
                  <a:gd name="T44" fmla="*/ 24 w 38"/>
                  <a:gd name="T45" fmla="*/ 38 h 38"/>
                  <a:gd name="T46" fmla="*/ 29 w 38"/>
                  <a:gd name="T47" fmla="*/ 37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6" y="30"/>
                    </a:lnTo>
                    <a:lnTo>
                      <a:pt x="38" y="24"/>
                    </a:lnTo>
                    <a:lnTo>
                      <a:pt x="38" y="19"/>
                    </a:lnTo>
                    <a:lnTo>
                      <a:pt x="38" y="14"/>
                    </a:lnTo>
                    <a:lnTo>
                      <a:pt x="36" y="11"/>
                    </a:lnTo>
                    <a:lnTo>
                      <a:pt x="33" y="7"/>
                    </a:lnTo>
                    <a:lnTo>
                      <a:pt x="29" y="4"/>
                    </a:lnTo>
                    <a:lnTo>
                      <a:pt x="24" y="2"/>
                    </a:lnTo>
                    <a:lnTo>
                      <a:pt x="19" y="0"/>
                    </a:lnTo>
                    <a:lnTo>
                      <a:pt x="14" y="2"/>
                    </a:lnTo>
                    <a:lnTo>
                      <a:pt x="10" y="4"/>
                    </a:lnTo>
                    <a:lnTo>
                      <a:pt x="5" y="7"/>
                    </a:lnTo>
                    <a:lnTo>
                      <a:pt x="2" y="11"/>
                    </a:lnTo>
                    <a:lnTo>
                      <a:pt x="0" y="14"/>
                    </a:lnTo>
                    <a:lnTo>
                      <a:pt x="0" y="19"/>
                    </a:lnTo>
                    <a:lnTo>
                      <a:pt x="0" y="24"/>
                    </a:lnTo>
                    <a:lnTo>
                      <a:pt x="2" y="30"/>
                    </a:lnTo>
                    <a:lnTo>
                      <a:pt x="5" y="33"/>
                    </a:lnTo>
                    <a:lnTo>
                      <a:pt x="10" y="37"/>
                    </a:lnTo>
                    <a:lnTo>
                      <a:pt x="14" y="38"/>
                    </a:lnTo>
                    <a:lnTo>
                      <a:pt x="19" y="38"/>
                    </a:lnTo>
                    <a:lnTo>
                      <a:pt x="24"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8" name="Freeform 36"/>
              <p:cNvSpPr>
                <a:spLocks/>
              </p:cNvSpPr>
              <p:nvPr/>
            </p:nvSpPr>
            <p:spPr bwMode="auto">
              <a:xfrm>
                <a:off x="2166938" y="2605088"/>
                <a:ext cx="61913" cy="60325"/>
              </a:xfrm>
              <a:custGeom>
                <a:avLst/>
                <a:gdLst>
                  <a:gd name="T0" fmla="*/ 33 w 39"/>
                  <a:gd name="T1" fmla="*/ 33 h 38"/>
                  <a:gd name="T2" fmla="*/ 36 w 39"/>
                  <a:gd name="T3" fmla="*/ 29 h 38"/>
                  <a:gd name="T4" fmla="*/ 38 w 39"/>
                  <a:gd name="T5" fmla="*/ 24 h 38"/>
                  <a:gd name="T6" fmla="*/ 39 w 39"/>
                  <a:gd name="T7" fmla="*/ 19 h 38"/>
                  <a:gd name="T8" fmla="*/ 38 w 39"/>
                  <a:gd name="T9" fmla="*/ 14 h 38"/>
                  <a:gd name="T10" fmla="*/ 36 w 39"/>
                  <a:gd name="T11" fmla="*/ 9 h 38"/>
                  <a:gd name="T12" fmla="*/ 33 w 39"/>
                  <a:gd name="T13" fmla="*/ 5 h 38"/>
                  <a:gd name="T14" fmla="*/ 29 w 39"/>
                  <a:gd name="T15" fmla="*/ 2 h 38"/>
                  <a:gd name="T16" fmla="*/ 24 w 39"/>
                  <a:gd name="T17" fmla="*/ 0 h 38"/>
                  <a:gd name="T18" fmla="*/ 20 w 39"/>
                  <a:gd name="T19" fmla="*/ 0 h 38"/>
                  <a:gd name="T20" fmla="*/ 15 w 39"/>
                  <a:gd name="T21" fmla="*/ 0 h 38"/>
                  <a:gd name="T22" fmla="*/ 10 w 39"/>
                  <a:gd name="T23" fmla="*/ 2 h 38"/>
                  <a:gd name="T24" fmla="*/ 7 w 39"/>
                  <a:gd name="T25" fmla="*/ 5 h 38"/>
                  <a:gd name="T26" fmla="*/ 3 w 39"/>
                  <a:gd name="T27" fmla="*/ 9 h 38"/>
                  <a:gd name="T28" fmla="*/ 1 w 39"/>
                  <a:gd name="T29" fmla="*/ 14 h 38"/>
                  <a:gd name="T30" fmla="*/ 0 w 39"/>
                  <a:gd name="T31" fmla="*/ 19 h 38"/>
                  <a:gd name="T32" fmla="*/ 1 w 39"/>
                  <a:gd name="T33" fmla="*/ 24 h 38"/>
                  <a:gd name="T34" fmla="*/ 3 w 39"/>
                  <a:gd name="T35" fmla="*/ 29 h 38"/>
                  <a:gd name="T36" fmla="*/ 7 w 39"/>
                  <a:gd name="T37" fmla="*/ 33 h 38"/>
                  <a:gd name="T38" fmla="*/ 10 w 39"/>
                  <a:gd name="T39" fmla="*/ 36 h 38"/>
                  <a:gd name="T40" fmla="*/ 15 w 39"/>
                  <a:gd name="T41" fmla="*/ 38 h 38"/>
                  <a:gd name="T42" fmla="*/ 20 w 39"/>
                  <a:gd name="T43" fmla="*/ 38 h 38"/>
                  <a:gd name="T44" fmla="*/ 24 w 39"/>
                  <a:gd name="T45" fmla="*/ 38 h 38"/>
                  <a:gd name="T46" fmla="*/ 29 w 39"/>
                  <a:gd name="T47" fmla="*/ 36 h 38"/>
                  <a:gd name="T48" fmla="*/ 33 w 39"/>
                  <a:gd name="T49" fmla="*/ 33 h 38"/>
                  <a:gd name="T50" fmla="*/ 33 w 39"/>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33" y="33"/>
                    </a:moveTo>
                    <a:lnTo>
                      <a:pt x="36" y="29"/>
                    </a:lnTo>
                    <a:lnTo>
                      <a:pt x="38" y="24"/>
                    </a:lnTo>
                    <a:lnTo>
                      <a:pt x="39" y="19"/>
                    </a:lnTo>
                    <a:lnTo>
                      <a:pt x="38" y="14"/>
                    </a:lnTo>
                    <a:lnTo>
                      <a:pt x="36" y="9"/>
                    </a:lnTo>
                    <a:lnTo>
                      <a:pt x="33" y="5"/>
                    </a:lnTo>
                    <a:lnTo>
                      <a:pt x="29" y="2"/>
                    </a:lnTo>
                    <a:lnTo>
                      <a:pt x="24" y="0"/>
                    </a:lnTo>
                    <a:lnTo>
                      <a:pt x="20" y="0"/>
                    </a:lnTo>
                    <a:lnTo>
                      <a:pt x="15" y="0"/>
                    </a:lnTo>
                    <a:lnTo>
                      <a:pt x="10" y="2"/>
                    </a:lnTo>
                    <a:lnTo>
                      <a:pt x="7" y="5"/>
                    </a:lnTo>
                    <a:lnTo>
                      <a:pt x="3" y="9"/>
                    </a:lnTo>
                    <a:lnTo>
                      <a:pt x="1" y="14"/>
                    </a:lnTo>
                    <a:lnTo>
                      <a:pt x="0" y="19"/>
                    </a:lnTo>
                    <a:lnTo>
                      <a:pt x="1" y="24"/>
                    </a:lnTo>
                    <a:lnTo>
                      <a:pt x="3" y="29"/>
                    </a:lnTo>
                    <a:lnTo>
                      <a:pt x="7" y="33"/>
                    </a:lnTo>
                    <a:lnTo>
                      <a:pt x="10" y="36"/>
                    </a:lnTo>
                    <a:lnTo>
                      <a:pt x="15" y="38"/>
                    </a:lnTo>
                    <a:lnTo>
                      <a:pt x="20" y="38"/>
                    </a:lnTo>
                    <a:lnTo>
                      <a:pt x="24" y="38"/>
                    </a:lnTo>
                    <a:lnTo>
                      <a:pt x="29"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9" name="Freeform 37"/>
              <p:cNvSpPr>
                <a:spLocks/>
              </p:cNvSpPr>
              <p:nvPr/>
            </p:nvSpPr>
            <p:spPr bwMode="auto">
              <a:xfrm>
                <a:off x="2100263" y="2616201"/>
                <a:ext cx="63500" cy="63500"/>
              </a:xfrm>
              <a:custGeom>
                <a:avLst/>
                <a:gdLst>
                  <a:gd name="T0" fmla="*/ 33 w 40"/>
                  <a:gd name="T1" fmla="*/ 33 h 40"/>
                  <a:gd name="T2" fmla="*/ 37 w 40"/>
                  <a:gd name="T3" fmla="*/ 29 h 40"/>
                  <a:gd name="T4" fmla="*/ 38 w 40"/>
                  <a:gd name="T5" fmla="*/ 24 h 40"/>
                  <a:gd name="T6" fmla="*/ 40 w 40"/>
                  <a:gd name="T7" fmla="*/ 19 h 40"/>
                  <a:gd name="T8" fmla="*/ 38 w 40"/>
                  <a:gd name="T9" fmla="*/ 15 h 40"/>
                  <a:gd name="T10" fmla="*/ 37 w 40"/>
                  <a:gd name="T11" fmla="*/ 10 h 40"/>
                  <a:gd name="T12" fmla="*/ 33 w 40"/>
                  <a:gd name="T13" fmla="*/ 7 h 40"/>
                  <a:gd name="T14" fmla="*/ 30 w 40"/>
                  <a:gd name="T15" fmla="*/ 3 h 40"/>
                  <a:gd name="T16" fmla="*/ 24 w 40"/>
                  <a:gd name="T17" fmla="*/ 2 h 40"/>
                  <a:gd name="T18" fmla="*/ 19 w 40"/>
                  <a:gd name="T19" fmla="*/ 0 h 40"/>
                  <a:gd name="T20" fmla="*/ 16 w 40"/>
                  <a:gd name="T21" fmla="*/ 2 h 40"/>
                  <a:gd name="T22" fmla="*/ 11 w 40"/>
                  <a:gd name="T23" fmla="*/ 3 h 40"/>
                  <a:gd name="T24" fmla="*/ 7 w 40"/>
                  <a:gd name="T25" fmla="*/ 7 h 40"/>
                  <a:gd name="T26" fmla="*/ 4 w 40"/>
                  <a:gd name="T27" fmla="*/ 10 h 40"/>
                  <a:gd name="T28" fmla="*/ 2 w 40"/>
                  <a:gd name="T29" fmla="*/ 15 h 40"/>
                  <a:gd name="T30" fmla="*/ 0 w 40"/>
                  <a:gd name="T31" fmla="*/ 19 h 40"/>
                  <a:gd name="T32" fmla="*/ 2 w 40"/>
                  <a:gd name="T33" fmla="*/ 24 h 40"/>
                  <a:gd name="T34" fmla="*/ 4 w 40"/>
                  <a:gd name="T35" fmla="*/ 29 h 40"/>
                  <a:gd name="T36" fmla="*/ 7 w 40"/>
                  <a:gd name="T37" fmla="*/ 33 h 40"/>
                  <a:gd name="T38" fmla="*/ 11 w 40"/>
                  <a:gd name="T39" fmla="*/ 36 h 40"/>
                  <a:gd name="T40" fmla="*/ 16 w 40"/>
                  <a:gd name="T41" fmla="*/ 38 h 40"/>
                  <a:gd name="T42" fmla="*/ 19 w 40"/>
                  <a:gd name="T43" fmla="*/ 40 h 40"/>
                  <a:gd name="T44" fmla="*/ 24 w 40"/>
                  <a:gd name="T45" fmla="*/ 38 h 40"/>
                  <a:gd name="T46" fmla="*/ 30 w 40"/>
                  <a:gd name="T47" fmla="*/ 36 h 40"/>
                  <a:gd name="T48" fmla="*/ 33 w 40"/>
                  <a:gd name="T49" fmla="*/ 33 h 40"/>
                  <a:gd name="T50" fmla="*/ 33 w 40"/>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0">
                    <a:moveTo>
                      <a:pt x="33" y="33"/>
                    </a:moveTo>
                    <a:lnTo>
                      <a:pt x="37" y="29"/>
                    </a:lnTo>
                    <a:lnTo>
                      <a:pt x="38" y="24"/>
                    </a:lnTo>
                    <a:lnTo>
                      <a:pt x="40" y="19"/>
                    </a:lnTo>
                    <a:lnTo>
                      <a:pt x="38" y="15"/>
                    </a:lnTo>
                    <a:lnTo>
                      <a:pt x="37" y="10"/>
                    </a:lnTo>
                    <a:lnTo>
                      <a:pt x="33" y="7"/>
                    </a:lnTo>
                    <a:lnTo>
                      <a:pt x="30" y="3"/>
                    </a:lnTo>
                    <a:lnTo>
                      <a:pt x="24" y="2"/>
                    </a:lnTo>
                    <a:lnTo>
                      <a:pt x="19" y="0"/>
                    </a:lnTo>
                    <a:lnTo>
                      <a:pt x="16" y="2"/>
                    </a:lnTo>
                    <a:lnTo>
                      <a:pt x="11" y="3"/>
                    </a:lnTo>
                    <a:lnTo>
                      <a:pt x="7" y="7"/>
                    </a:lnTo>
                    <a:lnTo>
                      <a:pt x="4" y="10"/>
                    </a:lnTo>
                    <a:lnTo>
                      <a:pt x="2" y="15"/>
                    </a:lnTo>
                    <a:lnTo>
                      <a:pt x="0" y="19"/>
                    </a:lnTo>
                    <a:lnTo>
                      <a:pt x="2" y="24"/>
                    </a:lnTo>
                    <a:lnTo>
                      <a:pt x="4" y="29"/>
                    </a:lnTo>
                    <a:lnTo>
                      <a:pt x="7" y="33"/>
                    </a:lnTo>
                    <a:lnTo>
                      <a:pt x="11" y="36"/>
                    </a:lnTo>
                    <a:lnTo>
                      <a:pt x="16" y="38"/>
                    </a:lnTo>
                    <a:lnTo>
                      <a:pt x="19" y="40"/>
                    </a:lnTo>
                    <a:lnTo>
                      <a:pt x="24" y="38"/>
                    </a:lnTo>
                    <a:lnTo>
                      <a:pt x="30"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 name="Freeform 38"/>
              <p:cNvSpPr>
                <a:spLocks/>
              </p:cNvSpPr>
              <p:nvPr/>
            </p:nvSpPr>
            <p:spPr bwMode="auto">
              <a:xfrm>
                <a:off x="2119313" y="2711451"/>
                <a:ext cx="63500" cy="60325"/>
              </a:xfrm>
              <a:custGeom>
                <a:avLst/>
                <a:gdLst>
                  <a:gd name="T0" fmla="*/ 33 w 40"/>
                  <a:gd name="T1" fmla="*/ 33 h 38"/>
                  <a:gd name="T2" fmla="*/ 37 w 40"/>
                  <a:gd name="T3" fmla="*/ 30 h 38"/>
                  <a:gd name="T4" fmla="*/ 38 w 40"/>
                  <a:gd name="T5" fmla="*/ 24 h 38"/>
                  <a:gd name="T6" fmla="*/ 40 w 40"/>
                  <a:gd name="T7" fmla="*/ 19 h 38"/>
                  <a:gd name="T8" fmla="*/ 38 w 40"/>
                  <a:gd name="T9" fmla="*/ 14 h 38"/>
                  <a:gd name="T10" fmla="*/ 37 w 40"/>
                  <a:gd name="T11" fmla="*/ 9 h 38"/>
                  <a:gd name="T12" fmla="*/ 33 w 40"/>
                  <a:gd name="T13" fmla="*/ 5 h 38"/>
                  <a:gd name="T14" fmla="*/ 30 w 40"/>
                  <a:gd name="T15" fmla="*/ 2 h 38"/>
                  <a:gd name="T16" fmla="*/ 26 w 40"/>
                  <a:gd name="T17" fmla="*/ 0 h 38"/>
                  <a:gd name="T18" fmla="*/ 21 w 40"/>
                  <a:gd name="T19" fmla="*/ 0 h 38"/>
                  <a:gd name="T20" fmla="*/ 16 w 40"/>
                  <a:gd name="T21" fmla="*/ 0 h 38"/>
                  <a:gd name="T22" fmla="*/ 11 w 40"/>
                  <a:gd name="T23" fmla="*/ 2 h 38"/>
                  <a:gd name="T24" fmla="*/ 7 w 40"/>
                  <a:gd name="T25" fmla="*/ 5 h 38"/>
                  <a:gd name="T26" fmla="*/ 4 w 40"/>
                  <a:gd name="T27" fmla="*/ 9 h 38"/>
                  <a:gd name="T28" fmla="*/ 2 w 40"/>
                  <a:gd name="T29" fmla="*/ 14 h 38"/>
                  <a:gd name="T30" fmla="*/ 0 w 40"/>
                  <a:gd name="T31" fmla="*/ 19 h 38"/>
                  <a:gd name="T32" fmla="*/ 2 w 40"/>
                  <a:gd name="T33" fmla="*/ 24 h 38"/>
                  <a:gd name="T34" fmla="*/ 4 w 40"/>
                  <a:gd name="T35" fmla="*/ 30 h 38"/>
                  <a:gd name="T36" fmla="*/ 7 w 40"/>
                  <a:gd name="T37" fmla="*/ 33 h 38"/>
                  <a:gd name="T38" fmla="*/ 11 w 40"/>
                  <a:gd name="T39" fmla="*/ 36 h 38"/>
                  <a:gd name="T40" fmla="*/ 16 w 40"/>
                  <a:gd name="T41" fmla="*/ 38 h 38"/>
                  <a:gd name="T42" fmla="*/ 21 w 40"/>
                  <a:gd name="T43" fmla="*/ 38 h 38"/>
                  <a:gd name="T44" fmla="*/ 26 w 40"/>
                  <a:gd name="T45" fmla="*/ 38 h 38"/>
                  <a:gd name="T46" fmla="*/ 30 w 40"/>
                  <a:gd name="T47" fmla="*/ 36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7" y="30"/>
                    </a:lnTo>
                    <a:lnTo>
                      <a:pt x="38" y="24"/>
                    </a:lnTo>
                    <a:lnTo>
                      <a:pt x="40" y="19"/>
                    </a:lnTo>
                    <a:lnTo>
                      <a:pt x="38" y="14"/>
                    </a:lnTo>
                    <a:lnTo>
                      <a:pt x="37" y="9"/>
                    </a:lnTo>
                    <a:lnTo>
                      <a:pt x="33" y="5"/>
                    </a:lnTo>
                    <a:lnTo>
                      <a:pt x="30" y="2"/>
                    </a:lnTo>
                    <a:lnTo>
                      <a:pt x="26" y="0"/>
                    </a:lnTo>
                    <a:lnTo>
                      <a:pt x="21" y="0"/>
                    </a:lnTo>
                    <a:lnTo>
                      <a:pt x="16" y="0"/>
                    </a:lnTo>
                    <a:lnTo>
                      <a:pt x="11" y="2"/>
                    </a:lnTo>
                    <a:lnTo>
                      <a:pt x="7" y="5"/>
                    </a:lnTo>
                    <a:lnTo>
                      <a:pt x="4" y="9"/>
                    </a:lnTo>
                    <a:lnTo>
                      <a:pt x="2" y="14"/>
                    </a:lnTo>
                    <a:lnTo>
                      <a:pt x="0" y="19"/>
                    </a:lnTo>
                    <a:lnTo>
                      <a:pt x="2" y="24"/>
                    </a:lnTo>
                    <a:lnTo>
                      <a:pt x="4" y="30"/>
                    </a:lnTo>
                    <a:lnTo>
                      <a:pt x="7" y="33"/>
                    </a:lnTo>
                    <a:lnTo>
                      <a:pt x="11" y="36"/>
                    </a:lnTo>
                    <a:lnTo>
                      <a:pt x="16" y="38"/>
                    </a:lnTo>
                    <a:lnTo>
                      <a:pt x="21" y="38"/>
                    </a:lnTo>
                    <a:lnTo>
                      <a:pt x="26" y="38"/>
                    </a:lnTo>
                    <a:lnTo>
                      <a:pt x="30"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 name="Freeform 39"/>
              <p:cNvSpPr>
                <a:spLocks/>
              </p:cNvSpPr>
              <p:nvPr/>
            </p:nvSpPr>
            <p:spPr bwMode="auto">
              <a:xfrm>
                <a:off x="2058988" y="2828926"/>
                <a:ext cx="60325" cy="60325"/>
              </a:xfrm>
              <a:custGeom>
                <a:avLst/>
                <a:gdLst>
                  <a:gd name="T0" fmla="*/ 33 w 38"/>
                  <a:gd name="T1" fmla="*/ 33 h 38"/>
                  <a:gd name="T2" fmla="*/ 37 w 38"/>
                  <a:gd name="T3" fmla="*/ 30 h 38"/>
                  <a:gd name="T4" fmla="*/ 38 w 38"/>
                  <a:gd name="T5" fmla="*/ 25 h 38"/>
                  <a:gd name="T6" fmla="*/ 38 w 38"/>
                  <a:gd name="T7" fmla="*/ 19 h 38"/>
                  <a:gd name="T8" fmla="*/ 38 w 38"/>
                  <a:gd name="T9" fmla="*/ 14 h 38"/>
                  <a:gd name="T10" fmla="*/ 37 w 38"/>
                  <a:gd name="T11" fmla="*/ 11 h 38"/>
                  <a:gd name="T12" fmla="*/ 33 w 38"/>
                  <a:gd name="T13" fmla="*/ 6 h 38"/>
                  <a:gd name="T14" fmla="*/ 30 w 38"/>
                  <a:gd name="T15" fmla="*/ 4 h 38"/>
                  <a:gd name="T16" fmla="*/ 25 w 38"/>
                  <a:gd name="T17" fmla="*/ 2 h 38"/>
                  <a:gd name="T18" fmla="*/ 19 w 38"/>
                  <a:gd name="T19" fmla="*/ 0 h 38"/>
                  <a:gd name="T20" fmla="*/ 14 w 38"/>
                  <a:gd name="T21" fmla="*/ 2 h 38"/>
                  <a:gd name="T22" fmla="*/ 11 w 38"/>
                  <a:gd name="T23" fmla="*/ 4 h 38"/>
                  <a:gd name="T24" fmla="*/ 6 w 38"/>
                  <a:gd name="T25" fmla="*/ 6 h 38"/>
                  <a:gd name="T26" fmla="*/ 4 w 38"/>
                  <a:gd name="T27" fmla="*/ 11 h 38"/>
                  <a:gd name="T28" fmla="*/ 2 w 38"/>
                  <a:gd name="T29" fmla="*/ 14 h 38"/>
                  <a:gd name="T30" fmla="*/ 0 w 38"/>
                  <a:gd name="T31" fmla="*/ 19 h 38"/>
                  <a:gd name="T32" fmla="*/ 2 w 38"/>
                  <a:gd name="T33" fmla="*/ 25 h 38"/>
                  <a:gd name="T34" fmla="*/ 4 w 38"/>
                  <a:gd name="T35" fmla="*/ 30 h 38"/>
                  <a:gd name="T36" fmla="*/ 6 w 38"/>
                  <a:gd name="T37" fmla="*/ 33 h 38"/>
                  <a:gd name="T38" fmla="*/ 11 w 38"/>
                  <a:gd name="T39" fmla="*/ 37 h 38"/>
                  <a:gd name="T40" fmla="*/ 14 w 38"/>
                  <a:gd name="T41" fmla="*/ 38 h 38"/>
                  <a:gd name="T42" fmla="*/ 19 w 38"/>
                  <a:gd name="T43" fmla="*/ 38 h 38"/>
                  <a:gd name="T44" fmla="*/ 25 w 38"/>
                  <a:gd name="T45" fmla="*/ 38 h 38"/>
                  <a:gd name="T46" fmla="*/ 30 w 38"/>
                  <a:gd name="T47" fmla="*/ 37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7" y="30"/>
                    </a:lnTo>
                    <a:lnTo>
                      <a:pt x="38" y="25"/>
                    </a:lnTo>
                    <a:lnTo>
                      <a:pt x="38" y="19"/>
                    </a:lnTo>
                    <a:lnTo>
                      <a:pt x="38" y="14"/>
                    </a:lnTo>
                    <a:lnTo>
                      <a:pt x="37" y="11"/>
                    </a:lnTo>
                    <a:lnTo>
                      <a:pt x="33" y="6"/>
                    </a:lnTo>
                    <a:lnTo>
                      <a:pt x="30" y="4"/>
                    </a:lnTo>
                    <a:lnTo>
                      <a:pt x="25" y="2"/>
                    </a:lnTo>
                    <a:lnTo>
                      <a:pt x="19" y="0"/>
                    </a:lnTo>
                    <a:lnTo>
                      <a:pt x="14" y="2"/>
                    </a:lnTo>
                    <a:lnTo>
                      <a:pt x="11" y="4"/>
                    </a:lnTo>
                    <a:lnTo>
                      <a:pt x="6" y="6"/>
                    </a:lnTo>
                    <a:lnTo>
                      <a:pt x="4" y="11"/>
                    </a:lnTo>
                    <a:lnTo>
                      <a:pt x="2" y="14"/>
                    </a:lnTo>
                    <a:lnTo>
                      <a:pt x="0" y="19"/>
                    </a:lnTo>
                    <a:lnTo>
                      <a:pt x="2" y="25"/>
                    </a:lnTo>
                    <a:lnTo>
                      <a:pt x="4" y="30"/>
                    </a:lnTo>
                    <a:lnTo>
                      <a:pt x="6" y="33"/>
                    </a:lnTo>
                    <a:lnTo>
                      <a:pt x="11" y="37"/>
                    </a:lnTo>
                    <a:lnTo>
                      <a:pt x="14" y="38"/>
                    </a:lnTo>
                    <a:lnTo>
                      <a:pt x="19" y="38"/>
                    </a:lnTo>
                    <a:lnTo>
                      <a:pt x="25" y="38"/>
                    </a:lnTo>
                    <a:lnTo>
                      <a:pt x="30"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40"/>
              <p:cNvSpPr>
                <a:spLocks/>
              </p:cNvSpPr>
              <p:nvPr/>
            </p:nvSpPr>
            <p:spPr bwMode="auto">
              <a:xfrm>
                <a:off x="2035175" y="2887663"/>
                <a:ext cx="63500" cy="61913"/>
              </a:xfrm>
              <a:custGeom>
                <a:avLst/>
                <a:gdLst>
                  <a:gd name="T0" fmla="*/ 33 w 40"/>
                  <a:gd name="T1" fmla="*/ 33 h 39"/>
                  <a:gd name="T2" fmla="*/ 36 w 40"/>
                  <a:gd name="T3" fmla="*/ 29 h 39"/>
                  <a:gd name="T4" fmla="*/ 38 w 40"/>
                  <a:gd name="T5" fmla="*/ 24 h 39"/>
                  <a:gd name="T6" fmla="*/ 40 w 40"/>
                  <a:gd name="T7" fmla="*/ 20 h 39"/>
                  <a:gd name="T8" fmla="*/ 38 w 40"/>
                  <a:gd name="T9" fmla="*/ 15 h 39"/>
                  <a:gd name="T10" fmla="*/ 36 w 40"/>
                  <a:gd name="T11" fmla="*/ 10 h 39"/>
                  <a:gd name="T12" fmla="*/ 33 w 40"/>
                  <a:gd name="T13" fmla="*/ 7 h 39"/>
                  <a:gd name="T14" fmla="*/ 29 w 40"/>
                  <a:gd name="T15" fmla="*/ 3 h 39"/>
                  <a:gd name="T16" fmla="*/ 24 w 40"/>
                  <a:gd name="T17" fmla="*/ 1 h 39"/>
                  <a:gd name="T18" fmla="*/ 21 w 40"/>
                  <a:gd name="T19" fmla="*/ 0 h 39"/>
                  <a:gd name="T20" fmla="*/ 15 w 40"/>
                  <a:gd name="T21" fmla="*/ 1 h 39"/>
                  <a:gd name="T22" fmla="*/ 10 w 40"/>
                  <a:gd name="T23" fmla="*/ 3 h 39"/>
                  <a:gd name="T24" fmla="*/ 7 w 40"/>
                  <a:gd name="T25" fmla="*/ 7 h 39"/>
                  <a:gd name="T26" fmla="*/ 3 w 40"/>
                  <a:gd name="T27" fmla="*/ 10 h 39"/>
                  <a:gd name="T28" fmla="*/ 2 w 40"/>
                  <a:gd name="T29" fmla="*/ 15 h 39"/>
                  <a:gd name="T30" fmla="*/ 0 w 40"/>
                  <a:gd name="T31" fmla="*/ 20 h 39"/>
                  <a:gd name="T32" fmla="*/ 2 w 40"/>
                  <a:gd name="T33" fmla="*/ 24 h 39"/>
                  <a:gd name="T34" fmla="*/ 3 w 40"/>
                  <a:gd name="T35" fmla="*/ 29 h 39"/>
                  <a:gd name="T36" fmla="*/ 7 w 40"/>
                  <a:gd name="T37" fmla="*/ 33 h 39"/>
                  <a:gd name="T38" fmla="*/ 10 w 40"/>
                  <a:gd name="T39" fmla="*/ 36 h 39"/>
                  <a:gd name="T40" fmla="*/ 15 w 40"/>
                  <a:gd name="T41" fmla="*/ 38 h 39"/>
                  <a:gd name="T42" fmla="*/ 21 w 40"/>
                  <a:gd name="T43" fmla="*/ 39 h 39"/>
                  <a:gd name="T44" fmla="*/ 24 w 40"/>
                  <a:gd name="T45" fmla="*/ 38 h 39"/>
                  <a:gd name="T46" fmla="*/ 29 w 40"/>
                  <a:gd name="T47" fmla="*/ 36 h 39"/>
                  <a:gd name="T48" fmla="*/ 33 w 40"/>
                  <a:gd name="T49" fmla="*/ 33 h 39"/>
                  <a:gd name="T50" fmla="*/ 33 w 40"/>
                  <a:gd name="T5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33" y="33"/>
                    </a:moveTo>
                    <a:lnTo>
                      <a:pt x="36" y="29"/>
                    </a:lnTo>
                    <a:lnTo>
                      <a:pt x="38" y="24"/>
                    </a:lnTo>
                    <a:lnTo>
                      <a:pt x="40" y="20"/>
                    </a:lnTo>
                    <a:lnTo>
                      <a:pt x="38" y="15"/>
                    </a:lnTo>
                    <a:lnTo>
                      <a:pt x="36" y="10"/>
                    </a:lnTo>
                    <a:lnTo>
                      <a:pt x="33" y="7"/>
                    </a:lnTo>
                    <a:lnTo>
                      <a:pt x="29" y="3"/>
                    </a:lnTo>
                    <a:lnTo>
                      <a:pt x="24" y="1"/>
                    </a:lnTo>
                    <a:lnTo>
                      <a:pt x="21" y="0"/>
                    </a:lnTo>
                    <a:lnTo>
                      <a:pt x="15" y="1"/>
                    </a:lnTo>
                    <a:lnTo>
                      <a:pt x="10" y="3"/>
                    </a:lnTo>
                    <a:lnTo>
                      <a:pt x="7" y="7"/>
                    </a:lnTo>
                    <a:lnTo>
                      <a:pt x="3" y="10"/>
                    </a:lnTo>
                    <a:lnTo>
                      <a:pt x="2" y="15"/>
                    </a:lnTo>
                    <a:lnTo>
                      <a:pt x="0" y="20"/>
                    </a:lnTo>
                    <a:lnTo>
                      <a:pt x="2" y="24"/>
                    </a:lnTo>
                    <a:lnTo>
                      <a:pt x="3" y="29"/>
                    </a:lnTo>
                    <a:lnTo>
                      <a:pt x="7" y="33"/>
                    </a:lnTo>
                    <a:lnTo>
                      <a:pt x="10" y="36"/>
                    </a:lnTo>
                    <a:lnTo>
                      <a:pt x="15" y="38"/>
                    </a:lnTo>
                    <a:lnTo>
                      <a:pt x="21" y="39"/>
                    </a:lnTo>
                    <a:lnTo>
                      <a:pt x="24" y="38"/>
                    </a:lnTo>
                    <a:lnTo>
                      <a:pt x="29"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3" name="Freeform 41"/>
              <p:cNvSpPr>
                <a:spLocks/>
              </p:cNvSpPr>
              <p:nvPr/>
            </p:nvSpPr>
            <p:spPr bwMode="auto">
              <a:xfrm>
                <a:off x="2084388" y="2930526"/>
                <a:ext cx="63500" cy="63500"/>
              </a:xfrm>
              <a:custGeom>
                <a:avLst/>
                <a:gdLst>
                  <a:gd name="T0" fmla="*/ 33 w 40"/>
                  <a:gd name="T1" fmla="*/ 33 h 40"/>
                  <a:gd name="T2" fmla="*/ 36 w 40"/>
                  <a:gd name="T3" fmla="*/ 30 h 40"/>
                  <a:gd name="T4" fmla="*/ 38 w 40"/>
                  <a:gd name="T5" fmla="*/ 25 h 40"/>
                  <a:gd name="T6" fmla="*/ 40 w 40"/>
                  <a:gd name="T7" fmla="*/ 21 h 40"/>
                  <a:gd name="T8" fmla="*/ 38 w 40"/>
                  <a:gd name="T9" fmla="*/ 16 h 40"/>
                  <a:gd name="T10" fmla="*/ 36 w 40"/>
                  <a:gd name="T11" fmla="*/ 11 h 40"/>
                  <a:gd name="T12" fmla="*/ 33 w 40"/>
                  <a:gd name="T13" fmla="*/ 7 h 40"/>
                  <a:gd name="T14" fmla="*/ 29 w 40"/>
                  <a:gd name="T15" fmla="*/ 4 h 40"/>
                  <a:gd name="T16" fmla="*/ 24 w 40"/>
                  <a:gd name="T17" fmla="*/ 2 h 40"/>
                  <a:gd name="T18" fmla="*/ 19 w 40"/>
                  <a:gd name="T19" fmla="*/ 0 h 40"/>
                  <a:gd name="T20" fmla="*/ 14 w 40"/>
                  <a:gd name="T21" fmla="*/ 2 h 40"/>
                  <a:gd name="T22" fmla="*/ 10 w 40"/>
                  <a:gd name="T23" fmla="*/ 4 h 40"/>
                  <a:gd name="T24" fmla="*/ 7 w 40"/>
                  <a:gd name="T25" fmla="*/ 7 h 40"/>
                  <a:gd name="T26" fmla="*/ 3 w 40"/>
                  <a:gd name="T27" fmla="*/ 11 h 40"/>
                  <a:gd name="T28" fmla="*/ 2 w 40"/>
                  <a:gd name="T29" fmla="*/ 16 h 40"/>
                  <a:gd name="T30" fmla="*/ 0 w 40"/>
                  <a:gd name="T31" fmla="*/ 21 h 40"/>
                  <a:gd name="T32" fmla="*/ 2 w 40"/>
                  <a:gd name="T33" fmla="*/ 25 h 40"/>
                  <a:gd name="T34" fmla="*/ 3 w 40"/>
                  <a:gd name="T35" fmla="*/ 30 h 40"/>
                  <a:gd name="T36" fmla="*/ 7 w 40"/>
                  <a:gd name="T37" fmla="*/ 33 h 40"/>
                  <a:gd name="T38" fmla="*/ 10 w 40"/>
                  <a:gd name="T39" fmla="*/ 37 h 40"/>
                  <a:gd name="T40" fmla="*/ 14 w 40"/>
                  <a:gd name="T41" fmla="*/ 38 h 40"/>
                  <a:gd name="T42" fmla="*/ 19 w 40"/>
                  <a:gd name="T43" fmla="*/ 40 h 40"/>
                  <a:gd name="T44" fmla="*/ 24 w 40"/>
                  <a:gd name="T45" fmla="*/ 38 h 40"/>
                  <a:gd name="T46" fmla="*/ 29 w 40"/>
                  <a:gd name="T47" fmla="*/ 37 h 40"/>
                  <a:gd name="T48" fmla="*/ 33 w 40"/>
                  <a:gd name="T49" fmla="*/ 33 h 40"/>
                  <a:gd name="T50" fmla="*/ 33 w 40"/>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0">
                    <a:moveTo>
                      <a:pt x="33" y="33"/>
                    </a:moveTo>
                    <a:lnTo>
                      <a:pt x="36" y="30"/>
                    </a:lnTo>
                    <a:lnTo>
                      <a:pt x="38" y="25"/>
                    </a:lnTo>
                    <a:lnTo>
                      <a:pt x="40" y="21"/>
                    </a:lnTo>
                    <a:lnTo>
                      <a:pt x="38" y="16"/>
                    </a:lnTo>
                    <a:lnTo>
                      <a:pt x="36" y="11"/>
                    </a:lnTo>
                    <a:lnTo>
                      <a:pt x="33" y="7"/>
                    </a:lnTo>
                    <a:lnTo>
                      <a:pt x="29" y="4"/>
                    </a:lnTo>
                    <a:lnTo>
                      <a:pt x="24" y="2"/>
                    </a:lnTo>
                    <a:lnTo>
                      <a:pt x="19" y="0"/>
                    </a:lnTo>
                    <a:lnTo>
                      <a:pt x="14" y="2"/>
                    </a:lnTo>
                    <a:lnTo>
                      <a:pt x="10" y="4"/>
                    </a:lnTo>
                    <a:lnTo>
                      <a:pt x="7" y="7"/>
                    </a:lnTo>
                    <a:lnTo>
                      <a:pt x="3" y="11"/>
                    </a:lnTo>
                    <a:lnTo>
                      <a:pt x="2" y="16"/>
                    </a:lnTo>
                    <a:lnTo>
                      <a:pt x="0" y="21"/>
                    </a:lnTo>
                    <a:lnTo>
                      <a:pt x="2" y="25"/>
                    </a:lnTo>
                    <a:lnTo>
                      <a:pt x="3" y="30"/>
                    </a:lnTo>
                    <a:lnTo>
                      <a:pt x="7" y="33"/>
                    </a:lnTo>
                    <a:lnTo>
                      <a:pt x="10" y="37"/>
                    </a:lnTo>
                    <a:lnTo>
                      <a:pt x="14" y="38"/>
                    </a:lnTo>
                    <a:lnTo>
                      <a:pt x="19" y="40"/>
                    </a:lnTo>
                    <a:lnTo>
                      <a:pt x="24"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4" name="Freeform 42"/>
              <p:cNvSpPr>
                <a:spLocks/>
              </p:cNvSpPr>
              <p:nvPr/>
            </p:nvSpPr>
            <p:spPr bwMode="auto">
              <a:xfrm>
                <a:off x="2163763" y="2906713"/>
                <a:ext cx="63500" cy="60325"/>
              </a:xfrm>
              <a:custGeom>
                <a:avLst/>
                <a:gdLst>
                  <a:gd name="T0" fmla="*/ 33 w 40"/>
                  <a:gd name="T1" fmla="*/ 33 h 38"/>
                  <a:gd name="T2" fmla="*/ 36 w 40"/>
                  <a:gd name="T3" fmla="*/ 27 h 38"/>
                  <a:gd name="T4" fmla="*/ 38 w 40"/>
                  <a:gd name="T5" fmla="*/ 24 h 38"/>
                  <a:gd name="T6" fmla="*/ 40 w 40"/>
                  <a:gd name="T7" fmla="*/ 19 h 38"/>
                  <a:gd name="T8" fmla="*/ 38 w 40"/>
                  <a:gd name="T9" fmla="*/ 14 h 38"/>
                  <a:gd name="T10" fmla="*/ 36 w 40"/>
                  <a:gd name="T11" fmla="*/ 8 h 38"/>
                  <a:gd name="T12" fmla="*/ 33 w 40"/>
                  <a:gd name="T13" fmla="*/ 5 h 38"/>
                  <a:gd name="T14" fmla="*/ 29 w 40"/>
                  <a:gd name="T15" fmla="*/ 2 h 38"/>
                  <a:gd name="T16" fmla="*/ 26 w 40"/>
                  <a:gd name="T17" fmla="*/ 0 h 38"/>
                  <a:gd name="T18" fmla="*/ 21 w 40"/>
                  <a:gd name="T19" fmla="*/ 0 h 38"/>
                  <a:gd name="T20" fmla="*/ 16 w 40"/>
                  <a:gd name="T21" fmla="*/ 0 h 38"/>
                  <a:gd name="T22" fmla="*/ 10 w 40"/>
                  <a:gd name="T23" fmla="*/ 2 h 38"/>
                  <a:gd name="T24" fmla="*/ 7 w 40"/>
                  <a:gd name="T25" fmla="*/ 5 h 38"/>
                  <a:gd name="T26" fmla="*/ 3 w 40"/>
                  <a:gd name="T27" fmla="*/ 8 h 38"/>
                  <a:gd name="T28" fmla="*/ 2 w 40"/>
                  <a:gd name="T29" fmla="*/ 14 h 38"/>
                  <a:gd name="T30" fmla="*/ 0 w 40"/>
                  <a:gd name="T31" fmla="*/ 19 h 38"/>
                  <a:gd name="T32" fmla="*/ 2 w 40"/>
                  <a:gd name="T33" fmla="*/ 24 h 38"/>
                  <a:gd name="T34" fmla="*/ 3 w 40"/>
                  <a:gd name="T35" fmla="*/ 27 h 38"/>
                  <a:gd name="T36" fmla="*/ 7 w 40"/>
                  <a:gd name="T37" fmla="*/ 33 h 38"/>
                  <a:gd name="T38" fmla="*/ 10 w 40"/>
                  <a:gd name="T39" fmla="*/ 34 h 38"/>
                  <a:gd name="T40" fmla="*/ 16 w 40"/>
                  <a:gd name="T41" fmla="*/ 38 h 38"/>
                  <a:gd name="T42" fmla="*/ 21 w 40"/>
                  <a:gd name="T43" fmla="*/ 38 h 38"/>
                  <a:gd name="T44" fmla="*/ 26 w 40"/>
                  <a:gd name="T45" fmla="*/ 38 h 38"/>
                  <a:gd name="T46" fmla="*/ 29 w 40"/>
                  <a:gd name="T47" fmla="*/ 34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6" y="27"/>
                    </a:lnTo>
                    <a:lnTo>
                      <a:pt x="38" y="24"/>
                    </a:lnTo>
                    <a:lnTo>
                      <a:pt x="40" y="19"/>
                    </a:lnTo>
                    <a:lnTo>
                      <a:pt x="38" y="14"/>
                    </a:lnTo>
                    <a:lnTo>
                      <a:pt x="36" y="8"/>
                    </a:lnTo>
                    <a:lnTo>
                      <a:pt x="33" y="5"/>
                    </a:lnTo>
                    <a:lnTo>
                      <a:pt x="29" y="2"/>
                    </a:lnTo>
                    <a:lnTo>
                      <a:pt x="26" y="0"/>
                    </a:lnTo>
                    <a:lnTo>
                      <a:pt x="21" y="0"/>
                    </a:lnTo>
                    <a:lnTo>
                      <a:pt x="16" y="0"/>
                    </a:lnTo>
                    <a:lnTo>
                      <a:pt x="10" y="2"/>
                    </a:lnTo>
                    <a:lnTo>
                      <a:pt x="7" y="5"/>
                    </a:lnTo>
                    <a:lnTo>
                      <a:pt x="3" y="8"/>
                    </a:lnTo>
                    <a:lnTo>
                      <a:pt x="2" y="14"/>
                    </a:lnTo>
                    <a:lnTo>
                      <a:pt x="0" y="19"/>
                    </a:lnTo>
                    <a:lnTo>
                      <a:pt x="2" y="24"/>
                    </a:lnTo>
                    <a:lnTo>
                      <a:pt x="3" y="27"/>
                    </a:lnTo>
                    <a:lnTo>
                      <a:pt x="7" y="33"/>
                    </a:lnTo>
                    <a:lnTo>
                      <a:pt x="10" y="34"/>
                    </a:lnTo>
                    <a:lnTo>
                      <a:pt x="16" y="38"/>
                    </a:lnTo>
                    <a:lnTo>
                      <a:pt x="21" y="38"/>
                    </a:lnTo>
                    <a:lnTo>
                      <a:pt x="26" y="38"/>
                    </a:lnTo>
                    <a:lnTo>
                      <a:pt x="29" y="34"/>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5" name="Freeform 43"/>
              <p:cNvSpPr>
                <a:spLocks/>
              </p:cNvSpPr>
              <p:nvPr/>
            </p:nvSpPr>
            <p:spPr bwMode="auto">
              <a:xfrm>
                <a:off x="2084388" y="3062288"/>
                <a:ext cx="63500" cy="63500"/>
              </a:xfrm>
              <a:custGeom>
                <a:avLst/>
                <a:gdLst>
                  <a:gd name="T0" fmla="*/ 33 w 40"/>
                  <a:gd name="T1" fmla="*/ 33 h 40"/>
                  <a:gd name="T2" fmla="*/ 36 w 40"/>
                  <a:gd name="T3" fmla="*/ 30 h 40"/>
                  <a:gd name="T4" fmla="*/ 38 w 40"/>
                  <a:gd name="T5" fmla="*/ 24 h 40"/>
                  <a:gd name="T6" fmla="*/ 40 w 40"/>
                  <a:gd name="T7" fmla="*/ 21 h 40"/>
                  <a:gd name="T8" fmla="*/ 38 w 40"/>
                  <a:gd name="T9" fmla="*/ 16 h 40"/>
                  <a:gd name="T10" fmla="*/ 36 w 40"/>
                  <a:gd name="T11" fmla="*/ 11 h 40"/>
                  <a:gd name="T12" fmla="*/ 33 w 40"/>
                  <a:gd name="T13" fmla="*/ 7 h 40"/>
                  <a:gd name="T14" fmla="*/ 29 w 40"/>
                  <a:gd name="T15" fmla="*/ 4 h 40"/>
                  <a:gd name="T16" fmla="*/ 24 w 40"/>
                  <a:gd name="T17" fmla="*/ 2 h 40"/>
                  <a:gd name="T18" fmla="*/ 19 w 40"/>
                  <a:gd name="T19" fmla="*/ 0 h 40"/>
                  <a:gd name="T20" fmla="*/ 14 w 40"/>
                  <a:gd name="T21" fmla="*/ 2 h 40"/>
                  <a:gd name="T22" fmla="*/ 10 w 40"/>
                  <a:gd name="T23" fmla="*/ 4 h 40"/>
                  <a:gd name="T24" fmla="*/ 7 w 40"/>
                  <a:gd name="T25" fmla="*/ 7 h 40"/>
                  <a:gd name="T26" fmla="*/ 3 w 40"/>
                  <a:gd name="T27" fmla="*/ 11 h 40"/>
                  <a:gd name="T28" fmla="*/ 2 w 40"/>
                  <a:gd name="T29" fmla="*/ 16 h 40"/>
                  <a:gd name="T30" fmla="*/ 0 w 40"/>
                  <a:gd name="T31" fmla="*/ 21 h 40"/>
                  <a:gd name="T32" fmla="*/ 2 w 40"/>
                  <a:gd name="T33" fmla="*/ 24 h 40"/>
                  <a:gd name="T34" fmla="*/ 3 w 40"/>
                  <a:gd name="T35" fmla="*/ 30 h 40"/>
                  <a:gd name="T36" fmla="*/ 7 w 40"/>
                  <a:gd name="T37" fmla="*/ 33 h 40"/>
                  <a:gd name="T38" fmla="*/ 10 w 40"/>
                  <a:gd name="T39" fmla="*/ 37 h 40"/>
                  <a:gd name="T40" fmla="*/ 14 w 40"/>
                  <a:gd name="T41" fmla="*/ 38 h 40"/>
                  <a:gd name="T42" fmla="*/ 19 w 40"/>
                  <a:gd name="T43" fmla="*/ 40 h 40"/>
                  <a:gd name="T44" fmla="*/ 24 w 40"/>
                  <a:gd name="T45" fmla="*/ 38 h 40"/>
                  <a:gd name="T46" fmla="*/ 29 w 40"/>
                  <a:gd name="T47" fmla="*/ 37 h 40"/>
                  <a:gd name="T48" fmla="*/ 33 w 40"/>
                  <a:gd name="T49" fmla="*/ 33 h 40"/>
                  <a:gd name="T50" fmla="*/ 33 w 40"/>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40">
                    <a:moveTo>
                      <a:pt x="33" y="33"/>
                    </a:moveTo>
                    <a:lnTo>
                      <a:pt x="36" y="30"/>
                    </a:lnTo>
                    <a:lnTo>
                      <a:pt x="38" y="24"/>
                    </a:lnTo>
                    <a:lnTo>
                      <a:pt x="40" y="21"/>
                    </a:lnTo>
                    <a:lnTo>
                      <a:pt x="38" y="16"/>
                    </a:lnTo>
                    <a:lnTo>
                      <a:pt x="36" y="11"/>
                    </a:lnTo>
                    <a:lnTo>
                      <a:pt x="33" y="7"/>
                    </a:lnTo>
                    <a:lnTo>
                      <a:pt x="29" y="4"/>
                    </a:lnTo>
                    <a:lnTo>
                      <a:pt x="24" y="2"/>
                    </a:lnTo>
                    <a:lnTo>
                      <a:pt x="19" y="0"/>
                    </a:lnTo>
                    <a:lnTo>
                      <a:pt x="14" y="2"/>
                    </a:lnTo>
                    <a:lnTo>
                      <a:pt x="10" y="4"/>
                    </a:lnTo>
                    <a:lnTo>
                      <a:pt x="7" y="7"/>
                    </a:lnTo>
                    <a:lnTo>
                      <a:pt x="3" y="11"/>
                    </a:lnTo>
                    <a:lnTo>
                      <a:pt x="2" y="16"/>
                    </a:lnTo>
                    <a:lnTo>
                      <a:pt x="0" y="21"/>
                    </a:lnTo>
                    <a:lnTo>
                      <a:pt x="2" y="24"/>
                    </a:lnTo>
                    <a:lnTo>
                      <a:pt x="3" y="30"/>
                    </a:lnTo>
                    <a:lnTo>
                      <a:pt x="7" y="33"/>
                    </a:lnTo>
                    <a:lnTo>
                      <a:pt x="10" y="37"/>
                    </a:lnTo>
                    <a:lnTo>
                      <a:pt x="14" y="38"/>
                    </a:lnTo>
                    <a:lnTo>
                      <a:pt x="19" y="40"/>
                    </a:lnTo>
                    <a:lnTo>
                      <a:pt x="24"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6" name="Freeform 44"/>
              <p:cNvSpPr>
                <a:spLocks/>
              </p:cNvSpPr>
              <p:nvPr/>
            </p:nvSpPr>
            <p:spPr bwMode="auto">
              <a:xfrm>
                <a:off x="2039938" y="3136901"/>
                <a:ext cx="63500" cy="60325"/>
              </a:xfrm>
              <a:custGeom>
                <a:avLst/>
                <a:gdLst>
                  <a:gd name="T0" fmla="*/ 33 w 40"/>
                  <a:gd name="T1" fmla="*/ 33 h 38"/>
                  <a:gd name="T2" fmla="*/ 37 w 40"/>
                  <a:gd name="T3" fmla="*/ 29 h 38"/>
                  <a:gd name="T4" fmla="*/ 38 w 40"/>
                  <a:gd name="T5" fmla="*/ 24 h 38"/>
                  <a:gd name="T6" fmla="*/ 40 w 40"/>
                  <a:gd name="T7" fmla="*/ 19 h 38"/>
                  <a:gd name="T8" fmla="*/ 38 w 40"/>
                  <a:gd name="T9" fmla="*/ 14 h 38"/>
                  <a:gd name="T10" fmla="*/ 37 w 40"/>
                  <a:gd name="T11" fmla="*/ 10 h 38"/>
                  <a:gd name="T12" fmla="*/ 33 w 40"/>
                  <a:gd name="T13" fmla="*/ 5 h 38"/>
                  <a:gd name="T14" fmla="*/ 30 w 40"/>
                  <a:gd name="T15" fmla="*/ 3 h 38"/>
                  <a:gd name="T16" fmla="*/ 24 w 40"/>
                  <a:gd name="T17" fmla="*/ 0 h 38"/>
                  <a:gd name="T18" fmla="*/ 19 w 40"/>
                  <a:gd name="T19" fmla="*/ 0 h 38"/>
                  <a:gd name="T20" fmla="*/ 16 w 40"/>
                  <a:gd name="T21" fmla="*/ 0 h 38"/>
                  <a:gd name="T22" fmla="*/ 11 w 40"/>
                  <a:gd name="T23" fmla="*/ 3 h 38"/>
                  <a:gd name="T24" fmla="*/ 7 w 40"/>
                  <a:gd name="T25" fmla="*/ 5 h 38"/>
                  <a:gd name="T26" fmla="*/ 4 w 40"/>
                  <a:gd name="T27" fmla="*/ 10 h 38"/>
                  <a:gd name="T28" fmla="*/ 2 w 40"/>
                  <a:gd name="T29" fmla="*/ 14 h 38"/>
                  <a:gd name="T30" fmla="*/ 0 w 40"/>
                  <a:gd name="T31" fmla="*/ 19 h 38"/>
                  <a:gd name="T32" fmla="*/ 2 w 40"/>
                  <a:gd name="T33" fmla="*/ 24 h 38"/>
                  <a:gd name="T34" fmla="*/ 4 w 40"/>
                  <a:gd name="T35" fmla="*/ 29 h 38"/>
                  <a:gd name="T36" fmla="*/ 7 w 40"/>
                  <a:gd name="T37" fmla="*/ 33 h 38"/>
                  <a:gd name="T38" fmla="*/ 11 w 40"/>
                  <a:gd name="T39" fmla="*/ 36 h 38"/>
                  <a:gd name="T40" fmla="*/ 16 w 40"/>
                  <a:gd name="T41" fmla="*/ 38 h 38"/>
                  <a:gd name="T42" fmla="*/ 19 w 40"/>
                  <a:gd name="T43" fmla="*/ 38 h 38"/>
                  <a:gd name="T44" fmla="*/ 24 w 40"/>
                  <a:gd name="T45" fmla="*/ 38 h 38"/>
                  <a:gd name="T46" fmla="*/ 30 w 40"/>
                  <a:gd name="T47" fmla="*/ 36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7" y="29"/>
                    </a:lnTo>
                    <a:lnTo>
                      <a:pt x="38" y="24"/>
                    </a:lnTo>
                    <a:lnTo>
                      <a:pt x="40" y="19"/>
                    </a:lnTo>
                    <a:lnTo>
                      <a:pt x="38" y="14"/>
                    </a:lnTo>
                    <a:lnTo>
                      <a:pt x="37" y="10"/>
                    </a:lnTo>
                    <a:lnTo>
                      <a:pt x="33" y="5"/>
                    </a:lnTo>
                    <a:lnTo>
                      <a:pt x="30" y="3"/>
                    </a:lnTo>
                    <a:lnTo>
                      <a:pt x="24" y="0"/>
                    </a:lnTo>
                    <a:lnTo>
                      <a:pt x="19" y="0"/>
                    </a:lnTo>
                    <a:lnTo>
                      <a:pt x="16" y="0"/>
                    </a:lnTo>
                    <a:lnTo>
                      <a:pt x="11" y="3"/>
                    </a:lnTo>
                    <a:lnTo>
                      <a:pt x="7" y="5"/>
                    </a:lnTo>
                    <a:lnTo>
                      <a:pt x="4" y="10"/>
                    </a:lnTo>
                    <a:lnTo>
                      <a:pt x="2" y="14"/>
                    </a:lnTo>
                    <a:lnTo>
                      <a:pt x="0" y="19"/>
                    </a:lnTo>
                    <a:lnTo>
                      <a:pt x="2" y="24"/>
                    </a:lnTo>
                    <a:lnTo>
                      <a:pt x="4" y="29"/>
                    </a:lnTo>
                    <a:lnTo>
                      <a:pt x="7" y="33"/>
                    </a:lnTo>
                    <a:lnTo>
                      <a:pt x="11" y="36"/>
                    </a:lnTo>
                    <a:lnTo>
                      <a:pt x="16" y="38"/>
                    </a:lnTo>
                    <a:lnTo>
                      <a:pt x="19" y="38"/>
                    </a:lnTo>
                    <a:lnTo>
                      <a:pt x="24" y="38"/>
                    </a:lnTo>
                    <a:lnTo>
                      <a:pt x="30"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 name="Freeform 45"/>
              <p:cNvSpPr>
                <a:spLocks/>
              </p:cNvSpPr>
              <p:nvPr/>
            </p:nvSpPr>
            <p:spPr bwMode="auto">
              <a:xfrm>
                <a:off x="2163763" y="3560763"/>
                <a:ext cx="63500" cy="60325"/>
              </a:xfrm>
              <a:custGeom>
                <a:avLst/>
                <a:gdLst>
                  <a:gd name="T0" fmla="*/ 33 w 40"/>
                  <a:gd name="T1" fmla="*/ 33 h 38"/>
                  <a:gd name="T2" fmla="*/ 36 w 40"/>
                  <a:gd name="T3" fmla="*/ 30 h 38"/>
                  <a:gd name="T4" fmla="*/ 38 w 40"/>
                  <a:gd name="T5" fmla="*/ 25 h 38"/>
                  <a:gd name="T6" fmla="*/ 40 w 40"/>
                  <a:gd name="T7" fmla="*/ 19 h 38"/>
                  <a:gd name="T8" fmla="*/ 38 w 40"/>
                  <a:gd name="T9" fmla="*/ 14 h 38"/>
                  <a:gd name="T10" fmla="*/ 36 w 40"/>
                  <a:gd name="T11" fmla="*/ 11 h 38"/>
                  <a:gd name="T12" fmla="*/ 33 w 40"/>
                  <a:gd name="T13" fmla="*/ 6 h 38"/>
                  <a:gd name="T14" fmla="*/ 29 w 40"/>
                  <a:gd name="T15" fmla="*/ 2 h 38"/>
                  <a:gd name="T16" fmla="*/ 26 w 40"/>
                  <a:gd name="T17" fmla="*/ 0 h 38"/>
                  <a:gd name="T18" fmla="*/ 21 w 40"/>
                  <a:gd name="T19" fmla="*/ 0 h 38"/>
                  <a:gd name="T20" fmla="*/ 16 w 40"/>
                  <a:gd name="T21" fmla="*/ 0 h 38"/>
                  <a:gd name="T22" fmla="*/ 10 w 40"/>
                  <a:gd name="T23" fmla="*/ 2 h 38"/>
                  <a:gd name="T24" fmla="*/ 7 w 40"/>
                  <a:gd name="T25" fmla="*/ 6 h 38"/>
                  <a:gd name="T26" fmla="*/ 3 w 40"/>
                  <a:gd name="T27" fmla="*/ 11 h 38"/>
                  <a:gd name="T28" fmla="*/ 2 w 40"/>
                  <a:gd name="T29" fmla="*/ 14 h 38"/>
                  <a:gd name="T30" fmla="*/ 0 w 40"/>
                  <a:gd name="T31" fmla="*/ 19 h 38"/>
                  <a:gd name="T32" fmla="*/ 2 w 40"/>
                  <a:gd name="T33" fmla="*/ 25 h 38"/>
                  <a:gd name="T34" fmla="*/ 3 w 40"/>
                  <a:gd name="T35" fmla="*/ 30 h 38"/>
                  <a:gd name="T36" fmla="*/ 7 w 40"/>
                  <a:gd name="T37" fmla="*/ 33 h 38"/>
                  <a:gd name="T38" fmla="*/ 10 w 40"/>
                  <a:gd name="T39" fmla="*/ 37 h 38"/>
                  <a:gd name="T40" fmla="*/ 16 w 40"/>
                  <a:gd name="T41" fmla="*/ 38 h 38"/>
                  <a:gd name="T42" fmla="*/ 21 w 40"/>
                  <a:gd name="T43" fmla="*/ 38 h 38"/>
                  <a:gd name="T44" fmla="*/ 26 w 40"/>
                  <a:gd name="T45" fmla="*/ 38 h 38"/>
                  <a:gd name="T46" fmla="*/ 29 w 40"/>
                  <a:gd name="T47" fmla="*/ 37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6" y="30"/>
                    </a:lnTo>
                    <a:lnTo>
                      <a:pt x="38" y="25"/>
                    </a:lnTo>
                    <a:lnTo>
                      <a:pt x="40" y="19"/>
                    </a:lnTo>
                    <a:lnTo>
                      <a:pt x="38" y="14"/>
                    </a:lnTo>
                    <a:lnTo>
                      <a:pt x="36" y="11"/>
                    </a:lnTo>
                    <a:lnTo>
                      <a:pt x="33" y="6"/>
                    </a:lnTo>
                    <a:lnTo>
                      <a:pt x="29" y="2"/>
                    </a:lnTo>
                    <a:lnTo>
                      <a:pt x="26" y="0"/>
                    </a:lnTo>
                    <a:lnTo>
                      <a:pt x="21" y="0"/>
                    </a:lnTo>
                    <a:lnTo>
                      <a:pt x="16" y="0"/>
                    </a:lnTo>
                    <a:lnTo>
                      <a:pt x="10" y="2"/>
                    </a:lnTo>
                    <a:lnTo>
                      <a:pt x="7" y="6"/>
                    </a:lnTo>
                    <a:lnTo>
                      <a:pt x="3" y="11"/>
                    </a:lnTo>
                    <a:lnTo>
                      <a:pt x="2" y="14"/>
                    </a:lnTo>
                    <a:lnTo>
                      <a:pt x="0" y="19"/>
                    </a:lnTo>
                    <a:lnTo>
                      <a:pt x="2" y="25"/>
                    </a:lnTo>
                    <a:lnTo>
                      <a:pt x="3" y="30"/>
                    </a:lnTo>
                    <a:lnTo>
                      <a:pt x="7" y="33"/>
                    </a:lnTo>
                    <a:lnTo>
                      <a:pt x="10" y="37"/>
                    </a:lnTo>
                    <a:lnTo>
                      <a:pt x="16" y="38"/>
                    </a:lnTo>
                    <a:lnTo>
                      <a:pt x="21" y="38"/>
                    </a:lnTo>
                    <a:lnTo>
                      <a:pt x="26"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 name="Freeform 46"/>
              <p:cNvSpPr>
                <a:spLocks/>
              </p:cNvSpPr>
              <p:nvPr/>
            </p:nvSpPr>
            <p:spPr bwMode="auto">
              <a:xfrm>
                <a:off x="1846263" y="2568576"/>
                <a:ext cx="61913" cy="63500"/>
              </a:xfrm>
              <a:custGeom>
                <a:avLst/>
                <a:gdLst>
                  <a:gd name="T0" fmla="*/ 33 w 39"/>
                  <a:gd name="T1" fmla="*/ 33 h 40"/>
                  <a:gd name="T2" fmla="*/ 36 w 39"/>
                  <a:gd name="T3" fmla="*/ 30 h 40"/>
                  <a:gd name="T4" fmla="*/ 38 w 39"/>
                  <a:gd name="T5" fmla="*/ 25 h 40"/>
                  <a:gd name="T6" fmla="*/ 39 w 39"/>
                  <a:gd name="T7" fmla="*/ 21 h 40"/>
                  <a:gd name="T8" fmla="*/ 38 w 39"/>
                  <a:gd name="T9" fmla="*/ 16 h 40"/>
                  <a:gd name="T10" fmla="*/ 36 w 39"/>
                  <a:gd name="T11" fmla="*/ 11 h 40"/>
                  <a:gd name="T12" fmla="*/ 33 w 39"/>
                  <a:gd name="T13" fmla="*/ 7 h 40"/>
                  <a:gd name="T14" fmla="*/ 29 w 39"/>
                  <a:gd name="T15" fmla="*/ 4 h 40"/>
                  <a:gd name="T16" fmla="*/ 24 w 39"/>
                  <a:gd name="T17" fmla="*/ 2 h 40"/>
                  <a:gd name="T18" fmla="*/ 20 w 39"/>
                  <a:gd name="T19" fmla="*/ 0 h 40"/>
                  <a:gd name="T20" fmla="*/ 15 w 39"/>
                  <a:gd name="T21" fmla="*/ 2 h 40"/>
                  <a:gd name="T22" fmla="*/ 10 w 39"/>
                  <a:gd name="T23" fmla="*/ 4 h 40"/>
                  <a:gd name="T24" fmla="*/ 7 w 39"/>
                  <a:gd name="T25" fmla="*/ 7 h 40"/>
                  <a:gd name="T26" fmla="*/ 3 w 39"/>
                  <a:gd name="T27" fmla="*/ 11 h 40"/>
                  <a:gd name="T28" fmla="*/ 1 w 39"/>
                  <a:gd name="T29" fmla="*/ 16 h 40"/>
                  <a:gd name="T30" fmla="*/ 0 w 39"/>
                  <a:gd name="T31" fmla="*/ 21 h 40"/>
                  <a:gd name="T32" fmla="*/ 1 w 39"/>
                  <a:gd name="T33" fmla="*/ 25 h 40"/>
                  <a:gd name="T34" fmla="*/ 3 w 39"/>
                  <a:gd name="T35" fmla="*/ 30 h 40"/>
                  <a:gd name="T36" fmla="*/ 7 w 39"/>
                  <a:gd name="T37" fmla="*/ 33 h 40"/>
                  <a:gd name="T38" fmla="*/ 10 w 39"/>
                  <a:gd name="T39" fmla="*/ 37 h 40"/>
                  <a:gd name="T40" fmla="*/ 15 w 39"/>
                  <a:gd name="T41" fmla="*/ 38 h 40"/>
                  <a:gd name="T42" fmla="*/ 20 w 39"/>
                  <a:gd name="T43" fmla="*/ 40 h 40"/>
                  <a:gd name="T44" fmla="*/ 24 w 39"/>
                  <a:gd name="T45" fmla="*/ 38 h 40"/>
                  <a:gd name="T46" fmla="*/ 29 w 39"/>
                  <a:gd name="T47" fmla="*/ 37 h 40"/>
                  <a:gd name="T48" fmla="*/ 33 w 39"/>
                  <a:gd name="T49" fmla="*/ 33 h 40"/>
                  <a:gd name="T50" fmla="*/ 33 w 39"/>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33" y="33"/>
                    </a:moveTo>
                    <a:lnTo>
                      <a:pt x="36" y="30"/>
                    </a:lnTo>
                    <a:lnTo>
                      <a:pt x="38" y="25"/>
                    </a:lnTo>
                    <a:lnTo>
                      <a:pt x="39" y="21"/>
                    </a:lnTo>
                    <a:lnTo>
                      <a:pt x="38" y="16"/>
                    </a:lnTo>
                    <a:lnTo>
                      <a:pt x="36" y="11"/>
                    </a:lnTo>
                    <a:lnTo>
                      <a:pt x="33" y="7"/>
                    </a:lnTo>
                    <a:lnTo>
                      <a:pt x="29" y="4"/>
                    </a:lnTo>
                    <a:lnTo>
                      <a:pt x="24" y="2"/>
                    </a:lnTo>
                    <a:lnTo>
                      <a:pt x="20" y="0"/>
                    </a:lnTo>
                    <a:lnTo>
                      <a:pt x="15" y="2"/>
                    </a:lnTo>
                    <a:lnTo>
                      <a:pt x="10" y="4"/>
                    </a:lnTo>
                    <a:lnTo>
                      <a:pt x="7" y="7"/>
                    </a:lnTo>
                    <a:lnTo>
                      <a:pt x="3" y="11"/>
                    </a:lnTo>
                    <a:lnTo>
                      <a:pt x="1" y="16"/>
                    </a:lnTo>
                    <a:lnTo>
                      <a:pt x="0" y="21"/>
                    </a:lnTo>
                    <a:lnTo>
                      <a:pt x="1" y="25"/>
                    </a:lnTo>
                    <a:lnTo>
                      <a:pt x="3" y="30"/>
                    </a:lnTo>
                    <a:lnTo>
                      <a:pt x="7" y="33"/>
                    </a:lnTo>
                    <a:lnTo>
                      <a:pt x="10" y="37"/>
                    </a:lnTo>
                    <a:lnTo>
                      <a:pt x="15" y="38"/>
                    </a:lnTo>
                    <a:lnTo>
                      <a:pt x="20" y="40"/>
                    </a:lnTo>
                    <a:lnTo>
                      <a:pt x="24" y="38"/>
                    </a:lnTo>
                    <a:lnTo>
                      <a:pt x="29"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9" name="Freeform 47"/>
              <p:cNvSpPr>
                <a:spLocks/>
              </p:cNvSpPr>
              <p:nvPr/>
            </p:nvSpPr>
            <p:spPr bwMode="auto">
              <a:xfrm>
                <a:off x="1658938" y="2609851"/>
                <a:ext cx="60325" cy="60325"/>
              </a:xfrm>
              <a:custGeom>
                <a:avLst/>
                <a:gdLst>
                  <a:gd name="T0" fmla="*/ 33 w 38"/>
                  <a:gd name="T1" fmla="*/ 33 h 38"/>
                  <a:gd name="T2" fmla="*/ 37 w 38"/>
                  <a:gd name="T3" fmla="*/ 28 h 38"/>
                  <a:gd name="T4" fmla="*/ 38 w 38"/>
                  <a:gd name="T5" fmla="*/ 25 h 38"/>
                  <a:gd name="T6" fmla="*/ 38 w 38"/>
                  <a:gd name="T7" fmla="*/ 19 h 38"/>
                  <a:gd name="T8" fmla="*/ 38 w 38"/>
                  <a:gd name="T9" fmla="*/ 14 h 38"/>
                  <a:gd name="T10" fmla="*/ 37 w 38"/>
                  <a:gd name="T11" fmla="*/ 9 h 38"/>
                  <a:gd name="T12" fmla="*/ 33 w 38"/>
                  <a:gd name="T13" fmla="*/ 6 h 38"/>
                  <a:gd name="T14" fmla="*/ 30 w 38"/>
                  <a:gd name="T15" fmla="*/ 2 h 38"/>
                  <a:gd name="T16" fmla="*/ 24 w 38"/>
                  <a:gd name="T17" fmla="*/ 0 h 38"/>
                  <a:gd name="T18" fmla="*/ 19 w 38"/>
                  <a:gd name="T19" fmla="*/ 0 h 38"/>
                  <a:gd name="T20" fmla="*/ 14 w 38"/>
                  <a:gd name="T21" fmla="*/ 0 h 38"/>
                  <a:gd name="T22" fmla="*/ 11 w 38"/>
                  <a:gd name="T23" fmla="*/ 2 h 38"/>
                  <a:gd name="T24" fmla="*/ 5 w 38"/>
                  <a:gd name="T25" fmla="*/ 6 h 38"/>
                  <a:gd name="T26" fmla="*/ 4 w 38"/>
                  <a:gd name="T27" fmla="*/ 9 h 38"/>
                  <a:gd name="T28" fmla="*/ 0 w 38"/>
                  <a:gd name="T29" fmla="*/ 14 h 38"/>
                  <a:gd name="T30" fmla="*/ 0 w 38"/>
                  <a:gd name="T31" fmla="*/ 19 h 38"/>
                  <a:gd name="T32" fmla="*/ 0 w 38"/>
                  <a:gd name="T33" fmla="*/ 25 h 38"/>
                  <a:gd name="T34" fmla="*/ 4 w 38"/>
                  <a:gd name="T35" fmla="*/ 28 h 38"/>
                  <a:gd name="T36" fmla="*/ 5 w 38"/>
                  <a:gd name="T37" fmla="*/ 33 h 38"/>
                  <a:gd name="T38" fmla="*/ 11 w 38"/>
                  <a:gd name="T39" fmla="*/ 37 h 38"/>
                  <a:gd name="T40" fmla="*/ 14 w 38"/>
                  <a:gd name="T41" fmla="*/ 38 h 38"/>
                  <a:gd name="T42" fmla="*/ 19 w 38"/>
                  <a:gd name="T43" fmla="*/ 38 h 38"/>
                  <a:gd name="T44" fmla="*/ 24 w 38"/>
                  <a:gd name="T45" fmla="*/ 38 h 38"/>
                  <a:gd name="T46" fmla="*/ 30 w 38"/>
                  <a:gd name="T47" fmla="*/ 37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7" y="28"/>
                    </a:lnTo>
                    <a:lnTo>
                      <a:pt x="38" y="25"/>
                    </a:lnTo>
                    <a:lnTo>
                      <a:pt x="38" y="19"/>
                    </a:lnTo>
                    <a:lnTo>
                      <a:pt x="38" y="14"/>
                    </a:lnTo>
                    <a:lnTo>
                      <a:pt x="37" y="9"/>
                    </a:lnTo>
                    <a:lnTo>
                      <a:pt x="33" y="6"/>
                    </a:lnTo>
                    <a:lnTo>
                      <a:pt x="30" y="2"/>
                    </a:lnTo>
                    <a:lnTo>
                      <a:pt x="24" y="0"/>
                    </a:lnTo>
                    <a:lnTo>
                      <a:pt x="19" y="0"/>
                    </a:lnTo>
                    <a:lnTo>
                      <a:pt x="14" y="0"/>
                    </a:lnTo>
                    <a:lnTo>
                      <a:pt x="11" y="2"/>
                    </a:lnTo>
                    <a:lnTo>
                      <a:pt x="5" y="6"/>
                    </a:lnTo>
                    <a:lnTo>
                      <a:pt x="4" y="9"/>
                    </a:lnTo>
                    <a:lnTo>
                      <a:pt x="0" y="14"/>
                    </a:lnTo>
                    <a:lnTo>
                      <a:pt x="0" y="19"/>
                    </a:lnTo>
                    <a:lnTo>
                      <a:pt x="0" y="25"/>
                    </a:lnTo>
                    <a:lnTo>
                      <a:pt x="4" y="28"/>
                    </a:lnTo>
                    <a:lnTo>
                      <a:pt x="5" y="33"/>
                    </a:lnTo>
                    <a:lnTo>
                      <a:pt x="11" y="37"/>
                    </a:lnTo>
                    <a:lnTo>
                      <a:pt x="14" y="38"/>
                    </a:lnTo>
                    <a:lnTo>
                      <a:pt x="19" y="38"/>
                    </a:lnTo>
                    <a:lnTo>
                      <a:pt x="24" y="38"/>
                    </a:lnTo>
                    <a:lnTo>
                      <a:pt x="30" y="37"/>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Freeform 48"/>
              <p:cNvSpPr>
                <a:spLocks/>
              </p:cNvSpPr>
              <p:nvPr/>
            </p:nvSpPr>
            <p:spPr bwMode="auto">
              <a:xfrm>
                <a:off x="1577975" y="2700338"/>
                <a:ext cx="60325" cy="60325"/>
              </a:xfrm>
              <a:custGeom>
                <a:avLst/>
                <a:gdLst>
                  <a:gd name="T0" fmla="*/ 32 w 38"/>
                  <a:gd name="T1" fmla="*/ 33 h 38"/>
                  <a:gd name="T2" fmla="*/ 36 w 38"/>
                  <a:gd name="T3" fmla="*/ 28 h 38"/>
                  <a:gd name="T4" fmla="*/ 38 w 38"/>
                  <a:gd name="T5" fmla="*/ 25 h 38"/>
                  <a:gd name="T6" fmla="*/ 38 w 38"/>
                  <a:gd name="T7" fmla="*/ 19 h 38"/>
                  <a:gd name="T8" fmla="*/ 38 w 38"/>
                  <a:gd name="T9" fmla="*/ 14 h 38"/>
                  <a:gd name="T10" fmla="*/ 36 w 38"/>
                  <a:gd name="T11" fmla="*/ 9 h 38"/>
                  <a:gd name="T12" fmla="*/ 32 w 38"/>
                  <a:gd name="T13" fmla="*/ 6 h 38"/>
                  <a:gd name="T14" fmla="*/ 29 w 38"/>
                  <a:gd name="T15" fmla="*/ 2 h 38"/>
                  <a:gd name="T16" fmla="*/ 24 w 38"/>
                  <a:gd name="T17" fmla="*/ 0 h 38"/>
                  <a:gd name="T18" fmla="*/ 19 w 38"/>
                  <a:gd name="T19" fmla="*/ 0 h 38"/>
                  <a:gd name="T20" fmla="*/ 13 w 38"/>
                  <a:gd name="T21" fmla="*/ 0 h 38"/>
                  <a:gd name="T22" fmla="*/ 10 w 38"/>
                  <a:gd name="T23" fmla="*/ 2 h 38"/>
                  <a:gd name="T24" fmla="*/ 5 w 38"/>
                  <a:gd name="T25" fmla="*/ 6 h 38"/>
                  <a:gd name="T26" fmla="*/ 1 w 38"/>
                  <a:gd name="T27" fmla="*/ 9 h 38"/>
                  <a:gd name="T28" fmla="*/ 0 w 38"/>
                  <a:gd name="T29" fmla="*/ 14 h 38"/>
                  <a:gd name="T30" fmla="*/ 0 w 38"/>
                  <a:gd name="T31" fmla="*/ 19 h 38"/>
                  <a:gd name="T32" fmla="*/ 0 w 38"/>
                  <a:gd name="T33" fmla="*/ 25 h 38"/>
                  <a:gd name="T34" fmla="*/ 1 w 38"/>
                  <a:gd name="T35" fmla="*/ 28 h 38"/>
                  <a:gd name="T36" fmla="*/ 5 w 38"/>
                  <a:gd name="T37" fmla="*/ 33 h 38"/>
                  <a:gd name="T38" fmla="*/ 10 w 38"/>
                  <a:gd name="T39" fmla="*/ 35 h 38"/>
                  <a:gd name="T40" fmla="*/ 13 w 38"/>
                  <a:gd name="T41" fmla="*/ 38 h 38"/>
                  <a:gd name="T42" fmla="*/ 19 w 38"/>
                  <a:gd name="T43" fmla="*/ 38 h 38"/>
                  <a:gd name="T44" fmla="*/ 24 w 38"/>
                  <a:gd name="T45" fmla="*/ 38 h 38"/>
                  <a:gd name="T46" fmla="*/ 29 w 38"/>
                  <a:gd name="T47" fmla="*/ 35 h 38"/>
                  <a:gd name="T48" fmla="*/ 32 w 38"/>
                  <a:gd name="T49" fmla="*/ 33 h 38"/>
                  <a:gd name="T50" fmla="*/ 32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2" y="33"/>
                    </a:moveTo>
                    <a:lnTo>
                      <a:pt x="36" y="28"/>
                    </a:lnTo>
                    <a:lnTo>
                      <a:pt x="38" y="25"/>
                    </a:lnTo>
                    <a:lnTo>
                      <a:pt x="38" y="19"/>
                    </a:lnTo>
                    <a:lnTo>
                      <a:pt x="38" y="14"/>
                    </a:lnTo>
                    <a:lnTo>
                      <a:pt x="36" y="9"/>
                    </a:lnTo>
                    <a:lnTo>
                      <a:pt x="32" y="6"/>
                    </a:lnTo>
                    <a:lnTo>
                      <a:pt x="29" y="2"/>
                    </a:lnTo>
                    <a:lnTo>
                      <a:pt x="24" y="0"/>
                    </a:lnTo>
                    <a:lnTo>
                      <a:pt x="19" y="0"/>
                    </a:lnTo>
                    <a:lnTo>
                      <a:pt x="13" y="0"/>
                    </a:lnTo>
                    <a:lnTo>
                      <a:pt x="10" y="2"/>
                    </a:lnTo>
                    <a:lnTo>
                      <a:pt x="5" y="6"/>
                    </a:lnTo>
                    <a:lnTo>
                      <a:pt x="1" y="9"/>
                    </a:lnTo>
                    <a:lnTo>
                      <a:pt x="0" y="14"/>
                    </a:lnTo>
                    <a:lnTo>
                      <a:pt x="0" y="19"/>
                    </a:lnTo>
                    <a:lnTo>
                      <a:pt x="0" y="25"/>
                    </a:lnTo>
                    <a:lnTo>
                      <a:pt x="1" y="28"/>
                    </a:lnTo>
                    <a:lnTo>
                      <a:pt x="5" y="33"/>
                    </a:lnTo>
                    <a:lnTo>
                      <a:pt x="10" y="35"/>
                    </a:lnTo>
                    <a:lnTo>
                      <a:pt x="13" y="38"/>
                    </a:lnTo>
                    <a:lnTo>
                      <a:pt x="19" y="38"/>
                    </a:lnTo>
                    <a:lnTo>
                      <a:pt x="24" y="38"/>
                    </a:lnTo>
                    <a:lnTo>
                      <a:pt x="29" y="35"/>
                    </a:lnTo>
                    <a:lnTo>
                      <a:pt x="32" y="33"/>
                    </a:lnTo>
                    <a:lnTo>
                      <a:pt x="32"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1" name="Freeform 49"/>
              <p:cNvSpPr>
                <a:spLocks/>
              </p:cNvSpPr>
              <p:nvPr/>
            </p:nvSpPr>
            <p:spPr bwMode="auto">
              <a:xfrm>
                <a:off x="1544638" y="2759076"/>
                <a:ext cx="60325" cy="60325"/>
              </a:xfrm>
              <a:custGeom>
                <a:avLst/>
                <a:gdLst>
                  <a:gd name="T0" fmla="*/ 33 w 38"/>
                  <a:gd name="T1" fmla="*/ 32 h 38"/>
                  <a:gd name="T2" fmla="*/ 34 w 38"/>
                  <a:gd name="T3" fmla="*/ 29 h 38"/>
                  <a:gd name="T4" fmla="*/ 38 w 38"/>
                  <a:gd name="T5" fmla="*/ 24 h 38"/>
                  <a:gd name="T6" fmla="*/ 38 w 38"/>
                  <a:gd name="T7" fmla="*/ 19 h 38"/>
                  <a:gd name="T8" fmla="*/ 38 w 38"/>
                  <a:gd name="T9" fmla="*/ 13 h 38"/>
                  <a:gd name="T10" fmla="*/ 34 w 38"/>
                  <a:gd name="T11" fmla="*/ 10 h 38"/>
                  <a:gd name="T12" fmla="*/ 33 w 38"/>
                  <a:gd name="T13" fmla="*/ 5 h 38"/>
                  <a:gd name="T14" fmla="*/ 27 w 38"/>
                  <a:gd name="T15" fmla="*/ 1 h 38"/>
                  <a:gd name="T16" fmla="*/ 24 w 38"/>
                  <a:gd name="T17" fmla="*/ 0 h 38"/>
                  <a:gd name="T18" fmla="*/ 19 w 38"/>
                  <a:gd name="T19" fmla="*/ 0 h 38"/>
                  <a:gd name="T20" fmla="*/ 14 w 38"/>
                  <a:gd name="T21" fmla="*/ 0 h 38"/>
                  <a:gd name="T22" fmla="*/ 8 w 38"/>
                  <a:gd name="T23" fmla="*/ 1 h 38"/>
                  <a:gd name="T24" fmla="*/ 5 w 38"/>
                  <a:gd name="T25" fmla="*/ 5 h 38"/>
                  <a:gd name="T26" fmla="*/ 2 w 38"/>
                  <a:gd name="T27" fmla="*/ 10 h 38"/>
                  <a:gd name="T28" fmla="*/ 0 w 38"/>
                  <a:gd name="T29" fmla="*/ 13 h 38"/>
                  <a:gd name="T30" fmla="*/ 0 w 38"/>
                  <a:gd name="T31" fmla="*/ 19 h 38"/>
                  <a:gd name="T32" fmla="*/ 0 w 38"/>
                  <a:gd name="T33" fmla="*/ 24 h 38"/>
                  <a:gd name="T34" fmla="*/ 2 w 38"/>
                  <a:gd name="T35" fmla="*/ 29 h 38"/>
                  <a:gd name="T36" fmla="*/ 5 w 38"/>
                  <a:gd name="T37" fmla="*/ 32 h 38"/>
                  <a:gd name="T38" fmla="*/ 8 w 38"/>
                  <a:gd name="T39" fmla="*/ 36 h 38"/>
                  <a:gd name="T40" fmla="*/ 14 w 38"/>
                  <a:gd name="T41" fmla="*/ 38 h 38"/>
                  <a:gd name="T42" fmla="*/ 19 w 38"/>
                  <a:gd name="T43" fmla="*/ 38 h 38"/>
                  <a:gd name="T44" fmla="*/ 24 w 38"/>
                  <a:gd name="T45" fmla="*/ 38 h 38"/>
                  <a:gd name="T46" fmla="*/ 27 w 38"/>
                  <a:gd name="T47" fmla="*/ 36 h 38"/>
                  <a:gd name="T48" fmla="*/ 33 w 38"/>
                  <a:gd name="T49" fmla="*/ 32 h 38"/>
                  <a:gd name="T50" fmla="*/ 33 w 38"/>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2"/>
                    </a:moveTo>
                    <a:lnTo>
                      <a:pt x="34" y="29"/>
                    </a:lnTo>
                    <a:lnTo>
                      <a:pt x="38" y="24"/>
                    </a:lnTo>
                    <a:lnTo>
                      <a:pt x="38" y="19"/>
                    </a:lnTo>
                    <a:lnTo>
                      <a:pt x="38" y="13"/>
                    </a:lnTo>
                    <a:lnTo>
                      <a:pt x="34" y="10"/>
                    </a:lnTo>
                    <a:lnTo>
                      <a:pt x="33" y="5"/>
                    </a:lnTo>
                    <a:lnTo>
                      <a:pt x="27" y="1"/>
                    </a:lnTo>
                    <a:lnTo>
                      <a:pt x="24" y="0"/>
                    </a:lnTo>
                    <a:lnTo>
                      <a:pt x="19" y="0"/>
                    </a:lnTo>
                    <a:lnTo>
                      <a:pt x="14" y="0"/>
                    </a:lnTo>
                    <a:lnTo>
                      <a:pt x="8" y="1"/>
                    </a:lnTo>
                    <a:lnTo>
                      <a:pt x="5" y="5"/>
                    </a:lnTo>
                    <a:lnTo>
                      <a:pt x="2" y="10"/>
                    </a:lnTo>
                    <a:lnTo>
                      <a:pt x="0" y="13"/>
                    </a:lnTo>
                    <a:lnTo>
                      <a:pt x="0" y="19"/>
                    </a:lnTo>
                    <a:lnTo>
                      <a:pt x="0" y="24"/>
                    </a:lnTo>
                    <a:lnTo>
                      <a:pt x="2" y="29"/>
                    </a:lnTo>
                    <a:lnTo>
                      <a:pt x="5" y="32"/>
                    </a:lnTo>
                    <a:lnTo>
                      <a:pt x="8" y="36"/>
                    </a:lnTo>
                    <a:lnTo>
                      <a:pt x="14" y="38"/>
                    </a:lnTo>
                    <a:lnTo>
                      <a:pt x="19" y="38"/>
                    </a:lnTo>
                    <a:lnTo>
                      <a:pt x="24" y="38"/>
                    </a:lnTo>
                    <a:lnTo>
                      <a:pt x="27" y="36"/>
                    </a:lnTo>
                    <a:lnTo>
                      <a:pt x="33" y="32"/>
                    </a:lnTo>
                    <a:lnTo>
                      <a:pt x="33"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2" name="Freeform 50"/>
              <p:cNvSpPr>
                <a:spLocks/>
              </p:cNvSpPr>
              <p:nvPr/>
            </p:nvSpPr>
            <p:spPr bwMode="auto">
              <a:xfrm>
                <a:off x="1514475" y="2786063"/>
                <a:ext cx="60325" cy="60325"/>
              </a:xfrm>
              <a:custGeom>
                <a:avLst/>
                <a:gdLst>
                  <a:gd name="T0" fmla="*/ 33 w 38"/>
                  <a:gd name="T1" fmla="*/ 33 h 38"/>
                  <a:gd name="T2" fmla="*/ 36 w 38"/>
                  <a:gd name="T3" fmla="*/ 27 h 38"/>
                  <a:gd name="T4" fmla="*/ 38 w 38"/>
                  <a:gd name="T5" fmla="*/ 24 h 38"/>
                  <a:gd name="T6" fmla="*/ 38 w 38"/>
                  <a:gd name="T7" fmla="*/ 19 h 38"/>
                  <a:gd name="T8" fmla="*/ 38 w 38"/>
                  <a:gd name="T9" fmla="*/ 14 h 38"/>
                  <a:gd name="T10" fmla="*/ 36 w 38"/>
                  <a:gd name="T11" fmla="*/ 8 h 38"/>
                  <a:gd name="T12" fmla="*/ 33 w 38"/>
                  <a:gd name="T13" fmla="*/ 5 h 38"/>
                  <a:gd name="T14" fmla="*/ 29 w 38"/>
                  <a:gd name="T15" fmla="*/ 2 h 38"/>
                  <a:gd name="T16" fmla="*/ 24 w 38"/>
                  <a:gd name="T17" fmla="*/ 0 h 38"/>
                  <a:gd name="T18" fmla="*/ 19 w 38"/>
                  <a:gd name="T19" fmla="*/ 0 h 38"/>
                  <a:gd name="T20" fmla="*/ 14 w 38"/>
                  <a:gd name="T21" fmla="*/ 0 h 38"/>
                  <a:gd name="T22" fmla="*/ 10 w 38"/>
                  <a:gd name="T23" fmla="*/ 2 h 38"/>
                  <a:gd name="T24" fmla="*/ 5 w 38"/>
                  <a:gd name="T25" fmla="*/ 5 h 38"/>
                  <a:gd name="T26" fmla="*/ 3 w 38"/>
                  <a:gd name="T27" fmla="*/ 8 h 38"/>
                  <a:gd name="T28" fmla="*/ 0 w 38"/>
                  <a:gd name="T29" fmla="*/ 14 h 38"/>
                  <a:gd name="T30" fmla="*/ 0 w 38"/>
                  <a:gd name="T31" fmla="*/ 19 h 38"/>
                  <a:gd name="T32" fmla="*/ 0 w 38"/>
                  <a:gd name="T33" fmla="*/ 24 h 38"/>
                  <a:gd name="T34" fmla="*/ 3 w 38"/>
                  <a:gd name="T35" fmla="*/ 27 h 38"/>
                  <a:gd name="T36" fmla="*/ 5 w 38"/>
                  <a:gd name="T37" fmla="*/ 33 h 38"/>
                  <a:gd name="T38" fmla="*/ 10 w 38"/>
                  <a:gd name="T39" fmla="*/ 34 h 38"/>
                  <a:gd name="T40" fmla="*/ 14 w 38"/>
                  <a:gd name="T41" fmla="*/ 38 h 38"/>
                  <a:gd name="T42" fmla="*/ 19 w 38"/>
                  <a:gd name="T43" fmla="*/ 38 h 38"/>
                  <a:gd name="T44" fmla="*/ 24 w 38"/>
                  <a:gd name="T45" fmla="*/ 38 h 38"/>
                  <a:gd name="T46" fmla="*/ 29 w 38"/>
                  <a:gd name="T47" fmla="*/ 34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6" y="27"/>
                    </a:lnTo>
                    <a:lnTo>
                      <a:pt x="38" y="24"/>
                    </a:lnTo>
                    <a:lnTo>
                      <a:pt x="38" y="19"/>
                    </a:lnTo>
                    <a:lnTo>
                      <a:pt x="38" y="14"/>
                    </a:lnTo>
                    <a:lnTo>
                      <a:pt x="36" y="8"/>
                    </a:lnTo>
                    <a:lnTo>
                      <a:pt x="33" y="5"/>
                    </a:lnTo>
                    <a:lnTo>
                      <a:pt x="29" y="2"/>
                    </a:lnTo>
                    <a:lnTo>
                      <a:pt x="24" y="0"/>
                    </a:lnTo>
                    <a:lnTo>
                      <a:pt x="19" y="0"/>
                    </a:lnTo>
                    <a:lnTo>
                      <a:pt x="14" y="0"/>
                    </a:lnTo>
                    <a:lnTo>
                      <a:pt x="10" y="2"/>
                    </a:lnTo>
                    <a:lnTo>
                      <a:pt x="5" y="5"/>
                    </a:lnTo>
                    <a:lnTo>
                      <a:pt x="3" y="8"/>
                    </a:lnTo>
                    <a:lnTo>
                      <a:pt x="0" y="14"/>
                    </a:lnTo>
                    <a:lnTo>
                      <a:pt x="0" y="19"/>
                    </a:lnTo>
                    <a:lnTo>
                      <a:pt x="0" y="24"/>
                    </a:lnTo>
                    <a:lnTo>
                      <a:pt x="3" y="27"/>
                    </a:lnTo>
                    <a:lnTo>
                      <a:pt x="5" y="33"/>
                    </a:lnTo>
                    <a:lnTo>
                      <a:pt x="10" y="34"/>
                    </a:lnTo>
                    <a:lnTo>
                      <a:pt x="14" y="38"/>
                    </a:lnTo>
                    <a:lnTo>
                      <a:pt x="19" y="38"/>
                    </a:lnTo>
                    <a:lnTo>
                      <a:pt x="24" y="38"/>
                    </a:lnTo>
                    <a:lnTo>
                      <a:pt x="29" y="34"/>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3" name="Freeform 51"/>
              <p:cNvSpPr>
                <a:spLocks/>
              </p:cNvSpPr>
              <p:nvPr/>
            </p:nvSpPr>
            <p:spPr bwMode="auto">
              <a:xfrm>
                <a:off x="1568450" y="2870201"/>
                <a:ext cx="63500" cy="60325"/>
              </a:xfrm>
              <a:custGeom>
                <a:avLst/>
                <a:gdLst>
                  <a:gd name="T0" fmla="*/ 33 w 40"/>
                  <a:gd name="T1" fmla="*/ 33 h 38"/>
                  <a:gd name="T2" fmla="*/ 37 w 40"/>
                  <a:gd name="T3" fmla="*/ 28 h 38"/>
                  <a:gd name="T4" fmla="*/ 38 w 40"/>
                  <a:gd name="T5" fmla="*/ 25 h 38"/>
                  <a:gd name="T6" fmla="*/ 40 w 40"/>
                  <a:gd name="T7" fmla="*/ 19 h 38"/>
                  <a:gd name="T8" fmla="*/ 38 w 40"/>
                  <a:gd name="T9" fmla="*/ 14 h 38"/>
                  <a:gd name="T10" fmla="*/ 37 w 40"/>
                  <a:gd name="T11" fmla="*/ 9 h 38"/>
                  <a:gd name="T12" fmla="*/ 33 w 40"/>
                  <a:gd name="T13" fmla="*/ 6 h 38"/>
                  <a:gd name="T14" fmla="*/ 30 w 40"/>
                  <a:gd name="T15" fmla="*/ 2 h 38"/>
                  <a:gd name="T16" fmla="*/ 25 w 40"/>
                  <a:gd name="T17" fmla="*/ 0 h 38"/>
                  <a:gd name="T18" fmla="*/ 21 w 40"/>
                  <a:gd name="T19" fmla="*/ 0 h 38"/>
                  <a:gd name="T20" fmla="*/ 16 w 40"/>
                  <a:gd name="T21" fmla="*/ 0 h 38"/>
                  <a:gd name="T22" fmla="*/ 11 w 40"/>
                  <a:gd name="T23" fmla="*/ 2 h 38"/>
                  <a:gd name="T24" fmla="*/ 7 w 40"/>
                  <a:gd name="T25" fmla="*/ 6 h 38"/>
                  <a:gd name="T26" fmla="*/ 4 w 40"/>
                  <a:gd name="T27" fmla="*/ 9 h 38"/>
                  <a:gd name="T28" fmla="*/ 2 w 40"/>
                  <a:gd name="T29" fmla="*/ 14 h 38"/>
                  <a:gd name="T30" fmla="*/ 0 w 40"/>
                  <a:gd name="T31" fmla="*/ 19 h 38"/>
                  <a:gd name="T32" fmla="*/ 2 w 40"/>
                  <a:gd name="T33" fmla="*/ 25 h 38"/>
                  <a:gd name="T34" fmla="*/ 4 w 40"/>
                  <a:gd name="T35" fmla="*/ 28 h 38"/>
                  <a:gd name="T36" fmla="*/ 7 w 40"/>
                  <a:gd name="T37" fmla="*/ 33 h 38"/>
                  <a:gd name="T38" fmla="*/ 11 w 40"/>
                  <a:gd name="T39" fmla="*/ 35 h 38"/>
                  <a:gd name="T40" fmla="*/ 16 w 40"/>
                  <a:gd name="T41" fmla="*/ 38 h 38"/>
                  <a:gd name="T42" fmla="*/ 21 w 40"/>
                  <a:gd name="T43" fmla="*/ 38 h 38"/>
                  <a:gd name="T44" fmla="*/ 25 w 40"/>
                  <a:gd name="T45" fmla="*/ 38 h 38"/>
                  <a:gd name="T46" fmla="*/ 30 w 40"/>
                  <a:gd name="T47" fmla="*/ 35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7" y="28"/>
                    </a:lnTo>
                    <a:lnTo>
                      <a:pt x="38" y="25"/>
                    </a:lnTo>
                    <a:lnTo>
                      <a:pt x="40" y="19"/>
                    </a:lnTo>
                    <a:lnTo>
                      <a:pt x="38" y="14"/>
                    </a:lnTo>
                    <a:lnTo>
                      <a:pt x="37" y="9"/>
                    </a:lnTo>
                    <a:lnTo>
                      <a:pt x="33" y="6"/>
                    </a:lnTo>
                    <a:lnTo>
                      <a:pt x="30" y="2"/>
                    </a:lnTo>
                    <a:lnTo>
                      <a:pt x="25" y="0"/>
                    </a:lnTo>
                    <a:lnTo>
                      <a:pt x="21" y="0"/>
                    </a:lnTo>
                    <a:lnTo>
                      <a:pt x="16" y="0"/>
                    </a:lnTo>
                    <a:lnTo>
                      <a:pt x="11" y="2"/>
                    </a:lnTo>
                    <a:lnTo>
                      <a:pt x="7" y="6"/>
                    </a:lnTo>
                    <a:lnTo>
                      <a:pt x="4" y="9"/>
                    </a:lnTo>
                    <a:lnTo>
                      <a:pt x="2" y="14"/>
                    </a:lnTo>
                    <a:lnTo>
                      <a:pt x="0" y="19"/>
                    </a:lnTo>
                    <a:lnTo>
                      <a:pt x="2" y="25"/>
                    </a:lnTo>
                    <a:lnTo>
                      <a:pt x="4" y="28"/>
                    </a:lnTo>
                    <a:lnTo>
                      <a:pt x="7" y="33"/>
                    </a:lnTo>
                    <a:lnTo>
                      <a:pt x="11" y="35"/>
                    </a:lnTo>
                    <a:lnTo>
                      <a:pt x="16" y="38"/>
                    </a:lnTo>
                    <a:lnTo>
                      <a:pt x="21" y="38"/>
                    </a:lnTo>
                    <a:lnTo>
                      <a:pt x="25" y="38"/>
                    </a:lnTo>
                    <a:lnTo>
                      <a:pt x="30" y="35"/>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4" name="Freeform 52"/>
              <p:cNvSpPr>
                <a:spLocks/>
              </p:cNvSpPr>
              <p:nvPr/>
            </p:nvSpPr>
            <p:spPr bwMode="auto">
              <a:xfrm>
                <a:off x="1484313" y="2854326"/>
                <a:ext cx="60325" cy="60325"/>
              </a:xfrm>
              <a:custGeom>
                <a:avLst/>
                <a:gdLst>
                  <a:gd name="T0" fmla="*/ 33 w 38"/>
                  <a:gd name="T1" fmla="*/ 33 h 38"/>
                  <a:gd name="T2" fmla="*/ 34 w 38"/>
                  <a:gd name="T3" fmla="*/ 28 h 38"/>
                  <a:gd name="T4" fmla="*/ 38 w 38"/>
                  <a:gd name="T5" fmla="*/ 24 h 38"/>
                  <a:gd name="T6" fmla="*/ 38 w 38"/>
                  <a:gd name="T7" fmla="*/ 19 h 38"/>
                  <a:gd name="T8" fmla="*/ 38 w 38"/>
                  <a:gd name="T9" fmla="*/ 14 h 38"/>
                  <a:gd name="T10" fmla="*/ 34 w 38"/>
                  <a:gd name="T11" fmla="*/ 9 h 38"/>
                  <a:gd name="T12" fmla="*/ 33 w 38"/>
                  <a:gd name="T13" fmla="*/ 5 h 38"/>
                  <a:gd name="T14" fmla="*/ 27 w 38"/>
                  <a:gd name="T15" fmla="*/ 2 h 38"/>
                  <a:gd name="T16" fmla="*/ 24 w 38"/>
                  <a:gd name="T17" fmla="*/ 0 h 38"/>
                  <a:gd name="T18" fmla="*/ 19 w 38"/>
                  <a:gd name="T19" fmla="*/ 0 h 38"/>
                  <a:gd name="T20" fmla="*/ 14 w 38"/>
                  <a:gd name="T21" fmla="*/ 0 h 38"/>
                  <a:gd name="T22" fmla="*/ 8 w 38"/>
                  <a:gd name="T23" fmla="*/ 2 h 38"/>
                  <a:gd name="T24" fmla="*/ 5 w 38"/>
                  <a:gd name="T25" fmla="*/ 5 h 38"/>
                  <a:gd name="T26" fmla="*/ 2 w 38"/>
                  <a:gd name="T27" fmla="*/ 9 h 38"/>
                  <a:gd name="T28" fmla="*/ 0 w 38"/>
                  <a:gd name="T29" fmla="*/ 14 h 38"/>
                  <a:gd name="T30" fmla="*/ 0 w 38"/>
                  <a:gd name="T31" fmla="*/ 19 h 38"/>
                  <a:gd name="T32" fmla="*/ 0 w 38"/>
                  <a:gd name="T33" fmla="*/ 24 h 38"/>
                  <a:gd name="T34" fmla="*/ 2 w 38"/>
                  <a:gd name="T35" fmla="*/ 28 h 38"/>
                  <a:gd name="T36" fmla="*/ 5 w 38"/>
                  <a:gd name="T37" fmla="*/ 33 h 38"/>
                  <a:gd name="T38" fmla="*/ 8 w 38"/>
                  <a:gd name="T39" fmla="*/ 35 h 38"/>
                  <a:gd name="T40" fmla="*/ 14 w 38"/>
                  <a:gd name="T41" fmla="*/ 38 h 38"/>
                  <a:gd name="T42" fmla="*/ 19 w 38"/>
                  <a:gd name="T43" fmla="*/ 38 h 38"/>
                  <a:gd name="T44" fmla="*/ 24 w 38"/>
                  <a:gd name="T45" fmla="*/ 38 h 38"/>
                  <a:gd name="T46" fmla="*/ 27 w 38"/>
                  <a:gd name="T47" fmla="*/ 35 h 38"/>
                  <a:gd name="T48" fmla="*/ 33 w 38"/>
                  <a:gd name="T49" fmla="*/ 33 h 38"/>
                  <a:gd name="T50" fmla="*/ 33 w 38"/>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3"/>
                    </a:moveTo>
                    <a:lnTo>
                      <a:pt x="34" y="28"/>
                    </a:lnTo>
                    <a:lnTo>
                      <a:pt x="38" y="24"/>
                    </a:lnTo>
                    <a:lnTo>
                      <a:pt x="38" y="19"/>
                    </a:lnTo>
                    <a:lnTo>
                      <a:pt x="38" y="14"/>
                    </a:lnTo>
                    <a:lnTo>
                      <a:pt x="34" y="9"/>
                    </a:lnTo>
                    <a:lnTo>
                      <a:pt x="33" y="5"/>
                    </a:lnTo>
                    <a:lnTo>
                      <a:pt x="27" y="2"/>
                    </a:lnTo>
                    <a:lnTo>
                      <a:pt x="24" y="0"/>
                    </a:lnTo>
                    <a:lnTo>
                      <a:pt x="19" y="0"/>
                    </a:lnTo>
                    <a:lnTo>
                      <a:pt x="14" y="0"/>
                    </a:lnTo>
                    <a:lnTo>
                      <a:pt x="8" y="2"/>
                    </a:lnTo>
                    <a:lnTo>
                      <a:pt x="5" y="5"/>
                    </a:lnTo>
                    <a:lnTo>
                      <a:pt x="2" y="9"/>
                    </a:lnTo>
                    <a:lnTo>
                      <a:pt x="0" y="14"/>
                    </a:lnTo>
                    <a:lnTo>
                      <a:pt x="0" y="19"/>
                    </a:lnTo>
                    <a:lnTo>
                      <a:pt x="0" y="24"/>
                    </a:lnTo>
                    <a:lnTo>
                      <a:pt x="2" y="28"/>
                    </a:lnTo>
                    <a:lnTo>
                      <a:pt x="5" y="33"/>
                    </a:lnTo>
                    <a:lnTo>
                      <a:pt x="8" y="35"/>
                    </a:lnTo>
                    <a:lnTo>
                      <a:pt x="14" y="38"/>
                    </a:lnTo>
                    <a:lnTo>
                      <a:pt x="19" y="38"/>
                    </a:lnTo>
                    <a:lnTo>
                      <a:pt x="24" y="38"/>
                    </a:lnTo>
                    <a:lnTo>
                      <a:pt x="27" y="35"/>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53"/>
              <p:cNvSpPr>
                <a:spLocks/>
              </p:cNvSpPr>
              <p:nvPr/>
            </p:nvSpPr>
            <p:spPr bwMode="auto">
              <a:xfrm>
                <a:off x="1450975" y="2709863"/>
                <a:ext cx="60325" cy="61913"/>
              </a:xfrm>
              <a:custGeom>
                <a:avLst/>
                <a:gdLst>
                  <a:gd name="T0" fmla="*/ 33 w 38"/>
                  <a:gd name="T1" fmla="*/ 32 h 39"/>
                  <a:gd name="T2" fmla="*/ 36 w 38"/>
                  <a:gd name="T3" fmla="*/ 29 h 39"/>
                  <a:gd name="T4" fmla="*/ 38 w 38"/>
                  <a:gd name="T5" fmla="*/ 24 h 39"/>
                  <a:gd name="T6" fmla="*/ 38 w 38"/>
                  <a:gd name="T7" fmla="*/ 19 h 39"/>
                  <a:gd name="T8" fmla="*/ 38 w 38"/>
                  <a:gd name="T9" fmla="*/ 15 h 39"/>
                  <a:gd name="T10" fmla="*/ 36 w 38"/>
                  <a:gd name="T11" fmla="*/ 10 h 39"/>
                  <a:gd name="T12" fmla="*/ 33 w 38"/>
                  <a:gd name="T13" fmla="*/ 6 h 39"/>
                  <a:gd name="T14" fmla="*/ 29 w 38"/>
                  <a:gd name="T15" fmla="*/ 3 h 39"/>
                  <a:gd name="T16" fmla="*/ 24 w 38"/>
                  <a:gd name="T17" fmla="*/ 1 h 39"/>
                  <a:gd name="T18" fmla="*/ 19 w 38"/>
                  <a:gd name="T19" fmla="*/ 0 h 39"/>
                  <a:gd name="T20" fmla="*/ 14 w 38"/>
                  <a:gd name="T21" fmla="*/ 1 h 39"/>
                  <a:gd name="T22" fmla="*/ 10 w 38"/>
                  <a:gd name="T23" fmla="*/ 3 h 39"/>
                  <a:gd name="T24" fmla="*/ 5 w 38"/>
                  <a:gd name="T25" fmla="*/ 6 h 39"/>
                  <a:gd name="T26" fmla="*/ 4 w 38"/>
                  <a:gd name="T27" fmla="*/ 10 h 39"/>
                  <a:gd name="T28" fmla="*/ 0 w 38"/>
                  <a:gd name="T29" fmla="*/ 15 h 39"/>
                  <a:gd name="T30" fmla="*/ 0 w 38"/>
                  <a:gd name="T31" fmla="*/ 19 h 39"/>
                  <a:gd name="T32" fmla="*/ 0 w 38"/>
                  <a:gd name="T33" fmla="*/ 24 h 39"/>
                  <a:gd name="T34" fmla="*/ 4 w 38"/>
                  <a:gd name="T35" fmla="*/ 29 h 39"/>
                  <a:gd name="T36" fmla="*/ 5 w 38"/>
                  <a:gd name="T37" fmla="*/ 32 h 39"/>
                  <a:gd name="T38" fmla="*/ 10 w 38"/>
                  <a:gd name="T39" fmla="*/ 36 h 39"/>
                  <a:gd name="T40" fmla="*/ 14 w 38"/>
                  <a:gd name="T41" fmla="*/ 37 h 39"/>
                  <a:gd name="T42" fmla="*/ 19 w 38"/>
                  <a:gd name="T43" fmla="*/ 39 h 39"/>
                  <a:gd name="T44" fmla="*/ 24 w 38"/>
                  <a:gd name="T45" fmla="*/ 37 h 39"/>
                  <a:gd name="T46" fmla="*/ 29 w 38"/>
                  <a:gd name="T47" fmla="*/ 36 h 39"/>
                  <a:gd name="T48" fmla="*/ 33 w 38"/>
                  <a:gd name="T49" fmla="*/ 32 h 39"/>
                  <a:gd name="T50" fmla="*/ 33 w 38"/>
                  <a:gd name="T5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9">
                    <a:moveTo>
                      <a:pt x="33" y="32"/>
                    </a:moveTo>
                    <a:lnTo>
                      <a:pt x="36" y="29"/>
                    </a:lnTo>
                    <a:lnTo>
                      <a:pt x="38" y="24"/>
                    </a:lnTo>
                    <a:lnTo>
                      <a:pt x="38" y="19"/>
                    </a:lnTo>
                    <a:lnTo>
                      <a:pt x="38" y="15"/>
                    </a:lnTo>
                    <a:lnTo>
                      <a:pt x="36" y="10"/>
                    </a:lnTo>
                    <a:lnTo>
                      <a:pt x="33" y="6"/>
                    </a:lnTo>
                    <a:lnTo>
                      <a:pt x="29" y="3"/>
                    </a:lnTo>
                    <a:lnTo>
                      <a:pt x="24" y="1"/>
                    </a:lnTo>
                    <a:lnTo>
                      <a:pt x="19" y="0"/>
                    </a:lnTo>
                    <a:lnTo>
                      <a:pt x="14" y="1"/>
                    </a:lnTo>
                    <a:lnTo>
                      <a:pt x="10" y="3"/>
                    </a:lnTo>
                    <a:lnTo>
                      <a:pt x="5" y="6"/>
                    </a:lnTo>
                    <a:lnTo>
                      <a:pt x="4" y="10"/>
                    </a:lnTo>
                    <a:lnTo>
                      <a:pt x="0" y="15"/>
                    </a:lnTo>
                    <a:lnTo>
                      <a:pt x="0" y="19"/>
                    </a:lnTo>
                    <a:lnTo>
                      <a:pt x="0" y="24"/>
                    </a:lnTo>
                    <a:lnTo>
                      <a:pt x="4" y="29"/>
                    </a:lnTo>
                    <a:lnTo>
                      <a:pt x="5" y="32"/>
                    </a:lnTo>
                    <a:lnTo>
                      <a:pt x="10" y="36"/>
                    </a:lnTo>
                    <a:lnTo>
                      <a:pt x="14" y="37"/>
                    </a:lnTo>
                    <a:lnTo>
                      <a:pt x="19" y="39"/>
                    </a:lnTo>
                    <a:lnTo>
                      <a:pt x="24" y="37"/>
                    </a:lnTo>
                    <a:lnTo>
                      <a:pt x="29" y="36"/>
                    </a:lnTo>
                    <a:lnTo>
                      <a:pt x="33" y="32"/>
                    </a:lnTo>
                    <a:lnTo>
                      <a:pt x="33"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6" name="Freeform 54"/>
              <p:cNvSpPr>
                <a:spLocks/>
              </p:cNvSpPr>
              <p:nvPr/>
            </p:nvSpPr>
            <p:spPr bwMode="auto">
              <a:xfrm>
                <a:off x="1420813" y="2665413"/>
                <a:ext cx="60325" cy="63500"/>
              </a:xfrm>
              <a:custGeom>
                <a:avLst/>
                <a:gdLst>
                  <a:gd name="T0" fmla="*/ 33 w 38"/>
                  <a:gd name="T1" fmla="*/ 33 h 40"/>
                  <a:gd name="T2" fmla="*/ 35 w 38"/>
                  <a:gd name="T3" fmla="*/ 29 h 40"/>
                  <a:gd name="T4" fmla="*/ 36 w 38"/>
                  <a:gd name="T5" fmla="*/ 24 h 40"/>
                  <a:gd name="T6" fmla="*/ 38 w 38"/>
                  <a:gd name="T7" fmla="*/ 19 h 40"/>
                  <a:gd name="T8" fmla="*/ 36 w 38"/>
                  <a:gd name="T9" fmla="*/ 15 h 40"/>
                  <a:gd name="T10" fmla="*/ 35 w 38"/>
                  <a:gd name="T11" fmla="*/ 10 h 40"/>
                  <a:gd name="T12" fmla="*/ 33 w 38"/>
                  <a:gd name="T13" fmla="*/ 7 h 40"/>
                  <a:gd name="T14" fmla="*/ 28 w 38"/>
                  <a:gd name="T15" fmla="*/ 3 h 40"/>
                  <a:gd name="T16" fmla="*/ 24 w 38"/>
                  <a:gd name="T17" fmla="*/ 2 h 40"/>
                  <a:gd name="T18" fmla="*/ 19 w 38"/>
                  <a:gd name="T19" fmla="*/ 0 h 40"/>
                  <a:gd name="T20" fmla="*/ 14 w 38"/>
                  <a:gd name="T21" fmla="*/ 2 h 40"/>
                  <a:gd name="T22" fmla="*/ 9 w 38"/>
                  <a:gd name="T23" fmla="*/ 3 h 40"/>
                  <a:gd name="T24" fmla="*/ 5 w 38"/>
                  <a:gd name="T25" fmla="*/ 7 h 40"/>
                  <a:gd name="T26" fmla="*/ 2 w 38"/>
                  <a:gd name="T27" fmla="*/ 10 h 40"/>
                  <a:gd name="T28" fmla="*/ 0 w 38"/>
                  <a:gd name="T29" fmla="*/ 15 h 40"/>
                  <a:gd name="T30" fmla="*/ 0 w 38"/>
                  <a:gd name="T31" fmla="*/ 19 h 40"/>
                  <a:gd name="T32" fmla="*/ 0 w 38"/>
                  <a:gd name="T33" fmla="*/ 24 h 40"/>
                  <a:gd name="T34" fmla="*/ 2 w 38"/>
                  <a:gd name="T35" fmla="*/ 29 h 40"/>
                  <a:gd name="T36" fmla="*/ 5 w 38"/>
                  <a:gd name="T37" fmla="*/ 33 h 40"/>
                  <a:gd name="T38" fmla="*/ 9 w 38"/>
                  <a:gd name="T39" fmla="*/ 36 h 40"/>
                  <a:gd name="T40" fmla="*/ 14 w 38"/>
                  <a:gd name="T41" fmla="*/ 38 h 40"/>
                  <a:gd name="T42" fmla="*/ 19 w 38"/>
                  <a:gd name="T43" fmla="*/ 40 h 40"/>
                  <a:gd name="T44" fmla="*/ 24 w 38"/>
                  <a:gd name="T45" fmla="*/ 38 h 40"/>
                  <a:gd name="T46" fmla="*/ 28 w 38"/>
                  <a:gd name="T47" fmla="*/ 36 h 40"/>
                  <a:gd name="T48" fmla="*/ 33 w 38"/>
                  <a:gd name="T49" fmla="*/ 33 h 40"/>
                  <a:gd name="T50" fmla="*/ 33 w 38"/>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33" y="33"/>
                    </a:moveTo>
                    <a:lnTo>
                      <a:pt x="35" y="29"/>
                    </a:lnTo>
                    <a:lnTo>
                      <a:pt x="36" y="24"/>
                    </a:lnTo>
                    <a:lnTo>
                      <a:pt x="38" y="19"/>
                    </a:lnTo>
                    <a:lnTo>
                      <a:pt x="36" y="15"/>
                    </a:lnTo>
                    <a:lnTo>
                      <a:pt x="35" y="10"/>
                    </a:lnTo>
                    <a:lnTo>
                      <a:pt x="33" y="7"/>
                    </a:lnTo>
                    <a:lnTo>
                      <a:pt x="28" y="3"/>
                    </a:lnTo>
                    <a:lnTo>
                      <a:pt x="24" y="2"/>
                    </a:lnTo>
                    <a:lnTo>
                      <a:pt x="19" y="0"/>
                    </a:lnTo>
                    <a:lnTo>
                      <a:pt x="14" y="2"/>
                    </a:lnTo>
                    <a:lnTo>
                      <a:pt x="9" y="3"/>
                    </a:lnTo>
                    <a:lnTo>
                      <a:pt x="5" y="7"/>
                    </a:lnTo>
                    <a:lnTo>
                      <a:pt x="2" y="10"/>
                    </a:lnTo>
                    <a:lnTo>
                      <a:pt x="0" y="15"/>
                    </a:lnTo>
                    <a:lnTo>
                      <a:pt x="0" y="19"/>
                    </a:lnTo>
                    <a:lnTo>
                      <a:pt x="0" y="24"/>
                    </a:lnTo>
                    <a:lnTo>
                      <a:pt x="2" y="29"/>
                    </a:lnTo>
                    <a:lnTo>
                      <a:pt x="5" y="33"/>
                    </a:lnTo>
                    <a:lnTo>
                      <a:pt x="9" y="36"/>
                    </a:lnTo>
                    <a:lnTo>
                      <a:pt x="14" y="38"/>
                    </a:lnTo>
                    <a:lnTo>
                      <a:pt x="19" y="40"/>
                    </a:lnTo>
                    <a:lnTo>
                      <a:pt x="24" y="38"/>
                    </a:lnTo>
                    <a:lnTo>
                      <a:pt x="28"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7" name="Freeform 55"/>
              <p:cNvSpPr>
                <a:spLocks/>
              </p:cNvSpPr>
              <p:nvPr/>
            </p:nvSpPr>
            <p:spPr bwMode="auto">
              <a:xfrm>
                <a:off x="1296988" y="2613026"/>
                <a:ext cx="63500" cy="60325"/>
              </a:xfrm>
              <a:custGeom>
                <a:avLst/>
                <a:gdLst>
                  <a:gd name="T0" fmla="*/ 33 w 40"/>
                  <a:gd name="T1" fmla="*/ 33 h 38"/>
                  <a:gd name="T2" fmla="*/ 37 w 40"/>
                  <a:gd name="T3" fmla="*/ 29 h 38"/>
                  <a:gd name="T4" fmla="*/ 38 w 40"/>
                  <a:gd name="T5" fmla="*/ 24 h 38"/>
                  <a:gd name="T6" fmla="*/ 40 w 40"/>
                  <a:gd name="T7" fmla="*/ 19 h 38"/>
                  <a:gd name="T8" fmla="*/ 38 w 40"/>
                  <a:gd name="T9" fmla="*/ 14 h 38"/>
                  <a:gd name="T10" fmla="*/ 37 w 40"/>
                  <a:gd name="T11" fmla="*/ 9 h 38"/>
                  <a:gd name="T12" fmla="*/ 33 w 40"/>
                  <a:gd name="T13" fmla="*/ 5 h 38"/>
                  <a:gd name="T14" fmla="*/ 30 w 40"/>
                  <a:gd name="T15" fmla="*/ 2 h 38"/>
                  <a:gd name="T16" fmla="*/ 25 w 40"/>
                  <a:gd name="T17" fmla="*/ 0 h 38"/>
                  <a:gd name="T18" fmla="*/ 19 w 40"/>
                  <a:gd name="T19" fmla="*/ 0 h 38"/>
                  <a:gd name="T20" fmla="*/ 14 w 40"/>
                  <a:gd name="T21" fmla="*/ 0 h 38"/>
                  <a:gd name="T22" fmla="*/ 11 w 40"/>
                  <a:gd name="T23" fmla="*/ 2 h 38"/>
                  <a:gd name="T24" fmla="*/ 7 w 40"/>
                  <a:gd name="T25" fmla="*/ 5 h 38"/>
                  <a:gd name="T26" fmla="*/ 4 w 40"/>
                  <a:gd name="T27" fmla="*/ 9 h 38"/>
                  <a:gd name="T28" fmla="*/ 2 w 40"/>
                  <a:gd name="T29" fmla="*/ 14 h 38"/>
                  <a:gd name="T30" fmla="*/ 0 w 40"/>
                  <a:gd name="T31" fmla="*/ 19 h 38"/>
                  <a:gd name="T32" fmla="*/ 2 w 40"/>
                  <a:gd name="T33" fmla="*/ 24 h 38"/>
                  <a:gd name="T34" fmla="*/ 4 w 40"/>
                  <a:gd name="T35" fmla="*/ 29 h 38"/>
                  <a:gd name="T36" fmla="*/ 7 w 40"/>
                  <a:gd name="T37" fmla="*/ 33 h 38"/>
                  <a:gd name="T38" fmla="*/ 11 w 40"/>
                  <a:gd name="T39" fmla="*/ 36 h 38"/>
                  <a:gd name="T40" fmla="*/ 14 w 40"/>
                  <a:gd name="T41" fmla="*/ 38 h 38"/>
                  <a:gd name="T42" fmla="*/ 19 w 40"/>
                  <a:gd name="T43" fmla="*/ 38 h 38"/>
                  <a:gd name="T44" fmla="*/ 25 w 40"/>
                  <a:gd name="T45" fmla="*/ 38 h 38"/>
                  <a:gd name="T46" fmla="*/ 30 w 40"/>
                  <a:gd name="T47" fmla="*/ 36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7" y="29"/>
                    </a:lnTo>
                    <a:lnTo>
                      <a:pt x="38" y="24"/>
                    </a:lnTo>
                    <a:lnTo>
                      <a:pt x="40" y="19"/>
                    </a:lnTo>
                    <a:lnTo>
                      <a:pt x="38" y="14"/>
                    </a:lnTo>
                    <a:lnTo>
                      <a:pt x="37" y="9"/>
                    </a:lnTo>
                    <a:lnTo>
                      <a:pt x="33" y="5"/>
                    </a:lnTo>
                    <a:lnTo>
                      <a:pt x="30" y="2"/>
                    </a:lnTo>
                    <a:lnTo>
                      <a:pt x="25" y="0"/>
                    </a:lnTo>
                    <a:lnTo>
                      <a:pt x="19" y="0"/>
                    </a:lnTo>
                    <a:lnTo>
                      <a:pt x="14" y="0"/>
                    </a:lnTo>
                    <a:lnTo>
                      <a:pt x="11" y="2"/>
                    </a:lnTo>
                    <a:lnTo>
                      <a:pt x="7" y="5"/>
                    </a:lnTo>
                    <a:lnTo>
                      <a:pt x="4" y="9"/>
                    </a:lnTo>
                    <a:lnTo>
                      <a:pt x="2" y="14"/>
                    </a:lnTo>
                    <a:lnTo>
                      <a:pt x="0" y="19"/>
                    </a:lnTo>
                    <a:lnTo>
                      <a:pt x="2" y="24"/>
                    </a:lnTo>
                    <a:lnTo>
                      <a:pt x="4" y="29"/>
                    </a:lnTo>
                    <a:lnTo>
                      <a:pt x="7" y="33"/>
                    </a:lnTo>
                    <a:lnTo>
                      <a:pt x="11" y="36"/>
                    </a:lnTo>
                    <a:lnTo>
                      <a:pt x="14" y="38"/>
                    </a:lnTo>
                    <a:lnTo>
                      <a:pt x="19" y="38"/>
                    </a:lnTo>
                    <a:lnTo>
                      <a:pt x="25" y="38"/>
                    </a:lnTo>
                    <a:lnTo>
                      <a:pt x="30"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56"/>
              <p:cNvSpPr>
                <a:spLocks/>
              </p:cNvSpPr>
              <p:nvPr/>
            </p:nvSpPr>
            <p:spPr bwMode="auto">
              <a:xfrm>
                <a:off x="1209675" y="2706688"/>
                <a:ext cx="63500" cy="60325"/>
              </a:xfrm>
              <a:custGeom>
                <a:avLst/>
                <a:gdLst>
                  <a:gd name="T0" fmla="*/ 33 w 40"/>
                  <a:gd name="T1" fmla="*/ 33 h 38"/>
                  <a:gd name="T2" fmla="*/ 36 w 40"/>
                  <a:gd name="T3" fmla="*/ 27 h 38"/>
                  <a:gd name="T4" fmla="*/ 38 w 40"/>
                  <a:gd name="T5" fmla="*/ 24 h 38"/>
                  <a:gd name="T6" fmla="*/ 40 w 40"/>
                  <a:gd name="T7" fmla="*/ 19 h 38"/>
                  <a:gd name="T8" fmla="*/ 38 w 40"/>
                  <a:gd name="T9" fmla="*/ 14 h 38"/>
                  <a:gd name="T10" fmla="*/ 36 w 40"/>
                  <a:gd name="T11" fmla="*/ 8 h 38"/>
                  <a:gd name="T12" fmla="*/ 33 w 40"/>
                  <a:gd name="T13" fmla="*/ 5 h 38"/>
                  <a:gd name="T14" fmla="*/ 30 w 40"/>
                  <a:gd name="T15" fmla="*/ 2 h 38"/>
                  <a:gd name="T16" fmla="*/ 24 w 40"/>
                  <a:gd name="T17" fmla="*/ 0 h 38"/>
                  <a:gd name="T18" fmla="*/ 19 w 40"/>
                  <a:gd name="T19" fmla="*/ 0 h 38"/>
                  <a:gd name="T20" fmla="*/ 16 w 40"/>
                  <a:gd name="T21" fmla="*/ 0 h 38"/>
                  <a:gd name="T22" fmla="*/ 11 w 40"/>
                  <a:gd name="T23" fmla="*/ 2 h 38"/>
                  <a:gd name="T24" fmla="*/ 7 w 40"/>
                  <a:gd name="T25" fmla="*/ 5 h 38"/>
                  <a:gd name="T26" fmla="*/ 4 w 40"/>
                  <a:gd name="T27" fmla="*/ 8 h 38"/>
                  <a:gd name="T28" fmla="*/ 2 w 40"/>
                  <a:gd name="T29" fmla="*/ 14 h 38"/>
                  <a:gd name="T30" fmla="*/ 0 w 40"/>
                  <a:gd name="T31" fmla="*/ 19 h 38"/>
                  <a:gd name="T32" fmla="*/ 2 w 40"/>
                  <a:gd name="T33" fmla="*/ 24 h 38"/>
                  <a:gd name="T34" fmla="*/ 4 w 40"/>
                  <a:gd name="T35" fmla="*/ 27 h 38"/>
                  <a:gd name="T36" fmla="*/ 7 w 40"/>
                  <a:gd name="T37" fmla="*/ 33 h 38"/>
                  <a:gd name="T38" fmla="*/ 11 w 40"/>
                  <a:gd name="T39" fmla="*/ 36 h 38"/>
                  <a:gd name="T40" fmla="*/ 16 w 40"/>
                  <a:gd name="T41" fmla="*/ 38 h 38"/>
                  <a:gd name="T42" fmla="*/ 19 w 40"/>
                  <a:gd name="T43" fmla="*/ 38 h 38"/>
                  <a:gd name="T44" fmla="*/ 24 w 40"/>
                  <a:gd name="T45" fmla="*/ 38 h 38"/>
                  <a:gd name="T46" fmla="*/ 30 w 40"/>
                  <a:gd name="T47" fmla="*/ 36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6" y="27"/>
                    </a:lnTo>
                    <a:lnTo>
                      <a:pt x="38" y="24"/>
                    </a:lnTo>
                    <a:lnTo>
                      <a:pt x="40" y="19"/>
                    </a:lnTo>
                    <a:lnTo>
                      <a:pt x="38" y="14"/>
                    </a:lnTo>
                    <a:lnTo>
                      <a:pt x="36" y="8"/>
                    </a:lnTo>
                    <a:lnTo>
                      <a:pt x="33" y="5"/>
                    </a:lnTo>
                    <a:lnTo>
                      <a:pt x="30" y="2"/>
                    </a:lnTo>
                    <a:lnTo>
                      <a:pt x="24" y="0"/>
                    </a:lnTo>
                    <a:lnTo>
                      <a:pt x="19" y="0"/>
                    </a:lnTo>
                    <a:lnTo>
                      <a:pt x="16" y="0"/>
                    </a:lnTo>
                    <a:lnTo>
                      <a:pt x="11" y="2"/>
                    </a:lnTo>
                    <a:lnTo>
                      <a:pt x="7" y="5"/>
                    </a:lnTo>
                    <a:lnTo>
                      <a:pt x="4" y="8"/>
                    </a:lnTo>
                    <a:lnTo>
                      <a:pt x="2" y="14"/>
                    </a:lnTo>
                    <a:lnTo>
                      <a:pt x="0" y="19"/>
                    </a:lnTo>
                    <a:lnTo>
                      <a:pt x="2" y="24"/>
                    </a:lnTo>
                    <a:lnTo>
                      <a:pt x="4" y="27"/>
                    </a:lnTo>
                    <a:lnTo>
                      <a:pt x="7" y="33"/>
                    </a:lnTo>
                    <a:lnTo>
                      <a:pt x="11" y="36"/>
                    </a:lnTo>
                    <a:lnTo>
                      <a:pt x="16" y="38"/>
                    </a:lnTo>
                    <a:lnTo>
                      <a:pt x="19" y="38"/>
                    </a:lnTo>
                    <a:lnTo>
                      <a:pt x="24" y="38"/>
                    </a:lnTo>
                    <a:lnTo>
                      <a:pt x="30"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Freeform 57"/>
              <p:cNvSpPr>
                <a:spLocks/>
              </p:cNvSpPr>
              <p:nvPr/>
            </p:nvSpPr>
            <p:spPr bwMode="auto">
              <a:xfrm>
                <a:off x="1344613" y="3000376"/>
                <a:ext cx="60325" cy="60325"/>
              </a:xfrm>
              <a:custGeom>
                <a:avLst/>
                <a:gdLst>
                  <a:gd name="T0" fmla="*/ 33 w 38"/>
                  <a:gd name="T1" fmla="*/ 32 h 38"/>
                  <a:gd name="T2" fmla="*/ 36 w 38"/>
                  <a:gd name="T3" fmla="*/ 27 h 38"/>
                  <a:gd name="T4" fmla="*/ 38 w 38"/>
                  <a:gd name="T5" fmla="*/ 24 h 38"/>
                  <a:gd name="T6" fmla="*/ 38 w 38"/>
                  <a:gd name="T7" fmla="*/ 19 h 38"/>
                  <a:gd name="T8" fmla="*/ 38 w 38"/>
                  <a:gd name="T9" fmla="*/ 13 h 38"/>
                  <a:gd name="T10" fmla="*/ 36 w 38"/>
                  <a:gd name="T11" fmla="*/ 8 h 38"/>
                  <a:gd name="T12" fmla="*/ 33 w 38"/>
                  <a:gd name="T13" fmla="*/ 5 h 38"/>
                  <a:gd name="T14" fmla="*/ 29 w 38"/>
                  <a:gd name="T15" fmla="*/ 1 h 38"/>
                  <a:gd name="T16" fmla="*/ 24 w 38"/>
                  <a:gd name="T17" fmla="*/ 0 h 38"/>
                  <a:gd name="T18" fmla="*/ 19 w 38"/>
                  <a:gd name="T19" fmla="*/ 0 h 38"/>
                  <a:gd name="T20" fmla="*/ 14 w 38"/>
                  <a:gd name="T21" fmla="*/ 0 h 38"/>
                  <a:gd name="T22" fmla="*/ 10 w 38"/>
                  <a:gd name="T23" fmla="*/ 1 h 38"/>
                  <a:gd name="T24" fmla="*/ 5 w 38"/>
                  <a:gd name="T25" fmla="*/ 5 h 38"/>
                  <a:gd name="T26" fmla="*/ 3 w 38"/>
                  <a:gd name="T27" fmla="*/ 8 h 38"/>
                  <a:gd name="T28" fmla="*/ 1 w 38"/>
                  <a:gd name="T29" fmla="*/ 13 h 38"/>
                  <a:gd name="T30" fmla="*/ 0 w 38"/>
                  <a:gd name="T31" fmla="*/ 19 h 38"/>
                  <a:gd name="T32" fmla="*/ 1 w 38"/>
                  <a:gd name="T33" fmla="*/ 24 h 38"/>
                  <a:gd name="T34" fmla="*/ 3 w 38"/>
                  <a:gd name="T35" fmla="*/ 27 h 38"/>
                  <a:gd name="T36" fmla="*/ 5 w 38"/>
                  <a:gd name="T37" fmla="*/ 32 h 38"/>
                  <a:gd name="T38" fmla="*/ 10 w 38"/>
                  <a:gd name="T39" fmla="*/ 36 h 38"/>
                  <a:gd name="T40" fmla="*/ 14 w 38"/>
                  <a:gd name="T41" fmla="*/ 38 h 38"/>
                  <a:gd name="T42" fmla="*/ 19 w 38"/>
                  <a:gd name="T43" fmla="*/ 38 h 38"/>
                  <a:gd name="T44" fmla="*/ 24 w 38"/>
                  <a:gd name="T45" fmla="*/ 38 h 38"/>
                  <a:gd name="T46" fmla="*/ 29 w 38"/>
                  <a:gd name="T47" fmla="*/ 36 h 38"/>
                  <a:gd name="T48" fmla="*/ 33 w 38"/>
                  <a:gd name="T49" fmla="*/ 32 h 38"/>
                  <a:gd name="T50" fmla="*/ 33 w 38"/>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3" y="32"/>
                    </a:moveTo>
                    <a:lnTo>
                      <a:pt x="36" y="27"/>
                    </a:lnTo>
                    <a:lnTo>
                      <a:pt x="38" y="24"/>
                    </a:lnTo>
                    <a:lnTo>
                      <a:pt x="38" y="19"/>
                    </a:lnTo>
                    <a:lnTo>
                      <a:pt x="38" y="13"/>
                    </a:lnTo>
                    <a:lnTo>
                      <a:pt x="36" y="8"/>
                    </a:lnTo>
                    <a:lnTo>
                      <a:pt x="33" y="5"/>
                    </a:lnTo>
                    <a:lnTo>
                      <a:pt x="29" y="1"/>
                    </a:lnTo>
                    <a:lnTo>
                      <a:pt x="24" y="0"/>
                    </a:lnTo>
                    <a:lnTo>
                      <a:pt x="19" y="0"/>
                    </a:lnTo>
                    <a:lnTo>
                      <a:pt x="14" y="0"/>
                    </a:lnTo>
                    <a:lnTo>
                      <a:pt x="10" y="1"/>
                    </a:lnTo>
                    <a:lnTo>
                      <a:pt x="5" y="5"/>
                    </a:lnTo>
                    <a:lnTo>
                      <a:pt x="3" y="8"/>
                    </a:lnTo>
                    <a:lnTo>
                      <a:pt x="1" y="13"/>
                    </a:lnTo>
                    <a:lnTo>
                      <a:pt x="0" y="19"/>
                    </a:lnTo>
                    <a:lnTo>
                      <a:pt x="1" y="24"/>
                    </a:lnTo>
                    <a:lnTo>
                      <a:pt x="3" y="27"/>
                    </a:lnTo>
                    <a:lnTo>
                      <a:pt x="5" y="32"/>
                    </a:lnTo>
                    <a:lnTo>
                      <a:pt x="10" y="36"/>
                    </a:lnTo>
                    <a:lnTo>
                      <a:pt x="14" y="38"/>
                    </a:lnTo>
                    <a:lnTo>
                      <a:pt x="19" y="38"/>
                    </a:lnTo>
                    <a:lnTo>
                      <a:pt x="24" y="38"/>
                    </a:lnTo>
                    <a:lnTo>
                      <a:pt x="29" y="36"/>
                    </a:lnTo>
                    <a:lnTo>
                      <a:pt x="33" y="32"/>
                    </a:lnTo>
                    <a:lnTo>
                      <a:pt x="33"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0" name="Freeform 58"/>
              <p:cNvSpPr>
                <a:spLocks/>
              </p:cNvSpPr>
              <p:nvPr/>
            </p:nvSpPr>
            <p:spPr bwMode="auto">
              <a:xfrm>
                <a:off x="1004888" y="2487613"/>
                <a:ext cx="60325" cy="60325"/>
              </a:xfrm>
              <a:custGeom>
                <a:avLst/>
                <a:gdLst>
                  <a:gd name="T0" fmla="*/ 32 w 38"/>
                  <a:gd name="T1" fmla="*/ 32 h 38"/>
                  <a:gd name="T2" fmla="*/ 36 w 38"/>
                  <a:gd name="T3" fmla="*/ 29 h 38"/>
                  <a:gd name="T4" fmla="*/ 38 w 38"/>
                  <a:gd name="T5" fmla="*/ 24 h 38"/>
                  <a:gd name="T6" fmla="*/ 38 w 38"/>
                  <a:gd name="T7" fmla="*/ 19 h 38"/>
                  <a:gd name="T8" fmla="*/ 38 w 38"/>
                  <a:gd name="T9" fmla="*/ 13 h 38"/>
                  <a:gd name="T10" fmla="*/ 36 w 38"/>
                  <a:gd name="T11" fmla="*/ 8 h 38"/>
                  <a:gd name="T12" fmla="*/ 32 w 38"/>
                  <a:gd name="T13" fmla="*/ 5 h 38"/>
                  <a:gd name="T14" fmla="*/ 29 w 38"/>
                  <a:gd name="T15" fmla="*/ 1 h 38"/>
                  <a:gd name="T16" fmla="*/ 24 w 38"/>
                  <a:gd name="T17" fmla="*/ 0 h 38"/>
                  <a:gd name="T18" fmla="*/ 19 w 38"/>
                  <a:gd name="T19" fmla="*/ 0 h 38"/>
                  <a:gd name="T20" fmla="*/ 13 w 38"/>
                  <a:gd name="T21" fmla="*/ 0 h 38"/>
                  <a:gd name="T22" fmla="*/ 10 w 38"/>
                  <a:gd name="T23" fmla="*/ 1 h 38"/>
                  <a:gd name="T24" fmla="*/ 5 w 38"/>
                  <a:gd name="T25" fmla="*/ 5 h 38"/>
                  <a:gd name="T26" fmla="*/ 1 w 38"/>
                  <a:gd name="T27" fmla="*/ 8 h 38"/>
                  <a:gd name="T28" fmla="*/ 0 w 38"/>
                  <a:gd name="T29" fmla="*/ 13 h 38"/>
                  <a:gd name="T30" fmla="*/ 0 w 38"/>
                  <a:gd name="T31" fmla="*/ 19 h 38"/>
                  <a:gd name="T32" fmla="*/ 0 w 38"/>
                  <a:gd name="T33" fmla="*/ 24 h 38"/>
                  <a:gd name="T34" fmla="*/ 1 w 38"/>
                  <a:gd name="T35" fmla="*/ 29 h 38"/>
                  <a:gd name="T36" fmla="*/ 5 w 38"/>
                  <a:gd name="T37" fmla="*/ 32 h 38"/>
                  <a:gd name="T38" fmla="*/ 10 w 38"/>
                  <a:gd name="T39" fmla="*/ 36 h 38"/>
                  <a:gd name="T40" fmla="*/ 13 w 38"/>
                  <a:gd name="T41" fmla="*/ 38 h 38"/>
                  <a:gd name="T42" fmla="*/ 19 w 38"/>
                  <a:gd name="T43" fmla="*/ 38 h 38"/>
                  <a:gd name="T44" fmla="*/ 24 w 38"/>
                  <a:gd name="T45" fmla="*/ 38 h 38"/>
                  <a:gd name="T46" fmla="*/ 29 w 38"/>
                  <a:gd name="T47" fmla="*/ 36 h 38"/>
                  <a:gd name="T48" fmla="*/ 32 w 38"/>
                  <a:gd name="T49" fmla="*/ 32 h 38"/>
                  <a:gd name="T50" fmla="*/ 32 w 38"/>
                  <a:gd name="T5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32" y="32"/>
                    </a:moveTo>
                    <a:lnTo>
                      <a:pt x="36" y="29"/>
                    </a:lnTo>
                    <a:lnTo>
                      <a:pt x="38" y="24"/>
                    </a:lnTo>
                    <a:lnTo>
                      <a:pt x="38" y="19"/>
                    </a:lnTo>
                    <a:lnTo>
                      <a:pt x="38" y="13"/>
                    </a:lnTo>
                    <a:lnTo>
                      <a:pt x="36" y="8"/>
                    </a:lnTo>
                    <a:lnTo>
                      <a:pt x="32" y="5"/>
                    </a:lnTo>
                    <a:lnTo>
                      <a:pt x="29" y="1"/>
                    </a:lnTo>
                    <a:lnTo>
                      <a:pt x="24" y="0"/>
                    </a:lnTo>
                    <a:lnTo>
                      <a:pt x="19" y="0"/>
                    </a:lnTo>
                    <a:lnTo>
                      <a:pt x="13" y="0"/>
                    </a:lnTo>
                    <a:lnTo>
                      <a:pt x="10" y="1"/>
                    </a:lnTo>
                    <a:lnTo>
                      <a:pt x="5" y="5"/>
                    </a:lnTo>
                    <a:lnTo>
                      <a:pt x="1" y="8"/>
                    </a:lnTo>
                    <a:lnTo>
                      <a:pt x="0" y="13"/>
                    </a:lnTo>
                    <a:lnTo>
                      <a:pt x="0" y="19"/>
                    </a:lnTo>
                    <a:lnTo>
                      <a:pt x="0" y="24"/>
                    </a:lnTo>
                    <a:lnTo>
                      <a:pt x="1" y="29"/>
                    </a:lnTo>
                    <a:lnTo>
                      <a:pt x="5" y="32"/>
                    </a:lnTo>
                    <a:lnTo>
                      <a:pt x="10" y="36"/>
                    </a:lnTo>
                    <a:lnTo>
                      <a:pt x="13" y="38"/>
                    </a:lnTo>
                    <a:lnTo>
                      <a:pt x="19" y="38"/>
                    </a:lnTo>
                    <a:lnTo>
                      <a:pt x="24" y="38"/>
                    </a:lnTo>
                    <a:lnTo>
                      <a:pt x="29" y="36"/>
                    </a:lnTo>
                    <a:lnTo>
                      <a:pt x="32" y="32"/>
                    </a:lnTo>
                    <a:lnTo>
                      <a:pt x="32" y="3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 name="Freeform 59"/>
              <p:cNvSpPr>
                <a:spLocks/>
              </p:cNvSpPr>
              <p:nvPr/>
            </p:nvSpPr>
            <p:spPr bwMode="auto">
              <a:xfrm>
                <a:off x="1031875" y="2451101"/>
                <a:ext cx="60325" cy="63500"/>
              </a:xfrm>
              <a:custGeom>
                <a:avLst/>
                <a:gdLst>
                  <a:gd name="T0" fmla="*/ 33 w 38"/>
                  <a:gd name="T1" fmla="*/ 33 h 40"/>
                  <a:gd name="T2" fmla="*/ 36 w 38"/>
                  <a:gd name="T3" fmla="*/ 30 h 40"/>
                  <a:gd name="T4" fmla="*/ 38 w 38"/>
                  <a:gd name="T5" fmla="*/ 24 h 40"/>
                  <a:gd name="T6" fmla="*/ 38 w 38"/>
                  <a:gd name="T7" fmla="*/ 19 h 40"/>
                  <a:gd name="T8" fmla="*/ 38 w 38"/>
                  <a:gd name="T9" fmla="*/ 16 h 40"/>
                  <a:gd name="T10" fmla="*/ 36 w 38"/>
                  <a:gd name="T11" fmla="*/ 11 h 40"/>
                  <a:gd name="T12" fmla="*/ 33 w 38"/>
                  <a:gd name="T13" fmla="*/ 7 h 40"/>
                  <a:gd name="T14" fmla="*/ 28 w 38"/>
                  <a:gd name="T15" fmla="*/ 4 h 40"/>
                  <a:gd name="T16" fmla="*/ 24 w 38"/>
                  <a:gd name="T17" fmla="*/ 2 h 40"/>
                  <a:gd name="T18" fmla="*/ 19 w 38"/>
                  <a:gd name="T19" fmla="*/ 0 h 40"/>
                  <a:gd name="T20" fmla="*/ 14 w 38"/>
                  <a:gd name="T21" fmla="*/ 2 h 40"/>
                  <a:gd name="T22" fmla="*/ 9 w 38"/>
                  <a:gd name="T23" fmla="*/ 4 h 40"/>
                  <a:gd name="T24" fmla="*/ 5 w 38"/>
                  <a:gd name="T25" fmla="*/ 7 h 40"/>
                  <a:gd name="T26" fmla="*/ 2 w 38"/>
                  <a:gd name="T27" fmla="*/ 11 h 40"/>
                  <a:gd name="T28" fmla="*/ 0 w 38"/>
                  <a:gd name="T29" fmla="*/ 16 h 40"/>
                  <a:gd name="T30" fmla="*/ 0 w 38"/>
                  <a:gd name="T31" fmla="*/ 19 h 40"/>
                  <a:gd name="T32" fmla="*/ 0 w 38"/>
                  <a:gd name="T33" fmla="*/ 24 h 40"/>
                  <a:gd name="T34" fmla="*/ 2 w 38"/>
                  <a:gd name="T35" fmla="*/ 30 h 40"/>
                  <a:gd name="T36" fmla="*/ 5 w 38"/>
                  <a:gd name="T37" fmla="*/ 33 h 40"/>
                  <a:gd name="T38" fmla="*/ 9 w 38"/>
                  <a:gd name="T39" fmla="*/ 36 h 40"/>
                  <a:gd name="T40" fmla="*/ 14 w 38"/>
                  <a:gd name="T41" fmla="*/ 38 h 40"/>
                  <a:gd name="T42" fmla="*/ 19 w 38"/>
                  <a:gd name="T43" fmla="*/ 40 h 40"/>
                  <a:gd name="T44" fmla="*/ 24 w 38"/>
                  <a:gd name="T45" fmla="*/ 38 h 40"/>
                  <a:gd name="T46" fmla="*/ 28 w 38"/>
                  <a:gd name="T47" fmla="*/ 36 h 40"/>
                  <a:gd name="T48" fmla="*/ 33 w 38"/>
                  <a:gd name="T49" fmla="*/ 33 h 40"/>
                  <a:gd name="T50" fmla="*/ 33 w 38"/>
                  <a:gd name="T5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33" y="33"/>
                    </a:moveTo>
                    <a:lnTo>
                      <a:pt x="36" y="30"/>
                    </a:lnTo>
                    <a:lnTo>
                      <a:pt x="38" y="24"/>
                    </a:lnTo>
                    <a:lnTo>
                      <a:pt x="38" y="19"/>
                    </a:lnTo>
                    <a:lnTo>
                      <a:pt x="38" y="16"/>
                    </a:lnTo>
                    <a:lnTo>
                      <a:pt x="36" y="11"/>
                    </a:lnTo>
                    <a:lnTo>
                      <a:pt x="33" y="7"/>
                    </a:lnTo>
                    <a:lnTo>
                      <a:pt x="28" y="4"/>
                    </a:lnTo>
                    <a:lnTo>
                      <a:pt x="24" y="2"/>
                    </a:lnTo>
                    <a:lnTo>
                      <a:pt x="19" y="0"/>
                    </a:lnTo>
                    <a:lnTo>
                      <a:pt x="14" y="2"/>
                    </a:lnTo>
                    <a:lnTo>
                      <a:pt x="9" y="4"/>
                    </a:lnTo>
                    <a:lnTo>
                      <a:pt x="5" y="7"/>
                    </a:lnTo>
                    <a:lnTo>
                      <a:pt x="2" y="11"/>
                    </a:lnTo>
                    <a:lnTo>
                      <a:pt x="0" y="16"/>
                    </a:lnTo>
                    <a:lnTo>
                      <a:pt x="0" y="19"/>
                    </a:lnTo>
                    <a:lnTo>
                      <a:pt x="0" y="24"/>
                    </a:lnTo>
                    <a:lnTo>
                      <a:pt x="2" y="30"/>
                    </a:lnTo>
                    <a:lnTo>
                      <a:pt x="5" y="33"/>
                    </a:lnTo>
                    <a:lnTo>
                      <a:pt x="9" y="36"/>
                    </a:lnTo>
                    <a:lnTo>
                      <a:pt x="14" y="38"/>
                    </a:lnTo>
                    <a:lnTo>
                      <a:pt x="19" y="40"/>
                    </a:lnTo>
                    <a:lnTo>
                      <a:pt x="24" y="38"/>
                    </a:lnTo>
                    <a:lnTo>
                      <a:pt x="28"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2" name="Freeform 60"/>
              <p:cNvSpPr>
                <a:spLocks/>
              </p:cNvSpPr>
              <p:nvPr/>
            </p:nvSpPr>
            <p:spPr bwMode="auto">
              <a:xfrm>
                <a:off x="2695915" y="2390776"/>
                <a:ext cx="63500" cy="60325"/>
              </a:xfrm>
              <a:custGeom>
                <a:avLst/>
                <a:gdLst>
                  <a:gd name="T0" fmla="*/ 33 w 40"/>
                  <a:gd name="T1" fmla="*/ 33 h 38"/>
                  <a:gd name="T2" fmla="*/ 36 w 40"/>
                  <a:gd name="T3" fmla="*/ 30 h 38"/>
                  <a:gd name="T4" fmla="*/ 38 w 40"/>
                  <a:gd name="T5" fmla="*/ 24 h 38"/>
                  <a:gd name="T6" fmla="*/ 40 w 40"/>
                  <a:gd name="T7" fmla="*/ 19 h 38"/>
                  <a:gd name="T8" fmla="*/ 38 w 40"/>
                  <a:gd name="T9" fmla="*/ 14 h 38"/>
                  <a:gd name="T10" fmla="*/ 36 w 40"/>
                  <a:gd name="T11" fmla="*/ 9 h 38"/>
                  <a:gd name="T12" fmla="*/ 33 w 40"/>
                  <a:gd name="T13" fmla="*/ 5 h 38"/>
                  <a:gd name="T14" fmla="*/ 29 w 40"/>
                  <a:gd name="T15" fmla="*/ 2 h 38"/>
                  <a:gd name="T16" fmla="*/ 24 w 40"/>
                  <a:gd name="T17" fmla="*/ 0 h 38"/>
                  <a:gd name="T18" fmla="*/ 19 w 40"/>
                  <a:gd name="T19" fmla="*/ 0 h 38"/>
                  <a:gd name="T20" fmla="*/ 16 w 40"/>
                  <a:gd name="T21" fmla="*/ 0 h 38"/>
                  <a:gd name="T22" fmla="*/ 10 w 40"/>
                  <a:gd name="T23" fmla="*/ 2 h 38"/>
                  <a:gd name="T24" fmla="*/ 7 w 40"/>
                  <a:gd name="T25" fmla="*/ 5 h 38"/>
                  <a:gd name="T26" fmla="*/ 4 w 40"/>
                  <a:gd name="T27" fmla="*/ 9 h 38"/>
                  <a:gd name="T28" fmla="*/ 2 w 40"/>
                  <a:gd name="T29" fmla="*/ 14 h 38"/>
                  <a:gd name="T30" fmla="*/ 0 w 40"/>
                  <a:gd name="T31" fmla="*/ 19 h 38"/>
                  <a:gd name="T32" fmla="*/ 2 w 40"/>
                  <a:gd name="T33" fmla="*/ 24 h 38"/>
                  <a:gd name="T34" fmla="*/ 4 w 40"/>
                  <a:gd name="T35" fmla="*/ 30 h 38"/>
                  <a:gd name="T36" fmla="*/ 7 w 40"/>
                  <a:gd name="T37" fmla="*/ 33 h 38"/>
                  <a:gd name="T38" fmla="*/ 10 w 40"/>
                  <a:gd name="T39" fmla="*/ 36 h 38"/>
                  <a:gd name="T40" fmla="*/ 16 w 40"/>
                  <a:gd name="T41" fmla="*/ 38 h 38"/>
                  <a:gd name="T42" fmla="*/ 19 w 40"/>
                  <a:gd name="T43" fmla="*/ 38 h 38"/>
                  <a:gd name="T44" fmla="*/ 24 w 40"/>
                  <a:gd name="T45" fmla="*/ 38 h 38"/>
                  <a:gd name="T46" fmla="*/ 29 w 40"/>
                  <a:gd name="T47" fmla="*/ 36 h 38"/>
                  <a:gd name="T48" fmla="*/ 33 w 40"/>
                  <a:gd name="T49" fmla="*/ 33 h 38"/>
                  <a:gd name="T50" fmla="*/ 33 w 40"/>
                  <a:gd name="T5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33" y="33"/>
                    </a:moveTo>
                    <a:lnTo>
                      <a:pt x="36" y="30"/>
                    </a:lnTo>
                    <a:lnTo>
                      <a:pt x="38" y="24"/>
                    </a:lnTo>
                    <a:lnTo>
                      <a:pt x="40" y="19"/>
                    </a:lnTo>
                    <a:lnTo>
                      <a:pt x="38" y="14"/>
                    </a:lnTo>
                    <a:lnTo>
                      <a:pt x="36" y="9"/>
                    </a:lnTo>
                    <a:lnTo>
                      <a:pt x="33" y="5"/>
                    </a:lnTo>
                    <a:lnTo>
                      <a:pt x="29" y="2"/>
                    </a:lnTo>
                    <a:lnTo>
                      <a:pt x="24" y="0"/>
                    </a:lnTo>
                    <a:lnTo>
                      <a:pt x="19" y="0"/>
                    </a:lnTo>
                    <a:lnTo>
                      <a:pt x="16" y="0"/>
                    </a:lnTo>
                    <a:lnTo>
                      <a:pt x="10" y="2"/>
                    </a:lnTo>
                    <a:lnTo>
                      <a:pt x="7" y="5"/>
                    </a:lnTo>
                    <a:lnTo>
                      <a:pt x="4" y="9"/>
                    </a:lnTo>
                    <a:lnTo>
                      <a:pt x="2" y="14"/>
                    </a:lnTo>
                    <a:lnTo>
                      <a:pt x="0" y="19"/>
                    </a:lnTo>
                    <a:lnTo>
                      <a:pt x="2" y="24"/>
                    </a:lnTo>
                    <a:lnTo>
                      <a:pt x="4" y="30"/>
                    </a:lnTo>
                    <a:lnTo>
                      <a:pt x="7" y="33"/>
                    </a:lnTo>
                    <a:lnTo>
                      <a:pt x="10" y="36"/>
                    </a:lnTo>
                    <a:lnTo>
                      <a:pt x="16" y="38"/>
                    </a:lnTo>
                    <a:lnTo>
                      <a:pt x="19" y="38"/>
                    </a:lnTo>
                    <a:lnTo>
                      <a:pt x="24" y="38"/>
                    </a:lnTo>
                    <a:lnTo>
                      <a:pt x="29" y="36"/>
                    </a:lnTo>
                    <a:lnTo>
                      <a:pt x="33" y="33"/>
                    </a:lnTo>
                    <a:lnTo>
                      <a:pt x="33" y="33"/>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3" name="Line 67"/>
              <p:cNvSpPr>
                <a:spLocks noChangeShapeType="1"/>
              </p:cNvSpPr>
              <p:nvPr/>
            </p:nvSpPr>
            <p:spPr bwMode="auto">
              <a:xfrm flipH="1" flipV="1">
                <a:off x="1228725" y="2835276"/>
                <a:ext cx="1255713" cy="279400"/>
              </a:xfrm>
              <a:prstGeom prst="line">
                <a:avLst/>
              </a:prstGeom>
              <a:noFill/>
              <a:ln w="254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4" name="Freeform 69"/>
              <p:cNvSpPr>
                <a:spLocks/>
              </p:cNvSpPr>
              <p:nvPr/>
            </p:nvSpPr>
            <p:spPr bwMode="auto">
              <a:xfrm>
                <a:off x="1300163" y="2541588"/>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28 h 38"/>
                  <a:gd name="T10" fmla="*/ 38 w 38"/>
                  <a:gd name="T11" fmla="*/ 24 h 38"/>
                  <a:gd name="T12" fmla="*/ 38 w 38"/>
                  <a:gd name="T13" fmla="*/ 19 h 38"/>
                  <a:gd name="T14" fmla="*/ 38 w 38"/>
                  <a:gd name="T15" fmla="*/ 14 h 38"/>
                  <a:gd name="T16" fmla="*/ 36 w 38"/>
                  <a:gd name="T17" fmla="*/ 9 h 38"/>
                  <a:gd name="T18" fmla="*/ 33 w 38"/>
                  <a:gd name="T19" fmla="*/ 5 h 38"/>
                  <a:gd name="T20" fmla="*/ 29 w 38"/>
                  <a:gd name="T21" fmla="*/ 2 h 38"/>
                  <a:gd name="T22" fmla="*/ 24 w 38"/>
                  <a:gd name="T23" fmla="*/ 0 h 38"/>
                  <a:gd name="T24" fmla="*/ 19 w 38"/>
                  <a:gd name="T25" fmla="*/ 0 h 38"/>
                  <a:gd name="T26" fmla="*/ 14 w 38"/>
                  <a:gd name="T27" fmla="*/ 0 h 38"/>
                  <a:gd name="T28" fmla="*/ 10 w 38"/>
                  <a:gd name="T29" fmla="*/ 2 h 38"/>
                  <a:gd name="T30" fmla="*/ 5 w 38"/>
                  <a:gd name="T31" fmla="*/ 5 h 38"/>
                  <a:gd name="T32" fmla="*/ 2 w 38"/>
                  <a:gd name="T33" fmla="*/ 9 h 38"/>
                  <a:gd name="T34" fmla="*/ 0 w 38"/>
                  <a:gd name="T35" fmla="*/ 14 h 38"/>
                  <a:gd name="T36" fmla="*/ 0 w 38"/>
                  <a:gd name="T37" fmla="*/ 19 h 38"/>
                  <a:gd name="T38" fmla="*/ 0 w 38"/>
                  <a:gd name="T39" fmla="*/ 24 h 38"/>
                  <a:gd name="T40" fmla="*/ 2 w 38"/>
                  <a:gd name="T41" fmla="*/ 28 h 38"/>
                  <a:gd name="T42" fmla="*/ 5 w 38"/>
                  <a:gd name="T43" fmla="*/ 33 h 38"/>
                  <a:gd name="T44" fmla="*/ 10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28"/>
                    </a:lnTo>
                    <a:lnTo>
                      <a:pt x="38" y="24"/>
                    </a:lnTo>
                    <a:lnTo>
                      <a:pt x="38" y="19"/>
                    </a:lnTo>
                    <a:lnTo>
                      <a:pt x="38" y="14"/>
                    </a:lnTo>
                    <a:lnTo>
                      <a:pt x="36" y="9"/>
                    </a:lnTo>
                    <a:lnTo>
                      <a:pt x="33" y="5"/>
                    </a:lnTo>
                    <a:lnTo>
                      <a:pt x="29" y="2"/>
                    </a:lnTo>
                    <a:lnTo>
                      <a:pt x="24" y="0"/>
                    </a:lnTo>
                    <a:lnTo>
                      <a:pt x="19" y="0"/>
                    </a:lnTo>
                    <a:lnTo>
                      <a:pt x="14" y="0"/>
                    </a:lnTo>
                    <a:lnTo>
                      <a:pt x="10" y="2"/>
                    </a:lnTo>
                    <a:lnTo>
                      <a:pt x="5" y="5"/>
                    </a:lnTo>
                    <a:lnTo>
                      <a:pt x="2" y="9"/>
                    </a:lnTo>
                    <a:lnTo>
                      <a:pt x="0" y="14"/>
                    </a:lnTo>
                    <a:lnTo>
                      <a:pt x="0" y="19"/>
                    </a:lnTo>
                    <a:lnTo>
                      <a:pt x="0" y="24"/>
                    </a:lnTo>
                    <a:lnTo>
                      <a:pt x="2" y="28"/>
                    </a:lnTo>
                    <a:lnTo>
                      <a:pt x="5" y="33"/>
                    </a:lnTo>
                    <a:lnTo>
                      <a:pt x="10"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5" name="Freeform 70"/>
              <p:cNvSpPr>
                <a:spLocks/>
              </p:cNvSpPr>
              <p:nvPr/>
            </p:nvSpPr>
            <p:spPr bwMode="auto">
              <a:xfrm>
                <a:off x="1376363" y="2519363"/>
                <a:ext cx="60325" cy="60325"/>
              </a:xfrm>
              <a:custGeom>
                <a:avLst/>
                <a:gdLst>
                  <a:gd name="T0" fmla="*/ 19 w 38"/>
                  <a:gd name="T1" fmla="*/ 38 h 38"/>
                  <a:gd name="T2" fmla="*/ 25 w 38"/>
                  <a:gd name="T3" fmla="*/ 37 h 38"/>
                  <a:gd name="T4" fmla="*/ 28 w 38"/>
                  <a:gd name="T5" fmla="*/ 35 h 38"/>
                  <a:gd name="T6" fmla="*/ 33 w 38"/>
                  <a:gd name="T7" fmla="*/ 33 h 38"/>
                  <a:gd name="T8" fmla="*/ 35 w 38"/>
                  <a:gd name="T9" fmla="*/ 28 h 38"/>
                  <a:gd name="T10" fmla="*/ 37 w 38"/>
                  <a:gd name="T11" fmla="*/ 25 h 38"/>
                  <a:gd name="T12" fmla="*/ 38 w 38"/>
                  <a:gd name="T13" fmla="*/ 19 h 38"/>
                  <a:gd name="T14" fmla="*/ 37 w 38"/>
                  <a:gd name="T15" fmla="*/ 14 h 38"/>
                  <a:gd name="T16" fmla="*/ 35 w 38"/>
                  <a:gd name="T17" fmla="*/ 9 h 38"/>
                  <a:gd name="T18" fmla="*/ 33 w 38"/>
                  <a:gd name="T19" fmla="*/ 6 h 38"/>
                  <a:gd name="T20" fmla="*/ 28 w 38"/>
                  <a:gd name="T21" fmla="*/ 2 h 38"/>
                  <a:gd name="T22" fmla="*/ 25 w 38"/>
                  <a:gd name="T23" fmla="*/ 0 h 38"/>
                  <a:gd name="T24" fmla="*/ 19 w 38"/>
                  <a:gd name="T25" fmla="*/ 0 h 38"/>
                  <a:gd name="T26" fmla="*/ 14 w 38"/>
                  <a:gd name="T27" fmla="*/ 0 h 38"/>
                  <a:gd name="T28" fmla="*/ 9 w 38"/>
                  <a:gd name="T29" fmla="*/ 2 h 38"/>
                  <a:gd name="T30" fmla="*/ 6 w 38"/>
                  <a:gd name="T31" fmla="*/ 6 h 38"/>
                  <a:gd name="T32" fmla="*/ 2 w 38"/>
                  <a:gd name="T33" fmla="*/ 9 h 38"/>
                  <a:gd name="T34" fmla="*/ 0 w 38"/>
                  <a:gd name="T35" fmla="*/ 14 h 38"/>
                  <a:gd name="T36" fmla="*/ 0 w 38"/>
                  <a:gd name="T37" fmla="*/ 19 h 38"/>
                  <a:gd name="T38" fmla="*/ 0 w 38"/>
                  <a:gd name="T39" fmla="*/ 25 h 38"/>
                  <a:gd name="T40" fmla="*/ 2 w 38"/>
                  <a:gd name="T41" fmla="*/ 28 h 38"/>
                  <a:gd name="T42" fmla="*/ 6 w 38"/>
                  <a:gd name="T43" fmla="*/ 33 h 38"/>
                  <a:gd name="T44" fmla="*/ 9 w 38"/>
                  <a:gd name="T45" fmla="*/ 35 h 38"/>
                  <a:gd name="T46" fmla="*/ 14 w 38"/>
                  <a:gd name="T47" fmla="*/ 37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5" y="37"/>
                    </a:lnTo>
                    <a:lnTo>
                      <a:pt x="28" y="35"/>
                    </a:lnTo>
                    <a:lnTo>
                      <a:pt x="33" y="33"/>
                    </a:lnTo>
                    <a:lnTo>
                      <a:pt x="35" y="28"/>
                    </a:lnTo>
                    <a:lnTo>
                      <a:pt x="37" y="25"/>
                    </a:lnTo>
                    <a:lnTo>
                      <a:pt x="38" y="19"/>
                    </a:lnTo>
                    <a:lnTo>
                      <a:pt x="37" y="14"/>
                    </a:lnTo>
                    <a:lnTo>
                      <a:pt x="35" y="9"/>
                    </a:lnTo>
                    <a:lnTo>
                      <a:pt x="33" y="6"/>
                    </a:lnTo>
                    <a:lnTo>
                      <a:pt x="28" y="2"/>
                    </a:lnTo>
                    <a:lnTo>
                      <a:pt x="25" y="0"/>
                    </a:lnTo>
                    <a:lnTo>
                      <a:pt x="19" y="0"/>
                    </a:lnTo>
                    <a:lnTo>
                      <a:pt x="14" y="0"/>
                    </a:lnTo>
                    <a:lnTo>
                      <a:pt x="9" y="2"/>
                    </a:lnTo>
                    <a:lnTo>
                      <a:pt x="6" y="6"/>
                    </a:lnTo>
                    <a:lnTo>
                      <a:pt x="2" y="9"/>
                    </a:lnTo>
                    <a:lnTo>
                      <a:pt x="0" y="14"/>
                    </a:lnTo>
                    <a:lnTo>
                      <a:pt x="0" y="19"/>
                    </a:lnTo>
                    <a:lnTo>
                      <a:pt x="0" y="25"/>
                    </a:lnTo>
                    <a:lnTo>
                      <a:pt x="2" y="28"/>
                    </a:lnTo>
                    <a:lnTo>
                      <a:pt x="6" y="33"/>
                    </a:lnTo>
                    <a:lnTo>
                      <a:pt x="9" y="35"/>
                    </a:lnTo>
                    <a:lnTo>
                      <a:pt x="14" y="37"/>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6" name="Freeform 71"/>
              <p:cNvSpPr>
                <a:spLocks/>
              </p:cNvSpPr>
              <p:nvPr/>
            </p:nvSpPr>
            <p:spPr bwMode="auto">
              <a:xfrm>
                <a:off x="1190625" y="2706688"/>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29 h 38"/>
                  <a:gd name="T10" fmla="*/ 38 w 38"/>
                  <a:gd name="T11" fmla="*/ 24 h 38"/>
                  <a:gd name="T12" fmla="*/ 38 w 38"/>
                  <a:gd name="T13" fmla="*/ 19 h 38"/>
                  <a:gd name="T14" fmla="*/ 38 w 38"/>
                  <a:gd name="T15" fmla="*/ 14 h 38"/>
                  <a:gd name="T16" fmla="*/ 36 w 38"/>
                  <a:gd name="T17" fmla="*/ 10 h 38"/>
                  <a:gd name="T18" fmla="*/ 33 w 38"/>
                  <a:gd name="T19" fmla="*/ 5 h 38"/>
                  <a:gd name="T20" fmla="*/ 29 w 38"/>
                  <a:gd name="T21" fmla="*/ 2 h 38"/>
                  <a:gd name="T22" fmla="*/ 24 w 38"/>
                  <a:gd name="T23" fmla="*/ 0 h 38"/>
                  <a:gd name="T24" fmla="*/ 19 w 38"/>
                  <a:gd name="T25" fmla="*/ 0 h 38"/>
                  <a:gd name="T26" fmla="*/ 14 w 38"/>
                  <a:gd name="T27" fmla="*/ 0 h 38"/>
                  <a:gd name="T28" fmla="*/ 10 w 38"/>
                  <a:gd name="T29" fmla="*/ 2 h 38"/>
                  <a:gd name="T30" fmla="*/ 5 w 38"/>
                  <a:gd name="T31" fmla="*/ 5 h 38"/>
                  <a:gd name="T32" fmla="*/ 4 w 38"/>
                  <a:gd name="T33" fmla="*/ 10 h 38"/>
                  <a:gd name="T34" fmla="*/ 2 w 38"/>
                  <a:gd name="T35" fmla="*/ 14 h 38"/>
                  <a:gd name="T36" fmla="*/ 0 w 38"/>
                  <a:gd name="T37" fmla="*/ 19 h 38"/>
                  <a:gd name="T38" fmla="*/ 2 w 38"/>
                  <a:gd name="T39" fmla="*/ 24 h 38"/>
                  <a:gd name="T40" fmla="*/ 4 w 38"/>
                  <a:gd name="T41" fmla="*/ 29 h 38"/>
                  <a:gd name="T42" fmla="*/ 5 w 38"/>
                  <a:gd name="T43" fmla="*/ 33 h 38"/>
                  <a:gd name="T44" fmla="*/ 10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29"/>
                    </a:lnTo>
                    <a:lnTo>
                      <a:pt x="38" y="24"/>
                    </a:lnTo>
                    <a:lnTo>
                      <a:pt x="38" y="19"/>
                    </a:lnTo>
                    <a:lnTo>
                      <a:pt x="38" y="14"/>
                    </a:lnTo>
                    <a:lnTo>
                      <a:pt x="36" y="10"/>
                    </a:lnTo>
                    <a:lnTo>
                      <a:pt x="33" y="5"/>
                    </a:lnTo>
                    <a:lnTo>
                      <a:pt x="29" y="2"/>
                    </a:lnTo>
                    <a:lnTo>
                      <a:pt x="24" y="0"/>
                    </a:lnTo>
                    <a:lnTo>
                      <a:pt x="19" y="0"/>
                    </a:lnTo>
                    <a:lnTo>
                      <a:pt x="14" y="0"/>
                    </a:lnTo>
                    <a:lnTo>
                      <a:pt x="10" y="2"/>
                    </a:lnTo>
                    <a:lnTo>
                      <a:pt x="5" y="5"/>
                    </a:lnTo>
                    <a:lnTo>
                      <a:pt x="4" y="10"/>
                    </a:lnTo>
                    <a:lnTo>
                      <a:pt x="2" y="14"/>
                    </a:lnTo>
                    <a:lnTo>
                      <a:pt x="0" y="19"/>
                    </a:lnTo>
                    <a:lnTo>
                      <a:pt x="2" y="24"/>
                    </a:lnTo>
                    <a:lnTo>
                      <a:pt x="4" y="29"/>
                    </a:lnTo>
                    <a:lnTo>
                      <a:pt x="5" y="33"/>
                    </a:lnTo>
                    <a:lnTo>
                      <a:pt x="10"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7" name="Freeform 72"/>
              <p:cNvSpPr>
                <a:spLocks/>
              </p:cNvSpPr>
              <p:nvPr/>
            </p:nvSpPr>
            <p:spPr bwMode="auto">
              <a:xfrm>
                <a:off x="1270000" y="2749551"/>
                <a:ext cx="63500" cy="60325"/>
              </a:xfrm>
              <a:custGeom>
                <a:avLst/>
                <a:gdLst>
                  <a:gd name="T0" fmla="*/ 19 w 40"/>
                  <a:gd name="T1" fmla="*/ 38 h 38"/>
                  <a:gd name="T2" fmla="*/ 24 w 40"/>
                  <a:gd name="T3" fmla="*/ 38 h 38"/>
                  <a:gd name="T4" fmla="*/ 29 w 40"/>
                  <a:gd name="T5" fmla="*/ 37 h 38"/>
                  <a:gd name="T6" fmla="*/ 33 w 40"/>
                  <a:gd name="T7" fmla="*/ 33 h 38"/>
                  <a:gd name="T8" fmla="*/ 36 w 40"/>
                  <a:gd name="T9" fmla="*/ 30 h 38"/>
                  <a:gd name="T10" fmla="*/ 38 w 40"/>
                  <a:gd name="T11" fmla="*/ 25 h 38"/>
                  <a:gd name="T12" fmla="*/ 40 w 40"/>
                  <a:gd name="T13" fmla="*/ 19 h 38"/>
                  <a:gd name="T14" fmla="*/ 38 w 40"/>
                  <a:gd name="T15" fmla="*/ 14 h 38"/>
                  <a:gd name="T16" fmla="*/ 36 w 40"/>
                  <a:gd name="T17" fmla="*/ 9 h 38"/>
                  <a:gd name="T18" fmla="*/ 33 w 40"/>
                  <a:gd name="T19" fmla="*/ 6 h 38"/>
                  <a:gd name="T20" fmla="*/ 29 w 40"/>
                  <a:gd name="T21" fmla="*/ 2 h 38"/>
                  <a:gd name="T22" fmla="*/ 24 w 40"/>
                  <a:gd name="T23" fmla="*/ 0 h 38"/>
                  <a:gd name="T24" fmla="*/ 19 w 40"/>
                  <a:gd name="T25" fmla="*/ 0 h 38"/>
                  <a:gd name="T26" fmla="*/ 16 w 40"/>
                  <a:gd name="T27" fmla="*/ 0 h 38"/>
                  <a:gd name="T28" fmla="*/ 11 w 40"/>
                  <a:gd name="T29" fmla="*/ 2 h 38"/>
                  <a:gd name="T30" fmla="*/ 7 w 40"/>
                  <a:gd name="T31" fmla="*/ 6 h 38"/>
                  <a:gd name="T32" fmla="*/ 4 w 40"/>
                  <a:gd name="T33" fmla="*/ 9 h 38"/>
                  <a:gd name="T34" fmla="*/ 2 w 40"/>
                  <a:gd name="T35" fmla="*/ 14 h 38"/>
                  <a:gd name="T36" fmla="*/ 0 w 40"/>
                  <a:gd name="T37" fmla="*/ 19 h 38"/>
                  <a:gd name="T38" fmla="*/ 2 w 40"/>
                  <a:gd name="T39" fmla="*/ 25 h 38"/>
                  <a:gd name="T40" fmla="*/ 4 w 40"/>
                  <a:gd name="T41" fmla="*/ 30 h 38"/>
                  <a:gd name="T42" fmla="*/ 7 w 40"/>
                  <a:gd name="T43" fmla="*/ 33 h 38"/>
                  <a:gd name="T44" fmla="*/ 11 w 40"/>
                  <a:gd name="T45" fmla="*/ 37 h 38"/>
                  <a:gd name="T46" fmla="*/ 16 w 40"/>
                  <a:gd name="T47" fmla="*/ 38 h 38"/>
                  <a:gd name="T48" fmla="*/ 19 w 40"/>
                  <a:gd name="T49" fmla="*/ 38 h 38"/>
                  <a:gd name="T50" fmla="*/ 19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19" y="38"/>
                    </a:moveTo>
                    <a:lnTo>
                      <a:pt x="24" y="38"/>
                    </a:lnTo>
                    <a:lnTo>
                      <a:pt x="29" y="37"/>
                    </a:lnTo>
                    <a:lnTo>
                      <a:pt x="33" y="33"/>
                    </a:lnTo>
                    <a:lnTo>
                      <a:pt x="36" y="30"/>
                    </a:lnTo>
                    <a:lnTo>
                      <a:pt x="38" y="25"/>
                    </a:lnTo>
                    <a:lnTo>
                      <a:pt x="40" y="19"/>
                    </a:lnTo>
                    <a:lnTo>
                      <a:pt x="38" y="14"/>
                    </a:lnTo>
                    <a:lnTo>
                      <a:pt x="36" y="9"/>
                    </a:lnTo>
                    <a:lnTo>
                      <a:pt x="33" y="6"/>
                    </a:lnTo>
                    <a:lnTo>
                      <a:pt x="29" y="2"/>
                    </a:lnTo>
                    <a:lnTo>
                      <a:pt x="24" y="0"/>
                    </a:lnTo>
                    <a:lnTo>
                      <a:pt x="19" y="0"/>
                    </a:lnTo>
                    <a:lnTo>
                      <a:pt x="16" y="0"/>
                    </a:lnTo>
                    <a:lnTo>
                      <a:pt x="11" y="2"/>
                    </a:lnTo>
                    <a:lnTo>
                      <a:pt x="7" y="6"/>
                    </a:lnTo>
                    <a:lnTo>
                      <a:pt x="4" y="9"/>
                    </a:lnTo>
                    <a:lnTo>
                      <a:pt x="2" y="14"/>
                    </a:lnTo>
                    <a:lnTo>
                      <a:pt x="0" y="19"/>
                    </a:lnTo>
                    <a:lnTo>
                      <a:pt x="2" y="25"/>
                    </a:lnTo>
                    <a:lnTo>
                      <a:pt x="4" y="30"/>
                    </a:lnTo>
                    <a:lnTo>
                      <a:pt x="7" y="33"/>
                    </a:lnTo>
                    <a:lnTo>
                      <a:pt x="11" y="37"/>
                    </a:lnTo>
                    <a:lnTo>
                      <a:pt x="16"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8" name="Freeform 73"/>
              <p:cNvSpPr>
                <a:spLocks/>
              </p:cNvSpPr>
              <p:nvPr/>
            </p:nvSpPr>
            <p:spPr bwMode="auto">
              <a:xfrm>
                <a:off x="1344613" y="2687638"/>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27 h 38"/>
                  <a:gd name="T10" fmla="*/ 38 w 38"/>
                  <a:gd name="T11" fmla="*/ 24 h 38"/>
                  <a:gd name="T12" fmla="*/ 38 w 38"/>
                  <a:gd name="T13" fmla="*/ 19 h 38"/>
                  <a:gd name="T14" fmla="*/ 38 w 38"/>
                  <a:gd name="T15" fmla="*/ 14 h 38"/>
                  <a:gd name="T16" fmla="*/ 36 w 38"/>
                  <a:gd name="T17" fmla="*/ 8 h 38"/>
                  <a:gd name="T18" fmla="*/ 33 w 38"/>
                  <a:gd name="T19" fmla="*/ 5 h 38"/>
                  <a:gd name="T20" fmla="*/ 29 w 38"/>
                  <a:gd name="T21" fmla="*/ 1 h 38"/>
                  <a:gd name="T22" fmla="*/ 24 w 38"/>
                  <a:gd name="T23" fmla="*/ 0 h 38"/>
                  <a:gd name="T24" fmla="*/ 19 w 38"/>
                  <a:gd name="T25" fmla="*/ 0 h 38"/>
                  <a:gd name="T26" fmla="*/ 14 w 38"/>
                  <a:gd name="T27" fmla="*/ 0 h 38"/>
                  <a:gd name="T28" fmla="*/ 8 w 38"/>
                  <a:gd name="T29" fmla="*/ 1 h 38"/>
                  <a:gd name="T30" fmla="*/ 5 w 38"/>
                  <a:gd name="T31" fmla="*/ 5 h 38"/>
                  <a:gd name="T32" fmla="*/ 1 w 38"/>
                  <a:gd name="T33" fmla="*/ 8 h 38"/>
                  <a:gd name="T34" fmla="*/ 0 w 38"/>
                  <a:gd name="T35" fmla="*/ 14 h 38"/>
                  <a:gd name="T36" fmla="*/ 0 w 38"/>
                  <a:gd name="T37" fmla="*/ 19 h 38"/>
                  <a:gd name="T38" fmla="*/ 0 w 38"/>
                  <a:gd name="T39" fmla="*/ 24 h 38"/>
                  <a:gd name="T40" fmla="*/ 1 w 38"/>
                  <a:gd name="T41" fmla="*/ 27 h 38"/>
                  <a:gd name="T42" fmla="*/ 5 w 38"/>
                  <a:gd name="T43" fmla="*/ 33 h 38"/>
                  <a:gd name="T44" fmla="*/ 8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27"/>
                    </a:lnTo>
                    <a:lnTo>
                      <a:pt x="38" y="24"/>
                    </a:lnTo>
                    <a:lnTo>
                      <a:pt x="38" y="19"/>
                    </a:lnTo>
                    <a:lnTo>
                      <a:pt x="38" y="14"/>
                    </a:lnTo>
                    <a:lnTo>
                      <a:pt x="36" y="8"/>
                    </a:lnTo>
                    <a:lnTo>
                      <a:pt x="33" y="5"/>
                    </a:lnTo>
                    <a:lnTo>
                      <a:pt x="29" y="1"/>
                    </a:lnTo>
                    <a:lnTo>
                      <a:pt x="24" y="0"/>
                    </a:lnTo>
                    <a:lnTo>
                      <a:pt x="19" y="0"/>
                    </a:lnTo>
                    <a:lnTo>
                      <a:pt x="14" y="0"/>
                    </a:lnTo>
                    <a:lnTo>
                      <a:pt x="8" y="1"/>
                    </a:lnTo>
                    <a:lnTo>
                      <a:pt x="5" y="5"/>
                    </a:lnTo>
                    <a:lnTo>
                      <a:pt x="1" y="8"/>
                    </a:lnTo>
                    <a:lnTo>
                      <a:pt x="0" y="14"/>
                    </a:lnTo>
                    <a:lnTo>
                      <a:pt x="0" y="19"/>
                    </a:lnTo>
                    <a:lnTo>
                      <a:pt x="0" y="24"/>
                    </a:lnTo>
                    <a:lnTo>
                      <a:pt x="1" y="27"/>
                    </a:lnTo>
                    <a:lnTo>
                      <a:pt x="5" y="33"/>
                    </a:lnTo>
                    <a:lnTo>
                      <a:pt x="8"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9" name="Freeform 74"/>
              <p:cNvSpPr>
                <a:spLocks/>
              </p:cNvSpPr>
              <p:nvPr/>
            </p:nvSpPr>
            <p:spPr bwMode="auto">
              <a:xfrm>
                <a:off x="1541463" y="2706688"/>
                <a:ext cx="60325" cy="60325"/>
              </a:xfrm>
              <a:custGeom>
                <a:avLst/>
                <a:gdLst>
                  <a:gd name="T0" fmla="*/ 19 w 38"/>
                  <a:gd name="T1" fmla="*/ 38 h 38"/>
                  <a:gd name="T2" fmla="*/ 24 w 38"/>
                  <a:gd name="T3" fmla="*/ 38 h 38"/>
                  <a:gd name="T4" fmla="*/ 28 w 38"/>
                  <a:gd name="T5" fmla="*/ 36 h 38"/>
                  <a:gd name="T6" fmla="*/ 33 w 38"/>
                  <a:gd name="T7" fmla="*/ 33 h 38"/>
                  <a:gd name="T8" fmla="*/ 36 w 38"/>
                  <a:gd name="T9" fmla="*/ 29 h 38"/>
                  <a:gd name="T10" fmla="*/ 38 w 38"/>
                  <a:gd name="T11" fmla="*/ 24 h 38"/>
                  <a:gd name="T12" fmla="*/ 38 w 38"/>
                  <a:gd name="T13" fmla="*/ 19 h 38"/>
                  <a:gd name="T14" fmla="*/ 38 w 38"/>
                  <a:gd name="T15" fmla="*/ 14 h 38"/>
                  <a:gd name="T16" fmla="*/ 36 w 38"/>
                  <a:gd name="T17" fmla="*/ 10 h 38"/>
                  <a:gd name="T18" fmla="*/ 33 w 38"/>
                  <a:gd name="T19" fmla="*/ 5 h 38"/>
                  <a:gd name="T20" fmla="*/ 28 w 38"/>
                  <a:gd name="T21" fmla="*/ 2 h 38"/>
                  <a:gd name="T22" fmla="*/ 24 w 38"/>
                  <a:gd name="T23" fmla="*/ 0 h 38"/>
                  <a:gd name="T24" fmla="*/ 19 w 38"/>
                  <a:gd name="T25" fmla="*/ 0 h 38"/>
                  <a:gd name="T26" fmla="*/ 14 w 38"/>
                  <a:gd name="T27" fmla="*/ 0 h 38"/>
                  <a:gd name="T28" fmla="*/ 9 w 38"/>
                  <a:gd name="T29" fmla="*/ 2 h 38"/>
                  <a:gd name="T30" fmla="*/ 5 w 38"/>
                  <a:gd name="T31" fmla="*/ 5 h 38"/>
                  <a:gd name="T32" fmla="*/ 2 w 38"/>
                  <a:gd name="T33" fmla="*/ 10 h 38"/>
                  <a:gd name="T34" fmla="*/ 0 w 38"/>
                  <a:gd name="T35" fmla="*/ 14 h 38"/>
                  <a:gd name="T36" fmla="*/ 0 w 38"/>
                  <a:gd name="T37" fmla="*/ 19 h 38"/>
                  <a:gd name="T38" fmla="*/ 0 w 38"/>
                  <a:gd name="T39" fmla="*/ 24 h 38"/>
                  <a:gd name="T40" fmla="*/ 2 w 38"/>
                  <a:gd name="T41" fmla="*/ 29 h 38"/>
                  <a:gd name="T42" fmla="*/ 5 w 38"/>
                  <a:gd name="T43" fmla="*/ 33 h 38"/>
                  <a:gd name="T44" fmla="*/ 9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8" y="36"/>
                    </a:lnTo>
                    <a:lnTo>
                      <a:pt x="33" y="33"/>
                    </a:lnTo>
                    <a:lnTo>
                      <a:pt x="36" y="29"/>
                    </a:lnTo>
                    <a:lnTo>
                      <a:pt x="38" y="24"/>
                    </a:lnTo>
                    <a:lnTo>
                      <a:pt x="38" y="19"/>
                    </a:lnTo>
                    <a:lnTo>
                      <a:pt x="38" y="14"/>
                    </a:lnTo>
                    <a:lnTo>
                      <a:pt x="36" y="10"/>
                    </a:lnTo>
                    <a:lnTo>
                      <a:pt x="33" y="5"/>
                    </a:lnTo>
                    <a:lnTo>
                      <a:pt x="28" y="2"/>
                    </a:lnTo>
                    <a:lnTo>
                      <a:pt x="24" y="0"/>
                    </a:lnTo>
                    <a:lnTo>
                      <a:pt x="19" y="0"/>
                    </a:lnTo>
                    <a:lnTo>
                      <a:pt x="14" y="0"/>
                    </a:lnTo>
                    <a:lnTo>
                      <a:pt x="9" y="2"/>
                    </a:lnTo>
                    <a:lnTo>
                      <a:pt x="5" y="5"/>
                    </a:lnTo>
                    <a:lnTo>
                      <a:pt x="2" y="10"/>
                    </a:lnTo>
                    <a:lnTo>
                      <a:pt x="0" y="14"/>
                    </a:lnTo>
                    <a:lnTo>
                      <a:pt x="0" y="19"/>
                    </a:lnTo>
                    <a:lnTo>
                      <a:pt x="0" y="24"/>
                    </a:lnTo>
                    <a:lnTo>
                      <a:pt x="2" y="29"/>
                    </a:lnTo>
                    <a:lnTo>
                      <a:pt x="5" y="33"/>
                    </a:lnTo>
                    <a:lnTo>
                      <a:pt x="9"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0" name="Freeform 75"/>
              <p:cNvSpPr>
                <a:spLocks/>
              </p:cNvSpPr>
              <p:nvPr/>
            </p:nvSpPr>
            <p:spPr bwMode="auto">
              <a:xfrm>
                <a:off x="1597025" y="2706688"/>
                <a:ext cx="60325" cy="60325"/>
              </a:xfrm>
              <a:custGeom>
                <a:avLst/>
                <a:gdLst>
                  <a:gd name="T0" fmla="*/ 19 w 38"/>
                  <a:gd name="T1" fmla="*/ 38 h 38"/>
                  <a:gd name="T2" fmla="*/ 24 w 38"/>
                  <a:gd name="T3" fmla="*/ 38 h 38"/>
                  <a:gd name="T4" fmla="*/ 29 w 38"/>
                  <a:gd name="T5" fmla="*/ 36 h 38"/>
                  <a:gd name="T6" fmla="*/ 32 w 38"/>
                  <a:gd name="T7" fmla="*/ 33 h 38"/>
                  <a:gd name="T8" fmla="*/ 36 w 38"/>
                  <a:gd name="T9" fmla="*/ 29 h 38"/>
                  <a:gd name="T10" fmla="*/ 38 w 38"/>
                  <a:gd name="T11" fmla="*/ 24 h 38"/>
                  <a:gd name="T12" fmla="*/ 38 w 38"/>
                  <a:gd name="T13" fmla="*/ 19 h 38"/>
                  <a:gd name="T14" fmla="*/ 38 w 38"/>
                  <a:gd name="T15" fmla="*/ 14 h 38"/>
                  <a:gd name="T16" fmla="*/ 36 w 38"/>
                  <a:gd name="T17" fmla="*/ 10 h 38"/>
                  <a:gd name="T18" fmla="*/ 32 w 38"/>
                  <a:gd name="T19" fmla="*/ 5 h 38"/>
                  <a:gd name="T20" fmla="*/ 29 w 38"/>
                  <a:gd name="T21" fmla="*/ 2 h 38"/>
                  <a:gd name="T22" fmla="*/ 24 w 38"/>
                  <a:gd name="T23" fmla="*/ 0 h 38"/>
                  <a:gd name="T24" fmla="*/ 19 w 38"/>
                  <a:gd name="T25" fmla="*/ 0 h 38"/>
                  <a:gd name="T26" fmla="*/ 13 w 38"/>
                  <a:gd name="T27" fmla="*/ 0 h 38"/>
                  <a:gd name="T28" fmla="*/ 10 w 38"/>
                  <a:gd name="T29" fmla="*/ 2 h 38"/>
                  <a:gd name="T30" fmla="*/ 5 w 38"/>
                  <a:gd name="T31" fmla="*/ 5 h 38"/>
                  <a:gd name="T32" fmla="*/ 3 w 38"/>
                  <a:gd name="T33" fmla="*/ 10 h 38"/>
                  <a:gd name="T34" fmla="*/ 1 w 38"/>
                  <a:gd name="T35" fmla="*/ 14 h 38"/>
                  <a:gd name="T36" fmla="*/ 0 w 38"/>
                  <a:gd name="T37" fmla="*/ 19 h 38"/>
                  <a:gd name="T38" fmla="*/ 1 w 38"/>
                  <a:gd name="T39" fmla="*/ 24 h 38"/>
                  <a:gd name="T40" fmla="*/ 3 w 38"/>
                  <a:gd name="T41" fmla="*/ 29 h 38"/>
                  <a:gd name="T42" fmla="*/ 5 w 38"/>
                  <a:gd name="T43" fmla="*/ 33 h 38"/>
                  <a:gd name="T44" fmla="*/ 10 w 38"/>
                  <a:gd name="T45" fmla="*/ 36 h 38"/>
                  <a:gd name="T46" fmla="*/ 13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2" y="33"/>
                    </a:lnTo>
                    <a:lnTo>
                      <a:pt x="36" y="29"/>
                    </a:lnTo>
                    <a:lnTo>
                      <a:pt x="38" y="24"/>
                    </a:lnTo>
                    <a:lnTo>
                      <a:pt x="38" y="19"/>
                    </a:lnTo>
                    <a:lnTo>
                      <a:pt x="38" y="14"/>
                    </a:lnTo>
                    <a:lnTo>
                      <a:pt x="36" y="10"/>
                    </a:lnTo>
                    <a:lnTo>
                      <a:pt x="32" y="5"/>
                    </a:lnTo>
                    <a:lnTo>
                      <a:pt x="29" y="2"/>
                    </a:lnTo>
                    <a:lnTo>
                      <a:pt x="24" y="0"/>
                    </a:lnTo>
                    <a:lnTo>
                      <a:pt x="19" y="0"/>
                    </a:lnTo>
                    <a:lnTo>
                      <a:pt x="13" y="0"/>
                    </a:lnTo>
                    <a:lnTo>
                      <a:pt x="10" y="2"/>
                    </a:lnTo>
                    <a:lnTo>
                      <a:pt x="5" y="5"/>
                    </a:lnTo>
                    <a:lnTo>
                      <a:pt x="3" y="10"/>
                    </a:lnTo>
                    <a:lnTo>
                      <a:pt x="1" y="14"/>
                    </a:lnTo>
                    <a:lnTo>
                      <a:pt x="0" y="19"/>
                    </a:lnTo>
                    <a:lnTo>
                      <a:pt x="1" y="24"/>
                    </a:lnTo>
                    <a:lnTo>
                      <a:pt x="3" y="29"/>
                    </a:lnTo>
                    <a:lnTo>
                      <a:pt x="5" y="33"/>
                    </a:lnTo>
                    <a:lnTo>
                      <a:pt x="10" y="36"/>
                    </a:lnTo>
                    <a:lnTo>
                      <a:pt x="13"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 name="Freeform 76"/>
              <p:cNvSpPr>
                <a:spLocks/>
              </p:cNvSpPr>
              <p:nvPr/>
            </p:nvSpPr>
            <p:spPr bwMode="auto">
              <a:xfrm>
                <a:off x="1385888" y="2816226"/>
                <a:ext cx="60325" cy="60325"/>
              </a:xfrm>
              <a:custGeom>
                <a:avLst/>
                <a:gdLst>
                  <a:gd name="T0" fmla="*/ 19 w 38"/>
                  <a:gd name="T1" fmla="*/ 38 h 38"/>
                  <a:gd name="T2" fmla="*/ 24 w 38"/>
                  <a:gd name="T3" fmla="*/ 38 h 38"/>
                  <a:gd name="T4" fmla="*/ 29 w 38"/>
                  <a:gd name="T5" fmla="*/ 36 h 38"/>
                  <a:gd name="T6" fmla="*/ 32 w 38"/>
                  <a:gd name="T7" fmla="*/ 33 h 38"/>
                  <a:gd name="T8" fmla="*/ 36 w 38"/>
                  <a:gd name="T9" fmla="*/ 29 h 38"/>
                  <a:gd name="T10" fmla="*/ 38 w 38"/>
                  <a:gd name="T11" fmla="*/ 24 h 38"/>
                  <a:gd name="T12" fmla="*/ 38 w 38"/>
                  <a:gd name="T13" fmla="*/ 19 h 38"/>
                  <a:gd name="T14" fmla="*/ 38 w 38"/>
                  <a:gd name="T15" fmla="*/ 14 h 38"/>
                  <a:gd name="T16" fmla="*/ 36 w 38"/>
                  <a:gd name="T17" fmla="*/ 8 h 38"/>
                  <a:gd name="T18" fmla="*/ 32 w 38"/>
                  <a:gd name="T19" fmla="*/ 5 h 38"/>
                  <a:gd name="T20" fmla="*/ 29 w 38"/>
                  <a:gd name="T21" fmla="*/ 2 h 38"/>
                  <a:gd name="T22" fmla="*/ 24 w 38"/>
                  <a:gd name="T23" fmla="*/ 0 h 38"/>
                  <a:gd name="T24" fmla="*/ 19 w 38"/>
                  <a:gd name="T25" fmla="*/ 0 h 38"/>
                  <a:gd name="T26" fmla="*/ 13 w 38"/>
                  <a:gd name="T27" fmla="*/ 0 h 38"/>
                  <a:gd name="T28" fmla="*/ 10 w 38"/>
                  <a:gd name="T29" fmla="*/ 2 h 38"/>
                  <a:gd name="T30" fmla="*/ 5 w 38"/>
                  <a:gd name="T31" fmla="*/ 5 h 38"/>
                  <a:gd name="T32" fmla="*/ 1 w 38"/>
                  <a:gd name="T33" fmla="*/ 8 h 38"/>
                  <a:gd name="T34" fmla="*/ 0 w 38"/>
                  <a:gd name="T35" fmla="*/ 14 h 38"/>
                  <a:gd name="T36" fmla="*/ 0 w 38"/>
                  <a:gd name="T37" fmla="*/ 19 h 38"/>
                  <a:gd name="T38" fmla="*/ 0 w 38"/>
                  <a:gd name="T39" fmla="*/ 24 h 38"/>
                  <a:gd name="T40" fmla="*/ 1 w 38"/>
                  <a:gd name="T41" fmla="*/ 29 h 38"/>
                  <a:gd name="T42" fmla="*/ 5 w 38"/>
                  <a:gd name="T43" fmla="*/ 33 h 38"/>
                  <a:gd name="T44" fmla="*/ 10 w 38"/>
                  <a:gd name="T45" fmla="*/ 36 h 38"/>
                  <a:gd name="T46" fmla="*/ 13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2" y="33"/>
                    </a:lnTo>
                    <a:lnTo>
                      <a:pt x="36" y="29"/>
                    </a:lnTo>
                    <a:lnTo>
                      <a:pt x="38" y="24"/>
                    </a:lnTo>
                    <a:lnTo>
                      <a:pt x="38" y="19"/>
                    </a:lnTo>
                    <a:lnTo>
                      <a:pt x="38" y="14"/>
                    </a:lnTo>
                    <a:lnTo>
                      <a:pt x="36" y="8"/>
                    </a:lnTo>
                    <a:lnTo>
                      <a:pt x="32" y="5"/>
                    </a:lnTo>
                    <a:lnTo>
                      <a:pt x="29" y="2"/>
                    </a:lnTo>
                    <a:lnTo>
                      <a:pt x="24" y="0"/>
                    </a:lnTo>
                    <a:lnTo>
                      <a:pt x="19" y="0"/>
                    </a:lnTo>
                    <a:lnTo>
                      <a:pt x="13" y="0"/>
                    </a:lnTo>
                    <a:lnTo>
                      <a:pt x="10" y="2"/>
                    </a:lnTo>
                    <a:lnTo>
                      <a:pt x="5" y="5"/>
                    </a:lnTo>
                    <a:lnTo>
                      <a:pt x="1" y="8"/>
                    </a:lnTo>
                    <a:lnTo>
                      <a:pt x="0" y="14"/>
                    </a:lnTo>
                    <a:lnTo>
                      <a:pt x="0" y="19"/>
                    </a:lnTo>
                    <a:lnTo>
                      <a:pt x="0" y="24"/>
                    </a:lnTo>
                    <a:lnTo>
                      <a:pt x="1" y="29"/>
                    </a:lnTo>
                    <a:lnTo>
                      <a:pt x="5" y="33"/>
                    </a:lnTo>
                    <a:lnTo>
                      <a:pt x="10" y="36"/>
                    </a:lnTo>
                    <a:lnTo>
                      <a:pt x="13"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 name="Freeform 77"/>
              <p:cNvSpPr>
                <a:spLocks/>
              </p:cNvSpPr>
              <p:nvPr/>
            </p:nvSpPr>
            <p:spPr bwMode="auto">
              <a:xfrm>
                <a:off x="1270000" y="2887663"/>
                <a:ext cx="60325" cy="60325"/>
              </a:xfrm>
              <a:custGeom>
                <a:avLst/>
                <a:gdLst>
                  <a:gd name="T0" fmla="*/ 19 w 38"/>
                  <a:gd name="T1" fmla="*/ 38 h 38"/>
                  <a:gd name="T2" fmla="*/ 24 w 38"/>
                  <a:gd name="T3" fmla="*/ 36 h 38"/>
                  <a:gd name="T4" fmla="*/ 28 w 38"/>
                  <a:gd name="T5" fmla="*/ 34 h 38"/>
                  <a:gd name="T6" fmla="*/ 33 w 38"/>
                  <a:gd name="T7" fmla="*/ 33 h 38"/>
                  <a:gd name="T8" fmla="*/ 35 w 38"/>
                  <a:gd name="T9" fmla="*/ 27 h 38"/>
                  <a:gd name="T10" fmla="*/ 36 w 38"/>
                  <a:gd name="T11" fmla="*/ 24 h 38"/>
                  <a:gd name="T12" fmla="*/ 38 w 38"/>
                  <a:gd name="T13" fmla="*/ 19 h 38"/>
                  <a:gd name="T14" fmla="*/ 36 w 38"/>
                  <a:gd name="T15" fmla="*/ 14 h 38"/>
                  <a:gd name="T16" fmla="*/ 35 w 38"/>
                  <a:gd name="T17" fmla="*/ 8 h 38"/>
                  <a:gd name="T18" fmla="*/ 33 w 38"/>
                  <a:gd name="T19" fmla="*/ 5 h 38"/>
                  <a:gd name="T20" fmla="*/ 28 w 38"/>
                  <a:gd name="T21" fmla="*/ 1 h 38"/>
                  <a:gd name="T22" fmla="*/ 24 w 38"/>
                  <a:gd name="T23" fmla="*/ 0 h 38"/>
                  <a:gd name="T24" fmla="*/ 19 w 38"/>
                  <a:gd name="T25" fmla="*/ 0 h 38"/>
                  <a:gd name="T26" fmla="*/ 14 w 38"/>
                  <a:gd name="T27" fmla="*/ 0 h 38"/>
                  <a:gd name="T28" fmla="*/ 9 w 38"/>
                  <a:gd name="T29" fmla="*/ 1 h 38"/>
                  <a:gd name="T30" fmla="*/ 5 w 38"/>
                  <a:gd name="T31" fmla="*/ 5 h 38"/>
                  <a:gd name="T32" fmla="*/ 2 w 38"/>
                  <a:gd name="T33" fmla="*/ 8 h 38"/>
                  <a:gd name="T34" fmla="*/ 0 w 38"/>
                  <a:gd name="T35" fmla="*/ 14 h 38"/>
                  <a:gd name="T36" fmla="*/ 0 w 38"/>
                  <a:gd name="T37" fmla="*/ 19 h 38"/>
                  <a:gd name="T38" fmla="*/ 0 w 38"/>
                  <a:gd name="T39" fmla="*/ 24 h 38"/>
                  <a:gd name="T40" fmla="*/ 2 w 38"/>
                  <a:gd name="T41" fmla="*/ 27 h 38"/>
                  <a:gd name="T42" fmla="*/ 5 w 38"/>
                  <a:gd name="T43" fmla="*/ 33 h 38"/>
                  <a:gd name="T44" fmla="*/ 9 w 38"/>
                  <a:gd name="T45" fmla="*/ 34 h 38"/>
                  <a:gd name="T46" fmla="*/ 14 w 38"/>
                  <a:gd name="T47" fmla="*/ 36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6"/>
                    </a:lnTo>
                    <a:lnTo>
                      <a:pt x="28" y="34"/>
                    </a:lnTo>
                    <a:lnTo>
                      <a:pt x="33" y="33"/>
                    </a:lnTo>
                    <a:lnTo>
                      <a:pt x="35" y="27"/>
                    </a:lnTo>
                    <a:lnTo>
                      <a:pt x="36" y="24"/>
                    </a:lnTo>
                    <a:lnTo>
                      <a:pt x="38" y="19"/>
                    </a:lnTo>
                    <a:lnTo>
                      <a:pt x="36" y="14"/>
                    </a:lnTo>
                    <a:lnTo>
                      <a:pt x="35" y="8"/>
                    </a:lnTo>
                    <a:lnTo>
                      <a:pt x="33" y="5"/>
                    </a:lnTo>
                    <a:lnTo>
                      <a:pt x="28" y="1"/>
                    </a:lnTo>
                    <a:lnTo>
                      <a:pt x="24" y="0"/>
                    </a:lnTo>
                    <a:lnTo>
                      <a:pt x="19" y="0"/>
                    </a:lnTo>
                    <a:lnTo>
                      <a:pt x="14" y="0"/>
                    </a:lnTo>
                    <a:lnTo>
                      <a:pt x="9" y="1"/>
                    </a:lnTo>
                    <a:lnTo>
                      <a:pt x="5" y="5"/>
                    </a:lnTo>
                    <a:lnTo>
                      <a:pt x="2" y="8"/>
                    </a:lnTo>
                    <a:lnTo>
                      <a:pt x="0" y="14"/>
                    </a:lnTo>
                    <a:lnTo>
                      <a:pt x="0" y="19"/>
                    </a:lnTo>
                    <a:lnTo>
                      <a:pt x="0" y="24"/>
                    </a:lnTo>
                    <a:lnTo>
                      <a:pt x="2" y="27"/>
                    </a:lnTo>
                    <a:lnTo>
                      <a:pt x="5" y="33"/>
                    </a:lnTo>
                    <a:lnTo>
                      <a:pt x="9" y="34"/>
                    </a:lnTo>
                    <a:lnTo>
                      <a:pt x="14" y="36"/>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3" name="Freeform 78"/>
              <p:cNvSpPr>
                <a:spLocks/>
              </p:cNvSpPr>
              <p:nvPr/>
            </p:nvSpPr>
            <p:spPr bwMode="auto">
              <a:xfrm>
                <a:off x="1196975" y="2930526"/>
                <a:ext cx="60325" cy="63500"/>
              </a:xfrm>
              <a:custGeom>
                <a:avLst/>
                <a:gdLst>
                  <a:gd name="T0" fmla="*/ 19 w 38"/>
                  <a:gd name="T1" fmla="*/ 40 h 40"/>
                  <a:gd name="T2" fmla="*/ 24 w 38"/>
                  <a:gd name="T3" fmla="*/ 38 h 40"/>
                  <a:gd name="T4" fmla="*/ 29 w 38"/>
                  <a:gd name="T5" fmla="*/ 37 h 40"/>
                  <a:gd name="T6" fmla="*/ 32 w 38"/>
                  <a:gd name="T7" fmla="*/ 33 h 40"/>
                  <a:gd name="T8" fmla="*/ 36 w 38"/>
                  <a:gd name="T9" fmla="*/ 30 h 40"/>
                  <a:gd name="T10" fmla="*/ 38 w 38"/>
                  <a:gd name="T11" fmla="*/ 25 h 40"/>
                  <a:gd name="T12" fmla="*/ 38 w 38"/>
                  <a:gd name="T13" fmla="*/ 21 h 40"/>
                  <a:gd name="T14" fmla="*/ 38 w 38"/>
                  <a:gd name="T15" fmla="*/ 16 h 40"/>
                  <a:gd name="T16" fmla="*/ 36 w 38"/>
                  <a:gd name="T17" fmla="*/ 11 h 40"/>
                  <a:gd name="T18" fmla="*/ 32 w 38"/>
                  <a:gd name="T19" fmla="*/ 7 h 40"/>
                  <a:gd name="T20" fmla="*/ 29 w 38"/>
                  <a:gd name="T21" fmla="*/ 4 h 40"/>
                  <a:gd name="T22" fmla="*/ 24 w 38"/>
                  <a:gd name="T23" fmla="*/ 2 h 40"/>
                  <a:gd name="T24" fmla="*/ 19 w 38"/>
                  <a:gd name="T25" fmla="*/ 0 h 40"/>
                  <a:gd name="T26" fmla="*/ 13 w 38"/>
                  <a:gd name="T27" fmla="*/ 2 h 40"/>
                  <a:gd name="T28" fmla="*/ 10 w 38"/>
                  <a:gd name="T29" fmla="*/ 4 h 40"/>
                  <a:gd name="T30" fmla="*/ 5 w 38"/>
                  <a:gd name="T31" fmla="*/ 7 h 40"/>
                  <a:gd name="T32" fmla="*/ 1 w 38"/>
                  <a:gd name="T33" fmla="*/ 11 h 40"/>
                  <a:gd name="T34" fmla="*/ 0 w 38"/>
                  <a:gd name="T35" fmla="*/ 16 h 40"/>
                  <a:gd name="T36" fmla="*/ 0 w 38"/>
                  <a:gd name="T37" fmla="*/ 21 h 40"/>
                  <a:gd name="T38" fmla="*/ 0 w 38"/>
                  <a:gd name="T39" fmla="*/ 25 h 40"/>
                  <a:gd name="T40" fmla="*/ 1 w 38"/>
                  <a:gd name="T41" fmla="*/ 30 h 40"/>
                  <a:gd name="T42" fmla="*/ 5 w 38"/>
                  <a:gd name="T43" fmla="*/ 33 h 40"/>
                  <a:gd name="T44" fmla="*/ 10 w 38"/>
                  <a:gd name="T45" fmla="*/ 37 h 40"/>
                  <a:gd name="T46" fmla="*/ 13 w 38"/>
                  <a:gd name="T47" fmla="*/ 38 h 40"/>
                  <a:gd name="T48" fmla="*/ 19 w 38"/>
                  <a:gd name="T49" fmla="*/ 40 h 40"/>
                  <a:gd name="T50" fmla="*/ 19 w 38"/>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19" y="40"/>
                    </a:moveTo>
                    <a:lnTo>
                      <a:pt x="24" y="38"/>
                    </a:lnTo>
                    <a:lnTo>
                      <a:pt x="29" y="37"/>
                    </a:lnTo>
                    <a:lnTo>
                      <a:pt x="32" y="33"/>
                    </a:lnTo>
                    <a:lnTo>
                      <a:pt x="36" y="30"/>
                    </a:lnTo>
                    <a:lnTo>
                      <a:pt x="38" y="25"/>
                    </a:lnTo>
                    <a:lnTo>
                      <a:pt x="38" y="21"/>
                    </a:lnTo>
                    <a:lnTo>
                      <a:pt x="38" y="16"/>
                    </a:lnTo>
                    <a:lnTo>
                      <a:pt x="36" y="11"/>
                    </a:lnTo>
                    <a:lnTo>
                      <a:pt x="32" y="7"/>
                    </a:lnTo>
                    <a:lnTo>
                      <a:pt x="29" y="4"/>
                    </a:lnTo>
                    <a:lnTo>
                      <a:pt x="24" y="2"/>
                    </a:lnTo>
                    <a:lnTo>
                      <a:pt x="19" y="0"/>
                    </a:lnTo>
                    <a:lnTo>
                      <a:pt x="13" y="2"/>
                    </a:lnTo>
                    <a:lnTo>
                      <a:pt x="10" y="4"/>
                    </a:lnTo>
                    <a:lnTo>
                      <a:pt x="5" y="7"/>
                    </a:lnTo>
                    <a:lnTo>
                      <a:pt x="1" y="11"/>
                    </a:lnTo>
                    <a:lnTo>
                      <a:pt x="0" y="16"/>
                    </a:lnTo>
                    <a:lnTo>
                      <a:pt x="0" y="21"/>
                    </a:lnTo>
                    <a:lnTo>
                      <a:pt x="0" y="25"/>
                    </a:lnTo>
                    <a:lnTo>
                      <a:pt x="1" y="30"/>
                    </a:lnTo>
                    <a:lnTo>
                      <a:pt x="5" y="33"/>
                    </a:lnTo>
                    <a:lnTo>
                      <a:pt x="10" y="37"/>
                    </a:lnTo>
                    <a:lnTo>
                      <a:pt x="13" y="38"/>
                    </a:lnTo>
                    <a:lnTo>
                      <a:pt x="19" y="40"/>
                    </a:lnTo>
                    <a:lnTo>
                      <a:pt x="19" y="4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4" name="Freeform 79"/>
              <p:cNvSpPr>
                <a:spLocks/>
              </p:cNvSpPr>
              <p:nvPr/>
            </p:nvSpPr>
            <p:spPr bwMode="auto">
              <a:xfrm>
                <a:off x="1300163" y="3556001"/>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29 h 38"/>
                  <a:gd name="T10" fmla="*/ 38 w 38"/>
                  <a:gd name="T11" fmla="*/ 24 h 38"/>
                  <a:gd name="T12" fmla="*/ 38 w 38"/>
                  <a:gd name="T13" fmla="*/ 19 h 38"/>
                  <a:gd name="T14" fmla="*/ 38 w 38"/>
                  <a:gd name="T15" fmla="*/ 14 h 38"/>
                  <a:gd name="T16" fmla="*/ 36 w 38"/>
                  <a:gd name="T17" fmla="*/ 10 h 38"/>
                  <a:gd name="T18" fmla="*/ 33 w 38"/>
                  <a:gd name="T19" fmla="*/ 5 h 38"/>
                  <a:gd name="T20" fmla="*/ 29 w 38"/>
                  <a:gd name="T21" fmla="*/ 3 h 38"/>
                  <a:gd name="T22" fmla="*/ 24 w 38"/>
                  <a:gd name="T23" fmla="*/ 2 h 38"/>
                  <a:gd name="T24" fmla="*/ 19 w 38"/>
                  <a:gd name="T25" fmla="*/ 0 h 38"/>
                  <a:gd name="T26" fmla="*/ 14 w 38"/>
                  <a:gd name="T27" fmla="*/ 2 h 38"/>
                  <a:gd name="T28" fmla="*/ 10 w 38"/>
                  <a:gd name="T29" fmla="*/ 3 h 38"/>
                  <a:gd name="T30" fmla="*/ 5 w 38"/>
                  <a:gd name="T31" fmla="*/ 5 h 38"/>
                  <a:gd name="T32" fmla="*/ 2 w 38"/>
                  <a:gd name="T33" fmla="*/ 10 h 38"/>
                  <a:gd name="T34" fmla="*/ 0 w 38"/>
                  <a:gd name="T35" fmla="*/ 14 h 38"/>
                  <a:gd name="T36" fmla="*/ 0 w 38"/>
                  <a:gd name="T37" fmla="*/ 19 h 38"/>
                  <a:gd name="T38" fmla="*/ 0 w 38"/>
                  <a:gd name="T39" fmla="*/ 24 h 38"/>
                  <a:gd name="T40" fmla="*/ 2 w 38"/>
                  <a:gd name="T41" fmla="*/ 29 h 38"/>
                  <a:gd name="T42" fmla="*/ 5 w 38"/>
                  <a:gd name="T43" fmla="*/ 33 h 38"/>
                  <a:gd name="T44" fmla="*/ 10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29"/>
                    </a:lnTo>
                    <a:lnTo>
                      <a:pt x="38" y="24"/>
                    </a:lnTo>
                    <a:lnTo>
                      <a:pt x="38" y="19"/>
                    </a:lnTo>
                    <a:lnTo>
                      <a:pt x="38" y="14"/>
                    </a:lnTo>
                    <a:lnTo>
                      <a:pt x="36" y="10"/>
                    </a:lnTo>
                    <a:lnTo>
                      <a:pt x="33" y="5"/>
                    </a:lnTo>
                    <a:lnTo>
                      <a:pt x="29" y="3"/>
                    </a:lnTo>
                    <a:lnTo>
                      <a:pt x="24" y="2"/>
                    </a:lnTo>
                    <a:lnTo>
                      <a:pt x="19" y="0"/>
                    </a:lnTo>
                    <a:lnTo>
                      <a:pt x="14" y="2"/>
                    </a:lnTo>
                    <a:lnTo>
                      <a:pt x="10" y="3"/>
                    </a:lnTo>
                    <a:lnTo>
                      <a:pt x="5" y="5"/>
                    </a:lnTo>
                    <a:lnTo>
                      <a:pt x="2" y="10"/>
                    </a:lnTo>
                    <a:lnTo>
                      <a:pt x="0" y="14"/>
                    </a:lnTo>
                    <a:lnTo>
                      <a:pt x="0" y="19"/>
                    </a:lnTo>
                    <a:lnTo>
                      <a:pt x="0" y="24"/>
                    </a:lnTo>
                    <a:lnTo>
                      <a:pt x="2" y="29"/>
                    </a:lnTo>
                    <a:lnTo>
                      <a:pt x="5" y="33"/>
                    </a:lnTo>
                    <a:lnTo>
                      <a:pt x="10"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5" name="Freeform 80"/>
              <p:cNvSpPr>
                <a:spLocks/>
              </p:cNvSpPr>
              <p:nvPr/>
            </p:nvSpPr>
            <p:spPr bwMode="auto">
              <a:xfrm>
                <a:off x="1695450" y="3155951"/>
                <a:ext cx="60325" cy="60325"/>
              </a:xfrm>
              <a:custGeom>
                <a:avLst/>
                <a:gdLst>
                  <a:gd name="T0" fmla="*/ 19 w 38"/>
                  <a:gd name="T1" fmla="*/ 38 h 38"/>
                  <a:gd name="T2" fmla="*/ 24 w 38"/>
                  <a:gd name="T3" fmla="*/ 38 h 38"/>
                  <a:gd name="T4" fmla="*/ 27 w 38"/>
                  <a:gd name="T5" fmla="*/ 36 h 38"/>
                  <a:gd name="T6" fmla="*/ 33 w 38"/>
                  <a:gd name="T7" fmla="*/ 33 h 38"/>
                  <a:gd name="T8" fmla="*/ 34 w 38"/>
                  <a:gd name="T9" fmla="*/ 29 h 38"/>
                  <a:gd name="T10" fmla="*/ 36 w 38"/>
                  <a:gd name="T11" fmla="*/ 24 h 38"/>
                  <a:gd name="T12" fmla="*/ 38 w 38"/>
                  <a:gd name="T13" fmla="*/ 19 h 38"/>
                  <a:gd name="T14" fmla="*/ 36 w 38"/>
                  <a:gd name="T15" fmla="*/ 14 h 38"/>
                  <a:gd name="T16" fmla="*/ 34 w 38"/>
                  <a:gd name="T17" fmla="*/ 10 h 38"/>
                  <a:gd name="T18" fmla="*/ 33 w 38"/>
                  <a:gd name="T19" fmla="*/ 5 h 38"/>
                  <a:gd name="T20" fmla="*/ 27 w 38"/>
                  <a:gd name="T21" fmla="*/ 2 h 38"/>
                  <a:gd name="T22" fmla="*/ 24 w 38"/>
                  <a:gd name="T23" fmla="*/ 0 h 38"/>
                  <a:gd name="T24" fmla="*/ 19 w 38"/>
                  <a:gd name="T25" fmla="*/ 0 h 38"/>
                  <a:gd name="T26" fmla="*/ 14 w 38"/>
                  <a:gd name="T27" fmla="*/ 0 h 38"/>
                  <a:gd name="T28" fmla="*/ 8 w 38"/>
                  <a:gd name="T29" fmla="*/ 2 h 38"/>
                  <a:gd name="T30" fmla="*/ 5 w 38"/>
                  <a:gd name="T31" fmla="*/ 5 h 38"/>
                  <a:gd name="T32" fmla="*/ 1 w 38"/>
                  <a:gd name="T33" fmla="*/ 10 h 38"/>
                  <a:gd name="T34" fmla="*/ 0 w 38"/>
                  <a:gd name="T35" fmla="*/ 14 h 38"/>
                  <a:gd name="T36" fmla="*/ 0 w 38"/>
                  <a:gd name="T37" fmla="*/ 19 h 38"/>
                  <a:gd name="T38" fmla="*/ 0 w 38"/>
                  <a:gd name="T39" fmla="*/ 24 h 38"/>
                  <a:gd name="T40" fmla="*/ 1 w 38"/>
                  <a:gd name="T41" fmla="*/ 29 h 38"/>
                  <a:gd name="T42" fmla="*/ 5 w 38"/>
                  <a:gd name="T43" fmla="*/ 33 h 38"/>
                  <a:gd name="T44" fmla="*/ 8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7" y="36"/>
                    </a:lnTo>
                    <a:lnTo>
                      <a:pt x="33" y="33"/>
                    </a:lnTo>
                    <a:lnTo>
                      <a:pt x="34" y="29"/>
                    </a:lnTo>
                    <a:lnTo>
                      <a:pt x="36" y="24"/>
                    </a:lnTo>
                    <a:lnTo>
                      <a:pt x="38" y="19"/>
                    </a:lnTo>
                    <a:lnTo>
                      <a:pt x="36" y="14"/>
                    </a:lnTo>
                    <a:lnTo>
                      <a:pt x="34" y="10"/>
                    </a:lnTo>
                    <a:lnTo>
                      <a:pt x="33" y="5"/>
                    </a:lnTo>
                    <a:lnTo>
                      <a:pt x="27" y="2"/>
                    </a:lnTo>
                    <a:lnTo>
                      <a:pt x="24" y="0"/>
                    </a:lnTo>
                    <a:lnTo>
                      <a:pt x="19" y="0"/>
                    </a:lnTo>
                    <a:lnTo>
                      <a:pt x="14" y="0"/>
                    </a:lnTo>
                    <a:lnTo>
                      <a:pt x="8" y="2"/>
                    </a:lnTo>
                    <a:lnTo>
                      <a:pt x="5" y="5"/>
                    </a:lnTo>
                    <a:lnTo>
                      <a:pt x="1" y="10"/>
                    </a:lnTo>
                    <a:lnTo>
                      <a:pt x="0" y="14"/>
                    </a:lnTo>
                    <a:lnTo>
                      <a:pt x="0" y="19"/>
                    </a:lnTo>
                    <a:lnTo>
                      <a:pt x="0" y="24"/>
                    </a:lnTo>
                    <a:lnTo>
                      <a:pt x="1" y="29"/>
                    </a:lnTo>
                    <a:lnTo>
                      <a:pt x="5" y="33"/>
                    </a:lnTo>
                    <a:lnTo>
                      <a:pt x="8"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6" name="Freeform 81"/>
              <p:cNvSpPr>
                <a:spLocks/>
              </p:cNvSpPr>
              <p:nvPr/>
            </p:nvSpPr>
            <p:spPr bwMode="auto">
              <a:xfrm>
                <a:off x="1560513" y="2889251"/>
                <a:ext cx="60325" cy="63500"/>
              </a:xfrm>
              <a:custGeom>
                <a:avLst/>
                <a:gdLst>
                  <a:gd name="T0" fmla="*/ 19 w 38"/>
                  <a:gd name="T1" fmla="*/ 40 h 40"/>
                  <a:gd name="T2" fmla="*/ 24 w 38"/>
                  <a:gd name="T3" fmla="*/ 38 h 40"/>
                  <a:gd name="T4" fmla="*/ 30 w 38"/>
                  <a:gd name="T5" fmla="*/ 37 h 40"/>
                  <a:gd name="T6" fmla="*/ 33 w 38"/>
                  <a:gd name="T7" fmla="*/ 33 h 40"/>
                  <a:gd name="T8" fmla="*/ 36 w 38"/>
                  <a:gd name="T9" fmla="*/ 30 h 40"/>
                  <a:gd name="T10" fmla="*/ 38 w 38"/>
                  <a:gd name="T11" fmla="*/ 25 h 40"/>
                  <a:gd name="T12" fmla="*/ 38 w 38"/>
                  <a:gd name="T13" fmla="*/ 21 h 40"/>
                  <a:gd name="T14" fmla="*/ 38 w 38"/>
                  <a:gd name="T15" fmla="*/ 16 h 40"/>
                  <a:gd name="T16" fmla="*/ 36 w 38"/>
                  <a:gd name="T17" fmla="*/ 11 h 40"/>
                  <a:gd name="T18" fmla="*/ 33 w 38"/>
                  <a:gd name="T19" fmla="*/ 7 h 40"/>
                  <a:gd name="T20" fmla="*/ 30 w 38"/>
                  <a:gd name="T21" fmla="*/ 4 h 40"/>
                  <a:gd name="T22" fmla="*/ 24 w 38"/>
                  <a:gd name="T23" fmla="*/ 2 h 40"/>
                  <a:gd name="T24" fmla="*/ 19 w 38"/>
                  <a:gd name="T25" fmla="*/ 0 h 40"/>
                  <a:gd name="T26" fmla="*/ 14 w 38"/>
                  <a:gd name="T27" fmla="*/ 2 h 40"/>
                  <a:gd name="T28" fmla="*/ 9 w 38"/>
                  <a:gd name="T29" fmla="*/ 4 h 40"/>
                  <a:gd name="T30" fmla="*/ 5 w 38"/>
                  <a:gd name="T31" fmla="*/ 7 h 40"/>
                  <a:gd name="T32" fmla="*/ 2 w 38"/>
                  <a:gd name="T33" fmla="*/ 11 h 40"/>
                  <a:gd name="T34" fmla="*/ 0 w 38"/>
                  <a:gd name="T35" fmla="*/ 16 h 40"/>
                  <a:gd name="T36" fmla="*/ 0 w 38"/>
                  <a:gd name="T37" fmla="*/ 21 h 40"/>
                  <a:gd name="T38" fmla="*/ 0 w 38"/>
                  <a:gd name="T39" fmla="*/ 25 h 40"/>
                  <a:gd name="T40" fmla="*/ 2 w 38"/>
                  <a:gd name="T41" fmla="*/ 30 h 40"/>
                  <a:gd name="T42" fmla="*/ 5 w 38"/>
                  <a:gd name="T43" fmla="*/ 33 h 40"/>
                  <a:gd name="T44" fmla="*/ 9 w 38"/>
                  <a:gd name="T45" fmla="*/ 37 h 40"/>
                  <a:gd name="T46" fmla="*/ 14 w 38"/>
                  <a:gd name="T47" fmla="*/ 38 h 40"/>
                  <a:gd name="T48" fmla="*/ 19 w 38"/>
                  <a:gd name="T49" fmla="*/ 40 h 40"/>
                  <a:gd name="T50" fmla="*/ 19 w 38"/>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40">
                    <a:moveTo>
                      <a:pt x="19" y="40"/>
                    </a:moveTo>
                    <a:lnTo>
                      <a:pt x="24" y="38"/>
                    </a:lnTo>
                    <a:lnTo>
                      <a:pt x="30" y="37"/>
                    </a:lnTo>
                    <a:lnTo>
                      <a:pt x="33" y="33"/>
                    </a:lnTo>
                    <a:lnTo>
                      <a:pt x="36" y="30"/>
                    </a:lnTo>
                    <a:lnTo>
                      <a:pt x="38" y="25"/>
                    </a:lnTo>
                    <a:lnTo>
                      <a:pt x="38" y="21"/>
                    </a:lnTo>
                    <a:lnTo>
                      <a:pt x="38" y="16"/>
                    </a:lnTo>
                    <a:lnTo>
                      <a:pt x="36" y="11"/>
                    </a:lnTo>
                    <a:lnTo>
                      <a:pt x="33" y="7"/>
                    </a:lnTo>
                    <a:lnTo>
                      <a:pt x="30" y="4"/>
                    </a:lnTo>
                    <a:lnTo>
                      <a:pt x="24" y="2"/>
                    </a:lnTo>
                    <a:lnTo>
                      <a:pt x="19" y="0"/>
                    </a:lnTo>
                    <a:lnTo>
                      <a:pt x="14" y="2"/>
                    </a:lnTo>
                    <a:lnTo>
                      <a:pt x="9" y="4"/>
                    </a:lnTo>
                    <a:lnTo>
                      <a:pt x="5" y="7"/>
                    </a:lnTo>
                    <a:lnTo>
                      <a:pt x="2" y="11"/>
                    </a:lnTo>
                    <a:lnTo>
                      <a:pt x="0" y="16"/>
                    </a:lnTo>
                    <a:lnTo>
                      <a:pt x="0" y="21"/>
                    </a:lnTo>
                    <a:lnTo>
                      <a:pt x="0" y="25"/>
                    </a:lnTo>
                    <a:lnTo>
                      <a:pt x="2" y="30"/>
                    </a:lnTo>
                    <a:lnTo>
                      <a:pt x="5" y="33"/>
                    </a:lnTo>
                    <a:lnTo>
                      <a:pt x="9" y="37"/>
                    </a:lnTo>
                    <a:lnTo>
                      <a:pt x="14" y="38"/>
                    </a:lnTo>
                    <a:lnTo>
                      <a:pt x="19" y="40"/>
                    </a:lnTo>
                    <a:lnTo>
                      <a:pt x="19" y="4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7" name="Freeform 82"/>
              <p:cNvSpPr>
                <a:spLocks/>
              </p:cNvSpPr>
              <p:nvPr/>
            </p:nvSpPr>
            <p:spPr bwMode="auto">
              <a:xfrm>
                <a:off x="1697038" y="2832101"/>
                <a:ext cx="60325" cy="60325"/>
              </a:xfrm>
              <a:custGeom>
                <a:avLst/>
                <a:gdLst>
                  <a:gd name="T0" fmla="*/ 19 w 38"/>
                  <a:gd name="T1" fmla="*/ 38 h 38"/>
                  <a:gd name="T2" fmla="*/ 25 w 38"/>
                  <a:gd name="T3" fmla="*/ 38 h 38"/>
                  <a:gd name="T4" fmla="*/ 28 w 38"/>
                  <a:gd name="T5" fmla="*/ 36 h 38"/>
                  <a:gd name="T6" fmla="*/ 33 w 38"/>
                  <a:gd name="T7" fmla="*/ 33 h 38"/>
                  <a:gd name="T8" fmla="*/ 35 w 38"/>
                  <a:gd name="T9" fmla="*/ 30 h 38"/>
                  <a:gd name="T10" fmla="*/ 37 w 38"/>
                  <a:gd name="T11" fmla="*/ 24 h 38"/>
                  <a:gd name="T12" fmla="*/ 38 w 38"/>
                  <a:gd name="T13" fmla="*/ 19 h 38"/>
                  <a:gd name="T14" fmla="*/ 37 w 38"/>
                  <a:gd name="T15" fmla="*/ 14 h 38"/>
                  <a:gd name="T16" fmla="*/ 35 w 38"/>
                  <a:gd name="T17" fmla="*/ 11 h 38"/>
                  <a:gd name="T18" fmla="*/ 33 w 38"/>
                  <a:gd name="T19" fmla="*/ 5 h 38"/>
                  <a:gd name="T20" fmla="*/ 28 w 38"/>
                  <a:gd name="T21" fmla="*/ 4 h 38"/>
                  <a:gd name="T22" fmla="*/ 25 w 38"/>
                  <a:gd name="T23" fmla="*/ 0 h 38"/>
                  <a:gd name="T24" fmla="*/ 19 w 38"/>
                  <a:gd name="T25" fmla="*/ 0 h 38"/>
                  <a:gd name="T26" fmla="*/ 14 w 38"/>
                  <a:gd name="T27" fmla="*/ 0 h 38"/>
                  <a:gd name="T28" fmla="*/ 9 w 38"/>
                  <a:gd name="T29" fmla="*/ 4 h 38"/>
                  <a:gd name="T30" fmla="*/ 6 w 38"/>
                  <a:gd name="T31" fmla="*/ 5 h 38"/>
                  <a:gd name="T32" fmla="*/ 2 w 38"/>
                  <a:gd name="T33" fmla="*/ 11 h 38"/>
                  <a:gd name="T34" fmla="*/ 0 w 38"/>
                  <a:gd name="T35" fmla="*/ 14 h 38"/>
                  <a:gd name="T36" fmla="*/ 0 w 38"/>
                  <a:gd name="T37" fmla="*/ 19 h 38"/>
                  <a:gd name="T38" fmla="*/ 0 w 38"/>
                  <a:gd name="T39" fmla="*/ 24 h 38"/>
                  <a:gd name="T40" fmla="*/ 2 w 38"/>
                  <a:gd name="T41" fmla="*/ 30 h 38"/>
                  <a:gd name="T42" fmla="*/ 6 w 38"/>
                  <a:gd name="T43" fmla="*/ 33 h 38"/>
                  <a:gd name="T44" fmla="*/ 9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5" y="38"/>
                    </a:lnTo>
                    <a:lnTo>
                      <a:pt x="28" y="36"/>
                    </a:lnTo>
                    <a:lnTo>
                      <a:pt x="33" y="33"/>
                    </a:lnTo>
                    <a:lnTo>
                      <a:pt x="35" y="30"/>
                    </a:lnTo>
                    <a:lnTo>
                      <a:pt x="37" y="24"/>
                    </a:lnTo>
                    <a:lnTo>
                      <a:pt x="38" y="19"/>
                    </a:lnTo>
                    <a:lnTo>
                      <a:pt x="37" y="14"/>
                    </a:lnTo>
                    <a:lnTo>
                      <a:pt x="35" y="11"/>
                    </a:lnTo>
                    <a:lnTo>
                      <a:pt x="33" y="5"/>
                    </a:lnTo>
                    <a:lnTo>
                      <a:pt x="28" y="4"/>
                    </a:lnTo>
                    <a:lnTo>
                      <a:pt x="25" y="0"/>
                    </a:lnTo>
                    <a:lnTo>
                      <a:pt x="19" y="0"/>
                    </a:lnTo>
                    <a:lnTo>
                      <a:pt x="14" y="0"/>
                    </a:lnTo>
                    <a:lnTo>
                      <a:pt x="9" y="4"/>
                    </a:lnTo>
                    <a:lnTo>
                      <a:pt x="6" y="5"/>
                    </a:lnTo>
                    <a:lnTo>
                      <a:pt x="2" y="11"/>
                    </a:lnTo>
                    <a:lnTo>
                      <a:pt x="0" y="14"/>
                    </a:lnTo>
                    <a:lnTo>
                      <a:pt x="0" y="19"/>
                    </a:lnTo>
                    <a:lnTo>
                      <a:pt x="0" y="24"/>
                    </a:lnTo>
                    <a:lnTo>
                      <a:pt x="2" y="30"/>
                    </a:lnTo>
                    <a:lnTo>
                      <a:pt x="6" y="33"/>
                    </a:lnTo>
                    <a:lnTo>
                      <a:pt x="9"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8" name="Freeform 83"/>
              <p:cNvSpPr>
                <a:spLocks/>
              </p:cNvSpPr>
              <p:nvPr/>
            </p:nvSpPr>
            <p:spPr bwMode="auto">
              <a:xfrm>
                <a:off x="1785938" y="3032126"/>
                <a:ext cx="60325" cy="60325"/>
              </a:xfrm>
              <a:custGeom>
                <a:avLst/>
                <a:gdLst>
                  <a:gd name="T0" fmla="*/ 19 w 38"/>
                  <a:gd name="T1" fmla="*/ 38 h 38"/>
                  <a:gd name="T2" fmla="*/ 24 w 38"/>
                  <a:gd name="T3" fmla="*/ 38 h 38"/>
                  <a:gd name="T4" fmla="*/ 29 w 38"/>
                  <a:gd name="T5" fmla="*/ 37 h 38"/>
                  <a:gd name="T6" fmla="*/ 33 w 38"/>
                  <a:gd name="T7" fmla="*/ 33 h 38"/>
                  <a:gd name="T8" fmla="*/ 36 w 38"/>
                  <a:gd name="T9" fmla="*/ 30 h 38"/>
                  <a:gd name="T10" fmla="*/ 38 w 38"/>
                  <a:gd name="T11" fmla="*/ 24 h 38"/>
                  <a:gd name="T12" fmla="*/ 38 w 38"/>
                  <a:gd name="T13" fmla="*/ 19 h 38"/>
                  <a:gd name="T14" fmla="*/ 38 w 38"/>
                  <a:gd name="T15" fmla="*/ 14 h 38"/>
                  <a:gd name="T16" fmla="*/ 36 w 38"/>
                  <a:gd name="T17" fmla="*/ 9 h 38"/>
                  <a:gd name="T18" fmla="*/ 33 w 38"/>
                  <a:gd name="T19" fmla="*/ 5 h 38"/>
                  <a:gd name="T20" fmla="*/ 29 w 38"/>
                  <a:gd name="T21" fmla="*/ 2 h 38"/>
                  <a:gd name="T22" fmla="*/ 24 w 38"/>
                  <a:gd name="T23" fmla="*/ 0 h 38"/>
                  <a:gd name="T24" fmla="*/ 19 w 38"/>
                  <a:gd name="T25" fmla="*/ 0 h 38"/>
                  <a:gd name="T26" fmla="*/ 14 w 38"/>
                  <a:gd name="T27" fmla="*/ 0 h 38"/>
                  <a:gd name="T28" fmla="*/ 10 w 38"/>
                  <a:gd name="T29" fmla="*/ 2 h 38"/>
                  <a:gd name="T30" fmla="*/ 5 w 38"/>
                  <a:gd name="T31" fmla="*/ 5 h 38"/>
                  <a:gd name="T32" fmla="*/ 3 w 38"/>
                  <a:gd name="T33" fmla="*/ 9 h 38"/>
                  <a:gd name="T34" fmla="*/ 1 w 38"/>
                  <a:gd name="T35" fmla="*/ 14 h 38"/>
                  <a:gd name="T36" fmla="*/ 0 w 38"/>
                  <a:gd name="T37" fmla="*/ 19 h 38"/>
                  <a:gd name="T38" fmla="*/ 1 w 38"/>
                  <a:gd name="T39" fmla="*/ 24 h 38"/>
                  <a:gd name="T40" fmla="*/ 3 w 38"/>
                  <a:gd name="T41" fmla="*/ 30 h 38"/>
                  <a:gd name="T42" fmla="*/ 5 w 38"/>
                  <a:gd name="T43" fmla="*/ 33 h 38"/>
                  <a:gd name="T44" fmla="*/ 10 w 38"/>
                  <a:gd name="T45" fmla="*/ 37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7"/>
                    </a:lnTo>
                    <a:lnTo>
                      <a:pt x="33" y="33"/>
                    </a:lnTo>
                    <a:lnTo>
                      <a:pt x="36" y="30"/>
                    </a:lnTo>
                    <a:lnTo>
                      <a:pt x="38" y="24"/>
                    </a:lnTo>
                    <a:lnTo>
                      <a:pt x="38" y="19"/>
                    </a:lnTo>
                    <a:lnTo>
                      <a:pt x="38" y="14"/>
                    </a:lnTo>
                    <a:lnTo>
                      <a:pt x="36" y="9"/>
                    </a:lnTo>
                    <a:lnTo>
                      <a:pt x="33" y="5"/>
                    </a:lnTo>
                    <a:lnTo>
                      <a:pt x="29" y="2"/>
                    </a:lnTo>
                    <a:lnTo>
                      <a:pt x="24" y="0"/>
                    </a:lnTo>
                    <a:lnTo>
                      <a:pt x="19" y="0"/>
                    </a:lnTo>
                    <a:lnTo>
                      <a:pt x="14" y="0"/>
                    </a:lnTo>
                    <a:lnTo>
                      <a:pt x="10" y="2"/>
                    </a:lnTo>
                    <a:lnTo>
                      <a:pt x="5" y="5"/>
                    </a:lnTo>
                    <a:lnTo>
                      <a:pt x="3" y="9"/>
                    </a:lnTo>
                    <a:lnTo>
                      <a:pt x="1" y="14"/>
                    </a:lnTo>
                    <a:lnTo>
                      <a:pt x="0" y="19"/>
                    </a:lnTo>
                    <a:lnTo>
                      <a:pt x="1" y="24"/>
                    </a:lnTo>
                    <a:lnTo>
                      <a:pt x="3" y="30"/>
                    </a:lnTo>
                    <a:lnTo>
                      <a:pt x="5" y="33"/>
                    </a:lnTo>
                    <a:lnTo>
                      <a:pt x="10" y="37"/>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9" name="Freeform 84"/>
              <p:cNvSpPr>
                <a:spLocks/>
              </p:cNvSpPr>
              <p:nvPr/>
            </p:nvSpPr>
            <p:spPr bwMode="auto">
              <a:xfrm>
                <a:off x="1878013" y="3032126"/>
                <a:ext cx="60325" cy="60325"/>
              </a:xfrm>
              <a:custGeom>
                <a:avLst/>
                <a:gdLst>
                  <a:gd name="T0" fmla="*/ 19 w 38"/>
                  <a:gd name="T1" fmla="*/ 38 h 38"/>
                  <a:gd name="T2" fmla="*/ 25 w 38"/>
                  <a:gd name="T3" fmla="*/ 38 h 38"/>
                  <a:gd name="T4" fmla="*/ 30 w 38"/>
                  <a:gd name="T5" fmla="*/ 37 h 38"/>
                  <a:gd name="T6" fmla="*/ 33 w 38"/>
                  <a:gd name="T7" fmla="*/ 33 h 38"/>
                  <a:gd name="T8" fmla="*/ 37 w 38"/>
                  <a:gd name="T9" fmla="*/ 30 h 38"/>
                  <a:gd name="T10" fmla="*/ 38 w 38"/>
                  <a:gd name="T11" fmla="*/ 24 h 38"/>
                  <a:gd name="T12" fmla="*/ 38 w 38"/>
                  <a:gd name="T13" fmla="*/ 19 h 38"/>
                  <a:gd name="T14" fmla="*/ 38 w 38"/>
                  <a:gd name="T15" fmla="*/ 14 h 38"/>
                  <a:gd name="T16" fmla="*/ 37 w 38"/>
                  <a:gd name="T17" fmla="*/ 9 h 38"/>
                  <a:gd name="T18" fmla="*/ 33 w 38"/>
                  <a:gd name="T19" fmla="*/ 5 h 38"/>
                  <a:gd name="T20" fmla="*/ 30 w 38"/>
                  <a:gd name="T21" fmla="*/ 2 h 38"/>
                  <a:gd name="T22" fmla="*/ 25 w 38"/>
                  <a:gd name="T23" fmla="*/ 0 h 38"/>
                  <a:gd name="T24" fmla="*/ 19 w 38"/>
                  <a:gd name="T25" fmla="*/ 0 h 38"/>
                  <a:gd name="T26" fmla="*/ 14 w 38"/>
                  <a:gd name="T27" fmla="*/ 0 h 38"/>
                  <a:gd name="T28" fmla="*/ 11 w 38"/>
                  <a:gd name="T29" fmla="*/ 2 h 38"/>
                  <a:gd name="T30" fmla="*/ 6 w 38"/>
                  <a:gd name="T31" fmla="*/ 5 h 38"/>
                  <a:gd name="T32" fmla="*/ 2 w 38"/>
                  <a:gd name="T33" fmla="*/ 9 h 38"/>
                  <a:gd name="T34" fmla="*/ 0 w 38"/>
                  <a:gd name="T35" fmla="*/ 14 h 38"/>
                  <a:gd name="T36" fmla="*/ 0 w 38"/>
                  <a:gd name="T37" fmla="*/ 19 h 38"/>
                  <a:gd name="T38" fmla="*/ 0 w 38"/>
                  <a:gd name="T39" fmla="*/ 24 h 38"/>
                  <a:gd name="T40" fmla="*/ 2 w 38"/>
                  <a:gd name="T41" fmla="*/ 30 h 38"/>
                  <a:gd name="T42" fmla="*/ 6 w 38"/>
                  <a:gd name="T43" fmla="*/ 33 h 38"/>
                  <a:gd name="T44" fmla="*/ 11 w 38"/>
                  <a:gd name="T45" fmla="*/ 37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5" y="38"/>
                    </a:lnTo>
                    <a:lnTo>
                      <a:pt x="30" y="37"/>
                    </a:lnTo>
                    <a:lnTo>
                      <a:pt x="33" y="33"/>
                    </a:lnTo>
                    <a:lnTo>
                      <a:pt x="37" y="30"/>
                    </a:lnTo>
                    <a:lnTo>
                      <a:pt x="38" y="24"/>
                    </a:lnTo>
                    <a:lnTo>
                      <a:pt x="38" y="19"/>
                    </a:lnTo>
                    <a:lnTo>
                      <a:pt x="38" y="14"/>
                    </a:lnTo>
                    <a:lnTo>
                      <a:pt x="37" y="9"/>
                    </a:lnTo>
                    <a:lnTo>
                      <a:pt x="33" y="5"/>
                    </a:lnTo>
                    <a:lnTo>
                      <a:pt x="30" y="2"/>
                    </a:lnTo>
                    <a:lnTo>
                      <a:pt x="25" y="0"/>
                    </a:lnTo>
                    <a:lnTo>
                      <a:pt x="19" y="0"/>
                    </a:lnTo>
                    <a:lnTo>
                      <a:pt x="14" y="0"/>
                    </a:lnTo>
                    <a:lnTo>
                      <a:pt x="11" y="2"/>
                    </a:lnTo>
                    <a:lnTo>
                      <a:pt x="6" y="5"/>
                    </a:lnTo>
                    <a:lnTo>
                      <a:pt x="2" y="9"/>
                    </a:lnTo>
                    <a:lnTo>
                      <a:pt x="0" y="14"/>
                    </a:lnTo>
                    <a:lnTo>
                      <a:pt x="0" y="19"/>
                    </a:lnTo>
                    <a:lnTo>
                      <a:pt x="0" y="24"/>
                    </a:lnTo>
                    <a:lnTo>
                      <a:pt x="2" y="30"/>
                    </a:lnTo>
                    <a:lnTo>
                      <a:pt x="6" y="33"/>
                    </a:lnTo>
                    <a:lnTo>
                      <a:pt x="11" y="37"/>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0" name="Freeform 85"/>
              <p:cNvSpPr>
                <a:spLocks/>
              </p:cNvSpPr>
              <p:nvPr/>
            </p:nvSpPr>
            <p:spPr bwMode="auto">
              <a:xfrm>
                <a:off x="2057400" y="3295651"/>
                <a:ext cx="60325" cy="60325"/>
              </a:xfrm>
              <a:custGeom>
                <a:avLst/>
                <a:gdLst>
                  <a:gd name="T0" fmla="*/ 19 w 38"/>
                  <a:gd name="T1" fmla="*/ 38 h 38"/>
                  <a:gd name="T2" fmla="*/ 24 w 38"/>
                  <a:gd name="T3" fmla="*/ 38 h 38"/>
                  <a:gd name="T4" fmla="*/ 27 w 38"/>
                  <a:gd name="T5" fmla="*/ 36 h 38"/>
                  <a:gd name="T6" fmla="*/ 32 w 38"/>
                  <a:gd name="T7" fmla="*/ 33 h 38"/>
                  <a:gd name="T8" fmla="*/ 34 w 38"/>
                  <a:gd name="T9" fmla="*/ 29 h 38"/>
                  <a:gd name="T10" fmla="*/ 36 w 38"/>
                  <a:gd name="T11" fmla="*/ 24 h 38"/>
                  <a:gd name="T12" fmla="*/ 38 w 38"/>
                  <a:gd name="T13" fmla="*/ 19 h 38"/>
                  <a:gd name="T14" fmla="*/ 36 w 38"/>
                  <a:gd name="T15" fmla="*/ 14 h 38"/>
                  <a:gd name="T16" fmla="*/ 34 w 38"/>
                  <a:gd name="T17" fmla="*/ 10 h 38"/>
                  <a:gd name="T18" fmla="*/ 32 w 38"/>
                  <a:gd name="T19" fmla="*/ 5 h 38"/>
                  <a:gd name="T20" fmla="*/ 27 w 38"/>
                  <a:gd name="T21" fmla="*/ 3 h 38"/>
                  <a:gd name="T22" fmla="*/ 24 w 38"/>
                  <a:gd name="T23" fmla="*/ 2 h 38"/>
                  <a:gd name="T24" fmla="*/ 19 w 38"/>
                  <a:gd name="T25" fmla="*/ 0 h 38"/>
                  <a:gd name="T26" fmla="*/ 13 w 38"/>
                  <a:gd name="T27" fmla="*/ 2 h 38"/>
                  <a:gd name="T28" fmla="*/ 8 w 38"/>
                  <a:gd name="T29" fmla="*/ 3 h 38"/>
                  <a:gd name="T30" fmla="*/ 5 w 38"/>
                  <a:gd name="T31" fmla="*/ 5 h 38"/>
                  <a:gd name="T32" fmla="*/ 1 w 38"/>
                  <a:gd name="T33" fmla="*/ 10 h 38"/>
                  <a:gd name="T34" fmla="*/ 0 w 38"/>
                  <a:gd name="T35" fmla="*/ 14 h 38"/>
                  <a:gd name="T36" fmla="*/ 0 w 38"/>
                  <a:gd name="T37" fmla="*/ 19 h 38"/>
                  <a:gd name="T38" fmla="*/ 0 w 38"/>
                  <a:gd name="T39" fmla="*/ 24 h 38"/>
                  <a:gd name="T40" fmla="*/ 1 w 38"/>
                  <a:gd name="T41" fmla="*/ 29 h 38"/>
                  <a:gd name="T42" fmla="*/ 5 w 38"/>
                  <a:gd name="T43" fmla="*/ 33 h 38"/>
                  <a:gd name="T44" fmla="*/ 8 w 38"/>
                  <a:gd name="T45" fmla="*/ 36 h 38"/>
                  <a:gd name="T46" fmla="*/ 13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7" y="36"/>
                    </a:lnTo>
                    <a:lnTo>
                      <a:pt x="32" y="33"/>
                    </a:lnTo>
                    <a:lnTo>
                      <a:pt x="34" y="29"/>
                    </a:lnTo>
                    <a:lnTo>
                      <a:pt x="36" y="24"/>
                    </a:lnTo>
                    <a:lnTo>
                      <a:pt x="38" y="19"/>
                    </a:lnTo>
                    <a:lnTo>
                      <a:pt x="36" y="14"/>
                    </a:lnTo>
                    <a:lnTo>
                      <a:pt x="34" y="10"/>
                    </a:lnTo>
                    <a:lnTo>
                      <a:pt x="32" y="5"/>
                    </a:lnTo>
                    <a:lnTo>
                      <a:pt x="27" y="3"/>
                    </a:lnTo>
                    <a:lnTo>
                      <a:pt x="24" y="2"/>
                    </a:lnTo>
                    <a:lnTo>
                      <a:pt x="19" y="0"/>
                    </a:lnTo>
                    <a:lnTo>
                      <a:pt x="13" y="2"/>
                    </a:lnTo>
                    <a:lnTo>
                      <a:pt x="8" y="3"/>
                    </a:lnTo>
                    <a:lnTo>
                      <a:pt x="5" y="5"/>
                    </a:lnTo>
                    <a:lnTo>
                      <a:pt x="1" y="10"/>
                    </a:lnTo>
                    <a:lnTo>
                      <a:pt x="0" y="14"/>
                    </a:lnTo>
                    <a:lnTo>
                      <a:pt x="0" y="19"/>
                    </a:lnTo>
                    <a:lnTo>
                      <a:pt x="0" y="24"/>
                    </a:lnTo>
                    <a:lnTo>
                      <a:pt x="1" y="29"/>
                    </a:lnTo>
                    <a:lnTo>
                      <a:pt x="5" y="33"/>
                    </a:lnTo>
                    <a:lnTo>
                      <a:pt x="8" y="36"/>
                    </a:lnTo>
                    <a:lnTo>
                      <a:pt x="13"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1" name="Freeform 86"/>
              <p:cNvSpPr>
                <a:spLocks/>
              </p:cNvSpPr>
              <p:nvPr/>
            </p:nvSpPr>
            <p:spPr bwMode="auto">
              <a:xfrm>
                <a:off x="2149475" y="3382963"/>
                <a:ext cx="60325" cy="60325"/>
              </a:xfrm>
              <a:custGeom>
                <a:avLst/>
                <a:gdLst>
                  <a:gd name="T0" fmla="*/ 19 w 38"/>
                  <a:gd name="T1" fmla="*/ 38 h 38"/>
                  <a:gd name="T2" fmla="*/ 25 w 38"/>
                  <a:gd name="T3" fmla="*/ 38 h 38"/>
                  <a:gd name="T4" fmla="*/ 30 w 38"/>
                  <a:gd name="T5" fmla="*/ 37 h 38"/>
                  <a:gd name="T6" fmla="*/ 33 w 38"/>
                  <a:gd name="T7" fmla="*/ 33 h 38"/>
                  <a:gd name="T8" fmla="*/ 37 w 38"/>
                  <a:gd name="T9" fmla="*/ 30 h 38"/>
                  <a:gd name="T10" fmla="*/ 38 w 38"/>
                  <a:gd name="T11" fmla="*/ 24 h 38"/>
                  <a:gd name="T12" fmla="*/ 38 w 38"/>
                  <a:gd name="T13" fmla="*/ 19 h 38"/>
                  <a:gd name="T14" fmla="*/ 38 w 38"/>
                  <a:gd name="T15" fmla="*/ 14 h 38"/>
                  <a:gd name="T16" fmla="*/ 37 w 38"/>
                  <a:gd name="T17" fmla="*/ 9 h 38"/>
                  <a:gd name="T18" fmla="*/ 33 w 38"/>
                  <a:gd name="T19" fmla="*/ 5 h 38"/>
                  <a:gd name="T20" fmla="*/ 30 w 38"/>
                  <a:gd name="T21" fmla="*/ 2 h 38"/>
                  <a:gd name="T22" fmla="*/ 25 w 38"/>
                  <a:gd name="T23" fmla="*/ 0 h 38"/>
                  <a:gd name="T24" fmla="*/ 19 w 38"/>
                  <a:gd name="T25" fmla="*/ 0 h 38"/>
                  <a:gd name="T26" fmla="*/ 14 w 38"/>
                  <a:gd name="T27" fmla="*/ 0 h 38"/>
                  <a:gd name="T28" fmla="*/ 11 w 38"/>
                  <a:gd name="T29" fmla="*/ 2 h 38"/>
                  <a:gd name="T30" fmla="*/ 6 w 38"/>
                  <a:gd name="T31" fmla="*/ 5 h 38"/>
                  <a:gd name="T32" fmla="*/ 4 w 38"/>
                  <a:gd name="T33" fmla="*/ 9 h 38"/>
                  <a:gd name="T34" fmla="*/ 2 w 38"/>
                  <a:gd name="T35" fmla="*/ 14 h 38"/>
                  <a:gd name="T36" fmla="*/ 0 w 38"/>
                  <a:gd name="T37" fmla="*/ 19 h 38"/>
                  <a:gd name="T38" fmla="*/ 2 w 38"/>
                  <a:gd name="T39" fmla="*/ 24 h 38"/>
                  <a:gd name="T40" fmla="*/ 4 w 38"/>
                  <a:gd name="T41" fmla="*/ 30 h 38"/>
                  <a:gd name="T42" fmla="*/ 6 w 38"/>
                  <a:gd name="T43" fmla="*/ 33 h 38"/>
                  <a:gd name="T44" fmla="*/ 11 w 38"/>
                  <a:gd name="T45" fmla="*/ 37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5" y="38"/>
                    </a:lnTo>
                    <a:lnTo>
                      <a:pt x="30" y="37"/>
                    </a:lnTo>
                    <a:lnTo>
                      <a:pt x="33" y="33"/>
                    </a:lnTo>
                    <a:lnTo>
                      <a:pt x="37" y="30"/>
                    </a:lnTo>
                    <a:lnTo>
                      <a:pt x="38" y="24"/>
                    </a:lnTo>
                    <a:lnTo>
                      <a:pt x="38" y="19"/>
                    </a:lnTo>
                    <a:lnTo>
                      <a:pt x="38" y="14"/>
                    </a:lnTo>
                    <a:lnTo>
                      <a:pt x="37" y="9"/>
                    </a:lnTo>
                    <a:lnTo>
                      <a:pt x="33" y="5"/>
                    </a:lnTo>
                    <a:lnTo>
                      <a:pt x="30" y="2"/>
                    </a:lnTo>
                    <a:lnTo>
                      <a:pt x="25" y="0"/>
                    </a:lnTo>
                    <a:lnTo>
                      <a:pt x="19" y="0"/>
                    </a:lnTo>
                    <a:lnTo>
                      <a:pt x="14" y="0"/>
                    </a:lnTo>
                    <a:lnTo>
                      <a:pt x="11" y="2"/>
                    </a:lnTo>
                    <a:lnTo>
                      <a:pt x="6" y="5"/>
                    </a:lnTo>
                    <a:lnTo>
                      <a:pt x="4" y="9"/>
                    </a:lnTo>
                    <a:lnTo>
                      <a:pt x="2" y="14"/>
                    </a:lnTo>
                    <a:lnTo>
                      <a:pt x="0" y="19"/>
                    </a:lnTo>
                    <a:lnTo>
                      <a:pt x="2" y="24"/>
                    </a:lnTo>
                    <a:lnTo>
                      <a:pt x="4" y="30"/>
                    </a:lnTo>
                    <a:lnTo>
                      <a:pt x="6" y="33"/>
                    </a:lnTo>
                    <a:lnTo>
                      <a:pt x="11" y="37"/>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2" name="Freeform 87"/>
              <p:cNvSpPr>
                <a:spLocks/>
              </p:cNvSpPr>
              <p:nvPr/>
            </p:nvSpPr>
            <p:spPr bwMode="auto">
              <a:xfrm>
                <a:off x="2119313" y="3552826"/>
                <a:ext cx="63500" cy="60325"/>
              </a:xfrm>
              <a:custGeom>
                <a:avLst/>
                <a:gdLst>
                  <a:gd name="T0" fmla="*/ 21 w 40"/>
                  <a:gd name="T1" fmla="*/ 38 h 38"/>
                  <a:gd name="T2" fmla="*/ 26 w 40"/>
                  <a:gd name="T3" fmla="*/ 38 h 38"/>
                  <a:gd name="T4" fmla="*/ 30 w 40"/>
                  <a:gd name="T5" fmla="*/ 37 h 38"/>
                  <a:gd name="T6" fmla="*/ 33 w 40"/>
                  <a:gd name="T7" fmla="*/ 33 h 38"/>
                  <a:gd name="T8" fmla="*/ 37 w 40"/>
                  <a:gd name="T9" fmla="*/ 30 h 38"/>
                  <a:gd name="T10" fmla="*/ 38 w 40"/>
                  <a:gd name="T11" fmla="*/ 24 h 38"/>
                  <a:gd name="T12" fmla="*/ 40 w 40"/>
                  <a:gd name="T13" fmla="*/ 19 h 38"/>
                  <a:gd name="T14" fmla="*/ 38 w 40"/>
                  <a:gd name="T15" fmla="*/ 14 h 38"/>
                  <a:gd name="T16" fmla="*/ 37 w 40"/>
                  <a:gd name="T17" fmla="*/ 11 h 38"/>
                  <a:gd name="T18" fmla="*/ 33 w 40"/>
                  <a:gd name="T19" fmla="*/ 5 h 38"/>
                  <a:gd name="T20" fmla="*/ 30 w 40"/>
                  <a:gd name="T21" fmla="*/ 2 h 38"/>
                  <a:gd name="T22" fmla="*/ 26 w 40"/>
                  <a:gd name="T23" fmla="*/ 0 h 38"/>
                  <a:gd name="T24" fmla="*/ 21 w 40"/>
                  <a:gd name="T25" fmla="*/ 0 h 38"/>
                  <a:gd name="T26" fmla="*/ 16 w 40"/>
                  <a:gd name="T27" fmla="*/ 0 h 38"/>
                  <a:gd name="T28" fmla="*/ 11 w 40"/>
                  <a:gd name="T29" fmla="*/ 2 h 38"/>
                  <a:gd name="T30" fmla="*/ 7 w 40"/>
                  <a:gd name="T31" fmla="*/ 5 h 38"/>
                  <a:gd name="T32" fmla="*/ 4 w 40"/>
                  <a:gd name="T33" fmla="*/ 11 h 38"/>
                  <a:gd name="T34" fmla="*/ 2 w 40"/>
                  <a:gd name="T35" fmla="*/ 14 h 38"/>
                  <a:gd name="T36" fmla="*/ 0 w 40"/>
                  <a:gd name="T37" fmla="*/ 19 h 38"/>
                  <a:gd name="T38" fmla="*/ 2 w 40"/>
                  <a:gd name="T39" fmla="*/ 24 h 38"/>
                  <a:gd name="T40" fmla="*/ 4 w 40"/>
                  <a:gd name="T41" fmla="*/ 30 h 38"/>
                  <a:gd name="T42" fmla="*/ 7 w 40"/>
                  <a:gd name="T43" fmla="*/ 33 h 38"/>
                  <a:gd name="T44" fmla="*/ 11 w 40"/>
                  <a:gd name="T45" fmla="*/ 37 h 38"/>
                  <a:gd name="T46" fmla="*/ 16 w 40"/>
                  <a:gd name="T47" fmla="*/ 38 h 38"/>
                  <a:gd name="T48" fmla="*/ 21 w 40"/>
                  <a:gd name="T49" fmla="*/ 38 h 38"/>
                  <a:gd name="T50" fmla="*/ 21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21" y="38"/>
                    </a:moveTo>
                    <a:lnTo>
                      <a:pt x="26" y="38"/>
                    </a:lnTo>
                    <a:lnTo>
                      <a:pt x="30" y="37"/>
                    </a:lnTo>
                    <a:lnTo>
                      <a:pt x="33" y="33"/>
                    </a:lnTo>
                    <a:lnTo>
                      <a:pt x="37" y="30"/>
                    </a:lnTo>
                    <a:lnTo>
                      <a:pt x="38" y="24"/>
                    </a:lnTo>
                    <a:lnTo>
                      <a:pt x="40" y="19"/>
                    </a:lnTo>
                    <a:lnTo>
                      <a:pt x="38" y="14"/>
                    </a:lnTo>
                    <a:lnTo>
                      <a:pt x="37" y="11"/>
                    </a:lnTo>
                    <a:lnTo>
                      <a:pt x="33" y="5"/>
                    </a:lnTo>
                    <a:lnTo>
                      <a:pt x="30" y="2"/>
                    </a:lnTo>
                    <a:lnTo>
                      <a:pt x="26" y="0"/>
                    </a:lnTo>
                    <a:lnTo>
                      <a:pt x="21" y="0"/>
                    </a:lnTo>
                    <a:lnTo>
                      <a:pt x="16" y="0"/>
                    </a:lnTo>
                    <a:lnTo>
                      <a:pt x="11" y="2"/>
                    </a:lnTo>
                    <a:lnTo>
                      <a:pt x="7" y="5"/>
                    </a:lnTo>
                    <a:lnTo>
                      <a:pt x="4" y="11"/>
                    </a:lnTo>
                    <a:lnTo>
                      <a:pt x="2" y="14"/>
                    </a:lnTo>
                    <a:lnTo>
                      <a:pt x="0" y="19"/>
                    </a:lnTo>
                    <a:lnTo>
                      <a:pt x="2" y="24"/>
                    </a:lnTo>
                    <a:lnTo>
                      <a:pt x="4" y="30"/>
                    </a:lnTo>
                    <a:lnTo>
                      <a:pt x="7" y="33"/>
                    </a:lnTo>
                    <a:lnTo>
                      <a:pt x="11" y="37"/>
                    </a:lnTo>
                    <a:lnTo>
                      <a:pt x="16" y="38"/>
                    </a:lnTo>
                    <a:lnTo>
                      <a:pt x="21" y="38"/>
                    </a:lnTo>
                    <a:lnTo>
                      <a:pt x="21"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3" name="Freeform 88"/>
              <p:cNvSpPr>
                <a:spLocks/>
              </p:cNvSpPr>
              <p:nvPr/>
            </p:nvSpPr>
            <p:spPr bwMode="auto">
              <a:xfrm>
                <a:off x="2449513" y="3030538"/>
                <a:ext cx="60325" cy="60325"/>
              </a:xfrm>
              <a:custGeom>
                <a:avLst/>
                <a:gdLst>
                  <a:gd name="T0" fmla="*/ 19 w 38"/>
                  <a:gd name="T1" fmla="*/ 38 h 38"/>
                  <a:gd name="T2" fmla="*/ 24 w 38"/>
                  <a:gd name="T3" fmla="*/ 38 h 38"/>
                  <a:gd name="T4" fmla="*/ 29 w 38"/>
                  <a:gd name="T5" fmla="*/ 34 h 38"/>
                  <a:gd name="T6" fmla="*/ 32 w 38"/>
                  <a:gd name="T7" fmla="*/ 32 h 38"/>
                  <a:gd name="T8" fmla="*/ 36 w 38"/>
                  <a:gd name="T9" fmla="*/ 27 h 38"/>
                  <a:gd name="T10" fmla="*/ 38 w 38"/>
                  <a:gd name="T11" fmla="*/ 24 h 38"/>
                  <a:gd name="T12" fmla="*/ 38 w 38"/>
                  <a:gd name="T13" fmla="*/ 19 h 38"/>
                  <a:gd name="T14" fmla="*/ 38 w 38"/>
                  <a:gd name="T15" fmla="*/ 13 h 38"/>
                  <a:gd name="T16" fmla="*/ 36 w 38"/>
                  <a:gd name="T17" fmla="*/ 8 h 38"/>
                  <a:gd name="T18" fmla="*/ 32 w 38"/>
                  <a:gd name="T19" fmla="*/ 5 h 38"/>
                  <a:gd name="T20" fmla="*/ 29 w 38"/>
                  <a:gd name="T21" fmla="*/ 1 h 38"/>
                  <a:gd name="T22" fmla="*/ 24 w 38"/>
                  <a:gd name="T23" fmla="*/ 0 h 38"/>
                  <a:gd name="T24" fmla="*/ 19 w 38"/>
                  <a:gd name="T25" fmla="*/ 0 h 38"/>
                  <a:gd name="T26" fmla="*/ 13 w 38"/>
                  <a:gd name="T27" fmla="*/ 0 h 38"/>
                  <a:gd name="T28" fmla="*/ 10 w 38"/>
                  <a:gd name="T29" fmla="*/ 1 h 38"/>
                  <a:gd name="T30" fmla="*/ 5 w 38"/>
                  <a:gd name="T31" fmla="*/ 5 h 38"/>
                  <a:gd name="T32" fmla="*/ 1 w 38"/>
                  <a:gd name="T33" fmla="*/ 8 h 38"/>
                  <a:gd name="T34" fmla="*/ 0 w 38"/>
                  <a:gd name="T35" fmla="*/ 13 h 38"/>
                  <a:gd name="T36" fmla="*/ 0 w 38"/>
                  <a:gd name="T37" fmla="*/ 19 h 38"/>
                  <a:gd name="T38" fmla="*/ 0 w 38"/>
                  <a:gd name="T39" fmla="*/ 24 h 38"/>
                  <a:gd name="T40" fmla="*/ 1 w 38"/>
                  <a:gd name="T41" fmla="*/ 27 h 38"/>
                  <a:gd name="T42" fmla="*/ 5 w 38"/>
                  <a:gd name="T43" fmla="*/ 32 h 38"/>
                  <a:gd name="T44" fmla="*/ 10 w 38"/>
                  <a:gd name="T45" fmla="*/ 34 h 38"/>
                  <a:gd name="T46" fmla="*/ 13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4"/>
                    </a:lnTo>
                    <a:lnTo>
                      <a:pt x="32" y="32"/>
                    </a:lnTo>
                    <a:lnTo>
                      <a:pt x="36" y="27"/>
                    </a:lnTo>
                    <a:lnTo>
                      <a:pt x="38" y="24"/>
                    </a:lnTo>
                    <a:lnTo>
                      <a:pt x="38" y="19"/>
                    </a:lnTo>
                    <a:lnTo>
                      <a:pt x="38" y="13"/>
                    </a:lnTo>
                    <a:lnTo>
                      <a:pt x="36" y="8"/>
                    </a:lnTo>
                    <a:lnTo>
                      <a:pt x="32" y="5"/>
                    </a:lnTo>
                    <a:lnTo>
                      <a:pt x="29" y="1"/>
                    </a:lnTo>
                    <a:lnTo>
                      <a:pt x="24" y="0"/>
                    </a:lnTo>
                    <a:lnTo>
                      <a:pt x="19" y="0"/>
                    </a:lnTo>
                    <a:lnTo>
                      <a:pt x="13" y="0"/>
                    </a:lnTo>
                    <a:lnTo>
                      <a:pt x="10" y="1"/>
                    </a:lnTo>
                    <a:lnTo>
                      <a:pt x="5" y="5"/>
                    </a:lnTo>
                    <a:lnTo>
                      <a:pt x="1" y="8"/>
                    </a:lnTo>
                    <a:lnTo>
                      <a:pt x="0" y="13"/>
                    </a:lnTo>
                    <a:lnTo>
                      <a:pt x="0" y="19"/>
                    </a:lnTo>
                    <a:lnTo>
                      <a:pt x="0" y="24"/>
                    </a:lnTo>
                    <a:lnTo>
                      <a:pt x="1" y="27"/>
                    </a:lnTo>
                    <a:lnTo>
                      <a:pt x="5" y="32"/>
                    </a:lnTo>
                    <a:lnTo>
                      <a:pt x="10" y="34"/>
                    </a:lnTo>
                    <a:lnTo>
                      <a:pt x="13"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4" name="Freeform 89"/>
              <p:cNvSpPr>
                <a:spLocks/>
              </p:cNvSpPr>
              <p:nvPr/>
            </p:nvSpPr>
            <p:spPr bwMode="auto">
              <a:xfrm>
                <a:off x="2390775" y="2728913"/>
                <a:ext cx="60325" cy="60325"/>
              </a:xfrm>
              <a:custGeom>
                <a:avLst/>
                <a:gdLst>
                  <a:gd name="T0" fmla="*/ 19 w 38"/>
                  <a:gd name="T1" fmla="*/ 38 h 38"/>
                  <a:gd name="T2" fmla="*/ 24 w 38"/>
                  <a:gd name="T3" fmla="*/ 38 h 38"/>
                  <a:gd name="T4" fmla="*/ 28 w 38"/>
                  <a:gd name="T5" fmla="*/ 36 h 38"/>
                  <a:gd name="T6" fmla="*/ 33 w 38"/>
                  <a:gd name="T7" fmla="*/ 32 h 38"/>
                  <a:gd name="T8" fmla="*/ 35 w 38"/>
                  <a:gd name="T9" fmla="*/ 29 h 38"/>
                  <a:gd name="T10" fmla="*/ 38 w 38"/>
                  <a:gd name="T11" fmla="*/ 24 h 38"/>
                  <a:gd name="T12" fmla="*/ 38 w 38"/>
                  <a:gd name="T13" fmla="*/ 19 h 38"/>
                  <a:gd name="T14" fmla="*/ 38 w 38"/>
                  <a:gd name="T15" fmla="*/ 13 h 38"/>
                  <a:gd name="T16" fmla="*/ 35 w 38"/>
                  <a:gd name="T17" fmla="*/ 8 h 38"/>
                  <a:gd name="T18" fmla="*/ 33 w 38"/>
                  <a:gd name="T19" fmla="*/ 5 h 38"/>
                  <a:gd name="T20" fmla="*/ 28 w 38"/>
                  <a:gd name="T21" fmla="*/ 1 h 38"/>
                  <a:gd name="T22" fmla="*/ 24 w 38"/>
                  <a:gd name="T23" fmla="*/ 0 h 38"/>
                  <a:gd name="T24" fmla="*/ 19 w 38"/>
                  <a:gd name="T25" fmla="*/ 0 h 38"/>
                  <a:gd name="T26" fmla="*/ 14 w 38"/>
                  <a:gd name="T27" fmla="*/ 0 h 38"/>
                  <a:gd name="T28" fmla="*/ 9 w 38"/>
                  <a:gd name="T29" fmla="*/ 1 h 38"/>
                  <a:gd name="T30" fmla="*/ 5 w 38"/>
                  <a:gd name="T31" fmla="*/ 5 h 38"/>
                  <a:gd name="T32" fmla="*/ 2 w 38"/>
                  <a:gd name="T33" fmla="*/ 8 h 38"/>
                  <a:gd name="T34" fmla="*/ 0 w 38"/>
                  <a:gd name="T35" fmla="*/ 13 h 38"/>
                  <a:gd name="T36" fmla="*/ 0 w 38"/>
                  <a:gd name="T37" fmla="*/ 19 h 38"/>
                  <a:gd name="T38" fmla="*/ 0 w 38"/>
                  <a:gd name="T39" fmla="*/ 24 h 38"/>
                  <a:gd name="T40" fmla="*/ 2 w 38"/>
                  <a:gd name="T41" fmla="*/ 29 h 38"/>
                  <a:gd name="T42" fmla="*/ 5 w 38"/>
                  <a:gd name="T43" fmla="*/ 32 h 38"/>
                  <a:gd name="T44" fmla="*/ 9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8" y="36"/>
                    </a:lnTo>
                    <a:lnTo>
                      <a:pt x="33" y="32"/>
                    </a:lnTo>
                    <a:lnTo>
                      <a:pt x="35" y="29"/>
                    </a:lnTo>
                    <a:lnTo>
                      <a:pt x="38" y="24"/>
                    </a:lnTo>
                    <a:lnTo>
                      <a:pt x="38" y="19"/>
                    </a:lnTo>
                    <a:lnTo>
                      <a:pt x="38" y="13"/>
                    </a:lnTo>
                    <a:lnTo>
                      <a:pt x="35" y="8"/>
                    </a:lnTo>
                    <a:lnTo>
                      <a:pt x="33" y="5"/>
                    </a:lnTo>
                    <a:lnTo>
                      <a:pt x="28" y="1"/>
                    </a:lnTo>
                    <a:lnTo>
                      <a:pt x="24" y="0"/>
                    </a:lnTo>
                    <a:lnTo>
                      <a:pt x="19" y="0"/>
                    </a:lnTo>
                    <a:lnTo>
                      <a:pt x="14" y="0"/>
                    </a:lnTo>
                    <a:lnTo>
                      <a:pt x="9" y="1"/>
                    </a:lnTo>
                    <a:lnTo>
                      <a:pt x="5" y="5"/>
                    </a:lnTo>
                    <a:lnTo>
                      <a:pt x="2" y="8"/>
                    </a:lnTo>
                    <a:lnTo>
                      <a:pt x="0" y="13"/>
                    </a:lnTo>
                    <a:lnTo>
                      <a:pt x="0" y="19"/>
                    </a:lnTo>
                    <a:lnTo>
                      <a:pt x="0" y="24"/>
                    </a:lnTo>
                    <a:lnTo>
                      <a:pt x="2" y="29"/>
                    </a:lnTo>
                    <a:lnTo>
                      <a:pt x="5" y="32"/>
                    </a:lnTo>
                    <a:lnTo>
                      <a:pt x="9"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5" name="Freeform 90"/>
              <p:cNvSpPr>
                <a:spLocks/>
              </p:cNvSpPr>
              <p:nvPr/>
            </p:nvSpPr>
            <p:spPr bwMode="auto">
              <a:xfrm>
                <a:off x="2270125" y="2903538"/>
                <a:ext cx="63500" cy="60325"/>
              </a:xfrm>
              <a:custGeom>
                <a:avLst/>
                <a:gdLst>
                  <a:gd name="T0" fmla="*/ 21 w 40"/>
                  <a:gd name="T1" fmla="*/ 38 h 38"/>
                  <a:gd name="T2" fmla="*/ 25 w 40"/>
                  <a:gd name="T3" fmla="*/ 36 h 38"/>
                  <a:gd name="T4" fmla="*/ 30 w 40"/>
                  <a:gd name="T5" fmla="*/ 35 h 38"/>
                  <a:gd name="T6" fmla="*/ 33 w 40"/>
                  <a:gd name="T7" fmla="*/ 33 h 38"/>
                  <a:gd name="T8" fmla="*/ 37 w 40"/>
                  <a:gd name="T9" fmla="*/ 28 h 38"/>
                  <a:gd name="T10" fmla="*/ 38 w 40"/>
                  <a:gd name="T11" fmla="*/ 24 h 38"/>
                  <a:gd name="T12" fmla="*/ 40 w 40"/>
                  <a:gd name="T13" fmla="*/ 19 h 38"/>
                  <a:gd name="T14" fmla="*/ 38 w 40"/>
                  <a:gd name="T15" fmla="*/ 14 h 38"/>
                  <a:gd name="T16" fmla="*/ 37 w 40"/>
                  <a:gd name="T17" fmla="*/ 9 h 38"/>
                  <a:gd name="T18" fmla="*/ 33 w 40"/>
                  <a:gd name="T19" fmla="*/ 5 h 38"/>
                  <a:gd name="T20" fmla="*/ 30 w 40"/>
                  <a:gd name="T21" fmla="*/ 2 h 38"/>
                  <a:gd name="T22" fmla="*/ 25 w 40"/>
                  <a:gd name="T23" fmla="*/ 0 h 38"/>
                  <a:gd name="T24" fmla="*/ 21 w 40"/>
                  <a:gd name="T25" fmla="*/ 0 h 38"/>
                  <a:gd name="T26" fmla="*/ 16 w 40"/>
                  <a:gd name="T27" fmla="*/ 0 h 38"/>
                  <a:gd name="T28" fmla="*/ 11 w 40"/>
                  <a:gd name="T29" fmla="*/ 2 h 38"/>
                  <a:gd name="T30" fmla="*/ 7 w 40"/>
                  <a:gd name="T31" fmla="*/ 5 h 38"/>
                  <a:gd name="T32" fmla="*/ 4 w 40"/>
                  <a:gd name="T33" fmla="*/ 9 h 38"/>
                  <a:gd name="T34" fmla="*/ 2 w 40"/>
                  <a:gd name="T35" fmla="*/ 14 h 38"/>
                  <a:gd name="T36" fmla="*/ 0 w 40"/>
                  <a:gd name="T37" fmla="*/ 19 h 38"/>
                  <a:gd name="T38" fmla="*/ 2 w 40"/>
                  <a:gd name="T39" fmla="*/ 24 h 38"/>
                  <a:gd name="T40" fmla="*/ 4 w 40"/>
                  <a:gd name="T41" fmla="*/ 28 h 38"/>
                  <a:gd name="T42" fmla="*/ 7 w 40"/>
                  <a:gd name="T43" fmla="*/ 33 h 38"/>
                  <a:gd name="T44" fmla="*/ 11 w 40"/>
                  <a:gd name="T45" fmla="*/ 35 h 38"/>
                  <a:gd name="T46" fmla="*/ 16 w 40"/>
                  <a:gd name="T47" fmla="*/ 36 h 38"/>
                  <a:gd name="T48" fmla="*/ 21 w 40"/>
                  <a:gd name="T49" fmla="*/ 38 h 38"/>
                  <a:gd name="T50" fmla="*/ 21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21" y="38"/>
                    </a:moveTo>
                    <a:lnTo>
                      <a:pt x="25" y="36"/>
                    </a:lnTo>
                    <a:lnTo>
                      <a:pt x="30" y="35"/>
                    </a:lnTo>
                    <a:lnTo>
                      <a:pt x="33" y="33"/>
                    </a:lnTo>
                    <a:lnTo>
                      <a:pt x="37" y="28"/>
                    </a:lnTo>
                    <a:lnTo>
                      <a:pt x="38" y="24"/>
                    </a:lnTo>
                    <a:lnTo>
                      <a:pt x="40" y="19"/>
                    </a:lnTo>
                    <a:lnTo>
                      <a:pt x="38" y="14"/>
                    </a:lnTo>
                    <a:lnTo>
                      <a:pt x="37" y="9"/>
                    </a:lnTo>
                    <a:lnTo>
                      <a:pt x="33" y="5"/>
                    </a:lnTo>
                    <a:lnTo>
                      <a:pt x="30" y="2"/>
                    </a:lnTo>
                    <a:lnTo>
                      <a:pt x="25" y="0"/>
                    </a:lnTo>
                    <a:lnTo>
                      <a:pt x="21" y="0"/>
                    </a:lnTo>
                    <a:lnTo>
                      <a:pt x="16" y="0"/>
                    </a:lnTo>
                    <a:lnTo>
                      <a:pt x="11" y="2"/>
                    </a:lnTo>
                    <a:lnTo>
                      <a:pt x="7" y="5"/>
                    </a:lnTo>
                    <a:lnTo>
                      <a:pt x="4" y="9"/>
                    </a:lnTo>
                    <a:lnTo>
                      <a:pt x="2" y="14"/>
                    </a:lnTo>
                    <a:lnTo>
                      <a:pt x="0" y="19"/>
                    </a:lnTo>
                    <a:lnTo>
                      <a:pt x="2" y="24"/>
                    </a:lnTo>
                    <a:lnTo>
                      <a:pt x="4" y="28"/>
                    </a:lnTo>
                    <a:lnTo>
                      <a:pt x="7" y="33"/>
                    </a:lnTo>
                    <a:lnTo>
                      <a:pt x="11" y="35"/>
                    </a:lnTo>
                    <a:lnTo>
                      <a:pt x="16" y="36"/>
                    </a:lnTo>
                    <a:lnTo>
                      <a:pt x="21" y="38"/>
                    </a:lnTo>
                    <a:lnTo>
                      <a:pt x="21"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6" name="Freeform 91"/>
              <p:cNvSpPr>
                <a:spLocks/>
              </p:cNvSpPr>
              <p:nvPr/>
            </p:nvSpPr>
            <p:spPr bwMode="auto">
              <a:xfrm>
                <a:off x="1949450" y="2947988"/>
                <a:ext cx="63500" cy="61913"/>
              </a:xfrm>
              <a:custGeom>
                <a:avLst/>
                <a:gdLst>
                  <a:gd name="T0" fmla="*/ 21 w 40"/>
                  <a:gd name="T1" fmla="*/ 39 h 39"/>
                  <a:gd name="T2" fmla="*/ 25 w 40"/>
                  <a:gd name="T3" fmla="*/ 38 h 39"/>
                  <a:gd name="T4" fmla="*/ 30 w 40"/>
                  <a:gd name="T5" fmla="*/ 36 h 39"/>
                  <a:gd name="T6" fmla="*/ 33 w 40"/>
                  <a:gd name="T7" fmla="*/ 33 h 39"/>
                  <a:gd name="T8" fmla="*/ 37 w 40"/>
                  <a:gd name="T9" fmla="*/ 29 h 39"/>
                  <a:gd name="T10" fmla="*/ 38 w 40"/>
                  <a:gd name="T11" fmla="*/ 24 h 39"/>
                  <a:gd name="T12" fmla="*/ 40 w 40"/>
                  <a:gd name="T13" fmla="*/ 20 h 39"/>
                  <a:gd name="T14" fmla="*/ 38 w 40"/>
                  <a:gd name="T15" fmla="*/ 15 h 39"/>
                  <a:gd name="T16" fmla="*/ 37 w 40"/>
                  <a:gd name="T17" fmla="*/ 10 h 39"/>
                  <a:gd name="T18" fmla="*/ 33 w 40"/>
                  <a:gd name="T19" fmla="*/ 7 h 39"/>
                  <a:gd name="T20" fmla="*/ 30 w 40"/>
                  <a:gd name="T21" fmla="*/ 3 h 39"/>
                  <a:gd name="T22" fmla="*/ 25 w 40"/>
                  <a:gd name="T23" fmla="*/ 1 h 39"/>
                  <a:gd name="T24" fmla="*/ 21 w 40"/>
                  <a:gd name="T25" fmla="*/ 0 h 39"/>
                  <a:gd name="T26" fmla="*/ 16 w 40"/>
                  <a:gd name="T27" fmla="*/ 1 h 39"/>
                  <a:gd name="T28" fmla="*/ 11 w 40"/>
                  <a:gd name="T29" fmla="*/ 3 h 39"/>
                  <a:gd name="T30" fmla="*/ 7 w 40"/>
                  <a:gd name="T31" fmla="*/ 7 h 39"/>
                  <a:gd name="T32" fmla="*/ 4 w 40"/>
                  <a:gd name="T33" fmla="*/ 10 h 39"/>
                  <a:gd name="T34" fmla="*/ 2 w 40"/>
                  <a:gd name="T35" fmla="*/ 15 h 39"/>
                  <a:gd name="T36" fmla="*/ 0 w 40"/>
                  <a:gd name="T37" fmla="*/ 20 h 39"/>
                  <a:gd name="T38" fmla="*/ 2 w 40"/>
                  <a:gd name="T39" fmla="*/ 24 h 39"/>
                  <a:gd name="T40" fmla="*/ 4 w 40"/>
                  <a:gd name="T41" fmla="*/ 29 h 39"/>
                  <a:gd name="T42" fmla="*/ 7 w 40"/>
                  <a:gd name="T43" fmla="*/ 33 h 39"/>
                  <a:gd name="T44" fmla="*/ 11 w 40"/>
                  <a:gd name="T45" fmla="*/ 36 h 39"/>
                  <a:gd name="T46" fmla="*/ 16 w 40"/>
                  <a:gd name="T47" fmla="*/ 38 h 39"/>
                  <a:gd name="T48" fmla="*/ 21 w 40"/>
                  <a:gd name="T49" fmla="*/ 39 h 39"/>
                  <a:gd name="T50" fmla="*/ 21 w 40"/>
                  <a:gd name="T5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9">
                    <a:moveTo>
                      <a:pt x="21" y="39"/>
                    </a:moveTo>
                    <a:lnTo>
                      <a:pt x="25" y="38"/>
                    </a:lnTo>
                    <a:lnTo>
                      <a:pt x="30" y="36"/>
                    </a:lnTo>
                    <a:lnTo>
                      <a:pt x="33" y="33"/>
                    </a:lnTo>
                    <a:lnTo>
                      <a:pt x="37" y="29"/>
                    </a:lnTo>
                    <a:lnTo>
                      <a:pt x="38" y="24"/>
                    </a:lnTo>
                    <a:lnTo>
                      <a:pt x="40" y="20"/>
                    </a:lnTo>
                    <a:lnTo>
                      <a:pt x="38" y="15"/>
                    </a:lnTo>
                    <a:lnTo>
                      <a:pt x="37" y="10"/>
                    </a:lnTo>
                    <a:lnTo>
                      <a:pt x="33" y="7"/>
                    </a:lnTo>
                    <a:lnTo>
                      <a:pt x="30" y="3"/>
                    </a:lnTo>
                    <a:lnTo>
                      <a:pt x="25" y="1"/>
                    </a:lnTo>
                    <a:lnTo>
                      <a:pt x="21" y="0"/>
                    </a:lnTo>
                    <a:lnTo>
                      <a:pt x="16" y="1"/>
                    </a:lnTo>
                    <a:lnTo>
                      <a:pt x="11" y="3"/>
                    </a:lnTo>
                    <a:lnTo>
                      <a:pt x="7" y="7"/>
                    </a:lnTo>
                    <a:lnTo>
                      <a:pt x="4" y="10"/>
                    </a:lnTo>
                    <a:lnTo>
                      <a:pt x="2" y="15"/>
                    </a:lnTo>
                    <a:lnTo>
                      <a:pt x="0" y="20"/>
                    </a:lnTo>
                    <a:lnTo>
                      <a:pt x="2" y="24"/>
                    </a:lnTo>
                    <a:lnTo>
                      <a:pt x="4" y="29"/>
                    </a:lnTo>
                    <a:lnTo>
                      <a:pt x="7" y="33"/>
                    </a:lnTo>
                    <a:lnTo>
                      <a:pt x="11" y="36"/>
                    </a:lnTo>
                    <a:lnTo>
                      <a:pt x="16" y="38"/>
                    </a:lnTo>
                    <a:lnTo>
                      <a:pt x="21" y="39"/>
                    </a:lnTo>
                    <a:lnTo>
                      <a:pt x="21" y="3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7" name="Freeform 92"/>
              <p:cNvSpPr>
                <a:spLocks/>
              </p:cNvSpPr>
              <p:nvPr/>
            </p:nvSpPr>
            <p:spPr bwMode="auto">
              <a:xfrm>
                <a:off x="1978025" y="2903538"/>
                <a:ext cx="60325" cy="60325"/>
              </a:xfrm>
              <a:custGeom>
                <a:avLst/>
                <a:gdLst>
                  <a:gd name="T0" fmla="*/ 19 w 38"/>
                  <a:gd name="T1" fmla="*/ 38 h 38"/>
                  <a:gd name="T2" fmla="*/ 24 w 38"/>
                  <a:gd name="T3" fmla="*/ 36 h 38"/>
                  <a:gd name="T4" fmla="*/ 29 w 38"/>
                  <a:gd name="T5" fmla="*/ 35 h 38"/>
                  <a:gd name="T6" fmla="*/ 32 w 38"/>
                  <a:gd name="T7" fmla="*/ 33 h 38"/>
                  <a:gd name="T8" fmla="*/ 36 w 38"/>
                  <a:gd name="T9" fmla="*/ 28 h 38"/>
                  <a:gd name="T10" fmla="*/ 38 w 38"/>
                  <a:gd name="T11" fmla="*/ 24 h 38"/>
                  <a:gd name="T12" fmla="*/ 38 w 38"/>
                  <a:gd name="T13" fmla="*/ 19 h 38"/>
                  <a:gd name="T14" fmla="*/ 38 w 38"/>
                  <a:gd name="T15" fmla="*/ 14 h 38"/>
                  <a:gd name="T16" fmla="*/ 36 w 38"/>
                  <a:gd name="T17" fmla="*/ 9 h 38"/>
                  <a:gd name="T18" fmla="*/ 32 w 38"/>
                  <a:gd name="T19" fmla="*/ 5 h 38"/>
                  <a:gd name="T20" fmla="*/ 29 w 38"/>
                  <a:gd name="T21" fmla="*/ 2 h 38"/>
                  <a:gd name="T22" fmla="*/ 24 w 38"/>
                  <a:gd name="T23" fmla="*/ 0 h 38"/>
                  <a:gd name="T24" fmla="*/ 19 w 38"/>
                  <a:gd name="T25" fmla="*/ 0 h 38"/>
                  <a:gd name="T26" fmla="*/ 13 w 38"/>
                  <a:gd name="T27" fmla="*/ 0 h 38"/>
                  <a:gd name="T28" fmla="*/ 10 w 38"/>
                  <a:gd name="T29" fmla="*/ 2 h 38"/>
                  <a:gd name="T30" fmla="*/ 5 w 38"/>
                  <a:gd name="T31" fmla="*/ 5 h 38"/>
                  <a:gd name="T32" fmla="*/ 3 w 38"/>
                  <a:gd name="T33" fmla="*/ 9 h 38"/>
                  <a:gd name="T34" fmla="*/ 1 w 38"/>
                  <a:gd name="T35" fmla="*/ 14 h 38"/>
                  <a:gd name="T36" fmla="*/ 0 w 38"/>
                  <a:gd name="T37" fmla="*/ 19 h 38"/>
                  <a:gd name="T38" fmla="*/ 1 w 38"/>
                  <a:gd name="T39" fmla="*/ 24 h 38"/>
                  <a:gd name="T40" fmla="*/ 3 w 38"/>
                  <a:gd name="T41" fmla="*/ 28 h 38"/>
                  <a:gd name="T42" fmla="*/ 5 w 38"/>
                  <a:gd name="T43" fmla="*/ 33 h 38"/>
                  <a:gd name="T44" fmla="*/ 10 w 38"/>
                  <a:gd name="T45" fmla="*/ 35 h 38"/>
                  <a:gd name="T46" fmla="*/ 13 w 38"/>
                  <a:gd name="T47" fmla="*/ 36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6"/>
                    </a:lnTo>
                    <a:lnTo>
                      <a:pt x="29" y="35"/>
                    </a:lnTo>
                    <a:lnTo>
                      <a:pt x="32" y="33"/>
                    </a:lnTo>
                    <a:lnTo>
                      <a:pt x="36" y="28"/>
                    </a:lnTo>
                    <a:lnTo>
                      <a:pt x="38" y="24"/>
                    </a:lnTo>
                    <a:lnTo>
                      <a:pt x="38" y="19"/>
                    </a:lnTo>
                    <a:lnTo>
                      <a:pt x="38" y="14"/>
                    </a:lnTo>
                    <a:lnTo>
                      <a:pt x="36" y="9"/>
                    </a:lnTo>
                    <a:lnTo>
                      <a:pt x="32" y="5"/>
                    </a:lnTo>
                    <a:lnTo>
                      <a:pt x="29" y="2"/>
                    </a:lnTo>
                    <a:lnTo>
                      <a:pt x="24" y="0"/>
                    </a:lnTo>
                    <a:lnTo>
                      <a:pt x="19" y="0"/>
                    </a:lnTo>
                    <a:lnTo>
                      <a:pt x="13" y="0"/>
                    </a:lnTo>
                    <a:lnTo>
                      <a:pt x="10" y="2"/>
                    </a:lnTo>
                    <a:lnTo>
                      <a:pt x="5" y="5"/>
                    </a:lnTo>
                    <a:lnTo>
                      <a:pt x="3" y="9"/>
                    </a:lnTo>
                    <a:lnTo>
                      <a:pt x="1" y="14"/>
                    </a:lnTo>
                    <a:lnTo>
                      <a:pt x="0" y="19"/>
                    </a:lnTo>
                    <a:lnTo>
                      <a:pt x="1" y="24"/>
                    </a:lnTo>
                    <a:lnTo>
                      <a:pt x="3" y="28"/>
                    </a:lnTo>
                    <a:lnTo>
                      <a:pt x="5" y="33"/>
                    </a:lnTo>
                    <a:lnTo>
                      <a:pt x="10" y="35"/>
                    </a:lnTo>
                    <a:lnTo>
                      <a:pt x="13" y="36"/>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8" name="Freeform 93"/>
              <p:cNvSpPr>
                <a:spLocks/>
              </p:cNvSpPr>
              <p:nvPr/>
            </p:nvSpPr>
            <p:spPr bwMode="auto">
              <a:xfrm>
                <a:off x="2038350" y="2911476"/>
                <a:ext cx="61913" cy="60325"/>
              </a:xfrm>
              <a:custGeom>
                <a:avLst/>
                <a:gdLst>
                  <a:gd name="T0" fmla="*/ 19 w 39"/>
                  <a:gd name="T1" fmla="*/ 38 h 38"/>
                  <a:gd name="T2" fmla="*/ 24 w 39"/>
                  <a:gd name="T3" fmla="*/ 38 h 38"/>
                  <a:gd name="T4" fmla="*/ 29 w 39"/>
                  <a:gd name="T5" fmla="*/ 37 h 38"/>
                  <a:gd name="T6" fmla="*/ 32 w 39"/>
                  <a:gd name="T7" fmla="*/ 33 h 38"/>
                  <a:gd name="T8" fmla="*/ 36 w 39"/>
                  <a:gd name="T9" fmla="*/ 30 h 38"/>
                  <a:gd name="T10" fmla="*/ 38 w 39"/>
                  <a:gd name="T11" fmla="*/ 24 h 38"/>
                  <a:gd name="T12" fmla="*/ 39 w 39"/>
                  <a:gd name="T13" fmla="*/ 19 h 38"/>
                  <a:gd name="T14" fmla="*/ 38 w 39"/>
                  <a:gd name="T15" fmla="*/ 14 h 38"/>
                  <a:gd name="T16" fmla="*/ 36 w 39"/>
                  <a:gd name="T17" fmla="*/ 11 h 38"/>
                  <a:gd name="T18" fmla="*/ 32 w 39"/>
                  <a:gd name="T19" fmla="*/ 5 h 38"/>
                  <a:gd name="T20" fmla="*/ 29 w 39"/>
                  <a:gd name="T21" fmla="*/ 4 h 38"/>
                  <a:gd name="T22" fmla="*/ 24 w 39"/>
                  <a:gd name="T23" fmla="*/ 0 h 38"/>
                  <a:gd name="T24" fmla="*/ 19 w 39"/>
                  <a:gd name="T25" fmla="*/ 0 h 38"/>
                  <a:gd name="T26" fmla="*/ 15 w 39"/>
                  <a:gd name="T27" fmla="*/ 0 h 38"/>
                  <a:gd name="T28" fmla="*/ 10 w 39"/>
                  <a:gd name="T29" fmla="*/ 4 h 38"/>
                  <a:gd name="T30" fmla="*/ 6 w 39"/>
                  <a:gd name="T31" fmla="*/ 5 h 38"/>
                  <a:gd name="T32" fmla="*/ 3 w 39"/>
                  <a:gd name="T33" fmla="*/ 11 h 38"/>
                  <a:gd name="T34" fmla="*/ 1 w 39"/>
                  <a:gd name="T35" fmla="*/ 14 h 38"/>
                  <a:gd name="T36" fmla="*/ 0 w 39"/>
                  <a:gd name="T37" fmla="*/ 19 h 38"/>
                  <a:gd name="T38" fmla="*/ 1 w 39"/>
                  <a:gd name="T39" fmla="*/ 24 h 38"/>
                  <a:gd name="T40" fmla="*/ 3 w 39"/>
                  <a:gd name="T41" fmla="*/ 30 h 38"/>
                  <a:gd name="T42" fmla="*/ 6 w 39"/>
                  <a:gd name="T43" fmla="*/ 33 h 38"/>
                  <a:gd name="T44" fmla="*/ 10 w 39"/>
                  <a:gd name="T45" fmla="*/ 37 h 38"/>
                  <a:gd name="T46" fmla="*/ 15 w 39"/>
                  <a:gd name="T47" fmla="*/ 38 h 38"/>
                  <a:gd name="T48" fmla="*/ 19 w 39"/>
                  <a:gd name="T49" fmla="*/ 38 h 38"/>
                  <a:gd name="T50" fmla="*/ 19 w 39"/>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19" y="38"/>
                    </a:moveTo>
                    <a:lnTo>
                      <a:pt x="24" y="38"/>
                    </a:lnTo>
                    <a:lnTo>
                      <a:pt x="29" y="37"/>
                    </a:lnTo>
                    <a:lnTo>
                      <a:pt x="32" y="33"/>
                    </a:lnTo>
                    <a:lnTo>
                      <a:pt x="36" y="30"/>
                    </a:lnTo>
                    <a:lnTo>
                      <a:pt x="38" y="24"/>
                    </a:lnTo>
                    <a:lnTo>
                      <a:pt x="39" y="19"/>
                    </a:lnTo>
                    <a:lnTo>
                      <a:pt x="38" y="14"/>
                    </a:lnTo>
                    <a:lnTo>
                      <a:pt x="36" y="11"/>
                    </a:lnTo>
                    <a:lnTo>
                      <a:pt x="32" y="5"/>
                    </a:lnTo>
                    <a:lnTo>
                      <a:pt x="29" y="4"/>
                    </a:lnTo>
                    <a:lnTo>
                      <a:pt x="24" y="0"/>
                    </a:lnTo>
                    <a:lnTo>
                      <a:pt x="19" y="0"/>
                    </a:lnTo>
                    <a:lnTo>
                      <a:pt x="15" y="0"/>
                    </a:lnTo>
                    <a:lnTo>
                      <a:pt x="10" y="4"/>
                    </a:lnTo>
                    <a:lnTo>
                      <a:pt x="6" y="5"/>
                    </a:lnTo>
                    <a:lnTo>
                      <a:pt x="3" y="11"/>
                    </a:lnTo>
                    <a:lnTo>
                      <a:pt x="1" y="14"/>
                    </a:lnTo>
                    <a:lnTo>
                      <a:pt x="0" y="19"/>
                    </a:lnTo>
                    <a:lnTo>
                      <a:pt x="1" y="24"/>
                    </a:lnTo>
                    <a:lnTo>
                      <a:pt x="3" y="30"/>
                    </a:lnTo>
                    <a:lnTo>
                      <a:pt x="6" y="33"/>
                    </a:lnTo>
                    <a:lnTo>
                      <a:pt x="10" y="37"/>
                    </a:lnTo>
                    <a:lnTo>
                      <a:pt x="15"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9" name="Freeform 94"/>
              <p:cNvSpPr>
                <a:spLocks/>
              </p:cNvSpPr>
              <p:nvPr/>
            </p:nvSpPr>
            <p:spPr bwMode="auto">
              <a:xfrm>
                <a:off x="2005013" y="2816226"/>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29 h 38"/>
                  <a:gd name="T10" fmla="*/ 38 w 38"/>
                  <a:gd name="T11" fmla="*/ 24 h 38"/>
                  <a:gd name="T12" fmla="*/ 38 w 38"/>
                  <a:gd name="T13" fmla="*/ 19 h 38"/>
                  <a:gd name="T14" fmla="*/ 38 w 38"/>
                  <a:gd name="T15" fmla="*/ 14 h 38"/>
                  <a:gd name="T16" fmla="*/ 36 w 38"/>
                  <a:gd name="T17" fmla="*/ 8 h 38"/>
                  <a:gd name="T18" fmla="*/ 33 w 38"/>
                  <a:gd name="T19" fmla="*/ 5 h 38"/>
                  <a:gd name="T20" fmla="*/ 29 w 38"/>
                  <a:gd name="T21" fmla="*/ 2 h 38"/>
                  <a:gd name="T22" fmla="*/ 24 w 38"/>
                  <a:gd name="T23" fmla="*/ 0 h 38"/>
                  <a:gd name="T24" fmla="*/ 19 w 38"/>
                  <a:gd name="T25" fmla="*/ 0 h 38"/>
                  <a:gd name="T26" fmla="*/ 14 w 38"/>
                  <a:gd name="T27" fmla="*/ 0 h 38"/>
                  <a:gd name="T28" fmla="*/ 8 w 38"/>
                  <a:gd name="T29" fmla="*/ 2 h 38"/>
                  <a:gd name="T30" fmla="*/ 5 w 38"/>
                  <a:gd name="T31" fmla="*/ 5 h 38"/>
                  <a:gd name="T32" fmla="*/ 2 w 38"/>
                  <a:gd name="T33" fmla="*/ 8 h 38"/>
                  <a:gd name="T34" fmla="*/ 0 w 38"/>
                  <a:gd name="T35" fmla="*/ 14 h 38"/>
                  <a:gd name="T36" fmla="*/ 0 w 38"/>
                  <a:gd name="T37" fmla="*/ 19 h 38"/>
                  <a:gd name="T38" fmla="*/ 0 w 38"/>
                  <a:gd name="T39" fmla="*/ 24 h 38"/>
                  <a:gd name="T40" fmla="*/ 2 w 38"/>
                  <a:gd name="T41" fmla="*/ 29 h 38"/>
                  <a:gd name="T42" fmla="*/ 5 w 38"/>
                  <a:gd name="T43" fmla="*/ 33 h 38"/>
                  <a:gd name="T44" fmla="*/ 8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29"/>
                    </a:lnTo>
                    <a:lnTo>
                      <a:pt x="38" y="24"/>
                    </a:lnTo>
                    <a:lnTo>
                      <a:pt x="38" y="19"/>
                    </a:lnTo>
                    <a:lnTo>
                      <a:pt x="38" y="14"/>
                    </a:lnTo>
                    <a:lnTo>
                      <a:pt x="36" y="8"/>
                    </a:lnTo>
                    <a:lnTo>
                      <a:pt x="33" y="5"/>
                    </a:lnTo>
                    <a:lnTo>
                      <a:pt x="29" y="2"/>
                    </a:lnTo>
                    <a:lnTo>
                      <a:pt x="24" y="0"/>
                    </a:lnTo>
                    <a:lnTo>
                      <a:pt x="19" y="0"/>
                    </a:lnTo>
                    <a:lnTo>
                      <a:pt x="14" y="0"/>
                    </a:lnTo>
                    <a:lnTo>
                      <a:pt x="8" y="2"/>
                    </a:lnTo>
                    <a:lnTo>
                      <a:pt x="5" y="5"/>
                    </a:lnTo>
                    <a:lnTo>
                      <a:pt x="2" y="8"/>
                    </a:lnTo>
                    <a:lnTo>
                      <a:pt x="0" y="14"/>
                    </a:lnTo>
                    <a:lnTo>
                      <a:pt x="0" y="19"/>
                    </a:lnTo>
                    <a:lnTo>
                      <a:pt x="0" y="24"/>
                    </a:lnTo>
                    <a:lnTo>
                      <a:pt x="2" y="29"/>
                    </a:lnTo>
                    <a:lnTo>
                      <a:pt x="5" y="33"/>
                    </a:lnTo>
                    <a:lnTo>
                      <a:pt x="8"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0" name="Freeform 95"/>
              <p:cNvSpPr>
                <a:spLocks/>
              </p:cNvSpPr>
              <p:nvPr/>
            </p:nvSpPr>
            <p:spPr bwMode="auto">
              <a:xfrm>
                <a:off x="2038350" y="2779713"/>
                <a:ext cx="61913" cy="63500"/>
              </a:xfrm>
              <a:custGeom>
                <a:avLst/>
                <a:gdLst>
                  <a:gd name="T0" fmla="*/ 19 w 39"/>
                  <a:gd name="T1" fmla="*/ 40 h 40"/>
                  <a:gd name="T2" fmla="*/ 24 w 39"/>
                  <a:gd name="T3" fmla="*/ 38 h 40"/>
                  <a:gd name="T4" fmla="*/ 29 w 39"/>
                  <a:gd name="T5" fmla="*/ 37 h 40"/>
                  <a:gd name="T6" fmla="*/ 32 w 39"/>
                  <a:gd name="T7" fmla="*/ 33 h 40"/>
                  <a:gd name="T8" fmla="*/ 36 w 39"/>
                  <a:gd name="T9" fmla="*/ 30 h 40"/>
                  <a:gd name="T10" fmla="*/ 38 w 39"/>
                  <a:gd name="T11" fmla="*/ 25 h 40"/>
                  <a:gd name="T12" fmla="*/ 39 w 39"/>
                  <a:gd name="T13" fmla="*/ 19 h 40"/>
                  <a:gd name="T14" fmla="*/ 38 w 39"/>
                  <a:gd name="T15" fmla="*/ 16 h 40"/>
                  <a:gd name="T16" fmla="*/ 36 w 39"/>
                  <a:gd name="T17" fmla="*/ 11 h 40"/>
                  <a:gd name="T18" fmla="*/ 32 w 39"/>
                  <a:gd name="T19" fmla="*/ 7 h 40"/>
                  <a:gd name="T20" fmla="*/ 29 w 39"/>
                  <a:gd name="T21" fmla="*/ 4 h 40"/>
                  <a:gd name="T22" fmla="*/ 24 w 39"/>
                  <a:gd name="T23" fmla="*/ 2 h 40"/>
                  <a:gd name="T24" fmla="*/ 19 w 39"/>
                  <a:gd name="T25" fmla="*/ 0 h 40"/>
                  <a:gd name="T26" fmla="*/ 15 w 39"/>
                  <a:gd name="T27" fmla="*/ 2 h 40"/>
                  <a:gd name="T28" fmla="*/ 10 w 39"/>
                  <a:gd name="T29" fmla="*/ 4 h 40"/>
                  <a:gd name="T30" fmla="*/ 6 w 39"/>
                  <a:gd name="T31" fmla="*/ 7 h 40"/>
                  <a:gd name="T32" fmla="*/ 3 w 39"/>
                  <a:gd name="T33" fmla="*/ 11 h 40"/>
                  <a:gd name="T34" fmla="*/ 1 w 39"/>
                  <a:gd name="T35" fmla="*/ 16 h 40"/>
                  <a:gd name="T36" fmla="*/ 0 w 39"/>
                  <a:gd name="T37" fmla="*/ 19 h 40"/>
                  <a:gd name="T38" fmla="*/ 1 w 39"/>
                  <a:gd name="T39" fmla="*/ 25 h 40"/>
                  <a:gd name="T40" fmla="*/ 3 w 39"/>
                  <a:gd name="T41" fmla="*/ 30 h 40"/>
                  <a:gd name="T42" fmla="*/ 6 w 39"/>
                  <a:gd name="T43" fmla="*/ 33 h 40"/>
                  <a:gd name="T44" fmla="*/ 10 w 39"/>
                  <a:gd name="T45" fmla="*/ 37 h 40"/>
                  <a:gd name="T46" fmla="*/ 15 w 39"/>
                  <a:gd name="T47" fmla="*/ 38 h 40"/>
                  <a:gd name="T48" fmla="*/ 19 w 39"/>
                  <a:gd name="T49" fmla="*/ 40 h 40"/>
                  <a:gd name="T50" fmla="*/ 19 w 39"/>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40">
                    <a:moveTo>
                      <a:pt x="19" y="40"/>
                    </a:moveTo>
                    <a:lnTo>
                      <a:pt x="24" y="38"/>
                    </a:lnTo>
                    <a:lnTo>
                      <a:pt x="29" y="37"/>
                    </a:lnTo>
                    <a:lnTo>
                      <a:pt x="32" y="33"/>
                    </a:lnTo>
                    <a:lnTo>
                      <a:pt x="36" y="30"/>
                    </a:lnTo>
                    <a:lnTo>
                      <a:pt x="38" y="25"/>
                    </a:lnTo>
                    <a:lnTo>
                      <a:pt x="39" y="19"/>
                    </a:lnTo>
                    <a:lnTo>
                      <a:pt x="38" y="16"/>
                    </a:lnTo>
                    <a:lnTo>
                      <a:pt x="36" y="11"/>
                    </a:lnTo>
                    <a:lnTo>
                      <a:pt x="32" y="7"/>
                    </a:lnTo>
                    <a:lnTo>
                      <a:pt x="29" y="4"/>
                    </a:lnTo>
                    <a:lnTo>
                      <a:pt x="24" y="2"/>
                    </a:lnTo>
                    <a:lnTo>
                      <a:pt x="19" y="0"/>
                    </a:lnTo>
                    <a:lnTo>
                      <a:pt x="15" y="2"/>
                    </a:lnTo>
                    <a:lnTo>
                      <a:pt x="10" y="4"/>
                    </a:lnTo>
                    <a:lnTo>
                      <a:pt x="6" y="7"/>
                    </a:lnTo>
                    <a:lnTo>
                      <a:pt x="3" y="11"/>
                    </a:lnTo>
                    <a:lnTo>
                      <a:pt x="1" y="16"/>
                    </a:lnTo>
                    <a:lnTo>
                      <a:pt x="0" y="19"/>
                    </a:lnTo>
                    <a:lnTo>
                      <a:pt x="1" y="25"/>
                    </a:lnTo>
                    <a:lnTo>
                      <a:pt x="3" y="30"/>
                    </a:lnTo>
                    <a:lnTo>
                      <a:pt x="6" y="33"/>
                    </a:lnTo>
                    <a:lnTo>
                      <a:pt x="10" y="37"/>
                    </a:lnTo>
                    <a:lnTo>
                      <a:pt x="15" y="38"/>
                    </a:lnTo>
                    <a:lnTo>
                      <a:pt x="19" y="40"/>
                    </a:lnTo>
                    <a:lnTo>
                      <a:pt x="19" y="4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1" name="Freeform 96"/>
              <p:cNvSpPr>
                <a:spLocks/>
              </p:cNvSpPr>
              <p:nvPr/>
            </p:nvSpPr>
            <p:spPr bwMode="auto">
              <a:xfrm>
                <a:off x="2098675" y="2786063"/>
                <a:ext cx="61913" cy="60325"/>
              </a:xfrm>
              <a:custGeom>
                <a:avLst/>
                <a:gdLst>
                  <a:gd name="T0" fmla="*/ 20 w 39"/>
                  <a:gd name="T1" fmla="*/ 38 h 38"/>
                  <a:gd name="T2" fmla="*/ 24 w 39"/>
                  <a:gd name="T3" fmla="*/ 38 h 38"/>
                  <a:gd name="T4" fmla="*/ 29 w 39"/>
                  <a:gd name="T5" fmla="*/ 36 h 38"/>
                  <a:gd name="T6" fmla="*/ 32 w 39"/>
                  <a:gd name="T7" fmla="*/ 33 h 38"/>
                  <a:gd name="T8" fmla="*/ 36 w 39"/>
                  <a:gd name="T9" fmla="*/ 29 h 38"/>
                  <a:gd name="T10" fmla="*/ 38 w 39"/>
                  <a:gd name="T11" fmla="*/ 24 h 38"/>
                  <a:gd name="T12" fmla="*/ 39 w 39"/>
                  <a:gd name="T13" fmla="*/ 19 h 38"/>
                  <a:gd name="T14" fmla="*/ 38 w 39"/>
                  <a:gd name="T15" fmla="*/ 14 h 38"/>
                  <a:gd name="T16" fmla="*/ 36 w 39"/>
                  <a:gd name="T17" fmla="*/ 10 h 38"/>
                  <a:gd name="T18" fmla="*/ 32 w 39"/>
                  <a:gd name="T19" fmla="*/ 5 h 38"/>
                  <a:gd name="T20" fmla="*/ 29 w 39"/>
                  <a:gd name="T21" fmla="*/ 3 h 38"/>
                  <a:gd name="T22" fmla="*/ 24 w 39"/>
                  <a:gd name="T23" fmla="*/ 2 h 38"/>
                  <a:gd name="T24" fmla="*/ 20 w 39"/>
                  <a:gd name="T25" fmla="*/ 0 h 38"/>
                  <a:gd name="T26" fmla="*/ 15 w 39"/>
                  <a:gd name="T27" fmla="*/ 2 h 38"/>
                  <a:gd name="T28" fmla="*/ 10 w 39"/>
                  <a:gd name="T29" fmla="*/ 3 h 38"/>
                  <a:gd name="T30" fmla="*/ 6 w 39"/>
                  <a:gd name="T31" fmla="*/ 5 h 38"/>
                  <a:gd name="T32" fmla="*/ 3 w 39"/>
                  <a:gd name="T33" fmla="*/ 10 h 38"/>
                  <a:gd name="T34" fmla="*/ 1 w 39"/>
                  <a:gd name="T35" fmla="*/ 14 h 38"/>
                  <a:gd name="T36" fmla="*/ 0 w 39"/>
                  <a:gd name="T37" fmla="*/ 19 h 38"/>
                  <a:gd name="T38" fmla="*/ 1 w 39"/>
                  <a:gd name="T39" fmla="*/ 24 h 38"/>
                  <a:gd name="T40" fmla="*/ 3 w 39"/>
                  <a:gd name="T41" fmla="*/ 29 h 38"/>
                  <a:gd name="T42" fmla="*/ 6 w 39"/>
                  <a:gd name="T43" fmla="*/ 33 h 38"/>
                  <a:gd name="T44" fmla="*/ 10 w 39"/>
                  <a:gd name="T45" fmla="*/ 36 h 38"/>
                  <a:gd name="T46" fmla="*/ 15 w 39"/>
                  <a:gd name="T47" fmla="*/ 38 h 38"/>
                  <a:gd name="T48" fmla="*/ 20 w 39"/>
                  <a:gd name="T49" fmla="*/ 38 h 38"/>
                  <a:gd name="T50" fmla="*/ 20 w 39"/>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38">
                    <a:moveTo>
                      <a:pt x="20" y="38"/>
                    </a:moveTo>
                    <a:lnTo>
                      <a:pt x="24" y="38"/>
                    </a:lnTo>
                    <a:lnTo>
                      <a:pt x="29" y="36"/>
                    </a:lnTo>
                    <a:lnTo>
                      <a:pt x="32" y="33"/>
                    </a:lnTo>
                    <a:lnTo>
                      <a:pt x="36" y="29"/>
                    </a:lnTo>
                    <a:lnTo>
                      <a:pt x="38" y="24"/>
                    </a:lnTo>
                    <a:lnTo>
                      <a:pt x="39" y="19"/>
                    </a:lnTo>
                    <a:lnTo>
                      <a:pt x="38" y="14"/>
                    </a:lnTo>
                    <a:lnTo>
                      <a:pt x="36" y="10"/>
                    </a:lnTo>
                    <a:lnTo>
                      <a:pt x="32" y="5"/>
                    </a:lnTo>
                    <a:lnTo>
                      <a:pt x="29" y="3"/>
                    </a:lnTo>
                    <a:lnTo>
                      <a:pt x="24" y="2"/>
                    </a:lnTo>
                    <a:lnTo>
                      <a:pt x="20" y="0"/>
                    </a:lnTo>
                    <a:lnTo>
                      <a:pt x="15" y="2"/>
                    </a:lnTo>
                    <a:lnTo>
                      <a:pt x="10" y="3"/>
                    </a:lnTo>
                    <a:lnTo>
                      <a:pt x="6" y="5"/>
                    </a:lnTo>
                    <a:lnTo>
                      <a:pt x="3" y="10"/>
                    </a:lnTo>
                    <a:lnTo>
                      <a:pt x="1" y="14"/>
                    </a:lnTo>
                    <a:lnTo>
                      <a:pt x="0" y="19"/>
                    </a:lnTo>
                    <a:lnTo>
                      <a:pt x="1" y="24"/>
                    </a:lnTo>
                    <a:lnTo>
                      <a:pt x="3" y="29"/>
                    </a:lnTo>
                    <a:lnTo>
                      <a:pt x="6" y="33"/>
                    </a:lnTo>
                    <a:lnTo>
                      <a:pt x="10" y="36"/>
                    </a:lnTo>
                    <a:lnTo>
                      <a:pt x="15" y="38"/>
                    </a:lnTo>
                    <a:lnTo>
                      <a:pt x="20" y="38"/>
                    </a:lnTo>
                    <a:lnTo>
                      <a:pt x="20"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2" name="Freeform 97"/>
              <p:cNvSpPr>
                <a:spLocks/>
              </p:cNvSpPr>
              <p:nvPr/>
            </p:nvSpPr>
            <p:spPr bwMode="auto">
              <a:xfrm>
                <a:off x="2133600" y="2662238"/>
                <a:ext cx="60325" cy="60325"/>
              </a:xfrm>
              <a:custGeom>
                <a:avLst/>
                <a:gdLst>
                  <a:gd name="T0" fmla="*/ 19 w 38"/>
                  <a:gd name="T1" fmla="*/ 38 h 38"/>
                  <a:gd name="T2" fmla="*/ 24 w 38"/>
                  <a:gd name="T3" fmla="*/ 38 h 38"/>
                  <a:gd name="T4" fmla="*/ 29 w 38"/>
                  <a:gd name="T5" fmla="*/ 36 h 38"/>
                  <a:gd name="T6" fmla="*/ 33 w 38"/>
                  <a:gd name="T7" fmla="*/ 33 h 38"/>
                  <a:gd name="T8" fmla="*/ 36 w 38"/>
                  <a:gd name="T9" fmla="*/ 30 h 38"/>
                  <a:gd name="T10" fmla="*/ 38 w 38"/>
                  <a:gd name="T11" fmla="*/ 24 h 38"/>
                  <a:gd name="T12" fmla="*/ 38 w 38"/>
                  <a:gd name="T13" fmla="*/ 19 h 38"/>
                  <a:gd name="T14" fmla="*/ 38 w 38"/>
                  <a:gd name="T15" fmla="*/ 14 h 38"/>
                  <a:gd name="T16" fmla="*/ 36 w 38"/>
                  <a:gd name="T17" fmla="*/ 11 h 38"/>
                  <a:gd name="T18" fmla="*/ 33 w 38"/>
                  <a:gd name="T19" fmla="*/ 5 h 38"/>
                  <a:gd name="T20" fmla="*/ 29 w 38"/>
                  <a:gd name="T21" fmla="*/ 2 h 38"/>
                  <a:gd name="T22" fmla="*/ 24 w 38"/>
                  <a:gd name="T23" fmla="*/ 0 h 38"/>
                  <a:gd name="T24" fmla="*/ 19 w 38"/>
                  <a:gd name="T25" fmla="*/ 0 h 38"/>
                  <a:gd name="T26" fmla="*/ 14 w 38"/>
                  <a:gd name="T27" fmla="*/ 0 h 38"/>
                  <a:gd name="T28" fmla="*/ 9 w 38"/>
                  <a:gd name="T29" fmla="*/ 2 h 38"/>
                  <a:gd name="T30" fmla="*/ 5 w 38"/>
                  <a:gd name="T31" fmla="*/ 5 h 38"/>
                  <a:gd name="T32" fmla="*/ 2 w 38"/>
                  <a:gd name="T33" fmla="*/ 11 h 38"/>
                  <a:gd name="T34" fmla="*/ 0 w 38"/>
                  <a:gd name="T35" fmla="*/ 14 h 38"/>
                  <a:gd name="T36" fmla="*/ 0 w 38"/>
                  <a:gd name="T37" fmla="*/ 19 h 38"/>
                  <a:gd name="T38" fmla="*/ 0 w 38"/>
                  <a:gd name="T39" fmla="*/ 24 h 38"/>
                  <a:gd name="T40" fmla="*/ 2 w 38"/>
                  <a:gd name="T41" fmla="*/ 30 h 38"/>
                  <a:gd name="T42" fmla="*/ 5 w 38"/>
                  <a:gd name="T43" fmla="*/ 33 h 38"/>
                  <a:gd name="T44" fmla="*/ 9 w 38"/>
                  <a:gd name="T45" fmla="*/ 36 h 38"/>
                  <a:gd name="T46" fmla="*/ 14 w 38"/>
                  <a:gd name="T47" fmla="*/ 38 h 38"/>
                  <a:gd name="T48" fmla="*/ 19 w 38"/>
                  <a:gd name="T49" fmla="*/ 38 h 38"/>
                  <a:gd name="T50" fmla="*/ 19 w 38"/>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8">
                    <a:moveTo>
                      <a:pt x="19" y="38"/>
                    </a:moveTo>
                    <a:lnTo>
                      <a:pt x="24" y="38"/>
                    </a:lnTo>
                    <a:lnTo>
                      <a:pt x="29" y="36"/>
                    </a:lnTo>
                    <a:lnTo>
                      <a:pt x="33" y="33"/>
                    </a:lnTo>
                    <a:lnTo>
                      <a:pt x="36" y="30"/>
                    </a:lnTo>
                    <a:lnTo>
                      <a:pt x="38" y="24"/>
                    </a:lnTo>
                    <a:lnTo>
                      <a:pt x="38" y="19"/>
                    </a:lnTo>
                    <a:lnTo>
                      <a:pt x="38" y="14"/>
                    </a:lnTo>
                    <a:lnTo>
                      <a:pt x="36" y="11"/>
                    </a:lnTo>
                    <a:lnTo>
                      <a:pt x="33" y="5"/>
                    </a:lnTo>
                    <a:lnTo>
                      <a:pt x="29" y="2"/>
                    </a:lnTo>
                    <a:lnTo>
                      <a:pt x="24" y="0"/>
                    </a:lnTo>
                    <a:lnTo>
                      <a:pt x="19" y="0"/>
                    </a:lnTo>
                    <a:lnTo>
                      <a:pt x="14" y="0"/>
                    </a:lnTo>
                    <a:lnTo>
                      <a:pt x="9" y="2"/>
                    </a:lnTo>
                    <a:lnTo>
                      <a:pt x="5" y="5"/>
                    </a:lnTo>
                    <a:lnTo>
                      <a:pt x="2" y="11"/>
                    </a:lnTo>
                    <a:lnTo>
                      <a:pt x="0" y="14"/>
                    </a:lnTo>
                    <a:lnTo>
                      <a:pt x="0" y="19"/>
                    </a:lnTo>
                    <a:lnTo>
                      <a:pt x="0" y="24"/>
                    </a:lnTo>
                    <a:lnTo>
                      <a:pt x="2" y="30"/>
                    </a:lnTo>
                    <a:lnTo>
                      <a:pt x="5" y="33"/>
                    </a:lnTo>
                    <a:lnTo>
                      <a:pt x="9" y="36"/>
                    </a:lnTo>
                    <a:lnTo>
                      <a:pt x="14" y="38"/>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3" name="Freeform 98"/>
              <p:cNvSpPr>
                <a:spLocks/>
              </p:cNvSpPr>
              <p:nvPr/>
            </p:nvSpPr>
            <p:spPr bwMode="auto">
              <a:xfrm>
                <a:off x="2695915" y="2608263"/>
                <a:ext cx="63500" cy="60325"/>
              </a:xfrm>
              <a:custGeom>
                <a:avLst/>
                <a:gdLst>
                  <a:gd name="T0" fmla="*/ 19 w 40"/>
                  <a:gd name="T1" fmla="*/ 38 h 38"/>
                  <a:gd name="T2" fmla="*/ 24 w 40"/>
                  <a:gd name="T3" fmla="*/ 36 h 38"/>
                  <a:gd name="T4" fmla="*/ 29 w 40"/>
                  <a:gd name="T5" fmla="*/ 34 h 38"/>
                  <a:gd name="T6" fmla="*/ 33 w 40"/>
                  <a:gd name="T7" fmla="*/ 32 h 38"/>
                  <a:gd name="T8" fmla="*/ 36 w 40"/>
                  <a:gd name="T9" fmla="*/ 27 h 38"/>
                  <a:gd name="T10" fmla="*/ 38 w 40"/>
                  <a:gd name="T11" fmla="*/ 24 h 38"/>
                  <a:gd name="T12" fmla="*/ 40 w 40"/>
                  <a:gd name="T13" fmla="*/ 19 h 38"/>
                  <a:gd name="T14" fmla="*/ 38 w 40"/>
                  <a:gd name="T15" fmla="*/ 13 h 38"/>
                  <a:gd name="T16" fmla="*/ 36 w 40"/>
                  <a:gd name="T17" fmla="*/ 8 h 38"/>
                  <a:gd name="T18" fmla="*/ 33 w 40"/>
                  <a:gd name="T19" fmla="*/ 5 h 38"/>
                  <a:gd name="T20" fmla="*/ 29 w 40"/>
                  <a:gd name="T21" fmla="*/ 1 h 38"/>
                  <a:gd name="T22" fmla="*/ 24 w 40"/>
                  <a:gd name="T23" fmla="*/ 0 h 38"/>
                  <a:gd name="T24" fmla="*/ 19 w 40"/>
                  <a:gd name="T25" fmla="*/ 0 h 38"/>
                  <a:gd name="T26" fmla="*/ 16 w 40"/>
                  <a:gd name="T27" fmla="*/ 0 h 38"/>
                  <a:gd name="T28" fmla="*/ 10 w 40"/>
                  <a:gd name="T29" fmla="*/ 1 h 38"/>
                  <a:gd name="T30" fmla="*/ 7 w 40"/>
                  <a:gd name="T31" fmla="*/ 5 h 38"/>
                  <a:gd name="T32" fmla="*/ 4 w 40"/>
                  <a:gd name="T33" fmla="*/ 8 h 38"/>
                  <a:gd name="T34" fmla="*/ 2 w 40"/>
                  <a:gd name="T35" fmla="*/ 13 h 38"/>
                  <a:gd name="T36" fmla="*/ 0 w 40"/>
                  <a:gd name="T37" fmla="*/ 19 h 38"/>
                  <a:gd name="T38" fmla="*/ 2 w 40"/>
                  <a:gd name="T39" fmla="*/ 24 h 38"/>
                  <a:gd name="T40" fmla="*/ 4 w 40"/>
                  <a:gd name="T41" fmla="*/ 27 h 38"/>
                  <a:gd name="T42" fmla="*/ 7 w 40"/>
                  <a:gd name="T43" fmla="*/ 32 h 38"/>
                  <a:gd name="T44" fmla="*/ 10 w 40"/>
                  <a:gd name="T45" fmla="*/ 34 h 38"/>
                  <a:gd name="T46" fmla="*/ 16 w 40"/>
                  <a:gd name="T47" fmla="*/ 36 h 38"/>
                  <a:gd name="T48" fmla="*/ 19 w 40"/>
                  <a:gd name="T49" fmla="*/ 38 h 38"/>
                  <a:gd name="T50" fmla="*/ 19 w 4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38">
                    <a:moveTo>
                      <a:pt x="19" y="38"/>
                    </a:moveTo>
                    <a:lnTo>
                      <a:pt x="24" y="36"/>
                    </a:lnTo>
                    <a:lnTo>
                      <a:pt x="29" y="34"/>
                    </a:lnTo>
                    <a:lnTo>
                      <a:pt x="33" y="32"/>
                    </a:lnTo>
                    <a:lnTo>
                      <a:pt x="36" y="27"/>
                    </a:lnTo>
                    <a:lnTo>
                      <a:pt x="38" y="24"/>
                    </a:lnTo>
                    <a:lnTo>
                      <a:pt x="40" y="19"/>
                    </a:lnTo>
                    <a:lnTo>
                      <a:pt x="38" y="13"/>
                    </a:lnTo>
                    <a:lnTo>
                      <a:pt x="36" y="8"/>
                    </a:lnTo>
                    <a:lnTo>
                      <a:pt x="33" y="5"/>
                    </a:lnTo>
                    <a:lnTo>
                      <a:pt x="29" y="1"/>
                    </a:lnTo>
                    <a:lnTo>
                      <a:pt x="24" y="0"/>
                    </a:lnTo>
                    <a:lnTo>
                      <a:pt x="19" y="0"/>
                    </a:lnTo>
                    <a:lnTo>
                      <a:pt x="16" y="0"/>
                    </a:lnTo>
                    <a:lnTo>
                      <a:pt x="10" y="1"/>
                    </a:lnTo>
                    <a:lnTo>
                      <a:pt x="7" y="5"/>
                    </a:lnTo>
                    <a:lnTo>
                      <a:pt x="4" y="8"/>
                    </a:lnTo>
                    <a:lnTo>
                      <a:pt x="2" y="13"/>
                    </a:lnTo>
                    <a:lnTo>
                      <a:pt x="0" y="19"/>
                    </a:lnTo>
                    <a:lnTo>
                      <a:pt x="2" y="24"/>
                    </a:lnTo>
                    <a:lnTo>
                      <a:pt x="4" y="27"/>
                    </a:lnTo>
                    <a:lnTo>
                      <a:pt x="7" y="32"/>
                    </a:lnTo>
                    <a:lnTo>
                      <a:pt x="10" y="34"/>
                    </a:lnTo>
                    <a:lnTo>
                      <a:pt x="16" y="36"/>
                    </a:lnTo>
                    <a:lnTo>
                      <a:pt x="19" y="38"/>
                    </a:lnTo>
                    <a:lnTo>
                      <a:pt x="19" y="3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84" name="ZoneTexte 83"/>
            <p:cNvSpPr txBox="1"/>
            <p:nvPr/>
          </p:nvSpPr>
          <p:spPr>
            <a:xfrm>
              <a:off x="571132" y="4860315"/>
              <a:ext cx="360996" cy="246221"/>
            </a:xfrm>
            <a:prstGeom prst="rect">
              <a:avLst/>
            </a:prstGeom>
            <a:noFill/>
          </p:spPr>
          <p:txBody>
            <a:bodyPr wrap="none" rtlCol="0">
              <a:spAutoFit/>
            </a:bodyPr>
            <a:lstStyle/>
            <a:p>
              <a:pPr algn="r"/>
              <a:r>
                <a:rPr lang="fr-FR" sz="1000" dirty="0"/>
                <a:t>2,0</a:t>
              </a:r>
            </a:p>
          </p:txBody>
        </p:sp>
        <p:sp>
          <p:nvSpPr>
            <p:cNvPr id="85" name="ZoneTexte 84"/>
            <p:cNvSpPr txBox="1"/>
            <p:nvPr/>
          </p:nvSpPr>
          <p:spPr>
            <a:xfrm>
              <a:off x="814602" y="5025982"/>
              <a:ext cx="255198" cy="246221"/>
            </a:xfrm>
            <a:prstGeom prst="rect">
              <a:avLst/>
            </a:prstGeom>
            <a:noFill/>
          </p:spPr>
          <p:txBody>
            <a:bodyPr wrap="none" rtlCol="0">
              <a:spAutoFit/>
            </a:bodyPr>
            <a:lstStyle/>
            <a:p>
              <a:pPr algn="ctr"/>
              <a:r>
                <a:rPr lang="fr-FR" sz="1000" dirty="0"/>
                <a:t>0</a:t>
              </a:r>
            </a:p>
          </p:txBody>
        </p:sp>
        <p:sp>
          <p:nvSpPr>
            <p:cNvPr id="86" name="ZoneTexte 85"/>
            <p:cNvSpPr txBox="1"/>
            <p:nvPr/>
          </p:nvSpPr>
          <p:spPr>
            <a:xfrm>
              <a:off x="2832090" y="4746720"/>
              <a:ext cx="617477" cy="246221"/>
            </a:xfrm>
            <a:prstGeom prst="rect">
              <a:avLst/>
            </a:prstGeom>
            <a:noFill/>
          </p:spPr>
          <p:txBody>
            <a:bodyPr wrap="none" rtlCol="0">
              <a:spAutoFit/>
            </a:bodyPr>
            <a:lstStyle/>
            <a:p>
              <a:pPr algn="ctr"/>
              <a:r>
                <a:rPr lang="fr-FR" sz="1000" b="1" dirty="0"/>
                <a:t>Heures</a:t>
              </a:r>
            </a:p>
          </p:txBody>
        </p:sp>
        <p:sp>
          <p:nvSpPr>
            <p:cNvPr id="87" name="ZoneTexte 86"/>
            <p:cNvSpPr txBox="1"/>
            <p:nvPr/>
          </p:nvSpPr>
          <p:spPr>
            <a:xfrm>
              <a:off x="571132" y="4450665"/>
              <a:ext cx="360996" cy="246221"/>
            </a:xfrm>
            <a:prstGeom prst="rect">
              <a:avLst/>
            </a:prstGeom>
            <a:noFill/>
          </p:spPr>
          <p:txBody>
            <a:bodyPr wrap="none" rtlCol="0">
              <a:spAutoFit/>
            </a:bodyPr>
            <a:lstStyle/>
            <a:p>
              <a:pPr algn="r"/>
              <a:r>
                <a:rPr lang="fr-FR" sz="1000" dirty="0"/>
                <a:t>2,5</a:t>
              </a:r>
            </a:p>
          </p:txBody>
        </p:sp>
        <p:sp>
          <p:nvSpPr>
            <p:cNvPr id="88" name="ZoneTexte 87"/>
            <p:cNvSpPr txBox="1"/>
            <p:nvPr/>
          </p:nvSpPr>
          <p:spPr>
            <a:xfrm>
              <a:off x="571132" y="4041013"/>
              <a:ext cx="360996" cy="246221"/>
            </a:xfrm>
            <a:prstGeom prst="rect">
              <a:avLst/>
            </a:prstGeom>
            <a:noFill/>
          </p:spPr>
          <p:txBody>
            <a:bodyPr wrap="none" rtlCol="0">
              <a:spAutoFit/>
            </a:bodyPr>
            <a:lstStyle/>
            <a:p>
              <a:pPr algn="r"/>
              <a:r>
                <a:rPr lang="fr-FR" sz="1000" dirty="0"/>
                <a:t>3,0</a:t>
              </a:r>
            </a:p>
          </p:txBody>
        </p:sp>
        <p:sp>
          <p:nvSpPr>
            <p:cNvPr id="89" name="ZoneTexte 88"/>
            <p:cNvSpPr txBox="1"/>
            <p:nvPr/>
          </p:nvSpPr>
          <p:spPr>
            <a:xfrm>
              <a:off x="571132" y="3631361"/>
              <a:ext cx="360996" cy="246221"/>
            </a:xfrm>
            <a:prstGeom prst="rect">
              <a:avLst/>
            </a:prstGeom>
            <a:noFill/>
          </p:spPr>
          <p:txBody>
            <a:bodyPr wrap="none" rtlCol="0">
              <a:spAutoFit/>
            </a:bodyPr>
            <a:lstStyle/>
            <a:p>
              <a:pPr algn="r"/>
              <a:r>
                <a:rPr lang="fr-FR" sz="1000" dirty="0"/>
                <a:t>3,5</a:t>
              </a:r>
            </a:p>
          </p:txBody>
        </p:sp>
        <p:sp>
          <p:nvSpPr>
            <p:cNvPr id="90" name="ZoneTexte 89"/>
            <p:cNvSpPr txBox="1"/>
            <p:nvPr/>
          </p:nvSpPr>
          <p:spPr>
            <a:xfrm>
              <a:off x="571132" y="3221709"/>
              <a:ext cx="360996" cy="246221"/>
            </a:xfrm>
            <a:prstGeom prst="rect">
              <a:avLst/>
            </a:prstGeom>
            <a:noFill/>
          </p:spPr>
          <p:txBody>
            <a:bodyPr wrap="none" rtlCol="0">
              <a:spAutoFit/>
            </a:bodyPr>
            <a:lstStyle/>
            <a:p>
              <a:pPr algn="r"/>
              <a:r>
                <a:rPr lang="fr-FR" sz="1000" dirty="0"/>
                <a:t>4,0</a:t>
              </a:r>
            </a:p>
          </p:txBody>
        </p:sp>
        <p:sp>
          <p:nvSpPr>
            <p:cNvPr id="91" name="ZoneTexte 90"/>
            <p:cNvSpPr txBox="1"/>
            <p:nvPr/>
          </p:nvSpPr>
          <p:spPr>
            <a:xfrm>
              <a:off x="1388112" y="5025982"/>
              <a:ext cx="325731" cy="246221"/>
            </a:xfrm>
            <a:prstGeom prst="rect">
              <a:avLst/>
            </a:prstGeom>
            <a:noFill/>
          </p:spPr>
          <p:txBody>
            <a:bodyPr wrap="none" rtlCol="0">
              <a:spAutoFit/>
            </a:bodyPr>
            <a:lstStyle/>
            <a:p>
              <a:pPr algn="ctr"/>
              <a:r>
                <a:rPr lang="fr-FR" sz="1000" dirty="0"/>
                <a:t>10</a:t>
              </a:r>
            </a:p>
          </p:txBody>
        </p:sp>
        <p:sp>
          <p:nvSpPr>
            <p:cNvPr id="92" name="ZoneTexte 91"/>
            <p:cNvSpPr txBox="1"/>
            <p:nvPr/>
          </p:nvSpPr>
          <p:spPr>
            <a:xfrm>
              <a:off x="1988187" y="5025982"/>
              <a:ext cx="325731" cy="246221"/>
            </a:xfrm>
            <a:prstGeom prst="rect">
              <a:avLst/>
            </a:prstGeom>
            <a:noFill/>
          </p:spPr>
          <p:txBody>
            <a:bodyPr wrap="none" rtlCol="0">
              <a:spAutoFit/>
            </a:bodyPr>
            <a:lstStyle/>
            <a:p>
              <a:pPr algn="ctr"/>
              <a:r>
                <a:rPr lang="fr-FR" sz="1000" dirty="0"/>
                <a:t>20</a:t>
              </a:r>
            </a:p>
          </p:txBody>
        </p:sp>
        <p:sp>
          <p:nvSpPr>
            <p:cNvPr id="93" name="ZoneTexte 92"/>
            <p:cNvSpPr txBox="1"/>
            <p:nvPr/>
          </p:nvSpPr>
          <p:spPr>
            <a:xfrm>
              <a:off x="2608900" y="5025982"/>
              <a:ext cx="325731" cy="246221"/>
            </a:xfrm>
            <a:prstGeom prst="rect">
              <a:avLst/>
            </a:prstGeom>
            <a:noFill/>
          </p:spPr>
          <p:txBody>
            <a:bodyPr wrap="none" rtlCol="0">
              <a:spAutoFit/>
            </a:bodyPr>
            <a:lstStyle/>
            <a:p>
              <a:pPr algn="ctr"/>
              <a:r>
                <a:rPr lang="fr-FR" sz="1000" dirty="0"/>
                <a:t>30</a:t>
              </a:r>
            </a:p>
          </p:txBody>
        </p:sp>
        <p:sp>
          <p:nvSpPr>
            <p:cNvPr id="94" name="ZoneTexte 93"/>
            <p:cNvSpPr txBox="1"/>
            <p:nvPr/>
          </p:nvSpPr>
          <p:spPr>
            <a:xfrm>
              <a:off x="3213738" y="5025982"/>
              <a:ext cx="325731" cy="246221"/>
            </a:xfrm>
            <a:prstGeom prst="rect">
              <a:avLst/>
            </a:prstGeom>
            <a:noFill/>
          </p:spPr>
          <p:txBody>
            <a:bodyPr wrap="none" rtlCol="0">
              <a:spAutoFit/>
            </a:bodyPr>
            <a:lstStyle/>
            <a:p>
              <a:pPr algn="ctr"/>
              <a:r>
                <a:rPr lang="fr-FR" sz="1000" dirty="0"/>
                <a:t>40</a:t>
              </a:r>
            </a:p>
          </p:txBody>
        </p:sp>
        <p:sp>
          <p:nvSpPr>
            <p:cNvPr id="158" name="ZoneTexte 157"/>
            <p:cNvSpPr txBox="1"/>
            <p:nvPr/>
          </p:nvSpPr>
          <p:spPr>
            <a:xfrm>
              <a:off x="3140725" y="3321567"/>
              <a:ext cx="795411" cy="276999"/>
            </a:xfrm>
            <a:prstGeom prst="rect">
              <a:avLst/>
            </a:prstGeom>
            <a:noFill/>
          </p:spPr>
          <p:txBody>
            <a:bodyPr wrap="none" rtlCol="0">
              <a:spAutoFit/>
            </a:bodyPr>
            <a:lstStyle/>
            <a:p>
              <a:r>
                <a:rPr lang="fr-FR" sz="1200" b="1" u="sng" dirty="0"/>
                <a:t>&gt;</a:t>
              </a:r>
              <a:r>
                <a:rPr lang="fr-FR" sz="1200" b="1" dirty="0"/>
                <a:t> 65 ans</a:t>
              </a:r>
            </a:p>
          </p:txBody>
        </p:sp>
        <p:sp>
          <p:nvSpPr>
            <p:cNvPr id="159" name="ZoneTexte 158"/>
            <p:cNvSpPr txBox="1"/>
            <p:nvPr/>
          </p:nvSpPr>
          <p:spPr>
            <a:xfrm>
              <a:off x="3140725" y="3540642"/>
              <a:ext cx="795411" cy="276999"/>
            </a:xfrm>
            <a:prstGeom prst="rect">
              <a:avLst/>
            </a:prstGeom>
            <a:noFill/>
          </p:spPr>
          <p:txBody>
            <a:bodyPr wrap="none" rtlCol="0">
              <a:spAutoFit/>
            </a:bodyPr>
            <a:lstStyle/>
            <a:p>
              <a:r>
                <a:rPr lang="fr-FR" sz="1200" b="1" u="sng" dirty="0"/>
                <a:t>&lt;</a:t>
              </a:r>
              <a:r>
                <a:rPr lang="fr-FR" sz="1200" b="1" dirty="0"/>
                <a:t> 49 ans</a:t>
              </a:r>
            </a:p>
          </p:txBody>
        </p:sp>
      </p:grpSp>
      <p:sp>
        <p:nvSpPr>
          <p:cNvPr id="160" name="ZoneTexte 15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43</a:t>
            </a:r>
          </a:p>
        </p:txBody>
      </p:sp>
    </p:spTree>
    <p:extLst>
      <p:ext uri="{BB962C8B-B14F-4D97-AF65-F5344CB8AC3E}">
        <p14:creationId xmlns:p14="http://schemas.microsoft.com/office/powerpoint/2010/main" val="28107990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Majoration de la biodisponibilité orale de DTG après écrasement des comprimés (1)</a:t>
            </a:r>
          </a:p>
        </p:txBody>
      </p:sp>
      <p:sp>
        <p:nvSpPr>
          <p:cNvPr id="5123" name="Rectangle 3"/>
          <p:cNvSpPr>
            <a:spLocks noGrp="1" noChangeArrowheads="1"/>
          </p:cNvSpPr>
          <p:nvPr>
            <p:ph idx="1"/>
          </p:nvPr>
        </p:nvSpPr>
        <p:spPr>
          <a:xfrm>
            <a:off x="457200" y="1341437"/>
            <a:ext cx="8507413" cy="5241925"/>
          </a:xfrm>
        </p:spPr>
        <p:txBody>
          <a:bodyPr/>
          <a:lstStyle/>
          <a:p>
            <a:pPr eaLnBrk="1" hangingPunct="1"/>
            <a:r>
              <a:rPr lang="fr-FR" sz="1600" b="1" dirty="0">
                <a:solidFill>
                  <a:srgbClr val="0070C0"/>
                </a:solidFill>
              </a:rPr>
              <a:t>Rationnel : </a:t>
            </a:r>
            <a:r>
              <a:rPr lang="fr-FR" sz="1600" dirty="0"/>
              <a:t>intérêt évident pour les troubles de la déglutition et les gros comprimés et sur la variabilité PK consécutive</a:t>
            </a:r>
          </a:p>
          <a:p>
            <a:pPr eaLnBrk="1" hangingPunct="1"/>
            <a:r>
              <a:rPr lang="fr-FR" sz="1600" dirty="0"/>
              <a:t>En l’absence d’information, l’écrasement de </a:t>
            </a:r>
            <a:r>
              <a:rPr lang="fr-FR" sz="1600" dirty="0" err="1"/>
              <a:t>Triumeq</a:t>
            </a:r>
            <a:r>
              <a:rPr lang="fr-FR" sz="1600" baseline="30000" dirty="0"/>
              <a:t>®</a:t>
            </a:r>
            <a:r>
              <a:rPr lang="fr-FR" sz="1600" dirty="0"/>
              <a:t> (ABC/3TC/DTG) est déconseillé dans les mentions légales</a:t>
            </a:r>
          </a:p>
          <a:p>
            <a:pPr eaLnBrk="1" hangingPunct="1"/>
            <a:r>
              <a:rPr lang="fr-FR" sz="1600" b="1" dirty="0">
                <a:solidFill>
                  <a:srgbClr val="0070C0"/>
                </a:solidFill>
              </a:rPr>
              <a:t>Objectifs : </a:t>
            </a:r>
            <a:r>
              <a:rPr lang="fr-FR" sz="1600" dirty="0"/>
              <a:t>PK plasma d’ABC, 3TC et DTG après écrasement des comprimés et interactions avec la nutrition </a:t>
            </a:r>
            <a:r>
              <a:rPr lang="fr-FR" sz="1600" dirty="0" err="1"/>
              <a:t>entérale</a:t>
            </a:r>
            <a:endParaRPr lang="fr-FR" sz="1600" dirty="0"/>
          </a:p>
          <a:p>
            <a:pPr eaLnBrk="1" hangingPunct="1"/>
            <a:endParaRPr lang="fr-FR" sz="1600" dirty="0"/>
          </a:p>
          <a:p>
            <a:pPr eaLnBrk="1" hangingPunct="1"/>
            <a:r>
              <a:rPr lang="fr-FR" sz="1600" b="1" dirty="0">
                <a:solidFill>
                  <a:srgbClr val="0070C0"/>
                </a:solidFill>
              </a:rPr>
              <a:t>Méthode : </a:t>
            </a:r>
            <a:r>
              <a:rPr lang="fr-FR" sz="1600" dirty="0"/>
              <a:t>étude PK ouverte, en 3 périodes, randomisée, en dose unique, croisée chez 22 sujets sains</a:t>
            </a:r>
          </a:p>
          <a:p>
            <a:pPr eaLnBrk="1" hangingPunct="1"/>
            <a:endParaRPr lang="fr-FR" sz="1600" dirty="0"/>
          </a:p>
          <a:p>
            <a:pPr eaLnBrk="1" hangingPunct="1"/>
            <a:r>
              <a:rPr lang="fr-FR" sz="1600" b="1" dirty="0">
                <a:solidFill>
                  <a:srgbClr val="0070C0"/>
                </a:solidFill>
              </a:rPr>
              <a:t>3 Périodes séparées de 7 jours de </a:t>
            </a:r>
            <a:r>
              <a:rPr lang="fr-FR" sz="1600" b="1" dirty="0" err="1">
                <a:solidFill>
                  <a:srgbClr val="0070C0"/>
                </a:solidFill>
              </a:rPr>
              <a:t>wash</a:t>
            </a:r>
            <a:r>
              <a:rPr lang="fr-FR" sz="1600" b="1" dirty="0">
                <a:solidFill>
                  <a:srgbClr val="0070C0"/>
                </a:solidFill>
              </a:rPr>
              <a:t>-out :</a:t>
            </a:r>
          </a:p>
          <a:p>
            <a:pPr lvl="1" eaLnBrk="1" hangingPunct="1"/>
            <a:r>
              <a:rPr lang="fr-FR" sz="1600" dirty="0"/>
              <a:t>A- Référence : ABC/3TC/DTG à jeun</a:t>
            </a:r>
          </a:p>
          <a:p>
            <a:pPr lvl="1" eaLnBrk="1" hangingPunct="1"/>
            <a:r>
              <a:rPr lang="fr-FR" sz="1600" dirty="0"/>
              <a:t>B- Ecrasement ABC/3TC/DTG à jeun</a:t>
            </a:r>
          </a:p>
          <a:p>
            <a:pPr lvl="1" eaLnBrk="1" hangingPunct="1"/>
            <a:r>
              <a:rPr lang="fr-FR" sz="1600" dirty="0"/>
              <a:t>C- Ecrasement ABC/3TC/DTG à jeun + </a:t>
            </a:r>
            <a:br>
              <a:rPr lang="fr-FR" sz="1600" dirty="0"/>
            </a:br>
            <a:r>
              <a:rPr lang="fr-FR" sz="1600" dirty="0"/>
              <a:t>alimentation entérale (250 ml </a:t>
            </a:r>
            <a:r>
              <a:rPr lang="fr-FR" sz="1600" dirty="0" err="1"/>
              <a:t>Nutrison</a:t>
            </a:r>
            <a:r>
              <a:rPr lang="fr-FR" sz="1600" baseline="30000" dirty="0"/>
              <a:t>®</a:t>
            </a:r>
            <a:r>
              <a:rPr lang="fr-FR" sz="1600" dirty="0"/>
              <a:t>)</a:t>
            </a:r>
            <a:br>
              <a:rPr lang="fr-FR" sz="1600" dirty="0"/>
            </a:br>
            <a:endParaRPr lang="fr-FR" sz="1600" dirty="0"/>
          </a:p>
          <a:p>
            <a:pPr eaLnBrk="1" hangingPunct="1"/>
            <a:r>
              <a:rPr lang="fr-FR" sz="1600" b="1" dirty="0">
                <a:solidFill>
                  <a:srgbClr val="0070C0"/>
                </a:solidFill>
              </a:rPr>
              <a:t>Profils PK </a:t>
            </a:r>
            <a:r>
              <a:rPr lang="fr-FR" sz="1600" dirty="0"/>
              <a:t>plasma sur 48h</a:t>
            </a:r>
          </a:p>
          <a:p>
            <a:pPr eaLnBrk="1" hangingPunct="1"/>
            <a:r>
              <a:rPr lang="fr-FR" sz="1600" dirty="0"/>
              <a:t>Bioéquivalence satisfaite pour </a:t>
            </a:r>
            <a:r>
              <a:rPr lang="fr-FR" sz="1600" dirty="0" err="1"/>
              <a:t>C</a:t>
            </a:r>
            <a:r>
              <a:rPr lang="fr-FR" sz="1600" baseline="-25000" dirty="0" err="1"/>
              <a:t>max</a:t>
            </a:r>
            <a:r>
              <a:rPr lang="fr-FR" sz="1600" dirty="0"/>
              <a:t> et ASC</a:t>
            </a:r>
            <a:r>
              <a:rPr lang="fr-FR" sz="1600" baseline="-25000" dirty="0"/>
              <a:t>0-∞</a:t>
            </a:r>
            <a:br>
              <a:rPr lang="fr-FR" sz="1600" baseline="-25000" dirty="0"/>
            </a:br>
            <a:r>
              <a:rPr lang="fr-FR" sz="1600" dirty="0"/>
              <a:t>si IC 90 % est dans l’intervalle 80-125%</a:t>
            </a:r>
          </a:p>
          <a:p>
            <a:pPr eaLnBrk="1" hangingPunct="1"/>
            <a:r>
              <a:rPr lang="fr-FR" sz="1600" dirty="0"/>
              <a:t>Evaluation de la tolérance</a:t>
            </a:r>
          </a:p>
        </p:txBody>
      </p:sp>
      <p:sp>
        <p:nvSpPr>
          <p:cNvPr id="4" name="ZoneTexte 3"/>
          <p:cNvSpPr txBox="1"/>
          <p:nvPr/>
        </p:nvSpPr>
        <p:spPr>
          <a:xfrm>
            <a:off x="5216036" y="3488319"/>
            <a:ext cx="3890809" cy="307777"/>
          </a:xfrm>
          <a:prstGeom prst="rect">
            <a:avLst/>
          </a:prstGeom>
          <a:noFill/>
        </p:spPr>
        <p:txBody>
          <a:bodyPr wrap="none" rtlCol="0">
            <a:spAutoFit/>
          </a:bodyPr>
          <a:lstStyle/>
          <a:p>
            <a:r>
              <a:rPr lang="fr-FR" sz="1400" b="1" dirty="0">
                <a:solidFill>
                  <a:srgbClr val="0070C0"/>
                </a:solidFill>
              </a:rPr>
              <a:t>Profils PK plasma DTG (mg/l) </a:t>
            </a:r>
            <a:r>
              <a:rPr lang="fr-FR" sz="1400" b="1" u="sng" dirty="0">
                <a:solidFill>
                  <a:srgbClr val="0070C0"/>
                </a:solidFill>
              </a:rPr>
              <a:t>+</a:t>
            </a:r>
            <a:r>
              <a:rPr lang="fr-FR" sz="1400" b="1" dirty="0">
                <a:solidFill>
                  <a:srgbClr val="0070C0"/>
                </a:solidFill>
              </a:rPr>
              <a:t> écrasement </a:t>
            </a:r>
          </a:p>
        </p:txBody>
      </p:sp>
      <p:grpSp>
        <p:nvGrpSpPr>
          <p:cNvPr id="2" name="Groupe 1"/>
          <p:cNvGrpSpPr/>
          <p:nvPr/>
        </p:nvGrpSpPr>
        <p:grpSpPr>
          <a:xfrm>
            <a:off x="5317003" y="3746566"/>
            <a:ext cx="3826997" cy="3113796"/>
            <a:chOff x="5317003" y="3746566"/>
            <a:chExt cx="3826997" cy="3113796"/>
          </a:xfrm>
        </p:grpSpPr>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Roskam-Kwint</a:t>
              </a:r>
              <a:r>
                <a:rPr lang="en-GB" sz="1200" i="1" dirty="0">
                  <a:solidFill>
                    <a:srgbClr val="0070C0"/>
                  </a:solidFill>
                </a:rPr>
                <a:t> M, CROI 2017, Abs. 429</a:t>
              </a:r>
            </a:p>
          </p:txBody>
        </p:sp>
        <p:grpSp>
          <p:nvGrpSpPr>
            <p:cNvPr id="7" name="Groupe 19516"/>
            <p:cNvGrpSpPr/>
            <p:nvPr/>
          </p:nvGrpSpPr>
          <p:grpSpPr>
            <a:xfrm>
              <a:off x="5531979" y="3869677"/>
              <a:ext cx="3438986" cy="2316162"/>
              <a:chOff x="3190875" y="1416051"/>
              <a:chExt cx="3019426" cy="2033587"/>
            </a:xfrm>
          </p:grpSpPr>
          <p:sp>
            <p:nvSpPr>
              <p:cNvPr id="8" name="Freeform 8"/>
              <p:cNvSpPr>
                <a:spLocks/>
              </p:cNvSpPr>
              <p:nvPr/>
            </p:nvSpPr>
            <p:spPr bwMode="auto">
              <a:xfrm>
                <a:off x="3238500" y="1416051"/>
                <a:ext cx="2968625" cy="1985963"/>
              </a:xfrm>
              <a:custGeom>
                <a:avLst/>
                <a:gdLst>
                  <a:gd name="T0" fmla="*/ 0 w 3740"/>
                  <a:gd name="T1" fmla="*/ 0 h 2500"/>
                  <a:gd name="T2" fmla="*/ 0 w 3740"/>
                  <a:gd name="T3" fmla="*/ 2500 h 2500"/>
                  <a:gd name="T4" fmla="*/ 3740 w 3740"/>
                  <a:gd name="T5" fmla="*/ 2500 h 2500"/>
                </a:gdLst>
                <a:ahLst/>
                <a:cxnLst>
                  <a:cxn ang="0">
                    <a:pos x="T0" y="T1"/>
                  </a:cxn>
                  <a:cxn ang="0">
                    <a:pos x="T2" y="T3"/>
                  </a:cxn>
                  <a:cxn ang="0">
                    <a:pos x="T4" y="T5"/>
                  </a:cxn>
                </a:cxnLst>
                <a:rect l="0" t="0" r="r" b="b"/>
                <a:pathLst>
                  <a:path w="3740" h="2500">
                    <a:moveTo>
                      <a:pt x="0" y="0"/>
                    </a:moveTo>
                    <a:lnTo>
                      <a:pt x="0" y="2500"/>
                    </a:lnTo>
                    <a:lnTo>
                      <a:pt x="3740" y="2500"/>
                    </a:lnTo>
                  </a:path>
                </a:pathLst>
              </a:custGeom>
              <a:noFill/>
              <a:ln w="47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9"/>
              <p:cNvSpPr>
                <a:spLocks noChangeShapeType="1"/>
              </p:cNvSpPr>
              <p:nvPr/>
            </p:nvSpPr>
            <p:spPr bwMode="auto">
              <a:xfrm flipV="1">
                <a:off x="4962525"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10"/>
              <p:cNvSpPr>
                <a:spLocks noChangeShapeType="1"/>
              </p:cNvSpPr>
              <p:nvPr/>
            </p:nvSpPr>
            <p:spPr bwMode="auto">
              <a:xfrm flipV="1">
                <a:off x="5208588"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p:cNvSpPr>
                <a:spLocks noChangeShapeType="1"/>
              </p:cNvSpPr>
              <p:nvPr/>
            </p:nvSpPr>
            <p:spPr bwMode="auto">
              <a:xfrm flipV="1">
                <a:off x="5454650"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2"/>
              <p:cNvSpPr>
                <a:spLocks noChangeShapeType="1"/>
              </p:cNvSpPr>
              <p:nvPr/>
            </p:nvSpPr>
            <p:spPr bwMode="auto">
              <a:xfrm flipV="1">
                <a:off x="5700713"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3"/>
              <p:cNvSpPr>
                <a:spLocks noChangeShapeType="1"/>
              </p:cNvSpPr>
              <p:nvPr/>
            </p:nvSpPr>
            <p:spPr bwMode="auto">
              <a:xfrm flipV="1">
                <a:off x="5946775"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p:cNvSpPr>
                <a:spLocks noChangeShapeType="1"/>
              </p:cNvSpPr>
              <p:nvPr/>
            </p:nvSpPr>
            <p:spPr bwMode="auto">
              <a:xfrm flipV="1">
                <a:off x="6194425"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p:cNvSpPr>
                <a:spLocks noChangeShapeType="1"/>
              </p:cNvSpPr>
              <p:nvPr/>
            </p:nvSpPr>
            <p:spPr bwMode="auto">
              <a:xfrm flipV="1">
                <a:off x="3484563"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6"/>
              <p:cNvSpPr>
                <a:spLocks noChangeShapeType="1"/>
              </p:cNvSpPr>
              <p:nvPr/>
            </p:nvSpPr>
            <p:spPr bwMode="auto">
              <a:xfrm flipV="1">
                <a:off x="3730625"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7"/>
              <p:cNvSpPr>
                <a:spLocks noChangeShapeType="1"/>
              </p:cNvSpPr>
              <p:nvPr/>
            </p:nvSpPr>
            <p:spPr bwMode="auto">
              <a:xfrm flipV="1">
                <a:off x="3976688"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8"/>
              <p:cNvSpPr>
                <a:spLocks noChangeShapeType="1"/>
              </p:cNvSpPr>
              <p:nvPr/>
            </p:nvSpPr>
            <p:spPr bwMode="auto">
              <a:xfrm flipV="1">
                <a:off x="4222750"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9"/>
              <p:cNvSpPr>
                <a:spLocks noChangeShapeType="1"/>
              </p:cNvSpPr>
              <p:nvPr/>
            </p:nvSpPr>
            <p:spPr bwMode="auto">
              <a:xfrm flipV="1">
                <a:off x="4468813"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p:cNvSpPr>
                <a:spLocks noChangeShapeType="1"/>
              </p:cNvSpPr>
              <p:nvPr/>
            </p:nvSpPr>
            <p:spPr bwMode="auto">
              <a:xfrm flipV="1">
                <a:off x="4716463"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p:cNvSpPr>
                <a:spLocks noChangeShapeType="1"/>
              </p:cNvSpPr>
              <p:nvPr/>
            </p:nvSpPr>
            <p:spPr bwMode="auto">
              <a:xfrm flipV="1">
                <a:off x="3238500" y="3402013"/>
                <a:ext cx="0" cy="47625"/>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p:cNvSpPr>
                <a:spLocks noChangeShapeType="1"/>
              </p:cNvSpPr>
              <p:nvPr/>
            </p:nvSpPr>
            <p:spPr bwMode="auto">
              <a:xfrm>
                <a:off x="3190875" y="1751013"/>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p:cNvSpPr>
                <a:spLocks noChangeShapeType="1"/>
              </p:cNvSpPr>
              <p:nvPr/>
            </p:nvSpPr>
            <p:spPr bwMode="auto">
              <a:xfrm>
                <a:off x="3190875" y="2081213"/>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p:cNvSpPr>
                <a:spLocks noChangeShapeType="1"/>
              </p:cNvSpPr>
              <p:nvPr/>
            </p:nvSpPr>
            <p:spPr bwMode="auto">
              <a:xfrm>
                <a:off x="3190875" y="2411413"/>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5"/>
              <p:cNvSpPr>
                <a:spLocks noChangeShapeType="1"/>
              </p:cNvSpPr>
              <p:nvPr/>
            </p:nvSpPr>
            <p:spPr bwMode="auto">
              <a:xfrm>
                <a:off x="3190875" y="2740026"/>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a:off x="3190875" y="3070226"/>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7"/>
              <p:cNvSpPr>
                <a:spLocks noChangeShapeType="1"/>
              </p:cNvSpPr>
              <p:nvPr/>
            </p:nvSpPr>
            <p:spPr bwMode="auto">
              <a:xfrm>
                <a:off x="3190875" y="3402013"/>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8"/>
              <p:cNvSpPr>
                <a:spLocks noChangeShapeType="1"/>
              </p:cNvSpPr>
              <p:nvPr/>
            </p:nvSpPr>
            <p:spPr bwMode="auto">
              <a:xfrm>
                <a:off x="3190875" y="1420813"/>
                <a:ext cx="47625"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Freeform 29"/>
              <p:cNvSpPr>
                <a:spLocks/>
              </p:cNvSpPr>
              <p:nvPr/>
            </p:nvSpPr>
            <p:spPr bwMode="auto">
              <a:xfrm>
                <a:off x="4276725" y="1711326"/>
                <a:ext cx="69850" cy="69850"/>
              </a:xfrm>
              <a:custGeom>
                <a:avLst/>
                <a:gdLst>
                  <a:gd name="T0" fmla="*/ 87 w 87"/>
                  <a:gd name="T1" fmla="*/ 88 h 88"/>
                  <a:gd name="T2" fmla="*/ 87 w 87"/>
                  <a:gd name="T3" fmla="*/ 0 h 88"/>
                  <a:gd name="T4" fmla="*/ 0 w 87"/>
                  <a:gd name="T5" fmla="*/ 0 h 88"/>
                  <a:gd name="T6" fmla="*/ 0 w 87"/>
                  <a:gd name="T7" fmla="*/ 88 h 88"/>
                  <a:gd name="T8" fmla="*/ 87 w 87"/>
                  <a:gd name="T9" fmla="*/ 88 h 88"/>
                  <a:gd name="T10" fmla="*/ 87 w 87"/>
                  <a:gd name="T11" fmla="*/ 88 h 88"/>
                </a:gdLst>
                <a:ahLst/>
                <a:cxnLst>
                  <a:cxn ang="0">
                    <a:pos x="T0" y="T1"/>
                  </a:cxn>
                  <a:cxn ang="0">
                    <a:pos x="T2" y="T3"/>
                  </a:cxn>
                  <a:cxn ang="0">
                    <a:pos x="T4" y="T5"/>
                  </a:cxn>
                  <a:cxn ang="0">
                    <a:pos x="T6" y="T7"/>
                  </a:cxn>
                  <a:cxn ang="0">
                    <a:pos x="T8" y="T9"/>
                  </a:cxn>
                  <a:cxn ang="0">
                    <a:pos x="T10" y="T11"/>
                  </a:cxn>
                </a:cxnLst>
                <a:rect l="0" t="0" r="r" b="b"/>
                <a:pathLst>
                  <a:path w="87" h="88">
                    <a:moveTo>
                      <a:pt x="87" y="88"/>
                    </a:moveTo>
                    <a:lnTo>
                      <a:pt x="87" y="0"/>
                    </a:lnTo>
                    <a:lnTo>
                      <a:pt x="0" y="0"/>
                    </a:lnTo>
                    <a:lnTo>
                      <a:pt x="0" y="88"/>
                    </a:lnTo>
                    <a:lnTo>
                      <a:pt x="87" y="88"/>
                    </a:lnTo>
                    <a:lnTo>
                      <a:pt x="87" y="8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 name="Freeform 30"/>
              <p:cNvSpPr>
                <a:spLocks/>
              </p:cNvSpPr>
              <p:nvPr/>
            </p:nvSpPr>
            <p:spPr bwMode="auto">
              <a:xfrm>
                <a:off x="4276725" y="1931988"/>
                <a:ext cx="69850" cy="69850"/>
              </a:xfrm>
              <a:custGeom>
                <a:avLst/>
                <a:gdLst>
                  <a:gd name="T0" fmla="*/ 0 w 87"/>
                  <a:gd name="T1" fmla="*/ 0 h 87"/>
                  <a:gd name="T2" fmla="*/ 0 w 87"/>
                  <a:gd name="T3" fmla="*/ 87 h 87"/>
                  <a:gd name="T4" fmla="*/ 87 w 87"/>
                  <a:gd name="T5" fmla="*/ 87 h 87"/>
                  <a:gd name="T6" fmla="*/ 87 w 87"/>
                  <a:gd name="T7" fmla="*/ 0 h 87"/>
                  <a:gd name="T8" fmla="*/ 0 w 87"/>
                  <a:gd name="T9" fmla="*/ 0 h 87"/>
                  <a:gd name="T10" fmla="*/ 0 w 87"/>
                  <a:gd name="T11" fmla="*/ 0 h 87"/>
                </a:gdLst>
                <a:ahLst/>
                <a:cxnLst>
                  <a:cxn ang="0">
                    <a:pos x="T0" y="T1"/>
                  </a:cxn>
                  <a:cxn ang="0">
                    <a:pos x="T2" y="T3"/>
                  </a:cxn>
                  <a:cxn ang="0">
                    <a:pos x="T4" y="T5"/>
                  </a:cxn>
                  <a:cxn ang="0">
                    <a:pos x="T6" y="T7"/>
                  </a:cxn>
                  <a:cxn ang="0">
                    <a:pos x="T8" y="T9"/>
                  </a:cxn>
                  <a:cxn ang="0">
                    <a:pos x="T10" y="T11"/>
                  </a:cxn>
                </a:cxnLst>
                <a:rect l="0" t="0" r="r" b="b"/>
                <a:pathLst>
                  <a:path w="87" h="87">
                    <a:moveTo>
                      <a:pt x="0" y="0"/>
                    </a:moveTo>
                    <a:lnTo>
                      <a:pt x="0" y="87"/>
                    </a:lnTo>
                    <a:lnTo>
                      <a:pt x="87" y="87"/>
                    </a:lnTo>
                    <a:lnTo>
                      <a:pt x="87" y="0"/>
                    </a:lnTo>
                    <a:lnTo>
                      <a:pt x="0" y="0"/>
                    </a:lnTo>
                    <a:lnTo>
                      <a:pt x="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1" name="Freeform 31"/>
              <p:cNvSpPr>
                <a:spLocks/>
              </p:cNvSpPr>
              <p:nvPr/>
            </p:nvSpPr>
            <p:spPr bwMode="auto">
              <a:xfrm>
                <a:off x="4276725" y="2152651"/>
                <a:ext cx="69850" cy="69850"/>
              </a:xfrm>
              <a:custGeom>
                <a:avLst/>
                <a:gdLst>
                  <a:gd name="T0" fmla="*/ 87 w 87"/>
                  <a:gd name="T1" fmla="*/ 87 h 87"/>
                  <a:gd name="T2" fmla="*/ 87 w 87"/>
                  <a:gd name="T3" fmla="*/ 0 h 87"/>
                  <a:gd name="T4" fmla="*/ 0 w 87"/>
                  <a:gd name="T5" fmla="*/ 0 h 87"/>
                  <a:gd name="T6" fmla="*/ 0 w 87"/>
                  <a:gd name="T7" fmla="*/ 87 h 87"/>
                  <a:gd name="T8" fmla="*/ 87 w 87"/>
                  <a:gd name="T9" fmla="*/ 87 h 87"/>
                  <a:gd name="T10" fmla="*/ 87 w 87"/>
                  <a:gd name="T11" fmla="*/ 87 h 87"/>
                </a:gdLst>
                <a:ahLst/>
                <a:cxnLst>
                  <a:cxn ang="0">
                    <a:pos x="T0" y="T1"/>
                  </a:cxn>
                  <a:cxn ang="0">
                    <a:pos x="T2" y="T3"/>
                  </a:cxn>
                  <a:cxn ang="0">
                    <a:pos x="T4" y="T5"/>
                  </a:cxn>
                  <a:cxn ang="0">
                    <a:pos x="T6" y="T7"/>
                  </a:cxn>
                  <a:cxn ang="0">
                    <a:pos x="T8" y="T9"/>
                  </a:cxn>
                  <a:cxn ang="0">
                    <a:pos x="T10" y="T11"/>
                  </a:cxn>
                </a:cxnLst>
                <a:rect l="0" t="0" r="r" b="b"/>
                <a:pathLst>
                  <a:path w="87" h="87">
                    <a:moveTo>
                      <a:pt x="87" y="87"/>
                    </a:moveTo>
                    <a:lnTo>
                      <a:pt x="87" y="0"/>
                    </a:lnTo>
                    <a:lnTo>
                      <a:pt x="0" y="0"/>
                    </a:lnTo>
                    <a:lnTo>
                      <a:pt x="0" y="87"/>
                    </a:lnTo>
                    <a:lnTo>
                      <a:pt x="87" y="87"/>
                    </a:lnTo>
                    <a:lnTo>
                      <a:pt x="87" y="87"/>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Line 32"/>
              <p:cNvSpPr>
                <a:spLocks noChangeShapeType="1"/>
              </p:cNvSpPr>
              <p:nvPr/>
            </p:nvSpPr>
            <p:spPr bwMode="auto">
              <a:xfrm>
                <a:off x="5211763" y="3125788"/>
                <a:ext cx="0" cy="101600"/>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33"/>
              <p:cNvSpPr>
                <a:spLocks noChangeShapeType="1"/>
              </p:cNvSpPr>
              <p:nvPr/>
            </p:nvSpPr>
            <p:spPr bwMode="auto">
              <a:xfrm>
                <a:off x="6189663" y="3278188"/>
                <a:ext cx="0" cy="55563"/>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Freeform 34"/>
              <p:cNvSpPr>
                <a:spLocks/>
              </p:cNvSpPr>
              <p:nvPr/>
            </p:nvSpPr>
            <p:spPr bwMode="auto">
              <a:xfrm>
                <a:off x="3303588" y="2084388"/>
                <a:ext cx="0" cy="795338"/>
              </a:xfrm>
              <a:custGeom>
                <a:avLst/>
                <a:gdLst>
                  <a:gd name="T0" fmla="*/ 1002 h 1002"/>
                  <a:gd name="T1" fmla="*/ 566 h 1002"/>
                  <a:gd name="T2" fmla="*/ 0 h 1002"/>
                </a:gdLst>
                <a:ahLst/>
                <a:cxnLst>
                  <a:cxn ang="0">
                    <a:pos x="0" y="T0"/>
                  </a:cxn>
                  <a:cxn ang="0">
                    <a:pos x="0" y="T1"/>
                  </a:cxn>
                  <a:cxn ang="0">
                    <a:pos x="0" y="T2"/>
                  </a:cxn>
                </a:cxnLst>
                <a:rect l="0" t="0" r="r" b="b"/>
                <a:pathLst>
                  <a:path h="1002">
                    <a:moveTo>
                      <a:pt x="0" y="1002"/>
                    </a:moveTo>
                    <a:lnTo>
                      <a:pt x="0" y="566"/>
                    </a:lnTo>
                    <a:lnTo>
                      <a:pt x="0" y="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Freeform 35"/>
              <p:cNvSpPr>
                <a:spLocks/>
              </p:cNvSpPr>
              <p:nvPr/>
            </p:nvSpPr>
            <p:spPr bwMode="auto">
              <a:xfrm>
                <a:off x="3392488" y="1868488"/>
                <a:ext cx="0" cy="652463"/>
              </a:xfrm>
              <a:custGeom>
                <a:avLst/>
                <a:gdLst>
                  <a:gd name="T0" fmla="*/ 824 h 824"/>
                  <a:gd name="T1" fmla="*/ 403 h 824"/>
                  <a:gd name="T2" fmla="*/ 0 h 824"/>
                </a:gdLst>
                <a:ahLst/>
                <a:cxnLst>
                  <a:cxn ang="0">
                    <a:pos x="0" y="T0"/>
                  </a:cxn>
                  <a:cxn ang="0">
                    <a:pos x="0" y="T1"/>
                  </a:cxn>
                  <a:cxn ang="0">
                    <a:pos x="0" y="T2"/>
                  </a:cxn>
                </a:cxnLst>
                <a:rect l="0" t="0" r="r" b="b"/>
                <a:pathLst>
                  <a:path h="824">
                    <a:moveTo>
                      <a:pt x="0" y="824"/>
                    </a:moveTo>
                    <a:lnTo>
                      <a:pt x="0" y="403"/>
                    </a:lnTo>
                    <a:lnTo>
                      <a:pt x="0" y="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Freeform 36"/>
              <p:cNvSpPr>
                <a:spLocks/>
              </p:cNvSpPr>
              <p:nvPr/>
            </p:nvSpPr>
            <p:spPr bwMode="auto">
              <a:xfrm>
                <a:off x="3424238" y="1925638"/>
                <a:ext cx="0" cy="561975"/>
              </a:xfrm>
              <a:custGeom>
                <a:avLst/>
                <a:gdLst>
                  <a:gd name="T0" fmla="*/ 709 h 709"/>
                  <a:gd name="T1" fmla="*/ 361 h 709"/>
                  <a:gd name="T2" fmla="*/ 0 h 709"/>
                </a:gdLst>
                <a:ahLst/>
                <a:cxnLst>
                  <a:cxn ang="0">
                    <a:pos x="0" y="T0"/>
                  </a:cxn>
                  <a:cxn ang="0">
                    <a:pos x="0" y="T1"/>
                  </a:cxn>
                  <a:cxn ang="0">
                    <a:pos x="0" y="T2"/>
                  </a:cxn>
                </a:cxnLst>
                <a:rect l="0" t="0" r="r" b="b"/>
                <a:pathLst>
                  <a:path h="709">
                    <a:moveTo>
                      <a:pt x="0" y="709"/>
                    </a:moveTo>
                    <a:lnTo>
                      <a:pt x="0" y="361"/>
                    </a:lnTo>
                    <a:lnTo>
                      <a:pt x="0" y="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7" name="Freeform 37"/>
              <p:cNvSpPr>
                <a:spLocks/>
              </p:cNvSpPr>
              <p:nvPr/>
            </p:nvSpPr>
            <p:spPr bwMode="auto">
              <a:xfrm>
                <a:off x="3487738" y="2019301"/>
                <a:ext cx="0" cy="469900"/>
              </a:xfrm>
              <a:custGeom>
                <a:avLst/>
                <a:gdLst>
                  <a:gd name="T0" fmla="*/ 592 h 592"/>
                  <a:gd name="T1" fmla="*/ 299 h 592"/>
                  <a:gd name="T2" fmla="*/ 0 h 592"/>
                </a:gdLst>
                <a:ahLst/>
                <a:cxnLst>
                  <a:cxn ang="0">
                    <a:pos x="0" y="T0"/>
                  </a:cxn>
                  <a:cxn ang="0">
                    <a:pos x="0" y="T1"/>
                  </a:cxn>
                  <a:cxn ang="0">
                    <a:pos x="0" y="T2"/>
                  </a:cxn>
                </a:cxnLst>
                <a:rect l="0" t="0" r="r" b="b"/>
                <a:pathLst>
                  <a:path h="592">
                    <a:moveTo>
                      <a:pt x="0" y="592"/>
                    </a:moveTo>
                    <a:lnTo>
                      <a:pt x="0" y="299"/>
                    </a:lnTo>
                    <a:lnTo>
                      <a:pt x="0" y="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8" name="Line 38"/>
              <p:cNvSpPr>
                <a:spLocks noChangeShapeType="1"/>
              </p:cNvSpPr>
              <p:nvPr/>
            </p:nvSpPr>
            <p:spPr bwMode="auto">
              <a:xfrm flipV="1">
                <a:off x="3857625" y="2647951"/>
                <a:ext cx="0" cy="160338"/>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9" name="Line 39"/>
              <p:cNvSpPr>
                <a:spLocks noChangeShapeType="1"/>
              </p:cNvSpPr>
              <p:nvPr/>
            </p:nvSpPr>
            <p:spPr bwMode="auto">
              <a:xfrm flipV="1">
                <a:off x="3979863" y="2755901"/>
                <a:ext cx="0" cy="114300"/>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0" name="Line 40"/>
              <p:cNvSpPr>
                <a:spLocks noChangeShapeType="1"/>
              </p:cNvSpPr>
              <p:nvPr/>
            </p:nvSpPr>
            <p:spPr bwMode="auto">
              <a:xfrm flipV="1">
                <a:off x="3730625" y="2597151"/>
                <a:ext cx="0" cy="161925"/>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1" name="Line 41"/>
              <p:cNvSpPr>
                <a:spLocks noChangeShapeType="1"/>
              </p:cNvSpPr>
              <p:nvPr/>
            </p:nvSpPr>
            <p:spPr bwMode="auto">
              <a:xfrm>
                <a:off x="4718050" y="3060701"/>
                <a:ext cx="0" cy="87313"/>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2" name="Line 42"/>
              <p:cNvSpPr>
                <a:spLocks noChangeShapeType="1"/>
              </p:cNvSpPr>
              <p:nvPr/>
            </p:nvSpPr>
            <p:spPr bwMode="auto">
              <a:xfrm flipV="1">
                <a:off x="3609975" y="2441576"/>
                <a:ext cx="0" cy="195263"/>
              </a:xfrm>
              <a:prstGeom prst="line">
                <a:avLst/>
              </a:prstGeom>
              <a:noFill/>
              <a:ln w="952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3" name="Freeform 43"/>
              <p:cNvSpPr>
                <a:spLocks/>
              </p:cNvSpPr>
              <p:nvPr/>
            </p:nvSpPr>
            <p:spPr bwMode="auto">
              <a:xfrm>
                <a:off x="3362325" y="2127251"/>
                <a:ext cx="0" cy="428625"/>
              </a:xfrm>
              <a:custGeom>
                <a:avLst/>
                <a:gdLst>
                  <a:gd name="T0" fmla="*/ 0 h 540"/>
                  <a:gd name="T1" fmla="*/ 93 h 540"/>
                  <a:gd name="T2" fmla="*/ 540 h 540"/>
                </a:gdLst>
                <a:ahLst/>
                <a:cxnLst>
                  <a:cxn ang="0">
                    <a:pos x="0" y="T0"/>
                  </a:cxn>
                  <a:cxn ang="0">
                    <a:pos x="0" y="T1"/>
                  </a:cxn>
                  <a:cxn ang="0">
                    <a:pos x="0" y="T2"/>
                  </a:cxn>
                </a:cxnLst>
                <a:rect l="0" t="0" r="r" b="b"/>
                <a:pathLst>
                  <a:path h="540">
                    <a:moveTo>
                      <a:pt x="0" y="0"/>
                    </a:moveTo>
                    <a:lnTo>
                      <a:pt x="0" y="93"/>
                    </a:lnTo>
                    <a:lnTo>
                      <a:pt x="0" y="54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4" name="Freeform 44"/>
              <p:cNvSpPr>
                <a:spLocks/>
              </p:cNvSpPr>
              <p:nvPr/>
            </p:nvSpPr>
            <p:spPr bwMode="auto">
              <a:xfrm>
                <a:off x="3332163" y="1925638"/>
                <a:ext cx="0" cy="754063"/>
              </a:xfrm>
              <a:custGeom>
                <a:avLst/>
                <a:gdLst>
                  <a:gd name="T0" fmla="*/ 948 h 948"/>
                  <a:gd name="T1" fmla="*/ 515 h 948"/>
                  <a:gd name="T2" fmla="*/ 0 h 948"/>
                </a:gdLst>
                <a:ahLst/>
                <a:cxnLst>
                  <a:cxn ang="0">
                    <a:pos x="0" y="T0"/>
                  </a:cxn>
                  <a:cxn ang="0">
                    <a:pos x="0" y="T1"/>
                  </a:cxn>
                  <a:cxn ang="0">
                    <a:pos x="0" y="T2"/>
                  </a:cxn>
                </a:cxnLst>
                <a:rect l="0" t="0" r="r" b="b"/>
                <a:pathLst>
                  <a:path h="948">
                    <a:moveTo>
                      <a:pt x="0" y="948"/>
                    </a:moveTo>
                    <a:lnTo>
                      <a:pt x="0" y="515"/>
                    </a:lnTo>
                    <a:lnTo>
                      <a:pt x="0" y="0"/>
                    </a:lnTo>
                  </a:path>
                </a:pathLst>
              </a:custGeom>
              <a:noFill/>
              <a:ln w="9525">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5" name="Freeform 45"/>
              <p:cNvSpPr>
                <a:spLocks/>
              </p:cNvSpPr>
              <p:nvPr/>
            </p:nvSpPr>
            <p:spPr bwMode="auto">
              <a:xfrm>
                <a:off x="3238500" y="2185988"/>
                <a:ext cx="2955925" cy="1216025"/>
              </a:xfrm>
              <a:custGeom>
                <a:avLst/>
                <a:gdLst>
                  <a:gd name="T0" fmla="*/ 3725 w 3725"/>
                  <a:gd name="T1" fmla="*/ 1402 h 1530"/>
                  <a:gd name="T2" fmla="*/ 3720 w 3725"/>
                  <a:gd name="T3" fmla="*/ 1402 h 1530"/>
                  <a:gd name="T4" fmla="*/ 2487 w 3725"/>
                  <a:gd name="T5" fmla="*/ 1236 h 1530"/>
                  <a:gd name="T6" fmla="*/ 1865 w 3725"/>
                  <a:gd name="T7" fmla="*/ 1101 h 1530"/>
                  <a:gd name="T8" fmla="*/ 934 w 3725"/>
                  <a:gd name="T9" fmla="*/ 717 h 1530"/>
                  <a:gd name="T10" fmla="*/ 781 w 3725"/>
                  <a:gd name="T11" fmla="*/ 581 h 1530"/>
                  <a:gd name="T12" fmla="*/ 622 w 3725"/>
                  <a:gd name="T13" fmla="*/ 517 h 1530"/>
                  <a:gd name="T14" fmla="*/ 469 w 3725"/>
                  <a:gd name="T15" fmla="*/ 321 h 1530"/>
                  <a:gd name="T16" fmla="*/ 314 w 3725"/>
                  <a:gd name="T17" fmla="*/ 88 h 1530"/>
                  <a:gd name="T18" fmla="*/ 237 w 3725"/>
                  <a:gd name="T19" fmla="*/ 33 h 1530"/>
                  <a:gd name="T20" fmla="*/ 234 w 3725"/>
                  <a:gd name="T21" fmla="*/ 32 h 1530"/>
                  <a:gd name="T22" fmla="*/ 198 w 3725"/>
                  <a:gd name="T23" fmla="*/ 0 h 1530"/>
                  <a:gd name="T24" fmla="*/ 195 w 3725"/>
                  <a:gd name="T25" fmla="*/ 1 h 1530"/>
                  <a:gd name="T26" fmla="*/ 156 w 3725"/>
                  <a:gd name="T27" fmla="*/ 18 h 1530"/>
                  <a:gd name="T28" fmla="*/ 155 w 3725"/>
                  <a:gd name="T29" fmla="*/ 19 h 1530"/>
                  <a:gd name="T30" fmla="*/ 127 w 3725"/>
                  <a:gd name="T31" fmla="*/ 140 h 1530"/>
                  <a:gd name="T32" fmla="*/ 118 w 3725"/>
                  <a:gd name="T33" fmla="*/ 187 h 1530"/>
                  <a:gd name="T34" fmla="*/ 89 w 3725"/>
                  <a:gd name="T35" fmla="*/ 370 h 1530"/>
                  <a:gd name="T36" fmla="*/ 83 w 3725"/>
                  <a:gd name="T37" fmla="*/ 437 h 1530"/>
                  <a:gd name="T38" fmla="*/ 47 w 3725"/>
                  <a:gd name="T39" fmla="*/ 820 h 1530"/>
                  <a:gd name="T40" fmla="*/ 0 w 3725"/>
                  <a:gd name="T41" fmla="*/ 153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5" h="1530">
                    <a:moveTo>
                      <a:pt x="3725" y="1402"/>
                    </a:moveTo>
                    <a:lnTo>
                      <a:pt x="3720" y="1402"/>
                    </a:lnTo>
                    <a:lnTo>
                      <a:pt x="2487" y="1236"/>
                    </a:lnTo>
                    <a:lnTo>
                      <a:pt x="1865" y="1101"/>
                    </a:lnTo>
                    <a:lnTo>
                      <a:pt x="934" y="717"/>
                    </a:lnTo>
                    <a:lnTo>
                      <a:pt x="781" y="581"/>
                    </a:lnTo>
                    <a:lnTo>
                      <a:pt x="622" y="517"/>
                    </a:lnTo>
                    <a:lnTo>
                      <a:pt x="469" y="321"/>
                    </a:lnTo>
                    <a:lnTo>
                      <a:pt x="314" y="88"/>
                    </a:lnTo>
                    <a:lnTo>
                      <a:pt x="237" y="33"/>
                    </a:lnTo>
                    <a:lnTo>
                      <a:pt x="234" y="32"/>
                    </a:lnTo>
                    <a:lnTo>
                      <a:pt x="198" y="0"/>
                    </a:lnTo>
                    <a:lnTo>
                      <a:pt x="195" y="1"/>
                    </a:lnTo>
                    <a:lnTo>
                      <a:pt x="156" y="18"/>
                    </a:lnTo>
                    <a:lnTo>
                      <a:pt x="155" y="19"/>
                    </a:lnTo>
                    <a:lnTo>
                      <a:pt x="127" y="140"/>
                    </a:lnTo>
                    <a:lnTo>
                      <a:pt x="118" y="187"/>
                    </a:lnTo>
                    <a:lnTo>
                      <a:pt x="89" y="370"/>
                    </a:lnTo>
                    <a:lnTo>
                      <a:pt x="83" y="437"/>
                    </a:lnTo>
                    <a:lnTo>
                      <a:pt x="47" y="820"/>
                    </a:lnTo>
                    <a:lnTo>
                      <a:pt x="0" y="1530"/>
                    </a:lnTo>
                  </a:path>
                </a:pathLst>
              </a:custGeom>
              <a:noFill/>
              <a:ln w="14288">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46" name="Freeform 46"/>
              <p:cNvSpPr>
                <a:spLocks/>
              </p:cNvSpPr>
              <p:nvPr/>
            </p:nvSpPr>
            <p:spPr bwMode="auto">
              <a:xfrm>
                <a:off x="3221038" y="3386138"/>
                <a:ext cx="33338" cy="31750"/>
              </a:xfrm>
              <a:custGeom>
                <a:avLst/>
                <a:gdLst>
                  <a:gd name="T0" fmla="*/ 40 w 40"/>
                  <a:gd name="T1" fmla="*/ 41 h 41"/>
                  <a:gd name="T2" fmla="*/ 40 w 40"/>
                  <a:gd name="T3" fmla="*/ 0 h 41"/>
                  <a:gd name="T4" fmla="*/ 0 w 40"/>
                  <a:gd name="T5" fmla="*/ 0 h 41"/>
                  <a:gd name="T6" fmla="*/ 0 w 40"/>
                  <a:gd name="T7" fmla="*/ 41 h 41"/>
                  <a:gd name="T8" fmla="*/ 40 w 40"/>
                  <a:gd name="T9" fmla="*/ 41 h 41"/>
                  <a:gd name="T10" fmla="*/ 4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40" y="41"/>
                    </a:moveTo>
                    <a:lnTo>
                      <a:pt x="40" y="0"/>
                    </a:lnTo>
                    <a:lnTo>
                      <a:pt x="0" y="0"/>
                    </a:lnTo>
                    <a:lnTo>
                      <a:pt x="0" y="41"/>
                    </a:lnTo>
                    <a:lnTo>
                      <a:pt x="40" y="41"/>
                    </a:lnTo>
                    <a:lnTo>
                      <a:pt x="40"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7" name="Freeform 47"/>
              <p:cNvSpPr>
                <a:spLocks/>
              </p:cNvSpPr>
              <p:nvPr/>
            </p:nvSpPr>
            <p:spPr bwMode="auto">
              <a:xfrm>
                <a:off x="3259138" y="2820988"/>
                <a:ext cx="31750" cy="33338"/>
              </a:xfrm>
              <a:custGeom>
                <a:avLst/>
                <a:gdLst>
                  <a:gd name="T0" fmla="*/ 40 w 40"/>
                  <a:gd name="T1" fmla="*/ 41 h 41"/>
                  <a:gd name="T2" fmla="*/ 40 w 40"/>
                  <a:gd name="T3" fmla="*/ 0 h 41"/>
                  <a:gd name="T4" fmla="*/ 0 w 40"/>
                  <a:gd name="T5" fmla="*/ 0 h 41"/>
                  <a:gd name="T6" fmla="*/ 0 w 40"/>
                  <a:gd name="T7" fmla="*/ 41 h 41"/>
                  <a:gd name="T8" fmla="*/ 40 w 40"/>
                  <a:gd name="T9" fmla="*/ 41 h 41"/>
                  <a:gd name="T10" fmla="*/ 4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40" y="41"/>
                    </a:moveTo>
                    <a:lnTo>
                      <a:pt x="40" y="0"/>
                    </a:lnTo>
                    <a:lnTo>
                      <a:pt x="0" y="0"/>
                    </a:lnTo>
                    <a:lnTo>
                      <a:pt x="0" y="41"/>
                    </a:lnTo>
                    <a:lnTo>
                      <a:pt x="40" y="41"/>
                    </a:lnTo>
                    <a:lnTo>
                      <a:pt x="40"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8" name="Freeform 48"/>
              <p:cNvSpPr>
                <a:spLocks/>
              </p:cNvSpPr>
              <p:nvPr/>
            </p:nvSpPr>
            <p:spPr bwMode="auto">
              <a:xfrm>
                <a:off x="3287713" y="2474913"/>
                <a:ext cx="31750" cy="33338"/>
              </a:xfrm>
              <a:custGeom>
                <a:avLst/>
                <a:gdLst>
                  <a:gd name="T0" fmla="*/ 41 w 41"/>
                  <a:gd name="T1" fmla="*/ 42 h 42"/>
                  <a:gd name="T2" fmla="*/ 41 w 41"/>
                  <a:gd name="T3" fmla="*/ 0 h 42"/>
                  <a:gd name="T4" fmla="*/ 0 w 41"/>
                  <a:gd name="T5" fmla="*/ 0 h 42"/>
                  <a:gd name="T6" fmla="*/ 0 w 41"/>
                  <a:gd name="T7" fmla="*/ 42 h 42"/>
                  <a:gd name="T8" fmla="*/ 41 w 41"/>
                  <a:gd name="T9" fmla="*/ 42 h 42"/>
                  <a:gd name="T10" fmla="*/ 41 w 41"/>
                  <a:gd name="T11" fmla="*/ 42 h 42"/>
                </a:gdLst>
                <a:ahLst/>
                <a:cxnLst>
                  <a:cxn ang="0">
                    <a:pos x="T0" y="T1"/>
                  </a:cxn>
                  <a:cxn ang="0">
                    <a:pos x="T2" y="T3"/>
                  </a:cxn>
                  <a:cxn ang="0">
                    <a:pos x="T4" y="T5"/>
                  </a:cxn>
                  <a:cxn ang="0">
                    <a:pos x="T6" y="T7"/>
                  </a:cxn>
                  <a:cxn ang="0">
                    <a:pos x="T8" y="T9"/>
                  </a:cxn>
                  <a:cxn ang="0">
                    <a:pos x="T10" y="T11"/>
                  </a:cxn>
                </a:cxnLst>
                <a:rect l="0" t="0" r="r" b="b"/>
                <a:pathLst>
                  <a:path w="41" h="42">
                    <a:moveTo>
                      <a:pt x="41" y="42"/>
                    </a:moveTo>
                    <a:lnTo>
                      <a:pt x="41" y="0"/>
                    </a:lnTo>
                    <a:lnTo>
                      <a:pt x="0" y="0"/>
                    </a:lnTo>
                    <a:lnTo>
                      <a:pt x="0" y="42"/>
                    </a:lnTo>
                    <a:lnTo>
                      <a:pt x="41" y="42"/>
                    </a:lnTo>
                    <a:lnTo>
                      <a:pt x="41" y="42"/>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9" name="Freeform 49"/>
              <p:cNvSpPr>
                <a:spLocks/>
              </p:cNvSpPr>
              <p:nvPr/>
            </p:nvSpPr>
            <p:spPr bwMode="auto">
              <a:xfrm>
                <a:off x="3313113" y="2336801"/>
                <a:ext cx="33338"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0" name="Freeform 50"/>
              <p:cNvSpPr>
                <a:spLocks/>
              </p:cNvSpPr>
              <p:nvPr/>
            </p:nvSpPr>
            <p:spPr bwMode="auto">
              <a:xfrm>
                <a:off x="3344863" y="2185988"/>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 name="Freeform 51"/>
              <p:cNvSpPr>
                <a:spLocks/>
              </p:cNvSpPr>
              <p:nvPr/>
            </p:nvSpPr>
            <p:spPr bwMode="auto">
              <a:xfrm>
                <a:off x="3376613" y="2171701"/>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2" name="Freeform 52"/>
              <p:cNvSpPr>
                <a:spLocks/>
              </p:cNvSpPr>
              <p:nvPr/>
            </p:nvSpPr>
            <p:spPr bwMode="auto">
              <a:xfrm>
                <a:off x="3406775" y="2195513"/>
                <a:ext cx="33338" cy="31750"/>
              </a:xfrm>
              <a:custGeom>
                <a:avLst/>
                <a:gdLst>
                  <a:gd name="T0" fmla="*/ 40 w 40"/>
                  <a:gd name="T1" fmla="*/ 41 h 41"/>
                  <a:gd name="T2" fmla="*/ 40 w 40"/>
                  <a:gd name="T3" fmla="*/ 0 h 41"/>
                  <a:gd name="T4" fmla="*/ 0 w 40"/>
                  <a:gd name="T5" fmla="*/ 0 h 41"/>
                  <a:gd name="T6" fmla="*/ 0 w 40"/>
                  <a:gd name="T7" fmla="*/ 41 h 41"/>
                  <a:gd name="T8" fmla="*/ 40 w 40"/>
                  <a:gd name="T9" fmla="*/ 41 h 41"/>
                  <a:gd name="T10" fmla="*/ 4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40" y="41"/>
                    </a:moveTo>
                    <a:lnTo>
                      <a:pt x="40" y="0"/>
                    </a:lnTo>
                    <a:lnTo>
                      <a:pt x="0" y="0"/>
                    </a:lnTo>
                    <a:lnTo>
                      <a:pt x="0" y="41"/>
                    </a:lnTo>
                    <a:lnTo>
                      <a:pt x="40" y="41"/>
                    </a:lnTo>
                    <a:lnTo>
                      <a:pt x="40"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3" name="Freeform 53"/>
              <p:cNvSpPr>
                <a:spLocks/>
              </p:cNvSpPr>
              <p:nvPr/>
            </p:nvSpPr>
            <p:spPr bwMode="auto">
              <a:xfrm>
                <a:off x="3470275" y="2239963"/>
                <a:ext cx="33338" cy="31750"/>
              </a:xfrm>
              <a:custGeom>
                <a:avLst/>
                <a:gdLst>
                  <a:gd name="T0" fmla="*/ 40 w 40"/>
                  <a:gd name="T1" fmla="*/ 41 h 41"/>
                  <a:gd name="T2" fmla="*/ 40 w 40"/>
                  <a:gd name="T3" fmla="*/ 0 h 41"/>
                  <a:gd name="T4" fmla="*/ 0 w 40"/>
                  <a:gd name="T5" fmla="*/ 0 h 41"/>
                  <a:gd name="T6" fmla="*/ 0 w 40"/>
                  <a:gd name="T7" fmla="*/ 41 h 41"/>
                  <a:gd name="T8" fmla="*/ 40 w 40"/>
                  <a:gd name="T9" fmla="*/ 41 h 41"/>
                  <a:gd name="T10" fmla="*/ 4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40" y="41"/>
                    </a:moveTo>
                    <a:lnTo>
                      <a:pt x="40" y="0"/>
                    </a:lnTo>
                    <a:lnTo>
                      <a:pt x="0" y="0"/>
                    </a:lnTo>
                    <a:lnTo>
                      <a:pt x="0" y="41"/>
                    </a:lnTo>
                    <a:lnTo>
                      <a:pt x="40" y="41"/>
                    </a:lnTo>
                    <a:lnTo>
                      <a:pt x="40"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4" name="Freeform 54"/>
              <p:cNvSpPr>
                <a:spLocks/>
              </p:cNvSpPr>
              <p:nvPr/>
            </p:nvSpPr>
            <p:spPr bwMode="auto">
              <a:xfrm>
                <a:off x="3594100" y="2425701"/>
                <a:ext cx="31750"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5" name="Freeform 55"/>
              <p:cNvSpPr>
                <a:spLocks/>
              </p:cNvSpPr>
              <p:nvPr/>
            </p:nvSpPr>
            <p:spPr bwMode="auto">
              <a:xfrm>
                <a:off x="3714750" y="2581276"/>
                <a:ext cx="33338"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6" name="Freeform 56"/>
              <p:cNvSpPr>
                <a:spLocks/>
              </p:cNvSpPr>
              <p:nvPr/>
            </p:nvSpPr>
            <p:spPr bwMode="auto">
              <a:xfrm>
                <a:off x="3841750" y="2632076"/>
                <a:ext cx="31750"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7" name="Freeform 57"/>
              <p:cNvSpPr>
                <a:spLocks/>
              </p:cNvSpPr>
              <p:nvPr/>
            </p:nvSpPr>
            <p:spPr bwMode="auto">
              <a:xfrm>
                <a:off x="3963988" y="2740026"/>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8" name="Rectangle 58"/>
              <p:cNvSpPr>
                <a:spLocks noChangeArrowheads="1"/>
              </p:cNvSpPr>
              <p:nvPr/>
            </p:nvSpPr>
            <p:spPr bwMode="auto">
              <a:xfrm>
                <a:off x="4702175" y="3044826"/>
                <a:ext cx="31750" cy="33338"/>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9" name="Rectangle 59"/>
              <p:cNvSpPr>
                <a:spLocks noChangeArrowheads="1"/>
              </p:cNvSpPr>
              <p:nvPr/>
            </p:nvSpPr>
            <p:spPr bwMode="auto">
              <a:xfrm>
                <a:off x="5195888" y="3151188"/>
                <a:ext cx="31750" cy="31750"/>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60" name="Rectangle 60"/>
              <p:cNvSpPr>
                <a:spLocks noChangeArrowheads="1"/>
              </p:cNvSpPr>
              <p:nvPr/>
            </p:nvSpPr>
            <p:spPr bwMode="auto">
              <a:xfrm>
                <a:off x="6178550" y="3282951"/>
                <a:ext cx="31750" cy="33338"/>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61" name="Line 61"/>
              <p:cNvSpPr>
                <a:spLocks noChangeShapeType="1"/>
              </p:cNvSpPr>
              <p:nvPr/>
            </p:nvSpPr>
            <p:spPr bwMode="auto">
              <a:xfrm flipV="1">
                <a:off x="5211763" y="3078163"/>
                <a:ext cx="0" cy="107950"/>
              </a:xfrm>
              <a:prstGeom prst="line">
                <a:avLst/>
              </a:prstGeom>
              <a:noFill/>
              <a:ln w="9525">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 name="Freeform 62"/>
              <p:cNvSpPr>
                <a:spLocks/>
              </p:cNvSpPr>
              <p:nvPr/>
            </p:nvSpPr>
            <p:spPr bwMode="auto">
              <a:xfrm>
                <a:off x="3328988" y="1939926"/>
                <a:ext cx="0" cy="427038"/>
              </a:xfrm>
              <a:custGeom>
                <a:avLst/>
                <a:gdLst>
                  <a:gd name="T0" fmla="*/ 536 h 536"/>
                  <a:gd name="T1" fmla="*/ 318 h 536"/>
                  <a:gd name="T2" fmla="*/ 0 h 536"/>
                </a:gdLst>
                <a:ahLst/>
                <a:cxnLst>
                  <a:cxn ang="0">
                    <a:pos x="0" y="T0"/>
                  </a:cxn>
                  <a:cxn ang="0">
                    <a:pos x="0" y="T1"/>
                  </a:cxn>
                  <a:cxn ang="0">
                    <a:pos x="0" y="T2"/>
                  </a:cxn>
                </a:cxnLst>
                <a:rect l="0" t="0" r="r" b="b"/>
                <a:pathLst>
                  <a:path h="536">
                    <a:moveTo>
                      <a:pt x="0" y="536"/>
                    </a:moveTo>
                    <a:lnTo>
                      <a:pt x="0" y="318"/>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3" name="Line 63"/>
              <p:cNvSpPr>
                <a:spLocks noChangeShapeType="1"/>
              </p:cNvSpPr>
              <p:nvPr/>
            </p:nvSpPr>
            <p:spPr bwMode="auto">
              <a:xfrm>
                <a:off x="6192838" y="3249613"/>
                <a:ext cx="0" cy="71438"/>
              </a:xfrm>
              <a:prstGeom prst="line">
                <a:avLst/>
              </a:prstGeom>
              <a:noFill/>
              <a:ln w="9525">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4" name="Freeform 64"/>
              <p:cNvSpPr>
                <a:spLocks/>
              </p:cNvSpPr>
              <p:nvPr/>
            </p:nvSpPr>
            <p:spPr bwMode="auto">
              <a:xfrm>
                <a:off x="3392488" y="1704976"/>
                <a:ext cx="0" cy="407988"/>
              </a:xfrm>
              <a:custGeom>
                <a:avLst/>
                <a:gdLst>
                  <a:gd name="T0" fmla="*/ 515 h 515"/>
                  <a:gd name="T1" fmla="*/ 257 h 515"/>
                  <a:gd name="T2" fmla="*/ 0 h 515"/>
                </a:gdLst>
                <a:ahLst/>
                <a:cxnLst>
                  <a:cxn ang="0">
                    <a:pos x="0" y="T0"/>
                  </a:cxn>
                  <a:cxn ang="0">
                    <a:pos x="0" y="T1"/>
                  </a:cxn>
                  <a:cxn ang="0">
                    <a:pos x="0" y="T2"/>
                  </a:cxn>
                </a:cxnLst>
                <a:rect l="0" t="0" r="r" b="b"/>
                <a:pathLst>
                  <a:path h="515">
                    <a:moveTo>
                      <a:pt x="0" y="515"/>
                    </a:moveTo>
                    <a:lnTo>
                      <a:pt x="0" y="257"/>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5" name="Freeform 65"/>
              <p:cNvSpPr>
                <a:spLocks/>
              </p:cNvSpPr>
              <p:nvPr/>
            </p:nvSpPr>
            <p:spPr bwMode="auto">
              <a:xfrm>
                <a:off x="3424238" y="1700213"/>
                <a:ext cx="0" cy="449263"/>
              </a:xfrm>
              <a:custGeom>
                <a:avLst/>
                <a:gdLst>
                  <a:gd name="T0" fmla="*/ 566 h 566"/>
                  <a:gd name="T1" fmla="*/ 294 h 566"/>
                  <a:gd name="T2" fmla="*/ 0 h 566"/>
                </a:gdLst>
                <a:ahLst/>
                <a:cxnLst>
                  <a:cxn ang="0">
                    <a:pos x="0" y="T0"/>
                  </a:cxn>
                  <a:cxn ang="0">
                    <a:pos x="0" y="T1"/>
                  </a:cxn>
                  <a:cxn ang="0">
                    <a:pos x="0" y="T2"/>
                  </a:cxn>
                </a:cxnLst>
                <a:rect l="0" t="0" r="r" b="b"/>
                <a:pathLst>
                  <a:path h="566">
                    <a:moveTo>
                      <a:pt x="0" y="566"/>
                    </a:moveTo>
                    <a:lnTo>
                      <a:pt x="0" y="294"/>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6" name="Freeform 66"/>
              <p:cNvSpPr>
                <a:spLocks/>
              </p:cNvSpPr>
              <p:nvPr/>
            </p:nvSpPr>
            <p:spPr bwMode="auto">
              <a:xfrm>
                <a:off x="3489325" y="1744663"/>
                <a:ext cx="0" cy="493713"/>
              </a:xfrm>
              <a:custGeom>
                <a:avLst/>
                <a:gdLst>
                  <a:gd name="T0" fmla="*/ 622 h 622"/>
                  <a:gd name="T1" fmla="*/ 329 h 622"/>
                  <a:gd name="T2" fmla="*/ 0 h 622"/>
                </a:gdLst>
                <a:ahLst/>
                <a:cxnLst>
                  <a:cxn ang="0">
                    <a:pos x="0" y="T0"/>
                  </a:cxn>
                  <a:cxn ang="0">
                    <a:pos x="0" y="T1"/>
                  </a:cxn>
                  <a:cxn ang="0">
                    <a:pos x="0" y="T2"/>
                  </a:cxn>
                </a:cxnLst>
                <a:rect l="0" t="0" r="r" b="b"/>
                <a:pathLst>
                  <a:path h="622">
                    <a:moveTo>
                      <a:pt x="0" y="622"/>
                    </a:moveTo>
                    <a:lnTo>
                      <a:pt x="0" y="329"/>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7" name="Freeform 67"/>
              <p:cNvSpPr>
                <a:spLocks/>
              </p:cNvSpPr>
              <p:nvPr/>
            </p:nvSpPr>
            <p:spPr bwMode="auto">
              <a:xfrm>
                <a:off x="3611563" y="2073276"/>
                <a:ext cx="0" cy="338138"/>
              </a:xfrm>
              <a:custGeom>
                <a:avLst/>
                <a:gdLst>
                  <a:gd name="T0" fmla="*/ 426 h 426"/>
                  <a:gd name="T1" fmla="*/ 242 h 426"/>
                  <a:gd name="T2" fmla="*/ 0 h 426"/>
                </a:gdLst>
                <a:ahLst/>
                <a:cxnLst>
                  <a:cxn ang="0">
                    <a:pos x="0" y="T0"/>
                  </a:cxn>
                  <a:cxn ang="0">
                    <a:pos x="0" y="T1"/>
                  </a:cxn>
                  <a:cxn ang="0">
                    <a:pos x="0" y="T2"/>
                  </a:cxn>
                </a:cxnLst>
                <a:rect l="0" t="0" r="r" b="b"/>
                <a:pathLst>
                  <a:path h="426">
                    <a:moveTo>
                      <a:pt x="0" y="426"/>
                    </a:moveTo>
                    <a:lnTo>
                      <a:pt x="0" y="242"/>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8" name="Freeform 68"/>
              <p:cNvSpPr>
                <a:spLocks/>
              </p:cNvSpPr>
              <p:nvPr/>
            </p:nvSpPr>
            <p:spPr bwMode="auto">
              <a:xfrm>
                <a:off x="3733800" y="2308226"/>
                <a:ext cx="0" cy="277813"/>
              </a:xfrm>
              <a:custGeom>
                <a:avLst/>
                <a:gdLst>
                  <a:gd name="T0" fmla="*/ 351 h 351"/>
                  <a:gd name="T1" fmla="*/ 178 h 351"/>
                  <a:gd name="T2" fmla="*/ 0 h 351"/>
                </a:gdLst>
                <a:ahLst/>
                <a:cxnLst>
                  <a:cxn ang="0">
                    <a:pos x="0" y="T0"/>
                  </a:cxn>
                  <a:cxn ang="0">
                    <a:pos x="0" y="T1"/>
                  </a:cxn>
                  <a:cxn ang="0">
                    <a:pos x="0" y="T2"/>
                  </a:cxn>
                </a:cxnLst>
                <a:rect l="0" t="0" r="r" b="b"/>
                <a:pathLst>
                  <a:path h="351">
                    <a:moveTo>
                      <a:pt x="0" y="351"/>
                    </a:moveTo>
                    <a:lnTo>
                      <a:pt x="0" y="178"/>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9" name="Freeform 69"/>
              <p:cNvSpPr>
                <a:spLocks/>
              </p:cNvSpPr>
              <p:nvPr/>
            </p:nvSpPr>
            <p:spPr bwMode="auto">
              <a:xfrm>
                <a:off x="3854450" y="2387601"/>
                <a:ext cx="0" cy="247650"/>
              </a:xfrm>
              <a:custGeom>
                <a:avLst/>
                <a:gdLst>
                  <a:gd name="T0" fmla="*/ 313 h 313"/>
                  <a:gd name="T1" fmla="*/ 170 h 313"/>
                  <a:gd name="T2" fmla="*/ 0 h 313"/>
                </a:gdLst>
                <a:ahLst/>
                <a:cxnLst>
                  <a:cxn ang="0">
                    <a:pos x="0" y="T0"/>
                  </a:cxn>
                  <a:cxn ang="0">
                    <a:pos x="0" y="T1"/>
                  </a:cxn>
                  <a:cxn ang="0">
                    <a:pos x="0" y="T2"/>
                  </a:cxn>
                </a:cxnLst>
                <a:rect l="0" t="0" r="r" b="b"/>
                <a:pathLst>
                  <a:path h="313">
                    <a:moveTo>
                      <a:pt x="0" y="313"/>
                    </a:moveTo>
                    <a:lnTo>
                      <a:pt x="0" y="170"/>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0" name="Line 70"/>
              <p:cNvSpPr>
                <a:spLocks noChangeShapeType="1"/>
              </p:cNvSpPr>
              <p:nvPr/>
            </p:nvSpPr>
            <p:spPr bwMode="auto">
              <a:xfrm flipV="1">
                <a:off x="3979863" y="2541588"/>
                <a:ext cx="0" cy="198438"/>
              </a:xfrm>
              <a:prstGeom prst="line">
                <a:avLst/>
              </a:prstGeom>
              <a:noFill/>
              <a:ln w="9525">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 name="Line 71"/>
              <p:cNvSpPr>
                <a:spLocks noChangeShapeType="1"/>
              </p:cNvSpPr>
              <p:nvPr/>
            </p:nvSpPr>
            <p:spPr bwMode="auto">
              <a:xfrm flipV="1">
                <a:off x="4716463" y="2916238"/>
                <a:ext cx="0" cy="161925"/>
              </a:xfrm>
              <a:prstGeom prst="line">
                <a:avLst/>
              </a:prstGeom>
              <a:noFill/>
              <a:ln w="9525">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2" name="Freeform 72"/>
              <p:cNvSpPr>
                <a:spLocks/>
              </p:cNvSpPr>
              <p:nvPr/>
            </p:nvSpPr>
            <p:spPr bwMode="auto">
              <a:xfrm>
                <a:off x="3362325" y="1781176"/>
                <a:ext cx="0" cy="381000"/>
              </a:xfrm>
              <a:custGeom>
                <a:avLst/>
                <a:gdLst>
                  <a:gd name="T0" fmla="*/ 479 h 479"/>
                  <a:gd name="T1" fmla="*/ 236 h 479"/>
                  <a:gd name="T2" fmla="*/ 0 h 479"/>
                </a:gdLst>
                <a:ahLst/>
                <a:cxnLst>
                  <a:cxn ang="0">
                    <a:pos x="0" y="T0"/>
                  </a:cxn>
                  <a:cxn ang="0">
                    <a:pos x="0" y="T1"/>
                  </a:cxn>
                  <a:cxn ang="0">
                    <a:pos x="0" y="T2"/>
                  </a:cxn>
                </a:cxnLst>
                <a:rect l="0" t="0" r="r" b="b"/>
                <a:pathLst>
                  <a:path h="479">
                    <a:moveTo>
                      <a:pt x="0" y="479"/>
                    </a:moveTo>
                    <a:lnTo>
                      <a:pt x="0" y="236"/>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3" name="Freeform 73"/>
              <p:cNvSpPr>
                <a:spLocks/>
              </p:cNvSpPr>
              <p:nvPr/>
            </p:nvSpPr>
            <p:spPr bwMode="auto">
              <a:xfrm>
                <a:off x="3302000" y="2278063"/>
                <a:ext cx="0" cy="528638"/>
              </a:xfrm>
              <a:custGeom>
                <a:avLst/>
                <a:gdLst>
                  <a:gd name="T0" fmla="*/ 666 h 666"/>
                  <a:gd name="T1" fmla="*/ 330 h 666"/>
                  <a:gd name="T2" fmla="*/ 0 h 666"/>
                </a:gdLst>
                <a:ahLst/>
                <a:cxnLst>
                  <a:cxn ang="0">
                    <a:pos x="0" y="T0"/>
                  </a:cxn>
                  <a:cxn ang="0">
                    <a:pos x="0" y="T1"/>
                  </a:cxn>
                  <a:cxn ang="0">
                    <a:pos x="0" y="T2"/>
                  </a:cxn>
                </a:cxnLst>
                <a:rect l="0" t="0" r="r" b="b"/>
                <a:pathLst>
                  <a:path h="666">
                    <a:moveTo>
                      <a:pt x="0" y="666"/>
                    </a:moveTo>
                    <a:lnTo>
                      <a:pt x="0" y="330"/>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Freeform 74"/>
              <p:cNvSpPr>
                <a:spLocks/>
              </p:cNvSpPr>
              <p:nvPr/>
            </p:nvSpPr>
            <p:spPr bwMode="auto">
              <a:xfrm>
                <a:off x="3273425" y="2644776"/>
                <a:ext cx="0" cy="539750"/>
              </a:xfrm>
              <a:custGeom>
                <a:avLst/>
                <a:gdLst>
                  <a:gd name="T0" fmla="*/ 680 h 680"/>
                  <a:gd name="T1" fmla="*/ 329 h 680"/>
                  <a:gd name="T2" fmla="*/ 0 h 680"/>
                </a:gdLst>
                <a:ahLst/>
                <a:cxnLst>
                  <a:cxn ang="0">
                    <a:pos x="0" y="T0"/>
                  </a:cxn>
                  <a:cxn ang="0">
                    <a:pos x="0" y="T1"/>
                  </a:cxn>
                  <a:cxn ang="0">
                    <a:pos x="0" y="T2"/>
                  </a:cxn>
                </a:cxnLst>
                <a:rect l="0" t="0" r="r" b="b"/>
                <a:pathLst>
                  <a:path h="680">
                    <a:moveTo>
                      <a:pt x="0" y="680"/>
                    </a:moveTo>
                    <a:lnTo>
                      <a:pt x="0" y="329"/>
                    </a:lnTo>
                    <a:lnTo>
                      <a:pt x="0" y="0"/>
                    </a:lnTo>
                  </a:path>
                </a:pathLst>
              </a:custGeom>
              <a:noFill/>
              <a:ln w="9525">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Freeform 75"/>
              <p:cNvSpPr>
                <a:spLocks/>
              </p:cNvSpPr>
              <p:nvPr/>
            </p:nvSpPr>
            <p:spPr bwMode="auto">
              <a:xfrm>
                <a:off x="3238500" y="1908176"/>
                <a:ext cx="2957513" cy="1493838"/>
              </a:xfrm>
              <a:custGeom>
                <a:avLst/>
                <a:gdLst>
                  <a:gd name="T0" fmla="*/ 3728 w 3728"/>
                  <a:gd name="T1" fmla="*/ 1735 h 1881"/>
                  <a:gd name="T2" fmla="*/ 3724 w 3728"/>
                  <a:gd name="T3" fmla="*/ 1735 h 1881"/>
                  <a:gd name="T4" fmla="*/ 2487 w 3728"/>
                  <a:gd name="T5" fmla="*/ 1541 h 1881"/>
                  <a:gd name="T6" fmla="*/ 2485 w 3728"/>
                  <a:gd name="T7" fmla="*/ 1541 h 1881"/>
                  <a:gd name="T8" fmla="*/ 1865 w 3728"/>
                  <a:gd name="T9" fmla="*/ 1374 h 1881"/>
                  <a:gd name="T10" fmla="*/ 1864 w 3728"/>
                  <a:gd name="T11" fmla="*/ 1374 h 1881"/>
                  <a:gd name="T12" fmla="*/ 934 w 3728"/>
                  <a:gd name="T13" fmla="*/ 927 h 1881"/>
                  <a:gd name="T14" fmla="*/ 777 w 3728"/>
                  <a:gd name="T15" fmla="*/ 774 h 1881"/>
                  <a:gd name="T16" fmla="*/ 777 w 3728"/>
                  <a:gd name="T17" fmla="*/ 773 h 1881"/>
                  <a:gd name="T18" fmla="*/ 624 w 3728"/>
                  <a:gd name="T19" fmla="*/ 681 h 1881"/>
                  <a:gd name="T20" fmla="*/ 470 w 3728"/>
                  <a:gd name="T21" fmla="*/ 449 h 1881"/>
                  <a:gd name="T22" fmla="*/ 467 w 3728"/>
                  <a:gd name="T23" fmla="*/ 444 h 1881"/>
                  <a:gd name="T24" fmla="*/ 317 w 3728"/>
                  <a:gd name="T25" fmla="*/ 123 h 1881"/>
                  <a:gd name="T26" fmla="*/ 315 w 3728"/>
                  <a:gd name="T27" fmla="*/ 120 h 1881"/>
                  <a:gd name="T28" fmla="*/ 234 w 3728"/>
                  <a:gd name="T29" fmla="*/ 32 h 1881"/>
                  <a:gd name="T30" fmla="*/ 231 w 3728"/>
                  <a:gd name="T31" fmla="*/ 28 h 1881"/>
                  <a:gd name="T32" fmla="*/ 196 w 3728"/>
                  <a:gd name="T33" fmla="*/ 0 h 1881"/>
                  <a:gd name="T34" fmla="*/ 196 w 3728"/>
                  <a:gd name="T35" fmla="*/ 0 h 1881"/>
                  <a:gd name="T36" fmla="*/ 156 w 3728"/>
                  <a:gd name="T37" fmla="*/ 76 h 1881"/>
                  <a:gd name="T38" fmla="*/ 155 w 3728"/>
                  <a:gd name="T39" fmla="*/ 80 h 1881"/>
                  <a:gd name="T40" fmla="*/ 118 w 3728"/>
                  <a:gd name="T41" fmla="*/ 318 h 1881"/>
                  <a:gd name="T42" fmla="*/ 116 w 3728"/>
                  <a:gd name="T43" fmla="*/ 359 h 1881"/>
                  <a:gd name="T44" fmla="*/ 81 w 3728"/>
                  <a:gd name="T45" fmla="*/ 797 h 1881"/>
                  <a:gd name="T46" fmla="*/ 45 w 3728"/>
                  <a:gd name="T47" fmla="*/ 1257 h 1881"/>
                  <a:gd name="T48" fmla="*/ 0 w 3728"/>
                  <a:gd name="T49" fmla="*/ 1881 h 1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8" h="1881">
                    <a:moveTo>
                      <a:pt x="3728" y="1735"/>
                    </a:moveTo>
                    <a:lnTo>
                      <a:pt x="3724" y="1735"/>
                    </a:lnTo>
                    <a:lnTo>
                      <a:pt x="2487" y="1541"/>
                    </a:lnTo>
                    <a:lnTo>
                      <a:pt x="2485" y="1541"/>
                    </a:lnTo>
                    <a:lnTo>
                      <a:pt x="1865" y="1374"/>
                    </a:lnTo>
                    <a:lnTo>
                      <a:pt x="1864" y="1374"/>
                    </a:lnTo>
                    <a:lnTo>
                      <a:pt x="934" y="927"/>
                    </a:lnTo>
                    <a:lnTo>
                      <a:pt x="777" y="774"/>
                    </a:lnTo>
                    <a:lnTo>
                      <a:pt x="777" y="773"/>
                    </a:lnTo>
                    <a:lnTo>
                      <a:pt x="624" y="681"/>
                    </a:lnTo>
                    <a:lnTo>
                      <a:pt x="470" y="449"/>
                    </a:lnTo>
                    <a:lnTo>
                      <a:pt x="467" y="444"/>
                    </a:lnTo>
                    <a:lnTo>
                      <a:pt x="317" y="123"/>
                    </a:lnTo>
                    <a:lnTo>
                      <a:pt x="315" y="120"/>
                    </a:lnTo>
                    <a:lnTo>
                      <a:pt x="234" y="32"/>
                    </a:lnTo>
                    <a:lnTo>
                      <a:pt x="231" y="28"/>
                    </a:lnTo>
                    <a:lnTo>
                      <a:pt x="196" y="0"/>
                    </a:lnTo>
                    <a:lnTo>
                      <a:pt x="196" y="0"/>
                    </a:lnTo>
                    <a:lnTo>
                      <a:pt x="156" y="76"/>
                    </a:lnTo>
                    <a:lnTo>
                      <a:pt x="155" y="80"/>
                    </a:lnTo>
                    <a:lnTo>
                      <a:pt x="118" y="318"/>
                    </a:lnTo>
                    <a:lnTo>
                      <a:pt x="116" y="359"/>
                    </a:lnTo>
                    <a:lnTo>
                      <a:pt x="81" y="797"/>
                    </a:lnTo>
                    <a:lnTo>
                      <a:pt x="45" y="1257"/>
                    </a:lnTo>
                    <a:lnTo>
                      <a:pt x="0" y="1881"/>
                    </a:lnTo>
                  </a:path>
                </a:pathLst>
              </a:custGeom>
              <a:noFill/>
              <a:ln w="14288">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Freeform 76"/>
              <p:cNvSpPr>
                <a:spLocks/>
              </p:cNvSpPr>
              <p:nvPr/>
            </p:nvSpPr>
            <p:spPr bwMode="auto">
              <a:xfrm>
                <a:off x="3221038" y="3386138"/>
                <a:ext cx="33338" cy="31750"/>
              </a:xfrm>
              <a:custGeom>
                <a:avLst/>
                <a:gdLst>
                  <a:gd name="T0" fmla="*/ 40 w 40"/>
                  <a:gd name="T1" fmla="*/ 41 h 41"/>
                  <a:gd name="T2" fmla="*/ 40 w 40"/>
                  <a:gd name="T3" fmla="*/ 0 h 41"/>
                  <a:gd name="T4" fmla="*/ 0 w 40"/>
                  <a:gd name="T5" fmla="*/ 0 h 41"/>
                  <a:gd name="T6" fmla="*/ 0 w 40"/>
                  <a:gd name="T7" fmla="*/ 41 h 41"/>
                  <a:gd name="T8" fmla="*/ 40 w 40"/>
                  <a:gd name="T9" fmla="*/ 41 h 41"/>
                  <a:gd name="T10" fmla="*/ 4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40" y="41"/>
                    </a:moveTo>
                    <a:lnTo>
                      <a:pt x="40" y="0"/>
                    </a:lnTo>
                    <a:lnTo>
                      <a:pt x="0" y="0"/>
                    </a:lnTo>
                    <a:lnTo>
                      <a:pt x="0" y="41"/>
                    </a:lnTo>
                    <a:lnTo>
                      <a:pt x="40" y="41"/>
                    </a:lnTo>
                    <a:lnTo>
                      <a:pt x="40"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7" name="Freeform 77"/>
              <p:cNvSpPr>
                <a:spLocks/>
              </p:cNvSpPr>
              <p:nvPr/>
            </p:nvSpPr>
            <p:spPr bwMode="auto">
              <a:xfrm>
                <a:off x="3257550" y="2909888"/>
                <a:ext cx="31750"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8" name="Freeform 78"/>
              <p:cNvSpPr>
                <a:spLocks/>
              </p:cNvSpPr>
              <p:nvPr/>
            </p:nvSpPr>
            <p:spPr bwMode="auto">
              <a:xfrm>
                <a:off x="3286125" y="2524126"/>
                <a:ext cx="31750" cy="33338"/>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9" name="Freeform 79"/>
              <p:cNvSpPr>
                <a:spLocks/>
              </p:cNvSpPr>
              <p:nvPr/>
            </p:nvSpPr>
            <p:spPr bwMode="auto">
              <a:xfrm>
                <a:off x="3314700" y="2144713"/>
                <a:ext cx="33338" cy="31750"/>
              </a:xfrm>
              <a:custGeom>
                <a:avLst/>
                <a:gdLst>
                  <a:gd name="T0" fmla="*/ 42 w 42"/>
                  <a:gd name="T1" fmla="*/ 41 h 41"/>
                  <a:gd name="T2" fmla="*/ 42 w 42"/>
                  <a:gd name="T3" fmla="*/ 0 h 41"/>
                  <a:gd name="T4" fmla="*/ 0 w 42"/>
                  <a:gd name="T5" fmla="*/ 0 h 41"/>
                  <a:gd name="T6" fmla="*/ 0 w 42"/>
                  <a:gd name="T7" fmla="*/ 41 h 41"/>
                  <a:gd name="T8" fmla="*/ 42 w 42"/>
                  <a:gd name="T9" fmla="*/ 41 h 41"/>
                  <a:gd name="T10" fmla="*/ 42 w 42"/>
                  <a:gd name="T11" fmla="*/ 41 h 41"/>
                </a:gdLst>
                <a:ahLst/>
                <a:cxnLst>
                  <a:cxn ang="0">
                    <a:pos x="T0" y="T1"/>
                  </a:cxn>
                  <a:cxn ang="0">
                    <a:pos x="T2" y="T3"/>
                  </a:cxn>
                  <a:cxn ang="0">
                    <a:pos x="T4" y="T5"/>
                  </a:cxn>
                  <a:cxn ang="0">
                    <a:pos x="T6" y="T7"/>
                  </a:cxn>
                  <a:cxn ang="0">
                    <a:pos x="T8" y="T9"/>
                  </a:cxn>
                  <a:cxn ang="0">
                    <a:pos x="T10" y="T11"/>
                  </a:cxn>
                </a:cxnLst>
                <a:rect l="0" t="0" r="r" b="b"/>
                <a:pathLst>
                  <a:path w="42" h="41">
                    <a:moveTo>
                      <a:pt x="42" y="41"/>
                    </a:moveTo>
                    <a:lnTo>
                      <a:pt x="42" y="0"/>
                    </a:lnTo>
                    <a:lnTo>
                      <a:pt x="0" y="0"/>
                    </a:lnTo>
                    <a:lnTo>
                      <a:pt x="0" y="41"/>
                    </a:lnTo>
                    <a:lnTo>
                      <a:pt x="42" y="41"/>
                    </a:lnTo>
                    <a:lnTo>
                      <a:pt x="42"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0" name="Freeform 80"/>
              <p:cNvSpPr>
                <a:spLocks/>
              </p:cNvSpPr>
              <p:nvPr/>
            </p:nvSpPr>
            <p:spPr bwMode="auto">
              <a:xfrm>
                <a:off x="3344863" y="1955801"/>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1" name="Freeform 81"/>
              <p:cNvSpPr>
                <a:spLocks/>
              </p:cNvSpPr>
              <p:nvPr/>
            </p:nvSpPr>
            <p:spPr bwMode="auto">
              <a:xfrm>
                <a:off x="3376613" y="1892301"/>
                <a:ext cx="33338"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2" name="Freeform 82"/>
              <p:cNvSpPr>
                <a:spLocks/>
              </p:cNvSpPr>
              <p:nvPr/>
            </p:nvSpPr>
            <p:spPr bwMode="auto">
              <a:xfrm>
                <a:off x="3405188" y="1914526"/>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3" name="Freeform 83"/>
              <p:cNvSpPr>
                <a:spLocks/>
              </p:cNvSpPr>
              <p:nvPr/>
            </p:nvSpPr>
            <p:spPr bwMode="auto">
              <a:xfrm>
                <a:off x="3471863" y="1987551"/>
                <a:ext cx="31750"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4" name="Freeform 84"/>
              <p:cNvSpPr>
                <a:spLocks/>
              </p:cNvSpPr>
              <p:nvPr/>
            </p:nvSpPr>
            <p:spPr bwMode="auto">
              <a:xfrm>
                <a:off x="3595688" y="2247901"/>
                <a:ext cx="31750" cy="33338"/>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5" name="Freeform 85"/>
              <p:cNvSpPr>
                <a:spLocks/>
              </p:cNvSpPr>
              <p:nvPr/>
            </p:nvSpPr>
            <p:spPr bwMode="auto">
              <a:xfrm>
                <a:off x="3716338" y="2433638"/>
                <a:ext cx="33338" cy="31750"/>
              </a:xfrm>
              <a:custGeom>
                <a:avLst/>
                <a:gdLst>
                  <a:gd name="T0" fmla="*/ 42 w 42"/>
                  <a:gd name="T1" fmla="*/ 41 h 41"/>
                  <a:gd name="T2" fmla="*/ 42 w 42"/>
                  <a:gd name="T3" fmla="*/ 0 h 41"/>
                  <a:gd name="T4" fmla="*/ 0 w 42"/>
                  <a:gd name="T5" fmla="*/ 0 h 41"/>
                  <a:gd name="T6" fmla="*/ 0 w 42"/>
                  <a:gd name="T7" fmla="*/ 41 h 41"/>
                  <a:gd name="T8" fmla="*/ 42 w 42"/>
                  <a:gd name="T9" fmla="*/ 41 h 41"/>
                  <a:gd name="T10" fmla="*/ 42 w 42"/>
                  <a:gd name="T11" fmla="*/ 41 h 41"/>
                </a:gdLst>
                <a:ahLst/>
                <a:cxnLst>
                  <a:cxn ang="0">
                    <a:pos x="T0" y="T1"/>
                  </a:cxn>
                  <a:cxn ang="0">
                    <a:pos x="T2" y="T3"/>
                  </a:cxn>
                  <a:cxn ang="0">
                    <a:pos x="T4" y="T5"/>
                  </a:cxn>
                  <a:cxn ang="0">
                    <a:pos x="T6" y="T7"/>
                  </a:cxn>
                  <a:cxn ang="0">
                    <a:pos x="T8" y="T9"/>
                  </a:cxn>
                  <a:cxn ang="0">
                    <a:pos x="T10" y="T11"/>
                  </a:cxn>
                </a:cxnLst>
                <a:rect l="0" t="0" r="r" b="b"/>
                <a:pathLst>
                  <a:path w="42" h="41">
                    <a:moveTo>
                      <a:pt x="42" y="41"/>
                    </a:moveTo>
                    <a:lnTo>
                      <a:pt x="42" y="0"/>
                    </a:lnTo>
                    <a:lnTo>
                      <a:pt x="0" y="0"/>
                    </a:lnTo>
                    <a:lnTo>
                      <a:pt x="0" y="41"/>
                    </a:lnTo>
                    <a:lnTo>
                      <a:pt x="42" y="41"/>
                    </a:lnTo>
                    <a:lnTo>
                      <a:pt x="42"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6" name="Freeform 86"/>
              <p:cNvSpPr>
                <a:spLocks/>
              </p:cNvSpPr>
              <p:nvPr/>
            </p:nvSpPr>
            <p:spPr bwMode="auto">
              <a:xfrm>
                <a:off x="3838575" y="2506663"/>
                <a:ext cx="33338" cy="31750"/>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7" name="Freeform 87"/>
              <p:cNvSpPr>
                <a:spLocks/>
              </p:cNvSpPr>
              <p:nvPr/>
            </p:nvSpPr>
            <p:spPr bwMode="auto">
              <a:xfrm>
                <a:off x="3963988" y="2627313"/>
                <a:ext cx="31750" cy="33338"/>
              </a:xfrm>
              <a:custGeom>
                <a:avLst/>
                <a:gdLst>
                  <a:gd name="T0" fmla="*/ 41 w 41"/>
                  <a:gd name="T1" fmla="*/ 41 h 41"/>
                  <a:gd name="T2" fmla="*/ 41 w 41"/>
                  <a:gd name="T3" fmla="*/ 0 h 41"/>
                  <a:gd name="T4" fmla="*/ 0 w 41"/>
                  <a:gd name="T5" fmla="*/ 0 h 41"/>
                  <a:gd name="T6" fmla="*/ 0 w 41"/>
                  <a:gd name="T7" fmla="*/ 41 h 41"/>
                  <a:gd name="T8" fmla="*/ 41 w 41"/>
                  <a:gd name="T9" fmla="*/ 41 h 41"/>
                  <a:gd name="T10" fmla="*/ 41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41" y="41"/>
                    </a:moveTo>
                    <a:lnTo>
                      <a:pt x="41" y="0"/>
                    </a:lnTo>
                    <a:lnTo>
                      <a:pt x="0" y="0"/>
                    </a:lnTo>
                    <a:lnTo>
                      <a:pt x="0" y="41"/>
                    </a:lnTo>
                    <a:lnTo>
                      <a:pt x="41" y="41"/>
                    </a:lnTo>
                    <a:lnTo>
                      <a:pt x="41" y="41"/>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88" name="Rectangle 88"/>
              <p:cNvSpPr>
                <a:spLocks noChangeArrowheads="1"/>
              </p:cNvSpPr>
              <p:nvPr/>
            </p:nvSpPr>
            <p:spPr bwMode="auto">
              <a:xfrm>
                <a:off x="4700588" y="2982913"/>
                <a:ext cx="33338" cy="31750"/>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89" name="Rectangle 89"/>
              <p:cNvSpPr>
                <a:spLocks noChangeArrowheads="1"/>
              </p:cNvSpPr>
              <p:nvPr/>
            </p:nvSpPr>
            <p:spPr bwMode="auto">
              <a:xfrm>
                <a:off x="5194300" y="3114676"/>
                <a:ext cx="31750" cy="33338"/>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90" name="Rectangle 90"/>
              <p:cNvSpPr>
                <a:spLocks noChangeArrowheads="1"/>
              </p:cNvSpPr>
              <p:nvPr/>
            </p:nvSpPr>
            <p:spPr bwMode="auto">
              <a:xfrm>
                <a:off x="6176963" y="3268663"/>
                <a:ext cx="33338" cy="33338"/>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91" name="Line 91"/>
              <p:cNvSpPr>
                <a:spLocks noChangeShapeType="1"/>
              </p:cNvSpPr>
              <p:nvPr/>
            </p:nvSpPr>
            <p:spPr bwMode="auto">
              <a:xfrm flipV="1">
                <a:off x="5210175" y="3059113"/>
                <a:ext cx="0" cy="107950"/>
              </a:xfrm>
              <a:prstGeom prst="line">
                <a:avLst/>
              </a:prstGeom>
              <a:noFill/>
              <a:ln w="952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92"/>
              <p:cNvSpPr>
                <a:spLocks noChangeShapeType="1"/>
              </p:cNvSpPr>
              <p:nvPr/>
            </p:nvSpPr>
            <p:spPr bwMode="auto">
              <a:xfrm flipV="1">
                <a:off x="6189663" y="3233738"/>
                <a:ext cx="0" cy="74613"/>
              </a:xfrm>
              <a:prstGeom prst="line">
                <a:avLst/>
              </a:prstGeom>
              <a:noFill/>
              <a:ln w="952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Freeform 93"/>
              <p:cNvSpPr>
                <a:spLocks/>
              </p:cNvSpPr>
              <p:nvPr/>
            </p:nvSpPr>
            <p:spPr bwMode="auto">
              <a:xfrm>
                <a:off x="3333750" y="1598613"/>
                <a:ext cx="0" cy="612775"/>
              </a:xfrm>
              <a:custGeom>
                <a:avLst/>
                <a:gdLst>
                  <a:gd name="T0" fmla="*/ 773 h 773"/>
                  <a:gd name="T1" fmla="*/ 377 h 773"/>
                  <a:gd name="T2" fmla="*/ 0 h 773"/>
                </a:gdLst>
                <a:ahLst/>
                <a:cxnLst>
                  <a:cxn ang="0">
                    <a:pos x="0" y="T0"/>
                  </a:cxn>
                  <a:cxn ang="0">
                    <a:pos x="0" y="T1"/>
                  </a:cxn>
                  <a:cxn ang="0">
                    <a:pos x="0" y="T2"/>
                  </a:cxn>
                </a:cxnLst>
                <a:rect l="0" t="0" r="r" b="b"/>
                <a:pathLst>
                  <a:path h="773">
                    <a:moveTo>
                      <a:pt x="0" y="773"/>
                    </a:moveTo>
                    <a:lnTo>
                      <a:pt x="0" y="377"/>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Freeform 94"/>
              <p:cNvSpPr>
                <a:spLocks/>
              </p:cNvSpPr>
              <p:nvPr/>
            </p:nvSpPr>
            <p:spPr bwMode="auto">
              <a:xfrm>
                <a:off x="3395663" y="1538288"/>
                <a:ext cx="0" cy="569913"/>
              </a:xfrm>
              <a:custGeom>
                <a:avLst/>
                <a:gdLst>
                  <a:gd name="T0" fmla="*/ 720 h 720"/>
                  <a:gd name="T1" fmla="*/ 359 h 720"/>
                  <a:gd name="T2" fmla="*/ 0 h 720"/>
                </a:gdLst>
                <a:ahLst/>
                <a:cxnLst>
                  <a:cxn ang="0">
                    <a:pos x="0" y="T0"/>
                  </a:cxn>
                  <a:cxn ang="0">
                    <a:pos x="0" y="T1"/>
                  </a:cxn>
                  <a:cxn ang="0">
                    <a:pos x="0" y="T2"/>
                  </a:cxn>
                </a:cxnLst>
                <a:rect l="0" t="0" r="r" b="b"/>
                <a:pathLst>
                  <a:path h="720">
                    <a:moveTo>
                      <a:pt x="0" y="720"/>
                    </a:moveTo>
                    <a:lnTo>
                      <a:pt x="0" y="359"/>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Freeform 95"/>
              <p:cNvSpPr>
                <a:spLocks/>
              </p:cNvSpPr>
              <p:nvPr/>
            </p:nvSpPr>
            <p:spPr bwMode="auto">
              <a:xfrm>
                <a:off x="3489325" y="1735138"/>
                <a:ext cx="0" cy="461963"/>
              </a:xfrm>
              <a:custGeom>
                <a:avLst/>
                <a:gdLst>
                  <a:gd name="T0" fmla="*/ 583 h 583"/>
                  <a:gd name="T1" fmla="*/ 307 h 583"/>
                  <a:gd name="T2" fmla="*/ 0 h 583"/>
                </a:gdLst>
                <a:ahLst/>
                <a:cxnLst>
                  <a:cxn ang="0">
                    <a:pos x="0" y="T0"/>
                  </a:cxn>
                  <a:cxn ang="0">
                    <a:pos x="0" y="T1"/>
                  </a:cxn>
                  <a:cxn ang="0">
                    <a:pos x="0" y="T2"/>
                  </a:cxn>
                </a:cxnLst>
                <a:rect l="0" t="0" r="r" b="b"/>
                <a:pathLst>
                  <a:path h="583">
                    <a:moveTo>
                      <a:pt x="0" y="583"/>
                    </a:moveTo>
                    <a:lnTo>
                      <a:pt x="0" y="307"/>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6" name="Freeform 96"/>
              <p:cNvSpPr>
                <a:spLocks/>
              </p:cNvSpPr>
              <p:nvPr/>
            </p:nvSpPr>
            <p:spPr bwMode="auto">
              <a:xfrm>
                <a:off x="3733800" y="2287588"/>
                <a:ext cx="0" cy="277813"/>
              </a:xfrm>
              <a:custGeom>
                <a:avLst/>
                <a:gdLst>
                  <a:gd name="T0" fmla="*/ 351 h 351"/>
                  <a:gd name="T1" fmla="*/ 170 h 351"/>
                  <a:gd name="T2" fmla="*/ 0 h 351"/>
                </a:gdLst>
                <a:ahLst/>
                <a:cxnLst>
                  <a:cxn ang="0">
                    <a:pos x="0" y="T0"/>
                  </a:cxn>
                  <a:cxn ang="0">
                    <a:pos x="0" y="T1"/>
                  </a:cxn>
                  <a:cxn ang="0">
                    <a:pos x="0" y="T2"/>
                  </a:cxn>
                </a:cxnLst>
                <a:rect l="0" t="0" r="r" b="b"/>
                <a:pathLst>
                  <a:path h="351">
                    <a:moveTo>
                      <a:pt x="0" y="351"/>
                    </a:moveTo>
                    <a:lnTo>
                      <a:pt x="0" y="170"/>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Freeform 97"/>
              <p:cNvSpPr>
                <a:spLocks/>
              </p:cNvSpPr>
              <p:nvPr/>
            </p:nvSpPr>
            <p:spPr bwMode="auto">
              <a:xfrm>
                <a:off x="3609975" y="2036763"/>
                <a:ext cx="0" cy="390525"/>
              </a:xfrm>
              <a:custGeom>
                <a:avLst/>
                <a:gdLst>
                  <a:gd name="T0" fmla="*/ 490 h 490"/>
                  <a:gd name="T1" fmla="*/ 240 h 490"/>
                  <a:gd name="T2" fmla="*/ 0 h 490"/>
                </a:gdLst>
                <a:ahLst/>
                <a:cxnLst>
                  <a:cxn ang="0">
                    <a:pos x="0" y="T0"/>
                  </a:cxn>
                  <a:cxn ang="0">
                    <a:pos x="0" y="T1"/>
                  </a:cxn>
                  <a:cxn ang="0">
                    <a:pos x="0" y="T2"/>
                  </a:cxn>
                </a:cxnLst>
                <a:rect l="0" t="0" r="r" b="b"/>
                <a:pathLst>
                  <a:path h="490">
                    <a:moveTo>
                      <a:pt x="0" y="490"/>
                    </a:moveTo>
                    <a:lnTo>
                      <a:pt x="0" y="240"/>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Freeform 98"/>
              <p:cNvSpPr>
                <a:spLocks/>
              </p:cNvSpPr>
              <p:nvPr/>
            </p:nvSpPr>
            <p:spPr bwMode="auto">
              <a:xfrm>
                <a:off x="3859213" y="2371726"/>
                <a:ext cx="0" cy="277813"/>
              </a:xfrm>
              <a:custGeom>
                <a:avLst/>
                <a:gdLst>
                  <a:gd name="T0" fmla="*/ 349 h 349"/>
                  <a:gd name="T1" fmla="*/ 166 h 349"/>
                  <a:gd name="T2" fmla="*/ 0 h 349"/>
                </a:gdLst>
                <a:ahLst/>
                <a:cxnLst>
                  <a:cxn ang="0">
                    <a:pos x="0" y="T0"/>
                  </a:cxn>
                  <a:cxn ang="0">
                    <a:pos x="0" y="T1"/>
                  </a:cxn>
                  <a:cxn ang="0">
                    <a:pos x="0" y="T2"/>
                  </a:cxn>
                </a:cxnLst>
                <a:rect l="0" t="0" r="r" b="b"/>
                <a:pathLst>
                  <a:path h="349">
                    <a:moveTo>
                      <a:pt x="0" y="349"/>
                    </a:moveTo>
                    <a:lnTo>
                      <a:pt x="0" y="166"/>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99"/>
              <p:cNvSpPr>
                <a:spLocks/>
              </p:cNvSpPr>
              <p:nvPr/>
            </p:nvSpPr>
            <p:spPr bwMode="auto">
              <a:xfrm>
                <a:off x="3424238" y="1644651"/>
                <a:ext cx="0" cy="490538"/>
              </a:xfrm>
              <a:custGeom>
                <a:avLst/>
                <a:gdLst>
                  <a:gd name="T0" fmla="*/ 618 h 618"/>
                  <a:gd name="T1" fmla="*/ 308 h 618"/>
                  <a:gd name="T2" fmla="*/ 0 h 618"/>
                </a:gdLst>
                <a:ahLst/>
                <a:cxnLst>
                  <a:cxn ang="0">
                    <a:pos x="0" y="T0"/>
                  </a:cxn>
                  <a:cxn ang="0">
                    <a:pos x="0" y="T1"/>
                  </a:cxn>
                  <a:cxn ang="0">
                    <a:pos x="0" y="T2"/>
                  </a:cxn>
                </a:cxnLst>
                <a:rect l="0" t="0" r="r" b="b"/>
                <a:pathLst>
                  <a:path h="618">
                    <a:moveTo>
                      <a:pt x="0" y="618"/>
                    </a:moveTo>
                    <a:lnTo>
                      <a:pt x="0" y="308"/>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Line 100"/>
              <p:cNvSpPr>
                <a:spLocks noChangeShapeType="1"/>
              </p:cNvSpPr>
              <p:nvPr/>
            </p:nvSpPr>
            <p:spPr bwMode="auto">
              <a:xfrm flipV="1">
                <a:off x="3979863" y="2513013"/>
                <a:ext cx="0" cy="246063"/>
              </a:xfrm>
              <a:prstGeom prst="line">
                <a:avLst/>
              </a:prstGeom>
              <a:noFill/>
              <a:ln w="952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101"/>
              <p:cNvSpPr>
                <a:spLocks noChangeShapeType="1"/>
              </p:cNvSpPr>
              <p:nvPr/>
            </p:nvSpPr>
            <p:spPr bwMode="auto">
              <a:xfrm flipV="1">
                <a:off x="4713288" y="2914651"/>
                <a:ext cx="0" cy="138113"/>
              </a:xfrm>
              <a:prstGeom prst="line">
                <a:avLst/>
              </a:prstGeom>
              <a:noFill/>
              <a:ln w="952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Freeform 102"/>
              <p:cNvSpPr>
                <a:spLocks/>
              </p:cNvSpPr>
              <p:nvPr/>
            </p:nvSpPr>
            <p:spPr bwMode="auto">
              <a:xfrm>
                <a:off x="3300413" y="1679576"/>
                <a:ext cx="0" cy="595313"/>
              </a:xfrm>
              <a:custGeom>
                <a:avLst/>
                <a:gdLst>
                  <a:gd name="T0" fmla="*/ 750 h 750"/>
                  <a:gd name="T1" fmla="*/ 472 h 750"/>
                  <a:gd name="T2" fmla="*/ 0 h 750"/>
                </a:gdLst>
                <a:ahLst/>
                <a:cxnLst>
                  <a:cxn ang="0">
                    <a:pos x="0" y="T0"/>
                  </a:cxn>
                  <a:cxn ang="0">
                    <a:pos x="0" y="T1"/>
                  </a:cxn>
                  <a:cxn ang="0">
                    <a:pos x="0" y="T2"/>
                  </a:cxn>
                </a:cxnLst>
                <a:rect l="0" t="0" r="r" b="b"/>
                <a:pathLst>
                  <a:path h="750">
                    <a:moveTo>
                      <a:pt x="0" y="750"/>
                    </a:moveTo>
                    <a:lnTo>
                      <a:pt x="0" y="472"/>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Freeform 103"/>
              <p:cNvSpPr>
                <a:spLocks/>
              </p:cNvSpPr>
              <p:nvPr/>
            </p:nvSpPr>
            <p:spPr bwMode="auto">
              <a:xfrm>
                <a:off x="3271838" y="1820863"/>
                <a:ext cx="0" cy="900113"/>
              </a:xfrm>
              <a:custGeom>
                <a:avLst/>
                <a:gdLst>
                  <a:gd name="T0" fmla="*/ 1132 h 1132"/>
                  <a:gd name="T1" fmla="*/ 624 h 1132"/>
                  <a:gd name="T2" fmla="*/ 0 h 1132"/>
                </a:gdLst>
                <a:ahLst/>
                <a:cxnLst>
                  <a:cxn ang="0">
                    <a:pos x="0" y="T0"/>
                  </a:cxn>
                  <a:cxn ang="0">
                    <a:pos x="0" y="T1"/>
                  </a:cxn>
                  <a:cxn ang="0">
                    <a:pos x="0" y="T2"/>
                  </a:cxn>
                </a:cxnLst>
                <a:rect l="0" t="0" r="r" b="b"/>
                <a:pathLst>
                  <a:path h="1132">
                    <a:moveTo>
                      <a:pt x="0" y="1132"/>
                    </a:moveTo>
                    <a:lnTo>
                      <a:pt x="0" y="624"/>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Freeform 104"/>
              <p:cNvSpPr>
                <a:spLocks/>
              </p:cNvSpPr>
              <p:nvPr/>
            </p:nvSpPr>
            <p:spPr bwMode="auto">
              <a:xfrm>
                <a:off x="3360738" y="1546226"/>
                <a:ext cx="0" cy="582613"/>
              </a:xfrm>
              <a:custGeom>
                <a:avLst/>
                <a:gdLst>
                  <a:gd name="T0" fmla="*/ 732 h 732"/>
                  <a:gd name="T1" fmla="*/ 361 h 732"/>
                  <a:gd name="T2" fmla="*/ 0 h 732"/>
                </a:gdLst>
                <a:ahLst/>
                <a:cxnLst>
                  <a:cxn ang="0">
                    <a:pos x="0" y="T0"/>
                  </a:cxn>
                  <a:cxn ang="0">
                    <a:pos x="0" y="T1"/>
                  </a:cxn>
                  <a:cxn ang="0">
                    <a:pos x="0" y="T2"/>
                  </a:cxn>
                </a:cxnLst>
                <a:rect l="0" t="0" r="r" b="b"/>
                <a:pathLst>
                  <a:path h="732">
                    <a:moveTo>
                      <a:pt x="0" y="732"/>
                    </a:moveTo>
                    <a:lnTo>
                      <a:pt x="0" y="361"/>
                    </a:lnTo>
                    <a:lnTo>
                      <a:pt x="0" y="0"/>
                    </a:lnTo>
                  </a:path>
                </a:pathLst>
              </a:custGeom>
              <a:noFill/>
              <a:ln w="9525">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Freeform 105"/>
              <p:cNvSpPr>
                <a:spLocks/>
              </p:cNvSpPr>
              <p:nvPr/>
            </p:nvSpPr>
            <p:spPr bwMode="auto">
              <a:xfrm>
                <a:off x="3238500" y="1819276"/>
                <a:ext cx="2955925" cy="1582738"/>
              </a:xfrm>
              <a:custGeom>
                <a:avLst/>
                <a:gdLst>
                  <a:gd name="T0" fmla="*/ 3725 w 3725"/>
                  <a:gd name="T1" fmla="*/ 1841 h 1993"/>
                  <a:gd name="T2" fmla="*/ 3719 w 3725"/>
                  <a:gd name="T3" fmla="*/ 1841 h 1993"/>
                  <a:gd name="T4" fmla="*/ 2485 w 3725"/>
                  <a:gd name="T5" fmla="*/ 1636 h 1993"/>
                  <a:gd name="T6" fmla="*/ 1863 w 3725"/>
                  <a:gd name="T7" fmla="*/ 1468 h 1993"/>
                  <a:gd name="T8" fmla="*/ 1860 w 3725"/>
                  <a:gd name="T9" fmla="*/ 1467 h 1993"/>
                  <a:gd name="T10" fmla="*/ 936 w 3725"/>
                  <a:gd name="T11" fmla="*/ 1017 h 1993"/>
                  <a:gd name="T12" fmla="*/ 934 w 3725"/>
                  <a:gd name="T13" fmla="*/ 1016 h 1993"/>
                  <a:gd name="T14" fmla="*/ 783 w 3725"/>
                  <a:gd name="T15" fmla="*/ 862 h 1993"/>
                  <a:gd name="T16" fmla="*/ 782 w 3725"/>
                  <a:gd name="T17" fmla="*/ 861 h 1993"/>
                  <a:gd name="T18" fmla="*/ 626 w 3725"/>
                  <a:gd name="T19" fmla="*/ 760 h 1993"/>
                  <a:gd name="T20" fmla="*/ 624 w 3725"/>
                  <a:gd name="T21" fmla="*/ 759 h 1993"/>
                  <a:gd name="T22" fmla="*/ 469 w 3725"/>
                  <a:gd name="T23" fmla="*/ 515 h 1993"/>
                  <a:gd name="T24" fmla="*/ 467 w 3725"/>
                  <a:gd name="T25" fmla="*/ 512 h 1993"/>
                  <a:gd name="T26" fmla="*/ 317 w 3725"/>
                  <a:gd name="T27" fmla="*/ 200 h 1993"/>
                  <a:gd name="T28" fmla="*/ 310 w 3725"/>
                  <a:gd name="T29" fmla="*/ 186 h 1993"/>
                  <a:gd name="T30" fmla="*/ 235 w 3725"/>
                  <a:gd name="T31" fmla="*/ 88 h 1993"/>
                  <a:gd name="T32" fmla="*/ 234 w 3725"/>
                  <a:gd name="T33" fmla="*/ 87 h 1993"/>
                  <a:gd name="T34" fmla="*/ 198 w 3725"/>
                  <a:gd name="T35" fmla="*/ 4 h 1993"/>
                  <a:gd name="T36" fmla="*/ 196 w 3725"/>
                  <a:gd name="T37" fmla="*/ 0 h 1993"/>
                  <a:gd name="T38" fmla="*/ 155 w 3725"/>
                  <a:gd name="T39" fmla="*/ 18 h 1993"/>
                  <a:gd name="T40" fmla="*/ 155 w 3725"/>
                  <a:gd name="T41" fmla="*/ 18 h 1993"/>
                  <a:gd name="T42" fmla="*/ 121 w 3725"/>
                  <a:gd name="T43" fmla="*/ 99 h 1993"/>
                  <a:gd name="T44" fmla="*/ 117 w 3725"/>
                  <a:gd name="T45" fmla="*/ 107 h 1993"/>
                  <a:gd name="T46" fmla="*/ 79 w 3725"/>
                  <a:gd name="T47" fmla="*/ 295 h 1993"/>
                  <a:gd name="T48" fmla="*/ 78 w 3725"/>
                  <a:gd name="T49" fmla="*/ 303 h 1993"/>
                  <a:gd name="T50" fmla="*/ 45 w 3725"/>
                  <a:gd name="T51" fmla="*/ 571 h 1993"/>
                  <a:gd name="T52" fmla="*/ 43 w 3725"/>
                  <a:gd name="T53" fmla="*/ 627 h 1993"/>
                  <a:gd name="T54" fmla="*/ 0 w 3725"/>
                  <a:gd name="T55" fmla="*/ 1993 h 1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25" h="1993">
                    <a:moveTo>
                      <a:pt x="3725" y="1841"/>
                    </a:moveTo>
                    <a:lnTo>
                      <a:pt x="3719" y="1841"/>
                    </a:lnTo>
                    <a:lnTo>
                      <a:pt x="2485" y="1636"/>
                    </a:lnTo>
                    <a:lnTo>
                      <a:pt x="1863" y="1468"/>
                    </a:lnTo>
                    <a:lnTo>
                      <a:pt x="1860" y="1467"/>
                    </a:lnTo>
                    <a:lnTo>
                      <a:pt x="936" y="1017"/>
                    </a:lnTo>
                    <a:lnTo>
                      <a:pt x="934" y="1016"/>
                    </a:lnTo>
                    <a:lnTo>
                      <a:pt x="783" y="862"/>
                    </a:lnTo>
                    <a:lnTo>
                      <a:pt x="782" y="861"/>
                    </a:lnTo>
                    <a:lnTo>
                      <a:pt x="626" y="760"/>
                    </a:lnTo>
                    <a:lnTo>
                      <a:pt x="624" y="759"/>
                    </a:lnTo>
                    <a:lnTo>
                      <a:pt x="469" y="515"/>
                    </a:lnTo>
                    <a:lnTo>
                      <a:pt x="467" y="512"/>
                    </a:lnTo>
                    <a:lnTo>
                      <a:pt x="317" y="200"/>
                    </a:lnTo>
                    <a:lnTo>
                      <a:pt x="310" y="186"/>
                    </a:lnTo>
                    <a:lnTo>
                      <a:pt x="235" y="88"/>
                    </a:lnTo>
                    <a:lnTo>
                      <a:pt x="234" y="87"/>
                    </a:lnTo>
                    <a:lnTo>
                      <a:pt x="198" y="4"/>
                    </a:lnTo>
                    <a:lnTo>
                      <a:pt x="196" y="0"/>
                    </a:lnTo>
                    <a:lnTo>
                      <a:pt x="155" y="18"/>
                    </a:lnTo>
                    <a:lnTo>
                      <a:pt x="155" y="18"/>
                    </a:lnTo>
                    <a:lnTo>
                      <a:pt x="121" y="99"/>
                    </a:lnTo>
                    <a:lnTo>
                      <a:pt x="117" y="107"/>
                    </a:lnTo>
                    <a:lnTo>
                      <a:pt x="79" y="295"/>
                    </a:lnTo>
                    <a:lnTo>
                      <a:pt x="78" y="303"/>
                    </a:lnTo>
                    <a:lnTo>
                      <a:pt x="45" y="571"/>
                    </a:lnTo>
                    <a:lnTo>
                      <a:pt x="43" y="627"/>
                    </a:lnTo>
                    <a:lnTo>
                      <a:pt x="0" y="1993"/>
                    </a:lnTo>
                  </a:path>
                </a:pathLst>
              </a:custGeom>
              <a:noFill/>
              <a:ln w="14288">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Freeform 106"/>
              <p:cNvSpPr>
                <a:spLocks/>
              </p:cNvSpPr>
              <p:nvPr/>
            </p:nvSpPr>
            <p:spPr bwMode="auto">
              <a:xfrm>
                <a:off x="3221038" y="3386138"/>
                <a:ext cx="33338" cy="31750"/>
              </a:xfrm>
              <a:custGeom>
                <a:avLst/>
                <a:gdLst>
                  <a:gd name="T0" fmla="*/ 0 w 40"/>
                  <a:gd name="T1" fmla="*/ 41 h 41"/>
                  <a:gd name="T2" fmla="*/ 40 w 40"/>
                  <a:gd name="T3" fmla="*/ 41 h 41"/>
                  <a:gd name="T4" fmla="*/ 40 w 40"/>
                  <a:gd name="T5" fmla="*/ 0 h 41"/>
                  <a:gd name="T6" fmla="*/ 0 w 40"/>
                  <a:gd name="T7" fmla="*/ 0 h 41"/>
                  <a:gd name="T8" fmla="*/ 0 w 40"/>
                  <a:gd name="T9" fmla="*/ 41 h 41"/>
                  <a:gd name="T10" fmla="*/ 0 w 40"/>
                  <a:gd name="T11" fmla="*/ 41 h 41"/>
                </a:gdLst>
                <a:ahLst/>
                <a:cxnLst>
                  <a:cxn ang="0">
                    <a:pos x="T0" y="T1"/>
                  </a:cxn>
                  <a:cxn ang="0">
                    <a:pos x="T2" y="T3"/>
                  </a:cxn>
                  <a:cxn ang="0">
                    <a:pos x="T4" y="T5"/>
                  </a:cxn>
                  <a:cxn ang="0">
                    <a:pos x="T6" y="T7"/>
                  </a:cxn>
                  <a:cxn ang="0">
                    <a:pos x="T8" y="T9"/>
                  </a:cxn>
                  <a:cxn ang="0">
                    <a:pos x="T10" y="T11"/>
                  </a:cxn>
                </a:cxnLst>
                <a:rect l="0" t="0" r="r" b="b"/>
                <a:pathLst>
                  <a:path w="40" h="41">
                    <a:moveTo>
                      <a:pt x="0" y="41"/>
                    </a:moveTo>
                    <a:lnTo>
                      <a:pt x="40" y="41"/>
                    </a:lnTo>
                    <a:lnTo>
                      <a:pt x="40" y="0"/>
                    </a:lnTo>
                    <a:lnTo>
                      <a:pt x="0" y="0"/>
                    </a:lnTo>
                    <a:lnTo>
                      <a:pt x="0" y="41"/>
                    </a:lnTo>
                    <a:lnTo>
                      <a:pt x="0" y="4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 name="Freeform 107"/>
              <p:cNvSpPr>
                <a:spLocks/>
              </p:cNvSpPr>
              <p:nvPr/>
            </p:nvSpPr>
            <p:spPr bwMode="auto">
              <a:xfrm>
                <a:off x="3257550" y="2255838"/>
                <a:ext cx="31750" cy="33338"/>
              </a:xfrm>
              <a:custGeom>
                <a:avLst/>
                <a:gdLst>
                  <a:gd name="T0" fmla="*/ 0 w 41"/>
                  <a:gd name="T1" fmla="*/ 40 h 40"/>
                  <a:gd name="T2" fmla="*/ 41 w 41"/>
                  <a:gd name="T3" fmla="*/ 40 h 40"/>
                  <a:gd name="T4" fmla="*/ 41 w 41"/>
                  <a:gd name="T5" fmla="*/ 0 h 40"/>
                  <a:gd name="T6" fmla="*/ 0 w 41"/>
                  <a:gd name="T7" fmla="*/ 0 h 40"/>
                  <a:gd name="T8" fmla="*/ 0 w 41"/>
                  <a:gd name="T9" fmla="*/ 40 h 40"/>
                  <a:gd name="T10" fmla="*/ 0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0" y="40"/>
                    </a:moveTo>
                    <a:lnTo>
                      <a:pt x="41" y="40"/>
                    </a:lnTo>
                    <a:lnTo>
                      <a:pt x="41" y="0"/>
                    </a:lnTo>
                    <a:lnTo>
                      <a:pt x="0" y="0"/>
                    </a:lnTo>
                    <a:lnTo>
                      <a:pt x="0" y="40"/>
                    </a:lnTo>
                    <a:lnTo>
                      <a:pt x="0"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 name="Freeform 108"/>
              <p:cNvSpPr>
                <a:spLocks/>
              </p:cNvSpPr>
              <p:nvPr/>
            </p:nvSpPr>
            <p:spPr bwMode="auto">
              <a:xfrm>
                <a:off x="3282950" y="2043113"/>
                <a:ext cx="31750" cy="33338"/>
              </a:xfrm>
              <a:custGeom>
                <a:avLst/>
                <a:gdLst>
                  <a:gd name="T0" fmla="*/ 0 w 41"/>
                  <a:gd name="T1" fmla="*/ 41 h 41"/>
                  <a:gd name="T2" fmla="*/ 41 w 41"/>
                  <a:gd name="T3" fmla="*/ 41 h 41"/>
                  <a:gd name="T4" fmla="*/ 41 w 41"/>
                  <a:gd name="T5" fmla="*/ 0 h 41"/>
                  <a:gd name="T6" fmla="*/ 0 w 41"/>
                  <a:gd name="T7" fmla="*/ 0 h 41"/>
                  <a:gd name="T8" fmla="*/ 0 w 41"/>
                  <a:gd name="T9" fmla="*/ 41 h 41"/>
                  <a:gd name="T10" fmla="*/ 0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0" y="41"/>
                    </a:moveTo>
                    <a:lnTo>
                      <a:pt x="41" y="41"/>
                    </a:lnTo>
                    <a:lnTo>
                      <a:pt x="41" y="0"/>
                    </a:lnTo>
                    <a:lnTo>
                      <a:pt x="0" y="0"/>
                    </a:lnTo>
                    <a:lnTo>
                      <a:pt x="0" y="41"/>
                    </a:lnTo>
                    <a:lnTo>
                      <a:pt x="0" y="4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09" name="Freeform 109"/>
              <p:cNvSpPr>
                <a:spLocks/>
              </p:cNvSpPr>
              <p:nvPr/>
            </p:nvSpPr>
            <p:spPr bwMode="auto">
              <a:xfrm>
                <a:off x="3314700" y="1887538"/>
                <a:ext cx="31750" cy="33338"/>
              </a:xfrm>
              <a:custGeom>
                <a:avLst/>
                <a:gdLst>
                  <a:gd name="T0" fmla="*/ 40 w 40"/>
                  <a:gd name="T1" fmla="*/ 0 h 40"/>
                  <a:gd name="T2" fmla="*/ 0 w 40"/>
                  <a:gd name="T3" fmla="*/ 0 h 40"/>
                  <a:gd name="T4" fmla="*/ 0 w 40"/>
                  <a:gd name="T5" fmla="*/ 40 h 40"/>
                  <a:gd name="T6" fmla="*/ 40 w 40"/>
                  <a:gd name="T7" fmla="*/ 40 h 40"/>
                  <a:gd name="T8" fmla="*/ 40 w 40"/>
                  <a:gd name="T9" fmla="*/ 0 h 40"/>
                  <a:gd name="T10" fmla="*/ 4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40" y="0"/>
                    </a:moveTo>
                    <a:lnTo>
                      <a:pt x="0" y="0"/>
                    </a:lnTo>
                    <a:lnTo>
                      <a:pt x="0" y="40"/>
                    </a:lnTo>
                    <a:lnTo>
                      <a:pt x="40" y="40"/>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0" name="Freeform 110"/>
              <p:cNvSpPr>
                <a:spLocks/>
              </p:cNvSpPr>
              <p:nvPr/>
            </p:nvSpPr>
            <p:spPr bwMode="auto">
              <a:xfrm>
                <a:off x="3344863" y="1817688"/>
                <a:ext cx="31750" cy="31750"/>
              </a:xfrm>
              <a:custGeom>
                <a:avLst/>
                <a:gdLst>
                  <a:gd name="T0" fmla="*/ 41 w 41"/>
                  <a:gd name="T1" fmla="*/ 40 h 40"/>
                  <a:gd name="T2" fmla="*/ 41 w 41"/>
                  <a:gd name="T3" fmla="*/ 0 h 40"/>
                  <a:gd name="T4" fmla="*/ 0 w 41"/>
                  <a:gd name="T5" fmla="*/ 0 h 40"/>
                  <a:gd name="T6" fmla="*/ 0 w 41"/>
                  <a:gd name="T7" fmla="*/ 40 h 40"/>
                  <a:gd name="T8" fmla="*/ 41 w 41"/>
                  <a:gd name="T9" fmla="*/ 40 h 40"/>
                  <a:gd name="T10" fmla="*/ 41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41" y="40"/>
                    </a:moveTo>
                    <a:lnTo>
                      <a:pt x="41" y="0"/>
                    </a:lnTo>
                    <a:lnTo>
                      <a:pt x="0" y="0"/>
                    </a:lnTo>
                    <a:lnTo>
                      <a:pt x="0" y="40"/>
                    </a:lnTo>
                    <a:lnTo>
                      <a:pt x="41" y="40"/>
                    </a:lnTo>
                    <a:lnTo>
                      <a:pt x="41"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1" name="Freeform 111"/>
              <p:cNvSpPr>
                <a:spLocks/>
              </p:cNvSpPr>
              <p:nvPr/>
            </p:nvSpPr>
            <p:spPr bwMode="auto">
              <a:xfrm>
                <a:off x="3379788" y="1806576"/>
                <a:ext cx="31750" cy="31750"/>
              </a:xfrm>
              <a:custGeom>
                <a:avLst/>
                <a:gdLst>
                  <a:gd name="T0" fmla="*/ 0 w 41"/>
                  <a:gd name="T1" fmla="*/ 40 h 40"/>
                  <a:gd name="T2" fmla="*/ 41 w 41"/>
                  <a:gd name="T3" fmla="*/ 40 h 40"/>
                  <a:gd name="T4" fmla="*/ 41 w 41"/>
                  <a:gd name="T5" fmla="*/ 0 h 40"/>
                  <a:gd name="T6" fmla="*/ 0 w 41"/>
                  <a:gd name="T7" fmla="*/ 0 h 40"/>
                  <a:gd name="T8" fmla="*/ 0 w 41"/>
                  <a:gd name="T9" fmla="*/ 40 h 40"/>
                  <a:gd name="T10" fmla="*/ 0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0" y="40"/>
                    </a:moveTo>
                    <a:lnTo>
                      <a:pt x="41" y="40"/>
                    </a:lnTo>
                    <a:lnTo>
                      <a:pt x="41" y="0"/>
                    </a:lnTo>
                    <a:lnTo>
                      <a:pt x="0" y="0"/>
                    </a:lnTo>
                    <a:lnTo>
                      <a:pt x="0" y="40"/>
                    </a:lnTo>
                    <a:lnTo>
                      <a:pt x="0"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2" name="Freeform 112"/>
              <p:cNvSpPr>
                <a:spLocks/>
              </p:cNvSpPr>
              <p:nvPr/>
            </p:nvSpPr>
            <p:spPr bwMode="auto">
              <a:xfrm>
                <a:off x="3406775" y="1871663"/>
                <a:ext cx="33338" cy="31750"/>
              </a:xfrm>
              <a:custGeom>
                <a:avLst/>
                <a:gdLst>
                  <a:gd name="T0" fmla="*/ 40 w 40"/>
                  <a:gd name="T1" fmla="*/ 0 h 41"/>
                  <a:gd name="T2" fmla="*/ 0 w 40"/>
                  <a:gd name="T3" fmla="*/ 0 h 41"/>
                  <a:gd name="T4" fmla="*/ 0 w 40"/>
                  <a:gd name="T5" fmla="*/ 41 h 41"/>
                  <a:gd name="T6" fmla="*/ 40 w 40"/>
                  <a:gd name="T7" fmla="*/ 41 h 41"/>
                  <a:gd name="T8" fmla="*/ 40 w 40"/>
                  <a:gd name="T9" fmla="*/ 0 h 41"/>
                  <a:gd name="T10" fmla="*/ 40 w 40"/>
                  <a:gd name="T11" fmla="*/ 0 h 41"/>
                </a:gdLst>
                <a:ahLst/>
                <a:cxnLst>
                  <a:cxn ang="0">
                    <a:pos x="T0" y="T1"/>
                  </a:cxn>
                  <a:cxn ang="0">
                    <a:pos x="T2" y="T3"/>
                  </a:cxn>
                  <a:cxn ang="0">
                    <a:pos x="T4" y="T5"/>
                  </a:cxn>
                  <a:cxn ang="0">
                    <a:pos x="T6" y="T7"/>
                  </a:cxn>
                  <a:cxn ang="0">
                    <a:pos x="T8" y="T9"/>
                  </a:cxn>
                  <a:cxn ang="0">
                    <a:pos x="T10" y="T11"/>
                  </a:cxn>
                </a:cxnLst>
                <a:rect l="0" t="0" r="r" b="b"/>
                <a:pathLst>
                  <a:path w="40" h="41">
                    <a:moveTo>
                      <a:pt x="40" y="0"/>
                    </a:moveTo>
                    <a:lnTo>
                      <a:pt x="0" y="0"/>
                    </a:lnTo>
                    <a:lnTo>
                      <a:pt x="0" y="41"/>
                    </a:lnTo>
                    <a:lnTo>
                      <a:pt x="40" y="41"/>
                    </a:lnTo>
                    <a:lnTo>
                      <a:pt x="40" y="0"/>
                    </a:lnTo>
                    <a:lnTo>
                      <a:pt x="4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3" name="Freeform 113"/>
              <p:cNvSpPr>
                <a:spLocks/>
              </p:cNvSpPr>
              <p:nvPr/>
            </p:nvSpPr>
            <p:spPr bwMode="auto">
              <a:xfrm>
                <a:off x="3473450" y="1951038"/>
                <a:ext cx="31750" cy="31750"/>
              </a:xfrm>
              <a:custGeom>
                <a:avLst/>
                <a:gdLst>
                  <a:gd name="T0" fmla="*/ 0 w 41"/>
                  <a:gd name="T1" fmla="*/ 41 h 41"/>
                  <a:gd name="T2" fmla="*/ 41 w 41"/>
                  <a:gd name="T3" fmla="*/ 41 h 41"/>
                  <a:gd name="T4" fmla="*/ 41 w 41"/>
                  <a:gd name="T5" fmla="*/ 0 h 41"/>
                  <a:gd name="T6" fmla="*/ 0 w 41"/>
                  <a:gd name="T7" fmla="*/ 0 h 41"/>
                  <a:gd name="T8" fmla="*/ 0 w 41"/>
                  <a:gd name="T9" fmla="*/ 41 h 41"/>
                  <a:gd name="T10" fmla="*/ 0 w 41"/>
                  <a:gd name="T11" fmla="*/ 41 h 41"/>
                </a:gdLst>
                <a:ahLst/>
                <a:cxnLst>
                  <a:cxn ang="0">
                    <a:pos x="T0" y="T1"/>
                  </a:cxn>
                  <a:cxn ang="0">
                    <a:pos x="T2" y="T3"/>
                  </a:cxn>
                  <a:cxn ang="0">
                    <a:pos x="T4" y="T5"/>
                  </a:cxn>
                  <a:cxn ang="0">
                    <a:pos x="T6" y="T7"/>
                  </a:cxn>
                  <a:cxn ang="0">
                    <a:pos x="T8" y="T9"/>
                  </a:cxn>
                  <a:cxn ang="0">
                    <a:pos x="T10" y="T11"/>
                  </a:cxn>
                </a:cxnLst>
                <a:rect l="0" t="0" r="r" b="b"/>
                <a:pathLst>
                  <a:path w="41" h="41">
                    <a:moveTo>
                      <a:pt x="0" y="41"/>
                    </a:moveTo>
                    <a:lnTo>
                      <a:pt x="41" y="41"/>
                    </a:lnTo>
                    <a:lnTo>
                      <a:pt x="41" y="0"/>
                    </a:lnTo>
                    <a:lnTo>
                      <a:pt x="0" y="0"/>
                    </a:lnTo>
                    <a:lnTo>
                      <a:pt x="0" y="41"/>
                    </a:lnTo>
                    <a:lnTo>
                      <a:pt x="0" y="41"/>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4" name="Freeform 114"/>
              <p:cNvSpPr>
                <a:spLocks/>
              </p:cNvSpPr>
              <p:nvPr/>
            </p:nvSpPr>
            <p:spPr bwMode="auto">
              <a:xfrm>
                <a:off x="3592513" y="2211388"/>
                <a:ext cx="33338" cy="33338"/>
              </a:xfrm>
              <a:custGeom>
                <a:avLst/>
                <a:gdLst>
                  <a:gd name="T0" fmla="*/ 0 w 42"/>
                  <a:gd name="T1" fmla="*/ 40 h 40"/>
                  <a:gd name="T2" fmla="*/ 42 w 42"/>
                  <a:gd name="T3" fmla="*/ 40 h 40"/>
                  <a:gd name="T4" fmla="*/ 42 w 42"/>
                  <a:gd name="T5" fmla="*/ 0 h 40"/>
                  <a:gd name="T6" fmla="*/ 0 w 42"/>
                  <a:gd name="T7" fmla="*/ 0 h 40"/>
                  <a:gd name="T8" fmla="*/ 0 w 42"/>
                  <a:gd name="T9" fmla="*/ 40 h 40"/>
                  <a:gd name="T10" fmla="*/ 0 w 42"/>
                  <a:gd name="T11" fmla="*/ 40 h 40"/>
                </a:gdLst>
                <a:ahLst/>
                <a:cxnLst>
                  <a:cxn ang="0">
                    <a:pos x="T0" y="T1"/>
                  </a:cxn>
                  <a:cxn ang="0">
                    <a:pos x="T2" y="T3"/>
                  </a:cxn>
                  <a:cxn ang="0">
                    <a:pos x="T4" y="T5"/>
                  </a:cxn>
                  <a:cxn ang="0">
                    <a:pos x="T6" y="T7"/>
                  </a:cxn>
                  <a:cxn ang="0">
                    <a:pos x="T8" y="T9"/>
                  </a:cxn>
                  <a:cxn ang="0">
                    <a:pos x="T10" y="T11"/>
                  </a:cxn>
                </a:cxnLst>
                <a:rect l="0" t="0" r="r" b="b"/>
                <a:pathLst>
                  <a:path w="42" h="40">
                    <a:moveTo>
                      <a:pt x="0" y="40"/>
                    </a:moveTo>
                    <a:lnTo>
                      <a:pt x="42" y="40"/>
                    </a:lnTo>
                    <a:lnTo>
                      <a:pt x="42" y="0"/>
                    </a:lnTo>
                    <a:lnTo>
                      <a:pt x="0" y="0"/>
                    </a:lnTo>
                    <a:lnTo>
                      <a:pt x="0" y="40"/>
                    </a:lnTo>
                    <a:lnTo>
                      <a:pt x="0"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5" name="Freeform 115"/>
              <p:cNvSpPr>
                <a:spLocks/>
              </p:cNvSpPr>
              <p:nvPr/>
            </p:nvSpPr>
            <p:spPr bwMode="auto">
              <a:xfrm>
                <a:off x="3717925" y="2405063"/>
                <a:ext cx="31750" cy="33338"/>
              </a:xfrm>
              <a:custGeom>
                <a:avLst/>
                <a:gdLst>
                  <a:gd name="T0" fmla="*/ 0 w 41"/>
                  <a:gd name="T1" fmla="*/ 0 h 42"/>
                  <a:gd name="T2" fmla="*/ 0 w 41"/>
                  <a:gd name="T3" fmla="*/ 42 h 42"/>
                  <a:gd name="T4" fmla="*/ 41 w 41"/>
                  <a:gd name="T5" fmla="*/ 42 h 42"/>
                  <a:gd name="T6" fmla="*/ 41 w 41"/>
                  <a:gd name="T7" fmla="*/ 0 h 42"/>
                  <a:gd name="T8" fmla="*/ 0 w 41"/>
                  <a:gd name="T9" fmla="*/ 0 h 42"/>
                  <a:gd name="T10" fmla="*/ 0 w 41"/>
                  <a:gd name="T11" fmla="*/ 0 h 42"/>
                </a:gdLst>
                <a:ahLst/>
                <a:cxnLst>
                  <a:cxn ang="0">
                    <a:pos x="T0" y="T1"/>
                  </a:cxn>
                  <a:cxn ang="0">
                    <a:pos x="T2" y="T3"/>
                  </a:cxn>
                  <a:cxn ang="0">
                    <a:pos x="T4" y="T5"/>
                  </a:cxn>
                  <a:cxn ang="0">
                    <a:pos x="T6" y="T7"/>
                  </a:cxn>
                  <a:cxn ang="0">
                    <a:pos x="T8" y="T9"/>
                  </a:cxn>
                  <a:cxn ang="0">
                    <a:pos x="T10" y="T11"/>
                  </a:cxn>
                </a:cxnLst>
                <a:rect l="0" t="0" r="r" b="b"/>
                <a:pathLst>
                  <a:path w="41" h="42">
                    <a:moveTo>
                      <a:pt x="0" y="0"/>
                    </a:moveTo>
                    <a:lnTo>
                      <a:pt x="0" y="42"/>
                    </a:lnTo>
                    <a:lnTo>
                      <a:pt x="41" y="42"/>
                    </a:lnTo>
                    <a:lnTo>
                      <a:pt x="41" y="0"/>
                    </a:lnTo>
                    <a:lnTo>
                      <a:pt x="0" y="0"/>
                    </a:lnTo>
                    <a:lnTo>
                      <a:pt x="0" y="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6" name="Freeform 116"/>
              <p:cNvSpPr>
                <a:spLocks/>
              </p:cNvSpPr>
              <p:nvPr/>
            </p:nvSpPr>
            <p:spPr bwMode="auto">
              <a:xfrm>
                <a:off x="3843338" y="2487613"/>
                <a:ext cx="31750" cy="31750"/>
              </a:xfrm>
              <a:custGeom>
                <a:avLst/>
                <a:gdLst>
                  <a:gd name="T0" fmla="*/ 0 w 41"/>
                  <a:gd name="T1" fmla="*/ 40 h 40"/>
                  <a:gd name="T2" fmla="*/ 41 w 41"/>
                  <a:gd name="T3" fmla="*/ 40 h 40"/>
                  <a:gd name="T4" fmla="*/ 41 w 41"/>
                  <a:gd name="T5" fmla="*/ 0 h 40"/>
                  <a:gd name="T6" fmla="*/ 0 w 41"/>
                  <a:gd name="T7" fmla="*/ 0 h 40"/>
                  <a:gd name="T8" fmla="*/ 0 w 41"/>
                  <a:gd name="T9" fmla="*/ 40 h 40"/>
                  <a:gd name="T10" fmla="*/ 0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0" y="40"/>
                    </a:moveTo>
                    <a:lnTo>
                      <a:pt x="41" y="40"/>
                    </a:lnTo>
                    <a:lnTo>
                      <a:pt x="41" y="0"/>
                    </a:lnTo>
                    <a:lnTo>
                      <a:pt x="0" y="0"/>
                    </a:lnTo>
                    <a:lnTo>
                      <a:pt x="0" y="40"/>
                    </a:lnTo>
                    <a:lnTo>
                      <a:pt x="0"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7" name="Freeform 117"/>
              <p:cNvSpPr>
                <a:spLocks/>
              </p:cNvSpPr>
              <p:nvPr/>
            </p:nvSpPr>
            <p:spPr bwMode="auto">
              <a:xfrm>
                <a:off x="3963988" y="2609851"/>
                <a:ext cx="33338" cy="33338"/>
              </a:xfrm>
              <a:custGeom>
                <a:avLst/>
                <a:gdLst>
                  <a:gd name="T0" fmla="*/ 0 w 41"/>
                  <a:gd name="T1" fmla="*/ 40 h 40"/>
                  <a:gd name="T2" fmla="*/ 41 w 41"/>
                  <a:gd name="T3" fmla="*/ 40 h 40"/>
                  <a:gd name="T4" fmla="*/ 41 w 41"/>
                  <a:gd name="T5" fmla="*/ 0 h 40"/>
                  <a:gd name="T6" fmla="*/ 0 w 41"/>
                  <a:gd name="T7" fmla="*/ 0 h 40"/>
                  <a:gd name="T8" fmla="*/ 0 w 41"/>
                  <a:gd name="T9" fmla="*/ 40 h 40"/>
                  <a:gd name="T10" fmla="*/ 0 w 41"/>
                  <a:gd name="T11" fmla="*/ 40 h 40"/>
                </a:gdLst>
                <a:ahLst/>
                <a:cxnLst>
                  <a:cxn ang="0">
                    <a:pos x="T0" y="T1"/>
                  </a:cxn>
                  <a:cxn ang="0">
                    <a:pos x="T2" y="T3"/>
                  </a:cxn>
                  <a:cxn ang="0">
                    <a:pos x="T4" y="T5"/>
                  </a:cxn>
                  <a:cxn ang="0">
                    <a:pos x="T6" y="T7"/>
                  </a:cxn>
                  <a:cxn ang="0">
                    <a:pos x="T8" y="T9"/>
                  </a:cxn>
                  <a:cxn ang="0">
                    <a:pos x="T10" y="T11"/>
                  </a:cxn>
                </a:cxnLst>
                <a:rect l="0" t="0" r="r" b="b"/>
                <a:pathLst>
                  <a:path w="41" h="40">
                    <a:moveTo>
                      <a:pt x="0" y="40"/>
                    </a:moveTo>
                    <a:lnTo>
                      <a:pt x="41" y="40"/>
                    </a:lnTo>
                    <a:lnTo>
                      <a:pt x="41" y="0"/>
                    </a:lnTo>
                    <a:lnTo>
                      <a:pt x="0" y="0"/>
                    </a:lnTo>
                    <a:lnTo>
                      <a:pt x="0" y="40"/>
                    </a:lnTo>
                    <a:lnTo>
                      <a:pt x="0" y="40"/>
                    </a:lnTo>
                    <a:close/>
                  </a:path>
                </a:pathLst>
              </a:custGeom>
              <a:solidFill>
                <a:srgbClr val="00CC00"/>
              </a:solidFill>
              <a:ln w="0">
                <a:solidFill>
                  <a:srgbClr val="00CC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8" name="Rectangle 118"/>
              <p:cNvSpPr>
                <a:spLocks noChangeArrowheads="1"/>
              </p:cNvSpPr>
              <p:nvPr/>
            </p:nvSpPr>
            <p:spPr bwMode="auto">
              <a:xfrm>
                <a:off x="4697413" y="2967038"/>
                <a:ext cx="33338" cy="33338"/>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19" name="Rectangle 119"/>
              <p:cNvSpPr>
                <a:spLocks noChangeArrowheads="1"/>
              </p:cNvSpPr>
              <p:nvPr/>
            </p:nvSpPr>
            <p:spPr bwMode="auto">
              <a:xfrm>
                <a:off x="5194300" y="3101976"/>
                <a:ext cx="31750" cy="31750"/>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20" name="Rectangle 120"/>
              <p:cNvSpPr>
                <a:spLocks noChangeArrowheads="1"/>
              </p:cNvSpPr>
              <p:nvPr/>
            </p:nvSpPr>
            <p:spPr bwMode="auto">
              <a:xfrm>
                <a:off x="6173788" y="3263901"/>
                <a:ext cx="31750" cy="33338"/>
              </a:xfrm>
              <a:prstGeom prst="rect">
                <a:avLst/>
              </a:prstGeom>
              <a:solidFill>
                <a:srgbClr val="00CC00"/>
              </a:solidFill>
              <a:ln w="0">
                <a:solidFill>
                  <a:srgbClr val="00CC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grpSp>
        <p:sp>
          <p:nvSpPr>
            <p:cNvPr id="121" name="ZoneTexte 120"/>
            <p:cNvSpPr txBox="1"/>
            <p:nvPr/>
          </p:nvSpPr>
          <p:spPr>
            <a:xfrm>
              <a:off x="5317003" y="6016203"/>
              <a:ext cx="255198" cy="246221"/>
            </a:xfrm>
            <a:prstGeom prst="rect">
              <a:avLst/>
            </a:prstGeom>
            <a:noFill/>
          </p:spPr>
          <p:txBody>
            <a:bodyPr wrap="none" rtlCol="0">
              <a:spAutoFit/>
            </a:bodyPr>
            <a:lstStyle/>
            <a:p>
              <a:pPr algn="r"/>
              <a:r>
                <a:rPr lang="fr-FR" sz="1000" dirty="0"/>
                <a:t>0</a:t>
              </a:r>
            </a:p>
          </p:txBody>
        </p:sp>
        <p:sp>
          <p:nvSpPr>
            <p:cNvPr id="122" name="ZoneTexte 121"/>
            <p:cNvSpPr txBox="1"/>
            <p:nvPr/>
          </p:nvSpPr>
          <p:spPr>
            <a:xfrm>
              <a:off x="5464200" y="6172345"/>
              <a:ext cx="255198" cy="246221"/>
            </a:xfrm>
            <a:prstGeom prst="rect">
              <a:avLst/>
            </a:prstGeom>
            <a:noFill/>
          </p:spPr>
          <p:txBody>
            <a:bodyPr wrap="none" rtlCol="0">
              <a:spAutoFit/>
            </a:bodyPr>
            <a:lstStyle/>
            <a:p>
              <a:pPr algn="ctr"/>
              <a:r>
                <a:rPr lang="fr-FR" sz="1000" dirty="0"/>
                <a:t>0</a:t>
              </a:r>
            </a:p>
          </p:txBody>
        </p:sp>
        <p:sp>
          <p:nvSpPr>
            <p:cNvPr id="123" name="ZoneTexte 122"/>
            <p:cNvSpPr txBox="1"/>
            <p:nvPr/>
          </p:nvSpPr>
          <p:spPr>
            <a:xfrm>
              <a:off x="5744632" y="6172345"/>
              <a:ext cx="255198" cy="246221"/>
            </a:xfrm>
            <a:prstGeom prst="rect">
              <a:avLst/>
            </a:prstGeom>
            <a:noFill/>
          </p:spPr>
          <p:txBody>
            <a:bodyPr wrap="none" rtlCol="0">
              <a:spAutoFit/>
            </a:bodyPr>
            <a:lstStyle/>
            <a:p>
              <a:pPr algn="ctr"/>
              <a:r>
                <a:rPr lang="fr-FR" sz="1000" dirty="0"/>
                <a:t>4</a:t>
              </a:r>
            </a:p>
          </p:txBody>
        </p:sp>
        <p:sp>
          <p:nvSpPr>
            <p:cNvPr id="124" name="ZoneTexte 123"/>
            <p:cNvSpPr txBox="1"/>
            <p:nvPr/>
          </p:nvSpPr>
          <p:spPr>
            <a:xfrm>
              <a:off x="6025064" y="6172345"/>
              <a:ext cx="255198" cy="246221"/>
            </a:xfrm>
            <a:prstGeom prst="rect">
              <a:avLst/>
            </a:prstGeom>
            <a:noFill/>
          </p:spPr>
          <p:txBody>
            <a:bodyPr wrap="none" rtlCol="0">
              <a:spAutoFit/>
            </a:bodyPr>
            <a:lstStyle/>
            <a:p>
              <a:pPr algn="ctr"/>
              <a:r>
                <a:rPr lang="fr-FR" sz="1000" dirty="0"/>
                <a:t>8</a:t>
              </a:r>
            </a:p>
          </p:txBody>
        </p:sp>
        <p:sp>
          <p:nvSpPr>
            <p:cNvPr id="125" name="ZoneTexte 124"/>
            <p:cNvSpPr txBox="1"/>
            <p:nvPr/>
          </p:nvSpPr>
          <p:spPr>
            <a:xfrm>
              <a:off x="6270230" y="6172345"/>
              <a:ext cx="325731" cy="246221"/>
            </a:xfrm>
            <a:prstGeom prst="rect">
              <a:avLst/>
            </a:prstGeom>
            <a:noFill/>
          </p:spPr>
          <p:txBody>
            <a:bodyPr wrap="none" rtlCol="0">
              <a:spAutoFit/>
            </a:bodyPr>
            <a:lstStyle/>
            <a:p>
              <a:pPr algn="ctr"/>
              <a:r>
                <a:rPr lang="fr-FR" sz="1000" dirty="0"/>
                <a:t>12</a:t>
              </a:r>
            </a:p>
          </p:txBody>
        </p:sp>
        <p:sp>
          <p:nvSpPr>
            <p:cNvPr id="126" name="ZoneTexte 125"/>
            <p:cNvSpPr txBox="1"/>
            <p:nvPr/>
          </p:nvSpPr>
          <p:spPr>
            <a:xfrm>
              <a:off x="6550662" y="6172345"/>
              <a:ext cx="325731" cy="246221"/>
            </a:xfrm>
            <a:prstGeom prst="rect">
              <a:avLst/>
            </a:prstGeom>
            <a:noFill/>
          </p:spPr>
          <p:txBody>
            <a:bodyPr wrap="none" rtlCol="0">
              <a:spAutoFit/>
            </a:bodyPr>
            <a:lstStyle/>
            <a:p>
              <a:pPr algn="ctr"/>
              <a:r>
                <a:rPr lang="fr-FR" sz="1000" dirty="0"/>
                <a:t>16</a:t>
              </a:r>
            </a:p>
          </p:txBody>
        </p:sp>
        <p:sp>
          <p:nvSpPr>
            <p:cNvPr id="127" name="ZoneTexte 126"/>
            <p:cNvSpPr txBox="1"/>
            <p:nvPr/>
          </p:nvSpPr>
          <p:spPr>
            <a:xfrm>
              <a:off x="6831094" y="6172345"/>
              <a:ext cx="325731" cy="246221"/>
            </a:xfrm>
            <a:prstGeom prst="rect">
              <a:avLst/>
            </a:prstGeom>
            <a:noFill/>
          </p:spPr>
          <p:txBody>
            <a:bodyPr wrap="none" rtlCol="0">
              <a:spAutoFit/>
            </a:bodyPr>
            <a:lstStyle/>
            <a:p>
              <a:pPr algn="ctr"/>
              <a:r>
                <a:rPr lang="fr-FR" sz="1000" dirty="0"/>
                <a:t>20</a:t>
              </a:r>
            </a:p>
          </p:txBody>
        </p:sp>
        <p:sp>
          <p:nvSpPr>
            <p:cNvPr id="128" name="ZoneTexte 127"/>
            <p:cNvSpPr txBox="1"/>
            <p:nvPr/>
          </p:nvSpPr>
          <p:spPr>
            <a:xfrm>
              <a:off x="7111526" y="6172345"/>
              <a:ext cx="325731" cy="246221"/>
            </a:xfrm>
            <a:prstGeom prst="rect">
              <a:avLst/>
            </a:prstGeom>
            <a:noFill/>
          </p:spPr>
          <p:txBody>
            <a:bodyPr wrap="none" rtlCol="0">
              <a:spAutoFit/>
            </a:bodyPr>
            <a:lstStyle/>
            <a:p>
              <a:pPr algn="ctr"/>
              <a:r>
                <a:rPr lang="fr-FR" sz="1000" dirty="0"/>
                <a:t>24</a:t>
              </a:r>
            </a:p>
          </p:txBody>
        </p:sp>
        <p:sp>
          <p:nvSpPr>
            <p:cNvPr id="129" name="ZoneTexte 128"/>
            <p:cNvSpPr txBox="1"/>
            <p:nvPr/>
          </p:nvSpPr>
          <p:spPr>
            <a:xfrm>
              <a:off x="7391958" y="6172345"/>
              <a:ext cx="325731" cy="246221"/>
            </a:xfrm>
            <a:prstGeom prst="rect">
              <a:avLst/>
            </a:prstGeom>
            <a:noFill/>
          </p:spPr>
          <p:txBody>
            <a:bodyPr wrap="none" rtlCol="0">
              <a:spAutoFit/>
            </a:bodyPr>
            <a:lstStyle/>
            <a:p>
              <a:pPr algn="ctr"/>
              <a:r>
                <a:rPr lang="fr-FR" sz="1000" dirty="0"/>
                <a:t>28</a:t>
              </a:r>
            </a:p>
          </p:txBody>
        </p:sp>
        <p:sp>
          <p:nvSpPr>
            <p:cNvPr id="130" name="ZoneTexte 129"/>
            <p:cNvSpPr txBox="1"/>
            <p:nvPr/>
          </p:nvSpPr>
          <p:spPr>
            <a:xfrm>
              <a:off x="7672390" y="6172345"/>
              <a:ext cx="325731" cy="246221"/>
            </a:xfrm>
            <a:prstGeom prst="rect">
              <a:avLst/>
            </a:prstGeom>
            <a:noFill/>
          </p:spPr>
          <p:txBody>
            <a:bodyPr wrap="none" rtlCol="0">
              <a:spAutoFit/>
            </a:bodyPr>
            <a:lstStyle/>
            <a:p>
              <a:pPr algn="ctr"/>
              <a:r>
                <a:rPr lang="fr-FR" sz="1000" dirty="0"/>
                <a:t>32</a:t>
              </a:r>
            </a:p>
          </p:txBody>
        </p:sp>
        <p:sp>
          <p:nvSpPr>
            <p:cNvPr id="131" name="ZoneTexte 130"/>
            <p:cNvSpPr txBox="1"/>
            <p:nvPr/>
          </p:nvSpPr>
          <p:spPr>
            <a:xfrm>
              <a:off x="7952822" y="6172345"/>
              <a:ext cx="325731" cy="246221"/>
            </a:xfrm>
            <a:prstGeom prst="rect">
              <a:avLst/>
            </a:prstGeom>
            <a:noFill/>
          </p:spPr>
          <p:txBody>
            <a:bodyPr wrap="none" rtlCol="0">
              <a:spAutoFit/>
            </a:bodyPr>
            <a:lstStyle/>
            <a:p>
              <a:pPr algn="ctr"/>
              <a:r>
                <a:rPr lang="fr-FR" sz="1000" dirty="0"/>
                <a:t>36</a:t>
              </a:r>
            </a:p>
          </p:txBody>
        </p:sp>
        <p:sp>
          <p:nvSpPr>
            <p:cNvPr id="132" name="ZoneTexte 131"/>
            <p:cNvSpPr txBox="1"/>
            <p:nvPr/>
          </p:nvSpPr>
          <p:spPr>
            <a:xfrm>
              <a:off x="8233254" y="6172345"/>
              <a:ext cx="325731" cy="246221"/>
            </a:xfrm>
            <a:prstGeom prst="rect">
              <a:avLst/>
            </a:prstGeom>
            <a:noFill/>
          </p:spPr>
          <p:txBody>
            <a:bodyPr wrap="none" rtlCol="0">
              <a:spAutoFit/>
            </a:bodyPr>
            <a:lstStyle/>
            <a:p>
              <a:pPr algn="ctr"/>
              <a:r>
                <a:rPr lang="fr-FR" sz="1000" dirty="0"/>
                <a:t>40</a:t>
              </a:r>
            </a:p>
          </p:txBody>
        </p:sp>
        <p:sp>
          <p:nvSpPr>
            <p:cNvPr id="133" name="ZoneTexte 132"/>
            <p:cNvSpPr txBox="1"/>
            <p:nvPr/>
          </p:nvSpPr>
          <p:spPr>
            <a:xfrm>
              <a:off x="8513686" y="6172345"/>
              <a:ext cx="325731" cy="246221"/>
            </a:xfrm>
            <a:prstGeom prst="rect">
              <a:avLst/>
            </a:prstGeom>
            <a:noFill/>
          </p:spPr>
          <p:txBody>
            <a:bodyPr wrap="none" rtlCol="0">
              <a:spAutoFit/>
            </a:bodyPr>
            <a:lstStyle/>
            <a:p>
              <a:pPr algn="ctr"/>
              <a:r>
                <a:rPr lang="fr-FR" sz="1000" dirty="0"/>
                <a:t>44</a:t>
              </a:r>
            </a:p>
          </p:txBody>
        </p:sp>
        <p:sp>
          <p:nvSpPr>
            <p:cNvPr id="134" name="ZoneTexte 133"/>
            <p:cNvSpPr txBox="1"/>
            <p:nvPr/>
          </p:nvSpPr>
          <p:spPr>
            <a:xfrm>
              <a:off x="8794119" y="6172345"/>
              <a:ext cx="325731" cy="246221"/>
            </a:xfrm>
            <a:prstGeom prst="rect">
              <a:avLst/>
            </a:prstGeom>
            <a:noFill/>
          </p:spPr>
          <p:txBody>
            <a:bodyPr wrap="none" rtlCol="0">
              <a:spAutoFit/>
            </a:bodyPr>
            <a:lstStyle/>
            <a:p>
              <a:pPr algn="ctr"/>
              <a:r>
                <a:rPr lang="fr-FR" sz="1000" dirty="0"/>
                <a:t>48</a:t>
              </a:r>
            </a:p>
          </p:txBody>
        </p:sp>
        <p:sp>
          <p:nvSpPr>
            <p:cNvPr id="135" name="ZoneTexte 134"/>
            <p:cNvSpPr txBox="1"/>
            <p:nvPr/>
          </p:nvSpPr>
          <p:spPr>
            <a:xfrm>
              <a:off x="6859892" y="4124553"/>
              <a:ext cx="295274" cy="276999"/>
            </a:xfrm>
            <a:prstGeom prst="rect">
              <a:avLst/>
            </a:prstGeom>
            <a:noFill/>
          </p:spPr>
          <p:txBody>
            <a:bodyPr wrap="none" rtlCol="0">
              <a:spAutoFit/>
            </a:bodyPr>
            <a:lstStyle/>
            <a:p>
              <a:r>
                <a:rPr lang="fr-FR" sz="1200" b="1" dirty="0"/>
                <a:t>A</a:t>
              </a:r>
              <a:endParaRPr lang="fr-FR" sz="1200" dirty="0"/>
            </a:p>
          </p:txBody>
        </p:sp>
        <p:sp>
          <p:nvSpPr>
            <p:cNvPr id="136" name="ZoneTexte 135"/>
            <p:cNvSpPr txBox="1"/>
            <p:nvPr/>
          </p:nvSpPr>
          <p:spPr>
            <a:xfrm>
              <a:off x="6859892" y="4373004"/>
              <a:ext cx="295274" cy="276999"/>
            </a:xfrm>
            <a:prstGeom prst="rect">
              <a:avLst/>
            </a:prstGeom>
            <a:noFill/>
          </p:spPr>
          <p:txBody>
            <a:bodyPr wrap="none" rtlCol="0">
              <a:spAutoFit/>
            </a:bodyPr>
            <a:lstStyle/>
            <a:p>
              <a:r>
                <a:rPr lang="fr-FR" sz="1200" b="1" dirty="0"/>
                <a:t>B</a:t>
              </a:r>
              <a:endParaRPr lang="fr-FR" sz="1200" dirty="0"/>
            </a:p>
          </p:txBody>
        </p:sp>
        <p:sp>
          <p:nvSpPr>
            <p:cNvPr id="137" name="ZoneTexte 136"/>
            <p:cNvSpPr txBox="1"/>
            <p:nvPr/>
          </p:nvSpPr>
          <p:spPr>
            <a:xfrm>
              <a:off x="6859892" y="4620369"/>
              <a:ext cx="295274" cy="276999"/>
            </a:xfrm>
            <a:prstGeom prst="rect">
              <a:avLst/>
            </a:prstGeom>
            <a:noFill/>
          </p:spPr>
          <p:txBody>
            <a:bodyPr wrap="none" rtlCol="0">
              <a:spAutoFit/>
            </a:bodyPr>
            <a:lstStyle/>
            <a:p>
              <a:r>
                <a:rPr lang="fr-FR" sz="1200" b="1" dirty="0"/>
                <a:t>C</a:t>
              </a:r>
              <a:endParaRPr lang="fr-FR" sz="1200" dirty="0"/>
            </a:p>
          </p:txBody>
        </p:sp>
        <p:sp>
          <p:nvSpPr>
            <p:cNvPr id="138" name="ZoneTexte 137"/>
            <p:cNvSpPr txBox="1"/>
            <p:nvPr/>
          </p:nvSpPr>
          <p:spPr>
            <a:xfrm>
              <a:off x="5317003" y="5637931"/>
              <a:ext cx="255198" cy="246221"/>
            </a:xfrm>
            <a:prstGeom prst="rect">
              <a:avLst/>
            </a:prstGeom>
            <a:noFill/>
          </p:spPr>
          <p:txBody>
            <a:bodyPr wrap="none" rtlCol="0">
              <a:spAutoFit/>
            </a:bodyPr>
            <a:lstStyle/>
            <a:p>
              <a:pPr algn="r"/>
              <a:r>
                <a:rPr lang="fr-FR" sz="1000" dirty="0"/>
                <a:t>1</a:t>
              </a:r>
            </a:p>
          </p:txBody>
        </p:sp>
        <p:sp>
          <p:nvSpPr>
            <p:cNvPr id="139" name="ZoneTexte 138"/>
            <p:cNvSpPr txBox="1"/>
            <p:nvPr/>
          </p:nvSpPr>
          <p:spPr>
            <a:xfrm>
              <a:off x="5317003" y="5259658"/>
              <a:ext cx="255198" cy="246221"/>
            </a:xfrm>
            <a:prstGeom prst="rect">
              <a:avLst/>
            </a:prstGeom>
            <a:noFill/>
          </p:spPr>
          <p:txBody>
            <a:bodyPr wrap="none" rtlCol="0">
              <a:spAutoFit/>
            </a:bodyPr>
            <a:lstStyle/>
            <a:p>
              <a:pPr algn="r"/>
              <a:r>
                <a:rPr lang="fr-FR" sz="1000" dirty="0"/>
                <a:t>2</a:t>
              </a:r>
            </a:p>
          </p:txBody>
        </p:sp>
        <p:sp>
          <p:nvSpPr>
            <p:cNvPr id="140" name="ZoneTexte 139"/>
            <p:cNvSpPr txBox="1"/>
            <p:nvPr/>
          </p:nvSpPr>
          <p:spPr>
            <a:xfrm>
              <a:off x="5317003" y="4881385"/>
              <a:ext cx="255198" cy="246221"/>
            </a:xfrm>
            <a:prstGeom prst="rect">
              <a:avLst/>
            </a:prstGeom>
            <a:noFill/>
          </p:spPr>
          <p:txBody>
            <a:bodyPr wrap="none" rtlCol="0">
              <a:spAutoFit/>
            </a:bodyPr>
            <a:lstStyle/>
            <a:p>
              <a:pPr algn="r"/>
              <a:r>
                <a:rPr lang="fr-FR" sz="1000" dirty="0"/>
                <a:t>3</a:t>
              </a:r>
            </a:p>
          </p:txBody>
        </p:sp>
        <p:sp>
          <p:nvSpPr>
            <p:cNvPr id="141" name="ZoneTexte 140"/>
            <p:cNvSpPr txBox="1"/>
            <p:nvPr/>
          </p:nvSpPr>
          <p:spPr>
            <a:xfrm>
              <a:off x="5317003" y="4503112"/>
              <a:ext cx="255198" cy="246221"/>
            </a:xfrm>
            <a:prstGeom prst="rect">
              <a:avLst/>
            </a:prstGeom>
            <a:noFill/>
          </p:spPr>
          <p:txBody>
            <a:bodyPr wrap="none" rtlCol="0">
              <a:spAutoFit/>
            </a:bodyPr>
            <a:lstStyle/>
            <a:p>
              <a:pPr algn="r"/>
              <a:r>
                <a:rPr lang="fr-FR" sz="1000" dirty="0"/>
                <a:t>4</a:t>
              </a:r>
            </a:p>
          </p:txBody>
        </p:sp>
        <p:sp>
          <p:nvSpPr>
            <p:cNvPr id="142" name="ZoneTexte 141"/>
            <p:cNvSpPr txBox="1"/>
            <p:nvPr/>
          </p:nvSpPr>
          <p:spPr>
            <a:xfrm>
              <a:off x="5317003" y="4124839"/>
              <a:ext cx="255198" cy="246221"/>
            </a:xfrm>
            <a:prstGeom prst="rect">
              <a:avLst/>
            </a:prstGeom>
            <a:noFill/>
          </p:spPr>
          <p:txBody>
            <a:bodyPr wrap="none" rtlCol="0">
              <a:spAutoFit/>
            </a:bodyPr>
            <a:lstStyle/>
            <a:p>
              <a:pPr algn="r"/>
              <a:r>
                <a:rPr lang="fr-FR" sz="1000" dirty="0"/>
                <a:t>5</a:t>
              </a:r>
            </a:p>
          </p:txBody>
        </p:sp>
        <p:sp>
          <p:nvSpPr>
            <p:cNvPr id="143" name="ZoneTexte 142"/>
            <p:cNvSpPr txBox="1"/>
            <p:nvPr/>
          </p:nvSpPr>
          <p:spPr>
            <a:xfrm>
              <a:off x="5317003" y="3746566"/>
              <a:ext cx="255198" cy="246221"/>
            </a:xfrm>
            <a:prstGeom prst="rect">
              <a:avLst/>
            </a:prstGeom>
            <a:noFill/>
          </p:spPr>
          <p:txBody>
            <a:bodyPr wrap="none" rtlCol="0">
              <a:spAutoFit/>
            </a:bodyPr>
            <a:lstStyle/>
            <a:p>
              <a:pPr algn="r"/>
              <a:r>
                <a:rPr lang="fr-FR" sz="1000" dirty="0"/>
                <a:t>6</a:t>
              </a:r>
            </a:p>
          </p:txBody>
        </p:sp>
        <p:sp>
          <p:nvSpPr>
            <p:cNvPr id="144" name="ZoneTexte 143"/>
            <p:cNvSpPr txBox="1"/>
            <p:nvPr/>
          </p:nvSpPr>
          <p:spPr>
            <a:xfrm>
              <a:off x="6895839" y="6327520"/>
              <a:ext cx="704039" cy="276999"/>
            </a:xfrm>
            <a:prstGeom prst="rect">
              <a:avLst/>
            </a:prstGeom>
            <a:noFill/>
          </p:spPr>
          <p:txBody>
            <a:bodyPr wrap="none" rtlCol="0">
              <a:spAutoFit/>
            </a:bodyPr>
            <a:lstStyle/>
            <a:p>
              <a:pPr algn="ctr"/>
              <a:r>
                <a:rPr lang="fr-FR" sz="1200" b="1" dirty="0"/>
                <a:t>Heures</a:t>
              </a:r>
            </a:p>
          </p:txBody>
        </p:sp>
      </p:grpSp>
      <p:sp>
        <p:nvSpPr>
          <p:cNvPr id="145" name="ZoneTexte 14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44</a:t>
            </a:r>
          </a:p>
        </p:txBody>
      </p:sp>
    </p:spTree>
    <p:extLst>
      <p:ext uri="{BB962C8B-B14F-4D97-AF65-F5344CB8AC3E}">
        <p14:creationId xmlns:p14="http://schemas.microsoft.com/office/powerpoint/2010/main" val="27417674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re 1"/>
          <p:cNvSpPr>
            <a:spLocks noGrp="1"/>
          </p:cNvSpPr>
          <p:nvPr>
            <p:ph type="title"/>
          </p:nvPr>
        </p:nvSpPr>
        <p:spPr>
          <a:xfrm>
            <a:off x="1162021" y="149312"/>
            <a:ext cx="7901345" cy="604837"/>
          </a:xfrm>
        </p:spPr>
        <p:txBody>
          <a:bodyPr/>
          <a:lstStyle/>
          <a:p>
            <a:pPr eaLnBrk="1" hangingPunct="1">
              <a:defRPr/>
            </a:pPr>
            <a:r>
              <a:rPr lang="fr-FR" sz="2500" dirty="0">
                <a:latin typeface="Calibri"/>
                <a:cs typeface="Calibri"/>
              </a:rPr>
              <a:t>XIV</a:t>
            </a:r>
            <a:r>
              <a:rPr lang="fr-FR" sz="2500" baseline="30000" dirty="0">
                <a:latin typeface="Calibri"/>
                <a:cs typeface="Calibri"/>
              </a:rPr>
              <a:t>ème</a:t>
            </a:r>
            <a:r>
              <a:rPr lang="fr-FR" sz="2500" dirty="0">
                <a:latin typeface="Calibri"/>
                <a:cs typeface="Calibri"/>
              </a:rPr>
              <a:t> CROI </a:t>
            </a:r>
            <a:r>
              <a:rPr lang="mr-IN" sz="2500" dirty="0">
                <a:latin typeface="Calibri"/>
                <a:cs typeface="Calibri"/>
              </a:rPr>
              <a:t>–</a:t>
            </a:r>
            <a:r>
              <a:rPr lang="fr-FR" sz="2500" dirty="0">
                <a:latin typeface="Calibri"/>
                <a:cs typeface="Calibri"/>
              </a:rPr>
              <a:t> LES POINTS MARQUANTS DE L’EDITION 2017</a:t>
            </a:r>
          </a:p>
        </p:txBody>
      </p:sp>
      <p:graphicFrame>
        <p:nvGraphicFramePr>
          <p:cNvPr id="12" name="Tableau 11"/>
          <p:cNvGraphicFramePr>
            <a:graphicFrameLocks noGrp="1"/>
          </p:cNvGraphicFramePr>
          <p:nvPr>
            <p:extLst>
              <p:ext uri="{D42A27DB-BD31-4B8C-83A1-F6EECF244321}">
                <p14:modId xmlns:p14="http://schemas.microsoft.com/office/powerpoint/2010/main" val="1863697296"/>
              </p:ext>
            </p:extLst>
          </p:nvPr>
        </p:nvGraphicFramePr>
        <p:xfrm>
          <a:off x="85723" y="1137519"/>
          <a:ext cx="8877389" cy="5265420"/>
        </p:xfrm>
        <a:graphic>
          <a:graphicData uri="http://schemas.openxmlformats.org/drawingml/2006/table">
            <a:tbl>
              <a:tblPr firstRow="1" bandRow="1">
                <a:tableStyleId>{5C22544A-7EE6-4342-B048-85BDC9FD1C3A}</a:tableStyleId>
              </a:tblPr>
              <a:tblGrid>
                <a:gridCol w="5077358">
                  <a:extLst>
                    <a:ext uri="{9D8B030D-6E8A-4147-A177-3AD203B41FA5}">
                      <a16:colId xmlns:a16="http://schemas.microsoft.com/office/drawing/2014/main" xmlns="" val="20000"/>
                    </a:ext>
                  </a:extLst>
                </a:gridCol>
                <a:gridCol w="1119503">
                  <a:extLst>
                    <a:ext uri="{9D8B030D-6E8A-4147-A177-3AD203B41FA5}">
                      <a16:colId xmlns:a16="http://schemas.microsoft.com/office/drawing/2014/main" xmlns="" val="20004"/>
                    </a:ext>
                  </a:extLst>
                </a:gridCol>
                <a:gridCol w="534688">
                  <a:extLst>
                    <a:ext uri="{9D8B030D-6E8A-4147-A177-3AD203B41FA5}">
                      <a16:colId xmlns:a16="http://schemas.microsoft.com/office/drawing/2014/main" xmlns="" val="20001"/>
                    </a:ext>
                  </a:extLst>
                </a:gridCol>
                <a:gridCol w="534688">
                  <a:extLst>
                    <a:ext uri="{9D8B030D-6E8A-4147-A177-3AD203B41FA5}">
                      <a16:colId xmlns:a16="http://schemas.microsoft.com/office/drawing/2014/main" xmlns="" val="20002"/>
                    </a:ext>
                  </a:extLst>
                </a:gridCol>
                <a:gridCol w="517979">
                  <a:extLst>
                    <a:ext uri="{9D8B030D-6E8A-4147-A177-3AD203B41FA5}">
                      <a16:colId xmlns:a16="http://schemas.microsoft.com/office/drawing/2014/main" xmlns="" val="20005"/>
                    </a:ext>
                  </a:extLst>
                </a:gridCol>
                <a:gridCol w="484561">
                  <a:extLst>
                    <a:ext uri="{9D8B030D-6E8A-4147-A177-3AD203B41FA5}">
                      <a16:colId xmlns:a16="http://schemas.microsoft.com/office/drawing/2014/main" xmlns="" val="20006"/>
                    </a:ext>
                  </a:extLst>
                </a:gridCol>
                <a:gridCol w="608612">
                  <a:extLst>
                    <a:ext uri="{9D8B030D-6E8A-4147-A177-3AD203B41FA5}">
                      <a16:colId xmlns:a16="http://schemas.microsoft.com/office/drawing/2014/main" xmlns="" val="20003"/>
                    </a:ext>
                  </a:extLst>
                </a:gridCol>
              </a:tblGrid>
              <a:tr h="219999">
                <a:tc>
                  <a:txBody>
                    <a:bodyPr/>
                    <a:lstStyle/>
                    <a:p>
                      <a:pPr>
                        <a:lnSpc>
                          <a:spcPts val="1500"/>
                        </a:lnSpc>
                        <a:spcBef>
                          <a:spcPts val="0"/>
                        </a:spcBef>
                        <a:spcAft>
                          <a:spcPts val="0"/>
                        </a:spcAft>
                      </a:pPr>
                      <a:endParaRPr lang="fr-FR" sz="2000" dirty="0">
                        <a:solidFill>
                          <a:srgbClr val="000066"/>
                        </a:solidFill>
                        <a:latin typeface="Calibri"/>
                        <a:cs typeface="Calibri"/>
                      </a:endParaRPr>
                    </a:p>
                  </a:txBody>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Voir Dias</a:t>
                      </a:r>
                    </a:p>
                  </a:txBody>
                  <a:tcPr anchor="ctr" horzOverflow="overflow"/>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Calibri"/>
                          <a:cs typeface="Calibri"/>
                        </a:rPr>
                        <a:t>CC</a:t>
                      </a:r>
                      <a:endParaRPr kumimoji="0" lang="fr-FR" sz="1400" b="1" i="0" u="none" strike="noStrike" cap="none" normalizeH="0" baseline="0" dirty="0">
                        <a:ln>
                          <a:noFill/>
                        </a:ln>
                        <a:solidFill>
                          <a:srgbClr val="000066"/>
                        </a:solidFill>
                        <a:effectLst/>
                        <a:latin typeface="Calibri"/>
                        <a:cs typeface="Calibri"/>
                      </a:endParaRPr>
                    </a:p>
                  </a:txBody>
                  <a:tcPr anchor="ctr" horzOverflow="overflow"/>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Calibri"/>
                          <a:cs typeface="Calibri"/>
                        </a:rPr>
                        <a:t>GP</a:t>
                      </a:r>
                      <a:endParaRPr kumimoji="0" lang="fr-FR" sz="1400" b="1" i="0" u="none" strike="noStrike" cap="none" normalizeH="0" baseline="0" dirty="0">
                        <a:ln>
                          <a:noFill/>
                        </a:ln>
                        <a:solidFill>
                          <a:srgbClr val="000066"/>
                        </a:solidFill>
                        <a:effectLst/>
                        <a:latin typeface="Calibri"/>
                        <a:cs typeface="Calibri"/>
                      </a:endParaRPr>
                    </a:p>
                  </a:txBody>
                  <a:tcPr anchor="ctr" horzOverflow="overflow"/>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JR</a:t>
                      </a:r>
                    </a:p>
                  </a:txBody>
                  <a:tcPr anchor="ctr" horzOverflow="overflow"/>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BH</a:t>
                      </a:r>
                    </a:p>
                  </a:txBody>
                  <a:tcPr anchor="ctr" horzOverflow="overflow"/>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FR</a:t>
                      </a:r>
                    </a:p>
                  </a:txBody>
                  <a:tcPr anchor="ctr" horzOverflow="overflow"/>
                </a:tc>
                <a:extLst>
                  <a:ext uri="{0D108BD9-81ED-4DB2-BD59-A6C34878D82A}">
                    <a16:rowId xmlns:a16="http://schemas.microsoft.com/office/drawing/2014/main" xmlns="" val="10000"/>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err="1">
                          <a:ln>
                            <a:noFill/>
                          </a:ln>
                          <a:solidFill>
                            <a:srgbClr val="000066"/>
                          </a:solidFill>
                          <a:effectLst/>
                          <a:latin typeface="Calibri"/>
                          <a:cs typeface="Calibri"/>
                        </a:rPr>
                        <a:t>Bictégravir</a:t>
                      </a:r>
                      <a:r>
                        <a:rPr kumimoji="0" lang="fr-FR" sz="1400" u="none" strike="noStrike" cap="none" normalizeH="0" baseline="0" dirty="0">
                          <a:ln>
                            <a:noFill/>
                          </a:ln>
                          <a:solidFill>
                            <a:srgbClr val="000066"/>
                          </a:solidFill>
                          <a:effectLst/>
                          <a:latin typeface="Calibri"/>
                          <a:cs typeface="Calibri"/>
                        </a:rPr>
                        <a:t>, phase 2</a:t>
                      </a:r>
                      <a:endParaRPr kumimoji="0" lang="fr-FR" sz="14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102 à 107</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extLst>
                  <a:ext uri="{0D108BD9-81ED-4DB2-BD59-A6C34878D82A}">
                    <a16:rowId xmlns:a16="http://schemas.microsoft.com/office/drawing/2014/main" xmlns="" val="10001"/>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Calibri"/>
                          <a:cs typeface="Calibri"/>
                        </a:rPr>
                        <a:t>Inhibiteur de capside, nouvelle classe</a:t>
                      </a:r>
                      <a:endParaRPr kumimoji="0" lang="fr-FR" sz="14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108-109</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02"/>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Les long-acting</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114 à 122</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05"/>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Calibri"/>
                          <a:cs typeface="Calibri"/>
                        </a:rPr>
                        <a:t>DOR  non inférieur à DRV/r</a:t>
                      </a:r>
                      <a:endParaRPr kumimoji="0" lang="fr-FR" sz="14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56 à 63</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03"/>
                  </a:ext>
                </a:extLst>
              </a:tr>
              <a:tr h="281940">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Calibri"/>
                          <a:cs typeface="Calibri"/>
                        </a:rPr>
                        <a:t>DTG + RPV (SWORD) en switch</a:t>
                      </a:r>
                      <a:endParaRPr kumimoji="0" lang="fr-FR" sz="14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77 à 81</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04"/>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DTG mono </a:t>
                      </a:r>
                      <a:r>
                        <a:rPr kumimoji="0" lang="fr-FR" sz="1400" b="0" i="0" u="none" strike="noStrike" cap="none" normalizeH="0" baseline="0" dirty="0" err="1">
                          <a:ln>
                            <a:noFill/>
                          </a:ln>
                          <a:solidFill>
                            <a:srgbClr val="000066"/>
                          </a:solidFill>
                          <a:effectLst/>
                          <a:latin typeface="Calibri"/>
                          <a:cs typeface="Calibri"/>
                        </a:rPr>
                        <a:t>is</a:t>
                      </a:r>
                      <a:r>
                        <a:rPr kumimoji="0" lang="fr-FR" sz="1400" b="0" i="0" u="none" strike="noStrike" cap="none" normalizeH="0" baseline="0" dirty="0">
                          <a:ln>
                            <a:noFill/>
                          </a:ln>
                          <a:solidFill>
                            <a:srgbClr val="000066"/>
                          </a:solidFill>
                          <a:effectLst/>
                          <a:latin typeface="Calibri"/>
                          <a:cs typeface="Calibri"/>
                        </a:rPr>
                        <a:t> </a:t>
                      </a:r>
                      <a:r>
                        <a:rPr kumimoji="0" lang="fr-FR" sz="1400" b="0" i="0" u="none" strike="noStrike" cap="none" normalizeH="0" baseline="0" dirty="0" err="1">
                          <a:ln>
                            <a:noFill/>
                          </a:ln>
                          <a:solidFill>
                            <a:srgbClr val="000066"/>
                          </a:solidFill>
                          <a:effectLst/>
                          <a:latin typeface="Calibri"/>
                          <a:cs typeface="Calibri"/>
                        </a:rPr>
                        <a:t>bad</a:t>
                      </a:r>
                      <a:r>
                        <a:rPr kumimoji="0" lang="fr-FR" sz="1400" b="0" i="0" u="none" strike="noStrike" cap="none" normalizeH="0" baseline="0" dirty="0">
                          <a:ln>
                            <a:noFill/>
                          </a:ln>
                          <a:solidFill>
                            <a:srgbClr val="000066"/>
                          </a:solidFill>
                          <a:effectLst/>
                          <a:latin typeface="Calibri"/>
                          <a:cs typeface="Calibri"/>
                        </a:rPr>
                        <a:t> + sélection mutations R</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72 à 76 + 69</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06"/>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IDM et exposition à DRV/r</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172 à 175</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07"/>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Calibri"/>
                          <a:cs typeface="Calibri"/>
                        </a:rPr>
                        <a:t>Fiebig</a:t>
                      </a:r>
                      <a:r>
                        <a:rPr kumimoji="0" lang="fr-FR" sz="1400" b="0" i="0" u="none" strike="noStrike" cap="none" normalizeH="0" baseline="0" dirty="0">
                          <a:ln>
                            <a:noFill/>
                          </a:ln>
                          <a:solidFill>
                            <a:srgbClr val="000066"/>
                          </a:solidFill>
                          <a:effectLst/>
                          <a:latin typeface="Calibri"/>
                          <a:cs typeface="Calibri"/>
                        </a:rPr>
                        <a:t> I : c’est déjà trop tard !</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21 à 25</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08"/>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Calibri"/>
                          <a:cs typeface="Calibri"/>
                        </a:rPr>
                        <a:t>Cobi</a:t>
                      </a:r>
                      <a:r>
                        <a:rPr kumimoji="0" lang="fr-FR" sz="1400" b="0" i="0" u="none" strike="noStrike" cap="none" normalizeH="0" baseline="0" dirty="0">
                          <a:ln>
                            <a:noFill/>
                          </a:ln>
                          <a:solidFill>
                            <a:srgbClr val="000066"/>
                          </a:solidFill>
                          <a:effectLst/>
                          <a:latin typeface="Calibri"/>
                          <a:cs typeface="Calibri"/>
                        </a:rPr>
                        <a:t> et </a:t>
                      </a:r>
                      <a:r>
                        <a:rPr kumimoji="0" lang="fr-FR" sz="1400" b="0" i="0" u="none" strike="noStrike" cap="none" normalizeH="0" baseline="0" dirty="0" err="1">
                          <a:ln>
                            <a:noFill/>
                          </a:ln>
                          <a:solidFill>
                            <a:srgbClr val="000066"/>
                          </a:solidFill>
                          <a:effectLst/>
                          <a:latin typeface="Calibri"/>
                          <a:cs typeface="Calibri"/>
                        </a:rPr>
                        <a:t>rito</a:t>
                      </a:r>
                      <a:r>
                        <a:rPr kumimoji="0" lang="fr-FR" sz="1400" b="0" i="0" u="none" strike="noStrike" cap="none" normalizeH="0" baseline="0" dirty="0">
                          <a:ln>
                            <a:noFill/>
                          </a:ln>
                          <a:solidFill>
                            <a:srgbClr val="000066"/>
                          </a:solidFill>
                          <a:effectLst/>
                          <a:latin typeface="Calibri"/>
                          <a:cs typeface="Calibri"/>
                        </a:rPr>
                        <a:t> : pas toujours le même effet d’interaction</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48-49</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09"/>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Nouvelles combinaisons anti-BK</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147 à 152</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10"/>
                  </a:ext>
                </a:extLst>
              </a:tr>
              <a:tr h="365282">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Cryptococcose méningée : dose unique forte d’</a:t>
                      </a:r>
                      <a:r>
                        <a:rPr kumimoji="0" lang="fr-FR" sz="1400" b="0" i="0" u="none" strike="noStrike" cap="none" normalizeH="0" baseline="0" dirty="0" err="1">
                          <a:ln>
                            <a:noFill/>
                          </a:ln>
                          <a:solidFill>
                            <a:srgbClr val="000066"/>
                          </a:solidFill>
                          <a:effectLst/>
                          <a:latin typeface="Calibri"/>
                          <a:cs typeface="Calibri"/>
                        </a:rPr>
                        <a:t>Ambisome</a:t>
                      </a:r>
                      <a:r>
                        <a:rPr kumimoji="0" lang="fr-FR" sz="1400" b="0" i="0" u="none" strike="noStrike" cap="none" normalizeH="0" baseline="0" dirty="0">
                          <a:ln>
                            <a:noFill/>
                          </a:ln>
                          <a:solidFill>
                            <a:srgbClr val="000066"/>
                          </a:solidFill>
                          <a:effectLst/>
                          <a:latin typeface="Calibri"/>
                          <a:cs typeface="Calibri"/>
                        </a:rPr>
                        <a:t>® </a:t>
                      </a:r>
                      <a:br>
                        <a:rPr kumimoji="0" lang="fr-FR" sz="1400" b="0" i="0" u="none" strike="noStrike" cap="none" normalizeH="0" baseline="0" dirty="0">
                          <a:ln>
                            <a:noFill/>
                          </a:ln>
                          <a:solidFill>
                            <a:srgbClr val="000066"/>
                          </a:solidFill>
                          <a:effectLst/>
                          <a:latin typeface="Calibri"/>
                          <a:cs typeface="Calibri"/>
                        </a:rPr>
                      </a:br>
                      <a:r>
                        <a:rPr kumimoji="0" lang="fr-FR" sz="1400" b="0" i="0" u="none" strike="noStrike" cap="none" normalizeH="0" baseline="0" dirty="0">
                          <a:ln>
                            <a:noFill/>
                          </a:ln>
                          <a:solidFill>
                            <a:srgbClr val="000066"/>
                          </a:solidFill>
                          <a:effectLst/>
                          <a:latin typeface="Calibri"/>
                          <a:cs typeface="Calibri"/>
                        </a:rPr>
                        <a:t>en traitement d’attaque</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156 à 158</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extLst>
                  <a:ext uri="{0D108BD9-81ED-4DB2-BD59-A6C34878D82A}">
                    <a16:rowId xmlns:a16="http://schemas.microsoft.com/office/drawing/2014/main" xmlns="" val="10011"/>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Maladie des petits vaisseaux cérébraux</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184 à 187</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12"/>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IRIS : rôle des INI ? Bénéfice de la corticothérapie</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140 à 144</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13"/>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err="1">
                          <a:ln>
                            <a:noFill/>
                          </a:ln>
                          <a:solidFill>
                            <a:srgbClr val="000066"/>
                          </a:solidFill>
                          <a:effectLst/>
                          <a:latin typeface="Calibri"/>
                          <a:cs typeface="Calibri"/>
                        </a:rPr>
                        <a:t>Doxycycline</a:t>
                      </a:r>
                      <a:r>
                        <a:rPr kumimoji="0" lang="fr-FR" sz="1400" b="0" i="0" u="none" strike="noStrike" cap="none" normalizeH="0" baseline="0" dirty="0">
                          <a:ln>
                            <a:noFill/>
                          </a:ln>
                          <a:solidFill>
                            <a:srgbClr val="000066"/>
                          </a:solidFill>
                          <a:effectLst/>
                          <a:latin typeface="Calibri"/>
                          <a:cs typeface="Calibri"/>
                        </a:rPr>
                        <a:t> en prévention des IST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233 à 238</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14"/>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Grossesse et ARV (EVG/c, RPV) : adaptation des doses ?</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124 à 127</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E7F3F4"/>
                    </a:solidFill>
                  </a:tcPr>
                </a:tc>
                <a:extLst>
                  <a:ext uri="{0D108BD9-81ED-4DB2-BD59-A6C34878D82A}">
                    <a16:rowId xmlns:a16="http://schemas.microsoft.com/office/drawing/2014/main" xmlns="" val="10015"/>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Agoniste TLR7, l’histoire continue</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36 à 38</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F3F9FA"/>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mr-IN" sz="1200" b="0" i="0" u="none" strike="noStrike" cap="none" normalizeH="0" baseline="0" dirty="0">
                          <a:ln>
                            <a:noFill/>
                          </a:ln>
                          <a:solidFill>
                            <a:srgbClr val="000066"/>
                          </a:solidFill>
                          <a:effectLst/>
                          <a:latin typeface="Calibri"/>
                          <a:cs typeface="Calibri"/>
                        </a:rPr>
                        <a:t>+</a:t>
                      </a:r>
                      <a:endParaRPr kumimoji="0" lang="fr-FR" sz="1200" b="0" i="0" u="none" strike="noStrike" cap="none" normalizeH="0" baseline="0" dirty="0">
                        <a:ln>
                          <a:noFill/>
                        </a:ln>
                        <a:solidFill>
                          <a:srgbClr val="000066"/>
                        </a:solidFill>
                        <a:effectLst/>
                        <a:latin typeface="Calibri"/>
                        <a:cs typeface="Calibri"/>
                      </a:endParaRPr>
                    </a:p>
                  </a:txBody>
                  <a:tcPr anchor="ctr" horzOverflow="overflow">
                    <a:solidFill>
                      <a:srgbClr val="F3F9FA"/>
                    </a:solidFill>
                  </a:tcPr>
                </a:tc>
                <a:extLst>
                  <a:ext uri="{0D108BD9-81ED-4DB2-BD59-A6C34878D82A}">
                    <a16:rowId xmlns:a16="http://schemas.microsoft.com/office/drawing/2014/main" xmlns="" val="10016"/>
                  </a:ext>
                </a:extLst>
              </a:tr>
              <a:tr h="240754">
                <a:tc>
                  <a:txBody>
                    <a:bodyPr/>
                    <a:lstStyle/>
                    <a:p>
                      <a:pPr marL="0" marR="0" lvl="0" indent="0" algn="l" defTabSz="914400" rtl="0" eaLnBrk="1" fontAlgn="base" latinLnBrk="0" hangingPunct="1">
                        <a:lnSpc>
                          <a:spcPts val="15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Calibri"/>
                          <a:cs typeface="Calibri"/>
                        </a:rPr>
                        <a:t>Stéatose hépatique et NASH, vers une épidémie annoncée ?</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Calibri"/>
                          <a:cs typeface="Calibri"/>
                        </a:rPr>
                        <a:t>191 à 193</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Arial" charset="0"/>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tc>
                  <a:txBody>
                    <a:bodyPr/>
                    <a:lstStyle/>
                    <a:p>
                      <a:pPr marL="0" marR="0" lvl="0" indent="0" algn="ctr" defTabSz="914400" rtl="0" eaLnBrk="1" fontAlgn="base" latinLnBrk="0" hangingPunct="1">
                        <a:lnSpc>
                          <a:spcPts val="15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Calibri"/>
                          <a:cs typeface="Calibri"/>
                        </a:rPr>
                        <a:t>-</a:t>
                      </a:r>
                    </a:p>
                  </a:txBody>
                  <a:tcPr anchor="ctr" horzOverflow="overflow">
                    <a:solidFill>
                      <a:srgbClr val="E7F3F4"/>
                    </a:solidFill>
                  </a:tcPr>
                </a:tc>
                <a:extLst>
                  <a:ext uri="{0D108BD9-81ED-4DB2-BD59-A6C34878D82A}">
                    <a16:rowId xmlns:a16="http://schemas.microsoft.com/office/drawing/2014/main" xmlns="" val="10017"/>
                  </a:ext>
                </a:extLst>
              </a:tr>
            </a:tbl>
          </a:graphicData>
        </a:graphic>
      </p:graphicFrame>
      <p:sp>
        <p:nvSpPr>
          <p:cNvPr id="2" name="ZoneTexte 1"/>
          <p:cNvSpPr txBox="1"/>
          <p:nvPr/>
        </p:nvSpPr>
        <p:spPr>
          <a:xfrm>
            <a:off x="7901" y="6524599"/>
            <a:ext cx="9180781" cy="292388"/>
          </a:xfrm>
          <a:prstGeom prst="rect">
            <a:avLst/>
          </a:prstGeom>
          <a:noFill/>
        </p:spPr>
        <p:txBody>
          <a:bodyPr wrap="none" rtlCol="0">
            <a:spAutoFit/>
          </a:bodyPr>
          <a:lstStyle/>
          <a:p>
            <a:pPr defTabSz="914400" fontAlgn="base">
              <a:spcBef>
                <a:spcPct val="0"/>
              </a:spcBef>
              <a:spcAft>
                <a:spcPct val="0"/>
              </a:spcAft>
            </a:pPr>
            <a:r>
              <a:rPr lang="fr-FR" sz="1300" dirty="0">
                <a:solidFill>
                  <a:srgbClr val="000066"/>
                </a:solidFill>
                <a:latin typeface="Calibri"/>
                <a:cs typeface="Calibri"/>
              </a:rPr>
              <a:t>L’équipe du Meilleur de</a:t>
            </a:r>
            <a:r>
              <a:rPr lang="mr-IN" sz="1300" dirty="0">
                <a:solidFill>
                  <a:srgbClr val="000066"/>
                </a:solidFill>
                <a:latin typeface="Calibri"/>
                <a:cs typeface="Calibri"/>
              </a:rPr>
              <a:t>…</a:t>
            </a:r>
            <a:r>
              <a:rPr lang="fr-FR" sz="1300" dirty="0">
                <a:solidFill>
                  <a:srgbClr val="000066"/>
                </a:solidFill>
                <a:latin typeface="Calibri"/>
                <a:cs typeface="Calibri"/>
              </a:rPr>
              <a:t>. CC (Charlotte Charpentier), GP (Gilles </a:t>
            </a:r>
            <a:r>
              <a:rPr lang="fr-FR" sz="1300" dirty="0" err="1">
                <a:solidFill>
                  <a:srgbClr val="000066"/>
                </a:solidFill>
                <a:latin typeface="Calibri"/>
                <a:cs typeface="Calibri"/>
              </a:rPr>
              <a:t>Peytavin</a:t>
            </a:r>
            <a:r>
              <a:rPr lang="fr-FR" sz="1300" dirty="0">
                <a:solidFill>
                  <a:srgbClr val="000066"/>
                </a:solidFill>
                <a:latin typeface="Calibri"/>
                <a:cs typeface="Calibri"/>
              </a:rPr>
              <a:t>), Jacques </a:t>
            </a:r>
            <a:r>
              <a:rPr lang="fr-FR" sz="1300" dirty="0" err="1">
                <a:solidFill>
                  <a:srgbClr val="000066"/>
                </a:solidFill>
                <a:latin typeface="Calibri"/>
                <a:cs typeface="Calibri"/>
              </a:rPr>
              <a:t>Reynes</a:t>
            </a:r>
            <a:r>
              <a:rPr lang="fr-FR" sz="1300" dirty="0">
                <a:solidFill>
                  <a:srgbClr val="000066"/>
                </a:solidFill>
                <a:latin typeface="Calibri"/>
                <a:cs typeface="Calibri"/>
              </a:rPr>
              <a:t> (JR), Bruno </a:t>
            </a:r>
            <a:r>
              <a:rPr lang="fr-FR" sz="1300" dirty="0" err="1">
                <a:solidFill>
                  <a:srgbClr val="000066"/>
                </a:solidFill>
                <a:latin typeface="Calibri"/>
                <a:cs typeface="Calibri"/>
              </a:rPr>
              <a:t>Hoen</a:t>
            </a:r>
            <a:r>
              <a:rPr lang="fr-FR" sz="1300" dirty="0">
                <a:solidFill>
                  <a:srgbClr val="000066"/>
                </a:solidFill>
                <a:latin typeface="Calibri"/>
                <a:cs typeface="Calibri"/>
              </a:rPr>
              <a:t> (BH) et François </a:t>
            </a:r>
            <a:r>
              <a:rPr lang="fr-FR" sz="1300" dirty="0" err="1">
                <a:solidFill>
                  <a:srgbClr val="000066"/>
                </a:solidFill>
                <a:latin typeface="Calibri"/>
                <a:cs typeface="Calibri"/>
              </a:rPr>
              <a:t>Raffi</a:t>
            </a:r>
            <a:r>
              <a:rPr lang="fr-FR" sz="1300" dirty="0">
                <a:solidFill>
                  <a:srgbClr val="000066"/>
                </a:solidFill>
                <a:latin typeface="Calibri"/>
                <a:cs typeface="Calibri"/>
              </a:rPr>
              <a:t> (FR)</a:t>
            </a:r>
          </a:p>
        </p:txBody>
      </p:sp>
    </p:spTree>
    <p:extLst>
      <p:ext uri="{BB962C8B-B14F-4D97-AF65-F5344CB8AC3E}">
        <p14:creationId xmlns:p14="http://schemas.microsoft.com/office/powerpoint/2010/main" val="16761465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Majoration de la biodisponibilité orale de DTG après écrasement des comprimés (2)</a:t>
            </a:r>
          </a:p>
        </p:txBody>
      </p:sp>
      <p:sp>
        <p:nvSpPr>
          <p:cNvPr id="5123" name="Rectangle 3"/>
          <p:cNvSpPr>
            <a:spLocks noGrp="1" noChangeArrowheads="1"/>
          </p:cNvSpPr>
          <p:nvPr>
            <p:ph idx="1"/>
          </p:nvPr>
        </p:nvSpPr>
        <p:spPr>
          <a:xfrm>
            <a:off x="431800" y="4423716"/>
            <a:ext cx="8712200" cy="2016654"/>
          </a:xfrm>
        </p:spPr>
        <p:txBody>
          <a:bodyPr/>
          <a:lstStyle/>
          <a:p>
            <a:pPr eaLnBrk="1" hangingPunct="1"/>
            <a:r>
              <a:rPr lang="fr-FR" sz="1800" b="1" dirty="0">
                <a:solidFill>
                  <a:srgbClr val="0070C0"/>
                </a:solidFill>
              </a:rPr>
              <a:t>Conclusion : </a:t>
            </a:r>
            <a:r>
              <a:rPr lang="fr-FR" sz="1800" b="1" dirty="0"/>
              <a:t>ABC/3TC/DTG peut être écrasé</a:t>
            </a:r>
          </a:p>
          <a:p>
            <a:pPr lvl="1" eaLnBrk="1" hangingPunct="1"/>
            <a:r>
              <a:rPr lang="fr-FR" sz="1600" dirty="0"/>
              <a:t>Meilleure exposition plasmatique de DTG après écrasement vs écrasement + alimentation </a:t>
            </a:r>
            <a:r>
              <a:rPr lang="fr-FR" sz="1600" dirty="0" err="1"/>
              <a:t>entérale</a:t>
            </a:r>
            <a:r>
              <a:rPr lang="fr-FR" sz="1600" dirty="0"/>
              <a:t> vs comprimés à jeun probablement en raison d’une amélioration de l’absorption intestinale</a:t>
            </a:r>
          </a:p>
          <a:p>
            <a:pPr lvl="1" eaLnBrk="1" hangingPunct="1"/>
            <a:r>
              <a:rPr lang="fr-FR" sz="1600" dirty="0"/>
              <a:t>Les différences concernant ABC et 3TC ne sont pas considérées comme significatives</a:t>
            </a:r>
          </a:p>
          <a:p>
            <a:pPr lvl="1" eaLnBrk="1" hangingPunct="1"/>
            <a:r>
              <a:rPr lang="fr-FR" sz="1600" dirty="0"/>
              <a:t>Aucun EI sévère rapporté, mais 77 % des sujets sains ont présenté un ou plusieurs EI probablement liés au traitement de l’essai : maux de tête (27 %), nausées (18 %), fatigue (18 %) et vertiges et troubles GI (14 %)</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Roskam-Kwint</a:t>
            </a:r>
            <a:r>
              <a:rPr lang="en-GB" sz="1200" i="1" dirty="0">
                <a:solidFill>
                  <a:srgbClr val="0070C0"/>
                </a:solidFill>
              </a:rPr>
              <a:t> M, CROI 2017, Abs. 429</a:t>
            </a:r>
          </a:p>
        </p:txBody>
      </p:sp>
      <p:sp>
        <p:nvSpPr>
          <p:cNvPr id="7" name="ZoneTexte 6"/>
          <p:cNvSpPr txBox="1"/>
          <p:nvPr/>
        </p:nvSpPr>
        <p:spPr>
          <a:xfrm>
            <a:off x="1991961" y="1147304"/>
            <a:ext cx="5460598"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Paramètres PK plasma d’ABC, 3TC et DTG </a:t>
            </a:r>
            <a:r>
              <a:rPr lang="fr-FR" b="1" u="sng" dirty="0">
                <a:solidFill>
                  <a:srgbClr val="0070C0"/>
                </a:solidFill>
                <a:latin typeface="Calibri" panose="020F0502020204030204" pitchFamily="34" charset="0"/>
              </a:rPr>
              <a:t>+</a:t>
            </a:r>
            <a:r>
              <a:rPr lang="fr-FR" b="1" dirty="0">
                <a:solidFill>
                  <a:srgbClr val="0070C0"/>
                </a:solidFill>
                <a:latin typeface="Calibri" panose="020F0502020204030204" pitchFamily="34" charset="0"/>
              </a:rPr>
              <a:t> écrasement </a:t>
            </a:r>
          </a:p>
        </p:txBody>
      </p:sp>
      <p:graphicFrame>
        <p:nvGraphicFramePr>
          <p:cNvPr id="8" name="Tableau 7"/>
          <p:cNvGraphicFramePr>
            <a:graphicFrameLocks noGrp="1"/>
          </p:cNvGraphicFramePr>
          <p:nvPr>
            <p:extLst>
              <p:ext uri="{D42A27DB-BD31-4B8C-83A1-F6EECF244321}">
                <p14:modId xmlns:p14="http://schemas.microsoft.com/office/powerpoint/2010/main" val="3054259636"/>
              </p:ext>
            </p:extLst>
          </p:nvPr>
        </p:nvGraphicFramePr>
        <p:xfrm>
          <a:off x="314326" y="1523958"/>
          <a:ext cx="8677450" cy="2793054"/>
        </p:xfrm>
        <a:graphic>
          <a:graphicData uri="http://schemas.openxmlformats.org/drawingml/2006/table">
            <a:tbl>
              <a:tblPr firstRow="1" bandRow="1">
                <a:tableStyleId>{5C22544A-7EE6-4342-B048-85BDC9FD1C3A}</a:tableStyleId>
              </a:tblPr>
              <a:tblGrid>
                <a:gridCol w="570383">
                  <a:extLst>
                    <a:ext uri="{9D8B030D-6E8A-4147-A177-3AD203B41FA5}">
                      <a16:colId xmlns:a16="http://schemas.microsoft.com/office/drawing/2014/main" xmlns="" val="20000"/>
                    </a:ext>
                  </a:extLst>
                </a:gridCol>
                <a:gridCol w="1353045">
                  <a:extLst>
                    <a:ext uri="{9D8B030D-6E8A-4147-A177-3AD203B41FA5}">
                      <a16:colId xmlns:a16="http://schemas.microsoft.com/office/drawing/2014/main" xmlns="" val="20001"/>
                    </a:ext>
                  </a:extLst>
                </a:gridCol>
                <a:gridCol w="1353121">
                  <a:extLst>
                    <a:ext uri="{9D8B030D-6E8A-4147-A177-3AD203B41FA5}">
                      <a16:colId xmlns:a16="http://schemas.microsoft.com/office/drawing/2014/main" xmlns="" val="20002"/>
                    </a:ext>
                  </a:extLst>
                </a:gridCol>
                <a:gridCol w="1353121">
                  <a:extLst>
                    <a:ext uri="{9D8B030D-6E8A-4147-A177-3AD203B41FA5}">
                      <a16:colId xmlns:a16="http://schemas.microsoft.com/office/drawing/2014/main" xmlns="" val="20003"/>
                    </a:ext>
                  </a:extLst>
                </a:gridCol>
                <a:gridCol w="1353121">
                  <a:extLst>
                    <a:ext uri="{9D8B030D-6E8A-4147-A177-3AD203B41FA5}">
                      <a16:colId xmlns:a16="http://schemas.microsoft.com/office/drawing/2014/main" xmlns="" val="20004"/>
                    </a:ext>
                  </a:extLst>
                </a:gridCol>
                <a:gridCol w="1353199">
                  <a:extLst>
                    <a:ext uri="{9D8B030D-6E8A-4147-A177-3AD203B41FA5}">
                      <a16:colId xmlns:a16="http://schemas.microsoft.com/office/drawing/2014/main" xmlns="" val="20005"/>
                    </a:ext>
                  </a:extLst>
                </a:gridCol>
                <a:gridCol w="1341460">
                  <a:extLst>
                    <a:ext uri="{9D8B030D-6E8A-4147-A177-3AD203B41FA5}">
                      <a16:colId xmlns:a16="http://schemas.microsoft.com/office/drawing/2014/main" xmlns="" val="20006"/>
                    </a:ext>
                  </a:extLst>
                </a:gridCol>
              </a:tblGrid>
              <a:tr h="0">
                <a:tc>
                  <a:txBody>
                    <a:bodyPr/>
                    <a:lstStyle/>
                    <a:p>
                      <a:pPr>
                        <a:lnSpc>
                          <a:spcPct val="75000"/>
                        </a:lnSpc>
                      </a:pPr>
                      <a:endParaRPr lang="fr-FR" sz="1000" dirty="0">
                        <a:solidFill>
                          <a:srgbClr val="000066"/>
                        </a:solidFill>
                      </a:endParaRPr>
                    </a:p>
                  </a:txBody>
                  <a:tcPr anchor="ctr"/>
                </a:tc>
                <a:tc>
                  <a:txBody>
                    <a:bodyPr/>
                    <a:lstStyle/>
                    <a:p>
                      <a:pPr>
                        <a:lnSpc>
                          <a:spcPct val="75000"/>
                        </a:lnSpc>
                      </a:pPr>
                      <a:r>
                        <a:rPr lang="fr-FR" sz="1000" dirty="0">
                          <a:solidFill>
                            <a:srgbClr val="000066"/>
                          </a:solidFill>
                        </a:rPr>
                        <a:t>Paramètres</a:t>
                      </a:r>
                      <a:r>
                        <a:rPr lang="fr-FR" sz="1000" baseline="0" dirty="0">
                          <a:solidFill>
                            <a:srgbClr val="000066"/>
                          </a:solidFill>
                        </a:rPr>
                        <a:t> PK</a:t>
                      </a:r>
                      <a:endParaRPr lang="fr-FR" sz="1000" dirty="0">
                        <a:solidFill>
                          <a:srgbClr val="000066"/>
                        </a:solidFill>
                      </a:endParaRPr>
                    </a:p>
                  </a:txBody>
                  <a:tcPr anchor="ctr"/>
                </a:tc>
                <a:tc>
                  <a:txBody>
                    <a:bodyPr/>
                    <a:lstStyle/>
                    <a:p>
                      <a:pPr algn="ctr">
                        <a:lnSpc>
                          <a:spcPct val="75000"/>
                        </a:lnSpc>
                      </a:pPr>
                      <a:r>
                        <a:rPr lang="fr-FR" sz="1000" dirty="0">
                          <a:solidFill>
                            <a:srgbClr val="000066"/>
                          </a:solidFill>
                        </a:rPr>
                        <a:t>A</a:t>
                      </a:r>
                    </a:p>
                  </a:txBody>
                  <a:tcPr anchor="ctr"/>
                </a:tc>
                <a:tc>
                  <a:txBody>
                    <a:bodyPr/>
                    <a:lstStyle/>
                    <a:p>
                      <a:pPr algn="ctr">
                        <a:lnSpc>
                          <a:spcPct val="75000"/>
                        </a:lnSpc>
                      </a:pPr>
                      <a:r>
                        <a:rPr lang="fr-FR" sz="1000" dirty="0">
                          <a:solidFill>
                            <a:srgbClr val="000066"/>
                          </a:solidFill>
                        </a:rPr>
                        <a:t>B</a:t>
                      </a:r>
                    </a:p>
                  </a:txBody>
                  <a:tcPr anchor="ctr"/>
                </a:tc>
                <a:tc>
                  <a:txBody>
                    <a:bodyPr/>
                    <a:lstStyle/>
                    <a:p>
                      <a:pPr algn="ctr">
                        <a:lnSpc>
                          <a:spcPct val="75000"/>
                        </a:lnSpc>
                      </a:pPr>
                      <a:r>
                        <a:rPr lang="fr-FR" sz="1000" dirty="0">
                          <a:solidFill>
                            <a:srgbClr val="000066"/>
                          </a:solidFill>
                        </a:rPr>
                        <a:t>C</a:t>
                      </a:r>
                    </a:p>
                  </a:txBody>
                  <a:tcPr anchor="ctr"/>
                </a:tc>
                <a:tc>
                  <a:txBody>
                    <a:bodyPr/>
                    <a:lstStyle/>
                    <a:p>
                      <a:pPr algn="ctr">
                        <a:lnSpc>
                          <a:spcPct val="75000"/>
                        </a:lnSpc>
                      </a:pPr>
                      <a:r>
                        <a:rPr lang="fr-FR" sz="1000" dirty="0">
                          <a:solidFill>
                            <a:srgbClr val="000066"/>
                          </a:solidFill>
                        </a:rPr>
                        <a:t>B vs A </a:t>
                      </a:r>
                      <a:br>
                        <a:rPr lang="fr-FR" sz="1000" dirty="0">
                          <a:solidFill>
                            <a:srgbClr val="000066"/>
                          </a:solidFill>
                        </a:rPr>
                      </a:br>
                      <a:r>
                        <a:rPr lang="fr-FR" sz="1000" dirty="0">
                          <a:solidFill>
                            <a:srgbClr val="000066"/>
                          </a:solidFill>
                        </a:rPr>
                        <a:t>RMG</a:t>
                      </a:r>
                      <a:r>
                        <a:rPr lang="fr-FR" sz="1000" baseline="0" dirty="0">
                          <a:solidFill>
                            <a:srgbClr val="000066"/>
                          </a:solidFill>
                        </a:rPr>
                        <a:t> (IC 90 %)</a:t>
                      </a:r>
                      <a:endParaRPr lang="fr-FR" sz="1000" dirty="0">
                        <a:solidFill>
                          <a:srgbClr val="000066"/>
                        </a:solidFill>
                      </a:endParaRPr>
                    </a:p>
                  </a:txBody>
                  <a:tcPr anchor="ctr"/>
                </a:tc>
                <a:tc>
                  <a:txBody>
                    <a:bodyPr/>
                    <a:lstStyle/>
                    <a:p>
                      <a:pPr algn="ctr">
                        <a:lnSpc>
                          <a:spcPct val="75000"/>
                        </a:lnSpc>
                      </a:pPr>
                      <a:r>
                        <a:rPr lang="fr-FR" sz="1000" dirty="0">
                          <a:solidFill>
                            <a:srgbClr val="000066"/>
                          </a:solidFill>
                        </a:rPr>
                        <a:t>C vs A </a:t>
                      </a:r>
                      <a:br>
                        <a:rPr lang="fr-FR" sz="1000" dirty="0">
                          <a:solidFill>
                            <a:srgbClr val="000066"/>
                          </a:solidFill>
                        </a:rPr>
                      </a:br>
                      <a:r>
                        <a:rPr lang="fr-FR" sz="1000" dirty="0">
                          <a:solidFill>
                            <a:srgbClr val="000066"/>
                          </a:solidFill>
                        </a:rPr>
                        <a:t>RMG </a:t>
                      </a:r>
                      <a:r>
                        <a:rPr lang="fr-FR" sz="1000" baseline="0" dirty="0">
                          <a:solidFill>
                            <a:srgbClr val="000066"/>
                          </a:solidFill>
                        </a:rPr>
                        <a:t>(IC 90 %)</a:t>
                      </a:r>
                      <a:endParaRPr lang="fr-FR" sz="1000" dirty="0">
                        <a:solidFill>
                          <a:srgbClr val="000066"/>
                        </a:solidFill>
                      </a:endParaRPr>
                    </a:p>
                  </a:txBody>
                  <a:tcPr anchor="ctr"/>
                </a:tc>
                <a:extLst>
                  <a:ext uri="{0D108BD9-81ED-4DB2-BD59-A6C34878D82A}">
                    <a16:rowId xmlns:a16="http://schemas.microsoft.com/office/drawing/2014/main" xmlns="" val="10000"/>
                  </a:ext>
                </a:extLst>
              </a:tr>
              <a:tr h="0">
                <a:tc>
                  <a:txBody>
                    <a:bodyPr/>
                    <a:lstStyle/>
                    <a:p>
                      <a:pPr>
                        <a:lnSpc>
                          <a:spcPct val="75000"/>
                        </a:lnSpc>
                      </a:pPr>
                      <a:r>
                        <a:rPr lang="fr-FR" sz="1000" b="1" dirty="0">
                          <a:solidFill>
                            <a:srgbClr val="000066"/>
                          </a:solidFill>
                        </a:rPr>
                        <a:t>DTG</a:t>
                      </a:r>
                    </a:p>
                  </a:txBody>
                  <a:tcPr anchor="ctr"/>
                </a:tc>
                <a:tc>
                  <a:txBody>
                    <a:bodyPr/>
                    <a:lstStyle/>
                    <a:p>
                      <a:pPr>
                        <a:lnSpc>
                          <a:spcPct val="75000"/>
                        </a:lnSpc>
                      </a:pPr>
                      <a:r>
                        <a:rPr lang="fr-FR" sz="1000" dirty="0">
                          <a:solidFill>
                            <a:srgbClr val="000066"/>
                          </a:solidFill>
                        </a:rPr>
                        <a:t>ASC</a:t>
                      </a:r>
                      <a:r>
                        <a:rPr lang="fr-FR" sz="1000" baseline="-25000" dirty="0">
                          <a:solidFill>
                            <a:srgbClr val="000066"/>
                          </a:solidFill>
                        </a:rPr>
                        <a:t>0-∞</a:t>
                      </a:r>
                      <a:r>
                        <a:rPr lang="fr-FR" sz="1000" dirty="0">
                          <a:solidFill>
                            <a:srgbClr val="000066"/>
                          </a:solidFill>
                        </a:rPr>
                        <a:t> (mg/</a:t>
                      </a:r>
                      <a:r>
                        <a:rPr lang="fr-FR" sz="1000" dirty="0" err="1">
                          <a:solidFill>
                            <a:srgbClr val="000066"/>
                          </a:solidFill>
                        </a:rPr>
                        <a:t>l.h</a:t>
                      </a:r>
                      <a:r>
                        <a:rPr lang="fr-FR" sz="1000" dirty="0">
                          <a:solidFill>
                            <a:srgbClr val="000066"/>
                          </a:solidFill>
                        </a:rPr>
                        <a:t>)</a:t>
                      </a:r>
                    </a:p>
                  </a:txBody>
                  <a:tcPr anchor="ctr"/>
                </a:tc>
                <a:tc>
                  <a:txBody>
                    <a:bodyPr/>
                    <a:lstStyle/>
                    <a:p>
                      <a:pPr algn="ctr">
                        <a:lnSpc>
                          <a:spcPct val="75000"/>
                        </a:lnSpc>
                      </a:pPr>
                      <a:r>
                        <a:rPr lang="fr-FR" sz="1000" dirty="0">
                          <a:solidFill>
                            <a:srgbClr val="000066"/>
                          </a:solidFill>
                        </a:rPr>
                        <a:t>69,50 (22)</a:t>
                      </a:r>
                    </a:p>
                  </a:txBody>
                  <a:tcPr anchor="ctr"/>
                </a:tc>
                <a:tc>
                  <a:txBody>
                    <a:bodyPr/>
                    <a:lstStyle/>
                    <a:p>
                      <a:pPr algn="ctr">
                        <a:lnSpc>
                          <a:spcPct val="75000"/>
                        </a:lnSpc>
                      </a:pPr>
                      <a:r>
                        <a:rPr lang="fr-FR" sz="1000" dirty="0">
                          <a:solidFill>
                            <a:srgbClr val="000066"/>
                          </a:solidFill>
                        </a:rPr>
                        <a:t>87,49 (15)</a:t>
                      </a:r>
                    </a:p>
                  </a:txBody>
                  <a:tcPr anchor="ctr"/>
                </a:tc>
                <a:tc>
                  <a:txBody>
                    <a:bodyPr/>
                    <a:lstStyle/>
                    <a:p>
                      <a:pPr algn="ctr">
                        <a:lnSpc>
                          <a:spcPct val="75000"/>
                        </a:lnSpc>
                      </a:pPr>
                      <a:r>
                        <a:rPr lang="fr-FR" sz="1000" dirty="0">
                          <a:solidFill>
                            <a:srgbClr val="000066"/>
                          </a:solidFill>
                        </a:rPr>
                        <a:t>82,38 (15)</a:t>
                      </a:r>
                    </a:p>
                  </a:txBody>
                  <a:tcPr anchor="ctr"/>
                </a:tc>
                <a:tc>
                  <a:txBody>
                    <a:bodyPr/>
                    <a:lstStyle/>
                    <a:p>
                      <a:pPr algn="ctr">
                        <a:lnSpc>
                          <a:spcPct val="75000"/>
                        </a:lnSpc>
                      </a:pPr>
                      <a:r>
                        <a:rPr lang="fr-FR" sz="1000" dirty="0">
                          <a:solidFill>
                            <a:srgbClr val="000066"/>
                          </a:solidFill>
                        </a:rPr>
                        <a:t>125,8 (119 - 133)</a:t>
                      </a:r>
                    </a:p>
                  </a:txBody>
                  <a:tcPr anchor="ctr"/>
                </a:tc>
                <a:tc>
                  <a:txBody>
                    <a:bodyPr/>
                    <a:lstStyle/>
                    <a:p>
                      <a:pPr algn="ctr">
                        <a:lnSpc>
                          <a:spcPct val="75000"/>
                        </a:lnSpc>
                      </a:pPr>
                      <a:r>
                        <a:rPr lang="fr-FR" sz="1000" dirty="0">
                          <a:solidFill>
                            <a:srgbClr val="000066"/>
                          </a:solidFill>
                        </a:rPr>
                        <a:t>118,4 (112 - 125)</a:t>
                      </a:r>
                    </a:p>
                  </a:txBody>
                  <a:tcPr anchor="ctr"/>
                </a:tc>
                <a:extLst>
                  <a:ext uri="{0D108BD9-81ED-4DB2-BD59-A6C34878D82A}">
                    <a16:rowId xmlns:a16="http://schemas.microsoft.com/office/drawing/2014/main" xmlns="" val="10001"/>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(mg/l)</a:t>
                      </a:r>
                    </a:p>
                  </a:txBody>
                  <a:tcPr anchor="ctr"/>
                </a:tc>
                <a:tc>
                  <a:txBody>
                    <a:bodyPr/>
                    <a:lstStyle/>
                    <a:p>
                      <a:pPr algn="ctr">
                        <a:lnSpc>
                          <a:spcPct val="75000"/>
                        </a:lnSpc>
                      </a:pPr>
                      <a:r>
                        <a:rPr lang="fr-FR" sz="1000" dirty="0">
                          <a:solidFill>
                            <a:srgbClr val="000066"/>
                          </a:solidFill>
                        </a:rPr>
                        <a:t>3,81 (24)</a:t>
                      </a:r>
                    </a:p>
                  </a:txBody>
                  <a:tcPr anchor="ctr"/>
                </a:tc>
                <a:tc>
                  <a:txBody>
                    <a:bodyPr/>
                    <a:lstStyle/>
                    <a:p>
                      <a:pPr algn="ctr">
                        <a:lnSpc>
                          <a:spcPct val="75000"/>
                        </a:lnSpc>
                      </a:pPr>
                      <a:r>
                        <a:rPr lang="fr-FR" sz="1000" dirty="0">
                          <a:solidFill>
                            <a:srgbClr val="000066"/>
                          </a:solidFill>
                        </a:rPr>
                        <a:t>4,94 (18)</a:t>
                      </a:r>
                    </a:p>
                  </a:txBody>
                  <a:tcPr anchor="ctr"/>
                </a:tc>
                <a:tc>
                  <a:txBody>
                    <a:bodyPr/>
                    <a:lstStyle/>
                    <a:p>
                      <a:pPr algn="ctr">
                        <a:lnSpc>
                          <a:spcPct val="75000"/>
                        </a:lnSpc>
                      </a:pPr>
                      <a:r>
                        <a:rPr lang="fr-FR" sz="1000" dirty="0">
                          <a:solidFill>
                            <a:srgbClr val="000066"/>
                          </a:solidFill>
                        </a:rPr>
                        <a:t>4,65 (15)</a:t>
                      </a:r>
                    </a:p>
                  </a:txBody>
                  <a:tcPr anchor="ctr"/>
                </a:tc>
                <a:tc>
                  <a:txBody>
                    <a:bodyPr/>
                    <a:lstStyle/>
                    <a:p>
                      <a:pPr algn="ctr">
                        <a:lnSpc>
                          <a:spcPct val="75000"/>
                        </a:lnSpc>
                      </a:pPr>
                      <a:r>
                        <a:rPr lang="fr-FR" sz="1000" dirty="0">
                          <a:solidFill>
                            <a:srgbClr val="000066"/>
                          </a:solidFill>
                        </a:rPr>
                        <a:t>129,5 (123 - 136)</a:t>
                      </a:r>
                    </a:p>
                  </a:txBody>
                  <a:tcPr anchor="ctr"/>
                </a:tc>
                <a:tc>
                  <a:txBody>
                    <a:bodyPr/>
                    <a:lstStyle/>
                    <a:p>
                      <a:pPr algn="ctr">
                        <a:lnSpc>
                          <a:spcPct val="75000"/>
                        </a:lnSpc>
                      </a:pPr>
                      <a:r>
                        <a:rPr lang="fr-FR" sz="1000" dirty="0">
                          <a:solidFill>
                            <a:srgbClr val="000066"/>
                          </a:solidFill>
                        </a:rPr>
                        <a:t>121,7 (115 - 128)</a:t>
                      </a:r>
                    </a:p>
                  </a:txBody>
                  <a:tcPr anchor="ctr"/>
                </a:tc>
                <a:extLst>
                  <a:ext uri="{0D108BD9-81ED-4DB2-BD59-A6C34878D82A}">
                    <a16:rowId xmlns:a16="http://schemas.microsoft.com/office/drawing/2014/main" xmlns="" val="10002"/>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2,27</a:t>
                      </a:r>
                      <a:r>
                        <a:rPr lang="fr-FR" sz="1000" baseline="0" dirty="0">
                          <a:solidFill>
                            <a:srgbClr val="000066"/>
                          </a:solidFill>
                        </a:rPr>
                        <a:t> (1,00 - 4,02)</a:t>
                      </a:r>
                      <a:endParaRPr lang="fr-FR" sz="1000" dirty="0">
                        <a:solidFill>
                          <a:srgbClr val="000066"/>
                        </a:solidFill>
                      </a:endParaRPr>
                    </a:p>
                  </a:txBody>
                  <a:tcPr anchor="ctr"/>
                </a:tc>
                <a:tc>
                  <a:txBody>
                    <a:bodyPr/>
                    <a:lstStyle/>
                    <a:p>
                      <a:pPr algn="ctr">
                        <a:lnSpc>
                          <a:spcPct val="75000"/>
                        </a:lnSpc>
                      </a:pPr>
                      <a:r>
                        <a:rPr lang="fr-FR" sz="1000" dirty="0">
                          <a:solidFill>
                            <a:srgbClr val="000066"/>
                          </a:solidFill>
                        </a:rPr>
                        <a:t>2,00 (0,50 - 3,00)</a:t>
                      </a:r>
                    </a:p>
                  </a:txBody>
                  <a:tcPr anchor="ctr"/>
                </a:tc>
                <a:tc>
                  <a:txBody>
                    <a:bodyPr/>
                    <a:lstStyle/>
                    <a:p>
                      <a:pPr algn="ctr">
                        <a:lnSpc>
                          <a:spcPct val="75000"/>
                        </a:lnSpc>
                      </a:pPr>
                      <a:r>
                        <a:rPr lang="fr-FR" sz="1000" dirty="0">
                          <a:solidFill>
                            <a:srgbClr val="000066"/>
                          </a:solidFill>
                        </a:rPr>
                        <a:t>2,50 (1,50 - 4,02)</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3"/>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a:solidFill>
                            <a:srgbClr val="000066"/>
                          </a:solidFill>
                        </a:rPr>
                        <a:t>T</a:t>
                      </a:r>
                      <a:r>
                        <a:rPr lang="fr-FR" sz="1000" baseline="-25000" dirty="0">
                          <a:solidFill>
                            <a:srgbClr val="000066"/>
                          </a:solidFill>
                        </a:rPr>
                        <a:t>1/2</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13,65 (13)</a:t>
                      </a:r>
                    </a:p>
                  </a:txBody>
                  <a:tcPr anchor="ctr"/>
                </a:tc>
                <a:tc>
                  <a:txBody>
                    <a:bodyPr/>
                    <a:lstStyle/>
                    <a:p>
                      <a:pPr algn="ctr">
                        <a:lnSpc>
                          <a:spcPct val="75000"/>
                        </a:lnSpc>
                      </a:pPr>
                      <a:r>
                        <a:rPr lang="fr-FR" sz="1000" dirty="0">
                          <a:solidFill>
                            <a:srgbClr val="000066"/>
                          </a:solidFill>
                        </a:rPr>
                        <a:t>13,63 (20)</a:t>
                      </a:r>
                    </a:p>
                  </a:txBody>
                  <a:tcPr anchor="ctr"/>
                </a:tc>
                <a:tc>
                  <a:txBody>
                    <a:bodyPr/>
                    <a:lstStyle/>
                    <a:p>
                      <a:pPr algn="ctr">
                        <a:lnSpc>
                          <a:spcPct val="75000"/>
                        </a:lnSpc>
                      </a:pPr>
                      <a:r>
                        <a:rPr lang="fr-FR" sz="1000" dirty="0">
                          <a:solidFill>
                            <a:srgbClr val="000066"/>
                          </a:solidFill>
                        </a:rPr>
                        <a:t>13,24 (14)</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4"/>
                  </a:ext>
                </a:extLst>
              </a:tr>
              <a:tr h="0">
                <a:tc>
                  <a:txBody>
                    <a:bodyPr/>
                    <a:lstStyle/>
                    <a:p>
                      <a:pPr>
                        <a:lnSpc>
                          <a:spcPct val="75000"/>
                        </a:lnSpc>
                      </a:pPr>
                      <a:r>
                        <a:rPr lang="fr-FR" sz="1000" b="1" dirty="0">
                          <a:solidFill>
                            <a:srgbClr val="000066"/>
                          </a:solidFill>
                        </a:rPr>
                        <a:t>ABC</a:t>
                      </a:r>
                    </a:p>
                  </a:txBody>
                  <a:tcPr anchor="ctr"/>
                </a:tc>
                <a:tc>
                  <a:txBody>
                    <a:bodyPr/>
                    <a:lstStyle/>
                    <a:p>
                      <a:pPr>
                        <a:lnSpc>
                          <a:spcPct val="75000"/>
                        </a:lnSpc>
                      </a:pPr>
                      <a:r>
                        <a:rPr lang="fr-FR" sz="1000" dirty="0">
                          <a:solidFill>
                            <a:srgbClr val="000066"/>
                          </a:solidFill>
                        </a:rPr>
                        <a:t>ASC</a:t>
                      </a:r>
                      <a:r>
                        <a:rPr lang="fr-FR" sz="1000" baseline="-25000" dirty="0">
                          <a:solidFill>
                            <a:srgbClr val="000066"/>
                          </a:solidFill>
                        </a:rPr>
                        <a:t>0-∞</a:t>
                      </a:r>
                      <a:r>
                        <a:rPr lang="fr-FR" sz="1000" dirty="0">
                          <a:solidFill>
                            <a:srgbClr val="000066"/>
                          </a:solidFill>
                        </a:rPr>
                        <a:t> (mg/</a:t>
                      </a:r>
                      <a:r>
                        <a:rPr lang="fr-FR" sz="1000" dirty="0" err="1">
                          <a:solidFill>
                            <a:srgbClr val="000066"/>
                          </a:solidFill>
                        </a:rPr>
                        <a:t>l.h</a:t>
                      </a:r>
                      <a:r>
                        <a:rPr lang="fr-FR" sz="1000" dirty="0">
                          <a:solidFill>
                            <a:srgbClr val="000066"/>
                          </a:solidFill>
                        </a:rPr>
                        <a:t>)</a:t>
                      </a:r>
                    </a:p>
                  </a:txBody>
                  <a:tcPr anchor="ctr"/>
                </a:tc>
                <a:tc>
                  <a:txBody>
                    <a:bodyPr/>
                    <a:lstStyle/>
                    <a:p>
                      <a:pPr algn="ctr">
                        <a:lnSpc>
                          <a:spcPct val="75000"/>
                        </a:lnSpc>
                      </a:pPr>
                      <a:r>
                        <a:rPr lang="fr-FR" sz="1000" dirty="0">
                          <a:solidFill>
                            <a:srgbClr val="000066"/>
                          </a:solidFill>
                        </a:rPr>
                        <a:t>14,40 (30)</a:t>
                      </a:r>
                    </a:p>
                  </a:txBody>
                  <a:tcPr anchor="ctr"/>
                </a:tc>
                <a:tc>
                  <a:txBody>
                    <a:bodyPr/>
                    <a:lstStyle/>
                    <a:p>
                      <a:pPr algn="ctr">
                        <a:lnSpc>
                          <a:spcPct val="75000"/>
                        </a:lnSpc>
                      </a:pPr>
                      <a:r>
                        <a:rPr lang="fr-FR" sz="1000" dirty="0">
                          <a:solidFill>
                            <a:srgbClr val="000066"/>
                          </a:solidFill>
                        </a:rPr>
                        <a:t>14,31 (30)</a:t>
                      </a:r>
                    </a:p>
                  </a:txBody>
                  <a:tcPr anchor="ctr"/>
                </a:tc>
                <a:tc>
                  <a:txBody>
                    <a:bodyPr/>
                    <a:lstStyle/>
                    <a:p>
                      <a:pPr algn="ctr">
                        <a:lnSpc>
                          <a:spcPct val="75000"/>
                        </a:lnSpc>
                      </a:pPr>
                      <a:r>
                        <a:rPr lang="fr-FR" sz="1000" dirty="0">
                          <a:solidFill>
                            <a:srgbClr val="000066"/>
                          </a:solidFill>
                        </a:rPr>
                        <a:t>13,55 (25)</a:t>
                      </a:r>
                    </a:p>
                  </a:txBody>
                  <a:tcPr anchor="ctr"/>
                </a:tc>
                <a:tc>
                  <a:txBody>
                    <a:bodyPr/>
                    <a:lstStyle/>
                    <a:p>
                      <a:pPr algn="ctr">
                        <a:lnSpc>
                          <a:spcPct val="75000"/>
                        </a:lnSpc>
                      </a:pPr>
                      <a:r>
                        <a:rPr lang="fr-FR" sz="1000" dirty="0">
                          <a:solidFill>
                            <a:srgbClr val="000066"/>
                          </a:solidFill>
                        </a:rPr>
                        <a:t>99,4 (95  - 104)</a:t>
                      </a:r>
                    </a:p>
                  </a:txBody>
                  <a:tcPr anchor="ctr"/>
                </a:tc>
                <a:tc>
                  <a:txBody>
                    <a:bodyPr/>
                    <a:lstStyle/>
                    <a:p>
                      <a:pPr algn="ctr">
                        <a:lnSpc>
                          <a:spcPct val="75000"/>
                        </a:lnSpc>
                      </a:pPr>
                      <a:r>
                        <a:rPr lang="fr-FR" sz="1000" dirty="0">
                          <a:solidFill>
                            <a:srgbClr val="000066"/>
                          </a:solidFill>
                        </a:rPr>
                        <a:t>94,1 (90 - 98)</a:t>
                      </a:r>
                    </a:p>
                  </a:txBody>
                  <a:tcPr anchor="ctr"/>
                </a:tc>
                <a:extLst>
                  <a:ext uri="{0D108BD9-81ED-4DB2-BD59-A6C34878D82A}">
                    <a16:rowId xmlns:a16="http://schemas.microsoft.com/office/drawing/2014/main" xmlns="" val="10005"/>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(mg/l)</a:t>
                      </a:r>
                    </a:p>
                  </a:txBody>
                  <a:tcPr anchor="ctr"/>
                </a:tc>
                <a:tc>
                  <a:txBody>
                    <a:bodyPr/>
                    <a:lstStyle/>
                    <a:p>
                      <a:pPr algn="ctr">
                        <a:lnSpc>
                          <a:spcPct val="75000"/>
                        </a:lnSpc>
                      </a:pPr>
                      <a:r>
                        <a:rPr lang="fr-FR" sz="1000" dirty="0">
                          <a:solidFill>
                            <a:srgbClr val="000066"/>
                          </a:solidFill>
                        </a:rPr>
                        <a:t>4,88</a:t>
                      </a:r>
                      <a:r>
                        <a:rPr lang="fr-FR" sz="1000" baseline="0" dirty="0">
                          <a:solidFill>
                            <a:srgbClr val="000066"/>
                          </a:solidFill>
                        </a:rPr>
                        <a:t> (30)</a:t>
                      </a:r>
                      <a:endParaRPr lang="fr-FR" sz="1000" dirty="0">
                        <a:solidFill>
                          <a:srgbClr val="000066"/>
                        </a:solidFill>
                      </a:endParaRPr>
                    </a:p>
                  </a:txBody>
                  <a:tcPr anchor="ctr"/>
                </a:tc>
                <a:tc>
                  <a:txBody>
                    <a:bodyPr/>
                    <a:lstStyle/>
                    <a:p>
                      <a:pPr algn="ctr">
                        <a:lnSpc>
                          <a:spcPct val="75000"/>
                        </a:lnSpc>
                      </a:pPr>
                      <a:r>
                        <a:rPr lang="fr-FR" sz="1000" dirty="0">
                          <a:solidFill>
                            <a:srgbClr val="000066"/>
                          </a:solidFill>
                        </a:rPr>
                        <a:t>4,95 (31)</a:t>
                      </a:r>
                    </a:p>
                  </a:txBody>
                  <a:tcPr anchor="ctr"/>
                </a:tc>
                <a:tc>
                  <a:txBody>
                    <a:bodyPr/>
                    <a:lstStyle/>
                    <a:p>
                      <a:pPr algn="ctr">
                        <a:lnSpc>
                          <a:spcPct val="75000"/>
                        </a:lnSpc>
                      </a:pPr>
                      <a:r>
                        <a:rPr lang="fr-FR" sz="1000" dirty="0">
                          <a:solidFill>
                            <a:srgbClr val="000066"/>
                          </a:solidFill>
                        </a:rPr>
                        <a:t>4,06 (22)</a:t>
                      </a:r>
                    </a:p>
                  </a:txBody>
                  <a:tcPr anchor="ctr"/>
                </a:tc>
                <a:tc>
                  <a:txBody>
                    <a:bodyPr/>
                    <a:lstStyle/>
                    <a:p>
                      <a:pPr algn="ctr">
                        <a:lnSpc>
                          <a:spcPct val="75000"/>
                        </a:lnSpc>
                      </a:pPr>
                      <a:r>
                        <a:rPr lang="fr-FR" sz="1000" dirty="0">
                          <a:solidFill>
                            <a:srgbClr val="000066"/>
                          </a:solidFill>
                        </a:rPr>
                        <a:t>101,3 (93 - 110)</a:t>
                      </a:r>
                    </a:p>
                  </a:txBody>
                  <a:tcPr anchor="ctr"/>
                </a:tc>
                <a:tc>
                  <a:txBody>
                    <a:bodyPr/>
                    <a:lstStyle/>
                    <a:p>
                      <a:pPr algn="ctr">
                        <a:lnSpc>
                          <a:spcPct val="75000"/>
                        </a:lnSpc>
                      </a:pPr>
                      <a:r>
                        <a:rPr lang="fr-FR" sz="1000" dirty="0">
                          <a:solidFill>
                            <a:srgbClr val="000066"/>
                          </a:solidFill>
                        </a:rPr>
                        <a:t>83,0 (76 - 90)</a:t>
                      </a:r>
                    </a:p>
                  </a:txBody>
                  <a:tcPr anchor="ctr"/>
                </a:tc>
                <a:extLst>
                  <a:ext uri="{0D108BD9-81ED-4DB2-BD59-A6C34878D82A}">
                    <a16:rowId xmlns:a16="http://schemas.microsoft.com/office/drawing/2014/main" xmlns="" val="10006"/>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1,00 (0,50 - 2,50)</a:t>
                      </a:r>
                    </a:p>
                  </a:txBody>
                  <a:tcPr anchor="ctr"/>
                </a:tc>
                <a:tc>
                  <a:txBody>
                    <a:bodyPr/>
                    <a:lstStyle/>
                    <a:p>
                      <a:pPr algn="ctr">
                        <a:lnSpc>
                          <a:spcPct val="75000"/>
                        </a:lnSpc>
                      </a:pPr>
                      <a:r>
                        <a:rPr lang="fr-FR" sz="1000" dirty="0">
                          <a:solidFill>
                            <a:srgbClr val="000066"/>
                          </a:solidFill>
                        </a:rPr>
                        <a:t>1,00 (0,50 - 2,00)</a:t>
                      </a:r>
                    </a:p>
                  </a:txBody>
                  <a:tcPr anchor="ctr"/>
                </a:tc>
                <a:tc>
                  <a:txBody>
                    <a:bodyPr/>
                    <a:lstStyle/>
                    <a:p>
                      <a:pPr algn="ctr">
                        <a:lnSpc>
                          <a:spcPct val="75000"/>
                        </a:lnSpc>
                      </a:pPr>
                      <a:r>
                        <a:rPr lang="fr-FR" sz="1000" dirty="0">
                          <a:solidFill>
                            <a:srgbClr val="000066"/>
                          </a:solidFill>
                        </a:rPr>
                        <a:t>1,58 (0,50 - 2,50)</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7"/>
                  </a:ext>
                </a:extLst>
              </a:tr>
              <a:tr h="0">
                <a:tc>
                  <a:txBody>
                    <a:bodyPr/>
                    <a:lstStyle/>
                    <a:p>
                      <a:pPr>
                        <a:lnSpc>
                          <a:spcPct val="75000"/>
                        </a:lnSpc>
                      </a:pPr>
                      <a:endParaRPr lang="fr-FR" sz="1000" b="1" dirty="0">
                        <a:solidFill>
                          <a:srgbClr val="000066"/>
                        </a:solidFill>
                      </a:endParaRPr>
                    </a:p>
                  </a:txBody>
                  <a:tcPr anchor="ctr"/>
                </a:tc>
                <a:tc>
                  <a:txBody>
                    <a:bodyPr/>
                    <a:lstStyle/>
                    <a:p>
                      <a:pPr>
                        <a:lnSpc>
                          <a:spcPct val="75000"/>
                        </a:lnSpc>
                      </a:pPr>
                      <a:r>
                        <a:rPr lang="fr-FR" sz="1000" dirty="0">
                          <a:solidFill>
                            <a:srgbClr val="000066"/>
                          </a:solidFill>
                        </a:rPr>
                        <a:t>T</a:t>
                      </a:r>
                      <a:r>
                        <a:rPr lang="fr-FR" sz="1000" baseline="-25000" dirty="0">
                          <a:solidFill>
                            <a:srgbClr val="000066"/>
                          </a:solidFill>
                        </a:rPr>
                        <a:t>1/2</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3,87 (21)</a:t>
                      </a:r>
                    </a:p>
                  </a:txBody>
                  <a:tcPr anchor="ctr"/>
                </a:tc>
                <a:tc>
                  <a:txBody>
                    <a:bodyPr/>
                    <a:lstStyle/>
                    <a:p>
                      <a:pPr algn="ctr">
                        <a:lnSpc>
                          <a:spcPct val="75000"/>
                        </a:lnSpc>
                      </a:pPr>
                      <a:r>
                        <a:rPr lang="fr-FR" sz="1000" dirty="0">
                          <a:solidFill>
                            <a:srgbClr val="000066"/>
                          </a:solidFill>
                        </a:rPr>
                        <a:t>4,33 (26)</a:t>
                      </a:r>
                    </a:p>
                  </a:txBody>
                  <a:tcPr anchor="ctr"/>
                </a:tc>
                <a:tc>
                  <a:txBody>
                    <a:bodyPr/>
                    <a:lstStyle/>
                    <a:p>
                      <a:pPr algn="ctr">
                        <a:lnSpc>
                          <a:spcPct val="75000"/>
                        </a:lnSpc>
                      </a:pPr>
                      <a:r>
                        <a:rPr lang="fr-FR" sz="1000" dirty="0">
                          <a:solidFill>
                            <a:srgbClr val="000066"/>
                          </a:solidFill>
                        </a:rPr>
                        <a:t>4,05 (22)</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8"/>
                  </a:ext>
                </a:extLst>
              </a:tr>
              <a:tr h="0">
                <a:tc>
                  <a:txBody>
                    <a:bodyPr/>
                    <a:lstStyle/>
                    <a:p>
                      <a:pPr>
                        <a:lnSpc>
                          <a:spcPct val="75000"/>
                        </a:lnSpc>
                      </a:pPr>
                      <a:r>
                        <a:rPr lang="fr-FR" sz="1000" b="1" dirty="0">
                          <a:solidFill>
                            <a:srgbClr val="000066"/>
                          </a:solidFill>
                        </a:rPr>
                        <a:t>3TC</a:t>
                      </a:r>
                    </a:p>
                  </a:txBody>
                  <a:tcPr anchor="ctr"/>
                </a:tc>
                <a:tc>
                  <a:txBody>
                    <a:bodyPr/>
                    <a:lstStyle/>
                    <a:p>
                      <a:pPr>
                        <a:lnSpc>
                          <a:spcPct val="75000"/>
                        </a:lnSpc>
                      </a:pPr>
                      <a:r>
                        <a:rPr lang="fr-FR" sz="1000" dirty="0">
                          <a:solidFill>
                            <a:srgbClr val="000066"/>
                          </a:solidFill>
                        </a:rPr>
                        <a:t>ASC</a:t>
                      </a:r>
                      <a:r>
                        <a:rPr lang="fr-FR" sz="1000" baseline="-25000" dirty="0">
                          <a:solidFill>
                            <a:srgbClr val="000066"/>
                          </a:solidFill>
                        </a:rPr>
                        <a:t>0-∞</a:t>
                      </a:r>
                      <a:r>
                        <a:rPr lang="fr-FR" sz="1000" dirty="0">
                          <a:solidFill>
                            <a:srgbClr val="000066"/>
                          </a:solidFill>
                        </a:rPr>
                        <a:t> (mg/</a:t>
                      </a:r>
                      <a:r>
                        <a:rPr lang="fr-FR" sz="1000" dirty="0" err="1">
                          <a:solidFill>
                            <a:srgbClr val="000066"/>
                          </a:solidFill>
                        </a:rPr>
                        <a:t>l.h</a:t>
                      </a:r>
                      <a:r>
                        <a:rPr lang="fr-FR" sz="1000" dirty="0">
                          <a:solidFill>
                            <a:srgbClr val="000066"/>
                          </a:solidFill>
                        </a:rPr>
                        <a:t>)</a:t>
                      </a:r>
                    </a:p>
                  </a:txBody>
                  <a:tcPr anchor="ctr"/>
                </a:tc>
                <a:tc>
                  <a:txBody>
                    <a:bodyPr/>
                    <a:lstStyle/>
                    <a:p>
                      <a:pPr algn="ctr">
                        <a:lnSpc>
                          <a:spcPct val="75000"/>
                        </a:lnSpc>
                      </a:pPr>
                      <a:r>
                        <a:rPr lang="fr-FR" sz="1000" dirty="0">
                          <a:solidFill>
                            <a:srgbClr val="000066"/>
                          </a:solidFill>
                        </a:rPr>
                        <a:t>14,20 (26)</a:t>
                      </a:r>
                    </a:p>
                  </a:txBody>
                  <a:tcPr anchor="ctr"/>
                </a:tc>
                <a:tc>
                  <a:txBody>
                    <a:bodyPr/>
                    <a:lstStyle/>
                    <a:p>
                      <a:pPr algn="ctr">
                        <a:lnSpc>
                          <a:spcPct val="75000"/>
                        </a:lnSpc>
                      </a:pPr>
                      <a:r>
                        <a:rPr lang="fr-FR" sz="1000" dirty="0">
                          <a:solidFill>
                            <a:srgbClr val="000066"/>
                          </a:solidFill>
                        </a:rPr>
                        <a:t>14,23 (21)</a:t>
                      </a:r>
                    </a:p>
                  </a:txBody>
                  <a:tcPr anchor="ctr"/>
                </a:tc>
                <a:tc>
                  <a:txBody>
                    <a:bodyPr/>
                    <a:lstStyle/>
                    <a:p>
                      <a:pPr algn="ctr">
                        <a:lnSpc>
                          <a:spcPct val="75000"/>
                        </a:lnSpc>
                      </a:pPr>
                      <a:r>
                        <a:rPr lang="fr-FR" sz="1000" dirty="0">
                          <a:solidFill>
                            <a:srgbClr val="000066"/>
                          </a:solidFill>
                        </a:rPr>
                        <a:t>14,30 (21)</a:t>
                      </a:r>
                    </a:p>
                  </a:txBody>
                  <a:tcPr anchor="ctr"/>
                </a:tc>
                <a:tc>
                  <a:txBody>
                    <a:bodyPr/>
                    <a:lstStyle/>
                    <a:p>
                      <a:pPr algn="ctr">
                        <a:lnSpc>
                          <a:spcPct val="75000"/>
                        </a:lnSpc>
                      </a:pPr>
                      <a:r>
                        <a:rPr lang="fr-FR" sz="1000" dirty="0">
                          <a:solidFill>
                            <a:srgbClr val="000066"/>
                          </a:solidFill>
                        </a:rPr>
                        <a:t>10,2 (96 - 105)</a:t>
                      </a:r>
                    </a:p>
                  </a:txBody>
                  <a:tcPr anchor="ctr"/>
                </a:tc>
                <a:tc>
                  <a:txBody>
                    <a:bodyPr/>
                    <a:lstStyle/>
                    <a:p>
                      <a:pPr algn="ctr">
                        <a:lnSpc>
                          <a:spcPct val="75000"/>
                        </a:lnSpc>
                      </a:pPr>
                      <a:r>
                        <a:rPr lang="fr-FR" sz="1000" dirty="0">
                          <a:solidFill>
                            <a:srgbClr val="000066"/>
                          </a:solidFill>
                        </a:rPr>
                        <a:t>100,6 (96 - 105)</a:t>
                      </a:r>
                    </a:p>
                  </a:txBody>
                  <a:tcPr anchor="ctr"/>
                </a:tc>
                <a:extLst>
                  <a:ext uri="{0D108BD9-81ED-4DB2-BD59-A6C34878D82A}">
                    <a16:rowId xmlns:a16="http://schemas.microsoft.com/office/drawing/2014/main" xmlns="" val="10009"/>
                  </a:ext>
                </a:extLst>
              </a:tr>
              <a:tr h="0">
                <a:tc>
                  <a:txBody>
                    <a:bodyPr/>
                    <a:lstStyle/>
                    <a:p>
                      <a:pPr>
                        <a:lnSpc>
                          <a:spcPct val="75000"/>
                        </a:lnSpc>
                      </a:pPr>
                      <a:endParaRPr lang="fr-FR" sz="1000" dirty="0">
                        <a:solidFill>
                          <a:srgbClr val="000066"/>
                        </a:solidFill>
                      </a:endParaRPr>
                    </a:p>
                  </a:txBody>
                  <a:tcPr anchor="ctr"/>
                </a:tc>
                <a:tc>
                  <a:txBody>
                    <a:bodyPr/>
                    <a:lstStyle/>
                    <a:p>
                      <a:pPr>
                        <a:lnSpc>
                          <a:spcPct val="750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(mg/l)</a:t>
                      </a:r>
                    </a:p>
                  </a:txBody>
                  <a:tcPr anchor="ctr"/>
                </a:tc>
                <a:tc>
                  <a:txBody>
                    <a:bodyPr/>
                    <a:lstStyle/>
                    <a:p>
                      <a:pPr algn="ctr">
                        <a:lnSpc>
                          <a:spcPct val="75000"/>
                        </a:lnSpc>
                      </a:pPr>
                      <a:r>
                        <a:rPr lang="fr-FR" sz="1000" dirty="0">
                          <a:solidFill>
                            <a:srgbClr val="000066"/>
                          </a:solidFill>
                        </a:rPr>
                        <a:t>2,31 (31)</a:t>
                      </a:r>
                    </a:p>
                  </a:txBody>
                  <a:tcPr anchor="ctr"/>
                </a:tc>
                <a:tc>
                  <a:txBody>
                    <a:bodyPr/>
                    <a:lstStyle/>
                    <a:p>
                      <a:pPr algn="ctr">
                        <a:lnSpc>
                          <a:spcPct val="75000"/>
                        </a:lnSpc>
                      </a:pPr>
                      <a:r>
                        <a:rPr lang="fr-FR" sz="1000" dirty="0">
                          <a:solidFill>
                            <a:srgbClr val="000066"/>
                          </a:solidFill>
                        </a:rPr>
                        <a:t>2,28 (23)</a:t>
                      </a:r>
                    </a:p>
                  </a:txBody>
                  <a:tcPr anchor="ctr"/>
                </a:tc>
                <a:tc>
                  <a:txBody>
                    <a:bodyPr/>
                    <a:lstStyle/>
                    <a:p>
                      <a:pPr algn="ctr">
                        <a:lnSpc>
                          <a:spcPct val="75000"/>
                        </a:lnSpc>
                      </a:pPr>
                      <a:r>
                        <a:rPr lang="fr-FR" sz="1000" dirty="0">
                          <a:solidFill>
                            <a:srgbClr val="000066"/>
                          </a:solidFill>
                        </a:rPr>
                        <a:t>2,47 (21)</a:t>
                      </a:r>
                    </a:p>
                  </a:txBody>
                  <a:tcPr anchor="ctr"/>
                </a:tc>
                <a:tc>
                  <a:txBody>
                    <a:bodyPr/>
                    <a:lstStyle/>
                    <a:p>
                      <a:pPr algn="ctr">
                        <a:lnSpc>
                          <a:spcPct val="75000"/>
                        </a:lnSpc>
                      </a:pPr>
                      <a:r>
                        <a:rPr lang="fr-FR" sz="1000" dirty="0">
                          <a:solidFill>
                            <a:srgbClr val="000066"/>
                          </a:solidFill>
                        </a:rPr>
                        <a:t>98,6 (93 - 105)</a:t>
                      </a:r>
                    </a:p>
                  </a:txBody>
                  <a:tcPr anchor="ctr"/>
                </a:tc>
                <a:tc>
                  <a:txBody>
                    <a:bodyPr/>
                    <a:lstStyle/>
                    <a:p>
                      <a:pPr algn="ctr">
                        <a:lnSpc>
                          <a:spcPct val="75000"/>
                        </a:lnSpc>
                      </a:pPr>
                      <a:r>
                        <a:rPr lang="fr-FR" sz="1000" dirty="0">
                          <a:solidFill>
                            <a:srgbClr val="000066"/>
                          </a:solidFill>
                        </a:rPr>
                        <a:t>106,7 (100 - 113)</a:t>
                      </a:r>
                    </a:p>
                  </a:txBody>
                  <a:tcPr anchor="ctr"/>
                </a:tc>
                <a:extLst>
                  <a:ext uri="{0D108BD9-81ED-4DB2-BD59-A6C34878D82A}">
                    <a16:rowId xmlns:a16="http://schemas.microsoft.com/office/drawing/2014/main" xmlns="" val="10010"/>
                  </a:ext>
                </a:extLst>
              </a:tr>
              <a:tr h="0">
                <a:tc>
                  <a:txBody>
                    <a:bodyPr/>
                    <a:lstStyle/>
                    <a:p>
                      <a:pPr>
                        <a:lnSpc>
                          <a:spcPct val="75000"/>
                        </a:lnSpc>
                      </a:pPr>
                      <a:endParaRPr lang="fr-FR" sz="1000" dirty="0">
                        <a:solidFill>
                          <a:srgbClr val="000066"/>
                        </a:solidFill>
                      </a:endParaRPr>
                    </a:p>
                  </a:txBody>
                  <a:tcPr anchor="ctr"/>
                </a:tc>
                <a:tc>
                  <a:txBody>
                    <a:bodyPr/>
                    <a:lstStyle/>
                    <a:p>
                      <a:pPr>
                        <a:lnSpc>
                          <a:spcPct val="750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2,00 (1,00 - 3,00)</a:t>
                      </a:r>
                    </a:p>
                  </a:txBody>
                  <a:tcPr anchor="ctr"/>
                </a:tc>
                <a:tc>
                  <a:txBody>
                    <a:bodyPr/>
                    <a:lstStyle/>
                    <a:p>
                      <a:pPr algn="ctr">
                        <a:lnSpc>
                          <a:spcPct val="75000"/>
                        </a:lnSpc>
                      </a:pPr>
                      <a:r>
                        <a:rPr lang="fr-FR" sz="1000" dirty="0">
                          <a:solidFill>
                            <a:srgbClr val="000066"/>
                          </a:solidFill>
                        </a:rPr>
                        <a:t>1,50 (1,00 - 4,00)</a:t>
                      </a:r>
                    </a:p>
                  </a:txBody>
                  <a:tcPr anchor="ctr"/>
                </a:tc>
                <a:tc>
                  <a:txBody>
                    <a:bodyPr/>
                    <a:lstStyle/>
                    <a:p>
                      <a:pPr algn="ctr">
                        <a:lnSpc>
                          <a:spcPct val="75000"/>
                        </a:lnSpc>
                      </a:pPr>
                      <a:r>
                        <a:rPr lang="fr-FR" sz="1000" dirty="0">
                          <a:solidFill>
                            <a:srgbClr val="000066"/>
                          </a:solidFill>
                        </a:rPr>
                        <a:t>2,00 (1,50 - 3,00)</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11"/>
                  </a:ext>
                </a:extLst>
              </a:tr>
              <a:tr h="0">
                <a:tc>
                  <a:txBody>
                    <a:bodyPr/>
                    <a:lstStyle/>
                    <a:p>
                      <a:pPr>
                        <a:lnSpc>
                          <a:spcPct val="75000"/>
                        </a:lnSpc>
                      </a:pPr>
                      <a:endParaRPr lang="fr-FR" sz="1000" dirty="0">
                        <a:solidFill>
                          <a:srgbClr val="000066"/>
                        </a:solidFill>
                      </a:endParaRPr>
                    </a:p>
                  </a:txBody>
                  <a:tcPr anchor="ctr"/>
                </a:tc>
                <a:tc>
                  <a:txBody>
                    <a:bodyPr/>
                    <a:lstStyle/>
                    <a:p>
                      <a:pPr>
                        <a:lnSpc>
                          <a:spcPct val="75000"/>
                        </a:lnSpc>
                      </a:pPr>
                      <a:r>
                        <a:rPr lang="fr-FR" sz="1000" dirty="0">
                          <a:solidFill>
                            <a:srgbClr val="000066"/>
                          </a:solidFill>
                        </a:rPr>
                        <a:t>T</a:t>
                      </a:r>
                      <a:r>
                        <a:rPr lang="fr-FR" sz="1000" baseline="-25000" dirty="0">
                          <a:solidFill>
                            <a:srgbClr val="000066"/>
                          </a:solidFill>
                        </a:rPr>
                        <a:t>1/2</a:t>
                      </a:r>
                      <a:r>
                        <a:rPr lang="fr-FR" sz="1000" dirty="0">
                          <a:solidFill>
                            <a:srgbClr val="000066"/>
                          </a:solidFill>
                        </a:rPr>
                        <a:t> (h)</a:t>
                      </a:r>
                    </a:p>
                  </a:txBody>
                  <a:tcPr anchor="ctr"/>
                </a:tc>
                <a:tc>
                  <a:txBody>
                    <a:bodyPr/>
                    <a:lstStyle/>
                    <a:p>
                      <a:pPr algn="ctr">
                        <a:lnSpc>
                          <a:spcPct val="75000"/>
                        </a:lnSpc>
                      </a:pPr>
                      <a:r>
                        <a:rPr lang="fr-FR" sz="1000" dirty="0">
                          <a:solidFill>
                            <a:srgbClr val="000066"/>
                          </a:solidFill>
                        </a:rPr>
                        <a:t>13,88 (35)</a:t>
                      </a:r>
                    </a:p>
                  </a:txBody>
                  <a:tcPr anchor="ctr"/>
                </a:tc>
                <a:tc>
                  <a:txBody>
                    <a:bodyPr/>
                    <a:lstStyle/>
                    <a:p>
                      <a:pPr algn="ctr">
                        <a:lnSpc>
                          <a:spcPct val="75000"/>
                        </a:lnSpc>
                      </a:pPr>
                      <a:r>
                        <a:rPr lang="fr-FR" sz="1000" dirty="0">
                          <a:solidFill>
                            <a:srgbClr val="000066"/>
                          </a:solidFill>
                        </a:rPr>
                        <a:t>13,15 (32)</a:t>
                      </a:r>
                    </a:p>
                  </a:txBody>
                  <a:tcPr anchor="ctr"/>
                </a:tc>
                <a:tc>
                  <a:txBody>
                    <a:bodyPr/>
                    <a:lstStyle/>
                    <a:p>
                      <a:pPr algn="ctr">
                        <a:lnSpc>
                          <a:spcPct val="75000"/>
                        </a:lnSpc>
                      </a:pPr>
                      <a:r>
                        <a:rPr lang="fr-FR" sz="1000" dirty="0">
                          <a:solidFill>
                            <a:srgbClr val="000066"/>
                          </a:solidFill>
                        </a:rPr>
                        <a:t>12,27 (27)</a:t>
                      </a:r>
                    </a:p>
                  </a:txBody>
                  <a:tcPr anchor="ctr"/>
                </a:tc>
                <a:tc>
                  <a:txBody>
                    <a:bodyPr/>
                    <a:lstStyle/>
                    <a:p>
                      <a:pPr algn="ctr">
                        <a:lnSpc>
                          <a:spcPct val="75000"/>
                        </a:lnSpc>
                      </a:pPr>
                      <a:endParaRPr lang="fr-FR" sz="1000" dirty="0">
                        <a:solidFill>
                          <a:srgbClr val="000066"/>
                        </a:solidFill>
                      </a:endParaRPr>
                    </a:p>
                  </a:txBody>
                  <a:tcPr anchor="ctr"/>
                </a:tc>
                <a:tc>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12"/>
                  </a:ext>
                </a:extLst>
              </a:tr>
            </a:tbl>
          </a:graphicData>
        </a:graphic>
      </p:graphicFrame>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45</a:t>
            </a:r>
          </a:p>
        </p:txBody>
      </p:sp>
    </p:spTree>
    <p:extLst>
      <p:ext uri="{BB962C8B-B14F-4D97-AF65-F5344CB8AC3E}">
        <p14:creationId xmlns:p14="http://schemas.microsoft.com/office/powerpoint/2010/main" val="382217086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Effet du sorbitol sur la pharmacocinétique </a:t>
            </a:r>
            <a:br>
              <a:rPr lang="fr-FR" dirty="0"/>
            </a:br>
            <a:r>
              <a:rPr lang="fr-FR" dirty="0"/>
              <a:t>du 3TC chez l’adulte (1)</a:t>
            </a:r>
          </a:p>
        </p:txBody>
      </p:sp>
      <p:sp>
        <p:nvSpPr>
          <p:cNvPr id="5123" name="Rectangle 3"/>
          <p:cNvSpPr>
            <a:spLocks noGrp="1" noChangeArrowheads="1"/>
          </p:cNvSpPr>
          <p:nvPr>
            <p:ph idx="1"/>
          </p:nvPr>
        </p:nvSpPr>
        <p:spPr>
          <a:xfrm>
            <a:off x="457200" y="1205974"/>
            <a:ext cx="8365067" cy="3366029"/>
          </a:xfrm>
        </p:spPr>
        <p:txBody>
          <a:bodyPr/>
          <a:lstStyle/>
          <a:p>
            <a:pPr eaLnBrk="1" hangingPunct="1"/>
            <a:r>
              <a:rPr lang="fr-FR" sz="1600" b="1" dirty="0">
                <a:solidFill>
                  <a:srgbClr val="0070C0"/>
                </a:solidFill>
              </a:rPr>
              <a:t>Rationnel </a:t>
            </a:r>
          </a:p>
          <a:p>
            <a:pPr lvl="1"/>
            <a:r>
              <a:rPr lang="fr-FR" sz="1400" dirty="0"/>
              <a:t>Plusieurs sous-études PK plasmatiques pédiatriques (ARROW, IMPAACT P1056 et P1069) ont montré une baisse de la biodisponibilité relative de 3TC avec la formulation liquide (29 à 44 %) </a:t>
            </a:r>
            <a:r>
              <a:rPr lang="fr-FR" sz="1200" i="1" dirty="0"/>
              <a:t>(</a:t>
            </a:r>
            <a:r>
              <a:rPr lang="fr-FR" sz="1200" i="1" dirty="0" err="1"/>
              <a:t>Kasirye</a:t>
            </a:r>
            <a:r>
              <a:rPr lang="fr-FR" sz="1200" i="1" dirty="0"/>
              <a:t> P, Clin </a:t>
            </a:r>
            <a:r>
              <a:rPr lang="fr-FR" sz="1200" i="1" dirty="0" err="1"/>
              <a:t>Pharmacol</a:t>
            </a:r>
            <a:r>
              <a:rPr lang="fr-FR" sz="1200" i="1" dirty="0"/>
              <a:t> </a:t>
            </a:r>
            <a:r>
              <a:rPr lang="fr-FR" sz="1200" i="1" dirty="0" err="1"/>
              <a:t>Ther</a:t>
            </a:r>
            <a:r>
              <a:rPr lang="fr-FR" sz="1200" i="1" dirty="0"/>
              <a:t>. 2012 ; </a:t>
            </a:r>
            <a:r>
              <a:rPr lang="fr-FR" sz="1200" i="1" dirty="0" err="1"/>
              <a:t>Vanprapar</a:t>
            </a:r>
            <a:r>
              <a:rPr lang="fr-FR" sz="1200" i="1" dirty="0"/>
              <a:t> N, </a:t>
            </a:r>
            <a:r>
              <a:rPr lang="fr-FR" sz="1200" i="1" dirty="0" err="1"/>
              <a:t>Pediatr</a:t>
            </a:r>
            <a:r>
              <a:rPr lang="fr-FR" sz="1200" i="1" dirty="0"/>
              <a:t> Infect Dis J. 2010 ; </a:t>
            </a:r>
            <a:r>
              <a:rPr lang="fr-FR" sz="1200" i="1" dirty="0" err="1"/>
              <a:t>Chokephaibulkit</a:t>
            </a:r>
            <a:r>
              <a:rPr lang="fr-FR" sz="1200" i="1" dirty="0"/>
              <a:t> K, Antiviral </a:t>
            </a:r>
            <a:r>
              <a:rPr lang="fr-FR" sz="1200" i="1" dirty="0" err="1"/>
              <a:t>Ther</a:t>
            </a:r>
            <a:r>
              <a:rPr lang="fr-FR" sz="1200" i="1" dirty="0"/>
              <a:t>. 2011)</a:t>
            </a:r>
          </a:p>
          <a:p>
            <a:pPr lvl="1"/>
            <a:r>
              <a:rPr lang="fr-FR" sz="1400" dirty="0"/>
              <a:t>En revanche, les études de bioéquivalence (réalisées chez l’adulte) n’ont pas montré de différence entre 3TC comprimé ou gélule et solution</a:t>
            </a:r>
          </a:p>
          <a:p>
            <a:pPr lvl="1" eaLnBrk="1" hangingPunct="1"/>
            <a:r>
              <a:rPr lang="fr-FR" sz="1400" dirty="0"/>
              <a:t>Dans les études pédiatriques précitées, 3TC solution était associé à un ou plusieurs </a:t>
            </a:r>
            <a:r>
              <a:rPr lang="fr-FR" sz="1400" dirty="0" err="1"/>
              <a:t>co</a:t>
            </a:r>
            <a:r>
              <a:rPr lang="fr-FR" sz="1400" dirty="0"/>
              <a:t>-médications contenant du sorbitol comme </a:t>
            </a:r>
            <a:r>
              <a:rPr lang="fr-FR" sz="1400" dirty="0" err="1"/>
              <a:t>Ziagen</a:t>
            </a:r>
            <a:r>
              <a:rPr lang="fr-FR" sz="1400" baseline="30000" dirty="0"/>
              <a:t>®</a:t>
            </a:r>
            <a:r>
              <a:rPr lang="fr-FR" sz="1400" dirty="0"/>
              <a:t>, </a:t>
            </a:r>
            <a:r>
              <a:rPr lang="fr-FR" sz="1400" dirty="0" err="1"/>
              <a:t>Viramune</a:t>
            </a:r>
            <a:r>
              <a:rPr lang="fr-FR" sz="1400" baseline="30000" dirty="0"/>
              <a:t>®</a:t>
            </a:r>
            <a:r>
              <a:rPr lang="fr-FR" sz="1400" dirty="0"/>
              <a:t> ou </a:t>
            </a:r>
            <a:r>
              <a:rPr lang="fr-FR" sz="1400" dirty="0" err="1"/>
              <a:t>cotrimoxazole</a:t>
            </a:r>
            <a:endParaRPr lang="fr-FR" sz="1400" dirty="0"/>
          </a:p>
          <a:p>
            <a:pPr eaLnBrk="1" hangingPunct="1"/>
            <a:r>
              <a:rPr lang="fr-FR" sz="1600" b="1" dirty="0">
                <a:solidFill>
                  <a:srgbClr val="0070C0"/>
                </a:solidFill>
              </a:rPr>
              <a:t>Hypothèse mécanistique : </a:t>
            </a:r>
            <a:r>
              <a:rPr lang="fr-FR" sz="1600" dirty="0"/>
              <a:t>interaction entre 3TC et sorbitol à l’origine de la baisse de biodisponibilité orale du 3TC</a:t>
            </a:r>
          </a:p>
          <a:p>
            <a:pPr eaLnBrk="1" hangingPunct="1"/>
            <a:r>
              <a:rPr lang="fr-FR" sz="1600" b="1" dirty="0">
                <a:solidFill>
                  <a:srgbClr val="0070C0"/>
                </a:solidFill>
              </a:rPr>
              <a:t>Etude NCT02634073 : </a:t>
            </a:r>
            <a:r>
              <a:rPr lang="fr-FR" sz="1600" dirty="0" err="1"/>
              <a:t>monocentrique</a:t>
            </a:r>
            <a:r>
              <a:rPr lang="fr-FR" sz="1600" dirty="0"/>
              <a:t>, ouverte, randomisée, croisée en 4 groupes de 16 sujets adultes recevant chacun des 4 traitements :</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Adkinson</a:t>
            </a:r>
            <a:r>
              <a:rPr lang="en-GB" sz="1200" i="1" dirty="0">
                <a:solidFill>
                  <a:srgbClr val="0070C0"/>
                </a:solidFill>
              </a:rPr>
              <a:t> KK, CROI 2017, Abs. 428</a:t>
            </a:r>
          </a:p>
        </p:txBody>
      </p:sp>
      <p:graphicFrame>
        <p:nvGraphicFramePr>
          <p:cNvPr id="4" name="Tableau 3"/>
          <p:cNvGraphicFramePr>
            <a:graphicFrameLocks noGrp="1"/>
          </p:cNvGraphicFramePr>
          <p:nvPr>
            <p:extLst/>
          </p:nvPr>
        </p:nvGraphicFramePr>
        <p:xfrm>
          <a:off x="457200" y="4257011"/>
          <a:ext cx="8473735" cy="2377440"/>
        </p:xfrm>
        <a:graphic>
          <a:graphicData uri="http://schemas.openxmlformats.org/drawingml/2006/table">
            <a:tbl>
              <a:tblPr firstRow="1" bandRow="1">
                <a:tableStyleId>{5C22544A-7EE6-4342-B048-85BDC9FD1C3A}</a:tableStyleId>
              </a:tblPr>
              <a:tblGrid>
                <a:gridCol w="3054485">
                  <a:extLst>
                    <a:ext uri="{9D8B030D-6E8A-4147-A177-3AD203B41FA5}">
                      <a16:colId xmlns:a16="http://schemas.microsoft.com/office/drawing/2014/main" xmlns="" val="20000"/>
                    </a:ext>
                  </a:extLst>
                </a:gridCol>
                <a:gridCol w="5419250">
                  <a:extLst>
                    <a:ext uri="{9D8B030D-6E8A-4147-A177-3AD203B41FA5}">
                      <a16:colId xmlns:a16="http://schemas.microsoft.com/office/drawing/2014/main" xmlns="" val="20001"/>
                    </a:ext>
                  </a:extLst>
                </a:gridCol>
              </a:tblGrid>
              <a:tr h="296670">
                <a:tc>
                  <a:txBody>
                    <a:bodyPr/>
                    <a:lstStyle/>
                    <a:p>
                      <a:pPr algn="l"/>
                      <a:r>
                        <a:rPr lang="fr-FR" sz="1400" dirty="0">
                          <a:solidFill>
                            <a:srgbClr val="000066"/>
                          </a:solidFill>
                        </a:rPr>
                        <a:t>Groupes de traitements</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l"/>
                      <a:r>
                        <a:rPr lang="fr-FR" sz="1400" dirty="0">
                          <a:solidFill>
                            <a:srgbClr val="000066"/>
                          </a:solidFill>
                        </a:rPr>
                        <a:t>Doses et rationnel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0"/>
                  </a:ext>
                </a:extLst>
              </a:tr>
              <a:tr h="296670">
                <a:tc>
                  <a:txBody>
                    <a:bodyPr/>
                    <a:lstStyle/>
                    <a:p>
                      <a:pPr algn="l"/>
                      <a:r>
                        <a:rPr lang="fr-FR" sz="1400" dirty="0">
                          <a:solidFill>
                            <a:srgbClr val="000066"/>
                          </a:solidFill>
                        </a:rPr>
                        <a:t>A : 3TC seul</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algn="l"/>
                      <a:r>
                        <a:rPr lang="fr-FR" sz="1400" dirty="0" err="1">
                          <a:solidFill>
                            <a:srgbClr val="000066"/>
                          </a:solidFill>
                        </a:rPr>
                        <a:t>Epivir</a:t>
                      </a:r>
                      <a:r>
                        <a:rPr lang="fr-FR" sz="1400" baseline="30000" dirty="0">
                          <a:solidFill>
                            <a:srgbClr val="000066"/>
                          </a:solidFill>
                        </a:rPr>
                        <a:t>®</a:t>
                      </a:r>
                      <a:r>
                        <a:rPr lang="fr-FR" sz="1400" dirty="0">
                          <a:solidFill>
                            <a:srgbClr val="000066"/>
                          </a:solidFill>
                        </a:rPr>
                        <a:t> 300</a:t>
                      </a:r>
                      <a:r>
                        <a:rPr lang="fr-FR" sz="1400" baseline="0" dirty="0">
                          <a:solidFill>
                            <a:srgbClr val="000066"/>
                          </a:solidFill>
                        </a:rPr>
                        <a:t> </a:t>
                      </a:r>
                      <a:r>
                        <a:rPr lang="fr-FR" sz="1400" dirty="0">
                          <a:solidFill>
                            <a:srgbClr val="000066"/>
                          </a:solidFill>
                        </a:rPr>
                        <a:t>mg (dose adulte </a:t>
                      </a:r>
                      <a:r>
                        <a:rPr lang="fr-FR" sz="1400" dirty="0" err="1">
                          <a:solidFill>
                            <a:srgbClr val="000066"/>
                          </a:solidFill>
                        </a:rPr>
                        <a:t>qd</a:t>
                      </a:r>
                      <a:r>
                        <a:rPr lang="fr-FR" sz="1400" dirty="0">
                          <a:solidFill>
                            <a:srgbClr val="000066"/>
                          </a:solidFill>
                        </a:rPr>
                        <a: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1"/>
                  </a:ext>
                </a:extLst>
              </a:tr>
              <a:tr h="414525">
                <a:tc>
                  <a:txBody>
                    <a:bodyPr/>
                    <a:lstStyle/>
                    <a:p>
                      <a:pPr algn="l"/>
                      <a:r>
                        <a:rPr lang="fr-FR" sz="1400" dirty="0">
                          <a:solidFill>
                            <a:srgbClr val="000066"/>
                          </a:solidFill>
                        </a:rPr>
                        <a:t>B : 3TC + faible dose de sorbitol</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err="1">
                          <a:solidFill>
                            <a:srgbClr val="000066"/>
                          </a:solidFill>
                        </a:rPr>
                        <a:t>Epivir</a:t>
                      </a:r>
                      <a:r>
                        <a:rPr lang="fr-FR" sz="1400" baseline="30000" dirty="0">
                          <a:solidFill>
                            <a:srgbClr val="000066"/>
                          </a:solidFill>
                        </a:rPr>
                        <a:t>®</a:t>
                      </a:r>
                      <a:r>
                        <a:rPr lang="fr-FR" sz="1400" dirty="0">
                          <a:solidFill>
                            <a:srgbClr val="000066"/>
                          </a:solidFill>
                        </a:rPr>
                        <a:t> 300</a:t>
                      </a:r>
                      <a:r>
                        <a:rPr lang="fr-FR" sz="1400" baseline="0" dirty="0">
                          <a:solidFill>
                            <a:srgbClr val="000066"/>
                          </a:solidFill>
                        </a:rPr>
                        <a:t> </a:t>
                      </a:r>
                      <a:r>
                        <a:rPr lang="fr-FR" sz="1400" dirty="0">
                          <a:solidFill>
                            <a:srgbClr val="000066"/>
                          </a:solidFill>
                        </a:rPr>
                        <a:t>mg + sorbitol 3,2 g (mime</a:t>
                      </a:r>
                      <a:r>
                        <a:rPr lang="fr-FR" sz="1400" baseline="0" dirty="0">
                          <a:solidFill>
                            <a:srgbClr val="000066"/>
                          </a:solidFill>
                        </a:rPr>
                        <a:t> </a:t>
                      </a:r>
                      <a:r>
                        <a:rPr lang="fr-FR" sz="1400" dirty="0">
                          <a:solidFill>
                            <a:srgbClr val="000066"/>
                          </a:solidFill>
                        </a:rPr>
                        <a:t>la quantité de sorbitol dans la dose adulte de </a:t>
                      </a:r>
                      <a:r>
                        <a:rPr lang="fr-FR" sz="1400" dirty="0" err="1">
                          <a:solidFill>
                            <a:srgbClr val="000066"/>
                          </a:solidFill>
                        </a:rPr>
                        <a:t>Viramune</a:t>
                      </a:r>
                      <a:r>
                        <a:rPr lang="fr-FR" sz="1400" baseline="30000" dirty="0">
                          <a:solidFill>
                            <a:srgbClr val="000066"/>
                          </a:solidFill>
                        </a:rPr>
                        <a:t>®</a:t>
                      </a:r>
                      <a:r>
                        <a:rPr lang="fr-FR" sz="1400" dirty="0">
                          <a:solidFill>
                            <a:srgbClr val="000066"/>
                          </a:solidFill>
                        </a:rPr>
                        <a:t> suspension)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2"/>
                  </a:ext>
                </a:extLst>
              </a:tr>
              <a:tr h="4145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C : 3TC + dose moyenne de sorbitol</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err="1">
                          <a:solidFill>
                            <a:srgbClr val="000066"/>
                          </a:solidFill>
                        </a:rPr>
                        <a:t>Epivir</a:t>
                      </a:r>
                      <a:r>
                        <a:rPr lang="fr-FR" sz="1400" baseline="30000" dirty="0">
                          <a:solidFill>
                            <a:srgbClr val="000066"/>
                          </a:solidFill>
                        </a:rPr>
                        <a:t>®</a:t>
                      </a:r>
                      <a:r>
                        <a:rPr lang="fr-FR" sz="1400" dirty="0">
                          <a:solidFill>
                            <a:srgbClr val="000066"/>
                          </a:solidFill>
                        </a:rPr>
                        <a:t> 300</a:t>
                      </a:r>
                      <a:r>
                        <a:rPr lang="fr-FR" sz="1400" baseline="0" dirty="0">
                          <a:solidFill>
                            <a:srgbClr val="000066"/>
                          </a:solidFill>
                        </a:rPr>
                        <a:t> </a:t>
                      </a:r>
                      <a:r>
                        <a:rPr lang="fr-FR" sz="1400" dirty="0">
                          <a:solidFill>
                            <a:srgbClr val="000066"/>
                          </a:solidFill>
                        </a:rPr>
                        <a:t>mg + sorbitol 10,2 g (mime la quantité de sorbitol dans la dose adulte de </a:t>
                      </a:r>
                      <a:r>
                        <a:rPr lang="fr-FR" sz="1400" dirty="0" err="1">
                          <a:solidFill>
                            <a:srgbClr val="000066"/>
                          </a:solidFill>
                        </a:rPr>
                        <a:t>Ziagen</a:t>
                      </a:r>
                      <a:r>
                        <a:rPr lang="fr-FR" sz="1400" baseline="30000" dirty="0">
                          <a:solidFill>
                            <a:srgbClr val="000066"/>
                          </a:solidFill>
                        </a:rPr>
                        <a:t>®</a:t>
                      </a:r>
                      <a:r>
                        <a:rPr lang="fr-FR" sz="1400" dirty="0">
                          <a:solidFill>
                            <a:srgbClr val="000066"/>
                          </a:solidFill>
                        </a:rPr>
                        <a:t> solution)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3F4"/>
                    </a:solidFill>
                  </a:tcPr>
                </a:tc>
                <a:extLst>
                  <a:ext uri="{0D108BD9-81ED-4DB2-BD59-A6C34878D82A}">
                    <a16:rowId xmlns:a16="http://schemas.microsoft.com/office/drawing/2014/main" xmlns="" val="10003"/>
                  </a:ext>
                </a:extLst>
              </a:tr>
              <a:tr h="5852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a:solidFill>
                            <a:srgbClr val="000066"/>
                          </a:solidFill>
                        </a:rPr>
                        <a:t>D : 3TC + forte dose de sorbitol</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400" dirty="0" err="1">
                          <a:solidFill>
                            <a:srgbClr val="000066"/>
                          </a:solidFill>
                        </a:rPr>
                        <a:t>Epivir</a:t>
                      </a:r>
                      <a:r>
                        <a:rPr lang="fr-FR" sz="1400" baseline="30000" dirty="0">
                          <a:solidFill>
                            <a:srgbClr val="000066"/>
                          </a:solidFill>
                        </a:rPr>
                        <a:t>®</a:t>
                      </a:r>
                      <a:r>
                        <a:rPr lang="fr-FR" sz="1400" dirty="0">
                          <a:solidFill>
                            <a:srgbClr val="000066"/>
                          </a:solidFill>
                        </a:rPr>
                        <a:t> 300</a:t>
                      </a:r>
                      <a:r>
                        <a:rPr lang="fr-FR" sz="1400" baseline="0" dirty="0">
                          <a:solidFill>
                            <a:srgbClr val="000066"/>
                          </a:solidFill>
                        </a:rPr>
                        <a:t> </a:t>
                      </a:r>
                      <a:r>
                        <a:rPr lang="fr-FR" sz="1400" dirty="0">
                          <a:solidFill>
                            <a:srgbClr val="000066"/>
                          </a:solidFill>
                        </a:rPr>
                        <a:t>mg + sorbitol 13,4 g (mime la quantité de sorbitol dans la dose adulte de la combinaison </a:t>
                      </a:r>
                      <a:r>
                        <a:rPr lang="fr-FR" sz="1400" dirty="0" err="1">
                          <a:solidFill>
                            <a:srgbClr val="000066"/>
                          </a:solidFill>
                        </a:rPr>
                        <a:t>Viramune</a:t>
                      </a:r>
                      <a:r>
                        <a:rPr lang="fr-FR" sz="1400" baseline="30000" dirty="0">
                          <a:solidFill>
                            <a:srgbClr val="000066"/>
                          </a:solidFill>
                        </a:rPr>
                        <a:t>®</a:t>
                      </a:r>
                      <a:r>
                        <a:rPr lang="fr-FR" sz="1400" dirty="0">
                          <a:solidFill>
                            <a:srgbClr val="000066"/>
                          </a:solidFill>
                        </a:rPr>
                        <a:t> suspension + </a:t>
                      </a:r>
                      <a:r>
                        <a:rPr lang="fr-FR" sz="1400" dirty="0" err="1">
                          <a:solidFill>
                            <a:srgbClr val="000066"/>
                          </a:solidFill>
                        </a:rPr>
                        <a:t>Ziagen</a:t>
                      </a:r>
                      <a:r>
                        <a:rPr lang="fr-FR" sz="1400" baseline="30000" dirty="0">
                          <a:solidFill>
                            <a:srgbClr val="000066"/>
                          </a:solidFill>
                        </a:rPr>
                        <a:t>®</a:t>
                      </a:r>
                      <a:r>
                        <a:rPr lang="fr-FR" sz="1400" baseline="0" dirty="0">
                          <a:solidFill>
                            <a:srgbClr val="000066"/>
                          </a:solidFill>
                        </a:rPr>
                        <a:t> </a:t>
                      </a:r>
                      <a:r>
                        <a:rPr lang="fr-FR" sz="1400" dirty="0">
                          <a:solidFill>
                            <a:srgbClr val="000066"/>
                          </a:solidFill>
                        </a:rPr>
                        <a:t>solution)</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3F9FA"/>
                    </a:solidFill>
                  </a:tcPr>
                </a:tc>
                <a:extLst>
                  <a:ext uri="{0D108BD9-81ED-4DB2-BD59-A6C34878D82A}">
                    <a16:rowId xmlns:a16="http://schemas.microsoft.com/office/drawing/2014/main" xmlns="" val="10004"/>
                  </a:ext>
                </a:extLst>
              </a:tr>
            </a:tbl>
          </a:graphicData>
        </a:graphic>
      </p:graphicFrame>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46</a:t>
            </a:r>
          </a:p>
        </p:txBody>
      </p:sp>
    </p:spTree>
    <p:extLst>
      <p:ext uri="{BB962C8B-B14F-4D97-AF65-F5344CB8AC3E}">
        <p14:creationId xmlns:p14="http://schemas.microsoft.com/office/powerpoint/2010/main" val="3214091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Effet du sorbitol sur la pharmacocinétique </a:t>
            </a:r>
            <a:br>
              <a:rPr lang="fr-FR" dirty="0"/>
            </a:br>
            <a:r>
              <a:rPr lang="fr-FR" dirty="0"/>
              <a:t>du 3TC chez l’adulte (2)</a:t>
            </a:r>
          </a:p>
        </p:txBody>
      </p:sp>
      <p:sp>
        <p:nvSpPr>
          <p:cNvPr id="5123" name="Rectangle 3"/>
          <p:cNvSpPr>
            <a:spLocks noGrp="1" noChangeArrowheads="1"/>
          </p:cNvSpPr>
          <p:nvPr>
            <p:ph idx="1"/>
          </p:nvPr>
        </p:nvSpPr>
        <p:spPr>
          <a:xfrm>
            <a:off x="457200" y="1341438"/>
            <a:ext cx="3394953" cy="5111750"/>
          </a:xfrm>
        </p:spPr>
        <p:txBody>
          <a:bodyPr/>
          <a:lstStyle/>
          <a:p>
            <a:pPr eaLnBrk="1" hangingPunct="1"/>
            <a:r>
              <a:rPr lang="fr-FR" sz="1600" b="1" dirty="0">
                <a:solidFill>
                  <a:srgbClr val="0070C0"/>
                </a:solidFill>
              </a:rPr>
              <a:t>Résultats </a:t>
            </a:r>
          </a:p>
          <a:p>
            <a:pPr lvl="1" eaLnBrk="1" hangingPunct="1"/>
            <a:r>
              <a:rPr lang="fr-FR" sz="1400" dirty="0"/>
              <a:t>Baisse de la biodisponibilité orale de 3TC dépendante des quantités de sorbitol 3,2 g, 10,2 g ou 13,4 g :</a:t>
            </a:r>
          </a:p>
          <a:p>
            <a:pPr lvl="2" eaLnBrk="1" hangingPunct="1"/>
            <a:r>
              <a:rPr lang="fr-FR" sz="1300" dirty="0" err="1"/>
              <a:t>C</a:t>
            </a:r>
            <a:r>
              <a:rPr lang="fr-FR" sz="1300" baseline="-25000" dirty="0" err="1"/>
              <a:t>max</a:t>
            </a:r>
            <a:r>
              <a:rPr lang="fr-FR" sz="1300" dirty="0"/>
              <a:t> </a:t>
            </a:r>
            <a:r>
              <a:rPr lang="fr-FR" sz="1300" dirty="0">
                <a:latin typeface="Wingdings"/>
                <a:ea typeface="Wingdings"/>
                <a:cs typeface="Wingdings"/>
                <a:sym typeface="Wingdings"/>
              </a:rPr>
              <a:t></a:t>
            </a:r>
            <a:r>
              <a:rPr lang="fr-FR" sz="1300" dirty="0">
                <a:ea typeface="Wingdings"/>
                <a:cs typeface="Wingdings"/>
                <a:sym typeface="Wingdings"/>
              </a:rPr>
              <a:t> 28%, 52% et 55%</a:t>
            </a:r>
          </a:p>
          <a:p>
            <a:pPr lvl="2" eaLnBrk="1" hangingPunct="1"/>
            <a:r>
              <a:rPr lang="fr-FR" sz="1300" dirty="0">
                <a:ea typeface="Wingdings"/>
                <a:cs typeface="Wingdings"/>
                <a:sym typeface="Wingdings"/>
              </a:rPr>
              <a:t>ASC</a:t>
            </a:r>
            <a:r>
              <a:rPr lang="fr-FR" sz="1300" baseline="-25000" dirty="0">
                <a:ea typeface="Wingdings"/>
                <a:cs typeface="Wingdings"/>
                <a:sym typeface="Wingdings"/>
              </a:rPr>
              <a:t>0-24h </a:t>
            </a:r>
            <a:r>
              <a:rPr lang="fr-FR" sz="1300" dirty="0">
                <a:latin typeface="Wingdings"/>
                <a:ea typeface="Wingdings"/>
                <a:cs typeface="Wingdings"/>
                <a:sym typeface="Wingdings"/>
              </a:rPr>
              <a:t></a:t>
            </a:r>
            <a:r>
              <a:rPr lang="fr-FR" sz="1300" dirty="0">
                <a:ea typeface="Wingdings"/>
                <a:cs typeface="Wingdings"/>
                <a:sym typeface="Wingdings"/>
              </a:rPr>
              <a:t> 20%, 39% et 44%</a:t>
            </a:r>
          </a:p>
          <a:p>
            <a:pPr eaLnBrk="1" hangingPunct="1"/>
            <a:endParaRPr lang="fr-FR" sz="1600" dirty="0"/>
          </a:p>
          <a:p>
            <a:pPr eaLnBrk="1" hangingPunct="1"/>
            <a:r>
              <a:rPr lang="fr-FR" sz="1600" dirty="0"/>
              <a:t>Effet plus prononcé du sorbitol sur </a:t>
            </a:r>
            <a:r>
              <a:rPr lang="fr-FR" sz="1600" dirty="0" err="1"/>
              <a:t>C</a:t>
            </a:r>
            <a:r>
              <a:rPr lang="fr-FR" sz="1600" baseline="-25000" dirty="0" err="1"/>
              <a:t>max</a:t>
            </a:r>
            <a:r>
              <a:rPr lang="fr-FR" sz="1600" dirty="0"/>
              <a:t> suggérant une atteinte de l’absorption intestinale </a:t>
            </a:r>
          </a:p>
          <a:p>
            <a:pPr eaLnBrk="1" hangingPunct="1"/>
            <a:endParaRPr lang="fr-FR" sz="1600" dirty="0"/>
          </a:p>
          <a:p>
            <a:pPr eaLnBrk="1" hangingPunct="1"/>
            <a:r>
              <a:rPr lang="fr-FR" sz="1600" b="1" dirty="0">
                <a:solidFill>
                  <a:srgbClr val="0070C0"/>
                </a:solidFill>
              </a:rPr>
              <a:t>Conclusion : </a:t>
            </a:r>
            <a:r>
              <a:rPr lang="fr-FR" sz="1600" dirty="0"/>
              <a:t>compte-tenu de l’interaction décrite entre 3TC solution orale et les spécialités contenant du sorbitol, une moindre efficacité virologique est attendue</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Adkinson</a:t>
            </a:r>
            <a:r>
              <a:rPr lang="en-GB" sz="1200" i="1" dirty="0">
                <a:solidFill>
                  <a:srgbClr val="0070C0"/>
                </a:solidFill>
              </a:rPr>
              <a:t> KK, CROI 2017, Abs. 428</a:t>
            </a:r>
          </a:p>
        </p:txBody>
      </p:sp>
      <p:graphicFrame>
        <p:nvGraphicFramePr>
          <p:cNvPr id="7" name="Tableau 6"/>
          <p:cNvGraphicFramePr>
            <a:graphicFrameLocks noGrp="1"/>
          </p:cNvGraphicFramePr>
          <p:nvPr>
            <p:extLst/>
          </p:nvPr>
        </p:nvGraphicFramePr>
        <p:xfrm>
          <a:off x="4196983" y="4125204"/>
          <a:ext cx="4873992" cy="2438400"/>
        </p:xfrm>
        <a:graphic>
          <a:graphicData uri="http://schemas.openxmlformats.org/drawingml/2006/table">
            <a:tbl>
              <a:tblPr firstRow="1" bandRow="1">
                <a:tableStyleId>{5C22544A-7EE6-4342-B048-85BDC9FD1C3A}</a:tableStyleId>
              </a:tblPr>
              <a:tblGrid>
                <a:gridCol w="1089392">
                  <a:extLst>
                    <a:ext uri="{9D8B030D-6E8A-4147-A177-3AD203B41FA5}">
                      <a16:colId xmlns:a16="http://schemas.microsoft.com/office/drawing/2014/main" xmlns="" val="20000"/>
                    </a:ext>
                  </a:extLst>
                </a:gridCol>
                <a:gridCol w="535272">
                  <a:extLst>
                    <a:ext uri="{9D8B030D-6E8A-4147-A177-3AD203B41FA5}">
                      <a16:colId xmlns:a16="http://schemas.microsoft.com/office/drawing/2014/main" xmlns="" val="20001"/>
                    </a:ext>
                  </a:extLst>
                </a:gridCol>
                <a:gridCol w="666239">
                  <a:extLst>
                    <a:ext uri="{9D8B030D-6E8A-4147-A177-3AD203B41FA5}">
                      <a16:colId xmlns:a16="http://schemas.microsoft.com/office/drawing/2014/main" xmlns="" val="20002"/>
                    </a:ext>
                  </a:extLst>
                </a:gridCol>
                <a:gridCol w="958425">
                  <a:extLst>
                    <a:ext uri="{9D8B030D-6E8A-4147-A177-3AD203B41FA5}">
                      <a16:colId xmlns:a16="http://schemas.microsoft.com/office/drawing/2014/main" xmlns="" val="20004"/>
                    </a:ext>
                  </a:extLst>
                </a:gridCol>
                <a:gridCol w="812332">
                  <a:extLst>
                    <a:ext uri="{9D8B030D-6E8A-4147-A177-3AD203B41FA5}">
                      <a16:colId xmlns:a16="http://schemas.microsoft.com/office/drawing/2014/main" xmlns="" val="20005"/>
                    </a:ext>
                  </a:extLst>
                </a:gridCol>
                <a:gridCol w="812332">
                  <a:extLst>
                    <a:ext uri="{9D8B030D-6E8A-4147-A177-3AD203B41FA5}">
                      <a16:colId xmlns:a16="http://schemas.microsoft.com/office/drawing/2014/main" xmlns="" val="20003"/>
                    </a:ext>
                  </a:extLst>
                </a:gridCol>
              </a:tblGrid>
              <a:tr h="0">
                <a:tc>
                  <a:txBody>
                    <a:bodyPr/>
                    <a:lstStyle/>
                    <a:p>
                      <a:r>
                        <a:rPr lang="fr-FR" sz="1000" dirty="0">
                          <a:solidFill>
                            <a:srgbClr val="000066"/>
                          </a:solidFill>
                        </a:rPr>
                        <a:t>Traitement</a:t>
                      </a:r>
                    </a:p>
                  </a:txBody>
                  <a:tcPr/>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n</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err="1">
                          <a:ln>
                            <a:noFill/>
                          </a:ln>
                          <a:solidFill>
                            <a:srgbClr val="000066"/>
                          </a:solidFill>
                          <a:effectLst/>
                          <a:latin typeface="Arial" charset="0"/>
                        </a:rPr>
                        <a:t>C</a:t>
                      </a:r>
                      <a:r>
                        <a:rPr kumimoji="0" lang="fr-FR" sz="1000" b="1" i="0" u="none" strike="noStrike" cap="none" normalizeH="0" baseline="-25000" dirty="0" err="1">
                          <a:ln>
                            <a:noFill/>
                          </a:ln>
                          <a:solidFill>
                            <a:srgbClr val="000066"/>
                          </a:solidFill>
                          <a:effectLst/>
                          <a:latin typeface="Arial" charset="0"/>
                        </a:rPr>
                        <a:t>max</a:t>
                      </a:r>
                      <a:r>
                        <a:rPr kumimoji="0" lang="fr-FR" sz="1000" b="1" i="0" u="none" strike="noStrike" cap="none" normalizeH="0" baseline="0" dirty="0">
                          <a:ln>
                            <a:noFill/>
                          </a:ln>
                          <a:solidFill>
                            <a:srgbClr val="000066"/>
                          </a:solidFill>
                          <a:effectLst/>
                          <a:latin typeface="Arial" charset="0"/>
                        </a:rPr>
                        <a:t>, </a:t>
                      </a:r>
                      <a:br>
                        <a:rPr kumimoji="0" lang="fr-FR" sz="1000" b="1" i="0" u="none" strike="noStrike" cap="none" normalizeH="0" baseline="0" dirty="0">
                          <a:ln>
                            <a:noFill/>
                          </a:ln>
                          <a:solidFill>
                            <a:srgbClr val="000066"/>
                          </a:solidFill>
                          <a:effectLst/>
                          <a:latin typeface="Arial" charset="0"/>
                        </a:rPr>
                      </a:br>
                      <a:r>
                        <a:rPr kumimoji="0" lang="fr-FR" sz="1000" b="1" i="0" u="none" strike="noStrike" cap="none" normalizeH="0" baseline="0" dirty="0">
                          <a:ln>
                            <a:noFill/>
                          </a:ln>
                          <a:solidFill>
                            <a:srgbClr val="000066"/>
                          </a:solidFill>
                          <a:effectLst/>
                          <a:latin typeface="Arial" charset="0"/>
                        </a:rPr>
                        <a:t>µg/ml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err="1">
                          <a:ln>
                            <a:noFill/>
                          </a:ln>
                          <a:solidFill>
                            <a:srgbClr val="000066"/>
                          </a:solidFill>
                          <a:effectLst/>
                          <a:latin typeface="Arial" charset="0"/>
                        </a:rPr>
                        <a:t>T</a:t>
                      </a:r>
                      <a:r>
                        <a:rPr kumimoji="0" lang="fr-FR" sz="1000" b="1" i="0" u="none" strike="noStrike" cap="none" normalizeH="0" baseline="-25000" dirty="0" err="1">
                          <a:ln>
                            <a:noFill/>
                          </a:ln>
                          <a:solidFill>
                            <a:srgbClr val="000066"/>
                          </a:solidFill>
                          <a:effectLst/>
                          <a:latin typeface="Arial" charset="0"/>
                        </a:rPr>
                        <a:t>max</a:t>
                      </a:r>
                      <a:r>
                        <a:rPr kumimoji="0" lang="fr-FR" sz="1000" b="1" i="0" u="none" strike="noStrike" cap="none" normalizeH="0" baseline="0" dirty="0">
                          <a:ln>
                            <a:noFill/>
                          </a:ln>
                          <a:solidFill>
                            <a:srgbClr val="000066"/>
                          </a:solidFill>
                          <a:effectLst/>
                          <a:latin typeface="Arial" charset="0"/>
                        </a:rPr>
                        <a:t>,</a:t>
                      </a:r>
                      <a:br>
                        <a:rPr kumimoji="0" lang="fr-FR" sz="1000" b="1" i="0" u="none" strike="noStrike" cap="none" normalizeH="0" baseline="0" dirty="0">
                          <a:ln>
                            <a:noFill/>
                          </a:ln>
                          <a:solidFill>
                            <a:srgbClr val="000066"/>
                          </a:solidFill>
                          <a:effectLst/>
                          <a:latin typeface="Arial" charset="0"/>
                        </a:rPr>
                      </a:br>
                      <a:r>
                        <a:rPr kumimoji="0" lang="fr-FR" sz="1000" b="1" i="0" u="none" strike="noStrike" cap="none" normalizeH="0" baseline="0" dirty="0">
                          <a:ln>
                            <a:noFill/>
                          </a:ln>
                          <a:solidFill>
                            <a:srgbClr val="000066"/>
                          </a:solidFill>
                          <a:effectLst/>
                          <a:latin typeface="Arial" charset="0"/>
                        </a:rPr>
                        <a:t>h</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AUC</a:t>
                      </a:r>
                      <a:r>
                        <a:rPr kumimoji="0" lang="fr-FR" sz="1000" b="1" i="0" u="none" strike="noStrike" cap="none" normalizeH="0" baseline="-25000" dirty="0">
                          <a:ln>
                            <a:noFill/>
                          </a:ln>
                          <a:solidFill>
                            <a:srgbClr val="000066"/>
                          </a:solidFill>
                          <a:effectLst/>
                          <a:latin typeface="Arial" charset="0"/>
                        </a:rPr>
                        <a:t>(0-24)</a:t>
                      </a:r>
                      <a:r>
                        <a:rPr kumimoji="0" lang="fr-FR" sz="1000" b="1" i="0" u="none" strike="noStrike" cap="none" normalizeH="0" baseline="0" dirty="0">
                          <a:ln>
                            <a:noFill/>
                          </a:ln>
                          <a:solidFill>
                            <a:srgbClr val="000066"/>
                          </a:solidFill>
                          <a:effectLst/>
                          <a:latin typeface="Arial" charset="0"/>
                        </a:rPr>
                        <a:t/>
                      </a:r>
                      <a:br>
                        <a:rPr kumimoji="0" lang="fr-FR" sz="1000" b="1" i="0" u="none" strike="noStrike" cap="none" normalizeH="0" baseline="0" dirty="0">
                          <a:ln>
                            <a:noFill/>
                          </a:ln>
                          <a:solidFill>
                            <a:srgbClr val="000066"/>
                          </a:solidFill>
                          <a:effectLst/>
                          <a:latin typeface="Arial" charset="0"/>
                        </a:rPr>
                      </a:br>
                      <a:r>
                        <a:rPr kumimoji="0" lang="fr-FR" sz="1000" b="1" i="0" u="none" strike="noStrike" cap="none" normalizeH="0" baseline="0" dirty="0">
                          <a:ln>
                            <a:noFill/>
                          </a:ln>
                          <a:solidFill>
                            <a:srgbClr val="000066"/>
                          </a:solidFill>
                          <a:effectLst/>
                          <a:latin typeface="Arial" charset="0"/>
                        </a:rPr>
                        <a:t>µ</a:t>
                      </a:r>
                      <a:r>
                        <a:rPr kumimoji="0" lang="fr-FR" sz="1000" b="1" i="0" u="none" strike="noStrike" cap="none" normalizeH="0" baseline="0" dirty="0" err="1">
                          <a:ln>
                            <a:noFill/>
                          </a:ln>
                          <a:solidFill>
                            <a:srgbClr val="000066"/>
                          </a:solidFill>
                          <a:effectLst/>
                          <a:latin typeface="Arial" charset="0"/>
                        </a:rPr>
                        <a:t>g.h</a:t>
                      </a:r>
                      <a:r>
                        <a:rPr kumimoji="0" lang="fr-FR" sz="1000" b="1" i="0" u="none" strike="noStrike" cap="none" normalizeH="0" baseline="0" dirty="0">
                          <a:ln>
                            <a:noFill/>
                          </a:ln>
                          <a:solidFill>
                            <a:srgbClr val="000066"/>
                          </a:solidFill>
                          <a:effectLst/>
                          <a:latin typeface="Arial" charset="0"/>
                        </a:rPr>
                        <a:t>/ml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AUC</a:t>
                      </a:r>
                      <a:r>
                        <a:rPr kumimoji="0" lang="fr-FR" sz="1000" b="1" i="0" u="none" strike="noStrike" cap="none" normalizeH="0" baseline="-25000" dirty="0">
                          <a:ln>
                            <a:noFill/>
                          </a:ln>
                          <a:solidFill>
                            <a:srgbClr val="000066"/>
                          </a:solidFill>
                          <a:effectLst/>
                          <a:latin typeface="Arial" charset="0"/>
                        </a:rPr>
                        <a:t>(0-∞)</a:t>
                      </a:r>
                      <a:r>
                        <a:rPr kumimoji="0" lang="fr-FR" sz="1000" b="1" i="0" u="none" strike="noStrike" cap="none" normalizeH="0" baseline="0" dirty="0">
                          <a:ln>
                            <a:noFill/>
                          </a:ln>
                          <a:solidFill>
                            <a:srgbClr val="000066"/>
                          </a:solidFill>
                          <a:effectLst/>
                          <a:latin typeface="Arial" charset="0"/>
                        </a:rPr>
                        <a:t/>
                      </a:r>
                      <a:br>
                        <a:rPr kumimoji="0" lang="fr-FR" sz="1000" b="1" i="0" u="none" strike="noStrike" cap="none" normalizeH="0" baseline="0" dirty="0">
                          <a:ln>
                            <a:noFill/>
                          </a:ln>
                          <a:solidFill>
                            <a:srgbClr val="000066"/>
                          </a:solidFill>
                          <a:effectLst/>
                          <a:latin typeface="Arial" charset="0"/>
                        </a:rPr>
                      </a:br>
                      <a:r>
                        <a:rPr kumimoji="0" lang="fr-FR" sz="1000" b="1" i="0" u="none" strike="noStrike" cap="none" normalizeH="0" baseline="0" dirty="0">
                          <a:ln>
                            <a:noFill/>
                          </a:ln>
                          <a:solidFill>
                            <a:srgbClr val="000066"/>
                          </a:solidFill>
                          <a:effectLst/>
                          <a:latin typeface="Arial" charset="0"/>
                        </a:rPr>
                        <a:t>µ</a:t>
                      </a:r>
                      <a:r>
                        <a:rPr kumimoji="0" lang="fr-FR" sz="1000" b="1" i="0" u="none" strike="noStrike" cap="none" normalizeH="0" baseline="0" dirty="0" err="1">
                          <a:ln>
                            <a:noFill/>
                          </a:ln>
                          <a:solidFill>
                            <a:srgbClr val="000066"/>
                          </a:solidFill>
                          <a:effectLst/>
                          <a:latin typeface="Arial" charset="0"/>
                        </a:rPr>
                        <a:t>g.h</a:t>
                      </a:r>
                      <a:r>
                        <a:rPr kumimoji="0" lang="fr-FR" sz="1000" b="1" i="0" u="none" strike="noStrike" cap="none" normalizeH="0" baseline="0" dirty="0">
                          <a:ln>
                            <a:noFill/>
                          </a:ln>
                          <a:solidFill>
                            <a:srgbClr val="000066"/>
                          </a:solidFill>
                          <a:effectLst/>
                          <a:latin typeface="Arial" charset="0"/>
                        </a:rPr>
                        <a:t>/ml</a:t>
                      </a:r>
                    </a:p>
                  </a:txBody>
                  <a:tcPr anchor="ctr" horzOverflow="overflow"/>
                </a:tc>
                <a:extLst>
                  <a:ext uri="{0D108BD9-81ED-4DB2-BD59-A6C34878D82A}">
                    <a16:rowId xmlns:a16="http://schemas.microsoft.com/office/drawing/2014/main" xmlns="" val="10000"/>
                  </a:ext>
                </a:extLst>
              </a:tr>
              <a:tr h="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A</a:t>
                      </a:r>
                      <a:r>
                        <a:rPr kumimoji="0" lang="fr-FR" sz="1000" b="0" i="0" u="none" strike="noStrike" cap="none" normalizeH="0" baseline="0" dirty="0">
                          <a:ln>
                            <a:noFill/>
                          </a:ln>
                          <a:solidFill>
                            <a:srgbClr val="000066"/>
                          </a:solidFill>
                          <a:effectLst/>
                          <a:latin typeface="Arial" charset="0"/>
                        </a:rPr>
                        <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3TC seul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3,34</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(34,9)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0,75</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(0,50 - 1,50)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12,4</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(23,6)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13,2</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(22,3)</a:t>
                      </a:r>
                    </a:p>
                  </a:txBody>
                  <a:tcPr anchor="ctr" horzOverflow="overflow"/>
                </a:tc>
                <a:extLst>
                  <a:ext uri="{0D108BD9-81ED-4DB2-BD59-A6C34878D82A}">
                    <a16:rowId xmlns:a16="http://schemas.microsoft.com/office/drawing/2014/main" xmlns="" val="10001"/>
                  </a:ext>
                </a:extLst>
              </a:tr>
              <a:tr h="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B</a:t>
                      </a:r>
                      <a:r>
                        <a:rPr kumimoji="0" lang="fr-FR" sz="1000" b="0" i="0" u="none" strike="noStrike" cap="none" normalizeH="0" baseline="0" dirty="0">
                          <a:ln>
                            <a:noFill/>
                          </a:ln>
                          <a:solidFill>
                            <a:srgbClr val="000066"/>
                          </a:solidFill>
                          <a:effectLst/>
                          <a:latin typeface="Arial" charset="0"/>
                        </a:rPr>
                        <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3TC + 3,2 g </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de sorbitol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2,42</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(32,7)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1,00</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(0,50 - 1,50)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9,96</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(22,6)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11,3</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(21,2)</a:t>
                      </a:r>
                    </a:p>
                  </a:txBody>
                  <a:tcPr anchor="ctr" horzOverflow="overflow"/>
                </a:tc>
                <a:extLst>
                  <a:ext uri="{0D108BD9-81ED-4DB2-BD59-A6C34878D82A}">
                    <a16:rowId xmlns:a16="http://schemas.microsoft.com/office/drawing/2014/main" xmlns="" val="10002"/>
                  </a:ext>
                </a:extLst>
              </a:tr>
              <a:tr h="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C</a:t>
                      </a:r>
                      <a:r>
                        <a:rPr kumimoji="0" lang="fr-FR" sz="1000" b="0" i="0" u="none" strike="noStrike" cap="none" normalizeH="0" baseline="0" dirty="0">
                          <a:ln>
                            <a:noFill/>
                          </a:ln>
                          <a:solidFill>
                            <a:srgbClr val="000066"/>
                          </a:solidFill>
                          <a:effectLst/>
                          <a:latin typeface="Arial" charset="0"/>
                        </a:rPr>
                        <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3TC + 10,2 g de sorbitol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1,60</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(27,2)</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1,00</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(0,50 - 2,50)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7,54</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(23,7)</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8,93</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(22,1)</a:t>
                      </a:r>
                    </a:p>
                  </a:txBody>
                  <a:tcPr anchor="ctr" horzOverflow="overflow"/>
                </a:tc>
                <a:extLst>
                  <a:ext uri="{0D108BD9-81ED-4DB2-BD59-A6C34878D82A}">
                    <a16:rowId xmlns:a16="http://schemas.microsoft.com/office/drawing/2014/main" xmlns="" val="10003"/>
                  </a:ext>
                </a:extLst>
              </a:tr>
              <a:tr h="0">
                <a:tc>
                  <a:txBody>
                    <a:bodyPr/>
                    <a:lstStyle/>
                    <a:p>
                      <a:pPr marL="0" marR="0" lvl="0" indent="0" algn="l"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1" i="0" u="none" strike="noStrike" cap="none" normalizeH="0" baseline="0" dirty="0">
                          <a:ln>
                            <a:noFill/>
                          </a:ln>
                          <a:solidFill>
                            <a:srgbClr val="000066"/>
                          </a:solidFill>
                          <a:effectLst/>
                          <a:latin typeface="Arial" charset="0"/>
                        </a:rPr>
                        <a:t>D</a:t>
                      </a:r>
                      <a:r>
                        <a:rPr kumimoji="0" lang="fr-FR" sz="1000" b="0" i="0" u="none" strike="noStrike" cap="none" normalizeH="0" baseline="0" dirty="0">
                          <a:ln>
                            <a:noFill/>
                          </a:ln>
                          <a:solidFill>
                            <a:srgbClr val="000066"/>
                          </a:solidFill>
                          <a:effectLst/>
                          <a:latin typeface="Arial" charset="0"/>
                        </a:rPr>
                        <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3TC + 13,4 g de sorbitol</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16</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1,52</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(30,9)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1,26</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(0,50 - 3,00)</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6,91</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(28,9)</a:t>
                      </a:r>
                    </a:p>
                  </a:txBody>
                  <a:tcPr anchor="ctr" horzOverflow="overflow"/>
                </a:tc>
                <a:tc>
                  <a:txBody>
                    <a:bodyPr/>
                    <a:lstStyle/>
                    <a:p>
                      <a:pPr marL="0" marR="0" lvl="0" indent="0" algn="ctr" defTabSz="914400" rtl="0" eaLnBrk="1" fontAlgn="base" latinLnBrk="0" hangingPunct="1">
                        <a:lnSpc>
                          <a:spcPct val="100000"/>
                        </a:lnSpc>
                        <a:spcBef>
                          <a:spcPct val="20000"/>
                        </a:spcBef>
                        <a:spcAft>
                          <a:spcPts val="600"/>
                        </a:spcAft>
                        <a:buClrTx/>
                        <a:buSzTx/>
                        <a:buFont typeface="Wingdings" pitchFamily="2" charset="2"/>
                        <a:buNone/>
                        <a:tabLst/>
                      </a:pPr>
                      <a:r>
                        <a:rPr kumimoji="0" lang="fr-FR" sz="1000" b="0" i="0" u="none" strike="noStrike" cap="none" normalizeH="0" baseline="0" dirty="0">
                          <a:ln>
                            <a:noFill/>
                          </a:ln>
                          <a:solidFill>
                            <a:srgbClr val="000066"/>
                          </a:solidFill>
                          <a:effectLst/>
                          <a:latin typeface="Arial" charset="0"/>
                        </a:rPr>
                        <a:t>8,60</a:t>
                      </a:r>
                      <a:br>
                        <a:rPr kumimoji="0" lang="fr-FR" sz="1000" b="0" i="0" u="none" strike="noStrike" cap="none" normalizeH="0" baseline="0" dirty="0">
                          <a:ln>
                            <a:noFill/>
                          </a:ln>
                          <a:solidFill>
                            <a:srgbClr val="000066"/>
                          </a:solidFill>
                          <a:effectLst/>
                          <a:latin typeface="Arial" charset="0"/>
                        </a:rPr>
                      </a:br>
                      <a:r>
                        <a:rPr kumimoji="0" lang="fr-FR" sz="1000" b="0" i="0" u="none" strike="noStrike" cap="none" normalizeH="0" baseline="0" dirty="0">
                          <a:ln>
                            <a:noFill/>
                          </a:ln>
                          <a:solidFill>
                            <a:srgbClr val="000066"/>
                          </a:solidFill>
                          <a:effectLst/>
                          <a:latin typeface="Arial" charset="0"/>
                        </a:rPr>
                        <a:t>(24,1)</a:t>
                      </a:r>
                    </a:p>
                  </a:txBody>
                  <a:tcPr anchor="ctr" horzOverflow="overflow"/>
                </a:tc>
                <a:extLst>
                  <a:ext uri="{0D108BD9-81ED-4DB2-BD59-A6C34878D82A}">
                    <a16:rowId xmlns:a16="http://schemas.microsoft.com/office/drawing/2014/main" xmlns="" val="10004"/>
                  </a:ext>
                </a:extLst>
              </a:tr>
            </a:tbl>
          </a:graphicData>
        </a:graphic>
      </p:graphicFrame>
      <p:grpSp>
        <p:nvGrpSpPr>
          <p:cNvPr id="2" name="Groupe 1"/>
          <p:cNvGrpSpPr/>
          <p:nvPr/>
        </p:nvGrpSpPr>
        <p:grpSpPr>
          <a:xfrm>
            <a:off x="4023300" y="1440307"/>
            <a:ext cx="5071478" cy="2610322"/>
            <a:chOff x="4023300" y="1440307"/>
            <a:chExt cx="5071478" cy="2610322"/>
          </a:xfrm>
        </p:grpSpPr>
        <p:grpSp>
          <p:nvGrpSpPr>
            <p:cNvPr id="15437" name="Groupe 15436"/>
            <p:cNvGrpSpPr/>
            <p:nvPr/>
          </p:nvGrpSpPr>
          <p:grpSpPr>
            <a:xfrm>
              <a:off x="4621041" y="1546226"/>
              <a:ext cx="4326282" cy="2044700"/>
              <a:chOff x="4799013" y="1657350"/>
              <a:chExt cx="3856038" cy="1822451"/>
            </a:xfrm>
          </p:grpSpPr>
          <p:sp>
            <p:nvSpPr>
              <p:cNvPr id="9" name="Freeform 9"/>
              <p:cNvSpPr>
                <a:spLocks/>
              </p:cNvSpPr>
              <p:nvPr/>
            </p:nvSpPr>
            <p:spPr bwMode="auto">
              <a:xfrm>
                <a:off x="4867275" y="1657350"/>
                <a:ext cx="3783013" cy="1751013"/>
              </a:xfrm>
              <a:custGeom>
                <a:avLst/>
                <a:gdLst>
                  <a:gd name="T0" fmla="*/ 4766 w 4766"/>
                  <a:gd name="T1" fmla="*/ 2206 h 2206"/>
                  <a:gd name="T2" fmla="*/ 0 w 4766"/>
                  <a:gd name="T3" fmla="*/ 2206 h 2206"/>
                  <a:gd name="T4" fmla="*/ 0 w 4766"/>
                  <a:gd name="T5" fmla="*/ 0 h 2206"/>
                </a:gdLst>
                <a:ahLst/>
                <a:cxnLst>
                  <a:cxn ang="0">
                    <a:pos x="T0" y="T1"/>
                  </a:cxn>
                  <a:cxn ang="0">
                    <a:pos x="T2" y="T3"/>
                  </a:cxn>
                  <a:cxn ang="0">
                    <a:pos x="T4" y="T5"/>
                  </a:cxn>
                </a:cxnLst>
                <a:rect l="0" t="0" r="r" b="b"/>
                <a:pathLst>
                  <a:path w="4766" h="2206">
                    <a:moveTo>
                      <a:pt x="4766" y="2206"/>
                    </a:moveTo>
                    <a:lnTo>
                      <a:pt x="0" y="2206"/>
                    </a:lnTo>
                    <a:lnTo>
                      <a:pt x="0" y="0"/>
                    </a:lnTo>
                  </a:path>
                </a:pathLst>
              </a:custGeom>
              <a:noFill/>
              <a:ln w="47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10"/>
              <p:cNvSpPr>
                <a:spLocks noChangeShapeType="1"/>
              </p:cNvSpPr>
              <p:nvPr/>
            </p:nvSpPr>
            <p:spPr bwMode="auto">
              <a:xfrm flipV="1">
                <a:off x="6748463" y="3408363"/>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1"/>
              <p:cNvSpPr>
                <a:spLocks noChangeShapeType="1"/>
              </p:cNvSpPr>
              <p:nvPr/>
            </p:nvSpPr>
            <p:spPr bwMode="auto">
              <a:xfrm flipV="1">
                <a:off x="7691438" y="3408363"/>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2"/>
              <p:cNvSpPr>
                <a:spLocks noChangeShapeType="1"/>
              </p:cNvSpPr>
              <p:nvPr/>
            </p:nvSpPr>
            <p:spPr bwMode="auto">
              <a:xfrm flipV="1">
                <a:off x="5807075" y="3408363"/>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3"/>
              <p:cNvSpPr>
                <a:spLocks noChangeShapeType="1"/>
              </p:cNvSpPr>
              <p:nvPr/>
            </p:nvSpPr>
            <p:spPr bwMode="auto">
              <a:xfrm flipV="1">
                <a:off x="4867275" y="3408363"/>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p:cNvSpPr>
                <a:spLocks noChangeShapeType="1"/>
              </p:cNvSpPr>
              <p:nvPr/>
            </p:nvSpPr>
            <p:spPr bwMode="auto">
              <a:xfrm flipV="1">
                <a:off x="8632825" y="3408363"/>
                <a:ext cx="0" cy="71438"/>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Freeform 15"/>
              <p:cNvSpPr>
                <a:spLocks/>
              </p:cNvSpPr>
              <p:nvPr/>
            </p:nvSpPr>
            <p:spPr bwMode="auto">
              <a:xfrm>
                <a:off x="6743700" y="1822450"/>
                <a:ext cx="63500" cy="63500"/>
              </a:xfrm>
              <a:custGeom>
                <a:avLst/>
                <a:gdLst>
                  <a:gd name="T0" fmla="*/ 0 w 80"/>
                  <a:gd name="T1" fmla="*/ 0 h 80"/>
                  <a:gd name="T2" fmla="*/ 0 w 80"/>
                  <a:gd name="T3" fmla="*/ 80 h 80"/>
                  <a:gd name="T4" fmla="*/ 80 w 80"/>
                  <a:gd name="T5" fmla="*/ 80 h 80"/>
                  <a:gd name="T6" fmla="*/ 80 w 80"/>
                  <a:gd name="T7" fmla="*/ 0 h 80"/>
                  <a:gd name="T8" fmla="*/ 0 w 80"/>
                  <a:gd name="T9" fmla="*/ 0 h 80"/>
                  <a:gd name="T10" fmla="*/ 0 w 80"/>
                  <a:gd name="T11" fmla="*/ 0 h 80"/>
                </a:gdLst>
                <a:ahLst/>
                <a:cxnLst>
                  <a:cxn ang="0">
                    <a:pos x="T0" y="T1"/>
                  </a:cxn>
                  <a:cxn ang="0">
                    <a:pos x="T2" y="T3"/>
                  </a:cxn>
                  <a:cxn ang="0">
                    <a:pos x="T4" y="T5"/>
                  </a:cxn>
                  <a:cxn ang="0">
                    <a:pos x="T6" y="T7"/>
                  </a:cxn>
                  <a:cxn ang="0">
                    <a:pos x="T8" y="T9"/>
                  </a:cxn>
                  <a:cxn ang="0">
                    <a:pos x="T10" y="T11"/>
                  </a:cxn>
                </a:cxnLst>
                <a:rect l="0" t="0" r="r" b="b"/>
                <a:pathLst>
                  <a:path w="80" h="80">
                    <a:moveTo>
                      <a:pt x="0" y="0"/>
                    </a:moveTo>
                    <a:lnTo>
                      <a:pt x="0" y="80"/>
                    </a:lnTo>
                    <a:lnTo>
                      <a:pt x="80" y="80"/>
                    </a:lnTo>
                    <a:lnTo>
                      <a:pt x="80"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 name="Freeform 16"/>
              <p:cNvSpPr>
                <a:spLocks/>
              </p:cNvSpPr>
              <p:nvPr/>
            </p:nvSpPr>
            <p:spPr bwMode="auto">
              <a:xfrm>
                <a:off x="6743700" y="2024063"/>
                <a:ext cx="63500" cy="63500"/>
              </a:xfrm>
              <a:custGeom>
                <a:avLst/>
                <a:gdLst>
                  <a:gd name="T0" fmla="*/ 80 w 80"/>
                  <a:gd name="T1" fmla="*/ 81 h 81"/>
                  <a:gd name="T2" fmla="*/ 80 w 80"/>
                  <a:gd name="T3" fmla="*/ 0 h 81"/>
                  <a:gd name="T4" fmla="*/ 0 w 80"/>
                  <a:gd name="T5" fmla="*/ 0 h 81"/>
                  <a:gd name="T6" fmla="*/ 0 w 80"/>
                  <a:gd name="T7" fmla="*/ 81 h 81"/>
                  <a:gd name="T8" fmla="*/ 80 w 80"/>
                  <a:gd name="T9" fmla="*/ 81 h 81"/>
                  <a:gd name="T10" fmla="*/ 80 w 80"/>
                  <a:gd name="T11" fmla="*/ 81 h 81"/>
                </a:gdLst>
                <a:ahLst/>
                <a:cxnLst>
                  <a:cxn ang="0">
                    <a:pos x="T0" y="T1"/>
                  </a:cxn>
                  <a:cxn ang="0">
                    <a:pos x="T2" y="T3"/>
                  </a:cxn>
                  <a:cxn ang="0">
                    <a:pos x="T4" y="T5"/>
                  </a:cxn>
                  <a:cxn ang="0">
                    <a:pos x="T6" y="T7"/>
                  </a:cxn>
                  <a:cxn ang="0">
                    <a:pos x="T8" y="T9"/>
                  </a:cxn>
                  <a:cxn ang="0">
                    <a:pos x="T10" y="T11"/>
                  </a:cxn>
                </a:cxnLst>
                <a:rect l="0" t="0" r="r" b="b"/>
                <a:pathLst>
                  <a:path w="80" h="81">
                    <a:moveTo>
                      <a:pt x="80" y="81"/>
                    </a:moveTo>
                    <a:lnTo>
                      <a:pt x="80" y="0"/>
                    </a:lnTo>
                    <a:lnTo>
                      <a:pt x="0" y="0"/>
                    </a:lnTo>
                    <a:lnTo>
                      <a:pt x="0" y="81"/>
                    </a:lnTo>
                    <a:lnTo>
                      <a:pt x="80" y="81"/>
                    </a:lnTo>
                    <a:lnTo>
                      <a:pt x="80" y="81"/>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 name="Freeform 17"/>
              <p:cNvSpPr>
                <a:spLocks/>
              </p:cNvSpPr>
              <p:nvPr/>
            </p:nvSpPr>
            <p:spPr bwMode="auto">
              <a:xfrm>
                <a:off x="6743700" y="2225675"/>
                <a:ext cx="63500" cy="63500"/>
              </a:xfrm>
              <a:custGeom>
                <a:avLst/>
                <a:gdLst>
                  <a:gd name="T0" fmla="*/ 80 w 80"/>
                  <a:gd name="T1" fmla="*/ 0 h 78"/>
                  <a:gd name="T2" fmla="*/ 0 w 80"/>
                  <a:gd name="T3" fmla="*/ 0 h 78"/>
                  <a:gd name="T4" fmla="*/ 0 w 80"/>
                  <a:gd name="T5" fmla="*/ 78 h 78"/>
                  <a:gd name="T6" fmla="*/ 80 w 80"/>
                  <a:gd name="T7" fmla="*/ 78 h 78"/>
                  <a:gd name="T8" fmla="*/ 80 w 80"/>
                  <a:gd name="T9" fmla="*/ 0 h 78"/>
                  <a:gd name="T10" fmla="*/ 80 w 80"/>
                  <a:gd name="T11" fmla="*/ 0 h 78"/>
                </a:gdLst>
                <a:ahLst/>
                <a:cxnLst>
                  <a:cxn ang="0">
                    <a:pos x="T0" y="T1"/>
                  </a:cxn>
                  <a:cxn ang="0">
                    <a:pos x="T2" y="T3"/>
                  </a:cxn>
                  <a:cxn ang="0">
                    <a:pos x="T4" y="T5"/>
                  </a:cxn>
                  <a:cxn ang="0">
                    <a:pos x="T6" y="T7"/>
                  </a:cxn>
                  <a:cxn ang="0">
                    <a:pos x="T8" y="T9"/>
                  </a:cxn>
                  <a:cxn ang="0">
                    <a:pos x="T10" y="T11"/>
                  </a:cxn>
                </a:cxnLst>
                <a:rect l="0" t="0" r="r" b="b"/>
                <a:pathLst>
                  <a:path w="80" h="78">
                    <a:moveTo>
                      <a:pt x="80" y="0"/>
                    </a:moveTo>
                    <a:lnTo>
                      <a:pt x="0" y="0"/>
                    </a:lnTo>
                    <a:lnTo>
                      <a:pt x="0" y="78"/>
                    </a:lnTo>
                    <a:lnTo>
                      <a:pt x="80" y="78"/>
                    </a:lnTo>
                    <a:lnTo>
                      <a:pt x="80" y="0"/>
                    </a:lnTo>
                    <a:lnTo>
                      <a:pt x="80"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 name="Rectangle 18"/>
              <p:cNvSpPr>
                <a:spLocks noChangeArrowheads="1"/>
              </p:cNvSpPr>
              <p:nvPr/>
            </p:nvSpPr>
            <p:spPr bwMode="auto">
              <a:xfrm>
                <a:off x="6743700" y="2427288"/>
                <a:ext cx="63500" cy="6350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9" name="Line 19"/>
              <p:cNvSpPr>
                <a:spLocks noChangeShapeType="1"/>
              </p:cNvSpPr>
              <p:nvPr/>
            </p:nvSpPr>
            <p:spPr bwMode="auto">
              <a:xfrm>
                <a:off x="4799013" y="2108200"/>
                <a:ext cx="682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p:cNvSpPr>
                <a:spLocks noChangeShapeType="1"/>
              </p:cNvSpPr>
              <p:nvPr/>
            </p:nvSpPr>
            <p:spPr bwMode="auto">
              <a:xfrm>
                <a:off x="4799013" y="2541588"/>
                <a:ext cx="682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p:cNvSpPr>
                <a:spLocks noChangeShapeType="1"/>
              </p:cNvSpPr>
              <p:nvPr/>
            </p:nvSpPr>
            <p:spPr bwMode="auto">
              <a:xfrm>
                <a:off x="4799013" y="2974975"/>
                <a:ext cx="682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p:cNvSpPr>
                <a:spLocks noChangeShapeType="1"/>
              </p:cNvSpPr>
              <p:nvPr/>
            </p:nvSpPr>
            <p:spPr bwMode="auto">
              <a:xfrm>
                <a:off x="4799013" y="3408363"/>
                <a:ext cx="682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p:cNvSpPr>
                <a:spLocks noChangeShapeType="1"/>
              </p:cNvSpPr>
              <p:nvPr/>
            </p:nvSpPr>
            <p:spPr bwMode="auto">
              <a:xfrm>
                <a:off x="4799013" y="1674813"/>
                <a:ext cx="68263"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p:cNvSpPr>
                <a:spLocks noChangeShapeType="1"/>
              </p:cNvSpPr>
              <p:nvPr/>
            </p:nvSpPr>
            <p:spPr bwMode="auto">
              <a:xfrm>
                <a:off x="5491163" y="3187700"/>
                <a:ext cx="0" cy="44450"/>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Freeform 25"/>
              <p:cNvSpPr>
                <a:spLocks/>
              </p:cNvSpPr>
              <p:nvPr/>
            </p:nvSpPr>
            <p:spPr bwMode="auto">
              <a:xfrm>
                <a:off x="5099050" y="2568575"/>
                <a:ext cx="0" cy="303213"/>
              </a:xfrm>
              <a:custGeom>
                <a:avLst/>
                <a:gdLst>
                  <a:gd name="T0" fmla="*/ 381 h 381"/>
                  <a:gd name="T1" fmla="*/ 194 h 381"/>
                  <a:gd name="T2" fmla="*/ 0 h 381"/>
                </a:gdLst>
                <a:ahLst/>
                <a:cxnLst>
                  <a:cxn ang="0">
                    <a:pos x="0" y="T0"/>
                  </a:cxn>
                  <a:cxn ang="0">
                    <a:pos x="0" y="T1"/>
                  </a:cxn>
                  <a:cxn ang="0">
                    <a:pos x="0" y="T2"/>
                  </a:cxn>
                </a:cxnLst>
                <a:rect l="0" t="0" r="r" b="b"/>
                <a:pathLst>
                  <a:path h="381">
                    <a:moveTo>
                      <a:pt x="0" y="381"/>
                    </a:moveTo>
                    <a:lnTo>
                      <a:pt x="0" y="194"/>
                    </a:lnTo>
                    <a:lnTo>
                      <a:pt x="0" y="0"/>
                    </a:lnTo>
                  </a:path>
                </a:pathLst>
              </a:custGeom>
              <a:noFill/>
              <a:ln w="7938">
                <a:solidFill>
                  <a:srgbClr val="99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a:off x="5332413" y="3033713"/>
                <a:ext cx="0" cy="80963"/>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7"/>
              <p:cNvSpPr>
                <a:spLocks noChangeShapeType="1"/>
              </p:cNvSpPr>
              <p:nvPr/>
            </p:nvSpPr>
            <p:spPr bwMode="auto">
              <a:xfrm flipV="1">
                <a:off x="4914900" y="1814513"/>
                <a:ext cx="0" cy="822325"/>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8"/>
              <p:cNvSpPr>
                <a:spLocks noChangeShapeType="1"/>
              </p:cNvSpPr>
              <p:nvPr/>
            </p:nvSpPr>
            <p:spPr bwMode="auto">
              <a:xfrm flipV="1">
                <a:off x="5060950" y="2286000"/>
                <a:ext cx="0" cy="542925"/>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9"/>
              <p:cNvSpPr>
                <a:spLocks noChangeShapeType="1"/>
              </p:cNvSpPr>
              <p:nvPr/>
            </p:nvSpPr>
            <p:spPr bwMode="auto">
              <a:xfrm flipV="1">
                <a:off x="4941888" y="1681163"/>
                <a:ext cx="0" cy="957263"/>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30"/>
              <p:cNvSpPr>
                <a:spLocks noChangeShapeType="1"/>
              </p:cNvSpPr>
              <p:nvPr/>
            </p:nvSpPr>
            <p:spPr bwMode="auto">
              <a:xfrm flipV="1">
                <a:off x="5018088" y="2038350"/>
                <a:ext cx="0" cy="788988"/>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Freeform 31"/>
              <p:cNvSpPr>
                <a:spLocks/>
              </p:cNvSpPr>
              <p:nvPr/>
            </p:nvSpPr>
            <p:spPr bwMode="auto">
              <a:xfrm>
                <a:off x="5178425" y="2732088"/>
                <a:ext cx="0" cy="257175"/>
              </a:xfrm>
              <a:custGeom>
                <a:avLst/>
                <a:gdLst>
                  <a:gd name="T0" fmla="*/ 326 h 326"/>
                  <a:gd name="T1" fmla="*/ 172 h 326"/>
                  <a:gd name="T2" fmla="*/ 0 h 326"/>
                </a:gdLst>
                <a:ahLst/>
                <a:cxnLst>
                  <a:cxn ang="0">
                    <a:pos x="0" y="T0"/>
                  </a:cxn>
                  <a:cxn ang="0">
                    <a:pos x="0" y="T1"/>
                  </a:cxn>
                  <a:cxn ang="0">
                    <a:pos x="0" y="T2"/>
                  </a:cxn>
                </a:cxnLst>
                <a:rect l="0" t="0" r="r" b="b"/>
                <a:pathLst>
                  <a:path h="326">
                    <a:moveTo>
                      <a:pt x="0" y="326"/>
                    </a:moveTo>
                    <a:lnTo>
                      <a:pt x="0" y="172"/>
                    </a:lnTo>
                    <a:lnTo>
                      <a:pt x="0" y="0"/>
                    </a:lnTo>
                  </a:path>
                </a:pathLst>
              </a:custGeom>
              <a:noFill/>
              <a:ln w="7938">
                <a:solidFill>
                  <a:srgbClr val="99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60" name="Freeform 32"/>
              <p:cNvSpPr>
                <a:spLocks/>
              </p:cNvSpPr>
              <p:nvPr/>
            </p:nvSpPr>
            <p:spPr bwMode="auto">
              <a:xfrm>
                <a:off x="5254625" y="2889250"/>
                <a:ext cx="0" cy="206375"/>
              </a:xfrm>
              <a:custGeom>
                <a:avLst/>
                <a:gdLst>
                  <a:gd name="T0" fmla="*/ 0 h 259"/>
                  <a:gd name="T1" fmla="*/ 131 h 259"/>
                  <a:gd name="T2" fmla="*/ 259 h 259"/>
                </a:gdLst>
                <a:ahLst/>
                <a:cxnLst>
                  <a:cxn ang="0">
                    <a:pos x="0" y="T0"/>
                  </a:cxn>
                  <a:cxn ang="0">
                    <a:pos x="0" y="T1"/>
                  </a:cxn>
                  <a:cxn ang="0">
                    <a:pos x="0" y="T2"/>
                  </a:cxn>
                </a:cxnLst>
                <a:rect l="0" t="0" r="r" b="b"/>
                <a:pathLst>
                  <a:path h="259">
                    <a:moveTo>
                      <a:pt x="0" y="0"/>
                    </a:moveTo>
                    <a:lnTo>
                      <a:pt x="0" y="131"/>
                    </a:lnTo>
                    <a:lnTo>
                      <a:pt x="0" y="259"/>
                    </a:lnTo>
                  </a:path>
                </a:pathLst>
              </a:custGeom>
              <a:noFill/>
              <a:ln w="7938">
                <a:solidFill>
                  <a:srgbClr val="99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61" name="Line 33"/>
              <p:cNvSpPr>
                <a:spLocks noChangeShapeType="1"/>
              </p:cNvSpPr>
              <p:nvPr/>
            </p:nvSpPr>
            <p:spPr bwMode="auto">
              <a:xfrm flipV="1">
                <a:off x="4979988" y="1728788"/>
                <a:ext cx="0" cy="985838"/>
              </a:xfrm>
              <a:prstGeom prst="line">
                <a:avLst/>
              </a:prstGeom>
              <a:noFill/>
              <a:ln w="7938">
                <a:solidFill>
                  <a:srgbClr val="99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64" name="Freeform 34"/>
              <p:cNvSpPr>
                <a:spLocks/>
              </p:cNvSpPr>
              <p:nvPr/>
            </p:nvSpPr>
            <p:spPr bwMode="auto">
              <a:xfrm>
                <a:off x="4867275" y="2157413"/>
                <a:ext cx="3765550" cy="1250950"/>
              </a:xfrm>
              <a:custGeom>
                <a:avLst/>
                <a:gdLst>
                  <a:gd name="T0" fmla="*/ 4745 w 4745"/>
                  <a:gd name="T1" fmla="*/ 1576 h 1576"/>
                  <a:gd name="T2" fmla="*/ 2386 w 4745"/>
                  <a:gd name="T3" fmla="*/ 1539 h 1576"/>
                  <a:gd name="T4" fmla="*/ 1590 w 4745"/>
                  <a:gd name="T5" fmla="*/ 1539 h 1576"/>
                  <a:gd name="T6" fmla="*/ 1179 w 4745"/>
                  <a:gd name="T7" fmla="*/ 1489 h 1576"/>
                  <a:gd name="T8" fmla="*/ 787 w 4745"/>
                  <a:gd name="T9" fmla="*/ 1354 h 1576"/>
                  <a:gd name="T10" fmla="*/ 588 w 4745"/>
                  <a:gd name="T11" fmla="*/ 1207 h 1576"/>
                  <a:gd name="T12" fmla="*/ 490 w 4745"/>
                  <a:gd name="T13" fmla="*/ 1055 h 1576"/>
                  <a:gd name="T14" fmla="*/ 394 w 4745"/>
                  <a:gd name="T15" fmla="*/ 896 h 1576"/>
                  <a:gd name="T16" fmla="*/ 292 w 4745"/>
                  <a:gd name="T17" fmla="*/ 714 h 1576"/>
                  <a:gd name="T18" fmla="*/ 290 w 4745"/>
                  <a:gd name="T19" fmla="*/ 709 h 1576"/>
                  <a:gd name="T20" fmla="*/ 245 w 4745"/>
                  <a:gd name="T21" fmla="*/ 567 h 1576"/>
                  <a:gd name="T22" fmla="*/ 236 w 4745"/>
                  <a:gd name="T23" fmla="*/ 541 h 1576"/>
                  <a:gd name="T24" fmla="*/ 191 w 4745"/>
                  <a:gd name="T25" fmla="*/ 334 h 1576"/>
                  <a:gd name="T26" fmla="*/ 145 w 4745"/>
                  <a:gd name="T27" fmla="*/ 86 h 1576"/>
                  <a:gd name="T28" fmla="*/ 143 w 4745"/>
                  <a:gd name="T29" fmla="*/ 81 h 1576"/>
                  <a:gd name="T30" fmla="*/ 103 w 4745"/>
                  <a:gd name="T31" fmla="*/ 0 h 1576"/>
                  <a:gd name="T32" fmla="*/ 95 w 4745"/>
                  <a:gd name="T33" fmla="*/ 23 h 1576"/>
                  <a:gd name="T34" fmla="*/ 72 w 4745"/>
                  <a:gd name="T35" fmla="*/ 93 h 1576"/>
                  <a:gd name="T36" fmla="*/ 61 w 4745"/>
                  <a:gd name="T37" fmla="*/ 180 h 1576"/>
                  <a:gd name="T38" fmla="*/ 39 w 4745"/>
                  <a:gd name="T39" fmla="*/ 352 h 1576"/>
                  <a:gd name="T40" fmla="*/ 0 w 4745"/>
                  <a:gd name="T41" fmla="*/ 1576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45" h="1576">
                    <a:moveTo>
                      <a:pt x="4745" y="1576"/>
                    </a:moveTo>
                    <a:lnTo>
                      <a:pt x="2386" y="1539"/>
                    </a:lnTo>
                    <a:lnTo>
                      <a:pt x="1590" y="1539"/>
                    </a:lnTo>
                    <a:lnTo>
                      <a:pt x="1179" y="1489"/>
                    </a:lnTo>
                    <a:lnTo>
                      <a:pt x="787" y="1354"/>
                    </a:lnTo>
                    <a:lnTo>
                      <a:pt x="588" y="1207"/>
                    </a:lnTo>
                    <a:lnTo>
                      <a:pt x="490" y="1055"/>
                    </a:lnTo>
                    <a:lnTo>
                      <a:pt x="394" y="896"/>
                    </a:lnTo>
                    <a:lnTo>
                      <a:pt x="292" y="714"/>
                    </a:lnTo>
                    <a:lnTo>
                      <a:pt x="290" y="709"/>
                    </a:lnTo>
                    <a:lnTo>
                      <a:pt x="245" y="567"/>
                    </a:lnTo>
                    <a:lnTo>
                      <a:pt x="236" y="541"/>
                    </a:lnTo>
                    <a:lnTo>
                      <a:pt x="191" y="334"/>
                    </a:lnTo>
                    <a:lnTo>
                      <a:pt x="145" y="86"/>
                    </a:lnTo>
                    <a:lnTo>
                      <a:pt x="143" y="81"/>
                    </a:lnTo>
                    <a:lnTo>
                      <a:pt x="103" y="0"/>
                    </a:lnTo>
                    <a:lnTo>
                      <a:pt x="95" y="23"/>
                    </a:lnTo>
                    <a:lnTo>
                      <a:pt x="72" y="93"/>
                    </a:lnTo>
                    <a:lnTo>
                      <a:pt x="61" y="180"/>
                    </a:lnTo>
                    <a:lnTo>
                      <a:pt x="39" y="352"/>
                    </a:lnTo>
                    <a:lnTo>
                      <a:pt x="0" y="1576"/>
                    </a:lnTo>
                  </a:path>
                </a:pathLst>
              </a:custGeom>
              <a:noFill/>
              <a:ln w="12700">
                <a:solidFill>
                  <a:srgbClr val="99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65" name="Freeform 35"/>
              <p:cNvSpPr>
                <a:spLocks/>
              </p:cNvSpPr>
              <p:nvPr/>
            </p:nvSpPr>
            <p:spPr bwMode="auto">
              <a:xfrm>
                <a:off x="4927600" y="2135188"/>
                <a:ext cx="41275" cy="42863"/>
              </a:xfrm>
              <a:custGeom>
                <a:avLst/>
                <a:gdLst>
                  <a:gd name="T0" fmla="*/ 0 w 52"/>
                  <a:gd name="T1" fmla="*/ 0 h 52"/>
                  <a:gd name="T2" fmla="*/ 0 w 52"/>
                  <a:gd name="T3" fmla="*/ 52 h 52"/>
                  <a:gd name="T4" fmla="*/ 52 w 52"/>
                  <a:gd name="T5" fmla="*/ 52 h 52"/>
                  <a:gd name="T6" fmla="*/ 52 w 52"/>
                  <a:gd name="T7" fmla="*/ 0 h 52"/>
                  <a:gd name="T8" fmla="*/ 0 w 52"/>
                  <a:gd name="T9" fmla="*/ 0 h 52"/>
                  <a:gd name="T10" fmla="*/ 0 w 52"/>
                  <a:gd name="T11" fmla="*/ 0 h 52"/>
                </a:gdLst>
                <a:ahLst/>
                <a:cxnLst>
                  <a:cxn ang="0">
                    <a:pos x="T0" y="T1"/>
                  </a:cxn>
                  <a:cxn ang="0">
                    <a:pos x="T2" y="T3"/>
                  </a:cxn>
                  <a:cxn ang="0">
                    <a:pos x="T4" y="T5"/>
                  </a:cxn>
                  <a:cxn ang="0">
                    <a:pos x="T6" y="T7"/>
                  </a:cxn>
                  <a:cxn ang="0">
                    <a:pos x="T8" y="T9"/>
                  </a:cxn>
                  <a:cxn ang="0">
                    <a:pos x="T10" y="T11"/>
                  </a:cxn>
                </a:cxnLst>
                <a:rect l="0" t="0" r="r" b="b"/>
                <a:pathLst>
                  <a:path w="52" h="52">
                    <a:moveTo>
                      <a:pt x="0" y="0"/>
                    </a:moveTo>
                    <a:lnTo>
                      <a:pt x="0" y="52"/>
                    </a:lnTo>
                    <a:lnTo>
                      <a:pt x="52" y="52"/>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66" name="Rectangle 36"/>
              <p:cNvSpPr>
                <a:spLocks noChangeArrowheads="1"/>
              </p:cNvSpPr>
              <p:nvPr/>
            </p:nvSpPr>
            <p:spPr bwMode="auto">
              <a:xfrm>
                <a:off x="4876800" y="2414588"/>
                <a:ext cx="42863" cy="41275"/>
              </a:xfrm>
              <a:prstGeom prst="rect">
                <a:avLst/>
              </a:prstGeom>
              <a:solidFill>
                <a:srgbClr val="990066"/>
              </a:solidFill>
              <a:ln w="0">
                <a:solidFill>
                  <a:srgbClr val="9900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67" name="Freeform 37"/>
              <p:cNvSpPr>
                <a:spLocks/>
              </p:cNvSpPr>
              <p:nvPr/>
            </p:nvSpPr>
            <p:spPr bwMode="auto">
              <a:xfrm>
                <a:off x="4900613" y="2209800"/>
                <a:ext cx="44450" cy="41275"/>
              </a:xfrm>
              <a:custGeom>
                <a:avLst/>
                <a:gdLst>
                  <a:gd name="T0" fmla="*/ 0 w 54"/>
                  <a:gd name="T1" fmla="*/ 0 h 52"/>
                  <a:gd name="T2" fmla="*/ 0 w 54"/>
                  <a:gd name="T3" fmla="*/ 52 h 52"/>
                  <a:gd name="T4" fmla="*/ 54 w 54"/>
                  <a:gd name="T5" fmla="*/ 52 h 52"/>
                  <a:gd name="T6" fmla="*/ 54 w 54"/>
                  <a:gd name="T7" fmla="*/ 0 h 52"/>
                  <a:gd name="T8" fmla="*/ 0 w 54"/>
                  <a:gd name="T9" fmla="*/ 0 h 52"/>
                  <a:gd name="T10" fmla="*/ 0 w 54"/>
                  <a:gd name="T11" fmla="*/ 0 h 52"/>
                </a:gdLst>
                <a:ahLst/>
                <a:cxnLst>
                  <a:cxn ang="0">
                    <a:pos x="T0" y="T1"/>
                  </a:cxn>
                  <a:cxn ang="0">
                    <a:pos x="T2" y="T3"/>
                  </a:cxn>
                  <a:cxn ang="0">
                    <a:pos x="T4" y="T5"/>
                  </a:cxn>
                  <a:cxn ang="0">
                    <a:pos x="T6" y="T7"/>
                  </a:cxn>
                  <a:cxn ang="0">
                    <a:pos x="T8" y="T9"/>
                  </a:cxn>
                  <a:cxn ang="0">
                    <a:pos x="T10" y="T11"/>
                  </a:cxn>
                </a:cxnLst>
                <a:rect l="0" t="0" r="r" b="b"/>
                <a:pathLst>
                  <a:path w="54" h="52">
                    <a:moveTo>
                      <a:pt x="0" y="0"/>
                    </a:moveTo>
                    <a:lnTo>
                      <a:pt x="0" y="52"/>
                    </a:lnTo>
                    <a:lnTo>
                      <a:pt x="54" y="52"/>
                    </a:lnTo>
                    <a:lnTo>
                      <a:pt x="54"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69" name="Freeform 38"/>
              <p:cNvSpPr>
                <a:spLocks/>
              </p:cNvSpPr>
              <p:nvPr/>
            </p:nvSpPr>
            <p:spPr bwMode="auto">
              <a:xfrm>
                <a:off x="4960938" y="2201863"/>
                <a:ext cx="42863" cy="44450"/>
              </a:xfrm>
              <a:custGeom>
                <a:avLst/>
                <a:gdLst>
                  <a:gd name="T0" fmla="*/ 0 w 54"/>
                  <a:gd name="T1" fmla="*/ 0 h 54"/>
                  <a:gd name="T2" fmla="*/ 0 w 54"/>
                  <a:gd name="T3" fmla="*/ 54 h 54"/>
                  <a:gd name="T4" fmla="*/ 54 w 54"/>
                  <a:gd name="T5" fmla="*/ 54 h 54"/>
                  <a:gd name="T6" fmla="*/ 54 w 54"/>
                  <a:gd name="T7" fmla="*/ 0 h 54"/>
                  <a:gd name="T8" fmla="*/ 0 w 54"/>
                  <a:gd name="T9" fmla="*/ 0 h 54"/>
                  <a:gd name="T10" fmla="*/ 0 w 54"/>
                  <a:gd name="T11" fmla="*/ 0 h 54"/>
                </a:gdLst>
                <a:ahLst/>
                <a:cxnLst>
                  <a:cxn ang="0">
                    <a:pos x="T0" y="T1"/>
                  </a:cxn>
                  <a:cxn ang="0">
                    <a:pos x="T2" y="T3"/>
                  </a:cxn>
                  <a:cxn ang="0">
                    <a:pos x="T4" y="T5"/>
                  </a:cxn>
                  <a:cxn ang="0">
                    <a:pos x="T6" y="T7"/>
                  </a:cxn>
                  <a:cxn ang="0">
                    <a:pos x="T8" y="T9"/>
                  </a:cxn>
                  <a:cxn ang="0">
                    <a:pos x="T10" y="T11"/>
                  </a:cxn>
                </a:cxnLst>
                <a:rect l="0" t="0" r="r" b="b"/>
                <a:pathLst>
                  <a:path w="54" h="54">
                    <a:moveTo>
                      <a:pt x="0" y="0"/>
                    </a:moveTo>
                    <a:lnTo>
                      <a:pt x="0" y="54"/>
                    </a:lnTo>
                    <a:lnTo>
                      <a:pt x="54" y="54"/>
                    </a:lnTo>
                    <a:lnTo>
                      <a:pt x="54"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0" name="Freeform 39"/>
              <p:cNvSpPr>
                <a:spLocks/>
              </p:cNvSpPr>
              <p:nvPr/>
            </p:nvSpPr>
            <p:spPr bwMode="auto">
              <a:xfrm>
                <a:off x="4997450" y="2401888"/>
                <a:ext cx="41275" cy="41275"/>
              </a:xfrm>
              <a:custGeom>
                <a:avLst/>
                <a:gdLst>
                  <a:gd name="T0" fmla="*/ 0 w 53"/>
                  <a:gd name="T1" fmla="*/ 0 h 52"/>
                  <a:gd name="T2" fmla="*/ 0 w 53"/>
                  <a:gd name="T3" fmla="*/ 52 h 52"/>
                  <a:gd name="T4" fmla="*/ 53 w 53"/>
                  <a:gd name="T5" fmla="*/ 52 h 52"/>
                  <a:gd name="T6" fmla="*/ 53 w 53"/>
                  <a:gd name="T7" fmla="*/ 0 h 52"/>
                  <a:gd name="T8" fmla="*/ 0 w 53"/>
                  <a:gd name="T9" fmla="*/ 0 h 52"/>
                  <a:gd name="T10" fmla="*/ 0 w 53"/>
                  <a:gd name="T11" fmla="*/ 0 h 52"/>
                </a:gdLst>
                <a:ahLst/>
                <a:cxnLst>
                  <a:cxn ang="0">
                    <a:pos x="T0" y="T1"/>
                  </a:cxn>
                  <a:cxn ang="0">
                    <a:pos x="T2" y="T3"/>
                  </a:cxn>
                  <a:cxn ang="0">
                    <a:pos x="T4" y="T5"/>
                  </a:cxn>
                  <a:cxn ang="0">
                    <a:pos x="T6" y="T7"/>
                  </a:cxn>
                  <a:cxn ang="0">
                    <a:pos x="T8" y="T9"/>
                  </a:cxn>
                  <a:cxn ang="0">
                    <a:pos x="T10" y="T11"/>
                  </a:cxn>
                </a:cxnLst>
                <a:rect l="0" t="0" r="r" b="b"/>
                <a:pathLst>
                  <a:path w="53" h="52">
                    <a:moveTo>
                      <a:pt x="0" y="0"/>
                    </a:moveTo>
                    <a:lnTo>
                      <a:pt x="0" y="52"/>
                    </a:lnTo>
                    <a:lnTo>
                      <a:pt x="53" y="52"/>
                    </a:lnTo>
                    <a:lnTo>
                      <a:pt x="53"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1" name="Freeform 40"/>
              <p:cNvSpPr>
                <a:spLocks/>
              </p:cNvSpPr>
              <p:nvPr/>
            </p:nvSpPr>
            <p:spPr bwMode="auto">
              <a:xfrm>
                <a:off x="5032375" y="2565400"/>
                <a:ext cx="42863" cy="41275"/>
              </a:xfrm>
              <a:custGeom>
                <a:avLst/>
                <a:gdLst>
                  <a:gd name="T0" fmla="*/ 0 w 52"/>
                  <a:gd name="T1" fmla="*/ 0 h 53"/>
                  <a:gd name="T2" fmla="*/ 0 w 52"/>
                  <a:gd name="T3" fmla="*/ 53 h 53"/>
                  <a:gd name="T4" fmla="*/ 52 w 52"/>
                  <a:gd name="T5" fmla="*/ 53 h 53"/>
                  <a:gd name="T6" fmla="*/ 52 w 52"/>
                  <a:gd name="T7" fmla="*/ 0 h 53"/>
                  <a:gd name="T8" fmla="*/ 0 w 52"/>
                  <a:gd name="T9" fmla="*/ 0 h 53"/>
                  <a:gd name="T10" fmla="*/ 0 w 52"/>
                  <a:gd name="T11" fmla="*/ 0 h 53"/>
                </a:gdLst>
                <a:ahLst/>
                <a:cxnLst>
                  <a:cxn ang="0">
                    <a:pos x="T0" y="T1"/>
                  </a:cxn>
                  <a:cxn ang="0">
                    <a:pos x="T2" y="T3"/>
                  </a:cxn>
                  <a:cxn ang="0">
                    <a:pos x="T4" y="T5"/>
                  </a:cxn>
                  <a:cxn ang="0">
                    <a:pos x="T6" y="T7"/>
                  </a:cxn>
                  <a:cxn ang="0">
                    <a:pos x="T8" y="T9"/>
                  </a:cxn>
                  <a:cxn ang="0">
                    <a:pos x="T10" y="T11"/>
                  </a:cxn>
                </a:cxnLst>
                <a:rect l="0" t="0" r="r" b="b"/>
                <a:pathLst>
                  <a:path w="52" h="53">
                    <a:moveTo>
                      <a:pt x="0" y="0"/>
                    </a:moveTo>
                    <a:lnTo>
                      <a:pt x="0" y="53"/>
                    </a:lnTo>
                    <a:lnTo>
                      <a:pt x="52" y="53"/>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2" name="Freeform 41"/>
              <p:cNvSpPr>
                <a:spLocks/>
              </p:cNvSpPr>
              <p:nvPr/>
            </p:nvSpPr>
            <p:spPr bwMode="auto">
              <a:xfrm>
                <a:off x="5075238" y="2698750"/>
                <a:ext cx="42863" cy="41275"/>
              </a:xfrm>
              <a:custGeom>
                <a:avLst/>
                <a:gdLst>
                  <a:gd name="T0" fmla="*/ 0 w 55"/>
                  <a:gd name="T1" fmla="*/ 0 h 53"/>
                  <a:gd name="T2" fmla="*/ 0 w 55"/>
                  <a:gd name="T3" fmla="*/ 53 h 53"/>
                  <a:gd name="T4" fmla="*/ 55 w 55"/>
                  <a:gd name="T5" fmla="*/ 53 h 53"/>
                  <a:gd name="T6" fmla="*/ 55 w 55"/>
                  <a:gd name="T7" fmla="*/ 0 h 53"/>
                  <a:gd name="T8" fmla="*/ 0 w 55"/>
                  <a:gd name="T9" fmla="*/ 0 h 53"/>
                  <a:gd name="T10" fmla="*/ 0 w 55"/>
                  <a:gd name="T11" fmla="*/ 0 h 53"/>
                </a:gdLst>
                <a:ahLst/>
                <a:cxnLst>
                  <a:cxn ang="0">
                    <a:pos x="T0" y="T1"/>
                  </a:cxn>
                  <a:cxn ang="0">
                    <a:pos x="T2" y="T3"/>
                  </a:cxn>
                  <a:cxn ang="0">
                    <a:pos x="T4" y="T5"/>
                  </a:cxn>
                  <a:cxn ang="0">
                    <a:pos x="T6" y="T7"/>
                  </a:cxn>
                  <a:cxn ang="0">
                    <a:pos x="T8" y="T9"/>
                  </a:cxn>
                  <a:cxn ang="0">
                    <a:pos x="T10" y="T11"/>
                  </a:cxn>
                </a:cxnLst>
                <a:rect l="0" t="0" r="r" b="b"/>
                <a:pathLst>
                  <a:path w="55" h="53">
                    <a:moveTo>
                      <a:pt x="0" y="0"/>
                    </a:moveTo>
                    <a:lnTo>
                      <a:pt x="0" y="53"/>
                    </a:lnTo>
                    <a:lnTo>
                      <a:pt x="55" y="53"/>
                    </a:lnTo>
                    <a:lnTo>
                      <a:pt x="55"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3" name="Freeform 42"/>
              <p:cNvSpPr>
                <a:spLocks/>
              </p:cNvSpPr>
              <p:nvPr/>
            </p:nvSpPr>
            <p:spPr bwMode="auto">
              <a:xfrm>
                <a:off x="5157788" y="2844800"/>
                <a:ext cx="41275" cy="42863"/>
              </a:xfrm>
              <a:custGeom>
                <a:avLst/>
                <a:gdLst>
                  <a:gd name="T0" fmla="*/ 0 w 53"/>
                  <a:gd name="T1" fmla="*/ 0 h 54"/>
                  <a:gd name="T2" fmla="*/ 0 w 53"/>
                  <a:gd name="T3" fmla="*/ 54 h 54"/>
                  <a:gd name="T4" fmla="*/ 53 w 53"/>
                  <a:gd name="T5" fmla="*/ 54 h 54"/>
                  <a:gd name="T6" fmla="*/ 53 w 53"/>
                  <a:gd name="T7" fmla="*/ 0 h 54"/>
                  <a:gd name="T8" fmla="*/ 0 w 53"/>
                  <a:gd name="T9" fmla="*/ 0 h 54"/>
                  <a:gd name="T10" fmla="*/ 0 w 53"/>
                  <a:gd name="T11" fmla="*/ 0 h 54"/>
                </a:gdLst>
                <a:ahLst/>
                <a:cxnLst>
                  <a:cxn ang="0">
                    <a:pos x="T0" y="T1"/>
                  </a:cxn>
                  <a:cxn ang="0">
                    <a:pos x="T2" y="T3"/>
                  </a:cxn>
                  <a:cxn ang="0">
                    <a:pos x="T4" y="T5"/>
                  </a:cxn>
                  <a:cxn ang="0">
                    <a:pos x="T6" y="T7"/>
                  </a:cxn>
                  <a:cxn ang="0">
                    <a:pos x="T8" y="T9"/>
                  </a:cxn>
                  <a:cxn ang="0">
                    <a:pos x="T10" y="T11"/>
                  </a:cxn>
                </a:cxnLst>
                <a:rect l="0" t="0" r="r" b="b"/>
                <a:pathLst>
                  <a:path w="53" h="54">
                    <a:moveTo>
                      <a:pt x="0" y="0"/>
                    </a:moveTo>
                    <a:lnTo>
                      <a:pt x="0" y="54"/>
                    </a:lnTo>
                    <a:lnTo>
                      <a:pt x="53" y="54"/>
                    </a:lnTo>
                    <a:lnTo>
                      <a:pt x="53"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4" name="Freeform 43"/>
              <p:cNvSpPr>
                <a:spLocks/>
              </p:cNvSpPr>
              <p:nvPr/>
            </p:nvSpPr>
            <p:spPr bwMode="auto">
              <a:xfrm>
                <a:off x="5233988" y="2973388"/>
                <a:ext cx="42863" cy="41275"/>
              </a:xfrm>
              <a:custGeom>
                <a:avLst/>
                <a:gdLst>
                  <a:gd name="T0" fmla="*/ 0 w 52"/>
                  <a:gd name="T1" fmla="*/ 0 h 52"/>
                  <a:gd name="T2" fmla="*/ 0 w 52"/>
                  <a:gd name="T3" fmla="*/ 52 h 52"/>
                  <a:gd name="T4" fmla="*/ 52 w 52"/>
                  <a:gd name="T5" fmla="*/ 52 h 52"/>
                  <a:gd name="T6" fmla="*/ 52 w 52"/>
                  <a:gd name="T7" fmla="*/ 0 h 52"/>
                  <a:gd name="T8" fmla="*/ 0 w 52"/>
                  <a:gd name="T9" fmla="*/ 0 h 52"/>
                  <a:gd name="T10" fmla="*/ 0 w 52"/>
                  <a:gd name="T11" fmla="*/ 0 h 52"/>
                </a:gdLst>
                <a:ahLst/>
                <a:cxnLst>
                  <a:cxn ang="0">
                    <a:pos x="T0" y="T1"/>
                  </a:cxn>
                  <a:cxn ang="0">
                    <a:pos x="T2" y="T3"/>
                  </a:cxn>
                  <a:cxn ang="0">
                    <a:pos x="T4" y="T5"/>
                  </a:cxn>
                  <a:cxn ang="0">
                    <a:pos x="T6" y="T7"/>
                  </a:cxn>
                  <a:cxn ang="0">
                    <a:pos x="T8" y="T9"/>
                  </a:cxn>
                  <a:cxn ang="0">
                    <a:pos x="T10" y="T11"/>
                  </a:cxn>
                </a:cxnLst>
                <a:rect l="0" t="0" r="r" b="b"/>
                <a:pathLst>
                  <a:path w="52" h="52">
                    <a:moveTo>
                      <a:pt x="0" y="0"/>
                    </a:moveTo>
                    <a:lnTo>
                      <a:pt x="0" y="52"/>
                    </a:lnTo>
                    <a:lnTo>
                      <a:pt x="52" y="52"/>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5" name="Freeform 44"/>
              <p:cNvSpPr>
                <a:spLocks/>
              </p:cNvSpPr>
              <p:nvPr/>
            </p:nvSpPr>
            <p:spPr bwMode="auto">
              <a:xfrm>
                <a:off x="5311775" y="3094038"/>
                <a:ext cx="41275" cy="41275"/>
              </a:xfrm>
              <a:custGeom>
                <a:avLst/>
                <a:gdLst>
                  <a:gd name="T0" fmla="*/ 0 w 52"/>
                  <a:gd name="T1" fmla="*/ 0 h 52"/>
                  <a:gd name="T2" fmla="*/ 0 w 52"/>
                  <a:gd name="T3" fmla="*/ 52 h 52"/>
                  <a:gd name="T4" fmla="*/ 52 w 52"/>
                  <a:gd name="T5" fmla="*/ 52 h 52"/>
                  <a:gd name="T6" fmla="*/ 52 w 52"/>
                  <a:gd name="T7" fmla="*/ 0 h 52"/>
                  <a:gd name="T8" fmla="*/ 0 w 52"/>
                  <a:gd name="T9" fmla="*/ 0 h 52"/>
                  <a:gd name="T10" fmla="*/ 0 w 52"/>
                  <a:gd name="T11" fmla="*/ 0 h 52"/>
                </a:gdLst>
                <a:ahLst/>
                <a:cxnLst>
                  <a:cxn ang="0">
                    <a:pos x="T0" y="T1"/>
                  </a:cxn>
                  <a:cxn ang="0">
                    <a:pos x="T2" y="T3"/>
                  </a:cxn>
                  <a:cxn ang="0">
                    <a:pos x="T4" y="T5"/>
                  </a:cxn>
                  <a:cxn ang="0">
                    <a:pos x="T6" y="T7"/>
                  </a:cxn>
                  <a:cxn ang="0">
                    <a:pos x="T8" y="T9"/>
                  </a:cxn>
                  <a:cxn ang="0">
                    <a:pos x="T10" y="T11"/>
                  </a:cxn>
                </a:cxnLst>
                <a:rect l="0" t="0" r="r" b="b"/>
                <a:pathLst>
                  <a:path w="52" h="52">
                    <a:moveTo>
                      <a:pt x="0" y="0"/>
                    </a:moveTo>
                    <a:lnTo>
                      <a:pt x="0" y="52"/>
                    </a:lnTo>
                    <a:lnTo>
                      <a:pt x="52" y="52"/>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6" name="Freeform 45"/>
              <p:cNvSpPr>
                <a:spLocks/>
              </p:cNvSpPr>
              <p:nvPr/>
            </p:nvSpPr>
            <p:spPr bwMode="auto">
              <a:xfrm>
                <a:off x="5470525" y="3209925"/>
                <a:ext cx="41275" cy="42863"/>
              </a:xfrm>
              <a:custGeom>
                <a:avLst/>
                <a:gdLst>
                  <a:gd name="T0" fmla="*/ 0 w 52"/>
                  <a:gd name="T1" fmla="*/ 0 h 54"/>
                  <a:gd name="T2" fmla="*/ 0 w 52"/>
                  <a:gd name="T3" fmla="*/ 54 h 54"/>
                  <a:gd name="T4" fmla="*/ 52 w 52"/>
                  <a:gd name="T5" fmla="*/ 54 h 54"/>
                  <a:gd name="T6" fmla="*/ 52 w 52"/>
                  <a:gd name="T7" fmla="*/ 0 h 54"/>
                  <a:gd name="T8" fmla="*/ 0 w 52"/>
                  <a:gd name="T9" fmla="*/ 0 h 54"/>
                  <a:gd name="T10" fmla="*/ 0 w 52"/>
                  <a:gd name="T11" fmla="*/ 0 h 54"/>
                </a:gdLst>
                <a:ahLst/>
                <a:cxnLst>
                  <a:cxn ang="0">
                    <a:pos x="T0" y="T1"/>
                  </a:cxn>
                  <a:cxn ang="0">
                    <a:pos x="T2" y="T3"/>
                  </a:cxn>
                  <a:cxn ang="0">
                    <a:pos x="T4" y="T5"/>
                  </a:cxn>
                  <a:cxn ang="0">
                    <a:pos x="T6" y="T7"/>
                  </a:cxn>
                  <a:cxn ang="0">
                    <a:pos x="T8" y="T9"/>
                  </a:cxn>
                  <a:cxn ang="0">
                    <a:pos x="T10" y="T11"/>
                  </a:cxn>
                </a:cxnLst>
                <a:rect l="0" t="0" r="r" b="b"/>
                <a:pathLst>
                  <a:path w="52" h="54">
                    <a:moveTo>
                      <a:pt x="0" y="0"/>
                    </a:moveTo>
                    <a:lnTo>
                      <a:pt x="0" y="54"/>
                    </a:lnTo>
                    <a:lnTo>
                      <a:pt x="52" y="54"/>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7" name="Freeform 46"/>
              <p:cNvSpPr>
                <a:spLocks/>
              </p:cNvSpPr>
              <p:nvPr/>
            </p:nvSpPr>
            <p:spPr bwMode="auto">
              <a:xfrm>
                <a:off x="5781675" y="3317875"/>
                <a:ext cx="41275" cy="41275"/>
              </a:xfrm>
              <a:custGeom>
                <a:avLst/>
                <a:gdLst>
                  <a:gd name="T0" fmla="*/ 0 w 52"/>
                  <a:gd name="T1" fmla="*/ 0 h 53"/>
                  <a:gd name="T2" fmla="*/ 0 w 52"/>
                  <a:gd name="T3" fmla="*/ 53 h 53"/>
                  <a:gd name="T4" fmla="*/ 52 w 52"/>
                  <a:gd name="T5" fmla="*/ 53 h 53"/>
                  <a:gd name="T6" fmla="*/ 52 w 52"/>
                  <a:gd name="T7" fmla="*/ 0 h 53"/>
                  <a:gd name="T8" fmla="*/ 0 w 52"/>
                  <a:gd name="T9" fmla="*/ 0 h 53"/>
                  <a:gd name="T10" fmla="*/ 0 w 52"/>
                  <a:gd name="T11" fmla="*/ 0 h 53"/>
                </a:gdLst>
                <a:ahLst/>
                <a:cxnLst>
                  <a:cxn ang="0">
                    <a:pos x="T0" y="T1"/>
                  </a:cxn>
                  <a:cxn ang="0">
                    <a:pos x="T2" y="T3"/>
                  </a:cxn>
                  <a:cxn ang="0">
                    <a:pos x="T4" y="T5"/>
                  </a:cxn>
                  <a:cxn ang="0">
                    <a:pos x="T6" y="T7"/>
                  </a:cxn>
                  <a:cxn ang="0">
                    <a:pos x="T8" y="T9"/>
                  </a:cxn>
                  <a:cxn ang="0">
                    <a:pos x="T10" y="T11"/>
                  </a:cxn>
                </a:cxnLst>
                <a:rect l="0" t="0" r="r" b="b"/>
                <a:pathLst>
                  <a:path w="52" h="53">
                    <a:moveTo>
                      <a:pt x="0" y="0"/>
                    </a:moveTo>
                    <a:lnTo>
                      <a:pt x="0" y="53"/>
                    </a:lnTo>
                    <a:lnTo>
                      <a:pt x="52" y="53"/>
                    </a:lnTo>
                    <a:lnTo>
                      <a:pt x="52"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8" name="Freeform 47"/>
              <p:cNvSpPr>
                <a:spLocks/>
              </p:cNvSpPr>
              <p:nvPr/>
            </p:nvSpPr>
            <p:spPr bwMode="auto">
              <a:xfrm>
                <a:off x="6107113" y="3357563"/>
                <a:ext cx="42863" cy="41275"/>
              </a:xfrm>
              <a:custGeom>
                <a:avLst/>
                <a:gdLst>
                  <a:gd name="T0" fmla="*/ 0 w 54"/>
                  <a:gd name="T1" fmla="*/ 0 h 53"/>
                  <a:gd name="T2" fmla="*/ 0 w 54"/>
                  <a:gd name="T3" fmla="*/ 53 h 53"/>
                  <a:gd name="T4" fmla="*/ 54 w 54"/>
                  <a:gd name="T5" fmla="*/ 53 h 53"/>
                  <a:gd name="T6" fmla="*/ 54 w 54"/>
                  <a:gd name="T7" fmla="*/ 0 h 53"/>
                  <a:gd name="T8" fmla="*/ 0 w 54"/>
                  <a:gd name="T9" fmla="*/ 0 h 53"/>
                  <a:gd name="T10" fmla="*/ 0 w 54"/>
                  <a:gd name="T11" fmla="*/ 0 h 53"/>
                </a:gdLst>
                <a:ahLst/>
                <a:cxnLst>
                  <a:cxn ang="0">
                    <a:pos x="T0" y="T1"/>
                  </a:cxn>
                  <a:cxn ang="0">
                    <a:pos x="T2" y="T3"/>
                  </a:cxn>
                  <a:cxn ang="0">
                    <a:pos x="T4" y="T5"/>
                  </a:cxn>
                  <a:cxn ang="0">
                    <a:pos x="T6" y="T7"/>
                  </a:cxn>
                  <a:cxn ang="0">
                    <a:pos x="T8" y="T9"/>
                  </a:cxn>
                  <a:cxn ang="0">
                    <a:pos x="T10" y="T11"/>
                  </a:cxn>
                </a:cxnLst>
                <a:rect l="0" t="0" r="r" b="b"/>
                <a:pathLst>
                  <a:path w="54" h="53">
                    <a:moveTo>
                      <a:pt x="0" y="0"/>
                    </a:moveTo>
                    <a:lnTo>
                      <a:pt x="0" y="53"/>
                    </a:lnTo>
                    <a:lnTo>
                      <a:pt x="54" y="53"/>
                    </a:lnTo>
                    <a:lnTo>
                      <a:pt x="54" y="0"/>
                    </a:lnTo>
                    <a:lnTo>
                      <a:pt x="0" y="0"/>
                    </a:lnTo>
                    <a:lnTo>
                      <a:pt x="0" y="0"/>
                    </a:lnTo>
                    <a:close/>
                  </a:path>
                </a:pathLst>
              </a:custGeom>
              <a:solidFill>
                <a:srgbClr val="990066"/>
              </a:solidFill>
              <a:ln w="0">
                <a:solidFill>
                  <a:srgbClr val="9900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79" name="Rectangle 48"/>
              <p:cNvSpPr>
                <a:spLocks noChangeArrowheads="1"/>
              </p:cNvSpPr>
              <p:nvPr/>
            </p:nvSpPr>
            <p:spPr bwMode="auto">
              <a:xfrm>
                <a:off x="6711950" y="3357563"/>
                <a:ext cx="41275" cy="41275"/>
              </a:xfrm>
              <a:prstGeom prst="rect">
                <a:avLst/>
              </a:prstGeom>
              <a:solidFill>
                <a:srgbClr val="990066"/>
              </a:solidFill>
              <a:ln w="0">
                <a:solidFill>
                  <a:srgbClr val="9900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80" name="Rectangle 49"/>
              <p:cNvSpPr>
                <a:spLocks noChangeArrowheads="1"/>
              </p:cNvSpPr>
              <p:nvPr/>
            </p:nvSpPr>
            <p:spPr bwMode="auto">
              <a:xfrm>
                <a:off x="7675563" y="3371850"/>
                <a:ext cx="42863" cy="42863"/>
              </a:xfrm>
              <a:prstGeom prst="rect">
                <a:avLst/>
              </a:prstGeom>
              <a:solidFill>
                <a:srgbClr val="990066"/>
              </a:solidFill>
              <a:ln w="0">
                <a:solidFill>
                  <a:srgbClr val="9900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81" name="Rectangle 50"/>
              <p:cNvSpPr>
                <a:spLocks noChangeArrowheads="1"/>
              </p:cNvSpPr>
              <p:nvPr/>
            </p:nvSpPr>
            <p:spPr bwMode="auto">
              <a:xfrm>
                <a:off x="8612188" y="3386138"/>
                <a:ext cx="42863" cy="44450"/>
              </a:xfrm>
              <a:prstGeom prst="rect">
                <a:avLst/>
              </a:prstGeom>
              <a:solidFill>
                <a:srgbClr val="990066"/>
              </a:solidFill>
              <a:ln w="0">
                <a:solidFill>
                  <a:srgbClr val="9900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82" name="Line 51"/>
              <p:cNvSpPr>
                <a:spLocks noChangeShapeType="1"/>
              </p:cNvSpPr>
              <p:nvPr/>
            </p:nvSpPr>
            <p:spPr bwMode="auto">
              <a:xfrm flipV="1">
                <a:off x="4916488" y="2071688"/>
                <a:ext cx="0" cy="630238"/>
              </a:xfrm>
              <a:prstGeom prst="line">
                <a:avLst/>
              </a:prstGeom>
              <a:noFill/>
              <a:ln w="7938">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3" name="Freeform 52"/>
              <p:cNvSpPr>
                <a:spLocks/>
              </p:cNvSpPr>
              <p:nvPr/>
            </p:nvSpPr>
            <p:spPr bwMode="auto">
              <a:xfrm>
                <a:off x="5332413" y="3114675"/>
                <a:ext cx="0" cy="127000"/>
              </a:xfrm>
              <a:custGeom>
                <a:avLst/>
                <a:gdLst>
                  <a:gd name="T0" fmla="*/ 159 h 159"/>
                  <a:gd name="T1" fmla="*/ 68 h 159"/>
                  <a:gd name="T2" fmla="*/ 0 h 159"/>
                </a:gdLst>
                <a:ahLst/>
                <a:cxnLst>
                  <a:cxn ang="0">
                    <a:pos x="0" y="T0"/>
                  </a:cxn>
                  <a:cxn ang="0">
                    <a:pos x="0" y="T1"/>
                  </a:cxn>
                  <a:cxn ang="0">
                    <a:pos x="0" y="T2"/>
                  </a:cxn>
                </a:cxnLst>
                <a:rect l="0" t="0" r="r" b="b"/>
                <a:pathLst>
                  <a:path h="159">
                    <a:moveTo>
                      <a:pt x="0" y="159"/>
                    </a:moveTo>
                    <a:lnTo>
                      <a:pt x="0" y="68"/>
                    </a:lnTo>
                    <a:lnTo>
                      <a:pt x="0" y="0"/>
                    </a:lnTo>
                  </a:path>
                </a:pathLst>
              </a:custGeom>
              <a:noFill/>
              <a:ln w="7938">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4" name="Freeform 53"/>
              <p:cNvSpPr>
                <a:spLocks/>
              </p:cNvSpPr>
              <p:nvPr/>
            </p:nvSpPr>
            <p:spPr bwMode="auto">
              <a:xfrm>
                <a:off x="5494338" y="3224213"/>
                <a:ext cx="0" cy="82550"/>
              </a:xfrm>
              <a:custGeom>
                <a:avLst/>
                <a:gdLst>
                  <a:gd name="T0" fmla="*/ 103 h 103"/>
                  <a:gd name="T1" fmla="*/ 60 h 103"/>
                  <a:gd name="T2" fmla="*/ 0 h 103"/>
                </a:gdLst>
                <a:ahLst/>
                <a:cxnLst>
                  <a:cxn ang="0">
                    <a:pos x="0" y="T0"/>
                  </a:cxn>
                  <a:cxn ang="0">
                    <a:pos x="0" y="T1"/>
                  </a:cxn>
                  <a:cxn ang="0">
                    <a:pos x="0" y="T2"/>
                  </a:cxn>
                </a:cxnLst>
                <a:rect l="0" t="0" r="r" b="b"/>
                <a:pathLst>
                  <a:path h="103">
                    <a:moveTo>
                      <a:pt x="0" y="103"/>
                    </a:moveTo>
                    <a:lnTo>
                      <a:pt x="0" y="60"/>
                    </a:lnTo>
                    <a:lnTo>
                      <a:pt x="0" y="0"/>
                    </a:lnTo>
                  </a:path>
                </a:pathLst>
              </a:custGeom>
              <a:noFill/>
              <a:ln w="7938">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5" name="Line 54"/>
              <p:cNvSpPr>
                <a:spLocks noChangeShapeType="1"/>
              </p:cNvSpPr>
              <p:nvPr/>
            </p:nvSpPr>
            <p:spPr bwMode="auto">
              <a:xfrm flipV="1">
                <a:off x="4976813" y="2279650"/>
                <a:ext cx="0" cy="511175"/>
              </a:xfrm>
              <a:prstGeom prst="line">
                <a:avLst/>
              </a:prstGeom>
              <a:noFill/>
              <a:ln w="7938">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6" name="Line 55"/>
              <p:cNvSpPr>
                <a:spLocks noChangeShapeType="1"/>
              </p:cNvSpPr>
              <p:nvPr/>
            </p:nvSpPr>
            <p:spPr bwMode="auto">
              <a:xfrm flipV="1">
                <a:off x="4945063" y="2084388"/>
                <a:ext cx="0" cy="647700"/>
              </a:xfrm>
              <a:prstGeom prst="line">
                <a:avLst/>
              </a:prstGeom>
              <a:noFill/>
              <a:ln w="7938">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7" name="Freeform 56"/>
              <p:cNvSpPr>
                <a:spLocks/>
              </p:cNvSpPr>
              <p:nvPr/>
            </p:nvSpPr>
            <p:spPr bwMode="auto">
              <a:xfrm>
                <a:off x="5254625" y="3000375"/>
                <a:ext cx="0" cy="182563"/>
              </a:xfrm>
              <a:custGeom>
                <a:avLst/>
                <a:gdLst>
                  <a:gd name="T0" fmla="*/ 229 h 229"/>
                  <a:gd name="T1" fmla="*/ 108 h 229"/>
                  <a:gd name="T2" fmla="*/ 0 h 229"/>
                </a:gdLst>
                <a:ahLst/>
                <a:cxnLst>
                  <a:cxn ang="0">
                    <a:pos x="0" y="T0"/>
                  </a:cxn>
                  <a:cxn ang="0">
                    <a:pos x="0" y="T1"/>
                  </a:cxn>
                  <a:cxn ang="0">
                    <a:pos x="0" y="T2"/>
                  </a:cxn>
                </a:cxnLst>
                <a:rect l="0" t="0" r="r" b="b"/>
                <a:pathLst>
                  <a:path h="229">
                    <a:moveTo>
                      <a:pt x="0" y="229"/>
                    </a:moveTo>
                    <a:lnTo>
                      <a:pt x="0" y="108"/>
                    </a:lnTo>
                    <a:lnTo>
                      <a:pt x="0" y="0"/>
                    </a:lnTo>
                  </a:path>
                </a:pathLst>
              </a:custGeom>
              <a:noFill/>
              <a:ln w="7938">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8" name="Freeform 57"/>
              <p:cNvSpPr>
                <a:spLocks/>
              </p:cNvSpPr>
              <p:nvPr/>
            </p:nvSpPr>
            <p:spPr bwMode="auto">
              <a:xfrm>
                <a:off x="5099050" y="2670175"/>
                <a:ext cx="0" cy="320675"/>
              </a:xfrm>
              <a:custGeom>
                <a:avLst/>
                <a:gdLst>
                  <a:gd name="T0" fmla="*/ 404 h 404"/>
                  <a:gd name="T1" fmla="*/ 226 h 404"/>
                  <a:gd name="T2" fmla="*/ 0 h 404"/>
                </a:gdLst>
                <a:ahLst/>
                <a:cxnLst>
                  <a:cxn ang="0">
                    <a:pos x="0" y="T0"/>
                  </a:cxn>
                  <a:cxn ang="0">
                    <a:pos x="0" y="T1"/>
                  </a:cxn>
                  <a:cxn ang="0">
                    <a:pos x="0" y="T2"/>
                  </a:cxn>
                </a:cxnLst>
                <a:rect l="0" t="0" r="r" b="b"/>
                <a:pathLst>
                  <a:path h="404">
                    <a:moveTo>
                      <a:pt x="0" y="404"/>
                    </a:moveTo>
                    <a:lnTo>
                      <a:pt x="0" y="226"/>
                    </a:lnTo>
                    <a:lnTo>
                      <a:pt x="0" y="0"/>
                    </a:lnTo>
                  </a:path>
                </a:pathLst>
              </a:custGeom>
              <a:noFill/>
              <a:ln w="7938">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89" name="Freeform 58"/>
              <p:cNvSpPr>
                <a:spLocks/>
              </p:cNvSpPr>
              <p:nvPr/>
            </p:nvSpPr>
            <p:spPr bwMode="auto">
              <a:xfrm>
                <a:off x="5175250" y="2865438"/>
                <a:ext cx="0" cy="222250"/>
              </a:xfrm>
              <a:custGeom>
                <a:avLst/>
                <a:gdLst>
                  <a:gd name="T0" fmla="*/ 280 h 280"/>
                  <a:gd name="T1" fmla="*/ 154 h 280"/>
                  <a:gd name="T2" fmla="*/ 0 h 280"/>
                </a:gdLst>
                <a:ahLst/>
                <a:cxnLst>
                  <a:cxn ang="0">
                    <a:pos x="0" y="T0"/>
                  </a:cxn>
                  <a:cxn ang="0">
                    <a:pos x="0" y="T1"/>
                  </a:cxn>
                  <a:cxn ang="0">
                    <a:pos x="0" y="T2"/>
                  </a:cxn>
                </a:cxnLst>
                <a:rect l="0" t="0" r="r" b="b"/>
                <a:pathLst>
                  <a:path h="280">
                    <a:moveTo>
                      <a:pt x="0" y="280"/>
                    </a:moveTo>
                    <a:lnTo>
                      <a:pt x="0" y="154"/>
                    </a:lnTo>
                    <a:lnTo>
                      <a:pt x="0" y="0"/>
                    </a:lnTo>
                  </a:path>
                </a:pathLst>
              </a:custGeom>
              <a:noFill/>
              <a:ln w="7938">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90" name="Line 59"/>
              <p:cNvSpPr>
                <a:spLocks noChangeShapeType="1"/>
              </p:cNvSpPr>
              <p:nvPr/>
            </p:nvSpPr>
            <p:spPr bwMode="auto">
              <a:xfrm flipV="1">
                <a:off x="5056188" y="2586038"/>
                <a:ext cx="0" cy="342900"/>
              </a:xfrm>
              <a:prstGeom prst="line">
                <a:avLst/>
              </a:prstGeom>
              <a:noFill/>
              <a:ln w="7938">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391" name="Line 60"/>
              <p:cNvSpPr>
                <a:spLocks noChangeShapeType="1"/>
              </p:cNvSpPr>
              <p:nvPr/>
            </p:nvSpPr>
            <p:spPr bwMode="auto">
              <a:xfrm flipV="1">
                <a:off x="5021263" y="2379663"/>
                <a:ext cx="0" cy="496888"/>
              </a:xfrm>
              <a:prstGeom prst="line">
                <a:avLst/>
              </a:prstGeom>
              <a:noFill/>
              <a:ln w="7938">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0" name="Freeform 61"/>
              <p:cNvSpPr>
                <a:spLocks/>
              </p:cNvSpPr>
              <p:nvPr/>
            </p:nvSpPr>
            <p:spPr bwMode="auto">
              <a:xfrm>
                <a:off x="4867275" y="2379663"/>
                <a:ext cx="3765550" cy="1028700"/>
              </a:xfrm>
              <a:custGeom>
                <a:avLst/>
                <a:gdLst>
                  <a:gd name="T0" fmla="*/ 4745 w 4745"/>
                  <a:gd name="T1" fmla="*/ 1294 h 1294"/>
                  <a:gd name="T2" fmla="*/ 3559 w 4745"/>
                  <a:gd name="T3" fmla="*/ 1294 h 1294"/>
                  <a:gd name="T4" fmla="*/ 2367 w 4745"/>
                  <a:gd name="T5" fmla="*/ 1257 h 1294"/>
                  <a:gd name="T6" fmla="*/ 1579 w 4745"/>
                  <a:gd name="T7" fmla="*/ 1257 h 1294"/>
                  <a:gd name="T8" fmla="*/ 1174 w 4745"/>
                  <a:gd name="T9" fmla="*/ 1222 h 1294"/>
                  <a:gd name="T10" fmla="*/ 791 w 4745"/>
                  <a:gd name="T11" fmla="*/ 1123 h 1294"/>
                  <a:gd name="T12" fmla="*/ 785 w 4745"/>
                  <a:gd name="T13" fmla="*/ 1123 h 1294"/>
                  <a:gd name="T14" fmla="*/ 597 w 4745"/>
                  <a:gd name="T15" fmla="*/ 1004 h 1294"/>
                  <a:gd name="T16" fmla="*/ 586 w 4745"/>
                  <a:gd name="T17" fmla="*/ 993 h 1294"/>
                  <a:gd name="T18" fmla="*/ 492 w 4745"/>
                  <a:gd name="T19" fmla="*/ 894 h 1294"/>
                  <a:gd name="T20" fmla="*/ 490 w 4745"/>
                  <a:gd name="T21" fmla="*/ 890 h 1294"/>
                  <a:gd name="T22" fmla="*/ 388 w 4745"/>
                  <a:gd name="T23" fmla="*/ 764 h 1294"/>
                  <a:gd name="T24" fmla="*/ 292 w 4745"/>
                  <a:gd name="T25" fmla="*/ 591 h 1294"/>
                  <a:gd name="T26" fmla="*/ 240 w 4745"/>
                  <a:gd name="T27" fmla="*/ 488 h 1294"/>
                  <a:gd name="T28" fmla="*/ 236 w 4745"/>
                  <a:gd name="T29" fmla="*/ 483 h 1294"/>
                  <a:gd name="T30" fmla="*/ 196 w 4745"/>
                  <a:gd name="T31" fmla="*/ 348 h 1294"/>
                  <a:gd name="T32" fmla="*/ 191 w 4745"/>
                  <a:gd name="T33" fmla="*/ 330 h 1294"/>
                  <a:gd name="T34" fmla="*/ 143 w 4745"/>
                  <a:gd name="T35" fmla="*/ 211 h 1294"/>
                  <a:gd name="T36" fmla="*/ 140 w 4745"/>
                  <a:gd name="T37" fmla="*/ 199 h 1294"/>
                  <a:gd name="T38" fmla="*/ 103 w 4745"/>
                  <a:gd name="T39" fmla="*/ 45 h 1294"/>
                  <a:gd name="T40" fmla="*/ 100 w 4745"/>
                  <a:gd name="T41" fmla="*/ 42 h 1294"/>
                  <a:gd name="T42" fmla="*/ 72 w 4745"/>
                  <a:gd name="T43" fmla="*/ 0 h 1294"/>
                  <a:gd name="T44" fmla="*/ 63 w 4745"/>
                  <a:gd name="T45" fmla="*/ 85 h 1294"/>
                  <a:gd name="T46" fmla="*/ 39 w 4745"/>
                  <a:gd name="T47" fmla="*/ 337 h 1294"/>
                  <a:gd name="T48" fmla="*/ 0 w 4745"/>
                  <a:gd name="T49" fmla="*/ 1294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45" h="1294">
                    <a:moveTo>
                      <a:pt x="4745" y="1294"/>
                    </a:moveTo>
                    <a:lnTo>
                      <a:pt x="3559" y="1294"/>
                    </a:lnTo>
                    <a:lnTo>
                      <a:pt x="2367" y="1257"/>
                    </a:lnTo>
                    <a:lnTo>
                      <a:pt x="1579" y="1257"/>
                    </a:lnTo>
                    <a:lnTo>
                      <a:pt x="1174" y="1222"/>
                    </a:lnTo>
                    <a:lnTo>
                      <a:pt x="791" y="1123"/>
                    </a:lnTo>
                    <a:lnTo>
                      <a:pt x="785" y="1123"/>
                    </a:lnTo>
                    <a:lnTo>
                      <a:pt x="597" y="1004"/>
                    </a:lnTo>
                    <a:lnTo>
                      <a:pt x="586" y="993"/>
                    </a:lnTo>
                    <a:lnTo>
                      <a:pt x="492" y="894"/>
                    </a:lnTo>
                    <a:lnTo>
                      <a:pt x="490" y="890"/>
                    </a:lnTo>
                    <a:lnTo>
                      <a:pt x="388" y="764"/>
                    </a:lnTo>
                    <a:lnTo>
                      <a:pt x="292" y="591"/>
                    </a:lnTo>
                    <a:lnTo>
                      <a:pt x="240" y="488"/>
                    </a:lnTo>
                    <a:lnTo>
                      <a:pt x="236" y="483"/>
                    </a:lnTo>
                    <a:lnTo>
                      <a:pt x="196" y="348"/>
                    </a:lnTo>
                    <a:lnTo>
                      <a:pt x="191" y="330"/>
                    </a:lnTo>
                    <a:lnTo>
                      <a:pt x="143" y="211"/>
                    </a:lnTo>
                    <a:lnTo>
                      <a:pt x="140" y="199"/>
                    </a:lnTo>
                    <a:lnTo>
                      <a:pt x="103" y="45"/>
                    </a:lnTo>
                    <a:lnTo>
                      <a:pt x="100" y="42"/>
                    </a:lnTo>
                    <a:lnTo>
                      <a:pt x="72" y="0"/>
                    </a:lnTo>
                    <a:lnTo>
                      <a:pt x="63" y="85"/>
                    </a:lnTo>
                    <a:lnTo>
                      <a:pt x="39" y="337"/>
                    </a:lnTo>
                    <a:lnTo>
                      <a:pt x="0" y="1294"/>
                    </a:lnTo>
                  </a:path>
                </a:pathLst>
              </a:custGeom>
              <a:noFill/>
              <a:ln w="1270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21" name="Rectangle 62"/>
              <p:cNvSpPr>
                <a:spLocks noChangeArrowheads="1"/>
              </p:cNvSpPr>
              <p:nvPr/>
            </p:nvSpPr>
            <p:spPr bwMode="auto">
              <a:xfrm>
                <a:off x="4845050" y="3386138"/>
                <a:ext cx="42863" cy="44450"/>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24" name="Rectangle 63"/>
              <p:cNvSpPr>
                <a:spLocks noChangeArrowheads="1"/>
              </p:cNvSpPr>
              <p:nvPr/>
            </p:nvSpPr>
            <p:spPr bwMode="auto">
              <a:xfrm>
                <a:off x="4856163" y="3062288"/>
                <a:ext cx="44450" cy="41275"/>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25" name="Freeform 64"/>
              <p:cNvSpPr>
                <a:spLocks/>
              </p:cNvSpPr>
              <p:nvPr/>
            </p:nvSpPr>
            <p:spPr bwMode="auto">
              <a:xfrm>
                <a:off x="4875213" y="2635250"/>
                <a:ext cx="42863" cy="42863"/>
              </a:xfrm>
              <a:custGeom>
                <a:avLst/>
                <a:gdLst>
                  <a:gd name="T0" fmla="*/ 54 w 54"/>
                  <a:gd name="T1" fmla="*/ 54 h 54"/>
                  <a:gd name="T2" fmla="*/ 54 w 54"/>
                  <a:gd name="T3" fmla="*/ 0 h 54"/>
                  <a:gd name="T4" fmla="*/ 0 w 54"/>
                  <a:gd name="T5" fmla="*/ 0 h 54"/>
                  <a:gd name="T6" fmla="*/ 0 w 54"/>
                  <a:gd name="T7" fmla="*/ 54 h 54"/>
                  <a:gd name="T8" fmla="*/ 54 w 54"/>
                  <a:gd name="T9" fmla="*/ 54 h 54"/>
                  <a:gd name="T10" fmla="*/ 54 w 54"/>
                  <a:gd name="T11" fmla="*/ 54 h 54"/>
                </a:gdLst>
                <a:ahLst/>
                <a:cxnLst>
                  <a:cxn ang="0">
                    <a:pos x="T0" y="T1"/>
                  </a:cxn>
                  <a:cxn ang="0">
                    <a:pos x="T2" y="T3"/>
                  </a:cxn>
                  <a:cxn ang="0">
                    <a:pos x="T4" y="T5"/>
                  </a:cxn>
                  <a:cxn ang="0">
                    <a:pos x="T6" y="T7"/>
                  </a:cxn>
                  <a:cxn ang="0">
                    <a:pos x="T8" y="T9"/>
                  </a:cxn>
                  <a:cxn ang="0">
                    <a:pos x="T10" y="T11"/>
                  </a:cxn>
                </a:cxnLst>
                <a:rect l="0" t="0" r="r" b="b"/>
                <a:pathLst>
                  <a:path w="54" h="54">
                    <a:moveTo>
                      <a:pt x="54" y="54"/>
                    </a:moveTo>
                    <a:lnTo>
                      <a:pt x="54" y="0"/>
                    </a:lnTo>
                    <a:lnTo>
                      <a:pt x="0" y="0"/>
                    </a:lnTo>
                    <a:lnTo>
                      <a:pt x="0" y="54"/>
                    </a:lnTo>
                    <a:lnTo>
                      <a:pt x="54" y="54"/>
                    </a:lnTo>
                    <a:lnTo>
                      <a:pt x="54" y="54"/>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6" name="Freeform 65"/>
              <p:cNvSpPr>
                <a:spLocks/>
              </p:cNvSpPr>
              <p:nvPr/>
            </p:nvSpPr>
            <p:spPr bwMode="auto">
              <a:xfrm>
                <a:off x="4900613" y="2359025"/>
                <a:ext cx="44450" cy="42863"/>
              </a:xfrm>
              <a:custGeom>
                <a:avLst/>
                <a:gdLst>
                  <a:gd name="T0" fmla="*/ 54 w 54"/>
                  <a:gd name="T1" fmla="*/ 54 h 54"/>
                  <a:gd name="T2" fmla="*/ 54 w 54"/>
                  <a:gd name="T3" fmla="*/ 0 h 54"/>
                  <a:gd name="T4" fmla="*/ 0 w 54"/>
                  <a:gd name="T5" fmla="*/ 0 h 54"/>
                  <a:gd name="T6" fmla="*/ 0 w 54"/>
                  <a:gd name="T7" fmla="*/ 54 h 54"/>
                  <a:gd name="T8" fmla="*/ 54 w 54"/>
                  <a:gd name="T9" fmla="*/ 54 h 54"/>
                  <a:gd name="T10" fmla="*/ 54 w 54"/>
                  <a:gd name="T11" fmla="*/ 54 h 54"/>
                </a:gdLst>
                <a:ahLst/>
                <a:cxnLst>
                  <a:cxn ang="0">
                    <a:pos x="T0" y="T1"/>
                  </a:cxn>
                  <a:cxn ang="0">
                    <a:pos x="T2" y="T3"/>
                  </a:cxn>
                  <a:cxn ang="0">
                    <a:pos x="T4" y="T5"/>
                  </a:cxn>
                  <a:cxn ang="0">
                    <a:pos x="T6" y="T7"/>
                  </a:cxn>
                  <a:cxn ang="0">
                    <a:pos x="T8" y="T9"/>
                  </a:cxn>
                  <a:cxn ang="0">
                    <a:pos x="T10" y="T11"/>
                  </a:cxn>
                </a:cxnLst>
                <a:rect l="0" t="0" r="r" b="b"/>
                <a:pathLst>
                  <a:path w="54" h="54">
                    <a:moveTo>
                      <a:pt x="54" y="54"/>
                    </a:moveTo>
                    <a:lnTo>
                      <a:pt x="54" y="0"/>
                    </a:lnTo>
                    <a:lnTo>
                      <a:pt x="0" y="0"/>
                    </a:lnTo>
                    <a:lnTo>
                      <a:pt x="0" y="54"/>
                    </a:lnTo>
                    <a:lnTo>
                      <a:pt x="54" y="54"/>
                    </a:lnTo>
                    <a:lnTo>
                      <a:pt x="54" y="54"/>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7" name="Freeform 66"/>
              <p:cNvSpPr>
                <a:spLocks/>
              </p:cNvSpPr>
              <p:nvPr/>
            </p:nvSpPr>
            <p:spPr bwMode="auto">
              <a:xfrm>
                <a:off x="4924425" y="2392363"/>
                <a:ext cx="42863" cy="41275"/>
              </a:xfrm>
              <a:custGeom>
                <a:avLst/>
                <a:gdLst>
                  <a:gd name="T0" fmla="*/ 54 w 54"/>
                  <a:gd name="T1" fmla="*/ 52 h 52"/>
                  <a:gd name="T2" fmla="*/ 54 w 54"/>
                  <a:gd name="T3" fmla="*/ 0 h 52"/>
                  <a:gd name="T4" fmla="*/ 0 w 54"/>
                  <a:gd name="T5" fmla="*/ 0 h 52"/>
                  <a:gd name="T6" fmla="*/ 0 w 54"/>
                  <a:gd name="T7" fmla="*/ 52 h 52"/>
                  <a:gd name="T8" fmla="*/ 54 w 54"/>
                  <a:gd name="T9" fmla="*/ 52 h 52"/>
                  <a:gd name="T10" fmla="*/ 54 w 54"/>
                  <a:gd name="T11" fmla="*/ 52 h 52"/>
                </a:gdLst>
                <a:ahLst/>
                <a:cxnLst>
                  <a:cxn ang="0">
                    <a:pos x="T0" y="T1"/>
                  </a:cxn>
                  <a:cxn ang="0">
                    <a:pos x="T2" y="T3"/>
                  </a:cxn>
                  <a:cxn ang="0">
                    <a:pos x="T4" y="T5"/>
                  </a:cxn>
                  <a:cxn ang="0">
                    <a:pos x="T6" y="T7"/>
                  </a:cxn>
                  <a:cxn ang="0">
                    <a:pos x="T8" y="T9"/>
                  </a:cxn>
                  <a:cxn ang="0">
                    <a:pos x="T10" y="T11"/>
                  </a:cxn>
                </a:cxnLst>
                <a:rect l="0" t="0" r="r" b="b"/>
                <a:pathLst>
                  <a:path w="54" h="52">
                    <a:moveTo>
                      <a:pt x="54" y="52"/>
                    </a:moveTo>
                    <a:lnTo>
                      <a:pt x="54" y="0"/>
                    </a:lnTo>
                    <a:lnTo>
                      <a:pt x="0" y="0"/>
                    </a:lnTo>
                    <a:lnTo>
                      <a:pt x="0" y="52"/>
                    </a:lnTo>
                    <a:lnTo>
                      <a:pt x="54" y="52"/>
                    </a:lnTo>
                    <a:lnTo>
                      <a:pt x="54" y="52"/>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28" name="Rectangle 67"/>
              <p:cNvSpPr>
                <a:spLocks noChangeArrowheads="1"/>
              </p:cNvSpPr>
              <p:nvPr/>
            </p:nvSpPr>
            <p:spPr bwMode="auto">
              <a:xfrm>
                <a:off x="4956175" y="2517775"/>
                <a:ext cx="42863" cy="42863"/>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29" name="Rectangle 68"/>
              <p:cNvSpPr>
                <a:spLocks noChangeArrowheads="1"/>
              </p:cNvSpPr>
              <p:nvPr/>
            </p:nvSpPr>
            <p:spPr bwMode="auto">
              <a:xfrm>
                <a:off x="4997450" y="2622550"/>
                <a:ext cx="41275" cy="41275"/>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30" name="Freeform 69"/>
              <p:cNvSpPr>
                <a:spLocks/>
              </p:cNvSpPr>
              <p:nvPr/>
            </p:nvSpPr>
            <p:spPr bwMode="auto">
              <a:xfrm>
                <a:off x="5032375" y="2743200"/>
                <a:ext cx="42863" cy="41275"/>
              </a:xfrm>
              <a:custGeom>
                <a:avLst/>
                <a:gdLst>
                  <a:gd name="T0" fmla="*/ 52 w 52"/>
                  <a:gd name="T1" fmla="*/ 53 h 53"/>
                  <a:gd name="T2" fmla="*/ 52 w 52"/>
                  <a:gd name="T3" fmla="*/ 0 h 53"/>
                  <a:gd name="T4" fmla="*/ 0 w 52"/>
                  <a:gd name="T5" fmla="*/ 0 h 53"/>
                  <a:gd name="T6" fmla="*/ 0 w 52"/>
                  <a:gd name="T7" fmla="*/ 53 h 53"/>
                  <a:gd name="T8" fmla="*/ 52 w 52"/>
                  <a:gd name="T9" fmla="*/ 53 h 53"/>
                  <a:gd name="T10" fmla="*/ 52 w 52"/>
                  <a:gd name="T11" fmla="*/ 53 h 53"/>
                </a:gdLst>
                <a:ahLst/>
                <a:cxnLst>
                  <a:cxn ang="0">
                    <a:pos x="T0" y="T1"/>
                  </a:cxn>
                  <a:cxn ang="0">
                    <a:pos x="T2" y="T3"/>
                  </a:cxn>
                  <a:cxn ang="0">
                    <a:pos x="T4" y="T5"/>
                  </a:cxn>
                  <a:cxn ang="0">
                    <a:pos x="T6" y="T7"/>
                  </a:cxn>
                  <a:cxn ang="0">
                    <a:pos x="T8" y="T9"/>
                  </a:cxn>
                  <a:cxn ang="0">
                    <a:pos x="T10" y="T11"/>
                  </a:cxn>
                </a:cxnLst>
                <a:rect l="0" t="0" r="r" b="b"/>
                <a:pathLst>
                  <a:path w="52" h="53">
                    <a:moveTo>
                      <a:pt x="52" y="53"/>
                    </a:moveTo>
                    <a:lnTo>
                      <a:pt x="52" y="0"/>
                    </a:lnTo>
                    <a:lnTo>
                      <a:pt x="0" y="0"/>
                    </a:lnTo>
                    <a:lnTo>
                      <a:pt x="0" y="53"/>
                    </a:lnTo>
                    <a:lnTo>
                      <a:pt x="52" y="53"/>
                    </a:lnTo>
                    <a:lnTo>
                      <a:pt x="52" y="53"/>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1" name="Freeform 70"/>
              <p:cNvSpPr>
                <a:spLocks/>
              </p:cNvSpPr>
              <p:nvPr/>
            </p:nvSpPr>
            <p:spPr bwMode="auto">
              <a:xfrm>
                <a:off x="5076825" y="2827338"/>
                <a:ext cx="42863" cy="42863"/>
              </a:xfrm>
              <a:custGeom>
                <a:avLst/>
                <a:gdLst>
                  <a:gd name="T0" fmla="*/ 52 w 52"/>
                  <a:gd name="T1" fmla="*/ 54 h 54"/>
                  <a:gd name="T2" fmla="*/ 52 w 52"/>
                  <a:gd name="T3" fmla="*/ 0 h 54"/>
                  <a:gd name="T4" fmla="*/ 0 w 52"/>
                  <a:gd name="T5" fmla="*/ 0 h 54"/>
                  <a:gd name="T6" fmla="*/ 0 w 52"/>
                  <a:gd name="T7" fmla="*/ 54 h 54"/>
                  <a:gd name="T8" fmla="*/ 52 w 52"/>
                  <a:gd name="T9" fmla="*/ 54 h 54"/>
                  <a:gd name="T10" fmla="*/ 52 w 52"/>
                  <a:gd name="T11" fmla="*/ 54 h 54"/>
                </a:gdLst>
                <a:ahLst/>
                <a:cxnLst>
                  <a:cxn ang="0">
                    <a:pos x="T0" y="T1"/>
                  </a:cxn>
                  <a:cxn ang="0">
                    <a:pos x="T2" y="T3"/>
                  </a:cxn>
                  <a:cxn ang="0">
                    <a:pos x="T4" y="T5"/>
                  </a:cxn>
                  <a:cxn ang="0">
                    <a:pos x="T6" y="T7"/>
                  </a:cxn>
                  <a:cxn ang="0">
                    <a:pos x="T8" y="T9"/>
                  </a:cxn>
                  <a:cxn ang="0">
                    <a:pos x="T10" y="T11"/>
                  </a:cxn>
                </a:cxnLst>
                <a:rect l="0" t="0" r="r" b="b"/>
                <a:pathLst>
                  <a:path w="52" h="54">
                    <a:moveTo>
                      <a:pt x="52" y="54"/>
                    </a:moveTo>
                    <a:lnTo>
                      <a:pt x="52" y="0"/>
                    </a:lnTo>
                    <a:lnTo>
                      <a:pt x="0" y="0"/>
                    </a:lnTo>
                    <a:lnTo>
                      <a:pt x="0" y="54"/>
                    </a:lnTo>
                    <a:lnTo>
                      <a:pt x="52" y="54"/>
                    </a:lnTo>
                    <a:lnTo>
                      <a:pt x="52" y="54"/>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2" name="Freeform 71"/>
              <p:cNvSpPr>
                <a:spLocks/>
              </p:cNvSpPr>
              <p:nvPr/>
            </p:nvSpPr>
            <p:spPr bwMode="auto">
              <a:xfrm>
                <a:off x="5154613" y="2965450"/>
                <a:ext cx="41275" cy="44450"/>
              </a:xfrm>
              <a:custGeom>
                <a:avLst/>
                <a:gdLst>
                  <a:gd name="T0" fmla="*/ 53 w 53"/>
                  <a:gd name="T1" fmla="*/ 54 h 54"/>
                  <a:gd name="T2" fmla="*/ 53 w 53"/>
                  <a:gd name="T3" fmla="*/ 0 h 54"/>
                  <a:gd name="T4" fmla="*/ 0 w 53"/>
                  <a:gd name="T5" fmla="*/ 0 h 54"/>
                  <a:gd name="T6" fmla="*/ 0 w 53"/>
                  <a:gd name="T7" fmla="*/ 54 h 54"/>
                  <a:gd name="T8" fmla="*/ 53 w 53"/>
                  <a:gd name="T9" fmla="*/ 54 h 54"/>
                  <a:gd name="T10" fmla="*/ 53 w 53"/>
                  <a:gd name="T11" fmla="*/ 54 h 54"/>
                </a:gdLst>
                <a:ahLst/>
                <a:cxnLst>
                  <a:cxn ang="0">
                    <a:pos x="T0" y="T1"/>
                  </a:cxn>
                  <a:cxn ang="0">
                    <a:pos x="T2" y="T3"/>
                  </a:cxn>
                  <a:cxn ang="0">
                    <a:pos x="T4" y="T5"/>
                  </a:cxn>
                  <a:cxn ang="0">
                    <a:pos x="T6" y="T7"/>
                  </a:cxn>
                  <a:cxn ang="0">
                    <a:pos x="T8" y="T9"/>
                  </a:cxn>
                  <a:cxn ang="0">
                    <a:pos x="T10" y="T11"/>
                  </a:cxn>
                </a:cxnLst>
                <a:rect l="0" t="0" r="r" b="b"/>
                <a:pathLst>
                  <a:path w="53" h="54">
                    <a:moveTo>
                      <a:pt x="53" y="54"/>
                    </a:moveTo>
                    <a:lnTo>
                      <a:pt x="53" y="0"/>
                    </a:lnTo>
                    <a:lnTo>
                      <a:pt x="0" y="0"/>
                    </a:lnTo>
                    <a:lnTo>
                      <a:pt x="0" y="54"/>
                    </a:lnTo>
                    <a:lnTo>
                      <a:pt x="53" y="54"/>
                    </a:lnTo>
                    <a:lnTo>
                      <a:pt x="53" y="54"/>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3" name="Freeform 72"/>
              <p:cNvSpPr>
                <a:spLocks/>
              </p:cNvSpPr>
              <p:nvPr/>
            </p:nvSpPr>
            <p:spPr bwMode="auto">
              <a:xfrm>
                <a:off x="5233988" y="3065463"/>
                <a:ext cx="42863" cy="42863"/>
              </a:xfrm>
              <a:custGeom>
                <a:avLst/>
                <a:gdLst>
                  <a:gd name="T0" fmla="*/ 52 w 52"/>
                  <a:gd name="T1" fmla="*/ 54 h 54"/>
                  <a:gd name="T2" fmla="*/ 52 w 52"/>
                  <a:gd name="T3" fmla="*/ 0 h 54"/>
                  <a:gd name="T4" fmla="*/ 0 w 52"/>
                  <a:gd name="T5" fmla="*/ 0 h 54"/>
                  <a:gd name="T6" fmla="*/ 0 w 52"/>
                  <a:gd name="T7" fmla="*/ 54 h 54"/>
                  <a:gd name="T8" fmla="*/ 52 w 52"/>
                  <a:gd name="T9" fmla="*/ 54 h 54"/>
                  <a:gd name="T10" fmla="*/ 52 w 52"/>
                  <a:gd name="T11" fmla="*/ 54 h 54"/>
                </a:gdLst>
                <a:ahLst/>
                <a:cxnLst>
                  <a:cxn ang="0">
                    <a:pos x="T0" y="T1"/>
                  </a:cxn>
                  <a:cxn ang="0">
                    <a:pos x="T2" y="T3"/>
                  </a:cxn>
                  <a:cxn ang="0">
                    <a:pos x="T4" y="T5"/>
                  </a:cxn>
                  <a:cxn ang="0">
                    <a:pos x="T6" y="T7"/>
                  </a:cxn>
                  <a:cxn ang="0">
                    <a:pos x="T8" y="T9"/>
                  </a:cxn>
                  <a:cxn ang="0">
                    <a:pos x="T10" y="T11"/>
                  </a:cxn>
                </a:cxnLst>
                <a:rect l="0" t="0" r="r" b="b"/>
                <a:pathLst>
                  <a:path w="52" h="54">
                    <a:moveTo>
                      <a:pt x="52" y="54"/>
                    </a:moveTo>
                    <a:lnTo>
                      <a:pt x="52" y="0"/>
                    </a:lnTo>
                    <a:lnTo>
                      <a:pt x="0" y="0"/>
                    </a:lnTo>
                    <a:lnTo>
                      <a:pt x="0" y="54"/>
                    </a:lnTo>
                    <a:lnTo>
                      <a:pt x="52" y="54"/>
                    </a:lnTo>
                    <a:lnTo>
                      <a:pt x="52" y="54"/>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4" name="Freeform 73"/>
              <p:cNvSpPr>
                <a:spLocks/>
              </p:cNvSpPr>
              <p:nvPr/>
            </p:nvSpPr>
            <p:spPr bwMode="auto">
              <a:xfrm>
                <a:off x="5310188" y="3148013"/>
                <a:ext cx="42863" cy="41275"/>
              </a:xfrm>
              <a:custGeom>
                <a:avLst/>
                <a:gdLst>
                  <a:gd name="T0" fmla="*/ 54 w 54"/>
                  <a:gd name="T1" fmla="*/ 53 h 53"/>
                  <a:gd name="T2" fmla="*/ 54 w 54"/>
                  <a:gd name="T3" fmla="*/ 0 h 53"/>
                  <a:gd name="T4" fmla="*/ 0 w 54"/>
                  <a:gd name="T5" fmla="*/ 0 h 53"/>
                  <a:gd name="T6" fmla="*/ 0 w 54"/>
                  <a:gd name="T7" fmla="*/ 53 h 53"/>
                  <a:gd name="T8" fmla="*/ 54 w 54"/>
                  <a:gd name="T9" fmla="*/ 53 h 53"/>
                  <a:gd name="T10" fmla="*/ 54 w 54"/>
                  <a:gd name="T11" fmla="*/ 53 h 53"/>
                </a:gdLst>
                <a:ahLst/>
                <a:cxnLst>
                  <a:cxn ang="0">
                    <a:pos x="T0" y="T1"/>
                  </a:cxn>
                  <a:cxn ang="0">
                    <a:pos x="T2" y="T3"/>
                  </a:cxn>
                  <a:cxn ang="0">
                    <a:pos x="T4" y="T5"/>
                  </a:cxn>
                  <a:cxn ang="0">
                    <a:pos x="T6" y="T7"/>
                  </a:cxn>
                  <a:cxn ang="0">
                    <a:pos x="T8" y="T9"/>
                  </a:cxn>
                  <a:cxn ang="0">
                    <a:pos x="T10" y="T11"/>
                  </a:cxn>
                </a:cxnLst>
                <a:rect l="0" t="0" r="r" b="b"/>
                <a:pathLst>
                  <a:path w="54" h="53">
                    <a:moveTo>
                      <a:pt x="54" y="53"/>
                    </a:moveTo>
                    <a:lnTo>
                      <a:pt x="54" y="0"/>
                    </a:lnTo>
                    <a:lnTo>
                      <a:pt x="0" y="0"/>
                    </a:lnTo>
                    <a:lnTo>
                      <a:pt x="0" y="53"/>
                    </a:lnTo>
                    <a:lnTo>
                      <a:pt x="54" y="53"/>
                    </a:lnTo>
                    <a:lnTo>
                      <a:pt x="54" y="53"/>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5" name="Freeform 74"/>
              <p:cNvSpPr>
                <a:spLocks/>
              </p:cNvSpPr>
              <p:nvPr/>
            </p:nvSpPr>
            <p:spPr bwMode="auto">
              <a:xfrm>
                <a:off x="5473700" y="3251200"/>
                <a:ext cx="41275" cy="41275"/>
              </a:xfrm>
              <a:custGeom>
                <a:avLst/>
                <a:gdLst>
                  <a:gd name="T0" fmla="*/ 53 w 53"/>
                  <a:gd name="T1" fmla="*/ 52 h 52"/>
                  <a:gd name="T2" fmla="*/ 53 w 53"/>
                  <a:gd name="T3" fmla="*/ 0 h 52"/>
                  <a:gd name="T4" fmla="*/ 0 w 53"/>
                  <a:gd name="T5" fmla="*/ 0 h 52"/>
                  <a:gd name="T6" fmla="*/ 0 w 53"/>
                  <a:gd name="T7" fmla="*/ 52 h 52"/>
                  <a:gd name="T8" fmla="*/ 53 w 53"/>
                  <a:gd name="T9" fmla="*/ 52 h 52"/>
                  <a:gd name="T10" fmla="*/ 53 w 53"/>
                  <a:gd name="T11" fmla="*/ 52 h 52"/>
                </a:gdLst>
                <a:ahLst/>
                <a:cxnLst>
                  <a:cxn ang="0">
                    <a:pos x="T0" y="T1"/>
                  </a:cxn>
                  <a:cxn ang="0">
                    <a:pos x="T2" y="T3"/>
                  </a:cxn>
                  <a:cxn ang="0">
                    <a:pos x="T4" y="T5"/>
                  </a:cxn>
                  <a:cxn ang="0">
                    <a:pos x="T6" y="T7"/>
                  </a:cxn>
                  <a:cxn ang="0">
                    <a:pos x="T8" y="T9"/>
                  </a:cxn>
                  <a:cxn ang="0">
                    <a:pos x="T10" y="T11"/>
                  </a:cxn>
                </a:cxnLst>
                <a:rect l="0" t="0" r="r" b="b"/>
                <a:pathLst>
                  <a:path w="53" h="52">
                    <a:moveTo>
                      <a:pt x="53" y="52"/>
                    </a:moveTo>
                    <a:lnTo>
                      <a:pt x="53" y="0"/>
                    </a:lnTo>
                    <a:lnTo>
                      <a:pt x="0" y="0"/>
                    </a:lnTo>
                    <a:lnTo>
                      <a:pt x="0" y="52"/>
                    </a:lnTo>
                    <a:lnTo>
                      <a:pt x="53" y="52"/>
                    </a:lnTo>
                    <a:lnTo>
                      <a:pt x="53" y="52"/>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6" name="Rectangle 75"/>
              <p:cNvSpPr>
                <a:spLocks noChangeArrowheads="1"/>
              </p:cNvSpPr>
              <p:nvPr/>
            </p:nvSpPr>
            <p:spPr bwMode="auto">
              <a:xfrm>
                <a:off x="5776913" y="3330575"/>
                <a:ext cx="41275" cy="42863"/>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37" name="Freeform 76"/>
              <p:cNvSpPr>
                <a:spLocks/>
              </p:cNvSpPr>
              <p:nvPr/>
            </p:nvSpPr>
            <p:spPr bwMode="auto">
              <a:xfrm>
                <a:off x="6097588" y="3357563"/>
                <a:ext cx="42863" cy="41275"/>
              </a:xfrm>
              <a:custGeom>
                <a:avLst/>
                <a:gdLst>
                  <a:gd name="T0" fmla="*/ 54 w 54"/>
                  <a:gd name="T1" fmla="*/ 53 h 53"/>
                  <a:gd name="T2" fmla="*/ 54 w 54"/>
                  <a:gd name="T3" fmla="*/ 0 h 53"/>
                  <a:gd name="T4" fmla="*/ 0 w 54"/>
                  <a:gd name="T5" fmla="*/ 0 h 53"/>
                  <a:gd name="T6" fmla="*/ 0 w 54"/>
                  <a:gd name="T7" fmla="*/ 53 h 53"/>
                  <a:gd name="T8" fmla="*/ 54 w 54"/>
                  <a:gd name="T9" fmla="*/ 53 h 53"/>
                  <a:gd name="T10" fmla="*/ 54 w 54"/>
                  <a:gd name="T11" fmla="*/ 53 h 53"/>
                </a:gdLst>
                <a:ahLst/>
                <a:cxnLst>
                  <a:cxn ang="0">
                    <a:pos x="T0" y="T1"/>
                  </a:cxn>
                  <a:cxn ang="0">
                    <a:pos x="T2" y="T3"/>
                  </a:cxn>
                  <a:cxn ang="0">
                    <a:pos x="T4" y="T5"/>
                  </a:cxn>
                  <a:cxn ang="0">
                    <a:pos x="T6" y="T7"/>
                  </a:cxn>
                  <a:cxn ang="0">
                    <a:pos x="T8" y="T9"/>
                  </a:cxn>
                  <a:cxn ang="0">
                    <a:pos x="T10" y="T11"/>
                  </a:cxn>
                </a:cxnLst>
                <a:rect l="0" t="0" r="r" b="b"/>
                <a:pathLst>
                  <a:path w="54" h="53">
                    <a:moveTo>
                      <a:pt x="54" y="53"/>
                    </a:moveTo>
                    <a:lnTo>
                      <a:pt x="54" y="0"/>
                    </a:lnTo>
                    <a:lnTo>
                      <a:pt x="0" y="0"/>
                    </a:lnTo>
                    <a:lnTo>
                      <a:pt x="0" y="53"/>
                    </a:lnTo>
                    <a:lnTo>
                      <a:pt x="54" y="53"/>
                    </a:lnTo>
                    <a:lnTo>
                      <a:pt x="54" y="53"/>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5138" name="Rectangle 77"/>
              <p:cNvSpPr>
                <a:spLocks noChangeArrowheads="1"/>
              </p:cNvSpPr>
              <p:nvPr/>
            </p:nvSpPr>
            <p:spPr bwMode="auto">
              <a:xfrm>
                <a:off x="6724650" y="3357563"/>
                <a:ext cx="42863" cy="41275"/>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39" name="Rectangle 78"/>
              <p:cNvSpPr>
                <a:spLocks noChangeArrowheads="1"/>
              </p:cNvSpPr>
              <p:nvPr/>
            </p:nvSpPr>
            <p:spPr bwMode="auto">
              <a:xfrm>
                <a:off x="7669213" y="3386138"/>
                <a:ext cx="42863" cy="44450"/>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40" name="Rectangle 79"/>
              <p:cNvSpPr>
                <a:spLocks noChangeArrowheads="1"/>
              </p:cNvSpPr>
              <p:nvPr/>
            </p:nvSpPr>
            <p:spPr bwMode="auto">
              <a:xfrm>
                <a:off x="8612188" y="3386138"/>
                <a:ext cx="42863" cy="44450"/>
              </a:xfrm>
              <a:prstGeom prst="rect">
                <a:avLst/>
              </a:prstGeom>
              <a:solidFill>
                <a:srgbClr val="009999"/>
              </a:solidFill>
              <a:ln w="0">
                <a:solidFill>
                  <a:srgbClr val="00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41" name="Line 80"/>
              <p:cNvSpPr>
                <a:spLocks noChangeShapeType="1"/>
              </p:cNvSpPr>
              <p:nvPr/>
            </p:nvSpPr>
            <p:spPr bwMode="auto">
              <a:xfrm>
                <a:off x="5056188" y="2755900"/>
                <a:ext cx="0" cy="298450"/>
              </a:xfrm>
              <a:prstGeom prst="line">
                <a:avLst/>
              </a:prstGeom>
              <a:noFill/>
              <a:ln w="7938">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2" name="Freeform 81"/>
              <p:cNvSpPr>
                <a:spLocks/>
              </p:cNvSpPr>
              <p:nvPr/>
            </p:nvSpPr>
            <p:spPr bwMode="auto">
              <a:xfrm>
                <a:off x="5329238" y="3122613"/>
                <a:ext cx="0" cy="177800"/>
              </a:xfrm>
              <a:custGeom>
                <a:avLst/>
                <a:gdLst>
                  <a:gd name="T0" fmla="*/ 0 h 224"/>
                  <a:gd name="T1" fmla="*/ 105 h 224"/>
                  <a:gd name="T2" fmla="*/ 224 h 224"/>
                </a:gdLst>
                <a:ahLst/>
                <a:cxnLst>
                  <a:cxn ang="0">
                    <a:pos x="0" y="T0"/>
                  </a:cxn>
                  <a:cxn ang="0">
                    <a:pos x="0" y="T1"/>
                  </a:cxn>
                  <a:cxn ang="0">
                    <a:pos x="0" y="T2"/>
                  </a:cxn>
                </a:cxnLst>
                <a:rect l="0" t="0" r="r" b="b"/>
                <a:pathLst>
                  <a:path h="224">
                    <a:moveTo>
                      <a:pt x="0" y="0"/>
                    </a:moveTo>
                    <a:lnTo>
                      <a:pt x="0" y="105"/>
                    </a:lnTo>
                    <a:lnTo>
                      <a:pt x="0" y="224"/>
                    </a:lnTo>
                  </a:path>
                </a:pathLst>
              </a:custGeom>
              <a:noFill/>
              <a:ln w="7938">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3" name="Line 82"/>
              <p:cNvSpPr>
                <a:spLocks noChangeShapeType="1"/>
              </p:cNvSpPr>
              <p:nvPr/>
            </p:nvSpPr>
            <p:spPr bwMode="auto">
              <a:xfrm>
                <a:off x="4979988" y="2665413"/>
                <a:ext cx="0" cy="295275"/>
              </a:xfrm>
              <a:prstGeom prst="line">
                <a:avLst/>
              </a:prstGeom>
              <a:noFill/>
              <a:ln w="7938">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4" name="Line 83"/>
              <p:cNvSpPr>
                <a:spLocks noChangeShapeType="1"/>
              </p:cNvSpPr>
              <p:nvPr/>
            </p:nvSpPr>
            <p:spPr bwMode="auto">
              <a:xfrm>
                <a:off x="5019675" y="2741613"/>
                <a:ext cx="0" cy="242888"/>
              </a:xfrm>
              <a:prstGeom prst="line">
                <a:avLst/>
              </a:prstGeom>
              <a:noFill/>
              <a:ln w="7938">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5" name="Freeform 84"/>
              <p:cNvSpPr>
                <a:spLocks/>
              </p:cNvSpPr>
              <p:nvPr/>
            </p:nvSpPr>
            <p:spPr bwMode="auto">
              <a:xfrm>
                <a:off x="5254625" y="3076575"/>
                <a:ext cx="0" cy="152400"/>
              </a:xfrm>
              <a:custGeom>
                <a:avLst/>
                <a:gdLst>
                  <a:gd name="T0" fmla="*/ 0 h 193"/>
                  <a:gd name="T1" fmla="*/ 79 h 193"/>
                  <a:gd name="T2" fmla="*/ 193 h 193"/>
                </a:gdLst>
                <a:ahLst/>
                <a:cxnLst>
                  <a:cxn ang="0">
                    <a:pos x="0" y="T0"/>
                  </a:cxn>
                  <a:cxn ang="0">
                    <a:pos x="0" y="T1"/>
                  </a:cxn>
                  <a:cxn ang="0">
                    <a:pos x="0" y="T2"/>
                  </a:cxn>
                </a:cxnLst>
                <a:rect l="0" t="0" r="r" b="b"/>
                <a:pathLst>
                  <a:path h="193">
                    <a:moveTo>
                      <a:pt x="0" y="0"/>
                    </a:moveTo>
                    <a:lnTo>
                      <a:pt x="0" y="79"/>
                    </a:lnTo>
                    <a:lnTo>
                      <a:pt x="0" y="193"/>
                    </a:lnTo>
                  </a:path>
                </a:pathLst>
              </a:custGeom>
              <a:noFill/>
              <a:ln w="7938">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6" name="Freeform 85"/>
              <p:cNvSpPr>
                <a:spLocks/>
              </p:cNvSpPr>
              <p:nvPr/>
            </p:nvSpPr>
            <p:spPr bwMode="auto">
              <a:xfrm>
                <a:off x="5173663" y="2952750"/>
                <a:ext cx="0" cy="230188"/>
              </a:xfrm>
              <a:custGeom>
                <a:avLst/>
                <a:gdLst>
                  <a:gd name="T0" fmla="*/ 0 h 291"/>
                  <a:gd name="T1" fmla="*/ 137 h 291"/>
                  <a:gd name="T2" fmla="*/ 291 h 291"/>
                </a:gdLst>
                <a:ahLst/>
                <a:cxnLst>
                  <a:cxn ang="0">
                    <a:pos x="0" y="T0"/>
                  </a:cxn>
                  <a:cxn ang="0">
                    <a:pos x="0" y="T1"/>
                  </a:cxn>
                  <a:cxn ang="0">
                    <a:pos x="0" y="T2"/>
                  </a:cxn>
                </a:cxnLst>
                <a:rect l="0" t="0" r="r" b="b"/>
                <a:pathLst>
                  <a:path h="291">
                    <a:moveTo>
                      <a:pt x="0" y="0"/>
                    </a:moveTo>
                    <a:lnTo>
                      <a:pt x="0" y="137"/>
                    </a:lnTo>
                    <a:lnTo>
                      <a:pt x="0" y="291"/>
                    </a:lnTo>
                  </a:path>
                </a:pathLst>
              </a:custGeom>
              <a:noFill/>
              <a:ln w="7938">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7" name="Freeform 86"/>
              <p:cNvSpPr>
                <a:spLocks/>
              </p:cNvSpPr>
              <p:nvPr/>
            </p:nvSpPr>
            <p:spPr bwMode="auto">
              <a:xfrm>
                <a:off x="5091113" y="2825750"/>
                <a:ext cx="0" cy="287338"/>
              </a:xfrm>
              <a:custGeom>
                <a:avLst/>
                <a:gdLst>
                  <a:gd name="T0" fmla="*/ 0 h 362"/>
                  <a:gd name="T1" fmla="*/ 168 h 362"/>
                  <a:gd name="T2" fmla="*/ 362 h 362"/>
                </a:gdLst>
                <a:ahLst/>
                <a:cxnLst>
                  <a:cxn ang="0">
                    <a:pos x="0" y="T0"/>
                  </a:cxn>
                  <a:cxn ang="0">
                    <a:pos x="0" y="T1"/>
                  </a:cxn>
                  <a:cxn ang="0">
                    <a:pos x="0" y="T2"/>
                  </a:cxn>
                </a:cxnLst>
                <a:rect l="0" t="0" r="r" b="b"/>
                <a:pathLst>
                  <a:path h="362">
                    <a:moveTo>
                      <a:pt x="0" y="0"/>
                    </a:moveTo>
                    <a:lnTo>
                      <a:pt x="0" y="168"/>
                    </a:lnTo>
                    <a:lnTo>
                      <a:pt x="0" y="362"/>
                    </a:lnTo>
                  </a:path>
                </a:pathLst>
              </a:custGeom>
              <a:noFill/>
              <a:ln w="7938">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8" name="Line 87"/>
              <p:cNvSpPr>
                <a:spLocks noChangeShapeType="1"/>
              </p:cNvSpPr>
              <p:nvPr/>
            </p:nvSpPr>
            <p:spPr bwMode="auto">
              <a:xfrm flipV="1">
                <a:off x="4943475" y="2565400"/>
                <a:ext cx="0" cy="369888"/>
              </a:xfrm>
              <a:prstGeom prst="line">
                <a:avLst/>
              </a:prstGeom>
              <a:noFill/>
              <a:ln w="7938">
                <a:solidFill>
                  <a:srgbClr val="6666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49" name="Freeform 88"/>
              <p:cNvSpPr>
                <a:spLocks/>
              </p:cNvSpPr>
              <p:nvPr/>
            </p:nvSpPr>
            <p:spPr bwMode="auto">
              <a:xfrm>
                <a:off x="4867275" y="2755900"/>
                <a:ext cx="3765550" cy="652463"/>
              </a:xfrm>
              <a:custGeom>
                <a:avLst/>
                <a:gdLst>
                  <a:gd name="T0" fmla="*/ 4745 w 4745"/>
                  <a:gd name="T1" fmla="*/ 820 h 820"/>
                  <a:gd name="T2" fmla="*/ 3559 w 4745"/>
                  <a:gd name="T3" fmla="*/ 799 h 820"/>
                  <a:gd name="T4" fmla="*/ 2367 w 4745"/>
                  <a:gd name="T5" fmla="*/ 799 h 820"/>
                  <a:gd name="T6" fmla="*/ 1579 w 4745"/>
                  <a:gd name="T7" fmla="*/ 782 h 820"/>
                  <a:gd name="T8" fmla="*/ 1188 w 4745"/>
                  <a:gd name="T9" fmla="*/ 747 h 820"/>
                  <a:gd name="T10" fmla="*/ 791 w 4745"/>
                  <a:gd name="T11" fmla="*/ 675 h 820"/>
                  <a:gd name="T12" fmla="*/ 598 w 4745"/>
                  <a:gd name="T13" fmla="*/ 581 h 820"/>
                  <a:gd name="T14" fmla="*/ 583 w 4745"/>
                  <a:gd name="T15" fmla="*/ 567 h 820"/>
                  <a:gd name="T16" fmla="*/ 488 w 4745"/>
                  <a:gd name="T17" fmla="*/ 481 h 820"/>
                  <a:gd name="T18" fmla="*/ 390 w 4745"/>
                  <a:gd name="T19" fmla="*/ 390 h 820"/>
                  <a:gd name="T20" fmla="*/ 387 w 4745"/>
                  <a:gd name="T21" fmla="*/ 383 h 820"/>
                  <a:gd name="T22" fmla="*/ 283 w 4745"/>
                  <a:gd name="T23" fmla="*/ 255 h 820"/>
                  <a:gd name="T24" fmla="*/ 240 w 4745"/>
                  <a:gd name="T25" fmla="*/ 203 h 820"/>
                  <a:gd name="T26" fmla="*/ 240 w 4745"/>
                  <a:gd name="T27" fmla="*/ 201 h 820"/>
                  <a:gd name="T28" fmla="*/ 192 w 4745"/>
                  <a:gd name="T29" fmla="*/ 133 h 820"/>
                  <a:gd name="T30" fmla="*/ 143 w 4745"/>
                  <a:gd name="T31" fmla="*/ 61 h 820"/>
                  <a:gd name="T32" fmla="*/ 140 w 4745"/>
                  <a:gd name="T33" fmla="*/ 56 h 820"/>
                  <a:gd name="T34" fmla="*/ 96 w 4745"/>
                  <a:gd name="T35" fmla="*/ 9 h 820"/>
                  <a:gd name="T36" fmla="*/ 89 w 4745"/>
                  <a:gd name="T37" fmla="*/ 0 h 820"/>
                  <a:gd name="T38" fmla="*/ 58 w 4745"/>
                  <a:gd name="T39" fmla="*/ 267 h 820"/>
                  <a:gd name="T40" fmla="*/ 0 w 4745"/>
                  <a:gd name="T41" fmla="*/ 82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45" h="820">
                    <a:moveTo>
                      <a:pt x="4745" y="820"/>
                    </a:moveTo>
                    <a:lnTo>
                      <a:pt x="3559" y="799"/>
                    </a:lnTo>
                    <a:lnTo>
                      <a:pt x="2367" y="799"/>
                    </a:lnTo>
                    <a:lnTo>
                      <a:pt x="1579" y="782"/>
                    </a:lnTo>
                    <a:lnTo>
                      <a:pt x="1188" y="747"/>
                    </a:lnTo>
                    <a:lnTo>
                      <a:pt x="791" y="675"/>
                    </a:lnTo>
                    <a:lnTo>
                      <a:pt x="598" y="581"/>
                    </a:lnTo>
                    <a:lnTo>
                      <a:pt x="583" y="567"/>
                    </a:lnTo>
                    <a:lnTo>
                      <a:pt x="488" y="481"/>
                    </a:lnTo>
                    <a:lnTo>
                      <a:pt x="390" y="390"/>
                    </a:lnTo>
                    <a:lnTo>
                      <a:pt x="387" y="383"/>
                    </a:lnTo>
                    <a:lnTo>
                      <a:pt x="283" y="255"/>
                    </a:lnTo>
                    <a:lnTo>
                      <a:pt x="240" y="203"/>
                    </a:lnTo>
                    <a:lnTo>
                      <a:pt x="240" y="201"/>
                    </a:lnTo>
                    <a:lnTo>
                      <a:pt x="192" y="133"/>
                    </a:lnTo>
                    <a:lnTo>
                      <a:pt x="143" y="61"/>
                    </a:lnTo>
                    <a:lnTo>
                      <a:pt x="140" y="56"/>
                    </a:lnTo>
                    <a:lnTo>
                      <a:pt x="96" y="9"/>
                    </a:lnTo>
                    <a:lnTo>
                      <a:pt x="89" y="0"/>
                    </a:lnTo>
                    <a:lnTo>
                      <a:pt x="58" y="267"/>
                    </a:lnTo>
                    <a:lnTo>
                      <a:pt x="0" y="820"/>
                    </a:lnTo>
                  </a:path>
                </a:pathLst>
              </a:custGeom>
              <a:noFill/>
              <a:ln w="12700">
                <a:solidFill>
                  <a:srgbClr val="6666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5150" name="Rectangle 89"/>
              <p:cNvSpPr>
                <a:spLocks noChangeArrowheads="1"/>
              </p:cNvSpPr>
              <p:nvPr/>
            </p:nvSpPr>
            <p:spPr bwMode="auto">
              <a:xfrm>
                <a:off x="4845050" y="3386138"/>
                <a:ext cx="42863" cy="44450"/>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5151" name="Rectangle 90"/>
              <p:cNvSpPr>
                <a:spLocks noChangeArrowheads="1"/>
              </p:cNvSpPr>
              <p:nvPr/>
            </p:nvSpPr>
            <p:spPr bwMode="auto">
              <a:xfrm>
                <a:off x="4859338" y="3243263"/>
                <a:ext cx="42863" cy="42863"/>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92" name="Freeform 91"/>
              <p:cNvSpPr>
                <a:spLocks/>
              </p:cNvSpPr>
              <p:nvPr/>
            </p:nvSpPr>
            <p:spPr bwMode="auto">
              <a:xfrm>
                <a:off x="4922838" y="2743200"/>
                <a:ext cx="42863" cy="41275"/>
              </a:xfrm>
              <a:custGeom>
                <a:avLst/>
                <a:gdLst>
                  <a:gd name="T0" fmla="*/ 54 w 54"/>
                  <a:gd name="T1" fmla="*/ 0 h 53"/>
                  <a:gd name="T2" fmla="*/ 0 w 54"/>
                  <a:gd name="T3" fmla="*/ 0 h 53"/>
                  <a:gd name="T4" fmla="*/ 0 w 54"/>
                  <a:gd name="T5" fmla="*/ 53 h 53"/>
                  <a:gd name="T6" fmla="*/ 54 w 54"/>
                  <a:gd name="T7" fmla="*/ 53 h 53"/>
                  <a:gd name="T8" fmla="*/ 54 w 54"/>
                  <a:gd name="T9" fmla="*/ 0 h 53"/>
                  <a:gd name="T10" fmla="*/ 54 w 54"/>
                  <a:gd name="T11" fmla="*/ 0 h 53"/>
                </a:gdLst>
                <a:ahLst/>
                <a:cxnLst>
                  <a:cxn ang="0">
                    <a:pos x="T0" y="T1"/>
                  </a:cxn>
                  <a:cxn ang="0">
                    <a:pos x="T2" y="T3"/>
                  </a:cxn>
                  <a:cxn ang="0">
                    <a:pos x="T4" y="T5"/>
                  </a:cxn>
                  <a:cxn ang="0">
                    <a:pos x="T6" y="T7"/>
                  </a:cxn>
                  <a:cxn ang="0">
                    <a:pos x="T8" y="T9"/>
                  </a:cxn>
                  <a:cxn ang="0">
                    <a:pos x="T10" y="T11"/>
                  </a:cxn>
                </a:cxnLst>
                <a:rect l="0" t="0" r="r" b="b"/>
                <a:pathLst>
                  <a:path w="54" h="53">
                    <a:moveTo>
                      <a:pt x="54" y="0"/>
                    </a:moveTo>
                    <a:lnTo>
                      <a:pt x="0" y="0"/>
                    </a:lnTo>
                    <a:lnTo>
                      <a:pt x="0" y="53"/>
                    </a:lnTo>
                    <a:lnTo>
                      <a:pt x="54" y="53"/>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93" name="Rectangle 92"/>
              <p:cNvSpPr>
                <a:spLocks noChangeArrowheads="1"/>
              </p:cNvSpPr>
              <p:nvPr/>
            </p:nvSpPr>
            <p:spPr bwMode="auto">
              <a:xfrm>
                <a:off x="4959350" y="2784475"/>
                <a:ext cx="41275" cy="42863"/>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94" name="Rectangle 93"/>
              <p:cNvSpPr>
                <a:spLocks noChangeArrowheads="1"/>
              </p:cNvSpPr>
              <p:nvPr/>
            </p:nvSpPr>
            <p:spPr bwMode="auto">
              <a:xfrm>
                <a:off x="4999038" y="2841625"/>
                <a:ext cx="42863" cy="42863"/>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395" name="Freeform 94"/>
              <p:cNvSpPr>
                <a:spLocks/>
              </p:cNvSpPr>
              <p:nvPr/>
            </p:nvSpPr>
            <p:spPr bwMode="auto">
              <a:xfrm>
                <a:off x="5035550" y="2895600"/>
                <a:ext cx="42863" cy="42863"/>
              </a:xfrm>
              <a:custGeom>
                <a:avLst/>
                <a:gdLst>
                  <a:gd name="T0" fmla="*/ 55 w 55"/>
                  <a:gd name="T1" fmla="*/ 0 h 54"/>
                  <a:gd name="T2" fmla="*/ 0 w 55"/>
                  <a:gd name="T3" fmla="*/ 0 h 54"/>
                  <a:gd name="T4" fmla="*/ 0 w 55"/>
                  <a:gd name="T5" fmla="*/ 54 h 54"/>
                  <a:gd name="T6" fmla="*/ 55 w 55"/>
                  <a:gd name="T7" fmla="*/ 54 h 54"/>
                  <a:gd name="T8" fmla="*/ 55 w 55"/>
                  <a:gd name="T9" fmla="*/ 0 h 54"/>
                  <a:gd name="T10" fmla="*/ 55 w 55"/>
                  <a:gd name="T11" fmla="*/ 0 h 54"/>
                </a:gdLst>
                <a:ahLst/>
                <a:cxnLst>
                  <a:cxn ang="0">
                    <a:pos x="T0" y="T1"/>
                  </a:cxn>
                  <a:cxn ang="0">
                    <a:pos x="T2" y="T3"/>
                  </a:cxn>
                  <a:cxn ang="0">
                    <a:pos x="T4" y="T5"/>
                  </a:cxn>
                  <a:cxn ang="0">
                    <a:pos x="T6" y="T7"/>
                  </a:cxn>
                  <a:cxn ang="0">
                    <a:pos x="T8" y="T9"/>
                  </a:cxn>
                  <a:cxn ang="0">
                    <a:pos x="T10" y="T11"/>
                  </a:cxn>
                </a:cxnLst>
                <a:rect l="0" t="0" r="r" b="b"/>
                <a:pathLst>
                  <a:path w="55" h="54">
                    <a:moveTo>
                      <a:pt x="55" y="0"/>
                    </a:moveTo>
                    <a:lnTo>
                      <a:pt x="0" y="0"/>
                    </a:lnTo>
                    <a:lnTo>
                      <a:pt x="0" y="54"/>
                    </a:lnTo>
                    <a:lnTo>
                      <a:pt x="55" y="54"/>
                    </a:lnTo>
                    <a:lnTo>
                      <a:pt x="55" y="0"/>
                    </a:lnTo>
                    <a:lnTo>
                      <a:pt x="55"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96" name="Freeform 95"/>
              <p:cNvSpPr>
                <a:spLocks/>
              </p:cNvSpPr>
              <p:nvPr/>
            </p:nvSpPr>
            <p:spPr bwMode="auto">
              <a:xfrm>
                <a:off x="5070475" y="2938463"/>
                <a:ext cx="41275" cy="41275"/>
              </a:xfrm>
              <a:custGeom>
                <a:avLst/>
                <a:gdLst>
                  <a:gd name="T0" fmla="*/ 53 w 53"/>
                  <a:gd name="T1" fmla="*/ 0 h 52"/>
                  <a:gd name="T2" fmla="*/ 0 w 53"/>
                  <a:gd name="T3" fmla="*/ 0 h 52"/>
                  <a:gd name="T4" fmla="*/ 0 w 53"/>
                  <a:gd name="T5" fmla="*/ 52 h 52"/>
                  <a:gd name="T6" fmla="*/ 53 w 53"/>
                  <a:gd name="T7" fmla="*/ 52 h 52"/>
                  <a:gd name="T8" fmla="*/ 53 w 53"/>
                  <a:gd name="T9" fmla="*/ 0 h 52"/>
                  <a:gd name="T10" fmla="*/ 53 w 53"/>
                  <a:gd name="T11" fmla="*/ 0 h 52"/>
                </a:gdLst>
                <a:ahLst/>
                <a:cxnLst>
                  <a:cxn ang="0">
                    <a:pos x="T0" y="T1"/>
                  </a:cxn>
                  <a:cxn ang="0">
                    <a:pos x="T2" y="T3"/>
                  </a:cxn>
                  <a:cxn ang="0">
                    <a:pos x="T4" y="T5"/>
                  </a:cxn>
                  <a:cxn ang="0">
                    <a:pos x="T6" y="T7"/>
                  </a:cxn>
                  <a:cxn ang="0">
                    <a:pos x="T8" y="T9"/>
                  </a:cxn>
                  <a:cxn ang="0">
                    <a:pos x="T10" y="T11"/>
                  </a:cxn>
                </a:cxnLst>
                <a:rect l="0" t="0" r="r" b="b"/>
                <a:pathLst>
                  <a:path w="53" h="52">
                    <a:moveTo>
                      <a:pt x="53" y="0"/>
                    </a:moveTo>
                    <a:lnTo>
                      <a:pt x="0" y="0"/>
                    </a:lnTo>
                    <a:lnTo>
                      <a:pt x="0" y="52"/>
                    </a:lnTo>
                    <a:lnTo>
                      <a:pt x="53" y="52"/>
                    </a:lnTo>
                    <a:lnTo>
                      <a:pt x="53" y="0"/>
                    </a:lnTo>
                    <a:lnTo>
                      <a:pt x="53"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97" name="Freeform 96"/>
              <p:cNvSpPr>
                <a:spLocks/>
              </p:cNvSpPr>
              <p:nvPr/>
            </p:nvSpPr>
            <p:spPr bwMode="auto">
              <a:xfrm>
                <a:off x="5151438" y="3040063"/>
                <a:ext cx="42863" cy="42863"/>
              </a:xfrm>
              <a:custGeom>
                <a:avLst/>
                <a:gdLst>
                  <a:gd name="T0" fmla="*/ 54 w 54"/>
                  <a:gd name="T1" fmla="*/ 0 h 54"/>
                  <a:gd name="T2" fmla="*/ 0 w 54"/>
                  <a:gd name="T3" fmla="*/ 0 h 54"/>
                  <a:gd name="T4" fmla="*/ 0 w 54"/>
                  <a:gd name="T5" fmla="*/ 54 h 54"/>
                  <a:gd name="T6" fmla="*/ 54 w 54"/>
                  <a:gd name="T7" fmla="*/ 54 h 54"/>
                  <a:gd name="T8" fmla="*/ 54 w 54"/>
                  <a:gd name="T9" fmla="*/ 0 h 54"/>
                  <a:gd name="T10" fmla="*/ 54 w 54"/>
                  <a:gd name="T11" fmla="*/ 0 h 54"/>
                </a:gdLst>
                <a:ahLst/>
                <a:cxnLst>
                  <a:cxn ang="0">
                    <a:pos x="T0" y="T1"/>
                  </a:cxn>
                  <a:cxn ang="0">
                    <a:pos x="T2" y="T3"/>
                  </a:cxn>
                  <a:cxn ang="0">
                    <a:pos x="T4" y="T5"/>
                  </a:cxn>
                  <a:cxn ang="0">
                    <a:pos x="T6" y="T7"/>
                  </a:cxn>
                  <a:cxn ang="0">
                    <a:pos x="T8" y="T9"/>
                  </a:cxn>
                  <a:cxn ang="0">
                    <a:pos x="T10" y="T11"/>
                  </a:cxn>
                </a:cxnLst>
                <a:rect l="0" t="0" r="r" b="b"/>
                <a:pathLst>
                  <a:path w="54" h="54">
                    <a:moveTo>
                      <a:pt x="54" y="0"/>
                    </a:moveTo>
                    <a:lnTo>
                      <a:pt x="0" y="0"/>
                    </a:lnTo>
                    <a:lnTo>
                      <a:pt x="0" y="54"/>
                    </a:lnTo>
                    <a:lnTo>
                      <a:pt x="54" y="54"/>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98" name="Freeform 97"/>
              <p:cNvSpPr>
                <a:spLocks/>
              </p:cNvSpPr>
              <p:nvPr/>
            </p:nvSpPr>
            <p:spPr bwMode="auto">
              <a:xfrm>
                <a:off x="5232400" y="3116263"/>
                <a:ext cx="44450" cy="42863"/>
              </a:xfrm>
              <a:custGeom>
                <a:avLst/>
                <a:gdLst>
                  <a:gd name="T0" fmla="*/ 54 w 54"/>
                  <a:gd name="T1" fmla="*/ 0 h 54"/>
                  <a:gd name="T2" fmla="*/ 0 w 54"/>
                  <a:gd name="T3" fmla="*/ 0 h 54"/>
                  <a:gd name="T4" fmla="*/ 0 w 54"/>
                  <a:gd name="T5" fmla="*/ 54 h 54"/>
                  <a:gd name="T6" fmla="*/ 54 w 54"/>
                  <a:gd name="T7" fmla="*/ 54 h 54"/>
                  <a:gd name="T8" fmla="*/ 54 w 54"/>
                  <a:gd name="T9" fmla="*/ 0 h 54"/>
                  <a:gd name="T10" fmla="*/ 54 w 54"/>
                  <a:gd name="T11" fmla="*/ 0 h 54"/>
                </a:gdLst>
                <a:ahLst/>
                <a:cxnLst>
                  <a:cxn ang="0">
                    <a:pos x="T0" y="T1"/>
                  </a:cxn>
                  <a:cxn ang="0">
                    <a:pos x="T2" y="T3"/>
                  </a:cxn>
                  <a:cxn ang="0">
                    <a:pos x="T4" y="T5"/>
                  </a:cxn>
                  <a:cxn ang="0">
                    <a:pos x="T6" y="T7"/>
                  </a:cxn>
                  <a:cxn ang="0">
                    <a:pos x="T8" y="T9"/>
                  </a:cxn>
                  <a:cxn ang="0">
                    <a:pos x="T10" y="T11"/>
                  </a:cxn>
                </a:cxnLst>
                <a:rect l="0" t="0" r="r" b="b"/>
                <a:pathLst>
                  <a:path w="54" h="54">
                    <a:moveTo>
                      <a:pt x="54" y="0"/>
                    </a:moveTo>
                    <a:lnTo>
                      <a:pt x="0" y="0"/>
                    </a:lnTo>
                    <a:lnTo>
                      <a:pt x="0" y="54"/>
                    </a:lnTo>
                    <a:lnTo>
                      <a:pt x="54" y="54"/>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399" name="Freeform 98"/>
              <p:cNvSpPr>
                <a:spLocks/>
              </p:cNvSpPr>
              <p:nvPr/>
            </p:nvSpPr>
            <p:spPr bwMode="auto">
              <a:xfrm>
                <a:off x="5308600" y="3186113"/>
                <a:ext cx="42863" cy="42863"/>
              </a:xfrm>
              <a:custGeom>
                <a:avLst/>
                <a:gdLst>
                  <a:gd name="T0" fmla="*/ 54 w 54"/>
                  <a:gd name="T1" fmla="*/ 0 h 55"/>
                  <a:gd name="T2" fmla="*/ 0 w 54"/>
                  <a:gd name="T3" fmla="*/ 0 h 55"/>
                  <a:gd name="T4" fmla="*/ 0 w 54"/>
                  <a:gd name="T5" fmla="*/ 55 h 55"/>
                  <a:gd name="T6" fmla="*/ 54 w 54"/>
                  <a:gd name="T7" fmla="*/ 55 h 55"/>
                  <a:gd name="T8" fmla="*/ 54 w 54"/>
                  <a:gd name="T9" fmla="*/ 0 h 55"/>
                  <a:gd name="T10" fmla="*/ 54 w 54"/>
                  <a:gd name="T11" fmla="*/ 0 h 55"/>
                </a:gdLst>
                <a:ahLst/>
                <a:cxnLst>
                  <a:cxn ang="0">
                    <a:pos x="T0" y="T1"/>
                  </a:cxn>
                  <a:cxn ang="0">
                    <a:pos x="T2" y="T3"/>
                  </a:cxn>
                  <a:cxn ang="0">
                    <a:pos x="T4" y="T5"/>
                  </a:cxn>
                  <a:cxn ang="0">
                    <a:pos x="T6" y="T7"/>
                  </a:cxn>
                  <a:cxn ang="0">
                    <a:pos x="T8" y="T9"/>
                  </a:cxn>
                  <a:cxn ang="0">
                    <a:pos x="T10" y="T11"/>
                  </a:cxn>
                </a:cxnLst>
                <a:rect l="0" t="0" r="r" b="b"/>
                <a:pathLst>
                  <a:path w="54" h="55">
                    <a:moveTo>
                      <a:pt x="54" y="0"/>
                    </a:moveTo>
                    <a:lnTo>
                      <a:pt x="0" y="0"/>
                    </a:lnTo>
                    <a:lnTo>
                      <a:pt x="0" y="55"/>
                    </a:lnTo>
                    <a:lnTo>
                      <a:pt x="54" y="55"/>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00" name="Freeform 99"/>
              <p:cNvSpPr>
                <a:spLocks/>
              </p:cNvSpPr>
              <p:nvPr/>
            </p:nvSpPr>
            <p:spPr bwMode="auto">
              <a:xfrm>
                <a:off x="4881563" y="3036888"/>
                <a:ext cx="41275" cy="41275"/>
              </a:xfrm>
              <a:custGeom>
                <a:avLst/>
                <a:gdLst>
                  <a:gd name="T0" fmla="*/ 53 w 53"/>
                  <a:gd name="T1" fmla="*/ 0 h 53"/>
                  <a:gd name="T2" fmla="*/ 0 w 53"/>
                  <a:gd name="T3" fmla="*/ 0 h 53"/>
                  <a:gd name="T4" fmla="*/ 0 w 53"/>
                  <a:gd name="T5" fmla="*/ 53 h 53"/>
                  <a:gd name="T6" fmla="*/ 53 w 53"/>
                  <a:gd name="T7" fmla="*/ 53 h 53"/>
                  <a:gd name="T8" fmla="*/ 53 w 53"/>
                  <a:gd name="T9" fmla="*/ 0 h 53"/>
                  <a:gd name="T10" fmla="*/ 53 w 53"/>
                  <a:gd name="T11" fmla="*/ 0 h 53"/>
                </a:gdLst>
                <a:ahLst/>
                <a:cxnLst>
                  <a:cxn ang="0">
                    <a:pos x="T0" y="T1"/>
                  </a:cxn>
                  <a:cxn ang="0">
                    <a:pos x="T2" y="T3"/>
                  </a:cxn>
                  <a:cxn ang="0">
                    <a:pos x="T4" y="T5"/>
                  </a:cxn>
                  <a:cxn ang="0">
                    <a:pos x="T6" y="T7"/>
                  </a:cxn>
                  <a:cxn ang="0">
                    <a:pos x="T8" y="T9"/>
                  </a:cxn>
                  <a:cxn ang="0">
                    <a:pos x="T10" y="T11"/>
                  </a:cxn>
                </a:cxnLst>
                <a:rect l="0" t="0" r="r" b="b"/>
                <a:pathLst>
                  <a:path w="53" h="53">
                    <a:moveTo>
                      <a:pt x="53" y="0"/>
                    </a:moveTo>
                    <a:lnTo>
                      <a:pt x="0" y="0"/>
                    </a:lnTo>
                    <a:lnTo>
                      <a:pt x="0" y="53"/>
                    </a:lnTo>
                    <a:lnTo>
                      <a:pt x="53" y="53"/>
                    </a:lnTo>
                    <a:lnTo>
                      <a:pt x="53" y="0"/>
                    </a:lnTo>
                    <a:lnTo>
                      <a:pt x="53"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01" name="Freeform 100"/>
              <p:cNvSpPr>
                <a:spLocks/>
              </p:cNvSpPr>
              <p:nvPr/>
            </p:nvSpPr>
            <p:spPr bwMode="auto">
              <a:xfrm>
                <a:off x="5473700" y="3271838"/>
                <a:ext cx="41275" cy="41275"/>
              </a:xfrm>
              <a:custGeom>
                <a:avLst/>
                <a:gdLst>
                  <a:gd name="T0" fmla="*/ 53 w 53"/>
                  <a:gd name="T1" fmla="*/ 0 h 52"/>
                  <a:gd name="T2" fmla="*/ 0 w 53"/>
                  <a:gd name="T3" fmla="*/ 0 h 52"/>
                  <a:gd name="T4" fmla="*/ 0 w 53"/>
                  <a:gd name="T5" fmla="*/ 52 h 52"/>
                  <a:gd name="T6" fmla="*/ 53 w 53"/>
                  <a:gd name="T7" fmla="*/ 52 h 52"/>
                  <a:gd name="T8" fmla="*/ 53 w 53"/>
                  <a:gd name="T9" fmla="*/ 0 h 52"/>
                  <a:gd name="T10" fmla="*/ 53 w 53"/>
                  <a:gd name="T11" fmla="*/ 0 h 52"/>
                </a:gdLst>
                <a:ahLst/>
                <a:cxnLst>
                  <a:cxn ang="0">
                    <a:pos x="T0" y="T1"/>
                  </a:cxn>
                  <a:cxn ang="0">
                    <a:pos x="T2" y="T3"/>
                  </a:cxn>
                  <a:cxn ang="0">
                    <a:pos x="T4" y="T5"/>
                  </a:cxn>
                  <a:cxn ang="0">
                    <a:pos x="T6" y="T7"/>
                  </a:cxn>
                  <a:cxn ang="0">
                    <a:pos x="T8" y="T9"/>
                  </a:cxn>
                  <a:cxn ang="0">
                    <a:pos x="T10" y="T11"/>
                  </a:cxn>
                </a:cxnLst>
                <a:rect l="0" t="0" r="r" b="b"/>
                <a:pathLst>
                  <a:path w="53" h="52">
                    <a:moveTo>
                      <a:pt x="53" y="0"/>
                    </a:moveTo>
                    <a:lnTo>
                      <a:pt x="0" y="0"/>
                    </a:lnTo>
                    <a:lnTo>
                      <a:pt x="0" y="52"/>
                    </a:lnTo>
                    <a:lnTo>
                      <a:pt x="53" y="52"/>
                    </a:lnTo>
                    <a:lnTo>
                      <a:pt x="53" y="0"/>
                    </a:lnTo>
                    <a:lnTo>
                      <a:pt x="53"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02" name="Freeform 101"/>
              <p:cNvSpPr>
                <a:spLocks/>
              </p:cNvSpPr>
              <p:nvPr/>
            </p:nvSpPr>
            <p:spPr bwMode="auto">
              <a:xfrm>
                <a:off x="5786438" y="3328988"/>
                <a:ext cx="42863" cy="41275"/>
              </a:xfrm>
              <a:custGeom>
                <a:avLst/>
                <a:gdLst>
                  <a:gd name="T0" fmla="*/ 54 w 54"/>
                  <a:gd name="T1" fmla="*/ 0 h 53"/>
                  <a:gd name="T2" fmla="*/ 0 w 54"/>
                  <a:gd name="T3" fmla="*/ 0 h 53"/>
                  <a:gd name="T4" fmla="*/ 0 w 54"/>
                  <a:gd name="T5" fmla="*/ 53 h 53"/>
                  <a:gd name="T6" fmla="*/ 54 w 54"/>
                  <a:gd name="T7" fmla="*/ 53 h 53"/>
                  <a:gd name="T8" fmla="*/ 54 w 54"/>
                  <a:gd name="T9" fmla="*/ 0 h 53"/>
                  <a:gd name="T10" fmla="*/ 54 w 54"/>
                  <a:gd name="T11" fmla="*/ 0 h 53"/>
                </a:gdLst>
                <a:ahLst/>
                <a:cxnLst>
                  <a:cxn ang="0">
                    <a:pos x="T0" y="T1"/>
                  </a:cxn>
                  <a:cxn ang="0">
                    <a:pos x="T2" y="T3"/>
                  </a:cxn>
                  <a:cxn ang="0">
                    <a:pos x="T4" y="T5"/>
                  </a:cxn>
                  <a:cxn ang="0">
                    <a:pos x="T6" y="T7"/>
                  </a:cxn>
                  <a:cxn ang="0">
                    <a:pos x="T8" y="T9"/>
                  </a:cxn>
                  <a:cxn ang="0">
                    <a:pos x="T10" y="T11"/>
                  </a:cxn>
                </a:cxnLst>
                <a:rect l="0" t="0" r="r" b="b"/>
                <a:pathLst>
                  <a:path w="54" h="53">
                    <a:moveTo>
                      <a:pt x="54" y="0"/>
                    </a:moveTo>
                    <a:lnTo>
                      <a:pt x="0" y="0"/>
                    </a:lnTo>
                    <a:lnTo>
                      <a:pt x="0" y="53"/>
                    </a:lnTo>
                    <a:lnTo>
                      <a:pt x="54" y="53"/>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03" name="Freeform 102"/>
              <p:cNvSpPr>
                <a:spLocks/>
              </p:cNvSpPr>
              <p:nvPr/>
            </p:nvSpPr>
            <p:spPr bwMode="auto">
              <a:xfrm>
                <a:off x="6097588" y="3354388"/>
                <a:ext cx="42863" cy="42863"/>
              </a:xfrm>
              <a:custGeom>
                <a:avLst/>
                <a:gdLst>
                  <a:gd name="T0" fmla="*/ 54 w 54"/>
                  <a:gd name="T1" fmla="*/ 0 h 54"/>
                  <a:gd name="T2" fmla="*/ 0 w 54"/>
                  <a:gd name="T3" fmla="*/ 0 h 54"/>
                  <a:gd name="T4" fmla="*/ 0 w 54"/>
                  <a:gd name="T5" fmla="*/ 54 h 54"/>
                  <a:gd name="T6" fmla="*/ 54 w 54"/>
                  <a:gd name="T7" fmla="*/ 54 h 54"/>
                  <a:gd name="T8" fmla="*/ 54 w 54"/>
                  <a:gd name="T9" fmla="*/ 0 h 54"/>
                  <a:gd name="T10" fmla="*/ 54 w 54"/>
                  <a:gd name="T11" fmla="*/ 0 h 54"/>
                </a:gdLst>
                <a:ahLst/>
                <a:cxnLst>
                  <a:cxn ang="0">
                    <a:pos x="T0" y="T1"/>
                  </a:cxn>
                  <a:cxn ang="0">
                    <a:pos x="T2" y="T3"/>
                  </a:cxn>
                  <a:cxn ang="0">
                    <a:pos x="T4" y="T5"/>
                  </a:cxn>
                  <a:cxn ang="0">
                    <a:pos x="T6" y="T7"/>
                  </a:cxn>
                  <a:cxn ang="0">
                    <a:pos x="T8" y="T9"/>
                  </a:cxn>
                  <a:cxn ang="0">
                    <a:pos x="T10" y="T11"/>
                  </a:cxn>
                </a:cxnLst>
                <a:rect l="0" t="0" r="r" b="b"/>
                <a:pathLst>
                  <a:path w="54" h="54">
                    <a:moveTo>
                      <a:pt x="54" y="0"/>
                    </a:moveTo>
                    <a:lnTo>
                      <a:pt x="0" y="0"/>
                    </a:lnTo>
                    <a:lnTo>
                      <a:pt x="0" y="54"/>
                    </a:lnTo>
                    <a:lnTo>
                      <a:pt x="54" y="54"/>
                    </a:lnTo>
                    <a:lnTo>
                      <a:pt x="54" y="0"/>
                    </a:lnTo>
                    <a:lnTo>
                      <a:pt x="54" y="0"/>
                    </a:lnTo>
                    <a:close/>
                  </a:path>
                </a:pathLst>
              </a:custGeom>
              <a:solidFill>
                <a:srgbClr val="666666"/>
              </a:solidFill>
              <a:ln w="0">
                <a:solidFill>
                  <a:srgbClr val="666666"/>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04" name="Rectangle 103"/>
              <p:cNvSpPr>
                <a:spLocks noChangeArrowheads="1"/>
              </p:cNvSpPr>
              <p:nvPr/>
            </p:nvSpPr>
            <p:spPr bwMode="auto">
              <a:xfrm>
                <a:off x="6724650" y="3368675"/>
                <a:ext cx="42863" cy="42863"/>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05" name="Rectangle 104"/>
              <p:cNvSpPr>
                <a:spLocks noChangeArrowheads="1"/>
              </p:cNvSpPr>
              <p:nvPr/>
            </p:nvSpPr>
            <p:spPr bwMode="auto">
              <a:xfrm>
                <a:off x="7670800" y="3368675"/>
                <a:ext cx="41275" cy="42863"/>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06" name="Rectangle 105"/>
              <p:cNvSpPr>
                <a:spLocks noChangeArrowheads="1"/>
              </p:cNvSpPr>
              <p:nvPr/>
            </p:nvSpPr>
            <p:spPr bwMode="auto">
              <a:xfrm>
                <a:off x="8612188" y="3386138"/>
                <a:ext cx="42863" cy="44450"/>
              </a:xfrm>
              <a:prstGeom prst="rect">
                <a:avLst/>
              </a:prstGeom>
              <a:solidFill>
                <a:srgbClr val="666666"/>
              </a:solidFill>
              <a:ln w="0">
                <a:solidFill>
                  <a:srgbClr val="666666"/>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07" name="Freeform 106"/>
              <p:cNvSpPr>
                <a:spLocks/>
              </p:cNvSpPr>
              <p:nvPr/>
            </p:nvSpPr>
            <p:spPr bwMode="auto">
              <a:xfrm>
                <a:off x="5097463" y="2828925"/>
                <a:ext cx="0" cy="336550"/>
              </a:xfrm>
              <a:custGeom>
                <a:avLst/>
                <a:gdLst>
                  <a:gd name="T0" fmla="*/ 0 h 423"/>
                  <a:gd name="T1" fmla="*/ 208 h 423"/>
                  <a:gd name="T2" fmla="*/ 423 h 423"/>
                </a:gdLst>
                <a:ahLst/>
                <a:cxnLst>
                  <a:cxn ang="0">
                    <a:pos x="0" y="T0"/>
                  </a:cxn>
                  <a:cxn ang="0">
                    <a:pos x="0" y="T1"/>
                  </a:cxn>
                  <a:cxn ang="0">
                    <a:pos x="0" y="T2"/>
                  </a:cxn>
                </a:cxnLst>
                <a:rect l="0" t="0" r="r" b="b"/>
                <a:pathLst>
                  <a:path h="423">
                    <a:moveTo>
                      <a:pt x="0" y="0"/>
                    </a:moveTo>
                    <a:lnTo>
                      <a:pt x="0" y="208"/>
                    </a:lnTo>
                    <a:lnTo>
                      <a:pt x="0" y="423"/>
                    </a:lnTo>
                  </a:path>
                </a:pathLst>
              </a:custGeom>
              <a:noFill/>
              <a:ln w="7938">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08" name="Freeform 107"/>
              <p:cNvSpPr>
                <a:spLocks/>
              </p:cNvSpPr>
              <p:nvPr/>
            </p:nvSpPr>
            <p:spPr bwMode="auto">
              <a:xfrm>
                <a:off x="5332413" y="3148013"/>
                <a:ext cx="0" cy="160338"/>
              </a:xfrm>
              <a:custGeom>
                <a:avLst/>
                <a:gdLst>
                  <a:gd name="T0" fmla="*/ 0 h 201"/>
                  <a:gd name="T1" fmla="*/ 100 h 201"/>
                  <a:gd name="T2" fmla="*/ 201 h 201"/>
                </a:gdLst>
                <a:ahLst/>
                <a:cxnLst>
                  <a:cxn ang="0">
                    <a:pos x="0" y="T0"/>
                  </a:cxn>
                  <a:cxn ang="0">
                    <a:pos x="0" y="T1"/>
                  </a:cxn>
                  <a:cxn ang="0">
                    <a:pos x="0" y="T2"/>
                  </a:cxn>
                </a:cxnLst>
                <a:rect l="0" t="0" r="r" b="b"/>
                <a:pathLst>
                  <a:path h="201">
                    <a:moveTo>
                      <a:pt x="0" y="0"/>
                    </a:moveTo>
                    <a:lnTo>
                      <a:pt x="0" y="100"/>
                    </a:lnTo>
                    <a:lnTo>
                      <a:pt x="0" y="201"/>
                    </a:lnTo>
                  </a:path>
                </a:pathLst>
              </a:custGeom>
              <a:noFill/>
              <a:ln w="7938">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09" name="Line 108"/>
              <p:cNvSpPr>
                <a:spLocks noChangeShapeType="1"/>
              </p:cNvSpPr>
              <p:nvPr/>
            </p:nvSpPr>
            <p:spPr bwMode="auto">
              <a:xfrm>
                <a:off x="5491163" y="3243263"/>
                <a:ext cx="0" cy="96838"/>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0" name="Line 109"/>
              <p:cNvSpPr>
                <a:spLocks noChangeShapeType="1"/>
              </p:cNvSpPr>
              <p:nvPr/>
            </p:nvSpPr>
            <p:spPr bwMode="auto">
              <a:xfrm>
                <a:off x="4983163" y="2627313"/>
                <a:ext cx="0" cy="401638"/>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1" name="Line 110"/>
              <p:cNvSpPr>
                <a:spLocks noChangeShapeType="1"/>
              </p:cNvSpPr>
              <p:nvPr/>
            </p:nvSpPr>
            <p:spPr bwMode="auto">
              <a:xfrm>
                <a:off x="5021263" y="2678113"/>
                <a:ext cx="0" cy="401638"/>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2" name="Line 111"/>
              <p:cNvSpPr>
                <a:spLocks noChangeShapeType="1"/>
              </p:cNvSpPr>
              <p:nvPr/>
            </p:nvSpPr>
            <p:spPr bwMode="auto">
              <a:xfrm>
                <a:off x="5059363" y="2774950"/>
                <a:ext cx="0" cy="336550"/>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3" name="Freeform 112"/>
              <p:cNvSpPr>
                <a:spLocks/>
              </p:cNvSpPr>
              <p:nvPr/>
            </p:nvSpPr>
            <p:spPr bwMode="auto">
              <a:xfrm>
                <a:off x="5254625" y="3065463"/>
                <a:ext cx="0" cy="215900"/>
              </a:xfrm>
              <a:custGeom>
                <a:avLst/>
                <a:gdLst>
                  <a:gd name="T0" fmla="*/ 0 h 271"/>
                  <a:gd name="T1" fmla="*/ 138 h 271"/>
                  <a:gd name="T2" fmla="*/ 271 h 271"/>
                </a:gdLst>
                <a:ahLst/>
                <a:cxnLst>
                  <a:cxn ang="0">
                    <a:pos x="0" y="T0"/>
                  </a:cxn>
                  <a:cxn ang="0">
                    <a:pos x="0" y="T1"/>
                  </a:cxn>
                  <a:cxn ang="0">
                    <a:pos x="0" y="T2"/>
                  </a:cxn>
                </a:cxnLst>
                <a:rect l="0" t="0" r="r" b="b"/>
                <a:pathLst>
                  <a:path h="271">
                    <a:moveTo>
                      <a:pt x="0" y="0"/>
                    </a:moveTo>
                    <a:lnTo>
                      <a:pt x="0" y="138"/>
                    </a:lnTo>
                    <a:lnTo>
                      <a:pt x="0" y="271"/>
                    </a:lnTo>
                  </a:path>
                </a:pathLst>
              </a:custGeom>
              <a:noFill/>
              <a:ln w="7938">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4" name="Line 113"/>
              <p:cNvSpPr>
                <a:spLocks noChangeShapeType="1"/>
              </p:cNvSpPr>
              <p:nvPr/>
            </p:nvSpPr>
            <p:spPr bwMode="auto">
              <a:xfrm flipV="1">
                <a:off x="4945063" y="2668588"/>
                <a:ext cx="0" cy="382588"/>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5" name="Line 114"/>
              <p:cNvSpPr>
                <a:spLocks noChangeShapeType="1"/>
              </p:cNvSpPr>
              <p:nvPr/>
            </p:nvSpPr>
            <p:spPr bwMode="auto">
              <a:xfrm flipV="1">
                <a:off x="4919663" y="2789238"/>
                <a:ext cx="0" cy="376238"/>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6" name="Line 115"/>
              <p:cNvSpPr>
                <a:spLocks noChangeShapeType="1"/>
              </p:cNvSpPr>
              <p:nvPr/>
            </p:nvSpPr>
            <p:spPr bwMode="auto">
              <a:xfrm>
                <a:off x="4906963" y="2886075"/>
                <a:ext cx="0" cy="444500"/>
              </a:xfrm>
              <a:prstGeom prst="line">
                <a:avLst/>
              </a:prstGeom>
              <a:noFill/>
              <a:ln w="7938">
                <a:solidFill>
                  <a:srgbClr val="FF99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7" name="Freeform 116"/>
              <p:cNvSpPr>
                <a:spLocks/>
              </p:cNvSpPr>
              <p:nvPr/>
            </p:nvSpPr>
            <p:spPr bwMode="auto">
              <a:xfrm>
                <a:off x="5176838" y="2963863"/>
                <a:ext cx="0" cy="271463"/>
              </a:xfrm>
              <a:custGeom>
                <a:avLst/>
                <a:gdLst>
                  <a:gd name="T0" fmla="*/ 0 h 343"/>
                  <a:gd name="T1" fmla="*/ 177 h 343"/>
                  <a:gd name="T2" fmla="*/ 343 h 343"/>
                </a:gdLst>
                <a:ahLst/>
                <a:cxnLst>
                  <a:cxn ang="0">
                    <a:pos x="0" y="T0"/>
                  </a:cxn>
                  <a:cxn ang="0">
                    <a:pos x="0" y="T1"/>
                  </a:cxn>
                  <a:cxn ang="0">
                    <a:pos x="0" y="T2"/>
                  </a:cxn>
                </a:cxnLst>
                <a:rect l="0" t="0" r="r" b="b"/>
                <a:pathLst>
                  <a:path h="343">
                    <a:moveTo>
                      <a:pt x="0" y="0"/>
                    </a:moveTo>
                    <a:lnTo>
                      <a:pt x="0" y="177"/>
                    </a:lnTo>
                    <a:lnTo>
                      <a:pt x="0" y="343"/>
                    </a:lnTo>
                  </a:path>
                </a:pathLst>
              </a:custGeom>
              <a:noFill/>
              <a:ln w="7938">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8" name="Freeform 117"/>
              <p:cNvSpPr>
                <a:spLocks/>
              </p:cNvSpPr>
              <p:nvPr/>
            </p:nvSpPr>
            <p:spPr bwMode="auto">
              <a:xfrm>
                <a:off x="4867275" y="2822575"/>
                <a:ext cx="3767138" cy="585788"/>
              </a:xfrm>
              <a:custGeom>
                <a:avLst/>
                <a:gdLst>
                  <a:gd name="T0" fmla="*/ 4747 w 4747"/>
                  <a:gd name="T1" fmla="*/ 726 h 738"/>
                  <a:gd name="T2" fmla="*/ 3558 w 4747"/>
                  <a:gd name="T3" fmla="*/ 714 h 738"/>
                  <a:gd name="T4" fmla="*/ 2367 w 4747"/>
                  <a:gd name="T5" fmla="*/ 714 h 738"/>
                  <a:gd name="T6" fmla="*/ 1576 w 4747"/>
                  <a:gd name="T7" fmla="*/ 700 h 738"/>
                  <a:gd name="T8" fmla="*/ 1177 w 4747"/>
                  <a:gd name="T9" fmla="*/ 670 h 738"/>
                  <a:gd name="T10" fmla="*/ 789 w 4747"/>
                  <a:gd name="T11" fmla="*/ 593 h 738"/>
                  <a:gd name="T12" fmla="*/ 787 w 4747"/>
                  <a:gd name="T13" fmla="*/ 591 h 738"/>
                  <a:gd name="T14" fmla="*/ 588 w 4747"/>
                  <a:gd name="T15" fmla="*/ 511 h 738"/>
                  <a:gd name="T16" fmla="*/ 583 w 4747"/>
                  <a:gd name="T17" fmla="*/ 507 h 738"/>
                  <a:gd name="T18" fmla="*/ 490 w 4747"/>
                  <a:gd name="T19" fmla="*/ 446 h 738"/>
                  <a:gd name="T20" fmla="*/ 481 w 4747"/>
                  <a:gd name="T21" fmla="*/ 439 h 738"/>
                  <a:gd name="T22" fmla="*/ 392 w 4747"/>
                  <a:gd name="T23" fmla="*/ 355 h 738"/>
                  <a:gd name="T24" fmla="*/ 387 w 4747"/>
                  <a:gd name="T25" fmla="*/ 350 h 738"/>
                  <a:gd name="T26" fmla="*/ 290 w 4747"/>
                  <a:gd name="T27" fmla="*/ 217 h 738"/>
                  <a:gd name="T28" fmla="*/ 243 w 4747"/>
                  <a:gd name="T29" fmla="*/ 150 h 738"/>
                  <a:gd name="T30" fmla="*/ 194 w 4747"/>
                  <a:gd name="T31" fmla="*/ 80 h 738"/>
                  <a:gd name="T32" fmla="*/ 147 w 4747"/>
                  <a:gd name="T33" fmla="*/ 12 h 738"/>
                  <a:gd name="T34" fmla="*/ 138 w 4747"/>
                  <a:gd name="T35" fmla="*/ 0 h 738"/>
                  <a:gd name="T36" fmla="*/ 102 w 4747"/>
                  <a:gd name="T37" fmla="*/ 44 h 738"/>
                  <a:gd name="T38" fmla="*/ 100 w 4747"/>
                  <a:gd name="T39" fmla="*/ 53 h 738"/>
                  <a:gd name="T40" fmla="*/ 67 w 4747"/>
                  <a:gd name="T41" fmla="*/ 192 h 738"/>
                  <a:gd name="T42" fmla="*/ 67 w 4747"/>
                  <a:gd name="T43" fmla="*/ 199 h 738"/>
                  <a:gd name="T44" fmla="*/ 51 w 4747"/>
                  <a:gd name="T45" fmla="*/ 343 h 738"/>
                  <a:gd name="T46" fmla="*/ 25 w 4747"/>
                  <a:gd name="T47" fmla="*/ 570 h 738"/>
                  <a:gd name="T48" fmla="*/ 0 w 4747"/>
                  <a:gd name="T49"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47" h="738">
                    <a:moveTo>
                      <a:pt x="4747" y="726"/>
                    </a:moveTo>
                    <a:lnTo>
                      <a:pt x="3558" y="714"/>
                    </a:lnTo>
                    <a:lnTo>
                      <a:pt x="2367" y="714"/>
                    </a:lnTo>
                    <a:lnTo>
                      <a:pt x="1576" y="700"/>
                    </a:lnTo>
                    <a:lnTo>
                      <a:pt x="1177" y="670"/>
                    </a:lnTo>
                    <a:lnTo>
                      <a:pt x="789" y="593"/>
                    </a:lnTo>
                    <a:lnTo>
                      <a:pt x="787" y="591"/>
                    </a:lnTo>
                    <a:lnTo>
                      <a:pt x="588" y="511"/>
                    </a:lnTo>
                    <a:lnTo>
                      <a:pt x="583" y="507"/>
                    </a:lnTo>
                    <a:lnTo>
                      <a:pt x="490" y="446"/>
                    </a:lnTo>
                    <a:lnTo>
                      <a:pt x="481" y="439"/>
                    </a:lnTo>
                    <a:lnTo>
                      <a:pt x="392" y="355"/>
                    </a:lnTo>
                    <a:lnTo>
                      <a:pt x="387" y="350"/>
                    </a:lnTo>
                    <a:lnTo>
                      <a:pt x="290" y="217"/>
                    </a:lnTo>
                    <a:lnTo>
                      <a:pt x="243" y="150"/>
                    </a:lnTo>
                    <a:lnTo>
                      <a:pt x="194" y="80"/>
                    </a:lnTo>
                    <a:lnTo>
                      <a:pt x="147" y="12"/>
                    </a:lnTo>
                    <a:lnTo>
                      <a:pt x="138" y="0"/>
                    </a:lnTo>
                    <a:lnTo>
                      <a:pt x="102" y="44"/>
                    </a:lnTo>
                    <a:lnTo>
                      <a:pt x="100" y="53"/>
                    </a:lnTo>
                    <a:lnTo>
                      <a:pt x="67" y="192"/>
                    </a:lnTo>
                    <a:lnTo>
                      <a:pt x="67" y="199"/>
                    </a:lnTo>
                    <a:lnTo>
                      <a:pt x="51" y="343"/>
                    </a:lnTo>
                    <a:lnTo>
                      <a:pt x="25" y="570"/>
                    </a:lnTo>
                    <a:lnTo>
                      <a:pt x="0" y="738"/>
                    </a:lnTo>
                  </a:path>
                </a:pathLst>
              </a:custGeom>
              <a:noFill/>
              <a:ln w="12700">
                <a:solidFill>
                  <a:srgbClr val="FF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419" name="Rectangle 118"/>
              <p:cNvSpPr>
                <a:spLocks noChangeArrowheads="1"/>
              </p:cNvSpPr>
              <p:nvPr/>
            </p:nvSpPr>
            <p:spPr bwMode="auto">
              <a:xfrm>
                <a:off x="4845050" y="3386138"/>
                <a:ext cx="42863" cy="444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20" name="Freeform 119"/>
              <p:cNvSpPr>
                <a:spLocks/>
              </p:cNvSpPr>
              <p:nvPr/>
            </p:nvSpPr>
            <p:spPr bwMode="auto">
              <a:xfrm>
                <a:off x="4864100" y="3254375"/>
                <a:ext cx="42863" cy="41275"/>
              </a:xfrm>
              <a:custGeom>
                <a:avLst/>
                <a:gdLst>
                  <a:gd name="T0" fmla="*/ 54 w 54"/>
                  <a:gd name="T1" fmla="*/ 0 h 53"/>
                  <a:gd name="T2" fmla="*/ 0 w 54"/>
                  <a:gd name="T3" fmla="*/ 0 h 53"/>
                  <a:gd name="T4" fmla="*/ 0 w 54"/>
                  <a:gd name="T5" fmla="*/ 53 h 53"/>
                  <a:gd name="T6" fmla="*/ 54 w 54"/>
                  <a:gd name="T7" fmla="*/ 53 h 53"/>
                  <a:gd name="T8" fmla="*/ 54 w 54"/>
                  <a:gd name="T9" fmla="*/ 0 h 53"/>
                  <a:gd name="T10" fmla="*/ 54 w 54"/>
                  <a:gd name="T11" fmla="*/ 0 h 53"/>
                </a:gdLst>
                <a:ahLst/>
                <a:cxnLst>
                  <a:cxn ang="0">
                    <a:pos x="T0" y="T1"/>
                  </a:cxn>
                  <a:cxn ang="0">
                    <a:pos x="T2" y="T3"/>
                  </a:cxn>
                  <a:cxn ang="0">
                    <a:pos x="T4" y="T5"/>
                  </a:cxn>
                  <a:cxn ang="0">
                    <a:pos x="T6" y="T7"/>
                  </a:cxn>
                  <a:cxn ang="0">
                    <a:pos x="T8" y="T9"/>
                  </a:cxn>
                  <a:cxn ang="0">
                    <a:pos x="T10" y="T11"/>
                  </a:cxn>
                </a:cxnLst>
                <a:rect l="0" t="0" r="r" b="b"/>
                <a:pathLst>
                  <a:path w="54" h="53">
                    <a:moveTo>
                      <a:pt x="54" y="0"/>
                    </a:moveTo>
                    <a:lnTo>
                      <a:pt x="0" y="0"/>
                    </a:lnTo>
                    <a:lnTo>
                      <a:pt x="0" y="53"/>
                    </a:lnTo>
                    <a:lnTo>
                      <a:pt x="54" y="53"/>
                    </a:lnTo>
                    <a:lnTo>
                      <a:pt x="54" y="0"/>
                    </a:lnTo>
                    <a:lnTo>
                      <a:pt x="54"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1" name="Rectangle 120"/>
              <p:cNvSpPr>
                <a:spLocks noChangeArrowheads="1"/>
              </p:cNvSpPr>
              <p:nvPr/>
            </p:nvSpPr>
            <p:spPr bwMode="auto">
              <a:xfrm>
                <a:off x="4884738" y="3054350"/>
                <a:ext cx="42863" cy="444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22" name="Freeform 121"/>
              <p:cNvSpPr>
                <a:spLocks/>
              </p:cNvSpPr>
              <p:nvPr/>
            </p:nvSpPr>
            <p:spPr bwMode="auto">
              <a:xfrm>
                <a:off x="4899025" y="2954338"/>
                <a:ext cx="41275" cy="41275"/>
              </a:xfrm>
              <a:custGeom>
                <a:avLst/>
                <a:gdLst>
                  <a:gd name="T0" fmla="*/ 53 w 53"/>
                  <a:gd name="T1" fmla="*/ 0 h 53"/>
                  <a:gd name="T2" fmla="*/ 0 w 53"/>
                  <a:gd name="T3" fmla="*/ 0 h 53"/>
                  <a:gd name="T4" fmla="*/ 0 w 53"/>
                  <a:gd name="T5" fmla="*/ 53 h 53"/>
                  <a:gd name="T6" fmla="*/ 53 w 53"/>
                  <a:gd name="T7" fmla="*/ 53 h 53"/>
                  <a:gd name="T8" fmla="*/ 53 w 53"/>
                  <a:gd name="T9" fmla="*/ 0 h 53"/>
                  <a:gd name="T10" fmla="*/ 53 w 53"/>
                  <a:gd name="T11" fmla="*/ 0 h 53"/>
                </a:gdLst>
                <a:ahLst/>
                <a:cxnLst>
                  <a:cxn ang="0">
                    <a:pos x="T0" y="T1"/>
                  </a:cxn>
                  <a:cxn ang="0">
                    <a:pos x="T2" y="T3"/>
                  </a:cxn>
                  <a:cxn ang="0">
                    <a:pos x="T4" y="T5"/>
                  </a:cxn>
                  <a:cxn ang="0">
                    <a:pos x="T6" y="T7"/>
                  </a:cxn>
                  <a:cxn ang="0">
                    <a:pos x="T8" y="T9"/>
                  </a:cxn>
                  <a:cxn ang="0">
                    <a:pos x="T10" y="T11"/>
                  </a:cxn>
                </a:cxnLst>
                <a:rect l="0" t="0" r="r" b="b"/>
                <a:pathLst>
                  <a:path w="53" h="53">
                    <a:moveTo>
                      <a:pt x="53" y="0"/>
                    </a:moveTo>
                    <a:lnTo>
                      <a:pt x="0" y="0"/>
                    </a:lnTo>
                    <a:lnTo>
                      <a:pt x="0" y="53"/>
                    </a:lnTo>
                    <a:lnTo>
                      <a:pt x="53" y="53"/>
                    </a:lnTo>
                    <a:lnTo>
                      <a:pt x="53" y="0"/>
                    </a:lnTo>
                    <a:lnTo>
                      <a:pt x="53"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3" name="Freeform 122"/>
              <p:cNvSpPr>
                <a:spLocks/>
              </p:cNvSpPr>
              <p:nvPr/>
            </p:nvSpPr>
            <p:spPr bwMode="auto">
              <a:xfrm>
                <a:off x="4924425" y="2841625"/>
                <a:ext cx="41275" cy="42863"/>
              </a:xfrm>
              <a:custGeom>
                <a:avLst/>
                <a:gdLst>
                  <a:gd name="T0" fmla="*/ 52 w 52"/>
                  <a:gd name="T1" fmla="*/ 0 h 54"/>
                  <a:gd name="T2" fmla="*/ 0 w 52"/>
                  <a:gd name="T3" fmla="*/ 0 h 54"/>
                  <a:gd name="T4" fmla="*/ 0 w 52"/>
                  <a:gd name="T5" fmla="*/ 54 h 54"/>
                  <a:gd name="T6" fmla="*/ 52 w 52"/>
                  <a:gd name="T7" fmla="*/ 54 h 54"/>
                  <a:gd name="T8" fmla="*/ 52 w 52"/>
                  <a:gd name="T9" fmla="*/ 0 h 54"/>
                  <a:gd name="T10" fmla="*/ 52 w 52"/>
                  <a:gd name="T11" fmla="*/ 0 h 54"/>
                </a:gdLst>
                <a:ahLst/>
                <a:cxnLst>
                  <a:cxn ang="0">
                    <a:pos x="T0" y="T1"/>
                  </a:cxn>
                  <a:cxn ang="0">
                    <a:pos x="T2" y="T3"/>
                  </a:cxn>
                  <a:cxn ang="0">
                    <a:pos x="T4" y="T5"/>
                  </a:cxn>
                  <a:cxn ang="0">
                    <a:pos x="T6" y="T7"/>
                  </a:cxn>
                  <a:cxn ang="0">
                    <a:pos x="T8" y="T9"/>
                  </a:cxn>
                  <a:cxn ang="0">
                    <a:pos x="T10" y="T11"/>
                  </a:cxn>
                </a:cxnLst>
                <a:rect l="0" t="0" r="r" b="b"/>
                <a:pathLst>
                  <a:path w="52" h="54">
                    <a:moveTo>
                      <a:pt x="52" y="0"/>
                    </a:moveTo>
                    <a:lnTo>
                      <a:pt x="0" y="0"/>
                    </a:lnTo>
                    <a:lnTo>
                      <a:pt x="0" y="54"/>
                    </a:lnTo>
                    <a:lnTo>
                      <a:pt x="52" y="54"/>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4" name="Rectangle 123"/>
              <p:cNvSpPr>
                <a:spLocks noChangeArrowheads="1"/>
              </p:cNvSpPr>
              <p:nvPr/>
            </p:nvSpPr>
            <p:spPr bwMode="auto">
              <a:xfrm>
                <a:off x="4956175" y="2800350"/>
                <a:ext cx="41275" cy="44450"/>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25" name="Rectangle 124"/>
              <p:cNvSpPr>
                <a:spLocks noChangeArrowheads="1"/>
              </p:cNvSpPr>
              <p:nvPr/>
            </p:nvSpPr>
            <p:spPr bwMode="auto">
              <a:xfrm>
                <a:off x="4999038" y="2865438"/>
                <a:ext cx="42863" cy="428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26" name="Freeform 125"/>
              <p:cNvSpPr>
                <a:spLocks/>
              </p:cNvSpPr>
              <p:nvPr/>
            </p:nvSpPr>
            <p:spPr bwMode="auto">
              <a:xfrm>
                <a:off x="5038725" y="2921000"/>
                <a:ext cx="41275" cy="41275"/>
              </a:xfrm>
              <a:custGeom>
                <a:avLst/>
                <a:gdLst>
                  <a:gd name="T0" fmla="*/ 52 w 52"/>
                  <a:gd name="T1" fmla="*/ 0 h 53"/>
                  <a:gd name="T2" fmla="*/ 0 w 52"/>
                  <a:gd name="T3" fmla="*/ 0 h 53"/>
                  <a:gd name="T4" fmla="*/ 0 w 52"/>
                  <a:gd name="T5" fmla="*/ 53 h 53"/>
                  <a:gd name="T6" fmla="*/ 52 w 52"/>
                  <a:gd name="T7" fmla="*/ 53 h 53"/>
                  <a:gd name="T8" fmla="*/ 52 w 52"/>
                  <a:gd name="T9" fmla="*/ 0 h 53"/>
                  <a:gd name="T10" fmla="*/ 52 w 52"/>
                  <a:gd name="T11" fmla="*/ 0 h 53"/>
                </a:gdLst>
                <a:ahLst/>
                <a:cxnLst>
                  <a:cxn ang="0">
                    <a:pos x="T0" y="T1"/>
                  </a:cxn>
                  <a:cxn ang="0">
                    <a:pos x="T2" y="T3"/>
                  </a:cxn>
                  <a:cxn ang="0">
                    <a:pos x="T4" y="T5"/>
                  </a:cxn>
                  <a:cxn ang="0">
                    <a:pos x="T6" y="T7"/>
                  </a:cxn>
                  <a:cxn ang="0">
                    <a:pos x="T8" y="T9"/>
                  </a:cxn>
                  <a:cxn ang="0">
                    <a:pos x="T10" y="T11"/>
                  </a:cxn>
                </a:cxnLst>
                <a:rect l="0" t="0" r="r" b="b"/>
                <a:pathLst>
                  <a:path w="52" h="53">
                    <a:moveTo>
                      <a:pt x="52" y="0"/>
                    </a:moveTo>
                    <a:lnTo>
                      <a:pt x="0" y="0"/>
                    </a:lnTo>
                    <a:lnTo>
                      <a:pt x="0" y="53"/>
                    </a:lnTo>
                    <a:lnTo>
                      <a:pt x="52" y="53"/>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7" name="Freeform 126"/>
              <p:cNvSpPr>
                <a:spLocks/>
              </p:cNvSpPr>
              <p:nvPr/>
            </p:nvSpPr>
            <p:spPr bwMode="auto">
              <a:xfrm>
                <a:off x="5075238" y="2973388"/>
                <a:ext cx="42863" cy="41275"/>
              </a:xfrm>
              <a:custGeom>
                <a:avLst/>
                <a:gdLst>
                  <a:gd name="T0" fmla="*/ 55 w 55"/>
                  <a:gd name="T1" fmla="*/ 0 h 52"/>
                  <a:gd name="T2" fmla="*/ 0 w 55"/>
                  <a:gd name="T3" fmla="*/ 0 h 52"/>
                  <a:gd name="T4" fmla="*/ 0 w 55"/>
                  <a:gd name="T5" fmla="*/ 52 h 52"/>
                  <a:gd name="T6" fmla="*/ 55 w 55"/>
                  <a:gd name="T7" fmla="*/ 52 h 52"/>
                  <a:gd name="T8" fmla="*/ 55 w 55"/>
                  <a:gd name="T9" fmla="*/ 0 h 52"/>
                  <a:gd name="T10" fmla="*/ 55 w 55"/>
                  <a:gd name="T11" fmla="*/ 0 h 52"/>
                </a:gdLst>
                <a:ahLst/>
                <a:cxnLst>
                  <a:cxn ang="0">
                    <a:pos x="T0" y="T1"/>
                  </a:cxn>
                  <a:cxn ang="0">
                    <a:pos x="T2" y="T3"/>
                  </a:cxn>
                  <a:cxn ang="0">
                    <a:pos x="T4" y="T5"/>
                  </a:cxn>
                  <a:cxn ang="0">
                    <a:pos x="T6" y="T7"/>
                  </a:cxn>
                  <a:cxn ang="0">
                    <a:pos x="T8" y="T9"/>
                  </a:cxn>
                  <a:cxn ang="0">
                    <a:pos x="T10" y="T11"/>
                  </a:cxn>
                </a:cxnLst>
                <a:rect l="0" t="0" r="r" b="b"/>
                <a:pathLst>
                  <a:path w="55" h="52">
                    <a:moveTo>
                      <a:pt x="55" y="0"/>
                    </a:moveTo>
                    <a:lnTo>
                      <a:pt x="0" y="0"/>
                    </a:lnTo>
                    <a:lnTo>
                      <a:pt x="0" y="52"/>
                    </a:lnTo>
                    <a:lnTo>
                      <a:pt x="55" y="52"/>
                    </a:lnTo>
                    <a:lnTo>
                      <a:pt x="55" y="0"/>
                    </a:lnTo>
                    <a:lnTo>
                      <a:pt x="55"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8" name="Freeform 127"/>
              <p:cNvSpPr>
                <a:spLocks/>
              </p:cNvSpPr>
              <p:nvPr/>
            </p:nvSpPr>
            <p:spPr bwMode="auto">
              <a:xfrm>
                <a:off x="5156200" y="3082925"/>
                <a:ext cx="42863" cy="42863"/>
              </a:xfrm>
              <a:custGeom>
                <a:avLst/>
                <a:gdLst>
                  <a:gd name="T0" fmla="*/ 52 w 52"/>
                  <a:gd name="T1" fmla="*/ 0 h 54"/>
                  <a:gd name="T2" fmla="*/ 0 w 52"/>
                  <a:gd name="T3" fmla="*/ 0 h 54"/>
                  <a:gd name="T4" fmla="*/ 0 w 52"/>
                  <a:gd name="T5" fmla="*/ 54 h 54"/>
                  <a:gd name="T6" fmla="*/ 52 w 52"/>
                  <a:gd name="T7" fmla="*/ 54 h 54"/>
                  <a:gd name="T8" fmla="*/ 52 w 52"/>
                  <a:gd name="T9" fmla="*/ 0 h 54"/>
                  <a:gd name="T10" fmla="*/ 52 w 52"/>
                  <a:gd name="T11" fmla="*/ 0 h 54"/>
                </a:gdLst>
                <a:ahLst/>
                <a:cxnLst>
                  <a:cxn ang="0">
                    <a:pos x="T0" y="T1"/>
                  </a:cxn>
                  <a:cxn ang="0">
                    <a:pos x="T2" y="T3"/>
                  </a:cxn>
                  <a:cxn ang="0">
                    <a:pos x="T4" y="T5"/>
                  </a:cxn>
                  <a:cxn ang="0">
                    <a:pos x="T6" y="T7"/>
                  </a:cxn>
                  <a:cxn ang="0">
                    <a:pos x="T8" y="T9"/>
                  </a:cxn>
                  <a:cxn ang="0">
                    <a:pos x="T10" y="T11"/>
                  </a:cxn>
                </a:cxnLst>
                <a:rect l="0" t="0" r="r" b="b"/>
                <a:pathLst>
                  <a:path w="52" h="54">
                    <a:moveTo>
                      <a:pt x="52" y="0"/>
                    </a:moveTo>
                    <a:lnTo>
                      <a:pt x="0" y="0"/>
                    </a:lnTo>
                    <a:lnTo>
                      <a:pt x="0" y="54"/>
                    </a:lnTo>
                    <a:lnTo>
                      <a:pt x="52" y="54"/>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29" name="Freeform 128"/>
              <p:cNvSpPr>
                <a:spLocks/>
              </p:cNvSpPr>
              <p:nvPr/>
            </p:nvSpPr>
            <p:spPr bwMode="auto">
              <a:xfrm>
                <a:off x="5233988" y="3154363"/>
                <a:ext cx="42863" cy="42863"/>
              </a:xfrm>
              <a:custGeom>
                <a:avLst/>
                <a:gdLst>
                  <a:gd name="T0" fmla="*/ 54 w 54"/>
                  <a:gd name="T1" fmla="*/ 0 h 54"/>
                  <a:gd name="T2" fmla="*/ 0 w 54"/>
                  <a:gd name="T3" fmla="*/ 0 h 54"/>
                  <a:gd name="T4" fmla="*/ 0 w 54"/>
                  <a:gd name="T5" fmla="*/ 54 h 54"/>
                  <a:gd name="T6" fmla="*/ 54 w 54"/>
                  <a:gd name="T7" fmla="*/ 54 h 54"/>
                  <a:gd name="T8" fmla="*/ 54 w 54"/>
                  <a:gd name="T9" fmla="*/ 0 h 54"/>
                  <a:gd name="T10" fmla="*/ 54 w 54"/>
                  <a:gd name="T11" fmla="*/ 0 h 54"/>
                </a:gdLst>
                <a:ahLst/>
                <a:cxnLst>
                  <a:cxn ang="0">
                    <a:pos x="T0" y="T1"/>
                  </a:cxn>
                  <a:cxn ang="0">
                    <a:pos x="T2" y="T3"/>
                  </a:cxn>
                  <a:cxn ang="0">
                    <a:pos x="T4" y="T5"/>
                  </a:cxn>
                  <a:cxn ang="0">
                    <a:pos x="T6" y="T7"/>
                  </a:cxn>
                  <a:cxn ang="0">
                    <a:pos x="T8" y="T9"/>
                  </a:cxn>
                  <a:cxn ang="0">
                    <a:pos x="T10" y="T11"/>
                  </a:cxn>
                </a:cxnLst>
                <a:rect l="0" t="0" r="r" b="b"/>
                <a:pathLst>
                  <a:path w="54" h="54">
                    <a:moveTo>
                      <a:pt x="54" y="0"/>
                    </a:moveTo>
                    <a:lnTo>
                      <a:pt x="0" y="0"/>
                    </a:lnTo>
                    <a:lnTo>
                      <a:pt x="0" y="54"/>
                    </a:lnTo>
                    <a:lnTo>
                      <a:pt x="54" y="54"/>
                    </a:lnTo>
                    <a:lnTo>
                      <a:pt x="54" y="0"/>
                    </a:lnTo>
                    <a:lnTo>
                      <a:pt x="54"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30" name="Freeform 129"/>
              <p:cNvSpPr>
                <a:spLocks/>
              </p:cNvSpPr>
              <p:nvPr/>
            </p:nvSpPr>
            <p:spPr bwMode="auto">
              <a:xfrm>
                <a:off x="5311775" y="3205163"/>
                <a:ext cx="41275" cy="42863"/>
              </a:xfrm>
              <a:custGeom>
                <a:avLst/>
                <a:gdLst>
                  <a:gd name="T0" fmla="*/ 52 w 52"/>
                  <a:gd name="T1" fmla="*/ 0 h 54"/>
                  <a:gd name="T2" fmla="*/ 0 w 52"/>
                  <a:gd name="T3" fmla="*/ 0 h 54"/>
                  <a:gd name="T4" fmla="*/ 0 w 52"/>
                  <a:gd name="T5" fmla="*/ 54 h 54"/>
                  <a:gd name="T6" fmla="*/ 52 w 52"/>
                  <a:gd name="T7" fmla="*/ 54 h 54"/>
                  <a:gd name="T8" fmla="*/ 52 w 52"/>
                  <a:gd name="T9" fmla="*/ 0 h 54"/>
                  <a:gd name="T10" fmla="*/ 52 w 52"/>
                  <a:gd name="T11" fmla="*/ 0 h 54"/>
                </a:gdLst>
                <a:ahLst/>
                <a:cxnLst>
                  <a:cxn ang="0">
                    <a:pos x="T0" y="T1"/>
                  </a:cxn>
                  <a:cxn ang="0">
                    <a:pos x="T2" y="T3"/>
                  </a:cxn>
                  <a:cxn ang="0">
                    <a:pos x="T4" y="T5"/>
                  </a:cxn>
                  <a:cxn ang="0">
                    <a:pos x="T6" y="T7"/>
                  </a:cxn>
                  <a:cxn ang="0">
                    <a:pos x="T8" y="T9"/>
                  </a:cxn>
                  <a:cxn ang="0">
                    <a:pos x="T10" y="T11"/>
                  </a:cxn>
                </a:cxnLst>
                <a:rect l="0" t="0" r="r" b="b"/>
                <a:pathLst>
                  <a:path w="52" h="54">
                    <a:moveTo>
                      <a:pt x="52" y="0"/>
                    </a:moveTo>
                    <a:lnTo>
                      <a:pt x="0" y="0"/>
                    </a:lnTo>
                    <a:lnTo>
                      <a:pt x="0" y="54"/>
                    </a:lnTo>
                    <a:lnTo>
                      <a:pt x="52" y="54"/>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31" name="Freeform 130"/>
              <p:cNvSpPr>
                <a:spLocks/>
              </p:cNvSpPr>
              <p:nvPr/>
            </p:nvSpPr>
            <p:spPr bwMode="auto">
              <a:xfrm>
                <a:off x="5470525" y="3270250"/>
                <a:ext cx="41275" cy="42863"/>
              </a:xfrm>
              <a:custGeom>
                <a:avLst/>
                <a:gdLst>
                  <a:gd name="T0" fmla="*/ 52 w 52"/>
                  <a:gd name="T1" fmla="*/ 0 h 54"/>
                  <a:gd name="T2" fmla="*/ 0 w 52"/>
                  <a:gd name="T3" fmla="*/ 0 h 54"/>
                  <a:gd name="T4" fmla="*/ 0 w 52"/>
                  <a:gd name="T5" fmla="*/ 54 h 54"/>
                  <a:gd name="T6" fmla="*/ 52 w 52"/>
                  <a:gd name="T7" fmla="*/ 54 h 54"/>
                  <a:gd name="T8" fmla="*/ 52 w 52"/>
                  <a:gd name="T9" fmla="*/ 0 h 54"/>
                  <a:gd name="T10" fmla="*/ 52 w 52"/>
                  <a:gd name="T11" fmla="*/ 0 h 54"/>
                </a:gdLst>
                <a:ahLst/>
                <a:cxnLst>
                  <a:cxn ang="0">
                    <a:pos x="T0" y="T1"/>
                  </a:cxn>
                  <a:cxn ang="0">
                    <a:pos x="T2" y="T3"/>
                  </a:cxn>
                  <a:cxn ang="0">
                    <a:pos x="T4" y="T5"/>
                  </a:cxn>
                  <a:cxn ang="0">
                    <a:pos x="T6" y="T7"/>
                  </a:cxn>
                  <a:cxn ang="0">
                    <a:pos x="T8" y="T9"/>
                  </a:cxn>
                  <a:cxn ang="0">
                    <a:pos x="T10" y="T11"/>
                  </a:cxn>
                </a:cxnLst>
                <a:rect l="0" t="0" r="r" b="b"/>
                <a:pathLst>
                  <a:path w="52" h="54">
                    <a:moveTo>
                      <a:pt x="52" y="0"/>
                    </a:moveTo>
                    <a:lnTo>
                      <a:pt x="0" y="0"/>
                    </a:lnTo>
                    <a:lnTo>
                      <a:pt x="0" y="54"/>
                    </a:lnTo>
                    <a:lnTo>
                      <a:pt x="52" y="54"/>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32" name="Freeform 131"/>
              <p:cNvSpPr>
                <a:spLocks/>
              </p:cNvSpPr>
              <p:nvPr/>
            </p:nvSpPr>
            <p:spPr bwMode="auto">
              <a:xfrm>
                <a:off x="5780088" y="3332163"/>
                <a:ext cx="41275" cy="42863"/>
              </a:xfrm>
              <a:custGeom>
                <a:avLst/>
                <a:gdLst>
                  <a:gd name="T0" fmla="*/ 52 w 52"/>
                  <a:gd name="T1" fmla="*/ 0 h 52"/>
                  <a:gd name="T2" fmla="*/ 0 w 52"/>
                  <a:gd name="T3" fmla="*/ 0 h 52"/>
                  <a:gd name="T4" fmla="*/ 0 w 52"/>
                  <a:gd name="T5" fmla="*/ 52 h 52"/>
                  <a:gd name="T6" fmla="*/ 52 w 52"/>
                  <a:gd name="T7" fmla="*/ 52 h 52"/>
                  <a:gd name="T8" fmla="*/ 52 w 52"/>
                  <a:gd name="T9" fmla="*/ 0 h 52"/>
                  <a:gd name="T10" fmla="*/ 52 w 52"/>
                  <a:gd name="T11" fmla="*/ 0 h 52"/>
                </a:gdLst>
                <a:ahLst/>
                <a:cxnLst>
                  <a:cxn ang="0">
                    <a:pos x="T0" y="T1"/>
                  </a:cxn>
                  <a:cxn ang="0">
                    <a:pos x="T2" y="T3"/>
                  </a:cxn>
                  <a:cxn ang="0">
                    <a:pos x="T4" y="T5"/>
                  </a:cxn>
                  <a:cxn ang="0">
                    <a:pos x="T6" y="T7"/>
                  </a:cxn>
                  <a:cxn ang="0">
                    <a:pos x="T8" y="T9"/>
                  </a:cxn>
                  <a:cxn ang="0">
                    <a:pos x="T10" y="T11"/>
                  </a:cxn>
                </a:cxnLst>
                <a:rect l="0" t="0" r="r" b="b"/>
                <a:pathLst>
                  <a:path w="52" h="52">
                    <a:moveTo>
                      <a:pt x="52" y="0"/>
                    </a:moveTo>
                    <a:lnTo>
                      <a:pt x="0" y="0"/>
                    </a:lnTo>
                    <a:lnTo>
                      <a:pt x="0" y="52"/>
                    </a:lnTo>
                    <a:lnTo>
                      <a:pt x="52" y="52"/>
                    </a:lnTo>
                    <a:lnTo>
                      <a:pt x="52" y="0"/>
                    </a:lnTo>
                    <a:lnTo>
                      <a:pt x="52"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33" name="Freeform 132"/>
              <p:cNvSpPr>
                <a:spLocks/>
              </p:cNvSpPr>
              <p:nvPr/>
            </p:nvSpPr>
            <p:spPr bwMode="auto">
              <a:xfrm>
                <a:off x="6096000" y="3355975"/>
                <a:ext cx="42863" cy="42863"/>
              </a:xfrm>
              <a:custGeom>
                <a:avLst/>
                <a:gdLst>
                  <a:gd name="T0" fmla="*/ 54 w 54"/>
                  <a:gd name="T1" fmla="*/ 0 h 55"/>
                  <a:gd name="T2" fmla="*/ 0 w 54"/>
                  <a:gd name="T3" fmla="*/ 0 h 55"/>
                  <a:gd name="T4" fmla="*/ 0 w 54"/>
                  <a:gd name="T5" fmla="*/ 55 h 55"/>
                  <a:gd name="T6" fmla="*/ 54 w 54"/>
                  <a:gd name="T7" fmla="*/ 55 h 55"/>
                  <a:gd name="T8" fmla="*/ 54 w 54"/>
                  <a:gd name="T9" fmla="*/ 0 h 55"/>
                  <a:gd name="T10" fmla="*/ 54 w 54"/>
                  <a:gd name="T11" fmla="*/ 0 h 55"/>
                </a:gdLst>
                <a:ahLst/>
                <a:cxnLst>
                  <a:cxn ang="0">
                    <a:pos x="T0" y="T1"/>
                  </a:cxn>
                  <a:cxn ang="0">
                    <a:pos x="T2" y="T3"/>
                  </a:cxn>
                  <a:cxn ang="0">
                    <a:pos x="T4" y="T5"/>
                  </a:cxn>
                  <a:cxn ang="0">
                    <a:pos x="T6" y="T7"/>
                  </a:cxn>
                  <a:cxn ang="0">
                    <a:pos x="T8" y="T9"/>
                  </a:cxn>
                  <a:cxn ang="0">
                    <a:pos x="T10" y="T11"/>
                  </a:cxn>
                </a:cxnLst>
                <a:rect l="0" t="0" r="r" b="b"/>
                <a:pathLst>
                  <a:path w="54" h="55">
                    <a:moveTo>
                      <a:pt x="54" y="0"/>
                    </a:moveTo>
                    <a:lnTo>
                      <a:pt x="0" y="0"/>
                    </a:lnTo>
                    <a:lnTo>
                      <a:pt x="0" y="55"/>
                    </a:lnTo>
                    <a:lnTo>
                      <a:pt x="54" y="55"/>
                    </a:lnTo>
                    <a:lnTo>
                      <a:pt x="54" y="0"/>
                    </a:lnTo>
                    <a:lnTo>
                      <a:pt x="54" y="0"/>
                    </a:lnTo>
                    <a:close/>
                  </a:path>
                </a:pathLst>
              </a:custGeom>
              <a:solidFill>
                <a:srgbClr val="FF9900"/>
              </a:solidFill>
              <a:ln w="0">
                <a:solidFill>
                  <a:srgbClr val="FF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34" name="Rectangle 133"/>
              <p:cNvSpPr>
                <a:spLocks noChangeArrowheads="1"/>
              </p:cNvSpPr>
              <p:nvPr/>
            </p:nvSpPr>
            <p:spPr bwMode="auto">
              <a:xfrm>
                <a:off x="6723063" y="3367088"/>
                <a:ext cx="42863" cy="428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35" name="Rectangle 134"/>
              <p:cNvSpPr>
                <a:spLocks noChangeArrowheads="1"/>
              </p:cNvSpPr>
              <p:nvPr/>
            </p:nvSpPr>
            <p:spPr bwMode="auto">
              <a:xfrm>
                <a:off x="7669213" y="3367088"/>
                <a:ext cx="41275" cy="428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5436" name="Rectangle 135"/>
              <p:cNvSpPr>
                <a:spLocks noChangeArrowheads="1"/>
              </p:cNvSpPr>
              <p:nvPr/>
            </p:nvSpPr>
            <p:spPr bwMode="auto">
              <a:xfrm>
                <a:off x="8613775" y="3376613"/>
                <a:ext cx="41275" cy="42863"/>
              </a:xfrm>
              <a:prstGeom prst="rect">
                <a:avLst/>
              </a:prstGeom>
              <a:solidFill>
                <a:srgbClr val="FF9900"/>
              </a:solidFill>
              <a:ln w="0">
                <a:solidFill>
                  <a:srgbClr val="FF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grpSp>
        <p:sp>
          <p:nvSpPr>
            <p:cNvPr id="15438" name="ZoneTexte 15437"/>
            <p:cNvSpPr txBox="1"/>
            <p:nvPr/>
          </p:nvSpPr>
          <p:spPr>
            <a:xfrm>
              <a:off x="4572971" y="3554762"/>
              <a:ext cx="255198" cy="246221"/>
            </a:xfrm>
            <a:prstGeom prst="rect">
              <a:avLst/>
            </a:prstGeom>
            <a:noFill/>
          </p:spPr>
          <p:txBody>
            <a:bodyPr wrap="none" rtlCol="0">
              <a:spAutoFit/>
            </a:bodyPr>
            <a:lstStyle/>
            <a:p>
              <a:pPr algn="ctr"/>
              <a:r>
                <a:rPr lang="fr-FR" sz="1000" dirty="0"/>
                <a:t>0</a:t>
              </a:r>
            </a:p>
          </p:txBody>
        </p:sp>
        <p:sp>
          <p:nvSpPr>
            <p:cNvPr id="143" name="ZoneTexte 142"/>
            <p:cNvSpPr txBox="1"/>
            <p:nvPr/>
          </p:nvSpPr>
          <p:spPr>
            <a:xfrm>
              <a:off x="5595541" y="3554762"/>
              <a:ext cx="325731" cy="246221"/>
            </a:xfrm>
            <a:prstGeom prst="rect">
              <a:avLst/>
            </a:prstGeom>
            <a:noFill/>
          </p:spPr>
          <p:txBody>
            <a:bodyPr wrap="none" rtlCol="0">
              <a:spAutoFit/>
            </a:bodyPr>
            <a:lstStyle/>
            <a:p>
              <a:pPr algn="ctr"/>
              <a:r>
                <a:rPr lang="fr-FR" sz="1000" dirty="0"/>
                <a:t>12</a:t>
              </a:r>
            </a:p>
          </p:txBody>
        </p:sp>
        <p:sp>
          <p:nvSpPr>
            <p:cNvPr id="144" name="ZoneTexte 143"/>
            <p:cNvSpPr txBox="1"/>
            <p:nvPr/>
          </p:nvSpPr>
          <p:spPr>
            <a:xfrm>
              <a:off x="6653377" y="3554762"/>
              <a:ext cx="325731" cy="246221"/>
            </a:xfrm>
            <a:prstGeom prst="rect">
              <a:avLst/>
            </a:prstGeom>
            <a:noFill/>
          </p:spPr>
          <p:txBody>
            <a:bodyPr wrap="none" rtlCol="0">
              <a:spAutoFit/>
            </a:bodyPr>
            <a:lstStyle/>
            <a:p>
              <a:pPr algn="ctr"/>
              <a:r>
                <a:rPr lang="fr-FR" sz="1000" dirty="0"/>
                <a:t>24</a:t>
              </a:r>
            </a:p>
          </p:txBody>
        </p:sp>
        <p:sp>
          <p:nvSpPr>
            <p:cNvPr id="145" name="ZoneTexte 144"/>
            <p:cNvSpPr txBox="1"/>
            <p:nvPr/>
          </p:nvSpPr>
          <p:spPr>
            <a:xfrm>
              <a:off x="7711213" y="3554762"/>
              <a:ext cx="325731" cy="246221"/>
            </a:xfrm>
            <a:prstGeom prst="rect">
              <a:avLst/>
            </a:prstGeom>
            <a:noFill/>
          </p:spPr>
          <p:txBody>
            <a:bodyPr wrap="none" rtlCol="0">
              <a:spAutoFit/>
            </a:bodyPr>
            <a:lstStyle/>
            <a:p>
              <a:pPr algn="ctr"/>
              <a:r>
                <a:rPr lang="fr-FR" sz="1000" dirty="0"/>
                <a:t>36</a:t>
              </a:r>
            </a:p>
          </p:txBody>
        </p:sp>
        <p:sp>
          <p:nvSpPr>
            <p:cNvPr id="146" name="ZoneTexte 145"/>
            <p:cNvSpPr txBox="1"/>
            <p:nvPr/>
          </p:nvSpPr>
          <p:spPr>
            <a:xfrm>
              <a:off x="8769047" y="3554762"/>
              <a:ext cx="325731" cy="246221"/>
            </a:xfrm>
            <a:prstGeom prst="rect">
              <a:avLst/>
            </a:prstGeom>
            <a:noFill/>
          </p:spPr>
          <p:txBody>
            <a:bodyPr wrap="none" rtlCol="0">
              <a:spAutoFit/>
            </a:bodyPr>
            <a:lstStyle/>
            <a:p>
              <a:pPr algn="ctr"/>
              <a:r>
                <a:rPr lang="fr-FR" sz="1000" dirty="0"/>
                <a:t>48</a:t>
              </a:r>
            </a:p>
          </p:txBody>
        </p:sp>
        <p:sp>
          <p:nvSpPr>
            <p:cNvPr id="147" name="ZoneTexte 146"/>
            <p:cNvSpPr txBox="1"/>
            <p:nvPr/>
          </p:nvSpPr>
          <p:spPr>
            <a:xfrm>
              <a:off x="4414380" y="3393551"/>
              <a:ext cx="255198" cy="246221"/>
            </a:xfrm>
            <a:prstGeom prst="rect">
              <a:avLst/>
            </a:prstGeom>
            <a:noFill/>
          </p:spPr>
          <p:txBody>
            <a:bodyPr wrap="none" rtlCol="0">
              <a:spAutoFit/>
            </a:bodyPr>
            <a:lstStyle/>
            <a:p>
              <a:pPr algn="r"/>
              <a:r>
                <a:rPr lang="fr-FR" sz="1000" dirty="0"/>
                <a:t>0</a:t>
              </a:r>
            </a:p>
          </p:txBody>
        </p:sp>
        <p:sp>
          <p:nvSpPr>
            <p:cNvPr id="148" name="ZoneTexte 147"/>
            <p:cNvSpPr txBox="1"/>
            <p:nvPr/>
          </p:nvSpPr>
          <p:spPr>
            <a:xfrm>
              <a:off x="4414380" y="2905240"/>
              <a:ext cx="255198" cy="246221"/>
            </a:xfrm>
            <a:prstGeom prst="rect">
              <a:avLst/>
            </a:prstGeom>
            <a:noFill/>
          </p:spPr>
          <p:txBody>
            <a:bodyPr wrap="none" rtlCol="0">
              <a:spAutoFit/>
            </a:bodyPr>
            <a:lstStyle/>
            <a:p>
              <a:pPr algn="r"/>
              <a:r>
                <a:rPr lang="fr-FR" sz="1000" dirty="0"/>
                <a:t>1</a:t>
              </a:r>
            </a:p>
          </p:txBody>
        </p:sp>
        <p:sp>
          <p:nvSpPr>
            <p:cNvPr id="149" name="ZoneTexte 148"/>
            <p:cNvSpPr txBox="1"/>
            <p:nvPr/>
          </p:nvSpPr>
          <p:spPr>
            <a:xfrm>
              <a:off x="4414380" y="2416929"/>
              <a:ext cx="255198" cy="246221"/>
            </a:xfrm>
            <a:prstGeom prst="rect">
              <a:avLst/>
            </a:prstGeom>
            <a:noFill/>
          </p:spPr>
          <p:txBody>
            <a:bodyPr wrap="none" rtlCol="0">
              <a:spAutoFit/>
            </a:bodyPr>
            <a:lstStyle/>
            <a:p>
              <a:pPr algn="r"/>
              <a:r>
                <a:rPr lang="fr-FR" sz="1000" dirty="0"/>
                <a:t>2</a:t>
              </a:r>
            </a:p>
          </p:txBody>
        </p:sp>
        <p:sp>
          <p:nvSpPr>
            <p:cNvPr id="150" name="ZoneTexte 149"/>
            <p:cNvSpPr txBox="1"/>
            <p:nvPr/>
          </p:nvSpPr>
          <p:spPr>
            <a:xfrm>
              <a:off x="4414380" y="1928618"/>
              <a:ext cx="255198" cy="246221"/>
            </a:xfrm>
            <a:prstGeom prst="rect">
              <a:avLst/>
            </a:prstGeom>
            <a:noFill/>
          </p:spPr>
          <p:txBody>
            <a:bodyPr wrap="none" rtlCol="0">
              <a:spAutoFit/>
            </a:bodyPr>
            <a:lstStyle/>
            <a:p>
              <a:pPr algn="r"/>
              <a:r>
                <a:rPr lang="fr-FR" sz="1000" dirty="0"/>
                <a:t>3</a:t>
              </a:r>
            </a:p>
          </p:txBody>
        </p:sp>
        <p:sp>
          <p:nvSpPr>
            <p:cNvPr id="151" name="ZoneTexte 150"/>
            <p:cNvSpPr txBox="1"/>
            <p:nvPr/>
          </p:nvSpPr>
          <p:spPr>
            <a:xfrm>
              <a:off x="4414380" y="1440307"/>
              <a:ext cx="255198" cy="246221"/>
            </a:xfrm>
            <a:prstGeom prst="rect">
              <a:avLst/>
            </a:prstGeom>
            <a:noFill/>
          </p:spPr>
          <p:txBody>
            <a:bodyPr wrap="none" rtlCol="0">
              <a:spAutoFit/>
            </a:bodyPr>
            <a:lstStyle/>
            <a:p>
              <a:pPr algn="r"/>
              <a:r>
                <a:rPr lang="fr-FR" sz="1000" dirty="0"/>
                <a:t>4</a:t>
              </a:r>
            </a:p>
          </p:txBody>
        </p:sp>
        <p:sp>
          <p:nvSpPr>
            <p:cNvPr id="152" name="ZoneTexte 151"/>
            <p:cNvSpPr txBox="1"/>
            <p:nvPr/>
          </p:nvSpPr>
          <p:spPr>
            <a:xfrm>
              <a:off x="6874127" y="1643971"/>
              <a:ext cx="1068626" cy="276999"/>
            </a:xfrm>
            <a:prstGeom prst="rect">
              <a:avLst/>
            </a:prstGeom>
            <a:noFill/>
          </p:spPr>
          <p:txBody>
            <a:bodyPr wrap="none" rtlCol="0">
              <a:spAutoFit/>
            </a:bodyPr>
            <a:lstStyle/>
            <a:p>
              <a:pPr lvl="0"/>
              <a:r>
                <a:rPr lang="fr-FR" sz="1200" b="1" dirty="0"/>
                <a:t>A : 3TC seul</a:t>
              </a:r>
            </a:p>
          </p:txBody>
        </p:sp>
        <p:sp>
          <p:nvSpPr>
            <p:cNvPr id="153" name="ZoneTexte 152"/>
            <p:cNvSpPr txBox="1"/>
            <p:nvPr/>
          </p:nvSpPr>
          <p:spPr>
            <a:xfrm>
              <a:off x="6874127" y="1872158"/>
              <a:ext cx="2082621" cy="276999"/>
            </a:xfrm>
            <a:prstGeom prst="rect">
              <a:avLst/>
            </a:prstGeom>
            <a:noFill/>
          </p:spPr>
          <p:txBody>
            <a:bodyPr wrap="none" rtlCol="0">
              <a:spAutoFit/>
            </a:bodyPr>
            <a:lstStyle/>
            <a:p>
              <a:pPr lvl="0"/>
              <a:r>
                <a:rPr lang="fr-FR" sz="1200" b="1" dirty="0"/>
                <a:t>B : 3TC + 3,2 g de sorbitol</a:t>
              </a:r>
            </a:p>
          </p:txBody>
        </p:sp>
        <p:sp>
          <p:nvSpPr>
            <p:cNvPr id="154" name="ZoneTexte 153"/>
            <p:cNvSpPr txBox="1"/>
            <p:nvPr/>
          </p:nvSpPr>
          <p:spPr>
            <a:xfrm>
              <a:off x="6874127" y="2100345"/>
              <a:ext cx="2167581" cy="276999"/>
            </a:xfrm>
            <a:prstGeom prst="rect">
              <a:avLst/>
            </a:prstGeom>
            <a:noFill/>
          </p:spPr>
          <p:txBody>
            <a:bodyPr wrap="none" rtlCol="0">
              <a:spAutoFit/>
            </a:bodyPr>
            <a:lstStyle/>
            <a:p>
              <a:r>
                <a:rPr lang="fr-FR" sz="1200" b="1" dirty="0"/>
                <a:t>C : 3TC + 10,2 g de sorbitol</a:t>
              </a:r>
            </a:p>
          </p:txBody>
        </p:sp>
        <p:sp>
          <p:nvSpPr>
            <p:cNvPr id="155" name="ZoneTexte 154"/>
            <p:cNvSpPr txBox="1"/>
            <p:nvPr/>
          </p:nvSpPr>
          <p:spPr>
            <a:xfrm>
              <a:off x="6874127" y="2328533"/>
              <a:ext cx="2167581" cy="276999"/>
            </a:xfrm>
            <a:prstGeom prst="rect">
              <a:avLst/>
            </a:prstGeom>
            <a:noFill/>
          </p:spPr>
          <p:txBody>
            <a:bodyPr wrap="none" rtlCol="0">
              <a:spAutoFit/>
            </a:bodyPr>
            <a:lstStyle/>
            <a:p>
              <a:pPr lvl="0"/>
              <a:r>
                <a:rPr lang="fr-FR" sz="1200" b="1" dirty="0"/>
                <a:t>D : 3TC + 13,4 g de sorbitol</a:t>
              </a:r>
            </a:p>
          </p:txBody>
        </p:sp>
        <p:sp>
          <p:nvSpPr>
            <p:cNvPr id="156" name="ZoneTexte 155"/>
            <p:cNvSpPr txBox="1"/>
            <p:nvPr/>
          </p:nvSpPr>
          <p:spPr>
            <a:xfrm>
              <a:off x="6456213" y="3773630"/>
              <a:ext cx="704040" cy="276999"/>
            </a:xfrm>
            <a:prstGeom prst="rect">
              <a:avLst/>
            </a:prstGeom>
            <a:noFill/>
          </p:spPr>
          <p:txBody>
            <a:bodyPr wrap="none" rtlCol="0">
              <a:spAutoFit/>
            </a:bodyPr>
            <a:lstStyle/>
            <a:p>
              <a:pPr algn="ctr"/>
              <a:r>
                <a:rPr lang="fr-FR" sz="1200" b="1" dirty="0"/>
                <a:t>Heures</a:t>
              </a:r>
            </a:p>
          </p:txBody>
        </p:sp>
        <p:sp>
          <p:nvSpPr>
            <p:cNvPr id="157" name="ZoneTexte 156"/>
            <p:cNvSpPr txBox="1"/>
            <p:nvPr/>
          </p:nvSpPr>
          <p:spPr>
            <a:xfrm rot="16200000">
              <a:off x="3240073" y="2333122"/>
              <a:ext cx="2028120" cy="461665"/>
            </a:xfrm>
            <a:prstGeom prst="rect">
              <a:avLst/>
            </a:prstGeom>
            <a:noFill/>
          </p:spPr>
          <p:txBody>
            <a:bodyPr wrap="none" rtlCol="0">
              <a:spAutoFit/>
            </a:bodyPr>
            <a:lstStyle/>
            <a:p>
              <a:pPr algn="ctr"/>
              <a:r>
                <a:rPr lang="fr-FR" sz="1200" b="1" dirty="0" err="1"/>
                <a:t>Mean</a:t>
              </a:r>
              <a:r>
                <a:rPr lang="fr-FR" sz="1200" b="1" dirty="0"/>
                <a:t> + SD</a:t>
              </a:r>
              <a:br>
                <a:rPr lang="fr-FR" sz="1200" b="1" dirty="0"/>
              </a:br>
              <a:r>
                <a:rPr lang="fr-FR" sz="1200" b="1" dirty="0"/>
                <a:t>3TC concentration, µg/ml</a:t>
              </a:r>
            </a:p>
          </p:txBody>
        </p:sp>
      </p:grpSp>
      <p:sp>
        <p:nvSpPr>
          <p:cNvPr id="158" name="ZoneTexte 15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47</a:t>
            </a:r>
          </a:p>
        </p:txBody>
      </p:sp>
    </p:spTree>
    <p:extLst>
      <p:ext uri="{BB962C8B-B14F-4D97-AF65-F5344CB8AC3E}">
        <p14:creationId xmlns:p14="http://schemas.microsoft.com/office/powerpoint/2010/main" val="21384402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a:t>
            </a:r>
            <a:r>
              <a:rPr lang="fr-FR" dirty="0" err="1"/>
              <a:t>cobicistat</a:t>
            </a:r>
            <a:r>
              <a:rPr lang="fr-FR" dirty="0"/>
              <a:t> ou </a:t>
            </a:r>
            <a:r>
              <a:rPr lang="fr-FR" dirty="0" err="1"/>
              <a:t>ritonavir</a:t>
            </a:r>
            <a:r>
              <a:rPr lang="fr-FR" dirty="0"/>
              <a:t> </a:t>
            </a:r>
            <a:br>
              <a:rPr lang="fr-FR" dirty="0"/>
            </a:br>
            <a:r>
              <a:rPr lang="fr-FR" dirty="0"/>
              <a:t>et DTG (1)</a:t>
            </a:r>
          </a:p>
        </p:txBody>
      </p:sp>
      <p:sp>
        <p:nvSpPr>
          <p:cNvPr id="5123" name="Rectangle 3"/>
          <p:cNvSpPr>
            <a:spLocks noGrp="1" noChangeArrowheads="1"/>
          </p:cNvSpPr>
          <p:nvPr>
            <p:ph idx="1"/>
          </p:nvPr>
        </p:nvSpPr>
        <p:spPr/>
        <p:txBody>
          <a:bodyPr/>
          <a:lstStyle/>
          <a:p>
            <a:pPr eaLnBrk="1" hangingPunct="1"/>
            <a:r>
              <a:rPr lang="fr-FR" sz="1800" b="1" dirty="0">
                <a:solidFill>
                  <a:srgbClr val="0070C0"/>
                </a:solidFill>
              </a:rPr>
              <a:t>Rationnel </a:t>
            </a:r>
          </a:p>
          <a:p>
            <a:pPr lvl="1" eaLnBrk="1" hangingPunct="1"/>
            <a:r>
              <a:rPr lang="fr-FR" sz="1600" dirty="0"/>
              <a:t>La conception structurale du </a:t>
            </a:r>
            <a:r>
              <a:rPr lang="fr-FR" sz="1600" dirty="0" err="1"/>
              <a:t>cobicistat</a:t>
            </a:r>
            <a:r>
              <a:rPr lang="fr-FR" sz="1600" dirty="0"/>
              <a:t> avait comme exigence initiale une sélectivité plus grande comme inhibiteur (et donc moindre comme inducteur) du CYP3A4 en comparaison du RTV</a:t>
            </a:r>
          </a:p>
          <a:p>
            <a:pPr lvl="1" eaLnBrk="1" hangingPunct="1"/>
            <a:r>
              <a:rPr lang="fr-FR" sz="1600" dirty="0"/>
              <a:t>Cependant, les profils respectifs d’interaction du RTV et du </a:t>
            </a:r>
            <a:r>
              <a:rPr lang="fr-FR" sz="1600" dirty="0" err="1"/>
              <a:t>Cobi</a:t>
            </a:r>
            <a:r>
              <a:rPr lang="fr-FR" sz="1600" dirty="0"/>
              <a:t> se distinguent mal</a:t>
            </a:r>
          </a:p>
          <a:p>
            <a:pPr eaLnBrk="1" hangingPunct="1"/>
            <a:endParaRPr lang="fr-FR" sz="1800" dirty="0"/>
          </a:p>
          <a:p>
            <a:pPr eaLnBrk="1" hangingPunct="1"/>
            <a:r>
              <a:rPr lang="fr-FR" sz="1800" b="1" dirty="0">
                <a:solidFill>
                  <a:srgbClr val="0070C0"/>
                </a:solidFill>
              </a:rPr>
              <a:t>Objectif : </a:t>
            </a:r>
            <a:r>
              <a:rPr lang="fr-FR" sz="1800" dirty="0"/>
              <a:t>étude des différences entre RTV et </a:t>
            </a:r>
            <a:r>
              <a:rPr lang="fr-FR" sz="1800" dirty="0" err="1"/>
              <a:t>cobicistat</a:t>
            </a:r>
            <a:r>
              <a:rPr lang="fr-FR" sz="1800" dirty="0"/>
              <a:t> à travers l’interaction entre DRV/r (800/100 mg </a:t>
            </a:r>
            <a:r>
              <a:rPr lang="fr-FR" sz="1800" dirty="0" err="1"/>
              <a:t>qd</a:t>
            </a:r>
            <a:r>
              <a:rPr lang="fr-FR" sz="1800" dirty="0"/>
              <a:t>) + DTG (50 mg </a:t>
            </a:r>
            <a:r>
              <a:rPr lang="fr-FR" sz="1800" dirty="0" err="1"/>
              <a:t>qd</a:t>
            </a:r>
            <a:r>
              <a:rPr lang="fr-FR" sz="1800" dirty="0"/>
              <a:t>) puis switch vers DRV/c (800/150 mg </a:t>
            </a:r>
            <a:r>
              <a:rPr lang="fr-FR" sz="1800" dirty="0" err="1"/>
              <a:t>qd</a:t>
            </a:r>
            <a:r>
              <a:rPr lang="fr-FR" sz="1800" dirty="0"/>
              <a:t>) + DTG (50 mg </a:t>
            </a:r>
            <a:r>
              <a:rPr lang="fr-FR" sz="1800" dirty="0" err="1"/>
              <a:t>qd</a:t>
            </a:r>
            <a:r>
              <a:rPr lang="fr-FR" sz="1800" dirty="0"/>
              <a:t>) chez des patients VIH+</a:t>
            </a:r>
          </a:p>
          <a:p>
            <a:pPr eaLnBrk="1" hangingPunct="1"/>
            <a:endParaRPr lang="fr-FR" sz="1800" dirty="0"/>
          </a:p>
          <a:p>
            <a:pPr eaLnBrk="1" hangingPunct="1"/>
            <a:r>
              <a:rPr lang="fr-FR" sz="1800" b="1" dirty="0">
                <a:solidFill>
                  <a:srgbClr val="0070C0"/>
                </a:solidFill>
              </a:rPr>
              <a:t>Méthode : </a:t>
            </a:r>
            <a:r>
              <a:rPr lang="fr-FR" sz="1800" dirty="0"/>
              <a:t>mesures des concentrations plasmatiques minimales de DRV </a:t>
            </a:r>
            <a:br>
              <a:rPr lang="fr-FR" sz="1800" dirty="0"/>
            </a:br>
            <a:r>
              <a:rPr lang="fr-FR" sz="1800" dirty="0"/>
              <a:t>et DTG à l’état d’équilibre par HPLC-UV (LDD &lt; 150 et 50 </a:t>
            </a:r>
            <a:r>
              <a:rPr lang="fr-FR" sz="1800" dirty="0" err="1"/>
              <a:t>ng</a:t>
            </a:r>
            <a:r>
              <a:rPr lang="fr-FR" sz="1800" dirty="0"/>
              <a:t>/ml) chez </a:t>
            </a:r>
            <a:br>
              <a:rPr lang="fr-FR" sz="1800" dirty="0"/>
            </a:br>
            <a:r>
              <a:rPr lang="fr-FR" sz="1800" dirty="0"/>
              <a:t>12 patients consécutifs (vie réelle)</a:t>
            </a:r>
          </a:p>
          <a:p>
            <a:pPr eaLnBrk="1" hangingPunct="1"/>
            <a:endParaRPr lang="fr-FR" sz="1800" dirty="0"/>
          </a:p>
          <a:p>
            <a:pPr eaLnBrk="1" hangingPunct="1"/>
            <a:r>
              <a:rPr lang="fr-FR" sz="1800" b="1" dirty="0">
                <a:solidFill>
                  <a:srgbClr val="0070C0"/>
                </a:solidFill>
              </a:rPr>
              <a:t>Caractéristiques des 12 patients (moyennes) </a:t>
            </a:r>
          </a:p>
          <a:p>
            <a:pPr lvl="1" eaLnBrk="1" hangingPunct="1"/>
            <a:r>
              <a:rPr lang="fr-FR" sz="1800" dirty="0"/>
              <a:t>Hommes : 80 %, 54 ans</a:t>
            </a:r>
          </a:p>
          <a:p>
            <a:pPr lvl="1" eaLnBrk="1" hangingPunct="1"/>
            <a:r>
              <a:rPr lang="fr-FR" sz="1800" dirty="0"/>
              <a:t>CD4/mm</a:t>
            </a:r>
            <a:r>
              <a:rPr lang="fr-FR" sz="1800" baseline="30000" dirty="0"/>
              <a:t>3</a:t>
            </a:r>
            <a:r>
              <a:rPr lang="fr-FR" sz="1800" dirty="0"/>
              <a:t> : 650 ; CV &lt; 37 c/ml : 100 % </a:t>
            </a:r>
          </a:p>
          <a:p>
            <a:pPr lvl="1" eaLnBrk="1" hangingPunct="1"/>
            <a:r>
              <a:rPr lang="fr-FR" sz="1800" dirty="0"/>
              <a:t>Fonctions hépatique et rénale normales</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Gervasoni</a:t>
            </a:r>
            <a:r>
              <a:rPr lang="en-GB" sz="1200" i="1" dirty="0">
                <a:solidFill>
                  <a:srgbClr val="0070C0"/>
                </a:solidFill>
              </a:rPr>
              <a:t> C, CROI 2017, Abs. 410</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48</a:t>
            </a:r>
          </a:p>
        </p:txBody>
      </p:sp>
    </p:spTree>
    <p:extLst>
      <p:ext uri="{BB962C8B-B14F-4D97-AF65-F5344CB8AC3E}">
        <p14:creationId xmlns:p14="http://schemas.microsoft.com/office/powerpoint/2010/main" val="10269433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Interaction PK entre </a:t>
            </a:r>
            <a:r>
              <a:rPr lang="fr-FR" dirty="0" err="1"/>
              <a:t>cobicistat</a:t>
            </a:r>
            <a:r>
              <a:rPr lang="fr-FR" dirty="0"/>
              <a:t> ou </a:t>
            </a:r>
            <a:r>
              <a:rPr lang="fr-FR" dirty="0" err="1"/>
              <a:t>ritonavir</a:t>
            </a:r>
            <a:r>
              <a:rPr lang="fr-FR" dirty="0"/>
              <a:t> </a:t>
            </a:r>
            <a:br>
              <a:rPr lang="fr-FR" dirty="0"/>
            </a:br>
            <a:r>
              <a:rPr lang="fr-FR" dirty="0"/>
              <a:t>et DTG (2)</a:t>
            </a:r>
          </a:p>
        </p:txBody>
      </p:sp>
      <p:sp>
        <p:nvSpPr>
          <p:cNvPr id="5123" name="Rectangle 3"/>
          <p:cNvSpPr>
            <a:spLocks noGrp="1" noChangeArrowheads="1"/>
          </p:cNvSpPr>
          <p:nvPr>
            <p:ph idx="1"/>
          </p:nvPr>
        </p:nvSpPr>
        <p:spPr>
          <a:xfrm>
            <a:off x="250368" y="5435080"/>
            <a:ext cx="8686800" cy="1271588"/>
          </a:xfrm>
        </p:spPr>
        <p:txBody>
          <a:bodyPr/>
          <a:lstStyle/>
          <a:p>
            <a:pPr eaLnBrk="1" hangingPunct="1"/>
            <a:r>
              <a:rPr lang="fr-FR" sz="1800" b="1" dirty="0">
                <a:solidFill>
                  <a:srgbClr val="0070C0"/>
                </a:solidFill>
              </a:rPr>
              <a:t>Conclusions </a:t>
            </a:r>
          </a:p>
          <a:p>
            <a:pPr lvl="1" eaLnBrk="1" hangingPunct="1"/>
            <a:r>
              <a:rPr lang="fr-FR" sz="1600" dirty="0" err="1"/>
              <a:t>Cobi</a:t>
            </a:r>
            <a:r>
              <a:rPr lang="fr-FR" sz="1600" dirty="0"/>
              <a:t> et RTV sont des inhibiteurs comparables du CYP3A4 et du métabolisme de DRV</a:t>
            </a:r>
          </a:p>
          <a:p>
            <a:pPr lvl="1" eaLnBrk="1" hangingPunct="1"/>
            <a:r>
              <a:rPr lang="fr-FR" sz="1600" dirty="0" err="1"/>
              <a:t>Cobi</a:t>
            </a:r>
            <a:r>
              <a:rPr lang="fr-FR" sz="1600" dirty="0"/>
              <a:t> majore les concentrations plasmatiques minimales de DTG en présence de DRV probablement en raison d’une induction moindre du CYP3A4 comparée au RTV</a:t>
            </a:r>
          </a:p>
          <a:p>
            <a:pPr lvl="1" eaLnBrk="1" hangingPunct="1"/>
            <a:r>
              <a:rPr lang="fr-FR" sz="1600" dirty="0"/>
              <a:t>Ni RTV ni </a:t>
            </a:r>
            <a:r>
              <a:rPr lang="fr-FR" sz="1600" dirty="0" err="1"/>
              <a:t>Cobi</a:t>
            </a:r>
            <a:r>
              <a:rPr lang="fr-FR" sz="1600" dirty="0"/>
              <a:t> ne modifient la créatininémie</a:t>
            </a:r>
          </a:p>
          <a:p>
            <a:pPr eaLnBrk="1" hangingPunct="1"/>
            <a:endParaRPr lang="fr-FR" sz="1800" dirty="0"/>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Gervasoni</a:t>
            </a:r>
            <a:r>
              <a:rPr lang="en-GB" sz="1200" i="1" dirty="0">
                <a:solidFill>
                  <a:srgbClr val="0070C0"/>
                </a:solidFill>
              </a:rPr>
              <a:t> C, CROI 2017, Abs. 410</a:t>
            </a:r>
          </a:p>
        </p:txBody>
      </p:sp>
      <p:sp>
        <p:nvSpPr>
          <p:cNvPr id="3" name="ZoneTexte 2"/>
          <p:cNvSpPr txBox="1"/>
          <p:nvPr/>
        </p:nvSpPr>
        <p:spPr>
          <a:xfrm>
            <a:off x="692974" y="1171599"/>
            <a:ext cx="8096697" cy="646331"/>
          </a:xfrm>
          <a:prstGeom prst="rect">
            <a:avLst/>
          </a:prstGeom>
          <a:noFill/>
        </p:spPr>
        <p:txBody>
          <a:bodyPr wrap="square" rtlCol="0">
            <a:spAutoFit/>
          </a:bodyPr>
          <a:lstStyle/>
          <a:p>
            <a:pPr algn="ctr"/>
            <a:r>
              <a:rPr lang="fr-FR" b="1" dirty="0">
                <a:solidFill>
                  <a:srgbClr val="0070C0"/>
                </a:solidFill>
                <a:latin typeface="Calibri" panose="020F0502020204030204" pitchFamily="34" charset="0"/>
              </a:rPr>
              <a:t>Distribution des </a:t>
            </a:r>
            <a:r>
              <a:rPr lang="fr-FR" b="1" dirty="0" err="1">
                <a:solidFill>
                  <a:srgbClr val="0070C0"/>
                </a:solidFill>
                <a:latin typeface="Calibri" panose="020F0502020204030204" pitchFamily="34" charset="0"/>
              </a:rPr>
              <a:t>C</a:t>
            </a:r>
            <a:r>
              <a:rPr lang="fr-FR" b="1" baseline="-25000" dirty="0" err="1">
                <a:solidFill>
                  <a:srgbClr val="0070C0"/>
                </a:solidFill>
                <a:latin typeface="Calibri" panose="020F0502020204030204" pitchFamily="34" charset="0"/>
              </a:rPr>
              <a:t>min</a:t>
            </a:r>
            <a:r>
              <a:rPr lang="fr-FR" b="1" dirty="0">
                <a:solidFill>
                  <a:srgbClr val="0070C0"/>
                </a:solidFill>
                <a:latin typeface="Calibri" panose="020F0502020204030204" pitchFamily="34" charset="0"/>
              </a:rPr>
              <a:t> de DRV et DTG </a:t>
            </a:r>
            <a:r>
              <a:rPr lang="fr-FR" b="1" u="sng" dirty="0">
                <a:solidFill>
                  <a:srgbClr val="0070C0"/>
                </a:solidFill>
                <a:latin typeface="Calibri" panose="020F0502020204030204" pitchFamily="34" charset="0"/>
              </a:rPr>
              <a:t>+</a:t>
            </a:r>
            <a:r>
              <a:rPr lang="fr-FR" b="1" dirty="0">
                <a:solidFill>
                  <a:srgbClr val="0070C0"/>
                </a:solidFill>
                <a:latin typeface="Calibri" panose="020F0502020204030204" pitchFamily="34" charset="0"/>
              </a:rPr>
              <a:t> RTV ou </a:t>
            </a:r>
            <a:r>
              <a:rPr lang="fr-FR" b="1" dirty="0" err="1">
                <a:solidFill>
                  <a:srgbClr val="0070C0"/>
                </a:solidFill>
                <a:latin typeface="Calibri" panose="020F0502020204030204" pitchFamily="34" charset="0"/>
              </a:rPr>
              <a:t>Cobi</a:t>
            </a:r>
            <a:r>
              <a:rPr lang="fr-FR" b="1" dirty="0">
                <a:solidFill>
                  <a:srgbClr val="0070C0"/>
                </a:solidFill>
                <a:latin typeface="Calibri" panose="020F0502020204030204" pitchFamily="34" charset="0"/>
              </a:rPr>
              <a:t> (n = 12) </a:t>
            </a:r>
          </a:p>
          <a:p>
            <a:pPr algn="ctr"/>
            <a:r>
              <a:rPr lang="fr-FR" b="1" dirty="0">
                <a:solidFill>
                  <a:srgbClr val="0070C0"/>
                </a:solidFill>
                <a:latin typeface="Calibri" panose="020F0502020204030204" pitchFamily="34" charset="0"/>
              </a:rPr>
              <a:t>Valeurs individuelles appariées et moyennes (+ ET)</a:t>
            </a:r>
          </a:p>
        </p:txBody>
      </p:sp>
      <p:sp>
        <p:nvSpPr>
          <p:cNvPr id="8" name="ZoneTexte 7"/>
          <p:cNvSpPr txBox="1"/>
          <p:nvPr/>
        </p:nvSpPr>
        <p:spPr>
          <a:xfrm>
            <a:off x="4736706" y="3818669"/>
            <a:ext cx="931665" cy="276999"/>
          </a:xfrm>
          <a:prstGeom prst="rect">
            <a:avLst/>
          </a:prstGeom>
          <a:noFill/>
        </p:spPr>
        <p:txBody>
          <a:bodyPr wrap="none" rtlCol="0">
            <a:spAutoFit/>
          </a:bodyPr>
          <a:lstStyle/>
          <a:p>
            <a:r>
              <a:rPr lang="fr-FR" sz="1200" dirty="0"/>
              <a:t>* p &lt; 0,001</a:t>
            </a:r>
          </a:p>
        </p:txBody>
      </p:sp>
      <p:grpSp>
        <p:nvGrpSpPr>
          <p:cNvPr id="2" name="Groupe 1"/>
          <p:cNvGrpSpPr/>
          <p:nvPr/>
        </p:nvGrpSpPr>
        <p:grpSpPr>
          <a:xfrm>
            <a:off x="213664" y="1815859"/>
            <a:ext cx="4520858" cy="3543360"/>
            <a:chOff x="213664" y="1815859"/>
            <a:chExt cx="4520858" cy="3543360"/>
          </a:xfrm>
        </p:grpSpPr>
        <p:grpSp>
          <p:nvGrpSpPr>
            <p:cNvPr id="9" name="Groupe 25682"/>
            <p:cNvGrpSpPr/>
            <p:nvPr/>
          </p:nvGrpSpPr>
          <p:grpSpPr>
            <a:xfrm>
              <a:off x="748790" y="1910395"/>
              <a:ext cx="1781175" cy="3171825"/>
              <a:chOff x="3046413" y="1731963"/>
              <a:chExt cx="1781175" cy="3171825"/>
            </a:xfrm>
          </p:grpSpPr>
          <p:sp>
            <p:nvSpPr>
              <p:cNvPr id="10" name="Freeform 9"/>
              <p:cNvSpPr>
                <a:spLocks/>
              </p:cNvSpPr>
              <p:nvPr/>
            </p:nvSpPr>
            <p:spPr bwMode="auto">
              <a:xfrm>
                <a:off x="3141663" y="1731963"/>
                <a:ext cx="1685925" cy="3076575"/>
              </a:xfrm>
              <a:custGeom>
                <a:avLst/>
                <a:gdLst>
                  <a:gd name="T0" fmla="*/ 0 w 2124"/>
                  <a:gd name="T1" fmla="*/ 0 h 3877"/>
                  <a:gd name="T2" fmla="*/ 0 w 2124"/>
                  <a:gd name="T3" fmla="*/ 3877 h 3877"/>
                  <a:gd name="T4" fmla="*/ 2124 w 2124"/>
                  <a:gd name="T5" fmla="*/ 3877 h 3877"/>
                </a:gdLst>
                <a:ahLst/>
                <a:cxnLst>
                  <a:cxn ang="0">
                    <a:pos x="T0" y="T1"/>
                  </a:cxn>
                  <a:cxn ang="0">
                    <a:pos x="T2" y="T3"/>
                  </a:cxn>
                  <a:cxn ang="0">
                    <a:pos x="T4" y="T5"/>
                  </a:cxn>
                </a:cxnLst>
                <a:rect l="0" t="0" r="r" b="b"/>
                <a:pathLst>
                  <a:path w="2124" h="3877">
                    <a:moveTo>
                      <a:pt x="0" y="0"/>
                    </a:moveTo>
                    <a:lnTo>
                      <a:pt x="0" y="3877"/>
                    </a:lnTo>
                    <a:lnTo>
                      <a:pt x="2124" y="3877"/>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10"/>
              <p:cNvSpPr>
                <a:spLocks noChangeShapeType="1"/>
              </p:cNvSpPr>
              <p:nvPr/>
            </p:nvSpPr>
            <p:spPr bwMode="auto">
              <a:xfrm flipV="1">
                <a:off x="3509963" y="4808538"/>
                <a:ext cx="0" cy="952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3"/>
              <p:cNvSpPr>
                <a:spLocks noChangeShapeType="1"/>
              </p:cNvSpPr>
              <p:nvPr/>
            </p:nvSpPr>
            <p:spPr bwMode="auto">
              <a:xfrm flipV="1">
                <a:off x="4467226" y="4808538"/>
                <a:ext cx="0" cy="952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4"/>
              <p:cNvSpPr>
                <a:spLocks noChangeShapeType="1"/>
              </p:cNvSpPr>
              <p:nvPr/>
            </p:nvSpPr>
            <p:spPr bwMode="auto">
              <a:xfrm>
                <a:off x="3046413" y="17605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20"/>
              <p:cNvSpPr>
                <a:spLocks noChangeShapeType="1"/>
              </p:cNvSpPr>
              <p:nvPr/>
            </p:nvSpPr>
            <p:spPr bwMode="auto">
              <a:xfrm>
                <a:off x="3046413" y="23685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21"/>
              <p:cNvSpPr>
                <a:spLocks noChangeShapeType="1"/>
              </p:cNvSpPr>
              <p:nvPr/>
            </p:nvSpPr>
            <p:spPr bwMode="auto">
              <a:xfrm>
                <a:off x="3046413" y="29797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22"/>
              <p:cNvSpPr>
                <a:spLocks noChangeShapeType="1"/>
              </p:cNvSpPr>
              <p:nvPr/>
            </p:nvSpPr>
            <p:spPr bwMode="auto">
              <a:xfrm>
                <a:off x="3046413" y="35877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23"/>
              <p:cNvSpPr>
                <a:spLocks noChangeShapeType="1"/>
              </p:cNvSpPr>
              <p:nvPr/>
            </p:nvSpPr>
            <p:spPr bwMode="auto">
              <a:xfrm>
                <a:off x="3046413" y="41973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24"/>
              <p:cNvSpPr>
                <a:spLocks noChangeShapeType="1"/>
              </p:cNvSpPr>
              <p:nvPr/>
            </p:nvSpPr>
            <p:spPr bwMode="auto">
              <a:xfrm>
                <a:off x="3046413" y="48085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55"/>
              <p:cNvSpPr>
                <a:spLocks noChangeShapeType="1"/>
              </p:cNvSpPr>
              <p:nvPr/>
            </p:nvSpPr>
            <p:spPr bwMode="auto">
              <a:xfrm flipH="1">
                <a:off x="4210051" y="2355851"/>
                <a:ext cx="252413" cy="825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56"/>
              <p:cNvSpPr>
                <a:spLocks noChangeShapeType="1"/>
              </p:cNvSpPr>
              <p:nvPr/>
            </p:nvSpPr>
            <p:spPr bwMode="auto">
              <a:xfrm flipH="1">
                <a:off x="4210051" y="2438401"/>
                <a:ext cx="252413"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57"/>
              <p:cNvSpPr>
                <a:spLocks noChangeShapeType="1"/>
              </p:cNvSpPr>
              <p:nvPr/>
            </p:nvSpPr>
            <p:spPr bwMode="auto">
              <a:xfrm flipH="1" flipV="1">
                <a:off x="4413251" y="3125788"/>
                <a:ext cx="49213" cy="222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58"/>
              <p:cNvSpPr>
                <a:spLocks noChangeShapeType="1"/>
              </p:cNvSpPr>
              <p:nvPr/>
            </p:nvSpPr>
            <p:spPr bwMode="auto">
              <a:xfrm flipH="1">
                <a:off x="4362451" y="3149601"/>
                <a:ext cx="22225" cy="206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59"/>
              <p:cNvSpPr>
                <a:spLocks noChangeShapeType="1"/>
              </p:cNvSpPr>
              <p:nvPr/>
            </p:nvSpPr>
            <p:spPr bwMode="auto">
              <a:xfrm flipH="1" flipV="1">
                <a:off x="4344988" y="3149601"/>
                <a:ext cx="17463" cy="206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60"/>
              <p:cNvSpPr>
                <a:spLocks noChangeShapeType="1"/>
              </p:cNvSpPr>
              <p:nvPr/>
            </p:nvSpPr>
            <p:spPr bwMode="auto">
              <a:xfrm flipH="1">
                <a:off x="4344988" y="3149601"/>
                <a:ext cx="39688"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61"/>
              <p:cNvSpPr>
                <a:spLocks noChangeShapeType="1"/>
              </p:cNvSpPr>
              <p:nvPr/>
            </p:nvSpPr>
            <p:spPr bwMode="auto">
              <a:xfrm flipH="1" flipV="1">
                <a:off x="4435476" y="3248026"/>
                <a:ext cx="26988" cy="301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62"/>
              <p:cNvSpPr>
                <a:spLocks noChangeShapeType="1"/>
              </p:cNvSpPr>
              <p:nvPr/>
            </p:nvSpPr>
            <p:spPr bwMode="auto">
              <a:xfrm flipH="1">
                <a:off x="4384676" y="3149601"/>
                <a:ext cx="77788"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63"/>
              <p:cNvSpPr>
                <a:spLocks noChangeShapeType="1"/>
              </p:cNvSpPr>
              <p:nvPr/>
            </p:nvSpPr>
            <p:spPr bwMode="auto">
              <a:xfrm flipH="1" flipV="1">
                <a:off x="4362451" y="3170238"/>
                <a:ext cx="73025" cy="777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64"/>
              <p:cNvSpPr>
                <a:spLocks noChangeShapeType="1"/>
              </p:cNvSpPr>
              <p:nvPr/>
            </p:nvSpPr>
            <p:spPr bwMode="auto">
              <a:xfrm flipH="1">
                <a:off x="4384676" y="3125788"/>
                <a:ext cx="28575" cy="238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Line 65"/>
              <p:cNvSpPr>
                <a:spLocks noChangeShapeType="1"/>
              </p:cNvSpPr>
              <p:nvPr/>
            </p:nvSpPr>
            <p:spPr bwMode="auto">
              <a:xfrm flipH="1">
                <a:off x="4413251" y="3082926"/>
                <a:ext cx="49213" cy="428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66"/>
              <p:cNvSpPr>
                <a:spLocks noChangeShapeType="1"/>
              </p:cNvSpPr>
              <p:nvPr/>
            </p:nvSpPr>
            <p:spPr bwMode="auto">
              <a:xfrm flipH="1" flipV="1">
                <a:off x="4262438" y="3062288"/>
                <a:ext cx="150813" cy="635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67"/>
              <p:cNvSpPr>
                <a:spLocks noChangeShapeType="1"/>
              </p:cNvSpPr>
              <p:nvPr/>
            </p:nvSpPr>
            <p:spPr bwMode="auto">
              <a:xfrm flipH="1" flipV="1">
                <a:off x="4262438" y="3062288"/>
                <a:ext cx="82550" cy="873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2" name="Line 68"/>
              <p:cNvSpPr>
                <a:spLocks noChangeShapeType="1"/>
              </p:cNvSpPr>
              <p:nvPr/>
            </p:nvSpPr>
            <p:spPr bwMode="auto">
              <a:xfrm flipH="1" flipV="1">
                <a:off x="3546476" y="2293938"/>
                <a:ext cx="134938" cy="1444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3" name="Line 69"/>
              <p:cNvSpPr>
                <a:spLocks noChangeShapeType="1"/>
              </p:cNvSpPr>
              <p:nvPr/>
            </p:nvSpPr>
            <p:spPr bwMode="auto">
              <a:xfrm flipH="1">
                <a:off x="3549651" y="2438401"/>
                <a:ext cx="131763"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4" name="Line 70"/>
              <p:cNvSpPr>
                <a:spLocks noChangeShapeType="1"/>
              </p:cNvSpPr>
              <p:nvPr/>
            </p:nvSpPr>
            <p:spPr bwMode="auto">
              <a:xfrm flipH="1">
                <a:off x="3751263" y="2513013"/>
                <a:ext cx="227013"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5" name="Line 71"/>
              <p:cNvSpPr>
                <a:spLocks noChangeShapeType="1"/>
              </p:cNvSpPr>
              <p:nvPr/>
            </p:nvSpPr>
            <p:spPr bwMode="auto">
              <a:xfrm flipH="1">
                <a:off x="3803651" y="2513013"/>
                <a:ext cx="174625" cy="555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6" name="Line 72"/>
              <p:cNvSpPr>
                <a:spLocks noChangeShapeType="1"/>
              </p:cNvSpPr>
              <p:nvPr/>
            </p:nvSpPr>
            <p:spPr bwMode="auto">
              <a:xfrm flipH="1" flipV="1">
                <a:off x="3751263" y="2513013"/>
                <a:ext cx="52388" cy="555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7" name="Line 73"/>
              <p:cNvSpPr>
                <a:spLocks noChangeShapeType="1"/>
              </p:cNvSpPr>
              <p:nvPr/>
            </p:nvSpPr>
            <p:spPr bwMode="auto">
              <a:xfrm flipH="1">
                <a:off x="3546476" y="2513013"/>
                <a:ext cx="204788"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8" name="Line 74"/>
              <p:cNvSpPr>
                <a:spLocks noChangeShapeType="1"/>
              </p:cNvSpPr>
              <p:nvPr/>
            </p:nvSpPr>
            <p:spPr bwMode="auto">
              <a:xfrm flipH="1" flipV="1">
                <a:off x="3681413" y="2438401"/>
                <a:ext cx="69850" cy="746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9" name="Line 75"/>
              <p:cNvSpPr>
                <a:spLocks noChangeShapeType="1"/>
              </p:cNvSpPr>
              <p:nvPr/>
            </p:nvSpPr>
            <p:spPr bwMode="auto">
              <a:xfrm flipH="1">
                <a:off x="3546476" y="2568576"/>
                <a:ext cx="257175" cy="841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0" name="Line 76"/>
              <p:cNvSpPr>
                <a:spLocks noChangeShapeType="1"/>
              </p:cNvSpPr>
              <p:nvPr/>
            </p:nvSpPr>
            <p:spPr bwMode="auto">
              <a:xfrm flipH="1">
                <a:off x="3546476" y="3802063"/>
                <a:ext cx="74613" cy="635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1" name="Line 77"/>
              <p:cNvSpPr>
                <a:spLocks noChangeShapeType="1"/>
              </p:cNvSpPr>
              <p:nvPr/>
            </p:nvSpPr>
            <p:spPr bwMode="auto">
              <a:xfrm>
                <a:off x="3546476" y="3762376"/>
                <a:ext cx="74613" cy="396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2" name="Line 78"/>
              <p:cNvSpPr>
                <a:spLocks noChangeShapeType="1"/>
              </p:cNvSpPr>
              <p:nvPr/>
            </p:nvSpPr>
            <p:spPr bwMode="auto">
              <a:xfrm flipV="1">
                <a:off x="3546476" y="3448051"/>
                <a:ext cx="490538" cy="1000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3" name="Line 79"/>
              <p:cNvSpPr>
                <a:spLocks noChangeShapeType="1"/>
              </p:cNvSpPr>
              <p:nvPr/>
            </p:nvSpPr>
            <p:spPr bwMode="auto">
              <a:xfrm flipH="1">
                <a:off x="3621088" y="3448051"/>
                <a:ext cx="415925" cy="3540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4" name="Line 80"/>
              <p:cNvSpPr>
                <a:spLocks noChangeShapeType="1"/>
              </p:cNvSpPr>
              <p:nvPr/>
            </p:nvSpPr>
            <p:spPr bwMode="auto">
              <a:xfrm flipH="1">
                <a:off x="3546476" y="4316413"/>
                <a:ext cx="204788" cy="809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5" name="Line 81"/>
              <p:cNvSpPr>
                <a:spLocks noChangeShapeType="1"/>
              </p:cNvSpPr>
              <p:nvPr/>
            </p:nvSpPr>
            <p:spPr bwMode="auto">
              <a:xfrm>
                <a:off x="3546476" y="4256088"/>
                <a:ext cx="204788" cy="603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6" name="Line 82"/>
              <p:cNvSpPr>
                <a:spLocks noChangeShapeType="1"/>
              </p:cNvSpPr>
              <p:nvPr/>
            </p:nvSpPr>
            <p:spPr bwMode="auto">
              <a:xfrm flipH="1">
                <a:off x="4229101" y="4040188"/>
                <a:ext cx="228600" cy="889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7" name="Line 83"/>
              <p:cNvSpPr>
                <a:spLocks noChangeShapeType="1"/>
              </p:cNvSpPr>
              <p:nvPr/>
            </p:nvSpPr>
            <p:spPr bwMode="auto">
              <a:xfrm>
                <a:off x="4229101" y="4129088"/>
                <a:ext cx="228600" cy="1254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8" name="Line 84"/>
              <p:cNvSpPr>
                <a:spLocks noChangeShapeType="1"/>
              </p:cNvSpPr>
              <p:nvPr/>
            </p:nvSpPr>
            <p:spPr bwMode="auto">
              <a:xfrm flipH="1" flipV="1">
                <a:off x="3546476" y="2762251"/>
                <a:ext cx="715963" cy="3000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49" name="Line 85"/>
              <p:cNvSpPr>
                <a:spLocks noChangeShapeType="1"/>
              </p:cNvSpPr>
              <p:nvPr/>
            </p:nvSpPr>
            <p:spPr bwMode="auto">
              <a:xfrm flipH="1">
                <a:off x="3546476" y="3149601"/>
                <a:ext cx="798513"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0" name="Line 86"/>
              <p:cNvSpPr>
                <a:spLocks noChangeShapeType="1"/>
              </p:cNvSpPr>
              <p:nvPr/>
            </p:nvSpPr>
            <p:spPr bwMode="auto">
              <a:xfrm flipH="1">
                <a:off x="3546476" y="3314701"/>
                <a:ext cx="644525" cy="1809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 name="Line 87"/>
              <p:cNvSpPr>
                <a:spLocks noChangeShapeType="1"/>
              </p:cNvSpPr>
              <p:nvPr/>
            </p:nvSpPr>
            <p:spPr bwMode="auto">
              <a:xfrm flipH="1">
                <a:off x="3978276" y="2513013"/>
                <a:ext cx="484188"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2" name="Line 88"/>
              <p:cNvSpPr>
                <a:spLocks noChangeShapeType="1"/>
              </p:cNvSpPr>
              <p:nvPr/>
            </p:nvSpPr>
            <p:spPr bwMode="auto">
              <a:xfrm flipV="1">
                <a:off x="4037013" y="3360738"/>
                <a:ext cx="425450" cy="873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3" name="Line 89"/>
              <p:cNvSpPr>
                <a:spLocks noChangeShapeType="1"/>
              </p:cNvSpPr>
              <p:nvPr/>
            </p:nvSpPr>
            <p:spPr bwMode="auto">
              <a:xfrm>
                <a:off x="3751263" y="4316413"/>
                <a:ext cx="711200" cy="2047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4" name="Line 90"/>
              <p:cNvSpPr>
                <a:spLocks noChangeShapeType="1"/>
              </p:cNvSpPr>
              <p:nvPr/>
            </p:nvSpPr>
            <p:spPr bwMode="auto">
              <a:xfrm flipH="1">
                <a:off x="3751263" y="4129088"/>
                <a:ext cx="477838" cy="1873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5" name="Line 91"/>
              <p:cNvSpPr>
                <a:spLocks noChangeShapeType="1"/>
              </p:cNvSpPr>
              <p:nvPr/>
            </p:nvSpPr>
            <p:spPr bwMode="auto">
              <a:xfrm>
                <a:off x="3621088" y="3802063"/>
                <a:ext cx="608013" cy="3270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6" name="Line 92"/>
              <p:cNvSpPr>
                <a:spLocks noChangeShapeType="1"/>
              </p:cNvSpPr>
              <p:nvPr/>
            </p:nvSpPr>
            <p:spPr bwMode="auto">
              <a:xfrm flipH="1">
                <a:off x="4037013" y="3314701"/>
                <a:ext cx="153988" cy="1333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7" name="Line 93"/>
              <p:cNvSpPr>
                <a:spLocks noChangeShapeType="1"/>
              </p:cNvSpPr>
              <p:nvPr/>
            </p:nvSpPr>
            <p:spPr bwMode="auto">
              <a:xfrm flipH="1">
                <a:off x="4191001" y="3248026"/>
                <a:ext cx="244475" cy="666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8" name="Line 94"/>
              <p:cNvSpPr>
                <a:spLocks noChangeShapeType="1"/>
              </p:cNvSpPr>
              <p:nvPr/>
            </p:nvSpPr>
            <p:spPr bwMode="auto">
              <a:xfrm flipH="1">
                <a:off x="4191001" y="3170238"/>
                <a:ext cx="171450" cy="1444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9" name="Line 95"/>
              <p:cNvSpPr>
                <a:spLocks noChangeShapeType="1"/>
              </p:cNvSpPr>
              <p:nvPr/>
            </p:nvSpPr>
            <p:spPr bwMode="auto">
              <a:xfrm flipH="1" flipV="1">
                <a:off x="3803651" y="2568576"/>
                <a:ext cx="458788" cy="4937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0" name="Line 96"/>
              <p:cNvSpPr>
                <a:spLocks noChangeShapeType="1"/>
              </p:cNvSpPr>
              <p:nvPr/>
            </p:nvSpPr>
            <p:spPr bwMode="auto">
              <a:xfrm flipH="1">
                <a:off x="3978276" y="2438401"/>
                <a:ext cx="231775" cy="746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1" name="Line 97"/>
              <p:cNvSpPr>
                <a:spLocks noChangeShapeType="1"/>
              </p:cNvSpPr>
              <p:nvPr/>
            </p:nvSpPr>
            <p:spPr bwMode="auto">
              <a:xfrm flipH="1">
                <a:off x="3681413" y="2438401"/>
                <a:ext cx="528638" cy="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62" name="Freeform 98"/>
              <p:cNvSpPr>
                <a:spLocks/>
              </p:cNvSpPr>
              <p:nvPr/>
            </p:nvSpPr>
            <p:spPr bwMode="auto">
              <a:xfrm>
                <a:off x="3509963" y="2255838"/>
                <a:ext cx="73025" cy="74613"/>
              </a:xfrm>
              <a:custGeom>
                <a:avLst/>
                <a:gdLst>
                  <a:gd name="T0" fmla="*/ 0 w 92"/>
                  <a:gd name="T1" fmla="*/ 48 h 94"/>
                  <a:gd name="T2" fmla="*/ 4 w 92"/>
                  <a:gd name="T3" fmla="*/ 65 h 94"/>
                  <a:gd name="T4" fmla="*/ 15 w 92"/>
                  <a:gd name="T5" fmla="*/ 79 h 94"/>
                  <a:gd name="T6" fmla="*/ 30 w 92"/>
                  <a:gd name="T7" fmla="*/ 90 h 94"/>
                  <a:gd name="T8" fmla="*/ 46 w 92"/>
                  <a:gd name="T9" fmla="*/ 94 h 94"/>
                  <a:gd name="T10" fmla="*/ 65 w 92"/>
                  <a:gd name="T11" fmla="*/ 90 h 94"/>
                  <a:gd name="T12" fmla="*/ 79 w 92"/>
                  <a:gd name="T13" fmla="*/ 79 h 94"/>
                  <a:gd name="T14" fmla="*/ 90 w 92"/>
                  <a:gd name="T15" fmla="*/ 65 h 94"/>
                  <a:gd name="T16" fmla="*/ 92 w 92"/>
                  <a:gd name="T17" fmla="*/ 48 h 94"/>
                  <a:gd name="T18" fmla="*/ 90 w 92"/>
                  <a:gd name="T19" fmla="*/ 30 h 94"/>
                  <a:gd name="T20" fmla="*/ 79 w 92"/>
                  <a:gd name="T21" fmla="*/ 15 h 94"/>
                  <a:gd name="T22" fmla="*/ 65 w 92"/>
                  <a:gd name="T23" fmla="*/ 4 h 94"/>
                  <a:gd name="T24" fmla="*/ 46 w 92"/>
                  <a:gd name="T25" fmla="*/ 0 h 94"/>
                  <a:gd name="T26" fmla="*/ 30 w 92"/>
                  <a:gd name="T27" fmla="*/ 4 h 94"/>
                  <a:gd name="T28" fmla="*/ 15 w 92"/>
                  <a:gd name="T29" fmla="*/ 15 h 94"/>
                  <a:gd name="T30" fmla="*/ 4 w 92"/>
                  <a:gd name="T31" fmla="*/ 30 h 94"/>
                  <a:gd name="T32" fmla="*/ 0 w 92"/>
                  <a:gd name="T33" fmla="*/ 48 h 94"/>
                  <a:gd name="T34" fmla="*/ 0 w 92"/>
                  <a:gd name="T3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4">
                    <a:moveTo>
                      <a:pt x="0" y="48"/>
                    </a:moveTo>
                    <a:lnTo>
                      <a:pt x="4" y="65"/>
                    </a:lnTo>
                    <a:lnTo>
                      <a:pt x="15" y="79"/>
                    </a:lnTo>
                    <a:lnTo>
                      <a:pt x="30" y="90"/>
                    </a:lnTo>
                    <a:lnTo>
                      <a:pt x="46" y="94"/>
                    </a:lnTo>
                    <a:lnTo>
                      <a:pt x="65" y="90"/>
                    </a:lnTo>
                    <a:lnTo>
                      <a:pt x="79" y="79"/>
                    </a:lnTo>
                    <a:lnTo>
                      <a:pt x="90" y="65"/>
                    </a:lnTo>
                    <a:lnTo>
                      <a:pt x="92" y="48"/>
                    </a:lnTo>
                    <a:lnTo>
                      <a:pt x="90" y="30"/>
                    </a:lnTo>
                    <a:lnTo>
                      <a:pt x="79" y="15"/>
                    </a:lnTo>
                    <a:lnTo>
                      <a:pt x="65" y="4"/>
                    </a:lnTo>
                    <a:lnTo>
                      <a:pt x="46" y="0"/>
                    </a:lnTo>
                    <a:lnTo>
                      <a:pt x="30" y="4"/>
                    </a:lnTo>
                    <a:lnTo>
                      <a:pt x="15" y="15"/>
                    </a:lnTo>
                    <a:lnTo>
                      <a:pt x="4" y="30"/>
                    </a:lnTo>
                    <a:lnTo>
                      <a:pt x="0" y="48"/>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3" name="Freeform 99"/>
              <p:cNvSpPr>
                <a:spLocks/>
              </p:cNvSpPr>
              <p:nvPr/>
            </p:nvSpPr>
            <p:spPr bwMode="auto">
              <a:xfrm>
                <a:off x="4425951" y="2319338"/>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5 h 92"/>
                  <a:gd name="T12" fmla="*/ 94 w 94"/>
                  <a:gd name="T13" fmla="*/ 46 h 92"/>
                  <a:gd name="T14" fmla="*/ 90 w 94"/>
                  <a:gd name="T15" fmla="*/ 28 h 92"/>
                  <a:gd name="T16" fmla="*/ 79 w 94"/>
                  <a:gd name="T17" fmla="*/ 13 h 92"/>
                  <a:gd name="T18" fmla="*/ 64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5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90"/>
                    </a:lnTo>
                    <a:lnTo>
                      <a:pt x="46" y="92"/>
                    </a:lnTo>
                    <a:lnTo>
                      <a:pt x="64" y="90"/>
                    </a:lnTo>
                    <a:lnTo>
                      <a:pt x="79" y="79"/>
                    </a:lnTo>
                    <a:lnTo>
                      <a:pt x="90" y="65"/>
                    </a:lnTo>
                    <a:lnTo>
                      <a:pt x="94" y="46"/>
                    </a:lnTo>
                    <a:lnTo>
                      <a:pt x="90" y="28"/>
                    </a:lnTo>
                    <a:lnTo>
                      <a:pt x="79" y="13"/>
                    </a:lnTo>
                    <a:lnTo>
                      <a:pt x="64" y="4"/>
                    </a:lnTo>
                    <a:lnTo>
                      <a:pt x="46" y="0"/>
                    </a:lnTo>
                    <a:lnTo>
                      <a:pt x="30" y="4"/>
                    </a:lnTo>
                    <a:lnTo>
                      <a:pt x="15" y="13"/>
                    </a:lnTo>
                    <a:lnTo>
                      <a:pt x="4" y="28"/>
                    </a:lnTo>
                    <a:lnTo>
                      <a:pt x="0" y="46"/>
                    </a:lnTo>
                    <a:lnTo>
                      <a:pt x="4" y="65"/>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4" name="Freeform 100"/>
              <p:cNvSpPr>
                <a:spLocks/>
              </p:cNvSpPr>
              <p:nvPr/>
            </p:nvSpPr>
            <p:spPr bwMode="auto">
              <a:xfrm>
                <a:off x="4425951" y="2401888"/>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5 h 92"/>
                  <a:gd name="T12" fmla="*/ 94 w 94"/>
                  <a:gd name="T13" fmla="*/ 46 h 92"/>
                  <a:gd name="T14" fmla="*/ 90 w 94"/>
                  <a:gd name="T15" fmla="*/ 28 h 92"/>
                  <a:gd name="T16" fmla="*/ 79 w 94"/>
                  <a:gd name="T17" fmla="*/ 13 h 92"/>
                  <a:gd name="T18" fmla="*/ 64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5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90"/>
                    </a:lnTo>
                    <a:lnTo>
                      <a:pt x="46" y="92"/>
                    </a:lnTo>
                    <a:lnTo>
                      <a:pt x="64" y="90"/>
                    </a:lnTo>
                    <a:lnTo>
                      <a:pt x="79" y="79"/>
                    </a:lnTo>
                    <a:lnTo>
                      <a:pt x="90" y="65"/>
                    </a:lnTo>
                    <a:lnTo>
                      <a:pt x="94" y="46"/>
                    </a:lnTo>
                    <a:lnTo>
                      <a:pt x="90" y="28"/>
                    </a:lnTo>
                    <a:lnTo>
                      <a:pt x="79" y="13"/>
                    </a:lnTo>
                    <a:lnTo>
                      <a:pt x="64" y="4"/>
                    </a:lnTo>
                    <a:lnTo>
                      <a:pt x="46" y="0"/>
                    </a:lnTo>
                    <a:lnTo>
                      <a:pt x="30" y="4"/>
                    </a:lnTo>
                    <a:lnTo>
                      <a:pt x="15" y="13"/>
                    </a:lnTo>
                    <a:lnTo>
                      <a:pt x="4" y="28"/>
                    </a:lnTo>
                    <a:lnTo>
                      <a:pt x="0" y="46"/>
                    </a:lnTo>
                    <a:lnTo>
                      <a:pt x="4" y="65"/>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5" name="Freeform 101"/>
              <p:cNvSpPr>
                <a:spLocks/>
              </p:cNvSpPr>
              <p:nvPr/>
            </p:nvSpPr>
            <p:spPr bwMode="auto">
              <a:xfrm>
                <a:off x="4425951" y="2476501"/>
                <a:ext cx="74613" cy="73025"/>
              </a:xfrm>
              <a:custGeom>
                <a:avLst/>
                <a:gdLst>
                  <a:gd name="T0" fmla="*/ 15 w 94"/>
                  <a:gd name="T1" fmla="*/ 79 h 92"/>
                  <a:gd name="T2" fmla="*/ 30 w 94"/>
                  <a:gd name="T3" fmla="*/ 88 h 92"/>
                  <a:gd name="T4" fmla="*/ 46 w 94"/>
                  <a:gd name="T5" fmla="*/ 92 h 92"/>
                  <a:gd name="T6" fmla="*/ 64 w 94"/>
                  <a:gd name="T7" fmla="*/ 88 h 92"/>
                  <a:gd name="T8" fmla="*/ 79 w 94"/>
                  <a:gd name="T9" fmla="*/ 79 h 92"/>
                  <a:gd name="T10" fmla="*/ 90 w 94"/>
                  <a:gd name="T11" fmla="*/ 64 h 92"/>
                  <a:gd name="T12" fmla="*/ 94 w 94"/>
                  <a:gd name="T13" fmla="*/ 46 h 92"/>
                  <a:gd name="T14" fmla="*/ 90 w 94"/>
                  <a:gd name="T15" fmla="*/ 27 h 92"/>
                  <a:gd name="T16" fmla="*/ 79 w 94"/>
                  <a:gd name="T17" fmla="*/ 13 h 92"/>
                  <a:gd name="T18" fmla="*/ 64 w 94"/>
                  <a:gd name="T19" fmla="*/ 2 h 92"/>
                  <a:gd name="T20" fmla="*/ 46 w 94"/>
                  <a:gd name="T21" fmla="*/ 0 h 92"/>
                  <a:gd name="T22" fmla="*/ 30 w 94"/>
                  <a:gd name="T23" fmla="*/ 2 h 92"/>
                  <a:gd name="T24" fmla="*/ 15 w 94"/>
                  <a:gd name="T25" fmla="*/ 13 h 92"/>
                  <a:gd name="T26" fmla="*/ 4 w 94"/>
                  <a:gd name="T27" fmla="*/ 27 h 92"/>
                  <a:gd name="T28" fmla="*/ 0 w 94"/>
                  <a:gd name="T29" fmla="*/ 46 h 92"/>
                  <a:gd name="T30" fmla="*/ 4 w 94"/>
                  <a:gd name="T31" fmla="*/ 64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88"/>
                    </a:lnTo>
                    <a:lnTo>
                      <a:pt x="46" y="92"/>
                    </a:lnTo>
                    <a:lnTo>
                      <a:pt x="64" y="88"/>
                    </a:lnTo>
                    <a:lnTo>
                      <a:pt x="79" y="79"/>
                    </a:lnTo>
                    <a:lnTo>
                      <a:pt x="90" y="64"/>
                    </a:lnTo>
                    <a:lnTo>
                      <a:pt x="94" y="46"/>
                    </a:lnTo>
                    <a:lnTo>
                      <a:pt x="90" y="27"/>
                    </a:lnTo>
                    <a:lnTo>
                      <a:pt x="79" y="13"/>
                    </a:lnTo>
                    <a:lnTo>
                      <a:pt x="64" y="2"/>
                    </a:lnTo>
                    <a:lnTo>
                      <a:pt x="46" y="0"/>
                    </a:lnTo>
                    <a:lnTo>
                      <a:pt x="30" y="2"/>
                    </a:lnTo>
                    <a:lnTo>
                      <a:pt x="15" y="13"/>
                    </a:lnTo>
                    <a:lnTo>
                      <a:pt x="4" y="27"/>
                    </a:lnTo>
                    <a:lnTo>
                      <a:pt x="0" y="46"/>
                    </a:lnTo>
                    <a:lnTo>
                      <a:pt x="4" y="64"/>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6" name="Freeform 102"/>
              <p:cNvSpPr>
                <a:spLocks/>
              </p:cNvSpPr>
              <p:nvPr/>
            </p:nvSpPr>
            <p:spPr bwMode="auto">
              <a:xfrm>
                <a:off x="4425951" y="3046413"/>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5 h 92"/>
                  <a:gd name="T12" fmla="*/ 94 w 94"/>
                  <a:gd name="T13" fmla="*/ 46 h 92"/>
                  <a:gd name="T14" fmla="*/ 90 w 94"/>
                  <a:gd name="T15" fmla="*/ 28 h 92"/>
                  <a:gd name="T16" fmla="*/ 79 w 94"/>
                  <a:gd name="T17" fmla="*/ 13 h 92"/>
                  <a:gd name="T18" fmla="*/ 64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5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90"/>
                    </a:lnTo>
                    <a:lnTo>
                      <a:pt x="46" y="92"/>
                    </a:lnTo>
                    <a:lnTo>
                      <a:pt x="64" y="90"/>
                    </a:lnTo>
                    <a:lnTo>
                      <a:pt x="79" y="79"/>
                    </a:lnTo>
                    <a:lnTo>
                      <a:pt x="90" y="65"/>
                    </a:lnTo>
                    <a:lnTo>
                      <a:pt x="94" y="46"/>
                    </a:lnTo>
                    <a:lnTo>
                      <a:pt x="90" y="28"/>
                    </a:lnTo>
                    <a:lnTo>
                      <a:pt x="79" y="13"/>
                    </a:lnTo>
                    <a:lnTo>
                      <a:pt x="64" y="4"/>
                    </a:lnTo>
                    <a:lnTo>
                      <a:pt x="46" y="0"/>
                    </a:lnTo>
                    <a:lnTo>
                      <a:pt x="30" y="4"/>
                    </a:lnTo>
                    <a:lnTo>
                      <a:pt x="15" y="13"/>
                    </a:lnTo>
                    <a:lnTo>
                      <a:pt x="4" y="28"/>
                    </a:lnTo>
                    <a:lnTo>
                      <a:pt x="0" y="46"/>
                    </a:lnTo>
                    <a:lnTo>
                      <a:pt x="4" y="65"/>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7" name="Freeform 103"/>
              <p:cNvSpPr>
                <a:spLocks/>
              </p:cNvSpPr>
              <p:nvPr/>
            </p:nvSpPr>
            <p:spPr bwMode="auto">
              <a:xfrm>
                <a:off x="4425951" y="3113088"/>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4 h 92"/>
                  <a:gd name="T12" fmla="*/ 94 w 94"/>
                  <a:gd name="T13" fmla="*/ 46 h 92"/>
                  <a:gd name="T14" fmla="*/ 90 w 94"/>
                  <a:gd name="T15" fmla="*/ 27 h 92"/>
                  <a:gd name="T16" fmla="*/ 79 w 94"/>
                  <a:gd name="T17" fmla="*/ 13 h 92"/>
                  <a:gd name="T18" fmla="*/ 64 w 94"/>
                  <a:gd name="T19" fmla="*/ 3 h 92"/>
                  <a:gd name="T20" fmla="*/ 46 w 94"/>
                  <a:gd name="T21" fmla="*/ 0 h 92"/>
                  <a:gd name="T22" fmla="*/ 30 w 94"/>
                  <a:gd name="T23" fmla="*/ 3 h 92"/>
                  <a:gd name="T24" fmla="*/ 15 w 94"/>
                  <a:gd name="T25" fmla="*/ 13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90"/>
                    </a:lnTo>
                    <a:lnTo>
                      <a:pt x="46" y="92"/>
                    </a:lnTo>
                    <a:lnTo>
                      <a:pt x="64" y="90"/>
                    </a:lnTo>
                    <a:lnTo>
                      <a:pt x="79" y="79"/>
                    </a:lnTo>
                    <a:lnTo>
                      <a:pt x="90" y="64"/>
                    </a:lnTo>
                    <a:lnTo>
                      <a:pt x="94" y="46"/>
                    </a:lnTo>
                    <a:lnTo>
                      <a:pt x="90" y="27"/>
                    </a:lnTo>
                    <a:lnTo>
                      <a:pt x="79" y="13"/>
                    </a:lnTo>
                    <a:lnTo>
                      <a:pt x="64" y="3"/>
                    </a:lnTo>
                    <a:lnTo>
                      <a:pt x="46" y="0"/>
                    </a:lnTo>
                    <a:lnTo>
                      <a:pt x="30" y="3"/>
                    </a:lnTo>
                    <a:lnTo>
                      <a:pt x="15" y="13"/>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8" name="Freeform 104"/>
              <p:cNvSpPr>
                <a:spLocks/>
              </p:cNvSpPr>
              <p:nvPr/>
            </p:nvSpPr>
            <p:spPr bwMode="auto">
              <a:xfrm>
                <a:off x="4425951" y="3241676"/>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4 h 92"/>
                  <a:gd name="T12" fmla="*/ 94 w 94"/>
                  <a:gd name="T13" fmla="*/ 46 h 92"/>
                  <a:gd name="T14" fmla="*/ 90 w 94"/>
                  <a:gd name="T15" fmla="*/ 27 h 92"/>
                  <a:gd name="T16" fmla="*/ 79 w 94"/>
                  <a:gd name="T17" fmla="*/ 13 h 92"/>
                  <a:gd name="T18" fmla="*/ 64 w 94"/>
                  <a:gd name="T19" fmla="*/ 3 h 92"/>
                  <a:gd name="T20" fmla="*/ 46 w 94"/>
                  <a:gd name="T21" fmla="*/ 0 h 92"/>
                  <a:gd name="T22" fmla="*/ 30 w 94"/>
                  <a:gd name="T23" fmla="*/ 3 h 92"/>
                  <a:gd name="T24" fmla="*/ 15 w 94"/>
                  <a:gd name="T25" fmla="*/ 13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90"/>
                    </a:lnTo>
                    <a:lnTo>
                      <a:pt x="46" y="92"/>
                    </a:lnTo>
                    <a:lnTo>
                      <a:pt x="64" y="90"/>
                    </a:lnTo>
                    <a:lnTo>
                      <a:pt x="79" y="79"/>
                    </a:lnTo>
                    <a:lnTo>
                      <a:pt x="90" y="64"/>
                    </a:lnTo>
                    <a:lnTo>
                      <a:pt x="94" y="46"/>
                    </a:lnTo>
                    <a:lnTo>
                      <a:pt x="90" y="27"/>
                    </a:lnTo>
                    <a:lnTo>
                      <a:pt x="79" y="13"/>
                    </a:lnTo>
                    <a:lnTo>
                      <a:pt x="64" y="3"/>
                    </a:lnTo>
                    <a:lnTo>
                      <a:pt x="46" y="0"/>
                    </a:lnTo>
                    <a:lnTo>
                      <a:pt x="30" y="3"/>
                    </a:lnTo>
                    <a:lnTo>
                      <a:pt x="15" y="13"/>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69" name="Freeform 105"/>
              <p:cNvSpPr>
                <a:spLocks/>
              </p:cNvSpPr>
              <p:nvPr/>
            </p:nvSpPr>
            <p:spPr bwMode="auto">
              <a:xfrm>
                <a:off x="4425951" y="3324226"/>
                <a:ext cx="74613" cy="73025"/>
              </a:xfrm>
              <a:custGeom>
                <a:avLst/>
                <a:gdLst>
                  <a:gd name="T0" fmla="*/ 15 w 94"/>
                  <a:gd name="T1" fmla="*/ 79 h 92"/>
                  <a:gd name="T2" fmla="*/ 30 w 94"/>
                  <a:gd name="T3" fmla="*/ 90 h 92"/>
                  <a:gd name="T4" fmla="*/ 46 w 94"/>
                  <a:gd name="T5" fmla="*/ 92 h 92"/>
                  <a:gd name="T6" fmla="*/ 64 w 94"/>
                  <a:gd name="T7" fmla="*/ 90 h 92"/>
                  <a:gd name="T8" fmla="*/ 79 w 94"/>
                  <a:gd name="T9" fmla="*/ 79 h 92"/>
                  <a:gd name="T10" fmla="*/ 90 w 94"/>
                  <a:gd name="T11" fmla="*/ 64 h 92"/>
                  <a:gd name="T12" fmla="*/ 94 w 94"/>
                  <a:gd name="T13" fmla="*/ 46 h 92"/>
                  <a:gd name="T14" fmla="*/ 90 w 94"/>
                  <a:gd name="T15" fmla="*/ 27 h 92"/>
                  <a:gd name="T16" fmla="*/ 79 w 94"/>
                  <a:gd name="T17" fmla="*/ 13 h 92"/>
                  <a:gd name="T18" fmla="*/ 64 w 94"/>
                  <a:gd name="T19" fmla="*/ 3 h 92"/>
                  <a:gd name="T20" fmla="*/ 46 w 94"/>
                  <a:gd name="T21" fmla="*/ 0 h 92"/>
                  <a:gd name="T22" fmla="*/ 30 w 94"/>
                  <a:gd name="T23" fmla="*/ 3 h 92"/>
                  <a:gd name="T24" fmla="*/ 15 w 94"/>
                  <a:gd name="T25" fmla="*/ 13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90"/>
                    </a:lnTo>
                    <a:lnTo>
                      <a:pt x="46" y="92"/>
                    </a:lnTo>
                    <a:lnTo>
                      <a:pt x="64" y="90"/>
                    </a:lnTo>
                    <a:lnTo>
                      <a:pt x="79" y="79"/>
                    </a:lnTo>
                    <a:lnTo>
                      <a:pt x="90" y="64"/>
                    </a:lnTo>
                    <a:lnTo>
                      <a:pt x="94" y="46"/>
                    </a:lnTo>
                    <a:lnTo>
                      <a:pt x="90" y="27"/>
                    </a:lnTo>
                    <a:lnTo>
                      <a:pt x="79" y="13"/>
                    </a:lnTo>
                    <a:lnTo>
                      <a:pt x="64" y="3"/>
                    </a:lnTo>
                    <a:lnTo>
                      <a:pt x="46" y="0"/>
                    </a:lnTo>
                    <a:lnTo>
                      <a:pt x="30" y="3"/>
                    </a:lnTo>
                    <a:lnTo>
                      <a:pt x="15" y="13"/>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0" name="Freeform 106"/>
              <p:cNvSpPr>
                <a:spLocks/>
              </p:cNvSpPr>
              <p:nvPr/>
            </p:nvSpPr>
            <p:spPr bwMode="auto">
              <a:xfrm>
                <a:off x="4425951" y="3182938"/>
                <a:ext cx="74613" cy="74613"/>
              </a:xfrm>
              <a:custGeom>
                <a:avLst/>
                <a:gdLst>
                  <a:gd name="T0" fmla="*/ 15 w 94"/>
                  <a:gd name="T1" fmla="*/ 79 h 94"/>
                  <a:gd name="T2" fmla="*/ 30 w 94"/>
                  <a:gd name="T3" fmla="*/ 90 h 94"/>
                  <a:gd name="T4" fmla="*/ 46 w 94"/>
                  <a:gd name="T5" fmla="*/ 94 h 94"/>
                  <a:gd name="T6" fmla="*/ 64 w 94"/>
                  <a:gd name="T7" fmla="*/ 90 h 94"/>
                  <a:gd name="T8" fmla="*/ 79 w 94"/>
                  <a:gd name="T9" fmla="*/ 79 h 94"/>
                  <a:gd name="T10" fmla="*/ 90 w 94"/>
                  <a:gd name="T11" fmla="*/ 65 h 94"/>
                  <a:gd name="T12" fmla="*/ 94 w 94"/>
                  <a:gd name="T13" fmla="*/ 46 h 94"/>
                  <a:gd name="T14" fmla="*/ 90 w 94"/>
                  <a:gd name="T15" fmla="*/ 30 h 94"/>
                  <a:gd name="T16" fmla="*/ 79 w 94"/>
                  <a:gd name="T17" fmla="*/ 13 h 94"/>
                  <a:gd name="T18" fmla="*/ 64 w 94"/>
                  <a:gd name="T19" fmla="*/ 4 h 94"/>
                  <a:gd name="T20" fmla="*/ 46 w 94"/>
                  <a:gd name="T21" fmla="*/ 0 h 94"/>
                  <a:gd name="T22" fmla="*/ 30 w 94"/>
                  <a:gd name="T23" fmla="*/ 4 h 94"/>
                  <a:gd name="T24" fmla="*/ 15 w 94"/>
                  <a:gd name="T25" fmla="*/ 13 h 94"/>
                  <a:gd name="T26" fmla="*/ 4 w 94"/>
                  <a:gd name="T27" fmla="*/ 30 h 94"/>
                  <a:gd name="T28" fmla="*/ 0 w 94"/>
                  <a:gd name="T29" fmla="*/ 46 h 94"/>
                  <a:gd name="T30" fmla="*/ 4 w 94"/>
                  <a:gd name="T31" fmla="*/ 65 h 94"/>
                  <a:gd name="T32" fmla="*/ 15 w 94"/>
                  <a:gd name="T33" fmla="*/ 7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15" y="79"/>
                    </a:moveTo>
                    <a:lnTo>
                      <a:pt x="30" y="90"/>
                    </a:lnTo>
                    <a:lnTo>
                      <a:pt x="46" y="94"/>
                    </a:lnTo>
                    <a:lnTo>
                      <a:pt x="64" y="90"/>
                    </a:lnTo>
                    <a:lnTo>
                      <a:pt x="79" y="79"/>
                    </a:lnTo>
                    <a:lnTo>
                      <a:pt x="90" y="65"/>
                    </a:lnTo>
                    <a:lnTo>
                      <a:pt x="94" y="46"/>
                    </a:lnTo>
                    <a:lnTo>
                      <a:pt x="90" y="30"/>
                    </a:lnTo>
                    <a:lnTo>
                      <a:pt x="79" y="13"/>
                    </a:lnTo>
                    <a:lnTo>
                      <a:pt x="64" y="4"/>
                    </a:lnTo>
                    <a:lnTo>
                      <a:pt x="46" y="0"/>
                    </a:lnTo>
                    <a:lnTo>
                      <a:pt x="30" y="4"/>
                    </a:lnTo>
                    <a:lnTo>
                      <a:pt x="15" y="13"/>
                    </a:lnTo>
                    <a:lnTo>
                      <a:pt x="4" y="30"/>
                    </a:lnTo>
                    <a:lnTo>
                      <a:pt x="0" y="46"/>
                    </a:lnTo>
                    <a:lnTo>
                      <a:pt x="4" y="65"/>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1" name="Freeform 107"/>
              <p:cNvSpPr>
                <a:spLocks/>
              </p:cNvSpPr>
              <p:nvPr/>
            </p:nvSpPr>
            <p:spPr bwMode="auto">
              <a:xfrm>
                <a:off x="4421188" y="4003676"/>
                <a:ext cx="74613" cy="73025"/>
              </a:xfrm>
              <a:custGeom>
                <a:avLst/>
                <a:gdLst>
                  <a:gd name="T0" fmla="*/ 14 w 93"/>
                  <a:gd name="T1" fmla="*/ 79 h 92"/>
                  <a:gd name="T2" fmla="*/ 29 w 93"/>
                  <a:gd name="T3" fmla="*/ 88 h 92"/>
                  <a:gd name="T4" fmla="*/ 46 w 93"/>
                  <a:gd name="T5" fmla="*/ 92 h 92"/>
                  <a:gd name="T6" fmla="*/ 64 w 93"/>
                  <a:gd name="T7" fmla="*/ 88 h 92"/>
                  <a:gd name="T8" fmla="*/ 79 w 93"/>
                  <a:gd name="T9" fmla="*/ 79 h 92"/>
                  <a:gd name="T10" fmla="*/ 90 w 93"/>
                  <a:gd name="T11" fmla="*/ 64 h 92"/>
                  <a:gd name="T12" fmla="*/ 93 w 93"/>
                  <a:gd name="T13" fmla="*/ 46 h 92"/>
                  <a:gd name="T14" fmla="*/ 90 w 93"/>
                  <a:gd name="T15" fmla="*/ 27 h 92"/>
                  <a:gd name="T16" fmla="*/ 79 w 93"/>
                  <a:gd name="T17" fmla="*/ 13 h 92"/>
                  <a:gd name="T18" fmla="*/ 64 w 93"/>
                  <a:gd name="T19" fmla="*/ 3 h 92"/>
                  <a:gd name="T20" fmla="*/ 46 w 93"/>
                  <a:gd name="T21" fmla="*/ 0 h 92"/>
                  <a:gd name="T22" fmla="*/ 29 w 93"/>
                  <a:gd name="T23" fmla="*/ 3 h 92"/>
                  <a:gd name="T24" fmla="*/ 14 w 93"/>
                  <a:gd name="T25" fmla="*/ 13 h 92"/>
                  <a:gd name="T26" fmla="*/ 3 w 93"/>
                  <a:gd name="T27" fmla="*/ 27 h 92"/>
                  <a:gd name="T28" fmla="*/ 0 w 93"/>
                  <a:gd name="T29" fmla="*/ 46 h 92"/>
                  <a:gd name="T30" fmla="*/ 3 w 93"/>
                  <a:gd name="T31" fmla="*/ 64 h 92"/>
                  <a:gd name="T32" fmla="*/ 14 w 93"/>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92">
                    <a:moveTo>
                      <a:pt x="14" y="79"/>
                    </a:moveTo>
                    <a:lnTo>
                      <a:pt x="29" y="88"/>
                    </a:lnTo>
                    <a:lnTo>
                      <a:pt x="46" y="92"/>
                    </a:lnTo>
                    <a:lnTo>
                      <a:pt x="64" y="88"/>
                    </a:lnTo>
                    <a:lnTo>
                      <a:pt x="79" y="79"/>
                    </a:lnTo>
                    <a:lnTo>
                      <a:pt x="90" y="64"/>
                    </a:lnTo>
                    <a:lnTo>
                      <a:pt x="93" y="46"/>
                    </a:lnTo>
                    <a:lnTo>
                      <a:pt x="90" y="27"/>
                    </a:lnTo>
                    <a:lnTo>
                      <a:pt x="79" y="13"/>
                    </a:lnTo>
                    <a:lnTo>
                      <a:pt x="64" y="3"/>
                    </a:lnTo>
                    <a:lnTo>
                      <a:pt x="46" y="0"/>
                    </a:lnTo>
                    <a:lnTo>
                      <a:pt x="29" y="3"/>
                    </a:lnTo>
                    <a:lnTo>
                      <a:pt x="14" y="13"/>
                    </a:lnTo>
                    <a:lnTo>
                      <a:pt x="3" y="27"/>
                    </a:lnTo>
                    <a:lnTo>
                      <a:pt x="0" y="46"/>
                    </a:lnTo>
                    <a:lnTo>
                      <a:pt x="3" y="64"/>
                    </a:lnTo>
                    <a:lnTo>
                      <a:pt x="14"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2" name="Freeform 108"/>
              <p:cNvSpPr>
                <a:spLocks/>
              </p:cNvSpPr>
              <p:nvPr/>
            </p:nvSpPr>
            <p:spPr bwMode="auto">
              <a:xfrm>
                <a:off x="4421188" y="4217988"/>
                <a:ext cx="74613" cy="74613"/>
              </a:xfrm>
              <a:custGeom>
                <a:avLst/>
                <a:gdLst>
                  <a:gd name="T0" fmla="*/ 14 w 93"/>
                  <a:gd name="T1" fmla="*/ 79 h 94"/>
                  <a:gd name="T2" fmla="*/ 29 w 93"/>
                  <a:gd name="T3" fmla="*/ 90 h 94"/>
                  <a:gd name="T4" fmla="*/ 46 w 93"/>
                  <a:gd name="T5" fmla="*/ 94 h 94"/>
                  <a:gd name="T6" fmla="*/ 64 w 93"/>
                  <a:gd name="T7" fmla="*/ 90 h 94"/>
                  <a:gd name="T8" fmla="*/ 79 w 93"/>
                  <a:gd name="T9" fmla="*/ 79 h 94"/>
                  <a:gd name="T10" fmla="*/ 90 w 93"/>
                  <a:gd name="T11" fmla="*/ 65 h 94"/>
                  <a:gd name="T12" fmla="*/ 93 w 93"/>
                  <a:gd name="T13" fmla="*/ 46 h 94"/>
                  <a:gd name="T14" fmla="*/ 90 w 93"/>
                  <a:gd name="T15" fmla="*/ 30 h 94"/>
                  <a:gd name="T16" fmla="*/ 79 w 93"/>
                  <a:gd name="T17" fmla="*/ 15 h 94"/>
                  <a:gd name="T18" fmla="*/ 64 w 93"/>
                  <a:gd name="T19" fmla="*/ 4 h 94"/>
                  <a:gd name="T20" fmla="*/ 46 w 93"/>
                  <a:gd name="T21" fmla="*/ 0 h 94"/>
                  <a:gd name="T22" fmla="*/ 29 w 93"/>
                  <a:gd name="T23" fmla="*/ 4 h 94"/>
                  <a:gd name="T24" fmla="*/ 14 w 93"/>
                  <a:gd name="T25" fmla="*/ 15 h 94"/>
                  <a:gd name="T26" fmla="*/ 3 w 93"/>
                  <a:gd name="T27" fmla="*/ 30 h 94"/>
                  <a:gd name="T28" fmla="*/ 0 w 93"/>
                  <a:gd name="T29" fmla="*/ 46 h 94"/>
                  <a:gd name="T30" fmla="*/ 3 w 93"/>
                  <a:gd name="T31" fmla="*/ 65 h 94"/>
                  <a:gd name="T32" fmla="*/ 14 w 93"/>
                  <a:gd name="T33" fmla="*/ 7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94">
                    <a:moveTo>
                      <a:pt x="14" y="79"/>
                    </a:moveTo>
                    <a:lnTo>
                      <a:pt x="29" y="90"/>
                    </a:lnTo>
                    <a:lnTo>
                      <a:pt x="46" y="94"/>
                    </a:lnTo>
                    <a:lnTo>
                      <a:pt x="64" y="90"/>
                    </a:lnTo>
                    <a:lnTo>
                      <a:pt x="79" y="79"/>
                    </a:lnTo>
                    <a:lnTo>
                      <a:pt x="90" y="65"/>
                    </a:lnTo>
                    <a:lnTo>
                      <a:pt x="93" y="46"/>
                    </a:lnTo>
                    <a:lnTo>
                      <a:pt x="90" y="30"/>
                    </a:lnTo>
                    <a:lnTo>
                      <a:pt x="79" y="15"/>
                    </a:lnTo>
                    <a:lnTo>
                      <a:pt x="64" y="4"/>
                    </a:lnTo>
                    <a:lnTo>
                      <a:pt x="46" y="0"/>
                    </a:lnTo>
                    <a:lnTo>
                      <a:pt x="29" y="4"/>
                    </a:lnTo>
                    <a:lnTo>
                      <a:pt x="14" y="15"/>
                    </a:lnTo>
                    <a:lnTo>
                      <a:pt x="3" y="30"/>
                    </a:lnTo>
                    <a:lnTo>
                      <a:pt x="0" y="46"/>
                    </a:lnTo>
                    <a:lnTo>
                      <a:pt x="3" y="65"/>
                    </a:lnTo>
                    <a:lnTo>
                      <a:pt x="14"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3" name="Freeform 109"/>
              <p:cNvSpPr>
                <a:spLocks/>
              </p:cNvSpPr>
              <p:nvPr/>
            </p:nvSpPr>
            <p:spPr bwMode="auto">
              <a:xfrm>
                <a:off x="4425951" y="4483101"/>
                <a:ext cx="74613" cy="74613"/>
              </a:xfrm>
              <a:custGeom>
                <a:avLst/>
                <a:gdLst>
                  <a:gd name="T0" fmla="*/ 15 w 94"/>
                  <a:gd name="T1" fmla="*/ 79 h 94"/>
                  <a:gd name="T2" fmla="*/ 30 w 94"/>
                  <a:gd name="T3" fmla="*/ 90 h 94"/>
                  <a:gd name="T4" fmla="*/ 46 w 94"/>
                  <a:gd name="T5" fmla="*/ 94 h 94"/>
                  <a:gd name="T6" fmla="*/ 64 w 94"/>
                  <a:gd name="T7" fmla="*/ 90 h 94"/>
                  <a:gd name="T8" fmla="*/ 79 w 94"/>
                  <a:gd name="T9" fmla="*/ 79 h 94"/>
                  <a:gd name="T10" fmla="*/ 90 w 94"/>
                  <a:gd name="T11" fmla="*/ 64 h 94"/>
                  <a:gd name="T12" fmla="*/ 94 w 94"/>
                  <a:gd name="T13" fmla="*/ 48 h 94"/>
                  <a:gd name="T14" fmla="*/ 90 w 94"/>
                  <a:gd name="T15" fmla="*/ 29 h 94"/>
                  <a:gd name="T16" fmla="*/ 79 w 94"/>
                  <a:gd name="T17" fmla="*/ 15 h 94"/>
                  <a:gd name="T18" fmla="*/ 64 w 94"/>
                  <a:gd name="T19" fmla="*/ 4 h 94"/>
                  <a:gd name="T20" fmla="*/ 46 w 94"/>
                  <a:gd name="T21" fmla="*/ 0 h 94"/>
                  <a:gd name="T22" fmla="*/ 30 w 94"/>
                  <a:gd name="T23" fmla="*/ 4 h 94"/>
                  <a:gd name="T24" fmla="*/ 15 w 94"/>
                  <a:gd name="T25" fmla="*/ 15 h 94"/>
                  <a:gd name="T26" fmla="*/ 4 w 94"/>
                  <a:gd name="T27" fmla="*/ 29 h 94"/>
                  <a:gd name="T28" fmla="*/ 0 w 94"/>
                  <a:gd name="T29" fmla="*/ 48 h 94"/>
                  <a:gd name="T30" fmla="*/ 4 w 94"/>
                  <a:gd name="T31" fmla="*/ 64 h 94"/>
                  <a:gd name="T32" fmla="*/ 15 w 94"/>
                  <a:gd name="T33" fmla="*/ 7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15" y="79"/>
                    </a:moveTo>
                    <a:lnTo>
                      <a:pt x="30" y="90"/>
                    </a:lnTo>
                    <a:lnTo>
                      <a:pt x="46" y="94"/>
                    </a:lnTo>
                    <a:lnTo>
                      <a:pt x="64" y="90"/>
                    </a:lnTo>
                    <a:lnTo>
                      <a:pt x="79" y="79"/>
                    </a:lnTo>
                    <a:lnTo>
                      <a:pt x="90" y="64"/>
                    </a:lnTo>
                    <a:lnTo>
                      <a:pt x="94" y="48"/>
                    </a:lnTo>
                    <a:lnTo>
                      <a:pt x="90" y="29"/>
                    </a:lnTo>
                    <a:lnTo>
                      <a:pt x="79" y="15"/>
                    </a:lnTo>
                    <a:lnTo>
                      <a:pt x="64" y="4"/>
                    </a:lnTo>
                    <a:lnTo>
                      <a:pt x="46" y="0"/>
                    </a:lnTo>
                    <a:lnTo>
                      <a:pt x="30" y="4"/>
                    </a:lnTo>
                    <a:lnTo>
                      <a:pt x="15" y="15"/>
                    </a:lnTo>
                    <a:lnTo>
                      <a:pt x="4" y="29"/>
                    </a:lnTo>
                    <a:lnTo>
                      <a:pt x="0" y="48"/>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4" name="Freeform 110"/>
              <p:cNvSpPr>
                <a:spLocks/>
              </p:cNvSpPr>
              <p:nvPr/>
            </p:nvSpPr>
            <p:spPr bwMode="auto">
              <a:xfrm>
                <a:off x="3513138" y="2401888"/>
                <a:ext cx="73025" cy="73025"/>
              </a:xfrm>
              <a:custGeom>
                <a:avLst/>
                <a:gdLst>
                  <a:gd name="T0" fmla="*/ 0 w 92"/>
                  <a:gd name="T1" fmla="*/ 46 h 92"/>
                  <a:gd name="T2" fmla="*/ 4 w 92"/>
                  <a:gd name="T3" fmla="*/ 65 h 92"/>
                  <a:gd name="T4" fmla="*/ 15 w 92"/>
                  <a:gd name="T5" fmla="*/ 79 h 92"/>
                  <a:gd name="T6" fmla="*/ 29 w 92"/>
                  <a:gd name="T7" fmla="*/ 90 h 92"/>
                  <a:gd name="T8" fmla="*/ 46 w 92"/>
                  <a:gd name="T9" fmla="*/ 92 h 92"/>
                  <a:gd name="T10" fmla="*/ 64 w 92"/>
                  <a:gd name="T11" fmla="*/ 90 h 92"/>
                  <a:gd name="T12" fmla="*/ 79 w 92"/>
                  <a:gd name="T13" fmla="*/ 79 h 92"/>
                  <a:gd name="T14" fmla="*/ 90 w 92"/>
                  <a:gd name="T15" fmla="*/ 65 h 92"/>
                  <a:gd name="T16" fmla="*/ 92 w 92"/>
                  <a:gd name="T17" fmla="*/ 46 h 92"/>
                  <a:gd name="T18" fmla="*/ 90 w 92"/>
                  <a:gd name="T19" fmla="*/ 28 h 92"/>
                  <a:gd name="T20" fmla="*/ 79 w 92"/>
                  <a:gd name="T21" fmla="*/ 13 h 92"/>
                  <a:gd name="T22" fmla="*/ 64 w 92"/>
                  <a:gd name="T23" fmla="*/ 4 h 92"/>
                  <a:gd name="T24" fmla="*/ 46 w 92"/>
                  <a:gd name="T25" fmla="*/ 0 h 92"/>
                  <a:gd name="T26" fmla="*/ 29 w 92"/>
                  <a:gd name="T27" fmla="*/ 4 h 92"/>
                  <a:gd name="T28" fmla="*/ 15 w 92"/>
                  <a:gd name="T29" fmla="*/ 13 h 92"/>
                  <a:gd name="T30" fmla="*/ 4 w 92"/>
                  <a:gd name="T31" fmla="*/ 28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5"/>
                    </a:lnTo>
                    <a:lnTo>
                      <a:pt x="15" y="79"/>
                    </a:lnTo>
                    <a:lnTo>
                      <a:pt x="29" y="90"/>
                    </a:lnTo>
                    <a:lnTo>
                      <a:pt x="46" y="92"/>
                    </a:lnTo>
                    <a:lnTo>
                      <a:pt x="64" y="90"/>
                    </a:lnTo>
                    <a:lnTo>
                      <a:pt x="79" y="79"/>
                    </a:lnTo>
                    <a:lnTo>
                      <a:pt x="90" y="65"/>
                    </a:lnTo>
                    <a:lnTo>
                      <a:pt x="92" y="46"/>
                    </a:lnTo>
                    <a:lnTo>
                      <a:pt x="90" y="28"/>
                    </a:lnTo>
                    <a:lnTo>
                      <a:pt x="79" y="13"/>
                    </a:lnTo>
                    <a:lnTo>
                      <a:pt x="64" y="4"/>
                    </a:lnTo>
                    <a:lnTo>
                      <a:pt x="46" y="0"/>
                    </a:lnTo>
                    <a:lnTo>
                      <a:pt x="29" y="4"/>
                    </a:lnTo>
                    <a:lnTo>
                      <a:pt x="15" y="13"/>
                    </a:lnTo>
                    <a:lnTo>
                      <a:pt x="4" y="28"/>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5" name="Freeform 111"/>
              <p:cNvSpPr>
                <a:spLocks/>
              </p:cNvSpPr>
              <p:nvPr/>
            </p:nvSpPr>
            <p:spPr bwMode="auto">
              <a:xfrm>
                <a:off x="3509963" y="2476501"/>
                <a:ext cx="73025" cy="73025"/>
              </a:xfrm>
              <a:custGeom>
                <a:avLst/>
                <a:gdLst>
                  <a:gd name="T0" fmla="*/ 0 w 92"/>
                  <a:gd name="T1" fmla="*/ 46 h 92"/>
                  <a:gd name="T2" fmla="*/ 4 w 92"/>
                  <a:gd name="T3" fmla="*/ 62 h 92"/>
                  <a:gd name="T4" fmla="*/ 15 w 92"/>
                  <a:gd name="T5" fmla="*/ 79 h 92"/>
                  <a:gd name="T6" fmla="*/ 30 w 92"/>
                  <a:gd name="T7" fmla="*/ 88 h 92"/>
                  <a:gd name="T8" fmla="*/ 46 w 92"/>
                  <a:gd name="T9" fmla="*/ 92 h 92"/>
                  <a:gd name="T10" fmla="*/ 65 w 92"/>
                  <a:gd name="T11" fmla="*/ 88 h 92"/>
                  <a:gd name="T12" fmla="*/ 79 w 92"/>
                  <a:gd name="T13" fmla="*/ 79 h 92"/>
                  <a:gd name="T14" fmla="*/ 90 w 92"/>
                  <a:gd name="T15" fmla="*/ 62 h 92"/>
                  <a:gd name="T16" fmla="*/ 92 w 92"/>
                  <a:gd name="T17" fmla="*/ 46 h 92"/>
                  <a:gd name="T18" fmla="*/ 90 w 92"/>
                  <a:gd name="T19" fmla="*/ 27 h 92"/>
                  <a:gd name="T20" fmla="*/ 79 w 92"/>
                  <a:gd name="T21" fmla="*/ 13 h 92"/>
                  <a:gd name="T22" fmla="*/ 65 w 92"/>
                  <a:gd name="T23" fmla="*/ 2 h 92"/>
                  <a:gd name="T24" fmla="*/ 46 w 92"/>
                  <a:gd name="T25" fmla="*/ 0 h 92"/>
                  <a:gd name="T26" fmla="*/ 30 w 92"/>
                  <a:gd name="T27" fmla="*/ 2 h 92"/>
                  <a:gd name="T28" fmla="*/ 15 w 92"/>
                  <a:gd name="T29" fmla="*/ 13 h 92"/>
                  <a:gd name="T30" fmla="*/ 4 w 92"/>
                  <a:gd name="T31" fmla="*/ 27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2"/>
                    </a:lnTo>
                    <a:lnTo>
                      <a:pt x="15" y="79"/>
                    </a:lnTo>
                    <a:lnTo>
                      <a:pt x="30" y="88"/>
                    </a:lnTo>
                    <a:lnTo>
                      <a:pt x="46" y="92"/>
                    </a:lnTo>
                    <a:lnTo>
                      <a:pt x="65" y="88"/>
                    </a:lnTo>
                    <a:lnTo>
                      <a:pt x="79" y="79"/>
                    </a:lnTo>
                    <a:lnTo>
                      <a:pt x="90" y="62"/>
                    </a:lnTo>
                    <a:lnTo>
                      <a:pt x="92" y="46"/>
                    </a:lnTo>
                    <a:lnTo>
                      <a:pt x="90" y="27"/>
                    </a:lnTo>
                    <a:lnTo>
                      <a:pt x="79" y="13"/>
                    </a:lnTo>
                    <a:lnTo>
                      <a:pt x="65" y="2"/>
                    </a:lnTo>
                    <a:lnTo>
                      <a:pt x="46" y="0"/>
                    </a:lnTo>
                    <a:lnTo>
                      <a:pt x="30" y="2"/>
                    </a:lnTo>
                    <a:lnTo>
                      <a:pt x="15" y="13"/>
                    </a:lnTo>
                    <a:lnTo>
                      <a:pt x="4" y="27"/>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6" name="Freeform 112"/>
              <p:cNvSpPr>
                <a:spLocks/>
              </p:cNvSpPr>
              <p:nvPr/>
            </p:nvSpPr>
            <p:spPr bwMode="auto">
              <a:xfrm>
                <a:off x="3509963" y="2616201"/>
                <a:ext cx="73025" cy="74613"/>
              </a:xfrm>
              <a:custGeom>
                <a:avLst/>
                <a:gdLst>
                  <a:gd name="T0" fmla="*/ 0 w 92"/>
                  <a:gd name="T1" fmla="*/ 46 h 93"/>
                  <a:gd name="T2" fmla="*/ 4 w 92"/>
                  <a:gd name="T3" fmla="*/ 64 h 93"/>
                  <a:gd name="T4" fmla="*/ 15 w 92"/>
                  <a:gd name="T5" fmla="*/ 79 h 93"/>
                  <a:gd name="T6" fmla="*/ 30 w 92"/>
                  <a:gd name="T7" fmla="*/ 90 h 93"/>
                  <a:gd name="T8" fmla="*/ 46 w 92"/>
                  <a:gd name="T9" fmla="*/ 93 h 93"/>
                  <a:gd name="T10" fmla="*/ 65 w 92"/>
                  <a:gd name="T11" fmla="*/ 90 h 93"/>
                  <a:gd name="T12" fmla="*/ 79 w 92"/>
                  <a:gd name="T13" fmla="*/ 79 h 93"/>
                  <a:gd name="T14" fmla="*/ 90 w 92"/>
                  <a:gd name="T15" fmla="*/ 64 h 93"/>
                  <a:gd name="T16" fmla="*/ 92 w 92"/>
                  <a:gd name="T17" fmla="*/ 46 h 93"/>
                  <a:gd name="T18" fmla="*/ 90 w 92"/>
                  <a:gd name="T19" fmla="*/ 29 h 93"/>
                  <a:gd name="T20" fmla="*/ 79 w 92"/>
                  <a:gd name="T21" fmla="*/ 14 h 93"/>
                  <a:gd name="T22" fmla="*/ 65 w 92"/>
                  <a:gd name="T23" fmla="*/ 3 h 93"/>
                  <a:gd name="T24" fmla="*/ 46 w 92"/>
                  <a:gd name="T25" fmla="*/ 0 h 93"/>
                  <a:gd name="T26" fmla="*/ 30 w 92"/>
                  <a:gd name="T27" fmla="*/ 3 h 93"/>
                  <a:gd name="T28" fmla="*/ 15 w 92"/>
                  <a:gd name="T29" fmla="*/ 14 h 93"/>
                  <a:gd name="T30" fmla="*/ 4 w 92"/>
                  <a:gd name="T31" fmla="*/ 29 h 93"/>
                  <a:gd name="T32" fmla="*/ 0 w 92"/>
                  <a:gd name="T33" fmla="*/ 46 h 93"/>
                  <a:gd name="T34" fmla="*/ 0 w 92"/>
                  <a:gd name="T35"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3">
                    <a:moveTo>
                      <a:pt x="0" y="46"/>
                    </a:moveTo>
                    <a:lnTo>
                      <a:pt x="4" y="64"/>
                    </a:lnTo>
                    <a:lnTo>
                      <a:pt x="15" y="79"/>
                    </a:lnTo>
                    <a:lnTo>
                      <a:pt x="30" y="90"/>
                    </a:lnTo>
                    <a:lnTo>
                      <a:pt x="46" y="93"/>
                    </a:lnTo>
                    <a:lnTo>
                      <a:pt x="65" y="90"/>
                    </a:lnTo>
                    <a:lnTo>
                      <a:pt x="79" y="79"/>
                    </a:lnTo>
                    <a:lnTo>
                      <a:pt x="90" y="64"/>
                    </a:lnTo>
                    <a:lnTo>
                      <a:pt x="92" y="46"/>
                    </a:lnTo>
                    <a:lnTo>
                      <a:pt x="90" y="29"/>
                    </a:lnTo>
                    <a:lnTo>
                      <a:pt x="79" y="14"/>
                    </a:lnTo>
                    <a:lnTo>
                      <a:pt x="65" y="3"/>
                    </a:lnTo>
                    <a:lnTo>
                      <a:pt x="46" y="0"/>
                    </a:lnTo>
                    <a:lnTo>
                      <a:pt x="30" y="3"/>
                    </a:lnTo>
                    <a:lnTo>
                      <a:pt x="15" y="14"/>
                    </a:lnTo>
                    <a:lnTo>
                      <a:pt x="4" y="29"/>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7" name="Freeform 113"/>
              <p:cNvSpPr>
                <a:spLocks/>
              </p:cNvSpPr>
              <p:nvPr/>
            </p:nvSpPr>
            <p:spPr bwMode="auto">
              <a:xfrm>
                <a:off x="3509963" y="2725738"/>
                <a:ext cx="73025" cy="73025"/>
              </a:xfrm>
              <a:custGeom>
                <a:avLst/>
                <a:gdLst>
                  <a:gd name="T0" fmla="*/ 0 w 92"/>
                  <a:gd name="T1" fmla="*/ 46 h 92"/>
                  <a:gd name="T2" fmla="*/ 4 w 92"/>
                  <a:gd name="T3" fmla="*/ 64 h 92"/>
                  <a:gd name="T4" fmla="*/ 15 w 92"/>
                  <a:gd name="T5" fmla="*/ 79 h 92"/>
                  <a:gd name="T6" fmla="*/ 30 w 92"/>
                  <a:gd name="T7" fmla="*/ 88 h 92"/>
                  <a:gd name="T8" fmla="*/ 46 w 92"/>
                  <a:gd name="T9" fmla="*/ 92 h 92"/>
                  <a:gd name="T10" fmla="*/ 65 w 92"/>
                  <a:gd name="T11" fmla="*/ 88 h 92"/>
                  <a:gd name="T12" fmla="*/ 79 w 92"/>
                  <a:gd name="T13" fmla="*/ 79 h 92"/>
                  <a:gd name="T14" fmla="*/ 90 w 92"/>
                  <a:gd name="T15" fmla="*/ 64 h 92"/>
                  <a:gd name="T16" fmla="*/ 92 w 92"/>
                  <a:gd name="T17" fmla="*/ 46 h 92"/>
                  <a:gd name="T18" fmla="*/ 90 w 92"/>
                  <a:gd name="T19" fmla="*/ 27 h 92"/>
                  <a:gd name="T20" fmla="*/ 79 w 92"/>
                  <a:gd name="T21" fmla="*/ 12 h 92"/>
                  <a:gd name="T22" fmla="*/ 65 w 92"/>
                  <a:gd name="T23" fmla="*/ 3 h 92"/>
                  <a:gd name="T24" fmla="*/ 46 w 92"/>
                  <a:gd name="T25" fmla="*/ 0 h 92"/>
                  <a:gd name="T26" fmla="*/ 30 w 92"/>
                  <a:gd name="T27" fmla="*/ 3 h 92"/>
                  <a:gd name="T28" fmla="*/ 15 w 92"/>
                  <a:gd name="T29" fmla="*/ 12 h 92"/>
                  <a:gd name="T30" fmla="*/ 4 w 92"/>
                  <a:gd name="T31" fmla="*/ 27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4"/>
                    </a:lnTo>
                    <a:lnTo>
                      <a:pt x="15" y="79"/>
                    </a:lnTo>
                    <a:lnTo>
                      <a:pt x="30" y="88"/>
                    </a:lnTo>
                    <a:lnTo>
                      <a:pt x="46" y="92"/>
                    </a:lnTo>
                    <a:lnTo>
                      <a:pt x="65" y="88"/>
                    </a:lnTo>
                    <a:lnTo>
                      <a:pt x="79" y="79"/>
                    </a:lnTo>
                    <a:lnTo>
                      <a:pt x="90" y="64"/>
                    </a:lnTo>
                    <a:lnTo>
                      <a:pt x="92" y="46"/>
                    </a:lnTo>
                    <a:lnTo>
                      <a:pt x="90" y="27"/>
                    </a:lnTo>
                    <a:lnTo>
                      <a:pt x="79" y="12"/>
                    </a:lnTo>
                    <a:lnTo>
                      <a:pt x="65" y="3"/>
                    </a:lnTo>
                    <a:lnTo>
                      <a:pt x="46" y="0"/>
                    </a:lnTo>
                    <a:lnTo>
                      <a:pt x="30" y="3"/>
                    </a:lnTo>
                    <a:lnTo>
                      <a:pt x="15" y="12"/>
                    </a:lnTo>
                    <a:lnTo>
                      <a:pt x="4" y="27"/>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8" name="Freeform 114"/>
              <p:cNvSpPr>
                <a:spLocks/>
              </p:cNvSpPr>
              <p:nvPr/>
            </p:nvSpPr>
            <p:spPr bwMode="auto">
              <a:xfrm>
                <a:off x="3509963" y="3113088"/>
                <a:ext cx="73025" cy="73025"/>
              </a:xfrm>
              <a:custGeom>
                <a:avLst/>
                <a:gdLst>
                  <a:gd name="T0" fmla="*/ 0 w 92"/>
                  <a:gd name="T1" fmla="*/ 46 h 92"/>
                  <a:gd name="T2" fmla="*/ 4 w 92"/>
                  <a:gd name="T3" fmla="*/ 64 h 92"/>
                  <a:gd name="T4" fmla="*/ 15 w 92"/>
                  <a:gd name="T5" fmla="*/ 79 h 92"/>
                  <a:gd name="T6" fmla="*/ 30 w 92"/>
                  <a:gd name="T7" fmla="*/ 90 h 92"/>
                  <a:gd name="T8" fmla="*/ 46 w 92"/>
                  <a:gd name="T9" fmla="*/ 92 h 92"/>
                  <a:gd name="T10" fmla="*/ 65 w 92"/>
                  <a:gd name="T11" fmla="*/ 90 h 92"/>
                  <a:gd name="T12" fmla="*/ 79 w 92"/>
                  <a:gd name="T13" fmla="*/ 79 h 92"/>
                  <a:gd name="T14" fmla="*/ 90 w 92"/>
                  <a:gd name="T15" fmla="*/ 64 h 92"/>
                  <a:gd name="T16" fmla="*/ 92 w 92"/>
                  <a:gd name="T17" fmla="*/ 46 h 92"/>
                  <a:gd name="T18" fmla="*/ 90 w 92"/>
                  <a:gd name="T19" fmla="*/ 27 h 92"/>
                  <a:gd name="T20" fmla="*/ 79 w 92"/>
                  <a:gd name="T21" fmla="*/ 13 h 92"/>
                  <a:gd name="T22" fmla="*/ 65 w 92"/>
                  <a:gd name="T23" fmla="*/ 3 h 92"/>
                  <a:gd name="T24" fmla="*/ 46 w 92"/>
                  <a:gd name="T25" fmla="*/ 0 h 92"/>
                  <a:gd name="T26" fmla="*/ 30 w 92"/>
                  <a:gd name="T27" fmla="*/ 3 h 92"/>
                  <a:gd name="T28" fmla="*/ 15 w 92"/>
                  <a:gd name="T29" fmla="*/ 13 h 92"/>
                  <a:gd name="T30" fmla="*/ 4 w 92"/>
                  <a:gd name="T31" fmla="*/ 27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4"/>
                    </a:lnTo>
                    <a:lnTo>
                      <a:pt x="15" y="79"/>
                    </a:lnTo>
                    <a:lnTo>
                      <a:pt x="30" y="90"/>
                    </a:lnTo>
                    <a:lnTo>
                      <a:pt x="46" y="92"/>
                    </a:lnTo>
                    <a:lnTo>
                      <a:pt x="65" y="90"/>
                    </a:lnTo>
                    <a:lnTo>
                      <a:pt x="79" y="79"/>
                    </a:lnTo>
                    <a:lnTo>
                      <a:pt x="90" y="64"/>
                    </a:lnTo>
                    <a:lnTo>
                      <a:pt x="92" y="46"/>
                    </a:lnTo>
                    <a:lnTo>
                      <a:pt x="90" y="27"/>
                    </a:lnTo>
                    <a:lnTo>
                      <a:pt x="79" y="13"/>
                    </a:lnTo>
                    <a:lnTo>
                      <a:pt x="65" y="3"/>
                    </a:lnTo>
                    <a:lnTo>
                      <a:pt x="46" y="0"/>
                    </a:lnTo>
                    <a:lnTo>
                      <a:pt x="30" y="3"/>
                    </a:lnTo>
                    <a:lnTo>
                      <a:pt x="15" y="13"/>
                    </a:lnTo>
                    <a:lnTo>
                      <a:pt x="4" y="27"/>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79" name="Freeform 115"/>
              <p:cNvSpPr>
                <a:spLocks/>
              </p:cNvSpPr>
              <p:nvPr/>
            </p:nvSpPr>
            <p:spPr bwMode="auto">
              <a:xfrm>
                <a:off x="3509963" y="3457576"/>
                <a:ext cx="73025" cy="74613"/>
              </a:xfrm>
              <a:custGeom>
                <a:avLst/>
                <a:gdLst>
                  <a:gd name="T0" fmla="*/ 0 w 92"/>
                  <a:gd name="T1" fmla="*/ 48 h 94"/>
                  <a:gd name="T2" fmla="*/ 4 w 92"/>
                  <a:gd name="T3" fmla="*/ 64 h 94"/>
                  <a:gd name="T4" fmla="*/ 15 w 92"/>
                  <a:gd name="T5" fmla="*/ 81 h 94"/>
                  <a:gd name="T6" fmla="*/ 30 w 92"/>
                  <a:gd name="T7" fmla="*/ 90 h 94"/>
                  <a:gd name="T8" fmla="*/ 46 w 92"/>
                  <a:gd name="T9" fmla="*/ 94 h 94"/>
                  <a:gd name="T10" fmla="*/ 65 w 92"/>
                  <a:gd name="T11" fmla="*/ 90 h 94"/>
                  <a:gd name="T12" fmla="*/ 79 w 92"/>
                  <a:gd name="T13" fmla="*/ 81 h 94"/>
                  <a:gd name="T14" fmla="*/ 90 w 92"/>
                  <a:gd name="T15" fmla="*/ 64 h 94"/>
                  <a:gd name="T16" fmla="*/ 92 w 92"/>
                  <a:gd name="T17" fmla="*/ 48 h 94"/>
                  <a:gd name="T18" fmla="*/ 90 w 92"/>
                  <a:gd name="T19" fmla="*/ 29 h 94"/>
                  <a:gd name="T20" fmla="*/ 79 w 92"/>
                  <a:gd name="T21" fmla="*/ 15 h 94"/>
                  <a:gd name="T22" fmla="*/ 65 w 92"/>
                  <a:gd name="T23" fmla="*/ 4 h 94"/>
                  <a:gd name="T24" fmla="*/ 46 w 92"/>
                  <a:gd name="T25" fmla="*/ 0 h 94"/>
                  <a:gd name="T26" fmla="*/ 30 w 92"/>
                  <a:gd name="T27" fmla="*/ 4 h 94"/>
                  <a:gd name="T28" fmla="*/ 15 w 92"/>
                  <a:gd name="T29" fmla="*/ 15 h 94"/>
                  <a:gd name="T30" fmla="*/ 4 w 92"/>
                  <a:gd name="T31" fmla="*/ 29 h 94"/>
                  <a:gd name="T32" fmla="*/ 0 w 92"/>
                  <a:gd name="T33" fmla="*/ 48 h 94"/>
                  <a:gd name="T34" fmla="*/ 0 w 92"/>
                  <a:gd name="T3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4">
                    <a:moveTo>
                      <a:pt x="0" y="48"/>
                    </a:moveTo>
                    <a:lnTo>
                      <a:pt x="4" y="64"/>
                    </a:lnTo>
                    <a:lnTo>
                      <a:pt x="15" y="81"/>
                    </a:lnTo>
                    <a:lnTo>
                      <a:pt x="30" y="90"/>
                    </a:lnTo>
                    <a:lnTo>
                      <a:pt x="46" y="94"/>
                    </a:lnTo>
                    <a:lnTo>
                      <a:pt x="65" y="90"/>
                    </a:lnTo>
                    <a:lnTo>
                      <a:pt x="79" y="81"/>
                    </a:lnTo>
                    <a:lnTo>
                      <a:pt x="90" y="64"/>
                    </a:lnTo>
                    <a:lnTo>
                      <a:pt x="92" y="48"/>
                    </a:lnTo>
                    <a:lnTo>
                      <a:pt x="90" y="29"/>
                    </a:lnTo>
                    <a:lnTo>
                      <a:pt x="79" y="15"/>
                    </a:lnTo>
                    <a:lnTo>
                      <a:pt x="65" y="4"/>
                    </a:lnTo>
                    <a:lnTo>
                      <a:pt x="46" y="0"/>
                    </a:lnTo>
                    <a:lnTo>
                      <a:pt x="30" y="4"/>
                    </a:lnTo>
                    <a:lnTo>
                      <a:pt x="15" y="15"/>
                    </a:lnTo>
                    <a:lnTo>
                      <a:pt x="4" y="29"/>
                    </a:lnTo>
                    <a:lnTo>
                      <a:pt x="0" y="48"/>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0" name="Freeform 116"/>
              <p:cNvSpPr>
                <a:spLocks/>
              </p:cNvSpPr>
              <p:nvPr/>
            </p:nvSpPr>
            <p:spPr bwMode="auto">
              <a:xfrm>
                <a:off x="3509963" y="3511551"/>
                <a:ext cx="73025" cy="73025"/>
              </a:xfrm>
              <a:custGeom>
                <a:avLst/>
                <a:gdLst>
                  <a:gd name="T0" fmla="*/ 0 w 92"/>
                  <a:gd name="T1" fmla="*/ 48 h 94"/>
                  <a:gd name="T2" fmla="*/ 4 w 92"/>
                  <a:gd name="T3" fmla="*/ 64 h 94"/>
                  <a:gd name="T4" fmla="*/ 15 w 92"/>
                  <a:gd name="T5" fmla="*/ 79 h 94"/>
                  <a:gd name="T6" fmla="*/ 30 w 92"/>
                  <a:gd name="T7" fmla="*/ 90 h 94"/>
                  <a:gd name="T8" fmla="*/ 46 w 92"/>
                  <a:gd name="T9" fmla="*/ 94 h 94"/>
                  <a:gd name="T10" fmla="*/ 65 w 92"/>
                  <a:gd name="T11" fmla="*/ 90 h 94"/>
                  <a:gd name="T12" fmla="*/ 79 w 92"/>
                  <a:gd name="T13" fmla="*/ 79 h 94"/>
                  <a:gd name="T14" fmla="*/ 90 w 92"/>
                  <a:gd name="T15" fmla="*/ 64 h 94"/>
                  <a:gd name="T16" fmla="*/ 92 w 92"/>
                  <a:gd name="T17" fmla="*/ 48 h 94"/>
                  <a:gd name="T18" fmla="*/ 90 w 92"/>
                  <a:gd name="T19" fmla="*/ 29 h 94"/>
                  <a:gd name="T20" fmla="*/ 79 w 92"/>
                  <a:gd name="T21" fmla="*/ 15 h 94"/>
                  <a:gd name="T22" fmla="*/ 65 w 92"/>
                  <a:gd name="T23" fmla="*/ 4 h 94"/>
                  <a:gd name="T24" fmla="*/ 46 w 92"/>
                  <a:gd name="T25" fmla="*/ 0 h 94"/>
                  <a:gd name="T26" fmla="*/ 30 w 92"/>
                  <a:gd name="T27" fmla="*/ 4 h 94"/>
                  <a:gd name="T28" fmla="*/ 15 w 92"/>
                  <a:gd name="T29" fmla="*/ 15 h 94"/>
                  <a:gd name="T30" fmla="*/ 4 w 92"/>
                  <a:gd name="T31" fmla="*/ 29 h 94"/>
                  <a:gd name="T32" fmla="*/ 0 w 92"/>
                  <a:gd name="T33" fmla="*/ 48 h 94"/>
                  <a:gd name="T34" fmla="*/ 0 w 92"/>
                  <a:gd name="T3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4">
                    <a:moveTo>
                      <a:pt x="0" y="48"/>
                    </a:moveTo>
                    <a:lnTo>
                      <a:pt x="4" y="64"/>
                    </a:lnTo>
                    <a:lnTo>
                      <a:pt x="15" y="79"/>
                    </a:lnTo>
                    <a:lnTo>
                      <a:pt x="30" y="90"/>
                    </a:lnTo>
                    <a:lnTo>
                      <a:pt x="46" y="94"/>
                    </a:lnTo>
                    <a:lnTo>
                      <a:pt x="65" y="90"/>
                    </a:lnTo>
                    <a:lnTo>
                      <a:pt x="79" y="79"/>
                    </a:lnTo>
                    <a:lnTo>
                      <a:pt x="90" y="64"/>
                    </a:lnTo>
                    <a:lnTo>
                      <a:pt x="92" y="48"/>
                    </a:lnTo>
                    <a:lnTo>
                      <a:pt x="90" y="29"/>
                    </a:lnTo>
                    <a:lnTo>
                      <a:pt x="79" y="15"/>
                    </a:lnTo>
                    <a:lnTo>
                      <a:pt x="65" y="4"/>
                    </a:lnTo>
                    <a:lnTo>
                      <a:pt x="46" y="0"/>
                    </a:lnTo>
                    <a:lnTo>
                      <a:pt x="30" y="4"/>
                    </a:lnTo>
                    <a:lnTo>
                      <a:pt x="15" y="15"/>
                    </a:lnTo>
                    <a:lnTo>
                      <a:pt x="4" y="29"/>
                    </a:lnTo>
                    <a:lnTo>
                      <a:pt x="0" y="48"/>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1" name="Freeform 117"/>
              <p:cNvSpPr>
                <a:spLocks/>
              </p:cNvSpPr>
              <p:nvPr/>
            </p:nvSpPr>
            <p:spPr bwMode="auto">
              <a:xfrm>
                <a:off x="3509963" y="3725863"/>
                <a:ext cx="73025" cy="74613"/>
              </a:xfrm>
              <a:custGeom>
                <a:avLst/>
                <a:gdLst>
                  <a:gd name="T0" fmla="*/ 0 w 92"/>
                  <a:gd name="T1" fmla="*/ 46 h 94"/>
                  <a:gd name="T2" fmla="*/ 4 w 92"/>
                  <a:gd name="T3" fmla="*/ 65 h 94"/>
                  <a:gd name="T4" fmla="*/ 15 w 92"/>
                  <a:gd name="T5" fmla="*/ 79 h 94"/>
                  <a:gd name="T6" fmla="*/ 30 w 92"/>
                  <a:gd name="T7" fmla="*/ 91 h 94"/>
                  <a:gd name="T8" fmla="*/ 46 w 92"/>
                  <a:gd name="T9" fmla="*/ 94 h 94"/>
                  <a:gd name="T10" fmla="*/ 65 w 92"/>
                  <a:gd name="T11" fmla="*/ 91 h 94"/>
                  <a:gd name="T12" fmla="*/ 79 w 92"/>
                  <a:gd name="T13" fmla="*/ 79 h 94"/>
                  <a:gd name="T14" fmla="*/ 90 w 92"/>
                  <a:gd name="T15" fmla="*/ 65 h 94"/>
                  <a:gd name="T16" fmla="*/ 92 w 92"/>
                  <a:gd name="T17" fmla="*/ 46 h 94"/>
                  <a:gd name="T18" fmla="*/ 90 w 92"/>
                  <a:gd name="T19" fmla="*/ 28 h 94"/>
                  <a:gd name="T20" fmla="*/ 79 w 92"/>
                  <a:gd name="T21" fmla="*/ 13 h 94"/>
                  <a:gd name="T22" fmla="*/ 65 w 92"/>
                  <a:gd name="T23" fmla="*/ 4 h 94"/>
                  <a:gd name="T24" fmla="*/ 46 w 92"/>
                  <a:gd name="T25" fmla="*/ 0 h 94"/>
                  <a:gd name="T26" fmla="*/ 30 w 92"/>
                  <a:gd name="T27" fmla="*/ 4 h 94"/>
                  <a:gd name="T28" fmla="*/ 15 w 92"/>
                  <a:gd name="T29" fmla="*/ 13 h 94"/>
                  <a:gd name="T30" fmla="*/ 4 w 92"/>
                  <a:gd name="T31" fmla="*/ 28 h 94"/>
                  <a:gd name="T32" fmla="*/ 0 w 92"/>
                  <a:gd name="T33" fmla="*/ 46 h 94"/>
                  <a:gd name="T34" fmla="*/ 0 w 92"/>
                  <a:gd name="T35"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4">
                    <a:moveTo>
                      <a:pt x="0" y="46"/>
                    </a:moveTo>
                    <a:lnTo>
                      <a:pt x="4" y="65"/>
                    </a:lnTo>
                    <a:lnTo>
                      <a:pt x="15" y="79"/>
                    </a:lnTo>
                    <a:lnTo>
                      <a:pt x="30" y="91"/>
                    </a:lnTo>
                    <a:lnTo>
                      <a:pt x="46" y="94"/>
                    </a:lnTo>
                    <a:lnTo>
                      <a:pt x="65" y="91"/>
                    </a:lnTo>
                    <a:lnTo>
                      <a:pt x="79" y="79"/>
                    </a:lnTo>
                    <a:lnTo>
                      <a:pt x="90" y="65"/>
                    </a:lnTo>
                    <a:lnTo>
                      <a:pt x="92" y="46"/>
                    </a:lnTo>
                    <a:lnTo>
                      <a:pt x="90" y="28"/>
                    </a:lnTo>
                    <a:lnTo>
                      <a:pt x="79" y="13"/>
                    </a:lnTo>
                    <a:lnTo>
                      <a:pt x="65" y="4"/>
                    </a:lnTo>
                    <a:lnTo>
                      <a:pt x="46" y="0"/>
                    </a:lnTo>
                    <a:lnTo>
                      <a:pt x="30" y="4"/>
                    </a:lnTo>
                    <a:lnTo>
                      <a:pt x="15" y="13"/>
                    </a:lnTo>
                    <a:lnTo>
                      <a:pt x="4" y="28"/>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2" name="Freeform 118"/>
              <p:cNvSpPr>
                <a:spLocks/>
              </p:cNvSpPr>
              <p:nvPr/>
            </p:nvSpPr>
            <p:spPr bwMode="auto">
              <a:xfrm>
                <a:off x="3509963" y="3829051"/>
                <a:ext cx="73025" cy="73025"/>
              </a:xfrm>
              <a:custGeom>
                <a:avLst/>
                <a:gdLst>
                  <a:gd name="T0" fmla="*/ 0 w 92"/>
                  <a:gd name="T1" fmla="*/ 46 h 92"/>
                  <a:gd name="T2" fmla="*/ 4 w 92"/>
                  <a:gd name="T3" fmla="*/ 64 h 92"/>
                  <a:gd name="T4" fmla="*/ 15 w 92"/>
                  <a:gd name="T5" fmla="*/ 79 h 92"/>
                  <a:gd name="T6" fmla="*/ 30 w 92"/>
                  <a:gd name="T7" fmla="*/ 88 h 92"/>
                  <a:gd name="T8" fmla="*/ 46 w 92"/>
                  <a:gd name="T9" fmla="*/ 92 h 92"/>
                  <a:gd name="T10" fmla="*/ 65 w 92"/>
                  <a:gd name="T11" fmla="*/ 88 h 92"/>
                  <a:gd name="T12" fmla="*/ 79 w 92"/>
                  <a:gd name="T13" fmla="*/ 79 h 92"/>
                  <a:gd name="T14" fmla="*/ 90 w 92"/>
                  <a:gd name="T15" fmla="*/ 64 h 92"/>
                  <a:gd name="T16" fmla="*/ 92 w 92"/>
                  <a:gd name="T17" fmla="*/ 46 h 92"/>
                  <a:gd name="T18" fmla="*/ 90 w 92"/>
                  <a:gd name="T19" fmla="*/ 28 h 92"/>
                  <a:gd name="T20" fmla="*/ 79 w 92"/>
                  <a:gd name="T21" fmla="*/ 13 h 92"/>
                  <a:gd name="T22" fmla="*/ 65 w 92"/>
                  <a:gd name="T23" fmla="*/ 4 h 92"/>
                  <a:gd name="T24" fmla="*/ 46 w 92"/>
                  <a:gd name="T25" fmla="*/ 0 h 92"/>
                  <a:gd name="T26" fmla="*/ 30 w 92"/>
                  <a:gd name="T27" fmla="*/ 4 h 92"/>
                  <a:gd name="T28" fmla="*/ 15 w 92"/>
                  <a:gd name="T29" fmla="*/ 13 h 92"/>
                  <a:gd name="T30" fmla="*/ 4 w 92"/>
                  <a:gd name="T31" fmla="*/ 28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4"/>
                    </a:lnTo>
                    <a:lnTo>
                      <a:pt x="15" y="79"/>
                    </a:lnTo>
                    <a:lnTo>
                      <a:pt x="30" y="88"/>
                    </a:lnTo>
                    <a:lnTo>
                      <a:pt x="46" y="92"/>
                    </a:lnTo>
                    <a:lnTo>
                      <a:pt x="65" y="88"/>
                    </a:lnTo>
                    <a:lnTo>
                      <a:pt x="79" y="79"/>
                    </a:lnTo>
                    <a:lnTo>
                      <a:pt x="90" y="64"/>
                    </a:lnTo>
                    <a:lnTo>
                      <a:pt x="92" y="46"/>
                    </a:lnTo>
                    <a:lnTo>
                      <a:pt x="90" y="28"/>
                    </a:lnTo>
                    <a:lnTo>
                      <a:pt x="79" y="13"/>
                    </a:lnTo>
                    <a:lnTo>
                      <a:pt x="65" y="4"/>
                    </a:lnTo>
                    <a:lnTo>
                      <a:pt x="46" y="0"/>
                    </a:lnTo>
                    <a:lnTo>
                      <a:pt x="30" y="4"/>
                    </a:lnTo>
                    <a:lnTo>
                      <a:pt x="15" y="13"/>
                    </a:lnTo>
                    <a:lnTo>
                      <a:pt x="4" y="28"/>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3" name="Freeform 119"/>
              <p:cNvSpPr>
                <a:spLocks/>
              </p:cNvSpPr>
              <p:nvPr/>
            </p:nvSpPr>
            <p:spPr bwMode="auto">
              <a:xfrm>
                <a:off x="3509963" y="4219576"/>
                <a:ext cx="73025" cy="73025"/>
              </a:xfrm>
              <a:custGeom>
                <a:avLst/>
                <a:gdLst>
                  <a:gd name="T0" fmla="*/ 0 w 92"/>
                  <a:gd name="T1" fmla="*/ 46 h 92"/>
                  <a:gd name="T2" fmla="*/ 4 w 92"/>
                  <a:gd name="T3" fmla="*/ 64 h 92"/>
                  <a:gd name="T4" fmla="*/ 15 w 92"/>
                  <a:gd name="T5" fmla="*/ 79 h 92"/>
                  <a:gd name="T6" fmla="*/ 30 w 92"/>
                  <a:gd name="T7" fmla="*/ 90 h 92"/>
                  <a:gd name="T8" fmla="*/ 46 w 92"/>
                  <a:gd name="T9" fmla="*/ 92 h 92"/>
                  <a:gd name="T10" fmla="*/ 65 w 92"/>
                  <a:gd name="T11" fmla="*/ 90 h 92"/>
                  <a:gd name="T12" fmla="*/ 79 w 92"/>
                  <a:gd name="T13" fmla="*/ 79 h 92"/>
                  <a:gd name="T14" fmla="*/ 90 w 92"/>
                  <a:gd name="T15" fmla="*/ 64 h 92"/>
                  <a:gd name="T16" fmla="*/ 92 w 92"/>
                  <a:gd name="T17" fmla="*/ 46 h 92"/>
                  <a:gd name="T18" fmla="*/ 90 w 92"/>
                  <a:gd name="T19" fmla="*/ 27 h 92"/>
                  <a:gd name="T20" fmla="*/ 79 w 92"/>
                  <a:gd name="T21" fmla="*/ 13 h 92"/>
                  <a:gd name="T22" fmla="*/ 65 w 92"/>
                  <a:gd name="T23" fmla="*/ 4 h 92"/>
                  <a:gd name="T24" fmla="*/ 46 w 92"/>
                  <a:gd name="T25" fmla="*/ 0 h 92"/>
                  <a:gd name="T26" fmla="*/ 30 w 92"/>
                  <a:gd name="T27" fmla="*/ 4 h 92"/>
                  <a:gd name="T28" fmla="*/ 15 w 92"/>
                  <a:gd name="T29" fmla="*/ 13 h 92"/>
                  <a:gd name="T30" fmla="*/ 4 w 92"/>
                  <a:gd name="T31" fmla="*/ 27 h 92"/>
                  <a:gd name="T32" fmla="*/ 0 w 92"/>
                  <a:gd name="T33" fmla="*/ 46 h 92"/>
                  <a:gd name="T34" fmla="*/ 0 w 92"/>
                  <a:gd name="T3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0" y="46"/>
                    </a:moveTo>
                    <a:lnTo>
                      <a:pt x="4" y="64"/>
                    </a:lnTo>
                    <a:lnTo>
                      <a:pt x="15" y="79"/>
                    </a:lnTo>
                    <a:lnTo>
                      <a:pt x="30" y="90"/>
                    </a:lnTo>
                    <a:lnTo>
                      <a:pt x="46" y="92"/>
                    </a:lnTo>
                    <a:lnTo>
                      <a:pt x="65" y="90"/>
                    </a:lnTo>
                    <a:lnTo>
                      <a:pt x="79" y="79"/>
                    </a:lnTo>
                    <a:lnTo>
                      <a:pt x="90" y="64"/>
                    </a:lnTo>
                    <a:lnTo>
                      <a:pt x="92" y="46"/>
                    </a:lnTo>
                    <a:lnTo>
                      <a:pt x="90" y="27"/>
                    </a:lnTo>
                    <a:lnTo>
                      <a:pt x="79" y="13"/>
                    </a:lnTo>
                    <a:lnTo>
                      <a:pt x="65" y="4"/>
                    </a:lnTo>
                    <a:lnTo>
                      <a:pt x="46" y="0"/>
                    </a:lnTo>
                    <a:lnTo>
                      <a:pt x="30" y="4"/>
                    </a:lnTo>
                    <a:lnTo>
                      <a:pt x="15" y="13"/>
                    </a:lnTo>
                    <a:lnTo>
                      <a:pt x="4" y="27"/>
                    </a:lnTo>
                    <a:lnTo>
                      <a:pt x="0" y="46"/>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84" name="Freeform 120"/>
              <p:cNvSpPr>
                <a:spLocks/>
              </p:cNvSpPr>
              <p:nvPr/>
            </p:nvSpPr>
            <p:spPr bwMode="auto">
              <a:xfrm>
                <a:off x="3509963" y="4359276"/>
                <a:ext cx="73025" cy="74613"/>
              </a:xfrm>
              <a:custGeom>
                <a:avLst/>
                <a:gdLst>
                  <a:gd name="T0" fmla="*/ 0 w 92"/>
                  <a:gd name="T1" fmla="*/ 47 h 93"/>
                  <a:gd name="T2" fmla="*/ 4 w 92"/>
                  <a:gd name="T3" fmla="*/ 64 h 93"/>
                  <a:gd name="T4" fmla="*/ 15 w 92"/>
                  <a:gd name="T5" fmla="*/ 79 h 93"/>
                  <a:gd name="T6" fmla="*/ 30 w 92"/>
                  <a:gd name="T7" fmla="*/ 90 h 93"/>
                  <a:gd name="T8" fmla="*/ 46 w 92"/>
                  <a:gd name="T9" fmla="*/ 93 h 93"/>
                  <a:gd name="T10" fmla="*/ 65 w 92"/>
                  <a:gd name="T11" fmla="*/ 90 h 93"/>
                  <a:gd name="T12" fmla="*/ 79 w 92"/>
                  <a:gd name="T13" fmla="*/ 79 h 93"/>
                  <a:gd name="T14" fmla="*/ 90 w 92"/>
                  <a:gd name="T15" fmla="*/ 64 h 93"/>
                  <a:gd name="T16" fmla="*/ 92 w 92"/>
                  <a:gd name="T17" fmla="*/ 47 h 93"/>
                  <a:gd name="T18" fmla="*/ 90 w 92"/>
                  <a:gd name="T19" fmla="*/ 29 h 93"/>
                  <a:gd name="T20" fmla="*/ 79 w 92"/>
                  <a:gd name="T21" fmla="*/ 14 h 93"/>
                  <a:gd name="T22" fmla="*/ 65 w 92"/>
                  <a:gd name="T23" fmla="*/ 3 h 93"/>
                  <a:gd name="T24" fmla="*/ 46 w 92"/>
                  <a:gd name="T25" fmla="*/ 0 h 93"/>
                  <a:gd name="T26" fmla="*/ 30 w 92"/>
                  <a:gd name="T27" fmla="*/ 3 h 93"/>
                  <a:gd name="T28" fmla="*/ 15 w 92"/>
                  <a:gd name="T29" fmla="*/ 14 h 93"/>
                  <a:gd name="T30" fmla="*/ 4 w 92"/>
                  <a:gd name="T31" fmla="*/ 29 h 93"/>
                  <a:gd name="T32" fmla="*/ 0 w 92"/>
                  <a:gd name="T33" fmla="*/ 47 h 93"/>
                  <a:gd name="T34" fmla="*/ 0 w 92"/>
                  <a:gd name="T35"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3">
                    <a:moveTo>
                      <a:pt x="0" y="47"/>
                    </a:moveTo>
                    <a:lnTo>
                      <a:pt x="4" y="64"/>
                    </a:lnTo>
                    <a:lnTo>
                      <a:pt x="15" y="79"/>
                    </a:lnTo>
                    <a:lnTo>
                      <a:pt x="30" y="90"/>
                    </a:lnTo>
                    <a:lnTo>
                      <a:pt x="46" y="93"/>
                    </a:lnTo>
                    <a:lnTo>
                      <a:pt x="65" y="90"/>
                    </a:lnTo>
                    <a:lnTo>
                      <a:pt x="79" y="79"/>
                    </a:lnTo>
                    <a:lnTo>
                      <a:pt x="90" y="64"/>
                    </a:lnTo>
                    <a:lnTo>
                      <a:pt x="92" y="47"/>
                    </a:lnTo>
                    <a:lnTo>
                      <a:pt x="90" y="29"/>
                    </a:lnTo>
                    <a:lnTo>
                      <a:pt x="79" y="14"/>
                    </a:lnTo>
                    <a:lnTo>
                      <a:pt x="65" y="3"/>
                    </a:lnTo>
                    <a:lnTo>
                      <a:pt x="46" y="0"/>
                    </a:lnTo>
                    <a:lnTo>
                      <a:pt x="30" y="3"/>
                    </a:lnTo>
                    <a:lnTo>
                      <a:pt x="15" y="14"/>
                    </a:lnTo>
                    <a:lnTo>
                      <a:pt x="4" y="29"/>
                    </a:lnTo>
                    <a:lnTo>
                      <a:pt x="0" y="47"/>
                    </a:lnTo>
                    <a:lnTo>
                      <a:pt x="0"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grpSp>
          <p:nvGrpSpPr>
            <p:cNvPr id="85" name="Groupe 25681"/>
            <p:cNvGrpSpPr/>
            <p:nvPr/>
          </p:nvGrpSpPr>
          <p:grpSpPr>
            <a:xfrm>
              <a:off x="2953347" y="1910395"/>
              <a:ext cx="1781175" cy="3171825"/>
              <a:chOff x="5357813" y="1731963"/>
              <a:chExt cx="1781175" cy="3171825"/>
            </a:xfrm>
          </p:grpSpPr>
          <p:sp>
            <p:nvSpPr>
              <p:cNvPr id="86" name="Freeform 8"/>
              <p:cNvSpPr>
                <a:spLocks/>
              </p:cNvSpPr>
              <p:nvPr/>
            </p:nvSpPr>
            <p:spPr bwMode="auto">
              <a:xfrm>
                <a:off x="5453063" y="1731963"/>
                <a:ext cx="1685925" cy="3076575"/>
              </a:xfrm>
              <a:custGeom>
                <a:avLst/>
                <a:gdLst>
                  <a:gd name="T0" fmla="*/ 0 w 2123"/>
                  <a:gd name="T1" fmla="*/ 0 h 3877"/>
                  <a:gd name="T2" fmla="*/ 0 w 2123"/>
                  <a:gd name="T3" fmla="*/ 3877 h 3877"/>
                  <a:gd name="T4" fmla="*/ 2123 w 2123"/>
                  <a:gd name="T5" fmla="*/ 3877 h 3877"/>
                </a:gdLst>
                <a:ahLst/>
                <a:cxnLst>
                  <a:cxn ang="0">
                    <a:pos x="T0" y="T1"/>
                  </a:cxn>
                  <a:cxn ang="0">
                    <a:pos x="T2" y="T3"/>
                  </a:cxn>
                  <a:cxn ang="0">
                    <a:pos x="T4" y="T5"/>
                  </a:cxn>
                </a:cxnLst>
                <a:rect l="0" t="0" r="r" b="b"/>
                <a:pathLst>
                  <a:path w="2123" h="3877">
                    <a:moveTo>
                      <a:pt x="0" y="0"/>
                    </a:moveTo>
                    <a:lnTo>
                      <a:pt x="0" y="3877"/>
                    </a:lnTo>
                    <a:lnTo>
                      <a:pt x="2123" y="3877"/>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7" name="Line 11"/>
              <p:cNvSpPr>
                <a:spLocks noChangeShapeType="1"/>
              </p:cNvSpPr>
              <p:nvPr/>
            </p:nvSpPr>
            <p:spPr bwMode="auto">
              <a:xfrm flipV="1">
                <a:off x="6778626" y="4808538"/>
                <a:ext cx="0" cy="952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8" name="Line 12"/>
              <p:cNvSpPr>
                <a:spLocks noChangeShapeType="1"/>
              </p:cNvSpPr>
              <p:nvPr/>
            </p:nvSpPr>
            <p:spPr bwMode="auto">
              <a:xfrm flipV="1">
                <a:off x="5821363" y="4808538"/>
                <a:ext cx="0" cy="9525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89" name="Line 15"/>
              <p:cNvSpPr>
                <a:spLocks noChangeShapeType="1"/>
              </p:cNvSpPr>
              <p:nvPr/>
            </p:nvSpPr>
            <p:spPr bwMode="auto">
              <a:xfrm>
                <a:off x="5357813" y="17605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0" name="Line 16"/>
              <p:cNvSpPr>
                <a:spLocks noChangeShapeType="1"/>
              </p:cNvSpPr>
              <p:nvPr/>
            </p:nvSpPr>
            <p:spPr bwMode="auto">
              <a:xfrm>
                <a:off x="5357813" y="23685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1" name="Line 17"/>
              <p:cNvSpPr>
                <a:spLocks noChangeShapeType="1"/>
              </p:cNvSpPr>
              <p:nvPr/>
            </p:nvSpPr>
            <p:spPr bwMode="auto">
              <a:xfrm>
                <a:off x="5357813" y="29797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2" name="Line 18"/>
              <p:cNvSpPr>
                <a:spLocks noChangeShapeType="1"/>
              </p:cNvSpPr>
              <p:nvPr/>
            </p:nvSpPr>
            <p:spPr bwMode="auto">
              <a:xfrm>
                <a:off x="5357813" y="35877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3" name="Line 19"/>
              <p:cNvSpPr>
                <a:spLocks noChangeShapeType="1"/>
              </p:cNvSpPr>
              <p:nvPr/>
            </p:nvSpPr>
            <p:spPr bwMode="auto">
              <a:xfrm>
                <a:off x="5357813" y="4197351"/>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4" name="Line 25"/>
              <p:cNvSpPr>
                <a:spLocks noChangeShapeType="1"/>
              </p:cNvSpPr>
              <p:nvPr/>
            </p:nvSpPr>
            <p:spPr bwMode="auto">
              <a:xfrm>
                <a:off x="5357813" y="4808538"/>
                <a:ext cx="952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5" name="Line 26"/>
              <p:cNvSpPr>
                <a:spLocks noChangeShapeType="1"/>
              </p:cNvSpPr>
              <p:nvPr/>
            </p:nvSpPr>
            <p:spPr bwMode="auto">
              <a:xfrm flipV="1">
                <a:off x="6769101" y="2654301"/>
                <a:ext cx="0" cy="15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6" name="Line 27"/>
              <p:cNvSpPr>
                <a:spLocks noChangeShapeType="1"/>
              </p:cNvSpPr>
              <p:nvPr/>
            </p:nvSpPr>
            <p:spPr bwMode="auto">
              <a:xfrm flipH="1">
                <a:off x="5851526" y="3522663"/>
                <a:ext cx="192088" cy="1016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7" name="Line 28"/>
              <p:cNvSpPr>
                <a:spLocks noChangeShapeType="1"/>
              </p:cNvSpPr>
              <p:nvPr/>
            </p:nvSpPr>
            <p:spPr bwMode="auto">
              <a:xfrm flipH="1">
                <a:off x="6043613" y="3500438"/>
                <a:ext cx="41275" cy="222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8" name="Freeform 29"/>
              <p:cNvSpPr>
                <a:spLocks/>
              </p:cNvSpPr>
              <p:nvPr/>
            </p:nvSpPr>
            <p:spPr bwMode="auto">
              <a:xfrm>
                <a:off x="5853113" y="3500438"/>
                <a:ext cx="231775" cy="285750"/>
              </a:xfrm>
              <a:custGeom>
                <a:avLst/>
                <a:gdLst>
                  <a:gd name="T0" fmla="*/ 240 w 291"/>
                  <a:gd name="T1" fmla="*/ 28 h 361"/>
                  <a:gd name="T2" fmla="*/ 0 w 291"/>
                  <a:gd name="T3" fmla="*/ 361 h 361"/>
                  <a:gd name="T4" fmla="*/ 291 w 291"/>
                  <a:gd name="T5" fmla="*/ 0 h 361"/>
                </a:gdLst>
                <a:ahLst/>
                <a:cxnLst>
                  <a:cxn ang="0">
                    <a:pos x="T0" y="T1"/>
                  </a:cxn>
                  <a:cxn ang="0">
                    <a:pos x="T2" y="T3"/>
                  </a:cxn>
                  <a:cxn ang="0">
                    <a:pos x="T4" y="T5"/>
                  </a:cxn>
                </a:cxnLst>
                <a:rect l="0" t="0" r="r" b="b"/>
                <a:pathLst>
                  <a:path w="291" h="361">
                    <a:moveTo>
                      <a:pt x="240" y="28"/>
                    </a:moveTo>
                    <a:lnTo>
                      <a:pt x="0" y="361"/>
                    </a:lnTo>
                    <a:lnTo>
                      <a:pt x="291" y="0"/>
                    </a:lnTo>
                  </a:path>
                </a:pathLst>
              </a:custGeom>
              <a:noFill/>
              <a:ln w="22225">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99" name="Line 30"/>
              <p:cNvSpPr>
                <a:spLocks noChangeShapeType="1"/>
              </p:cNvSpPr>
              <p:nvPr/>
            </p:nvSpPr>
            <p:spPr bwMode="auto">
              <a:xfrm flipH="1">
                <a:off x="5851526" y="3868738"/>
                <a:ext cx="312738" cy="1587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0" name="Line 31"/>
              <p:cNvSpPr>
                <a:spLocks noChangeShapeType="1"/>
              </p:cNvSpPr>
              <p:nvPr/>
            </p:nvSpPr>
            <p:spPr bwMode="auto">
              <a:xfrm flipH="1">
                <a:off x="5851526" y="3455988"/>
                <a:ext cx="319088" cy="4222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1" name="Line 32"/>
              <p:cNvSpPr>
                <a:spLocks noChangeShapeType="1"/>
              </p:cNvSpPr>
              <p:nvPr/>
            </p:nvSpPr>
            <p:spPr bwMode="auto">
              <a:xfrm flipH="1">
                <a:off x="6084888" y="3455988"/>
                <a:ext cx="85725" cy="444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Line 33"/>
              <p:cNvSpPr>
                <a:spLocks noChangeShapeType="1"/>
              </p:cNvSpPr>
              <p:nvPr/>
            </p:nvSpPr>
            <p:spPr bwMode="auto">
              <a:xfrm flipH="1" flipV="1">
                <a:off x="5992813" y="4422776"/>
                <a:ext cx="55563" cy="190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3" name="Line 34"/>
              <p:cNvSpPr>
                <a:spLocks noChangeShapeType="1"/>
              </p:cNvSpPr>
              <p:nvPr/>
            </p:nvSpPr>
            <p:spPr bwMode="auto">
              <a:xfrm flipH="1">
                <a:off x="5851526" y="4403726"/>
                <a:ext cx="84138" cy="539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4" name="Line 35"/>
              <p:cNvSpPr>
                <a:spLocks noChangeShapeType="1"/>
              </p:cNvSpPr>
              <p:nvPr/>
            </p:nvSpPr>
            <p:spPr bwMode="auto">
              <a:xfrm flipH="1">
                <a:off x="5851526" y="4418013"/>
                <a:ext cx="123825" cy="396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5" name="Freeform 36"/>
              <p:cNvSpPr>
                <a:spLocks/>
              </p:cNvSpPr>
              <p:nvPr/>
            </p:nvSpPr>
            <p:spPr bwMode="auto">
              <a:xfrm>
                <a:off x="5851526" y="4422776"/>
                <a:ext cx="141288" cy="34925"/>
              </a:xfrm>
              <a:custGeom>
                <a:avLst/>
                <a:gdLst>
                  <a:gd name="T0" fmla="*/ 0 w 176"/>
                  <a:gd name="T1" fmla="*/ 44 h 44"/>
                  <a:gd name="T2" fmla="*/ 0 w 176"/>
                  <a:gd name="T3" fmla="*/ 44 h 44"/>
                  <a:gd name="T4" fmla="*/ 176 w 176"/>
                  <a:gd name="T5" fmla="*/ 0 h 44"/>
                </a:gdLst>
                <a:ahLst/>
                <a:cxnLst>
                  <a:cxn ang="0">
                    <a:pos x="T0" y="T1"/>
                  </a:cxn>
                  <a:cxn ang="0">
                    <a:pos x="T2" y="T3"/>
                  </a:cxn>
                  <a:cxn ang="0">
                    <a:pos x="T4" y="T5"/>
                  </a:cxn>
                </a:cxnLst>
                <a:rect l="0" t="0" r="r" b="b"/>
                <a:pathLst>
                  <a:path w="176" h="44">
                    <a:moveTo>
                      <a:pt x="0" y="44"/>
                    </a:moveTo>
                    <a:lnTo>
                      <a:pt x="0" y="44"/>
                    </a:lnTo>
                    <a:lnTo>
                      <a:pt x="176" y="0"/>
                    </a:lnTo>
                  </a:path>
                </a:pathLst>
              </a:custGeom>
              <a:noFill/>
              <a:ln w="22225">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6" name="Line 37"/>
              <p:cNvSpPr>
                <a:spLocks noChangeShapeType="1"/>
              </p:cNvSpPr>
              <p:nvPr/>
            </p:nvSpPr>
            <p:spPr bwMode="auto">
              <a:xfrm flipH="1" flipV="1">
                <a:off x="5935663" y="4403726"/>
                <a:ext cx="39688" cy="1428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7" name="Line 38"/>
              <p:cNvSpPr>
                <a:spLocks noChangeShapeType="1"/>
              </p:cNvSpPr>
              <p:nvPr/>
            </p:nvSpPr>
            <p:spPr bwMode="auto">
              <a:xfrm flipV="1">
                <a:off x="5838826" y="4441826"/>
                <a:ext cx="209550" cy="619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8" name="Line 39"/>
              <p:cNvSpPr>
                <a:spLocks noChangeShapeType="1"/>
              </p:cNvSpPr>
              <p:nvPr/>
            </p:nvSpPr>
            <p:spPr bwMode="auto">
              <a:xfrm flipH="1" flipV="1">
                <a:off x="5975351" y="4418013"/>
                <a:ext cx="17463" cy="47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9" name="Line 40"/>
              <p:cNvSpPr>
                <a:spLocks noChangeShapeType="1"/>
              </p:cNvSpPr>
              <p:nvPr/>
            </p:nvSpPr>
            <p:spPr bwMode="auto">
              <a:xfrm flipH="1" flipV="1">
                <a:off x="5856288" y="4379913"/>
                <a:ext cx="79375" cy="238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0" name="Line 41"/>
              <p:cNvSpPr>
                <a:spLocks noChangeShapeType="1"/>
              </p:cNvSpPr>
              <p:nvPr/>
            </p:nvSpPr>
            <p:spPr bwMode="auto">
              <a:xfrm flipH="1">
                <a:off x="5851526" y="3868738"/>
                <a:ext cx="312738" cy="2254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1" name="Freeform 42"/>
              <p:cNvSpPr>
                <a:spLocks/>
              </p:cNvSpPr>
              <p:nvPr/>
            </p:nvSpPr>
            <p:spPr bwMode="auto">
              <a:xfrm>
                <a:off x="5992813" y="4229101"/>
                <a:ext cx="776288" cy="212725"/>
              </a:xfrm>
              <a:custGeom>
                <a:avLst/>
                <a:gdLst>
                  <a:gd name="T0" fmla="*/ 72 w 978"/>
                  <a:gd name="T1" fmla="*/ 268 h 268"/>
                  <a:gd name="T2" fmla="*/ 978 w 978"/>
                  <a:gd name="T3" fmla="*/ 0 h 268"/>
                  <a:gd name="T4" fmla="*/ 0 w 978"/>
                  <a:gd name="T5" fmla="*/ 245 h 268"/>
                </a:gdLst>
                <a:ahLst/>
                <a:cxnLst>
                  <a:cxn ang="0">
                    <a:pos x="T0" y="T1"/>
                  </a:cxn>
                  <a:cxn ang="0">
                    <a:pos x="T2" y="T3"/>
                  </a:cxn>
                  <a:cxn ang="0">
                    <a:pos x="T4" y="T5"/>
                  </a:cxn>
                </a:cxnLst>
                <a:rect l="0" t="0" r="r" b="b"/>
                <a:pathLst>
                  <a:path w="978" h="268">
                    <a:moveTo>
                      <a:pt x="72" y="268"/>
                    </a:moveTo>
                    <a:lnTo>
                      <a:pt x="978" y="0"/>
                    </a:lnTo>
                    <a:lnTo>
                      <a:pt x="0" y="245"/>
                    </a:lnTo>
                  </a:path>
                </a:pathLst>
              </a:custGeom>
              <a:noFill/>
              <a:ln w="22225">
                <a:solidFill>
                  <a:srgbClr val="99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2" name="Line 43"/>
              <p:cNvSpPr>
                <a:spLocks noChangeShapeType="1"/>
              </p:cNvSpPr>
              <p:nvPr/>
            </p:nvSpPr>
            <p:spPr bwMode="auto">
              <a:xfrm flipH="1" flipV="1">
                <a:off x="6048376" y="4441826"/>
                <a:ext cx="711200" cy="2317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3" name="Line 44"/>
              <p:cNvSpPr>
                <a:spLocks noChangeShapeType="1"/>
              </p:cNvSpPr>
              <p:nvPr/>
            </p:nvSpPr>
            <p:spPr bwMode="auto">
              <a:xfrm flipH="1">
                <a:off x="5851526" y="3184526"/>
                <a:ext cx="917575" cy="69691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4" name="Line 45"/>
              <p:cNvSpPr>
                <a:spLocks noChangeShapeType="1"/>
              </p:cNvSpPr>
              <p:nvPr/>
            </p:nvSpPr>
            <p:spPr bwMode="auto">
              <a:xfrm flipH="1">
                <a:off x="5851526" y="2441576"/>
                <a:ext cx="917575" cy="8604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5" name="Line 46"/>
              <p:cNvSpPr>
                <a:spLocks noChangeShapeType="1"/>
              </p:cNvSpPr>
              <p:nvPr/>
            </p:nvSpPr>
            <p:spPr bwMode="auto">
              <a:xfrm flipH="1">
                <a:off x="6170613" y="2655888"/>
                <a:ext cx="598488" cy="8001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6" name="Line 47"/>
              <p:cNvSpPr>
                <a:spLocks noChangeShapeType="1"/>
              </p:cNvSpPr>
              <p:nvPr/>
            </p:nvSpPr>
            <p:spPr bwMode="auto">
              <a:xfrm flipV="1">
                <a:off x="6084888" y="2655888"/>
                <a:ext cx="684213" cy="8445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7" name="Line 48"/>
              <p:cNvSpPr>
                <a:spLocks noChangeShapeType="1"/>
              </p:cNvSpPr>
              <p:nvPr/>
            </p:nvSpPr>
            <p:spPr bwMode="auto">
              <a:xfrm flipH="1">
                <a:off x="6043613" y="2522538"/>
                <a:ext cx="725488" cy="100012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8" name="Line 49"/>
              <p:cNvSpPr>
                <a:spLocks noChangeShapeType="1"/>
              </p:cNvSpPr>
              <p:nvPr/>
            </p:nvSpPr>
            <p:spPr bwMode="auto">
              <a:xfrm flipH="1">
                <a:off x="6170613" y="3138488"/>
                <a:ext cx="598488" cy="31750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9" name="Line 50"/>
              <p:cNvSpPr>
                <a:spLocks noChangeShapeType="1"/>
              </p:cNvSpPr>
              <p:nvPr/>
            </p:nvSpPr>
            <p:spPr bwMode="auto">
              <a:xfrm flipH="1">
                <a:off x="6164263" y="3429001"/>
                <a:ext cx="604838" cy="4397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0" name="Line 51"/>
              <p:cNvSpPr>
                <a:spLocks noChangeShapeType="1"/>
              </p:cNvSpPr>
              <p:nvPr/>
            </p:nvSpPr>
            <p:spPr bwMode="auto">
              <a:xfrm flipH="1">
                <a:off x="6164263" y="3559176"/>
                <a:ext cx="604838" cy="309563"/>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1" name="Line 52"/>
              <p:cNvSpPr>
                <a:spLocks noChangeShapeType="1"/>
              </p:cNvSpPr>
              <p:nvPr/>
            </p:nvSpPr>
            <p:spPr bwMode="auto">
              <a:xfrm flipH="1">
                <a:off x="5856288" y="3792538"/>
                <a:ext cx="912813" cy="523875"/>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2" name="Line 53"/>
              <p:cNvSpPr>
                <a:spLocks noChangeShapeType="1"/>
              </p:cNvSpPr>
              <p:nvPr/>
            </p:nvSpPr>
            <p:spPr bwMode="auto">
              <a:xfrm flipH="1">
                <a:off x="5935663" y="3887788"/>
                <a:ext cx="833438" cy="515938"/>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3" name="Line 54"/>
              <p:cNvSpPr>
                <a:spLocks noChangeShapeType="1"/>
              </p:cNvSpPr>
              <p:nvPr/>
            </p:nvSpPr>
            <p:spPr bwMode="auto">
              <a:xfrm flipH="1">
                <a:off x="5975351" y="4157663"/>
                <a:ext cx="793750" cy="260350"/>
              </a:xfrm>
              <a:prstGeom prst="line">
                <a:avLst/>
              </a:prstGeom>
              <a:noFill/>
              <a:ln w="22225">
                <a:solidFill>
                  <a:srgbClr val="99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 name="Freeform 121"/>
              <p:cNvSpPr>
                <a:spLocks/>
              </p:cNvSpPr>
              <p:nvPr/>
            </p:nvSpPr>
            <p:spPr bwMode="auto">
              <a:xfrm>
                <a:off x="6732588" y="2405063"/>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7 h 92"/>
                  <a:gd name="T16" fmla="*/ 79 w 94"/>
                  <a:gd name="T17" fmla="*/ 13 h 92"/>
                  <a:gd name="T18" fmla="*/ 65 w 94"/>
                  <a:gd name="T19" fmla="*/ 3 h 92"/>
                  <a:gd name="T20" fmla="*/ 46 w 94"/>
                  <a:gd name="T21" fmla="*/ 0 h 92"/>
                  <a:gd name="T22" fmla="*/ 30 w 94"/>
                  <a:gd name="T23" fmla="*/ 3 h 92"/>
                  <a:gd name="T24" fmla="*/ 15 w 94"/>
                  <a:gd name="T25" fmla="*/ 13 h 92"/>
                  <a:gd name="T26" fmla="*/ 4 w 94"/>
                  <a:gd name="T27" fmla="*/ 27 h 92"/>
                  <a:gd name="T28" fmla="*/ 0 w 94"/>
                  <a:gd name="T29" fmla="*/ 46 h 92"/>
                  <a:gd name="T30" fmla="*/ 4 w 94"/>
                  <a:gd name="T31" fmla="*/ 64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88"/>
                    </a:lnTo>
                    <a:lnTo>
                      <a:pt x="46" y="92"/>
                    </a:lnTo>
                    <a:lnTo>
                      <a:pt x="65" y="88"/>
                    </a:lnTo>
                    <a:lnTo>
                      <a:pt x="79" y="79"/>
                    </a:lnTo>
                    <a:lnTo>
                      <a:pt x="91" y="64"/>
                    </a:lnTo>
                    <a:lnTo>
                      <a:pt x="94" y="46"/>
                    </a:lnTo>
                    <a:lnTo>
                      <a:pt x="91" y="27"/>
                    </a:lnTo>
                    <a:lnTo>
                      <a:pt x="79" y="13"/>
                    </a:lnTo>
                    <a:lnTo>
                      <a:pt x="65" y="3"/>
                    </a:lnTo>
                    <a:lnTo>
                      <a:pt x="46" y="0"/>
                    </a:lnTo>
                    <a:lnTo>
                      <a:pt x="30" y="3"/>
                    </a:lnTo>
                    <a:lnTo>
                      <a:pt x="15" y="13"/>
                    </a:lnTo>
                    <a:lnTo>
                      <a:pt x="4" y="27"/>
                    </a:lnTo>
                    <a:lnTo>
                      <a:pt x="0" y="46"/>
                    </a:lnTo>
                    <a:lnTo>
                      <a:pt x="4" y="64"/>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5" name="Freeform 122"/>
              <p:cNvSpPr>
                <a:spLocks/>
              </p:cNvSpPr>
              <p:nvPr/>
            </p:nvSpPr>
            <p:spPr bwMode="auto">
              <a:xfrm>
                <a:off x="5815013" y="3265488"/>
                <a:ext cx="73025" cy="73025"/>
              </a:xfrm>
              <a:custGeom>
                <a:avLst/>
                <a:gdLst>
                  <a:gd name="T0" fmla="*/ 0 w 92"/>
                  <a:gd name="T1" fmla="*/ 46 h 92"/>
                  <a:gd name="T2" fmla="*/ 3 w 92"/>
                  <a:gd name="T3" fmla="*/ 64 h 92"/>
                  <a:gd name="T4" fmla="*/ 14 w 92"/>
                  <a:gd name="T5" fmla="*/ 79 h 92"/>
                  <a:gd name="T6" fmla="*/ 29 w 92"/>
                  <a:gd name="T7" fmla="*/ 88 h 92"/>
                  <a:gd name="T8" fmla="*/ 46 w 92"/>
                  <a:gd name="T9" fmla="*/ 92 h 92"/>
                  <a:gd name="T10" fmla="*/ 64 w 92"/>
                  <a:gd name="T11" fmla="*/ 88 h 92"/>
                  <a:gd name="T12" fmla="*/ 79 w 92"/>
                  <a:gd name="T13" fmla="*/ 79 h 92"/>
                  <a:gd name="T14" fmla="*/ 90 w 92"/>
                  <a:gd name="T15" fmla="*/ 64 h 92"/>
                  <a:gd name="T16" fmla="*/ 92 w 92"/>
                  <a:gd name="T17" fmla="*/ 46 h 92"/>
                  <a:gd name="T18" fmla="*/ 90 w 92"/>
                  <a:gd name="T19" fmla="*/ 28 h 92"/>
                  <a:gd name="T20" fmla="*/ 79 w 92"/>
                  <a:gd name="T21" fmla="*/ 13 h 92"/>
                  <a:gd name="T22" fmla="*/ 64 w 92"/>
                  <a:gd name="T23" fmla="*/ 4 h 92"/>
                  <a:gd name="T24" fmla="*/ 46 w 92"/>
                  <a:gd name="T25" fmla="*/ 0 h 92"/>
                  <a:gd name="T26" fmla="*/ 29 w 92"/>
                  <a:gd name="T27" fmla="*/ 4 h 92"/>
                  <a:gd name="T28" fmla="*/ 14 w 92"/>
                  <a:gd name="T29" fmla="*/ 13 h 92"/>
                  <a:gd name="T30" fmla="*/ 3 w 92"/>
                  <a:gd name="T31" fmla="*/ 28 h 92"/>
                  <a:gd name="T32" fmla="*/ 0 w 92"/>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0" y="46"/>
                    </a:moveTo>
                    <a:lnTo>
                      <a:pt x="3" y="64"/>
                    </a:lnTo>
                    <a:lnTo>
                      <a:pt x="14" y="79"/>
                    </a:lnTo>
                    <a:lnTo>
                      <a:pt x="29" y="88"/>
                    </a:lnTo>
                    <a:lnTo>
                      <a:pt x="46" y="92"/>
                    </a:lnTo>
                    <a:lnTo>
                      <a:pt x="64" y="88"/>
                    </a:lnTo>
                    <a:lnTo>
                      <a:pt x="79" y="79"/>
                    </a:lnTo>
                    <a:lnTo>
                      <a:pt x="90" y="64"/>
                    </a:lnTo>
                    <a:lnTo>
                      <a:pt x="92" y="46"/>
                    </a:lnTo>
                    <a:lnTo>
                      <a:pt x="90" y="28"/>
                    </a:lnTo>
                    <a:lnTo>
                      <a:pt x="79" y="13"/>
                    </a:lnTo>
                    <a:lnTo>
                      <a:pt x="64" y="4"/>
                    </a:lnTo>
                    <a:lnTo>
                      <a:pt x="46" y="0"/>
                    </a:lnTo>
                    <a:lnTo>
                      <a:pt x="29" y="4"/>
                    </a:lnTo>
                    <a:lnTo>
                      <a:pt x="14" y="13"/>
                    </a:lnTo>
                    <a:lnTo>
                      <a:pt x="3" y="28"/>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6" name="Freeform 123"/>
              <p:cNvSpPr>
                <a:spLocks/>
              </p:cNvSpPr>
              <p:nvPr/>
            </p:nvSpPr>
            <p:spPr bwMode="auto">
              <a:xfrm>
                <a:off x="5815013" y="3586163"/>
                <a:ext cx="73025" cy="74613"/>
              </a:xfrm>
              <a:custGeom>
                <a:avLst/>
                <a:gdLst>
                  <a:gd name="T0" fmla="*/ 0 w 92"/>
                  <a:gd name="T1" fmla="*/ 48 h 93"/>
                  <a:gd name="T2" fmla="*/ 3 w 92"/>
                  <a:gd name="T3" fmla="*/ 64 h 93"/>
                  <a:gd name="T4" fmla="*/ 14 w 92"/>
                  <a:gd name="T5" fmla="*/ 81 h 93"/>
                  <a:gd name="T6" fmla="*/ 29 w 92"/>
                  <a:gd name="T7" fmla="*/ 90 h 93"/>
                  <a:gd name="T8" fmla="*/ 46 w 92"/>
                  <a:gd name="T9" fmla="*/ 93 h 93"/>
                  <a:gd name="T10" fmla="*/ 64 w 92"/>
                  <a:gd name="T11" fmla="*/ 90 h 93"/>
                  <a:gd name="T12" fmla="*/ 79 w 92"/>
                  <a:gd name="T13" fmla="*/ 81 h 93"/>
                  <a:gd name="T14" fmla="*/ 90 w 92"/>
                  <a:gd name="T15" fmla="*/ 64 h 93"/>
                  <a:gd name="T16" fmla="*/ 92 w 92"/>
                  <a:gd name="T17" fmla="*/ 48 h 93"/>
                  <a:gd name="T18" fmla="*/ 90 w 92"/>
                  <a:gd name="T19" fmla="*/ 29 h 93"/>
                  <a:gd name="T20" fmla="*/ 79 w 92"/>
                  <a:gd name="T21" fmla="*/ 14 h 93"/>
                  <a:gd name="T22" fmla="*/ 64 w 92"/>
                  <a:gd name="T23" fmla="*/ 3 h 93"/>
                  <a:gd name="T24" fmla="*/ 46 w 92"/>
                  <a:gd name="T25" fmla="*/ 0 h 93"/>
                  <a:gd name="T26" fmla="*/ 29 w 92"/>
                  <a:gd name="T27" fmla="*/ 3 h 93"/>
                  <a:gd name="T28" fmla="*/ 14 w 92"/>
                  <a:gd name="T29" fmla="*/ 14 h 93"/>
                  <a:gd name="T30" fmla="*/ 3 w 92"/>
                  <a:gd name="T31" fmla="*/ 29 h 93"/>
                  <a:gd name="T32" fmla="*/ 0 w 92"/>
                  <a:gd name="T3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3">
                    <a:moveTo>
                      <a:pt x="0" y="48"/>
                    </a:moveTo>
                    <a:lnTo>
                      <a:pt x="3" y="64"/>
                    </a:lnTo>
                    <a:lnTo>
                      <a:pt x="14" y="81"/>
                    </a:lnTo>
                    <a:lnTo>
                      <a:pt x="29" y="90"/>
                    </a:lnTo>
                    <a:lnTo>
                      <a:pt x="46" y="93"/>
                    </a:lnTo>
                    <a:lnTo>
                      <a:pt x="64" y="90"/>
                    </a:lnTo>
                    <a:lnTo>
                      <a:pt x="79" y="81"/>
                    </a:lnTo>
                    <a:lnTo>
                      <a:pt x="90" y="64"/>
                    </a:lnTo>
                    <a:lnTo>
                      <a:pt x="92" y="48"/>
                    </a:lnTo>
                    <a:lnTo>
                      <a:pt x="90" y="29"/>
                    </a:lnTo>
                    <a:lnTo>
                      <a:pt x="79" y="14"/>
                    </a:lnTo>
                    <a:lnTo>
                      <a:pt x="64" y="3"/>
                    </a:lnTo>
                    <a:lnTo>
                      <a:pt x="46" y="0"/>
                    </a:lnTo>
                    <a:lnTo>
                      <a:pt x="29" y="3"/>
                    </a:lnTo>
                    <a:lnTo>
                      <a:pt x="14" y="14"/>
                    </a:lnTo>
                    <a:lnTo>
                      <a:pt x="3" y="29"/>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7" name="Freeform 124"/>
              <p:cNvSpPr>
                <a:spLocks/>
              </p:cNvSpPr>
              <p:nvPr/>
            </p:nvSpPr>
            <p:spPr bwMode="auto">
              <a:xfrm>
                <a:off x="5816601" y="3749676"/>
                <a:ext cx="73025" cy="73025"/>
              </a:xfrm>
              <a:custGeom>
                <a:avLst/>
                <a:gdLst>
                  <a:gd name="T0" fmla="*/ 0 w 91"/>
                  <a:gd name="T1" fmla="*/ 46 h 92"/>
                  <a:gd name="T2" fmla="*/ 3 w 91"/>
                  <a:gd name="T3" fmla="*/ 64 h 92"/>
                  <a:gd name="T4" fmla="*/ 12 w 91"/>
                  <a:gd name="T5" fmla="*/ 79 h 92"/>
                  <a:gd name="T6" fmla="*/ 27 w 91"/>
                  <a:gd name="T7" fmla="*/ 88 h 92"/>
                  <a:gd name="T8" fmla="*/ 45 w 91"/>
                  <a:gd name="T9" fmla="*/ 92 h 92"/>
                  <a:gd name="T10" fmla="*/ 64 w 91"/>
                  <a:gd name="T11" fmla="*/ 88 h 92"/>
                  <a:gd name="T12" fmla="*/ 79 w 91"/>
                  <a:gd name="T13" fmla="*/ 79 h 92"/>
                  <a:gd name="T14" fmla="*/ 88 w 91"/>
                  <a:gd name="T15" fmla="*/ 64 h 92"/>
                  <a:gd name="T16" fmla="*/ 91 w 91"/>
                  <a:gd name="T17" fmla="*/ 46 h 92"/>
                  <a:gd name="T18" fmla="*/ 88 w 91"/>
                  <a:gd name="T19" fmla="*/ 27 h 92"/>
                  <a:gd name="T20" fmla="*/ 79 w 91"/>
                  <a:gd name="T21" fmla="*/ 13 h 92"/>
                  <a:gd name="T22" fmla="*/ 64 w 91"/>
                  <a:gd name="T23" fmla="*/ 3 h 92"/>
                  <a:gd name="T24" fmla="*/ 45 w 91"/>
                  <a:gd name="T25" fmla="*/ 0 h 92"/>
                  <a:gd name="T26" fmla="*/ 27 w 91"/>
                  <a:gd name="T27" fmla="*/ 3 h 92"/>
                  <a:gd name="T28" fmla="*/ 12 w 91"/>
                  <a:gd name="T29" fmla="*/ 13 h 92"/>
                  <a:gd name="T30" fmla="*/ 3 w 91"/>
                  <a:gd name="T31" fmla="*/ 27 h 92"/>
                  <a:gd name="T32" fmla="*/ 0 w 91"/>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0" y="46"/>
                    </a:moveTo>
                    <a:lnTo>
                      <a:pt x="3" y="64"/>
                    </a:lnTo>
                    <a:lnTo>
                      <a:pt x="12" y="79"/>
                    </a:lnTo>
                    <a:lnTo>
                      <a:pt x="27" y="88"/>
                    </a:lnTo>
                    <a:lnTo>
                      <a:pt x="45" y="92"/>
                    </a:lnTo>
                    <a:lnTo>
                      <a:pt x="64" y="88"/>
                    </a:lnTo>
                    <a:lnTo>
                      <a:pt x="79" y="79"/>
                    </a:lnTo>
                    <a:lnTo>
                      <a:pt x="88" y="64"/>
                    </a:lnTo>
                    <a:lnTo>
                      <a:pt x="91" y="46"/>
                    </a:lnTo>
                    <a:lnTo>
                      <a:pt x="88" y="27"/>
                    </a:lnTo>
                    <a:lnTo>
                      <a:pt x="79" y="13"/>
                    </a:lnTo>
                    <a:lnTo>
                      <a:pt x="64" y="3"/>
                    </a:lnTo>
                    <a:lnTo>
                      <a:pt x="45" y="0"/>
                    </a:lnTo>
                    <a:lnTo>
                      <a:pt x="27" y="3"/>
                    </a:lnTo>
                    <a:lnTo>
                      <a:pt x="12" y="13"/>
                    </a:lnTo>
                    <a:lnTo>
                      <a:pt x="3" y="27"/>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8" name="Freeform 125"/>
              <p:cNvSpPr>
                <a:spLocks/>
              </p:cNvSpPr>
              <p:nvPr/>
            </p:nvSpPr>
            <p:spPr bwMode="auto">
              <a:xfrm>
                <a:off x="5815013" y="3844926"/>
                <a:ext cx="73025" cy="73025"/>
              </a:xfrm>
              <a:custGeom>
                <a:avLst/>
                <a:gdLst>
                  <a:gd name="T0" fmla="*/ 0 w 92"/>
                  <a:gd name="T1" fmla="*/ 46 h 92"/>
                  <a:gd name="T2" fmla="*/ 3 w 92"/>
                  <a:gd name="T3" fmla="*/ 65 h 92"/>
                  <a:gd name="T4" fmla="*/ 14 w 92"/>
                  <a:gd name="T5" fmla="*/ 79 h 92"/>
                  <a:gd name="T6" fmla="*/ 29 w 92"/>
                  <a:gd name="T7" fmla="*/ 89 h 92"/>
                  <a:gd name="T8" fmla="*/ 46 w 92"/>
                  <a:gd name="T9" fmla="*/ 92 h 92"/>
                  <a:gd name="T10" fmla="*/ 64 w 92"/>
                  <a:gd name="T11" fmla="*/ 89 h 92"/>
                  <a:gd name="T12" fmla="*/ 79 w 92"/>
                  <a:gd name="T13" fmla="*/ 79 h 92"/>
                  <a:gd name="T14" fmla="*/ 90 w 92"/>
                  <a:gd name="T15" fmla="*/ 65 h 92"/>
                  <a:gd name="T16" fmla="*/ 92 w 92"/>
                  <a:gd name="T17" fmla="*/ 46 h 92"/>
                  <a:gd name="T18" fmla="*/ 90 w 92"/>
                  <a:gd name="T19" fmla="*/ 28 h 92"/>
                  <a:gd name="T20" fmla="*/ 79 w 92"/>
                  <a:gd name="T21" fmla="*/ 13 h 92"/>
                  <a:gd name="T22" fmla="*/ 64 w 92"/>
                  <a:gd name="T23" fmla="*/ 4 h 92"/>
                  <a:gd name="T24" fmla="*/ 46 w 92"/>
                  <a:gd name="T25" fmla="*/ 0 h 92"/>
                  <a:gd name="T26" fmla="*/ 29 w 92"/>
                  <a:gd name="T27" fmla="*/ 4 h 92"/>
                  <a:gd name="T28" fmla="*/ 14 w 92"/>
                  <a:gd name="T29" fmla="*/ 13 h 92"/>
                  <a:gd name="T30" fmla="*/ 3 w 92"/>
                  <a:gd name="T31" fmla="*/ 28 h 92"/>
                  <a:gd name="T32" fmla="*/ 0 w 92"/>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0" y="46"/>
                    </a:moveTo>
                    <a:lnTo>
                      <a:pt x="3" y="65"/>
                    </a:lnTo>
                    <a:lnTo>
                      <a:pt x="14" y="79"/>
                    </a:lnTo>
                    <a:lnTo>
                      <a:pt x="29" y="89"/>
                    </a:lnTo>
                    <a:lnTo>
                      <a:pt x="46" y="92"/>
                    </a:lnTo>
                    <a:lnTo>
                      <a:pt x="64" y="89"/>
                    </a:lnTo>
                    <a:lnTo>
                      <a:pt x="79" y="79"/>
                    </a:lnTo>
                    <a:lnTo>
                      <a:pt x="90" y="65"/>
                    </a:lnTo>
                    <a:lnTo>
                      <a:pt x="92" y="46"/>
                    </a:lnTo>
                    <a:lnTo>
                      <a:pt x="90" y="28"/>
                    </a:lnTo>
                    <a:lnTo>
                      <a:pt x="79" y="13"/>
                    </a:lnTo>
                    <a:lnTo>
                      <a:pt x="64" y="4"/>
                    </a:lnTo>
                    <a:lnTo>
                      <a:pt x="46" y="0"/>
                    </a:lnTo>
                    <a:lnTo>
                      <a:pt x="29" y="4"/>
                    </a:lnTo>
                    <a:lnTo>
                      <a:pt x="14" y="13"/>
                    </a:lnTo>
                    <a:lnTo>
                      <a:pt x="3" y="28"/>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9" name="Freeform 126"/>
              <p:cNvSpPr>
                <a:spLocks/>
              </p:cNvSpPr>
              <p:nvPr/>
            </p:nvSpPr>
            <p:spPr bwMode="auto">
              <a:xfrm>
                <a:off x="5815013" y="3990976"/>
                <a:ext cx="73025" cy="73025"/>
              </a:xfrm>
              <a:custGeom>
                <a:avLst/>
                <a:gdLst>
                  <a:gd name="T0" fmla="*/ 0 w 92"/>
                  <a:gd name="T1" fmla="*/ 46 h 92"/>
                  <a:gd name="T2" fmla="*/ 3 w 92"/>
                  <a:gd name="T3" fmla="*/ 63 h 92"/>
                  <a:gd name="T4" fmla="*/ 14 w 92"/>
                  <a:gd name="T5" fmla="*/ 79 h 92"/>
                  <a:gd name="T6" fmla="*/ 29 w 92"/>
                  <a:gd name="T7" fmla="*/ 88 h 92"/>
                  <a:gd name="T8" fmla="*/ 46 w 92"/>
                  <a:gd name="T9" fmla="*/ 92 h 92"/>
                  <a:gd name="T10" fmla="*/ 64 w 92"/>
                  <a:gd name="T11" fmla="*/ 88 h 92"/>
                  <a:gd name="T12" fmla="*/ 79 w 92"/>
                  <a:gd name="T13" fmla="*/ 79 h 92"/>
                  <a:gd name="T14" fmla="*/ 90 w 92"/>
                  <a:gd name="T15" fmla="*/ 63 h 92"/>
                  <a:gd name="T16" fmla="*/ 92 w 92"/>
                  <a:gd name="T17" fmla="*/ 46 h 92"/>
                  <a:gd name="T18" fmla="*/ 90 w 92"/>
                  <a:gd name="T19" fmla="*/ 28 h 92"/>
                  <a:gd name="T20" fmla="*/ 79 w 92"/>
                  <a:gd name="T21" fmla="*/ 13 h 92"/>
                  <a:gd name="T22" fmla="*/ 64 w 92"/>
                  <a:gd name="T23" fmla="*/ 4 h 92"/>
                  <a:gd name="T24" fmla="*/ 46 w 92"/>
                  <a:gd name="T25" fmla="*/ 0 h 92"/>
                  <a:gd name="T26" fmla="*/ 29 w 92"/>
                  <a:gd name="T27" fmla="*/ 4 h 92"/>
                  <a:gd name="T28" fmla="*/ 14 w 92"/>
                  <a:gd name="T29" fmla="*/ 13 h 92"/>
                  <a:gd name="T30" fmla="*/ 3 w 92"/>
                  <a:gd name="T31" fmla="*/ 28 h 92"/>
                  <a:gd name="T32" fmla="*/ 0 w 92"/>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0" y="46"/>
                    </a:moveTo>
                    <a:lnTo>
                      <a:pt x="3" y="63"/>
                    </a:lnTo>
                    <a:lnTo>
                      <a:pt x="14" y="79"/>
                    </a:lnTo>
                    <a:lnTo>
                      <a:pt x="29" y="88"/>
                    </a:lnTo>
                    <a:lnTo>
                      <a:pt x="46" y="92"/>
                    </a:lnTo>
                    <a:lnTo>
                      <a:pt x="64" y="88"/>
                    </a:lnTo>
                    <a:lnTo>
                      <a:pt x="79" y="79"/>
                    </a:lnTo>
                    <a:lnTo>
                      <a:pt x="90" y="63"/>
                    </a:lnTo>
                    <a:lnTo>
                      <a:pt x="92" y="46"/>
                    </a:lnTo>
                    <a:lnTo>
                      <a:pt x="90" y="28"/>
                    </a:lnTo>
                    <a:lnTo>
                      <a:pt x="79" y="13"/>
                    </a:lnTo>
                    <a:lnTo>
                      <a:pt x="64" y="4"/>
                    </a:lnTo>
                    <a:lnTo>
                      <a:pt x="46" y="0"/>
                    </a:lnTo>
                    <a:lnTo>
                      <a:pt x="29" y="4"/>
                    </a:lnTo>
                    <a:lnTo>
                      <a:pt x="14" y="13"/>
                    </a:lnTo>
                    <a:lnTo>
                      <a:pt x="3" y="28"/>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0" name="Freeform 127"/>
              <p:cNvSpPr>
                <a:spLocks/>
              </p:cNvSpPr>
              <p:nvPr/>
            </p:nvSpPr>
            <p:spPr bwMode="auto">
              <a:xfrm>
                <a:off x="5815013" y="4056063"/>
                <a:ext cx="73025" cy="74613"/>
              </a:xfrm>
              <a:custGeom>
                <a:avLst/>
                <a:gdLst>
                  <a:gd name="T0" fmla="*/ 0 w 92"/>
                  <a:gd name="T1" fmla="*/ 48 h 94"/>
                  <a:gd name="T2" fmla="*/ 3 w 92"/>
                  <a:gd name="T3" fmla="*/ 64 h 94"/>
                  <a:gd name="T4" fmla="*/ 14 w 92"/>
                  <a:gd name="T5" fmla="*/ 79 h 94"/>
                  <a:gd name="T6" fmla="*/ 29 w 92"/>
                  <a:gd name="T7" fmla="*/ 90 h 94"/>
                  <a:gd name="T8" fmla="*/ 46 w 92"/>
                  <a:gd name="T9" fmla="*/ 94 h 94"/>
                  <a:gd name="T10" fmla="*/ 64 w 92"/>
                  <a:gd name="T11" fmla="*/ 90 h 94"/>
                  <a:gd name="T12" fmla="*/ 79 w 92"/>
                  <a:gd name="T13" fmla="*/ 79 h 94"/>
                  <a:gd name="T14" fmla="*/ 90 w 92"/>
                  <a:gd name="T15" fmla="*/ 64 h 94"/>
                  <a:gd name="T16" fmla="*/ 92 w 92"/>
                  <a:gd name="T17" fmla="*/ 48 h 94"/>
                  <a:gd name="T18" fmla="*/ 90 w 92"/>
                  <a:gd name="T19" fmla="*/ 29 h 94"/>
                  <a:gd name="T20" fmla="*/ 79 w 92"/>
                  <a:gd name="T21" fmla="*/ 15 h 94"/>
                  <a:gd name="T22" fmla="*/ 64 w 92"/>
                  <a:gd name="T23" fmla="*/ 4 h 94"/>
                  <a:gd name="T24" fmla="*/ 46 w 92"/>
                  <a:gd name="T25" fmla="*/ 0 h 94"/>
                  <a:gd name="T26" fmla="*/ 29 w 92"/>
                  <a:gd name="T27" fmla="*/ 4 h 94"/>
                  <a:gd name="T28" fmla="*/ 14 w 92"/>
                  <a:gd name="T29" fmla="*/ 15 h 94"/>
                  <a:gd name="T30" fmla="*/ 3 w 92"/>
                  <a:gd name="T31" fmla="*/ 29 h 94"/>
                  <a:gd name="T32" fmla="*/ 0 w 92"/>
                  <a:gd name="T33"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4">
                    <a:moveTo>
                      <a:pt x="0" y="48"/>
                    </a:moveTo>
                    <a:lnTo>
                      <a:pt x="3" y="64"/>
                    </a:lnTo>
                    <a:lnTo>
                      <a:pt x="14" y="79"/>
                    </a:lnTo>
                    <a:lnTo>
                      <a:pt x="29" y="90"/>
                    </a:lnTo>
                    <a:lnTo>
                      <a:pt x="46" y="94"/>
                    </a:lnTo>
                    <a:lnTo>
                      <a:pt x="64" y="90"/>
                    </a:lnTo>
                    <a:lnTo>
                      <a:pt x="79" y="79"/>
                    </a:lnTo>
                    <a:lnTo>
                      <a:pt x="90" y="64"/>
                    </a:lnTo>
                    <a:lnTo>
                      <a:pt x="92" y="48"/>
                    </a:lnTo>
                    <a:lnTo>
                      <a:pt x="90" y="29"/>
                    </a:lnTo>
                    <a:lnTo>
                      <a:pt x="79" y="15"/>
                    </a:lnTo>
                    <a:lnTo>
                      <a:pt x="64" y="4"/>
                    </a:lnTo>
                    <a:lnTo>
                      <a:pt x="46" y="0"/>
                    </a:lnTo>
                    <a:lnTo>
                      <a:pt x="29" y="4"/>
                    </a:lnTo>
                    <a:lnTo>
                      <a:pt x="14" y="15"/>
                    </a:lnTo>
                    <a:lnTo>
                      <a:pt x="3" y="29"/>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1" name="Freeform 128"/>
              <p:cNvSpPr>
                <a:spLocks/>
              </p:cNvSpPr>
              <p:nvPr/>
            </p:nvSpPr>
            <p:spPr bwMode="auto">
              <a:xfrm>
                <a:off x="5819776" y="4279901"/>
                <a:ext cx="73025" cy="73025"/>
              </a:xfrm>
              <a:custGeom>
                <a:avLst/>
                <a:gdLst>
                  <a:gd name="T0" fmla="*/ 0 w 92"/>
                  <a:gd name="T1" fmla="*/ 46 h 92"/>
                  <a:gd name="T2" fmla="*/ 4 w 92"/>
                  <a:gd name="T3" fmla="*/ 65 h 92"/>
                  <a:gd name="T4" fmla="*/ 15 w 92"/>
                  <a:gd name="T5" fmla="*/ 79 h 92"/>
                  <a:gd name="T6" fmla="*/ 30 w 92"/>
                  <a:gd name="T7" fmla="*/ 89 h 92"/>
                  <a:gd name="T8" fmla="*/ 46 w 92"/>
                  <a:gd name="T9" fmla="*/ 92 h 92"/>
                  <a:gd name="T10" fmla="*/ 65 w 92"/>
                  <a:gd name="T11" fmla="*/ 89 h 92"/>
                  <a:gd name="T12" fmla="*/ 79 w 92"/>
                  <a:gd name="T13" fmla="*/ 79 h 92"/>
                  <a:gd name="T14" fmla="*/ 90 w 92"/>
                  <a:gd name="T15" fmla="*/ 65 h 92"/>
                  <a:gd name="T16" fmla="*/ 92 w 92"/>
                  <a:gd name="T17" fmla="*/ 46 h 92"/>
                  <a:gd name="T18" fmla="*/ 90 w 92"/>
                  <a:gd name="T19" fmla="*/ 28 h 92"/>
                  <a:gd name="T20" fmla="*/ 79 w 92"/>
                  <a:gd name="T21" fmla="*/ 13 h 92"/>
                  <a:gd name="T22" fmla="*/ 65 w 92"/>
                  <a:gd name="T23" fmla="*/ 4 h 92"/>
                  <a:gd name="T24" fmla="*/ 46 w 92"/>
                  <a:gd name="T25" fmla="*/ 0 h 92"/>
                  <a:gd name="T26" fmla="*/ 30 w 92"/>
                  <a:gd name="T27" fmla="*/ 4 h 92"/>
                  <a:gd name="T28" fmla="*/ 15 w 92"/>
                  <a:gd name="T29" fmla="*/ 13 h 92"/>
                  <a:gd name="T30" fmla="*/ 4 w 92"/>
                  <a:gd name="T31" fmla="*/ 28 h 92"/>
                  <a:gd name="T32" fmla="*/ 0 w 92"/>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0" y="46"/>
                    </a:moveTo>
                    <a:lnTo>
                      <a:pt x="4" y="65"/>
                    </a:lnTo>
                    <a:lnTo>
                      <a:pt x="15" y="79"/>
                    </a:lnTo>
                    <a:lnTo>
                      <a:pt x="30" y="89"/>
                    </a:lnTo>
                    <a:lnTo>
                      <a:pt x="46" y="92"/>
                    </a:lnTo>
                    <a:lnTo>
                      <a:pt x="65" y="89"/>
                    </a:lnTo>
                    <a:lnTo>
                      <a:pt x="79" y="79"/>
                    </a:lnTo>
                    <a:lnTo>
                      <a:pt x="90" y="65"/>
                    </a:lnTo>
                    <a:lnTo>
                      <a:pt x="92" y="46"/>
                    </a:lnTo>
                    <a:lnTo>
                      <a:pt x="90" y="28"/>
                    </a:lnTo>
                    <a:lnTo>
                      <a:pt x="79" y="13"/>
                    </a:lnTo>
                    <a:lnTo>
                      <a:pt x="65" y="4"/>
                    </a:lnTo>
                    <a:lnTo>
                      <a:pt x="46" y="0"/>
                    </a:lnTo>
                    <a:lnTo>
                      <a:pt x="30" y="4"/>
                    </a:lnTo>
                    <a:lnTo>
                      <a:pt x="15" y="13"/>
                    </a:lnTo>
                    <a:lnTo>
                      <a:pt x="4" y="28"/>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2" name="Freeform 129"/>
              <p:cNvSpPr>
                <a:spLocks/>
              </p:cNvSpPr>
              <p:nvPr/>
            </p:nvSpPr>
            <p:spPr bwMode="auto">
              <a:xfrm>
                <a:off x="5819776" y="4341813"/>
                <a:ext cx="73025" cy="74613"/>
              </a:xfrm>
              <a:custGeom>
                <a:avLst/>
                <a:gdLst>
                  <a:gd name="T0" fmla="*/ 0 w 92"/>
                  <a:gd name="T1" fmla="*/ 47 h 93"/>
                  <a:gd name="T2" fmla="*/ 4 w 92"/>
                  <a:gd name="T3" fmla="*/ 64 h 93"/>
                  <a:gd name="T4" fmla="*/ 15 w 92"/>
                  <a:gd name="T5" fmla="*/ 80 h 93"/>
                  <a:gd name="T6" fmla="*/ 30 w 92"/>
                  <a:gd name="T7" fmla="*/ 90 h 93"/>
                  <a:gd name="T8" fmla="*/ 46 w 92"/>
                  <a:gd name="T9" fmla="*/ 93 h 93"/>
                  <a:gd name="T10" fmla="*/ 65 w 92"/>
                  <a:gd name="T11" fmla="*/ 90 h 93"/>
                  <a:gd name="T12" fmla="*/ 79 w 92"/>
                  <a:gd name="T13" fmla="*/ 80 h 93"/>
                  <a:gd name="T14" fmla="*/ 90 w 92"/>
                  <a:gd name="T15" fmla="*/ 64 h 93"/>
                  <a:gd name="T16" fmla="*/ 92 w 92"/>
                  <a:gd name="T17" fmla="*/ 47 h 93"/>
                  <a:gd name="T18" fmla="*/ 90 w 92"/>
                  <a:gd name="T19" fmla="*/ 29 h 93"/>
                  <a:gd name="T20" fmla="*/ 79 w 92"/>
                  <a:gd name="T21" fmla="*/ 14 h 93"/>
                  <a:gd name="T22" fmla="*/ 65 w 92"/>
                  <a:gd name="T23" fmla="*/ 3 h 93"/>
                  <a:gd name="T24" fmla="*/ 46 w 92"/>
                  <a:gd name="T25" fmla="*/ 0 h 93"/>
                  <a:gd name="T26" fmla="*/ 30 w 92"/>
                  <a:gd name="T27" fmla="*/ 3 h 93"/>
                  <a:gd name="T28" fmla="*/ 15 w 92"/>
                  <a:gd name="T29" fmla="*/ 14 h 93"/>
                  <a:gd name="T30" fmla="*/ 4 w 92"/>
                  <a:gd name="T31" fmla="*/ 29 h 93"/>
                  <a:gd name="T32" fmla="*/ 0 w 92"/>
                  <a:gd name="T33"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3">
                    <a:moveTo>
                      <a:pt x="0" y="47"/>
                    </a:moveTo>
                    <a:lnTo>
                      <a:pt x="4" y="64"/>
                    </a:lnTo>
                    <a:lnTo>
                      <a:pt x="15" y="80"/>
                    </a:lnTo>
                    <a:lnTo>
                      <a:pt x="30" y="90"/>
                    </a:lnTo>
                    <a:lnTo>
                      <a:pt x="46" y="93"/>
                    </a:lnTo>
                    <a:lnTo>
                      <a:pt x="65" y="90"/>
                    </a:lnTo>
                    <a:lnTo>
                      <a:pt x="79" y="80"/>
                    </a:lnTo>
                    <a:lnTo>
                      <a:pt x="90" y="64"/>
                    </a:lnTo>
                    <a:lnTo>
                      <a:pt x="92" y="47"/>
                    </a:lnTo>
                    <a:lnTo>
                      <a:pt x="90" y="29"/>
                    </a:lnTo>
                    <a:lnTo>
                      <a:pt x="79" y="14"/>
                    </a:lnTo>
                    <a:lnTo>
                      <a:pt x="65" y="3"/>
                    </a:lnTo>
                    <a:lnTo>
                      <a:pt x="46" y="0"/>
                    </a:lnTo>
                    <a:lnTo>
                      <a:pt x="30" y="3"/>
                    </a:lnTo>
                    <a:lnTo>
                      <a:pt x="15" y="14"/>
                    </a:lnTo>
                    <a:lnTo>
                      <a:pt x="4" y="29"/>
                    </a:lnTo>
                    <a:lnTo>
                      <a:pt x="0" y="4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3" name="Freeform 130"/>
              <p:cNvSpPr>
                <a:spLocks/>
              </p:cNvSpPr>
              <p:nvPr/>
            </p:nvSpPr>
            <p:spPr bwMode="auto">
              <a:xfrm>
                <a:off x="5815013" y="4419601"/>
                <a:ext cx="74613" cy="74613"/>
              </a:xfrm>
              <a:custGeom>
                <a:avLst/>
                <a:gdLst>
                  <a:gd name="T0" fmla="*/ 0 w 93"/>
                  <a:gd name="T1" fmla="*/ 48 h 94"/>
                  <a:gd name="T2" fmla="*/ 3 w 93"/>
                  <a:gd name="T3" fmla="*/ 64 h 94"/>
                  <a:gd name="T4" fmla="*/ 14 w 93"/>
                  <a:gd name="T5" fmla="*/ 81 h 94"/>
                  <a:gd name="T6" fmla="*/ 29 w 93"/>
                  <a:gd name="T7" fmla="*/ 90 h 94"/>
                  <a:gd name="T8" fmla="*/ 46 w 93"/>
                  <a:gd name="T9" fmla="*/ 94 h 94"/>
                  <a:gd name="T10" fmla="*/ 64 w 93"/>
                  <a:gd name="T11" fmla="*/ 90 h 94"/>
                  <a:gd name="T12" fmla="*/ 79 w 93"/>
                  <a:gd name="T13" fmla="*/ 81 h 94"/>
                  <a:gd name="T14" fmla="*/ 90 w 93"/>
                  <a:gd name="T15" fmla="*/ 64 h 94"/>
                  <a:gd name="T16" fmla="*/ 93 w 93"/>
                  <a:gd name="T17" fmla="*/ 48 h 94"/>
                  <a:gd name="T18" fmla="*/ 90 w 93"/>
                  <a:gd name="T19" fmla="*/ 29 h 94"/>
                  <a:gd name="T20" fmla="*/ 79 w 93"/>
                  <a:gd name="T21" fmla="*/ 15 h 94"/>
                  <a:gd name="T22" fmla="*/ 64 w 93"/>
                  <a:gd name="T23" fmla="*/ 4 h 94"/>
                  <a:gd name="T24" fmla="*/ 46 w 93"/>
                  <a:gd name="T25" fmla="*/ 0 h 94"/>
                  <a:gd name="T26" fmla="*/ 29 w 93"/>
                  <a:gd name="T27" fmla="*/ 4 h 94"/>
                  <a:gd name="T28" fmla="*/ 14 w 93"/>
                  <a:gd name="T29" fmla="*/ 15 h 94"/>
                  <a:gd name="T30" fmla="*/ 3 w 93"/>
                  <a:gd name="T31" fmla="*/ 29 h 94"/>
                  <a:gd name="T32" fmla="*/ 0 w 93"/>
                  <a:gd name="T33"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94">
                    <a:moveTo>
                      <a:pt x="0" y="48"/>
                    </a:moveTo>
                    <a:lnTo>
                      <a:pt x="3" y="64"/>
                    </a:lnTo>
                    <a:lnTo>
                      <a:pt x="14" y="81"/>
                    </a:lnTo>
                    <a:lnTo>
                      <a:pt x="29" y="90"/>
                    </a:lnTo>
                    <a:lnTo>
                      <a:pt x="46" y="94"/>
                    </a:lnTo>
                    <a:lnTo>
                      <a:pt x="64" y="90"/>
                    </a:lnTo>
                    <a:lnTo>
                      <a:pt x="79" y="81"/>
                    </a:lnTo>
                    <a:lnTo>
                      <a:pt x="90" y="64"/>
                    </a:lnTo>
                    <a:lnTo>
                      <a:pt x="93" y="48"/>
                    </a:lnTo>
                    <a:lnTo>
                      <a:pt x="90" y="29"/>
                    </a:lnTo>
                    <a:lnTo>
                      <a:pt x="79" y="15"/>
                    </a:lnTo>
                    <a:lnTo>
                      <a:pt x="64" y="4"/>
                    </a:lnTo>
                    <a:lnTo>
                      <a:pt x="46" y="0"/>
                    </a:lnTo>
                    <a:lnTo>
                      <a:pt x="29" y="4"/>
                    </a:lnTo>
                    <a:lnTo>
                      <a:pt x="14" y="15"/>
                    </a:lnTo>
                    <a:lnTo>
                      <a:pt x="3" y="29"/>
                    </a:lnTo>
                    <a:lnTo>
                      <a:pt x="0" y="4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4" name="Freeform 131"/>
              <p:cNvSpPr>
                <a:spLocks/>
              </p:cNvSpPr>
              <p:nvPr/>
            </p:nvSpPr>
            <p:spPr bwMode="auto">
              <a:xfrm>
                <a:off x="5815013" y="4457701"/>
                <a:ext cx="74613" cy="73025"/>
              </a:xfrm>
              <a:custGeom>
                <a:avLst/>
                <a:gdLst>
                  <a:gd name="T0" fmla="*/ 0 w 93"/>
                  <a:gd name="T1" fmla="*/ 46 h 92"/>
                  <a:gd name="T2" fmla="*/ 3 w 93"/>
                  <a:gd name="T3" fmla="*/ 64 h 92"/>
                  <a:gd name="T4" fmla="*/ 14 w 93"/>
                  <a:gd name="T5" fmla="*/ 79 h 92"/>
                  <a:gd name="T6" fmla="*/ 29 w 93"/>
                  <a:gd name="T7" fmla="*/ 88 h 92"/>
                  <a:gd name="T8" fmla="*/ 46 w 93"/>
                  <a:gd name="T9" fmla="*/ 92 h 92"/>
                  <a:gd name="T10" fmla="*/ 64 w 93"/>
                  <a:gd name="T11" fmla="*/ 88 h 92"/>
                  <a:gd name="T12" fmla="*/ 79 w 93"/>
                  <a:gd name="T13" fmla="*/ 79 h 92"/>
                  <a:gd name="T14" fmla="*/ 90 w 93"/>
                  <a:gd name="T15" fmla="*/ 64 h 92"/>
                  <a:gd name="T16" fmla="*/ 93 w 93"/>
                  <a:gd name="T17" fmla="*/ 46 h 92"/>
                  <a:gd name="T18" fmla="*/ 90 w 93"/>
                  <a:gd name="T19" fmla="*/ 27 h 92"/>
                  <a:gd name="T20" fmla="*/ 79 w 93"/>
                  <a:gd name="T21" fmla="*/ 13 h 92"/>
                  <a:gd name="T22" fmla="*/ 64 w 93"/>
                  <a:gd name="T23" fmla="*/ 3 h 92"/>
                  <a:gd name="T24" fmla="*/ 46 w 93"/>
                  <a:gd name="T25" fmla="*/ 0 h 92"/>
                  <a:gd name="T26" fmla="*/ 29 w 93"/>
                  <a:gd name="T27" fmla="*/ 3 h 92"/>
                  <a:gd name="T28" fmla="*/ 14 w 93"/>
                  <a:gd name="T29" fmla="*/ 13 h 92"/>
                  <a:gd name="T30" fmla="*/ 3 w 93"/>
                  <a:gd name="T31" fmla="*/ 27 h 92"/>
                  <a:gd name="T32" fmla="*/ 0 w 93"/>
                  <a:gd name="T33"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92">
                    <a:moveTo>
                      <a:pt x="0" y="46"/>
                    </a:moveTo>
                    <a:lnTo>
                      <a:pt x="3" y="64"/>
                    </a:lnTo>
                    <a:lnTo>
                      <a:pt x="14" y="79"/>
                    </a:lnTo>
                    <a:lnTo>
                      <a:pt x="29" y="88"/>
                    </a:lnTo>
                    <a:lnTo>
                      <a:pt x="46" y="92"/>
                    </a:lnTo>
                    <a:lnTo>
                      <a:pt x="64" y="88"/>
                    </a:lnTo>
                    <a:lnTo>
                      <a:pt x="79" y="79"/>
                    </a:lnTo>
                    <a:lnTo>
                      <a:pt x="90" y="64"/>
                    </a:lnTo>
                    <a:lnTo>
                      <a:pt x="93" y="46"/>
                    </a:lnTo>
                    <a:lnTo>
                      <a:pt x="90" y="27"/>
                    </a:lnTo>
                    <a:lnTo>
                      <a:pt x="79" y="13"/>
                    </a:lnTo>
                    <a:lnTo>
                      <a:pt x="64" y="3"/>
                    </a:lnTo>
                    <a:lnTo>
                      <a:pt x="46" y="0"/>
                    </a:lnTo>
                    <a:lnTo>
                      <a:pt x="29" y="3"/>
                    </a:lnTo>
                    <a:lnTo>
                      <a:pt x="14" y="13"/>
                    </a:lnTo>
                    <a:lnTo>
                      <a:pt x="3" y="27"/>
                    </a:lnTo>
                    <a:lnTo>
                      <a:pt x="0" y="4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5" name="Freeform 132"/>
              <p:cNvSpPr>
                <a:spLocks/>
              </p:cNvSpPr>
              <p:nvPr/>
            </p:nvSpPr>
            <p:spPr bwMode="auto">
              <a:xfrm>
                <a:off x="6732588" y="2486026"/>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4 h 92"/>
                  <a:gd name="T32" fmla="*/ 15 w 94"/>
                  <a:gd name="T33" fmla="*/ 79 h 92"/>
                  <a:gd name="T34" fmla="*/ 15 w 94"/>
                  <a:gd name="T35"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79"/>
                    </a:moveTo>
                    <a:lnTo>
                      <a:pt x="30" y="88"/>
                    </a:lnTo>
                    <a:lnTo>
                      <a:pt x="46" y="92"/>
                    </a:lnTo>
                    <a:lnTo>
                      <a:pt x="65" y="88"/>
                    </a:lnTo>
                    <a:lnTo>
                      <a:pt x="79" y="79"/>
                    </a:lnTo>
                    <a:lnTo>
                      <a:pt x="91" y="64"/>
                    </a:lnTo>
                    <a:lnTo>
                      <a:pt x="94" y="46"/>
                    </a:lnTo>
                    <a:lnTo>
                      <a:pt x="91" y="28"/>
                    </a:lnTo>
                    <a:lnTo>
                      <a:pt x="79" y="13"/>
                    </a:lnTo>
                    <a:lnTo>
                      <a:pt x="65" y="4"/>
                    </a:lnTo>
                    <a:lnTo>
                      <a:pt x="46" y="0"/>
                    </a:lnTo>
                    <a:lnTo>
                      <a:pt x="30" y="4"/>
                    </a:lnTo>
                    <a:lnTo>
                      <a:pt x="15" y="13"/>
                    </a:lnTo>
                    <a:lnTo>
                      <a:pt x="4" y="28"/>
                    </a:lnTo>
                    <a:lnTo>
                      <a:pt x="0" y="46"/>
                    </a:lnTo>
                    <a:lnTo>
                      <a:pt x="4" y="64"/>
                    </a:lnTo>
                    <a:lnTo>
                      <a:pt x="15" y="79"/>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6" name="Freeform 133"/>
              <p:cNvSpPr>
                <a:spLocks/>
              </p:cNvSpPr>
              <p:nvPr/>
            </p:nvSpPr>
            <p:spPr bwMode="auto">
              <a:xfrm>
                <a:off x="6732588" y="2617788"/>
                <a:ext cx="74613" cy="73025"/>
              </a:xfrm>
              <a:custGeom>
                <a:avLst/>
                <a:gdLst>
                  <a:gd name="T0" fmla="*/ 15 w 94"/>
                  <a:gd name="T1" fmla="*/ 80 h 92"/>
                  <a:gd name="T2" fmla="*/ 30 w 94"/>
                  <a:gd name="T3" fmla="*/ 89 h 92"/>
                  <a:gd name="T4" fmla="*/ 46 w 94"/>
                  <a:gd name="T5" fmla="*/ 92 h 92"/>
                  <a:gd name="T6" fmla="*/ 65 w 94"/>
                  <a:gd name="T7" fmla="*/ 89 h 92"/>
                  <a:gd name="T8" fmla="*/ 79 w 94"/>
                  <a:gd name="T9" fmla="*/ 80 h 92"/>
                  <a:gd name="T10" fmla="*/ 91 w 94"/>
                  <a:gd name="T11" fmla="*/ 65 h 92"/>
                  <a:gd name="T12" fmla="*/ 94 w 94"/>
                  <a:gd name="T13" fmla="*/ 46 h 92"/>
                  <a:gd name="T14" fmla="*/ 91 w 94"/>
                  <a:gd name="T15" fmla="*/ 28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5 h 92"/>
                  <a:gd name="T32" fmla="*/ 15 w 94"/>
                  <a:gd name="T33" fmla="*/ 80 h 92"/>
                  <a:gd name="T34" fmla="*/ 15 w 94"/>
                  <a:gd name="T35" fmla="*/ 8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15" y="80"/>
                    </a:moveTo>
                    <a:lnTo>
                      <a:pt x="30" y="89"/>
                    </a:lnTo>
                    <a:lnTo>
                      <a:pt x="46" y="92"/>
                    </a:lnTo>
                    <a:lnTo>
                      <a:pt x="65" y="89"/>
                    </a:lnTo>
                    <a:lnTo>
                      <a:pt x="79" y="80"/>
                    </a:lnTo>
                    <a:lnTo>
                      <a:pt x="91" y="65"/>
                    </a:lnTo>
                    <a:lnTo>
                      <a:pt x="94" y="46"/>
                    </a:lnTo>
                    <a:lnTo>
                      <a:pt x="91" y="28"/>
                    </a:lnTo>
                    <a:lnTo>
                      <a:pt x="79" y="13"/>
                    </a:lnTo>
                    <a:lnTo>
                      <a:pt x="65" y="4"/>
                    </a:lnTo>
                    <a:lnTo>
                      <a:pt x="46" y="0"/>
                    </a:lnTo>
                    <a:lnTo>
                      <a:pt x="30" y="4"/>
                    </a:lnTo>
                    <a:lnTo>
                      <a:pt x="15" y="13"/>
                    </a:lnTo>
                    <a:lnTo>
                      <a:pt x="4" y="28"/>
                    </a:lnTo>
                    <a:lnTo>
                      <a:pt x="0" y="46"/>
                    </a:lnTo>
                    <a:lnTo>
                      <a:pt x="4" y="65"/>
                    </a:lnTo>
                    <a:lnTo>
                      <a:pt x="15" y="80"/>
                    </a:lnTo>
                    <a:lnTo>
                      <a:pt x="15" y="8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7" name="Freeform 134"/>
              <p:cNvSpPr>
                <a:spLocks/>
              </p:cNvSpPr>
              <p:nvPr/>
            </p:nvSpPr>
            <p:spPr bwMode="auto">
              <a:xfrm>
                <a:off x="6732588" y="3101976"/>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2 h 92"/>
                  <a:gd name="T20" fmla="*/ 46 w 94"/>
                  <a:gd name="T21" fmla="*/ 0 h 92"/>
                  <a:gd name="T22" fmla="*/ 30 w 94"/>
                  <a:gd name="T23" fmla="*/ 2 h 92"/>
                  <a:gd name="T24" fmla="*/ 15 w 94"/>
                  <a:gd name="T25" fmla="*/ 13 h 92"/>
                  <a:gd name="T26" fmla="*/ 4 w 94"/>
                  <a:gd name="T27" fmla="*/ 28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8"/>
                    </a:lnTo>
                    <a:lnTo>
                      <a:pt x="79" y="13"/>
                    </a:lnTo>
                    <a:lnTo>
                      <a:pt x="65" y="2"/>
                    </a:lnTo>
                    <a:lnTo>
                      <a:pt x="46" y="0"/>
                    </a:lnTo>
                    <a:lnTo>
                      <a:pt x="30" y="2"/>
                    </a:lnTo>
                    <a:lnTo>
                      <a:pt x="15" y="13"/>
                    </a:lnTo>
                    <a:lnTo>
                      <a:pt x="4" y="28"/>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8" name="Freeform 135"/>
              <p:cNvSpPr>
                <a:spLocks/>
              </p:cNvSpPr>
              <p:nvPr/>
            </p:nvSpPr>
            <p:spPr bwMode="auto">
              <a:xfrm>
                <a:off x="6732588" y="3148013"/>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8"/>
                    </a:lnTo>
                    <a:lnTo>
                      <a:pt x="79" y="13"/>
                    </a:lnTo>
                    <a:lnTo>
                      <a:pt x="65" y="4"/>
                    </a:lnTo>
                    <a:lnTo>
                      <a:pt x="46" y="0"/>
                    </a:lnTo>
                    <a:lnTo>
                      <a:pt x="30" y="4"/>
                    </a:lnTo>
                    <a:lnTo>
                      <a:pt x="15" y="13"/>
                    </a:lnTo>
                    <a:lnTo>
                      <a:pt x="4" y="28"/>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39" name="Freeform 136"/>
              <p:cNvSpPr>
                <a:spLocks/>
              </p:cNvSpPr>
              <p:nvPr/>
            </p:nvSpPr>
            <p:spPr bwMode="auto">
              <a:xfrm>
                <a:off x="6732588" y="3392488"/>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8"/>
                    </a:lnTo>
                    <a:lnTo>
                      <a:pt x="79" y="13"/>
                    </a:lnTo>
                    <a:lnTo>
                      <a:pt x="65" y="4"/>
                    </a:lnTo>
                    <a:lnTo>
                      <a:pt x="46" y="0"/>
                    </a:lnTo>
                    <a:lnTo>
                      <a:pt x="30" y="4"/>
                    </a:lnTo>
                    <a:lnTo>
                      <a:pt x="15" y="13"/>
                    </a:lnTo>
                    <a:lnTo>
                      <a:pt x="4" y="28"/>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0" name="Freeform 137"/>
              <p:cNvSpPr>
                <a:spLocks/>
              </p:cNvSpPr>
              <p:nvPr/>
            </p:nvSpPr>
            <p:spPr bwMode="auto">
              <a:xfrm>
                <a:off x="6732588" y="3522663"/>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7 h 92"/>
                  <a:gd name="T16" fmla="*/ 79 w 94"/>
                  <a:gd name="T17" fmla="*/ 13 h 92"/>
                  <a:gd name="T18" fmla="*/ 65 w 94"/>
                  <a:gd name="T19" fmla="*/ 3 h 92"/>
                  <a:gd name="T20" fmla="*/ 46 w 94"/>
                  <a:gd name="T21" fmla="*/ 0 h 92"/>
                  <a:gd name="T22" fmla="*/ 30 w 94"/>
                  <a:gd name="T23" fmla="*/ 3 h 92"/>
                  <a:gd name="T24" fmla="*/ 15 w 94"/>
                  <a:gd name="T25" fmla="*/ 13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7"/>
                    </a:lnTo>
                    <a:lnTo>
                      <a:pt x="79" y="13"/>
                    </a:lnTo>
                    <a:lnTo>
                      <a:pt x="65" y="3"/>
                    </a:lnTo>
                    <a:lnTo>
                      <a:pt x="46" y="0"/>
                    </a:lnTo>
                    <a:lnTo>
                      <a:pt x="30" y="3"/>
                    </a:lnTo>
                    <a:lnTo>
                      <a:pt x="15" y="13"/>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1" name="Freeform 138"/>
              <p:cNvSpPr>
                <a:spLocks/>
              </p:cNvSpPr>
              <p:nvPr/>
            </p:nvSpPr>
            <p:spPr bwMode="auto">
              <a:xfrm>
                <a:off x="6732588" y="3756026"/>
                <a:ext cx="74613" cy="73025"/>
              </a:xfrm>
              <a:custGeom>
                <a:avLst/>
                <a:gdLst>
                  <a:gd name="T0" fmla="*/ 15 w 94"/>
                  <a:gd name="T1" fmla="*/ 79 h 92"/>
                  <a:gd name="T2" fmla="*/ 30 w 94"/>
                  <a:gd name="T3" fmla="*/ 90 h 92"/>
                  <a:gd name="T4" fmla="*/ 46 w 94"/>
                  <a:gd name="T5" fmla="*/ 92 h 92"/>
                  <a:gd name="T6" fmla="*/ 65 w 94"/>
                  <a:gd name="T7" fmla="*/ 90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8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90"/>
                    </a:lnTo>
                    <a:lnTo>
                      <a:pt x="46" y="92"/>
                    </a:lnTo>
                    <a:lnTo>
                      <a:pt x="65" y="90"/>
                    </a:lnTo>
                    <a:lnTo>
                      <a:pt x="79" y="79"/>
                    </a:lnTo>
                    <a:lnTo>
                      <a:pt x="91" y="64"/>
                    </a:lnTo>
                    <a:lnTo>
                      <a:pt x="94" y="46"/>
                    </a:lnTo>
                    <a:lnTo>
                      <a:pt x="91" y="28"/>
                    </a:lnTo>
                    <a:lnTo>
                      <a:pt x="79" y="13"/>
                    </a:lnTo>
                    <a:lnTo>
                      <a:pt x="65" y="4"/>
                    </a:lnTo>
                    <a:lnTo>
                      <a:pt x="46" y="0"/>
                    </a:lnTo>
                    <a:lnTo>
                      <a:pt x="30" y="4"/>
                    </a:lnTo>
                    <a:lnTo>
                      <a:pt x="15" y="13"/>
                    </a:lnTo>
                    <a:lnTo>
                      <a:pt x="4" y="28"/>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2" name="Freeform 139"/>
              <p:cNvSpPr>
                <a:spLocks/>
              </p:cNvSpPr>
              <p:nvPr/>
            </p:nvSpPr>
            <p:spPr bwMode="auto">
              <a:xfrm>
                <a:off x="6732588" y="3851276"/>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7 h 92"/>
                  <a:gd name="T16" fmla="*/ 79 w 94"/>
                  <a:gd name="T17" fmla="*/ 12 h 92"/>
                  <a:gd name="T18" fmla="*/ 65 w 94"/>
                  <a:gd name="T19" fmla="*/ 3 h 92"/>
                  <a:gd name="T20" fmla="*/ 46 w 94"/>
                  <a:gd name="T21" fmla="*/ 0 h 92"/>
                  <a:gd name="T22" fmla="*/ 30 w 94"/>
                  <a:gd name="T23" fmla="*/ 3 h 92"/>
                  <a:gd name="T24" fmla="*/ 15 w 94"/>
                  <a:gd name="T25" fmla="*/ 12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7"/>
                    </a:lnTo>
                    <a:lnTo>
                      <a:pt x="79" y="12"/>
                    </a:lnTo>
                    <a:lnTo>
                      <a:pt x="65" y="3"/>
                    </a:lnTo>
                    <a:lnTo>
                      <a:pt x="46" y="0"/>
                    </a:lnTo>
                    <a:lnTo>
                      <a:pt x="30" y="3"/>
                    </a:lnTo>
                    <a:lnTo>
                      <a:pt x="15" y="12"/>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3" name="Freeform 140"/>
              <p:cNvSpPr>
                <a:spLocks/>
              </p:cNvSpPr>
              <p:nvPr/>
            </p:nvSpPr>
            <p:spPr bwMode="auto">
              <a:xfrm>
                <a:off x="6732588" y="4121151"/>
                <a:ext cx="74613" cy="73025"/>
              </a:xfrm>
              <a:custGeom>
                <a:avLst/>
                <a:gdLst>
                  <a:gd name="T0" fmla="*/ 15 w 94"/>
                  <a:gd name="T1" fmla="*/ 79 h 92"/>
                  <a:gd name="T2" fmla="*/ 30 w 94"/>
                  <a:gd name="T3" fmla="*/ 90 h 92"/>
                  <a:gd name="T4" fmla="*/ 46 w 94"/>
                  <a:gd name="T5" fmla="*/ 92 h 92"/>
                  <a:gd name="T6" fmla="*/ 65 w 94"/>
                  <a:gd name="T7" fmla="*/ 90 h 92"/>
                  <a:gd name="T8" fmla="*/ 79 w 94"/>
                  <a:gd name="T9" fmla="*/ 79 h 92"/>
                  <a:gd name="T10" fmla="*/ 91 w 94"/>
                  <a:gd name="T11" fmla="*/ 64 h 92"/>
                  <a:gd name="T12" fmla="*/ 94 w 94"/>
                  <a:gd name="T13" fmla="*/ 46 h 92"/>
                  <a:gd name="T14" fmla="*/ 91 w 94"/>
                  <a:gd name="T15" fmla="*/ 27 h 92"/>
                  <a:gd name="T16" fmla="*/ 79 w 94"/>
                  <a:gd name="T17" fmla="*/ 13 h 92"/>
                  <a:gd name="T18" fmla="*/ 65 w 94"/>
                  <a:gd name="T19" fmla="*/ 4 h 92"/>
                  <a:gd name="T20" fmla="*/ 46 w 94"/>
                  <a:gd name="T21" fmla="*/ 0 h 92"/>
                  <a:gd name="T22" fmla="*/ 30 w 94"/>
                  <a:gd name="T23" fmla="*/ 4 h 92"/>
                  <a:gd name="T24" fmla="*/ 15 w 94"/>
                  <a:gd name="T25" fmla="*/ 13 h 92"/>
                  <a:gd name="T26" fmla="*/ 4 w 94"/>
                  <a:gd name="T27" fmla="*/ 27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90"/>
                    </a:lnTo>
                    <a:lnTo>
                      <a:pt x="46" y="92"/>
                    </a:lnTo>
                    <a:lnTo>
                      <a:pt x="65" y="90"/>
                    </a:lnTo>
                    <a:lnTo>
                      <a:pt x="79" y="79"/>
                    </a:lnTo>
                    <a:lnTo>
                      <a:pt x="91" y="64"/>
                    </a:lnTo>
                    <a:lnTo>
                      <a:pt x="94" y="46"/>
                    </a:lnTo>
                    <a:lnTo>
                      <a:pt x="91" y="27"/>
                    </a:lnTo>
                    <a:lnTo>
                      <a:pt x="79" y="13"/>
                    </a:lnTo>
                    <a:lnTo>
                      <a:pt x="65" y="4"/>
                    </a:lnTo>
                    <a:lnTo>
                      <a:pt x="46" y="0"/>
                    </a:lnTo>
                    <a:lnTo>
                      <a:pt x="30" y="4"/>
                    </a:lnTo>
                    <a:lnTo>
                      <a:pt x="15" y="13"/>
                    </a:lnTo>
                    <a:lnTo>
                      <a:pt x="4" y="27"/>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4" name="Freeform 141"/>
              <p:cNvSpPr>
                <a:spLocks/>
              </p:cNvSpPr>
              <p:nvPr/>
            </p:nvSpPr>
            <p:spPr bwMode="auto">
              <a:xfrm>
                <a:off x="6732588" y="4192588"/>
                <a:ext cx="74613" cy="73025"/>
              </a:xfrm>
              <a:custGeom>
                <a:avLst/>
                <a:gdLst>
                  <a:gd name="T0" fmla="*/ 15 w 94"/>
                  <a:gd name="T1" fmla="*/ 79 h 92"/>
                  <a:gd name="T2" fmla="*/ 30 w 94"/>
                  <a:gd name="T3" fmla="*/ 88 h 92"/>
                  <a:gd name="T4" fmla="*/ 46 w 94"/>
                  <a:gd name="T5" fmla="*/ 92 h 92"/>
                  <a:gd name="T6" fmla="*/ 65 w 94"/>
                  <a:gd name="T7" fmla="*/ 88 h 92"/>
                  <a:gd name="T8" fmla="*/ 79 w 94"/>
                  <a:gd name="T9" fmla="*/ 79 h 92"/>
                  <a:gd name="T10" fmla="*/ 91 w 94"/>
                  <a:gd name="T11" fmla="*/ 64 h 92"/>
                  <a:gd name="T12" fmla="*/ 94 w 94"/>
                  <a:gd name="T13" fmla="*/ 46 h 92"/>
                  <a:gd name="T14" fmla="*/ 91 w 94"/>
                  <a:gd name="T15" fmla="*/ 28 h 92"/>
                  <a:gd name="T16" fmla="*/ 79 w 94"/>
                  <a:gd name="T17" fmla="*/ 13 h 92"/>
                  <a:gd name="T18" fmla="*/ 65 w 94"/>
                  <a:gd name="T19" fmla="*/ 2 h 92"/>
                  <a:gd name="T20" fmla="*/ 46 w 94"/>
                  <a:gd name="T21" fmla="*/ 0 h 92"/>
                  <a:gd name="T22" fmla="*/ 30 w 94"/>
                  <a:gd name="T23" fmla="*/ 2 h 92"/>
                  <a:gd name="T24" fmla="*/ 15 w 94"/>
                  <a:gd name="T25" fmla="*/ 13 h 92"/>
                  <a:gd name="T26" fmla="*/ 4 w 94"/>
                  <a:gd name="T27" fmla="*/ 28 h 92"/>
                  <a:gd name="T28" fmla="*/ 0 w 94"/>
                  <a:gd name="T29" fmla="*/ 46 h 92"/>
                  <a:gd name="T30" fmla="*/ 4 w 94"/>
                  <a:gd name="T31" fmla="*/ 64 h 92"/>
                  <a:gd name="T32" fmla="*/ 15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5" y="79"/>
                    </a:moveTo>
                    <a:lnTo>
                      <a:pt x="30" y="88"/>
                    </a:lnTo>
                    <a:lnTo>
                      <a:pt x="46" y="92"/>
                    </a:lnTo>
                    <a:lnTo>
                      <a:pt x="65" y="88"/>
                    </a:lnTo>
                    <a:lnTo>
                      <a:pt x="79" y="79"/>
                    </a:lnTo>
                    <a:lnTo>
                      <a:pt x="91" y="64"/>
                    </a:lnTo>
                    <a:lnTo>
                      <a:pt x="94" y="46"/>
                    </a:lnTo>
                    <a:lnTo>
                      <a:pt x="91" y="28"/>
                    </a:lnTo>
                    <a:lnTo>
                      <a:pt x="79" y="13"/>
                    </a:lnTo>
                    <a:lnTo>
                      <a:pt x="65" y="2"/>
                    </a:lnTo>
                    <a:lnTo>
                      <a:pt x="46" y="0"/>
                    </a:lnTo>
                    <a:lnTo>
                      <a:pt x="30" y="2"/>
                    </a:lnTo>
                    <a:lnTo>
                      <a:pt x="15" y="13"/>
                    </a:lnTo>
                    <a:lnTo>
                      <a:pt x="4" y="28"/>
                    </a:lnTo>
                    <a:lnTo>
                      <a:pt x="0" y="46"/>
                    </a:lnTo>
                    <a:lnTo>
                      <a:pt x="4" y="64"/>
                    </a:lnTo>
                    <a:lnTo>
                      <a:pt x="15"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45" name="Freeform 142"/>
              <p:cNvSpPr>
                <a:spLocks/>
              </p:cNvSpPr>
              <p:nvPr/>
            </p:nvSpPr>
            <p:spPr bwMode="auto">
              <a:xfrm>
                <a:off x="6723063" y="4637088"/>
                <a:ext cx="74613" cy="73025"/>
              </a:xfrm>
              <a:custGeom>
                <a:avLst/>
                <a:gdLst>
                  <a:gd name="T0" fmla="*/ 13 w 94"/>
                  <a:gd name="T1" fmla="*/ 79 h 92"/>
                  <a:gd name="T2" fmla="*/ 30 w 94"/>
                  <a:gd name="T3" fmla="*/ 88 h 92"/>
                  <a:gd name="T4" fmla="*/ 46 w 94"/>
                  <a:gd name="T5" fmla="*/ 92 h 92"/>
                  <a:gd name="T6" fmla="*/ 65 w 94"/>
                  <a:gd name="T7" fmla="*/ 88 h 92"/>
                  <a:gd name="T8" fmla="*/ 79 w 94"/>
                  <a:gd name="T9" fmla="*/ 79 h 92"/>
                  <a:gd name="T10" fmla="*/ 90 w 94"/>
                  <a:gd name="T11" fmla="*/ 64 h 92"/>
                  <a:gd name="T12" fmla="*/ 94 w 94"/>
                  <a:gd name="T13" fmla="*/ 46 h 92"/>
                  <a:gd name="T14" fmla="*/ 90 w 94"/>
                  <a:gd name="T15" fmla="*/ 28 h 92"/>
                  <a:gd name="T16" fmla="*/ 79 w 94"/>
                  <a:gd name="T17" fmla="*/ 13 h 92"/>
                  <a:gd name="T18" fmla="*/ 65 w 94"/>
                  <a:gd name="T19" fmla="*/ 4 h 92"/>
                  <a:gd name="T20" fmla="*/ 46 w 94"/>
                  <a:gd name="T21" fmla="*/ 0 h 92"/>
                  <a:gd name="T22" fmla="*/ 30 w 94"/>
                  <a:gd name="T23" fmla="*/ 4 h 92"/>
                  <a:gd name="T24" fmla="*/ 13 w 94"/>
                  <a:gd name="T25" fmla="*/ 13 h 92"/>
                  <a:gd name="T26" fmla="*/ 4 w 94"/>
                  <a:gd name="T27" fmla="*/ 28 h 92"/>
                  <a:gd name="T28" fmla="*/ 0 w 94"/>
                  <a:gd name="T29" fmla="*/ 46 h 92"/>
                  <a:gd name="T30" fmla="*/ 4 w 94"/>
                  <a:gd name="T31" fmla="*/ 64 h 92"/>
                  <a:gd name="T32" fmla="*/ 13 w 94"/>
                  <a:gd name="T3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2">
                    <a:moveTo>
                      <a:pt x="13" y="79"/>
                    </a:moveTo>
                    <a:lnTo>
                      <a:pt x="30" y="88"/>
                    </a:lnTo>
                    <a:lnTo>
                      <a:pt x="46" y="92"/>
                    </a:lnTo>
                    <a:lnTo>
                      <a:pt x="65" y="88"/>
                    </a:lnTo>
                    <a:lnTo>
                      <a:pt x="79" y="79"/>
                    </a:lnTo>
                    <a:lnTo>
                      <a:pt x="90" y="64"/>
                    </a:lnTo>
                    <a:lnTo>
                      <a:pt x="94" y="46"/>
                    </a:lnTo>
                    <a:lnTo>
                      <a:pt x="90" y="28"/>
                    </a:lnTo>
                    <a:lnTo>
                      <a:pt x="79" y="13"/>
                    </a:lnTo>
                    <a:lnTo>
                      <a:pt x="65" y="4"/>
                    </a:lnTo>
                    <a:lnTo>
                      <a:pt x="46" y="0"/>
                    </a:lnTo>
                    <a:lnTo>
                      <a:pt x="30" y="4"/>
                    </a:lnTo>
                    <a:lnTo>
                      <a:pt x="13" y="13"/>
                    </a:lnTo>
                    <a:lnTo>
                      <a:pt x="4" y="28"/>
                    </a:lnTo>
                    <a:lnTo>
                      <a:pt x="0" y="46"/>
                    </a:lnTo>
                    <a:lnTo>
                      <a:pt x="4" y="64"/>
                    </a:lnTo>
                    <a:lnTo>
                      <a:pt x="13" y="79"/>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146" name="ZoneTexte 145"/>
            <p:cNvSpPr txBox="1"/>
            <p:nvPr/>
          </p:nvSpPr>
          <p:spPr>
            <a:xfrm>
              <a:off x="511822" y="4881288"/>
              <a:ext cx="269626" cy="276999"/>
            </a:xfrm>
            <a:prstGeom prst="rect">
              <a:avLst/>
            </a:prstGeom>
            <a:noFill/>
          </p:spPr>
          <p:txBody>
            <a:bodyPr wrap="none" rtlCol="0">
              <a:spAutoFit/>
            </a:bodyPr>
            <a:lstStyle/>
            <a:p>
              <a:pPr algn="r"/>
              <a:r>
                <a:rPr lang="fr-FR" sz="1200" dirty="0"/>
                <a:t>0</a:t>
              </a:r>
            </a:p>
          </p:txBody>
        </p:sp>
        <p:sp>
          <p:nvSpPr>
            <p:cNvPr id="147" name="ZoneTexte 146"/>
            <p:cNvSpPr txBox="1"/>
            <p:nvPr/>
          </p:nvSpPr>
          <p:spPr>
            <a:xfrm>
              <a:off x="1299396" y="1847731"/>
              <a:ext cx="1063561" cy="276999"/>
            </a:xfrm>
            <a:prstGeom prst="rect">
              <a:avLst/>
            </a:prstGeom>
            <a:noFill/>
          </p:spPr>
          <p:txBody>
            <a:bodyPr wrap="none" rtlCol="0">
              <a:spAutoFit/>
            </a:bodyPr>
            <a:lstStyle/>
            <a:p>
              <a:pPr algn="ctr"/>
              <a:r>
                <a:rPr lang="fr-FR" sz="1200" b="1" dirty="0"/>
                <a:t>DRV (</a:t>
              </a:r>
              <a:r>
                <a:rPr lang="fr-FR" sz="1200" b="1" dirty="0" err="1"/>
                <a:t>ng</a:t>
              </a:r>
              <a:r>
                <a:rPr lang="fr-FR" sz="1200" b="1" dirty="0"/>
                <a:t>/ml)</a:t>
              </a:r>
            </a:p>
          </p:txBody>
        </p:sp>
        <p:sp>
          <p:nvSpPr>
            <p:cNvPr id="148" name="ZoneTexte 147"/>
            <p:cNvSpPr txBox="1"/>
            <p:nvPr/>
          </p:nvSpPr>
          <p:spPr>
            <a:xfrm>
              <a:off x="971350" y="5082220"/>
              <a:ext cx="489686" cy="276999"/>
            </a:xfrm>
            <a:prstGeom prst="rect">
              <a:avLst/>
            </a:prstGeom>
            <a:noFill/>
          </p:spPr>
          <p:txBody>
            <a:bodyPr wrap="none" rtlCol="0">
              <a:spAutoFit/>
            </a:bodyPr>
            <a:lstStyle/>
            <a:p>
              <a:pPr algn="ctr"/>
              <a:r>
                <a:rPr lang="fr-FR" sz="1200" b="1" dirty="0">
                  <a:latin typeface="+mj-lt"/>
                </a:rPr>
                <a:t>RTV</a:t>
              </a:r>
            </a:p>
          </p:txBody>
        </p:sp>
        <p:sp>
          <p:nvSpPr>
            <p:cNvPr id="149" name="ZoneTexte 148"/>
            <p:cNvSpPr txBox="1"/>
            <p:nvPr/>
          </p:nvSpPr>
          <p:spPr>
            <a:xfrm>
              <a:off x="1897016" y="5082220"/>
              <a:ext cx="527710" cy="276999"/>
            </a:xfrm>
            <a:prstGeom prst="rect">
              <a:avLst/>
            </a:prstGeom>
            <a:noFill/>
          </p:spPr>
          <p:txBody>
            <a:bodyPr wrap="none" rtlCol="0">
              <a:spAutoFit/>
            </a:bodyPr>
            <a:lstStyle/>
            <a:p>
              <a:pPr algn="ctr"/>
              <a:r>
                <a:rPr lang="fr-FR" sz="1200" b="1" dirty="0" err="1">
                  <a:latin typeface="+mj-lt"/>
                </a:rPr>
                <a:t>Cobi</a:t>
              </a:r>
              <a:endParaRPr lang="fr-FR" sz="1200" b="1" dirty="0">
                <a:latin typeface="+mj-lt"/>
              </a:endParaRPr>
            </a:p>
          </p:txBody>
        </p:sp>
        <p:sp>
          <p:nvSpPr>
            <p:cNvPr id="150" name="ZoneTexte 149"/>
            <p:cNvSpPr txBox="1"/>
            <p:nvPr/>
          </p:nvSpPr>
          <p:spPr>
            <a:xfrm>
              <a:off x="341904" y="4268203"/>
              <a:ext cx="439544" cy="276999"/>
            </a:xfrm>
            <a:prstGeom prst="rect">
              <a:avLst/>
            </a:prstGeom>
            <a:noFill/>
          </p:spPr>
          <p:txBody>
            <a:bodyPr wrap="none" rtlCol="0">
              <a:spAutoFit/>
            </a:bodyPr>
            <a:lstStyle/>
            <a:p>
              <a:pPr algn="r"/>
              <a:r>
                <a:rPr lang="fr-FR" sz="1200" dirty="0"/>
                <a:t>800</a:t>
              </a:r>
            </a:p>
          </p:txBody>
        </p:sp>
        <p:sp>
          <p:nvSpPr>
            <p:cNvPr id="151" name="ZoneTexte 150"/>
            <p:cNvSpPr txBox="1"/>
            <p:nvPr/>
          </p:nvSpPr>
          <p:spPr>
            <a:xfrm>
              <a:off x="213664" y="3655117"/>
              <a:ext cx="567784" cy="276999"/>
            </a:xfrm>
            <a:prstGeom prst="rect">
              <a:avLst/>
            </a:prstGeom>
            <a:noFill/>
          </p:spPr>
          <p:txBody>
            <a:bodyPr wrap="none" rtlCol="0">
              <a:spAutoFit/>
            </a:bodyPr>
            <a:lstStyle/>
            <a:p>
              <a:pPr algn="r"/>
              <a:r>
                <a:rPr lang="fr-FR" sz="1200" dirty="0"/>
                <a:t>1 600</a:t>
              </a:r>
            </a:p>
          </p:txBody>
        </p:sp>
        <p:sp>
          <p:nvSpPr>
            <p:cNvPr id="152" name="ZoneTexte 151"/>
            <p:cNvSpPr txBox="1"/>
            <p:nvPr/>
          </p:nvSpPr>
          <p:spPr>
            <a:xfrm>
              <a:off x="213664" y="3042031"/>
              <a:ext cx="567784" cy="276999"/>
            </a:xfrm>
            <a:prstGeom prst="rect">
              <a:avLst/>
            </a:prstGeom>
            <a:noFill/>
          </p:spPr>
          <p:txBody>
            <a:bodyPr wrap="none" rtlCol="0">
              <a:spAutoFit/>
            </a:bodyPr>
            <a:lstStyle/>
            <a:p>
              <a:pPr algn="r"/>
              <a:r>
                <a:rPr lang="fr-FR" sz="1200" dirty="0"/>
                <a:t>2 400</a:t>
              </a:r>
            </a:p>
          </p:txBody>
        </p:sp>
        <p:sp>
          <p:nvSpPr>
            <p:cNvPr id="153" name="ZoneTexte 152"/>
            <p:cNvSpPr txBox="1"/>
            <p:nvPr/>
          </p:nvSpPr>
          <p:spPr>
            <a:xfrm>
              <a:off x="213664" y="2428945"/>
              <a:ext cx="567784" cy="276999"/>
            </a:xfrm>
            <a:prstGeom prst="rect">
              <a:avLst/>
            </a:prstGeom>
            <a:noFill/>
          </p:spPr>
          <p:txBody>
            <a:bodyPr wrap="none" rtlCol="0">
              <a:spAutoFit/>
            </a:bodyPr>
            <a:lstStyle/>
            <a:p>
              <a:pPr algn="r"/>
              <a:r>
                <a:rPr lang="fr-FR" sz="1200" dirty="0"/>
                <a:t>3 200</a:t>
              </a:r>
            </a:p>
          </p:txBody>
        </p:sp>
        <p:sp>
          <p:nvSpPr>
            <p:cNvPr id="154" name="ZoneTexte 153"/>
            <p:cNvSpPr txBox="1"/>
            <p:nvPr/>
          </p:nvSpPr>
          <p:spPr>
            <a:xfrm>
              <a:off x="213664" y="1815859"/>
              <a:ext cx="567784" cy="276999"/>
            </a:xfrm>
            <a:prstGeom prst="rect">
              <a:avLst/>
            </a:prstGeom>
            <a:noFill/>
          </p:spPr>
          <p:txBody>
            <a:bodyPr wrap="none" rtlCol="0">
              <a:spAutoFit/>
            </a:bodyPr>
            <a:lstStyle/>
            <a:p>
              <a:pPr algn="r"/>
              <a:r>
                <a:rPr lang="fr-FR" sz="1200" dirty="0"/>
                <a:t>4 000</a:t>
              </a:r>
            </a:p>
          </p:txBody>
        </p:sp>
        <p:sp>
          <p:nvSpPr>
            <p:cNvPr id="155" name="ZoneTexte 154"/>
            <p:cNvSpPr txBox="1"/>
            <p:nvPr/>
          </p:nvSpPr>
          <p:spPr>
            <a:xfrm>
              <a:off x="2717824" y="4881288"/>
              <a:ext cx="269626" cy="276999"/>
            </a:xfrm>
            <a:prstGeom prst="rect">
              <a:avLst/>
            </a:prstGeom>
            <a:noFill/>
          </p:spPr>
          <p:txBody>
            <a:bodyPr wrap="none" rtlCol="0">
              <a:spAutoFit/>
            </a:bodyPr>
            <a:lstStyle/>
            <a:p>
              <a:pPr algn="r"/>
              <a:r>
                <a:rPr lang="fr-FR" sz="1200" b="1" dirty="0"/>
                <a:t>0</a:t>
              </a:r>
            </a:p>
          </p:txBody>
        </p:sp>
        <p:sp>
          <p:nvSpPr>
            <p:cNvPr id="156" name="ZoneTexte 155"/>
            <p:cNvSpPr txBox="1"/>
            <p:nvPr/>
          </p:nvSpPr>
          <p:spPr>
            <a:xfrm>
              <a:off x="2547906" y="4268203"/>
              <a:ext cx="439544" cy="276999"/>
            </a:xfrm>
            <a:prstGeom prst="rect">
              <a:avLst/>
            </a:prstGeom>
            <a:noFill/>
          </p:spPr>
          <p:txBody>
            <a:bodyPr wrap="none" rtlCol="0">
              <a:spAutoFit/>
            </a:bodyPr>
            <a:lstStyle/>
            <a:p>
              <a:pPr algn="r"/>
              <a:r>
                <a:rPr lang="fr-FR" sz="1200" dirty="0"/>
                <a:t>500</a:t>
              </a:r>
            </a:p>
          </p:txBody>
        </p:sp>
        <p:sp>
          <p:nvSpPr>
            <p:cNvPr id="157" name="ZoneTexte 156"/>
            <p:cNvSpPr txBox="1"/>
            <p:nvPr/>
          </p:nvSpPr>
          <p:spPr>
            <a:xfrm>
              <a:off x="2419666" y="3655117"/>
              <a:ext cx="567784" cy="276999"/>
            </a:xfrm>
            <a:prstGeom prst="rect">
              <a:avLst/>
            </a:prstGeom>
            <a:noFill/>
          </p:spPr>
          <p:txBody>
            <a:bodyPr wrap="none" rtlCol="0">
              <a:spAutoFit/>
            </a:bodyPr>
            <a:lstStyle/>
            <a:p>
              <a:pPr algn="r"/>
              <a:r>
                <a:rPr lang="fr-FR" sz="1200" dirty="0"/>
                <a:t>1 000</a:t>
              </a:r>
            </a:p>
          </p:txBody>
        </p:sp>
        <p:sp>
          <p:nvSpPr>
            <p:cNvPr id="158" name="ZoneTexte 157"/>
            <p:cNvSpPr txBox="1"/>
            <p:nvPr/>
          </p:nvSpPr>
          <p:spPr>
            <a:xfrm>
              <a:off x="2419666" y="3042031"/>
              <a:ext cx="567784" cy="276999"/>
            </a:xfrm>
            <a:prstGeom prst="rect">
              <a:avLst/>
            </a:prstGeom>
            <a:noFill/>
          </p:spPr>
          <p:txBody>
            <a:bodyPr wrap="none" rtlCol="0">
              <a:spAutoFit/>
            </a:bodyPr>
            <a:lstStyle/>
            <a:p>
              <a:pPr algn="r"/>
              <a:r>
                <a:rPr lang="fr-FR" sz="1200" dirty="0"/>
                <a:t>1 500</a:t>
              </a:r>
            </a:p>
          </p:txBody>
        </p:sp>
        <p:sp>
          <p:nvSpPr>
            <p:cNvPr id="159" name="ZoneTexte 158"/>
            <p:cNvSpPr txBox="1"/>
            <p:nvPr/>
          </p:nvSpPr>
          <p:spPr>
            <a:xfrm>
              <a:off x="2419666" y="2428945"/>
              <a:ext cx="567784" cy="276999"/>
            </a:xfrm>
            <a:prstGeom prst="rect">
              <a:avLst/>
            </a:prstGeom>
            <a:noFill/>
          </p:spPr>
          <p:txBody>
            <a:bodyPr wrap="none" rtlCol="0">
              <a:spAutoFit/>
            </a:bodyPr>
            <a:lstStyle/>
            <a:p>
              <a:pPr algn="r"/>
              <a:r>
                <a:rPr lang="fr-FR" sz="1200" dirty="0"/>
                <a:t>2 000</a:t>
              </a:r>
            </a:p>
          </p:txBody>
        </p:sp>
        <p:sp>
          <p:nvSpPr>
            <p:cNvPr id="160" name="ZoneTexte 159"/>
            <p:cNvSpPr txBox="1"/>
            <p:nvPr/>
          </p:nvSpPr>
          <p:spPr>
            <a:xfrm>
              <a:off x="2419666" y="1815859"/>
              <a:ext cx="567784" cy="276999"/>
            </a:xfrm>
            <a:prstGeom prst="rect">
              <a:avLst/>
            </a:prstGeom>
            <a:noFill/>
          </p:spPr>
          <p:txBody>
            <a:bodyPr wrap="none" rtlCol="0">
              <a:spAutoFit/>
            </a:bodyPr>
            <a:lstStyle/>
            <a:p>
              <a:pPr algn="r"/>
              <a:r>
                <a:rPr lang="fr-FR" sz="1200" dirty="0"/>
                <a:t>2 500</a:t>
              </a:r>
            </a:p>
          </p:txBody>
        </p:sp>
        <p:sp>
          <p:nvSpPr>
            <p:cNvPr id="161" name="ZoneTexte 160"/>
            <p:cNvSpPr txBox="1"/>
            <p:nvPr/>
          </p:nvSpPr>
          <p:spPr>
            <a:xfrm>
              <a:off x="3299723" y="1849463"/>
              <a:ext cx="1067921" cy="276999"/>
            </a:xfrm>
            <a:prstGeom prst="rect">
              <a:avLst/>
            </a:prstGeom>
            <a:noFill/>
          </p:spPr>
          <p:txBody>
            <a:bodyPr wrap="none" rtlCol="0">
              <a:spAutoFit/>
            </a:bodyPr>
            <a:lstStyle/>
            <a:p>
              <a:pPr algn="ctr"/>
              <a:r>
                <a:rPr lang="fr-FR" sz="1200" b="1" dirty="0"/>
                <a:t>DTG (</a:t>
              </a:r>
              <a:r>
                <a:rPr lang="fr-FR" sz="1200" b="1" dirty="0" err="1"/>
                <a:t>ng</a:t>
              </a:r>
              <a:r>
                <a:rPr lang="fr-FR" sz="1200" b="1" dirty="0"/>
                <a:t>/ml)</a:t>
              </a:r>
            </a:p>
          </p:txBody>
        </p:sp>
        <p:sp>
          <p:nvSpPr>
            <p:cNvPr id="162" name="ZoneTexte 161"/>
            <p:cNvSpPr txBox="1"/>
            <p:nvPr/>
          </p:nvSpPr>
          <p:spPr>
            <a:xfrm>
              <a:off x="3185229" y="5082220"/>
              <a:ext cx="489686" cy="276999"/>
            </a:xfrm>
            <a:prstGeom prst="rect">
              <a:avLst/>
            </a:prstGeom>
            <a:noFill/>
          </p:spPr>
          <p:txBody>
            <a:bodyPr wrap="none" rtlCol="0">
              <a:spAutoFit/>
            </a:bodyPr>
            <a:lstStyle/>
            <a:p>
              <a:pPr algn="ctr"/>
              <a:r>
                <a:rPr lang="fr-FR" sz="1200" b="1" dirty="0">
                  <a:latin typeface="+mj-lt"/>
                </a:rPr>
                <a:t>RTV</a:t>
              </a:r>
            </a:p>
          </p:txBody>
        </p:sp>
        <p:sp>
          <p:nvSpPr>
            <p:cNvPr id="163" name="ZoneTexte 162"/>
            <p:cNvSpPr txBox="1"/>
            <p:nvPr/>
          </p:nvSpPr>
          <p:spPr>
            <a:xfrm>
              <a:off x="4110895" y="5082220"/>
              <a:ext cx="527710" cy="276999"/>
            </a:xfrm>
            <a:prstGeom prst="rect">
              <a:avLst/>
            </a:prstGeom>
            <a:noFill/>
          </p:spPr>
          <p:txBody>
            <a:bodyPr wrap="none" rtlCol="0">
              <a:spAutoFit/>
            </a:bodyPr>
            <a:lstStyle/>
            <a:p>
              <a:pPr algn="ctr"/>
              <a:r>
                <a:rPr lang="fr-FR" sz="1200" b="1" dirty="0" err="1">
                  <a:latin typeface="+mj-lt"/>
                </a:rPr>
                <a:t>Cobi</a:t>
              </a:r>
              <a:endParaRPr lang="fr-FR" sz="1200" b="1" dirty="0">
                <a:latin typeface="+mj-lt"/>
              </a:endParaRPr>
            </a:p>
          </p:txBody>
        </p:sp>
        <p:sp>
          <p:nvSpPr>
            <p:cNvPr id="164" name="ZoneTexte 163"/>
            <p:cNvSpPr txBox="1"/>
            <p:nvPr/>
          </p:nvSpPr>
          <p:spPr>
            <a:xfrm>
              <a:off x="1330617" y="2100068"/>
              <a:ext cx="829073" cy="276999"/>
            </a:xfrm>
            <a:prstGeom prst="rect">
              <a:avLst/>
            </a:prstGeom>
            <a:noFill/>
          </p:spPr>
          <p:txBody>
            <a:bodyPr wrap="none" rtlCol="0">
              <a:spAutoFit/>
            </a:bodyPr>
            <a:lstStyle/>
            <a:p>
              <a:pPr algn="ctr"/>
              <a:r>
                <a:rPr lang="fr-FR" sz="1200" dirty="0"/>
                <a:t>p = 0,767</a:t>
              </a:r>
            </a:p>
          </p:txBody>
        </p:sp>
        <p:sp>
          <p:nvSpPr>
            <p:cNvPr id="165" name="ZoneTexte 164"/>
            <p:cNvSpPr txBox="1"/>
            <p:nvPr/>
          </p:nvSpPr>
          <p:spPr>
            <a:xfrm>
              <a:off x="3451585" y="2100068"/>
              <a:ext cx="829073" cy="276999"/>
            </a:xfrm>
            <a:prstGeom prst="rect">
              <a:avLst/>
            </a:prstGeom>
            <a:noFill/>
          </p:spPr>
          <p:txBody>
            <a:bodyPr wrap="none" rtlCol="0">
              <a:spAutoFit/>
            </a:bodyPr>
            <a:lstStyle/>
            <a:p>
              <a:pPr algn="ctr"/>
              <a:r>
                <a:rPr lang="fr-FR" sz="1200" dirty="0"/>
                <a:t>p &lt; 0,001</a:t>
              </a:r>
            </a:p>
          </p:txBody>
        </p:sp>
      </p:grpSp>
      <p:graphicFrame>
        <p:nvGraphicFramePr>
          <p:cNvPr id="166" name="Tableau 165"/>
          <p:cNvGraphicFramePr>
            <a:graphicFrameLocks noGrp="1"/>
          </p:cNvGraphicFramePr>
          <p:nvPr>
            <p:extLst/>
          </p:nvPr>
        </p:nvGraphicFramePr>
        <p:xfrm>
          <a:off x="4704359" y="2129219"/>
          <a:ext cx="4317405" cy="1553952"/>
        </p:xfrm>
        <a:graphic>
          <a:graphicData uri="http://schemas.openxmlformats.org/drawingml/2006/table">
            <a:tbl>
              <a:tblPr firstRow="1" bandRow="1">
                <a:tableStyleId>{5C22544A-7EE6-4342-B048-85BDC9FD1C3A}</a:tableStyleId>
              </a:tblPr>
              <a:tblGrid>
                <a:gridCol w="1439135">
                  <a:extLst>
                    <a:ext uri="{9D8B030D-6E8A-4147-A177-3AD203B41FA5}">
                      <a16:colId xmlns:a16="http://schemas.microsoft.com/office/drawing/2014/main" xmlns="" val="20000"/>
                    </a:ext>
                  </a:extLst>
                </a:gridCol>
                <a:gridCol w="1439135">
                  <a:extLst>
                    <a:ext uri="{9D8B030D-6E8A-4147-A177-3AD203B41FA5}">
                      <a16:colId xmlns:a16="http://schemas.microsoft.com/office/drawing/2014/main" xmlns="" val="20001"/>
                    </a:ext>
                  </a:extLst>
                </a:gridCol>
                <a:gridCol w="1439135">
                  <a:extLst>
                    <a:ext uri="{9D8B030D-6E8A-4147-A177-3AD203B41FA5}">
                      <a16:colId xmlns:a16="http://schemas.microsoft.com/office/drawing/2014/main" xmlns="" val="20002"/>
                    </a:ext>
                  </a:extLst>
                </a:gridCol>
              </a:tblGrid>
              <a:tr h="517984">
                <a:tc>
                  <a:txBody>
                    <a:bodyPr/>
                    <a:lstStyle/>
                    <a:p>
                      <a:pPr algn="ctr"/>
                      <a:r>
                        <a:rPr lang="fr-FR" sz="1400" dirty="0" err="1">
                          <a:solidFill>
                            <a:srgbClr val="000066"/>
                          </a:solidFill>
                        </a:rPr>
                        <a:t>C</a:t>
                      </a:r>
                      <a:r>
                        <a:rPr lang="fr-FR" sz="1400" baseline="-25000" dirty="0" err="1">
                          <a:solidFill>
                            <a:srgbClr val="000066"/>
                          </a:solidFill>
                        </a:rPr>
                        <a:t>min</a:t>
                      </a:r>
                      <a:r>
                        <a:rPr lang="fr-FR" sz="1400" baseline="0" dirty="0">
                          <a:solidFill>
                            <a:srgbClr val="000066"/>
                          </a:solidFill>
                        </a:rPr>
                        <a:t> (</a:t>
                      </a:r>
                      <a:r>
                        <a:rPr lang="fr-FR" sz="1400" baseline="0" dirty="0" err="1">
                          <a:solidFill>
                            <a:srgbClr val="000066"/>
                          </a:solidFill>
                        </a:rPr>
                        <a:t>ng</a:t>
                      </a:r>
                      <a:r>
                        <a:rPr lang="fr-FR" sz="1400" baseline="0" dirty="0">
                          <a:solidFill>
                            <a:srgbClr val="000066"/>
                          </a:solidFill>
                        </a:rPr>
                        <a:t>/ml)</a:t>
                      </a:r>
                      <a:endParaRPr lang="fr-FR" sz="1400" dirty="0">
                        <a:solidFill>
                          <a:srgbClr val="000066"/>
                        </a:solidFill>
                      </a:endParaRPr>
                    </a:p>
                  </a:txBody>
                  <a:tcPr anchor="ctr"/>
                </a:tc>
                <a:tc>
                  <a:txBody>
                    <a:bodyPr/>
                    <a:lstStyle/>
                    <a:p>
                      <a:pPr algn="ctr"/>
                      <a:r>
                        <a:rPr lang="fr-FR" sz="1400" dirty="0">
                          <a:solidFill>
                            <a:srgbClr val="000066"/>
                          </a:solidFill>
                        </a:rPr>
                        <a:t>DRV/r</a:t>
                      </a:r>
                    </a:p>
                  </a:txBody>
                  <a:tcPr anchor="ctr"/>
                </a:tc>
                <a:tc>
                  <a:txBody>
                    <a:bodyPr/>
                    <a:lstStyle/>
                    <a:p>
                      <a:pPr algn="ctr"/>
                      <a:r>
                        <a:rPr lang="fr-FR" sz="1400" dirty="0">
                          <a:solidFill>
                            <a:srgbClr val="000066"/>
                          </a:solidFill>
                        </a:rPr>
                        <a:t>DRV/c</a:t>
                      </a:r>
                    </a:p>
                  </a:txBody>
                  <a:tcPr anchor="ctr"/>
                </a:tc>
                <a:extLst>
                  <a:ext uri="{0D108BD9-81ED-4DB2-BD59-A6C34878D82A}">
                    <a16:rowId xmlns:a16="http://schemas.microsoft.com/office/drawing/2014/main" xmlns="" val="10000"/>
                  </a:ext>
                </a:extLst>
              </a:tr>
              <a:tr h="517984">
                <a:tc>
                  <a:txBody>
                    <a:bodyPr/>
                    <a:lstStyle/>
                    <a:p>
                      <a:pPr algn="ctr"/>
                      <a:r>
                        <a:rPr lang="fr-FR" sz="1400" dirty="0">
                          <a:solidFill>
                            <a:srgbClr val="000066"/>
                          </a:solidFill>
                        </a:rPr>
                        <a:t>DRV</a:t>
                      </a:r>
                    </a:p>
                  </a:txBody>
                  <a:tcPr anchor="ctr"/>
                </a:tc>
                <a:tc>
                  <a:txBody>
                    <a:bodyPr/>
                    <a:lstStyle/>
                    <a:p>
                      <a:pPr algn="ctr"/>
                      <a:r>
                        <a:rPr lang="fr-FR" sz="1400" dirty="0">
                          <a:solidFill>
                            <a:srgbClr val="000066"/>
                          </a:solidFill>
                        </a:rPr>
                        <a:t>2 033 </a:t>
                      </a:r>
                      <a:r>
                        <a:rPr lang="fr-FR" sz="1400" u="sng" dirty="0">
                          <a:solidFill>
                            <a:srgbClr val="000066"/>
                          </a:solidFill>
                        </a:rPr>
                        <a:t>+</a:t>
                      </a:r>
                      <a:r>
                        <a:rPr lang="fr-FR" sz="1400" dirty="0">
                          <a:solidFill>
                            <a:srgbClr val="000066"/>
                          </a:solidFill>
                        </a:rPr>
                        <a:t> 976</a:t>
                      </a:r>
                    </a:p>
                  </a:txBody>
                  <a:tcPr anchor="ctr"/>
                </a:tc>
                <a:tc>
                  <a:txBody>
                    <a:bodyPr/>
                    <a:lstStyle/>
                    <a:p>
                      <a:pPr algn="ctr"/>
                      <a:r>
                        <a:rPr lang="fr-FR" sz="1400" dirty="0">
                          <a:solidFill>
                            <a:srgbClr val="000066"/>
                          </a:solidFill>
                        </a:rPr>
                        <a:t>1 979 </a:t>
                      </a:r>
                      <a:r>
                        <a:rPr lang="fr-FR" sz="1400" u="sng" dirty="0">
                          <a:solidFill>
                            <a:srgbClr val="000066"/>
                          </a:solidFill>
                        </a:rPr>
                        <a:t>+</a:t>
                      </a:r>
                      <a:r>
                        <a:rPr lang="fr-FR" sz="1400" dirty="0">
                          <a:solidFill>
                            <a:srgbClr val="000066"/>
                          </a:solidFill>
                        </a:rPr>
                        <a:t> 940</a:t>
                      </a:r>
                    </a:p>
                  </a:txBody>
                  <a:tcPr anchor="ctr"/>
                </a:tc>
                <a:extLst>
                  <a:ext uri="{0D108BD9-81ED-4DB2-BD59-A6C34878D82A}">
                    <a16:rowId xmlns:a16="http://schemas.microsoft.com/office/drawing/2014/main" xmlns="" val="10001"/>
                  </a:ext>
                </a:extLst>
              </a:tr>
              <a:tr h="517984">
                <a:tc>
                  <a:txBody>
                    <a:bodyPr/>
                    <a:lstStyle/>
                    <a:p>
                      <a:pPr algn="ctr"/>
                      <a:r>
                        <a:rPr lang="fr-FR" sz="1400" dirty="0">
                          <a:solidFill>
                            <a:srgbClr val="000066"/>
                          </a:solidFill>
                        </a:rPr>
                        <a:t>DTG</a:t>
                      </a:r>
                    </a:p>
                  </a:txBody>
                  <a:tcPr anchor="ctr"/>
                </a:tc>
                <a:tc>
                  <a:txBody>
                    <a:bodyPr/>
                    <a:lstStyle/>
                    <a:p>
                      <a:pPr algn="ctr"/>
                      <a:r>
                        <a:rPr lang="fr-FR" sz="1400" dirty="0">
                          <a:solidFill>
                            <a:srgbClr val="000066"/>
                          </a:solidFill>
                        </a:rPr>
                        <a:t>599 </a:t>
                      </a:r>
                      <a:r>
                        <a:rPr lang="fr-FR" sz="1400" u="sng" dirty="0">
                          <a:solidFill>
                            <a:srgbClr val="000066"/>
                          </a:solidFill>
                        </a:rPr>
                        <a:t>+</a:t>
                      </a:r>
                      <a:r>
                        <a:rPr lang="fr-FR" sz="1400" dirty="0">
                          <a:solidFill>
                            <a:srgbClr val="000066"/>
                          </a:solidFill>
                        </a:rPr>
                        <a:t> 317</a:t>
                      </a:r>
                    </a:p>
                  </a:txBody>
                  <a:tcPr anchor="ctr"/>
                </a:tc>
                <a:tc>
                  <a:txBody>
                    <a:bodyPr/>
                    <a:lstStyle/>
                    <a:p>
                      <a:pPr algn="ctr"/>
                      <a:r>
                        <a:rPr lang="fr-FR" sz="1400" dirty="0">
                          <a:solidFill>
                            <a:srgbClr val="000066"/>
                          </a:solidFill>
                        </a:rPr>
                        <a:t>1 149 </a:t>
                      </a:r>
                      <a:r>
                        <a:rPr lang="fr-FR" sz="1400" u="sng" dirty="0">
                          <a:solidFill>
                            <a:srgbClr val="000066"/>
                          </a:solidFill>
                        </a:rPr>
                        <a:t>+</a:t>
                      </a:r>
                      <a:r>
                        <a:rPr lang="fr-FR" sz="1400" dirty="0">
                          <a:solidFill>
                            <a:srgbClr val="000066"/>
                          </a:solidFill>
                        </a:rPr>
                        <a:t> 605*</a:t>
                      </a:r>
                    </a:p>
                  </a:txBody>
                  <a:tcPr anchor="ctr"/>
                </a:tc>
                <a:extLst>
                  <a:ext uri="{0D108BD9-81ED-4DB2-BD59-A6C34878D82A}">
                    <a16:rowId xmlns:a16="http://schemas.microsoft.com/office/drawing/2014/main" xmlns="" val="10002"/>
                  </a:ext>
                </a:extLst>
              </a:tr>
            </a:tbl>
          </a:graphicData>
        </a:graphic>
      </p:graphicFrame>
      <p:sp>
        <p:nvSpPr>
          <p:cNvPr id="167" name="ZoneTexte 16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49</a:t>
            </a:r>
          </a:p>
        </p:txBody>
      </p:sp>
    </p:spTree>
    <p:extLst>
      <p:ext uri="{BB962C8B-B14F-4D97-AF65-F5344CB8AC3E}">
        <p14:creationId xmlns:p14="http://schemas.microsoft.com/office/powerpoint/2010/main" val="303495795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plasmatiques de DTG </a:t>
            </a:r>
            <a:br>
              <a:rPr lang="fr-FR" dirty="0"/>
            </a:br>
            <a:r>
              <a:rPr lang="fr-FR" dirty="0"/>
              <a:t>et événements indésirables du SNC</a:t>
            </a:r>
          </a:p>
        </p:txBody>
      </p:sp>
      <p:sp>
        <p:nvSpPr>
          <p:cNvPr id="5123" name="Rectangle 3"/>
          <p:cNvSpPr>
            <a:spLocks noGrp="1" noChangeArrowheads="1"/>
          </p:cNvSpPr>
          <p:nvPr>
            <p:ph idx="1"/>
          </p:nvPr>
        </p:nvSpPr>
        <p:spPr>
          <a:xfrm>
            <a:off x="254001" y="1339851"/>
            <a:ext cx="4432300" cy="5516562"/>
          </a:xfrm>
        </p:spPr>
        <p:txBody>
          <a:bodyPr/>
          <a:lstStyle/>
          <a:p>
            <a:pPr eaLnBrk="1" hangingPunct="1"/>
            <a:r>
              <a:rPr lang="fr-FR" sz="1500" b="1" dirty="0">
                <a:solidFill>
                  <a:srgbClr val="0070C0"/>
                </a:solidFill>
              </a:rPr>
              <a:t>Objectifs : </a:t>
            </a:r>
            <a:r>
              <a:rPr lang="fr-FR" sz="1500" dirty="0"/>
              <a:t>rechercher une association entre </a:t>
            </a:r>
            <a:r>
              <a:rPr lang="fr-FR" sz="1500" dirty="0" err="1"/>
              <a:t>C</a:t>
            </a:r>
            <a:r>
              <a:rPr lang="fr-FR" sz="1500" baseline="-25000" dirty="0" err="1"/>
              <a:t>min</a:t>
            </a:r>
            <a:r>
              <a:rPr lang="fr-FR" sz="1500" dirty="0"/>
              <a:t> plasma de DTG et événements indésirables du SNC</a:t>
            </a:r>
            <a:br>
              <a:rPr lang="fr-FR" sz="1500" dirty="0"/>
            </a:br>
            <a:endParaRPr lang="fr-FR" sz="1500" dirty="0"/>
          </a:p>
          <a:p>
            <a:pPr eaLnBrk="1" hangingPunct="1"/>
            <a:r>
              <a:rPr lang="fr-FR" sz="1500" b="1" dirty="0">
                <a:solidFill>
                  <a:srgbClr val="0070C0"/>
                </a:solidFill>
              </a:rPr>
              <a:t>Méthode : </a:t>
            </a:r>
            <a:r>
              <a:rPr lang="fr-FR" sz="1500" dirty="0"/>
              <a:t>mesure des </a:t>
            </a:r>
            <a:r>
              <a:rPr lang="fr-FR" sz="1500" dirty="0" err="1"/>
              <a:t>C</a:t>
            </a:r>
            <a:r>
              <a:rPr lang="fr-FR" sz="1500" baseline="-25000" dirty="0" err="1"/>
              <a:t>min</a:t>
            </a:r>
            <a:r>
              <a:rPr lang="fr-FR" sz="1500" dirty="0"/>
              <a:t> plasma de DTG par LC-MS</a:t>
            </a:r>
          </a:p>
          <a:p>
            <a:pPr eaLnBrk="1" hangingPunct="1"/>
            <a:endParaRPr lang="fr-FR" sz="1500" dirty="0"/>
          </a:p>
          <a:p>
            <a:pPr eaLnBrk="1" hangingPunct="1"/>
            <a:r>
              <a:rPr lang="fr-FR" sz="1500" dirty="0"/>
              <a:t>162 patients (Japon) répartis en 2 groupes comparables, dont 41 avec EI du SNC </a:t>
            </a:r>
          </a:p>
          <a:p>
            <a:pPr eaLnBrk="1" hangingPunct="1"/>
            <a:r>
              <a:rPr lang="fr-FR" sz="1500" dirty="0"/>
              <a:t>Caractéristiques des 41 patients : </a:t>
            </a:r>
          </a:p>
          <a:p>
            <a:pPr lvl="1" eaLnBrk="1" hangingPunct="1"/>
            <a:r>
              <a:rPr lang="fr-FR" sz="1400" dirty="0"/>
              <a:t>42 ans, 95 % hommes, 65 kg, 10 % ATCD psychiatriques, </a:t>
            </a:r>
          </a:p>
          <a:p>
            <a:pPr lvl="1" eaLnBrk="1" hangingPunct="1"/>
            <a:r>
              <a:rPr lang="fr-FR" sz="1400" dirty="0"/>
              <a:t>32 % naïfs d’ARV, 501 CD4/mm</a:t>
            </a:r>
            <a:r>
              <a:rPr lang="fr-FR" sz="1400" baseline="30000" dirty="0"/>
              <a:t>3</a:t>
            </a:r>
            <a:r>
              <a:rPr lang="fr-FR" sz="1400" dirty="0"/>
              <a:t>, 95 % </a:t>
            </a:r>
            <a:br>
              <a:rPr lang="fr-FR" sz="1400" dirty="0"/>
            </a:br>
            <a:r>
              <a:rPr lang="fr-FR" sz="1400" dirty="0"/>
              <a:t>CV &lt; 50 c/ml, </a:t>
            </a:r>
          </a:p>
          <a:p>
            <a:pPr lvl="1" eaLnBrk="1" hangingPunct="1"/>
            <a:r>
              <a:rPr lang="fr-FR" sz="1400" dirty="0"/>
              <a:t>sous DTG depuis 88 jours, 5 % avec prise </a:t>
            </a:r>
            <a:br>
              <a:rPr lang="fr-FR" sz="1400" dirty="0"/>
            </a:br>
            <a:r>
              <a:rPr lang="fr-FR" sz="1400" dirty="0"/>
              <a:t>le soir, </a:t>
            </a:r>
          </a:p>
          <a:p>
            <a:pPr lvl="1" eaLnBrk="1" hangingPunct="1"/>
            <a:r>
              <a:rPr lang="fr-FR" sz="1400" dirty="0"/>
              <a:t>ARV associés : 61 % TDF, 32 % ABC, </a:t>
            </a:r>
            <a:br>
              <a:rPr lang="fr-FR" sz="1400" dirty="0"/>
            </a:br>
            <a:r>
              <a:rPr lang="fr-FR" sz="1400" dirty="0"/>
              <a:t>2 % IP, 5 % INNTI associés, </a:t>
            </a:r>
            <a:endParaRPr lang="fr-FR" sz="1400" b="1" dirty="0">
              <a:solidFill>
                <a:srgbClr val="0070C0"/>
              </a:solidFill>
            </a:endParaRPr>
          </a:p>
          <a:p>
            <a:pPr eaLnBrk="1" hangingPunct="1"/>
            <a:r>
              <a:rPr lang="fr-FR" sz="1500" b="1" dirty="0">
                <a:solidFill>
                  <a:srgbClr val="0070C0"/>
                </a:solidFill>
              </a:rPr>
              <a:t>Conclusions </a:t>
            </a:r>
          </a:p>
          <a:p>
            <a:pPr lvl="1" eaLnBrk="1" hangingPunct="1"/>
            <a:r>
              <a:rPr lang="fr-FR" sz="1400" dirty="0" err="1"/>
              <a:t>C</a:t>
            </a:r>
            <a:r>
              <a:rPr lang="fr-FR" sz="1400" baseline="-25000" dirty="0" err="1"/>
              <a:t>min</a:t>
            </a:r>
            <a:r>
              <a:rPr lang="fr-FR" sz="1400" dirty="0"/>
              <a:t> DTG &gt; chez patients avec des EI du SNC (médiane 1,34 vs 1,03 mg/l ; </a:t>
            </a:r>
            <a:br>
              <a:rPr lang="fr-FR" sz="1400" dirty="0"/>
            </a:br>
            <a:r>
              <a:rPr lang="fr-FR" sz="1400" dirty="0"/>
              <a:t>p = 0,003) Corrélation positive entre </a:t>
            </a:r>
            <a:r>
              <a:rPr lang="fr-FR" sz="1400" dirty="0" err="1"/>
              <a:t>C</a:t>
            </a:r>
            <a:r>
              <a:rPr lang="fr-FR" sz="1400" baseline="-25000" dirty="0" err="1"/>
              <a:t>min</a:t>
            </a:r>
            <a:r>
              <a:rPr lang="fr-FR" sz="1400" dirty="0"/>
              <a:t> DTG et fréquence des EI SNC</a:t>
            </a:r>
          </a:p>
          <a:p>
            <a:pPr lvl="1" eaLnBrk="1" hangingPunct="1"/>
            <a:endParaRPr lang="fr-FR" sz="15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Yagura</a:t>
            </a:r>
            <a:r>
              <a:rPr lang="en-GB" sz="1200" i="1" dirty="0">
                <a:solidFill>
                  <a:srgbClr val="0070C0"/>
                </a:solidFill>
              </a:rPr>
              <a:t> H, CROI 2017, Abs. 426</a:t>
            </a:r>
          </a:p>
        </p:txBody>
      </p:sp>
      <p:grpSp>
        <p:nvGrpSpPr>
          <p:cNvPr id="2" name="Groupe 1"/>
          <p:cNvGrpSpPr/>
          <p:nvPr/>
        </p:nvGrpSpPr>
        <p:grpSpPr>
          <a:xfrm>
            <a:off x="5208072" y="1592818"/>
            <a:ext cx="3635891" cy="2334360"/>
            <a:chOff x="5208072" y="1592818"/>
            <a:chExt cx="3635891" cy="2334360"/>
          </a:xfrm>
        </p:grpSpPr>
        <p:grpSp>
          <p:nvGrpSpPr>
            <p:cNvPr id="12442" name="Groupe 12441"/>
            <p:cNvGrpSpPr/>
            <p:nvPr/>
          </p:nvGrpSpPr>
          <p:grpSpPr>
            <a:xfrm>
              <a:off x="5434013" y="1978025"/>
              <a:ext cx="3409950" cy="1487488"/>
              <a:chOff x="5434013" y="1978025"/>
              <a:chExt cx="3409950" cy="1487488"/>
            </a:xfrm>
          </p:grpSpPr>
          <p:sp>
            <p:nvSpPr>
              <p:cNvPr id="13" name="Freeform 8"/>
              <p:cNvSpPr>
                <a:spLocks/>
              </p:cNvSpPr>
              <p:nvPr/>
            </p:nvSpPr>
            <p:spPr bwMode="auto">
              <a:xfrm>
                <a:off x="5503863" y="1978025"/>
                <a:ext cx="3340100" cy="1420813"/>
              </a:xfrm>
              <a:custGeom>
                <a:avLst/>
                <a:gdLst>
                  <a:gd name="T0" fmla="*/ 0 w 4208"/>
                  <a:gd name="T1" fmla="*/ 0 h 1789"/>
                  <a:gd name="T2" fmla="*/ 0 w 4208"/>
                  <a:gd name="T3" fmla="*/ 1789 h 1789"/>
                  <a:gd name="T4" fmla="*/ 4208 w 4208"/>
                  <a:gd name="T5" fmla="*/ 1789 h 1789"/>
                </a:gdLst>
                <a:ahLst/>
                <a:cxnLst>
                  <a:cxn ang="0">
                    <a:pos x="T0" y="T1"/>
                  </a:cxn>
                  <a:cxn ang="0">
                    <a:pos x="T2" y="T3"/>
                  </a:cxn>
                  <a:cxn ang="0">
                    <a:pos x="T4" y="T5"/>
                  </a:cxn>
                </a:cxnLst>
                <a:rect l="0" t="0" r="r" b="b"/>
                <a:pathLst>
                  <a:path w="4208" h="1789">
                    <a:moveTo>
                      <a:pt x="0" y="0"/>
                    </a:moveTo>
                    <a:lnTo>
                      <a:pt x="0" y="1789"/>
                    </a:lnTo>
                    <a:lnTo>
                      <a:pt x="4208" y="1789"/>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9"/>
              <p:cNvSpPr>
                <a:spLocks noChangeShapeType="1"/>
              </p:cNvSpPr>
              <p:nvPr/>
            </p:nvSpPr>
            <p:spPr bwMode="auto">
              <a:xfrm flipV="1">
                <a:off x="6338888" y="3398838"/>
                <a:ext cx="0" cy="666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0"/>
              <p:cNvSpPr>
                <a:spLocks noChangeShapeType="1"/>
              </p:cNvSpPr>
              <p:nvPr/>
            </p:nvSpPr>
            <p:spPr bwMode="auto">
              <a:xfrm flipV="1">
                <a:off x="7999413" y="3398838"/>
                <a:ext cx="0" cy="66675"/>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1"/>
              <p:cNvSpPr>
                <a:spLocks noChangeShapeType="1"/>
              </p:cNvSpPr>
              <p:nvPr/>
            </p:nvSpPr>
            <p:spPr bwMode="auto">
              <a:xfrm>
                <a:off x="5434013" y="2332038"/>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2"/>
              <p:cNvSpPr>
                <a:spLocks noChangeShapeType="1"/>
              </p:cNvSpPr>
              <p:nvPr/>
            </p:nvSpPr>
            <p:spPr bwMode="auto">
              <a:xfrm>
                <a:off x="5434013" y="2689225"/>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3"/>
              <p:cNvSpPr>
                <a:spLocks noChangeShapeType="1"/>
              </p:cNvSpPr>
              <p:nvPr/>
            </p:nvSpPr>
            <p:spPr bwMode="auto">
              <a:xfrm>
                <a:off x="5434013" y="3043238"/>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4"/>
              <p:cNvSpPr>
                <a:spLocks noChangeShapeType="1"/>
              </p:cNvSpPr>
              <p:nvPr/>
            </p:nvSpPr>
            <p:spPr bwMode="auto">
              <a:xfrm>
                <a:off x="5434013" y="3398838"/>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15"/>
              <p:cNvSpPr>
                <a:spLocks noChangeShapeType="1"/>
              </p:cNvSpPr>
              <p:nvPr/>
            </p:nvSpPr>
            <p:spPr bwMode="auto">
              <a:xfrm>
                <a:off x="5434013" y="1978025"/>
                <a:ext cx="6985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16"/>
              <p:cNvSpPr>
                <a:spLocks noChangeShapeType="1"/>
              </p:cNvSpPr>
              <p:nvPr/>
            </p:nvSpPr>
            <p:spPr bwMode="auto">
              <a:xfrm flipH="1">
                <a:off x="7353301" y="2933700"/>
                <a:ext cx="1296988" cy="0"/>
              </a:xfrm>
              <a:prstGeom prst="line">
                <a:avLst/>
              </a:prstGeom>
              <a:noFill/>
              <a:ln w="1587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17"/>
              <p:cNvSpPr>
                <a:spLocks noChangeShapeType="1"/>
              </p:cNvSpPr>
              <p:nvPr/>
            </p:nvSpPr>
            <p:spPr bwMode="auto">
              <a:xfrm flipH="1">
                <a:off x="5688013" y="3040063"/>
                <a:ext cx="1311275" cy="0"/>
              </a:xfrm>
              <a:prstGeom prst="line">
                <a:avLst/>
              </a:prstGeom>
              <a:noFill/>
              <a:ln w="1587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18"/>
              <p:cNvSpPr>
                <a:spLocks/>
              </p:cNvSpPr>
              <p:nvPr/>
            </p:nvSpPr>
            <p:spPr bwMode="auto">
              <a:xfrm>
                <a:off x="6313488" y="2376488"/>
                <a:ext cx="52388" cy="52388"/>
              </a:xfrm>
              <a:custGeom>
                <a:avLst/>
                <a:gdLst>
                  <a:gd name="T0" fmla="*/ 58 w 66"/>
                  <a:gd name="T1" fmla="*/ 55 h 66"/>
                  <a:gd name="T2" fmla="*/ 61 w 66"/>
                  <a:gd name="T3" fmla="*/ 50 h 66"/>
                  <a:gd name="T4" fmla="*/ 65 w 66"/>
                  <a:gd name="T5" fmla="*/ 45 h 66"/>
                  <a:gd name="T6" fmla="*/ 66 w 66"/>
                  <a:gd name="T7" fmla="*/ 40 h 66"/>
                  <a:gd name="T8" fmla="*/ 66 w 66"/>
                  <a:gd name="T9" fmla="*/ 33 h 66"/>
                  <a:gd name="T10" fmla="*/ 66 w 66"/>
                  <a:gd name="T11" fmla="*/ 24 h 66"/>
                  <a:gd name="T12" fmla="*/ 63 w 66"/>
                  <a:gd name="T13" fmla="*/ 15 h 66"/>
                  <a:gd name="T14" fmla="*/ 58 w 66"/>
                  <a:gd name="T15" fmla="*/ 8 h 66"/>
                  <a:gd name="T16" fmla="*/ 51 w 66"/>
                  <a:gd name="T17" fmla="*/ 3 h 66"/>
                  <a:gd name="T18" fmla="*/ 42 w 66"/>
                  <a:gd name="T19" fmla="*/ 0 h 66"/>
                  <a:gd name="T20" fmla="*/ 33 w 66"/>
                  <a:gd name="T21" fmla="*/ 0 h 66"/>
                  <a:gd name="T22" fmla="*/ 26 w 66"/>
                  <a:gd name="T23" fmla="*/ 0 h 66"/>
                  <a:gd name="T24" fmla="*/ 17 w 66"/>
                  <a:gd name="T25" fmla="*/ 3 h 66"/>
                  <a:gd name="T26" fmla="*/ 10 w 66"/>
                  <a:gd name="T27" fmla="*/ 8 h 66"/>
                  <a:gd name="T28" fmla="*/ 5 w 66"/>
                  <a:gd name="T29" fmla="*/ 15 h 66"/>
                  <a:gd name="T30" fmla="*/ 2 w 66"/>
                  <a:gd name="T31" fmla="*/ 24 h 66"/>
                  <a:gd name="T32" fmla="*/ 0 w 66"/>
                  <a:gd name="T33" fmla="*/ 33 h 66"/>
                  <a:gd name="T34" fmla="*/ 2 w 66"/>
                  <a:gd name="T35" fmla="*/ 42 h 66"/>
                  <a:gd name="T36" fmla="*/ 5 w 66"/>
                  <a:gd name="T37" fmla="*/ 48 h 66"/>
                  <a:gd name="T38" fmla="*/ 10 w 66"/>
                  <a:gd name="T39" fmla="*/ 55 h 66"/>
                  <a:gd name="T40" fmla="*/ 17 w 66"/>
                  <a:gd name="T41" fmla="*/ 61 h 66"/>
                  <a:gd name="T42" fmla="*/ 26 w 66"/>
                  <a:gd name="T43" fmla="*/ 64 h 66"/>
                  <a:gd name="T44" fmla="*/ 33 w 66"/>
                  <a:gd name="T45" fmla="*/ 66 h 66"/>
                  <a:gd name="T46" fmla="*/ 40 w 66"/>
                  <a:gd name="T47" fmla="*/ 66 h 66"/>
                  <a:gd name="T48" fmla="*/ 47 w 66"/>
                  <a:gd name="T49" fmla="*/ 62 h 66"/>
                  <a:gd name="T50" fmla="*/ 52 w 66"/>
                  <a:gd name="T51" fmla="*/ 61 h 66"/>
                  <a:gd name="T52" fmla="*/ 58 w 66"/>
                  <a:gd name="T53" fmla="*/ 55 h 66"/>
                  <a:gd name="T54" fmla="*/ 58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5"/>
                    </a:moveTo>
                    <a:lnTo>
                      <a:pt x="61" y="50"/>
                    </a:lnTo>
                    <a:lnTo>
                      <a:pt x="65" y="45"/>
                    </a:lnTo>
                    <a:lnTo>
                      <a:pt x="66" y="40"/>
                    </a:lnTo>
                    <a:lnTo>
                      <a:pt x="66" y="33"/>
                    </a:lnTo>
                    <a:lnTo>
                      <a:pt x="66" y="24"/>
                    </a:lnTo>
                    <a:lnTo>
                      <a:pt x="63" y="15"/>
                    </a:lnTo>
                    <a:lnTo>
                      <a:pt x="58" y="8"/>
                    </a:lnTo>
                    <a:lnTo>
                      <a:pt x="51" y="3"/>
                    </a:lnTo>
                    <a:lnTo>
                      <a:pt x="42" y="0"/>
                    </a:lnTo>
                    <a:lnTo>
                      <a:pt x="33" y="0"/>
                    </a:lnTo>
                    <a:lnTo>
                      <a:pt x="26" y="0"/>
                    </a:lnTo>
                    <a:lnTo>
                      <a:pt x="17" y="3"/>
                    </a:lnTo>
                    <a:lnTo>
                      <a:pt x="10" y="8"/>
                    </a:lnTo>
                    <a:lnTo>
                      <a:pt x="5" y="15"/>
                    </a:lnTo>
                    <a:lnTo>
                      <a:pt x="2" y="24"/>
                    </a:lnTo>
                    <a:lnTo>
                      <a:pt x="0" y="33"/>
                    </a:lnTo>
                    <a:lnTo>
                      <a:pt x="2" y="42"/>
                    </a:lnTo>
                    <a:lnTo>
                      <a:pt x="5" y="48"/>
                    </a:lnTo>
                    <a:lnTo>
                      <a:pt x="10" y="55"/>
                    </a:lnTo>
                    <a:lnTo>
                      <a:pt x="17" y="61"/>
                    </a:lnTo>
                    <a:lnTo>
                      <a:pt x="26" y="64"/>
                    </a:lnTo>
                    <a:lnTo>
                      <a:pt x="33" y="66"/>
                    </a:lnTo>
                    <a:lnTo>
                      <a:pt x="40" y="66"/>
                    </a:lnTo>
                    <a:lnTo>
                      <a:pt x="47" y="62"/>
                    </a:lnTo>
                    <a:lnTo>
                      <a:pt x="52" y="61"/>
                    </a:lnTo>
                    <a:lnTo>
                      <a:pt x="58" y="55"/>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4" name="Freeform 19"/>
              <p:cNvSpPr>
                <a:spLocks/>
              </p:cNvSpPr>
              <p:nvPr/>
            </p:nvSpPr>
            <p:spPr bwMode="auto">
              <a:xfrm>
                <a:off x="6257926" y="2492375"/>
                <a:ext cx="52388" cy="52388"/>
              </a:xfrm>
              <a:custGeom>
                <a:avLst/>
                <a:gdLst>
                  <a:gd name="T0" fmla="*/ 58 w 66"/>
                  <a:gd name="T1" fmla="*/ 55 h 66"/>
                  <a:gd name="T2" fmla="*/ 61 w 66"/>
                  <a:gd name="T3" fmla="*/ 50 h 66"/>
                  <a:gd name="T4" fmla="*/ 65 w 66"/>
                  <a:gd name="T5" fmla="*/ 45 h 66"/>
                  <a:gd name="T6" fmla="*/ 66 w 66"/>
                  <a:gd name="T7" fmla="*/ 40 h 66"/>
                  <a:gd name="T8" fmla="*/ 66 w 66"/>
                  <a:gd name="T9" fmla="*/ 33 h 66"/>
                  <a:gd name="T10" fmla="*/ 66 w 66"/>
                  <a:gd name="T11" fmla="*/ 24 h 66"/>
                  <a:gd name="T12" fmla="*/ 63 w 66"/>
                  <a:gd name="T13" fmla="*/ 17 h 66"/>
                  <a:gd name="T14" fmla="*/ 58 w 66"/>
                  <a:gd name="T15" fmla="*/ 10 h 66"/>
                  <a:gd name="T16" fmla="*/ 51 w 66"/>
                  <a:gd name="T17" fmla="*/ 5 h 66"/>
                  <a:gd name="T18" fmla="*/ 42 w 66"/>
                  <a:gd name="T19" fmla="*/ 1 h 66"/>
                  <a:gd name="T20" fmla="*/ 33 w 66"/>
                  <a:gd name="T21" fmla="*/ 0 h 66"/>
                  <a:gd name="T22" fmla="*/ 24 w 66"/>
                  <a:gd name="T23" fmla="*/ 1 h 66"/>
                  <a:gd name="T24" fmla="*/ 18 w 66"/>
                  <a:gd name="T25" fmla="*/ 5 h 66"/>
                  <a:gd name="T26" fmla="*/ 11 w 66"/>
                  <a:gd name="T27" fmla="*/ 10 h 66"/>
                  <a:gd name="T28" fmla="*/ 5 w 66"/>
                  <a:gd name="T29" fmla="*/ 17 h 66"/>
                  <a:gd name="T30" fmla="*/ 2 w 66"/>
                  <a:gd name="T31" fmla="*/ 24 h 66"/>
                  <a:gd name="T32" fmla="*/ 0 w 66"/>
                  <a:gd name="T33" fmla="*/ 33 h 66"/>
                  <a:gd name="T34" fmla="*/ 2 w 66"/>
                  <a:gd name="T35" fmla="*/ 41 h 66"/>
                  <a:gd name="T36" fmla="*/ 5 w 66"/>
                  <a:gd name="T37" fmla="*/ 48 h 66"/>
                  <a:gd name="T38" fmla="*/ 11 w 66"/>
                  <a:gd name="T39" fmla="*/ 55 h 66"/>
                  <a:gd name="T40" fmla="*/ 18 w 66"/>
                  <a:gd name="T41" fmla="*/ 62 h 66"/>
                  <a:gd name="T42" fmla="*/ 24 w 66"/>
                  <a:gd name="T43" fmla="*/ 64 h 66"/>
                  <a:gd name="T44" fmla="*/ 33 w 66"/>
                  <a:gd name="T45" fmla="*/ 66 h 66"/>
                  <a:gd name="T46" fmla="*/ 40 w 66"/>
                  <a:gd name="T47" fmla="*/ 66 h 66"/>
                  <a:gd name="T48" fmla="*/ 47 w 66"/>
                  <a:gd name="T49" fmla="*/ 64 h 66"/>
                  <a:gd name="T50" fmla="*/ 52 w 66"/>
                  <a:gd name="T51" fmla="*/ 61 h 66"/>
                  <a:gd name="T52" fmla="*/ 58 w 66"/>
                  <a:gd name="T53" fmla="*/ 55 h 66"/>
                  <a:gd name="T54" fmla="*/ 58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5"/>
                    </a:moveTo>
                    <a:lnTo>
                      <a:pt x="61" y="50"/>
                    </a:lnTo>
                    <a:lnTo>
                      <a:pt x="65" y="45"/>
                    </a:lnTo>
                    <a:lnTo>
                      <a:pt x="66" y="40"/>
                    </a:lnTo>
                    <a:lnTo>
                      <a:pt x="66" y="33"/>
                    </a:lnTo>
                    <a:lnTo>
                      <a:pt x="66" y="24"/>
                    </a:lnTo>
                    <a:lnTo>
                      <a:pt x="63" y="17"/>
                    </a:lnTo>
                    <a:lnTo>
                      <a:pt x="58" y="10"/>
                    </a:lnTo>
                    <a:lnTo>
                      <a:pt x="51" y="5"/>
                    </a:lnTo>
                    <a:lnTo>
                      <a:pt x="42" y="1"/>
                    </a:lnTo>
                    <a:lnTo>
                      <a:pt x="33" y="0"/>
                    </a:lnTo>
                    <a:lnTo>
                      <a:pt x="24" y="1"/>
                    </a:lnTo>
                    <a:lnTo>
                      <a:pt x="18" y="5"/>
                    </a:lnTo>
                    <a:lnTo>
                      <a:pt x="11" y="10"/>
                    </a:lnTo>
                    <a:lnTo>
                      <a:pt x="5" y="17"/>
                    </a:lnTo>
                    <a:lnTo>
                      <a:pt x="2" y="24"/>
                    </a:lnTo>
                    <a:lnTo>
                      <a:pt x="0" y="33"/>
                    </a:lnTo>
                    <a:lnTo>
                      <a:pt x="2" y="41"/>
                    </a:lnTo>
                    <a:lnTo>
                      <a:pt x="5" y="48"/>
                    </a:lnTo>
                    <a:lnTo>
                      <a:pt x="11" y="55"/>
                    </a:lnTo>
                    <a:lnTo>
                      <a:pt x="18" y="62"/>
                    </a:lnTo>
                    <a:lnTo>
                      <a:pt x="24" y="64"/>
                    </a:lnTo>
                    <a:lnTo>
                      <a:pt x="33" y="66"/>
                    </a:lnTo>
                    <a:lnTo>
                      <a:pt x="40" y="66"/>
                    </a:lnTo>
                    <a:lnTo>
                      <a:pt x="47" y="64"/>
                    </a:lnTo>
                    <a:lnTo>
                      <a:pt x="52" y="61"/>
                    </a:lnTo>
                    <a:lnTo>
                      <a:pt x="58" y="55"/>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5" name="Freeform 20"/>
              <p:cNvSpPr>
                <a:spLocks/>
              </p:cNvSpPr>
              <p:nvPr/>
            </p:nvSpPr>
            <p:spPr bwMode="auto">
              <a:xfrm>
                <a:off x="6311901" y="2492375"/>
                <a:ext cx="52388" cy="52388"/>
              </a:xfrm>
              <a:custGeom>
                <a:avLst/>
                <a:gdLst>
                  <a:gd name="T0" fmla="*/ 58 w 67"/>
                  <a:gd name="T1" fmla="*/ 55 h 66"/>
                  <a:gd name="T2" fmla="*/ 61 w 67"/>
                  <a:gd name="T3" fmla="*/ 50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1 h 66"/>
                  <a:gd name="T20" fmla="*/ 33 w 67"/>
                  <a:gd name="T21" fmla="*/ 0 h 66"/>
                  <a:gd name="T22" fmla="*/ 25 w 67"/>
                  <a:gd name="T23" fmla="*/ 1 h 66"/>
                  <a:gd name="T24" fmla="*/ 18 w 67"/>
                  <a:gd name="T25" fmla="*/ 5 h 66"/>
                  <a:gd name="T26" fmla="*/ 11 w 67"/>
                  <a:gd name="T27" fmla="*/ 10 h 66"/>
                  <a:gd name="T28" fmla="*/ 5 w 67"/>
                  <a:gd name="T29" fmla="*/ 17 h 66"/>
                  <a:gd name="T30" fmla="*/ 2 w 67"/>
                  <a:gd name="T31" fmla="*/ 24 h 66"/>
                  <a:gd name="T32" fmla="*/ 0 w 67"/>
                  <a:gd name="T33" fmla="*/ 33 h 66"/>
                  <a:gd name="T34" fmla="*/ 2 w 67"/>
                  <a:gd name="T35" fmla="*/ 41 h 66"/>
                  <a:gd name="T36" fmla="*/ 5 w 67"/>
                  <a:gd name="T37" fmla="*/ 48 h 66"/>
                  <a:gd name="T38" fmla="*/ 11 w 67"/>
                  <a:gd name="T39" fmla="*/ 55 h 66"/>
                  <a:gd name="T40" fmla="*/ 18 w 67"/>
                  <a:gd name="T41" fmla="*/ 62 h 66"/>
                  <a:gd name="T42" fmla="*/ 25 w 67"/>
                  <a:gd name="T43" fmla="*/ 64 h 66"/>
                  <a:gd name="T44" fmla="*/ 33 w 67"/>
                  <a:gd name="T45" fmla="*/ 66 h 66"/>
                  <a:gd name="T46" fmla="*/ 40 w 67"/>
                  <a:gd name="T47" fmla="*/ 66 h 66"/>
                  <a:gd name="T48" fmla="*/ 46 w 67"/>
                  <a:gd name="T49" fmla="*/ 64 h 66"/>
                  <a:gd name="T50" fmla="*/ 53 w 67"/>
                  <a:gd name="T51" fmla="*/ 61 h 66"/>
                  <a:gd name="T52" fmla="*/ 58 w 67"/>
                  <a:gd name="T53" fmla="*/ 55 h 66"/>
                  <a:gd name="T54" fmla="*/ 58 w 67"/>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5"/>
                    </a:moveTo>
                    <a:lnTo>
                      <a:pt x="61" y="50"/>
                    </a:lnTo>
                    <a:lnTo>
                      <a:pt x="65" y="45"/>
                    </a:lnTo>
                    <a:lnTo>
                      <a:pt x="67" y="40"/>
                    </a:lnTo>
                    <a:lnTo>
                      <a:pt x="67" y="33"/>
                    </a:lnTo>
                    <a:lnTo>
                      <a:pt x="67" y="24"/>
                    </a:lnTo>
                    <a:lnTo>
                      <a:pt x="63" y="17"/>
                    </a:lnTo>
                    <a:lnTo>
                      <a:pt x="58" y="10"/>
                    </a:lnTo>
                    <a:lnTo>
                      <a:pt x="51" y="5"/>
                    </a:lnTo>
                    <a:lnTo>
                      <a:pt x="42" y="1"/>
                    </a:lnTo>
                    <a:lnTo>
                      <a:pt x="33" y="0"/>
                    </a:lnTo>
                    <a:lnTo>
                      <a:pt x="25" y="1"/>
                    </a:lnTo>
                    <a:lnTo>
                      <a:pt x="18" y="5"/>
                    </a:lnTo>
                    <a:lnTo>
                      <a:pt x="11" y="10"/>
                    </a:lnTo>
                    <a:lnTo>
                      <a:pt x="5" y="17"/>
                    </a:lnTo>
                    <a:lnTo>
                      <a:pt x="2" y="24"/>
                    </a:lnTo>
                    <a:lnTo>
                      <a:pt x="0" y="33"/>
                    </a:lnTo>
                    <a:lnTo>
                      <a:pt x="2" y="41"/>
                    </a:lnTo>
                    <a:lnTo>
                      <a:pt x="5" y="48"/>
                    </a:lnTo>
                    <a:lnTo>
                      <a:pt x="11" y="55"/>
                    </a:lnTo>
                    <a:lnTo>
                      <a:pt x="18" y="62"/>
                    </a:lnTo>
                    <a:lnTo>
                      <a:pt x="25" y="64"/>
                    </a:lnTo>
                    <a:lnTo>
                      <a:pt x="33" y="66"/>
                    </a:lnTo>
                    <a:lnTo>
                      <a:pt x="40" y="66"/>
                    </a:lnTo>
                    <a:lnTo>
                      <a:pt x="46" y="64"/>
                    </a:lnTo>
                    <a:lnTo>
                      <a:pt x="53" y="61"/>
                    </a:lnTo>
                    <a:lnTo>
                      <a:pt x="58" y="55"/>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6" name="Freeform 21"/>
              <p:cNvSpPr>
                <a:spLocks/>
              </p:cNvSpPr>
              <p:nvPr/>
            </p:nvSpPr>
            <p:spPr bwMode="auto">
              <a:xfrm>
                <a:off x="6372226" y="2540000"/>
                <a:ext cx="53975" cy="52388"/>
              </a:xfrm>
              <a:custGeom>
                <a:avLst/>
                <a:gdLst>
                  <a:gd name="T0" fmla="*/ 58 w 66"/>
                  <a:gd name="T1" fmla="*/ 57 h 66"/>
                  <a:gd name="T2" fmla="*/ 61 w 66"/>
                  <a:gd name="T3" fmla="*/ 52 h 66"/>
                  <a:gd name="T4" fmla="*/ 65 w 66"/>
                  <a:gd name="T5" fmla="*/ 47 h 66"/>
                  <a:gd name="T6" fmla="*/ 66 w 66"/>
                  <a:gd name="T7" fmla="*/ 40 h 66"/>
                  <a:gd name="T8" fmla="*/ 66 w 66"/>
                  <a:gd name="T9" fmla="*/ 33 h 66"/>
                  <a:gd name="T10" fmla="*/ 66 w 66"/>
                  <a:gd name="T11" fmla="*/ 24 h 66"/>
                  <a:gd name="T12" fmla="*/ 63 w 66"/>
                  <a:gd name="T13" fmla="*/ 17 h 66"/>
                  <a:gd name="T14" fmla="*/ 58 w 66"/>
                  <a:gd name="T15" fmla="*/ 10 h 66"/>
                  <a:gd name="T16" fmla="*/ 51 w 66"/>
                  <a:gd name="T17" fmla="*/ 5 h 66"/>
                  <a:gd name="T18" fmla="*/ 42 w 66"/>
                  <a:gd name="T19" fmla="*/ 1 h 66"/>
                  <a:gd name="T20" fmla="*/ 33 w 66"/>
                  <a:gd name="T21" fmla="*/ 0 h 66"/>
                  <a:gd name="T22" fmla="*/ 24 w 66"/>
                  <a:gd name="T23" fmla="*/ 1 h 66"/>
                  <a:gd name="T24" fmla="*/ 17 w 66"/>
                  <a:gd name="T25" fmla="*/ 5 h 66"/>
                  <a:gd name="T26" fmla="*/ 10 w 66"/>
                  <a:gd name="T27" fmla="*/ 10 h 66"/>
                  <a:gd name="T28" fmla="*/ 5 w 66"/>
                  <a:gd name="T29" fmla="*/ 17 h 66"/>
                  <a:gd name="T30" fmla="*/ 2 w 66"/>
                  <a:gd name="T31" fmla="*/ 24 h 66"/>
                  <a:gd name="T32" fmla="*/ 0 w 66"/>
                  <a:gd name="T33" fmla="*/ 33 h 66"/>
                  <a:gd name="T34" fmla="*/ 2 w 66"/>
                  <a:gd name="T35" fmla="*/ 42 h 66"/>
                  <a:gd name="T36" fmla="*/ 5 w 66"/>
                  <a:gd name="T37" fmla="*/ 50 h 66"/>
                  <a:gd name="T38" fmla="*/ 10 w 66"/>
                  <a:gd name="T39" fmla="*/ 57 h 66"/>
                  <a:gd name="T40" fmla="*/ 17 w 66"/>
                  <a:gd name="T41" fmla="*/ 62 h 66"/>
                  <a:gd name="T42" fmla="*/ 24 w 66"/>
                  <a:gd name="T43" fmla="*/ 66 h 66"/>
                  <a:gd name="T44" fmla="*/ 33 w 66"/>
                  <a:gd name="T45" fmla="*/ 66 h 66"/>
                  <a:gd name="T46" fmla="*/ 40 w 66"/>
                  <a:gd name="T47" fmla="*/ 66 h 66"/>
                  <a:gd name="T48" fmla="*/ 45 w 66"/>
                  <a:gd name="T49" fmla="*/ 64 h 66"/>
                  <a:gd name="T50" fmla="*/ 52 w 66"/>
                  <a:gd name="T51" fmla="*/ 61 h 66"/>
                  <a:gd name="T52" fmla="*/ 58 w 66"/>
                  <a:gd name="T53" fmla="*/ 57 h 66"/>
                  <a:gd name="T54" fmla="*/ 58 w 66"/>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7"/>
                    </a:moveTo>
                    <a:lnTo>
                      <a:pt x="61" y="52"/>
                    </a:lnTo>
                    <a:lnTo>
                      <a:pt x="65" y="47"/>
                    </a:lnTo>
                    <a:lnTo>
                      <a:pt x="66" y="40"/>
                    </a:lnTo>
                    <a:lnTo>
                      <a:pt x="66" y="33"/>
                    </a:lnTo>
                    <a:lnTo>
                      <a:pt x="66" y="24"/>
                    </a:lnTo>
                    <a:lnTo>
                      <a:pt x="63" y="17"/>
                    </a:lnTo>
                    <a:lnTo>
                      <a:pt x="58" y="10"/>
                    </a:lnTo>
                    <a:lnTo>
                      <a:pt x="51" y="5"/>
                    </a:lnTo>
                    <a:lnTo>
                      <a:pt x="42" y="1"/>
                    </a:lnTo>
                    <a:lnTo>
                      <a:pt x="33" y="0"/>
                    </a:lnTo>
                    <a:lnTo>
                      <a:pt x="24" y="1"/>
                    </a:lnTo>
                    <a:lnTo>
                      <a:pt x="17" y="5"/>
                    </a:lnTo>
                    <a:lnTo>
                      <a:pt x="10" y="10"/>
                    </a:lnTo>
                    <a:lnTo>
                      <a:pt x="5" y="17"/>
                    </a:lnTo>
                    <a:lnTo>
                      <a:pt x="2" y="24"/>
                    </a:lnTo>
                    <a:lnTo>
                      <a:pt x="0" y="33"/>
                    </a:lnTo>
                    <a:lnTo>
                      <a:pt x="2" y="42"/>
                    </a:lnTo>
                    <a:lnTo>
                      <a:pt x="5" y="50"/>
                    </a:lnTo>
                    <a:lnTo>
                      <a:pt x="10" y="57"/>
                    </a:lnTo>
                    <a:lnTo>
                      <a:pt x="17" y="62"/>
                    </a:lnTo>
                    <a:lnTo>
                      <a:pt x="24" y="66"/>
                    </a:lnTo>
                    <a:lnTo>
                      <a:pt x="33" y="66"/>
                    </a:lnTo>
                    <a:lnTo>
                      <a:pt x="40" y="66"/>
                    </a:lnTo>
                    <a:lnTo>
                      <a:pt x="45" y="64"/>
                    </a:lnTo>
                    <a:lnTo>
                      <a:pt x="52" y="61"/>
                    </a:lnTo>
                    <a:lnTo>
                      <a:pt x="58" y="57"/>
                    </a:lnTo>
                    <a:lnTo>
                      <a:pt x="58"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7" name="Freeform 22"/>
              <p:cNvSpPr>
                <a:spLocks/>
              </p:cNvSpPr>
              <p:nvPr/>
            </p:nvSpPr>
            <p:spPr bwMode="auto">
              <a:xfrm>
                <a:off x="6234113" y="2582863"/>
                <a:ext cx="52388" cy="52388"/>
              </a:xfrm>
              <a:custGeom>
                <a:avLst/>
                <a:gdLst>
                  <a:gd name="T0" fmla="*/ 58 w 67"/>
                  <a:gd name="T1" fmla="*/ 56 h 66"/>
                  <a:gd name="T2" fmla="*/ 61 w 67"/>
                  <a:gd name="T3" fmla="*/ 52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2 h 66"/>
                  <a:gd name="T20" fmla="*/ 34 w 67"/>
                  <a:gd name="T21" fmla="*/ 0 h 66"/>
                  <a:gd name="T22" fmla="*/ 27 w 67"/>
                  <a:gd name="T23" fmla="*/ 2 h 66"/>
                  <a:gd name="T24" fmla="*/ 18 w 67"/>
                  <a:gd name="T25" fmla="*/ 5 h 66"/>
                  <a:gd name="T26" fmla="*/ 11 w 67"/>
                  <a:gd name="T27" fmla="*/ 10 h 66"/>
                  <a:gd name="T28" fmla="*/ 6 w 67"/>
                  <a:gd name="T29" fmla="*/ 17 h 66"/>
                  <a:gd name="T30" fmla="*/ 2 w 67"/>
                  <a:gd name="T31" fmla="*/ 24 h 66"/>
                  <a:gd name="T32" fmla="*/ 0 w 67"/>
                  <a:gd name="T33" fmla="*/ 33 h 66"/>
                  <a:gd name="T34" fmla="*/ 2 w 67"/>
                  <a:gd name="T35" fmla="*/ 42 h 66"/>
                  <a:gd name="T36" fmla="*/ 6 w 67"/>
                  <a:gd name="T37" fmla="*/ 51 h 66"/>
                  <a:gd name="T38" fmla="*/ 11 w 67"/>
                  <a:gd name="T39" fmla="*/ 56 h 66"/>
                  <a:gd name="T40" fmla="*/ 18 w 67"/>
                  <a:gd name="T41" fmla="*/ 63 h 66"/>
                  <a:gd name="T42" fmla="*/ 27 w 67"/>
                  <a:gd name="T43" fmla="*/ 66 h 66"/>
                  <a:gd name="T44" fmla="*/ 34 w 67"/>
                  <a:gd name="T45" fmla="*/ 66 h 66"/>
                  <a:gd name="T46" fmla="*/ 41 w 67"/>
                  <a:gd name="T47" fmla="*/ 66 h 66"/>
                  <a:gd name="T48" fmla="*/ 48 w 67"/>
                  <a:gd name="T49" fmla="*/ 65 h 66"/>
                  <a:gd name="T50" fmla="*/ 53 w 67"/>
                  <a:gd name="T51" fmla="*/ 61 h 66"/>
                  <a:gd name="T52" fmla="*/ 58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6"/>
                    </a:moveTo>
                    <a:lnTo>
                      <a:pt x="61" y="52"/>
                    </a:lnTo>
                    <a:lnTo>
                      <a:pt x="65" y="45"/>
                    </a:lnTo>
                    <a:lnTo>
                      <a:pt x="67" y="40"/>
                    </a:lnTo>
                    <a:lnTo>
                      <a:pt x="67" y="33"/>
                    </a:lnTo>
                    <a:lnTo>
                      <a:pt x="67" y="24"/>
                    </a:lnTo>
                    <a:lnTo>
                      <a:pt x="63" y="17"/>
                    </a:lnTo>
                    <a:lnTo>
                      <a:pt x="58" y="10"/>
                    </a:lnTo>
                    <a:lnTo>
                      <a:pt x="51" y="5"/>
                    </a:lnTo>
                    <a:lnTo>
                      <a:pt x="42" y="2"/>
                    </a:lnTo>
                    <a:lnTo>
                      <a:pt x="34" y="0"/>
                    </a:lnTo>
                    <a:lnTo>
                      <a:pt x="27" y="2"/>
                    </a:lnTo>
                    <a:lnTo>
                      <a:pt x="18" y="5"/>
                    </a:lnTo>
                    <a:lnTo>
                      <a:pt x="11" y="10"/>
                    </a:lnTo>
                    <a:lnTo>
                      <a:pt x="6" y="17"/>
                    </a:lnTo>
                    <a:lnTo>
                      <a:pt x="2" y="24"/>
                    </a:lnTo>
                    <a:lnTo>
                      <a:pt x="0" y="33"/>
                    </a:lnTo>
                    <a:lnTo>
                      <a:pt x="2" y="42"/>
                    </a:lnTo>
                    <a:lnTo>
                      <a:pt x="6" y="51"/>
                    </a:lnTo>
                    <a:lnTo>
                      <a:pt x="11" y="56"/>
                    </a:lnTo>
                    <a:lnTo>
                      <a:pt x="18" y="63"/>
                    </a:lnTo>
                    <a:lnTo>
                      <a:pt x="27" y="66"/>
                    </a:lnTo>
                    <a:lnTo>
                      <a:pt x="34" y="66"/>
                    </a:lnTo>
                    <a:lnTo>
                      <a:pt x="41" y="66"/>
                    </a:lnTo>
                    <a:lnTo>
                      <a:pt x="48" y="65"/>
                    </a:lnTo>
                    <a:lnTo>
                      <a:pt x="53" y="61"/>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8" name="Freeform 23"/>
              <p:cNvSpPr>
                <a:spLocks/>
              </p:cNvSpPr>
              <p:nvPr/>
            </p:nvSpPr>
            <p:spPr bwMode="auto">
              <a:xfrm>
                <a:off x="6286501" y="2614613"/>
                <a:ext cx="53975" cy="52388"/>
              </a:xfrm>
              <a:custGeom>
                <a:avLst/>
                <a:gdLst>
                  <a:gd name="T0" fmla="*/ 56 w 66"/>
                  <a:gd name="T1" fmla="*/ 56 h 67"/>
                  <a:gd name="T2" fmla="*/ 61 w 66"/>
                  <a:gd name="T3" fmla="*/ 51 h 67"/>
                  <a:gd name="T4" fmla="*/ 63 w 66"/>
                  <a:gd name="T5" fmla="*/ 46 h 67"/>
                  <a:gd name="T6" fmla="*/ 66 w 66"/>
                  <a:gd name="T7" fmla="*/ 39 h 67"/>
                  <a:gd name="T8" fmla="*/ 66 w 66"/>
                  <a:gd name="T9" fmla="*/ 33 h 67"/>
                  <a:gd name="T10" fmla="*/ 64 w 66"/>
                  <a:gd name="T11" fmla="*/ 25 h 67"/>
                  <a:gd name="T12" fmla="*/ 61 w 66"/>
                  <a:gd name="T13" fmla="*/ 16 h 67"/>
                  <a:gd name="T14" fmla="*/ 56 w 66"/>
                  <a:gd name="T15" fmla="*/ 9 h 67"/>
                  <a:gd name="T16" fmla="*/ 49 w 66"/>
                  <a:gd name="T17" fmla="*/ 4 h 67"/>
                  <a:gd name="T18" fmla="*/ 42 w 66"/>
                  <a:gd name="T19" fmla="*/ 0 h 67"/>
                  <a:gd name="T20" fmla="*/ 33 w 66"/>
                  <a:gd name="T21" fmla="*/ 0 h 67"/>
                  <a:gd name="T22" fmla="*/ 24 w 66"/>
                  <a:gd name="T23" fmla="*/ 0 h 67"/>
                  <a:gd name="T24" fmla="*/ 15 w 66"/>
                  <a:gd name="T25" fmla="*/ 4 h 67"/>
                  <a:gd name="T26" fmla="*/ 8 w 66"/>
                  <a:gd name="T27" fmla="*/ 9 h 67"/>
                  <a:gd name="T28" fmla="*/ 3 w 66"/>
                  <a:gd name="T29" fmla="*/ 16 h 67"/>
                  <a:gd name="T30" fmla="*/ 0 w 66"/>
                  <a:gd name="T31" fmla="*/ 25 h 67"/>
                  <a:gd name="T32" fmla="*/ 0 w 66"/>
                  <a:gd name="T33" fmla="*/ 33 h 67"/>
                  <a:gd name="T34" fmla="*/ 0 w 66"/>
                  <a:gd name="T35" fmla="*/ 40 h 67"/>
                  <a:gd name="T36" fmla="*/ 3 w 66"/>
                  <a:gd name="T37" fmla="*/ 49 h 67"/>
                  <a:gd name="T38" fmla="*/ 8 w 66"/>
                  <a:gd name="T39" fmla="*/ 56 h 67"/>
                  <a:gd name="T40" fmla="*/ 15 w 66"/>
                  <a:gd name="T41" fmla="*/ 61 h 67"/>
                  <a:gd name="T42" fmla="*/ 24 w 66"/>
                  <a:gd name="T43" fmla="*/ 65 h 67"/>
                  <a:gd name="T44" fmla="*/ 33 w 66"/>
                  <a:gd name="T45" fmla="*/ 67 h 67"/>
                  <a:gd name="T46" fmla="*/ 40 w 66"/>
                  <a:gd name="T47" fmla="*/ 65 h 67"/>
                  <a:gd name="T48" fmla="*/ 45 w 66"/>
                  <a:gd name="T49" fmla="*/ 63 h 67"/>
                  <a:gd name="T50" fmla="*/ 50 w 66"/>
                  <a:gd name="T51" fmla="*/ 60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3" y="46"/>
                    </a:lnTo>
                    <a:lnTo>
                      <a:pt x="66" y="39"/>
                    </a:lnTo>
                    <a:lnTo>
                      <a:pt x="66" y="33"/>
                    </a:lnTo>
                    <a:lnTo>
                      <a:pt x="64" y="25"/>
                    </a:lnTo>
                    <a:lnTo>
                      <a:pt x="61" y="16"/>
                    </a:lnTo>
                    <a:lnTo>
                      <a:pt x="56" y="9"/>
                    </a:lnTo>
                    <a:lnTo>
                      <a:pt x="49" y="4"/>
                    </a:lnTo>
                    <a:lnTo>
                      <a:pt x="42" y="0"/>
                    </a:lnTo>
                    <a:lnTo>
                      <a:pt x="33" y="0"/>
                    </a:lnTo>
                    <a:lnTo>
                      <a:pt x="24" y="0"/>
                    </a:lnTo>
                    <a:lnTo>
                      <a:pt x="15" y="4"/>
                    </a:lnTo>
                    <a:lnTo>
                      <a:pt x="8" y="9"/>
                    </a:lnTo>
                    <a:lnTo>
                      <a:pt x="3" y="16"/>
                    </a:lnTo>
                    <a:lnTo>
                      <a:pt x="0" y="25"/>
                    </a:lnTo>
                    <a:lnTo>
                      <a:pt x="0" y="33"/>
                    </a:lnTo>
                    <a:lnTo>
                      <a:pt x="0" y="40"/>
                    </a:lnTo>
                    <a:lnTo>
                      <a:pt x="3" y="49"/>
                    </a:lnTo>
                    <a:lnTo>
                      <a:pt x="8" y="56"/>
                    </a:lnTo>
                    <a:lnTo>
                      <a:pt x="15" y="61"/>
                    </a:lnTo>
                    <a:lnTo>
                      <a:pt x="24" y="65"/>
                    </a:lnTo>
                    <a:lnTo>
                      <a:pt x="33" y="67"/>
                    </a:lnTo>
                    <a:lnTo>
                      <a:pt x="40" y="65"/>
                    </a:lnTo>
                    <a:lnTo>
                      <a:pt x="45" y="63"/>
                    </a:lnTo>
                    <a:lnTo>
                      <a:pt x="50" y="60"/>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29" name="Freeform 24"/>
              <p:cNvSpPr>
                <a:spLocks/>
              </p:cNvSpPr>
              <p:nvPr/>
            </p:nvSpPr>
            <p:spPr bwMode="auto">
              <a:xfrm>
                <a:off x="6340476" y="2614613"/>
                <a:ext cx="52388" cy="52388"/>
              </a:xfrm>
              <a:custGeom>
                <a:avLst/>
                <a:gdLst>
                  <a:gd name="T0" fmla="*/ 56 w 66"/>
                  <a:gd name="T1" fmla="*/ 56 h 67"/>
                  <a:gd name="T2" fmla="*/ 61 w 66"/>
                  <a:gd name="T3" fmla="*/ 53 h 67"/>
                  <a:gd name="T4" fmla="*/ 63 w 66"/>
                  <a:gd name="T5" fmla="*/ 46 h 67"/>
                  <a:gd name="T6" fmla="*/ 66 w 66"/>
                  <a:gd name="T7" fmla="*/ 40 h 67"/>
                  <a:gd name="T8" fmla="*/ 66 w 66"/>
                  <a:gd name="T9" fmla="*/ 33 h 67"/>
                  <a:gd name="T10" fmla="*/ 65 w 66"/>
                  <a:gd name="T11" fmla="*/ 25 h 67"/>
                  <a:gd name="T12" fmla="*/ 61 w 66"/>
                  <a:gd name="T13" fmla="*/ 18 h 67"/>
                  <a:gd name="T14" fmla="*/ 56 w 66"/>
                  <a:gd name="T15" fmla="*/ 11 h 67"/>
                  <a:gd name="T16" fmla="*/ 49 w 66"/>
                  <a:gd name="T17" fmla="*/ 5 h 67"/>
                  <a:gd name="T18" fmla="*/ 42 w 66"/>
                  <a:gd name="T19" fmla="*/ 2 h 67"/>
                  <a:gd name="T20" fmla="*/ 33 w 66"/>
                  <a:gd name="T21" fmla="*/ 0 h 67"/>
                  <a:gd name="T22" fmla="*/ 25 w 66"/>
                  <a:gd name="T23" fmla="*/ 2 h 67"/>
                  <a:gd name="T24" fmla="*/ 16 w 66"/>
                  <a:gd name="T25" fmla="*/ 5 h 67"/>
                  <a:gd name="T26" fmla="*/ 9 w 66"/>
                  <a:gd name="T27" fmla="*/ 11 h 67"/>
                  <a:gd name="T28" fmla="*/ 4 w 66"/>
                  <a:gd name="T29" fmla="*/ 18 h 67"/>
                  <a:gd name="T30" fmla="*/ 0 w 66"/>
                  <a:gd name="T31" fmla="*/ 25 h 67"/>
                  <a:gd name="T32" fmla="*/ 0 w 66"/>
                  <a:gd name="T33" fmla="*/ 33 h 67"/>
                  <a:gd name="T34" fmla="*/ 0 w 66"/>
                  <a:gd name="T35" fmla="*/ 42 h 67"/>
                  <a:gd name="T36" fmla="*/ 4 w 66"/>
                  <a:gd name="T37" fmla="*/ 49 h 67"/>
                  <a:gd name="T38" fmla="*/ 9 w 66"/>
                  <a:gd name="T39" fmla="*/ 56 h 67"/>
                  <a:gd name="T40" fmla="*/ 16 w 66"/>
                  <a:gd name="T41" fmla="*/ 63 h 67"/>
                  <a:gd name="T42" fmla="*/ 25 w 66"/>
                  <a:gd name="T43" fmla="*/ 67 h 67"/>
                  <a:gd name="T44" fmla="*/ 33 w 66"/>
                  <a:gd name="T45" fmla="*/ 67 h 67"/>
                  <a:gd name="T46" fmla="*/ 40 w 66"/>
                  <a:gd name="T47" fmla="*/ 67 h 67"/>
                  <a:gd name="T48" fmla="*/ 45 w 66"/>
                  <a:gd name="T49" fmla="*/ 65 h 67"/>
                  <a:gd name="T50" fmla="*/ 51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3"/>
                    </a:lnTo>
                    <a:lnTo>
                      <a:pt x="63" y="46"/>
                    </a:lnTo>
                    <a:lnTo>
                      <a:pt x="66" y="40"/>
                    </a:lnTo>
                    <a:lnTo>
                      <a:pt x="66" y="33"/>
                    </a:lnTo>
                    <a:lnTo>
                      <a:pt x="65" y="25"/>
                    </a:lnTo>
                    <a:lnTo>
                      <a:pt x="61" y="18"/>
                    </a:lnTo>
                    <a:lnTo>
                      <a:pt x="56" y="11"/>
                    </a:lnTo>
                    <a:lnTo>
                      <a:pt x="49" y="5"/>
                    </a:lnTo>
                    <a:lnTo>
                      <a:pt x="42" y="2"/>
                    </a:lnTo>
                    <a:lnTo>
                      <a:pt x="33" y="0"/>
                    </a:lnTo>
                    <a:lnTo>
                      <a:pt x="25" y="2"/>
                    </a:lnTo>
                    <a:lnTo>
                      <a:pt x="16" y="5"/>
                    </a:lnTo>
                    <a:lnTo>
                      <a:pt x="9" y="11"/>
                    </a:lnTo>
                    <a:lnTo>
                      <a:pt x="4" y="18"/>
                    </a:lnTo>
                    <a:lnTo>
                      <a:pt x="0" y="25"/>
                    </a:lnTo>
                    <a:lnTo>
                      <a:pt x="0" y="33"/>
                    </a:lnTo>
                    <a:lnTo>
                      <a:pt x="0" y="42"/>
                    </a:lnTo>
                    <a:lnTo>
                      <a:pt x="4" y="49"/>
                    </a:lnTo>
                    <a:lnTo>
                      <a:pt x="9" y="56"/>
                    </a:lnTo>
                    <a:lnTo>
                      <a:pt x="16" y="63"/>
                    </a:lnTo>
                    <a:lnTo>
                      <a:pt x="25" y="67"/>
                    </a:lnTo>
                    <a:lnTo>
                      <a:pt x="33" y="67"/>
                    </a:lnTo>
                    <a:lnTo>
                      <a:pt x="40" y="67"/>
                    </a:lnTo>
                    <a:lnTo>
                      <a:pt x="45"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0" name="Freeform 25"/>
              <p:cNvSpPr>
                <a:spLocks/>
              </p:cNvSpPr>
              <p:nvPr/>
            </p:nvSpPr>
            <p:spPr bwMode="auto">
              <a:xfrm>
                <a:off x="6396038" y="2590800"/>
                <a:ext cx="53975" cy="52388"/>
              </a:xfrm>
              <a:custGeom>
                <a:avLst/>
                <a:gdLst>
                  <a:gd name="T0" fmla="*/ 56 w 66"/>
                  <a:gd name="T1" fmla="*/ 56 h 67"/>
                  <a:gd name="T2" fmla="*/ 61 w 66"/>
                  <a:gd name="T3" fmla="*/ 51 h 67"/>
                  <a:gd name="T4" fmla="*/ 63 w 66"/>
                  <a:gd name="T5" fmla="*/ 46 h 67"/>
                  <a:gd name="T6" fmla="*/ 66 w 66"/>
                  <a:gd name="T7" fmla="*/ 41 h 67"/>
                  <a:gd name="T8" fmla="*/ 66 w 66"/>
                  <a:gd name="T9" fmla="*/ 34 h 67"/>
                  <a:gd name="T10" fmla="*/ 64 w 66"/>
                  <a:gd name="T11" fmla="*/ 25 h 67"/>
                  <a:gd name="T12" fmla="*/ 61 w 66"/>
                  <a:gd name="T13" fmla="*/ 18 h 67"/>
                  <a:gd name="T14" fmla="*/ 56 w 66"/>
                  <a:gd name="T15" fmla="*/ 9 h 67"/>
                  <a:gd name="T16" fmla="*/ 49 w 66"/>
                  <a:gd name="T17" fmla="*/ 4 h 67"/>
                  <a:gd name="T18" fmla="*/ 42 w 66"/>
                  <a:gd name="T19" fmla="*/ 2 h 67"/>
                  <a:gd name="T20" fmla="*/ 33 w 66"/>
                  <a:gd name="T21" fmla="*/ 0 h 67"/>
                  <a:gd name="T22" fmla="*/ 24 w 66"/>
                  <a:gd name="T23" fmla="*/ 2 h 67"/>
                  <a:gd name="T24" fmla="*/ 15 w 66"/>
                  <a:gd name="T25" fmla="*/ 4 h 67"/>
                  <a:gd name="T26" fmla="*/ 8 w 66"/>
                  <a:gd name="T27" fmla="*/ 9 h 67"/>
                  <a:gd name="T28" fmla="*/ 3 w 66"/>
                  <a:gd name="T29" fmla="*/ 18 h 67"/>
                  <a:gd name="T30" fmla="*/ 0 w 66"/>
                  <a:gd name="T31" fmla="*/ 25 h 67"/>
                  <a:gd name="T32" fmla="*/ 0 w 66"/>
                  <a:gd name="T33" fmla="*/ 34 h 67"/>
                  <a:gd name="T34" fmla="*/ 0 w 66"/>
                  <a:gd name="T35" fmla="*/ 42 h 67"/>
                  <a:gd name="T36" fmla="*/ 3 w 66"/>
                  <a:gd name="T37" fmla="*/ 49 h 67"/>
                  <a:gd name="T38" fmla="*/ 8 w 66"/>
                  <a:gd name="T39" fmla="*/ 56 h 67"/>
                  <a:gd name="T40" fmla="*/ 15 w 66"/>
                  <a:gd name="T41" fmla="*/ 62 h 67"/>
                  <a:gd name="T42" fmla="*/ 24 w 66"/>
                  <a:gd name="T43" fmla="*/ 65 h 67"/>
                  <a:gd name="T44" fmla="*/ 33 w 66"/>
                  <a:gd name="T45" fmla="*/ 67 h 67"/>
                  <a:gd name="T46" fmla="*/ 40 w 66"/>
                  <a:gd name="T47" fmla="*/ 67 h 67"/>
                  <a:gd name="T48" fmla="*/ 45 w 66"/>
                  <a:gd name="T49" fmla="*/ 65 h 67"/>
                  <a:gd name="T50" fmla="*/ 50 w 66"/>
                  <a:gd name="T51" fmla="*/ 62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3" y="46"/>
                    </a:lnTo>
                    <a:lnTo>
                      <a:pt x="66" y="41"/>
                    </a:lnTo>
                    <a:lnTo>
                      <a:pt x="66" y="34"/>
                    </a:lnTo>
                    <a:lnTo>
                      <a:pt x="64" y="25"/>
                    </a:lnTo>
                    <a:lnTo>
                      <a:pt x="61" y="18"/>
                    </a:lnTo>
                    <a:lnTo>
                      <a:pt x="56" y="9"/>
                    </a:lnTo>
                    <a:lnTo>
                      <a:pt x="49" y="4"/>
                    </a:lnTo>
                    <a:lnTo>
                      <a:pt x="42" y="2"/>
                    </a:lnTo>
                    <a:lnTo>
                      <a:pt x="33" y="0"/>
                    </a:lnTo>
                    <a:lnTo>
                      <a:pt x="24" y="2"/>
                    </a:lnTo>
                    <a:lnTo>
                      <a:pt x="15" y="4"/>
                    </a:lnTo>
                    <a:lnTo>
                      <a:pt x="8" y="9"/>
                    </a:lnTo>
                    <a:lnTo>
                      <a:pt x="3" y="18"/>
                    </a:lnTo>
                    <a:lnTo>
                      <a:pt x="0" y="25"/>
                    </a:lnTo>
                    <a:lnTo>
                      <a:pt x="0" y="34"/>
                    </a:lnTo>
                    <a:lnTo>
                      <a:pt x="0" y="42"/>
                    </a:lnTo>
                    <a:lnTo>
                      <a:pt x="3" y="49"/>
                    </a:lnTo>
                    <a:lnTo>
                      <a:pt x="8" y="56"/>
                    </a:lnTo>
                    <a:lnTo>
                      <a:pt x="15" y="62"/>
                    </a:lnTo>
                    <a:lnTo>
                      <a:pt x="24" y="65"/>
                    </a:lnTo>
                    <a:lnTo>
                      <a:pt x="33" y="67"/>
                    </a:lnTo>
                    <a:lnTo>
                      <a:pt x="40" y="67"/>
                    </a:lnTo>
                    <a:lnTo>
                      <a:pt x="45" y="65"/>
                    </a:lnTo>
                    <a:lnTo>
                      <a:pt x="50" y="62"/>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31" name="Freeform 26"/>
              <p:cNvSpPr>
                <a:spLocks/>
              </p:cNvSpPr>
              <p:nvPr/>
            </p:nvSpPr>
            <p:spPr bwMode="auto">
              <a:xfrm>
                <a:off x="6202363" y="2665413"/>
                <a:ext cx="52388" cy="52388"/>
              </a:xfrm>
              <a:custGeom>
                <a:avLst/>
                <a:gdLst>
                  <a:gd name="T0" fmla="*/ 56 w 67"/>
                  <a:gd name="T1" fmla="*/ 56 h 66"/>
                  <a:gd name="T2" fmla="*/ 60 w 67"/>
                  <a:gd name="T3" fmla="*/ 52 h 66"/>
                  <a:gd name="T4" fmla="*/ 63 w 67"/>
                  <a:gd name="T5" fmla="*/ 45 h 66"/>
                  <a:gd name="T6" fmla="*/ 65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2 w 67"/>
                  <a:gd name="T19" fmla="*/ 2 h 66"/>
                  <a:gd name="T20" fmla="*/ 33 w 67"/>
                  <a:gd name="T21" fmla="*/ 0 h 66"/>
                  <a:gd name="T22" fmla="*/ 25 w 67"/>
                  <a:gd name="T23" fmla="*/ 2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0 h 66"/>
                  <a:gd name="T38" fmla="*/ 9 w 67"/>
                  <a:gd name="T39" fmla="*/ 56 h 66"/>
                  <a:gd name="T40" fmla="*/ 16 w 67"/>
                  <a:gd name="T41" fmla="*/ 63 h 66"/>
                  <a:gd name="T42" fmla="*/ 25 w 67"/>
                  <a:gd name="T43" fmla="*/ 66 h 66"/>
                  <a:gd name="T44" fmla="*/ 33 w 67"/>
                  <a:gd name="T45" fmla="*/ 66 h 66"/>
                  <a:gd name="T46" fmla="*/ 39 w 67"/>
                  <a:gd name="T47" fmla="*/ 66 h 66"/>
                  <a:gd name="T48" fmla="*/ 46 w 67"/>
                  <a:gd name="T49" fmla="*/ 64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0" y="52"/>
                    </a:lnTo>
                    <a:lnTo>
                      <a:pt x="63" y="45"/>
                    </a:lnTo>
                    <a:lnTo>
                      <a:pt x="65" y="40"/>
                    </a:lnTo>
                    <a:lnTo>
                      <a:pt x="67" y="33"/>
                    </a:lnTo>
                    <a:lnTo>
                      <a:pt x="65" y="24"/>
                    </a:lnTo>
                    <a:lnTo>
                      <a:pt x="61" y="17"/>
                    </a:lnTo>
                    <a:lnTo>
                      <a:pt x="56" y="10"/>
                    </a:lnTo>
                    <a:lnTo>
                      <a:pt x="49" y="5"/>
                    </a:lnTo>
                    <a:lnTo>
                      <a:pt x="42" y="2"/>
                    </a:lnTo>
                    <a:lnTo>
                      <a:pt x="33" y="0"/>
                    </a:lnTo>
                    <a:lnTo>
                      <a:pt x="25" y="2"/>
                    </a:lnTo>
                    <a:lnTo>
                      <a:pt x="16" y="5"/>
                    </a:lnTo>
                    <a:lnTo>
                      <a:pt x="9" y="10"/>
                    </a:lnTo>
                    <a:lnTo>
                      <a:pt x="4" y="17"/>
                    </a:lnTo>
                    <a:lnTo>
                      <a:pt x="0" y="24"/>
                    </a:lnTo>
                    <a:lnTo>
                      <a:pt x="0" y="33"/>
                    </a:lnTo>
                    <a:lnTo>
                      <a:pt x="0" y="42"/>
                    </a:lnTo>
                    <a:lnTo>
                      <a:pt x="4" y="50"/>
                    </a:lnTo>
                    <a:lnTo>
                      <a:pt x="9" y="56"/>
                    </a:lnTo>
                    <a:lnTo>
                      <a:pt x="16" y="63"/>
                    </a:lnTo>
                    <a:lnTo>
                      <a:pt x="25" y="66"/>
                    </a:lnTo>
                    <a:lnTo>
                      <a:pt x="33" y="66"/>
                    </a:lnTo>
                    <a:lnTo>
                      <a:pt x="39" y="66"/>
                    </a:lnTo>
                    <a:lnTo>
                      <a:pt x="46" y="64"/>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0" name="Freeform 27"/>
              <p:cNvSpPr>
                <a:spLocks/>
              </p:cNvSpPr>
              <p:nvPr/>
            </p:nvSpPr>
            <p:spPr bwMode="auto">
              <a:xfrm>
                <a:off x="6151563" y="2738438"/>
                <a:ext cx="52388" cy="52388"/>
              </a:xfrm>
              <a:custGeom>
                <a:avLst/>
                <a:gdLst>
                  <a:gd name="T0" fmla="*/ 55 w 66"/>
                  <a:gd name="T1" fmla="*/ 58 h 67"/>
                  <a:gd name="T2" fmla="*/ 61 w 66"/>
                  <a:gd name="T3" fmla="*/ 53 h 67"/>
                  <a:gd name="T4" fmla="*/ 62 w 66"/>
                  <a:gd name="T5" fmla="*/ 46 h 67"/>
                  <a:gd name="T6" fmla="*/ 66 w 66"/>
                  <a:gd name="T7" fmla="*/ 40 h 67"/>
                  <a:gd name="T8" fmla="*/ 66 w 66"/>
                  <a:gd name="T9" fmla="*/ 33 h 67"/>
                  <a:gd name="T10" fmla="*/ 64 w 66"/>
                  <a:gd name="T11" fmla="*/ 25 h 67"/>
                  <a:gd name="T12" fmla="*/ 61 w 66"/>
                  <a:gd name="T13" fmla="*/ 18 h 67"/>
                  <a:gd name="T14" fmla="*/ 55 w 66"/>
                  <a:gd name="T15" fmla="*/ 11 h 67"/>
                  <a:gd name="T16" fmla="*/ 48 w 66"/>
                  <a:gd name="T17" fmla="*/ 6 h 67"/>
                  <a:gd name="T18" fmla="*/ 42 w 66"/>
                  <a:gd name="T19" fmla="*/ 2 h 67"/>
                  <a:gd name="T20" fmla="*/ 33 w 66"/>
                  <a:gd name="T21" fmla="*/ 0 h 67"/>
                  <a:gd name="T22" fmla="*/ 24 w 66"/>
                  <a:gd name="T23" fmla="*/ 2 h 67"/>
                  <a:gd name="T24" fmla="*/ 15 w 66"/>
                  <a:gd name="T25" fmla="*/ 6 h 67"/>
                  <a:gd name="T26" fmla="*/ 8 w 66"/>
                  <a:gd name="T27" fmla="*/ 11 h 67"/>
                  <a:gd name="T28" fmla="*/ 3 w 66"/>
                  <a:gd name="T29" fmla="*/ 18 h 67"/>
                  <a:gd name="T30" fmla="*/ 0 w 66"/>
                  <a:gd name="T31" fmla="*/ 25 h 67"/>
                  <a:gd name="T32" fmla="*/ 0 w 66"/>
                  <a:gd name="T33" fmla="*/ 33 h 67"/>
                  <a:gd name="T34" fmla="*/ 0 w 66"/>
                  <a:gd name="T35" fmla="*/ 42 h 67"/>
                  <a:gd name="T36" fmla="*/ 3 w 66"/>
                  <a:gd name="T37" fmla="*/ 51 h 67"/>
                  <a:gd name="T38" fmla="*/ 8 w 66"/>
                  <a:gd name="T39" fmla="*/ 58 h 67"/>
                  <a:gd name="T40" fmla="*/ 15 w 66"/>
                  <a:gd name="T41" fmla="*/ 63 h 67"/>
                  <a:gd name="T42" fmla="*/ 24 w 66"/>
                  <a:gd name="T43" fmla="*/ 67 h 67"/>
                  <a:gd name="T44" fmla="*/ 33 w 66"/>
                  <a:gd name="T45" fmla="*/ 67 h 67"/>
                  <a:gd name="T46" fmla="*/ 40 w 66"/>
                  <a:gd name="T47" fmla="*/ 67 h 67"/>
                  <a:gd name="T48" fmla="*/ 45 w 66"/>
                  <a:gd name="T49" fmla="*/ 65 h 67"/>
                  <a:gd name="T50" fmla="*/ 50 w 66"/>
                  <a:gd name="T51" fmla="*/ 61 h 67"/>
                  <a:gd name="T52" fmla="*/ 55 w 66"/>
                  <a:gd name="T53" fmla="*/ 58 h 67"/>
                  <a:gd name="T54" fmla="*/ 55 w 66"/>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5" y="58"/>
                    </a:moveTo>
                    <a:lnTo>
                      <a:pt x="61" y="53"/>
                    </a:lnTo>
                    <a:lnTo>
                      <a:pt x="62" y="46"/>
                    </a:lnTo>
                    <a:lnTo>
                      <a:pt x="66" y="40"/>
                    </a:lnTo>
                    <a:lnTo>
                      <a:pt x="66" y="33"/>
                    </a:lnTo>
                    <a:lnTo>
                      <a:pt x="64" y="25"/>
                    </a:lnTo>
                    <a:lnTo>
                      <a:pt x="61" y="18"/>
                    </a:lnTo>
                    <a:lnTo>
                      <a:pt x="55" y="11"/>
                    </a:lnTo>
                    <a:lnTo>
                      <a:pt x="48" y="6"/>
                    </a:lnTo>
                    <a:lnTo>
                      <a:pt x="42" y="2"/>
                    </a:lnTo>
                    <a:lnTo>
                      <a:pt x="33" y="0"/>
                    </a:lnTo>
                    <a:lnTo>
                      <a:pt x="24" y="2"/>
                    </a:lnTo>
                    <a:lnTo>
                      <a:pt x="15" y="6"/>
                    </a:lnTo>
                    <a:lnTo>
                      <a:pt x="8" y="11"/>
                    </a:lnTo>
                    <a:lnTo>
                      <a:pt x="3" y="18"/>
                    </a:lnTo>
                    <a:lnTo>
                      <a:pt x="0" y="25"/>
                    </a:lnTo>
                    <a:lnTo>
                      <a:pt x="0" y="33"/>
                    </a:lnTo>
                    <a:lnTo>
                      <a:pt x="0" y="42"/>
                    </a:lnTo>
                    <a:lnTo>
                      <a:pt x="3" y="51"/>
                    </a:lnTo>
                    <a:lnTo>
                      <a:pt x="8" y="58"/>
                    </a:lnTo>
                    <a:lnTo>
                      <a:pt x="15" y="63"/>
                    </a:lnTo>
                    <a:lnTo>
                      <a:pt x="24" y="67"/>
                    </a:lnTo>
                    <a:lnTo>
                      <a:pt x="33" y="67"/>
                    </a:lnTo>
                    <a:lnTo>
                      <a:pt x="40" y="67"/>
                    </a:lnTo>
                    <a:lnTo>
                      <a:pt x="45" y="65"/>
                    </a:lnTo>
                    <a:lnTo>
                      <a:pt x="50" y="61"/>
                    </a:lnTo>
                    <a:lnTo>
                      <a:pt x="55" y="58"/>
                    </a:lnTo>
                    <a:lnTo>
                      <a:pt x="55"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1" name="Freeform 28"/>
              <p:cNvSpPr>
                <a:spLocks/>
              </p:cNvSpPr>
              <p:nvPr/>
            </p:nvSpPr>
            <p:spPr bwMode="auto">
              <a:xfrm>
                <a:off x="6046788" y="2851150"/>
                <a:ext cx="52388" cy="52388"/>
              </a:xfrm>
              <a:custGeom>
                <a:avLst/>
                <a:gdLst>
                  <a:gd name="T0" fmla="*/ 56 w 64"/>
                  <a:gd name="T1" fmla="*/ 56 h 66"/>
                  <a:gd name="T2" fmla="*/ 59 w 64"/>
                  <a:gd name="T3" fmla="*/ 50 h 66"/>
                  <a:gd name="T4" fmla="*/ 62 w 64"/>
                  <a:gd name="T5" fmla="*/ 45 h 66"/>
                  <a:gd name="T6" fmla="*/ 64 w 64"/>
                  <a:gd name="T7" fmla="*/ 40 h 66"/>
                  <a:gd name="T8" fmla="*/ 64 w 64"/>
                  <a:gd name="T9" fmla="*/ 33 h 66"/>
                  <a:gd name="T10" fmla="*/ 64 w 64"/>
                  <a:gd name="T11" fmla="*/ 24 h 66"/>
                  <a:gd name="T12" fmla="*/ 61 w 64"/>
                  <a:gd name="T13" fmla="*/ 15 h 66"/>
                  <a:gd name="T14" fmla="*/ 56 w 64"/>
                  <a:gd name="T15" fmla="*/ 8 h 66"/>
                  <a:gd name="T16" fmla="*/ 49 w 64"/>
                  <a:gd name="T17" fmla="*/ 3 h 66"/>
                  <a:gd name="T18" fmla="*/ 40 w 64"/>
                  <a:gd name="T19" fmla="*/ 0 h 66"/>
                  <a:gd name="T20" fmla="*/ 31 w 64"/>
                  <a:gd name="T21" fmla="*/ 0 h 66"/>
                  <a:gd name="T22" fmla="*/ 24 w 64"/>
                  <a:gd name="T23" fmla="*/ 0 h 66"/>
                  <a:gd name="T24" fmla="*/ 15 w 64"/>
                  <a:gd name="T25" fmla="*/ 3 h 66"/>
                  <a:gd name="T26" fmla="*/ 8 w 64"/>
                  <a:gd name="T27" fmla="*/ 8 h 66"/>
                  <a:gd name="T28" fmla="*/ 3 w 64"/>
                  <a:gd name="T29" fmla="*/ 15 h 66"/>
                  <a:gd name="T30" fmla="*/ 0 w 64"/>
                  <a:gd name="T31" fmla="*/ 24 h 66"/>
                  <a:gd name="T32" fmla="*/ 0 w 64"/>
                  <a:gd name="T33" fmla="*/ 33 h 66"/>
                  <a:gd name="T34" fmla="*/ 0 w 64"/>
                  <a:gd name="T35" fmla="*/ 42 h 66"/>
                  <a:gd name="T36" fmla="*/ 3 w 64"/>
                  <a:gd name="T37" fmla="*/ 49 h 66"/>
                  <a:gd name="T38" fmla="*/ 8 w 64"/>
                  <a:gd name="T39" fmla="*/ 56 h 66"/>
                  <a:gd name="T40" fmla="*/ 15 w 64"/>
                  <a:gd name="T41" fmla="*/ 61 h 66"/>
                  <a:gd name="T42" fmla="*/ 24 w 64"/>
                  <a:gd name="T43" fmla="*/ 64 h 66"/>
                  <a:gd name="T44" fmla="*/ 31 w 64"/>
                  <a:gd name="T45" fmla="*/ 66 h 66"/>
                  <a:gd name="T46" fmla="*/ 38 w 64"/>
                  <a:gd name="T47" fmla="*/ 64 h 66"/>
                  <a:gd name="T48" fmla="*/ 45 w 64"/>
                  <a:gd name="T49" fmla="*/ 63 h 66"/>
                  <a:gd name="T50" fmla="*/ 50 w 64"/>
                  <a:gd name="T51" fmla="*/ 61 h 66"/>
                  <a:gd name="T52" fmla="*/ 56 w 64"/>
                  <a:gd name="T53" fmla="*/ 56 h 66"/>
                  <a:gd name="T54" fmla="*/ 56 w 64"/>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56" y="56"/>
                    </a:moveTo>
                    <a:lnTo>
                      <a:pt x="59" y="50"/>
                    </a:lnTo>
                    <a:lnTo>
                      <a:pt x="62" y="45"/>
                    </a:lnTo>
                    <a:lnTo>
                      <a:pt x="64" y="40"/>
                    </a:lnTo>
                    <a:lnTo>
                      <a:pt x="64" y="33"/>
                    </a:lnTo>
                    <a:lnTo>
                      <a:pt x="64" y="24"/>
                    </a:lnTo>
                    <a:lnTo>
                      <a:pt x="61" y="15"/>
                    </a:lnTo>
                    <a:lnTo>
                      <a:pt x="56" y="8"/>
                    </a:lnTo>
                    <a:lnTo>
                      <a:pt x="49" y="3"/>
                    </a:lnTo>
                    <a:lnTo>
                      <a:pt x="40" y="0"/>
                    </a:lnTo>
                    <a:lnTo>
                      <a:pt x="31" y="0"/>
                    </a:lnTo>
                    <a:lnTo>
                      <a:pt x="24" y="0"/>
                    </a:lnTo>
                    <a:lnTo>
                      <a:pt x="15" y="3"/>
                    </a:lnTo>
                    <a:lnTo>
                      <a:pt x="8" y="8"/>
                    </a:lnTo>
                    <a:lnTo>
                      <a:pt x="3" y="15"/>
                    </a:lnTo>
                    <a:lnTo>
                      <a:pt x="0" y="24"/>
                    </a:lnTo>
                    <a:lnTo>
                      <a:pt x="0" y="33"/>
                    </a:lnTo>
                    <a:lnTo>
                      <a:pt x="0" y="42"/>
                    </a:lnTo>
                    <a:lnTo>
                      <a:pt x="3" y="49"/>
                    </a:lnTo>
                    <a:lnTo>
                      <a:pt x="8" y="56"/>
                    </a:lnTo>
                    <a:lnTo>
                      <a:pt x="15" y="61"/>
                    </a:lnTo>
                    <a:lnTo>
                      <a:pt x="24" y="64"/>
                    </a:lnTo>
                    <a:lnTo>
                      <a:pt x="31" y="66"/>
                    </a:lnTo>
                    <a:lnTo>
                      <a:pt x="38" y="64"/>
                    </a:lnTo>
                    <a:lnTo>
                      <a:pt x="45" y="63"/>
                    </a:lnTo>
                    <a:lnTo>
                      <a:pt x="50"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4" name="Freeform 29"/>
              <p:cNvSpPr>
                <a:spLocks/>
              </p:cNvSpPr>
              <p:nvPr/>
            </p:nvSpPr>
            <p:spPr bwMode="auto">
              <a:xfrm>
                <a:off x="5940426" y="2900363"/>
                <a:ext cx="52388" cy="52388"/>
              </a:xfrm>
              <a:custGeom>
                <a:avLst/>
                <a:gdLst>
                  <a:gd name="T0" fmla="*/ 56 w 67"/>
                  <a:gd name="T1" fmla="*/ 57 h 66"/>
                  <a:gd name="T2" fmla="*/ 61 w 67"/>
                  <a:gd name="T3" fmla="*/ 52 h 66"/>
                  <a:gd name="T4" fmla="*/ 65 w 67"/>
                  <a:gd name="T5" fmla="*/ 45 h 66"/>
                  <a:gd name="T6" fmla="*/ 67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2 w 67"/>
                  <a:gd name="T19" fmla="*/ 1 h 66"/>
                  <a:gd name="T20" fmla="*/ 33 w 67"/>
                  <a:gd name="T21" fmla="*/ 0 h 66"/>
                  <a:gd name="T22" fmla="*/ 25 w 67"/>
                  <a:gd name="T23" fmla="*/ 1 h 66"/>
                  <a:gd name="T24" fmla="*/ 16 w 67"/>
                  <a:gd name="T25" fmla="*/ 5 h 66"/>
                  <a:gd name="T26" fmla="*/ 9 w 67"/>
                  <a:gd name="T27" fmla="*/ 10 h 66"/>
                  <a:gd name="T28" fmla="*/ 4 w 67"/>
                  <a:gd name="T29" fmla="*/ 17 h 66"/>
                  <a:gd name="T30" fmla="*/ 2 w 67"/>
                  <a:gd name="T31" fmla="*/ 24 h 66"/>
                  <a:gd name="T32" fmla="*/ 0 w 67"/>
                  <a:gd name="T33" fmla="*/ 33 h 66"/>
                  <a:gd name="T34" fmla="*/ 2 w 67"/>
                  <a:gd name="T35" fmla="*/ 41 h 66"/>
                  <a:gd name="T36" fmla="*/ 4 w 67"/>
                  <a:gd name="T37" fmla="*/ 50 h 66"/>
                  <a:gd name="T38" fmla="*/ 9 w 67"/>
                  <a:gd name="T39" fmla="*/ 57 h 66"/>
                  <a:gd name="T40" fmla="*/ 16 w 67"/>
                  <a:gd name="T41" fmla="*/ 62 h 66"/>
                  <a:gd name="T42" fmla="*/ 25 w 67"/>
                  <a:gd name="T43" fmla="*/ 66 h 66"/>
                  <a:gd name="T44" fmla="*/ 33 w 67"/>
                  <a:gd name="T45" fmla="*/ 66 h 66"/>
                  <a:gd name="T46" fmla="*/ 40 w 67"/>
                  <a:gd name="T47" fmla="*/ 66 h 66"/>
                  <a:gd name="T48" fmla="*/ 46 w 67"/>
                  <a:gd name="T49" fmla="*/ 64 h 66"/>
                  <a:gd name="T50" fmla="*/ 51 w 67"/>
                  <a:gd name="T51" fmla="*/ 61 h 66"/>
                  <a:gd name="T52" fmla="*/ 56 w 67"/>
                  <a:gd name="T53" fmla="*/ 57 h 66"/>
                  <a:gd name="T54" fmla="*/ 56 w 67"/>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7"/>
                    </a:moveTo>
                    <a:lnTo>
                      <a:pt x="61" y="52"/>
                    </a:lnTo>
                    <a:lnTo>
                      <a:pt x="65" y="45"/>
                    </a:lnTo>
                    <a:lnTo>
                      <a:pt x="67" y="40"/>
                    </a:lnTo>
                    <a:lnTo>
                      <a:pt x="67" y="33"/>
                    </a:lnTo>
                    <a:lnTo>
                      <a:pt x="65" y="24"/>
                    </a:lnTo>
                    <a:lnTo>
                      <a:pt x="61" y="17"/>
                    </a:lnTo>
                    <a:lnTo>
                      <a:pt x="56" y="10"/>
                    </a:lnTo>
                    <a:lnTo>
                      <a:pt x="49" y="5"/>
                    </a:lnTo>
                    <a:lnTo>
                      <a:pt x="42" y="1"/>
                    </a:lnTo>
                    <a:lnTo>
                      <a:pt x="33" y="0"/>
                    </a:lnTo>
                    <a:lnTo>
                      <a:pt x="25" y="1"/>
                    </a:lnTo>
                    <a:lnTo>
                      <a:pt x="16" y="5"/>
                    </a:lnTo>
                    <a:lnTo>
                      <a:pt x="9" y="10"/>
                    </a:lnTo>
                    <a:lnTo>
                      <a:pt x="4" y="17"/>
                    </a:lnTo>
                    <a:lnTo>
                      <a:pt x="2" y="24"/>
                    </a:lnTo>
                    <a:lnTo>
                      <a:pt x="0" y="33"/>
                    </a:lnTo>
                    <a:lnTo>
                      <a:pt x="2" y="41"/>
                    </a:lnTo>
                    <a:lnTo>
                      <a:pt x="4" y="50"/>
                    </a:lnTo>
                    <a:lnTo>
                      <a:pt x="9" y="57"/>
                    </a:lnTo>
                    <a:lnTo>
                      <a:pt x="16" y="62"/>
                    </a:lnTo>
                    <a:lnTo>
                      <a:pt x="25" y="66"/>
                    </a:lnTo>
                    <a:lnTo>
                      <a:pt x="33" y="66"/>
                    </a:lnTo>
                    <a:lnTo>
                      <a:pt x="40" y="66"/>
                    </a:lnTo>
                    <a:lnTo>
                      <a:pt x="46" y="64"/>
                    </a:lnTo>
                    <a:lnTo>
                      <a:pt x="51"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5" name="Freeform 30"/>
              <p:cNvSpPr>
                <a:spLocks/>
              </p:cNvSpPr>
              <p:nvPr/>
            </p:nvSpPr>
            <p:spPr bwMode="auto">
              <a:xfrm>
                <a:off x="5837238" y="2963863"/>
                <a:ext cx="52388" cy="53975"/>
              </a:xfrm>
              <a:custGeom>
                <a:avLst/>
                <a:gdLst>
                  <a:gd name="T0" fmla="*/ 56 w 67"/>
                  <a:gd name="T1" fmla="*/ 58 h 66"/>
                  <a:gd name="T2" fmla="*/ 60 w 67"/>
                  <a:gd name="T3" fmla="*/ 52 h 66"/>
                  <a:gd name="T4" fmla="*/ 63 w 67"/>
                  <a:gd name="T5" fmla="*/ 47 h 66"/>
                  <a:gd name="T6" fmla="*/ 65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0 w 67"/>
                  <a:gd name="T19" fmla="*/ 2 h 66"/>
                  <a:gd name="T20" fmla="*/ 33 w 67"/>
                  <a:gd name="T21" fmla="*/ 0 h 66"/>
                  <a:gd name="T22" fmla="*/ 25 w 67"/>
                  <a:gd name="T23" fmla="*/ 2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1 h 66"/>
                  <a:gd name="T38" fmla="*/ 9 w 67"/>
                  <a:gd name="T39" fmla="*/ 58 h 66"/>
                  <a:gd name="T40" fmla="*/ 16 w 67"/>
                  <a:gd name="T41" fmla="*/ 63 h 66"/>
                  <a:gd name="T42" fmla="*/ 25 w 67"/>
                  <a:gd name="T43" fmla="*/ 66 h 66"/>
                  <a:gd name="T44" fmla="*/ 33 w 67"/>
                  <a:gd name="T45" fmla="*/ 66 h 66"/>
                  <a:gd name="T46" fmla="*/ 39 w 67"/>
                  <a:gd name="T47" fmla="*/ 66 h 66"/>
                  <a:gd name="T48" fmla="*/ 46 w 67"/>
                  <a:gd name="T49" fmla="*/ 65 h 66"/>
                  <a:gd name="T50" fmla="*/ 51 w 67"/>
                  <a:gd name="T51" fmla="*/ 61 h 66"/>
                  <a:gd name="T52" fmla="*/ 56 w 67"/>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8"/>
                    </a:moveTo>
                    <a:lnTo>
                      <a:pt x="60" y="52"/>
                    </a:lnTo>
                    <a:lnTo>
                      <a:pt x="63" y="47"/>
                    </a:lnTo>
                    <a:lnTo>
                      <a:pt x="65" y="40"/>
                    </a:lnTo>
                    <a:lnTo>
                      <a:pt x="67" y="33"/>
                    </a:lnTo>
                    <a:lnTo>
                      <a:pt x="65" y="24"/>
                    </a:lnTo>
                    <a:lnTo>
                      <a:pt x="61" y="17"/>
                    </a:lnTo>
                    <a:lnTo>
                      <a:pt x="56" y="10"/>
                    </a:lnTo>
                    <a:lnTo>
                      <a:pt x="49" y="5"/>
                    </a:lnTo>
                    <a:lnTo>
                      <a:pt x="40" y="2"/>
                    </a:lnTo>
                    <a:lnTo>
                      <a:pt x="33" y="0"/>
                    </a:lnTo>
                    <a:lnTo>
                      <a:pt x="25" y="2"/>
                    </a:lnTo>
                    <a:lnTo>
                      <a:pt x="16" y="5"/>
                    </a:lnTo>
                    <a:lnTo>
                      <a:pt x="9" y="10"/>
                    </a:lnTo>
                    <a:lnTo>
                      <a:pt x="4" y="17"/>
                    </a:lnTo>
                    <a:lnTo>
                      <a:pt x="0" y="24"/>
                    </a:lnTo>
                    <a:lnTo>
                      <a:pt x="0" y="33"/>
                    </a:lnTo>
                    <a:lnTo>
                      <a:pt x="0" y="42"/>
                    </a:lnTo>
                    <a:lnTo>
                      <a:pt x="4" y="51"/>
                    </a:lnTo>
                    <a:lnTo>
                      <a:pt x="9" y="58"/>
                    </a:lnTo>
                    <a:lnTo>
                      <a:pt x="16" y="63"/>
                    </a:lnTo>
                    <a:lnTo>
                      <a:pt x="25" y="66"/>
                    </a:lnTo>
                    <a:lnTo>
                      <a:pt x="33" y="66"/>
                    </a:lnTo>
                    <a:lnTo>
                      <a:pt x="39" y="66"/>
                    </a:lnTo>
                    <a:lnTo>
                      <a:pt x="46" y="65"/>
                    </a:lnTo>
                    <a:lnTo>
                      <a:pt x="51"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6" name="Freeform 31"/>
              <p:cNvSpPr>
                <a:spLocks/>
              </p:cNvSpPr>
              <p:nvPr/>
            </p:nvSpPr>
            <p:spPr bwMode="auto">
              <a:xfrm>
                <a:off x="5889626" y="3001963"/>
                <a:ext cx="52388" cy="52388"/>
              </a:xfrm>
              <a:custGeom>
                <a:avLst/>
                <a:gdLst>
                  <a:gd name="T0" fmla="*/ 55 w 66"/>
                  <a:gd name="T1" fmla="*/ 56 h 66"/>
                  <a:gd name="T2" fmla="*/ 59 w 66"/>
                  <a:gd name="T3" fmla="*/ 51 h 66"/>
                  <a:gd name="T4" fmla="*/ 62 w 66"/>
                  <a:gd name="T5" fmla="*/ 45 h 66"/>
                  <a:gd name="T6" fmla="*/ 64 w 66"/>
                  <a:gd name="T7" fmla="*/ 38 h 66"/>
                  <a:gd name="T8" fmla="*/ 66 w 66"/>
                  <a:gd name="T9" fmla="*/ 33 h 66"/>
                  <a:gd name="T10" fmla="*/ 64 w 66"/>
                  <a:gd name="T11" fmla="*/ 24 h 66"/>
                  <a:gd name="T12" fmla="*/ 61 w 66"/>
                  <a:gd name="T13" fmla="*/ 16 h 66"/>
                  <a:gd name="T14" fmla="*/ 55 w 66"/>
                  <a:gd name="T15" fmla="*/ 9 h 66"/>
                  <a:gd name="T16" fmla="*/ 48 w 66"/>
                  <a:gd name="T17" fmla="*/ 4 h 66"/>
                  <a:gd name="T18" fmla="*/ 40 w 66"/>
                  <a:gd name="T19" fmla="*/ 0 h 66"/>
                  <a:gd name="T20" fmla="*/ 33 w 66"/>
                  <a:gd name="T21" fmla="*/ 0 h 66"/>
                  <a:gd name="T22" fmla="*/ 24 w 66"/>
                  <a:gd name="T23" fmla="*/ 0 h 66"/>
                  <a:gd name="T24" fmla="*/ 15 w 66"/>
                  <a:gd name="T25" fmla="*/ 4 h 66"/>
                  <a:gd name="T26" fmla="*/ 8 w 66"/>
                  <a:gd name="T27" fmla="*/ 9 h 66"/>
                  <a:gd name="T28" fmla="*/ 3 w 66"/>
                  <a:gd name="T29" fmla="*/ 16 h 66"/>
                  <a:gd name="T30" fmla="*/ 0 w 66"/>
                  <a:gd name="T31" fmla="*/ 24 h 66"/>
                  <a:gd name="T32" fmla="*/ 0 w 66"/>
                  <a:gd name="T33" fmla="*/ 33 h 66"/>
                  <a:gd name="T34" fmla="*/ 0 w 66"/>
                  <a:gd name="T35" fmla="*/ 42 h 66"/>
                  <a:gd name="T36" fmla="*/ 3 w 66"/>
                  <a:gd name="T37" fmla="*/ 49 h 66"/>
                  <a:gd name="T38" fmla="*/ 8 w 66"/>
                  <a:gd name="T39" fmla="*/ 56 h 66"/>
                  <a:gd name="T40" fmla="*/ 15 w 66"/>
                  <a:gd name="T41" fmla="*/ 61 h 66"/>
                  <a:gd name="T42" fmla="*/ 24 w 66"/>
                  <a:gd name="T43" fmla="*/ 65 h 66"/>
                  <a:gd name="T44" fmla="*/ 33 w 66"/>
                  <a:gd name="T45" fmla="*/ 66 h 66"/>
                  <a:gd name="T46" fmla="*/ 38 w 66"/>
                  <a:gd name="T47" fmla="*/ 65 h 66"/>
                  <a:gd name="T48" fmla="*/ 45 w 66"/>
                  <a:gd name="T49" fmla="*/ 63 h 66"/>
                  <a:gd name="T50" fmla="*/ 50 w 66"/>
                  <a:gd name="T51" fmla="*/ 59 h 66"/>
                  <a:gd name="T52" fmla="*/ 55 w 66"/>
                  <a:gd name="T53" fmla="*/ 56 h 66"/>
                  <a:gd name="T54" fmla="*/ 55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6"/>
                    </a:moveTo>
                    <a:lnTo>
                      <a:pt x="59" y="51"/>
                    </a:lnTo>
                    <a:lnTo>
                      <a:pt x="62" y="45"/>
                    </a:lnTo>
                    <a:lnTo>
                      <a:pt x="64" y="38"/>
                    </a:lnTo>
                    <a:lnTo>
                      <a:pt x="66" y="33"/>
                    </a:lnTo>
                    <a:lnTo>
                      <a:pt x="64" y="24"/>
                    </a:lnTo>
                    <a:lnTo>
                      <a:pt x="61" y="16"/>
                    </a:lnTo>
                    <a:lnTo>
                      <a:pt x="55" y="9"/>
                    </a:lnTo>
                    <a:lnTo>
                      <a:pt x="48" y="4"/>
                    </a:lnTo>
                    <a:lnTo>
                      <a:pt x="40" y="0"/>
                    </a:lnTo>
                    <a:lnTo>
                      <a:pt x="33" y="0"/>
                    </a:lnTo>
                    <a:lnTo>
                      <a:pt x="24" y="0"/>
                    </a:lnTo>
                    <a:lnTo>
                      <a:pt x="15" y="4"/>
                    </a:lnTo>
                    <a:lnTo>
                      <a:pt x="8" y="9"/>
                    </a:lnTo>
                    <a:lnTo>
                      <a:pt x="3" y="16"/>
                    </a:lnTo>
                    <a:lnTo>
                      <a:pt x="0" y="24"/>
                    </a:lnTo>
                    <a:lnTo>
                      <a:pt x="0" y="33"/>
                    </a:lnTo>
                    <a:lnTo>
                      <a:pt x="0" y="42"/>
                    </a:lnTo>
                    <a:lnTo>
                      <a:pt x="3" y="49"/>
                    </a:lnTo>
                    <a:lnTo>
                      <a:pt x="8" y="56"/>
                    </a:lnTo>
                    <a:lnTo>
                      <a:pt x="15" y="61"/>
                    </a:lnTo>
                    <a:lnTo>
                      <a:pt x="24" y="65"/>
                    </a:lnTo>
                    <a:lnTo>
                      <a:pt x="33" y="66"/>
                    </a:lnTo>
                    <a:lnTo>
                      <a:pt x="38" y="65"/>
                    </a:lnTo>
                    <a:lnTo>
                      <a:pt x="45" y="63"/>
                    </a:lnTo>
                    <a:lnTo>
                      <a:pt x="50" y="59"/>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7" name="Freeform 32"/>
              <p:cNvSpPr>
                <a:spLocks/>
              </p:cNvSpPr>
              <p:nvPr/>
            </p:nvSpPr>
            <p:spPr bwMode="auto">
              <a:xfrm>
                <a:off x="5940426" y="3009900"/>
                <a:ext cx="52388" cy="52388"/>
              </a:xfrm>
              <a:custGeom>
                <a:avLst/>
                <a:gdLst>
                  <a:gd name="T0" fmla="*/ 56 w 67"/>
                  <a:gd name="T1" fmla="*/ 57 h 66"/>
                  <a:gd name="T2" fmla="*/ 61 w 67"/>
                  <a:gd name="T3" fmla="*/ 52 h 66"/>
                  <a:gd name="T4" fmla="*/ 65 w 67"/>
                  <a:gd name="T5" fmla="*/ 45 h 66"/>
                  <a:gd name="T6" fmla="*/ 67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2 w 67"/>
                  <a:gd name="T19" fmla="*/ 1 h 66"/>
                  <a:gd name="T20" fmla="*/ 33 w 67"/>
                  <a:gd name="T21" fmla="*/ 0 h 66"/>
                  <a:gd name="T22" fmla="*/ 25 w 67"/>
                  <a:gd name="T23" fmla="*/ 1 h 66"/>
                  <a:gd name="T24" fmla="*/ 16 w 67"/>
                  <a:gd name="T25" fmla="*/ 5 h 66"/>
                  <a:gd name="T26" fmla="*/ 9 w 67"/>
                  <a:gd name="T27" fmla="*/ 10 h 66"/>
                  <a:gd name="T28" fmla="*/ 4 w 67"/>
                  <a:gd name="T29" fmla="*/ 17 h 66"/>
                  <a:gd name="T30" fmla="*/ 2 w 67"/>
                  <a:gd name="T31" fmla="*/ 24 h 66"/>
                  <a:gd name="T32" fmla="*/ 0 w 67"/>
                  <a:gd name="T33" fmla="*/ 33 h 66"/>
                  <a:gd name="T34" fmla="*/ 2 w 67"/>
                  <a:gd name="T35" fmla="*/ 41 h 66"/>
                  <a:gd name="T36" fmla="*/ 4 w 67"/>
                  <a:gd name="T37" fmla="*/ 50 h 66"/>
                  <a:gd name="T38" fmla="*/ 9 w 67"/>
                  <a:gd name="T39" fmla="*/ 57 h 66"/>
                  <a:gd name="T40" fmla="*/ 16 w 67"/>
                  <a:gd name="T41" fmla="*/ 62 h 66"/>
                  <a:gd name="T42" fmla="*/ 25 w 67"/>
                  <a:gd name="T43" fmla="*/ 66 h 66"/>
                  <a:gd name="T44" fmla="*/ 33 w 67"/>
                  <a:gd name="T45" fmla="*/ 66 h 66"/>
                  <a:gd name="T46" fmla="*/ 40 w 67"/>
                  <a:gd name="T47" fmla="*/ 66 h 66"/>
                  <a:gd name="T48" fmla="*/ 46 w 67"/>
                  <a:gd name="T49" fmla="*/ 64 h 66"/>
                  <a:gd name="T50" fmla="*/ 51 w 67"/>
                  <a:gd name="T51" fmla="*/ 61 h 66"/>
                  <a:gd name="T52" fmla="*/ 56 w 67"/>
                  <a:gd name="T53" fmla="*/ 57 h 66"/>
                  <a:gd name="T54" fmla="*/ 56 w 67"/>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7"/>
                    </a:moveTo>
                    <a:lnTo>
                      <a:pt x="61" y="52"/>
                    </a:lnTo>
                    <a:lnTo>
                      <a:pt x="65" y="45"/>
                    </a:lnTo>
                    <a:lnTo>
                      <a:pt x="67" y="40"/>
                    </a:lnTo>
                    <a:lnTo>
                      <a:pt x="67" y="33"/>
                    </a:lnTo>
                    <a:lnTo>
                      <a:pt x="65" y="24"/>
                    </a:lnTo>
                    <a:lnTo>
                      <a:pt x="61" y="17"/>
                    </a:lnTo>
                    <a:lnTo>
                      <a:pt x="56" y="10"/>
                    </a:lnTo>
                    <a:lnTo>
                      <a:pt x="49" y="5"/>
                    </a:lnTo>
                    <a:lnTo>
                      <a:pt x="42" y="1"/>
                    </a:lnTo>
                    <a:lnTo>
                      <a:pt x="33" y="0"/>
                    </a:lnTo>
                    <a:lnTo>
                      <a:pt x="25" y="1"/>
                    </a:lnTo>
                    <a:lnTo>
                      <a:pt x="16" y="5"/>
                    </a:lnTo>
                    <a:lnTo>
                      <a:pt x="9" y="10"/>
                    </a:lnTo>
                    <a:lnTo>
                      <a:pt x="4" y="17"/>
                    </a:lnTo>
                    <a:lnTo>
                      <a:pt x="2" y="24"/>
                    </a:lnTo>
                    <a:lnTo>
                      <a:pt x="0" y="33"/>
                    </a:lnTo>
                    <a:lnTo>
                      <a:pt x="2" y="41"/>
                    </a:lnTo>
                    <a:lnTo>
                      <a:pt x="4" y="50"/>
                    </a:lnTo>
                    <a:lnTo>
                      <a:pt x="9" y="57"/>
                    </a:lnTo>
                    <a:lnTo>
                      <a:pt x="16" y="62"/>
                    </a:lnTo>
                    <a:lnTo>
                      <a:pt x="25" y="66"/>
                    </a:lnTo>
                    <a:lnTo>
                      <a:pt x="33" y="66"/>
                    </a:lnTo>
                    <a:lnTo>
                      <a:pt x="40" y="66"/>
                    </a:lnTo>
                    <a:lnTo>
                      <a:pt x="46" y="64"/>
                    </a:lnTo>
                    <a:lnTo>
                      <a:pt x="51"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8" name="Freeform 33"/>
              <p:cNvSpPr>
                <a:spLocks/>
              </p:cNvSpPr>
              <p:nvPr/>
            </p:nvSpPr>
            <p:spPr bwMode="auto">
              <a:xfrm>
                <a:off x="5992813" y="3024188"/>
                <a:ext cx="52388" cy="52388"/>
              </a:xfrm>
              <a:custGeom>
                <a:avLst/>
                <a:gdLst>
                  <a:gd name="T0" fmla="*/ 55 w 66"/>
                  <a:gd name="T1" fmla="*/ 56 h 66"/>
                  <a:gd name="T2" fmla="*/ 61 w 66"/>
                  <a:gd name="T3" fmla="*/ 51 h 66"/>
                  <a:gd name="T4" fmla="*/ 64 w 66"/>
                  <a:gd name="T5" fmla="*/ 45 h 66"/>
                  <a:gd name="T6" fmla="*/ 66 w 66"/>
                  <a:gd name="T7" fmla="*/ 40 h 66"/>
                  <a:gd name="T8" fmla="*/ 66 w 66"/>
                  <a:gd name="T9" fmla="*/ 33 h 66"/>
                  <a:gd name="T10" fmla="*/ 64 w 66"/>
                  <a:gd name="T11" fmla="*/ 24 h 66"/>
                  <a:gd name="T12" fmla="*/ 61 w 66"/>
                  <a:gd name="T13" fmla="*/ 16 h 66"/>
                  <a:gd name="T14" fmla="*/ 55 w 66"/>
                  <a:gd name="T15" fmla="*/ 9 h 66"/>
                  <a:gd name="T16" fmla="*/ 48 w 66"/>
                  <a:gd name="T17" fmla="*/ 3 h 66"/>
                  <a:gd name="T18" fmla="*/ 41 w 66"/>
                  <a:gd name="T19" fmla="*/ 2 h 66"/>
                  <a:gd name="T20" fmla="*/ 33 w 66"/>
                  <a:gd name="T21" fmla="*/ 0 h 66"/>
                  <a:gd name="T22" fmla="*/ 24 w 66"/>
                  <a:gd name="T23" fmla="*/ 2 h 66"/>
                  <a:gd name="T24" fmla="*/ 15 w 66"/>
                  <a:gd name="T25" fmla="*/ 3 h 66"/>
                  <a:gd name="T26" fmla="*/ 8 w 66"/>
                  <a:gd name="T27" fmla="*/ 9 h 66"/>
                  <a:gd name="T28" fmla="*/ 3 w 66"/>
                  <a:gd name="T29" fmla="*/ 16 h 66"/>
                  <a:gd name="T30" fmla="*/ 1 w 66"/>
                  <a:gd name="T31" fmla="*/ 24 h 66"/>
                  <a:gd name="T32" fmla="*/ 0 w 66"/>
                  <a:gd name="T33" fmla="*/ 33 h 66"/>
                  <a:gd name="T34" fmla="*/ 1 w 66"/>
                  <a:gd name="T35" fmla="*/ 42 h 66"/>
                  <a:gd name="T36" fmla="*/ 3 w 66"/>
                  <a:gd name="T37" fmla="*/ 49 h 66"/>
                  <a:gd name="T38" fmla="*/ 8 w 66"/>
                  <a:gd name="T39" fmla="*/ 56 h 66"/>
                  <a:gd name="T40" fmla="*/ 15 w 66"/>
                  <a:gd name="T41" fmla="*/ 61 h 66"/>
                  <a:gd name="T42" fmla="*/ 24 w 66"/>
                  <a:gd name="T43" fmla="*/ 65 h 66"/>
                  <a:gd name="T44" fmla="*/ 33 w 66"/>
                  <a:gd name="T45" fmla="*/ 66 h 66"/>
                  <a:gd name="T46" fmla="*/ 40 w 66"/>
                  <a:gd name="T47" fmla="*/ 66 h 66"/>
                  <a:gd name="T48" fmla="*/ 45 w 66"/>
                  <a:gd name="T49" fmla="*/ 65 h 66"/>
                  <a:gd name="T50" fmla="*/ 50 w 66"/>
                  <a:gd name="T51" fmla="*/ 61 h 66"/>
                  <a:gd name="T52" fmla="*/ 55 w 66"/>
                  <a:gd name="T53" fmla="*/ 56 h 66"/>
                  <a:gd name="T54" fmla="*/ 55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6"/>
                    </a:moveTo>
                    <a:lnTo>
                      <a:pt x="61" y="51"/>
                    </a:lnTo>
                    <a:lnTo>
                      <a:pt x="64" y="45"/>
                    </a:lnTo>
                    <a:lnTo>
                      <a:pt x="66" y="40"/>
                    </a:lnTo>
                    <a:lnTo>
                      <a:pt x="66" y="33"/>
                    </a:lnTo>
                    <a:lnTo>
                      <a:pt x="64" y="24"/>
                    </a:lnTo>
                    <a:lnTo>
                      <a:pt x="61" y="16"/>
                    </a:lnTo>
                    <a:lnTo>
                      <a:pt x="55" y="9"/>
                    </a:lnTo>
                    <a:lnTo>
                      <a:pt x="48" y="3"/>
                    </a:lnTo>
                    <a:lnTo>
                      <a:pt x="41" y="2"/>
                    </a:lnTo>
                    <a:lnTo>
                      <a:pt x="33" y="0"/>
                    </a:lnTo>
                    <a:lnTo>
                      <a:pt x="24" y="2"/>
                    </a:lnTo>
                    <a:lnTo>
                      <a:pt x="15" y="3"/>
                    </a:lnTo>
                    <a:lnTo>
                      <a:pt x="8" y="9"/>
                    </a:lnTo>
                    <a:lnTo>
                      <a:pt x="3" y="16"/>
                    </a:lnTo>
                    <a:lnTo>
                      <a:pt x="1" y="24"/>
                    </a:lnTo>
                    <a:lnTo>
                      <a:pt x="0" y="33"/>
                    </a:lnTo>
                    <a:lnTo>
                      <a:pt x="1" y="42"/>
                    </a:lnTo>
                    <a:lnTo>
                      <a:pt x="3" y="49"/>
                    </a:lnTo>
                    <a:lnTo>
                      <a:pt x="8" y="56"/>
                    </a:lnTo>
                    <a:lnTo>
                      <a:pt x="15" y="61"/>
                    </a:lnTo>
                    <a:lnTo>
                      <a:pt x="24" y="65"/>
                    </a:lnTo>
                    <a:lnTo>
                      <a:pt x="33" y="66"/>
                    </a:lnTo>
                    <a:lnTo>
                      <a:pt x="40" y="66"/>
                    </a:lnTo>
                    <a:lnTo>
                      <a:pt x="45" y="65"/>
                    </a:lnTo>
                    <a:lnTo>
                      <a:pt x="50" y="61"/>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9" name="Freeform 34"/>
              <p:cNvSpPr>
                <a:spLocks/>
              </p:cNvSpPr>
              <p:nvPr/>
            </p:nvSpPr>
            <p:spPr bwMode="auto">
              <a:xfrm>
                <a:off x="5884863" y="3098800"/>
                <a:ext cx="52388" cy="52388"/>
              </a:xfrm>
              <a:custGeom>
                <a:avLst/>
                <a:gdLst>
                  <a:gd name="T0" fmla="*/ 56 w 67"/>
                  <a:gd name="T1" fmla="*/ 56 h 67"/>
                  <a:gd name="T2" fmla="*/ 61 w 67"/>
                  <a:gd name="T3" fmla="*/ 51 h 67"/>
                  <a:gd name="T4" fmla="*/ 63 w 67"/>
                  <a:gd name="T5" fmla="*/ 46 h 67"/>
                  <a:gd name="T6" fmla="*/ 65 w 67"/>
                  <a:gd name="T7" fmla="*/ 39 h 67"/>
                  <a:gd name="T8" fmla="*/ 67 w 67"/>
                  <a:gd name="T9" fmla="*/ 33 h 67"/>
                  <a:gd name="T10" fmla="*/ 65 w 67"/>
                  <a:gd name="T11" fmla="*/ 25 h 67"/>
                  <a:gd name="T12" fmla="*/ 61 w 67"/>
                  <a:gd name="T13" fmla="*/ 16 h 67"/>
                  <a:gd name="T14" fmla="*/ 56 w 67"/>
                  <a:gd name="T15" fmla="*/ 9 h 67"/>
                  <a:gd name="T16" fmla="*/ 49 w 67"/>
                  <a:gd name="T17" fmla="*/ 4 h 67"/>
                  <a:gd name="T18" fmla="*/ 42 w 67"/>
                  <a:gd name="T19" fmla="*/ 0 h 67"/>
                  <a:gd name="T20" fmla="*/ 34 w 67"/>
                  <a:gd name="T21" fmla="*/ 0 h 67"/>
                  <a:gd name="T22" fmla="*/ 25 w 67"/>
                  <a:gd name="T23" fmla="*/ 0 h 67"/>
                  <a:gd name="T24" fmla="*/ 16 w 67"/>
                  <a:gd name="T25" fmla="*/ 4 h 67"/>
                  <a:gd name="T26" fmla="*/ 9 w 67"/>
                  <a:gd name="T27" fmla="*/ 9 h 67"/>
                  <a:gd name="T28" fmla="*/ 4 w 67"/>
                  <a:gd name="T29" fmla="*/ 16 h 67"/>
                  <a:gd name="T30" fmla="*/ 0 w 67"/>
                  <a:gd name="T31" fmla="*/ 25 h 67"/>
                  <a:gd name="T32" fmla="*/ 0 w 67"/>
                  <a:gd name="T33" fmla="*/ 33 h 67"/>
                  <a:gd name="T34" fmla="*/ 0 w 67"/>
                  <a:gd name="T35" fmla="*/ 42 h 67"/>
                  <a:gd name="T36" fmla="*/ 4 w 67"/>
                  <a:gd name="T37" fmla="*/ 49 h 67"/>
                  <a:gd name="T38" fmla="*/ 9 w 67"/>
                  <a:gd name="T39" fmla="*/ 56 h 67"/>
                  <a:gd name="T40" fmla="*/ 16 w 67"/>
                  <a:gd name="T41" fmla="*/ 61 h 67"/>
                  <a:gd name="T42" fmla="*/ 25 w 67"/>
                  <a:gd name="T43" fmla="*/ 65 h 67"/>
                  <a:gd name="T44" fmla="*/ 34 w 67"/>
                  <a:gd name="T45" fmla="*/ 67 h 67"/>
                  <a:gd name="T46" fmla="*/ 40 w 67"/>
                  <a:gd name="T47" fmla="*/ 65 h 67"/>
                  <a:gd name="T48" fmla="*/ 46 w 67"/>
                  <a:gd name="T49" fmla="*/ 63 h 67"/>
                  <a:gd name="T50" fmla="*/ 51 w 67"/>
                  <a:gd name="T51" fmla="*/ 60 h 67"/>
                  <a:gd name="T52" fmla="*/ 56 w 67"/>
                  <a:gd name="T53" fmla="*/ 56 h 67"/>
                  <a:gd name="T54" fmla="*/ 56 w 67"/>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6"/>
                    </a:moveTo>
                    <a:lnTo>
                      <a:pt x="61" y="51"/>
                    </a:lnTo>
                    <a:lnTo>
                      <a:pt x="63" y="46"/>
                    </a:lnTo>
                    <a:lnTo>
                      <a:pt x="65" y="39"/>
                    </a:lnTo>
                    <a:lnTo>
                      <a:pt x="67" y="33"/>
                    </a:lnTo>
                    <a:lnTo>
                      <a:pt x="65" y="25"/>
                    </a:lnTo>
                    <a:lnTo>
                      <a:pt x="61" y="16"/>
                    </a:lnTo>
                    <a:lnTo>
                      <a:pt x="56" y="9"/>
                    </a:lnTo>
                    <a:lnTo>
                      <a:pt x="49" y="4"/>
                    </a:lnTo>
                    <a:lnTo>
                      <a:pt x="42" y="0"/>
                    </a:lnTo>
                    <a:lnTo>
                      <a:pt x="34" y="0"/>
                    </a:lnTo>
                    <a:lnTo>
                      <a:pt x="25" y="0"/>
                    </a:lnTo>
                    <a:lnTo>
                      <a:pt x="16" y="4"/>
                    </a:lnTo>
                    <a:lnTo>
                      <a:pt x="9" y="9"/>
                    </a:lnTo>
                    <a:lnTo>
                      <a:pt x="4" y="16"/>
                    </a:lnTo>
                    <a:lnTo>
                      <a:pt x="0" y="25"/>
                    </a:lnTo>
                    <a:lnTo>
                      <a:pt x="0" y="33"/>
                    </a:lnTo>
                    <a:lnTo>
                      <a:pt x="0" y="42"/>
                    </a:lnTo>
                    <a:lnTo>
                      <a:pt x="4" y="49"/>
                    </a:lnTo>
                    <a:lnTo>
                      <a:pt x="9" y="56"/>
                    </a:lnTo>
                    <a:lnTo>
                      <a:pt x="16" y="61"/>
                    </a:lnTo>
                    <a:lnTo>
                      <a:pt x="25" y="65"/>
                    </a:lnTo>
                    <a:lnTo>
                      <a:pt x="34" y="67"/>
                    </a:lnTo>
                    <a:lnTo>
                      <a:pt x="40" y="65"/>
                    </a:lnTo>
                    <a:lnTo>
                      <a:pt x="46" y="63"/>
                    </a:lnTo>
                    <a:lnTo>
                      <a:pt x="51" y="60"/>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0" name="Freeform 35"/>
              <p:cNvSpPr>
                <a:spLocks/>
              </p:cNvSpPr>
              <p:nvPr/>
            </p:nvSpPr>
            <p:spPr bwMode="auto">
              <a:xfrm>
                <a:off x="5940426" y="3095625"/>
                <a:ext cx="52388" cy="52388"/>
              </a:xfrm>
              <a:custGeom>
                <a:avLst/>
                <a:gdLst>
                  <a:gd name="T0" fmla="*/ 56 w 67"/>
                  <a:gd name="T1" fmla="*/ 56 h 66"/>
                  <a:gd name="T2" fmla="*/ 61 w 67"/>
                  <a:gd name="T3" fmla="*/ 52 h 66"/>
                  <a:gd name="T4" fmla="*/ 65 w 67"/>
                  <a:gd name="T5" fmla="*/ 45 h 66"/>
                  <a:gd name="T6" fmla="*/ 67 w 67"/>
                  <a:gd name="T7" fmla="*/ 40 h 66"/>
                  <a:gd name="T8" fmla="*/ 67 w 67"/>
                  <a:gd name="T9" fmla="*/ 33 h 66"/>
                  <a:gd name="T10" fmla="*/ 65 w 67"/>
                  <a:gd name="T11" fmla="*/ 24 h 66"/>
                  <a:gd name="T12" fmla="*/ 61 w 67"/>
                  <a:gd name="T13" fmla="*/ 17 h 66"/>
                  <a:gd name="T14" fmla="*/ 56 w 67"/>
                  <a:gd name="T15" fmla="*/ 11 h 66"/>
                  <a:gd name="T16" fmla="*/ 49 w 67"/>
                  <a:gd name="T17" fmla="*/ 5 h 66"/>
                  <a:gd name="T18" fmla="*/ 42 w 67"/>
                  <a:gd name="T19" fmla="*/ 2 h 66"/>
                  <a:gd name="T20" fmla="*/ 33 w 67"/>
                  <a:gd name="T21" fmla="*/ 0 h 66"/>
                  <a:gd name="T22" fmla="*/ 25 w 67"/>
                  <a:gd name="T23" fmla="*/ 2 h 66"/>
                  <a:gd name="T24" fmla="*/ 16 w 67"/>
                  <a:gd name="T25" fmla="*/ 5 h 66"/>
                  <a:gd name="T26" fmla="*/ 9 w 67"/>
                  <a:gd name="T27" fmla="*/ 11 h 66"/>
                  <a:gd name="T28" fmla="*/ 4 w 67"/>
                  <a:gd name="T29" fmla="*/ 17 h 66"/>
                  <a:gd name="T30" fmla="*/ 2 w 67"/>
                  <a:gd name="T31" fmla="*/ 24 h 66"/>
                  <a:gd name="T32" fmla="*/ 0 w 67"/>
                  <a:gd name="T33" fmla="*/ 33 h 66"/>
                  <a:gd name="T34" fmla="*/ 2 w 67"/>
                  <a:gd name="T35" fmla="*/ 42 h 66"/>
                  <a:gd name="T36" fmla="*/ 4 w 67"/>
                  <a:gd name="T37" fmla="*/ 51 h 66"/>
                  <a:gd name="T38" fmla="*/ 9 w 67"/>
                  <a:gd name="T39" fmla="*/ 56 h 66"/>
                  <a:gd name="T40" fmla="*/ 16 w 67"/>
                  <a:gd name="T41" fmla="*/ 63 h 66"/>
                  <a:gd name="T42" fmla="*/ 25 w 67"/>
                  <a:gd name="T43" fmla="*/ 66 h 66"/>
                  <a:gd name="T44" fmla="*/ 33 w 67"/>
                  <a:gd name="T45" fmla="*/ 66 h 66"/>
                  <a:gd name="T46" fmla="*/ 40 w 67"/>
                  <a:gd name="T47" fmla="*/ 66 h 66"/>
                  <a:gd name="T48" fmla="*/ 46 w 67"/>
                  <a:gd name="T49" fmla="*/ 65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1" y="52"/>
                    </a:lnTo>
                    <a:lnTo>
                      <a:pt x="65" y="45"/>
                    </a:lnTo>
                    <a:lnTo>
                      <a:pt x="67" y="40"/>
                    </a:lnTo>
                    <a:lnTo>
                      <a:pt x="67" y="33"/>
                    </a:lnTo>
                    <a:lnTo>
                      <a:pt x="65" y="24"/>
                    </a:lnTo>
                    <a:lnTo>
                      <a:pt x="61" y="17"/>
                    </a:lnTo>
                    <a:lnTo>
                      <a:pt x="56" y="11"/>
                    </a:lnTo>
                    <a:lnTo>
                      <a:pt x="49" y="5"/>
                    </a:lnTo>
                    <a:lnTo>
                      <a:pt x="42" y="2"/>
                    </a:lnTo>
                    <a:lnTo>
                      <a:pt x="33" y="0"/>
                    </a:lnTo>
                    <a:lnTo>
                      <a:pt x="25" y="2"/>
                    </a:lnTo>
                    <a:lnTo>
                      <a:pt x="16" y="5"/>
                    </a:lnTo>
                    <a:lnTo>
                      <a:pt x="9" y="11"/>
                    </a:lnTo>
                    <a:lnTo>
                      <a:pt x="4" y="17"/>
                    </a:lnTo>
                    <a:lnTo>
                      <a:pt x="2" y="24"/>
                    </a:lnTo>
                    <a:lnTo>
                      <a:pt x="0" y="33"/>
                    </a:lnTo>
                    <a:lnTo>
                      <a:pt x="2" y="42"/>
                    </a:lnTo>
                    <a:lnTo>
                      <a:pt x="4" y="51"/>
                    </a:lnTo>
                    <a:lnTo>
                      <a:pt x="9" y="56"/>
                    </a:lnTo>
                    <a:lnTo>
                      <a:pt x="16" y="63"/>
                    </a:lnTo>
                    <a:lnTo>
                      <a:pt x="25" y="66"/>
                    </a:lnTo>
                    <a:lnTo>
                      <a:pt x="33" y="66"/>
                    </a:lnTo>
                    <a:lnTo>
                      <a:pt x="40" y="66"/>
                    </a:lnTo>
                    <a:lnTo>
                      <a:pt x="46"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1" name="Freeform 36"/>
              <p:cNvSpPr>
                <a:spLocks/>
              </p:cNvSpPr>
              <p:nvPr/>
            </p:nvSpPr>
            <p:spPr bwMode="auto">
              <a:xfrm>
                <a:off x="5991226" y="3130550"/>
                <a:ext cx="53975" cy="52388"/>
              </a:xfrm>
              <a:custGeom>
                <a:avLst/>
                <a:gdLst>
                  <a:gd name="T0" fmla="*/ 57 w 66"/>
                  <a:gd name="T1" fmla="*/ 56 h 67"/>
                  <a:gd name="T2" fmla="*/ 61 w 66"/>
                  <a:gd name="T3" fmla="*/ 51 h 67"/>
                  <a:gd name="T4" fmla="*/ 64 w 66"/>
                  <a:gd name="T5" fmla="*/ 46 h 67"/>
                  <a:gd name="T6" fmla="*/ 66 w 66"/>
                  <a:gd name="T7" fmla="*/ 39 h 67"/>
                  <a:gd name="T8" fmla="*/ 66 w 66"/>
                  <a:gd name="T9" fmla="*/ 34 h 67"/>
                  <a:gd name="T10" fmla="*/ 66 w 66"/>
                  <a:gd name="T11" fmla="*/ 25 h 67"/>
                  <a:gd name="T12" fmla="*/ 63 w 66"/>
                  <a:gd name="T13" fmla="*/ 16 h 67"/>
                  <a:gd name="T14" fmla="*/ 57 w 66"/>
                  <a:gd name="T15" fmla="*/ 9 h 67"/>
                  <a:gd name="T16" fmla="*/ 50 w 66"/>
                  <a:gd name="T17" fmla="*/ 4 h 67"/>
                  <a:gd name="T18" fmla="*/ 42 w 66"/>
                  <a:gd name="T19" fmla="*/ 0 h 67"/>
                  <a:gd name="T20" fmla="*/ 33 w 66"/>
                  <a:gd name="T21" fmla="*/ 0 h 67"/>
                  <a:gd name="T22" fmla="*/ 24 w 66"/>
                  <a:gd name="T23" fmla="*/ 0 h 67"/>
                  <a:gd name="T24" fmla="*/ 17 w 66"/>
                  <a:gd name="T25" fmla="*/ 4 h 67"/>
                  <a:gd name="T26" fmla="*/ 10 w 66"/>
                  <a:gd name="T27" fmla="*/ 9 h 67"/>
                  <a:gd name="T28" fmla="*/ 5 w 66"/>
                  <a:gd name="T29" fmla="*/ 16 h 67"/>
                  <a:gd name="T30" fmla="*/ 2 w 66"/>
                  <a:gd name="T31" fmla="*/ 25 h 67"/>
                  <a:gd name="T32" fmla="*/ 0 w 66"/>
                  <a:gd name="T33" fmla="*/ 34 h 67"/>
                  <a:gd name="T34" fmla="*/ 2 w 66"/>
                  <a:gd name="T35" fmla="*/ 41 h 67"/>
                  <a:gd name="T36" fmla="*/ 5 w 66"/>
                  <a:gd name="T37" fmla="*/ 49 h 67"/>
                  <a:gd name="T38" fmla="*/ 10 w 66"/>
                  <a:gd name="T39" fmla="*/ 56 h 67"/>
                  <a:gd name="T40" fmla="*/ 17 w 66"/>
                  <a:gd name="T41" fmla="*/ 62 h 67"/>
                  <a:gd name="T42" fmla="*/ 24 w 66"/>
                  <a:gd name="T43" fmla="*/ 65 h 67"/>
                  <a:gd name="T44" fmla="*/ 33 w 66"/>
                  <a:gd name="T45" fmla="*/ 67 h 67"/>
                  <a:gd name="T46" fmla="*/ 40 w 66"/>
                  <a:gd name="T47" fmla="*/ 65 h 67"/>
                  <a:gd name="T48" fmla="*/ 45 w 66"/>
                  <a:gd name="T49" fmla="*/ 63 h 67"/>
                  <a:gd name="T50" fmla="*/ 52 w 66"/>
                  <a:gd name="T51" fmla="*/ 60 h 67"/>
                  <a:gd name="T52" fmla="*/ 57 w 66"/>
                  <a:gd name="T53" fmla="*/ 56 h 67"/>
                  <a:gd name="T54" fmla="*/ 57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7" y="56"/>
                    </a:moveTo>
                    <a:lnTo>
                      <a:pt x="61" y="51"/>
                    </a:lnTo>
                    <a:lnTo>
                      <a:pt x="64" y="46"/>
                    </a:lnTo>
                    <a:lnTo>
                      <a:pt x="66" y="39"/>
                    </a:lnTo>
                    <a:lnTo>
                      <a:pt x="66" y="34"/>
                    </a:lnTo>
                    <a:lnTo>
                      <a:pt x="66" y="25"/>
                    </a:lnTo>
                    <a:lnTo>
                      <a:pt x="63" y="16"/>
                    </a:lnTo>
                    <a:lnTo>
                      <a:pt x="57" y="9"/>
                    </a:lnTo>
                    <a:lnTo>
                      <a:pt x="50" y="4"/>
                    </a:lnTo>
                    <a:lnTo>
                      <a:pt x="42" y="0"/>
                    </a:lnTo>
                    <a:lnTo>
                      <a:pt x="33" y="0"/>
                    </a:lnTo>
                    <a:lnTo>
                      <a:pt x="24" y="0"/>
                    </a:lnTo>
                    <a:lnTo>
                      <a:pt x="17" y="4"/>
                    </a:lnTo>
                    <a:lnTo>
                      <a:pt x="10" y="9"/>
                    </a:lnTo>
                    <a:lnTo>
                      <a:pt x="5" y="16"/>
                    </a:lnTo>
                    <a:lnTo>
                      <a:pt x="2" y="25"/>
                    </a:lnTo>
                    <a:lnTo>
                      <a:pt x="0" y="34"/>
                    </a:lnTo>
                    <a:lnTo>
                      <a:pt x="2" y="41"/>
                    </a:lnTo>
                    <a:lnTo>
                      <a:pt x="5" y="49"/>
                    </a:lnTo>
                    <a:lnTo>
                      <a:pt x="10" y="56"/>
                    </a:lnTo>
                    <a:lnTo>
                      <a:pt x="17" y="62"/>
                    </a:lnTo>
                    <a:lnTo>
                      <a:pt x="24" y="65"/>
                    </a:lnTo>
                    <a:lnTo>
                      <a:pt x="33" y="67"/>
                    </a:lnTo>
                    <a:lnTo>
                      <a:pt x="40" y="65"/>
                    </a:lnTo>
                    <a:lnTo>
                      <a:pt x="45" y="63"/>
                    </a:lnTo>
                    <a:lnTo>
                      <a:pt x="52" y="60"/>
                    </a:lnTo>
                    <a:lnTo>
                      <a:pt x="57" y="56"/>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2" name="Freeform 37"/>
              <p:cNvSpPr>
                <a:spLocks/>
              </p:cNvSpPr>
              <p:nvPr/>
            </p:nvSpPr>
            <p:spPr bwMode="auto">
              <a:xfrm>
                <a:off x="5991226" y="3186113"/>
                <a:ext cx="53975" cy="52388"/>
              </a:xfrm>
              <a:custGeom>
                <a:avLst/>
                <a:gdLst>
                  <a:gd name="T0" fmla="*/ 57 w 66"/>
                  <a:gd name="T1" fmla="*/ 56 h 67"/>
                  <a:gd name="T2" fmla="*/ 61 w 66"/>
                  <a:gd name="T3" fmla="*/ 51 h 67"/>
                  <a:gd name="T4" fmla="*/ 64 w 66"/>
                  <a:gd name="T5" fmla="*/ 46 h 67"/>
                  <a:gd name="T6" fmla="*/ 66 w 66"/>
                  <a:gd name="T7" fmla="*/ 39 h 67"/>
                  <a:gd name="T8" fmla="*/ 66 w 66"/>
                  <a:gd name="T9" fmla="*/ 33 h 67"/>
                  <a:gd name="T10" fmla="*/ 66 w 66"/>
                  <a:gd name="T11" fmla="*/ 25 h 67"/>
                  <a:gd name="T12" fmla="*/ 63 w 66"/>
                  <a:gd name="T13" fmla="*/ 16 h 67"/>
                  <a:gd name="T14" fmla="*/ 57 w 66"/>
                  <a:gd name="T15" fmla="*/ 9 h 67"/>
                  <a:gd name="T16" fmla="*/ 50 w 66"/>
                  <a:gd name="T17" fmla="*/ 4 h 67"/>
                  <a:gd name="T18" fmla="*/ 42 w 66"/>
                  <a:gd name="T19" fmla="*/ 0 h 67"/>
                  <a:gd name="T20" fmla="*/ 33 w 66"/>
                  <a:gd name="T21" fmla="*/ 0 h 67"/>
                  <a:gd name="T22" fmla="*/ 24 w 66"/>
                  <a:gd name="T23" fmla="*/ 0 h 67"/>
                  <a:gd name="T24" fmla="*/ 17 w 66"/>
                  <a:gd name="T25" fmla="*/ 4 h 67"/>
                  <a:gd name="T26" fmla="*/ 10 w 66"/>
                  <a:gd name="T27" fmla="*/ 9 h 67"/>
                  <a:gd name="T28" fmla="*/ 5 w 66"/>
                  <a:gd name="T29" fmla="*/ 16 h 67"/>
                  <a:gd name="T30" fmla="*/ 2 w 66"/>
                  <a:gd name="T31" fmla="*/ 25 h 67"/>
                  <a:gd name="T32" fmla="*/ 0 w 66"/>
                  <a:gd name="T33" fmla="*/ 33 h 67"/>
                  <a:gd name="T34" fmla="*/ 2 w 66"/>
                  <a:gd name="T35" fmla="*/ 42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5 h 67"/>
                  <a:gd name="T48" fmla="*/ 45 w 66"/>
                  <a:gd name="T49" fmla="*/ 63 h 67"/>
                  <a:gd name="T50" fmla="*/ 52 w 66"/>
                  <a:gd name="T51" fmla="*/ 60 h 67"/>
                  <a:gd name="T52" fmla="*/ 57 w 66"/>
                  <a:gd name="T53" fmla="*/ 56 h 67"/>
                  <a:gd name="T54" fmla="*/ 57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7" y="56"/>
                    </a:moveTo>
                    <a:lnTo>
                      <a:pt x="61" y="51"/>
                    </a:lnTo>
                    <a:lnTo>
                      <a:pt x="64" y="46"/>
                    </a:lnTo>
                    <a:lnTo>
                      <a:pt x="66" y="39"/>
                    </a:lnTo>
                    <a:lnTo>
                      <a:pt x="66" y="33"/>
                    </a:lnTo>
                    <a:lnTo>
                      <a:pt x="66" y="25"/>
                    </a:lnTo>
                    <a:lnTo>
                      <a:pt x="63" y="16"/>
                    </a:lnTo>
                    <a:lnTo>
                      <a:pt x="57" y="9"/>
                    </a:lnTo>
                    <a:lnTo>
                      <a:pt x="50" y="4"/>
                    </a:lnTo>
                    <a:lnTo>
                      <a:pt x="42" y="0"/>
                    </a:lnTo>
                    <a:lnTo>
                      <a:pt x="33" y="0"/>
                    </a:lnTo>
                    <a:lnTo>
                      <a:pt x="24" y="0"/>
                    </a:lnTo>
                    <a:lnTo>
                      <a:pt x="17" y="4"/>
                    </a:lnTo>
                    <a:lnTo>
                      <a:pt x="10" y="9"/>
                    </a:lnTo>
                    <a:lnTo>
                      <a:pt x="5" y="16"/>
                    </a:lnTo>
                    <a:lnTo>
                      <a:pt x="2" y="25"/>
                    </a:lnTo>
                    <a:lnTo>
                      <a:pt x="0" y="33"/>
                    </a:lnTo>
                    <a:lnTo>
                      <a:pt x="2" y="42"/>
                    </a:lnTo>
                    <a:lnTo>
                      <a:pt x="5" y="49"/>
                    </a:lnTo>
                    <a:lnTo>
                      <a:pt x="10" y="56"/>
                    </a:lnTo>
                    <a:lnTo>
                      <a:pt x="17" y="61"/>
                    </a:lnTo>
                    <a:lnTo>
                      <a:pt x="24" y="65"/>
                    </a:lnTo>
                    <a:lnTo>
                      <a:pt x="33" y="67"/>
                    </a:lnTo>
                    <a:lnTo>
                      <a:pt x="40" y="65"/>
                    </a:lnTo>
                    <a:lnTo>
                      <a:pt x="45" y="63"/>
                    </a:lnTo>
                    <a:lnTo>
                      <a:pt x="52" y="60"/>
                    </a:lnTo>
                    <a:lnTo>
                      <a:pt x="57" y="56"/>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3" name="Freeform 38"/>
              <p:cNvSpPr>
                <a:spLocks/>
              </p:cNvSpPr>
              <p:nvPr/>
            </p:nvSpPr>
            <p:spPr bwMode="auto">
              <a:xfrm>
                <a:off x="6799263" y="2981325"/>
                <a:ext cx="52388" cy="52388"/>
              </a:xfrm>
              <a:custGeom>
                <a:avLst/>
                <a:gdLst>
                  <a:gd name="T0" fmla="*/ 56 w 66"/>
                  <a:gd name="T1" fmla="*/ 56 h 66"/>
                  <a:gd name="T2" fmla="*/ 61 w 66"/>
                  <a:gd name="T3" fmla="*/ 52 h 66"/>
                  <a:gd name="T4" fmla="*/ 65 w 66"/>
                  <a:gd name="T5" fmla="*/ 45 h 66"/>
                  <a:gd name="T6" fmla="*/ 66 w 66"/>
                  <a:gd name="T7" fmla="*/ 40 h 66"/>
                  <a:gd name="T8" fmla="*/ 66 w 66"/>
                  <a:gd name="T9" fmla="*/ 33 h 66"/>
                  <a:gd name="T10" fmla="*/ 65 w 66"/>
                  <a:gd name="T11" fmla="*/ 24 h 66"/>
                  <a:gd name="T12" fmla="*/ 61 w 66"/>
                  <a:gd name="T13" fmla="*/ 17 h 66"/>
                  <a:gd name="T14" fmla="*/ 56 w 66"/>
                  <a:gd name="T15" fmla="*/ 10 h 66"/>
                  <a:gd name="T16" fmla="*/ 49 w 66"/>
                  <a:gd name="T17" fmla="*/ 5 h 66"/>
                  <a:gd name="T18" fmla="*/ 42 w 66"/>
                  <a:gd name="T19" fmla="*/ 2 h 66"/>
                  <a:gd name="T20" fmla="*/ 33 w 66"/>
                  <a:gd name="T21" fmla="*/ 0 h 66"/>
                  <a:gd name="T22" fmla="*/ 25 w 66"/>
                  <a:gd name="T23" fmla="*/ 2 h 66"/>
                  <a:gd name="T24" fmla="*/ 16 w 66"/>
                  <a:gd name="T25" fmla="*/ 5 h 66"/>
                  <a:gd name="T26" fmla="*/ 9 w 66"/>
                  <a:gd name="T27" fmla="*/ 10 h 66"/>
                  <a:gd name="T28" fmla="*/ 4 w 66"/>
                  <a:gd name="T29" fmla="*/ 17 h 66"/>
                  <a:gd name="T30" fmla="*/ 2 w 66"/>
                  <a:gd name="T31" fmla="*/ 24 h 66"/>
                  <a:gd name="T32" fmla="*/ 0 w 66"/>
                  <a:gd name="T33" fmla="*/ 33 h 66"/>
                  <a:gd name="T34" fmla="*/ 2 w 66"/>
                  <a:gd name="T35" fmla="*/ 42 h 66"/>
                  <a:gd name="T36" fmla="*/ 4 w 66"/>
                  <a:gd name="T37" fmla="*/ 50 h 66"/>
                  <a:gd name="T38" fmla="*/ 9 w 66"/>
                  <a:gd name="T39" fmla="*/ 56 h 66"/>
                  <a:gd name="T40" fmla="*/ 16 w 66"/>
                  <a:gd name="T41" fmla="*/ 63 h 66"/>
                  <a:gd name="T42" fmla="*/ 25 w 66"/>
                  <a:gd name="T43" fmla="*/ 66 h 66"/>
                  <a:gd name="T44" fmla="*/ 33 w 66"/>
                  <a:gd name="T45" fmla="*/ 66 h 66"/>
                  <a:gd name="T46" fmla="*/ 40 w 66"/>
                  <a:gd name="T47" fmla="*/ 66 h 66"/>
                  <a:gd name="T48" fmla="*/ 45 w 66"/>
                  <a:gd name="T49" fmla="*/ 64 h 66"/>
                  <a:gd name="T50" fmla="*/ 51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2"/>
                    </a:lnTo>
                    <a:lnTo>
                      <a:pt x="65" y="45"/>
                    </a:lnTo>
                    <a:lnTo>
                      <a:pt x="66" y="40"/>
                    </a:lnTo>
                    <a:lnTo>
                      <a:pt x="66" y="33"/>
                    </a:lnTo>
                    <a:lnTo>
                      <a:pt x="65" y="24"/>
                    </a:lnTo>
                    <a:lnTo>
                      <a:pt x="61" y="17"/>
                    </a:lnTo>
                    <a:lnTo>
                      <a:pt x="56" y="10"/>
                    </a:lnTo>
                    <a:lnTo>
                      <a:pt x="49" y="5"/>
                    </a:lnTo>
                    <a:lnTo>
                      <a:pt x="42" y="2"/>
                    </a:lnTo>
                    <a:lnTo>
                      <a:pt x="33" y="0"/>
                    </a:lnTo>
                    <a:lnTo>
                      <a:pt x="25" y="2"/>
                    </a:lnTo>
                    <a:lnTo>
                      <a:pt x="16" y="5"/>
                    </a:lnTo>
                    <a:lnTo>
                      <a:pt x="9" y="10"/>
                    </a:lnTo>
                    <a:lnTo>
                      <a:pt x="4" y="17"/>
                    </a:lnTo>
                    <a:lnTo>
                      <a:pt x="2" y="24"/>
                    </a:lnTo>
                    <a:lnTo>
                      <a:pt x="0" y="33"/>
                    </a:lnTo>
                    <a:lnTo>
                      <a:pt x="2" y="42"/>
                    </a:lnTo>
                    <a:lnTo>
                      <a:pt x="4" y="50"/>
                    </a:lnTo>
                    <a:lnTo>
                      <a:pt x="9" y="56"/>
                    </a:lnTo>
                    <a:lnTo>
                      <a:pt x="16" y="63"/>
                    </a:lnTo>
                    <a:lnTo>
                      <a:pt x="25" y="66"/>
                    </a:lnTo>
                    <a:lnTo>
                      <a:pt x="33" y="66"/>
                    </a:lnTo>
                    <a:lnTo>
                      <a:pt x="40" y="66"/>
                    </a:lnTo>
                    <a:lnTo>
                      <a:pt x="45" y="64"/>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4" name="Freeform 39"/>
              <p:cNvSpPr>
                <a:spLocks/>
              </p:cNvSpPr>
              <p:nvPr/>
            </p:nvSpPr>
            <p:spPr bwMode="auto">
              <a:xfrm>
                <a:off x="6743701" y="2997200"/>
                <a:ext cx="52388" cy="53975"/>
              </a:xfrm>
              <a:custGeom>
                <a:avLst/>
                <a:gdLst>
                  <a:gd name="T0" fmla="*/ 56 w 67"/>
                  <a:gd name="T1" fmla="*/ 57 h 66"/>
                  <a:gd name="T2" fmla="*/ 61 w 67"/>
                  <a:gd name="T3" fmla="*/ 52 h 66"/>
                  <a:gd name="T4" fmla="*/ 63 w 67"/>
                  <a:gd name="T5" fmla="*/ 45 h 66"/>
                  <a:gd name="T6" fmla="*/ 65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2 w 67"/>
                  <a:gd name="T19" fmla="*/ 2 h 66"/>
                  <a:gd name="T20" fmla="*/ 33 w 67"/>
                  <a:gd name="T21" fmla="*/ 0 h 66"/>
                  <a:gd name="T22" fmla="*/ 25 w 67"/>
                  <a:gd name="T23" fmla="*/ 2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0 h 66"/>
                  <a:gd name="T38" fmla="*/ 9 w 67"/>
                  <a:gd name="T39" fmla="*/ 57 h 66"/>
                  <a:gd name="T40" fmla="*/ 16 w 67"/>
                  <a:gd name="T41" fmla="*/ 63 h 66"/>
                  <a:gd name="T42" fmla="*/ 25 w 67"/>
                  <a:gd name="T43" fmla="*/ 66 h 66"/>
                  <a:gd name="T44" fmla="*/ 33 w 67"/>
                  <a:gd name="T45" fmla="*/ 66 h 66"/>
                  <a:gd name="T46" fmla="*/ 40 w 67"/>
                  <a:gd name="T47" fmla="*/ 66 h 66"/>
                  <a:gd name="T48" fmla="*/ 46 w 67"/>
                  <a:gd name="T49" fmla="*/ 64 h 66"/>
                  <a:gd name="T50" fmla="*/ 51 w 67"/>
                  <a:gd name="T51" fmla="*/ 61 h 66"/>
                  <a:gd name="T52" fmla="*/ 56 w 67"/>
                  <a:gd name="T53" fmla="*/ 57 h 66"/>
                  <a:gd name="T54" fmla="*/ 56 w 67"/>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7"/>
                    </a:moveTo>
                    <a:lnTo>
                      <a:pt x="61" y="52"/>
                    </a:lnTo>
                    <a:lnTo>
                      <a:pt x="63" y="45"/>
                    </a:lnTo>
                    <a:lnTo>
                      <a:pt x="65" y="40"/>
                    </a:lnTo>
                    <a:lnTo>
                      <a:pt x="67" y="33"/>
                    </a:lnTo>
                    <a:lnTo>
                      <a:pt x="65" y="24"/>
                    </a:lnTo>
                    <a:lnTo>
                      <a:pt x="61" y="17"/>
                    </a:lnTo>
                    <a:lnTo>
                      <a:pt x="56" y="10"/>
                    </a:lnTo>
                    <a:lnTo>
                      <a:pt x="49" y="5"/>
                    </a:lnTo>
                    <a:lnTo>
                      <a:pt x="42" y="2"/>
                    </a:lnTo>
                    <a:lnTo>
                      <a:pt x="33" y="0"/>
                    </a:lnTo>
                    <a:lnTo>
                      <a:pt x="25" y="2"/>
                    </a:lnTo>
                    <a:lnTo>
                      <a:pt x="16" y="5"/>
                    </a:lnTo>
                    <a:lnTo>
                      <a:pt x="9" y="10"/>
                    </a:lnTo>
                    <a:lnTo>
                      <a:pt x="4" y="17"/>
                    </a:lnTo>
                    <a:lnTo>
                      <a:pt x="0" y="24"/>
                    </a:lnTo>
                    <a:lnTo>
                      <a:pt x="0" y="33"/>
                    </a:lnTo>
                    <a:lnTo>
                      <a:pt x="0" y="42"/>
                    </a:lnTo>
                    <a:lnTo>
                      <a:pt x="4" y="50"/>
                    </a:lnTo>
                    <a:lnTo>
                      <a:pt x="9" y="57"/>
                    </a:lnTo>
                    <a:lnTo>
                      <a:pt x="16" y="63"/>
                    </a:lnTo>
                    <a:lnTo>
                      <a:pt x="25" y="66"/>
                    </a:lnTo>
                    <a:lnTo>
                      <a:pt x="33" y="66"/>
                    </a:lnTo>
                    <a:lnTo>
                      <a:pt x="40" y="66"/>
                    </a:lnTo>
                    <a:lnTo>
                      <a:pt x="46" y="64"/>
                    </a:lnTo>
                    <a:lnTo>
                      <a:pt x="51"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5" name="Freeform 40"/>
              <p:cNvSpPr>
                <a:spLocks/>
              </p:cNvSpPr>
              <p:nvPr/>
            </p:nvSpPr>
            <p:spPr bwMode="auto">
              <a:xfrm>
                <a:off x="6689726" y="3021013"/>
                <a:ext cx="53975" cy="52388"/>
              </a:xfrm>
              <a:custGeom>
                <a:avLst/>
                <a:gdLst>
                  <a:gd name="T0" fmla="*/ 57 w 66"/>
                  <a:gd name="T1" fmla="*/ 56 h 67"/>
                  <a:gd name="T2" fmla="*/ 61 w 66"/>
                  <a:gd name="T3" fmla="*/ 51 h 67"/>
                  <a:gd name="T4" fmla="*/ 64 w 66"/>
                  <a:gd name="T5" fmla="*/ 46 h 67"/>
                  <a:gd name="T6" fmla="*/ 66 w 66"/>
                  <a:gd name="T7" fmla="*/ 41 h 67"/>
                  <a:gd name="T8" fmla="*/ 66 w 66"/>
                  <a:gd name="T9" fmla="*/ 34 h 67"/>
                  <a:gd name="T10" fmla="*/ 66 w 66"/>
                  <a:gd name="T11" fmla="*/ 25 h 67"/>
                  <a:gd name="T12" fmla="*/ 63 w 66"/>
                  <a:gd name="T13" fmla="*/ 16 h 67"/>
                  <a:gd name="T14" fmla="*/ 57 w 66"/>
                  <a:gd name="T15" fmla="*/ 9 h 67"/>
                  <a:gd name="T16" fmla="*/ 50 w 66"/>
                  <a:gd name="T17" fmla="*/ 4 h 67"/>
                  <a:gd name="T18" fmla="*/ 42 w 66"/>
                  <a:gd name="T19" fmla="*/ 0 h 67"/>
                  <a:gd name="T20" fmla="*/ 33 w 66"/>
                  <a:gd name="T21" fmla="*/ 0 h 67"/>
                  <a:gd name="T22" fmla="*/ 26 w 66"/>
                  <a:gd name="T23" fmla="*/ 0 h 67"/>
                  <a:gd name="T24" fmla="*/ 17 w 66"/>
                  <a:gd name="T25" fmla="*/ 4 h 67"/>
                  <a:gd name="T26" fmla="*/ 10 w 66"/>
                  <a:gd name="T27" fmla="*/ 9 h 67"/>
                  <a:gd name="T28" fmla="*/ 5 w 66"/>
                  <a:gd name="T29" fmla="*/ 16 h 67"/>
                  <a:gd name="T30" fmla="*/ 2 w 66"/>
                  <a:gd name="T31" fmla="*/ 25 h 67"/>
                  <a:gd name="T32" fmla="*/ 0 w 66"/>
                  <a:gd name="T33" fmla="*/ 34 h 67"/>
                  <a:gd name="T34" fmla="*/ 2 w 66"/>
                  <a:gd name="T35" fmla="*/ 42 h 67"/>
                  <a:gd name="T36" fmla="*/ 5 w 66"/>
                  <a:gd name="T37" fmla="*/ 49 h 67"/>
                  <a:gd name="T38" fmla="*/ 10 w 66"/>
                  <a:gd name="T39" fmla="*/ 56 h 67"/>
                  <a:gd name="T40" fmla="*/ 17 w 66"/>
                  <a:gd name="T41" fmla="*/ 62 h 67"/>
                  <a:gd name="T42" fmla="*/ 26 w 66"/>
                  <a:gd name="T43" fmla="*/ 65 h 67"/>
                  <a:gd name="T44" fmla="*/ 33 w 66"/>
                  <a:gd name="T45" fmla="*/ 67 h 67"/>
                  <a:gd name="T46" fmla="*/ 40 w 66"/>
                  <a:gd name="T47" fmla="*/ 65 h 67"/>
                  <a:gd name="T48" fmla="*/ 47 w 66"/>
                  <a:gd name="T49" fmla="*/ 63 h 67"/>
                  <a:gd name="T50" fmla="*/ 52 w 66"/>
                  <a:gd name="T51" fmla="*/ 62 h 67"/>
                  <a:gd name="T52" fmla="*/ 57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7" y="56"/>
                    </a:moveTo>
                    <a:lnTo>
                      <a:pt x="61" y="51"/>
                    </a:lnTo>
                    <a:lnTo>
                      <a:pt x="64" y="46"/>
                    </a:lnTo>
                    <a:lnTo>
                      <a:pt x="66" y="41"/>
                    </a:lnTo>
                    <a:lnTo>
                      <a:pt x="66" y="34"/>
                    </a:lnTo>
                    <a:lnTo>
                      <a:pt x="66" y="25"/>
                    </a:lnTo>
                    <a:lnTo>
                      <a:pt x="63" y="16"/>
                    </a:lnTo>
                    <a:lnTo>
                      <a:pt x="57" y="9"/>
                    </a:lnTo>
                    <a:lnTo>
                      <a:pt x="50" y="4"/>
                    </a:lnTo>
                    <a:lnTo>
                      <a:pt x="42" y="0"/>
                    </a:lnTo>
                    <a:lnTo>
                      <a:pt x="33" y="0"/>
                    </a:lnTo>
                    <a:lnTo>
                      <a:pt x="26" y="0"/>
                    </a:lnTo>
                    <a:lnTo>
                      <a:pt x="17" y="4"/>
                    </a:lnTo>
                    <a:lnTo>
                      <a:pt x="10" y="9"/>
                    </a:lnTo>
                    <a:lnTo>
                      <a:pt x="5" y="16"/>
                    </a:lnTo>
                    <a:lnTo>
                      <a:pt x="2" y="25"/>
                    </a:lnTo>
                    <a:lnTo>
                      <a:pt x="0" y="34"/>
                    </a:lnTo>
                    <a:lnTo>
                      <a:pt x="2" y="42"/>
                    </a:lnTo>
                    <a:lnTo>
                      <a:pt x="5" y="49"/>
                    </a:lnTo>
                    <a:lnTo>
                      <a:pt x="10" y="56"/>
                    </a:lnTo>
                    <a:lnTo>
                      <a:pt x="17" y="62"/>
                    </a:lnTo>
                    <a:lnTo>
                      <a:pt x="26" y="65"/>
                    </a:lnTo>
                    <a:lnTo>
                      <a:pt x="33" y="67"/>
                    </a:lnTo>
                    <a:lnTo>
                      <a:pt x="40" y="65"/>
                    </a:lnTo>
                    <a:lnTo>
                      <a:pt x="47" y="63"/>
                    </a:lnTo>
                    <a:lnTo>
                      <a:pt x="52" y="62"/>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6" name="Freeform 41"/>
              <p:cNvSpPr>
                <a:spLocks/>
              </p:cNvSpPr>
              <p:nvPr/>
            </p:nvSpPr>
            <p:spPr bwMode="auto">
              <a:xfrm>
                <a:off x="6645276" y="3028950"/>
                <a:ext cx="52388" cy="52388"/>
              </a:xfrm>
              <a:custGeom>
                <a:avLst/>
                <a:gdLst>
                  <a:gd name="T0" fmla="*/ 56 w 67"/>
                  <a:gd name="T1" fmla="*/ 56 h 67"/>
                  <a:gd name="T2" fmla="*/ 60 w 67"/>
                  <a:gd name="T3" fmla="*/ 51 h 67"/>
                  <a:gd name="T4" fmla="*/ 63 w 67"/>
                  <a:gd name="T5" fmla="*/ 46 h 67"/>
                  <a:gd name="T6" fmla="*/ 65 w 67"/>
                  <a:gd name="T7" fmla="*/ 40 h 67"/>
                  <a:gd name="T8" fmla="*/ 67 w 67"/>
                  <a:gd name="T9" fmla="*/ 33 h 67"/>
                  <a:gd name="T10" fmla="*/ 65 w 67"/>
                  <a:gd name="T11" fmla="*/ 25 h 67"/>
                  <a:gd name="T12" fmla="*/ 61 w 67"/>
                  <a:gd name="T13" fmla="*/ 18 h 67"/>
                  <a:gd name="T14" fmla="*/ 56 w 67"/>
                  <a:gd name="T15" fmla="*/ 9 h 67"/>
                  <a:gd name="T16" fmla="*/ 49 w 67"/>
                  <a:gd name="T17" fmla="*/ 4 h 67"/>
                  <a:gd name="T18" fmla="*/ 42 w 67"/>
                  <a:gd name="T19" fmla="*/ 2 h 67"/>
                  <a:gd name="T20" fmla="*/ 33 w 67"/>
                  <a:gd name="T21" fmla="*/ 0 h 67"/>
                  <a:gd name="T22" fmla="*/ 25 w 67"/>
                  <a:gd name="T23" fmla="*/ 2 h 67"/>
                  <a:gd name="T24" fmla="*/ 16 w 67"/>
                  <a:gd name="T25" fmla="*/ 4 h 67"/>
                  <a:gd name="T26" fmla="*/ 9 w 67"/>
                  <a:gd name="T27" fmla="*/ 9 h 67"/>
                  <a:gd name="T28" fmla="*/ 4 w 67"/>
                  <a:gd name="T29" fmla="*/ 18 h 67"/>
                  <a:gd name="T30" fmla="*/ 0 w 67"/>
                  <a:gd name="T31" fmla="*/ 25 h 67"/>
                  <a:gd name="T32" fmla="*/ 0 w 67"/>
                  <a:gd name="T33" fmla="*/ 33 h 67"/>
                  <a:gd name="T34" fmla="*/ 0 w 67"/>
                  <a:gd name="T35" fmla="*/ 42 h 67"/>
                  <a:gd name="T36" fmla="*/ 4 w 67"/>
                  <a:gd name="T37" fmla="*/ 49 h 67"/>
                  <a:gd name="T38" fmla="*/ 9 w 67"/>
                  <a:gd name="T39" fmla="*/ 56 h 67"/>
                  <a:gd name="T40" fmla="*/ 16 w 67"/>
                  <a:gd name="T41" fmla="*/ 61 h 67"/>
                  <a:gd name="T42" fmla="*/ 25 w 67"/>
                  <a:gd name="T43" fmla="*/ 65 h 67"/>
                  <a:gd name="T44" fmla="*/ 33 w 67"/>
                  <a:gd name="T45" fmla="*/ 67 h 67"/>
                  <a:gd name="T46" fmla="*/ 39 w 67"/>
                  <a:gd name="T47" fmla="*/ 67 h 67"/>
                  <a:gd name="T48" fmla="*/ 46 w 67"/>
                  <a:gd name="T49" fmla="*/ 65 h 67"/>
                  <a:gd name="T50" fmla="*/ 51 w 67"/>
                  <a:gd name="T51" fmla="*/ 61 h 67"/>
                  <a:gd name="T52" fmla="*/ 56 w 67"/>
                  <a:gd name="T53" fmla="*/ 56 h 67"/>
                  <a:gd name="T54" fmla="*/ 56 w 67"/>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6"/>
                    </a:moveTo>
                    <a:lnTo>
                      <a:pt x="60" y="51"/>
                    </a:lnTo>
                    <a:lnTo>
                      <a:pt x="63" y="46"/>
                    </a:lnTo>
                    <a:lnTo>
                      <a:pt x="65" y="40"/>
                    </a:lnTo>
                    <a:lnTo>
                      <a:pt x="67" y="33"/>
                    </a:lnTo>
                    <a:lnTo>
                      <a:pt x="65" y="25"/>
                    </a:lnTo>
                    <a:lnTo>
                      <a:pt x="61" y="18"/>
                    </a:lnTo>
                    <a:lnTo>
                      <a:pt x="56" y="9"/>
                    </a:lnTo>
                    <a:lnTo>
                      <a:pt x="49" y="4"/>
                    </a:lnTo>
                    <a:lnTo>
                      <a:pt x="42" y="2"/>
                    </a:lnTo>
                    <a:lnTo>
                      <a:pt x="33" y="0"/>
                    </a:lnTo>
                    <a:lnTo>
                      <a:pt x="25" y="2"/>
                    </a:lnTo>
                    <a:lnTo>
                      <a:pt x="16" y="4"/>
                    </a:lnTo>
                    <a:lnTo>
                      <a:pt x="9" y="9"/>
                    </a:lnTo>
                    <a:lnTo>
                      <a:pt x="4" y="18"/>
                    </a:lnTo>
                    <a:lnTo>
                      <a:pt x="0" y="25"/>
                    </a:lnTo>
                    <a:lnTo>
                      <a:pt x="0" y="33"/>
                    </a:lnTo>
                    <a:lnTo>
                      <a:pt x="0" y="42"/>
                    </a:lnTo>
                    <a:lnTo>
                      <a:pt x="4" y="49"/>
                    </a:lnTo>
                    <a:lnTo>
                      <a:pt x="9" y="56"/>
                    </a:lnTo>
                    <a:lnTo>
                      <a:pt x="16" y="61"/>
                    </a:lnTo>
                    <a:lnTo>
                      <a:pt x="25" y="65"/>
                    </a:lnTo>
                    <a:lnTo>
                      <a:pt x="33" y="67"/>
                    </a:lnTo>
                    <a:lnTo>
                      <a:pt x="39" y="67"/>
                    </a:lnTo>
                    <a:lnTo>
                      <a:pt x="46"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7" name="Freeform 42"/>
              <p:cNvSpPr>
                <a:spLocks/>
              </p:cNvSpPr>
              <p:nvPr/>
            </p:nvSpPr>
            <p:spPr bwMode="auto">
              <a:xfrm>
                <a:off x="6584951" y="2984500"/>
                <a:ext cx="52388" cy="52388"/>
              </a:xfrm>
              <a:custGeom>
                <a:avLst/>
                <a:gdLst>
                  <a:gd name="T0" fmla="*/ 56 w 66"/>
                  <a:gd name="T1" fmla="*/ 56 h 67"/>
                  <a:gd name="T2" fmla="*/ 61 w 66"/>
                  <a:gd name="T3" fmla="*/ 51 h 67"/>
                  <a:gd name="T4" fmla="*/ 65 w 66"/>
                  <a:gd name="T5" fmla="*/ 46 h 67"/>
                  <a:gd name="T6" fmla="*/ 66 w 66"/>
                  <a:gd name="T7" fmla="*/ 41 h 67"/>
                  <a:gd name="T8" fmla="*/ 66 w 66"/>
                  <a:gd name="T9" fmla="*/ 34 h 67"/>
                  <a:gd name="T10" fmla="*/ 66 w 66"/>
                  <a:gd name="T11" fmla="*/ 25 h 67"/>
                  <a:gd name="T12" fmla="*/ 63 w 66"/>
                  <a:gd name="T13" fmla="*/ 18 h 67"/>
                  <a:gd name="T14" fmla="*/ 56 w 66"/>
                  <a:gd name="T15" fmla="*/ 9 h 67"/>
                  <a:gd name="T16" fmla="*/ 51 w 66"/>
                  <a:gd name="T17" fmla="*/ 4 h 67"/>
                  <a:gd name="T18" fmla="*/ 42 w 66"/>
                  <a:gd name="T19" fmla="*/ 2 h 67"/>
                  <a:gd name="T20" fmla="*/ 33 w 66"/>
                  <a:gd name="T21" fmla="*/ 0 h 67"/>
                  <a:gd name="T22" fmla="*/ 25 w 66"/>
                  <a:gd name="T23" fmla="*/ 2 h 67"/>
                  <a:gd name="T24" fmla="*/ 18 w 66"/>
                  <a:gd name="T25" fmla="*/ 4 h 67"/>
                  <a:gd name="T26" fmla="*/ 11 w 66"/>
                  <a:gd name="T27" fmla="*/ 9 h 67"/>
                  <a:gd name="T28" fmla="*/ 5 w 66"/>
                  <a:gd name="T29" fmla="*/ 18 h 67"/>
                  <a:gd name="T30" fmla="*/ 2 w 66"/>
                  <a:gd name="T31" fmla="*/ 25 h 67"/>
                  <a:gd name="T32" fmla="*/ 0 w 66"/>
                  <a:gd name="T33" fmla="*/ 34 h 67"/>
                  <a:gd name="T34" fmla="*/ 2 w 66"/>
                  <a:gd name="T35" fmla="*/ 42 h 67"/>
                  <a:gd name="T36" fmla="*/ 5 w 66"/>
                  <a:gd name="T37" fmla="*/ 49 h 67"/>
                  <a:gd name="T38" fmla="*/ 11 w 66"/>
                  <a:gd name="T39" fmla="*/ 56 h 67"/>
                  <a:gd name="T40" fmla="*/ 18 w 66"/>
                  <a:gd name="T41" fmla="*/ 61 h 67"/>
                  <a:gd name="T42" fmla="*/ 25 w 66"/>
                  <a:gd name="T43" fmla="*/ 65 h 67"/>
                  <a:gd name="T44" fmla="*/ 33 w 66"/>
                  <a:gd name="T45" fmla="*/ 67 h 67"/>
                  <a:gd name="T46" fmla="*/ 40 w 66"/>
                  <a:gd name="T47" fmla="*/ 67 h 67"/>
                  <a:gd name="T48" fmla="*/ 46 w 66"/>
                  <a:gd name="T49" fmla="*/ 65 h 67"/>
                  <a:gd name="T50" fmla="*/ 53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5" y="46"/>
                    </a:lnTo>
                    <a:lnTo>
                      <a:pt x="66" y="41"/>
                    </a:lnTo>
                    <a:lnTo>
                      <a:pt x="66" y="34"/>
                    </a:lnTo>
                    <a:lnTo>
                      <a:pt x="66" y="25"/>
                    </a:lnTo>
                    <a:lnTo>
                      <a:pt x="63" y="18"/>
                    </a:lnTo>
                    <a:lnTo>
                      <a:pt x="56" y="9"/>
                    </a:lnTo>
                    <a:lnTo>
                      <a:pt x="51" y="4"/>
                    </a:lnTo>
                    <a:lnTo>
                      <a:pt x="42" y="2"/>
                    </a:lnTo>
                    <a:lnTo>
                      <a:pt x="33" y="0"/>
                    </a:lnTo>
                    <a:lnTo>
                      <a:pt x="25" y="2"/>
                    </a:lnTo>
                    <a:lnTo>
                      <a:pt x="18" y="4"/>
                    </a:lnTo>
                    <a:lnTo>
                      <a:pt x="11" y="9"/>
                    </a:lnTo>
                    <a:lnTo>
                      <a:pt x="5" y="18"/>
                    </a:lnTo>
                    <a:lnTo>
                      <a:pt x="2" y="25"/>
                    </a:lnTo>
                    <a:lnTo>
                      <a:pt x="0" y="34"/>
                    </a:lnTo>
                    <a:lnTo>
                      <a:pt x="2" y="42"/>
                    </a:lnTo>
                    <a:lnTo>
                      <a:pt x="5" y="49"/>
                    </a:lnTo>
                    <a:lnTo>
                      <a:pt x="11" y="56"/>
                    </a:lnTo>
                    <a:lnTo>
                      <a:pt x="18" y="61"/>
                    </a:lnTo>
                    <a:lnTo>
                      <a:pt x="25" y="65"/>
                    </a:lnTo>
                    <a:lnTo>
                      <a:pt x="33" y="67"/>
                    </a:lnTo>
                    <a:lnTo>
                      <a:pt x="40" y="67"/>
                    </a:lnTo>
                    <a:lnTo>
                      <a:pt x="46" y="65"/>
                    </a:lnTo>
                    <a:lnTo>
                      <a:pt x="53"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8" name="Freeform 43"/>
              <p:cNvSpPr>
                <a:spLocks/>
              </p:cNvSpPr>
              <p:nvPr/>
            </p:nvSpPr>
            <p:spPr bwMode="auto">
              <a:xfrm>
                <a:off x="6583363" y="3044825"/>
                <a:ext cx="52388" cy="52388"/>
              </a:xfrm>
              <a:custGeom>
                <a:avLst/>
                <a:gdLst>
                  <a:gd name="T0" fmla="*/ 56 w 67"/>
                  <a:gd name="T1" fmla="*/ 56 h 67"/>
                  <a:gd name="T2" fmla="*/ 60 w 67"/>
                  <a:gd name="T3" fmla="*/ 51 h 67"/>
                  <a:gd name="T4" fmla="*/ 63 w 67"/>
                  <a:gd name="T5" fmla="*/ 46 h 67"/>
                  <a:gd name="T6" fmla="*/ 65 w 67"/>
                  <a:gd name="T7" fmla="*/ 40 h 67"/>
                  <a:gd name="T8" fmla="*/ 67 w 67"/>
                  <a:gd name="T9" fmla="*/ 33 h 67"/>
                  <a:gd name="T10" fmla="*/ 65 w 67"/>
                  <a:gd name="T11" fmla="*/ 25 h 67"/>
                  <a:gd name="T12" fmla="*/ 62 w 67"/>
                  <a:gd name="T13" fmla="*/ 18 h 67"/>
                  <a:gd name="T14" fmla="*/ 56 w 67"/>
                  <a:gd name="T15" fmla="*/ 9 h 67"/>
                  <a:gd name="T16" fmla="*/ 49 w 67"/>
                  <a:gd name="T17" fmla="*/ 4 h 67"/>
                  <a:gd name="T18" fmla="*/ 42 w 67"/>
                  <a:gd name="T19" fmla="*/ 2 h 67"/>
                  <a:gd name="T20" fmla="*/ 34 w 67"/>
                  <a:gd name="T21" fmla="*/ 0 h 67"/>
                  <a:gd name="T22" fmla="*/ 25 w 67"/>
                  <a:gd name="T23" fmla="*/ 2 h 67"/>
                  <a:gd name="T24" fmla="*/ 16 w 67"/>
                  <a:gd name="T25" fmla="*/ 4 h 67"/>
                  <a:gd name="T26" fmla="*/ 9 w 67"/>
                  <a:gd name="T27" fmla="*/ 9 h 67"/>
                  <a:gd name="T28" fmla="*/ 4 w 67"/>
                  <a:gd name="T29" fmla="*/ 18 h 67"/>
                  <a:gd name="T30" fmla="*/ 0 w 67"/>
                  <a:gd name="T31" fmla="*/ 25 h 67"/>
                  <a:gd name="T32" fmla="*/ 0 w 67"/>
                  <a:gd name="T33" fmla="*/ 33 h 67"/>
                  <a:gd name="T34" fmla="*/ 0 w 67"/>
                  <a:gd name="T35" fmla="*/ 42 h 67"/>
                  <a:gd name="T36" fmla="*/ 4 w 67"/>
                  <a:gd name="T37" fmla="*/ 49 h 67"/>
                  <a:gd name="T38" fmla="*/ 9 w 67"/>
                  <a:gd name="T39" fmla="*/ 56 h 67"/>
                  <a:gd name="T40" fmla="*/ 16 w 67"/>
                  <a:gd name="T41" fmla="*/ 63 h 67"/>
                  <a:gd name="T42" fmla="*/ 25 w 67"/>
                  <a:gd name="T43" fmla="*/ 65 h 67"/>
                  <a:gd name="T44" fmla="*/ 34 w 67"/>
                  <a:gd name="T45" fmla="*/ 67 h 67"/>
                  <a:gd name="T46" fmla="*/ 39 w 67"/>
                  <a:gd name="T47" fmla="*/ 67 h 67"/>
                  <a:gd name="T48" fmla="*/ 46 w 67"/>
                  <a:gd name="T49" fmla="*/ 65 h 67"/>
                  <a:gd name="T50" fmla="*/ 51 w 67"/>
                  <a:gd name="T51" fmla="*/ 61 h 67"/>
                  <a:gd name="T52" fmla="*/ 56 w 67"/>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6" y="56"/>
                    </a:moveTo>
                    <a:lnTo>
                      <a:pt x="60" y="51"/>
                    </a:lnTo>
                    <a:lnTo>
                      <a:pt x="63" y="46"/>
                    </a:lnTo>
                    <a:lnTo>
                      <a:pt x="65" y="40"/>
                    </a:lnTo>
                    <a:lnTo>
                      <a:pt x="67" y="33"/>
                    </a:lnTo>
                    <a:lnTo>
                      <a:pt x="65" y="25"/>
                    </a:lnTo>
                    <a:lnTo>
                      <a:pt x="62" y="18"/>
                    </a:lnTo>
                    <a:lnTo>
                      <a:pt x="56" y="9"/>
                    </a:lnTo>
                    <a:lnTo>
                      <a:pt x="49" y="4"/>
                    </a:lnTo>
                    <a:lnTo>
                      <a:pt x="42" y="2"/>
                    </a:lnTo>
                    <a:lnTo>
                      <a:pt x="34" y="0"/>
                    </a:lnTo>
                    <a:lnTo>
                      <a:pt x="25" y="2"/>
                    </a:lnTo>
                    <a:lnTo>
                      <a:pt x="16" y="4"/>
                    </a:lnTo>
                    <a:lnTo>
                      <a:pt x="9" y="9"/>
                    </a:lnTo>
                    <a:lnTo>
                      <a:pt x="4" y="18"/>
                    </a:lnTo>
                    <a:lnTo>
                      <a:pt x="0" y="25"/>
                    </a:lnTo>
                    <a:lnTo>
                      <a:pt x="0" y="33"/>
                    </a:lnTo>
                    <a:lnTo>
                      <a:pt x="0" y="42"/>
                    </a:lnTo>
                    <a:lnTo>
                      <a:pt x="4" y="49"/>
                    </a:lnTo>
                    <a:lnTo>
                      <a:pt x="9" y="56"/>
                    </a:lnTo>
                    <a:lnTo>
                      <a:pt x="16" y="63"/>
                    </a:lnTo>
                    <a:lnTo>
                      <a:pt x="25" y="65"/>
                    </a:lnTo>
                    <a:lnTo>
                      <a:pt x="34" y="67"/>
                    </a:lnTo>
                    <a:lnTo>
                      <a:pt x="39" y="67"/>
                    </a:lnTo>
                    <a:lnTo>
                      <a:pt x="46"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39" name="Freeform 44"/>
              <p:cNvSpPr>
                <a:spLocks/>
              </p:cNvSpPr>
              <p:nvPr/>
            </p:nvSpPr>
            <p:spPr bwMode="auto">
              <a:xfrm>
                <a:off x="6532563" y="3060700"/>
                <a:ext cx="52388" cy="52388"/>
              </a:xfrm>
              <a:custGeom>
                <a:avLst/>
                <a:gdLst>
                  <a:gd name="T0" fmla="*/ 56 w 66"/>
                  <a:gd name="T1" fmla="*/ 56 h 67"/>
                  <a:gd name="T2" fmla="*/ 61 w 66"/>
                  <a:gd name="T3" fmla="*/ 51 h 67"/>
                  <a:gd name="T4" fmla="*/ 64 w 66"/>
                  <a:gd name="T5" fmla="*/ 46 h 67"/>
                  <a:gd name="T6" fmla="*/ 66 w 66"/>
                  <a:gd name="T7" fmla="*/ 39 h 67"/>
                  <a:gd name="T8" fmla="*/ 66 w 66"/>
                  <a:gd name="T9" fmla="*/ 34 h 67"/>
                  <a:gd name="T10" fmla="*/ 66 w 66"/>
                  <a:gd name="T11" fmla="*/ 25 h 67"/>
                  <a:gd name="T12" fmla="*/ 63 w 66"/>
                  <a:gd name="T13" fmla="*/ 16 h 67"/>
                  <a:gd name="T14" fmla="*/ 56 w 66"/>
                  <a:gd name="T15" fmla="*/ 9 h 67"/>
                  <a:gd name="T16" fmla="*/ 50 w 66"/>
                  <a:gd name="T17" fmla="*/ 4 h 67"/>
                  <a:gd name="T18" fmla="*/ 42 w 66"/>
                  <a:gd name="T19" fmla="*/ 0 h 67"/>
                  <a:gd name="T20" fmla="*/ 33 w 66"/>
                  <a:gd name="T21" fmla="*/ 0 h 67"/>
                  <a:gd name="T22" fmla="*/ 24 w 66"/>
                  <a:gd name="T23" fmla="*/ 0 h 67"/>
                  <a:gd name="T24" fmla="*/ 17 w 66"/>
                  <a:gd name="T25" fmla="*/ 4 h 67"/>
                  <a:gd name="T26" fmla="*/ 10 w 66"/>
                  <a:gd name="T27" fmla="*/ 9 h 67"/>
                  <a:gd name="T28" fmla="*/ 5 w 66"/>
                  <a:gd name="T29" fmla="*/ 16 h 67"/>
                  <a:gd name="T30" fmla="*/ 2 w 66"/>
                  <a:gd name="T31" fmla="*/ 25 h 67"/>
                  <a:gd name="T32" fmla="*/ 0 w 66"/>
                  <a:gd name="T33" fmla="*/ 34 h 67"/>
                  <a:gd name="T34" fmla="*/ 2 w 66"/>
                  <a:gd name="T35" fmla="*/ 41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5 h 67"/>
                  <a:gd name="T48" fmla="*/ 45 w 66"/>
                  <a:gd name="T49" fmla="*/ 63 h 67"/>
                  <a:gd name="T50" fmla="*/ 52 w 66"/>
                  <a:gd name="T51" fmla="*/ 60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4" y="46"/>
                    </a:lnTo>
                    <a:lnTo>
                      <a:pt x="66" y="39"/>
                    </a:lnTo>
                    <a:lnTo>
                      <a:pt x="66" y="34"/>
                    </a:lnTo>
                    <a:lnTo>
                      <a:pt x="66" y="25"/>
                    </a:lnTo>
                    <a:lnTo>
                      <a:pt x="63" y="16"/>
                    </a:lnTo>
                    <a:lnTo>
                      <a:pt x="56" y="9"/>
                    </a:lnTo>
                    <a:lnTo>
                      <a:pt x="50" y="4"/>
                    </a:lnTo>
                    <a:lnTo>
                      <a:pt x="42" y="0"/>
                    </a:lnTo>
                    <a:lnTo>
                      <a:pt x="33" y="0"/>
                    </a:lnTo>
                    <a:lnTo>
                      <a:pt x="24" y="0"/>
                    </a:lnTo>
                    <a:lnTo>
                      <a:pt x="17" y="4"/>
                    </a:lnTo>
                    <a:lnTo>
                      <a:pt x="10" y="9"/>
                    </a:lnTo>
                    <a:lnTo>
                      <a:pt x="5" y="16"/>
                    </a:lnTo>
                    <a:lnTo>
                      <a:pt x="2" y="25"/>
                    </a:lnTo>
                    <a:lnTo>
                      <a:pt x="0" y="34"/>
                    </a:lnTo>
                    <a:lnTo>
                      <a:pt x="2" y="41"/>
                    </a:lnTo>
                    <a:lnTo>
                      <a:pt x="5" y="49"/>
                    </a:lnTo>
                    <a:lnTo>
                      <a:pt x="10" y="56"/>
                    </a:lnTo>
                    <a:lnTo>
                      <a:pt x="17" y="61"/>
                    </a:lnTo>
                    <a:lnTo>
                      <a:pt x="24" y="65"/>
                    </a:lnTo>
                    <a:lnTo>
                      <a:pt x="33" y="67"/>
                    </a:lnTo>
                    <a:lnTo>
                      <a:pt x="40" y="65"/>
                    </a:lnTo>
                    <a:lnTo>
                      <a:pt x="45" y="63"/>
                    </a:lnTo>
                    <a:lnTo>
                      <a:pt x="52" y="60"/>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0" name="Freeform 45"/>
              <p:cNvSpPr>
                <a:spLocks/>
              </p:cNvSpPr>
              <p:nvPr/>
            </p:nvSpPr>
            <p:spPr bwMode="auto">
              <a:xfrm>
                <a:off x="6478588" y="3060700"/>
                <a:ext cx="52388" cy="52388"/>
              </a:xfrm>
              <a:custGeom>
                <a:avLst/>
                <a:gdLst>
                  <a:gd name="T0" fmla="*/ 56 w 66"/>
                  <a:gd name="T1" fmla="*/ 56 h 67"/>
                  <a:gd name="T2" fmla="*/ 59 w 66"/>
                  <a:gd name="T3" fmla="*/ 51 h 67"/>
                  <a:gd name="T4" fmla="*/ 63 w 66"/>
                  <a:gd name="T5" fmla="*/ 46 h 67"/>
                  <a:gd name="T6" fmla="*/ 64 w 66"/>
                  <a:gd name="T7" fmla="*/ 39 h 67"/>
                  <a:gd name="T8" fmla="*/ 66 w 66"/>
                  <a:gd name="T9" fmla="*/ 34 h 67"/>
                  <a:gd name="T10" fmla="*/ 64 w 66"/>
                  <a:gd name="T11" fmla="*/ 25 h 67"/>
                  <a:gd name="T12" fmla="*/ 61 w 66"/>
                  <a:gd name="T13" fmla="*/ 16 h 67"/>
                  <a:gd name="T14" fmla="*/ 56 w 66"/>
                  <a:gd name="T15" fmla="*/ 9 h 67"/>
                  <a:gd name="T16" fmla="*/ 49 w 66"/>
                  <a:gd name="T17" fmla="*/ 4 h 67"/>
                  <a:gd name="T18" fmla="*/ 42 w 66"/>
                  <a:gd name="T19" fmla="*/ 0 h 67"/>
                  <a:gd name="T20" fmla="*/ 33 w 66"/>
                  <a:gd name="T21" fmla="*/ 0 h 67"/>
                  <a:gd name="T22" fmla="*/ 24 w 66"/>
                  <a:gd name="T23" fmla="*/ 0 h 67"/>
                  <a:gd name="T24" fmla="*/ 15 w 66"/>
                  <a:gd name="T25" fmla="*/ 4 h 67"/>
                  <a:gd name="T26" fmla="*/ 8 w 66"/>
                  <a:gd name="T27" fmla="*/ 9 h 67"/>
                  <a:gd name="T28" fmla="*/ 3 w 66"/>
                  <a:gd name="T29" fmla="*/ 16 h 67"/>
                  <a:gd name="T30" fmla="*/ 0 w 66"/>
                  <a:gd name="T31" fmla="*/ 25 h 67"/>
                  <a:gd name="T32" fmla="*/ 0 w 66"/>
                  <a:gd name="T33" fmla="*/ 34 h 67"/>
                  <a:gd name="T34" fmla="*/ 0 w 66"/>
                  <a:gd name="T35" fmla="*/ 41 h 67"/>
                  <a:gd name="T36" fmla="*/ 3 w 66"/>
                  <a:gd name="T37" fmla="*/ 49 h 67"/>
                  <a:gd name="T38" fmla="*/ 8 w 66"/>
                  <a:gd name="T39" fmla="*/ 56 h 67"/>
                  <a:gd name="T40" fmla="*/ 15 w 66"/>
                  <a:gd name="T41" fmla="*/ 61 h 67"/>
                  <a:gd name="T42" fmla="*/ 24 w 66"/>
                  <a:gd name="T43" fmla="*/ 65 h 67"/>
                  <a:gd name="T44" fmla="*/ 33 w 66"/>
                  <a:gd name="T45" fmla="*/ 67 h 67"/>
                  <a:gd name="T46" fmla="*/ 38 w 66"/>
                  <a:gd name="T47" fmla="*/ 65 h 67"/>
                  <a:gd name="T48" fmla="*/ 45 w 66"/>
                  <a:gd name="T49" fmla="*/ 63 h 67"/>
                  <a:gd name="T50" fmla="*/ 50 w 66"/>
                  <a:gd name="T51" fmla="*/ 60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59" y="51"/>
                    </a:lnTo>
                    <a:lnTo>
                      <a:pt x="63" y="46"/>
                    </a:lnTo>
                    <a:lnTo>
                      <a:pt x="64" y="39"/>
                    </a:lnTo>
                    <a:lnTo>
                      <a:pt x="66" y="34"/>
                    </a:lnTo>
                    <a:lnTo>
                      <a:pt x="64" y="25"/>
                    </a:lnTo>
                    <a:lnTo>
                      <a:pt x="61" y="16"/>
                    </a:lnTo>
                    <a:lnTo>
                      <a:pt x="56" y="9"/>
                    </a:lnTo>
                    <a:lnTo>
                      <a:pt x="49" y="4"/>
                    </a:lnTo>
                    <a:lnTo>
                      <a:pt x="42" y="0"/>
                    </a:lnTo>
                    <a:lnTo>
                      <a:pt x="33" y="0"/>
                    </a:lnTo>
                    <a:lnTo>
                      <a:pt x="24" y="0"/>
                    </a:lnTo>
                    <a:lnTo>
                      <a:pt x="15" y="4"/>
                    </a:lnTo>
                    <a:lnTo>
                      <a:pt x="8" y="9"/>
                    </a:lnTo>
                    <a:lnTo>
                      <a:pt x="3" y="16"/>
                    </a:lnTo>
                    <a:lnTo>
                      <a:pt x="0" y="25"/>
                    </a:lnTo>
                    <a:lnTo>
                      <a:pt x="0" y="34"/>
                    </a:lnTo>
                    <a:lnTo>
                      <a:pt x="0" y="41"/>
                    </a:lnTo>
                    <a:lnTo>
                      <a:pt x="3" y="49"/>
                    </a:lnTo>
                    <a:lnTo>
                      <a:pt x="8" y="56"/>
                    </a:lnTo>
                    <a:lnTo>
                      <a:pt x="15" y="61"/>
                    </a:lnTo>
                    <a:lnTo>
                      <a:pt x="24" y="65"/>
                    </a:lnTo>
                    <a:lnTo>
                      <a:pt x="33" y="67"/>
                    </a:lnTo>
                    <a:lnTo>
                      <a:pt x="38" y="65"/>
                    </a:lnTo>
                    <a:lnTo>
                      <a:pt x="45" y="63"/>
                    </a:lnTo>
                    <a:lnTo>
                      <a:pt x="50" y="60"/>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1" name="Freeform 46"/>
              <p:cNvSpPr>
                <a:spLocks/>
              </p:cNvSpPr>
              <p:nvPr/>
            </p:nvSpPr>
            <p:spPr bwMode="auto">
              <a:xfrm>
                <a:off x="6423026" y="3068638"/>
                <a:ext cx="52388" cy="52388"/>
              </a:xfrm>
              <a:custGeom>
                <a:avLst/>
                <a:gdLst>
                  <a:gd name="T0" fmla="*/ 56 w 66"/>
                  <a:gd name="T1" fmla="*/ 56 h 66"/>
                  <a:gd name="T2" fmla="*/ 61 w 66"/>
                  <a:gd name="T3" fmla="*/ 50 h 66"/>
                  <a:gd name="T4" fmla="*/ 64 w 66"/>
                  <a:gd name="T5" fmla="*/ 45 h 66"/>
                  <a:gd name="T6" fmla="*/ 66 w 66"/>
                  <a:gd name="T7" fmla="*/ 38 h 66"/>
                  <a:gd name="T8" fmla="*/ 66 w 66"/>
                  <a:gd name="T9" fmla="*/ 33 h 66"/>
                  <a:gd name="T10" fmla="*/ 66 w 66"/>
                  <a:gd name="T11" fmla="*/ 24 h 66"/>
                  <a:gd name="T12" fmla="*/ 63 w 66"/>
                  <a:gd name="T13" fmla="*/ 16 h 66"/>
                  <a:gd name="T14" fmla="*/ 56 w 66"/>
                  <a:gd name="T15" fmla="*/ 9 h 66"/>
                  <a:gd name="T16" fmla="*/ 50 w 66"/>
                  <a:gd name="T17" fmla="*/ 3 h 66"/>
                  <a:gd name="T18" fmla="*/ 42 w 66"/>
                  <a:gd name="T19" fmla="*/ 0 h 66"/>
                  <a:gd name="T20" fmla="*/ 33 w 66"/>
                  <a:gd name="T21" fmla="*/ 0 h 66"/>
                  <a:gd name="T22" fmla="*/ 24 w 66"/>
                  <a:gd name="T23" fmla="*/ 0 h 66"/>
                  <a:gd name="T24" fmla="*/ 17 w 66"/>
                  <a:gd name="T25" fmla="*/ 3 h 66"/>
                  <a:gd name="T26" fmla="*/ 10 w 66"/>
                  <a:gd name="T27" fmla="*/ 9 h 66"/>
                  <a:gd name="T28" fmla="*/ 5 w 66"/>
                  <a:gd name="T29" fmla="*/ 16 h 66"/>
                  <a:gd name="T30" fmla="*/ 2 w 66"/>
                  <a:gd name="T31" fmla="*/ 24 h 66"/>
                  <a:gd name="T32" fmla="*/ 0 w 66"/>
                  <a:gd name="T33" fmla="*/ 33 h 66"/>
                  <a:gd name="T34" fmla="*/ 2 w 66"/>
                  <a:gd name="T35" fmla="*/ 42 h 66"/>
                  <a:gd name="T36" fmla="*/ 5 w 66"/>
                  <a:gd name="T37" fmla="*/ 49 h 66"/>
                  <a:gd name="T38" fmla="*/ 10 w 66"/>
                  <a:gd name="T39" fmla="*/ 56 h 66"/>
                  <a:gd name="T40" fmla="*/ 17 w 66"/>
                  <a:gd name="T41" fmla="*/ 61 h 66"/>
                  <a:gd name="T42" fmla="*/ 24 w 66"/>
                  <a:gd name="T43" fmla="*/ 64 h 66"/>
                  <a:gd name="T44" fmla="*/ 33 w 66"/>
                  <a:gd name="T45" fmla="*/ 66 h 66"/>
                  <a:gd name="T46" fmla="*/ 40 w 66"/>
                  <a:gd name="T47" fmla="*/ 64 h 66"/>
                  <a:gd name="T48" fmla="*/ 45 w 66"/>
                  <a:gd name="T49" fmla="*/ 63 h 66"/>
                  <a:gd name="T50" fmla="*/ 52 w 66"/>
                  <a:gd name="T51" fmla="*/ 59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0"/>
                    </a:lnTo>
                    <a:lnTo>
                      <a:pt x="64" y="45"/>
                    </a:lnTo>
                    <a:lnTo>
                      <a:pt x="66" y="38"/>
                    </a:lnTo>
                    <a:lnTo>
                      <a:pt x="66" y="33"/>
                    </a:lnTo>
                    <a:lnTo>
                      <a:pt x="66" y="24"/>
                    </a:lnTo>
                    <a:lnTo>
                      <a:pt x="63" y="16"/>
                    </a:lnTo>
                    <a:lnTo>
                      <a:pt x="56" y="9"/>
                    </a:lnTo>
                    <a:lnTo>
                      <a:pt x="50" y="3"/>
                    </a:lnTo>
                    <a:lnTo>
                      <a:pt x="42" y="0"/>
                    </a:lnTo>
                    <a:lnTo>
                      <a:pt x="33" y="0"/>
                    </a:lnTo>
                    <a:lnTo>
                      <a:pt x="24" y="0"/>
                    </a:lnTo>
                    <a:lnTo>
                      <a:pt x="17" y="3"/>
                    </a:lnTo>
                    <a:lnTo>
                      <a:pt x="10" y="9"/>
                    </a:lnTo>
                    <a:lnTo>
                      <a:pt x="5" y="16"/>
                    </a:lnTo>
                    <a:lnTo>
                      <a:pt x="2" y="24"/>
                    </a:lnTo>
                    <a:lnTo>
                      <a:pt x="0" y="33"/>
                    </a:lnTo>
                    <a:lnTo>
                      <a:pt x="2" y="42"/>
                    </a:lnTo>
                    <a:lnTo>
                      <a:pt x="5" y="49"/>
                    </a:lnTo>
                    <a:lnTo>
                      <a:pt x="10" y="56"/>
                    </a:lnTo>
                    <a:lnTo>
                      <a:pt x="17" y="61"/>
                    </a:lnTo>
                    <a:lnTo>
                      <a:pt x="24" y="64"/>
                    </a:lnTo>
                    <a:lnTo>
                      <a:pt x="33" y="66"/>
                    </a:lnTo>
                    <a:lnTo>
                      <a:pt x="40" y="64"/>
                    </a:lnTo>
                    <a:lnTo>
                      <a:pt x="45" y="63"/>
                    </a:lnTo>
                    <a:lnTo>
                      <a:pt x="52" y="59"/>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2" name="Freeform 47"/>
              <p:cNvSpPr>
                <a:spLocks/>
              </p:cNvSpPr>
              <p:nvPr/>
            </p:nvSpPr>
            <p:spPr bwMode="auto">
              <a:xfrm>
                <a:off x="6364288" y="3081338"/>
                <a:ext cx="52388" cy="52388"/>
              </a:xfrm>
              <a:custGeom>
                <a:avLst/>
                <a:gdLst>
                  <a:gd name="T0" fmla="*/ 57 w 66"/>
                  <a:gd name="T1" fmla="*/ 55 h 66"/>
                  <a:gd name="T2" fmla="*/ 61 w 66"/>
                  <a:gd name="T3" fmla="*/ 50 h 66"/>
                  <a:gd name="T4" fmla="*/ 64 w 66"/>
                  <a:gd name="T5" fmla="*/ 45 h 66"/>
                  <a:gd name="T6" fmla="*/ 66 w 66"/>
                  <a:gd name="T7" fmla="*/ 38 h 66"/>
                  <a:gd name="T8" fmla="*/ 66 w 66"/>
                  <a:gd name="T9" fmla="*/ 33 h 66"/>
                  <a:gd name="T10" fmla="*/ 66 w 66"/>
                  <a:gd name="T11" fmla="*/ 24 h 66"/>
                  <a:gd name="T12" fmla="*/ 62 w 66"/>
                  <a:gd name="T13" fmla="*/ 15 h 66"/>
                  <a:gd name="T14" fmla="*/ 57 w 66"/>
                  <a:gd name="T15" fmla="*/ 8 h 66"/>
                  <a:gd name="T16" fmla="*/ 50 w 66"/>
                  <a:gd name="T17" fmla="*/ 3 h 66"/>
                  <a:gd name="T18" fmla="*/ 41 w 66"/>
                  <a:gd name="T19" fmla="*/ 0 h 66"/>
                  <a:gd name="T20" fmla="*/ 33 w 66"/>
                  <a:gd name="T21" fmla="*/ 0 h 66"/>
                  <a:gd name="T22" fmla="*/ 24 w 66"/>
                  <a:gd name="T23" fmla="*/ 0 h 66"/>
                  <a:gd name="T24" fmla="*/ 17 w 66"/>
                  <a:gd name="T25" fmla="*/ 3 h 66"/>
                  <a:gd name="T26" fmla="*/ 10 w 66"/>
                  <a:gd name="T27" fmla="*/ 8 h 66"/>
                  <a:gd name="T28" fmla="*/ 5 w 66"/>
                  <a:gd name="T29" fmla="*/ 15 h 66"/>
                  <a:gd name="T30" fmla="*/ 1 w 66"/>
                  <a:gd name="T31" fmla="*/ 24 h 66"/>
                  <a:gd name="T32" fmla="*/ 0 w 66"/>
                  <a:gd name="T33" fmla="*/ 33 h 66"/>
                  <a:gd name="T34" fmla="*/ 1 w 66"/>
                  <a:gd name="T35" fmla="*/ 41 h 66"/>
                  <a:gd name="T36" fmla="*/ 5 w 66"/>
                  <a:gd name="T37" fmla="*/ 48 h 66"/>
                  <a:gd name="T38" fmla="*/ 10 w 66"/>
                  <a:gd name="T39" fmla="*/ 55 h 66"/>
                  <a:gd name="T40" fmla="*/ 17 w 66"/>
                  <a:gd name="T41" fmla="*/ 61 h 66"/>
                  <a:gd name="T42" fmla="*/ 24 w 66"/>
                  <a:gd name="T43" fmla="*/ 64 h 66"/>
                  <a:gd name="T44" fmla="*/ 33 w 66"/>
                  <a:gd name="T45" fmla="*/ 66 h 66"/>
                  <a:gd name="T46" fmla="*/ 40 w 66"/>
                  <a:gd name="T47" fmla="*/ 64 h 66"/>
                  <a:gd name="T48" fmla="*/ 45 w 66"/>
                  <a:gd name="T49" fmla="*/ 62 h 66"/>
                  <a:gd name="T50" fmla="*/ 52 w 66"/>
                  <a:gd name="T51" fmla="*/ 59 h 66"/>
                  <a:gd name="T52" fmla="*/ 57 w 66"/>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5"/>
                    </a:moveTo>
                    <a:lnTo>
                      <a:pt x="61" y="50"/>
                    </a:lnTo>
                    <a:lnTo>
                      <a:pt x="64" y="45"/>
                    </a:lnTo>
                    <a:lnTo>
                      <a:pt x="66" y="38"/>
                    </a:lnTo>
                    <a:lnTo>
                      <a:pt x="66" y="33"/>
                    </a:lnTo>
                    <a:lnTo>
                      <a:pt x="66" y="24"/>
                    </a:lnTo>
                    <a:lnTo>
                      <a:pt x="62" y="15"/>
                    </a:lnTo>
                    <a:lnTo>
                      <a:pt x="57" y="8"/>
                    </a:lnTo>
                    <a:lnTo>
                      <a:pt x="50" y="3"/>
                    </a:lnTo>
                    <a:lnTo>
                      <a:pt x="41" y="0"/>
                    </a:lnTo>
                    <a:lnTo>
                      <a:pt x="33" y="0"/>
                    </a:lnTo>
                    <a:lnTo>
                      <a:pt x="24" y="0"/>
                    </a:lnTo>
                    <a:lnTo>
                      <a:pt x="17" y="3"/>
                    </a:lnTo>
                    <a:lnTo>
                      <a:pt x="10" y="8"/>
                    </a:lnTo>
                    <a:lnTo>
                      <a:pt x="5" y="15"/>
                    </a:lnTo>
                    <a:lnTo>
                      <a:pt x="1" y="24"/>
                    </a:lnTo>
                    <a:lnTo>
                      <a:pt x="0" y="33"/>
                    </a:lnTo>
                    <a:lnTo>
                      <a:pt x="1" y="41"/>
                    </a:lnTo>
                    <a:lnTo>
                      <a:pt x="5" y="48"/>
                    </a:lnTo>
                    <a:lnTo>
                      <a:pt x="10" y="55"/>
                    </a:lnTo>
                    <a:lnTo>
                      <a:pt x="17" y="61"/>
                    </a:lnTo>
                    <a:lnTo>
                      <a:pt x="24" y="64"/>
                    </a:lnTo>
                    <a:lnTo>
                      <a:pt x="33" y="66"/>
                    </a:lnTo>
                    <a:lnTo>
                      <a:pt x="40" y="64"/>
                    </a:lnTo>
                    <a:lnTo>
                      <a:pt x="45" y="62"/>
                    </a:lnTo>
                    <a:lnTo>
                      <a:pt x="52" y="59"/>
                    </a:lnTo>
                    <a:lnTo>
                      <a:pt x="57"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3" name="Freeform 48"/>
              <p:cNvSpPr>
                <a:spLocks/>
              </p:cNvSpPr>
              <p:nvPr/>
            </p:nvSpPr>
            <p:spPr bwMode="auto">
              <a:xfrm>
                <a:off x="6315076" y="3106738"/>
                <a:ext cx="52388" cy="53975"/>
              </a:xfrm>
              <a:custGeom>
                <a:avLst/>
                <a:gdLst>
                  <a:gd name="T0" fmla="*/ 56 w 66"/>
                  <a:gd name="T1" fmla="*/ 56 h 66"/>
                  <a:gd name="T2" fmla="*/ 61 w 66"/>
                  <a:gd name="T3" fmla="*/ 50 h 66"/>
                  <a:gd name="T4" fmla="*/ 63 w 66"/>
                  <a:gd name="T5" fmla="*/ 45 h 66"/>
                  <a:gd name="T6" fmla="*/ 64 w 66"/>
                  <a:gd name="T7" fmla="*/ 40 h 66"/>
                  <a:gd name="T8" fmla="*/ 66 w 66"/>
                  <a:gd name="T9" fmla="*/ 33 h 66"/>
                  <a:gd name="T10" fmla="*/ 64 w 66"/>
                  <a:gd name="T11" fmla="*/ 24 h 66"/>
                  <a:gd name="T12" fmla="*/ 61 w 66"/>
                  <a:gd name="T13" fmla="*/ 15 h 66"/>
                  <a:gd name="T14" fmla="*/ 56 w 66"/>
                  <a:gd name="T15" fmla="*/ 8 h 66"/>
                  <a:gd name="T16" fmla="*/ 49 w 66"/>
                  <a:gd name="T17" fmla="*/ 3 h 66"/>
                  <a:gd name="T18" fmla="*/ 42 w 66"/>
                  <a:gd name="T19" fmla="*/ 1 h 66"/>
                  <a:gd name="T20" fmla="*/ 33 w 66"/>
                  <a:gd name="T21" fmla="*/ 0 h 66"/>
                  <a:gd name="T22" fmla="*/ 24 w 66"/>
                  <a:gd name="T23" fmla="*/ 1 h 66"/>
                  <a:gd name="T24" fmla="*/ 15 w 66"/>
                  <a:gd name="T25" fmla="*/ 3 h 66"/>
                  <a:gd name="T26" fmla="*/ 8 w 66"/>
                  <a:gd name="T27" fmla="*/ 8 h 66"/>
                  <a:gd name="T28" fmla="*/ 3 w 66"/>
                  <a:gd name="T29" fmla="*/ 15 h 66"/>
                  <a:gd name="T30" fmla="*/ 0 w 66"/>
                  <a:gd name="T31" fmla="*/ 24 h 66"/>
                  <a:gd name="T32" fmla="*/ 0 w 66"/>
                  <a:gd name="T33" fmla="*/ 33 h 66"/>
                  <a:gd name="T34" fmla="*/ 0 w 66"/>
                  <a:gd name="T35" fmla="*/ 42 h 66"/>
                  <a:gd name="T36" fmla="*/ 3 w 66"/>
                  <a:gd name="T37" fmla="*/ 49 h 66"/>
                  <a:gd name="T38" fmla="*/ 8 w 66"/>
                  <a:gd name="T39" fmla="*/ 56 h 66"/>
                  <a:gd name="T40" fmla="*/ 15 w 66"/>
                  <a:gd name="T41" fmla="*/ 61 h 66"/>
                  <a:gd name="T42" fmla="*/ 24 w 66"/>
                  <a:gd name="T43" fmla="*/ 64 h 66"/>
                  <a:gd name="T44" fmla="*/ 33 w 66"/>
                  <a:gd name="T45" fmla="*/ 66 h 66"/>
                  <a:gd name="T46" fmla="*/ 40 w 66"/>
                  <a:gd name="T47" fmla="*/ 66 h 66"/>
                  <a:gd name="T48" fmla="*/ 45 w 66"/>
                  <a:gd name="T49" fmla="*/ 64 h 66"/>
                  <a:gd name="T50" fmla="*/ 50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0"/>
                    </a:lnTo>
                    <a:lnTo>
                      <a:pt x="63" y="45"/>
                    </a:lnTo>
                    <a:lnTo>
                      <a:pt x="64" y="40"/>
                    </a:lnTo>
                    <a:lnTo>
                      <a:pt x="66" y="33"/>
                    </a:lnTo>
                    <a:lnTo>
                      <a:pt x="64" y="24"/>
                    </a:lnTo>
                    <a:lnTo>
                      <a:pt x="61" y="15"/>
                    </a:lnTo>
                    <a:lnTo>
                      <a:pt x="56" y="8"/>
                    </a:lnTo>
                    <a:lnTo>
                      <a:pt x="49" y="3"/>
                    </a:lnTo>
                    <a:lnTo>
                      <a:pt x="42" y="1"/>
                    </a:lnTo>
                    <a:lnTo>
                      <a:pt x="33" y="0"/>
                    </a:lnTo>
                    <a:lnTo>
                      <a:pt x="24" y="1"/>
                    </a:lnTo>
                    <a:lnTo>
                      <a:pt x="15" y="3"/>
                    </a:lnTo>
                    <a:lnTo>
                      <a:pt x="8" y="8"/>
                    </a:lnTo>
                    <a:lnTo>
                      <a:pt x="3" y="15"/>
                    </a:lnTo>
                    <a:lnTo>
                      <a:pt x="0" y="24"/>
                    </a:lnTo>
                    <a:lnTo>
                      <a:pt x="0" y="33"/>
                    </a:lnTo>
                    <a:lnTo>
                      <a:pt x="0" y="42"/>
                    </a:lnTo>
                    <a:lnTo>
                      <a:pt x="3" y="49"/>
                    </a:lnTo>
                    <a:lnTo>
                      <a:pt x="8" y="56"/>
                    </a:lnTo>
                    <a:lnTo>
                      <a:pt x="15" y="61"/>
                    </a:lnTo>
                    <a:lnTo>
                      <a:pt x="24" y="64"/>
                    </a:lnTo>
                    <a:lnTo>
                      <a:pt x="33" y="66"/>
                    </a:lnTo>
                    <a:lnTo>
                      <a:pt x="40" y="66"/>
                    </a:lnTo>
                    <a:lnTo>
                      <a:pt x="45" y="64"/>
                    </a:lnTo>
                    <a:lnTo>
                      <a:pt x="50"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4" name="Freeform 49"/>
              <p:cNvSpPr>
                <a:spLocks/>
              </p:cNvSpPr>
              <p:nvPr/>
            </p:nvSpPr>
            <p:spPr bwMode="auto">
              <a:xfrm>
                <a:off x="6311901" y="3157538"/>
                <a:ext cx="52388" cy="52388"/>
              </a:xfrm>
              <a:custGeom>
                <a:avLst/>
                <a:gdLst>
                  <a:gd name="T0" fmla="*/ 58 w 67"/>
                  <a:gd name="T1" fmla="*/ 55 h 66"/>
                  <a:gd name="T2" fmla="*/ 61 w 67"/>
                  <a:gd name="T3" fmla="*/ 50 h 66"/>
                  <a:gd name="T4" fmla="*/ 65 w 67"/>
                  <a:gd name="T5" fmla="*/ 45 h 66"/>
                  <a:gd name="T6" fmla="*/ 67 w 67"/>
                  <a:gd name="T7" fmla="*/ 40 h 66"/>
                  <a:gd name="T8" fmla="*/ 67 w 67"/>
                  <a:gd name="T9" fmla="*/ 33 h 66"/>
                  <a:gd name="T10" fmla="*/ 67 w 67"/>
                  <a:gd name="T11" fmla="*/ 24 h 66"/>
                  <a:gd name="T12" fmla="*/ 63 w 67"/>
                  <a:gd name="T13" fmla="*/ 15 h 66"/>
                  <a:gd name="T14" fmla="*/ 58 w 67"/>
                  <a:gd name="T15" fmla="*/ 8 h 66"/>
                  <a:gd name="T16" fmla="*/ 51 w 67"/>
                  <a:gd name="T17" fmla="*/ 3 h 66"/>
                  <a:gd name="T18" fmla="*/ 42 w 67"/>
                  <a:gd name="T19" fmla="*/ 0 h 66"/>
                  <a:gd name="T20" fmla="*/ 33 w 67"/>
                  <a:gd name="T21" fmla="*/ 0 h 66"/>
                  <a:gd name="T22" fmla="*/ 25 w 67"/>
                  <a:gd name="T23" fmla="*/ 0 h 66"/>
                  <a:gd name="T24" fmla="*/ 18 w 67"/>
                  <a:gd name="T25" fmla="*/ 3 h 66"/>
                  <a:gd name="T26" fmla="*/ 11 w 67"/>
                  <a:gd name="T27" fmla="*/ 8 h 66"/>
                  <a:gd name="T28" fmla="*/ 5 w 67"/>
                  <a:gd name="T29" fmla="*/ 15 h 66"/>
                  <a:gd name="T30" fmla="*/ 2 w 67"/>
                  <a:gd name="T31" fmla="*/ 24 h 66"/>
                  <a:gd name="T32" fmla="*/ 0 w 67"/>
                  <a:gd name="T33" fmla="*/ 33 h 66"/>
                  <a:gd name="T34" fmla="*/ 2 w 67"/>
                  <a:gd name="T35" fmla="*/ 42 h 66"/>
                  <a:gd name="T36" fmla="*/ 5 w 67"/>
                  <a:gd name="T37" fmla="*/ 48 h 66"/>
                  <a:gd name="T38" fmla="*/ 11 w 67"/>
                  <a:gd name="T39" fmla="*/ 55 h 66"/>
                  <a:gd name="T40" fmla="*/ 18 w 67"/>
                  <a:gd name="T41" fmla="*/ 61 h 66"/>
                  <a:gd name="T42" fmla="*/ 25 w 67"/>
                  <a:gd name="T43" fmla="*/ 64 h 66"/>
                  <a:gd name="T44" fmla="*/ 33 w 67"/>
                  <a:gd name="T45" fmla="*/ 66 h 66"/>
                  <a:gd name="T46" fmla="*/ 40 w 67"/>
                  <a:gd name="T47" fmla="*/ 64 h 66"/>
                  <a:gd name="T48" fmla="*/ 46 w 67"/>
                  <a:gd name="T49" fmla="*/ 62 h 66"/>
                  <a:gd name="T50" fmla="*/ 53 w 67"/>
                  <a:gd name="T51" fmla="*/ 61 h 66"/>
                  <a:gd name="T52" fmla="*/ 58 w 67"/>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5"/>
                    </a:moveTo>
                    <a:lnTo>
                      <a:pt x="61" y="50"/>
                    </a:lnTo>
                    <a:lnTo>
                      <a:pt x="65" y="45"/>
                    </a:lnTo>
                    <a:lnTo>
                      <a:pt x="67" y="40"/>
                    </a:lnTo>
                    <a:lnTo>
                      <a:pt x="67" y="33"/>
                    </a:lnTo>
                    <a:lnTo>
                      <a:pt x="67" y="24"/>
                    </a:lnTo>
                    <a:lnTo>
                      <a:pt x="63" y="15"/>
                    </a:lnTo>
                    <a:lnTo>
                      <a:pt x="58" y="8"/>
                    </a:lnTo>
                    <a:lnTo>
                      <a:pt x="51" y="3"/>
                    </a:lnTo>
                    <a:lnTo>
                      <a:pt x="42" y="0"/>
                    </a:lnTo>
                    <a:lnTo>
                      <a:pt x="33" y="0"/>
                    </a:lnTo>
                    <a:lnTo>
                      <a:pt x="25" y="0"/>
                    </a:lnTo>
                    <a:lnTo>
                      <a:pt x="18" y="3"/>
                    </a:lnTo>
                    <a:lnTo>
                      <a:pt x="11" y="8"/>
                    </a:lnTo>
                    <a:lnTo>
                      <a:pt x="5" y="15"/>
                    </a:lnTo>
                    <a:lnTo>
                      <a:pt x="2" y="24"/>
                    </a:lnTo>
                    <a:lnTo>
                      <a:pt x="0" y="33"/>
                    </a:lnTo>
                    <a:lnTo>
                      <a:pt x="2" y="42"/>
                    </a:lnTo>
                    <a:lnTo>
                      <a:pt x="5" y="48"/>
                    </a:lnTo>
                    <a:lnTo>
                      <a:pt x="11" y="55"/>
                    </a:lnTo>
                    <a:lnTo>
                      <a:pt x="18" y="61"/>
                    </a:lnTo>
                    <a:lnTo>
                      <a:pt x="25" y="64"/>
                    </a:lnTo>
                    <a:lnTo>
                      <a:pt x="33" y="66"/>
                    </a:lnTo>
                    <a:lnTo>
                      <a:pt x="40" y="64"/>
                    </a:lnTo>
                    <a:lnTo>
                      <a:pt x="46" y="62"/>
                    </a:lnTo>
                    <a:lnTo>
                      <a:pt x="53" y="61"/>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5" name="Freeform 50"/>
              <p:cNvSpPr>
                <a:spLocks/>
              </p:cNvSpPr>
              <p:nvPr/>
            </p:nvSpPr>
            <p:spPr bwMode="auto">
              <a:xfrm>
                <a:off x="6311901" y="3211513"/>
                <a:ext cx="52388" cy="52388"/>
              </a:xfrm>
              <a:custGeom>
                <a:avLst/>
                <a:gdLst>
                  <a:gd name="T0" fmla="*/ 58 w 67"/>
                  <a:gd name="T1" fmla="*/ 57 h 66"/>
                  <a:gd name="T2" fmla="*/ 61 w 67"/>
                  <a:gd name="T3" fmla="*/ 52 h 66"/>
                  <a:gd name="T4" fmla="*/ 65 w 67"/>
                  <a:gd name="T5" fmla="*/ 47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1 h 66"/>
                  <a:gd name="T20" fmla="*/ 33 w 67"/>
                  <a:gd name="T21" fmla="*/ 0 h 66"/>
                  <a:gd name="T22" fmla="*/ 25 w 67"/>
                  <a:gd name="T23" fmla="*/ 1 h 66"/>
                  <a:gd name="T24" fmla="*/ 18 w 67"/>
                  <a:gd name="T25" fmla="*/ 5 h 66"/>
                  <a:gd name="T26" fmla="*/ 11 w 67"/>
                  <a:gd name="T27" fmla="*/ 10 h 66"/>
                  <a:gd name="T28" fmla="*/ 5 w 67"/>
                  <a:gd name="T29" fmla="*/ 17 h 66"/>
                  <a:gd name="T30" fmla="*/ 2 w 67"/>
                  <a:gd name="T31" fmla="*/ 24 h 66"/>
                  <a:gd name="T32" fmla="*/ 0 w 67"/>
                  <a:gd name="T33" fmla="*/ 33 h 66"/>
                  <a:gd name="T34" fmla="*/ 2 w 67"/>
                  <a:gd name="T35" fmla="*/ 42 h 66"/>
                  <a:gd name="T36" fmla="*/ 5 w 67"/>
                  <a:gd name="T37" fmla="*/ 50 h 66"/>
                  <a:gd name="T38" fmla="*/ 11 w 67"/>
                  <a:gd name="T39" fmla="*/ 57 h 66"/>
                  <a:gd name="T40" fmla="*/ 18 w 67"/>
                  <a:gd name="T41" fmla="*/ 63 h 66"/>
                  <a:gd name="T42" fmla="*/ 25 w 67"/>
                  <a:gd name="T43" fmla="*/ 66 h 66"/>
                  <a:gd name="T44" fmla="*/ 33 w 67"/>
                  <a:gd name="T45" fmla="*/ 66 h 66"/>
                  <a:gd name="T46" fmla="*/ 40 w 67"/>
                  <a:gd name="T47" fmla="*/ 66 h 66"/>
                  <a:gd name="T48" fmla="*/ 46 w 67"/>
                  <a:gd name="T49" fmla="*/ 64 h 66"/>
                  <a:gd name="T50" fmla="*/ 53 w 67"/>
                  <a:gd name="T51" fmla="*/ 61 h 66"/>
                  <a:gd name="T52" fmla="*/ 58 w 67"/>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7"/>
                    </a:moveTo>
                    <a:lnTo>
                      <a:pt x="61" y="52"/>
                    </a:lnTo>
                    <a:lnTo>
                      <a:pt x="65" y="47"/>
                    </a:lnTo>
                    <a:lnTo>
                      <a:pt x="67" y="40"/>
                    </a:lnTo>
                    <a:lnTo>
                      <a:pt x="67" y="33"/>
                    </a:lnTo>
                    <a:lnTo>
                      <a:pt x="67" y="24"/>
                    </a:lnTo>
                    <a:lnTo>
                      <a:pt x="63" y="17"/>
                    </a:lnTo>
                    <a:lnTo>
                      <a:pt x="58" y="10"/>
                    </a:lnTo>
                    <a:lnTo>
                      <a:pt x="51" y="5"/>
                    </a:lnTo>
                    <a:lnTo>
                      <a:pt x="42" y="1"/>
                    </a:lnTo>
                    <a:lnTo>
                      <a:pt x="33" y="0"/>
                    </a:lnTo>
                    <a:lnTo>
                      <a:pt x="25" y="1"/>
                    </a:lnTo>
                    <a:lnTo>
                      <a:pt x="18" y="5"/>
                    </a:lnTo>
                    <a:lnTo>
                      <a:pt x="11" y="10"/>
                    </a:lnTo>
                    <a:lnTo>
                      <a:pt x="5" y="17"/>
                    </a:lnTo>
                    <a:lnTo>
                      <a:pt x="2" y="24"/>
                    </a:lnTo>
                    <a:lnTo>
                      <a:pt x="0" y="33"/>
                    </a:lnTo>
                    <a:lnTo>
                      <a:pt x="2" y="42"/>
                    </a:lnTo>
                    <a:lnTo>
                      <a:pt x="5" y="50"/>
                    </a:lnTo>
                    <a:lnTo>
                      <a:pt x="11" y="57"/>
                    </a:lnTo>
                    <a:lnTo>
                      <a:pt x="18" y="63"/>
                    </a:lnTo>
                    <a:lnTo>
                      <a:pt x="25" y="66"/>
                    </a:lnTo>
                    <a:lnTo>
                      <a:pt x="33" y="66"/>
                    </a:lnTo>
                    <a:lnTo>
                      <a:pt x="40" y="66"/>
                    </a:lnTo>
                    <a:lnTo>
                      <a:pt x="46" y="64"/>
                    </a:lnTo>
                    <a:lnTo>
                      <a:pt x="53" y="61"/>
                    </a:lnTo>
                    <a:lnTo>
                      <a:pt x="58"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6" name="Freeform 51"/>
              <p:cNvSpPr>
                <a:spLocks/>
              </p:cNvSpPr>
              <p:nvPr/>
            </p:nvSpPr>
            <p:spPr bwMode="auto">
              <a:xfrm>
                <a:off x="6313488" y="3270250"/>
                <a:ext cx="52388" cy="53975"/>
              </a:xfrm>
              <a:custGeom>
                <a:avLst/>
                <a:gdLst>
                  <a:gd name="T0" fmla="*/ 56 w 66"/>
                  <a:gd name="T1" fmla="*/ 57 h 66"/>
                  <a:gd name="T2" fmla="*/ 61 w 66"/>
                  <a:gd name="T3" fmla="*/ 52 h 66"/>
                  <a:gd name="T4" fmla="*/ 65 w 66"/>
                  <a:gd name="T5" fmla="*/ 47 h 66"/>
                  <a:gd name="T6" fmla="*/ 66 w 66"/>
                  <a:gd name="T7" fmla="*/ 40 h 66"/>
                  <a:gd name="T8" fmla="*/ 66 w 66"/>
                  <a:gd name="T9" fmla="*/ 33 h 66"/>
                  <a:gd name="T10" fmla="*/ 66 w 66"/>
                  <a:gd name="T11" fmla="*/ 26 h 66"/>
                  <a:gd name="T12" fmla="*/ 63 w 66"/>
                  <a:gd name="T13" fmla="*/ 17 h 66"/>
                  <a:gd name="T14" fmla="*/ 56 w 66"/>
                  <a:gd name="T15" fmla="*/ 10 h 66"/>
                  <a:gd name="T16" fmla="*/ 51 w 66"/>
                  <a:gd name="T17" fmla="*/ 5 h 66"/>
                  <a:gd name="T18" fmla="*/ 42 w 66"/>
                  <a:gd name="T19" fmla="*/ 2 h 66"/>
                  <a:gd name="T20" fmla="*/ 33 w 66"/>
                  <a:gd name="T21" fmla="*/ 0 h 66"/>
                  <a:gd name="T22" fmla="*/ 24 w 66"/>
                  <a:gd name="T23" fmla="*/ 2 h 66"/>
                  <a:gd name="T24" fmla="*/ 17 w 66"/>
                  <a:gd name="T25" fmla="*/ 5 h 66"/>
                  <a:gd name="T26" fmla="*/ 10 w 66"/>
                  <a:gd name="T27" fmla="*/ 10 h 66"/>
                  <a:gd name="T28" fmla="*/ 5 w 66"/>
                  <a:gd name="T29" fmla="*/ 17 h 66"/>
                  <a:gd name="T30" fmla="*/ 2 w 66"/>
                  <a:gd name="T31" fmla="*/ 26 h 66"/>
                  <a:gd name="T32" fmla="*/ 0 w 66"/>
                  <a:gd name="T33" fmla="*/ 33 h 66"/>
                  <a:gd name="T34" fmla="*/ 2 w 66"/>
                  <a:gd name="T35" fmla="*/ 42 h 66"/>
                  <a:gd name="T36" fmla="*/ 5 w 66"/>
                  <a:gd name="T37" fmla="*/ 50 h 66"/>
                  <a:gd name="T38" fmla="*/ 10 w 66"/>
                  <a:gd name="T39" fmla="*/ 57 h 66"/>
                  <a:gd name="T40" fmla="*/ 17 w 66"/>
                  <a:gd name="T41" fmla="*/ 63 h 66"/>
                  <a:gd name="T42" fmla="*/ 24 w 66"/>
                  <a:gd name="T43" fmla="*/ 66 h 66"/>
                  <a:gd name="T44" fmla="*/ 33 w 66"/>
                  <a:gd name="T45" fmla="*/ 66 h 66"/>
                  <a:gd name="T46" fmla="*/ 40 w 66"/>
                  <a:gd name="T47" fmla="*/ 66 h 66"/>
                  <a:gd name="T48" fmla="*/ 45 w 66"/>
                  <a:gd name="T49" fmla="*/ 64 h 66"/>
                  <a:gd name="T50" fmla="*/ 52 w 66"/>
                  <a:gd name="T51" fmla="*/ 61 h 66"/>
                  <a:gd name="T52" fmla="*/ 56 w 66"/>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7"/>
                    </a:moveTo>
                    <a:lnTo>
                      <a:pt x="61" y="52"/>
                    </a:lnTo>
                    <a:lnTo>
                      <a:pt x="65" y="47"/>
                    </a:lnTo>
                    <a:lnTo>
                      <a:pt x="66" y="40"/>
                    </a:lnTo>
                    <a:lnTo>
                      <a:pt x="66" y="33"/>
                    </a:lnTo>
                    <a:lnTo>
                      <a:pt x="66" y="26"/>
                    </a:lnTo>
                    <a:lnTo>
                      <a:pt x="63" y="17"/>
                    </a:lnTo>
                    <a:lnTo>
                      <a:pt x="56" y="10"/>
                    </a:lnTo>
                    <a:lnTo>
                      <a:pt x="51" y="5"/>
                    </a:lnTo>
                    <a:lnTo>
                      <a:pt x="42" y="2"/>
                    </a:lnTo>
                    <a:lnTo>
                      <a:pt x="33" y="0"/>
                    </a:lnTo>
                    <a:lnTo>
                      <a:pt x="24" y="2"/>
                    </a:lnTo>
                    <a:lnTo>
                      <a:pt x="17" y="5"/>
                    </a:lnTo>
                    <a:lnTo>
                      <a:pt x="10" y="10"/>
                    </a:lnTo>
                    <a:lnTo>
                      <a:pt x="5" y="17"/>
                    </a:lnTo>
                    <a:lnTo>
                      <a:pt x="2" y="26"/>
                    </a:lnTo>
                    <a:lnTo>
                      <a:pt x="0" y="33"/>
                    </a:lnTo>
                    <a:lnTo>
                      <a:pt x="2" y="42"/>
                    </a:lnTo>
                    <a:lnTo>
                      <a:pt x="5" y="50"/>
                    </a:lnTo>
                    <a:lnTo>
                      <a:pt x="10" y="57"/>
                    </a:lnTo>
                    <a:lnTo>
                      <a:pt x="17" y="63"/>
                    </a:lnTo>
                    <a:lnTo>
                      <a:pt x="24" y="66"/>
                    </a:lnTo>
                    <a:lnTo>
                      <a:pt x="33" y="66"/>
                    </a:lnTo>
                    <a:lnTo>
                      <a:pt x="40" y="66"/>
                    </a:lnTo>
                    <a:lnTo>
                      <a:pt x="45" y="64"/>
                    </a:lnTo>
                    <a:lnTo>
                      <a:pt x="52"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7" name="Freeform 52"/>
              <p:cNvSpPr>
                <a:spLocks/>
              </p:cNvSpPr>
              <p:nvPr/>
            </p:nvSpPr>
            <p:spPr bwMode="auto">
              <a:xfrm>
                <a:off x="6313488" y="3322638"/>
                <a:ext cx="52388" cy="52388"/>
              </a:xfrm>
              <a:custGeom>
                <a:avLst/>
                <a:gdLst>
                  <a:gd name="T0" fmla="*/ 56 w 66"/>
                  <a:gd name="T1" fmla="*/ 56 h 67"/>
                  <a:gd name="T2" fmla="*/ 61 w 66"/>
                  <a:gd name="T3" fmla="*/ 51 h 67"/>
                  <a:gd name="T4" fmla="*/ 65 w 66"/>
                  <a:gd name="T5" fmla="*/ 46 h 67"/>
                  <a:gd name="T6" fmla="*/ 66 w 66"/>
                  <a:gd name="T7" fmla="*/ 41 h 67"/>
                  <a:gd name="T8" fmla="*/ 66 w 66"/>
                  <a:gd name="T9" fmla="*/ 34 h 67"/>
                  <a:gd name="T10" fmla="*/ 66 w 66"/>
                  <a:gd name="T11" fmla="*/ 25 h 67"/>
                  <a:gd name="T12" fmla="*/ 63 w 66"/>
                  <a:gd name="T13" fmla="*/ 16 h 67"/>
                  <a:gd name="T14" fmla="*/ 56 w 66"/>
                  <a:gd name="T15" fmla="*/ 9 h 67"/>
                  <a:gd name="T16" fmla="*/ 51 w 66"/>
                  <a:gd name="T17" fmla="*/ 4 h 67"/>
                  <a:gd name="T18" fmla="*/ 42 w 66"/>
                  <a:gd name="T19" fmla="*/ 2 h 67"/>
                  <a:gd name="T20" fmla="*/ 33 w 66"/>
                  <a:gd name="T21" fmla="*/ 0 h 67"/>
                  <a:gd name="T22" fmla="*/ 24 w 66"/>
                  <a:gd name="T23" fmla="*/ 2 h 67"/>
                  <a:gd name="T24" fmla="*/ 17 w 66"/>
                  <a:gd name="T25" fmla="*/ 4 h 67"/>
                  <a:gd name="T26" fmla="*/ 10 w 66"/>
                  <a:gd name="T27" fmla="*/ 9 h 67"/>
                  <a:gd name="T28" fmla="*/ 5 w 66"/>
                  <a:gd name="T29" fmla="*/ 16 h 67"/>
                  <a:gd name="T30" fmla="*/ 2 w 66"/>
                  <a:gd name="T31" fmla="*/ 25 h 67"/>
                  <a:gd name="T32" fmla="*/ 0 w 66"/>
                  <a:gd name="T33" fmla="*/ 34 h 67"/>
                  <a:gd name="T34" fmla="*/ 2 w 66"/>
                  <a:gd name="T35" fmla="*/ 42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7 h 67"/>
                  <a:gd name="T48" fmla="*/ 45 w 66"/>
                  <a:gd name="T49" fmla="*/ 65 h 67"/>
                  <a:gd name="T50" fmla="*/ 52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5" y="46"/>
                    </a:lnTo>
                    <a:lnTo>
                      <a:pt x="66" y="41"/>
                    </a:lnTo>
                    <a:lnTo>
                      <a:pt x="66" y="34"/>
                    </a:lnTo>
                    <a:lnTo>
                      <a:pt x="66" y="25"/>
                    </a:lnTo>
                    <a:lnTo>
                      <a:pt x="63" y="16"/>
                    </a:lnTo>
                    <a:lnTo>
                      <a:pt x="56" y="9"/>
                    </a:lnTo>
                    <a:lnTo>
                      <a:pt x="51" y="4"/>
                    </a:lnTo>
                    <a:lnTo>
                      <a:pt x="42" y="2"/>
                    </a:lnTo>
                    <a:lnTo>
                      <a:pt x="33" y="0"/>
                    </a:lnTo>
                    <a:lnTo>
                      <a:pt x="24" y="2"/>
                    </a:lnTo>
                    <a:lnTo>
                      <a:pt x="17" y="4"/>
                    </a:lnTo>
                    <a:lnTo>
                      <a:pt x="10" y="9"/>
                    </a:lnTo>
                    <a:lnTo>
                      <a:pt x="5" y="16"/>
                    </a:lnTo>
                    <a:lnTo>
                      <a:pt x="2" y="25"/>
                    </a:lnTo>
                    <a:lnTo>
                      <a:pt x="0" y="34"/>
                    </a:lnTo>
                    <a:lnTo>
                      <a:pt x="2" y="42"/>
                    </a:lnTo>
                    <a:lnTo>
                      <a:pt x="5" y="49"/>
                    </a:lnTo>
                    <a:lnTo>
                      <a:pt x="10" y="56"/>
                    </a:lnTo>
                    <a:lnTo>
                      <a:pt x="17" y="61"/>
                    </a:lnTo>
                    <a:lnTo>
                      <a:pt x="24" y="65"/>
                    </a:lnTo>
                    <a:lnTo>
                      <a:pt x="33" y="67"/>
                    </a:lnTo>
                    <a:lnTo>
                      <a:pt x="40" y="67"/>
                    </a:lnTo>
                    <a:lnTo>
                      <a:pt x="45" y="65"/>
                    </a:lnTo>
                    <a:lnTo>
                      <a:pt x="52"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8" name="Freeform 53"/>
              <p:cNvSpPr>
                <a:spLocks/>
              </p:cNvSpPr>
              <p:nvPr/>
            </p:nvSpPr>
            <p:spPr bwMode="auto">
              <a:xfrm>
                <a:off x="6045201" y="3109913"/>
                <a:ext cx="53975" cy="52388"/>
              </a:xfrm>
              <a:custGeom>
                <a:avLst/>
                <a:gdLst>
                  <a:gd name="T0" fmla="*/ 56 w 66"/>
                  <a:gd name="T1" fmla="*/ 56 h 67"/>
                  <a:gd name="T2" fmla="*/ 59 w 66"/>
                  <a:gd name="T3" fmla="*/ 51 h 67"/>
                  <a:gd name="T4" fmla="*/ 63 w 66"/>
                  <a:gd name="T5" fmla="*/ 46 h 67"/>
                  <a:gd name="T6" fmla="*/ 64 w 66"/>
                  <a:gd name="T7" fmla="*/ 40 h 67"/>
                  <a:gd name="T8" fmla="*/ 66 w 66"/>
                  <a:gd name="T9" fmla="*/ 33 h 67"/>
                  <a:gd name="T10" fmla="*/ 64 w 66"/>
                  <a:gd name="T11" fmla="*/ 25 h 67"/>
                  <a:gd name="T12" fmla="*/ 61 w 66"/>
                  <a:gd name="T13" fmla="*/ 18 h 67"/>
                  <a:gd name="T14" fmla="*/ 56 w 66"/>
                  <a:gd name="T15" fmla="*/ 9 h 67"/>
                  <a:gd name="T16" fmla="*/ 49 w 66"/>
                  <a:gd name="T17" fmla="*/ 4 h 67"/>
                  <a:gd name="T18" fmla="*/ 42 w 66"/>
                  <a:gd name="T19" fmla="*/ 2 h 67"/>
                  <a:gd name="T20" fmla="*/ 33 w 66"/>
                  <a:gd name="T21" fmla="*/ 0 h 67"/>
                  <a:gd name="T22" fmla="*/ 24 w 66"/>
                  <a:gd name="T23" fmla="*/ 2 h 67"/>
                  <a:gd name="T24" fmla="*/ 16 w 66"/>
                  <a:gd name="T25" fmla="*/ 4 h 67"/>
                  <a:gd name="T26" fmla="*/ 9 w 66"/>
                  <a:gd name="T27" fmla="*/ 9 h 67"/>
                  <a:gd name="T28" fmla="*/ 3 w 66"/>
                  <a:gd name="T29" fmla="*/ 18 h 67"/>
                  <a:gd name="T30" fmla="*/ 0 w 66"/>
                  <a:gd name="T31" fmla="*/ 25 h 67"/>
                  <a:gd name="T32" fmla="*/ 0 w 66"/>
                  <a:gd name="T33" fmla="*/ 33 h 67"/>
                  <a:gd name="T34" fmla="*/ 0 w 66"/>
                  <a:gd name="T35" fmla="*/ 42 h 67"/>
                  <a:gd name="T36" fmla="*/ 3 w 66"/>
                  <a:gd name="T37" fmla="*/ 49 h 67"/>
                  <a:gd name="T38" fmla="*/ 9 w 66"/>
                  <a:gd name="T39" fmla="*/ 56 h 67"/>
                  <a:gd name="T40" fmla="*/ 16 w 66"/>
                  <a:gd name="T41" fmla="*/ 63 h 67"/>
                  <a:gd name="T42" fmla="*/ 24 w 66"/>
                  <a:gd name="T43" fmla="*/ 65 h 67"/>
                  <a:gd name="T44" fmla="*/ 33 w 66"/>
                  <a:gd name="T45" fmla="*/ 67 h 67"/>
                  <a:gd name="T46" fmla="*/ 38 w 66"/>
                  <a:gd name="T47" fmla="*/ 67 h 67"/>
                  <a:gd name="T48" fmla="*/ 45 w 66"/>
                  <a:gd name="T49" fmla="*/ 65 h 67"/>
                  <a:gd name="T50" fmla="*/ 51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59" y="51"/>
                    </a:lnTo>
                    <a:lnTo>
                      <a:pt x="63" y="46"/>
                    </a:lnTo>
                    <a:lnTo>
                      <a:pt x="64" y="40"/>
                    </a:lnTo>
                    <a:lnTo>
                      <a:pt x="66" y="33"/>
                    </a:lnTo>
                    <a:lnTo>
                      <a:pt x="64" y="25"/>
                    </a:lnTo>
                    <a:lnTo>
                      <a:pt x="61" y="18"/>
                    </a:lnTo>
                    <a:lnTo>
                      <a:pt x="56" y="9"/>
                    </a:lnTo>
                    <a:lnTo>
                      <a:pt x="49" y="4"/>
                    </a:lnTo>
                    <a:lnTo>
                      <a:pt x="42" y="2"/>
                    </a:lnTo>
                    <a:lnTo>
                      <a:pt x="33" y="0"/>
                    </a:lnTo>
                    <a:lnTo>
                      <a:pt x="24" y="2"/>
                    </a:lnTo>
                    <a:lnTo>
                      <a:pt x="16" y="4"/>
                    </a:lnTo>
                    <a:lnTo>
                      <a:pt x="9" y="9"/>
                    </a:lnTo>
                    <a:lnTo>
                      <a:pt x="3" y="18"/>
                    </a:lnTo>
                    <a:lnTo>
                      <a:pt x="0" y="25"/>
                    </a:lnTo>
                    <a:lnTo>
                      <a:pt x="0" y="33"/>
                    </a:lnTo>
                    <a:lnTo>
                      <a:pt x="0" y="42"/>
                    </a:lnTo>
                    <a:lnTo>
                      <a:pt x="3" y="49"/>
                    </a:lnTo>
                    <a:lnTo>
                      <a:pt x="9" y="56"/>
                    </a:lnTo>
                    <a:lnTo>
                      <a:pt x="16" y="63"/>
                    </a:lnTo>
                    <a:lnTo>
                      <a:pt x="24" y="65"/>
                    </a:lnTo>
                    <a:lnTo>
                      <a:pt x="33" y="67"/>
                    </a:lnTo>
                    <a:lnTo>
                      <a:pt x="38" y="67"/>
                    </a:lnTo>
                    <a:lnTo>
                      <a:pt x="45"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49" name="Freeform 54"/>
              <p:cNvSpPr>
                <a:spLocks/>
              </p:cNvSpPr>
              <p:nvPr/>
            </p:nvSpPr>
            <p:spPr bwMode="auto">
              <a:xfrm>
                <a:off x="6045201" y="3163888"/>
                <a:ext cx="53975" cy="52388"/>
              </a:xfrm>
              <a:custGeom>
                <a:avLst/>
                <a:gdLst>
                  <a:gd name="T0" fmla="*/ 56 w 66"/>
                  <a:gd name="T1" fmla="*/ 56 h 67"/>
                  <a:gd name="T2" fmla="*/ 59 w 66"/>
                  <a:gd name="T3" fmla="*/ 51 h 67"/>
                  <a:gd name="T4" fmla="*/ 63 w 66"/>
                  <a:gd name="T5" fmla="*/ 46 h 67"/>
                  <a:gd name="T6" fmla="*/ 64 w 66"/>
                  <a:gd name="T7" fmla="*/ 40 h 67"/>
                  <a:gd name="T8" fmla="*/ 66 w 66"/>
                  <a:gd name="T9" fmla="*/ 34 h 67"/>
                  <a:gd name="T10" fmla="*/ 64 w 66"/>
                  <a:gd name="T11" fmla="*/ 25 h 67"/>
                  <a:gd name="T12" fmla="*/ 61 w 66"/>
                  <a:gd name="T13" fmla="*/ 16 h 67"/>
                  <a:gd name="T14" fmla="*/ 56 w 66"/>
                  <a:gd name="T15" fmla="*/ 9 h 67"/>
                  <a:gd name="T16" fmla="*/ 49 w 66"/>
                  <a:gd name="T17" fmla="*/ 4 h 67"/>
                  <a:gd name="T18" fmla="*/ 42 w 66"/>
                  <a:gd name="T19" fmla="*/ 2 h 67"/>
                  <a:gd name="T20" fmla="*/ 33 w 66"/>
                  <a:gd name="T21" fmla="*/ 0 h 67"/>
                  <a:gd name="T22" fmla="*/ 24 w 66"/>
                  <a:gd name="T23" fmla="*/ 2 h 67"/>
                  <a:gd name="T24" fmla="*/ 16 w 66"/>
                  <a:gd name="T25" fmla="*/ 4 h 67"/>
                  <a:gd name="T26" fmla="*/ 9 w 66"/>
                  <a:gd name="T27" fmla="*/ 9 h 67"/>
                  <a:gd name="T28" fmla="*/ 3 w 66"/>
                  <a:gd name="T29" fmla="*/ 16 h 67"/>
                  <a:gd name="T30" fmla="*/ 0 w 66"/>
                  <a:gd name="T31" fmla="*/ 25 h 67"/>
                  <a:gd name="T32" fmla="*/ 0 w 66"/>
                  <a:gd name="T33" fmla="*/ 34 h 67"/>
                  <a:gd name="T34" fmla="*/ 0 w 66"/>
                  <a:gd name="T35" fmla="*/ 42 h 67"/>
                  <a:gd name="T36" fmla="*/ 3 w 66"/>
                  <a:gd name="T37" fmla="*/ 49 h 67"/>
                  <a:gd name="T38" fmla="*/ 9 w 66"/>
                  <a:gd name="T39" fmla="*/ 56 h 67"/>
                  <a:gd name="T40" fmla="*/ 16 w 66"/>
                  <a:gd name="T41" fmla="*/ 61 h 67"/>
                  <a:gd name="T42" fmla="*/ 24 w 66"/>
                  <a:gd name="T43" fmla="*/ 65 h 67"/>
                  <a:gd name="T44" fmla="*/ 33 w 66"/>
                  <a:gd name="T45" fmla="*/ 67 h 67"/>
                  <a:gd name="T46" fmla="*/ 38 w 66"/>
                  <a:gd name="T47" fmla="*/ 67 h 67"/>
                  <a:gd name="T48" fmla="*/ 45 w 66"/>
                  <a:gd name="T49" fmla="*/ 65 h 67"/>
                  <a:gd name="T50" fmla="*/ 51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59" y="51"/>
                    </a:lnTo>
                    <a:lnTo>
                      <a:pt x="63" y="46"/>
                    </a:lnTo>
                    <a:lnTo>
                      <a:pt x="64" y="40"/>
                    </a:lnTo>
                    <a:lnTo>
                      <a:pt x="66" y="34"/>
                    </a:lnTo>
                    <a:lnTo>
                      <a:pt x="64" y="25"/>
                    </a:lnTo>
                    <a:lnTo>
                      <a:pt x="61" y="16"/>
                    </a:lnTo>
                    <a:lnTo>
                      <a:pt x="56" y="9"/>
                    </a:lnTo>
                    <a:lnTo>
                      <a:pt x="49" y="4"/>
                    </a:lnTo>
                    <a:lnTo>
                      <a:pt x="42" y="2"/>
                    </a:lnTo>
                    <a:lnTo>
                      <a:pt x="33" y="0"/>
                    </a:lnTo>
                    <a:lnTo>
                      <a:pt x="24" y="2"/>
                    </a:lnTo>
                    <a:lnTo>
                      <a:pt x="16" y="4"/>
                    </a:lnTo>
                    <a:lnTo>
                      <a:pt x="9" y="9"/>
                    </a:lnTo>
                    <a:lnTo>
                      <a:pt x="3" y="16"/>
                    </a:lnTo>
                    <a:lnTo>
                      <a:pt x="0" y="25"/>
                    </a:lnTo>
                    <a:lnTo>
                      <a:pt x="0" y="34"/>
                    </a:lnTo>
                    <a:lnTo>
                      <a:pt x="0" y="42"/>
                    </a:lnTo>
                    <a:lnTo>
                      <a:pt x="3" y="49"/>
                    </a:lnTo>
                    <a:lnTo>
                      <a:pt x="9" y="56"/>
                    </a:lnTo>
                    <a:lnTo>
                      <a:pt x="16" y="61"/>
                    </a:lnTo>
                    <a:lnTo>
                      <a:pt x="24" y="65"/>
                    </a:lnTo>
                    <a:lnTo>
                      <a:pt x="33" y="67"/>
                    </a:lnTo>
                    <a:lnTo>
                      <a:pt x="38" y="67"/>
                    </a:lnTo>
                    <a:lnTo>
                      <a:pt x="45"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50" name="Freeform 55"/>
              <p:cNvSpPr>
                <a:spLocks/>
              </p:cNvSpPr>
              <p:nvPr/>
            </p:nvSpPr>
            <p:spPr bwMode="auto">
              <a:xfrm>
                <a:off x="6046788" y="3225800"/>
                <a:ext cx="52388" cy="53975"/>
              </a:xfrm>
              <a:custGeom>
                <a:avLst/>
                <a:gdLst>
                  <a:gd name="T0" fmla="*/ 56 w 64"/>
                  <a:gd name="T1" fmla="*/ 56 h 66"/>
                  <a:gd name="T2" fmla="*/ 59 w 64"/>
                  <a:gd name="T3" fmla="*/ 51 h 66"/>
                  <a:gd name="T4" fmla="*/ 62 w 64"/>
                  <a:gd name="T5" fmla="*/ 45 h 66"/>
                  <a:gd name="T6" fmla="*/ 64 w 64"/>
                  <a:gd name="T7" fmla="*/ 40 h 66"/>
                  <a:gd name="T8" fmla="*/ 64 w 64"/>
                  <a:gd name="T9" fmla="*/ 33 h 66"/>
                  <a:gd name="T10" fmla="*/ 64 w 64"/>
                  <a:gd name="T11" fmla="*/ 24 h 66"/>
                  <a:gd name="T12" fmla="*/ 61 w 64"/>
                  <a:gd name="T13" fmla="*/ 16 h 66"/>
                  <a:gd name="T14" fmla="*/ 56 w 64"/>
                  <a:gd name="T15" fmla="*/ 9 h 66"/>
                  <a:gd name="T16" fmla="*/ 49 w 64"/>
                  <a:gd name="T17" fmla="*/ 3 h 66"/>
                  <a:gd name="T18" fmla="*/ 40 w 64"/>
                  <a:gd name="T19" fmla="*/ 0 h 66"/>
                  <a:gd name="T20" fmla="*/ 31 w 64"/>
                  <a:gd name="T21" fmla="*/ 0 h 66"/>
                  <a:gd name="T22" fmla="*/ 24 w 64"/>
                  <a:gd name="T23" fmla="*/ 0 h 66"/>
                  <a:gd name="T24" fmla="*/ 15 w 64"/>
                  <a:gd name="T25" fmla="*/ 3 h 66"/>
                  <a:gd name="T26" fmla="*/ 8 w 64"/>
                  <a:gd name="T27" fmla="*/ 9 h 66"/>
                  <a:gd name="T28" fmla="*/ 3 w 64"/>
                  <a:gd name="T29" fmla="*/ 16 h 66"/>
                  <a:gd name="T30" fmla="*/ 0 w 64"/>
                  <a:gd name="T31" fmla="*/ 24 h 66"/>
                  <a:gd name="T32" fmla="*/ 0 w 64"/>
                  <a:gd name="T33" fmla="*/ 33 h 66"/>
                  <a:gd name="T34" fmla="*/ 0 w 64"/>
                  <a:gd name="T35" fmla="*/ 42 h 66"/>
                  <a:gd name="T36" fmla="*/ 3 w 64"/>
                  <a:gd name="T37" fmla="*/ 49 h 66"/>
                  <a:gd name="T38" fmla="*/ 8 w 64"/>
                  <a:gd name="T39" fmla="*/ 56 h 66"/>
                  <a:gd name="T40" fmla="*/ 15 w 64"/>
                  <a:gd name="T41" fmla="*/ 61 h 66"/>
                  <a:gd name="T42" fmla="*/ 24 w 64"/>
                  <a:gd name="T43" fmla="*/ 64 h 66"/>
                  <a:gd name="T44" fmla="*/ 31 w 64"/>
                  <a:gd name="T45" fmla="*/ 66 h 66"/>
                  <a:gd name="T46" fmla="*/ 38 w 64"/>
                  <a:gd name="T47" fmla="*/ 66 h 66"/>
                  <a:gd name="T48" fmla="*/ 45 w 64"/>
                  <a:gd name="T49" fmla="*/ 63 h 66"/>
                  <a:gd name="T50" fmla="*/ 50 w 64"/>
                  <a:gd name="T51" fmla="*/ 61 h 66"/>
                  <a:gd name="T52" fmla="*/ 56 w 64"/>
                  <a:gd name="T53" fmla="*/ 56 h 66"/>
                  <a:gd name="T54" fmla="*/ 56 w 64"/>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56" y="56"/>
                    </a:moveTo>
                    <a:lnTo>
                      <a:pt x="59" y="51"/>
                    </a:lnTo>
                    <a:lnTo>
                      <a:pt x="62" y="45"/>
                    </a:lnTo>
                    <a:lnTo>
                      <a:pt x="64" y="40"/>
                    </a:lnTo>
                    <a:lnTo>
                      <a:pt x="64" y="33"/>
                    </a:lnTo>
                    <a:lnTo>
                      <a:pt x="64" y="24"/>
                    </a:lnTo>
                    <a:lnTo>
                      <a:pt x="61" y="16"/>
                    </a:lnTo>
                    <a:lnTo>
                      <a:pt x="56" y="9"/>
                    </a:lnTo>
                    <a:lnTo>
                      <a:pt x="49" y="3"/>
                    </a:lnTo>
                    <a:lnTo>
                      <a:pt x="40" y="0"/>
                    </a:lnTo>
                    <a:lnTo>
                      <a:pt x="31" y="0"/>
                    </a:lnTo>
                    <a:lnTo>
                      <a:pt x="24" y="0"/>
                    </a:lnTo>
                    <a:lnTo>
                      <a:pt x="15" y="3"/>
                    </a:lnTo>
                    <a:lnTo>
                      <a:pt x="8" y="9"/>
                    </a:lnTo>
                    <a:lnTo>
                      <a:pt x="3" y="16"/>
                    </a:lnTo>
                    <a:lnTo>
                      <a:pt x="0" y="24"/>
                    </a:lnTo>
                    <a:lnTo>
                      <a:pt x="0" y="33"/>
                    </a:lnTo>
                    <a:lnTo>
                      <a:pt x="0" y="42"/>
                    </a:lnTo>
                    <a:lnTo>
                      <a:pt x="3" y="49"/>
                    </a:lnTo>
                    <a:lnTo>
                      <a:pt x="8" y="56"/>
                    </a:lnTo>
                    <a:lnTo>
                      <a:pt x="15" y="61"/>
                    </a:lnTo>
                    <a:lnTo>
                      <a:pt x="24" y="64"/>
                    </a:lnTo>
                    <a:lnTo>
                      <a:pt x="31" y="66"/>
                    </a:lnTo>
                    <a:lnTo>
                      <a:pt x="38" y="66"/>
                    </a:lnTo>
                    <a:lnTo>
                      <a:pt x="45" y="63"/>
                    </a:lnTo>
                    <a:lnTo>
                      <a:pt x="50"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51" name="Freeform 56"/>
              <p:cNvSpPr>
                <a:spLocks/>
              </p:cNvSpPr>
              <p:nvPr/>
            </p:nvSpPr>
            <p:spPr bwMode="auto">
              <a:xfrm>
                <a:off x="6099176" y="3228975"/>
                <a:ext cx="53975" cy="52388"/>
              </a:xfrm>
              <a:custGeom>
                <a:avLst/>
                <a:gdLst>
                  <a:gd name="T0" fmla="*/ 58 w 66"/>
                  <a:gd name="T1" fmla="*/ 56 h 67"/>
                  <a:gd name="T2" fmla="*/ 61 w 66"/>
                  <a:gd name="T3" fmla="*/ 51 h 67"/>
                  <a:gd name="T4" fmla="*/ 65 w 66"/>
                  <a:gd name="T5" fmla="*/ 46 h 67"/>
                  <a:gd name="T6" fmla="*/ 66 w 66"/>
                  <a:gd name="T7" fmla="*/ 41 h 67"/>
                  <a:gd name="T8" fmla="*/ 66 w 66"/>
                  <a:gd name="T9" fmla="*/ 34 h 67"/>
                  <a:gd name="T10" fmla="*/ 66 w 66"/>
                  <a:gd name="T11" fmla="*/ 25 h 67"/>
                  <a:gd name="T12" fmla="*/ 63 w 66"/>
                  <a:gd name="T13" fmla="*/ 18 h 67"/>
                  <a:gd name="T14" fmla="*/ 58 w 66"/>
                  <a:gd name="T15" fmla="*/ 9 h 67"/>
                  <a:gd name="T16" fmla="*/ 51 w 66"/>
                  <a:gd name="T17" fmla="*/ 4 h 67"/>
                  <a:gd name="T18" fmla="*/ 42 w 66"/>
                  <a:gd name="T19" fmla="*/ 2 h 67"/>
                  <a:gd name="T20" fmla="*/ 33 w 66"/>
                  <a:gd name="T21" fmla="*/ 0 h 67"/>
                  <a:gd name="T22" fmla="*/ 24 w 66"/>
                  <a:gd name="T23" fmla="*/ 2 h 67"/>
                  <a:gd name="T24" fmla="*/ 17 w 66"/>
                  <a:gd name="T25" fmla="*/ 4 h 67"/>
                  <a:gd name="T26" fmla="*/ 10 w 66"/>
                  <a:gd name="T27" fmla="*/ 9 h 67"/>
                  <a:gd name="T28" fmla="*/ 5 w 66"/>
                  <a:gd name="T29" fmla="*/ 18 h 67"/>
                  <a:gd name="T30" fmla="*/ 2 w 66"/>
                  <a:gd name="T31" fmla="*/ 25 h 67"/>
                  <a:gd name="T32" fmla="*/ 0 w 66"/>
                  <a:gd name="T33" fmla="*/ 34 h 67"/>
                  <a:gd name="T34" fmla="*/ 2 w 66"/>
                  <a:gd name="T35" fmla="*/ 42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7 h 67"/>
                  <a:gd name="T48" fmla="*/ 47 w 66"/>
                  <a:gd name="T49" fmla="*/ 65 h 67"/>
                  <a:gd name="T50" fmla="*/ 52 w 66"/>
                  <a:gd name="T51" fmla="*/ 61 h 67"/>
                  <a:gd name="T52" fmla="*/ 58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8" y="56"/>
                    </a:moveTo>
                    <a:lnTo>
                      <a:pt x="61" y="51"/>
                    </a:lnTo>
                    <a:lnTo>
                      <a:pt x="65" y="46"/>
                    </a:lnTo>
                    <a:lnTo>
                      <a:pt x="66" y="41"/>
                    </a:lnTo>
                    <a:lnTo>
                      <a:pt x="66" y="34"/>
                    </a:lnTo>
                    <a:lnTo>
                      <a:pt x="66" y="25"/>
                    </a:lnTo>
                    <a:lnTo>
                      <a:pt x="63" y="18"/>
                    </a:lnTo>
                    <a:lnTo>
                      <a:pt x="58" y="9"/>
                    </a:lnTo>
                    <a:lnTo>
                      <a:pt x="51" y="4"/>
                    </a:lnTo>
                    <a:lnTo>
                      <a:pt x="42" y="2"/>
                    </a:lnTo>
                    <a:lnTo>
                      <a:pt x="33" y="0"/>
                    </a:lnTo>
                    <a:lnTo>
                      <a:pt x="24" y="2"/>
                    </a:lnTo>
                    <a:lnTo>
                      <a:pt x="17" y="4"/>
                    </a:lnTo>
                    <a:lnTo>
                      <a:pt x="10" y="9"/>
                    </a:lnTo>
                    <a:lnTo>
                      <a:pt x="5" y="18"/>
                    </a:lnTo>
                    <a:lnTo>
                      <a:pt x="2" y="25"/>
                    </a:lnTo>
                    <a:lnTo>
                      <a:pt x="0" y="34"/>
                    </a:lnTo>
                    <a:lnTo>
                      <a:pt x="2" y="42"/>
                    </a:lnTo>
                    <a:lnTo>
                      <a:pt x="5" y="49"/>
                    </a:lnTo>
                    <a:lnTo>
                      <a:pt x="10" y="56"/>
                    </a:lnTo>
                    <a:lnTo>
                      <a:pt x="17" y="61"/>
                    </a:lnTo>
                    <a:lnTo>
                      <a:pt x="24" y="65"/>
                    </a:lnTo>
                    <a:lnTo>
                      <a:pt x="33" y="67"/>
                    </a:lnTo>
                    <a:lnTo>
                      <a:pt x="40" y="67"/>
                    </a:lnTo>
                    <a:lnTo>
                      <a:pt x="47" y="65"/>
                    </a:lnTo>
                    <a:lnTo>
                      <a:pt x="52" y="61"/>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88" name="Freeform 57"/>
              <p:cNvSpPr>
                <a:spLocks/>
              </p:cNvSpPr>
              <p:nvPr/>
            </p:nvSpPr>
            <p:spPr bwMode="auto">
              <a:xfrm>
                <a:off x="6097588" y="3171825"/>
                <a:ext cx="52388" cy="53975"/>
              </a:xfrm>
              <a:custGeom>
                <a:avLst/>
                <a:gdLst>
                  <a:gd name="T0" fmla="*/ 58 w 67"/>
                  <a:gd name="T1" fmla="*/ 56 h 66"/>
                  <a:gd name="T2" fmla="*/ 62 w 67"/>
                  <a:gd name="T3" fmla="*/ 50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9 h 66"/>
                  <a:gd name="T16" fmla="*/ 51 w 67"/>
                  <a:gd name="T17" fmla="*/ 3 h 66"/>
                  <a:gd name="T18" fmla="*/ 42 w 67"/>
                  <a:gd name="T19" fmla="*/ 2 h 66"/>
                  <a:gd name="T20" fmla="*/ 34 w 67"/>
                  <a:gd name="T21" fmla="*/ 0 h 66"/>
                  <a:gd name="T22" fmla="*/ 25 w 67"/>
                  <a:gd name="T23" fmla="*/ 2 h 66"/>
                  <a:gd name="T24" fmla="*/ 18 w 67"/>
                  <a:gd name="T25" fmla="*/ 3 h 66"/>
                  <a:gd name="T26" fmla="*/ 11 w 67"/>
                  <a:gd name="T27" fmla="*/ 9 h 66"/>
                  <a:gd name="T28" fmla="*/ 6 w 67"/>
                  <a:gd name="T29" fmla="*/ 17 h 66"/>
                  <a:gd name="T30" fmla="*/ 2 w 67"/>
                  <a:gd name="T31" fmla="*/ 24 h 66"/>
                  <a:gd name="T32" fmla="*/ 0 w 67"/>
                  <a:gd name="T33" fmla="*/ 33 h 66"/>
                  <a:gd name="T34" fmla="*/ 2 w 67"/>
                  <a:gd name="T35" fmla="*/ 42 h 66"/>
                  <a:gd name="T36" fmla="*/ 6 w 67"/>
                  <a:gd name="T37" fmla="*/ 49 h 66"/>
                  <a:gd name="T38" fmla="*/ 11 w 67"/>
                  <a:gd name="T39" fmla="*/ 56 h 66"/>
                  <a:gd name="T40" fmla="*/ 18 w 67"/>
                  <a:gd name="T41" fmla="*/ 61 h 66"/>
                  <a:gd name="T42" fmla="*/ 25 w 67"/>
                  <a:gd name="T43" fmla="*/ 64 h 66"/>
                  <a:gd name="T44" fmla="*/ 34 w 67"/>
                  <a:gd name="T45" fmla="*/ 66 h 66"/>
                  <a:gd name="T46" fmla="*/ 41 w 67"/>
                  <a:gd name="T47" fmla="*/ 66 h 66"/>
                  <a:gd name="T48" fmla="*/ 46 w 67"/>
                  <a:gd name="T49" fmla="*/ 64 h 66"/>
                  <a:gd name="T50" fmla="*/ 53 w 67"/>
                  <a:gd name="T51" fmla="*/ 61 h 66"/>
                  <a:gd name="T52" fmla="*/ 58 w 67"/>
                  <a:gd name="T53" fmla="*/ 56 h 66"/>
                  <a:gd name="T54" fmla="*/ 58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6"/>
                    </a:moveTo>
                    <a:lnTo>
                      <a:pt x="62" y="50"/>
                    </a:lnTo>
                    <a:lnTo>
                      <a:pt x="65" y="45"/>
                    </a:lnTo>
                    <a:lnTo>
                      <a:pt x="67" y="40"/>
                    </a:lnTo>
                    <a:lnTo>
                      <a:pt x="67" y="33"/>
                    </a:lnTo>
                    <a:lnTo>
                      <a:pt x="67" y="24"/>
                    </a:lnTo>
                    <a:lnTo>
                      <a:pt x="63" y="17"/>
                    </a:lnTo>
                    <a:lnTo>
                      <a:pt x="58" y="9"/>
                    </a:lnTo>
                    <a:lnTo>
                      <a:pt x="51" y="3"/>
                    </a:lnTo>
                    <a:lnTo>
                      <a:pt x="42" y="2"/>
                    </a:lnTo>
                    <a:lnTo>
                      <a:pt x="34" y="0"/>
                    </a:lnTo>
                    <a:lnTo>
                      <a:pt x="25" y="2"/>
                    </a:lnTo>
                    <a:lnTo>
                      <a:pt x="18" y="3"/>
                    </a:lnTo>
                    <a:lnTo>
                      <a:pt x="11" y="9"/>
                    </a:lnTo>
                    <a:lnTo>
                      <a:pt x="6" y="17"/>
                    </a:lnTo>
                    <a:lnTo>
                      <a:pt x="2" y="24"/>
                    </a:lnTo>
                    <a:lnTo>
                      <a:pt x="0" y="33"/>
                    </a:lnTo>
                    <a:lnTo>
                      <a:pt x="2" y="42"/>
                    </a:lnTo>
                    <a:lnTo>
                      <a:pt x="6" y="49"/>
                    </a:lnTo>
                    <a:lnTo>
                      <a:pt x="11" y="56"/>
                    </a:lnTo>
                    <a:lnTo>
                      <a:pt x="18" y="61"/>
                    </a:lnTo>
                    <a:lnTo>
                      <a:pt x="25" y="64"/>
                    </a:lnTo>
                    <a:lnTo>
                      <a:pt x="34" y="66"/>
                    </a:lnTo>
                    <a:lnTo>
                      <a:pt x="41" y="66"/>
                    </a:lnTo>
                    <a:lnTo>
                      <a:pt x="46" y="64"/>
                    </a:lnTo>
                    <a:lnTo>
                      <a:pt x="53"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89" name="Freeform 58"/>
              <p:cNvSpPr>
                <a:spLocks/>
              </p:cNvSpPr>
              <p:nvPr/>
            </p:nvSpPr>
            <p:spPr bwMode="auto">
              <a:xfrm>
                <a:off x="6099176" y="3113088"/>
                <a:ext cx="52388" cy="52388"/>
              </a:xfrm>
              <a:custGeom>
                <a:avLst/>
                <a:gdLst>
                  <a:gd name="T0" fmla="*/ 56 w 67"/>
                  <a:gd name="T1" fmla="*/ 57 h 66"/>
                  <a:gd name="T2" fmla="*/ 61 w 67"/>
                  <a:gd name="T3" fmla="*/ 52 h 66"/>
                  <a:gd name="T4" fmla="*/ 63 w 67"/>
                  <a:gd name="T5" fmla="*/ 47 h 66"/>
                  <a:gd name="T6" fmla="*/ 67 w 67"/>
                  <a:gd name="T7" fmla="*/ 40 h 66"/>
                  <a:gd name="T8" fmla="*/ 67 w 67"/>
                  <a:gd name="T9" fmla="*/ 33 h 66"/>
                  <a:gd name="T10" fmla="*/ 65 w 67"/>
                  <a:gd name="T11" fmla="*/ 26 h 66"/>
                  <a:gd name="T12" fmla="*/ 61 w 67"/>
                  <a:gd name="T13" fmla="*/ 17 h 66"/>
                  <a:gd name="T14" fmla="*/ 56 w 67"/>
                  <a:gd name="T15" fmla="*/ 10 h 66"/>
                  <a:gd name="T16" fmla="*/ 49 w 67"/>
                  <a:gd name="T17" fmla="*/ 5 h 66"/>
                  <a:gd name="T18" fmla="*/ 42 w 67"/>
                  <a:gd name="T19" fmla="*/ 1 h 66"/>
                  <a:gd name="T20" fmla="*/ 33 w 67"/>
                  <a:gd name="T21" fmla="*/ 0 h 66"/>
                  <a:gd name="T22" fmla="*/ 25 w 67"/>
                  <a:gd name="T23" fmla="*/ 1 h 66"/>
                  <a:gd name="T24" fmla="*/ 16 w 67"/>
                  <a:gd name="T25" fmla="*/ 5 h 66"/>
                  <a:gd name="T26" fmla="*/ 9 w 67"/>
                  <a:gd name="T27" fmla="*/ 10 h 66"/>
                  <a:gd name="T28" fmla="*/ 4 w 67"/>
                  <a:gd name="T29" fmla="*/ 17 h 66"/>
                  <a:gd name="T30" fmla="*/ 0 w 67"/>
                  <a:gd name="T31" fmla="*/ 26 h 66"/>
                  <a:gd name="T32" fmla="*/ 0 w 67"/>
                  <a:gd name="T33" fmla="*/ 33 h 66"/>
                  <a:gd name="T34" fmla="*/ 0 w 67"/>
                  <a:gd name="T35" fmla="*/ 42 h 66"/>
                  <a:gd name="T36" fmla="*/ 4 w 67"/>
                  <a:gd name="T37" fmla="*/ 50 h 66"/>
                  <a:gd name="T38" fmla="*/ 9 w 67"/>
                  <a:gd name="T39" fmla="*/ 57 h 66"/>
                  <a:gd name="T40" fmla="*/ 16 w 67"/>
                  <a:gd name="T41" fmla="*/ 63 h 66"/>
                  <a:gd name="T42" fmla="*/ 25 w 67"/>
                  <a:gd name="T43" fmla="*/ 66 h 66"/>
                  <a:gd name="T44" fmla="*/ 33 w 67"/>
                  <a:gd name="T45" fmla="*/ 66 h 66"/>
                  <a:gd name="T46" fmla="*/ 40 w 67"/>
                  <a:gd name="T47" fmla="*/ 66 h 66"/>
                  <a:gd name="T48" fmla="*/ 46 w 67"/>
                  <a:gd name="T49" fmla="*/ 64 h 66"/>
                  <a:gd name="T50" fmla="*/ 51 w 67"/>
                  <a:gd name="T51" fmla="*/ 61 h 66"/>
                  <a:gd name="T52" fmla="*/ 56 w 67"/>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7"/>
                    </a:moveTo>
                    <a:lnTo>
                      <a:pt x="61" y="52"/>
                    </a:lnTo>
                    <a:lnTo>
                      <a:pt x="63" y="47"/>
                    </a:lnTo>
                    <a:lnTo>
                      <a:pt x="67" y="40"/>
                    </a:lnTo>
                    <a:lnTo>
                      <a:pt x="67" y="33"/>
                    </a:lnTo>
                    <a:lnTo>
                      <a:pt x="65" y="26"/>
                    </a:lnTo>
                    <a:lnTo>
                      <a:pt x="61" y="17"/>
                    </a:lnTo>
                    <a:lnTo>
                      <a:pt x="56" y="10"/>
                    </a:lnTo>
                    <a:lnTo>
                      <a:pt x="49" y="5"/>
                    </a:lnTo>
                    <a:lnTo>
                      <a:pt x="42" y="1"/>
                    </a:lnTo>
                    <a:lnTo>
                      <a:pt x="33" y="0"/>
                    </a:lnTo>
                    <a:lnTo>
                      <a:pt x="25" y="1"/>
                    </a:lnTo>
                    <a:lnTo>
                      <a:pt x="16" y="5"/>
                    </a:lnTo>
                    <a:lnTo>
                      <a:pt x="9" y="10"/>
                    </a:lnTo>
                    <a:lnTo>
                      <a:pt x="4" y="17"/>
                    </a:lnTo>
                    <a:lnTo>
                      <a:pt x="0" y="26"/>
                    </a:lnTo>
                    <a:lnTo>
                      <a:pt x="0" y="33"/>
                    </a:lnTo>
                    <a:lnTo>
                      <a:pt x="0" y="42"/>
                    </a:lnTo>
                    <a:lnTo>
                      <a:pt x="4" y="50"/>
                    </a:lnTo>
                    <a:lnTo>
                      <a:pt x="9" y="57"/>
                    </a:lnTo>
                    <a:lnTo>
                      <a:pt x="16" y="63"/>
                    </a:lnTo>
                    <a:lnTo>
                      <a:pt x="25" y="66"/>
                    </a:lnTo>
                    <a:lnTo>
                      <a:pt x="33" y="66"/>
                    </a:lnTo>
                    <a:lnTo>
                      <a:pt x="40" y="66"/>
                    </a:lnTo>
                    <a:lnTo>
                      <a:pt x="46" y="64"/>
                    </a:lnTo>
                    <a:lnTo>
                      <a:pt x="51"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1" name="Freeform 59"/>
              <p:cNvSpPr>
                <a:spLocks/>
              </p:cNvSpPr>
              <p:nvPr/>
            </p:nvSpPr>
            <p:spPr bwMode="auto">
              <a:xfrm>
                <a:off x="6149976" y="3132138"/>
                <a:ext cx="52388" cy="52388"/>
              </a:xfrm>
              <a:custGeom>
                <a:avLst/>
                <a:gdLst>
                  <a:gd name="T0" fmla="*/ 57 w 66"/>
                  <a:gd name="T1" fmla="*/ 56 h 67"/>
                  <a:gd name="T2" fmla="*/ 61 w 66"/>
                  <a:gd name="T3" fmla="*/ 51 h 67"/>
                  <a:gd name="T4" fmla="*/ 64 w 66"/>
                  <a:gd name="T5" fmla="*/ 46 h 67"/>
                  <a:gd name="T6" fmla="*/ 66 w 66"/>
                  <a:gd name="T7" fmla="*/ 39 h 67"/>
                  <a:gd name="T8" fmla="*/ 66 w 66"/>
                  <a:gd name="T9" fmla="*/ 33 h 67"/>
                  <a:gd name="T10" fmla="*/ 66 w 66"/>
                  <a:gd name="T11" fmla="*/ 25 h 67"/>
                  <a:gd name="T12" fmla="*/ 63 w 66"/>
                  <a:gd name="T13" fmla="*/ 16 h 67"/>
                  <a:gd name="T14" fmla="*/ 57 w 66"/>
                  <a:gd name="T15" fmla="*/ 9 h 67"/>
                  <a:gd name="T16" fmla="*/ 50 w 66"/>
                  <a:gd name="T17" fmla="*/ 4 h 67"/>
                  <a:gd name="T18" fmla="*/ 42 w 66"/>
                  <a:gd name="T19" fmla="*/ 0 h 67"/>
                  <a:gd name="T20" fmla="*/ 33 w 66"/>
                  <a:gd name="T21" fmla="*/ 0 h 67"/>
                  <a:gd name="T22" fmla="*/ 24 w 66"/>
                  <a:gd name="T23" fmla="*/ 0 h 67"/>
                  <a:gd name="T24" fmla="*/ 17 w 66"/>
                  <a:gd name="T25" fmla="*/ 4 h 67"/>
                  <a:gd name="T26" fmla="*/ 10 w 66"/>
                  <a:gd name="T27" fmla="*/ 9 h 67"/>
                  <a:gd name="T28" fmla="*/ 5 w 66"/>
                  <a:gd name="T29" fmla="*/ 16 h 67"/>
                  <a:gd name="T30" fmla="*/ 2 w 66"/>
                  <a:gd name="T31" fmla="*/ 25 h 67"/>
                  <a:gd name="T32" fmla="*/ 0 w 66"/>
                  <a:gd name="T33" fmla="*/ 33 h 67"/>
                  <a:gd name="T34" fmla="*/ 2 w 66"/>
                  <a:gd name="T35" fmla="*/ 42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5 h 67"/>
                  <a:gd name="T48" fmla="*/ 45 w 66"/>
                  <a:gd name="T49" fmla="*/ 63 h 67"/>
                  <a:gd name="T50" fmla="*/ 52 w 66"/>
                  <a:gd name="T51" fmla="*/ 61 h 67"/>
                  <a:gd name="T52" fmla="*/ 57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7" y="56"/>
                    </a:moveTo>
                    <a:lnTo>
                      <a:pt x="61" y="51"/>
                    </a:lnTo>
                    <a:lnTo>
                      <a:pt x="64" y="46"/>
                    </a:lnTo>
                    <a:lnTo>
                      <a:pt x="66" y="39"/>
                    </a:lnTo>
                    <a:lnTo>
                      <a:pt x="66" y="33"/>
                    </a:lnTo>
                    <a:lnTo>
                      <a:pt x="66" y="25"/>
                    </a:lnTo>
                    <a:lnTo>
                      <a:pt x="63" y="16"/>
                    </a:lnTo>
                    <a:lnTo>
                      <a:pt x="57" y="9"/>
                    </a:lnTo>
                    <a:lnTo>
                      <a:pt x="50" y="4"/>
                    </a:lnTo>
                    <a:lnTo>
                      <a:pt x="42" y="0"/>
                    </a:lnTo>
                    <a:lnTo>
                      <a:pt x="33" y="0"/>
                    </a:lnTo>
                    <a:lnTo>
                      <a:pt x="24" y="0"/>
                    </a:lnTo>
                    <a:lnTo>
                      <a:pt x="17" y="4"/>
                    </a:lnTo>
                    <a:lnTo>
                      <a:pt x="10" y="9"/>
                    </a:lnTo>
                    <a:lnTo>
                      <a:pt x="5" y="16"/>
                    </a:lnTo>
                    <a:lnTo>
                      <a:pt x="2" y="25"/>
                    </a:lnTo>
                    <a:lnTo>
                      <a:pt x="0" y="33"/>
                    </a:lnTo>
                    <a:lnTo>
                      <a:pt x="2" y="42"/>
                    </a:lnTo>
                    <a:lnTo>
                      <a:pt x="5" y="49"/>
                    </a:lnTo>
                    <a:lnTo>
                      <a:pt x="10" y="56"/>
                    </a:lnTo>
                    <a:lnTo>
                      <a:pt x="17" y="61"/>
                    </a:lnTo>
                    <a:lnTo>
                      <a:pt x="24" y="65"/>
                    </a:lnTo>
                    <a:lnTo>
                      <a:pt x="33" y="67"/>
                    </a:lnTo>
                    <a:lnTo>
                      <a:pt x="40" y="65"/>
                    </a:lnTo>
                    <a:lnTo>
                      <a:pt x="45" y="63"/>
                    </a:lnTo>
                    <a:lnTo>
                      <a:pt x="52" y="61"/>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2" name="Freeform 60"/>
              <p:cNvSpPr>
                <a:spLocks/>
              </p:cNvSpPr>
              <p:nvPr/>
            </p:nvSpPr>
            <p:spPr bwMode="auto">
              <a:xfrm>
                <a:off x="6151563" y="3186113"/>
                <a:ext cx="52388" cy="52388"/>
              </a:xfrm>
              <a:custGeom>
                <a:avLst/>
                <a:gdLst>
                  <a:gd name="T0" fmla="*/ 55 w 66"/>
                  <a:gd name="T1" fmla="*/ 56 h 67"/>
                  <a:gd name="T2" fmla="*/ 61 w 66"/>
                  <a:gd name="T3" fmla="*/ 53 h 67"/>
                  <a:gd name="T4" fmla="*/ 62 w 66"/>
                  <a:gd name="T5" fmla="*/ 46 h 67"/>
                  <a:gd name="T6" fmla="*/ 66 w 66"/>
                  <a:gd name="T7" fmla="*/ 40 h 67"/>
                  <a:gd name="T8" fmla="*/ 66 w 66"/>
                  <a:gd name="T9" fmla="*/ 33 h 67"/>
                  <a:gd name="T10" fmla="*/ 64 w 66"/>
                  <a:gd name="T11" fmla="*/ 25 h 67"/>
                  <a:gd name="T12" fmla="*/ 61 w 66"/>
                  <a:gd name="T13" fmla="*/ 18 h 67"/>
                  <a:gd name="T14" fmla="*/ 55 w 66"/>
                  <a:gd name="T15" fmla="*/ 11 h 67"/>
                  <a:gd name="T16" fmla="*/ 48 w 66"/>
                  <a:gd name="T17" fmla="*/ 6 h 67"/>
                  <a:gd name="T18" fmla="*/ 42 w 66"/>
                  <a:gd name="T19" fmla="*/ 2 h 67"/>
                  <a:gd name="T20" fmla="*/ 33 w 66"/>
                  <a:gd name="T21" fmla="*/ 0 h 67"/>
                  <a:gd name="T22" fmla="*/ 24 w 66"/>
                  <a:gd name="T23" fmla="*/ 2 h 67"/>
                  <a:gd name="T24" fmla="*/ 15 w 66"/>
                  <a:gd name="T25" fmla="*/ 6 h 67"/>
                  <a:gd name="T26" fmla="*/ 8 w 66"/>
                  <a:gd name="T27" fmla="*/ 11 h 67"/>
                  <a:gd name="T28" fmla="*/ 3 w 66"/>
                  <a:gd name="T29" fmla="*/ 18 h 67"/>
                  <a:gd name="T30" fmla="*/ 0 w 66"/>
                  <a:gd name="T31" fmla="*/ 25 h 67"/>
                  <a:gd name="T32" fmla="*/ 0 w 66"/>
                  <a:gd name="T33" fmla="*/ 33 h 67"/>
                  <a:gd name="T34" fmla="*/ 0 w 66"/>
                  <a:gd name="T35" fmla="*/ 42 h 67"/>
                  <a:gd name="T36" fmla="*/ 3 w 66"/>
                  <a:gd name="T37" fmla="*/ 51 h 67"/>
                  <a:gd name="T38" fmla="*/ 8 w 66"/>
                  <a:gd name="T39" fmla="*/ 56 h 67"/>
                  <a:gd name="T40" fmla="*/ 15 w 66"/>
                  <a:gd name="T41" fmla="*/ 63 h 67"/>
                  <a:gd name="T42" fmla="*/ 24 w 66"/>
                  <a:gd name="T43" fmla="*/ 67 h 67"/>
                  <a:gd name="T44" fmla="*/ 33 w 66"/>
                  <a:gd name="T45" fmla="*/ 67 h 67"/>
                  <a:gd name="T46" fmla="*/ 40 w 66"/>
                  <a:gd name="T47" fmla="*/ 67 h 67"/>
                  <a:gd name="T48" fmla="*/ 45 w 66"/>
                  <a:gd name="T49" fmla="*/ 65 h 67"/>
                  <a:gd name="T50" fmla="*/ 50 w 66"/>
                  <a:gd name="T51" fmla="*/ 61 h 67"/>
                  <a:gd name="T52" fmla="*/ 55 w 66"/>
                  <a:gd name="T53" fmla="*/ 56 h 67"/>
                  <a:gd name="T54" fmla="*/ 55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5" y="56"/>
                    </a:moveTo>
                    <a:lnTo>
                      <a:pt x="61" y="53"/>
                    </a:lnTo>
                    <a:lnTo>
                      <a:pt x="62" y="46"/>
                    </a:lnTo>
                    <a:lnTo>
                      <a:pt x="66" y="40"/>
                    </a:lnTo>
                    <a:lnTo>
                      <a:pt x="66" y="33"/>
                    </a:lnTo>
                    <a:lnTo>
                      <a:pt x="64" y="25"/>
                    </a:lnTo>
                    <a:lnTo>
                      <a:pt x="61" y="18"/>
                    </a:lnTo>
                    <a:lnTo>
                      <a:pt x="55" y="11"/>
                    </a:lnTo>
                    <a:lnTo>
                      <a:pt x="48" y="6"/>
                    </a:lnTo>
                    <a:lnTo>
                      <a:pt x="42" y="2"/>
                    </a:lnTo>
                    <a:lnTo>
                      <a:pt x="33" y="0"/>
                    </a:lnTo>
                    <a:lnTo>
                      <a:pt x="24" y="2"/>
                    </a:lnTo>
                    <a:lnTo>
                      <a:pt x="15" y="6"/>
                    </a:lnTo>
                    <a:lnTo>
                      <a:pt x="8" y="11"/>
                    </a:lnTo>
                    <a:lnTo>
                      <a:pt x="3" y="18"/>
                    </a:lnTo>
                    <a:lnTo>
                      <a:pt x="0" y="25"/>
                    </a:lnTo>
                    <a:lnTo>
                      <a:pt x="0" y="33"/>
                    </a:lnTo>
                    <a:lnTo>
                      <a:pt x="0" y="42"/>
                    </a:lnTo>
                    <a:lnTo>
                      <a:pt x="3" y="51"/>
                    </a:lnTo>
                    <a:lnTo>
                      <a:pt x="8" y="56"/>
                    </a:lnTo>
                    <a:lnTo>
                      <a:pt x="15" y="63"/>
                    </a:lnTo>
                    <a:lnTo>
                      <a:pt x="24" y="67"/>
                    </a:lnTo>
                    <a:lnTo>
                      <a:pt x="33" y="67"/>
                    </a:lnTo>
                    <a:lnTo>
                      <a:pt x="40" y="67"/>
                    </a:lnTo>
                    <a:lnTo>
                      <a:pt x="45" y="65"/>
                    </a:lnTo>
                    <a:lnTo>
                      <a:pt x="50" y="61"/>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3" name="Freeform 61"/>
              <p:cNvSpPr>
                <a:spLocks/>
              </p:cNvSpPr>
              <p:nvPr/>
            </p:nvSpPr>
            <p:spPr bwMode="auto">
              <a:xfrm>
                <a:off x="6148388" y="3248025"/>
                <a:ext cx="52388" cy="52388"/>
              </a:xfrm>
              <a:custGeom>
                <a:avLst/>
                <a:gdLst>
                  <a:gd name="T0" fmla="*/ 58 w 66"/>
                  <a:gd name="T1" fmla="*/ 56 h 66"/>
                  <a:gd name="T2" fmla="*/ 61 w 66"/>
                  <a:gd name="T3" fmla="*/ 51 h 66"/>
                  <a:gd name="T4" fmla="*/ 65 w 66"/>
                  <a:gd name="T5" fmla="*/ 45 h 66"/>
                  <a:gd name="T6" fmla="*/ 66 w 66"/>
                  <a:gd name="T7" fmla="*/ 38 h 66"/>
                  <a:gd name="T8" fmla="*/ 66 w 66"/>
                  <a:gd name="T9" fmla="*/ 33 h 66"/>
                  <a:gd name="T10" fmla="*/ 66 w 66"/>
                  <a:gd name="T11" fmla="*/ 25 h 66"/>
                  <a:gd name="T12" fmla="*/ 63 w 66"/>
                  <a:gd name="T13" fmla="*/ 16 h 66"/>
                  <a:gd name="T14" fmla="*/ 58 w 66"/>
                  <a:gd name="T15" fmla="*/ 9 h 66"/>
                  <a:gd name="T16" fmla="*/ 51 w 66"/>
                  <a:gd name="T17" fmla="*/ 4 h 66"/>
                  <a:gd name="T18" fmla="*/ 42 w 66"/>
                  <a:gd name="T19" fmla="*/ 0 h 66"/>
                  <a:gd name="T20" fmla="*/ 33 w 66"/>
                  <a:gd name="T21" fmla="*/ 0 h 66"/>
                  <a:gd name="T22" fmla="*/ 25 w 66"/>
                  <a:gd name="T23" fmla="*/ 0 h 66"/>
                  <a:gd name="T24" fmla="*/ 18 w 66"/>
                  <a:gd name="T25" fmla="*/ 4 h 66"/>
                  <a:gd name="T26" fmla="*/ 11 w 66"/>
                  <a:gd name="T27" fmla="*/ 9 h 66"/>
                  <a:gd name="T28" fmla="*/ 5 w 66"/>
                  <a:gd name="T29" fmla="*/ 16 h 66"/>
                  <a:gd name="T30" fmla="*/ 2 w 66"/>
                  <a:gd name="T31" fmla="*/ 25 h 66"/>
                  <a:gd name="T32" fmla="*/ 0 w 66"/>
                  <a:gd name="T33" fmla="*/ 33 h 66"/>
                  <a:gd name="T34" fmla="*/ 2 w 66"/>
                  <a:gd name="T35" fmla="*/ 42 h 66"/>
                  <a:gd name="T36" fmla="*/ 5 w 66"/>
                  <a:gd name="T37" fmla="*/ 49 h 66"/>
                  <a:gd name="T38" fmla="*/ 11 w 66"/>
                  <a:gd name="T39" fmla="*/ 56 h 66"/>
                  <a:gd name="T40" fmla="*/ 18 w 66"/>
                  <a:gd name="T41" fmla="*/ 61 h 66"/>
                  <a:gd name="T42" fmla="*/ 25 w 66"/>
                  <a:gd name="T43" fmla="*/ 65 h 66"/>
                  <a:gd name="T44" fmla="*/ 33 w 66"/>
                  <a:gd name="T45" fmla="*/ 66 h 66"/>
                  <a:gd name="T46" fmla="*/ 40 w 66"/>
                  <a:gd name="T47" fmla="*/ 65 h 66"/>
                  <a:gd name="T48" fmla="*/ 47 w 66"/>
                  <a:gd name="T49" fmla="*/ 63 h 66"/>
                  <a:gd name="T50" fmla="*/ 52 w 66"/>
                  <a:gd name="T51" fmla="*/ 59 h 66"/>
                  <a:gd name="T52" fmla="*/ 58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8" y="56"/>
                    </a:moveTo>
                    <a:lnTo>
                      <a:pt x="61" y="51"/>
                    </a:lnTo>
                    <a:lnTo>
                      <a:pt x="65" y="45"/>
                    </a:lnTo>
                    <a:lnTo>
                      <a:pt x="66" y="38"/>
                    </a:lnTo>
                    <a:lnTo>
                      <a:pt x="66" y="33"/>
                    </a:lnTo>
                    <a:lnTo>
                      <a:pt x="66" y="25"/>
                    </a:lnTo>
                    <a:lnTo>
                      <a:pt x="63" y="16"/>
                    </a:lnTo>
                    <a:lnTo>
                      <a:pt x="58" y="9"/>
                    </a:lnTo>
                    <a:lnTo>
                      <a:pt x="51" y="4"/>
                    </a:lnTo>
                    <a:lnTo>
                      <a:pt x="42" y="0"/>
                    </a:lnTo>
                    <a:lnTo>
                      <a:pt x="33" y="0"/>
                    </a:lnTo>
                    <a:lnTo>
                      <a:pt x="25" y="0"/>
                    </a:lnTo>
                    <a:lnTo>
                      <a:pt x="18" y="4"/>
                    </a:lnTo>
                    <a:lnTo>
                      <a:pt x="11" y="9"/>
                    </a:lnTo>
                    <a:lnTo>
                      <a:pt x="5" y="16"/>
                    </a:lnTo>
                    <a:lnTo>
                      <a:pt x="2" y="25"/>
                    </a:lnTo>
                    <a:lnTo>
                      <a:pt x="0" y="33"/>
                    </a:lnTo>
                    <a:lnTo>
                      <a:pt x="2" y="42"/>
                    </a:lnTo>
                    <a:lnTo>
                      <a:pt x="5" y="49"/>
                    </a:lnTo>
                    <a:lnTo>
                      <a:pt x="11" y="56"/>
                    </a:lnTo>
                    <a:lnTo>
                      <a:pt x="18" y="61"/>
                    </a:lnTo>
                    <a:lnTo>
                      <a:pt x="25" y="65"/>
                    </a:lnTo>
                    <a:lnTo>
                      <a:pt x="33" y="66"/>
                    </a:lnTo>
                    <a:lnTo>
                      <a:pt x="40" y="65"/>
                    </a:lnTo>
                    <a:lnTo>
                      <a:pt x="47" y="63"/>
                    </a:lnTo>
                    <a:lnTo>
                      <a:pt x="52" y="59"/>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4" name="Freeform 62"/>
              <p:cNvSpPr>
                <a:spLocks/>
              </p:cNvSpPr>
              <p:nvPr/>
            </p:nvSpPr>
            <p:spPr bwMode="auto">
              <a:xfrm>
                <a:off x="6205538" y="3255963"/>
                <a:ext cx="52388" cy="52388"/>
              </a:xfrm>
              <a:custGeom>
                <a:avLst/>
                <a:gdLst>
                  <a:gd name="T0" fmla="*/ 57 w 66"/>
                  <a:gd name="T1" fmla="*/ 55 h 66"/>
                  <a:gd name="T2" fmla="*/ 61 w 66"/>
                  <a:gd name="T3" fmla="*/ 50 h 66"/>
                  <a:gd name="T4" fmla="*/ 64 w 66"/>
                  <a:gd name="T5" fmla="*/ 45 h 66"/>
                  <a:gd name="T6" fmla="*/ 66 w 66"/>
                  <a:gd name="T7" fmla="*/ 38 h 66"/>
                  <a:gd name="T8" fmla="*/ 66 w 66"/>
                  <a:gd name="T9" fmla="*/ 33 h 66"/>
                  <a:gd name="T10" fmla="*/ 66 w 66"/>
                  <a:gd name="T11" fmla="*/ 24 h 66"/>
                  <a:gd name="T12" fmla="*/ 63 w 66"/>
                  <a:gd name="T13" fmla="*/ 15 h 66"/>
                  <a:gd name="T14" fmla="*/ 57 w 66"/>
                  <a:gd name="T15" fmla="*/ 8 h 66"/>
                  <a:gd name="T16" fmla="*/ 50 w 66"/>
                  <a:gd name="T17" fmla="*/ 3 h 66"/>
                  <a:gd name="T18" fmla="*/ 42 w 66"/>
                  <a:gd name="T19" fmla="*/ 0 h 66"/>
                  <a:gd name="T20" fmla="*/ 33 w 66"/>
                  <a:gd name="T21" fmla="*/ 0 h 66"/>
                  <a:gd name="T22" fmla="*/ 24 w 66"/>
                  <a:gd name="T23" fmla="*/ 0 h 66"/>
                  <a:gd name="T24" fmla="*/ 17 w 66"/>
                  <a:gd name="T25" fmla="*/ 3 h 66"/>
                  <a:gd name="T26" fmla="*/ 10 w 66"/>
                  <a:gd name="T27" fmla="*/ 8 h 66"/>
                  <a:gd name="T28" fmla="*/ 5 w 66"/>
                  <a:gd name="T29" fmla="*/ 15 h 66"/>
                  <a:gd name="T30" fmla="*/ 1 w 66"/>
                  <a:gd name="T31" fmla="*/ 24 h 66"/>
                  <a:gd name="T32" fmla="*/ 0 w 66"/>
                  <a:gd name="T33" fmla="*/ 33 h 66"/>
                  <a:gd name="T34" fmla="*/ 1 w 66"/>
                  <a:gd name="T35" fmla="*/ 41 h 66"/>
                  <a:gd name="T36" fmla="*/ 5 w 66"/>
                  <a:gd name="T37" fmla="*/ 48 h 66"/>
                  <a:gd name="T38" fmla="*/ 10 w 66"/>
                  <a:gd name="T39" fmla="*/ 55 h 66"/>
                  <a:gd name="T40" fmla="*/ 17 w 66"/>
                  <a:gd name="T41" fmla="*/ 61 h 66"/>
                  <a:gd name="T42" fmla="*/ 24 w 66"/>
                  <a:gd name="T43" fmla="*/ 64 h 66"/>
                  <a:gd name="T44" fmla="*/ 33 w 66"/>
                  <a:gd name="T45" fmla="*/ 66 h 66"/>
                  <a:gd name="T46" fmla="*/ 40 w 66"/>
                  <a:gd name="T47" fmla="*/ 64 h 66"/>
                  <a:gd name="T48" fmla="*/ 47 w 66"/>
                  <a:gd name="T49" fmla="*/ 62 h 66"/>
                  <a:gd name="T50" fmla="*/ 52 w 66"/>
                  <a:gd name="T51" fmla="*/ 59 h 66"/>
                  <a:gd name="T52" fmla="*/ 57 w 66"/>
                  <a:gd name="T53" fmla="*/ 55 h 66"/>
                  <a:gd name="T54" fmla="*/ 57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7" y="55"/>
                    </a:moveTo>
                    <a:lnTo>
                      <a:pt x="61" y="50"/>
                    </a:lnTo>
                    <a:lnTo>
                      <a:pt x="64" y="45"/>
                    </a:lnTo>
                    <a:lnTo>
                      <a:pt x="66" y="38"/>
                    </a:lnTo>
                    <a:lnTo>
                      <a:pt x="66" y="33"/>
                    </a:lnTo>
                    <a:lnTo>
                      <a:pt x="66" y="24"/>
                    </a:lnTo>
                    <a:lnTo>
                      <a:pt x="63" y="15"/>
                    </a:lnTo>
                    <a:lnTo>
                      <a:pt x="57" y="8"/>
                    </a:lnTo>
                    <a:lnTo>
                      <a:pt x="50" y="3"/>
                    </a:lnTo>
                    <a:lnTo>
                      <a:pt x="42" y="0"/>
                    </a:lnTo>
                    <a:lnTo>
                      <a:pt x="33" y="0"/>
                    </a:lnTo>
                    <a:lnTo>
                      <a:pt x="24" y="0"/>
                    </a:lnTo>
                    <a:lnTo>
                      <a:pt x="17" y="3"/>
                    </a:lnTo>
                    <a:lnTo>
                      <a:pt x="10" y="8"/>
                    </a:lnTo>
                    <a:lnTo>
                      <a:pt x="5" y="15"/>
                    </a:lnTo>
                    <a:lnTo>
                      <a:pt x="1" y="24"/>
                    </a:lnTo>
                    <a:lnTo>
                      <a:pt x="0" y="33"/>
                    </a:lnTo>
                    <a:lnTo>
                      <a:pt x="1" y="41"/>
                    </a:lnTo>
                    <a:lnTo>
                      <a:pt x="5" y="48"/>
                    </a:lnTo>
                    <a:lnTo>
                      <a:pt x="10" y="55"/>
                    </a:lnTo>
                    <a:lnTo>
                      <a:pt x="17" y="61"/>
                    </a:lnTo>
                    <a:lnTo>
                      <a:pt x="24" y="64"/>
                    </a:lnTo>
                    <a:lnTo>
                      <a:pt x="33" y="66"/>
                    </a:lnTo>
                    <a:lnTo>
                      <a:pt x="40" y="64"/>
                    </a:lnTo>
                    <a:lnTo>
                      <a:pt x="47" y="62"/>
                    </a:lnTo>
                    <a:lnTo>
                      <a:pt x="52" y="59"/>
                    </a:lnTo>
                    <a:lnTo>
                      <a:pt x="57" y="55"/>
                    </a:lnTo>
                    <a:lnTo>
                      <a:pt x="57"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6" name="Freeform 63"/>
              <p:cNvSpPr>
                <a:spLocks/>
              </p:cNvSpPr>
              <p:nvPr/>
            </p:nvSpPr>
            <p:spPr bwMode="auto">
              <a:xfrm>
                <a:off x="6203951" y="3195638"/>
                <a:ext cx="52388" cy="52388"/>
              </a:xfrm>
              <a:custGeom>
                <a:avLst/>
                <a:gdLst>
                  <a:gd name="T0" fmla="*/ 56 w 66"/>
                  <a:gd name="T1" fmla="*/ 56 h 67"/>
                  <a:gd name="T2" fmla="*/ 61 w 66"/>
                  <a:gd name="T3" fmla="*/ 53 h 67"/>
                  <a:gd name="T4" fmla="*/ 63 w 66"/>
                  <a:gd name="T5" fmla="*/ 46 h 67"/>
                  <a:gd name="T6" fmla="*/ 66 w 66"/>
                  <a:gd name="T7" fmla="*/ 41 h 67"/>
                  <a:gd name="T8" fmla="*/ 66 w 66"/>
                  <a:gd name="T9" fmla="*/ 34 h 67"/>
                  <a:gd name="T10" fmla="*/ 65 w 66"/>
                  <a:gd name="T11" fmla="*/ 25 h 67"/>
                  <a:gd name="T12" fmla="*/ 61 w 66"/>
                  <a:gd name="T13" fmla="*/ 18 h 67"/>
                  <a:gd name="T14" fmla="*/ 56 w 66"/>
                  <a:gd name="T15" fmla="*/ 11 h 67"/>
                  <a:gd name="T16" fmla="*/ 49 w 66"/>
                  <a:gd name="T17" fmla="*/ 6 h 67"/>
                  <a:gd name="T18" fmla="*/ 42 w 66"/>
                  <a:gd name="T19" fmla="*/ 2 h 67"/>
                  <a:gd name="T20" fmla="*/ 33 w 66"/>
                  <a:gd name="T21" fmla="*/ 0 h 67"/>
                  <a:gd name="T22" fmla="*/ 24 w 66"/>
                  <a:gd name="T23" fmla="*/ 2 h 67"/>
                  <a:gd name="T24" fmla="*/ 16 w 66"/>
                  <a:gd name="T25" fmla="*/ 6 h 67"/>
                  <a:gd name="T26" fmla="*/ 9 w 66"/>
                  <a:gd name="T27" fmla="*/ 11 h 67"/>
                  <a:gd name="T28" fmla="*/ 3 w 66"/>
                  <a:gd name="T29" fmla="*/ 18 h 67"/>
                  <a:gd name="T30" fmla="*/ 0 w 66"/>
                  <a:gd name="T31" fmla="*/ 25 h 67"/>
                  <a:gd name="T32" fmla="*/ 0 w 66"/>
                  <a:gd name="T33" fmla="*/ 34 h 67"/>
                  <a:gd name="T34" fmla="*/ 0 w 66"/>
                  <a:gd name="T35" fmla="*/ 42 h 67"/>
                  <a:gd name="T36" fmla="*/ 3 w 66"/>
                  <a:gd name="T37" fmla="*/ 51 h 67"/>
                  <a:gd name="T38" fmla="*/ 9 w 66"/>
                  <a:gd name="T39" fmla="*/ 56 h 67"/>
                  <a:gd name="T40" fmla="*/ 16 w 66"/>
                  <a:gd name="T41" fmla="*/ 63 h 67"/>
                  <a:gd name="T42" fmla="*/ 24 w 66"/>
                  <a:gd name="T43" fmla="*/ 67 h 67"/>
                  <a:gd name="T44" fmla="*/ 33 w 66"/>
                  <a:gd name="T45" fmla="*/ 67 h 67"/>
                  <a:gd name="T46" fmla="*/ 40 w 66"/>
                  <a:gd name="T47" fmla="*/ 67 h 67"/>
                  <a:gd name="T48" fmla="*/ 45 w 66"/>
                  <a:gd name="T49" fmla="*/ 65 h 67"/>
                  <a:gd name="T50" fmla="*/ 51 w 66"/>
                  <a:gd name="T51" fmla="*/ 62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3"/>
                    </a:lnTo>
                    <a:lnTo>
                      <a:pt x="63" y="46"/>
                    </a:lnTo>
                    <a:lnTo>
                      <a:pt x="66" y="41"/>
                    </a:lnTo>
                    <a:lnTo>
                      <a:pt x="66" y="34"/>
                    </a:lnTo>
                    <a:lnTo>
                      <a:pt x="65" y="25"/>
                    </a:lnTo>
                    <a:lnTo>
                      <a:pt x="61" y="18"/>
                    </a:lnTo>
                    <a:lnTo>
                      <a:pt x="56" y="11"/>
                    </a:lnTo>
                    <a:lnTo>
                      <a:pt x="49" y="6"/>
                    </a:lnTo>
                    <a:lnTo>
                      <a:pt x="42" y="2"/>
                    </a:lnTo>
                    <a:lnTo>
                      <a:pt x="33" y="0"/>
                    </a:lnTo>
                    <a:lnTo>
                      <a:pt x="24" y="2"/>
                    </a:lnTo>
                    <a:lnTo>
                      <a:pt x="16" y="6"/>
                    </a:lnTo>
                    <a:lnTo>
                      <a:pt x="9" y="11"/>
                    </a:lnTo>
                    <a:lnTo>
                      <a:pt x="3" y="18"/>
                    </a:lnTo>
                    <a:lnTo>
                      <a:pt x="0" y="25"/>
                    </a:lnTo>
                    <a:lnTo>
                      <a:pt x="0" y="34"/>
                    </a:lnTo>
                    <a:lnTo>
                      <a:pt x="0" y="42"/>
                    </a:lnTo>
                    <a:lnTo>
                      <a:pt x="3" y="51"/>
                    </a:lnTo>
                    <a:lnTo>
                      <a:pt x="9" y="56"/>
                    </a:lnTo>
                    <a:lnTo>
                      <a:pt x="16" y="63"/>
                    </a:lnTo>
                    <a:lnTo>
                      <a:pt x="24" y="67"/>
                    </a:lnTo>
                    <a:lnTo>
                      <a:pt x="33" y="67"/>
                    </a:lnTo>
                    <a:lnTo>
                      <a:pt x="40" y="67"/>
                    </a:lnTo>
                    <a:lnTo>
                      <a:pt x="45" y="65"/>
                    </a:lnTo>
                    <a:lnTo>
                      <a:pt x="51" y="62"/>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7" name="Freeform 64"/>
              <p:cNvSpPr>
                <a:spLocks/>
              </p:cNvSpPr>
              <p:nvPr/>
            </p:nvSpPr>
            <p:spPr bwMode="auto">
              <a:xfrm>
                <a:off x="6200776" y="3138488"/>
                <a:ext cx="52388" cy="53975"/>
              </a:xfrm>
              <a:custGeom>
                <a:avLst/>
                <a:gdLst>
                  <a:gd name="T0" fmla="*/ 58 w 67"/>
                  <a:gd name="T1" fmla="*/ 56 h 66"/>
                  <a:gd name="T2" fmla="*/ 62 w 67"/>
                  <a:gd name="T3" fmla="*/ 52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2 h 66"/>
                  <a:gd name="T20" fmla="*/ 34 w 67"/>
                  <a:gd name="T21" fmla="*/ 0 h 66"/>
                  <a:gd name="T22" fmla="*/ 25 w 67"/>
                  <a:gd name="T23" fmla="*/ 2 h 66"/>
                  <a:gd name="T24" fmla="*/ 18 w 67"/>
                  <a:gd name="T25" fmla="*/ 5 h 66"/>
                  <a:gd name="T26" fmla="*/ 11 w 67"/>
                  <a:gd name="T27" fmla="*/ 10 h 66"/>
                  <a:gd name="T28" fmla="*/ 6 w 67"/>
                  <a:gd name="T29" fmla="*/ 17 h 66"/>
                  <a:gd name="T30" fmla="*/ 2 w 67"/>
                  <a:gd name="T31" fmla="*/ 24 h 66"/>
                  <a:gd name="T32" fmla="*/ 0 w 67"/>
                  <a:gd name="T33" fmla="*/ 33 h 66"/>
                  <a:gd name="T34" fmla="*/ 2 w 67"/>
                  <a:gd name="T35" fmla="*/ 42 h 66"/>
                  <a:gd name="T36" fmla="*/ 6 w 67"/>
                  <a:gd name="T37" fmla="*/ 51 h 66"/>
                  <a:gd name="T38" fmla="*/ 11 w 67"/>
                  <a:gd name="T39" fmla="*/ 56 h 66"/>
                  <a:gd name="T40" fmla="*/ 18 w 67"/>
                  <a:gd name="T41" fmla="*/ 63 h 66"/>
                  <a:gd name="T42" fmla="*/ 25 w 67"/>
                  <a:gd name="T43" fmla="*/ 66 h 66"/>
                  <a:gd name="T44" fmla="*/ 34 w 67"/>
                  <a:gd name="T45" fmla="*/ 66 h 66"/>
                  <a:gd name="T46" fmla="*/ 41 w 67"/>
                  <a:gd name="T47" fmla="*/ 66 h 66"/>
                  <a:gd name="T48" fmla="*/ 48 w 67"/>
                  <a:gd name="T49" fmla="*/ 65 h 66"/>
                  <a:gd name="T50" fmla="*/ 53 w 67"/>
                  <a:gd name="T51" fmla="*/ 61 h 66"/>
                  <a:gd name="T52" fmla="*/ 58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6"/>
                    </a:moveTo>
                    <a:lnTo>
                      <a:pt x="62" y="52"/>
                    </a:lnTo>
                    <a:lnTo>
                      <a:pt x="65" y="45"/>
                    </a:lnTo>
                    <a:lnTo>
                      <a:pt x="67" y="40"/>
                    </a:lnTo>
                    <a:lnTo>
                      <a:pt x="67" y="33"/>
                    </a:lnTo>
                    <a:lnTo>
                      <a:pt x="67" y="24"/>
                    </a:lnTo>
                    <a:lnTo>
                      <a:pt x="63" y="17"/>
                    </a:lnTo>
                    <a:lnTo>
                      <a:pt x="58" y="10"/>
                    </a:lnTo>
                    <a:lnTo>
                      <a:pt x="51" y="5"/>
                    </a:lnTo>
                    <a:lnTo>
                      <a:pt x="42" y="2"/>
                    </a:lnTo>
                    <a:lnTo>
                      <a:pt x="34" y="0"/>
                    </a:lnTo>
                    <a:lnTo>
                      <a:pt x="25" y="2"/>
                    </a:lnTo>
                    <a:lnTo>
                      <a:pt x="18" y="5"/>
                    </a:lnTo>
                    <a:lnTo>
                      <a:pt x="11" y="10"/>
                    </a:lnTo>
                    <a:lnTo>
                      <a:pt x="6" y="17"/>
                    </a:lnTo>
                    <a:lnTo>
                      <a:pt x="2" y="24"/>
                    </a:lnTo>
                    <a:lnTo>
                      <a:pt x="0" y="33"/>
                    </a:lnTo>
                    <a:lnTo>
                      <a:pt x="2" y="42"/>
                    </a:lnTo>
                    <a:lnTo>
                      <a:pt x="6" y="51"/>
                    </a:lnTo>
                    <a:lnTo>
                      <a:pt x="11" y="56"/>
                    </a:lnTo>
                    <a:lnTo>
                      <a:pt x="18" y="63"/>
                    </a:lnTo>
                    <a:lnTo>
                      <a:pt x="25" y="66"/>
                    </a:lnTo>
                    <a:lnTo>
                      <a:pt x="34" y="66"/>
                    </a:lnTo>
                    <a:lnTo>
                      <a:pt x="41" y="66"/>
                    </a:lnTo>
                    <a:lnTo>
                      <a:pt x="48" y="65"/>
                    </a:lnTo>
                    <a:lnTo>
                      <a:pt x="53" y="61"/>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8" name="Freeform 65"/>
              <p:cNvSpPr>
                <a:spLocks/>
              </p:cNvSpPr>
              <p:nvPr/>
            </p:nvSpPr>
            <p:spPr bwMode="auto">
              <a:xfrm>
                <a:off x="6254751" y="3144838"/>
                <a:ext cx="52388" cy="52388"/>
              </a:xfrm>
              <a:custGeom>
                <a:avLst/>
                <a:gdLst>
                  <a:gd name="T0" fmla="*/ 55 w 66"/>
                  <a:gd name="T1" fmla="*/ 56 h 66"/>
                  <a:gd name="T2" fmla="*/ 61 w 66"/>
                  <a:gd name="T3" fmla="*/ 51 h 66"/>
                  <a:gd name="T4" fmla="*/ 64 w 66"/>
                  <a:gd name="T5" fmla="*/ 45 h 66"/>
                  <a:gd name="T6" fmla="*/ 66 w 66"/>
                  <a:gd name="T7" fmla="*/ 40 h 66"/>
                  <a:gd name="T8" fmla="*/ 66 w 66"/>
                  <a:gd name="T9" fmla="*/ 33 h 66"/>
                  <a:gd name="T10" fmla="*/ 64 w 66"/>
                  <a:gd name="T11" fmla="*/ 24 h 66"/>
                  <a:gd name="T12" fmla="*/ 61 w 66"/>
                  <a:gd name="T13" fmla="*/ 17 h 66"/>
                  <a:gd name="T14" fmla="*/ 55 w 66"/>
                  <a:gd name="T15" fmla="*/ 10 h 66"/>
                  <a:gd name="T16" fmla="*/ 48 w 66"/>
                  <a:gd name="T17" fmla="*/ 3 h 66"/>
                  <a:gd name="T18" fmla="*/ 41 w 66"/>
                  <a:gd name="T19" fmla="*/ 2 h 66"/>
                  <a:gd name="T20" fmla="*/ 33 w 66"/>
                  <a:gd name="T21" fmla="*/ 0 h 66"/>
                  <a:gd name="T22" fmla="*/ 24 w 66"/>
                  <a:gd name="T23" fmla="*/ 2 h 66"/>
                  <a:gd name="T24" fmla="*/ 17 w 66"/>
                  <a:gd name="T25" fmla="*/ 3 h 66"/>
                  <a:gd name="T26" fmla="*/ 8 w 66"/>
                  <a:gd name="T27" fmla="*/ 10 h 66"/>
                  <a:gd name="T28" fmla="*/ 3 w 66"/>
                  <a:gd name="T29" fmla="*/ 17 h 66"/>
                  <a:gd name="T30" fmla="*/ 1 w 66"/>
                  <a:gd name="T31" fmla="*/ 24 h 66"/>
                  <a:gd name="T32" fmla="*/ 0 w 66"/>
                  <a:gd name="T33" fmla="*/ 33 h 66"/>
                  <a:gd name="T34" fmla="*/ 1 w 66"/>
                  <a:gd name="T35" fmla="*/ 42 h 66"/>
                  <a:gd name="T36" fmla="*/ 3 w 66"/>
                  <a:gd name="T37" fmla="*/ 49 h 66"/>
                  <a:gd name="T38" fmla="*/ 8 w 66"/>
                  <a:gd name="T39" fmla="*/ 56 h 66"/>
                  <a:gd name="T40" fmla="*/ 17 w 66"/>
                  <a:gd name="T41" fmla="*/ 63 h 66"/>
                  <a:gd name="T42" fmla="*/ 24 w 66"/>
                  <a:gd name="T43" fmla="*/ 64 h 66"/>
                  <a:gd name="T44" fmla="*/ 33 w 66"/>
                  <a:gd name="T45" fmla="*/ 66 h 66"/>
                  <a:gd name="T46" fmla="*/ 40 w 66"/>
                  <a:gd name="T47" fmla="*/ 66 h 66"/>
                  <a:gd name="T48" fmla="*/ 45 w 66"/>
                  <a:gd name="T49" fmla="*/ 64 h 66"/>
                  <a:gd name="T50" fmla="*/ 50 w 66"/>
                  <a:gd name="T51" fmla="*/ 61 h 66"/>
                  <a:gd name="T52" fmla="*/ 55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5" y="56"/>
                    </a:moveTo>
                    <a:lnTo>
                      <a:pt x="61" y="51"/>
                    </a:lnTo>
                    <a:lnTo>
                      <a:pt x="64" y="45"/>
                    </a:lnTo>
                    <a:lnTo>
                      <a:pt x="66" y="40"/>
                    </a:lnTo>
                    <a:lnTo>
                      <a:pt x="66" y="33"/>
                    </a:lnTo>
                    <a:lnTo>
                      <a:pt x="64" y="24"/>
                    </a:lnTo>
                    <a:lnTo>
                      <a:pt x="61" y="17"/>
                    </a:lnTo>
                    <a:lnTo>
                      <a:pt x="55" y="10"/>
                    </a:lnTo>
                    <a:lnTo>
                      <a:pt x="48" y="3"/>
                    </a:lnTo>
                    <a:lnTo>
                      <a:pt x="41" y="2"/>
                    </a:lnTo>
                    <a:lnTo>
                      <a:pt x="33" y="0"/>
                    </a:lnTo>
                    <a:lnTo>
                      <a:pt x="24" y="2"/>
                    </a:lnTo>
                    <a:lnTo>
                      <a:pt x="17" y="3"/>
                    </a:lnTo>
                    <a:lnTo>
                      <a:pt x="8" y="10"/>
                    </a:lnTo>
                    <a:lnTo>
                      <a:pt x="3" y="17"/>
                    </a:lnTo>
                    <a:lnTo>
                      <a:pt x="1" y="24"/>
                    </a:lnTo>
                    <a:lnTo>
                      <a:pt x="0" y="33"/>
                    </a:lnTo>
                    <a:lnTo>
                      <a:pt x="1" y="42"/>
                    </a:lnTo>
                    <a:lnTo>
                      <a:pt x="3" y="49"/>
                    </a:lnTo>
                    <a:lnTo>
                      <a:pt x="8" y="56"/>
                    </a:lnTo>
                    <a:lnTo>
                      <a:pt x="17" y="63"/>
                    </a:lnTo>
                    <a:lnTo>
                      <a:pt x="24" y="64"/>
                    </a:lnTo>
                    <a:lnTo>
                      <a:pt x="33" y="66"/>
                    </a:lnTo>
                    <a:lnTo>
                      <a:pt x="40" y="66"/>
                    </a:lnTo>
                    <a:lnTo>
                      <a:pt x="45" y="64"/>
                    </a:lnTo>
                    <a:lnTo>
                      <a:pt x="50" y="61"/>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299" name="Freeform 66"/>
              <p:cNvSpPr>
                <a:spLocks/>
              </p:cNvSpPr>
              <p:nvPr/>
            </p:nvSpPr>
            <p:spPr bwMode="auto">
              <a:xfrm>
                <a:off x="6256338" y="3200400"/>
                <a:ext cx="52388" cy="52388"/>
              </a:xfrm>
              <a:custGeom>
                <a:avLst/>
                <a:gdLst>
                  <a:gd name="T0" fmla="*/ 56 w 67"/>
                  <a:gd name="T1" fmla="*/ 56 h 66"/>
                  <a:gd name="T2" fmla="*/ 60 w 67"/>
                  <a:gd name="T3" fmla="*/ 52 h 66"/>
                  <a:gd name="T4" fmla="*/ 63 w 67"/>
                  <a:gd name="T5" fmla="*/ 45 h 66"/>
                  <a:gd name="T6" fmla="*/ 65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0 w 67"/>
                  <a:gd name="T19" fmla="*/ 1 h 66"/>
                  <a:gd name="T20" fmla="*/ 33 w 67"/>
                  <a:gd name="T21" fmla="*/ 0 h 66"/>
                  <a:gd name="T22" fmla="*/ 25 w 67"/>
                  <a:gd name="T23" fmla="*/ 1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0 h 66"/>
                  <a:gd name="T38" fmla="*/ 9 w 67"/>
                  <a:gd name="T39" fmla="*/ 56 h 66"/>
                  <a:gd name="T40" fmla="*/ 16 w 67"/>
                  <a:gd name="T41" fmla="*/ 63 h 66"/>
                  <a:gd name="T42" fmla="*/ 25 w 67"/>
                  <a:gd name="T43" fmla="*/ 66 h 66"/>
                  <a:gd name="T44" fmla="*/ 33 w 67"/>
                  <a:gd name="T45" fmla="*/ 66 h 66"/>
                  <a:gd name="T46" fmla="*/ 39 w 67"/>
                  <a:gd name="T47" fmla="*/ 66 h 66"/>
                  <a:gd name="T48" fmla="*/ 46 w 67"/>
                  <a:gd name="T49" fmla="*/ 64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0" y="52"/>
                    </a:lnTo>
                    <a:lnTo>
                      <a:pt x="63" y="45"/>
                    </a:lnTo>
                    <a:lnTo>
                      <a:pt x="65" y="40"/>
                    </a:lnTo>
                    <a:lnTo>
                      <a:pt x="67" y="33"/>
                    </a:lnTo>
                    <a:lnTo>
                      <a:pt x="65" y="24"/>
                    </a:lnTo>
                    <a:lnTo>
                      <a:pt x="61" y="17"/>
                    </a:lnTo>
                    <a:lnTo>
                      <a:pt x="56" y="10"/>
                    </a:lnTo>
                    <a:lnTo>
                      <a:pt x="49" y="5"/>
                    </a:lnTo>
                    <a:lnTo>
                      <a:pt x="40" y="1"/>
                    </a:lnTo>
                    <a:lnTo>
                      <a:pt x="33" y="0"/>
                    </a:lnTo>
                    <a:lnTo>
                      <a:pt x="25" y="1"/>
                    </a:lnTo>
                    <a:lnTo>
                      <a:pt x="16" y="5"/>
                    </a:lnTo>
                    <a:lnTo>
                      <a:pt x="9" y="10"/>
                    </a:lnTo>
                    <a:lnTo>
                      <a:pt x="4" y="17"/>
                    </a:lnTo>
                    <a:lnTo>
                      <a:pt x="0" y="24"/>
                    </a:lnTo>
                    <a:lnTo>
                      <a:pt x="0" y="33"/>
                    </a:lnTo>
                    <a:lnTo>
                      <a:pt x="0" y="42"/>
                    </a:lnTo>
                    <a:lnTo>
                      <a:pt x="4" y="50"/>
                    </a:lnTo>
                    <a:lnTo>
                      <a:pt x="9" y="56"/>
                    </a:lnTo>
                    <a:lnTo>
                      <a:pt x="16" y="63"/>
                    </a:lnTo>
                    <a:lnTo>
                      <a:pt x="25" y="66"/>
                    </a:lnTo>
                    <a:lnTo>
                      <a:pt x="33" y="66"/>
                    </a:lnTo>
                    <a:lnTo>
                      <a:pt x="39" y="66"/>
                    </a:lnTo>
                    <a:lnTo>
                      <a:pt x="46" y="64"/>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0" name="Freeform 67"/>
              <p:cNvSpPr>
                <a:spLocks/>
              </p:cNvSpPr>
              <p:nvPr/>
            </p:nvSpPr>
            <p:spPr bwMode="auto">
              <a:xfrm>
                <a:off x="6253163" y="3259138"/>
                <a:ext cx="53975" cy="53975"/>
              </a:xfrm>
              <a:custGeom>
                <a:avLst/>
                <a:gdLst>
                  <a:gd name="T0" fmla="*/ 56 w 66"/>
                  <a:gd name="T1" fmla="*/ 57 h 66"/>
                  <a:gd name="T2" fmla="*/ 61 w 66"/>
                  <a:gd name="T3" fmla="*/ 52 h 66"/>
                  <a:gd name="T4" fmla="*/ 64 w 66"/>
                  <a:gd name="T5" fmla="*/ 45 h 66"/>
                  <a:gd name="T6" fmla="*/ 66 w 66"/>
                  <a:gd name="T7" fmla="*/ 40 h 66"/>
                  <a:gd name="T8" fmla="*/ 66 w 66"/>
                  <a:gd name="T9" fmla="*/ 33 h 66"/>
                  <a:gd name="T10" fmla="*/ 64 w 66"/>
                  <a:gd name="T11" fmla="*/ 24 h 66"/>
                  <a:gd name="T12" fmla="*/ 63 w 66"/>
                  <a:gd name="T13" fmla="*/ 17 h 66"/>
                  <a:gd name="T14" fmla="*/ 56 w 66"/>
                  <a:gd name="T15" fmla="*/ 10 h 66"/>
                  <a:gd name="T16" fmla="*/ 49 w 66"/>
                  <a:gd name="T17" fmla="*/ 5 h 66"/>
                  <a:gd name="T18" fmla="*/ 42 w 66"/>
                  <a:gd name="T19" fmla="*/ 2 h 66"/>
                  <a:gd name="T20" fmla="*/ 33 w 66"/>
                  <a:gd name="T21" fmla="*/ 0 h 66"/>
                  <a:gd name="T22" fmla="*/ 24 w 66"/>
                  <a:gd name="T23" fmla="*/ 2 h 66"/>
                  <a:gd name="T24" fmla="*/ 17 w 66"/>
                  <a:gd name="T25" fmla="*/ 5 h 66"/>
                  <a:gd name="T26" fmla="*/ 9 w 66"/>
                  <a:gd name="T27" fmla="*/ 10 h 66"/>
                  <a:gd name="T28" fmla="*/ 3 w 66"/>
                  <a:gd name="T29" fmla="*/ 17 h 66"/>
                  <a:gd name="T30" fmla="*/ 2 w 66"/>
                  <a:gd name="T31" fmla="*/ 24 h 66"/>
                  <a:gd name="T32" fmla="*/ 0 w 66"/>
                  <a:gd name="T33" fmla="*/ 33 h 66"/>
                  <a:gd name="T34" fmla="*/ 2 w 66"/>
                  <a:gd name="T35" fmla="*/ 42 h 66"/>
                  <a:gd name="T36" fmla="*/ 3 w 66"/>
                  <a:gd name="T37" fmla="*/ 50 h 66"/>
                  <a:gd name="T38" fmla="*/ 9 w 66"/>
                  <a:gd name="T39" fmla="*/ 57 h 66"/>
                  <a:gd name="T40" fmla="*/ 17 w 66"/>
                  <a:gd name="T41" fmla="*/ 63 h 66"/>
                  <a:gd name="T42" fmla="*/ 24 w 66"/>
                  <a:gd name="T43" fmla="*/ 66 h 66"/>
                  <a:gd name="T44" fmla="*/ 33 w 66"/>
                  <a:gd name="T45" fmla="*/ 66 h 66"/>
                  <a:gd name="T46" fmla="*/ 40 w 66"/>
                  <a:gd name="T47" fmla="*/ 66 h 66"/>
                  <a:gd name="T48" fmla="*/ 45 w 66"/>
                  <a:gd name="T49" fmla="*/ 64 h 66"/>
                  <a:gd name="T50" fmla="*/ 50 w 66"/>
                  <a:gd name="T51" fmla="*/ 61 h 66"/>
                  <a:gd name="T52" fmla="*/ 56 w 66"/>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7"/>
                    </a:moveTo>
                    <a:lnTo>
                      <a:pt x="61" y="52"/>
                    </a:lnTo>
                    <a:lnTo>
                      <a:pt x="64" y="45"/>
                    </a:lnTo>
                    <a:lnTo>
                      <a:pt x="66" y="40"/>
                    </a:lnTo>
                    <a:lnTo>
                      <a:pt x="66" y="33"/>
                    </a:lnTo>
                    <a:lnTo>
                      <a:pt x="64" y="24"/>
                    </a:lnTo>
                    <a:lnTo>
                      <a:pt x="63" y="17"/>
                    </a:lnTo>
                    <a:lnTo>
                      <a:pt x="56" y="10"/>
                    </a:lnTo>
                    <a:lnTo>
                      <a:pt x="49" y="5"/>
                    </a:lnTo>
                    <a:lnTo>
                      <a:pt x="42" y="2"/>
                    </a:lnTo>
                    <a:lnTo>
                      <a:pt x="33" y="0"/>
                    </a:lnTo>
                    <a:lnTo>
                      <a:pt x="24" y="2"/>
                    </a:lnTo>
                    <a:lnTo>
                      <a:pt x="17" y="5"/>
                    </a:lnTo>
                    <a:lnTo>
                      <a:pt x="9" y="10"/>
                    </a:lnTo>
                    <a:lnTo>
                      <a:pt x="3" y="17"/>
                    </a:lnTo>
                    <a:lnTo>
                      <a:pt x="2" y="24"/>
                    </a:lnTo>
                    <a:lnTo>
                      <a:pt x="0" y="33"/>
                    </a:lnTo>
                    <a:lnTo>
                      <a:pt x="2" y="42"/>
                    </a:lnTo>
                    <a:lnTo>
                      <a:pt x="3" y="50"/>
                    </a:lnTo>
                    <a:lnTo>
                      <a:pt x="9" y="57"/>
                    </a:lnTo>
                    <a:lnTo>
                      <a:pt x="17" y="63"/>
                    </a:lnTo>
                    <a:lnTo>
                      <a:pt x="24" y="66"/>
                    </a:lnTo>
                    <a:lnTo>
                      <a:pt x="33" y="66"/>
                    </a:lnTo>
                    <a:lnTo>
                      <a:pt x="40" y="66"/>
                    </a:lnTo>
                    <a:lnTo>
                      <a:pt x="45" y="64"/>
                    </a:lnTo>
                    <a:lnTo>
                      <a:pt x="50"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1" name="Freeform 68"/>
              <p:cNvSpPr>
                <a:spLocks/>
              </p:cNvSpPr>
              <p:nvPr/>
            </p:nvSpPr>
            <p:spPr bwMode="auto">
              <a:xfrm>
                <a:off x="6370638" y="3262313"/>
                <a:ext cx="52388" cy="52388"/>
              </a:xfrm>
              <a:custGeom>
                <a:avLst/>
                <a:gdLst>
                  <a:gd name="T0" fmla="*/ 56 w 67"/>
                  <a:gd name="T1" fmla="*/ 56 h 67"/>
                  <a:gd name="T2" fmla="*/ 62 w 67"/>
                  <a:gd name="T3" fmla="*/ 51 h 67"/>
                  <a:gd name="T4" fmla="*/ 65 w 67"/>
                  <a:gd name="T5" fmla="*/ 46 h 67"/>
                  <a:gd name="T6" fmla="*/ 67 w 67"/>
                  <a:gd name="T7" fmla="*/ 40 h 67"/>
                  <a:gd name="T8" fmla="*/ 67 w 67"/>
                  <a:gd name="T9" fmla="*/ 33 h 67"/>
                  <a:gd name="T10" fmla="*/ 67 w 67"/>
                  <a:gd name="T11" fmla="*/ 25 h 67"/>
                  <a:gd name="T12" fmla="*/ 63 w 67"/>
                  <a:gd name="T13" fmla="*/ 16 h 67"/>
                  <a:gd name="T14" fmla="*/ 56 w 67"/>
                  <a:gd name="T15" fmla="*/ 9 h 67"/>
                  <a:gd name="T16" fmla="*/ 51 w 67"/>
                  <a:gd name="T17" fmla="*/ 4 h 67"/>
                  <a:gd name="T18" fmla="*/ 42 w 67"/>
                  <a:gd name="T19" fmla="*/ 0 h 67"/>
                  <a:gd name="T20" fmla="*/ 34 w 67"/>
                  <a:gd name="T21" fmla="*/ 0 h 67"/>
                  <a:gd name="T22" fmla="*/ 25 w 67"/>
                  <a:gd name="T23" fmla="*/ 0 h 67"/>
                  <a:gd name="T24" fmla="*/ 18 w 67"/>
                  <a:gd name="T25" fmla="*/ 4 h 67"/>
                  <a:gd name="T26" fmla="*/ 11 w 67"/>
                  <a:gd name="T27" fmla="*/ 9 h 67"/>
                  <a:gd name="T28" fmla="*/ 6 w 67"/>
                  <a:gd name="T29" fmla="*/ 16 h 67"/>
                  <a:gd name="T30" fmla="*/ 2 w 67"/>
                  <a:gd name="T31" fmla="*/ 25 h 67"/>
                  <a:gd name="T32" fmla="*/ 0 w 67"/>
                  <a:gd name="T33" fmla="*/ 33 h 67"/>
                  <a:gd name="T34" fmla="*/ 2 w 67"/>
                  <a:gd name="T35" fmla="*/ 42 h 67"/>
                  <a:gd name="T36" fmla="*/ 6 w 67"/>
                  <a:gd name="T37" fmla="*/ 49 h 67"/>
                  <a:gd name="T38" fmla="*/ 11 w 67"/>
                  <a:gd name="T39" fmla="*/ 56 h 67"/>
                  <a:gd name="T40" fmla="*/ 18 w 67"/>
                  <a:gd name="T41" fmla="*/ 61 h 67"/>
                  <a:gd name="T42" fmla="*/ 25 w 67"/>
                  <a:gd name="T43" fmla="*/ 65 h 67"/>
                  <a:gd name="T44" fmla="*/ 34 w 67"/>
                  <a:gd name="T45" fmla="*/ 67 h 67"/>
                  <a:gd name="T46" fmla="*/ 41 w 67"/>
                  <a:gd name="T47" fmla="*/ 65 h 67"/>
                  <a:gd name="T48" fmla="*/ 46 w 67"/>
                  <a:gd name="T49" fmla="*/ 63 h 67"/>
                  <a:gd name="T50" fmla="*/ 53 w 67"/>
                  <a:gd name="T51" fmla="*/ 61 h 67"/>
                  <a:gd name="T52" fmla="*/ 56 w 67"/>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6" y="56"/>
                    </a:moveTo>
                    <a:lnTo>
                      <a:pt x="62" y="51"/>
                    </a:lnTo>
                    <a:lnTo>
                      <a:pt x="65" y="46"/>
                    </a:lnTo>
                    <a:lnTo>
                      <a:pt x="67" y="40"/>
                    </a:lnTo>
                    <a:lnTo>
                      <a:pt x="67" y="33"/>
                    </a:lnTo>
                    <a:lnTo>
                      <a:pt x="67" y="25"/>
                    </a:lnTo>
                    <a:lnTo>
                      <a:pt x="63" y="16"/>
                    </a:lnTo>
                    <a:lnTo>
                      <a:pt x="56" y="9"/>
                    </a:lnTo>
                    <a:lnTo>
                      <a:pt x="51" y="4"/>
                    </a:lnTo>
                    <a:lnTo>
                      <a:pt x="42" y="0"/>
                    </a:lnTo>
                    <a:lnTo>
                      <a:pt x="34" y="0"/>
                    </a:lnTo>
                    <a:lnTo>
                      <a:pt x="25" y="0"/>
                    </a:lnTo>
                    <a:lnTo>
                      <a:pt x="18" y="4"/>
                    </a:lnTo>
                    <a:lnTo>
                      <a:pt x="11" y="9"/>
                    </a:lnTo>
                    <a:lnTo>
                      <a:pt x="6" y="16"/>
                    </a:lnTo>
                    <a:lnTo>
                      <a:pt x="2" y="25"/>
                    </a:lnTo>
                    <a:lnTo>
                      <a:pt x="0" y="33"/>
                    </a:lnTo>
                    <a:lnTo>
                      <a:pt x="2" y="42"/>
                    </a:lnTo>
                    <a:lnTo>
                      <a:pt x="6" y="49"/>
                    </a:lnTo>
                    <a:lnTo>
                      <a:pt x="11" y="56"/>
                    </a:lnTo>
                    <a:lnTo>
                      <a:pt x="18" y="61"/>
                    </a:lnTo>
                    <a:lnTo>
                      <a:pt x="25" y="65"/>
                    </a:lnTo>
                    <a:lnTo>
                      <a:pt x="34" y="67"/>
                    </a:lnTo>
                    <a:lnTo>
                      <a:pt x="41" y="65"/>
                    </a:lnTo>
                    <a:lnTo>
                      <a:pt x="46" y="63"/>
                    </a:lnTo>
                    <a:lnTo>
                      <a:pt x="53"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2" name="Freeform 69"/>
              <p:cNvSpPr>
                <a:spLocks/>
              </p:cNvSpPr>
              <p:nvPr/>
            </p:nvSpPr>
            <p:spPr bwMode="auto">
              <a:xfrm>
                <a:off x="6369051" y="3203575"/>
                <a:ext cx="52388" cy="53975"/>
              </a:xfrm>
              <a:custGeom>
                <a:avLst/>
                <a:gdLst>
                  <a:gd name="T0" fmla="*/ 56 w 66"/>
                  <a:gd name="T1" fmla="*/ 56 h 66"/>
                  <a:gd name="T2" fmla="*/ 59 w 66"/>
                  <a:gd name="T3" fmla="*/ 51 h 66"/>
                  <a:gd name="T4" fmla="*/ 63 w 66"/>
                  <a:gd name="T5" fmla="*/ 45 h 66"/>
                  <a:gd name="T6" fmla="*/ 64 w 66"/>
                  <a:gd name="T7" fmla="*/ 40 h 66"/>
                  <a:gd name="T8" fmla="*/ 66 w 66"/>
                  <a:gd name="T9" fmla="*/ 33 h 66"/>
                  <a:gd name="T10" fmla="*/ 64 w 66"/>
                  <a:gd name="T11" fmla="*/ 24 h 66"/>
                  <a:gd name="T12" fmla="*/ 61 w 66"/>
                  <a:gd name="T13" fmla="*/ 16 h 66"/>
                  <a:gd name="T14" fmla="*/ 56 w 66"/>
                  <a:gd name="T15" fmla="*/ 9 h 66"/>
                  <a:gd name="T16" fmla="*/ 49 w 66"/>
                  <a:gd name="T17" fmla="*/ 3 h 66"/>
                  <a:gd name="T18" fmla="*/ 42 w 66"/>
                  <a:gd name="T19" fmla="*/ 0 h 66"/>
                  <a:gd name="T20" fmla="*/ 33 w 66"/>
                  <a:gd name="T21" fmla="*/ 0 h 66"/>
                  <a:gd name="T22" fmla="*/ 24 w 66"/>
                  <a:gd name="T23" fmla="*/ 0 h 66"/>
                  <a:gd name="T24" fmla="*/ 15 w 66"/>
                  <a:gd name="T25" fmla="*/ 3 h 66"/>
                  <a:gd name="T26" fmla="*/ 8 w 66"/>
                  <a:gd name="T27" fmla="*/ 9 h 66"/>
                  <a:gd name="T28" fmla="*/ 3 w 66"/>
                  <a:gd name="T29" fmla="*/ 16 h 66"/>
                  <a:gd name="T30" fmla="*/ 0 w 66"/>
                  <a:gd name="T31" fmla="*/ 24 h 66"/>
                  <a:gd name="T32" fmla="*/ 0 w 66"/>
                  <a:gd name="T33" fmla="*/ 33 h 66"/>
                  <a:gd name="T34" fmla="*/ 0 w 66"/>
                  <a:gd name="T35" fmla="*/ 42 h 66"/>
                  <a:gd name="T36" fmla="*/ 3 w 66"/>
                  <a:gd name="T37" fmla="*/ 49 h 66"/>
                  <a:gd name="T38" fmla="*/ 8 w 66"/>
                  <a:gd name="T39" fmla="*/ 56 h 66"/>
                  <a:gd name="T40" fmla="*/ 15 w 66"/>
                  <a:gd name="T41" fmla="*/ 61 h 66"/>
                  <a:gd name="T42" fmla="*/ 24 w 66"/>
                  <a:gd name="T43" fmla="*/ 65 h 66"/>
                  <a:gd name="T44" fmla="*/ 33 w 66"/>
                  <a:gd name="T45" fmla="*/ 66 h 66"/>
                  <a:gd name="T46" fmla="*/ 38 w 66"/>
                  <a:gd name="T47" fmla="*/ 66 h 66"/>
                  <a:gd name="T48" fmla="*/ 45 w 66"/>
                  <a:gd name="T49" fmla="*/ 63 h 66"/>
                  <a:gd name="T50" fmla="*/ 50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59" y="51"/>
                    </a:lnTo>
                    <a:lnTo>
                      <a:pt x="63" y="45"/>
                    </a:lnTo>
                    <a:lnTo>
                      <a:pt x="64" y="40"/>
                    </a:lnTo>
                    <a:lnTo>
                      <a:pt x="66" y="33"/>
                    </a:lnTo>
                    <a:lnTo>
                      <a:pt x="64" y="24"/>
                    </a:lnTo>
                    <a:lnTo>
                      <a:pt x="61" y="16"/>
                    </a:lnTo>
                    <a:lnTo>
                      <a:pt x="56" y="9"/>
                    </a:lnTo>
                    <a:lnTo>
                      <a:pt x="49" y="3"/>
                    </a:lnTo>
                    <a:lnTo>
                      <a:pt x="42" y="0"/>
                    </a:lnTo>
                    <a:lnTo>
                      <a:pt x="33" y="0"/>
                    </a:lnTo>
                    <a:lnTo>
                      <a:pt x="24" y="0"/>
                    </a:lnTo>
                    <a:lnTo>
                      <a:pt x="15" y="3"/>
                    </a:lnTo>
                    <a:lnTo>
                      <a:pt x="8" y="9"/>
                    </a:lnTo>
                    <a:lnTo>
                      <a:pt x="3" y="16"/>
                    </a:lnTo>
                    <a:lnTo>
                      <a:pt x="0" y="24"/>
                    </a:lnTo>
                    <a:lnTo>
                      <a:pt x="0" y="33"/>
                    </a:lnTo>
                    <a:lnTo>
                      <a:pt x="0" y="42"/>
                    </a:lnTo>
                    <a:lnTo>
                      <a:pt x="3" y="49"/>
                    </a:lnTo>
                    <a:lnTo>
                      <a:pt x="8" y="56"/>
                    </a:lnTo>
                    <a:lnTo>
                      <a:pt x="15" y="61"/>
                    </a:lnTo>
                    <a:lnTo>
                      <a:pt x="24" y="65"/>
                    </a:lnTo>
                    <a:lnTo>
                      <a:pt x="33" y="66"/>
                    </a:lnTo>
                    <a:lnTo>
                      <a:pt x="38" y="66"/>
                    </a:lnTo>
                    <a:lnTo>
                      <a:pt x="45" y="63"/>
                    </a:lnTo>
                    <a:lnTo>
                      <a:pt x="50"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3" name="Freeform 70"/>
              <p:cNvSpPr>
                <a:spLocks/>
              </p:cNvSpPr>
              <p:nvPr/>
            </p:nvSpPr>
            <p:spPr bwMode="auto">
              <a:xfrm>
                <a:off x="6372226" y="3149600"/>
                <a:ext cx="52388" cy="53975"/>
              </a:xfrm>
              <a:custGeom>
                <a:avLst/>
                <a:gdLst>
                  <a:gd name="T0" fmla="*/ 56 w 67"/>
                  <a:gd name="T1" fmla="*/ 57 h 66"/>
                  <a:gd name="T2" fmla="*/ 61 w 67"/>
                  <a:gd name="T3" fmla="*/ 52 h 66"/>
                  <a:gd name="T4" fmla="*/ 65 w 67"/>
                  <a:gd name="T5" fmla="*/ 45 h 66"/>
                  <a:gd name="T6" fmla="*/ 67 w 67"/>
                  <a:gd name="T7" fmla="*/ 40 h 66"/>
                  <a:gd name="T8" fmla="*/ 67 w 67"/>
                  <a:gd name="T9" fmla="*/ 33 h 66"/>
                  <a:gd name="T10" fmla="*/ 65 w 67"/>
                  <a:gd name="T11" fmla="*/ 24 h 66"/>
                  <a:gd name="T12" fmla="*/ 63 w 67"/>
                  <a:gd name="T13" fmla="*/ 17 h 66"/>
                  <a:gd name="T14" fmla="*/ 56 w 67"/>
                  <a:gd name="T15" fmla="*/ 10 h 66"/>
                  <a:gd name="T16" fmla="*/ 49 w 67"/>
                  <a:gd name="T17" fmla="*/ 5 h 66"/>
                  <a:gd name="T18" fmla="*/ 42 w 67"/>
                  <a:gd name="T19" fmla="*/ 2 h 66"/>
                  <a:gd name="T20" fmla="*/ 33 w 67"/>
                  <a:gd name="T21" fmla="*/ 0 h 66"/>
                  <a:gd name="T22" fmla="*/ 25 w 67"/>
                  <a:gd name="T23" fmla="*/ 2 h 66"/>
                  <a:gd name="T24" fmla="*/ 18 w 67"/>
                  <a:gd name="T25" fmla="*/ 5 h 66"/>
                  <a:gd name="T26" fmla="*/ 11 w 67"/>
                  <a:gd name="T27" fmla="*/ 10 h 66"/>
                  <a:gd name="T28" fmla="*/ 4 w 67"/>
                  <a:gd name="T29" fmla="*/ 17 h 66"/>
                  <a:gd name="T30" fmla="*/ 2 w 67"/>
                  <a:gd name="T31" fmla="*/ 24 h 66"/>
                  <a:gd name="T32" fmla="*/ 0 w 67"/>
                  <a:gd name="T33" fmla="*/ 33 h 66"/>
                  <a:gd name="T34" fmla="*/ 2 w 67"/>
                  <a:gd name="T35" fmla="*/ 42 h 66"/>
                  <a:gd name="T36" fmla="*/ 4 w 67"/>
                  <a:gd name="T37" fmla="*/ 51 h 66"/>
                  <a:gd name="T38" fmla="*/ 11 w 67"/>
                  <a:gd name="T39" fmla="*/ 57 h 66"/>
                  <a:gd name="T40" fmla="*/ 18 w 67"/>
                  <a:gd name="T41" fmla="*/ 63 h 66"/>
                  <a:gd name="T42" fmla="*/ 25 w 67"/>
                  <a:gd name="T43" fmla="*/ 66 h 66"/>
                  <a:gd name="T44" fmla="*/ 33 w 67"/>
                  <a:gd name="T45" fmla="*/ 66 h 66"/>
                  <a:gd name="T46" fmla="*/ 40 w 67"/>
                  <a:gd name="T47" fmla="*/ 66 h 66"/>
                  <a:gd name="T48" fmla="*/ 46 w 67"/>
                  <a:gd name="T49" fmla="*/ 64 h 66"/>
                  <a:gd name="T50" fmla="*/ 51 w 67"/>
                  <a:gd name="T51" fmla="*/ 61 h 66"/>
                  <a:gd name="T52" fmla="*/ 56 w 67"/>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7"/>
                    </a:moveTo>
                    <a:lnTo>
                      <a:pt x="61" y="52"/>
                    </a:lnTo>
                    <a:lnTo>
                      <a:pt x="65" y="45"/>
                    </a:lnTo>
                    <a:lnTo>
                      <a:pt x="67" y="40"/>
                    </a:lnTo>
                    <a:lnTo>
                      <a:pt x="67" y="33"/>
                    </a:lnTo>
                    <a:lnTo>
                      <a:pt x="65" y="24"/>
                    </a:lnTo>
                    <a:lnTo>
                      <a:pt x="63" y="17"/>
                    </a:lnTo>
                    <a:lnTo>
                      <a:pt x="56" y="10"/>
                    </a:lnTo>
                    <a:lnTo>
                      <a:pt x="49" y="5"/>
                    </a:lnTo>
                    <a:lnTo>
                      <a:pt x="42" y="2"/>
                    </a:lnTo>
                    <a:lnTo>
                      <a:pt x="33" y="0"/>
                    </a:lnTo>
                    <a:lnTo>
                      <a:pt x="25" y="2"/>
                    </a:lnTo>
                    <a:lnTo>
                      <a:pt x="18" y="5"/>
                    </a:lnTo>
                    <a:lnTo>
                      <a:pt x="11" y="10"/>
                    </a:lnTo>
                    <a:lnTo>
                      <a:pt x="4" y="17"/>
                    </a:lnTo>
                    <a:lnTo>
                      <a:pt x="2" y="24"/>
                    </a:lnTo>
                    <a:lnTo>
                      <a:pt x="0" y="33"/>
                    </a:lnTo>
                    <a:lnTo>
                      <a:pt x="2" y="42"/>
                    </a:lnTo>
                    <a:lnTo>
                      <a:pt x="4" y="51"/>
                    </a:lnTo>
                    <a:lnTo>
                      <a:pt x="11" y="57"/>
                    </a:lnTo>
                    <a:lnTo>
                      <a:pt x="18" y="63"/>
                    </a:lnTo>
                    <a:lnTo>
                      <a:pt x="25" y="66"/>
                    </a:lnTo>
                    <a:lnTo>
                      <a:pt x="33" y="66"/>
                    </a:lnTo>
                    <a:lnTo>
                      <a:pt x="40" y="66"/>
                    </a:lnTo>
                    <a:lnTo>
                      <a:pt x="46" y="64"/>
                    </a:lnTo>
                    <a:lnTo>
                      <a:pt x="51"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4" name="Freeform 71"/>
              <p:cNvSpPr>
                <a:spLocks/>
              </p:cNvSpPr>
              <p:nvPr/>
            </p:nvSpPr>
            <p:spPr bwMode="auto">
              <a:xfrm>
                <a:off x="6426201" y="3140075"/>
                <a:ext cx="52388" cy="52388"/>
              </a:xfrm>
              <a:custGeom>
                <a:avLst/>
                <a:gdLst>
                  <a:gd name="T0" fmla="*/ 56 w 67"/>
                  <a:gd name="T1" fmla="*/ 56 h 66"/>
                  <a:gd name="T2" fmla="*/ 60 w 67"/>
                  <a:gd name="T3" fmla="*/ 50 h 66"/>
                  <a:gd name="T4" fmla="*/ 63 w 67"/>
                  <a:gd name="T5" fmla="*/ 45 h 66"/>
                  <a:gd name="T6" fmla="*/ 65 w 67"/>
                  <a:gd name="T7" fmla="*/ 38 h 66"/>
                  <a:gd name="T8" fmla="*/ 67 w 67"/>
                  <a:gd name="T9" fmla="*/ 33 h 66"/>
                  <a:gd name="T10" fmla="*/ 65 w 67"/>
                  <a:gd name="T11" fmla="*/ 24 h 66"/>
                  <a:gd name="T12" fmla="*/ 61 w 67"/>
                  <a:gd name="T13" fmla="*/ 15 h 66"/>
                  <a:gd name="T14" fmla="*/ 56 w 67"/>
                  <a:gd name="T15" fmla="*/ 8 h 66"/>
                  <a:gd name="T16" fmla="*/ 49 w 67"/>
                  <a:gd name="T17" fmla="*/ 3 h 66"/>
                  <a:gd name="T18" fmla="*/ 42 w 67"/>
                  <a:gd name="T19" fmla="*/ 0 h 66"/>
                  <a:gd name="T20" fmla="*/ 34 w 67"/>
                  <a:gd name="T21" fmla="*/ 0 h 66"/>
                  <a:gd name="T22" fmla="*/ 25 w 67"/>
                  <a:gd name="T23" fmla="*/ 0 h 66"/>
                  <a:gd name="T24" fmla="*/ 16 w 67"/>
                  <a:gd name="T25" fmla="*/ 3 h 66"/>
                  <a:gd name="T26" fmla="*/ 9 w 67"/>
                  <a:gd name="T27" fmla="*/ 8 h 66"/>
                  <a:gd name="T28" fmla="*/ 4 w 67"/>
                  <a:gd name="T29" fmla="*/ 15 h 66"/>
                  <a:gd name="T30" fmla="*/ 0 w 67"/>
                  <a:gd name="T31" fmla="*/ 24 h 66"/>
                  <a:gd name="T32" fmla="*/ 0 w 67"/>
                  <a:gd name="T33" fmla="*/ 33 h 66"/>
                  <a:gd name="T34" fmla="*/ 0 w 67"/>
                  <a:gd name="T35" fmla="*/ 42 h 66"/>
                  <a:gd name="T36" fmla="*/ 4 w 67"/>
                  <a:gd name="T37" fmla="*/ 49 h 66"/>
                  <a:gd name="T38" fmla="*/ 9 w 67"/>
                  <a:gd name="T39" fmla="*/ 56 h 66"/>
                  <a:gd name="T40" fmla="*/ 16 w 67"/>
                  <a:gd name="T41" fmla="*/ 61 h 66"/>
                  <a:gd name="T42" fmla="*/ 25 w 67"/>
                  <a:gd name="T43" fmla="*/ 64 h 66"/>
                  <a:gd name="T44" fmla="*/ 34 w 67"/>
                  <a:gd name="T45" fmla="*/ 66 h 66"/>
                  <a:gd name="T46" fmla="*/ 39 w 67"/>
                  <a:gd name="T47" fmla="*/ 64 h 66"/>
                  <a:gd name="T48" fmla="*/ 46 w 67"/>
                  <a:gd name="T49" fmla="*/ 63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0" y="50"/>
                    </a:lnTo>
                    <a:lnTo>
                      <a:pt x="63" y="45"/>
                    </a:lnTo>
                    <a:lnTo>
                      <a:pt x="65" y="38"/>
                    </a:lnTo>
                    <a:lnTo>
                      <a:pt x="67" y="33"/>
                    </a:lnTo>
                    <a:lnTo>
                      <a:pt x="65" y="24"/>
                    </a:lnTo>
                    <a:lnTo>
                      <a:pt x="61" y="15"/>
                    </a:lnTo>
                    <a:lnTo>
                      <a:pt x="56" y="8"/>
                    </a:lnTo>
                    <a:lnTo>
                      <a:pt x="49" y="3"/>
                    </a:lnTo>
                    <a:lnTo>
                      <a:pt x="42" y="0"/>
                    </a:lnTo>
                    <a:lnTo>
                      <a:pt x="34" y="0"/>
                    </a:lnTo>
                    <a:lnTo>
                      <a:pt x="25" y="0"/>
                    </a:lnTo>
                    <a:lnTo>
                      <a:pt x="16" y="3"/>
                    </a:lnTo>
                    <a:lnTo>
                      <a:pt x="9" y="8"/>
                    </a:lnTo>
                    <a:lnTo>
                      <a:pt x="4" y="15"/>
                    </a:lnTo>
                    <a:lnTo>
                      <a:pt x="0" y="24"/>
                    </a:lnTo>
                    <a:lnTo>
                      <a:pt x="0" y="33"/>
                    </a:lnTo>
                    <a:lnTo>
                      <a:pt x="0" y="42"/>
                    </a:lnTo>
                    <a:lnTo>
                      <a:pt x="4" y="49"/>
                    </a:lnTo>
                    <a:lnTo>
                      <a:pt x="9" y="56"/>
                    </a:lnTo>
                    <a:lnTo>
                      <a:pt x="16" y="61"/>
                    </a:lnTo>
                    <a:lnTo>
                      <a:pt x="25" y="64"/>
                    </a:lnTo>
                    <a:lnTo>
                      <a:pt x="34" y="66"/>
                    </a:lnTo>
                    <a:lnTo>
                      <a:pt x="39" y="64"/>
                    </a:lnTo>
                    <a:lnTo>
                      <a:pt x="46" y="63"/>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5" name="Freeform 72"/>
              <p:cNvSpPr>
                <a:spLocks/>
              </p:cNvSpPr>
              <p:nvPr/>
            </p:nvSpPr>
            <p:spPr bwMode="auto">
              <a:xfrm>
                <a:off x="6427788" y="3194050"/>
                <a:ext cx="52388" cy="53975"/>
              </a:xfrm>
              <a:custGeom>
                <a:avLst/>
                <a:gdLst>
                  <a:gd name="T0" fmla="*/ 56 w 66"/>
                  <a:gd name="T1" fmla="*/ 57 h 66"/>
                  <a:gd name="T2" fmla="*/ 61 w 66"/>
                  <a:gd name="T3" fmla="*/ 52 h 66"/>
                  <a:gd name="T4" fmla="*/ 65 w 66"/>
                  <a:gd name="T5" fmla="*/ 45 h 66"/>
                  <a:gd name="T6" fmla="*/ 66 w 66"/>
                  <a:gd name="T7" fmla="*/ 40 h 66"/>
                  <a:gd name="T8" fmla="*/ 66 w 66"/>
                  <a:gd name="T9" fmla="*/ 33 h 66"/>
                  <a:gd name="T10" fmla="*/ 66 w 66"/>
                  <a:gd name="T11" fmla="*/ 24 h 66"/>
                  <a:gd name="T12" fmla="*/ 63 w 66"/>
                  <a:gd name="T13" fmla="*/ 17 h 66"/>
                  <a:gd name="T14" fmla="*/ 56 w 66"/>
                  <a:gd name="T15" fmla="*/ 10 h 66"/>
                  <a:gd name="T16" fmla="*/ 51 w 66"/>
                  <a:gd name="T17" fmla="*/ 5 h 66"/>
                  <a:gd name="T18" fmla="*/ 42 w 66"/>
                  <a:gd name="T19" fmla="*/ 1 h 66"/>
                  <a:gd name="T20" fmla="*/ 33 w 66"/>
                  <a:gd name="T21" fmla="*/ 0 h 66"/>
                  <a:gd name="T22" fmla="*/ 25 w 66"/>
                  <a:gd name="T23" fmla="*/ 1 h 66"/>
                  <a:gd name="T24" fmla="*/ 18 w 66"/>
                  <a:gd name="T25" fmla="*/ 5 h 66"/>
                  <a:gd name="T26" fmla="*/ 11 w 66"/>
                  <a:gd name="T27" fmla="*/ 10 h 66"/>
                  <a:gd name="T28" fmla="*/ 5 w 66"/>
                  <a:gd name="T29" fmla="*/ 17 h 66"/>
                  <a:gd name="T30" fmla="*/ 2 w 66"/>
                  <a:gd name="T31" fmla="*/ 24 h 66"/>
                  <a:gd name="T32" fmla="*/ 0 w 66"/>
                  <a:gd name="T33" fmla="*/ 33 h 66"/>
                  <a:gd name="T34" fmla="*/ 2 w 66"/>
                  <a:gd name="T35" fmla="*/ 42 h 66"/>
                  <a:gd name="T36" fmla="*/ 5 w 66"/>
                  <a:gd name="T37" fmla="*/ 50 h 66"/>
                  <a:gd name="T38" fmla="*/ 11 w 66"/>
                  <a:gd name="T39" fmla="*/ 57 h 66"/>
                  <a:gd name="T40" fmla="*/ 18 w 66"/>
                  <a:gd name="T41" fmla="*/ 63 h 66"/>
                  <a:gd name="T42" fmla="*/ 25 w 66"/>
                  <a:gd name="T43" fmla="*/ 66 h 66"/>
                  <a:gd name="T44" fmla="*/ 33 w 66"/>
                  <a:gd name="T45" fmla="*/ 66 h 66"/>
                  <a:gd name="T46" fmla="*/ 40 w 66"/>
                  <a:gd name="T47" fmla="*/ 66 h 66"/>
                  <a:gd name="T48" fmla="*/ 45 w 66"/>
                  <a:gd name="T49" fmla="*/ 64 h 66"/>
                  <a:gd name="T50" fmla="*/ 52 w 66"/>
                  <a:gd name="T51" fmla="*/ 61 h 66"/>
                  <a:gd name="T52" fmla="*/ 56 w 66"/>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7"/>
                    </a:moveTo>
                    <a:lnTo>
                      <a:pt x="61" y="52"/>
                    </a:lnTo>
                    <a:lnTo>
                      <a:pt x="65" y="45"/>
                    </a:lnTo>
                    <a:lnTo>
                      <a:pt x="66" y="40"/>
                    </a:lnTo>
                    <a:lnTo>
                      <a:pt x="66" y="33"/>
                    </a:lnTo>
                    <a:lnTo>
                      <a:pt x="66" y="24"/>
                    </a:lnTo>
                    <a:lnTo>
                      <a:pt x="63" y="17"/>
                    </a:lnTo>
                    <a:lnTo>
                      <a:pt x="56" y="10"/>
                    </a:lnTo>
                    <a:lnTo>
                      <a:pt x="51" y="5"/>
                    </a:lnTo>
                    <a:lnTo>
                      <a:pt x="42" y="1"/>
                    </a:lnTo>
                    <a:lnTo>
                      <a:pt x="33" y="0"/>
                    </a:lnTo>
                    <a:lnTo>
                      <a:pt x="25" y="1"/>
                    </a:lnTo>
                    <a:lnTo>
                      <a:pt x="18" y="5"/>
                    </a:lnTo>
                    <a:lnTo>
                      <a:pt x="11" y="10"/>
                    </a:lnTo>
                    <a:lnTo>
                      <a:pt x="5" y="17"/>
                    </a:lnTo>
                    <a:lnTo>
                      <a:pt x="2" y="24"/>
                    </a:lnTo>
                    <a:lnTo>
                      <a:pt x="0" y="33"/>
                    </a:lnTo>
                    <a:lnTo>
                      <a:pt x="2" y="42"/>
                    </a:lnTo>
                    <a:lnTo>
                      <a:pt x="5" y="50"/>
                    </a:lnTo>
                    <a:lnTo>
                      <a:pt x="11" y="57"/>
                    </a:lnTo>
                    <a:lnTo>
                      <a:pt x="18" y="63"/>
                    </a:lnTo>
                    <a:lnTo>
                      <a:pt x="25" y="66"/>
                    </a:lnTo>
                    <a:lnTo>
                      <a:pt x="33" y="66"/>
                    </a:lnTo>
                    <a:lnTo>
                      <a:pt x="40" y="66"/>
                    </a:lnTo>
                    <a:lnTo>
                      <a:pt x="45" y="64"/>
                    </a:lnTo>
                    <a:lnTo>
                      <a:pt x="52"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6" name="Freeform 73"/>
              <p:cNvSpPr>
                <a:spLocks/>
              </p:cNvSpPr>
              <p:nvPr/>
            </p:nvSpPr>
            <p:spPr bwMode="auto">
              <a:xfrm>
                <a:off x="6426201" y="3259138"/>
                <a:ext cx="52388" cy="52388"/>
              </a:xfrm>
              <a:custGeom>
                <a:avLst/>
                <a:gdLst>
                  <a:gd name="T0" fmla="*/ 56 w 67"/>
                  <a:gd name="T1" fmla="*/ 58 h 66"/>
                  <a:gd name="T2" fmla="*/ 60 w 67"/>
                  <a:gd name="T3" fmla="*/ 52 h 66"/>
                  <a:gd name="T4" fmla="*/ 63 w 67"/>
                  <a:gd name="T5" fmla="*/ 47 h 66"/>
                  <a:gd name="T6" fmla="*/ 65 w 67"/>
                  <a:gd name="T7" fmla="*/ 40 h 66"/>
                  <a:gd name="T8" fmla="*/ 67 w 67"/>
                  <a:gd name="T9" fmla="*/ 33 h 66"/>
                  <a:gd name="T10" fmla="*/ 65 w 67"/>
                  <a:gd name="T11" fmla="*/ 24 h 66"/>
                  <a:gd name="T12" fmla="*/ 61 w 67"/>
                  <a:gd name="T13" fmla="*/ 18 h 66"/>
                  <a:gd name="T14" fmla="*/ 56 w 67"/>
                  <a:gd name="T15" fmla="*/ 11 h 66"/>
                  <a:gd name="T16" fmla="*/ 49 w 67"/>
                  <a:gd name="T17" fmla="*/ 5 h 66"/>
                  <a:gd name="T18" fmla="*/ 42 w 67"/>
                  <a:gd name="T19" fmla="*/ 2 h 66"/>
                  <a:gd name="T20" fmla="*/ 34 w 67"/>
                  <a:gd name="T21" fmla="*/ 0 h 66"/>
                  <a:gd name="T22" fmla="*/ 25 w 67"/>
                  <a:gd name="T23" fmla="*/ 2 h 66"/>
                  <a:gd name="T24" fmla="*/ 16 w 67"/>
                  <a:gd name="T25" fmla="*/ 5 h 66"/>
                  <a:gd name="T26" fmla="*/ 9 w 67"/>
                  <a:gd name="T27" fmla="*/ 11 h 66"/>
                  <a:gd name="T28" fmla="*/ 4 w 67"/>
                  <a:gd name="T29" fmla="*/ 18 h 66"/>
                  <a:gd name="T30" fmla="*/ 0 w 67"/>
                  <a:gd name="T31" fmla="*/ 24 h 66"/>
                  <a:gd name="T32" fmla="*/ 0 w 67"/>
                  <a:gd name="T33" fmla="*/ 33 h 66"/>
                  <a:gd name="T34" fmla="*/ 0 w 67"/>
                  <a:gd name="T35" fmla="*/ 42 h 66"/>
                  <a:gd name="T36" fmla="*/ 4 w 67"/>
                  <a:gd name="T37" fmla="*/ 51 h 66"/>
                  <a:gd name="T38" fmla="*/ 9 w 67"/>
                  <a:gd name="T39" fmla="*/ 58 h 66"/>
                  <a:gd name="T40" fmla="*/ 16 w 67"/>
                  <a:gd name="T41" fmla="*/ 63 h 66"/>
                  <a:gd name="T42" fmla="*/ 25 w 67"/>
                  <a:gd name="T43" fmla="*/ 66 h 66"/>
                  <a:gd name="T44" fmla="*/ 34 w 67"/>
                  <a:gd name="T45" fmla="*/ 66 h 66"/>
                  <a:gd name="T46" fmla="*/ 39 w 67"/>
                  <a:gd name="T47" fmla="*/ 66 h 66"/>
                  <a:gd name="T48" fmla="*/ 46 w 67"/>
                  <a:gd name="T49" fmla="*/ 65 h 66"/>
                  <a:gd name="T50" fmla="*/ 51 w 67"/>
                  <a:gd name="T51" fmla="*/ 61 h 66"/>
                  <a:gd name="T52" fmla="*/ 56 w 67"/>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8"/>
                    </a:moveTo>
                    <a:lnTo>
                      <a:pt x="60" y="52"/>
                    </a:lnTo>
                    <a:lnTo>
                      <a:pt x="63" y="47"/>
                    </a:lnTo>
                    <a:lnTo>
                      <a:pt x="65" y="40"/>
                    </a:lnTo>
                    <a:lnTo>
                      <a:pt x="67" y="33"/>
                    </a:lnTo>
                    <a:lnTo>
                      <a:pt x="65" y="24"/>
                    </a:lnTo>
                    <a:lnTo>
                      <a:pt x="61" y="18"/>
                    </a:lnTo>
                    <a:lnTo>
                      <a:pt x="56" y="11"/>
                    </a:lnTo>
                    <a:lnTo>
                      <a:pt x="49" y="5"/>
                    </a:lnTo>
                    <a:lnTo>
                      <a:pt x="42" y="2"/>
                    </a:lnTo>
                    <a:lnTo>
                      <a:pt x="34" y="0"/>
                    </a:lnTo>
                    <a:lnTo>
                      <a:pt x="25" y="2"/>
                    </a:lnTo>
                    <a:lnTo>
                      <a:pt x="16" y="5"/>
                    </a:lnTo>
                    <a:lnTo>
                      <a:pt x="9" y="11"/>
                    </a:lnTo>
                    <a:lnTo>
                      <a:pt x="4" y="18"/>
                    </a:lnTo>
                    <a:lnTo>
                      <a:pt x="0" y="24"/>
                    </a:lnTo>
                    <a:lnTo>
                      <a:pt x="0" y="33"/>
                    </a:lnTo>
                    <a:lnTo>
                      <a:pt x="0" y="42"/>
                    </a:lnTo>
                    <a:lnTo>
                      <a:pt x="4" y="51"/>
                    </a:lnTo>
                    <a:lnTo>
                      <a:pt x="9" y="58"/>
                    </a:lnTo>
                    <a:lnTo>
                      <a:pt x="16" y="63"/>
                    </a:lnTo>
                    <a:lnTo>
                      <a:pt x="25" y="66"/>
                    </a:lnTo>
                    <a:lnTo>
                      <a:pt x="34" y="66"/>
                    </a:lnTo>
                    <a:lnTo>
                      <a:pt x="39" y="66"/>
                    </a:lnTo>
                    <a:lnTo>
                      <a:pt x="46" y="65"/>
                    </a:lnTo>
                    <a:lnTo>
                      <a:pt x="51"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7" name="Freeform 74"/>
              <p:cNvSpPr>
                <a:spLocks/>
              </p:cNvSpPr>
              <p:nvPr/>
            </p:nvSpPr>
            <p:spPr bwMode="auto">
              <a:xfrm>
                <a:off x="6480176" y="3248025"/>
                <a:ext cx="52388" cy="52388"/>
              </a:xfrm>
              <a:custGeom>
                <a:avLst/>
                <a:gdLst>
                  <a:gd name="T0" fmla="*/ 56 w 67"/>
                  <a:gd name="T1" fmla="*/ 58 h 66"/>
                  <a:gd name="T2" fmla="*/ 60 w 67"/>
                  <a:gd name="T3" fmla="*/ 52 h 66"/>
                  <a:gd name="T4" fmla="*/ 63 w 67"/>
                  <a:gd name="T5" fmla="*/ 45 h 66"/>
                  <a:gd name="T6" fmla="*/ 65 w 67"/>
                  <a:gd name="T7" fmla="*/ 40 h 66"/>
                  <a:gd name="T8" fmla="*/ 67 w 67"/>
                  <a:gd name="T9" fmla="*/ 33 h 66"/>
                  <a:gd name="T10" fmla="*/ 65 w 67"/>
                  <a:gd name="T11" fmla="*/ 25 h 66"/>
                  <a:gd name="T12" fmla="*/ 62 w 67"/>
                  <a:gd name="T13" fmla="*/ 18 h 66"/>
                  <a:gd name="T14" fmla="*/ 56 w 67"/>
                  <a:gd name="T15" fmla="*/ 11 h 66"/>
                  <a:gd name="T16" fmla="*/ 49 w 67"/>
                  <a:gd name="T17" fmla="*/ 5 h 66"/>
                  <a:gd name="T18" fmla="*/ 41 w 67"/>
                  <a:gd name="T19" fmla="*/ 2 h 66"/>
                  <a:gd name="T20" fmla="*/ 34 w 67"/>
                  <a:gd name="T21" fmla="*/ 0 h 66"/>
                  <a:gd name="T22" fmla="*/ 25 w 67"/>
                  <a:gd name="T23" fmla="*/ 2 h 66"/>
                  <a:gd name="T24" fmla="*/ 16 w 67"/>
                  <a:gd name="T25" fmla="*/ 5 h 66"/>
                  <a:gd name="T26" fmla="*/ 9 w 67"/>
                  <a:gd name="T27" fmla="*/ 11 h 66"/>
                  <a:gd name="T28" fmla="*/ 4 w 67"/>
                  <a:gd name="T29" fmla="*/ 18 h 66"/>
                  <a:gd name="T30" fmla="*/ 0 w 67"/>
                  <a:gd name="T31" fmla="*/ 25 h 66"/>
                  <a:gd name="T32" fmla="*/ 0 w 67"/>
                  <a:gd name="T33" fmla="*/ 33 h 66"/>
                  <a:gd name="T34" fmla="*/ 0 w 67"/>
                  <a:gd name="T35" fmla="*/ 42 h 66"/>
                  <a:gd name="T36" fmla="*/ 4 w 67"/>
                  <a:gd name="T37" fmla="*/ 51 h 66"/>
                  <a:gd name="T38" fmla="*/ 9 w 67"/>
                  <a:gd name="T39" fmla="*/ 58 h 66"/>
                  <a:gd name="T40" fmla="*/ 16 w 67"/>
                  <a:gd name="T41" fmla="*/ 63 h 66"/>
                  <a:gd name="T42" fmla="*/ 25 w 67"/>
                  <a:gd name="T43" fmla="*/ 66 h 66"/>
                  <a:gd name="T44" fmla="*/ 34 w 67"/>
                  <a:gd name="T45" fmla="*/ 66 h 66"/>
                  <a:gd name="T46" fmla="*/ 39 w 67"/>
                  <a:gd name="T47" fmla="*/ 66 h 66"/>
                  <a:gd name="T48" fmla="*/ 46 w 67"/>
                  <a:gd name="T49" fmla="*/ 65 h 66"/>
                  <a:gd name="T50" fmla="*/ 51 w 67"/>
                  <a:gd name="T51" fmla="*/ 61 h 66"/>
                  <a:gd name="T52" fmla="*/ 56 w 67"/>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8"/>
                    </a:moveTo>
                    <a:lnTo>
                      <a:pt x="60" y="52"/>
                    </a:lnTo>
                    <a:lnTo>
                      <a:pt x="63" y="45"/>
                    </a:lnTo>
                    <a:lnTo>
                      <a:pt x="65" y="40"/>
                    </a:lnTo>
                    <a:lnTo>
                      <a:pt x="67" y="33"/>
                    </a:lnTo>
                    <a:lnTo>
                      <a:pt x="65" y="25"/>
                    </a:lnTo>
                    <a:lnTo>
                      <a:pt x="62" y="18"/>
                    </a:lnTo>
                    <a:lnTo>
                      <a:pt x="56" y="11"/>
                    </a:lnTo>
                    <a:lnTo>
                      <a:pt x="49" y="5"/>
                    </a:lnTo>
                    <a:lnTo>
                      <a:pt x="41" y="2"/>
                    </a:lnTo>
                    <a:lnTo>
                      <a:pt x="34" y="0"/>
                    </a:lnTo>
                    <a:lnTo>
                      <a:pt x="25" y="2"/>
                    </a:lnTo>
                    <a:lnTo>
                      <a:pt x="16" y="5"/>
                    </a:lnTo>
                    <a:lnTo>
                      <a:pt x="9" y="11"/>
                    </a:lnTo>
                    <a:lnTo>
                      <a:pt x="4" y="18"/>
                    </a:lnTo>
                    <a:lnTo>
                      <a:pt x="0" y="25"/>
                    </a:lnTo>
                    <a:lnTo>
                      <a:pt x="0" y="33"/>
                    </a:lnTo>
                    <a:lnTo>
                      <a:pt x="0" y="42"/>
                    </a:lnTo>
                    <a:lnTo>
                      <a:pt x="4" y="51"/>
                    </a:lnTo>
                    <a:lnTo>
                      <a:pt x="9" y="58"/>
                    </a:lnTo>
                    <a:lnTo>
                      <a:pt x="16" y="63"/>
                    </a:lnTo>
                    <a:lnTo>
                      <a:pt x="25" y="66"/>
                    </a:lnTo>
                    <a:lnTo>
                      <a:pt x="34" y="66"/>
                    </a:lnTo>
                    <a:lnTo>
                      <a:pt x="39" y="66"/>
                    </a:lnTo>
                    <a:lnTo>
                      <a:pt x="46" y="65"/>
                    </a:lnTo>
                    <a:lnTo>
                      <a:pt x="51"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8" name="Freeform 75"/>
              <p:cNvSpPr>
                <a:spLocks/>
              </p:cNvSpPr>
              <p:nvPr/>
            </p:nvSpPr>
            <p:spPr bwMode="auto">
              <a:xfrm>
                <a:off x="6477001" y="3194050"/>
                <a:ext cx="52388" cy="53975"/>
              </a:xfrm>
              <a:custGeom>
                <a:avLst/>
                <a:gdLst>
                  <a:gd name="T0" fmla="*/ 56 w 66"/>
                  <a:gd name="T1" fmla="*/ 57 h 66"/>
                  <a:gd name="T2" fmla="*/ 61 w 66"/>
                  <a:gd name="T3" fmla="*/ 52 h 66"/>
                  <a:gd name="T4" fmla="*/ 65 w 66"/>
                  <a:gd name="T5" fmla="*/ 45 h 66"/>
                  <a:gd name="T6" fmla="*/ 66 w 66"/>
                  <a:gd name="T7" fmla="*/ 40 h 66"/>
                  <a:gd name="T8" fmla="*/ 66 w 66"/>
                  <a:gd name="T9" fmla="*/ 33 h 66"/>
                  <a:gd name="T10" fmla="*/ 65 w 66"/>
                  <a:gd name="T11" fmla="*/ 24 h 66"/>
                  <a:gd name="T12" fmla="*/ 63 w 66"/>
                  <a:gd name="T13" fmla="*/ 17 h 66"/>
                  <a:gd name="T14" fmla="*/ 56 w 66"/>
                  <a:gd name="T15" fmla="*/ 10 h 66"/>
                  <a:gd name="T16" fmla="*/ 49 w 66"/>
                  <a:gd name="T17" fmla="*/ 5 h 66"/>
                  <a:gd name="T18" fmla="*/ 42 w 66"/>
                  <a:gd name="T19" fmla="*/ 1 h 66"/>
                  <a:gd name="T20" fmla="*/ 33 w 66"/>
                  <a:gd name="T21" fmla="*/ 0 h 66"/>
                  <a:gd name="T22" fmla="*/ 24 w 66"/>
                  <a:gd name="T23" fmla="*/ 1 h 66"/>
                  <a:gd name="T24" fmla="*/ 17 w 66"/>
                  <a:gd name="T25" fmla="*/ 5 h 66"/>
                  <a:gd name="T26" fmla="*/ 9 w 66"/>
                  <a:gd name="T27" fmla="*/ 10 h 66"/>
                  <a:gd name="T28" fmla="*/ 3 w 66"/>
                  <a:gd name="T29" fmla="*/ 17 h 66"/>
                  <a:gd name="T30" fmla="*/ 2 w 66"/>
                  <a:gd name="T31" fmla="*/ 24 h 66"/>
                  <a:gd name="T32" fmla="*/ 0 w 66"/>
                  <a:gd name="T33" fmla="*/ 33 h 66"/>
                  <a:gd name="T34" fmla="*/ 2 w 66"/>
                  <a:gd name="T35" fmla="*/ 42 h 66"/>
                  <a:gd name="T36" fmla="*/ 3 w 66"/>
                  <a:gd name="T37" fmla="*/ 50 h 66"/>
                  <a:gd name="T38" fmla="*/ 9 w 66"/>
                  <a:gd name="T39" fmla="*/ 57 h 66"/>
                  <a:gd name="T40" fmla="*/ 17 w 66"/>
                  <a:gd name="T41" fmla="*/ 63 h 66"/>
                  <a:gd name="T42" fmla="*/ 24 w 66"/>
                  <a:gd name="T43" fmla="*/ 66 h 66"/>
                  <a:gd name="T44" fmla="*/ 33 w 66"/>
                  <a:gd name="T45" fmla="*/ 66 h 66"/>
                  <a:gd name="T46" fmla="*/ 40 w 66"/>
                  <a:gd name="T47" fmla="*/ 66 h 66"/>
                  <a:gd name="T48" fmla="*/ 45 w 66"/>
                  <a:gd name="T49" fmla="*/ 64 h 66"/>
                  <a:gd name="T50" fmla="*/ 51 w 66"/>
                  <a:gd name="T51" fmla="*/ 61 h 66"/>
                  <a:gd name="T52" fmla="*/ 56 w 66"/>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7"/>
                    </a:moveTo>
                    <a:lnTo>
                      <a:pt x="61" y="52"/>
                    </a:lnTo>
                    <a:lnTo>
                      <a:pt x="65" y="45"/>
                    </a:lnTo>
                    <a:lnTo>
                      <a:pt x="66" y="40"/>
                    </a:lnTo>
                    <a:lnTo>
                      <a:pt x="66" y="33"/>
                    </a:lnTo>
                    <a:lnTo>
                      <a:pt x="65" y="24"/>
                    </a:lnTo>
                    <a:lnTo>
                      <a:pt x="63" y="17"/>
                    </a:lnTo>
                    <a:lnTo>
                      <a:pt x="56" y="10"/>
                    </a:lnTo>
                    <a:lnTo>
                      <a:pt x="49" y="5"/>
                    </a:lnTo>
                    <a:lnTo>
                      <a:pt x="42" y="1"/>
                    </a:lnTo>
                    <a:lnTo>
                      <a:pt x="33" y="0"/>
                    </a:lnTo>
                    <a:lnTo>
                      <a:pt x="24" y="1"/>
                    </a:lnTo>
                    <a:lnTo>
                      <a:pt x="17" y="5"/>
                    </a:lnTo>
                    <a:lnTo>
                      <a:pt x="9" y="10"/>
                    </a:lnTo>
                    <a:lnTo>
                      <a:pt x="3" y="17"/>
                    </a:lnTo>
                    <a:lnTo>
                      <a:pt x="2" y="24"/>
                    </a:lnTo>
                    <a:lnTo>
                      <a:pt x="0" y="33"/>
                    </a:lnTo>
                    <a:lnTo>
                      <a:pt x="2" y="42"/>
                    </a:lnTo>
                    <a:lnTo>
                      <a:pt x="3" y="50"/>
                    </a:lnTo>
                    <a:lnTo>
                      <a:pt x="9" y="57"/>
                    </a:lnTo>
                    <a:lnTo>
                      <a:pt x="17" y="63"/>
                    </a:lnTo>
                    <a:lnTo>
                      <a:pt x="24" y="66"/>
                    </a:lnTo>
                    <a:lnTo>
                      <a:pt x="33" y="66"/>
                    </a:lnTo>
                    <a:lnTo>
                      <a:pt x="40" y="66"/>
                    </a:lnTo>
                    <a:lnTo>
                      <a:pt x="45" y="64"/>
                    </a:lnTo>
                    <a:lnTo>
                      <a:pt x="51"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09" name="Freeform 76"/>
              <p:cNvSpPr>
                <a:spLocks/>
              </p:cNvSpPr>
              <p:nvPr/>
            </p:nvSpPr>
            <p:spPr bwMode="auto">
              <a:xfrm>
                <a:off x="6475413" y="3133725"/>
                <a:ext cx="52388" cy="52388"/>
              </a:xfrm>
              <a:custGeom>
                <a:avLst/>
                <a:gdLst>
                  <a:gd name="T0" fmla="*/ 56 w 67"/>
                  <a:gd name="T1" fmla="*/ 58 h 66"/>
                  <a:gd name="T2" fmla="*/ 60 w 67"/>
                  <a:gd name="T3" fmla="*/ 52 h 66"/>
                  <a:gd name="T4" fmla="*/ 63 w 67"/>
                  <a:gd name="T5" fmla="*/ 45 h 66"/>
                  <a:gd name="T6" fmla="*/ 65 w 67"/>
                  <a:gd name="T7" fmla="*/ 40 h 66"/>
                  <a:gd name="T8" fmla="*/ 67 w 67"/>
                  <a:gd name="T9" fmla="*/ 33 h 66"/>
                  <a:gd name="T10" fmla="*/ 65 w 67"/>
                  <a:gd name="T11" fmla="*/ 24 h 66"/>
                  <a:gd name="T12" fmla="*/ 61 w 67"/>
                  <a:gd name="T13" fmla="*/ 17 h 66"/>
                  <a:gd name="T14" fmla="*/ 56 w 67"/>
                  <a:gd name="T15" fmla="*/ 10 h 66"/>
                  <a:gd name="T16" fmla="*/ 49 w 67"/>
                  <a:gd name="T17" fmla="*/ 5 h 66"/>
                  <a:gd name="T18" fmla="*/ 40 w 67"/>
                  <a:gd name="T19" fmla="*/ 2 h 66"/>
                  <a:gd name="T20" fmla="*/ 33 w 67"/>
                  <a:gd name="T21" fmla="*/ 0 h 66"/>
                  <a:gd name="T22" fmla="*/ 25 w 67"/>
                  <a:gd name="T23" fmla="*/ 2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1 h 66"/>
                  <a:gd name="T38" fmla="*/ 9 w 67"/>
                  <a:gd name="T39" fmla="*/ 58 h 66"/>
                  <a:gd name="T40" fmla="*/ 16 w 67"/>
                  <a:gd name="T41" fmla="*/ 63 h 66"/>
                  <a:gd name="T42" fmla="*/ 25 w 67"/>
                  <a:gd name="T43" fmla="*/ 66 h 66"/>
                  <a:gd name="T44" fmla="*/ 33 w 67"/>
                  <a:gd name="T45" fmla="*/ 66 h 66"/>
                  <a:gd name="T46" fmla="*/ 39 w 67"/>
                  <a:gd name="T47" fmla="*/ 66 h 66"/>
                  <a:gd name="T48" fmla="*/ 46 w 67"/>
                  <a:gd name="T49" fmla="*/ 65 h 66"/>
                  <a:gd name="T50" fmla="*/ 51 w 67"/>
                  <a:gd name="T51" fmla="*/ 61 h 66"/>
                  <a:gd name="T52" fmla="*/ 56 w 67"/>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8"/>
                    </a:moveTo>
                    <a:lnTo>
                      <a:pt x="60" y="52"/>
                    </a:lnTo>
                    <a:lnTo>
                      <a:pt x="63" y="45"/>
                    </a:lnTo>
                    <a:lnTo>
                      <a:pt x="65" y="40"/>
                    </a:lnTo>
                    <a:lnTo>
                      <a:pt x="67" y="33"/>
                    </a:lnTo>
                    <a:lnTo>
                      <a:pt x="65" y="24"/>
                    </a:lnTo>
                    <a:lnTo>
                      <a:pt x="61" y="17"/>
                    </a:lnTo>
                    <a:lnTo>
                      <a:pt x="56" y="10"/>
                    </a:lnTo>
                    <a:lnTo>
                      <a:pt x="49" y="5"/>
                    </a:lnTo>
                    <a:lnTo>
                      <a:pt x="40" y="2"/>
                    </a:lnTo>
                    <a:lnTo>
                      <a:pt x="33" y="0"/>
                    </a:lnTo>
                    <a:lnTo>
                      <a:pt x="25" y="2"/>
                    </a:lnTo>
                    <a:lnTo>
                      <a:pt x="16" y="5"/>
                    </a:lnTo>
                    <a:lnTo>
                      <a:pt x="9" y="10"/>
                    </a:lnTo>
                    <a:lnTo>
                      <a:pt x="4" y="17"/>
                    </a:lnTo>
                    <a:lnTo>
                      <a:pt x="0" y="24"/>
                    </a:lnTo>
                    <a:lnTo>
                      <a:pt x="0" y="33"/>
                    </a:lnTo>
                    <a:lnTo>
                      <a:pt x="0" y="42"/>
                    </a:lnTo>
                    <a:lnTo>
                      <a:pt x="4" y="51"/>
                    </a:lnTo>
                    <a:lnTo>
                      <a:pt x="9" y="58"/>
                    </a:lnTo>
                    <a:lnTo>
                      <a:pt x="16" y="63"/>
                    </a:lnTo>
                    <a:lnTo>
                      <a:pt x="25" y="66"/>
                    </a:lnTo>
                    <a:lnTo>
                      <a:pt x="33" y="66"/>
                    </a:lnTo>
                    <a:lnTo>
                      <a:pt x="39" y="66"/>
                    </a:lnTo>
                    <a:lnTo>
                      <a:pt x="46" y="65"/>
                    </a:lnTo>
                    <a:lnTo>
                      <a:pt x="51"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0" name="Freeform 77"/>
              <p:cNvSpPr>
                <a:spLocks/>
              </p:cNvSpPr>
              <p:nvPr/>
            </p:nvSpPr>
            <p:spPr bwMode="auto">
              <a:xfrm>
                <a:off x="6526213" y="3116263"/>
                <a:ext cx="52388" cy="53975"/>
              </a:xfrm>
              <a:custGeom>
                <a:avLst/>
                <a:gdLst>
                  <a:gd name="T0" fmla="*/ 56 w 66"/>
                  <a:gd name="T1" fmla="*/ 56 h 66"/>
                  <a:gd name="T2" fmla="*/ 61 w 66"/>
                  <a:gd name="T3" fmla="*/ 51 h 66"/>
                  <a:gd name="T4" fmla="*/ 65 w 66"/>
                  <a:gd name="T5" fmla="*/ 45 h 66"/>
                  <a:gd name="T6" fmla="*/ 66 w 66"/>
                  <a:gd name="T7" fmla="*/ 38 h 66"/>
                  <a:gd name="T8" fmla="*/ 66 w 66"/>
                  <a:gd name="T9" fmla="*/ 33 h 66"/>
                  <a:gd name="T10" fmla="*/ 65 w 66"/>
                  <a:gd name="T11" fmla="*/ 24 h 66"/>
                  <a:gd name="T12" fmla="*/ 63 w 66"/>
                  <a:gd name="T13" fmla="*/ 16 h 66"/>
                  <a:gd name="T14" fmla="*/ 56 w 66"/>
                  <a:gd name="T15" fmla="*/ 9 h 66"/>
                  <a:gd name="T16" fmla="*/ 49 w 66"/>
                  <a:gd name="T17" fmla="*/ 3 h 66"/>
                  <a:gd name="T18" fmla="*/ 42 w 66"/>
                  <a:gd name="T19" fmla="*/ 0 h 66"/>
                  <a:gd name="T20" fmla="*/ 33 w 66"/>
                  <a:gd name="T21" fmla="*/ 0 h 66"/>
                  <a:gd name="T22" fmla="*/ 25 w 66"/>
                  <a:gd name="T23" fmla="*/ 0 h 66"/>
                  <a:gd name="T24" fmla="*/ 18 w 66"/>
                  <a:gd name="T25" fmla="*/ 3 h 66"/>
                  <a:gd name="T26" fmla="*/ 9 w 66"/>
                  <a:gd name="T27" fmla="*/ 9 h 66"/>
                  <a:gd name="T28" fmla="*/ 4 w 66"/>
                  <a:gd name="T29" fmla="*/ 16 h 66"/>
                  <a:gd name="T30" fmla="*/ 2 w 66"/>
                  <a:gd name="T31" fmla="*/ 24 h 66"/>
                  <a:gd name="T32" fmla="*/ 0 w 66"/>
                  <a:gd name="T33" fmla="*/ 33 h 66"/>
                  <a:gd name="T34" fmla="*/ 2 w 66"/>
                  <a:gd name="T35" fmla="*/ 40 h 66"/>
                  <a:gd name="T36" fmla="*/ 4 w 66"/>
                  <a:gd name="T37" fmla="*/ 49 h 66"/>
                  <a:gd name="T38" fmla="*/ 9 w 66"/>
                  <a:gd name="T39" fmla="*/ 56 h 66"/>
                  <a:gd name="T40" fmla="*/ 18 w 66"/>
                  <a:gd name="T41" fmla="*/ 61 h 66"/>
                  <a:gd name="T42" fmla="*/ 25 w 66"/>
                  <a:gd name="T43" fmla="*/ 65 h 66"/>
                  <a:gd name="T44" fmla="*/ 33 w 66"/>
                  <a:gd name="T45" fmla="*/ 66 h 66"/>
                  <a:gd name="T46" fmla="*/ 40 w 66"/>
                  <a:gd name="T47" fmla="*/ 65 h 66"/>
                  <a:gd name="T48" fmla="*/ 45 w 66"/>
                  <a:gd name="T49" fmla="*/ 63 h 66"/>
                  <a:gd name="T50" fmla="*/ 51 w 66"/>
                  <a:gd name="T51" fmla="*/ 59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1"/>
                    </a:lnTo>
                    <a:lnTo>
                      <a:pt x="65" y="45"/>
                    </a:lnTo>
                    <a:lnTo>
                      <a:pt x="66" y="38"/>
                    </a:lnTo>
                    <a:lnTo>
                      <a:pt x="66" y="33"/>
                    </a:lnTo>
                    <a:lnTo>
                      <a:pt x="65" y="24"/>
                    </a:lnTo>
                    <a:lnTo>
                      <a:pt x="63" y="16"/>
                    </a:lnTo>
                    <a:lnTo>
                      <a:pt x="56" y="9"/>
                    </a:lnTo>
                    <a:lnTo>
                      <a:pt x="49" y="3"/>
                    </a:lnTo>
                    <a:lnTo>
                      <a:pt x="42" y="0"/>
                    </a:lnTo>
                    <a:lnTo>
                      <a:pt x="33" y="0"/>
                    </a:lnTo>
                    <a:lnTo>
                      <a:pt x="25" y="0"/>
                    </a:lnTo>
                    <a:lnTo>
                      <a:pt x="18" y="3"/>
                    </a:lnTo>
                    <a:lnTo>
                      <a:pt x="9" y="9"/>
                    </a:lnTo>
                    <a:lnTo>
                      <a:pt x="4" y="16"/>
                    </a:lnTo>
                    <a:lnTo>
                      <a:pt x="2" y="24"/>
                    </a:lnTo>
                    <a:lnTo>
                      <a:pt x="0" y="33"/>
                    </a:lnTo>
                    <a:lnTo>
                      <a:pt x="2" y="40"/>
                    </a:lnTo>
                    <a:lnTo>
                      <a:pt x="4" y="49"/>
                    </a:lnTo>
                    <a:lnTo>
                      <a:pt x="9" y="56"/>
                    </a:lnTo>
                    <a:lnTo>
                      <a:pt x="18" y="61"/>
                    </a:lnTo>
                    <a:lnTo>
                      <a:pt x="25" y="65"/>
                    </a:lnTo>
                    <a:lnTo>
                      <a:pt x="33" y="66"/>
                    </a:lnTo>
                    <a:lnTo>
                      <a:pt x="40" y="65"/>
                    </a:lnTo>
                    <a:lnTo>
                      <a:pt x="45" y="63"/>
                    </a:lnTo>
                    <a:lnTo>
                      <a:pt x="51" y="59"/>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1" name="Freeform 78"/>
              <p:cNvSpPr>
                <a:spLocks/>
              </p:cNvSpPr>
              <p:nvPr/>
            </p:nvSpPr>
            <p:spPr bwMode="auto">
              <a:xfrm>
                <a:off x="6527801" y="3176588"/>
                <a:ext cx="52388" cy="52388"/>
              </a:xfrm>
              <a:custGeom>
                <a:avLst/>
                <a:gdLst>
                  <a:gd name="T0" fmla="*/ 55 w 66"/>
                  <a:gd name="T1" fmla="*/ 56 h 66"/>
                  <a:gd name="T2" fmla="*/ 61 w 66"/>
                  <a:gd name="T3" fmla="*/ 51 h 66"/>
                  <a:gd name="T4" fmla="*/ 64 w 66"/>
                  <a:gd name="T5" fmla="*/ 45 h 66"/>
                  <a:gd name="T6" fmla="*/ 66 w 66"/>
                  <a:gd name="T7" fmla="*/ 38 h 66"/>
                  <a:gd name="T8" fmla="*/ 66 w 66"/>
                  <a:gd name="T9" fmla="*/ 33 h 66"/>
                  <a:gd name="T10" fmla="*/ 66 w 66"/>
                  <a:gd name="T11" fmla="*/ 24 h 66"/>
                  <a:gd name="T12" fmla="*/ 62 w 66"/>
                  <a:gd name="T13" fmla="*/ 16 h 66"/>
                  <a:gd name="T14" fmla="*/ 55 w 66"/>
                  <a:gd name="T15" fmla="*/ 9 h 66"/>
                  <a:gd name="T16" fmla="*/ 50 w 66"/>
                  <a:gd name="T17" fmla="*/ 4 h 66"/>
                  <a:gd name="T18" fmla="*/ 41 w 66"/>
                  <a:gd name="T19" fmla="*/ 0 h 66"/>
                  <a:gd name="T20" fmla="*/ 33 w 66"/>
                  <a:gd name="T21" fmla="*/ 0 h 66"/>
                  <a:gd name="T22" fmla="*/ 24 w 66"/>
                  <a:gd name="T23" fmla="*/ 0 h 66"/>
                  <a:gd name="T24" fmla="*/ 17 w 66"/>
                  <a:gd name="T25" fmla="*/ 4 h 66"/>
                  <a:gd name="T26" fmla="*/ 10 w 66"/>
                  <a:gd name="T27" fmla="*/ 9 h 66"/>
                  <a:gd name="T28" fmla="*/ 5 w 66"/>
                  <a:gd name="T29" fmla="*/ 16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4 w 66"/>
                  <a:gd name="T43" fmla="*/ 65 h 66"/>
                  <a:gd name="T44" fmla="*/ 33 w 66"/>
                  <a:gd name="T45" fmla="*/ 66 h 66"/>
                  <a:gd name="T46" fmla="*/ 40 w 66"/>
                  <a:gd name="T47" fmla="*/ 65 h 66"/>
                  <a:gd name="T48" fmla="*/ 45 w 66"/>
                  <a:gd name="T49" fmla="*/ 63 h 66"/>
                  <a:gd name="T50" fmla="*/ 52 w 66"/>
                  <a:gd name="T51" fmla="*/ 61 h 66"/>
                  <a:gd name="T52" fmla="*/ 55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5" y="56"/>
                    </a:moveTo>
                    <a:lnTo>
                      <a:pt x="61" y="51"/>
                    </a:lnTo>
                    <a:lnTo>
                      <a:pt x="64" y="45"/>
                    </a:lnTo>
                    <a:lnTo>
                      <a:pt x="66" y="38"/>
                    </a:lnTo>
                    <a:lnTo>
                      <a:pt x="66" y="33"/>
                    </a:lnTo>
                    <a:lnTo>
                      <a:pt x="66" y="24"/>
                    </a:lnTo>
                    <a:lnTo>
                      <a:pt x="62" y="16"/>
                    </a:lnTo>
                    <a:lnTo>
                      <a:pt x="55" y="9"/>
                    </a:lnTo>
                    <a:lnTo>
                      <a:pt x="50" y="4"/>
                    </a:lnTo>
                    <a:lnTo>
                      <a:pt x="41" y="0"/>
                    </a:lnTo>
                    <a:lnTo>
                      <a:pt x="33" y="0"/>
                    </a:lnTo>
                    <a:lnTo>
                      <a:pt x="24" y="0"/>
                    </a:lnTo>
                    <a:lnTo>
                      <a:pt x="17" y="4"/>
                    </a:lnTo>
                    <a:lnTo>
                      <a:pt x="10" y="9"/>
                    </a:lnTo>
                    <a:lnTo>
                      <a:pt x="5" y="16"/>
                    </a:lnTo>
                    <a:lnTo>
                      <a:pt x="1" y="24"/>
                    </a:lnTo>
                    <a:lnTo>
                      <a:pt x="0" y="33"/>
                    </a:lnTo>
                    <a:lnTo>
                      <a:pt x="1" y="42"/>
                    </a:lnTo>
                    <a:lnTo>
                      <a:pt x="5" y="49"/>
                    </a:lnTo>
                    <a:lnTo>
                      <a:pt x="10" y="56"/>
                    </a:lnTo>
                    <a:lnTo>
                      <a:pt x="17" y="61"/>
                    </a:lnTo>
                    <a:lnTo>
                      <a:pt x="24" y="65"/>
                    </a:lnTo>
                    <a:lnTo>
                      <a:pt x="33" y="66"/>
                    </a:lnTo>
                    <a:lnTo>
                      <a:pt x="40" y="65"/>
                    </a:lnTo>
                    <a:lnTo>
                      <a:pt x="45" y="63"/>
                    </a:lnTo>
                    <a:lnTo>
                      <a:pt x="52" y="61"/>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2" name="Freeform 79"/>
              <p:cNvSpPr>
                <a:spLocks/>
              </p:cNvSpPr>
              <p:nvPr/>
            </p:nvSpPr>
            <p:spPr bwMode="auto">
              <a:xfrm>
                <a:off x="6530976" y="3236913"/>
                <a:ext cx="52388" cy="52388"/>
              </a:xfrm>
              <a:custGeom>
                <a:avLst/>
                <a:gdLst>
                  <a:gd name="T0" fmla="*/ 56 w 66"/>
                  <a:gd name="T1" fmla="*/ 56 h 66"/>
                  <a:gd name="T2" fmla="*/ 59 w 66"/>
                  <a:gd name="T3" fmla="*/ 51 h 66"/>
                  <a:gd name="T4" fmla="*/ 63 w 66"/>
                  <a:gd name="T5" fmla="*/ 46 h 66"/>
                  <a:gd name="T6" fmla="*/ 65 w 66"/>
                  <a:gd name="T7" fmla="*/ 40 h 66"/>
                  <a:gd name="T8" fmla="*/ 66 w 66"/>
                  <a:gd name="T9" fmla="*/ 33 h 66"/>
                  <a:gd name="T10" fmla="*/ 65 w 66"/>
                  <a:gd name="T11" fmla="*/ 25 h 66"/>
                  <a:gd name="T12" fmla="*/ 61 w 66"/>
                  <a:gd name="T13" fmla="*/ 16 h 66"/>
                  <a:gd name="T14" fmla="*/ 56 w 66"/>
                  <a:gd name="T15" fmla="*/ 9 h 66"/>
                  <a:gd name="T16" fmla="*/ 49 w 66"/>
                  <a:gd name="T17" fmla="*/ 4 h 66"/>
                  <a:gd name="T18" fmla="*/ 42 w 66"/>
                  <a:gd name="T19" fmla="*/ 0 h 66"/>
                  <a:gd name="T20" fmla="*/ 33 w 66"/>
                  <a:gd name="T21" fmla="*/ 0 h 66"/>
                  <a:gd name="T22" fmla="*/ 24 w 66"/>
                  <a:gd name="T23" fmla="*/ 0 h 66"/>
                  <a:gd name="T24" fmla="*/ 16 w 66"/>
                  <a:gd name="T25" fmla="*/ 4 h 66"/>
                  <a:gd name="T26" fmla="*/ 9 w 66"/>
                  <a:gd name="T27" fmla="*/ 9 h 66"/>
                  <a:gd name="T28" fmla="*/ 4 w 66"/>
                  <a:gd name="T29" fmla="*/ 16 h 66"/>
                  <a:gd name="T30" fmla="*/ 0 w 66"/>
                  <a:gd name="T31" fmla="*/ 25 h 66"/>
                  <a:gd name="T32" fmla="*/ 0 w 66"/>
                  <a:gd name="T33" fmla="*/ 33 h 66"/>
                  <a:gd name="T34" fmla="*/ 0 w 66"/>
                  <a:gd name="T35" fmla="*/ 42 h 66"/>
                  <a:gd name="T36" fmla="*/ 4 w 66"/>
                  <a:gd name="T37" fmla="*/ 49 h 66"/>
                  <a:gd name="T38" fmla="*/ 9 w 66"/>
                  <a:gd name="T39" fmla="*/ 56 h 66"/>
                  <a:gd name="T40" fmla="*/ 16 w 66"/>
                  <a:gd name="T41" fmla="*/ 61 h 66"/>
                  <a:gd name="T42" fmla="*/ 24 w 66"/>
                  <a:gd name="T43" fmla="*/ 65 h 66"/>
                  <a:gd name="T44" fmla="*/ 33 w 66"/>
                  <a:gd name="T45" fmla="*/ 66 h 66"/>
                  <a:gd name="T46" fmla="*/ 38 w 66"/>
                  <a:gd name="T47" fmla="*/ 65 h 66"/>
                  <a:gd name="T48" fmla="*/ 45 w 66"/>
                  <a:gd name="T49" fmla="*/ 63 h 66"/>
                  <a:gd name="T50" fmla="*/ 51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59" y="51"/>
                    </a:lnTo>
                    <a:lnTo>
                      <a:pt x="63" y="46"/>
                    </a:lnTo>
                    <a:lnTo>
                      <a:pt x="65" y="40"/>
                    </a:lnTo>
                    <a:lnTo>
                      <a:pt x="66" y="33"/>
                    </a:lnTo>
                    <a:lnTo>
                      <a:pt x="65" y="25"/>
                    </a:lnTo>
                    <a:lnTo>
                      <a:pt x="61" y="16"/>
                    </a:lnTo>
                    <a:lnTo>
                      <a:pt x="56" y="9"/>
                    </a:lnTo>
                    <a:lnTo>
                      <a:pt x="49" y="4"/>
                    </a:lnTo>
                    <a:lnTo>
                      <a:pt x="42" y="0"/>
                    </a:lnTo>
                    <a:lnTo>
                      <a:pt x="33" y="0"/>
                    </a:lnTo>
                    <a:lnTo>
                      <a:pt x="24" y="0"/>
                    </a:lnTo>
                    <a:lnTo>
                      <a:pt x="16" y="4"/>
                    </a:lnTo>
                    <a:lnTo>
                      <a:pt x="9" y="9"/>
                    </a:lnTo>
                    <a:lnTo>
                      <a:pt x="4" y="16"/>
                    </a:lnTo>
                    <a:lnTo>
                      <a:pt x="0" y="25"/>
                    </a:lnTo>
                    <a:lnTo>
                      <a:pt x="0" y="33"/>
                    </a:lnTo>
                    <a:lnTo>
                      <a:pt x="0" y="42"/>
                    </a:lnTo>
                    <a:lnTo>
                      <a:pt x="4" y="49"/>
                    </a:lnTo>
                    <a:lnTo>
                      <a:pt x="9" y="56"/>
                    </a:lnTo>
                    <a:lnTo>
                      <a:pt x="16" y="61"/>
                    </a:lnTo>
                    <a:lnTo>
                      <a:pt x="24" y="65"/>
                    </a:lnTo>
                    <a:lnTo>
                      <a:pt x="33" y="66"/>
                    </a:lnTo>
                    <a:lnTo>
                      <a:pt x="38" y="65"/>
                    </a:lnTo>
                    <a:lnTo>
                      <a:pt x="45" y="63"/>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3" name="Freeform 80"/>
              <p:cNvSpPr>
                <a:spLocks/>
              </p:cNvSpPr>
              <p:nvPr/>
            </p:nvSpPr>
            <p:spPr bwMode="auto">
              <a:xfrm>
                <a:off x="6583363" y="3225800"/>
                <a:ext cx="52388" cy="52388"/>
              </a:xfrm>
              <a:custGeom>
                <a:avLst/>
                <a:gdLst>
                  <a:gd name="T0" fmla="*/ 58 w 67"/>
                  <a:gd name="T1" fmla="*/ 56 h 66"/>
                  <a:gd name="T2" fmla="*/ 62 w 67"/>
                  <a:gd name="T3" fmla="*/ 51 h 66"/>
                  <a:gd name="T4" fmla="*/ 65 w 67"/>
                  <a:gd name="T5" fmla="*/ 46 h 66"/>
                  <a:gd name="T6" fmla="*/ 67 w 67"/>
                  <a:gd name="T7" fmla="*/ 39 h 66"/>
                  <a:gd name="T8" fmla="*/ 67 w 67"/>
                  <a:gd name="T9" fmla="*/ 33 h 66"/>
                  <a:gd name="T10" fmla="*/ 67 w 67"/>
                  <a:gd name="T11" fmla="*/ 25 h 66"/>
                  <a:gd name="T12" fmla="*/ 63 w 67"/>
                  <a:gd name="T13" fmla="*/ 16 h 66"/>
                  <a:gd name="T14" fmla="*/ 58 w 67"/>
                  <a:gd name="T15" fmla="*/ 9 h 66"/>
                  <a:gd name="T16" fmla="*/ 51 w 67"/>
                  <a:gd name="T17" fmla="*/ 4 h 66"/>
                  <a:gd name="T18" fmla="*/ 42 w 67"/>
                  <a:gd name="T19" fmla="*/ 0 h 66"/>
                  <a:gd name="T20" fmla="*/ 34 w 67"/>
                  <a:gd name="T21" fmla="*/ 0 h 66"/>
                  <a:gd name="T22" fmla="*/ 25 w 67"/>
                  <a:gd name="T23" fmla="*/ 0 h 66"/>
                  <a:gd name="T24" fmla="*/ 18 w 67"/>
                  <a:gd name="T25" fmla="*/ 4 h 66"/>
                  <a:gd name="T26" fmla="*/ 11 w 67"/>
                  <a:gd name="T27" fmla="*/ 9 h 66"/>
                  <a:gd name="T28" fmla="*/ 6 w 67"/>
                  <a:gd name="T29" fmla="*/ 16 h 66"/>
                  <a:gd name="T30" fmla="*/ 2 w 67"/>
                  <a:gd name="T31" fmla="*/ 25 h 66"/>
                  <a:gd name="T32" fmla="*/ 0 w 67"/>
                  <a:gd name="T33" fmla="*/ 33 h 66"/>
                  <a:gd name="T34" fmla="*/ 2 w 67"/>
                  <a:gd name="T35" fmla="*/ 42 h 66"/>
                  <a:gd name="T36" fmla="*/ 6 w 67"/>
                  <a:gd name="T37" fmla="*/ 49 h 66"/>
                  <a:gd name="T38" fmla="*/ 11 w 67"/>
                  <a:gd name="T39" fmla="*/ 56 h 66"/>
                  <a:gd name="T40" fmla="*/ 18 w 67"/>
                  <a:gd name="T41" fmla="*/ 61 h 66"/>
                  <a:gd name="T42" fmla="*/ 25 w 67"/>
                  <a:gd name="T43" fmla="*/ 65 h 66"/>
                  <a:gd name="T44" fmla="*/ 34 w 67"/>
                  <a:gd name="T45" fmla="*/ 66 h 66"/>
                  <a:gd name="T46" fmla="*/ 41 w 67"/>
                  <a:gd name="T47" fmla="*/ 65 h 66"/>
                  <a:gd name="T48" fmla="*/ 46 w 67"/>
                  <a:gd name="T49" fmla="*/ 63 h 66"/>
                  <a:gd name="T50" fmla="*/ 53 w 67"/>
                  <a:gd name="T51" fmla="*/ 60 h 66"/>
                  <a:gd name="T52" fmla="*/ 58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6"/>
                    </a:moveTo>
                    <a:lnTo>
                      <a:pt x="62" y="51"/>
                    </a:lnTo>
                    <a:lnTo>
                      <a:pt x="65" y="46"/>
                    </a:lnTo>
                    <a:lnTo>
                      <a:pt x="67" y="39"/>
                    </a:lnTo>
                    <a:lnTo>
                      <a:pt x="67" y="33"/>
                    </a:lnTo>
                    <a:lnTo>
                      <a:pt x="67" y="25"/>
                    </a:lnTo>
                    <a:lnTo>
                      <a:pt x="63" y="16"/>
                    </a:lnTo>
                    <a:lnTo>
                      <a:pt x="58" y="9"/>
                    </a:lnTo>
                    <a:lnTo>
                      <a:pt x="51" y="4"/>
                    </a:lnTo>
                    <a:lnTo>
                      <a:pt x="42" y="0"/>
                    </a:lnTo>
                    <a:lnTo>
                      <a:pt x="34" y="0"/>
                    </a:lnTo>
                    <a:lnTo>
                      <a:pt x="25" y="0"/>
                    </a:lnTo>
                    <a:lnTo>
                      <a:pt x="18" y="4"/>
                    </a:lnTo>
                    <a:lnTo>
                      <a:pt x="11" y="9"/>
                    </a:lnTo>
                    <a:lnTo>
                      <a:pt x="6" y="16"/>
                    </a:lnTo>
                    <a:lnTo>
                      <a:pt x="2" y="25"/>
                    </a:lnTo>
                    <a:lnTo>
                      <a:pt x="0" y="33"/>
                    </a:lnTo>
                    <a:lnTo>
                      <a:pt x="2" y="42"/>
                    </a:lnTo>
                    <a:lnTo>
                      <a:pt x="6" y="49"/>
                    </a:lnTo>
                    <a:lnTo>
                      <a:pt x="11" y="56"/>
                    </a:lnTo>
                    <a:lnTo>
                      <a:pt x="18" y="61"/>
                    </a:lnTo>
                    <a:lnTo>
                      <a:pt x="25" y="65"/>
                    </a:lnTo>
                    <a:lnTo>
                      <a:pt x="34" y="66"/>
                    </a:lnTo>
                    <a:lnTo>
                      <a:pt x="41" y="65"/>
                    </a:lnTo>
                    <a:lnTo>
                      <a:pt x="46" y="63"/>
                    </a:lnTo>
                    <a:lnTo>
                      <a:pt x="53" y="60"/>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4" name="Freeform 81"/>
              <p:cNvSpPr>
                <a:spLocks/>
              </p:cNvSpPr>
              <p:nvPr/>
            </p:nvSpPr>
            <p:spPr bwMode="auto">
              <a:xfrm>
                <a:off x="6581776" y="3165475"/>
                <a:ext cx="53975" cy="52388"/>
              </a:xfrm>
              <a:custGeom>
                <a:avLst/>
                <a:gdLst>
                  <a:gd name="T0" fmla="*/ 56 w 66"/>
                  <a:gd name="T1" fmla="*/ 56 h 66"/>
                  <a:gd name="T2" fmla="*/ 61 w 66"/>
                  <a:gd name="T3" fmla="*/ 52 h 66"/>
                  <a:gd name="T4" fmla="*/ 63 w 66"/>
                  <a:gd name="T5" fmla="*/ 45 h 66"/>
                  <a:gd name="T6" fmla="*/ 64 w 66"/>
                  <a:gd name="T7" fmla="*/ 40 h 66"/>
                  <a:gd name="T8" fmla="*/ 66 w 66"/>
                  <a:gd name="T9" fmla="*/ 33 h 66"/>
                  <a:gd name="T10" fmla="*/ 64 w 66"/>
                  <a:gd name="T11" fmla="*/ 25 h 66"/>
                  <a:gd name="T12" fmla="*/ 61 w 66"/>
                  <a:gd name="T13" fmla="*/ 18 h 66"/>
                  <a:gd name="T14" fmla="*/ 56 w 66"/>
                  <a:gd name="T15" fmla="*/ 11 h 66"/>
                  <a:gd name="T16" fmla="*/ 49 w 66"/>
                  <a:gd name="T17" fmla="*/ 5 h 66"/>
                  <a:gd name="T18" fmla="*/ 42 w 66"/>
                  <a:gd name="T19" fmla="*/ 2 h 66"/>
                  <a:gd name="T20" fmla="*/ 33 w 66"/>
                  <a:gd name="T21" fmla="*/ 0 h 66"/>
                  <a:gd name="T22" fmla="*/ 24 w 66"/>
                  <a:gd name="T23" fmla="*/ 2 h 66"/>
                  <a:gd name="T24" fmla="*/ 15 w 66"/>
                  <a:gd name="T25" fmla="*/ 5 h 66"/>
                  <a:gd name="T26" fmla="*/ 8 w 66"/>
                  <a:gd name="T27" fmla="*/ 11 h 66"/>
                  <a:gd name="T28" fmla="*/ 3 w 66"/>
                  <a:gd name="T29" fmla="*/ 18 h 66"/>
                  <a:gd name="T30" fmla="*/ 0 w 66"/>
                  <a:gd name="T31" fmla="*/ 25 h 66"/>
                  <a:gd name="T32" fmla="*/ 0 w 66"/>
                  <a:gd name="T33" fmla="*/ 33 h 66"/>
                  <a:gd name="T34" fmla="*/ 0 w 66"/>
                  <a:gd name="T35" fmla="*/ 42 h 66"/>
                  <a:gd name="T36" fmla="*/ 3 w 66"/>
                  <a:gd name="T37" fmla="*/ 51 h 66"/>
                  <a:gd name="T38" fmla="*/ 8 w 66"/>
                  <a:gd name="T39" fmla="*/ 56 h 66"/>
                  <a:gd name="T40" fmla="*/ 15 w 66"/>
                  <a:gd name="T41" fmla="*/ 63 h 66"/>
                  <a:gd name="T42" fmla="*/ 24 w 66"/>
                  <a:gd name="T43" fmla="*/ 66 h 66"/>
                  <a:gd name="T44" fmla="*/ 33 w 66"/>
                  <a:gd name="T45" fmla="*/ 66 h 66"/>
                  <a:gd name="T46" fmla="*/ 38 w 66"/>
                  <a:gd name="T47" fmla="*/ 66 h 66"/>
                  <a:gd name="T48" fmla="*/ 45 w 66"/>
                  <a:gd name="T49" fmla="*/ 65 h 66"/>
                  <a:gd name="T50" fmla="*/ 50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2"/>
                    </a:lnTo>
                    <a:lnTo>
                      <a:pt x="63" y="45"/>
                    </a:lnTo>
                    <a:lnTo>
                      <a:pt x="64" y="40"/>
                    </a:lnTo>
                    <a:lnTo>
                      <a:pt x="66" y="33"/>
                    </a:lnTo>
                    <a:lnTo>
                      <a:pt x="64" y="25"/>
                    </a:lnTo>
                    <a:lnTo>
                      <a:pt x="61" y="18"/>
                    </a:lnTo>
                    <a:lnTo>
                      <a:pt x="56" y="11"/>
                    </a:lnTo>
                    <a:lnTo>
                      <a:pt x="49" y="5"/>
                    </a:lnTo>
                    <a:lnTo>
                      <a:pt x="42" y="2"/>
                    </a:lnTo>
                    <a:lnTo>
                      <a:pt x="33" y="0"/>
                    </a:lnTo>
                    <a:lnTo>
                      <a:pt x="24" y="2"/>
                    </a:lnTo>
                    <a:lnTo>
                      <a:pt x="15" y="5"/>
                    </a:lnTo>
                    <a:lnTo>
                      <a:pt x="8" y="11"/>
                    </a:lnTo>
                    <a:lnTo>
                      <a:pt x="3" y="18"/>
                    </a:lnTo>
                    <a:lnTo>
                      <a:pt x="0" y="25"/>
                    </a:lnTo>
                    <a:lnTo>
                      <a:pt x="0" y="33"/>
                    </a:lnTo>
                    <a:lnTo>
                      <a:pt x="0" y="42"/>
                    </a:lnTo>
                    <a:lnTo>
                      <a:pt x="3" y="51"/>
                    </a:lnTo>
                    <a:lnTo>
                      <a:pt x="8" y="56"/>
                    </a:lnTo>
                    <a:lnTo>
                      <a:pt x="15" y="63"/>
                    </a:lnTo>
                    <a:lnTo>
                      <a:pt x="24" y="66"/>
                    </a:lnTo>
                    <a:lnTo>
                      <a:pt x="33" y="66"/>
                    </a:lnTo>
                    <a:lnTo>
                      <a:pt x="38" y="66"/>
                    </a:lnTo>
                    <a:lnTo>
                      <a:pt x="45" y="65"/>
                    </a:lnTo>
                    <a:lnTo>
                      <a:pt x="50"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5" name="Freeform 82"/>
              <p:cNvSpPr>
                <a:spLocks/>
              </p:cNvSpPr>
              <p:nvPr/>
            </p:nvSpPr>
            <p:spPr bwMode="auto">
              <a:xfrm>
                <a:off x="6581776" y="3111500"/>
                <a:ext cx="53975" cy="52388"/>
              </a:xfrm>
              <a:custGeom>
                <a:avLst/>
                <a:gdLst>
                  <a:gd name="T0" fmla="*/ 56 w 66"/>
                  <a:gd name="T1" fmla="*/ 58 h 66"/>
                  <a:gd name="T2" fmla="*/ 61 w 66"/>
                  <a:gd name="T3" fmla="*/ 52 h 66"/>
                  <a:gd name="T4" fmla="*/ 63 w 66"/>
                  <a:gd name="T5" fmla="*/ 45 h 66"/>
                  <a:gd name="T6" fmla="*/ 64 w 66"/>
                  <a:gd name="T7" fmla="*/ 40 h 66"/>
                  <a:gd name="T8" fmla="*/ 66 w 66"/>
                  <a:gd name="T9" fmla="*/ 33 h 66"/>
                  <a:gd name="T10" fmla="*/ 64 w 66"/>
                  <a:gd name="T11" fmla="*/ 24 h 66"/>
                  <a:gd name="T12" fmla="*/ 61 w 66"/>
                  <a:gd name="T13" fmla="*/ 17 h 66"/>
                  <a:gd name="T14" fmla="*/ 56 w 66"/>
                  <a:gd name="T15" fmla="*/ 10 h 66"/>
                  <a:gd name="T16" fmla="*/ 49 w 66"/>
                  <a:gd name="T17" fmla="*/ 5 h 66"/>
                  <a:gd name="T18" fmla="*/ 42 w 66"/>
                  <a:gd name="T19" fmla="*/ 2 h 66"/>
                  <a:gd name="T20" fmla="*/ 33 w 66"/>
                  <a:gd name="T21" fmla="*/ 0 h 66"/>
                  <a:gd name="T22" fmla="*/ 24 w 66"/>
                  <a:gd name="T23" fmla="*/ 2 h 66"/>
                  <a:gd name="T24" fmla="*/ 15 w 66"/>
                  <a:gd name="T25" fmla="*/ 5 h 66"/>
                  <a:gd name="T26" fmla="*/ 8 w 66"/>
                  <a:gd name="T27" fmla="*/ 10 h 66"/>
                  <a:gd name="T28" fmla="*/ 3 w 66"/>
                  <a:gd name="T29" fmla="*/ 17 h 66"/>
                  <a:gd name="T30" fmla="*/ 0 w 66"/>
                  <a:gd name="T31" fmla="*/ 24 h 66"/>
                  <a:gd name="T32" fmla="*/ 0 w 66"/>
                  <a:gd name="T33" fmla="*/ 33 h 66"/>
                  <a:gd name="T34" fmla="*/ 0 w 66"/>
                  <a:gd name="T35" fmla="*/ 42 h 66"/>
                  <a:gd name="T36" fmla="*/ 3 w 66"/>
                  <a:gd name="T37" fmla="*/ 51 h 66"/>
                  <a:gd name="T38" fmla="*/ 8 w 66"/>
                  <a:gd name="T39" fmla="*/ 58 h 66"/>
                  <a:gd name="T40" fmla="*/ 15 w 66"/>
                  <a:gd name="T41" fmla="*/ 63 h 66"/>
                  <a:gd name="T42" fmla="*/ 24 w 66"/>
                  <a:gd name="T43" fmla="*/ 66 h 66"/>
                  <a:gd name="T44" fmla="*/ 33 w 66"/>
                  <a:gd name="T45" fmla="*/ 66 h 66"/>
                  <a:gd name="T46" fmla="*/ 38 w 66"/>
                  <a:gd name="T47" fmla="*/ 66 h 66"/>
                  <a:gd name="T48" fmla="*/ 45 w 66"/>
                  <a:gd name="T49" fmla="*/ 65 h 66"/>
                  <a:gd name="T50" fmla="*/ 50 w 66"/>
                  <a:gd name="T51" fmla="*/ 61 h 66"/>
                  <a:gd name="T52" fmla="*/ 56 w 66"/>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8"/>
                    </a:moveTo>
                    <a:lnTo>
                      <a:pt x="61" y="52"/>
                    </a:lnTo>
                    <a:lnTo>
                      <a:pt x="63" y="45"/>
                    </a:lnTo>
                    <a:lnTo>
                      <a:pt x="64" y="40"/>
                    </a:lnTo>
                    <a:lnTo>
                      <a:pt x="66" y="33"/>
                    </a:lnTo>
                    <a:lnTo>
                      <a:pt x="64" y="24"/>
                    </a:lnTo>
                    <a:lnTo>
                      <a:pt x="61" y="17"/>
                    </a:lnTo>
                    <a:lnTo>
                      <a:pt x="56" y="10"/>
                    </a:lnTo>
                    <a:lnTo>
                      <a:pt x="49" y="5"/>
                    </a:lnTo>
                    <a:lnTo>
                      <a:pt x="42" y="2"/>
                    </a:lnTo>
                    <a:lnTo>
                      <a:pt x="33" y="0"/>
                    </a:lnTo>
                    <a:lnTo>
                      <a:pt x="24" y="2"/>
                    </a:lnTo>
                    <a:lnTo>
                      <a:pt x="15" y="5"/>
                    </a:lnTo>
                    <a:lnTo>
                      <a:pt x="8" y="10"/>
                    </a:lnTo>
                    <a:lnTo>
                      <a:pt x="3" y="17"/>
                    </a:lnTo>
                    <a:lnTo>
                      <a:pt x="0" y="24"/>
                    </a:lnTo>
                    <a:lnTo>
                      <a:pt x="0" y="33"/>
                    </a:lnTo>
                    <a:lnTo>
                      <a:pt x="0" y="42"/>
                    </a:lnTo>
                    <a:lnTo>
                      <a:pt x="3" y="51"/>
                    </a:lnTo>
                    <a:lnTo>
                      <a:pt x="8" y="58"/>
                    </a:lnTo>
                    <a:lnTo>
                      <a:pt x="15" y="63"/>
                    </a:lnTo>
                    <a:lnTo>
                      <a:pt x="24" y="66"/>
                    </a:lnTo>
                    <a:lnTo>
                      <a:pt x="33" y="66"/>
                    </a:lnTo>
                    <a:lnTo>
                      <a:pt x="38" y="66"/>
                    </a:lnTo>
                    <a:lnTo>
                      <a:pt x="45" y="65"/>
                    </a:lnTo>
                    <a:lnTo>
                      <a:pt x="50"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6" name="Freeform 83"/>
              <p:cNvSpPr>
                <a:spLocks/>
              </p:cNvSpPr>
              <p:nvPr/>
            </p:nvSpPr>
            <p:spPr bwMode="auto">
              <a:xfrm>
                <a:off x="6635751" y="3133725"/>
                <a:ext cx="53975" cy="52388"/>
              </a:xfrm>
              <a:custGeom>
                <a:avLst/>
                <a:gdLst>
                  <a:gd name="T0" fmla="*/ 57 w 66"/>
                  <a:gd name="T1" fmla="*/ 56 h 66"/>
                  <a:gd name="T2" fmla="*/ 61 w 66"/>
                  <a:gd name="T3" fmla="*/ 51 h 66"/>
                  <a:gd name="T4" fmla="*/ 64 w 66"/>
                  <a:gd name="T5" fmla="*/ 45 h 66"/>
                  <a:gd name="T6" fmla="*/ 66 w 66"/>
                  <a:gd name="T7" fmla="*/ 40 h 66"/>
                  <a:gd name="T8" fmla="*/ 66 w 66"/>
                  <a:gd name="T9" fmla="*/ 33 h 66"/>
                  <a:gd name="T10" fmla="*/ 66 w 66"/>
                  <a:gd name="T11" fmla="*/ 24 h 66"/>
                  <a:gd name="T12" fmla="*/ 63 w 66"/>
                  <a:gd name="T13" fmla="*/ 16 h 66"/>
                  <a:gd name="T14" fmla="*/ 57 w 66"/>
                  <a:gd name="T15" fmla="*/ 9 h 66"/>
                  <a:gd name="T16" fmla="*/ 50 w 66"/>
                  <a:gd name="T17" fmla="*/ 3 h 66"/>
                  <a:gd name="T18" fmla="*/ 42 w 66"/>
                  <a:gd name="T19" fmla="*/ 2 h 66"/>
                  <a:gd name="T20" fmla="*/ 33 w 66"/>
                  <a:gd name="T21" fmla="*/ 0 h 66"/>
                  <a:gd name="T22" fmla="*/ 24 w 66"/>
                  <a:gd name="T23" fmla="*/ 2 h 66"/>
                  <a:gd name="T24" fmla="*/ 17 w 66"/>
                  <a:gd name="T25" fmla="*/ 3 h 66"/>
                  <a:gd name="T26" fmla="*/ 10 w 66"/>
                  <a:gd name="T27" fmla="*/ 9 h 66"/>
                  <a:gd name="T28" fmla="*/ 5 w 66"/>
                  <a:gd name="T29" fmla="*/ 16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4 w 66"/>
                  <a:gd name="T43" fmla="*/ 65 h 66"/>
                  <a:gd name="T44" fmla="*/ 33 w 66"/>
                  <a:gd name="T45" fmla="*/ 66 h 66"/>
                  <a:gd name="T46" fmla="*/ 40 w 66"/>
                  <a:gd name="T47" fmla="*/ 66 h 66"/>
                  <a:gd name="T48" fmla="*/ 45 w 66"/>
                  <a:gd name="T49" fmla="*/ 65 h 66"/>
                  <a:gd name="T50" fmla="*/ 52 w 66"/>
                  <a:gd name="T51" fmla="*/ 61 h 66"/>
                  <a:gd name="T52" fmla="*/ 57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6"/>
                    </a:moveTo>
                    <a:lnTo>
                      <a:pt x="61" y="51"/>
                    </a:lnTo>
                    <a:lnTo>
                      <a:pt x="64" y="45"/>
                    </a:lnTo>
                    <a:lnTo>
                      <a:pt x="66" y="40"/>
                    </a:lnTo>
                    <a:lnTo>
                      <a:pt x="66" y="33"/>
                    </a:lnTo>
                    <a:lnTo>
                      <a:pt x="66" y="24"/>
                    </a:lnTo>
                    <a:lnTo>
                      <a:pt x="63" y="16"/>
                    </a:lnTo>
                    <a:lnTo>
                      <a:pt x="57" y="9"/>
                    </a:lnTo>
                    <a:lnTo>
                      <a:pt x="50" y="3"/>
                    </a:lnTo>
                    <a:lnTo>
                      <a:pt x="42" y="2"/>
                    </a:lnTo>
                    <a:lnTo>
                      <a:pt x="33" y="0"/>
                    </a:lnTo>
                    <a:lnTo>
                      <a:pt x="24" y="2"/>
                    </a:lnTo>
                    <a:lnTo>
                      <a:pt x="17" y="3"/>
                    </a:lnTo>
                    <a:lnTo>
                      <a:pt x="10" y="9"/>
                    </a:lnTo>
                    <a:lnTo>
                      <a:pt x="5" y="16"/>
                    </a:lnTo>
                    <a:lnTo>
                      <a:pt x="1" y="24"/>
                    </a:lnTo>
                    <a:lnTo>
                      <a:pt x="0" y="33"/>
                    </a:lnTo>
                    <a:lnTo>
                      <a:pt x="1" y="42"/>
                    </a:lnTo>
                    <a:lnTo>
                      <a:pt x="5" y="49"/>
                    </a:lnTo>
                    <a:lnTo>
                      <a:pt x="10" y="56"/>
                    </a:lnTo>
                    <a:lnTo>
                      <a:pt x="17" y="61"/>
                    </a:lnTo>
                    <a:lnTo>
                      <a:pt x="24" y="65"/>
                    </a:lnTo>
                    <a:lnTo>
                      <a:pt x="33" y="66"/>
                    </a:lnTo>
                    <a:lnTo>
                      <a:pt x="40" y="66"/>
                    </a:lnTo>
                    <a:lnTo>
                      <a:pt x="45" y="65"/>
                    </a:lnTo>
                    <a:lnTo>
                      <a:pt x="52" y="61"/>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7" name="Freeform 84"/>
              <p:cNvSpPr>
                <a:spLocks/>
              </p:cNvSpPr>
              <p:nvPr/>
            </p:nvSpPr>
            <p:spPr bwMode="auto">
              <a:xfrm>
                <a:off x="6640513" y="3192463"/>
                <a:ext cx="52388" cy="52388"/>
              </a:xfrm>
              <a:custGeom>
                <a:avLst/>
                <a:gdLst>
                  <a:gd name="T0" fmla="*/ 56 w 66"/>
                  <a:gd name="T1" fmla="*/ 58 h 67"/>
                  <a:gd name="T2" fmla="*/ 59 w 66"/>
                  <a:gd name="T3" fmla="*/ 53 h 67"/>
                  <a:gd name="T4" fmla="*/ 63 w 66"/>
                  <a:gd name="T5" fmla="*/ 47 h 67"/>
                  <a:gd name="T6" fmla="*/ 65 w 66"/>
                  <a:gd name="T7" fmla="*/ 40 h 67"/>
                  <a:gd name="T8" fmla="*/ 66 w 66"/>
                  <a:gd name="T9" fmla="*/ 33 h 67"/>
                  <a:gd name="T10" fmla="*/ 65 w 66"/>
                  <a:gd name="T11" fmla="*/ 26 h 67"/>
                  <a:gd name="T12" fmla="*/ 61 w 66"/>
                  <a:gd name="T13" fmla="*/ 18 h 67"/>
                  <a:gd name="T14" fmla="*/ 56 w 66"/>
                  <a:gd name="T15" fmla="*/ 11 h 67"/>
                  <a:gd name="T16" fmla="*/ 49 w 66"/>
                  <a:gd name="T17" fmla="*/ 5 h 67"/>
                  <a:gd name="T18" fmla="*/ 42 w 66"/>
                  <a:gd name="T19" fmla="*/ 2 h 67"/>
                  <a:gd name="T20" fmla="*/ 33 w 66"/>
                  <a:gd name="T21" fmla="*/ 0 h 67"/>
                  <a:gd name="T22" fmla="*/ 24 w 66"/>
                  <a:gd name="T23" fmla="*/ 2 h 67"/>
                  <a:gd name="T24" fmla="*/ 16 w 66"/>
                  <a:gd name="T25" fmla="*/ 5 h 67"/>
                  <a:gd name="T26" fmla="*/ 9 w 66"/>
                  <a:gd name="T27" fmla="*/ 11 h 67"/>
                  <a:gd name="T28" fmla="*/ 3 w 66"/>
                  <a:gd name="T29" fmla="*/ 18 h 67"/>
                  <a:gd name="T30" fmla="*/ 0 w 66"/>
                  <a:gd name="T31" fmla="*/ 26 h 67"/>
                  <a:gd name="T32" fmla="*/ 0 w 66"/>
                  <a:gd name="T33" fmla="*/ 33 h 67"/>
                  <a:gd name="T34" fmla="*/ 0 w 66"/>
                  <a:gd name="T35" fmla="*/ 42 h 67"/>
                  <a:gd name="T36" fmla="*/ 3 w 66"/>
                  <a:gd name="T37" fmla="*/ 51 h 67"/>
                  <a:gd name="T38" fmla="*/ 9 w 66"/>
                  <a:gd name="T39" fmla="*/ 58 h 67"/>
                  <a:gd name="T40" fmla="*/ 16 w 66"/>
                  <a:gd name="T41" fmla="*/ 63 h 67"/>
                  <a:gd name="T42" fmla="*/ 24 w 66"/>
                  <a:gd name="T43" fmla="*/ 67 h 67"/>
                  <a:gd name="T44" fmla="*/ 33 w 66"/>
                  <a:gd name="T45" fmla="*/ 67 h 67"/>
                  <a:gd name="T46" fmla="*/ 38 w 66"/>
                  <a:gd name="T47" fmla="*/ 67 h 67"/>
                  <a:gd name="T48" fmla="*/ 45 w 66"/>
                  <a:gd name="T49" fmla="*/ 65 h 67"/>
                  <a:gd name="T50" fmla="*/ 51 w 66"/>
                  <a:gd name="T51" fmla="*/ 61 h 67"/>
                  <a:gd name="T52" fmla="*/ 56 w 66"/>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8"/>
                    </a:moveTo>
                    <a:lnTo>
                      <a:pt x="59" y="53"/>
                    </a:lnTo>
                    <a:lnTo>
                      <a:pt x="63" y="47"/>
                    </a:lnTo>
                    <a:lnTo>
                      <a:pt x="65" y="40"/>
                    </a:lnTo>
                    <a:lnTo>
                      <a:pt x="66" y="33"/>
                    </a:lnTo>
                    <a:lnTo>
                      <a:pt x="65" y="26"/>
                    </a:lnTo>
                    <a:lnTo>
                      <a:pt x="61" y="18"/>
                    </a:lnTo>
                    <a:lnTo>
                      <a:pt x="56" y="11"/>
                    </a:lnTo>
                    <a:lnTo>
                      <a:pt x="49" y="5"/>
                    </a:lnTo>
                    <a:lnTo>
                      <a:pt x="42" y="2"/>
                    </a:lnTo>
                    <a:lnTo>
                      <a:pt x="33" y="0"/>
                    </a:lnTo>
                    <a:lnTo>
                      <a:pt x="24" y="2"/>
                    </a:lnTo>
                    <a:lnTo>
                      <a:pt x="16" y="5"/>
                    </a:lnTo>
                    <a:lnTo>
                      <a:pt x="9" y="11"/>
                    </a:lnTo>
                    <a:lnTo>
                      <a:pt x="3" y="18"/>
                    </a:lnTo>
                    <a:lnTo>
                      <a:pt x="0" y="26"/>
                    </a:lnTo>
                    <a:lnTo>
                      <a:pt x="0" y="33"/>
                    </a:lnTo>
                    <a:lnTo>
                      <a:pt x="0" y="42"/>
                    </a:lnTo>
                    <a:lnTo>
                      <a:pt x="3" y="51"/>
                    </a:lnTo>
                    <a:lnTo>
                      <a:pt x="9" y="58"/>
                    </a:lnTo>
                    <a:lnTo>
                      <a:pt x="16" y="63"/>
                    </a:lnTo>
                    <a:lnTo>
                      <a:pt x="24" y="67"/>
                    </a:lnTo>
                    <a:lnTo>
                      <a:pt x="33" y="67"/>
                    </a:lnTo>
                    <a:lnTo>
                      <a:pt x="38" y="67"/>
                    </a:lnTo>
                    <a:lnTo>
                      <a:pt x="45" y="65"/>
                    </a:lnTo>
                    <a:lnTo>
                      <a:pt x="51"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8" name="Freeform 85"/>
              <p:cNvSpPr>
                <a:spLocks/>
              </p:cNvSpPr>
              <p:nvPr/>
            </p:nvSpPr>
            <p:spPr bwMode="auto">
              <a:xfrm>
                <a:off x="6689726" y="3106738"/>
                <a:ext cx="52388" cy="53975"/>
              </a:xfrm>
              <a:custGeom>
                <a:avLst/>
                <a:gdLst>
                  <a:gd name="T0" fmla="*/ 58 w 66"/>
                  <a:gd name="T1" fmla="*/ 56 h 66"/>
                  <a:gd name="T2" fmla="*/ 61 w 66"/>
                  <a:gd name="T3" fmla="*/ 50 h 66"/>
                  <a:gd name="T4" fmla="*/ 65 w 66"/>
                  <a:gd name="T5" fmla="*/ 45 h 66"/>
                  <a:gd name="T6" fmla="*/ 66 w 66"/>
                  <a:gd name="T7" fmla="*/ 38 h 66"/>
                  <a:gd name="T8" fmla="*/ 66 w 66"/>
                  <a:gd name="T9" fmla="*/ 33 h 66"/>
                  <a:gd name="T10" fmla="*/ 66 w 66"/>
                  <a:gd name="T11" fmla="*/ 24 h 66"/>
                  <a:gd name="T12" fmla="*/ 63 w 66"/>
                  <a:gd name="T13" fmla="*/ 15 h 66"/>
                  <a:gd name="T14" fmla="*/ 58 w 66"/>
                  <a:gd name="T15" fmla="*/ 8 h 66"/>
                  <a:gd name="T16" fmla="*/ 51 w 66"/>
                  <a:gd name="T17" fmla="*/ 3 h 66"/>
                  <a:gd name="T18" fmla="*/ 42 w 66"/>
                  <a:gd name="T19" fmla="*/ 0 h 66"/>
                  <a:gd name="T20" fmla="*/ 33 w 66"/>
                  <a:gd name="T21" fmla="*/ 0 h 66"/>
                  <a:gd name="T22" fmla="*/ 25 w 66"/>
                  <a:gd name="T23" fmla="*/ 0 h 66"/>
                  <a:gd name="T24" fmla="*/ 18 w 66"/>
                  <a:gd name="T25" fmla="*/ 3 h 66"/>
                  <a:gd name="T26" fmla="*/ 11 w 66"/>
                  <a:gd name="T27" fmla="*/ 8 h 66"/>
                  <a:gd name="T28" fmla="*/ 5 w 66"/>
                  <a:gd name="T29" fmla="*/ 15 h 66"/>
                  <a:gd name="T30" fmla="*/ 2 w 66"/>
                  <a:gd name="T31" fmla="*/ 24 h 66"/>
                  <a:gd name="T32" fmla="*/ 0 w 66"/>
                  <a:gd name="T33" fmla="*/ 33 h 66"/>
                  <a:gd name="T34" fmla="*/ 2 w 66"/>
                  <a:gd name="T35" fmla="*/ 42 h 66"/>
                  <a:gd name="T36" fmla="*/ 5 w 66"/>
                  <a:gd name="T37" fmla="*/ 49 h 66"/>
                  <a:gd name="T38" fmla="*/ 11 w 66"/>
                  <a:gd name="T39" fmla="*/ 56 h 66"/>
                  <a:gd name="T40" fmla="*/ 18 w 66"/>
                  <a:gd name="T41" fmla="*/ 61 h 66"/>
                  <a:gd name="T42" fmla="*/ 25 w 66"/>
                  <a:gd name="T43" fmla="*/ 64 h 66"/>
                  <a:gd name="T44" fmla="*/ 33 w 66"/>
                  <a:gd name="T45" fmla="*/ 66 h 66"/>
                  <a:gd name="T46" fmla="*/ 40 w 66"/>
                  <a:gd name="T47" fmla="*/ 64 h 66"/>
                  <a:gd name="T48" fmla="*/ 46 w 66"/>
                  <a:gd name="T49" fmla="*/ 63 h 66"/>
                  <a:gd name="T50" fmla="*/ 52 w 66"/>
                  <a:gd name="T51" fmla="*/ 59 h 66"/>
                  <a:gd name="T52" fmla="*/ 58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8" y="56"/>
                    </a:moveTo>
                    <a:lnTo>
                      <a:pt x="61" y="50"/>
                    </a:lnTo>
                    <a:lnTo>
                      <a:pt x="65" y="45"/>
                    </a:lnTo>
                    <a:lnTo>
                      <a:pt x="66" y="38"/>
                    </a:lnTo>
                    <a:lnTo>
                      <a:pt x="66" y="33"/>
                    </a:lnTo>
                    <a:lnTo>
                      <a:pt x="66" y="24"/>
                    </a:lnTo>
                    <a:lnTo>
                      <a:pt x="63" y="15"/>
                    </a:lnTo>
                    <a:lnTo>
                      <a:pt x="58" y="8"/>
                    </a:lnTo>
                    <a:lnTo>
                      <a:pt x="51" y="3"/>
                    </a:lnTo>
                    <a:lnTo>
                      <a:pt x="42" y="0"/>
                    </a:lnTo>
                    <a:lnTo>
                      <a:pt x="33" y="0"/>
                    </a:lnTo>
                    <a:lnTo>
                      <a:pt x="25" y="0"/>
                    </a:lnTo>
                    <a:lnTo>
                      <a:pt x="18" y="3"/>
                    </a:lnTo>
                    <a:lnTo>
                      <a:pt x="11" y="8"/>
                    </a:lnTo>
                    <a:lnTo>
                      <a:pt x="5" y="15"/>
                    </a:lnTo>
                    <a:lnTo>
                      <a:pt x="2" y="24"/>
                    </a:lnTo>
                    <a:lnTo>
                      <a:pt x="0" y="33"/>
                    </a:lnTo>
                    <a:lnTo>
                      <a:pt x="2" y="42"/>
                    </a:lnTo>
                    <a:lnTo>
                      <a:pt x="5" y="49"/>
                    </a:lnTo>
                    <a:lnTo>
                      <a:pt x="11" y="56"/>
                    </a:lnTo>
                    <a:lnTo>
                      <a:pt x="18" y="61"/>
                    </a:lnTo>
                    <a:lnTo>
                      <a:pt x="25" y="64"/>
                    </a:lnTo>
                    <a:lnTo>
                      <a:pt x="33" y="66"/>
                    </a:lnTo>
                    <a:lnTo>
                      <a:pt x="40" y="64"/>
                    </a:lnTo>
                    <a:lnTo>
                      <a:pt x="46" y="63"/>
                    </a:lnTo>
                    <a:lnTo>
                      <a:pt x="52" y="59"/>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19" name="Freeform 86"/>
              <p:cNvSpPr>
                <a:spLocks/>
              </p:cNvSpPr>
              <p:nvPr/>
            </p:nvSpPr>
            <p:spPr bwMode="auto">
              <a:xfrm>
                <a:off x="6745288" y="3095625"/>
                <a:ext cx="53975" cy="52388"/>
              </a:xfrm>
              <a:custGeom>
                <a:avLst/>
                <a:gdLst>
                  <a:gd name="T0" fmla="*/ 57 w 66"/>
                  <a:gd name="T1" fmla="*/ 56 h 66"/>
                  <a:gd name="T2" fmla="*/ 61 w 66"/>
                  <a:gd name="T3" fmla="*/ 51 h 66"/>
                  <a:gd name="T4" fmla="*/ 64 w 66"/>
                  <a:gd name="T5" fmla="*/ 45 h 66"/>
                  <a:gd name="T6" fmla="*/ 66 w 66"/>
                  <a:gd name="T7" fmla="*/ 38 h 66"/>
                  <a:gd name="T8" fmla="*/ 66 w 66"/>
                  <a:gd name="T9" fmla="*/ 33 h 66"/>
                  <a:gd name="T10" fmla="*/ 66 w 66"/>
                  <a:gd name="T11" fmla="*/ 24 h 66"/>
                  <a:gd name="T12" fmla="*/ 63 w 66"/>
                  <a:gd name="T13" fmla="*/ 16 h 66"/>
                  <a:gd name="T14" fmla="*/ 57 w 66"/>
                  <a:gd name="T15" fmla="*/ 9 h 66"/>
                  <a:gd name="T16" fmla="*/ 50 w 66"/>
                  <a:gd name="T17" fmla="*/ 4 h 66"/>
                  <a:gd name="T18" fmla="*/ 42 w 66"/>
                  <a:gd name="T19" fmla="*/ 0 h 66"/>
                  <a:gd name="T20" fmla="*/ 33 w 66"/>
                  <a:gd name="T21" fmla="*/ 0 h 66"/>
                  <a:gd name="T22" fmla="*/ 24 w 66"/>
                  <a:gd name="T23" fmla="*/ 0 h 66"/>
                  <a:gd name="T24" fmla="*/ 17 w 66"/>
                  <a:gd name="T25" fmla="*/ 4 h 66"/>
                  <a:gd name="T26" fmla="*/ 10 w 66"/>
                  <a:gd name="T27" fmla="*/ 9 h 66"/>
                  <a:gd name="T28" fmla="*/ 5 w 66"/>
                  <a:gd name="T29" fmla="*/ 16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4 w 66"/>
                  <a:gd name="T43" fmla="*/ 65 h 66"/>
                  <a:gd name="T44" fmla="*/ 33 w 66"/>
                  <a:gd name="T45" fmla="*/ 66 h 66"/>
                  <a:gd name="T46" fmla="*/ 40 w 66"/>
                  <a:gd name="T47" fmla="*/ 65 h 66"/>
                  <a:gd name="T48" fmla="*/ 45 w 66"/>
                  <a:gd name="T49" fmla="*/ 63 h 66"/>
                  <a:gd name="T50" fmla="*/ 52 w 66"/>
                  <a:gd name="T51" fmla="*/ 59 h 66"/>
                  <a:gd name="T52" fmla="*/ 57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6"/>
                    </a:moveTo>
                    <a:lnTo>
                      <a:pt x="61" y="51"/>
                    </a:lnTo>
                    <a:lnTo>
                      <a:pt x="64" y="45"/>
                    </a:lnTo>
                    <a:lnTo>
                      <a:pt x="66" y="38"/>
                    </a:lnTo>
                    <a:lnTo>
                      <a:pt x="66" y="33"/>
                    </a:lnTo>
                    <a:lnTo>
                      <a:pt x="66" y="24"/>
                    </a:lnTo>
                    <a:lnTo>
                      <a:pt x="63" y="16"/>
                    </a:lnTo>
                    <a:lnTo>
                      <a:pt x="57" y="9"/>
                    </a:lnTo>
                    <a:lnTo>
                      <a:pt x="50" y="4"/>
                    </a:lnTo>
                    <a:lnTo>
                      <a:pt x="42" y="0"/>
                    </a:lnTo>
                    <a:lnTo>
                      <a:pt x="33" y="0"/>
                    </a:lnTo>
                    <a:lnTo>
                      <a:pt x="24" y="0"/>
                    </a:lnTo>
                    <a:lnTo>
                      <a:pt x="17" y="4"/>
                    </a:lnTo>
                    <a:lnTo>
                      <a:pt x="10" y="9"/>
                    </a:lnTo>
                    <a:lnTo>
                      <a:pt x="5" y="16"/>
                    </a:lnTo>
                    <a:lnTo>
                      <a:pt x="1" y="24"/>
                    </a:lnTo>
                    <a:lnTo>
                      <a:pt x="0" y="33"/>
                    </a:lnTo>
                    <a:lnTo>
                      <a:pt x="1" y="42"/>
                    </a:lnTo>
                    <a:lnTo>
                      <a:pt x="5" y="49"/>
                    </a:lnTo>
                    <a:lnTo>
                      <a:pt x="10" y="56"/>
                    </a:lnTo>
                    <a:lnTo>
                      <a:pt x="17" y="61"/>
                    </a:lnTo>
                    <a:lnTo>
                      <a:pt x="24" y="65"/>
                    </a:lnTo>
                    <a:lnTo>
                      <a:pt x="33" y="66"/>
                    </a:lnTo>
                    <a:lnTo>
                      <a:pt x="40" y="65"/>
                    </a:lnTo>
                    <a:lnTo>
                      <a:pt x="45" y="63"/>
                    </a:lnTo>
                    <a:lnTo>
                      <a:pt x="52" y="59"/>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0" name="Freeform 87"/>
              <p:cNvSpPr>
                <a:spLocks/>
              </p:cNvSpPr>
              <p:nvPr/>
            </p:nvSpPr>
            <p:spPr bwMode="auto">
              <a:xfrm>
                <a:off x="6049963" y="3040063"/>
                <a:ext cx="52388" cy="53975"/>
              </a:xfrm>
              <a:custGeom>
                <a:avLst/>
                <a:gdLst>
                  <a:gd name="T0" fmla="*/ 56 w 66"/>
                  <a:gd name="T1" fmla="*/ 56 h 66"/>
                  <a:gd name="T2" fmla="*/ 61 w 66"/>
                  <a:gd name="T3" fmla="*/ 51 h 66"/>
                  <a:gd name="T4" fmla="*/ 65 w 66"/>
                  <a:gd name="T5" fmla="*/ 45 h 66"/>
                  <a:gd name="T6" fmla="*/ 66 w 66"/>
                  <a:gd name="T7" fmla="*/ 40 h 66"/>
                  <a:gd name="T8" fmla="*/ 66 w 66"/>
                  <a:gd name="T9" fmla="*/ 33 h 66"/>
                  <a:gd name="T10" fmla="*/ 65 w 66"/>
                  <a:gd name="T11" fmla="*/ 24 h 66"/>
                  <a:gd name="T12" fmla="*/ 61 w 66"/>
                  <a:gd name="T13" fmla="*/ 17 h 66"/>
                  <a:gd name="T14" fmla="*/ 56 w 66"/>
                  <a:gd name="T15" fmla="*/ 9 h 66"/>
                  <a:gd name="T16" fmla="*/ 49 w 66"/>
                  <a:gd name="T17" fmla="*/ 3 h 66"/>
                  <a:gd name="T18" fmla="*/ 42 w 66"/>
                  <a:gd name="T19" fmla="*/ 2 h 66"/>
                  <a:gd name="T20" fmla="*/ 33 w 66"/>
                  <a:gd name="T21" fmla="*/ 0 h 66"/>
                  <a:gd name="T22" fmla="*/ 25 w 66"/>
                  <a:gd name="T23" fmla="*/ 2 h 66"/>
                  <a:gd name="T24" fmla="*/ 16 w 66"/>
                  <a:gd name="T25" fmla="*/ 3 h 66"/>
                  <a:gd name="T26" fmla="*/ 9 w 66"/>
                  <a:gd name="T27" fmla="*/ 9 h 66"/>
                  <a:gd name="T28" fmla="*/ 4 w 66"/>
                  <a:gd name="T29" fmla="*/ 17 h 66"/>
                  <a:gd name="T30" fmla="*/ 2 w 66"/>
                  <a:gd name="T31" fmla="*/ 24 h 66"/>
                  <a:gd name="T32" fmla="*/ 0 w 66"/>
                  <a:gd name="T33" fmla="*/ 33 h 66"/>
                  <a:gd name="T34" fmla="*/ 2 w 66"/>
                  <a:gd name="T35" fmla="*/ 42 h 66"/>
                  <a:gd name="T36" fmla="*/ 4 w 66"/>
                  <a:gd name="T37" fmla="*/ 49 h 66"/>
                  <a:gd name="T38" fmla="*/ 9 w 66"/>
                  <a:gd name="T39" fmla="*/ 56 h 66"/>
                  <a:gd name="T40" fmla="*/ 16 w 66"/>
                  <a:gd name="T41" fmla="*/ 61 h 66"/>
                  <a:gd name="T42" fmla="*/ 25 w 66"/>
                  <a:gd name="T43" fmla="*/ 65 h 66"/>
                  <a:gd name="T44" fmla="*/ 33 w 66"/>
                  <a:gd name="T45" fmla="*/ 66 h 66"/>
                  <a:gd name="T46" fmla="*/ 40 w 66"/>
                  <a:gd name="T47" fmla="*/ 66 h 66"/>
                  <a:gd name="T48" fmla="*/ 46 w 66"/>
                  <a:gd name="T49" fmla="*/ 65 h 66"/>
                  <a:gd name="T50" fmla="*/ 51 w 66"/>
                  <a:gd name="T51" fmla="*/ 61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1"/>
                    </a:lnTo>
                    <a:lnTo>
                      <a:pt x="65" y="45"/>
                    </a:lnTo>
                    <a:lnTo>
                      <a:pt x="66" y="40"/>
                    </a:lnTo>
                    <a:lnTo>
                      <a:pt x="66" y="33"/>
                    </a:lnTo>
                    <a:lnTo>
                      <a:pt x="65" y="24"/>
                    </a:lnTo>
                    <a:lnTo>
                      <a:pt x="61" y="17"/>
                    </a:lnTo>
                    <a:lnTo>
                      <a:pt x="56" y="9"/>
                    </a:lnTo>
                    <a:lnTo>
                      <a:pt x="49" y="3"/>
                    </a:lnTo>
                    <a:lnTo>
                      <a:pt x="42" y="2"/>
                    </a:lnTo>
                    <a:lnTo>
                      <a:pt x="33" y="0"/>
                    </a:lnTo>
                    <a:lnTo>
                      <a:pt x="25" y="2"/>
                    </a:lnTo>
                    <a:lnTo>
                      <a:pt x="16" y="3"/>
                    </a:lnTo>
                    <a:lnTo>
                      <a:pt x="9" y="9"/>
                    </a:lnTo>
                    <a:lnTo>
                      <a:pt x="4" y="17"/>
                    </a:lnTo>
                    <a:lnTo>
                      <a:pt x="2" y="24"/>
                    </a:lnTo>
                    <a:lnTo>
                      <a:pt x="0" y="33"/>
                    </a:lnTo>
                    <a:lnTo>
                      <a:pt x="2" y="42"/>
                    </a:lnTo>
                    <a:lnTo>
                      <a:pt x="4" y="49"/>
                    </a:lnTo>
                    <a:lnTo>
                      <a:pt x="9" y="56"/>
                    </a:lnTo>
                    <a:lnTo>
                      <a:pt x="16" y="61"/>
                    </a:lnTo>
                    <a:lnTo>
                      <a:pt x="25" y="65"/>
                    </a:lnTo>
                    <a:lnTo>
                      <a:pt x="33" y="66"/>
                    </a:lnTo>
                    <a:lnTo>
                      <a:pt x="40" y="66"/>
                    </a:lnTo>
                    <a:lnTo>
                      <a:pt x="46"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1" name="Freeform 88"/>
              <p:cNvSpPr>
                <a:spLocks/>
              </p:cNvSpPr>
              <p:nvPr/>
            </p:nvSpPr>
            <p:spPr bwMode="auto">
              <a:xfrm>
                <a:off x="6045201" y="2986088"/>
                <a:ext cx="52388" cy="52388"/>
              </a:xfrm>
              <a:custGeom>
                <a:avLst/>
                <a:gdLst>
                  <a:gd name="T0" fmla="*/ 56 w 66"/>
                  <a:gd name="T1" fmla="*/ 56 h 66"/>
                  <a:gd name="T2" fmla="*/ 61 w 66"/>
                  <a:gd name="T3" fmla="*/ 51 h 66"/>
                  <a:gd name="T4" fmla="*/ 65 w 66"/>
                  <a:gd name="T5" fmla="*/ 45 h 66"/>
                  <a:gd name="T6" fmla="*/ 66 w 66"/>
                  <a:gd name="T7" fmla="*/ 40 h 66"/>
                  <a:gd name="T8" fmla="*/ 66 w 66"/>
                  <a:gd name="T9" fmla="*/ 33 h 66"/>
                  <a:gd name="T10" fmla="*/ 65 w 66"/>
                  <a:gd name="T11" fmla="*/ 25 h 66"/>
                  <a:gd name="T12" fmla="*/ 61 w 66"/>
                  <a:gd name="T13" fmla="*/ 16 h 66"/>
                  <a:gd name="T14" fmla="*/ 56 w 66"/>
                  <a:gd name="T15" fmla="*/ 9 h 66"/>
                  <a:gd name="T16" fmla="*/ 49 w 66"/>
                  <a:gd name="T17" fmla="*/ 4 h 66"/>
                  <a:gd name="T18" fmla="*/ 42 w 66"/>
                  <a:gd name="T19" fmla="*/ 2 h 66"/>
                  <a:gd name="T20" fmla="*/ 33 w 66"/>
                  <a:gd name="T21" fmla="*/ 0 h 66"/>
                  <a:gd name="T22" fmla="*/ 25 w 66"/>
                  <a:gd name="T23" fmla="*/ 2 h 66"/>
                  <a:gd name="T24" fmla="*/ 18 w 66"/>
                  <a:gd name="T25" fmla="*/ 4 h 66"/>
                  <a:gd name="T26" fmla="*/ 9 w 66"/>
                  <a:gd name="T27" fmla="*/ 9 h 66"/>
                  <a:gd name="T28" fmla="*/ 4 w 66"/>
                  <a:gd name="T29" fmla="*/ 16 h 66"/>
                  <a:gd name="T30" fmla="*/ 2 w 66"/>
                  <a:gd name="T31" fmla="*/ 25 h 66"/>
                  <a:gd name="T32" fmla="*/ 0 w 66"/>
                  <a:gd name="T33" fmla="*/ 33 h 66"/>
                  <a:gd name="T34" fmla="*/ 2 w 66"/>
                  <a:gd name="T35" fmla="*/ 42 h 66"/>
                  <a:gd name="T36" fmla="*/ 4 w 66"/>
                  <a:gd name="T37" fmla="*/ 49 h 66"/>
                  <a:gd name="T38" fmla="*/ 9 w 66"/>
                  <a:gd name="T39" fmla="*/ 56 h 66"/>
                  <a:gd name="T40" fmla="*/ 18 w 66"/>
                  <a:gd name="T41" fmla="*/ 61 h 66"/>
                  <a:gd name="T42" fmla="*/ 25 w 66"/>
                  <a:gd name="T43" fmla="*/ 65 h 66"/>
                  <a:gd name="T44" fmla="*/ 33 w 66"/>
                  <a:gd name="T45" fmla="*/ 66 h 66"/>
                  <a:gd name="T46" fmla="*/ 40 w 66"/>
                  <a:gd name="T47" fmla="*/ 66 h 66"/>
                  <a:gd name="T48" fmla="*/ 46 w 66"/>
                  <a:gd name="T49" fmla="*/ 63 h 66"/>
                  <a:gd name="T50" fmla="*/ 51 w 66"/>
                  <a:gd name="T51" fmla="*/ 61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1"/>
                    </a:lnTo>
                    <a:lnTo>
                      <a:pt x="65" y="45"/>
                    </a:lnTo>
                    <a:lnTo>
                      <a:pt x="66" y="40"/>
                    </a:lnTo>
                    <a:lnTo>
                      <a:pt x="66" y="33"/>
                    </a:lnTo>
                    <a:lnTo>
                      <a:pt x="65" y="25"/>
                    </a:lnTo>
                    <a:lnTo>
                      <a:pt x="61" y="16"/>
                    </a:lnTo>
                    <a:lnTo>
                      <a:pt x="56" y="9"/>
                    </a:lnTo>
                    <a:lnTo>
                      <a:pt x="49" y="4"/>
                    </a:lnTo>
                    <a:lnTo>
                      <a:pt x="42" y="2"/>
                    </a:lnTo>
                    <a:lnTo>
                      <a:pt x="33" y="0"/>
                    </a:lnTo>
                    <a:lnTo>
                      <a:pt x="25" y="2"/>
                    </a:lnTo>
                    <a:lnTo>
                      <a:pt x="18" y="4"/>
                    </a:lnTo>
                    <a:lnTo>
                      <a:pt x="9" y="9"/>
                    </a:lnTo>
                    <a:lnTo>
                      <a:pt x="4" y="16"/>
                    </a:lnTo>
                    <a:lnTo>
                      <a:pt x="2" y="25"/>
                    </a:lnTo>
                    <a:lnTo>
                      <a:pt x="0" y="33"/>
                    </a:lnTo>
                    <a:lnTo>
                      <a:pt x="2" y="42"/>
                    </a:lnTo>
                    <a:lnTo>
                      <a:pt x="4" y="49"/>
                    </a:lnTo>
                    <a:lnTo>
                      <a:pt x="9" y="56"/>
                    </a:lnTo>
                    <a:lnTo>
                      <a:pt x="18" y="61"/>
                    </a:lnTo>
                    <a:lnTo>
                      <a:pt x="25" y="65"/>
                    </a:lnTo>
                    <a:lnTo>
                      <a:pt x="33" y="66"/>
                    </a:lnTo>
                    <a:lnTo>
                      <a:pt x="40" y="66"/>
                    </a:lnTo>
                    <a:lnTo>
                      <a:pt x="46" y="63"/>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2" name="Freeform 89"/>
              <p:cNvSpPr>
                <a:spLocks/>
              </p:cNvSpPr>
              <p:nvPr/>
            </p:nvSpPr>
            <p:spPr bwMode="auto">
              <a:xfrm>
                <a:off x="5991226" y="2949575"/>
                <a:ext cx="53975" cy="52388"/>
              </a:xfrm>
              <a:custGeom>
                <a:avLst/>
                <a:gdLst>
                  <a:gd name="T0" fmla="*/ 56 w 66"/>
                  <a:gd name="T1" fmla="*/ 56 h 66"/>
                  <a:gd name="T2" fmla="*/ 61 w 66"/>
                  <a:gd name="T3" fmla="*/ 50 h 66"/>
                  <a:gd name="T4" fmla="*/ 64 w 66"/>
                  <a:gd name="T5" fmla="*/ 45 h 66"/>
                  <a:gd name="T6" fmla="*/ 66 w 66"/>
                  <a:gd name="T7" fmla="*/ 40 h 66"/>
                  <a:gd name="T8" fmla="*/ 66 w 66"/>
                  <a:gd name="T9" fmla="*/ 33 h 66"/>
                  <a:gd name="T10" fmla="*/ 64 w 66"/>
                  <a:gd name="T11" fmla="*/ 24 h 66"/>
                  <a:gd name="T12" fmla="*/ 61 w 66"/>
                  <a:gd name="T13" fmla="*/ 17 h 66"/>
                  <a:gd name="T14" fmla="*/ 56 w 66"/>
                  <a:gd name="T15" fmla="*/ 8 h 66"/>
                  <a:gd name="T16" fmla="*/ 49 w 66"/>
                  <a:gd name="T17" fmla="*/ 3 h 66"/>
                  <a:gd name="T18" fmla="*/ 42 w 66"/>
                  <a:gd name="T19" fmla="*/ 1 h 66"/>
                  <a:gd name="T20" fmla="*/ 33 w 66"/>
                  <a:gd name="T21" fmla="*/ 0 h 66"/>
                  <a:gd name="T22" fmla="*/ 24 w 66"/>
                  <a:gd name="T23" fmla="*/ 1 h 66"/>
                  <a:gd name="T24" fmla="*/ 17 w 66"/>
                  <a:gd name="T25" fmla="*/ 3 h 66"/>
                  <a:gd name="T26" fmla="*/ 9 w 66"/>
                  <a:gd name="T27" fmla="*/ 8 h 66"/>
                  <a:gd name="T28" fmla="*/ 3 w 66"/>
                  <a:gd name="T29" fmla="*/ 17 h 66"/>
                  <a:gd name="T30" fmla="*/ 2 w 66"/>
                  <a:gd name="T31" fmla="*/ 24 h 66"/>
                  <a:gd name="T32" fmla="*/ 0 w 66"/>
                  <a:gd name="T33" fmla="*/ 33 h 66"/>
                  <a:gd name="T34" fmla="*/ 2 w 66"/>
                  <a:gd name="T35" fmla="*/ 42 h 66"/>
                  <a:gd name="T36" fmla="*/ 3 w 66"/>
                  <a:gd name="T37" fmla="*/ 49 h 66"/>
                  <a:gd name="T38" fmla="*/ 9 w 66"/>
                  <a:gd name="T39" fmla="*/ 56 h 66"/>
                  <a:gd name="T40" fmla="*/ 17 w 66"/>
                  <a:gd name="T41" fmla="*/ 61 h 66"/>
                  <a:gd name="T42" fmla="*/ 24 w 66"/>
                  <a:gd name="T43" fmla="*/ 64 h 66"/>
                  <a:gd name="T44" fmla="*/ 33 w 66"/>
                  <a:gd name="T45" fmla="*/ 66 h 66"/>
                  <a:gd name="T46" fmla="*/ 40 w 66"/>
                  <a:gd name="T47" fmla="*/ 66 h 66"/>
                  <a:gd name="T48" fmla="*/ 45 w 66"/>
                  <a:gd name="T49" fmla="*/ 64 h 66"/>
                  <a:gd name="T50" fmla="*/ 50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0"/>
                    </a:lnTo>
                    <a:lnTo>
                      <a:pt x="64" y="45"/>
                    </a:lnTo>
                    <a:lnTo>
                      <a:pt x="66" y="40"/>
                    </a:lnTo>
                    <a:lnTo>
                      <a:pt x="66" y="33"/>
                    </a:lnTo>
                    <a:lnTo>
                      <a:pt x="64" y="24"/>
                    </a:lnTo>
                    <a:lnTo>
                      <a:pt x="61" y="17"/>
                    </a:lnTo>
                    <a:lnTo>
                      <a:pt x="56" y="8"/>
                    </a:lnTo>
                    <a:lnTo>
                      <a:pt x="49" y="3"/>
                    </a:lnTo>
                    <a:lnTo>
                      <a:pt x="42" y="1"/>
                    </a:lnTo>
                    <a:lnTo>
                      <a:pt x="33" y="0"/>
                    </a:lnTo>
                    <a:lnTo>
                      <a:pt x="24" y="1"/>
                    </a:lnTo>
                    <a:lnTo>
                      <a:pt x="17" y="3"/>
                    </a:lnTo>
                    <a:lnTo>
                      <a:pt x="9" y="8"/>
                    </a:lnTo>
                    <a:lnTo>
                      <a:pt x="3" y="17"/>
                    </a:lnTo>
                    <a:lnTo>
                      <a:pt x="2" y="24"/>
                    </a:lnTo>
                    <a:lnTo>
                      <a:pt x="0" y="33"/>
                    </a:lnTo>
                    <a:lnTo>
                      <a:pt x="2" y="42"/>
                    </a:lnTo>
                    <a:lnTo>
                      <a:pt x="3" y="49"/>
                    </a:lnTo>
                    <a:lnTo>
                      <a:pt x="9" y="56"/>
                    </a:lnTo>
                    <a:lnTo>
                      <a:pt x="17" y="61"/>
                    </a:lnTo>
                    <a:lnTo>
                      <a:pt x="24" y="64"/>
                    </a:lnTo>
                    <a:lnTo>
                      <a:pt x="33" y="66"/>
                    </a:lnTo>
                    <a:lnTo>
                      <a:pt x="40" y="66"/>
                    </a:lnTo>
                    <a:lnTo>
                      <a:pt x="45" y="64"/>
                    </a:lnTo>
                    <a:lnTo>
                      <a:pt x="50"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3" name="Freeform 90"/>
              <p:cNvSpPr>
                <a:spLocks/>
              </p:cNvSpPr>
              <p:nvPr/>
            </p:nvSpPr>
            <p:spPr bwMode="auto">
              <a:xfrm>
                <a:off x="6046788" y="2911475"/>
                <a:ext cx="52388" cy="52388"/>
              </a:xfrm>
              <a:custGeom>
                <a:avLst/>
                <a:gdLst>
                  <a:gd name="T0" fmla="*/ 56 w 64"/>
                  <a:gd name="T1" fmla="*/ 55 h 66"/>
                  <a:gd name="T2" fmla="*/ 59 w 64"/>
                  <a:gd name="T3" fmla="*/ 50 h 66"/>
                  <a:gd name="T4" fmla="*/ 62 w 64"/>
                  <a:gd name="T5" fmla="*/ 45 h 66"/>
                  <a:gd name="T6" fmla="*/ 64 w 64"/>
                  <a:gd name="T7" fmla="*/ 38 h 66"/>
                  <a:gd name="T8" fmla="*/ 64 w 64"/>
                  <a:gd name="T9" fmla="*/ 33 h 66"/>
                  <a:gd name="T10" fmla="*/ 64 w 64"/>
                  <a:gd name="T11" fmla="*/ 24 h 66"/>
                  <a:gd name="T12" fmla="*/ 61 w 64"/>
                  <a:gd name="T13" fmla="*/ 15 h 66"/>
                  <a:gd name="T14" fmla="*/ 56 w 64"/>
                  <a:gd name="T15" fmla="*/ 8 h 66"/>
                  <a:gd name="T16" fmla="*/ 49 w 64"/>
                  <a:gd name="T17" fmla="*/ 3 h 66"/>
                  <a:gd name="T18" fmla="*/ 40 w 64"/>
                  <a:gd name="T19" fmla="*/ 0 h 66"/>
                  <a:gd name="T20" fmla="*/ 31 w 64"/>
                  <a:gd name="T21" fmla="*/ 0 h 66"/>
                  <a:gd name="T22" fmla="*/ 24 w 64"/>
                  <a:gd name="T23" fmla="*/ 0 h 66"/>
                  <a:gd name="T24" fmla="*/ 15 w 64"/>
                  <a:gd name="T25" fmla="*/ 3 h 66"/>
                  <a:gd name="T26" fmla="*/ 8 w 64"/>
                  <a:gd name="T27" fmla="*/ 8 h 66"/>
                  <a:gd name="T28" fmla="*/ 3 w 64"/>
                  <a:gd name="T29" fmla="*/ 15 h 66"/>
                  <a:gd name="T30" fmla="*/ 0 w 64"/>
                  <a:gd name="T31" fmla="*/ 24 h 66"/>
                  <a:gd name="T32" fmla="*/ 0 w 64"/>
                  <a:gd name="T33" fmla="*/ 33 h 66"/>
                  <a:gd name="T34" fmla="*/ 0 w 64"/>
                  <a:gd name="T35" fmla="*/ 40 h 66"/>
                  <a:gd name="T36" fmla="*/ 3 w 64"/>
                  <a:gd name="T37" fmla="*/ 48 h 66"/>
                  <a:gd name="T38" fmla="*/ 8 w 64"/>
                  <a:gd name="T39" fmla="*/ 55 h 66"/>
                  <a:gd name="T40" fmla="*/ 15 w 64"/>
                  <a:gd name="T41" fmla="*/ 61 h 66"/>
                  <a:gd name="T42" fmla="*/ 24 w 64"/>
                  <a:gd name="T43" fmla="*/ 64 h 66"/>
                  <a:gd name="T44" fmla="*/ 31 w 64"/>
                  <a:gd name="T45" fmla="*/ 66 h 66"/>
                  <a:gd name="T46" fmla="*/ 38 w 64"/>
                  <a:gd name="T47" fmla="*/ 64 h 66"/>
                  <a:gd name="T48" fmla="*/ 45 w 64"/>
                  <a:gd name="T49" fmla="*/ 62 h 66"/>
                  <a:gd name="T50" fmla="*/ 50 w 64"/>
                  <a:gd name="T51" fmla="*/ 59 h 66"/>
                  <a:gd name="T52" fmla="*/ 56 w 64"/>
                  <a:gd name="T53" fmla="*/ 55 h 66"/>
                  <a:gd name="T54" fmla="*/ 56 w 64"/>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56" y="55"/>
                    </a:moveTo>
                    <a:lnTo>
                      <a:pt x="59" y="50"/>
                    </a:lnTo>
                    <a:lnTo>
                      <a:pt x="62" y="45"/>
                    </a:lnTo>
                    <a:lnTo>
                      <a:pt x="64" y="38"/>
                    </a:lnTo>
                    <a:lnTo>
                      <a:pt x="64" y="33"/>
                    </a:lnTo>
                    <a:lnTo>
                      <a:pt x="64" y="24"/>
                    </a:lnTo>
                    <a:lnTo>
                      <a:pt x="61" y="15"/>
                    </a:lnTo>
                    <a:lnTo>
                      <a:pt x="56" y="8"/>
                    </a:lnTo>
                    <a:lnTo>
                      <a:pt x="49" y="3"/>
                    </a:lnTo>
                    <a:lnTo>
                      <a:pt x="40" y="0"/>
                    </a:lnTo>
                    <a:lnTo>
                      <a:pt x="31" y="0"/>
                    </a:lnTo>
                    <a:lnTo>
                      <a:pt x="24" y="0"/>
                    </a:lnTo>
                    <a:lnTo>
                      <a:pt x="15" y="3"/>
                    </a:lnTo>
                    <a:lnTo>
                      <a:pt x="8" y="8"/>
                    </a:lnTo>
                    <a:lnTo>
                      <a:pt x="3" y="15"/>
                    </a:lnTo>
                    <a:lnTo>
                      <a:pt x="0" y="24"/>
                    </a:lnTo>
                    <a:lnTo>
                      <a:pt x="0" y="33"/>
                    </a:lnTo>
                    <a:lnTo>
                      <a:pt x="0" y="40"/>
                    </a:lnTo>
                    <a:lnTo>
                      <a:pt x="3" y="48"/>
                    </a:lnTo>
                    <a:lnTo>
                      <a:pt x="8" y="55"/>
                    </a:lnTo>
                    <a:lnTo>
                      <a:pt x="15" y="61"/>
                    </a:lnTo>
                    <a:lnTo>
                      <a:pt x="24" y="64"/>
                    </a:lnTo>
                    <a:lnTo>
                      <a:pt x="31" y="66"/>
                    </a:lnTo>
                    <a:lnTo>
                      <a:pt x="38" y="64"/>
                    </a:lnTo>
                    <a:lnTo>
                      <a:pt x="45" y="62"/>
                    </a:lnTo>
                    <a:lnTo>
                      <a:pt x="50" y="59"/>
                    </a:lnTo>
                    <a:lnTo>
                      <a:pt x="56" y="55"/>
                    </a:lnTo>
                    <a:lnTo>
                      <a:pt x="56"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4" name="Freeform 91"/>
              <p:cNvSpPr>
                <a:spLocks/>
              </p:cNvSpPr>
              <p:nvPr/>
            </p:nvSpPr>
            <p:spPr bwMode="auto">
              <a:xfrm>
                <a:off x="6100763" y="2851150"/>
                <a:ext cx="53975" cy="52388"/>
              </a:xfrm>
              <a:custGeom>
                <a:avLst/>
                <a:gdLst>
                  <a:gd name="T0" fmla="*/ 56 w 66"/>
                  <a:gd name="T1" fmla="*/ 57 h 66"/>
                  <a:gd name="T2" fmla="*/ 61 w 66"/>
                  <a:gd name="T3" fmla="*/ 52 h 66"/>
                  <a:gd name="T4" fmla="*/ 64 w 66"/>
                  <a:gd name="T5" fmla="*/ 47 h 66"/>
                  <a:gd name="T6" fmla="*/ 66 w 66"/>
                  <a:gd name="T7" fmla="*/ 40 h 66"/>
                  <a:gd name="T8" fmla="*/ 66 w 66"/>
                  <a:gd name="T9" fmla="*/ 33 h 66"/>
                  <a:gd name="T10" fmla="*/ 64 w 66"/>
                  <a:gd name="T11" fmla="*/ 24 h 66"/>
                  <a:gd name="T12" fmla="*/ 61 w 66"/>
                  <a:gd name="T13" fmla="*/ 17 h 66"/>
                  <a:gd name="T14" fmla="*/ 56 w 66"/>
                  <a:gd name="T15" fmla="*/ 10 h 66"/>
                  <a:gd name="T16" fmla="*/ 49 w 66"/>
                  <a:gd name="T17" fmla="*/ 5 h 66"/>
                  <a:gd name="T18" fmla="*/ 42 w 66"/>
                  <a:gd name="T19" fmla="*/ 1 h 66"/>
                  <a:gd name="T20" fmla="*/ 33 w 66"/>
                  <a:gd name="T21" fmla="*/ 0 h 66"/>
                  <a:gd name="T22" fmla="*/ 24 w 66"/>
                  <a:gd name="T23" fmla="*/ 1 h 66"/>
                  <a:gd name="T24" fmla="*/ 17 w 66"/>
                  <a:gd name="T25" fmla="*/ 5 h 66"/>
                  <a:gd name="T26" fmla="*/ 8 w 66"/>
                  <a:gd name="T27" fmla="*/ 10 h 66"/>
                  <a:gd name="T28" fmla="*/ 3 w 66"/>
                  <a:gd name="T29" fmla="*/ 17 h 66"/>
                  <a:gd name="T30" fmla="*/ 1 w 66"/>
                  <a:gd name="T31" fmla="*/ 24 h 66"/>
                  <a:gd name="T32" fmla="*/ 0 w 66"/>
                  <a:gd name="T33" fmla="*/ 33 h 66"/>
                  <a:gd name="T34" fmla="*/ 1 w 66"/>
                  <a:gd name="T35" fmla="*/ 42 h 66"/>
                  <a:gd name="T36" fmla="*/ 3 w 66"/>
                  <a:gd name="T37" fmla="*/ 50 h 66"/>
                  <a:gd name="T38" fmla="*/ 8 w 66"/>
                  <a:gd name="T39" fmla="*/ 57 h 66"/>
                  <a:gd name="T40" fmla="*/ 17 w 66"/>
                  <a:gd name="T41" fmla="*/ 63 h 66"/>
                  <a:gd name="T42" fmla="*/ 24 w 66"/>
                  <a:gd name="T43" fmla="*/ 66 h 66"/>
                  <a:gd name="T44" fmla="*/ 33 w 66"/>
                  <a:gd name="T45" fmla="*/ 66 h 66"/>
                  <a:gd name="T46" fmla="*/ 40 w 66"/>
                  <a:gd name="T47" fmla="*/ 66 h 66"/>
                  <a:gd name="T48" fmla="*/ 45 w 66"/>
                  <a:gd name="T49" fmla="*/ 64 h 66"/>
                  <a:gd name="T50" fmla="*/ 50 w 66"/>
                  <a:gd name="T51" fmla="*/ 61 h 66"/>
                  <a:gd name="T52" fmla="*/ 56 w 66"/>
                  <a:gd name="T53" fmla="*/ 57 h 66"/>
                  <a:gd name="T54" fmla="*/ 56 w 66"/>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7"/>
                    </a:moveTo>
                    <a:lnTo>
                      <a:pt x="61" y="52"/>
                    </a:lnTo>
                    <a:lnTo>
                      <a:pt x="64" y="47"/>
                    </a:lnTo>
                    <a:lnTo>
                      <a:pt x="66" y="40"/>
                    </a:lnTo>
                    <a:lnTo>
                      <a:pt x="66" y="33"/>
                    </a:lnTo>
                    <a:lnTo>
                      <a:pt x="64" y="24"/>
                    </a:lnTo>
                    <a:lnTo>
                      <a:pt x="61" y="17"/>
                    </a:lnTo>
                    <a:lnTo>
                      <a:pt x="56" y="10"/>
                    </a:lnTo>
                    <a:lnTo>
                      <a:pt x="49" y="5"/>
                    </a:lnTo>
                    <a:lnTo>
                      <a:pt x="42" y="1"/>
                    </a:lnTo>
                    <a:lnTo>
                      <a:pt x="33" y="0"/>
                    </a:lnTo>
                    <a:lnTo>
                      <a:pt x="24" y="1"/>
                    </a:lnTo>
                    <a:lnTo>
                      <a:pt x="17" y="5"/>
                    </a:lnTo>
                    <a:lnTo>
                      <a:pt x="8" y="10"/>
                    </a:lnTo>
                    <a:lnTo>
                      <a:pt x="3" y="17"/>
                    </a:lnTo>
                    <a:lnTo>
                      <a:pt x="1" y="24"/>
                    </a:lnTo>
                    <a:lnTo>
                      <a:pt x="0" y="33"/>
                    </a:lnTo>
                    <a:lnTo>
                      <a:pt x="1" y="42"/>
                    </a:lnTo>
                    <a:lnTo>
                      <a:pt x="3" y="50"/>
                    </a:lnTo>
                    <a:lnTo>
                      <a:pt x="8" y="57"/>
                    </a:lnTo>
                    <a:lnTo>
                      <a:pt x="17" y="63"/>
                    </a:lnTo>
                    <a:lnTo>
                      <a:pt x="24" y="66"/>
                    </a:lnTo>
                    <a:lnTo>
                      <a:pt x="33" y="66"/>
                    </a:lnTo>
                    <a:lnTo>
                      <a:pt x="40" y="66"/>
                    </a:lnTo>
                    <a:lnTo>
                      <a:pt x="45" y="64"/>
                    </a:lnTo>
                    <a:lnTo>
                      <a:pt x="50"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5" name="Freeform 92"/>
              <p:cNvSpPr>
                <a:spLocks/>
              </p:cNvSpPr>
              <p:nvPr/>
            </p:nvSpPr>
            <p:spPr bwMode="auto">
              <a:xfrm>
                <a:off x="6205538" y="2782888"/>
                <a:ext cx="52388" cy="52388"/>
              </a:xfrm>
              <a:custGeom>
                <a:avLst/>
                <a:gdLst>
                  <a:gd name="T0" fmla="*/ 56 w 66"/>
                  <a:gd name="T1" fmla="*/ 58 h 67"/>
                  <a:gd name="T2" fmla="*/ 61 w 66"/>
                  <a:gd name="T3" fmla="*/ 53 h 67"/>
                  <a:gd name="T4" fmla="*/ 63 w 66"/>
                  <a:gd name="T5" fmla="*/ 46 h 67"/>
                  <a:gd name="T6" fmla="*/ 64 w 66"/>
                  <a:gd name="T7" fmla="*/ 40 h 67"/>
                  <a:gd name="T8" fmla="*/ 66 w 66"/>
                  <a:gd name="T9" fmla="*/ 33 h 67"/>
                  <a:gd name="T10" fmla="*/ 64 w 66"/>
                  <a:gd name="T11" fmla="*/ 25 h 67"/>
                  <a:gd name="T12" fmla="*/ 61 w 66"/>
                  <a:gd name="T13" fmla="*/ 18 h 67"/>
                  <a:gd name="T14" fmla="*/ 56 w 66"/>
                  <a:gd name="T15" fmla="*/ 11 h 67"/>
                  <a:gd name="T16" fmla="*/ 49 w 66"/>
                  <a:gd name="T17" fmla="*/ 5 h 67"/>
                  <a:gd name="T18" fmla="*/ 42 w 66"/>
                  <a:gd name="T19" fmla="*/ 2 h 67"/>
                  <a:gd name="T20" fmla="*/ 33 w 66"/>
                  <a:gd name="T21" fmla="*/ 0 h 67"/>
                  <a:gd name="T22" fmla="*/ 24 w 66"/>
                  <a:gd name="T23" fmla="*/ 2 h 67"/>
                  <a:gd name="T24" fmla="*/ 15 w 66"/>
                  <a:gd name="T25" fmla="*/ 5 h 67"/>
                  <a:gd name="T26" fmla="*/ 8 w 66"/>
                  <a:gd name="T27" fmla="*/ 11 h 67"/>
                  <a:gd name="T28" fmla="*/ 3 w 66"/>
                  <a:gd name="T29" fmla="*/ 18 h 67"/>
                  <a:gd name="T30" fmla="*/ 0 w 66"/>
                  <a:gd name="T31" fmla="*/ 25 h 67"/>
                  <a:gd name="T32" fmla="*/ 0 w 66"/>
                  <a:gd name="T33" fmla="*/ 33 h 67"/>
                  <a:gd name="T34" fmla="*/ 0 w 66"/>
                  <a:gd name="T35" fmla="*/ 42 h 67"/>
                  <a:gd name="T36" fmla="*/ 3 w 66"/>
                  <a:gd name="T37" fmla="*/ 51 h 67"/>
                  <a:gd name="T38" fmla="*/ 8 w 66"/>
                  <a:gd name="T39" fmla="*/ 58 h 67"/>
                  <a:gd name="T40" fmla="*/ 15 w 66"/>
                  <a:gd name="T41" fmla="*/ 63 h 67"/>
                  <a:gd name="T42" fmla="*/ 24 w 66"/>
                  <a:gd name="T43" fmla="*/ 67 h 67"/>
                  <a:gd name="T44" fmla="*/ 33 w 66"/>
                  <a:gd name="T45" fmla="*/ 67 h 67"/>
                  <a:gd name="T46" fmla="*/ 40 w 66"/>
                  <a:gd name="T47" fmla="*/ 67 h 67"/>
                  <a:gd name="T48" fmla="*/ 45 w 66"/>
                  <a:gd name="T49" fmla="*/ 65 h 67"/>
                  <a:gd name="T50" fmla="*/ 50 w 66"/>
                  <a:gd name="T51" fmla="*/ 61 h 67"/>
                  <a:gd name="T52" fmla="*/ 56 w 66"/>
                  <a:gd name="T53" fmla="*/ 58 h 67"/>
                  <a:gd name="T54" fmla="*/ 56 w 66"/>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6" y="58"/>
                    </a:moveTo>
                    <a:lnTo>
                      <a:pt x="61" y="53"/>
                    </a:lnTo>
                    <a:lnTo>
                      <a:pt x="63" y="46"/>
                    </a:lnTo>
                    <a:lnTo>
                      <a:pt x="64" y="40"/>
                    </a:lnTo>
                    <a:lnTo>
                      <a:pt x="66" y="33"/>
                    </a:lnTo>
                    <a:lnTo>
                      <a:pt x="64" y="25"/>
                    </a:lnTo>
                    <a:lnTo>
                      <a:pt x="61" y="18"/>
                    </a:lnTo>
                    <a:lnTo>
                      <a:pt x="56" y="11"/>
                    </a:lnTo>
                    <a:lnTo>
                      <a:pt x="49" y="5"/>
                    </a:lnTo>
                    <a:lnTo>
                      <a:pt x="42" y="2"/>
                    </a:lnTo>
                    <a:lnTo>
                      <a:pt x="33" y="0"/>
                    </a:lnTo>
                    <a:lnTo>
                      <a:pt x="24" y="2"/>
                    </a:lnTo>
                    <a:lnTo>
                      <a:pt x="15" y="5"/>
                    </a:lnTo>
                    <a:lnTo>
                      <a:pt x="8" y="11"/>
                    </a:lnTo>
                    <a:lnTo>
                      <a:pt x="3" y="18"/>
                    </a:lnTo>
                    <a:lnTo>
                      <a:pt x="0" y="25"/>
                    </a:lnTo>
                    <a:lnTo>
                      <a:pt x="0" y="33"/>
                    </a:lnTo>
                    <a:lnTo>
                      <a:pt x="0" y="42"/>
                    </a:lnTo>
                    <a:lnTo>
                      <a:pt x="3" y="51"/>
                    </a:lnTo>
                    <a:lnTo>
                      <a:pt x="8" y="58"/>
                    </a:lnTo>
                    <a:lnTo>
                      <a:pt x="15" y="63"/>
                    </a:lnTo>
                    <a:lnTo>
                      <a:pt x="24" y="67"/>
                    </a:lnTo>
                    <a:lnTo>
                      <a:pt x="33" y="67"/>
                    </a:lnTo>
                    <a:lnTo>
                      <a:pt x="40" y="67"/>
                    </a:lnTo>
                    <a:lnTo>
                      <a:pt x="45" y="65"/>
                    </a:lnTo>
                    <a:lnTo>
                      <a:pt x="50" y="61"/>
                    </a:lnTo>
                    <a:lnTo>
                      <a:pt x="56" y="58"/>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6" name="Freeform 93"/>
              <p:cNvSpPr>
                <a:spLocks/>
              </p:cNvSpPr>
              <p:nvPr/>
            </p:nvSpPr>
            <p:spPr bwMode="auto">
              <a:xfrm>
                <a:off x="6257926" y="2706688"/>
                <a:ext cx="52388" cy="52388"/>
              </a:xfrm>
              <a:custGeom>
                <a:avLst/>
                <a:gdLst>
                  <a:gd name="T0" fmla="*/ 56 w 66"/>
                  <a:gd name="T1" fmla="*/ 56 h 67"/>
                  <a:gd name="T2" fmla="*/ 61 w 66"/>
                  <a:gd name="T3" fmla="*/ 51 h 67"/>
                  <a:gd name="T4" fmla="*/ 63 w 66"/>
                  <a:gd name="T5" fmla="*/ 46 h 67"/>
                  <a:gd name="T6" fmla="*/ 65 w 66"/>
                  <a:gd name="T7" fmla="*/ 40 h 67"/>
                  <a:gd name="T8" fmla="*/ 66 w 66"/>
                  <a:gd name="T9" fmla="*/ 33 h 67"/>
                  <a:gd name="T10" fmla="*/ 65 w 66"/>
                  <a:gd name="T11" fmla="*/ 25 h 67"/>
                  <a:gd name="T12" fmla="*/ 61 w 66"/>
                  <a:gd name="T13" fmla="*/ 18 h 67"/>
                  <a:gd name="T14" fmla="*/ 56 w 66"/>
                  <a:gd name="T15" fmla="*/ 11 h 67"/>
                  <a:gd name="T16" fmla="*/ 49 w 66"/>
                  <a:gd name="T17" fmla="*/ 4 h 67"/>
                  <a:gd name="T18" fmla="*/ 42 w 66"/>
                  <a:gd name="T19" fmla="*/ 2 h 67"/>
                  <a:gd name="T20" fmla="*/ 33 w 66"/>
                  <a:gd name="T21" fmla="*/ 0 h 67"/>
                  <a:gd name="T22" fmla="*/ 24 w 66"/>
                  <a:gd name="T23" fmla="*/ 2 h 67"/>
                  <a:gd name="T24" fmla="*/ 16 w 66"/>
                  <a:gd name="T25" fmla="*/ 4 h 67"/>
                  <a:gd name="T26" fmla="*/ 9 w 66"/>
                  <a:gd name="T27" fmla="*/ 11 h 67"/>
                  <a:gd name="T28" fmla="*/ 4 w 66"/>
                  <a:gd name="T29" fmla="*/ 18 h 67"/>
                  <a:gd name="T30" fmla="*/ 0 w 66"/>
                  <a:gd name="T31" fmla="*/ 25 h 67"/>
                  <a:gd name="T32" fmla="*/ 0 w 66"/>
                  <a:gd name="T33" fmla="*/ 33 h 67"/>
                  <a:gd name="T34" fmla="*/ 0 w 66"/>
                  <a:gd name="T35" fmla="*/ 42 h 67"/>
                  <a:gd name="T36" fmla="*/ 4 w 66"/>
                  <a:gd name="T37" fmla="*/ 49 h 67"/>
                  <a:gd name="T38" fmla="*/ 9 w 66"/>
                  <a:gd name="T39" fmla="*/ 56 h 67"/>
                  <a:gd name="T40" fmla="*/ 16 w 66"/>
                  <a:gd name="T41" fmla="*/ 63 h 67"/>
                  <a:gd name="T42" fmla="*/ 24 w 66"/>
                  <a:gd name="T43" fmla="*/ 65 h 67"/>
                  <a:gd name="T44" fmla="*/ 33 w 66"/>
                  <a:gd name="T45" fmla="*/ 67 h 67"/>
                  <a:gd name="T46" fmla="*/ 38 w 66"/>
                  <a:gd name="T47" fmla="*/ 67 h 67"/>
                  <a:gd name="T48" fmla="*/ 45 w 66"/>
                  <a:gd name="T49" fmla="*/ 65 h 67"/>
                  <a:gd name="T50" fmla="*/ 51 w 66"/>
                  <a:gd name="T51" fmla="*/ 61 h 67"/>
                  <a:gd name="T52" fmla="*/ 56 w 66"/>
                  <a:gd name="T53" fmla="*/ 56 h 67"/>
                  <a:gd name="T54" fmla="*/ 56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6" y="56"/>
                    </a:moveTo>
                    <a:lnTo>
                      <a:pt x="61" y="51"/>
                    </a:lnTo>
                    <a:lnTo>
                      <a:pt x="63" y="46"/>
                    </a:lnTo>
                    <a:lnTo>
                      <a:pt x="65" y="40"/>
                    </a:lnTo>
                    <a:lnTo>
                      <a:pt x="66" y="33"/>
                    </a:lnTo>
                    <a:lnTo>
                      <a:pt x="65" y="25"/>
                    </a:lnTo>
                    <a:lnTo>
                      <a:pt x="61" y="18"/>
                    </a:lnTo>
                    <a:lnTo>
                      <a:pt x="56" y="11"/>
                    </a:lnTo>
                    <a:lnTo>
                      <a:pt x="49" y="4"/>
                    </a:lnTo>
                    <a:lnTo>
                      <a:pt x="42" y="2"/>
                    </a:lnTo>
                    <a:lnTo>
                      <a:pt x="33" y="0"/>
                    </a:lnTo>
                    <a:lnTo>
                      <a:pt x="24" y="2"/>
                    </a:lnTo>
                    <a:lnTo>
                      <a:pt x="16" y="4"/>
                    </a:lnTo>
                    <a:lnTo>
                      <a:pt x="9" y="11"/>
                    </a:lnTo>
                    <a:lnTo>
                      <a:pt x="4" y="18"/>
                    </a:lnTo>
                    <a:lnTo>
                      <a:pt x="0" y="25"/>
                    </a:lnTo>
                    <a:lnTo>
                      <a:pt x="0" y="33"/>
                    </a:lnTo>
                    <a:lnTo>
                      <a:pt x="0" y="42"/>
                    </a:lnTo>
                    <a:lnTo>
                      <a:pt x="4" y="49"/>
                    </a:lnTo>
                    <a:lnTo>
                      <a:pt x="9" y="56"/>
                    </a:lnTo>
                    <a:lnTo>
                      <a:pt x="16" y="63"/>
                    </a:lnTo>
                    <a:lnTo>
                      <a:pt x="24" y="65"/>
                    </a:lnTo>
                    <a:lnTo>
                      <a:pt x="33" y="67"/>
                    </a:lnTo>
                    <a:lnTo>
                      <a:pt x="38" y="67"/>
                    </a:lnTo>
                    <a:lnTo>
                      <a:pt x="45"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7" name="Freeform 94"/>
              <p:cNvSpPr>
                <a:spLocks/>
              </p:cNvSpPr>
              <p:nvPr/>
            </p:nvSpPr>
            <p:spPr bwMode="auto">
              <a:xfrm>
                <a:off x="6423026" y="2695575"/>
                <a:ext cx="52388" cy="52388"/>
              </a:xfrm>
              <a:custGeom>
                <a:avLst/>
                <a:gdLst>
                  <a:gd name="T0" fmla="*/ 56 w 66"/>
                  <a:gd name="T1" fmla="*/ 56 h 67"/>
                  <a:gd name="T2" fmla="*/ 61 w 66"/>
                  <a:gd name="T3" fmla="*/ 51 h 67"/>
                  <a:gd name="T4" fmla="*/ 63 w 66"/>
                  <a:gd name="T5" fmla="*/ 46 h 67"/>
                  <a:gd name="T6" fmla="*/ 66 w 66"/>
                  <a:gd name="T7" fmla="*/ 40 h 67"/>
                  <a:gd name="T8" fmla="*/ 66 w 66"/>
                  <a:gd name="T9" fmla="*/ 33 h 67"/>
                  <a:gd name="T10" fmla="*/ 64 w 66"/>
                  <a:gd name="T11" fmla="*/ 25 h 67"/>
                  <a:gd name="T12" fmla="*/ 61 w 66"/>
                  <a:gd name="T13" fmla="*/ 16 h 67"/>
                  <a:gd name="T14" fmla="*/ 56 w 66"/>
                  <a:gd name="T15" fmla="*/ 9 h 67"/>
                  <a:gd name="T16" fmla="*/ 49 w 66"/>
                  <a:gd name="T17" fmla="*/ 4 h 67"/>
                  <a:gd name="T18" fmla="*/ 42 w 66"/>
                  <a:gd name="T19" fmla="*/ 2 h 67"/>
                  <a:gd name="T20" fmla="*/ 33 w 66"/>
                  <a:gd name="T21" fmla="*/ 0 h 67"/>
                  <a:gd name="T22" fmla="*/ 24 w 66"/>
                  <a:gd name="T23" fmla="*/ 2 h 67"/>
                  <a:gd name="T24" fmla="*/ 16 w 66"/>
                  <a:gd name="T25" fmla="*/ 4 h 67"/>
                  <a:gd name="T26" fmla="*/ 9 w 66"/>
                  <a:gd name="T27" fmla="*/ 9 h 67"/>
                  <a:gd name="T28" fmla="*/ 3 w 66"/>
                  <a:gd name="T29" fmla="*/ 16 h 67"/>
                  <a:gd name="T30" fmla="*/ 0 w 66"/>
                  <a:gd name="T31" fmla="*/ 25 h 67"/>
                  <a:gd name="T32" fmla="*/ 0 w 66"/>
                  <a:gd name="T33" fmla="*/ 33 h 67"/>
                  <a:gd name="T34" fmla="*/ 0 w 66"/>
                  <a:gd name="T35" fmla="*/ 42 h 67"/>
                  <a:gd name="T36" fmla="*/ 3 w 66"/>
                  <a:gd name="T37" fmla="*/ 49 h 67"/>
                  <a:gd name="T38" fmla="*/ 9 w 66"/>
                  <a:gd name="T39" fmla="*/ 56 h 67"/>
                  <a:gd name="T40" fmla="*/ 16 w 66"/>
                  <a:gd name="T41" fmla="*/ 61 h 67"/>
                  <a:gd name="T42" fmla="*/ 24 w 66"/>
                  <a:gd name="T43" fmla="*/ 65 h 67"/>
                  <a:gd name="T44" fmla="*/ 33 w 66"/>
                  <a:gd name="T45" fmla="*/ 67 h 67"/>
                  <a:gd name="T46" fmla="*/ 40 w 66"/>
                  <a:gd name="T47" fmla="*/ 67 h 67"/>
                  <a:gd name="T48" fmla="*/ 45 w 66"/>
                  <a:gd name="T49" fmla="*/ 65 h 67"/>
                  <a:gd name="T50" fmla="*/ 50 w 66"/>
                  <a:gd name="T51" fmla="*/ 61 h 67"/>
                  <a:gd name="T52" fmla="*/ 56 w 66"/>
                  <a:gd name="T53" fmla="*/ 56 h 67"/>
                  <a:gd name="T54" fmla="*/ 56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6" y="56"/>
                    </a:moveTo>
                    <a:lnTo>
                      <a:pt x="61" y="51"/>
                    </a:lnTo>
                    <a:lnTo>
                      <a:pt x="63" y="46"/>
                    </a:lnTo>
                    <a:lnTo>
                      <a:pt x="66" y="40"/>
                    </a:lnTo>
                    <a:lnTo>
                      <a:pt x="66" y="33"/>
                    </a:lnTo>
                    <a:lnTo>
                      <a:pt x="64" y="25"/>
                    </a:lnTo>
                    <a:lnTo>
                      <a:pt x="61" y="16"/>
                    </a:lnTo>
                    <a:lnTo>
                      <a:pt x="56" y="9"/>
                    </a:lnTo>
                    <a:lnTo>
                      <a:pt x="49" y="4"/>
                    </a:lnTo>
                    <a:lnTo>
                      <a:pt x="42" y="2"/>
                    </a:lnTo>
                    <a:lnTo>
                      <a:pt x="33" y="0"/>
                    </a:lnTo>
                    <a:lnTo>
                      <a:pt x="24" y="2"/>
                    </a:lnTo>
                    <a:lnTo>
                      <a:pt x="16" y="4"/>
                    </a:lnTo>
                    <a:lnTo>
                      <a:pt x="9" y="9"/>
                    </a:lnTo>
                    <a:lnTo>
                      <a:pt x="3" y="16"/>
                    </a:lnTo>
                    <a:lnTo>
                      <a:pt x="0" y="25"/>
                    </a:lnTo>
                    <a:lnTo>
                      <a:pt x="0" y="33"/>
                    </a:lnTo>
                    <a:lnTo>
                      <a:pt x="0" y="42"/>
                    </a:lnTo>
                    <a:lnTo>
                      <a:pt x="3" y="49"/>
                    </a:lnTo>
                    <a:lnTo>
                      <a:pt x="9" y="56"/>
                    </a:lnTo>
                    <a:lnTo>
                      <a:pt x="16" y="61"/>
                    </a:lnTo>
                    <a:lnTo>
                      <a:pt x="24" y="65"/>
                    </a:lnTo>
                    <a:lnTo>
                      <a:pt x="33" y="67"/>
                    </a:lnTo>
                    <a:lnTo>
                      <a:pt x="40" y="67"/>
                    </a:lnTo>
                    <a:lnTo>
                      <a:pt x="45" y="65"/>
                    </a:lnTo>
                    <a:lnTo>
                      <a:pt x="50"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8" name="Freeform 95"/>
              <p:cNvSpPr>
                <a:spLocks/>
              </p:cNvSpPr>
              <p:nvPr/>
            </p:nvSpPr>
            <p:spPr bwMode="auto">
              <a:xfrm>
                <a:off x="6481763" y="2760663"/>
                <a:ext cx="52388" cy="52388"/>
              </a:xfrm>
              <a:custGeom>
                <a:avLst/>
                <a:gdLst>
                  <a:gd name="T0" fmla="*/ 56 w 67"/>
                  <a:gd name="T1" fmla="*/ 56 h 67"/>
                  <a:gd name="T2" fmla="*/ 61 w 67"/>
                  <a:gd name="T3" fmla="*/ 51 h 67"/>
                  <a:gd name="T4" fmla="*/ 63 w 67"/>
                  <a:gd name="T5" fmla="*/ 46 h 67"/>
                  <a:gd name="T6" fmla="*/ 65 w 67"/>
                  <a:gd name="T7" fmla="*/ 40 h 67"/>
                  <a:gd name="T8" fmla="*/ 67 w 67"/>
                  <a:gd name="T9" fmla="*/ 33 h 67"/>
                  <a:gd name="T10" fmla="*/ 65 w 67"/>
                  <a:gd name="T11" fmla="*/ 25 h 67"/>
                  <a:gd name="T12" fmla="*/ 61 w 67"/>
                  <a:gd name="T13" fmla="*/ 18 h 67"/>
                  <a:gd name="T14" fmla="*/ 56 w 67"/>
                  <a:gd name="T15" fmla="*/ 9 h 67"/>
                  <a:gd name="T16" fmla="*/ 49 w 67"/>
                  <a:gd name="T17" fmla="*/ 4 h 67"/>
                  <a:gd name="T18" fmla="*/ 42 w 67"/>
                  <a:gd name="T19" fmla="*/ 2 h 67"/>
                  <a:gd name="T20" fmla="*/ 33 w 67"/>
                  <a:gd name="T21" fmla="*/ 0 h 67"/>
                  <a:gd name="T22" fmla="*/ 25 w 67"/>
                  <a:gd name="T23" fmla="*/ 2 h 67"/>
                  <a:gd name="T24" fmla="*/ 16 w 67"/>
                  <a:gd name="T25" fmla="*/ 4 h 67"/>
                  <a:gd name="T26" fmla="*/ 9 w 67"/>
                  <a:gd name="T27" fmla="*/ 9 h 67"/>
                  <a:gd name="T28" fmla="*/ 4 w 67"/>
                  <a:gd name="T29" fmla="*/ 18 h 67"/>
                  <a:gd name="T30" fmla="*/ 0 w 67"/>
                  <a:gd name="T31" fmla="*/ 25 h 67"/>
                  <a:gd name="T32" fmla="*/ 0 w 67"/>
                  <a:gd name="T33" fmla="*/ 33 h 67"/>
                  <a:gd name="T34" fmla="*/ 0 w 67"/>
                  <a:gd name="T35" fmla="*/ 42 h 67"/>
                  <a:gd name="T36" fmla="*/ 4 w 67"/>
                  <a:gd name="T37" fmla="*/ 49 h 67"/>
                  <a:gd name="T38" fmla="*/ 9 w 67"/>
                  <a:gd name="T39" fmla="*/ 56 h 67"/>
                  <a:gd name="T40" fmla="*/ 16 w 67"/>
                  <a:gd name="T41" fmla="*/ 61 h 67"/>
                  <a:gd name="T42" fmla="*/ 25 w 67"/>
                  <a:gd name="T43" fmla="*/ 65 h 67"/>
                  <a:gd name="T44" fmla="*/ 33 w 67"/>
                  <a:gd name="T45" fmla="*/ 67 h 67"/>
                  <a:gd name="T46" fmla="*/ 40 w 67"/>
                  <a:gd name="T47" fmla="*/ 67 h 67"/>
                  <a:gd name="T48" fmla="*/ 46 w 67"/>
                  <a:gd name="T49" fmla="*/ 65 h 67"/>
                  <a:gd name="T50" fmla="*/ 51 w 67"/>
                  <a:gd name="T51" fmla="*/ 61 h 67"/>
                  <a:gd name="T52" fmla="*/ 56 w 67"/>
                  <a:gd name="T53" fmla="*/ 56 h 67"/>
                  <a:gd name="T54" fmla="*/ 56 w 67"/>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6"/>
                    </a:moveTo>
                    <a:lnTo>
                      <a:pt x="61" y="51"/>
                    </a:lnTo>
                    <a:lnTo>
                      <a:pt x="63" y="46"/>
                    </a:lnTo>
                    <a:lnTo>
                      <a:pt x="65" y="40"/>
                    </a:lnTo>
                    <a:lnTo>
                      <a:pt x="67" y="33"/>
                    </a:lnTo>
                    <a:lnTo>
                      <a:pt x="65" y="25"/>
                    </a:lnTo>
                    <a:lnTo>
                      <a:pt x="61" y="18"/>
                    </a:lnTo>
                    <a:lnTo>
                      <a:pt x="56" y="9"/>
                    </a:lnTo>
                    <a:lnTo>
                      <a:pt x="49" y="4"/>
                    </a:lnTo>
                    <a:lnTo>
                      <a:pt x="42" y="2"/>
                    </a:lnTo>
                    <a:lnTo>
                      <a:pt x="33" y="0"/>
                    </a:lnTo>
                    <a:lnTo>
                      <a:pt x="25" y="2"/>
                    </a:lnTo>
                    <a:lnTo>
                      <a:pt x="16" y="4"/>
                    </a:lnTo>
                    <a:lnTo>
                      <a:pt x="9" y="9"/>
                    </a:lnTo>
                    <a:lnTo>
                      <a:pt x="4" y="18"/>
                    </a:lnTo>
                    <a:lnTo>
                      <a:pt x="0" y="25"/>
                    </a:lnTo>
                    <a:lnTo>
                      <a:pt x="0" y="33"/>
                    </a:lnTo>
                    <a:lnTo>
                      <a:pt x="0" y="42"/>
                    </a:lnTo>
                    <a:lnTo>
                      <a:pt x="4" y="49"/>
                    </a:lnTo>
                    <a:lnTo>
                      <a:pt x="9" y="56"/>
                    </a:lnTo>
                    <a:lnTo>
                      <a:pt x="16" y="61"/>
                    </a:lnTo>
                    <a:lnTo>
                      <a:pt x="25" y="65"/>
                    </a:lnTo>
                    <a:lnTo>
                      <a:pt x="33" y="67"/>
                    </a:lnTo>
                    <a:lnTo>
                      <a:pt x="40" y="67"/>
                    </a:lnTo>
                    <a:lnTo>
                      <a:pt x="46"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29" name="Freeform 96"/>
              <p:cNvSpPr>
                <a:spLocks/>
              </p:cNvSpPr>
              <p:nvPr/>
            </p:nvSpPr>
            <p:spPr bwMode="auto">
              <a:xfrm>
                <a:off x="6583363" y="2851150"/>
                <a:ext cx="52388" cy="52388"/>
              </a:xfrm>
              <a:custGeom>
                <a:avLst/>
                <a:gdLst>
                  <a:gd name="T0" fmla="*/ 56 w 67"/>
                  <a:gd name="T1" fmla="*/ 57 h 66"/>
                  <a:gd name="T2" fmla="*/ 60 w 67"/>
                  <a:gd name="T3" fmla="*/ 52 h 66"/>
                  <a:gd name="T4" fmla="*/ 63 w 67"/>
                  <a:gd name="T5" fmla="*/ 47 h 66"/>
                  <a:gd name="T6" fmla="*/ 65 w 67"/>
                  <a:gd name="T7" fmla="*/ 40 h 66"/>
                  <a:gd name="T8" fmla="*/ 67 w 67"/>
                  <a:gd name="T9" fmla="*/ 33 h 66"/>
                  <a:gd name="T10" fmla="*/ 65 w 67"/>
                  <a:gd name="T11" fmla="*/ 24 h 66"/>
                  <a:gd name="T12" fmla="*/ 62 w 67"/>
                  <a:gd name="T13" fmla="*/ 17 h 66"/>
                  <a:gd name="T14" fmla="*/ 56 w 67"/>
                  <a:gd name="T15" fmla="*/ 10 h 66"/>
                  <a:gd name="T16" fmla="*/ 49 w 67"/>
                  <a:gd name="T17" fmla="*/ 5 h 66"/>
                  <a:gd name="T18" fmla="*/ 42 w 67"/>
                  <a:gd name="T19" fmla="*/ 1 h 66"/>
                  <a:gd name="T20" fmla="*/ 34 w 67"/>
                  <a:gd name="T21" fmla="*/ 0 h 66"/>
                  <a:gd name="T22" fmla="*/ 25 w 67"/>
                  <a:gd name="T23" fmla="*/ 1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2 h 66"/>
                  <a:gd name="T36" fmla="*/ 4 w 67"/>
                  <a:gd name="T37" fmla="*/ 50 h 66"/>
                  <a:gd name="T38" fmla="*/ 9 w 67"/>
                  <a:gd name="T39" fmla="*/ 57 h 66"/>
                  <a:gd name="T40" fmla="*/ 16 w 67"/>
                  <a:gd name="T41" fmla="*/ 63 h 66"/>
                  <a:gd name="T42" fmla="*/ 25 w 67"/>
                  <a:gd name="T43" fmla="*/ 66 h 66"/>
                  <a:gd name="T44" fmla="*/ 34 w 67"/>
                  <a:gd name="T45" fmla="*/ 66 h 66"/>
                  <a:gd name="T46" fmla="*/ 39 w 67"/>
                  <a:gd name="T47" fmla="*/ 66 h 66"/>
                  <a:gd name="T48" fmla="*/ 46 w 67"/>
                  <a:gd name="T49" fmla="*/ 64 h 66"/>
                  <a:gd name="T50" fmla="*/ 51 w 67"/>
                  <a:gd name="T51" fmla="*/ 61 h 66"/>
                  <a:gd name="T52" fmla="*/ 56 w 67"/>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7"/>
                    </a:moveTo>
                    <a:lnTo>
                      <a:pt x="60" y="52"/>
                    </a:lnTo>
                    <a:lnTo>
                      <a:pt x="63" y="47"/>
                    </a:lnTo>
                    <a:lnTo>
                      <a:pt x="65" y="40"/>
                    </a:lnTo>
                    <a:lnTo>
                      <a:pt x="67" y="33"/>
                    </a:lnTo>
                    <a:lnTo>
                      <a:pt x="65" y="24"/>
                    </a:lnTo>
                    <a:lnTo>
                      <a:pt x="62" y="17"/>
                    </a:lnTo>
                    <a:lnTo>
                      <a:pt x="56" y="10"/>
                    </a:lnTo>
                    <a:lnTo>
                      <a:pt x="49" y="5"/>
                    </a:lnTo>
                    <a:lnTo>
                      <a:pt x="42" y="1"/>
                    </a:lnTo>
                    <a:lnTo>
                      <a:pt x="34" y="0"/>
                    </a:lnTo>
                    <a:lnTo>
                      <a:pt x="25" y="1"/>
                    </a:lnTo>
                    <a:lnTo>
                      <a:pt x="16" y="5"/>
                    </a:lnTo>
                    <a:lnTo>
                      <a:pt x="9" y="10"/>
                    </a:lnTo>
                    <a:lnTo>
                      <a:pt x="4" y="17"/>
                    </a:lnTo>
                    <a:lnTo>
                      <a:pt x="0" y="24"/>
                    </a:lnTo>
                    <a:lnTo>
                      <a:pt x="0" y="33"/>
                    </a:lnTo>
                    <a:lnTo>
                      <a:pt x="0" y="42"/>
                    </a:lnTo>
                    <a:lnTo>
                      <a:pt x="4" y="50"/>
                    </a:lnTo>
                    <a:lnTo>
                      <a:pt x="9" y="57"/>
                    </a:lnTo>
                    <a:lnTo>
                      <a:pt x="16" y="63"/>
                    </a:lnTo>
                    <a:lnTo>
                      <a:pt x="25" y="66"/>
                    </a:lnTo>
                    <a:lnTo>
                      <a:pt x="34" y="66"/>
                    </a:lnTo>
                    <a:lnTo>
                      <a:pt x="39" y="66"/>
                    </a:lnTo>
                    <a:lnTo>
                      <a:pt x="46" y="64"/>
                    </a:lnTo>
                    <a:lnTo>
                      <a:pt x="51" y="61"/>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0" name="Freeform 97"/>
              <p:cNvSpPr>
                <a:spLocks/>
              </p:cNvSpPr>
              <p:nvPr/>
            </p:nvSpPr>
            <p:spPr bwMode="auto">
              <a:xfrm>
                <a:off x="6691313" y="2911475"/>
                <a:ext cx="52388" cy="52388"/>
              </a:xfrm>
              <a:custGeom>
                <a:avLst/>
                <a:gdLst>
                  <a:gd name="T0" fmla="*/ 55 w 66"/>
                  <a:gd name="T1" fmla="*/ 55 h 66"/>
                  <a:gd name="T2" fmla="*/ 61 w 66"/>
                  <a:gd name="T3" fmla="*/ 50 h 66"/>
                  <a:gd name="T4" fmla="*/ 62 w 66"/>
                  <a:gd name="T5" fmla="*/ 45 h 66"/>
                  <a:gd name="T6" fmla="*/ 64 w 66"/>
                  <a:gd name="T7" fmla="*/ 40 h 66"/>
                  <a:gd name="T8" fmla="*/ 66 w 66"/>
                  <a:gd name="T9" fmla="*/ 33 h 66"/>
                  <a:gd name="T10" fmla="*/ 64 w 66"/>
                  <a:gd name="T11" fmla="*/ 24 h 66"/>
                  <a:gd name="T12" fmla="*/ 61 w 66"/>
                  <a:gd name="T13" fmla="*/ 15 h 66"/>
                  <a:gd name="T14" fmla="*/ 55 w 66"/>
                  <a:gd name="T15" fmla="*/ 8 h 66"/>
                  <a:gd name="T16" fmla="*/ 48 w 66"/>
                  <a:gd name="T17" fmla="*/ 3 h 66"/>
                  <a:gd name="T18" fmla="*/ 42 w 66"/>
                  <a:gd name="T19" fmla="*/ 0 h 66"/>
                  <a:gd name="T20" fmla="*/ 33 w 66"/>
                  <a:gd name="T21" fmla="*/ 0 h 66"/>
                  <a:gd name="T22" fmla="*/ 24 w 66"/>
                  <a:gd name="T23" fmla="*/ 0 h 66"/>
                  <a:gd name="T24" fmla="*/ 15 w 66"/>
                  <a:gd name="T25" fmla="*/ 3 h 66"/>
                  <a:gd name="T26" fmla="*/ 8 w 66"/>
                  <a:gd name="T27" fmla="*/ 8 h 66"/>
                  <a:gd name="T28" fmla="*/ 3 w 66"/>
                  <a:gd name="T29" fmla="*/ 15 h 66"/>
                  <a:gd name="T30" fmla="*/ 0 w 66"/>
                  <a:gd name="T31" fmla="*/ 24 h 66"/>
                  <a:gd name="T32" fmla="*/ 0 w 66"/>
                  <a:gd name="T33" fmla="*/ 33 h 66"/>
                  <a:gd name="T34" fmla="*/ 0 w 66"/>
                  <a:gd name="T35" fmla="*/ 41 h 66"/>
                  <a:gd name="T36" fmla="*/ 3 w 66"/>
                  <a:gd name="T37" fmla="*/ 48 h 66"/>
                  <a:gd name="T38" fmla="*/ 8 w 66"/>
                  <a:gd name="T39" fmla="*/ 55 h 66"/>
                  <a:gd name="T40" fmla="*/ 15 w 66"/>
                  <a:gd name="T41" fmla="*/ 61 h 66"/>
                  <a:gd name="T42" fmla="*/ 24 w 66"/>
                  <a:gd name="T43" fmla="*/ 64 h 66"/>
                  <a:gd name="T44" fmla="*/ 33 w 66"/>
                  <a:gd name="T45" fmla="*/ 66 h 66"/>
                  <a:gd name="T46" fmla="*/ 38 w 66"/>
                  <a:gd name="T47" fmla="*/ 64 h 66"/>
                  <a:gd name="T48" fmla="*/ 45 w 66"/>
                  <a:gd name="T49" fmla="*/ 62 h 66"/>
                  <a:gd name="T50" fmla="*/ 50 w 66"/>
                  <a:gd name="T51" fmla="*/ 61 h 66"/>
                  <a:gd name="T52" fmla="*/ 55 w 66"/>
                  <a:gd name="T53" fmla="*/ 55 h 66"/>
                  <a:gd name="T54" fmla="*/ 55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5"/>
                    </a:moveTo>
                    <a:lnTo>
                      <a:pt x="61" y="50"/>
                    </a:lnTo>
                    <a:lnTo>
                      <a:pt x="62" y="45"/>
                    </a:lnTo>
                    <a:lnTo>
                      <a:pt x="64" y="40"/>
                    </a:lnTo>
                    <a:lnTo>
                      <a:pt x="66" y="33"/>
                    </a:lnTo>
                    <a:lnTo>
                      <a:pt x="64" y="24"/>
                    </a:lnTo>
                    <a:lnTo>
                      <a:pt x="61" y="15"/>
                    </a:lnTo>
                    <a:lnTo>
                      <a:pt x="55" y="8"/>
                    </a:lnTo>
                    <a:lnTo>
                      <a:pt x="48" y="3"/>
                    </a:lnTo>
                    <a:lnTo>
                      <a:pt x="42" y="0"/>
                    </a:lnTo>
                    <a:lnTo>
                      <a:pt x="33" y="0"/>
                    </a:lnTo>
                    <a:lnTo>
                      <a:pt x="24" y="0"/>
                    </a:lnTo>
                    <a:lnTo>
                      <a:pt x="15" y="3"/>
                    </a:lnTo>
                    <a:lnTo>
                      <a:pt x="8" y="8"/>
                    </a:lnTo>
                    <a:lnTo>
                      <a:pt x="3" y="15"/>
                    </a:lnTo>
                    <a:lnTo>
                      <a:pt x="0" y="24"/>
                    </a:lnTo>
                    <a:lnTo>
                      <a:pt x="0" y="33"/>
                    </a:lnTo>
                    <a:lnTo>
                      <a:pt x="0" y="41"/>
                    </a:lnTo>
                    <a:lnTo>
                      <a:pt x="3" y="48"/>
                    </a:lnTo>
                    <a:lnTo>
                      <a:pt x="8" y="55"/>
                    </a:lnTo>
                    <a:lnTo>
                      <a:pt x="15" y="61"/>
                    </a:lnTo>
                    <a:lnTo>
                      <a:pt x="24" y="64"/>
                    </a:lnTo>
                    <a:lnTo>
                      <a:pt x="33" y="66"/>
                    </a:lnTo>
                    <a:lnTo>
                      <a:pt x="38" y="64"/>
                    </a:lnTo>
                    <a:lnTo>
                      <a:pt x="45" y="62"/>
                    </a:lnTo>
                    <a:lnTo>
                      <a:pt x="50" y="61"/>
                    </a:lnTo>
                    <a:lnTo>
                      <a:pt x="55" y="55"/>
                    </a:lnTo>
                    <a:lnTo>
                      <a:pt x="55"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1" name="Freeform 98"/>
              <p:cNvSpPr>
                <a:spLocks/>
              </p:cNvSpPr>
              <p:nvPr/>
            </p:nvSpPr>
            <p:spPr bwMode="auto">
              <a:xfrm>
                <a:off x="6638926" y="2944813"/>
                <a:ext cx="52388" cy="52388"/>
              </a:xfrm>
              <a:custGeom>
                <a:avLst/>
                <a:gdLst>
                  <a:gd name="T0" fmla="*/ 56 w 67"/>
                  <a:gd name="T1" fmla="*/ 58 h 67"/>
                  <a:gd name="T2" fmla="*/ 61 w 67"/>
                  <a:gd name="T3" fmla="*/ 53 h 67"/>
                  <a:gd name="T4" fmla="*/ 63 w 67"/>
                  <a:gd name="T5" fmla="*/ 46 h 67"/>
                  <a:gd name="T6" fmla="*/ 65 w 67"/>
                  <a:gd name="T7" fmla="*/ 41 h 67"/>
                  <a:gd name="T8" fmla="*/ 67 w 67"/>
                  <a:gd name="T9" fmla="*/ 34 h 67"/>
                  <a:gd name="T10" fmla="*/ 65 w 67"/>
                  <a:gd name="T11" fmla="*/ 25 h 67"/>
                  <a:gd name="T12" fmla="*/ 61 w 67"/>
                  <a:gd name="T13" fmla="*/ 18 h 67"/>
                  <a:gd name="T14" fmla="*/ 56 w 67"/>
                  <a:gd name="T15" fmla="*/ 11 h 67"/>
                  <a:gd name="T16" fmla="*/ 49 w 67"/>
                  <a:gd name="T17" fmla="*/ 6 h 67"/>
                  <a:gd name="T18" fmla="*/ 42 w 67"/>
                  <a:gd name="T19" fmla="*/ 2 h 67"/>
                  <a:gd name="T20" fmla="*/ 33 w 67"/>
                  <a:gd name="T21" fmla="*/ 0 h 67"/>
                  <a:gd name="T22" fmla="*/ 25 w 67"/>
                  <a:gd name="T23" fmla="*/ 2 h 67"/>
                  <a:gd name="T24" fmla="*/ 16 w 67"/>
                  <a:gd name="T25" fmla="*/ 6 h 67"/>
                  <a:gd name="T26" fmla="*/ 9 w 67"/>
                  <a:gd name="T27" fmla="*/ 11 h 67"/>
                  <a:gd name="T28" fmla="*/ 4 w 67"/>
                  <a:gd name="T29" fmla="*/ 18 h 67"/>
                  <a:gd name="T30" fmla="*/ 0 w 67"/>
                  <a:gd name="T31" fmla="*/ 25 h 67"/>
                  <a:gd name="T32" fmla="*/ 0 w 67"/>
                  <a:gd name="T33" fmla="*/ 34 h 67"/>
                  <a:gd name="T34" fmla="*/ 0 w 67"/>
                  <a:gd name="T35" fmla="*/ 42 h 67"/>
                  <a:gd name="T36" fmla="*/ 4 w 67"/>
                  <a:gd name="T37" fmla="*/ 51 h 67"/>
                  <a:gd name="T38" fmla="*/ 9 w 67"/>
                  <a:gd name="T39" fmla="*/ 58 h 67"/>
                  <a:gd name="T40" fmla="*/ 16 w 67"/>
                  <a:gd name="T41" fmla="*/ 63 h 67"/>
                  <a:gd name="T42" fmla="*/ 25 w 67"/>
                  <a:gd name="T43" fmla="*/ 67 h 67"/>
                  <a:gd name="T44" fmla="*/ 33 w 67"/>
                  <a:gd name="T45" fmla="*/ 67 h 67"/>
                  <a:gd name="T46" fmla="*/ 39 w 67"/>
                  <a:gd name="T47" fmla="*/ 67 h 67"/>
                  <a:gd name="T48" fmla="*/ 46 w 67"/>
                  <a:gd name="T49" fmla="*/ 65 h 67"/>
                  <a:gd name="T50" fmla="*/ 51 w 67"/>
                  <a:gd name="T51" fmla="*/ 62 h 67"/>
                  <a:gd name="T52" fmla="*/ 56 w 67"/>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6" y="58"/>
                    </a:moveTo>
                    <a:lnTo>
                      <a:pt x="61" y="53"/>
                    </a:lnTo>
                    <a:lnTo>
                      <a:pt x="63" y="46"/>
                    </a:lnTo>
                    <a:lnTo>
                      <a:pt x="65" y="41"/>
                    </a:lnTo>
                    <a:lnTo>
                      <a:pt x="67" y="34"/>
                    </a:lnTo>
                    <a:lnTo>
                      <a:pt x="65" y="25"/>
                    </a:lnTo>
                    <a:lnTo>
                      <a:pt x="61" y="18"/>
                    </a:lnTo>
                    <a:lnTo>
                      <a:pt x="56" y="11"/>
                    </a:lnTo>
                    <a:lnTo>
                      <a:pt x="49" y="6"/>
                    </a:lnTo>
                    <a:lnTo>
                      <a:pt x="42" y="2"/>
                    </a:lnTo>
                    <a:lnTo>
                      <a:pt x="33" y="0"/>
                    </a:lnTo>
                    <a:lnTo>
                      <a:pt x="25" y="2"/>
                    </a:lnTo>
                    <a:lnTo>
                      <a:pt x="16" y="6"/>
                    </a:lnTo>
                    <a:lnTo>
                      <a:pt x="9" y="11"/>
                    </a:lnTo>
                    <a:lnTo>
                      <a:pt x="4" y="18"/>
                    </a:lnTo>
                    <a:lnTo>
                      <a:pt x="0" y="25"/>
                    </a:lnTo>
                    <a:lnTo>
                      <a:pt x="0" y="34"/>
                    </a:lnTo>
                    <a:lnTo>
                      <a:pt x="0" y="42"/>
                    </a:lnTo>
                    <a:lnTo>
                      <a:pt x="4" y="51"/>
                    </a:lnTo>
                    <a:lnTo>
                      <a:pt x="9" y="58"/>
                    </a:lnTo>
                    <a:lnTo>
                      <a:pt x="16" y="63"/>
                    </a:lnTo>
                    <a:lnTo>
                      <a:pt x="25" y="67"/>
                    </a:lnTo>
                    <a:lnTo>
                      <a:pt x="33" y="67"/>
                    </a:lnTo>
                    <a:lnTo>
                      <a:pt x="39" y="67"/>
                    </a:lnTo>
                    <a:lnTo>
                      <a:pt x="46" y="65"/>
                    </a:lnTo>
                    <a:lnTo>
                      <a:pt x="51" y="62"/>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2" name="Freeform 99"/>
              <p:cNvSpPr>
                <a:spLocks/>
              </p:cNvSpPr>
              <p:nvPr/>
            </p:nvSpPr>
            <p:spPr bwMode="auto">
              <a:xfrm>
                <a:off x="6583363" y="2917825"/>
                <a:ext cx="52388" cy="52388"/>
              </a:xfrm>
              <a:custGeom>
                <a:avLst/>
                <a:gdLst>
                  <a:gd name="T0" fmla="*/ 58 w 67"/>
                  <a:gd name="T1" fmla="*/ 55 h 66"/>
                  <a:gd name="T2" fmla="*/ 62 w 67"/>
                  <a:gd name="T3" fmla="*/ 50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8 h 66"/>
                  <a:gd name="T16" fmla="*/ 51 w 67"/>
                  <a:gd name="T17" fmla="*/ 3 h 66"/>
                  <a:gd name="T18" fmla="*/ 42 w 67"/>
                  <a:gd name="T19" fmla="*/ 1 h 66"/>
                  <a:gd name="T20" fmla="*/ 34 w 67"/>
                  <a:gd name="T21" fmla="*/ 0 h 66"/>
                  <a:gd name="T22" fmla="*/ 25 w 67"/>
                  <a:gd name="T23" fmla="*/ 1 h 66"/>
                  <a:gd name="T24" fmla="*/ 18 w 67"/>
                  <a:gd name="T25" fmla="*/ 3 h 66"/>
                  <a:gd name="T26" fmla="*/ 11 w 67"/>
                  <a:gd name="T27" fmla="*/ 8 h 66"/>
                  <a:gd name="T28" fmla="*/ 6 w 67"/>
                  <a:gd name="T29" fmla="*/ 17 h 66"/>
                  <a:gd name="T30" fmla="*/ 2 w 67"/>
                  <a:gd name="T31" fmla="*/ 24 h 66"/>
                  <a:gd name="T32" fmla="*/ 0 w 67"/>
                  <a:gd name="T33" fmla="*/ 33 h 66"/>
                  <a:gd name="T34" fmla="*/ 2 w 67"/>
                  <a:gd name="T35" fmla="*/ 41 h 66"/>
                  <a:gd name="T36" fmla="*/ 6 w 67"/>
                  <a:gd name="T37" fmla="*/ 48 h 66"/>
                  <a:gd name="T38" fmla="*/ 11 w 67"/>
                  <a:gd name="T39" fmla="*/ 55 h 66"/>
                  <a:gd name="T40" fmla="*/ 18 w 67"/>
                  <a:gd name="T41" fmla="*/ 62 h 66"/>
                  <a:gd name="T42" fmla="*/ 25 w 67"/>
                  <a:gd name="T43" fmla="*/ 64 h 66"/>
                  <a:gd name="T44" fmla="*/ 34 w 67"/>
                  <a:gd name="T45" fmla="*/ 66 h 66"/>
                  <a:gd name="T46" fmla="*/ 41 w 67"/>
                  <a:gd name="T47" fmla="*/ 66 h 66"/>
                  <a:gd name="T48" fmla="*/ 46 w 67"/>
                  <a:gd name="T49" fmla="*/ 64 h 66"/>
                  <a:gd name="T50" fmla="*/ 53 w 67"/>
                  <a:gd name="T51" fmla="*/ 61 h 66"/>
                  <a:gd name="T52" fmla="*/ 58 w 67"/>
                  <a:gd name="T53" fmla="*/ 55 h 66"/>
                  <a:gd name="T54" fmla="*/ 58 w 67"/>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5"/>
                    </a:moveTo>
                    <a:lnTo>
                      <a:pt x="62" y="50"/>
                    </a:lnTo>
                    <a:lnTo>
                      <a:pt x="65" y="45"/>
                    </a:lnTo>
                    <a:lnTo>
                      <a:pt x="67" y="40"/>
                    </a:lnTo>
                    <a:lnTo>
                      <a:pt x="67" y="33"/>
                    </a:lnTo>
                    <a:lnTo>
                      <a:pt x="67" y="24"/>
                    </a:lnTo>
                    <a:lnTo>
                      <a:pt x="63" y="17"/>
                    </a:lnTo>
                    <a:lnTo>
                      <a:pt x="58" y="8"/>
                    </a:lnTo>
                    <a:lnTo>
                      <a:pt x="51" y="3"/>
                    </a:lnTo>
                    <a:lnTo>
                      <a:pt x="42" y="1"/>
                    </a:lnTo>
                    <a:lnTo>
                      <a:pt x="34" y="0"/>
                    </a:lnTo>
                    <a:lnTo>
                      <a:pt x="25" y="1"/>
                    </a:lnTo>
                    <a:lnTo>
                      <a:pt x="18" y="3"/>
                    </a:lnTo>
                    <a:lnTo>
                      <a:pt x="11" y="8"/>
                    </a:lnTo>
                    <a:lnTo>
                      <a:pt x="6" y="17"/>
                    </a:lnTo>
                    <a:lnTo>
                      <a:pt x="2" y="24"/>
                    </a:lnTo>
                    <a:lnTo>
                      <a:pt x="0" y="33"/>
                    </a:lnTo>
                    <a:lnTo>
                      <a:pt x="2" y="41"/>
                    </a:lnTo>
                    <a:lnTo>
                      <a:pt x="6" y="48"/>
                    </a:lnTo>
                    <a:lnTo>
                      <a:pt x="11" y="55"/>
                    </a:lnTo>
                    <a:lnTo>
                      <a:pt x="18" y="62"/>
                    </a:lnTo>
                    <a:lnTo>
                      <a:pt x="25" y="64"/>
                    </a:lnTo>
                    <a:lnTo>
                      <a:pt x="34" y="66"/>
                    </a:lnTo>
                    <a:lnTo>
                      <a:pt x="41" y="66"/>
                    </a:lnTo>
                    <a:lnTo>
                      <a:pt x="46" y="64"/>
                    </a:lnTo>
                    <a:lnTo>
                      <a:pt x="53" y="61"/>
                    </a:lnTo>
                    <a:lnTo>
                      <a:pt x="58" y="55"/>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3" name="Freeform 100"/>
              <p:cNvSpPr>
                <a:spLocks/>
              </p:cNvSpPr>
              <p:nvPr/>
            </p:nvSpPr>
            <p:spPr bwMode="auto">
              <a:xfrm>
                <a:off x="6534151" y="2859088"/>
                <a:ext cx="52388" cy="52388"/>
              </a:xfrm>
              <a:custGeom>
                <a:avLst/>
                <a:gdLst>
                  <a:gd name="T0" fmla="*/ 57 w 66"/>
                  <a:gd name="T1" fmla="*/ 56 h 67"/>
                  <a:gd name="T2" fmla="*/ 61 w 66"/>
                  <a:gd name="T3" fmla="*/ 53 h 67"/>
                  <a:gd name="T4" fmla="*/ 64 w 66"/>
                  <a:gd name="T5" fmla="*/ 46 h 67"/>
                  <a:gd name="T6" fmla="*/ 66 w 66"/>
                  <a:gd name="T7" fmla="*/ 40 h 67"/>
                  <a:gd name="T8" fmla="*/ 66 w 66"/>
                  <a:gd name="T9" fmla="*/ 33 h 67"/>
                  <a:gd name="T10" fmla="*/ 66 w 66"/>
                  <a:gd name="T11" fmla="*/ 25 h 67"/>
                  <a:gd name="T12" fmla="*/ 62 w 66"/>
                  <a:gd name="T13" fmla="*/ 18 h 67"/>
                  <a:gd name="T14" fmla="*/ 57 w 66"/>
                  <a:gd name="T15" fmla="*/ 11 h 67"/>
                  <a:gd name="T16" fmla="*/ 50 w 66"/>
                  <a:gd name="T17" fmla="*/ 5 h 67"/>
                  <a:gd name="T18" fmla="*/ 41 w 66"/>
                  <a:gd name="T19" fmla="*/ 2 h 67"/>
                  <a:gd name="T20" fmla="*/ 33 w 66"/>
                  <a:gd name="T21" fmla="*/ 0 h 67"/>
                  <a:gd name="T22" fmla="*/ 24 w 66"/>
                  <a:gd name="T23" fmla="*/ 2 h 67"/>
                  <a:gd name="T24" fmla="*/ 17 w 66"/>
                  <a:gd name="T25" fmla="*/ 5 h 67"/>
                  <a:gd name="T26" fmla="*/ 10 w 66"/>
                  <a:gd name="T27" fmla="*/ 11 h 67"/>
                  <a:gd name="T28" fmla="*/ 5 w 66"/>
                  <a:gd name="T29" fmla="*/ 18 h 67"/>
                  <a:gd name="T30" fmla="*/ 1 w 66"/>
                  <a:gd name="T31" fmla="*/ 25 h 67"/>
                  <a:gd name="T32" fmla="*/ 0 w 66"/>
                  <a:gd name="T33" fmla="*/ 33 h 67"/>
                  <a:gd name="T34" fmla="*/ 1 w 66"/>
                  <a:gd name="T35" fmla="*/ 42 h 67"/>
                  <a:gd name="T36" fmla="*/ 5 w 66"/>
                  <a:gd name="T37" fmla="*/ 49 h 67"/>
                  <a:gd name="T38" fmla="*/ 10 w 66"/>
                  <a:gd name="T39" fmla="*/ 56 h 67"/>
                  <a:gd name="T40" fmla="*/ 17 w 66"/>
                  <a:gd name="T41" fmla="*/ 63 h 67"/>
                  <a:gd name="T42" fmla="*/ 24 w 66"/>
                  <a:gd name="T43" fmla="*/ 67 h 67"/>
                  <a:gd name="T44" fmla="*/ 33 w 66"/>
                  <a:gd name="T45" fmla="*/ 67 h 67"/>
                  <a:gd name="T46" fmla="*/ 40 w 66"/>
                  <a:gd name="T47" fmla="*/ 67 h 67"/>
                  <a:gd name="T48" fmla="*/ 47 w 66"/>
                  <a:gd name="T49" fmla="*/ 65 h 67"/>
                  <a:gd name="T50" fmla="*/ 52 w 66"/>
                  <a:gd name="T51" fmla="*/ 61 h 67"/>
                  <a:gd name="T52" fmla="*/ 57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7" y="56"/>
                    </a:moveTo>
                    <a:lnTo>
                      <a:pt x="61" y="53"/>
                    </a:lnTo>
                    <a:lnTo>
                      <a:pt x="64" y="46"/>
                    </a:lnTo>
                    <a:lnTo>
                      <a:pt x="66" y="40"/>
                    </a:lnTo>
                    <a:lnTo>
                      <a:pt x="66" y="33"/>
                    </a:lnTo>
                    <a:lnTo>
                      <a:pt x="66" y="25"/>
                    </a:lnTo>
                    <a:lnTo>
                      <a:pt x="62" y="18"/>
                    </a:lnTo>
                    <a:lnTo>
                      <a:pt x="57" y="11"/>
                    </a:lnTo>
                    <a:lnTo>
                      <a:pt x="50" y="5"/>
                    </a:lnTo>
                    <a:lnTo>
                      <a:pt x="41" y="2"/>
                    </a:lnTo>
                    <a:lnTo>
                      <a:pt x="33" y="0"/>
                    </a:lnTo>
                    <a:lnTo>
                      <a:pt x="24" y="2"/>
                    </a:lnTo>
                    <a:lnTo>
                      <a:pt x="17" y="5"/>
                    </a:lnTo>
                    <a:lnTo>
                      <a:pt x="10" y="11"/>
                    </a:lnTo>
                    <a:lnTo>
                      <a:pt x="5" y="18"/>
                    </a:lnTo>
                    <a:lnTo>
                      <a:pt x="1" y="25"/>
                    </a:lnTo>
                    <a:lnTo>
                      <a:pt x="0" y="33"/>
                    </a:lnTo>
                    <a:lnTo>
                      <a:pt x="1" y="42"/>
                    </a:lnTo>
                    <a:lnTo>
                      <a:pt x="5" y="49"/>
                    </a:lnTo>
                    <a:lnTo>
                      <a:pt x="10" y="56"/>
                    </a:lnTo>
                    <a:lnTo>
                      <a:pt x="17" y="63"/>
                    </a:lnTo>
                    <a:lnTo>
                      <a:pt x="24" y="67"/>
                    </a:lnTo>
                    <a:lnTo>
                      <a:pt x="33" y="67"/>
                    </a:lnTo>
                    <a:lnTo>
                      <a:pt x="40" y="67"/>
                    </a:lnTo>
                    <a:lnTo>
                      <a:pt x="47" y="65"/>
                    </a:lnTo>
                    <a:lnTo>
                      <a:pt x="52" y="61"/>
                    </a:lnTo>
                    <a:lnTo>
                      <a:pt x="57"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4" name="Freeform 101"/>
              <p:cNvSpPr>
                <a:spLocks/>
              </p:cNvSpPr>
              <p:nvPr/>
            </p:nvSpPr>
            <p:spPr bwMode="auto">
              <a:xfrm>
                <a:off x="6480176" y="2867025"/>
                <a:ext cx="52388" cy="53975"/>
              </a:xfrm>
              <a:custGeom>
                <a:avLst/>
                <a:gdLst>
                  <a:gd name="T0" fmla="*/ 56 w 67"/>
                  <a:gd name="T1" fmla="*/ 56 h 66"/>
                  <a:gd name="T2" fmla="*/ 62 w 67"/>
                  <a:gd name="T3" fmla="*/ 50 h 66"/>
                  <a:gd name="T4" fmla="*/ 63 w 67"/>
                  <a:gd name="T5" fmla="*/ 45 h 66"/>
                  <a:gd name="T6" fmla="*/ 67 w 67"/>
                  <a:gd name="T7" fmla="*/ 38 h 66"/>
                  <a:gd name="T8" fmla="*/ 67 w 67"/>
                  <a:gd name="T9" fmla="*/ 33 h 66"/>
                  <a:gd name="T10" fmla="*/ 65 w 67"/>
                  <a:gd name="T11" fmla="*/ 24 h 66"/>
                  <a:gd name="T12" fmla="*/ 62 w 67"/>
                  <a:gd name="T13" fmla="*/ 15 h 66"/>
                  <a:gd name="T14" fmla="*/ 56 w 67"/>
                  <a:gd name="T15" fmla="*/ 8 h 66"/>
                  <a:gd name="T16" fmla="*/ 49 w 67"/>
                  <a:gd name="T17" fmla="*/ 3 h 66"/>
                  <a:gd name="T18" fmla="*/ 42 w 67"/>
                  <a:gd name="T19" fmla="*/ 0 h 66"/>
                  <a:gd name="T20" fmla="*/ 34 w 67"/>
                  <a:gd name="T21" fmla="*/ 0 h 66"/>
                  <a:gd name="T22" fmla="*/ 25 w 67"/>
                  <a:gd name="T23" fmla="*/ 0 h 66"/>
                  <a:gd name="T24" fmla="*/ 16 w 67"/>
                  <a:gd name="T25" fmla="*/ 3 h 66"/>
                  <a:gd name="T26" fmla="*/ 9 w 67"/>
                  <a:gd name="T27" fmla="*/ 8 h 66"/>
                  <a:gd name="T28" fmla="*/ 4 w 67"/>
                  <a:gd name="T29" fmla="*/ 15 h 66"/>
                  <a:gd name="T30" fmla="*/ 0 w 67"/>
                  <a:gd name="T31" fmla="*/ 24 h 66"/>
                  <a:gd name="T32" fmla="*/ 0 w 67"/>
                  <a:gd name="T33" fmla="*/ 33 h 66"/>
                  <a:gd name="T34" fmla="*/ 0 w 67"/>
                  <a:gd name="T35" fmla="*/ 40 h 66"/>
                  <a:gd name="T36" fmla="*/ 4 w 67"/>
                  <a:gd name="T37" fmla="*/ 49 h 66"/>
                  <a:gd name="T38" fmla="*/ 9 w 67"/>
                  <a:gd name="T39" fmla="*/ 56 h 66"/>
                  <a:gd name="T40" fmla="*/ 16 w 67"/>
                  <a:gd name="T41" fmla="*/ 61 h 66"/>
                  <a:gd name="T42" fmla="*/ 25 w 67"/>
                  <a:gd name="T43" fmla="*/ 64 h 66"/>
                  <a:gd name="T44" fmla="*/ 34 w 67"/>
                  <a:gd name="T45" fmla="*/ 66 h 66"/>
                  <a:gd name="T46" fmla="*/ 41 w 67"/>
                  <a:gd name="T47" fmla="*/ 64 h 66"/>
                  <a:gd name="T48" fmla="*/ 46 w 67"/>
                  <a:gd name="T49" fmla="*/ 63 h 66"/>
                  <a:gd name="T50" fmla="*/ 51 w 67"/>
                  <a:gd name="T51" fmla="*/ 59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2" y="50"/>
                    </a:lnTo>
                    <a:lnTo>
                      <a:pt x="63" y="45"/>
                    </a:lnTo>
                    <a:lnTo>
                      <a:pt x="67" y="38"/>
                    </a:lnTo>
                    <a:lnTo>
                      <a:pt x="67" y="33"/>
                    </a:lnTo>
                    <a:lnTo>
                      <a:pt x="65" y="24"/>
                    </a:lnTo>
                    <a:lnTo>
                      <a:pt x="62" y="15"/>
                    </a:lnTo>
                    <a:lnTo>
                      <a:pt x="56" y="8"/>
                    </a:lnTo>
                    <a:lnTo>
                      <a:pt x="49" y="3"/>
                    </a:lnTo>
                    <a:lnTo>
                      <a:pt x="42" y="0"/>
                    </a:lnTo>
                    <a:lnTo>
                      <a:pt x="34" y="0"/>
                    </a:lnTo>
                    <a:lnTo>
                      <a:pt x="25" y="0"/>
                    </a:lnTo>
                    <a:lnTo>
                      <a:pt x="16" y="3"/>
                    </a:lnTo>
                    <a:lnTo>
                      <a:pt x="9" y="8"/>
                    </a:lnTo>
                    <a:lnTo>
                      <a:pt x="4" y="15"/>
                    </a:lnTo>
                    <a:lnTo>
                      <a:pt x="0" y="24"/>
                    </a:lnTo>
                    <a:lnTo>
                      <a:pt x="0" y="33"/>
                    </a:lnTo>
                    <a:lnTo>
                      <a:pt x="0" y="40"/>
                    </a:lnTo>
                    <a:lnTo>
                      <a:pt x="4" y="49"/>
                    </a:lnTo>
                    <a:lnTo>
                      <a:pt x="9" y="56"/>
                    </a:lnTo>
                    <a:lnTo>
                      <a:pt x="16" y="61"/>
                    </a:lnTo>
                    <a:lnTo>
                      <a:pt x="25" y="64"/>
                    </a:lnTo>
                    <a:lnTo>
                      <a:pt x="34" y="66"/>
                    </a:lnTo>
                    <a:lnTo>
                      <a:pt x="41" y="64"/>
                    </a:lnTo>
                    <a:lnTo>
                      <a:pt x="46" y="63"/>
                    </a:lnTo>
                    <a:lnTo>
                      <a:pt x="51" y="59"/>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5" name="Freeform 102"/>
              <p:cNvSpPr>
                <a:spLocks/>
              </p:cNvSpPr>
              <p:nvPr/>
            </p:nvSpPr>
            <p:spPr bwMode="auto">
              <a:xfrm>
                <a:off x="6426201" y="2794000"/>
                <a:ext cx="52388" cy="52388"/>
              </a:xfrm>
              <a:custGeom>
                <a:avLst/>
                <a:gdLst>
                  <a:gd name="T0" fmla="*/ 58 w 67"/>
                  <a:gd name="T1" fmla="*/ 58 h 66"/>
                  <a:gd name="T2" fmla="*/ 61 w 67"/>
                  <a:gd name="T3" fmla="*/ 53 h 66"/>
                  <a:gd name="T4" fmla="*/ 65 w 67"/>
                  <a:gd name="T5" fmla="*/ 47 h 66"/>
                  <a:gd name="T6" fmla="*/ 67 w 67"/>
                  <a:gd name="T7" fmla="*/ 40 h 66"/>
                  <a:gd name="T8" fmla="*/ 67 w 67"/>
                  <a:gd name="T9" fmla="*/ 33 h 66"/>
                  <a:gd name="T10" fmla="*/ 67 w 67"/>
                  <a:gd name="T11" fmla="*/ 25 h 66"/>
                  <a:gd name="T12" fmla="*/ 63 w 67"/>
                  <a:gd name="T13" fmla="*/ 18 h 66"/>
                  <a:gd name="T14" fmla="*/ 58 w 67"/>
                  <a:gd name="T15" fmla="*/ 11 h 66"/>
                  <a:gd name="T16" fmla="*/ 51 w 67"/>
                  <a:gd name="T17" fmla="*/ 5 h 66"/>
                  <a:gd name="T18" fmla="*/ 42 w 67"/>
                  <a:gd name="T19" fmla="*/ 2 h 66"/>
                  <a:gd name="T20" fmla="*/ 34 w 67"/>
                  <a:gd name="T21" fmla="*/ 0 h 66"/>
                  <a:gd name="T22" fmla="*/ 25 w 67"/>
                  <a:gd name="T23" fmla="*/ 2 h 66"/>
                  <a:gd name="T24" fmla="*/ 18 w 67"/>
                  <a:gd name="T25" fmla="*/ 5 h 66"/>
                  <a:gd name="T26" fmla="*/ 11 w 67"/>
                  <a:gd name="T27" fmla="*/ 11 h 66"/>
                  <a:gd name="T28" fmla="*/ 6 w 67"/>
                  <a:gd name="T29" fmla="*/ 18 h 66"/>
                  <a:gd name="T30" fmla="*/ 2 w 67"/>
                  <a:gd name="T31" fmla="*/ 25 h 66"/>
                  <a:gd name="T32" fmla="*/ 0 w 67"/>
                  <a:gd name="T33" fmla="*/ 33 h 66"/>
                  <a:gd name="T34" fmla="*/ 2 w 67"/>
                  <a:gd name="T35" fmla="*/ 42 h 66"/>
                  <a:gd name="T36" fmla="*/ 6 w 67"/>
                  <a:gd name="T37" fmla="*/ 51 h 66"/>
                  <a:gd name="T38" fmla="*/ 11 w 67"/>
                  <a:gd name="T39" fmla="*/ 58 h 66"/>
                  <a:gd name="T40" fmla="*/ 18 w 67"/>
                  <a:gd name="T41" fmla="*/ 63 h 66"/>
                  <a:gd name="T42" fmla="*/ 25 w 67"/>
                  <a:gd name="T43" fmla="*/ 66 h 66"/>
                  <a:gd name="T44" fmla="*/ 34 w 67"/>
                  <a:gd name="T45" fmla="*/ 66 h 66"/>
                  <a:gd name="T46" fmla="*/ 40 w 67"/>
                  <a:gd name="T47" fmla="*/ 66 h 66"/>
                  <a:gd name="T48" fmla="*/ 46 w 67"/>
                  <a:gd name="T49" fmla="*/ 65 h 66"/>
                  <a:gd name="T50" fmla="*/ 53 w 67"/>
                  <a:gd name="T51" fmla="*/ 61 h 66"/>
                  <a:gd name="T52" fmla="*/ 58 w 67"/>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8"/>
                    </a:moveTo>
                    <a:lnTo>
                      <a:pt x="61" y="53"/>
                    </a:lnTo>
                    <a:lnTo>
                      <a:pt x="65" y="47"/>
                    </a:lnTo>
                    <a:lnTo>
                      <a:pt x="67" y="40"/>
                    </a:lnTo>
                    <a:lnTo>
                      <a:pt x="67" y="33"/>
                    </a:lnTo>
                    <a:lnTo>
                      <a:pt x="67" y="25"/>
                    </a:lnTo>
                    <a:lnTo>
                      <a:pt x="63" y="18"/>
                    </a:lnTo>
                    <a:lnTo>
                      <a:pt x="58" y="11"/>
                    </a:lnTo>
                    <a:lnTo>
                      <a:pt x="51" y="5"/>
                    </a:lnTo>
                    <a:lnTo>
                      <a:pt x="42" y="2"/>
                    </a:lnTo>
                    <a:lnTo>
                      <a:pt x="34" y="0"/>
                    </a:lnTo>
                    <a:lnTo>
                      <a:pt x="25" y="2"/>
                    </a:lnTo>
                    <a:lnTo>
                      <a:pt x="18" y="5"/>
                    </a:lnTo>
                    <a:lnTo>
                      <a:pt x="11" y="11"/>
                    </a:lnTo>
                    <a:lnTo>
                      <a:pt x="6" y="18"/>
                    </a:lnTo>
                    <a:lnTo>
                      <a:pt x="2" y="25"/>
                    </a:lnTo>
                    <a:lnTo>
                      <a:pt x="0" y="33"/>
                    </a:lnTo>
                    <a:lnTo>
                      <a:pt x="2" y="42"/>
                    </a:lnTo>
                    <a:lnTo>
                      <a:pt x="6" y="51"/>
                    </a:lnTo>
                    <a:lnTo>
                      <a:pt x="11" y="58"/>
                    </a:lnTo>
                    <a:lnTo>
                      <a:pt x="18" y="63"/>
                    </a:lnTo>
                    <a:lnTo>
                      <a:pt x="25" y="66"/>
                    </a:lnTo>
                    <a:lnTo>
                      <a:pt x="34" y="66"/>
                    </a:lnTo>
                    <a:lnTo>
                      <a:pt x="40" y="66"/>
                    </a:lnTo>
                    <a:lnTo>
                      <a:pt x="46" y="65"/>
                    </a:lnTo>
                    <a:lnTo>
                      <a:pt x="53" y="61"/>
                    </a:lnTo>
                    <a:lnTo>
                      <a:pt x="58"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6" name="Freeform 103"/>
              <p:cNvSpPr>
                <a:spLocks/>
              </p:cNvSpPr>
              <p:nvPr/>
            </p:nvSpPr>
            <p:spPr bwMode="auto">
              <a:xfrm>
                <a:off x="6375401" y="2732088"/>
                <a:ext cx="52388" cy="52388"/>
              </a:xfrm>
              <a:custGeom>
                <a:avLst/>
                <a:gdLst>
                  <a:gd name="T0" fmla="*/ 58 w 67"/>
                  <a:gd name="T1" fmla="*/ 57 h 66"/>
                  <a:gd name="T2" fmla="*/ 62 w 67"/>
                  <a:gd name="T3" fmla="*/ 52 h 66"/>
                  <a:gd name="T4" fmla="*/ 65 w 67"/>
                  <a:gd name="T5" fmla="*/ 47 h 66"/>
                  <a:gd name="T6" fmla="*/ 67 w 67"/>
                  <a:gd name="T7" fmla="*/ 40 h 66"/>
                  <a:gd name="T8" fmla="*/ 67 w 67"/>
                  <a:gd name="T9" fmla="*/ 33 h 66"/>
                  <a:gd name="T10" fmla="*/ 67 w 67"/>
                  <a:gd name="T11" fmla="*/ 26 h 66"/>
                  <a:gd name="T12" fmla="*/ 63 w 67"/>
                  <a:gd name="T13" fmla="*/ 17 h 66"/>
                  <a:gd name="T14" fmla="*/ 58 w 67"/>
                  <a:gd name="T15" fmla="*/ 10 h 66"/>
                  <a:gd name="T16" fmla="*/ 51 w 67"/>
                  <a:gd name="T17" fmla="*/ 5 h 66"/>
                  <a:gd name="T18" fmla="*/ 42 w 67"/>
                  <a:gd name="T19" fmla="*/ 1 h 66"/>
                  <a:gd name="T20" fmla="*/ 34 w 67"/>
                  <a:gd name="T21" fmla="*/ 0 h 66"/>
                  <a:gd name="T22" fmla="*/ 25 w 67"/>
                  <a:gd name="T23" fmla="*/ 1 h 66"/>
                  <a:gd name="T24" fmla="*/ 18 w 67"/>
                  <a:gd name="T25" fmla="*/ 5 h 66"/>
                  <a:gd name="T26" fmla="*/ 11 w 67"/>
                  <a:gd name="T27" fmla="*/ 10 h 66"/>
                  <a:gd name="T28" fmla="*/ 6 w 67"/>
                  <a:gd name="T29" fmla="*/ 17 h 66"/>
                  <a:gd name="T30" fmla="*/ 2 w 67"/>
                  <a:gd name="T31" fmla="*/ 26 h 66"/>
                  <a:gd name="T32" fmla="*/ 0 w 67"/>
                  <a:gd name="T33" fmla="*/ 33 h 66"/>
                  <a:gd name="T34" fmla="*/ 2 w 67"/>
                  <a:gd name="T35" fmla="*/ 41 h 66"/>
                  <a:gd name="T36" fmla="*/ 6 w 67"/>
                  <a:gd name="T37" fmla="*/ 50 h 66"/>
                  <a:gd name="T38" fmla="*/ 11 w 67"/>
                  <a:gd name="T39" fmla="*/ 57 h 66"/>
                  <a:gd name="T40" fmla="*/ 18 w 67"/>
                  <a:gd name="T41" fmla="*/ 62 h 66"/>
                  <a:gd name="T42" fmla="*/ 25 w 67"/>
                  <a:gd name="T43" fmla="*/ 66 h 66"/>
                  <a:gd name="T44" fmla="*/ 34 w 67"/>
                  <a:gd name="T45" fmla="*/ 66 h 66"/>
                  <a:gd name="T46" fmla="*/ 41 w 67"/>
                  <a:gd name="T47" fmla="*/ 66 h 66"/>
                  <a:gd name="T48" fmla="*/ 48 w 67"/>
                  <a:gd name="T49" fmla="*/ 64 h 66"/>
                  <a:gd name="T50" fmla="*/ 53 w 67"/>
                  <a:gd name="T51" fmla="*/ 61 h 66"/>
                  <a:gd name="T52" fmla="*/ 58 w 67"/>
                  <a:gd name="T53" fmla="*/ 57 h 66"/>
                  <a:gd name="T54" fmla="*/ 58 w 67"/>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7"/>
                    </a:moveTo>
                    <a:lnTo>
                      <a:pt x="62" y="52"/>
                    </a:lnTo>
                    <a:lnTo>
                      <a:pt x="65" y="47"/>
                    </a:lnTo>
                    <a:lnTo>
                      <a:pt x="67" y="40"/>
                    </a:lnTo>
                    <a:lnTo>
                      <a:pt x="67" y="33"/>
                    </a:lnTo>
                    <a:lnTo>
                      <a:pt x="67" y="26"/>
                    </a:lnTo>
                    <a:lnTo>
                      <a:pt x="63" y="17"/>
                    </a:lnTo>
                    <a:lnTo>
                      <a:pt x="58" y="10"/>
                    </a:lnTo>
                    <a:lnTo>
                      <a:pt x="51" y="5"/>
                    </a:lnTo>
                    <a:lnTo>
                      <a:pt x="42" y="1"/>
                    </a:lnTo>
                    <a:lnTo>
                      <a:pt x="34" y="0"/>
                    </a:lnTo>
                    <a:lnTo>
                      <a:pt x="25" y="1"/>
                    </a:lnTo>
                    <a:lnTo>
                      <a:pt x="18" y="5"/>
                    </a:lnTo>
                    <a:lnTo>
                      <a:pt x="11" y="10"/>
                    </a:lnTo>
                    <a:lnTo>
                      <a:pt x="6" y="17"/>
                    </a:lnTo>
                    <a:lnTo>
                      <a:pt x="2" y="26"/>
                    </a:lnTo>
                    <a:lnTo>
                      <a:pt x="0" y="33"/>
                    </a:lnTo>
                    <a:lnTo>
                      <a:pt x="2" y="41"/>
                    </a:lnTo>
                    <a:lnTo>
                      <a:pt x="6" y="50"/>
                    </a:lnTo>
                    <a:lnTo>
                      <a:pt x="11" y="57"/>
                    </a:lnTo>
                    <a:lnTo>
                      <a:pt x="18" y="62"/>
                    </a:lnTo>
                    <a:lnTo>
                      <a:pt x="25" y="66"/>
                    </a:lnTo>
                    <a:lnTo>
                      <a:pt x="34" y="66"/>
                    </a:lnTo>
                    <a:lnTo>
                      <a:pt x="41" y="66"/>
                    </a:lnTo>
                    <a:lnTo>
                      <a:pt x="48" y="64"/>
                    </a:lnTo>
                    <a:lnTo>
                      <a:pt x="53" y="61"/>
                    </a:lnTo>
                    <a:lnTo>
                      <a:pt x="58" y="57"/>
                    </a:lnTo>
                    <a:lnTo>
                      <a:pt x="58"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7" name="Freeform 104"/>
              <p:cNvSpPr>
                <a:spLocks/>
              </p:cNvSpPr>
              <p:nvPr/>
            </p:nvSpPr>
            <p:spPr bwMode="auto">
              <a:xfrm>
                <a:off x="6311901" y="2736850"/>
                <a:ext cx="52388" cy="52388"/>
              </a:xfrm>
              <a:custGeom>
                <a:avLst/>
                <a:gdLst>
                  <a:gd name="T0" fmla="*/ 58 w 67"/>
                  <a:gd name="T1" fmla="*/ 57 h 66"/>
                  <a:gd name="T2" fmla="*/ 61 w 67"/>
                  <a:gd name="T3" fmla="*/ 52 h 66"/>
                  <a:gd name="T4" fmla="*/ 65 w 67"/>
                  <a:gd name="T5" fmla="*/ 47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1 h 66"/>
                  <a:gd name="T20" fmla="*/ 33 w 67"/>
                  <a:gd name="T21" fmla="*/ 0 h 66"/>
                  <a:gd name="T22" fmla="*/ 25 w 67"/>
                  <a:gd name="T23" fmla="*/ 1 h 66"/>
                  <a:gd name="T24" fmla="*/ 18 w 67"/>
                  <a:gd name="T25" fmla="*/ 5 h 66"/>
                  <a:gd name="T26" fmla="*/ 11 w 67"/>
                  <a:gd name="T27" fmla="*/ 10 h 66"/>
                  <a:gd name="T28" fmla="*/ 5 w 67"/>
                  <a:gd name="T29" fmla="*/ 17 h 66"/>
                  <a:gd name="T30" fmla="*/ 2 w 67"/>
                  <a:gd name="T31" fmla="*/ 24 h 66"/>
                  <a:gd name="T32" fmla="*/ 0 w 67"/>
                  <a:gd name="T33" fmla="*/ 33 h 66"/>
                  <a:gd name="T34" fmla="*/ 2 w 67"/>
                  <a:gd name="T35" fmla="*/ 41 h 66"/>
                  <a:gd name="T36" fmla="*/ 5 w 67"/>
                  <a:gd name="T37" fmla="*/ 50 h 66"/>
                  <a:gd name="T38" fmla="*/ 11 w 67"/>
                  <a:gd name="T39" fmla="*/ 57 h 66"/>
                  <a:gd name="T40" fmla="*/ 18 w 67"/>
                  <a:gd name="T41" fmla="*/ 62 h 66"/>
                  <a:gd name="T42" fmla="*/ 25 w 67"/>
                  <a:gd name="T43" fmla="*/ 66 h 66"/>
                  <a:gd name="T44" fmla="*/ 33 w 67"/>
                  <a:gd name="T45" fmla="*/ 66 h 66"/>
                  <a:gd name="T46" fmla="*/ 40 w 67"/>
                  <a:gd name="T47" fmla="*/ 66 h 66"/>
                  <a:gd name="T48" fmla="*/ 46 w 67"/>
                  <a:gd name="T49" fmla="*/ 64 h 66"/>
                  <a:gd name="T50" fmla="*/ 53 w 67"/>
                  <a:gd name="T51" fmla="*/ 61 h 66"/>
                  <a:gd name="T52" fmla="*/ 58 w 67"/>
                  <a:gd name="T5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7"/>
                    </a:moveTo>
                    <a:lnTo>
                      <a:pt x="61" y="52"/>
                    </a:lnTo>
                    <a:lnTo>
                      <a:pt x="65" y="47"/>
                    </a:lnTo>
                    <a:lnTo>
                      <a:pt x="67" y="40"/>
                    </a:lnTo>
                    <a:lnTo>
                      <a:pt x="67" y="33"/>
                    </a:lnTo>
                    <a:lnTo>
                      <a:pt x="67" y="24"/>
                    </a:lnTo>
                    <a:lnTo>
                      <a:pt x="63" y="17"/>
                    </a:lnTo>
                    <a:lnTo>
                      <a:pt x="58" y="10"/>
                    </a:lnTo>
                    <a:lnTo>
                      <a:pt x="51" y="5"/>
                    </a:lnTo>
                    <a:lnTo>
                      <a:pt x="42" y="1"/>
                    </a:lnTo>
                    <a:lnTo>
                      <a:pt x="33" y="0"/>
                    </a:lnTo>
                    <a:lnTo>
                      <a:pt x="25" y="1"/>
                    </a:lnTo>
                    <a:lnTo>
                      <a:pt x="18" y="5"/>
                    </a:lnTo>
                    <a:lnTo>
                      <a:pt x="11" y="10"/>
                    </a:lnTo>
                    <a:lnTo>
                      <a:pt x="5" y="17"/>
                    </a:lnTo>
                    <a:lnTo>
                      <a:pt x="2" y="24"/>
                    </a:lnTo>
                    <a:lnTo>
                      <a:pt x="0" y="33"/>
                    </a:lnTo>
                    <a:lnTo>
                      <a:pt x="2" y="41"/>
                    </a:lnTo>
                    <a:lnTo>
                      <a:pt x="5" y="50"/>
                    </a:lnTo>
                    <a:lnTo>
                      <a:pt x="11" y="57"/>
                    </a:lnTo>
                    <a:lnTo>
                      <a:pt x="18" y="62"/>
                    </a:lnTo>
                    <a:lnTo>
                      <a:pt x="25" y="66"/>
                    </a:lnTo>
                    <a:lnTo>
                      <a:pt x="33" y="66"/>
                    </a:lnTo>
                    <a:lnTo>
                      <a:pt x="40" y="66"/>
                    </a:lnTo>
                    <a:lnTo>
                      <a:pt x="46" y="64"/>
                    </a:lnTo>
                    <a:lnTo>
                      <a:pt x="53" y="61"/>
                    </a:lnTo>
                    <a:lnTo>
                      <a:pt x="58"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8" name="Freeform 105"/>
              <p:cNvSpPr>
                <a:spLocks/>
              </p:cNvSpPr>
              <p:nvPr/>
            </p:nvSpPr>
            <p:spPr bwMode="auto">
              <a:xfrm>
                <a:off x="6257926" y="2767013"/>
                <a:ext cx="52388" cy="53975"/>
              </a:xfrm>
              <a:custGeom>
                <a:avLst/>
                <a:gdLst>
                  <a:gd name="T0" fmla="*/ 58 w 66"/>
                  <a:gd name="T1" fmla="*/ 56 h 66"/>
                  <a:gd name="T2" fmla="*/ 61 w 66"/>
                  <a:gd name="T3" fmla="*/ 51 h 66"/>
                  <a:gd name="T4" fmla="*/ 65 w 66"/>
                  <a:gd name="T5" fmla="*/ 45 h 66"/>
                  <a:gd name="T6" fmla="*/ 66 w 66"/>
                  <a:gd name="T7" fmla="*/ 40 h 66"/>
                  <a:gd name="T8" fmla="*/ 66 w 66"/>
                  <a:gd name="T9" fmla="*/ 33 h 66"/>
                  <a:gd name="T10" fmla="*/ 66 w 66"/>
                  <a:gd name="T11" fmla="*/ 24 h 66"/>
                  <a:gd name="T12" fmla="*/ 63 w 66"/>
                  <a:gd name="T13" fmla="*/ 16 h 66"/>
                  <a:gd name="T14" fmla="*/ 58 w 66"/>
                  <a:gd name="T15" fmla="*/ 9 h 66"/>
                  <a:gd name="T16" fmla="*/ 51 w 66"/>
                  <a:gd name="T17" fmla="*/ 3 h 66"/>
                  <a:gd name="T18" fmla="*/ 42 w 66"/>
                  <a:gd name="T19" fmla="*/ 0 h 66"/>
                  <a:gd name="T20" fmla="*/ 33 w 66"/>
                  <a:gd name="T21" fmla="*/ 0 h 66"/>
                  <a:gd name="T22" fmla="*/ 24 w 66"/>
                  <a:gd name="T23" fmla="*/ 0 h 66"/>
                  <a:gd name="T24" fmla="*/ 18 w 66"/>
                  <a:gd name="T25" fmla="*/ 3 h 66"/>
                  <a:gd name="T26" fmla="*/ 11 w 66"/>
                  <a:gd name="T27" fmla="*/ 9 h 66"/>
                  <a:gd name="T28" fmla="*/ 5 w 66"/>
                  <a:gd name="T29" fmla="*/ 16 h 66"/>
                  <a:gd name="T30" fmla="*/ 2 w 66"/>
                  <a:gd name="T31" fmla="*/ 24 h 66"/>
                  <a:gd name="T32" fmla="*/ 0 w 66"/>
                  <a:gd name="T33" fmla="*/ 33 h 66"/>
                  <a:gd name="T34" fmla="*/ 2 w 66"/>
                  <a:gd name="T35" fmla="*/ 42 h 66"/>
                  <a:gd name="T36" fmla="*/ 5 w 66"/>
                  <a:gd name="T37" fmla="*/ 49 h 66"/>
                  <a:gd name="T38" fmla="*/ 11 w 66"/>
                  <a:gd name="T39" fmla="*/ 56 h 66"/>
                  <a:gd name="T40" fmla="*/ 18 w 66"/>
                  <a:gd name="T41" fmla="*/ 61 h 66"/>
                  <a:gd name="T42" fmla="*/ 24 w 66"/>
                  <a:gd name="T43" fmla="*/ 65 h 66"/>
                  <a:gd name="T44" fmla="*/ 33 w 66"/>
                  <a:gd name="T45" fmla="*/ 66 h 66"/>
                  <a:gd name="T46" fmla="*/ 40 w 66"/>
                  <a:gd name="T47" fmla="*/ 65 h 66"/>
                  <a:gd name="T48" fmla="*/ 47 w 66"/>
                  <a:gd name="T49" fmla="*/ 63 h 66"/>
                  <a:gd name="T50" fmla="*/ 52 w 66"/>
                  <a:gd name="T51" fmla="*/ 61 h 66"/>
                  <a:gd name="T52" fmla="*/ 58 w 66"/>
                  <a:gd name="T53" fmla="*/ 56 h 66"/>
                  <a:gd name="T54" fmla="*/ 58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6"/>
                    </a:moveTo>
                    <a:lnTo>
                      <a:pt x="61" y="51"/>
                    </a:lnTo>
                    <a:lnTo>
                      <a:pt x="65" y="45"/>
                    </a:lnTo>
                    <a:lnTo>
                      <a:pt x="66" y="40"/>
                    </a:lnTo>
                    <a:lnTo>
                      <a:pt x="66" y="33"/>
                    </a:lnTo>
                    <a:lnTo>
                      <a:pt x="66" y="24"/>
                    </a:lnTo>
                    <a:lnTo>
                      <a:pt x="63" y="16"/>
                    </a:lnTo>
                    <a:lnTo>
                      <a:pt x="58" y="9"/>
                    </a:lnTo>
                    <a:lnTo>
                      <a:pt x="51" y="3"/>
                    </a:lnTo>
                    <a:lnTo>
                      <a:pt x="42" y="0"/>
                    </a:lnTo>
                    <a:lnTo>
                      <a:pt x="33" y="0"/>
                    </a:lnTo>
                    <a:lnTo>
                      <a:pt x="24" y="0"/>
                    </a:lnTo>
                    <a:lnTo>
                      <a:pt x="18" y="3"/>
                    </a:lnTo>
                    <a:lnTo>
                      <a:pt x="11" y="9"/>
                    </a:lnTo>
                    <a:lnTo>
                      <a:pt x="5" y="16"/>
                    </a:lnTo>
                    <a:lnTo>
                      <a:pt x="2" y="24"/>
                    </a:lnTo>
                    <a:lnTo>
                      <a:pt x="0" y="33"/>
                    </a:lnTo>
                    <a:lnTo>
                      <a:pt x="2" y="42"/>
                    </a:lnTo>
                    <a:lnTo>
                      <a:pt x="5" y="49"/>
                    </a:lnTo>
                    <a:lnTo>
                      <a:pt x="11" y="56"/>
                    </a:lnTo>
                    <a:lnTo>
                      <a:pt x="18" y="61"/>
                    </a:lnTo>
                    <a:lnTo>
                      <a:pt x="24" y="65"/>
                    </a:lnTo>
                    <a:lnTo>
                      <a:pt x="33" y="66"/>
                    </a:lnTo>
                    <a:lnTo>
                      <a:pt x="40" y="65"/>
                    </a:lnTo>
                    <a:lnTo>
                      <a:pt x="47" y="63"/>
                    </a:lnTo>
                    <a:lnTo>
                      <a:pt x="52"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39" name="Freeform 106"/>
              <p:cNvSpPr>
                <a:spLocks/>
              </p:cNvSpPr>
              <p:nvPr/>
            </p:nvSpPr>
            <p:spPr bwMode="auto">
              <a:xfrm>
                <a:off x="6373813" y="2786063"/>
                <a:ext cx="53975" cy="52388"/>
              </a:xfrm>
              <a:custGeom>
                <a:avLst/>
                <a:gdLst>
                  <a:gd name="T0" fmla="*/ 56 w 66"/>
                  <a:gd name="T1" fmla="*/ 57 h 66"/>
                  <a:gd name="T2" fmla="*/ 61 w 66"/>
                  <a:gd name="T3" fmla="*/ 52 h 66"/>
                  <a:gd name="T4" fmla="*/ 63 w 66"/>
                  <a:gd name="T5" fmla="*/ 47 h 66"/>
                  <a:gd name="T6" fmla="*/ 66 w 66"/>
                  <a:gd name="T7" fmla="*/ 40 h 66"/>
                  <a:gd name="T8" fmla="*/ 66 w 66"/>
                  <a:gd name="T9" fmla="*/ 33 h 66"/>
                  <a:gd name="T10" fmla="*/ 64 w 66"/>
                  <a:gd name="T11" fmla="*/ 24 h 66"/>
                  <a:gd name="T12" fmla="*/ 61 w 66"/>
                  <a:gd name="T13" fmla="*/ 17 h 66"/>
                  <a:gd name="T14" fmla="*/ 56 w 66"/>
                  <a:gd name="T15" fmla="*/ 10 h 66"/>
                  <a:gd name="T16" fmla="*/ 49 w 66"/>
                  <a:gd name="T17" fmla="*/ 5 h 66"/>
                  <a:gd name="T18" fmla="*/ 42 w 66"/>
                  <a:gd name="T19" fmla="*/ 1 h 66"/>
                  <a:gd name="T20" fmla="*/ 33 w 66"/>
                  <a:gd name="T21" fmla="*/ 0 h 66"/>
                  <a:gd name="T22" fmla="*/ 24 w 66"/>
                  <a:gd name="T23" fmla="*/ 1 h 66"/>
                  <a:gd name="T24" fmla="*/ 15 w 66"/>
                  <a:gd name="T25" fmla="*/ 5 h 66"/>
                  <a:gd name="T26" fmla="*/ 8 w 66"/>
                  <a:gd name="T27" fmla="*/ 10 h 66"/>
                  <a:gd name="T28" fmla="*/ 3 w 66"/>
                  <a:gd name="T29" fmla="*/ 17 h 66"/>
                  <a:gd name="T30" fmla="*/ 0 w 66"/>
                  <a:gd name="T31" fmla="*/ 24 h 66"/>
                  <a:gd name="T32" fmla="*/ 0 w 66"/>
                  <a:gd name="T33" fmla="*/ 33 h 66"/>
                  <a:gd name="T34" fmla="*/ 0 w 66"/>
                  <a:gd name="T35" fmla="*/ 42 h 66"/>
                  <a:gd name="T36" fmla="*/ 3 w 66"/>
                  <a:gd name="T37" fmla="*/ 50 h 66"/>
                  <a:gd name="T38" fmla="*/ 8 w 66"/>
                  <a:gd name="T39" fmla="*/ 57 h 66"/>
                  <a:gd name="T40" fmla="*/ 15 w 66"/>
                  <a:gd name="T41" fmla="*/ 63 h 66"/>
                  <a:gd name="T42" fmla="*/ 24 w 66"/>
                  <a:gd name="T43" fmla="*/ 66 h 66"/>
                  <a:gd name="T44" fmla="*/ 33 w 66"/>
                  <a:gd name="T45" fmla="*/ 66 h 66"/>
                  <a:gd name="T46" fmla="*/ 40 w 66"/>
                  <a:gd name="T47" fmla="*/ 66 h 66"/>
                  <a:gd name="T48" fmla="*/ 45 w 66"/>
                  <a:gd name="T49" fmla="*/ 64 h 66"/>
                  <a:gd name="T50" fmla="*/ 50 w 66"/>
                  <a:gd name="T51" fmla="*/ 61 h 66"/>
                  <a:gd name="T52" fmla="*/ 56 w 66"/>
                  <a:gd name="T53" fmla="*/ 57 h 66"/>
                  <a:gd name="T54" fmla="*/ 56 w 66"/>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7"/>
                    </a:moveTo>
                    <a:lnTo>
                      <a:pt x="61" y="52"/>
                    </a:lnTo>
                    <a:lnTo>
                      <a:pt x="63" y="47"/>
                    </a:lnTo>
                    <a:lnTo>
                      <a:pt x="66" y="40"/>
                    </a:lnTo>
                    <a:lnTo>
                      <a:pt x="66" y="33"/>
                    </a:lnTo>
                    <a:lnTo>
                      <a:pt x="64" y="24"/>
                    </a:lnTo>
                    <a:lnTo>
                      <a:pt x="61" y="17"/>
                    </a:lnTo>
                    <a:lnTo>
                      <a:pt x="56" y="10"/>
                    </a:lnTo>
                    <a:lnTo>
                      <a:pt x="49" y="5"/>
                    </a:lnTo>
                    <a:lnTo>
                      <a:pt x="42" y="1"/>
                    </a:lnTo>
                    <a:lnTo>
                      <a:pt x="33" y="0"/>
                    </a:lnTo>
                    <a:lnTo>
                      <a:pt x="24" y="1"/>
                    </a:lnTo>
                    <a:lnTo>
                      <a:pt x="15" y="5"/>
                    </a:lnTo>
                    <a:lnTo>
                      <a:pt x="8" y="10"/>
                    </a:lnTo>
                    <a:lnTo>
                      <a:pt x="3" y="17"/>
                    </a:lnTo>
                    <a:lnTo>
                      <a:pt x="0" y="24"/>
                    </a:lnTo>
                    <a:lnTo>
                      <a:pt x="0" y="33"/>
                    </a:lnTo>
                    <a:lnTo>
                      <a:pt x="0" y="42"/>
                    </a:lnTo>
                    <a:lnTo>
                      <a:pt x="3" y="50"/>
                    </a:lnTo>
                    <a:lnTo>
                      <a:pt x="8" y="57"/>
                    </a:lnTo>
                    <a:lnTo>
                      <a:pt x="15" y="63"/>
                    </a:lnTo>
                    <a:lnTo>
                      <a:pt x="24" y="66"/>
                    </a:lnTo>
                    <a:lnTo>
                      <a:pt x="33" y="66"/>
                    </a:lnTo>
                    <a:lnTo>
                      <a:pt x="40" y="66"/>
                    </a:lnTo>
                    <a:lnTo>
                      <a:pt x="45" y="64"/>
                    </a:lnTo>
                    <a:lnTo>
                      <a:pt x="50"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0" name="Freeform 107"/>
              <p:cNvSpPr>
                <a:spLocks/>
              </p:cNvSpPr>
              <p:nvPr/>
            </p:nvSpPr>
            <p:spPr bwMode="auto">
              <a:xfrm>
                <a:off x="6318251" y="2806700"/>
                <a:ext cx="52388" cy="52388"/>
              </a:xfrm>
              <a:custGeom>
                <a:avLst/>
                <a:gdLst>
                  <a:gd name="T0" fmla="*/ 56 w 66"/>
                  <a:gd name="T1" fmla="*/ 56 h 66"/>
                  <a:gd name="T2" fmla="*/ 61 w 66"/>
                  <a:gd name="T3" fmla="*/ 50 h 66"/>
                  <a:gd name="T4" fmla="*/ 63 w 66"/>
                  <a:gd name="T5" fmla="*/ 45 h 66"/>
                  <a:gd name="T6" fmla="*/ 66 w 66"/>
                  <a:gd name="T7" fmla="*/ 38 h 66"/>
                  <a:gd name="T8" fmla="*/ 66 w 66"/>
                  <a:gd name="T9" fmla="*/ 33 h 66"/>
                  <a:gd name="T10" fmla="*/ 65 w 66"/>
                  <a:gd name="T11" fmla="*/ 24 h 66"/>
                  <a:gd name="T12" fmla="*/ 61 w 66"/>
                  <a:gd name="T13" fmla="*/ 16 h 66"/>
                  <a:gd name="T14" fmla="*/ 56 w 66"/>
                  <a:gd name="T15" fmla="*/ 9 h 66"/>
                  <a:gd name="T16" fmla="*/ 49 w 66"/>
                  <a:gd name="T17" fmla="*/ 3 h 66"/>
                  <a:gd name="T18" fmla="*/ 42 w 66"/>
                  <a:gd name="T19" fmla="*/ 0 h 66"/>
                  <a:gd name="T20" fmla="*/ 33 w 66"/>
                  <a:gd name="T21" fmla="*/ 0 h 66"/>
                  <a:gd name="T22" fmla="*/ 25 w 66"/>
                  <a:gd name="T23" fmla="*/ 0 h 66"/>
                  <a:gd name="T24" fmla="*/ 16 w 66"/>
                  <a:gd name="T25" fmla="*/ 3 h 66"/>
                  <a:gd name="T26" fmla="*/ 9 w 66"/>
                  <a:gd name="T27" fmla="*/ 9 h 66"/>
                  <a:gd name="T28" fmla="*/ 4 w 66"/>
                  <a:gd name="T29" fmla="*/ 16 h 66"/>
                  <a:gd name="T30" fmla="*/ 0 w 66"/>
                  <a:gd name="T31" fmla="*/ 24 h 66"/>
                  <a:gd name="T32" fmla="*/ 0 w 66"/>
                  <a:gd name="T33" fmla="*/ 33 h 66"/>
                  <a:gd name="T34" fmla="*/ 0 w 66"/>
                  <a:gd name="T35" fmla="*/ 40 h 66"/>
                  <a:gd name="T36" fmla="*/ 4 w 66"/>
                  <a:gd name="T37" fmla="*/ 49 h 66"/>
                  <a:gd name="T38" fmla="*/ 9 w 66"/>
                  <a:gd name="T39" fmla="*/ 56 h 66"/>
                  <a:gd name="T40" fmla="*/ 16 w 66"/>
                  <a:gd name="T41" fmla="*/ 61 h 66"/>
                  <a:gd name="T42" fmla="*/ 25 w 66"/>
                  <a:gd name="T43" fmla="*/ 64 h 66"/>
                  <a:gd name="T44" fmla="*/ 33 w 66"/>
                  <a:gd name="T45" fmla="*/ 66 h 66"/>
                  <a:gd name="T46" fmla="*/ 40 w 66"/>
                  <a:gd name="T47" fmla="*/ 64 h 66"/>
                  <a:gd name="T48" fmla="*/ 46 w 66"/>
                  <a:gd name="T49" fmla="*/ 63 h 66"/>
                  <a:gd name="T50" fmla="*/ 51 w 66"/>
                  <a:gd name="T51" fmla="*/ 59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0"/>
                    </a:lnTo>
                    <a:lnTo>
                      <a:pt x="63" y="45"/>
                    </a:lnTo>
                    <a:lnTo>
                      <a:pt x="66" y="38"/>
                    </a:lnTo>
                    <a:lnTo>
                      <a:pt x="66" y="33"/>
                    </a:lnTo>
                    <a:lnTo>
                      <a:pt x="65" y="24"/>
                    </a:lnTo>
                    <a:lnTo>
                      <a:pt x="61" y="16"/>
                    </a:lnTo>
                    <a:lnTo>
                      <a:pt x="56" y="9"/>
                    </a:lnTo>
                    <a:lnTo>
                      <a:pt x="49" y="3"/>
                    </a:lnTo>
                    <a:lnTo>
                      <a:pt x="42" y="0"/>
                    </a:lnTo>
                    <a:lnTo>
                      <a:pt x="33" y="0"/>
                    </a:lnTo>
                    <a:lnTo>
                      <a:pt x="25" y="0"/>
                    </a:lnTo>
                    <a:lnTo>
                      <a:pt x="16" y="3"/>
                    </a:lnTo>
                    <a:lnTo>
                      <a:pt x="9" y="9"/>
                    </a:lnTo>
                    <a:lnTo>
                      <a:pt x="4" y="16"/>
                    </a:lnTo>
                    <a:lnTo>
                      <a:pt x="0" y="24"/>
                    </a:lnTo>
                    <a:lnTo>
                      <a:pt x="0" y="33"/>
                    </a:lnTo>
                    <a:lnTo>
                      <a:pt x="0" y="40"/>
                    </a:lnTo>
                    <a:lnTo>
                      <a:pt x="4" y="49"/>
                    </a:lnTo>
                    <a:lnTo>
                      <a:pt x="9" y="56"/>
                    </a:lnTo>
                    <a:lnTo>
                      <a:pt x="16" y="61"/>
                    </a:lnTo>
                    <a:lnTo>
                      <a:pt x="25" y="64"/>
                    </a:lnTo>
                    <a:lnTo>
                      <a:pt x="33" y="66"/>
                    </a:lnTo>
                    <a:lnTo>
                      <a:pt x="40" y="64"/>
                    </a:lnTo>
                    <a:lnTo>
                      <a:pt x="46" y="63"/>
                    </a:lnTo>
                    <a:lnTo>
                      <a:pt x="51" y="59"/>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1" name="Freeform 108"/>
              <p:cNvSpPr>
                <a:spLocks/>
              </p:cNvSpPr>
              <p:nvPr/>
            </p:nvSpPr>
            <p:spPr bwMode="auto">
              <a:xfrm>
                <a:off x="6310313" y="2876550"/>
                <a:ext cx="52388" cy="53975"/>
              </a:xfrm>
              <a:custGeom>
                <a:avLst/>
                <a:gdLst>
                  <a:gd name="T0" fmla="*/ 58 w 67"/>
                  <a:gd name="T1" fmla="*/ 56 h 66"/>
                  <a:gd name="T2" fmla="*/ 62 w 67"/>
                  <a:gd name="T3" fmla="*/ 51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10 h 66"/>
                  <a:gd name="T16" fmla="*/ 51 w 67"/>
                  <a:gd name="T17" fmla="*/ 5 h 66"/>
                  <a:gd name="T18" fmla="*/ 42 w 67"/>
                  <a:gd name="T19" fmla="*/ 2 h 66"/>
                  <a:gd name="T20" fmla="*/ 34 w 67"/>
                  <a:gd name="T21" fmla="*/ 0 h 66"/>
                  <a:gd name="T22" fmla="*/ 25 w 67"/>
                  <a:gd name="T23" fmla="*/ 2 h 66"/>
                  <a:gd name="T24" fmla="*/ 18 w 67"/>
                  <a:gd name="T25" fmla="*/ 5 h 66"/>
                  <a:gd name="T26" fmla="*/ 11 w 67"/>
                  <a:gd name="T27" fmla="*/ 10 h 66"/>
                  <a:gd name="T28" fmla="*/ 6 w 67"/>
                  <a:gd name="T29" fmla="*/ 17 h 66"/>
                  <a:gd name="T30" fmla="*/ 2 w 67"/>
                  <a:gd name="T31" fmla="*/ 24 h 66"/>
                  <a:gd name="T32" fmla="*/ 0 w 67"/>
                  <a:gd name="T33" fmla="*/ 33 h 66"/>
                  <a:gd name="T34" fmla="*/ 2 w 67"/>
                  <a:gd name="T35" fmla="*/ 42 h 66"/>
                  <a:gd name="T36" fmla="*/ 6 w 67"/>
                  <a:gd name="T37" fmla="*/ 49 h 66"/>
                  <a:gd name="T38" fmla="*/ 11 w 67"/>
                  <a:gd name="T39" fmla="*/ 56 h 66"/>
                  <a:gd name="T40" fmla="*/ 18 w 67"/>
                  <a:gd name="T41" fmla="*/ 63 h 66"/>
                  <a:gd name="T42" fmla="*/ 25 w 67"/>
                  <a:gd name="T43" fmla="*/ 65 h 66"/>
                  <a:gd name="T44" fmla="*/ 34 w 67"/>
                  <a:gd name="T45" fmla="*/ 66 h 66"/>
                  <a:gd name="T46" fmla="*/ 41 w 67"/>
                  <a:gd name="T47" fmla="*/ 66 h 66"/>
                  <a:gd name="T48" fmla="*/ 48 w 67"/>
                  <a:gd name="T49" fmla="*/ 65 h 66"/>
                  <a:gd name="T50" fmla="*/ 53 w 67"/>
                  <a:gd name="T51" fmla="*/ 61 h 66"/>
                  <a:gd name="T52" fmla="*/ 58 w 67"/>
                  <a:gd name="T53" fmla="*/ 56 h 66"/>
                  <a:gd name="T54" fmla="*/ 58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6"/>
                    </a:moveTo>
                    <a:lnTo>
                      <a:pt x="62" y="51"/>
                    </a:lnTo>
                    <a:lnTo>
                      <a:pt x="65" y="45"/>
                    </a:lnTo>
                    <a:lnTo>
                      <a:pt x="67" y="40"/>
                    </a:lnTo>
                    <a:lnTo>
                      <a:pt x="67" y="33"/>
                    </a:lnTo>
                    <a:lnTo>
                      <a:pt x="67" y="24"/>
                    </a:lnTo>
                    <a:lnTo>
                      <a:pt x="63" y="17"/>
                    </a:lnTo>
                    <a:lnTo>
                      <a:pt x="58" y="10"/>
                    </a:lnTo>
                    <a:lnTo>
                      <a:pt x="51" y="5"/>
                    </a:lnTo>
                    <a:lnTo>
                      <a:pt x="42" y="2"/>
                    </a:lnTo>
                    <a:lnTo>
                      <a:pt x="34" y="0"/>
                    </a:lnTo>
                    <a:lnTo>
                      <a:pt x="25" y="2"/>
                    </a:lnTo>
                    <a:lnTo>
                      <a:pt x="18" y="5"/>
                    </a:lnTo>
                    <a:lnTo>
                      <a:pt x="11" y="10"/>
                    </a:lnTo>
                    <a:lnTo>
                      <a:pt x="6" y="17"/>
                    </a:lnTo>
                    <a:lnTo>
                      <a:pt x="2" y="24"/>
                    </a:lnTo>
                    <a:lnTo>
                      <a:pt x="0" y="33"/>
                    </a:lnTo>
                    <a:lnTo>
                      <a:pt x="2" y="42"/>
                    </a:lnTo>
                    <a:lnTo>
                      <a:pt x="6" y="49"/>
                    </a:lnTo>
                    <a:lnTo>
                      <a:pt x="11" y="56"/>
                    </a:lnTo>
                    <a:lnTo>
                      <a:pt x="18" y="63"/>
                    </a:lnTo>
                    <a:lnTo>
                      <a:pt x="25" y="65"/>
                    </a:lnTo>
                    <a:lnTo>
                      <a:pt x="34" y="66"/>
                    </a:lnTo>
                    <a:lnTo>
                      <a:pt x="41" y="66"/>
                    </a:lnTo>
                    <a:lnTo>
                      <a:pt x="48" y="65"/>
                    </a:lnTo>
                    <a:lnTo>
                      <a:pt x="53"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2" name="Freeform 109"/>
              <p:cNvSpPr>
                <a:spLocks/>
              </p:cNvSpPr>
              <p:nvPr/>
            </p:nvSpPr>
            <p:spPr bwMode="auto">
              <a:xfrm>
                <a:off x="6313488" y="2928938"/>
                <a:ext cx="52388" cy="52388"/>
              </a:xfrm>
              <a:custGeom>
                <a:avLst/>
                <a:gdLst>
                  <a:gd name="T0" fmla="*/ 56 w 66"/>
                  <a:gd name="T1" fmla="*/ 55 h 66"/>
                  <a:gd name="T2" fmla="*/ 61 w 66"/>
                  <a:gd name="T3" fmla="*/ 52 h 66"/>
                  <a:gd name="T4" fmla="*/ 63 w 66"/>
                  <a:gd name="T5" fmla="*/ 45 h 66"/>
                  <a:gd name="T6" fmla="*/ 66 w 66"/>
                  <a:gd name="T7" fmla="*/ 40 h 66"/>
                  <a:gd name="T8" fmla="*/ 66 w 66"/>
                  <a:gd name="T9" fmla="*/ 33 h 66"/>
                  <a:gd name="T10" fmla="*/ 65 w 66"/>
                  <a:gd name="T11" fmla="*/ 24 h 66"/>
                  <a:gd name="T12" fmla="*/ 61 w 66"/>
                  <a:gd name="T13" fmla="*/ 17 h 66"/>
                  <a:gd name="T14" fmla="*/ 56 w 66"/>
                  <a:gd name="T15" fmla="*/ 10 h 66"/>
                  <a:gd name="T16" fmla="*/ 49 w 66"/>
                  <a:gd name="T17" fmla="*/ 5 h 66"/>
                  <a:gd name="T18" fmla="*/ 42 w 66"/>
                  <a:gd name="T19" fmla="*/ 1 h 66"/>
                  <a:gd name="T20" fmla="*/ 33 w 66"/>
                  <a:gd name="T21" fmla="*/ 0 h 66"/>
                  <a:gd name="T22" fmla="*/ 24 w 66"/>
                  <a:gd name="T23" fmla="*/ 1 h 66"/>
                  <a:gd name="T24" fmla="*/ 16 w 66"/>
                  <a:gd name="T25" fmla="*/ 5 h 66"/>
                  <a:gd name="T26" fmla="*/ 9 w 66"/>
                  <a:gd name="T27" fmla="*/ 10 h 66"/>
                  <a:gd name="T28" fmla="*/ 3 w 66"/>
                  <a:gd name="T29" fmla="*/ 17 h 66"/>
                  <a:gd name="T30" fmla="*/ 0 w 66"/>
                  <a:gd name="T31" fmla="*/ 24 h 66"/>
                  <a:gd name="T32" fmla="*/ 0 w 66"/>
                  <a:gd name="T33" fmla="*/ 33 h 66"/>
                  <a:gd name="T34" fmla="*/ 0 w 66"/>
                  <a:gd name="T35" fmla="*/ 41 h 66"/>
                  <a:gd name="T36" fmla="*/ 3 w 66"/>
                  <a:gd name="T37" fmla="*/ 50 h 66"/>
                  <a:gd name="T38" fmla="*/ 9 w 66"/>
                  <a:gd name="T39" fmla="*/ 55 h 66"/>
                  <a:gd name="T40" fmla="*/ 16 w 66"/>
                  <a:gd name="T41" fmla="*/ 62 h 66"/>
                  <a:gd name="T42" fmla="*/ 24 w 66"/>
                  <a:gd name="T43" fmla="*/ 66 h 66"/>
                  <a:gd name="T44" fmla="*/ 33 w 66"/>
                  <a:gd name="T45" fmla="*/ 66 h 66"/>
                  <a:gd name="T46" fmla="*/ 40 w 66"/>
                  <a:gd name="T47" fmla="*/ 66 h 66"/>
                  <a:gd name="T48" fmla="*/ 45 w 66"/>
                  <a:gd name="T49" fmla="*/ 64 h 66"/>
                  <a:gd name="T50" fmla="*/ 51 w 66"/>
                  <a:gd name="T51" fmla="*/ 61 h 66"/>
                  <a:gd name="T52" fmla="*/ 56 w 66"/>
                  <a:gd name="T53" fmla="*/ 55 h 66"/>
                  <a:gd name="T54" fmla="*/ 56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5"/>
                    </a:moveTo>
                    <a:lnTo>
                      <a:pt x="61" y="52"/>
                    </a:lnTo>
                    <a:lnTo>
                      <a:pt x="63" y="45"/>
                    </a:lnTo>
                    <a:lnTo>
                      <a:pt x="66" y="40"/>
                    </a:lnTo>
                    <a:lnTo>
                      <a:pt x="66" y="33"/>
                    </a:lnTo>
                    <a:lnTo>
                      <a:pt x="65" y="24"/>
                    </a:lnTo>
                    <a:lnTo>
                      <a:pt x="61" y="17"/>
                    </a:lnTo>
                    <a:lnTo>
                      <a:pt x="56" y="10"/>
                    </a:lnTo>
                    <a:lnTo>
                      <a:pt x="49" y="5"/>
                    </a:lnTo>
                    <a:lnTo>
                      <a:pt x="42" y="1"/>
                    </a:lnTo>
                    <a:lnTo>
                      <a:pt x="33" y="0"/>
                    </a:lnTo>
                    <a:lnTo>
                      <a:pt x="24" y="1"/>
                    </a:lnTo>
                    <a:lnTo>
                      <a:pt x="16" y="5"/>
                    </a:lnTo>
                    <a:lnTo>
                      <a:pt x="9" y="10"/>
                    </a:lnTo>
                    <a:lnTo>
                      <a:pt x="3" y="17"/>
                    </a:lnTo>
                    <a:lnTo>
                      <a:pt x="0" y="24"/>
                    </a:lnTo>
                    <a:lnTo>
                      <a:pt x="0" y="33"/>
                    </a:lnTo>
                    <a:lnTo>
                      <a:pt x="0" y="41"/>
                    </a:lnTo>
                    <a:lnTo>
                      <a:pt x="3" y="50"/>
                    </a:lnTo>
                    <a:lnTo>
                      <a:pt x="9" y="55"/>
                    </a:lnTo>
                    <a:lnTo>
                      <a:pt x="16" y="62"/>
                    </a:lnTo>
                    <a:lnTo>
                      <a:pt x="24" y="66"/>
                    </a:lnTo>
                    <a:lnTo>
                      <a:pt x="33" y="66"/>
                    </a:lnTo>
                    <a:lnTo>
                      <a:pt x="40" y="66"/>
                    </a:lnTo>
                    <a:lnTo>
                      <a:pt x="45" y="64"/>
                    </a:lnTo>
                    <a:lnTo>
                      <a:pt x="51" y="61"/>
                    </a:lnTo>
                    <a:lnTo>
                      <a:pt x="56" y="55"/>
                    </a:lnTo>
                    <a:lnTo>
                      <a:pt x="56"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3" name="Freeform 110"/>
              <p:cNvSpPr>
                <a:spLocks/>
              </p:cNvSpPr>
              <p:nvPr/>
            </p:nvSpPr>
            <p:spPr bwMode="auto">
              <a:xfrm>
                <a:off x="6311901" y="2986088"/>
                <a:ext cx="52388" cy="52388"/>
              </a:xfrm>
              <a:custGeom>
                <a:avLst/>
                <a:gdLst>
                  <a:gd name="T0" fmla="*/ 56 w 67"/>
                  <a:gd name="T1" fmla="*/ 56 h 66"/>
                  <a:gd name="T2" fmla="*/ 61 w 67"/>
                  <a:gd name="T3" fmla="*/ 52 h 66"/>
                  <a:gd name="T4" fmla="*/ 65 w 67"/>
                  <a:gd name="T5" fmla="*/ 45 h 66"/>
                  <a:gd name="T6" fmla="*/ 67 w 67"/>
                  <a:gd name="T7" fmla="*/ 40 h 66"/>
                  <a:gd name="T8" fmla="*/ 67 w 67"/>
                  <a:gd name="T9" fmla="*/ 33 h 66"/>
                  <a:gd name="T10" fmla="*/ 65 w 67"/>
                  <a:gd name="T11" fmla="*/ 25 h 66"/>
                  <a:gd name="T12" fmla="*/ 61 w 67"/>
                  <a:gd name="T13" fmla="*/ 18 h 66"/>
                  <a:gd name="T14" fmla="*/ 56 w 67"/>
                  <a:gd name="T15" fmla="*/ 11 h 66"/>
                  <a:gd name="T16" fmla="*/ 49 w 67"/>
                  <a:gd name="T17" fmla="*/ 5 h 66"/>
                  <a:gd name="T18" fmla="*/ 42 w 67"/>
                  <a:gd name="T19" fmla="*/ 2 h 66"/>
                  <a:gd name="T20" fmla="*/ 33 w 67"/>
                  <a:gd name="T21" fmla="*/ 0 h 66"/>
                  <a:gd name="T22" fmla="*/ 25 w 67"/>
                  <a:gd name="T23" fmla="*/ 2 h 66"/>
                  <a:gd name="T24" fmla="*/ 18 w 67"/>
                  <a:gd name="T25" fmla="*/ 5 h 66"/>
                  <a:gd name="T26" fmla="*/ 9 w 67"/>
                  <a:gd name="T27" fmla="*/ 11 h 66"/>
                  <a:gd name="T28" fmla="*/ 4 w 67"/>
                  <a:gd name="T29" fmla="*/ 18 h 66"/>
                  <a:gd name="T30" fmla="*/ 2 w 67"/>
                  <a:gd name="T31" fmla="*/ 25 h 66"/>
                  <a:gd name="T32" fmla="*/ 0 w 67"/>
                  <a:gd name="T33" fmla="*/ 33 h 66"/>
                  <a:gd name="T34" fmla="*/ 2 w 67"/>
                  <a:gd name="T35" fmla="*/ 42 h 66"/>
                  <a:gd name="T36" fmla="*/ 4 w 67"/>
                  <a:gd name="T37" fmla="*/ 51 h 66"/>
                  <a:gd name="T38" fmla="*/ 9 w 67"/>
                  <a:gd name="T39" fmla="*/ 56 h 66"/>
                  <a:gd name="T40" fmla="*/ 18 w 67"/>
                  <a:gd name="T41" fmla="*/ 63 h 66"/>
                  <a:gd name="T42" fmla="*/ 25 w 67"/>
                  <a:gd name="T43" fmla="*/ 66 h 66"/>
                  <a:gd name="T44" fmla="*/ 33 w 67"/>
                  <a:gd name="T45" fmla="*/ 66 h 66"/>
                  <a:gd name="T46" fmla="*/ 40 w 67"/>
                  <a:gd name="T47" fmla="*/ 66 h 66"/>
                  <a:gd name="T48" fmla="*/ 46 w 67"/>
                  <a:gd name="T49" fmla="*/ 65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1" y="52"/>
                    </a:lnTo>
                    <a:lnTo>
                      <a:pt x="65" y="45"/>
                    </a:lnTo>
                    <a:lnTo>
                      <a:pt x="67" y="40"/>
                    </a:lnTo>
                    <a:lnTo>
                      <a:pt x="67" y="33"/>
                    </a:lnTo>
                    <a:lnTo>
                      <a:pt x="65" y="25"/>
                    </a:lnTo>
                    <a:lnTo>
                      <a:pt x="61" y="18"/>
                    </a:lnTo>
                    <a:lnTo>
                      <a:pt x="56" y="11"/>
                    </a:lnTo>
                    <a:lnTo>
                      <a:pt x="49" y="5"/>
                    </a:lnTo>
                    <a:lnTo>
                      <a:pt x="42" y="2"/>
                    </a:lnTo>
                    <a:lnTo>
                      <a:pt x="33" y="0"/>
                    </a:lnTo>
                    <a:lnTo>
                      <a:pt x="25" y="2"/>
                    </a:lnTo>
                    <a:lnTo>
                      <a:pt x="18" y="5"/>
                    </a:lnTo>
                    <a:lnTo>
                      <a:pt x="9" y="11"/>
                    </a:lnTo>
                    <a:lnTo>
                      <a:pt x="4" y="18"/>
                    </a:lnTo>
                    <a:lnTo>
                      <a:pt x="2" y="25"/>
                    </a:lnTo>
                    <a:lnTo>
                      <a:pt x="0" y="33"/>
                    </a:lnTo>
                    <a:lnTo>
                      <a:pt x="2" y="42"/>
                    </a:lnTo>
                    <a:lnTo>
                      <a:pt x="4" y="51"/>
                    </a:lnTo>
                    <a:lnTo>
                      <a:pt x="9" y="56"/>
                    </a:lnTo>
                    <a:lnTo>
                      <a:pt x="18" y="63"/>
                    </a:lnTo>
                    <a:lnTo>
                      <a:pt x="25" y="66"/>
                    </a:lnTo>
                    <a:lnTo>
                      <a:pt x="33" y="66"/>
                    </a:lnTo>
                    <a:lnTo>
                      <a:pt x="40" y="66"/>
                    </a:lnTo>
                    <a:lnTo>
                      <a:pt x="46"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4" name="Freeform 111"/>
              <p:cNvSpPr>
                <a:spLocks/>
              </p:cNvSpPr>
              <p:nvPr/>
            </p:nvSpPr>
            <p:spPr bwMode="auto">
              <a:xfrm>
                <a:off x="6311901" y="3044825"/>
                <a:ext cx="52388" cy="52388"/>
              </a:xfrm>
              <a:custGeom>
                <a:avLst/>
                <a:gdLst>
                  <a:gd name="T0" fmla="*/ 56 w 67"/>
                  <a:gd name="T1" fmla="*/ 56 h 67"/>
                  <a:gd name="T2" fmla="*/ 61 w 67"/>
                  <a:gd name="T3" fmla="*/ 51 h 67"/>
                  <a:gd name="T4" fmla="*/ 65 w 67"/>
                  <a:gd name="T5" fmla="*/ 46 h 67"/>
                  <a:gd name="T6" fmla="*/ 67 w 67"/>
                  <a:gd name="T7" fmla="*/ 39 h 67"/>
                  <a:gd name="T8" fmla="*/ 67 w 67"/>
                  <a:gd name="T9" fmla="*/ 33 h 67"/>
                  <a:gd name="T10" fmla="*/ 65 w 67"/>
                  <a:gd name="T11" fmla="*/ 25 h 67"/>
                  <a:gd name="T12" fmla="*/ 61 w 67"/>
                  <a:gd name="T13" fmla="*/ 16 h 67"/>
                  <a:gd name="T14" fmla="*/ 56 w 67"/>
                  <a:gd name="T15" fmla="*/ 9 h 67"/>
                  <a:gd name="T16" fmla="*/ 49 w 67"/>
                  <a:gd name="T17" fmla="*/ 4 h 67"/>
                  <a:gd name="T18" fmla="*/ 42 w 67"/>
                  <a:gd name="T19" fmla="*/ 0 h 67"/>
                  <a:gd name="T20" fmla="*/ 33 w 67"/>
                  <a:gd name="T21" fmla="*/ 0 h 67"/>
                  <a:gd name="T22" fmla="*/ 25 w 67"/>
                  <a:gd name="T23" fmla="*/ 0 h 67"/>
                  <a:gd name="T24" fmla="*/ 18 w 67"/>
                  <a:gd name="T25" fmla="*/ 4 h 67"/>
                  <a:gd name="T26" fmla="*/ 9 w 67"/>
                  <a:gd name="T27" fmla="*/ 9 h 67"/>
                  <a:gd name="T28" fmla="*/ 4 w 67"/>
                  <a:gd name="T29" fmla="*/ 16 h 67"/>
                  <a:gd name="T30" fmla="*/ 2 w 67"/>
                  <a:gd name="T31" fmla="*/ 25 h 67"/>
                  <a:gd name="T32" fmla="*/ 0 w 67"/>
                  <a:gd name="T33" fmla="*/ 33 h 67"/>
                  <a:gd name="T34" fmla="*/ 2 w 67"/>
                  <a:gd name="T35" fmla="*/ 42 h 67"/>
                  <a:gd name="T36" fmla="*/ 4 w 67"/>
                  <a:gd name="T37" fmla="*/ 49 h 67"/>
                  <a:gd name="T38" fmla="*/ 9 w 67"/>
                  <a:gd name="T39" fmla="*/ 56 h 67"/>
                  <a:gd name="T40" fmla="*/ 18 w 67"/>
                  <a:gd name="T41" fmla="*/ 61 h 67"/>
                  <a:gd name="T42" fmla="*/ 25 w 67"/>
                  <a:gd name="T43" fmla="*/ 65 h 67"/>
                  <a:gd name="T44" fmla="*/ 33 w 67"/>
                  <a:gd name="T45" fmla="*/ 67 h 67"/>
                  <a:gd name="T46" fmla="*/ 40 w 67"/>
                  <a:gd name="T47" fmla="*/ 65 h 67"/>
                  <a:gd name="T48" fmla="*/ 46 w 67"/>
                  <a:gd name="T49" fmla="*/ 63 h 67"/>
                  <a:gd name="T50" fmla="*/ 51 w 67"/>
                  <a:gd name="T51" fmla="*/ 61 h 67"/>
                  <a:gd name="T52" fmla="*/ 56 w 67"/>
                  <a:gd name="T53" fmla="*/ 56 h 67"/>
                  <a:gd name="T54" fmla="*/ 56 w 67"/>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6"/>
                    </a:moveTo>
                    <a:lnTo>
                      <a:pt x="61" y="51"/>
                    </a:lnTo>
                    <a:lnTo>
                      <a:pt x="65" y="46"/>
                    </a:lnTo>
                    <a:lnTo>
                      <a:pt x="67" y="39"/>
                    </a:lnTo>
                    <a:lnTo>
                      <a:pt x="67" y="33"/>
                    </a:lnTo>
                    <a:lnTo>
                      <a:pt x="65" y="25"/>
                    </a:lnTo>
                    <a:lnTo>
                      <a:pt x="61" y="16"/>
                    </a:lnTo>
                    <a:lnTo>
                      <a:pt x="56" y="9"/>
                    </a:lnTo>
                    <a:lnTo>
                      <a:pt x="49" y="4"/>
                    </a:lnTo>
                    <a:lnTo>
                      <a:pt x="42" y="0"/>
                    </a:lnTo>
                    <a:lnTo>
                      <a:pt x="33" y="0"/>
                    </a:lnTo>
                    <a:lnTo>
                      <a:pt x="25" y="0"/>
                    </a:lnTo>
                    <a:lnTo>
                      <a:pt x="18" y="4"/>
                    </a:lnTo>
                    <a:lnTo>
                      <a:pt x="9" y="9"/>
                    </a:lnTo>
                    <a:lnTo>
                      <a:pt x="4" y="16"/>
                    </a:lnTo>
                    <a:lnTo>
                      <a:pt x="2" y="25"/>
                    </a:lnTo>
                    <a:lnTo>
                      <a:pt x="0" y="33"/>
                    </a:lnTo>
                    <a:lnTo>
                      <a:pt x="2" y="42"/>
                    </a:lnTo>
                    <a:lnTo>
                      <a:pt x="4" y="49"/>
                    </a:lnTo>
                    <a:lnTo>
                      <a:pt x="9" y="56"/>
                    </a:lnTo>
                    <a:lnTo>
                      <a:pt x="18" y="61"/>
                    </a:lnTo>
                    <a:lnTo>
                      <a:pt x="25" y="65"/>
                    </a:lnTo>
                    <a:lnTo>
                      <a:pt x="33" y="67"/>
                    </a:lnTo>
                    <a:lnTo>
                      <a:pt x="40" y="65"/>
                    </a:lnTo>
                    <a:lnTo>
                      <a:pt x="46" y="63"/>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5" name="Freeform 112"/>
              <p:cNvSpPr>
                <a:spLocks/>
              </p:cNvSpPr>
              <p:nvPr/>
            </p:nvSpPr>
            <p:spPr bwMode="auto">
              <a:xfrm>
                <a:off x="6372226" y="3014663"/>
                <a:ext cx="52388" cy="52388"/>
              </a:xfrm>
              <a:custGeom>
                <a:avLst/>
                <a:gdLst>
                  <a:gd name="T0" fmla="*/ 56 w 67"/>
                  <a:gd name="T1" fmla="*/ 56 h 66"/>
                  <a:gd name="T2" fmla="*/ 61 w 67"/>
                  <a:gd name="T3" fmla="*/ 50 h 66"/>
                  <a:gd name="T4" fmla="*/ 65 w 67"/>
                  <a:gd name="T5" fmla="*/ 45 h 66"/>
                  <a:gd name="T6" fmla="*/ 67 w 67"/>
                  <a:gd name="T7" fmla="*/ 40 h 66"/>
                  <a:gd name="T8" fmla="*/ 67 w 67"/>
                  <a:gd name="T9" fmla="*/ 33 h 66"/>
                  <a:gd name="T10" fmla="*/ 65 w 67"/>
                  <a:gd name="T11" fmla="*/ 24 h 66"/>
                  <a:gd name="T12" fmla="*/ 63 w 67"/>
                  <a:gd name="T13" fmla="*/ 17 h 66"/>
                  <a:gd name="T14" fmla="*/ 56 w 67"/>
                  <a:gd name="T15" fmla="*/ 8 h 66"/>
                  <a:gd name="T16" fmla="*/ 49 w 67"/>
                  <a:gd name="T17" fmla="*/ 3 h 66"/>
                  <a:gd name="T18" fmla="*/ 42 w 67"/>
                  <a:gd name="T19" fmla="*/ 2 h 66"/>
                  <a:gd name="T20" fmla="*/ 33 w 67"/>
                  <a:gd name="T21" fmla="*/ 0 h 66"/>
                  <a:gd name="T22" fmla="*/ 25 w 67"/>
                  <a:gd name="T23" fmla="*/ 2 h 66"/>
                  <a:gd name="T24" fmla="*/ 18 w 67"/>
                  <a:gd name="T25" fmla="*/ 3 h 66"/>
                  <a:gd name="T26" fmla="*/ 11 w 67"/>
                  <a:gd name="T27" fmla="*/ 8 h 66"/>
                  <a:gd name="T28" fmla="*/ 4 w 67"/>
                  <a:gd name="T29" fmla="*/ 17 h 66"/>
                  <a:gd name="T30" fmla="*/ 2 w 67"/>
                  <a:gd name="T31" fmla="*/ 24 h 66"/>
                  <a:gd name="T32" fmla="*/ 0 w 67"/>
                  <a:gd name="T33" fmla="*/ 33 h 66"/>
                  <a:gd name="T34" fmla="*/ 2 w 67"/>
                  <a:gd name="T35" fmla="*/ 42 h 66"/>
                  <a:gd name="T36" fmla="*/ 4 w 67"/>
                  <a:gd name="T37" fmla="*/ 49 h 66"/>
                  <a:gd name="T38" fmla="*/ 11 w 67"/>
                  <a:gd name="T39" fmla="*/ 56 h 66"/>
                  <a:gd name="T40" fmla="*/ 18 w 67"/>
                  <a:gd name="T41" fmla="*/ 61 h 66"/>
                  <a:gd name="T42" fmla="*/ 25 w 67"/>
                  <a:gd name="T43" fmla="*/ 64 h 66"/>
                  <a:gd name="T44" fmla="*/ 33 w 67"/>
                  <a:gd name="T45" fmla="*/ 66 h 66"/>
                  <a:gd name="T46" fmla="*/ 40 w 67"/>
                  <a:gd name="T47" fmla="*/ 66 h 66"/>
                  <a:gd name="T48" fmla="*/ 46 w 67"/>
                  <a:gd name="T49" fmla="*/ 64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1" y="50"/>
                    </a:lnTo>
                    <a:lnTo>
                      <a:pt x="65" y="45"/>
                    </a:lnTo>
                    <a:lnTo>
                      <a:pt x="67" y="40"/>
                    </a:lnTo>
                    <a:lnTo>
                      <a:pt x="67" y="33"/>
                    </a:lnTo>
                    <a:lnTo>
                      <a:pt x="65" y="24"/>
                    </a:lnTo>
                    <a:lnTo>
                      <a:pt x="63" y="17"/>
                    </a:lnTo>
                    <a:lnTo>
                      <a:pt x="56" y="8"/>
                    </a:lnTo>
                    <a:lnTo>
                      <a:pt x="49" y="3"/>
                    </a:lnTo>
                    <a:lnTo>
                      <a:pt x="42" y="2"/>
                    </a:lnTo>
                    <a:lnTo>
                      <a:pt x="33" y="0"/>
                    </a:lnTo>
                    <a:lnTo>
                      <a:pt x="25" y="2"/>
                    </a:lnTo>
                    <a:lnTo>
                      <a:pt x="18" y="3"/>
                    </a:lnTo>
                    <a:lnTo>
                      <a:pt x="11" y="8"/>
                    </a:lnTo>
                    <a:lnTo>
                      <a:pt x="4" y="17"/>
                    </a:lnTo>
                    <a:lnTo>
                      <a:pt x="2" y="24"/>
                    </a:lnTo>
                    <a:lnTo>
                      <a:pt x="0" y="33"/>
                    </a:lnTo>
                    <a:lnTo>
                      <a:pt x="2" y="42"/>
                    </a:lnTo>
                    <a:lnTo>
                      <a:pt x="4" y="49"/>
                    </a:lnTo>
                    <a:lnTo>
                      <a:pt x="11" y="56"/>
                    </a:lnTo>
                    <a:lnTo>
                      <a:pt x="18" y="61"/>
                    </a:lnTo>
                    <a:lnTo>
                      <a:pt x="25" y="64"/>
                    </a:lnTo>
                    <a:lnTo>
                      <a:pt x="33" y="66"/>
                    </a:lnTo>
                    <a:lnTo>
                      <a:pt x="40" y="66"/>
                    </a:lnTo>
                    <a:lnTo>
                      <a:pt x="46" y="64"/>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6" name="Freeform 113"/>
              <p:cNvSpPr>
                <a:spLocks/>
              </p:cNvSpPr>
              <p:nvPr/>
            </p:nvSpPr>
            <p:spPr bwMode="auto">
              <a:xfrm>
                <a:off x="6370638" y="2955925"/>
                <a:ext cx="52388" cy="52388"/>
              </a:xfrm>
              <a:custGeom>
                <a:avLst/>
                <a:gdLst>
                  <a:gd name="T0" fmla="*/ 56 w 67"/>
                  <a:gd name="T1" fmla="*/ 58 h 67"/>
                  <a:gd name="T2" fmla="*/ 60 w 67"/>
                  <a:gd name="T3" fmla="*/ 53 h 67"/>
                  <a:gd name="T4" fmla="*/ 63 w 67"/>
                  <a:gd name="T5" fmla="*/ 48 h 67"/>
                  <a:gd name="T6" fmla="*/ 65 w 67"/>
                  <a:gd name="T7" fmla="*/ 41 h 67"/>
                  <a:gd name="T8" fmla="*/ 67 w 67"/>
                  <a:gd name="T9" fmla="*/ 34 h 67"/>
                  <a:gd name="T10" fmla="*/ 65 w 67"/>
                  <a:gd name="T11" fmla="*/ 25 h 67"/>
                  <a:gd name="T12" fmla="*/ 62 w 67"/>
                  <a:gd name="T13" fmla="*/ 18 h 67"/>
                  <a:gd name="T14" fmla="*/ 56 w 67"/>
                  <a:gd name="T15" fmla="*/ 11 h 67"/>
                  <a:gd name="T16" fmla="*/ 49 w 67"/>
                  <a:gd name="T17" fmla="*/ 6 h 67"/>
                  <a:gd name="T18" fmla="*/ 41 w 67"/>
                  <a:gd name="T19" fmla="*/ 2 h 67"/>
                  <a:gd name="T20" fmla="*/ 34 w 67"/>
                  <a:gd name="T21" fmla="*/ 0 h 67"/>
                  <a:gd name="T22" fmla="*/ 25 w 67"/>
                  <a:gd name="T23" fmla="*/ 2 h 67"/>
                  <a:gd name="T24" fmla="*/ 16 w 67"/>
                  <a:gd name="T25" fmla="*/ 6 h 67"/>
                  <a:gd name="T26" fmla="*/ 9 w 67"/>
                  <a:gd name="T27" fmla="*/ 11 h 67"/>
                  <a:gd name="T28" fmla="*/ 4 w 67"/>
                  <a:gd name="T29" fmla="*/ 18 h 67"/>
                  <a:gd name="T30" fmla="*/ 0 w 67"/>
                  <a:gd name="T31" fmla="*/ 25 h 67"/>
                  <a:gd name="T32" fmla="*/ 0 w 67"/>
                  <a:gd name="T33" fmla="*/ 34 h 67"/>
                  <a:gd name="T34" fmla="*/ 0 w 67"/>
                  <a:gd name="T35" fmla="*/ 42 h 67"/>
                  <a:gd name="T36" fmla="*/ 4 w 67"/>
                  <a:gd name="T37" fmla="*/ 51 h 67"/>
                  <a:gd name="T38" fmla="*/ 9 w 67"/>
                  <a:gd name="T39" fmla="*/ 58 h 67"/>
                  <a:gd name="T40" fmla="*/ 16 w 67"/>
                  <a:gd name="T41" fmla="*/ 63 h 67"/>
                  <a:gd name="T42" fmla="*/ 25 w 67"/>
                  <a:gd name="T43" fmla="*/ 67 h 67"/>
                  <a:gd name="T44" fmla="*/ 34 w 67"/>
                  <a:gd name="T45" fmla="*/ 67 h 67"/>
                  <a:gd name="T46" fmla="*/ 39 w 67"/>
                  <a:gd name="T47" fmla="*/ 67 h 67"/>
                  <a:gd name="T48" fmla="*/ 46 w 67"/>
                  <a:gd name="T49" fmla="*/ 65 h 67"/>
                  <a:gd name="T50" fmla="*/ 51 w 67"/>
                  <a:gd name="T51" fmla="*/ 62 h 67"/>
                  <a:gd name="T52" fmla="*/ 56 w 67"/>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6" y="58"/>
                    </a:moveTo>
                    <a:lnTo>
                      <a:pt x="60" y="53"/>
                    </a:lnTo>
                    <a:lnTo>
                      <a:pt x="63" y="48"/>
                    </a:lnTo>
                    <a:lnTo>
                      <a:pt x="65" y="41"/>
                    </a:lnTo>
                    <a:lnTo>
                      <a:pt x="67" y="34"/>
                    </a:lnTo>
                    <a:lnTo>
                      <a:pt x="65" y="25"/>
                    </a:lnTo>
                    <a:lnTo>
                      <a:pt x="62" y="18"/>
                    </a:lnTo>
                    <a:lnTo>
                      <a:pt x="56" y="11"/>
                    </a:lnTo>
                    <a:lnTo>
                      <a:pt x="49" y="6"/>
                    </a:lnTo>
                    <a:lnTo>
                      <a:pt x="41" y="2"/>
                    </a:lnTo>
                    <a:lnTo>
                      <a:pt x="34" y="0"/>
                    </a:lnTo>
                    <a:lnTo>
                      <a:pt x="25" y="2"/>
                    </a:lnTo>
                    <a:lnTo>
                      <a:pt x="16" y="6"/>
                    </a:lnTo>
                    <a:lnTo>
                      <a:pt x="9" y="11"/>
                    </a:lnTo>
                    <a:lnTo>
                      <a:pt x="4" y="18"/>
                    </a:lnTo>
                    <a:lnTo>
                      <a:pt x="0" y="25"/>
                    </a:lnTo>
                    <a:lnTo>
                      <a:pt x="0" y="34"/>
                    </a:lnTo>
                    <a:lnTo>
                      <a:pt x="0" y="42"/>
                    </a:lnTo>
                    <a:lnTo>
                      <a:pt x="4" y="51"/>
                    </a:lnTo>
                    <a:lnTo>
                      <a:pt x="9" y="58"/>
                    </a:lnTo>
                    <a:lnTo>
                      <a:pt x="16" y="63"/>
                    </a:lnTo>
                    <a:lnTo>
                      <a:pt x="25" y="67"/>
                    </a:lnTo>
                    <a:lnTo>
                      <a:pt x="34" y="67"/>
                    </a:lnTo>
                    <a:lnTo>
                      <a:pt x="39" y="67"/>
                    </a:lnTo>
                    <a:lnTo>
                      <a:pt x="46" y="65"/>
                    </a:lnTo>
                    <a:lnTo>
                      <a:pt x="51" y="62"/>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7" name="Freeform 114"/>
              <p:cNvSpPr>
                <a:spLocks/>
              </p:cNvSpPr>
              <p:nvPr/>
            </p:nvSpPr>
            <p:spPr bwMode="auto">
              <a:xfrm>
                <a:off x="6370638" y="2898775"/>
                <a:ext cx="52388" cy="52388"/>
              </a:xfrm>
              <a:custGeom>
                <a:avLst/>
                <a:gdLst>
                  <a:gd name="T0" fmla="*/ 58 w 67"/>
                  <a:gd name="T1" fmla="*/ 58 h 66"/>
                  <a:gd name="T2" fmla="*/ 62 w 67"/>
                  <a:gd name="T3" fmla="*/ 52 h 66"/>
                  <a:gd name="T4" fmla="*/ 65 w 67"/>
                  <a:gd name="T5" fmla="*/ 47 h 66"/>
                  <a:gd name="T6" fmla="*/ 67 w 67"/>
                  <a:gd name="T7" fmla="*/ 40 h 66"/>
                  <a:gd name="T8" fmla="*/ 67 w 67"/>
                  <a:gd name="T9" fmla="*/ 33 h 66"/>
                  <a:gd name="T10" fmla="*/ 67 w 67"/>
                  <a:gd name="T11" fmla="*/ 26 h 66"/>
                  <a:gd name="T12" fmla="*/ 63 w 67"/>
                  <a:gd name="T13" fmla="*/ 18 h 66"/>
                  <a:gd name="T14" fmla="*/ 58 w 67"/>
                  <a:gd name="T15" fmla="*/ 11 h 66"/>
                  <a:gd name="T16" fmla="*/ 51 w 67"/>
                  <a:gd name="T17" fmla="*/ 5 h 66"/>
                  <a:gd name="T18" fmla="*/ 42 w 67"/>
                  <a:gd name="T19" fmla="*/ 2 h 66"/>
                  <a:gd name="T20" fmla="*/ 34 w 67"/>
                  <a:gd name="T21" fmla="*/ 0 h 66"/>
                  <a:gd name="T22" fmla="*/ 27 w 67"/>
                  <a:gd name="T23" fmla="*/ 2 h 66"/>
                  <a:gd name="T24" fmla="*/ 18 w 67"/>
                  <a:gd name="T25" fmla="*/ 5 h 66"/>
                  <a:gd name="T26" fmla="*/ 11 w 67"/>
                  <a:gd name="T27" fmla="*/ 11 h 66"/>
                  <a:gd name="T28" fmla="*/ 6 w 67"/>
                  <a:gd name="T29" fmla="*/ 18 h 66"/>
                  <a:gd name="T30" fmla="*/ 2 w 67"/>
                  <a:gd name="T31" fmla="*/ 26 h 66"/>
                  <a:gd name="T32" fmla="*/ 0 w 67"/>
                  <a:gd name="T33" fmla="*/ 33 h 66"/>
                  <a:gd name="T34" fmla="*/ 2 w 67"/>
                  <a:gd name="T35" fmla="*/ 42 h 66"/>
                  <a:gd name="T36" fmla="*/ 6 w 67"/>
                  <a:gd name="T37" fmla="*/ 51 h 66"/>
                  <a:gd name="T38" fmla="*/ 11 w 67"/>
                  <a:gd name="T39" fmla="*/ 58 h 66"/>
                  <a:gd name="T40" fmla="*/ 18 w 67"/>
                  <a:gd name="T41" fmla="*/ 63 h 66"/>
                  <a:gd name="T42" fmla="*/ 27 w 67"/>
                  <a:gd name="T43" fmla="*/ 66 h 66"/>
                  <a:gd name="T44" fmla="*/ 34 w 67"/>
                  <a:gd name="T45" fmla="*/ 66 h 66"/>
                  <a:gd name="T46" fmla="*/ 41 w 67"/>
                  <a:gd name="T47" fmla="*/ 66 h 66"/>
                  <a:gd name="T48" fmla="*/ 48 w 67"/>
                  <a:gd name="T49" fmla="*/ 65 h 66"/>
                  <a:gd name="T50" fmla="*/ 53 w 67"/>
                  <a:gd name="T51" fmla="*/ 61 h 66"/>
                  <a:gd name="T52" fmla="*/ 58 w 67"/>
                  <a:gd name="T53" fmla="*/ 58 h 66"/>
                  <a:gd name="T54" fmla="*/ 58 w 67"/>
                  <a:gd name="T55"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8"/>
                    </a:moveTo>
                    <a:lnTo>
                      <a:pt x="62" y="52"/>
                    </a:lnTo>
                    <a:lnTo>
                      <a:pt x="65" y="47"/>
                    </a:lnTo>
                    <a:lnTo>
                      <a:pt x="67" y="40"/>
                    </a:lnTo>
                    <a:lnTo>
                      <a:pt x="67" y="33"/>
                    </a:lnTo>
                    <a:lnTo>
                      <a:pt x="67" y="26"/>
                    </a:lnTo>
                    <a:lnTo>
                      <a:pt x="63" y="18"/>
                    </a:lnTo>
                    <a:lnTo>
                      <a:pt x="58" y="11"/>
                    </a:lnTo>
                    <a:lnTo>
                      <a:pt x="51" y="5"/>
                    </a:lnTo>
                    <a:lnTo>
                      <a:pt x="42" y="2"/>
                    </a:lnTo>
                    <a:lnTo>
                      <a:pt x="34" y="0"/>
                    </a:lnTo>
                    <a:lnTo>
                      <a:pt x="27" y="2"/>
                    </a:lnTo>
                    <a:lnTo>
                      <a:pt x="18" y="5"/>
                    </a:lnTo>
                    <a:lnTo>
                      <a:pt x="11" y="11"/>
                    </a:lnTo>
                    <a:lnTo>
                      <a:pt x="6" y="18"/>
                    </a:lnTo>
                    <a:lnTo>
                      <a:pt x="2" y="26"/>
                    </a:lnTo>
                    <a:lnTo>
                      <a:pt x="0" y="33"/>
                    </a:lnTo>
                    <a:lnTo>
                      <a:pt x="2" y="42"/>
                    </a:lnTo>
                    <a:lnTo>
                      <a:pt x="6" y="51"/>
                    </a:lnTo>
                    <a:lnTo>
                      <a:pt x="11" y="58"/>
                    </a:lnTo>
                    <a:lnTo>
                      <a:pt x="18" y="63"/>
                    </a:lnTo>
                    <a:lnTo>
                      <a:pt x="27" y="66"/>
                    </a:lnTo>
                    <a:lnTo>
                      <a:pt x="34" y="66"/>
                    </a:lnTo>
                    <a:lnTo>
                      <a:pt x="41" y="66"/>
                    </a:lnTo>
                    <a:lnTo>
                      <a:pt x="48" y="65"/>
                    </a:lnTo>
                    <a:lnTo>
                      <a:pt x="53" y="61"/>
                    </a:lnTo>
                    <a:lnTo>
                      <a:pt x="58" y="58"/>
                    </a:lnTo>
                    <a:lnTo>
                      <a:pt x="58"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8" name="Freeform 115"/>
              <p:cNvSpPr>
                <a:spLocks/>
              </p:cNvSpPr>
              <p:nvPr/>
            </p:nvSpPr>
            <p:spPr bwMode="auto">
              <a:xfrm>
                <a:off x="6372226" y="2844800"/>
                <a:ext cx="52388" cy="53975"/>
              </a:xfrm>
              <a:custGeom>
                <a:avLst/>
                <a:gdLst>
                  <a:gd name="T0" fmla="*/ 56 w 67"/>
                  <a:gd name="T1" fmla="*/ 56 h 66"/>
                  <a:gd name="T2" fmla="*/ 61 w 67"/>
                  <a:gd name="T3" fmla="*/ 50 h 66"/>
                  <a:gd name="T4" fmla="*/ 65 w 67"/>
                  <a:gd name="T5" fmla="*/ 45 h 66"/>
                  <a:gd name="T6" fmla="*/ 67 w 67"/>
                  <a:gd name="T7" fmla="*/ 38 h 66"/>
                  <a:gd name="T8" fmla="*/ 67 w 67"/>
                  <a:gd name="T9" fmla="*/ 33 h 66"/>
                  <a:gd name="T10" fmla="*/ 65 w 67"/>
                  <a:gd name="T11" fmla="*/ 24 h 66"/>
                  <a:gd name="T12" fmla="*/ 63 w 67"/>
                  <a:gd name="T13" fmla="*/ 15 h 66"/>
                  <a:gd name="T14" fmla="*/ 56 w 67"/>
                  <a:gd name="T15" fmla="*/ 8 h 66"/>
                  <a:gd name="T16" fmla="*/ 49 w 67"/>
                  <a:gd name="T17" fmla="*/ 3 h 66"/>
                  <a:gd name="T18" fmla="*/ 42 w 67"/>
                  <a:gd name="T19" fmla="*/ 0 h 66"/>
                  <a:gd name="T20" fmla="*/ 33 w 67"/>
                  <a:gd name="T21" fmla="*/ 0 h 66"/>
                  <a:gd name="T22" fmla="*/ 25 w 67"/>
                  <a:gd name="T23" fmla="*/ 0 h 66"/>
                  <a:gd name="T24" fmla="*/ 18 w 67"/>
                  <a:gd name="T25" fmla="*/ 3 h 66"/>
                  <a:gd name="T26" fmla="*/ 11 w 67"/>
                  <a:gd name="T27" fmla="*/ 8 h 66"/>
                  <a:gd name="T28" fmla="*/ 4 w 67"/>
                  <a:gd name="T29" fmla="*/ 15 h 66"/>
                  <a:gd name="T30" fmla="*/ 2 w 67"/>
                  <a:gd name="T31" fmla="*/ 24 h 66"/>
                  <a:gd name="T32" fmla="*/ 0 w 67"/>
                  <a:gd name="T33" fmla="*/ 33 h 66"/>
                  <a:gd name="T34" fmla="*/ 2 w 67"/>
                  <a:gd name="T35" fmla="*/ 40 h 66"/>
                  <a:gd name="T36" fmla="*/ 4 w 67"/>
                  <a:gd name="T37" fmla="*/ 49 h 66"/>
                  <a:gd name="T38" fmla="*/ 11 w 67"/>
                  <a:gd name="T39" fmla="*/ 56 h 66"/>
                  <a:gd name="T40" fmla="*/ 18 w 67"/>
                  <a:gd name="T41" fmla="*/ 61 h 66"/>
                  <a:gd name="T42" fmla="*/ 25 w 67"/>
                  <a:gd name="T43" fmla="*/ 64 h 66"/>
                  <a:gd name="T44" fmla="*/ 33 w 67"/>
                  <a:gd name="T45" fmla="*/ 66 h 66"/>
                  <a:gd name="T46" fmla="*/ 40 w 67"/>
                  <a:gd name="T47" fmla="*/ 64 h 66"/>
                  <a:gd name="T48" fmla="*/ 46 w 67"/>
                  <a:gd name="T49" fmla="*/ 63 h 66"/>
                  <a:gd name="T50" fmla="*/ 51 w 67"/>
                  <a:gd name="T51" fmla="*/ 59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1" y="50"/>
                    </a:lnTo>
                    <a:lnTo>
                      <a:pt x="65" y="45"/>
                    </a:lnTo>
                    <a:lnTo>
                      <a:pt x="67" y="38"/>
                    </a:lnTo>
                    <a:lnTo>
                      <a:pt x="67" y="33"/>
                    </a:lnTo>
                    <a:lnTo>
                      <a:pt x="65" y="24"/>
                    </a:lnTo>
                    <a:lnTo>
                      <a:pt x="63" y="15"/>
                    </a:lnTo>
                    <a:lnTo>
                      <a:pt x="56" y="8"/>
                    </a:lnTo>
                    <a:lnTo>
                      <a:pt x="49" y="3"/>
                    </a:lnTo>
                    <a:lnTo>
                      <a:pt x="42" y="0"/>
                    </a:lnTo>
                    <a:lnTo>
                      <a:pt x="33" y="0"/>
                    </a:lnTo>
                    <a:lnTo>
                      <a:pt x="25" y="0"/>
                    </a:lnTo>
                    <a:lnTo>
                      <a:pt x="18" y="3"/>
                    </a:lnTo>
                    <a:lnTo>
                      <a:pt x="11" y="8"/>
                    </a:lnTo>
                    <a:lnTo>
                      <a:pt x="4" y="15"/>
                    </a:lnTo>
                    <a:lnTo>
                      <a:pt x="2" y="24"/>
                    </a:lnTo>
                    <a:lnTo>
                      <a:pt x="0" y="33"/>
                    </a:lnTo>
                    <a:lnTo>
                      <a:pt x="2" y="40"/>
                    </a:lnTo>
                    <a:lnTo>
                      <a:pt x="4" y="49"/>
                    </a:lnTo>
                    <a:lnTo>
                      <a:pt x="11" y="56"/>
                    </a:lnTo>
                    <a:lnTo>
                      <a:pt x="18" y="61"/>
                    </a:lnTo>
                    <a:lnTo>
                      <a:pt x="25" y="64"/>
                    </a:lnTo>
                    <a:lnTo>
                      <a:pt x="33" y="66"/>
                    </a:lnTo>
                    <a:lnTo>
                      <a:pt x="40" y="64"/>
                    </a:lnTo>
                    <a:lnTo>
                      <a:pt x="46" y="63"/>
                    </a:lnTo>
                    <a:lnTo>
                      <a:pt x="51" y="59"/>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49" name="Freeform 116"/>
              <p:cNvSpPr>
                <a:spLocks/>
              </p:cNvSpPr>
              <p:nvPr/>
            </p:nvSpPr>
            <p:spPr bwMode="auto">
              <a:xfrm>
                <a:off x="6427788" y="2898775"/>
                <a:ext cx="52388" cy="52388"/>
              </a:xfrm>
              <a:custGeom>
                <a:avLst/>
                <a:gdLst>
                  <a:gd name="T0" fmla="*/ 56 w 66"/>
                  <a:gd name="T1" fmla="*/ 58 h 66"/>
                  <a:gd name="T2" fmla="*/ 59 w 66"/>
                  <a:gd name="T3" fmla="*/ 52 h 66"/>
                  <a:gd name="T4" fmla="*/ 63 w 66"/>
                  <a:gd name="T5" fmla="*/ 47 h 66"/>
                  <a:gd name="T6" fmla="*/ 65 w 66"/>
                  <a:gd name="T7" fmla="*/ 40 h 66"/>
                  <a:gd name="T8" fmla="*/ 66 w 66"/>
                  <a:gd name="T9" fmla="*/ 33 h 66"/>
                  <a:gd name="T10" fmla="*/ 65 w 66"/>
                  <a:gd name="T11" fmla="*/ 26 h 66"/>
                  <a:gd name="T12" fmla="*/ 61 w 66"/>
                  <a:gd name="T13" fmla="*/ 18 h 66"/>
                  <a:gd name="T14" fmla="*/ 56 w 66"/>
                  <a:gd name="T15" fmla="*/ 11 h 66"/>
                  <a:gd name="T16" fmla="*/ 49 w 66"/>
                  <a:gd name="T17" fmla="*/ 5 h 66"/>
                  <a:gd name="T18" fmla="*/ 40 w 66"/>
                  <a:gd name="T19" fmla="*/ 2 h 66"/>
                  <a:gd name="T20" fmla="*/ 33 w 66"/>
                  <a:gd name="T21" fmla="*/ 0 h 66"/>
                  <a:gd name="T22" fmla="*/ 25 w 66"/>
                  <a:gd name="T23" fmla="*/ 2 h 66"/>
                  <a:gd name="T24" fmla="*/ 16 w 66"/>
                  <a:gd name="T25" fmla="*/ 5 h 66"/>
                  <a:gd name="T26" fmla="*/ 9 w 66"/>
                  <a:gd name="T27" fmla="*/ 11 h 66"/>
                  <a:gd name="T28" fmla="*/ 4 w 66"/>
                  <a:gd name="T29" fmla="*/ 18 h 66"/>
                  <a:gd name="T30" fmla="*/ 0 w 66"/>
                  <a:gd name="T31" fmla="*/ 26 h 66"/>
                  <a:gd name="T32" fmla="*/ 0 w 66"/>
                  <a:gd name="T33" fmla="*/ 33 h 66"/>
                  <a:gd name="T34" fmla="*/ 0 w 66"/>
                  <a:gd name="T35" fmla="*/ 42 h 66"/>
                  <a:gd name="T36" fmla="*/ 4 w 66"/>
                  <a:gd name="T37" fmla="*/ 51 h 66"/>
                  <a:gd name="T38" fmla="*/ 9 w 66"/>
                  <a:gd name="T39" fmla="*/ 58 h 66"/>
                  <a:gd name="T40" fmla="*/ 16 w 66"/>
                  <a:gd name="T41" fmla="*/ 63 h 66"/>
                  <a:gd name="T42" fmla="*/ 25 w 66"/>
                  <a:gd name="T43" fmla="*/ 66 h 66"/>
                  <a:gd name="T44" fmla="*/ 33 w 66"/>
                  <a:gd name="T45" fmla="*/ 66 h 66"/>
                  <a:gd name="T46" fmla="*/ 38 w 66"/>
                  <a:gd name="T47" fmla="*/ 66 h 66"/>
                  <a:gd name="T48" fmla="*/ 45 w 66"/>
                  <a:gd name="T49" fmla="*/ 65 h 66"/>
                  <a:gd name="T50" fmla="*/ 51 w 66"/>
                  <a:gd name="T51" fmla="*/ 61 h 66"/>
                  <a:gd name="T52" fmla="*/ 56 w 66"/>
                  <a:gd name="T53" fmla="*/ 58 h 66"/>
                  <a:gd name="T54" fmla="*/ 56 w 66"/>
                  <a:gd name="T55"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8"/>
                    </a:moveTo>
                    <a:lnTo>
                      <a:pt x="59" y="52"/>
                    </a:lnTo>
                    <a:lnTo>
                      <a:pt x="63" y="47"/>
                    </a:lnTo>
                    <a:lnTo>
                      <a:pt x="65" y="40"/>
                    </a:lnTo>
                    <a:lnTo>
                      <a:pt x="66" y="33"/>
                    </a:lnTo>
                    <a:lnTo>
                      <a:pt x="65" y="26"/>
                    </a:lnTo>
                    <a:lnTo>
                      <a:pt x="61" y="18"/>
                    </a:lnTo>
                    <a:lnTo>
                      <a:pt x="56" y="11"/>
                    </a:lnTo>
                    <a:lnTo>
                      <a:pt x="49" y="5"/>
                    </a:lnTo>
                    <a:lnTo>
                      <a:pt x="40" y="2"/>
                    </a:lnTo>
                    <a:lnTo>
                      <a:pt x="33" y="0"/>
                    </a:lnTo>
                    <a:lnTo>
                      <a:pt x="25" y="2"/>
                    </a:lnTo>
                    <a:lnTo>
                      <a:pt x="16" y="5"/>
                    </a:lnTo>
                    <a:lnTo>
                      <a:pt x="9" y="11"/>
                    </a:lnTo>
                    <a:lnTo>
                      <a:pt x="4" y="18"/>
                    </a:lnTo>
                    <a:lnTo>
                      <a:pt x="0" y="26"/>
                    </a:lnTo>
                    <a:lnTo>
                      <a:pt x="0" y="33"/>
                    </a:lnTo>
                    <a:lnTo>
                      <a:pt x="0" y="42"/>
                    </a:lnTo>
                    <a:lnTo>
                      <a:pt x="4" y="51"/>
                    </a:lnTo>
                    <a:lnTo>
                      <a:pt x="9" y="58"/>
                    </a:lnTo>
                    <a:lnTo>
                      <a:pt x="16" y="63"/>
                    </a:lnTo>
                    <a:lnTo>
                      <a:pt x="25" y="66"/>
                    </a:lnTo>
                    <a:lnTo>
                      <a:pt x="33" y="66"/>
                    </a:lnTo>
                    <a:lnTo>
                      <a:pt x="38" y="66"/>
                    </a:lnTo>
                    <a:lnTo>
                      <a:pt x="45" y="65"/>
                    </a:lnTo>
                    <a:lnTo>
                      <a:pt x="51" y="61"/>
                    </a:lnTo>
                    <a:lnTo>
                      <a:pt x="56" y="58"/>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0" name="Freeform 117"/>
              <p:cNvSpPr>
                <a:spLocks/>
              </p:cNvSpPr>
              <p:nvPr/>
            </p:nvSpPr>
            <p:spPr bwMode="auto">
              <a:xfrm>
                <a:off x="6427788" y="2952750"/>
                <a:ext cx="52388" cy="53975"/>
              </a:xfrm>
              <a:custGeom>
                <a:avLst/>
                <a:gdLst>
                  <a:gd name="T0" fmla="*/ 58 w 66"/>
                  <a:gd name="T1" fmla="*/ 56 h 66"/>
                  <a:gd name="T2" fmla="*/ 61 w 66"/>
                  <a:gd name="T3" fmla="*/ 51 h 66"/>
                  <a:gd name="T4" fmla="*/ 65 w 66"/>
                  <a:gd name="T5" fmla="*/ 45 h 66"/>
                  <a:gd name="T6" fmla="*/ 66 w 66"/>
                  <a:gd name="T7" fmla="*/ 40 h 66"/>
                  <a:gd name="T8" fmla="*/ 66 w 66"/>
                  <a:gd name="T9" fmla="*/ 33 h 66"/>
                  <a:gd name="T10" fmla="*/ 66 w 66"/>
                  <a:gd name="T11" fmla="*/ 24 h 66"/>
                  <a:gd name="T12" fmla="*/ 63 w 66"/>
                  <a:gd name="T13" fmla="*/ 17 h 66"/>
                  <a:gd name="T14" fmla="*/ 58 w 66"/>
                  <a:gd name="T15" fmla="*/ 9 h 66"/>
                  <a:gd name="T16" fmla="*/ 51 w 66"/>
                  <a:gd name="T17" fmla="*/ 3 h 66"/>
                  <a:gd name="T18" fmla="*/ 42 w 66"/>
                  <a:gd name="T19" fmla="*/ 2 h 66"/>
                  <a:gd name="T20" fmla="*/ 33 w 66"/>
                  <a:gd name="T21" fmla="*/ 0 h 66"/>
                  <a:gd name="T22" fmla="*/ 26 w 66"/>
                  <a:gd name="T23" fmla="*/ 2 h 66"/>
                  <a:gd name="T24" fmla="*/ 18 w 66"/>
                  <a:gd name="T25" fmla="*/ 3 h 66"/>
                  <a:gd name="T26" fmla="*/ 11 w 66"/>
                  <a:gd name="T27" fmla="*/ 9 h 66"/>
                  <a:gd name="T28" fmla="*/ 5 w 66"/>
                  <a:gd name="T29" fmla="*/ 17 h 66"/>
                  <a:gd name="T30" fmla="*/ 2 w 66"/>
                  <a:gd name="T31" fmla="*/ 24 h 66"/>
                  <a:gd name="T32" fmla="*/ 0 w 66"/>
                  <a:gd name="T33" fmla="*/ 33 h 66"/>
                  <a:gd name="T34" fmla="*/ 2 w 66"/>
                  <a:gd name="T35" fmla="*/ 42 h 66"/>
                  <a:gd name="T36" fmla="*/ 5 w 66"/>
                  <a:gd name="T37" fmla="*/ 49 h 66"/>
                  <a:gd name="T38" fmla="*/ 11 w 66"/>
                  <a:gd name="T39" fmla="*/ 56 h 66"/>
                  <a:gd name="T40" fmla="*/ 18 w 66"/>
                  <a:gd name="T41" fmla="*/ 61 h 66"/>
                  <a:gd name="T42" fmla="*/ 26 w 66"/>
                  <a:gd name="T43" fmla="*/ 65 h 66"/>
                  <a:gd name="T44" fmla="*/ 33 w 66"/>
                  <a:gd name="T45" fmla="*/ 66 h 66"/>
                  <a:gd name="T46" fmla="*/ 40 w 66"/>
                  <a:gd name="T47" fmla="*/ 66 h 66"/>
                  <a:gd name="T48" fmla="*/ 47 w 66"/>
                  <a:gd name="T49" fmla="*/ 65 h 66"/>
                  <a:gd name="T50" fmla="*/ 52 w 66"/>
                  <a:gd name="T51" fmla="*/ 61 h 66"/>
                  <a:gd name="T52" fmla="*/ 58 w 66"/>
                  <a:gd name="T53" fmla="*/ 56 h 66"/>
                  <a:gd name="T54" fmla="*/ 58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6"/>
                    </a:moveTo>
                    <a:lnTo>
                      <a:pt x="61" y="51"/>
                    </a:lnTo>
                    <a:lnTo>
                      <a:pt x="65" y="45"/>
                    </a:lnTo>
                    <a:lnTo>
                      <a:pt x="66" y="40"/>
                    </a:lnTo>
                    <a:lnTo>
                      <a:pt x="66" y="33"/>
                    </a:lnTo>
                    <a:lnTo>
                      <a:pt x="66" y="24"/>
                    </a:lnTo>
                    <a:lnTo>
                      <a:pt x="63" y="17"/>
                    </a:lnTo>
                    <a:lnTo>
                      <a:pt x="58" y="9"/>
                    </a:lnTo>
                    <a:lnTo>
                      <a:pt x="51" y="3"/>
                    </a:lnTo>
                    <a:lnTo>
                      <a:pt x="42" y="2"/>
                    </a:lnTo>
                    <a:lnTo>
                      <a:pt x="33" y="0"/>
                    </a:lnTo>
                    <a:lnTo>
                      <a:pt x="26" y="2"/>
                    </a:lnTo>
                    <a:lnTo>
                      <a:pt x="18" y="3"/>
                    </a:lnTo>
                    <a:lnTo>
                      <a:pt x="11" y="9"/>
                    </a:lnTo>
                    <a:lnTo>
                      <a:pt x="5" y="17"/>
                    </a:lnTo>
                    <a:lnTo>
                      <a:pt x="2" y="24"/>
                    </a:lnTo>
                    <a:lnTo>
                      <a:pt x="0" y="33"/>
                    </a:lnTo>
                    <a:lnTo>
                      <a:pt x="2" y="42"/>
                    </a:lnTo>
                    <a:lnTo>
                      <a:pt x="5" y="49"/>
                    </a:lnTo>
                    <a:lnTo>
                      <a:pt x="11" y="56"/>
                    </a:lnTo>
                    <a:lnTo>
                      <a:pt x="18" y="61"/>
                    </a:lnTo>
                    <a:lnTo>
                      <a:pt x="26" y="65"/>
                    </a:lnTo>
                    <a:lnTo>
                      <a:pt x="33" y="66"/>
                    </a:lnTo>
                    <a:lnTo>
                      <a:pt x="40" y="66"/>
                    </a:lnTo>
                    <a:lnTo>
                      <a:pt x="47" y="65"/>
                    </a:lnTo>
                    <a:lnTo>
                      <a:pt x="52"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1" name="Freeform 118"/>
              <p:cNvSpPr>
                <a:spLocks/>
              </p:cNvSpPr>
              <p:nvPr/>
            </p:nvSpPr>
            <p:spPr bwMode="auto">
              <a:xfrm>
                <a:off x="6418263" y="3009900"/>
                <a:ext cx="52388" cy="52388"/>
              </a:xfrm>
              <a:custGeom>
                <a:avLst/>
                <a:gdLst>
                  <a:gd name="T0" fmla="*/ 55 w 66"/>
                  <a:gd name="T1" fmla="*/ 55 h 66"/>
                  <a:gd name="T2" fmla="*/ 59 w 66"/>
                  <a:gd name="T3" fmla="*/ 50 h 66"/>
                  <a:gd name="T4" fmla="*/ 62 w 66"/>
                  <a:gd name="T5" fmla="*/ 45 h 66"/>
                  <a:gd name="T6" fmla="*/ 64 w 66"/>
                  <a:gd name="T7" fmla="*/ 40 h 66"/>
                  <a:gd name="T8" fmla="*/ 66 w 66"/>
                  <a:gd name="T9" fmla="*/ 33 h 66"/>
                  <a:gd name="T10" fmla="*/ 64 w 66"/>
                  <a:gd name="T11" fmla="*/ 24 h 66"/>
                  <a:gd name="T12" fmla="*/ 61 w 66"/>
                  <a:gd name="T13" fmla="*/ 17 h 66"/>
                  <a:gd name="T14" fmla="*/ 55 w 66"/>
                  <a:gd name="T15" fmla="*/ 8 h 66"/>
                  <a:gd name="T16" fmla="*/ 48 w 66"/>
                  <a:gd name="T17" fmla="*/ 3 h 66"/>
                  <a:gd name="T18" fmla="*/ 40 w 66"/>
                  <a:gd name="T19" fmla="*/ 1 h 66"/>
                  <a:gd name="T20" fmla="*/ 33 w 66"/>
                  <a:gd name="T21" fmla="*/ 0 h 66"/>
                  <a:gd name="T22" fmla="*/ 24 w 66"/>
                  <a:gd name="T23" fmla="*/ 1 h 66"/>
                  <a:gd name="T24" fmla="*/ 15 w 66"/>
                  <a:gd name="T25" fmla="*/ 3 h 66"/>
                  <a:gd name="T26" fmla="*/ 8 w 66"/>
                  <a:gd name="T27" fmla="*/ 8 h 66"/>
                  <a:gd name="T28" fmla="*/ 3 w 66"/>
                  <a:gd name="T29" fmla="*/ 17 h 66"/>
                  <a:gd name="T30" fmla="*/ 0 w 66"/>
                  <a:gd name="T31" fmla="*/ 24 h 66"/>
                  <a:gd name="T32" fmla="*/ 0 w 66"/>
                  <a:gd name="T33" fmla="*/ 33 h 66"/>
                  <a:gd name="T34" fmla="*/ 0 w 66"/>
                  <a:gd name="T35" fmla="*/ 41 h 66"/>
                  <a:gd name="T36" fmla="*/ 3 w 66"/>
                  <a:gd name="T37" fmla="*/ 48 h 66"/>
                  <a:gd name="T38" fmla="*/ 8 w 66"/>
                  <a:gd name="T39" fmla="*/ 55 h 66"/>
                  <a:gd name="T40" fmla="*/ 15 w 66"/>
                  <a:gd name="T41" fmla="*/ 61 h 66"/>
                  <a:gd name="T42" fmla="*/ 24 w 66"/>
                  <a:gd name="T43" fmla="*/ 64 h 66"/>
                  <a:gd name="T44" fmla="*/ 33 w 66"/>
                  <a:gd name="T45" fmla="*/ 66 h 66"/>
                  <a:gd name="T46" fmla="*/ 38 w 66"/>
                  <a:gd name="T47" fmla="*/ 66 h 66"/>
                  <a:gd name="T48" fmla="*/ 45 w 66"/>
                  <a:gd name="T49" fmla="*/ 64 h 66"/>
                  <a:gd name="T50" fmla="*/ 50 w 66"/>
                  <a:gd name="T51" fmla="*/ 61 h 66"/>
                  <a:gd name="T52" fmla="*/ 55 w 66"/>
                  <a:gd name="T53" fmla="*/ 55 h 66"/>
                  <a:gd name="T54" fmla="*/ 55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5"/>
                    </a:moveTo>
                    <a:lnTo>
                      <a:pt x="59" y="50"/>
                    </a:lnTo>
                    <a:lnTo>
                      <a:pt x="62" y="45"/>
                    </a:lnTo>
                    <a:lnTo>
                      <a:pt x="64" y="40"/>
                    </a:lnTo>
                    <a:lnTo>
                      <a:pt x="66" y="33"/>
                    </a:lnTo>
                    <a:lnTo>
                      <a:pt x="64" y="24"/>
                    </a:lnTo>
                    <a:lnTo>
                      <a:pt x="61" y="17"/>
                    </a:lnTo>
                    <a:lnTo>
                      <a:pt x="55" y="8"/>
                    </a:lnTo>
                    <a:lnTo>
                      <a:pt x="48" y="3"/>
                    </a:lnTo>
                    <a:lnTo>
                      <a:pt x="40" y="1"/>
                    </a:lnTo>
                    <a:lnTo>
                      <a:pt x="33" y="0"/>
                    </a:lnTo>
                    <a:lnTo>
                      <a:pt x="24" y="1"/>
                    </a:lnTo>
                    <a:lnTo>
                      <a:pt x="15" y="3"/>
                    </a:lnTo>
                    <a:lnTo>
                      <a:pt x="8" y="8"/>
                    </a:lnTo>
                    <a:lnTo>
                      <a:pt x="3" y="17"/>
                    </a:lnTo>
                    <a:lnTo>
                      <a:pt x="0" y="24"/>
                    </a:lnTo>
                    <a:lnTo>
                      <a:pt x="0" y="33"/>
                    </a:lnTo>
                    <a:lnTo>
                      <a:pt x="0" y="41"/>
                    </a:lnTo>
                    <a:lnTo>
                      <a:pt x="3" y="48"/>
                    </a:lnTo>
                    <a:lnTo>
                      <a:pt x="8" y="55"/>
                    </a:lnTo>
                    <a:lnTo>
                      <a:pt x="15" y="61"/>
                    </a:lnTo>
                    <a:lnTo>
                      <a:pt x="24" y="64"/>
                    </a:lnTo>
                    <a:lnTo>
                      <a:pt x="33" y="66"/>
                    </a:lnTo>
                    <a:lnTo>
                      <a:pt x="38" y="66"/>
                    </a:lnTo>
                    <a:lnTo>
                      <a:pt x="45" y="64"/>
                    </a:lnTo>
                    <a:lnTo>
                      <a:pt x="50" y="61"/>
                    </a:lnTo>
                    <a:lnTo>
                      <a:pt x="55" y="55"/>
                    </a:lnTo>
                    <a:lnTo>
                      <a:pt x="55"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2" name="Freeform 119"/>
              <p:cNvSpPr>
                <a:spLocks/>
              </p:cNvSpPr>
              <p:nvPr/>
            </p:nvSpPr>
            <p:spPr bwMode="auto">
              <a:xfrm>
                <a:off x="6473826" y="3003550"/>
                <a:ext cx="52388" cy="52388"/>
              </a:xfrm>
              <a:custGeom>
                <a:avLst/>
                <a:gdLst>
                  <a:gd name="T0" fmla="*/ 56 w 67"/>
                  <a:gd name="T1" fmla="*/ 57 h 66"/>
                  <a:gd name="T2" fmla="*/ 60 w 67"/>
                  <a:gd name="T3" fmla="*/ 52 h 66"/>
                  <a:gd name="T4" fmla="*/ 63 w 67"/>
                  <a:gd name="T5" fmla="*/ 47 h 66"/>
                  <a:gd name="T6" fmla="*/ 65 w 67"/>
                  <a:gd name="T7" fmla="*/ 40 h 66"/>
                  <a:gd name="T8" fmla="*/ 67 w 67"/>
                  <a:gd name="T9" fmla="*/ 33 h 66"/>
                  <a:gd name="T10" fmla="*/ 65 w 67"/>
                  <a:gd name="T11" fmla="*/ 26 h 66"/>
                  <a:gd name="T12" fmla="*/ 62 w 67"/>
                  <a:gd name="T13" fmla="*/ 17 h 66"/>
                  <a:gd name="T14" fmla="*/ 56 w 67"/>
                  <a:gd name="T15" fmla="*/ 10 h 66"/>
                  <a:gd name="T16" fmla="*/ 49 w 67"/>
                  <a:gd name="T17" fmla="*/ 5 h 66"/>
                  <a:gd name="T18" fmla="*/ 42 w 67"/>
                  <a:gd name="T19" fmla="*/ 2 h 66"/>
                  <a:gd name="T20" fmla="*/ 34 w 67"/>
                  <a:gd name="T21" fmla="*/ 0 h 66"/>
                  <a:gd name="T22" fmla="*/ 25 w 67"/>
                  <a:gd name="T23" fmla="*/ 2 h 66"/>
                  <a:gd name="T24" fmla="*/ 16 w 67"/>
                  <a:gd name="T25" fmla="*/ 5 h 66"/>
                  <a:gd name="T26" fmla="*/ 9 w 67"/>
                  <a:gd name="T27" fmla="*/ 10 h 66"/>
                  <a:gd name="T28" fmla="*/ 4 w 67"/>
                  <a:gd name="T29" fmla="*/ 17 h 66"/>
                  <a:gd name="T30" fmla="*/ 0 w 67"/>
                  <a:gd name="T31" fmla="*/ 26 h 66"/>
                  <a:gd name="T32" fmla="*/ 0 w 67"/>
                  <a:gd name="T33" fmla="*/ 33 h 66"/>
                  <a:gd name="T34" fmla="*/ 0 w 67"/>
                  <a:gd name="T35" fmla="*/ 42 h 66"/>
                  <a:gd name="T36" fmla="*/ 4 w 67"/>
                  <a:gd name="T37" fmla="*/ 50 h 66"/>
                  <a:gd name="T38" fmla="*/ 9 w 67"/>
                  <a:gd name="T39" fmla="*/ 57 h 66"/>
                  <a:gd name="T40" fmla="*/ 16 w 67"/>
                  <a:gd name="T41" fmla="*/ 63 h 66"/>
                  <a:gd name="T42" fmla="*/ 25 w 67"/>
                  <a:gd name="T43" fmla="*/ 66 h 66"/>
                  <a:gd name="T44" fmla="*/ 34 w 67"/>
                  <a:gd name="T45" fmla="*/ 66 h 66"/>
                  <a:gd name="T46" fmla="*/ 39 w 67"/>
                  <a:gd name="T47" fmla="*/ 66 h 66"/>
                  <a:gd name="T48" fmla="*/ 46 w 67"/>
                  <a:gd name="T49" fmla="*/ 64 h 66"/>
                  <a:gd name="T50" fmla="*/ 51 w 67"/>
                  <a:gd name="T51" fmla="*/ 61 h 66"/>
                  <a:gd name="T52" fmla="*/ 56 w 67"/>
                  <a:gd name="T53" fmla="*/ 57 h 66"/>
                  <a:gd name="T54" fmla="*/ 56 w 67"/>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7"/>
                    </a:moveTo>
                    <a:lnTo>
                      <a:pt x="60" y="52"/>
                    </a:lnTo>
                    <a:lnTo>
                      <a:pt x="63" y="47"/>
                    </a:lnTo>
                    <a:lnTo>
                      <a:pt x="65" y="40"/>
                    </a:lnTo>
                    <a:lnTo>
                      <a:pt x="67" y="33"/>
                    </a:lnTo>
                    <a:lnTo>
                      <a:pt x="65" y="26"/>
                    </a:lnTo>
                    <a:lnTo>
                      <a:pt x="62" y="17"/>
                    </a:lnTo>
                    <a:lnTo>
                      <a:pt x="56" y="10"/>
                    </a:lnTo>
                    <a:lnTo>
                      <a:pt x="49" y="5"/>
                    </a:lnTo>
                    <a:lnTo>
                      <a:pt x="42" y="2"/>
                    </a:lnTo>
                    <a:lnTo>
                      <a:pt x="34" y="0"/>
                    </a:lnTo>
                    <a:lnTo>
                      <a:pt x="25" y="2"/>
                    </a:lnTo>
                    <a:lnTo>
                      <a:pt x="16" y="5"/>
                    </a:lnTo>
                    <a:lnTo>
                      <a:pt x="9" y="10"/>
                    </a:lnTo>
                    <a:lnTo>
                      <a:pt x="4" y="17"/>
                    </a:lnTo>
                    <a:lnTo>
                      <a:pt x="0" y="26"/>
                    </a:lnTo>
                    <a:lnTo>
                      <a:pt x="0" y="33"/>
                    </a:lnTo>
                    <a:lnTo>
                      <a:pt x="0" y="42"/>
                    </a:lnTo>
                    <a:lnTo>
                      <a:pt x="4" y="50"/>
                    </a:lnTo>
                    <a:lnTo>
                      <a:pt x="9" y="57"/>
                    </a:lnTo>
                    <a:lnTo>
                      <a:pt x="16" y="63"/>
                    </a:lnTo>
                    <a:lnTo>
                      <a:pt x="25" y="66"/>
                    </a:lnTo>
                    <a:lnTo>
                      <a:pt x="34" y="66"/>
                    </a:lnTo>
                    <a:lnTo>
                      <a:pt x="39" y="66"/>
                    </a:lnTo>
                    <a:lnTo>
                      <a:pt x="46" y="64"/>
                    </a:lnTo>
                    <a:lnTo>
                      <a:pt x="51" y="61"/>
                    </a:lnTo>
                    <a:lnTo>
                      <a:pt x="56" y="57"/>
                    </a:lnTo>
                    <a:lnTo>
                      <a:pt x="56" y="57"/>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3" name="Freeform 120"/>
              <p:cNvSpPr>
                <a:spLocks/>
              </p:cNvSpPr>
              <p:nvPr/>
            </p:nvSpPr>
            <p:spPr bwMode="auto">
              <a:xfrm>
                <a:off x="6530976" y="2989263"/>
                <a:ext cx="52388" cy="52388"/>
              </a:xfrm>
              <a:custGeom>
                <a:avLst/>
                <a:gdLst>
                  <a:gd name="T0" fmla="*/ 56 w 66"/>
                  <a:gd name="T1" fmla="*/ 56 h 67"/>
                  <a:gd name="T2" fmla="*/ 59 w 66"/>
                  <a:gd name="T3" fmla="*/ 51 h 67"/>
                  <a:gd name="T4" fmla="*/ 63 w 66"/>
                  <a:gd name="T5" fmla="*/ 46 h 67"/>
                  <a:gd name="T6" fmla="*/ 65 w 66"/>
                  <a:gd name="T7" fmla="*/ 40 h 67"/>
                  <a:gd name="T8" fmla="*/ 66 w 66"/>
                  <a:gd name="T9" fmla="*/ 34 h 67"/>
                  <a:gd name="T10" fmla="*/ 65 w 66"/>
                  <a:gd name="T11" fmla="*/ 25 h 67"/>
                  <a:gd name="T12" fmla="*/ 61 w 66"/>
                  <a:gd name="T13" fmla="*/ 16 h 67"/>
                  <a:gd name="T14" fmla="*/ 56 w 66"/>
                  <a:gd name="T15" fmla="*/ 9 h 67"/>
                  <a:gd name="T16" fmla="*/ 49 w 66"/>
                  <a:gd name="T17" fmla="*/ 4 h 67"/>
                  <a:gd name="T18" fmla="*/ 42 w 66"/>
                  <a:gd name="T19" fmla="*/ 2 h 67"/>
                  <a:gd name="T20" fmla="*/ 33 w 66"/>
                  <a:gd name="T21" fmla="*/ 0 h 67"/>
                  <a:gd name="T22" fmla="*/ 24 w 66"/>
                  <a:gd name="T23" fmla="*/ 2 h 67"/>
                  <a:gd name="T24" fmla="*/ 16 w 66"/>
                  <a:gd name="T25" fmla="*/ 4 h 67"/>
                  <a:gd name="T26" fmla="*/ 9 w 66"/>
                  <a:gd name="T27" fmla="*/ 9 h 67"/>
                  <a:gd name="T28" fmla="*/ 4 w 66"/>
                  <a:gd name="T29" fmla="*/ 16 h 67"/>
                  <a:gd name="T30" fmla="*/ 0 w 66"/>
                  <a:gd name="T31" fmla="*/ 25 h 67"/>
                  <a:gd name="T32" fmla="*/ 0 w 66"/>
                  <a:gd name="T33" fmla="*/ 34 h 67"/>
                  <a:gd name="T34" fmla="*/ 0 w 66"/>
                  <a:gd name="T35" fmla="*/ 42 h 67"/>
                  <a:gd name="T36" fmla="*/ 4 w 66"/>
                  <a:gd name="T37" fmla="*/ 49 h 67"/>
                  <a:gd name="T38" fmla="*/ 9 w 66"/>
                  <a:gd name="T39" fmla="*/ 56 h 67"/>
                  <a:gd name="T40" fmla="*/ 16 w 66"/>
                  <a:gd name="T41" fmla="*/ 61 h 67"/>
                  <a:gd name="T42" fmla="*/ 24 w 66"/>
                  <a:gd name="T43" fmla="*/ 65 h 67"/>
                  <a:gd name="T44" fmla="*/ 33 w 66"/>
                  <a:gd name="T45" fmla="*/ 67 h 67"/>
                  <a:gd name="T46" fmla="*/ 38 w 66"/>
                  <a:gd name="T47" fmla="*/ 67 h 67"/>
                  <a:gd name="T48" fmla="*/ 45 w 66"/>
                  <a:gd name="T49" fmla="*/ 65 h 67"/>
                  <a:gd name="T50" fmla="*/ 51 w 66"/>
                  <a:gd name="T51" fmla="*/ 61 h 67"/>
                  <a:gd name="T52" fmla="*/ 56 w 66"/>
                  <a:gd name="T53" fmla="*/ 56 h 67"/>
                  <a:gd name="T54" fmla="*/ 56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6" y="56"/>
                    </a:moveTo>
                    <a:lnTo>
                      <a:pt x="59" y="51"/>
                    </a:lnTo>
                    <a:lnTo>
                      <a:pt x="63" y="46"/>
                    </a:lnTo>
                    <a:lnTo>
                      <a:pt x="65" y="40"/>
                    </a:lnTo>
                    <a:lnTo>
                      <a:pt x="66" y="34"/>
                    </a:lnTo>
                    <a:lnTo>
                      <a:pt x="65" y="25"/>
                    </a:lnTo>
                    <a:lnTo>
                      <a:pt x="61" y="16"/>
                    </a:lnTo>
                    <a:lnTo>
                      <a:pt x="56" y="9"/>
                    </a:lnTo>
                    <a:lnTo>
                      <a:pt x="49" y="4"/>
                    </a:lnTo>
                    <a:lnTo>
                      <a:pt x="42" y="2"/>
                    </a:lnTo>
                    <a:lnTo>
                      <a:pt x="33" y="0"/>
                    </a:lnTo>
                    <a:lnTo>
                      <a:pt x="24" y="2"/>
                    </a:lnTo>
                    <a:lnTo>
                      <a:pt x="16" y="4"/>
                    </a:lnTo>
                    <a:lnTo>
                      <a:pt x="9" y="9"/>
                    </a:lnTo>
                    <a:lnTo>
                      <a:pt x="4" y="16"/>
                    </a:lnTo>
                    <a:lnTo>
                      <a:pt x="0" y="25"/>
                    </a:lnTo>
                    <a:lnTo>
                      <a:pt x="0" y="34"/>
                    </a:lnTo>
                    <a:lnTo>
                      <a:pt x="0" y="42"/>
                    </a:lnTo>
                    <a:lnTo>
                      <a:pt x="4" y="49"/>
                    </a:lnTo>
                    <a:lnTo>
                      <a:pt x="9" y="56"/>
                    </a:lnTo>
                    <a:lnTo>
                      <a:pt x="16" y="61"/>
                    </a:lnTo>
                    <a:lnTo>
                      <a:pt x="24" y="65"/>
                    </a:lnTo>
                    <a:lnTo>
                      <a:pt x="33" y="67"/>
                    </a:lnTo>
                    <a:lnTo>
                      <a:pt x="38" y="67"/>
                    </a:lnTo>
                    <a:lnTo>
                      <a:pt x="45"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4" name="Freeform 121"/>
              <p:cNvSpPr>
                <a:spLocks/>
              </p:cNvSpPr>
              <p:nvPr/>
            </p:nvSpPr>
            <p:spPr bwMode="auto">
              <a:xfrm>
                <a:off x="6527801" y="2925763"/>
                <a:ext cx="52388" cy="52388"/>
              </a:xfrm>
              <a:custGeom>
                <a:avLst/>
                <a:gdLst>
                  <a:gd name="T0" fmla="*/ 55 w 66"/>
                  <a:gd name="T1" fmla="*/ 56 h 66"/>
                  <a:gd name="T2" fmla="*/ 61 w 66"/>
                  <a:gd name="T3" fmla="*/ 51 h 66"/>
                  <a:gd name="T4" fmla="*/ 64 w 66"/>
                  <a:gd name="T5" fmla="*/ 45 h 66"/>
                  <a:gd name="T6" fmla="*/ 66 w 66"/>
                  <a:gd name="T7" fmla="*/ 40 h 66"/>
                  <a:gd name="T8" fmla="*/ 66 w 66"/>
                  <a:gd name="T9" fmla="*/ 33 h 66"/>
                  <a:gd name="T10" fmla="*/ 66 w 66"/>
                  <a:gd name="T11" fmla="*/ 24 h 66"/>
                  <a:gd name="T12" fmla="*/ 62 w 66"/>
                  <a:gd name="T13" fmla="*/ 16 h 66"/>
                  <a:gd name="T14" fmla="*/ 55 w 66"/>
                  <a:gd name="T15" fmla="*/ 9 h 66"/>
                  <a:gd name="T16" fmla="*/ 50 w 66"/>
                  <a:gd name="T17" fmla="*/ 4 h 66"/>
                  <a:gd name="T18" fmla="*/ 41 w 66"/>
                  <a:gd name="T19" fmla="*/ 0 h 66"/>
                  <a:gd name="T20" fmla="*/ 33 w 66"/>
                  <a:gd name="T21" fmla="*/ 0 h 66"/>
                  <a:gd name="T22" fmla="*/ 24 w 66"/>
                  <a:gd name="T23" fmla="*/ 0 h 66"/>
                  <a:gd name="T24" fmla="*/ 17 w 66"/>
                  <a:gd name="T25" fmla="*/ 4 h 66"/>
                  <a:gd name="T26" fmla="*/ 10 w 66"/>
                  <a:gd name="T27" fmla="*/ 9 h 66"/>
                  <a:gd name="T28" fmla="*/ 5 w 66"/>
                  <a:gd name="T29" fmla="*/ 16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4 w 66"/>
                  <a:gd name="T43" fmla="*/ 65 h 66"/>
                  <a:gd name="T44" fmla="*/ 33 w 66"/>
                  <a:gd name="T45" fmla="*/ 66 h 66"/>
                  <a:gd name="T46" fmla="*/ 40 w 66"/>
                  <a:gd name="T47" fmla="*/ 65 h 66"/>
                  <a:gd name="T48" fmla="*/ 45 w 66"/>
                  <a:gd name="T49" fmla="*/ 63 h 66"/>
                  <a:gd name="T50" fmla="*/ 52 w 66"/>
                  <a:gd name="T51" fmla="*/ 61 h 66"/>
                  <a:gd name="T52" fmla="*/ 55 w 66"/>
                  <a:gd name="T53" fmla="*/ 56 h 66"/>
                  <a:gd name="T54" fmla="*/ 55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6"/>
                    </a:moveTo>
                    <a:lnTo>
                      <a:pt x="61" y="51"/>
                    </a:lnTo>
                    <a:lnTo>
                      <a:pt x="64" y="45"/>
                    </a:lnTo>
                    <a:lnTo>
                      <a:pt x="66" y="40"/>
                    </a:lnTo>
                    <a:lnTo>
                      <a:pt x="66" y="33"/>
                    </a:lnTo>
                    <a:lnTo>
                      <a:pt x="66" y="24"/>
                    </a:lnTo>
                    <a:lnTo>
                      <a:pt x="62" y="16"/>
                    </a:lnTo>
                    <a:lnTo>
                      <a:pt x="55" y="9"/>
                    </a:lnTo>
                    <a:lnTo>
                      <a:pt x="50" y="4"/>
                    </a:lnTo>
                    <a:lnTo>
                      <a:pt x="41" y="0"/>
                    </a:lnTo>
                    <a:lnTo>
                      <a:pt x="33" y="0"/>
                    </a:lnTo>
                    <a:lnTo>
                      <a:pt x="24" y="0"/>
                    </a:lnTo>
                    <a:lnTo>
                      <a:pt x="17" y="4"/>
                    </a:lnTo>
                    <a:lnTo>
                      <a:pt x="10" y="9"/>
                    </a:lnTo>
                    <a:lnTo>
                      <a:pt x="5" y="16"/>
                    </a:lnTo>
                    <a:lnTo>
                      <a:pt x="1" y="24"/>
                    </a:lnTo>
                    <a:lnTo>
                      <a:pt x="0" y="33"/>
                    </a:lnTo>
                    <a:lnTo>
                      <a:pt x="1" y="42"/>
                    </a:lnTo>
                    <a:lnTo>
                      <a:pt x="5" y="49"/>
                    </a:lnTo>
                    <a:lnTo>
                      <a:pt x="10" y="56"/>
                    </a:lnTo>
                    <a:lnTo>
                      <a:pt x="17" y="61"/>
                    </a:lnTo>
                    <a:lnTo>
                      <a:pt x="24" y="65"/>
                    </a:lnTo>
                    <a:lnTo>
                      <a:pt x="33" y="66"/>
                    </a:lnTo>
                    <a:lnTo>
                      <a:pt x="40" y="65"/>
                    </a:lnTo>
                    <a:lnTo>
                      <a:pt x="45" y="63"/>
                    </a:lnTo>
                    <a:lnTo>
                      <a:pt x="52" y="61"/>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5" name="Freeform 122"/>
              <p:cNvSpPr>
                <a:spLocks/>
              </p:cNvSpPr>
              <p:nvPr/>
            </p:nvSpPr>
            <p:spPr bwMode="auto">
              <a:xfrm>
                <a:off x="6483351" y="2941638"/>
                <a:ext cx="53975" cy="52388"/>
              </a:xfrm>
              <a:custGeom>
                <a:avLst/>
                <a:gdLst>
                  <a:gd name="T0" fmla="*/ 56 w 66"/>
                  <a:gd name="T1" fmla="*/ 56 h 67"/>
                  <a:gd name="T2" fmla="*/ 61 w 66"/>
                  <a:gd name="T3" fmla="*/ 51 h 67"/>
                  <a:gd name="T4" fmla="*/ 64 w 66"/>
                  <a:gd name="T5" fmla="*/ 46 h 67"/>
                  <a:gd name="T6" fmla="*/ 66 w 66"/>
                  <a:gd name="T7" fmla="*/ 40 h 67"/>
                  <a:gd name="T8" fmla="*/ 66 w 66"/>
                  <a:gd name="T9" fmla="*/ 33 h 67"/>
                  <a:gd name="T10" fmla="*/ 66 w 66"/>
                  <a:gd name="T11" fmla="*/ 25 h 67"/>
                  <a:gd name="T12" fmla="*/ 63 w 66"/>
                  <a:gd name="T13" fmla="*/ 16 h 67"/>
                  <a:gd name="T14" fmla="*/ 56 w 66"/>
                  <a:gd name="T15" fmla="*/ 9 h 67"/>
                  <a:gd name="T16" fmla="*/ 50 w 66"/>
                  <a:gd name="T17" fmla="*/ 4 h 67"/>
                  <a:gd name="T18" fmla="*/ 42 w 66"/>
                  <a:gd name="T19" fmla="*/ 2 h 67"/>
                  <a:gd name="T20" fmla="*/ 33 w 66"/>
                  <a:gd name="T21" fmla="*/ 0 h 67"/>
                  <a:gd name="T22" fmla="*/ 24 w 66"/>
                  <a:gd name="T23" fmla="*/ 2 h 67"/>
                  <a:gd name="T24" fmla="*/ 17 w 66"/>
                  <a:gd name="T25" fmla="*/ 4 h 67"/>
                  <a:gd name="T26" fmla="*/ 10 w 66"/>
                  <a:gd name="T27" fmla="*/ 9 h 67"/>
                  <a:gd name="T28" fmla="*/ 5 w 66"/>
                  <a:gd name="T29" fmla="*/ 16 h 67"/>
                  <a:gd name="T30" fmla="*/ 1 w 66"/>
                  <a:gd name="T31" fmla="*/ 25 h 67"/>
                  <a:gd name="T32" fmla="*/ 0 w 66"/>
                  <a:gd name="T33" fmla="*/ 33 h 67"/>
                  <a:gd name="T34" fmla="*/ 1 w 66"/>
                  <a:gd name="T35" fmla="*/ 42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7 h 67"/>
                  <a:gd name="T48" fmla="*/ 45 w 66"/>
                  <a:gd name="T49" fmla="*/ 65 h 67"/>
                  <a:gd name="T50" fmla="*/ 52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61" y="51"/>
                    </a:lnTo>
                    <a:lnTo>
                      <a:pt x="64" y="46"/>
                    </a:lnTo>
                    <a:lnTo>
                      <a:pt x="66" y="40"/>
                    </a:lnTo>
                    <a:lnTo>
                      <a:pt x="66" y="33"/>
                    </a:lnTo>
                    <a:lnTo>
                      <a:pt x="66" y="25"/>
                    </a:lnTo>
                    <a:lnTo>
                      <a:pt x="63" y="16"/>
                    </a:lnTo>
                    <a:lnTo>
                      <a:pt x="56" y="9"/>
                    </a:lnTo>
                    <a:lnTo>
                      <a:pt x="50" y="4"/>
                    </a:lnTo>
                    <a:lnTo>
                      <a:pt x="42" y="2"/>
                    </a:lnTo>
                    <a:lnTo>
                      <a:pt x="33" y="0"/>
                    </a:lnTo>
                    <a:lnTo>
                      <a:pt x="24" y="2"/>
                    </a:lnTo>
                    <a:lnTo>
                      <a:pt x="17" y="4"/>
                    </a:lnTo>
                    <a:lnTo>
                      <a:pt x="10" y="9"/>
                    </a:lnTo>
                    <a:lnTo>
                      <a:pt x="5" y="16"/>
                    </a:lnTo>
                    <a:lnTo>
                      <a:pt x="1" y="25"/>
                    </a:lnTo>
                    <a:lnTo>
                      <a:pt x="0" y="33"/>
                    </a:lnTo>
                    <a:lnTo>
                      <a:pt x="1" y="42"/>
                    </a:lnTo>
                    <a:lnTo>
                      <a:pt x="5" y="49"/>
                    </a:lnTo>
                    <a:lnTo>
                      <a:pt x="10" y="56"/>
                    </a:lnTo>
                    <a:lnTo>
                      <a:pt x="17" y="61"/>
                    </a:lnTo>
                    <a:lnTo>
                      <a:pt x="24" y="65"/>
                    </a:lnTo>
                    <a:lnTo>
                      <a:pt x="33" y="67"/>
                    </a:lnTo>
                    <a:lnTo>
                      <a:pt x="40" y="67"/>
                    </a:lnTo>
                    <a:lnTo>
                      <a:pt x="45" y="65"/>
                    </a:lnTo>
                    <a:lnTo>
                      <a:pt x="52"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6" name="Freeform 123"/>
              <p:cNvSpPr>
                <a:spLocks/>
              </p:cNvSpPr>
              <p:nvPr/>
            </p:nvSpPr>
            <p:spPr bwMode="auto">
              <a:xfrm>
                <a:off x="6256338" y="2838450"/>
                <a:ext cx="52388" cy="52388"/>
              </a:xfrm>
              <a:custGeom>
                <a:avLst/>
                <a:gdLst>
                  <a:gd name="T0" fmla="*/ 56 w 67"/>
                  <a:gd name="T1" fmla="*/ 56 h 66"/>
                  <a:gd name="T2" fmla="*/ 61 w 67"/>
                  <a:gd name="T3" fmla="*/ 51 h 66"/>
                  <a:gd name="T4" fmla="*/ 65 w 67"/>
                  <a:gd name="T5" fmla="*/ 45 h 66"/>
                  <a:gd name="T6" fmla="*/ 67 w 67"/>
                  <a:gd name="T7" fmla="*/ 40 h 66"/>
                  <a:gd name="T8" fmla="*/ 67 w 67"/>
                  <a:gd name="T9" fmla="*/ 33 h 66"/>
                  <a:gd name="T10" fmla="*/ 67 w 67"/>
                  <a:gd name="T11" fmla="*/ 24 h 66"/>
                  <a:gd name="T12" fmla="*/ 63 w 67"/>
                  <a:gd name="T13" fmla="*/ 17 h 66"/>
                  <a:gd name="T14" fmla="*/ 56 w 67"/>
                  <a:gd name="T15" fmla="*/ 9 h 66"/>
                  <a:gd name="T16" fmla="*/ 51 w 67"/>
                  <a:gd name="T17" fmla="*/ 4 h 66"/>
                  <a:gd name="T18" fmla="*/ 42 w 67"/>
                  <a:gd name="T19" fmla="*/ 2 h 66"/>
                  <a:gd name="T20" fmla="*/ 33 w 67"/>
                  <a:gd name="T21" fmla="*/ 0 h 66"/>
                  <a:gd name="T22" fmla="*/ 25 w 67"/>
                  <a:gd name="T23" fmla="*/ 2 h 66"/>
                  <a:gd name="T24" fmla="*/ 18 w 67"/>
                  <a:gd name="T25" fmla="*/ 4 h 66"/>
                  <a:gd name="T26" fmla="*/ 11 w 67"/>
                  <a:gd name="T27" fmla="*/ 9 h 66"/>
                  <a:gd name="T28" fmla="*/ 6 w 67"/>
                  <a:gd name="T29" fmla="*/ 17 h 66"/>
                  <a:gd name="T30" fmla="*/ 2 w 67"/>
                  <a:gd name="T31" fmla="*/ 24 h 66"/>
                  <a:gd name="T32" fmla="*/ 0 w 67"/>
                  <a:gd name="T33" fmla="*/ 33 h 66"/>
                  <a:gd name="T34" fmla="*/ 2 w 67"/>
                  <a:gd name="T35" fmla="*/ 42 h 66"/>
                  <a:gd name="T36" fmla="*/ 6 w 67"/>
                  <a:gd name="T37" fmla="*/ 49 h 66"/>
                  <a:gd name="T38" fmla="*/ 11 w 67"/>
                  <a:gd name="T39" fmla="*/ 56 h 66"/>
                  <a:gd name="T40" fmla="*/ 18 w 67"/>
                  <a:gd name="T41" fmla="*/ 63 h 66"/>
                  <a:gd name="T42" fmla="*/ 25 w 67"/>
                  <a:gd name="T43" fmla="*/ 65 h 66"/>
                  <a:gd name="T44" fmla="*/ 33 w 67"/>
                  <a:gd name="T45" fmla="*/ 66 h 66"/>
                  <a:gd name="T46" fmla="*/ 40 w 67"/>
                  <a:gd name="T47" fmla="*/ 66 h 66"/>
                  <a:gd name="T48" fmla="*/ 46 w 67"/>
                  <a:gd name="T49" fmla="*/ 65 h 66"/>
                  <a:gd name="T50" fmla="*/ 53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1" y="51"/>
                    </a:lnTo>
                    <a:lnTo>
                      <a:pt x="65" y="45"/>
                    </a:lnTo>
                    <a:lnTo>
                      <a:pt x="67" y="40"/>
                    </a:lnTo>
                    <a:lnTo>
                      <a:pt x="67" y="33"/>
                    </a:lnTo>
                    <a:lnTo>
                      <a:pt x="67" y="24"/>
                    </a:lnTo>
                    <a:lnTo>
                      <a:pt x="63" y="17"/>
                    </a:lnTo>
                    <a:lnTo>
                      <a:pt x="56" y="9"/>
                    </a:lnTo>
                    <a:lnTo>
                      <a:pt x="51" y="4"/>
                    </a:lnTo>
                    <a:lnTo>
                      <a:pt x="42" y="2"/>
                    </a:lnTo>
                    <a:lnTo>
                      <a:pt x="33" y="0"/>
                    </a:lnTo>
                    <a:lnTo>
                      <a:pt x="25" y="2"/>
                    </a:lnTo>
                    <a:lnTo>
                      <a:pt x="18" y="4"/>
                    </a:lnTo>
                    <a:lnTo>
                      <a:pt x="11" y="9"/>
                    </a:lnTo>
                    <a:lnTo>
                      <a:pt x="6" y="17"/>
                    </a:lnTo>
                    <a:lnTo>
                      <a:pt x="2" y="24"/>
                    </a:lnTo>
                    <a:lnTo>
                      <a:pt x="0" y="33"/>
                    </a:lnTo>
                    <a:lnTo>
                      <a:pt x="2" y="42"/>
                    </a:lnTo>
                    <a:lnTo>
                      <a:pt x="6" y="49"/>
                    </a:lnTo>
                    <a:lnTo>
                      <a:pt x="11" y="56"/>
                    </a:lnTo>
                    <a:lnTo>
                      <a:pt x="18" y="63"/>
                    </a:lnTo>
                    <a:lnTo>
                      <a:pt x="25" y="65"/>
                    </a:lnTo>
                    <a:lnTo>
                      <a:pt x="33" y="66"/>
                    </a:lnTo>
                    <a:lnTo>
                      <a:pt x="40" y="66"/>
                    </a:lnTo>
                    <a:lnTo>
                      <a:pt x="46" y="65"/>
                    </a:lnTo>
                    <a:lnTo>
                      <a:pt x="53"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7" name="Freeform 124"/>
              <p:cNvSpPr>
                <a:spLocks/>
              </p:cNvSpPr>
              <p:nvPr/>
            </p:nvSpPr>
            <p:spPr bwMode="auto">
              <a:xfrm>
                <a:off x="6205538" y="2881313"/>
                <a:ext cx="52388" cy="52388"/>
              </a:xfrm>
              <a:custGeom>
                <a:avLst/>
                <a:gdLst>
                  <a:gd name="T0" fmla="*/ 56 w 66"/>
                  <a:gd name="T1" fmla="*/ 56 h 66"/>
                  <a:gd name="T2" fmla="*/ 61 w 66"/>
                  <a:gd name="T3" fmla="*/ 51 h 66"/>
                  <a:gd name="T4" fmla="*/ 64 w 66"/>
                  <a:gd name="T5" fmla="*/ 46 h 66"/>
                  <a:gd name="T6" fmla="*/ 66 w 66"/>
                  <a:gd name="T7" fmla="*/ 40 h 66"/>
                  <a:gd name="T8" fmla="*/ 66 w 66"/>
                  <a:gd name="T9" fmla="*/ 33 h 66"/>
                  <a:gd name="T10" fmla="*/ 64 w 66"/>
                  <a:gd name="T11" fmla="*/ 25 h 66"/>
                  <a:gd name="T12" fmla="*/ 63 w 66"/>
                  <a:gd name="T13" fmla="*/ 16 h 66"/>
                  <a:gd name="T14" fmla="*/ 56 w 66"/>
                  <a:gd name="T15" fmla="*/ 9 h 66"/>
                  <a:gd name="T16" fmla="*/ 49 w 66"/>
                  <a:gd name="T17" fmla="*/ 4 h 66"/>
                  <a:gd name="T18" fmla="*/ 42 w 66"/>
                  <a:gd name="T19" fmla="*/ 0 h 66"/>
                  <a:gd name="T20" fmla="*/ 33 w 66"/>
                  <a:gd name="T21" fmla="*/ 0 h 66"/>
                  <a:gd name="T22" fmla="*/ 24 w 66"/>
                  <a:gd name="T23" fmla="*/ 0 h 66"/>
                  <a:gd name="T24" fmla="*/ 17 w 66"/>
                  <a:gd name="T25" fmla="*/ 4 h 66"/>
                  <a:gd name="T26" fmla="*/ 10 w 66"/>
                  <a:gd name="T27" fmla="*/ 9 h 66"/>
                  <a:gd name="T28" fmla="*/ 3 w 66"/>
                  <a:gd name="T29" fmla="*/ 16 h 66"/>
                  <a:gd name="T30" fmla="*/ 1 w 66"/>
                  <a:gd name="T31" fmla="*/ 25 h 66"/>
                  <a:gd name="T32" fmla="*/ 0 w 66"/>
                  <a:gd name="T33" fmla="*/ 33 h 66"/>
                  <a:gd name="T34" fmla="*/ 1 w 66"/>
                  <a:gd name="T35" fmla="*/ 42 h 66"/>
                  <a:gd name="T36" fmla="*/ 3 w 66"/>
                  <a:gd name="T37" fmla="*/ 49 h 66"/>
                  <a:gd name="T38" fmla="*/ 10 w 66"/>
                  <a:gd name="T39" fmla="*/ 56 h 66"/>
                  <a:gd name="T40" fmla="*/ 17 w 66"/>
                  <a:gd name="T41" fmla="*/ 61 h 66"/>
                  <a:gd name="T42" fmla="*/ 24 w 66"/>
                  <a:gd name="T43" fmla="*/ 65 h 66"/>
                  <a:gd name="T44" fmla="*/ 33 w 66"/>
                  <a:gd name="T45" fmla="*/ 66 h 66"/>
                  <a:gd name="T46" fmla="*/ 40 w 66"/>
                  <a:gd name="T47" fmla="*/ 65 h 66"/>
                  <a:gd name="T48" fmla="*/ 45 w 66"/>
                  <a:gd name="T49" fmla="*/ 63 h 66"/>
                  <a:gd name="T50" fmla="*/ 50 w 66"/>
                  <a:gd name="T51" fmla="*/ 61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1"/>
                    </a:lnTo>
                    <a:lnTo>
                      <a:pt x="64" y="46"/>
                    </a:lnTo>
                    <a:lnTo>
                      <a:pt x="66" y="40"/>
                    </a:lnTo>
                    <a:lnTo>
                      <a:pt x="66" y="33"/>
                    </a:lnTo>
                    <a:lnTo>
                      <a:pt x="64" y="25"/>
                    </a:lnTo>
                    <a:lnTo>
                      <a:pt x="63" y="16"/>
                    </a:lnTo>
                    <a:lnTo>
                      <a:pt x="56" y="9"/>
                    </a:lnTo>
                    <a:lnTo>
                      <a:pt x="49" y="4"/>
                    </a:lnTo>
                    <a:lnTo>
                      <a:pt x="42" y="0"/>
                    </a:lnTo>
                    <a:lnTo>
                      <a:pt x="33" y="0"/>
                    </a:lnTo>
                    <a:lnTo>
                      <a:pt x="24" y="0"/>
                    </a:lnTo>
                    <a:lnTo>
                      <a:pt x="17" y="4"/>
                    </a:lnTo>
                    <a:lnTo>
                      <a:pt x="10" y="9"/>
                    </a:lnTo>
                    <a:lnTo>
                      <a:pt x="3" y="16"/>
                    </a:lnTo>
                    <a:lnTo>
                      <a:pt x="1" y="25"/>
                    </a:lnTo>
                    <a:lnTo>
                      <a:pt x="0" y="33"/>
                    </a:lnTo>
                    <a:lnTo>
                      <a:pt x="1" y="42"/>
                    </a:lnTo>
                    <a:lnTo>
                      <a:pt x="3" y="49"/>
                    </a:lnTo>
                    <a:lnTo>
                      <a:pt x="10" y="56"/>
                    </a:lnTo>
                    <a:lnTo>
                      <a:pt x="17" y="61"/>
                    </a:lnTo>
                    <a:lnTo>
                      <a:pt x="24" y="65"/>
                    </a:lnTo>
                    <a:lnTo>
                      <a:pt x="33" y="66"/>
                    </a:lnTo>
                    <a:lnTo>
                      <a:pt x="40" y="65"/>
                    </a:lnTo>
                    <a:lnTo>
                      <a:pt x="45" y="63"/>
                    </a:lnTo>
                    <a:lnTo>
                      <a:pt x="50"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8" name="Freeform 125"/>
              <p:cNvSpPr>
                <a:spLocks/>
              </p:cNvSpPr>
              <p:nvPr/>
            </p:nvSpPr>
            <p:spPr bwMode="auto">
              <a:xfrm>
                <a:off x="6159501" y="2859088"/>
                <a:ext cx="52388" cy="52388"/>
              </a:xfrm>
              <a:custGeom>
                <a:avLst/>
                <a:gdLst>
                  <a:gd name="T0" fmla="*/ 56 w 66"/>
                  <a:gd name="T1" fmla="*/ 56 h 67"/>
                  <a:gd name="T2" fmla="*/ 59 w 66"/>
                  <a:gd name="T3" fmla="*/ 53 h 67"/>
                  <a:gd name="T4" fmla="*/ 63 w 66"/>
                  <a:gd name="T5" fmla="*/ 46 h 67"/>
                  <a:gd name="T6" fmla="*/ 65 w 66"/>
                  <a:gd name="T7" fmla="*/ 40 h 67"/>
                  <a:gd name="T8" fmla="*/ 66 w 66"/>
                  <a:gd name="T9" fmla="*/ 33 h 67"/>
                  <a:gd name="T10" fmla="*/ 65 w 66"/>
                  <a:gd name="T11" fmla="*/ 25 h 67"/>
                  <a:gd name="T12" fmla="*/ 61 w 66"/>
                  <a:gd name="T13" fmla="*/ 18 h 67"/>
                  <a:gd name="T14" fmla="*/ 56 w 66"/>
                  <a:gd name="T15" fmla="*/ 11 h 67"/>
                  <a:gd name="T16" fmla="*/ 49 w 66"/>
                  <a:gd name="T17" fmla="*/ 5 h 67"/>
                  <a:gd name="T18" fmla="*/ 42 w 66"/>
                  <a:gd name="T19" fmla="*/ 2 h 67"/>
                  <a:gd name="T20" fmla="*/ 33 w 66"/>
                  <a:gd name="T21" fmla="*/ 0 h 67"/>
                  <a:gd name="T22" fmla="*/ 25 w 66"/>
                  <a:gd name="T23" fmla="*/ 2 h 67"/>
                  <a:gd name="T24" fmla="*/ 16 w 66"/>
                  <a:gd name="T25" fmla="*/ 5 h 67"/>
                  <a:gd name="T26" fmla="*/ 9 w 66"/>
                  <a:gd name="T27" fmla="*/ 11 h 67"/>
                  <a:gd name="T28" fmla="*/ 4 w 66"/>
                  <a:gd name="T29" fmla="*/ 18 h 67"/>
                  <a:gd name="T30" fmla="*/ 0 w 66"/>
                  <a:gd name="T31" fmla="*/ 25 h 67"/>
                  <a:gd name="T32" fmla="*/ 0 w 66"/>
                  <a:gd name="T33" fmla="*/ 33 h 67"/>
                  <a:gd name="T34" fmla="*/ 0 w 66"/>
                  <a:gd name="T35" fmla="*/ 42 h 67"/>
                  <a:gd name="T36" fmla="*/ 4 w 66"/>
                  <a:gd name="T37" fmla="*/ 49 h 67"/>
                  <a:gd name="T38" fmla="*/ 9 w 66"/>
                  <a:gd name="T39" fmla="*/ 56 h 67"/>
                  <a:gd name="T40" fmla="*/ 16 w 66"/>
                  <a:gd name="T41" fmla="*/ 63 h 67"/>
                  <a:gd name="T42" fmla="*/ 25 w 66"/>
                  <a:gd name="T43" fmla="*/ 67 h 67"/>
                  <a:gd name="T44" fmla="*/ 33 w 66"/>
                  <a:gd name="T45" fmla="*/ 67 h 67"/>
                  <a:gd name="T46" fmla="*/ 38 w 66"/>
                  <a:gd name="T47" fmla="*/ 67 h 67"/>
                  <a:gd name="T48" fmla="*/ 45 w 66"/>
                  <a:gd name="T49" fmla="*/ 65 h 67"/>
                  <a:gd name="T50" fmla="*/ 51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59" y="53"/>
                    </a:lnTo>
                    <a:lnTo>
                      <a:pt x="63" y="46"/>
                    </a:lnTo>
                    <a:lnTo>
                      <a:pt x="65" y="40"/>
                    </a:lnTo>
                    <a:lnTo>
                      <a:pt x="66" y="33"/>
                    </a:lnTo>
                    <a:lnTo>
                      <a:pt x="65" y="25"/>
                    </a:lnTo>
                    <a:lnTo>
                      <a:pt x="61" y="18"/>
                    </a:lnTo>
                    <a:lnTo>
                      <a:pt x="56" y="11"/>
                    </a:lnTo>
                    <a:lnTo>
                      <a:pt x="49" y="5"/>
                    </a:lnTo>
                    <a:lnTo>
                      <a:pt x="42" y="2"/>
                    </a:lnTo>
                    <a:lnTo>
                      <a:pt x="33" y="0"/>
                    </a:lnTo>
                    <a:lnTo>
                      <a:pt x="25" y="2"/>
                    </a:lnTo>
                    <a:lnTo>
                      <a:pt x="16" y="5"/>
                    </a:lnTo>
                    <a:lnTo>
                      <a:pt x="9" y="11"/>
                    </a:lnTo>
                    <a:lnTo>
                      <a:pt x="4" y="18"/>
                    </a:lnTo>
                    <a:lnTo>
                      <a:pt x="0" y="25"/>
                    </a:lnTo>
                    <a:lnTo>
                      <a:pt x="0" y="33"/>
                    </a:lnTo>
                    <a:lnTo>
                      <a:pt x="0" y="42"/>
                    </a:lnTo>
                    <a:lnTo>
                      <a:pt x="4" y="49"/>
                    </a:lnTo>
                    <a:lnTo>
                      <a:pt x="9" y="56"/>
                    </a:lnTo>
                    <a:lnTo>
                      <a:pt x="16" y="63"/>
                    </a:lnTo>
                    <a:lnTo>
                      <a:pt x="25" y="67"/>
                    </a:lnTo>
                    <a:lnTo>
                      <a:pt x="33" y="67"/>
                    </a:lnTo>
                    <a:lnTo>
                      <a:pt x="38" y="67"/>
                    </a:lnTo>
                    <a:lnTo>
                      <a:pt x="45" y="65"/>
                    </a:lnTo>
                    <a:lnTo>
                      <a:pt x="51" y="61"/>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59" name="Freeform 126"/>
              <p:cNvSpPr>
                <a:spLocks/>
              </p:cNvSpPr>
              <p:nvPr/>
            </p:nvSpPr>
            <p:spPr bwMode="auto">
              <a:xfrm>
                <a:off x="6113463" y="2911475"/>
                <a:ext cx="52388" cy="52388"/>
              </a:xfrm>
              <a:custGeom>
                <a:avLst/>
                <a:gdLst>
                  <a:gd name="T0" fmla="*/ 56 w 67"/>
                  <a:gd name="T1" fmla="*/ 55 h 66"/>
                  <a:gd name="T2" fmla="*/ 62 w 67"/>
                  <a:gd name="T3" fmla="*/ 52 h 66"/>
                  <a:gd name="T4" fmla="*/ 63 w 67"/>
                  <a:gd name="T5" fmla="*/ 45 h 66"/>
                  <a:gd name="T6" fmla="*/ 65 w 67"/>
                  <a:gd name="T7" fmla="*/ 40 h 66"/>
                  <a:gd name="T8" fmla="*/ 67 w 67"/>
                  <a:gd name="T9" fmla="*/ 33 h 66"/>
                  <a:gd name="T10" fmla="*/ 65 w 67"/>
                  <a:gd name="T11" fmla="*/ 24 h 66"/>
                  <a:gd name="T12" fmla="*/ 62 w 67"/>
                  <a:gd name="T13" fmla="*/ 17 h 66"/>
                  <a:gd name="T14" fmla="*/ 56 w 67"/>
                  <a:gd name="T15" fmla="*/ 10 h 66"/>
                  <a:gd name="T16" fmla="*/ 49 w 67"/>
                  <a:gd name="T17" fmla="*/ 5 h 66"/>
                  <a:gd name="T18" fmla="*/ 42 w 67"/>
                  <a:gd name="T19" fmla="*/ 1 h 66"/>
                  <a:gd name="T20" fmla="*/ 34 w 67"/>
                  <a:gd name="T21" fmla="*/ 0 h 66"/>
                  <a:gd name="T22" fmla="*/ 25 w 67"/>
                  <a:gd name="T23" fmla="*/ 1 h 66"/>
                  <a:gd name="T24" fmla="*/ 16 w 67"/>
                  <a:gd name="T25" fmla="*/ 5 h 66"/>
                  <a:gd name="T26" fmla="*/ 9 w 67"/>
                  <a:gd name="T27" fmla="*/ 10 h 66"/>
                  <a:gd name="T28" fmla="*/ 4 w 67"/>
                  <a:gd name="T29" fmla="*/ 17 h 66"/>
                  <a:gd name="T30" fmla="*/ 0 w 67"/>
                  <a:gd name="T31" fmla="*/ 24 h 66"/>
                  <a:gd name="T32" fmla="*/ 0 w 67"/>
                  <a:gd name="T33" fmla="*/ 33 h 66"/>
                  <a:gd name="T34" fmla="*/ 0 w 67"/>
                  <a:gd name="T35" fmla="*/ 41 h 66"/>
                  <a:gd name="T36" fmla="*/ 4 w 67"/>
                  <a:gd name="T37" fmla="*/ 48 h 66"/>
                  <a:gd name="T38" fmla="*/ 9 w 67"/>
                  <a:gd name="T39" fmla="*/ 55 h 66"/>
                  <a:gd name="T40" fmla="*/ 16 w 67"/>
                  <a:gd name="T41" fmla="*/ 62 h 66"/>
                  <a:gd name="T42" fmla="*/ 25 w 67"/>
                  <a:gd name="T43" fmla="*/ 66 h 66"/>
                  <a:gd name="T44" fmla="*/ 34 w 67"/>
                  <a:gd name="T45" fmla="*/ 66 h 66"/>
                  <a:gd name="T46" fmla="*/ 39 w 67"/>
                  <a:gd name="T47" fmla="*/ 66 h 66"/>
                  <a:gd name="T48" fmla="*/ 46 w 67"/>
                  <a:gd name="T49" fmla="*/ 64 h 66"/>
                  <a:gd name="T50" fmla="*/ 51 w 67"/>
                  <a:gd name="T51" fmla="*/ 61 h 66"/>
                  <a:gd name="T52" fmla="*/ 56 w 67"/>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5"/>
                    </a:moveTo>
                    <a:lnTo>
                      <a:pt x="62" y="52"/>
                    </a:lnTo>
                    <a:lnTo>
                      <a:pt x="63" y="45"/>
                    </a:lnTo>
                    <a:lnTo>
                      <a:pt x="65" y="40"/>
                    </a:lnTo>
                    <a:lnTo>
                      <a:pt x="67" y="33"/>
                    </a:lnTo>
                    <a:lnTo>
                      <a:pt x="65" y="24"/>
                    </a:lnTo>
                    <a:lnTo>
                      <a:pt x="62" y="17"/>
                    </a:lnTo>
                    <a:lnTo>
                      <a:pt x="56" y="10"/>
                    </a:lnTo>
                    <a:lnTo>
                      <a:pt x="49" y="5"/>
                    </a:lnTo>
                    <a:lnTo>
                      <a:pt x="42" y="1"/>
                    </a:lnTo>
                    <a:lnTo>
                      <a:pt x="34" y="0"/>
                    </a:lnTo>
                    <a:lnTo>
                      <a:pt x="25" y="1"/>
                    </a:lnTo>
                    <a:lnTo>
                      <a:pt x="16" y="5"/>
                    </a:lnTo>
                    <a:lnTo>
                      <a:pt x="9" y="10"/>
                    </a:lnTo>
                    <a:lnTo>
                      <a:pt x="4" y="17"/>
                    </a:lnTo>
                    <a:lnTo>
                      <a:pt x="0" y="24"/>
                    </a:lnTo>
                    <a:lnTo>
                      <a:pt x="0" y="33"/>
                    </a:lnTo>
                    <a:lnTo>
                      <a:pt x="0" y="41"/>
                    </a:lnTo>
                    <a:lnTo>
                      <a:pt x="4" y="48"/>
                    </a:lnTo>
                    <a:lnTo>
                      <a:pt x="9" y="55"/>
                    </a:lnTo>
                    <a:lnTo>
                      <a:pt x="16" y="62"/>
                    </a:lnTo>
                    <a:lnTo>
                      <a:pt x="25" y="66"/>
                    </a:lnTo>
                    <a:lnTo>
                      <a:pt x="34" y="66"/>
                    </a:lnTo>
                    <a:lnTo>
                      <a:pt x="39" y="66"/>
                    </a:lnTo>
                    <a:lnTo>
                      <a:pt x="46" y="64"/>
                    </a:lnTo>
                    <a:lnTo>
                      <a:pt x="51" y="61"/>
                    </a:lnTo>
                    <a:lnTo>
                      <a:pt x="56"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0" name="Freeform 127"/>
              <p:cNvSpPr>
                <a:spLocks/>
              </p:cNvSpPr>
              <p:nvPr/>
            </p:nvSpPr>
            <p:spPr bwMode="auto">
              <a:xfrm>
                <a:off x="6102351" y="2984500"/>
                <a:ext cx="52388" cy="52388"/>
              </a:xfrm>
              <a:custGeom>
                <a:avLst/>
                <a:gdLst>
                  <a:gd name="T0" fmla="*/ 56 w 67"/>
                  <a:gd name="T1" fmla="*/ 58 h 67"/>
                  <a:gd name="T2" fmla="*/ 62 w 67"/>
                  <a:gd name="T3" fmla="*/ 53 h 67"/>
                  <a:gd name="T4" fmla="*/ 65 w 67"/>
                  <a:gd name="T5" fmla="*/ 46 h 67"/>
                  <a:gd name="T6" fmla="*/ 67 w 67"/>
                  <a:gd name="T7" fmla="*/ 41 h 67"/>
                  <a:gd name="T8" fmla="*/ 67 w 67"/>
                  <a:gd name="T9" fmla="*/ 34 h 67"/>
                  <a:gd name="T10" fmla="*/ 67 w 67"/>
                  <a:gd name="T11" fmla="*/ 25 h 67"/>
                  <a:gd name="T12" fmla="*/ 63 w 67"/>
                  <a:gd name="T13" fmla="*/ 18 h 67"/>
                  <a:gd name="T14" fmla="*/ 56 w 67"/>
                  <a:gd name="T15" fmla="*/ 11 h 67"/>
                  <a:gd name="T16" fmla="*/ 51 w 67"/>
                  <a:gd name="T17" fmla="*/ 6 h 67"/>
                  <a:gd name="T18" fmla="*/ 42 w 67"/>
                  <a:gd name="T19" fmla="*/ 2 h 67"/>
                  <a:gd name="T20" fmla="*/ 34 w 67"/>
                  <a:gd name="T21" fmla="*/ 0 h 67"/>
                  <a:gd name="T22" fmla="*/ 25 w 67"/>
                  <a:gd name="T23" fmla="*/ 2 h 67"/>
                  <a:gd name="T24" fmla="*/ 18 w 67"/>
                  <a:gd name="T25" fmla="*/ 6 h 67"/>
                  <a:gd name="T26" fmla="*/ 11 w 67"/>
                  <a:gd name="T27" fmla="*/ 11 h 67"/>
                  <a:gd name="T28" fmla="*/ 6 w 67"/>
                  <a:gd name="T29" fmla="*/ 18 h 67"/>
                  <a:gd name="T30" fmla="*/ 2 w 67"/>
                  <a:gd name="T31" fmla="*/ 25 h 67"/>
                  <a:gd name="T32" fmla="*/ 0 w 67"/>
                  <a:gd name="T33" fmla="*/ 34 h 67"/>
                  <a:gd name="T34" fmla="*/ 2 w 67"/>
                  <a:gd name="T35" fmla="*/ 42 h 67"/>
                  <a:gd name="T36" fmla="*/ 6 w 67"/>
                  <a:gd name="T37" fmla="*/ 51 h 67"/>
                  <a:gd name="T38" fmla="*/ 11 w 67"/>
                  <a:gd name="T39" fmla="*/ 58 h 67"/>
                  <a:gd name="T40" fmla="*/ 18 w 67"/>
                  <a:gd name="T41" fmla="*/ 63 h 67"/>
                  <a:gd name="T42" fmla="*/ 25 w 67"/>
                  <a:gd name="T43" fmla="*/ 67 h 67"/>
                  <a:gd name="T44" fmla="*/ 34 w 67"/>
                  <a:gd name="T45" fmla="*/ 67 h 67"/>
                  <a:gd name="T46" fmla="*/ 41 w 67"/>
                  <a:gd name="T47" fmla="*/ 67 h 67"/>
                  <a:gd name="T48" fmla="*/ 46 w 67"/>
                  <a:gd name="T49" fmla="*/ 65 h 67"/>
                  <a:gd name="T50" fmla="*/ 53 w 67"/>
                  <a:gd name="T51" fmla="*/ 61 h 67"/>
                  <a:gd name="T52" fmla="*/ 56 w 67"/>
                  <a:gd name="T53" fmla="*/ 58 h 67"/>
                  <a:gd name="T54" fmla="*/ 56 w 67"/>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8"/>
                    </a:moveTo>
                    <a:lnTo>
                      <a:pt x="62" y="53"/>
                    </a:lnTo>
                    <a:lnTo>
                      <a:pt x="65" y="46"/>
                    </a:lnTo>
                    <a:lnTo>
                      <a:pt x="67" y="41"/>
                    </a:lnTo>
                    <a:lnTo>
                      <a:pt x="67" y="34"/>
                    </a:lnTo>
                    <a:lnTo>
                      <a:pt x="67" y="25"/>
                    </a:lnTo>
                    <a:lnTo>
                      <a:pt x="63" y="18"/>
                    </a:lnTo>
                    <a:lnTo>
                      <a:pt x="56" y="11"/>
                    </a:lnTo>
                    <a:lnTo>
                      <a:pt x="51" y="6"/>
                    </a:lnTo>
                    <a:lnTo>
                      <a:pt x="42" y="2"/>
                    </a:lnTo>
                    <a:lnTo>
                      <a:pt x="34" y="0"/>
                    </a:lnTo>
                    <a:lnTo>
                      <a:pt x="25" y="2"/>
                    </a:lnTo>
                    <a:lnTo>
                      <a:pt x="18" y="6"/>
                    </a:lnTo>
                    <a:lnTo>
                      <a:pt x="11" y="11"/>
                    </a:lnTo>
                    <a:lnTo>
                      <a:pt x="6" y="18"/>
                    </a:lnTo>
                    <a:lnTo>
                      <a:pt x="2" y="25"/>
                    </a:lnTo>
                    <a:lnTo>
                      <a:pt x="0" y="34"/>
                    </a:lnTo>
                    <a:lnTo>
                      <a:pt x="2" y="42"/>
                    </a:lnTo>
                    <a:lnTo>
                      <a:pt x="6" y="51"/>
                    </a:lnTo>
                    <a:lnTo>
                      <a:pt x="11" y="58"/>
                    </a:lnTo>
                    <a:lnTo>
                      <a:pt x="18" y="63"/>
                    </a:lnTo>
                    <a:lnTo>
                      <a:pt x="25" y="67"/>
                    </a:lnTo>
                    <a:lnTo>
                      <a:pt x="34" y="67"/>
                    </a:lnTo>
                    <a:lnTo>
                      <a:pt x="41" y="67"/>
                    </a:lnTo>
                    <a:lnTo>
                      <a:pt x="46" y="65"/>
                    </a:lnTo>
                    <a:lnTo>
                      <a:pt x="53" y="61"/>
                    </a:lnTo>
                    <a:lnTo>
                      <a:pt x="56" y="58"/>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1" name="Freeform 128"/>
              <p:cNvSpPr>
                <a:spLocks/>
              </p:cNvSpPr>
              <p:nvPr/>
            </p:nvSpPr>
            <p:spPr bwMode="auto">
              <a:xfrm>
                <a:off x="6099176" y="3046413"/>
                <a:ext cx="52388" cy="52388"/>
              </a:xfrm>
              <a:custGeom>
                <a:avLst/>
                <a:gdLst>
                  <a:gd name="T0" fmla="*/ 56 w 67"/>
                  <a:gd name="T1" fmla="*/ 56 h 66"/>
                  <a:gd name="T2" fmla="*/ 60 w 67"/>
                  <a:gd name="T3" fmla="*/ 51 h 66"/>
                  <a:gd name="T4" fmla="*/ 63 w 67"/>
                  <a:gd name="T5" fmla="*/ 45 h 66"/>
                  <a:gd name="T6" fmla="*/ 65 w 67"/>
                  <a:gd name="T7" fmla="*/ 40 h 66"/>
                  <a:gd name="T8" fmla="*/ 67 w 67"/>
                  <a:gd name="T9" fmla="*/ 33 h 66"/>
                  <a:gd name="T10" fmla="*/ 65 w 67"/>
                  <a:gd name="T11" fmla="*/ 24 h 66"/>
                  <a:gd name="T12" fmla="*/ 61 w 67"/>
                  <a:gd name="T13" fmla="*/ 16 h 66"/>
                  <a:gd name="T14" fmla="*/ 56 w 67"/>
                  <a:gd name="T15" fmla="*/ 9 h 66"/>
                  <a:gd name="T16" fmla="*/ 49 w 67"/>
                  <a:gd name="T17" fmla="*/ 3 h 66"/>
                  <a:gd name="T18" fmla="*/ 40 w 67"/>
                  <a:gd name="T19" fmla="*/ 2 h 66"/>
                  <a:gd name="T20" fmla="*/ 33 w 67"/>
                  <a:gd name="T21" fmla="*/ 0 h 66"/>
                  <a:gd name="T22" fmla="*/ 25 w 67"/>
                  <a:gd name="T23" fmla="*/ 2 h 66"/>
                  <a:gd name="T24" fmla="*/ 16 w 67"/>
                  <a:gd name="T25" fmla="*/ 3 h 66"/>
                  <a:gd name="T26" fmla="*/ 9 w 67"/>
                  <a:gd name="T27" fmla="*/ 9 h 66"/>
                  <a:gd name="T28" fmla="*/ 4 w 67"/>
                  <a:gd name="T29" fmla="*/ 16 h 66"/>
                  <a:gd name="T30" fmla="*/ 0 w 67"/>
                  <a:gd name="T31" fmla="*/ 24 h 66"/>
                  <a:gd name="T32" fmla="*/ 0 w 67"/>
                  <a:gd name="T33" fmla="*/ 33 h 66"/>
                  <a:gd name="T34" fmla="*/ 0 w 67"/>
                  <a:gd name="T35" fmla="*/ 42 h 66"/>
                  <a:gd name="T36" fmla="*/ 4 w 67"/>
                  <a:gd name="T37" fmla="*/ 49 h 66"/>
                  <a:gd name="T38" fmla="*/ 9 w 67"/>
                  <a:gd name="T39" fmla="*/ 56 h 66"/>
                  <a:gd name="T40" fmla="*/ 16 w 67"/>
                  <a:gd name="T41" fmla="*/ 61 h 66"/>
                  <a:gd name="T42" fmla="*/ 25 w 67"/>
                  <a:gd name="T43" fmla="*/ 65 h 66"/>
                  <a:gd name="T44" fmla="*/ 33 w 67"/>
                  <a:gd name="T45" fmla="*/ 66 h 66"/>
                  <a:gd name="T46" fmla="*/ 39 w 67"/>
                  <a:gd name="T47" fmla="*/ 66 h 66"/>
                  <a:gd name="T48" fmla="*/ 46 w 67"/>
                  <a:gd name="T49" fmla="*/ 65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0" y="51"/>
                    </a:lnTo>
                    <a:lnTo>
                      <a:pt x="63" y="45"/>
                    </a:lnTo>
                    <a:lnTo>
                      <a:pt x="65" y="40"/>
                    </a:lnTo>
                    <a:lnTo>
                      <a:pt x="67" y="33"/>
                    </a:lnTo>
                    <a:lnTo>
                      <a:pt x="65" y="24"/>
                    </a:lnTo>
                    <a:lnTo>
                      <a:pt x="61" y="16"/>
                    </a:lnTo>
                    <a:lnTo>
                      <a:pt x="56" y="9"/>
                    </a:lnTo>
                    <a:lnTo>
                      <a:pt x="49" y="3"/>
                    </a:lnTo>
                    <a:lnTo>
                      <a:pt x="40" y="2"/>
                    </a:lnTo>
                    <a:lnTo>
                      <a:pt x="33" y="0"/>
                    </a:lnTo>
                    <a:lnTo>
                      <a:pt x="25" y="2"/>
                    </a:lnTo>
                    <a:lnTo>
                      <a:pt x="16" y="3"/>
                    </a:lnTo>
                    <a:lnTo>
                      <a:pt x="9" y="9"/>
                    </a:lnTo>
                    <a:lnTo>
                      <a:pt x="4" y="16"/>
                    </a:lnTo>
                    <a:lnTo>
                      <a:pt x="0" y="24"/>
                    </a:lnTo>
                    <a:lnTo>
                      <a:pt x="0" y="33"/>
                    </a:lnTo>
                    <a:lnTo>
                      <a:pt x="0" y="42"/>
                    </a:lnTo>
                    <a:lnTo>
                      <a:pt x="4" y="49"/>
                    </a:lnTo>
                    <a:lnTo>
                      <a:pt x="9" y="56"/>
                    </a:lnTo>
                    <a:lnTo>
                      <a:pt x="16" y="61"/>
                    </a:lnTo>
                    <a:lnTo>
                      <a:pt x="25" y="65"/>
                    </a:lnTo>
                    <a:lnTo>
                      <a:pt x="33" y="66"/>
                    </a:lnTo>
                    <a:lnTo>
                      <a:pt x="39" y="66"/>
                    </a:lnTo>
                    <a:lnTo>
                      <a:pt x="46" y="65"/>
                    </a:lnTo>
                    <a:lnTo>
                      <a:pt x="51" y="61"/>
                    </a:lnTo>
                    <a:lnTo>
                      <a:pt x="56" y="56"/>
                    </a:lnTo>
                    <a:lnTo>
                      <a:pt x="56"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2" name="Freeform 129"/>
              <p:cNvSpPr>
                <a:spLocks/>
              </p:cNvSpPr>
              <p:nvPr/>
            </p:nvSpPr>
            <p:spPr bwMode="auto">
              <a:xfrm>
                <a:off x="6154738" y="3060700"/>
                <a:ext cx="53975" cy="52388"/>
              </a:xfrm>
              <a:custGeom>
                <a:avLst/>
                <a:gdLst>
                  <a:gd name="T0" fmla="*/ 56 w 66"/>
                  <a:gd name="T1" fmla="*/ 58 h 67"/>
                  <a:gd name="T2" fmla="*/ 59 w 66"/>
                  <a:gd name="T3" fmla="*/ 53 h 67"/>
                  <a:gd name="T4" fmla="*/ 63 w 66"/>
                  <a:gd name="T5" fmla="*/ 48 h 67"/>
                  <a:gd name="T6" fmla="*/ 64 w 66"/>
                  <a:gd name="T7" fmla="*/ 41 h 67"/>
                  <a:gd name="T8" fmla="*/ 66 w 66"/>
                  <a:gd name="T9" fmla="*/ 34 h 67"/>
                  <a:gd name="T10" fmla="*/ 64 w 66"/>
                  <a:gd name="T11" fmla="*/ 27 h 67"/>
                  <a:gd name="T12" fmla="*/ 61 w 66"/>
                  <a:gd name="T13" fmla="*/ 18 h 67"/>
                  <a:gd name="T14" fmla="*/ 56 w 66"/>
                  <a:gd name="T15" fmla="*/ 11 h 67"/>
                  <a:gd name="T16" fmla="*/ 49 w 66"/>
                  <a:gd name="T17" fmla="*/ 6 h 67"/>
                  <a:gd name="T18" fmla="*/ 42 w 66"/>
                  <a:gd name="T19" fmla="*/ 2 h 67"/>
                  <a:gd name="T20" fmla="*/ 33 w 66"/>
                  <a:gd name="T21" fmla="*/ 0 h 67"/>
                  <a:gd name="T22" fmla="*/ 24 w 66"/>
                  <a:gd name="T23" fmla="*/ 2 h 67"/>
                  <a:gd name="T24" fmla="*/ 16 w 66"/>
                  <a:gd name="T25" fmla="*/ 6 h 67"/>
                  <a:gd name="T26" fmla="*/ 9 w 66"/>
                  <a:gd name="T27" fmla="*/ 11 h 67"/>
                  <a:gd name="T28" fmla="*/ 3 w 66"/>
                  <a:gd name="T29" fmla="*/ 18 h 67"/>
                  <a:gd name="T30" fmla="*/ 0 w 66"/>
                  <a:gd name="T31" fmla="*/ 27 h 67"/>
                  <a:gd name="T32" fmla="*/ 0 w 66"/>
                  <a:gd name="T33" fmla="*/ 34 h 67"/>
                  <a:gd name="T34" fmla="*/ 0 w 66"/>
                  <a:gd name="T35" fmla="*/ 42 h 67"/>
                  <a:gd name="T36" fmla="*/ 3 w 66"/>
                  <a:gd name="T37" fmla="*/ 51 h 67"/>
                  <a:gd name="T38" fmla="*/ 9 w 66"/>
                  <a:gd name="T39" fmla="*/ 58 h 67"/>
                  <a:gd name="T40" fmla="*/ 16 w 66"/>
                  <a:gd name="T41" fmla="*/ 63 h 67"/>
                  <a:gd name="T42" fmla="*/ 24 w 66"/>
                  <a:gd name="T43" fmla="*/ 67 h 67"/>
                  <a:gd name="T44" fmla="*/ 33 w 66"/>
                  <a:gd name="T45" fmla="*/ 67 h 67"/>
                  <a:gd name="T46" fmla="*/ 38 w 66"/>
                  <a:gd name="T47" fmla="*/ 67 h 67"/>
                  <a:gd name="T48" fmla="*/ 45 w 66"/>
                  <a:gd name="T49" fmla="*/ 65 h 67"/>
                  <a:gd name="T50" fmla="*/ 50 w 66"/>
                  <a:gd name="T51" fmla="*/ 61 h 67"/>
                  <a:gd name="T52" fmla="*/ 56 w 66"/>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8"/>
                    </a:moveTo>
                    <a:lnTo>
                      <a:pt x="59" y="53"/>
                    </a:lnTo>
                    <a:lnTo>
                      <a:pt x="63" y="48"/>
                    </a:lnTo>
                    <a:lnTo>
                      <a:pt x="64" y="41"/>
                    </a:lnTo>
                    <a:lnTo>
                      <a:pt x="66" y="34"/>
                    </a:lnTo>
                    <a:lnTo>
                      <a:pt x="64" y="27"/>
                    </a:lnTo>
                    <a:lnTo>
                      <a:pt x="61" y="18"/>
                    </a:lnTo>
                    <a:lnTo>
                      <a:pt x="56" y="11"/>
                    </a:lnTo>
                    <a:lnTo>
                      <a:pt x="49" y="6"/>
                    </a:lnTo>
                    <a:lnTo>
                      <a:pt x="42" y="2"/>
                    </a:lnTo>
                    <a:lnTo>
                      <a:pt x="33" y="0"/>
                    </a:lnTo>
                    <a:lnTo>
                      <a:pt x="24" y="2"/>
                    </a:lnTo>
                    <a:lnTo>
                      <a:pt x="16" y="6"/>
                    </a:lnTo>
                    <a:lnTo>
                      <a:pt x="9" y="11"/>
                    </a:lnTo>
                    <a:lnTo>
                      <a:pt x="3" y="18"/>
                    </a:lnTo>
                    <a:lnTo>
                      <a:pt x="0" y="27"/>
                    </a:lnTo>
                    <a:lnTo>
                      <a:pt x="0" y="34"/>
                    </a:lnTo>
                    <a:lnTo>
                      <a:pt x="0" y="42"/>
                    </a:lnTo>
                    <a:lnTo>
                      <a:pt x="3" y="51"/>
                    </a:lnTo>
                    <a:lnTo>
                      <a:pt x="9" y="58"/>
                    </a:lnTo>
                    <a:lnTo>
                      <a:pt x="16" y="63"/>
                    </a:lnTo>
                    <a:lnTo>
                      <a:pt x="24" y="67"/>
                    </a:lnTo>
                    <a:lnTo>
                      <a:pt x="33" y="67"/>
                    </a:lnTo>
                    <a:lnTo>
                      <a:pt x="38" y="67"/>
                    </a:lnTo>
                    <a:lnTo>
                      <a:pt x="45" y="65"/>
                    </a:lnTo>
                    <a:lnTo>
                      <a:pt x="50" y="61"/>
                    </a:lnTo>
                    <a:lnTo>
                      <a:pt x="56"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3" name="Freeform 130"/>
              <p:cNvSpPr>
                <a:spLocks/>
              </p:cNvSpPr>
              <p:nvPr/>
            </p:nvSpPr>
            <p:spPr bwMode="auto">
              <a:xfrm>
                <a:off x="6208713" y="3060700"/>
                <a:ext cx="52388" cy="52388"/>
              </a:xfrm>
              <a:custGeom>
                <a:avLst/>
                <a:gdLst>
                  <a:gd name="T0" fmla="*/ 58 w 67"/>
                  <a:gd name="T1" fmla="*/ 58 h 67"/>
                  <a:gd name="T2" fmla="*/ 61 w 67"/>
                  <a:gd name="T3" fmla="*/ 53 h 67"/>
                  <a:gd name="T4" fmla="*/ 65 w 67"/>
                  <a:gd name="T5" fmla="*/ 48 h 67"/>
                  <a:gd name="T6" fmla="*/ 67 w 67"/>
                  <a:gd name="T7" fmla="*/ 41 h 67"/>
                  <a:gd name="T8" fmla="*/ 67 w 67"/>
                  <a:gd name="T9" fmla="*/ 34 h 67"/>
                  <a:gd name="T10" fmla="*/ 67 w 67"/>
                  <a:gd name="T11" fmla="*/ 27 h 67"/>
                  <a:gd name="T12" fmla="*/ 63 w 67"/>
                  <a:gd name="T13" fmla="*/ 18 h 67"/>
                  <a:gd name="T14" fmla="*/ 58 w 67"/>
                  <a:gd name="T15" fmla="*/ 11 h 67"/>
                  <a:gd name="T16" fmla="*/ 51 w 67"/>
                  <a:gd name="T17" fmla="*/ 6 h 67"/>
                  <a:gd name="T18" fmla="*/ 42 w 67"/>
                  <a:gd name="T19" fmla="*/ 2 h 67"/>
                  <a:gd name="T20" fmla="*/ 33 w 67"/>
                  <a:gd name="T21" fmla="*/ 0 h 67"/>
                  <a:gd name="T22" fmla="*/ 26 w 67"/>
                  <a:gd name="T23" fmla="*/ 2 h 67"/>
                  <a:gd name="T24" fmla="*/ 18 w 67"/>
                  <a:gd name="T25" fmla="*/ 6 h 67"/>
                  <a:gd name="T26" fmla="*/ 11 w 67"/>
                  <a:gd name="T27" fmla="*/ 11 h 67"/>
                  <a:gd name="T28" fmla="*/ 5 w 67"/>
                  <a:gd name="T29" fmla="*/ 18 h 67"/>
                  <a:gd name="T30" fmla="*/ 2 w 67"/>
                  <a:gd name="T31" fmla="*/ 27 h 67"/>
                  <a:gd name="T32" fmla="*/ 0 w 67"/>
                  <a:gd name="T33" fmla="*/ 34 h 67"/>
                  <a:gd name="T34" fmla="*/ 2 w 67"/>
                  <a:gd name="T35" fmla="*/ 42 h 67"/>
                  <a:gd name="T36" fmla="*/ 5 w 67"/>
                  <a:gd name="T37" fmla="*/ 51 h 67"/>
                  <a:gd name="T38" fmla="*/ 11 w 67"/>
                  <a:gd name="T39" fmla="*/ 58 h 67"/>
                  <a:gd name="T40" fmla="*/ 18 w 67"/>
                  <a:gd name="T41" fmla="*/ 63 h 67"/>
                  <a:gd name="T42" fmla="*/ 26 w 67"/>
                  <a:gd name="T43" fmla="*/ 67 h 67"/>
                  <a:gd name="T44" fmla="*/ 33 w 67"/>
                  <a:gd name="T45" fmla="*/ 67 h 67"/>
                  <a:gd name="T46" fmla="*/ 40 w 67"/>
                  <a:gd name="T47" fmla="*/ 67 h 67"/>
                  <a:gd name="T48" fmla="*/ 47 w 67"/>
                  <a:gd name="T49" fmla="*/ 65 h 67"/>
                  <a:gd name="T50" fmla="*/ 53 w 67"/>
                  <a:gd name="T51" fmla="*/ 61 h 67"/>
                  <a:gd name="T52" fmla="*/ 58 w 67"/>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8" y="58"/>
                    </a:moveTo>
                    <a:lnTo>
                      <a:pt x="61" y="53"/>
                    </a:lnTo>
                    <a:lnTo>
                      <a:pt x="65" y="48"/>
                    </a:lnTo>
                    <a:lnTo>
                      <a:pt x="67" y="41"/>
                    </a:lnTo>
                    <a:lnTo>
                      <a:pt x="67" y="34"/>
                    </a:lnTo>
                    <a:lnTo>
                      <a:pt x="67" y="27"/>
                    </a:lnTo>
                    <a:lnTo>
                      <a:pt x="63" y="18"/>
                    </a:lnTo>
                    <a:lnTo>
                      <a:pt x="58" y="11"/>
                    </a:lnTo>
                    <a:lnTo>
                      <a:pt x="51" y="6"/>
                    </a:lnTo>
                    <a:lnTo>
                      <a:pt x="42" y="2"/>
                    </a:lnTo>
                    <a:lnTo>
                      <a:pt x="33" y="0"/>
                    </a:lnTo>
                    <a:lnTo>
                      <a:pt x="26" y="2"/>
                    </a:lnTo>
                    <a:lnTo>
                      <a:pt x="18" y="6"/>
                    </a:lnTo>
                    <a:lnTo>
                      <a:pt x="11" y="11"/>
                    </a:lnTo>
                    <a:lnTo>
                      <a:pt x="5" y="18"/>
                    </a:lnTo>
                    <a:lnTo>
                      <a:pt x="2" y="27"/>
                    </a:lnTo>
                    <a:lnTo>
                      <a:pt x="0" y="34"/>
                    </a:lnTo>
                    <a:lnTo>
                      <a:pt x="2" y="42"/>
                    </a:lnTo>
                    <a:lnTo>
                      <a:pt x="5" y="51"/>
                    </a:lnTo>
                    <a:lnTo>
                      <a:pt x="11" y="58"/>
                    </a:lnTo>
                    <a:lnTo>
                      <a:pt x="18" y="63"/>
                    </a:lnTo>
                    <a:lnTo>
                      <a:pt x="26" y="67"/>
                    </a:lnTo>
                    <a:lnTo>
                      <a:pt x="33" y="67"/>
                    </a:lnTo>
                    <a:lnTo>
                      <a:pt x="40" y="67"/>
                    </a:lnTo>
                    <a:lnTo>
                      <a:pt x="47" y="65"/>
                    </a:lnTo>
                    <a:lnTo>
                      <a:pt x="53" y="61"/>
                    </a:lnTo>
                    <a:lnTo>
                      <a:pt x="58" y="58"/>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4" name="Freeform 131"/>
              <p:cNvSpPr>
                <a:spLocks/>
              </p:cNvSpPr>
              <p:nvPr/>
            </p:nvSpPr>
            <p:spPr bwMode="auto">
              <a:xfrm>
                <a:off x="6261101" y="3079750"/>
                <a:ext cx="52388" cy="52388"/>
              </a:xfrm>
              <a:custGeom>
                <a:avLst/>
                <a:gdLst>
                  <a:gd name="T0" fmla="*/ 55 w 66"/>
                  <a:gd name="T1" fmla="*/ 56 h 66"/>
                  <a:gd name="T2" fmla="*/ 59 w 66"/>
                  <a:gd name="T3" fmla="*/ 50 h 66"/>
                  <a:gd name="T4" fmla="*/ 62 w 66"/>
                  <a:gd name="T5" fmla="*/ 45 h 66"/>
                  <a:gd name="T6" fmla="*/ 64 w 66"/>
                  <a:gd name="T7" fmla="*/ 38 h 66"/>
                  <a:gd name="T8" fmla="*/ 66 w 66"/>
                  <a:gd name="T9" fmla="*/ 33 h 66"/>
                  <a:gd name="T10" fmla="*/ 64 w 66"/>
                  <a:gd name="T11" fmla="*/ 24 h 66"/>
                  <a:gd name="T12" fmla="*/ 61 w 66"/>
                  <a:gd name="T13" fmla="*/ 16 h 66"/>
                  <a:gd name="T14" fmla="*/ 55 w 66"/>
                  <a:gd name="T15" fmla="*/ 9 h 66"/>
                  <a:gd name="T16" fmla="*/ 48 w 66"/>
                  <a:gd name="T17" fmla="*/ 3 h 66"/>
                  <a:gd name="T18" fmla="*/ 40 w 66"/>
                  <a:gd name="T19" fmla="*/ 0 h 66"/>
                  <a:gd name="T20" fmla="*/ 33 w 66"/>
                  <a:gd name="T21" fmla="*/ 0 h 66"/>
                  <a:gd name="T22" fmla="*/ 24 w 66"/>
                  <a:gd name="T23" fmla="*/ 0 h 66"/>
                  <a:gd name="T24" fmla="*/ 15 w 66"/>
                  <a:gd name="T25" fmla="*/ 3 h 66"/>
                  <a:gd name="T26" fmla="*/ 8 w 66"/>
                  <a:gd name="T27" fmla="*/ 9 h 66"/>
                  <a:gd name="T28" fmla="*/ 3 w 66"/>
                  <a:gd name="T29" fmla="*/ 16 h 66"/>
                  <a:gd name="T30" fmla="*/ 0 w 66"/>
                  <a:gd name="T31" fmla="*/ 24 h 66"/>
                  <a:gd name="T32" fmla="*/ 0 w 66"/>
                  <a:gd name="T33" fmla="*/ 33 h 66"/>
                  <a:gd name="T34" fmla="*/ 0 w 66"/>
                  <a:gd name="T35" fmla="*/ 42 h 66"/>
                  <a:gd name="T36" fmla="*/ 3 w 66"/>
                  <a:gd name="T37" fmla="*/ 49 h 66"/>
                  <a:gd name="T38" fmla="*/ 8 w 66"/>
                  <a:gd name="T39" fmla="*/ 56 h 66"/>
                  <a:gd name="T40" fmla="*/ 15 w 66"/>
                  <a:gd name="T41" fmla="*/ 61 h 66"/>
                  <a:gd name="T42" fmla="*/ 24 w 66"/>
                  <a:gd name="T43" fmla="*/ 64 h 66"/>
                  <a:gd name="T44" fmla="*/ 33 w 66"/>
                  <a:gd name="T45" fmla="*/ 66 h 66"/>
                  <a:gd name="T46" fmla="*/ 38 w 66"/>
                  <a:gd name="T47" fmla="*/ 64 h 66"/>
                  <a:gd name="T48" fmla="*/ 45 w 66"/>
                  <a:gd name="T49" fmla="*/ 63 h 66"/>
                  <a:gd name="T50" fmla="*/ 50 w 66"/>
                  <a:gd name="T51" fmla="*/ 61 h 66"/>
                  <a:gd name="T52" fmla="*/ 55 w 66"/>
                  <a:gd name="T53" fmla="*/ 56 h 66"/>
                  <a:gd name="T54" fmla="*/ 55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6"/>
                    </a:moveTo>
                    <a:lnTo>
                      <a:pt x="59" y="50"/>
                    </a:lnTo>
                    <a:lnTo>
                      <a:pt x="62" y="45"/>
                    </a:lnTo>
                    <a:lnTo>
                      <a:pt x="64" y="38"/>
                    </a:lnTo>
                    <a:lnTo>
                      <a:pt x="66" y="33"/>
                    </a:lnTo>
                    <a:lnTo>
                      <a:pt x="64" y="24"/>
                    </a:lnTo>
                    <a:lnTo>
                      <a:pt x="61" y="16"/>
                    </a:lnTo>
                    <a:lnTo>
                      <a:pt x="55" y="9"/>
                    </a:lnTo>
                    <a:lnTo>
                      <a:pt x="48" y="3"/>
                    </a:lnTo>
                    <a:lnTo>
                      <a:pt x="40" y="0"/>
                    </a:lnTo>
                    <a:lnTo>
                      <a:pt x="33" y="0"/>
                    </a:lnTo>
                    <a:lnTo>
                      <a:pt x="24" y="0"/>
                    </a:lnTo>
                    <a:lnTo>
                      <a:pt x="15" y="3"/>
                    </a:lnTo>
                    <a:lnTo>
                      <a:pt x="8" y="9"/>
                    </a:lnTo>
                    <a:lnTo>
                      <a:pt x="3" y="16"/>
                    </a:lnTo>
                    <a:lnTo>
                      <a:pt x="0" y="24"/>
                    </a:lnTo>
                    <a:lnTo>
                      <a:pt x="0" y="33"/>
                    </a:lnTo>
                    <a:lnTo>
                      <a:pt x="0" y="42"/>
                    </a:lnTo>
                    <a:lnTo>
                      <a:pt x="3" y="49"/>
                    </a:lnTo>
                    <a:lnTo>
                      <a:pt x="8" y="56"/>
                    </a:lnTo>
                    <a:lnTo>
                      <a:pt x="15" y="61"/>
                    </a:lnTo>
                    <a:lnTo>
                      <a:pt x="24" y="64"/>
                    </a:lnTo>
                    <a:lnTo>
                      <a:pt x="33" y="66"/>
                    </a:lnTo>
                    <a:lnTo>
                      <a:pt x="38" y="64"/>
                    </a:lnTo>
                    <a:lnTo>
                      <a:pt x="45" y="63"/>
                    </a:lnTo>
                    <a:lnTo>
                      <a:pt x="50" y="61"/>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5" name="Freeform 132"/>
              <p:cNvSpPr>
                <a:spLocks/>
              </p:cNvSpPr>
              <p:nvPr/>
            </p:nvSpPr>
            <p:spPr bwMode="auto">
              <a:xfrm>
                <a:off x="6256338" y="3017838"/>
                <a:ext cx="52388" cy="52388"/>
              </a:xfrm>
              <a:custGeom>
                <a:avLst/>
                <a:gdLst>
                  <a:gd name="T0" fmla="*/ 58 w 67"/>
                  <a:gd name="T1" fmla="*/ 56 h 67"/>
                  <a:gd name="T2" fmla="*/ 61 w 67"/>
                  <a:gd name="T3" fmla="*/ 51 h 67"/>
                  <a:gd name="T4" fmla="*/ 65 w 67"/>
                  <a:gd name="T5" fmla="*/ 46 h 67"/>
                  <a:gd name="T6" fmla="*/ 67 w 67"/>
                  <a:gd name="T7" fmla="*/ 39 h 67"/>
                  <a:gd name="T8" fmla="*/ 67 w 67"/>
                  <a:gd name="T9" fmla="*/ 33 h 67"/>
                  <a:gd name="T10" fmla="*/ 67 w 67"/>
                  <a:gd name="T11" fmla="*/ 25 h 67"/>
                  <a:gd name="T12" fmla="*/ 63 w 67"/>
                  <a:gd name="T13" fmla="*/ 16 h 67"/>
                  <a:gd name="T14" fmla="*/ 58 w 67"/>
                  <a:gd name="T15" fmla="*/ 9 h 67"/>
                  <a:gd name="T16" fmla="*/ 51 w 67"/>
                  <a:gd name="T17" fmla="*/ 4 h 67"/>
                  <a:gd name="T18" fmla="*/ 42 w 67"/>
                  <a:gd name="T19" fmla="*/ 0 h 67"/>
                  <a:gd name="T20" fmla="*/ 33 w 67"/>
                  <a:gd name="T21" fmla="*/ 0 h 67"/>
                  <a:gd name="T22" fmla="*/ 26 w 67"/>
                  <a:gd name="T23" fmla="*/ 0 h 67"/>
                  <a:gd name="T24" fmla="*/ 18 w 67"/>
                  <a:gd name="T25" fmla="*/ 4 h 67"/>
                  <a:gd name="T26" fmla="*/ 11 w 67"/>
                  <a:gd name="T27" fmla="*/ 9 h 67"/>
                  <a:gd name="T28" fmla="*/ 6 w 67"/>
                  <a:gd name="T29" fmla="*/ 16 h 67"/>
                  <a:gd name="T30" fmla="*/ 2 w 67"/>
                  <a:gd name="T31" fmla="*/ 25 h 67"/>
                  <a:gd name="T32" fmla="*/ 0 w 67"/>
                  <a:gd name="T33" fmla="*/ 33 h 67"/>
                  <a:gd name="T34" fmla="*/ 2 w 67"/>
                  <a:gd name="T35" fmla="*/ 40 h 67"/>
                  <a:gd name="T36" fmla="*/ 6 w 67"/>
                  <a:gd name="T37" fmla="*/ 49 h 67"/>
                  <a:gd name="T38" fmla="*/ 11 w 67"/>
                  <a:gd name="T39" fmla="*/ 56 h 67"/>
                  <a:gd name="T40" fmla="*/ 18 w 67"/>
                  <a:gd name="T41" fmla="*/ 61 h 67"/>
                  <a:gd name="T42" fmla="*/ 26 w 67"/>
                  <a:gd name="T43" fmla="*/ 65 h 67"/>
                  <a:gd name="T44" fmla="*/ 33 w 67"/>
                  <a:gd name="T45" fmla="*/ 67 h 67"/>
                  <a:gd name="T46" fmla="*/ 40 w 67"/>
                  <a:gd name="T47" fmla="*/ 65 h 67"/>
                  <a:gd name="T48" fmla="*/ 47 w 67"/>
                  <a:gd name="T49" fmla="*/ 63 h 67"/>
                  <a:gd name="T50" fmla="*/ 53 w 67"/>
                  <a:gd name="T51" fmla="*/ 60 h 67"/>
                  <a:gd name="T52" fmla="*/ 58 w 67"/>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8" y="56"/>
                    </a:moveTo>
                    <a:lnTo>
                      <a:pt x="61" y="51"/>
                    </a:lnTo>
                    <a:lnTo>
                      <a:pt x="65" y="46"/>
                    </a:lnTo>
                    <a:lnTo>
                      <a:pt x="67" y="39"/>
                    </a:lnTo>
                    <a:lnTo>
                      <a:pt x="67" y="33"/>
                    </a:lnTo>
                    <a:lnTo>
                      <a:pt x="67" y="25"/>
                    </a:lnTo>
                    <a:lnTo>
                      <a:pt x="63" y="16"/>
                    </a:lnTo>
                    <a:lnTo>
                      <a:pt x="58" y="9"/>
                    </a:lnTo>
                    <a:lnTo>
                      <a:pt x="51" y="4"/>
                    </a:lnTo>
                    <a:lnTo>
                      <a:pt x="42" y="0"/>
                    </a:lnTo>
                    <a:lnTo>
                      <a:pt x="33" y="0"/>
                    </a:lnTo>
                    <a:lnTo>
                      <a:pt x="26" y="0"/>
                    </a:lnTo>
                    <a:lnTo>
                      <a:pt x="18" y="4"/>
                    </a:lnTo>
                    <a:lnTo>
                      <a:pt x="11" y="9"/>
                    </a:lnTo>
                    <a:lnTo>
                      <a:pt x="6" y="16"/>
                    </a:lnTo>
                    <a:lnTo>
                      <a:pt x="2" y="25"/>
                    </a:lnTo>
                    <a:lnTo>
                      <a:pt x="0" y="33"/>
                    </a:lnTo>
                    <a:lnTo>
                      <a:pt x="2" y="40"/>
                    </a:lnTo>
                    <a:lnTo>
                      <a:pt x="6" y="49"/>
                    </a:lnTo>
                    <a:lnTo>
                      <a:pt x="11" y="56"/>
                    </a:lnTo>
                    <a:lnTo>
                      <a:pt x="18" y="61"/>
                    </a:lnTo>
                    <a:lnTo>
                      <a:pt x="26" y="65"/>
                    </a:lnTo>
                    <a:lnTo>
                      <a:pt x="33" y="67"/>
                    </a:lnTo>
                    <a:lnTo>
                      <a:pt x="40" y="65"/>
                    </a:lnTo>
                    <a:lnTo>
                      <a:pt x="47" y="63"/>
                    </a:lnTo>
                    <a:lnTo>
                      <a:pt x="53" y="60"/>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6" name="Freeform 133"/>
              <p:cNvSpPr>
                <a:spLocks/>
              </p:cNvSpPr>
              <p:nvPr/>
            </p:nvSpPr>
            <p:spPr bwMode="auto">
              <a:xfrm>
                <a:off x="6208713" y="2997200"/>
                <a:ext cx="52388" cy="53975"/>
              </a:xfrm>
              <a:custGeom>
                <a:avLst/>
                <a:gdLst>
                  <a:gd name="T0" fmla="*/ 58 w 67"/>
                  <a:gd name="T1" fmla="*/ 56 h 66"/>
                  <a:gd name="T2" fmla="*/ 61 w 67"/>
                  <a:gd name="T3" fmla="*/ 50 h 66"/>
                  <a:gd name="T4" fmla="*/ 65 w 67"/>
                  <a:gd name="T5" fmla="*/ 45 h 66"/>
                  <a:gd name="T6" fmla="*/ 67 w 67"/>
                  <a:gd name="T7" fmla="*/ 40 h 66"/>
                  <a:gd name="T8" fmla="*/ 67 w 67"/>
                  <a:gd name="T9" fmla="*/ 33 h 66"/>
                  <a:gd name="T10" fmla="*/ 67 w 67"/>
                  <a:gd name="T11" fmla="*/ 24 h 66"/>
                  <a:gd name="T12" fmla="*/ 63 w 67"/>
                  <a:gd name="T13" fmla="*/ 16 h 66"/>
                  <a:gd name="T14" fmla="*/ 58 w 67"/>
                  <a:gd name="T15" fmla="*/ 9 h 66"/>
                  <a:gd name="T16" fmla="*/ 51 w 67"/>
                  <a:gd name="T17" fmla="*/ 3 h 66"/>
                  <a:gd name="T18" fmla="*/ 42 w 67"/>
                  <a:gd name="T19" fmla="*/ 2 h 66"/>
                  <a:gd name="T20" fmla="*/ 33 w 67"/>
                  <a:gd name="T21" fmla="*/ 0 h 66"/>
                  <a:gd name="T22" fmla="*/ 26 w 67"/>
                  <a:gd name="T23" fmla="*/ 2 h 66"/>
                  <a:gd name="T24" fmla="*/ 18 w 67"/>
                  <a:gd name="T25" fmla="*/ 3 h 66"/>
                  <a:gd name="T26" fmla="*/ 11 w 67"/>
                  <a:gd name="T27" fmla="*/ 9 h 66"/>
                  <a:gd name="T28" fmla="*/ 5 w 67"/>
                  <a:gd name="T29" fmla="*/ 16 h 66"/>
                  <a:gd name="T30" fmla="*/ 2 w 67"/>
                  <a:gd name="T31" fmla="*/ 24 h 66"/>
                  <a:gd name="T32" fmla="*/ 0 w 67"/>
                  <a:gd name="T33" fmla="*/ 33 h 66"/>
                  <a:gd name="T34" fmla="*/ 2 w 67"/>
                  <a:gd name="T35" fmla="*/ 42 h 66"/>
                  <a:gd name="T36" fmla="*/ 5 w 67"/>
                  <a:gd name="T37" fmla="*/ 49 h 66"/>
                  <a:gd name="T38" fmla="*/ 11 w 67"/>
                  <a:gd name="T39" fmla="*/ 56 h 66"/>
                  <a:gd name="T40" fmla="*/ 18 w 67"/>
                  <a:gd name="T41" fmla="*/ 61 h 66"/>
                  <a:gd name="T42" fmla="*/ 26 w 67"/>
                  <a:gd name="T43" fmla="*/ 64 h 66"/>
                  <a:gd name="T44" fmla="*/ 33 w 67"/>
                  <a:gd name="T45" fmla="*/ 66 h 66"/>
                  <a:gd name="T46" fmla="*/ 40 w 67"/>
                  <a:gd name="T47" fmla="*/ 66 h 66"/>
                  <a:gd name="T48" fmla="*/ 47 w 67"/>
                  <a:gd name="T49" fmla="*/ 64 h 66"/>
                  <a:gd name="T50" fmla="*/ 53 w 67"/>
                  <a:gd name="T51" fmla="*/ 61 h 66"/>
                  <a:gd name="T52" fmla="*/ 58 w 67"/>
                  <a:gd name="T53" fmla="*/ 56 h 66"/>
                  <a:gd name="T54" fmla="*/ 58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6"/>
                    </a:moveTo>
                    <a:lnTo>
                      <a:pt x="61" y="50"/>
                    </a:lnTo>
                    <a:lnTo>
                      <a:pt x="65" y="45"/>
                    </a:lnTo>
                    <a:lnTo>
                      <a:pt x="67" y="40"/>
                    </a:lnTo>
                    <a:lnTo>
                      <a:pt x="67" y="33"/>
                    </a:lnTo>
                    <a:lnTo>
                      <a:pt x="67" y="24"/>
                    </a:lnTo>
                    <a:lnTo>
                      <a:pt x="63" y="16"/>
                    </a:lnTo>
                    <a:lnTo>
                      <a:pt x="58" y="9"/>
                    </a:lnTo>
                    <a:lnTo>
                      <a:pt x="51" y="3"/>
                    </a:lnTo>
                    <a:lnTo>
                      <a:pt x="42" y="2"/>
                    </a:lnTo>
                    <a:lnTo>
                      <a:pt x="33" y="0"/>
                    </a:lnTo>
                    <a:lnTo>
                      <a:pt x="26" y="2"/>
                    </a:lnTo>
                    <a:lnTo>
                      <a:pt x="18" y="3"/>
                    </a:lnTo>
                    <a:lnTo>
                      <a:pt x="11" y="9"/>
                    </a:lnTo>
                    <a:lnTo>
                      <a:pt x="5" y="16"/>
                    </a:lnTo>
                    <a:lnTo>
                      <a:pt x="2" y="24"/>
                    </a:lnTo>
                    <a:lnTo>
                      <a:pt x="0" y="33"/>
                    </a:lnTo>
                    <a:lnTo>
                      <a:pt x="2" y="42"/>
                    </a:lnTo>
                    <a:lnTo>
                      <a:pt x="5" y="49"/>
                    </a:lnTo>
                    <a:lnTo>
                      <a:pt x="11" y="56"/>
                    </a:lnTo>
                    <a:lnTo>
                      <a:pt x="18" y="61"/>
                    </a:lnTo>
                    <a:lnTo>
                      <a:pt x="26" y="64"/>
                    </a:lnTo>
                    <a:lnTo>
                      <a:pt x="33" y="66"/>
                    </a:lnTo>
                    <a:lnTo>
                      <a:pt x="40" y="66"/>
                    </a:lnTo>
                    <a:lnTo>
                      <a:pt x="47" y="64"/>
                    </a:lnTo>
                    <a:lnTo>
                      <a:pt x="53"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7" name="Freeform 134"/>
              <p:cNvSpPr>
                <a:spLocks/>
              </p:cNvSpPr>
              <p:nvPr/>
            </p:nvSpPr>
            <p:spPr bwMode="auto">
              <a:xfrm>
                <a:off x="6151563" y="3005138"/>
                <a:ext cx="52388" cy="52388"/>
              </a:xfrm>
              <a:custGeom>
                <a:avLst/>
                <a:gdLst>
                  <a:gd name="T0" fmla="*/ 55 w 66"/>
                  <a:gd name="T1" fmla="*/ 55 h 66"/>
                  <a:gd name="T2" fmla="*/ 59 w 66"/>
                  <a:gd name="T3" fmla="*/ 50 h 66"/>
                  <a:gd name="T4" fmla="*/ 62 w 66"/>
                  <a:gd name="T5" fmla="*/ 45 h 66"/>
                  <a:gd name="T6" fmla="*/ 64 w 66"/>
                  <a:gd name="T7" fmla="*/ 40 h 66"/>
                  <a:gd name="T8" fmla="*/ 66 w 66"/>
                  <a:gd name="T9" fmla="*/ 33 h 66"/>
                  <a:gd name="T10" fmla="*/ 64 w 66"/>
                  <a:gd name="T11" fmla="*/ 24 h 66"/>
                  <a:gd name="T12" fmla="*/ 61 w 66"/>
                  <a:gd name="T13" fmla="*/ 17 h 66"/>
                  <a:gd name="T14" fmla="*/ 55 w 66"/>
                  <a:gd name="T15" fmla="*/ 8 h 66"/>
                  <a:gd name="T16" fmla="*/ 48 w 66"/>
                  <a:gd name="T17" fmla="*/ 3 h 66"/>
                  <a:gd name="T18" fmla="*/ 40 w 66"/>
                  <a:gd name="T19" fmla="*/ 1 h 66"/>
                  <a:gd name="T20" fmla="*/ 33 w 66"/>
                  <a:gd name="T21" fmla="*/ 0 h 66"/>
                  <a:gd name="T22" fmla="*/ 24 w 66"/>
                  <a:gd name="T23" fmla="*/ 1 h 66"/>
                  <a:gd name="T24" fmla="*/ 15 w 66"/>
                  <a:gd name="T25" fmla="*/ 3 h 66"/>
                  <a:gd name="T26" fmla="*/ 8 w 66"/>
                  <a:gd name="T27" fmla="*/ 8 h 66"/>
                  <a:gd name="T28" fmla="*/ 3 w 66"/>
                  <a:gd name="T29" fmla="*/ 17 h 66"/>
                  <a:gd name="T30" fmla="*/ 0 w 66"/>
                  <a:gd name="T31" fmla="*/ 24 h 66"/>
                  <a:gd name="T32" fmla="*/ 0 w 66"/>
                  <a:gd name="T33" fmla="*/ 33 h 66"/>
                  <a:gd name="T34" fmla="*/ 0 w 66"/>
                  <a:gd name="T35" fmla="*/ 41 h 66"/>
                  <a:gd name="T36" fmla="*/ 3 w 66"/>
                  <a:gd name="T37" fmla="*/ 48 h 66"/>
                  <a:gd name="T38" fmla="*/ 8 w 66"/>
                  <a:gd name="T39" fmla="*/ 55 h 66"/>
                  <a:gd name="T40" fmla="*/ 15 w 66"/>
                  <a:gd name="T41" fmla="*/ 62 h 66"/>
                  <a:gd name="T42" fmla="*/ 24 w 66"/>
                  <a:gd name="T43" fmla="*/ 64 h 66"/>
                  <a:gd name="T44" fmla="*/ 33 w 66"/>
                  <a:gd name="T45" fmla="*/ 66 h 66"/>
                  <a:gd name="T46" fmla="*/ 38 w 66"/>
                  <a:gd name="T47" fmla="*/ 66 h 66"/>
                  <a:gd name="T48" fmla="*/ 45 w 66"/>
                  <a:gd name="T49" fmla="*/ 64 h 66"/>
                  <a:gd name="T50" fmla="*/ 50 w 66"/>
                  <a:gd name="T51" fmla="*/ 61 h 66"/>
                  <a:gd name="T52" fmla="*/ 55 w 66"/>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5" y="55"/>
                    </a:moveTo>
                    <a:lnTo>
                      <a:pt x="59" y="50"/>
                    </a:lnTo>
                    <a:lnTo>
                      <a:pt x="62" y="45"/>
                    </a:lnTo>
                    <a:lnTo>
                      <a:pt x="64" y="40"/>
                    </a:lnTo>
                    <a:lnTo>
                      <a:pt x="66" y="33"/>
                    </a:lnTo>
                    <a:lnTo>
                      <a:pt x="64" y="24"/>
                    </a:lnTo>
                    <a:lnTo>
                      <a:pt x="61" y="17"/>
                    </a:lnTo>
                    <a:lnTo>
                      <a:pt x="55" y="8"/>
                    </a:lnTo>
                    <a:lnTo>
                      <a:pt x="48" y="3"/>
                    </a:lnTo>
                    <a:lnTo>
                      <a:pt x="40" y="1"/>
                    </a:lnTo>
                    <a:lnTo>
                      <a:pt x="33" y="0"/>
                    </a:lnTo>
                    <a:lnTo>
                      <a:pt x="24" y="1"/>
                    </a:lnTo>
                    <a:lnTo>
                      <a:pt x="15" y="3"/>
                    </a:lnTo>
                    <a:lnTo>
                      <a:pt x="8" y="8"/>
                    </a:lnTo>
                    <a:lnTo>
                      <a:pt x="3" y="17"/>
                    </a:lnTo>
                    <a:lnTo>
                      <a:pt x="0" y="24"/>
                    </a:lnTo>
                    <a:lnTo>
                      <a:pt x="0" y="33"/>
                    </a:lnTo>
                    <a:lnTo>
                      <a:pt x="0" y="41"/>
                    </a:lnTo>
                    <a:lnTo>
                      <a:pt x="3" y="48"/>
                    </a:lnTo>
                    <a:lnTo>
                      <a:pt x="8" y="55"/>
                    </a:lnTo>
                    <a:lnTo>
                      <a:pt x="15" y="62"/>
                    </a:lnTo>
                    <a:lnTo>
                      <a:pt x="24" y="64"/>
                    </a:lnTo>
                    <a:lnTo>
                      <a:pt x="33" y="66"/>
                    </a:lnTo>
                    <a:lnTo>
                      <a:pt x="38" y="66"/>
                    </a:lnTo>
                    <a:lnTo>
                      <a:pt x="45" y="64"/>
                    </a:lnTo>
                    <a:lnTo>
                      <a:pt x="50" y="61"/>
                    </a:lnTo>
                    <a:lnTo>
                      <a:pt x="55"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8" name="Freeform 135"/>
              <p:cNvSpPr>
                <a:spLocks/>
              </p:cNvSpPr>
              <p:nvPr/>
            </p:nvSpPr>
            <p:spPr bwMode="auto">
              <a:xfrm>
                <a:off x="6156326" y="2946400"/>
                <a:ext cx="52388" cy="52388"/>
              </a:xfrm>
              <a:custGeom>
                <a:avLst/>
                <a:gdLst>
                  <a:gd name="T0" fmla="*/ 55 w 66"/>
                  <a:gd name="T1" fmla="*/ 56 h 67"/>
                  <a:gd name="T2" fmla="*/ 61 w 66"/>
                  <a:gd name="T3" fmla="*/ 51 h 67"/>
                  <a:gd name="T4" fmla="*/ 64 w 66"/>
                  <a:gd name="T5" fmla="*/ 46 h 67"/>
                  <a:gd name="T6" fmla="*/ 66 w 66"/>
                  <a:gd name="T7" fmla="*/ 39 h 67"/>
                  <a:gd name="T8" fmla="*/ 66 w 66"/>
                  <a:gd name="T9" fmla="*/ 33 h 67"/>
                  <a:gd name="T10" fmla="*/ 64 w 66"/>
                  <a:gd name="T11" fmla="*/ 25 h 67"/>
                  <a:gd name="T12" fmla="*/ 62 w 66"/>
                  <a:gd name="T13" fmla="*/ 16 h 67"/>
                  <a:gd name="T14" fmla="*/ 55 w 66"/>
                  <a:gd name="T15" fmla="*/ 9 h 67"/>
                  <a:gd name="T16" fmla="*/ 48 w 66"/>
                  <a:gd name="T17" fmla="*/ 4 h 67"/>
                  <a:gd name="T18" fmla="*/ 41 w 66"/>
                  <a:gd name="T19" fmla="*/ 0 h 67"/>
                  <a:gd name="T20" fmla="*/ 33 w 66"/>
                  <a:gd name="T21" fmla="*/ 0 h 67"/>
                  <a:gd name="T22" fmla="*/ 24 w 66"/>
                  <a:gd name="T23" fmla="*/ 0 h 67"/>
                  <a:gd name="T24" fmla="*/ 17 w 66"/>
                  <a:gd name="T25" fmla="*/ 4 h 67"/>
                  <a:gd name="T26" fmla="*/ 10 w 66"/>
                  <a:gd name="T27" fmla="*/ 9 h 67"/>
                  <a:gd name="T28" fmla="*/ 5 w 66"/>
                  <a:gd name="T29" fmla="*/ 16 h 67"/>
                  <a:gd name="T30" fmla="*/ 1 w 66"/>
                  <a:gd name="T31" fmla="*/ 25 h 67"/>
                  <a:gd name="T32" fmla="*/ 0 w 66"/>
                  <a:gd name="T33" fmla="*/ 33 h 67"/>
                  <a:gd name="T34" fmla="*/ 1 w 66"/>
                  <a:gd name="T35" fmla="*/ 40 h 67"/>
                  <a:gd name="T36" fmla="*/ 5 w 66"/>
                  <a:gd name="T37" fmla="*/ 49 h 67"/>
                  <a:gd name="T38" fmla="*/ 10 w 66"/>
                  <a:gd name="T39" fmla="*/ 56 h 67"/>
                  <a:gd name="T40" fmla="*/ 17 w 66"/>
                  <a:gd name="T41" fmla="*/ 61 h 67"/>
                  <a:gd name="T42" fmla="*/ 24 w 66"/>
                  <a:gd name="T43" fmla="*/ 65 h 67"/>
                  <a:gd name="T44" fmla="*/ 33 w 66"/>
                  <a:gd name="T45" fmla="*/ 67 h 67"/>
                  <a:gd name="T46" fmla="*/ 40 w 66"/>
                  <a:gd name="T47" fmla="*/ 65 h 67"/>
                  <a:gd name="T48" fmla="*/ 45 w 66"/>
                  <a:gd name="T49" fmla="*/ 63 h 67"/>
                  <a:gd name="T50" fmla="*/ 50 w 66"/>
                  <a:gd name="T51" fmla="*/ 60 h 67"/>
                  <a:gd name="T52" fmla="*/ 55 w 66"/>
                  <a:gd name="T53" fmla="*/ 56 h 67"/>
                  <a:gd name="T54" fmla="*/ 55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5" y="56"/>
                    </a:moveTo>
                    <a:lnTo>
                      <a:pt x="61" y="51"/>
                    </a:lnTo>
                    <a:lnTo>
                      <a:pt x="64" y="46"/>
                    </a:lnTo>
                    <a:lnTo>
                      <a:pt x="66" y="39"/>
                    </a:lnTo>
                    <a:lnTo>
                      <a:pt x="66" y="33"/>
                    </a:lnTo>
                    <a:lnTo>
                      <a:pt x="64" y="25"/>
                    </a:lnTo>
                    <a:lnTo>
                      <a:pt x="62" y="16"/>
                    </a:lnTo>
                    <a:lnTo>
                      <a:pt x="55" y="9"/>
                    </a:lnTo>
                    <a:lnTo>
                      <a:pt x="48" y="4"/>
                    </a:lnTo>
                    <a:lnTo>
                      <a:pt x="41" y="0"/>
                    </a:lnTo>
                    <a:lnTo>
                      <a:pt x="33" y="0"/>
                    </a:lnTo>
                    <a:lnTo>
                      <a:pt x="24" y="0"/>
                    </a:lnTo>
                    <a:lnTo>
                      <a:pt x="17" y="4"/>
                    </a:lnTo>
                    <a:lnTo>
                      <a:pt x="10" y="9"/>
                    </a:lnTo>
                    <a:lnTo>
                      <a:pt x="5" y="16"/>
                    </a:lnTo>
                    <a:lnTo>
                      <a:pt x="1" y="25"/>
                    </a:lnTo>
                    <a:lnTo>
                      <a:pt x="0" y="33"/>
                    </a:lnTo>
                    <a:lnTo>
                      <a:pt x="1" y="40"/>
                    </a:lnTo>
                    <a:lnTo>
                      <a:pt x="5" y="49"/>
                    </a:lnTo>
                    <a:lnTo>
                      <a:pt x="10" y="56"/>
                    </a:lnTo>
                    <a:lnTo>
                      <a:pt x="17" y="61"/>
                    </a:lnTo>
                    <a:lnTo>
                      <a:pt x="24" y="65"/>
                    </a:lnTo>
                    <a:lnTo>
                      <a:pt x="33" y="67"/>
                    </a:lnTo>
                    <a:lnTo>
                      <a:pt x="40" y="65"/>
                    </a:lnTo>
                    <a:lnTo>
                      <a:pt x="45" y="63"/>
                    </a:lnTo>
                    <a:lnTo>
                      <a:pt x="50" y="60"/>
                    </a:lnTo>
                    <a:lnTo>
                      <a:pt x="55" y="56"/>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69" name="Freeform 136"/>
              <p:cNvSpPr>
                <a:spLocks/>
              </p:cNvSpPr>
              <p:nvPr/>
            </p:nvSpPr>
            <p:spPr bwMode="auto">
              <a:xfrm>
                <a:off x="6208713" y="2947988"/>
                <a:ext cx="52388" cy="52388"/>
              </a:xfrm>
              <a:custGeom>
                <a:avLst/>
                <a:gdLst>
                  <a:gd name="T0" fmla="*/ 58 w 67"/>
                  <a:gd name="T1" fmla="*/ 56 h 66"/>
                  <a:gd name="T2" fmla="*/ 61 w 67"/>
                  <a:gd name="T3" fmla="*/ 51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9 h 66"/>
                  <a:gd name="T16" fmla="*/ 51 w 67"/>
                  <a:gd name="T17" fmla="*/ 3 h 66"/>
                  <a:gd name="T18" fmla="*/ 42 w 67"/>
                  <a:gd name="T19" fmla="*/ 2 h 66"/>
                  <a:gd name="T20" fmla="*/ 33 w 67"/>
                  <a:gd name="T21" fmla="*/ 0 h 66"/>
                  <a:gd name="T22" fmla="*/ 26 w 67"/>
                  <a:gd name="T23" fmla="*/ 2 h 66"/>
                  <a:gd name="T24" fmla="*/ 18 w 67"/>
                  <a:gd name="T25" fmla="*/ 3 h 66"/>
                  <a:gd name="T26" fmla="*/ 11 w 67"/>
                  <a:gd name="T27" fmla="*/ 9 h 66"/>
                  <a:gd name="T28" fmla="*/ 5 w 67"/>
                  <a:gd name="T29" fmla="*/ 17 h 66"/>
                  <a:gd name="T30" fmla="*/ 2 w 67"/>
                  <a:gd name="T31" fmla="*/ 24 h 66"/>
                  <a:gd name="T32" fmla="*/ 0 w 67"/>
                  <a:gd name="T33" fmla="*/ 33 h 66"/>
                  <a:gd name="T34" fmla="*/ 2 w 67"/>
                  <a:gd name="T35" fmla="*/ 42 h 66"/>
                  <a:gd name="T36" fmla="*/ 5 w 67"/>
                  <a:gd name="T37" fmla="*/ 49 h 66"/>
                  <a:gd name="T38" fmla="*/ 11 w 67"/>
                  <a:gd name="T39" fmla="*/ 56 h 66"/>
                  <a:gd name="T40" fmla="*/ 18 w 67"/>
                  <a:gd name="T41" fmla="*/ 63 h 66"/>
                  <a:gd name="T42" fmla="*/ 26 w 67"/>
                  <a:gd name="T43" fmla="*/ 65 h 66"/>
                  <a:gd name="T44" fmla="*/ 33 w 67"/>
                  <a:gd name="T45" fmla="*/ 66 h 66"/>
                  <a:gd name="T46" fmla="*/ 40 w 67"/>
                  <a:gd name="T47" fmla="*/ 66 h 66"/>
                  <a:gd name="T48" fmla="*/ 47 w 67"/>
                  <a:gd name="T49" fmla="*/ 65 h 66"/>
                  <a:gd name="T50" fmla="*/ 53 w 67"/>
                  <a:gd name="T51" fmla="*/ 61 h 66"/>
                  <a:gd name="T52" fmla="*/ 58 w 67"/>
                  <a:gd name="T53" fmla="*/ 56 h 66"/>
                  <a:gd name="T54" fmla="*/ 58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6"/>
                    </a:moveTo>
                    <a:lnTo>
                      <a:pt x="61" y="51"/>
                    </a:lnTo>
                    <a:lnTo>
                      <a:pt x="65" y="45"/>
                    </a:lnTo>
                    <a:lnTo>
                      <a:pt x="67" y="40"/>
                    </a:lnTo>
                    <a:lnTo>
                      <a:pt x="67" y="33"/>
                    </a:lnTo>
                    <a:lnTo>
                      <a:pt x="67" y="24"/>
                    </a:lnTo>
                    <a:lnTo>
                      <a:pt x="63" y="17"/>
                    </a:lnTo>
                    <a:lnTo>
                      <a:pt x="58" y="9"/>
                    </a:lnTo>
                    <a:lnTo>
                      <a:pt x="51" y="3"/>
                    </a:lnTo>
                    <a:lnTo>
                      <a:pt x="42" y="2"/>
                    </a:lnTo>
                    <a:lnTo>
                      <a:pt x="33" y="0"/>
                    </a:lnTo>
                    <a:lnTo>
                      <a:pt x="26" y="2"/>
                    </a:lnTo>
                    <a:lnTo>
                      <a:pt x="18" y="3"/>
                    </a:lnTo>
                    <a:lnTo>
                      <a:pt x="11" y="9"/>
                    </a:lnTo>
                    <a:lnTo>
                      <a:pt x="5" y="17"/>
                    </a:lnTo>
                    <a:lnTo>
                      <a:pt x="2" y="24"/>
                    </a:lnTo>
                    <a:lnTo>
                      <a:pt x="0" y="33"/>
                    </a:lnTo>
                    <a:lnTo>
                      <a:pt x="2" y="42"/>
                    </a:lnTo>
                    <a:lnTo>
                      <a:pt x="5" y="49"/>
                    </a:lnTo>
                    <a:lnTo>
                      <a:pt x="11" y="56"/>
                    </a:lnTo>
                    <a:lnTo>
                      <a:pt x="18" y="63"/>
                    </a:lnTo>
                    <a:lnTo>
                      <a:pt x="26" y="65"/>
                    </a:lnTo>
                    <a:lnTo>
                      <a:pt x="33" y="66"/>
                    </a:lnTo>
                    <a:lnTo>
                      <a:pt x="40" y="66"/>
                    </a:lnTo>
                    <a:lnTo>
                      <a:pt x="47" y="65"/>
                    </a:lnTo>
                    <a:lnTo>
                      <a:pt x="53" y="61"/>
                    </a:lnTo>
                    <a:lnTo>
                      <a:pt x="58" y="56"/>
                    </a:lnTo>
                    <a:lnTo>
                      <a:pt x="58"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0" name="Freeform 137"/>
              <p:cNvSpPr>
                <a:spLocks/>
              </p:cNvSpPr>
              <p:nvPr/>
            </p:nvSpPr>
            <p:spPr bwMode="auto">
              <a:xfrm>
                <a:off x="6254751" y="2962275"/>
                <a:ext cx="52388" cy="52388"/>
              </a:xfrm>
              <a:custGeom>
                <a:avLst/>
                <a:gdLst>
                  <a:gd name="T0" fmla="*/ 55 w 66"/>
                  <a:gd name="T1" fmla="*/ 56 h 67"/>
                  <a:gd name="T2" fmla="*/ 61 w 66"/>
                  <a:gd name="T3" fmla="*/ 51 h 67"/>
                  <a:gd name="T4" fmla="*/ 64 w 66"/>
                  <a:gd name="T5" fmla="*/ 46 h 67"/>
                  <a:gd name="T6" fmla="*/ 66 w 66"/>
                  <a:gd name="T7" fmla="*/ 39 h 67"/>
                  <a:gd name="T8" fmla="*/ 66 w 66"/>
                  <a:gd name="T9" fmla="*/ 34 h 67"/>
                  <a:gd name="T10" fmla="*/ 64 w 66"/>
                  <a:gd name="T11" fmla="*/ 25 h 67"/>
                  <a:gd name="T12" fmla="*/ 61 w 66"/>
                  <a:gd name="T13" fmla="*/ 16 h 67"/>
                  <a:gd name="T14" fmla="*/ 55 w 66"/>
                  <a:gd name="T15" fmla="*/ 9 h 67"/>
                  <a:gd name="T16" fmla="*/ 48 w 66"/>
                  <a:gd name="T17" fmla="*/ 4 h 67"/>
                  <a:gd name="T18" fmla="*/ 41 w 66"/>
                  <a:gd name="T19" fmla="*/ 0 h 67"/>
                  <a:gd name="T20" fmla="*/ 33 w 66"/>
                  <a:gd name="T21" fmla="*/ 0 h 67"/>
                  <a:gd name="T22" fmla="*/ 24 w 66"/>
                  <a:gd name="T23" fmla="*/ 0 h 67"/>
                  <a:gd name="T24" fmla="*/ 17 w 66"/>
                  <a:gd name="T25" fmla="*/ 4 h 67"/>
                  <a:gd name="T26" fmla="*/ 8 w 66"/>
                  <a:gd name="T27" fmla="*/ 9 h 67"/>
                  <a:gd name="T28" fmla="*/ 3 w 66"/>
                  <a:gd name="T29" fmla="*/ 16 h 67"/>
                  <a:gd name="T30" fmla="*/ 1 w 66"/>
                  <a:gd name="T31" fmla="*/ 25 h 67"/>
                  <a:gd name="T32" fmla="*/ 0 w 66"/>
                  <a:gd name="T33" fmla="*/ 34 h 67"/>
                  <a:gd name="T34" fmla="*/ 1 w 66"/>
                  <a:gd name="T35" fmla="*/ 42 h 67"/>
                  <a:gd name="T36" fmla="*/ 3 w 66"/>
                  <a:gd name="T37" fmla="*/ 49 h 67"/>
                  <a:gd name="T38" fmla="*/ 8 w 66"/>
                  <a:gd name="T39" fmla="*/ 56 h 67"/>
                  <a:gd name="T40" fmla="*/ 17 w 66"/>
                  <a:gd name="T41" fmla="*/ 62 h 67"/>
                  <a:gd name="T42" fmla="*/ 24 w 66"/>
                  <a:gd name="T43" fmla="*/ 65 h 67"/>
                  <a:gd name="T44" fmla="*/ 33 w 66"/>
                  <a:gd name="T45" fmla="*/ 67 h 67"/>
                  <a:gd name="T46" fmla="*/ 40 w 66"/>
                  <a:gd name="T47" fmla="*/ 65 h 67"/>
                  <a:gd name="T48" fmla="*/ 45 w 66"/>
                  <a:gd name="T49" fmla="*/ 63 h 67"/>
                  <a:gd name="T50" fmla="*/ 50 w 66"/>
                  <a:gd name="T51" fmla="*/ 62 h 67"/>
                  <a:gd name="T52" fmla="*/ 55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5" y="56"/>
                    </a:moveTo>
                    <a:lnTo>
                      <a:pt x="61" y="51"/>
                    </a:lnTo>
                    <a:lnTo>
                      <a:pt x="64" y="46"/>
                    </a:lnTo>
                    <a:lnTo>
                      <a:pt x="66" y="39"/>
                    </a:lnTo>
                    <a:lnTo>
                      <a:pt x="66" y="34"/>
                    </a:lnTo>
                    <a:lnTo>
                      <a:pt x="64" y="25"/>
                    </a:lnTo>
                    <a:lnTo>
                      <a:pt x="61" y="16"/>
                    </a:lnTo>
                    <a:lnTo>
                      <a:pt x="55" y="9"/>
                    </a:lnTo>
                    <a:lnTo>
                      <a:pt x="48" y="4"/>
                    </a:lnTo>
                    <a:lnTo>
                      <a:pt x="41" y="0"/>
                    </a:lnTo>
                    <a:lnTo>
                      <a:pt x="33" y="0"/>
                    </a:lnTo>
                    <a:lnTo>
                      <a:pt x="24" y="0"/>
                    </a:lnTo>
                    <a:lnTo>
                      <a:pt x="17" y="4"/>
                    </a:lnTo>
                    <a:lnTo>
                      <a:pt x="8" y="9"/>
                    </a:lnTo>
                    <a:lnTo>
                      <a:pt x="3" y="16"/>
                    </a:lnTo>
                    <a:lnTo>
                      <a:pt x="1" y="25"/>
                    </a:lnTo>
                    <a:lnTo>
                      <a:pt x="0" y="34"/>
                    </a:lnTo>
                    <a:lnTo>
                      <a:pt x="1" y="42"/>
                    </a:lnTo>
                    <a:lnTo>
                      <a:pt x="3" y="49"/>
                    </a:lnTo>
                    <a:lnTo>
                      <a:pt x="8" y="56"/>
                    </a:lnTo>
                    <a:lnTo>
                      <a:pt x="17" y="62"/>
                    </a:lnTo>
                    <a:lnTo>
                      <a:pt x="24" y="65"/>
                    </a:lnTo>
                    <a:lnTo>
                      <a:pt x="33" y="67"/>
                    </a:lnTo>
                    <a:lnTo>
                      <a:pt x="40" y="65"/>
                    </a:lnTo>
                    <a:lnTo>
                      <a:pt x="45" y="63"/>
                    </a:lnTo>
                    <a:lnTo>
                      <a:pt x="50" y="62"/>
                    </a:lnTo>
                    <a:lnTo>
                      <a:pt x="55" y="56"/>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1" name="Freeform 138"/>
              <p:cNvSpPr>
                <a:spLocks/>
              </p:cNvSpPr>
              <p:nvPr/>
            </p:nvSpPr>
            <p:spPr bwMode="auto">
              <a:xfrm>
                <a:off x="6256338" y="2895600"/>
                <a:ext cx="52388" cy="52388"/>
              </a:xfrm>
              <a:custGeom>
                <a:avLst/>
                <a:gdLst>
                  <a:gd name="T0" fmla="*/ 58 w 67"/>
                  <a:gd name="T1" fmla="*/ 55 h 66"/>
                  <a:gd name="T2" fmla="*/ 61 w 67"/>
                  <a:gd name="T3" fmla="*/ 50 h 66"/>
                  <a:gd name="T4" fmla="*/ 65 w 67"/>
                  <a:gd name="T5" fmla="*/ 45 h 66"/>
                  <a:gd name="T6" fmla="*/ 67 w 67"/>
                  <a:gd name="T7" fmla="*/ 40 h 66"/>
                  <a:gd name="T8" fmla="*/ 67 w 67"/>
                  <a:gd name="T9" fmla="*/ 33 h 66"/>
                  <a:gd name="T10" fmla="*/ 67 w 67"/>
                  <a:gd name="T11" fmla="*/ 24 h 66"/>
                  <a:gd name="T12" fmla="*/ 63 w 67"/>
                  <a:gd name="T13" fmla="*/ 17 h 66"/>
                  <a:gd name="T14" fmla="*/ 58 w 67"/>
                  <a:gd name="T15" fmla="*/ 8 h 66"/>
                  <a:gd name="T16" fmla="*/ 51 w 67"/>
                  <a:gd name="T17" fmla="*/ 3 h 66"/>
                  <a:gd name="T18" fmla="*/ 42 w 67"/>
                  <a:gd name="T19" fmla="*/ 1 h 66"/>
                  <a:gd name="T20" fmla="*/ 33 w 67"/>
                  <a:gd name="T21" fmla="*/ 0 h 66"/>
                  <a:gd name="T22" fmla="*/ 26 w 67"/>
                  <a:gd name="T23" fmla="*/ 1 h 66"/>
                  <a:gd name="T24" fmla="*/ 18 w 67"/>
                  <a:gd name="T25" fmla="*/ 3 h 66"/>
                  <a:gd name="T26" fmla="*/ 11 w 67"/>
                  <a:gd name="T27" fmla="*/ 8 h 66"/>
                  <a:gd name="T28" fmla="*/ 6 w 67"/>
                  <a:gd name="T29" fmla="*/ 17 h 66"/>
                  <a:gd name="T30" fmla="*/ 2 w 67"/>
                  <a:gd name="T31" fmla="*/ 24 h 66"/>
                  <a:gd name="T32" fmla="*/ 0 w 67"/>
                  <a:gd name="T33" fmla="*/ 33 h 66"/>
                  <a:gd name="T34" fmla="*/ 2 w 67"/>
                  <a:gd name="T35" fmla="*/ 42 h 66"/>
                  <a:gd name="T36" fmla="*/ 6 w 67"/>
                  <a:gd name="T37" fmla="*/ 48 h 66"/>
                  <a:gd name="T38" fmla="*/ 11 w 67"/>
                  <a:gd name="T39" fmla="*/ 55 h 66"/>
                  <a:gd name="T40" fmla="*/ 18 w 67"/>
                  <a:gd name="T41" fmla="*/ 62 h 66"/>
                  <a:gd name="T42" fmla="*/ 26 w 67"/>
                  <a:gd name="T43" fmla="*/ 64 h 66"/>
                  <a:gd name="T44" fmla="*/ 33 w 67"/>
                  <a:gd name="T45" fmla="*/ 66 h 66"/>
                  <a:gd name="T46" fmla="*/ 40 w 67"/>
                  <a:gd name="T47" fmla="*/ 66 h 66"/>
                  <a:gd name="T48" fmla="*/ 47 w 67"/>
                  <a:gd name="T49" fmla="*/ 64 h 66"/>
                  <a:gd name="T50" fmla="*/ 53 w 67"/>
                  <a:gd name="T51" fmla="*/ 61 h 66"/>
                  <a:gd name="T52" fmla="*/ 58 w 67"/>
                  <a:gd name="T53" fmla="*/ 55 h 66"/>
                  <a:gd name="T54" fmla="*/ 58 w 67"/>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8" y="55"/>
                    </a:moveTo>
                    <a:lnTo>
                      <a:pt x="61" y="50"/>
                    </a:lnTo>
                    <a:lnTo>
                      <a:pt x="65" y="45"/>
                    </a:lnTo>
                    <a:lnTo>
                      <a:pt x="67" y="40"/>
                    </a:lnTo>
                    <a:lnTo>
                      <a:pt x="67" y="33"/>
                    </a:lnTo>
                    <a:lnTo>
                      <a:pt x="67" y="24"/>
                    </a:lnTo>
                    <a:lnTo>
                      <a:pt x="63" y="17"/>
                    </a:lnTo>
                    <a:lnTo>
                      <a:pt x="58" y="8"/>
                    </a:lnTo>
                    <a:lnTo>
                      <a:pt x="51" y="3"/>
                    </a:lnTo>
                    <a:lnTo>
                      <a:pt x="42" y="1"/>
                    </a:lnTo>
                    <a:lnTo>
                      <a:pt x="33" y="0"/>
                    </a:lnTo>
                    <a:lnTo>
                      <a:pt x="26" y="1"/>
                    </a:lnTo>
                    <a:lnTo>
                      <a:pt x="18" y="3"/>
                    </a:lnTo>
                    <a:lnTo>
                      <a:pt x="11" y="8"/>
                    </a:lnTo>
                    <a:lnTo>
                      <a:pt x="6" y="17"/>
                    </a:lnTo>
                    <a:lnTo>
                      <a:pt x="2" y="24"/>
                    </a:lnTo>
                    <a:lnTo>
                      <a:pt x="0" y="33"/>
                    </a:lnTo>
                    <a:lnTo>
                      <a:pt x="2" y="42"/>
                    </a:lnTo>
                    <a:lnTo>
                      <a:pt x="6" y="48"/>
                    </a:lnTo>
                    <a:lnTo>
                      <a:pt x="11" y="55"/>
                    </a:lnTo>
                    <a:lnTo>
                      <a:pt x="18" y="62"/>
                    </a:lnTo>
                    <a:lnTo>
                      <a:pt x="26" y="64"/>
                    </a:lnTo>
                    <a:lnTo>
                      <a:pt x="33" y="66"/>
                    </a:lnTo>
                    <a:lnTo>
                      <a:pt x="40" y="66"/>
                    </a:lnTo>
                    <a:lnTo>
                      <a:pt x="47" y="64"/>
                    </a:lnTo>
                    <a:lnTo>
                      <a:pt x="53" y="61"/>
                    </a:lnTo>
                    <a:lnTo>
                      <a:pt x="58" y="55"/>
                    </a:lnTo>
                    <a:lnTo>
                      <a:pt x="58" y="55"/>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2" name="Freeform 139"/>
              <p:cNvSpPr>
                <a:spLocks/>
              </p:cNvSpPr>
              <p:nvPr/>
            </p:nvSpPr>
            <p:spPr bwMode="auto">
              <a:xfrm>
                <a:off x="7921626" y="3171825"/>
                <a:ext cx="52388" cy="52388"/>
              </a:xfrm>
              <a:custGeom>
                <a:avLst/>
                <a:gdLst>
                  <a:gd name="T0" fmla="*/ 56 w 67"/>
                  <a:gd name="T1" fmla="*/ 56 h 66"/>
                  <a:gd name="T2" fmla="*/ 60 w 67"/>
                  <a:gd name="T3" fmla="*/ 51 h 66"/>
                  <a:gd name="T4" fmla="*/ 63 w 67"/>
                  <a:gd name="T5" fmla="*/ 45 h 66"/>
                  <a:gd name="T6" fmla="*/ 65 w 67"/>
                  <a:gd name="T7" fmla="*/ 38 h 66"/>
                  <a:gd name="T8" fmla="*/ 67 w 67"/>
                  <a:gd name="T9" fmla="*/ 33 h 66"/>
                  <a:gd name="T10" fmla="*/ 65 w 67"/>
                  <a:gd name="T11" fmla="*/ 25 h 66"/>
                  <a:gd name="T12" fmla="*/ 62 w 67"/>
                  <a:gd name="T13" fmla="*/ 16 h 66"/>
                  <a:gd name="T14" fmla="*/ 56 w 67"/>
                  <a:gd name="T15" fmla="*/ 9 h 66"/>
                  <a:gd name="T16" fmla="*/ 49 w 67"/>
                  <a:gd name="T17" fmla="*/ 4 h 66"/>
                  <a:gd name="T18" fmla="*/ 41 w 67"/>
                  <a:gd name="T19" fmla="*/ 0 h 66"/>
                  <a:gd name="T20" fmla="*/ 34 w 67"/>
                  <a:gd name="T21" fmla="*/ 0 h 66"/>
                  <a:gd name="T22" fmla="*/ 25 w 67"/>
                  <a:gd name="T23" fmla="*/ 0 h 66"/>
                  <a:gd name="T24" fmla="*/ 16 w 67"/>
                  <a:gd name="T25" fmla="*/ 4 h 66"/>
                  <a:gd name="T26" fmla="*/ 9 w 67"/>
                  <a:gd name="T27" fmla="*/ 9 h 66"/>
                  <a:gd name="T28" fmla="*/ 4 w 67"/>
                  <a:gd name="T29" fmla="*/ 16 h 66"/>
                  <a:gd name="T30" fmla="*/ 0 w 67"/>
                  <a:gd name="T31" fmla="*/ 25 h 66"/>
                  <a:gd name="T32" fmla="*/ 0 w 67"/>
                  <a:gd name="T33" fmla="*/ 33 h 66"/>
                  <a:gd name="T34" fmla="*/ 0 w 67"/>
                  <a:gd name="T35" fmla="*/ 42 h 66"/>
                  <a:gd name="T36" fmla="*/ 4 w 67"/>
                  <a:gd name="T37" fmla="*/ 49 h 66"/>
                  <a:gd name="T38" fmla="*/ 9 w 67"/>
                  <a:gd name="T39" fmla="*/ 56 h 66"/>
                  <a:gd name="T40" fmla="*/ 16 w 67"/>
                  <a:gd name="T41" fmla="*/ 61 h 66"/>
                  <a:gd name="T42" fmla="*/ 25 w 67"/>
                  <a:gd name="T43" fmla="*/ 65 h 66"/>
                  <a:gd name="T44" fmla="*/ 34 w 67"/>
                  <a:gd name="T45" fmla="*/ 66 h 66"/>
                  <a:gd name="T46" fmla="*/ 39 w 67"/>
                  <a:gd name="T47" fmla="*/ 65 h 66"/>
                  <a:gd name="T48" fmla="*/ 46 w 67"/>
                  <a:gd name="T49" fmla="*/ 63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0" y="51"/>
                    </a:lnTo>
                    <a:lnTo>
                      <a:pt x="63" y="45"/>
                    </a:lnTo>
                    <a:lnTo>
                      <a:pt x="65" y="38"/>
                    </a:lnTo>
                    <a:lnTo>
                      <a:pt x="67" y="33"/>
                    </a:lnTo>
                    <a:lnTo>
                      <a:pt x="65" y="25"/>
                    </a:lnTo>
                    <a:lnTo>
                      <a:pt x="62" y="16"/>
                    </a:lnTo>
                    <a:lnTo>
                      <a:pt x="56" y="9"/>
                    </a:lnTo>
                    <a:lnTo>
                      <a:pt x="49" y="4"/>
                    </a:lnTo>
                    <a:lnTo>
                      <a:pt x="41" y="0"/>
                    </a:lnTo>
                    <a:lnTo>
                      <a:pt x="34" y="0"/>
                    </a:lnTo>
                    <a:lnTo>
                      <a:pt x="25" y="0"/>
                    </a:lnTo>
                    <a:lnTo>
                      <a:pt x="16" y="4"/>
                    </a:lnTo>
                    <a:lnTo>
                      <a:pt x="9" y="9"/>
                    </a:lnTo>
                    <a:lnTo>
                      <a:pt x="4" y="16"/>
                    </a:lnTo>
                    <a:lnTo>
                      <a:pt x="0" y="25"/>
                    </a:lnTo>
                    <a:lnTo>
                      <a:pt x="0" y="33"/>
                    </a:lnTo>
                    <a:lnTo>
                      <a:pt x="0" y="42"/>
                    </a:lnTo>
                    <a:lnTo>
                      <a:pt x="4" y="49"/>
                    </a:lnTo>
                    <a:lnTo>
                      <a:pt x="9" y="56"/>
                    </a:lnTo>
                    <a:lnTo>
                      <a:pt x="16" y="61"/>
                    </a:lnTo>
                    <a:lnTo>
                      <a:pt x="25" y="65"/>
                    </a:lnTo>
                    <a:lnTo>
                      <a:pt x="34" y="66"/>
                    </a:lnTo>
                    <a:lnTo>
                      <a:pt x="39" y="65"/>
                    </a:lnTo>
                    <a:lnTo>
                      <a:pt x="46" y="63"/>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3" name="Freeform 140"/>
              <p:cNvSpPr>
                <a:spLocks/>
              </p:cNvSpPr>
              <p:nvPr/>
            </p:nvSpPr>
            <p:spPr bwMode="auto">
              <a:xfrm>
                <a:off x="7813676" y="3068638"/>
                <a:ext cx="53975" cy="52388"/>
              </a:xfrm>
              <a:custGeom>
                <a:avLst/>
                <a:gdLst>
                  <a:gd name="T0" fmla="*/ 56 w 66"/>
                  <a:gd name="T1" fmla="*/ 56 h 66"/>
                  <a:gd name="T2" fmla="*/ 61 w 66"/>
                  <a:gd name="T3" fmla="*/ 50 h 66"/>
                  <a:gd name="T4" fmla="*/ 65 w 66"/>
                  <a:gd name="T5" fmla="*/ 45 h 66"/>
                  <a:gd name="T6" fmla="*/ 66 w 66"/>
                  <a:gd name="T7" fmla="*/ 40 h 66"/>
                  <a:gd name="T8" fmla="*/ 66 w 66"/>
                  <a:gd name="T9" fmla="*/ 33 h 66"/>
                  <a:gd name="T10" fmla="*/ 65 w 66"/>
                  <a:gd name="T11" fmla="*/ 24 h 66"/>
                  <a:gd name="T12" fmla="*/ 61 w 66"/>
                  <a:gd name="T13" fmla="*/ 16 h 66"/>
                  <a:gd name="T14" fmla="*/ 56 w 66"/>
                  <a:gd name="T15" fmla="*/ 9 h 66"/>
                  <a:gd name="T16" fmla="*/ 49 w 66"/>
                  <a:gd name="T17" fmla="*/ 3 h 66"/>
                  <a:gd name="T18" fmla="*/ 42 w 66"/>
                  <a:gd name="T19" fmla="*/ 2 h 66"/>
                  <a:gd name="T20" fmla="*/ 33 w 66"/>
                  <a:gd name="T21" fmla="*/ 0 h 66"/>
                  <a:gd name="T22" fmla="*/ 24 w 66"/>
                  <a:gd name="T23" fmla="*/ 2 h 66"/>
                  <a:gd name="T24" fmla="*/ 16 w 66"/>
                  <a:gd name="T25" fmla="*/ 3 h 66"/>
                  <a:gd name="T26" fmla="*/ 9 w 66"/>
                  <a:gd name="T27" fmla="*/ 9 h 66"/>
                  <a:gd name="T28" fmla="*/ 3 w 66"/>
                  <a:gd name="T29" fmla="*/ 16 h 66"/>
                  <a:gd name="T30" fmla="*/ 2 w 66"/>
                  <a:gd name="T31" fmla="*/ 24 h 66"/>
                  <a:gd name="T32" fmla="*/ 0 w 66"/>
                  <a:gd name="T33" fmla="*/ 33 h 66"/>
                  <a:gd name="T34" fmla="*/ 2 w 66"/>
                  <a:gd name="T35" fmla="*/ 42 h 66"/>
                  <a:gd name="T36" fmla="*/ 3 w 66"/>
                  <a:gd name="T37" fmla="*/ 49 h 66"/>
                  <a:gd name="T38" fmla="*/ 9 w 66"/>
                  <a:gd name="T39" fmla="*/ 56 h 66"/>
                  <a:gd name="T40" fmla="*/ 16 w 66"/>
                  <a:gd name="T41" fmla="*/ 61 h 66"/>
                  <a:gd name="T42" fmla="*/ 24 w 66"/>
                  <a:gd name="T43" fmla="*/ 64 h 66"/>
                  <a:gd name="T44" fmla="*/ 33 w 66"/>
                  <a:gd name="T45" fmla="*/ 66 h 66"/>
                  <a:gd name="T46" fmla="*/ 40 w 66"/>
                  <a:gd name="T47" fmla="*/ 66 h 66"/>
                  <a:gd name="T48" fmla="*/ 45 w 66"/>
                  <a:gd name="T49" fmla="*/ 63 h 66"/>
                  <a:gd name="T50" fmla="*/ 51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0"/>
                    </a:lnTo>
                    <a:lnTo>
                      <a:pt x="65" y="45"/>
                    </a:lnTo>
                    <a:lnTo>
                      <a:pt x="66" y="40"/>
                    </a:lnTo>
                    <a:lnTo>
                      <a:pt x="66" y="33"/>
                    </a:lnTo>
                    <a:lnTo>
                      <a:pt x="65" y="24"/>
                    </a:lnTo>
                    <a:lnTo>
                      <a:pt x="61" y="16"/>
                    </a:lnTo>
                    <a:lnTo>
                      <a:pt x="56" y="9"/>
                    </a:lnTo>
                    <a:lnTo>
                      <a:pt x="49" y="3"/>
                    </a:lnTo>
                    <a:lnTo>
                      <a:pt x="42" y="2"/>
                    </a:lnTo>
                    <a:lnTo>
                      <a:pt x="33" y="0"/>
                    </a:lnTo>
                    <a:lnTo>
                      <a:pt x="24" y="2"/>
                    </a:lnTo>
                    <a:lnTo>
                      <a:pt x="16" y="3"/>
                    </a:lnTo>
                    <a:lnTo>
                      <a:pt x="9" y="9"/>
                    </a:lnTo>
                    <a:lnTo>
                      <a:pt x="3" y="16"/>
                    </a:lnTo>
                    <a:lnTo>
                      <a:pt x="2" y="24"/>
                    </a:lnTo>
                    <a:lnTo>
                      <a:pt x="0" y="33"/>
                    </a:lnTo>
                    <a:lnTo>
                      <a:pt x="2" y="42"/>
                    </a:lnTo>
                    <a:lnTo>
                      <a:pt x="3" y="49"/>
                    </a:lnTo>
                    <a:lnTo>
                      <a:pt x="9" y="56"/>
                    </a:lnTo>
                    <a:lnTo>
                      <a:pt x="16" y="61"/>
                    </a:lnTo>
                    <a:lnTo>
                      <a:pt x="24" y="64"/>
                    </a:lnTo>
                    <a:lnTo>
                      <a:pt x="33" y="66"/>
                    </a:lnTo>
                    <a:lnTo>
                      <a:pt x="40" y="66"/>
                    </a:lnTo>
                    <a:lnTo>
                      <a:pt x="45" y="63"/>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4" name="Freeform 141"/>
              <p:cNvSpPr>
                <a:spLocks/>
              </p:cNvSpPr>
              <p:nvPr/>
            </p:nvSpPr>
            <p:spPr bwMode="auto">
              <a:xfrm>
                <a:off x="7864476" y="3095625"/>
                <a:ext cx="52388" cy="53975"/>
              </a:xfrm>
              <a:custGeom>
                <a:avLst/>
                <a:gdLst>
                  <a:gd name="T0" fmla="*/ 57 w 66"/>
                  <a:gd name="T1" fmla="*/ 56 h 66"/>
                  <a:gd name="T2" fmla="*/ 61 w 66"/>
                  <a:gd name="T3" fmla="*/ 50 h 66"/>
                  <a:gd name="T4" fmla="*/ 64 w 66"/>
                  <a:gd name="T5" fmla="*/ 45 h 66"/>
                  <a:gd name="T6" fmla="*/ 66 w 66"/>
                  <a:gd name="T7" fmla="*/ 40 h 66"/>
                  <a:gd name="T8" fmla="*/ 66 w 66"/>
                  <a:gd name="T9" fmla="*/ 33 h 66"/>
                  <a:gd name="T10" fmla="*/ 66 w 66"/>
                  <a:gd name="T11" fmla="*/ 24 h 66"/>
                  <a:gd name="T12" fmla="*/ 63 w 66"/>
                  <a:gd name="T13" fmla="*/ 17 h 66"/>
                  <a:gd name="T14" fmla="*/ 57 w 66"/>
                  <a:gd name="T15" fmla="*/ 10 h 66"/>
                  <a:gd name="T16" fmla="*/ 50 w 66"/>
                  <a:gd name="T17" fmla="*/ 5 h 66"/>
                  <a:gd name="T18" fmla="*/ 42 w 66"/>
                  <a:gd name="T19" fmla="*/ 2 h 66"/>
                  <a:gd name="T20" fmla="*/ 33 w 66"/>
                  <a:gd name="T21" fmla="*/ 0 h 66"/>
                  <a:gd name="T22" fmla="*/ 26 w 66"/>
                  <a:gd name="T23" fmla="*/ 2 h 66"/>
                  <a:gd name="T24" fmla="*/ 17 w 66"/>
                  <a:gd name="T25" fmla="*/ 5 h 66"/>
                  <a:gd name="T26" fmla="*/ 10 w 66"/>
                  <a:gd name="T27" fmla="*/ 10 h 66"/>
                  <a:gd name="T28" fmla="*/ 5 w 66"/>
                  <a:gd name="T29" fmla="*/ 17 h 66"/>
                  <a:gd name="T30" fmla="*/ 2 w 66"/>
                  <a:gd name="T31" fmla="*/ 24 h 66"/>
                  <a:gd name="T32" fmla="*/ 0 w 66"/>
                  <a:gd name="T33" fmla="*/ 33 h 66"/>
                  <a:gd name="T34" fmla="*/ 2 w 66"/>
                  <a:gd name="T35" fmla="*/ 42 h 66"/>
                  <a:gd name="T36" fmla="*/ 5 w 66"/>
                  <a:gd name="T37" fmla="*/ 49 h 66"/>
                  <a:gd name="T38" fmla="*/ 10 w 66"/>
                  <a:gd name="T39" fmla="*/ 56 h 66"/>
                  <a:gd name="T40" fmla="*/ 17 w 66"/>
                  <a:gd name="T41" fmla="*/ 63 h 66"/>
                  <a:gd name="T42" fmla="*/ 26 w 66"/>
                  <a:gd name="T43" fmla="*/ 64 h 66"/>
                  <a:gd name="T44" fmla="*/ 33 w 66"/>
                  <a:gd name="T45" fmla="*/ 66 h 66"/>
                  <a:gd name="T46" fmla="*/ 40 w 66"/>
                  <a:gd name="T47" fmla="*/ 66 h 66"/>
                  <a:gd name="T48" fmla="*/ 47 w 66"/>
                  <a:gd name="T49" fmla="*/ 64 h 66"/>
                  <a:gd name="T50" fmla="*/ 52 w 66"/>
                  <a:gd name="T51" fmla="*/ 61 h 66"/>
                  <a:gd name="T52" fmla="*/ 57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6"/>
                    </a:moveTo>
                    <a:lnTo>
                      <a:pt x="61" y="50"/>
                    </a:lnTo>
                    <a:lnTo>
                      <a:pt x="64" y="45"/>
                    </a:lnTo>
                    <a:lnTo>
                      <a:pt x="66" y="40"/>
                    </a:lnTo>
                    <a:lnTo>
                      <a:pt x="66" y="33"/>
                    </a:lnTo>
                    <a:lnTo>
                      <a:pt x="66" y="24"/>
                    </a:lnTo>
                    <a:lnTo>
                      <a:pt x="63" y="17"/>
                    </a:lnTo>
                    <a:lnTo>
                      <a:pt x="57" y="10"/>
                    </a:lnTo>
                    <a:lnTo>
                      <a:pt x="50" y="5"/>
                    </a:lnTo>
                    <a:lnTo>
                      <a:pt x="42" y="2"/>
                    </a:lnTo>
                    <a:lnTo>
                      <a:pt x="33" y="0"/>
                    </a:lnTo>
                    <a:lnTo>
                      <a:pt x="26" y="2"/>
                    </a:lnTo>
                    <a:lnTo>
                      <a:pt x="17" y="5"/>
                    </a:lnTo>
                    <a:lnTo>
                      <a:pt x="10" y="10"/>
                    </a:lnTo>
                    <a:lnTo>
                      <a:pt x="5" y="17"/>
                    </a:lnTo>
                    <a:lnTo>
                      <a:pt x="2" y="24"/>
                    </a:lnTo>
                    <a:lnTo>
                      <a:pt x="0" y="33"/>
                    </a:lnTo>
                    <a:lnTo>
                      <a:pt x="2" y="42"/>
                    </a:lnTo>
                    <a:lnTo>
                      <a:pt x="5" y="49"/>
                    </a:lnTo>
                    <a:lnTo>
                      <a:pt x="10" y="56"/>
                    </a:lnTo>
                    <a:lnTo>
                      <a:pt x="17" y="63"/>
                    </a:lnTo>
                    <a:lnTo>
                      <a:pt x="26" y="64"/>
                    </a:lnTo>
                    <a:lnTo>
                      <a:pt x="33" y="66"/>
                    </a:lnTo>
                    <a:lnTo>
                      <a:pt x="40" y="66"/>
                    </a:lnTo>
                    <a:lnTo>
                      <a:pt x="47" y="64"/>
                    </a:lnTo>
                    <a:lnTo>
                      <a:pt x="52" y="61"/>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5" name="Freeform 142"/>
              <p:cNvSpPr>
                <a:spLocks/>
              </p:cNvSpPr>
              <p:nvPr/>
            </p:nvSpPr>
            <p:spPr bwMode="auto">
              <a:xfrm>
                <a:off x="7923213" y="3101975"/>
                <a:ext cx="52388" cy="52388"/>
              </a:xfrm>
              <a:custGeom>
                <a:avLst/>
                <a:gdLst>
                  <a:gd name="T0" fmla="*/ 56 w 67"/>
                  <a:gd name="T1" fmla="*/ 56 h 66"/>
                  <a:gd name="T2" fmla="*/ 61 w 67"/>
                  <a:gd name="T3" fmla="*/ 50 h 66"/>
                  <a:gd name="T4" fmla="*/ 65 w 67"/>
                  <a:gd name="T5" fmla="*/ 45 h 66"/>
                  <a:gd name="T6" fmla="*/ 67 w 67"/>
                  <a:gd name="T7" fmla="*/ 38 h 66"/>
                  <a:gd name="T8" fmla="*/ 67 w 67"/>
                  <a:gd name="T9" fmla="*/ 33 h 66"/>
                  <a:gd name="T10" fmla="*/ 65 w 67"/>
                  <a:gd name="T11" fmla="*/ 24 h 66"/>
                  <a:gd name="T12" fmla="*/ 63 w 67"/>
                  <a:gd name="T13" fmla="*/ 15 h 66"/>
                  <a:gd name="T14" fmla="*/ 56 w 67"/>
                  <a:gd name="T15" fmla="*/ 8 h 66"/>
                  <a:gd name="T16" fmla="*/ 49 w 67"/>
                  <a:gd name="T17" fmla="*/ 3 h 66"/>
                  <a:gd name="T18" fmla="*/ 42 w 67"/>
                  <a:gd name="T19" fmla="*/ 0 h 66"/>
                  <a:gd name="T20" fmla="*/ 33 w 67"/>
                  <a:gd name="T21" fmla="*/ 0 h 66"/>
                  <a:gd name="T22" fmla="*/ 25 w 67"/>
                  <a:gd name="T23" fmla="*/ 0 h 66"/>
                  <a:gd name="T24" fmla="*/ 18 w 67"/>
                  <a:gd name="T25" fmla="*/ 3 h 66"/>
                  <a:gd name="T26" fmla="*/ 9 w 67"/>
                  <a:gd name="T27" fmla="*/ 8 h 66"/>
                  <a:gd name="T28" fmla="*/ 4 w 67"/>
                  <a:gd name="T29" fmla="*/ 15 h 66"/>
                  <a:gd name="T30" fmla="*/ 2 w 67"/>
                  <a:gd name="T31" fmla="*/ 24 h 66"/>
                  <a:gd name="T32" fmla="*/ 0 w 67"/>
                  <a:gd name="T33" fmla="*/ 33 h 66"/>
                  <a:gd name="T34" fmla="*/ 2 w 67"/>
                  <a:gd name="T35" fmla="*/ 42 h 66"/>
                  <a:gd name="T36" fmla="*/ 4 w 67"/>
                  <a:gd name="T37" fmla="*/ 49 h 66"/>
                  <a:gd name="T38" fmla="*/ 9 w 67"/>
                  <a:gd name="T39" fmla="*/ 56 h 66"/>
                  <a:gd name="T40" fmla="*/ 18 w 67"/>
                  <a:gd name="T41" fmla="*/ 61 h 66"/>
                  <a:gd name="T42" fmla="*/ 25 w 67"/>
                  <a:gd name="T43" fmla="*/ 64 h 66"/>
                  <a:gd name="T44" fmla="*/ 33 w 67"/>
                  <a:gd name="T45" fmla="*/ 66 h 66"/>
                  <a:gd name="T46" fmla="*/ 40 w 67"/>
                  <a:gd name="T47" fmla="*/ 64 h 66"/>
                  <a:gd name="T48" fmla="*/ 46 w 67"/>
                  <a:gd name="T49" fmla="*/ 63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1" y="50"/>
                    </a:lnTo>
                    <a:lnTo>
                      <a:pt x="65" y="45"/>
                    </a:lnTo>
                    <a:lnTo>
                      <a:pt x="67" y="38"/>
                    </a:lnTo>
                    <a:lnTo>
                      <a:pt x="67" y="33"/>
                    </a:lnTo>
                    <a:lnTo>
                      <a:pt x="65" y="24"/>
                    </a:lnTo>
                    <a:lnTo>
                      <a:pt x="63" y="15"/>
                    </a:lnTo>
                    <a:lnTo>
                      <a:pt x="56" y="8"/>
                    </a:lnTo>
                    <a:lnTo>
                      <a:pt x="49" y="3"/>
                    </a:lnTo>
                    <a:lnTo>
                      <a:pt x="42" y="0"/>
                    </a:lnTo>
                    <a:lnTo>
                      <a:pt x="33" y="0"/>
                    </a:lnTo>
                    <a:lnTo>
                      <a:pt x="25" y="0"/>
                    </a:lnTo>
                    <a:lnTo>
                      <a:pt x="18" y="3"/>
                    </a:lnTo>
                    <a:lnTo>
                      <a:pt x="9" y="8"/>
                    </a:lnTo>
                    <a:lnTo>
                      <a:pt x="4" y="15"/>
                    </a:lnTo>
                    <a:lnTo>
                      <a:pt x="2" y="24"/>
                    </a:lnTo>
                    <a:lnTo>
                      <a:pt x="0" y="33"/>
                    </a:lnTo>
                    <a:lnTo>
                      <a:pt x="2" y="42"/>
                    </a:lnTo>
                    <a:lnTo>
                      <a:pt x="4" y="49"/>
                    </a:lnTo>
                    <a:lnTo>
                      <a:pt x="9" y="56"/>
                    </a:lnTo>
                    <a:lnTo>
                      <a:pt x="18" y="61"/>
                    </a:lnTo>
                    <a:lnTo>
                      <a:pt x="25" y="64"/>
                    </a:lnTo>
                    <a:lnTo>
                      <a:pt x="33" y="66"/>
                    </a:lnTo>
                    <a:lnTo>
                      <a:pt x="40" y="64"/>
                    </a:lnTo>
                    <a:lnTo>
                      <a:pt x="46" y="63"/>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6" name="Freeform 143"/>
              <p:cNvSpPr>
                <a:spLocks/>
              </p:cNvSpPr>
              <p:nvPr/>
            </p:nvSpPr>
            <p:spPr bwMode="auto">
              <a:xfrm>
                <a:off x="7975601" y="3122613"/>
                <a:ext cx="52388" cy="52388"/>
              </a:xfrm>
              <a:custGeom>
                <a:avLst/>
                <a:gdLst>
                  <a:gd name="T0" fmla="*/ 55 w 66"/>
                  <a:gd name="T1" fmla="*/ 56 h 66"/>
                  <a:gd name="T2" fmla="*/ 61 w 66"/>
                  <a:gd name="T3" fmla="*/ 51 h 66"/>
                  <a:gd name="T4" fmla="*/ 64 w 66"/>
                  <a:gd name="T5" fmla="*/ 45 h 66"/>
                  <a:gd name="T6" fmla="*/ 66 w 66"/>
                  <a:gd name="T7" fmla="*/ 40 h 66"/>
                  <a:gd name="T8" fmla="*/ 66 w 66"/>
                  <a:gd name="T9" fmla="*/ 33 h 66"/>
                  <a:gd name="T10" fmla="*/ 64 w 66"/>
                  <a:gd name="T11" fmla="*/ 24 h 66"/>
                  <a:gd name="T12" fmla="*/ 62 w 66"/>
                  <a:gd name="T13" fmla="*/ 17 h 66"/>
                  <a:gd name="T14" fmla="*/ 55 w 66"/>
                  <a:gd name="T15" fmla="*/ 10 h 66"/>
                  <a:gd name="T16" fmla="*/ 48 w 66"/>
                  <a:gd name="T17" fmla="*/ 5 h 66"/>
                  <a:gd name="T18" fmla="*/ 41 w 66"/>
                  <a:gd name="T19" fmla="*/ 2 h 66"/>
                  <a:gd name="T20" fmla="*/ 33 w 66"/>
                  <a:gd name="T21" fmla="*/ 0 h 66"/>
                  <a:gd name="T22" fmla="*/ 24 w 66"/>
                  <a:gd name="T23" fmla="*/ 2 h 66"/>
                  <a:gd name="T24" fmla="*/ 17 w 66"/>
                  <a:gd name="T25" fmla="*/ 5 h 66"/>
                  <a:gd name="T26" fmla="*/ 8 w 66"/>
                  <a:gd name="T27" fmla="*/ 10 h 66"/>
                  <a:gd name="T28" fmla="*/ 3 w 66"/>
                  <a:gd name="T29" fmla="*/ 17 h 66"/>
                  <a:gd name="T30" fmla="*/ 1 w 66"/>
                  <a:gd name="T31" fmla="*/ 24 h 66"/>
                  <a:gd name="T32" fmla="*/ 0 w 66"/>
                  <a:gd name="T33" fmla="*/ 33 h 66"/>
                  <a:gd name="T34" fmla="*/ 1 w 66"/>
                  <a:gd name="T35" fmla="*/ 42 h 66"/>
                  <a:gd name="T36" fmla="*/ 3 w 66"/>
                  <a:gd name="T37" fmla="*/ 49 h 66"/>
                  <a:gd name="T38" fmla="*/ 8 w 66"/>
                  <a:gd name="T39" fmla="*/ 56 h 66"/>
                  <a:gd name="T40" fmla="*/ 17 w 66"/>
                  <a:gd name="T41" fmla="*/ 63 h 66"/>
                  <a:gd name="T42" fmla="*/ 24 w 66"/>
                  <a:gd name="T43" fmla="*/ 65 h 66"/>
                  <a:gd name="T44" fmla="*/ 33 w 66"/>
                  <a:gd name="T45" fmla="*/ 66 h 66"/>
                  <a:gd name="T46" fmla="*/ 40 w 66"/>
                  <a:gd name="T47" fmla="*/ 66 h 66"/>
                  <a:gd name="T48" fmla="*/ 45 w 66"/>
                  <a:gd name="T49" fmla="*/ 65 h 66"/>
                  <a:gd name="T50" fmla="*/ 50 w 66"/>
                  <a:gd name="T51" fmla="*/ 61 h 66"/>
                  <a:gd name="T52" fmla="*/ 55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5" y="56"/>
                    </a:moveTo>
                    <a:lnTo>
                      <a:pt x="61" y="51"/>
                    </a:lnTo>
                    <a:lnTo>
                      <a:pt x="64" y="45"/>
                    </a:lnTo>
                    <a:lnTo>
                      <a:pt x="66" y="40"/>
                    </a:lnTo>
                    <a:lnTo>
                      <a:pt x="66" y="33"/>
                    </a:lnTo>
                    <a:lnTo>
                      <a:pt x="64" y="24"/>
                    </a:lnTo>
                    <a:lnTo>
                      <a:pt x="62" y="17"/>
                    </a:lnTo>
                    <a:lnTo>
                      <a:pt x="55" y="10"/>
                    </a:lnTo>
                    <a:lnTo>
                      <a:pt x="48" y="5"/>
                    </a:lnTo>
                    <a:lnTo>
                      <a:pt x="41" y="2"/>
                    </a:lnTo>
                    <a:lnTo>
                      <a:pt x="33" y="0"/>
                    </a:lnTo>
                    <a:lnTo>
                      <a:pt x="24" y="2"/>
                    </a:lnTo>
                    <a:lnTo>
                      <a:pt x="17" y="5"/>
                    </a:lnTo>
                    <a:lnTo>
                      <a:pt x="8" y="10"/>
                    </a:lnTo>
                    <a:lnTo>
                      <a:pt x="3" y="17"/>
                    </a:lnTo>
                    <a:lnTo>
                      <a:pt x="1" y="24"/>
                    </a:lnTo>
                    <a:lnTo>
                      <a:pt x="0" y="33"/>
                    </a:lnTo>
                    <a:lnTo>
                      <a:pt x="1" y="42"/>
                    </a:lnTo>
                    <a:lnTo>
                      <a:pt x="3" y="49"/>
                    </a:lnTo>
                    <a:lnTo>
                      <a:pt x="8" y="56"/>
                    </a:lnTo>
                    <a:lnTo>
                      <a:pt x="17" y="63"/>
                    </a:lnTo>
                    <a:lnTo>
                      <a:pt x="24" y="65"/>
                    </a:lnTo>
                    <a:lnTo>
                      <a:pt x="33" y="66"/>
                    </a:lnTo>
                    <a:lnTo>
                      <a:pt x="40" y="66"/>
                    </a:lnTo>
                    <a:lnTo>
                      <a:pt x="45" y="65"/>
                    </a:lnTo>
                    <a:lnTo>
                      <a:pt x="50" y="61"/>
                    </a:lnTo>
                    <a:lnTo>
                      <a:pt x="55"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7" name="Freeform 144"/>
              <p:cNvSpPr>
                <a:spLocks/>
              </p:cNvSpPr>
              <p:nvPr/>
            </p:nvSpPr>
            <p:spPr bwMode="auto">
              <a:xfrm>
                <a:off x="7978776" y="3197225"/>
                <a:ext cx="52388" cy="52388"/>
              </a:xfrm>
              <a:custGeom>
                <a:avLst/>
                <a:gdLst>
                  <a:gd name="T0" fmla="*/ 56 w 66"/>
                  <a:gd name="T1" fmla="*/ 56 h 67"/>
                  <a:gd name="T2" fmla="*/ 59 w 66"/>
                  <a:gd name="T3" fmla="*/ 51 h 67"/>
                  <a:gd name="T4" fmla="*/ 63 w 66"/>
                  <a:gd name="T5" fmla="*/ 46 h 67"/>
                  <a:gd name="T6" fmla="*/ 65 w 66"/>
                  <a:gd name="T7" fmla="*/ 39 h 67"/>
                  <a:gd name="T8" fmla="*/ 66 w 66"/>
                  <a:gd name="T9" fmla="*/ 33 h 67"/>
                  <a:gd name="T10" fmla="*/ 65 w 66"/>
                  <a:gd name="T11" fmla="*/ 25 h 67"/>
                  <a:gd name="T12" fmla="*/ 61 w 66"/>
                  <a:gd name="T13" fmla="*/ 16 h 67"/>
                  <a:gd name="T14" fmla="*/ 56 w 66"/>
                  <a:gd name="T15" fmla="*/ 9 h 67"/>
                  <a:gd name="T16" fmla="*/ 49 w 66"/>
                  <a:gd name="T17" fmla="*/ 4 h 67"/>
                  <a:gd name="T18" fmla="*/ 40 w 66"/>
                  <a:gd name="T19" fmla="*/ 0 h 67"/>
                  <a:gd name="T20" fmla="*/ 33 w 66"/>
                  <a:gd name="T21" fmla="*/ 0 h 67"/>
                  <a:gd name="T22" fmla="*/ 24 w 66"/>
                  <a:gd name="T23" fmla="*/ 0 h 67"/>
                  <a:gd name="T24" fmla="*/ 16 w 66"/>
                  <a:gd name="T25" fmla="*/ 4 h 67"/>
                  <a:gd name="T26" fmla="*/ 9 w 66"/>
                  <a:gd name="T27" fmla="*/ 9 h 67"/>
                  <a:gd name="T28" fmla="*/ 4 w 66"/>
                  <a:gd name="T29" fmla="*/ 16 h 67"/>
                  <a:gd name="T30" fmla="*/ 0 w 66"/>
                  <a:gd name="T31" fmla="*/ 25 h 67"/>
                  <a:gd name="T32" fmla="*/ 0 w 66"/>
                  <a:gd name="T33" fmla="*/ 33 h 67"/>
                  <a:gd name="T34" fmla="*/ 0 w 66"/>
                  <a:gd name="T35" fmla="*/ 42 h 67"/>
                  <a:gd name="T36" fmla="*/ 4 w 66"/>
                  <a:gd name="T37" fmla="*/ 49 h 67"/>
                  <a:gd name="T38" fmla="*/ 9 w 66"/>
                  <a:gd name="T39" fmla="*/ 56 h 67"/>
                  <a:gd name="T40" fmla="*/ 16 w 66"/>
                  <a:gd name="T41" fmla="*/ 61 h 67"/>
                  <a:gd name="T42" fmla="*/ 24 w 66"/>
                  <a:gd name="T43" fmla="*/ 65 h 67"/>
                  <a:gd name="T44" fmla="*/ 33 w 66"/>
                  <a:gd name="T45" fmla="*/ 67 h 67"/>
                  <a:gd name="T46" fmla="*/ 38 w 66"/>
                  <a:gd name="T47" fmla="*/ 65 h 67"/>
                  <a:gd name="T48" fmla="*/ 45 w 66"/>
                  <a:gd name="T49" fmla="*/ 63 h 67"/>
                  <a:gd name="T50" fmla="*/ 51 w 66"/>
                  <a:gd name="T51" fmla="*/ 61 h 67"/>
                  <a:gd name="T52" fmla="*/ 56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6" y="56"/>
                    </a:moveTo>
                    <a:lnTo>
                      <a:pt x="59" y="51"/>
                    </a:lnTo>
                    <a:lnTo>
                      <a:pt x="63" y="46"/>
                    </a:lnTo>
                    <a:lnTo>
                      <a:pt x="65" y="39"/>
                    </a:lnTo>
                    <a:lnTo>
                      <a:pt x="66" y="33"/>
                    </a:lnTo>
                    <a:lnTo>
                      <a:pt x="65" y="25"/>
                    </a:lnTo>
                    <a:lnTo>
                      <a:pt x="61" y="16"/>
                    </a:lnTo>
                    <a:lnTo>
                      <a:pt x="56" y="9"/>
                    </a:lnTo>
                    <a:lnTo>
                      <a:pt x="49" y="4"/>
                    </a:lnTo>
                    <a:lnTo>
                      <a:pt x="40" y="0"/>
                    </a:lnTo>
                    <a:lnTo>
                      <a:pt x="33" y="0"/>
                    </a:lnTo>
                    <a:lnTo>
                      <a:pt x="24" y="0"/>
                    </a:lnTo>
                    <a:lnTo>
                      <a:pt x="16" y="4"/>
                    </a:lnTo>
                    <a:lnTo>
                      <a:pt x="9" y="9"/>
                    </a:lnTo>
                    <a:lnTo>
                      <a:pt x="4" y="16"/>
                    </a:lnTo>
                    <a:lnTo>
                      <a:pt x="0" y="25"/>
                    </a:lnTo>
                    <a:lnTo>
                      <a:pt x="0" y="33"/>
                    </a:lnTo>
                    <a:lnTo>
                      <a:pt x="0" y="42"/>
                    </a:lnTo>
                    <a:lnTo>
                      <a:pt x="4" y="49"/>
                    </a:lnTo>
                    <a:lnTo>
                      <a:pt x="9" y="56"/>
                    </a:lnTo>
                    <a:lnTo>
                      <a:pt x="16" y="61"/>
                    </a:lnTo>
                    <a:lnTo>
                      <a:pt x="24" y="65"/>
                    </a:lnTo>
                    <a:lnTo>
                      <a:pt x="33" y="67"/>
                    </a:lnTo>
                    <a:lnTo>
                      <a:pt x="38" y="65"/>
                    </a:lnTo>
                    <a:lnTo>
                      <a:pt x="45" y="63"/>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8" name="Freeform 145"/>
              <p:cNvSpPr>
                <a:spLocks/>
              </p:cNvSpPr>
              <p:nvPr/>
            </p:nvSpPr>
            <p:spPr bwMode="auto">
              <a:xfrm>
                <a:off x="8037513" y="3171825"/>
                <a:ext cx="52388" cy="53975"/>
              </a:xfrm>
              <a:custGeom>
                <a:avLst/>
                <a:gdLst>
                  <a:gd name="T0" fmla="*/ 56 w 66"/>
                  <a:gd name="T1" fmla="*/ 56 h 66"/>
                  <a:gd name="T2" fmla="*/ 59 w 66"/>
                  <a:gd name="T3" fmla="*/ 50 h 66"/>
                  <a:gd name="T4" fmla="*/ 63 w 66"/>
                  <a:gd name="T5" fmla="*/ 45 h 66"/>
                  <a:gd name="T6" fmla="*/ 65 w 66"/>
                  <a:gd name="T7" fmla="*/ 40 h 66"/>
                  <a:gd name="T8" fmla="*/ 66 w 66"/>
                  <a:gd name="T9" fmla="*/ 33 h 66"/>
                  <a:gd name="T10" fmla="*/ 65 w 66"/>
                  <a:gd name="T11" fmla="*/ 24 h 66"/>
                  <a:gd name="T12" fmla="*/ 61 w 66"/>
                  <a:gd name="T13" fmla="*/ 17 h 66"/>
                  <a:gd name="T14" fmla="*/ 56 w 66"/>
                  <a:gd name="T15" fmla="*/ 9 h 66"/>
                  <a:gd name="T16" fmla="*/ 49 w 66"/>
                  <a:gd name="T17" fmla="*/ 3 h 66"/>
                  <a:gd name="T18" fmla="*/ 42 w 66"/>
                  <a:gd name="T19" fmla="*/ 2 h 66"/>
                  <a:gd name="T20" fmla="*/ 33 w 66"/>
                  <a:gd name="T21" fmla="*/ 0 h 66"/>
                  <a:gd name="T22" fmla="*/ 25 w 66"/>
                  <a:gd name="T23" fmla="*/ 2 h 66"/>
                  <a:gd name="T24" fmla="*/ 16 w 66"/>
                  <a:gd name="T25" fmla="*/ 3 h 66"/>
                  <a:gd name="T26" fmla="*/ 9 w 66"/>
                  <a:gd name="T27" fmla="*/ 9 h 66"/>
                  <a:gd name="T28" fmla="*/ 4 w 66"/>
                  <a:gd name="T29" fmla="*/ 17 h 66"/>
                  <a:gd name="T30" fmla="*/ 0 w 66"/>
                  <a:gd name="T31" fmla="*/ 24 h 66"/>
                  <a:gd name="T32" fmla="*/ 0 w 66"/>
                  <a:gd name="T33" fmla="*/ 33 h 66"/>
                  <a:gd name="T34" fmla="*/ 0 w 66"/>
                  <a:gd name="T35" fmla="*/ 42 h 66"/>
                  <a:gd name="T36" fmla="*/ 4 w 66"/>
                  <a:gd name="T37" fmla="*/ 49 h 66"/>
                  <a:gd name="T38" fmla="*/ 9 w 66"/>
                  <a:gd name="T39" fmla="*/ 56 h 66"/>
                  <a:gd name="T40" fmla="*/ 16 w 66"/>
                  <a:gd name="T41" fmla="*/ 61 h 66"/>
                  <a:gd name="T42" fmla="*/ 25 w 66"/>
                  <a:gd name="T43" fmla="*/ 64 h 66"/>
                  <a:gd name="T44" fmla="*/ 33 w 66"/>
                  <a:gd name="T45" fmla="*/ 66 h 66"/>
                  <a:gd name="T46" fmla="*/ 39 w 66"/>
                  <a:gd name="T47" fmla="*/ 66 h 66"/>
                  <a:gd name="T48" fmla="*/ 46 w 66"/>
                  <a:gd name="T49" fmla="*/ 64 h 66"/>
                  <a:gd name="T50" fmla="*/ 51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59" y="50"/>
                    </a:lnTo>
                    <a:lnTo>
                      <a:pt x="63" y="45"/>
                    </a:lnTo>
                    <a:lnTo>
                      <a:pt x="65" y="40"/>
                    </a:lnTo>
                    <a:lnTo>
                      <a:pt x="66" y="33"/>
                    </a:lnTo>
                    <a:lnTo>
                      <a:pt x="65" y="24"/>
                    </a:lnTo>
                    <a:lnTo>
                      <a:pt x="61" y="17"/>
                    </a:lnTo>
                    <a:lnTo>
                      <a:pt x="56" y="9"/>
                    </a:lnTo>
                    <a:lnTo>
                      <a:pt x="49" y="3"/>
                    </a:lnTo>
                    <a:lnTo>
                      <a:pt x="42" y="2"/>
                    </a:lnTo>
                    <a:lnTo>
                      <a:pt x="33" y="0"/>
                    </a:lnTo>
                    <a:lnTo>
                      <a:pt x="25" y="2"/>
                    </a:lnTo>
                    <a:lnTo>
                      <a:pt x="16" y="3"/>
                    </a:lnTo>
                    <a:lnTo>
                      <a:pt x="9" y="9"/>
                    </a:lnTo>
                    <a:lnTo>
                      <a:pt x="4" y="17"/>
                    </a:lnTo>
                    <a:lnTo>
                      <a:pt x="0" y="24"/>
                    </a:lnTo>
                    <a:lnTo>
                      <a:pt x="0" y="33"/>
                    </a:lnTo>
                    <a:lnTo>
                      <a:pt x="0" y="42"/>
                    </a:lnTo>
                    <a:lnTo>
                      <a:pt x="4" y="49"/>
                    </a:lnTo>
                    <a:lnTo>
                      <a:pt x="9" y="56"/>
                    </a:lnTo>
                    <a:lnTo>
                      <a:pt x="16" y="61"/>
                    </a:lnTo>
                    <a:lnTo>
                      <a:pt x="25" y="64"/>
                    </a:lnTo>
                    <a:lnTo>
                      <a:pt x="33" y="66"/>
                    </a:lnTo>
                    <a:lnTo>
                      <a:pt x="39" y="66"/>
                    </a:lnTo>
                    <a:lnTo>
                      <a:pt x="46" y="64"/>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79" name="Freeform 146"/>
              <p:cNvSpPr>
                <a:spLocks/>
              </p:cNvSpPr>
              <p:nvPr/>
            </p:nvSpPr>
            <p:spPr bwMode="auto">
              <a:xfrm>
                <a:off x="8032751" y="3116263"/>
                <a:ext cx="53975" cy="53975"/>
              </a:xfrm>
              <a:custGeom>
                <a:avLst/>
                <a:gdLst>
                  <a:gd name="T0" fmla="*/ 56 w 66"/>
                  <a:gd name="T1" fmla="*/ 58 h 66"/>
                  <a:gd name="T2" fmla="*/ 59 w 66"/>
                  <a:gd name="T3" fmla="*/ 52 h 66"/>
                  <a:gd name="T4" fmla="*/ 63 w 66"/>
                  <a:gd name="T5" fmla="*/ 47 h 66"/>
                  <a:gd name="T6" fmla="*/ 64 w 66"/>
                  <a:gd name="T7" fmla="*/ 40 h 66"/>
                  <a:gd name="T8" fmla="*/ 66 w 66"/>
                  <a:gd name="T9" fmla="*/ 33 h 66"/>
                  <a:gd name="T10" fmla="*/ 64 w 66"/>
                  <a:gd name="T11" fmla="*/ 26 h 66"/>
                  <a:gd name="T12" fmla="*/ 61 w 66"/>
                  <a:gd name="T13" fmla="*/ 17 h 66"/>
                  <a:gd name="T14" fmla="*/ 56 w 66"/>
                  <a:gd name="T15" fmla="*/ 10 h 66"/>
                  <a:gd name="T16" fmla="*/ 49 w 66"/>
                  <a:gd name="T17" fmla="*/ 5 h 66"/>
                  <a:gd name="T18" fmla="*/ 42 w 66"/>
                  <a:gd name="T19" fmla="*/ 2 h 66"/>
                  <a:gd name="T20" fmla="*/ 33 w 66"/>
                  <a:gd name="T21" fmla="*/ 0 h 66"/>
                  <a:gd name="T22" fmla="*/ 24 w 66"/>
                  <a:gd name="T23" fmla="*/ 2 h 66"/>
                  <a:gd name="T24" fmla="*/ 16 w 66"/>
                  <a:gd name="T25" fmla="*/ 5 h 66"/>
                  <a:gd name="T26" fmla="*/ 9 w 66"/>
                  <a:gd name="T27" fmla="*/ 10 h 66"/>
                  <a:gd name="T28" fmla="*/ 3 w 66"/>
                  <a:gd name="T29" fmla="*/ 17 h 66"/>
                  <a:gd name="T30" fmla="*/ 0 w 66"/>
                  <a:gd name="T31" fmla="*/ 26 h 66"/>
                  <a:gd name="T32" fmla="*/ 0 w 66"/>
                  <a:gd name="T33" fmla="*/ 33 h 66"/>
                  <a:gd name="T34" fmla="*/ 0 w 66"/>
                  <a:gd name="T35" fmla="*/ 42 h 66"/>
                  <a:gd name="T36" fmla="*/ 3 w 66"/>
                  <a:gd name="T37" fmla="*/ 51 h 66"/>
                  <a:gd name="T38" fmla="*/ 9 w 66"/>
                  <a:gd name="T39" fmla="*/ 58 h 66"/>
                  <a:gd name="T40" fmla="*/ 16 w 66"/>
                  <a:gd name="T41" fmla="*/ 63 h 66"/>
                  <a:gd name="T42" fmla="*/ 24 w 66"/>
                  <a:gd name="T43" fmla="*/ 66 h 66"/>
                  <a:gd name="T44" fmla="*/ 33 w 66"/>
                  <a:gd name="T45" fmla="*/ 66 h 66"/>
                  <a:gd name="T46" fmla="*/ 38 w 66"/>
                  <a:gd name="T47" fmla="*/ 66 h 66"/>
                  <a:gd name="T48" fmla="*/ 45 w 66"/>
                  <a:gd name="T49" fmla="*/ 65 h 66"/>
                  <a:gd name="T50" fmla="*/ 51 w 66"/>
                  <a:gd name="T51" fmla="*/ 61 h 66"/>
                  <a:gd name="T52" fmla="*/ 56 w 66"/>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8"/>
                    </a:moveTo>
                    <a:lnTo>
                      <a:pt x="59" y="52"/>
                    </a:lnTo>
                    <a:lnTo>
                      <a:pt x="63" y="47"/>
                    </a:lnTo>
                    <a:lnTo>
                      <a:pt x="64" y="40"/>
                    </a:lnTo>
                    <a:lnTo>
                      <a:pt x="66" y="33"/>
                    </a:lnTo>
                    <a:lnTo>
                      <a:pt x="64" y="26"/>
                    </a:lnTo>
                    <a:lnTo>
                      <a:pt x="61" y="17"/>
                    </a:lnTo>
                    <a:lnTo>
                      <a:pt x="56" y="10"/>
                    </a:lnTo>
                    <a:lnTo>
                      <a:pt x="49" y="5"/>
                    </a:lnTo>
                    <a:lnTo>
                      <a:pt x="42" y="2"/>
                    </a:lnTo>
                    <a:lnTo>
                      <a:pt x="33" y="0"/>
                    </a:lnTo>
                    <a:lnTo>
                      <a:pt x="24" y="2"/>
                    </a:lnTo>
                    <a:lnTo>
                      <a:pt x="16" y="5"/>
                    </a:lnTo>
                    <a:lnTo>
                      <a:pt x="9" y="10"/>
                    </a:lnTo>
                    <a:lnTo>
                      <a:pt x="3" y="17"/>
                    </a:lnTo>
                    <a:lnTo>
                      <a:pt x="0" y="26"/>
                    </a:lnTo>
                    <a:lnTo>
                      <a:pt x="0" y="33"/>
                    </a:lnTo>
                    <a:lnTo>
                      <a:pt x="0" y="42"/>
                    </a:lnTo>
                    <a:lnTo>
                      <a:pt x="3" y="51"/>
                    </a:lnTo>
                    <a:lnTo>
                      <a:pt x="9" y="58"/>
                    </a:lnTo>
                    <a:lnTo>
                      <a:pt x="16" y="63"/>
                    </a:lnTo>
                    <a:lnTo>
                      <a:pt x="24" y="66"/>
                    </a:lnTo>
                    <a:lnTo>
                      <a:pt x="33" y="66"/>
                    </a:lnTo>
                    <a:lnTo>
                      <a:pt x="38" y="66"/>
                    </a:lnTo>
                    <a:lnTo>
                      <a:pt x="45" y="65"/>
                    </a:lnTo>
                    <a:lnTo>
                      <a:pt x="51" y="61"/>
                    </a:lnTo>
                    <a:lnTo>
                      <a:pt x="56"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0" name="Freeform 147"/>
              <p:cNvSpPr>
                <a:spLocks/>
              </p:cNvSpPr>
              <p:nvPr/>
            </p:nvSpPr>
            <p:spPr bwMode="auto">
              <a:xfrm>
                <a:off x="8089901" y="3092450"/>
                <a:ext cx="52388" cy="52388"/>
              </a:xfrm>
              <a:custGeom>
                <a:avLst/>
                <a:gdLst>
                  <a:gd name="T0" fmla="*/ 56 w 67"/>
                  <a:gd name="T1" fmla="*/ 55 h 66"/>
                  <a:gd name="T2" fmla="*/ 60 w 67"/>
                  <a:gd name="T3" fmla="*/ 50 h 66"/>
                  <a:gd name="T4" fmla="*/ 63 w 67"/>
                  <a:gd name="T5" fmla="*/ 45 h 66"/>
                  <a:gd name="T6" fmla="*/ 65 w 67"/>
                  <a:gd name="T7" fmla="*/ 40 h 66"/>
                  <a:gd name="T8" fmla="*/ 67 w 67"/>
                  <a:gd name="T9" fmla="*/ 33 h 66"/>
                  <a:gd name="T10" fmla="*/ 65 w 67"/>
                  <a:gd name="T11" fmla="*/ 24 h 66"/>
                  <a:gd name="T12" fmla="*/ 62 w 67"/>
                  <a:gd name="T13" fmla="*/ 15 h 66"/>
                  <a:gd name="T14" fmla="*/ 56 w 67"/>
                  <a:gd name="T15" fmla="*/ 8 h 66"/>
                  <a:gd name="T16" fmla="*/ 49 w 67"/>
                  <a:gd name="T17" fmla="*/ 3 h 66"/>
                  <a:gd name="T18" fmla="*/ 42 w 67"/>
                  <a:gd name="T19" fmla="*/ 0 h 66"/>
                  <a:gd name="T20" fmla="*/ 34 w 67"/>
                  <a:gd name="T21" fmla="*/ 0 h 66"/>
                  <a:gd name="T22" fmla="*/ 25 w 67"/>
                  <a:gd name="T23" fmla="*/ 0 h 66"/>
                  <a:gd name="T24" fmla="*/ 16 w 67"/>
                  <a:gd name="T25" fmla="*/ 3 h 66"/>
                  <a:gd name="T26" fmla="*/ 9 w 67"/>
                  <a:gd name="T27" fmla="*/ 8 h 66"/>
                  <a:gd name="T28" fmla="*/ 4 w 67"/>
                  <a:gd name="T29" fmla="*/ 15 h 66"/>
                  <a:gd name="T30" fmla="*/ 0 w 67"/>
                  <a:gd name="T31" fmla="*/ 24 h 66"/>
                  <a:gd name="T32" fmla="*/ 0 w 67"/>
                  <a:gd name="T33" fmla="*/ 33 h 66"/>
                  <a:gd name="T34" fmla="*/ 0 w 67"/>
                  <a:gd name="T35" fmla="*/ 41 h 66"/>
                  <a:gd name="T36" fmla="*/ 4 w 67"/>
                  <a:gd name="T37" fmla="*/ 48 h 66"/>
                  <a:gd name="T38" fmla="*/ 9 w 67"/>
                  <a:gd name="T39" fmla="*/ 55 h 66"/>
                  <a:gd name="T40" fmla="*/ 16 w 67"/>
                  <a:gd name="T41" fmla="*/ 61 h 66"/>
                  <a:gd name="T42" fmla="*/ 25 w 67"/>
                  <a:gd name="T43" fmla="*/ 64 h 66"/>
                  <a:gd name="T44" fmla="*/ 34 w 67"/>
                  <a:gd name="T45" fmla="*/ 66 h 66"/>
                  <a:gd name="T46" fmla="*/ 39 w 67"/>
                  <a:gd name="T47" fmla="*/ 64 h 66"/>
                  <a:gd name="T48" fmla="*/ 46 w 67"/>
                  <a:gd name="T49" fmla="*/ 62 h 66"/>
                  <a:gd name="T50" fmla="*/ 51 w 67"/>
                  <a:gd name="T51" fmla="*/ 61 h 66"/>
                  <a:gd name="T52" fmla="*/ 56 w 67"/>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5"/>
                    </a:moveTo>
                    <a:lnTo>
                      <a:pt x="60" y="50"/>
                    </a:lnTo>
                    <a:lnTo>
                      <a:pt x="63" y="45"/>
                    </a:lnTo>
                    <a:lnTo>
                      <a:pt x="65" y="40"/>
                    </a:lnTo>
                    <a:lnTo>
                      <a:pt x="67" y="33"/>
                    </a:lnTo>
                    <a:lnTo>
                      <a:pt x="65" y="24"/>
                    </a:lnTo>
                    <a:lnTo>
                      <a:pt x="62" y="15"/>
                    </a:lnTo>
                    <a:lnTo>
                      <a:pt x="56" y="8"/>
                    </a:lnTo>
                    <a:lnTo>
                      <a:pt x="49" y="3"/>
                    </a:lnTo>
                    <a:lnTo>
                      <a:pt x="42" y="0"/>
                    </a:lnTo>
                    <a:lnTo>
                      <a:pt x="34" y="0"/>
                    </a:lnTo>
                    <a:lnTo>
                      <a:pt x="25" y="0"/>
                    </a:lnTo>
                    <a:lnTo>
                      <a:pt x="16" y="3"/>
                    </a:lnTo>
                    <a:lnTo>
                      <a:pt x="9" y="8"/>
                    </a:lnTo>
                    <a:lnTo>
                      <a:pt x="4" y="15"/>
                    </a:lnTo>
                    <a:lnTo>
                      <a:pt x="0" y="24"/>
                    </a:lnTo>
                    <a:lnTo>
                      <a:pt x="0" y="33"/>
                    </a:lnTo>
                    <a:lnTo>
                      <a:pt x="0" y="41"/>
                    </a:lnTo>
                    <a:lnTo>
                      <a:pt x="4" y="48"/>
                    </a:lnTo>
                    <a:lnTo>
                      <a:pt x="9" y="55"/>
                    </a:lnTo>
                    <a:lnTo>
                      <a:pt x="16" y="61"/>
                    </a:lnTo>
                    <a:lnTo>
                      <a:pt x="25" y="64"/>
                    </a:lnTo>
                    <a:lnTo>
                      <a:pt x="34" y="66"/>
                    </a:lnTo>
                    <a:lnTo>
                      <a:pt x="39" y="64"/>
                    </a:lnTo>
                    <a:lnTo>
                      <a:pt x="46" y="62"/>
                    </a:lnTo>
                    <a:lnTo>
                      <a:pt x="51" y="61"/>
                    </a:lnTo>
                    <a:lnTo>
                      <a:pt x="56" y="5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1" name="Freeform 148"/>
              <p:cNvSpPr>
                <a:spLocks/>
              </p:cNvSpPr>
              <p:nvPr/>
            </p:nvSpPr>
            <p:spPr bwMode="auto">
              <a:xfrm>
                <a:off x="8148638" y="3090863"/>
                <a:ext cx="52388" cy="52388"/>
              </a:xfrm>
              <a:custGeom>
                <a:avLst/>
                <a:gdLst>
                  <a:gd name="T0" fmla="*/ 56 w 66"/>
                  <a:gd name="T1" fmla="*/ 56 h 66"/>
                  <a:gd name="T2" fmla="*/ 61 w 66"/>
                  <a:gd name="T3" fmla="*/ 52 h 66"/>
                  <a:gd name="T4" fmla="*/ 64 w 66"/>
                  <a:gd name="T5" fmla="*/ 45 h 66"/>
                  <a:gd name="T6" fmla="*/ 66 w 66"/>
                  <a:gd name="T7" fmla="*/ 40 h 66"/>
                  <a:gd name="T8" fmla="*/ 66 w 66"/>
                  <a:gd name="T9" fmla="*/ 33 h 66"/>
                  <a:gd name="T10" fmla="*/ 66 w 66"/>
                  <a:gd name="T11" fmla="*/ 24 h 66"/>
                  <a:gd name="T12" fmla="*/ 63 w 66"/>
                  <a:gd name="T13" fmla="*/ 17 h 66"/>
                  <a:gd name="T14" fmla="*/ 56 w 66"/>
                  <a:gd name="T15" fmla="*/ 10 h 66"/>
                  <a:gd name="T16" fmla="*/ 50 w 66"/>
                  <a:gd name="T17" fmla="*/ 5 h 66"/>
                  <a:gd name="T18" fmla="*/ 42 w 66"/>
                  <a:gd name="T19" fmla="*/ 2 h 66"/>
                  <a:gd name="T20" fmla="*/ 33 w 66"/>
                  <a:gd name="T21" fmla="*/ 0 h 66"/>
                  <a:gd name="T22" fmla="*/ 24 w 66"/>
                  <a:gd name="T23" fmla="*/ 2 h 66"/>
                  <a:gd name="T24" fmla="*/ 17 w 66"/>
                  <a:gd name="T25" fmla="*/ 5 h 66"/>
                  <a:gd name="T26" fmla="*/ 10 w 66"/>
                  <a:gd name="T27" fmla="*/ 10 h 66"/>
                  <a:gd name="T28" fmla="*/ 5 w 66"/>
                  <a:gd name="T29" fmla="*/ 17 h 66"/>
                  <a:gd name="T30" fmla="*/ 2 w 66"/>
                  <a:gd name="T31" fmla="*/ 24 h 66"/>
                  <a:gd name="T32" fmla="*/ 0 w 66"/>
                  <a:gd name="T33" fmla="*/ 33 h 66"/>
                  <a:gd name="T34" fmla="*/ 2 w 66"/>
                  <a:gd name="T35" fmla="*/ 42 h 66"/>
                  <a:gd name="T36" fmla="*/ 5 w 66"/>
                  <a:gd name="T37" fmla="*/ 50 h 66"/>
                  <a:gd name="T38" fmla="*/ 10 w 66"/>
                  <a:gd name="T39" fmla="*/ 56 h 66"/>
                  <a:gd name="T40" fmla="*/ 17 w 66"/>
                  <a:gd name="T41" fmla="*/ 63 h 66"/>
                  <a:gd name="T42" fmla="*/ 24 w 66"/>
                  <a:gd name="T43" fmla="*/ 66 h 66"/>
                  <a:gd name="T44" fmla="*/ 33 w 66"/>
                  <a:gd name="T45" fmla="*/ 66 h 66"/>
                  <a:gd name="T46" fmla="*/ 40 w 66"/>
                  <a:gd name="T47" fmla="*/ 66 h 66"/>
                  <a:gd name="T48" fmla="*/ 45 w 66"/>
                  <a:gd name="T49" fmla="*/ 64 h 66"/>
                  <a:gd name="T50" fmla="*/ 52 w 66"/>
                  <a:gd name="T51" fmla="*/ 61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2"/>
                    </a:lnTo>
                    <a:lnTo>
                      <a:pt x="64" y="45"/>
                    </a:lnTo>
                    <a:lnTo>
                      <a:pt x="66" y="40"/>
                    </a:lnTo>
                    <a:lnTo>
                      <a:pt x="66" y="33"/>
                    </a:lnTo>
                    <a:lnTo>
                      <a:pt x="66" y="24"/>
                    </a:lnTo>
                    <a:lnTo>
                      <a:pt x="63" y="17"/>
                    </a:lnTo>
                    <a:lnTo>
                      <a:pt x="56" y="10"/>
                    </a:lnTo>
                    <a:lnTo>
                      <a:pt x="50" y="5"/>
                    </a:lnTo>
                    <a:lnTo>
                      <a:pt x="42" y="2"/>
                    </a:lnTo>
                    <a:lnTo>
                      <a:pt x="33" y="0"/>
                    </a:lnTo>
                    <a:lnTo>
                      <a:pt x="24" y="2"/>
                    </a:lnTo>
                    <a:lnTo>
                      <a:pt x="17" y="5"/>
                    </a:lnTo>
                    <a:lnTo>
                      <a:pt x="10" y="10"/>
                    </a:lnTo>
                    <a:lnTo>
                      <a:pt x="5" y="17"/>
                    </a:lnTo>
                    <a:lnTo>
                      <a:pt x="2" y="24"/>
                    </a:lnTo>
                    <a:lnTo>
                      <a:pt x="0" y="33"/>
                    </a:lnTo>
                    <a:lnTo>
                      <a:pt x="2" y="42"/>
                    </a:lnTo>
                    <a:lnTo>
                      <a:pt x="5" y="50"/>
                    </a:lnTo>
                    <a:lnTo>
                      <a:pt x="10" y="56"/>
                    </a:lnTo>
                    <a:lnTo>
                      <a:pt x="17" y="63"/>
                    </a:lnTo>
                    <a:lnTo>
                      <a:pt x="24" y="66"/>
                    </a:lnTo>
                    <a:lnTo>
                      <a:pt x="33" y="66"/>
                    </a:lnTo>
                    <a:lnTo>
                      <a:pt x="40" y="66"/>
                    </a:lnTo>
                    <a:lnTo>
                      <a:pt x="45" y="64"/>
                    </a:lnTo>
                    <a:lnTo>
                      <a:pt x="52"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2" name="Freeform 149"/>
              <p:cNvSpPr>
                <a:spLocks/>
              </p:cNvSpPr>
              <p:nvPr/>
            </p:nvSpPr>
            <p:spPr bwMode="auto">
              <a:xfrm>
                <a:off x="7977188" y="2732088"/>
                <a:ext cx="52388" cy="52388"/>
              </a:xfrm>
              <a:custGeom>
                <a:avLst/>
                <a:gdLst>
                  <a:gd name="T0" fmla="*/ 58 w 67"/>
                  <a:gd name="T1" fmla="*/ 55 h 66"/>
                  <a:gd name="T2" fmla="*/ 61 w 67"/>
                  <a:gd name="T3" fmla="*/ 50 h 66"/>
                  <a:gd name="T4" fmla="*/ 65 w 67"/>
                  <a:gd name="T5" fmla="*/ 45 h 66"/>
                  <a:gd name="T6" fmla="*/ 67 w 67"/>
                  <a:gd name="T7" fmla="*/ 38 h 66"/>
                  <a:gd name="T8" fmla="*/ 67 w 67"/>
                  <a:gd name="T9" fmla="*/ 33 h 66"/>
                  <a:gd name="T10" fmla="*/ 67 w 67"/>
                  <a:gd name="T11" fmla="*/ 24 h 66"/>
                  <a:gd name="T12" fmla="*/ 63 w 67"/>
                  <a:gd name="T13" fmla="*/ 15 h 66"/>
                  <a:gd name="T14" fmla="*/ 58 w 67"/>
                  <a:gd name="T15" fmla="*/ 8 h 66"/>
                  <a:gd name="T16" fmla="*/ 51 w 67"/>
                  <a:gd name="T17" fmla="*/ 3 h 66"/>
                  <a:gd name="T18" fmla="*/ 42 w 67"/>
                  <a:gd name="T19" fmla="*/ 0 h 66"/>
                  <a:gd name="T20" fmla="*/ 33 w 67"/>
                  <a:gd name="T21" fmla="*/ 0 h 66"/>
                  <a:gd name="T22" fmla="*/ 25 w 67"/>
                  <a:gd name="T23" fmla="*/ 0 h 66"/>
                  <a:gd name="T24" fmla="*/ 18 w 67"/>
                  <a:gd name="T25" fmla="*/ 3 h 66"/>
                  <a:gd name="T26" fmla="*/ 11 w 67"/>
                  <a:gd name="T27" fmla="*/ 8 h 66"/>
                  <a:gd name="T28" fmla="*/ 6 w 67"/>
                  <a:gd name="T29" fmla="*/ 15 h 66"/>
                  <a:gd name="T30" fmla="*/ 2 w 67"/>
                  <a:gd name="T31" fmla="*/ 24 h 66"/>
                  <a:gd name="T32" fmla="*/ 0 w 67"/>
                  <a:gd name="T33" fmla="*/ 33 h 66"/>
                  <a:gd name="T34" fmla="*/ 2 w 67"/>
                  <a:gd name="T35" fmla="*/ 40 h 66"/>
                  <a:gd name="T36" fmla="*/ 6 w 67"/>
                  <a:gd name="T37" fmla="*/ 48 h 66"/>
                  <a:gd name="T38" fmla="*/ 11 w 67"/>
                  <a:gd name="T39" fmla="*/ 55 h 66"/>
                  <a:gd name="T40" fmla="*/ 18 w 67"/>
                  <a:gd name="T41" fmla="*/ 61 h 66"/>
                  <a:gd name="T42" fmla="*/ 25 w 67"/>
                  <a:gd name="T43" fmla="*/ 64 h 66"/>
                  <a:gd name="T44" fmla="*/ 33 w 67"/>
                  <a:gd name="T45" fmla="*/ 66 h 66"/>
                  <a:gd name="T46" fmla="*/ 40 w 67"/>
                  <a:gd name="T47" fmla="*/ 64 h 66"/>
                  <a:gd name="T48" fmla="*/ 46 w 67"/>
                  <a:gd name="T49" fmla="*/ 62 h 66"/>
                  <a:gd name="T50" fmla="*/ 53 w 67"/>
                  <a:gd name="T51" fmla="*/ 59 h 66"/>
                  <a:gd name="T52" fmla="*/ 58 w 67"/>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8" y="55"/>
                    </a:moveTo>
                    <a:lnTo>
                      <a:pt x="61" y="50"/>
                    </a:lnTo>
                    <a:lnTo>
                      <a:pt x="65" y="45"/>
                    </a:lnTo>
                    <a:lnTo>
                      <a:pt x="67" y="38"/>
                    </a:lnTo>
                    <a:lnTo>
                      <a:pt x="67" y="33"/>
                    </a:lnTo>
                    <a:lnTo>
                      <a:pt x="67" y="24"/>
                    </a:lnTo>
                    <a:lnTo>
                      <a:pt x="63" y="15"/>
                    </a:lnTo>
                    <a:lnTo>
                      <a:pt x="58" y="8"/>
                    </a:lnTo>
                    <a:lnTo>
                      <a:pt x="51" y="3"/>
                    </a:lnTo>
                    <a:lnTo>
                      <a:pt x="42" y="0"/>
                    </a:lnTo>
                    <a:lnTo>
                      <a:pt x="33" y="0"/>
                    </a:lnTo>
                    <a:lnTo>
                      <a:pt x="25" y="0"/>
                    </a:lnTo>
                    <a:lnTo>
                      <a:pt x="18" y="3"/>
                    </a:lnTo>
                    <a:lnTo>
                      <a:pt x="11" y="8"/>
                    </a:lnTo>
                    <a:lnTo>
                      <a:pt x="6" y="15"/>
                    </a:lnTo>
                    <a:lnTo>
                      <a:pt x="2" y="24"/>
                    </a:lnTo>
                    <a:lnTo>
                      <a:pt x="0" y="33"/>
                    </a:lnTo>
                    <a:lnTo>
                      <a:pt x="2" y="40"/>
                    </a:lnTo>
                    <a:lnTo>
                      <a:pt x="6" y="48"/>
                    </a:lnTo>
                    <a:lnTo>
                      <a:pt x="11" y="55"/>
                    </a:lnTo>
                    <a:lnTo>
                      <a:pt x="18" y="61"/>
                    </a:lnTo>
                    <a:lnTo>
                      <a:pt x="25" y="64"/>
                    </a:lnTo>
                    <a:lnTo>
                      <a:pt x="33" y="66"/>
                    </a:lnTo>
                    <a:lnTo>
                      <a:pt x="40" y="64"/>
                    </a:lnTo>
                    <a:lnTo>
                      <a:pt x="46" y="62"/>
                    </a:lnTo>
                    <a:lnTo>
                      <a:pt x="53" y="59"/>
                    </a:lnTo>
                    <a:lnTo>
                      <a:pt x="58" y="5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3" name="Freeform 150"/>
              <p:cNvSpPr>
                <a:spLocks/>
              </p:cNvSpPr>
              <p:nvPr/>
            </p:nvSpPr>
            <p:spPr bwMode="auto">
              <a:xfrm>
                <a:off x="7953376" y="2584450"/>
                <a:ext cx="52388" cy="52388"/>
              </a:xfrm>
              <a:custGeom>
                <a:avLst/>
                <a:gdLst>
                  <a:gd name="T0" fmla="*/ 55 w 66"/>
                  <a:gd name="T1" fmla="*/ 55 h 66"/>
                  <a:gd name="T2" fmla="*/ 61 w 66"/>
                  <a:gd name="T3" fmla="*/ 50 h 66"/>
                  <a:gd name="T4" fmla="*/ 64 w 66"/>
                  <a:gd name="T5" fmla="*/ 45 h 66"/>
                  <a:gd name="T6" fmla="*/ 66 w 66"/>
                  <a:gd name="T7" fmla="*/ 38 h 66"/>
                  <a:gd name="T8" fmla="*/ 66 w 66"/>
                  <a:gd name="T9" fmla="*/ 33 h 66"/>
                  <a:gd name="T10" fmla="*/ 64 w 66"/>
                  <a:gd name="T11" fmla="*/ 24 h 66"/>
                  <a:gd name="T12" fmla="*/ 62 w 66"/>
                  <a:gd name="T13" fmla="*/ 15 h 66"/>
                  <a:gd name="T14" fmla="*/ 55 w 66"/>
                  <a:gd name="T15" fmla="*/ 8 h 66"/>
                  <a:gd name="T16" fmla="*/ 49 w 66"/>
                  <a:gd name="T17" fmla="*/ 3 h 66"/>
                  <a:gd name="T18" fmla="*/ 42 w 66"/>
                  <a:gd name="T19" fmla="*/ 0 h 66"/>
                  <a:gd name="T20" fmla="*/ 33 w 66"/>
                  <a:gd name="T21" fmla="*/ 0 h 66"/>
                  <a:gd name="T22" fmla="*/ 24 w 66"/>
                  <a:gd name="T23" fmla="*/ 0 h 66"/>
                  <a:gd name="T24" fmla="*/ 17 w 66"/>
                  <a:gd name="T25" fmla="*/ 3 h 66"/>
                  <a:gd name="T26" fmla="*/ 8 w 66"/>
                  <a:gd name="T27" fmla="*/ 8 h 66"/>
                  <a:gd name="T28" fmla="*/ 3 w 66"/>
                  <a:gd name="T29" fmla="*/ 15 h 66"/>
                  <a:gd name="T30" fmla="*/ 1 w 66"/>
                  <a:gd name="T31" fmla="*/ 24 h 66"/>
                  <a:gd name="T32" fmla="*/ 0 w 66"/>
                  <a:gd name="T33" fmla="*/ 33 h 66"/>
                  <a:gd name="T34" fmla="*/ 1 w 66"/>
                  <a:gd name="T35" fmla="*/ 41 h 66"/>
                  <a:gd name="T36" fmla="*/ 3 w 66"/>
                  <a:gd name="T37" fmla="*/ 48 h 66"/>
                  <a:gd name="T38" fmla="*/ 8 w 66"/>
                  <a:gd name="T39" fmla="*/ 55 h 66"/>
                  <a:gd name="T40" fmla="*/ 17 w 66"/>
                  <a:gd name="T41" fmla="*/ 61 h 66"/>
                  <a:gd name="T42" fmla="*/ 24 w 66"/>
                  <a:gd name="T43" fmla="*/ 64 h 66"/>
                  <a:gd name="T44" fmla="*/ 33 w 66"/>
                  <a:gd name="T45" fmla="*/ 66 h 66"/>
                  <a:gd name="T46" fmla="*/ 40 w 66"/>
                  <a:gd name="T47" fmla="*/ 64 h 66"/>
                  <a:gd name="T48" fmla="*/ 45 w 66"/>
                  <a:gd name="T49" fmla="*/ 62 h 66"/>
                  <a:gd name="T50" fmla="*/ 50 w 66"/>
                  <a:gd name="T51" fmla="*/ 61 h 66"/>
                  <a:gd name="T52" fmla="*/ 55 w 66"/>
                  <a:gd name="T53" fmla="*/ 55 h 66"/>
                  <a:gd name="T54" fmla="*/ 55 w 66"/>
                  <a:gd name="T55"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5" y="55"/>
                    </a:moveTo>
                    <a:lnTo>
                      <a:pt x="61" y="50"/>
                    </a:lnTo>
                    <a:lnTo>
                      <a:pt x="64" y="45"/>
                    </a:lnTo>
                    <a:lnTo>
                      <a:pt x="66" y="38"/>
                    </a:lnTo>
                    <a:lnTo>
                      <a:pt x="66" y="33"/>
                    </a:lnTo>
                    <a:lnTo>
                      <a:pt x="64" y="24"/>
                    </a:lnTo>
                    <a:lnTo>
                      <a:pt x="62" y="15"/>
                    </a:lnTo>
                    <a:lnTo>
                      <a:pt x="55" y="8"/>
                    </a:lnTo>
                    <a:lnTo>
                      <a:pt x="49" y="3"/>
                    </a:lnTo>
                    <a:lnTo>
                      <a:pt x="42" y="0"/>
                    </a:lnTo>
                    <a:lnTo>
                      <a:pt x="33" y="0"/>
                    </a:lnTo>
                    <a:lnTo>
                      <a:pt x="24" y="0"/>
                    </a:lnTo>
                    <a:lnTo>
                      <a:pt x="17" y="3"/>
                    </a:lnTo>
                    <a:lnTo>
                      <a:pt x="8" y="8"/>
                    </a:lnTo>
                    <a:lnTo>
                      <a:pt x="3" y="15"/>
                    </a:lnTo>
                    <a:lnTo>
                      <a:pt x="1" y="24"/>
                    </a:lnTo>
                    <a:lnTo>
                      <a:pt x="0" y="33"/>
                    </a:lnTo>
                    <a:lnTo>
                      <a:pt x="1" y="41"/>
                    </a:lnTo>
                    <a:lnTo>
                      <a:pt x="3" y="48"/>
                    </a:lnTo>
                    <a:lnTo>
                      <a:pt x="8" y="55"/>
                    </a:lnTo>
                    <a:lnTo>
                      <a:pt x="17" y="61"/>
                    </a:lnTo>
                    <a:lnTo>
                      <a:pt x="24" y="64"/>
                    </a:lnTo>
                    <a:lnTo>
                      <a:pt x="33" y="66"/>
                    </a:lnTo>
                    <a:lnTo>
                      <a:pt x="40" y="64"/>
                    </a:lnTo>
                    <a:lnTo>
                      <a:pt x="45" y="62"/>
                    </a:lnTo>
                    <a:lnTo>
                      <a:pt x="50" y="61"/>
                    </a:lnTo>
                    <a:lnTo>
                      <a:pt x="55" y="55"/>
                    </a:lnTo>
                    <a:lnTo>
                      <a:pt x="55" y="5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4" name="Freeform 151"/>
              <p:cNvSpPr>
                <a:spLocks/>
              </p:cNvSpPr>
              <p:nvPr/>
            </p:nvSpPr>
            <p:spPr bwMode="auto">
              <a:xfrm>
                <a:off x="8004176" y="2617788"/>
                <a:ext cx="52388" cy="52388"/>
              </a:xfrm>
              <a:custGeom>
                <a:avLst/>
                <a:gdLst>
                  <a:gd name="T0" fmla="*/ 58 w 67"/>
                  <a:gd name="T1" fmla="*/ 56 h 67"/>
                  <a:gd name="T2" fmla="*/ 61 w 67"/>
                  <a:gd name="T3" fmla="*/ 53 h 67"/>
                  <a:gd name="T4" fmla="*/ 65 w 67"/>
                  <a:gd name="T5" fmla="*/ 46 h 67"/>
                  <a:gd name="T6" fmla="*/ 67 w 67"/>
                  <a:gd name="T7" fmla="*/ 41 h 67"/>
                  <a:gd name="T8" fmla="*/ 67 w 67"/>
                  <a:gd name="T9" fmla="*/ 34 h 67"/>
                  <a:gd name="T10" fmla="*/ 67 w 67"/>
                  <a:gd name="T11" fmla="*/ 25 h 67"/>
                  <a:gd name="T12" fmla="*/ 63 w 67"/>
                  <a:gd name="T13" fmla="*/ 18 h 67"/>
                  <a:gd name="T14" fmla="*/ 58 w 67"/>
                  <a:gd name="T15" fmla="*/ 11 h 67"/>
                  <a:gd name="T16" fmla="*/ 51 w 67"/>
                  <a:gd name="T17" fmla="*/ 6 h 67"/>
                  <a:gd name="T18" fmla="*/ 42 w 67"/>
                  <a:gd name="T19" fmla="*/ 2 h 67"/>
                  <a:gd name="T20" fmla="*/ 33 w 67"/>
                  <a:gd name="T21" fmla="*/ 0 h 67"/>
                  <a:gd name="T22" fmla="*/ 26 w 67"/>
                  <a:gd name="T23" fmla="*/ 2 h 67"/>
                  <a:gd name="T24" fmla="*/ 18 w 67"/>
                  <a:gd name="T25" fmla="*/ 6 h 67"/>
                  <a:gd name="T26" fmla="*/ 11 w 67"/>
                  <a:gd name="T27" fmla="*/ 11 h 67"/>
                  <a:gd name="T28" fmla="*/ 5 w 67"/>
                  <a:gd name="T29" fmla="*/ 18 h 67"/>
                  <a:gd name="T30" fmla="*/ 2 w 67"/>
                  <a:gd name="T31" fmla="*/ 25 h 67"/>
                  <a:gd name="T32" fmla="*/ 0 w 67"/>
                  <a:gd name="T33" fmla="*/ 34 h 67"/>
                  <a:gd name="T34" fmla="*/ 2 w 67"/>
                  <a:gd name="T35" fmla="*/ 42 h 67"/>
                  <a:gd name="T36" fmla="*/ 5 w 67"/>
                  <a:gd name="T37" fmla="*/ 51 h 67"/>
                  <a:gd name="T38" fmla="*/ 11 w 67"/>
                  <a:gd name="T39" fmla="*/ 56 h 67"/>
                  <a:gd name="T40" fmla="*/ 18 w 67"/>
                  <a:gd name="T41" fmla="*/ 63 h 67"/>
                  <a:gd name="T42" fmla="*/ 26 w 67"/>
                  <a:gd name="T43" fmla="*/ 67 h 67"/>
                  <a:gd name="T44" fmla="*/ 33 w 67"/>
                  <a:gd name="T45" fmla="*/ 67 h 67"/>
                  <a:gd name="T46" fmla="*/ 40 w 67"/>
                  <a:gd name="T47" fmla="*/ 67 h 67"/>
                  <a:gd name="T48" fmla="*/ 47 w 67"/>
                  <a:gd name="T49" fmla="*/ 65 h 67"/>
                  <a:gd name="T50" fmla="*/ 53 w 67"/>
                  <a:gd name="T51" fmla="*/ 62 h 67"/>
                  <a:gd name="T52" fmla="*/ 58 w 67"/>
                  <a:gd name="T53" fmla="*/ 56 h 67"/>
                  <a:gd name="T54" fmla="*/ 58 w 67"/>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8" y="56"/>
                    </a:moveTo>
                    <a:lnTo>
                      <a:pt x="61" y="53"/>
                    </a:lnTo>
                    <a:lnTo>
                      <a:pt x="65" y="46"/>
                    </a:lnTo>
                    <a:lnTo>
                      <a:pt x="67" y="41"/>
                    </a:lnTo>
                    <a:lnTo>
                      <a:pt x="67" y="34"/>
                    </a:lnTo>
                    <a:lnTo>
                      <a:pt x="67" y="25"/>
                    </a:lnTo>
                    <a:lnTo>
                      <a:pt x="63" y="18"/>
                    </a:lnTo>
                    <a:lnTo>
                      <a:pt x="58" y="11"/>
                    </a:lnTo>
                    <a:lnTo>
                      <a:pt x="51" y="6"/>
                    </a:lnTo>
                    <a:lnTo>
                      <a:pt x="42" y="2"/>
                    </a:lnTo>
                    <a:lnTo>
                      <a:pt x="33" y="0"/>
                    </a:lnTo>
                    <a:lnTo>
                      <a:pt x="26" y="2"/>
                    </a:lnTo>
                    <a:lnTo>
                      <a:pt x="18" y="6"/>
                    </a:lnTo>
                    <a:lnTo>
                      <a:pt x="11" y="11"/>
                    </a:lnTo>
                    <a:lnTo>
                      <a:pt x="5" y="18"/>
                    </a:lnTo>
                    <a:lnTo>
                      <a:pt x="2" y="25"/>
                    </a:lnTo>
                    <a:lnTo>
                      <a:pt x="0" y="34"/>
                    </a:lnTo>
                    <a:lnTo>
                      <a:pt x="2" y="42"/>
                    </a:lnTo>
                    <a:lnTo>
                      <a:pt x="5" y="51"/>
                    </a:lnTo>
                    <a:lnTo>
                      <a:pt x="11" y="56"/>
                    </a:lnTo>
                    <a:lnTo>
                      <a:pt x="18" y="63"/>
                    </a:lnTo>
                    <a:lnTo>
                      <a:pt x="26" y="67"/>
                    </a:lnTo>
                    <a:lnTo>
                      <a:pt x="33" y="67"/>
                    </a:lnTo>
                    <a:lnTo>
                      <a:pt x="40" y="67"/>
                    </a:lnTo>
                    <a:lnTo>
                      <a:pt x="47" y="65"/>
                    </a:lnTo>
                    <a:lnTo>
                      <a:pt x="53" y="62"/>
                    </a:lnTo>
                    <a:lnTo>
                      <a:pt x="58" y="56"/>
                    </a:lnTo>
                    <a:lnTo>
                      <a:pt x="58"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5" name="Freeform 152"/>
              <p:cNvSpPr>
                <a:spLocks/>
              </p:cNvSpPr>
              <p:nvPr/>
            </p:nvSpPr>
            <p:spPr bwMode="auto">
              <a:xfrm>
                <a:off x="8088313" y="2724150"/>
                <a:ext cx="53975" cy="52388"/>
              </a:xfrm>
              <a:custGeom>
                <a:avLst/>
                <a:gdLst>
                  <a:gd name="T0" fmla="*/ 57 w 66"/>
                  <a:gd name="T1" fmla="*/ 56 h 66"/>
                  <a:gd name="T2" fmla="*/ 61 w 66"/>
                  <a:gd name="T3" fmla="*/ 51 h 66"/>
                  <a:gd name="T4" fmla="*/ 64 w 66"/>
                  <a:gd name="T5" fmla="*/ 46 h 66"/>
                  <a:gd name="T6" fmla="*/ 66 w 66"/>
                  <a:gd name="T7" fmla="*/ 39 h 66"/>
                  <a:gd name="T8" fmla="*/ 66 w 66"/>
                  <a:gd name="T9" fmla="*/ 33 h 66"/>
                  <a:gd name="T10" fmla="*/ 66 w 66"/>
                  <a:gd name="T11" fmla="*/ 25 h 66"/>
                  <a:gd name="T12" fmla="*/ 63 w 66"/>
                  <a:gd name="T13" fmla="*/ 16 h 66"/>
                  <a:gd name="T14" fmla="*/ 57 w 66"/>
                  <a:gd name="T15" fmla="*/ 9 h 66"/>
                  <a:gd name="T16" fmla="*/ 50 w 66"/>
                  <a:gd name="T17" fmla="*/ 4 h 66"/>
                  <a:gd name="T18" fmla="*/ 42 w 66"/>
                  <a:gd name="T19" fmla="*/ 0 h 66"/>
                  <a:gd name="T20" fmla="*/ 33 w 66"/>
                  <a:gd name="T21" fmla="*/ 0 h 66"/>
                  <a:gd name="T22" fmla="*/ 24 w 66"/>
                  <a:gd name="T23" fmla="*/ 0 h 66"/>
                  <a:gd name="T24" fmla="*/ 17 w 66"/>
                  <a:gd name="T25" fmla="*/ 4 h 66"/>
                  <a:gd name="T26" fmla="*/ 10 w 66"/>
                  <a:gd name="T27" fmla="*/ 9 h 66"/>
                  <a:gd name="T28" fmla="*/ 5 w 66"/>
                  <a:gd name="T29" fmla="*/ 16 h 66"/>
                  <a:gd name="T30" fmla="*/ 1 w 66"/>
                  <a:gd name="T31" fmla="*/ 25 h 66"/>
                  <a:gd name="T32" fmla="*/ 0 w 66"/>
                  <a:gd name="T33" fmla="*/ 33 h 66"/>
                  <a:gd name="T34" fmla="*/ 1 w 66"/>
                  <a:gd name="T35" fmla="*/ 40 h 66"/>
                  <a:gd name="T36" fmla="*/ 5 w 66"/>
                  <a:gd name="T37" fmla="*/ 49 h 66"/>
                  <a:gd name="T38" fmla="*/ 10 w 66"/>
                  <a:gd name="T39" fmla="*/ 56 h 66"/>
                  <a:gd name="T40" fmla="*/ 17 w 66"/>
                  <a:gd name="T41" fmla="*/ 61 h 66"/>
                  <a:gd name="T42" fmla="*/ 24 w 66"/>
                  <a:gd name="T43" fmla="*/ 65 h 66"/>
                  <a:gd name="T44" fmla="*/ 33 w 66"/>
                  <a:gd name="T45" fmla="*/ 66 h 66"/>
                  <a:gd name="T46" fmla="*/ 40 w 66"/>
                  <a:gd name="T47" fmla="*/ 65 h 66"/>
                  <a:gd name="T48" fmla="*/ 47 w 66"/>
                  <a:gd name="T49" fmla="*/ 63 h 66"/>
                  <a:gd name="T50" fmla="*/ 52 w 66"/>
                  <a:gd name="T51" fmla="*/ 59 h 66"/>
                  <a:gd name="T52" fmla="*/ 57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6"/>
                    </a:moveTo>
                    <a:lnTo>
                      <a:pt x="61" y="51"/>
                    </a:lnTo>
                    <a:lnTo>
                      <a:pt x="64" y="46"/>
                    </a:lnTo>
                    <a:lnTo>
                      <a:pt x="66" y="39"/>
                    </a:lnTo>
                    <a:lnTo>
                      <a:pt x="66" y="33"/>
                    </a:lnTo>
                    <a:lnTo>
                      <a:pt x="66" y="25"/>
                    </a:lnTo>
                    <a:lnTo>
                      <a:pt x="63" y="16"/>
                    </a:lnTo>
                    <a:lnTo>
                      <a:pt x="57" y="9"/>
                    </a:lnTo>
                    <a:lnTo>
                      <a:pt x="50" y="4"/>
                    </a:lnTo>
                    <a:lnTo>
                      <a:pt x="42" y="0"/>
                    </a:lnTo>
                    <a:lnTo>
                      <a:pt x="33" y="0"/>
                    </a:lnTo>
                    <a:lnTo>
                      <a:pt x="24" y="0"/>
                    </a:lnTo>
                    <a:lnTo>
                      <a:pt x="17" y="4"/>
                    </a:lnTo>
                    <a:lnTo>
                      <a:pt x="10" y="9"/>
                    </a:lnTo>
                    <a:lnTo>
                      <a:pt x="5" y="16"/>
                    </a:lnTo>
                    <a:lnTo>
                      <a:pt x="1" y="25"/>
                    </a:lnTo>
                    <a:lnTo>
                      <a:pt x="0" y="33"/>
                    </a:lnTo>
                    <a:lnTo>
                      <a:pt x="1" y="40"/>
                    </a:lnTo>
                    <a:lnTo>
                      <a:pt x="5" y="49"/>
                    </a:lnTo>
                    <a:lnTo>
                      <a:pt x="10" y="56"/>
                    </a:lnTo>
                    <a:lnTo>
                      <a:pt x="17" y="61"/>
                    </a:lnTo>
                    <a:lnTo>
                      <a:pt x="24" y="65"/>
                    </a:lnTo>
                    <a:lnTo>
                      <a:pt x="33" y="66"/>
                    </a:lnTo>
                    <a:lnTo>
                      <a:pt x="40" y="65"/>
                    </a:lnTo>
                    <a:lnTo>
                      <a:pt x="47" y="63"/>
                    </a:lnTo>
                    <a:lnTo>
                      <a:pt x="52" y="59"/>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6" name="Freeform 153"/>
              <p:cNvSpPr>
                <a:spLocks/>
              </p:cNvSpPr>
              <p:nvPr/>
            </p:nvSpPr>
            <p:spPr bwMode="auto">
              <a:xfrm>
                <a:off x="7872413" y="2701925"/>
                <a:ext cx="52388" cy="53975"/>
              </a:xfrm>
              <a:custGeom>
                <a:avLst/>
                <a:gdLst>
                  <a:gd name="T0" fmla="*/ 56 w 67"/>
                  <a:gd name="T1" fmla="*/ 56 h 66"/>
                  <a:gd name="T2" fmla="*/ 61 w 67"/>
                  <a:gd name="T3" fmla="*/ 51 h 66"/>
                  <a:gd name="T4" fmla="*/ 63 w 67"/>
                  <a:gd name="T5" fmla="*/ 45 h 66"/>
                  <a:gd name="T6" fmla="*/ 67 w 67"/>
                  <a:gd name="T7" fmla="*/ 38 h 66"/>
                  <a:gd name="T8" fmla="*/ 67 w 67"/>
                  <a:gd name="T9" fmla="*/ 33 h 66"/>
                  <a:gd name="T10" fmla="*/ 65 w 67"/>
                  <a:gd name="T11" fmla="*/ 24 h 66"/>
                  <a:gd name="T12" fmla="*/ 61 w 67"/>
                  <a:gd name="T13" fmla="*/ 16 h 66"/>
                  <a:gd name="T14" fmla="*/ 56 w 67"/>
                  <a:gd name="T15" fmla="*/ 9 h 66"/>
                  <a:gd name="T16" fmla="*/ 49 w 67"/>
                  <a:gd name="T17" fmla="*/ 3 h 66"/>
                  <a:gd name="T18" fmla="*/ 42 w 67"/>
                  <a:gd name="T19" fmla="*/ 0 h 66"/>
                  <a:gd name="T20" fmla="*/ 34 w 67"/>
                  <a:gd name="T21" fmla="*/ 0 h 66"/>
                  <a:gd name="T22" fmla="*/ 25 w 67"/>
                  <a:gd name="T23" fmla="*/ 0 h 66"/>
                  <a:gd name="T24" fmla="*/ 16 w 67"/>
                  <a:gd name="T25" fmla="*/ 3 h 66"/>
                  <a:gd name="T26" fmla="*/ 9 w 67"/>
                  <a:gd name="T27" fmla="*/ 9 h 66"/>
                  <a:gd name="T28" fmla="*/ 4 w 67"/>
                  <a:gd name="T29" fmla="*/ 16 h 66"/>
                  <a:gd name="T30" fmla="*/ 0 w 67"/>
                  <a:gd name="T31" fmla="*/ 24 h 66"/>
                  <a:gd name="T32" fmla="*/ 0 w 67"/>
                  <a:gd name="T33" fmla="*/ 33 h 66"/>
                  <a:gd name="T34" fmla="*/ 0 w 67"/>
                  <a:gd name="T35" fmla="*/ 42 h 66"/>
                  <a:gd name="T36" fmla="*/ 4 w 67"/>
                  <a:gd name="T37" fmla="*/ 49 h 66"/>
                  <a:gd name="T38" fmla="*/ 9 w 67"/>
                  <a:gd name="T39" fmla="*/ 56 h 66"/>
                  <a:gd name="T40" fmla="*/ 16 w 67"/>
                  <a:gd name="T41" fmla="*/ 61 h 66"/>
                  <a:gd name="T42" fmla="*/ 25 w 67"/>
                  <a:gd name="T43" fmla="*/ 65 h 66"/>
                  <a:gd name="T44" fmla="*/ 34 w 67"/>
                  <a:gd name="T45" fmla="*/ 66 h 66"/>
                  <a:gd name="T46" fmla="*/ 40 w 67"/>
                  <a:gd name="T47" fmla="*/ 65 h 66"/>
                  <a:gd name="T48" fmla="*/ 46 w 67"/>
                  <a:gd name="T49" fmla="*/ 63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1" y="51"/>
                    </a:lnTo>
                    <a:lnTo>
                      <a:pt x="63" y="45"/>
                    </a:lnTo>
                    <a:lnTo>
                      <a:pt x="67" y="38"/>
                    </a:lnTo>
                    <a:lnTo>
                      <a:pt x="67" y="33"/>
                    </a:lnTo>
                    <a:lnTo>
                      <a:pt x="65" y="24"/>
                    </a:lnTo>
                    <a:lnTo>
                      <a:pt x="61" y="16"/>
                    </a:lnTo>
                    <a:lnTo>
                      <a:pt x="56" y="9"/>
                    </a:lnTo>
                    <a:lnTo>
                      <a:pt x="49" y="3"/>
                    </a:lnTo>
                    <a:lnTo>
                      <a:pt x="42" y="0"/>
                    </a:lnTo>
                    <a:lnTo>
                      <a:pt x="34" y="0"/>
                    </a:lnTo>
                    <a:lnTo>
                      <a:pt x="25" y="0"/>
                    </a:lnTo>
                    <a:lnTo>
                      <a:pt x="16" y="3"/>
                    </a:lnTo>
                    <a:lnTo>
                      <a:pt x="9" y="9"/>
                    </a:lnTo>
                    <a:lnTo>
                      <a:pt x="4" y="16"/>
                    </a:lnTo>
                    <a:lnTo>
                      <a:pt x="0" y="24"/>
                    </a:lnTo>
                    <a:lnTo>
                      <a:pt x="0" y="33"/>
                    </a:lnTo>
                    <a:lnTo>
                      <a:pt x="0" y="42"/>
                    </a:lnTo>
                    <a:lnTo>
                      <a:pt x="4" y="49"/>
                    </a:lnTo>
                    <a:lnTo>
                      <a:pt x="9" y="56"/>
                    </a:lnTo>
                    <a:lnTo>
                      <a:pt x="16" y="61"/>
                    </a:lnTo>
                    <a:lnTo>
                      <a:pt x="25" y="65"/>
                    </a:lnTo>
                    <a:lnTo>
                      <a:pt x="34" y="66"/>
                    </a:lnTo>
                    <a:lnTo>
                      <a:pt x="40" y="65"/>
                    </a:lnTo>
                    <a:lnTo>
                      <a:pt x="46" y="63"/>
                    </a:lnTo>
                    <a:lnTo>
                      <a:pt x="51" y="61"/>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7" name="Freeform 154"/>
              <p:cNvSpPr>
                <a:spLocks/>
              </p:cNvSpPr>
              <p:nvPr/>
            </p:nvSpPr>
            <p:spPr bwMode="auto">
              <a:xfrm>
                <a:off x="7815263" y="2774950"/>
                <a:ext cx="53975" cy="52388"/>
              </a:xfrm>
              <a:custGeom>
                <a:avLst/>
                <a:gdLst>
                  <a:gd name="T0" fmla="*/ 57 w 66"/>
                  <a:gd name="T1" fmla="*/ 56 h 66"/>
                  <a:gd name="T2" fmla="*/ 61 w 66"/>
                  <a:gd name="T3" fmla="*/ 50 h 66"/>
                  <a:gd name="T4" fmla="*/ 64 w 66"/>
                  <a:gd name="T5" fmla="*/ 45 h 66"/>
                  <a:gd name="T6" fmla="*/ 66 w 66"/>
                  <a:gd name="T7" fmla="*/ 40 h 66"/>
                  <a:gd name="T8" fmla="*/ 66 w 66"/>
                  <a:gd name="T9" fmla="*/ 33 h 66"/>
                  <a:gd name="T10" fmla="*/ 66 w 66"/>
                  <a:gd name="T11" fmla="*/ 24 h 66"/>
                  <a:gd name="T12" fmla="*/ 63 w 66"/>
                  <a:gd name="T13" fmla="*/ 15 h 66"/>
                  <a:gd name="T14" fmla="*/ 57 w 66"/>
                  <a:gd name="T15" fmla="*/ 8 h 66"/>
                  <a:gd name="T16" fmla="*/ 50 w 66"/>
                  <a:gd name="T17" fmla="*/ 3 h 66"/>
                  <a:gd name="T18" fmla="*/ 42 w 66"/>
                  <a:gd name="T19" fmla="*/ 1 h 66"/>
                  <a:gd name="T20" fmla="*/ 33 w 66"/>
                  <a:gd name="T21" fmla="*/ 0 h 66"/>
                  <a:gd name="T22" fmla="*/ 26 w 66"/>
                  <a:gd name="T23" fmla="*/ 1 h 66"/>
                  <a:gd name="T24" fmla="*/ 17 w 66"/>
                  <a:gd name="T25" fmla="*/ 3 h 66"/>
                  <a:gd name="T26" fmla="*/ 10 w 66"/>
                  <a:gd name="T27" fmla="*/ 8 h 66"/>
                  <a:gd name="T28" fmla="*/ 5 w 66"/>
                  <a:gd name="T29" fmla="*/ 15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6 w 66"/>
                  <a:gd name="T43" fmla="*/ 64 h 66"/>
                  <a:gd name="T44" fmla="*/ 33 w 66"/>
                  <a:gd name="T45" fmla="*/ 66 h 66"/>
                  <a:gd name="T46" fmla="*/ 40 w 66"/>
                  <a:gd name="T47" fmla="*/ 66 h 66"/>
                  <a:gd name="T48" fmla="*/ 47 w 66"/>
                  <a:gd name="T49" fmla="*/ 64 h 66"/>
                  <a:gd name="T50" fmla="*/ 52 w 66"/>
                  <a:gd name="T51" fmla="*/ 61 h 66"/>
                  <a:gd name="T52" fmla="*/ 57 w 66"/>
                  <a:gd name="T53" fmla="*/ 56 h 66"/>
                  <a:gd name="T54" fmla="*/ 57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7" y="56"/>
                    </a:moveTo>
                    <a:lnTo>
                      <a:pt x="61" y="50"/>
                    </a:lnTo>
                    <a:lnTo>
                      <a:pt x="64" y="45"/>
                    </a:lnTo>
                    <a:lnTo>
                      <a:pt x="66" y="40"/>
                    </a:lnTo>
                    <a:lnTo>
                      <a:pt x="66" y="33"/>
                    </a:lnTo>
                    <a:lnTo>
                      <a:pt x="66" y="24"/>
                    </a:lnTo>
                    <a:lnTo>
                      <a:pt x="63" y="15"/>
                    </a:lnTo>
                    <a:lnTo>
                      <a:pt x="57" y="8"/>
                    </a:lnTo>
                    <a:lnTo>
                      <a:pt x="50" y="3"/>
                    </a:lnTo>
                    <a:lnTo>
                      <a:pt x="42" y="1"/>
                    </a:lnTo>
                    <a:lnTo>
                      <a:pt x="33" y="0"/>
                    </a:lnTo>
                    <a:lnTo>
                      <a:pt x="26" y="1"/>
                    </a:lnTo>
                    <a:lnTo>
                      <a:pt x="17" y="3"/>
                    </a:lnTo>
                    <a:lnTo>
                      <a:pt x="10" y="8"/>
                    </a:lnTo>
                    <a:lnTo>
                      <a:pt x="5" y="15"/>
                    </a:lnTo>
                    <a:lnTo>
                      <a:pt x="1" y="24"/>
                    </a:lnTo>
                    <a:lnTo>
                      <a:pt x="0" y="33"/>
                    </a:lnTo>
                    <a:lnTo>
                      <a:pt x="1" y="42"/>
                    </a:lnTo>
                    <a:lnTo>
                      <a:pt x="5" y="49"/>
                    </a:lnTo>
                    <a:lnTo>
                      <a:pt x="10" y="56"/>
                    </a:lnTo>
                    <a:lnTo>
                      <a:pt x="17" y="61"/>
                    </a:lnTo>
                    <a:lnTo>
                      <a:pt x="26" y="64"/>
                    </a:lnTo>
                    <a:lnTo>
                      <a:pt x="33" y="66"/>
                    </a:lnTo>
                    <a:lnTo>
                      <a:pt x="40" y="66"/>
                    </a:lnTo>
                    <a:lnTo>
                      <a:pt x="47" y="64"/>
                    </a:lnTo>
                    <a:lnTo>
                      <a:pt x="52" y="61"/>
                    </a:lnTo>
                    <a:lnTo>
                      <a:pt x="57" y="56"/>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8" name="Freeform 155"/>
              <p:cNvSpPr>
                <a:spLocks/>
              </p:cNvSpPr>
              <p:nvPr/>
            </p:nvSpPr>
            <p:spPr bwMode="auto">
              <a:xfrm>
                <a:off x="7813676" y="2849563"/>
                <a:ext cx="53975" cy="52388"/>
              </a:xfrm>
              <a:custGeom>
                <a:avLst/>
                <a:gdLst>
                  <a:gd name="T0" fmla="*/ 56 w 66"/>
                  <a:gd name="T1" fmla="*/ 56 h 66"/>
                  <a:gd name="T2" fmla="*/ 61 w 66"/>
                  <a:gd name="T3" fmla="*/ 51 h 66"/>
                  <a:gd name="T4" fmla="*/ 65 w 66"/>
                  <a:gd name="T5" fmla="*/ 45 h 66"/>
                  <a:gd name="T6" fmla="*/ 66 w 66"/>
                  <a:gd name="T7" fmla="*/ 38 h 66"/>
                  <a:gd name="T8" fmla="*/ 66 w 66"/>
                  <a:gd name="T9" fmla="*/ 33 h 66"/>
                  <a:gd name="T10" fmla="*/ 65 w 66"/>
                  <a:gd name="T11" fmla="*/ 24 h 66"/>
                  <a:gd name="T12" fmla="*/ 61 w 66"/>
                  <a:gd name="T13" fmla="*/ 16 h 66"/>
                  <a:gd name="T14" fmla="*/ 56 w 66"/>
                  <a:gd name="T15" fmla="*/ 9 h 66"/>
                  <a:gd name="T16" fmla="*/ 49 w 66"/>
                  <a:gd name="T17" fmla="*/ 3 h 66"/>
                  <a:gd name="T18" fmla="*/ 42 w 66"/>
                  <a:gd name="T19" fmla="*/ 0 h 66"/>
                  <a:gd name="T20" fmla="*/ 33 w 66"/>
                  <a:gd name="T21" fmla="*/ 0 h 66"/>
                  <a:gd name="T22" fmla="*/ 24 w 66"/>
                  <a:gd name="T23" fmla="*/ 0 h 66"/>
                  <a:gd name="T24" fmla="*/ 16 w 66"/>
                  <a:gd name="T25" fmla="*/ 3 h 66"/>
                  <a:gd name="T26" fmla="*/ 9 w 66"/>
                  <a:gd name="T27" fmla="*/ 9 h 66"/>
                  <a:gd name="T28" fmla="*/ 3 w 66"/>
                  <a:gd name="T29" fmla="*/ 16 h 66"/>
                  <a:gd name="T30" fmla="*/ 2 w 66"/>
                  <a:gd name="T31" fmla="*/ 24 h 66"/>
                  <a:gd name="T32" fmla="*/ 0 w 66"/>
                  <a:gd name="T33" fmla="*/ 33 h 66"/>
                  <a:gd name="T34" fmla="*/ 2 w 66"/>
                  <a:gd name="T35" fmla="*/ 42 h 66"/>
                  <a:gd name="T36" fmla="*/ 3 w 66"/>
                  <a:gd name="T37" fmla="*/ 49 h 66"/>
                  <a:gd name="T38" fmla="*/ 9 w 66"/>
                  <a:gd name="T39" fmla="*/ 56 h 66"/>
                  <a:gd name="T40" fmla="*/ 16 w 66"/>
                  <a:gd name="T41" fmla="*/ 61 h 66"/>
                  <a:gd name="T42" fmla="*/ 24 w 66"/>
                  <a:gd name="T43" fmla="*/ 65 h 66"/>
                  <a:gd name="T44" fmla="*/ 33 w 66"/>
                  <a:gd name="T45" fmla="*/ 66 h 66"/>
                  <a:gd name="T46" fmla="*/ 40 w 66"/>
                  <a:gd name="T47" fmla="*/ 65 h 66"/>
                  <a:gd name="T48" fmla="*/ 45 w 66"/>
                  <a:gd name="T49" fmla="*/ 63 h 66"/>
                  <a:gd name="T50" fmla="*/ 51 w 66"/>
                  <a:gd name="T51" fmla="*/ 59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1"/>
                    </a:lnTo>
                    <a:lnTo>
                      <a:pt x="65" y="45"/>
                    </a:lnTo>
                    <a:lnTo>
                      <a:pt x="66" y="38"/>
                    </a:lnTo>
                    <a:lnTo>
                      <a:pt x="66" y="33"/>
                    </a:lnTo>
                    <a:lnTo>
                      <a:pt x="65" y="24"/>
                    </a:lnTo>
                    <a:lnTo>
                      <a:pt x="61" y="16"/>
                    </a:lnTo>
                    <a:lnTo>
                      <a:pt x="56" y="9"/>
                    </a:lnTo>
                    <a:lnTo>
                      <a:pt x="49" y="3"/>
                    </a:lnTo>
                    <a:lnTo>
                      <a:pt x="42" y="0"/>
                    </a:lnTo>
                    <a:lnTo>
                      <a:pt x="33" y="0"/>
                    </a:lnTo>
                    <a:lnTo>
                      <a:pt x="24" y="0"/>
                    </a:lnTo>
                    <a:lnTo>
                      <a:pt x="16" y="3"/>
                    </a:lnTo>
                    <a:lnTo>
                      <a:pt x="9" y="9"/>
                    </a:lnTo>
                    <a:lnTo>
                      <a:pt x="3" y="16"/>
                    </a:lnTo>
                    <a:lnTo>
                      <a:pt x="2" y="24"/>
                    </a:lnTo>
                    <a:lnTo>
                      <a:pt x="0" y="33"/>
                    </a:lnTo>
                    <a:lnTo>
                      <a:pt x="2" y="42"/>
                    </a:lnTo>
                    <a:lnTo>
                      <a:pt x="3" y="49"/>
                    </a:lnTo>
                    <a:lnTo>
                      <a:pt x="9" y="56"/>
                    </a:lnTo>
                    <a:lnTo>
                      <a:pt x="16" y="61"/>
                    </a:lnTo>
                    <a:lnTo>
                      <a:pt x="24" y="65"/>
                    </a:lnTo>
                    <a:lnTo>
                      <a:pt x="33" y="66"/>
                    </a:lnTo>
                    <a:lnTo>
                      <a:pt x="40" y="65"/>
                    </a:lnTo>
                    <a:lnTo>
                      <a:pt x="45" y="63"/>
                    </a:lnTo>
                    <a:lnTo>
                      <a:pt x="51" y="59"/>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89" name="Freeform 156"/>
              <p:cNvSpPr>
                <a:spLocks/>
              </p:cNvSpPr>
              <p:nvPr/>
            </p:nvSpPr>
            <p:spPr bwMode="auto">
              <a:xfrm>
                <a:off x="7866063" y="2890838"/>
                <a:ext cx="52388" cy="52388"/>
              </a:xfrm>
              <a:custGeom>
                <a:avLst/>
                <a:gdLst>
                  <a:gd name="T0" fmla="*/ 57 w 66"/>
                  <a:gd name="T1" fmla="*/ 56 h 67"/>
                  <a:gd name="T2" fmla="*/ 61 w 66"/>
                  <a:gd name="T3" fmla="*/ 51 h 67"/>
                  <a:gd name="T4" fmla="*/ 64 w 66"/>
                  <a:gd name="T5" fmla="*/ 46 h 67"/>
                  <a:gd name="T6" fmla="*/ 66 w 66"/>
                  <a:gd name="T7" fmla="*/ 41 h 67"/>
                  <a:gd name="T8" fmla="*/ 66 w 66"/>
                  <a:gd name="T9" fmla="*/ 34 h 67"/>
                  <a:gd name="T10" fmla="*/ 66 w 66"/>
                  <a:gd name="T11" fmla="*/ 25 h 67"/>
                  <a:gd name="T12" fmla="*/ 62 w 66"/>
                  <a:gd name="T13" fmla="*/ 18 h 67"/>
                  <a:gd name="T14" fmla="*/ 57 w 66"/>
                  <a:gd name="T15" fmla="*/ 9 h 67"/>
                  <a:gd name="T16" fmla="*/ 50 w 66"/>
                  <a:gd name="T17" fmla="*/ 4 h 67"/>
                  <a:gd name="T18" fmla="*/ 42 w 66"/>
                  <a:gd name="T19" fmla="*/ 2 h 67"/>
                  <a:gd name="T20" fmla="*/ 33 w 66"/>
                  <a:gd name="T21" fmla="*/ 0 h 67"/>
                  <a:gd name="T22" fmla="*/ 24 w 66"/>
                  <a:gd name="T23" fmla="*/ 2 h 67"/>
                  <a:gd name="T24" fmla="*/ 17 w 66"/>
                  <a:gd name="T25" fmla="*/ 4 h 67"/>
                  <a:gd name="T26" fmla="*/ 10 w 66"/>
                  <a:gd name="T27" fmla="*/ 9 h 67"/>
                  <a:gd name="T28" fmla="*/ 5 w 66"/>
                  <a:gd name="T29" fmla="*/ 18 h 67"/>
                  <a:gd name="T30" fmla="*/ 1 w 66"/>
                  <a:gd name="T31" fmla="*/ 25 h 67"/>
                  <a:gd name="T32" fmla="*/ 0 w 66"/>
                  <a:gd name="T33" fmla="*/ 34 h 67"/>
                  <a:gd name="T34" fmla="*/ 1 w 66"/>
                  <a:gd name="T35" fmla="*/ 42 h 67"/>
                  <a:gd name="T36" fmla="*/ 5 w 66"/>
                  <a:gd name="T37" fmla="*/ 49 h 67"/>
                  <a:gd name="T38" fmla="*/ 10 w 66"/>
                  <a:gd name="T39" fmla="*/ 56 h 67"/>
                  <a:gd name="T40" fmla="*/ 17 w 66"/>
                  <a:gd name="T41" fmla="*/ 63 h 67"/>
                  <a:gd name="T42" fmla="*/ 24 w 66"/>
                  <a:gd name="T43" fmla="*/ 65 h 67"/>
                  <a:gd name="T44" fmla="*/ 33 w 66"/>
                  <a:gd name="T45" fmla="*/ 67 h 67"/>
                  <a:gd name="T46" fmla="*/ 40 w 66"/>
                  <a:gd name="T47" fmla="*/ 67 h 67"/>
                  <a:gd name="T48" fmla="*/ 47 w 66"/>
                  <a:gd name="T49" fmla="*/ 65 h 67"/>
                  <a:gd name="T50" fmla="*/ 52 w 66"/>
                  <a:gd name="T51" fmla="*/ 61 h 67"/>
                  <a:gd name="T52" fmla="*/ 57 w 66"/>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7" y="56"/>
                    </a:moveTo>
                    <a:lnTo>
                      <a:pt x="61" y="51"/>
                    </a:lnTo>
                    <a:lnTo>
                      <a:pt x="64" y="46"/>
                    </a:lnTo>
                    <a:lnTo>
                      <a:pt x="66" y="41"/>
                    </a:lnTo>
                    <a:lnTo>
                      <a:pt x="66" y="34"/>
                    </a:lnTo>
                    <a:lnTo>
                      <a:pt x="66" y="25"/>
                    </a:lnTo>
                    <a:lnTo>
                      <a:pt x="62" y="18"/>
                    </a:lnTo>
                    <a:lnTo>
                      <a:pt x="57" y="9"/>
                    </a:lnTo>
                    <a:lnTo>
                      <a:pt x="50" y="4"/>
                    </a:lnTo>
                    <a:lnTo>
                      <a:pt x="42" y="2"/>
                    </a:lnTo>
                    <a:lnTo>
                      <a:pt x="33" y="0"/>
                    </a:lnTo>
                    <a:lnTo>
                      <a:pt x="24" y="2"/>
                    </a:lnTo>
                    <a:lnTo>
                      <a:pt x="17" y="4"/>
                    </a:lnTo>
                    <a:lnTo>
                      <a:pt x="10" y="9"/>
                    </a:lnTo>
                    <a:lnTo>
                      <a:pt x="5" y="18"/>
                    </a:lnTo>
                    <a:lnTo>
                      <a:pt x="1" y="25"/>
                    </a:lnTo>
                    <a:lnTo>
                      <a:pt x="0" y="34"/>
                    </a:lnTo>
                    <a:lnTo>
                      <a:pt x="1" y="42"/>
                    </a:lnTo>
                    <a:lnTo>
                      <a:pt x="5" y="49"/>
                    </a:lnTo>
                    <a:lnTo>
                      <a:pt x="10" y="56"/>
                    </a:lnTo>
                    <a:lnTo>
                      <a:pt x="17" y="63"/>
                    </a:lnTo>
                    <a:lnTo>
                      <a:pt x="24" y="65"/>
                    </a:lnTo>
                    <a:lnTo>
                      <a:pt x="33" y="67"/>
                    </a:lnTo>
                    <a:lnTo>
                      <a:pt x="40" y="67"/>
                    </a:lnTo>
                    <a:lnTo>
                      <a:pt x="47" y="65"/>
                    </a:lnTo>
                    <a:lnTo>
                      <a:pt x="52" y="61"/>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0" name="Freeform 157"/>
              <p:cNvSpPr>
                <a:spLocks/>
              </p:cNvSpPr>
              <p:nvPr/>
            </p:nvSpPr>
            <p:spPr bwMode="auto">
              <a:xfrm>
                <a:off x="7866063" y="2984500"/>
                <a:ext cx="52388" cy="52388"/>
              </a:xfrm>
              <a:custGeom>
                <a:avLst/>
                <a:gdLst>
                  <a:gd name="T0" fmla="*/ 57 w 66"/>
                  <a:gd name="T1" fmla="*/ 58 h 67"/>
                  <a:gd name="T2" fmla="*/ 61 w 66"/>
                  <a:gd name="T3" fmla="*/ 53 h 67"/>
                  <a:gd name="T4" fmla="*/ 64 w 66"/>
                  <a:gd name="T5" fmla="*/ 46 h 67"/>
                  <a:gd name="T6" fmla="*/ 66 w 66"/>
                  <a:gd name="T7" fmla="*/ 41 h 67"/>
                  <a:gd name="T8" fmla="*/ 66 w 66"/>
                  <a:gd name="T9" fmla="*/ 34 h 67"/>
                  <a:gd name="T10" fmla="*/ 66 w 66"/>
                  <a:gd name="T11" fmla="*/ 25 h 67"/>
                  <a:gd name="T12" fmla="*/ 62 w 66"/>
                  <a:gd name="T13" fmla="*/ 18 h 67"/>
                  <a:gd name="T14" fmla="*/ 57 w 66"/>
                  <a:gd name="T15" fmla="*/ 11 h 67"/>
                  <a:gd name="T16" fmla="*/ 50 w 66"/>
                  <a:gd name="T17" fmla="*/ 6 h 67"/>
                  <a:gd name="T18" fmla="*/ 42 w 66"/>
                  <a:gd name="T19" fmla="*/ 2 h 67"/>
                  <a:gd name="T20" fmla="*/ 33 w 66"/>
                  <a:gd name="T21" fmla="*/ 0 h 67"/>
                  <a:gd name="T22" fmla="*/ 24 w 66"/>
                  <a:gd name="T23" fmla="*/ 2 h 67"/>
                  <a:gd name="T24" fmla="*/ 17 w 66"/>
                  <a:gd name="T25" fmla="*/ 6 h 67"/>
                  <a:gd name="T26" fmla="*/ 10 w 66"/>
                  <a:gd name="T27" fmla="*/ 11 h 67"/>
                  <a:gd name="T28" fmla="*/ 5 w 66"/>
                  <a:gd name="T29" fmla="*/ 18 h 67"/>
                  <a:gd name="T30" fmla="*/ 1 w 66"/>
                  <a:gd name="T31" fmla="*/ 25 h 67"/>
                  <a:gd name="T32" fmla="*/ 0 w 66"/>
                  <a:gd name="T33" fmla="*/ 34 h 67"/>
                  <a:gd name="T34" fmla="*/ 1 w 66"/>
                  <a:gd name="T35" fmla="*/ 42 h 67"/>
                  <a:gd name="T36" fmla="*/ 5 w 66"/>
                  <a:gd name="T37" fmla="*/ 51 h 67"/>
                  <a:gd name="T38" fmla="*/ 10 w 66"/>
                  <a:gd name="T39" fmla="*/ 58 h 67"/>
                  <a:gd name="T40" fmla="*/ 17 w 66"/>
                  <a:gd name="T41" fmla="*/ 63 h 67"/>
                  <a:gd name="T42" fmla="*/ 24 w 66"/>
                  <a:gd name="T43" fmla="*/ 67 h 67"/>
                  <a:gd name="T44" fmla="*/ 33 w 66"/>
                  <a:gd name="T45" fmla="*/ 67 h 67"/>
                  <a:gd name="T46" fmla="*/ 40 w 66"/>
                  <a:gd name="T47" fmla="*/ 67 h 67"/>
                  <a:gd name="T48" fmla="*/ 47 w 66"/>
                  <a:gd name="T49" fmla="*/ 65 h 67"/>
                  <a:gd name="T50" fmla="*/ 52 w 66"/>
                  <a:gd name="T51" fmla="*/ 61 h 67"/>
                  <a:gd name="T52" fmla="*/ 57 w 66"/>
                  <a:gd name="T53" fmla="*/ 58 h 67"/>
                  <a:gd name="T54" fmla="*/ 57 w 66"/>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7" y="58"/>
                    </a:moveTo>
                    <a:lnTo>
                      <a:pt x="61" y="53"/>
                    </a:lnTo>
                    <a:lnTo>
                      <a:pt x="64" y="46"/>
                    </a:lnTo>
                    <a:lnTo>
                      <a:pt x="66" y="41"/>
                    </a:lnTo>
                    <a:lnTo>
                      <a:pt x="66" y="34"/>
                    </a:lnTo>
                    <a:lnTo>
                      <a:pt x="66" y="25"/>
                    </a:lnTo>
                    <a:lnTo>
                      <a:pt x="62" y="18"/>
                    </a:lnTo>
                    <a:lnTo>
                      <a:pt x="57" y="11"/>
                    </a:lnTo>
                    <a:lnTo>
                      <a:pt x="50" y="6"/>
                    </a:lnTo>
                    <a:lnTo>
                      <a:pt x="42" y="2"/>
                    </a:lnTo>
                    <a:lnTo>
                      <a:pt x="33" y="0"/>
                    </a:lnTo>
                    <a:lnTo>
                      <a:pt x="24" y="2"/>
                    </a:lnTo>
                    <a:lnTo>
                      <a:pt x="17" y="6"/>
                    </a:lnTo>
                    <a:lnTo>
                      <a:pt x="10" y="11"/>
                    </a:lnTo>
                    <a:lnTo>
                      <a:pt x="5" y="18"/>
                    </a:lnTo>
                    <a:lnTo>
                      <a:pt x="1" y="25"/>
                    </a:lnTo>
                    <a:lnTo>
                      <a:pt x="0" y="34"/>
                    </a:lnTo>
                    <a:lnTo>
                      <a:pt x="1" y="42"/>
                    </a:lnTo>
                    <a:lnTo>
                      <a:pt x="5" y="51"/>
                    </a:lnTo>
                    <a:lnTo>
                      <a:pt x="10" y="58"/>
                    </a:lnTo>
                    <a:lnTo>
                      <a:pt x="17" y="63"/>
                    </a:lnTo>
                    <a:lnTo>
                      <a:pt x="24" y="67"/>
                    </a:lnTo>
                    <a:lnTo>
                      <a:pt x="33" y="67"/>
                    </a:lnTo>
                    <a:lnTo>
                      <a:pt x="40" y="67"/>
                    </a:lnTo>
                    <a:lnTo>
                      <a:pt x="47" y="65"/>
                    </a:lnTo>
                    <a:lnTo>
                      <a:pt x="52" y="61"/>
                    </a:lnTo>
                    <a:lnTo>
                      <a:pt x="57" y="58"/>
                    </a:lnTo>
                    <a:lnTo>
                      <a:pt x="57"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1" name="Freeform 158"/>
              <p:cNvSpPr>
                <a:spLocks/>
              </p:cNvSpPr>
              <p:nvPr/>
            </p:nvSpPr>
            <p:spPr bwMode="auto">
              <a:xfrm>
                <a:off x="7923213" y="3019425"/>
                <a:ext cx="53975" cy="53975"/>
              </a:xfrm>
              <a:custGeom>
                <a:avLst/>
                <a:gdLst>
                  <a:gd name="T0" fmla="*/ 56 w 66"/>
                  <a:gd name="T1" fmla="*/ 56 h 66"/>
                  <a:gd name="T2" fmla="*/ 61 w 66"/>
                  <a:gd name="T3" fmla="*/ 52 h 66"/>
                  <a:gd name="T4" fmla="*/ 65 w 66"/>
                  <a:gd name="T5" fmla="*/ 45 h 66"/>
                  <a:gd name="T6" fmla="*/ 66 w 66"/>
                  <a:gd name="T7" fmla="*/ 40 h 66"/>
                  <a:gd name="T8" fmla="*/ 66 w 66"/>
                  <a:gd name="T9" fmla="*/ 33 h 66"/>
                  <a:gd name="T10" fmla="*/ 65 w 66"/>
                  <a:gd name="T11" fmla="*/ 24 h 66"/>
                  <a:gd name="T12" fmla="*/ 61 w 66"/>
                  <a:gd name="T13" fmla="*/ 17 h 66"/>
                  <a:gd name="T14" fmla="*/ 56 w 66"/>
                  <a:gd name="T15" fmla="*/ 10 h 66"/>
                  <a:gd name="T16" fmla="*/ 49 w 66"/>
                  <a:gd name="T17" fmla="*/ 5 h 66"/>
                  <a:gd name="T18" fmla="*/ 42 w 66"/>
                  <a:gd name="T19" fmla="*/ 1 h 66"/>
                  <a:gd name="T20" fmla="*/ 33 w 66"/>
                  <a:gd name="T21" fmla="*/ 0 h 66"/>
                  <a:gd name="T22" fmla="*/ 24 w 66"/>
                  <a:gd name="T23" fmla="*/ 1 h 66"/>
                  <a:gd name="T24" fmla="*/ 16 w 66"/>
                  <a:gd name="T25" fmla="*/ 5 h 66"/>
                  <a:gd name="T26" fmla="*/ 9 w 66"/>
                  <a:gd name="T27" fmla="*/ 10 h 66"/>
                  <a:gd name="T28" fmla="*/ 3 w 66"/>
                  <a:gd name="T29" fmla="*/ 17 h 66"/>
                  <a:gd name="T30" fmla="*/ 2 w 66"/>
                  <a:gd name="T31" fmla="*/ 24 h 66"/>
                  <a:gd name="T32" fmla="*/ 0 w 66"/>
                  <a:gd name="T33" fmla="*/ 33 h 66"/>
                  <a:gd name="T34" fmla="*/ 2 w 66"/>
                  <a:gd name="T35" fmla="*/ 42 h 66"/>
                  <a:gd name="T36" fmla="*/ 3 w 66"/>
                  <a:gd name="T37" fmla="*/ 50 h 66"/>
                  <a:gd name="T38" fmla="*/ 9 w 66"/>
                  <a:gd name="T39" fmla="*/ 56 h 66"/>
                  <a:gd name="T40" fmla="*/ 16 w 66"/>
                  <a:gd name="T41" fmla="*/ 63 h 66"/>
                  <a:gd name="T42" fmla="*/ 24 w 66"/>
                  <a:gd name="T43" fmla="*/ 66 h 66"/>
                  <a:gd name="T44" fmla="*/ 33 w 66"/>
                  <a:gd name="T45" fmla="*/ 66 h 66"/>
                  <a:gd name="T46" fmla="*/ 40 w 66"/>
                  <a:gd name="T47" fmla="*/ 66 h 66"/>
                  <a:gd name="T48" fmla="*/ 45 w 66"/>
                  <a:gd name="T49" fmla="*/ 64 h 66"/>
                  <a:gd name="T50" fmla="*/ 51 w 66"/>
                  <a:gd name="T51" fmla="*/ 61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2"/>
                    </a:lnTo>
                    <a:lnTo>
                      <a:pt x="65" y="45"/>
                    </a:lnTo>
                    <a:lnTo>
                      <a:pt x="66" y="40"/>
                    </a:lnTo>
                    <a:lnTo>
                      <a:pt x="66" y="33"/>
                    </a:lnTo>
                    <a:lnTo>
                      <a:pt x="65" y="24"/>
                    </a:lnTo>
                    <a:lnTo>
                      <a:pt x="61" y="17"/>
                    </a:lnTo>
                    <a:lnTo>
                      <a:pt x="56" y="10"/>
                    </a:lnTo>
                    <a:lnTo>
                      <a:pt x="49" y="5"/>
                    </a:lnTo>
                    <a:lnTo>
                      <a:pt x="42" y="1"/>
                    </a:lnTo>
                    <a:lnTo>
                      <a:pt x="33" y="0"/>
                    </a:lnTo>
                    <a:lnTo>
                      <a:pt x="24" y="1"/>
                    </a:lnTo>
                    <a:lnTo>
                      <a:pt x="16" y="5"/>
                    </a:lnTo>
                    <a:lnTo>
                      <a:pt x="9" y="10"/>
                    </a:lnTo>
                    <a:lnTo>
                      <a:pt x="3" y="17"/>
                    </a:lnTo>
                    <a:lnTo>
                      <a:pt x="2" y="24"/>
                    </a:lnTo>
                    <a:lnTo>
                      <a:pt x="0" y="33"/>
                    </a:lnTo>
                    <a:lnTo>
                      <a:pt x="2" y="42"/>
                    </a:lnTo>
                    <a:lnTo>
                      <a:pt x="3" y="50"/>
                    </a:lnTo>
                    <a:lnTo>
                      <a:pt x="9" y="56"/>
                    </a:lnTo>
                    <a:lnTo>
                      <a:pt x="16" y="63"/>
                    </a:lnTo>
                    <a:lnTo>
                      <a:pt x="24" y="66"/>
                    </a:lnTo>
                    <a:lnTo>
                      <a:pt x="33" y="66"/>
                    </a:lnTo>
                    <a:lnTo>
                      <a:pt x="40" y="66"/>
                    </a:lnTo>
                    <a:lnTo>
                      <a:pt x="45" y="64"/>
                    </a:lnTo>
                    <a:lnTo>
                      <a:pt x="51" y="61"/>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2" name="Freeform 159"/>
              <p:cNvSpPr>
                <a:spLocks/>
              </p:cNvSpPr>
              <p:nvPr/>
            </p:nvSpPr>
            <p:spPr bwMode="auto">
              <a:xfrm>
                <a:off x="7974013" y="3011488"/>
                <a:ext cx="52388" cy="52388"/>
              </a:xfrm>
              <a:custGeom>
                <a:avLst/>
                <a:gdLst>
                  <a:gd name="T0" fmla="*/ 57 w 66"/>
                  <a:gd name="T1" fmla="*/ 56 h 67"/>
                  <a:gd name="T2" fmla="*/ 61 w 66"/>
                  <a:gd name="T3" fmla="*/ 51 h 67"/>
                  <a:gd name="T4" fmla="*/ 64 w 66"/>
                  <a:gd name="T5" fmla="*/ 46 h 67"/>
                  <a:gd name="T6" fmla="*/ 66 w 66"/>
                  <a:gd name="T7" fmla="*/ 39 h 67"/>
                  <a:gd name="T8" fmla="*/ 66 w 66"/>
                  <a:gd name="T9" fmla="*/ 33 h 67"/>
                  <a:gd name="T10" fmla="*/ 66 w 66"/>
                  <a:gd name="T11" fmla="*/ 25 h 67"/>
                  <a:gd name="T12" fmla="*/ 63 w 66"/>
                  <a:gd name="T13" fmla="*/ 16 h 67"/>
                  <a:gd name="T14" fmla="*/ 57 w 66"/>
                  <a:gd name="T15" fmla="*/ 9 h 67"/>
                  <a:gd name="T16" fmla="*/ 50 w 66"/>
                  <a:gd name="T17" fmla="*/ 4 h 67"/>
                  <a:gd name="T18" fmla="*/ 42 w 66"/>
                  <a:gd name="T19" fmla="*/ 0 h 67"/>
                  <a:gd name="T20" fmla="*/ 33 w 66"/>
                  <a:gd name="T21" fmla="*/ 0 h 67"/>
                  <a:gd name="T22" fmla="*/ 26 w 66"/>
                  <a:gd name="T23" fmla="*/ 0 h 67"/>
                  <a:gd name="T24" fmla="*/ 17 w 66"/>
                  <a:gd name="T25" fmla="*/ 4 h 67"/>
                  <a:gd name="T26" fmla="*/ 10 w 66"/>
                  <a:gd name="T27" fmla="*/ 9 h 67"/>
                  <a:gd name="T28" fmla="*/ 5 w 66"/>
                  <a:gd name="T29" fmla="*/ 16 h 67"/>
                  <a:gd name="T30" fmla="*/ 2 w 66"/>
                  <a:gd name="T31" fmla="*/ 25 h 67"/>
                  <a:gd name="T32" fmla="*/ 0 w 66"/>
                  <a:gd name="T33" fmla="*/ 33 h 67"/>
                  <a:gd name="T34" fmla="*/ 2 w 66"/>
                  <a:gd name="T35" fmla="*/ 42 h 67"/>
                  <a:gd name="T36" fmla="*/ 5 w 66"/>
                  <a:gd name="T37" fmla="*/ 49 h 67"/>
                  <a:gd name="T38" fmla="*/ 10 w 66"/>
                  <a:gd name="T39" fmla="*/ 56 h 67"/>
                  <a:gd name="T40" fmla="*/ 17 w 66"/>
                  <a:gd name="T41" fmla="*/ 61 h 67"/>
                  <a:gd name="T42" fmla="*/ 26 w 66"/>
                  <a:gd name="T43" fmla="*/ 65 h 67"/>
                  <a:gd name="T44" fmla="*/ 33 w 66"/>
                  <a:gd name="T45" fmla="*/ 67 h 67"/>
                  <a:gd name="T46" fmla="*/ 40 w 66"/>
                  <a:gd name="T47" fmla="*/ 65 h 67"/>
                  <a:gd name="T48" fmla="*/ 47 w 66"/>
                  <a:gd name="T49" fmla="*/ 63 h 67"/>
                  <a:gd name="T50" fmla="*/ 52 w 66"/>
                  <a:gd name="T51" fmla="*/ 60 h 67"/>
                  <a:gd name="T52" fmla="*/ 57 w 66"/>
                  <a:gd name="T53" fmla="*/ 56 h 67"/>
                  <a:gd name="T54" fmla="*/ 57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7" y="56"/>
                    </a:moveTo>
                    <a:lnTo>
                      <a:pt x="61" y="51"/>
                    </a:lnTo>
                    <a:lnTo>
                      <a:pt x="64" y="46"/>
                    </a:lnTo>
                    <a:lnTo>
                      <a:pt x="66" y="39"/>
                    </a:lnTo>
                    <a:lnTo>
                      <a:pt x="66" y="33"/>
                    </a:lnTo>
                    <a:lnTo>
                      <a:pt x="66" y="25"/>
                    </a:lnTo>
                    <a:lnTo>
                      <a:pt x="63" y="16"/>
                    </a:lnTo>
                    <a:lnTo>
                      <a:pt x="57" y="9"/>
                    </a:lnTo>
                    <a:lnTo>
                      <a:pt x="50" y="4"/>
                    </a:lnTo>
                    <a:lnTo>
                      <a:pt x="42" y="0"/>
                    </a:lnTo>
                    <a:lnTo>
                      <a:pt x="33" y="0"/>
                    </a:lnTo>
                    <a:lnTo>
                      <a:pt x="26" y="0"/>
                    </a:lnTo>
                    <a:lnTo>
                      <a:pt x="17" y="4"/>
                    </a:lnTo>
                    <a:lnTo>
                      <a:pt x="10" y="9"/>
                    </a:lnTo>
                    <a:lnTo>
                      <a:pt x="5" y="16"/>
                    </a:lnTo>
                    <a:lnTo>
                      <a:pt x="2" y="25"/>
                    </a:lnTo>
                    <a:lnTo>
                      <a:pt x="0" y="33"/>
                    </a:lnTo>
                    <a:lnTo>
                      <a:pt x="2" y="42"/>
                    </a:lnTo>
                    <a:lnTo>
                      <a:pt x="5" y="49"/>
                    </a:lnTo>
                    <a:lnTo>
                      <a:pt x="10" y="56"/>
                    </a:lnTo>
                    <a:lnTo>
                      <a:pt x="17" y="61"/>
                    </a:lnTo>
                    <a:lnTo>
                      <a:pt x="26" y="65"/>
                    </a:lnTo>
                    <a:lnTo>
                      <a:pt x="33" y="67"/>
                    </a:lnTo>
                    <a:lnTo>
                      <a:pt x="40" y="65"/>
                    </a:lnTo>
                    <a:lnTo>
                      <a:pt x="47" y="63"/>
                    </a:lnTo>
                    <a:lnTo>
                      <a:pt x="52" y="60"/>
                    </a:lnTo>
                    <a:lnTo>
                      <a:pt x="57" y="56"/>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3" name="Freeform 160"/>
              <p:cNvSpPr>
                <a:spLocks/>
              </p:cNvSpPr>
              <p:nvPr/>
            </p:nvSpPr>
            <p:spPr bwMode="auto">
              <a:xfrm>
                <a:off x="7978776" y="3059113"/>
                <a:ext cx="52388" cy="52388"/>
              </a:xfrm>
              <a:custGeom>
                <a:avLst/>
                <a:gdLst>
                  <a:gd name="T0" fmla="*/ 58 w 66"/>
                  <a:gd name="T1" fmla="*/ 56 h 66"/>
                  <a:gd name="T2" fmla="*/ 61 w 66"/>
                  <a:gd name="T3" fmla="*/ 50 h 66"/>
                  <a:gd name="T4" fmla="*/ 65 w 66"/>
                  <a:gd name="T5" fmla="*/ 45 h 66"/>
                  <a:gd name="T6" fmla="*/ 66 w 66"/>
                  <a:gd name="T7" fmla="*/ 40 h 66"/>
                  <a:gd name="T8" fmla="*/ 66 w 66"/>
                  <a:gd name="T9" fmla="*/ 33 h 66"/>
                  <a:gd name="T10" fmla="*/ 66 w 66"/>
                  <a:gd name="T11" fmla="*/ 24 h 66"/>
                  <a:gd name="T12" fmla="*/ 63 w 66"/>
                  <a:gd name="T13" fmla="*/ 17 h 66"/>
                  <a:gd name="T14" fmla="*/ 58 w 66"/>
                  <a:gd name="T15" fmla="*/ 8 h 66"/>
                  <a:gd name="T16" fmla="*/ 51 w 66"/>
                  <a:gd name="T17" fmla="*/ 3 h 66"/>
                  <a:gd name="T18" fmla="*/ 42 w 66"/>
                  <a:gd name="T19" fmla="*/ 1 h 66"/>
                  <a:gd name="T20" fmla="*/ 33 w 66"/>
                  <a:gd name="T21" fmla="*/ 0 h 66"/>
                  <a:gd name="T22" fmla="*/ 26 w 66"/>
                  <a:gd name="T23" fmla="*/ 1 h 66"/>
                  <a:gd name="T24" fmla="*/ 18 w 66"/>
                  <a:gd name="T25" fmla="*/ 3 h 66"/>
                  <a:gd name="T26" fmla="*/ 11 w 66"/>
                  <a:gd name="T27" fmla="*/ 8 h 66"/>
                  <a:gd name="T28" fmla="*/ 5 w 66"/>
                  <a:gd name="T29" fmla="*/ 17 h 66"/>
                  <a:gd name="T30" fmla="*/ 2 w 66"/>
                  <a:gd name="T31" fmla="*/ 24 h 66"/>
                  <a:gd name="T32" fmla="*/ 0 w 66"/>
                  <a:gd name="T33" fmla="*/ 33 h 66"/>
                  <a:gd name="T34" fmla="*/ 2 w 66"/>
                  <a:gd name="T35" fmla="*/ 42 h 66"/>
                  <a:gd name="T36" fmla="*/ 5 w 66"/>
                  <a:gd name="T37" fmla="*/ 49 h 66"/>
                  <a:gd name="T38" fmla="*/ 11 w 66"/>
                  <a:gd name="T39" fmla="*/ 56 h 66"/>
                  <a:gd name="T40" fmla="*/ 18 w 66"/>
                  <a:gd name="T41" fmla="*/ 61 h 66"/>
                  <a:gd name="T42" fmla="*/ 26 w 66"/>
                  <a:gd name="T43" fmla="*/ 64 h 66"/>
                  <a:gd name="T44" fmla="*/ 33 w 66"/>
                  <a:gd name="T45" fmla="*/ 66 h 66"/>
                  <a:gd name="T46" fmla="*/ 40 w 66"/>
                  <a:gd name="T47" fmla="*/ 66 h 66"/>
                  <a:gd name="T48" fmla="*/ 47 w 66"/>
                  <a:gd name="T49" fmla="*/ 64 h 66"/>
                  <a:gd name="T50" fmla="*/ 52 w 66"/>
                  <a:gd name="T51" fmla="*/ 61 h 66"/>
                  <a:gd name="T52" fmla="*/ 58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8" y="56"/>
                    </a:moveTo>
                    <a:lnTo>
                      <a:pt x="61" y="50"/>
                    </a:lnTo>
                    <a:lnTo>
                      <a:pt x="65" y="45"/>
                    </a:lnTo>
                    <a:lnTo>
                      <a:pt x="66" y="40"/>
                    </a:lnTo>
                    <a:lnTo>
                      <a:pt x="66" y="33"/>
                    </a:lnTo>
                    <a:lnTo>
                      <a:pt x="66" y="24"/>
                    </a:lnTo>
                    <a:lnTo>
                      <a:pt x="63" y="17"/>
                    </a:lnTo>
                    <a:lnTo>
                      <a:pt x="58" y="8"/>
                    </a:lnTo>
                    <a:lnTo>
                      <a:pt x="51" y="3"/>
                    </a:lnTo>
                    <a:lnTo>
                      <a:pt x="42" y="1"/>
                    </a:lnTo>
                    <a:lnTo>
                      <a:pt x="33" y="0"/>
                    </a:lnTo>
                    <a:lnTo>
                      <a:pt x="26" y="1"/>
                    </a:lnTo>
                    <a:lnTo>
                      <a:pt x="18" y="3"/>
                    </a:lnTo>
                    <a:lnTo>
                      <a:pt x="11" y="8"/>
                    </a:lnTo>
                    <a:lnTo>
                      <a:pt x="5" y="17"/>
                    </a:lnTo>
                    <a:lnTo>
                      <a:pt x="2" y="24"/>
                    </a:lnTo>
                    <a:lnTo>
                      <a:pt x="0" y="33"/>
                    </a:lnTo>
                    <a:lnTo>
                      <a:pt x="2" y="42"/>
                    </a:lnTo>
                    <a:lnTo>
                      <a:pt x="5" y="49"/>
                    </a:lnTo>
                    <a:lnTo>
                      <a:pt x="11" y="56"/>
                    </a:lnTo>
                    <a:lnTo>
                      <a:pt x="18" y="61"/>
                    </a:lnTo>
                    <a:lnTo>
                      <a:pt x="26" y="64"/>
                    </a:lnTo>
                    <a:lnTo>
                      <a:pt x="33" y="66"/>
                    </a:lnTo>
                    <a:lnTo>
                      <a:pt x="40" y="66"/>
                    </a:lnTo>
                    <a:lnTo>
                      <a:pt x="47" y="64"/>
                    </a:lnTo>
                    <a:lnTo>
                      <a:pt x="52" y="61"/>
                    </a:lnTo>
                    <a:lnTo>
                      <a:pt x="58"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4" name="Freeform 161"/>
              <p:cNvSpPr>
                <a:spLocks/>
              </p:cNvSpPr>
              <p:nvPr/>
            </p:nvSpPr>
            <p:spPr bwMode="auto">
              <a:xfrm>
                <a:off x="8034338" y="3022600"/>
                <a:ext cx="52388" cy="52388"/>
              </a:xfrm>
              <a:custGeom>
                <a:avLst/>
                <a:gdLst>
                  <a:gd name="T0" fmla="*/ 57 w 66"/>
                  <a:gd name="T1" fmla="*/ 56 h 67"/>
                  <a:gd name="T2" fmla="*/ 61 w 66"/>
                  <a:gd name="T3" fmla="*/ 51 h 67"/>
                  <a:gd name="T4" fmla="*/ 64 w 66"/>
                  <a:gd name="T5" fmla="*/ 46 h 67"/>
                  <a:gd name="T6" fmla="*/ 66 w 66"/>
                  <a:gd name="T7" fmla="*/ 40 h 67"/>
                  <a:gd name="T8" fmla="*/ 66 w 66"/>
                  <a:gd name="T9" fmla="*/ 33 h 67"/>
                  <a:gd name="T10" fmla="*/ 66 w 66"/>
                  <a:gd name="T11" fmla="*/ 25 h 67"/>
                  <a:gd name="T12" fmla="*/ 62 w 66"/>
                  <a:gd name="T13" fmla="*/ 18 h 67"/>
                  <a:gd name="T14" fmla="*/ 57 w 66"/>
                  <a:gd name="T15" fmla="*/ 9 h 67"/>
                  <a:gd name="T16" fmla="*/ 50 w 66"/>
                  <a:gd name="T17" fmla="*/ 4 h 67"/>
                  <a:gd name="T18" fmla="*/ 42 w 66"/>
                  <a:gd name="T19" fmla="*/ 2 h 67"/>
                  <a:gd name="T20" fmla="*/ 33 w 66"/>
                  <a:gd name="T21" fmla="*/ 0 h 67"/>
                  <a:gd name="T22" fmla="*/ 26 w 66"/>
                  <a:gd name="T23" fmla="*/ 2 h 67"/>
                  <a:gd name="T24" fmla="*/ 17 w 66"/>
                  <a:gd name="T25" fmla="*/ 4 h 67"/>
                  <a:gd name="T26" fmla="*/ 10 w 66"/>
                  <a:gd name="T27" fmla="*/ 9 h 67"/>
                  <a:gd name="T28" fmla="*/ 5 w 66"/>
                  <a:gd name="T29" fmla="*/ 18 h 67"/>
                  <a:gd name="T30" fmla="*/ 1 w 66"/>
                  <a:gd name="T31" fmla="*/ 25 h 67"/>
                  <a:gd name="T32" fmla="*/ 0 w 66"/>
                  <a:gd name="T33" fmla="*/ 33 h 67"/>
                  <a:gd name="T34" fmla="*/ 1 w 66"/>
                  <a:gd name="T35" fmla="*/ 42 h 67"/>
                  <a:gd name="T36" fmla="*/ 5 w 66"/>
                  <a:gd name="T37" fmla="*/ 49 h 67"/>
                  <a:gd name="T38" fmla="*/ 10 w 66"/>
                  <a:gd name="T39" fmla="*/ 56 h 67"/>
                  <a:gd name="T40" fmla="*/ 17 w 66"/>
                  <a:gd name="T41" fmla="*/ 63 h 67"/>
                  <a:gd name="T42" fmla="*/ 26 w 66"/>
                  <a:gd name="T43" fmla="*/ 65 h 67"/>
                  <a:gd name="T44" fmla="*/ 33 w 66"/>
                  <a:gd name="T45" fmla="*/ 67 h 67"/>
                  <a:gd name="T46" fmla="*/ 40 w 66"/>
                  <a:gd name="T47" fmla="*/ 67 h 67"/>
                  <a:gd name="T48" fmla="*/ 47 w 66"/>
                  <a:gd name="T49" fmla="*/ 65 h 67"/>
                  <a:gd name="T50" fmla="*/ 52 w 66"/>
                  <a:gd name="T51" fmla="*/ 61 h 67"/>
                  <a:gd name="T52" fmla="*/ 57 w 66"/>
                  <a:gd name="T53" fmla="*/ 56 h 67"/>
                  <a:gd name="T54" fmla="*/ 57 w 66"/>
                  <a:gd name="T55"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7">
                    <a:moveTo>
                      <a:pt x="57" y="56"/>
                    </a:moveTo>
                    <a:lnTo>
                      <a:pt x="61" y="51"/>
                    </a:lnTo>
                    <a:lnTo>
                      <a:pt x="64" y="46"/>
                    </a:lnTo>
                    <a:lnTo>
                      <a:pt x="66" y="40"/>
                    </a:lnTo>
                    <a:lnTo>
                      <a:pt x="66" y="33"/>
                    </a:lnTo>
                    <a:lnTo>
                      <a:pt x="66" y="25"/>
                    </a:lnTo>
                    <a:lnTo>
                      <a:pt x="62" y="18"/>
                    </a:lnTo>
                    <a:lnTo>
                      <a:pt x="57" y="9"/>
                    </a:lnTo>
                    <a:lnTo>
                      <a:pt x="50" y="4"/>
                    </a:lnTo>
                    <a:lnTo>
                      <a:pt x="42" y="2"/>
                    </a:lnTo>
                    <a:lnTo>
                      <a:pt x="33" y="0"/>
                    </a:lnTo>
                    <a:lnTo>
                      <a:pt x="26" y="2"/>
                    </a:lnTo>
                    <a:lnTo>
                      <a:pt x="17" y="4"/>
                    </a:lnTo>
                    <a:lnTo>
                      <a:pt x="10" y="9"/>
                    </a:lnTo>
                    <a:lnTo>
                      <a:pt x="5" y="18"/>
                    </a:lnTo>
                    <a:lnTo>
                      <a:pt x="1" y="25"/>
                    </a:lnTo>
                    <a:lnTo>
                      <a:pt x="0" y="33"/>
                    </a:lnTo>
                    <a:lnTo>
                      <a:pt x="1" y="42"/>
                    </a:lnTo>
                    <a:lnTo>
                      <a:pt x="5" y="49"/>
                    </a:lnTo>
                    <a:lnTo>
                      <a:pt x="10" y="56"/>
                    </a:lnTo>
                    <a:lnTo>
                      <a:pt x="17" y="63"/>
                    </a:lnTo>
                    <a:lnTo>
                      <a:pt x="26" y="65"/>
                    </a:lnTo>
                    <a:lnTo>
                      <a:pt x="33" y="67"/>
                    </a:lnTo>
                    <a:lnTo>
                      <a:pt x="40" y="67"/>
                    </a:lnTo>
                    <a:lnTo>
                      <a:pt x="47" y="65"/>
                    </a:lnTo>
                    <a:lnTo>
                      <a:pt x="52" y="61"/>
                    </a:lnTo>
                    <a:lnTo>
                      <a:pt x="57" y="56"/>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5" name="Freeform 162"/>
              <p:cNvSpPr>
                <a:spLocks/>
              </p:cNvSpPr>
              <p:nvPr/>
            </p:nvSpPr>
            <p:spPr bwMode="auto">
              <a:xfrm>
                <a:off x="8086726" y="2997200"/>
                <a:ext cx="53975" cy="53975"/>
              </a:xfrm>
              <a:custGeom>
                <a:avLst/>
                <a:gdLst>
                  <a:gd name="T0" fmla="*/ 58 w 66"/>
                  <a:gd name="T1" fmla="*/ 56 h 66"/>
                  <a:gd name="T2" fmla="*/ 61 w 66"/>
                  <a:gd name="T3" fmla="*/ 50 h 66"/>
                  <a:gd name="T4" fmla="*/ 65 w 66"/>
                  <a:gd name="T5" fmla="*/ 45 h 66"/>
                  <a:gd name="T6" fmla="*/ 66 w 66"/>
                  <a:gd name="T7" fmla="*/ 40 h 66"/>
                  <a:gd name="T8" fmla="*/ 66 w 66"/>
                  <a:gd name="T9" fmla="*/ 33 h 66"/>
                  <a:gd name="T10" fmla="*/ 66 w 66"/>
                  <a:gd name="T11" fmla="*/ 24 h 66"/>
                  <a:gd name="T12" fmla="*/ 63 w 66"/>
                  <a:gd name="T13" fmla="*/ 16 h 66"/>
                  <a:gd name="T14" fmla="*/ 58 w 66"/>
                  <a:gd name="T15" fmla="*/ 9 h 66"/>
                  <a:gd name="T16" fmla="*/ 51 w 66"/>
                  <a:gd name="T17" fmla="*/ 3 h 66"/>
                  <a:gd name="T18" fmla="*/ 42 w 66"/>
                  <a:gd name="T19" fmla="*/ 2 h 66"/>
                  <a:gd name="T20" fmla="*/ 33 w 66"/>
                  <a:gd name="T21" fmla="*/ 0 h 66"/>
                  <a:gd name="T22" fmla="*/ 26 w 66"/>
                  <a:gd name="T23" fmla="*/ 2 h 66"/>
                  <a:gd name="T24" fmla="*/ 17 w 66"/>
                  <a:gd name="T25" fmla="*/ 3 h 66"/>
                  <a:gd name="T26" fmla="*/ 10 w 66"/>
                  <a:gd name="T27" fmla="*/ 9 h 66"/>
                  <a:gd name="T28" fmla="*/ 5 w 66"/>
                  <a:gd name="T29" fmla="*/ 16 h 66"/>
                  <a:gd name="T30" fmla="*/ 2 w 66"/>
                  <a:gd name="T31" fmla="*/ 24 h 66"/>
                  <a:gd name="T32" fmla="*/ 0 w 66"/>
                  <a:gd name="T33" fmla="*/ 33 h 66"/>
                  <a:gd name="T34" fmla="*/ 2 w 66"/>
                  <a:gd name="T35" fmla="*/ 42 h 66"/>
                  <a:gd name="T36" fmla="*/ 5 w 66"/>
                  <a:gd name="T37" fmla="*/ 49 h 66"/>
                  <a:gd name="T38" fmla="*/ 10 w 66"/>
                  <a:gd name="T39" fmla="*/ 56 h 66"/>
                  <a:gd name="T40" fmla="*/ 17 w 66"/>
                  <a:gd name="T41" fmla="*/ 61 h 66"/>
                  <a:gd name="T42" fmla="*/ 26 w 66"/>
                  <a:gd name="T43" fmla="*/ 64 h 66"/>
                  <a:gd name="T44" fmla="*/ 33 w 66"/>
                  <a:gd name="T45" fmla="*/ 66 h 66"/>
                  <a:gd name="T46" fmla="*/ 40 w 66"/>
                  <a:gd name="T47" fmla="*/ 66 h 66"/>
                  <a:gd name="T48" fmla="*/ 47 w 66"/>
                  <a:gd name="T49" fmla="*/ 64 h 66"/>
                  <a:gd name="T50" fmla="*/ 52 w 66"/>
                  <a:gd name="T51" fmla="*/ 61 h 66"/>
                  <a:gd name="T52" fmla="*/ 58 w 66"/>
                  <a:gd name="T53" fmla="*/ 56 h 66"/>
                  <a:gd name="T54" fmla="*/ 58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6"/>
                    </a:moveTo>
                    <a:lnTo>
                      <a:pt x="61" y="50"/>
                    </a:lnTo>
                    <a:lnTo>
                      <a:pt x="65" y="45"/>
                    </a:lnTo>
                    <a:lnTo>
                      <a:pt x="66" y="40"/>
                    </a:lnTo>
                    <a:lnTo>
                      <a:pt x="66" y="33"/>
                    </a:lnTo>
                    <a:lnTo>
                      <a:pt x="66" y="24"/>
                    </a:lnTo>
                    <a:lnTo>
                      <a:pt x="63" y="16"/>
                    </a:lnTo>
                    <a:lnTo>
                      <a:pt x="58" y="9"/>
                    </a:lnTo>
                    <a:lnTo>
                      <a:pt x="51" y="3"/>
                    </a:lnTo>
                    <a:lnTo>
                      <a:pt x="42" y="2"/>
                    </a:lnTo>
                    <a:lnTo>
                      <a:pt x="33" y="0"/>
                    </a:lnTo>
                    <a:lnTo>
                      <a:pt x="26" y="2"/>
                    </a:lnTo>
                    <a:lnTo>
                      <a:pt x="17" y="3"/>
                    </a:lnTo>
                    <a:lnTo>
                      <a:pt x="10" y="9"/>
                    </a:lnTo>
                    <a:lnTo>
                      <a:pt x="5" y="16"/>
                    </a:lnTo>
                    <a:lnTo>
                      <a:pt x="2" y="24"/>
                    </a:lnTo>
                    <a:lnTo>
                      <a:pt x="0" y="33"/>
                    </a:lnTo>
                    <a:lnTo>
                      <a:pt x="2" y="42"/>
                    </a:lnTo>
                    <a:lnTo>
                      <a:pt x="5" y="49"/>
                    </a:lnTo>
                    <a:lnTo>
                      <a:pt x="10" y="56"/>
                    </a:lnTo>
                    <a:lnTo>
                      <a:pt x="17" y="61"/>
                    </a:lnTo>
                    <a:lnTo>
                      <a:pt x="26" y="64"/>
                    </a:lnTo>
                    <a:lnTo>
                      <a:pt x="33" y="66"/>
                    </a:lnTo>
                    <a:lnTo>
                      <a:pt x="40" y="66"/>
                    </a:lnTo>
                    <a:lnTo>
                      <a:pt x="47" y="64"/>
                    </a:lnTo>
                    <a:lnTo>
                      <a:pt x="52" y="61"/>
                    </a:lnTo>
                    <a:lnTo>
                      <a:pt x="58" y="56"/>
                    </a:lnTo>
                    <a:lnTo>
                      <a:pt x="58"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6" name="Freeform 163"/>
              <p:cNvSpPr>
                <a:spLocks/>
              </p:cNvSpPr>
              <p:nvPr/>
            </p:nvSpPr>
            <p:spPr bwMode="auto">
              <a:xfrm>
                <a:off x="7977188" y="2951163"/>
                <a:ext cx="52388" cy="52388"/>
              </a:xfrm>
              <a:custGeom>
                <a:avLst/>
                <a:gdLst>
                  <a:gd name="T0" fmla="*/ 56 w 67"/>
                  <a:gd name="T1" fmla="*/ 58 h 67"/>
                  <a:gd name="T2" fmla="*/ 61 w 67"/>
                  <a:gd name="T3" fmla="*/ 53 h 67"/>
                  <a:gd name="T4" fmla="*/ 65 w 67"/>
                  <a:gd name="T5" fmla="*/ 48 h 67"/>
                  <a:gd name="T6" fmla="*/ 67 w 67"/>
                  <a:gd name="T7" fmla="*/ 41 h 67"/>
                  <a:gd name="T8" fmla="*/ 67 w 67"/>
                  <a:gd name="T9" fmla="*/ 34 h 67"/>
                  <a:gd name="T10" fmla="*/ 65 w 67"/>
                  <a:gd name="T11" fmla="*/ 27 h 67"/>
                  <a:gd name="T12" fmla="*/ 61 w 67"/>
                  <a:gd name="T13" fmla="*/ 18 h 67"/>
                  <a:gd name="T14" fmla="*/ 56 w 67"/>
                  <a:gd name="T15" fmla="*/ 11 h 67"/>
                  <a:gd name="T16" fmla="*/ 49 w 67"/>
                  <a:gd name="T17" fmla="*/ 6 h 67"/>
                  <a:gd name="T18" fmla="*/ 42 w 67"/>
                  <a:gd name="T19" fmla="*/ 2 h 67"/>
                  <a:gd name="T20" fmla="*/ 33 w 67"/>
                  <a:gd name="T21" fmla="*/ 0 h 67"/>
                  <a:gd name="T22" fmla="*/ 25 w 67"/>
                  <a:gd name="T23" fmla="*/ 2 h 67"/>
                  <a:gd name="T24" fmla="*/ 16 w 67"/>
                  <a:gd name="T25" fmla="*/ 6 h 67"/>
                  <a:gd name="T26" fmla="*/ 9 w 67"/>
                  <a:gd name="T27" fmla="*/ 11 h 67"/>
                  <a:gd name="T28" fmla="*/ 4 w 67"/>
                  <a:gd name="T29" fmla="*/ 18 h 67"/>
                  <a:gd name="T30" fmla="*/ 2 w 67"/>
                  <a:gd name="T31" fmla="*/ 27 h 67"/>
                  <a:gd name="T32" fmla="*/ 0 w 67"/>
                  <a:gd name="T33" fmla="*/ 34 h 67"/>
                  <a:gd name="T34" fmla="*/ 2 w 67"/>
                  <a:gd name="T35" fmla="*/ 42 h 67"/>
                  <a:gd name="T36" fmla="*/ 4 w 67"/>
                  <a:gd name="T37" fmla="*/ 51 h 67"/>
                  <a:gd name="T38" fmla="*/ 9 w 67"/>
                  <a:gd name="T39" fmla="*/ 58 h 67"/>
                  <a:gd name="T40" fmla="*/ 16 w 67"/>
                  <a:gd name="T41" fmla="*/ 63 h 67"/>
                  <a:gd name="T42" fmla="*/ 25 w 67"/>
                  <a:gd name="T43" fmla="*/ 67 h 67"/>
                  <a:gd name="T44" fmla="*/ 33 w 67"/>
                  <a:gd name="T45" fmla="*/ 67 h 67"/>
                  <a:gd name="T46" fmla="*/ 40 w 67"/>
                  <a:gd name="T47" fmla="*/ 67 h 67"/>
                  <a:gd name="T48" fmla="*/ 46 w 67"/>
                  <a:gd name="T49" fmla="*/ 65 h 67"/>
                  <a:gd name="T50" fmla="*/ 51 w 67"/>
                  <a:gd name="T51" fmla="*/ 62 h 67"/>
                  <a:gd name="T52" fmla="*/ 56 w 67"/>
                  <a:gd name="T53" fmla="*/ 58 h 67"/>
                  <a:gd name="T54" fmla="*/ 56 w 67"/>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8"/>
                    </a:moveTo>
                    <a:lnTo>
                      <a:pt x="61" y="53"/>
                    </a:lnTo>
                    <a:lnTo>
                      <a:pt x="65" y="48"/>
                    </a:lnTo>
                    <a:lnTo>
                      <a:pt x="67" y="41"/>
                    </a:lnTo>
                    <a:lnTo>
                      <a:pt x="67" y="34"/>
                    </a:lnTo>
                    <a:lnTo>
                      <a:pt x="65" y="27"/>
                    </a:lnTo>
                    <a:lnTo>
                      <a:pt x="61" y="18"/>
                    </a:lnTo>
                    <a:lnTo>
                      <a:pt x="56" y="11"/>
                    </a:lnTo>
                    <a:lnTo>
                      <a:pt x="49" y="6"/>
                    </a:lnTo>
                    <a:lnTo>
                      <a:pt x="42" y="2"/>
                    </a:lnTo>
                    <a:lnTo>
                      <a:pt x="33" y="0"/>
                    </a:lnTo>
                    <a:lnTo>
                      <a:pt x="25" y="2"/>
                    </a:lnTo>
                    <a:lnTo>
                      <a:pt x="16" y="6"/>
                    </a:lnTo>
                    <a:lnTo>
                      <a:pt x="9" y="11"/>
                    </a:lnTo>
                    <a:lnTo>
                      <a:pt x="4" y="18"/>
                    </a:lnTo>
                    <a:lnTo>
                      <a:pt x="2" y="27"/>
                    </a:lnTo>
                    <a:lnTo>
                      <a:pt x="0" y="34"/>
                    </a:lnTo>
                    <a:lnTo>
                      <a:pt x="2" y="42"/>
                    </a:lnTo>
                    <a:lnTo>
                      <a:pt x="4" y="51"/>
                    </a:lnTo>
                    <a:lnTo>
                      <a:pt x="9" y="58"/>
                    </a:lnTo>
                    <a:lnTo>
                      <a:pt x="16" y="63"/>
                    </a:lnTo>
                    <a:lnTo>
                      <a:pt x="25" y="67"/>
                    </a:lnTo>
                    <a:lnTo>
                      <a:pt x="33" y="67"/>
                    </a:lnTo>
                    <a:lnTo>
                      <a:pt x="40" y="67"/>
                    </a:lnTo>
                    <a:lnTo>
                      <a:pt x="46" y="65"/>
                    </a:lnTo>
                    <a:lnTo>
                      <a:pt x="51" y="62"/>
                    </a:lnTo>
                    <a:lnTo>
                      <a:pt x="56" y="58"/>
                    </a:lnTo>
                    <a:lnTo>
                      <a:pt x="56"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7" name="Freeform 164"/>
              <p:cNvSpPr>
                <a:spLocks/>
              </p:cNvSpPr>
              <p:nvPr/>
            </p:nvSpPr>
            <p:spPr bwMode="auto">
              <a:xfrm>
                <a:off x="7923213" y="2921000"/>
                <a:ext cx="53975" cy="52388"/>
              </a:xfrm>
              <a:custGeom>
                <a:avLst/>
                <a:gdLst>
                  <a:gd name="T0" fmla="*/ 56 w 66"/>
                  <a:gd name="T1" fmla="*/ 56 h 66"/>
                  <a:gd name="T2" fmla="*/ 61 w 66"/>
                  <a:gd name="T3" fmla="*/ 52 h 66"/>
                  <a:gd name="T4" fmla="*/ 65 w 66"/>
                  <a:gd name="T5" fmla="*/ 45 h 66"/>
                  <a:gd name="T6" fmla="*/ 66 w 66"/>
                  <a:gd name="T7" fmla="*/ 40 h 66"/>
                  <a:gd name="T8" fmla="*/ 66 w 66"/>
                  <a:gd name="T9" fmla="*/ 33 h 66"/>
                  <a:gd name="T10" fmla="*/ 65 w 66"/>
                  <a:gd name="T11" fmla="*/ 24 h 66"/>
                  <a:gd name="T12" fmla="*/ 61 w 66"/>
                  <a:gd name="T13" fmla="*/ 17 h 66"/>
                  <a:gd name="T14" fmla="*/ 56 w 66"/>
                  <a:gd name="T15" fmla="*/ 11 h 66"/>
                  <a:gd name="T16" fmla="*/ 49 w 66"/>
                  <a:gd name="T17" fmla="*/ 5 h 66"/>
                  <a:gd name="T18" fmla="*/ 42 w 66"/>
                  <a:gd name="T19" fmla="*/ 2 h 66"/>
                  <a:gd name="T20" fmla="*/ 33 w 66"/>
                  <a:gd name="T21" fmla="*/ 0 h 66"/>
                  <a:gd name="T22" fmla="*/ 24 w 66"/>
                  <a:gd name="T23" fmla="*/ 2 h 66"/>
                  <a:gd name="T24" fmla="*/ 16 w 66"/>
                  <a:gd name="T25" fmla="*/ 5 h 66"/>
                  <a:gd name="T26" fmla="*/ 9 w 66"/>
                  <a:gd name="T27" fmla="*/ 11 h 66"/>
                  <a:gd name="T28" fmla="*/ 3 w 66"/>
                  <a:gd name="T29" fmla="*/ 17 h 66"/>
                  <a:gd name="T30" fmla="*/ 2 w 66"/>
                  <a:gd name="T31" fmla="*/ 24 h 66"/>
                  <a:gd name="T32" fmla="*/ 0 w 66"/>
                  <a:gd name="T33" fmla="*/ 33 h 66"/>
                  <a:gd name="T34" fmla="*/ 2 w 66"/>
                  <a:gd name="T35" fmla="*/ 42 h 66"/>
                  <a:gd name="T36" fmla="*/ 3 w 66"/>
                  <a:gd name="T37" fmla="*/ 51 h 66"/>
                  <a:gd name="T38" fmla="*/ 9 w 66"/>
                  <a:gd name="T39" fmla="*/ 56 h 66"/>
                  <a:gd name="T40" fmla="*/ 16 w 66"/>
                  <a:gd name="T41" fmla="*/ 63 h 66"/>
                  <a:gd name="T42" fmla="*/ 24 w 66"/>
                  <a:gd name="T43" fmla="*/ 66 h 66"/>
                  <a:gd name="T44" fmla="*/ 33 w 66"/>
                  <a:gd name="T45" fmla="*/ 66 h 66"/>
                  <a:gd name="T46" fmla="*/ 40 w 66"/>
                  <a:gd name="T47" fmla="*/ 66 h 66"/>
                  <a:gd name="T48" fmla="*/ 45 w 66"/>
                  <a:gd name="T49" fmla="*/ 65 h 66"/>
                  <a:gd name="T50" fmla="*/ 51 w 66"/>
                  <a:gd name="T51" fmla="*/ 61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2"/>
                    </a:lnTo>
                    <a:lnTo>
                      <a:pt x="65" y="45"/>
                    </a:lnTo>
                    <a:lnTo>
                      <a:pt x="66" y="40"/>
                    </a:lnTo>
                    <a:lnTo>
                      <a:pt x="66" y="33"/>
                    </a:lnTo>
                    <a:lnTo>
                      <a:pt x="65" y="24"/>
                    </a:lnTo>
                    <a:lnTo>
                      <a:pt x="61" y="17"/>
                    </a:lnTo>
                    <a:lnTo>
                      <a:pt x="56" y="11"/>
                    </a:lnTo>
                    <a:lnTo>
                      <a:pt x="49" y="5"/>
                    </a:lnTo>
                    <a:lnTo>
                      <a:pt x="42" y="2"/>
                    </a:lnTo>
                    <a:lnTo>
                      <a:pt x="33" y="0"/>
                    </a:lnTo>
                    <a:lnTo>
                      <a:pt x="24" y="2"/>
                    </a:lnTo>
                    <a:lnTo>
                      <a:pt x="16" y="5"/>
                    </a:lnTo>
                    <a:lnTo>
                      <a:pt x="9" y="11"/>
                    </a:lnTo>
                    <a:lnTo>
                      <a:pt x="3" y="17"/>
                    </a:lnTo>
                    <a:lnTo>
                      <a:pt x="2" y="24"/>
                    </a:lnTo>
                    <a:lnTo>
                      <a:pt x="0" y="33"/>
                    </a:lnTo>
                    <a:lnTo>
                      <a:pt x="2" y="42"/>
                    </a:lnTo>
                    <a:lnTo>
                      <a:pt x="3" y="51"/>
                    </a:lnTo>
                    <a:lnTo>
                      <a:pt x="9" y="56"/>
                    </a:lnTo>
                    <a:lnTo>
                      <a:pt x="16" y="63"/>
                    </a:lnTo>
                    <a:lnTo>
                      <a:pt x="24" y="66"/>
                    </a:lnTo>
                    <a:lnTo>
                      <a:pt x="33" y="66"/>
                    </a:lnTo>
                    <a:lnTo>
                      <a:pt x="40" y="66"/>
                    </a:lnTo>
                    <a:lnTo>
                      <a:pt x="45" y="65"/>
                    </a:lnTo>
                    <a:lnTo>
                      <a:pt x="51" y="61"/>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8" name="Freeform 165"/>
              <p:cNvSpPr>
                <a:spLocks/>
              </p:cNvSpPr>
              <p:nvPr/>
            </p:nvSpPr>
            <p:spPr bwMode="auto">
              <a:xfrm>
                <a:off x="7977188" y="2886075"/>
                <a:ext cx="52388" cy="52388"/>
              </a:xfrm>
              <a:custGeom>
                <a:avLst/>
                <a:gdLst>
                  <a:gd name="T0" fmla="*/ 56 w 67"/>
                  <a:gd name="T1" fmla="*/ 58 h 67"/>
                  <a:gd name="T2" fmla="*/ 61 w 67"/>
                  <a:gd name="T3" fmla="*/ 53 h 67"/>
                  <a:gd name="T4" fmla="*/ 65 w 67"/>
                  <a:gd name="T5" fmla="*/ 48 h 67"/>
                  <a:gd name="T6" fmla="*/ 67 w 67"/>
                  <a:gd name="T7" fmla="*/ 41 h 67"/>
                  <a:gd name="T8" fmla="*/ 67 w 67"/>
                  <a:gd name="T9" fmla="*/ 34 h 67"/>
                  <a:gd name="T10" fmla="*/ 65 w 67"/>
                  <a:gd name="T11" fmla="*/ 27 h 67"/>
                  <a:gd name="T12" fmla="*/ 61 w 67"/>
                  <a:gd name="T13" fmla="*/ 18 h 67"/>
                  <a:gd name="T14" fmla="*/ 56 w 67"/>
                  <a:gd name="T15" fmla="*/ 11 h 67"/>
                  <a:gd name="T16" fmla="*/ 49 w 67"/>
                  <a:gd name="T17" fmla="*/ 6 h 67"/>
                  <a:gd name="T18" fmla="*/ 42 w 67"/>
                  <a:gd name="T19" fmla="*/ 2 h 67"/>
                  <a:gd name="T20" fmla="*/ 33 w 67"/>
                  <a:gd name="T21" fmla="*/ 0 h 67"/>
                  <a:gd name="T22" fmla="*/ 25 w 67"/>
                  <a:gd name="T23" fmla="*/ 2 h 67"/>
                  <a:gd name="T24" fmla="*/ 16 w 67"/>
                  <a:gd name="T25" fmla="*/ 6 h 67"/>
                  <a:gd name="T26" fmla="*/ 9 w 67"/>
                  <a:gd name="T27" fmla="*/ 11 h 67"/>
                  <a:gd name="T28" fmla="*/ 4 w 67"/>
                  <a:gd name="T29" fmla="*/ 18 h 67"/>
                  <a:gd name="T30" fmla="*/ 2 w 67"/>
                  <a:gd name="T31" fmla="*/ 27 h 67"/>
                  <a:gd name="T32" fmla="*/ 0 w 67"/>
                  <a:gd name="T33" fmla="*/ 34 h 67"/>
                  <a:gd name="T34" fmla="*/ 2 w 67"/>
                  <a:gd name="T35" fmla="*/ 42 h 67"/>
                  <a:gd name="T36" fmla="*/ 4 w 67"/>
                  <a:gd name="T37" fmla="*/ 51 h 67"/>
                  <a:gd name="T38" fmla="*/ 9 w 67"/>
                  <a:gd name="T39" fmla="*/ 58 h 67"/>
                  <a:gd name="T40" fmla="*/ 16 w 67"/>
                  <a:gd name="T41" fmla="*/ 63 h 67"/>
                  <a:gd name="T42" fmla="*/ 25 w 67"/>
                  <a:gd name="T43" fmla="*/ 67 h 67"/>
                  <a:gd name="T44" fmla="*/ 33 w 67"/>
                  <a:gd name="T45" fmla="*/ 67 h 67"/>
                  <a:gd name="T46" fmla="*/ 40 w 67"/>
                  <a:gd name="T47" fmla="*/ 67 h 67"/>
                  <a:gd name="T48" fmla="*/ 46 w 67"/>
                  <a:gd name="T49" fmla="*/ 65 h 67"/>
                  <a:gd name="T50" fmla="*/ 51 w 67"/>
                  <a:gd name="T51" fmla="*/ 61 h 67"/>
                  <a:gd name="T52" fmla="*/ 56 w 67"/>
                  <a:gd name="T53" fmla="*/ 58 h 67"/>
                  <a:gd name="T54" fmla="*/ 56 w 67"/>
                  <a:gd name="T5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7">
                    <a:moveTo>
                      <a:pt x="56" y="58"/>
                    </a:moveTo>
                    <a:lnTo>
                      <a:pt x="61" y="53"/>
                    </a:lnTo>
                    <a:lnTo>
                      <a:pt x="65" y="48"/>
                    </a:lnTo>
                    <a:lnTo>
                      <a:pt x="67" y="41"/>
                    </a:lnTo>
                    <a:lnTo>
                      <a:pt x="67" y="34"/>
                    </a:lnTo>
                    <a:lnTo>
                      <a:pt x="65" y="27"/>
                    </a:lnTo>
                    <a:lnTo>
                      <a:pt x="61" y="18"/>
                    </a:lnTo>
                    <a:lnTo>
                      <a:pt x="56" y="11"/>
                    </a:lnTo>
                    <a:lnTo>
                      <a:pt x="49" y="6"/>
                    </a:lnTo>
                    <a:lnTo>
                      <a:pt x="42" y="2"/>
                    </a:lnTo>
                    <a:lnTo>
                      <a:pt x="33" y="0"/>
                    </a:lnTo>
                    <a:lnTo>
                      <a:pt x="25" y="2"/>
                    </a:lnTo>
                    <a:lnTo>
                      <a:pt x="16" y="6"/>
                    </a:lnTo>
                    <a:lnTo>
                      <a:pt x="9" y="11"/>
                    </a:lnTo>
                    <a:lnTo>
                      <a:pt x="4" y="18"/>
                    </a:lnTo>
                    <a:lnTo>
                      <a:pt x="2" y="27"/>
                    </a:lnTo>
                    <a:lnTo>
                      <a:pt x="0" y="34"/>
                    </a:lnTo>
                    <a:lnTo>
                      <a:pt x="2" y="42"/>
                    </a:lnTo>
                    <a:lnTo>
                      <a:pt x="4" y="51"/>
                    </a:lnTo>
                    <a:lnTo>
                      <a:pt x="9" y="58"/>
                    </a:lnTo>
                    <a:lnTo>
                      <a:pt x="16" y="63"/>
                    </a:lnTo>
                    <a:lnTo>
                      <a:pt x="25" y="67"/>
                    </a:lnTo>
                    <a:lnTo>
                      <a:pt x="33" y="67"/>
                    </a:lnTo>
                    <a:lnTo>
                      <a:pt x="40" y="67"/>
                    </a:lnTo>
                    <a:lnTo>
                      <a:pt x="46" y="65"/>
                    </a:lnTo>
                    <a:lnTo>
                      <a:pt x="51" y="61"/>
                    </a:lnTo>
                    <a:lnTo>
                      <a:pt x="56" y="58"/>
                    </a:lnTo>
                    <a:lnTo>
                      <a:pt x="56"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399" name="Freeform 166"/>
              <p:cNvSpPr>
                <a:spLocks/>
              </p:cNvSpPr>
              <p:nvPr/>
            </p:nvSpPr>
            <p:spPr bwMode="auto">
              <a:xfrm>
                <a:off x="7923213" y="2827338"/>
                <a:ext cx="52388" cy="52388"/>
              </a:xfrm>
              <a:custGeom>
                <a:avLst/>
                <a:gdLst>
                  <a:gd name="T0" fmla="*/ 56 w 67"/>
                  <a:gd name="T1" fmla="*/ 56 h 66"/>
                  <a:gd name="T2" fmla="*/ 61 w 67"/>
                  <a:gd name="T3" fmla="*/ 51 h 66"/>
                  <a:gd name="T4" fmla="*/ 65 w 67"/>
                  <a:gd name="T5" fmla="*/ 45 h 66"/>
                  <a:gd name="T6" fmla="*/ 67 w 67"/>
                  <a:gd name="T7" fmla="*/ 40 h 66"/>
                  <a:gd name="T8" fmla="*/ 67 w 67"/>
                  <a:gd name="T9" fmla="*/ 33 h 66"/>
                  <a:gd name="T10" fmla="*/ 65 w 67"/>
                  <a:gd name="T11" fmla="*/ 24 h 66"/>
                  <a:gd name="T12" fmla="*/ 63 w 67"/>
                  <a:gd name="T13" fmla="*/ 16 h 66"/>
                  <a:gd name="T14" fmla="*/ 56 w 67"/>
                  <a:gd name="T15" fmla="*/ 9 h 66"/>
                  <a:gd name="T16" fmla="*/ 49 w 67"/>
                  <a:gd name="T17" fmla="*/ 4 h 66"/>
                  <a:gd name="T18" fmla="*/ 42 w 67"/>
                  <a:gd name="T19" fmla="*/ 2 h 66"/>
                  <a:gd name="T20" fmla="*/ 33 w 67"/>
                  <a:gd name="T21" fmla="*/ 0 h 66"/>
                  <a:gd name="T22" fmla="*/ 25 w 67"/>
                  <a:gd name="T23" fmla="*/ 2 h 66"/>
                  <a:gd name="T24" fmla="*/ 18 w 67"/>
                  <a:gd name="T25" fmla="*/ 4 h 66"/>
                  <a:gd name="T26" fmla="*/ 9 w 67"/>
                  <a:gd name="T27" fmla="*/ 9 h 66"/>
                  <a:gd name="T28" fmla="*/ 4 w 67"/>
                  <a:gd name="T29" fmla="*/ 16 h 66"/>
                  <a:gd name="T30" fmla="*/ 2 w 67"/>
                  <a:gd name="T31" fmla="*/ 24 h 66"/>
                  <a:gd name="T32" fmla="*/ 0 w 67"/>
                  <a:gd name="T33" fmla="*/ 33 h 66"/>
                  <a:gd name="T34" fmla="*/ 2 w 67"/>
                  <a:gd name="T35" fmla="*/ 42 h 66"/>
                  <a:gd name="T36" fmla="*/ 4 w 67"/>
                  <a:gd name="T37" fmla="*/ 49 h 66"/>
                  <a:gd name="T38" fmla="*/ 9 w 67"/>
                  <a:gd name="T39" fmla="*/ 56 h 66"/>
                  <a:gd name="T40" fmla="*/ 18 w 67"/>
                  <a:gd name="T41" fmla="*/ 61 h 66"/>
                  <a:gd name="T42" fmla="*/ 25 w 67"/>
                  <a:gd name="T43" fmla="*/ 65 h 66"/>
                  <a:gd name="T44" fmla="*/ 33 w 67"/>
                  <a:gd name="T45" fmla="*/ 66 h 66"/>
                  <a:gd name="T46" fmla="*/ 40 w 67"/>
                  <a:gd name="T47" fmla="*/ 66 h 66"/>
                  <a:gd name="T48" fmla="*/ 46 w 67"/>
                  <a:gd name="T49" fmla="*/ 65 h 66"/>
                  <a:gd name="T50" fmla="*/ 51 w 67"/>
                  <a:gd name="T51" fmla="*/ 61 h 66"/>
                  <a:gd name="T52" fmla="*/ 56 w 67"/>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6"/>
                    </a:moveTo>
                    <a:lnTo>
                      <a:pt x="61" y="51"/>
                    </a:lnTo>
                    <a:lnTo>
                      <a:pt x="65" y="45"/>
                    </a:lnTo>
                    <a:lnTo>
                      <a:pt x="67" y="40"/>
                    </a:lnTo>
                    <a:lnTo>
                      <a:pt x="67" y="33"/>
                    </a:lnTo>
                    <a:lnTo>
                      <a:pt x="65" y="24"/>
                    </a:lnTo>
                    <a:lnTo>
                      <a:pt x="63" y="16"/>
                    </a:lnTo>
                    <a:lnTo>
                      <a:pt x="56" y="9"/>
                    </a:lnTo>
                    <a:lnTo>
                      <a:pt x="49" y="4"/>
                    </a:lnTo>
                    <a:lnTo>
                      <a:pt x="42" y="2"/>
                    </a:lnTo>
                    <a:lnTo>
                      <a:pt x="33" y="0"/>
                    </a:lnTo>
                    <a:lnTo>
                      <a:pt x="25" y="2"/>
                    </a:lnTo>
                    <a:lnTo>
                      <a:pt x="18" y="4"/>
                    </a:lnTo>
                    <a:lnTo>
                      <a:pt x="9" y="9"/>
                    </a:lnTo>
                    <a:lnTo>
                      <a:pt x="4" y="16"/>
                    </a:lnTo>
                    <a:lnTo>
                      <a:pt x="2" y="24"/>
                    </a:lnTo>
                    <a:lnTo>
                      <a:pt x="0" y="33"/>
                    </a:lnTo>
                    <a:lnTo>
                      <a:pt x="2" y="42"/>
                    </a:lnTo>
                    <a:lnTo>
                      <a:pt x="4" y="49"/>
                    </a:lnTo>
                    <a:lnTo>
                      <a:pt x="9" y="56"/>
                    </a:lnTo>
                    <a:lnTo>
                      <a:pt x="18" y="61"/>
                    </a:lnTo>
                    <a:lnTo>
                      <a:pt x="25" y="65"/>
                    </a:lnTo>
                    <a:lnTo>
                      <a:pt x="33" y="66"/>
                    </a:lnTo>
                    <a:lnTo>
                      <a:pt x="40" y="66"/>
                    </a:lnTo>
                    <a:lnTo>
                      <a:pt x="46" y="65"/>
                    </a:lnTo>
                    <a:lnTo>
                      <a:pt x="51"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0" name="Freeform 167"/>
              <p:cNvSpPr>
                <a:spLocks/>
              </p:cNvSpPr>
              <p:nvPr/>
            </p:nvSpPr>
            <p:spPr bwMode="auto">
              <a:xfrm>
                <a:off x="7921626" y="2757488"/>
                <a:ext cx="52388" cy="53975"/>
              </a:xfrm>
              <a:custGeom>
                <a:avLst/>
                <a:gdLst>
                  <a:gd name="T0" fmla="*/ 56 w 67"/>
                  <a:gd name="T1" fmla="*/ 56 h 66"/>
                  <a:gd name="T2" fmla="*/ 60 w 67"/>
                  <a:gd name="T3" fmla="*/ 50 h 66"/>
                  <a:gd name="T4" fmla="*/ 63 w 67"/>
                  <a:gd name="T5" fmla="*/ 45 h 66"/>
                  <a:gd name="T6" fmla="*/ 65 w 67"/>
                  <a:gd name="T7" fmla="*/ 40 h 66"/>
                  <a:gd name="T8" fmla="*/ 67 w 67"/>
                  <a:gd name="T9" fmla="*/ 33 h 66"/>
                  <a:gd name="T10" fmla="*/ 65 w 67"/>
                  <a:gd name="T11" fmla="*/ 24 h 66"/>
                  <a:gd name="T12" fmla="*/ 62 w 67"/>
                  <a:gd name="T13" fmla="*/ 15 h 66"/>
                  <a:gd name="T14" fmla="*/ 56 w 67"/>
                  <a:gd name="T15" fmla="*/ 8 h 66"/>
                  <a:gd name="T16" fmla="*/ 49 w 67"/>
                  <a:gd name="T17" fmla="*/ 3 h 66"/>
                  <a:gd name="T18" fmla="*/ 41 w 67"/>
                  <a:gd name="T19" fmla="*/ 0 h 66"/>
                  <a:gd name="T20" fmla="*/ 34 w 67"/>
                  <a:gd name="T21" fmla="*/ 0 h 66"/>
                  <a:gd name="T22" fmla="*/ 25 w 67"/>
                  <a:gd name="T23" fmla="*/ 0 h 66"/>
                  <a:gd name="T24" fmla="*/ 16 w 67"/>
                  <a:gd name="T25" fmla="*/ 3 h 66"/>
                  <a:gd name="T26" fmla="*/ 9 w 67"/>
                  <a:gd name="T27" fmla="*/ 8 h 66"/>
                  <a:gd name="T28" fmla="*/ 4 w 67"/>
                  <a:gd name="T29" fmla="*/ 15 h 66"/>
                  <a:gd name="T30" fmla="*/ 0 w 67"/>
                  <a:gd name="T31" fmla="*/ 24 h 66"/>
                  <a:gd name="T32" fmla="*/ 0 w 67"/>
                  <a:gd name="T33" fmla="*/ 33 h 66"/>
                  <a:gd name="T34" fmla="*/ 0 w 67"/>
                  <a:gd name="T35" fmla="*/ 42 h 66"/>
                  <a:gd name="T36" fmla="*/ 4 w 67"/>
                  <a:gd name="T37" fmla="*/ 49 h 66"/>
                  <a:gd name="T38" fmla="*/ 9 w 67"/>
                  <a:gd name="T39" fmla="*/ 56 h 66"/>
                  <a:gd name="T40" fmla="*/ 16 w 67"/>
                  <a:gd name="T41" fmla="*/ 61 h 66"/>
                  <a:gd name="T42" fmla="*/ 25 w 67"/>
                  <a:gd name="T43" fmla="*/ 64 h 66"/>
                  <a:gd name="T44" fmla="*/ 34 w 67"/>
                  <a:gd name="T45" fmla="*/ 66 h 66"/>
                  <a:gd name="T46" fmla="*/ 39 w 67"/>
                  <a:gd name="T47" fmla="*/ 66 h 66"/>
                  <a:gd name="T48" fmla="*/ 46 w 67"/>
                  <a:gd name="T49" fmla="*/ 63 h 66"/>
                  <a:gd name="T50" fmla="*/ 51 w 67"/>
                  <a:gd name="T51" fmla="*/ 61 h 66"/>
                  <a:gd name="T52" fmla="*/ 56 w 67"/>
                  <a:gd name="T53" fmla="*/ 56 h 66"/>
                  <a:gd name="T54" fmla="*/ 56 w 67"/>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66">
                    <a:moveTo>
                      <a:pt x="56" y="56"/>
                    </a:moveTo>
                    <a:lnTo>
                      <a:pt x="60" y="50"/>
                    </a:lnTo>
                    <a:lnTo>
                      <a:pt x="63" y="45"/>
                    </a:lnTo>
                    <a:lnTo>
                      <a:pt x="65" y="40"/>
                    </a:lnTo>
                    <a:lnTo>
                      <a:pt x="67" y="33"/>
                    </a:lnTo>
                    <a:lnTo>
                      <a:pt x="65" y="24"/>
                    </a:lnTo>
                    <a:lnTo>
                      <a:pt x="62" y="15"/>
                    </a:lnTo>
                    <a:lnTo>
                      <a:pt x="56" y="8"/>
                    </a:lnTo>
                    <a:lnTo>
                      <a:pt x="49" y="3"/>
                    </a:lnTo>
                    <a:lnTo>
                      <a:pt x="41" y="0"/>
                    </a:lnTo>
                    <a:lnTo>
                      <a:pt x="34" y="0"/>
                    </a:lnTo>
                    <a:lnTo>
                      <a:pt x="25" y="0"/>
                    </a:lnTo>
                    <a:lnTo>
                      <a:pt x="16" y="3"/>
                    </a:lnTo>
                    <a:lnTo>
                      <a:pt x="9" y="8"/>
                    </a:lnTo>
                    <a:lnTo>
                      <a:pt x="4" y="15"/>
                    </a:lnTo>
                    <a:lnTo>
                      <a:pt x="0" y="24"/>
                    </a:lnTo>
                    <a:lnTo>
                      <a:pt x="0" y="33"/>
                    </a:lnTo>
                    <a:lnTo>
                      <a:pt x="0" y="42"/>
                    </a:lnTo>
                    <a:lnTo>
                      <a:pt x="4" y="49"/>
                    </a:lnTo>
                    <a:lnTo>
                      <a:pt x="9" y="56"/>
                    </a:lnTo>
                    <a:lnTo>
                      <a:pt x="16" y="61"/>
                    </a:lnTo>
                    <a:lnTo>
                      <a:pt x="25" y="64"/>
                    </a:lnTo>
                    <a:lnTo>
                      <a:pt x="34" y="66"/>
                    </a:lnTo>
                    <a:lnTo>
                      <a:pt x="39" y="66"/>
                    </a:lnTo>
                    <a:lnTo>
                      <a:pt x="46" y="63"/>
                    </a:lnTo>
                    <a:lnTo>
                      <a:pt x="51" y="61"/>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1" name="Freeform 168"/>
              <p:cNvSpPr>
                <a:spLocks/>
              </p:cNvSpPr>
              <p:nvPr/>
            </p:nvSpPr>
            <p:spPr bwMode="auto">
              <a:xfrm>
                <a:off x="7869238" y="2794000"/>
                <a:ext cx="52388" cy="52388"/>
              </a:xfrm>
              <a:custGeom>
                <a:avLst/>
                <a:gdLst>
                  <a:gd name="T0" fmla="*/ 58 w 66"/>
                  <a:gd name="T1" fmla="*/ 56 h 66"/>
                  <a:gd name="T2" fmla="*/ 61 w 66"/>
                  <a:gd name="T3" fmla="*/ 51 h 66"/>
                  <a:gd name="T4" fmla="*/ 65 w 66"/>
                  <a:gd name="T5" fmla="*/ 46 h 66"/>
                  <a:gd name="T6" fmla="*/ 66 w 66"/>
                  <a:gd name="T7" fmla="*/ 40 h 66"/>
                  <a:gd name="T8" fmla="*/ 66 w 66"/>
                  <a:gd name="T9" fmla="*/ 33 h 66"/>
                  <a:gd name="T10" fmla="*/ 66 w 66"/>
                  <a:gd name="T11" fmla="*/ 25 h 66"/>
                  <a:gd name="T12" fmla="*/ 63 w 66"/>
                  <a:gd name="T13" fmla="*/ 18 h 66"/>
                  <a:gd name="T14" fmla="*/ 58 w 66"/>
                  <a:gd name="T15" fmla="*/ 11 h 66"/>
                  <a:gd name="T16" fmla="*/ 51 w 66"/>
                  <a:gd name="T17" fmla="*/ 5 h 66"/>
                  <a:gd name="T18" fmla="*/ 42 w 66"/>
                  <a:gd name="T19" fmla="*/ 2 h 66"/>
                  <a:gd name="T20" fmla="*/ 33 w 66"/>
                  <a:gd name="T21" fmla="*/ 0 h 66"/>
                  <a:gd name="T22" fmla="*/ 26 w 66"/>
                  <a:gd name="T23" fmla="*/ 2 h 66"/>
                  <a:gd name="T24" fmla="*/ 18 w 66"/>
                  <a:gd name="T25" fmla="*/ 5 h 66"/>
                  <a:gd name="T26" fmla="*/ 11 w 66"/>
                  <a:gd name="T27" fmla="*/ 11 h 66"/>
                  <a:gd name="T28" fmla="*/ 5 w 66"/>
                  <a:gd name="T29" fmla="*/ 18 h 66"/>
                  <a:gd name="T30" fmla="*/ 2 w 66"/>
                  <a:gd name="T31" fmla="*/ 25 h 66"/>
                  <a:gd name="T32" fmla="*/ 0 w 66"/>
                  <a:gd name="T33" fmla="*/ 33 h 66"/>
                  <a:gd name="T34" fmla="*/ 2 w 66"/>
                  <a:gd name="T35" fmla="*/ 42 h 66"/>
                  <a:gd name="T36" fmla="*/ 5 w 66"/>
                  <a:gd name="T37" fmla="*/ 49 h 66"/>
                  <a:gd name="T38" fmla="*/ 11 w 66"/>
                  <a:gd name="T39" fmla="*/ 56 h 66"/>
                  <a:gd name="T40" fmla="*/ 18 w 66"/>
                  <a:gd name="T41" fmla="*/ 63 h 66"/>
                  <a:gd name="T42" fmla="*/ 26 w 66"/>
                  <a:gd name="T43" fmla="*/ 65 h 66"/>
                  <a:gd name="T44" fmla="*/ 33 w 66"/>
                  <a:gd name="T45" fmla="*/ 66 h 66"/>
                  <a:gd name="T46" fmla="*/ 40 w 66"/>
                  <a:gd name="T47" fmla="*/ 66 h 66"/>
                  <a:gd name="T48" fmla="*/ 47 w 66"/>
                  <a:gd name="T49" fmla="*/ 65 h 66"/>
                  <a:gd name="T50" fmla="*/ 52 w 66"/>
                  <a:gd name="T51" fmla="*/ 61 h 66"/>
                  <a:gd name="T52" fmla="*/ 58 w 66"/>
                  <a:gd name="T53" fmla="*/ 56 h 66"/>
                  <a:gd name="T54" fmla="*/ 58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8" y="56"/>
                    </a:moveTo>
                    <a:lnTo>
                      <a:pt x="61" y="51"/>
                    </a:lnTo>
                    <a:lnTo>
                      <a:pt x="65" y="46"/>
                    </a:lnTo>
                    <a:lnTo>
                      <a:pt x="66" y="40"/>
                    </a:lnTo>
                    <a:lnTo>
                      <a:pt x="66" y="33"/>
                    </a:lnTo>
                    <a:lnTo>
                      <a:pt x="66" y="25"/>
                    </a:lnTo>
                    <a:lnTo>
                      <a:pt x="63" y="18"/>
                    </a:lnTo>
                    <a:lnTo>
                      <a:pt x="58" y="11"/>
                    </a:lnTo>
                    <a:lnTo>
                      <a:pt x="51" y="5"/>
                    </a:lnTo>
                    <a:lnTo>
                      <a:pt x="42" y="2"/>
                    </a:lnTo>
                    <a:lnTo>
                      <a:pt x="33" y="0"/>
                    </a:lnTo>
                    <a:lnTo>
                      <a:pt x="26" y="2"/>
                    </a:lnTo>
                    <a:lnTo>
                      <a:pt x="18" y="5"/>
                    </a:lnTo>
                    <a:lnTo>
                      <a:pt x="11" y="11"/>
                    </a:lnTo>
                    <a:lnTo>
                      <a:pt x="5" y="18"/>
                    </a:lnTo>
                    <a:lnTo>
                      <a:pt x="2" y="25"/>
                    </a:lnTo>
                    <a:lnTo>
                      <a:pt x="0" y="33"/>
                    </a:lnTo>
                    <a:lnTo>
                      <a:pt x="2" y="42"/>
                    </a:lnTo>
                    <a:lnTo>
                      <a:pt x="5" y="49"/>
                    </a:lnTo>
                    <a:lnTo>
                      <a:pt x="11" y="56"/>
                    </a:lnTo>
                    <a:lnTo>
                      <a:pt x="18" y="63"/>
                    </a:lnTo>
                    <a:lnTo>
                      <a:pt x="26" y="65"/>
                    </a:lnTo>
                    <a:lnTo>
                      <a:pt x="33" y="66"/>
                    </a:lnTo>
                    <a:lnTo>
                      <a:pt x="40" y="66"/>
                    </a:lnTo>
                    <a:lnTo>
                      <a:pt x="47" y="65"/>
                    </a:lnTo>
                    <a:lnTo>
                      <a:pt x="52" y="61"/>
                    </a:lnTo>
                    <a:lnTo>
                      <a:pt x="58" y="56"/>
                    </a:lnTo>
                    <a:lnTo>
                      <a:pt x="58"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2" name="Freeform 169"/>
              <p:cNvSpPr>
                <a:spLocks/>
              </p:cNvSpPr>
              <p:nvPr/>
            </p:nvSpPr>
            <p:spPr bwMode="auto">
              <a:xfrm>
                <a:off x="7975601" y="2809875"/>
                <a:ext cx="52388" cy="52388"/>
              </a:xfrm>
              <a:custGeom>
                <a:avLst/>
                <a:gdLst>
                  <a:gd name="T0" fmla="*/ 55 w 66"/>
                  <a:gd name="T1" fmla="*/ 58 h 67"/>
                  <a:gd name="T2" fmla="*/ 61 w 66"/>
                  <a:gd name="T3" fmla="*/ 53 h 67"/>
                  <a:gd name="T4" fmla="*/ 64 w 66"/>
                  <a:gd name="T5" fmla="*/ 46 h 67"/>
                  <a:gd name="T6" fmla="*/ 66 w 66"/>
                  <a:gd name="T7" fmla="*/ 41 h 67"/>
                  <a:gd name="T8" fmla="*/ 66 w 66"/>
                  <a:gd name="T9" fmla="*/ 34 h 67"/>
                  <a:gd name="T10" fmla="*/ 64 w 66"/>
                  <a:gd name="T11" fmla="*/ 25 h 67"/>
                  <a:gd name="T12" fmla="*/ 62 w 66"/>
                  <a:gd name="T13" fmla="*/ 18 h 67"/>
                  <a:gd name="T14" fmla="*/ 55 w 66"/>
                  <a:gd name="T15" fmla="*/ 11 h 67"/>
                  <a:gd name="T16" fmla="*/ 48 w 66"/>
                  <a:gd name="T17" fmla="*/ 6 h 67"/>
                  <a:gd name="T18" fmla="*/ 41 w 66"/>
                  <a:gd name="T19" fmla="*/ 2 h 67"/>
                  <a:gd name="T20" fmla="*/ 33 w 66"/>
                  <a:gd name="T21" fmla="*/ 0 h 67"/>
                  <a:gd name="T22" fmla="*/ 24 w 66"/>
                  <a:gd name="T23" fmla="*/ 2 h 67"/>
                  <a:gd name="T24" fmla="*/ 17 w 66"/>
                  <a:gd name="T25" fmla="*/ 6 h 67"/>
                  <a:gd name="T26" fmla="*/ 8 w 66"/>
                  <a:gd name="T27" fmla="*/ 11 h 67"/>
                  <a:gd name="T28" fmla="*/ 3 w 66"/>
                  <a:gd name="T29" fmla="*/ 18 h 67"/>
                  <a:gd name="T30" fmla="*/ 1 w 66"/>
                  <a:gd name="T31" fmla="*/ 25 h 67"/>
                  <a:gd name="T32" fmla="*/ 0 w 66"/>
                  <a:gd name="T33" fmla="*/ 34 h 67"/>
                  <a:gd name="T34" fmla="*/ 1 w 66"/>
                  <a:gd name="T35" fmla="*/ 42 h 67"/>
                  <a:gd name="T36" fmla="*/ 3 w 66"/>
                  <a:gd name="T37" fmla="*/ 51 h 67"/>
                  <a:gd name="T38" fmla="*/ 8 w 66"/>
                  <a:gd name="T39" fmla="*/ 58 h 67"/>
                  <a:gd name="T40" fmla="*/ 17 w 66"/>
                  <a:gd name="T41" fmla="*/ 63 h 67"/>
                  <a:gd name="T42" fmla="*/ 24 w 66"/>
                  <a:gd name="T43" fmla="*/ 67 h 67"/>
                  <a:gd name="T44" fmla="*/ 33 w 66"/>
                  <a:gd name="T45" fmla="*/ 67 h 67"/>
                  <a:gd name="T46" fmla="*/ 40 w 66"/>
                  <a:gd name="T47" fmla="*/ 67 h 67"/>
                  <a:gd name="T48" fmla="*/ 45 w 66"/>
                  <a:gd name="T49" fmla="*/ 65 h 67"/>
                  <a:gd name="T50" fmla="*/ 50 w 66"/>
                  <a:gd name="T51" fmla="*/ 61 h 67"/>
                  <a:gd name="T52" fmla="*/ 55 w 66"/>
                  <a:gd name="T53"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7">
                    <a:moveTo>
                      <a:pt x="55" y="58"/>
                    </a:moveTo>
                    <a:lnTo>
                      <a:pt x="61" y="53"/>
                    </a:lnTo>
                    <a:lnTo>
                      <a:pt x="64" y="46"/>
                    </a:lnTo>
                    <a:lnTo>
                      <a:pt x="66" y="41"/>
                    </a:lnTo>
                    <a:lnTo>
                      <a:pt x="66" y="34"/>
                    </a:lnTo>
                    <a:lnTo>
                      <a:pt x="64" y="25"/>
                    </a:lnTo>
                    <a:lnTo>
                      <a:pt x="62" y="18"/>
                    </a:lnTo>
                    <a:lnTo>
                      <a:pt x="55" y="11"/>
                    </a:lnTo>
                    <a:lnTo>
                      <a:pt x="48" y="6"/>
                    </a:lnTo>
                    <a:lnTo>
                      <a:pt x="41" y="2"/>
                    </a:lnTo>
                    <a:lnTo>
                      <a:pt x="33" y="0"/>
                    </a:lnTo>
                    <a:lnTo>
                      <a:pt x="24" y="2"/>
                    </a:lnTo>
                    <a:lnTo>
                      <a:pt x="17" y="6"/>
                    </a:lnTo>
                    <a:lnTo>
                      <a:pt x="8" y="11"/>
                    </a:lnTo>
                    <a:lnTo>
                      <a:pt x="3" y="18"/>
                    </a:lnTo>
                    <a:lnTo>
                      <a:pt x="1" y="25"/>
                    </a:lnTo>
                    <a:lnTo>
                      <a:pt x="0" y="34"/>
                    </a:lnTo>
                    <a:lnTo>
                      <a:pt x="1" y="42"/>
                    </a:lnTo>
                    <a:lnTo>
                      <a:pt x="3" y="51"/>
                    </a:lnTo>
                    <a:lnTo>
                      <a:pt x="8" y="58"/>
                    </a:lnTo>
                    <a:lnTo>
                      <a:pt x="17" y="63"/>
                    </a:lnTo>
                    <a:lnTo>
                      <a:pt x="24" y="67"/>
                    </a:lnTo>
                    <a:lnTo>
                      <a:pt x="33" y="67"/>
                    </a:lnTo>
                    <a:lnTo>
                      <a:pt x="40" y="67"/>
                    </a:lnTo>
                    <a:lnTo>
                      <a:pt x="45" y="65"/>
                    </a:lnTo>
                    <a:lnTo>
                      <a:pt x="50" y="61"/>
                    </a:lnTo>
                    <a:lnTo>
                      <a:pt x="55"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3" name="Freeform 170"/>
              <p:cNvSpPr>
                <a:spLocks/>
              </p:cNvSpPr>
              <p:nvPr/>
            </p:nvSpPr>
            <p:spPr bwMode="auto">
              <a:xfrm>
                <a:off x="8034338" y="2763838"/>
                <a:ext cx="52388" cy="52388"/>
              </a:xfrm>
              <a:custGeom>
                <a:avLst/>
                <a:gdLst>
                  <a:gd name="T0" fmla="*/ 56 w 66"/>
                  <a:gd name="T1" fmla="*/ 57 h 66"/>
                  <a:gd name="T2" fmla="*/ 59 w 66"/>
                  <a:gd name="T3" fmla="*/ 52 h 66"/>
                  <a:gd name="T4" fmla="*/ 62 w 66"/>
                  <a:gd name="T5" fmla="*/ 47 h 66"/>
                  <a:gd name="T6" fmla="*/ 64 w 66"/>
                  <a:gd name="T7" fmla="*/ 40 h 66"/>
                  <a:gd name="T8" fmla="*/ 66 w 66"/>
                  <a:gd name="T9" fmla="*/ 33 h 66"/>
                  <a:gd name="T10" fmla="*/ 64 w 66"/>
                  <a:gd name="T11" fmla="*/ 24 h 66"/>
                  <a:gd name="T12" fmla="*/ 61 w 66"/>
                  <a:gd name="T13" fmla="*/ 17 h 66"/>
                  <a:gd name="T14" fmla="*/ 56 w 66"/>
                  <a:gd name="T15" fmla="*/ 10 h 66"/>
                  <a:gd name="T16" fmla="*/ 49 w 66"/>
                  <a:gd name="T17" fmla="*/ 5 h 66"/>
                  <a:gd name="T18" fmla="*/ 40 w 66"/>
                  <a:gd name="T19" fmla="*/ 1 h 66"/>
                  <a:gd name="T20" fmla="*/ 33 w 66"/>
                  <a:gd name="T21" fmla="*/ 0 h 66"/>
                  <a:gd name="T22" fmla="*/ 24 w 66"/>
                  <a:gd name="T23" fmla="*/ 1 h 66"/>
                  <a:gd name="T24" fmla="*/ 15 w 66"/>
                  <a:gd name="T25" fmla="*/ 5 h 66"/>
                  <a:gd name="T26" fmla="*/ 8 w 66"/>
                  <a:gd name="T27" fmla="*/ 10 h 66"/>
                  <a:gd name="T28" fmla="*/ 3 w 66"/>
                  <a:gd name="T29" fmla="*/ 17 h 66"/>
                  <a:gd name="T30" fmla="*/ 0 w 66"/>
                  <a:gd name="T31" fmla="*/ 24 h 66"/>
                  <a:gd name="T32" fmla="*/ 0 w 66"/>
                  <a:gd name="T33" fmla="*/ 33 h 66"/>
                  <a:gd name="T34" fmla="*/ 0 w 66"/>
                  <a:gd name="T35" fmla="*/ 42 h 66"/>
                  <a:gd name="T36" fmla="*/ 3 w 66"/>
                  <a:gd name="T37" fmla="*/ 50 h 66"/>
                  <a:gd name="T38" fmla="*/ 8 w 66"/>
                  <a:gd name="T39" fmla="*/ 57 h 66"/>
                  <a:gd name="T40" fmla="*/ 15 w 66"/>
                  <a:gd name="T41" fmla="*/ 63 h 66"/>
                  <a:gd name="T42" fmla="*/ 24 w 66"/>
                  <a:gd name="T43" fmla="*/ 66 h 66"/>
                  <a:gd name="T44" fmla="*/ 33 w 66"/>
                  <a:gd name="T45" fmla="*/ 66 h 66"/>
                  <a:gd name="T46" fmla="*/ 38 w 66"/>
                  <a:gd name="T47" fmla="*/ 66 h 66"/>
                  <a:gd name="T48" fmla="*/ 45 w 66"/>
                  <a:gd name="T49" fmla="*/ 64 h 66"/>
                  <a:gd name="T50" fmla="*/ 50 w 66"/>
                  <a:gd name="T51" fmla="*/ 61 h 66"/>
                  <a:gd name="T52" fmla="*/ 56 w 66"/>
                  <a:gd name="T53" fmla="*/ 57 h 66"/>
                  <a:gd name="T54" fmla="*/ 56 w 66"/>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7"/>
                    </a:moveTo>
                    <a:lnTo>
                      <a:pt x="59" y="52"/>
                    </a:lnTo>
                    <a:lnTo>
                      <a:pt x="62" y="47"/>
                    </a:lnTo>
                    <a:lnTo>
                      <a:pt x="64" y="40"/>
                    </a:lnTo>
                    <a:lnTo>
                      <a:pt x="66" y="33"/>
                    </a:lnTo>
                    <a:lnTo>
                      <a:pt x="64" y="24"/>
                    </a:lnTo>
                    <a:lnTo>
                      <a:pt x="61" y="17"/>
                    </a:lnTo>
                    <a:lnTo>
                      <a:pt x="56" y="10"/>
                    </a:lnTo>
                    <a:lnTo>
                      <a:pt x="49" y="5"/>
                    </a:lnTo>
                    <a:lnTo>
                      <a:pt x="40" y="1"/>
                    </a:lnTo>
                    <a:lnTo>
                      <a:pt x="33" y="0"/>
                    </a:lnTo>
                    <a:lnTo>
                      <a:pt x="24" y="1"/>
                    </a:lnTo>
                    <a:lnTo>
                      <a:pt x="15" y="5"/>
                    </a:lnTo>
                    <a:lnTo>
                      <a:pt x="8" y="10"/>
                    </a:lnTo>
                    <a:lnTo>
                      <a:pt x="3" y="17"/>
                    </a:lnTo>
                    <a:lnTo>
                      <a:pt x="0" y="24"/>
                    </a:lnTo>
                    <a:lnTo>
                      <a:pt x="0" y="33"/>
                    </a:lnTo>
                    <a:lnTo>
                      <a:pt x="0" y="42"/>
                    </a:lnTo>
                    <a:lnTo>
                      <a:pt x="3" y="50"/>
                    </a:lnTo>
                    <a:lnTo>
                      <a:pt x="8" y="57"/>
                    </a:lnTo>
                    <a:lnTo>
                      <a:pt x="15" y="63"/>
                    </a:lnTo>
                    <a:lnTo>
                      <a:pt x="24" y="66"/>
                    </a:lnTo>
                    <a:lnTo>
                      <a:pt x="33" y="66"/>
                    </a:lnTo>
                    <a:lnTo>
                      <a:pt x="38" y="66"/>
                    </a:lnTo>
                    <a:lnTo>
                      <a:pt x="45" y="64"/>
                    </a:lnTo>
                    <a:lnTo>
                      <a:pt x="50" y="61"/>
                    </a:lnTo>
                    <a:lnTo>
                      <a:pt x="56" y="57"/>
                    </a:lnTo>
                    <a:lnTo>
                      <a:pt x="56" y="5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4" name="Freeform 171"/>
              <p:cNvSpPr>
                <a:spLocks/>
              </p:cNvSpPr>
              <p:nvPr/>
            </p:nvSpPr>
            <p:spPr bwMode="auto">
              <a:xfrm>
                <a:off x="8034338" y="2833688"/>
                <a:ext cx="52388" cy="52388"/>
              </a:xfrm>
              <a:custGeom>
                <a:avLst/>
                <a:gdLst>
                  <a:gd name="T0" fmla="*/ 56 w 66"/>
                  <a:gd name="T1" fmla="*/ 56 h 66"/>
                  <a:gd name="T2" fmla="*/ 59 w 66"/>
                  <a:gd name="T3" fmla="*/ 51 h 66"/>
                  <a:gd name="T4" fmla="*/ 62 w 66"/>
                  <a:gd name="T5" fmla="*/ 45 h 66"/>
                  <a:gd name="T6" fmla="*/ 64 w 66"/>
                  <a:gd name="T7" fmla="*/ 38 h 66"/>
                  <a:gd name="T8" fmla="*/ 66 w 66"/>
                  <a:gd name="T9" fmla="*/ 33 h 66"/>
                  <a:gd name="T10" fmla="*/ 64 w 66"/>
                  <a:gd name="T11" fmla="*/ 24 h 66"/>
                  <a:gd name="T12" fmla="*/ 61 w 66"/>
                  <a:gd name="T13" fmla="*/ 16 h 66"/>
                  <a:gd name="T14" fmla="*/ 56 w 66"/>
                  <a:gd name="T15" fmla="*/ 9 h 66"/>
                  <a:gd name="T16" fmla="*/ 49 w 66"/>
                  <a:gd name="T17" fmla="*/ 4 h 66"/>
                  <a:gd name="T18" fmla="*/ 40 w 66"/>
                  <a:gd name="T19" fmla="*/ 0 h 66"/>
                  <a:gd name="T20" fmla="*/ 33 w 66"/>
                  <a:gd name="T21" fmla="*/ 0 h 66"/>
                  <a:gd name="T22" fmla="*/ 24 w 66"/>
                  <a:gd name="T23" fmla="*/ 0 h 66"/>
                  <a:gd name="T24" fmla="*/ 15 w 66"/>
                  <a:gd name="T25" fmla="*/ 4 h 66"/>
                  <a:gd name="T26" fmla="*/ 8 w 66"/>
                  <a:gd name="T27" fmla="*/ 9 h 66"/>
                  <a:gd name="T28" fmla="*/ 3 w 66"/>
                  <a:gd name="T29" fmla="*/ 16 h 66"/>
                  <a:gd name="T30" fmla="*/ 0 w 66"/>
                  <a:gd name="T31" fmla="*/ 24 h 66"/>
                  <a:gd name="T32" fmla="*/ 0 w 66"/>
                  <a:gd name="T33" fmla="*/ 33 h 66"/>
                  <a:gd name="T34" fmla="*/ 0 w 66"/>
                  <a:gd name="T35" fmla="*/ 40 h 66"/>
                  <a:gd name="T36" fmla="*/ 3 w 66"/>
                  <a:gd name="T37" fmla="*/ 49 h 66"/>
                  <a:gd name="T38" fmla="*/ 8 w 66"/>
                  <a:gd name="T39" fmla="*/ 56 h 66"/>
                  <a:gd name="T40" fmla="*/ 15 w 66"/>
                  <a:gd name="T41" fmla="*/ 61 h 66"/>
                  <a:gd name="T42" fmla="*/ 24 w 66"/>
                  <a:gd name="T43" fmla="*/ 65 h 66"/>
                  <a:gd name="T44" fmla="*/ 33 w 66"/>
                  <a:gd name="T45" fmla="*/ 66 h 66"/>
                  <a:gd name="T46" fmla="*/ 38 w 66"/>
                  <a:gd name="T47" fmla="*/ 65 h 66"/>
                  <a:gd name="T48" fmla="*/ 45 w 66"/>
                  <a:gd name="T49" fmla="*/ 63 h 66"/>
                  <a:gd name="T50" fmla="*/ 50 w 66"/>
                  <a:gd name="T51" fmla="*/ 59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59" y="51"/>
                    </a:lnTo>
                    <a:lnTo>
                      <a:pt x="62" y="45"/>
                    </a:lnTo>
                    <a:lnTo>
                      <a:pt x="64" y="38"/>
                    </a:lnTo>
                    <a:lnTo>
                      <a:pt x="66" y="33"/>
                    </a:lnTo>
                    <a:lnTo>
                      <a:pt x="64" y="24"/>
                    </a:lnTo>
                    <a:lnTo>
                      <a:pt x="61" y="16"/>
                    </a:lnTo>
                    <a:lnTo>
                      <a:pt x="56" y="9"/>
                    </a:lnTo>
                    <a:lnTo>
                      <a:pt x="49" y="4"/>
                    </a:lnTo>
                    <a:lnTo>
                      <a:pt x="40" y="0"/>
                    </a:lnTo>
                    <a:lnTo>
                      <a:pt x="33" y="0"/>
                    </a:lnTo>
                    <a:lnTo>
                      <a:pt x="24" y="0"/>
                    </a:lnTo>
                    <a:lnTo>
                      <a:pt x="15" y="4"/>
                    </a:lnTo>
                    <a:lnTo>
                      <a:pt x="8" y="9"/>
                    </a:lnTo>
                    <a:lnTo>
                      <a:pt x="3" y="16"/>
                    </a:lnTo>
                    <a:lnTo>
                      <a:pt x="0" y="24"/>
                    </a:lnTo>
                    <a:lnTo>
                      <a:pt x="0" y="33"/>
                    </a:lnTo>
                    <a:lnTo>
                      <a:pt x="0" y="40"/>
                    </a:lnTo>
                    <a:lnTo>
                      <a:pt x="3" y="49"/>
                    </a:lnTo>
                    <a:lnTo>
                      <a:pt x="8" y="56"/>
                    </a:lnTo>
                    <a:lnTo>
                      <a:pt x="15" y="61"/>
                    </a:lnTo>
                    <a:lnTo>
                      <a:pt x="24" y="65"/>
                    </a:lnTo>
                    <a:lnTo>
                      <a:pt x="33" y="66"/>
                    </a:lnTo>
                    <a:lnTo>
                      <a:pt x="38" y="65"/>
                    </a:lnTo>
                    <a:lnTo>
                      <a:pt x="45" y="63"/>
                    </a:lnTo>
                    <a:lnTo>
                      <a:pt x="50" y="59"/>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5" name="Freeform 172"/>
              <p:cNvSpPr>
                <a:spLocks/>
              </p:cNvSpPr>
              <p:nvPr/>
            </p:nvSpPr>
            <p:spPr bwMode="auto">
              <a:xfrm>
                <a:off x="8037513" y="2921000"/>
                <a:ext cx="52388" cy="53975"/>
              </a:xfrm>
              <a:custGeom>
                <a:avLst/>
                <a:gdLst>
                  <a:gd name="T0" fmla="*/ 56 w 66"/>
                  <a:gd name="T1" fmla="*/ 57 h 66"/>
                  <a:gd name="T2" fmla="*/ 61 w 66"/>
                  <a:gd name="T3" fmla="*/ 52 h 66"/>
                  <a:gd name="T4" fmla="*/ 65 w 66"/>
                  <a:gd name="T5" fmla="*/ 47 h 66"/>
                  <a:gd name="T6" fmla="*/ 66 w 66"/>
                  <a:gd name="T7" fmla="*/ 40 h 66"/>
                  <a:gd name="T8" fmla="*/ 66 w 66"/>
                  <a:gd name="T9" fmla="*/ 33 h 66"/>
                  <a:gd name="T10" fmla="*/ 65 w 66"/>
                  <a:gd name="T11" fmla="*/ 24 h 66"/>
                  <a:gd name="T12" fmla="*/ 61 w 66"/>
                  <a:gd name="T13" fmla="*/ 17 h 66"/>
                  <a:gd name="T14" fmla="*/ 56 w 66"/>
                  <a:gd name="T15" fmla="*/ 10 h 66"/>
                  <a:gd name="T16" fmla="*/ 49 w 66"/>
                  <a:gd name="T17" fmla="*/ 5 h 66"/>
                  <a:gd name="T18" fmla="*/ 42 w 66"/>
                  <a:gd name="T19" fmla="*/ 2 h 66"/>
                  <a:gd name="T20" fmla="*/ 33 w 66"/>
                  <a:gd name="T21" fmla="*/ 0 h 66"/>
                  <a:gd name="T22" fmla="*/ 25 w 66"/>
                  <a:gd name="T23" fmla="*/ 2 h 66"/>
                  <a:gd name="T24" fmla="*/ 18 w 66"/>
                  <a:gd name="T25" fmla="*/ 5 h 66"/>
                  <a:gd name="T26" fmla="*/ 9 w 66"/>
                  <a:gd name="T27" fmla="*/ 10 h 66"/>
                  <a:gd name="T28" fmla="*/ 4 w 66"/>
                  <a:gd name="T29" fmla="*/ 17 h 66"/>
                  <a:gd name="T30" fmla="*/ 2 w 66"/>
                  <a:gd name="T31" fmla="*/ 24 h 66"/>
                  <a:gd name="T32" fmla="*/ 0 w 66"/>
                  <a:gd name="T33" fmla="*/ 33 h 66"/>
                  <a:gd name="T34" fmla="*/ 2 w 66"/>
                  <a:gd name="T35" fmla="*/ 42 h 66"/>
                  <a:gd name="T36" fmla="*/ 4 w 66"/>
                  <a:gd name="T37" fmla="*/ 50 h 66"/>
                  <a:gd name="T38" fmla="*/ 9 w 66"/>
                  <a:gd name="T39" fmla="*/ 57 h 66"/>
                  <a:gd name="T40" fmla="*/ 18 w 66"/>
                  <a:gd name="T41" fmla="*/ 63 h 66"/>
                  <a:gd name="T42" fmla="*/ 25 w 66"/>
                  <a:gd name="T43" fmla="*/ 66 h 66"/>
                  <a:gd name="T44" fmla="*/ 33 w 66"/>
                  <a:gd name="T45" fmla="*/ 66 h 66"/>
                  <a:gd name="T46" fmla="*/ 40 w 66"/>
                  <a:gd name="T47" fmla="*/ 66 h 66"/>
                  <a:gd name="T48" fmla="*/ 46 w 66"/>
                  <a:gd name="T49" fmla="*/ 64 h 66"/>
                  <a:gd name="T50" fmla="*/ 51 w 66"/>
                  <a:gd name="T51" fmla="*/ 61 h 66"/>
                  <a:gd name="T52" fmla="*/ 56 w 66"/>
                  <a:gd name="T53" fmla="*/ 57 h 66"/>
                  <a:gd name="T54" fmla="*/ 56 w 66"/>
                  <a:gd name="T55"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7"/>
                    </a:moveTo>
                    <a:lnTo>
                      <a:pt x="61" y="52"/>
                    </a:lnTo>
                    <a:lnTo>
                      <a:pt x="65" y="47"/>
                    </a:lnTo>
                    <a:lnTo>
                      <a:pt x="66" y="40"/>
                    </a:lnTo>
                    <a:lnTo>
                      <a:pt x="66" y="33"/>
                    </a:lnTo>
                    <a:lnTo>
                      <a:pt x="65" y="24"/>
                    </a:lnTo>
                    <a:lnTo>
                      <a:pt x="61" y="17"/>
                    </a:lnTo>
                    <a:lnTo>
                      <a:pt x="56" y="10"/>
                    </a:lnTo>
                    <a:lnTo>
                      <a:pt x="49" y="5"/>
                    </a:lnTo>
                    <a:lnTo>
                      <a:pt x="42" y="2"/>
                    </a:lnTo>
                    <a:lnTo>
                      <a:pt x="33" y="0"/>
                    </a:lnTo>
                    <a:lnTo>
                      <a:pt x="25" y="2"/>
                    </a:lnTo>
                    <a:lnTo>
                      <a:pt x="18" y="5"/>
                    </a:lnTo>
                    <a:lnTo>
                      <a:pt x="9" y="10"/>
                    </a:lnTo>
                    <a:lnTo>
                      <a:pt x="4" y="17"/>
                    </a:lnTo>
                    <a:lnTo>
                      <a:pt x="2" y="24"/>
                    </a:lnTo>
                    <a:lnTo>
                      <a:pt x="0" y="33"/>
                    </a:lnTo>
                    <a:lnTo>
                      <a:pt x="2" y="42"/>
                    </a:lnTo>
                    <a:lnTo>
                      <a:pt x="4" y="50"/>
                    </a:lnTo>
                    <a:lnTo>
                      <a:pt x="9" y="57"/>
                    </a:lnTo>
                    <a:lnTo>
                      <a:pt x="18" y="63"/>
                    </a:lnTo>
                    <a:lnTo>
                      <a:pt x="25" y="66"/>
                    </a:lnTo>
                    <a:lnTo>
                      <a:pt x="33" y="66"/>
                    </a:lnTo>
                    <a:lnTo>
                      <a:pt x="40" y="66"/>
                    </a:lnTo>
                    <a:lnTo>
                      <a:pt x="46" y="64"/>
                    </a:lnTo>
                    <a:lnTo>
                      <a:pt x="51" y="61"/>
                    </a:lnTo>
                    <a:lnTo>
                      <a:pt x="56" y="57"/>
                    </a:lnTo>
                    <a:lnTo>
                      <a:pt x="56" y="57"/>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6" name="Freeform 173"/>
              <p:cNvSpPr>
                <a:spLocks/>
              </p:cNvSpPr>
              <p:nvPr/>
            </p:nvSpPr>
            <p:spPr bwMode="auto">
              <a:xfrm>
                <a:off x="8088313" y="2914650"/>
                <a:ext cx="53975" cy="52388"/>
              </a:xfrm>
              <a:custGeom>
                <a:avLst/>
                <a:gdLst>
                  <a:gd name="T0" fmla="*/ 56 w 66"/>
                  <a:gd name="T1" fmla="*/ 56 h 66"/>
                  <a:gd name="T2" fmla="*/ 61 w 66"/>
                  <a:gd name="T3" fmla="*/ 51 h 66"/>
                  <a:gd name="T4" fmla="*/ 64 w 66"/>
                  <a:gd name="T5" fmla="*/ 45 h 66"/>
                  <a:gd name="T6" fmla="*/ 66 w 66"/>
                  <a:gd name="T7" fmla="*/ 38 h 66"/>
                  <a:gd name="T8" fmla="*/ 66 w 66"/>
                  <a:gd name="T9" fmla="*/ 33 h 66"/>
                  <a:gd name="T10" fmla="*/ 64 w 66"/>
                  <a:gd name="T11" fmla="*/ 24 h 66"/>
                  <a:gd name="T12" fmla="*/ 63 w 66"/>
                  <a:gd name="T13" fmla="*/ 16 h 66"/>
                  <a:gd name="T14" fmla="*/ 56 w 66"/>
                  <a:gd name="T15" fmla="*/ 9 h 66"/>
                  <a:gd name="T16" fmla="*/ 49 w 66"/>
                  <a:gd name="T17" fmla="*/ 4 h 66"/>
                  <a:gd name="T18" fmla="*/ 42 w 66"/>
                  <a:gd name="T19" fmla="*/ 0 h 66"/>
                  <a:gd name="T20" fmla="*/ 33 w 66"/>
                  <a:gd name="T21" fmla="*/ 0 h 66"/>
                  <a:gd name="T22" fmla="*/ 24 w 66"/>
                  <a:gd name="T23" fmla="*/ 0 h 66"/>
                  <a:gd name="T24" fmla="*/ 17 w 66"/>
                  <a:gd name="T25" fmla="*/ 4 h 66"/>
                  <a:gd name="T26" fmla="*/ 8 w 66"/>
                  <a:gd name="T27" fmla="*/ 9 h 66"/>
                  <a:gd name="T28" fmla="*/ 3 w 66"/>
                  <a:gd name="T29" fmla="*/ 16 h 66"/>
                  <a:gd name="T30" fmla="*/ 1 w 66"/>
                  <a:gd name="T31" fmla="*/ 24 h 66"/>
                  <a:gd name="T32" fmla="*/ 0 w 66"/>
                  <a:gd name="T33" fmla="*/ 33 h 66"/>
                  <a:gd name="T34" fmla="*/ 1 w 66"/>
                  <a:gd name="T35" fmla="*/ 42 h 66"/>
                  <a:gd name="T36" fmla="*/ 3 w 66"/>
                  <a:gd name="T37" fmla="*/ 49 h 66"/>
                  <a:gd name="T38" fmla="*/ 8 w 66"/>
                  <a:gd name="T39" fmla="*/ 56 h 66"/>
                  <a:gd name="T40" fmla="*/ 17 w 66"/>
                  <a:gd name="T41" fmla="*/ 61 h 66"/>
                  <a:gd name="T42" fmla="*/ 24 w 66"/>
                  <a:gd name="T43" fmla="*/ 65 h 66"/>
                  <a:gd name="T44" fmla="*/ 33 w 66"/>
                  <a:gd name="T45" fmla="*/ 66 h 66"/>
                  <a:gd name="T46" fmla="*/ 40 w 66"/>
                  <a:gd name="T47" fmla="*/ 65 h 66"/>
                  <a:gd name="T48" fmla="*/ 45 w 66"/>
                  <a:gd name="T49" fmla="*/ 63 h 66"/>
                  <a:gd name="T50" fmla="*/ 50 w 66"/>
                  <a:gd name="T51" fmla="*/ 59 h 66"/>
                  <a:gd name="T52" fmla="*/ 56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6"/>
                    </a:moveTo>
                    <a:lnTo>
                      <a:pt x="61" y="51"/>
                    </a:lnTo>
                    <a:lnTo>
                      <a:pt x="64" y="45"/>
                    </a:lnTo>
                    <a:lnTo>
                      <a:pt x="66" y="38"/>
                    </a:lnTo>
                    <a:lnTo>
                      <a:pt x="66" y="33"/>
                    </a:lnTo>
                    <a:lnTo>
                      <a:pt x="64" y="24"/>
                    </a:lnTo>
                    <a:lnTo>
                      <a:pt x="63" y="16"/>
                    </a:lnTo>
                    <a:lnTo>
                      <a:pt x="56" y="9"/>
                    </a:lnTo>
                    <a:lnTo>
                      <a:pt x="49" y="4"/>
                    </a:lnTo>
                    <a:lnTo>
                      <a:pt x="42" y="0"/>
                    </a:lnTo>
                    <a:lnTo>
                      <a:pt x="33" y="0"/>
                    </a:lnTo>
                    <a:lnTo>
                      <a:pt x="24" y="0"/>
                    </a:lnTo>
                    <a:lnTo>
                      <a:pt x="17" y="4"/>
                    </a:lnTo>
                    <a:lnTo>
                      <a:pt x="8" y="9"/>
                    </a:lnTo>
                    <a:lnTo>
                      <a:pt x="3" y="16"/>
                    </a:lnTo>
                    <a:lnTo>
                      <a:pt x="1" y="24"/>
                    </a:lnTo>
                    <a:lnTo>
                      <a:pt x="0" y="33"/>
                    </a:lnTo>
                    <a:lnTo>
                      <a:pt x="1" y="42"/>
                    </a:lnTo>
                    <a:lnTo>
                      <a:pt x="3" y="49"/>
                    </a:lnTo>
                    <a:lnTo>
                      <a:pt x="8" y="56"/>
                    </a:lnTo>
                    <a:lnTo>
                      <a:pt x="17" y="61"/>
                    </a:lnTo>
                    <a:lnTo>
                      <a:pt x="24" y="65"/>
                    </a:lnTo>
                    <a:lnTo>
                      <a:pt x="33" y="66"/>
                    </a:lnTo>
                    <a:lnTo>
                      <a:pt x="40" y="65"/>
                    </a:lnTo>
                    <a:lnTo>
                      <a:pt x="45" y="63"/>
                    </a:lnTo>
                    <a:lnTo>
                      <a:pt x="50" y="59"/>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7" name="Freeform 174"/>
              <p:cNvSpPr>
                <a:spLocks/>
              </p:cNvSpPr>
              <p:nvPr/>
            </p:nvSpPr>
            <p:spPr bwMode="auto">
              <a:xfrm>
                <a:off x="8142288" y="2876550"/>
                <a:ext cx="53975" cy="53975"/>
              </a:xfrm>
              <a:custGeom>
                <a:avLst/>
                <a:gdLst>
                  <a:gd name="T0" fmla="*/ 56 w 66"/>
                  <a:gd name="T1" fmla="*/ 58 h 66"/>
                  <a:gd name="T2" fmla="*/ 61 w 66"/>
                  <a:gd name="T3" fmla="*/ 52 h 66"/>
                  <a:gd name="T4" fmla="*/ 64 w 66"/>
                  <a:gd name="T5" fmla="*/ 47 h 66"/>
                  <a:gd name="T6" fmla="*/ 66 w 66"/>
                  <a:gd name="T7" fmla="*/ 40 h 66"/>
                  <a:gd name="T8" fmla="*/ 66 w 66"/>
                  <a:gd name="T9" fmla="*/ 33 h 66"/>
                  <a:gd name="T10" fmla="*/ 64 w 66"/>
                  <a:gd name="T11" fmla="*/ 24 h 66"/>
                  <a:gd name="T12" fmla="*/ 61 w 66"/>
                  <a:gd name="T13" fmla="*/ 17 h 66"/>
                  <a:gd name="T14" fmla="*/ 56 w 66"/>
                  <a:gd name="T15" fmla="*/ 10 h 66"/>
                  <a:gd name="T16" fmla="*/ 49 w 66"/>
                  <a:gd name="T17" fmla="*/ 5 h 66"/>
                  <a:gd name="T18" fmla="*/ 42 w 66"/>
                  <a:gd name="T19" fmla="*/ 2 h 66"/>
                  <a:gd name="T20" fmla="*/ 33 w 66"/>
                  <a:gd name="T21" fmla="*/ 0 h 66"/>
                  <a:gd name="T22" fmla="*/ 24 w 66"/>
                  <a:gd name="T23" fmla="*/ 2 h 66"/>
                  <a:gd name="T24" fmla="*/ 16 w 66"/>
                  <a:gd name="T25" fmla="*/ 5 h 66"/>
                  <a:gd name="T26" fmla="*/ 9 w 66"/>
                  <a:gd name="T27" fmla="*/ 10 h 66"/>
                  <a:gd name="T28" fmla="*/ 3 w 66"/>
                  <a:gd name="T29" fmla="*/ 17 h 66"/>
                  <a:gd name="T30" fmla="*/ 2 w 66"/>
                  <a:gd name="T31" fmla="*/ 24 h 66"/>
                  <a:gd name="T32" fmla="*/ 0 w 66"/>
                  <a:gd name="T33" fmla="*/ 33 h 66"/>
                  <a:gd name="T34" fmla="*/ 2 w 66"/>
                  <a:gd name="T35" fmla="*/ 42 h 66"/>
                  <a:gd name="T36" fmla="*/ 3 w 66"/>
                  <a:gd name="T37" fmla="*/ 51 h 66"/>
                  <a:gd name="T38" fmla="*/ 9 w 66"/>
                  <a:gd name="T39" fmla="*/ 58 h 66"/>
                  <a:gd name="T40" fmla="*/ 16 w 66"/>
                  <a:gd name="T41" fmla="*/ 63 h 66"/>
                  <a:gd name="T42" fmla="*/ 24 w 66"/>
                  <a:gd name="T43" fmla="*/ 66 h 66"/>
                  <a:gd name="T44" fmla="*/ 33 w 66"/>
                  <a:gd name="T45" fmla="*/ 66 h 66"/>
                  <a:gd name="T46" fmla="*/ 40 w 66"/>
                  <a:gd name="T47" fmla="*/ 66 h 66"/>
                  <a:gd name="T48" fmla="*/ 45 w 66"/>
                  <a:gd name="T49" fmla="*/ 65 h 66"/>
                  <a:gd name="T50" fmla="*/ 50 w 66"/>
                  <a:gd name="T51" fmla="*/ 61 h 66"/>
                  <a:gd name="T52" fmla="*/ 56 w 66"/>
                  <a:gd name="T53" fmla="*/ 58 h 66"/>
                  <a:gd name="T54" fmla="*/ 56 w 66"/>
                  <a:gd name="T55"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8"/>
                    </a:moveTo>
                    <a:lnTo>
                      <a:pt x="61" y="52"/>
                    </a:lnTo>
                    <a:lnTo>
                      <a:pt x="64" y="47"/>
                    </a:lnTo>
                    <a:lnTo>
                      <a:pt x="66" y="40"/>
                    </a:lnTo>
                    <a:lnTo>
                      <a:pt x="66" y="33"/>
                    </a:lnTo>
                    <a:lnTo>
                      <a:pt x="64" y="24"/>
                    </a:lnTo>
                    <a:lnTo>
                      <a:pt x="61" y="17"/>
                    </a:lnTo>
                    <a:lnTo>
                      <a:pt x="56" y="10"/>
                    </a:lnTo>
                    <a:lnTo>
                      <a:pt x="49" y="5"/>
                    </a:lnTo>
                    <a:lnTo>
                      <a:pt x="42" y="2"/>
                    </a:lnTo>
                    <a:lnTo>
                      <a:pt x="33" y="0"/>
                    </a:lnTo>
                    <a:lnTo>
                      <a:pt x="24" y="2"/>
                    </a:lnTo>
                    <a:lnTo>
                      <a:pt x="16" y="5"/>
                    </a:lnTo>
                    <a:lnTo>
                      <a:pt x="9" y="10"/>
                    </a:lnTo>
                    <a:lnTo>
                      <a:pt x="3" y="17"/>
                    </a:lnTo>
                    <a:lnTo>
                      <a:pt x="2" y="24"/>
                    </a:lnTo>
                    <a:lnTo>
                      <a:pt x="0" y="33"/>
                    </a:lnTo>
                    <a:lnTo>
                      <a:pt x="2" y="42"/>
                    </a:lnTo>
                    <a:lnTo>
                      <a:pt x="3" y="51"/>
                    </a:lnTo>
                    <a:lnTo>
                      <a:pt x="9" y="58"/>
                    </a:lnTo>
                    <a:lnTo>
                      <a:pt x="16" y="63"/>
                    </a:lnTo>
                    <a:lnTo>
                      <a:pt x="24" y="66"/>
                    </a:lnTo>
                    <a:lnTo>
                      <a:pt x="33" y="66"/>
                    </a:lnTo>
                    <a:lnTo>
                      <a:pt x="40" y="66"/>
                    </a:lnTo>
                    <a:lnTo>
                      <a:pt x="45" y="65"/>
                    </a:lnTo>
                    <a:lnTo>
                      <a:pt x="50" y="61"/>
                    </a:lnTo>
                    <a:lnTo>
                      <a:pt x="56" y="58"/>
                    </a:lnTo>
                    <a:lnTo>
                      <a:pt x="56"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8" name="Freeform 175"/>
              <p:cNvSpPr>
                <a:spLocks/>
              </p:cNvSpPr>
              <p:nvPr/>
            </p:nvSpPr>
            <p:spPr bwMode="auto">
              <a:xfrm>
                <a:off x="8147051" y="2797175"/>
                <a:ext cx="52388" cy="52388"/>
              </a:xfrm>
              <a:custGeom>
                <a:avLst/>
                <a:gdLst>
                  <a:gd name="T0" fmla="*/ 56 w 66"/>
                  <a:gd name="T1" fmla="*/ 56 h 66"/>
                  <a:gd name="T2" fmla="*/ 61 w 66"/>
                  <a:gd name="T3" fmla="*/ 50 h 66"/>
                  <a:gd name="T4" fmla="*/ 65 w 66"/>
                  <a:gd name="T5" fmla="*/ 45 h 66"/>
                  <a:gd name="T6" fmla="*/ 66 w 66"/>
                  <a:gd name="T7" fmla="*/ 38 h 66"/>
                  <a:gd name="T8" fmla="*/ 66 w 66"/>
                  <a:gd name="T9" fmla="*/ 33 h 66"/>
                  <a:gd name="T10" fmla="*/ 65 w 66"/>
                  <a:gd name="T11" fmla="*/ 24 h 66"/>
                  <a:gd name="T12" fmla="*/ 61 w 66"/>
                  <a:gd name="T13" fmla="*/ 15 h 66"/>
                  <a:gd name="T14" fmla="*/ 56 w 66"/>
                  <a:gd name="T15" fmla="*/ 8 h 66"/>
                  <a:gd name="T16" fmla="*/ 49 w 66"/>
                  <a:gd name="T17" fmla="*/ 3 h 66"/>
                  <a:gd name="T18" fmla="*/ 42 w 66"/>
                  <a:gd name="T19" fmla="*/ 0 h 66"/>
                  <a:gd name="T20" fmla="*/ 33 w 66"/>
                  <a:gd name="T21" fmla="*/ 0 h 66"/>
                  <a:gd name="T22" fmla="*/ 25 w 66"/>
                  <a:gd name="T23" fmla="*/ 0 h 66"/>
                  <a:gd name="T24" fmla="*/ 18 w 66"/>
                  <a:gd name="T25" fmla="*/ 3 h 66"/>
                  <a:gd name="T26" fmla="*/ 9 w 66"/>
                  <a:gd name="T27" fmla="*/ 8 h 66"/>
                  <a:gd name="T28" fmla="*/ 4 w 66"/>
                  <a:gd name="T29" fmla="*/ 15 h 66"/>
                  <a:gd name="T30" fmla="*/ 2 w 66"/>
                  <a:gd name="T31" fmla="*/ 24 h 66"/>
                  <a:gd name="T32" fmla="*/ 0 w 66"/>
                  <a:gd name="T33" fmla="*/ 33 h 66"/>
                  <a:gd name="T34" fmla="*/ 2 w 66"/>
                  <a:gd name="T35" fmla="*/ 42 h 66"/>
                  <a:gd name="T36" fmla="*/ 4 w 66"/>
                  <a:gd name="T37" fmla="*/ 49 h 66"/>
                  <a:gd name="T38" fmla="*/ 9 w 66"/>
                  <a:gd name="T39" fmla="*/ 56 h 66"/>
                  <a:gd name="T40" fmla="*/ 18 w 66"/>
                  <a:gd name="T41" fmla="*/ 61 h 66"/>
                  <a:gd name="T42" fmla="*/ 25 w 66"/>
                  <a:gd name="T43" fmla="*/ 64 h 66"/>
                  <a:gd name="T44" fmla="*/ 33 w 66"/>
                  <a:gd name="T45" fmla="*/ 66 h 66"/>
                  <a:gd name="T46" fmla="*/ 40 w 66"/>
                  <a:gd name="T47" fmla="*/ 64 h 66"/>
                  <a:gd name="T48" fmla="*/ 45 w 66"/>
                  <a:gd name="T49" fmla="*/ 62 h 66"/>
                  <a:gd name="T50" fmla="*/ 51 w 66"/>
                  <a:gd name="T51" fmla="*/ 59 h 66"/>
                  <a:gd name="T52" fmla="*/ 56 w 66"/>
                  <a:gd name="T53" fmla="*/ 56 h 66"/>
                  <a:gd name="T54" fmla="*/ 56 w 66"/>
                  <a:gd name="T5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66">
                    <a:moveTo>
                      <a:pt x="56" y="56"/>
                    </a:moveTo>
                    <a:lnTo>
                      <a:pt x="61" y="50"/>
                    </a:lnTo>
                    <a:lnTo>
                      <a:pt x="65" y="45"/>
                    </a:lnTo>
                    <a:lnTo>
                      <a:pt x="66" y="38"/>
                    </a:lnTo>
                    <a:lnTo>
                      <a:pt x="66" y="33"/>
                    </a:lnTo>
                    <a:lnTo>
                      <a:pt x="65" y="24"/>
                    </a:lnTo>
                    <a:lnTo>
                      <a:pt x="61" y="15"/>
                    </a:lnTo>
                    <a:lnTo>
                      <a:pt x="56" y="8"/>
                    </a:lnTo>
                    <a:lnTo>
                      <a:pt x="49" y="3"/>
                    </a:lnTo>
                    <a:lnTo>
                      <a:pt x="42" y="0"/>
                    </a:lnTo>
                    <a:lnTo>
                      <a:pt x="33" y="0"/>
                    </a:lnTo>
                    <a:lnTo>
                      <a:pt x="25" y="0"/>
                    </a:lnTo>
                    <a:lnTo>
                      <a:pt x="18" y="3"/>
                    </a:lnTo>
                    <a:lnTo>
                      <a:pt x="9" y="8"/>
                    </a:lnTo>
                    <a:lnTo>
                      <a:pt x="4" y="15"/>
                    </a:lnTo>
                    <a:lnTo>
                      <a:pt x="2" y="24"/>
                    </a:lnTo>
                    <a:lnTo>
                      <a:pt x="0" y="33"/>
                    </a:lnTo>
                    <a:lnTo>
                      <a:pt x="2" y="42"/>
                    </a:lnTo>
                    <a:lnTo>
                      <a:pt x="4" y="49"/>
                    </a:lnTo>
                    <a:lnTo>
                      <a:pt x="9" y="56"/>
                    </a:lnTo>
                    <a:lnTo>
                      <a:pt x="18" y="61"/>
                    </a:lnTo>
                    <a:lnTo>
                      <a:pt x="25" y="64"/>
                    </a:lnTo>
                    <a:lnTo>
                      <a:pt x="33" y="66"/>
                    </a:lnTo>
                    <a:lnTo>
                      <a:pt x="40" y="64"/>
                    </a:lnTo>
                    <a:lnTo>
                      <a:pt x="45" y="62"/>
                    </a:lnTo>
                    <a:lnTo>
                      <a:pt x="51" y="59"/>
                    </a:lnTo>
                    <a:lnTo>
                      <a:pt x="56" y="56"/>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09" name="Freeform 176"/>
              <p:cNvSpPr>
                <a:spLocks/>
              </p:cNvSpPr>
              <p:nvPr/>
            </p:nvSpPr>
            <p:spPr bwMode="auto">
              <a:xfrm>
                <a:off x="8089901" y="2801938"/>
                <a:ext cx="52388" cy="52388"/>
              </a:xfrm>
              <a:custGeom>
                <a:avLst/>
                <a:gdLst>
                  <a:gd name="T0" fmla="*/ 56 w 67"/>
                  <a:gd name="T1" fmla="*/ 55 h 66"/>
                  <a:gd name="T2" fmla="*/ 62 w 67"/>
                  <a:gd name="T3" fmla="*/ 50 h 66"/>
                  <a:gd name="T4" fmla="*/ 65 w 67"/>
                  <a:gd name="T5" fmla="*/ 45 h 66"/>
                  <a:gd name="T6" fmla="*/ 67 w 67"/>
                  <a:gd name="T7" fmla="*/ 38 h 66"/>
                  <a:gd name="T8" fmla="*/ 67 w 67"/>
                  <a:gd name="T9" fmla="*/ 33 h 66"/>
                  <a:gd name="T10" fmla="*/ 65 w 67"/>
                  <a:gd name="T11" fmla="*/ 24 h 66"/>
                  <a:gd name="T12" fmla="*/ 62 w 67"/>
                  <a:gd name="T13" fmla="*/ 15 h 66"/>
                  <a:gd name="T14" fmla="*/ 56 w 67"/>
                  <a:gd name="T15" fmla="*/ 8 h 66"/>
                  <a:gd name="T16" fmla="*/ 49 w 67"/>
                  <a:gd name="T17" fmla="*/ 3 h 66"/>
                  <a:gd name="T18" fmla="*/ 42 w 67"/>
                  <a:gd name="T19" fmla="*/ 0 h 66"/>
                  <a:gd name="T20" fmla="*/ 34 w 67"/>
                  <a:gd name="T21" fmla="*/ 0 h 66"/>
                  <a:gd name="T22" fmla="*/ 25 w 67"/>
                  <a:gd name="T23" fmla="*/ 0 h 66"/>
                  <a:gd name="T24" fmla="*/ 18 w 67"/>
                  <a:gd name="T25" fmla="*/ 3 h 66"/>
                  <a:gd name="T26" fmla="*/ 9 w 67"/>
                  <a:gd name="T27" fmla="*/ 8 h 66"/>
                  <a:gd name="T28" fmla="*/ 4 w 67"/>
                  <a:gd name="T29" fmla="*/ 15 h 66"/>
                  <a:gd name="T30" fmla="*/ 2 w 67"/>
                  <a:gd name="T31" fmla="*/ 24 h 66"/>
                  <a:gd name="T32" fmla="*/ 0 w 67"/>
                  <a:gd name="T33" fmla="*/ 33 h 66"/>
                  <a:gd name="T34" fmla="*/ 2 w 67"/>
                  <a:gd name="T35" fmla="*/ 40 h 66"/>
                  <a:gd name="T36" fmla="*/ 4 w 67"/>
                  <a:gd name="T37" fmla="*/ 49 h 66"/>
                  <a:gd name="T38" fmla="*/ 9 w 67"/>
                  <a:gd name="T39" fmla="*/ 55 h 66"/>
                  <a:gd name="T40" fmla="*/ 18 w 67"/>
                  <a:gd name="T41" fmla="*/ 61 h 66"/>
                  <a:gd name="T42" fmla="*/ 25 w 67"/>
                  <a:gd name="T43" fmla="*/ 64 h 66"/>
                  <a:gd name="T44" fmla="*/ 34 w 67"/>
                  <a:gd name="T45" fmla="*/ 66 h 66"/>
                  <a:gd name="T46" fmla="*/ 41 w 67"/>
                  <a:gd name="T47" fmla="*/ 64 h 66"/>
                  <a:gd name="T48" fmla="*/ 46 w 67"/>
                  <a:gd name="T49" fmla="*/ 62 h 66"/>
                  <a:gd name="T50" fmla="*/ 51 w 67"/>
                  <a:gd name="T51" fmla="*/ 59 h 66"/>
                  <a:gd name="T52" fmla="*/ 56 w 67"/>
                  <a:gd name="T53"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6">
                    <a:moveTo>
                      <a:pt x="56" y="55"/>
                    </a:moveTo>
                    <a:lnTo>
                      <a:pt x="62" y="50"/>
                    </a:lnTo>
                    <a:lnTo>
                      <a:pt x="65" y="45"/>
                    </a:lnTo>
                    <a:lnTo>
                      <a:pt x="67" y="38"/>
                    </a:lnTo>
                    <a:lnTo>
                      <a:pt x="67" y="33"/>
                    </a:lnTo>
                    <a:lnTo>
                      <a:pt x="65" y="24"/>
                    </a:lnTo>
                    <a:lnTo>
                      <a:pt x="62" y="15"/>
                    </a:lnTo>
                    <a:lnTo>
                      <a:pt x="56" y="8"/>
                    </a:lnTo>
                    <a:lnTo>
                      <a:pt x="49" y="3"/>
                    </a:lnTo>
                    <a:lnTo>
                      <a:pt x="42" y="0"/>
                    </a:lnTo>
                    <a:lnTo>
                      <a:pt x="34" y="0"/>
                    </a:lnTo>
                    <a:lnTo>
                      <a:pt x="25" y="0"/>
                    </a:lnTo>
                    <a:lnTo>
                      <a:pt x="18" y="3"/>
                    </a:lnTo>
                    <a:lnTo>
                      <a:pt x="9" y="8"/>
                    </a:lnTo>
                    <a:lnTo>
                      <a:pt x="4" y="15"/>
                    </a:lnTo>
                    <a:lnTo>
                      <a:pt x="2" y="24"/>
                    </a:lnTo>
                    <a:lnTo>
                      <a:pt x="0" y="33"/>
                    </a:lnTo>
                    <a:lnTo>
                      <a:pt x="2" y="40"/>
                    </a:lnTo>
                    <a:lnTo>
                      <a:pt x="4" y="49"/>
                    </a:lnTo>
                    <a:lnTo>
                      <a:pt x="9" y="55"/>
                    </a:lnTo>
                    <a:lnTo>
                      <a:pt x="18" y="61"/>
                    </a:lnTo>
                    <a:lnTo>
                      <a:pt x="25" y="64"/>
                    </a:lnTo>
                    <a:lnTo>
                      <a:pt x="34" y="66"/>
                    </a:lnTo>
                    <a:lnTo>
                      <a:pt x="41" y="64"/>
                    </a:lnTo>
                    <a:lnTo>
                      <a:pt x="46" y="62"/>
                    </a:lnTo>
                    <a:lnTo>
                      <a:pt x="51" y="59"/>
                    </a:lnTo>
                    <a:lnTo>
                      <a:pt x="56" y="55"/>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10" name="Freeform 177"/>
              <p:cNvSpPr>
                <a:spLocks/>
              </p:cNvSpPr>
              <p:nvPr/>
            </p:nvSpPr>
            <p:spPr bwMode="auto">
              <a:xfrm>
                <a:off x="7951788" y="2200275"/>
                <a:ext cx="52388" cy="52388"/>
              </a:xfrm>
              <a:custGeom>
                <a:avLst/>
                <a:gdLst>
                  <a:gd name="T0" fmla="*/ 56 w 66"/>
                  <a:gd name="T1" fmla="*/ 58 h 66"/>
                  <a:gd name="T2" fmla="*/ 59 w 66"/>
                  <a:gd name="T3" fmla="*/ 53 h 66"/>
                  <a:gd name="T4" fmla="*/ 63 w 66"/>
                  <a:gd name="T5" fmla="*/ 47 h 66"/>
                  <a:gd name="T6" fmla="*/ 64 w 66"/>
                  <a:gd name="T7" fmla="*/ 40 h 66"/>
                  <a:gd name="T8" fmla="*/ 66 w 66"/>
                  <a:gd name="T9" fmla="*/ 33 h 66"/>
                  <a:gd name="T10" fmla="*/ 64 w 66"/>
                  <a:gd name="T11" fmla="*/ 25 h 66"/>
                  <a:gd name="T12" fmla="*/ 61 w 66"/>
                  <a:gd name="T13" fmla="*/ 18 h 66"/>
                  <a:gd name="T14" fmla="*/ 56 w 66"/>
                  <a:gd name="T15" fmla="*/ 11 h 66"/>
                  <a:gd name="T16" fmla="*/ 49 w 66"/>
                  <a:gd name="T17" fmla="*/ 5 h 66"/>
                  <a:gd name="T18" fmla="*/ 40 w 66"/>
                  <a:gd name="T19" fmla="*/ 2 h 66"/>
                  <a:gd name="T20" fmla="*/ 33 w 66"/>
                  <a:gd name="T21" fmla="*/ 0 h 66"/>
                  <a:gd name="T22" fmla="*/ 24 w 66"/>
                  <a:gd name="T23" fmla="*/ 2 h 66"/>
                  <a:gd name="T24" fmla="*/ 16 w 66"/>
                  <a:gd name="T25" fmla="*/ 5 h 66"/>
                  <a:gd name="T26" fmla="*/ 9 w 66"/>
                  <a:gd name="T27" fmla="*/ 11 h 66"/>
                  <a:gd name="T28" fmla="*/ 3 w 66"/>
                  <a:gd name="T29" fmla="*/ 18 h 66"/>
                  <a:gd name="T30" fmla="*/ 0 w 66"/>
                  <a:gd name="T31" fmla="*/ 25 h 66"/>
                  <a:gd name="T32" fmla="*/ 0 w 66"/>
                  <a:gd name="T33" fmla="*/ 33 h 66"/>
                  <a:gd name="T34" fmla="*/ 0 w 66"/>
                  <a:gd name="T35" fmla="*/ 42 h 66"/>
                  <a:gd name="T36" fmla="*/ 3 w 66"/>
                  <a:gd name="T37" fmla="*/ 51 h 66"/>
                  <a:gd name="T38" fmla="*/ 9 w 66"/>
                  <a:gd name="T39" fmla="*/ 58 h 66"/>
                  <a:gd name="T40" fmla="*/ 16 w 66"/>
                  <a:gd name="T41" fmla="*/ 63 h 66"/>
                  <a:gd name="T42" fmla="*/ 24 w 66"/>
                  <a:gd name="T43" fmla="*/ 66 h 66"/>
                  <a:gd name="T44" fmla="*/ 33 w 66"/>
                  <a:gd name="T45" fmla="*/ 66 h 66"/>
                  <a:gd name="T46" fmla="*/ 38 w 66"/>
                  <a:gd name="T47" fmla="*/ 66 h 66"/>
                  <a:gd name="T48" fmla="*/ 45 w 66"/>
                  <a:gd name="T49" fmla="*/ 65 h 66"/>
                  <a:gd name="T50" fmla="*/ 51 w 66"/>
                  <a:gd name="T51" fmla="*/ 61 h 66"/>
                  <a:gd name="T52" fmla="*/ 56 w 66"/>
                  <a:gd name="T53"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6" y="58"/>
                    </a:moveTo>
                    <a:lnTo>
                      <a:pt x="59" y="53"/>
                    </a:lnTo>
                    <a:lnTo>
                      <a:pt x="63" y="47"/>
                    </a:lnTo>
                    <a:lnTo>
                      <a:pt x="64" y="40"/>
                    </a:lnTo>
                    <a:lnTo>
                      <a:pt x="66" y="33"/>
                    </a:lnTo>
                    <a:lnTo>
                      <a:pt x="64" y="25"/>
                    </a:lnTo>
                    <a:lnTo>
                      <a:pt x="61" y="18"/>
                    </a:lnTo>
                    <a:lnTo>
                      <a:pt x="56" y="11"/>
                    </a:lnTo>
                    <a:lnTo>
                      <a:pt x="49" y="5"/>
                    </a:lnTo>
                    <a:lnTo>
                      <a:pt x="40" y="2"/>
                    </a:lnTo>
                    <a:lnTo>
                      <a:pt x="33" y="0"/>
                    </a:lnTo>
                    <a:lnTo>
                      <a:pt x="24" y="2"/>
                    </a:lnTo>
                    <a:lnTo>
                      <a:pt x="16" y="5"/>
                    </a:lnTo>
                    <a:lnTo>
                      <a:pt x="9" y="11"/>
                    </a:lnTo>
                    <a:lnTo>
                      <a:pt x="3" y="18"/>
                    </a:lnTo>
                    <a:lnTo>
                      <a:pt x="0" y="25"/>
                    </a:lnTo>
                    <a:lnTo>
                      <a:pt x="0" y="33"/>
                    </a:lnTo>
                    <a:lnTo>
                      <a:pt x="0" y="42"/>
                    </a:lnTo>
                    <a:lnTo>
                      <a:pt x="3" y="51"/>
                    </a:lnTo>
                    <a:lnTo>
                      <a:pt x="9" y="58"/>
                    </a:lnTo>
                    <a:lnTo>
                      <a:pt x="16" y="63"/>
                    </a:lnTo>
                    <a:lnTo>
                      <a:pt x="24" y="66"/>
                    </a:lnTo>
                    <a:lnTo>
                      <a:pt x="33" y="66"/>
                    </a:lnTo>
                    <a:lnTo>
                      <a:pt x="38" y="66"/>
                    </a:lnTo>
                    <a:lnTo>
                      <a:pt x="45" y="65"/>
                    </a:lnTo>
                    <a:lnTo>
                      <a:pt x="51" y="61"/>
                    </a:lnTo>
                    <a:lnTo>
                      <a:pt x="56" y="58"/>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11" name="Freeform 178"/>
              <p:cNvSpPr>
                <a:spLocks/>
              </p:cNvSpPr>
              <p:nvPr/>
            </p:nvSpPr>
            <p:spPr bwMode="auto">
              <a:xfrm>
                <a:off x="8008938" y="2214563"/>
                <a:ext cx="52388" cy="52388"/>
              </a:xfrm>
              <a:custGeom>
                <a:avLst/>
                <a:gdLst>
                  <a:gd name="T0" fmla="*/ 56 w 67"/>
                  <a:gd name="T1" fmla="*/ 56 h 67"/>
                  <a:gd name="T2" fmla="*/ 62 w 67"/>
                  <a:gd name="T3" fmla="*/ 51 h 67"/>
                  <a:gd name="T4" fmla="*/ 65 w 67"/>
                  <a:gd name="T5" fmla="*/ 46 h 67"/>
                  <a:gd name="T6" fmla="*/ 67 w 67"/>
                  <a:gd name="T7" fmla="*/ 40 h 67"/>
                  <a:gd name="T8" fmla="*/ 67 w 67"/>
                  <a:gd name="T9" fmla="*/ 34 h 67"/>
                  <a:gd name="T10" fmla="*/ 67 w 67"/>
                  <a:gd name="T11" fmla="*/ 25 h 67"/>
                  <a:gd name="T12" fmla="*/ 63 w 67"/>
                  <a:gd name="T13" fmla="*/ 16 h 67"/>
                  <a:gd name="T14" fmla="*/ 56 w 67"/>
                  <a:gd name="T15" fmla="*/ 9 h 67"/>
                  <a:gd name="T16" fmla="*/ 51 w 67"/>
                  <a:gd name="T17" fmla="*/ 4 h 67"/>
                  <a:gd name="T18" fmla="*/ 42 w 67"/>
                  <a:gd name="T19" fmla="*/ 0 h 67"/>
                  <a:gd name="T20" fmla="*/ 34 w 67"/>
                  <a:gd name="T21" fmla="*/ 0 h 67"/>
                  <a:gd name="T22" fmla="*/ 25 w 67"/>
                  <a:gd name="T23" fmla="*/ 0 h 67"/>
                  <a:gd name="T24" fmla="*/ 18 w 67"/>
                  <a:gd name="T25" fmla="*/ 4 h 67"/>
                  <a:gd name="T26" fmla="*/ 11 w 67"/>
                  <a:gd name="T27" fmla="*/ 9 h 67"/>
                  <a:gd name="T28" fmla="*/ 6 w 67"/>
                  <a:gd name="T29" fmla="*/ 16 h 67"/>
                  <a:gd name="T30" fmla="*/ 2 w 67"/>
                  <a:gd name="T31" fmla="*/ 25 h 67"/>
                  <a:gd name="T32" fmla="*/ 0 w 67"/>
                  <a:gd name="T33" fmla="*/ 34 h 67"/>
                  <a:gd name="T34" fmla="*/ 2 w 67"/>
                  <a:gd name="T35" fmla="*/ 42 h 67"/>
                  <a:gd name="T36" fmla="*/ 6 w 67"/>
                  <a:gd name="T37" fmla="*/ 49 h 67"/>
                  <a:gd name="T38" fmla="*/ 11 w 67"/>
                  <a:gd name="T39" fmla="*/ 56 h 67"/>
                  <a:gd name="T40" fmla="*/ 18 w 67"/>
                  <a:gd name="T41" fmla="*/ 61 h 67"/>
                  <a:gd name="T42" fmla="*/ 25 w 67"/>
                  <a:gd name="T43" fmla="*/ 65 h 67"/>
                  <a:gd name="T44" fmla="*/ 34 w 67"/>
                  <a:gd name="T45" fmla="*/ 67 h 67"/>
                  <a:gd name="T46" fmla="*/ 41 w 67"/>
                  <a:gd name="T47" fmla="*/ 67 h 67"/>
                  <a:gd name="T48" fmla="*/ 46 w 67"/>
                  <a:gd name="T49" fmla="*/ 63 h 67"/>
                  <a:gd name="T50" fmla="*/ 53 w 67"/>
                  <a:gd name="T51" fmla="*/ 61 h 67"/>
                  <a:gd name="T52" fmla="*/ 56 w 67"/>
                  <a:gd name="T53"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67">
                    <a:moveTo>
                      <a:pt x="56" y="56"/>
                    </a:moveTo>
                    <a:lnTo>
                      <a:pt x="62" y="51"/>
                    </a:lnTo>
                    <a:lnTo>
                      <a:pt x="65" y="46"/>
                    </a:lnTo>
                    <a:lnTo>
                      <a:pt x="67" y="40"/>
                    </a:lnTo>
                    <a:lnTo>
                      <a:pt x="67" y="34"/>
                    </a:lnTo>
                    <a:lnTo>
                      <a:pt x="67" y="25"/>
                    </a:lnTo>
                    <a:lnTo>
                      <a:pt x="63" y="16"/>
                    </a:lnTo>
                    <a:lnTo>
                      <a:pt x="56" y="9"/>
                    </a:lnTo>
                    <a:lnTo>
                      <a:pt x="51" y="4"/>
                    </a:lnTo>
                    <a:lnTo>
                      <a:pt x="42" y="0"/>
                    </a:lnTo>
                    <a:lnTo>
                      <a:pt x="34" y="0"/>
                    </a:lnTo>
                    <a:lnTo>
                      <a:pt x="25" y="0"/>
                    </a:lnTo>
                    <a:lnTo>
                      <a:pt x="18" y="4"/>
                    </a:lnTo>
                    <a:lnTo>
                      <a:pt x="11" y="9"/>
                    </a:lnTo>
                    <a:lnTo>
                      <a:pt x="6" y="16"/>
                    </a:lnTo>
                    <a:lnTo>
                      <a:pt x="2" y="25"/>
                    </a:lnTo>
                    <a:lnTo>
                      <a:pt x="0" y="34"/>
                    </a:lnTo>
                    <a:lnTo>
                      <a:pt x="2" y="42"/>
                    </a:lnTo>
                    <a:lnTo>
                      <a:pt x="6" y="49"/>
                    </a:lnTo>
                    <a:lnTo>
                      <a:pt x="11" y="56"/>
                    </a:lnTo>
                    <a:lnTo>
                      <a:pt x="18" y="61"/>
                    </a:lnTo>
                    <a:lnTo>
                      <a:pt x="25" y="65"/>
                    </a:lnTo>
                    <a:lnTo>
                      <a:pt x="34" y="67"/>
                    </a:lnTo>
                    <a:lnTo>
                      <a:pt x="41" y="67"/>
                    </a:lnTo>
                    <a:lnTo>
                      <a:pt x="46" y="63"/>
                    </a:lnTo>
                    <a:lnTo>
                      <a:pt x="53" y="61"/>
                    </a:lnTo>
                    <a:lnTo>
                      <a:pt x="56"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12" name="Freeform 179"/>
              <p:cNvSpPr>
                <a:spLocks/>
              </p:cNvSpPr>
              <p:nvPr/>
            </p:nvSpPr>
            <p:spPr bwMode="auto">
              <a:xfrm>
                <a:off x="7975601" y="2087563"/>
                <a:ext cx="52388" cy="52388"/>
              </a:xfrm>
              <a:custGeom>
                <a:avLst/>
                <a:gdLst>
                  <a:gd name="T0" fmla="*/ 57 w 66"/>
                  <a:gd name="T1" fmla="*/ 56 h 66"/>
                  <a:gd name="T2" fmla="*/ 61 w 66"/>
                  <a:gd name="T3" fmla="*/ 50 h 66"/>
                  <a:gd name="T4" fmla="*/ 64 w 66"/>
                  <a:gd name="T5" fmla="*/ 45 h 66"/>
                  <a:gd name="T6" fmla="*/ 66 w 66"/>
                  <a:gd name="T7" fmla="*/ 38 h 66"/>
                  <a:gd name="T8" fmla="*/ 66 w 66"/>
                  <a:gd name="T9" fmla="*/ 33 h 66"/>
                  <a:gd name="T10" fmla="*/ 66 w 66"/>
                  <a:gd name="T11" fmla="*/ 24 h 66"/>
                  <a:gd name="T12" fmla="*/ 62 w 66"/>
                  <a:gd name="T13" fmla="*/ 15 h 66"/>
                  <a:gd name="T14" fmla="*/ 57 w 66"/>
                  <a:gd name="T15" fmla="*/ 8 h 66"/>
                  <a:gd name="T16" fmla="*/ 50 w 66"/>
                  <a:gd name="T17" fmla="*/ 3 h 66"/>
                  <a:gd name="T18" fmla="*/ 41 w 66"/>
                  <a:gd name="T19" fmla="*/ 0 h 66"/>
                  <a:gd name="T20" fmla="*/ 33 w 66"/>
                  <a:gd name="T21" fmla="*/ 0 h 66"/>
                  <a:gd name="T22" fmla="*/ 24 w 66"/>
                  <a:gd name="T23" fmla="*/ 0 h 66"/>
                  <a:gd name="T24" fmla="*/ 17 w 66"/>
                  <a:gd name="T25" fmla="*/ 3 h 66"/>
                  <a:gd name="T26" fmla="*/ 10 w 66"/>
                  <a:gd name="T27" fmla="*/ 8 h 66"/>
                  <a:gd name="T28" fmla="*/ 5 w 66"/>
                  <a:gd name="T29" fmla="*/ 15 h 66"/>
                  <a:gd name="T30" fmla="*/ 1 w 66"/>
                  <a:gd name="T31" fmla="*/ 24 h 66"/>
                  <a:gd name="T32" fmla="*/ 0 w 66"/>
                  <a:gd name="T33" fmla="*/ 33 h 66"/>
                  <a:gd name="T34" fmla="*/ 1 w 66"/>
                  <a:gd name="T35" fmla="*/ 42 h 66"/>
                  <a:gd name="T36" fmla="*/ 5 w 66"/>
                  <a:gd name="T37" fmla="*/ 49 h 66"/>
                  <a:gd name="T38" fmla="*/ 10 w 66"/>
                  <a:gd name="T39" fmla="*/ 56 h 66"/>
                  <a:gd name="T40" fmla="*/ 17 w 66"/>
                  <a:gd name="T41" fmla="*/ 61 h 66"/>
                  <a:gd name="T42" fmla="*/ 24 w 66"/>
                  <a:gd name="T43" fmla="*/ 64 h 66"/>
                  <a:gd name="T44" fmla="*/ 33 w 66"/>
                  <a:gd name="T45" fmla="*/ 66 h 66"/>
                  <a:gd name="T46" fmla="*/ 40 w 66"/>
                  <a:gd name="T47" fmla="*/ 64 h 66"/>
                  <a:gd name="T48" fmla="*/ 47 w 66"/>
                  <a:gd name="T49" fmla="*/ 63 h 66"/>
                  <a:gd name="T50" fmla="*/ 52 w 66"/>
                  <a:gd name="T51" fmla="*/ 59 h 66"/>
                  <a:gd name="T52" fmla="*/ 57 w 66"/>
                  <a:gd name="T53"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6">
                    <a:moveTo>
                      <a:pt x="57" y="56"/>
                    </a:moveTo>
                    <a:lnTo>
                      <a:pt x="61" y="50"/>
                    </a:lnTo>
                    <a:lnTo>
                      <a:pt x="64" y="45"/>
                    </a:lnTo>
                    <a:lnTo>
                      <a:pt x="66" y="38"/>
                    </a:lnTo>
                    <a:lnTo>
                      <a:pt x="66" y="33"/>
                    </a:lnTo>
                    <a:lnTo>
                      <a:pt x="66" y="24"/>
                    </a:lnTo>
                    <a:lnTo>
                      <a:pt x="62" y="15"/>
                    </a:lnTo>
                    <a:lnTo>
                      <a:pt x="57" y="8"/>
                    </a:lnTo>
                    <a:lnTo>
                      <a:pt x="50" y="3"/>
                    </a:lnTo>
                    <a:lnTo>
                      <a:pt x="41" y="0"/>
                    </a:lnTo>
                    <a:lnTo>
                      <a:pt x="33" y="0"/>
                    </a:lnTo>
                    <a:lnTo>
                      <a:pt x="24" y="0"/>
                    </a:lnTo>
                    <a:lnTo>
                      <a:pt x="17" y="3"/>
                    </a:lnTo>
                    <a:lnTo>
                      <a:pt x="10" y="8"/>
                    </a:lnTo>
                    <a:lnTo>
                      <a:pt x="5" y="15"/>
                    </a:lnTo>
                    <a:lnTo>
                      <a:pt x="1" y="24"/>
                    </a:lnTo>
                    <a:lnTo>
                      <a:pt x="0" y="33"/>
                    </a:lnTo>
                    <a:lnTo>
                      <a:pt x="1" y="42"/>
                    </a:lnTo>
                    <a:lnTo>
                      <a:pt x="5" y="49"/>
                    </a:lnTo>
                    <a:lnTo>
                      <a:pt x="10" y="56"/>
                    </a:lnTo>
                    <a:lnTo>
                      <a:pt x="17" y="61"/>
                    </a:lnTo>
                    <a:lnTo>
                      <a:pt x="24" y="64"/>
                    </a:lnTo>
                    <a:lnTo>
                      <a:pt x="33" y="66"/>
                    </a:lnTo>
                    <a:lnTo>
                      <a:pt x="40" y="64"/>
                    </a:lnTo>
                    <a:lnTo>
                      <a:pt x="47" y="63"/>
                    </a:lnTo>
                    <a:lnTo>
                      <a:pt x="52" y="59"/>
                    </a:lnTo>
                    <a:lnTo>
                      <a:pt x="57" y="56"/>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grpSp>
        <p:sp>
          <p:nvSpPr>
            <p:cNvPr id="217" name="ZoneTexte 216"/>
            <p:cNvSpPr txBox="1"/>
            <p:nvPr/>
          </p:nvSpPr>
          <p:spPr>
            <a:xfrm>
              <a:off x="5208072" y="3251554"/>
              <a:ext cx="269626" cy="276999"/>
            </a:xfrm>
            <a:prstGeom prst="rect">
              <a:avLst/>
            </a:prstGeom>
            <a:noFill/>
          </p:spPr>
          <p:txBody>
            <a:bodyPr wrap="none" rtlCol="0">
              <a:spAutoFit/>
            </a:bodyPr>
            <a:lstStyle/>
            <a:p>
              <a:pPr algn="r"/>
              <a:r>
                <a:rPr lang="fr-FR" sz="1200" dirty="0"/>
                <a:t>0</a:t>
              </a:r>
            </a:p>
          </p:txBody>
        </p:sp>
        <p:sp>
          <p:nvSpPr>
            <p:cNvPr id="218" name="ZoneTexte 217"/>
            <p:cNvSpPr txBox="1"/>
            <p:nvPr/>
          </p:nvSpPr>
          <p:spPr>
            <a:xfrm>
              <a:off x="5776881" y="3465513"/>
              <a:ext cx="1124026" cy="461665"/>
            </a:xfrm>
            <a:prstGeom prst="rect">
              <a:avLst/>
            </a:prstGeom>
            <a:noFill/>
          </p:spPr>
          <p:txBody>
            <a:bodyPr wrap="none" rtlCol="0">
              <a:spAutoFit/>
            </a:bodyPr>
            <a:lstStyle/>
            <a:p>
              <a:pPr algn="ctr"/>
              <a:r>
                <a:rPr lang="fr-FR" sz="1200" dirty="0"/>
                <a:t>Pas d’EI SNC</a:t>
              </a:r>
              <a:br>
                <a:rPr lang="fr-FR" sz="1200" dirty="0"/>
              </a:br>
              <a:r>
                <a:rPr lang="fr-FR" sz="1200" dirty="0"/>
                <a:t>(n = 121)</a:t>
              </a:r>
            </a:p>
          </p:txBody>
        </p:sp>
        <p:sp>
          <p:nvSpPr>
            <p:cNvPr id="219" name="ZoneTexte 218"/>
            <p:cNvSpPr txBox="1"/>
            <p:nvPr/>
          </p:nvSpPr>
          <p:spPr>
            <a:xfrm>
              <a:off x="7646532" y="3465513"/>
              <a:ext cx="718466" cy="461665"/>
            </a:xfrm>
            <a:prstGeom prst="rect">
              <a:avLst/>
            </a:prstGeom>
            <a:noFill/>
          </p:spPr>
          <p:txBody>
            <a:bodyPr wrap="none" rtlCol="0">
              <a:spAutoFit/>
            </a:bodyPr>
            <a:lstStyle/>
            <a:p>
              <a:pPr algn="ctr"/>
              <a:r>
                <a:rPr lang="fr-FR" sz="1200" dirty="0"/>
                <a:t>EI SNC</a:t>
              </a:r>
              <a:br>
                <a:rPr lang="fr-FR" sz="1200" dirty="0"/>
              </a:br>
              <a:r>
                <a:rPr lang="fr-FR" sz="1200" dirty="0"/>
                <a:t>(n = 41)</a:t>
              </a:r>
            </a:p>
          </p:txBody>
        </p:sp>
        <p:sp>
          <p:nvSpPr>
            <p:cNvPr id="220" name="ZoneTexte 219"/>
            <p:cNvSpPr txBox="1"/>
            <p:nvPr/>
          </p:nvSpPr>
          <p:spPr>
            <a:xfrm>
              <a:off x="5208072" y="2897105"/>
              <a:ext cx="269626" cy="276999"/>
            </a:xfrm>
            <a:prstGeom prst="rect">
              <a:avLst/>
            </a:prstGeom>
            <a:noFill/>
          </p:spPr>
          <p:txBody>
            <a:bodyPr wrap="none" rtlCol="0">
              <a:spAutoFit/>
            </a:bodyPr>
            <a:lstStyle/>
            <a:p>
              <a:pPr algn="r"/>
              <a:r>
                <a:rPr lang="fr-FR" sz="1200" dirty="0"/>
                <a:t>1</a:t>
              </a:r>
            </a:p>
          </p:txBody>
        </p:sp>
        <p:sp>
          <p:nvSpPr>
            <p:cNvPr id="221" name="ZoneTexte 220"/>
            <p:cNvSpPr txBox="1"/>
            <p:nvPr/>
          </p:nvSpPr>
          <p:spPr>
            <a:xfrm>
              <a:off x="5208072" y="2542656"/>
              <a:ext cx="269626" cy="276999"/>
            </a:xfrm>
            <a:prstGeom prst="rect">
              <a:avLst/>
            </a:prstGeom>
            <a:noFill/>
          </p:spPr>
          <p:txBody>
            <a:bodyPr wrap="none" rtlCol="0">
              <a:spAutoFit/>
            </a:bodyPr>
            <a:lstStyle/>
            <a:p>
              <a:pPr algn="r"/>
              <a:r>
                <a:rPr lang="fr-FR" sz="1200" dirty="0"/>
                <a:t>2</a:t>
              </a:r>
            </a:p>
          </p:txBody>
        </p:sp>
        <p:sp>
          <p:nvSpPr>
            <p:cNvPr id="222" name="ZoneTexte 221"/>
            <p:cNvSpPr txBox="1"/>
            <p:nvPr/>
          </p:nvSpPr>
          <p:spPr>
            <a:xfrm>
              <a:off x="5208072" y="2188207"/>
              <a:ext cx="269626" cy="276999"/>
            </a:xfrm>
            <a:prstGeom prst="rect">
              <a:avLst/>
            </a:prstGeom>
            <a:noFill/>
          </p:spPr>
          <p:txBody>
            <a:bodyPr wrap="none" rtlCol="0">
              <a:spAutoFit/>
            </a:bodyPr>
            <a:lstStyle/>
            <a:p>
              <a:pPr algn="r"/>
              <a:r>
                <a:rPr lang="fr-FR" sz="1200" dirty="0"/>
                <a:t>3</a:t>
              </a:r>
            </a:p>
          </p:txBody>
        </p:sp>
        <p:sp>
          <p:nvSpPr>
            <p:cNvPr id="223" name="ZoneTexte 222"/>
            <p:cNvSpPr txBox="1"/>
            <p:nvPr/>
          </p:nvSpPr>
          <p:spPr>
            <a:xfrm>
              <a:off x="5208072" y="1833758"/>
              <a:ext cx="269626" cy="276999"/>
            </a:xfrm>
            <a:prstGeom prst="rect">
              <a:avLst/>
            </a:prstGeom>
            <a:noFill/>
          </p:spPr>
          <p:txBody>
            <a:bodyPr wrap="none" rtlCol="0">
              <a:spAutoFit/>
            </a:bodyPr>
            <a:lstStyle/>
            <a:p>
              <a:pPr algn="r"/>
              <a:r>
                <a:rPr lang="fr-FR" sz="1200" dirty="0"/>
                <a:t>4</a:t>
              </a:r>
            </a:p>
          </p:txBody>
        </p:sp>
        <p:sp>
          <p:nvSpPr>
            <p:cNvPr id="12441" name="Parenthèse fermante 12440"/>
            <p:cNvSpPr/>
            <p:nvPr/>
          </p:nvSpPr>
          <p:spPr bwMode="auto">
            <a:xfrm rot="16200000">
              <a:off x="7116528" y="1041005"/>
              <a:ext cx="47304" cy="1667668"/>
            </a:xfrm>
            <a:prstGeom prst="rightBracket">
              <a:avLst/>
            </a:prstGeom>
            <a:noFill/>
            <a:ln w="9525" cap="flat" cmpd="sng" algn="ctr">
              <a:solidFill>
                <a:srgbClr val="000066"/>
              </a:solidFill>
              <a:prstDash val="solid"/>
              <a:round/>
              <a:headEnd type="none" w="med" len="med"/>
              <a:tailEnd type="none" w="med" len="med"/>
            </a:ln>
            <a:effectLst/>
          </p:spPr>
          <p:txBody>
            <a:bodyPr rtlCol="0" anchor="ctr"/>
            <a:lstStyle/>
            <a:p>
              <a:pPr algn="ctr"/>
              <a:endParaRPr lang="fr-FR" sz="1200"/>
            </a:p>
          </p:txBody>
        </p:sp>
        <p:sp>
          <p:nvSpPr>
            <p:cNvPr id="226" name="ZoneTexte 225"/>
            <p:cNvSpPr txBox="1"/>
            <p:nvPr/>
          </p:nvSpPr>
          <p:spPr>
            <a:xfrm>
              <a:off x="6680328" y="1592818"/>
              <a:ext cx="803425" cy="246221"/>
            </a:xfrm>
            <a:prstGeom prst="rect">
              <a:avLst/>
            </a:prstGeom>
            <a:noFill/>
          </p:spPr>
          <p:txBody>
            <a:bodyPr wrap="none" rtlCol="0">
              <a:spAutoFit/>
            </a:bodyPr>
            <a:lstStyle/>
            <a:p>
              <a:pPr algn="ctr"/>
              <a:r>
                <a:rPr lang="fr-FR" sz="1000" dirty="0"/>
                <a:t>p = 0,0033</a:t>
              </a:r>
            </a:p>
          </p:txBody>
        </p:sp>
      </p:grpSp>
      <p:sp>
        <p:nvSpPr>
          <p:cNvPr id="236" name="ZoneTexte 235"/>
          <p:cNvSpPr txBox="1"/>
          <p:nvPr/>
        </p:nvSpPr>
        <p:spPr>
          <a:xfrm>
            <a:off x="4971479" y="4303694"/>
            <a:ext cx="439544" cy="276999"/>
          </a:xfrm>
          <a:prstGeom prst="rect">
            <a:avLst/>
          </a:prstGeom>
          <a:noFill/>
        </p:spPr>
        <p:txBody>
          <a:bodyPr wrap="none" rtlCol="0">
            <a:spAutoFit/>
          </a:bodyPr>
          <a:lstStyle/>
          <a:p>
            <a:pPr algn="r"/>
            <a:r>
              <a:rPr lang="fr-FR" sz="1200" dirty="0"/>
              <a:t>100</a:t>
            </a:r>
          </a:p>
        </p:txBody>
      </p:sp>
      <p:grpSp>
        <p:nvGrpSpPr>
          <p:cNvPr id="3" name="Groupe 2"/>
          <p:cNvGrpSpPr/>
          <p:nvPr/>
        </p:nvGrpSpPr>
        <p:grpSpPr>
          <a:xfrm>
            <a:off x="5056438" y="4118671"/>
            <a:ext cx="4004537" cy="2453723"/>
            <a:chOff x="5056438" y="4118671"/>
            <a:chExt cx="4004537" cy="2453723"/>
          </a:xfrm>
        </p:grpSpPr>
        <p:sp>
          <p:nvSpPr>
            <p:cNvPr id="12413" name="Freeform 180"/>
            <p:cNvSpPr>
              <a:spLocks/>
            </p:cNvSpPr>
            <p:nvPr/>
          </p:nvSpPr>
          <p:spPr bwMode="auto">
            <a:xfrm>
              <a:off x="5428015" y="4416461"/>
              <a:ext cx="3576285" cy="1405010"/>
            </a:xfrm>
            <a:custGeom>
              <a:avLst/>
              <a:gdLst>
                <a:gd name="T0" fmla="*/ 3890 w 3890"/>
                <a:gd name="T1" fmla="*/ 1629 h 1629"/>
                <a:gd name="T2" fmla="*/ 0 w 3890"/>
                <a:gd name="T3" fmla="*/ 1629 h 1629"/>
                <a:gd name="T4" fmla="*/ 0 w 3890"/>
                <a:gd name="T5" fmla="*/ 0 h 1629"/>
              </a:gdLst>
              <a:ahLst/>
              <a:cxnLst>
                <a:cxn ang="0">
                  <a:pos x="T0" y="T1"/>
                </a:cxn>
                <a:cxn ang="0">
                  <a:pos x="T2" y="T3"/>
                </a:cxn>
                <a:cxn ang="0">
                  <a:pos x="T4" y="T5"/>
                </a:cxn>
              </a:cxnLst>
              <a:rect l="0" t="0" r="r" b="b"/>
              <a:pathLst>
                <a:path w="3890" h="1629">
                  <a:moveTo>
                    <a:pt x="3890" y="1629"/>
                  </a:moveTo>
                  <a:lnTo>
                    <a:pt x="0" y="1629"/>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4" name="Line 181"/>
            <p:cNvSpPr>
              <a:spLocks noChangeShapeType="1"/>
            </p:cNvSpPr>
            <p:nvPr/>
          </p:nvSpPr>
          <p:spPr bwMode="auto">
            <a:xfrm>
              <a:off x="5367338" y="4706083"/>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5" name="Line 182"/>
            <p:cNvSpPr>
              <a:spLocks noChangeShapeType="1"/>
            </p:cNvSpPr>
            <p:nvPr/>
          </p:nvSpPr>
          <p:spPr bwMode="auto">
            <a:xfrm>
              <a:off x="5367338" y="4983636"/>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6" name="Line 183"/>
            <p:cNvSpPr>
              <a:spLocks noChangeShapeType="1"/>
            </p:cNvSpPr>
            <p:nvPr/>
          </p:nvSpPr>
          <p:spPr bwMode="auto">
            <a:xfrm>
              <a:off x="5367338" y="5262914"/>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7" name="Line 184"/>
            <p:cNvSpPr>
              <a:spLocks noChangeShapeType="1"/>
            </p:cNvSpPr>
            <p:nvPr/>
          </p:nvSpPr>
          <p:spPr bwMode="auto">
            <a:xfrm>
              <a:off x="5367338" y="5540469"/>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8" name="Line 185"/>
            <p:cNvSpPr>
              <a:spLocks noChangeShapeType="1"/>
            </p:cNvSpPr>
            <p:nvPr/>
          </p:nvSpPr>
          <p:spPr bwMode="auto">
            <a:xfrm>
              <a:off x="5367338" y="5821470"/>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19" name="Line 186"/>
            <p:cNvSpPr>
              <a:spLocks noChangeShapeType="1"/>
            </p:cNvSpPr>
            <p:nvPr/>
          </p:nvSpPr>
          <p:spPr bwMode="auto">
            <a:xfrm>
              <a:off x="5367338" y="4426805"/>
              <a:ext cx="60678"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420" name="Freeform 187"/>
            <p:cNvSpPr>
              <a:spLocks/>
            </p:cNvSpPr>
            <p:nvPr/>
          </p:nvSpPr>
          <p:spPr bwMode="auto">
            <a:xfrm>
              <a:off x="5711165" y="5670218"/>
              <a:ext cx="341999" cy="150813"/>
            </a:xfrm>
            <a:custGeom>
              <a:avLst/>
              <a:gdLst>
                <a:gd name="T0" fmla="*/ 0 w 372"/>
                <a:gd name="T1" fmla="*/ 0 h 188"/>
                <a:gd name="T2" fmla="*/ 0 w 372"/>
                <a:gd name="T3" fmla="*/ 188 h 188"/>
                <a:gd name="T4" fmla="*/ 372 w 372"/>
                <a:gd name="T5" fmla="*/ 188 h 188"/>
                <a:gd name="T6" fmla="*/ 372 w 372"/>
                <a:gd name="T7" fmla="*/ 0 h 188"/>
                <a:gd name="T8" fmla="*/ 0 w 372"/>
                <a:gd name="T9" fmla="*/ 0 h 188"/>
                <a:gd name="T10" fmla="*/ 0 w 372"/>
                <a:gd name="T11" fmla="*/ 0 h 188"/>
              </a:gdLst>
              <a:ahLst/>
              <a:cxnLst>
                <a:cxn ang="0">
                  <a:pos x="T0" y="T1"/>
                </a:cxn>
                <a:cxn ang="0">
                  <a:pos x="T2" y="T3"/>
                </a:cxn>
                <a:cxn ang="0">
                  <a:pos x="T4" y="T5"/>
                </a:cxn>
                <a:cxn ang="0">
                  <a:pos x="T6" y="T7"/>
                </a:cxn>
                <a:cxn ang="0">
                  <a:pos x="T8" y="T9"/>
                </a:cxn>
                <a:cxn ang="0">
                  <a:pos x="T10" y="T11"/>
                </a:cxn>
              </a:cxnLst>
              <a:rect l="0" t="0" r="r" b="b"/>
              <a:pathLst>
                <a:path w="372" h="188">
                  <a:moveTo>
                    <a:pt x="0" y="0"/>
                  </a:moveTo>
                  <a:lnTo>
                    <a:pt x="0" y="188"/>
                  </a:lnTo>
                  <a:lnTo>
                    <a:pt x="372" y="188"/>
                  </a:lnTo>
                  <a:lnTo>
                    <a:pt x="372"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1" name="Freeform 188"/>
            <p:cNvSpPr>
              <a:spLocks/>
            </p:cNvSpPr>
            <p:nvPr/>
          </p:nvSpPr>
          <p:spPr bwMode="auto">
            <a:xfrm>
              <a:off x="5711165" y="4536743"/>
              <a:ext cx="341999" cy="1133475"/>
            </a:xfrm>
            <a:custGeom>
              <a:avLst/>
              <a:gdLst>
                <a:gd name="T0" fmla="*/ 0 w 372"/>
                <a:gd name="T1" fmla="*/ 0 h 1429"/>
                <a:gd name="T2" fmla="*/ 0 w 372"/>
                <a:gd name="T3" fmla="*/ 1429 h 1429"/>
                <a:gd name="T4" fmla="*/ 372 w 372"/>
                <a:gd name="T5" fmla="*/ 1429 h 1429"/>
                <a:gd name="T6" fmla="*/ 372 w 372"/>
                <a:gd name="T7" fmla="*/ 0 h 1429"/>
                <a:gd name="T8" fmla="*/ 0 w 372"/>
                <a:gd name="T9" fmla="*/ 0 h 1429"/>
                <a:gd name="T10" fmla="*/ 0 w 372"/>
                <a:gd name="T11" fmla="*/ 0 h 1429"/>
              </a:gdLst>
              <a:ahLst/>
              <a:cxnLst>
                <a:cxn ang="0">
                  <a:pos x="T0" y="T1"/>
                </a:cxn>
                <a:cxn ang="0">
                  <a:pos x="T2" y="T3"/>
                </a:cxn>
                <a:cxn ang="0">
                  <a:pos x="T4" y="T5"/>
                </a:cxn>
                <a:cxn ang="0">
                  <a:pos x="T6" y="T7"/>
                </a:cxn>
                <a:cxn ang="0">
                  <a:pos x="T8" y="T9"/>
                </a:cxn>
                <a:cxn ang="0">
                  <a:pos x="T10" y="T11"/>
                </a:cxn>
              </a:cxnLst>
              <a:rect l="0" t="0" r="r" b="b"/>
              <a:pathLst>
                <a:path w="372" h="1429">
                  <a:moveTo>
                    <a:pt x="0" y="0"/>
                  </a:moveTo>
                  <a:lnTo>
                    <a:pt x="0" y="1429"/>
                  </a:lnTo>
                  <a:lnTo>
                    <a:pt x="372" y="1429"/>
                  </a:lnTo>
                  <a:lnTo>
                    <a:pt x="372" y="0"/>
                  </a:lnTo>
                  <a:lnTo>
                    <a:pt x="0" y="0"/>
                  </a:lnTo>
                  <a:lnTo>
                    <a:pt x="0"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2" name="Rectangle 189"/>
            <p:cNvSpPr>
              <a:spLocks noChangeArrowheads="1"/>
            </p:cNvSpPr>
            <p:nvPr/>
          </p:nvSpPr>
          <p:spPr bwMode="auto">
            <a:xfrm>
              <a:off x="6602937" y="5528930"/>
              <a:ext cx="341999" cy="292100"/>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3" name="Rectangle 190"/>
            <p:cNvSpPr>
              <a:spLocks noChangeArrowheads="1"/>
            </p:cNvSpPr>
            <p:nvPr/>
          </p:nvSpPr>
          <p:spPr bwMode="auto">
            <a:xfrm>
              <a:off x="6602937" y="4536743"/>
              <a:ext cx="341999" cy="992188"/>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4" name="Rectangle 191"/>
            <p:cNvSpPr>
              <a:spLocks noChangeArrowheads="1"/>
            </p:cNvSpPr>
            <p:nvPr/>
          </p:nvSpPr>
          <p:spPr bwMode="auto">
            <a:xfrm>
              <a:off x="7492869" y="5503530"/>
              <a:ext cx="341999" cy="317500"/>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5" name="Rectangle 192"/>
            <p:cNvSpPr>
              <a:spLocks noChangeArrowheads="1"/>
            </p:cNvSpPr>
            <p:nvPr/>
          </p:nvSpPr>
          <p:spPr bwMode="auto">
            <a:xfrm>
              <a:off x="7492869" y="4536743"/>
              <a:ext cx="341999" cy="966788"/>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6" name="Rectangle 193"/>
            <p:cNvSpPr>
              <a:spLocks noChangeArrowheads="1"/>
            </p:cNvSpPr>
            <p:nvPr/>
          </p:nvSpPr>
          <p:spPr bwMode="auto">
            <a:xfrm>
              <a:off x="8384640" y="4536743"/>
              <a:ext cx="341999" cy="733425"/>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12427" name="Rectangle 194"/>
            <p:cNvSpPr>
              <a:spLocks noChangeArrowheads="1"/>
            </p:cNvSpPr>
            <p:nvPr/>
          </p:nvSpPr>
          <p:spPr bwMode="auto">
            <a:xfrm>
              <a:off x="8384640" y="5270168"/>
              <a:ext cx="341999" cy="550863"/>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227" name="ZoneTexte 226"/>
            <p:cNvSpPr txBox="1"/>
            <p:nvPr/>
          </p:nvSpPr>
          <p:spPr>
            <a:xfrm>
              <a:off x="5141397" y="5698362"/>
              <a:ext cx="269626" cy="276999"/>
            </a:xfrm>
            <a:prstGeom prst="rect">
              <a:avLst/>
            </a:prstGeom>
            <a:noFill/>
          </p:spPr>
          <p:txBody>
            <a:bodyPr wrap="none" rtlCol="0">
              <a:spAutoFit/>
            </a:bodyPr>
            <a:lstStyle/>
            <a:p>
              <a:pPr algn="r"/>
              <a:r>
                <a:rPr lang="fr-FR" sz="1200" dirty="0"/>
                <a:t>0</a:t>
              </a:r>
            </a:p>
          </p:txBody>
        </p:sp>
        <p:sp>
          <p:nvSpPr>
            <p:cNvPr id="228" name="ZoneTexte 227"/>
            <p:cNvSpPr txBox="1"/>
            <p:nvPr/>
          </p:nvSpPr>
          <p:spPr>
            <a:xfrm>
              <a:off x="5269406" y="5821472"/>
              <a:ext cx="979755" cy="400110"/>
            </a:xfrm>
            <a:prstGeom prst="rect">
              <a:avLst/>
            </a:prstGeom>
            <a:noFill/>
          </p:spPr>
          <p:txBody>
            <a:bodyPr wrap="none" rtlCol="0">
              <a:spAutoFit/>
            </a:bodyPr>
            <a:lstStyle/>
            <a:p>
              <a:pPr algn="ctr"/>
              <a:r>
                <a:rPr lang="fr-FR" sz="1000" dirty="0"/>
                <a:t>&lt; 25 % </a:t>
              </a:r>
              <a:r>
                <a:rPr lang="fr-FR" sz="1000" dirty="0" err="1"/>
                <a:t>tile</a:t>
              </a:r>
              <a:r>
                <a:rPr lang="fr-FR" sz="1000" dirty="0"/>
                <a:t/>
              </a:r>
              <a:br>
                <a:rPr lang="fr-FR" sz="1000" dirty="0"/>
              </a:br>
              <a:r>
                <a:rPr lang="fr-FR" sz="1000" dirty="0"/>
                <a:t>(&lt; 0,75 µg/ml)</a:t>
              </a:r>
            </a:p>
          </p:txBody>
        </p:sp>
        <p:sp>
          <p:nvSpPr>
            <p:cNvPr id="229" name="Rectangle 195"/>
            <p:cNvSpPr>
              <a:spLocks noChangeArrowheads="1"/>
            </p:cNvSpPr>
            <p:nvPr/>
          </p:nvSpPr>
          <p:spPr bwMode="auto">
            <a:xfrm>
              <a:off x="5930459" y="6384778"/>
              <a:ext cx="91369" cy="91369"/>
            </a:xfrm>
            <a:prstGeom prst="rect">
              <a:avLst/>
            </a:prstGeom>
            <a:solidFill>
              <a:srgbClr val="0099FF"/>
            </a:solidFill>
            <a:ln w="0">
              <a:solidFill>
                <a:srgbClr val="0099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230" name="Rectangle 196"/>
            <p:cNvSpPr>
              <a:spLocks noChangeArrowheads="1"/>
            </p:cNvSpPr>
            <p:nvPr/>
          </p:nvSpPr>
          <p:spPr bwMode="auto">
            <a:xfrm>
              <a:off x="7278579" y="6384778"/>
              <a:ext cx="93093" cy="91369"/>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232" name="ZoneTexte 231"/>
            <p:cNvSpPr txBox="1"/>
            <p:nvPr/>
          </p:nvSpPr>
          <p:spPr>
            <a:xfrm>
              <a:off x="5056438" y="5417358"/>
              <a:ext cx="354585" cy="276999"/>
            </a:xfrm>
            <a:prstGeom prst="rect">
              <a:avLst/>
            </a:prstGeom>
            <a:noFill/>
          </p:spPr>
          <p:txBody>
            <a:bodyPr wrap="none" rtlCol="0">
              <a:spAutoFit/>
            </a:bodyPr>
            <a:lstStyle/>
            <a:p>
              <a:pPr algn="r"/>
              <a:r>
                <a:rPr lang="fr-FR" sz="1200" dirty="0"/>
                <a:t>20</a:t>
              </a:r>
            </a:p>
          </p:txBody>
        </p:sp>
        <p:sp>
          <p:nvSpPr>
            <p:cNvPr id="233" name="ZoneTexte 232"/>
            <p:cNvSpPr txBox="1"/>
            <p:nvPr/>
          </p:nvSpPr>
          <p:spPr>
            <a:xfrm>
              <a:off x="5056438" y="5118966"/>
              <a:ext cx="354585" cy="276999"/>
            </a:xfrm>
            <a:prstGeom prst="rect">
              <a:avLst/>
            </a:prstGeom>
            <a:noFill/>
          </p:spPr>
          <p:txBody>
            <a:bodyPr wrap="none" rtlCol="0">
              <a:spAutoFit/>
            </a:bodyPr>
            <a:lstStyle/>
            <a:p>
              <a:pPr algn="r"/>
              <a:r>
                <a:rPr lang="fr-FR" sz="1200" dirty="0"/>
                <a:t>40</a:t>
              </a:r>
            </a:p>
          </p:txBody>
        </p:sp>
        <p:sp>
          <p:nvSpPr>
            <p:cNvPr id="234" name="ZoneTexte 233"/>
            <p:cNvSpPr txBox="1"/>
            <p:nvPr/>
          </p:nvSpPr>
          <p:spPr>
            <a:xfrm>
              <a:off x="5056438" y="4825034"/>
              <a:ext cx="354585" cy="276999"/>
            </a:xfrm>
            <a:prstGeom prst="rect">
              <a:avLst/>
            </a:prstGeom>
            <a:noFill/>
          </p:spPr>
          <p:txBody>
            <a:bodyPr wrap="none" rtlCol="0">
              <a:spAutoFit/>
            </a:bodyPr>
            <a:lstStyle/>
            <a:p>
              <a:pPr algn="r"/>
              <a:r>
                <a:rPr lang="fr-FR" sz="1200" dirty="0"/>
                <a:t>60</a:t>
              </a:r>
            </a:p>
          </p:txBody>
        </p:sp>
        <p:sp>
          <p:nvSpPr>
            <p:cNvPr id="235" name="ZoneTexte 234"/>
            <p:cNvSpPr txBox="1"/>
            <p:nvPr/>
          </p:nvSpPr>
          <p:spPr>
            <a:xfrm>
              <a:off x="5056438" y="4582972"/>
              <a:ext cx="354585" cy="276999"/>
            </a:xfrm>
            <a:prstGeom prst="rect">
              <a:avLst/>
            </a:prstGeom>
            <a:noFill/>
          </p:spPr>
          <p:txBody>
            <a:bodyPr wrap="none" rtlCol="0">
              <a:spAutoFit/>
            </a:bodyPr>
            <a:lstStyle/>
            <a:p>
              <a:pPr algn="r"/>
              <a:r>
                <a:rPr lang="fr-FR" sz="1200" dirty="0"/>
                <a:t>80</a:t>
              </a:r>
            </a:p>
          </p:txBody>
        </p:sp>
        <p:sp>
          <p:nvSpPr>
            <p:cNvPr id="237" name="ZoneTexte 236"/>
            <p:cNvSpPr txBox="1"/>
            <p:nvPr/>
          </p:nvSpPr>
          <p:spPr>
            <a:xfrm>
              <a:off x="6087228" y="5821472"/>
              <a:ext cx="1159292" cy="400110"/>
            </a:xfrm>
            <a:prstGeom prst="rect">
              <a:avLst/>
            </a:prstGeom>
            <a:noFill/>
          </p:spPr>
          <p:txBody>
            <a:bodyPr wrap="none" rtlCol="0">
              <a:spAutoFit/>
            </a:bodyPr>
            <a:lstStyle/>
            <a:p>
              <a:pPr algn="ctr"/>
              <a:r>
                <a:rPr lang="fr-FR" sz="1000" dirty="0"/>
                <a:t>25-49 % </a:t>
              </a:r>
              <a:r>
                <a:rPr lang="fr-FR" sz="1000" dirty="0" err="1"/>
                <a:t>tile</a:t>
              </a:r>
              <a:r>
                <a:rPr lang="fr-FR" sz="1000" dirty="0"/>
                <a:t/>
              </a:r>
              <a:br>
                <a:rPr lang="fr-FR" sz="1000" dirty="0"/>
              </a:br>
              <a:r>
                <a:rPr lang="fr-FR" sz="1000" dirty="0"/>
                <a:t>(0,75-1,07 µg/ml)</a:t>
              </a:r>
            </a:p>
          </p:txBody>
        </p:sp>
        <p:sp>
          <p:nvSpPr>
            <p:cNvPr id="238" name="ZoneTexte 237"/>
            <p:cNvSpPr txBox="1"/>
            <p:nvPr/>
          </p:nvSpPr>
          <p:spPr>
            <a:xfrm>
              <a:off x="7095735" y="5821472"/>
              <a:ext cx="1159292" cy="400110"/>
            </a:xfrm>
            <a:prstGeom prst="rect">
              <a:avLst/>
            </a:prstGeom>
            <a:noFill/>
          </p:spPr>
          <p:txBody>
            <a:bodyPr wrap="none" rtlCol="0">
              <a:spAutoFit/>
            </a:bodyPr>
            <a:lstStyle/>
            <a:p>
              <a:pPr algn="ctr"/>
              <a:r>
                <a:rPr lang="fr-FR" sz="1000" dirty="0"/>
                <a:t>50-75 % </a:t>
              </a:r>
              <a:r>
                <a:rPr lang="fr-FR" sz="1000" dirty="0" err="1"/>
                <a:t>tile</a:t>
              </a:r>
              <a:r>
                <a:rPr lang="fr-FR" sz="1000" dirty="0"/>
                <a:t/>
              </a:r>
              <a:br>
                <a:rPr lang="fr-FR" sz="1000" dirty="0"/>
              </a:br>
              <a:r>
                <a:rPr lang="fr-FR" sz="1000" dirty="0"/>
                <a:t>(1,08-1,47 µg/ml)</a:t>
              </a:r>
            </a:p>
          </p:txBody>
        </p:sp>
        <p:sp>
          <p:nvSpPr>
            <p:cNvPr id="239" name="ZoneTexte 238"/>
            <p:cNvSpPr txBox="1"/>
            <p:nvPr/>
          </p:nvSpPr>
          <p:spPr>
            <a:xfrm>
              <a:off x="8081220" y="5821472"/>
              <a:ext cx="979755" cy="400110"/>
            </a:xfrm>
            <a:prstGeom prst="rect">
              <a:avLst/>
            </a:prstGeom>
            <a:noFill/>
          </p:spPr>
          <p:txBody>
            <a:bodyPr wrap="none" rtlCol="0">
              <a:spAutoFit/>
            </a:bodyPr>
            <a:lstStyle/>
            <a:p>
              <a:pPr algn="ctr"/>
              <a:r>
                <a:rPr lang="fr-FR" sz="1000" dirty="0"/>
                <a:t>&gt; 75 % </a:t>
              </a:r>
              <a:r>
                <a:rPr lang="fr-FR" sz="1000" dirty="0" err="1"/>
                <a:t>tile</a:t>
              </a:r>
              <a:r>
                <a:rPr lang="fr-FR" sz="1000" dirty="0"/>
                <a:t/>
              </a:r>
              <a:br>
                <a:rPr lang="fr-FR" sz="1000" dirty="0"/>
              </a:br>
              <a:r>
                <a:rPr lang="fr-FR" sz="1000" dirty="0"/>
                <a:t>(&gt; 1,47 µg/ml)</a:t>
              </a:r>
            </a:p>
          </p:txBody>
        </p:sp>
        <p:sp>
          <p:nvSpPr>
            <p:cNvPr id="240" name="ZoneTexte 239"/>
            <p:cNvSpPr txBox="1"/>
            <p:nvPr/>
          </p:nvSpPr>
          <p:spPr>
            <a:xfrm>
              <a:off x="7362141" y="6291671"/>
              <a:ext cx="1151277" cy="276999"/>
            </a:xfrm>
            <a:prstGeom prst="rect">
              <a:avLst/>
            </a:prstGeom>
            <a:noFill/>
          </p:spPr>
          <p:txBody>
            <a:bodyPr wrap="none" rtlCol="0">
              <a:spAutoFit/>
            </a:bodyPr>
            <a:lstStyle/>
            <a:p>
              <a:pPr algn="ctr"/>
              <a:r>
                <a:rPr lang="fr-FR" sz="1200" b="1" dirty="0"/>
                <a:t>Pas d’EI SNC</a:t>
              </a:r>
            </a:p>
          </p:txBody>
        </p:sp>
        <p:sp>
          <p:nvSpPr>
            <p:cNvPr id="241" name="ZoneTexte 240"/>
            <p:cNvSpPr txBox="1"/>
            <p:nvPr/>
          </p:nvSpPr>
          <p:spPr>
            <a:xfrm>
              <a:off x="6020816" y="6295395"/>
              <a:ext cx="697628" cy="276999"/>
            </a:xfrm>
            <a:prstGeom prst="rect">
              <a:avLst/>
            </a:prstGeom>
            <a:noFill/>
          </p:spPr>
          <p:txBody>
            <a:bodyPr wrap="none" rtlCol="0">
              <a:spAutoFit/>
            </a:bodyPr>
            <a:lstStyle/>
            <a:p>
              <a:pPr algn="ctr"/>
              <a:r>
                <a:rPr lang="fr-FR" sz="1200" b="1" dirty="0"/>
                <a:t>EI SNC</a:t>
              </a:r>
            </a:p>
          </p:txBody>
        </p:sp>
        <p:sp>
          <p:nvSpPr>
            <p:cNvPr id="242" name="ZoneTexte 241"/>
            <p:cNvSpPr txBox="1"/>
            <p:nvPr/>
          </p:nvSpPr>
          <p:spPr>
            <a:xfrm>
              <a:off x="5240344" y="4118671"/>
              <a:ext cx="320922" cy="276999"/>
            </a:xfrm>
            <a:prstGeom prst="rect">
              <a:avLst/>
            </a:prstGeom>
            <a:noFill/>
          </p:spPr>
          <p:txBody>
            <a:bodyPr wrap="none" rtlCol="0">
              <a:spAutoFit/>
            </a:bodyPr>
            <a:lstStyle/>
            <a:p>
              <a:pPr algn="r"/>
              <a:r>
                <a:rPr lang="fr-FR" sz="1200" b="1" dirty="0"/>
                <a:t>%</a:t>
              </a:r>
            </a:p>
          </p:txBody>
        </p:sp>
        <p:sp>
          <p:nvSpPr>
            <p:cNvPr id="243" name="ZoneTexte 242"/>
            <p:cNvSpPr txBox="1"/>
            <p:nvPr/>
          </p:nvSpPr>
          <p:spPr>
            <a:xfrm>
              <a:off x="6895031" y="4207872"/>
              <a:ext cx="829073" cy="276999"/>
            </a:xfrm>
            <a:prstGeom prst="rect">
              <a:avLst/>
            </a:prstGeom>
            <a:noFill/>
          </p:spPr>
          <p:txBody>
            <a:bodyPr wrap="none" rtlCol="0">
              <a:spAutoFit/>
            </a:bodyPr>
            <a:lstStyle/>
            <a:p>
              <a:pPr algn="ctr"/>
              <a:r>
                <a:rPr lang="fr-FR" sz="1200" dirty="0"/>
                <a:t>p = 0,002</a:t>
              </a:r>
            </a:p>
          </p:txBody>
        </p:sp>
      </p:grpSp>
      <p:sp>
        <p:nvSpPr>
          <p:cNvPr id="244" name="ZoneTexte 243"/>
          <p:cNvSpPr txBox="1"/>
          <p:nvPr/>
        </p:nvSpPr>
        <p:spPr>
          <a:xfrm>
            <a:off x="5485660" y="3881955"/>
            <a:ext cx="3363421" cy="307777"/>
          </a:xfrm>
          <a:prstGeom prst="rect">
            <a:avLst/>
          </a:prstGeom>
          <a:noFill/>
        </p:spPr>
        <p:txBody>
          <a:bodyPr wrap="none" rtlCol="0">
            <a:spAutoFit/>
          </a:bodyPr>
          <a:lstStyle/>
          <a:p>
            <a:pPr algn="ctr"/>
            <a:r>
              <a:rPr lang="fr-FR" sz="1400" b="1" dirty="0">
                <a:solidFill>
                  <a:srgbClr val="0070C0"/>
                </a:solidFill>
              </a:rPr>
              <a:t>Association entre </a:t>
            </a:r>
            <a:r>
              <a:rPr lang="fr-FR" sz="1400" b="1" dirty="0" err="1">
                <a:solidFill>
                  <a:srgbClr val="0070C0"/>
                </a:solidFill>
              </a:rPr>
              <a:t>C</a:t>
            </a:r>
            <a:r>
              <a:rPr lang="fr-FR" sz="1400" b="1" baseline="-25000" dirty="0" err="1">
                <a:solidFill>
                  <a:srgbClr val="0070C0"/>
                </a:solidFill>
              </a:rPr>
              <a:t>min</a:t>
            </a:r>
            <a:r>
              <a:rPr lang="fr-FR" sz="1400" b="1" dirty="0">
                <a:solidFill>
                  <a:srgbClr val="0070C0"/>
                </a:solidFill>
              </a:rPr>
              <a:t> DTG et EI SNC</a:t>
            </a:r>
          </a:p>
        </p:txBody>
      </p:sp>
      <p:sp>
        <p:nvSpPr>
          <p:cNvPr id="245" name="ZoneTexte 244"/>
          <p:cNvSpPr txBox="1"/>
          <p:nvPr/>
        </p:nvSpPr>
        <p:spPr>
          <a:xfrm>
            <a:off x="5102362" y="1269613"/>
            <a:ext cx="4076757" cy="307777"/>
          </a:xfrm>
          <a:prstGeom prst="rect">
            <a:avLst/>
          </a:prstGeom>
          <a:noFill/>
        </p:spPr>
        <p:txBody>
          <a:bodyPr wrap="none" rtlCol="0">
            <a:spAutoFit/>
          </a:bodyPr>
          <a:lstStyle/>
          <a:p>
            <a:pPr algn="ctr"/>
            <a:r>
              <a:rPr lang="fr-FR" sz="1400" b="1" dirty="0">
                <a:solidFill>
                  <a:srgbClr val="0070C0"/>
                </a:solidFill>
              </a:rPr>
              <a:t>Comparaison des </a:t>
            </a:r>
            <a:r>
              <a:rPr lang="fr-FR" sz="1400" b="1" dirty="0" err="1">
                <a:solidFill>
                  <a:srgbClr val="0070C0"/>
                </a:solidFill>
              </a:rPr>
              <a:t>C</a:t>
            </a:r>
            <a:r>
              <a:rPr lang="fr-FR" sz="1400" b="1" baseline="-25000" dirty="0" err="1">
                <a:solidFill>
                  <a:srgbClr val="0070C0"/>
                </a:solidFill>
              </a:rPr>
              <a:t>min</a:t>
            </a:r>
            <a:r>
              <a:rPr lang="fr-FR" sz="1400" b="1" dirty="0">
                <a:solidFill>
                  <a:srgbClr val="0070C0"/>
                </a:solidFill>
              </a:rPr>
              <a:t> DTG selon les EI SNC</a:t>
            </a:r>
          </a:p>
        </p:txBody>
      </p:sp>
      <p:sp>
        <p:nvSpPr>
          <p:cNvPr id="224" name="ZoneTexte 223"/>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50</a:t>
            </a:r>
          </a:p>
        </p:txBody>
      </p:sp>
    </p:spTree>
    <p:extLst>
      <p:ext uri="{BB962C8B-B14F-4D97-AF65-F5344CB8AC3E}">
        <p14:creationId xmlns:p14="http://schemas.microsoft.com/office/powerpoint/2010/main" val="382167986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de TFV-DP dans DBS </a:t>
            </a:r>
            <a:br>
              <a:rPr lang="fr-FR" dirty="0"/>
            </a:br>
            <a:r>
              <a:rPr lang="fr-FR" dirty="0"/>
              <a:t>comme marqueur d’observance (1)</a:t>
            </a:r>
          </a:p>
        </p:txBody>
      </p:sp>
      <p:sp>
        <p:nvSpPr>
          <p:cNvPr id="5123" name="Rectangle 3"/>
          <p:cNvSpPr>
            <a:spLocks noGrp="1" noChangeArrowheads="1"/>
          </p:cNvSpPr>
          <p:nvPr>
            <p:ph idx="1"/>
          </p:nvPr>
        </p:nvSpPr>
        <p:spPr>
          <a:xfrm>
            <a:off x="457200" y="1341439"/>
            <a:ext cx="8507413" cy="2006426"/>
          </a:xfrm>
        </p:spPr>
        <p:txBody>
          <a:bodyPr/>
          <a:lstStyle/>
          <a:p>
            <a:pPr eaLnBrk="1" hangingPunct="1"/>
            <a:r>
              <a:rPr lang="fr-FR" sz="1600" b="1" dirty="0">
                <a:solidFill>
                  <a:srgbClr val="0070C0"/>
                </a:solidFill>
              </a:rPr>
              <a:t>Rappels </a:t>
            </a:r>
            <a:endParaRPr lang="fr-FR" sz="1600" dirty="0">
              <a:solidFill>
                <a:srgbClr val="0070C0"/>
              </a:solidFill>
            </a:endParaRPr>
          </a:p>
          <a:p>
            <a:pPr lvl="1" eaLnBrk="1" hangingPunct="1"/>
            <a:r>
              <a:rPr lang="fr-FR" sz="1400" dirty="0"/>
              <a:t>La T</a:t>
            </a:r>
            <a:r>
              <a:rPr lang="fr-FR" sz="1400" baseline="-25000" dirty="0"/>
              <a:t>1/2 </a:t>
            </a:r>
            <a:r>
              <a:rPr lang="fr-FR" sz="1400" dirty="0"/>
              <a:t>de TFV-DP a été estimée à 17 jours dans les hématies à partir d’une étude dans les </a:t>
            </a:r>
            <a:r>
              <a:rPr lang="fr-FR" sz="1400" i="1" dirty="0" err="1"/>
              <a:t>Dried</a:t>
            </a:r>
            <a:r>
              <a:rPr lang="fr-FR" sz="1400" i="1" dirty="0"/>
              <a:t> Blood Spots (DBS) </a:t>
            </a:r>
            <a:r>
              <a:rPr lang="fr-FR" sz="1400" dirty="0"/>
              <a:t>chez 17 hommes VIH- recevant 30 jours de FTC/TDF suivi de 30 jours de </a:t>
            </a:r>
            <a:r>
              <a:rPr lang="fr-FR" sz="1400" dirty="0" err="1"/>
              <a:t>wash</a:t>
            </a:r>
            <a:r>
              <a:rPr lang="fr-FR" sz="1400" dirty="0"/>
              <a:t>-out</a:t>
            </a:r>
          </a:p>
          <a:p>
            <a:pPr lvl="1" eaLnBrk="1" hangingPunct="1"/>
            <a:r>
              <a:rPr lang="fr-FR" sz="1400" dirty="0"/>
              <a:t>Estimation de l’observance au traitement basée sur une relation de l’exposition globulaire de TFV-DP proportionnelle à la dose de TDF administrée et fixée à &gt; 700 </a:t>
            </a:r>
            <a:r>
              <a:rPr lang="fr-FR" sz="1400" dirty="0" err="1"/>
              <a:t>fmol</a:t>
            </a:r>
            <a:r>
              <a:rPr lang="fr-FR" sz="1400" dirty="0"/>
              <a:t>/punch (correspondant à l’absence d’infection VIH dans une population de HSH) </a:t>
            </a:r>
            <a:r>
              <a:rPr lang="fr-FR" sz="1200" i="1" dirty="0"/>
              <a:t>(Grant RM et al, Lancet Infect Dis 2014 ; </a:t>
            </a:r>
            <a:r>
              <a:rPr lang="fr-FR" sz="1200" i="1" dirty="0" err="1"/>
              <a:t>Hosek</a:t>
            </a:r>
            <a:r>
              <a:rPr lang="fr-FR" sz="1200" i="1" dirty="0"/>
              <a:t> S et al, JAIDS 2016 ; Liu AY et al, JAMA </a:t>
            </a:r>
            <a:r>
              <a:rPr lang="fr-FR" sz="1200" i="1" dirty="0" err="1"/>
              <a:t>Intern</a:t>
            </a:r>
            <a:r>
              <a:rPr lang="fr-FR" sz="1200" i="1" dirty="0"/>
              <a:t> Med 2015)</a:t>
            </a:r>
            <a:endParaRPr lang="fr-FR" sz="1400" dirty="0"/>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Anderson P, CROI 2017, Abs. 419</a:t>
            </a:r>
          </a:p>
        </p:txBody>
      </p:sp>
      <p:graphicFrame>
        <p:nvGraphicFramePr>
          <p:cNvPr id="4" name="Tableau 3"/>
          <p:cNvGraphicFramePr>
            <a:graphicFrameLocks noGrp="1"/>
          </p:cNvGraphicFramePr>
          <p:nvPr>
            <p:extLst/>
          </p:nvPr>
        </p:nvGraphicFramePr>
        <p:xfrm>
          <a:off x="2893756" y="3347864"/>
          <a:ext cx="5316794" cy="1920240"/>
        </p:xfrm>
        <a:graphic>
          <a:graphicData uri="http://schemas.openxmlformats.org/drawingml/2006/table">
            <a:tbl>
              <a:tblPr firstRow="1" bandRow="1">
                <a:tableStyleId>{5C22544A-7EE6-4342-B048-85BDC9FD1C3A}</a:tableStyleId>
              </a:tblPr>
              <a:tblGrid>
                <a:gridCol w="2267871">
                  <a:extLst>
                    <a:ext uri="{9D8B030D-6E8A-4147-A177-3AD203B41FA5}">
                      <a16:colId xmlns:a16="http://schemas.microsoft.com/office/drawing/2014/main" xmlns="" val="20000"/>
                    </a:ext>
                  </a:extLst>
                </a:gridCol>
                <a:gridCol w="3048923">
                  <a:extLst>
                    <a:ext uri="{9D8B030D-6E8A-4147-A177-3AD203B41FA5}">
                      <a16:colId xmlns:a16="http://schemas.microsoft.com/office/drawing/2014/main" xmlns="" val="20001"/>
                    </a:ext>
                  </a:extLst>
                </a:gridCol>
              </a:tblGrid>
              <a:tr h="322691">
                <a:tc>
                  <a:txBody>
                    <a:bodyPr/>
                    <a:lstStyle/>
                    <a:p>
                      <a:pPr algn="ctr"/>
                      <a:r>
                        <a:rPr lang="fr-FR" sz="1600" dirty="0">
                          <a:solidFill>
                            <a:srgbClr val="000066"/>
                          </a:solidFill>
                        </a:rPr>
                        <a:t>TFV-DP</a:t>
                      </a:r>
                    </a:p>
                    <a:p>
                      <a:pPr algn="ctr"/>
                      <a:r>
                        <a:rPr lang="fr-FR" sz="1600" dirty="0">
                          <a:solidFill>
                            <a:srgbClr val="000066"/>
                          </a:solidFill>
                        </a:rPr>
                        <a:t>(</a:t>
                      </a:r>
                      <a:r>
                        <a:rPr lang="fr-FR" sz="1600" dirty="0" err="1">
                          <a:solidFill>
                            <a:srgbClr val="000066"/>
                          </a:solidFill>
                        </a:rPr>
                        <a:t>fmol</a:t>
                      </a:r>
                      <a:r>
                        <a:rPr lang="fr-FR" sz="1600" dirty="0">
                          <a:solidFill>
                            <a:srgbClr val="000066"/>
                          </a:solidFill>
                        </a:rPr>
                        <a:t>/punch)</a:t>
                      </a:r>
                    </a:p>
                  </a:txBody>
                  <a:tcPr>
                    <a:solidFill>
                      <a:schemeClr val="accent1"/>
                    </a:solidFill>
                  </a:tcPr>
                </a:tc>
                <a:tc>
                  <a:txBody>
                    <a:bodyPr/>
                    <a:lstStyle/>
                    <a:p>
                      <a:pPr algn="ctr"/>
                      <a:r>
                        <a:rPr lang="fr-FR" sz="1600" dirty="0">
                          <a:solidFill>
                            <a:srgbClr val="000066"/>
                          </a:solidFill>
                        </a:rPr>
                        <a:t>Interprétation </a:t>
                      </a:r>
                    </a:p>
                    <a:p>
                      <a:pPr algn="ctr"/>
                      <a:r>
                        <a:rPr lang="fr-FR" sz="1600" dirty="0">
                          <a:solidFill>
                            <a:srgbClr val="000066"/>
                          </a:solidFill>
                        </a:rPr>
                        <a:t>de l’observance</a:t>
                      </a:r>
                    </a:p>
                  </a:txBody>
                  <a:tcPr>
                    <a:solidFill>
                      <a:schemeClr val="accent1"/>
                    </a:solidFill>
                  </a:tcPr>
                </a:tc>
                <a:extLst>
                  <a:ext uri="{0D108BD9-81ED-4DB2-BD59-A6C34878D82A}">
                    <a16:rowId xmlns:a16="http://schemas.microsoft.com/office/drawing/2014/main" xmlns="" val="10000"/>
                  </a:ext>
                </a:extLst>
              </a:tr>
              <a:tr h="186821">
                <a:tc>
                  <a:txBody>
                    <a:bodyPr/>
                    <a:lstStyle/>
                    <a:p>
                      <a:pPr algn="ctr"/>
                      <a:r>
                        <a:rPr lang="fr-FR" sz="1600" u="sng" dirty="0"/>
                        <a:t>&gt;</a:t>
                      </a:r>
                      <a:r>
                        <a:rPr lang="fr-FR" sz="1600" dirty="0"/>
                        <a:t> 1 250</a:t>
                      </a:r>
                    </a:p>
                  </a:txBody>
                  <a:tcPr>
                    <a:solidFill>
                      <a:srgbClr val="27C441"/>
                    </a:solidFill>
                  </a:tcPr>
                </a:tc>
                <a:tc>
                  <a:txBody>
                    <a:bodyPr/>
                    <a:lstStyle/>
                    <a:p>
                      <a:pPr algn="ctr"/>
                      <a:r>
                        <a:rPr lang="fr-FR" sz="1600" dirty="0"/>
                        <a:t>7 doses/semaine</a:t>
                      </a:r>
                    </a:p>
                  </a:txBody>
                  <a:tcPr>
                    <a:solidFill>
                      <a:srgbClr val="27C441"/>
                    </a:solidFill>
                  </a:tcPr>
                </a:tc>
                <a:extLst>
                  <a:ext uri="{0D108BD9-81ED-4DB2-BD59-A6C34878D82A}">
                    <a16:rowId xmlns:a16="http://schemas.microsoft.com/office/drawing/2014/main" xmlns="" val="10001"/>
                  </a:ext>
                </a:extLst>
              </a:tr>
              <a:tr h="186821">
                <a:tc>
                  <a:txBody>
                    <a:bodyPr/>
                    <a:lstStyle/>
                    <a:p>
                      <a:pPr algn="ctr"/>
                      <a:r>
                        <a:rPr lang="fr-FR" sz="1600" dirty="0"/>
                        <a:t>700 - 1 249</a:t>
                      </a:r>
                    </a:p>
                  </a:txBody>
                  <a:tcPr>
                    <a:solidFill>
                      <a:srgbClr val="27C441"/>
                    </a:solidFill>
                  </a:tcPr>
                </a:tc>
                <a:tc>
                  <a:txBody>
                    <a:bodyPr/>
                    <a:lstStyle/>
                    <a:p>
                      <a:pPr algn="ctr"/>
                      <a:r>
                        <a:rPr lang="fr-FR" sz="1600" dirty="0"/>
                        <a:t>4 - 6 doses/semaine</a:t>
                      </a:r>
                    </a:p>
                  </a:txBody>
                  <a:tcPr>
                    <a:solidFill>
                      <a:srgbClr val="27C441"/>
                    </a:solidFill>
                  </a:tcPr>
                </a:tc>
                <a:extLst>
                  <a:ext uri="{0D108BD9-81ED-4DB2-BD59-A6C34878D82A}">
                    <a16:rowId xmlns:a16="http://schemas.microsoft.com/office/drawing/2014/main" xmlns="" val="10002"/>
                  </a:ext>
                </a:extLst>
              </a:tr>
              <a:tr h="186821">
                <a:tc>
                  <a:txBody>
                    <a:bodyPr/>
                    <a:lstStyle/>
                    <a:p>
                      <a:pPr algn="ctr"/>
                      <a:r>
                        <a:rPr lang="fr-FR" sz="1600" dirty="0"/>
                        <a:t>350 - 699</a:t>
                      </a:r>
                    </a:p>
                  </a:txBody>
                  <a:tcPr>
                    <a:solidFill>
                      <a:srgbClr val="FFFF66"/>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600" dirty="0"/>
                        <a:t>2 - 3 doses/semaine</a:t>
                      </a:r>
                    </a:p>
                  </a:txBody>
                  <a:tcPr>
                    <a:solidFill>
                      <a:srgbClr val="FFFF66"/>
                    </a:solidFill>
                  </a:tcPr>
                </a:tc>
                <a:extLst>
                  <a:ext uri="{0D108BD9-81ED-4DB2-BD59-A6C34878D82A}">
                    <a16:rowId xmlns:a16="http://schemas.microsoft.com/office/drawing/2014/main" xmlns="" val="10003"/>
                  </a:ext>
                </a:extLst>
              </a:tr>
              <a:tr h="186821">
                <a:tc>
                  <a:txBody>
                    <a:bodyPr/>
                    <a:lstStyle/>
                    <a:p>
                      <a:pPr algn="ctr"/>
                      <a:r>
                        <a:rPr lang="fr-FR" sz="1600" dirty="0">
                          <a:solidFill>
                            <a:schemeClr val="bg1"/>
                          </a:solidFill>
                        </a:rPr>
                        <a:t>&lt; 350</a:t>
                      </a:r>
                    </a:p>
                  </a:txBody>
                  <a:tcPr>
                    <a:solidFill>
                      <a:srgbClr val="FF0000"/>
                    </a:solidFill>
                  </a:tcPr>
                </a:tc>
                <a:tc>
                  <a:txBody>
                    <a:bodyPr/>
                    <a:lstStyle/>
                    <a:p>
                      <a:pPr algn="ctr"/>
                      <a:r>
                        <a:rPr lang="fr-FR" sz="1600" dirty="0">
                          <a:solidFill>
                            <a:schemeClr val="bg1"/>
                          </a:solidFill>
                        </a:rPr>
                        <a:t>&lt; 2 doses/semaine</a:t>
                      </a:r>
                    </a:p>
                  </a:txBody>
                  <a:tcPr>
                    <a:solidFill>
                      <a:srgbClr val="FF0000"/>
                    </a:solidFill>
                  </a:tcPr>
                </a:tc>
                <a:extLst>
                  <a:ext uri="{0D108BD9-81ED-4DB2-BD59-A6C34878D82A}">
                    <a16:rowId xmlns:a16="http://schemas.microsoft.com/office/drawing/2014/main" xmlns="" val="10004"/>
                  </a:ext>
                </a:extLst>
              </a:tr>
            </a:tbl>
          </a:graphicData>
        </a:graphic>
      </p:graphicFrame>
      <p:sp>
        <p:nvSpPr>
          <p:cNvPr id="6" name="Rectangle 3"/>
          <p:cNvSpPr txBox="1">
            <a:spLocks noChangeArrowheads="1"/>
          </p:cNvSpPr>
          <p:nvPr/>
        </p:nvSpPr>
        <p:spPr bwMode="auto">
          <a:xfrm>
            <a:off x="457200" y="5222239"/>
            <a:ext cx="8507413" cy="136112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600" b="1" kern="0" dirty="0">
                <a:solidFill>
                  <a:srgbClr val="0070C0"/>
                </a:solidFill>
              </a:rPr>
              <a:t>Objectifs </a:t>
            </a:r>
          </a:p>
          <a:p>
            <a:pPr lvl="1" eaLnBrk="1" hangingPunct="1"/>
            <a:r>
              <a:rPr lang="fr-FR" sz="1400" kern="0" dirty="0"/>
              <a:t>Définir la relation de proportionnalité entre dose de TDF et concentration de TFV-DP dans les DBS pour 33 %, 67 % et 100 % de la dose administrée dans une stratégie d’observance surveillée (DOT)</a:t>
            </a:r>
          </a:p>
          <a:p>
            <a:pPr lvl="1" eaLnBrk="1" hangingPunct="1"/>
            <a:r>
              <a:rPr lang="fr-FR" sz="1400" kern="0" dirty="0"/>
              <a:t>Evaluer le précédent modèle PK d’estimation de l’observance par la mesure de TFV-DP dans les DBS</a:t>
            </a:r>
          </a:p>
        </p:txBody>
      </p:sp>
      <p:sp>
        <p:nvSpPr>
          <p:cNvPr id="7" name="ZoneTexte 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51</a:t>
            </a:r>
          </a:p>
        </p:txBody>
      </p:sp>
    </p:spTree>
    <p:extLst>
      <p:ext uri="{BB962C8B-B14F-4D97-AF65-F5344CB8AC3E}">
        <p14:creationId xmlns:p14="http://schemas.microsoft.com/office/powerpoint/2010/main" val="203793473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de TFV-DP dans DBS </a:t>
            </a:r>
            <a:br>
              <a:rPr lang="fr-FR" dirty="0"/>
            </a:br>
            <a:r>
              <a:rPr lang="fr-FR" dirty="0"/>
              <a:t>comme marqueur d’observance (2)</a:t>
            </a:r>
          </a:p>
        </p:txBody>
      </p:sp>
      <p:sp>
        <p:nvSpPr>
          <p:cNvPr id="5123" name="Rectangle 3"/>
          <p:cNvSpPr>
            <a:spLocks noGrp="1" noChangeArrowheads="1"/>
          </p:cNvSpPr>
          <p:nvPr>
            <p:ph idx="1"/>
          </p:nvPr>
        </p:nvSpPr>
        <p:spPr>
          <a:xfrm>
            <a:off x="457200" y="1240085"/>
            <a:ext cx="8507413" cy="1318696"/>
          </a:xfrm>
        </p:spPr>
        <p:txBody>
          <a:bodyPr/>
          <a:lstStyle/>
          <a:p>
            <a:pPr eaLnBrk="1" hangingPunct="1"/>
            <a:r>
              <a:rPr lang="fr-FR" sz="1800" b="1" dirty="0">
                <a:solidFill>
                  <a:srgbClr val="0070C0"/>
                </a:solidFill>
              </a:rPr>
              <a:t>Méthode</a:t>
            </a:r>
          </a:p>
          <a:p>
            <a:pPr lvl="1" eaLnBrk="1" hangingPunct="1"/>
            <a:r>
              <a:rPr lang="fr-FR" sz="1600" dirty="0"/>
              <a:t>Inclusion de sujets VIH- à faible risque d’infection par VIH et avec </a:t>
            </a:r>
            <a:r>
              <a:rPr lang="fr-FR" sz="1600" dirty="0" err="1"/>
              <a:t>ClCréatinine</a:t>
            </a:r>
            <a:r>
              <a:rPr lang="fr-FR" sz="1600" dirty="0"/>
              <a:t> </a:t>
            </a:r>
            <a:br>
              <a:rPr lang="fr-FR" sz="1600" dirty="0"/>
            </a:br>
            <a:r>
              <a:rPr lang="fr-FR" sz="1600" dirty="0"/>
              <a:t>&gt; 60 ml/min (Denver et San Francisco)</a:t>
            </a:r>
          </a:p>
          <a:p>
            <a:pPr lvl="1" eaLnBrk="1" hangingPunct="1"/>
            <a:r>
              <a:rPr lang="fr-FR" sz="1600" dirty="0"/>
              <a:t>Prises directement surveillées par une personne ou par vidéo surveillance (DOT)</a:t>
            </a:r>
          </a:p>
          <a:p>
            <a:pPr lvl="1" eaLnBrk="1" hangingPunct="1"/>
            <a:r>
              <a:rPr lang="fr-FR" sz="1600" dirty="0"/>
              <a:t>Mesures des concentrations de TFV-DP dans les DBS</a:t>
            </a:r>
            <a:r>
              <a:rPr lang="fr-FR" sz="1600" i="1" dirty="0"/>
              <a:t> (</a:t>
            </a:r>
            <a:r>
              <a:rPr lang="fr-FR" sz="1600" i="1" dirty="0" err="1"/>
              <a:t>Dried</a:t>
            </a:r>
            <a:r>
              <a:rPr lang="fr-FR" sz="1600" i="1" dirty="0"/>
              <a:t> Blood Spots) </a:t>
            </a:r>
            <a:br>
              <a:rPr lang="fr-FR" sz="1600" i="1" dirty="0"/>
            </a:br>
            <a:r>
              <a:rPr lang="fr-FR" sz="1600" dirty="0"/>
              <a:t>par LC-MS/MS</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Anderson P, CROI 2017, Abs. 419</a:t>
            </a:r>
          </a:p>
        </p:txBody>
      </p:sp>
      <p:sp>
        <p:nvSpPr>
          <p:cNvPr id="3" name="ZoneTexte 2"/>
          <p:cNvSpPr txBox="1"/>
          <p:nvPr/>
        </p:nvSpPr>
        <p:spPr>
          <a:xfrm>
            <a:off x="3779844" y="2745434"/>
            <a:ext cx="1931041"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Schéma de l’étude</a:t>
            </a:r>
          </a:p>
        </p:txBody>
      </p:sp>
      <p:sp>
        <p:nvSpPr>
          <p:cNvPr id="7" name="Rectangle 3"/>
          <p:cNvSpPr txBox="1">
            <a:spLocks noChangeArrowheads="1"/>
          </p:cNvSpPr>
          <p:nvPr/>
        </p:nvSpPr>
        <p:spPr bwMode="auto">
          <a:xfrm>
            <a:off x="457200" y="5431651"/>
            <a:ext cx="8507413" cy="8985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eaLnBrk="1" hangingPunct="1"/>
            <a:r>
              <a:rPr lang="fr-FR" sz="1800" kern="0" dirty="0"/>
              <a:t>3 schémas de doses : 33 %, 67 % et 100 % de la dose quotidienne administrée répartis en « intermittence » (alternance de jours) ou « vacances » (administration quotidienne pdt des semaines suivie de semaines sans traitement)</a:t>
            </a:r>
          </a:p>
          <a:p>
            <a:pPr eaLnBrk="1" hangingPunct="1"/>
            <a:endParaRPr lang="fr-FR" sz="1800" kern="0" dirty="0"/>
          </a:p>
        </p:txBody>
      </p:sp>
      <p:grpSp>
        <p:nvGrpSpPr>
          <p:cNvPr id="2" name="Groupe 1"/>
          <p:cNvGrpSpPr/>
          <p:nvPr/>
        </p:nvGrpSpPr>
        <p:grpSpPr>
          <a:xfrm>
            <a:off x="-11990" y="3154921"/>
            <a:ext cx="9137665" cy="2007629"/>
            <a:chOff x="-11990" y="3154921"/>
            <a:chExt cx="9137665" cy="2007629"/>
          </a:xfrm>
        </p:grpSpPr>
        <p:grpSp>
          <p:nvGrpSpPr>
            <p:cNvPr id="7187" name="Groupe 7186"/>
            <p:cNvGrpSpPr/>
            <p:nvPr/>
          </p:nvGrpSpPr>
          <p:grpSpPr>
            <a:xfrm>
              <a:off x="846667" y="3456517"/>
              <a:ext cx="8055228" cy="1466850"/>
              <a:chOff x="921185" y="3448050"/>
              <a:chExt cx="6667065" cy="1177925"/>
            </a:xfrm>
          </p:grpSpPr>
          <p:sp>
            <p:nvSpPr>
              <p:cNvPr id="9" name="Freeform 8"/>
              <p:cNvSpPr>
                <a:spLocks/>
              </p:cNvSpPr>
              <p:nvPr/>
            </p:nvSpPr>
            <p:spPr bwMode="auto">
              <a:xfrm>
                <a:off x="1614488" y="3448050"/>
                <a:ext cx="2251075" cy="933450"/>
              </a:xfrm>
              <a:custGeom>
                <a:avLst/>
                <a:gdLst>
                  <a:gd name="T0" fmla="*/ 1418 w 1418"/>
                  <a:gd name="T1" fmla="*/ 588 h 588"/>
                  <a:gd name="T2" fmla="*/ 0 w 1418"/>
                  <a:gd name="T3" fmla="*/ 588 h 588"/>
                  <a:gd name="T4" fmla="*/ 0 w 1418"/>
                  <a:gd name="T5" fmla="*/ 0 h 588"/>
                  <a:gd name="T6" fmla="*/ 1418 w 1418"/>
                  <a:gd name="T7" fmla="*/ 0 h 588"/>
                  <a:gd name="T8" fmla="*/ 1418 w 1418"/>
                  <a:gd name="T9" fmla="*/ 588 h 588"/>
                  <a:gd name="T10" fmla="*/ 1418 w 1418"/>
                  <a:gd name="T11" fmla="*/ 588 h 588"/>
                </a:gdLst>
                <a:ahLst/>
                <a:cxnLst>
                  <a:cxn ang="0">
                    <a:pos x="T0" y="T1"/>
                  </a:cxn>
                  <a:cxn ang="0">
                    <a:pos x="T2" y="T3"/>
                  </a:cxn>
                  <a:cxn ang="0">
                    <a:pos x="T4" y="T5"/>
                  </a:cxn>
                  <a:cxn ang="0">
                    <a:pos x="T6" y="T7"/>
                  </a:cxn>
                  <a:cxn ang="0">
                    <a:pos x="T8" y="T9"/>
                  </a:cxn>
                  <a:cxn ang="0">
                    <a:pos x="T10" y="T11"/>
                  </a:cxn>
                </a:cxnLst>
                <a:rect l="0" t="0" r="r" b="b"/>
                <a:pathLst>
                  <a:path w="1418" h="588">
                    <a:moveTo>
                      <a:pt x="1418" y="588"/>
                    </a:moveTo>
                    <a:lnTo>
                      <a:pt x="0" y="588"/>
                    </a:lnTo>
                    <a:lnTo>
                      <a:pt x="0" y="0"/>
                    </a:lnTo>
                    <a:lnTo>
                      <a:pt x="1418" y="0"/>
                    </a:lnTo>
                    <a:lnTo>
                      <a:pt x="1418" y="588"/>
                    </a:lnTo>
                    <a:lnTo>
                      <a:pt x="1418" y="588"/>
                    </a:lnTo>
                  </a:path>
                </a:pathLst>
              </a:custGeom>
              <a:noFill/>
              <a:ln w="174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9"/>
              <p:cNvSpPr>
                <a:spLocks noChangeShapeType="1"/>
              </p:cNvSpPr>
              <p:nvPr/>
            </p:nvSpPr>
            <p:spPr bwMode="auto">
              <a:xfrm flipH="1">
                <a:off x="3865563" y="4381500"/>
                <a:ext cx="1614488" cy="0"/>
              </a:xfrm>
              <a:prstGeom prst="line">
                <a:avLst/>
              </a:prstGeom>
              <a:noFill/>
              <a:ln w="174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Freeform 10"/>
              <p:cNvSpPr>
                <a:spLocks/>
              </p:cNvSpPr>
              <p:nvPr/>
            </p:nvSpPr>
            <p:spPr bwMode="auto">
              <a:xfrm>
                <a:off x="921185" y="3562350"/>
                <a:ext cx="165100" cy="307975"/>
              </a:xfrm>
              <a:custGeom>
                <a:avLst/>
                <a:gdLst>
                  <a:gd name="T0" fmla="*/ 104 w 104"/>
                  <a:gd name="T1" fmla="*/ 0 h 194"/>
                  <a:gd name="T2" fmla="*/ 0 w 104"/>
                  <a:gd name="T3" fmla="*/ 0 h 194"/>
                  <a:gd name="T4" fmla="*/ 0 w 104"/>
                  <a:gd name="T5" fmla="*/ 194 h 194"/>
                </a:gdLst>
                <a:ahLst/>
                <a:cxnLst>
                  <a:cxn ang="0">
                    <a:pos x="T0" y="T1"/>
                  </a:cxn>
                  <a:cxn ang="0">
                    <a:pos x="T2" y="T3"/>
                  </a:cxn>
                  <a:cxn ang="0">
                    <a:pos x="T4" y="T5"/>
                  </a:cxn>
                </a:cxnLst>
                <a:rect l="0" t="0" r="r" b="b"/>
                <a:pathLst>
                  <a:path w="104" h="194">
                    <a:moveTo>
                      <a:pt x="104" y="0"/>
                    </a:moveTo>
                    <a:lnTo>
                      <a:pt x="0" y="0"/>
                    </a:lnTo>
                    <a:lnTo>
                      <a:pt x="0" y="194"/>
                    </a:lnTo>
                  </a:path>
                </a:pathLst>
              </a:cu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1"/>
              <p:cNvSpPr>
                <a:spLocks noChangeShapeType="1"/>
              </p:cNvSpPr>
              <p:nvPr/>
            </p:nvSpPr>
            <p:spPr bwMode="auto">
              <a:xfrm flipH="1">
                <a:off x="921185" y="3870325"/>
                <a:ext cx="16510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Freeform 12"/>
              <p:cNvSpPr>
                <a:spLocks/>
              </p:cNvSpPr>
              <p:nvPr/>
            </p:nvSpPr>
            <p:spPr bwMode="auto">
              <a:xfrm>
                <a:off x="921185" y="3870325"/>
                <a:ext cx="165100" cy="307975"/>
              </a:xfrm>
              <a:custGeom>
                <a:avLst/>
                <a:gdLst>
                  <a:gd name="T0" fmla="*/ 104 w 104"/>
                  <a:gd name="T1" fmla="*/ 194 h 194"/>
                  <a:gd name="T2" fmla="*/ 0 w 104"/>
                  <a:gd name="T3" fmla="*/ 194 h 194"/>
                  <a:gd name="T4" fmla="*/ 0 w 104"/>
                  <a:gd name="T5" fmla="*/ 0 h 194"/>
                </a:gdLst>
                <a:ahLst/>
                <a:cxnLst>
                  <a:cxn ang="0">
                    <a:pos x="T0" y="T1"/>
                  </a:cxn>
                  <a:cxn ang="0">
                    <a:pos x="T2" y="T3"/>
                  </a:cxn>
                  <a:cxn ang="0">
                    <a:pos x="T4" y="T5"/>
                  </a:cxn>
                </a:cxnLst>
                <a:rect l="0" t="0" r="r" b="b"/>
                <a:pathLst>
                  <a:path w="104" h="194">
                    <a:moveTo>
                      <a:pt x="104" y="194"/>
                    </a:moveTo>
                    <a:lnTo>
                      <a:pt x="0" y="194"/>
                    </a:lnTo>
                    <a:lnTo>
                      <a:pt x="0" y="0"/>
                    </a:lnTo>
                  </a:path>
                </a:pathLst>
              </a:cu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Rectangle 13"/>
              <p:cNvSpPr>
                <a:spLocks noChangeArrowheads="1"/>
              </p:cNvSpPr>
              <p:nvPr/>
            </p:nvSpPr>
            <p:spPr bwMode="auto">
              <a:xfrm>
                <a:off x="5480050" y="3448050"/>
                <a:ext cx="2108200" cy="933450"/>
              </a:xfrm>
              <a:prstGeom prst="rect">
                <a:avLst/>
              </a:prstGeom>
              <a:noFill/>
              <a:ln w="17463">
                <a:solidFill>
                  <a:srgbClr val="00006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4"/>
              <p:cNvSpPr>
                <a:spLocks noChangeShapeType="1"/>
              </p:cNvSpPr>
              <p:nvPr/>
            </p:nvSpPr>
            <p:spPr bwMode="auto">
              <a:xfrm flipV="1">
                <a:off x="7588250"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5"/>
              <p:cNvSpPr>
                <a:spLocks noChangeShapeType="1"/>
              </p:cNvSpPr>
              <p:nvPr/>
            </p:nvSpPr>
            <p:spPr bwMode="auto">
              <a:xfrm flipV="1">
                <a:off x="6945313"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6"/>
              <p:cNvSpPr>
                <a:spLocks noChangeShapeType="1"/>
              </p:cNvSpPr>
              <p:nvPr/>
            </p:nvSpPr>
            <p:spPr bwMode="auto">
              <a:xfrm flipV="1">
                <a:off x="7265988"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7"/>
              <p:cNvSpPr>
                <a:spLocks noChangeShapeType="1"/>
              </p:cNvSpPr>
              <p:nvPr/>
            </p:nvSpPr>
            <p:spPr bwMode="auto">
              <a:xfrm flipV="1">
                <a:off x="5483225"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8"/>
              <p:cNvSpPr>
                <a:spLocks noChangeShapeType="1"/>
              </p:cNvSpPr>
              <p:nvPr/>
            </p:nvSpPr>
            <p:spPr bwMode="auto">
              <a:xfrm flipV="1">
                <a:off x="4743450"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9"/>
              <p:cNvSpPr>
                <a:spLocks noChangeShapeType="1"/>
              </p:cNvSpPr>
              <p:nvPr/>
            </p:nvSpPr>
            <p:spPr bwMode="auto">
              <a:xfrm flipV="1">
                <a:off x="5145088"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0"/>
              <p:cNvSpPr>
                <a:spLocks noChangeShapeType="1"/>
              </p:cNvSpPr>
              <p:nvPr/>
            </p:nvSpPr>
            <p:spPr bwMode="auto">
              <a:xfrm flipV="1">
                <a:off x="6564313"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1"/>
              <p:cNvSpPr>
                <a:spLocks noChangeShapeType="1"/>
              </p:cNvSpPr>
              <p:nvPr/>
            </p:nvSpPr>
            <p:spPr bwMode="auto">
              <a:xfrm flipV="1">
                <a:off x="5822950"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2"/>
              <p:cNvSpPr>
                <a:spLocks noChangeShapeType="1"/>
              </p:cNvSpPr>
              <p:nvPr/>
            </p:nvSpPr>
            <p:spPr bwMode="auto">
              <a:xfrm flipV="1">
                <a:off x="6170613"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3"/>
              <p:cNvSpPr>
                <a:spLocks noChangeShapeType="1"/>
              </p:cNvSpPr>
              <p:nvPr/>
            </p:nvSpPr>
            <p:spPr bwMode="auto">
              <a:xfrm flipV="1">
                <a:off x="3416300"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4"/>
              <p:cNvSpPr>
                <a:spLocks noChangeShapeType="1"/>
              </p:cNvSpPr>
              <p:nvPr/>
            </p:nvSpPr>
            <p:spPr bwMode="auto">
              <a:xfrm flipV="1">
                <a:off x="2670175"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5"/>
              <p:cNvSpPr>
                <a:spLocks noChangeShapeType="1"/>
              </p:cNvSpPr>
              <p:nvPr/>
            </p:nvSpPr>
            <p:spPr bwMode="auto">
              <a:xfrm flipV="1">
                <a:off x="3073400"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6"/>
              <p:cNvSpPr>
                <a:spLocks noChangeShapeType="1"/>
              </p:cNvSpPr>
              <p:nvPr/>
            </p:nvSpPr>
            <p:spPr bwMode="auto">
              <a:xfrm flipV="1">
                <a:off x="4278313"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7"/>
              <p:cNvSpPr>
                <a:spLocks noChangeShapeType="1"/>
              </p:cNvSpPr>
              <p:nvPr/>
            </p:nvSpPr>
            <p:spPr bwMode="auto">
              <a:xfrm flipV="1">
                <a:off x="3865563"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8"/>
              <p:cNvSpPr>
                <a:spLocks noChangeShapeType="1"/>
              </p:cNvSpPr>
              <p:nvPr/>
            </p:nvSpPr>
            <p:spPr bwMode="auto">
              <a:xfrm flipV="1">
                <a:off x="2293938"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9"/>
              <p:cNvSpPr>
                <a:spLocks noChangeShapeType="1"/>
              </p:cNvSpPr>
              <p:nvPr/>
            </p:nvSpPr>
            <p:spPr bwMode="auto">
              <a:xfrm flipV="1">
                <a:off x="1874838" y="4381500"/>
                <a:ext cx="0" cy="244475"/>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30"/>
              <p:cNvSpPr>
                <a:spLocks noChangeShapeType="1"/>
              </p:cNvSpPr>
              <p:nvPr/>
            </p:nvSpPr>
            <p:spPr bwMode="auto">
              <a:xfrm flipH="1">
                <a:off x="5395913" y="3522663"/>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68" name="Line 31"/>
              <p:cNvSpPr>
                <a:spLocks noChangeShapeType="1"/>
              </p:cNvSpPr>
              <p:nvPr/>
            </p:nvSpPr>
            <p:spPr bwMode="auto">
              <a:xfrm flipH="1">
                <a:off x="5395913" y="3675063"/>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69" name="Line 32"/>
              <p:cNvSpPr>
                <a:spLocks noChangeShapeType="1"/>
              </p:cNvSpPr>
              <p:nvPr/>
            </p:nvSpPr>
            <p:spPr bwMode="auto">
              <a:xfrm flipH="1">
                <a:off x="5395913" y="3829050"/>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1" name="Line 33"/>
              <p:cNvSpPr>
                <a:spLocks noChangeShapeType="1"/>
              </p:cNvSpPr>
              <p:nvPr/>
            </p:nvSpPr>
            <p:spPr bwMode="auto">
              <a:xfrm flipH="1">
                <a:off x="5395913" y="3981450"/>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2" name="Line 34"/>
              <p:cNvSpPr>
                <a:spLocks noChangeShapeType="1"/>
              </p:cNvSpPr>
              <p:nvPr/>
            </p:nvSpPr>
            <p:spPr bwMode="auto">
              <a:xfrm flipH="1">
                <a:off x="5395913" y="4135438"/>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3" name="Line 35"/>
              <p:cNvSpPr>
                <a:spLocks noChangeShapeType="1"/>
              </p:cNvSpPr>
              <p:nvPr/>
            </p:nvSpPr>
            <p:spPr bwMode="auto">
              <a:xfrm flipH="1">
                <a:off x="5395913" y="4287838"/>
                <a:ext cx="182563"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4" name="Line 36"/>
              <p:cNvSpPr>
                <a:spLocks noChangeShapeType="1"/>
              </p:cNvSpPr>
              <p:nvPr/>
            </p:nvSpPr>
            <p:spPr bwMode="auto">
              <a:xfrm flipH="1">
                <a:off x="3794125" y="3981450"/>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6" name="Line 37"/>
              <p:cNvSpPr>
                <a:spLocks noChangeShapeType="1"/>
              </p:cNvSpPr>
              <p:nvPr/>
            </p:nvSpPr>
            <p:spPr bwMode="auto">
              <a:xfrm flipH="1">
                <a:off x="3794125" y="3829050"/>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7" name="Line 38"/>
              <p:cNvSpPr>
                <a:spLocks noChangeShapeType="1"/>
              </p:cNvSpPr>
              <p:nvPr/>
            </p:nvSpPr>
            <p:spPr bwMode="auto">
              <a:xfrm flipH="1">
                <a:off x="3794125" y="3675063"/>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8" name="Line 39"/>
              <p:cNvSpPr>
                <a:spLocks noChangeShapeType="1"/>
              </p:cNvSpPr>
              <p:nvPr/>
            </p:nvSpPr>
            <p:spPr bwMode="auto">
              <a:xfrm flipH="1">
                <a:off x="3794125" y="3522663"/>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79" name="Line 40"/>
              <p:cNvSpPr>
                <a:spLocks noChangeShapeType="1"/>
              </p:cNvSpPr>
              <p:nvPr/>
            </p:nvSpPr>
            <p:spPr bwMode="auto">
              <a:xfrm flipH="1">
                <a:off x="3794125" y="4287838"/>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0" name="Line 41"/>
              <p:cNvSpPr>
                <a:spLocks noChangeShapeType="1"/>
              </p:cNvSpPr>
              <p:nvPr/>
            </p:nvSpPr>
            <p:spPr bwMode="auto">
              <a:xfrm flipH="1">
                <a:off x="3794125" y="4135438"/>
                <a:ext cx="185738"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1" name="Line 42"/>
              <p:cNvSpPr>
                <a:spLocks noChangeShapeType="1"/>
              </p:cNvSpPr>
              <p:nvPr/>
            </p:nvSpPr>
            <p:spPr bwMode="auto">
              <a:xfrm flipH="1">
                <a:off x="1520825" y="4287838"/>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2" name="Line 43"/>
              <p:cNvSpPr>
                <a:spLocks noChangeShapeType="1"/>
              </p:cNvSpPr>
              <p:nvPr/>
            </p:nvSpPr>
            <p:spPr bwMode="auto">
              <a:xfrm flipH="1">
                <a:off x="1520825" y="4135438"/>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3" name="Line 44"/>
              <p:cNvSpPr>
                <a:spLocks noChangeShapeType="1"/>
              </p:cNvSpPr>
              <p:nvPr/>
            </p:nvSpPr>
            <p:spPr bwMode="auto">
              <a:xfrm flipH="1">
                <a:off x="1520825" y="3981450"/>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4" name="Line 45"/>
              <p:cNvSpPr>
                <a:spLocks noChangeShapeType="1"/>
              </p:cNvSpPr>
              <p:nvPr/>
            </p:nvSpPr>
            <p:spPr bwMode="auto">
              <a:xfrm flipH="1">
                <a:off x="1520825" y="3829050"/>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5" name="Line 46"/>
              <p:cNvSpPr>
                <a:spLocks noChangeShapeType="1"/>
              </p:cNvSpPr>
              <p:nvPr/>
            </p:nvSpPr>
            <p:spPr bwMode="auto">
              <a:xfrm flipH="1">
                <a:off x="1520825" y="3675063"/>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186" name="Line 47"/>
              <p:cNvSpPr>
                <a:spLocks noChangeShapeType="1"/>
              </p:cNvSpPr>
              <p:nvPr/>
            </p:nvSpPr>
            <p:spPr bwMode="auto">
              <a:xfrm flipH="1">
                <a:off x="1520825" y="3522663"/>
                <a:ext cx="184150" cy="0"/>
              </a:xfrm>
              <a:prstGeom prst="line">
                <a:avLst/>
              </a:prstGeom>
              <a:noFill/>
              <a:ln w="17463">
                <a:solidFill>
                  <a:srgbClr val="000066"/>
                </a:solidFill>
                <a:prstDash val="solid"/>
                <a:round/>
                <a:headEnd type="triangle" w="med" len="med"/>
                <a:tailEnd type="none" w="med" len="me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grpSp>
        <p:sp>
          <p:nvSpPr>
            <p:cNvPr id="7188" name="ZoneTexte 7187"/>
            <p:cNvSpPr txBox="1"/>
            <p:nvPr/>
          </p:nvSpPr>
          <p:spPr>
            <a:xfrm>
              <a:off x="1538077" y="3154921"/>
              <a:ext cx="3044423" cy="246221"/>
            </a:xfrm>
            <a:prstGeom prst="rect">
              <a:avLst/>
            </a:prstGeom>
            <a:noFill/>
          </p:spPr>
          <p:txBody>
            <a:bodyPr wrap="none" rtlCol="0">
              <a:spAutoFit/>
            </a:bodyPr>
            <a:lstStyle/>
            <a:p>
              <a:pPr algn="ctr"/>
              <a:r>
                <a:rPr lang="fr-FR" sz="1000" b="1" dirty="0">
                  <a:solidFill>
                    <a:srgbClr val="0070C0"/>
                  </a:solidFill>
                </a:rPr>
                <a:t>Dose initiale sous observance surveillée (DOT)</a:t>
              </a:r>
            </a:p>
          </p:txBody>
        </p:sp>
        <p:sp>
          <p:nvSpPr>
            <p:cNvPr id="55" name="ZoneTexte 54"/>
            <p:cNvSpPr txBox="1"/>
            <p:nvPr/>
          </p:nvSpPr>
          <p:spPr>
            <a:xfrm>
              <a:off x="5956063" y="3154921"/>
              <a:ext cx="3163684" cy="246221"/>
            </a:xfrm>
            <a:prstGeom prst="rect">
              <a:avLst/>
            </a:prstGeom>
            <a:noFill/>
          </p:spPr>
          <p:txBody>
            <a:bodyPr wrap="none" rtlCol="0">
              <a:spAutoFit/>
            </a:bodyPr>
            <a:lstStyle/>
            <a:p>
              <a:pPr algn="ctr"/>
              <a:r>
                <a:rPr lang="fr-FR" sz="1000" b="1" dirty="0">
                  <a:solidFill>
                    <a:srgbClr val="0070C0"/>
                  </a:solidFill>
                </a:rPr>
                <a:t>Après </a:t>
              </a:r>
              <a:r>
                <a:rPr lang="fr-FR" sz="1000" b="1" dirty="0" err="1">
                  <a:solidFill>
                    <a:srgbClr val="0070C0"/>
                  </a:solidFill>
                </a:rPr>
                <a:t>switch</a:t>
              </a:r>
              <a:r>
                <a:rPr lang="fr-FR" sz="1000" b="1" dirty="0">
                  <a:solidFill>
                    <a:srgbClr val="0070C0"/>
                  </a:solidFill>
                </a:rPr>
                <a:t> : sous observance surveillée (DOT)</a:t>
              </a:r>
            </a:p>
          </p:txBody>
        </p:sp>
        <p:sp>
          <p:nvSpPr>
            <p:cNvPr id="56" name="ZoneTexte 55"/>
            <p:cNvSpPr txBox="1"/>
            <p:nvPr/>
          </p:nvSpPr>
          <p:spPr>
            <a:xfrm>
              <a:off x="6438515" y="3417853"/>
              <a:ext cx="474810" cy="246221"/>
            </a:xfrm>
            <a:prstGeom prst="rect">
              <a:avLst/>
            </a:prstGeom>
            <a:noFill/>
          </p:spPr>
          <p:txBody>
            <a:bodyPr wrap="none" rtlCol="0">
              <a:spAutoFit/>
            </a:bodyPr>
            <a:lstStyle/>
            <a:p>
              <a:r>
                <a:rPr lang="fr-FR" sz="1000" dirty="0"/>
                <a:t>67 %</a:t>
              </a:r>
            </a:p>
          </p:txBody>
        </p:sp>
        <p:sp>
          <p:nvSpPr>
            <p:cNvPr id="57" name="ZoneTexte 56"/>
            <p:cNvSpPr txBox="1"/>
            <p:nvPr/>
          </p:nvSpPr>
          <p:spPr>
            <a:xfrm>
              <a:off x="6438515" y="3608425"/>
              <a:ext cx="545342" cy="246221"/>
            </a:xfrm>
            <a:prstGeom prst="rect">
              <a:avLst/>
            </a:prstGeom>
            <a:noFill/>
          </p:spPr>
          <p:txBody>
            <a:bodyPr wrap="none" rtlCol="0">
              <a:spAutoFit/>
            </a:bodyPr>
            <a:lstStyle/>
            <a:p>
              <a:r>
                <a:rPr lang="fr-FR" sz="1000" dirty="0"/>
                <a:t>100 %</a:t>
              </a:r>
            </a:p>
          </p:txBody>
        </p:sp>
        <p:sp>
          <p:nvSpPr>
            <p:cNvPr id="58" name="ZoneTexte 57"/>
            <p:cNvSpPr txBox="1"/>
            <p:nvPr/>
          </p:nvSpPr>
          <p:spPr>
            <a:xfrm>
              <a:off x="6438515" y="3798997"/>
              <a:ext cx="474810" cy="246221"/>
            </a:xfrm>
            <a:prstGeom prst="rect">
              <a:avLst/>
            </a:prstGeom>
            <a:noFill/>
          </p:spPr>
          <p:txBody>
            <a:bodyPr wrap="none" rtlCol="0">
              <a:spAutoFit/>
            </a:bodyPr>
            <a:lstStyle/>
            <a:p>
              <a:r>
                <a:rPr lang="fr-FR" sz="1000" dirty="0"/>
                <a:t>33 %</a:t>
              </a:r>
            </a:p>
          </p:txBody>
        </p:sp>
        <p:sp>
          <p:nvSpPr>
            <p:cNvPr id="59" name="ZoneTexte 58"/>
            <p:cNvSpPr txBox="1"/>
            <p:nvPr/>
          </p:nvSpPr>
          <p:spPr>
            <a:xfrm>
              <a:off x="6438515" y="3989569"/>
              <a:ext cx="545342" cy="246221"/>
            </a:xfrm>
            <a:prstGeom prst="rect">
              <a:avLst/>
            </a:prstGeom>
            <a:noFill/>
          </p:spPr>
          <p:txBody>
            <a:bodyPr wrap="none" rtlCol="0">
              <a:spAutoFit/>
            </a:bodyPr>
            <a:lstStyle/>
            <a:p>
              <a:r>
                <a:rPr lang="fr-FR" sz="1000" dirty="0"/>
                <a:t>100 %</a:t>
              </a:r>
            </a:p>
          </p:txBody>
        </p:sp>
        <p:sp>
          <p:nvSpPr>
            <p:cNvPr id="60" name="ZoneTexte 59"/>
            <p:cNvSpPr txBox="1"/>
            <p:nvPr/>
          </p:nvSpPr>
          <p:spPr>
            <a:xfrm>
              <a:off x="6438515" y="4180141"/>
              <a:ext cx="474810" cy="246221"/>
            </a:xfrm>
            <a:prstGeom prst="rect">
              <a:avLst/>
            </a:prstGeom>
            <a:noFill/>
          </p:spPr>
          <p:txBody>
            <a:bodyPr wrap="none" rtlCol="0">
              <a:spAutoFit/>
            </a:bodyPr>
            <a:lstStyle/>
            <a:p>
              <a:r>
                <a:rPr lang="fr-FR" sz="1000" dirty="0"/>
                <a:t>33 %</a:t>
              </a:r>
            </a:p>
          </p:txBody>
        </p:sp>
        <p:sp>
          <p:nvSpPr>
            <p:cNvPr id="61" name="ZoneTexte 60"/>
            <p:cNvSpPr txBox="1"/>
            <p:nvPr/>
          </p:nvSpPr>
          <p:spPr>
            <a:xfrm>
              <a:off x="6438515" y="4370713"/>
              <a:ext cx="474810" cy="246221"/>
            </a:xfrm>
            <a:prstGeom prst="rect">
              <a:avLst/>
            </a:prstGeom>
            <a:noFill/>
          </p:spPr>
          <p:txBody>
            <a:bodyPr wrap="none" rtlCol="0">
              <a:spAutoFit/>
            </a:bodyPr>
            <a:lstStyle/>
            <a:p>
              <a:r>
                <a:rPr lang="fr-FR" sz="1000" dirty="0"/>
                <a:t>67 %</a:t>
              </a:r>
            </a:p>
          </p:txBody>
        </p:sp>
        <p:sp>
          <p:nvSpPr>
            <p:cNvPr id="62" name="ZoneTexte 61"/>
            <p:cNvSpPr txBox="1"/>
            <p:nvPr/>
          </p:nvSpPr>
          <p:spPr>
            <a:xfrm>
              <a:off x="1744893" y="3417853"/>
              <a:ext cx="474810" cy="246221"/>
            </a:xfrm>
            <a:prstGeom prst="rect">
              <a:avLst/>
            </a:prstGeom>
            <a:noFill/>
          </p:spPr>
          <p:txBody>
            <a:bodyPr wrap="none" rtlCol="0">
              <a:spAutoFit/>
            </a:bodyPr>
            <a:lstStyle/>
            <a:p>
              <a:r>
                <a:rPr lang="fr-FR" sz="1000" dirty="0"/>
                <a:t>33 %</a:t>
              </a:r>
            </a:p>
          </p:txBody>
        </p:sp>
        <p:sp>
          <p:nvSpPr>
            <p:cNvPr id="63" name="ZoneTexte 62"/>
            <p:cNvSpPr txBox="1"/>
            <p:nvPr/>
          </p:nvSpPr>
          <p:spPr>
            <a:xfrm>
              <a:off x="1744893" y="3608425"/>
              <a:ext cx="474810" cy="246221"/>
            </a:xfrm>
            <a:prstGeom prst="rect">
              <a:avLst/>
            </a:prstGeom>
            <a:noFill/>
          </p:spPr>
          <p:txBody>
            <a:bodyPr wrap="none" rtlCol="0">
              <a:spAutoFit/>
            </a:bodyPr>
            <a:lstStyle/>
            <a:p>
              <a:r>
                <a:rPr lang="fr-FR" sz="1000" dirty="0"/>
                <a:t>33 %</a:t>
              </a:r>
            </a:p>
          </p:txBody>
        </p:sp>
        <p:sp>
          <p:nvSpPr>
            <p:cNvPr id="64" name="ZoneTexte 63"/>
            <p:cNvSpPr txBox="1"/>
            <p:nvPr/>
          </p:nvSpPr>
          <p:spPr>
            <a:xfrm>
              <a:off x="1744893" y="3798997"/>
              <a:ext cx="474810" cy="246221"/>
            </a:xfrm>
            <a:prstGeom prst="rect">
              <a:avLst/>
            </a:prstGeom>
            <a:noFill/>
          </p:spPr>
          <p:txBody>
            <a:bodyPr wrap="none" rtlCol="0">
              <a:spAutoFit/>
            </a:bodyPr>
            <a:lstStyle/>
            <a:p>
              <a:r>
                <a:rPr lang="fr-FR" sz="1000" dirty="0"/>
                <a:t>67 %</a:t>
              </a:r>
            </a:p>
          </p:txBody>
        </p:sp>
        <p:sp>
          <p:nvSpPr>
            <p:cNvPr id="65" name="ZoneTexte 64"/>
            <p:cNvSpPr txBox="1"/>
            <p:nvPr/>
          </p:nvSpPr>
          <p:spPr>
            <a:xfrm>
              <a:off x="1744893" y="3989569"/>
              <a:ext cx="474810" cy="246221"/>
            </a:xfrm>
            <a:prstGeom prst="rect">
              <a:avLst/>
            </a:prstGeom>
            <a:noFill/>
          </p:spPr>
          <p:txBody>
            <a:bodyPr wrap="none" rtlCol="0">
              <a:spAutoFit/>
            </a:bodyPr>
            <a:lstStyle/>
            <a:p>
              <a:r>
                <a:rPr lang="fr-FR" sz="1000" dirty="0"/>
                <a:t>67 %</a:t>
              </a:r>
            </a:p>
          </p:txBody>
        </p:sp>
        <p:sp>
          <p:nvSpPr>
            <p:cNvPr id="66" name="ZoneTexte 65"/>
            <p:cNvSpPr txBox="1"/>
            <p:nvPr/>
          </p:nvSpPr>
          <p:spPr>
            <a:xfrm>
              <a:off x="1744893" y="4180141"/>
              <a:ext cx="545342" cy="246221"/>
            </a:xfrm>
            <a:prstGeom prst="rect">
              <a:avLst/>
            </a:prstGeom>
            <a:noFill/>
          </p:spPr>
          <p:txBody>
            <a:bodyPr wrap="none" rtlCol="0">
              <a:spAutoFit/>
            </a:bodyPr>
            <a:lstStyle/>
            <a:p>
              <a:r>
                <a:rPr lang="fr-FR" sz="1000" dirty="0"/>
                <a:t>100 %</a:t>
              </a:r>
            </a:p>
          </p:txBody>
        </p:sp>
        <p:sp>
          <p:nvSpPr>
            <p:cNvPr id="67" name="ZoneTexte 66"/>
            <p:cNvSpPr txBox="1"/>
            <p:nvPr/>
          </p:nvSpPr>
          <p:spPr>
            <a:xfrm>
              <a:off x="1744893" y="4370713"/>
              <a:ext cx="545342" cy="246221"/>
            </a:xfrm>
            <a:prstGeom prst="rect">
              <a:avLst/>
            </a:prstGeom>
            <a:noFill/>
          </p:spPr>
          <p:txBody>
            <a:bodyPr wrap="none" rtlCol="0">
              <a:spAutoFit/>
            </a:bodyPr>
            <a:lstStyle/>
            <a:p>
              <a:r>
                <a:rPr lang="fr-FR" sz="1000" dirty="0"/>
                <a:t>100 %</a:t>
              </a:r>
            </a:p>
          </p:txBody>
        </p:sp>
        <p:sp>
          <p:nvSpPr>
            <p:cNvPr id="68" name="ZoneTexte 67"/>
            <p:cNvSpPr txBox="1"/>
            <p:nvPr/>
          </p:nvSpPr>
          <p:spPr>
            <a:xfrm>
              <a:off x="1028212" y="3417853"/>
              <a:ext cx="471603" cy="246221"/>
            </a:xfrm>
            <a:prstGeom prst="rect">
              <a:avLst/>
            </a:prstGeom>
            <a:noFill/>
          </p:spPr>
          <p:txBody>
            <a:bodyPr wrap="none" rtlCol="0">
              <a:spAutoFit/>
            </a:bodyPr>
            <a:lstStyle/>
            <a:p>
              <a:pPr algn="r"/>
              <a:r>
                <a:rPr lang="fr-FR" sz="1000" dirty="0"/>
                <a:t>n = 8</a:t>
              </a:r>
            </a:p>
          </p:txBody>
        </p:sp>
        <p:sp>
          <p:nvSpPr>
            <p:cNvPr id="69" name="ZoneTexte 68"/>
            <p:cNvSpPr txBox="1"/>
            <p:nvPr/>
          </p:nvSpPr>
          <p:spPr>
            <a:xfrm>
              <a:off x="1025005" y="3608425"/>
              <a:ext cx="474810" cy="246221"/>
            </a:xfrm>
            <a:prstGeom prst="rect">
              <a:avLst/>
            </a:prstGeom>
            <a:noFill/>
          </p:spPr>
          <p:txBody>
            <a:bodyPr wrap="none" rtlCol="0">
              <a:spAutoFit/>
            </a:bodyPr>
            <a:lstStyle/>
            <a:p>
              <a:pPr algn="r"/>
              <a:r>
                <a:rPr lang="fr-FR" sz="1000" dirty="0"/>
                <a:t>n = 8</a:t>
              </a:r>
            </a:p>
          </p:txBody>
        </p:sp>
        <p:sp>
          <p:nvSpPr>
            <p:cNvPr id="70" name="ZoneTexte 69"/>
            <p:cNvSpPr txBox="1"/>
            <p:nvPr/>
          </p:nvSpPr>
          <p:spPr>
            <a:xfrm>
              <a:off x="1025005" y="3798997"/>
              <a:ext cx="474810" cy="246221"/>
            </a:xfrm>
            <a:prstGeom prst="rect">
              <a:avLst/>
            </a:prstGeom>
            <a:noFill/>
          </p:spPr>
          <p:txBody>
            <a:bodyPr wrap="none" rtlCol="0">
              <a:spAutoFit/>
            </a:bodyPr>
            <a:lstStyle/>
            <a:p>
              <a:pPr algn="r"/>
              <a:r>
                <a:rPr lang="fr-FR" sz="1000" dirty="0"/>
                <a:t>n = 8</a:t>
              </a:r>
            </a:p>
          </p:txBody>
        </p:sp>
        <p:sp>
          <p:nvSpPr>
            <p:cNvPr id="71" name="ZoneTexte 70"/>
            <p:cNvSpPr txBox="1"/>
            <p:nvPr/>
          </p:nvSpPr>
          <p:spPr>
            <a:xfrm>
              <a:off x="1025005" y="3989569"/>
              <a:ext cx="474810" cy="246221"/>
            </a:xfrm>
            <a:prstGeom prst="rect">
              <a:avLst/>
            </a:prstGeom>
            <a:noFill/>
          </p:spPr>
          <p:txBody>
            <a:bodyPr wrap="none" rtlCol="0">
              <a:spAutoFit/>
            </a:bodyPr>
            <a:lstStyle/>
            <a:p>
              <a:pPr algn="r"/>
              <a:r>
                <a:rPr lang="fr-FR" sz="1000" dirty="0"/>
                <a:t>n = 8</a:t>
              </a:r>
            </a:p>
          </p:txBody>
        </p:sp>
        <p:sp>
          <p:nvSpPr>
            <p:cNvPr id="72" name="ZoneTexte 71"/>
            <p:cNvSpPr txBox="1"/>
            <p:nvPr/>
          </p:nvSpPr>
          <p:spPr>
            <a:xfrm>
              <a:off x="1028212" y="4180141"/>
              <a:ext cx="471603" cy="246221"/>
            </a:xfrm>
            <a:prstGeom prst="rect">
              <a:avLst/>
            </a:prstGeom>
            <a:noFill/>
          </p:spPr>
          <p:txBody>
            <a:bodyPr wrap="none" rtlCol="0">
              <a:spAutoFit/>
            </a:bodyPr>
            <a:lstStyle/>
            <a:p>
              <a:pPr algn="r"/>
              <a:r>
                <a:rPr lang="fr-FR" sz="1000" dirty="0"/>
                <a:t>n = 8</a:t>
              </a:r>
            </a:p>
          </p:txBody>
        </p:sp>
        <p:sp>
          <p:nvSpPr>
            <p:cNvPr id="73" name="ZoneTexte 72"/>
            <p:cNvSpPr txBox="1"/>
            <p:nvPr/>
          </p:nvSpPr>
          <p:spPr>
            <a:xfrm>
              <a:off x="1028212" y="4370713"/>
              <a:ext cx="471603" cy="246221"/>
            </a:xfrm>
            <a:prstGeom prst="rect">
              <a:avLst/>
            </a:prstGeom>
            <a:noFill/>
          </p:spPr>
          <p:txBody>
            <a:bodyPr wrap="none" rtlCol="0">
              <a:spAutoFit/>
            </a:bodyPr>
            <a:lstStyle/>
            <a:p>
              <a:pPr algn="r"/>
              <a:r>
                <a:rPr lang="fr-FR" sz="1000" dirty="0"/>
                <a:t>n = 8</a:t>
              </a:r>
            </a:p>
          </p:txBody>
        </p:sp>
        <p:sp>
          <p:nvSpPr>
            <p:cNvPr id="74" name="ZoneTexte 73"/>
            <p:cNvSpPr txBox="1"/>
            <p:nvPr/>
          </p:nvSpPr>
          <p:spPr>
            <a:xfrm>
              <a:off x="303396" y="4668679"/>
              <a:ext cx="1253668" cy="246221"/>
            </a:xfrm>
            <a:prstGeom prst="rect">
              <a:avLst/>
            </a:prstGeom>
            <a:noFill/>
          </p:spPr>
          <p:txBody>
            <a:bodyPr wrap="none" rtlCol="0">
              <a:spAutoFit/>
            </a:bodyPr>
            <a:lstStyle/>
            <a:p>
              <a:pPr algn="ctr"/>
              <a:r>
                <a:rPr lang="fr-FR" sz="1000" dirty="0"/>
                <a:t>Temps (Semaines)</a:t>
              </a:r>
            </a:p>
          </p:txBody>
        </p:sp>
        <p:sp>
          <p:nvSpPr>
            <p:cNvPr id="75" name="ZoneTexte 74"/>
            <p:cNvSpPr txBox="1"/>
            <p:nvPr/>
          </p:nvSpPr>
          <p:spPr>
            <a:xfrm>
              <a:off x="-11990" y="3718407"/>
              <a:ext cx="900989" cy="507831"/>
            </a:xfrm>
            <a:prstGeom prst="rect">
              <a:avLst/>
            </a:prstGeom>
            <a:noFill/>
          </p:spPr>
          <p:txBody>
            <a:bodyPr wrap="square" rtlCol="0">
              <a:spAutoFit/>
            </a:bodyPr>
            <a:lstStyle/>
            <a:p>
              <a:pPr algn="ctr"/>
              <a:r>
                <a:rPr lang="fr-FR" sz="900" dirty="0"/>
                <a:t>VIH- </a:t>
              </a:r>
              <a:br>
                <a:rPr lang="fr-FR" sz="900" dirty="0"/>
              </a:br>
              <a:r>
                <a:rPr lang="fr-FR" sz="900" dirty="0"/>
                <a:t>randomisation</a:t>
              </a:r>
            </a:p>
            <a:p>
              <a:pPr algn="ctr"/>
              <a:r>
                <a:rPr lang="fr-FR" sz="900" dirty="0"/>
                <a:t> n = 48</a:t>
              </a:r>
            </a:p>
          </p:txBody>
        </p:sp>
        <p:sp>
          <p:nvSpPr>
            <p:cNvPr id="76" name="ZoneTexte 75"/>
            <p:cNvSpPr txBox="1"/>
            <p:nvPr/>
          </p:nvSpPr>
          <p:spPr>
            <a:xfrm>
              <a:off x="1701871" y="4916329"/>
              <a:ext cx="447559" cy="246221"/>
            </a:xfrm>
            <a:prstGeom prst="rect">
              <a:avLst/>
            </a:prstGeom>
            <a:noFill/>
          </p:spPr>
          <p:txBody>
            <a:bodyPr wrap="none" rtlCol="0">
              <a:spAutoFit/>
            </a:bodyPr>
            <a:lstStyle/>
            <a:p>
              <a:pPr algn="ctr"/>
              <a:r>
                <a:rPr lang="fr-FR" sz="1000" dirty="0"/>
                <a:t>DBS</a:t>
              </a:r>
            </a:p>
          </p:txBody>
        </p:sp>
        <p:sp>
          <p:nvSpPr>
            <p:cNvPr id="77" name="ZoneTexte 76"/>
            <p:cNvSpPr txBox="1"/>
            <p:nvPr/>
          </p:nvSpPr>
          <p:spPr>
            <a:xfrm>
              <a:off x="2209833" y="4916329"/>
              <a:ext cx="447559" cy="246221"/>
            </a:xfrm>
            <a:prstGeom prst="rect">
              <a:avLst/>
            </a:prstGeom>
            <a:noFill/>
          </p:spPr>
          <p:txBody>
            <a:bodyPr wrap="none" rtlCol="0">
              <a:spAutoFit/>
            </a:bodyPr>
            <a:lstStyle/>
            <a:p>
              <a:pPr algn="ctr"/>
              <a:r>
                <a:rPr lang="fr-FR" sz="1000" dirty="0"/>
                <a:t>DBS</a:t>
              </a:r>
            </a:p>
          </p:txBody>
        </p:sp>
        <p:sp>
          <p:nvSpPr>
            <p:cNvPr id="78" name="ZoneTexte 77"/>
            <p:cNvSpPr txBox="1"/>
            <p:nvPr/>
          </p:nvSpPr>
          <p:spPr>
            <a:xfrm>
              <a:off x="2674824" y="4916329"/>
              <a:ext cx="447559" cy="246221"/>
            </a:xfrm>
            <a:prstGeom prst="rect">
              <a:avLst/>
            </a:prstGeom>
            <a:noFill/>
          </p:spPr>
          <p:txBody>
            <a:bodyPr wrap="none" rtlCol="0">
              <a:spAutoFit/>
            </a:bodyPr>
            <a:lstStyle/>
            <a:p>
              <a:pPr algn="ctr"/>
              <a:r>
                <a:rPr lang="fr-FR" sz="1000" dirty="0"/>
                <a:t>DBS</a:t>
              </a:r>
            </a:p>
          </p:txBody>
        </p:sp>
        <p:sp>
          <p:nvSpPr>
            <p:cNvPr id="79" name="ZoneTexte 78"/>
            <p:cNvSpPr txBox="1"/>
            <p:nvPr/>
          </p:nvSpPr>
          <p:spPr>
            <a:xfrm>
              <a:off x="3182853" y="4916329"/>
              <a:ext cx="447559" cy="246221"/>
            </a:xfrm>
            <a:prstGeom prst="rect">
              <a:avLst/>
            </a:prstGeom>
            <a:noFill/>
          </p:spPr>
          <p:txBody>
            <a:bodyPr wrap="none" rtlCol="0">
              <a:spAutoFit/>
            </a:bodyPr>
            <a:lstStyle/>
            <a:p>
              <a:pPr algn="ctr"/>
              <a:r>
                <a:rPr lang="fr-FR" sz="1000" dirty="0"/>
                <a:t>DBS</a:t>
              </a:r>
            </a:p>
          </p:txBody>
        </p:sp>
        <p:sp>
          <p:nvSpPr>
            <p:cNvPr id="80" name="ZoneTexte 79"/>
            <p:cNvSpPr txBox="1"/>
            <p:nvPr/>
          </p:nvSpPr>
          <p:spPr>
            <a:xfrm>
              <a:off x="3622406" y="4916329"/>
              <a:ext cx="447559" cy="246221"/>
            </a:xfrm>
            <a:prstGeom prst="rect">
              <a:avLst/>
            </a:prstGeom>
            <a:noFill/>
          </p:spPr>
          <p:txBody>
            <a:bodyPr wrap="none" rtlCol="0">
              <a:spAutoFit/>
            </a:bodyPr>
            <a:lstStyle/>
            <a:p>
              <a:pPr algn="ctr"/>
              <a:r>
                <a:rPr lang="fr-FR" sz="1000" dirty="0"/>
                <a:t>DBS</a:t>
              </a:r>
            </a:p>
          </p:txBody>
        </p:sp>
        <p:sp>
          <p:nvSpPr>
            <p:cNvPr id="81" name="ZoneTexte 80"/>
            <p:cNvSpPr txBox="1"/>
            <p:nvPr/>
          </p:nvSpPr>
          <p:spPr>
            <a:xfrm>
              <a:off x="4143919" y="4916329"/>
              <a:ext cx="447559" cy="246221"/>
            </a:xfrm>
            <a:prstGeom prst="rect">
              <a:avLst/>
            </a:prstGeom>
            <a:noFill/>
          </p:spPr>
          <p:txBody>
            <a:bodyPr wrap="none" rtlCol="0">
              <a:spAutoFit/>
            </a:bodyPr>
            <a:lstStyle/>
            <a:p>
              <a:pPr algn="ctr"/>
              <a:r>
                <a:rPr lang="fr-FR" sz="1000" dirty="0"/>
                <a:t>DBS</a:t>
              </a:r>
            </a:p>
          </p:txBody>
        </p:sp>
        <p:sp>
          <p:nvSpPr>
            <p:cNvPr id="82" name="ZoneTexte 81"/>
            <p:cNvSpPr txBox="1"/>
            <p:nvPr/>
          </p:nvSpPr>
          <p:spPr>
            <a:xfrm>
              <a:off x="4677630" y="4916329"/>
              <a:ext cx="447559" cy="246221"/>
            </a:xfrm>
            <a:prstGeom prst="rect">
              <a:avLst/>
            </a:prstGeom>
            <a:noFill/>
          </p:spPr>
          <p:txBody>
            <a:bodyPr wrap="none" rtlCol="0">
              <a:spAutoFit/>
            </a:bodyPr>
            <a:lstStyle/>
            <a:p>
              <a:pPr algn="ctr"/>
              <a:r>
                <a:rPr lang="fr-FR" sz="1000" dirty="0"/>
                <a:t>DBS</a:t>
              </a:r>
            </a:p>
          </p:txBody>
        </p:sp>
        <p:sp>
          <p:nvSpPr>
            <p:cNvPr id="83" name="ZoneTexte 82"/>
            <p:cNvSpPr txBox="1"/>
            <p:nvPr/>
          </p:nvSpPr>
          <p:spPr>
            <a:xfrm>
              <a:off x="5237138" y="4916329"/>
              <a:ext cx="447559" cy="246221"/>
            </a:xfrm>
            <a:prstGeom prst="rect">
              <a:avLst/>
            </a:prstGeom>
            <a:noFill/>
          </p:spPr>
          <p:txBody>
            <a:bodyPr wrap="none" rtlCol="0">
              <a:spAutoFit/>
            </a:bodyPr>
            <a:lstStyle/>
            <a:p>
              <a:pPr algn="ctr"/>
              <a:r>
                <a:rPr lang="fr-FR" sz="1000" dirty="0"/>
                <a:t>DBS</a:t>
              </a:r>
            </a:p>
          </p:txBody>
        </p:sp>
        <p:sp>
          <p:nvSpPr>
            <p:cNvPr id="84" name="ZoneTexte 83"/>
            <p:cNvSpPr txBox="1"/>
            <p:nvPr/>
          </p:nvSpPr>
          <p:spPr>
            <a:xfrm>
              <a:off x="5737291" y="4916329"/>
              <a:ext cx="447559" cy="246221"/>
            </a:xfrm>
            <a:prstGeom prst="rect">
              <a:avLst/>
            </a:prstGeom>
            <a:noFill/>
          </p:spPr>
          <p:txBody>
            <a:bodyPr wrap="none" rtlCol="0">
              <a:spAutoFit/>
            </a:bodyPr>
            <a:lstStyle/>
            <a:p>
              <a:pPr algn="ctr"/>
              <a:r>
                <a:rPr lang="fr-FR" sz="1000" dirty="0"/>
                <a:t>DBS</a:t>
              </a:r>
            </a:p>
          </p:txBody>
        </p:sp>
        <p:sp>
          <p:nvSpPr>
            <p:cNvPr id="85" name="ZoneTexte 84"/>
            <p:cNvSpPr txBox="1"/>
            <p:nvPr/>
          </p:nvSpPr>
          <p:spPr>
            <a:xfrm>
              <a:off x="6142515" y="4916329"/>
              <a:ext cx="447559" cy="246221"/>
            </a:xfrm>
            <a:prstGeom prst="rect">
              <a:avLst/>
            </a:prstGeom>
            <a:noFill/>
          </p:spPr>
          <p:txBody>
            <a:bodyPr wrap="none" rtlCol="0">
              <a:spAutoFit/>
            </a:bodyPr>
            <a:lstStyle/>
            <a:p>
              <a:pPr algn="ctr"/>
              <a:r>
                <a:rPr lang="fr-FR" sz="1000" dirty="0"/>
                <a:t>DBS</a:t>
              </a:r>
            </a:p>
          </p:txBody>
        </p:sp>
        <p:sp>
          <p:nvSpPr>
            <p:cNvPr id="86" name="ZoneTexte 85"/>
            <p:cNvSpPr txBox="1"/>
            <p:nvPr/>
          </p:nvSpPr>
          <p:spPr>
            <a:xfrm>
              <a:off x="6543542" y="4916329"/>
              <a:ext cx="447559" cy="246221"/>
            </a:xfrm>
            <a:prstGeom prst="rect">
              <a:avLst/>
            </a:prstGeom>
            <a:noFill/>
          </p:spPr>
          <p:txBody>
            <a:bodyPr wrap="none" rtlCol="0">
              <a:spAutoFit/>
            </a:bodyPr>
            <a:lstStyle/>
            <a:p>
              <a:pPr algn="ctr"/>
              <a:r>
                <a:rPr lang="fr-FR" sz="1000" dirty="0"/>
                <a:t>DBS</a:t>
              </a:r>
            </a:p>
          </p:txBody>
        </p:sp>
        <p:sp>
          <p:nvSpPr>
            <p:cNvPr id="87" name="ZoneTexte 86"/>
            <p:cNvSpPr txBox="1"/>
            <p:nvPr/>
          </p:nvSpPr>
          <p:spPr>
            <a:xfrm>
              <a:off x="6991101" y="4916329"/>
              <a:ext cx="447559" cy="246221"/>
            </a:xfrm>
            <a:prstGeom prst="rect">
              <a:avLst/>
            </a:prstGeom>
            <a:noFill/>
          </p:spPr>
          <p:txBody>
            <a:bodyPr wrap="none" rtlCol="0">
              <a:spAutoFit/>
            </a:bodyPr>
            <a:lstStyle/>
            <a:p>
              <a:pPr algn="ctr"/>
              <a:r>
                <a:rPr lang="fr-FR" sz="1000" dirty="0"/>
                <a:t>DBS</a:t>
              </a:r>
            </a:p>
          </p:txBody>
        </p:sp>
        <p:sp>
          <p:nvSpPr>
            <p:cNvPr id="88" name="ZoneTexte 87"/>
            <p:cNvSpPr txBox="1"/>
            <p:nvPr/>
          </p:nvSpPr>
          <p:spPr>
            <a:xfrm>
              <a:off x="7462293" y="4916329"/>
              <a:ext cx="447559" cy="246221"/>
            </a:xfrm>
            <a:prstGeom prst="rect">
              <a:avLst/>
            </a:prstGeom>
            <a:noFill/>
          </p:spPr>
          <p:txBody>
            <a:bodyPr wrap="none" rtlCol="0">
              <a:spAutoFit/>
            </a:bodyPr>
            <a:lstStyle/>
            <a:p>
              <a:pPr algn="ctr"/>
              <a:r>
                <a:rPr lang="fr-FR" sz="1000" dirty="0"/>
                <a:t>DBS</a:t>
              </a:r>
            </a:p>
          </p:txBody>
        </p:sp>
        <p:sp>
          <p:nvSpPr>
            <p:cNvPr id="89" name="ZoneTexte 88"/>
            <p:cNvSpPr txBox="1"/>
            <p:nvPr/>
          </p:nvSpPr>
          <p:spPr>
            <a:xfrm>
              <a:off x="7936746" y="4916329"/>
              <a:ext cx="447559" cy="246221"/>
            </a:xfrm>
            <a:prstGeom prst="rect">
              <a:avLst/>
            </a:prstGeom>
            <a:noFill/>
          </p:spPr>
          <p:txBody>
            <a:bodyPr wrap="none" rtlCol="0">
              <a:spAutoFit/>
            </a:bodyPr>
            <a:lstStyle/>
            <a:p>
              <a:pPr algn="ctr"/>
              <a:r>
                <a:rPr lang="fr-FR" sz="1000" dirty="0"/>
                <a:t>DBS</a:t>
              </a:r>
            </a:p>
          </p:txBody>
        </p:sp>
        <p:sp>
          <p:nvSpPr>
            <p:cNvPr id="90" name="ZoneTexte 89"/>
            <p:cNvSpPr txBox="1"/>
            <p:nvPr/>
          </p:nvSpPr>
          <p:spPr>
            <a:xfrm>
              <a:off x="8293335" y="4916329"/>
              <a:ext cx="447559" cy="246221"/>
            </a:xfrm>
            <a:prstGeom prst="rect">
              <a:avLst/>
            </a:prstGeom>
            <a:noFill/>
          </p:spPr>
          <p:txBody>
            <a:bodyPr wrap="none" rtlCol="0">
              <a:spAutoFit/>
            </a:bodyPr>
            <a:lstStyle/>
            <a:p>
              <a:pPr algn="ctr"/>
              <a:r>
                <a:rPr lang="fr-FR" sz="1000" dirty="0"/>
                <a:t>DBS</a:t>
              </a:r>
            </a:p>
          </p:txBody>
        </p:sp>
        <p:sp>
          <p:nvSpPr>
            <p:cNvPr id="91" name="ZoneTexte 90"/>
            <p:cNvSpPr txBox="1"/>
            <p:nvPr/>
          </p:nvSpPr>
          <p:spPr>
            <a:xfrm>
              <a:off x="8678116" y="4916329"/>
              <a:ext cx="447559" cy="246221"/>
            </a:xfrm>
            <a:prstGeom prst="rect">
              <a:avLst/>
            </a:prstGeom>
            <a:noFill/>
          </p:spPr>
          <p:txBody>
            <a:bodyPr wrap="none" rtlCol="0">
              <a:spAutoFit/>
            </a:bodyPr>
            <a:lstStyle/>
            <a:p>
              <a:pPr algn="ctr"/>
              <a:r>
                <a:rPr lang="fr-FR" sz="1000" dirty="0"/>
                <a:t>DBS</a:t>
              </a:r>
            </a:p>
          </p:txBody>
        </p:sp>
        <p:sp>
          <p:nvSpPr>
            <p:cNvPr id="92" name="ZoneTexte 91"/>
            <p:cNvSpPr txBox="1"/>
            <p:nvPr/>
          </p:nvSpPr>
          <p:spPr>
            <a:xfrm>
              <a:off x="1736542" y="4612143"/>
              <a:ext cx="255198" cy="246221"/>
            </a:xfrm>
            <a:prstGeom prst="rect">
              <a:avLst/>
            </a:prstGeom>
            <a:noFill/>
          </p:spPr>
          <p:txBody>
            <a:bodyPr wrap="none" rtlCol="0">
              <a:spAutoFit/>
            </a:bodyPr>
            <a:lstStyle/>
            <a:p>
              <a:pPr algn="r"/>
              <a:r>
                <a:rPr lang="fr-FR" sz="1000" dirty="0"/>
                <a:t>2</a:t>
              </a:r>
            </a:p>
          </p:txBody>
        </p:sp>
        <p:sp>
          <p:nvSpPr>
            <p:cNvPr id="93" name="ZoneTexte 92"/>
            <p:cNvSpPr txBox="1"/>
            <p:nvPr/>
          </p:nvSpPr>
          <p:spPr>
            <a:xfrm>
              <a:off x="2244504" y="4612143"/>
              <a:ext cx="255198" cy="246221"/>
            </a:xfrm>
            <a:prstGeom prst="rect">
              <a:avLst/>
            </a:prstGeom>
            <a:noFill/>
          </p:spPr>
          <p:txBody>
            <a:bodyPr wrap="none" rtlCol="0">
              <a:spAutoFit/>
            </a:bodyPr>
            <a:lstStyle/>
            <a:p>
              <a:pPr algn="r"/>
              <a:r>
                <a:rPr lang="fr-FR" sz="1000" dirty="0"/>
                <a:t>4</a:t>
              </a:r>
            </a:p>
          </p:txBody>
        </p:sp>
        <p:sp>
          <p:nvSpPr>
            <p:cNvPr id="94" name="ZoneTexte 93"/>
            <p:cNvSpPr txBox="1"/>
            <p:nvPr/>
          </p:nvSpPr>
          <p:spPr>
            <a:xfrm>
              <a:off x="2709495" y="4612143"/>
              <a:ext cx="255198" cy="246221"/>
            </a:xfrm>
            <a:prstGeom prst="rect">
              <a:avLst/>
            </a:prstGeom>
            <a:noFill/>
          </p:spPr>
          <p:txBody>
            <a:bodyPr wrap="none" rtlCol="0">
              <a:spAutoFit/>
            </a:bodyPr>
            <a:lstStyle/>
            <a:p>
              <a:pPr algn="r"/>
              <a:r>
                <a:rPr lang="fr-FR" sz="1000" dirty="0"/>
                <a:t>6</a:t>
              </a:r>
            </a:p>
          </p:txBody>
        </p:sp>
        <p:sp>
          <p:nvSpPr>
            <p:cNvPr id="95" name="ZoneTexte 94"/>
            <p:cNvSpPr txBox="1"/>
            <p:nvPr/>
          </p:nvSpPr>
          <p:spPr>
            <a:xfrm>
              <a:off x="3217524" y="4612143"/>
              <a:ext cx="255198" cy="246221"/>
            </a:xfrm>
            <a:prstGeom prst="rect">
              <a:avLst/>
            </a:prstGeom>
            <a:noFill/>
          </p:spPr>
          <p:txBody>
            <a:bodyPr wrap="none" rtlCol="0">
              <a:spAutoFit/>
            </a:bodyPr>
            <a:lstStyle/>
            <a:p>
              <a:pPr algn="r"/>
              <a:r>
                <a:rPr lang="fr-FR" sz="1000" dirty="0"/>
                <a:t>8</a:t>
              </a:r>
            </a:p>
          </p:txBody>
        </p:sp>
        <p:sp>
          <p:nvSpPr>
            <p:cNvPr id="96" name="ZoneTexte 95"/>
            <p:cNvSpPr txBox="1"/>
            <p:nvPr/>
          </p:nvSpPr>
          <p:spPr>
            <a:xfrm>
              <a:off x="3586545" y="4612143"/>
              <a:ext cx="325730" cy="246221"/>
            </a:xfrm>
            <a:prstGeom prst="rect">
              <a:avLst/>
            </a:prstGeom>
            <a:noFill/>
          </p:spPr>
          <p:txBody>
            <a:bodyPr wrap="none" rtlCol="0">
              <a:spAutoFit/>
            </a:bodyPr>
            <a:lstStyle/>
            <a:p>
              <a:pPr algn="r"/>
              <a:r>
                <a:rPr lang="fr-FR" sz="1000" dirty="0"/>
                <a:t>10</a:t>
              </a:r>
            </a:p>
          </p:txBody>
        </p:sp>
        <p:sp>
          <p:nvSpPr>
            <p:cNvPr id="97" name="ZoneTexte 96"/>
            <p:cNvSpPr txBox="1"/>
            <p:nvPr/>
          </p:nvSpPr>
          <p:spPr>
            <a:xfrm>
              <a:off x="4133459" y="4612143"/>
              <a:ext cx="325730" cy="246221"/>
            </a:xfrm>
            <a:prstGeom prst="rect">
              <a:avLst/>
            </a:prstGeom>
            <a:noFill/>
          </p:spPr>
          <p:txBody>
            <a:bodyPr wrap="none" rtlCol="0">
              <a:spAutoFit/>
            </a:bodyPr>
            <a:lstStyle/>
            <a:p>
              <a:pPr algn="r"/>
              <a:r>
                <a:rPr lang="fr-FR" sz="1000" dirty="0"/>
                <a:t>12</a:t>
              </a:r>
            </a:p>
          </p:txBody>
        </p:sp>
        <p:sp>
          <p:nvSpPr>
            <p:cNvPr id="98" name="ZoneTexte 97"/>
            <p:cNvSpPr txBox="1"/>
            <p:nvPr/>
          </p:nvSpPr>
          <p:spPr>
            <a:xfrm>
              <a:off x="4582500" y="4612143"/>
              <a:ext cx="325730" cy="246221"/>
            </a:xfrm>
            <a:prstGeom prst="rect">
              <a:avLst/>
            </a:prstGeom>
            <a:noFill/>
          </p:spPr>
          <p:txBody>
            <a:bodyPr wrap="none" rtlCol="0">
              <a:spAutoFit/>
            </a:bodyPr>
            <a:lstStyle/>
            <a:p>
              <a:pPr algn="r"/>
              <a:r>
                <a:rPr lang="fr-FR" sz="1000" dirty="0"/>
                <a:t>15</a:t>
              </a:r>
            </a:p>
          </p:txBody>
        </p:sp>
        <p:sp>
          <p:nvSpPr>
            <p:cNvPr id="99" name="ZoneTexte 98"/>
            <p:cNvSpPr txBox="1"/>
            <p:nvPr/>
          </p:nvSpPr>
          <p:spPr>
            <a:xfrm>
              <a:off x="5142008" y="4612143"/>
              <a:ext cx="325730" cy="246221"/>
            </a:xfrm>
            <a:prstGeom prst="rect">
              <a:avLst/>
            </a:prstGeom>
            <a:noFill/>
          </p:spPr>
          <p:txBody>
            <a:bodyPr wrap="none" rtlCol="0">
              <a:spAutoFit/>
            </a:bodyPr>
            <a:lstStyle/>
            <a:p>
              <a:pPr algn="r"/>
              <a:r>
                <a:rPr lang="fr-FR" sz="1000" dirty="0"/>
                <a:t>18</a:t>
              </a:r>
            </a:p>
          </p:txBody>
        </p:sp>
        <p:sp>
          <p:nvSpPr>
            <p:cNvPr id="100" name="ZoneTexte 99"/>
            <p:cNvSpPr txBox="1"/>
            <p:nvPr/>
          </p:nvSpPr>
          <p:spPr>
            <a:xfrm>
              <a:off x="5642161" y="4612143"/>
              <a:ext cx="325730" cy="246221"/>
            </a:xfrm>
            <a:prstGeom prst="rect">
              <a:avLst/>
            </a:prstGeom>
            <a:noFill/>
          </p:spPr>
          <p:txBody>
            <a:bodyPr wrap="none" rtlCol="0">
              <a:spAutoFit/>
            </a:bodyPr>
            <a:lstStyle/>
            <a:p>
              <a:pPr algn="r"/>
              <a:r>
                <a:rPr lang="fr-FR" sz="1000" dirty="0"/>
                <a:t>21</a:t>
              </a:r>
            </a:p>
          </p:txBody>
        </p:sp>
        <p:sp>
          <p:nvSpPr>
            <p:cNvPr id="101" name="ZoneTexte 100"/>
            <p:cNvSpPr txBox="1"/>
            <p:nvPr/>
          </p:nvSpPr>
          <p:spPr>
            <a:xfrm>
              <a:off x="6089720" y="4612143"/>
              <a:ext cx="325730" cy="246221"/>
            </a:xfrm>
            <a:prstGeom prst="rect">
              <a:avLst/>
            </a:prstGeom>
            <a:noFill/>
          </p:spPr>
          <p:txBody>
            <a:bodyPr wrap="none" rtlCol="0">
              <a:spAutoFit/>
            </a:bodyPr>
            <a:lstStyle/>
            <a:p>
              <a:pPr algn="r"/>
              <a:r>
                <a:rPr lang="fr-FR" sz="1000" dirty="0"/>
                <a:t>24</a:t>
              </a:r>
            </a:p>
          </p:txBody>
        </p:sp>
        <p:sp>
          <p:nvSpPr>
            <p:cNvPr id="102" name="ZoneTexte 101"/>
            <p:cNvSpPr txBox="1"/>
            <p:nvPr/>
          </p:nvSpPr>
          <p:spPr>
            <a:xfrm>
              <a:off x="6448412" y="4612143"/>
              <a:ext cx="325730" cy="246221"/>
            </a:xfrm>
            <a:prstGeom prst="rect">
              <a:avLst/>
            </a:prstGeom>
            <a:noFill/>
          </p:spPr>
          <p:txBody>
            <a:bodyPr wrap="none" rtlCol="0">
              <a:spAutoFit/>
            </a:bodyPr>
            <a:lstStyle/>
            <a:p>
              <a:pPr algn="r"/>
              <a:r>
                <a:rPr lang="fr-FR" sz="1000" dirty="0"/>
                <a:t>26</a:t>
              </a:r>
            </a:p>
          </p:txBody>
        </p:sp>
        <p:sp>
          <p:nvSpPr>
            <p:cNvPr id="103" name="ZoneTexte 102"/>
            <p:cNvSpPr txBox="1"/>
            <p:nvPr/>
          </p:nvSpPr>
          <p:spPr>
            <a:xfrm>
              <a:off x="6895971" y="4612143"/>
              <a:ext cx="325730" cy="246221"/>
            </a:xfrm>
            <a:prstGeom prst="rect">
              <a:avLst/>
            </a:prstGeom>
            <a:noFill/>
          </p:spPr>
          <p:txBody>
            <a:bodyPr wrap="none" rtlCol="0">
              <a:spAutoFit/>
            </a:bodyPr>
            <a:lstStyle/>
            <a:p>
              <a:pPr algn="r"/>
              <a:r>
                <a:rPr lang="fr-FR" sz="1000" dirty="0"/>
                <a:t>28</a:t>
              </a:r>
            </a:p>
          </p:txBody>
        </p:sp>
        <p:sp>
          <p:nvSpPr>
            <p:cNvPr id="104" name="ZoneTexte 103"/>
            <p:cNvSpPr txBox="1"/>
            <p:nvPr/>
          </p:nvSpPr>
          <p:spPr>
            <a:xfrm>
              <a:off x="7367163" y="4612143"/>
              <a:ext cx="325730" cy="246221"/>
            </a:xfrm>
            <a:prstGeom prst="rect">
              <a:avLst/>
            </a:prstGeom>
            <a:noFill/>
          </p:spPr>
          <p:txBody>
            <a:bodyPr wrap="none" rtlCol="0">
              <a:spAutoFit/>
            </a:bodyPr>
            <a:lstStyle/>
            <a:p>
              <a:pPr algn="r"/>
              <a:r>
                <a:rPr lang="fr-FR" sz="1000" dirty="0"/>
                <a:t>30</a:t>
              </a:r>
            </a:p>
          </p:txBody>
        </p:sp>
        <p:sp>
          <p:nvSpPr>
            <p:cNvPr id="105" name="ZoneTexte 104"/>
            <p:cNvSpPr txBox="1"/>
            <p:nvPr/>
          </p:nvSpPr>
          <p:spPr>
            <a:xfrm>
              <a:off x="7841616" y="4612143"/>
              <a:ext cx="325730" cy="246221"/>
            </a:xfrm>
            <a:prstGeom prst="rect">
              <a:avLst/>
            </a:prstGeom>
            <a:noFill/>
          </p:spPr>
          <p:txBody>
            <a:bodyPr wrap="none" rtlCol="0">
              <a:spAutoFit/>
            </a:bodyPr>
            <a:lstStyle/>
            <a:p>
              <a:pPr algn="r"/>
              <a:r>
                <a:rPr lang="fr-FR" sz="1000" dirty="0"/>
                <a:t>32</a:t>
              </a:r>
            </a:p>
          </p:txBody>
        </p:sp>
        <p:sp>
          <p:nvSpPr>
            <p:cNvPr id="106" name="ZoneTexte 105"/>
            <p:cNvSpPr txBox="1"/>
            <p:nvPr/>
          </p:nvSpPr>
          <p:spPr>
            <a:xfrm>
              <a:off x="8257474" y="4612143"/>
              <a:ext cx="325730" cy="246221"/>
            </a:xfrm>
            <a:prstGeom prst="rect">
              <a:avLst/>
            </a:prstGeom>
            <a:noFill/>
          </p:spPr>
          <p:txBody>
            <a:bodyPr wrap="none" rtlCol="0">
              <a:spAutoFit/>
            </a:bodyPr>
            <a:lstStyle/>
            <a:p>
              <a:pPr algn="r"/>
              <a:r>
                <a:rPr lang="fr-FR" sz="1000" dirty="0"/>
                <a:t>34</a:t>
              </a:r>
            </a:p>
          </p:txBody>
        </p:sp>
        <p:sp>
          <p:nvSpPr>
            <p:cNvPr id="107" name="ZoneTexte 106"/>
            <p:cNvSpPr txBox="1"/>
            <p:nvPr/>
          </p:nvSpPr>
          <p:spPr>
            <a:xfrm>
              <a:off x="8599920" y="4612143"/>
              <a:ext cx="325730" cy="246221"/>
            </a:xfrm>
            <a:prstGeom prst="rect">
              <a:avLst/>
            </a:prstGeom>
            <a:noFill/>
          </p:spPr>
          <p:txBody>
            <a:bodyPr wrap="none" rtlCol="0">
              <a:spAutoFit/>
            </a:bodyPr>
            <a:lstStyle/>
            <a:p>
              <a:pPr algn="r"/>
              <a:r>
                <a:rPr lang="fr-FR" sz="1000" dirty="0"/>
                <a:t>36</a:t>
              </a:r>
            </a:p>
          </p:txBody>
        </p:sp>
        <p:sp>
          <p:nvSpPr>
            <p:cNvPr id="108" name="ZoneTexte 107"/>
            <p:cNvSpPr txBox="1"/>
            <p:nvPr/>
          </p:nvSpPr>
          <p:spPr>
            <a:xfrm>
              <a:off x="4911484" y="3850791"/>
              <a:ext cx="838691" cy="400110"/>
            </a:xfrm>
            <a:prstGeom prst="rect">
              <a:avLst/>
            </a:prstGeom>
            <a:noFill/>
          </p:spPr>
          <p:txBody>
            <a:bodyPr wrap="none" rtlCol="0">
              <a:spAutoFit/>
            </a:bodyPr>
            <a:lstStyle/>
            <a:p>
              <a:pPr algn="ctr"/>
              <a:r>
                <a:rPr lang="fr-FR" sz="1000" b="1" dirty="0"/>
                <a:t>Pas d’ARV</a:t>
              </a:r>
              <a:br>
                <a:rPr lang="fr-FR" sz="1000" b="1" dirty="0"/>
              </a:br>
              <a:r>
                <a:rPr lang="fr-FR" sz="1000" b="1" dirty="0"/>
                <a:t>(</a:t>
              </a:r>
              <a:r>
                <a:rPr lang="fr-FR" sz="1000" b="1" dirty="0" err="1"/>
                <a:t>washout</a:t>
              </a:r>
              <a:r>
                <a:rPr lang="fr-FR" sz="1000" b="1" dirty="0"/>
                <a:t>)</a:t>
              </a:r>
            </a:p>
          </p:txBody>
        </p:sp>
      </p:grpSp>
      <p:sp>
        <p:nvSpPr>
          <p:cNvPr id="109" name="ZoneTexte 10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52</a:t>
            </a:r>
          </a:p>
        </p:txBody>
      </p:sp>
    </p:spTree>
    <p:extLst>
      <p:ext uri="{BB962C8B-B14F-4D97-AF65-F5344CB8AC3E}">
        <p14:creationId xmlns:p14="http://schemas.microsoft.com/office/powerpoint/2010/main" val="367321176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de TFV-DP dans DBS </a:t>
            </a:r>
            <a:br>
              <a:rPr lang="fr-FR" dirty="0"/>
            </a:br>
            <a:r>
              <a:rPr lang="fr-FR" dirty="0"/>
              <a:t>comme marqueur d’observance (3)</a:t>
            </a:r>
          </a:p>
        </p:txBody>
      </p:sp>
      <p:sp>
        <p:nvSpPr>
          <p:cNvPr id="5123" name="Rectangle 3"/>
          <p:cNvSpPr>
            <a:spLocks noGrp="1" noChangeArrowheads="1"/>
          </p:cNvSpPr>
          <p:nvPr>
            <p:ph idx="1"/>
          </p:nvPr>
        </p:nvSpPr>
        <p:spPr/>
        <p:txBody>
          <a:bodyPr/>
          <a:lstStyle/>
          <a:p>
            <a:pPr eaLnBrk="1" hangingPunct="1"/>
            <a:r>
              <a:rPr lang="fr-FR" sz="1800" b="1" dirty="0">
                <a:solidFill>
                  <a:srgbClr val="0070C0"/>
                </a:solidFill>
              </a:rPr>
              <a:t>Résultats</a:t>
            </a:r>
            <a:r>
              <a:rPr lang="fr-FR" sz="1800" b="1" dirty="0"/>
              <a:t> </a:t>
            </a:r>
            <a:r>
              <a:rPr lang="fr-FR" sz="1800" dirty="0"/>
              <a:t>(médianes, extrêmes) : </a:t>
            </a:r>
          </a:p>
          <a:p>
            <a:pPr eaLnBrk="1" hangingPunct="1"/>
            <a:endParaRPr lang="fr-FR" sz="1800" dirty="0"/>
          </a:p>
          <a:p>
            <a:pPr eaLnBrk="1" hangingPunct="1"/>
            <a:r>
              <a:rPr lang="fr-FR" sz="1800" dirty="0"/>
              <a:t>48 participants (23 hommes), Cl créatinine 98 ml/min, 77 kg, </a:t>
            </a:r>
            <a:r>
              <a:rPr lang="fr-FR" sz="1800" dirty="0" err="1"/>
              <a:t>Ht</a:t>
            </a:r>
            <a:r>
              <a:rPr lang="fr-FR" sz="1800" dirty="0"/>
              <a:t> = 43 %</a:t>
            </a:r>
          </a:p>
          <a:p>
            <a:pPr eaLnBrk="1" hangingPunct="1"/>
            <a:r>
              <a:rPr lang="fr-FR" sz="1800" dirty="0"/>
              <a:t>Doses prescrites administrées à 99,7 % (91,1 - 100)</a:t>
            </a:r>
          </a:p>
          <a:p>
            <a:pPr eaLnBrk="1" hangingPunct="1"/>
            <a:r>
              <a:rPr lang="fr-FR" sz="1800" dirty="0"/>
              <a:t>Relation de proportionnalité entre dose et les concentrations de TFV-DP (pente, IC 90 %) a bien été vérifiée aussi bien par bras de randomisation </a:t>
            </a:r>
            <a:br>
              <a:rPr lang="fr-FR" sz="1800" dirty="0"/>
            </a:br>
            <a:r>
              <a:rPr lang="fr-FR" sz="1800" dirty="0"/>
              <a:t>1,01 (0,92 - 1,1) tout comme sous traitement 1,04 (0,97 - 1,11)</a:t>
            </a:r>
          </a:p>
          <a:p>
            <a:pPr eaLnBrk="1" hangingPunct="1"/>
            <a:r>
              <a:rPr lang="fr-FR" sz="1800" dirty="0"/>
              <a:t>Les femmes présentaient des concentrations de TFV-DP 20,7 % (6 - 37,5) </a:t>
            </a:r>
            <a:br>
              <a:rPr lang="fr-FR" sz="1800" dirty="0"/>
            </a:br>
            <a:r>
              <a:rPr lang="fr-FR" sz="1800" dirty="0"/>
              <a:t>&gt; à celles des hommes</a:t>
            </a:r>
          </a:p>
          <a:p>
            <a:pPr eaLnBrk="1" hangingPunct="1"/>
            <a:endParaRPr lang="fr-FR" sz="1800" dirty="0"/>
          </a:p>
          <a:p>
            <a:pPr eaLnBrk="1" hangingPunct="1"/>
            <a:r>
              <a:rPr lang="fr-FR" sz="1800" dirty="0"/>
              <a:t>Les </a:t>
            </a:r>
            <a:r>
              <a:rPr lang="fr-FR" sz="1800" dirty="0" err="1"/>
              <a:t>cut-offs</a:t>
            </a:r>
            <a:r>
              <a:rPr lang="fr-FR" sz="1800" dirty="0"/>
              <a:t> précédemment définis pour 2, 4 et 7 doses/semaine de 350, 700 et 1 250 </a:t>
            </a:r>
            <a:r>
              <a:rPr lang="fr-FR" sz="1800" dirty="0" err="1"/>
              <a:t>fmoles</a:t>
            </a:r>
            <a:r>
              <a:rPr lang="fr-FR" sz="1800" dirty="0"/>
              <a:t>/punch sont confirmés avec 347, 714 et 1 280 </a:t>
            </a:r>
            <a:r>
              <a:rPr lang="fr-FR" sz="1800" dirty="0" err="1"/>
              <a:t>fmoles</a:t>
            </a:r>
            <a:r>
              <a:rPr lang="fr-FR" sz="1800" dirty="0"/>
              <a:t>/punch</a:t>
            </a:r>
          </a:p>
          <a:p>
            <a:pPr marL="0" indent="0" eaLnBrk="1" hangingPunct="1">
              <a:buNone/>
            </a:pPr>
            <a:r>
              <a:rPr lang="fr-FR" sz="1800" dirty="0"/>
              <a:t> </a:t>
            </a:r>
          </a:p>
          <a:p>
            <a:pPr eaLnBrk="1" hangingPunct="1"/>
            <a:r>
              <a:rPr lang="fr-FR" sz="1800" dirty="0"/>
              <a:t>Les </a:t>
            </a:r>
            <a:r>
              <a:rPr lang="fr-FR" sz="1800" dirty="0" err="1"/>
              <a:t>cut-offs</a:t>
            </a:r>
            <a:r>
              <a:rPr lang="fr-FR" sz="1800" dirty="0"/>
              <a:t> extrêmes prédits sont de :</a:t>
            </a:r>
          </a:p>
          <a:p>
            <a:pPr lvl="1" eaLnBrk="1" hangingPunct="1"/>
            <a:r>
              <a:rPr lang="fr-FR" sz="1600" dirty="0"/>
              <a:t>327 et 396 </a:t>
            </a:r>
            <a:r>
              <a:rPr lang="fr-FR" sz="1600" dirty="0" err="1"/>
              <a:t>fmoles</a:t>
            </a:r>
            <a:r>
              <a:rPr lang="fr-FR" sz="1600" dirty="0"/>
              <a:t>/punch pour San Francisco et Denver</a:t>
            </a:r>
          </a:p>
          <a:p>
            <a:pPr lvl="1" eaLnBrk="1" hangingPunct="1"/>
            <a:r>
              <a:rPr lang="fr-FR" sz="1600" dirty="0"/>
              <a:t>638 et 1 023 </a:t>
            </a:r>
            <a:r>
              <a:rPr lang="fr-FR" sz="1600" dirty="0" err="1"/>
              <a:t>fmoles</a:t>
            </a:r>
            <a:r>
              <a:rPr lang="fr-FR" sz="1600" dirty="0"/>
              <a:t>/punch pour les participants noirs</a:t>
            </a:r>
          </a:p>
          <a:p>
            <a:pPr lvl="1" eaLnBrk="1" hangingPunct="1"/>
            <a:r>
              <a:rPr lang="fr-FR" sz="1600" dirty="0"/>
              <a:t>792 et 1 430 </a:t>
            </a:r>
            <a:r>
              <a:rPr lang="fr-FR" sz="1600" dirty="0" err="1"/>
              <a:t>fmoles</a:t>
            </a:r>
            <a:r>
              <a:rPr lang="fr-FR" sz="1600" dirty="0"/>
              <a:t>/punch pour les femmes</a:t>
            </a:r>
          </a:p>
          <a:p>
            <a:pPr eaLnBrk="1" hangingPunct="1"/>
            <a:r>
              <a:rPr lang="fr-FR" sz="1800" dirty="0"/>
              <a:t>Toutes les valeurs ne s’écartaient pas plus de 18,1 % de celles du modèle </a:t>
            </a:r>
            <a:br>
              <a:rPr lang="fr-FR" sz="1800" dirty="0"/>
            </a:br>
            <a:r>
              <a:rPr lang="fr-FR" sz="1800" dirty="0"/>
              <a:t>PK initial</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Anderson P, CROI 2017, Abs. 419</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53</a:t>
            </a:r>
          </a:p>
        </p:txBody>
      </p:sp>
    </p:spTree>
    <p:extLst>
      <p:ext uri="{BB962C8B-B14F-4D97-AF65-F5344CB8AC3E}">
        <p14:creationId xmlns:p14="http://schemas.microsoft.com/office/powerpoint/2010/main" val="22105789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Concentrations de TFV-DP dans DBS </a:t>
            </a:r>
            <a:br>
              <a:rPr lang="fr-FR" dirty="0"/>
            </a:br>
            <a:r>
              <a:rPr lang="fr-FR" dirty="0"/>
              <a:t>comme marqueur d’observance (4)</a:t>
            </a:r>
          </a:p>
        </p:txBody>
      </p:sp>
      <p:sp>
        <p:nvSpPr>
          <p:cNvPr id="5123" name="Rectangle 3"/>
          <p:cNvSpPr>
            <a:spLocks noGrp="1" noChangeArrowheads="1"/>
          </p:cNvSpPr>
          <p:nvPr>
            <p:ph idx="1"/>
          </p:nvPr>
        </p:nvSpPr>
        <p:spPr>
          <a:xfrm>
            <a:off x="4841875" y="1349376"/>
            <a:ext cx="4229100" cy="5111750"/>
          </a:xfrm>
        </p:spPr>
        <p:txBody>
          <a:bodyPr/>
          <a:lstStyle/>
          <a:p>
            <a:pPr eaLnBrk="1" hangingPunct="1"/>
            <a:r>
              <a:rPr lang="fr-FR" sz="1800" b="1" dirty="0">
                <a:solidFill>
                  <a:srgbClr val="0070C0"/>
                </a:solidFill>
              </a:rPr>
              <a:t>Conclusions </a:t>
            </a:r>
            <a:r>
              <a:rPr lang="fr-FR" sz="1800" b="1" dirty="0"/>
              <a:t/>
            </a:r>
            <a:br>
              <a:rPr lang="fr-FR" sz="1800" b="1" dirty="0"/>
            </a:br>
            <a:endParaRPr lang="fr-FR" sz="1800" b="1" dirty="0"/>
          </a:p>
          <a:p>
            <a:pPr lvl="1" eaLnBrk="1" hangingPunct="1"/>
            <a:r>
              <a:rPr lang="fr-FR" sz="1600" dirty="0"/>
              <a:t>Relation de proportionnalité entre dose de TDF et concentrations de TFV-DP dans les DBS vérifiée </a:t>
            </a:r>
          </a:p>
          <a:p>
            <a:pPr lvl="1" eaLnBrk="1" hangingPunct="1"/>
            <a:r>
              <a:rPr lang="fr-FR" sz="1600" dirty="0"/>
              <a:t>Les femmes présentaient des concentrations de TFV-DP &gt; à celles des hommes mais restaient dans les valeurs du précédent modèle</a:t>
            </a:r>
          </a:p>
          <a:p>
            <a:pPr lvl="1" eaLnBrk="1" hangingPunct="1"/>
            <a:r>
              <a:rPr lang="fr-FR" sz="1600" dirty="0"/>
              <a:t>Variations de concentrations de TFV-DP observées selon l’origine ethnique et l’altitude</a:t>
            </a:r>
          </a:p>
          <a:p>
            <a:pPr lvl="1" eaLnBrk="1" hangingPunct="1"/>
            <a:r>
              <a:rPr lang="fr-FR" sz="1600" dirty="0"/>
              <a:t>Les concentrations de TFV-DP dans les DBS donnent une bonne estimation de la répétition des doses et les </a:t>
            </a:r>
            <a:r>
              <a:rPr lang="fr-FR" sz="1600" dirty="0" err="1"/>
              <a:t>cut-offs</a:t>
            </a:r>
            <a:r>
              <a:rPr lang="fr-FR" sz="1600" dirty="0"/>
              <a:t> définis dans le précédent modèle PK sont cohérents pour interpréter l’observance au traitement</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a:solidFill>
                  <a:srgbClr val="0070C0"/>
                </a:solidFill>
              </a:rPr>
              <a:t>Anderson P, CROI 2017, Abs. 419</a:t>
            </a:r>
          </a:p>
        </p:txBody>
      </p:sp>
      <p:sp>
        <p:nvSpPr>
          <p:cNvPr id="4" name="ZoneTexte 3"/>
          <p:cNvSpPr txBox="1"/>
          <p:nvPr/>
        </p:nvSpPr>
        <p:spPr>
          <a:xfrm>
            <a:off x="773279" y="1349376"/>
            <a:ext cx="3905557" cy="369332"/>
          </a:xfrm>
          <a:prstGeom prst="rect">
            <a:avLst/>
          </a:prstGeom>
          <a:noFill/>
        </p:spPr>
        <p:txBody>
          <a:bodyPr wrap="none" rtlCol="0">
            <a:spAutoFit/>
          </a:bodyPr>
          <a:lstStyle/>
          <a:p>
            <a:pPr algn="ctr"/>
            <a:r>
              <a:rPr lang="fr-FR" b="1" dirty="0">
                <a:solidFill>
                  <a:srgbClr val="0070C0"/>
                </a:solidFill>
                <a:latin typeface="Calibri" panose="020F0502020204030204" pitchFamily="34" charset="0"/>
              </a:rPr>
              <a:t>Concentration de TFV-DP (</a:t>
            </a:r>
            <a:r>
              <a:rPr lang="fr-FR" b="1" dirty="0" err="1">
                <a:solidFill>
                  <a:srgbClr val="0070C0"/>
                </a:solidFill>
                <a:latin typeface="Calibri" panose="020F0502020204030204" pitchFamily="34" charset="0"/>
              </a:rPr>
              <a:t>fmol</a:t>
            </a:r>
            <a:r>
              <a:rPr lang="fr-FR" b="1" dirty="0">
                <a:solidFill>
                  <a:srgbClr val="0070C0"/>
                </a:solidFill>
                <a:latin typeface="Calibri" panose="020F0502020204030204" pitchFamily="34" charset="0"/>
              </a:rPr>
              <a:t>/punch)</a:t>
            </a:r>
          </a:p>
        </p:txBody>
      </p:sp>
      <p:grpSp>
        <p:nvGrpSpPr>
          <p:cNvPr id="3" name="Groupe 2"/>
          <p:cNvGrpSpPr/>
          <p:nvPr/>
        </p:nvGrpSpPr>
        <p:grpSpPr>
          <a:xfrm>
            <a:off x="312366" y="4168909"/>
            <a:ext cx="4293777" cy="2375695"/>
            <a:chOff x="312366" y="4168909"/>
            <a:chExt cx="4293777" cy="2375695"/>
          </a:xfrm>
        </p:grpSpPr>
        <p:sp>
          <p:nvSpPr>
            <p:cNvPr id="9" name="ZoneTexte 8"/>
            <p:cNvSpPr txBox="1"/>
            <p:nvPr/>
          </p:nvSpPr>
          <p:spPr>
            <a:xfrm>
              <a:off x="312366" y="4897052"/>
              <a:ext cx="1635319" cy="523220"/>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rPr>
                <a:t>Toutes les données </a:t>
              </a:r>
            </a:p>
            <a:p>
              <a:pPr algn="ctr"/>
              <a:r>
                <a:rPr lang="fr-FR" sz="1400" b="1" dirty="0">
                  <a:solidFill>
                    <a:srgbClr val="0070C0"/>
                  </a:solidFill>
                  <a:latin typeface="Calibri" panose="020F0502020204030204" pitchFamily="34" charset="0"/>
                </a:rPr>
                <a:t>2</a:t>
              </a:r>
              <a:r>
                <a:rPr lang="fr-FR" sz="1400" b="1" baseline="30000" dirty="0">
                  <a:solidFill>
                    <a:srgbClr val="0070C0"/>
                  </a:solidFill>
                  <a:latin typeface="Calibri" panose="020F0502020204030204" pitchFamily="34" charset="0"/>
                </a:rPr>
                <a:t>ème</a:t>
              </a:r>
              <a:r>
                <a:rPr lang="fr-FR" sz="1400" b="1" dirty="0">
                  <a:solidFill>
                    <a:srgbClr val="0070C0"/>
                  </a:solidFill>
                  <a:latin typeface="Calibri" panose="020F0502020204030204" pitchFamily="34" charset="0"/>
                </a:rPr>
                <a:t> DOT</a:t>
              </a:r>
            </a:p>
          </p:txBody>
        </p:sp>
        <p:grpSp>
          <p:nvGrpSpPr>
            <p:cNvPr id="8657" name="Groupe 8656"/>
            <p:cNvGrpSpPr/>
            <p:nvPr/>
          </p:nvGrpSpPr>
          <p:grpSpPr>
            <a:xfrm>
              <a:off x="2442368" y="4187142"/>
              <a:ext cx="1928149" cy="1922938"/>
              <a:chOff x="12660313" y="2157413"/>
              <a:chExt cx="2349500" cy="2343150"/>
            </a:xfrm>
          </p:grpSpPr>
          <p:sp>
            <p:nvSpPr>
              <p:cNvPr id="8460" name="Freeform 10"/>
              <p:cNvSpPr>
                <a:spLocks/>
              </p:cNvSpPr>
              <p:nvPr/>
            </p:nvSpPr>
            <p:spPr bwMode="auto">
              <a:xfrm>
                <a:off x="12723813" y="2157413"/>
                <a:ext cx="2279650" cy="2273300"/>
              </a:xfrm>
              <a:custGeom>
                <a:avLst/>
                <a:gdLst>
                  <a:gd name="T0" fmla="*/ 2871 w 2871"/>
                  <a:gd name="T1" fmla="*/ 2864 h 2864"/>
                  <a:gd name="T2" fmla="*/ 0 w 2871"/>
                  <a:gd name="T3" fmla="*/ 2864 h 2864"/>
                  <a:gd name="T4" fmla="*/ 0 w 2871"/>
                  <a:gd name="T5" fmla="*/ 0 h 2864"/>
                </a:gdLst>
                <a:ahLst/>
                <a:cxnLst>
                  <a:cxn ang="0">
                    <a:pos x="T0" y="T1"/>
                  </a:cxn>
                  <a:cxn ang="0">
                    <a:pos x="T2" y="T3"/>
                  </a:cxn>
                  <a:cxn ang="0">
                    <a:pos x="T4" y="T5"/>
                  </a:cxn>
                </a:cxnLst>
                <a:rect l="0" t="0" r="r" b="b"/>
                <a:pathLst>
                  <a:path w="2871" h="2864">
                    <a:moveTo>
                      <a:pt x="2871" y="2864"/>
                    </a:moveTo>
                    <a:lnTo>
                      <a:pt x="0" y="2864"/>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1" name="Line 11"/>
              <p:cNvSpPr>
                <a:spLocks noChangeShapeType="1"/>
              </p:cNvSpPr>
              <p:nvPr/>
            </p:nvSpPr>
            <p:spPr bwMode="auto">
              <a:xfrm flipV="1">
                <a:off x="13303250" y="4430713"/>
                <a:ext cx="0" cy="698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2" name="Line 12"/>
              <p:cNvSpPr>
                <a:spLocks noChangeShapeType="1"/>
              </p:cNvSpPr>
              <p:nvPr/>
            </p:nvSpPr>
            <p:spPr bwMode="auto">
              <a:xfrm flipV="1">
                <a:off x="13806488" y="4430713"/>
                <a:ext cx="0" cy="698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3" name="Line 13"/>
              <p:cNvSpPr>
                <a:spLocks noChangeShapeType="1"/>
              </p:cNvSpPr>
              <p:nvPr/>
            </p:nvSpPr>
            <p:spPr bwMode="auto">
              <a:xfrm flipV="1">
                <a:off x="14309725" y="4430713"/>
                <a:ext cx="0" cy="698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4" name="Line 14"/>
              <p:cNvSpPr>
                <a:spLocks noChangeShapeType="1"/>
              </p:cNvSpPr>
              <p:nvPr/>
            </p:nvSpPr>
            <p:spPr bwMode="auto">
              <a:xfrm flipV="1">
                <a:off x="14812963" y="4430713"/>
                <a:ext cx="0" cy="698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7" name="Line 17"/>
              <p:cNvSpPr>
                <a:spLocks noChangeShapeType="1"/>
              </p:cNvSpPr>
              <p:nvPr/>
            </p:nvSpPr>
            <p:spPr bwMode="auto">
              <a:xfrm flipV="1">
                <a:off x="12800013" y="4430713"/>
                <a:ext cx="0" cy="6985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1" name="Line 21"/>
              <p:cNvSpPr>
                <a:spLocks noChangeShapeType="1"/>
              </p:cNvSpPr>
              <p:nvPr/>
            </p:nvSpPr>
            <p:spPr bwMode="auto">
              <a:xfrm>
                <a:off x="12660313" y="2379663"/>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2" name="Line 22"/>
              <p:cNvSpPr>
                <a:spLocks noChangeShapeType="1"/>
              </p:cNvSpPr>
              <p:nvPr/>
            </p:nvSpPr>
            <p:spPr bwMode="auto">
              <a:xfrm>
                <a:off x="12660313" y="2770188"/>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3" name="Line 23"/>
              <p:cNvSpPr>
                <a:spLocks noChangeShapeType="1"/>
              </p:cNvSpPr>
              <p:nvPr/>
            </p:nvSpPr>
            <p:spPr bwMode="auto">
              <a:xfrm>
                <a:off x="12660313" y="3159125"/>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4" name="Line 24"/>
              <p:cNvSpPr>
                <a:spLocks noChangeShapeType="1"/>
              </p:cNvSpPr>
              <p:nvPr/>
            </p:nvSpPr>
            <p:spPr bwMode="auto">
              <a:xfrm>
                <a:off x="12660313" y="3548063"/>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5" name="Line 25"/>
              <p:cNvSpPr>
                <a:spLocks noChangeShapeType="1"/>
              </p:cNvSpPr>
              <p:nvPr/>
            </p:nvSpPr>
            <p:spPr bwMode="auto">
              <a:xfrm>
                <a:off x="12660313" y="3938588"/>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6" name="Line 26"/>
              <p:cNvSpPr>
                <a:spLocks noChangeShapeType="1"/>
              </p:cNvSpPr>
              <p:nvPr/>
            </p:nvSpPr>
            <p:spPr bwMode="auto">
              <a:xfrm>
                <a:off x="12660313" y="4329113"/>
                <a:ext cx="63500"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4" name="Line 34"/>
              <p:cNvSpPr>
                <a:spLocks noChangeShapeType="1"/>
              </p:cNvSpPr>
              <p:nvPr/>
            </p:nvSpPr>
            <p:spPr bwMode="auto">
              <a:xfrm flipH="1">
                <a:off x="12723813" y="4329113"/>
                <a:ext cx="2286000" cy="0"/>
              </a:xfrm>
              <a:prstGeom prst="line">
                <a:avLst/>
              </a:prstGeom>
              <a:noFill/>
              <a:ln w="6350">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8" name="Line 38"/>
              <p:cNvSpPr>
                <a:spLocks noChangeShapeType="1"/>
              </p:cNvSpPr>
              <p:nvPr/>
            </p:nvSpPr>
            <p:spPr bwMode="auto">
              <a:xfrm flipH="1">
                <a:off x="14373225" y="2317750"/>
                <a:ext cx="114300" cy="0"/>
              </a:xfrm>
              <a:prstGeom prst="line">
                <a:avLst/>
              </a:prstGeom>
              <a:noFill/>
              <a:ln w="285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9" name="Line 39"/>
              <p:cNvSpPr>
                <a:spLocks noChangeShapeType="1"/>
              </p:cNvSpPr>
              <p:nvPr/>
            </p:nvSpPr>
            <p:spPr bwMode="auto">
              <a:xfrm flipH="1">
                <a:off x="14373225" y="2530475"/>
                <a:ext cx="114300" cy="0"/>
              </a:xfrm>
              <a:prstGeom prst="line">
                <a:avLst/>
              </a:prstGeom>
              <a:noFill/>
              <a:ln w="285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0" name="Line 40"/>
              <p:cNvSpPr>
                <a:spLocks noChangeShapeType="1"/>
              </p:cNvSpPr>
              <p:nvPr/>
            </p:nvSpPr>
            <p:spPr bwMode="auto">
              <a:xfrm flipH="1">
                <a:off x="14373225" y="2743200"/>
                <a:ext cx="114300" cy="0"/>
              </a:xfrm>
              <a:prstGeom prst="line">
                <a:avLst/>
              </a:prstGeom>
              <a:noFill/>
              <a:ln w="285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1" name="Freeform 41"/>
              <p:cNvSpPr>
                <a:spLocks/>
              </p:cNvSpPr>
              <p:nvPr/>
            </p:nvSpPr>
            <p:spPr bwMode="auto">
              <a:xfrm>
                <a:off x="13527088" y="2571750"/>
                <a:ext cx="360363" cy="44450"/>
              </a:xfrm>
              <a:custGeom>
                <a:avLst/>
                <a:gdLst>
                  <a:gd name="T0" fmla="*/ 0 w 453"/>
                  <a:gd name="T1" fmla="*/ 44 h 56"/>
                  <a:gd name="T2" fmla="*/ 112 w 453"/>
                  <a:gd name="T3" fmla="*/ 44 h 56"/>
                  <a:gd name="T4" fmla="*/ 371 w 453"/>
                  <a:gd name="T5" fmla="*/ 0 h 56"/>
                  <a:gd name="T6" fmla="*/ 453 w 453"/>
                  <a:gd name="T7" fmla="*/ 56 h 56"/>
                </a:gdLst>
                <a:ahLst/>
                <a:cxnLst>
                  <a:cxn ang="0">
                    <a:pos x="T0" y="T1"/>
                  </a:cxn>
                  <a:cxn ang="0">
                    <a:pos x="T2" y="T3"/>
                  </a:cxn>
                  <a:cxn ang="0">
                    <a:pos x="T4" y="T5"/>
                  </a:cxn>
                  <a:cxn ang="0">
                    <a:pos x="T6" y="T7"/>
                  </a:cxn>
                </a:cxnLst>
                <a:rect l="0" t="0" r="r" b="b"/>
                <a:pathLst>
                  <a:path w="453" h="56">
                    <a:moveTo>
                      <a:pt x="0" y="44"/>
                    </a:moveTo>
                    <a:lnTo>
                      <a:pt x="112" y="44"/>
                    </a:lnTo>
                    <a:lnTo>
                      <a:pt x="371" y="0"/>
                    </a:lnTo>
                    <a:lnTo>
                      <a:pt x="453" y="56"/>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2" name="Line 42"/>
              <p:cNvSpPr>
                <a:spLocks noChangeShapeType="1"/>
              </p:cNvSpPr>
              <p:nvPr/>
            </p:nvSpPr>
            <p:spPr bwMode="auto">
              <a:xfrm flipV="1">
                <a:off x="13887450" y="2433638"/>
                <a:ext cx="134938" cy="1825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3" name="Freeform 43"/>
              <p:cNvSpPr>
                <a:spLocks/>
              </p:cNvSpPr>
              <p:nvPr/>
            </p:nvSpPr>
            <p:spPr bwMode="auto">
              <a:xfrm>
                <a:off x="13527088" y="2241550"/>
                <a:ext cx="493713" cy="365125"/>
              </a:xfrm>
              <a:custGeom>
                <a:avLst/>
                <a:gdLst>
                  <a:gd name="T0" fmla="*/ 0 w 621"/>
                  <a:gd name="T1" fmla="*/ 460 h 460"/>
                  <a:gd name="T2" fmla="*/ 112 w 621"/>
                  <a:gd name="T3" fmla="*/ 180 h 460"/>
                  <a:gd name="T4" fmla="*/ 363 w 621"/>
                  <a:gd name="T5" fmla="*/ 336 h 460"/>
                  <a:gd name="T6" fmla="*/ 621 w 621"/>
                  <a:gd name="T7" fmla="*/ 0 h 460"/>
                </a:gdLst>
                <a:ahLst/>
                <a:cxnLst>
                  <a:cxn ang="0">
                    <a:pos x="T0" y="T1"/>
                  </a:cxn>
                  <a:cxn ang="0">
                    <a:pos x="T2" y="T3"/>
                  </a:cxn>
                  <a:cxn ang="0">
                    <a:pos x="T4" y="T5"/>
                  </a:cxn>
                  <a:cxn ang="0">
                    <a:pos x="T6" y="T7"/>
                  </a:cxn>
                </a:cxnLst>
                <a:rect l="0" t="0" r="r" b="b"/>
                <a:pathLst>
                  <a:path w="621" h="460">
                    <a:moveTo>
                      <a:pt x="0" y="460"/>
                    </a:moveTo>
                    <a:lnTo>
                      <a:pt x="112" y="180"/>
                    </a:lnTo>
                    <a:lnTo>
                      <a:pt x="363" y="336"/>
                    </a:lnTo>
                    <a:lnTo>
                      <a:pt x="621"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4" name="Freeform 44"/>
              <p:cNvSpPr>
                <a:spLocks/>
              </p:cNvSpPr>
              <p:nvPr/>
            </p:nvSpPr>
            <p:spPr bwMode="auto">
              <a:xfrm>
                <a:off x="13279438" y="2606675"/>
                <a:ext cx="247650" cy="454025"/>
              </a:xfrm>
              <a:custGeom>
                <a:avLst/>
                <a:gdLst>
                  <a:gd name="T0" fmla="*/ 0 w 312"/>
                  <a:gd name="T1" fmla="*/ 571 h 571"/>
                  <a:gd name="T2" fmla="*/ 178 w 312"/>
                  <a:gd name="T3" fmla="*/ 0 h 571"/>
                  <a:gd name="T4" fmla="*/ 312 w 312"/>
                  <a:gd name="T5" fmla="*/ 0 h 571"/>
                </a:gdLst>
                <a:ahLst/>
                <a:cxnLst>
                  <a:cxn ang="0">
                    <a:pos x="T0" y="T1"/>
                  </a:cxn>
                  <a:cxn ang="0">
                    <a:pos x="T2" y="T3"/>
                  </a:cxn>
                  <a:cxn ang="0">
                    <a:pos x="T4" y="T5"/>
                  </a:cxn>
                </a:cxnLst>
                <a:rect l="0" t="0" r="r" b="b"/>
                <a:pathLst>
                  <a:path w="312" h="571">
                    <a:moveTo>
                      <a:pt x="0" y="571"/>
                    </a:moveTo>
                    <a:lnTo>
                      <a:pt x="178" y="0"/>
                    </a:lnTo>
                    <a:lnTo>
                      <a:pt x="312"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5" name="Line 45"/>
              <p:cNvSpPr>
                <a:spLocks noChangeShapeType="1"/>
              </p:cNvSpPr>
              <p:nvPr/>
            </p:nvSpPr>
            <p:spPr bwMode="auto">
              <a:xfrm flipH="1" flipV="1">
                <a:off x="13536613" y="2932113"/>
                <a:ext cx="84138" cy="269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6" name="Freeform 46"/>
              <p:cNvSpPr>
                <a:spLocks/>
              </p:cNvSpPr>
              <p:nvPr/>
            </p:nvSpPr>
            <p:spPr bwMode="auto">
              <a:xfrm>
                <a:off x="13536613" y="2616200"/>
                <a:ext cx="350838" cy="315913"/>
              </a:xfrm>
              <a:custGeom>
                <a:avLst/>
                <a:gdLst>
                  <a:gd name="T0" fmla="*/ 0 w 441"/>
                  <a:gd name="T1" fmla="*/ 397 h 397"/>
                  <a:gd name="T2" fmla="*/ 104 w 441"/>
                  <a:gd name="T3" fmla="*/ 309 h 397"/>
                  <a:gd name="T4" fmla="*/ 353 w 441"/>
                  <a:gd name="T5" fmla="*/ 116 h 397"/>
                  <a:gd name="T6" fmla="*/ 441 w 441"/>
                  <a:gd name="T7" fmla="*/ 0 h 397"/>
                </a:gdLst>
                <a:ahLst/>
                <a:cxnLst>
                  <a:cxn ang="0">
                    <a:pos x="T0" y="T1"/>
                  </a:cxn>
                  <a:cxn ang="0">
                    <a:pos x="T2" y="T3"/>
                  </a:cxn>
                  <a:cxn ang="0">
                    <a:pos x="T4" y="T5"/>
                  </a:cxn>
                  <a:cxn ang="0">
                    <a:pos x="T6" y="T7"/>
                  </a:cxn>
                </a:cxnLst>
                <a:rect l="0" t="0" r="r" b="b"/>
                <a:pathLst>
                  <a:path w="441" h="397">
                    <a:moveTo>
                      <a:pt x="0" y="397"/>
                    </a:moveTo>
                    <a:lnTo>
                      <a:pt x="104" y="309"/>
                    </a:lnTo>
                    <a:lnTo>
                      <a:pt x="353" y="116"/>
                    </a:lnTo>
                    <a:lnTo>
                      <a:pt x="441"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7" name="Line 47"/>
              <p:cNvSpPr>
                <a:spLocks noChangeShapeType="1"/>
              </p:cNvSpPr>
              <p:nvPr/>
            </p:nvSpPr>
            <p:spPr bwMode="auto">
              <a:xfrm flipH="1" flipV="1">
                <a:off x="13420725" y="3135313"/>
                <a:ext cx="85725"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8" name="Line 48"/>
              <p:cNvSpPr>
                <a:spLocks noChangeShapeType="1"/>
              </p:cNvSpPr>
              <p:nvPr/>
            </p:nvSpPr>
            <p:spPr bwMode="auto">
              <a:xfrm flipV="1">
                <a:off x="13320713" y="3313113"/>
                <a:ext cx="47625"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99" name="Line 49"/>
              <p:cNvSpPr>
                <a:spLocks noChangeShapeType="1"/>
              </p:cNvSpPr>
              <p:nvPr/>
            </p:nvSpPr>
            <p:spPr bwMode="auto">
              <a:xfrm flipV="1">
                <a:off x="13414375" y="3300413"/>
                <a:ext cx="36513" cy="111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0" name="Freeform 50"/>
              <p:cNvSpPr>
                <a:spLocks/>
              </p:cNvSpPr>
              <p:nvPr/>
            </p:nvSpPr>
            <p:spPr bwMode="auto">
              <a:xfrm>
                <a:off x="13368338" y="3230563"/>
                <a:ext cx="93663" cy="82550"/>
              </a:xfrm>
              <a:custGeom>
                <a:avLst/>
                <a:gdLst>
                  <a:gd name="T0" fmla="*/ 0 w 118"/>
                  <a:gd name="T1" fmla="*/ 104 h 104"/>
                  <a:gd name="T2" fmla="*/ 48 w 118"/>
                  <a:gd name="T3" fmla="*/ 58 h 104"/>
                  <a:gd name="T4" fmla="*/ 118 w 118"/>
                  <a:gd name="T5" fmla="*/ 0 h 104"/>
                </a:gdLst>
                <a:ahLst/>
                <a:cxnLst>
                  <a:cxn ang="0">
                    <a:pos x="T0" y="T1"/>
                  </a:cxn>
                  <a:cxn ang="0">
                    <a:pos x="T2" y="T3"/>
                  </a:cxn>
                  <a:cxn ang="0">
                    <a:pos x="T4" y="T5"/>
                  </a:cxn>
                </a:cxnLst>
                <a:rect l="0" t="0" r="r" b="b"/>
                <a:pathLst>
                  <a:path w="118" h="104">
                    <a:moveTo>
                      <a:pt x="0" y="104"/>
                    </a:moveTo>
                    <a:lnTo>
                      <a:pt x="48" y="58"/>
                    </a:lnTo>
                    <a:lnTo>
                      <a:pt x="118"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1" name="Line 51"/>
              <p:cNvSpPr>
                <a:spLocks noChangeShapeType="1"/>
              </p:cNvSpPr>
              <p:nvPr/>
            </p:nvSpPr>
            <p:spPr bwMode="auto">
              <a:xfrm flipV="1">
                <a:off x="13414375" y="3230563"/>
                <a:ext cx="47625" cy="809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2" name="Freeform 52"/>
              <p:cNvSpPr>
                <a:spLocks/>
              </p:cNvSpPr>
              <p:nvPr/>
            </p:nvSpPr>
            <p:spPr bwMode="auto">
              <a:xfrm>
                <a:off x="13303250" y="2932113"/>
                <a:ext cx="233363" cy="265113"/>
              </a:xfrm>
              <a:custGeom>
                <a:avLst/>
                <a:gdLst>
                  <a:gd name="T0" fmla="*/ 0 w 294"/>
                  <a:gd name="T1" fmla="*/ 334 h 334"/>
                  <a:gd name="T2" fmla="*/ 146 w 294"/>
                  <a:gd name="T3" fmla="*/ 128 h 334"/>
                  <a:gd name="T4" fmla="*/ 294 w 294"/>
                  <a:gd name="T5" fmla="*/ 0 h 334"/>
                </a:gdLst>
                <a:ahLst/>
                <a:cxnLst>
                  <a:cxn ang="0">
                    <a:pos x="T0" y="T1"/>
                  </a:cxn>
                  <a:cxn ang="0">
                    <a:pos x="T2" y="T3"/>
                  </a:cxn>
                  <a:cxn ang="0">
                    <a:pos x="T4" y="T5"/>
                  </a:cxn>
                </a:cxnLst>
                <a:rect l="0" t="0" r="r" b="b"/>
                <a:pathLst>
                  <a:path w="294" h="334">
                    <a:moveTo>
                      <a:pt x="0" y="334"/>
                    </a:moveTo>
                    <a:lnTo>
                      <a:pt x="146" y="128"/>
                    </a:lnTo>
                    <a:lnTo>
                      <a:pt x="294"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3" name="Line 53"/>
              <p:cNvSpPr>
                <a:spLocks noChangeShapeType="1"/>
              </p:cNvSpPr>
              <p:nvPr/>
            </p:nvSpPr>
            <p:spPr bwMode="auto">
              <a:xfrm flipH="1">
                <a:off x="13303250" y="3135313"/>
                <a:ext cx="117475" cy="619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4" name="Line 54"/>
              <p:cNvSpPr>
                <a:spLocks noChangeShapeType="1"/>
              </p:cNvSpPr>
              <p:nvPr/>
            </p:nvSpPr>
            <p:spPr bwMode="auto">
              <a:xfrm flipV="1">
                <a:off x="13462000" y="3154363"/>
                <a:ext cx="44450" cy="762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5" name="Line 55"/>
              <p:cNvSpPr>
                <a:spLocks noChangeShapeType="1"/>
              </p:cNvSpPr>
              <p:nvPr/>
            </p:nvSpPr>
            <p:spPr bwMode="auto">
              <a:xfrm flipV="1">
                <a:off x="13320713" y="3135313"/>
                <a:ext cx="100013" cy="1793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6" name="Line 56"/>
              <p:cNvSpPr>
                <a:spLocks noChangeShapeType="1"/>
              </p:cNvSpPr>
              <p:nvPr/>
            </p:nvSpPr>
            <p:spPr bwMode="auto">
              <a:xfrm flipV="1">
                <a:off x="13368338" y="3311525"/>
                <a:ext cx="46038"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7" name="Line 57"/>
              <p:cNvSpPr>
                <a:spLocks noChangeShapeType="1"/>
              </p:cNvSpPr>
              <p:nvPr/>
            </p:nvSpPr>
            <p:spPr bwMode="auto">
              <a:xfrm flipH="1" flipV="1">
                <a:off x="13736638" y="3141663"/>
                <a:ext cx="14288"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8" name="Line 58"/>
              <p:cNvSpPr>
                <a:spLocks noChangeShapeType="1"/>
              </p:cNvSpPr>
              <p:nvPr/>
            </p:nvSpPr>
            <p:spPr bwMode="auto">
              <a:xfrm flipH="1">
                <a:off x="13736638" y="3138488"/>
                <a:ext cx="3175" cy="31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09" name="Line 59"/>
              <p:cNvSpPr>
                <a:spLocks noChangeShapeType="1"/>
              </p:cNvSpPr>
              <p:nvPr/>
            </p:nvSpPr>
            <p:spPr bwMode="auto">
              <a:xfrm flipH="1" flipV="1">
                <a:off x="13690600" y="3082925"/>
                <a:ext cx="44450" cy="571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0" name="Line 60"/>
              <p:cNvSpPr>
                <a:spLocks noChangeShapeType="1"/>
              </p:cNvSpPr>
              <p:nvPr/>
            </p:nvSpPr>
            <p:spPr bwMode="auto">
              <a:xfrm flipV="1">
                <a:off x="13690600" y="3062288"/>
                <a:ext cx="63500" cy="206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1" name="Line 61"/>
              <p:cNvSpPr>
                <a:spLocks noChangeShapeType="1"/>
              </p:cNvSpPr>
              <p:nvPr/>
            </p:nvSpPr>
            <p:spPr bwMode="auto">
              <a:xfrm flipH="1">
                <a:off x="13735050" y="3138488"/>
                <a:ext cx="4763"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2" name="Line 62"/>
              <p:cNvSpPr>
                <a:spLocks noChangeShapeType="1"/>
              </p:cNvSpPr>
              <p:nvPr/>
            </p:nvSpPr>
            <p:spPr bwMode="auto">
              <a:xfrm flipH="1" flipV="1">
                <a:off x="13735050" y="3140075"/>
                <a:ext cx="1588" cy="15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3" name="Freeform 63"/>
              <p:cNvSpPr>
                <a:spLocks/>
              </p:cNvSpPr>
              <p:nvPr/>
            </p:nvSpPr>
            <p:spPr bwMode="auto">
              <a:xfrm>
                <a:off x="13542963" y="3082925"/>
                <a:ext cx="147638" cy="79375"/>
              </a:xfrm>
              <a:custGeom>
                <a:avLst/>
                <a:gdLst>
                  <a:gd name="T0" fmla="*/ 0 w 186"/>
                  <a:gd name="T1" fmla="*/ 100 h 100"/>
                  <a:gd name="T2" fmla="*/ 86 w 186"/>
                  <a:gd name="T3" fmla="*/ 30 h 100"/>
                  <a:gd name="T4" fmla="*/ 186 w 186"/>
                  <a:gd name="T5" fmla="*/ 0 h 100"/>
                </a:gdLst>
                <a:ahLst/>
                <a:cxnLst>
                  <a:cxn ang="0">
                    <a:pos x="T0" y="T1"/>
                  </a:cxn>
                  <a:cxn ang="0">
                    <a:pos x="T2" y="T3"/>
                  </a:cxn>
                  <a:cxn ang="0">
                    <a:pos x="T4" y="T5"/>
                  </a:cxn>
                </a:cxnLst>
                <a:rect l="0" t="0" r="r" b="b"/>
                <a:pathLst>
                  <a:path w="186" h="100">
                    <a:moveTo>
                      <a:pt x="0" y="100"/>
                    </a:moveTo>
                    <a:lnTo>
                      <a:pt x="86" y="30"/>
                    </a:lnTo>
                    <a:lnTo>
                      <a:pt x="186"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4" name="Line 64"/>
              <p:cNvSpPr>
                <a:spLocks noChangeShapeType="1"/>
              </p:cNvSpPr>
              <p:nvPr/>
            </p:nvSpPr>
            <p:spPr bwMode="auto">
              <a:xfrm flipH="1">
                <a:off x="13539788" y="3248025"/>
                <a:ext cx="80963" cy="714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5" name="Line 65"/>
              <p:cNvSpPr>
                <a:spLocks noChangeShapeType="1"/>
              </p:cNvSpPr>
              <p:nvPr/>
            </p:nvSpPr>
            <p:spPr bwMode="auto">
              <a:xfrm>
                <a:off x="13620750" y="3248025"/>
                <a:ext cx="19050" cy="174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6" name="Line 66"/>
              <p:cNvSpPr>
                <a:spLocks noChangeShapeType="1"/>
              </p:cNvSpPr>
              <p:nvPr/>
            </p:nvSpPr>
            <p:spPr bwMode="auto">
              <a:xfrm flipH="1">
                <a:off x="13663613" y="3160713"/>
                <a:ext cx="87313" cy="1270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7" name="Line 67"/>
              <p:cNvSpPr>
                <a:spLocks noChangeShapeType="1"/>
              </p:cNvSpPr>
              <p:nvPr/>
            </p:nvSpPr>
            <p:spPr bwMode="auto">
              <a:xfrm>
                <a:off x="13639800" y="3265488"/>
                <a:ext cx="23813" cy="222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8" name="Line 68"/>
              <p:cNvSpPr>
                <a:spLocks noChangeShapeType="1"/>
              </p:cNvSpPr>
              <p:nvPr/>
            </p:nvSpPr>
            <p:spPr bwMode="auto">
              <a:xfrm flipH="1">
                <a:off x="13639800" y="3141663"/>
                <a:ext cx="96838" cy="1238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19" name="Freeform 69"/>
              <p:cNvSpPr>
                <a:spLocks/>
              </p:cNvSpPr>
              <p:nvPr/>
            </p:nvSpPr>
            <p:spPr bwMode="auto">
              <a:xfrm>
                <a:off x="13542963" y="3140075"/>
                <a:ext cx="192088" cy="52388"/>
              </a:xfrm>
              <a:custGeom>
                <a:avLst/>
                <a:gdLst>
                  <a:gd name="T0" fmla="*/ 241 w 241"/>
                  <a:gd name="T1" fmla="*/ 0 h 66"/>
                  <a:gd name="T2" fmla="*/ 98 w 241"/>
                  <a:gd name="T3" fmla="*/ 66 h 66"/>
                  <a:gd name="T4" fmla="*/ 0 w 241"/>
                  <a:gd name="T5" fmla="*/ 28 h 66"/>
                </a:gdLst>
                <a:ahLst/>
                <a:cxnLst>
                  <a:cxn ang="0">
                    <a:pos x="T0" y="T1"/>
                  </a:cxn>
                  <a:cxn ang="0">
                    <a:pos x="T2" y="T3"/>
                  </a:cxn>
                  <a:cxn ang="0">
                    <a:pos x="T4" y="T5"/>
                  </a:cxn>
                </a:cxnLst>
                <a:rect l="0" t="0" r="r" b="b"/>
                <a:pathLst>
                  <a:path w="241" h="66">
                    <a:moveTo>
                      <a:pt x="241" y="0"/>
                    </a:moveTo>
                    <a:lnTo>
                      <a:pt x="98" y="66"/>
                    </a:lnTo>
                    <a:lnTo>
                      <a:pt x="0" y="28"/>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0" name="Line 70"/>
              <p:cNvSpPr>
                <a:spLocks noChangeShapeType="1"/>
              </p:cNvSpPr>
              <p:nvPr/>
            </p:nvSpPr>
            <p:spPr bwMode="auto">
              <a:xfrm>
                <a:off x="13450888" y="3300413"/>
                <a:ext cx="88900"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1" name="Line 71"/>
              <p:cNvSpPr>
                <a:spLocks noChangeShapeType="1"/>
              </p:cNvSpPr>
              <p:nvPr/>
            </p:nvSpPr>
            <p:spPr bwMode="auto">
              <a:xfrm flipV="1">
                <a:off x="13450888" y="3248025"/>
                <a:ext cx="169863" cy="523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2" name="Line 72"/>
              <p:cNvSpPr>
                <a:spLocks noChangeShapeType="1"/>
              </p:cNvSpPr>
              <p:nvPr/>
            </p:nvSpPr>
            <p:spPr bwMode="auto">
              <a:xfrm flipV="1">
                <a:off x="13462000" y="3162300"/>
                <a:ext cx="80963" cy="682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3" name="Line 73"/>
              <p:cNvSpPr>
                <a:spLocks noChangeShapeType="1"/>
              </p:cNvSpPr>
              <p:nvPr/>
            </p:nvSpPr>
            <p:spPr bwMode="auto">
              <a:xfrm flipV="1">
                <a:off x="13506450" y="3021013"/>
                <a:ext cx="79375" cy="1333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4" name="Line 74"/>
              <p:cNvSpPr>
                <a:spLocks noChangeShapeType="1"/>
              </p:cNvSpPr>
              <p:nvPr/>
            </p:nvSpPr>
            <p:spPr bwMode="auto">
              <a:xfrm flipV="1">
                <a:off x="13585825" y="2959100"/>
                <a:ext cx="34925" cy="619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5" name="Freeform 75"/>
              <p:cNvSpPr>
                <a:spLocks/>
              </p:cNvSpPr>
              <p:nvPr/>
            </p:nvSpPr>
            <p:spPr bwMode="auto">
              <a:xfrm>
                <a:off x="13585825" y="2995613"/>
                <a:ext cx="104775" cy="87313"/>
              </a:xfrm>
              <a:custGeom>
                <a:avLst/>
                <a:gdLst>
                  <a:gd name="T0" fmla="*/ 132 w 132"/>
                  <a:gd name="T1" fmla="*/ 110 h 110"/>
                  <a:gd name="T2" fmla="*/ 44 w 132"/>
                  <a:gd name="T3" fmla="*/ 0 h 110"/>
                  <a:gd name="T4" fmla="*/ 0 w 132"/>
                  <a:gd name="T5" fmla="*/ 32 h 110"/>
                </a:gdLst>
                <a:ahLst/>
                <a:cxnLst>
                  <a:cxn ang="0">
                    <a:pos x="T0" y="T1"/>
                  </a:cxn>
                  <a:cxn ang="0">
                    <a:pos x="T2" y="T3"/>
                  </a:cxn>
                  <a:cxn ang="0">
                    <a:pos x="T4" y="T5"/>
                  </a:cxn>
                </a:cxnLst>
                <a:rect l="0" t="0" r="r" b="b"/>
                <a:pathLst>
                  <a:path w="132" h="110">
                    <a:moveTo>
                      <a:pt x="132" y="110"/>
                    </a:moveTo>
                    <a:lnTo>
                      <a:pt x="44" y="0"/>
                    </a:lnTo>
                    <a:lnTo>
                      <a:pt x="0" y="3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6" name="Line 76"/>
              <p:cNvSpPr>
                <a:spLocks noChangeShapeType="1"/>
              </p:cNvSpPr>
              <p:nvPr/>
            </p:nvSpPr>
            <p:spPr bwMode="auto">
              <a:xfrm flipH="1">
                <a:off x="13420725" y="3021013"/>
                <a:ext cx="165100" cy="1143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7" name="Line 77"/>
              <p:cNvSpPr>
                <a:spLocks noChangeShapeType="1"/>
              </p:cNvSpPr>
              <p:nvPr/>
            </p:nvSpPr>
            <p:spPr bwMode="auto">
              <a:xfrm flipH="1" flipV="1">
                <a:off x="13506450" y="3154363"/>
                <a:ext cx="36513" cy="79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8" name="Line 78"/>
              <p:cNvSpPr>
                <a:spLocks noChangeShapeType="1"/>
              </p:cNvSpPr>
              <p:nvPr/>
            </p:nvSpPr>
            <p:spPr bwMode="auto">
              <a:xfrm flipH="1" flipV="1">
                <a:off x="13620750" y="2959100"/>
                <a:ext cx="133350" cy="1031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29" name="Line 79"/>
              <p:cNvSpPr>
                <a:spLocks noChangeShapeType="1"/>
              </p:cNvSpPr>
              <p:nvPr/>
            </p:nvSpPr>
            <p:spPr bwMode="auto">
              <a:xfrm flipH="1">
                <a:off x="13279438" y="2890838"/>
                <a:ext cx="134938" cy="1698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0" name="Line 80"/>
              <p:cNvSpPr>
                <a:spLocks noChangeShapeType="1"/>
              </p:cNvSpPr>
              <p:nvPr/>
            </p:nvSpPr>
            <p:spPr bwMode="auto">
              <a:xfrm flipH="1" flipV="1">
                <a:off x="13414375" y="2890838"/>
                <a:ext cx="122238" cy="412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1" name="Line 81"/>
              <p:cNvSpPr>
                <a:spLocks noChangeShapeType="1"/>
              </p:cNvSpPr>
              <p:nvPr/>
            </p:nvSpPr>
            <p:spPr bwMode="auto">
              <a:xfrm flipH="1" flipV="1">
                <a:off x="13916025" y="3095625"/>
                <a:ext cx="68263" cy="650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2" name="Freeform 82"/>
              <p:cNvSpPr>
                <a:spLocks/>
              </p:cNvSpPr>
              <p:nvPr/>
            </p:nvSpPr>
            <p:spPr bwMode="auto">
              <a:xfrm>
                <a:off x="13916025" y="3095625"/>
                <a:ext cx="104775" cy="65088"/>
              </a:xfrm>
              <a:custGeom>
                <a:avLst/>
                <a:gdLst>
                  <a:gd name="T0" fmla="*/ 86 w 132"/>
                  <a:gd name="T1" fmla="*/ 82 h 82"/>
                  <a:gd name="T2" fmla="*/ 132 w 132"/>
                  <a:gd name="T3" fmla="*/ 0 h 82"/>
                  <a:gd name="T4" fmla="*/ 0 w 132"/>
                  <a:gd name="T5" fmla="*/ 0 h 82"/>
                </a:gdLst>
                <a:ahLst/>
                <a:cxnLst>
                  <a:cxn ang="0">
                    <a:pos x="T0" y="T1"/>
                  </a:cxn>
                  <a:cxn ang="0">
                    <a:pos x="T2" y="T3"/>
                  </a:cxn>
                  <a:cxn ang="0">
                    <a:pos x="T4" y="T5"/>
                  </a:cxn>
                </a:cxnLst>
                <a:rect l="0" t="0" r="r" b="b"/>
                <a:pathLst>
                  <a:path w="132" h="82">
                    <a:moveTo>
                      <a:pt x="86" y="82"/>
                    </a:moveTo>
                    <a:lnTo>
                      <a:pt x="132" y="0"/>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3" name="Line 83"/>
              <p:cNvSpPr>
                <a:spLocks noChangeShapeType="1"/>
              </p:cNvSpPr>
              <p:nvPr/>
            </p:nvSpPr>
            <p:spPr bwMode="auto">
              <a:xfrm flipH="1" flipV="1">
                <a:off x="13781088" y="3082925"/>
                <a:ext cx="26988" cy="206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4" name="Freeform 84"/>
              <p:cNvSpPr>
                <a:spLocks/>
              </p:cNvSpPr>
              <p:nvPr/>
            </p:nvSpPr>
            <p:spPr bwMode="auto">
              <a:xfrm>
                <a:off x="13754100" y="3028950"/>
                <a:ext cx="92075" cy="33338"/>
              </a:xfrm>
              <a:custGeom>
                <a:avLst/>
                <a:gdLst>
                  <a:gd name="T0" fmla="*/ 0 w 116"/>
                  <a:gd name="T1" fmla="*/ 42 h 42"/>
                  <a:gd name="T2" fmla="*/ 80 w 116"/>
                  <a:gd name="T3" fmla="*/ 18 h 42"/>
                  <a:gd name="T4" fmla="*/ 116 w 116"/>
                  <a:gd name="T5" fmla="*/ 0 h 42"/>
                </a:gdLst>
                <a:ahLst/>
                <a:cxnLst>
                  <a:cxn ang="0">
                    <a:pos x="T0" y="T1"/>
                  </a:cxn>
                  <a:cxn ang="0">
                    <a:pos x="T2" y="T3"/>
                  </a:cxn>
                  <a:cxn ang="0">
                    <a:pos x="T4" y="T5"/>
                  </a:cxn>
                </a:cxnLst>
                <a:rect l="0" t="0" r="r" b="b"/>
                <a:pathLst>
                  <a:path w="116" h="42">
                    <a:moveTo>
                      <a:pt x="0" y="42"/>
                    </a:moveTo>
                    <a:lnTo>
                      <a:pt x="80" y="18"/>
                    </a:lnTo>
                    <a:lnTo>
                      <a:pt x="116"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5" name="Freeform 85"/>
              <p:cNvSpPr>
                <a:spLocks/>
              </p:cNvSpPr>
              <p:nvPr/>
            </p:nvSpPr>
            <p:spPr bwMode="auto">
              <a:xfrm>
                <a:off x="13808075" y="3095625"/>
                <a:ext cx="107950" cy="7938"/>
              </a:xfrm>
              <a:custGeom>
                <a:avLst/>
                <a:gdLst>
                  <a:gd name="T0" fmla="*/ 136 w 136"/>
                  <a:gd name="T1" fmla="*/ 0 h 10"/>
                  <a:gd name="T2" fmla="*/ 18 w 136"/>
                  <a:gd name="T3" fmla="*/ 0 h 10"/>
                  <a:gd name="T4" fmla="*/ 0 w 136"/>
                  <a:gd name="T5" fmla="*/ 10 h 10"/>
                </a:gdLst>
                <a:ahLst/>
                <a:cxnLst>
                  <a:cxn ang="0">
                    <a:pos x="T0" y="T1"/>
                  </a:cxn>
                  <a:cxn ang="0">
                    <a:pos x="T2" y="T3"/>
                  </a:cxn>
                  <a:cxn ang="0">
                    <a:pos x="T4" y="T5"/>
                  </a:cxn>
                </a:cxnLst>
                <a:rect l="0" t="0" r="r" b="b"/>
                <a:pathLst>
                  <a:path w="136" h="10">
                    <a:moveTo>
                      <a:pt x="136" y="0"/>
                    </a:moveTo>
                    <a:lnTo>
                      <a:pt x="18" y="0"/>
                    </a:lnTo>
                    <a:lnTo>
                      <a:pt x="0" y="1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6" name="Freeform 86"/>
              <p:cNvSpPr>
                <a:spLocks/>
              </p:cNvSpPr>
              <p:nvPr/>
            </p:nvSpPr>
            <p:spPr bwMode="auto">
              <a:xfrm>
                <a:off x="13808075" y="3103563"/>
                <a:ext cx="127000" cy="147638"/>
              </a:xfrm>
              <a:custGeom>
                <a:avLst/>
                <a:gdLst>
                  <a:gd name="T0" fmla="*/ 160 w 160"/>
                  <a:gd name="T1" fmla="*/ 186 h 186"/>
                  <a:gd name="T2" fmla="*/ 60 w 160"/>
                  <a:gd name="T3" fmla="*/ 44 h 186"/>
                  <a:gd name="T4" fmla="*/ 0 w 160"/>
                  <a:gd name="T5" fmla="*/ 0 h 186"/>
                </a:gdLst>
                <a:ahLst/>
                <a:cxnLst>
                  <a:cxn ang="0">
                    <a:pos x="T0" y="T1"/>
                  </a:cxn>
                  <a:cxn ang="0">
                    <a:pos x="T2" y="T3"/>
                  </a:cxn>
                  <a:cxn ang="0">
                    <a:pos x="T4" y="T5"/>
                  </a:cxn>
                </a:cxnLst>
                <a:rect l="0" t="0" r="r" b="b"/>
                <a:pathLst>
                  <a:path w="160" h="186">
                    <a:moveTo>
                      <a:pt x="160" y="186"/>
                    </a:moveTo>
                    <a:lnTo>
                      <a:pt x="60" y="44"/>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7" name="Freeform 87"/>
              <p:cNvSpPr>
                <a:spLocks/>
              </p:cNvSpPr>
              <p:nvPr/>
            </p:nvSpPr>
            <p:spPr bwMode="auto">
              <a:xfrm>
                <a:off x="13943013" y="3263900"/>
                <a:ext cx="68263" cy="25400"/>
              </a:xfrm>
              <a:custGeom>
                <a:avLst/>
                <a:gdLst>
                  <a:gd name="T0" fmla="*/ 24 w 86"/>
                  <a:gd name="T1" fmla="*/ 32 h 32"/>
                  <a:gd name="T2" fmla="*/ 86 w 86"/>
                  <a:gd name="T3" fmla="*/ 12 h 32"/>
                  <a:gd name="T4" fmla="*/ 0 w 86"/>
                  <a:gd name="T5" fmla="*/ 0 h 32"/>
                </a:gdLst>
                <a:ahLst/>
                <a:cxnLst>
                  <a:cxn ang="0">
                    <a:pos x="T0" y="T1"/>
                  </a:cxn>
                  <a:cxn ang="0">
                    <a:pos x="T2" y="T3"/>
                  </a:cxn>
                  <a:cxn ang="0">
                    <a:pos x="T4" y="T5"/>
                  </a:cxn>
                </a:cxnLst>
                <a:rect l="0" t="0" r="r" b="b"/>
                <a:pathLst>
                  <a:path w="86" h="32">
                    <a:moveTo>
                      <a:pt x="24" y="32"/>
                    </a:moveTo>
                    <a:lnTo>
                      <a:pt x="86" y="12"/>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8" name="Line 88"/>
              <p:cNvSpPr>
                <a:spLocks noChangeShapeType="1"/>
              </p:cNvSpPr>
              <p:nvPr/>
            </p:nvSpPr>
            <p:spPr bwMode="auto">
              <a:xfrm flipH="1" flipV="1">
                <a:off x="13943013" y="3263900"/>
                <a:ext cx="19050" cy="254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39" name="Line 89"/>
              <p:cNvSpPr>
                <a:spLocks noChangeShapeType="1"/>
              </p:cNvSpPr>
              <p:nvPr/>
            </p:nvSpPr>
            <p:spPr bwMode="auto">
              <a:xfrm flipH="1">
                <a:off x="13928725" y="3251200"/>
                <a:ext cx="6350" cy="95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0" name="Line 90"/>
              <p:cNvSpPr>
                <a:spLocks noChangeShapeType="1"/>
              </p:cNvSpPr>
              <p:nvPr/>
            </p:nvSpPr>
            <p:spPr bwMode="auto">
              <a:xfrm flipH="1" flipV="1">
                <a:off x="13928725" y="3260725"/>
                <a:ext cx="14288" cy="31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1" name="Line 91"/>
              <p:cNvSpPr>
                <a:spLocks noChangeShapeType="1"/>
              </p:cNvSpPr>
              <p:nvPr/>
            </p:nvSpPr>
            <p:spPr bwMode="auto">
              <a:xfrm flipH="1" flipV="1">
                <a:off x="13935075" y="3251200"/>
                <a:ext cx="7938" cy="127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2" name="Line 92"/>
              <p:cNvSpPr>
                <a:spLocks noChangeShapeType="1"/>
              </p:cNvSpPr>
              <p:nvPr/>
            </p:nvSpPr>
            <p:spPr bwMode="auto">
              <a:xfrm flipV="1">
                <a:off x="13903325" y="3289300"/>
                <a:ext cx="58738" cy="206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3" name="Line 93"/>
              <p:cNvSpPr>
                <a:spLocks noChangeShapeType="1"/>
              </p:cNvSpPr>
              <p:nvPr/>
            </p:nvSpPr>
            <p:spPr bwMode="auto">
              <a:xfrm flipH="1">
                <a:off x="13903325" y="3260725"/>
                <a:ext cx="25400" cy="492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4" name="Line 94"/>
              <p:cNvSpPr>
                <a:spLocks noChangeShapeType="1"/>
              </p:cNvSpPr>
              <p:nvPr/>
            </p:nvSpPr>
            <p:spPr bwMode="auto">
              <a:xfrm flipH="1" flipV="1">
                <a:off x="13984288" y="3160713"/>
                <a:ext cx="36513" cy="349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5" name="Line 95"/>
              <p:cNvSpPr>
                <a:spLocks noChangeShapeType="1"/>
              </p:cNvSpPr>
              <p:nvPr/>
            </p:nvSpPr>
            <p:spPr bwMode="auto">
              <a:xfrm flipH="1" flipV="1">
                <a:off x="13846175" y="3028950"/>
                <a:ext cx="69850" cy="666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6" name="Line 96"/>
              <p:cNvSpPr>
                <a:spLocks noChangeShapeType="1"/>
              </p:cNvSpPr>
              <p:nvPr/>
            </p:nvSpPr>
            <p:spPr bwMode="auto">
              <a:xfrm flipH="1">
                <a:off x="13935075" y="3160713"/>
                <a:ext cx="49213" cy="904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7" name="Freeform 97"/>
              <p:cNvSpPr>
                <a:spLocks/>
              </p:cNvSpPr>
              <p:nvPr/>
            </p:nvSpPr>
            <p:spPr bwMode="auto">
              <a:xfrm>
                <a:off x="13750925" y="3160713"/>
                <a:ext cx="177800" cy="100013"/>
              </a:xfrm>
              <a:custGeom>
                <a:avLst/>
                <a:gdLst>
                  <a:gd name="T0" fmla="*/ 224 w 224"/>
                  <a:gd name="T1" fmla="*/ 126 h 126"/>
                  <a:gd name="T2" fmla="*/ 84 w 224"/>
                  <a:gd name="T3" fmla="*/ 106 h 126"/>
                  <a:gd name="T4" fmla="*/ 0 w 224"/>
                  <a:gd name="T5" fmla="*/ 0 h 126"/>
                </a:gdLst>
                <a:ahLst/>
                <a:cxnLst>
                  <a:cxn ang="0">
                    <a:pos x="T0" y="T1"/>
                  </a:cxn>
                  <a:cxn ang="0">
                    <a:pos x="T2" y="T3"/>
                  </a:cxn>
                  <a:cxn ang="0">
                    <a:pos x="T4" y="T5"/>
                  </a:cxn>
                </a:cxnLst>
                <a:rect l="0" t="0" r="r" b="b"/>
                <a:pathLst>
                  <a:path w="224" h="126">
                    <a:moveTo>
                      <a:pt x="224" y="126"/>
                    </a:moveTo>
                    <a:lnTo>
                      <a:pt x="84" y="106"/>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8" name="Line 98"/>
              <p:cNvSpPr>
                <a:spLocks noChangeShapeType="1"/>
              </p:cNvSpPr>
              <p:nvPr/>
            </p:nvSpPr>
            <p:spPr bwMode="auto">
              <a:xfrm flipH="1">
                <a:off x="13846175" y="3028950"/>
                <a:ext cx="174625" cy="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49" name="Line 99"/>
              <p:cNvSpPr>
                <a:spLocks noChangeShapeType="1"/>
              </p:cNvSpPr>
              <p:nvPr/>
            </p:nvSpPr>
            <p:spPr bwMode="auto">
              <a:xfrm flipV="1">
                <a:off x="13846175" y="2938463"/>
                <a:ext cx="180975" cy="904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0" name="Line 100"/>
              <p:cNvSpPr>
                <a:spLocks noChangeShapeType="1"/>
              </p:cNvSpPr>
              <p:nvPr/>
            </p:nvSpPr>
            <p:spPr bwMode="auto">
              <a:xfrm flipH="1">
                <a:off x="13739813" y="3082925"/>
                <a:ext cx="41275" cy="555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1" name="Line 101"/>
              <p:cNvSpPr>
                <a:spLocks noChangeShapeType="1"/>
              </p:cNvSpPr>
              <p:nvPr/>
            </p:nvSpPr>
            <p:spPr bwMode="auto">
              <a:xfrm flipH="1" flipV="1">
                <a:off x="13754100" y="3062288"/>
                <a:ext cx="26988" cy="206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2" name="Line 102"/>
              <p:cNvSpPr>
                <a:spLocks noChangeShapeType="1"/>
              </p:cNvSpPr>
              <p:nvPr/>
            </p:nvSpPr>
            <p:spPr bwMode="auto">
              <a:xfrm flipH="1">
                <a:off x="13739813" y="3103563"/>
                <a:ext cx="68263" cy="349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3" name="Line 103"/>
              <p:cNvSpPr>
                <a:spLocks noChangeShapeType="1"/>
              </p:cNvSpPr>
              <p:nvPr/>
            </p:nvSpPr>
            <p:spPr bwMode="auto">
              <a:xfrm flipH="1">
                <a:off x="13620750" y="2895600"/>
                <a:ext cx="400050" cy="635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4" name="Line 104"/>
              <p:cNvSpPr>
                <a:spLocks noChangeShapeType="1"/>
              </p:cNvSpPr>
              <p:nvPr/>
            </p:nvSpPr>
            <p:spPr bwMode="auto">
              <a:xfrm flipV="1">
                <a:off x="13414375" y="2606675"/>
                <a:ext cx="112713" cy="2841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5" name="Line 105"/>
              <p:cNvSpPr>
                <a:spLocks noChangeShapeType="1"/>
              </p:cNvSpPr>
              <p:nvPr/>
            </p:nvSpPr>
            <p:spPr bwMode="auto">
              <a:xfrm>
                <a:off x="13887450" y="2616200"/>
                <a:ext cx="139700" cy="968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6" name="Freeform 106"/>
              <p:cNvSpPr>
                <a:spLocks/>
              </p:cNvSpPr>
              <p:nvPr/>
            </p:nvSpPr>
            <p:spPr bwMode="auto">
              <a:xfrm>
                <a:off x="13762038" y="3381375"/>
                <a:ext cx="90488" cy="63500"/>
              </a:xfrm>
              <a:custGeom>
                <a:avLst/>
                <a:gdLst>
                  <a:gd name="T0" fmla="*/ 114 w 114"/>
                  <a:gd name="T1" fmla="*/ 22 h 80"/>
                  <a:gd name="T2" fmla="*/ 82 w 114"/>
                  <a:gd name="T3" fmla="*/ 80 h 80"/>
                  <a:gd name="T4" fmla="*/ 0 w 114"/>
                  <a:gd name="T5" fmla="*/ 0 h 80"/>
                </a:gdLst>
                <a:ahLst/>
                <a:cxnLst>
                  <a:cxn ang="0">
                    <a:pos x="T0" y="T1"/>
                  </a:cxn>
                  <a:cxn ang="0">
                    <a:pos x="T2" y="T3"/>
                  </a:cxn>
                  <a:cxn ang="0">
                    <a:pos x="T4" y="T5"/>
                  </a:cxn>
                </a:cxnLst>
                <a:rect l="0" t="0" r="r" b="b"/>
                <a:pathLst>
                  <a:path w="114" h="80">
                    <a:moveTo>
                      <a:pt x="114" y="22"/>
                    </a:moveTo>
                    <a:lnTo>
                      <a:pt x="82" y="80"/>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7" name="Freeform 107"/>
              <p:cNvSpPr>
                <a:spLocks/>
              </p:cNvSpPr>
              <p:nvPr/>
            </p:nvSpPr>
            <p:spPr bwMode="auto">
              <a:xfrm>
                <a:off x="13762038" y="3381375"/>
                <a:ext cx="90488" cy="17463"/>
              </a:xfrm>
              <a:custGeom>
                <a:avLst/>
                <a:gdLst>
                  <a:gd name="T0" fmla="*/ 114 w 114"/>
                  <a:gd name="T1" fmla="*/ 22 h 22"/>
                  <a:gd name="T2" fmla="*/ 68 w 114"/>
                  <a:gd name="T3" fmla="*/ 0 h 22"/>
                  <a:gd name="T4" fmla="*/ 0 w 114"/>
                  <a:gd name="T5" fmla="*/ 0 h 22"/>
                </a:gdLst>
                <a:ahLst/>
                <a:cxnLst>
                  <a:cxn ang="0">
                    <a:pos x="T0" y="T1"/>
                  </a:cxn>
                  <a:cxn ang="0">
                    <a:pos x="T2" y="T3"/>
                  </a:cxn>
                  <a:cxn ang="0">
                    <a:pos x="T4" y="T5"/>
                  </a:cxn>
                </a:cxnLst>
                <a:rect l="0" t="0" r="r" b="b"/>
                <a:pathLst>
                  <a:path w="114" h="22">
                    <a:moveTo>
                      <a:pt x="114" y="22"/>
                    </a:moveTo>
                    <a:lnTo>
                      <a:pt x="68" y="0"/>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8" name="Line 108"/>
              <p:cNvSpPr>
                <a:spLocks noChangeShapeType="1"/>
              </p:cNvSpPr>
              <p:nvPr/>
            </p:nvSpPr>
            <p:spPr bwMode="auto">
              <a:xfrm flipH="1" flipV="1">
                <a:off x="13852525" y="3398838"/>
                <a:ext cx="201613" cy="984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59" name="Freeform 109"/>
              <p:cNvSpPr>
                <a:spLocks/>
              </p:cNvSpPr>
              <p:nvPr/>
            </p:nvSpPr>
            <p:spPr bwMode="auto">
              <a:xfrm>
                <a:off x="13147675" y="3381375"/>
                <a:ext cx="538163" cy="468313"/>
              </a:xfrm>
              <a:custGeom>
                <a:avLst/>
                <a:gdLst>
                  <a:gd name="T0" fmla="*/ 678 w 678"/>
                  <a:gd name="T1" fmla="*/ 0 h 590"/>
                  <a:gd name="T2" fmla="*/ 612 w 678"/>
                  <a:gd name="T3" fmla="*/ 168 h 590"/>
                  <a:gd name="T4" fmla="*/ 0 w 678"/>
                  <a:gd name="T5" fmla="*/ 590 h 590"/>
                </a:gdLst>
                <a:ahLst/>
                <a:cxnLst>
                  <a:cxn ang="0">
                    <a:pos x="T0" y="T1"/>
                  </a:cxn>
                  <a:cxn ang="0">
                    <a:pos x="T2" y="T3"/>
                  </a:cxn>
                  <a:cxn ang="0">
                    <a:pos x="T4" y="T5"/>
                  </a:cxn>
                </a:cxnLst>
                <a:rect l="0" t="0" r="r" b="b"/>
                <a:pathLst>
                  <a:path w="678" h="590">
                    <a:moveTo>
                      <a:pt x="678" y="0"/>
                    </a:moveTo>
                    <a:lnTo>
                      <a:pt x="612" y="168"/>
                    </a:lnTo>
                    <a:lnTo>
                      <a:pt x="0" y="59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0" name="Line 110"/>
              <p:cNvSpPr>
                <a:spLocks noChangeShapeType="1"/>
              </p:cNvSpPr>
              <p:nvPr/>
            </p:nvSpPr>
            <p:spPr bwMode="auto">
              <a:xfrm flipV="1">
                <a:off x="13685838" y="3362325"/>
                <a:ext cx="55563"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1" name="Line 111"/>
              <p:cNvSpPr>
                <a:spLocks noChangeShapeType="1"/>
              </p:cNvSpPr>
              <p:nvPr/>
            </p:nvSpPr>
            <p:spPr bwMode="auto">
              <a:xfrm>
                <a:off x="13741400" y="3362325"/>
                <a:ext cx="20638" cy="190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2" name="Line 112"/>
              <p:cNvSpPr>
                <a:spLocks noChangeShapeType="1"/>
              </p:cNvSpPr>
              <p:nvPr/>
            </p:nvSpPr>
            <p:spPr bwMode="auto">
              <a:xfrm flipH="1">
                <a:off x="13685838" y="3381375"/>
                <a:ext cx="76200" cy="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3" name="Freeform 113"/>
              <p:cNvSpPr>
                <a:spLocks/>
              </p:cNvSpPr>
              <p:nvPr/>
            </p:nvSpPr>
            <p:spPr bwMode="auto">
              <a:xfrm>
                <a:off x="12819063" y="3381375"/>
                <a:ext cx="866775" cy="947738"/>
              </a:xfrm>
              <a:custGeom>
                <a:avLst/>
                <a:gdLst>
                  <a:gd name="T0" fmla="*/ 1091 w 1091"/>
                  <a:gd name="T1" fmla="*/ 0 h 1193"/>
                  <a:gd name="T2" fmla="*/ 997 w 1091"/>
                  <a:gd name="T3" fmla="*/ 0 h 1193"/>
                  <a:gd name="T4" fmla="*/ 749 w 1091"/>
                  <a:gd name="T5" fmla="*/ 290 h 1193"/>
                  <a:gd name="T6" fmla="*/ 249 w 1091"/>
                  <a:gd name="T7" fmla="*/ 732 h 1193"/>
                  <a:gd name="T8" fmla="*/ 0 w 1091"/>
                  <a:gd name="T9" fmla="*/ 1193 h 1193"/>
                </a:gdLst>
                <a:ahLst/>
                <a:cxnLst>
                  <a:cxn ang="0">
                    <a:pos x="T0" y="T1"/>
                  </a:cxn>
                  <a:cxn ang="0">
                    <a:pos x="T2" y="T3"/>
                  </a:cxn>
                  <a:cxn ang="0">
                    <a:pos x="T4" y="T5"/>
                  </a:cxn>
                  <a:cxn ang="0">
                    <a:pos x="T6" y="T7"/>
                  </a:cxn>
                  <a:cxn ang="0">
                    <a:pos x="T8" y="T9"/>
                  </a:cxn>
                </a:cxnLst>
                <a:rect l="0" t="0" r="r" b="b"/>
                <a:pathLst>
                  <a:path w="1091" h="1193">
                    <a:moveTo>
                      <a:pt x="1091" y="0"/>
                    </a:moveTo>
                    <a:lnTo>
                      <a:pt x="997" y="0"/>
                    </a:lnTo>
                    <a:lnTo>
                      <a:pt x="749" y="290"/>
                    </a:lnTo>
                    <a:lnTo>
                      <a:pt x="249" y="732"/>
                    </a:lnTo>
                    <a:lnTo>
                      <a:pt x="0" y="1193"/>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4" name="Line 114"/>
              <p:cNvSpPr>
                <a:spLocks noChangeShapeType="1"/>
              </p:cNvSpPr>
              <p:nvPr/>
            </p:nvSpPr>
            <p:spPr bwMode="auto">
              <a:xfrm>
                <a:off x="13539788" y="3319463"/>
                <a:ext cx="201613" cy="428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5" name="Freeform 115"/>
              <p:cNvSpPr>
                <a:spLocks/>
              </p:cNvSpPr>
              <p:nvPr/>
            </p:nvSpPr>
            <p:spPr bwMode="auto">
              <a:xfrm>
                <a:off x="13027025" y="3319463"/>
                <a:ext cx="512763" cy="523875"/>
              </a:xfrm>
              <a:custGeom>
                <a:avLst/>
                <a:gdLst>
                  <a:gd name="T0" fmla="*/ 646 w 646"/>
                  <a:gd name="T1" fmla="*/ 0 h 662"/>
                  <a:gd name="T2" fmla="*/ 506 w 646"/>
                  <a:gd name="T3" fmla="*/ 128 h 662"/>
                  <a:gd name="T4" fmla="*/ 0 w 646"/>
                  <a:gd name="T5" fmla="*/ 662 h 662"/>
                </a:gdLst>
                <a:ahLst/>
                <a:cxnLst>
                  <a:cxn ang="0">
                    <a:pos x="T0" y="T1"/>
                  </a:cxn>
                  <a:cxn ang="0">
                    <a:pos x="T2" y="T3"/>
                  </a:cxn>
                  <a:cxn ang="0">
                    <a:pos x="T4" y="T5"/>
                  </a:cxn>
                </a:cxnLst>
                <a:rect l="0" t="0" r="r" b="b"/>
                <a:pathLst>
                  <a:path w="646" h="662">
                    <a:moveTo>
                      <a:pt x="646" y="0"/>
                    </a:moveTo>
                    <a:lnTo>
                      <a:pt x="506" y="128"/>
                    </a:lnTo>
                    <a:lnTo>
                      <a:pt x="0" y="66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6" name="Line 116"/>
              <p:cNvSpPr>
                <a:spLocks noChangeShapeType="1"/>
              </p:cNvSpPr>
              <p:nvPr/>
            </p:nvSpPr>
            <p:spPr bwMode="auto">
              <a:xfrm>
                <a:off x="13663613" y="3287713"/>
                <a:ext cx="77788" cy="746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7" name="Line 117"/>
              <p:cNvSpPr>
                <a:spLocks noChangeShapeType="1"/>
              </p:cNvSpPr>
              <p:nvPr/>
            </p:nvSpPr>
            <p:spPr bwMode="auto">
              <a:xfrm flipV="1">
                <a:off x="13741400" y="3309938"/>
                <a:ext cx="161925" cy="523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8" name="Line 118"/>
              <p:cNvSpPr>
                <a:spLocks noChangeShapeType="1"/>
              </p:cNvSpPr>
              <p:nvPr/>
            </p:nvSpPr>
            <p:spPr bwMode="auto">
              <a:xfrm flipH="1" flipV="1">
                <a:off x="13962063" y="3289300"/>
                <a:ext cx="60325" cy="873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69" name="Line 119"/>
              <p:cNvSpPr>
                <a:spLocks noChangeShapeType="1"/>
              </p:cNvSpPr>
              <p:nvPr/>
            </p:nvSpPr>
            <p:spPr bwMode="auto">
              <a:xfrm flipH="1">
                <a:off x="13852525" y="3309938"/>
                <a:ext cx="50800" cy="889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0" name="Line 120"/>
              <p:cNvSpPr>
                <a:spLocks noChangeShapeType="1"/>
              </p:cNvSpPr>
              <p:nvPr/>
            </p:nvSpPr>
            <p:spPr bwMode="auto">
              <a:xfrm flipV="1">
                <a:off x="13265150" y="3313113"/>
                <a:ext cx="103188" cy="984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1" name="Line 121"/>
              <p:cNvSpPr>
                <a:spLocks noChangeShapeType="1"/>
              </p:cNvSpPr>
              <p:nvPr/>
            </p:nvSpPr>
            <p:spPr bwMode="auto">
              <a:xfrm flipV="1">
                <a:off x="13265150" y="3314700"/>
                <a:ext cx="55563" cy="968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2" name="Freeform 122"/>
              <p:cNvSpPr>
                <a:spLocks/>
              </p:cNvSpPr>
              <p:nvPr/>
            </p:nvSpPr>
            <p:spPr bwMode="auto">
              <a:xfrm>
                <a:off x="13027025" y="3311525"/>
                <a:ext cx="387350" cy="531813"/>
              </a:xfrm>
              <a:custGeom>
                <a:avLst/>
                <a:gdLst>
                  <a:gd name="T0" fmla="*/ 0 w 488"/>
                  <a:gd name="T1" fmla="*/ 672 h 672"/>
                  <a:gd name="T2" fmla="*/ 248 w 488"/>
                  <a:gd name="T3" fmla="*/ 294 h 672"/>
                  <a:gd name="T4" fmla="*/ 340 w 488"/>
                  <a:gd name="T5" fmla="*/ 252 h 672"/>
                  <a:gd name="T6" fmla="*/ 488 w 488"/>
                  <a:gd name="T7" fmla="*/ 0 h 672"/>
                </a:gdLst>
                <a:ahLst/>
                <a:cxnLst>
                  <a:cxn ang="0">
                    <a:pos x="T0" y="T1"/>
                  </a:cxn>
                  <a:cxn ang="0">
                    <a:pos x="T2" y="T3"/>
                  </a:cxn>
                  <a:cxn ang="0">
                    <a:pos x="T4" y="T5"/>
                  </a:cxn>
                  <a:cxn ang="0">
                    <a:pos x="T6" y="T7"/>
                  </a:cxn>
                </a:cxnLst>
                <a:rect l="0" t="0" r="r" b="b"/>
                <a:pathLst>
                  <a:path w="488" h="672">
                    <a:moveTo>
                      <a:pt x="0" y="672"/>
                    </a:moveTo>
                    <a:lnTo>
                      <a:pt x="248" y="294"/>
                    </a:lnTo>
                    <a:lnTo>
                      <a:pt x="340" y="252"/>
                    </a:lnTo>
                    <a:lnTo>
                      <a:pt x="488"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3" name="Freeform 123"/>
              <p:cNvSpPr>
                <a:spLocks/>
              </p:cNvSpPr>
              <p:nvPr/>
            </p:nvSpPr>
            <p:spPr bwMode="auto">
              <a:xfrm>
                <a:off x="13198475" y="3060700"/>
                <a:ext cx="80963" cy="201613"/>
              </a:xfrm>
              <a:custGeom>
                <a:avLst/>
                <a:gdLst>
                  <a:gd name="T0" fmla="*/ 102 w 102"/>
                  <a:gd name="T1" fmla="*/ 0 h 254"/>
                  <a:gd name="T2" fmla="*/ 0 w 102"/>
                  <a:gd name="T3" fmla="*/ 130 h 254"/>
                  <a:gd name="T4" fmla="*/ 0 w 102"/>
                  <a:gd name="T5" fmla="*/ 254 h 254"/>
                </a:gdLst>
                <a:ahLst/>
                <a:cxnLst>
                  <a:cxn ang="0">
                    <a:pos x="T0" y="T1"/>
                  </a:cxn>
                  <a:cxn ang="0">
                    <a:pos x="T2" y="T3"/>
                  </a:cxn>
                  <a:cxn ang="0">
                    <a:pos x="T4" y="T5"/>
                  </a:cxn>
                </a:cxnLst>
                <a:rect l="0" t="0" r="r" b="b"/>
                <a:pathLst>
                  <a:path w="102" h="254">
                    <a:moveTo>
                      <a:pt x="102" y="0"/>
                    </a:moveTo>
                    <a:lnTo>
                      <a:pt x="0" y="130"/>
                    </a:lnTo>
                    <a:lnTo>
                      <a:pt x="0" y="254"/>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4" name="Line 124"/>
              <p:cNvSpPr>
                <a:spLocks noChangeShapeType="1"/>
              </p:cNvSpPr>
              <p:nvPr/>
            </p:nvSpPr>
            <p:spPr bwMode="auto">
              <a:xfrm flipV="1">
                <a:off x="13198475" y="3240088"/>
                <a:ext cx="25400" cy="222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8" name="Line 138"/>
              <p:cNvSpPr>
                <a:spLocks noChangeShapeType="1"/>
              </p:cNvSpPr>
              <p:nvPr/>
            </p:nvSpPr>
            <p:spPr bwMode="auto">
              <a:xfrm flipH="1">
                <a:off x="13138150" y="3498850"/>
                <a:ext cx="31750" cy="2381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9" name="Line 139"/>
              <p:cNvSpPr>
                <a:spLocks noChangeShapeType="1"/>
              </p:cNvSpPr>
              <p:nvPr/>
            </p:nvSpPr>
            <p:spPr bwMode="auto">
              <a:xfrm flipV="1">
                <a:off x="13136563" y="3498850"/>
                <a:ext cx="33338" cy="285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0" name="Freeform 140"/>
              <p:cNvSpPr>
                <a:spLocks/>
              </p:cNvSpPr>
              <p:nvPr/>
            </p:nvSpPr>
            <p:spPr bwMode="auto">
              <a:xfrm>
                <a:off x="13169900" y="3411538"/>
                <a:ext cx="95250" cy="87313"/>
              </a:xfrm>
              <a:custGeom>
                <a:avLst/>
                <a:gdLst>
                  <a:gd name="T0" fmla="*/ 0 w 120"/>
                  <a:gd name="T1" fmla="*/ 110 h 110"/>
                  <a:gd name="T2" fmla="*/ 44 w 120"/>
                  <a:gd name="T3" fmla="*/ 74 h 110"/>
                  <a:gd name="T4" fmla="*/ 120 w 120"/>
                  <a:gd name="T5" fmla="*/ 0 h 110"/>
                </a:gdLst>
                <a:ahLst/>
                <a:cxnLst>
                  <a:cxn ang="0">
                    <a:pos x="T0" y="T1"/>
                  </a:cxn>
                  <a:cxn ang="0">
                    <a:pos x="T2" y="T3"/>
                  </a:cxn>
                  <a:cxn ang="0">
                    <a:pos x="T4" y="T5"/>
                  </a:cxn>
                </a:cxnLst>
                <a:rect l="0" t="0" r="r" b="b"/>
                <a:pathLst>
                  <a:path w="120" h="110">
                    <a:moveTo>
                      <a:pt x="0" y="110"/>
                    </a:moveTo>
                    <a:lnTo>
                      <a:pt x="44" y="74"/>
                    </a:lnTo>
                    <a:lnTo>
                      <a:pt x="12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1" name="Line 141"/>
              <p:cNvSpPr>
                <a:spLocks noChangeShapeType="1"/>
              </p:cNvSpPr>
              <p:nvPr/>
            </p:nvSpPr>
            <p:spPr bwMode="auto">
              <a:xfrm flipH="1">
                <a:off x="13095288" y="3522663"/>
                <a:ext cx="42863" cy="317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2" name="Line 142"/>
              <p:cNvSpPr>
                <a:spLocks noChangeShapeType="1"/>
              </p:cNvSpPr>
              <p:nvPr/>
            </p:nvSpPr>
            <p:spPr bwMode="auto">
              <a:xfrm flipV="1">
                <a:off x="13136563" y="3522663"/>
                <a:ext cx="1588" cy="47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3" name="Line 143"/>
              <p:cNvSpPr>
                <a:spLocks noChangeShapeType="1"/>
              </p:cNvSpPr>
              <p:nvPr/>
            </p:nvSpPr>
            <p:spPr bwMode="auto">
              <a:xfrm flipV="1">
                <a:off x="12987338" y="3843338"/>
                <a:ext cx="39688" cy="603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4" name="Line 144"/>
              <p:cNvSpPr>
                <a:spLocks noChangeShapeType="1"/>
              </p:cNvSpPr>
              <p:nvPr/>
            </p:nvSpPr>
            <p:spPr bwMode="auto">
              <a:xfrm flipH="1">
                <a:off x="13001625" y="3554413"/>
                <a:ext cx="93663" cy="682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5" name="Freeform 145"/>
              <p:cNvSpPr>
                <a:spLocks/>
              </p:cNvSpPr>
              <p:nvPr/>
            </p:nvSpPr>
            <p:spPr bwMode="auto">
              <a:xfrm>
                <a:off x="13001625" y="3262313"/>
                <a:ext cx="196850" cy="360363"/>
              </a:xfrm>
              <a:custGeom>
                <a:avLst/>
                <a:gdLst>
                  <a:gd name="T0" fmla="*/ 0 w 248"/>
                  <a:gd name="T1" fmla="*/ 456 h 456"/>
                  <a:gd name="T2" fmla="*/ 16 w 248"/>
                  <a:gd name="T3" fmla="*/ 392 h 456"/>
                  <a:gd name="T4" fmla="*/ 248 w 248"/>
                  <a:gd name="T5" fmla="*/ 0 h 456"/>
                </a:gdLst>
                <a:ahLst/>
                <a:cxnLst>
                  <a:cxn ang="0">
                    <a:pos x="T0" y="T1"/>
                  </a:cxn>
                  <a:cxn ang="0">
                    <a:pos x="T2" y="T3"/>
                  </a:cxn>
                  <a:cxn ang="0">
                    <a:pos x="T4" y="T5"/>
                  </a:cxn>
                </a:cxnLst>
                <a:rect l="0" t="0" r="r" b="b"/>
                <a:pathLst>
                  <a:path w="248" h="456">
                    <a:moveTo>
                      <a:pt x="0" y="456"/>
                    </a:moveTo>
                    <a:lnTo>
                      <a:pt x="16" y="392"/>
                    </a:lnTo>
                    <a:lnTo>
                      <a:pt x="248"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6" name="Line 146"/>
              <p:cNvSpPr>
                <a:spLocks noChangeShapeType="1"/>
              </p:cNvSpPr>
              <p:nvPr/>
            </p:nvSpPr>
            <p:spPr bwMode="auto">
              <a:xfrm flipV="1">
                <a:off x="12987338" y="3527425"/>
                <a:ext cx="149225" cy="3762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7" name="Line 147"/>
              <p:cNvSpPr>
                <a:spLocks noChangeShapeType="1"/>
              </p:cNvSpPr>
              <p:nvPr/>
            </p:nvSpPr>
            <p:spPr bwMode="auto">
              <a:xfrm flipV="1">
                <a:off x="12819063" y="4281488"/>
                <a:ext cx="19050" cy="476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8" name="Line 148"/>
              <p:cNvSpPr>
                <a:spLocks noChangeShapeType="1"/>
              </p:cNvSpPr>
              <p:nvPr/>
            </p:nvSpPr>
            <p:spPr bwMode="auto">
              <a:xfrm flipV="1">
                <a:off x="12838113" y="3554413"/>
                <a:ext cx="257175" cy="7270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99" name="Line 149"/>
              <p:cNvSpPr>
                <a:spLocks noChangeShapeType="1"/>
              </p:cNvSpPr>
              <p:nvPr/>
            </p:nvSpPr>
            <p:spPr bwMode="auto">
              <a:xfrm flipV="1">
                <a:off x="12819063" y="3622675"/>
                <a:ext cx="182563" cy="7064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0" name="Line 150"/>
              <p:cNvSpPr>
                <a:spLocks noChangeShapeType="1"/>
              </p:cNvSpPr>
              <p:nvPr/>
            </p:nvSpPr>
            <p:spPr bwMode="auto">
              <a:xfrm flipV="1">
                <a:off x="12838113" y="3903663"/>
                <a:ext cx="149225" cy="37782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1" name="Freeform 151"/>
              <p:cNvSpPr>
                <a:spLocks/>
              </p:cNvSpPr>
              <p:nvPr/>
            </p:nvSpPr>
            <p:spPr bwMode="auto">
              <a:xfrm>
                <a:off x="12819063" y="3262313"/>
                <a:ext cx="379413" cy="1066800"/>
              </a:xfrm>
              <a:custGeom>
                <a:avLst/>
                <a:gdLst>
                  <a:gd name="T0" fmla="*/ 0 w 477"/>
                  <a:gd name="T1" fmla="*/ 1345 h 1345"/>
                  <a:gd name="T2" fmla="*/ 239 w 477"/>
                  <a:gd name="T3" fmla="*/ 212 h 1345"/>
                  <a:gd name="T4" fmla="*/ 477 w 477"/>
                  <a:gd name="T5" fmla="*/ 0 h 1345"/>
                </a:gdLst>
                <a:ahLst/>
                <a:cxnLst>
                  <a:cxn ang="0">
                    <a:pos x="T0" y="T1"/>
                  </a:cxn>
                  <a:cxn ang="0">
                    <a:pos x="T2" y="T3"/>
                  </a:cxn>
                  <a:cxn ang="0">
                    <a:pos x="T4" y="T5"/>
                  </a:cxn>
                </a:cxnLst>
                <a:rect l="0" t="0" r="r" b="b"/>
                <a:pathLst>
                  <a:path w="477" h="1345">
                    <a:moveTo>
                      <a:pt x="0" y="1345"/>
                    </a:moveTo>
                    <a:lnTo>
                      <a:pt x="239" y="212"/>
                    </a:lnTo>
                    <a:lnTo>
                      <a:pt x="477"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2" name="Line 152"/>
              <p:cNvSpPr>
                <a:spLocks noChangeShapeType="1"/>
              </p:cNvSpPr>
              <p:nvPr/>
            </p:nvSpPr>
            <p:spPr bwMode="auto">
              <a:xfrm flipV="1">
                <a:off x="13095288" y="3262313"/>
                <a:ext cx="103188" cy="29210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3" name="Line 153"/>
              <p:cNvSpPr>
                <a:spLocks noChangeShapeType="1"/>
              </p:cNvSpPr>
              <p:nvPr/>
            </p:nvSpPr>
            <p:spPr bwMode="auto">
              <a:xfrm flipV="1">
                <a:off x="13138150" y="3317875"/>
                <a:ext cx="80963" cy="2047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4" name="Line 154"/>
              <p:cNvSpPr>
                <a:spLocks noChangeShapeType="1"/>
              </p:cNvSpPr>
              <p:nvPr/>
            </p:nvSpPr>
            <p:spPr bwMode="auto">
              <a:xfrm flipV="1">
                <a:off x="13219113" y="3314700"/>
                <a:ext cx="101600" cy="31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5" name="Line 155"/>
              <p:cNvSpPr>
                <a:spLocks noChangeShapeType="1"/>
              </p:cNvSpPr>
              <p:nvPr/>
            </p:nvSpPr>
            <p:spPr bwMode="auto">
              <a:xfrm flipH="1">
                <a:off x="13223875" y="3197225"/>
                <a:ext cx="79375" cy="4286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6" name="Line 156"/>
              <p:cNvSpPr>
                <a:spLocks noChangeShapeType="1"/>
              </p:cNvSpPr>
              <p:nvPr/>
            </p:nvSpPr>
            <p:spPr bwMode="auto">
              <a:xfrm flipV="1">
                <a:off x="13219113" y="3197225"/>
                <a:ext cx="84138" cy="1206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7" name="Line 157"/>
              <p:cNvSpPr>
                <a:spLocks noChangeShapeType="1"/>
              </p:cNvSpPr>
              <p:nvPr/>
            </p:nvSpPr>
            <p:spPr bwMode="auto">
              <a:xfrm flipV="1">
                <a:off x="13223875" y="3060700"/>
                <a:ext cx="55563" cy="17938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8" name="Line 158"/>
              <p:cNvSpPr>
                <a:spLocks noChangeShapeType="1"/>
              </p:cNvSpPr>
              <p:nvPr/>
            </p:nvSpPr>
            <p:spPr bwMode="auto">
              <a:xfrm flipV="1">
                <a:off x="13223875" y="2890838"/>
                <a:ext cx="190500" cy="34925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9" name="Freeform 260"/>
              <p:cNvSpPr>
                <a:spLocks/>
              </p:cNvSpPr>
              <p:nvPr/>
            </p:nvSpPr>
            <p:spPr bwMode="auto">
              <a:xfrm>
                <a:off x="13420725" y="2990850"/>
                <a:ext cx="338138" cy="523875"/>
              </a:xfrm>
              <a:custGeom>
                <a:avLst/>
                <a:gdLst>
                  <a:gd name="T0" fmla="*/ 425 w 425"/>
                  <a:gd name="T1" fmla="*/ 382 h 662"/>
                  <a:gd name="T2" fmla="*/ 246 w 425"/>
                  <a:gd name="T3" fmla="*/ 0 h 662"/>
                  <a:gd name="T4" fmla="*/ 0 w 425"/>
                  <a:gd name="T5" fmla="*/ 662 h 662"/>
                </a:gdLst>
                <a:ahLst/>
                <a:cxnLst>
                  <a:cxn ang="0">
                    <a:pos x="T0" y="T1"/>
                  </a:cxn>
                  <a:cxn ang="0">
                    <a:pos x="T2" y="T3"/>
                  </a:cxn>
                  <a:cxn ang="0">
                    <a:pos x="T4" y="T5"/>
                  </a:cxn>
                </a:cxnLst>
                <a:rect l="0" t="0" r="r" b="b"/>
                <a:pathLst>
                  <a:path w="425" h="662">
                    <a:moveTo>
                      <a:pt x="425" y="382"/>
                    </a:moveTo>
                    <a:lnTo>
                      <a:pt x="246" y="0"/>
                    </a:lnTo>
                    <a:lnTo>
                      <a:pt x="0" y="662"/>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0" name="Line 261"/>
              <p:cNvSpPr>
                <a:spLocks noChangeShapeType="1"/>
              </p:cNvSpPr>
              <p:nvPr/>
            </p:nvSpPr>
            <p:spPr bwMode="auto">
              <a:xfrm flipV="1">
                <a:off x="13814425" y="3140075"/>
                <a:ext cx="206375" cy="381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1" name="Line 262"/>
              <p:cNvSpPr>
                <a:spLocks noChangeShapeType="1"/>
              </p:cNvSpPr>
              <p:nvPr/>
            </p:nvSpPr>
            <p:spPr bwMode="auto">
              <a:xfrm flipV="1">
                <a:off x="13758863" y="3178175"/>
                <a:ext cx="55563" cy="1158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2" name="Line 263"/>
              <p:cNvSpPr>
                <a:spLocks noChangeShapeType="1"/>
              </p:cNvSpPr>
              <p:nvPr/>
            </p:nvSpPr>
            <p:spPr bwMode="auto">
              <a:xfrm>
                <a:off x="13925550" y="3343275"/>
                <a:ext cx="17463" cy="238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3" name="Line 264"/>
              <p:cNvSpPr>
                <a:spLocks noChangeShapeType="1"/>
              </p:cNvSpPr>
              <p:nvPr/>
            </p:nvSpPr>
            <p:spPr bwMode="auto">
              <a:xfrm>
                <a:off x="13943013" y="3367088"/>
                <a:ext cx="92075" cy="381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4" name="Line 265"/>
              <p:cNvSpPr>
                <a:spLocks noChangeShapeType="1"/>
              </p:cNvSpPr>
              <p:nvPr/>
            </p:nvSpPr>
            <p:spPr bwMode="auto">
              <a:xfrm flipH="1">
                <a:off x="13909675" y="3343275"/>
                <a:ext cx="15875" cy="127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5" name="Line 266"/>
              <p:cNvSpPr>
                <a:spLocks noChangeShapeType="1"/>
              </p:cNvSpPr>
              <p:nvPr/>
            </p:nvSpPr>
            <p:spPr bwMode="auto">
              <a:xfrm>
                <a:off x="13909675" y="3355975"/>
                <a:ext cx="33338" cy="111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6" name="Line 267"/>
              <p:cNvSpPr>
                <a:spLocks noChangeShapeType="1"/>
              </p:cNvSpPr>
              <p:nvPr/>
            </p:nvSpPr>
            <p:spPr bwMode="auto">
              <a:xfrm>
                <a:off x="13943013" y="3367088"/>
                <a:ext cx="60325" cy="904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7" name="Line 268"/>
              <p:cNvSpPr>
                <a:spLocks noChangeShapeType="1"/>
              </p:cNvSpPr>
              <p:nvPr/>
            </p:nvSpPr>
            <p:spPr bwMode="auto">
              <a:xfrm flipH="1" flipV="1">
                <a:off x="13925550" y="3565525"/>
                <a:ext cx="95250" cy="301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8" name="Line 269"/>
              <p:cNvSpPr>
                <a:spLocks noChangeShapeType="1"/>
              </p:cNvSpPr>
              <p:nvPr/>
            </p:nvSpPr>
            <p:spPr bwMode="auto">
              <a:xfrm flipV="1">
                <a:off x="13887450" y="3595688"/>
                <a:ext cx="133350" cy="238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19" name="Line 270"/>
              <p:cNvSpPr>
                <a:spLocks noChangeShapeType="1"/>
              </p:cNvSpPr>
              <p:nvPr/>
            </p:nvSpPr>
            <p:spPr bwMode="auto">
              <a:xfrm flipV="1">
                <a:off x="13887450" y="3565525"/>
                <a:ext cx="38100" cy="539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0" name="Line 271"/>
              <p:cNvSpPr>
                <a:spLocks noChangeShapeType="1"/>
              </p:cNvSpPr>
              <p:nvPr/>
            </p:nvSpPr>
            <p:spPr bwMode="auto">
              <a:xfrm flipV="1">
                <a:off x="13925550" y="3457575"/>
                <a:ext cx="77788" cy="10795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1" name="Freeform 272"/>
              <p:cNvSpPr>
                <a:spLocks/>
              </p:cNvSpPr>
              <p:nvPr/>
            </p:nvSpPr>
            <p:spPr bwMode="auto">
              <a:xfrm>
                <a:off x="13758863" y="3294063"/>
                <a:ext cx="150813" cy="128588"/>
              </a:xfrm>
              <a:custGeom>
                <a:avLst/>
                <a:gdLst>
                  <a:gd name="T0" fmla="*/ 190 w 190"/>
                  <a:gd name="T1" fmla="*/ 78 h 164"/>
                  <a:gd name="T2" fmla="*/ 76 w 190"/>
                  <a:gd name="T3" fmla="*/ 164 h 164"/>
                  <a:gd name="T4" fmla="*/ 0 w 190"/>
                  <a:gd name="T5" fmla="*/ 0 h 164"/>
                </a:gdLst>
                <a:ahLst/>
                <a:cxnLst>
                  <a:cxn ang="0">
                    <a:pos x="T0" y="T1"/>
                  </a:cxn>
                  <a:cxn ang="0">
                    <a:pos x="T2" y="T3"/>
                  </a:cxn>
                  <a:cxn ang="0">
                    <a:pos x="T4" y="T5"/>
                  </a:cxn>
                </a:cxnLst>
                <a:rect l="0" t="0" r="r" b="b"/>
                <a:pathLst>
                  <a:path w="190" h="164">
                    <a:moveTo>
                      <a:pt x="190" y="78"/>
                    </a:moveTo>
                    <a:lnTo>
                      <a:pt x="76" y="164"/>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2" name="Line 273"/>
              <p:cNvSpPr>
                <a:spLocks noChangeShapeType="1"/>
              </p:cNvSpPr>
              <p:nvPr/>
            </p:nvSpPr>
            <p:spPr bwMode="auto">
              <a:xfrm>
                <a:off x="14003338" y="3457575"/>
                <a:ext cx="30163" cy="428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3" name="Freeform 274"/>
              <p:cNvSpPr>
                <a:spLocks/>
              </p:cNvSpPr>
              <p:nvPr/>
            </p:nvSpPr>
            <p:spPr bwMode="auto">
              <a:xfrm>
                <a:off x="13704888" y="3403600"/>
                <a:ext cx="220663" cy="161925"/>
              </a:xfrm>
              <a:custGeom>
                <a:avLst/>
                <a:gdLst>
                  <a:gd name="T0" fmla="*/ 277 w 277"/>
                  <a:gd name="T1" fmla="*/ 204 h 204"/>
                  <a:gd name="T2" fmla="*/ 143 w 277"/>
                  <a:gd name="T3" fmla="*/ 160 h 204"/>
                  <a:gd name="T4" fmla="*/ 0 w 277"/>
                  <a:gd name="T5" fmla="*/ 0 h 204"/>
                </a:gdLst>
                <a:ahLst/>
                <a:cxnLst>
                  <a:cxn ang="0">
                    <a:pos x="T0" y="T1"/>
                  </a:cxn>
                  <a:cxn ang="0">
                    <a:pos x="T2" y="T3"/>
                  </a:cxn>
                  <a:cxn ang="0">
                    <a:pos x="T4" y="T5"/>
                  </a:cxn>
                </a:cxnLst>
                <a:rect l="0" t="0" r="r" b="b"/>
                <a:pathLst>
                  <a:path w="277" h="204">
                    <a:moveTo>
                      <a:pt x="277" y="204"/>
                    </a:moveTo>
                    <a:lnTo>
                      <a:pt x="143" y="160"/>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4" name="Line 275"/>
              <p:cNvSpPr>
                <a:spLocks noChangeShapeType="1"/>
              </p:cNvSpPr>
              <p:nvPr/>
            </p:nvSpPr>
            <p:spPr bwMode="auto">
              <a:xfrm flipH="1" flipV="1">
                <a:off x="13849350" y="3673475"/>
                <a:ext cx="42863" cy="158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5" name="Line 276"/>
              <p:cNvSpPr>
                <a:spLocks noChangeShapeType="1"/>
              </p:cNvSpPr>
              <p:nvPr/>
            </p:nvSpPr>
            <p:spPr bwMode="auto">
              <a:xfrm flipH="1" flipV="1">
                <a:off x="13892213" y="3689350"/>
                <a:ext cx="33338" cy="111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6" name="Freeform 277"/>
              <p:cNvSpPr>
                <a:spLocks/>
              </p:cNvSpPr>
              <p:nvPr/>
            </p:nvSpPr>
            <p:spPr bwMode="auto">
              <a:xfrm>
                <a:off x="13595350" y="3630613"/>
                <a:ext cx="330200" cy="69850"/>
              </a:xfrm>
              <a:custGeom>
                <a:avLst/>
                <a:gdLst>
                  <a:gd name="T0" fmla="*/ 0 w 415"/>
                  <a:gd name="T1" fmla="*/ 32 h 88"/>
                  <a:gd name="T2" fmla="*/ 26 w 415"/>
                  <a:gd name="T3" fmla="*/ 0 h 88"/>
                  <a:gd name="T4" fmla="*/ 275 w 415"/>
                  <a:gd name="T5" fmla="*/ 88 h 88"/>
                  <a:gd name="T6" fmla="*/ 415 w 415"/>
                  <a:gd name="T7" fmla="*/ 88 h 88"/>
                </a:gdLst>
                <a:ahLst/>
                <a:cxnLst>
                  <a:cxn ang="0">
                    <a:pos x="T0" y="T1"/>
                  </a:cxn>
                  <a:cxn ang="0">
                    <a:pos x="T2" y="T3"/>
                  </a:cxn>
                  <a:cxn ang="0">
                    <a:pos x="T4" y="T5"/>
                  </a:cxn>
                  <a:cxn ang="0">
                    <a:pos x="T6" y="T7"/>
                  </a:cxn>
                </a:cxnLst>
                <a:rect l="0" t="0" r="r" b="b"/>
                <a:pathLst>
                  <a:path w="415" h="88">
                    <a:moveTo>
                      <a:pt x="0" y="32"/>
                    </a:moveTo>
                    <a:lnTo>
                      <a:pt x="26" y="0"/>
                    </a:lnTo>
                    <a:lnTo>
                      <a:pt x="275" y="88"/>
                    </a:lnTo>
                    <a:lnTo>
                      <a:pt x="415" y="8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7" name="Line 278"/>
              <p:cNvSpPr>
                <a:spLocks noChangeShapeType="1"/>
              </p:cNvSpPr>
              <p:nvPr/>
            </p:nvSpPr>
            <p:spPr bwMode="auto">
              <a:xfrm flipH="1" flipV="1">
                <a:off x="13811250" y="3754438"/>
                <a:ext cx="203200" cy="1381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8" name="Freeform 279"/>
              <p:cNvSpPr>
                <a:spLocks/>
              </p:cNvSpPr>
              <p:nvPr/>
            </p:nvSpPr>
            <p:spPr bwMode="auto">
              <a:xfrm>
                <a:off x="13811250" y="3700463"/>
                <a:ext cx="227013" cy="53975"/>
              </a:xfrm>
              <a:custGeom>
                <a:avLst/>
                <a:gdLst>
                  <a:gd name="T0" fmla="*/ 0 w 286"/>
                  <a:gd name="T1" fmla="*/ 68 h 68"/>
                  <a:gd name="T2" fmla="*/ 286 w 286"/>
                  <a:gd name="T3" fmla="*/ 0 h 68"/>
                  <a:gd name="T4" fmla="*/ 144 w 286"/>
                  <a:gd name="T5" fmla="*/ 0 h 68"/>
                </a:gdLst>
                <a:ahLst/>
                <a:cxnLst>
                  <a:cxn ang="0">
                    <a:pos x="T0" y="T1"/>
                  </a:cxn>
                  <a:cxn ang="0">
                    <a:pos x="T2" y="T3"/>
                  </a:cxn>
                  <a:cxn ang="0">
                    <a:pos x="T4" y="T5"/>
                  </a:cxn>
                </a:cxnLst>
                <a:rect l="0" t="0" r="r" b="b"/>
                <a:pathLst>
                  <a:path w="286" h="68">
                    <a:moveTo>
                      <a:pt x="0" y="68"/>
                    </a:moveTo>
                    <a:lnTo>
                      <a:pt x="286" y="0"/>
                    </a:lnTo>
                    <a:lnTo>
                      <a:pt x="144"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29" name="Line 280"/>
              <p:cNvSpPr>
                <a:spLocks noChangeShapeType="1"/>
              </p:cNvSpPr>
              <p:nvPr/>
            </p:nvSpPr>
            <p:spPr bwMode="auto">
              <a:xfrm flipV="1">
                <a:off x="13849350" y="3619500"/>
                <a:ext cx="38100" cy="539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0" name="Line 281"/>
              <p:cNvSpPr>
                <a:spLocks noChangeShapeType="1"/>
              </p:cNvSpPr>
              <p:nvPr/>
            </p:nvSpPr>
            <p:spPr bwMode="auto">
              <a:xfrm flipH="1">
                <a:off x="13892213" y="3595688"/>
                <a:ext cx="128588" cy="936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1" name="Line 282"/>
              <p:cNvSpPr>
                <a:spLocks noChangeShapeType="1"/>
              </p:cNvSpPr>
              <p:nvPr/>
            </p:nvSpPr>
            <p:spPr bwMode="auto">
              <a:xfrm flipV="1">
                <a:off x="13614400" y="3403600"/>
                <a:ext cx="90488" cy="1889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2" name="Line 283"/>
              <p:cNvSpPr>
                <a:spLocks noChangeShapeType="1"/>
              </p:cNvSpPr>
              <p:nvPr/>
            </p:nvSpPr>
            <p:spPr bwMode="auto">
              <a:xfrm flipH="1">
                <a:off x="13339763" y="3514725"/>
                <a:ext cx="80963" cy="619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3" name="Freeform 284"/>
              <p:cNvSpPr>
                <a:spLocks/>
              </p:cNvSpPr>
              <p:nvPr/>
            </p:nvSpPr>
            <p:spPr bwMode="auto">
              <a:xfrm>
                <a:off x="13287375" y="3806825"/>
                <a:ext cx="201613" cy="111125"/>
              </a:xfrm>
              <a:custGeom>
                <a:avLst/>
                <a:gdLst>
                  <a:gd name="T0" fmla="*/ 254 w 254"/>
                  <a:gd name="T1" fmla="*/ 28 h 140"/>
                  <a:gd name="T2" fmla="*/ 150 w 254"/>
                  <a:gd name="T3" fmla="*/ 0 h 140"/>
                  <a:gd name="T4" fmla="*/ 0 w 254"/>
                  <a:gd name="T5" fmla="*/ 140 h 140"/>
                </a:gdLst>
                <a:ahLst/>
                <a:cxnLst>
                  <a:cxn ang="0">
                    <a:pos x="T0" y="T1"/>
                  </a:cxn>
                  <a:cxn ang="0">
                    <a:pos x="T2" y="T3"/>
                  </a:cxn>
                  <a:cxn ang="0">
                    <a:pos x="T4" y="T5"/>
                  </a:cxn>
                </a:cxnLst>
                <a:rect l="0" t="0" r="r" b="b"/>
                <a:pathLst>
                  <a:path w="254" h="140">
                    <a:moveTo>
                      <a:pt x="254" y="28"/>
                    </a:moveTo>
                    <a:lnTo>
                      <a:pt x="150" y="0"/>
                    </a:lnTo>
                    <a:lnTo>
                      <a:pt x="0" y="14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4" name="Line 285"/>
              <p:cNvSpPr>
                <a:spLocks noChangeShapeType="1"/>
              </p:cNvSpPr>
              <p:nvPr/>
            </p:nvSpPr>
            <p:spPr bwMode="auto">
              <a:xfrm flipH="1">
                <a:off x="13444538" y="3829050"/>
                <a:ext cx="44450" cy="412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5" name="Line 286"/>
              <p:cNvSpPr>
                <a:spLocks noChangeShapeType="1"/>
              </p:cNvSpPr>
              <p:nvPr/>
            </p:nvSpPr>
            <p:spPr bwMode="auto">
              <a:xfrm flipH="1">
                <a:off x="13287375" y="3883025"/>
                <a:ext cx="128588" cy="3492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6" name="Line 287"/>
              <p:cNvSpPr>
                <a:spLocks noChangeShapeType="1"/>
              </p:cNvSpPr>
              <p:nvPr/>
            </p:nvSpPr>
            <p:spPr bwMode="auto">
              <a:xfrm flipV="1">
                <a:off x="13401675" y="3662363"/>
                <a:ext cx="73025" cy="47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7" name="Line 288"/>
              <p:cNvSpPr>
                <a:spLocks noChangeShapeType="1"/>
              </p:cNvSpPr>
              <p:nvPr/>
            </p:nvSpPr>
            <p:spPr bwMode="auto">
              <a:xfrm flipH="1">
                <a:off x="13415963" y="3870325"/>
                <a:ext cx="28575" cy="127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8" name="Line 289"/>
              <p:cNvSpPr>
                <a:spLocks noChangeShapeType="1"/>
              </p:cNvSpPr>
              <p:nvPr/>
            </p:nvSpPr>
            <p:spPr bwMode="auto">
              <a:xfrm>
                <a:off x="13401675" y="3667125"/>
                <a:ext cx="93663" cy="1047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39" name="Freeform 290"/>
              <p:cNvSpPr>
                <a:spLocks/>
              </p:cNvSpPr>
              <p:nvPr/>
            </p:nvSpPr>
            <p:spPr bwMode="auto">
              <a:xfrm>
                <a:off x="13525500" y="3706813"/>
                <a:ext cx="285750" cy="88900"/>
              </a:xfrm>
              <a:custGeom>
                <a:avLst/>
                <a:gdLst>
                  <a:gd name="T0" fmla="*/ 359 w 359"/>
                  <a:gd name="T1" fmla="*/ 60 h 112"/>
                  <a:gd name="T2" fmla="*/ 120 w 359"/>
                  <a:gd name="T3" fmla="*/ 0 h 112"/>
                  <a:gd name="T4" fmla="*/ 0 w 359"/>
                  <a:gd name="T5" fmla="*/ 112 h 112"/>
                </a:gdLst>
                <a:ahLst/>
                <a:cxnLst>
                  <a:cxn ang="0">
                    <a:pos x="T0" y="T1"/>
                  </a:cxn>
                  <a:cxn ang="0">
                    <a:pos x="T2" y="T3"/>
                  </a:cxn>
                  <a:cxn ang="0">
                    <a:pos x="T4" y="T5"/>
                  </a:cxn>
                </a:cxnLst>
                <a:rect l="0" t="0" r="r" b="b"/>
                <a:pathLst>
                  <a:path w="359" h="112">
                    <a:moveTo>
                      <a:pt x="359" y="60"/>
                    </a:moveTo>
                    <a:lnTo>
                      <a:pt x="120" y="0"/>
                    </a:lnTo>
                    <a:lnTo>
                      <a:pt x="0" y="112"/>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0" name="Freeform 291"/>
              <p:cNvSpPr>
                <a:spLocks/>
              </p:cNvSpPr>
              <p:nvPr/>
            </p:nvSpPr>
            <p:spPr bwMode="auto">
              <a:xfrm>
                <a:off x="13533438" y="3754438"/>
                <a:ext cx="277813" cy="76200"/>
              </a:xfrm>
              <a:custGeom>
                <a:avLst/>
                <a:gdLst>
                  <a:gd name="T0" fmla="*/ 349 w 349"/>
                  <a:gd name="T1" fmla="*/ 0 h 96"/>
                  <a:gd name="T2" fmla="*/ 110 w 349"/>
                  <a:gd name="T3" fmla="*/ 46 h 96"/>
                  <a:gd name="T4" fmla="*/ 0 w 349"/>
                  <a:gd name="T5" fmla="*/ 96 h 96"/>
                </a:gdLst>
                <a:ahLst/>
                <a:cxnLst>
                  <a:cxn ang="0">
                    <a:pos x="T0" y="T1"/>
                  </a:cxn>
                  <a:cxn ang="0">
                    <a:pos x="T2" y="T3"/>
                  </a:cxn>
                  <a:cxn ang="0">
                    <a:pos x="T4" y="T5"/>
                  </a:cxn>
                </a:cxnLst>
                <a:rect l="0" t="0" r="r" b="b"/>
                <a:pathLst>
                  <a:path w="349" h="96">
                    <a:moveTo>
                      <a:pt x="349" y="0"/>
                    </a:moveTo>
                    <a:lnTo>
                      <a:pt x="110" y="46"/>
                    </a:lnTo>
                    <a:lnTo>
                      <a:pt x="0" y="96"/>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1" name="Line 292"/>
              <p:cNvSpPr>
                <a:spLocks noChangeShapeType="1"/>
              </p:cNvSpPr>
              <p:nvPr/>
            </p:nvSpPr>
            <p:spPr bwMode="auto">
              <a:xfrm flipV="1">
                <a:off x="13544550" y="3656013"/>
                <a:ext cx="50800" cy="5715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2" name="Line 293"/>
              <p:cNvSpPr>
                <a:spLocks noChangeShapeType="1"/>
              </p:cNvSpPr>
              <p:nvPr/>
            </p:nvSpPr>
            <p:spPr bwMode="auto">
              <a:xfrm flipH="1" flipV="1">
                <a:off x="13495338" y="3771900"/>
                <a:ext cx="30163" cy="238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3" name="Line 294"/>
              <p:cNvSpPr>
                <a:spLocks noChangeShapeType="1"/>
              </p:cNvSpPr>
              <p:nvPr/>
            </p:nvSpPr>
            <p:spPr bwMode="auto">
              <a:xfrm flipH="1">
                <a:off x="13488988" y="3795713"/>
                <a:ext cx="36513" cy="333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4" name="Line 295"/>
              <p:cNvSpPr>
                <a:spLocks noChangeShapeType="1"/>
              </p:cNvSpPr>
              <p:nvPr/>
            </p:nvSpPr>
            <p:spPr bwMode="auto">
              <a:xfrm flipH="1" flipV="1">
                <a:off x="13488988" y="3829050"/>
                <a:ext cx="44450" cy="15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5" name="Line 296"/>
              <p:cNvSpPr>
                <a:spLocks noChangeShapeType="1"/>
              </p:cNvSpPr>
              <p:nvPr/>
            </p:nvSpPr>
            <p:spPr bwMode="auto">
              <a:xfrm flipH="1">
                <a:off x="13444538" y="3830638"/>
                <a:ext cx="88900" cy="396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6" name="Freeform 297"/>
              <p:cNvSpPr>
                <a:spLocks/>
              </p:cNvSpPr>
              <p:nvPr/>
            </p:nvSpPr>
            <p:spPr bwMode="auto">
              <a:xfrm>
                <a:off x="13260388" y="3619500"/>
                <a:ext cx="214313" cy="133350"/>
              </a:xfrm>
              <a:custGeom>
                <a:avLst/>
                <a:gdLst>
                  <a:gd name="T0" fmla="*/ 0 w 270"/>
                  <a:gd name="T1" fmla="*/ 168 h 168"/>
                  <a:gd name="T2" fmla="*/ 194 w 270"/>
                  <a:gd name="T3" fmla="*/ 0 h 168"/>
                  <a:gd name="T4" fmla="*/ 270 w 270"/>
                  <a:gd name="T5" fmla="*/ 54 h 168"/>
                </a:gdLst>
                <a:ahLst/>
                <a:cxnLst>
                  <a:cxn ang="0">
                    <a:pos x="T0" y="T1"/>
                  </a:cxn>
                  <a:cxn ang="0">
                    <a:pos x="T2" y="T3"/>
                  </a:cxn>
                  <a:cxn ang="0">
                    <a:pos x="T4" y="T5"/>
                  </a:cxn>
                </a:cxnLst>
                <a:rect l="0" t="0" r="r" b="b"/>
                <a:pathLst>
                  <a:path w="270" h="168">
                    <a:moveTo>
                      <a:pt x="0" y="168"/>
                    </a:moveTo>
                    <a:lnTo>
                      <a:pt x="194" y="0"/>
                    </a:lnTo>
                    <a:lnTo>
                      <a:pt x="270" y="54"/>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7" name="Line 298"/>
              <p:cNvSpPr>
                <a:spLocks noChangeShapeType="1"/>
              </p:cNvSpPr>
              <p:nvPr/>
            </p:nvSpPr>
            <p:spPr bwMode="auto">
              <a:xfrm>
                <a:off x="13474700" y="3662363"/>
                <a:ext cx="69850" cy="508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8" name="Line 299"/>
              <p:cNvSpPr>
                <a:spLocks noChangeShapeType="1"/>
              </p:cNvSpPr>
              <p:nvPr/>
            </p:nvSpPr>
            <p:spPr bwMode="auto">
              <a:xfrm flipV="1">
                <a:off x="13495338" y="3713163"/>
                <a:ext cx="49213" cy="587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49" name="Line 300"/>
              <p:cNvSpPr>
                <a:spLocks noChangeShapeType="1"/>
              </p:cNvSpPr>
              <p:nvPr/>
            </p:nvSpPr>
            <p:spPr bwMode="auto">
              <a:xfrm flipV="1">
                <a:off x="13474700" y="3656013"/>
                <a:ext cx="120650" cy="635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0" name="Line 301"/>
              <p:cNvSpPr>
                <a:spLocks noChangeShapeType="1"/>
              </p:cNvSpPr>
              <p:nvPr/>
            </p:nvSpPr>
            <p:spPr bwMode="auto">
              <a:xfrm>
                <a:off x="13420725" y="3514725"/>
                <a:ext cx="193675" cy="777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1" name="Line 302"/>
              <p:cNvSpPr>
                <a:spLocks noChangeShapeType="1"/>
              </p:cNvSpPr>
              <p:nvPr/>
            </p:nvSpPr>
            <p:spPr bwMode="auto">
              <a:xfrm flipH="1" flipV="1">
                <a:off x="13595350" y="3656013"/>
                <a:ext cx="215900" cy="9842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2" name="Line 303"/>
              <p:cNvSpPr>
                <a:spLocks noChangeShapeType="1"/>
              </p:cNvSpPr>
              <p:nvPr/>
            </p:nvSpPr>
            <p:spPr bwMode="auto">
              <a:xfrm flipH="1" flipV="1">
                <a:off x="13614400" y="3592513"/>
                <a:ext cx="234950" cy="8096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3" name="Line 304"/>
              <p:cNvSpPr>
                <a:spLocks noChangeShapeType="1"/>
              </p:cNvSpPr>
              <p:nvPr/>
            </p:nvSpPr>
            <p:spPr bwMode="auto">
              <a:xfrm>
                <a:off x="13758863" y="3294063"/>
                <a:ext cx="150813" cy="619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4" name="Line 305"/>
              <p:cNvSpPr>
                <a:spLocks noChangeShapeType="1"/>
              </p:cNvSpPr>
              <p:nvPr/>
            </p:nvSpPr>
            <p:spPr bwMode="auto">
              <a:xfrm>
                <a:off x="13814425" y="3178175"/>
                <a:ext cx="111125" cy="1651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5" name="Line 306"/>
              <p:cNvSpPr>
                <a:spLocks noChangeShapeType="1"/>
              </p:cNvSpPr>
              <p:nvPr/>
            </p:nvSpPr>
            <p:spPr bwMode="auto">
              <a:xfrm flipH="1">
                <a:off x="13925550" y="3286125"/>
                <a:ext cx="79375" cy="5715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6" name="Freeform 307"/>
              <p:cNvSpPr>
                <a:spLocks/>
              </p:cNvSpPr>
              <p:nvPr/>
            </p:nvSpPr>
            <p:spPr bwMode="auto">
              <a:xfrm>
                <a:off x="13420725" y="3306763"/>
                <a:ext cx="284163" cy="207963"/>
              </a:xfrm>
              <a:custGeom>
                <a:avLst/>
                <a:gdLst>
                  <a:gd name="T0" fmla="*/ 358 w 358"/>
                  <a:gd name="T1" fmla="*/ 124 h 264"/>
                  <a:gd name="T2" fmla="*/ 250 w 358"/>
                  <a:gd name="T3" fmla="*/ 0 h 264"/>
                  <a:gd name="T4" fmla="*/ 0 w 358"/>
                  <a:gd name="T5" fmla="*/ 264 h 264"/>
                </a:gdLst>
                <a:ahLst/>
                <a:cxnLst>
                  <a:cxn ang="0">
                    <a:pos x="T0" y="T1"/>
                  </a:cxn>
                  <a:cxn ang="0">
                    <a:pos x="T2" y="T3"/>
                  </a:cxn>
                  <a:cxn ang="0">
                    <a:pos x="T4" y="T5"/>
                  </a:cxn>
                </a:cxnLst>
                <a:rect l="0" t="0" r="r" b="b"/>
                <a:pathLst>
                  <a:path w="358" h="264">
                    <a:moveTo>
                      <a:pt x="358" y="124"/>
                    </a:moveTo>
                    <a:lnTo>
                      <a:pt x="250" y="0"/>
                    </a:lnTo>
                    <a:lnTo>
                      <a:pt x="0" y="264"/>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7" name="Line 308"/>
              <p:cNvSpPr>
                <a:spLocks noChangeShapeType="1"/>
              </p:cNvSpPr>
              <p:nvPr/>
            </p:nvSpPr>
            <p:spPr bwMode="auto">
              <a:xfrm flipV="1">
                <a:off x="13704888" y="3294063"/>
                <a:ext cx="53975" cy="10953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7" name="Line 318"/>
              <p:cNvSpPr>
                <a:spLocks noChangeShapeType="1"/>
              </p:cNvSpPr>
              <p:nvPr/>
            </p:nvSpPr>
            <p:spPr bwMode="auto">
              <a:xfrm flipV="1">
                <a:off x="13022263" y="3752850"/>
                <a:ext cx="238125" cy="2063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8" name="Freeform 319"/>
              <p:cNvSpPr>
                <a:spLocks/>
              </p:cNvSpPr>
              <p:nvPr/>
            </p:nvSpPr>
            <p:spPr bwMode="auto">
              <a:xfrm>
                <a:off x="13022263" y="3667125"/>
                <a:ext cx="379413" cy="292100"/>
              </a:xfrm>
              <a:custGeom>
                <a:avLst/>
                <a:gdLst>
                  <a:gd name="T0" fmla="*/ 0 w 478"/>
                  <a:gd name="T1" fmla="*/ 368 h 368"/>
                  <a:gd name="T2" fmla="*/ 294 w 478"/>
                  <a:gd name="T3" fmla="*/ 246 h 368"/>
                  <a:gd name="T4" fmla="*/ 478 w 478"/>
                  <a:gd name="T5" fmla="*/ 0 h 368"/>
                </a:gdLst>
                <a:ahLst/>
                <a:cxnLst>
                  <a:cxn ang="0">
                    <a:pos x="T0" y="T1"/>
                  </a:cxn>
                  <a:cxn ang="0">
                    <a:pos x="T2" y="T3"/>
                  </a:cxn>
                  <a:cxn ang="0">
                    <a:pos x="T4" y="T5"/>
                  </a:cxn>
                </a:cxnLst>
                <a:rect l="0" t="0" r="r" b="b"/>
                <a:pathLst>
                  <a:path w="478" h="368">
                    <a:moveTo>
                      <a:pt x="0" y="368"/>
                    </a:moveTo>
                    <a:lnTo>
                      <a:pt x="294" y="246"/>
                    </a:lnTo>
                    <a:lnTo>
                      <a:pt x="478"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9" name="Freeform 320"/>
              <p:cNvSpPr>
                <a:spLocks/>
              </p:cNvSpPr>
              <p:nvPr/>
            </p:nvSpPr>
            <p:spPr bwMode="auto">
              <a:xfrm>
                <a:off x="12819063" y="3662363"/>
                <a:ext cx="395288" cy="666750"/>
              </a:xfrm>
              <a:custGeom>
                <a:avLst/>
                <a:gdLst>
                  <a:gd name="T0" fmla="*/ 497 w 497"/>
                  <a:gd name="T1" fmla="*/ 8 h 839"/>
                  <a:gd name="T2" fmla="*/ 239 w 497"/>
                  <a:gd name="T3" fmla="*/ 0 h 839"/>
                  <a:gd name="T4" fmla="*/ 0 w 497"/>
                  <a:gd name="T5" fmla="*/ 839 h 839"/>
                </a:gdLst>
                <a:ahLst/>
                <a:cxnLst>
                  <a:cxn ang="0">
                    <a:pos x="T0" y="T1"/>
                  </a:cxn>
                  <a:cxn ang="0">
                    <a:pos x="T2" y="T3"/>
                  </a:cxn>
                  <a:cxn ang="0">
                    <a:pos x="T4" y="T5"/>
                  </a:cxn>
                </a:cxnLst>
                <a:rect l="0" t="0" r="r" b="b"/>
                <a:pathLst>
                  <a:path w="497" h="839">
                    <a:moveTo>
                      <a:pt x="497" y="8"/>
                    </a:moveTo>
                    <a:lnTo>
                      <a:pt x="239" y="0"/>
                    </a:lnTo>
                    <a:lnTo>
                      <a:pt x="0" y="839"/>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0" name="Freeform 321"/>
              <p:cNvSpPr>
                <a:spLocks/>
              </p:cNvSpPr>
              <p:nvPr/>
            </p:nvSpPr>
            <p:spPr bwMode="auto">
              <a:xfrm>
                <a:off x="12819063" y="3530600"/>
                <a:ext cx="395288" cy="798513"/>
              </a:xfrm>
              <a:custGeom>
                <a:avLst/>
                <a:gdLst>
                  <a:gd name="T0" fmla="*/ 497 w 497"/>
                  <a:gd name="T1" fmla="*/ 174 h 1005"/>
                  <a:gd name="T2" fmla="*/ 239 w 497"/>
                  <a:gd name="T3" fmla="*/ 0 h 1005"/>
                  <a:gd name="T4" fmla="*/ 0 w 497"/>
                  <a:gd name="T5" fmla="*/ 1005 h 1005"/>
                </a:gdLst>
                <a:ahLst/>
                <a:cxnLst>
                  <a:cxn ang="0">
                    <a:pos x="T0" y="T1"/>
                  </a:cxn>
                  <a:cxn ang="0">
                    <a:pos x="T2" y="T3"/>
                  </a:cxn>
                  <a:cxn ang="0">
                    <a:pos x="T4" y="T5"/>
                  </a:cxn>
                </a:cxnLst>
                <a:rect l="0" t="0" r="r" b="b"/>
                <a:pathLst>
                  <a:path w="497" h="1005">
                    <a:moveTo>
                      <a:pt x="497" y="174"/>
                    </a:moveTo>
                    <a:lnTo>
                      <a:pt x="239" y="0"/>
                    </a:lnTo>
                    <a:lnTo>
                      <a:pt x="0" y="1005"/>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1" name="Freeform 322"/>
              <p:cNvSpPr>
                <a:spLocks/>
              </p:cNvSpPr>
              <p:nvPr/>
            </p:nvSpPr>
            <p:spPr bwMode="auto">
              <a:xfrm>
                <a:off x="12819063" y="3883025"/>
                <a:ext cx="596900" cy="446088"/>
              </a:xfrm>
              <a:custGeom>
                <a:avLst/>
                <a:gdLst>
                  <a:gd name="T0" fmla="*/ 751 w 751"/>
                  <a:gd name="T1" fmla="*/ 0 h 561"/>
                  <a:gd name="T2" fmla="*/ 299 w 751"/>
                  <a:gd name="T3" fmla="*/ 175 h 561"/>
                  <a:gd name="T4" fmla="*/ 0 w 751"/>
                  <a:gd name="T5" fmla="*/ 561 h 561"/>
                </a:gdLst>
                <a:ahLst/>
                <a:cxnLst>
                  <a:cxn ang="0">
                    <a:pos x="T0" y="T1"/>
                  </a:cxn>
                  <a:cxn ang="0">
                    <a:pos x="T2" y="T3"/>
                  </a:cxn>
                  <a:cxn ang="0">
                    <a:pos x="T4" y="T5"/>
                  </a:cxn>
                </a:cxnLst>
                <a:rect l="0" t="0" r="r" b="b"/>
                <a:pathLst>
                  <a:path w="751" h="561">
                    <a:moveTo>
                      <a:pt x="751" y="0"/>
                    </a:moveTo>
                    <a:lnTo>
                      <a:pt x="299" y="175"/>
                    </a:lnTo>
                    <a:lnTo>
                      <a:pt x="0" y="561"/>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2" name="Freeform 323"/>
              <p:cNvSpPr>
                <a:spLocks/>
              </p:cNvSpPr>
              <p:nvPr/>
            </p:nvSpPr>
            <p:spPr bwMode="auto">
              <a:xfrm>
                <a:off x="12819063" y="3917950"/>
                <a:ext cx="468313" cy="411163"/>
              </a:xfrm>
              <a:custGeom>
                <a:avLst/>
                <a:gdLst>
                  <a:gd name="T0" fmla="*/ 589 w 589"/>
                  <a:gd name="T1" fmla="*/ 0 h 517"/>
                  <a:gd name="T2" fmla="*/ 503 w 589"/>
                  <a:gd name="T3" fmla="*/ 22 h 517"/>
                  <a:gd name="T4" fmla="*/ 285 w 589"/>
                  <a:gd name="T5" fmla="*/ 93 h 517"/>
                  <a:gd name="T6" fmla="*/ 0 w 589"/>
                  <a:gd name="T7" fmla="*/ 517 h 517"/>
                </a:gdLst>
                <a:ahLst/>
                <a:cxnLst>
                  <a:cxn ang="0">
                    <a:pos x="T0" y="T1"/>
                  </a:cxn>
                  <a:cxn ang="0">
                    <a:pos x="T2" y="T3"/>
                  </a:cxn>
                  <a:cxn ang="0">
                    <a:pos x="T4" y="T5"/>
                  </a:cxn>
                  <a:cxn ang="0">
                    <a:pos x="T6" y="T7"/>
                  </a:cxn>
                </a:cxnLst>
                <a:rect l="0" t="0" r="r" b="b"/>
                <a:pathLst>
                  <a:path w="589" h="517">
                    <a:moveTo>
                      <a:pt x="589" y="0"/>
                    </a:moveTo>
                    <a:lnTo>
                      <a:pt x="503" y="22"/>
                    </a:lnTo>
                    <a:lnTo>
                      <a:pt x="285" y="93"/>
                    </a:lnTo>
                    <a:lnTo>
                      <a:pt x="0" y="517"/>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3" name="Line 324"/>
              <p:cNvSpPr>
                <a:spLocks noChangeShapeType="1"/>
              </p:cNvSpPr>
              <p:nvPr/>
            </p:nvSpPr>
            <p:spPr bwMode="auto">
              <a:xfrm flipH="1">
                <a:off x="12819063" y="3959225"/>
                <a:ext cx="203200" cy="36988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4" name="Line 325"/>
              <p:cNvSpPr>
                <a:spLocks noChangeShapeType="1"/>
              </p:cNvSpPr>
              <p:nvPr/>
            </p:nvSpPr>
            <p:spPr bwMode="auto">
              <a:xfrm flipV="1">
                <a:off x="13260388" y="3576638"/>
                <a:ext cx="79375" cy="17621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5" name="Line 326"/>
              <p:cNvSpPr>
                <a:spLocks noChangeShapeType="1"/>
              </p:cNvSpPr>
              <p:nvPr/>
            </p:nvSpPr>
            <p:spPr bwMode="auto">
              <a:xfrm flipH="1">
                <a:off x="13214350" y="3576638"/>
                <a:ext cx="125413" cy="92075"/>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1" name="Line 362"/>
              <p:cNvSpPr>
                <a:spLocks noChangeShapeType="1"/>
              </p:cNvSpPr>
              <p:nvPr/>
            </p:nvSpPr>
            <p:spPr bwMode="auto">
              <a:xfrm flipH="1">
                <a:off x="13982700" y="3768725"/>
                <a:ext cx="42863" cy="95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2" name="Freeform 363"/>
              <p:cNvSpPr>
                <a:spLocks/>
              </p:cNvSpPr>
              <p:nvPr/>
            </p:nvSpPr>
            <p:spPr bwMode="auto">
              <a:xfrm>
                <a:off x="13708063" y="3721100"/>
                <a:ext cx="184150" cy="117475"/>
              </a:xfrm>
              <a:custGeom>
                <a:avLst/>
                <a:gdLst>
                  <a:gd name="T0" fmla="*/ 0 w 231"/>
                  <a:gd name="T1" fmla="*/ 148 h 148"/>
                  <a:gd name="T2" fmla="*/ 135 w 231"/>
                  <a:gd name="T3" fmla="*/ 0 h 148"/>
                  <a:gd name="T4" fmla="*/ 231 w 231"/>
                  <a:gd name="T5" fmla="*/ 96 h 148"/>
                </a:gdLst>
                <a:ahLst/>
                <a:cxnLst>
                  <a:cxn ang="0">
                    <a:pos x="T0" y="T1"/>
                  </a:cxn>
                  <a:cxn ang="0">
                    <a:pos x="T2" y="T3"/>
                  </a:cxn>
                  <a:cxn ang="0">
                    <a:pos x="T4" y="T5"/>
                  </a:cxn>
                </a:cxnLst>
                <a:rect l="0" t="0" r="r" b="b"/>
                <a:pathLst>
                  <a:path w="231" h="148">
                    <a:moveTo>
                      <a:pt x="0" y="148"/>
                    </a:moveTo>
                    <a:lnTo>
                      <a:pt x="135" y="0"/>
                    </a:lnTo>
                    <a:lnTo>
                      <a:pt x="231" y="96"/>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3" name="Freeform 364"/>
              <p:cNvSpPr>
                <a:spLocks/>
              </p:cNvSpPr>
              <p:nvPr/>
            </p:nvSpPr>
            <p:spPr bwMode="auto">
              <a:xfrm>
                <a:off x="13654088" y="3654425"/>
                <a:ext cx="176213" cy="158750"/>
              </a:xfrm>
              <a:custGeom>
                <a:avLst/>
                <a:gdLst>
                  <a:gd name="T0" fmla="*/ 221 w 221"/>
                  <a:gd name="T1" fmla="*/ 18 h 200"/>
                  <a:gd name="T2" fmla="*/ 197 w 221"/>
                  <a:gd name="T3" fmla="*/ 0 h 200"/>
                  <a:gd name="T4" fmla="*/ 0 w 221"/>
                  <a:gd name="T5" fmla="*/ 200 h 200"/>
                </a:gdLst>
                <a:ahLst/>
                <a:cxnLst>
                  <a:cxn ang="0">
                    <a:pos x="T0" y="T1"/>
                  </a:cxn>
                  <a:cxn ang="0">
                    <a:pos x="T2" y="T3"/>
                  </a:cxn>
                  <a:cxn ang="0">
                    <a:pos x="T4" y="T5"/>
                  </a:cxn>
                </a:cxnLst>
                <a:rect l="0" t="0" r="r" b="b"/>
                <a:pathLst>
                  <a:path w="221" h="200">
                    <a:moveTo>
                      <a:pt x="221" y="18"/>
                    </a:moveTo>
                    <a:lnTo>
                      <a:pt x="197" y="0"/>
                    </a:lnTo>
                    <a:lnTo>
                      <a:pt x="0" y="20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4" name="Line 365"/>
              <p:cNvSpPr>
                <a:spLocks noChangeShapeType="1"/>
              </p:cNvSpPr>
              <p:nvPr/>
            </p:nvSpPr>
            <p:spPr bwMode="auto">
              <a:xfrm flipH="1">
                <a:off x="13789025" y="3943350"/>
                <a:ext cx="36513" cy="79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5" name="Line 366"/>
              <p:cNvSpPr>
                <a:spLocks noChangeShapeType="1"/>
              </p:cNvSpPr>
              <p:nvPr/>
            </p:nvSpPr>
            <p:spPr bwMode="auto">
              <a:xfrm>
                <a:off x="13930313" y="3921125"/>
                <a:ext cx="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6" name="Line 367"/>
              <p:cNvSpPr>
                <a:spLocks noChangeShapeType="1"/>
              </p:cNvSpPr>
              <p:nvPr/>
            </p:nvSpPr>
            <p:spPr bwMode="auto">
              <a:xfrm>
                <a:off x="13930313" y="3921125"/>
                <a:ext cx="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7" name="Line 368"/>
              <p:cNvSpPr>
                <a:spLocks noChangeShapeType="1"/>
              </p:cNvSpPr>
              <p:nvPr/>
            </p:nvSpPr>
            <p:spPr bwMode="auto">
              <a:xfrm flipH="1" flipV="1">
                <a:off x="13930313" y="3921125"/>
                <a:ext cx="20638" cy="142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8" name="Freeform 369"/>
              <p:cNvSpPr>
                <a:spLocks/>
              </p:cNvSpPr>
              <p:nvPr/>
            </p:nvSpPr>
            <p:spPr bwMode="auto">
              <a:xfrm>
                <a:off x="13950950" y="3905250"/>
                <a:ext cx="74613" cy="30163"/>
              </a:xfrm>
              <a:custGeom>
                <a:avLst/>
                <a:gdLst>
                  <a:gd name="T0" fmla="*/ 0 w 94"/>
                  <a:gd name="T1" fmla="*/ 38 h 38"/>
                  <a:gd name="T2" fmla="*/ 94 w 94"/>
                  <a:gd name="T3" fmla="*/ 32 h 38"/>
                  <a:gd name="T4" fmla="*/ 62 w 94"/>
                  <a:gd name="T5" fmla="*/ 0 h 38"/>
                </a:gdLst>
                <a:ahLst/>
                <a:cxnLst>
                  <a:cxn ang="0">
                    <a:pos x="T0" y="T1"/>
                  </a:cxn>
                  <a:cxn ang="0">
                    <a:pos x="T2" y="T3"/>
                  </a:cxn>
                  <a:cxn ang="0">
                    <a:pos x="T4" y="T5"/>
                  </a:cxn>
                </a:cxnLst>
                <a:rect l="0" t="0" r="r" b="b"/>
                <a:pathLst>
                  <a:path w="94" h="38">
                    <a:moveTo>
                      <a:pt x="0" y="38"/>
                    </a:moveTo>
                    <a:lnTo>
                      <a:pt x="94" y="32"/>
                    </a:lnTo>
                    <a:lnTo>
                      <a:pt x="62"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9" name="Line 370"/>
              <p:cNvSpPr>
                <a:spLocks noChangeShapeType="1"/>
              </p:cNvSpPr>
              <p:nvPr/>
            </p:nvSpPr>
            <p:spPr bwMode="auto">
              <a:xfrm flipH="1">
                <a:off x="13930313" y="3905250"/>
                <a:ext cx="69850" cy="158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0" name="Line 371"/>
              <p:cNvSpPr>
                <a:spLocks noChangeShapeType="1"/>
              </p:cNvSpPr>
              <p:nvPr/>
            </p:nvSpPr>
            <p:spPr bwMode="auto">
              <a:xfrm flipH="1">
                <a:off x="14000163" y="3900488"/>
                <a:ext cx="25400" cy="47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1" name="Line 372"/>
              <p:cNvSpPr>
                <a:spLocks noChangeShapeType="1"/>
              </p:cNvSpPr>
              <p:nvPr/>
            </p:nvSpPr>
            <p:spPr bwMode="auto">
              <a:xfrm flipH="1">
                <a:off x="13892213" y="3778250"/>
                <a:ext cx="90488" cy="190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2" name="Line 373"/>
              <p:cNvSpPr>
                <a:spLocks noChangeShapeType="1"/>
              </p:cNvSpPr>
              <p:nvPr/>
            </p:nvSpPr>
            <p:spPr bwMode="auto">
              <a:xfrm>
                <a:off x="13892213" y="3797300"/>
                <a:ext cx="107950" cy="1079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3" name="Line 374"/>
              <p:cNvSpPr>
                <a:spLocks noChangeShapeType="1"/>
              </p:cNvSpPr>
              <p:nvPr/>
            </p:nvSpPr>
            <p:spPr bwMode="auto">
              <a:xfrm flipH="1" flipV="1">
                <a:off x="13982700" y="3778250"/>
                <a:ext cx="41275" cy="285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4" name="Line 375"/>
              <p:cNvSpPr>
                <a:spLocks noChangeShapeType="1"/>
              </p:cNvSpPr>
              <p:nvPr/>
            </p:nvSpPr>
            <p:spPr bwMode="auto">
              <a:xfrm flipH="1" flipV="1">
                <a:off x="13830300" y="3668713"/>
                <a:ext cx="152400" cy="1095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5" name="Freeform 376"/>
              <p:cNvSpPr>
                <a:spLocks/>
              </p:cNvSpPr>
              <p:nvPr/>
            </p:nvSpPr>
            <p:spPr bwMode="auto">
              <a:xfrm>
                <a:off x="13760450" y="3892550"/>
                <a:ext cx="169863" cy="30163"/>
              </a:xfrm>
              <a:custGeom>
                <a:avLst/>
                <a:gdLst>
                  <a:gd name="T0" fmla="*/ 0 w 214"/>
                  <a:gd name="T1" fmla="*/ 38 h 38"/>
                  <a:gd name="T2" fmla="*/ 80 w 214"/>
                  <a:gd name="T3" fmla="*/ 0 h 38"/>
                  <a:gd name="T4" fmla="*/ 214 w 214"/>
                  <a:gd name="T5" fmla="*/ 36 h 38"/>
                </a:gdLst>
                <a:ahLst/>
                <a:cxnLst>
                  <a:cxn ang="0">
                    <a:pos x="T0" y="T1"/>
                  </a:cxn>
                  <a:cxn ang="0">
                    <a:pos x="T2" y="T3"/>
                  </a:cxn>
                  <a:cxn ang="0">
                    <a:pos x="T4" y="T5"/>
                  </a:cxn>
                </a:cxnLst>
                <a:rect l="0" t="0" r="r" b="b"/>
                <a:pathLst>
                  <a:path w="214" h="38">
                    <a:moveTo>
                      <a:pt x="0" y="38"/>
                    </a:moveTo>
                    <a:lnTo>
                      <a:pt x="80" y="0"/>
                    </a:lnTo>
                    <a:lnTo>
                      <a:pt x="214" y="36"/>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6" name="Line 377"/>
              <p:cNvSpPr>
                <a:spLocks noChangeShapeType="1"/>
              </p:cNvSpPr>
              <p:nvPr/>
            </p:nvSpPr>
            <p:spPr bwMode="auto">
              <a:xfrm flipH="1">
                <a:off x="13825538" y="3921125"/>
                <a:ext cx="104775" cy="222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7" name="Freeform 378"/>
              <p:cNvSpPr>
                <a:spLocks/>
              </p:cNvSpPr>
              <p:nvPr/>
            </p:nvSpPr>
            <p:spPr bwMode="auto">
              <a:xfrm>
                <a:off x="13730288" y="3844925"/>
                <a:ext cx="200025" cy="76200"/>
              </a:xfrm>
              <a:custGeom>
                <a:avLst/>
                <a:gdLst>
                  <a:gd name="T0" fmla="*/ 252 w 252"/>
                  <a:gd name="T1" fmla="*/ 96 h 96"/>
                  <a:gd name="T2" fmla="*/ 120 w 252"/>
                  <a:gd name="T3" fmla="*/ 0 h 96"/>
                  <a:gd name="T4" fmla="*/ 0 w 252"/>
                  <a:gd name="T5" fmla="*/ 58 h 96"/>
                </a:gdLst>
                <a:ahLst/>
                <a:cxnLst>
                  <a:cxn ang="0">
                    <a:pos x="T0" y="T1"/>
                  </a:cxn>
                  <a:cxn ang="0">
                    <a:pos x="T2" y="T3"/>
                  </a:cxn>
                  <a:cxn ang="0">
                    <a:pos x="T4" y="T5"/>
                  </a:cxn>
                </a:cxnLst>
                <a:rect l="0" t="0" r="r" b="b"/>
                <a:pathLst>
                  <a:path w="252" h="96">
                    <a:moveTo>
                      <a:pt x="252" y="96"/>
                    </a:moveTo>
                    <a:lnTo>
                      <a:pt x="120" y="0"/>
                    </a:lnTo>
                    <a:lnTo>
                      <a:pt x="0" y="58"/>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8" name="Line 379"/>
              <p:cNvSpPr>
                <a:spLocks noChangeShapeType="1"/>
              </p:cNvSpPr>
              <p:nvPr/>
            </p:nvSpPr>
            <p:spPr bwMode="auto">
              <a:xfrm flipV="1">
                <a:off x="13825538" y="3935413"/>
                <a:ext cx="125413" cy="79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29" name="Line 380"/>
              <p:cNvSpPr>
                <a:spLocks noChangeShapeType="1"/>
              </p:cNvSpPr>
              <p:nvPr/>
            </p:nvSpPr>
            <p:spPr bwMode="auto">
              <a:xfrm flipH="1">
                <a:off x="13455650" y="3802063"/>
                <a:ext cx="25400" cy="460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0" name="Freeform 381"/>
              <p:cNvSpPr>
                <a:spLocks/>
              </p:cNvSpPr>
              <p:nvPr/>
            </p:nvSpPr>
            <p:spPr bwMode="auto">
              <a:xfrm>
                <a:off x="13212763" y="3724275"/>
                <a:ext cx="268288" cy="77788"/>
              </a:xfrm>
              <a:custGeom>
                <a:avLst/>
                <a:gdLst>
                  <a:gd name="T0" fmla="*/ 338 w 338"/>
                  <a:gd name="T1" fmla="*/ 98 h 98"/>
                  <a:gd name="T2" fmla="*/ 250 w 338"/>
                  <a:gd name="T3" fmla="*/ 60 h 98"/>
                  <a:gd name="T4" fmla="*/ 0 w 338"/>
                  <a:gd name="T5" fmla="*/ 0 h 98"/>
                </a:gdLst>
                <a:ahLst/>
                <a:cxnLst>
                  <a:cxn ang="0">
                    <a:pos x="T0" y="T1"/>
                  </a:cxn>
                  <a:cxn ang="0">
                    <a:pos x="T2" y="T3"/>
                  </a:cxn>
                  <a:cxn ang="0">
                    <a:pos x="T4" y="T5"/>
                  </a:cxn>
                </a:cxnLst>
                <a:rect l="0" t="0" r="r" b="b"/>
                <a:pathLst>
                  <a:path w="338" h="98">
                    <a:moveTo>
                      <a:pt x="338" y="98"/>
                    </a:moveTo>
                    <a:lnTo>
                      <a:pt x="250" y="60"/>
                    </a:lnTo>
                    <a:lnTo>
                      <a:pt x="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1" name="Freeform 382"/>
              <p:cNvSpPr>
                <a:spLocks/>
              </p:cNvSpPr>
              <p:nvPr/>
            </p:nvSpPr>
            <p:spPr bwMode="auto">
              <a:xfrm>
                <a:off x="13615988" y="3890963"/>
                <a:ext cx="114300" cy="46038"/>
              </a:xfrm>
              <a:custGeom>
                <a:avLst/>
                <a:gdLst>
                  <a:gd name="T0" fmla="*/ 143 w 143"/>
                  <a:gd name="T1" fmla="*/ 0 h 58"/>
                  <a:gd name="T2" fmla="*/ 30 w 143"/>
                  <a:gd name="T3" fmla="*/ 54 h 58"/>
                  <a:gd name="T4" fmla="*/ 0 w 143"/>
                  <a:gd name="T5" fmla="*/ 58 h 58"/>
                </a:gdLst>
                <a:ahLst/>
                <a:cxnLst>
                  <a:cxn ang="0">
                    <a:pos x="T0" y="T1"/>
                  </a:cxn>
                  <a:cxn ang="0">
                    <a:pos x="T2" y="T3"/>
                  </a:cxn>
                  <a:cxn ang="0">
                    <a:pos x="T4" y="T5"/>
                  </a:cxn>
                </a:cxnLst>
                <a:rect l="0" t="0" r="r" b="b"/>
                <a:pathLst>
                  <a:path w="143" h="58">
                    <a:moveTo>
                      <a:pt x="143" y="0"/>
                    </a:moveTo>
                    <a:lnTo>
                      <a:pt x="30" y="54"/>
                    </a:lnTo>
                    <a:lnTo>
                      <a:pt x="0" y="58"/>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2" name="Line 383"/>
              <p:cNvSpPr>
                <a:spLocks noChangeShapeType="1"/>
              </p:cNvSpPr>
              <p:nvPr/>
            </p:nvSpPr>
            <p:spPr bwMode="auto">
              <a:xfrm flipH="1" flipV="1">
                <a:off x="13593763" y="3854450"/>
                <a:ext cx="12700" cy="47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3" name="Line 384"/>
              <p:cNvSpPr>
                <a:spLocks noChangeShapeType="1"/>
              </p:cNvSpPr>
              <p:nvPr/>
            </p:nvSpPr>
            <p:spPr bwMode="auto">
              <a:xfrm flipH="1">
                <a:off x="13682663" y="3838575"/>
                <a:ext cx="25400" cy="47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4" name="Line 385"/>
              <p:cNvSpPr>
                <a:spLocks noChangeShapeType="1"/>
              </p:cNvSpPr>
              <p:nvPr/>
            </p:nvSpPr>
            <p:spPr bwMode="auto">
              <a:xfrm flipV="1">
                <a:off x="13693775" y="3838575"/>
                <a:ext cx="14288" cy="158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5" name="Line 386"/>
              <p:cNvSpPr>
                <a:spLocks noChangeShapeType="1"/>
              </p:cNvSpPr>
              <p:nvPr/>
            </p:nvSpPr>
            <p:spPr bwMode="auto">
              <a:xfrm>
                <a:off x="13654088" y="3813175"/>
                <a:ext cx="28575" cy="301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6" name="Line 387"/>
              <p:cNvSpPr>
                <a:spLocks noChangeShapeType="1"/>
              </p:cNvSpPr>
              <p:nvPr/>
            </p:nvSpPr>
            <p:spPr bwMode="auto">
              <a:xfrm>
                <a:off x="13682663" y="3843338"/>
                <a:ext cx="11113" cy="111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7" name="Line 388"/>
              <p:cNvSpPr>
                <a:spLocks noChangeShapeType="1"/>
              </p:cNvSpPr>
              <p:nvPr/>
            </p:nvSpPr>
            <p:spPr bwMode="auto">
              <a:xfrm>
                <a:off x="13693775" y="3854450"/>
                <a:ext cx="36513" cy="365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8" name="Line 389"/>
              <p:cNvSpPr>
                <a:spLocks noChangeShapeType="1"/>
              </p:cNvSpPr>
              <p:nvPr/>
            </p:nvSpPr>
            <p:spPr bwMode="auto">
              <a:xfrm>
                <a:off x="13730288" y="3890963"/>
                <a:ext cx="30163" cy="317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39" name="Line 390"/>
              <p:cNvSpPr>
                <a:spLocks noChangeShapeType="1"/>
              </p:cNvSpPr>
              <p:nvPr/>
            </p:nvSpPr>
            <p:spPr bwMode="auto">
              <a:xfrm flipH="1">
                <a:off x="13606463" y="3843338"/>
                <a:ext cx="76200" cy="158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0" name="Line 391"/>
              <p:cNvSpPr>
                <a:spLocks noChangeShapeType="1"/>
              </p:cNvSpPr>
              <p:nvPr/>
            </p:nvSpPr>
            <p:spPr bwMode="auto">
              <a:xfrm flipV="1">
                <a:off x="13615988" y="3854450"/>
                <a:ext cx="77788" cy="825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1" name="Line 392"/>
              <p:cNvSpPr>
                <a:spLocks noChangeShapeType="1"/>
              </p:cNvSpPr>
              <p:nvPr/>
            </p:nvSpPr>
            <p:spPr bwMode="auto">
              <a:xfrm flipH="1">
                <a:off x="13606463" y="3813175"/>
                <a:ext cx="47625" cy="460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2" name="Freeform 393"/>
              <p:cNvSpPr>
                <a:spLocks/>
              </p:cNvSpPr>
              <p:nvPr/>
            </p:nvSpPr>
            <p:spPr bwMode="auto">
              <a:xfrm>
                <a:off x="13481050" y="3514725"/>
                <a:ext cx="349250" cy="287338"/>
              </a:xfrm>
              <a:custGeom>
                <a:avLst/>
                <a:gdLst>
                  <a:gd name="T0" fmla="*/ 439 w 439"/>
                  <a:gd name="T1" fmla="*/ 194 h 362"/>
                  <a:gd name="T2" fmla="*/ 192 w 439"/>
                  <a:gd name="T3" fmla="*/ 0 h 362"/>
                  <a:gd name="T4" fmla="*/ 0 w 439"/>
                  <a:gd name="T5" fmla="*/ 362 h 362"/>
                </a:gdLst>
                <a:ahLst/>
                <a:cxnLst>
                  <a:cxn ang="0">
                    <a:pos x="T0" y="T1"/>
                  </a:cxn>
                  <a:cxn ang="0">
                    <a:pos x="T2" y="T3"/>
                  </a:cxn>
                  <a:cxn ang="0">
                    <a:pos x="T4" y="T5"/>
                  </a:cxn>
                </a:cxnLst>
                <a:rect l="0" t="0" r="r" b="b"/>
                <a:pathLst>
                  <a:path w="439" h="362">
                    <a:moveTo>
                      <a:pt x="439" y="194"/>
                    </a:moveTo>
                    <a:lnTo>
                      <a:pt x="192" y="0"/>
                    </a:lnTo>
                    <a:lnTo>
                      <a:pt x="0" y="36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3" name="Line 394"/>
              <p:cNvSpPr>
                <a:spLocks noChangeShapeType="1"/>
              </p:cNvSpPr>
              <p:nvPr/>
            </p:nvSpPr>
            <p:spPr bwMode="auto">
              <a:xfrm flipH="1" flipV="1">
                <a:off x="13481050" y="3802063"/>
                <a:ext cx="112713" cy="523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4" name="Line 395"/>
              <p:cNvSpPr>
                <a:spLocks noChangeShapeType="1"/>
              </p:cNvSpPr>
              <p:nvPr/>
            </p:nvSpPr>
            <p:spPr bwMode="auto">
              <a:xfrm flipH="1">
                <a:off x="13625513" y="3968750"/>
                <a:ext cx="82550" cy="174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5" name="Freeform 396"/>
              <p:cNvSpPr>
                <a:spLocks/>
              </p:cNvSpPr>
              <p:nvPr/>
            </p:nvSpPr>
            <p:spPr bwMode="auto">
              <a:xfrm>
                <a:off x="13565188" y="4059238"/>
                <a:ext cx="468313" cy="63500"/>
              </a:xfrm>
              <a:custGeom>
                <a:avLst/>
                <a:gdLst>
                  <a:gd name="T0" fmla="*/ 0 w 589"/>
                  <a:gd name="T1" fmla="*/ 18 h 80"/>
                  <a:gd name="T2" fmla="*/ 70 w 589"/>
                  <a:gd name="T3" fmla="*/ 0 h 80"/>
                  <a:gd name="T4" fmla="*/ 321 w 589"/>
                  <a:gd name="T5" fmla="*/ 80 h 80"/>
                  <a:gd name="T6" fmla="*/ 589 w 589"/>
                  <a:gd name="T7" fmla="*/ 32 h 80"/>
                </a:gdLst>
                <a:ahLst/>
                <a:cxnLst>
                  <a:cxn ang="0">
                    <a:pos x="T0" y="T1"/>
                  </a:cxn>
                  <a:cxn ang="0">
                    <a:pos x="T2" y="T3"/>
                  </a:cxn>
                  <a:cxn ang="0">
                    <a:pos x="T4" y="T5"/>
                  </a:cxn>
                  <a:cxn ang="0">
                    <a:pos x="T6" y="T7"/>
                  </a:cxn>
                </a:cxnLst>
                <a:rect l="0" t="0" r="r" b="b"/>
                <a:pathLst>
                  <a:path w="589" h="80">
                    <a:moveTo>
                      <a:pt x="0" y="18"/>
                    </a:moveTo>
                    <a:lnTo>
                      <a:pt x="70" y="0"/>
                    </a:lnTo>
                    <a:lnTo>
                      <a:pt x="321" y="80"/>
                    </a:lnTo>
                    <a:lnTo>
                      <a:pt x="589" y="3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6" name="Line 397"/>
              <p:cNvSpPr>
                <a:spLocks noChangeShapeType="1"/>
              </p:cNvSpPr>
              <p:nvPr/>
            </p:nvSpPr>
            <p:spPr bwMode="auto">
              <a:xfrm flipH="1">
                <a:off x="13565188" y="3986213"/>
                <a:ext cx="60325" cy="873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7" name="Line 398"/>
              <p:cNvSpPr>
                <a:spLocks noChangeShapeType="1"/>
              </p:cNvSpPr>
              <p:nvPr/>
            </p:nvSpPr>
            <p:spPr bwMode="auto">
              <a:xfrm flipH="1">
                <a:off x="13393738" y="3963988"/>
                <a:ext cx="15875" cy="31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8" name="Line 399"/>
              <p:cNvSpPr>
                <a:spLocks noChangeShapeType="1"/>
              </p:cNvSpPr>
              <p:nvPr/>
            </p:nvSpPr>
            <p:spPr bwMode="auto">
              <a:xfrm>
                <a:off x="13384213" y="3968750"/>
                <a:ext cx="4763" cy="63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49" name="Line 400"/>
              <p:cNvSpPr>
                <a:spLocks noChangeShapeType="1"/>
              </p:cNvSpPr>
              <p:nvPr/>
            </p:nvSpPr>
            <p:spPr bwMode="auto">
              <a:xfrm>
                <a:off x="13388975" y="3975100"/>
                <a:ext cx="0"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0" name="Line 401"/>
              <p:cNvSpPr>
                <a:spLocks noChangeShapeType="1"/>
              </p:cNvSpPr>
              <p:nvPr/>
            </p:nvSpPr>
            <p:spPr bwMode="auto">
              <a:xfrm flipH="1">
                <a:off x="13388975" y="3967163"/>
                <a:ext cx="4763" cy="79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1" name="Line 402"/>
              <p:cNvSpPr>
                <a:spLocks noChangeShapeType="1"/>
              </p:cNvSpPr>
              <p:nvPr/>
            </p:nvSpPr>
            <p:spPr bwMode="auto">
              <a:xfrm flipV="1">
                <a:off x="13349288" y="4108450"/>
                <a:ext cx="76200" cy="238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2" name="Line 403"/>
              <p:cNvSpPr>
                <a:spLocks noChangeShapeType="1"/>
              </p:cNvSpPr>
              <p:nvPr/>
            </p:nvSpPr>
            <p:spPr bwMode="auto">
              <a:xfrm>
                <a:off x="13349288" y="4132263"/>
                <a:ext cx="69850" cy="317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3" name="Freeform 404"/>
              <p:cNvSpPr>
                <a:spLocks/>
              </p:cNvSpPr>
              <p:nvPr/>
            </p:nvSpPr>
            <p:spPr bwMode="auto">
              <a:xfrm>
                <a:off x="13388975" y="3937000"/>
                <a:ext cx="227013" cy="84138"/>
              </a:xfrm>
              <a:custGeom>
                <a:avLst/>
                <a:gdLst>
                  <a:gd name="T0" fmla="*/ 0 w 286"/>
                  <a:gd name="T1" fmla="*/ 48 h 105"/>
                  <a:gd name="T2" fmla="*/ 28 w 286"/>
                  <a:gd name="T3" fmla="*/ 105 h 105"/>
                  <a:gd name="T4" fmla="*/ 286 w 286"/>
                  <a:gd name="T5" fmla="*/ 0 h 105"/>
                </a:gdLst>
                <a:ahLst/>
                <a:cxnLst>
                  <a:cxn ang="0">
                    <a:pos x="T0" y="T1"/>
                  </a:cxn>
                  <a:cxn ang="0">
                    <a:pos x="T2" y="T3"/>
                  </a:cxn>
                  <a:cxn ang="0">
                    <a:pos x="T4" y="T5"/>
                  </a:cxn>
                </a:cxnLst>
                <a:rect l="0" t="0" r="r" b="b"/>
                <a:pathLst>
                  <a:path w="286" h="105">
                    <a:moveTo>
                      <a:pt x="0" y="48"/>
                    </a:moveTo>
                    <a:lnTo>
                      <a:pt x="28" y="105"/>
                    </a:lnTo>
                    <a:lnTo>
                      <a:pt x="286"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4" name="Line 405"/>
              <p:cNvSpPr>
                <a:spLocks noChangeShapeType="1"/>
              </p:cNvSpPr>
              <p:nvPr/>
            </p:nvSpPr>
            <p:spPr bwMode="auto">
              <a:xfrm flipH="1">
                <a:off x="13388975" y="3963988"/>
                <a:ext cx="20638" cy="111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55" name="Line 406"/>
              <p:cNvSpPr>
                <a:spLocks noChangeShapeType="1"/>
              </p:cNvSpPr>
              <p:nvPr/>
            </p:nvSpPr>
            <p:spPr bwMode="auto">
              <a:xfrm flipH="1">
                <a:off x="13384213" y="3967163"/>
                <a:ext cx="9525" cy="15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2" name="Line 408"/>
              <p:cNvSpPr>
                <a:spLocks noChangeShapeType="1"/>
              </p:cNvSpPr>
              <p:nvPr/>
            </p:nvSpPr>
            <p:spPr bwMode="auto">
              <a:xfrm flipV="1">
                <a:off x="13425488" y="4073525"/>
                <a:ext cx="139700" cy="349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3" name="Freeform 409"/>
              <p:cNvSpPr>
                <a:spLocks/>
              </p:cNvSpPr>
              <p:nvPr/>
            </p:nvSpPr>
            <p:spPr bwMode="auto">
              <a:xfrm>
                <a:off x="13109575" y="4073525"/>
                <a:ext cx="455613" cy="201613"/>
              </a:xfrm>
              <a:custGeom>
                <a:avLst/>
                <a:gdLst>
                  <a:gd name="T0" fmla="*/ 574 w 574"/>
                  <a:gd name="T1" fmla="*/ 0 h 254"/>
                  <a:gd name="T2" fmla="*/ 398 w 574"/>
                  <a:gd name="T3" fmla="*/ 254 h 254"/>
                  <a:gd name="T4" fmla="*/ 0 w 574"/>
                  <a:gd name="T5" fmla="*/ 164 h 254"/>
                </a:gdLst>
                <a:ahLst/>
                <a:cxnLst>
                  <a:cxn ang="0">
                    <a:pos x="T0" y="T1"/>
                  </a:cxn>
                  <a:cxn ang="0">
                    <a:pos x="T2" y="T3"/>
                  </a:cxn>
                  <a:cxn ang="0">
                    <a:pos x="T4" y="T5"/>
                  </a:cxn>
                </a:cxnLst>
                <a:rect l="0" t="0" r="r" b="b"/>
                <a:pathLst>
                  <a:path w="574" h="254">
                    <a:moveTo>
                      <a:pt x="574" y="0"/>
                    </a:moveTo>
                    <a:lnTo>
                      <a:pt x="398" y="254"/>
                    </a:lnTo>
                    <a:lnTo>
                      <a:pt x="0" y="164"/>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4" name="Line 410"/>
              <p:cNvSpPr>
                <a:spLocks noChangeShapeType="1"/>
              </p:cNvSpPr>
              <p:nvPr/>
            </p:nvSpPr>
            <p:spPr bwMode="auto">
              <a:xfrm flipV="1">
                <a:off x="13863638" y="3962400"/>
                <a:ext cx="123825" cy="63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5" name="Line 411"/>
              <p:cNvSpPr>
                <a:spLocks noChangeShapeType="1"/>
              </p:cNvSpPr>
              <p:nvPr/>
            </p:nvSpPr>
            <p:spPr bwMode="auto">
              <a:xfrm>
                <a:off x="13863638" y="3968750"/>
                <a:ext cx="36513" cy="254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6" name="Freeform 412"/>
              <p:cNvSpPr>
                <a:spLocks/>
              </p:cNvSpPr>
              <p:nvPr/>
            </p:nvSpPr>
            <p:spPr bwMode="auto">
              <a:xfrm>
                <a:off x="13900150" y="3962400"/>
                <a:ext cx="130175" cy="31750"/>
              </a:xfrm>
              <a:custGeom>
                <a:avLst/>
                <a:gdLst>
                  <a:gd name="T0" fmla="*/ 0 w 164"/>
                  <a:gd name="T1" fmla="*/ 39 h 39"/>
                  <a:gd name="T2" fmla="*/ 164 w 164"/>
                  <a:gd name="T3" fmla="*/ 37 h 39"/>
                  <a:gd name="T4" fmla="*/ 110 w 164"/>
                  <a:gd name="T5" fmla="*/ 0 h 39"/>
                </a:gdLst>
                <a:ahLst/>
                <a:cxnLst>
                  <a:cxn ang="0">
                    <a:pos x="T0" y="T1"/>
                  </a:cxn>
                  <a:cxn ang="0">
                    <a:pos x="T2" y="T3"/>
                  </a:cxn>
                  <a:cxn ang="0">
                    <a:pos x="T4" y="T5"/>
                  </a:cxn>
                </a:cxnLst>
                <a:rect l="0" t="0" r="r" b="b"/>
                <a:pathLst>
                  <a:path w="164" h="39">
                    <a:moveTo>
                      <a:pt x="0" y="39"/>
                    </a:moveTo>
                    <a:lnTo>
                      <a:pt x="164" y="37"/>
                    </a:lnTo>
                    <a:lnTo>
                      <a:pt x="11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7" name="Line 413"/>
              <p:cNvSpPr>
                <a:spLocks noChangeShapeType="1"/>
              </p:cNvSpPr>
              <p:nvPr/>
            </p:nvSpPr>
            <p:spPr bwMode="auto">
              <a:xfrm>
                <a:off x="13900150" y="3994150"/>
                <a:ext cx="133350" cy="904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8" name="Line 414"/>
              <p:cNvSpPr>
                <a:spLocks noChangeShapeType="1"/>
              </p:cNvSpPr>
              <p:nvPr/>
            </p:nvSpPr>
            <p:spPr bwMode="auto">
              <a:xfrm flipH="1">
                <a:off x="13708063" y="3797300"/>
                <a:ext cx="184150" cy="412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19" name="Line 415"/>
              <p:cNvSpPr>
                <a:spLocks noChangeShapeType="1"/>
              </p:cNvSpPr>
              <p:nvPr/>
            </p:nvSpPr>
            <p:spPr bwMode="auto">
              <a:xfrm flipH="1">
                <a:off x="13393738" y="3848100"/>
                <a:ext cx="61913" cy="1190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0" name="Line 416"/>
              <p:cNvSpPr>
                <a:spLocks noChangeShapeType="1"/>
              </p:cNvSpPr>
              <p:nvPr/>
            </p:nvSpPr>
            <p:spPr bwMode="auto">
              <a:xfrm flipH="1">
                <a:off x="13409613" y="3854450"/>
                <a:ext cx="184150" cy="1095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1" name="Line 417"/>
              <p:cNvSpPr>
                <a:spLocks noChangeShapeType="1"/>
              </p:cNvSpPr>
              <p:nvPr/>
            </p:nvSpPr>
            <p:spPr bwMode="auto">
              <a:xfrm flipV="1">
                <a:off x="13425488" y="3937000"/>
                <a:ext cx="190500" cy="1714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2" name="Line 418"/>
              <p:cNvSpPr>
                <a:spLocks noChangeShapeType="1"/>
              </p:cNvSpPr>
              <p:nvPr/>
            </p:nvSpPr>
            <p:spPr bwMode="auto">
              <a:xfrm flipV="1">
                <a:off x="13625513" y="3922713"/>
                <a:ext cx="134938" cy="635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3" name="Line 419"/>
              <p:cNvSpPr>
                <a:spLocks noChangeShapeType="1"/>
              </p:cNvSpPr>
              <p:nvPr/>
            </p:nvSpPr>
            <p:spPr bwMode="auto">
              <a:xfrm>
                <a:off x="13760450" y="3922713"/>
                <a:ext cx="28575" cy="285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4" name="Line 420"/>
              <p:cNvSpPr>
                <a:spLocks noChangeShapeType="1"/>
              </p:cNvSpPr>
              <p:nvPr/>
            </p:nvSpPr>
            <p:spPr bwMode="auto">
              <a:xfrm>
                <a:off x="13708063" y="3968750"/>
                <a:ext cx="325438" cy="1158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5" name="Line 421"/>
              <p:cNvSpPr>
                <a:spLocks noChangeShapeType="1"/>
              </p:cNvSpPr>
              <p:nvPr/>
            </p:nvSpPr>
            <p:spPr bwMode="auto">
              <a:xfrm flipH="1">
                <a:off x="13708063" y="3951288"/>
                <a:ext cx="80963" cy="174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6" name="Line 422"/>
              <p:cNvSpPr>
                <a:spLocks noChangeShapeType="1"/>
              </p:cNvSpPr>
              <p:nvPr/>
            </p:nvSpPr>
            <p:spPr bwMode="auto">
              <a:xfrm flipH="1">
                <a:off x="13409613" y="3937000"/>
                <a:ext cx="206375" cy="269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7" name="Line 423"/>
              <p:cNvSpPr>
                <a:spLocks noChangeShapeType="1"/>
              </p:cNvSpPr>
              <p:nvPr/>
            </p:nvSpPr>
            <p:spPr bwMode="auto">
              <a:xfrm>
                <a:off x="13825538" y="3943350"/>
                <a:ext cx="38100" cy="254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8" name="Line 424"/>
              <p:cNvSpPr>
                <a:spLocks noChangeShapeType="1"/>
              </p:cNvSpPr>
              <p:nvPr/>
            </p:nvSpPr>
            <p:spPr bwMode="auto">
              <a:xfrm flipV="1">
                <a:off x="13987463" y="3959225"/>
                <a:ext cx="47625" cy="31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29" name="Line 425"/>
              <p:cNvSpPr>
                <a:spLocks noChangeShapeType="1"/>
              </p:cNvSpPr>
              <p:nvPr/>
            </p:nvSpPr>
            <p:spPr bwMode="auto">
              <a:xfrm flipH="1" flipV="1">
                <a:off x="13950950" y="3935413"/>
                <a:ext cx="36513" cy="2698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9" name="Freeform 434"/>
              <p:cNvSpPr>
                <a:spLocks/>
              </p:cNvSpPr>
              <p:nvPr/>
            </p:nvSpPr>
            <p:spPr bwMode="auto">
              <a:xfrm>
                <a:off x="12819063" y="3843338"/>
                <a:ext cx="385763" cy="485775"/>
              </a:xfrm>
              <a:custGeom>
                <a:avLst/>
                <a:gdLst>
                  <a:gd name="T0" fmla="*/ 485 w 485"/>
                  <a:gd name="T1" fmla="*/ 0 h 611"/>
                  <a:gd name="T2" fmla="*/ 413 w 485"/>
                  <a:gd name="T3" fmla="*/ 8 h 611"/>
                  <a:gd name="T4" fmla="*/ 0 w 485"/>
                  <a:gd name="T5" fmla="*/ 611 h 611"/>
                </a:gdLst>
                <a:ahLst/>
                <a:cxnLst>
                  <a:cxn ang="0">
                    <a:pos x="T0" y="T1"/>
                  </a:cxn>
                  <a:cxn ang="0">
                    <a:pos x="T2" y="T3"/>
                  </a:cxn>
                  <a:cxn ang="0">
                    <a:pos x="T4" y="T5"/>
                  </a:cxn>
                </a:cxnLst>
                <a:rect l="0" t="0" r="r" b="b"/>
                <a:pathLst>
                  <a:path w="485" h="611">
                    <a:moveTo>
                      <a:pt x="485" y="0"/>
                    </a:moveTo>
                    <a:lnTo>
                      <a:pt x="413" y="8"/>
                    </a:lnTo>
                    <a:lnTo>
                      <a:pt x="0" y="611"/>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0" name="Freeform 435"/>
              <p:cNvSpPr>
                <a:spLocks/>
              </p:cNvSpPr>
              <p:nvPr/>
            </p:nvSpPr>
            <p:spPr bwMode="auto">
              <a:xfrm>
                <a:off x="12819063" y="3724275"/>
                <a:ext cx="393700" cy="604838"/>
              </a:xfrm>
              <a:custGeom>
                <a:avLst/>
                <a:gdLst>
                  <a:gd name="T0" fmla="*/ 495 w 495"/>
                  <a:gd name="T1" fmla="*/ 0 h 761"/>
                  <a:gd name="T2" fmla="*/ 297 w 495"/>
                  <a:gd name="T3" fmla="*/ 186 h 761"/>
                  <a:gd name="T4" fmla="*/ 0 w 495"/>
                  <a:gd name="T5" fmla="*/ 761 h 761"/>
                </a:gdLst>
                <a:ahLst/>
                <a:cxnLst>
                  <a:cxn ang="0">
                    <a:pos x="T0" y="T1"/>
                  </a:cxn>
                  <a:cxn ang="0">
                    <a:pos x="T2" y="T3"/>
                  </a:cxn>
                  <a:cxn ang="0">
                    <a:pos x="T4" y="T5"/>
                  </a:cxn>
                </a:cxnLst>
                <a:rect l="0" t="0" r="r" b="b"/>
                <a:pathLst>
                  <a:path w="495" h="761">
                    <a:moveTo>
                      <a:pt x="495" y="0"/>
                    </a:moveTo>
                    <a:lnTo>
                      <a:pt x="297" y="186"/>
                    </a:lnTo>
                    <a:lnTo>
                      <a:pt x="0" y="761"/>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1" name="Freeform 436"/>
              <p:cNvSpPr>
                <a:spLocks/>
              </p:cNvSpPr>
              <p:nvPr/>
            </p:nvSpPr>
            <p:spPr bwMode="auto">
              <a:xfrm>
                <a:off x="12819063" y="3724275"/>
                <a:ext cx="393700" cy="604838"/>
              </a:xfrm>
              <a:custGeom>
                <a:avLst/>
                <a:gdLst>
                  <a:gd name="T0" fmla="*/ 495 w 495"/>
                  <a:gd name="T1" fmla="*/ 0 h 761"/>
                  <a:gd name="T2" fmla="*/ 255 w 495"/>
                  <a:gd name="T3" fmla="*/ 156 h 761"/>
                  <a:gd name="T4" fmla="*/ 0 w 495"/>
                  <a:gd name="T5" fmla="*/ 761 h 761"/>
                </a:gdLst>
                <a:ahLst/>
                <a:cxnLst>
                  <a:cxn ang="0">
                    <a:pos x="T0" y="T1"/>
                  </a:cxn>
                  <a:cxn ang="0">
                    <a:pos x="T2" y="T3"/>
                  </a:cxn>
                  <a:cxn ang="0">
                    <a:pos x="T4" y="T5"/>
                  </a:cxn>
                </a:cxnLst>
                <a:rect l="0" t="0" r="r" b="b"/>
                <a:pathLst>
                  <a:path w="495" h="761">
                    <a:moveTo>
                      <a:pt x="495" y="0"/>
                    </a:moveTo>
                    <a:lnTo>
                      <a:pt x="255" y="156"/>
                    </a:lnTo>
                    <a:lnTo>
                      <a:pt x="0" y="761"/>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2" name="Freeform 437"/>
              <p:cNvSpPr>
                <a:spLocks/>
              </p:cNvSpPr>
              <p:nvPr/>
            </p:nvSpPr>
            <p:spPr bwMode="auto">
              <a:xfrm>
                <a:off x="12819063" y="3968750"/>
                <a:ext cx="565150" cy="360363"/>
              </a:xfrm>
              <a:custGeom>
                <a:avLst/>
                <a:gdLst>
                  <a:gd name="T0" fmla="*/ 711 w 711"/>
                  <a:gd name="T1" fmla="*/ 0 h 453"/>
                  <a:gd name="T2" fmla="*/ 507 w 711"/>
                  <a:gd name="T3" fmla="*/ 29 h 453"/>
                  <a:gd name="T4" fmla="*/ 251 w 711"/>
                  <a:gd name="T5" fmla="*/ 209 h 453"/>
                  <a:gd name="T6" fmla="*/ 0 w 711"/>
                  <a:gd name="T7" fmla="*/ 453 h 453"/>
                </a:gdLst>
                <a:ahLst/>
                <a:cxnLst>
                  <a:cxn ang="0">
                    <a:pos x="T0" y="T1"/>
                  </a:cxn>
                  <a:cxn ang="0">
                    <a:pos x="T2" y="T3"/>
                  </a:cxn>
                  <a:cxn ang="0">
                    <a:pos x="T4" y="T5"/>
                  </a:cxn>
                  <a:cxn ang="0">
                    <a:pos x="T6" y="T7"/>
                  </a:cxn>
                </a:cxnLst>
                <a:rect l="0" t="0" r="r" b="b"/>
                <a:pathLst>
                  <a:path w="711" h="453">
                    <a:moveTo>
                      <a:pt x="711" y="0"/>
                    </a:moveTo>
                    <a:lnTo>
                      <a:pt x="507" y="29"/>
                    </a:lnTo>
                    <a:lnTo>
                      <a:pt x="251" y="209"/>
                    </a:lnTo>
                    <a:lnTo>
                      <a:pt x="0" y="453"/>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3" name="Line 438"/>
              <p:cNvSpPr>
                <a:spLocks noChangeShapeType="1"/>
              </p:cNvSpPr>
              <p:nvPr/>
            </p:nvSpPr>
            <p:spPr bwMode="auto">
              <a:xfrm flipV="1">
                <a:off x="12819063" y="4068763"/>
                <a:ext cx="385763" cy="26035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4" name="Line 439"/>
              <p:cNvSpPr>
                <a:spLocks noChangeShapeType="1"/>
              </p:cNvSpPr>
              <p:nvPr/>
            </p:nvSpPr>
            <p:spPr bwMode="auto">
              <a:xfrm flipH="1">
                <a:off x="12819063" y="4203700"/>
                <a:ext cx="290513" cy="1254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5" name="Line 440"/>
              <p:cNvSpPr>
                <a:spLocks noChangeShapeType="1"/>
              </p:cNvSpPr>
              <p:nvPr/>
            </p:nvSpPr>
            <p:spPr bwMode="auto">
              <a:xfrm flipH="1">
                <a:off x="12819063" y="3843338"/>
                <a:ext cx="385763" cy="48577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6" name="Line 441"/>
              <p:cNvSpPr>
                <a:spLocks noChangeShapeType="1"/>
              </p:cNvSpPr>
              <p:nvPr/>
            </p:nvSpPr>
            <p:spPr bwMode="auto">
              <a:xfrm flipH="1" flipV="1">
                <a:off x="13212763" y="3724275"/>
                <a:ext cx="242888" cy="12382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7" name="Line 442"/>
              <p:cNvSpPr>
                <a:spLocks noChangeShapeType="1"/>
              </p:cNvSpPr>
              <p:nvPr/>
            </p:nvSpPr>
            <p:spPr bwMode="auto">
              <a:xfrm flipH="1">
                <a:off x="13204825" y="3975100"/>
                <a:ext cx="184150" cy="9366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8" name="Line 443"/>
              <p:cNvSpPr>
                <a:spLocks noChangeShapeType="1"/>
              </p:cNvSpPr>
              <p:nvPr/>
            </p:nvSpPr>
            <p:spPr bwMode="auto">
              <a:xfrm flipH="1" flipV="1">
                <a:off x="13204825" y="3843338"/>
                <a:ext cx="179388" cy="12541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09" name="Line 444"/>
              <p:cNvSpPr>
                <a:spLocks noChangeShapeType="1"/>
              </p:cNvSpPr>
              <p:nvPr/>
            </p:nvSpPr>
            <p:spPr bwMode="auto">
              <a:xfrm>
                <a:off x="13204825" y="4068763"/>
                <a:ext cx="144463" cy="6350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0" name="Line 445"/>
              <p:cNvSpPr>
                <a:spLocks noChangeShapeType="1"/>
              </p:cNvSpPr>
              <p:nvPr/>
            </p:nvSpPr>
            <p:spPr bwMode="auto">
              <a:xfrm flipV="1">
                <a:off x="13109575" y="4132263"/>
                <a:ext cx="239713" cy="714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grpSp>
        <p:sp>
          <p:nvSpPr>
            <p:cNvPr id="544" name="ZoneTexte 543"/>
            <p:cNvSpPr txBox="1"/>
            <p:nvPr/>
          </p:nvSpPr>
          <p:spPr>
            <a:xfrm>
              <a:off x="2217941" y="5854748"/>
              <a:ext cx="260008" cy="253916"/>
            </a:xfrm>
            <a:prstGeom prst="rect">
              <a:avLst/>
            </a:prstGeom>
            <a:noFill/>
          </p:spPr>
          <p:txBody>
            <a:bodyPr wrap="none" rtlCol="0">
              <a:spAutoFit/>
            </a:bodyPr>
            <a:lstStyle/>
            <a:p>
              <a:pPr algn="r"/>
              <a:r>
                <a:rPr lang="fr-FR" sz="1050" dirty="0"/>
                <a:t>0</a:t>
              </a:r>
            </a:p>
          </p:txBody>
        </p:sp>
        <p:sp>
          <p:nvSpPr>
            <p:cNvPr id="545" name="ZoneTexte 544"/>
            <p:cNvSpPr txBox="1"/>
            <p:nvPr/>
          </p:nvSpPr>
          <p:spPr>
            <a:xfrm>
              <a:off x="2067259" y="5534683"/>
              <a:ext cx="410690" cy="253916"/>
            </a:xfrm>
            <a:prstGeom prst="rect">
              <a:avLst/>
            </a:prstGeom>
            <a:noFill/>
          </p:spPr>
          <p:txBody>
            <a:bodyPr wrap="none" rtlCol="0">
              <a:spAutoFit/>
            </a:bodyPr>
            <a:lstStyle/>
            <a:p>
              <a:pPr algn="r"/>
              <a:r>
                <a:rPr lang="fr-FR" sz="1050" dirty="0"/>
                <a:t>500</a:t>
              </a:r>
            </a:p>
          </p:txBody>
        </p:sp>
        <p:sp>
          <p:nvSpPr>
            <p:cNvPr id="546" name="ZoneTexte 545"/>
            <p:cNvSpPr txBox="1"/>
            <p:nvPr/>
          </p:nvSpPr>
          <p:spPr>
            <a:xfrm>
              <a:off x="1955049" y="5214620"/>
              <a:ext cx="522900" cy="253916"/>
            </a:xfrm>
            <a:prstGeom prst="rect">
              <a:avLst/>
            </a:prstGeom>
            <a:noFill/>
          </p:spPr>
          <p:txBody>
            <a:bodyPr wrap="none" rtlCol="0">
              <a:spAutoFit/>
            </a:bodyPr>
            <a:lstStyle/>
            <a:p>
              <a:pPr algn="r"/>
              <a:r>
                <a:rPr lang="fr-FR" sz="1050" dirty="0"/>
                <a:t>1 000</a:t>
              </a:r>
            </a:p>
          </p:txBody>
        </p:sp>
        <p:sp>
          <p:nvSpPr>
            <p:cNvPr id="547" name="ZoneTexte 546"/>
            <p:cNvSpPr txBox="1"/>
            <p:nvPr/>
          </p:nvSpPr>
          <p:spPr>
            <a:xfrm>
              <a:off x="1955049" y="4894557"/>
              <a:ext cx="522900" cy="253916"/>
            </a:xfrm>
            <a:prstGeom prst="rect">
              <a:avLst/>
            </a:prstGeom>
            <a:noFill/>
          </p:spPr>
          <p:txBody>
            <a:bodyPr wrap="none" rtlCol="0">
              <a:spAutoFit/>
            </a:bodyPr>
            <a:lstStyle/>
            <a:p>
              <a:pPr algn="r"/>
              <a:r>
                <a:rPr lang="fr-FR" sz="1050" dirty="0"/>
                <a:t>1 500</a:t>
              </a:r>
            </a:p>
          </p:txBody>
        </p:sp>
        <p:sp>
          <p:nvSpPr>
            <p:cNvPr id="548" name="ZoneTexte 547"/>
            <p:cNvSpPr txBox="1"/>
            <p:nvPr/>
          </p:nvSpPr>
          <p:spPr>
            <a:xfrm>
              <a:off x="1955049" y="4574494"/>
              <a:ext cx="522900" cy="253916"/>
            </a:xfrm>
            <a:prstGeom prst="rect">
              <a:avLst/>
            </a:prstGeom>
            <a:noFill/>
          </p:spPr>
          <p:txBody>
            <a:bodyPr wrap="none" rtlCol="0">
              <a:spAutoFit/>
            </a:bodyPr>
            <a:lstStyle/>
            <a:p>
              <a:pPr algn="r"/>
              <a:r>
                <a:rPr lang="fr-FR" sz="1050" dirty="0"/>
                <a:t>2 000</a:t>
              </a:r>
            </a:p>
          </p:txBody>
        </p:sp>
        <p:sp>
          <p:nvSpPr>
            <p:cNvPr id="549" name="ZoneTexte 548"/>
            <p:cNvSpPr txBox="1"/>
            <p:nvPr/>
          </p:nvSpPr>
          <p:spPr>
            <a:xfrm>
              <a:off x="1955049" y="4254431"/>
              <a:ext cx="522900" cy="253916"/>
            </a:xfrm>
            <a:prstGeom prst="rect">
              <a:avLst/>
            </a:prstGeom>
            <a:noFill/>
          </p:spPr>
          <p:txBody>
            <a:bodyPr wrap="none" rtlCol="0">
              <a:spAutoFit/>
            </a:bodyPr>
            <a:lstStyle/>
            <a:p>
              <a:pPr algn="r"/>
              <a:r>
                <a:rPr lang="fr-FR" sz="1050" dirty="0"/>
                <a:t>2 500</a:t>
              </a:r>
            </a:p>
          </p:txBody>
        </p:sp>
        <p:sp>
          <p:nvSpPr>
            <p:cNvPr id="550" name="ZoneTexte 549"/>
            <p:cNvSpPr txBox="1"/>
            <p:nvPr/>
          </p:nvSpPr>
          <p:spPr>
            <a:xfrm>
              <a:off x="2428113" y="6091507"/>
              <a:ext cx="260008" cy="253916"/>
            </a:xfrm>
            <a:prstGeom prst="rect">
              <a:avLst/>
            </a:prstGeom>
            <a:noFill/>
          </p:spPr>
          <p:txBody>
            <a:bodyPr wrap="none" rtlCol="0">
              <a:spAutoFit/>
            </a:bodyPr>
            <a:lstStyle/>
            <a:p>
              <a:pPr algn="ctr"/>
              <a:r>
                <a:rPr lang="fr-FR" sz="1050" dirty="0"/>
                <a:t>0</a:t>
              </a:r>
            </a:p>
          </p:txBody>
        </p:sp>
        <p:sp>
          <p:nvSpPr>
            <p:cNvPr id="551" name="ZoneTexte 550"/>
            <p:cNvSpPr txBox="1"/>
            <p:nvPr/>
          </p:nvSpPr>
          <p:spPr>
            <a:xfrm>
              <a:off x="2843207" y="6091507"/>
              <a:ext cx="260008" cy="253916"/>
            </a:xfrm>
            <a:prstGeom prst="rect">
              <a:avLst/>
            </a:prstGeom>
            <a:noFill/>
          </p:spPr>
          <p:txBody>
            <a:bodyPr wrap="none" rtlCol="0">
              <a:spAutoFit/>
            </a:bodyPr>
            <a:lstStyle/>
            <a:p>
              <a:pPr algn="ctr"/>
              <a:r>
                <a:rPr lang="fr-FR" sz="1050" dirty="0"/>
                <a:t>5</a:t>
              </a:r>
            </a:p>
          </p:txBody>
        </p:sp>
        <p:sp>
          <p:nvSpPr>
            <p:cNvPr id="552" name="ZoneTexte 551"/>
            <p:cNvSpPr txBox="1"/>
            <p:nvPr/>
          </p:nvSpPr>
          <p:spPr>
            <a:xfrm>
              <a:off x="3220632" y="6091507"/>
              <a:ext cx="335348" cy="253916"/>
            </a:xfrm>
            <a:prstGeom prst="rect">
              <a:avLst/>
            </a:prstGeom>
            <a:noFill/>
          </p:spPr>
          <p:txBody>
            <a:bodyPr wrap="none" rtlCol="0">
              <a:spAutoFit/>
            </a:bodyPr>
            <a:lstStyle/>
            <a:p>
              <a:pPr algn="ctr"/>
              <a:r>
                <a:rPr lang="fr-FR" sz="1050" dirty="0"/>
                <a:t>10</a:t>
              </a:r>
            </a:p>
          </p:txBody>
        </p:sp>
        <p:sp>
          <p:nvSpPr>
            <p:cNvPr id="553" name="ZoneTexte 552"/>
            <p:cNvSpPr txBox="1"/>
            <p:nvPr/>
          </p:nvSpPr>
          <p:spPr>
            <a:xfrm>
              <a:off x="3635726" y="6091507"/>
              <a:ext cx="335348" cy="253916"/>
            </a:xfrm>
            <a:prstGeom prst="rect">
              <a:avLst/>
            </a:prstGeom>
            <a:noFill/>
          </p:spPr>
          <p:txBody>
            <a:bodyPr wrap="none" rtlCol="0">
              <a:spAutoFit/>
            </a:bodyPr>
            <a:lstStyle/>
            <a:p>
              <a:pPr algn="ctr"/>
              <a:r>
                <a:rPr lang="fr-FR" sz="1050" dirty="0"/>
                <a:t>15</a:t>
              </a:r>
            </a:p>
          </p:txBody>
        </p:sp>
        <p:sp>
          <p:nvSpPr>
            <p:cNvPr id="554" name="ZoneTexte 553"/>
            <p:cNvSpPr txBox="1"/>
            <p:nvPr/>
          </p:nvSpPr>
          <p:spPr>
            <a:xfrm>
              <a:off x="4050821" y="6091507"/>
              <a:ext cx="335348" cy="253916"/>
            </a:xfrm>
            <a:prstGeom prst="rect">
              <a:avLst/>
            </a:prstGeom>
            <a:noFill/>
          </p:spPr>
          <p:txBody>
            <a:bodyPr wrap="none" rtlCol="0">
              <a:spAutoFit/>
            </a:bodyPr>
            <a:lstStyle/>
            <a:p>
              <a:pPr algn="ctr"/>
              <a:r>
                <a:rPr lang="fr-FR" sz="1050" dirty="0"/>
                <a:t>20</a:t>
              </a:r>
            </a:p>
          </p:txBody>
        </p:sp>
        <p:sp>
          <p:nvSpPr>
            <p:cNvPr id="555" name="ZoneTexte 554"/>
            <p:cNvSpPr txBox="1"/>
            <p:nvPr/>
          </p:nvSpPr>
          <p:spPr>
            <a:xfrm>
              <a:off x="3987063" y="4168909"/>
              <a:ext cx="619080" cy="276999"/>
            </a:xfrm>
            <a:prstGeom prst="rect">
              <a:avLst/>
            </a:prstGeom>
            <a:noFill/>
          </p:spPr>
          <p:txBody>
            <a:bodyPr wrap="none" rtlCol="0">
              <a:spAutoFit/>
            </a:bodyPr>
            <a:lstStyle/>
            <a:p>
              <a:r>
                <a:rPr lang="fr-FR" sz="1200" b="1" dirty="0"/>
                <a:t>100 %</a:t>
              </a:r>
            </a:p>
          </p:txBody>
        </p:sp>
        <p:sp>
          <p:nvSpPr>
            <p:cNvPr id="556" name="ZoneTexte 555"/>
            <p:cNvSpPr txBox="1"/>
            <p:nvPr/>
          </p:nvSpPr>
          <p:spPr>
            <a:xfrm>
              <a:off x="3987063" y="4349632"/>
              <a:ext cx="534121" cy="276999"/>
            </a:xfrm>
            <a:prstGeom prst="rect">
              <a:avLst/>
            </a:prstGeom>
            <a:noFill/>
          </p:spPr>
          <p:txBody>
            <a:bodyPr wrap="none" rtlCol="0">
              <a:spAutoFit/>
            </a:bodyPr>
            <a:lstStyle/>
            <a:p>
              <a:r>
                <a:rPr lang="fr-FR" sz="1200" b="1" dirty="0"/>
                <a:t>67 %</a:t>
              </a:r>
            </a:p>
          </p:txBody>
        </p:sp>
        <p:sp>
          <p:nvSpPr>
            <p:cNvPr id="557" name="ZoneTexte 556"/>
            <p:cNvSpPr txBox="1"/>
            <p:nvPr/>
          </p:nvSpPr>
          <p:spPr>
            <a:xfrm>
              <a:off x="3987063" y="4530355"/>
              <a:ext cx="534121" cy="276999"/>
            </a:xfrm>
            <a:prstGeom prst="rect">
              <a:avLst/>
            </a:prstGeom>
            <a:noFill/>
          </p:spPr>
          <p:txBody>
            <a:bodyPr wrap="none" rtlCol="0">
              <a:spAutoFit/>
            </a:bodyPr>
            <a:lstStyle/>
            <a:p>
              <a:r>
                <a:rPr lang="fr-FR" sz="1200" b="1" dirty="0"/>
                <a:t>33 %</a:t>
              </a:r>
            </a:p>
          </p:txBody>
        </p:sp>
        <p:sp>
          <p:nvSpPr>
            <p:cNvPr id="559" name="ZoneTexte 558"/>
            <p:cNvSpPr txBox="1"/>
            <p:nvPr/>
          </p:nvSpPr>
          <p:spPr>
            <a:xfrm>
              <a:off x="2602074" y="6290688"/>
              <a:ext cx="1697901" cy="253916"/>
            </a:xfrm>
            <a:prstGeom prst="rect">
              <a:avLst/>
            </a:prstGeom>
            <a:noFill/>
          </p:spPr>
          <p:txBody>
            <a:bodyPr wrap="none" rtlCol="0">
              <a:spAutoFit/>
            </a:bodyPr>
            <a:lstStyle/>
            <a:p>
              <a:pPr algn="ctr"/>
              <a:r>
                <a:rPr lang="fr-FR" sz="1050" b="1" dirty="0"/>
                <a:t>Semaines de traitement</a:t>
              </a:r>
            </a:p>
          </p:txBody>
        </p:sp>
        <p:sp>
          <p:nvSpPr>
            <p:cNvPr id="560" name="ZoneTexte 559"/>
            <p:cNvSpPr txBox="1"/>
            <p:nvPr/>
          </p:nvSpPr>
          <p:spPr>
            <a:xfrm>
              <a:off x="3721868" y="5710775"/>
              <a:ext cx="771365" cy="253916"/>
            </a:xfrm>
            <a:prstGeom prst="rect">
              <a:avLst/>
            </a:prstGeom>
            <a:noFill/>
          </p:spPr>
          <p:txBody>
            <a:bodyPr wrap="none" rtlCol="0">
              <a:spAutoFit/>
            </a:bodyPr>
            <a:lstStyle/>
            <a:p>
              <a:r>
                <a:rPr lang="fr-FR" sz="1050" dirty="0"/>
                <a:t>LDD = 25</a:t>
              </a:r>
            </a:p>
          </p:txBody>
        </p:sp>
      </p:grpSp>
      <p:grpSp>
        <p:nvGrpSpPr>
          <p:cNvPr id="2" name="Groupe 1"/>
          <p:cNvGrpSpPr/>
          <p:nvPr/>
        </p:nvGrpSpPr>
        <p:grpSpPr>
          <a:xfrm>
            <a:off x="293321" y="1932067"/>
            <a:ext cx="4312822" cy="2189777"/>
            <a:chOff x="293321" y="1932067"/>
            <a:chExt cx="4312822" cy="2189777"/>
          </a:xfrm>
        </p:grpSpPr>
        <p:sp>
          <p:nvSpPr>
            <p:cNvPr id="6" name="ZoneTexte 5"/>
            <p:cNvSpPr txBox="1"/>
            <p:nvPr/>
          </p:nvSpPr>
          <p:spPr>
            <a:xfrm>
              <a:off x="293321" y="2593032"/>
              <a:ext cx="1673408" cy="523220"/>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rPr>
                <a:t>Toutes les données </a:t>
              </a:r>
            </a:p>
            <a:p>
              <a:pPr algn="ctr"/>
              <a:r>
                <a:rPr lang="fr-FR" sz="1400" b="1" dirty="0">
                  <a:solidFill>
                    <a:srgbClr val="0070C0"/>
                  </a:solidFill>
                  <a:latin typeface="Calibri" panose="020F0502020204030204" pitchFamily="34" charset="0"/>
                </a:rPr>
                <a:t>1</a:t>
              </a:r>
              <a:r>
                <a:rPr lang="fr-FR" sz="1400" b="1" baseline="30000" dirty="0">
                  <a:solidFill>
                    <a:srgbClr val="0070C0"/>
                  </a:solidFill>
                  <a:latin typeface="Calibri" panose="020F0502020204030204" pitchFamily="34" charset="0"/>
                </a:rPr>
                <a:t>ère</a:t>
              </a:r>
              <a:r>
                <a:rPr lang="fr-FR" sz="1400" b="1" dirty="0">
                  <a:solidFill>
                    <a:srgbClr val="0070C0"/>
                  </a:solidFill>
                  <a:latin typeface="Calibri" panose="020F0502020204030204" pitchFamily="34" charset="0"/>
                </a:rPr>
                <a:t> DOT et </a:t>
              </a:r>
              <a:r>
                <a:rPr lang="fr-FR" sz="1400" b="1" dirty="0" err="1">
                  <a:solidFill>
                    <a:srgbClr val="0070C0"/>
                  </a:solidFill>
                  <a:latin typeface="Calibri" panose="020F0502020204030204" pitchFamily="34" charset="0"/>
                </a:rPr>
                <a:t>washout</a:t>
              </a:r>
              <a:endParaRPr lang="fr-FR" sz="1400" b="1" dirty="0">
                <a:solidFill>
                  <a:srgbClr val="0070C0"/>
                </a:solidFill>
                <a:latin typeface="Calibri" panose="020F0502020204030204" pitchFamily="34" charset="0"/>
              </a:endParaRPr>
            </a:p>
          </p:txBody>
        </p:sp>
        <p:sp>
          <p:nvSpPr>
            <p:cNvPr id="8459" name="Freeform 9"/>
            <p:cNvSpPr>
              <a:spLocks/>
            </p:cNvSpPr>
            <p:nvPr/>
          </p:nvSpPr>
          <p:spPr bwMode="auto">
            <a:xfrm>
              <a:off x="2494480" y="1978025"/>
              <a:ext cx="1872129" cy="1865615"/>
            </a:xfrm>
            <a:custGeom>
              <a:avLst/>
              <a:gdLst>
                <a:gd name="T0" fmla="*/ 2873 w 2873"/>
                <a:gd name="T1" fmla="*/ 2864 h 2864"/>
                <a:gd name="T2" fmla="*/ 0 w 2873"/>
                <a:gd name="T3" fmla="*/ 2864 h 2864"/>
                <a:gd name="T4" fmla="*/ 0 w 2873"/>
                <a:gd name="T5" fmla="*/ 0 h 2864"/>
              </a:gdLst>
              <a:ahLst/>
              <a:cxnLst>
                <a:cxn ang="0">
                  <a:pos x="T0" y="T1"/>
                </a:cxn>
                <a:cxn ang="0">
                  <a:pos x="T2" y="T3"/>
                </a:cxn>
                <a:cxn ang="0">
                  <a:pos x="T4" y="T5"/>
                </a:cxn>
              </a:cxnLst>
              <a:rect l="0" t="0" r="r" b="b"/>
              <a:pathLst>
                <a:path w="2873" h="2864">
                  <a:moveTo>
                    <a:pt x="2873" y="2864"/>
                  </a:moveTo>
                  <a:lnTo>
                    <a:pt x="0" y="2864"/>
                  </a:lnTo>
                  <a:lnTo>
                    <a:pt x="0" y="0"/>
                  </a:lnTo>
                </a:path>
              </a:pathLst>
            </a:custGeom>
            <a:noFill/>
            <a:ln w="6350">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5" name="Line 15"/>
            <p:cNvSpPr>
              <a:spLocks noChangeShapeType="1"/>
            </p:cNvSpPr>
            <p:nvPr/>
          </p:nvSpPr>
          <p:spPr bwMode="auto">
            <a:xfrm flipV="1">
              <a:off x="3795980" y="3843640"/>
              <a:ext cx="0" cy="5732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6" name="Line 16"/>
            <p:cNvSpPr>
              <a:spLocks noChangeShapeType="1"/>
            </p:cNvSpPr>
            <p:nvPr/>
          </p:nvSpPr>
          <p:spPr bwMode="auto">
            <a:xfrm flipV="1">
              <a:off x="4208969" y="3843640"/>
              <a:ext cx="0" cy="5732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8" name="Line 18"/>
            <p:cNvSpPr>
              <a:spLocks noChangeShapeType="1"/>
            </p:cNvSpPr>
            <p:nvPr/>
          </p:nvSpPr>
          <p:spPr bwMode="auto">
            <a:xfrm flipV="1">
              <a:off x="2557015" y="3843640"/>
              <a:ext cx="0" cy="5732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69" name="Line 19"/>
            <p:cNvSpPr>
              <a:spLocks noChangeShapeType="1"/>
            </p:cNvSpPr>
            <p:nvPr/>
          </p:nvSpPr>
          <p:spPr bwMode="auto">
            <a:xfrm flipV="1">
              <a:off x="2971306" y="3843640"/>
              <a:ext cx="0" cy="5732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0" name="Line 20"/>
            <p:cNvSpPr>
              <a:spLocks noChangeShapeType="1"/>
            </p:cNvSpPr>
            <p:nvPr/>
          </p:nvSpPr>
          <p:spPr bwMode="auto">
            <a:xfrm flipV="1">
              <a:off x="3382992" y="3843640"/>
              <a:ext cx="0" cy="57323"/>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7" name="Line 27"/>
            <p:cNvSpPr>
              <a:spLocks noChangeShapeType="1"/>
            </p:cNvSpPr>
            <p:nvPr/>
          </p:nvSpPr>
          <p:spPr bwMode="auto">
            <a:xfrm>
              <a:off x="2442368" y="2160417"/>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8" name="Line 28"/>
            <p:cNvSpPr>
              <a:spLocks noChangeShapeType="1"/>
            </p:cNvSpPr>
            <p:nvPr/>
          </p:nvSpPr>
          <p:spPr bwMode="auto">
            <a:xfrm>
              <a:off x="2442368" y="2480907"/>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79" name="Line 29"/>
            <p:cNvSpPr>
              <a:spLocks noChangeShapeType="1"/>
            </p:cNvSpPr>
            <p:nvPr/>
          </p:nvSpPr>
          <p:spPr bwMode="auto">
            <a:xfrm>
              <a:off x="2442368" y="2800094"/>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0" name="Line 30"/>
            <p:cNvSpPr>
              <a:spLocks noChangeShapeType="1"/>
            </p:cNvSpPr>
            <p:nvPr/>
          </p:nvSpPr>
          <p:spPr bwMode="auto">
            <a:xfrm>
              <a:off x="2442368" y="3119281"/>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1" name="Line 31"/>
            <p:cNvSpPr>
              <a:spLocks noChangeShapeType="1"/>
            </p:cNvSpPr>
            <p:nvPr/>
          </p:nvSpPr>
          <p:spPr bwMode="auto">
            <a:xfrm>
              <a:off x="2442368" y="3439771"/>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2" name="Line 32"/>
            <p:cNvSpPr>
              <a:spLocks noChangeShapeType="1"/>
            </p:cNvSpPr>
            <p:nvPr/>
          </p:nvSpPr>
          <p:spPr bwMode="auto">
            <a:xfrm>
              <a:off x="2442368" y="3760260"/>
              <a:ext cx="52112" cy="0"/>
            </a:xfrm>
            <a:prstGeom prst="line">
              <a:avLst/>
            </a:prstGeom>
            <a:noFill/>
            <a:ln w="6350">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3" name="Line 33"/>
            <p:cNvSpPr>
              <a:spLocks noChangeShapeType="1"/>
            </p:cNvSpPr>
            <p:nvPr/>
          </p:nvSpPr>
          <p:spPr bwMode="auto">
            <a:xfrm flipH="1">
              <a:off x="2494480" y="3760260"/>
              <a:ext cx="1872129" cy="0"/>
            </a:xfrm>
            <a:prstGeom prst="line">
              <a:avLst/>
            </a:prstGeom>
            <a:noFill/>
            <a:ln w="6350">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5" name="Line 35"/>
            <p:cNvSpPr>
              <a:spLocks noChangeShapeType="1"/>
            </p:cNvSpPr>
            <p:nvPr/>
          </p:nvSpPr>
          <p:spPr bwMode="auto">
            <a:xfrm flipH="1">
              <a:off x="3854607" y="2109608"/>
              <a:ext cx="93802" cy="0"/>
            </a:xfrm>
            <a:prstGeom prst="line">
              <a:avLst/>
            </a:prstGeom>
            <a:noFill/>
            <a:ln w="28575">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6" name="Line 36"/>
            <p:cNvSpPr>
              <a:spLocks noChangeShapeType="1"/>
            </p:cNvSpPr>
            <p:nvPr/>
          </p:nvSpPr>
          <p:spPr bwMode="auto">
            <a:xfrm flipH="1">
              <a:off x="3854607" y="2284183"/>
              <a:ext cx="93802" cy="0"/>
            </a:xfrm>
            <a:prstGeom prst="line">
              <a:avLst/>
            </a:prstGeom>
            <a:noFill/>
            <a:ln w="28575">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87" name="Line 37"/>
            <p:cNvSpPr>
              <a:spLocks noChangeShapeType="1"/>
            </p:cNvSpPr>
            <p:nvPr/>
          </p:nvSpPr>
          <p:spPr bwMode="auto">
            <a:xfrm flipH="1">
              <a:off x="3854607" y="2458759"/>
              <a:ext cx="93802" cy="0"/>
            </a:xfrm>
            <a:prstGeom prst="line">
              <a:avLst/>
            </a:prstGeom>
            <a:noFill/>
            <a:ln w="28575">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5" name="Line 125"/>
            <p:cNvSpPr>
              <a:spLocks noChangeShapeType="1"/>
            </p:cNvSpPr>
            <p:nvPr/>
          </p:nvSpPr>
          <p:spPr bwMode="auto">
            <a:xfrm>
              <a:off x="3807706" y="3373327"/>
              <a:ext cx="118556" cy="3908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6" name="Line 126"/>
            <p:cNvSpPr>
              <a:spLocks noChangeShapeType="1"/>
            </p:cNvSpPr>
            <p:nvPr/>
          </p:nvSpPr>
          <p:spPr bwMode="auto">
            <a:xfrm>
              <a:off x="3926261" y="3412411"/>
              <a:ext cx="57323" cy="1823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7" name="Line 127"/>
            <p:cNvSpPr>
              <a:spLocks noChangeShapeType="1"/>
            </p:cNvSpPr>
            <p:nvPr/>
          </p:nvSpPr>
          <p:spPr bwMode="auto">
            <a:xfrm>
              <a:off x="3983584" y="3430651"/>
              <a:ext cx="9120" cy="260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8" name="Line 128"/>
            <p:cNvSpPr>
              <a:spLocks noChangeShapeType="1"/>
            </p:cNvSpPr>
            <p:nvPr/>
          </p:nvSpPr>
          <p:spPr bwMode="auto">
            <a:xfrm flipH="1" flipV="1">
              <a:off x="3789467" y="3154456"/>
              <a:ext cx="194118" cy="27619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79" name="Freeform 129"/>
            <p:cNvSpPr>
              <a:spLocks/>
            </p:cNvSpPr>
            <p:nvPr/>
          </p:nvSpPr>
          <p:spPr bwMode="auto">
            <a:xfrm>
              <a:off x="3095072" y="2294606"/>
              <a:ext cx="897632" cy="1138650"/>
            </a:xfrm>
            <a:custGeom>
              <a:avLst/>
              <a:gdLst>
                <a:gd name="T0" fmla="*/ 1379 w 1379"/>
                <a:gd name="T1" fmla="*/ 1749 h 1749"/>
                <a:gd name="T2" fmla="*/ 1101 w 1379"/>
                <a:gd name="T3" fmla="*/ 1299 h 1749"/>
                <a:gd name="T4" fmla="*/ 701 w 1379"/>
                <a:gd name="T5" fmla="*/ 0 h 1749"/>
                <a:gd name="T6" fmla="*/ 442 w 1379"/>
                <a:gd name="T7" fmla="*/ 60 h 1749"/>
                <a:gd name="T8" fmla="*/ 202 w 1379"/>
                <a:gd name="T9" fmla="*/ 10 h 1749"/>
                <a:gd name="T10" fmla="*/ 0 w 1379"/>
                <a:gd name="T11" fmla="*/ 373 h 1749"/>
              </a:gdLst>
              <a:ahLst/>
              <a:cxnLst>
                <a:cxn ang="0">
                  <a:pos x="T0" y="T1"/>
                </a:cxn>
                <a:cxn ang="0">
                  <a:pos x="T2" y="T3"/>
                </a:cxn>
                <a:cxn ang="0">
                  <a:pos x="T4" y="T5"/>
                </a:cxn>
                <a:cxn ang="0">
                  <a:pos x="T6" y="T7"/>
                </a:cxn>
                <a:cxn ang="0">
                  <a:pos x="T8" y="T9"/>
                </a:cxn>
                <a:cxn ang="0">
                  <a:pos x="T10" y="T11"/>
                </a:cxn>
              </a:cxnLst>
              <a:rect l="0" t="0" r="r" b="b"/>
              <a:pathLst>
                <a:path w="1379" h="1749">
                  <a:moveTo>
                    <a:pt x="1379" y="1749"/>
                  </a:moveTo>
                  <a:lnTo>
                    <a:pt x="1101" y="1299"/>
                  </a:lnTo>
                  <a:lnTo>
                    <a:pt x="701" y="0"/>
                  </a:lnTo>
                  <a:lnTo>
                    <a:pt x="442" y="60"/>
                  </a:lnTo>
                  <a:lnTo>
                    <a:pt x="202" y="10"/>
                  </a:lnTo>
                  <a:lnTo>
                    <a:pt x="0" y="373"/>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0" name="Freeform 130"/>
            <p:cNvSpPr>
              <a:spLocks/>
            </p:cNvSpPr>
            <p:nvPr/>
          </p:nvSpPr>
          <p:spPr bwMode="auto">
            <a:xfrm>
              <a:off x="3789467" y="3154456"/>
              <a:ext cx="136795" cy="257955"/>
            </a:xfrm>
            <a:custGeom>
              <a:avLst/>
              <a:gdLst>
                <a:gd name="T0" fmla="*/ 210 w 210"/>
                <a:gd name="T1" fmla="*/ 396 h 396"/>
                <a:gd name="T2" fmla="*/ 0 w 210"/>
                <a:gd name="T3" fmla="*/ 140 h 396"/>
                <a:gd name="T4" fmla="*/ 0 w 210"/>
                <a:gd name="T5" fmla="*/ 0 h 396"/>
              </a:gdLst>
              <a:ahLst/>
              <a:cxnLst>
                <a:cxn ang="0">
                  <a:pos x="T0" y="T1"/>
                </a:cxn>
                <a:cxn ang="0">
                  <a:pos x="T2" y="T3"/>
                </a:cxn>
                <a:cxn ang="0">
                  <a:pos x="T4" y="T5"/>
                </a:cxn>
              </a:cxnLst>
              <a:rect l="0" t="0" r="r" b="b"/>
              <a:pathLst>
                <a:path w="210" h="396">
                  <a:moveTo>
                    <a:pt x="210" y="396"/>
                  </a:moveTo>
                  <a:lnTo>
                    <a:pt x="0" y="140"/>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1" name="Freeform 131"/>
            <p:cNvSpPr>
              <a:spLocks/>
            </p:cNvSpPr>
            <p:nvPr/>
          </p:nvSpPr>
          <p:spPr bwMode="auto">
            <a:xfrm>
              <a:off x="4047422" y="3521847"/>
              <a:ext cx="252744" cy="130280"/>
            </a:xfrm>
            <a:custGeom>
              <a:avLst/>
              <a:gdLst>
                <a:gd name="T0" fmla="*/ 0 w 387"/>
                <a:gd name="T1" fmla="*/ 0 h 200"/>
                <a:gd name="T2" fmla="*/ 387 w 387"/>
                <a:gd name="T3" fmla="*/ 200 h 200"/>
                <a:gd name="T4" fmla="*/ 276 w 387"/>
                <a:gd name="T5" fmla="*/ 110 h 200"/>
              </a:gdLst>
              <a:ahLst/>
              <a:cxnLst>
                <a:cxn ang="0">
                  <a:pos x="T0" y="T1"/>
                </a:cxn>
                <a:cxn ang="0">
                  <a:pos x="T2" y="T3"/>
                </a:cxn>
                <a:cxn ang="0">
                  <a:pos x="T4" y="T5"/>
                </a:cxn>
              </a:cxnLst>
              <a:rect l="0" t="0" r="r" b="b"/>
              <a:pathLst>
                <a:path w="387" h="200">
                  <a:moveTo>
                    <a:pt x="0" y="0"/>
                  </a:moveTo>
                  <a:lnTo>
                    <a:pt x="387" y="200"/>
                  </a:lnTo>
                  <a:lnTo>
                    <a:pt x="276" y="11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2" name="Line 132"/>
            <p:cNvSpPr>
              <a:spLocks noChangeShapeType="1"/>
            </p:cNvSpPr>
            <p:nvPr/>
          </p:nvSpPr>
          <p:spPr bwMode="auto">
            <a:xfrm>
              <a:off x="4227209" y="3593501"/>
              <a:ext cx="71655" cy="2866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3" name="Freeform 133"/>
            <p:cNvSpPr>
              <a:spLocks/>
            </p:cNvSpPr>
            <p:nvPr/>
          </p:nvSpPr>
          <p:spPr bwMode="auto">
            <a:xfrm>
              <a:off x="2860567" y="3059352"/>
              <a:ext cx="1434387" cy="618832"/>
            </a:xfrm>
            <a:custGeom>
              <a:avLst/>
              <a:gdLst>
                <a:gd name="T0" fmla="*/ 0 w 2202"/>
                <a:gd name="T1" fmla="*/ 442 h 949"/>
                <a:gd name="T2" fmla="*/ 300 w 2202"/>
                <a:gd name="T3" fmla="*/ 416 h 949"/>
                <a:gd name="T4" fmla="*/ 550 w 2202"/>
                <a:gd name="T5" fmla="*/ 334 h 949"/>
                <a:gd name="T6" fmla="*/ 820 w 2202"/>
                <a:gd name="T7" fmla="*/ 36 h 949"/>
                <a:gd name="T8" fmla="*/ 1059 w 2202"/>
                <a:gd name="T9" fmla="*/ 0 h 949"/>
                <a:gd name="T10" fmla="*/ 1445 w 2202"/>
                <a:gd name="T11" fmla="*/ 604 h 949"/>
                <a:gd name="T12" fmla="*/ 2202 w 2202"/>
                <a:gd name="T13" fmla="*/ 949 h 949"/>
                <a:gd name="T14" fmla="*/ 1823 w 2202"/>
                <a:gd name="T15" fmla="*/ 765 h 949"/>
                <a:gd name="T16" fmla="*/ 1637 w 2202"/>
                <a:gd name="T17" fmla="*/ 542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2" h="949">
                  <a:moveTo>
                    <a:pt x="0" y="442"/>
                  </a:moveTo>
                  <a:lnTo>
                    <a:pt x="300" y="416"/>
                  </a:lnTo>
                  <a:lnTo>
                    <a:pt x="550" y="334"/>
                  </a:lnTo>
                  <a:lnTo>
                    <a:pt x="820" y="36"/>
                  </a:lnTo>
                  <a:lnTo>
                    <a:pt x="1059" y="0"/>
                  </a:lnTo>
                  <a:lnTo>
                    <a:pt x="1445" y="604"/>
                  </a:lnTo>
                  <a:lnTo>
                    <a:pt x="2202" y="949"/>
                  </a:lnTo>
                  <a:lnTo>
                    <a:pt x="1823" y="765"/>
                  </a:lnTo>
                  <a:lnTo>
                    <a:pt x="1637" y="54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4" name="Line 134"/>
            <p:cNvSpPr>
              <a:spLocks noChangeShapeType="1"/>
            </p:cNvSpPr>
            <p:nvPr/>
          </p:nvSpPr>
          <p:spPr bwMode="auto">
            <a:xfrm>
              <a:off x="4047422" y="3521847"/>
              <a:ext cx="179787" cy="7165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5" name="Line 135"/>
            <p:cNvSpPr>
              <a:spLocks noChangeShapeType="1"/>
            </p:cNvSpPr>
            <p:nvPr/>
          </p:nvSpPr>
          <p:spPr bwMode="auto">
            <a:xfrm flipH="1" flipV="1">
              <a:off x="3983584" y="3430651"/>
              <a:ext cx="63838" cy="9119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6" name="Freeform 136"/>
            <p:cNvSpPr>
              <a:spLocks/>
            </p:cNvSpPr>
            <p:nvPr/>
          </p:nvSpPr>
          <p:spPr bwMode="auto">
            <a:xfrm>
              <a:off x="3992704" y="3433256"/>
              <a:ext cx="234505" cy="160245"/>
            </a:xfrm>
            <a:custGeom>
              <a:avLst/>
              <a:gdLst>
                <a:gd name="T0" fmla="*/ 0 w 360"/>
                <a:gd name="T1" fmla="*/ 0 h 245"/>
                <a:gd name="T2" fmla="*/ 90 w 360"/>
                <a:gd name="T3" fmla="*/ 30 h 245"/>
                <a:gd name="T4" fmla="*/ 360 w 360"/>
                <a:gd name="T5" fmla="*/ 245 h 245"/>
              </a:gdLst>
              <a:ahLst/>
              <a:cxnLst>
                <a:cxn ang="0">
                  <a:pos x="T0" y="T1"/>
                </a:cxn>
                <a:cxn ang="0">
                  <a:pos x="T2" y="T3"/>
                </a:cxn>
                <a:cxn ang="0">
                  <a:pos x="T4" y="T5"/>
                </a:cxn>
              </a:cxnLst>
              <a:rect l="0" t="0" r="r" b="b"/>
              <a:pathLst>
                <a:path w="360" h="245">
                  <a:moveTo>
                    <a:pt x="0" y="0"/>
                  </a:moveTo>
                  <a:lnTo>
                    <a:pt x="90" y="30"/>
                  </a:lnTo>
                  <a:lnTo>
                    <a:pt x="360" y="245"/>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587" name="Line 137"/>
            <p:cNvSpPr>
              <a:spLocks noChangeShapeType="1"/>
            </p:cNvSpPr>
            <p:nvPr/>
          </p:nvSpPr>
          <p:spPr bwMode="auto">
            <a:xfrm flipH="1" flipV="1">
              <a:off x="3992704" y="3433256"/>
              <a:ext cx="54718" cy="88591"/>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09" name="Freeform 159"/>
            <p:cNvSpPr>
              <a:spLocks/>
            </p:cNvSpPr>
            <p:nvPr/>
          </p:nvSpPr>
          <p:spPr bwMode="auto">
            <a:xfrm>
              <a:off x="3303521" y="2368866"/>
              <a:ext cx="247533" cy="85985"/>
            </a:xfrm>
            <a:custGeom>
              <a:avLst/>
              <a:gdLst>
                <a:gd name="T0" fmla="*/ 379 w 379"/>
                <a:gd name="T1" fmla="*/ 36 h 132"/>
                <a:gd name="T2" fmla="*/ 126 w 379"/>
                <a:gd name="T3" fmla="*/ 0 h 132"/>
                <a:gd name="T4" fmla="*/ 0 w 379"/>
                <a:gd name="T5" fmla="*/ 132 h 132"/>
              </a:gdLst>
              <a:ahLst/>
              <a:cxnLst>
                <a:cxn ang="0">
                  <a:pos x="T0" y="T1"/>
                </a:cxn>
                <a:cxn ang="0">
                  <a:pos x="T2" y="T3"/>
                </a:cxn>
                <a:cxn ang="0">
                  <a:pos x="T4" y="T5"/>
                </a:cxn>
              </a:cxnLst>
              <a:rect l="0" t="0" r="r" b="b"/>
              <a:pathLst>
                <a:path w="379" h="132">
                  <a:moveTo>
                    <a:pt x="379" y="36"/>
                  </a:moveTo>
                  <a:lnTo>
                    <a:pt x="126" y="0"/>
                  </a:lnTo>
                  <a:lnTo>
                    <a:pt x="0" y="13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0" name="Line 160"/>
            <p:cNvSpPr>
              <a:spLocks noChangeShapeType="1"/>
            </p:cNvSpPr>
            <p:nvPr/>
          </p:nvSpPr>
          <p:spPr bwMode="auto">
            <a:xfrm flipH="1">
              <a:off x="3095072" y="2538231"/>
              <a:ext cx="31267" cy="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1" name="Line 161"/>
            <p:cNvSpPr>
              <a:spLocks noChangeShapeType="1"/>
            </p:cNvSpPr>
            <p:nvPr/>
          </p:nvSpPr>
          <p:spPr bwMode="auto">
            <a:xfrm flipV="1">
              <a:off x="2971306" y="2642455"/>
              <a:ext cx="89894" cy="3257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2" name="Freeform 162"/>
            <p:cNvSpPr>
              <a:spLocks/>
            </p:cNvSpPr>
            <p:nvPr/>
          </p:nvSpPr>
          <p:spPr bwMode="auto">
            <a:xfrm>
              <a:off x="3022115" y="2538231"/>
              <a:ext cx="72957" cy="61232"/>
            </a:xfrm>
            <a:custGeom>
              <a:avLst/>
              <a:gdLst>
                <a:gd name="T0" fmla="*/ 112 w 112"/>
                <a:gd name="T1" fmla="*/ 0 h 94"/>
                <a:gd name="T2" fmla="*/ 60 w 112"/>
                <a:gd name="T3" fmla="*/ 94 h 94"/>
                <a:gd name="T4" fmla="*/ 0 w 112"/>
                <a:gd name="T5" fmla="*/ 82 h 94"/>
              </a:gdLst>
              <a:ahLst/>
              <a:cxnLst>
                <a:cxn ang="0">
                  <a:pos x="T0" y="T1"/>
                </a:cxn>
                <a:cxn ang="0">
                  <a:pos x="T2" y="T3"/>
                </a:cxn>
                <a:cxn ang="0">
                  <a:pos x="T4" y="T5"/>
                </a:cxn>
              </a:cxnLst>
              <a:rect l="0" t="0" r="r" b="b"/>
              <a:pathLst>
                <a:path w="112" h="94">
                  <a:moveTo>
                    <a:pt x="112" y="0"/>
                  </a:moveTo>
                  <a:lnTo>
                    <a:pt x="60" y="94"/>
                  </a:lnTo>
                  <a:lnTo>
                    <a:pt x="0" y="8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3" name="Line 163"/>
            <p:cNvSpPr>
              <a:spLocks noChangeShapeType="1"/>
            </p:cNvSpPr>
            <p:nvPr/>
          </p:nvSpPr>
          <p:spPr bwMode="auto">
            <a:xfrm flipH="1">
              <a:off x="2971306" y="2591645"/>
              <a:ext cx="50810" cy="8337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4" name="Line 164"/>
            <p:cNvSpPr>
              <a:spLocks noChangeShapeType="1"/>
            </p:cNvSpPr>
            <p:nvPr/>
          </p:nvSpPr>
          <p:spPr bwMode="auto">
            <a:xfrm flipH="1" flipV="1">
              <a:off x="3061199" y="2642455"/>
              <a:ext cx="49507" cy="2605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5" name="Freeform 165"/>
            <p:cNvSpPr>
              <a:spLocks/>
            </p:cNvSpPr>
            <p:nvPr/>
          </p:nvSpPr>
          <p:spPr bwMode="auto">
            <a:xfrm>
              <a:off x="3022115" y="2538231"/>
              <a:ext cx="72957" cy="53415"/>
            </a:xfrm>
            <a:custGeom>
              <a:avLst/>
              <a:gdLst>
                <a:gd name="T0" fmla="*/ 112 w 112"/>
                <a:gd name="T1" fmla="*/ 0 h 82"/>
                <a:gd name="T2" fmla="*/ 48 w 112"/>
                <a:gd name="T3" fmla="*/ 0 h 82"/>
                <a:gd name="T4" fmla="*/ 0 w 112"/>
                <a:gd name="T5" fmla="*/ 82 h 82"/>
              </a:gdLst>
              <a:ahLst/>
              <a:cxnLst>
                <a:cxn ang="0">
                  <a:pos x="T0" y="T1"/>
                </a:cxn>
                <a:cxn ang="0">
                  <a:pos x="T2" y="T3"/>
                </a:cxn>
                <a:cxn ang="0">
                  <a:pos x="T4" y="T5"/>
                </a:cxn>
              </a:cxnLst>
              <a:rect l="0" t="0" r="r" b="b"/>
              <a:pathLst>
                <a:path w="112" h="82">
                  <a:moveTo>
                    <a:pt x="112" y="0"/>
                  </a:moveTo>
                  <a:lnTo>
                    <a:pt x="48" y="0"/>
                  </a:lnTo>
                  <a:lnTo>
                    <a:pt x="0" y="8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6" name="Line 166"/>
            <p:cNvSpPr>
              <a:spLocks noChangeShapeType="1"/>
            </p:cNvSpPr>
            <p:nvPr/>
          </p:nvSpPr>
          <p:spPr bwMode="auto">
            <a:xfrm flipV="1">
              <a:off x="3061199" y="2538231"/>
              <a:ext cx="65140" cy="10422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7" name="Line 167"/>
            <p:cNvSpPr>
              <a:spLocks noChangeShapeType="1"/>
            </p:cNvSpPr>
            <p:nvPr/>
          </p:nvSpPr>
          <p:spPr bwMode="auto">
            <a:xfrm flipH="1">
              <a:off x="3061199" y="2668511"/>
              <a:ext cx="49507" cy="1302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8" name="Freeform 168"/>
            <p:cNvSpPr>
              <a:spLocks/>
            </p:cNvSpPr>
            <p:nvPr/>
          </p:nvSpPr>
          <p:spPr bwMode="auto">
            <a:xfrm>
              <a:off x="2830603" y="2675024"/>
              <a:ext cx="140703" cy="195421"/>
            </a:xfrm>
            <a:custGeom>
              <a:avLst/>
              <a:gdLst>
                <a:gd name="T0" fmla="*/ 0 w 216"/>
                <a:gd name="T1" fmla="*/ 300 h 300"/>
                <a:gd name="T2" fmla="*/ 76 w 216"/>
                <a:gd name="T3" fmla="*/ 52 h 300"/>
                <a:gd name="T4" fmla="*/ 216 w 216"/>
                <a:gd name="T5" fmla="*/ 0 h 300"/>
              </a:gdLst>
              <a:ahLst/>
              <a:cxnLst>
                <a:cxn ang="0">
                  <a:pos x="T0" y="T1"/>
                </a:cxn>
                <a:cxn ang="0">
                  <a:pos x="T2" y="T3"/>
                </a:cxn>
                <a:cxn ang="0">
                  <a:pos x="T4" y="T5"/>
                </a:cxn>
              </a:cxnLst>
              <a:rect l="0" t="0" r="r" b="b"/>
              <a:pathLst>
                <a:path w="216" h="300">
                  <a:moveTo>
                    <a:pt x="0" y="300"/>
                  </a:moveTo>
                  <a:lnTo>
                    <a:pt x="76" y="52"/>
                  </a:lnTo>
                  <a:lnTo>
                    <a:pt x="216"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19" name="Line 169"/>
            <p:cNvSpPr>
              <a:spLocks noChangeShapeType="1"/>
            </p:cNvSpPr>
            <p:nvPr/>
          </p:nvSpPr>
          <p:spPr bwMode="auto">
            <a:xfrm flipH="1">
              <a:off x="2830603" y="2806608"/>
              <a:ext cx="61232" cy="638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0" name="Line 170"/>
            <p:cNvSpPr>
              <a:spLocks noChangeShapeType="1"/>
            </p:cNvSpPr>
            <p:nvPr/>
          </p:nvSpPr>
          <p:spPr bwMode="auto">
            <a:xfrm flipH="1">
              <a:off x="2794125" y="2870445"/>
              <a:ext cx="36478" cy="3908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1" name="Freeform 171"/>
            <p:cNvSpPr>
              <a:spLocks/>
            </p:cNvSpPr>
            <p:nvPr/>
          </p:nvSpPr>
          <p:spPr bwMode="auto">
            <a:xfrm>
              <a:off x="2794125" y="2565589"/>
              <a:ext cx="227991" cy="343940"/>
            </a:xfrm>
            <a:custGeom>
              <a:avLst/>
              <a:gdLst>
                <a:gd name="T0" fmla="*/ 0 w 349"/>
                <a:gd name="T1" fmla="*/ 528 h 528"/>
                <a:gd name="T2" fmla="*/ 139 w 349"/>
                <a:gd name="T3" fmla="*/ 0 h 528"/>
                <a:gd name="T4" fmla="*/ 349 w 349"/>
                <a:gd name="T5" fmla="*/ 40 h 528"/>
              </a:gdLst>
              <a:ahLst/>
              <a:cxnLst>
                <a:cxn ang="0">
                  <a:pos x="T0" y="T1"/>
                </a:cxn>
                <a:cxn ang="0">
                  <a:pos x="T2" y="T3"/>
                </a:cxn>
                <a:cxn ang="0">
                  <a:pos x="T4" y="T5"/>
                </a:cxn>
              </a:cxnLst>
              <a:rect l="0" t="0" r="r" b="b"/>
              <a:pathLst>
                <a:path w="349" h="528">
                  <a:moveTo>
                    <a:pt x="0" y="528"/>
                  </a:moveTo>
                  <a:lnTo>
                    <a:pt x="139" y="0"/>
                  </a:lnTo>
                  <a:lnTo>
                    <a:pt x="349" y="4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2" name="Line 172"/>
            <p:cNvSpPr>
              <a:spLocks noChangeShapeType="1"/>
            </p:cNvSpPr>
            <p:nvPr/>
          </p:nvSpPr>
          <p:spPr bwMode="auto">
            <a:xfrm flipH="1">
              <a:off x="2891835" y="2675024"/>
              <a:ext cx="79471" cy="13158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3" name="Line 173"/>
            <p:cNvSpPr>
              <a:spLocks noChangeShapeType="1"/>
            </p:cNvSpPr>
            <p:nvPr/>
          </p:nvSpPr>
          <p:spPr bwMode="auto">
            <a:xfrm flipH="1">
              <a:off x="2891835" y="2681539"/>
              <a:ext cx="169364" cy="12506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4" name="Freeform 174"/>
            <p:cNvSpPr>
              <a:spLocks/>
            </p:cNvSpPr>
            <p:nvPr/>
          </p:nvSpPr>
          <p:spPr bwMode="auto">
            <a:xfrm>
              <a:off x="3290493" y="2569498"/>
              <a:ext cx="498974" cy="584959"/>
            </a:xfrm>
            <a:custGeom>
              <a:avLst/>
              <a:gdLst>
                <a:gd name="T0" fmla="*/ 765 w 765"/>
                <a:gd name="T1" fmla="*/ 900 h 900"/>
                <a:gd name="T2" fmla="*/ 397 w 765"/>
                <a:gd name="T3" fmla="*/ 0 h 900"/>
                <a:gd name="T4" fmla="*/ 156 w 765"/>
                <a:gd name="T5" fmla="*/ 0 h 900"/>
                <a:gd name="T6" fmla="*/ 0 w 765"/>
                <a:gd name="T7" fmla="*/ 62 h 900"/>
              </a:gdLst>
              <a:ahLst/>
              <a:cxnLst>
                <a:cxn ang="0">
                  <a:pos x="T0" y="T1"/>
                </a:cxn>
                <a:cxn ang="0">
                  <a:pos x="T2" y="T3"/>
                </a:cxn>
                <a:cxn ang="0">
                  <a:pos x="T4" y="T5"/>
                </a:cxn>
                <a:cxn ang="0">
                  <a:pos x="T6" y="T7"/>
                </a:cxn>
              </a:cxnLst>
              <a:rect l="0" t="0" r="r" b="b"/>
              <a:pathLst>
                <a:path w="765" h="900">
                  <a:moveTo>
                    <a:pt x="765" y="900"/>
                  </a:moveTo>
                  <a:lnTo>
                    <a:pt x="397" y="0"/>
                  </a:lnTo>
                  <a:lnTo>
                    <a:pt x="156" y="0"/>
                  </a:lnTo>
                  <a:lnTo>
                    <a:pt x="0" y="6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5" name="Line 175"/>
            <p:cNvSpPr>
              <a:spLocks noChangeShapeType="1"/>
            </p:cNvSpPr>
            <p:nvPr/>
          </p:nvSpPr>
          <p:spPr bwMode="auto">
            <a:xfrm>
              <a:off x="3221444" y="2538231"/>
              <a:ext cx="69049" cy="7165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6" name="Freeform 176"/>
            <p:cNvSpPr>
              <a:spLocks/>
            </p:cNvSpPr>
            <p:nvPr/>
          </p:nvSpPr>
          <p:spPr bwMode="auto">
            <a:xfrm>
              <a:off x="3110706" y="2609884"/>
              <a:ext cx="179787" cy="58627"/>
            </a:xfrm>
            <a:custGeom>
              <a:avLst/>
              <a:gdLst>
                <a:gd name="T0" fmla="*/ 278 w 278"/>
                <a:gd name="T1" fmla="*/ 0 h 90"/>
                <a:gd name="T2" fmla="*/ 190 w 278"/>
                <a:gd name="T3" fmla="*/ 36 h 90"/>
                <a:gd name="T4" fmla="*/ 0 w 278"/>
                <a:gd name="T5" fmla="*/ 90 h 90"/>
              </a:gdLst>
              <a:ahLst/>
              <a:cxnLst>
                <a:cxn ang="0">
                  <a:pos x="T0" y="T1"/>
                </a:cxn>
                <a:cxn ang="0">
                  <a:pos x="T2" y="T3"/>
                </a:cxn>
                <a:cxn ang="0">
                  <a:pos x="T4" y="T5"/>
                </a:cxn>
              </a:cxnLst>
              <a:rect l="0" t="0" r="r" b="b"/>
              <a:pathLst>
                <a:path w="278" h="90">
                  <a:moveTo>
                    <a:pt x="278" y="0"/>
                  </a:moveTo>
                  <a:lnTo>
                    <a:pt x="190" y="36"/>
                  </a:lnTo>
                  <a:lnTo>
                    <a:pt x="0" y="9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7" name="Line 177"/>
            <p:cNvSpPr>
              <a:spLocks noChangeShapeType="1"/>
            </p:cNvSpPr>
            <p:nvPr/>
          </p:nvSpPr>
          <p:spPr bwMode="auto">
            <a:xfrm flipH="1">
              <a:off x="3221444" y="2454851"/>
              <a:ext cx="82077" cy="8337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8" name="Freeform 178"/>
            <p:cNvSpPr>
              <a:spLocks/>
            </p:cNvSpPr>
            <p:nvPr/>
          </p:nvSpPr>
          <p:spPr bwMode="auto">
            <a:xfrm>
              <a:off x="3158910" y="2827453"/>
              <a:ext cx="106830" cy="82077"/>
            </a:xfrm>
            <a:custGeom>
              <a:avLst/>
              <a:gdLst>
                <a:gd name="T0" fmla="*/ 164 w 164"/>
                <a:gd name="T1" fmla="*/ 0 h 126"/>
                <a:gd name="T2" fmla="*/ 96 w 164"/>
                <a:gd name="T3" fmla="*/ 28 h 126"/>
                <a:gd name="T4" fmla="*/ 0 w 164"/>
                <a:gd name="T5" fmla="*/ 126 h 126"/>
              </a:gdLst>
              <a:ahLst/>
              <a:cxnLst>
                <a:cxn ang="0">
                  <a:pos x="T0" y="T1"/>
                </a:cxn>
                <a:cxn ang="0">
                  <a:pos x="T2" y="T3"/>
                </a:cxn>
                <a:cxn ang="0">
                  <a:pos x="T4" y="T5"/>
                </a:cxn>
              </a:cxnLst>
              <a:rect l="0" t="0" r="r" b="b"/>
              <a:pathLst>
                <a:path w="164" h="126">
                  <a:moveTo>
                    <a:pt x="164" y="0"/>
                  </a:moveTo>
                  <a:lnTo>
                    <a:pt x="96" y="28"/>
                  </a:lnTo>
                  <a:lnTo>
                    <a:pt x="0" y="126"/>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29" name="Line 179"/>
            <p:cNvSpPr>
              <a:spLocks noChangeShapeType="1"/>
            </p:cNvSpPr>
            <p:nvPr/>
          </p:nvSpPr>
          <p:spPr bwMode="auto">
            <a:xfrm flipV="1">
              <a:off x="3313943" y="2857417"/>
              <a:ext cx="42993" cy="2735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0" name="Freeform 180"/>
            <p:cNvSpPr>
              <a:spLocks/>
            </p:cNvSpPr>
            <p:nvPr/>
          </p:nvSpPr>
          <p:spPr bwMode="auto">
            <a:xfrm>
              <a:off x="3259225" y="2884776"/>
              <a:ext cx="54718" cy="29965"/>
            </a:xfrm>
            <a:custGeom>
              <a:avLst/>
              <a:gdLst>
                <a:gd name="T0" fmla="*/ 0 w 84"/>
                <a:gd name="T1" fmla="*/ 46 h 46"/>
                <a:gd name="T2" fmla="*/ 68 w 84"/>
                <a:gd name="T3" fmla="*/ 12 h 46"/>
                <a:gd name="T4" fmla="*/ 84 w 84"/>
                <a:gd name="T5" fmla="*/ 0 h 46"/>
              </a:gdLst>
              <a:ahLst/>
              <a:cxnLst>
                <a:cxn ang="0">
                  <a:pos x="T0" y="T1"/>
                </a:cxn>
                <a:cxn ang="0">
                  <a:pos x="T2" y="T3"/>
                </a:cxn>
                <a:cxn ang="0">
                  <a:pos x="T4" y="T5"/>
                </a:cxn>
              </a:cxnLst>
              <a:rect l="0" t="0" r="r" b="b"/>
              <a:pathLst>
                <a:path w="84" h="46">
                  <a:moveTo>
                    <a:pt x="0" y="46"/>
                  </a:moveTo>
                  <a:lnTo>
                    <a:pt x="68" y="12"/>
                  </a:lnTo>
                  <a:lnTo>
                    <a:pt x="84"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1" name="Line 181"/>
            <p:cNvSpPr>
              <a:spLocks noChangeShapeType="1"/>
            </p:cNvSpPr>
            <p:nvPr/>
          </p:nvSpPr>
          <p:spPr bwMode="auto">
            <a:xfrm flipH="1" flipV="1">
              <a:off x="3289190" y="2817030"/>
              <a:ext cx="67746" cy="40387"/>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2" name="Line 182"/>
            <p:cNvSpPr>
              <a:spLocks noChangeShapeType="1"/>
            </p:cNvSpPr>
            <p:nvPr/>
          </p:nvSpPr>
          <p:spPr bwMode="auto">
            <a:xfrm flipH="1" flipV="1">
              <a:off x="3224050" y="2776643"/>
              <a:ext cx="41690" cy="5081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3" name="Line 183"/>
            <p:cNvSpPr>
              <a:spLocks noChangeShapeType="1"/>
            </p:cNvSpPr>
            <p:nvPr/>
          </p:nvSpPr>
          <p:spPr bwMode="auto">
            <a:xfrm flipH="1" flipV="1">
              <a:off x="3265740" y="2827453"/>
              <a:ext cx="48204" cy="5732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4" name="Line 184"/>
            <p:cNvSpPr>
              <a:spLocks noChangeShapeType="1"/>
            </p:cNvSpPr>
            <p:nvPr/>
          </p:nvSpPr>
          <p:spPr bwMode="auto">
            <a:xfrm flipH="1" flipV="1">
              <a:off x="3224050" y="2776643"/>
              <a:ext cx="65140" cy="40387"/>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5" name="Line 185"/>
            <p:cNvSpPr>
              <a:spLocks noChangeShapeType="1"/>
            </p:cNvSpPr>
            <p:nvPr/>
          </p:nvSpPr>
          <p:spPr bwMode="auto">
            <a:xfrm flipH="1">
              <a:off x="3265740" y="2817030"/>
              <a:ext cx="23450" cy="1042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6" name="Line 186"/>
            <p:cNvSpPr>
              <a:spLocks noChangeShapeType="1"/>
            </p:cNvSpPr>
            <p:nvPr/>
          </p:nvSpPr>
          <p:spPr bwMode="auto">
            <a:xfrm flipH="1" flipV="1">
              <a:off x="3505456" y="2745376"/>
              <a:ext cx="40387" cy="1172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7" name="Freeform 187"/>
            <p:cNvSpPr>
              <a:spLocks/>
            </p:cNvSpPr>
            <p:nvPr/>
          </p:nvSpPr>
          <p:spPr bwMode="auto">
            <a:xfrm>
              <a:off x="3505456" y="2706292"/>
              <a:ext cx="284011" cy="448164"/>
            </a:xfrm>
            <a:custGeom>
              <a:avLst/>
              <a:gdLst>
                <a:gd name="T0" fmla="*/ 0 w 435"/>
                <a:gd name="T1" fmla="*/ 60 h 690"/>
                <a:gd name="T2" fmla="*/ 69 w 435"/>
                <a:gd name="T3" fmla="*/ 0 h 690"/>
                <a:gd name="T4" fmla="*/ 435 w 435"/>
                <a:gd name="T5" fmla="*/ 690 h 690"/>
              </a:gdLst>
              <a:ahLst/>
              <a:cxnLst>
                <a:cxn ang="0">
                  <a:pos x="T0" y="T1"/>
                </a:cxn>
                <a:cxn ang="0">
                  <a:pos x="T2" y="T3"/>
                </a:cxn>
                <a:cxn ang="0">
                  <a:pos x="T4" y="T5"/>
                </a:cxn>
              </a:cxnLst>
              <a:rect l="0" t="0" r="r" b="b"/>
              <a:pathLst>
                <a:path w="435" h="690">
                  <a:moveTo>
                    <a:pt x="0" y="60"/>
                  </a:moveTo>
                  <a:lnTo>
                    <a:pt x="69" y="0"/>
                  </a:lnTo>
                  <a:lnTo>
                    <a:pt x="435" y="69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8" name="Line 188"/>
            <p:cNvSpPr>
              <a:spLocks noChangeShapeType="1"/>
            </p:cNvSpPr>
            <p:nvPr/>
          </p:nvSpPr>
          <p:spPr bwMode="auto">
            <a:xfrm flipH="1" flipV="1">
              <a:off x="3479399" y="2764918"/>
              <a:ext cx="1303" cy="130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39" name="Line 189"/>
            <p:cNvSpPr>
              <a:spLocks noChangeShapeType="1"/>
            </p:cNvSpPr>
            <p:nvPr/>
          </p:nvSpPr>
          <p:spPr bwMode="auto">
            <a:xfrm flipV="1">
              <a:off x="3427287" y="2766221"/>
              <a:ext cx="53415" cy="4299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0" name="Line 190"/>
            <p:cNvSpPr>
              <a:spLocks noChangeShapeType="1"/>
            </p:cNvSpPr>
            <p:nvPr/>
          </p:nvSpPr>
          <p:spPr bwMode="auto">
            <a:xfrm flipV="1">
              <a:off x="3480702" y="2764918"/>
              <a:ext cx="1303" cy="130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1" name="Line 191"/>
            <p:cNvSpPr>
              <a:spLocks noChangeShapeType="1"/>
            </p:cNvSpPr>
            <p:nvPr/>
          </p:nvSpPr>
          <p:spPr bwMode="auto">
            <a:xfrm flipH="1" flipV="1">
              <a:off x="3388203" y="2710201"/>
              <a:ext cx="91196" cy="5471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2" name="Line 192"/>
            <p:cNvSpPr>
              <a:spLocks noChangeShapeType="1"/>
            </p:cNvSpPr>
            <p:nvPr/>
          </p:nvSpPr>
          <p:spPr bwMode="auto">
            <a:xfrm flipH="1">
              <a:off x="3479399" y="2764918"/>
              <a:ext cx="2606" cy="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3" name="Line 193"/>
            <p:cNvSpPr>
              <a:spLocks noChangeShapeType="1"/>
            </p:cNvSpPr>
            <p:nvPr/>
          </p:nvSpPr>
          <p:spPr bwMode="auto">
            <a:xfrm flipH="1">
              <a:off x="3388203" y="2764918"/>
              <a:ext cx="91196" cy="1042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4" name="Line 194"/>
            <p:cNvSpPr>
              <a:spLocks noChangeShapeType="1"/>
            </p:cNvSpPr>
            <p:nvPr/>
          </p:nvSpPr>
          <p:spPr bwMode="auto">
            <a:xfrm flipH="1" flipV="1">
              <a:off x="3388203" y="2775341"/>
              <a:ext cx="39084" cy="3387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5" name="Line 195"/>
            <p:cNvSpPr>
              <a:spLocks noChangeShapeType="1"/>
            </p:cNvSpPr>
            <p:nvPr/>
          </p:nvSpPr>
          <p:spPr bwMode="auto">
            <a:xfrm flipH="1" flipV="1">
              <a:off x="3485913" y="2860023"/>
              <a:ext cx="71655" cy="6123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6" name="Freeform 196"/>
            <p:cNvSpPr>
              <a:spLocks/>
            </p:cNvSpPr>
            <p:nvPr/>
          </p:nvSpPr>
          <p:spPr bwMode="auto">
            <a:xfrm>
              <a:off x="3485913" y="2849600"/>
              <a:ext cx="321793" cy="523727"/>
            </a:xfrm>
            <a:custGeom>
              <a:avLst/>
              <a:gdLst>
                <a:gd name="T0" fmla="*/ 493 w 493"/>
                <a:gd name="T1" fmla="*/ 806 h 806"/>
                <a:gd name="T2" fmla="*/ 105 w 493"/>
                <a:gd name="T3" fmla="*/ 0 h 806"/>
                <a:gd name="T4" fmla="*/ 0 w 493"/>
                <a:gd name="T5" fmla="*/ 16 h 806"/>
              </a:gdLst>
              <a:ahLst/>
              <a:cxnLst>
                <a:cxn ang="0">
                  <a:pos x="T0" y="T1"/>
                </a:cxn>
                <a:cxn ang="0">
                  <a:pos x="T2" y="T3"/>
                </a:cxn>
                <a:cxn ang="0">
                  <a:pos x="T4" y="T5"/>
                </a:cxn>
              </a:cxnLst>
              <a:rect l="0" t="0" r="r" b="b"/>
              <a:pathLst>
                <a:path w="493" h="806">
                  <a:moveTo>
                    <a:pt x="493" y="806"/>
                  </a:moveTo>
                  <a:lnTo>
                    <a:pt x="105" y="0"/>
                  </a:lnTo>
                  <a:lnTo>
                    <a:pt x="0" y="16"/>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7" name="Line 197"/>
            <p:cNvSpPr>
              <a:spLocks noChangeShapeType="1"/>
            </p:cNvSpPr>
            <p:nvPr/>
          </p:nvSpPr>
          <p:spPr bwMode="auto">
            <a:xfrm flipH="1" flipV="1">
              <a:off x="3480702" y="2766221"/>
              <a:ext cx="92499" cy="5471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8" name="Line 198"/>
            <p:cNvSpPr>
              <a:spLocks noChangeShapeType="1"/>
            </p:cNvSpPr>
            <p:nvPr/>
          </p:nvSpPr>
          <p:spPr bwMode="auto">
            <a:xfrm flipH="1" flipV="1">
              <a:off x="3545842" y="2757102"/>
              <a:ext cx="27359" cy="6383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49" name="Line 199"/>
            <p:cNvSpPr>
              <a:spLocks noChangeShapeType="1"/>
            </p:cNvSpPr>
            <p:nvPr/>
          </p:nvSpPr>
          <p:spPr bwMode="auto">
            <a:xfrm flipH="1">
              <a:off x="3482005" y="2757102"/>
              <a:ext cx="63838" cy="7817"/>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0" name="Line 200"/>
            <p:cNvSpPr>
              <a:spLocks noChangeShapeType="1"/>
            </p:cNvSpPr>
            <p:nvPr/>
          </p:nvSpPr>
          <p:spPr bwMode="auto">
            <a:xfrm flipV="1">
              <a:off x="3482005" y="2745376"/>
              <a:ext cx="23450" cy="1954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1" name="Line 201"/>
            <p:cNvSpPr>
              <a:spLocks noChangeShapeType="1"/>
            </p:cNvSpPr>
            <p:nvPr/>
          </p:nvSpPr>
          <p:spPr bwMode="auto">
            <a:xfrm flipH="1" flipV="1">
              <a:off x="3388203" y="2710201"/>
              <a:ext cx="117252" cy="3517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2" name="Freeform 202"/>
            <p:cNvSpPr>
              <a:spLocks/>
            </p:cNvSpPr>
            <p:nvPr/>
          </p:nvSpPr>
          <p:spPr bwMode="auto">
            <a:xfrm>
              <a:off x="3356936" y="2857417"/>
              <a:ext cx="128978" cy="16937"/>
            </a:xfrm>
            <a:custGeom>
              <a:avLst/>
              <a:gdLst>
                <a:gd name="T0" fmla="*/ 198 w 198"/>
                <a:gd name="T1" fmla="*/ 4 h 26"/>
                <a:gd name="T2" fmla="*/ 44 w 198"/>
                <a:gd name="T3" fmla="*/ 26 h 26"/>
                <a:gd name="T4" fmla="*/ 0 w 198"/>
                <a:gd name="T5" fmla="*/ 0 h 26"/>
              </a:gdLst>
              <a:ahLst/>
              <a:cxnLst>
                <a:cxn ang="0">
                  <a:pos x="T0" y="T1"/>
                </a:cxn>
                <a:cxn ang="0">
                  <a:pos x="T2" y="T3"/>
                </a:cxn>
                <a:cxn ang="0">
                  <a:pos x="T4" y="T5"/>
                </a:cxn>
              </a:cxnLst>
              <a:rect l="0" t="0" r="r" b="b"/>
              <a:pathLst>
                <a:path w="198" h="26">
                  <a:moveTo>
                    <a:pt x="198" y="4"/>
                  </a:moveTo>
                  <a:lnTo>
                    <a:pt x="44" y="26"/>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3" name="Line 203"/>
            <p:cNvSpPr>
              <a:spLocks noChangeShapeType="1"/>
            </p:cNvSpPr>
            <p:nvPr/>
          </p:nvSpPr>
          <p:spPr bwMode="auto">
            <a:xfrm flipH="1" flipV="1">
              <a:off x="3427287" y="2809214"/>
              <a:ext cx="58627" cy="5081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4" name="Line 204"/>
            <p:cNvSpPr>
              <a:spLocks noChangeShapeType="1"/>
            </p:cNvSpPr>
            <p:nvPr/>
          </p:nvSpPr>
          <p:spPr bwMode="auto">
            <a:xfrm flipH="1">
              <a:off x="3289190" y="2775341"/>
              <a:ext cx="99013" cy="4169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5" name="Line 205"/>
            <p:cNvSpPr>
              <a:spLocks noChangeShapeType="1"/>
            </p:cNvSpPr>
            <p:nvPr/>
          </p:nvSpPr>
          <p:spPr bwMode="auto">
            <a:xfrm flipV="1">
              <a:off x="3224050" y="2775341"/>
              <a:ext cx="164153" cy="130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6" name="Line 207"/>
            <p:cNvSpPr>
              <a:spLocks noChangeShapeType="1"/>
            </p:cNvSpPr>
            <p:nvPr/>
          </p:nvSpPr>
          <p:spPr bwMode="auto">
            <a:xfrm flipV="1">
              <a:off x="3356936" y="2809214"/>
              <a:ext cx="70351" cy="4820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7" name="Freeform 208"/>
            <p:cNvSpPr>
              <a:spLocks/>
            </p:cNvSpPr>
            <p:nvPr/>
          </p:nvSpPr>
          <p:spPr bwMode="auto">
            <a:xfrm>
              <a:off x="3110706" y="2668511"/>
              <a:ext cx="277498" cy="59929"/>
            </a:xfrm>
            <a:custGeom>
              <a:avLst/>
              <a:gdLst>
                <a:gd name="T0" fmla="*/ 428 w 428"/>
                <a:gd name="T1" fmla="*/ 64 h 92"/>
                <a:gd name="T2" fmla="*/ 178 w 428"/>
                <a:gd name="T3" fmla="*/ 92 h 92"/>
                <a:gd name="T4" fmla="*/ 0 w 428"/>
                <a:gd name="T5" fmla="*/ 0 h 92"/>
              </a:gdLst>
              <a:ahLst/>
              <a:cxnLst>
                <a:cxn ang="0">
                  <a:pos x="T0" y="T1"/>
                </a:cxn>
                <a:cxn ang="0">
                  <a:pos x="T2" y="T3"/>
                </a:cxn>
                <a:cxn ang="0">
                  <a:pos x="T4" y="T5"/>
                </a:cxn>
              </a:cxnLst>
              <a:rect l="0" t="0" r="r" b="b"/>
              <a:pathLst>
                <a:path w="428" h="92">
                  <a:moveTo>
                    <a:pt x="428" y="64"/>
                  </a:moveTo>
                  <a:lnTo>
                    <a:pt x="178" y="92"/>
                  </a:lnTo>
                  <a:lnTo>
                    <a:pt x="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8" name="Line 209"/>
            <p:cNvSpPr>
              <a:spLocks noChangeShapeType="1"/>
            </p:cNvSpPr>
            <p:nvPr/>
          </p:nvSpPr>
          <p:spPr bwMode="auto">
            <a:xfrm>
              <a:off x="3290493" y="2609884"/>
              <a:ext cx="97711" cy="10031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9" name="Freeform 210"/>
            <p:cNvSpPr>
              <a:spLocks/>
            </p:cNvSpPr>
            <p:nvPr/>
          </p:nvSpPr>
          <p:spPr bwMode="auto">
            <a:xfrm>
              <a:off x="3303521" y="2392317"/>
              <a:ext cx="247533" cy="123767"/>
            </a:xfrm>
            <a:custGeom>
              <a:avLst/>
              <a:gdLst>
                <a:gd name="T0" fmla="*/ 0 w 379"/>
                <a:gd name="T1" fmla="*/ 96 h 189"/>
                <a:gd name="T2" fmla="*/ 118 w 379"/>
                <a:gd name="T3" fmla="*/ 189 h 189"/>
                <a:gd name="T4" fmla="*/ 379 w 379"/>
                <a:gd name="T5" fmla="*/ 0 h 189"/>
              </a:gdLst>
              <a:ahLst/>
              <a:cxnLst>
                <a:cxn ang="0">
                  <a:pos x="T0" y="T1"/>
                </a:cxn>
                <a:cxn ang="0">
                  <a:pos x="T2" y="T3"/>
                </a:cxn>
                <a:cxn ang="0">
                  <a:pos x="T4" y="T5"/>
                </a:cxn>
              </a:cxnLst>
              <a:rect l="0" t="0" r="r" b="b"/>
              <a:pathLst>
                <a:path w="379" h="189">
                  <a:moveTo>
                    <a:pt x="0" y="96"/>
                  </a:moveTo>
                  <a:lnTo>
                    <a:pt x="118" y="189"/>
                  </a:lnTo>
                  <a:lnTo>
                    <a:pt x="379"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0" name="Line 211"/>
            <p:cNvSpPr>
              <a:spLocks noChangeShapeType="1"/>
            </p:cNvSpPr>
            <p:nvPr/>
          </p:nvSpPr>
          <p:spPr bwMode="auto">
            <a:xfrm flipV="1">
              <a:off x="3158910" y="2776643"/>
              <a:ext cx="65140" cy="13288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1" name="Line 212"/>
            <p:cNvSpPr>
              <a:spLocks noChangeShapeType="1"/>
            </p:cNvSpPr>
            <p:nvPr/>
          </p:nvSpPr>
          <p:spPr bwMode="auto">
            <a:xfrm flipV="1">
              <a:off x="3061199" y="2538231"/>
              <a:ext cx="160245" cy="10422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2" name="Freeform 213"/>
            <p:cNvSpPr>
              <a:spLocks/>
            </p:cNvSpPr>
            <p:nvPr/>
          </p:nvSpPr>
          <p:spPr bwMode="auto">
            <a:xfrm>
              <a:off x="3126339" y="2388408"/>
              <a:ext cx="177181" cy="149823"/>
            </a:xfrm>
            <a:custGeom>
              <a:avLst/>
              <a:gdLst>
                <a:gd name="T0" fmla="*/ 0 w 274"/>
                <a:gd name="T1" fmla="*/ 229 h 229"/>
                <a:gd name="T2" fmla="*/ 146 w 274"/>
                <a:gd name="T3" fmla="*/ 0 h 229"/>
                <a:gd name="T4" fmla="*/ 274 w 274"/>
                <a:gd name="T5" fmla="*/ 102 h 229"/>
              </a:gdLst>
              <a:ahLst/>
              <a:cxnLst>
                <a:cxn ang="0">
                  <a:pos x="T0" y="T1"/>
                </a:cxn>
                <a:cxn ang="0">
                  <a:pos x="T2" y="T3"/>
                </a:cxn>
                <a:cxn ang="0">
                  <a:pos x="T4" y="T5"/>
                </a:cxn>
              </a:cxnLst>
              <a:rect l="0" t="0" r="r" b="b"/>
              <a:pathLst>
                <a:path w="274" h="229">
                  <a:moveTo>
                    <a:pt x="0" y="229"/>
                  </a:moveTo>
                  <a:lnTo>
                    <a:pt x="146" y="0"/>
                  </a:lnTo>
                  <a:lnTo>
                    <a:pt x="274" y="102"/>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3" name="Line 214"/>
            <p:cNvSpPr>
              <a:spLocks noChangeShapeType="1"/>
            </p:cNvSpPr>
            <p:nvPr/>
          </p:nvSpPr>
          <p:spPr bwMode="auto">
            <a:xfrm flipH="1">
              <a:off x="3126339" y="2538231"/>
              <a:ext cx="95105" cy="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4" name="Freeform 215"/>
            <p:cNvSpPr>
              <a:spLocks/>
            </p:cNvSpPr>
            <p:nvPr/>
          </p:nvSpPr>
          <p:spPr bwMode="auto">
            <a:xfrm>
              <a:off x="2714653" y="2909529"/>
              <a:ext cx="79471" cy="119858"/>
            </a:xfrm>
            <a:custGeom>
              <a:avLst/>
              <a:gdLst>
                <a:gd name="T0" fmla="*/ 122 w 122"/>
                <a:gd name="T1" fmla="*/ 0 h 186"/>
                <a:gd name="T2" fmla="*/ 16 w 122"/>
                <a:gd name="T3" fmla="*/ 112 h 186"/>
                <a:gd name="T4" fmla="*/ 0 w 122"/>
                <a:gd name="T5" fmla="*/ 186 h 186"/>
              </a:gdLst>
              <a:ahLst/>
              <a:cxnLst>
                <a:cxn ang="0">
                  <a:pos x="T0" y="T1"/>
                </a:cxn>
                <a:cxn ang="0">
                  <a:pos x="T2" y="T3"/>
                </a:cxn>
                <a:cxn ang="0">
                  <a:pos x="T4" y="T5"/>
                </a:cxn>
              </a:cxnLst>
              <a:rect l="0" t="0" r="r" b="b"/>
              <a:pathLst>
                <a:path w="122" h="186">
                  <a:moveTo>
                    <a:pt x="122" y="0"/>
                  </a:moveTo>
                  <a:lnTo>
                    <a:pt x="16" y="112"/>
                  </a:lnTo>
                  <a:lnTo>
                    <a:pt x="0" y="186"/>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5" name="Line 216"/>
            <p:cNvSpPr>
              <a:spLocks noChangeShapeType="1"/>
            </p:cNvSpPr>
            <p:nvPr/>
          </p:nvSpPr>
          <p:spPr bwMode="auto">
            <a:xfrm flipV="1">
              <a:off x="2708140" y="3265195"/>
              <a:ext cx="18239" cy="1563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6" name="Freeform 217"/>
            <p:cNvSpPr>
              <a:spLocks/>
            </p:cNvSpPr>
            <p:nvPr/>
          </p:nvSpPr>
          <p:spPr bwMode="auto">
            <a:xfrm>
              <a:off x="2708140" y="3137520"/>
              <a:ext cx="63838" cy="143308"/>
            </a:xfrm>
            <a:custGeom>
              <a:avLst/>
              <a:gdLst>
                <a:gd name="T0" fmla="*/ 98 w 98"/>
                <a:gd name="T1" fmla="*/ 0 h 220"/>
                <a:gd name="T2" fmla="*/ 42 w 98"/>
                <a:gd name="T3" fmla="*/ 86 h 220"/>
                <a:gd name="T4" fmla="*/ 0 w 98"/>
                <a:gd name="T5" fmla="*/ 220 h 220"/>
              </a:gdLst>
              <a:ahLst/>
              <a:cxnLst>
                <a:cxn ang="0">
                  <a:pos x="T0" y="T1"/>
                </a:cxn>
                <a:cxn ang="0">
                  <a:pos x="T2" y="T3"/>
                </a:cxn>
                <a:cxn ang="0">
                  <a:pos x="T4" y="T5"/>
                </a:cxn>
              </a:cxnLst>
              <a:rect l="0" t="0" r="r" b="b"/>
              <a:pathLst>
                <a:path w="98" h="220">
                  <a:moveTo>
                    <a:pt x="98" y="0"/>
                  </a:moveTo>
                  <a:lnTo>
                    <a:pt x="42" y="86"/>
                  </a:lnTo>
                  <a:lnTo>
                    <a:pt x="0" y="22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7" name="Line 218"/>
            <p:cNvSpPr>
              <a:spLocks noChangeShapeType="1"/>
            </p:cNvSpPr>
            <p:nvPr/>
          </p:nvSpPr>
          <p:spPr bwMode="auto">
            <a:xfrm flipH="1">
              <a:off x="2597401" y="3532269"/>
              <a:ext cx="32570" cy="10683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8" name="Line 219"/>
            <p:cNvSpPr>
              <a:spLocks noChangeShapeType="1"/>
            </p:cNvSpPr>
            <p:nvPr/>
          </p:nvSpPr>
          <p:spPr bwMode="auto">
            <a:xfrm flipH="1">
              <a:off x="2629972" y="3520544"/>
              <a:ext cx="3909" cy="1172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69" name="Line 220"/>
            <p:cNvSpPr>
              <a:spLocks noChangeShapeType="1"/>
            </p:cNvSpPr>
            <p:nvPr/>
          </p:nvSpPr>
          <p:spPr bwMode="auto">
            <a:xfrm flipV="1">
              <a:off x="2566134" y="3722479"/>
              <a:ext cx="6514" cy="7817"/>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0" name="Line 221"/>
            <p:cNvSpPr>
              <a:spLocks noChangeShapeType="1"/>
            </p:cNvSpPr>
            <p:nvPr/>
          </p:nvSpPr>
          <p:spPr bwMode="auto">
            <a:xfrm flipH="1">
              <a:off x="2560923" y="3730295"/>
              <a:ext cx="5211" cy="2996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1" name="Line 222"/>
            <p:cNvSpPr>
              <a:spLocks noChangeShapeType="1"/>
            </p:cNvSpPr>
            <p:nvPr/>
          </p:nvSpPr>
          <p:spPr bwMode="auto">
            <a:xfrm flipH="1">
              <a:off x="2560923" y="3722479"/>
              <a:ext cx="11726" cy="3778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2" name="Line 223"/>
            <p:cNvSpPr>
              <a:spLocks noChangeShapeType="1"/>
            </p:cNvSpPr>
            <p:nvPr/>
          </p:nvSpPr>
          <p:spPr bwMode="auto">
            <a:xfrm flipH="1">
              <a:off x="2572648" y="3639099"/>
              <a:ext cx="24754" cy="8337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3" name="Freeform 224"/>
            <p:cNvSpPr>
              <a:spLocks/>
            </p:cNvSpPr>
            <p:nvPr/>
          </p:nvSpPr>
          <p:spPr bwMode="auto">
            <a:xfrm>
              <a:off x="2560923" y="3347271"/>
              <a:ext cx="299645" cy="412989"/>
            </a:xfrm>
            <a:custGeom>
              <a:avLst/>
              <a:gdLst>
                <a:gd name="T0" fmla="*/ 0 w 459"/>
                <a:gd name="T1" fmla="*/ 633 h 633"/>
                <a:gd name="T2" fmla="*/ 262 w 459"/>
                <a:gd name="T3" fmla="*/ 239 h 633"/>
                <a:gd name="T4" fmla="*/ 459 w 459"/>
                <a:gd name="T5" fmla="*/ 0 h 633"/>
              </a:gdLst>
              <a:ahLst/>
              <a:cxnLst>
                <a:cxn ang="0">
                  <a:pos x="T0" y="T1"/>
                </a:cxn>
                <a:cxn ang="0">
                  <a:pos x="T2" y="T3"/>
                </a:cxn>
                <a:cxn ang="0">
                  <a:pos x="T4" y="T5"/>
                </a:cxn>
              </a:cxnLst>
              <a:rect l="0" t="0" r="r" b="b"/>
              <a:pathLst>
                <a:path w="459" h="633">
                  <a:moveTo>
                    <a:pt x="0" y="633"/>
                  </a:moveTo>
                  <a:lnTo>
                    <a:pt x="262" y="239"/>
                  </a:lnTo>
                  <a:lnTo>
                    <a:pt x="459"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4" name="Line 225"/>
            <p:cNvSpPr>
              <a:spLocks noChangeShapeType="1"/>
            </p:cNvSpPr>
            <p:nvPr/>
          </p:nvSpPr>
          <p:spPr bwMode="auto">
            <a:xfrm flipH="1">
              <a:off x="2566134" y="3029387"/>
              <a:ext cx="148520" cy="70090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5" name="Line 226"/>
            <p:cNvSpPr>
              <a:spLocks noChangeShapeType="1"/>
            </p:cNvSpPr>
            <p:nvPr/>
          </p:nvSpPr>
          <p:spPr bwMode="auto">
            <a:xfrm flipV="1">
              <a:off x="2633880" y="3265195"/>
              <a:ext cx="92499" cy="25534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6" name="Line 227"/>
            <p:cNvSpPr>
              <a:spLocks noChangeShapeType="1"/>
            </p:cNvSpPr>
            <p:nvPr/>
          </p:nvSpPr>
          <p:spPr bwMode="auto">
            <a:xfrm flipH="1">
              <a:off x="2633880" y="3280829"/>
              <a:ext cx="74260" cy="23971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7" name="Freeform 228"/>
            <p:cNvSpPr>
              <a:spLocks/>
            </p:cNvSpPr>
            <p:nvPr/>
          </p:nvSpPr>
          <p:spPr bwMode="auto">
            <a:xfrm>
              <a:off x="3041658" y="2776643"/>
              <a:ext cx="182392" cy="181090"/>
            </a:xfrm>
            <a:custGeom>
              <a:avLst/>
              <a:gdLst>
                <a:gd name="T0" fmla="*/ 282 w 282"/>
                <a:gd name="T1" fmla="*/ 0 h 278"/>
                <a:gd name="T2" fmla="*/ 40 w 282"/>
                <a:gd name="T3" fmla="*/ 266 h 278"/>
                <a:gd name="T4" fmla="*/ 0 w 282"/>
                <a:gd name="T5" fmla="*/ 278 h 278"/>
              </a:gdLst>
              <a:ahLst/>
              <a:cxnLst>
                <a:cxn ang="0">
                  <a:pos x="T0" y="T1"/>
                </a:cxn>
                <a:cxn ang="0">
                  <a:pos x="T2" y="T3"/>
                </a:cxn>
                <a:cxn ang="0">
                  <a:pos x="T4" y="T5"/>
                </a:cxn>
              </a:cxnLst>
              <a:rect l="0" t="0" r="r" b="b"/>
              <a:pathLst>
                <a:path w="282" h="278">
                  <a:moveTo>
                    <a:pt x="282" y="0"/>
                  </a:moveTo>
                  <a:lnTo>
                    <a:pt x="40" y="266"/>
                  </a:lnTo>
                  <a:lnTo>
                    <a:pt x="0" y="278"/>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8" name="Line 229"/>
            <p:cNvSpPr>
              <a:spLocks noChangeShapeType="1"/>
            </p:cNvSpPr>
            <p:nvPr/>
          </p:nvSpPr>
          <p:spPr bwMode="auto">
            <a:xfrm flipV="1">
              <a:off x="3049474" y="3003331"/>
              <a:ext cx="18239" cy="13028"/>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79" name="Freeform 230"/>
            <p:cNvSpPr>
              <a:spLocks/>
            </p:cNvSpPr>
            <p:nvPr/>
          </p:nvSpPr>
          <p:spPr bwMode="auto">
            <a:xfrm>
              <a:off x="2860567" y="2975972"/>
              <a:ext cx="267075" cy="371299"/>
            </a:xfrm>
            <a:custGeom>
              <a:avLst/>
              <a:gdLst>
                <a:gd name="T0" fmla="*/ 0 w 410"/>
                <a:gd name="T1" fmla="*/ 570 h 570"/>
                <a:gd name="T2" fmla="*/ 320 w 410"/>
                <a:gd name="T3" fmla="*/ 184 h 570"/>
                <a:gd name="T4" fmla="*/ 410 w 410"/>
                <a:gd name="T5" fmla="*/ 0 h 570"/>
              </a:gdLst>
              <a:ahLst/>
              <a:cxnLst>
                <a:cxn ang="0">
                  <a:pos x="T0" y="T1"/>
                </a:cxn>
                <a:cxn ang="0">
                  <a:pos x="T2" y="T3"/>
                </a:cxn>
                <a:cxn ang="0">
                  <a:pos x="T4" y="T5"/>
                </a:cxn>
              </a:cxnLst>
              <a:rect l="0" t="0" r="r" b="b"/>
              <a:pathLst>
                <a:path w="410" h="570">
                  <a:moveTo>
                    <a:pt x="0" y="570"/>
                  </a:moveTo>
                  <a:lnTo>
                    <a:pt x="320" y="184"/>
                  </a:lnTo>
                  <a:lnTo>
                    <a:pt x="410"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0" name="Line 231"/>
            <p:cNvSpPr>
              <a:spLocks noChangeShapeType="1"/>
            </p:cNvSpPr>
            <p:nvPr/>
          </p:nvSpPr>
          <p:spPr bwMode="auto">
            <a:xfrm flipV="1">
              <a:off x="3067714" y="2975972"/>
              <a:ext cx="59929" cy="2735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1" name="Line 232"/>
            <p:cNvSpPr>
              <a:spLocks noChangeShapeType="1"/>
            </p:cNvSpPr>
            <p:nvPr/>
          </p:nvSpPr>
          <p:spPr bwMode="auto">
            <a:xfrm flipH="1">
              <a:off x="2786308" y="3011148"/>
              <a:ext cx="31267" cy="5211"/>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2" name="Line 233"/>
            <p:cNvSpPr>
              <a:spLocks noChangeShapeType="1"/>
            </p:cNvSpPr>
            <p:nvPr/>
          </p:nvSpPr>
          <p:spPr bwMode="auto">
            <a:xfrm flipH="1">
              <a:off x="2764160" y="3016359"/>
              <a:ext cx="22148" cy="390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3" name="Line 234"/>
            <p:cNvSpPr>
              <a:spLocks noChangeShapeType="1"/>
            </p:cNvSpPr>
            <p:nvPr/>
          </p:nvSpPr>
          <p:spPr bwMode="auto">
            <a:xfrm flipV="1">
              <a:off x="2771977" y="3011148"/>
              <a:ext cx="45599" cy="12637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4" name="Line 235"/>
            <p:cNvSpPr>
              <a:spLocks noChangeShapeType="1"/>
            </p:cNvSpPr>
            <p:nvPr/>
          </p:nvSpPr>
          <p:spPr bwMode="auto">
            <a:xfrm flipH="1">
              <a:off x="2771977" y="3002029"/>
              <a:ext cx="89894" cy="13549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5" name="Line 236"/>
            <p:cNvSpPr>
              <a:spLocks noChangeShapeType="1"/>
            </p:cNvSpPr>
            <p:nvPr/>
          </p:nvSpPr>
          <p:spPr bwMode="auto">
            <a:xfrm flipH="1">
              <a:off x="2817575" y="3002029"/>
              <a:ext cx="44295" cy="912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6" name="Freeform 237"/>
            <p:cNvSpPr>
              <a:spLocks/>
            </p:cNvSpPr>
            <p:nvPr/>
          </p:nvSpPr>
          <p:spPr bwMode="auto">
            <a:xfrm>
              <a:off x="2861871" y="2957733"/>
              <a:ext cx="179787" cy="44295"/>
            </a:xfrm>
            <a:custGeom>
              <a:avLst/>
              <a:gdLst>
                <a:gd name="T0" fmla="*/ 276 w 276"/>
                <a:gd name="T1" fmla="*/ 0 h 70"/>
                <a:gd name="T2" fmla="*/ 48 w 276"/>
                <a:gd name="T3" fmla="*/ 60 h 70"/>
                <a:gd name="T4" fmla="*/ 0 w 276"/>
                <a:gd name="T5" fmla="*/ 70 h 70"/>
              </a:gdLst>
              <a:ahLst/>
              <a:cxnLst>
                <a:cxn ang="0">
                  <a:pos x="T0" y="T1"/>
                </a:cxn>
                <a:cxn ang="0">
                  <a:pos x="T2" y="T3"/>
                </a:cxn>
                <a:cxn ang="0">
                  <a:pos x="T4" y="T5"/>
                </a:cxn>
              </a:cxnLst>
              <a:rect l="0" t="0" r="r" b="b"/>
              <a:pathLst>
                <a:path w="276" h="70">
                  <a:moveTo>
                    <a:pt x="276" y="0"/>
                  </a:moveTo>
                  <a:lnTo>
                    <a:pt x="48" y="60"/>
                  </a:lnTo>
                  <a:lnTo>
                    <a:pt x="0" y="7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7" name="Line 238"/>
            <p:cNvSpPr>
              <a:spLocks noChangeShapeType="1"/>
            </p:cNvSpPr>
            <p:nvPr/>
          </p:nvSpPr>
          <p:spPr bwMode="auto">
            <a:xfrm flipH="1">
              <a:off x="2861871" y="2956430"/>
              <a:ext cx="31267" cy="4559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8" name="Line 239"/>
            <p:cNvSpPr>
              <a:spLocks noChangeShapeType="1"/>
            </p:cNvSpPr>
            <p:nvPr/>
          </p:nvSpPr>
          <p:spPr bwMode="auto">
            <a:xfrm flipH="1" flipV="1">
              <a:off x="2893138" y="2956430"/>
              <a:ext cx="148520" cy="130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89" name="Freeform 240"/>
            <p:cNvSpPr>
              <a:spLocks/>
            </p:cNvSpPr>
            <p:nvPr/>
          </p:nvSpPr>
          <p:spPr bwMode="auto">
            <a:xfrm>
              <a:off x="2726379" y="3016359"/>
              <a:ext cx="323095" cy="248836"/>
            </a:xfrm>
            <a:custGeom>
              <a:avLst/>
              <a:gdLst>
                <a:gd name="T0" fmla="*/ 0 w 495"/>
                <a:gd name="T1" fmla="*/ 382 h 382"/>
                <a:gd name="T2" fmla="*/ 237 w 495"/>
                <a:gd name="T3" fmla="*/ 178 h 382"/>
                <a:gd name="T4" fmla="*/ 495 w 495"/>
                <a:gd name="T5" fmla="*/ 0 h 382"/>
              </a:gdLst>
              <a:ahLst/>
              <a:cxnLst>
                <a:cxn ang="0">
                  <a:pos x="T0" y="T1"/>
                </a:cxn>
                <a:cxn ang="0">
                  <a:pos x="T2" y="T3"/>
                </a:cxn>
                <a:cxn ang="0">
                  <a:pos x="T4" y="T5"/>
                </a:cxn>
              </a:cxnLst>
              <a:rect l="0" t="0" r="r" b="b"/>
              <a:pathLst>
                <a:path w="495" h="382">
                  <a:moveTo>
                    <a:pt x="0" y="382"/>
                  </a:moveTo>
                  <a:lnTo>
                    <a:pt x="237" y="178"/>
                  </a:lnTo>
                  <a:lnTo>
                    <a:pt x="495" y="0"/>
                  </a:lnTo>
                </a:path>
              </a:pathLst>
            </a:custGeom>
            <a:noFill/>
            <a:ln w="12700">
              <a:solidFill>
                <a:srgbClr val="0099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0" name="Line 241"/>
            <p:cNvSpPr>
              <a:spLocks noChangeShapeType="1"/>
            </p:cNvSpPr>
            <p:nvPr/>
          </p:nvSpPr>
          <p:spPr bwMode="auto">
            <a:xfrm flipV="1">
              <a:off x="2860567" y="2982486"/>
              <a:ext cx="535453" cy="36478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1" name="Line 242"/>
            <p:cNvSpPr>
              <a:spLocks noChangeShapeType="1"/>
            </p:cNvSpPr>
            <p:nvPr/>
          </p:nvSpPr>
          <p:spPr bwMode="auto">
            <a:xfrm flipV="1">
              <a:off x="3127643" y="2914740"/>
              <a:ext cx="131584" cy="6123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2" name="Line 243"/>
            <p:cNvSpPr>
              <a:spLocks noChangeShapeType="1"/>
            </p:cNvSpPr>
            <p:nvPr/>
          </p:nvSpPr>
          <p:spPr bwMode="auto">
            <a:xfrm flipH="1" flipV="1">
              <a:off x="3259225" y="2914740"/>
              <a:ext cx="136795" cy="67746"/>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3" name="Line 244"/>
            <p:cNvSpPr>
              <a:spLocks noChangeShapeType="1"/>
            </p:cNvSpPr>
            <p:nvPr/>
          </p:nvSpPr>
          <p:spPr bwMode="auto">
            <a:xfrm flipV="1">
              <a:off x="3067714" y="2909529"/>
              <a:ext cx="91196" cy="9380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4" name="Line 245"/>
            <p:cNvSpPr>
              <a:spLocks noChangeShapeType="1"/>
            </p:cNvSpPr>
            <p:nvPr/>
          </p:nvSpPr>
          <p:spPr bwMode="auto">
            <a:xfrm flipV="1">
              <a:off x="3127643" y="2909529"/>
              <a:ext cx="31267" cy="6644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5" name="Line 246"/>
            <p:cNvSpPr>
              <a:spLocks noChangeShapeType="1"/>
            </p:cNvSpPr>
            <p:nvPr/>
          </p:nvSpPr>
          <p:spPr bwMode="auto">
            <a:xfrm flipH="1">
              <a:off x="3396020" y="2921255"/>
              <a:ext cx="161548" cy="6123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6" name="Line 247"/>
            <p:cNvSpPr>
              <a:spLocks noChangeShapeType="1"/>
            </p:cNvSpPr>
            <p:nvPr/>
          </p:nvSpPr>
          <p:spPr bwMode="auto">
            <a:xfrm flipH="1" flipV="1">
              <a:off x="3313943" y="2884776"/>
              <a:ext cx="82077" cy="97711"/>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7" name="Line 248"/>
            <p:cNvSpPr>
              <a:spLocks noChangeShapeType="1"/>
            </p:cNvSpPr>
            <p:nvPr/>
          </p:nvSpPr>
          <p:spPr bwMode="auto">
            <a:xfrm flipV="1">
              <a:off x="2572648" y="3016359"/>
              <a:ext cx="476826" cy="70612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8" name="Line 249"/>
            <p:cNvSpPr>
              <a:spLocks noChangeShapeType="1"/>
            </p:cNvSpPr>
            <p:nvPr/>
          </p:nvSpPr>
          <p:spPr bwMode="auto">
            <a:xfrm flipV="1">
              <a:off x="2629972" y="3016359"/>
              <a:ext cx="156336" cy="51591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99" name="Line 250"/>
            <p:cNvSpPr>
              <a:spLocks noChangeShapeType="1"/>
            </p:cNvSpPr>
            <p:nvPr/>
          </p:nvSpPr>
          <p:spPr bwMode="auto">
            <a:xfrm flipV="1">
              <a:off x="2786308" y="2870445"/>
              <a:ext cx="44295" cy="145914"/>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0" name="Line 251"/>
            <p:cNvSpPr>
              <a:spLocks noChangeShapeType="1"/>
            </p:cNvSpPr>
            <p:nvPr/>
          </p:nvSpPr>
          <p:spPr bwMode="auto">
            <a:xfrm flipV="1">
              <a:off x="2597401" y="3020268"/>
              <a:ext cx="166759" cy="61883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1" name="Line 252"/>
            <p:cNvSpPr>
              <a:spLocks noChangeShapeType="1"/>
            </p:cNvSpPr>
            <p:nvPr/>
          </p:nvSpPr>
          <p:spPr bwMode="auto">
            <a:xfrm flipV="1">
              <a:off x="2764160" y="2909529"/>
              <a:ext cx="29965" cy="11073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2" name="Line 253"/>
            <p:cNvSpPr>
              <a:spLocks noChangeShapeType="1"/>
            </p:cNvSpPr>
            <p:nvPr/>
          </p:nvSpPr>
          <p:spPr bwMode="auto">
            <a:xfrm flipH="1">
              <a:off x="2714653" y="3020268"/>
              <a:ext cx="49507" cy="912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3" name="Line 254"/>
            <p:cNvSpPr>
              <a:spLocks noChangeShapeType="1"/>
            </p:cNvSpPr>
            <p:nvPr/>
          </p:nvSpPr>
          <p:spPr bwMode="auto">
            <a:xfrm flipV="1">
              <a:off x="2726379" y="3137520"/>
              <a:ext cx="45599" cy="127675"/>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4" name="Line 255"/>
            <p:cNvSpPr>
              <a:spLocks noChangeShapeType="1"/>
            </p:cNvSpPr>
            <p:nvPr/>
          </p:nvSpPr>
          <p:spPr bwMode="auto">
            <a:xfrm flipV="1">
              <a:off x="2817575" y="2806608"/>
              <a:ext cx="74260" cy="204541"/>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5" name="Line 256"/>
            <p:cNvSpPr>
              <a:spLocks noChangeShapeType="1"/>
            </p:cNvSpPr>
            <p:nvPr/>
          </p:nvSpPr>
          <p:spPr bwMode="auto">
            <a:xfrm flipH="1">
              <a:off x="2893138" y="2681539"/>
              <a:ext cx="168062" cy="274892"/>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6" name="Line 257"/>
            <p:cNvSpPr>
              <a:spLocks noChangeShapeType="1"/>
            </p:cNvSpPr>
            <p:nvPr/>
          </p:nvSpPr>
          <p:spPr bwMode="auto">
            <a:xfrm flipH="1" flipV="1">
              <a:off x="3573201" y="2820938"/>
              <a:ext cx="234505" cy="552389"/>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7" name="Line 258"/>
            <p:cNvSpPr>
              <a:spLocks noChangeShapeType="1"/>
            </p:cNvSpPr>
            <p:nvPr/>
          </p:nvSpPr>
          <p:spPr bwMode="auto">
            <a:xfrm flipH="1" flipV="1">
              <a:off x="3557568" y="2921255"/>
              <a:ext cx="250138" cy="452073"/>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08" name="Line 259"/>
            <p:cNvSpPr>
              <a:spLocks noChangeShapeType="1"/>
            </p:cNvSpPr>
            <p:nvPr/>
          </p:nvSpPr>
          <p:spPr bwMode="auto">
            <a:xfrm flipH="1" flipV="1">
              <a:off x="3551053" y="2392317"/>
              <a:ext cx="238413" cy="762140"/>
            </a:xfrm>
            <a:prstGeom prst="line">
              <a:avLst/>
            </a:prstGeom>
            <a:noFill/>
            <a:ln w="12700">
              <a:solidFill>
                <a:srgbClr val="0099FF"/>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8" name="Line 309"/>
            <p:cNvSpPr>
              <a:spLocks noChangeShapeType="1"/>
            </p:cNvSpPr>
            <p:nvPr/>
          </p:nvSpPr>
          <p:spPr bwMode="auto">
            <a:xfrm flipH="1" flipV="1">
              <a:off x="3769924" y="3391566"/>
              <a:ext cx="15634" cy="1693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59" name="Freeform 310"/>
            <p:cNvSpPr>
              <a:spLocks/>
            </p:cNvSpPr>
            <p:nvPr/>
          </p:nvSpPr>
          <p:spPr bwMode="auto">
            <a:xfrm>
              <a:off x="3785558" y="3408503"/>
              <a:ext cx="83379" cy="82077"/>
            </a:xfrm>
            <a:custGeom>
              <a:avLst/>
              <a:gdLst>
                <a:gd name="T0" fmla="*/ 128 w 128"/>
                <a:gd name="T1" fmla="*/ 125 h 125"/>
                <a:gd name="T2" fmla="*/ 22 w 128"/>
                <a:gd name="T3" fmla="*/ 26 h 125"/>
                <a:gd name="T4" fmla="*/ 0 w 128"/>
                <a:gd name="T5" fmla="*/ 0 h 125"/>
              </a:gdLst>
              <a:ahLst/>
              <a:cxnLst>
                <a:cxn ang="0">
                  <a:pos x="T0" y="T1"/>
                </a:cxn>
                <a:cxn ang="0">
                  <a:pos x="T2" y="T3"/>
                </a:cxn>
                <a:cxn ang="0">
                  <a:pos x="T4" y="T5"/>
                </a:cxn>
              </a:cxnLst>
              <a:rect l="0" t="0" r="r" b="b"/>
              <a:pathLst>
                <a:path w="128" h="125">
                  <a:moveTo>
                    <a:pt x="128" y="125"/>
                  </a:moveTo>
                  <a:lnTo>
                    <a:pt x="22" y="26"/>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0" name="Freeform 311"/>
            <p:cNvSpPr>
              <a:spLocks/>
            </p:cNvSpPr>
            <p:nvPr/>
          </p:nvSpPr>
          <p:spPr bwMode="auto">
            <a:xfrm>
              <a:off x="4046119" y="3659944"/>
              <a:ext cx="257955" cy="67746"/>
            </a:xfrm>
            <a:custGeom>
              <a:avLst/>
              <a:gdLst>
                <a:gd name="T0" fmla="*/ 0 w 395"/>
                <a:gd name="T1" fmla="*/ 0 h 104"/>
                <a:gd name="T2" fmla="*/ 395 w 395"/>
                <a:gd name="T3" fmla="*/ 104 h 104"/>
                <a:gd name="T4" fmla="*/ 6 w 395"/>
                <a:gd name="T5" fmla="*/ 48 h 104"/>
              </a:gdLst>
              <a:ahLst/>
              <a:cxnLst>
                <a:cxn ang="0">
                  <a:pos x="T0" y="T1"/>
                </a:cxn>
                <a:cxn ang="0">
                  <a:pos x="T2" y="T3"/>
                </a:cxn>
                <a:cxn ang="0">
                  <a:pos x="T4" y="T5"/>
                </a:cxn>
              </a:cxnLst>
              <a:rect l="0" t="0" r="r" b="b"/>
              <a:pathLst>
                <a:path w="395" h="104">
                  <a:moveTo>
                    <a:pt x="0" y="0"/>
                  </a:moveTo>
                  <a:lnTo>
                    <a:pt x="395" y="104"/>
                  </a:lnTo>
                  <a:lnTo>
                    <a:pt x="6" y="4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1" name="Freeform 312"/>
            <p:cNvSpPr>
              <a:spLocks/>
            </p:cNvSpPr>
            <p:nvPr/>
          </p:nvSpPr>
          <p:spPr bwMode="auto">
            <a:xfrm>
              <a:off x="2885321" y="2297211"/>
              <a:ext cx="1418753" cy="1403120"/>
            </a:xfrm>
            <a:custGeom>
              <a:avLst/>
              <a:gdLst>
                <a:gd name="T0" fmla="*/ 2178 w 2178"/>
                <a:gd name="T1" fmla="*/ 2154 h 2154"/>
                <a:gd name="T2" fmla="*/ 1791 w 2178"/>
                <a:gd name="T3" fmla="*/ 2028 h 2154"/>
                <a:gd name="T4" fmla="*/ 1411 w 2178"/>
                <a:gd name="T5" fmla="*/ 1629 h 2154"/>
                <a:gd name="T6" fmla="*/ 1027 w 2178"/>
                <a:gd name="T7" fmla="*/ 793 h 2154"/>
                <a:gd name="T8" fmla="*/ 516 w 2178"/>
                <a:gd name="T9" fmla="*/ 0 h 2154"/>
                <a:gd name="T10" fmla="*/ 268 w 2178"/>
                <a:gd name="T11" fmla="*/ 991 h 2154"/>
                <a:gd name="T12" fmla="*/ 0 w 2178"/>
                <a:gd name="T13" fmla="*/ 1117 h 2154"/>
              </a:gdLst>
              <a:ahLst/>
              <a:cxnLst>
                <a:cxn ang="0">
                  <a:pos x="T0" y="T1"/>
                </a:cxn>
                <a:cxn ang="0">
                  <a:pos x="T2" y="T3"/>
                </a:cxn>
                <a:cxn ang="0">
                  <a:pos x="T4" y="T5"/>
                </a:cxn>
                <a:cxn ang="0">
                  <a:pos x="T6" y="T7"/>
                </a:cxn>
                <a:cxn ang="0">
                  <a:pos x="T8" y="T9"/>
                </a:cxn>
                <a:cxn ang="0">
                  <a:pos x="T10" y="T11"/>
                </a:cxn>
                <a:cxn ang="0">
                  <a:pos x="T12" y="T13"/>
                </a:cxn>
              </a:cxnLst>
              <a:rect l="0" t="0" r="r" b="b"/>
              <a:pathLst>
                <a:path w="2178" h="2154">
                  <a:moveTo>
                    <a:pt x="2178" y="2154"/>
                  </a:moveTo>
                  <a:lnTo>
                    <a:pt x="1791" y="2028"/>
                  </a:lnTo>
                  <a:lnTo>
                    <a:pt x="1411" y="1629"/>
                  </a:lnTo>
                  <a:lnTo>
                    <a:pt x="1027" y="793"/>
                  </a:lnTo>
                  <a:lnTo>
                    <a:pt x="516" y="0"/>
                  </a:lnTo>
                  <a:lnTo>
                    <a:pt x="268" y="991"/>
                  </a:lnTo>
                  <a:lnTo>
                    <a:pt x="0" y="1117"/>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2" name="Line 313"/>
            <p:cNvSpPr>
              <a:spLocks noChangeShapeType="1"/>
            </p:cNvSpPr>
            <p:nvPr/>
          </p:nvSpPr>
          <p:spPr bwMode="auto">
            <a:xfrm flipH="1" flipV="1">
              <a:off x="3803797" y="3480157"/>
              <a:ext cx="246230" cy="211054"/>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3" name="Line 314"/>
            <p:cNvSpPr>
              <a:spLocks noChangeShapeType="1"/>
            </p:cNvSpPr>
            <p:nvPr/>
          </p:nvSpPr>
          <p:spPr bwMode="auto">
            <a:xfrm>
              <a:off x="3868937" y="3490579"/>
              <a:ext cx="177181" cy="169364"/>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4" name="Line 315"/>
            <p:cNvSpPr>
              <a:spLocks noChangeShapeType="1"/>
            </p:cNvSpPr>
            <p:nvPr/>
          </p:nvSpPr>
          <p:spPr bwMode="auto">
            <a:xfrm flipH="1" flipV="1">
              <a:off x="3785558" y="3408503"/>
              <a:ext cx="83379" cy="8207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5" name="Freeform 316"/>
            <p:cNvSpPr>
              <a:spLocks/>
            </p:cNvSpPr>
            <p:nvPr/>
          </p:nvSpPr>
          <p:spPr bwMode="auto">
            <a:xfrm>
              <a:off x="3385598" y="3291251"/>
              <a:ext cx="664430" cy="399961"/>
            </a:xfrm>
            <a:custGeom>
              <a:avLst/>
              <a:gdLst>
                <a:gd name="T0" fmla="*/ 0 w 1019"/>
                <a:gd name="T1" fmla="*/ 0 h 613"/>
                <a:gd name="T2" fmla="*/ 243 w 1019"/>
                <a:gd name="T3" fmla="*/ 144 h 613"/>
                <a:gd name="T4" fmla="*/ 625 w 1019"/>
                <a:gd name="T5" fmla="*/ 345 h 613"/>
                <a:gd name="T6" fmla="*/ 1019 w 1019"/>
                <a:gd name="T7" fmla="*/ 613 h 613"/>
              </a:gdLst>
              <a:ahLst/>
              <a:cxnLst>
                <a:cxn ang="0">
                  <a:pos x="T0" y="T1"/>
                </a:cxn>
                <a:cxn ang="0">
                  <a:pos x="T2" y="T3"/>
                </a:cxn>
                <a:cxn ang="0">
                  <a:pos x="T4" y="T5"/>
                </a:cxn>
                <a:cxn ang="0">
                  <a:pos x="T6" y="T7"/>
                </a:cxn>
              </a:cxnLst>
              <a:rect l="0" t="0" r="r" b="b"/>
              <a:pathLst>
                <a:path w="1019" h="613">
                  <a:moveTo>
                    <a:pt x="0" y="0"/>
                  </a:moveTo>
                  <a:lnTo>
                    <a:pt x="243" y="144"/>
                  </a:lnTo>
                  <a:lnTo>
                    <a:pt x="625" y="345"/>
                  </a:lnTo>
                  <a:lnTo>
                    <a:pt x="1019" y="613"/>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66" name="Line 317"/>
            <p:cNvSpPr>
              <a:spLocks noChangeShapeType="1"/>
            </p:cNvSpPr>
            <p:nvPr/>
          </p:nvSpPr>
          <p:spPr bwMode="auto">
            <a:xfrm>
              <a:off x="3803797" y="3480157"/>
              <a:ext cx="242321" cy="17978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6" name="Freeform 327"/>
            <p:cNvSpPr>
              <a:spLocks/>
            </p:cNvSpPr>
            <p:nvPr/>
          </p:nvSpPr>
          <p:spPr bwMode="auto">
            <a:xfrm>
              <a:off x="2881412" y="2822242"/>
              <a:ext cx="904146" cy="586262"/>
            </a:xfrm>
            <a:custGeom>
              <a:avLst/>
              <a:gdLst>
                <a:gd name="T0" fmla="*/ 1389 w 1389"/>
                <a:gd name="T1" fmla="*/ 902 h 902"/>
                <a:gd name="T2" fmla="*/ 1051 w 1389"/>
                <a:gd name="T3" fmla="*/ 184 h 902"/>
                <a:gd name="T4" fmla="*/ 780 w 1389"/>
                <a:gd name="T5" fmla="*/ 0 h 902"/>
                <a:gd name="T6" fmla="*/ 528 w 1389"/>
                <a:gd name="T7" fmla="*/ 92 h 902"/>
                <a:gd name="T8" fmla="*/ 0 w 1389"/>
                <a:gd name="T9" fmla="*/ 440 h 902"/>
              </a:gdLst>
              <a:ahLst/>
              <a:cxnLst>
                <a:cxn ang="0">
                  <a:pos x="T0" y="T1"/>
                </a:cxn>
                <a:cxn ang="0">
                  <a:pos x="T2" y="T3"/>
                </a:cxn>
                <a:cxn ang="0">
                  <a:pos x="T4" y="T5"/>
                </a:cxn>
                <a:cxn ang="0">
                  <a:pos x="T6" y="T7"/>
                </a:cxn>
                <a:cxn ang="0">
                  <a:pos x="T8" y="T9"/>
                </a:cxn>
              </a:cxnLst>
              <a:rect l="0" t="0" r="r" b="b"/>
              <a:pathLst>
                <a:path w="1389" h="902">
                  <a:moveTo>
                    <a:pt x="1389" y="902"/>
                  </a:moveTo>
                  <a:lnTo>
                    <a:pt x="1051" y="184"/>
                  </a:lnTo>
                  <a:lnTo>
                    <a:pt x="780" y="0"/>
                  </a:lnTo>
                  <a:lnTo>
                    <a:pt x="528" y="92"/>
                  </a:lnTo>
                  <a:lnTo>
                    <a:pt x="0" y="44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7" name="Freeform 328"/>
            <p:cNvSpPr>
              <a:spLocks/>
            </p:cNvSpPr>
            <p:nvPr/>
          </p:nvSpPr>
          <p:spPr bwMode="auto">
            <a:xfrm>
              <a:off x="2563528" y="3409806"/>
              <a:ext cx="492460" cy="350455"/>
            </a:xfrm>
            <a:custGeom>
              <a:avLst/>
              <a:gdLst>
                <a:gd name="T0" fmla="*/ 755 w 755"/>
                <a:gd name="T1" fmla="*/ 0 h 537"/>
                <a:gd name="T2" fmla="*/ 515 w 755"/>
                <a:gd name="T3" fmla="*/ 40 h 537"/>
                <a:gd name="T4" fmla="*/ 238 w 755"/>
                <a:gd name="T5" fmla="*/ 235 h 537"/>
                <a:gd name="T6" fmla="*/ 0 w 755"/>
                <a:gd name="T7" fmla="*/ 537 h 537"/>
              </a:gdLst>
              <a:ahLst/>
              <a:cxnLst>
                <a:cxn ang="0">
                  <a:pos x="T0" y="T1"/>
                </a:cxn>
                <a:cxn ang="0">
                  <a:pos x="T2" y="T3"/>
                </a:cxn>
                <a:cxn ang="0">
                  <a:pos x="T4" y="T5"/>
                </a:cxn>
                <a:cxn ang="0">
                  <a:pos x="T6" y="T7"/>
                </a:cxn>
              </a:cxnLst>
              <a:rect l="0" t="0" r="r" b="b"/>
              <a:pathLst>
                <a:path w="755" h="537">
                  <a:moveTo>
                    <a:pt x="755" y="0"/>
                  </a:moveTo>
                  <a:lnTo>
                    <a:pt x="515" y="40"/>
                  </a:lnTo>
                  <a:lnTo>
                    <a:pt x="238" y="235"/>
                  </a:lnTo>
                  <a:lnTo>
                    <a:pt x="0" y="537"/>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8" name="Freeform 329"/>
            <p:cNvSpPr>
              <a:spLocks/>
            </p:cNvSpPr>
            <p:nvPr/>
          </p:nvSpPr>
          <p:spPr bwMode="auto">
            <a:xfrm>
              <a:off x="2563528" y="3175301"/>
              <a:ext cx="328306" cy="584959"/>
            </a:xfrm>
            <a:custGeom>
              <a:avLst/>
              <a:gdLst>
                <a:gd name="T0" fmla="*/ 503 w 503"/>
                <a:gd name="T1" fmla="*/ 0 h 897"/>
                <a:gd name="T2" fmla="*/ 246 w 503"/>
                <a:gd name="T3" fmla="*/ 432 h 897"/>
                <a:gd name="T4" fmla="*/ 0 w 503"/>
                <a:gd name="T5" fmla="*/ 897 h 897"/>
              </a:gdLst>
              <a:ahLst/>
              <a:cxnLst>
                <a:cxn ang="0">
                  <a:pos x="T0" y="T1"/>
                </a:cxn>
                <a:cxn ang="0">
                  <a:pos x="T2" y="T3"/>
                </a:cxn>
                <a:cxn ang="0">
                  <a:pos x="T4" y="T5"/>
                </a:cxn>
              </a:cxnLst>
              <a:rect l="0" t="0" r="r" b="b"/>
              <a:pathLst>
                <a:path w="503" h="897">
                  <a:moveTo>
                    <a:pt x="503" y="0"/>
                  </a:moveTo>
                  <a:lnTo>
                    <a:pt x="246" y="432"/>
                  </a:lnTo>
                  <a:lnTo>
                    <a:pt x="0" y="897"/>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79" name="Freeform 330"/>
            <p:cNvSpPr>
              <a:spLocks/>
            </p:cNvSpPr>
            <p:nvPr/>
          </p:nvSpPr>
          <p:spPr bwMode="auto">
            <a:xfrm>
              <a:off x="2563528" y="3175301"/>
              <a:ext cx="328306" cy="584959"/>
            </a:xfrm>
            <a:custGeom>
              <a:avLst/>
              <a:gdLst>
                <a:gd name="T0" fmla="*/ 503 w 503"/>
                <a:gd name="T1" fmla="*/ 0 h 897"/>
                <a:gd name="T2" fmla="*/ 256 w 503"/>
                <a:gd name="T3" fmla="*/ 286 h 897"/>
                <a:gd name="T4" fmla="*/ 0 w 503"/>
                <a:gd name="T5" fmla="*/ 897 h 897"/>
              </a:gdLst>
              <a:ahLst/>
              <a:cxnLst>
                <a:cxn ang="0">
                  <a:pos x="T0" y="T1"/>
                </a:cxn>
                <a:cxn ang="0">
                  <a:pos x="T2" y="T3"/>
                </a:cxn>
                <a:cxn ang="0">
                  <a:pos x="T4" y="T5"/>
                </a:cxn>
              </a:cxnLst>
              <a:rect l="0" t="0" r="r" b="b"/>
              <a:pathLst>
                <a:path w="503" h="897">
                  <a:moveTo>
                    <a:pt x="503" y="0"/>
                  </a:moveTo>
                  <a:lnTo>
                    <a:pt x="256" y="286"/>
                  </a:lnTo>
                  <a:lnTo>
                    <a:pt x="0" y="897"/>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0" name="Line 331"/>
            <p:cNvSpPr>
              <a:spLocks noChangeShapeType="1"/>
            </p:cNvSpPr>
            <p:nvPr/>
          </p:nvSpPr>
          <p:spPr bwMode="auto">
            <a:xfrm flipH="1">
              <a:off x="2563528" y="3283434"/>
              <a:ext cx="170668" cy="476826"/>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1" name="Freeform 332"/>
            <p:cNvSpPr>
              <a:spLocks/>
            </p:cNvSpPr>
            <p:nvPr/>
          </p:nvSpPr>
          <p:spPr bwMode="auto">
            <a:xfrm>
              <a:off x="2563528" y="3024176"/>
              <a:ext cx="321793" cy="736084"/>
            </a:xfrm>
            <a:custGeom>
              <a:avLst/>
              <a:gdLst>
                <a:gd name="T0" fmla="*/ 493 w 493"/>
                <a:gd name="T1" fmla="*/ 0 h 1129"/>
                <a:gd name="T2" fmla="*/ 256 w 493"/>
                <a:gd name="T3" fmla="*/ 128 h 1129"/>
                <a:gd name="T4" fmla="*/ 0 w 493"/>
                <a:gd name="T5" fmla="*/ 1129 h 1129"/>
              </a:gdLst>
              <a:ahLst/>
              <a:cxnLst>
                <a:cxn ang="0">
                  <a:pos x="T0" y="T1"/>
                </a:cxn>
                <a:cxn ang="0">
                  <a:pos x="T2" y="T3"/>
                </a:cxn>
                <a:cxn ang="0">
                  <a:pos x="T4" y="T5"/>
                </a:cxn>
              </a:cxnLst>
              <a:rect l="0" t="0" r="r" b="b"/>
              <a:pathLst>
                <a:path w="493" h="1129">
                  <a:moveTo>
                    <a:pt x="493" y="0"/>
                  </a:moveTo>
                  <a:lnTo>
                    <a:pt x="256" y="128"/>
                  </a:lnTo>
                  <a:lnTo>
                    <a:pt x="0" y="1129"/>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2" name="Line 333"/>
            <p:cNvSpPr>
              <a:spLocks noChangeShapeType="1"/>
            </p:cNvSpPr>
            <p:nvPr/>
          </p:nvSpPr>
          <p:spPr bwMode="auto">
            <a:xfrm flipH="1" flipV="1">
              <a:off x="3435104" y="3085408"/>
              <a:ext cx="24754" cy="912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3" name="Line 334"/>
            <p:cNvSpPr>
              <a:spLocks noChangeShapeType="1"/>
            </p:cNvSpPr>
            <p:nvPr/>
          </p:nvSpPr>
          <p:spPr bwMode="auto">
            <a:xfrm flipV="1">
              <a:off x="3459857" y="3021570"/>
              <a:ext cx="82077" cy="7295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4" name="Freeform 335"/>
            <p:cNvSpPr>
              <a:spLocks/>
            </p:cNvSpPr>
            <p:nvPr/>
          </p:nvSpPr>
          <p:spPr bwMode="auto">
            <a:xfrm>
              <a:off x="3459857" y="3094527"/>
              <a:ext cx="310067" cy="297039"/>
            </a:xfrm>
            <a:custGeom>
              <a:avLst/>
              <a:gdLst>
                <a:gd name="T0" fmla="*/ 475 w 475"/>
                <a:gd name="T1" fmla="*/ 456 h 456"/>
                <a:gd name="T2" fmla="*/ 123 w 475"/>
                <a:gd name="T3" fmla="*/ 50 h 456"/>
                <a:gd name="T4" fmla="*/ 0 w 475"/>
                <a:gd name="T5" fmla="*/ 0 h 456"/>
              </a:gdLst>
              <a:ahLst/>
              <a:cxnLst>
                <a:cxn ang="0">
                  <a:pos x="T0" y="T1"/>
                </a:cxn>
                <a:cxn ang="0">
                  <a:pos x="T2" y="T3"/>
                </a:cxn>
                <a:cxn ang="0">
                  <a:pos x="T4" y="T5"/>
                </a:cxn>
              </a:cxnLst>
              <a:rect l="0" t="0" r="r" b="b"/>
              <a:pathLst>
                <a:path w="475" h="456">
                  <a:moveTo>
                    <a:pt x="475" y="456"/>
                  </a:moveTo>
                  <a:lnTo>
                    <a:pt x="123" y="50"/>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5" name="Freeform 336"/>
            <p:cNvSpPr>
              <a:spLocks/>
            </p:cNvSpPr>
            <p:nvPr/>
          </p:nvSpPr>
          <p:spPr bwMode="auto">
            <a:xfrm>
              <a:off x="2953067" y="2995514"/>
              <a:ext cx="306159" cy="148520"/>
            </a:xfrm>
            <a:custGeom>
              <a:avLst/>
              <a:gdLst>
                <a:gd name="T0" fmla="*/ 472 w 472"/>
                <a:gd name="T1" fmla="*/ 26 h 228"/>
                <a:gd name="T2" fmla="*/ 412 w 472"/>
                <a:gd name="T3" fmla="*/ 0 h 228"/>
                <a:gd name="T4" fmla="*/ 152 w 472"/>
                <a:gd name="T5" fmla="*/ 148 h 228"/>
                <a:gd name="T6" fmla="*/ 0 w 472"/>
                <a:gd name="T7" fmla="*/ 228 h 228"/>
              </a:gdLst>
              <a:ahLst/>
              <a:cxnLst>
                <a:cxn ang="0">
                  <a:pos x="T0" y="T1"/>
                </a:cxn>
                <a:cxn ang="0">
                  <a:pos x="T2" y="T3"/>
                </a:cxn>
                <a:cxn ang="0">
                  <a:pos x="T4" y="T5"/>
                </a:cxn>
                <a:cxn ang="0">
                  <a:pos x="T6" y="T7"/>
                </a:cxn>
              </a:cxnLst>
              <a:rect l="0" t="0" r="r" b="b"/>
              <a:pathLst>
                <a:path w="472" h="228">
                  <a:moveTo>
                    <a:pt x="472" y="26"/>
                  </a:moveTo>
                  <a:lnTo>
                    <a:pt x="412" y="0"/>
                  </a:lnTo>
                  <a:lnTo>
                    <a:pt x="152" y="148"/>
                  </a:lnTo>
                  <a:lnTo>
                    <a:pt x="0" y="22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6" name="Line 337"/>
            <p:cNvSpPr>
              <a:spLocks noChangeShapeType="1"/>
            </p:cNvSpPr>
            <p:nvPr/>
          </p:nvSpPr>
          <p:spPr bwMode="auto">
            <a:xfrm flipH="1">
              <a:off x="3385598" y="3216991"/>
              <a:ext cx="102922" cy="7426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7" name="Freeform 338"/>
            <p:cNvSpPr>
              <a:spLocks/>
            </p:cNvSpPr>
            <p:nvPr/>
          </p:nvSpPr>
          <p:spPr bwMode="auto">
            <a:xfrm>
              <a:off x="3216233" y="3190935"/>
              <a:ext cx="272286" cy="26056"/>
            </a:xfrm>
            <a:custGeom>
              <a:avLst/>
              <a:gdLst>
                <a:gd name="T0" fmla="*/ 0 w 418"/>
                <a:gd name="T1" fmla="*/ 18 h 40"/>
                <a:gd name="T2" fmla="*/ 266 w 418"/>
                <a:gd name="T3" fmla="*/ 0 h 40"/>
                <a:gd name="T4" fmla="*/ 418 w 418"/>
                <a:gd name="T5" fmla="*/ 40 h 40"/>
              </a:gdLst>
              <a:ahLst/>
              <a:cxnLst>
                <a:cxn ang="0">
                  <a:pos x="T0" y="T1"/>
                </a:cxn>
                <a:cxn ang="0">
                  <a:pos x="T2" y="T3"/>
                </a:cxn>
                <a:cxn ang="0">
                  <a:pos x="T4" y="T5"/>
                </a:cxn>
              </a:cxnLst>
              <a:rect l="0" t="0" r="r" b="b"/>
              <a:pathLst>
                <a:path w="418" h="40">
                  <a:moveTo>
                    <a:pt x="0" y="18"/>
                  </a:moveTo>
                  <a:lnTo>
                    <a:pt x="266" y="0"/>
                  </a:lnTo>
                  <a:lnTo>
                    <a:pt x="418" y="4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8" name="Line 339"/>
            <p:cNvSpPr>
              <a:spLocks noChangeShapeType="1"/>
            </p:cNvSpPr>
            <p:nvPr/>
          </p:nvSpPr>
          <p:spPr bwMode="auto">
            <a:xfrm flipH="1" flipV="1">
              <a:off x="3389506" y="3136217"/>
              <a:ext cx="99013" cy="80774"/>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89" name="Freeform 340"/>
            <p:cNvSpPr>
              <a:spLocks/>
            </p:cNvSpPr>
            <p:nvPr/>
          </p:nvSpPr>
          <p:spPr bwMode="auto">
            <a:xfrm>
              <a:off x="3052080" y="3136217"/>
              <a:ext cx="337426" cy="57323"/>
            </a:xfrm>
            <a:custGeom>
              <a:avLst/>
              <a:gdLst>
                <a:gd name="T0" fmla="*/ 520 w 520"/>
                <a:gd name="T1" fmla="*/ 0 h 88"/>
                <a:gd name="T2" fmla="*/ 256 w 520"/>
                <a:gd name="T3" fmla="*/ 12 h 88"/>
                <a:gd name="T4" fmla="*/ 0 w 520"/>
                <a:gd name="T5" fmla="*/ 88 h 88"/>
              </a:gdLst>
              <a:ahLst/>
              <a:cxnLst>
                <a:cxn ang="0">
                  <a:pos x="T0" y="T1"/>
                </a:cxn>
                <a:cxn ang="0">
                  <a:pos x="T2" y="T3"/>
                </a:cxn>
                <a:cxn ang="0">
                  <a:pos x="T4" y="T5"/>
                </a:cxn>
              </a:cxnLst>
              <a:rect l="0" t="0" r="r" b="b"/>
              <a:pathLst>
                <a:path w="520" h="88">
                  <a:moveTo>
                    <a:pt x="520" y="0"/>
                  </a:moveTo>
                  <a:lnTo>
                    <a:pt x="256" y="12"/>
                  </a:lnTo>
                  <a:lnTo>
                    <a:pt x="0" y="8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0" name="Freeform 341"/>
            <p:cNvSpPr>
              <a:spLocks/>
            </p:cNvSpPr>
            <p:nvPr/>
          </p:nvSpPr>
          <p:spPr bwMode="auto">
            <a:xfrm>
              <a:off x="3435104" y="3085408"/>
              <a:ext cx="368694" cy="394750"/>
            </a:xfrm>
            <a:custGeom>
              <a:avLst/>
              <a:gdLst>
                <a:gd name="T0" fmla="*/ 565 w 565"/>
                <a:gd name="T1" fmla="*/ 605 h 605"/>
                <a:gd name="T2" fmla="*/ 179 w 565"/>
                <a:gd name="T3" fmla="*/ 196 h 605"/>
                <a:gd name="T4" fmla="*/ 0 w 565"/>
                <a:gd name="T5" fmla="*/ 0 h 605"/>
              </a:gdLst>
              <a:ahLst/>
              <a:cxnLst>
                <a:cxn ang="0">
                  <a:pos x="T0" y="T1"/>
                </a:cxn>
                <a:cxn ang="0">
                  <a:pos x="T2" y="T3"/>
                </a:cxn>
                <a:cxn ang="0">
                  <a:pos x="T4" y="T5"/>
                </a:cxn>
              </a:cxnLst>
              <a:rect l="0" t="0" r="r" b="b"/>
              <a:pathLst>
                <a:path w="565" h="605">
                  <a:moveTo>
                    <a:pt x="565" y="605"/>
                  </a:moveTo>
                  <a:lnTo>
                    <a:pt x="179" y="196"/>
                  </a:lnTo>
                  <a:lnTo>
                    <a:pt x="0"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1" name="Line 342"/>
            <p:cNvSpPr>
              <a:spLocks noChangeShapeType="1"/>
            </p:cNvSpPr>
            <p:nvPr/>
          </p:nvSpPr>
          <p:spPr bwMode="auto">
            <a:xfrm flipH="1" flipV="1">
              <a:off x="3259225" y="3012451"/>
              <a:ext cx="175879" cy="7295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2" name="Freeform 343"/>
            <p:cNvSpPr>
              <a:spLocks/>
            </p:cNvSpPr>
            <p:nvPr/>
          </p:nvSpPr>
          <p:spPr bwMode="auto">
            <a:xfrm>
              <a:off x="3020813" y="3055443"/>
              <a:ext cx="368694" cy="122464"/>
            </a:xfrm>
            <a:custGeom>
              <a:avLst/>
              <a:gdLst>
                <a:gd name="T0" fmla="*/ 568 w 568"/>
                <a:gd name="T1" fmla="*/ 124 h 188"/>
                <a:gd name="T2" fmla="*/ 316 w 568"/>
                <a:gd name="T3" fmla="*/ 0 h 188"/>
                <a:gd name="T4" fmla="*/ 0 w 568"/>
                <a:gd name="T5" fmla="*/ 188 h 188"/>
              </a:gdLst>
              <a:ahLst/>
              <a:cxnLst>
                <a:cxn ang="0">
                  <a:pos x="T0" y="T1"/>
                </a:cxn>
                <a:cxn ang="0">
                  <a:pos x="T2" y="T3"/>
                </a:cxn>
                <a:cxn ang="0">
                  <a:pos x="T4" y="T5"/>
                </a:cxn>
              </a:cxnLst>
              <a:rect l="0" t="0" r="r" b="b"/>
              <a:pathLst>
                <a:path w="568" h="188">
                  <a:moveTo>
                    <a:pt x="568" y="124"/>
                  </a:moveTo>
                  <a:lnTo>
                    <a:pt x="316" y="0"/>
                  </a:lnTo>
                  <a:lnTo>
                    <a:pt x="0" y="18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3" name="Freeform 344"/>
            <p:cNvSpPr>
              <a:spLocks/>
            </p:cNvSpPr>
            <p:nvPr/>
          </p:nvSpPr>
          <p:spPr bwMode="auto">
            <a:xfrm>
              <a:off x="3055988" y="3291251"/>
              <a:ext cx="329610" cy="118556"/>
            </a:xfrm>
            <a:custGeom>
              <a:avLst/>
              <a:gdLst>
                <a:gd name="T0" fmla="*/ 508 w 508"/>
                <a:gd name="T1" fmla="*/ 0 h 182"/>
                <a:gd name="T2" fmla="*/ 260 w 508"/>
                <a:gd name="T3" fmla="*/ 116 h 182"/>
                <a:gd name="T4" fmla="*/ 0 w 508"/>
                <a:gd name="T5" fmla="*/ 182 h 182"/>
              </a:gdLst>
              <a:ahLst/>
              <a:cxnLst>
                <a:cxn ang="0">
                  <a:pos x="T0" y="T1"/>
                </a:cxn>
                <a:cxn ang="0">
                  <a:pos x="T2" y="T3"/>
                </a:cxn>
                <a:cxn ang="0">
                  <a:pos x="T4" y="T5"/>
                </a:cxn>
              </a:cxnLst>
              <a:rect l="0" t="0" r="r" b="b"/>
              <a:pathLst>
                <a:path w="508" h="182">
                  <a:moveTo>
                    <a:pt x="508" y="0"/>
                  </a:moveTo>
                  <a:lnTo>
                    <a:pt x="260" y="116"/>
                  </a:lnTo>
                  <a:lnTo>
                    <a:pt x="0" y="182"/>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4" name="Line 345"/>
            <p:cNvSpPr>
              <a:spLocks noChangeShapeType="1"/>
            </p:cNvSpPr>
            <p:nvPr/>
          </p:nvSpPr>
          <p:spPr bwMode="auto">
            <a:xfrm flipH="1" flipV="1">
              <a:off x="3216233" y="3202660"/>
              <a:ext cx="169364" cy="88591"/>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5" name="Line 346"/>
            <p:cNvSpPr>
              <a:spLocks noChangeShapeType="1"/>
            </p:cNvSpPr>
            <p:nvPr/>
          </p:nvSpPr>
          <p:spPr bwMode="auto">
            <a:xfrm flipH="1" flipV="1">
              <a:off x="3020813" y="3177907"/>
              <a:ext cx="31267" cy="15634"/>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6" name="Line 347"/>
            <p:cNvSpPr>
              <a:spLocks noChangeShapeType="1"/>
            </p:cNvSpPr>
            <p:nvPr/>
          </p:nvSpPr>
          <p:spPr bwMode="auto">
            <a:xfrm flipH="1">
              <a:off x="2891835" y="3144034"/>
              <a:ext cx="61232" cy="31267"/>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7" name="Line 348"/>
            <p:cNvSpPr>
              <a:spLocks noChangeShapeType="1"/>
            </p:cNvSpPr>
            <p:nvPr/>
          </p:nvSpPr>
          <p:spPr bwMode="auto">
            <a:xfrm flipH="1" flipV="1">
              <a:off x="2881412" y="3107555"/>
              <a:ext cx="71655" cy="3647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8" name="Freeform 349"/>
            <p:cNvSpPr>
              <a:spLocks/>
            </p:cNvSpPr>
            <p:nvPr/>
          </p:nvSpPr>
          <p:spPr bwMode="auto">
            <a:xfrm>
              <a:off x="2860567" y="3177907"/>
              <a:ext cx="160245" cy="155034"/>
            </a:xfrm>
            <a:custGeom>
              <a:avLst/>
              <a:gdLst>
                <a:gd name="T0" fmla="*/ 246 w 246"/>
                <a:gd name="T1" fmla="*/ 0 h 238"/>
                <a:gd name="T2" fmla="*/ 42 w 246"/>
                <a:gd name="T3" fmla="*/ 176 h 238"/>
                <a:gd name="T4" fmla="*/ 0 w 246"/>
                <a:gd name="T5" fmla="*/ 238 h 238"/>
              </a:gdLst>
              <a:ahLst/>
              <a:cxnLst>
                <a:cxn ang="0">
                  <a:pos x="T0" y="T1"/>
                </a:cxn>
                <a:cxn ang="0">
                  <a:pos x="T2" y="T3"/>
                </a:cxn>
                <a:cxn ang="0">
                  <a:pos x="T4" y="T5"/>
                </a:cxn>
              </a:cxnLst>
              <a:rect l="0" t="0" r="r" b="b"/>
              <a:pathLst>
                <a:path w="246" h="238">
                  <a:moveTo>
                    <a:pt x="246" y="0"/>
                  </a:moveTo>
                  <a:lnTo>
                    <a:pt x="42" y="176"/>
                  </a:lnTo>
                  <a:lnTo>
                    <a:pt x="0" y="238"/>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399" name="Freeform 350"/>
            <p:cNvSpPr>
              <a:spLocks/>
            </p:cNvSpPr>
            <p:nvPr/>
          </p:nvSpPr>
          <p:spPr bwMode="auto">
            <a:xfrm>
              <a:off x="2860567" y="3202660"/>
              <a:ext cx="355666" cy="130280"/>
            </a:xfrm>
            <a:custGeom>
              <a:avLst/>
              <a:gdLst>
                <a:gd name="T0" fmla="*/ 0 w 548"/>
                <a:gd name="T1" fmla="*/ 200 h 200"/>
                <a:gd name="T2" fmla="*/ 294 w 548"/>
                <a:gd name="T3" fmla="*/ 90 h 200"/>
                <a:gd name="T4" fmla="*/ 548 w 548"/>
                <a:gd name="T5" fmla="*/ 0 h 200"/>
              </a:gdLst>
              <a:ahLst/>
              <a:cxnLst>
                <a:cxn ang="0">
                  <a:pos x="T0" y="T1"/>
                </a:cxn>
                <a:cxn ang="0">
                  <a:pos x="T2" y="T3"/>
                </a:cxn>
                <a:cxn ang="0">
                  <a:pos x="T4" y="T5"/>
                </a:cxn>
              </a:cxnLst>
              <a:rect l="0" t="0" r="r" b="b"/>
              <a:pathLst>
                <a:path w="548" h="200">
                  <a:moveTo>
                    <a:pt x="0" y="200"/>
                  </a:moveTo>
                  <a:lnTo>
                    <a:pt x="294" y="90"/>
                  </a:lnTo>
                  <a:lnTo>
                    <a:pt x="548" y="0"/>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0" name="Line 351"/>
            <p:cNvSpPr>
              <a:spLocks noChangeShapeType="1"/>
            </p:cNvSpPr>
            <p:nvPr/>
          </p:nvSpPr>
          <p:spPr bwMode="auto">
            <a:xfrm flipV="1">
              <a:off x="2860567" y="3193540"/>
              <a:ext cx="191513" cy="13940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1" name="Line 352"/>
            <p:cNvSpPr>
              <a:spLocks noChangeShapeType="1"/>
            </p:cNvSpPr>
            <p:nvPr/>
          </p:nvSpPr>
          <p:spPr bwMode="auto">
            <a:xfrm flipH="1" flipV="1">
              <a:off x="2953067" y="3144034"/>
              <a:ext cx="67746" cy="33873"/>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2" name="Line 353"/>
            <p:cNvSpPr>
              <a:spLocks noChangeShapeType="1"/>
            </p:cNvSpPr>
            <p:nvPr/>
          </p:nvSpPr>
          <p:spPr bwMode="auto">
            <a:xfrm flipV="1">
              <a:off x="2953067" y="3012451"/>
              <a:ext cx="306159" cy="131584"/>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3" name="Line 354"/>
            <p:cNvSpPr>
              <a:spLocks noChangeShapeType="1"/>
            </p:cNvSpPr>
            <p:nvPr/>
          </p:nvSpPr>
          <p:spPr bwMode="auto">
            <a:xfrm flipH="1" flipV="1">
              <a:off x="3052080" y="3193540"/>
              <a:ext cx="164153" cy="912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4" name="Line 355"/>
            <p:cNvSpPr>
              <a:spLocks noChangeShapeType="1"/>
            </p:cNvSpPr>
            <p:nvPr/>
          </p:nvSpPr>
          <p:spPr bwMode="auto">
            <a:xfrm flipH="1">
              <a:off x="3055988" y="3202660"/>
              <a:ext cx="160245" cy="207146"/>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5" name="Line 356"/>
            <p:cNvSpPr>
              <a:spLocks noChangeShapeType="1"/>
            </p:cNvSpPr>
            <p:nvPr/>
          </p:nvSpPr>
          <p:spPr bwMode="auto">
            <a:xfrm flipH="1">
              <a:off x="2563528" y="3332941"/>
              <a:ext cx="297039" cy="427320"/>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6" name="Freeform 357"/>
            <p:cNvSpPr>
              <a:spLocks/>
            </p:cNvSpPr>
            <p:nvPr/>
          </p:nvSpPr>
          <p:spPr bwMode="auto">
            <a:xfrm>
              <a:off x="3259225" y="2923860"/>
              <a:ext cx="282709" cy="97711"/>
            </a:xfrm>
            <a:custGeom>
              <a:avLst/>
              <a:gdLst>
                <a:gd name="T0" fmla="*/ 0 w 433"/>
                <a:gd name="T1" fmla="*/ 138 h 152"/>
                <a:gd name="T2" fmla="*/ 206 w 433"/>
                <a:gd name="T3" fmla="*/ 0 h 152"/>
                <a:gd name="T4" fmla="*/ 433 w 433"/>
                <a:gd name="T5" fmla="*/ 152 h 152"/>
              </a:gdLst>
              <a:ahLst/>
              <a:cxnLst>
                <a:cxn ang="0">
                  <a:pos x="T0" y="T1"/>
                </a:cxn>
                <a:cxn ang="0">
                  <a:pos x="T2" y="T3"/>
                </a:cxn>
                <a:cxn ang="0">
                  <a:pos x="T4" y="T5"/>
                </a:cxn>
              </a:cxnLst>
              <a:rect l="0" t="0" r="r" b="b"/>
              <a:pathLst>
                <a:path w="433" h="152">
                  <a:moveTo>
                    <a:pt x="0" y="138"/>
                  </a:moveTo>
                  <a:lnTo>
                    <a:pt x="206" y="0"/>
                  </a:lnTo>
                  <a:lnTo>
                    <a:pt x="433" y="152"/>
                  </a:lnTo>
                </a:path>
              </a:pathLst>
            </a:custGeom>
            <a:noFill/>
            <a:ln w="12700">
              <a:solidFill>
                <a:srgbClr val="00CC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7" name="Line 358"/>
            <p:cNvSpPr>
              <a:spLocks noChangeShapeType="1"/>
            </p:cNvSpPr>
            <p:nvPr/>
          </p:nvSpPr>
          <p:spPr bwMode="auto">
            <a:xfrm flipH="1">
              <a:off x="2734196" y="3107555"/>
              <a:ext cx="147217" cy="175879"/>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8" name="Line 359"/>
            <p:cNvSpPr>
              <a:spLocks noChangeShapeType="1"/>
            </p:cNvSpPr>
            <p:nvPr/>
          </p:nvSpPr>
          <p:spPr bwMode="auto">
            <a:xfrm flipH="1">
              <a:off x="2734196" y="3024176"/>
              <a:ext cx="151125" cy="259258"/>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09" name="Line 360"/>
            <p:cNvSpPr>
              <a:spLocks noChangeShapeType="1"/>
            </p:cNvSpPr>
            <p:nvPr/>
          </p:nvSpPr>
          <p:spPr bwMode="auto">
            <a:xfrm flipH="1" flipV="1">
              <a:off x="3488519" y="3216991"/>
              <a:ext cx="315278" cy="263166"/>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410" name="Line 361"/>
            <p:cNvSpPr>
              <a:spLocks noChangeShapeType="1"/>
            </p:cNvSpPr>
            <p:nvPr/>
          </p:nvSpPr>
          <p:spPr bwMode="auto">
            <a:xfrm flipH="1" flipV="1">
              <a:off x="3541934" y="3021570"/>
              <a:ext cx="227991" cy="369996"/>
            </a:xfrm>
            <a:prstGeom prst="line">
              <a:avLst/>
            </a:prstGeom>
            <a:noFill/>
            <a:ln w="12700">
              <a:solidFill>
                <a:srgbClr val="00CC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30" name="Line 426"/>
            <p:cNvSpPr>
              <a:spLocks noChangeShapeType="1"/>
            </p:cNvSpPr>
            <p:nvPr/>
          </p:nvSpPr>
          <p:spPr bwMode="auto">
            <a:xfrm>
              <a:off x="3797284" y="3671670"/>
              <a:ext cx="28662" cy="5211"/>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31" name="Line 427"/>
            <p:cNvSpPr>
              <a:spLocks noChangeShapeType="1"/>
            </p:cNvSpPr>
            <p:nvPr/>
          </p:nvSpPr>
          <p:spPr bwMode="auto">
            <a:xfrm>
              <a:off x="3792072" y="3575262"/>
              <a:ext cx="115950" cy="2735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2" name="Freeform 428"/>
            <p:cNvSpPr>
              <a:spLocks/>
            </p:cNvSpPr>
            <p:nvPr/>
          </p:nvSpPr>
          <p:spPr bwMode="auto">
            <a:xfrm>
              <a:off x="3388203" y="3162273"/>
              <a:ext cx="519819" cy="440348"/>
            </a:xfrm>
            <a:custGeom>
              <a:avLst/>
              <a:gdLst>
                <a:gd name="T0" fmla="*/ 797 w 797"/>
                <a:gd name="T1" fmla="*/ 675 h 675"/>
                <a:gd name="T2" fmla="*/ 615 w 797"/>
                <a:gd name="T3" fmla="*/ 519 h 675"/>
                <a:gd name="T4" fmla="*/ 257 w 797"/>
                <a:gd name="T5" fmla="*/ 0 h 675"/>
                <a:gd name="T6" fmla="*/ 0 w 797"/>
                <a:gd name="T7" fmla="*/ 102 h 675"/>
              </a:gdLst>
              <a:ahLst/>
              <a:cxnLst>
                <a:cxn ang="0">
                  <a:pos x="T0" y="T1"/>
                </a:cxn>
                <a:cxn ang="0">
                  <a:pos x="T2" y="T3"/>
                </a:cxn>
                <a:cxn ang="0">
                  <a:pos x="T4" y="T5"/>
                </a:cxn>
                <a:cxn ang="0">
                  <a:pos x="T6" y="T7"/>
                </a:cxn>
              </a:cxnLst>
              <a:rect l="0" t="0" r="r" b="b"/>
              <a:pathLst>
                <a:path w="797" h="675">
                  <a:moveTo>
                    <a:pt x="797" y="675"/>
                  </a:moveTo>
                  <a:lnTo>
                    <a:pt x="615" y="519"/>
                  </a:lnTo>
                  <a:lnTo>
                    <a:pt x="257" y="0"/>
                  </a:lnTo>
                  <a:lnTo>
                    <a:pt x="0" y="10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3" name="Freeform 429"/>
            <p:cNvSpPr>
              <a:spLocks/>
            </p:cNvSpPr>
            <p:nvPr/>
          </p:nvSpPr>
          <p:spPr bwMode="auto">
            <a:xfrm>
              <a:off x="3908021" y="3602621"/>
              <a:ext cx="390841" cy="97711"/>
            </a:xfrm>
            <a:custGeom>
              <a:avLst/>
              <a:gdLst>
                <a:gd name="T0" fmla="*/ 0 w 599"/>
                <a:gd name="T1" fmla="*/ 0 h 150"/>
                <a:gd name="T2" fmla="*/ 212 w 599"/>
                <a:gd name="T3" fmla="*/ 48 h 150"/>
                <a:gd name="T4" fmla="*/ 599 w 599"/>
                <a:gd name="T5" fmla="*/ 150 h 150"/>
              </a:gdLst>
              <a:ahLst/>
              <a:cxnLst>
                <a:cxn ang="0">
                  <a:pos x="T0" y="T1"/>
                </a:cxn>
                <a:cxn ang="0">
                  <a:pos x="T2" y="T3"/>
                </a:cxn>
                <a:cxn ang="0">
                  <a:pos x="T4" y="T5"/>
                </a:cxn>
              </a:cxnLst>
              <a:rect l="0" t="0" r="r" b="b"/>
              <a:pathLst>
                <a:path w="599" h="150">
                  <a:moveTo>
                    <a:pt x="0" y="0"/>
                  </a:moveTo>
                  <a:lnTo>
                    <a:pt x="212" y="48"/>
                  </a:lnTo>
                  <a:lnTo>
                    <a:pt x="599" y="15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5" name="Line 430"/>
            <p:cNvSpPr>
              <a:spLocks noChangeShapeType="1"/>
            </p:cNvSpPr>
            <p:nvPr/>
          </p:nvSpPr>
          <p:spPr bwMode="auto">
            <a:xfrm flipH="1" flipV="1">
              <a:off x="4046119" y="3719873"/>
              <a:ext cx="259258" cy="4038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6" name="Line 431"/>
            <p:cNvSpPr>
              <a:spLocks noChangeShapeType="1"/>
            </p:cNvSpPr>
            <p:nvPr/>
          </p:nvSpPr>
          <p:spPr bwMode="auto">
            <a:xfrm>
              <a:off x="3825945" y="3676881"/>
              <a:ext cx="220174" cy="4299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7" name="Line 432"/>
            <p:cNvSpPr>
              <a:spLocks noChangeShapeType="1"/>
            </p:cNvSpPr>
            <p:nvPr/>
          </p:nvSpPr>
          <p:spPr bwMode="auto">
            <a:xfrm>
              <a:off x="3799889" y="3616952"/>
              <a:ext cx="246230" cy="10292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198" name="Line 433"/>
            <p:cNvSpPr>
              <a:spLocks noChangeShapeType="1"/>
            </p:cNvSpPr>
            <p:nvPr/>
          </p:nvSpPr>
          <p:spPr bwMode="auto">
            <a:xfrm flipH="1" flipV="1">
              <a:off x="3908021" y="3602621"/>
              <a:ext cx="138097" cy="11725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1" name="Freeform 446"/>
            <p:cNvSpPr>
              <a:spLocks/>
            </p:cNvSpPr>
            <p:nvPr/>
          </p:nvSpPr>
          <p:spPr bwMode="auto">
            <a:xfrm>
              <a:off x="2568740" y="3597409"/>
              <a:ext cx="334821" cy="162851"/>
            </a:xfrm>
            <a:custGeom>
              <a:avLst/>
              <a:gdLst>
                <a:gd name="T0" fmla="*/ 513 w 513"/>
                <a:gd name="T1" fmla="*/ 0 h 250"/>
                <a:gd name="T2" fmla="*/ 240 w 513"/>
                <a:gd name="T3" fmla="*/ 138 h 250"/>
                <a:gd name="T4" fmla="*/ 0 w 513"/>
                <a:gd name="T5" fmla="*/ 250 h 250"/>
              </a:gdLst>
              <a:ahLst/>
              <a:cxnLst>
                <a:cxn ang="0">
                  <a:pos x="T0" y="T1"/>
                </a:cxn>
                <a:cxn ang="0">
                  <a:pos x="T2" y="T3"/>
                </a:cxn>
                <a:cxn ang="0">
                  <a:pos x="T4" y="T5"/>
                </a:cxn>
              </a:cxnLst>
              <a:rect l="0" t="0" r="r" b="b"/>
              <a:pathLst>
                <a:path w="513" h="250">
                  <a:moveTo>
                    <a:pt x="513" y="0"/>
                  </a:moveTo>
                  <a:lnTo>
                    <a:pt x="240" y="138"/>
                  </a:lnTo>
                  <a:lnTo>
                    <a:pt x="0" y="25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2" name="Freeform 447"/>
            <p:cNvSpPr>
              <a:spLocks/>
            </p:cNvSpPr>
            <p:nvPr/>
          </p:nvSpPr>
          <p:spPr bwMode="auto">
            <a:xfrm>
              <a:off x="2568740" y="3609135"/>
              <a:ext cx="211054" cy="151125"/>
            </a:xfrm>
            <a:custGeom>
              <a:avLst/>
              <a:gdLst>
                <a:gd name="T0" fmla="*/ 324 w 324"/>
                <a:gd name="T1" fmla="*/ 0 h 232"/>
                <a:gd name="T2" fmla="*/ 246 w 324"/>
                <a:gd name="T3" fmla="*/ 48 h 232"/>
                <a:gd name="T4" fmla="*/ 0 w 324"/>
                <a:gd name="T5" fmla="*/ 232 h 232"/>
              </a:gdLst>
              <a:ahLst/>
              <a:cxnLst>
                <a:cxn ang="0">
                  <a:pos x="T0" y="T1"/>
                </a:cxn>
                <a:cxn ang="0">
                  <a:pos x="T2" y="T3"/>
                </a:cxn>
                <a:cxn ang="0">
                  <a:pos x="T4" y="T5"/>
                </a:cxn>
              </a:cxnLst>
              <a:rect l="0" t="0" r="r" b="b"/>
              <a:pathLst>
                <a:path w="324" h="232">
                  <a:moveTo>
                    <a:pt x="324" y="0"/>
                  </a:moveTo>
                  <a:lnTo>
                    <a:pt x="246" y="48"/>
                  </a:lnTo>
                  <a:lnTo>
                    <a:pt x="0" y="23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3" name="Freeform 448"/>
            <p:cNvSpPr>
              <a:spLocks/>
            </p:cNvSpPr>
            <p:nvPr/>
          </p:nvSpPr>
          <p:spPr bwMode="auto">
            <a:xfrm>
              <a:off x="2568740" y="3472340"/>
              <a:ext cx="328306" cy="287920"/>
            </a:xfrm>
            <a:custGeom>
              <a:avLst/>
              <a:gdLst>
                <a:gd name="T0" fmla="*/ 503 w 503"/>
                <a:gd name="T1" fmla="*/ 0 h 441"/>
                <a:gd name="T2" fmla="*/ 250 w 503"/>
                <a:gd name="T3" fmla="*/ 205 h 441"/>
                <a:gd name="T4" fmla="*/ 0 w 503"/>
                <a:gd name="T5" fmla="*/ 441 h 441"/>
              </a:gdLst>
              <a:ahLst/>
              <a:cxnLst>
                <a:cxn ang="0">
                  <a:pos x="T0" y="T1"/>
                </a:cxn>
                <a:cxn ang="0">
                  <a:pos x="T2" y="T3"/>
                </a:cxn>
                <a:cxn ang="0">
                  <a:pos x="T4" y="T5"/>
                </a:cxn>
              </a:cxnLst>
              <a:rect l="0" t="0" r="r" b="b"/>
              <a:pathLst>
                <a:path w="503" h="441">
                  <a:moveTo>
                    <a:pt x="503" y="0"/>
                  </a:moveTo>
                  <a:lnTo>
                    <a:pt x="250" y="205"/>
                  </a:lnTo>
                  <a:lnTo>
                    <a:pt x="0" y="441"/>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4" name="Freeform 449"/>
            <p:cNvSpPr>
              <a:spLocks/>
            </p:cNvSpPr>
            <p:nvPr/>
          </p:nvSpPr>
          <p:spPr bwMode="auto">
            <a:xfrm>
              <a:off x="2568740" y="3284737"/>
              <a:ext cx="472918" cy="475524"/>
            </a:xfrm>
            <a:custGeom>
              <a:avLst/>
              <a:gdLst>
                <a:gd name="T0" fmla="*/ 725 w 725"/>
                <a:gd name="T1" fmla="*/ 0 h 729"/>
                <a:gd name="T2" fmla="*/ 485 w 725"/>
                <a:gd name="T3" fmla="*/ 108 h 729"/>
                <a:gd name="T4" fmla="*/ 222 w 725"/>
                <a:gd name="T5" fmla="*/ 367 h 729"/>
                <a:gd name="T6" fmla="*/ 0 w 725"/>
                <a:gd name="T7" fmla="*/ 729 h 729"/>
              </a:gdLst>
              <a:ahLst/>
              <a:cxnLst>
                <a:cxn ang="0">
                  <a:pos x="T0" y="T1"/>
                </a:cxn>
                <a:cxn ang="0">
                  <a:pos x="T2" y="T3"/>
                </a:cxn>
                <a:cxn ang="0">
                  <a:pos x="T4" y="T5"/>
                </a:cxn>
                <a:cxn ang="0">
                  <a:pos x="T6" y="T7"/>
                </a:cxn>
              </a:cxnLst>
              <a:rect l="0" t="0" r="r" b="b"/>
              <a:pathLst>
                <a:path w="725" h="729">
                  <a:moveTo>
                    <a:pt x="725" y="0"/>
                  </a:moveTo>
                  <a:lnTo>
                    <a:pt x="485" y="108"/>
                  </a:lnTo>
                  <a:lnTo>
                    <a:pt x="222" y="367"/>
                  </a:lnTo>
                  <a:lnTo>
                    <a:pt x="0" y="729"/>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5" name="Line 450"/>
            <p:cNvSpPr>
              <a:spLocks noChangeShapeType="1"/>
            </p:cNvSpPr>
            <p:nvPr/>
          </p:nvSpPr>
          <p:spPr bwMode="auto">
            <a:xfrm flipH="1" flipV="1">
              <a:off x="3307429" y="3253469"/>
              <a:ext cx="46901" cy="3257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6" name="Line 451"/>
            <p:cNvSpPr>
              <a:spLocks noChangeShapeType="1"/>
            </p:cNvSpPr>
            <p:nvPr/>
          </p:nvSpPr>
          <p:spPr bwMode="auto">
            <a:xfrm flipH="1">
              <a:off x="3332182" y="3286040"/>
              <a:ext cx="22148" cy="3778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7" name="Line 452"/>
            <p:cNvSpPr>
              <a:spLocks noChangeShapeType="1"/>
            </p:cNvSpPr>
            <p:nvPr/>
          </p:nvSpPr>
          <p:spPr bwMode="auto">
            <a:xfrm flipH="1" flipV="1">
              <a:off x="3302218" y="3373327"/>
              <a:ext cx="49507" cy="2475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8" name="Freeform 453"/>
            <p:cNvSpPr>
              <a:spLocks/>
            </p:cNvSpPr>
            <p:nvPr/>
          </p:nvSpPr>
          <p:spPr bwMode="auto">
            <a:xfrm>
              <a:off x="3351725" y="3382447"/>
              <a:ext cx="50810" cy="22148"/>
            </a:xfrm>
            <a:custGeom>
              <a:avLst/>
              <a:gdLst>
                <a:gd name="T0" fmla="*/ 78 w 78"/>
                <a:gd name="T1" fmla="*/ 34 h 34"/>
                <a:gd name="T2" fmla="*/ 34 w 78"/>
                <a:gd name="T3" fmla="*/ 0 h 34"/>
                <a:gd name="T4" fmla="*/ 0 w 78"/>
                <a:gd name="T5" fmla="*/ 24 h 34"/>
              </a:gdLst>
              <a:ahLst/>
              <a:cxnLst>
                <a:cxn ang="0">
                  <a:pos x="T0" y="T1"/>
                </a:cxn>
                <a:cxn ang="0">
                  <a:pos x="T2" y="T3"/>
                </a:cxn>
                <a:cxn ang="0">
                  <a:pos x="T4" y="T5"/>
                </a:cxn>
              </a:cxnLst>
              <a:rect l="0" t="0" r="r" b="b"/>
              <a:pathLst>
                <a:path w="78" h="34">
                  <a:moveTo>
                    <a:pt x="78" y="34"/>
                  </a:moveTo>
                  <a:lnTo>
                    <a:pt x="34" y="0"/>
                  </a:lnTo>
                  <a:lnTo>
                    <a:pt x="0" y="24"/>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19" name="Freeform 454"/>
            <p:cNvSpPr>
              <a:spLocks/>
            </p:cNvSpPr>
            <p:nvPr/>
          </p:nvSpPr>
          <p:spPr bwMode="auto">
            <a:xfrm>
              <a:off x="3041658" y="3214385"/>
              <a:ext cx="265772" cy="70351"/>
            </a:xfrm>
            <a:custGeom>
              <a:avLst/>
              <a:gdLst>
                <a:gd name="T0" fmla="*/ 410 w 410"/>
                <a:gd name="T1" fmla="*/ 60 h 108"/>
                <a:gd name="T2" fmla="*/ 258 w 410"/>
                <a:gd name="T3" fmla="*/ 0 h 108"/>
                <a:gd name="T4" fmla="*/ 0 w 410"/>
                <a:gd name="T5" fmla="*/ 108 h 108"/>
              </a:gdLst>
              <a:ahLst/>
              <a:cxnLst>
                <a:cxn ang="0">
                  <a:pos x="T0" y="T1"/>
                </a:cxn>
                <a:cxn ang="0">
                  <a:pos x="T2" y="T3"/>
                </a:cxn>
                <a:cxn ang="0">
                  <a:pos x="T4" y="T5"/>
                </a:cxn>
              </a:cxnLst>
              <a:rect l="0" t="0" r="r" b="b"/>
              <a:pathLst>
                <a:path w="410" h="108">
                  <a:moveTo>
                    <a:pt x="410" y="60"/>
                  </a:moveTo>
                  <a:lnTo>
                    <a:pt x="258" y="0"/>
                  </a:lnTo>
                  <a:lnTo>
                    <a:pt x="0" y="108"/>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0" name="Line 455"/>
            <p:cNvSpPr>
              <a:spLocks noChangeShapeType="1"/>
            </p:cNvSpPr>
            <p:nvPr/>
          </p:nvSpPr>
          <p:spPr bwMode="auto">
            <a:xfrm flipH="1" flipV="1">
              <a:off x="3221444" y="3280829"/>
              <a:ext cx="110739" cy="4299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1" name="Line 456"/>
            <p:cNvSpPr>
              <a:spLocks noChangeShapeType="1"/>
            </p:cNvSpPr>
            <p:nvPr/>
          </p:nvSpPr>
          <p:spPr bwMode="auto">
            <a:xfrm flipH="1">
              <a:off x="3302218" y="3323821"/>
              <a:ext cx="29965" cy="4950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2" name="Freeform 457"/>
            <p:cNvSpPr>
              <a:spLocks/>
            </p:cNvSpPr>
            <p:nvPr/>
          </p:nvSpPr>
          <p:spPr bwMode="auto">
            <a:xfrm>
              <a:off x="3134156" y="3331637"/>
              <a:ext cx="168062" cy="101619"/>
            </a:xfrm>
            <a:custGeom>
              <a:avLst/>
              <a:gdLst>
                <a:gd name="T0" fmla="*/ 260 w 260"/>
                <a:gd name="T1" fmla="*/ 64 h 156"/>
                <a:gd name="T2" fmla="*/ 134 w 260"/>
                <a:gd name="T3" fmla="*/ 0 h 156"/>
                <a:gd name="T4" fmla="*/ 0 w 260"/>
                <a:gd name="T5" fmla="*/ 156 h 156"/>
              </a:gdLst>
              <a:ahLst/>
              <a:cxnLst>
                <a:cxn ang="0">
                  <a:pos x="T0" y="T1"/>
                </a:cxn>
                <a:cxn ang="0">
                  <a:pos x="T2" y="T3"/>
                </a:cxn>
                <a:cxn ang="0">
                  <a:pos x="T4" y="T5"/>
                </a:cxn>
              </a:cxnLst>
              <a:rect l="0" t="0" r="r" b="b"/>
              <a:pathLst>
                <a:path w="260" h="156">
                  <a:moveTo>
                    <a:pt x="260" y="64"/>
                  </a:moveTo>
                  <a:lnTo>
                    <a:pt x="134" y="0"/>
                  </a:lnTo>
                  <a:lnTo>
                    <a:pt x="0" y="156"/>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3" name="Line 458"/>
            <p:cNvSpPr>
              <a:spLocks noChangeShapeType="1"/>
            </p:cNvSpPr>
            <p:nvPr/>
          </p:nvSpPr>
          <p:spPr bwMode="auto">
            <a:xfrm flipH="1" flipV="1">
              <a:off x="3332182" y="3323821"/>
              <a:ext cx="28662" cy="1042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0" name="Line 459"/>
            <p:cNvSpPr>
              <a:spLocks noChangeShapeType="1"/>
            </p:cNvSpPr>
            <p:nvPr/>
          </p:nvSpPr>
          <p:spPr bwMode="auto">
            <a:xfrm flipH="1">
              <a:off x="3221444" y="3253469"/>
              <a:ext cx="85985" cy="2735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1" name="Line 460"/>
            <p:cNvSpPr>
              <a:spLocks noChangeShapeType="1"/>
            </p:cNvSpPr>
            <p:nvPr/>
          </p:nvSpPr>
          <p:spPr bwMode="auto">
            <a:xfrm flipH="1">
              <a:off x="3409048" y="3312096"/>
              <a:ext cx="42993" cy="1042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4" name="Line 461"/>
            <p:cNvSpPr>
              <a:spLocks noChangeShapeType="1"/>
            </p:cNvSpPr>
            <p:nvPr/>
          </p:nvSpPr>
          <p:spPr bwMode="auto">
            <a:xfrm flipH="1" flipV="1">
              <a:off x="3388203" y="3228716"/>
              <a:ext cx="63838" cy="8337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5" name="Line 462"/>
            <p:cNvSpPr>
              <a:spLocks noChangeShapeType="1"/>
            </p:cNvSpPr>
            <p:nvPr/>
          </p:nvSpPr>
          <p:spPr bwMode="auto">
            <a:xfrm flipV="1">
              <a:off x="3463766" y="3368116"/>
              <a:ext cx="11726" cy="651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6" name="Line 463"/>
            <p:cNvSpPr>
              <a:spLocks noChangeShapeType="1"/>
            </p:cNvSpPr>
            <p:nvPr/>
          </p:nvSpPr>
          <p:spPr bwMode="auto">
            <a:xfrm flipH="1" flipV="1">
              <a:off x="3402534" y="3404594"/>
              <a:ext cx="13028" cy="912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7" name="Line 464"/>
            <p:cNvSpPr>
              <a:spLocks noChangeShapeType="1"/>
            </p:cNvSpPr>
            <p:nvPr/>
          </p:nvSpPr>
          <p:spPr bwMode="auto">
            <a:xfrm flipV="1">
              <a:off x="3384294" y="3404594"/>
              <a:ext cx="18239" cy="912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8" name="Line 465"/>
            <p:cNvSpPr>
              <a:spLocks noChangeShapeType="1"/>
            </p:cNvSpPr>
            <p:nvPr/>
          </p:nvSpPr>
          <p:spPr bwMode="auto">
            <a:xfrm flipV="1">
              <a:off x="3402534" y="3374630"/>
              <a:ext cx="61232" cy="2996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29" name="Line 466"/>
            <p:cNvSpPr>
              <a:spLocks noChangeShapeType="1"/>
            </p:cNvSpPr>
            <p:nvPr/>
          </p:nvSpPr>
          <p:spPr bwMode="auto">
            <a:xfrm flipH="1">
              <a:off x="3384294" y="3413714"/>
              <a:ext cx="31267"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0" name="Freeform 467"/>
            <p:cNvSpPr>
              <a:spLocks/>
            </p:cNvSpPr>
            <p:nvPr/>
          </p:nvSpPr>
          <p:spPr bwMode="auto">
            <a:xfrm>
              <a:off x="3489822" y="3331637"/>
              <a:ext cx="302250" cy="243625"/>
            </a:xfrm>
            <a:custGeom>
              <a:avLst/>
              <a:gdLst>
                <a:gd name="T0" fmla="*/ 0 w 463"/>
                <a:gd name="T1" fmla="*/ 46 h 373"/>
                <a:gd name="T2" fmla="*/ 87 w 463"/>
                <a:gd name="T3" fmla="*/ 0 h 373"/>
                <a:gd name="T4" fmla="*/ 463 w 463"/>
                <a:gd name="T5" fmla="*/ 373 h 373"/>
              </a:gdLst>
              <a:ahLst/>
              <a:cxnLst>
                <a:cxn ang="0">
                  <a:pos x="T0" y="T1"/>
                </a:cxn>
                <a:cxn ang="0">
                  <a:pos x="T2" y="T3"/>
                </a:cxn>
                <a:cxn ang="0">
                  <a:pos x="T4" y="T5"/>
                </a:cxn>
              </a:cxnLst>
              <a:rect l="0" t="0" r="r" b="b"/>
              <a:pathLst>
                <a:path w="463" h="373">
                  <a:moveTo>
                    <a:pt x="0" y="46"/>
                  </a:moveTo>
                  <a:lnTo>
                    <a:pt x="87" y="0"/>
                  </a:lnTo>
                  <a:lnTo>
                    <a:pt x="463" y="373"/>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1" name="Line 468"/>
            <p:cNvSpPr>
              <a:spLocks noChangeShapeType="1"/>
            </p:cNvSpPr>
            <p:nvPr/>
          </p:nvSpPr>
          <p:spPr bwMode="auto">
            <a:xfrm flipH="1" flipV="1">
              <a:off x="3489822" y="3361602"/>
              <a:ext cx="52112" cy="5211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2" name="Line 469"/>
            <p:cNvSpPr>
              <a:spLocks noChangeShapeType="1"/>
            </p:cNvSpPr>
            <p:nvPr/>
          </p:nvSpPr>
          <p:spPr bwMode="auto">
            <a:xfrm flipH="1" flipV="1">
              <a:off x="3475491" y="3368116"/>
              <a:ext cx="66443" cy="4559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3" name="Line 470"/>
            <p:cNvSpPr>
              <a:spLocks noChangeShapeType="1"/>
            </p:cNvSpPr>
            <p:nvPr/>
          </p:nvSpPr>
          <p:spPr bwMode="auto">
            <a:xfrm flipH="1" flipV="1">
              <a:off x="3409048" y="3322518"/>
              <a:ext cx="66443" cy="4559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4" name="Line 471"/>
            <p:cNvSpPr>
              <a:spLocks noChangeShapeType="1"/>
            </p:cNvSpPr>
            <p:nvPr/>
          </p:nvSpPr>
          <p:spPr bwMode="auto">
            <a:xfrm flipV="1">
              <a:off x="3475491" y="3361602"/>
              <a:ext cx="14331" cy="651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5" name="Freeform 472"/>
            <p:cNvSpPr>
              <a:spLocks/>
            </p:cNvSpPr>
            <p:nvPr/>
          </p:nvSpPr>
          <p:spPr bwMode="auto">
            <a:xfrm>
              <a:off x="3452040" y="3288645"/>
              <a:ext cx="340032" cy="286617"/>
            </a:xfrm>
            <a:custGeom>
              <a:avLst/>
              <a:gdLst>
                <a:gd name="T0" fmla="*/ 521 w 521"/>
                <a:gd name="T1" fmla="*/ 439 h 439"/>
                <a:gd name="T2" fmla="*/ 151 w 521"/>
                <a:gd name="T3" fmla="*/ 0 h 439"/>
                <a:gd name="T4" fmla="*/ 0 w 521"/>
                <a:gd name="T5" fmla="*/ 36 h 439"/>
              </a:gdLst>
              <a:ahLst/>
              <a:cxnLst>
                <a:cxn ang="0">
                  <a:pos x="T0" y="T1"/>
                </a:cxn>
                <a:cxn ang="0">
                  <a:pos x="T2" y="T3"/>
                </a:cxn>
                <a:cxn ang="0">
                  <a:pos x="T4" y="T5"/>
                </a:cxn>
              </a:cxnLst>
              <a:rect l="0" t="0" r="r" b="b"/>
              <a:pathLst>
                <a:path w="521" h="439">
                  <a:moveTo>
                    <a:pt x="521" y="439"/>
                  </a:moveTo>
                  <a:lnTo>
                    <a:pt x="151" y="0"/>
                  </a:lnTo>
                  <a:lnTo>
                    <a:pt x="0" y="36"/>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6" name="Line 473"/>
            <p:cNvSpPr>
              <a:spLocks noChangeShapeType="1"/>
            </p:cNvSpPr>
            <p:nvPr/>
          </p:nvSpPr>
          <p:spPr bwMode="auto">
            <a:xfrm flipH="1">
              <a:off x="3415562" y="3413714"/>
              <a:ext cx="126372"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7" name="Line 474"/>
            <p:cNvSpPr>
              <a:spLocks noChangeShapeType="1"/>
            </p:cNvSpPr>
            <p:nvPr/>
          </p:nvSpPr>
          <p:spPr bwMode="auto">
            <a:xfrm flipH="1" flipV="1">
              <a:off x="3463766" y="3374630"/>
              <a:ext cx="78168" cy="3908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8" name="Line 475"/>
            <p:cNvSpPr>
              <a:spLocks noChangeShapeType="1"/>
            </p:cNvSpPr>
            <p:nvPr/>
          </p:nvSpPr>
          <p:spPr bwMode="auto">
            <a:xfrm flipH="1" flipV="1">
              <a:off x="3452040" y="3312096"/>
              <a:ext cx="37782" cy="4950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39" name="Line 476"/>
            <p:cNvSpPr>
              <a:spLocks noChangeShapeType="1"/>
            </p:cNvSpPr>
            <p:nvPr/>
          </p:nvSpPr>
          <p:spPr bwMode="auto">
            <a:xfrm flipH="1" flipV="1">
              <a:off x="3354330" y="3286040"/>
              <a:ext cx="54718" cy="3647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0" name="Line 477"/>
            <p:cNvSpPr>
              <a:spLocks noChangeShapeType="1"/>
            </p:cNvSpPr>
            <p:nvPr/>
          </p:nvSpPr>
          <p:spPr bwMode="auto">
            <a:xfrm flipH="1">
              <a:off x="3354330" y="3228716"/>
              <a:ext cx="33873" cy="5732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1" name="Line 478"/>
            <p:cNvSpPr>
              <a:spLocks noChangeShapeType="1"/>
            </p:cNvSpPr>
            <p:nvPr/>
          </p:nvSpPr>
          <p:spPr bwMode="auto">
            <a:xfrm flipH="1">
              <a:off x="3360844" y="3322518"/>
              <a:ext cx="48204" cy="11726"/>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2" name="Line 479"/>
            <p:cNvSpPr>
              <a:spLocks noChangeShapeType="1"/>
            </p:cNvSpPr>
            <p:nvPr/>
          </p:nvSpPr>
          <p:spPr bwMode="auto">
            <a:xfrm flipH="1" flipV="1">
              <a:off x="3351725" y="3398081"/>
              <a:ext cx="32570" cy="1563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3" name="Line 480"/>
            <p:cNvSpPr>
              <a:spLocks noChangeShapeType="1"/>
            </p:cNvSpPr>
            <p:nvPr/>
          </p:nvSpPr>
          <p:spPr bwMode="auto">
            <a:xfrm flipH="1" flipV="1">
              <a:off x="3360844" y="3334243"/>
              <a:ext cx="102922" cy="4038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4" name="Line 481"/>
            <p:cNvSpPr>
              <a:spLocks noChangeShapeType="1"/>
            </p:cNvSpPr>
            <p:nvPr/>
          </p:nvSpPr>
          <p:spPr bwMode="auto">
            <a:xfrm flipH="1">
              <a:off x="3277465" y="3413714"/>
              <a:ext cx="106830" cy="3778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5" name="Line 482"/>
            <p:cNvSpPr>
              <a:spLocks noChangeShapeType="1"/>
            </p:cNvSpPr>
            <p:nvPr/>
          </p:nvSpPr>
          <p:spPr bwMode="auto">
            <a:xfrm flipH="1">
              <a:off x="3307429" y="3228716"/>
              <a:ext cx="80774" cy="2475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6" name="Line 483"/>
            <p:cNvSpPr>
              <a:spLocks noChangeShapeType="1"/>
            </p:cNvSpPr>
            <p:nvPr/>
          </p:nvSpPr>
          <p:spPr bwMode="auto">
            <a:xfrm>
              <a:off x="2984334" y="3332941"/>
              <a:ext cx="118556" cy="79471"/>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7" name="Line 484"/>
            <p:cNvSpPr>
              <a:spLocks noChangeShapeType="1"/>
            </p:cNvSpPr>
            <p:nvPr/>
          </p:nvSpPr>
          <p:spPr bwMode="auto">
            <a:xfrm flipH="1">
              <a:off x="2984334" y="3284737"/>
              <a:ext cx="57323" cy="4820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8" name="Line 485"/>
            <p:cNvSpPr>
              <a:spLocks noChangeShapeType="1"/>
            </p:cNvSpPr>
            <p:nvPr/>
          </p:nvSpPr>
          <p:spPr bwMode="auto">
            <a:xfrm>
              <a:off x="3102889" y="3412411"/>
              <a:ext cx="31267" cy="2084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49" name="Line 486"/>
            <p:cNvSpPr>
              <a:spLocks noChangeShapeType="1"/>
            </p:cNvSpPr>
            <p:nvPr/>
          </p:nvSpPr>
          <p:spPr bwMode="auto">
            <a:xfrm flipH="1">
              <a:off x="2972609" y="3460615"/>
              <a:ext cx="84683" cy="4299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50" name="Line 487"/>
            <p:cNvSpPr>
              <a:spLocks noChangeShapeType="1"/>
            </p:cNvSpPr>
            <p:nvPr/>
          </p:nvSpPr>
          <p:spPr bwMode="auto">
            <a:xfrm flipH="1" flipV="1">
              <a:off x="2972609" y="3503608"/>
              <a:ext cx="75563" cy="3126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5151" name="Freeform 488"/>
            <p:cNvSpPr>
              <a:spLocks/>
            </p:cNvSpPr>
            <p:nvPr/>
          </p:nvSpPr>
          <p:spPr bwMode="auto">
            <a:xfrm>
              <a:off x="2887927" y="3613043"/>
              <a:ext cx="194118" cy="46901"/>
            </a:xfrm>
            <a:custGeom>
              <a:avLst/>
              <a:gdLst>
                <a:gd name="T0" fmla="*/ 0 w 298"/>
                <a:gd name="T1" fmla="*/ 72 h 72"/>
                <a:gd name="T2" fmla="*/ 266 w 298"/>
                <a:gd name="T3" fmla="*/ 14 h 72"/>
                <a:gd name="T4" fmla="*/ 298 w 298"/>
                <a:gd name="T5" fmla="*/ 0 h 72"/>
              </a:gdLst>
              <a:ahLst/>
              <a:cxnLst>
                <a:cxn ang="0">
                  <a:pos x="T0" y="T1"/>
                </a:cxn>
                <a:cxn ang="0">
                  <a:pos x="T2" y="T3"/>
                </a:cxn>
                <a:cxn ang="0">
                  <a:pos x="T4" y="T5"/>
                </a:cxn>
              </a:cxnLst>
              <a:rect l="0" t="0" r="r" b="b"/>
              <a:pathLst>
                <a:path w="298" h="72">
                  <a:moveTo>
                    <a:pt x="0" y="72"/>
                  </a:moveTo>
                  <a:lnTo>
                    <a:pt x="266" y="14"/>
                  </a:lnTo>
                  <a:lnTo>
                    <a:pt x="298"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4" name="Line 489"/>
            <p:cNvSpPr>
              <a:spLocks noChangeShapeType="1"/>
            </p:cNvSpPr>
            <p:nvPr/>
          </p:nvSpPr>
          <p:spPr bwMode="auto">
            <a:xfrm flipV="1">
              <a:off x="2779794" y="3597409"/>
              <a:ext cx="123767" cy="11726"/>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5" name="Freeform 490"/>
            <p:cNvSpPr>
              <a:spLocks/>
            </p:cNvSpPr>
            <p:nvPr/>
          </p:nvSpPr>
          <p:spPr bwMode="auto">
            <a:xfrm>
              <a:off x="2779794" y="3503608"/>
              <a:ext cx="192815" cy="105527"/>
            </a:xfrm>
            <a:custGeom>
              <a:avLst/>
              <a:gdLst>
                <a:gd name="T0" fmla="*/ 295 w 295"/>
                <a:gd name="T1" fmla="*/ 0 h 162"/>
                <a:gd name="T2" fmla="*/ 177 w 295"/>
                <a:gd name="T3" fmla="*/ 56 h 162"/>
                <a:gd name="T4" fmla="*/ 0 w 295"/>
                <a:gd name="T5" fmla="*/ 162 h 162"/>
              </a:gdLst>
              <a:ahLst/>
              <a:cxnLst>
                <a:cxn ang="0">
                  <a:pos x="T0" y="T1"/>
                </a:cxn>
                <a:cxn ang="0">
                  <a:pos x="T2" y="T3"/>
                </a:cxn>
                <a:cxn ang="0">
                  <a:pos x="T4" y="T5"/>
                </a:cxn>
              </a:cxnLst>
              <a:rect l="0" t="0" r="r" b="b"/>
              <a:pathLst>
                <a:path w="295" h="162">
                  <a:moveTo>
                    <a:pt x="295" y="0"/>
                  </a:moveTo>
                  <a:lnTo>
                    <a:pt x="177" y="56"/>
                  </a:lnTo>
                  <a:lnTo>
                    <a:pt x="0" y="16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6" name="Line 491"/>
            <p:cNvSpPr>
              <a:spLocks noChangeShapeType="1"/>
            </p:cNvSpPr>
            <p:nvPr/>
          </p:nvSpPr>
          <p:spPr bwMode="auto">
            <a:xfrm flipH="1">
              <a:off x="2897046" y="3460615"/>
              <a:ext cx="160245" cy="11726"/>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7" name="Line 492"/>
            <p:cNvSpPr>
              <a:spLocks noChangeShapeType="1"/>
            </p:cNvSpPr>
            <p:nvPr/>
          </p:nvSpPr>
          <p:spPr bwMode="auto">
            <a:xfrm flipH="1">
              <a:off x="2903560" y="3534875"/>
              <a:ext cx="144612" cy="6253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8" name="Line 493"/>
            <p:cNvSpPr>
              <a:spLocks noChangeShapeType="1"/>
            </p:cNvSpPr>
            <p:nvPr/>
          </p:nvSpPr>
          <p:spPr bwMode="auto">
            <a:xfrm flipH="1" flipV="1">
              <a:off x="2897046" y="3472340"/>
              <a:ext cx="75563" cy="3126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29" name="Line 494"/>
            <p:cNvSpPr>
              <a:spLocks noChangeShapeType="1"/>
            </p:cNvSpPr>
            <p:nvPr/>
          </p:nvSpPr>
          <p:spPr bwMode="auto">
            <a:xfrm flipH="1" flipV="1">
              <a:off x="2903560" y="3597409"/>
              <a:ext cx="178484" cy="1563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0" name="Freeform 495"/>
            <p:cNvSpPr>
              <a:spLocks/>
            </p:cNvSpPr>
            <p:nvPr/>
          </p:nvSpPr>
          <p:spPr bwMode="auto">
            <a:xfrm>
              <a:off x="3478096" y="3511424"/>
              <a:ext cx="347849" cy="165456"/>
            </a:xfrm>
            <a:custGeom>
              <a:avLst/>
              <a:gdLst>
                <a:gd name="T0" fmla="*/ 533 w 533"/>
                <a:gd name="T1" fmla="*/ 254 h 254"/>
                <a:gd name="T2" fmla="*/ 109 w 533"/>
                <a:gd name="T3" fmla="*/ 0 h 254"/>
                <a:gd name="T4" fmla="*/ 0 w 533"/>
                <a:gd name="T5" fmla="*/ 0 h 254"/>
              </a:gdLst>
              <a:ahLst/>
              <a:cxnLst>
                <a:cxn ang="0">
                  <a:pos x="T0" y="T1"/>
                </a:cxn>
                <a:cxn ang="0">
                  <a:pos x="T2" y="T3"/>
                </a:cxn>
                <a:cxn ang="0">
                  <a:pos x="T4" y="T5"/>
                </a:cxn>
              </a:cxnLst>
              <a:rect l="0" t="0" r="r" b="b"/>
              <a:pathLst>
                <a:path w="533" h="254">
                  <a:moveTo>
                    <a:pt x="533" y="254"/>
                  </a:moveTo>
                  <a:lnTo>
                    <a:pt x="109" y="0"/>
                  </a:lnTo>
                  <a:lnTo>
                    <a:pt x="0" y="0"/>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1" name="Line 496"/>
            <p:cNvSpPr>
              <a:spLocks noChangeShapeType="1"/>
            </p:cNvSpPr>
            <p:nvPr/>
          </p:nvSpPr>
          <p:spPr bwMode="auto">
            <a:xfrm flipH="1" flipV="1">
              <a:off x="3458555" y="3491883"/>
              <a:ext cx="19542" cy="1954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2" name="Line 497"/>
            <p:cNvSpPr>
              <a:spLocks noChangeShapeType="1"/>
            </p:cNvSpPr>
            <p:nvPr/>
          </p:nvSpPr>
          <p:spPr bwMode="auto">
            <a:xfrm flipH="1" flipV="1">
              <a:off x="3478096" y="3511424"/>
              <a:ext cx="54718" cy="5732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3" name="Freeform 498"/>
            <p:cNvSpPr>
              <a:spLocks/>
            </p:cNvSpPr>
            <p:nvPr/>
          </p:nvSpPr>
          <p:spPr bwMode="auto">
            <a:xfrm>
              <a:off x="3224050" y="3547903"/>
              <a:ext cx="308765" cy="20845"/>
            </a:xfrm>
            <a:custGeom>
              <a:avLst/>
              <a:gdLst>
                <a:gd name="T0" fmla="*/ 0 w 473"/>
                <a:gd name="T1" fmla="*/ 0 h 32"/>
                <a:gd name="T2" fmla="*/ 246 w 473"/>
                <a:gd name="T3" fmla="*/ 0 h 32"/>
                <a:gd name="T4" fmla="*/ 473 w 473"/>
                <a:gd name="T5" fmla="*/ 32 h 32"/>
              </a:gdLst>
              <a:ahLst/>
              <a:cxnLst>
                <a:cxn ang="0">
                  <a:pos x="T0" y="T1"/>
                </a:cxn>
                <a:cxn ang="0">
                  <a:pos x="T2" y="T3"/>
                </a:cxn>
                <a:cxn ang="0">
                  <a:pos x="T4" y="T5"/>
                </a:cxn>
              </a:cxnLst>
              <a:rect l="0" t="0" r="r" b="b"/>
              <a:pathLst>
                <a:path w="473" h="32">
                  <a:moveTo>
                    <a:pt x="0" y="0"/>
                  </a:moveTo>
                  <a:lnTo>
                    <a:pt x="246" y="0"/>
                  </a:lnTo>
                  <a:lnTo>
                    <a:pt x="473" y="32"/>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4" name="Freeform 499"/>
            <p:cNvSpPr>
              <a:spLocks/>
            </p:cNvSpPr>
            <p:nvPr/>
          </p:nvSpPr>
          <p:spPr bwMode="auto">
            <a:xfrm>
              <a:off x="3532814" y="3568748"/>
              <a:ext cx="264469" cy="102922"/>
            </a:xfrm>
            <a:custGeom>
              <a:avLst/>
              <a:gdLst>
                <a:gd name="T0" fmla="*/ 0 w 406"/>
                <a:gd name="T1" fmla="*/ 0 h 158"/>
                <a:gd name="T2" fmla="*/ 32 w 406"/>
                <a:gd name="T3" fmla="*/ 4 h 158"/>
                <a:gd name="T4" fmla="*/ 406 w 406"/>
                <a:gd name="T5" fmla="*/ 158 h 158"/>
              </a:gdLst>
              <a:ahLst/>
              <a:cxnLst>
                <a:cxn ang="0">
                  <a:pos x="T0" y="T1"/>
                </a:cxn>
                <a:cxn ang="0">
                  <a:pos x="T2" y="T3"/>
                </a:cxn>
                <a:cxn ang="0">
                  <a:pos x="T4" y="T5"/>
                </a:cxn>
              </a:cxnLst>
              <a:rect l="0" t="0" r="r" b="b"/>
              <a:pathLst>
                <a:path w="406" h="158">
                  <a:moveTo>
                    <a:pt x="0" y="0"/>
                  </a:moveTo>
                  <a:lnTo>
                    <a:pt x="32" y="4"/>
                  </a:lnTo>
                  <a:lnTo>
                    <a:pt x="406" y="158"/>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5" name="Line 500"/>
            <p:cNvSpPr>
              <a:spLocks noChangeShapeType="1"/>
            </p:cNvSpPr>
            <p:nvPr/>
          </p:nvSpPr>
          <p:spPr bwMode="auto">
            <a:xfrm flipH="1">
              <a:off x="3388203" y="3511424"/>
              <a:ext cx="89894" cy="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6" name="Line 501"/>
            <p:cNvSpPr>
              <a:spLocks noChangeShapeType="1"/>
            </p:cNvSpPr>
            <p:nvPr/>
          </p:nvSpPr>
          <p:spPr bwMode="auto">
            <a:xfrm flipH="1">
              <a:off x="3208416" y="3461918"/>
              <a:ext cx="41690" cy="1563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7" name="Freeform 502"/>
            <p:cNvSpPr>
              <a:spLocks/>
            </p:cNvSpPr>
            <p:nvPr/>
          </p:nvSpPr>
          <p:spPr bwMode="auto">
            <a:xfrm>
              <a:off x="3063805" y="3461918"/>
              <a:ext cx="186301" cy="92499"/>
            </a:xfrm>
            <a:custGeom>
              <a:avLst/>
              <a:gdLst>
                <a:gd name="T0" fmla="*/ 288 w 288"/>
                <a:gd name="T1" fmla="*/ 0 h 141"/>
                <a:gd name="T2" fmla="*/ 262 w 288"/>
                <a:gd name="T3" fmla="*/ 51 h 141"/>
                <a:gd name="T4" fmla="*/ 0 w 288"/>
                <a:gd name="T5" fmla="*/ 141 h 141"/>
              </a:gdLst>
              <a:ahLst/>
              <a:cxnLst>
                <a:cxn ang="0">
                  <a:pos x="T0" y="T1"/>
                </a:cxn>
                <a:cxn ang="0">
                  <a:pos x="T2" y="T3"/>
                </a:cxn>
                <a:cxn ang="0">
                  <a:pos x="T4" y="T5"/>
                </a:cxn>
              </a:cxnLst>
              <a:rect l="0" t="0" r="r" b="b"/>
              <a:pathLst>
                <a:path w="288" h="141">
                  <a:moveTo>
                    <a:pt x="288" y="0"/>
                  </a:moveTo>
                  <a:lnTo>
                    <a:pt x="262" y="51"/>
                  </a:lnTo>
                  <a:lnTo>
                    <a:pt x="0" y="141"/>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8" name="Line 503"/>
            <p:cNvSpPr>
              <a:spLocks noChangeShapeType="1"/>
            </p:cNvSpPr>
            <p:nvPr/>
          </p:nvSpPr>
          <p:spPr bwMode="auto">
            <a:xfrm>
              <a:off x="3250106" y="3461918"/>
              <a:ext cx="138097" cy="4950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39" name="Line 504"/>
            <p:cNvSpPr>
              <a:spLocks noChangeShapeType="1"/>
            </p:cNvSpPr>
            <p:nvPr/>
          </p:nvSpPr>
          <p:spPr bwMode="auto">
            <a:xfrm flipH="1">
              <a:off x="3224050" y="3511424"/>
              <a:ext cx="164153" cy="3647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0" name="Freeform 505"/>
            <p:cNvSpPr>
              <a:spLocks/>
            </p:cNvSpPr>
            <p:nvPr/>
          </p:nvSpPr>
          <p:spPr bwMode="auto">
            <a:xfrm>
              <a:off x="2568740" y="3332941"/>
              <a:ext cx="415595" cy="427320"/>
            </a:xfrm>
            <a:custGeom>
              <a:avLst/>
              <a:gdLst>
                <a:gd name="T0" fmla="*/ 637 w 637"/>
                <a:gd name="T1" fmla="*/ 0 h 655"/>
                <a:gd name="T2" fmla="*/ 411 w 637"/>
                <a:gd name="T3" fmla="*/ 192 h 655"/>
                <a:gd name="T4" fmla="*/ 0 w 637"/>
                <a:gd name="T5" fmla="*/ 655 h 655"/>
              </a:gdLst>
              <a:ahLst/>
              <a:cxnLst>
                <a:cxn ang="0">
                  <a:pos x="T0" y="T1"/>
                </a:cxn>
                <a:cxn ang="0">
                  <a:pos x="T2" y="T3"/>
                </a:cxn>
                <a:cxn ang="0">
                  <a:pos x="T4" y="T5"/>
                </a:cxn>
              </a:cxnLst>
              <a:rect l="0" t="0" r="r" b="b"/>
              <a:pathLst>
                <a:path w="637" h="655">
                  <a:moveTo>
                    <a:pt x="637" y="0"/>
                  </a:moveTo>
                  <a:lnTo>
                    <a:pt x="411" y="192"/>
                  </a:lnTo>
                  <a:lnTo>
                    <a:pt x="0" y="655"/>
                  </a:lnTo>
                </a:path>
              </a:pathLst>
            </a:custGeom>
            <a:noFill/>
            <a:ln w="12700">
              <a:solidFill>
                <a:srgbClr val="FF66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1" name="Line 506"/>
            <p:cNvSpPr>
              <a:spLocks noChangeShapeType="1"/>
            </p:cNvSpPr>
            <p:nvPr/>
          </p:nvSpPr>
          <p:spPr bwMode="auto">
            <a:xfrm flipH="1">
              <a:off x="3102889" y="3280829"/>
              <a:ext cx="118556" cy="13158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2" name="Line 507"/>
            <p:cNvSpPr>
              <a:spLocks noChangeShapeType="1"/>
            </p:cNvSpPr>
            <p:nvPr/>
          </p:nvSpPr>
          <p:spPr bwMode="auto">
            <a:xfrm flipH="1">
              <a:off x="3057291" y="3412411"/>
              <a:ext cx="45599" cy="48204"/>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3" name="Line 508"/>
            <p:cNvSpPr>
              <a:spLocks noChangeShapeType="1"/>
            </p:cNvSpPr>
            <p:nvPr/>
          </p:nvSpPr>
          <p:spPr bwMode="auto">
            <a:xfrm flipH="1">
              <a:off x="3250106" y="3398081"/>
              <a:ext cx="101619" cy="6383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4" name="Line 509"/>
            <p:cNvSpPr>
              <a:spLocks noChangeShapeType="1"/>
            </p:cNvSpPr>
            <p:nvPr/>
          </p:nvSpPr>
          <p:spPr bwMode="auto">
            <a:xfrm flipH="1">
              <a:off x="3134156" y="3373327"/>
              <a:ext cx="168062" cy="5992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5" name="Line 510"/>
            <p:cNvSpPr>
              <a:spLocks noChangeShapeType="1"/>
            </p:cNvSpPr>
            <p:nvPr/>
          </p:nvSpPr>
          <p:spPr bwMode="auto">
            <a:xfrm>
              <a:off x="3134156" y="3433256"/>
              <a:ext cx="74260" cy="4429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6" name="Line 511"/>
            <p:cNvSpPr>
              <a:spLocks noChangeShapeType="1"/>
            </p:cNvSpPr>
            <p:nvPr/>
          </p:nvSpPr>
          <p:spPr bwMode="auto">
            <a:xfrm flipH="1">
              <a:off x="3048171" y="3477551"/>
              <a:ext cx="160245" cy="57323"/>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7" name="Line 512"/>
            <p:cNvSpPr>
              <a:spLocks noChangeShapeType="1"/>
            </p:cNvSpPr>
            <p:nvPr/>
          </p:nvSpPr>
          <p:spPr bwMode="auto">
            <a:xfrm flipH="1">
              <a:off x="3048171" y="3433256"/>
              <a:ext cx="85985" cy="101619"/>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8" name="Line 513"/>
            <p:cNvSpPr>
              <a:spLocks noChangeShapeType="1"/>
            </p:cNvSpPr>
            <p:nvPr/>
          </p:nvSpPr>
          <p:spPr bwMode="auto">
            <a:xfrm flipH="1" flipV="1">
              <a:off x="3277465" y="3451495"/>
              <a:ext cx="181090" cy="4038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49" name="Line 514"/>
            <p:cNvSpPr>
              <a:spLocks noChangeShapeType="1"/>
            </p:cNvSpPr>
            <p:nvPr/>
          </p:nvSpPr>
          <p:spPr bwMode="auto">
            <a:xfrm flipH="1" flipV="1">
              <a:off x="3384294" y="3413714"/>
              <a:ext cx="74260" cy="78168"/>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0" name="Line 515"/>
            <p:cNvSpPr>
              <a:spLocks noChangeShapeType="1"/>
            </p:cNvSpPr>
            <p:nvPr/>
          </p:nvSpPr>
          <p:spPr bwMode="auto">
            <a:xfrm flipH="1">
              <a:off x="3250106" y="3451495"/>
              <a:ext cx="27359" cy="10422"/>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1" name="Line 516"/>
            <p:cNvSpPr>
              <a:spLocks noChangeShapeType="1"/>
            </p:cNvSpPr>
            <p:nvPr/>
          </p:nvSpPr>
          <p:spPr bwMode="auto">
            <a:xfrm flipH="1">
              <a:off x="3250106" y="3373327"/>
              <a:ext cx="52112" cy="88591"/>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2" name="Line 517"/>
            <p:cNvSpPr>
              <a:spLocks noChangeShapeType="1"/>
            </p:cNvSpPr>
            <p:nvPr/>
          </p:nvSpPr>
          <p:spPr bwMode="auto">
            <a:xfrm flipV="1">
              <a:off x="3082044" y="3547903"/>
              <a:ext cx="142006" cy="65140"/>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3" name="Line 518"/>
            <p:cNvSpPr>
              <a:spLocks noChangeShapeType="1"/>
            </p:cNvSpPr>
            <p:nvPr/>
          </p:nvSpPr>
          <p:spPr bwMode="auto">
            <a:xfrm>
              <a:off x="3478096" y="3511424"/>
              <a:ext cx="319187" cy="160245"/>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4" name="Line 519"/>
            <p:cNvSpPr>
              <a:spLocks noChangeShapeType="1"/>
            </p:cNvSpPr>
            <p:nvPr/>
          </p:nvSpPr>
          <p:spPr bwMode="auto">
            <a:xfrm flipH="1" flipV="1">
              <a:off x="3415562" y="3413714"/>
              <a:ext cx="384327" cy="20323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255" name="Line 520"/>
            <p:cNvSpPr>
              <a:spLocks noChangeShapeType="1"/>
            </p:cNvSpPr>
            <p:nvPr/>
          </p:nvSpPr>
          <p:spPr bwMode="auto">
            <a:xfrm flipH="1" flipV="1">
              <a:off x="3541934" y="3413714"/>
              <a:ext cx="257955" cy="203237"/>
            </a:xfrm>
            <a:prstGeom prst="line">
              <a:avLst/>
            </a:prstGeom>
            <a:noFill/>
            <a:ln w="12700">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2000"/>
            </a:p>
          </p:txBody>
        </p:sp>
        <p:sp>
          <p:nvSpPr>
            <p:cNvPr id="8658" name="ZoneTexte 8657"/>
            <p:cNvSpPr txBox="1"/>
            <p:nvPr/>
          </p:nvSpPr>
          <p:spPr>
            <a:xfrm>
              <a:off x="2217941" y="3637623"/>
              <a:ext cx="260008" cy="253916"/>
            </a:xfrm>
            <a:prstGeom prst="rect">
              <a:avLst/>
            </a:prstGeom>
            <a:noFill/>
          </p:spPr>
          <p:txBody>
            <a:bodyPr wrap="none" rtlCol="0">
              <a:spAutoFit/>
            </a:bodyPr>
            <a:lstStyle/>
            <a:p>
              <a:pPr algn="r"/>
              <a:r>
                <a:rPr lang="fr-FR" sz="1050" dirty="0"/>
                <a:t>0</a:t>
              </a:r>
            </a:p>
          </p:txBody>
        </p:sp>
        <p:sp>
          <p:nvSpPr>
            <p:cNvPr id="531" name="ZoneTexte 530"/>
            <p:cNvSpPr txBox="1"/>
            <p:nvPr/>
          </p:nvSpPr>
          <p:spPr>
            <a:xfrm>
              <a:off x="2428113" y="3867928"/>
              <a:ext cx="260008" cy="253916"/>
            </a:xfrm>
            <a:prstGeom prst="rect">
              <a:avLst/>
            </a:prstGeom>
            <a:noFill/>
          </p:spPr>
          <p:txBody>
            <a:bodyPr wrap="none" rtlCol="0">
              <a:spAutoFit/>
            </a:bodyPr>
            <a:lstStyle/>
            <a:p>
              <a:pPr algn="ctr"/>
              <a:r>
                <a:rPr lang="fr-FR" sz="1050" dirty="0"/>
                <a:t>0</a:t>
              </a:r>
            </a:p>
          </p:txBody>
        </p:sp>
        <p:sp>
          <p:nvSpPr>
            <p:cNvPr id="532" name="ZoneTexte 531"/>
            <p:cNvSpPr txBox="1"/>
            <p:nvPr/>
          </p:nvSpPr>
          <p:spPr>
            <a:xfrm>
              <a:off x="2843207" y="3867928"/>
              <a:ext cx="260008" cy="253916"/>
            </a:xfrm>
            <a:prstGeom prst="rect">
              <a:avLst/>
            </a:prstGeom>
            <a:noFill/>
          </p:spPr>
          <p:txBody>
            <a:bodyPr wrap="none" rtlCol="0">
              <a:spAutoFit/>
            </a:bodyPr>
            <a:lstStyle/>
            <a:p>
              <a:pPr algn="ctr"/>
              <a:r>
                <a:rPr lang="fr-FR" sz="1050" dirty="0"/>
                <a:t>5</a:t>
              </a:r>
            </a:p>
          </p:txBody>
        </p:sp>
        <p:sp>
          <p:nvSpPr>
            <p:cNvPr id="533" name="ZoneTexte 532"/>
            <p:cNvSpPr txBox="1"/>
            <p:nvPr/>
          </p:nvSpPr>
          <p:spPr>
            <a:xfrm>
              <a:off x="3220632" y="3867928"/>
              <a:ext cx="335348" cy="253916"/>
            </a:xfrm>
            <a:prstGeom prst="rect">
              <a:avLst/>
            </a:prstGeom>
            <a:noFill/>
          </p:spPr>
          <p:txBody>
            <a:bodyPr wrap="none" rtlCol="0">
              <a:spAutoFit/>
            </a:bodyPr>
            <a:lstStyle/>
            <a:p>
              <a:pPr algn="ctr"/>
              <a:r>
                <a:rPr lang="fr-FR" sz="1050" dirty="0"/>
                <a:t>10</a:t>
              </a:r>
            </a:p>
          </p:txBody>
        </p:sp>
        <p:sp>
          <p:nvSpPr>
            <p:cNvPr id="534" name="ZoneTexte 533"/>
            <p:cNvSpPr txBox="1"/>
            <p:nvPr/>
          </p:nvSpPr>
          <p:spPr>
            <a:xfrm>
              <a:off x="3635726" y="3867928"/>
              <a:ext cx="335348" cy="253916"/>
            </a:xfrm>
            <a:prstGeom prst="rect">
              <a:avLst/>
            </a:prstGeom>
            <a:noFill/>
          </p:spPr>
          <p:txBody>
            <a:bodyPr wrap="none" rtlCol="0">
              <a:spAutoFit/>
            </a:bodyPr>
            <a:lstStyle/>
            <a:p>
              <a:pPr algn="ctr"/>
              <a:r>
                <a:rPr lang="fr-FR" sz="1050" dirty="0"/>
                <a:t>15</a:t>
              </a:r>
            </a:p>
          </p:txBody>
        </p:sp>
        <p:sp>
          <p:nvSpPr>
            <p:cNvPr id="535" name="ZoneTexte 534"/>
            <p:cNvSpPr txBox="1"/>
            <p:nvPr/>
          </p:nvSpPr>
          <p:spPr>
            <a:xfrm>
              <a:off x="4050821" y="3867928"/>
              <a:ext cx="335348" cy="253916"/>
            </a:xfrm>
            <a:prstGeom prst="rect">
              <a:avLst/>
            </a:prstGeom>
            <a:noFill/>
          </p:spPr>
          <p:txBody>
            <a:bodyPr wrap="none" rtlCol="0">
              <a:spAutoFit/>
            </a:bodyPr>
            <a:lstStyle/>
            <a:p>
              <a:pPr algn="ctr"/>
              <a:r>
                <a:rPr lang="fr-FR" sz="1050" dirty="0"/>
                <a:t>20</a:t>
              </a:r>
            </a:p>
          </p:txBody>
        </p:sp>
        <p:sp>
          <p:nvSpPr>
            <p:cNvPr id="536" name="ZoneTexte 535"/>
            <p:cNvSpPr txBox="1"/>
            <p:nvPr/>
          </p:nvSpPr>
          <p:spPr>
            <a:xfrm>
              <a:off x="2067259" y="3317558"/>
              <a:ext cx="410690" cy="253916"/>
            </a:xfrm>
            <a:prstGeom prst="rect">
              <a:avLst/>
            </a:prstGeom>
            <a:noFill/>
          </p:spPr>
          <p:txBody>
            <a:bodyPr wrap="none" rtlCol="0">
              <a:spAutoFit/>
            </a:bodyPr>
            <a:lstStyle/>
            <a:p>
              <a:pPr algn="r"/>
              <a:r>
                <a:rPr lang="fr-FR" sz="1050" dirty="0"/>
                <a:t>500</a:t>
              </a:r>
            </a:p>
          </p:txBody>
        </p:sp>
        <p:sp>
          <p:nvSpPr>
            <p:cNvPr id="537" name="ZoneTexte 536"/>
            <p:cNvSpPr txBox="1"/>
            <p:nvPr/>
          </p:nvSpPr>
          <p:spPr>
            <a:xfrm>
              <a:off x="1955049" y="2997495"/>
              <a:ext cx="522900" cy="253916"/>
            </a:xfrm>
            <a:prstGeom prst="rect">
              <a:avLst/>
            </a:prstGeom>
            <a:noFill/>
          </p:spPr>
          <p:txBody>
            <a:bodyPr wrap="none" rtlCol="0">
              <a:spAutoFit/>
            </a:bodyPr>
            <a:lstStyle/>
            <a:p>
              <a:pPr algn="r"/>
              <a:r>
                <a:rPr lang="fr-FR" sz="1050" dirty="0"/>
                <a:t>1 000</a:t>
              </a:r>
            </a:p>
          </p:txBody>
        </p:sp>
        <p:sp>
          <p:nvSpPr>
            <p:cNvPr id="538" name="ZoneTexte 537"/>
            <p:cNvSpPr txBox="1"/>
            <p:nvPr/>
          </p:nvSpPr>
          <p:spPr>
            <a:xfrm>
              <a:off x="1955049" y="2677432"/>
              <a:ext cx="522900" cy="253916"/>
            </a:xfrm>
            <a:prstGeom prst="rect">
              <a:avLst/>
            </a:prstGeom>
            <a:noFill/>
          </p:spPr>
          <p:txBody>
            <a:bodyPr wrap="none" rtlCol="0">
              <a:spAutoFit/>
            </a:bodyPr>
            <a:lstStyle/>
            <a:p>
              <a:pPr algn="r"/>
              <a:r>
                <a:rPr lang="fr-FR" sz="1050" dirty="0"/>
                <a:t>1 500</a:t>
              </a:r>
            </a:p>
          </p:txBody>
        </p:sp>
        <p:sp>
          <p:nvSpPr>
            <p:cNvPr id="539" name="ZoneTexte 538"/>
            <p:cNvSpPr txBox="1"/>
            <p:nvPr/>
          </p:nvSpPr>
          <p:spPr>
            <a:xfrm>
              <a:off x="1955049" y="2357369"/>
              <a:ext cx="522900" cy="253916"/>
            </a:xfrm>
            <a:prstGeom prst="rect">
              <a:avLst/>
            </a:prstGeom>
            <a:noFill/>
          </p:spPr>
          <p:txBody>
            <a:bodyPr wrap="none" rtlCol="0">
              <a:spAutoFit/>
            </a:bodyPr>
            <a:lstStyle/>
            <a:p>
              <a:pPr algn="r"/>
              <a:r>
                <a:rPr lang="fr-FR" sz="1050" dirty="0"/>
                <a:t>2 000</a:t>
              </a:r>
            </a:p>
          </p:txBody>
        </p:sp>
        <p:sp>
          <p:nvSpPr>
            <p:cNvPr id="540" name="ZoneTexte 539"/>
            <p:cNvSpPr txBox="1"/>
            <p:nvPr/>
          </p:nvSpPr>
          <p:spPr>
            <a:xfrm>
              <a:off x="1955049" y="2037306"/>
              <a:ext cx="522900" cy="253916"/>
            </a:xfrm>
            <a:prstGeom prst="rect">
              <a:avLst/>
            </a:prstGeom>
            <a:noFill/>
          </p:spPr>
          <p:txBody>
            <a:bodyPr wrap="none" rtlCol="0">
              <a:spAutoFit/>
            </a:bodyPr>
            <a:lstStyle/>
            <a:p>
              <a:pPr algn="r"/>
              <a:r>
                <a:rPr lang="fr-FR" sz="1050" dirty="0"/>
                <a:t>2 500</a:t>
              </a:r>
            </a:p>
          </p:txBody>
        </p:sp>
        <p:sp>
          <p:nvSpPr>
            <p:cNvPr id="541" name="ZoneTexte 540"/>
            <p:cNvSpPr txBox="1"/>
            <p:nvPr/>
          </p:nvSpPr>
          <p:spPr>
            <a:xfrm>
              <a:off x="3987063" y="1932067"/>
              <a:ext cx="619080" cy="276999"/>
            </a:xfrm>
            <a:prstGeom prst="rect">
              <a:avLst/>
            </a:prstGeom>
            <a:noFill/>
          </p:spPr>
          <p:txBody>
            <a:bodyPr wrap="none" rtlCol="0">
              <a:spAutoFit/>
            </a:bodyPr>
            <a:lstStyle/>
            <a:p>
              <a:r>
                <a:rPr lang="fr-FR" sz="1200" b="1" dirty="0"/>
                <a:t>100 %</a:t>
              </a:r>
            </a:p>
          </p:txBody>
        </p:sp>
        <p:sp>
          <p:nvSpPr>
            <p:cNvPr id="542" name="ZoneTexte 541"/>
            <p:cNvSpPr txBox="1"/>
            <p:nvPr/>
          </p:nvSpPr>
          <p:spPr>
            <a:xfrm>
              <a:off x="3987063" y="2112790"/>
              <a:ext cx="534121" cy="276999"/>
            </a:xfrm>
            <a:prstGeom prst="rect">
              <a:avLst/>
            </a:prstGeom>
            <a:noFill/>
          </p:spPr>
          <p:txBody>
            <a:bodyPr wrap="none" rtlCol="0">
              <a:spAutoFit/>
            </a:bodyPr>
            <a:lstStyle/>
            <a:p>
              <a:r>
                <a:rPr lang="fr-FR" sz="1200" b="1" dirty="0"/>
                <a:t>67 %</a:t>
              </a:r>
            </a:p>
          </p:txBody>
        </p:sp>
        <p:sp>
          <p:nvSpPr>
            <p:cNvPr id="543" name="ZoneTexte 542"/>
            <p:cNvSpPr txBox="1"/>
            <p:nvPr/>
          </p:nvSpPr>
          <p:spPr>
            <a:xfrm>
              <a:off x="3987063" y="2293513"/>
              <a:ext cx="534121" cy="276999"/>
            </a:xfrm>
            <a:prstGeom prst="rect">
              <a:avLst/>
            </a:prstGeom>
            <a:noFill/>
          </p:spPr>
          <p:txBody>
            <a:bodyPr wrap="none" rtlCol="0">
              <a:spAutoFit/>
            </a:bodyPr>
            <a:lstStyle/>
            <a:p>
              <a:r>
                <a:rPr lang="fr-FR" sz="1200" b="1" dirty="0"/>
                <a:t>33 %</a:t>
              </a:r>
            </a:p>
          </p:txBody>
        </p:sp>
        <p:sp>
          <p:nvSpPr>
            <p:cNvPr id="561" name="ZoneTexte 560"/>
            <p:cNvSpPr txBox="1"/>
            <p:nvPr/>
          </p:nvSpPr>
          <p:spPr>
            <a:xfrm>
              <a:off x="3026822" y="3548559"/>
              <a:ext cx="771365" cy="253916"/>
            </a:xfrm>
            <a:prstGeom prst="rect">
              <a:avLst/>
            </a:prstGeom>
            <a:noFill/>
          </p:spPr>
          <p:txBody>
            <a:bodyPr wrap="none" rtlCol="0">
              <a:spAutoFit/>
            </a:bodyPr>
            <a:lstStyle/>
            <a:p>
              <a:r>
                <a:rPr lang="fr-FR" sz="1050" dirty="0"/>
                <a:t>LDD = 25</a:t>
              </a:r>
            </a:p>
          </p:txBody>
        </p:sp>
      </p:grpSp>
      <p:sp>
        <p:nvSpPr>
          <p:cNvPr id="558" name="ZoneTexte 55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54</a:t>
            </a:r>
          </a:p>
        </p:txBody>
      </p:sp>
    </p:spTree>
    <p:extLst>
      <p:ext uri="{BB962C8B-B14F-4D97-AF65-F5344CB8AC3E}">
        <p14:creationId xmlns:p14="http://schemas.microsoft.com/office/powerpoint/2010/main" val="41088276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 Virologie-Immunologie</a:t>
            </a:r>
            <a:br>
              <a:rPr lang="fr-FR" sz="4000" dirty="0"/>
            </a:br>
            <a:endParaRPr lang="fr-FR" sz="4000" dirty="0"/>
          </a:p>
          <a:p>
            <a:r>
              <a:rPr lang="fr-FR" sz="3200" dirty="0"/>
              <a:t>I. 1. Résistance</a:t>
            </a:r>
          </a:p>
        </p:txBody>
      </p:sp>
      <p:sp>
        <p:nvSpPr>
          <p:cNvPr id="3" name="ZoneTexte 2"/>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1</a:t>
            </a:r>
          </a:p>
        </p:txBody>
      </p:sp>
    </p:spTree>
    <p:custDataLst>
      <p:tags r:id="rId1"/>
    </p:custDataLst>
    <p:extLst>
      <p:ext uri="{BB962C8B-B14F-4D97-AF65-F5344CB8AC3E}">
        <p14:creationId xmlns:p14="http://schemas.microsoft.com/office/powerpoint/2010/main" val="2899041617"/>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III. Traitements antirétroviraux</a:t>
            </a:r>
            <a:br>
              <a:rPr lang="fr-FR" sz="4000" dirty="0"/>
            </a:br>
            <a:endParaRPr lang="fr-FR" sz="4000" dirty="0"/>
          </a:p>
          <a:p>
            <a:r>
              <a:rPr lang="fr-FR" sz="3200" dirty="0"/>
              <a:t>III. 1. Stratégies thérapeutiques</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55</a:t>
            </a:r>
          </a:p>
        </p:txBody>
      </p:sp>
    </p:spTree>
    <p:custDataLst>
      <p:tags r:id="rId1"/>
    </p:custDataLst>
    <p:extLst>
      <p:ext uri="{BB962C8B-B14F-4D97-AF65-F5344CB8AC3E}">
        <p14:creationId xmlns:p14="http://schemas.microsoft.com/office/powerpoint/2010/main" val="2046106910"/>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re 1"/>
          <p:cNvSpPr>
            <a:spLocks noGrp="1"/>
          </p:cNvSpPr>
          <p:nvPr>
            <p:ph type="title"/>
          </p:nvPr>
        </p:nvSpPr>
        <p:spPr/>
        <p:txBody>
          <a:bodyPr/>
          <a:lstStyle/>
          <a:p>
            <a:pPr eaLnBrk="1" hangingPunct="1"/>
            <a:r>
              <a:rPr lang="fr-FR" dirty="0"/>
              <a:t>Essai DRIVE : DOR versus DRV/r (+ 2 INTI) en 1</a:t>
            </a:r>
            <a:r>
              <a:rPr lang="fr-FR" baseline="30000" dirty="0"/>
              <a:t>ère</a:t>
            </a:r>
            <a:r>
              <a:rPr lang="fr-FR" dirty="0"/>
              <a:t> ligne (1)</a:t>
            </a:r>
          </a:p>
        </p:txBody>
      </p:sp>
      <p:sp>
        <p:nvSpPr>
          <p:cNvPr id="56323" name="Espace réservé du contenu 26"/>
          <p:cNvSpPr>
            <a:spLocks noGrp="1"/>
          </p:cNvSpPr>
          <p:nvPr>
            <p:ph idx="1"/>
          </p:nvPr>
        </p:nvSpPr>
        <p:spPr>
          <a:xfrm>
            <a:off x="457200" y="1341438"/>
            <a:ext cx="8507413" cy="434260"/>
          </a:xfrm>
        </p:spPr>
        <p:txBody>
          <a:bodyPr/>
          <a:lstStyle/>
          <a:p>
            <a:r>
              <a:rPr lang="fr-FR" sz="2000" dirty="0"/>
              <a:t>Essai de phase 3, randomisé (1:1), en double aveugle, double placebo </a:t>
            </a:r>
          </a:p>
        </p:txBody>
      </p:sp>
      <p:sp>
        <p:nvSpPr>
          <p:cNvPr id="4" name="Rectangle 83"/>
          <p:cNvSpPr txBox="1">
            <a:spLocks noChangeArrowheads="1"/>
          </p:cNvSpPr>
          <p:nvPr/>
        </p:nvSpPr>
        <p:spPr bwMode="auto">
          <a:xfrm>
            <a:off x="505308" y="5389653"/>
            <a:ext cx="8551862" cy="1312863"/>
          </a:xfrm>
          <a:prstGeom prst="rect">
            <a:avLst/>
          </a:prstGeom>
          <a:noFill/>
          <a:ln w="9525">
            <a:noFill/>
            <a:miter lim="800000"/>
            <a:headEnd/>
            <a:tailEnd/>
          </a:ln>
        </p:spPr>
        <p:txBody>
          <a:bodyPr/>
          <a:lstStyle/>
          <a:p>
            <a:pPr marL="342900" indent="-342900">
              <a:spcBef>
                <a:spcPct val="20000"/>
              </a:spcBef>
              <a:buClr>
                <a:srgbClr val="0070C0"/>
              </a:buClr>
              <a:buFontTx/>
              <a:buChar char="•"/>
              <a:defRPr/>
            </a:pPr>
            <a:r>
              <a:rPr lang="fr-FR" sz="2000" b="1" kern="0" dirty="0">
                <a:solidFill>
                  <a:srgbClr val="0070C0"/>
                </a:solidFill>
                <a:latin typeface="Arial"/>
              </a:rPr>
              <a:t>Objectif : </a:t>
            </a:r>
            <a:r>
              <a:rPr lang="fr-FR" sz="2000" kern="0" dirty="0">
                <a:latin typeface="Arial"/>
              </a:rPr>
              <a:t>non-infériorité de DOR comparé à DRV/r : % CV &lt; 50 c/ml </a:t>
            </a:r>
            <a:br>
              <a:rPr lang="fr-FR" sz="2000" kern="0" dirty="0">
                <a:latin typeface="Arial"/>
              </a:rPr>
            </a:br>
            <a:r>
              <a:rPr lang="fr-FR" sz="2000" kern="0" dirty="0">
                <a:latin typeface="Arial"/>
              </a:rPr>
              <a:t>à S48, en intention de traiter, non </a:t>
            </a:r>
            <a:r>
              <a:rPr lang="fr-FR" sz="2000" kern="0" dirty="0" err="1">
                <a:latin typeface="Arial"/>
              </a:rPr>
              <a:t>compléteur</a:t>
            </a:r>
            <a:r>
              <a:rPr lang="fr-FR" sz="2000" kern="0" dirty="0">
                <a:latin typeface="Arial"/>
              </a:rPr>
              <a:t> = échec</a:t>
            </a:r>
            <a:r>
              <a:rPr lang="fr-FR" sz="2000" kern="0" dirty="0"/>
              <a:t> (borne inférieure de l’IC 95 % de la différence = -10 %, puissance : 90 %)</a:t>
            </a:r>
            <a:r>
              <a:rPr lang="fr-FR" sz="2000" kern="0" dirty="0">
                <a:latin typeface="Arial"/>
              </a:rPr>
              <a:t>. </a:t>
            </a:r>
            <a:br>
              <a:rPr lang="fr-FR" sz="2000" kern="0" dirty="0">
                <a:latin typeface="Arial"/>
              </a:rPr>
            </a:br>
            <a:r>
              <a:rPr lang="fr-FR" sz="2000" kern="0" dirty="0">
                <a:latin typeface="Arial"/>
              </a:rPr>
              <a:t>Si non-infériorité, évaluation de la supériorité</a:t>
            </a:r>
          </a:p>
        </p:txBody>
      </p:sp>
      <p:grpSp>
        <p:nvGrpSpPr>
          <p:cNvPr id="3" name="Groupe 2"/>
          <p:cNvGrpSpPr/>
          <p:nvPr/>
        </p:nvGrpSpPr>
        <p:grpSpPr>
          <a:xfrm>
            <a:off x="172823" y="1774489"/>
            <a:ext cx="8838230" cy="3603183"/>
            <a:chOff x="172823" y="1774489"/>
            <a:chExt cx="8838230" cy="3603183"/>
          </a:xfrm>
        </p:grpSpPr>
        <p:sp>
          <p:nvSpPr>
            <p:cNvPr id="56327" name="Line 6"/>
            <p:cNvSpPr>
              <a:spLocks noChangeShapeType="1"/>
            </p:cNvSpPr>
            <p:nvPr/>
          </p:nvSpPr>
          <p:spPr bwMode="auto">
            <a:xfrm>
              <a:off x="3363354" y="3846489"/>
              <a:ext cx="613849" cy="0"/>
            </a:xfrm>
            <a:prstGeom prst="line">
              <a:avLst/>
            </a:prstGeom>
            <a:noFill/>
            <a:ln w="19050">
              <a:solidFill>
                <a:srgbClr val="0070C0"/>
              </a:solidFill>
              <a:round/>
              <a:headEnd/>
              <a:tailEnd/>
            </a:ln>
          </p:spPr>
          <p:txBody>
            <a:bodyPr/>
            <a:lstStyle/>
            <a:p>
              <a:endParaRPr lang="fr-FR"/>
            </a:p>
          </p:txBody>
        </p:sp>
        <p:sp>
          <p:nvSpPr>
            <p:cNvPr id="56328" name="Text Box 36"/>
            <p:cNvSpPr txBox="1">
              <a:spLocks noChangeArrowheads="1"/>
            </p:cNvSpPr>
            <p:nvPr/>
          </p:nvSpPr>
          <p:spPr bwMode="auto">
            <a:xfrm>
              <a:off x="5534627" y="1788776"/>
              <a:ext cx="2211430" cy="523392"/>
            </a:xfrm>
            <a:prstGeom prst="rect">
              <a:avLst/>
            </a:prstGeom>
            <a:noFill/>
            <a:ln w="9525">
              <a:noFill/>
              <a:miter lim="800000"/>
              <a:headEnd/>
              <a:tailEnd/>
            </a:ln>
          </p:spPr>
          <p:txBody>
            <a:bodyPr>
              <a:spAutoFit/>
            </a:bodyPr>
            <a:lstStyle/>
            <a:p>
              <a:pPr algn="ctr"/>
              <a:r>
                <a:rPr lang="fr-FR" sz="1400" b="1" dirty="0">
                  <a:solidFill>
                    <a:srgbClr val="CC0000"/>
                  </a:solidFill>
                  <a:ea typeface="MS PGothic" pitchFamily="34" charset="-128"/>
                </a:rPr>
                <a:t>Critère principal</a:t>
              </a:r>
              <a:br>
                <a:rPr lang="fr-FR" sz="1400" b="1" dirty="0">
                  <a:solidFill>
                    <a:srgbClr val="CC0000"/>
                  </a:solidFill>
                  <a:ea typeface="MS PGothic" pitchFamily="34" charset="-128"/>
                </a:rPr>
              </a:br>
              <a:r>
                <a:rPr lang="fr-FR" sz="1400" b="1" dirty="0">
                  <a:solidFill>
                    <a:srgbClr val="CC0000"/>
                  </a:solidFill>
                  <a:ea typeface="MS PGothic" pitchFamily="34" charset="-128"/>
                </a:rPr>
                <a:t>CV &lt; 50 c/ml</a:t>
              </a:r>
            </a:p>
          </p:txBody>
        </p:sp>
        <p:sp>
          <p:nvSpPr>
            <p:cNvPr id="56329" name="Left Bracket 5"/>
            <p:cNvSpPr>
              <a:spLocks/>
            </p:cNvSpPr>
            <p:nvPr/>
          </p:nvSpPr>
          <p:spPr bwMode="auto">
            <a:xfrm>
              <a:off x="3977204" y="3329745"/>
              <a:ext cx="634996" cy="1007995"/>
            </a:xfrm>
            <a:prstGeom prst="leftBracket">
              <a:avLst>
                <a:gd name="adj" fmla="val 0"/>
              </a:avLst>
            </a:prstGeom>
            <a:solidFill>
              <a:schemeClr val="bg1"/>
            </a:solidFill>
            <a:ln w="19050" algn="ctr">
              <a:solidFill>
                <a:srgbClr val="0070C0"/>
              </a:solidFill>
              <a:round/>
              <a:headEnd/>
              <a:tailEnd/>
            </a:ln>
          </p:spPr>
          <p:txBody>
            <a:bodyPr/>
            <a:lstStyle/>
            <a:p>
              <a:pPr algn="ctr"/>
              <a:endParaRPr lang="fr-FR" sz="1600" baseline="-25000">
                <a:solidFill>
                  <a:srgbClr val="000000"/>
                </a:solidFill>
                <a:ea typeface="MS PGothic" pitchFamily="34" charset="-128"/>
              </a:endParaRPr>
            </a:p>
          </p:txBody>
        </p:sp>
        <p:sp>
          <p:nvSpPr>
            <p:cNvPr id="56330" name="TextBox 11"/>
            <p:cNvSpPr txBox="1">
              <a:spLocks noChangeArrowheads="1"/>
            </p:cNvSpPr>
            <p:nvPr/>
          </p:nvSpPr>
          <p:spPr bwMode="auto">
            <a:xfrm>
              <a:off x="4094429" y="2488075"/>
              <a:ext cx="1038225" cy="307975"/>
            </a:xfrm>
            <a:prstGeom prst="rect">
              <a:avLst/>
            </a:prstGeom>
            <a:noFill/>
            <a:ln w="9525">
              <a:noFill/>
              <a:miter lim="800000"/>
              <a:headEnd/>
              <a:tailEnd/>
            </a:ln>
          </p:spPr>
          <p:txBody>
            <a:bodyPr>
              <a:spAutoFit/>
            </a:bodyPr>
            <a:lstStyle/>
            <a:p>
              <a:pPr algn="ctr"/>
              <a:r>
                <a:rPr lang="fr-FR" altLang="en-US" sz="1400" b="1">
                  <a:ea typeface="MS PGothic" pitchFamily="34" charset="-128"/>
                </a:rPr>
                <a:t>S0</a:t>
              </a:r>
            </a:p>
          </p:txBody>
        </p:sp>
        <p:cxnSp>
          <p:nvCxnSpPr>
            <p:cNvPr id="50" name="Straight Connector 43"/>
            <p:cNvCxnSpPr/>
            <p:nvPr/>
          </p:nvCxnSpPr>
          <p:spPr bwMode="auto">
            <a:xfrm>
              <a:off x="4612200" y="2873038"/>
              <a:ext cx="4114800" cy="0"/>
            </a:xfrm>
            <a:prstGeom prst="line">
              <a:avLst/>
            </a:prstGeom>
            <a:ln w="19050">
              <a:solidFill>
                <a:srgbClr val="000066"/>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1" name="Isosceles Triangle 19"/>
            <p:cNvSpPr/>
            <p:nvPr/>
          </p:nvSpPr>
          <p:spPr bwMode="auto">
            <a:xfrm flipV="1">
              <a:off x="6536250" y="2288838"/>
              <a:ext cx="182562" cy="228600"/>
            </a:xfrm>
            <a:prstGeom prst="triangle">
              <a:avLst/>
            </a:prstGeom>
            <a:solidFill>
              <a:srgbClr val="CC00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lnSpc>
                  <a:spcPct val="90000"/>
                </a:lnSpc>
                <a:spcBef>
                  <a:spcPts val="0"/>
                </a:spcBef>
                <a:spcAft>
                  <a:spcPts val="0"/>
                </a:spcAft>
                <a:defRPr/>
              </a:pPr>
              <a:endParaRPr lang="fr-FR">
                <a:solidFill>
                  <a:prstClr val="white"/>
                </a:solidFill>
              </a:endParaRPr>
            </a:p>
          </p:txBody>
        </p:sp>
        <p:sp>
          <p:nvSpPr>
            <p:cNvPr id="52" name="Rectangle : coins arrondis 51"/>
            <p:cNvSpPr/>
            <p:nvPr/>
          </p:nvSpPr>
          <p:spPr bwMode="auto">
            <a:xfrm>
              <a:off x="4612200" y="2990513"/>
              <a:ext cx="3839952" cy="814524"/>
            </a:xfrm>
            <a:prstGeom prst="roundRect">
              <a:avLst/>
            </a:prstGeom>
            <a:solidFill>
              <a:srgbClr val="306F0E"/>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500" b="1" dirty="0">
                  <a:solidFill>
                    <a:srgbClr val="FFFFFF"/>
                  </a:solidFill>
                  <a:ea typeface="MS Mincho" pitchFamily="49" charset="-128"/>
                  <a:cs typeface="Arial" charset="0"/>
                </a:rPr>
                <a:t>DOR 100 mg </a:t>
              </a:r>
              <a:r>
                <a:rPr lang="fr-FR" sz="1500" b="1" dirty="0" err="1">
                  <a:solidFill>
                    <a:srgbClr val="FFFFFF"/>
                  </a:solidFill>
                  <a:ea typeface="MS Mincho" pitchFamily="49" charset="-128"/>
                  <a:cs typeface="Arial" charset="0"/>
                </a:rPr>
                <a:t>qd</a:t>
              </a:r>
              <a:r>
                <a:rPr lang="fr-FR" sz="1500" b="1" dirty="0">
                  <a:solidFill>
                    <a:srgbClr val="FFFFFF"/>
                  </a:solidFill>
                  <a:ea typeface="MS Mincho" pitchFamily="49" charset="-128"/>
                  <a:cs typeface="Arial" charset="0"/>
                </a:rPr>
                <a:t> + placebo DRV/r        </a:t>
              </a:r>
              <a:br>
                <a:rPr lang="fr-FR" sz="1500" b="1" dirty="0">
                  <a:solidFill>
                    <a:srgbClr val="FFFFFF"/>
                  </a:solidFill>
                  <a:ea typeface="MS Mincho" pitchFamily="49" charset="-128"/>
                  <a:cs typeface="Arial" charset="0"/>
                </a:rPr>
              </a:br>
              <a:r>
                <a:rPr lang="fr-FR" sz="1500" b="1" dirty="0">
                  <a:solidFill>
                    <a:srgbClr val="FFFFFF"/>
                  </a:solidFill>
                  <a:ea typeface="MS Mincho" pitchFamily="49" charset="-128"/>
                  <a:cs typeface="Arial" charset="0"/>
                </a:rPr>
                <a:t>+ 2 INTI sélectionnés par investigateur</a:t>
              </a:r>
              <a:endParaRPr lang="fr-FR" sz="1500" b="1" baseline="30000" dirty="0">
                <a:solidFill>
                  <a:srgbClr val="FFFFFF"/>
                </a:solidFill>
                <a:ea typeface="MS Mincho" pitchFamily="49" charset="-128"/>
                <a:cs typeface="Arial" charset="0"/>
              </a:endParaRPr>
            </a:p>
          </p:txBody>
        </p:sp>
        <p:sp>
          <p:nvSpPr>
            <p:cNvPr id="53" name="Rectangle : coins arrondis 52"/>
            <p:cNvSpPr/>
            <p:nvPr/>
          </p:nvSpPr>
          <p:spPr bwMode="auto">
            <a:xfrm>
              <a:off x="4612200" y="3850241"/>
              <a:ext cx="3833300" cy="843021"/>
            </a:xfrm>
            <a:prstGeom prst="roundRect">
              <a:avLst/>
            </a:prstGeom>
            <a:solidFill>
              <a:srgbClr val="FF66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500" b="1" dirty="0">
                  <a:solidFill>
                    <a:srgbClr val="FFFFFF"/>
                  </a:solidFill>
                  <a:ea typeface="MS Mincho" pitchFamily="49" charset="-128"/>
                  <a:cs typeface="Arial" charset="0"/>
                </a:rPr>
                <a:t>DRV/r 800/100 mg </a:t>
              </a:r>
              <a:r>
                <a:rPr lang="fr-FR" sz="1500" b="1" dirty="0" err="1">
                  <a:solidFill>
                    <a:srgbClr val="FFFFFF"/>
                  </a:solidFill>
                  <a:ea typeface="MS Mincho" pitchFamily="49" charset="-128"/>
                  <a:cs typeface="Arial" charset="0"/>
                </a:rPr>
                <a:t>qd</a:t>
              </a:r>
              <a:r>
                <a:rPr lang="fr-FR" sz="1500" b="1" dirty="0">
                  <a:solidFill>
                    <a:srgbClr val="FFFFFF"/>
                  </a:solidFill>
                  <a:ea typeface="MS Mincho" pitchFamily="49" charset="-128"/>
                  <a:cs typeface="Arial" charset="0"/>
                </a:rPr>
                <a:t> + placebo DOR  </a:t>
              </a:r>
              <a:br>
                <a:rPr lang="fr-FR" sz="1500" b="1" dirty="0">
                  <a:solidFill>
                    <a:srgbClr val="FFFFFF"/>
                  </a:solidFill>
                  <a:ea typeface="MS Mincho" pitchFamily="49" charset="-128"/>
                  <a:cs typeface="Arial" charset="0"/>
                </a:rPr>
              </a:br>
              <a:r>
                <a:rPr lang="fr-FR" sz="1500" b="1" dirty="0">
                  <a:solidFill>
                    <a:srgbClr val="FFFFFF"/>
                  </a:solidFill>
                  <a:ea typeface="MS Mincho" pitchFamily="49" charset="-128"/>
                  <a:cs typeface="Arial" charset="0"/>
                </a:rPr>
                <a:t>+ 2 INTI sélectionnés par investigateur</a:t>
              </a:r>
              <a:endParaRPr lang="fr-FR" sz="1500" b="1" baseline="30000" dirty="0">
                <a:solidFill>
                  <a:srgbClr val="FFFFFF"/>
                </a:solidFill>
                <a:ea typeface="MS Mincho" pitchFamily="49" charset="-128"/>
                <a:cs typeface="Arial" charset="0"/>
              </a:endParaRPr>
            </a:p>
          </p:txBody>
        </p:sp>
        <p:sp>
          <p:nvSpPr>
            <p:cNvPr id="54" name="Right Bracket 5"/>
            <p:cNvSpPr/>
            <p:nvPr/>
          </p:nvSpPr>
          <p:spPr bwMode="auto">
            <a:xfrm rot="5400000">
              <a:off x="6462364" y="884762"/>
              <a:ext cx="132972" cy="3833300"/>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6336" name="TextBox 11"/>
            <p:cNvSpPr txBox="1">
              <a:spLocks noChangeArrowheads="1"/>
            </p:cNvSpPr>
            <p:nvPr/>
          </p:nvSpPr>
          <p:spPr bwMode="auto">
            <a:xfrm>
              <a:off x="8148939" y="2488075"/>
              <a:ext cx="606425" cy="307975"/>
            </a:xfrm>
            <a:prstGeom prst="rect">
              <a:avLst/>
            </a:prstGeom>
            <a:noFill/>
            <a:ln w="9525">
              <a:noFill/>
              <a:miter lim="800000"/>
              <a:headEnd/>
              <a:tailEnd/>
            </a:ln>
          </p:spPr>
          <p:txBody>
            <a:bodyPr>
              <a:spAutoFit/>
            </a:bodyPr>
            <a:lstStyle/>
            <a:p>
              <a:pPr algn="ctr"/>
              <a:r>
                <a:rPr lang="fr-FR" altLang="en-US" sz="1400" b="1">
                  <a:ea typeface="MS PGothic" pitchFamily="34" charset="-128"/>
                </a:rPr>
                <a:t>S96</a:t>
              </a:r>
            </a:p>
          </p:txBody>
        </p:sp>
        <p:sp>
          <p:nvSpPr>
            <p:cNvPr id="56" name="Right Bracket 36"/>
            <p:cNvSpPr/>
            <p:nvPr/>
          </p:nvSpPr>
          <p:spPr bwMode="auto">
            <a:xfrm rot="5400000">
              <a:off x="5548220" y="1798906"/>
              <a:ext cx="132971" cy="2005012"/>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6338" name="TextBox 11"/>
            <p:cNvSpPr txBox="1">
              <a:spLocks noChangeArrowheads="1"/>
            </p:cNvSpPr>
            <p:nvPr/>
          </p:nvSpPr>
          <p:spPr bwMode="auto">
            <a:xfrm>
              <a:off x="6344440" y="2488075"/>
              <a:ext cx="585788" cy="307975"/>
            </a:xfrm>
            <a:prstGeom prst="rect">
              <a:avLst/>
            </a:prstGeom>
            <a:noFill/>
            <a:ln w="9525">
              <a:noFill/>
              <a:miter lim="800000"/>
              <a:headEnd/>
              <a:tailEnd/>
            </a:ln>
          </p:spPr>
          <p:txBody>
            <a:bodyPr>
              <a:spAutoFit/>
            </a:bodyPr>
            <a:lstStyle/>
            <a:p>
              <a:pPr algn="ctr"/>
              <a:r>
                <a:rPr lang="fr-FR" altLang="en-US" sz="1400" b="1" dirty="0">
                  <a:ea typeface="MS PGothic" pitchFamily="34" charset="-128"/>
                </a:rPr>
                <a:t>S48</a:t>
              </a:r>
            </a:p>
          </p:txBody>
        </p:sp>
        <p:sp>
          <p:nvSpPr>
            <p:cNvPr id="14357" name="TextBox 21"/>
            <p:cNvSpPr txBox="1">
              <a:spLocks noChangeArrowheads="1"/>
            </p:cNvSpPr>
            <p:nvPr/>
          </p:nvSpPr>
          <p:spPr bwMode="auto">
            <a:xfrm>
              <a:off x="172823" y="2909839"/>
              <a:ext cx="3334962" cy="1917120"/>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nSpc>
                  <a:spcPct val="110000"/>
                </a:lnSpc>
                <a:defRPr/>
              </a:pPr>
              <a:r>
                <a:rPr lang="fr-FR" sz="1600" b="1" dirty="0">
                  <a:solidFill>
                    <a:srgbClr val="000066"/>
                  </a:solidFill>
                </a:rPr>
                <a:t>Adultes VIH+ ≥ 18 ans </a:t>
              </a:r>
            </a:p>
            <a:p>
              <a:pPr>
                <a:lnSpc>
                  <a:spcPct val="110000"/>
                </a:lnSpc>
                <a:defRPr/>
              </a:pPr>
              <a:r>
                <a:rPr lang="fr-FR" sz="1600" b="1" dirty="0">
                  <a:solidFill>
                    <a:srgbClr val="000066"/>
                  </a:solidFill>
                </a:rPr>
                <a:t>Naïfs d’ARV</a:t>
              </a:r>
            </a:p>
            <a:p>
              <a:pPr>
                <a:lnSpc>
                  <a:spcPct val="110000"/>
                </a:lnSpc>
                <a:defRPr/>
              </a:pPr>
              <a:r>
                <a:rPr lang="fr-FR" sz="1600" b="1" dirty="0">
                  <a:solidFill>
                    <a:srgbClr val="000066"/>
                  </a:solidFill>
                </a:rPr>
                <a:t>CV ≥ 1 000 c/ml</a:t>
              </a:r>
            </a:p>
            <a:p>
              <a:pPr>
                <a:lnSpc>
                  <a:spcPct val="110000"/>
                </a:lnSpc>
                <a:defRPr/>
              </a:pPr>
              <a:r>
                <a:rPr lang="fr-FR" sz="1600" b="1" dirty="0">
                  <a:solidFill>
                    <a:srgbClr val="000066"/>
                  </a:solidFill>
                </a:rPr>
                <a:t>DFG (CG) ≥ 50 ml/min</a:t>
              </a:r>
            </a:p>
            <a:p>
              <a:pPr>
                <a:lnSpc>
                  <a:spcPct val="110000"/>
                </a:lnSpc>
                <a:defRPr/>
              </a:pPr>
              <a:r>
                <a:rPr lang="fr-FR" sz="1600" b="1" dirty="0">
                  <a:solidFill>
                    <a:srgbClr val="000066"/>
                  </a:solidFill>
                </a:rPr>
                <a:t>Pas de mutation de résistance à DOR, DRV/r, INTI</a:t>
              </a:r>
            </a:p>
          </p:txBody>
        </p:sp>
        <p:sp>
          <p:nvSpPr>
            <p:cNvPr id="56340" name="TextBox 11"/>
            <p:cNvSpPr txBox="1">
              <a:spLocks noChangeArrowheads="1"/>
            </p:cNvSpPr>
            <p:nvPr/>
          </p:nvSpPr>
          <p:spPr bwMode="auto">
            <a:xfrm>
              <a:off x="3734275" y="3023446"/>
              <a:ext cx="1038456" cy="307878"/>
            </a:xfrm>
            <a:prstGeom prst="rect">
              <a:avLst/>
            </a:prstGeom>
            <a:noFill/>
            <a:ln w="9525">
              <a:noFill/>
              <a:miter lim="800000"/>
              <a:headEnd/>
              <a:tailEnd/>
            </a:ln>
          </p:spPr>
          <p:txBody>
            <a:bodyPr>
              <a:spAutoFit/>
            </a:bodyPr>
            <a:lstStyle/>
            <a:p>
              <a:pPr algn="ctr"/>
              <a:r>
                <a:rPr lang="fr-FR" altLang="en-US" sz="1400" b="1" dirty="0">
                  <a:ea typeface="MS PGothic" pitchFamily="34" charset="-128"/>
                </a:rPr>
                <a:t>n = 340</a:t>
              </a:r>
            </a:p>
          </p:txBody>
        </p:sp>
        <p:sp>
          <p:nvSpPr>
            <p:cNvPr id="56341" name="TextBox 11"/>
            <p:cNvSpPr txBox="1">
              <a:spLocks noChangeArrowheads="1"/>
            </p:cNvSpPr>
            <p:nvPr/>
          </p:nvSpPr>
          <p:spPr bwMode="auto">
            <a:xfrm>
              <a:off x="3702878" y="4357012"/>
              <a:ext cx="1038456" cy="307878"/>
            </a:xfrm>
            <a:prstGeom prst="rect">
              <a:avLst/>
            </a:prstGeom>
            <a:noFill/>
            <a:ln w="9525">
              <a:noFill/>
              <a:miter lim="800000"/>
              <a:headEnd/>
              <a:tailEnd/>
            </a:ln>
          </p:spPr>
          <p:txBody>
            <a:bodyPr>
              <a:spAutoFit/>
            </a:bodyPr>
            <a:lstStyle/>
            <a:p>
              <a:pPr algn="ctr"/>
              <a:r>
                <a:rPr lang="fr-FR" altLang="en-US" sz="1400" b="1" dirty="0">
                  <a:ea typeface="MS PGothic" pitchFamily="34" charset="-128"/>
                </a:rPr>
                <a:t>n = 340</a:t>
              </a:r>
            </a:p>
          </p:txBody>
        </p:sp>
        <p:cxnSp>
          <p:nvCxnSpPr>
            <p:cNvPr id="26" name="Connecteur droit 66"/>
            <p:cNvCxnSpPr>
              <a:cxnSpLocks noChangeShapeType="1"/>
            </p:cNvCxnSpPr>
            <p:nvPr/>
          </p:nvCxnSpPr>
          <p:spPr bwMode="auto">
            <a:xfrm>
              <a:off x="3708875" y="2427943"/>
              <a:ext cx="3175" cy="950913"/>
            </a:xfrm>
            <a:prstGeom prst="line">
              <a:avLst/>
            </a:prstGeom>
            <a:noFill/>
            <a:ln w="28575">
              <a:solidFill>
                <a:srgbClr val="0070C0"/>
              </a:solidFill>
              <a:round/>
              <a:headEnd/>
              <a:tailEnd type="triangle" w="med" len="med"/>
            </a:ln>
          </p:spPr>
        </p:cxnSp>
        <p:sp>
          <p:nvSpPr>
            <p:cNvPr id="27" name="Oval 170"/>
            <p:cNvSpPr>
              <a:spLocks noChangeArrowheads="1"/>
            </p:cNvSpPr>
            <p:nvPr/>
          </p:nvSpPr>
          <p:spPr bwMode="auto">
            <a:xfrm>
              <a:off x="2607150" y="1774489"/>
              <a:ext cx="2203450" cy="788987"/>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a:defRPr/>
              </a:pPr>
              <a:r>
                <a:rPr lang="fr-FR" sz="1400" b="1" dirty="0">
                  <a:latin typeface="+mj-lt"/>
                </a:rPr>
                <a:t>Randomisation</a:t>
              </a:r>
            </a:p>
            <a:p>
              <a:pPr algn="ctr">
                <a:defRPr/>
              </a:pPr>
              <a:r>
                <a:rPr lang="fr-FR" sz="1400" b="1" dirty="0">
                  <a:latin typeface="+mj-lt"/>
                </a:rPr>
                <a:t>1 : 1</a:t>
              </a:r>
            </a:p>
          </p:txBody>
        </p:sp>
        <p:sp>
          <p:nvSpPr>
            <p:cNvPr id="2" name="ZoneTexte 1"/>
            <p:cNvSpPr txBox="1"/>
            <p:nvPr/>
          </p:nvSpPr>
          <p:spPr>
            <a:xfrm>
              <a:off x="3668316" y="4792896"/>
              <a:ext cx="5342737" cy="584776"/>
            </a:xfrm>
            <a:prstGeom prst="rect">
              <a:avLst/>
            </a:prstGeom>
            <a:noFill/>
          </p:spPr>
          <p:txBody>
            <a:bodyPr wrap="square" rtlCol="0">
              <a:spAutoFit/>
            </a:bodyPr>
            <a:lstStyle/>
            <a:p>
              <a:r>
                <a:rPr lang="fr-FR" sz="1600" dirty="0"/>
                <a:t>Randomisation stratifiée sur la CV (≤ ou &gt; 100 000 c/ml) et l’INTI (ABC/3TC ou TDF/FTC)</a:t>
              </a:r>
            </a:p>
          </p:txBody>
        </p:sp>
      </p:grpSp>
      <p:sp>
        <p:nvSpPr>
          <p:cNvPr id="24"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25" name="ZoneTexte 2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56</a:t>
            </a:r>
          </a:p>
        </p:txBody>
      </p:sp>
    </p:spTree>
    <p:custDataLst>
      <p:tags r:id="rId1"/>
    </p:custDataLst>
    <p:extLst>
      <p:ext uri="{BB962C8B-B14F-4D97-AF65-F5344CB8AC3E}">
        <p14:creationId xmlns:p14="http://schemas.microsoft.com/office/powerpoint/2010/main" val="54028523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ext uri="{D42A27DB-BD31-4B8C-83A1-F6EECF244321}">
                <p14:modId xmlns:p14="http://schemas.microsoft.com/office/powerpoint/2010/main" val="714443546"/>
              </p:ext>
            </p:extLst>
          </p:nvPr>
        </p:nvGraphicFramePr>
        <p:xfrm>
          <a:off x="103611" y="1545216"/>
          <a:ext cx="8874831" cy="4926728"/>
        </p:xfrm>
        <a:graphic>
          <a:graphicData uri="http://schemas.openxmlformats.org/drawingml/2006/table">
            <a:tbl>
              <a:tblPr/>
              <a:tblGrid>
                <a:gridCol w="3913218">
                  <a:extLst>
                    <a:ext uri="{9D8B030D-6E8A-4147-A177-3AD203B41FA5}">
                      <a16:colId xmlns:a16="http://schemas.microsoft.com/office/drawing/2014/main" xmlns="" val="20000"/>
                    </a:ext>
                  </a:extLst>
                </a:gridCol>
                <a:gridCol w="2117923">
                  <a:extLst>
                    <a:ext uri="{9D8B030D-6E8A-4147-A177-3AD203B41FA5}">
                      <a16:colId xmlns:a16="http://schemas.microsoft.com/office/drawing/2014/main" xmlns="" val="20001"/>
                    </a:ext>
                  </a:extLst>
                </a:gridCol>
                <a:gridCol w="2843690">
                  <a:extLst>
                    <a:ext uri="{9D8B030D-6E8A-4147-A177-3AD203B41FA5}">
                      <a16:colId xmlns:a16="http://schemas.microsoft.com/office/drawing/2014/main" xmlns="" val="20002"/>
                    </a:ext>
                  </a:extLst>
                </a:gridCol>
              </a:tblGrid>
              <a:tr h="37430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DOR 100 + 2 INTI </a:t>
                      </a:r>
                    </a:p>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(n = 383)</a:t>
                      </a:r>
                      <a:endParaRPr kumimoji="0" lang="fr-FR" sz="1400" b="0" i="0" u="none" strike="noStrike" cap="none" normalizeH="0" baseline="0" noProof="0" dirty="0">
                        <a:ln>
                          <a:noFill/>
                        </a:ln>
                        <a:solidFill>
                          <a:schemeClr val="bg1"/>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306F0E"/>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DRV/r 800/100 + 2 INTI </a:t>
                      </a:r>
                    </a:p>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(n = 383) </a:t>
                      </a:r>
                      <a:endParaRPr kumimoji="0" lang="fr-FR" sz="1400" b="0" i="0" u="none" strike="noStrike" cap="none" normalizeH="0" baseline="0" noProof="0" dirty="0">
                        <a:ln>
                          <a:noFill/>
                        </a:ln>
                        <a:solidFill>
                          <a:schemeClr val="bg1"/>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Femmes,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Age moyen, ans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34,8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35,7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SIDA,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Sous-type B,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69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71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CV (log</a:t>
                      </a:r>
                      <a:r>
                        <a:rPr kumimoji="0" lang="fr-FR" sz="1600" b="0" i="0" u="none" strike="noStrike" cap="none" normalizeH="0" baseline="-25000" noProof="0" dirty="0">
                          <a:ln>
                            <a:noFill/>
                          </a:ln>
                          <a:solidFill>
                            <a:srgbClr val="000066"/>
                          </a:solidFill>
                          <a:effectLst/>
                          <a:latin typeface="+mn-lt"/>
                          <a:ea typeface="ＭＳ Ｐゴシック" pitchFamily="34" charset="-128"/>
                        </a:rPr>
                        <a:t>10 </a:t>
                      </a:r>
                      <a:r>
                        <a:rPr kumimoji="0" lang="fr-FR" sz="1600" b="0" i="0" u="none" strike="noStrike" cap="none" normalizeH="0" baseline="0" noProof="0" dirty="0">
                          <a:ln>
                            <a:noFill/>
                          </a:ln>
                          <a:solidFill>
                            <a:srgbClr val="000066"/>
                          </a:solidFill>
                          <a:effectLst/>
                          <a:latin typeface="+mn-lt"/>
                          <a:ea typeface="ＭＳ Ｐゴシック" pitchFamily="34" charset="-128"/>
                        </a:rPr>
                        <a:t>c/ml), moyenne (DS)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4,4 (0,7)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4,4 (0,7)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455519">
                <a:tc>
                  <a:txBody>
                    <a:bodyPr/>
                    <a:lstStyle/>
                    <a:p>
                      <a:pPr marL="176213" marR="0" lvl="1"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CV &gt; 100 000 c/ml, %</a:t>
                      </a:r>
                    </a:p>
                    <a:p>
                      <a:pPr marL="176213" marR="0" lvl="1"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CV &gt; 500 000 c/ml,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22</a:t>
                      </a:r>
                    </a:p>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19</a:t>
                      </a:r>
                    </a:p>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CD4/mm</a:t>
                      </a:r>
                      <a:r>
                        <a:rPr kumimoji="0" lang="fr-FR" sz="1600" b="0" i="0" u="none" strike="noStrike" cap="none" normalizeH="0" baseline="30000" noProof="0" dirty="0">
                          <a:ln>
                            <a:noFill/>
                          </a:ln>
                          <a:solidFill>
                            <a:srgbClr val="000066"/>
                          </a:solidFill>
                          <a:effectLst/>
                          <a:latin typeface="+mn-lt"/>
                          <a:ea typeface="ＭＳ Ｐゴシック" pitchFamily="34" charset="-128"/>
                        </a:rPr>
                        <a:t>3</a:t>
                      </a:r>
                      <a:r>
                        <a:rPr kumimoji="0" lang="fr-FR" sz="1600" b="0" i="0" u="none" strike="noStrike" cap="none" normalizeH="0" baseline="0" noProof="0" dirty="0">
                          <a:ln>
                            <a:noFill/>
                          </a:ln>
                          <a:solidFill>
                            <a:srgbClr val="000066"/>
                          </a:solidFill>
                          <a:effectLst/>
                          <a:latin typeface="+mn-lt"/>
                          <a:ea typeface="ＭＳ Ｐゴシック" pitchFamily="34" charset="-128"/>
                        </a:rPr>
                        <a:t>, moyenne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433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412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245329">
                <a:tc>
                  <a:txBody>
                    <a:bodyPr/>
                    <a:lstStyle/>
                    <a:p>
                      <a:pPr marL="176213" marR="0" lvl="1"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CD4 </a:t>
                      </a:r>
                      <a:r>
                        <a:rPr kumimoji="0" lang="fr-FR" sz="1600" b="0" i="0" u="sng" strike="noStrike" cap="none" normalizeH="0" baseline="0" noProof="0" dirty="0">
                          <a:ln>
                            <a:noFill/>
                          </a:ln>
                          <a:solidFill>
                            <a:srgbClr val="000066"/>
                          </a:solidFill>
                          <a:effectLst/>
                          <a:latin typeface="+mn-lt"/>
                          <a:ea typeface="ＭＳ Ｐゴシック" pitchFamily="34" charset="-128"/>
                        </a:rPr>
                        <a:t>&lt;</a:t>
                      </a:r>
                      <a:r>
                        <a:rPr kumimoji="0" lang="fr-FR" sz="1600" b="0" i="0" u="none" strike="noStrike" cap="none" normalizeH="0" baseline="0" noProof="0" dirty="0">
                          <a:ln>
                            <a:noFill/>
                          </a:ln>
                          <a:solidFill>
                            <a:srgbClr val="000066"/>
                          </a:solidFill>
                          <a:effectLst/>
                          <a:latin typeface="+mn-lt"/>
                          <a:ea typeface="ＭＳ Ｐゴシック" pitchFamily="34" charset="-128"/>
                        </a:rPr>
                        <a:t> 200/mm</a:t>
                      </a:r>
                      <a:r>
                        <a:rPr kumimoji="0" lang="fr-FR" sz="1600" b="0" i="0" u="none" strike="noStrike" cap="none" normalizeH="0" baseline="30000" noProof="0" dirty="0">
                          <a:ln>
                            <a:noFill/>
                          </a:ln>
                          <a:solidFill>
                            <a:srgbClr val="000066"/>
                          </a:solidFill>
                          <a:effectLst/>
                          <a:latin typeface="+mn-lt"/>
                          <a:ea typeface="ＭＳ Ｐゴシック" pitchFamily="34" charset="-128"/>
                        </a:rPr>
                        <a:t>3</a:t>
                      </a:r>
                      <a:r>
                        <a:rPr kumimoji="0" lang="fr-FR" sz="1600" b="0" i="0" u="none" strike="noStrike" kern="1200" cap="none" normalizeH="0" baseline="0" noProof="0" dirty="0">
                          <a:ln>
                            <a:noFill/>
                          </a:ln>
                          <a:solidFill>
                            <a:srgbClr val="000066"/>
                          </a:solidFill>
                          <a:effectLst/>
                          <a:latin typeface="+mn-lt"/>
                          <a:ea typeface="ＭＳ Ｐゴシック" pitchFamily="34" charset="-128"/>
                          <a:cs typeface="+mn-cs"/>
                        </a:rPr>
                        <a:t>, %</a:t>
                      </a:r>
                      <a:endParaRPr kumimoji="0" lang="fr-FR" sz="16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INTI utilisés : TDF/FTC / ABC/3TC,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87 / 13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88 / 13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9"/>
                  </a:ext>
                </a:extLst>
              </a:tr>
              <a:tr h="245329">
                <a:tc>
                  <a:txBody>
                    <a:bodyPr/>
                    <a:lstStyle/>
                    <a:p>
                      <a:pPr marL="0"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Interruption avant S48, 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56 (15 %)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71 (19 %)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0"/>
                  </a:ext>
                </a:extLst>
              </a:tr>
              <a:tr h="245329">
                <a:tc>
                  <a:txBody>
                    <a:bodyPr/>
                    <a:lstStyle/>
                    <a:p>
                      <a:pPr marL="174625"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Manque d’efficacité,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1"/>
                  </a:ext>
                </a:extLst>
              </a:tr>
              <a:tr h="245329">
                <a:tc>
                  <a:txBody>
                    <a:bodyPr/>
                    <a:lstStyle/>
                    <a:p>
                      <a:pPr marL="174625"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Evénement indésirable,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2"/>
                  </a:ext>
                </a:extLst>
              </a:tr>
              <a:tr h="245329">
                <a:tc>
                  <a:txBody>
                    <a:bodyPr/>
                    <a:lstStyle/>
                    <a:p>
                      <a:pPr marL="174625"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Décès,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3"/>
                  </a:ext>
                </a:extLst>
              </a:tr>
              <a:tr h="245329">
                <a:tc>
                  <a:txBody>
                    <a:bodyPr/>
                    <a:lstStyle/>
                    <a:p>
                      <a:pPr marL="174625" marR="0" lvl="0" indent="0" algn="l"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Perdu de vue / retrait consentement,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17 / 10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19 / 13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4"/>
                  </a:ext>
                </a:extLst>
              </a:tr>
              <a:tr h="245329">
                <a:tc>
                  <a:txBody>
                    <a:bodyPr/>
                    <a:lstStyle/>
                    <a:p>
                      <a:pPr marL="174625" marR="0" lvl="0" indent="0" algn="l" defTabSz="914400" rtl="0" eaLnBrk="1" fontAlgn="base" latinLnBrk="0" hangingPunct="1">
                        <a:lnSpc>
                          <a:spcPts val="1500"/>
                        </a:lnSpc>
                        <a:spcBef>
                          <a:spcPts val="0"/>
                        </a:spcBef>
                        <a:spcAft>
                          <a:spcPct val="0"/>
                        </a:spcAft>
                        <a:buClrTx/>
                        <a:buSzTx/>
                        <a:buFont typeface="Wingdings" pitchFamily="2" charset="2"/>
                        <a:buNone/>
                        <a:tabLst>
                          <a:tab pos="0" algn="l"/>
                          <a:tab pos="174625" algn="l"/>
                        </a:tabLst>
                      </a:pPr>
                      <a:r>
                        <a:rPr kumimoji="0" lang="fr-FR" sz="1600" b="0" i="0" u="none" strike="noStrike" cap="none" normalizeH="0" baseline="0" noProof="0" dirty="0">
                          <a:ln>
                            <a:noFill/>
                          </a:ln>
                          <a:solidFill>
                            <a:srgbClr val="000066"/>
                          </a:solidFill>
                          <a:effectLst/>
                          <a:latin typeface="+mn-lt"/>
                          <a:ea typeface="ＭＳ Ｐゴシック" pitchFamily="34" charset="-128"/>
                        </a:rPr>
                        <a:t>Non-observance / autre,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7 / 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5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n-lt"/>
                          <a:ea typeface="ＭＳ Ｐゴシック" pitchFamily="34" charset="-128"/>
                        </a:rPr>
                        <a:t>4 / 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5"/>
                  </a:ext>
                </a:extLst>
              </a:tr>
            </a:tbl>
          </a:graphicData>
        </a:graphic>
      </p:graphicFrame>
      <p:sp>
        <p:nvSpPr>
          <p:cNvPr id="11" name="Rectangle 6"/>
          <p:cNvSpPr>
            <a:spLocks noChangeArrowheads="1"/>
          </p:cNvSpPr>
          <p:nvPr/>
        </p:nvSpPr>
        <p:spPr bwMode="auto">
          <a:xfrm>
            <a:off x="971550" y="1198349"/>
            <a:ext cx="7162800" cy="317844"/>
          </a:xfrm>
          <a:prstGeom prst="rect">
            <a:avLst/>
          </a:prstGeom>
          <a:noFill/>
          <a:ln w="9525">
            <a:noFill/>
            <a:miter lim="800000"/>
            <a:headEnd/>
            <a:tailEnd/>
          </a:ln>
        </p:spPr>
        <p:txBody>
          <a:bodyPr anchor="ctr">
            <a:spAutoFit/>
          </a:bodyPr>
          <a:lstStyle/>
          <a:p>
            <a:pPr algn="ctr">
              <a:lnSpc>
                <a:spcPts val="1525"/>
              </a:lnSpc>
              <a:spcBef>
                <a:spcPct val="20000"/>
              </a:spcBef>
            </a:pPr>
            <a:r>
              <a:rPr lang="fr-FR" sz="2400" b="1" dirty="0">
                <a:solidFill>
                  <a:srgbClr val="0070C0"/>
                </a:solidFill>
                <a:latin typeface="Calibri" pitchFamily="34" charset="0"/>
              </a:rPr>
              <a:t>Caractéristiques à l’inclusion et devenir des patients</a:t>
            </a:r>
          </a:p>
        </p:txBody>
      </p:sp>
      <p:sp>
        <p:nvSpPr>
          <p:cNvPr id="8" name="Titre 1"/>
          <p:cNvSpPr>
            <a:spLocks noGrp="1"/>
          </p:cNvSpPr>
          <p:nvPr>
            <p:ph type="title"/>
          </p:nvPr>
        </p:nvSpPr>
        <p:spPr/>
        <p:txBody>
          <a:bodyPr/>
          <a:lstStyle/>
          <a:p>
            <a:pPr eaLnBrk="1" hangingPunct="1"/>
            <a:r>
              <a:rPr lang="fr-FR" dirty="0"/>
              <a:t>Essai DRIVE : DOR versus DRV/r (+ 2 INTI) en 1</a:t>
            </a:r>
            <a:r>
              <a:rPr lang="fr-FR" baseline="30000" dirty="0"/>
              <a:t>ère</a:t>
            </a:r>
            <a:r>
              <a:rPr lang="fr-FR" dirty="0"/>
              <a:t> ligne (2)</a:t>
            </a:r>
          </a:p>
        </p:txBody>
      </p:sp>
      <p:sp>
        <p:nvSpPr>
          <p:cNvPr id="6"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7" name="ZoneTexte 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57</a:t>
            </a:r>
          </a:p>
        </p:txBody>
      </p:sp>
    </p:spTree>
    <p:custDataLst>
      <p:tags r:id="rId1"/>
    </p:custDataLst>
    <p:extLst>
      <p:ext uri="{BB962C8B-B14F-4D97-AF65-F5344CB8AC3E}">
        <p14:creationId xmlns:p14="http://schemas.microsoft.com/office/powerpoint/2010/main" val="1394887394"/>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4947784" y="2149255"/>
            <a:ext cx="3554413" cy="3034260"/>
            <a:chOff x="4947784" y="2149255"/>
            <a:chExt cx="3554413" cy="3034260"/>
          </a:xfrm>
        </p:grpSpPr>
        <p:sp>
          <p:nvSpPr>
            <p:cNvPr id="42" name="AutoShape 106"/>
            <p:cNvSpPr>
              <a:spLocks noChangeArrowheads="1"/>
            </p:cNvSpPr>
            <p:nvPr/>
          </p:nvSpPr>
          <p:spPr bwMode="auto">
            <a:xfrm flipH="1">
              <a:off x="5158922" y="2514380"/>
              <a:ext cx="1555750" cy="787400"/>
            </a:xfrm>
            <a:prstGeom prst="rightArrow">
              <a:avLst>
                <a:gd name="adj1" fmla="val 50000"/>
                <a:gd name="adj2" fmla="val 52787"/>
              </a:avLst>
            </a:prstGeom>
            <a:solidFill>
              <a:srgbClr val="F66900"/>
            </a:solidFill>
            <a:ln w="9525">
              <a:noFill/>
              <a:miter lim="800000"/>
              <a:headEnd/>
              <a:tailEnd/>
            </a:ln>
          </p:spPr>
          <p:txBody>
            <a:bodyPr wrap="none" anchor="ctr"/>
            <a:lstStyle/>
            <a:p>
              <a:pPr>
                <a:defRPr/>
              </a:pPr>
              <a:r>
                <a:rPr lang="fr-FR" sz="1400" kern="0" dirty="0">
                  <a:solidFill>
                    <a:schemeClr val="bg1"/>
                  </a:solidFill>
                  <a:latin typeface="Arial" pitchFamily="34" charset="0"/>
                  <a:ea typeface="MS PGothic"/>
                  <a:cs typeface="Arial" pitchFamily="34" charset="0"/>
                </a:rPr>
                <a:t>DRV/r</a:t>
              </a:r>
            </a:p>
          </p:txBody>
        </p:sp>
        <p:sp>
          <p:nvSpPr>
            <p:cNvPr id="59" name="AutoShape 106"/>
            <p:cNvSpPr>
              <a:spLocks noChangeArrowheads="1"/>
            </p:cNvSpPr>
            <p:nvPr/>
          </p:nvSpPr>
          <p:spPr bwMode="auto">
            <a:xfrm>
              <a:off x="6714672" y="2514380"/>
              <a:ext cx="1552575" cy="787400"/>
            </a:xfrm>
            <a:prstGeom prst="rightArrow">
              <a:avLst>
                <a:gd name="adj1" fmla="val 50000"/>
                <a:gd name="adj2" fmla="val 52787"/>
              </a:avLst>
            </a:prstGeom>
            <a:solidFill>
              <a:srgbClr val="306F0E"/>
            </a:solidFill>
            <a:ln w="9525">
              <a:noFill/>
              <a:miter lim="800000"/>
              <a:headEnd/>
              <a:tailEnd/>
            </a:ln>
          </p:spPr>
          <p:txBody>
            <a:bodyPr wrap="none" anchor="ctr"/>
            <a:lstStyle/>
            <a:p>
              <a:pPr algn="r">
                <a:defRPr/>
              </a:pPr>
              <a:r>
                <a:rPr lang="fr-FR" sz="1400" kern="0" dirty="0">
                  <a:solidFill>
                    <a:prstClr val="white"/>
                  </a:solidFill>
                  <a:latin typeface="Arial" pitchFamily="34" charset="0"/>
                  <a:ea typeface="MS PGothic"/>
                  <a:cs typeface="Arial" pitchFamily="34" charset="0"/>
                </a:rPr>
                <a:t>DOR</a:t>
              </a:r>
            </a:p>
          </p:txBody>
        </p:sp>
        <p:sp>
          <p:nvSpPr>
            <p:cNvPr id="67" name="Line 14"/>
            <p:cNvSpPr>
              <a:spLocks noChangeShapeType="1"/>
            </p:cNvSpPr>
            <p:nvPr/>
          </p:nvSpPr>
          <p:spPr bwMode="auto">
            <a:xfrm flipV="1">
              <a:off x="5314497" y="3219640"/>
              <a:ext cx="0" cy="1440000"/>
            </a:xfrm>
            <a:prstGeom prst="line">
              <a:avLst/>
            </a:prstGeom>
            <a:noFill/>
            <a:ln w="12700">
              <a:solidFill>
                <a:srgbClr val="000066"/>
              </a:solidFill>
              <a:prstDash val="dash"/>
              <a:round/>
              <a:headEnd/>
              <a:tailEnd/>
            </a:ln>
            <a:extLst/>
          </p:spPr>
          <p:txBody>
            <a:bodyPr/>
            <a:lstStyle/>
            <a:p>
              <a:pPr eaLnBrk="0" hangingPunct="0">
                <a:defRPr/>
              </a:pPr>
              <a:endParaRPr lang="en-US" sz="1100" kern="0" dirty="0">
                <a:latin typeface="Arial"/>
                <a:ea typeface="MS PGothic"/>
                <a:cs typeface="Arial"/>
              </a:endParaRPr>
            </a:p>
          </p:txBody>
        </p:sp>
        <p:sp>
          <p:nvSpPr>
            <p:cNvPr id="70" name="Line 92"/>
            <p:cNvSpPr>
              <a:spLocks noChangeShapeType="1"/>
            </p:cNvSpPr>
            <p:nvPr/>
          </p:nvSpPr>
          <p:spPr bwMode="auto">
            <a:xfrm>
              <a:off x="6711497" y="3219640"/>
              <a:ext cx="3175" cy="1440000"/>
            </a:xfrm>
            <a:prstGeom prst="line">
              <a:avLst/>
            </a:prstGeom>
            <a:noFill/>
            <a:ln w="12700">
              <a:solidFill>
                <a:srgbClr val="000066"/>
              </a:solidFill>
              <a:miter lim="800000"/>
              <a:headEnd/>
              <a:tailEnd/>
            </a:ln>
            <a:extLst/>
          </p:spPr>
          <p:txBody>
            <a:bodyPr/>
            <a:lstStyle/>
            <a:p>
              <a:pPr eaLnBrk="0" hangingPunct="0">
                <a:defRPr/>
              </a:pPr>
              <a:endParaRPr lang="en-US" sz="1100" kern="0" dirty="0">
                <a:latin typeface="Arial"/>
                <a:ea typeface="MS PGothic"/>
                <a:cs typeface="Arial"/>
              </a:endParaRPr>
            </a:p>
          </p:txBody>
        </p:sp>
        <p:sp>
          <p:nvSpPr>
            <p:cNvPr id="71" name="Line 94"/>
            <p:cNvSpPr>
              <a:spLocks noChangeShapeType="1"/>
            </p:cNvSpPr>
            <p:nvPr/>
          </p:nvSpPr>
          <p:spPr bwMode="auto">
            <a:xfrm>
              <a:off x="8129134" y="3219640"/>
              <a:ext cx="6350" cy="1440000"/>
            </a:xfrm>
            <a:prstGeom prst="line">
              <a:avLst/>
            </a:prstGeom>
            <a:noFill/>
            <a:ln w="12700">
              <a:solidFill>
                <a:srgbClr val="000066"/>
              </a:solidFill>
              <a:prstDash val="dash"/>
              <a:round/>
              <a:headEnd/>
              <a:tailEnd/>
            </a:ln>
            <a:extLst/>
          </p:spPr>
          <p:txBody>
            <a:bodyPr/>
            <a:lstStyle/>
            <a:p>
              <a:pPr eaLnBrk="0" hangingPunct="0">
                <a:defRPr/>
              </a:pPr>
              <a:endParaRPr lang="en-US" sz="1100" kern="0" dirty="0">
                <a:latin typeface="Arial"/>
                <a:ea typeface="MS PGothic"/>
                <a:cs typeface="Arial"/>
              </a:endParaRPr>
            </a:p>
          </p:txBody>
        </p:sp>
        <p:sp>
          <p:nvSpPr>
            <p:cNvPr id="75" name="Text Box 10"/>
            <p:cNvSpPr txBox="1">
              <a:spLocks noChangeArrowheads="1"/>
            </p:cNvSpPr>
            <p:nvPr/>
          </p:nvSpPr>
          <p:spPr bwMode="auto">
            <a:xfrm>
              <a:off x="6565447" y="4700915"/>
              <a:ext cx="295275" cy="482600"/>
            </a:xfrm>
            <a:prstGeom prst="rect">
              <a:avLst/>
            </a:prstGeom>
            <a:noFill/>
            <a:ln>
              <a:noFill/>
            </a:ln>
            <a:extLst/>
          </p:spPr>
          <p:txBody>
            <a:bodyPr tIns="91440" bIns="9144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400" kern="0" dirty="0">
                  <a:solidFill>
                    <a:srgbClr val="000066"/>
                  </a:solidFill>
                  <a:ea typeface="MS PGothic"/>
                </a:rPr>
                <a:t>0 </a:t>
              </a:r>
            </a:p>
          </p:txBody>
        </p:sp>
        <p:sp>
          <p:nvSpPr>
            <p:cNvPr id="57351" name="TextBox 70"/>
            <p:cNvSpPr txBox="1">
              <a:spLocks noChangeArrowheads="1"/>
            </p:cNvSpPr>
            <p:nvPr/>
          </p:nvSpPr>
          <p:spPr bwMode="auto">
            <a:xfrm>
              <a:off x="4947784" y="4700915"/>
              <a:ext cx="731838" cy="482600"/>
            </a:xfrm>
            <a:prstGeom prst="rect">
              <a:avLst/>
            </a:prstGeom>
            <a:noFill/>
            <a:ln w="9525">
              <a:noFill/>
              <a:miter lim="800000"/>
              <a:headEnd/>
              <a:tailEnd/>
            </a:ln>
          </p:spPr>
          <p:txBody>
            <a:bodyPr tIns="91440" bIns="91440" anchor="ctr"/>
            <a:lstStyle/>
            <a:p>
              <a:pPr algn="ctr" defTabSz="1346200">
                <a:lnSpc>
                  <a:spcPct val="90000"/>
                </a:lnSpc>
                <a:tabLst>
                  <a:tab pos="1346200" algn="l"/>
                </a:tabLst>
              </a:pPr>
              <a:r>
                <a:rPr lang="en-GB" sz="1400" dirty="0">
                  <a:ea typeface="MS PGothic" pitchFamily="34" charset="-128"/>
                </a:rPr>
                <a:t>‒10 %</a:t>
              </a:r>
            </a:p>
          </p:txBody>
        </p:sp>
        <p:sp>
          <p:nvSpPr>
            <p:cNvPr id="57352" name="TextBox 70"/>
            <p:cNvSpPr txBox="1">
              <a:spLocks noChangeArrowheads="1"/>
            </p:cNvSpPr>
            <p:nvPr/>
          </p:nvSpPr>
          <p:spPr bwMode="auto">
            <a:xfrm>
              <a:off x="7764009" y="4700915"/>
              <a:ext cx="730250" cy="482600"/>
            </a:xfrm>
            <a:prstGeom prst="rect">
              <a:avLst/>
            </a:prstGeom>
            <a:noFill/>
            <a:ln w="9525">
              <a:noFill/>
              <a:miter lim="800000"/>
              <a:headEnd/>
              <a:tailEnd/>
            </a:ln>
          </p:spPr>
          <p:txBody>
            <a:bodyPr tIns="91440" bIns="91440" anchor="ctr"/>
            <a:lstStyle/>
            <a:p>
              <a:pPr algn="ctr" defTabSz="1346200">
                <a:lnSpc>
                  <a:spcPct val="90000"/>
                </a:lnSpc>
                <a:tabLst>
                  <a:tab pos="1346200" algn="l"/>
                </a:tabLst>
              </a:pPr>
              <a:r>
                <a:rPr lang="en-GB" sz="1400" dirty="0">
                  <a:ea typeface="MS PGothic" pitchFamily="34" charset="-128"/>
                </a:rPr>
                <a:t>+10 %</a:t>
              </a:r>
            </a:p>
          </p:txBody>
        </p:sp>
        <p:sp>
          <p:nvSpPr>
            <p:cNvPr id="64" name="Text Box 99"/>
            <p:cNvSpPr txBox="1">
              <a:spLocks noChangeArrowheads="1"/>
            </p:cNvSpPr>
            <p:nvPr/>
          </p:nvSpPr>
          <p:spPr bwMode="auto">
            <a:xfrm>
              <a:off x="7769955" y="3779560"/>
              <a:ext cx="519545" cy="276225"/>
            </a:xfrm>
            <a:prstGeom prst="rect">
              <a:avLst/>
            </a:prstGeom>
            <a:noFill/>
            <a:ln>
              <a:noFill/>
            </a:ln>
            <a:extLst/>
          </p:spPr>
          <p:txBody>
            <a:bodyPr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spcBef>
                  <a:spcPct val="50000"/>
                </a:spcBef>
                <a:defRPr/>
              </a:pPr>
              <a:r>
                <a:rPr lang="en-GB" sz="1200" b="1" kern="0" dirty="0">
                  <a:solidFill>
                    <a:srgbClr val="000066"/>
                  </a:solidFill>
                  <a:ea typeface="MS PGothic"/>
                </a:rPr>
                <a:t>9,4</a:t>
              </a:r>
            </a:p>
          </p:txBody>
        </p:sp>
        <p:sp>
          <p:nvSpPr>
            <p:cNvPr id="73" name="Text Box 98"/>
            <p:cNvSpPr txBox="1">
              <a:spLocks noChangeArrowheads="1"/>
            </p:cNvSpPr>
            <p:nvPr/>
          </p:nvSpPr>
          <p:spPr bwMode="auto">
            <a:xfrm>
              <a:off x="6359525" y="3772013"/>
              <a:ext cx="314325" cy="276225"/>
            </a:xfrm>
            <a:prstGeom prst="rect">
              <a:avLst/>
            </a:prstGeom>
            <a:noFill/>
            <a:ln>
              <a:noFill/>
            </a:ln>
            <a:extLst/>
          </p:spPr>
          <p:txBody>
            <a:bodyPr lIns="0" rIns="0"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200" b="1" kern="0" dirty="0">
                  <a:solidFill>
                    <a:srgbClr val="000066"/>
                  </a:solidFill>
                  <a:ea typeface="MS PGothic"/>
                </a:rPr>
                <a:t>-1,6</a:t>
              </a:r>
              <a:endParaRPr lang="en-GB" sz="1200" b="1" kern="0" dirty="0">
                <a:solidFill>
                  <a:srgbClr val="000066"/>
                </a:solidFill>
                <a:ea typeface="MS PGothic"/>
              </a:endParaRPr>
            </a:p>
          </p:txBody>
        </p:sp>
        <p:sp>
          <p:nvSpPr>
            <p:cNvPr id="48" name="Text Box 99"/>
            <p:cNvSpPr txBox="1">
              <a:spLocks noChangeArrowheads="1"/>
            </p:cNvSpPr>
            <p:nvPr/>
          </p:nvSpPr>
          <p:spPr bwMode="auto">
            <a:xfrm>
              <a:off x="6920393" y="3274735"/>
              <a:ext cx="585788" cy="307975"/>
            </a:xfrm>
            <a:prstGeom prst="rect">
              <a:avLst/>
            </a:prstGeom>
            <a:noFill/>
            <a:ln>
              <a:noFill/>
            </a:ln>
            <a:extLst/>
          </p:spPr>
          <p:txBody>
            <a:bodyPr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400" b="1" kern="0" dirty="0">
                  <a:solidFill>
                    <a:srgbClr val="000066"/>
                  </a:solidFill>
                  <a:ea typeface="MS PGothic"/>
                </a:rPr>
                <a:t>3,9</a:t>
              </a:r>
              <a:endParaRPr lang="en-GB" sz="1400" b="1" kern="0" dirty="0">
                <a:solidFill>
                  <a:srgbClr val="000066"/>
                </a:solidFill>
                <a:ea typeface="MS PGothic"/>
              </a:endParaRPr>
            </a:p>
          </p:txBody>
        </p:sp>
        <p:cxnSp>
          <p:nvCxnSpPr>
            <p:cNvPr id="29" name="Straight Connector 28"/>
            <p:cNvCxnSpPr/>
            <p:nvPr/>
          </p:nvCxnSpPr>
          <p:spPr bwMode="auto">
            <a:xfrm>
              <a:off x="6516688" y="3714473"/>
              <a:ext cx="1524892" cy="0"/>
            </a:xfrm>
            <a:prstGeom prst="line">
              <a:avLst/>
            </a:prstGeom>
            <a:ln w="317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bwMode="auto">
            <a:xfrm rot="16200000">
              <a:off x="7110415" y="3713679"/>
              <a:ext cx="239712" cy="0"/>
            </a:xfrm>
            <a:prstGeom prst="line">
              <a:avLst/>
            </a:prstGeom>
            <a:ln w="317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Line 92"/>
            <p:cNvSpPr>
              <a:spLocks noChangeShapeType="1"/>
            </p:cNvSpPr>
            <p:nvPr/>
          </p:nvSpPr>
          <p:spPr bwMode="auto">
            <a:xfrm rot="16200000">
              <a:off x="6711497" y="3103890"/>
              <a:ext cx="3175" cy="3108325"/>
            </a:xfrm>
            <a:prstGeom prst="line">
              <a:avLst/>
            </a:prstGeom>
            <a:noFill/>
            <a:ln w="12700">
              <a:solidFill>
                <a:srgbClr val="000066"/>
              </a:solidFill>
              <a:miter lim="800000"/>
              <a:headEnd/>
              <a:tailEnd/>
            </a:ln>
            <a:extLst/>
          </p:spPr>
          <p:txBody>
            <a:bodyPr/>
            <a:lstStyle/>
            <a:p>
              <a:pPr eaLnBrk="0" hangingPunct="0">
                <a:defRPr/>
              </a:pPr>
              <a:endParaRPr lang="en-US" sz="1100" kern="0" dirty="0">
                <a:latin typeface="Arial"/>
                <a:ea typeface="MS PGothic"/>
                <a:cs typeface="Arial"/>
              </a:endParaRPr>
            </a:p>
          </p:txBody>
        </p:sp>
        <p:sp>
          <p:nvSpPr>
            <p:cNvPr id="57360" name="Rectangle 6"/>
            <p:cNvSpPr>
              <a:spLocks noChangeArrowheads="1"/>
            </p:cNvSpPr>
            <p:nvPr/>
          </p:nvSpPr>
          <p:spPr bwMode="auto">
            <a:xfrm>
              <a:off x="5119234" y="2149255"/>
              <a:ext cx="3382963" cy="365125"/>
            </a:xfrm>
            <a:prstGeom prst="rect">
              <a:avLst/>
            </a:prstGeom>
            <a:solidFill>
              <a:srgbClr val="0070C0"/>
            </a:solidFill>
            <a:ln w="9525">
              <a:noFill/>
              <a:miter lim="800000"/>
              <a:headEnd/>
              <a:tailEnd/>
            </a:ln>
          </p:spPr>
          <p:txBody>
            <a:bodyPr tIns="0" bIns="0" anchor="ctr"/>
            <a:lstStyle/>
            <a:p>
              <a:pPr algn="ctr">
                <a:lnSpc>
                  <a:spcPct val="90000"/>
                </a:lnSpc>
              </a:pPr>
              <a:r>
                <a:rPr lang="fr-FR" sz="1600" dirty="0">
                  <a:solidFill>
                    <a:srgbClr val="FFFFFF"/>
                  </a:solidFill>
                  <a:ea typeface="MS PGothic" pitchFamily="34" charset="-128"/>
                </a:rPr>
                <a:t>Différence (IC 95 %)</a:t>
              </a:r>
            </a:p>
          </p:txBody>
        </p:sp>
      </p:grpSp>
      <p:sp>
        <p:nvSpPr>
          <p:cNvPr id="57361" name="Text Box 2"/>
          <p:cNvSpPr txBox="1">
            <a:spLocks noChangeArrowheads="1"/>
          </p:cNvSpPr>
          <p:nvPr/>
        </p:nvSpPr>
        <p:spPr bwMode="auto">
          <a:xfrm>
            <a:off x="523875" y="1126894"/>
            <a:ext cx="8004175" cy="830997"/>
          </a:xfrm>
          <a:prstGeom prst="rect">
            <a:avLst/>
          </a:prstGeom>
          <a:noFill/>
          <a:ln w="9525">
            <a:noFill/>
            <a:miter lim="800000"/>
            <a:headEnd/>
            <a:tailEnd/>
          </a:ln>
        </p:spPr>
        <p:txBody>
          <a:bodyPr>
            <a:spAutoFit/>
          </a:bodyPr>
          <a:lstStyle/>
          <a:p>
            <a:pPr algn="ctr"/>
            <a:r>
              <a:rPr lang="fr-FR" sz="2400" b="1" dirty="0">
                <a:solidFill>
                  <a:srgbClr val="0070C0"/>
                </a:solidFill>
                <a:latin typeface="Calibri" pitchFamily="34" charset="0"/>
                <a:ea typeface="MS PGothic" pitchFamily="34" charset="-128"/>
              </a:rPr>
              <a:t>Critère</a:t>
            </a:r>
            <a:r>
              <a:rPr lang="da-DK" sz="2400" b="1" dirty="0">
                <a:solidFill>
                  <a:srgbClr val="0070C0"/>
                </a:solidFill>
                <a:latin typeface="Calibri" pitchFamily="34" charset="0"/>
                <a:ea typeface="MS PGothic" pitchFamily="34" charset="-128"/>
              </a:rPr>
              <a:t> principal de jugement : CV &lt; 50 c/ml à S48 </a:t>
            </a:r>
          </a:p>
          <a:p>
            <a:pPr algn="ctr"/>
            <a:r>
              <a:rPr lang="da-DK" sz="2400" b="1" dirty="0">
                <a:solidFill>
                  <a:srgbClr val="0070C0"/>
                </a:solidFill>
                <a:latin typeface="Calibri" pitchFamily="34" charset="0"/>
                <a:ea typeface="MS PGothic" pitchFamily="34" charset="-128"/>
              </a:rPr>
              <a:t>(analyse ITT, snapshot)</a:t>
            </a:r>
            <a:endParaRPr lang="fr-FR" sz="2400" b="1" dirty="0">
              <a:solidFill>
                <a:srgbClr val="0070C0"/>
              </a:solidFill>
              <a:latin typeface="Calibri" pitchFamily="34" charset="0"/>
              <a:ea typeface="MS PGothic" pitchFamily="34" charset="-128"/>
            </a:endParaRPr>
          </a:p>
        </p:txBody>
      </p:sp>
      <p:grpSp>
        <p:nvGrpSpPr>
          <p:cNvPr id="3" name="Groupe 2"/>
          <p:cNvGrpSpPr/>
          <p:nvPr/>
        </p:nvGrpSpPr>
        <p:grpSpPr>
          <a:xfrm>
            <a:off x="557370" y="2049189"/>
            <a:ext cx="4063790" cy="3724394"/>
            <a:chOff x="557370" y="2049189"/>
            <a:chExt cx="4063790" cy="3724394"/>
          </a:xfrm>
        </p:grpSpPr>
        <p:sp>
          <p:nvSpPr>
            <p:cNvPr id="57368" name="Rectangle 40"/>
            <p:cNvSpPr>
              <a:spLocks noChangeArrowheads="1"/>
            </p:cNvSpPr>
            <p:nvPr/>
          </p:nvSpPr>
          <p:spPr bwMode="auto">
            <a:xfrm>
              <a:off x="1264061" y="2592684"/>
              <a:ext cx="199699" cy="215444"/>
            </a:xfrm>
            <a:prstGeom prst="rect">
              <a:avLst/>
            </a:prstGeom>
            <a:noFill/>
            <a:ln w="9525">
              <a:noFill/>
              <a:miter lim="800000"/>
              <a:headEnd/>
              <a:tailEnd/>
            </a:ln>
          </p:spPr>
          <p:txBody>
            <a:bodyPr wrap="none" lIns="0" tIns="0" rIns="0" bIns="0">
              <a:spAutoFit/>
            </a:bodyPr>
            <a:lstStyle/>
            <a:p>
              <a:pPr algn="ctr"/>
              <a:r>
                <a:rPr lang="fr-FR" sz="1400" b="1" dirty="0"/>
                <a:t>84</a:t>
              </a:r>
            </a:p>
          </p:txBody>
        </p:sp>
        <p:sp>
          <p:nvSpPr>
            <p:cNvPr id="57369" name="Rectangle 41"/>
            <p:cNvSpPr>
              <a:spLocks noChangeArrowheads="1"/>
            </p:cNvSpPr>
            <p:nvPr/>
          </p:nvSpPr>
          <p:spPr bwMode="auto">
            <a:xfrm>
              <a:off x="2414475" y="4673514"/>
              <a:ext cx="189793" cy="215444"/>
            </a:xfrm>
            <a:prstGeom prst="rect">
              <a:avLst/>
            </a:prstGeom>
            <a:noFill/>
            <a:ln w="9525">
              <a:noFill/>
              <a:miter lim="800000"/>
              <a:headEnd/>
              <a:tailEnd/>
            </a:ln>
          </p:spPr>
          <p:txBody>
            <a:bodyPr wrap="none" lIns="0" tIns="0" rIns="0" bIns="0">
              <a:spAutoFit/>
            </a:bodyPr>
            <a:lstStyle/>
            <a:p>
              <a:pPr algn="ctr"/>
              <a:r>
                <a:rPr lang="fr-FR" sz="1400" b="1" dirty="0"/>
                <a:t>11</a:t>
              </a:r>
              <a:endParaRPr lang="fr-FR" dirty="0"/>
            </a:p>
          </p:txBody>
        </p:sp>
        <p:sp>
          <p:nvSpPr>
            <p:cNvPr id="57370" name="Rectangle 42"/>
            <p:cNvSpPr>
              <a:spLocks noChangeArrowheads="1"/>
            </p:cNvSpPr>
            <p:nvPr/>
          </p:nvSpPr>
          <p:spPr bwMode="auto">
            <a:xfrm>
              <a:off x="3622888" y="4840171"/>
              <a:ext cx="99850" cy="215444"/>
            </a:xfrm>
            <a:prstGeom prst="rect">
              <a:avLst/>
            </a:prstGeom>
            <a:noFill/>
            <a:ln w="9525">
              <a:noFill/>
              <a:miter lim="800000"/>
              <a:headEnd/>
              <a:tailEnd/>
            </a:ln>
          </p:spPr>
          <p:txBody>
            <a:bodyPr wrap="none" lIns="0" tIns="0" rIns="0" bIns="0">
              <a:spAutoFit/>
            </a:bodyPr>
            <a:lstStyle/>
            <a:p>
              <a:pPr algn="ctr"/>
              <a:r>
                <a:rPr lang="fr-FR" sz="1400" b="1" dirty="0"/>
                <a:t>5</a:t>
              </a:r>
              <a:endParaRPr lang="fr-FR" dirty="0"/>
            </a:p>
          </p:txBody>
        </p:sp>
        <p:sp>
          <p:nvSpPr>
            <p:cNvPr id="57371" name="Rectangle 43"/>
            <p:cNvSpPr>
              <a:spLocks noChangeArrowheads="1"/>
            </p:cNvSpPr>
            <p:nvPr/>
          </p:nvSpPr>
          <p:spPr bwMode="auto">
            <a:xfrm>
              <a:off x="1697067" y="2747035"/>
              <a:ext cx="199699" cy="133774"/>
            </a:xfrm>
            <a:prstGeom prst="rect">
              <a:avLst/>
            </a:prstGeom>
            <a:noFill/>
            <a:ln w="9525">
              <a:noFill/>
              <a:miter lim="800000"/>
              <a:headEnd/>
              <a:tailEnd/>
            </a:ln>
          </p:spPr>
          <p:txBody>
            <a:bodyPr wrap="none" lIns="0" tIns="0" rIns="0" bIns="0">
              <a:spAutoFit/>
            </a:bodyPr>
            <a:lstStyle/>
            <a:p>
              <a:pPr algn="ctr"/>
              <a:r>
                <a:rPr lang="fr-FR" sz="1400" b="1" dirty="0"/>
                <a:t>80</a:t>
              </a:r>
              <a:endParaRPr lang="fr-FR" dirty="0"/>
            </a:p>
          </p:txBody>
        </p:sp>
        <p:sp>
          <p:nvSpPr>
            <p:cNvPr id="57372" name="Rectangle 44"/>
            <p:cNvSpPr>
              <a:spLocks noChangeArrowheads="1"/>
            </p:cNvSpPr>
            <p:nvPr/>
          </p:nvSpPr>
          <p:spPr bwMode="auto">
            <a:xfrm>
              <a:off x="2869897" y="4632984"/>
              <a:ext cx="199699" cy="215444"/>
            </a:xfrm>
            <a:prstGeom prst="rect">
              <a:avLst/>
            </a:prstGeom>
            <a:noFill/>
            <a:ln w="9525">
              <a:noFill/>
              <a:miter lim="800000"/>
              <a:headEnd/>
              <a:tailEnd/>
            </a:ln>
          </p:spPr>
          <p:txBody>
            <a:bodyPr wrap="none" lIns="0" tIns="0" rIns="0" bIns="0">
              <a:spAutoFit/>
            </a:bodyPr>
            <a:lstStyle/>
            <a:p>
              <a:pPr algn="ctr"/>
              <a:r>
                <a:rPr lang="fr-FR" sz="1400" b="1" dirty="0"/>
                <a:t>13</a:t>
              </a:r>
              <a:endParaRPr lang="fr-FR" dirty="0"/>
            </a:p>
          </p:txBody>
        </p:sp>
        <p:sp>
          <p:nvSpPr>
            <p:cNvPr id="57373" name="Rectangle 45"/>
            <p:cNvSpPr>
              <a:spLocks noChangeArrowheads="1"/>
            </p:cNvSpPr>
            <p:nvPr/>
          </p:nvSpPr>
          <p:spPr bwMode="auto">
            <a:xfrm>
              <a:off x="4067585" y="4840171"/>
              <a:ext cx="99850" cy="215444"/>
            </a:xfrm>
            <a:prstGeom prst="rect">
              <a:avLst/>
            </a:prstGeom>
            <a:noFill/>
            <a:ln w="9525">
              <a:noFill/>
              <a:miter lim="800000"/>
              <a:headEnd/>
              <a:tailEnd/>
            </a:ln>
          </p:spPr>
          <p:txBody>
            <a:bodyPr wrap="none" lIns="0" tIns="0" rIns="0" bIns="0">
              <a:spAutoFit/>
            </a:bodyPr>
            <a:lstStyle/>
            <a:p>
              <a:pPr algn="ctr"/>
              <a:r>
                <a:rPr lang="fr-FR" sz="1400" b="1" dirty="0"/>
                <a:t>7</a:t>
              </a:r>
              <a:endParaRPr lang="fr-FR" dirty="0"/>
            </a:p>
          </p:txBody>
        </p:sp>
        <p:sp>
          <p:nvSpPr>
            <p:cNvPr id="57374" name="Rectangle 46"/>
            <p:cNvSpPr>
              <a:spLocks noChangeArrowheads="1"/>
            </p:cNvSpPr>
            <p:nvPr/>
          </p:nvSpPr>
          <p:spPr bwMode="auto">
            <a:xfrm>
              <a:off x="755807" y="5128383"/>
              <a:ext cx="100013" cy="215900"/>
            </a:xfrm>
            <a:prstGeom prst="rect">
              <a:avLst/>
            </a:prstGeom>
            <a:noFill/>
            <a:ln w="9525">
              <a:noFill/>
              <a:miter lim="800000"/>
              <a:headEnd/>
              <a:tailEnd/>
            </a:ln>
          </p:spPr>
          <p:txBody>
            <a:bodyPr wrap="none" lIns="0" tIns="0" rIns="0" bIns="0">
              <a:spAutoFit/>
            </a:bodyPr>
            <a:lstStyle/>
            <a:p>
              <a:pPr algn="r"/>
              <a:r>
                <a:rPr lang="fr-FR" sz="1400"/>
                <a:t>0</a:t>
              </a:r>
              <a:endParaRPr lang="fr-FR"/>
            </a:p>
          </p:txBody>
        </p:sp>
        <p:sp>
          <p:nvSpPr>
            <p:cNvPr id="57375" name="Rectangle 47"/>
            <p:cNvSpPr>
              <a:spLocks noChangeArrowheads="1"/>
            </p:cNvSpPr>
            <p:nvPr/>
          </p:nvSpPr>
          <p:spPr bwMode="auto">
            <a:xfrm>
              <a:off x="655795" y="4566408"/>
              <a:ext cx="200025" cy="215900"/>
            </a:xfrm>
            <a:prstGeom prst="rect">
              <a:avLst/>
            </a:prstGeom>
            <a:noFill/>
            <a:ln w="9525">
              <a:noFill/>
              <a:miter lim="800000"/>
              <a:headEnd/>
              <a:tailEnd/>
            </a:ln>
          </p:spPr>
          <p:txBody>
            <a:bodyPr wrap="none" lIns="0" tIns="0" rIns="0" bIns="0">
              <a:spAutoFit/>
            </a:bodyPr>
            <a:lstStyle/>
            <a:p>
              <a:pPr algn="r"/>
              <a:r>
                <a:rPr lang="fr-FR" sz="1400"/>
                <a:t>20</a:t>
              </a:r>
              <a:endParaRPr lang="fr-FR"/>
            </a:p>
          </p:txBody>
        </p:sp>
        <p:sp>
          <p:nvSpPr>
            <p:cNvPr id="57376" name="Rectangle 48"/>
            <p:cNvSpPr>
              <a:spLocks noChangeArrowheads="1"/>
            </p:cNvSpPr>
            <p:nvPr/>
          </p:nvSpPr>
          <p:spPr bwMode="auto">
            <a:xfrm>
              <a:off x="655795" y="4006021"/>
              <a:ext cx="200025" cy="215900"/>
            </a:xfrm>
            <a:prstGeom prst="rect">
              <a:avLst/>
            </a:prstGeom>
            <a:noFill/>
            <a:ln w="9525">
              <a:noFill/>
              <a:miter lim="800000"/>
              <a:headEnd/>
              <a:tailEnd/>
            </a:ln>
          </p:spPr>
          <p:txBody>
            <a:bodyPr wrap="none" lIns="0" tIns="0" rIns="0" bIns="0">
              <a:spAutoFit/>
            </a:bodyPr>
            <a:lstStyle/>
            <a:p>
              <a:pPr algn="r"/>
              <a:r>
                <a:rPr lang="fr-FR" sz="1400"/>
                <a:t>40</a:t>
              </a:r>
              <a:endParaRPr lang="fr-FR"/>
            </a:p>
          </p:txBody>
        </p:sp>
        <p:sp>
          <p:nvSpPr>
            <p:cNvPr id="57377" name="Rectangle 49"/>
            <p:cNvSpPr>
              <a:spLocks noChangeArrowheads="1"/>
            </p:cNvSpPr>
            <p:nvPr/>
          </p:nvSpPr>
          <p:spPr bwMode="auto">
            <a:xfrm>
              <a:off x="655795" y="3444046"/>
              <a:ext cx="200025" cy="215900"/>
            </a:xfrm>
            <a:prstGeom prst="rect">
              <a:avLst/>
            </a:prstGeom>
            <a:noFill/>
            <a:ln w="9525">
              <a:noFill/>
              <a:miter lim="800000"/>
              <a:headEnd/>
              <a:tailEnd/>
            </a:ln>
          </p:spPr>
          <p:txBody>
            <a:bodyPr wrap="none" lIns="0" tIns="0" rIns="0" bIns="0">
              <a:spAutoFit/>
            </a:bodyPr>
            <a:lstStyle/>
            <a:p>
              <a:pPr algn="r"/>
              <a:r>
                <a:rPr lang="fr-FR" sz="1400"/>
                <a:t>60</a:t>
              </a:r>
              <a:endParaRPr lang="fr-FR"/>
            </a:p>
          </p:txBody>
        </p:sp>
        <p:sp>
          <p:nvSpPr>
            <p:cNvPr id="57378" name="Rectangle 50"/>
            <p:cNvSpPr>
              <a:spLocks noChangeArrowheads="1"/>
            </p:cNvSpPr>
            <p:nvPr/>
          </p:nvSpPr>
          <p:spPr bwMode="auto">
            <a:xfrm>
              <a:off x="655795" y="2883658"/>
              <a:ext cx="200025" cy="215900"/>
            </a:xfrm>
            <a:prstGeom prst="rect">
              <a:avLst/>
            </a:prstGeom>
            <a:noFill/>
            <a:ln w="9525">
              <a:noFill/>
              <a:miter lim="800000"/>
              <a:headEnd/>
              <a:tailEnd/>
            </a:ln>
          </p:spPr>
          <p:txBody>
            <a:bodyPr wrap="none" lIns="0" tIns="0" rIns="0" bIns="0">
              <a:spAutoFit/>
            </a:bodyPr>
            <a:lstStyle/>
            <a:p>
              <a:pPr algn="r"/>
              <a:r>
                <a:rPr lang="fr-FR" sz="1400"/>
                <a:t>80</a:t>
              </a:r>
              <a:endParaRPr lang="fr-FR"/>
            </a:p>
          </p:txBody>
        </p:sp>
        <p:sp>
          <p:nvSpPr>
            <p:cNvPr id="57379" name="Rectangle 51"/>
            <p:cNvSpPr>
              <a:spLocks noChangeArrowheads="1"/>
            </p:cNvSpPr>
            <p:nvPr/>
          </p:nvSpPr>
          <p:spPr bwMode="auto">
            <a:xfrm>
              <a:off x="557370" y="2309651"/>
              <a:ext cx="298450" cy="215900"/>
            </a:xfrm>
            <a:prstGeom prst="rect">
              <a:avLst/>
            </a:prstGeom>
            <a:noFill/>
            <a:ln w="9525">
              <a:noFill/>
              <a:miter lim="800000"/>
              <a:headEnd/>
              <a:tailEnd/>
            </a:ln>
          </p:spPr>
          <p:txBody>
            <a:bodyPr wrap="none" lIns="0" tIns="0" rIns="0" bIns="0">
              <a:spAutoFit/>
            </a:bodyPr>
            <a:lstStyle/>
            <a:p>
              <a:pPr algn="r"/>
              <a:r>
                <a:rPr lang="fr-FR" sz="1400" dirty="0"/>
                <a:t>100</a:t>
              </a:r>
              <a:endParaRPr lang="fr-FR" dirty="0"/>
            </a:p>
          </p:txBody>
        </p:sp>
        <p:sp>
          <p:nvSpPr>
            <p:cNvPr id="57380" name="Rectangle 52"/>
            <p:cNvSpPr>
              <a:spLocks noChangeArrowheads="1"/>
            </p:cNvSpPr>
            <p:nvPr/>
          </p:nvSpPr>
          <p:spPr bwMode="auto">
            <a:xfrm>
              <a:off x="1237049" y="5342696"/>
              <a:ext cx="627063" cy="215900"/>
            </a:xfrm>
            <a:prstGeom prst="rect">
              <a:avLst/>
            </a:prstGeom>
            <a:noFill/>
            <a:ln w="9525">
              <a:noFill/>
              <a:miter lim="800000"/>
              <a:headEnd/>
              <a:tailEnd/>
            </a:ln>
          </p:spPr>
          <p:txBody>
            <a:bodyPr wrap="none" lIns="0" tIns="0" rIns="0" bIns="0">
              <a:spAutoFit/>
            </a:bodyPr>
            <a:lstStyle/>
            <a:p>
              <a:r>
                <a:rPr lang="fr-FR" sz="1400" b="1" dirty="0"/>
                <a:t>Succès</a:t>
              </a:r>
              <a:endParaRPr lang="fr-FR" b="1" dirty="0"/>
            </a:p>
          </p:txBody>
        </p:sp>
        <p:sp>
          <p:nvSpPr>
            <p:cNvPr id="57381" name="Rectangle 53"/>
            <p:cNvSpPr>
              <a:spLocks noChangeArrowheads="1"/>
            </p:cNvSpPr>
            <p:nvPr/>
          </p:nvSpPr>
          <p:spPr bwMode="auto">
            <a:xfrm>
              <a:off x="2234958" y="5342696"/>
              <a:ext cx="974626" cy="430887"/>
            </a:xfrm>
            <a:prstGeom prst="rect">
              <a:avLst/>
            </a:prstGeom>
            <a:noFill/>
            <a:ln w="9525">
              <a:noFill/>
              <a:miter lim="800000"/>
              <a:headEnd/>
              <a:tailEnd/>
            </a:ln>
          </p:spPr>
          <p:txBody>
            <a:bodyPr wrap="none" lIns="0" tIns="0" rIns="0" bIns="0">
              <a:spAutoFit/>
            </a:bodyPr>
            <a:lstStyle/>
            <a:p>
              <a:pPr algn="ctr"/>
              <a:r>
                <a:rPr lang="fr-FR" sz="1400" b="1" dirty="0"/>
                <a:t>Echec</a:t>
              </a:r>
            </a:p>
            <a:p>
              <a:pPr algn="ctr"/>
              <a:r>
                <a:rPr lang="fr-FR" sz="1400" b="1" dirty="0"/>
                <a:t>virologique</a:t>
              </a:r>
              <a:endParaRPr lang="fr-FR" b="1" dirty="0"/>
            </a:p>
          </p:txBody>
        </p:sp>
        <p:sp>
          <p:nvSpPr>
            <p:cNvPr id="57382" name="Rectangle 54"/>
            <p:cNvSpPr>
              <a:spLocks noChangeArrowheads="1"/>
            </p:cNvSpPr>
            <p:nvPr/>
          </p:nvSpPr>
          <p:spPr bwMode="auto">
            <a:xfrm>
              <a:off x="3257743" y="5342696"/>
              <a:ext cx="1260475" cy="430212"/>
            </a:xfrm>
            <a:prstGeom prst="rect">
              <a:avLst/>
            </a:prstGeom>
            <a:noFill/>
            <a:ln w="9525">
              <a:noFill/>
              <a:miter lim="800000"/>
              <a:headEnd/>
              <a:tailEnd/>
            </a:ln>
          </p:spPr>
          <p:txBody>
            <a:bodyPr wrap="none" lIns="0" tIns="0" rIns="0" bIns="0">
              <a:spAutoFit/>
            </a:bodyPr>
            <a:lstStyle/>
            <a:p>
              <a:pPr algn="ctr"/>
              <a:r>
                <a:rPr lang="fr-FR" sz="1400" b="1" dirty="0"/>
                <a:t>Pas de donnée</a:t>
              </a:r>
            </a:p>
            <a:p>
              <a:pPr algn="ctr"/>
              <a:r>
                <a:rPr lang="fr-FR" sz="1400" b="1" dirty="0"/>
                <a:t>virologique</a:t>
              </a:r>
              <a:endParaRPr lang="fr-FR" b="1" dirty="0"/>
            </a:p>
          </p:txBody>
        </p:sp>
        <p:sp>
          <p:nvSpPr>
            <p:cNvPr id="57384" name="Rectangle 57"/>
            <p:cNvSpPr>
              <a:spLocks noChangeArrowheads="1"/>
            </p:cNvSpPr>
            <p:nvPr/>
          </p:nvSpPr>
          <p:spPr bwMode="auto">
            <a:xfrm>
              <a:off x="2604268" y="2370615"/>
              <a:ext cx="1878989" cy="215444"/>
            </a:xfrm>
            <a:prstGeom prst="rect">
              <a:avLst/>
            </a:prstGeom>
            <a:noFill/>
            <a:ln w="9525">
              <a:noFill/>
              <a:miter lim="800000"/>
              <a:headEnd/>
              <a:tailEnd/>
            </a:ln>
          </p:spPr>
          <p:txBody>
            <a:bodyPr wrap="square" lIns="0" tIns="0" rIns="0" bIns="0">
              <a:spAutoFit/>
            </a:bodyPr>
            <a:lstStyle/>
            <a:p>
              <a:r>
                <a:rPr lang="fr-FR" sz="1400" b="1" dirty="0"/>
                <a:t>DOR + 2 INTI (n = 383)</a:t>
              </a:r>
              <a:endParaRPr lang="fr-FR" sz="1400" dirty="0"/>
            </a:p>
          </p:txBody>
        </p:sp>
        <p:sp>
          <p:nvSpPr>
            <p:cNvPr id="57387" name="Rectangle 60"/>
            <p:cNvSpPr>
              <a:spLocks noChangeArrowheads="1"/>
            </p:cNvSpPr>
            <p:nvPr/>
          </p:nvSpPr>
          <p:spPr bwMode="auto">
            <a:xfrm>
              <a:off x="2604267" y="2665365"/>
              <a:ext cx="2016893" cy="215444"/>
            </a:xfrm>
            <a:prstGeom prst="rect">
              <a:avLst/>
            </a:prstGeom>
            <a:noFill/>
            <a:ln w="9525">
              <a:noFill/>
              <a:miter lim="800000"/>
              <a:headEnd/>
              <a:tailEnd/>
            </a:ln>
          </p:spPr>
          <p:txBody>
            <a:bodyPr wrap="square" lIns="0" tIns="0" rIns="0" bIns="0">
              <a:spAutoFit/>
            </a:bodyPr>
            <a:lstStyle/>
            <a:p>
              <a:r>
                <a:rPr lang="fr-FR" sz="1400" b="1" dirty="0"/>
                <a:t>DRV/r + 2 INTI (n = 383)</a:t>
              </a:r>
              <a:endParaRPr lang="fr-FR" sz="1400" dirty="0"/>
            </a:p>
          </p:txBody>
        </p:sp>
        <p:sp>
          <p:nvSpPr>
            <p:cNvPr id="2" name="ZoneTexte 1"/>
            <p:cNvSpPr txBox="1"/>
            <p:nvPr/>
          </p:nvSpPr>
          <p:spPr>
            <a:xfrm>
              <a:off x="781819" y="2049189"/>
              <a:ext cx="367108" cy="338554"/>
            </a:xfrm>
            <a:prstGeom prst="rect">
              <a:avLst/>
            </a:prstGeom>
            <a:noFill/>
          </p:spPr>
          <p:txBody>
            <a:bodyPr wrap="none" rtlCol="0">
              <a:spAutoFit/>
            </a:bodyPr>
            <a:lstStyle/>
            <a:p>
              <a:r>
                <a:rPr lang="fr-FR" sz="1600" dirty="0"/>
                <a:t>%</a:t>
              </a:r>
            </a:p>
          </p:txBody>
        </p:sp>
        <p:sp>
          <p:nvSpPr>
            <p:cNvPr id="6" name="Freeform 8"/>
            <p:cNvSpPr>
              <a:spLocks/>
            </p:cNvSpPr>
            <p:nvPr/>
          </p:nvSpPr>
          <p:spPr bwMode="auto">
            <a:xfrm>
              <a:off x="992886" y="2398709"/>
              <a:ext cx="3450684" cy="2845564"/>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9"/>
            <p:cNvSpPr>
              <a:spLocks noChangeShapeType="1"/>
            </p:cNvSpPr>
            <p:nvPr/>
          </p:nvSpPr>
          <p:spPr bwMode="auto">
            <a:xfrm>
              <a:off x="917245" y="2981458"/>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10"/>
            <p:cNvSpPr>
              <a:spLocks noChangeShapeType="1"/>
            </p:cNvSpPr>
            <p:nvPr/>
          </p:nvSpPr>
          <p:spPr bwMode="auto">
            <a:xfrm>
              <a:off x="917245" y="3546096"/>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11"/>
            <p:cNvSpPr>
              <a:spLocks noChangeShapeType="1"/>
            </p:cNvSpPr>
            <p:nvPr/>
          </p:nvSpPr>
          <p:spPr bwMode="auto">
            <a:xfrm>
              <a:off x="917245" y="4111800"/>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12"/>
            <p:cNvSpPr>
              <a:spLocks noChangeShapeType="1"/>
            </p:cNvSpPr>
            <p:nvPr/>
          </p:nvSpPr>
          <p:spPr bwMode="auto">
            <a:xfrm>
              <a:off x="917245" y="4677503"/>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3"/>
            <p:cNvSpPr>
              <a:spLocks noChangeShapeType="1"/>
            </p:cNvSpPr>
            <p:nvPr/>
          </p:nvSpPr>
          <p:spPr bwMode="auto">
            <a:xfrm>
              <a:off x="917245" y="5244272"/>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4"/>
            <p:cNvSpPr>
              <a:spLocks noChangeShapeType="1"/>
            </p:cNvSpPr>
            <p:nvPr/>
          </p:nvSpPr>
          <p:spPr bwMode="auto">
            <a:xfrm>
              <a:off x="917245" y="2415755"/>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Freeform 15"/>
            <p:cNvSpPr>
              <a:spLocks/>
            </p:cNvSpPr>
            <p:nvPr/>
          </p:nvSpPr>
          <p:spPr bwMode="auto">
            <a:xfrm>
              <a:off x="1113270" y="2858861"/>
              <a:ext cx="442123" cy="2376000"/>
            </a:xfrm>
            <a:custGeom>
              <a:avLst/>
              <a:gdLst>
                <a:gd name="T0" fmla="*/ 415 w 415"/>
                <a:gd name="T1" fmla="*/ 0 h 2575"/>
                <a:gd name="T2" fmla="*/ 0 w 415"/>
                <a:gd name="T3" fmla="*/ 0 h 2575"/>
                <a:gd name="T4" fmla="*/ 0 w 415"/>
                <a:gd name="T5" fmla="*/ 2575 h 2575"/>
                <a:gd name="T6" fmla="*/ 415 w 415"/>
                <a:gd name="T7" fmla="*/ 2575 h 2575"/>
                <a:gd name="T8" fmla="*/ 415 w 415"/>
                <a:gd name="T9" fmla="*/ 0 h 2575"/>
                <a:gd name="T10" fmla="*/ 415 w 415"/>
                <a:gd name="T11" fmla="*/ 0 h 2575"/>
              </a:gdLst>
              <a:ahLst/>
              <a:cxnLst>
                <a:cxn ang="0">
                  <a:pos x="T0" y="T1"/>
                </a:cxn>
                <a:cxn ang="0">
                  <a:pos x="T2" y="T3"/>
                </a:cxn>
                <a:cxn ang="0">
                  <a:pos x="T4" y="T5"/>
                </a:cxn>
                <a:cxn ang="0">
                  <a:pos x="T6" y="T7"/>
                </a:cxn>
                <a:cxn ang="0">
                  <a:pos x="T8" y="T9"/>
                </a:cxn>
                <a:cxn ang="0">
                  <a:pos x="T10" y="T11"/>
                </a:cxn>
              </a:cxnLst>
              <a:rect l="0" t="0" r="r" b="b"/>
              <a:pathLst>
                <a:path w="415" h="2575">
                  <a:moveTo>
                    <a:pt x="415" y="0"/>
                  </a:moveTo>
                  <a:lnTo>
                    <a:pt x="0" y="0"/>
                  </a:lnTo>
                  <a:lnTo>
                    <a:pt x="0" y="2575"/>
                  </a:lnTo>
                  <a:lnTo>
                    <a:pt x="415" y="2575"/>
                  </a:lnTo>
                  <a:lnTo>
                    <a:pt x="415" y="0"/>
                  </a:lnTo>
                  <a:lnTo>
                    <a:pt x="415" y="0"/>
                  </a:lnTo>
                  <a:close/>
                </a:path>
              </a:pathLst>
            </a:custGeom>
            <a:solidFill>
              <a:srgbClr val="306F0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 name="Freeform 16"/>
            <p:cNvSpPr>
              <a:spLocks/>
            </p:cNvSpPr>
            <p:nvPr/>
          </p:nvSpPr>
          <p:spPr bwMode="auto">
            <a:xfrm>
              <a:off x="1580961" y="2966861"/>
              <a:ext cx="443188" cy="2268000"/>
            </a:xfrm>
            <a:custGeom>
              <a:avLst/>
              <a:gdLst>
                <a:gd name="T0" fmla="*/ 416 w 416"/>
                <a:gd name="T1" fmla="*/ 2463 h 2463"/>
                <a:gd name="T2" fmla="*/ 416 w 416"/>
                <a:gd name="T3" fmla="*/ 0 h 2463"/>
                <a:gd name="T4" fmla="*/ 0 w 416"/>
                <a:gd name="T5" fmla="*/ 0 h 2463"/>
                <a:gd name="T6" fmla="*/ 0 w 416"/>
                <a:gd name="T7" fmla="*/ 2463 h 2463"/>
                <a:gd name="T8" fmla="*/ 416 w 416"/>
                <a:gd name="T9" fmla="*/ 2463 h 2463"/>
                <a:gd name="T10" fmla="*/ 416 w 416"/>
                <a:gd name="T11" fmla="*/ 2463 h 2463"/>
              </a:gdLst>
              <a:ahLst/>
              <a:cxnLst>
                <a:cxn ang="0">
                  <a:pos x="T0" y="T1"/>
                </a:cxn>
                <a:cxn ang="0">
                  <a:pos x="T2" y="T3"/>
                </a:cxn>
                <a:cxn ang="0">
                  <a:pos x="T4" y="T5"/>
                </a:cxn>
                <a:cxn ang="0">
                  <a:pos x="T6" y="T7"/>
                </a:cxn>
                <a:cxn ang="0">
                  <a:pos x="T8" y="T9"/>
                </a:cxn>
                <a:cxn ang="0">
                  <a:pos x="T10" y="T11"/>
                </a:cxn>
              </a:cxnLst>
              <a:rect l="0" t="0" r="r" b="b"/>
              <a:pathLst>
                <a:path w="416" h="2463">
                  <a:moveTo>
                    <a:pt x="416" y="2463"/>
                  </a:moveTo>
                  <a:lnTo>
                    <a:pt x="416" y="0"/>
                  </a:lnTo>
                  <a:lnTo>
                    <a:pt x="0" y="0"/>
                  </a:lnTo>
                  <a:lnTo>
                    <a:pt x="0" y="2463"/>
                  </a:lnTo>
                  <a:lnTo>
                    <a:pt x="416" y="2463"/>
                  </a:lnTo>
                  <a:lnTo>
                    <a:pt x="416" y="2463"/>
                  </a:lnTo>
                  <a:close/>
                </a:path>
              </a:pathLst>
            </a:custGeom>
            <a:solidFill>
              <a:srgbClr val="F669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 name="Rectangle 17"/>
            <p:cNvSpPr>
              <a:spLocks noChangeArrowheads="1"/>
            </p:cNvSpPr>
            <p:nvPr/>
          </p:nvSpPr>
          <p:spPr bwMode="auto">
            <a:xfrm>
              <a:off x="3898108" y="5018861"/>
              <a:ext cx="444253" cy="216000"/>
            </a:xfrm>
            <a:prstGeom prst="rect">
              <a:avLst/>
            </a:prstGeom>
            <a:solidFill>
              <a:srgbClr val="F669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6" name="Rectangle 18"/>
            <p:cNvSpPr>
              <a:spLocks noChangeArrowheads="1"/>
            </p:cNvSpPr>
            <p:nvPr/>
          </p:nvSpPr>
          <p:spPr bwMode="auto">
            <a:xfrm>
              <a:off x="3429352" y="5090861"/>
              <a:ext cx="444253" cy="144000"/>
            </a:xfrm>
            <a:prstGeom prst="rect">
              <a:avLst/>
            </a:prstGeom>
            <a:solidFill>
              <a:srgbClr val="306F0E"/>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7" name="Rectangle 19"/>
            <p:cNvSpPr>
              <a:spLocks noChangeArrowheads="1"/>
            </p:cNvSpPr>
            <p:nvPr/>
          </p:nvSpPr>
          <p:spPr bwMode="auto">
            <a:xfrm>
              <a:off x="2732610" y="4838861"/>
              <a:ext cx="442123" cy="396000"/>
            </a:xfrm>
            <a:prstGeom prst="rect">
              <a:avLst/>
            </a:prstGeom>
            <a:solidFill>
              <a:srgbClr val="F669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 name="Rectangle 20"/>
            <p:cNvSpPr>
              <a:spLocks noChangeArrowheads="1"/>
            </p:cNvSpPr>
            <p:nvPr/>
          </p:nvSpPr>
          <p:spPr bwMode="auto">
            <a:xfrm>
              <a:off x="2263853" y="4910861"/>
              <a:ext cx="442123" cy="324000"/>
            </a:xfrm>
            <a:prstGeom prst="rect">
              <a:avLst/>
            </a:prstGeom>
            <a:solidFill>
              <a:srgbClr val="306F0E"/>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76" name="Rectangle 21"/>
            <p:cNvSpPr>
              <a:spLocks noChangeArrowheads="1"/>
            </p:cNvSpPr>
            <p:nvPr/>
          </p:nvSpPr>
          <p:spPr bwMode="auto">
            <a:xfrm>
              <a:off x="2445717" y="2433792"/>
              <a:ext cx="124647" cy="123581"/>
            </a:xfrm>
            <a:prstGeom prst="rect">
              <a:avLst/>
            </a:prstGeom>
            <a:solidFill>
              <a:srgbClr val="306F0E"/>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77" name="Rectangle 22"/>
            <p:cNvSpPr>
              <a:spLocks noChangeArrowheads="1"/>
            </p:cNvSpPr>
            <p:nvPr/>
          </p:nvSpPr>
          <p:spPr bwMode="auto">
            <a:xfrm>
              <a:off x="2433017" y="2717459"/>
              <a:ext cx="124647" cy="122516"/>
            </a:xfrm>
            <a:prstGeom prst="rect">
              <a:avLst/>
            </a:prstGeom>
            <a:solidFill>
              <a:srgbClr val="F66900"/>
            </a:solidFill>
            <a:ln w="0">
              <a:solidFill>
                <a:srgbClr val="F66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grpSp>
      <p:sp>
        <p:nvSpPr>
          <p:cNvPr id="23" name="ZoneTexte 22"/>
          <p:cNvSpPr txBox="1"/>
          <p:nvPr/>
        </p:nvSpPr>
        <p:spPr>
          <a:xfrm>
            <a:off x="4947784" y="5415691"/>
            <a:ext cx="3372718" cy="954107"/>
          </a:xfrm>
          <a:prstGeom prst="rect">
            <a:avLst/>
          </a:prstGeom>
          <a:noFill/>
        </p:spPr>
        <p:txBody>
          <a:bodyPr wrap="none" rtlCol="0">
            <a:spAutoFit/>
          </a:bodyPr>
          <a:lstStyle/>
          <a:p>
            <a:r>
              <a:rPr lang="fr-FR" sz="2000" b="1" dirty="0">
                <a:solidFill>
                  <a:srgbClr val="0066CC"/>
                </a:solidFill>
                <a:latin typeface="Calibri"/>
                <a:cs typeface="Calibri"/>
              </a:rPr>
              <a:t>Gain de CD4 à </a:t>
            </a:r>
            <a:r>
              <a:rPr lang="fr-FR" sz="2000" b="1" dirty="0">
                <a:solidFill>
                  <a:srgbClr val="0070C0"/>
                </a:solidFill>
                <a:latin typeface="Calibri"/>
                <a:cs typeface="Calibri"/>
              </a:rPr>
              <a:t>S48 </a:t>
            </a:r>
            <a:r>
              <a:rPr lang="fr-FR" sz="1600" dirty="0">
                <a:solidFill>
                  <a:srgbClr val="0070C0"/>
                </a:solidFill>
              </a:rPr>
              <a:t>(ITT, NC = E)</a:t>
            </a:r>
          </a:p>
          <a:p>
            <a:pPr marL="285750" indent="-285750">
              <a:buClr>
                <a:srgbClr val="0070C0"/>
              </a:buClr>
              <a:buFont typeface="Arial" panose="020B0604020202020204" pitchFamily="34" charset="0"/>
              <a:buChar char="‒"/>
            </a:pPr>
            <a:r>
              <a:rPr lang="fr-FR" dirty="0">
                <a:solidFill>
                  <a:srgbClr val="000066"/>
                </a:solidFill>
              </a:rPr>
              <a:t>DOR : + 193/mm</a:t>
            </a:r>
            <a:r>
              <a:rPr lang="fr-FR" baseline="30000" dirty="0">
                <a:solidFill>
                  <a:srgbClr val="000066"/>
                </a:solidFill>
              </a:rPr>
              <a:t>3</a:t>
            </a:r>
            <a:endParaRPr lang="fr-FR" baseline="30000" dirty="0"/>
          </a:p>
          <a:p>
            <a:pPr marL="285750" indent="-285750">
              <a:buClr>
                <a:srgbClr val="0070C0"/>
              </a:buClr>
              <a:buFont typeface="Arial" panose="020B0604020202020204" pitchFamily="34" charset="0"/>
              <a:buChar char="‒"/>
            </a:pPr>
            <a:r>
              <a:rPr lang="fr-FR" dirty="0">
                <a:solidFill>
                  <a:srgbClr val="000066"/>
                </a:solidFill>
              </a:rPr>
              <a:t>DRV/r : + 186/mm</a:t>
            </a:r>
            <a:r>
              <a:rPr lang="fr-FR" baseline="30000" dirty="0">
                <a:solidFill>
                  <a:srgbClr val="000066"/>
                </a:solidFill>
              </a:rPr>
              <a:t>3</a:t>
            </a:r>
          </a:p>
        </p:txBody>
      </p:sp>
      <p:sp>
        <p:nvSpPr>
          <p:cNvPr id="65" name="Titre 1"/>
          <p:cNvSpPr>
            <a:spLocks noGrp="1"/>
          </p:cNvSpPr>
          <p:nvPr>
            <p:ph type="title"/>
          </p:nvPr>
        </p:nvSpPr>
        <p:spPr/>
        <p:txBody>
          <a:bodyPr/>
          <a:lstStyle/>
          <a:p>
            <a:pPr eaLnBrk="1" hangingPunct="1"/>
            <a:r>
              <a:rPr lang="fr-FR" dirty="0"/>
              <a:t>Essai DRIVE : DOR versus DRV/r (+ 2 INTI) en 1</a:t>
            </a:r>
            <a:r>
              <a:rPr lang="fr-FR" baseline="30000" dirty="0"/>
              <a:t>ère</a:t>
            </a:r>
            <a:r>
              <a:rPr lang="fr-FR" dirty="0"/>
              <a:t> ligne (3)</a:t>
            </a:r>
          </a:p>
        </p:txBody>
      </p:sp>
      <p:sp>
        <p:nvSpPr>
          <p:cNvPr id="54"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55" name="ZoneTexte 5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58</a:t>
            </a:r>
          </a:p>
        </p:txBody>
      </p:sp>
    </p:spTree>
    <p:custDataLst>
      <p:tags r:id="rId1"/>
    </p:custDataLst>
    <p:extLst>
      <p:ext uri="{BB962C8B-B14F-4D97-AF65-F5344CB8AC3E}">
        <p14:creationId xmlns:p14="http://schemas.microsoft.com/office/powerpoint/2010/main" val="174264541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Title 1"/>
          <p:cNvSpPr txBox="1">
            <a:spLocks/>
          </p:cNvSpPr>
          <p:nvPr/>
        </p:nvSpPr>
        <p:spPr bwMode="auto">
          <a:xfrm>
            <a:off x="2213009" y="1123246"/>
            <a:ext cx="4953129" cy="632572"/>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l" rtl="0" eaLnBrk="0" fontAlgn="base" hangingPunct="0">
              <a:lnSpc>
                <a:spcPct val="85000"/>
              </a:lnSpc>
              <a:spcBef>
                <a:spcPct val="0"/>
              </a:spcBef>
              <a:spcAft>
                <a:spcPct val="0"/>
              </a:spcAft>
              <a:defRPr sz="3200" b="1">
                <a:solidFill>
                  <a:srgbClr val="333399"/>
                </a:solidFill>
                <a:latin typeface="+mj-lt"/>
                <a:ea typeface="+mj-ea"/>
                <a:cs typeface="+mj-cs"/>
              </a:defRPr>
            </a:lvl1pPr>
            <a:lvl2pPr algn="l" rtl="0" eaLnBrk="0" fontAlgn="base" hangingPunct="0">
              <a:lnSpc>
                <a:spcPct val="85000"/>
              </a:lnSpc>
              <a:spcBef>
                <a:spcPct val="0"/>
              </a:spcBef>
              <a:spcAft>
                <a:spcPct val="0"/>
              </a:spcAft>
              <a:defRPr sz="3200" b="1">
                <a:solidFill>
                  <a:srgbClr val="333399"/>
                </a:solidFill>
                <a:latin typeface="Trebuchet MS" pitchFamily="34" charset="0"/>
              </a:defRPr>
            </a:lvl2pPr>
            <a:lvl3pPr algn="l" rtl="0" eaLnBrk="0" fontAlgn="base" hangingPunct="0">
              <a:lnSpc>
                <a:spcPct val="85000"/>
              </a:lnSpc>
              <a:spcBef>
                <a:spcPct val="0"/>
              </a:spcBef>
              <a:spcAft>
                <a:spcPct val="0"/>
              </a:spcAft>
              <a:defRPr sz="3200" b="1">
                <a:solidFill>
                  <a:srgbClr val="333399"/>
                </a:solidFill>
                <a:latin typeface="Trebuchet MS" pitchFamily="34" charset="0"/>
              </a:defRPr>
            </a:lvl3pPr>
            <a:lvl4pPr algn="l" rtl="0" eaLnBrk="0" fontAlgn="base" hangingPunct="0">
              <a:lnSpc>
                <a:spcPct val="85000"/>
              </a:lnSpc>
              <a:spcBef>
                <a:spcPct val="0"/>
              </a:spcBef>
              <a:spcAft>
                <a:spcPct val="0"/>
              </a:spcAft>
              <a:defRPr sz="3200" b="1">
                <a:solidFill>
                  <a:srgbClr val="333399"/>
                </a:solidFill>
                <a:latin typeface="Trebuchet MS" pitchFamily="34" charset="0"/>
              </a:defRPr>
            </a:lvl4pPr>
            <a:lvl5pPr algn="l" rtl="0" eaLnBrk="0" fontAlgn="base" hangingPunct="0">
              <a:lnSpc>
                <a:spcPct val="85000"/>
              </a:lnSpc>
              <a:spcBef>
                <a:spcPct val="0"/>
              </a:spcBef>
              <a:spcAft>
                <a:spcPct val="0"/>
              </a:spcAft>
              <a:defRPr sz="3200" b="1">
                <a:solidFill>
                  <a:srgbClr val="333399"/>
                </a:solidFill>
                <a:latin typeface="Trebuchet MS" pitchFamily="34" charset="0"/>
              </a:defRPr>
            </a:lvl5pPr>
            <a:lvl6pPr marL="457200" algn="l" rtl="0" fontAlgn="base">
              <a:lnSpc>
                <a:spcPct val="85000"/>
              </a:lnSpc>
              <a:spcBef>
                <a:spcPct val="0"/>
              </a:spcBef>
              <a:spcAft>
                <a:spcPct val="0"/>
              </a:spcAft>
              <a:defRPr sz="3200" b="1">
                <a:solidFill>
                  <a:srgbClr val="FFFF00"/>
                </a:solidFill>
                <a:latin typeface="Trebuchet MS" pitchFamily="34" charset="0"/>
              </a:defRPr>
            </a:lvl6pPr>
            <a:lvl7pPr marL="914400" algn="l" rtl="0" fontAlgn="base">
              <a:lnSpc>
                <a:spcPct val="85000"/>
              </a:lnSpc>
              <a:spcBef>
                <a:spcPct val="0"/>
              </a:spcBef>
              <a:spcAft>
                <a:spcPct val="0"/>
              </a:spcAft>
              <a:defRPr sz="3200" b="1">
                <a:solidFill>
                  <a:srgbClr val="FFFF00"/>
                </a:solidFill>
                <a:latin typeface="Trebuchet MS" pitchFamily="34" charset="0"/>
              </a:defRPr>
            </a:lvl7pPr>
            <a:lvl8pPr marL="1371600" algn="l" rtl="0" fontAlgn="base">
              <a:lnSpc>
                <a:spcPct val="85000"/>
              </a:lnSpc>
              <a:spcBef>
                <a:spcPct val="0"/>
              </a:spcBef>
              <a:spcAft>
                <a:spcPct val="0"/>
              </a:spcAft>
              <a:defRPr sz="3200" b="1">
                <a:solidFill>
                  <a:srgbClr val="FFFF00"/>
                </a:solidFill>
                <a:latin typeface="Trebuchet MS" pitchFamily="34" charset="0"/>
              </a:defRPr>
            </a:lvl8pPr>
            <a:lvl9pPr marL="1828800" algn="l" rtl="0" fontAlgn="base">
              <a:lnSpc>
                <a:spcPct val="85000"/>
              </a:lnSpc>
              <a:spcBef>
                <a:spcPct val="0"/>
              </a:spcBef>
              <a:spcAft>
                <a:spcPct val="0"/>
              </a:spcAft>
              <a:defRPr sz="3200" b="1">
                <a:solidFill>
                  <a:srgbClr val="FFFF00"/>
                </a:solidFill>
                <a:latin typeface="Trebuchet MS" pitchFamily="34" charset="0"/>
              </a:defRPr>
            </a:lvl9pPr>
          </a:lstStyle>
          <a:p>
            <a:pPr algn="ctr"/>
            <a:r>
              <a:rPr lang="en-GB" sz="2400" dirty="0">
                <a:solidFill>
                  <a:srgbClr val="0070C0"/>
                </a:solidFill>
                <a:latin typeface="Calibri"/>
                <a:cs typeface="Calibri"/>
              </a:rPr>
              <a:t>CV &lt; 50 c/ml, ITT, NC = E</a:t>
            </a:r>
          </a:p>
        </p:txBody>
      </p:sp>
      <p:sp>
        <p:nvSpPr>
          <p:cNvPr id="129" name="Titre 1"/>
          <p:cNvSpPr>
            <a:spLocks noGrp="1"/>
          </p:cNvSpPr>
          <p:nvPr>
            <p:ph type="title"/>
          </p:nvPr>
        </p:nvSpPr>
        <p:spPr>
          <a:xfrm>
            <a:off x="1547814" y="115888"/>
            <a:ext cx="7596186" cy="936625"/>
          </a:xfrm>
        </p:spPr>
        <p:txBody>
          <a:bodyPr/>
          <a:lstStyle/>
          <a:p>
            <a:pPr eaLnBrk="1" hangingPunct="1"/>
            <a:r>
              <a:rPr lang="fr-FR" dirty="0"/>
              <a:t>Essai DRIVE : DOR versus DRV/r (+ 2 INTI) en 1</a:t>
            </a:r>
            <a:r>
              <a:rPr lang="fr-FR" baseline="30000" dirty="0"/>
              <a:t>ère</a:t>
            </a:r>
            <a:r>
              <a:rPr lang="fr-FR" dirty="0"/>
              <a:t> ligne (4)</a:t>
            </a:r>
          </a:p>
        </p:txBody>
      </p:sp>
      <p:sp>
        <p:nvSpPr>
          <p:cNvPr id="101"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grpSp>
        <p:nvGrpSpPr>
          <p:cNvPr id="2" name="Groupe 1"/>
          <p:cNvGrpSpPr/>
          <p:nvPr/>
        </p:nvGrpSpPr>
        <p:grpSpPr>
          <a:xfrm>
            <a:off x="179512" y="1909934"/>
            <a:ext cx="8830239" cy="4375201"/>
            <a:chOff x="179512" y="1909934"/>
            <a:chExt cx="8830239" cy="4375201"/>
          </a:xfrm>
        </p:grpSpPr>
        <p:sp>
          <p:nvSpPr>
            <p:cNvPr id="14346" name="Rectangle 15"/>
            <p:cNvSpPr>
              <a:spLocks noChangeArrowheads="1"/>
            </p:cNvSpPr>
            <p:nvPr/>
          </p:nvSpPr>
          <p:spPr bwMode="auto">
            <a:xfrm>
              <a:off x="3166480" y="3155044"/>
              <a:ext cx="467999" cy="2412000"/>
            </a:xfrm>
            <a:prstGeom prst="rect">
              <a:avLst/>
            </a:prstGeom>
            <a:solidFill>
              <a:srgbClr val="306F0E"/>
            </a:solidFill>
            <a:ln w="9525">
              <a:noFill/>
              <a:miter lim="800000"/>
              <a:headEnd/>
              <a:tailEnd/>
            </a:ln>
          </p:spPr>
          <p:txBody>
            <a:bodyPr/>
            <a:lstStyle/>
            <a:p>
              <a:endParaRPr lang="en-US" sz="1200">
                <a:solidFill>
                  <a:schemeClr val="bg1"/>
                </a:solidFill>
                <a:latin typeface="+mn-lt"/>
              </a:endParaRPr>
            </a:p>
          </p:txBody>
        </p:sp>
        <p:sp>
          <p:nvSpPr>
            <p:cNvPr id="14347" name="Rectangle 16"/>
            <p:cNvSpPr>
              <a:spLocks noChangeArrowheads="1"/>
            </p:cNvSpPr>
            <p:nvPr/>
          </p:nvSpPr>
          <p:spPr bwMode="auto">
            <a:xfrm>
              <a:off x="3685680" y="3299044"/>
              <a:ext cx="467999" cy="2268000"/>
            </a:xfrm>
            <a:prstGeom prst="rect">
              <a:avLst/>
            </a:prstGeom>
            <a:solidFill>
              <a:srgbClr val="FF6600"/>
            </a:solidFill>
            <a:ln w="9525">
              <a:noFill/>
              <a:miter lim="800000"/>
              <a:headEnd/>
              <a:tailEnd/>
            </a:ln>
          </p:spPr>
          <p:txBody>
            <a:bodyPr/>
            <a:lstStyle/>
            <a:p>
              <a:endParaRPr lang="en-US">
                <a:latin typeface="+mn-lt"/>
              </a:endParaRPr>
            </a:p>
          </p:txBody>
        </p:sp>
        <p:sp>
          <p:nvSpPr>
            <p:cNvPr id="14350" name="Rectangle 19"/>
            <p:cNvSpPr>
              <a:spLocks noChangeArrowheads="1"/>
            </p:cNvSpPr>
            <p:nvPr/>
          </p:nvSpPr>
          <p:spPr bwMode="auto">
            <a:xfrm>
              <a:off x="5628871" y="2903044"/>
              <a:ext cx="467999" cy="2664000"/>
            </a:xfrm>
            <a:prstGeom prst="rect">
              <a:avLst/>
            </a:prstGeom>
            <a:solidFill>
              <a:srgbClr val="306F0E"/>
            </a:solidFill>
            <a:ln w="9525">
              <a:noFill/>
              <a:miter lim="800000"/>
              <a:headEnd/>
              <a:tailEnd/>
            </a:ln>
          </p:spPr>
          <p:txBody>
            <a:bodyPr/>
            <a:lstStyle/>
            <a:p>
              <a:endParaRPr lang="en-US">
                <a:latin typeface="+mn-lt"/>
              </a:endParaRPr>
            </a:p>
          </p:txBody>
        </p:sp>
        <p:sp>
          <p:nvSpPr>
            <p:cNvPr id="14351" name="Rectangle 20"/>
            <p:cNvSpPr>
              <a:spLocks noChangeArrowheads="1"/>
            </p:cNvSpPr>
            <p:nvPr/>
          </p:nvSpPr>
          <p:spPr bwMode="auto">
            <a:xfrm>
              <a:off x="6166953" y="2903044"/>
              <a:ext cx="467999" cy="2664000"/>
            </a:xfrm>
            <a:prstGeom prst="rect">
              <a:avLst/>
            </a:prstGeom>
            <a:solidFill>
              <a:srgbClr val="FF6600"/>
            </a:solidFill>
            <a:ln w="9525">
              <a:noFill/>
              <a:miter lim="800000"/>
              <a:headEnd/>
              <a:tailEnd/>
            </a:ln>
          </p:spPr>
          <p:txBody>
            <a:bodyPr/>
            <a:lstStyle/>
            <a:p>
              <a:endParaRPr lang="en-US">
                <a:latin typeface="+mn-lt"/>
              </a:endParaRPr>
            </a:p>
          </p:txBody>
        </p:sp>
        <p:sp>
          <p:nvSpPr>
            <p:cNvPr id="14352" name="Line 21"/>
            <p:cNvSpPr>
              <a:spLocks noChangeShapeType="1"/>
            </p:cNvSpPr>
            <p:nvPr/>
          </p:nvSpPr>
          <p:spPr bwMode="auto">
            <a:xfrm>
              <a:off x="585751" y="2646630"/>
              <a:ext cx="0" cy="2924175"/>
            </a:xfrm>
            <a:prstGeom prst="line">
              <a:avLst/>
            </a:prstGeom>
            <a:noFill/>
            <a:ln w="9525">
              <a:solidFill>
                <a:srgbClr val="000000"/>
              </a:solidFill>
              <a:round/>
              <a:headEnd/>
              <a:tailEnd/>
            </a:ln>
          </p:spPr>
          <p:txBody>
            <a:bodyPr/>
            <a:lstStyle/>
            <a:p>
              <a:endParaRPr lang="en-US">
                <a:latin typeface="+mn-lt"/>
              </a:endParaRPr>
            </a:p>
          </p:txBody>
        </p:sp>
        <p:sp>
          <p:nvSpPr>
            <p:cNvPr id="14353" name="Line 22"/>
            <p:cNvSpPr>
              <a:spLocks noChangeShapeType="1"/>
            </p:cNvSpPr>
            <p:nvPr/>
          </p:nvSpPr>
          <p:spPr bwMode="auto">
            <a:xfrm>
              <a:off x="519076" y="5570805"/>
              <a:ext cx="66675" cy="0"/>
            </a:xfrm>
            <a:prstGeom prst="line">
              <a:avLst/>
            </a:prstGeom>
            <a:noFill/>
            <a:ln w="9525">
              <a:solidFill>
                <a:srgbClr val="000066"/>
              </a:solidFill>
              <a:round/>
              <a:headEnd/>
              <a:tailEnd/>
            </a:ln>
          </p:spPr>
          <p:txBody>
            <a:bodyPr/>
            <a:lstStyle/>
            <a:p>
              <a:endParaRPr lang="en-US">
                <a:latin typeface="+mn-lt"/>
              </a:endParaRPr>
            </a:p>
          </p:txBody>
        </p:sp>
        <p:sp>
          <p:nvSpPr>
            <p:cNvPr id="14354" name="Line 23"/>
            <p:cNvSpPr>
              <a:spLocks noChangeShapeType="1"/>
            </p:cNvSpPr>
            <p:nvPr/>
          </p:nvSpPr>
          <p:spPr bwMode="auto">
            <a:xfrm>
              <a:off x="519076" y="4988192"/>
              <a:ext cx="66675" cy="0"/>
            </a:xfrm>
            <a:prstGeom prst="line">
              <a:avLst/>
            </a:prstGeom>
            <a:noFill/>
            <a:ln w="9525">
              <a:solidFill>
                <a:srgbClr val="000000"/>
              </a:solidFill>
              <a:round/>
              <a:headEnd/>
              <a:tailEnd/>
            </a:ln>
          </p:spPr>
          <p:txBody>
            <a:bodyPr/>
            <a:lstStyle/>
            <a:p>
              <a:endParaRPr lang="en-US">
                <a:latin typeface="+mn-lt"/>
              </a:endParaRPr>
            </a:p>
          </p:txBody>
        </p:sp>
        <p:sp>
          <p:nvSpPr>
            <p:cNvPr id="14355" name="Line 24"/>
            <p:cNvSpPr>
              <a:spLocks noChangeShapeType="1"/>
            </p:cNvSpPr>
            <p:nvPr/>
          </p:nvSpPr>
          <p:spPr bwMode="auto">
            <a:xfrm>
              <a:off x="519076" y="4405580"/>
              <a:ext cx="66675" cy="0"/>
            </a:xfrm>
            <a:prstGeom prst="line">
              <a:avLst/>
            </a:prstGeom>
            <a:noFill/>
            <a:ln w="9525">
              <a:solidFill>
                <a:srgbClr val="000000"/>
              </a:solidFill>
              <a:round/>
              <a:headEnd/>
              <a:tailEnd/>
            </a:ln>
          </p:spPr>
          <p:txBody>
            <a:bodyPr/>
            <a:lstStyle/>
            <a:p>
              <a:endParaRPr lang="en-US">
                <a:latin typeface="+mn-lt"/>
              </a:endParaRPr>
            </a:p>
          </p:txBody>
        </p:sp>
        <p:sp>
          <p:nvSpPr>
            <p:cNvPr id="14356" name="Line 25"/>
            <p:cNvSpPr>
              <a:spLocks noChangeShapeType="1"/>
            </p:cNvSpPr>
            <p:nvPr/>
          </p:nvSpPr>
          <p:spPr bwMode="auto">
            <a:xfrm>
              <a:off x="519076" y="3811855"/>
              <a:ext cx="66675" cy="0"/>
            </a:xfrm>
            <a:prstGeom prst="line">
              <a:avLst/>
            </a:prstGeom>
            <a:noFill/>
            <a:ln w="9525">
              <a:solidFill>
                <a:srgbClr val="000000"/>
              </a:solidFill>
              <a:round/>
              <a:headEnd/>
              <a:tailEnd/>
            </a:ln>
          </p:spPr>
          <p:txBody>
            <a:bodyPr/>
            <a:lstStyle/>
            <a:p>
              <a:endParaRPr lang="en-US">
                <a:latin typeface="+mn-lt"/>
              </a:endParaRPr>
            </a:p>
          </p:txBody>
        </p:sp>
        <p:sp>
          <p:nvSpPr>
            <p:cNvPr id="14357" name="Line 26"/>
            <p:cNvSpPr>
              <a:spLocks noChangeShapeType="1"/>
            </p:cNvSpPr>
            <p:nvPr/>
          </p:nvSpPr>
          <p:spPr bwMode="auto">
            <a:xfrm>
              <a:off x="519076" y="3229242"/>
              <a:ext cx="66675" cy="0"/>
            </a:xfrm>
            <a:prstGeom prst="line">
              <a:avLst/>
            </a:prstGeom>
            <a:noFill/>
            <a:ln w="9525">
              <a:solidFill>
                <a:srgbClr val="000000"/>
              </a:solidFill>
              <a:round/>
              <a:headEnd/>
              <a:tailEnd/>
            </a:ln>
          </p:spPr>
          <p:txBody>
            <a:bodyPr/>
            <a:lstStyle/>
            <a:p>
              <a:endParaRPr lang="en-US">
                <a:latin typeface="+mn-lt"/>
              </a:endParaRPr>
            </a:p>
          </p:txBody>
        </p:sp>
        <p:sp>
          <p:nvSpPr>
            <p:cNvPr id="14358" name="Line 27"/>
            <p:cNvSpPr>
              <a:spLocks noChangeShapeType="1"/>
            </p:cNvSpPr>
            <p:nvPr/>
          </p:nvSpPr>
          <p:spPr bwMode="auto">
            <a:xfrm>
              <a:off x="519076" y="2646630"/>
              <a:ext cx="66675" cy="0"/>
            </a:xfrm>
            <a:prstGeom prst="line">
              <a:avLst/>
            </a:prstGeom>
            <a:noFill/>
            <a:ln w="9525">
              <a:solidFill>
                <a:srgbClr val="000000"/>
              </a:solidFill>
              <a:round/>
              <a:headEnd/>
              <a:tailEnd/>
            </a:ln>
          </p:spPr>
          <p:txBody>
            <a:bodyPr/>
            <a:lstStyle/>
            <a:p>
              <a:endParaRPr lang="en-US">
                <a:latin typeface="+mn-lt"/>
              </a:endParaRPr>
            </a:p>
          </p:txBody>
        </p:sp>
        <p:sp>
          <p:nvSpPr>
            <p:cNvPr id="14360" name="Line 29"/>
            <p:cNvSpPr>
              <a:spLocks noChangeShapeType="1"/>
            </p:cNvSpPr>
            <p:nvPr/>
          </p:nvSpPr>
          <p:spPr bwMode="auto">
            <a:xfrm flipV="1">
              <a:off x="585751"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4361" name="Line 30"/>
            <p:cNvSpPr>
              <a:spLocks noChangeShapeType="1"/>
            </p:cNvSpPr>
            <p:nvPr/>
          </p:nvSpPr>
          <p:spPr bwMode="auto">
            <a:xfrm flipV="1">
              <a:off x="1935232"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4363" name="Line 32"/>
            <p:cNvSpPr>
              <a:spLocks noChangeShapeType="1"/>
            </p:cNvSpPr>
            <p:nvPr/>
          </p:nvSpPr>
          <p:spPr bwMode="auto">
            <a:xfrm flipV="1">
              <a:off x="3105320"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4367" name="Line 36"/>
            <p:cNvSpPr>
              <a:spLocks noChangeShapeType="1"/>
            </p:cNvSpPr>
            <p:nvPr/>
          </p:nvSpPr>
          <p:spPr bwMode="auto">
            <a:xfrm flipV="1">
              <a:off x="5566936"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4368" name="Line 37"/>
            <p:cNvSpPr>
              <a:spLocks noChangeShapeType="1"/>
            </p:cNvSpPr>
            <p:nvPr/>
          </p:nvSpPr>
          <p:spPr bwMode="auto">
            <a:xfrm flipV="1">
              <a:off x="6809032"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4373" name="Rectangle 42"/>
            <p:cNvSpPr>
              <a:spLocks noChangeArrowheads="1"/>
            </p:cNvSpPr>
            <p:nvPr/>
          </p:nvSpPr>
          <p:spPr bwMode="auto">
            <a:xfrm>
              <a:off x="3208860" y="2899652"/>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81,0</a:t>
              </a:r>
              <a:endParaRPr lang="en-US" sz="1400" dirty="0">
                <a:latin typeface="+mn-lt"/>
              </a:endParaRPr>
            </a:p>
          </p:txBody>
        </p:sp>
        <p:sp>
          <p:nvSpPr>
            <p:cNvPr id="14374" name="Rectangle 43"/>
            <p:cNvSpPr>
              <a:spLocks noChangeArrowheads="1"/>
            </p:cNvSpPr>
            <p:nvPr/>
          </p:nvSpPr>
          <p:spPr bwMode="auto">
            <a:xfrm>
              <a:off x="3737586" y="3034590"/>
              <a:ext cx="347852" cy="215444"/>
            </a:xfrm>
            <a:prstGeom prst="rect">
              <a:avLst/>
            </a:prstGeom>
            <a:noFill/>
            <a:ln w="9525">
              <a:noFill/>
              <a:miter lim="800000"/>
              <a:headEnd/>
              <a:tailEnd/>
            </a:ln>
          </p:spPr>
          <p:txBody>
            <a:bodyPr wrap="none" lIns="0" tIns="0" rIns="0" bIns="0">
              <a:spAutoFit/>
            </a:bodyPr>
            <a:lstStyle/>
            <a:p>
              <a:r>
                <a:rPr lang="en-US" sz="1400" b="1" dirty="0">
                  <a:latin typeface="+mn-lt"/>
                </a:rPr>
                <a:t>76,4</a:t>
              </a:r>
              <a:endParaRPr lang="en-US" sz="1400" dirty="0">
                <a:latin typeface="+mn-lt"/>
              </a:endParaRPr>
            </a:p>
          </p:txBody>
        </p:sp>
        <p:sp>
          <p:nvSpPr>
            <p:cNvPr id="14377" name="Rectangle 46"/>
            <p:cNvSpPr>
              <a:spLocks noChangeArrowheads="1"/>
            </p:cNvSpPr>
            <p:nvPr/>
          </p:nvSpPr>
          <p:spPr bwMode="auto">
            <a:xfrm>
              <a:off x="5678780" y="2635237"/>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88,9</a:t>
              </a:r>
              <a:endParaRPr lang="en-US" sz="1400" dirty="0">
                <a:latin typeface="+mn-lt"/>
              </a:endParaRPr>
            </a:p>
          </p:txBody>
        </p:sp>
        <p:sp>
          <p:nvSpPr>
            <p:cNvPr id="14378" name="Rectangle 47"/>
            <p:cNvSpPr>
              <a:spLocks noChangeArrowheads="1"/>
            </p:cNvSpPr>
            <p:nvPr/>
          </p:nvSpPr>
          <p:spPr bwMode="auto">
            <a:xfrm>
              <a:off x="6250927" y="2635237"/>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89,1</a:t>
              </a:r>
              <a:endParaRPr lang="en-US" sz="1400" dirty="0">
                <a:latin typeface="+mn-lt"/>
              </a:endParaRPr>
            </a:p>
          </p:txBody>
        </p:sp>
        <p:sp>
          <p:nvSpPr>
            <p:cNvPr id="14379" name="Rectangle 48"/>
            <p:cNvSpPr>
              <a:spLocks noChangeArrowheads="1"/>
            </p:cNvSpPr>
            <p:nvPr/>
          </p:nvSpPr>
          <p:spPr bwMode="auto">
            <a:xfrm>
              <a:off x="378285" y="5471347"/>
              <a:ext cx="99386" cy="215444"/>
            </a:xfrm>
            <a:prstGeom prst="rect">
              <a:avLst/>
            </a:prstGeom>
            <a:noFill/>
            <a:ln w="9525">
              <a:noFill/>
              <a:miter lim="800000"/>
              <a:headEnd/>
              <a:tailEnd/>
            </a:ln>
          </p:spPr>
          <p:txBody>
            <a:bodyPr wrap="none" lIns="0" tIns="0" rIns="0" bIns="0">
              <a:spAutoFit/>
            </a:bodyPr>
            <a:lstStyle/>
            <a:p>
              <a:r>
                <a:rPr lang="en-US" sz="1400">
                  <a:latin typeface="+mn-lt"/>
                </a:rPr>
                <a:t>0</a:t>
              </a:r>
            </a:p>
          </p:txBody>
        </p:sp>
        <p:sp>
          <p:nvSpPr>
            <p:cNvPr id="14380" name="Rectangle 49"/>
            <p:cNvSpPr>
              <a:spLocks noChangeArrowheads="1"/>
            </p:cNvSpPr>
            <p:nvPr/>
          </p:nvSpPr>
          <p:spPr bwMode="auto">
            <a:xfrm>
              <a:off x="278899" y="4888734"/>
              <a:ext cx="198772" cy="215444"/>
            </a:xfrm>
            <a:prstGeom prst="rect">
              <a:avLst/>
            </a:prstGeom>
            <a:noFill/>
            <a:ln w="9525">
              <a:noFill/>
              <a:miter lim="800000"/>
              <a:headEnd/>
              <a:tailEnd/>
            </a:ln>
          </p:spPr>
          <p:txBody>
            <a:bodyPr wrap="none" lIns="0" tIns="0" rIns="0" bIns="0">
              <a:spAutoFit/>
            </a:bodyPr>
            <a:lstStyle/>
            <a:p>
              <a:r>
                <a:rPr lang="en-US" sz="1400">
                  <a:latin typeface="+mn-lt"/>
                </a:rPr>
                <a:t>20</a:t>
              </a:r>
            </a:p>
          </p:txBody>
        </p:sp>
        <p:sp>
          <p:nvSpPr>
            <p:cNvPr id="14381" name="Rectangle 50"/>
            <p:cNvSpPr>
              <a:spLocks noChangeArrowheads="1"/>
            </p:cNvSpPr>
            <p:nvPr/>
          </p:nvSpPr>
          <p:spPr bwMode="auto">
            <a:xfrm>
              <a:off x="278899" y="4304534"/>
              <a:ext cx="198772" cy="215444"/>
            </a:xfrm>
            <a:prstGeom prst="rect">
              <a:avLst/>
            </a:prstGeom>
            <a:noFill/>
            <a:ln w="9525">
              <a:noFill/>
              <a:miter lim="800000"/>
              <a:headEnd/>
              <a:tailEnd/>
            </a:ln>
          </p:spPr>
          <p:txBody>
            <a:bodyPr wrap="none" lIns="0" tIns="0" rIns="0" bIns="0">
              <a:spAutoFit/>
            </a:bodyPr>
            <a:lstStyle/>
            <a:p>
              <a:r>
                <a:rPr lang="en-US" sz="1400">
                  <a:latin typeface="+mn-lt"/>
                </a:rPr>
                <a:t>40</a:t>
              </a:r>
            </a:p>
          </p:txBody>
        </p:sp>
        <p:sp>
          <p:nvSpPr>
            <p:cNvPr id="14382" name="Rectangle 51"/>
            <p:cNvSpPr>
              <a:spLocks noChangeArrowheads="1"/>
            </p:cNvSpPr>
            <p:nvPr/>
          </p:nvSpPr>
          <p:spPr bwMode="auto">
            <a:xfrm>
              <a:off x="278899" y="3712397"/>
              <a:ext cx="198772" cy="215444"/>
            </a:xfrm>
            <a:prstGeom prst="rect">
              <a:avLst/>
            </a:prstGeom>
            <a:noFill/>
            <a:ln w="9525">
              <a:noFill/>
              <a:miter lim="800000"/>
              <a:headEnd/>
              <a:tailEnd/>
            </a:ln>
          </p:spPr>
          <p:txBody>
            <a:bodyPr wrap="none" lIns="0" tIns="0" rIns="0" bIns="0">
              <a:spAutoFit/>
            </a:bodyPr>
            <a:lstStyle/>
            <a:p>
              <a:r>
                <a:rPr lang="en-US" sz="1400">
                  <a:latin typeface="+mn-lt"/>
                </a:rPr>
                <a:t>60</a:t>
              </a:r>
            </a:p>
          </p:txBody>
        </p:sp>
        <p:sp>
          <p:nvSpPr>
            <p:cNvPr id="14383" name="Rectangle 52"/>
            <p:cNvSpPr>
              <a:spLocks noChangeArrowheads="1"/>
            </p:cNvSpPr>
            <p:nvPr/>
          </p:nvSpPr>
          <p:spPr bwMode="auto">
            <a:xfrm>
              <a:off x="278899" y="3129784"/>
              <a:ext cx="198772" cy="215444"/>
            </a:xfrm>
            <a:prstGeom prst="rect">
              <a:avLst/>
            </a:prstGeom>
            <a:noFill/>
            <a:ln w="9525">
              <a:noFill/>
              <a:miter lim="800000"/>
              <a:headEnd/>
              <a:tailEnd/>
            </a:ln>
          </p:spPr>
          <p:txBody>
            <a:bodyPr wrap="none" lIns="0" tIns="0" rIns="0" bIns="0">
              <a:spAutoFit/>
            </a:bodyPr>
            <a:lstStyle/>
            <a:p>
              <a:r>
                <a:rPr lang="en-US" sz="1400">
                  <a:latin typeface="+mn-lt"/>
                </a:rPr>
                <a:t>80</a:t>
              </a:r>
            </a:p>
          </p:txBody>
        </p:sp>
        <p:sp>
          <p:nvSpPr>
            <p:cNvPr id="14384" name="Rectangle 53"/>
            <p:cNvSpPr>
              <a:spLocks noChangeArrowheads="1"/>
            </p:cNvSpPr>
            <p:nvPr/>
          </p:nvSpPr>
          <p:spPr bwMode="auto">
            <a:xfrm>
              <a:off x="179512" y="2545584"/>
              <a:ext cx="298159" cy="215444"/>
            </a:xfrm>
            <a:prstGeom prst="rect">
              <a:avLst/>
            </a:prstGeom>
            <a:noFill/>
            <a:ln w="9525">
              <a:noFill/>
              <a:miter lim="800000"/>
              <a:headEnd/>
              <a:tailEnd/>
            </a:ln>
          </p:spPr>
          <p:txBody>
            <a:bodyPr wrap="none" lIns="0" tIns="0" rIns="0" bIns="0">
              <a:spAutoFit/>
            </a:bodyPr>
            <a:lstStyle/>
            <a:p>
              <a:r>
                <a:rPr lang="en-US" sz="1400">
                  <a:latin typeface="+mn-lt"/>
                </a:rPr>
                <a:t>100</a:t>
              </a:r>
            </a:p>
          </p:txBody>
        </p:sp>
        <p:sp>
          <p:nvSpPr>
            <p:cNvPr id="14389" name="Rectangle 58"/>
            <p:cNvSpPr>
              <a:spLocks noChangeArrowheads="1"/>
            </p:cNvSpPr>
            <p:nvPr/>
          </p:nvSpPr>
          <p:spPr bwMode="auto">
            <a:xfrm>
              <a:off x="3176620" y="5712142"/>
              <a:ext cx="1054776" cy="215444"/>
            </a:xfrm>
            <a:prstGeom prst="rect">
              <a:avLst/>
            </a:prstGeom>
            <a:noFill/>
            <a:ln w="9525">
              <a:noFill/>
              <a:miter lim="800000"/>
              <a:headEnd/>
              <a:tailEnd/>
            </a:ln>
          </p:spPr>
          <p:txBody>
            <a:bodyPr wrap="none" lIns="0" tIns="0" rIns="0" bIns="0">
              <a:spAutoFit/>
            </a:bodyPr>
            <a:lstStyle/>
            <a:p>
              <a:r>
                <a:rPr lang="en-US" sz="1400" dirty="0">
                  <a:latin typeface="+mn-lt"/>
                </a:rPr>
                <a:t>&gt; 5 log</a:t>
              </a:r>
              <a:r>
                <a:rPr lang="en-US" sz="1400" baseline="-25000" dirty="0">
                  <a:latin typeface="+mn-lt"/>
                </a:rPr>
                <a:t>10</a:t>
              </a:r>
              <a:r>
                <a:rPr lang="en-US" sz="1400" dirty="0">
                  <a:latin typeface="+mn-lt"/>
                </a:rPr>
                <a:t> c/ml</a:t>
              </a:r>
              <a:endParaRPr lang="en-US" sz="2000" dirty="0">
                <a:latin typeface="+mn-lt"/>
              </a:endParaRPr>
            </a:p>
          </p:txBody>
        </p:sp>
        <p:sp>
          <p:nvSpPr>
            <p:cNvPr id="65" name="Rectangle 40"/>
            <p:cNvSpPr>
              <a:spLocks noChangeArrowheads="1"/>
            </p:cNvSpPr>
            <p:nvPr/>
          </p:nvSpPr>
          <p:spPr bwMode="auto">
            <a:xfrm>
              <a:off x="903636" y="5327331"/>
              <a:ext cx="199699" cy="215444"/>
            </a:xfrm>
            <a:prstGeom prst="rect">
              <a:avLst/>
            </a:prstGeom>
            <a:noFill/>
            <a:ln w="9525">
              <a:noFill/>
              <a:miter lim="800000"/>
              <a:headEnd/>
              <a:tailEnd/>
            </a:ln>
          </p:spPr>
          <p:txBody>
            <a:bodyPr wrap="none" lIns="0" tIns="0" rIns="0" bIns="0">
              <a:spAutoFit/>
            </a:bodyPr>
            <a:lstStyle/>
            <a:p>
              <a:pPr>
                <a:defRPr/>
              </a:pPr>
              <a:r>
                <a:rPr lang="en-US" sz="1400" dirty="0">
                  <a:latin typeface="+mn-lt"/>
                </a:rPr>
                <a:t>71</a:t>
              </a:r>
            </a:p>
          </p:txBody>
        </p:sp>
        <p:sp>
          <p:nvSpPr>
            <p:cNvPr id="74" name="Rectangle 40"/>
            <p:cNvSpPr>
              <a:spLocks noChangeArrowheads="1"/>
            </p:cNvSpPr>
            <p:nvPr/>
          </p:nvSpPr>
          <p:spPr bwMode="auto">
            <a:xfrm>
              <a:off x="3275230" y="5327331"/>
              <a:ext cx="923330"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79	</a:t>
              </a:r>
            </a:p>
          </p:txBody>
        </p:sp>
        <p:sp>
          <p:nvSpPr>
            <p:cNvPr id="77" name="Rectangle 40"/>
            <p:cNvSpPr>
              <a:spLocks noChangeArrowheads="1"/>
            </p:cNvSpPr>
            <p:nvPr/>
          </p:nvSpPr>
          <p:spPr bwMode="auto">
            <a:xfrm>
              <a:off x="3766352" y="5327331"/>
              <a:ext cx="16991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72</a:t>
              </a:r>
            </a:p>
          </p:txBody>
        </p:sp>
        <p:sp>
          <p:nvSpPr>
            <p:cNvPr id="86" name="Rectangle 40"/>
            <p:cNvSpPr>
              <a:spLocks noChangeArrowheads="1"/>
            </p:cNvSpPr>
            <p:nvPr/>
          </p:nvSpPr>
          <p:spPr bwMode="auto">
            <a:xfrm>
              <a:off x="5693228" y="5327331"/>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323</a:t>
              </a:r>
            </a:p>
          </p:txBody>
        </p:sp>
        <p:sp>
          <p:nvSpPr>
            <p:cNvPr id="94" name="Rectangle 58"/>
            <p:cNvSpPr>
              <a:spLocks noChangeArrowheads="1"/>
            </p:cNvSpPr>
            <p:nvPr/>
          </p:nvSpPr>
          <p:spPr bwMode="auto">
            <a:xfrm>
              <a:off x="7408008" y="6069691"/>
              <a:ext cx="1147612" cy="215444"/>
            </a:xfrm>
            <a:prstGeom prst="rect">
              <a:avLst/>
            </a:prstGeom>
            <a:noFill/>
            <a:ln w="9525">
              <a:noFill/>
              <a:miter lim="800000"/>
              <a:headEnd/>
              <a:tailEnd/>
            </a:ln>
          </p:spPr>
          <p:txBody>
            <a:bodyPr wrap="none" lIns="0" tIns="0" rIns="0" bIns="0">
              <a:spAutoFit/>
            </a:bodyPr>
            <a:lstStyle/>
            <a:p>
              <a:r>
                <a:rPr lang="fr-FR" sz="1400" b="1">
                  <a:latin typeface="+mn-lt"/>
                </a:rPr>
                <a:t>INTI associés</a:t>
              </a:r>
              <a:endParaRPr lang="fr-FR" sz="2000" b="1">
                <a:latin typeface="+mn-lt"/>
              </a:endParaRPr>
            </a:p>
          </p:txBody>
        </p:sp>
        <p:sp>
          <p:nvSpPr>
            <p:cNvPr id="14344" name="Rectangle 13"/>
            <p:cNvSpPr>
              <a:spLocks noChangeArrowheads="1"/>
            </p:cNvSpPr>
            <p:nvPr/>
          </p:nvSpPr>
          <p:spPr bwMode="auto">
            <a:xfrm>
              <a:off x="4515211" y="3083044"/>
              <a:ext cx="467999" cy="2484000"/>
            </a:xfrm>
            <a:prstGeom prst="rect">
              <a:avLst/>
            </a:prstGeom>
            <a:solidFill>
              <a:srgbClr val="306F0E"/>
            </a:solidFill>
            <a:ln w="9525">
              <a:noFill/>
              <a:miter lim="800000"/>
              <a:headEnd/>
              <a:tailEnd/>
            </a:ln>
          </p:spPr>
          <p:txBody>
            <a:bodyPr/>
            <a:lstStyle/>
            <a:p>
              <a:endParaRPr lang="en-US">
                <a:latin typeface="+mn-lt"/>
              </a:endParaRPr>
            </a:p>
          </p:txBody>
        </p:sp>
        <p:sp>
          <p:nvSpPr>
            <p:cNvPr id="14345" name="Rectangle 14"/>
            <p:cNvSpPr>
              <a:spLocks noChangeArrowheads="1"/>
            </p:cNvSpPr>
            <p:nvPr/>
          </p:nvSpPr>
          <p:spPr bwMode="auto">
            <a:xfrm>
              <a:off x="5039295" y="3407044"/>
              <a:ext cx="467999" cy="2160000"/>
            </a:xfrm>
            <a:prstGeom prst="rect">
              <a:avLst/>
            </a:prstGeom>
            <a:solidFill>
              <a:srgbClr val="FF6600"/>
            </a:solidFill>
            <a:ln w="9525">
              <a:noFill/>
              <a:miter lim="800000"/>
              <a:headEnd/>
              <a:tailEnd/>
            </a:ln>
          </p:spPr>
          <p:txBody>
            <a:bodyPr/>
            <a:lstStyle/>
            <a:p>
              <a:endParaRPr lang="en-US">
                <a:latin typeface="+mn-lt"/>
              </a:endParaRPr>
            </a:p>
          </p:txBody>
        </p:sp>
        <p:sp>
          <p:nvSpPr>
            <p:cNvPr id="14371" name="Rectangle 40"/>
            <p:cNvSpPr>
              <a:spLocks noChangeArrowheads="1"/>
            </p:cNvSpPr>
            <p:nvPr/>
          </p:nvSpPr>
          <p:spPr bwMode="auto">
            <a:xfrm>
              <a:off x="4573746" y="2865948"/>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82,9</a:t>
              </a:r>
              <a:endParaRPr lang="en-US" sz="1400" dirty="0">
                <a:latin typeface="+mn-lt"/>
              </a:endParaRPr>
            </a:p>
          </p:txBody>
        </p:sp>
        <p:sp>
          <p:nvSpPr>
            <p:cNvPr id="14372" name="Rectangle 41"/>
            <p:cNvSpPr>
              <a:spLocks noChangeArrowheads="1"/>
            </p:cNvSpPr>
            <p:nvPr/>
          </p:nvSpPr>
          <p:spPr bwMode="auto">
            <a:xfrm>
              <a:off x="5118811" y="3158530"/>
              <a:ext cx="347852" cy="215444"/>
            </a:xfrm>
            <a:prstGeom prst="rect">
              <a:avLst/>
            </a:prstGeom>
            <a:noFill/>
            <a:ln w="9525">
              <a:noFill/>
              <a:miter lim="800000"/>
              <a:headEnd/>
              <a:tailEnd/>
            </a:ln>
          </p:spPr>
          <p:txBody>
            <a:bodyPr wrap="none" lIns="0" tIns="0" rIns="0" bIns="0">
              <a:spAutoFit/>
            </a:bodyPr>
            <a:lstStyle/>
            <a:p>
              <a:r>
                <a:rPr lang="en-US" sz="1400" b="1" dirty="0">
                  <a:latin typeface="+mn-lt"/>
                </a:rPr>
                <a:t>72,1</a:t>
              </a:r>
              <a:endParaRPr lang="en-US" sz="1400" dirty="0">
                <a:latin typeface="+mn-lt"/>
              </a:endParaRPr>
            </a:p>
          </p:txBody>
        </p:sp>
        <p:sp>
          <p:nvSpPr>
            <p:cNvPr id="14388" name="Rectangle 57"/>
            <p:cNvSpPr>
              <a:spLocks noChangeArrowheads="1"/>
            </p:cNvSpPr>
            <p:nvPr/>
          </p:nvSpPr>
          <p:spPr bwMode="auto">
            <a:xfrm>
              <a:off x="4383439" y="5712142"/>
              <a:ext cx="1199542" cy="215444"/>
            </a:xfrm>
            <a:prstGeom prst="rect">
              <a:avLst/>
            </a:prstGeom>
            <a:noFill/>
            <a:ln w="9525">
              <a:noFill/>
              <a:miter lim="800000"/>
              <a:headEnd/>
              <a:tailEnd/>
            </a:ln>
          </p:spPr>
          <p:txBody>
            <a:bodyPr wrap="square" lIns="0" tIns="0" rIns="0" bIns="0">
              <a:spAutoFit/>
            </a:bodyPr>
            <a:lstStyle/>
            <a:p>
              <a:pPr algn="ctr"/>
              <a:r>
                <a:rPr lang="en-US" sz="1400" dirty="0">
                  <a:latin typeface="+mn-lt"/>
                </a:rPr>
                <a:t>≤ 200/mm</a:t>
              </a:r>
              <a:r>
                <a:rPr lang="en-US" sz="1400" baseline="30000" dirty="0">
                  <a:latin typeface="+mn-lt"/>
                </a:rPr>
                <a:t>3</a:t>
              </a:r>
              <a:endParaRPr lang="en-US" sz="2000" baseline="30000" dirty="0">
                <a:latin typeface="+mn-lt"/>
              </a:endParaRPr>
            </a:p>
          </p:txBody>
        </p:sp>
        <p:sp>
          <p:nvSpPr>
            <p:cNvPr id="68" name="Rectangle 40"/>
            <p:cNvSpPr>
              <a:spLocks noChangeArrowheads="1"/>
            </p:cNvSpPr>
            <p:nvPr/>
          </p:nvSpPr>
          <p:spPr bwMode="auto">
            <a:xfrm>
              <a:off x="4611794" y="5321239"/>
              <a:ext cx="16991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41</a:t>
              </a:r>
            </a:p>
          </p:txBody>
        </p:sp>
        <p:sp>
          <p:nvSpPr>
            <p:cNvPr id="71" name="Rectangle 40"/>
            <p:cNvSpPr>
              <a:spLocks noChangeArrowheads="1"/>
            </p:cNvSpPr>
            <p:nvPr/>
          </p:nvSpPr>
          <p:spPr bwMode="auto">
            <a:xfrm>
              <a:off x="5160558" y="5321239"/>
              <a:ext cx="16991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61</a:t>
              </a:r>
            </a:p>
          </p:txBody>
        </p:sp>
        <p:sp>
          <p:nvSpPr>
            <p:cNvPr id="91" name="Rectangle 58"/>
            <p:cNvSpPr>
              <a:spLocks noChangeArrowheads="1"/>
            </p:cNvSpPr>
            <p:nvPr/>
          </p:nvSpPr>
          <p:spPr bwMode="auto">
            <a:xfrm>
              <a:off x="4829478" y="6069691"/>
              <a:ext cx="1446547" cy="215444"/>
            </a:xfrm>
            <a:prstGeom prst="rect">
              <a:avLst/>
            </a:prstGeom>
            <a:noFill/>
            <a:ln w="9525">
              <a:noFill/>
              <a:miter lim="800000"/>
              <a:headEnd/>
              <a:tailEnd/>
            </a:ln>
          </p:spPr>
          <p:txBody>
            <a:bodyPr wrap="none" lIns="0" tIns="0" rIns="0" bIns="0">
              <a:spAutoFit/>
            </a:bodyPr>
            <a:lstStyle/>
            <a:p>
              <a:r>
                <a:rPr lang="fr-FR" sz="1400" b="1">
                  <a:latin typeface="+mn-lt"/>
                </a:rPr>
                <a:t>CD4 à l’inclusion</a:t>
              </a:r>
              <a:endParaRPr lang="fr-FR" sz="2000" b="1">
                <a:latin typeface="+mn-lt"/>
              </a:endParaRPr>
            </a:p>
          </p:txBody>
        </p:sp>
        <p:cxnSp>
          <p:nvCxnSpPr>
            <p:cNvPr id="96" name="Connecteur droit 95"/>
            <p:cNvCxnSpPr/>
            <p:nvPr/>
          </p:nvCxnSpPr>
          <p:spPr>
            <a:xfrm>
              <a:off x="4661584" y="6022635"/>
              <a:ext cx="1944000" cy="0"/>
            </a:xfrm>
            <a:prstGeom prst="line">
              <a:avLst/>
            </a:prstGeom>
            <a:ln w="19050">
              <a:solidFill>
                <a:srgbClr val="000066"/>
              </a:solidFill>
            </a:ln>
          </p:spPr>
          <p:style>
            <a:lnRef idx="1">
              <a:schemeClr val="accent1"/>
            </a:lnRef>
            <a:fillRef idx="0">
              <a:schemeClr val="accent1"/>
            </a:fillRef>
            <a:effectRef idx="0">
              <a:schemeClr val="accent1"/>
            </a:effectRef>
            <a:fontRef idx="minor">
              <a:schemeClr val="tx1"/>
            </a:fontRef>
          </p:style>
        </p:cxnSp>
        <p:sp>
          <p:nvSpPr>
            <p:cNvPr id="14348" name="Rectangle 17"/>
            <p:cNvSpPr>
              <a:spLocks noChangeArrowheads="1"/>
            </p:cNvSpPr>
            <p:nvPr/>
          </p:nvSpPr>
          <p:spPr bwMode="auto">
            <a:xfrm>
              <a:off x="740941" y="2939044"/>
              <a:ext cx="467999" cy="2628000"/>
            </a:xfrm>
            <a:prstGeom prst="rect">
              <a:avLst/>
            </a:prstGeom>
            <a:solidFill>
              <a:srgbClr val="306F0E"/>
            </a:solidFill>
            <a:ln w="9525">
              <a:noFill/>
              <a:miter lim="800000"/>
              <a:headEnd/>
              <a:tailEnd/>
            </a:ln>
          </p:spPr>
          <p:txBody>
            <a:bodyPr/>
            <a:lstStyle/>
            <a:p>
              <a:endParaRPr lang="en-US">
                <a:latin typeface="+mn-lt"/>
              </a:endParaRPr>
            </a:p>
          </p:txBody>
        </p:sp>
        <p:sp>
          <p:nvSpPr>
            <p:cNvPr id="14349" name="Rectangle 18"/>
            <p:cNvSpPr>
              <a:spLocks noChangeArrowheads="1"/>
            </p:cNvSpPr>
            <p:nvPr/>
          </p:nvSpPr>
          <p:spPr bwMode="auto">
            <a:xfrm>
              <a:off x="1254373" y="3011044"/>
              <a:ext cx="467999" cy="2556000"/>
            </a:xfrm>
            <a:prstGeom prst="rect">
              <a:avLst/>
            </a:prstGeom>
            <a:solidFill>
              <a:srgbClr val="FF6600"/>
            </a:solidFill>
            <a:ln w="9525">
              <a:noFill/>
              <a:miter lim="800000"/>
              <a:headEnd/>
              <a:tailEnd/>
            </a:ln>
          </p:spPr>
          <p:txBody>
            <a:bodyPr/>
            <a:lstStyle/>
            <a:p>
              <a:endParaRPr lang="en-US">
                <a:latin typeface="+mn-lt"/>
              </a:endParaRPr>
            </a:p>
          </p:txBody>
        </p:sp>
        <p:sp>
          <p:nvSpPr>
            <p:cNvPr id="14375" name="Rectangle 44"/>
            <p:cNvSpPr>
              <a:spLocks noChangeArrowheads="1"/>
            </p:cNvSpPr>
            <p:nvPr/>
          </p:nvSpPr>
          <p:spPr bwMode="auto">
            <a:xfrm>
              <a:off x="838542" y="2694172"/>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88,2</a:t>
              </a:r>
              <a:endParaRPr lang="en-US" sz="1400" dirty="0">
                <a:latin typeface="+mn-lt"/>
              </a:endParaRPr>
            </a:p>
          </p:txBody>
        </p:sp>
        <p:sp>
          <p:nvSpPr>
            <p:cNvPr id="14376" name="Rectangle 45"/>
            <p:cNvSpPr>
              <a:spLocks noChangeArrowheads="1"/>
            </p:cNvSpPr>
            <p:nvPr/>
          </p:nvSpPr>
          <p:spPr bwMode="auto">
            <a:xfrm>
              <a:off x="1334650" y="2775398"/>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86,2</a:t>
              </a:r>
              <a:endParaRPr lang="en-US" sz="1400" dirty="0">
                <a:latin typeface="+mn-lt"/>
              </a:endParaRPr>
            </a:p>
          </p:txBody>
        </p:sp>
        <p:sp>
          <p:nvSpPr>
            <p:cNvPr id="80" name="Rectangle 40"/>
            <p:cNvSpPr>
              <a:spLocks noChangeArrowheads="1"/>
            </p:cNvSpPr>
            <p:nvPr/>
          </p:nvSpPr>
          <p:spPr bwMode="auto">
            <a:xfrm>
              <a:off x="834809" y="5327331"/>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364</a:t>
              </a:r>
            </a:p>
          </p:txBody>
        </p:sp>
        <p:sp>
          <p:nvSpPr>
            <p:cNvPr id="83" name="Rectangle 40"/>
            <p:cNvSpPr>
              <a:spLocks noChangeArrowheads="1"/>
            </p:cNvSpPr>
            <p:nvPr/>
          </p:nvSpPr>
          <p:spPr bwMode="auto">
            <a:xfrm>
              <a:off x="1312180" y="5327331"/>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355</a:t>
              </a:r>
            </a:p>
          </p:txBody>
        </p:sp>
        <p:sp>
          <p:nvSpPr>
            <p:cNvPr id="93" name="Rectangle 58"/>
            <p:cNvSpPr>
              <a:spLocks noChangeArrowheads="1"/>
            </p:cNvSpPr>
            <p:nvPr/>
          </p:nvSpPr>
          <p:spPr bwMode="auto">
            <a:xfrm>
              <a:off x="677894" y="5718431"/>
              <a:ext cx="1047587" cy="430887"/>
            </a:xfrm>
            <a:prstGeom prst="rect">
              <a:avLst/>
            </a:prstGeom>
            <a:noFill/>
            <a:ln w="9525">
              <a:noFill/>
              <a:miter lim="800000"/>
              <a:headEnd/>
              <a:tailEnd/>
            </a:ln>
          </p:spPr>
          <p:txBody>
            <a:bodyPr wrap="none" lIns="0" tIns="0" rIns="0" bIns="0">
              <a:spAutoFit/>
            </a:bodyPr>
            <a:lstStyle/>
            <a:p>
              <a:pPr algn="ctr"/>
              <a:r>
                <a:rPr lang="en-US" sz="1400" b="1" dirty="0">
                  <a:latin typeface="+mn-lt"/>
                </a:rPr>
                <a:t>Ensemble </a:t>
              </a:r>
            </a:p>
            <a:p>
              <a:pPr algn="ctr"/>
              <a:r>
                <a:rPr lang="en-US" sz="1400" b="1" dirty="0">
                  <a:latin typeface="+mn-lt"/>
                </a:rPr>
                <a:t>des patients</a:t>
              </a:r>
              <a:endParaRPr lang="en-US" sz="2000" b="1" dirty="0">
                <a:latin typeface="+mn-lt"/>
              </a:endParaRPr>
            </a:p>
          </p:txBody>
        </p:sp>
        <p:cxnSp>
          <p:nvCxnSpPr>
            <p:cNvPr id="98" name="Connecteur droit 97"/>
            <p:cNvCxnSpPr/>
            <p:nvPr/>
          </p:nvCxnSpPr>
          <p:spPr>
            <a:xfrm>
              <a:off x="758782" y="5671375"/>
              <a:ext cx="972000" cy="0"/>
            </a:xfrm>
            <a:prstGeom prst="line">
              <a:avLst/>
            </a:prstGeom>
            <a:ln w="19050">
              <a:solidFill>
                <a:srgbClr val="000066"/>
              </a:solidFill>
            </a:ln>
          </p:spPr>
          <p:style>
            <a:lnRef idx="1">
              <a:schemeClr val="accent1"/>
            </a:lnRef>
            <a:fillRef idx="0">
              <a:schemeClr val="accent1"/>
            </a:fillRef>
            <a:effectRef idx="0">
              <a:schemeClr val="accent1"/>
            </a:effectRef>
            <a:fontRef idx="minor">
              <a:schemeClr val="tx1"/>
            </a:fontRef>
          </p:style>
        </p:cxnSp>
        <p:cxnSp>
          <p:nvCxnSpPr>
            <p:cNvPr id="99" name="Connecteur droit 98"/>
            <p:cNvCxnSpPr/>
            <p:nvPr/>
          </p:nvCxnSpPr>
          <p:spPr>
            <a:xfrm>
              <a:off x="6984592" y="6022635"/>
              <a:ext cx="1980000" cy="0"/>
            </a:xfrm>
            <a:prstGeom prst="line">
              <a:avLst/>
            </a:prstGeom>
            <a:ln w="19050">
              <a:solidFill>
                <a:srgbClr val="000066"/>
              </a:solidFill>
            </a:ln>
          </p:spPr>
          <p:style>
            <a:lnRef idx="1">
              <a:schemeClr val="accent1"/>
            </a:lnRef>
            <a:fillRef idx="0">
              <a:schemeClr val="accent1"/>
            </a:fillRef>
            <a:effectRef idx="0">
              <a:schemeClr val="accent1"/>
            </a:effectRef>
            <a:fontRef idx="minor">
              <a:schemeClr val="tx1"/>
            </a:fontRef>
          </p:style>
        </p:cxnSp>
        <p:sp>
          <p:nvSpPr>
            <p:cNvPr id="78" name="Text Box 148"/>
            <p:cNvSpPr txBox="1">
              <a:spLocks noChangeArrowheads="1"/>
            </p:cNvSpPr>
            <p:nvPr/>
          </p:nvSpPr>
          <p:spPr bwMode="auto">
            <a:xfrm>
              <a:off x="407630" y="2212889"/>
              <a:ext cx="387350" cy="366712"/>
            </a:xfrm>
            <a:prstGeom prst="rect">
              <a:avLst/>
            </a:prstGeom>
            <a:noFill/>
            <a:ln w="9525">
              <a:noFill/>
              <a:miter lim="800000"/>
              <a:headEnd/>
              <a:tailEnd/>
            </a:ln>
          </p:spPr>
          <p:txBody>
            <a:bodyPr wrap="none">
              <a:prstTxWarp prst="textNoShape">
                <a:avLst/>
              </a:prstTxWarp>
              <a:spAutoFit/>
            </a:bodyPr>
            <a:lstStyle/>
            <a:p>
              <a:pPr defTabSz="914400" fontAlgn="base">
                <a:spcBef>
                  <a:spcPct val="0"/>
                </a:spcBef>
                <a:spcAft>
                  <a:spcPct val="0"/>
                </a:spcAft>
              </a:pPr>
              <a:r>
                <a:rPr lang="en-US" dirty="0">
                  <a:latin typeface="+mn-lt"/>
                  <a:ea typeface="ＭＳ Ｐゴシック" pitchFamily="-1" charset="-128"/>
                  <a:cs typeface="ＭＳ Ｐゴシック" pitchFamily="-1" charset="-128"/>
                </a:rPr>
                <a:t>%</a:t>
              </a:r>
            </a:p>
          </p:txBody>
        </p:sp>
        <p:sp>
          <p:nvSpPr>
            <p:cNvPr id="72" name="Rectangle 58"/>
            <p:cNvSpPr>
              <a:spLocks noChangeArrowheads="1"/>
            </p:cNvSpPr>
            <p:nvPr/>
          </p:nvSpPr>
          <p:spPr bwMode="auto">
            <a:xfrm>
              <a:off x="2420487" y="6069691"/>
              <a:ext cx="1336792" cy="215444"/>
            </a:xfrm>
            <a:prstGeom prst="rect">
              <a:avLst/>
            </a:prstGeom>
            <a:noFill/>
            <a:ln w="9525">
              <a:noFill/>
              <a:miter lim="800000"/>
              <a:headEnd/>
              <a:tailEnd/>
            </a:ln>
          </p:spPr>
          <p:txBody>
            <a:bodyPr wrap="none" lIns="0" tIns="0" rIns="0" bIns="0">
              <a:spAutoFit/>
            </a:bodyPr>
            <a:lstStyle/>
            <a:p>
              <a:r>
                <a:rPr lang="fr-FR" sz="1400" b="1">
                  <a:latin typeface="+mn-lt"/>
                </a:rPr>
                <a:t>CV à l’inclusion</a:t>
              </a:r>
              <a:endParaRPr lang="fr-FR" sz="2000" b="1">
                <a:latin typeface="+mn-lt"/>
              </a:endParaRPr>
            </a:p>
          </p:txBody>
        </p:sp>
        <p:cxnSp>
          <p:nvCxnSpPr>
            <p:cNvPr id="75" name="Connecteur droit 74"/>
            <p:cNvCxnSpPr/>
            <p:nvPr/>
          </p:nvCxnSpPr>
          <p:spPr>
            <a:xfrm>
              <a:off x="2199848" y="6022635"/>
              <a:ext cx="1944000" cy="0"/>
            </a:xfrm>
            <a:prstGeom prst="line">
              <a:avLst/>
            </a:prstGeom>
            <a:ln w="19050">
              <a:solidFill>
                <a:srgbClr val="000066"/>
              </a:solidFill>
            </a:ln>
          </p:spPr>
          <p:style>
            <a:lnRef idx="1">
              <a:schemeClr val="accent1"/>
            </a:lnRef>
            <a:fillRef idx="0">
              <a:schemeClr val="accent1"/>
            </a:fillRef>
            <a:effectRef idx="0">
              <a:schemeClr val="accent1"/>
            </a:effectRef>
            <a:fontRef idx="minor">
              <a:schemeClr val="tx1"/>
            </a:fontRef>
          </p:style>
        </p:cxnSp>
        <p:sp>
          <p:nvSpPr>
            <p:cNvPr id="84" name="Line 33"/>
            <p:cNvSpPr>
              <a:spLocks noChangeShapeType="1"/>
            </p:cNvSpPr>
            <p:nvPr/>
          </p:nvSpPr>
          <p:spPr bwMode="auto">
            <a:xfrm flipV="1">
              <a:off x="4335074" y="5566578"/>
              <a:ext cx="0" cy="47625"/>
            </a:xfrm>
            <a:prstGeom prst="line">
              <a:avLst/>
            </a:prstGeom>
            <a:noFill/>
            <a:ln w="9525">
              <a:solidFill>
                <a:srgbClr val="000066"/>
              </a:solidFill>
              <a:round/>
              <a:headEnd/>
              <a:tailEnd/>
            </a:ln>
          </p:spPr>
          <p:txBody>
            <a:bodyPr/>
            <a:lstStyle/>
            <a:p>
              <a:endParaRPr lang="en-US">
                <a:latin typeface="+mn-lt"/>
              </a:endParaRPr>
            </a:p>
          </p:txBody>
        </p:sp>
        <p:sp>
          <p:nvSpPr>
            <p:cNvPr id="87" name="Rectangle 17"/>
            <p:cNvSpPr>
              <a:spLocks noChangeArrowheads="1"/>
            </p:cNvSpPr>
            <p:nvPr/>
          </p:nvSpPr>
          <p:spPr bwMode="auto">
            <a:xfrm>
              <a:off x="2076500" y="2867044"/>
              <a:ext cx="467999" cy="2700000"/>
            </a:xfrm>
            <a:prstGeom prst="rect">
              <a:avLst/>
            </a:prstGeom>
            <a:solidFill>
              <a:srgbClr val="306F0E"/>
            </a:solidFill>
            <a:ln w="9525">
              <a:noFill/>
              <a:miter lim="800000"/>
              <a:headEnd/>
              <a:tailEnd/>
            </a:ln>
          </p:spPr>
          <p:txBody>
            <a:bodyPr/>
            <a:lstStyle/>
            <a:p>
              <a:endParaRPr lang="en-US">
                <a:latin typeface="+mn-lt"/>
              </a:endParaRPr>
            </a:p>
          </p:txBody>
        </p:sp>
        <p:sp>
          <p:nvSpPr>
            <p:cNvPr id="88" name="Rectangle 18"/>
            <p:cNvSpPr>
              <a:spLocks noChangeArrowheads="1"/>
            </p:cNvSpPr>
            <p:nvPr/>
          </p:nvSpPr>
          <p:spPr bwMode="auto">
            <a:xfrm>
              <a:off x="2591222" y="2904970"/>
              <a:ext cx="467999" cy="2664000"/>
            </a:xfrm>
            <a:prstGeom prst="rect">
              <a:avLst/>
            </a:prstGeom>
            <a:solidFill>
              <a:srgbClr val="FF6600"/>
            </a:solidFill>
            <a:ln w="9525">
              <a:noFill/>
              <a:miter lim="800000"/>
              <a:headEnd/>
              <a:tailEnd/>
            </a:ln>
          </p:spPr>
          <p:txBody>
            <a:bodyPr/>
            <a:lstStyle/>
            <a:p>
              <a:endParaRPr lang="en-US">
                <a:latin typeface="+mn-lt"/>
              </a:endParaRPr>
            </a:p>
          </p:txBody>
        </p:sp>
        <p:sp>
          <p:nvSpPr>
            <p:cNvPr id="90" name="Rectangle 44"/>
            <p:cNvSpPr>
              <a:spLocks noChangeArrowheads="1"/>
            </p:cNvSpPr>
            <p:nvPr/>
          </p:nvSpPr>
          <p:spPr bwMode="auto">
            <a:xfrm>
              <a:off x="2118881" y="2600148"/>
              <a:ext cx="347852" cy="215444"/>
            </a:xfrm>
            <a:prstGeom prst="rect">
              <a:avLst/>
            </a:prstGeom>
            <a:noFill/>
            <a:ln w="9525">
              <a:noFill/>
              <a:miter lim="800000"/>
              <a:headEnd/>
              <a:tailEnd/>
            </a:ln>
          </p:spPr>
          <p:txBody>
            <a:bodyPr wrap="none" lIns="0" tIns="0" rIns="0" bIns="0">
              <a:spAutoFit/>
            </a:bodyPr>
            <a:lstStyle/>
            <a:p>
              <a:r>
                <a:rPr lang="en-US" sz="1400" b="1" dirty="0">
                  <a:latin typeface="+mn-lt"/>
                </a:rPr>
                <a:t>90,2</a:t>
              </a:r>
              <a:endParaRPr lang="en-US" sz="1400" dirty="0">
                <a:latin typeface="+mn-lt"/>
              </a:endParaRPr>
            </a:p>
          </p:txBody>
        </p:sp>
        <p:sp>
          <p:nvSpPr>
            <p:cNvPr id="92" name="Rectangle 45"/>
            <p:cNvSpPr>
              <a:spLocks noChangeArrowheads="1"/>
            </p:cNvSpPr>
            <p:nvPr/>
          </p:nvSpPr>
          <p:spPr bwMode="auto">
            <a:xfrm>
              <a:off x="2643889" y="2643921"/>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88,7</a:t>
              </a:r>
              <a:endParaRPr lang="en-US" sz="1400" dirty="0">
                <a:latin typeface="+mn-lt"/>
              </a:endParaRPr>
            </a:p>
          </p:txBody>
        </p:sp>
        <p:sp>
          <p:nvSpPr>
            <p:cNvPr id="95" name="Rectangle 61"/>
            <p:cNvSpPr>
              <a:spLocks noChangeArrowheads="1"/>
            </p:cNvSpPr>
            <p:nvPr/>
          </p:nvSpPr>
          <p:spPr bwMode="auto">
            <a:xfrm>
              <a:off x="2021974" y="5712142"/>
              <a:ext cx="1049837" cy="215444"/>
            </a:xfrm>
            <a:prstGeom prst="rect">
              <a:avLst/>
            </a:prstGeom>
            <a:noFill/>
            <a:ln w="9525">
              <a:noFill/>
              <a:miter lim="800000"/>
              <a:headEnd/>
              <a:tailEnd/>
            </a:ln>
          </p:spPr>
          <p:txBody>
            <a:bodyPr wrap="none" lIns="0" tIns="0" rIns="0" bIns="0">
              <a:spAutoFit/>
            </a:bodyPr>
            <a:lstStyle/>
            <a:p>
              <a:r>
                <a:rPr lang="en-US" sz="1400" dirty="0">
                  <a:latin typeface="+mn-lt"/>
                </a:rPr>
                <a:t>≤ 5 log</a:t>
              </a:r>
              <a:r>
                <a:rPr lang="en-US" sz="1400" baseline="-25000" dirty="0">
                  <a:latin typeface="+mn-lt"/>
                </a:rPr>
                <a:t>10</a:t>
              </a:r>
              <a:r>
                <a:rPr lang="en-US" sz="1400" dirty="0">
                  <a:latin typeface="+mn-lt"/>
                </a:rPr>
                <a:t> c/ml</a:t>
              </a:r>
              <a:endParaRPr lang="en-US" sz="2000" dirty="0">
                <a:latin typeface="+mn-lt"/>
              </a:endParaRPr>
            </a:p>
          </p:txBody>
        </p:sp>
        <p:sp>
          <p:nvSpPr>
            <p:cNvPr id="97" name="Rectangle 40"/>
            <p:cNvSpPr>
              <a:spLocks noChangeArrowheads="1"/>
            </p:cNvSpPr>
            <p:nvPr/>
          </p:nvSpPr>
          <p:spPr bwMode="auto">
            <a:xfrm>
              <a:off x="2170368" y="5320108"/>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285</a:t>
              </a:r>
            </a:p>
          </p:txBody>
        </p:sp>
        <p:sp>
          <p:nvSpPr>
            <p:cNvPr id="100" name="Rectangle 40"/>
            <p:cNvSpPr>
              <a:spLocks noChangeArrowheads="1"/>
            </p:cNvSpPr>
            <p:nvPr/>
          </p:nvSpPr>
          <p:spPr bwMode="auto">
            <a:xfrm>
              <a:off x="2649029" y="5320108"/>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282</a:t>
              </a:r>
            </a:p>
          </p:txBody>
        </p:sp>
        <p:sp>
          <p:nvSpPr>
            <p:cNvPr id="103" name="Rectangle 58"/>
            <p:cNvSpPr>
              <a:spLocks noChangeArrowheads="1"/>
            </p:cNvSpPr>
            <p:nvPr/>
          </p:nvSpPr>
          <p:spPr bwMode="auto">
            <a:xfrm>
              <a:off x="7042324" y="5712142"/>
              <a:ext cx="747863" cy="215444"/>
            </a:xfrm>
            <a:prstGeom prst="rect">
              <a:avLst/>
            </a:prstGeom>
            <a:noFill/>
            <a:ln w="9525">
              <a:noFill/>
              <a:miter lim="800000"/>
              <a:headEnd/>
              <a:tailEnd/>
            </a:ln>
          </p:spPr>
          <p:txBody>
            <a:bodyPr wrap="none" lIns="0" tIns="0" rIns="0" bIns="0">
              <a:spAutoFit/>
            </a:bodyPr>
            <a:lstStyle/>
            <a:p>
              <a:r>
                <a:rPr lang="en-US" sz="1400" dirty="0">
                  <a:latin typeface="+mn-lt"/>
                </a:rPr>
                <a:t>TDF/FTC</a:t>
              </a:r>
              <a:endParaRPr lang="en-US" sz="2000" dirty="0">
                <a:latin typeface="+mn-lt"/>
              </a:endParaRPr>
            </a:p>
          </p:txBody>
        </p:sp>
        <p:sp>
          <p:nvSpPr>
            <p:cNvPr id="104" name="Rectangle 60"/>
            <p:cNvSpPr>
              <a:spLocks noChangeArrowheads="1"/>
            </p:cNvSpPr>
            <p:nvPr/>
          </p:nvSpPr>
          <p:spPr bwMode="auto">
            <a:xfrm>
              <a:off x="8140924" y="5712142"/>
              <a:ext cx="758208" cy="215444"/>
            </a:xfrm>
            <a:prstGeom prst="rect">
              <a:avLst/>
            </a:prstGeom>
            <a:noFill/>
            <a:ln w="9525">
              <a:noFill/>
              <a:miter lim="800000"/>
              <a:headEnd/>
              <a:tailEnd/>
            </a:ln>
          </p:spPr>
          <p:txBody>
            <a:bodyPr wrap="none" lIns="0" tIns="0" rIns="0" bIns="0">
              <a:spAutoFit/>
            </a:bodyPr>
            <a:lstStyle/>
            <a:p>
              <a:r>
                <a:rPr lang="en-US" sz="1400" dirty="0">
                  <a:latin typeface="+mn-lt"/>
                </a:rPr>
                <a:t>ABC/3TC</a:t>
              </a:r>
              <a:endParaRPr lang="en-US" sz="2000" dirty="0">
                <a:latin typeface="+mn-lt"/>
              </a:endParaRPr>
            </a:p>
          </p:txBody>
        </p:sp>
        <p:sp>
          <p:nvSpPr>
            <p:cNvPr id="105" name="Rectangle 19"/>
            <p:cNvSpPr>
              <a:spLocks noChangeArrowheads="1"/>
            </p:cNvSpPr>
            <p:nvPr/>
          </p:nvSpPr>
          <p:spPr bwMode="auto">
            <a:xfrm>
              <a:off x="8029199" y="2903044"/>
              <a:ext cx="467999" cy="2664000"/>
            </a:xfrm>
            <a:prstGeom prst="rect">
              <a:avLst/>
            </a:prstGeom>
            <a:solidFill>
              <a:srgbClr val="306F0E"/>
            </a:solidFill>
            <a:ln w="9525">
              <a:noFill/>
              <a:miter lim="800000"/>
              <a:headEnd/>
              <a:tailEnd/>
            </a:ln>
          </p:spPr>
          <p:txBody>
            <a:bodyPr/>
            <a:lstStyle/>
            <a:p>
              <a:endParaRPr lang="en-US">
                <a:latin typeface="+mn-lt"/>
              </a:endParaRPr>
            </a:p>
          </p:txBody>
        </p:sp>
        <p:sp>
          <p:nvSpPr>
            <p:cNvPr id="106" name="Rectangle 20"/>
            <p:cNvSpPr>
              <a:spLocks noChangeArrowheads="1"/>
            </p:cNvSpPr>
            <p:nvPr/>
          </p:nvSpPr>
          <p:spPr bwMode="auto">
            <a:xfrm>
              <a:off x="8532440" y="3083044"/>
              <a:ext cx="467999" cy="2484000"/>
            </a:xfrm>
            <a:prstGeom prst="rect">
              <a:avLst/>
            </a:prstGeom>
            <a:solidFill>
              <a:srgbClr val="FF6600"/>
            </a:solidFill>
            <a:ln w="9525">
              <a:noFill/>
              <a:miter lim="800000"/>
              <a:headEnd/>
              <a:tailEnd/>
            </a:ln>
          </p:spPr>
          <p:txBody>
            <a:bodyPr/>
            <a:lstStyle/>
            <a:p>
              <a:endParaRPr lang="en-US">
                <a:latin typeface="+mn-lt"/>
              </a:endParaRPr>
            </a:p>
          </p:txBody>
        </p:sp>
        <p:sp>
          <p:nvSpPr>
            <p:cNvPr id="108" name="Line 37"/>
            <p:cNvSpPr>
              <a:spLocks noChangeShapeType="1"/>
            </p:cNvSpPr>
            <p:nvPr/>
          </p:nvSpPr>
          <p:spPr bwMode="auto">
            <a:xfrm flipV="1">
              <a:off x="7979768" y="5570805"/>
              <a:ext cx="0" cy="47625"/>
            </a:xfrm>
            <a:prstGeom prst="line">
              <a:avLst/>
            </a:prstGeom>
            <a:noFill/>
            <a:ln w="9525">
              <a:solidFill>
                <a:srgbClr val="000066"/>
              </a:solidFill>
              <a:round/>
              <a:headEnd/>
              <a:tailEnd/>
            </a:ln>
          </p:spPr>
          <p:txBody>
            <a:bodyPr/>
            <a:lstStyle/>
            <a:p>
              <a:endParaRPr lang="en-US">
                <a:latin typeface="+mn-lt"/>
              </a:endParaRPr>
            </a:p>
          </p:txBody>
        </p:sp>
        <p:sp>
          <p:nvSpPr>
            <p:cNvPr id="109" name="Rectangle 46"/>
            <p:cNvSpPr>
              <a:spLocks noChangeArrowheads="1"/>
            </p:cNvSpPr>
            <p:nvPr/>
          </p:nvSpPr>
          <p:spPr bwMode="auto">
            <a:xfrm>
              <a:off x="8060844" y="2677575"/>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89,6</a:t>
              </a:r>
              <a:endParaRPr lang="en-US" sz="1400" dirty="0">
                <a:latin typeface="+mn-lt"/>
              </a:endParaRPr>
            </a:p>
          </p:txBody>
        </p:sp>
        <p:sp>
          <p:nvSpPr>
            <p:cNvPr id="110" name="Rectangle 47"/>
            <p:cNvSpPr>
              <a:spLocks noChangeArrowheads="1"/>
            </p:cNvSpPr>
            <p:nvPr/>
          </p:nvSpPr>
          <p:spPr bwMode="auto">
            <a:xfrm>
              <a:off x="8598150" y="2844428"/>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83,7</a:t>
              </a:r>
              <a:endParaRPr lang="en-US" sz="1400" dirty="0">
                <a:latin typeface="+mn-lt"/>
              </a:endParaRPr>
            </a:p>
          </p:txBody>
        </p:sp>
        <p:sp>
          <p:nvSpPr>
            <p:cNvPr id="111" name="Rectangle 40"/>
            <p:cNvSpPr>
              <a:spLocks noChangeArrowheads="1"/>
            </p:cNvSpPr>
            <p:nvPr/>
          </p:nvSpPr>
          <p:spPr bwMode="auto">
            <a:xfrm>
              <a:off x="8157056" y="5327331"/>
              <a:ext cx="16991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48</a:t>
              </a:r>
            </a:p>
          </p:txBody>
        </p:sp>
        <p:sp>
          <p:nvSpPr>
            <p:cNvPr id="112" name="Rectangle 40"/>
            <p:cNvSpPr>
              <a:spLocks noChangeArrowheads="1"/>
            </p:cNvSpPr>
            <p:nvPr/>
          </p:nvSpPr>
          <p:spPr bwMode="auto">
            <a:xfrm>
              <a:off x="8669822" y="5327331"/>
              <a:ext cx="16991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43</a:t>
              </a:r>
            </a:p>
          </p:txBody>
        </p:sp>
        <p:sp>
          <p:nvSpPr>
            <p:cNvPr id="117" name="Rectangle 57"/>
            <p:cNvSpPr>
              <a:spLocks noChangeArrowheads="1"/>
            </p:cNvSpPr>
            <p:nvPr/>
          </p:nvSpPr>
          <p:spPr bwMode="auto">
            <a:xfrm>
              <a:off x="5597335" y="5712142"/>
              <a:ext cx="1069648" cy="215444"/>
            </a:xfrm>
            <a:prstGeom prst="rect">
              <a:avLst/>
            </a:prstGeom>
            <a:noFill/>
            <a:ln w="9525">
              <a:noFill/>
              <a:miter lim="800000"/>
              <a:headEnd/>
              <a:tailEnd/>
            </a:ln>
          </p:spPr>
          <p:txBody>
            <a:bodyPr wrap="square" lIns="0" tIns="0" rIns="0" bIns="0">
              <a:spAutoFit/>
            </a:bodyPr>
            <a:lstStyle/>
            <a:p>
              <a:pPr algn="ctr"/>
              <a:r>
                <a:rPr lang="en-US" sz="1400" dirty="0">
                  <a:latin typeface="+mn-lt"/>
                </a:rPr>
                <a:t>&gt; 200/mm</a:t>
              </a:r>
              <a:r>
                <a:rPr lang="en-US" sz="1400" baseline="30000" dirty="0">
                  <a:latin typeface="+mn-lt"/>
                </a:rPr>
                <a:t>3</a:t>
              </a:r>
              <a:endParaRPr lang="en-US" sz="2000" baseline="30000" dirty="0">
                <a:latin typeface="+mn-lt"/>
              </a:endParaRPr>
            </a:p>
          </p:txBody>
        </p:sp>
        <p:sp>
          <p:nvSpPr>
            <p:cNvPr id="118" name="Rectangle 19"/>
            <p:cNvSpPr>
              <a:spLocks noChangeArrowheads="1"/>
            </p:cNvSpPr>
            <p:nvPr/>
          </p:nvSpPr>
          <p:spPr bwMode="auto">
            <a:xfrm>
              <a:off x="6952007" y="2939044"/>
              <a:ext cx="467999" cy="2628000"/>
            </a:xfrm>
            <a:prstGeom prst="rect">
              <a:avLst/>
            </a:prstGeom>
            <a:solidFill>
              <a:srgbClr val="306F0E"/>
            </a:solidFill>
            <a:ln w="9525">
              <a:noFill/>
              <a:miter lim="800000"/>
              <a:headEnd/>
              <a:tailEnd/>
            </a:ln>
          </p:spPr>
          <p:txBody>
            <a:bodyPr/>
            <a:lstStyle/>
            <a:p>
              <a:endParaRPr lang="en-US">
                <a:latin typeface="+mn-lt"/>
              </a:endParaRPr>
            </a:p>
          </p:txBody>
        </p:sp>
        <p:sp>
          <p:nvSpPr>
            <p:cNvPr id="119" name="Rectangle 20"/>
            <p:cNvSpPr>
              <a:spLocks noChangeArrowheads="1"/>
            </p:cNvSpPr>
            <p:nvPr/>
          </p:nvSpPr>
          <p:spPr bwMode="auto">
            <a:xfrm>
              <a:off x="7455248" y="2975044"/>
              <a:ext cx="467999" cy="2592000"/>
            </a:xfrm>
            <a:prstGeom prst="rect">
              <a:avLst/>
            </a:prstGeom>
            <a:solidFill>
              <a:srgbClr val="FF6600"/>
            </a:solidFill>
            <a:ln w="9525">
              <a:noFill/>
              <a:miter lim="800000"/>
              <a:headEnd/>
              <a:tailEnd/>
            </a:ln>
          </p:spPr>
          <p:txBody>
            <a:bodyPr/>
            <a:lstStyle/>
            <a:p>
              <a:endParaRPr lang="en-US">
                <a:latin typeface="+mn-lt"/>
              </a:endParaRPr>
            </a:p>
          </p:txBody>
        </p:sp>
        <p:sp>
          <p:nvSpPr>
            <p:cNvPr id="120" name="Rectangle 46"/>
            <p:cNvSpPr>
              <a:spLocks noChangeArrowheads="1"/>
            </p:cNvSpPr>
            <p:nvPr/>
          </p:nvSpPr>
          <p:spPr bwMode="auto">
            <a:xfrm>
              <a:off x="6997457" y="2695171"/>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88,0</a:t>
              </a:r>
              <a:endParaRPr lang="en-US" sz="1400" dirty="0">
                <a:latin typeface="+mn-lt"/>
              </a:endParaRPr>
            </a:p>
          </p:txBody>
        </p:sp>
        <p:sp>
          <p:nvSpPr>
            <p:cNvPr id="121" name="Rectangle 47"/>
            <p:cNvSpPr>
              <a:spLocks noChangeArrowheads="1"/>
            </p:cNvSpPr>
            <p:nvPr/>
          </p:nvSpPr>
          <p:spPr bwMode="auto">
            <a:xfrm>
              <a:off x="7534763" y="2723964"/>
              <a:ext cx="347852" cy="215444"/>
            </a:xfrm>
            <a:prstGeom prst="rect">
              <a:avLst/>
            </a:prstGeom>
            <a:noFill/>
            <a:ln w="9525">
              <a:noFill/>
              <a:miter lim="800000"/>
              <a:headEnd/>
              <a:tailEnd/>
            </a:ln>
          </p:spPr>
          <p:txBody>
            <a:bodyPr wrap="none" lIns="0" tIns="0" rIns="0" bIns="0">
              <a:spAutoFit/>
            </a:bodyPr>
            <a:lstStyle/>
            <a:p>
              <a:r>
                <a:rPr lang="en-US" sz="1400" b="1" dirty="0">
                  <a:latin typeface="+mn-lt"/>
                </a:rPr>
                <a:t>86,5</a:t>
              </a:r>
              <a:endParaRPr lang="en-US" sz="1400" dirty="0">
                <a:latin typeface="+mn-lt"/>
              </a:endParaRPr>
            </a:p>
          </p:txBody>
        </p:sp>
        <p:sp>
          <p:nvSpPr>
            <p:cNvPr id="122" name="Rectangle 40"/>
            <p:cNvSpPr>
              <a:spLocks noChangeArrowheads="1"/>
            </p:cNvSpPr>
            <p:nvPr/>
          </p:nvSpPr>
          <p:spPr bwMode="auto">
            <a:xfrm>
              <a:off x="7016364" y="5331121"/>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316</a:t>
              </a:r>
            </a:p>
          </p:txBody>
        </p:sp>
        <p:sp>
          <p:nvSpPr>
            <p:cNvPr id="123" name="Rectangle 40"/>
            <p:cNvSpPr>
              <a:spLocks noChangeArrowheads="1"/>
            </p:cNvSpPr>
            <p:nvPr/>
          </p:nvSpPr>
          <p:spPr bwMode="auto">
            <a:xfrm>
              <a:off x="7557804" y="5331121"/>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312</a:t>
              </a:r>
            </a:p>
          </p:txBody>
        </p:sp>
        <p:sp>
          <p:nvSpPr>
            <p:cNvPr id="14359" name="Line 28"/>
            <p:cNvSpPr>
              <a:spLocks noChangeShapeType="1"/>
            </p:cNvSpPr>
            <p:nvPr/>
          </p:nvSpPr>
          <p:spPr bwMode="auto">
            <a:xfrm>
              <a:off x="585752" y="5570805"/>
              <a:ext cx="8423999" cy="0"/>
            </a:xfrm>
            <a:prstGeom prst="line">
              <a:avLst/>
            </a:prstGeom>
            <a:noFill/>
            <a:ln w="9525">
              <a:solidFill>
                <a:srgbClr val="000066"/>
              </a:solidFill>
              <a:round/>
              <a:headEnd/>
              <a:tailEnd/>
            </a:ln>
          </p:spPr>
          <p:txBody>
            <a:bodyPr/>
            <a:lstStyle/>
            <a:p>
              <a:endParaRPr lang="en-US" sz="1200">
                <a:solidFill>
                  <a:schemeClr val="bg1"/>
                </a:solidFill>
                <a:latin typeface="+mn-lt"/>
              </a:endParaRPr>
            </a:p>
          </p:txBody>
        </p:sp>
        <p:sp>
          <p:nvSpPr>
            <p:cNvPr id="124" name="Rectangle 40"/>
            <p:cNvSpPr>
              <a:spLocks noChangeArrowheads="1"/>
            </p:cNvSpPr>
            <p:nvPr/>
          </p:nvSpPr>
          <p:spPr bwMode="auto">
            <a:xfrm>
              <a:off x="6225687" y="5312524"/>
              <a:ext cx="254878" cy="184666"/>
            </a:xfrm>
            <a:prstGeom prst="rect">
              <a:avLst/>
            </a:prstGeom>
            <a:noFill/>
            <a:ln w="9525">
              <a:noFill/>
              <a:miter lim="800000"/>
              <a:headEnd/>
              <a:tailEnd/>
            </a:ln>
          </p:spPr>
          <p:txBody>
            <a:bodyPr wrap="none" lIns="0" tIns="0" rIns="0" bIns="0">
              <a:spAutoFit/>
            </a:bodyPr>
            <a:lstStyle/>
            <a:p>
              <a:pPr>
                <a:defRPr/>
              </a:pPr>
              <a:r>
                <a:rPr lang="en-US" sz="1200" dirty="0">
                  <a:solidFill>
                    <a:schemeClr val="bg1"/>
                  </a:solidFill>
                  <a:latin typeface="+mn-lt"/>
                </a:rPr>
                <a:t>294</a:t>
              </a:r>
            </a:p>
          </p:txBody>
        </p:sp>
        <p:sp>
          <p:nvSpPr>
            <p:cNvPr id="125" name="Rectangle 14"/>
            <p:cNvSpPr>
              <a:spLocks noChangeArrowheads="1"/>
            </p:cNvSpPr>
            <p:nvPr/>
          </p:nvSpPr>
          <p:spPr bwMode="auto">
            <a:xfrm>
              <a:off x="4698462" y="1927656"/>
              <a:ext cx="180000" cy="180000"/>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400"/>
            </a:p>
          </p:txBody>
        </p:sp>
        <p:sp>
          <p:nvSpPr>
            <p:cNvPr id="126" name="Rectangle 15"/>
            <p:cNvSpPr>
              <a:spLocks noChangeArrowheads="1"/>
            </p:cNvSpPr>
            <p:nvPr/>
          </p:nvSpPr>
          <p:spPr bwMode="auto">
            <a:xfrm>
              <a:off x="3063688" y="1927656"/>
              <a:ext cx="180000" cy="180000"/>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400"/>
            </a:p>
          </p:txBody>
        </p:sp>
        <p:sp>
          <p:nvSpPr>
            <p:cNvPr id="4" name="Rectangle 3"/>
            <p:cNvSpPr/>
            <p:nvPr/>
          </p:nvSpPr>
          <p:spPr bwMode="auto">
            <a:xfrm>
              <a:off x="654507" y="2635237"/>
              <a:ext cx="1144797" cy="2935567"/>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effectLst/>
                <a:latin typeface="+mn-lt"/>
              </a:endParaRPr>
            </a:p>
          </p:txBody>
        </p:sp>
        <p:sp>
          <p:nvSpPr>
            <p:cNvPr id="102" name="Rectangle 57"/>
            <p:cNvSpPr>
              <a:spLocks noChangeArrowheads="1"/>
            </p:cNvSpPr>
            <p:nvPr/>
          </p:nvSpPr>
          <p:spPr bwMode="auto">
            <a:xfrm>
              <a:off x="3362293" y="1909934"/>
              <a:ext cx="1878989" cy="215444"/>
            </a:xfrm>
            <a:prstGeom prst="rect">
              <a:avLst/>
            </a:prstGeom>
            <a:noFill/>
            <a:ln w="9525">
              <a:noFill/>
              <a:miter lim="800000"/>
              <a:headEnd/>
              <a:tailEnd/>
            </a:ln>
          </p:spPr>
          <p:txBody>
            <a:bodyPr wrap="square" lIns="0" tIns="0" rIns="0" bIns="0">
              <a:spAutoFit/>
            </a:bodyPr>
            <a:lstStyle/>
            <a:p>
              <a:r>
                <a:rPr lang="fr-FR" sz="1400" b="1" dirty="0"/>
                <a:t>DOR + 2 INTI</a:t>
              </a:r>
              <a:endParaRPr lang="fr-FR" sz="1400" dirty="0"/>
            </a:p>
          </p:txBody>
        </p:sp>
        <p:sp>
          <p:nvSpPr>
            <p:cNvPr id="113" name="Rectangle 60"/>
            <p:cNvSpPr>
              <a:spLocks noChangeArrowheads="1"/>
            </p:cNvSpPr>
            <p:nvPr/>
          </p:nvSpPr>
          <p:spPr bwMode="auto">
            <a:xfrm>
              <a:off x="4999471" y="1909934"/>
              <a:ext cx="2016893" cy="215444"/>
            </a:xfrm>
            <a:prstGeom prst="rect">
              <a:avLst/>
            </a:prstGeom>
            <a:noFill/>
            <a:ln w="9525">
              <a:noFill/>
              <a:miter lim="800000"/>
              <a:headEnd/>
              <a:tailEnd/>
            </a:ln>
          </p:spPr>
          <p:txBody>
            <a:bodyPr wrap="square" lIns="0" tIns="0" rIns="0" bIns="0">
              <a:spAutoFit/>
            </a:bodyPr>
            <a:lstStyle/>
            <a:p>
              <a:r>
                <a:rPr lang="fr-FR" sz="1400" b="1" dirty="0"/>
                <a:t>DRV/r + 2 INTI </a:t>
              </a:r>
              <a:endParaRPr lang="fr-FR" sz="1400" dirty="0"/>
            </a:p>
          </p:txBody>
        </p:sp>
        <p:sp>
          <p:nvSpPr>
            <p:cNvPr id="114" name="Rectangle 40"/>
            <p:cNvSpPr>
              <a:spLocks noChangeArrowheads="1"/>
            </p:cNvSpPr>
            <p:nvPr/>
          </p:nvSpPr>
          <p:spPr bwMode="auto">
            <a:xfrm>
              <a:off x="222793" y="5327331"/>
              <a:ext cx="218008" cy="184666"/>
            </a:xfrm>
            <a:prstGeom prst="rect">
              <a:avLst/>
            </a:prstGeom>
            <a:noFill/>
            <a:ln w="9525">
              <a:noFill/>
              <a:miter lim="800000"/>
              <a:headEnd/>
              <a:tailEnd/>
            </a:ln>
          </p:spPr>
          <p:txBody>
            <a:bodyPr wrap="none" lIns="0" tIns="0" rIns="0" bIns="0">
              <a:spAutoFit/>
            </a:bodyPr>
            <a:lstStyle/>
            <a:p>
              <a:pPr>
                <a:defRPr/>
              </a:pPr>
              <a:r>
                <a:rPr lang="en-US" sz="1200" dirty="0">
                  <a:latin typeface="+mn-lt"/>
                </a:rPr>
                <a:t>n =</a:t>
              </a:r>
            </a:p>
          </p:txBody>
        </p:sp>
      </p:grpSp>
      <p:sp>
        <p:nvSpPr>
          <p:cNvPr id="115" name="ZoneTexte 11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59</a:t>
            </a:r>
          </a:p>
        </p:txBody>
      </p:sp>
    </p:spTree>
    <p:extLst>
      <p:ext uri="{BB962C8B-B14F-4D97-AF65-F5344CB8AC3E}">
        <p14:creationId xmlns:p14="http://schemas.microsoft.com/office/powerpoint/2010/main" val="3546732850"/>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nvPr>
        </p:nvGraphicFramePr>
        <p:xfrm>
          <a:off x="322263" y="3233944"/>
          <a:ext cx="8638294" cy="2857672"/>
        </p:xfrm>
        <a:graphic>
          <a:graphicData uri="http://schemas.openxmlformats.org/drawingml/2006/table">
            <a:tbl>
              <a:tblPr/>
              <a:tblGrid>
                <a:gridCol w="3930417">
                  <a:extLst>
                    <a:ext uri="{9D8B030D-6E8A-4147-A177-3AD203B41FA5}">
                      <a16:colId xmlns:a16="http://schemas.microsoft.com/office/drawing/2014/main" xmlns="" val="20000"/>
                    </a:ext>
                  </a:extLst>
                </a:gridCol>
                <a:gridCol w="1166534">
                  <a:extLst>
                    <a:ext uri="{9D8B030D-6E8A-4147-A177-3AD203B41FA5}">
                      <a16:colId xmlns:a16="http://schemas.microsoft.com/office/drawing/2014/main" xmlns="" val="20003"/>
                    </a:ext>
                  </a:extLst>
                </a:gridCol>
                <a:gridCol w="1181300">
                  <a:extLst>
                    <a:ext uri="{9D8B030D-6E8A-4147-A177-3AD203B41FA5}">
                      <a16:colId xmlns:a16="http://schemas.microsoft.com/office/drawing/2014/main" xmlns="" val="20001"/>
                    </a:ext>
                  </a:extLst>
                </a:gridCol>
                <a:gridCol w="1181299">
                  <a:extLst>
                    <a:ext uri="{9D8B030D-6E8A-4147-A177-3AD203B41FA5}">
                      <a16:colId xmlns:a16="http://schemas.microsoft.com/office/drawing/2014/main" xmlns="" val="20004"/>
                    </a:ext>
                  </a:extLst>
                </a:gridCol>
                <a:gridCol w="1178744">
                  <a:extLst>
                    <a:ext uri="{9D8B030D-6E8A-4147-A177-3AD203B41FA5}">
                      <a16:colId xmlns:a16="http://schemas.microsoft.com/office/drawing/2014/main" xmlns="" val="20002"/>
                    </a:ext>
                  </a:extLst>
                </a:gridCol>
              </a:tblGrid>
              <a:tr h="47427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chemeClr val="accent1"/>
                    </a:solidFill>
                  </a:tcPr>
                </a:tc>
                <a:tc gridSpan="2">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rgbClr val="FFFFFF"/>
                          </a:solidFill>
                          <a:effectLst/>
                          <a:latin typeface="+mj-lt"/>
                          <a:ea typeface="ＭＳ Ｐゴシック" pitchFamily="34" charset="-128"/>
                        </a:rPr>
                        <a:t>DOR 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FFFFFF"/>
                          </a:solidFill>
                          <a:effectLst/>
                          <a:latin typeface="+mj-lt"/>
                          <a:ea typeface="ＭＳ Ｐゴシック" pitchFamily="34" charset="-128"/>
                        </a:rPr>
                        <a:t>(n = 383)</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306F0E"/>
                    </a:solidFill>
                  </a:tcPr>
                </a:tc>
                <a:tc hMerge="1">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FFFFFF"/>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306F0E"/>
                    </a:solidFill>
                  </a:tcPr>
                </a:tc>
                <a:tc gridSpan="2">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j-lt"/>
                          <a:ea typeface="ＭＳ Ｐゴシック" pitchFamily="34" charset="-128"/>
                        </a:rPr>
                        <a:t>DRV/r 800/100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chemeClr val="bg1"/>
                          </a:solidFill>
                          <a:effectLst/>
                          <a:latin typeface="+mj-lt"/>
                          <a:ea typeface="ＭＳ Ｐゴシック" pitchFamily="34" charset="-128"/>
                        </a:rPr>
                        <a:t>(n = 383) </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FF6600"/>
                    </a:solidFill>
                  </a:tcPr>
                </a:tc>
                <a:tc hMerge="1">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chemeClr val="bg1"/>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r h="276318">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Echec, n</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19 (5,0 %)</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24 (6,3 %)</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276318">
                <a:tc>
                  <a:txBody>
                    <a:bodyPr/>
                    <a:lstStyle/>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Non réponse / Rebond</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17</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19</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4"/>
                  </a:ext>
                </a:extLst>
              </a:tr>
              <a:tr h="276318">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Génotype réalisé avec succès, n</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DOR</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IP</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INTI</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F3F9FA"/>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F3F9FA"/>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rgbClr val="F3F9FA"/>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8</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F3F9FA"/>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76318">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Phénotype réalisé avec succès</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phénotypique à 1 ARV</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rgbClr val="F3F9FA"/>
                    </a:solidFill>
                  </a:tcPr>
                </a:tc>
                <a:tc gridSpan="2">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8</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a:noFill/>
                    </a:lnTlToBr>
                    <a:lnBlToTr>
                      <a:noFill/>
                    </a:lnBlToTr>
                    <a:solidFill>
                      <a:srgbClr val="E7F3F4"/>
                    </a:solidFill>
                  </a:tcPr>
                </a:tc>
                <a:tc hMerge="1">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3"/>
                  </a:ext>
                </a:extLst>
              </a:tr>
            </a:tbl>
          </a:graphicData>
        </a:graphic>
      </p:graphicFrame>
      <p:sp>
        <p:nvSpPr>
          <p:cNvPr id="11" name="Rectangle 6"/>
          <p:cNvSpPr>
            <a:spLocks noChangeArrowheads="1"/>
          </p:cNvSpPr>
          <p:nvPr/>
        </p:nvSpPr>
        <p:spPr bwMode="auto">
          <a:xfrm>
            <a:off x="971550" y="1226953"/>
            <a:ext cx="7162800" cy="327119"/>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Echecs virologiques</a:t>
            </a:r>
          </a:p>
        </p:txBody>
      </p:sp>
      <p:sp>
        <p:nvSpPr>
          <p:cNvPr id="8" name="Titre 1"/>
          <p:cNvSpPr>
            <a:spLocks noGrp="1"/>
          </p:cNvSpPr>
          <p:nvPr>
            <p:ph type="title"/>
          </p:nvPr>
        </p:nvSpPr>
        <p:spPr/>
        <p:txBody>
          <a:bodyPr/>
          <a:lstStyle/>
          <a:p>
            <a:pPr eaLnBrk="1" hangingPunct="1"/>
            <a:r>
              <a:rPr lang="fr-FR" dirty="0"/>
              <a:t>Essai DRIVE : DOR versus DRV/r (+ 2 INTI) en 1</a:t>
            </a:r>
            <a:r>
              <a:rPr lang="fr-FR" baseline="30000" dirty="0"/>
              <a:t>ère</a:t>
            </a:r>
            <a:r>
              <a:rPr lang="fr-FR" dirty="0"/>
              <a:t> ligne (5)</a:t>
            </a:r>
          </a:p>
        </p:txBody>
      </p:sp>
      <p:sp>
        <p:nvSpPr>
          <p:cNvPr id="2" name="Espace réservé du contenu 1"/>
          <p:cNvSpPr>
            <a:spLocks noGrp="1"/>
          </p:cNvSpPr>
          <p:nvPr>
            <p:ph idx="1"/>
          </p:nvPr>
        </p:nvSpPr>
        <p:spPr>
          <a:xfrm>
            <a:off x="241300" y="1341438"/>
            <a:ext cx="8902700" cy="1770062"/>
          </a:xfrm>
        </p:spPr>
        <p:txBody>
          <a:bodyPr/>
          <a:lstStyle/>
          <a:p>
            <a:pPr>
              <a:defRPr/>
            </a:pPr>
            <a:r>
              <a:rPr lang="fr-FR" sz="1800" b="1" dirty="0">
                <a:solidFill>
                  <a:srgbClr val="0070C0"/>
                </a:solidFill>
              </a:rPr>
              <a:t>Définition</a:t>
            </a:r>
          </a:p>
          <a:p>
            <a:pPr lvl="1">
              <a:defRPr/>
            </a:pPr>
            <a:r>
              <a:rPr lang="fr-FR" sz="1800" dirty="0"/>
              <a:t>Rebond : CV confirmée ≥ 50 c/ml après obtention CV &lt; 50 c/ml</a:t>
            </a:r>
          </a:p>
          <a:p>
            <a:pPr lvl="1">
              <a:defRPr/>
            </a:pPr>
            <a:r>
              <a:rPr lang="fr-FR" sz="1800" dirty="0"/>
              <a:t>Non réponse : CV ≥ 200 c/ml à S24 ou S36 </a:t>
            </a:r>
            <a:r>
              <a:rPr lang="fr-FR" sz="1800" b="1" dirty="0"/>
              <a:t>OU</a:t>
            </a:r>
            <a:r>
              <a:rPr lang="fr-FR" sz="1800" dirty="0"/>
              <a:t> CV confirmée ≥ 50 c/ml à S48</a:t>
            </a:r>
            <a:br>
              <a:rPr lang="fr-FR" sz="1800" dirty="0"/>
            </a:br>
            <a:endParaRPr lang="fr-FR" sz="1800" dirty="0"/>
          </a:p>
          <a:p>
            <a:pPr>
              <a:defRPr/>
            </a:pPr>
            <a:r>
              <a:rPr lang="fr-FR" sz="1800" b="1" dirty="0">
                <a:solidFill>
                  <a:srgbClr val="0070C0"/>
                </a:solidFill>
              </a:rPr>
              <a:t>Test de résistance</a:t>
            </a:r>
            <a:r>
              <a:rPr lang="fr-FR" sz="1800" dirty="0">
                <a:solidFill>
                  <a:srgbClr val="0070C0"/>
                </a:solidFill>
              </a:rPr>
              <a:t> </a:t>
            </a:r>
            <a:r>
              <a:rPr lang="fr-FR" sz="1800" dirty="0"/>
              <a:t>(génotype et phénotype) réalisé sur l’échantillon de confirmation de l’échec si CV &gt; 400 c/ml</a:t>
            </a:r>
          </a:p>
        </p:txBody>
      </p:sp>
      <p:sp>
        <p:nvSpPr>
          <p:cNvPr id="7"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60</a:t>
            </a:r>
          </a:p>
        </p:txBody>
      </p:sp>
    </p:spTree>
    <p:custDataLst>
      <p:tags r:id="rId1"/>
    </p:custDataLst>
    <p:extLst>
      <p:ext uri="{BB962C8B-B14F-4D97-AF65-F5344CB8AC3E}">
        <p14:creationId xmlns:p14="http://schemas.microsoft.com/office/powerpoint/2010/main" val="391656548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nvPr>
        </p:nvGraphicFramePr>
        <p:xfrm>
          <a:off x="257135" y="1693257"/>
          <a:ext cx="8638293" cy="3511241"/>
        </p:xfrm>
        <a:graphic>
          <a:graphicData uri="http://schemas.openxmlformats.org/drawingml/2006/table">
            <a:tbl>
              <a:tblPr/>
              <a:tblGrid>
                <a:gridCol w="3920391">
                  <a:extLst>
                    <a:ext uri="{9D8B030D-6E8A-4147-A177-3AD203B41FA5}">
                      <a16:colId xmlns:a16="http://schemas.microsoft.com/office/drawing/2014/main" xmlns="" val="20000"/>
                    </a:ext>
                  </a:extLst>
                </a:gridCol>
                <a:gridCol w="2351025">
                  <a:extLst>
                    <a:ext uri="{9D8B030D-6E8A-4147-A177-3AD203B41FA5}">
                      <a16:colId xmlns:a16="http://schemas.microsoft.com/office/drawing/2014/main" xmlns="" val="20001"/>
                    </a:ext>
                  </a:extLst>
                </a:gridCol>
                <a:gridCol w="2366877">
                  <a:extLst>
                    <a:ext uri="{9D8B030D-6E8A-4147-A177-3AD203B41FA5}">
                      <a16:colId xmlns:a16="http://schemas.microsoft.com/office/drawing/2014/main" xmlns="" val="20002"/>
                    </a:ext>
                  </a:extLst>
                </a:gridCol>
              </a:tblGrid>
              <a:tr h="67647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rgbClr val="FFFFFF"/>
                          </a:solidFill>
                          <a:effectLst/>
                          <a:latin typeface="+mj-lt"/>
                          <a:ea typeface="ＭＳ Ｐゴシック" pitchFamily="34" charset="-128"/>
                        </a:rPr>
                        <a:t>DOR 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FFFFFF"/>
                          </a:solidFill>
                          <a:effectLst/>
                          <a:latin typeface="+mj-lt"/>
                          <a:ea typeface="ＭＳ Ｐゴシック" pitchFamily="34" charset="-128"/>
                        </a:rPr>
                        <a:t>(n = 383)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306F0E"/>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j-lt"/>
                          <a:ea typeface="ＭＳ Ｐゴシック" pitchFamily="34" charset="-128"/>
                        </a:rPr>
                        <a:t>DRV/r 800/100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chemeClr val="bg1"/>
                          </a:solidFill>
                          <a:effectLst/>
                          <a:latin typeface="+mj-lt"/>
                          <a:ea typeface="ＭＳ Ｐゴシック" pitchFamily="34" charset="-128"/>
                        </a:rPr>
                        <a:t>(n = 383)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r h="67647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Arrêt sans critère d’échec virologique défini au protocole, 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40 (10,4 %)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53 (13,9 %)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1419881">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Génotype réalisé avec succès, n</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DOR</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IP</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majeure INTI</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738420">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Phénotype réalisé avec succès, n</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Résistance phénotypique à 1 ARV</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bl>
          </a:graphicData>
        </a:graphic>
      </p:graphicFrame>
      <p:sp>
        <p:nvSpPr>
          <p:cNvPr id="11" name="Rectangle 6"/>
          <p:cNvSpPr>
            <a:spLocks noChangeArrowheads="1"/>
          </p:cNvSpPr>
          <p:nvPr/>
        </p:nvSpPr>
        <p:spPr bwMode="auto">
          <a:xfrm>
            <a:off x="328941" y="1213963"/>
            <a:ext cx="8503021" cy="317844"/>
          </a:xfrm>
          <a:prstGeom prst="rect">
            <a:avLst/>
          </a:prstGeom>
          <a:noFill/>
          <a:ln w="9525">
            <a:noFill/>
            <a:miter lim="800000"/>
            <a:headEnd/>
            <a:tailEnd/>
          </a:ln>
        </p:spPr>
        <p:txBody>
          <a:bodyPr wrap="square">
            <a:spAutoFit/>
          </a:bodyPr>
          <a:lstStyle/>
          <a:p>
            <a:pPr algn="ctr">
              <a:lnSpc>
                <a:spcPts val="1525"/>
              </a:lnSpc>
              <a:spcBef>
                <a:spcPct val="20000"/>
              </a:spcBef>
            </a:pPr>
            <a:r>
              <a:rPr lang="fr-FR" sz="2400" b="1" dirty="0">
                <a:solidFill>
                  <a:srgbClr val="0070C0"/>
                </a:solidFill>
                <a:latin typeface="Calibri" pitchFamily="34" charset="0"/>
              </a:rPr>
              <a:t>Emergence de résistance lors des arrêts de traitement </a:t>
            </a:r>
          </a:p>
        </p:txBody>
      </p:sp>
      <p:sp>
        <p:nvSpPr>
          <p:cNvPr id="8" name="Titre 1"/>
          <p:cNvSpPr>
            <a:spLocks noGrp="1"/>
          </p:cNvSpPr>
          <p:nvPr>
            <p:ph type="title"/>
          </p:nvPr>
        </p:nvSpPr>
        <p:spPr>
          <a:xfrm>
            <a:off x="1547812" y="115888"/>
            <a:ext cx="7532013" cy="936625"/>
          </a:xfrm>
        </p:spPr>
        <p:txBody>
          <a:bodyPr/>
          <a:lstStyle/>
          <a:p>
            <a:pPr eaLnBrk="1" hangingPunct="1"/>
            <a:r>
              <a:rPr lang="fr-FR" dirty="0"/>
              <a:t>Essai DRIVE : DOR versus DRV/r (+ 2 INTI) en 1</a:t>
            </a:r>
            <a:r>
              <a:rPr lang="fr-FR" baseline="30000" dirty="0"/>
              <a:t>ère</a:t>
            </a:r>
            <a:r>
              <a:rPr lang="fr-FR" dirty="0"/>
              <a:t> ligne (6)</a:t>
            </a:r>
          </a:p>
        </p:txBody>
      </p:sp>
      <p:sp>
        <p:nvSpPr>
          <p:cNvPr id="2" name="ZoneTexte 1"/>
          <p:cNvSpPr txBox="1"/>
          <p:nvPr/>
        </p:nvSpPr>
        <p:spPr>
          <a:xfrm>
            <a:off x="130351" y="5355322"/>
            <a:ext cx="9013649" cy="1077218"/>
          </a:xfrm>
          <a:prstGeom prst="rect">
            <a:avLst/>
          </a:prstGeom>
          <a:noFill/>
        </p:spPr>
        <p:txBody>
          <a:bodyPr wrap="square" rtlCol="0">
            <a:spAutoFit/>
          </a:bodyPr>
          <a:lstStyle/>
          <a:p>
            <a:r>
              <a:rPr lang="fr-FR" sz="1600" dirty="0"/>
              <a:t>* 1 arrêt pour non observance à S24, avec développement de résistance à DOR </a:t>
            </a:r>
            <a:br>
              <a:rPr lang="fr-FR" sz="1600" dirty="0"/>
            </a:br>
            <a:r>
              <a:rPr lang="fr-FR" sz="1600" dirty="0"/>
              <a:t>(V106I + H221Y ; &gt; 90 </a:t>
            </a:r>
            <a:r>
              <a:rPr lang="fr-FR" sz="1600" dirty="0" err="1"/>
              <a:t>fold</a:t>
            </a:r>
            <a:r>
              <a:rPr lang="fr-FR" sz="1600" dirty="0"/>
              <a:t> change CI</a:t>
            </a:r>
            <a:r>
              <a:rPr lang="fr-FR" sz="1600" baseline="-25000" dirty="0"/>
              <a:t>50</a:t>
            </a:r>
            <a:r>
              <a:rPr lang="fr-FR" sz="1600" dirty="0"/>
              <a:t>) et FTC (M184V)</a:t>
            </a:r>
          </a:p>
          <a:p>
            <a:r>
              <a:rPr lang="fr-FR" sz="1600" dirty="0"/>
              <a:t>1 arrêt pour rash à S2, avec augmentation CI</a:t>
            </a:r>
            <a:r>
              <a:rPr lang="fr-FR" sz="1600" baseline="-25000" dirty="0"/>
              <a:t>50</a:t>
            </a:r>
            <a:r>
              <a:rPr lang="fr-FR" sz="1600" dirty="0"/>
              <a:t> DOR x 2,8 fois vs WT (seuil de sensibilité = 2,5), mais pas de mutation au génotype</a:t>
            </a:r>
          </a:p>
        </p:txBody>
      </p:sp>
      <p:sp>
        <p:nvSpPr>
          <p:cNvPr id="7"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61</a:t>
            </a:r>
          </a:p>
        </p:txBody>
      </p:sp>
    </p:spTree>
    <p:custDataLst>
      <p:tags r:id="rId1"/>
    </p:custDataLst>
    <p:extLst>
      <p:ext uri="{BB962C8B-B14F-4D97-AF65-F5344CB8AC3E}">
        <p14:creationId xmlns:p14="http://schemas.microsoft.com/office/powerpoint/2010/main" val="1923939745"/>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nvPr>
        </p:nvGraphicFramePr>
        <p:xfrm>
          <a:off x="322263" y="1593798"/>
          <a:ext cx="8638293" cy="4243632"/>
        </p:xfrm>
        <a:graphic>
          <a:graphicData uri="http://schemas.openxmlformats.org/drawingml/2006/table">
            <a:tbl>
              <a:tblPr/>
              <a:tblGrid>
                <a:gridCol w="4190624">
                  <a:extLst>
                    <a:ext uri="{9D8B030D-6E8A-4147-A177-3AD203B41FA5}">
                      <a16:colId xmlns:a16="http://schemas.microsoft.com/office/drawing/2014/main" xmlns="" val="20000"/>
                    </a:ext>
                  </a:extLst>
                </a:gridCol>
                <a:gridCol w="2080792">
                  <a:extLst>
                    <a:ext uri="{9D8B030D-6E8A-4147-A177-3AD203B41FA5}">
                      <a16:colId xmlns:a16="http://schemas.microsoft.com/office/drawing/2014/main" xmlns="" val="20001"/>
                    </a:ext>
                  </a:extLst>
                </a:gridCol>
                <a:gridCol w="2366877">
                  <a:extLst>
                    <a:ext uri="{9D8B030D-6E8A-4147-A177-3AD203B41FA5}">
                      <a16:colId xmlns:a16="http://schemas.microsoft.com/office/drawing/2014/main" xmlns="" val="20002"/>
                    </a:ext>
                  </a:extLst>
                </a:gridCol>
              </a:tblGrid>
              <a:tr h="458417">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rgbClr val="FFFFFF"/>
                          </a:solidFill>
                          <a:effectLst/>
                          <a:latin typeface="+mj-lt"/>
                          <a:ea typeface="ＭＳ Ｐゴシック" pitchFamily="34" charset="-128"/>
                        </a:rPr>
                        <a:t>DOR 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FFFFFF"/>
                          </a:solidFill>
                          <a:effectLst/>
                          <a:latin typeface="+mj-lt"/>
                          <a:ea typeface="ＭＳ Ｐゴシック" pitchFamily="34" charset="-128"/>
                        </a:rPr>
                        <a:t>(n = 383)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306F0E"/>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j-lt"/>
                          <a:ea typeface="ＭＳ Ｐゴシック" pitchFamily="34" charset="-128"/>
                        </a:rPr>
                        <a:t>DRV/r 800/100 + 2 INTI </a:t>
                      </a:r>
                    </a:p>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chemeClr val="bg1"/>
                          </a:solidFill>
                          <a:effectLst/>
                          <a:latin typeface="+mj-lt"/>
                          <a:ea typeface="ＭＳ Ｐゴシック" pitchFamily="34" charset="-128"/>
                        </a:rPr>
                        <a:t>(n = 383)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6600"/>
                    </a:solidFill>
                  </a:tcPr>
                </a:tc>
                <a:extLst>
                  <a:ext uri="{0D108BD9-81ED-4DB2-BD59-A6C34878D82A}">
                    <a16:rowId xmlns:a16="http://schemas.microsoft.com/office/drawing/2014/main" xmlns="" val="10000"/>
                  </a:ext>
                </a:extLst>
              </a:tr>
              <a:tr h="262001">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Evénement indésirable lié au traitement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30,5 %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32,1 %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486476">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Arrêt pour événement indésirable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Lié au traitement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1,6 % (n = 6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1,0 % (n = 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3,1 % (n = 12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2,1 % (n = 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486476">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Arrêt pour événement indésirable grave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Lié au traitement</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0,3 % (n = 1)</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0,5 % (n = 2)</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0,3 % (n = 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1159901">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EI chez ≥ 10 % dans un des groupes</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Diarrhée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Nausées</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Rhino-pharyngite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Céphalées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14,1 %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10,7 %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7,8 %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13,8 %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22,5 %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12,0 %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10,2 %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10,7 %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710951">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EI d’intérêt particulier</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Eruption cutanée</a:t>
                      </a:r>
                    </a:p>
                    <a:p>
                      <a:pPr marL="457200" marR="0" lvl="1"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Neuropsychiatriques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11 %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8 %</a:t>
                      </a:r>
                    </a:p>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13 %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bl>
          </a:graphicData>
        </a:graphic>
      </p:graphicFrame>
      <p:sp>
        <p:nvSpPr>
          <p:cNvPr id="11" name="Rectangle 6"/>
          <p:cNvSpPr>
            <a:spLocks noChangeArrowheads="1"/>
          </p:cNvSpPr>
          <p:nvPr/>
        </p:nvSpPr>
        <p:spPr bwMode="auto">
          <a:xfrm>
            <a:off x="971550" y="1253848"/>
            <a:ext cx="7162800" cy="327119"/>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Evénements indésirables (EI)</a:t>
            </a:r>
          </a:p>
        </p:txBody>
      </p:sp>
      <p:sp>
        <p:nvSpPr>
          <p:cNvPr id="8" name="Titre 1"/>
          <p:cNvSpPr>
            <a:spLocks noGrp="1"/>
          </p:cNvSpPr>
          <p:nvPr>
            <p:ph type="title"/>
          </p:nvPr>
        </p:nvSpPr>
        <p:spPr>
          <a:xfrm>
            <a:off x="1547813" y="115888"/>
            <a:ext cx="7610379" cy="936625"/>
          </a:xfrm>
        </p:spPr>
        <p:txBody>
          <a:bodyPr/>
          <a:lstStyle/>
          <a:p>
            <a:pPr eaLnBrk="1" hangingPunct="1"/>
            <a:r>
              <a:rPr lang="fr-FR" dirty="0"/>
              <a:t>Essai DRIVE : DOR versus DRV/r (+ 2 INTI) en 1</a:t>
            </a:r>
            <a:r>
              <a:rPr lang="fr-FR" baseline="30000" dirty="0"/>
              <a:t>ère</a:t>
            </a:r>
            <a:r>
              <a:rPr lang="fr-FR" dirty="0"/>
              <a:t> ligne (7)</a:t>
            </a:r>
          </a:p>
        </p:txBody>
      </p:sp>
      <p:sp>
        <p:nvSpPr>
          <p:cNvPr id="3" name="ZoneTexte 2"/>
          <p:cNvSpPr txBox="1"/>
          <p:nvPr/>
        </p:nvSpPr>
        <p:spPr>
          <a:xfrm>
            <a:off x="322263" y="5916710"/>
            <a:ext cx="8806530" cy="738664"/>
          </a:xfrm>
          <a:prstGeom prst="rect">
            <a:avLst/>
          </a:prstGeom>
          <a:noFill/>
        </p:spPr>
        <p:txBody>
          <a:bodyPr wrap="none" rtlCol="0">
            <a:spAutoFit/>
          </a:bodyPr>
          <a:lstStyle/>
          <a:p>
            <a:r>
              <a:rPr lang="fr-FR" sz="1400" dirty="0"/>
              <a:t>* Décès = 1, éruption cutanée = 2, nausées = 2, douleur abdominale = 1, atteinte rénale = 1</a:t>
            </a:r>
          </a:p>
          <a:p>
            <a:r>
              <a:rPr lang="fr-FR" sz="1400" dirty="0"/>
              <a:t>** Douleurs abdominales = 2, diarrhée = 1, nausées = 1, flatulence = 1, hernie hiatale = 1, élévation ALAT et</a:t>
            </a:r>
          </a:p>
          <a:p>
            <a:r>
              <a:rPr lang="fr-FR" sz="1400" dirty="0"/>
              <a:t>ASAT = 2, hépatite B ou C = 2, œdème périphérique = 1, fièvre = 1, éruption cutanée = 1, tuberculoses = 2 </a:t>
            </a:r>
          </a:p>
        </p:txBody>
      </p:sp>
      <p:sp>
        <p:nvSpPr>
          <p:cNvPr id="7"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62</a:t>
            </a:r>
          </a:p>
        </p:txBody>
      </p:sp>
    </p:spTree>
    <p:custDataLst>
      <p:tags r:id="rId1"/>
    </p:custDataLst>
    <p:extLst>
      <p:ext uri="{BB962C8B-B14F-4D97-AF65-F5344CB8AC3E}">
        <p14:creationId xmlns:p14="http://schemas.microsoft.com/office/powerpoint/2010/main" val="1646993990"/>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ext Box 2"/>
          <p:cNvSpPr txBox="1">
            <a:spLocks noChangeArrowheads="1"/>
          </p:cNvSpPr>
          <p:nvPr/>
        </p:nvSpPr>
        <p:spPr bwMode="auto">
          <a:xfrm>
            <a:off x="1533526" y="1114889"/>
            <a:ext cx="6620790" cy="461665"/>
          </a:xfrm>
          <a:prstGeom prst="rect">
            <a:avLst/>
          </a:prstGeom>
          <a:noFill/>
          <a:ln w="9525">
            <a:noFill/>
            <a:miter lim="800000"/>
            <a:headEnd/>
            <a:tailEnd/>
          </a:ln>
        </p:spPr>
        <p:txBody>
          <a:bodyPr wrap="square">
            <a:spAutoFit/>
          </a:bodyPr>
          <a:lstStyle/>
          <a:p>
            <a:pPr algn="ctr"/>
            <a:r>
              <a:rPr lang="fr-FR" sz="2400" b="1">
                <a:solidFill>
                  <a:srgbClr val="0070C0"/>
                </a:solidFill>
                <a:latin typeface="Calibri" pitchFamily="34" charset="0"/>
                <a:ea typeface="ＭＳ Ｐゴシック" pitchFamily="34" charset="-128"/>
              </a:rPr>
              <a:t>Lipides à jeun, modification à S48 (g/l)</a:t>
            </a:r>
          </a:p>
        </p:txBody>
      </p:sp>
      <p:sp>
        <p:nvSpPr>
          <p:cNvPr id="55" name="Titre 1"/>
          <p:cNvSpPr>
            <a:spLocks noGrp="1"/>
          </p:cNvSpPr>
          <p:nvPr>
            <p:ph type="title"/>
          </p:nvPr>
        </p:nvSpPr>
        <p:spPr>
          <a:xfrm>
            <a:off x="1547813" y="115888"/>
            <a:ext cx="7258730" cy="936625"/>
          </a:xfrm>
        </p:spPr>
        <p:txBody>
          <a:bodyPr/>
          <a:lstStyle/>
          <a:p>
            <a:pPr eaLnBrk="1" hangingPunct="1"/>
            <a:r>
              <a:rPr lang="fr-FR" dirty="0"/>
              <a:t>Essai DRIVE : DOR versus DRV/r (+ 2 INTI) en 1</a:t>
            </a:r>
            <a:r>
              <a:rPr lang="fr-FR" baseline="30000" dirty="0"/>
              <a:t>ère</a:t>
            </a:r>
            <a:r>
              <a:rPr lang="fr-FR" dirty="0"/>
              <a:t> ligne (8)</a:t>
            </a:r>
          </a:p>
        </p:txBody>
      </p:sp>
      <p:grpSp>
        <p:nvGrpSpPr>
          <p:cNvPr id="2" name="Groupe 1"/>
          <p:cNvGrpSpPr/>
          <p:nvPr/>
        </p:nvGrpSpPr>
        <p:grpSpPr>
          <a:xfrm>
            <a:off x="1084461" y="1972754"/>
            <a:ext cx="7265790" cy="3718170"/>
            <a:chOff x="1084461" y="1972754"/>
            <a:chExt cx="7265790" cy="3718170"/>
          </a:xfrm>
        </p:grpSpPr>
        <p:sp>
          <p:nvSpPr>
            <p:cNvPr id="4" name="Rectangle 83"/>
            <p:cNvSpPr txBox="1">
              <a:spLocks noChangeArrowheads="1"/>
            </p:cNvSpPr>
            <p:nvPr/>
          </p:nvSpPr>
          <p:spPr bwMode="auto">
            <a:xfrm>
              <a:off x="1615884" y="3131116"/>
              <a:ext cx="1213233" cy="328707"/>
            </a:xfrm>
            <a:prstGeom prst="rect">
              <a:avLst/>
            </a:prstGeom>
            <a:noFill/>
            <a:ln w="9525">
              <a:noFill/>
              <a:miter lim="800000"/>
              <a:headEnd/>
              <a:tailEnd/>
            </a:ln>
          </p:spPr>
          <p:txBody>
            <a:bodyPr/>
            <a:lstStyle/>
            <a:p>
              <a:pPr>
                <a:spcBef>
                  <a:spcPct val="20000"/>
                </a:spcBef>
                <a:buClr>
                  <a:srgbClr val="0070C0"/>
                </a:buClr>
                <a:defRPr/>
              </a:pPr>
              <a:r>
                <a:rPr lang="fr-FR" sz="1200" kern="0" dirty="0">
                  <a:latin typeface="+mn-lt"/>
                </a:rPr>
                <a:t>p &lt; 0,0001</a:t>
              </a:r>
            </a:p>
          </p:txBody>
        </p:sp>
        <p:sp>
          <p:nvSpPr>
            <p:cNvPr id="6182" name="Rectangle 77"/>
            <p:cNvSpPr>
              <a:spLocks noChangeArrowheads="1"/>
            </p:cNvSpPr>
            <p:nvPr/>
          </p:nvSpPr>
          <p:spPr bwMode="auto">
            <a:xfrm>
              <a:off x="1986016" y="5475480"/>
              <a:ext cx="537006"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LDL-C</a:t>
              </a:r>
            </a:p>
          </p:txBody>
        </p:sp>
        <p:sp>
          <p:nvSpPr>
            <p:cNvPr id="6183" name="Rectangle 78"/>
            <p:cNvSpPr>
              <a:spLocks noChangeArrowheads="1"/>
            </p:cNvSpPr>
            <p:nvPr/>
          </p:nvSpPr>
          <p:spPr bwMode="auto">
            <a:xfrm>
              <a:off x="3067394" y="5475480"/>
              <a:ext cx="955391"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Non HDL-C</a:t>
              </a:r>
              <a:endParaRPr lang="fr-FR" sz="1400" b="1" dirty="0">
                <a:latin typeface="Times New Roman" pitchFamily="18" charset="0"/>
                <a:ea typeface="ＭＳ Ｐゴシック" pitchFamily="34" charset="-128"/>
              </a:endParaRPr>
            </a:p>
          </p:txBody>
        </p:sp>
        <p:sp>
          <p:nvSpPr>
            <p:cNvPr id="6184" name="Rectangle 79"/>
            <p:cNvSpPr>
              <a:spLocks noChangeArrowheads="1"/>
            </p:cNvSpPr>
            <p:nvPr/>
          </p:nvSpPr>
          <p:spPr bwMode="auto">
            <a:xfrm>
              <a:off x="4239616" y="5475480"/>
              <a:ext cx="1472470" cy="215444"/>
            </a:xfrm>
            <a:prstGeom prst="rect">
              <a:avLst/>
            </a:prstGeom>
            <a:noFill/>
            <a:ln w="9525">
              <a:noFill/>
              <a:miter lim="800000"/>
              <a:headEnd/>
              <a:tailEnd/>
            </a:ln>
          </p:spPr>
          <p:txBody>
            <a:bodyPr wrap="square" lIns="0" tIns="0" rIns="0" bIns="0">
              <a:spAutoFit/>
            </a:bodyPr>
            <a:lstStyle/>
            <a:p>
              <a:pPr algn="ctr"/>
              <a:r>
                <a:rPr lang="fr-FR" sz="1400" b="1" dirty="0">
                  <a:ea typeface="ＭＳ Ｐゴシック" pitchFamily="34" charset="-128"/>
                </a:rPr>
                <a:t>Cholestérol total</a:t>
              </a:r>
            </a:p>
          </p:txBody>
        </p:sp>
        <p:sp>
          <p:nvSpPr>
            <p:cNvPr id="6185" name="Rectangle 80"/>
            <p:cNvSpPr>
              <a:spLocks noChangeArrowheads="1"/>
            </p:cNvSpPr>
            <p:nvPr/>
          </p:nvSpPr>
          <p:spPr bwMode="auto">
            <a:xfrm>
              <a:off x="5865432" y="5475480"/>
              <a:ext cx="1104213"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Triglycérides</a:t>
              </a:r>
              <a:endParaRPr lang="fr-FR" sz="1400" b="1" dirty="0">
                <a:latin typeface="Times New Roman" pitchFamily="18" charset="0"/>
                <a:ea typeface="ＭＳ Ｐゴシック" pitchFamily="34" charset="-128"/>
              </a:endParaRPr>
            </a:p>
          </p:txBody>
        </p:sp>
        <p:sp>
          <p:nvSpPr>
            <p:cNvPr id="6186" name="Rectangle 81"/>
            <p:cNvSpPr>
              <a:spLocks noChangeArrowheads="1"/>
            </p:cNvSpPr>
            <p:nvPr/>
          </p:nvSpPr>
          <p:spPr bwMode="auto">
            <a:xfrm>
              <a:off x="7404578" y="5475480"/>
              <a:ext cx="557845" cy="215444"/>
            </a:xfrm>
            <a:prstGeom prst="rect">
              <a:avLst/>
            </a:prstGeom>
            <a:noFill/>
            <a:ln w="9525">
              <a:noFill/>
              <a:miter lim="800000"/>
              <a:headEnd/>
              <a:tailEnd/>
            </a:ln>
          </p:spPr>
          <p:txBody>
            <a:bodyPr wrap="none" lIns="0" tIns="0" rIns="0" bIns="0">
              <a:spAutoFit/>
            </a:bodyPr>
            <a:lstStyle/>
            <a:p>
              <a:pPr algn="ctr"/>
              <a:r>
                <a:rPr lang="fr-FR" sz="1400" b="1" dirty="0">
                  <a:ea typeface="ＭＳ Ｐゴシック" pitchFamily="34" charset="-128"/>
                </a:rPr>
                <a:t>HDL-C</a:t>
              </a:r>
              <a:endParaRPr lang="fr-FR" sz="1400" b="1" dirty="0">
                <a:latin typeface="Times New Roman" pitchFamily="18" charset="0"/>
                <a:ea typeface="ＭＳ Ｐゴシック" pitchFamily="34" charset="-128"/>
              </a:endParaRPr>
            </a:p>
          </p:txBody>
        </p:sp>
        <p:sp>
          <p:nvSpPr>
            <p:cNvPr id="6" name="Rectangle 6"/>
            <p:cNvSpPr>
              <a:spLocks noChangeArrowheads="1"/>
            </p:cNvSpPr>
            <p:nvPr/>
          </p:nvSpPr>
          <p:spPr bwMode="auto">
            <a:xfrm>
              <a:off x="6318251" y="2708562"/>
              <a:ext cx="376238" cy="1935163"/>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7" name="Rectangle 7"/>
            <p:cNvSpPr>
              <a:spLocks noChangeArrowheads="1"/>
            </p:cNvSpPr>
            <p:nvPr/>
          </p:nvSpPr>
          <p:spPr bwMode="auto">
            <a:xfrm>
              <a:off x="5942013" y="4643724"/>
              <a:ext cx="376238" cy="282575"/>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8" name="Freeform 8"/>
            <p:cNvSpPr>
              <a:spLocks/>
            </p:cNvSpPr>
            <p:nvPr/>
          </p:nvSpPr>
          <p:spPr bwMode="auto">
            <a:xfrm>
              <a:off x="7683501" y="4291299"/>
              <a:ext cx="376238" cy="352425"/>
            </a:xfrm>
            <a:custGeom>
              <a:avLst/>
              <a:gdLst>
                <a:gd name="T0" fmla="*/ 0 w 237"/>
                <a:gd name="T1" fmla="*/ 0 h 222"/>
                <a:gd name="T2" fmla="*/ 0 w 237"/>
                <a:gd name="T3" fmla="*/ 20 h 222"/>
                <a:gd name="T4" fmla="*/ 0 w 237"/>
                <a:gd name="T5" fmla="*/ 222 h 222"/>
                <a:gd name="T6" fmla="*/ 237 w 237"/>
                <a:gd name="T7" fmla="*/ 222 h 222"/>
                <a:gd name="T8" fmla="*/ 237 w 237"/>
                <a:gd name="T9" fmla="*/ 0 h 222"/>
                <a:gd name="T10" fmla="*/ 0 w 237"/>
                <a:gd name="T11" fmla="*/ 0 h 222"/>
              </a:gdLst>
              <a:ahLst/>
              <a:cxnLst>
                <a:cxn ang="0">
                  <a:pos x="T0" y="T1"/>
                </a:cxn>
                <a:cxn ang="0">
                  <a:pos x="T2" y="T3"/>
                </a:cxn>
                <a:cxn ang="0">
                  <a:pos x="T4" y="T5"/>
                </a:cxn>
                <a:cxn ang="0">
                  <a:pos x="T6" y="T7"/>
                </a:cxn>
                <a:cxn ang="0">
                  <a:pos x="T8" y="T9"/>
                </a:cxn>
                <a:cxn ang="0">
                  <a:pos x="T10" y="T11"/>
                </a:cxn>
              </a:cxnLst>
              <a:rect l="0" t="0" r="r" b="b"/>
              <a:pathLst>
                <a:path w="237" h="222">
                  <a:moveTo>
                    <a:pt x="0" y="0"/>
                  </a:moveTo>
                  <a:lnTo>
                    <a:pt x="0" y="20"/>
                  </a:lnTo>
                  <a:lnTo>
                    <a:pt x="0" y="222"/>
                  </a:lnTo>
                  <a:lnTo>
                    <a:pt x="237" y="222"/>
                  </a:lnTo>
                  <a:lnTo>
                    <a:pt x="237" y="0"/>
                  </a:lnTo>
                  <a:lnTo>
                    <a:pt x="0" y="0"/>
                  </a:lnTo>
                  <a:close/>
                </a:path>
              </a:pathLst>
            </a:cu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9" name="Rectangle 9"/>
            <p:cNvSpPr>
              <a:spLocks noChangeArrowheads="1"/>
            </p:cNvSpPr>
            <p:nvPr/>
          </p:nvSpPr>
          <p:spPr bwMode="auto">
            <a:xfrm>
              <a:off x="7307263" y="4323049"/>
              <a:ext cx="376238" cy="320675"/>
            </a:xfrm>
            <a:prstGeom prst="rect">
              <a:avLst/>
            </a:prstGeom>
            <a:solidFill>
              <a:srgbClr val="306F0E"/>
            </a:solidFill>
            <a:ln>
              <a:noFill/>
            </a:ln>
            <a:extLst/>
          </p:spPr>
          <p:txBody>
            <a:bodyPr vert="horz" wrap="square" lIns="91440" tIns="45720" rIns="91440" bIns="45720" numCol="1" anchor="t" anchorCtr="0" compatLnSpc="1">
              <a:prstTxWarp prst="textNoShape">
                <a:avLst/>
              </a:prstTxWarp>
            </a:bodyPr>
            <a:lstStyle/>
            <a:p>
              <a:endParaRPr lang="fr-FR" sz="1200"/>
            </a:p>
          </p:txBody>
        </p:sp>
        <p:sp>
          <p:nvSpPr>
            <p:cNvPr id="10" name="Rectangle 10"/>
            <p:cNvSpPr>
              <a:spLocks noChangeArrowheads="1"/>
            </p:cNvSpPr>
            <p:nvPr/>
          </p:nvSpPr>
          <p:spPr bwMode="auto">
            <a:xfrm>
              <a:off x="3587751" y="3414999"/>
              <a:ext cx="376238" cy="1228725"/>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1" name="Rectangle 11"/>
            <p:cNvSpPr>
              <a:spLocks noChangeArrowheads="1"/>
            </p:cNvSpPr>
            <p:nvPr/>
          </p:nvSpPr>
          <p:spPr bwMode="auto">
            <a:xfrm>
              <a:off x="3211513" y="4643724"/>
              <a:ext cx="376238" cy="488950"/>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2" name="Rectangle 12"/>
            <p:cNvSpPr>
              <a:spLocks noChangeArrowheads="1"/>
            </p:cNvSpPr>
            <p:nvPr/>
          </p:nvSpPr>
          <p:spPr bwMode="auto">
            <a:xfrm>
              <a:off x="4953001" y="3060987"/>
              <a:ext cx="376238" cy="1582738"/>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3" name="Rectangle 13"/>
            <p:cNvSpPr>
              <a:spLocks noChangeArrowheads="1"/>
            </p:cNvSpPr>
            <p:nvPr/>
          </p:nvSpPr>
          <p:spPr bwMode="auto">
            <a:xfrm>
              <a:off x="4576763" y="4643724"/>
              <a:ext cx="376238" cy="123825"/>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4" name="Rectangle 14"/>
            <p:cNvSpPr>
              <a:spLocks noChangeArrowheads="1"/>
            </p:cNvSpPr>
            <p:nvPr/>
          </p:nvSpPr>
          <p:spPr bwMode="auto">
            <a:xfrm>
              <a:off x="2222501" y="3748374"/>
              <a:ext cx="376238" cy="895350"/>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5" name="Rectangle 15"/>
            <p:cNvSpPr>
              <a:spLocks noChangeArrowheads="1"/>
            </p:cNvSpPr>
            <p:nvPr/>
          </p:nvSpPr>
          <p:spPr bwMode="auto">
            <a:xfrm>
              <a:off x="1846263" y="4643724"/>
              <a:ext cx="376238" cy="396875"/>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16" name="Freeform 16"/>
            <p:cNvSpPr>
              <a:spLocks/>
            </p:cNvSpPr>
            <p:nvPr/>
          </p:nvSpPr>
          <p:spPr bwMode="auto">
            <a:xfrm>
              <a:off x="1533526" y="2406937"/>
              <a:ext cx="0" cy="3132138"/>
            </a:xfrm>
            <a:custGeom>
              <a:avLst/>
              <a:gdLst>
                <a:gd name="T0" fmla="*/ 1973 h 1973"/>
                <a:gd name="T1" fmla="*/ 1691 h 1973"/>
                <a:gd name="T2" fmla="*/ 1409 h 1973"/>
                <a:gd name="T3" fmla="*/ 1127 h 1973"/>
                <a:gd name="T4" fmla="*/ 845 h 1973"/>
                <a:gd name="T5" fmla="*/ 564 h 1973"/>
                <a:gd name="T6" fmla="*/ 282 h 1973"/>
                <a:gd name="T7" fmla="*/ 0 h 197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973">
                  <a:moveTo>
                    <a:pt x="0" y="1973"/>
                  </a:moveTo>
                  <a:lnTo>
                    <a:pt x="0" y="1691"/>
                  </a:lnTo>
                  <a:lnTo>
                    <a:pt x="0" y="1409"/>
                  </a:lnTo>
                  <a:lnTo>
                    <a:pt x="0" y="1127"/>
                  </a:lnTo>
                  <a:lnTo>
                    <a:pt x="0" y="845"/>
                  </a:lnTo>
                  <a:lnTo>
                    <a:pt x="0" y="564"/>
                  </a:lnTo>
                  <a:lnTo>
                    <a:pt x="0" y="282"/>
                  </a:lnTo>
                  <a:lnTo>
                    <a:pt x="0" y="0"/>
                  </a:lnTo>
                </a:path>
              </a:pathLst>
            </a:custGeom>
            <a:noFill/>
            <a:ln w="7">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7"/>
            <p:cNvSpPr>
              <a:spLocks noChangeShapeType="1"/>
            </p:cNvSpPr>
            <p:nvPr/>
          </p:nvSpPr>
          <p:spPr bwMode="auto">
            <a:xfrm flipH="1">
              <a:off x="1447801" y="2854612"/>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8"/>
            <p:cNvSpPr>
              <a:spLocks noChangeShapeType="1"/>
            </p:cNvSpPr>
            <p:nvPr/>
          </p:nvSpPr>
          <p:spPr bwMode="auto">
            <a:xfrm flipH="1">
              <a:off x="1447801" y="2406937"/>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Line 19"/>
            <p:cNvSpPr>
              <a:spLocks noChangeShapeType="1"/>
            </p:cNvSpPr>
            <p:nvPr/>
          </p:nvSpPr>
          <p:spPr bwMode="auto">
            <a:xfrm flipH="1">
              <a:off x="1447801" y="3302287"/>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20"/>
            <p:cNvSpPr>
              <a:spLocks noChangeShapeType="1"/>
            </p:cNvSpPr>
            <p:nvPr/>
          </p:nvSpPr>
          <p:spPr bwMode="auto">
            <a:xfrm flipH="1">
              <a:off x="1447801" y="3748374"/>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Line 21"/>
            <p:cNvSpPr>
              <a:spLocks noChangeShapeType="1"/>
            </p:cNvSpPr>
            <p:nvPr/>
          </p:nvSpPr>
          <p:spPr bwMode="auto">
            <a:xfrm flipH="1">
              <a:off x="1447801" y="4196049"/>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Line 22"/>
            <p:cNvSpPr>
              <a:spLocks noChangeShapeType="1"/>
            </p:cNvSpPr>
            <p:nvPr/>
          </p:nvSpPr>
          <p:spPr bwMode="auto">
            <a:xfrm flipH="1">
              <a:off x="1447801" y="5091399"/>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Freeform 23"/>
            <p:cNvSpPr>
              <a:spLocks/>
            </p:cNvSpPr>
            <p:nvPr/>
          </p:nvSpPr>
          <p:spPr bwMode="auto">
            <a:xfrm>
              <a:off x="1447801" y="4643724"/>
              <a:ext cx="6902450" cy="0"/>
            </a:xfrm>
            <a:custGeom>
              <a:avLst/>
              <a:gdLst>
                <a:gd name="T0" fmla="*/ 4348 w 4348"/>
                <a:gd name="T1" fmla="*/ 54 w 4348"/>
                <a:gd name="T2" fmla="*/ 0 w 4348"/>
              </a:gdLst>
              <a:ahLst/>
              <a:cxnLst>
                <a:cxn ang="0">
                  <a:pos x="T0" y="0"/>
                </a:cxn>
                <a:cxn ang="0">
                  <a:pos x="T1" y="0"/>
                </a:cxn>
                <a:cxn ang="0">
                  <a:pos x="T2" y="0"/>
                </a:cxn>
              </a:cxnLst>
              <a:rect l="0" t="0" r="r" b="b"/>
              <a:pathLst>
                <a:path w="4348">
                  <a:moveTo>
                    <a:pt x="4348" y="0"/>
                  </a:moveTo>
                  <a:lnTo>
                    <a:pt x="54" y="0"/>
                  </a:lnTo>
                  <a:lnTo>
                    <a:pt x="0" y="0"/>
                  </a:lnTo>
                </a:path>
              </a:pathLst>
            </a:custGeom>
            <a:noFill/>
            <a:ln w="7">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4"/>
            <p:cNvSpPr>
              <a:spLocks noChangeShapeType="1"/>
            </p:cNvSpPr>
            <p:nvPr/>
          </p:nvSpPr>
          <p:spPr bwMode="auto">
            <a:xfrm flipH="1">
              <a:off x="1447801" y="5539074"/>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5"/>
            <p:cNvSpPr>
              <a:spLocks noChangeShapeType="1"/>
            </p:cNvSpPr>
            <p:nvPr/>
          </p:nvSpPr>
          <p:spPr bwMode="auto">
            <a:xfrm flipH="1">
              <a:off x="1447801" y="4640549"/>
              <a:ext cx="85725" cy="0"/>
            </a:xfrm>
            <a:prstGeom prst="line">
              <a:avLst/>
            </a:prstGeom>
            <a:noFill/>
            <a:ln w="7">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Rectangle 26"/>
            <p:cNvSpPr>
              <a:spLocks noChangeArrowheads="1"/>
            </p:cNvSpPr>
            <p:nvPr/>
          </p:nvSpPr>
          <p:spPr bwMode="auto">
            <a:xfrm>
              <a:off x="1180626" y="455323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0,0</a:t>
              </a:r>
            </a:p>
          </p:txBody>
        </p:sp>
        <p:sp>
          <p:nvSpPr>
            <p:cNvPr id="27" name="Rectangle 27"/>
            <p:cNvSpPr>
              <a:spLocks noChangeArrowheads="1"/>
            </p:cNvSpPr>
            <p:nvPr/>
          </p:nvSpPr>
          <p:spPr bwMode="auto">
            <a:xfrm>
              <a:off x="1179039" y="3661062"/>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1,0</a:t>
              </a:r>
            </a:p>
          </p:txBody>
        </p:sp>
        <p:sp>
          <p:nvSpPr>
            <p:cNvPr id="28" name="Rectangle 28"/>
            <p:cNvSpPr>
              <a:spLocks noChangeArrowheads="1"/>
            </p:cNvSpPr>
            <p:nvPr/>
          </p:nvSpPr>
          <p:spPr bwMode="auto">
            <a:xfrm>
              <a:off x="1084461" y="5450174"/>
              <a:ext cx="30777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- 1,0</a:t>
              </a:r>
            </a:p>
          </p:txBody>
        </p:sp>
        <p:sp>
          <p:nvSpPr>
            <p:cNvPr id="30" name="Rectangle 30"/>
            <p:cNvSpPr>
              <a:spLocks noChangeArrowheads="1"/>
            </p:cNvSpPr>
            <p:nvPr/>
          </p:nvSpPr>
          <p:spPr bwMode="auto">
            <a:xfrm>
              <a:off x="1084461" y="5002499"/>
              <a:ext cx="307777"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- 0,5</a:t>
              </a:r>
            </a:p>
          </p:txBody>
        </p:sp>
        <p:sp>
          <p:nvSpPr>
            <p:cNvPr id="31" name="Rectangle 31"/>
            <p:cNvSpPr>
              <a:spLocks noChangeArrowheads="1"/>
            </p:cNvSpPr>
            <p:nvPr/>
          </p:nvSpPr>
          <p:spPr bwMode="auto">
            <a:xfrm>
              <a:off x="1180626" y="4092025"/>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lang="fr-FR" sz="1200" dirty="0">
                  <a:latin typeface="Arial" pitchFamily="34" charset="0"/>
                  <a:cs typeface="Arial" pitchFamily="34" charset="0"/>
                </a:rPr>
                <a:t>0,5</a:t>
              </a:r>
              <a:endParaRPr kumimoji="0" lang="fr-FR" sz="1200" i="0" u="none" strike="noStrike" cap="none" normalizeH="0" baseline="0" dirty="0">
                <a:ln>
                  <a:noFill/>
                </a:ln>
                <a:effectLst/>
                <a:latin typeface="Arial" pitchFamily="34" charset="0"/>
                <a:cs typeface="Arial" pitchFamily="34" charset="0"/>
              </a:endParaRPr>
            </a:p>
          </p:txBody>
        </p:sp>
        <p:sp>
          <p:nvSpPr>
            <p:cNvPr id="32" name="Rectangle 32"/>
            <p:cNvSpPr>
              <a:spLocks noChangeArrowheads="1"/>
            </p:cNvSpPr>
            <p:nvPr/>
          </p:nvSpPr>
          <p:spPr bwMode="auto">
            <a:xfrm>
              <a:off x="1179039" y="321338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1,5</a:t>
              </a:r>
            </a:p>
          </p:txBody>
        </p:sp>
        <p:sp>
          <p:nvSpPr>
            <p:cNvPr id="33" name="Rectangle 33"/>
            <p:cNvSpPr>
              <a:spLocks noChangeArrowheads="1"/>
            </p:cNvSpPr>
            <p:nvPr/>
          </p:nvSpPr>
          <p:spPr bwMode="auto">
            <a:xfrm>
              <a:off x="1179039" y="2318037"/>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2,5</a:t>
              </a:r>
            </a:p>
          </p:txBody>
        </p:sp>
        <p:sp>
          <p:nvSpPr>
            <p:cNvPr id="34" name="Rectangle 34"/>
            <p:cNvSpPr>
              <a:spLocks noChangeArrowheads="1"/>
            </p:cNvSpPr>
            <p:nvPr/>
          </p:nvSpPr>
          <p:spPr bwMode="auto">
            <a:xfrm>
              <a:off x="1179039" y="2765712"/>
              <a:ext cx="213200"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fr-FR" sz="1200" i="0" u="none" strike="noStrike" cap="none" normalizeH="0" baseline="0" dirty="0">
                  <a:ln>
                    <a:noFill/>
                  </a:ln>
                  <a:effectLst/>
                  <a:latin typeface="Arial" pitchFamily="34" charset="0"/>
                  <a:cs typeface="Arial" pitchFamily="34" charset="0"/>
                </a:rPr>
                <a:t>2,0</a:t>
              </a:r>
            </a:p>
          </p:txBody>
        </p:sp>
        <p:sp>
          <p:nvSpPr>
            <p:cNvPr id="35" name="Rectangle 35"/>
            <p:cNvSpPr>
              <a:spLocks noChangeArrowheads="1"/>
            </p:cNvSpPr>
            <p:nvPr/>
          </p:nvSpPr>
          <p:spPr bwMode="auto">
            <a:xfrm>
              <a:off x="5942835" y="5000912"/>
              <a:ext cx="39273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- 0,31</a:t>
              </a:r>
              <a:endParaRPr kumimoji="0" lang="fr-FR" sz="1200" b="0" i="0" u="none" strike="noStrike" cap="none" normalizeH="0" baseline="0" dirty="0">
                <a:ln>
                  <a:noFill/>
                </a:ln>
                <a:effectLst/>
                <a:latin typeface="Arial" pitchFamily="34" charset="0"/>
                <a:cs typeface="Arial" pitchFamily="34" charset="0"/>
              </a:endParaRPr>
            </a:p>
          </p:txBody>
        </p:sp>
        <p:sp>
          <p:nvSpPr>
            <p:cNvPr id="36" name="Rectangle 36"/>
            <p:cNvSpPr>
              <a:spLocks noChangeArrowheads="1"/>
            </p:cNvSpPr>
            <p:nvPr/>
          </p:nvSpPr>
          <p:spPr bwMode="auto">
            <a:xfrm>
              <a:off x="4577585" y="4842162"/>
              <a:ext cx="39273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- 0,14</a:t>
              </a:r>
              <a:endParaRPr kumimoji="0" lang="fr-FR" sz="1200" b="0" i="0" u="none" strike="noStrike" cap="none" normalizeH="0" baseline="0" dirty="0">
                <a:ln>
                  <a:noFill/>
                </a:ln>
                <a:effectLst/>
                <a:latin typeface="Arial" pitchFamily="34" charset="0"/>
                <a:cs typeface="Arial" pitchFamily="34" charset="0"/>
              </a:endParaRPr>
            </a:p>
          </p:txBody>
        </p:sp>
        <p:sp>
          <p:nvSpPr>
            <p:cNvPr id="37" name="Rectangle 37"/>
            <p:cNvSpPr>
              <a:spLocks noChangeArrowheads="1"/>
            </p:cNvSpPr>
            <p:nvPr/>
          </p:nvSpPr>
          <p:spPr bwMode="auto">
            <a:xfrm>
              <a:off x="3212337" y="5207287"/>
              <a:ext cx="39273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- 0,53</a:t>
              </a:r>
              <a:endParaRPr kumimoji="0" lang="fr-FR" sz="1200" b="0" i="0" u="none" strike="noStrike" cap="none" normalizeH="0" baseline="0" dirty="0">
                <a:ln>
                  <a:noFill/>
                </a:ln>
                <a:effectLst/>
                <a:latin typeface="Arial" pitchFamily="34" charset="0"/>
                <a:cs typeface="Arial" pitchFamily="34" charset="0"/>
              </a:endParaRPr>
            </a:p>
          </p:txBody>
        </p:sp>
        <p:sp>
          <p:nvSpPr>
            <p:cNvPr id="38" name="Rectangle 38"/>
            <p:cNvSpPr>
              <a:spLocks noChangeArrowheads="1"/>
            </p:cNvSpPr>
            <p:nvPr/>
          </p:nvSpPr>
          <p:spPr bwMode="auto">
            <a:xfrm>
              <a:off x="1847086" y="5115212"/>
              <a:ext cx="392736"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- 0,45</a:t>
              </a:r>
              <a:endParaRPr kumimoji="0" lang="fr-FR" sz="1200" b="0" i="0" u="none" strike="noStrike" cap="none" normalizeH="0" baseline="0" dirty="0">
                <a:ln>
                  <a:noFill/>
                </a:ln>
                <a:effectLst/>
                <a:latin typeface="Arial" pitchFamily="34" charset="0"/>
                <a:cs typeface="Arial" pitchFamily="34" charset="0"/>
              </a:endParaRPr>
            </a:p>
          </p:txBody>
        </p:sp>
        <p:sp>
          <p:nvSpPr>
            <p:cNvPr id="39" name="Rectangle 39"/>
            <p:cNvSpPr>
              <a:spLocks noChangeArrowheads="1"/>
            </p:cNvSpPr>
            <p:nvPr/>
          </p:nvSpPr>
          <p:spPr bwMode="auto">
            <a:xfrm>
              <a:off x="2271404" y="3494374"/>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0,99</a:t>
              </a:r>
              <a:endParaRPr kumimoji="0" lang="fr-FR" sz="1200" b="0" i="0" u="none" strike="noStrike" cap="none" normalizeH="0" baseline="0" dirty="0">
                <a:ln>
                  <a:noFill/>
                </a:ln>
                <a:effectLst/>
                <a:latin typeface="Arial" pitchFamily="34" charset="0"/>
                <a:cs typeface="Arial" pitchFamily="34" charset="0"/>
              </a:endParaRPr>
            </a:p>
          </p:txBody>
        </p:sp>
        <p:sp>
          <p:nvSpPr>
            <p:cNvPr id="40" name="Rectangle 40"/>
            <p:cNvSpPr>
              <a:spLocks noChangeArrowheads="1"/>
            </p:cNvSpPr>
            <p:nvPr/>
          </p:nvSpPr>
          <p:spPr bwMode="auto">
            <a:xfrm>
              <a:off x="3636656" y="3160999"/>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1,38</a:t>
              </a:r>
              <a:endParaRPr kumimoji="0" lang="fr-FR" sz="1200" b="0" i="0" u="none" strike="noStrike" cap="none" normalizeH="0" baseline="0" dirty="0">
                <a:ln>
                  <a:noFill/>
                </a:ln>
                <a:effectLst/>
                <a:latin typeface="Arial" pitchFamily="34" charset="0"/>
                <a:cs typeface="Arial" pitchFamily="34" charset="0"/>
              </a:endParaRPr>
            </a:p>
          </p:txBody>
        </p:sp>
        <p:sp>
          <p:nvSpPr>
            <p:cNvPr id="41" name="Rectangle 41"/>
            <p:cNvSpPr>
              <a:spLocks noChangeArrowheads="1"/>
            </p:cNvSpPr>
            <p:nvPr/>
          </p:nvSpPr>
          <p:spPr bwMode="auto">
            <a:xfrm>
              <a:off x="5044384" y="2805399"/>
              <a:ext cx="21319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1,8</a:t>
              </a:r>
              <a:endParaRPr kumimoji="0" lang="fr-FR" sz="1200" b="0" i="0" u="none" strike="noStrike" cap="none" normalizeH="0" baseline="0" dirty="0">
                <a:ln>
                  <a:noFill/>
                </a:ln>
                <a:effectLst/>
                <a:latin typeface="Arial" pitchFamily="34" charset="0"/>
                <a:cs typeface="Arial" pitchFamily="34" charset="0"/>
              </a:endParaRPr>
            </a:p>
          </p:txBody>
        </p:sp>
        <p:sp>
          <p:nvSpPr>
            <p:cNvPr id="42" name="Rectangle 42"/>
            <p:cNvSpPr>
              <a:spLocks noChangeArrowheads="1"/>
            </p:cNvSpPr>
            <p:nvPr/>
          </p:nvSpPr>
          <p:spPr bwMode="auto">
            <a:xfrm>
              <a:off x="6409636" y="2454562"/>
              <a:ext cx="21319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2,2</a:t>
              </a:r>
              <a:endParaRPr kumimoji="0" lang="fr-FR" sz="1200" b="0" i="0" u="none" strike="noStrike" cap="none" normalizeH="0" baseline="0" dirty="0">
                <a:ln>
                  <a:noFill/>
                </a:ln>
                <a:effectLst/>
                <a:latin typeface="Arial" pitchFamily="34" charset="0"/>
                <a:cs typeface="Arial" pitchFamily="34" charset="0"/>
              </a:endParaRPr>
            </a:p>
          </p:txBody>
        </p:sp>
        <p:sp>
          <p:nvSpPr>
            <p:cNvPr id="43" name="Rectangle 43"/>
            <p:cNvSpPr>
              <a:spLocks noChangeArrowheads="1"/>
            </p:cNvSpPr>
            <p:nvPr/>
          </p:nvSpPr>
          <p:spPr bwMode="auto">
            <a:xfrm>
              <a:off x="7311572" y="4069049"/>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fr-FR" sz="1200" b="1" i="0" u="none" strike="noStrike" cap="none" normalizeH="0" baseline="0" dirty="0">
                  <a:ln>
                    <a:noFill/>
                  </a:ln>
                  <a:effectLst/>
                  <a:latin typeface="Arial" pitchFamily="34" charset="0"/>
                  <a:cs typeface="Arial" pitchFamily="34" charset="0"/>
                </a:rPr>
                <a:t>0,39</a:t>
              </a:r>
              <a:endParaRPr kumimoji="0" lang="fr-FR" sz="1200" b="0" i="0" u="none" strike="noStrike" cap="none" normalizeH="0" baseline="0" dirty="0">
                <a:ln>
                  <a:noFill/>
                </a:ln>
                <a:effectLst/>
                <a:latin typeface="Arial" pitchFamily="34" charset="0"/>
                <a:cs typeface="Arial" pitchFamily="34" charset="0"/>
              </a:endParaRPr>
            </a:p>
          </p:txBody>
        </p:sp>
        <p:sp>
          <p:nvSpPr>
            <p:cNvPr id="44" name="Rectangle 44"/>
            <p:cNvSpPr>
              <a:spLocks noChangeArrowheads="1"/>
            </p:cNvSpPr>
            <p:nvPr/>
          </p:nvSpPr>
          <p:spPr bwMode="auto">
            <a:xfrm>
              <a:off x="7762286" y="3992476"/>
              <a:ext cx="29815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fr-FR" sz="1200" b="1" dirty="0">
                  <a:latin typeface="Arial" pitchFamily="34" charset="0"/>
                  <a:cs typeface="Arial" pitchFamily="34" charset="0"/>
                </a:rPr>
                <a:t>0,42</a:t>
              </a:r>
              <a:endParaRPr kumimoji="0" lang="fr-FR" sz="1200" b="0" i="0" u="none" strike="noStrike" cap="none" normalizeH="0" baseline="0" dirty="0">
                <a:ln>
                  <a:noFill/>
                </a:ln>
                <a:effectLst/>
                <a:latin typeface="Arial" pitchFamily="34" charset="0"/>
                <a:cs typeface="Arial" pitchFamily="34" charset="0"/>
              </a:endParaRPr>
            </a:p>
          </p:txBody>
        </p:sp>
        <p:sp>
          <p:nvSpPr>
            <p:cNvPr id="88" name="Rectangle 14"/>
            <p:cNvSpPr>
              <a:spLocks noChangeArrowheads="1"/>
            </p:cNvSpPr>
            <p:nvPr/>
          </p:nvSpPr>
          <p:spPr bwMode="auto">
            <a:xfrm>
              <a:off x="4725975" y="1990476"/>
              <a:ext cx="180000" cy="180000"/>
            </a:xfrm>
            <a:prstGeom prst="rect">
              <a:avLst/>
            </a:prstGeom>
            <a:solidFill>
              <a:srgbClr val="FF6600"/>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89" name="Rectangle 15"/>
            <p:cNvSpPr>
              <a:spLocks noChangeArrowheads="1"/>
            </p:cNvSpPr>
            <p:nvPr/>
          </p:nvSpPr>
          <p:spPr bwMode="auto">
            <a:xfrm>
              <a:off x="3725635" y="1990476"/>
              <a:ext cx="180000" cy="180000"/>
            </a:xfrm>
            <a:prstGeom prst="rect">
              <a:avLst/>
            </a:prstGeom>
            <a:solidFill>
              <a:srgbClr val="306F0E"/>
            </a:solidFill>
            <a:ln>
              <a:noFill/>
            </a:ln>
          </p:spPr>
          <p:txBody>
            <a:bodyPr vert="horz" wrap="square" lIns="91440" tIns="45720" rIns="91440" bIns="45720" numCol="1" anchor="t" anchorCtr="0" compatLnSpc="1">
              <a:prstTxWarp prst="textNoShape">
                <a:avLst/>
              </a:prstTxWarp>
            </a:bodyPr>
            <a:lstStyle/>
            <a:p>
              <a:endParaRPr lang="fr-FR" sz="1200"/>
            </a:p>
          </p:txBody>
        </p:sp>
        <p:sp>
          <p:nvSpPr>
            <p:cNvPr id="90" name="Rectangle 77"/>
            <p:cNvSpPr>
              <a:spLocks noChangeArrowheads="1"/>
            </p:cNvSpPr>
            <p:nvPr/>
          </p:nvSpPr>
          <p:spPr bwMode="auto">
            <a:xfrm>
              <a:off x="3957859" y="1972754"/>
              <a:ext cx="399148" cy="215444"/>
            </a:xfrm>
            <a:prstGeom prst="rect">
              <a:avLst/>
            </a:prstGeom>
            <a:noFill/>
            <a:ln w="9525">
              <a:noFill/>
              <a:miter lim="800000"/>
              <a:headEnd/>
              <a:tailEnd/>
            </a:ln>
          </p:spPr>
          <p:txBody>
            <a:bodyPr wrap="none" lIns="0" tIns="0" rIns="0" bIns="0">
              <a:spAutoFit/>
            </a:bodyPr>
            <a:lstStyle/>
            <a:p>
              <a:r>
                <a:rPr lang="fr-FR" sz="1400" b="1" dirty="0">
                  <a:ea typeface="ＭＳ Ｐゴシック" pitchFamily="34" charset="-128"/>
                </a:rPr>
                <a:t>DOR</a:t>
              </a:r>
            </a:p>
          </p:txBody>
        </p:sp>
        <p:sp>
          <p:nvSpPr>
            <p:cNvPr id="91" name="Rectangle 77"/>
            <p:cNvSpPr>
              <a:spLocks noChangeArrowheads="1"/>
            </p:cNvSpPr>
            <p:nvPr/>
          </p:nvSpPr>
          <p:spPr bwMode="auto">
            <a:xfrm>
              <a:off x="4958199" y="1972754"/>
              <a:ext cx="496867" cy="215444"/>
            </a:xfrm>
            <a:prstGeom prst="rect">
              <a:avLst/>
            </a:prstGeom>
            <a:noFill/>
            <a:ln w="9525">
              <a:noFill/>
              <a:miter lim="800000"/>
              <a:headEnd/>
              <a:tailEnd/>
            </a:ln>
          </p:spPr>
          <p:txBody>
            <a:bodyPr wrap="none" lIns="0" tIns="0" rIns="0" bIns="0">
              <a:spAutoFit/>
            </a:bodyPr>
            <a:lstStyle/>
            <a:p>
              <a:r>
                <a:rPr lang="fr-FR" sz="1400" b="1" dirty="0">
                  <a:ea typeface="ＭＳ Ｐゴシック" pitchFamily="34" charset="-128"/>
                </a:rPr>
                <a:t>DRV/r</a:t>
              </a:r>
            </a:p>
          </p:txBody>
        </p:sp>
        <p:sp>
          <p:nvSpPr>
            <p:cNvPr id="56" name="Rectangle 83"/>
            <p:cNvSpPr txBox="1">
              <a:spLocks noChangeArrowheads="1"/>
            </p:cNvSpPr>
            <p:nvPr/>
          </p:nvSpPr>
          <p:spPr bwMode="auto">
            <a:xfrm>
              <a:off x="2973235" y="2708562"/>
              <a:ext cx="1213233" cy="328707"/>
            </a:xfrm>
            <a:prstGeom prst="rect">
              <a:avLst/>
            </a:prstGeom>
            <a:noFill/>
            <a:ln w="9525">
              <a:noFill/>
              <a:miter lim="800000"/>
              <a:headEnd/>
              <a:tailEnd/>
            </a:ln>
          </p:spPr>
          <p:txBody>
            <a:bodyPr/>
            <a:lstStyle/>
            <a:p>
              <a:pPr>
                <a:spcBef>
                  <a:spcPct val="20000"/>
                </a:spcBef>
                <a:buClr>
                  <a:srgbClr val="0070C0"/>
                </a:buClr>
                <a:defRPr/>
              </a:pPr>
              <a:r>
                <a:rPr lang="fr-FR" sz="1200" kern="0" dirty="0">
                  <a:latin typeface="+mn-lt"/>
                </a:rPr>
                <a:t>p &lt; 0,0001</a:t>
              </a:r>
            </a:p>
          </p:txBody>
        </p:sp>
      </p:grpSp>
      <p:sp>
        <p:nvSpPr>
          <p:cNvPr id="58"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Molina JM, CROI 2017, Abs. 45LB</a:t>
            </a:r>
          </a:p>
        </p:txBody>
      </p:sp>
      <p:sp>
        <p:nvSpPr>
          <p:cNvPr id="54" name="ZoneTexte 53"/>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63</a:t>
            </a:r>
          </a:p>
        </p:txBody>
      </p:sp>
    </p:spTree>
    <p:extLst>
      <p:ext uri="{BB962C8B-B14F-4D97-AF65-F5344CB8AC3E}">
        <p14:creationId xmlns:p14="http://schemas.microsoft.com/office/powerpoint/2010/main" val="27694661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contenu 2"/>
          <p:cNvSpPr txBox="1">
            <a:spLocks/>
          </p:cNvSpPr>
          <p:nvPr/>
        </p:nvSpPr>
        <p:spPr bwMode="auto">
          <a:xfrm>
            <a:off x="34925" y="1381392"/>
            <a:ext cx="1811338" cy="579437"/>
          </a:xfrm>
          <a:prstGeom prst="rect">
            <a:avLst/>
          </a:prstGeom>
          <a:noFill/>
          <a:ln w="9525">
            <a:noFill/>
            <a:miter lim="800000"/>
            <a:headEnd/>
            <a:tailEnd/>
          </a:ln>
        </p:spPr>
        <p:txBody>
          <a:bodyPr/>
          <a:lstStyle/>
          <a:p>
            <a:pPr marL="457200" indent="-457200" defTabSz="914400">
              <a:spcBef>
                <a:spcPct val="20000"/>
              </a:spcBef>
              <a:buClr>
                <a:srgbClr val="0070C0"/>
              </a:buClr>
              <a:buFont typeface="Arial" panose="020B0604020202020204" pitchFamily="34" charset="0"/>
              <a:buChar char="•"/>
              <a:defRPr/>
            </a:pPr>
            <a:r>
              <a:rPr lang="fr-FR" b="1" kern="0" dirty="0">
                <a:solidFill>
                  <a:srgbClr val="0070C0"/>
                </a:solidFill>
                <a:latin typeface="+mn-lt"/>
                <a:ea typeface="ＭＳ Ｐゴシック" pitchFamily="-109" charset="-128"/>
                <a:cs typeface="ＭＳ Ｐゴシック" pitchFamily="-109" charset="-128"/>
              </a:rPr>
              <a:t>Schéma</a:t>
            </a:r>
          </a:p>
        </p:txBody>
      </p:sp>
      <p:sp>
        <p:nvSpPr>
          <p:cNvPr id="8197" name="Espace réservé du contenu 2"/>
          <p:cNvSpPr>
            <a:spLocks/>
          </p:cNvSpPr>
          <p:nvPr/>
        </p:nvSpPr>
        <p:spPr bwMode="auto">
          <a:xfrm>
            <a:off x="34925" y="4743645"/>
            <a:ext cx="8963025" cy="1838129"/>
          </a:xfrm>
          <a:prstGeom prst="rect">
            <a:avLst/>
          </a:prstGeom>
          <a:noFill/>
          <a:ln w="9525">
            <a:noFill/>
            <a:miter lim="800000"/>
            <a:headEnd/>
            <a:tailEnd/>
          </a:ln>
        </p:spPr>
        <p:txBody>
          <a:bodyPr/>
          <a:lstStyle/>
          <a:p>
            <a:pPr marL="457200" indent="-457200" defTabSz="914400">
              <a:spcBef>
                <a:spcPct val="20000"/>
              </a:spcBef>
              <a:buClr>
                <a:srgbClr val="0070C0"/>
              </a:buClr>
              <a:buFont typeface="Arial" panose="020B0604020202020204" pitchFamily="34" charset="0"/>
              <a:buChar char="•"/>
            </a:pPr>
            <a:r>
              <a:rPr lang="fr-FR" b="1" dirty="0">
                <a:solidFill>
                  <a:srgbClr val="0070C0"/>
                </a:solidFill>
                <a:latin typeface="+mn-lt"/>
              </a:rPr>
              <a:t>Objectif</a:t>
            </a:r>
          </a:p>
          <a:p>
            <a:pPr marL="800100" lvl="1" indent="-342900" defTabSz="914400">
              <a:spcBef>
                <a:spcPct val="20000"/>
              </a:spcBef>
              <a:buClr>
                <a:srgbClr val="0070C0"/>
              </a:buClr>
              <a:buFont typeface="Arial" charset="0"/>
              <a:buChar char="–"/>
            </a:pPr>
            <a:r>
              <a:rPr lang="fr-FR" dirty="0">
                <a:solidFill>
                  <a:srgbClr val="000066"/>
                </a:solidFill>
                <a:latin typeface="+mn-lt"/>
              </a:rPr>
              <a:t>Non infériorité de E/C/F/TAF à S48 : % </a:t>
            </a:r>
            <a:r>
              <a:rPr lang="fr-FR" dirty="0">
                <a:latin typeface="+mn-lt"/>
              </a:rPr>
              <a:t>CV</a:t>
            </a:r>
            <a:r>
              <a:rPr lang="fr-FR" dirty="0">
                <a:solidFill>
                  <a:srgbClr val="000066"/>
                </a:solidFill>
                <a:latin typeface="+mn-lt"/>
              </a:rPr>
              <a:t> &lt; 50 c/ml en intention de traiter, analyse </a:t>
            </a:r>
            <a:r>
              <a:rPr lang="fr-FR" dirty="0" err="1">
                <a:solidFill>
                  <a:srgbClr val="000066"/>
                </a:solidFill>
                <a:latin typeface="+mn-lt"/>
              </a:rPr>
              <a:t>snapshot</a:t>
            </a:r>
            <a:r>
              <a:rPr lang="fr-FR" dirty="0">
                <a:solidFill>
                  <a:srgbClr val="000066"/>
                </a:solidFill>
                <a:latin typeface="+mn-lt"/>
              </a:rPr>
              <a:t> (borne inférieure de l’IC 95 % de la différence = - 12 %)</a:t>
            </a:r>
          </a:p>
          <a:p>
            <a:pPr marL="800100" lvl="1" indent="-342900" defTabSz="914400">
              <a:spcBef>
                <a:spcPct val="20000"/>
              </a:spcBef>
              <a:buClr>
                <a:srgbClr val="0070C0"/>
              </a:buClr>
              <a:buFont typeface="Arial" charset="0"/>
              <a:buChar char="–"/>
            </a:pPr>
            <a:r>
              <a:rPr lang="fr-FR" dirty="0">
                <a:solidFill>
                  <a:srgbClr val="000066"/>
                </a:solidFill>
                <a:latin typeface="+mn-lt"/>
              </a:rPr>
              <a:t>Tolérance : créatinine sérique, protéinurie, DMO hanche et rachis</a:t>
            </a:r>
          </a:p>
          <a:p>
            <a:pPr marL="800100" lvl="1" indent="-342900" defTabSz="914400">
              <a:spcBef>
                <a:spcPct val="20000"/>
              </a:spcBef>
              <a:buClr>
                <a:srgbClr val="0070C0"/>
              </a:buClr>
              <a:buFont typeface="Arial" charset="0"/>
              <a:buChar char="–"/>
            </a:pPr>
            <a:r>
              <a:rPr lang="fr-FR" dirty="0">
                <a:latin typeface="+mn-lt"/>
              </a:rPr>
              <a:t>Critères de jugement secondaires à S96 et S144</a:t>
            </a:r>
            <a:endParaRPr lang="fr-FR" dirty="0">
              <a:solidFill>
                <a:srgbClr val="000066"/>
              </a:solidFill>
              <a:latin typeface="+mn-lt"/>
            </a:endParaRPr>
          </a:p>
        </p:txBody>
      </p:sp>
      <p:graphicFrame>
        <p:nvGraphicFramePr>
          <p:cNvPr id="207880" name="Group 8"/>
          <p:cNvGraphicFramePr>
            <a:graphicFrameLocks noGrp="1"/>
          </p:cNvGraphicFramePr>
          <p:nvPr>
            <p:extLst/>
          </p:nvPr>
        </p:nvGraphicFramePr>
        <p:xfrm>
          <a:off x="3862388" y="2529091"/>
          <a:ext cx="4857750" cy="514706"/>
        </p:xfrm>
        <a:graphic>
          <a:graphicData uri="http://schemas.openxmlformats.org/drawingml/2006/table">
            <a:tbl>
              <a:tblPr/>
              <a:tblGrid>
                <a:gridCol w="4857750">
                  <a:extLst>
                    <a:ext uri="{9D8B030D-6E8A-4147-A177-3AD203B41FA5}">
                      <a16:colId xmlns:a16="http://schemas.microsoft.com/office/drawing/2014/main" xmlns="" val="20000"/>
                    </a:ext>
                  </a:extLst>
                </a:gridCol>
              </a:tblGrid>
              <a:tr h="514706">
                <a:tc>
                  <a:txBody>
                    <a:bodyPr/>
                    <a:lstStyle/>
                    <a:p>
                      <a:pPr marL="0" marR="0" lvl="0" indent="0" algn="l" defTabSz="914400" rtl="0" eaLnBrk="1" fontAlgn="base" latinLnBrk="0" hangingPunct="1">
                        <a:lnSpc>
                          <a:spcPct val="80000"/>
                        </a:lnSpc>
                        <a:spcBef>
                          <a:spcPct val="20000"/>
                        </a:spcBef>
                        <a:spcAft>
                          <a:spcPct val="0"/>
                        </a:spcAft>
                        <a:buClrTx/>
                        <a:buSzTx/>
                        <a:buFont typeface="Wingdings" pitchFamily="-1" charset="2"/>
                        <a:buNone/>
                        <a:tabLst/>
                        <a:defRPr/>
                      </a:pPr>
                      <a:r>
                        <a:rPr kumimoji="0" lang="en-GB" sz="1600" b="1" i="0" u="none" strike="noStrike" cap="none" normalizeH="0" baseline="0" dirty="0">
                          <a:ln>
                            <a:noFill/>
                          </a:ln>
                          <a:solidFill>
                            <a:schemeClr val="bg1"/>
                          </a:solidFill>
                          <a:effectLst/>
                          <a:latin typeface="+mn-lt"/>
                          <a:ea typeface="ＭＳ Ｐゴシック" pitchFamily="-1" charset="-128"/>
                        </a:rPr>
                        <a:t>E/C/F/TAF </a:t>
                      </a:r>
                      <a:r>
                        <a:rPr kumimoji="0" lang="en-GB" sz="1600" b="1" i="0" u="none" strike="noStrike" cap="none" normalizeH="0" baseline="0" dirty="0" err="1">
                          <a:ln>
                            <a:noFill/>
                          </a:ln>
                          <a:solidFill>
                            <a:schemeClr val="bg1"/>
                          </a:solidFill>
                          <a:effectLst/>
                          <a:latin typeface="+mn-lt"/>
                          <a:ea typeface="ＭＳ Ｐゴシック" pitchFamily="-1" charset="-128"/>
                        </a:rPr>
                        <a:t>qd</a:t>
                      </a:r>
                      <a:r>
                        <a:rPr kumimoji="0" lang="en-GB" sz="1600" b="1" i="0" u="none" strike="noStrike" cap="none" normalizeH="0" baseline="0" dirty="0">
                          <a:ln>
                            <a:noFill/>
                          </a:ln>
                          <a:solidFill>
                            <a:schemeClr val="bg1"/>
                          </a:solidFill>
                          <a:effectLst/>
                          <a:latin typeface="+mn-lt"/>
                          <a:ea typeface="ＭＳ Ｐゴシック" pitchFamily="-1" charset="-128"/>
                        </a:rPr>
                        <a:t> + E/C/F/TDF placebo</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6338A2"/>
                    </a:solidFill>
                  </a:tcPr>
                </a:tc>
                <a:extLst>
                  <a:ext uri="{0D108BD9-81ED-4DB2-BD59-A6C34878D82A}">
                    <a16:rowId xmlns:a16="http://schemas.microsoft.com/office/drawing/2014/main" xmlns="" val="10000"/>
                  </a:ext>
                </a:extLst>
              </a:tr>
            </a:tbl>
          </a:graphicData>
        </a:graphic>
      </p:graphicFrame>
      <p:graphicFrame>
        <p:nvGraphicFramePr>
          <p:cNvPr id="207888" name="Group 16"/>
          <p:cNvGraphicFramePr>
            <a:graphicFrameLocks noGrp="1"/>
          </p:cNvGraphicFramePr>
          <p:nvPr>
            <p:extLst/>
          </p:nvPr>
        </p:nvGraphicFramePr>
        <p:xfrm>
          <a:off x="3862388" y="3541915"/>
          <a:ext cx="4857750" cy="501730"/>
        </p:xfrm>
        <a:graphic>
          <a:graphicData uri="http://schemas.openxmlformats.org/drawingml/2006/table">
            <a:tbl>
              <a:tblPr/>
              <a:tblGrid>
                <a:gridCol w="4857750">
                  <a:extLst>
                    <a:ext uri="{9D8B030D-6E8A-4147-A177-3AD203B41FA5}">
                      <a16:colId xmlns:a16="http://schemas.microsoft.com/office/drawing/2014/main" xmlns="" val="20000"/>
                    </a:ext>
                  </a:extLst>
                </a:gridCol>
              </a:tblGrid>
              <a:tr h="501730">
                <a:tc>
                  <a:txBody>
                    <a:bodyPr/>
                    <a:lstStyle/>
                    <a:p>
                      <a:pPr marL="0" marR="0" lvl="0" indent="0" algn="l" defTabSz="914400" rtl="0" eaLnBrk="1" fontAlgn="base" latinLnBrk="0" hangingPunct="1">
                        <a:lnSpc>
                          <a:spcPct val="70000"/>
                        </a:lnSpc>
                        <a:spcBef>
                          <a:spcPct val="20000"/>
                        </a:spcBef>
                        <a:spcAft>
                          <a:spcPct val="0"/>
                        </a:spcAft>
                        <a:buClrTx/>
                        <a:buSzTx/>
                        <a:buFont typeface="Wingdings" pitchFamily="-1" charset="2"/>
                        <a:buNone/>
                        <a:tabLst/>
                        <a:defRPr/>
                      </a:pPr>
                      <a:r>
                        <a:rPr kumimoji="0" lang="en-GB" sz="1600" b="1" i="0" u="none" strike="noStrike" cap="none" normalizeH="0" baseline="0" dirty="0">
                          <a:ln>
                            <a:noFill/>
                          </a:ln>
                          <a:solidFill>
                            <a:schemeClr val="bg1"/>
                          </a:solidFill>
                          <a:effectLst/>
                          <a:latin typeface="+mn-lt"/>
                          <a:ea typeface="ＭＳ Ｐゴシック" pitchFamily="-1" charset="-128"/>
                        </a:rPr>
                        <a:t>E/C/F/TDF </a:t>
                      </a:r>
                      <a:r>
                        <a:rPr kumimoji="0" lang="en-GB" sz="1600" b="1" i="0" u="none" strike="noStrike" cap="none" normalizeH="0" baseline="0" dirty="0" err="1">
                          <a:ln>
                            <a:noFill/>
                          </a:ln>
                          <a:solidFill>
                            <a:schemeClr val="bg1"/>
                          </a:solidFill>
                          <a:effectLst/>
                          <a:latin typeface="+mn-lt"/>
                          <a:ea typeface="ＭＳ Ｐゴシック" pitchFamily="-1" charset="-128"/>
                        </a:rPr>
                        <a:t>qd</a:t>
                      </a:r>
                      <a:r>
                        <a:rPr kumimoji="0" lang="en-GB" sz="1600" b="1" i="0" u="none" strike="noStrike" cap="none" normalizeH="0" baseline="0" dirty="0">
                          <a:ln>
                            <a:noFill/>
                          </a:ln>
                          <a:solidFill>
                            <a:schemeClr val="bg1"/>
                          </a:solidFill>
                          <a:effectLst/>
                          <a:latin typeface="+mn-lt"/>
                          <a:ea typeface="ＭＳ Ｐゴシック" pitchFamily="-1" charset="-128"/>
                        </a:rPr>
                        <a:t> + E/C/F/TAF placebo</a:t>
                      </a:r>
                    </a:p>
                  </a:txBody>
                  <a:tcPr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CC3300"/>
                    </a:solidFill>
                  </a:tcPr>
                </a:tc>
                <a:extLst>
                  <a:ext uri="{0D108BD9-81ED-4DB2-BD59-A6C34878D82A}">
                    <a16:rowId xmlns:a16="http://schemas.microsoft.com/office/drawing/2014/main" xmlns="" val="10000"/>
                  </a:ext>
                </a:extLst>
              </a:tr>
            </a:tbl>
          </a:graphicData>
        </a:graphic>
      </p:graphicFrame>
      <p:sp>
        <p:nvSpPr>
          <p:cNvPr id="8217" name="Rectangle 27"/>
          <p:cNvSpPr>
            <a:spLocks noGrp="1" noChangeArrowheads="1"/>
          </p:cNvSpPr>
          <p:nvPr>
            <p:ph type="title"/>
          </p:nvPr>
        </p:nvSpPr>
        <p:spPr>
          <a:xfrm>
            <a:off x="1451067" y="-374"/>
            <a:ext cx="7621588" cy="1106488"/>
          </a:xfrm>
        </p:spPr>
        <p:txBody>
          <a:bodyPr/>
          <a:lstStyle/>
          <a:p>
            <a:r>
              <a:rPr lang="fr-FR">
                <a:ea typeface="ＭＳ Ｐゴシック" pitchFamily="34" charset="-128"/>
              </a:rPr>
              <a:t>Essais GS-US-292-0104 et GS-US-292-0111 : </a:t>
            </a:r>
            <a:br>
              <a:rPr lang="fr-FR">
                <a:ea typeface="ＭＳ Ｐゴシック" pitchFamily="34" charset="-128"/>
              </a:rPr>
            </a:br>
            <a:r>
              <a:rPr lang="fr-FR">
                <a:ea typeface="ＭＳ Ｐゴシック" pitchFamily="34" charset="-128"/>
              </a:rPr>
              <a:t>E/C/F/TAF qd vs E/C/F/TDF qd à S144 (1)</a:t>
            </a:r>
          </a:p>
        </p:txBody>
      </p:sp>
      <p:sp>
        <p:nvSpPr>
          <p:cNvPr id="22"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defTabSz="914400"/>
            <a:r>
              <a:rPr lang="fr-FR" sz="1200" i="1" dirty="0" err="1">
                <a:solidFill>
                  <a:srgbClr val="0070C0"/>
                </a:solidFill>
              </a:rPr>
              <a:t>Arribas</a:t>
            </a:r>
            <a:r>
              <a:rPr lang="fr-FR" sz="1200" i="1" dirty="0">
                <a:solidFill>
                  <a:srgbClr val="0070C0"/>
                </a:solidFill>
              </a:rPr>
              <a:t> JR, CROI 2017, Abs. 453</a:t>
            </a:r>
            <a:endParaRPr lang="en-GB" sz="1200" i="1" dirty="0">
              <a:solidFill>
                <a:srgbClr val="0070C0"/>
              </a:solidFill>
            </a:endParaRPr>
          </a:p>
        </p:txBody>
      </p:sp>
      <p:grpSp>
        <p:nvGrpSpPr>
          <p:cNvPr id="2" name="Groupe 1"/>
          <p:cNvGrpSpPr/>
          <p:nvPr/>
        </p:nvGrpSpPr>
        <p:grpSpPr>
          <a:xfrm>
            <a:off x="401638" y="1801349"/>
            <a:ext cx="8617406" cy="2742850"/>
            <a:chOff x="401638" y="1801349"/>
            <a:chExt cx="8617406" cy="2742850"/>
          </a:xfrm>
        </p:grpSpPr>
        <p:cxnSp>
          <p:nvCxnSpPr>
            <p:cNvPr id="8196" name="Connecteur droit 66"/>
            <p:cNvCxnSpPr>
              <a:cxnSpLocks noChangeShapeType="1"/>
            </p:cNvCxnSpPr>
            <p:nvPr/>
          </p:nvCxnSpPr>
          <p:spPr bwMode="auto">
            <a:xfrm rot="5400000">
              <a:off x="2536032" y="2585244"/>
              <a:ext cx="400050" cy="1587"/>
            </a:xfrm>
            <a:prstGeom prst="line">
              <a:avLst/>
            </a:prstGeom>
            <a:noFill/>
            <a:ln w="28575">
              <a:solidFill>
                <a:srgbClr val="0070C0"/>
              </a:solidFill>
              <a:round/>
              <a:headEnd/>
              <a:tailEnd type="triangle" w="med" len="med"/>
            </a:ln>
          </p:spPr>
        </p:cxnSp>
        <p:sp>
          <p:nvSpPr>
            <p:cNvPr id="8214" name="Oval 170"/>
            <p:cNvSpPr>
              <a:spLocks noChangeArrowheads="1"/>
            </p:cNvSpPr>
            <p:nvPr/>
          </p:nvSpPr>
          <p:spPr bwMode="auto">
            <a:xfrm>
              <a:off x="1966913" y="1862884"/>
              <a:ext cx="1539875" cy="429749"/>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defTabSz="914400"/>
              <a:r>
                <a:rPr lang="fr-FR" sz="1200" b="1" dirty="0">
                  <a:solidFill>
                    <a:srgbClr val="000066"/>
                  </a:solidFill>
                  <a:latin typeface="+mn-lt"/>
                </a:rPr>
                <a:t>Randomisation*</a:t>
              </a:r>
            </a:p>
            <a:p>
              <a:pPr algn="ctr" defTabSz="914400"/>
              <a:r>
                <a:rPr lang="fr-FR" sz="1200" b="1" dirty="0">
                  <a:solidFill>
                    <a:srgbClr val="000066"/>
                  </a:solidFill>
                  <a:latin typeface="+mn-lt"/>
                </a:rPr>
                <a:t>1 : 1</a:t>
              </a:r>
            </a:p>
            <a:p>
              <a:pPr algn="ctr" defTabSz="914400"/>
              <a:r>
                <a:rPr lang="fr-FR" sz="1200" b="1" dirty="0">
                  <a:solidFill>
                    <a:srgbClr val="000066"/>
                  </a:solidFill>
                  <a:latin typeface="+mn-lt"/>
                </a:rPr>
                <a:t>Double aveugle</a:t>
              </a:r>
            </a:p>
          </p:txBody>
        </p:sp>
        <p:sp>
          <p:nvSpPr>
            <p:cNvPr id="8215" name="AutoShape 162"/>
            <p:cNvSpPr>
              <a:spLocks noChangeArrowheads="1"/>
            </p:cNvSpPr>
            <p:nvPr/>
          </p:nvSpPr>
          <p:spPr bwMode="auto">
            <a:xfrm>
              <a:off x="741273" y="2641521"/>
              <a:ext cx="1800866" cy="1293971"/>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spAutoFit/>
            </a:bodyPr>
            <a:lstStyle/>
            <a:p>
              <a:pPr algn="ctr" defTabSz="914400"/>
              <a:r>
                <a:rPr lang="fr-FR" sz="1400" b="1" dirty="0">
                  <a:solidFill>
                    <a:srgbClr val="000066"/>
                  </a:solidFill>
                </a:rPr>
                <a:t>Adultes</a:t>
              </a:r>
            </a:p>
            <a:p>
              <a:pPr algn="ctr" defTabSz="914400"/>
              <a:r>
                <a:rPr lang="fr-FR" sz="1400" b="1" dirty="0">
                  <a:solidFill>
                    <a:srgbClr val="000066"/>
                  </a:solidFill>
                </a:rPr>
                <a:t>Naïfs d’ARV</a:t>
              </a:r>
            </a:p>
            <a:p>
              <a:pPr algn="ctr" defTabSz="914400"/>
              <a:r>
                <a:rPr lang="fr-FR" sz="1400" b="1" dirty="0">
                  <a:solidFill>
                    <a:srgbClr val="000066"/>
                  </a:solidFill>
                </a:rPr>
                <a:t>CV </a:t>
              </a:r>
              <a:r>
                <a:rPr lang="fr-FR" sz="1400" b="1" u="sng" dirty="0">
                  <a:solidFill>
                    <a:srgbClr val="000066"/>
                  </a:solidFill>
                </a:rPr>
                <a:t>&gt;</a:t>
              </a:r>
              <a:r>
                <a:rPr lang="fr-FR" sz="1400" b="1" dirty="0">
                  <a:solidFill>
                    <a:srgbClr val="000066"/>
                  </a:solidFill>
                </a:rPr>
                <a:t> 1 000 c/ml</a:t>
              </a:r>
            </a:p>
            <a:p>
              <a:pPr algn="ctr" defTabSz="914400"/>
              <a:r>
                <a:rPr lang="fr-FR" sz="1400" b="1" dirty="0">
                  <a:solidFill>
                    <a:srgbClr val="000066"/>
                  </a:solidFill>
                </a:rPr>
                <a:t>Tous CD4</a:t>
              </a:r>
            </a:p>
            <a:p>
              <a:pPr algn="ctr" defTabSz="914400"/>
              <a:r>
                <a:rPr lang="fr-FR" sz="1400" b="1" dirty="0" err="1">
                  <a:solidFill>
                    <a:srgbClr val="000066"/>
                  </a:solidFill>
                </a:rPr>
                <a:t>DFGe</a:t>
              </a:r>
              <a:r>
                <a:rPr lang="fr-FR" sz="1400" b="1" dirty="0">
                  <a:solidFill>
                    <a:srgbClr val="000066"/>
                  </a:solidFill>
                </a:rPr>
                <a:t> ≥ 50 ml/min</a:t>
              </a:r>
            </a:p>
          </p:txBody>
        </p:sp>
        <p:sp>
          <p:nvSpPr>
            <p:cNvPr id="8216" name="ZoneTexte 71"/>
            <p:cNvSpPr txBox="1">
              <a:spLocks noChangeArrowheads="1"/>
            </p:cNvSpPr>
            <p:nvPr/>
          </p:nvSpPr>
          <p:spPr bwMode="auto">
            <a:xfrm>
              <a:off x="401638" y="4267200"/>
              <a:ext cx="8596312" cy="276999"/>
            </a:xfrm>
            <a:prstGeom prst="rect">
              <a:avLst/>
            </a:prstGeom>
            <a:noFill/>
            <a:ln w="9525">
              <a:noFill/>
              <a:miter lim="800000"/>
              <a:headEnd/>
              <a:tailEnd/>
            </a:ln>
          </p:spPr>
          <p:txBody>
            <a:bodyPr wrap="square">
              <a:spAutoFit/>
            </a:bodyPr>
            <a:lstStyle/>
            <a:p>
              <a:pPr defTabSz="914400"/>
              <a:r>
                <a:rPr lang="fr-FR" sz="1200" dirty="0">
                  <a:solidFill>
                    <a:srgbClr val="000066"/>
                  </a:solidFill>
                  <a:latin typeface="+mn-lt"/>
                </a:rPr>
                <a:t>* Randomisation stratifiée sur </a:t>
              </a:r>
              <a:r>
                <a:rPr lang="fr-FR" sz="1200" dirty="0">
                  <a:latin typeface="+mn-lt"/>
                </a:rPr>
                <a:t>CV</a:t>
              </a:r>
              <a:r>
                <a:rPr lang="fr-FR" sz="1200" dirty="0">
                  <a:solidFill>
                    <a:srgbClr val="000066"/>
                  </a:solidFill>
                  <a:latin typeface="+mn-lt"/>
                </a:rPr>
                <a:t> (</a:t>
              </a:r>
              <a:r>
                <a:rPr lang="fr-FR" sz="1200" u="sng" dirty="0">
                  <a:solidFill>
                    <a:srgbClr val="000066"/>
                  </a:solidFill>
                  <a:latin typeface="+mn-lt"/>
                </a:rPr>
                <a:t>&lt;</a:t>
              </a:r>
              <a:r>
                <a:rPr lang="fr-FR" sz="1200" dirty="0">
                  <a:solidFill>
                    <a:srgbClr val="000066"/>
                  </a:solidFill>
                  <a:latin typeface="+mn-lt"/>
                </a:rPr>
                <a:t> ou &gt; 100 000 c/ml), CD4 à l’inclusion, et région géographique</a:t>
              </a:r>
              <a:endParaRPr lang="fr-FR" sz="1200" baseline="30000" dirty="0">
                <a:solidFill>
                  <a:srgbClr val="000066"/>
                </a:solidFill>
                <a:latin typeface="+mn-lt"/>
              </a:endParaRPr>
            </a:p>
          </p:txBody>
        </p:sp>
        <p:cxnSp>
          <p:nvCxnSpPr>
            <p:cNvPr id="8218" name="AutoShape 60"/>
            <p:cNvCxnSpPr>
              <a:cxnSpLocks noChangeShapeType="1"/>
            </p:cNvCxnSpPr>
            <p:nvPr/>
          </p:nvCxnSpPr>
          <p:spPr bwMode="auto">
            <a:xfrm rot="10800000" flipH="1" flipV="1">
              <a:off x="3814763" y="2794000"/>
              <a:ext cx="1587" cy="993775"/>
            </a:xfrm>
            <a:prstGeom prst="bentConnector3">
              <a:avLst>
                <a:gd name="adj1" fmla="val -48000014"/>
              </a:avLst>
            </a:prstGeom>
            <a:noFill/>
            <a:ln w="38100">
              <a:solidFill>
                <a:srgbClr val="0070C0"/>
              </a:solidFill>
              <a:miter lim="800000"/>
              <a:headEnd type="triangle" w="med" len="med"/>
              <a:tailEnd type="triangle" w="med" len="med"/>
            </a:ln>
          </p:spPr>
        </p:cxnSp>
        <p:sp>
          <p:nvSpPr>
            <p:cNvPr id="8219" name="Line 63"/>
            <p:cNvSpPr>
              <a:spLocks noChangeShapeType="1"/>
            </p:cNvSpPr>
            <p:nvPr/>
          </p:nvSpPr>
          <p:spPr bwMode="auto">
            <a:xfrm>
              <a:off x="2605088" y="3284538"/>
              <a:ext cx="433387" cy="0"/>
            </a:xfrm>
            <a:prstGeom prst="line">
              <a:avLst/>
            </a:prstGeom>
            <a:noFill/>
            <a:ln w="38100">
              <a:solidFill>
                <a:srgbClr val="0070C0"/>
              </a:solidFill>
              <a:round/>
              <a:headEnd/>
              <a:tailEnd/>
            </a:ln>
          </p:spPr>
          <p:txBody>
            <a:bodyPr/>
            <a:lstStyle/>
            <a:p>
              <a:endParaRPr lang="fr-FR" sz="1600">
                <a:latin typeface="+mn-lt"/>
              </a:endParaRPr>
            </a:p>
          </p:txBody>
        </p:sp>
        <p:sp>
          <p:nvSpPr>
            <p:cNvPr id="8220" name="Rectangle 9"/>
            <p:cNvSpPr>
              <a:spLocks noChangeArrowheads="1"/>
            </p:cNvSpPr>
            <p:nvPr/>
          </p:nvSpPr>
          <p:spPr bwMode="auto">
            <a:xfrm>
              <a:off x="3051933" y="3817068"/>
              <a:ext cx="795410" cy="307777"/>
            </a:xfrm>
            <a:prstGeom prst="rect">
              <a:avLst/>
            </a:prstGeom>
            <a:noFill/>
            <a:ln w="9525">
              <a:noFill/>
              <a:miter lim="800000"/>
              <a:headEnd/>
              <a:tailEnd/>
            </a:ln>
          </p:spPr>
          <p:txBody>
            <a:bodyPr wrap="none">
              <a:spAutoFit/>
            </a:bodyPr>
            <a:lstStyle/>
            <a:p>
              <a:pPr algn="ctr" defTabSz="914400"/>
              <a:r>
                <a:rPr lang="en-GB" sz="1400" b="1" dirty="0">
                  <a:latin typeface="+mn-lt"/>
                </a:rPr>
                <a:t>n = 867</a:t>
              </a:r>
            </a:p>
          </p:txBody>
        </p:sp>
        <p:sp>
          <p:nvSpPr>
            <p:cNvPr id="8221" name="Rectangle 8"/>
            <p:cNvSpPr>
              <a:spLocks noChangeArrowheads="1"/>
            </p:cNvSpPr>
            <p:nvPr/>
          </p:nvSpPr>
          <p:spPr bwMode="auto">
            <a:xfrm>
              <a:off x="3051933" y="2466975"/>
              <a:ext cx="795410" cy="307777"/>
            </a:xfrm>
            <a:prstGeom prst="rect">
              <a:avLst/>
            </a:prstGeom>
            <a:noFill/>
            <a:ln w="9525">
              <a:noFill/>
              <a:miter lim="800000"/>
              <a:headEnd/>
              <a:tailEnd/>
            </a:ln>
          </p:spPr>
          <p:txBody>
            <a:bodyPr wrap="none">
              <a:spAutoFit/>
            </a:bodyPr>
            <a:lstStyle/>
            <a:p>
              <a:pPr algn="ctr" defTabSz="914400"/>
              <a:r>
                <a:rPr lang="en-GB" sz="1400" b="1" dirty="0">
                  <a:latin typeface="+mn-lt"/>
                </a:rPr>
                <a:t>n = 866</a:t>
              </a:r>
            </a:p>
          </p:txBody>
        </p:sp>
        <p:sp>
          <p:nvSpPr>
            <p:cNvPr id="8224" name="Line 172"/>
            <p:cNvSpPr>
              <a:spLocks noChangeShapeType="1"/>
            </p:cNvSpPr>
            <p:nvPr/>
          </p:nvSpPr>
          <p:spPr bwMode="auto">
            <a:xfrm>
              <a:off x="8720138" y="2327830"/>
              <a:ext cx="0" cy="1810783"/>
            </a:xfrm>
            <a:prstGeom prst="line">
              <a:avLst/>
            </a:prstGeom>
            <a:noFill/>
            <a:ln w="12700">
              <a:solidFill>
                <a:srgbClr val="7E7ED4"/>
              </a:solidFill>
              <a:prstDash val="dash"/>
              <a:round/>
              <a:headEnd/>
              <a:tailEnd/>
            </a:ln>
          </p:spPr>
          <p:txBody>
            <a:bodyPr/>
            <a:lstStyle/>
            <a:p>
              <a:endParaRPr lang="fr-FR" sz="1600">
                <a:latin typeface="+mn-lt"/>
              </a:endParaRPr>
            </a:p>
          </p:txBody>
        </p:sp>
        <p:sp>
          <p:nvSpPr>
            <p:cNvPr id="8225" name="Line 172"/>
            <p:cNvSpPr>
              <a:spLocks noChangeShapeType="1"/>
            </p:cNvSpPr>
            <p:nvPr/>
          </p:nvSpPr>
          <p:spPr bwMode="auto">
            <a:xfrm>
              <a:off x="7264832" y="2494164"/>
              <a:ext cx="0" cy="1424881"/>
            </a:xfrm>
            <a:prstGeom prst="line">
              <a:avLst/>
            </a:prstGeom>
            <a:noFill/>
            <a:ln w="12700">
              <a:solidFill>
                <a:srgbClr val="7E7ED4"/>
              </a:solidFill>
              <a:prstDash val="dash"/>
              <a:round/>
              <a:headEnd/>
              <a:tailEnd/>
            </a:ln>
          </p:spPr>
          <p:txBody>
            <a:bodyPr/>
            <a:lstStyle/>
            <a:p>
              <a:endParaRPr lang="fr-FR" sz="1600">
                <a:latin typeface="+mn-lt"/>
              </a:endParaRPr>
            </a:p>
          </p:txBody>
        </p:sp>
        <p:sp>
          <p:nvSpPr>
            <p:cNvPr id="8227" name="Line 172"/>
            <p:cNvSpPr>
              <a:spLocks noChangeShapeType="1"/>
            </p:cNvSpPr>
            <p:nvPr/>
          </p:nvSpPr>
          <p:spPr bwMode="auto">
            <a:xfrm>
              <a:off x="5881688" y="2315130"/>
              <a:ext cx="0" cy="1823483"/>
            </a:xfrm>
            <a:prstGeom prst="line">
              <a:avLst/>
            </a:prstGeom>
            <a:noFill/>
            <a:ln w="12700">
              <a:solidFill>
                <a:srgbClr val="7E7ED4"/>
              </a:solidFill>
              <a:prstDash val="dash"/>
              <a:round/>
              <a:headEnd/>
              <a:tailEnd/>
            </a:ln>
          </p:spPr>
          <p:txBody>
            <a:bodyPr anchor="ctr"/>
            <a:lstStyle/>
            <a:p>
              <a:endParaRPr lang="fr-FR" sz="1600">
                <a:latin typeface="+mn-lt"/>
              </a:endParaRPr>
            </a:p>
          </p:txBody>
        </p:sp>
        <p:cxnSp>
          <p:nvCxnSpPr>
            <p:cNvPr id="23" name="Straight Connector 43"/>
            <p:cNvCxnSpPr>
              <a:cxnSpLocks/>
            </p:cNvCxnSpPr>
            <p:nvPr/>
          </p:nvCxnSpPr>
          <p:spPr bwMode="auto">
            <a:xfrm>
              <a:off x="3862388" y="2327830"/>
              <a:ext cx="4857750" cy="0"/>
            </a:xfrm>
            <a:prstGeom prst="line">
              <a:avLst/>
            </a:prstGeom>
            <a:ln w="19050">
              <a:solidFill>
                <a:srgbClr val="000066"/>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 name="Right Bracket 5"/>
            <p:cNvSpPr/>
            <p:nvPr/>
          </p:nvSpPr>
          <p:spPr bwMode="auto">
            <a:xfrm rot="5400000">
              <a:off x="6228557" y="-176451"/>
              <a:ext cx="125412" cy="4857750"/>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sz="1600">
                <a:solidFill>
                  <a:srgbClr val="000000"/>
                </a:solidFill>
              </a:endParaRPr>
            </a:p>
          </p:txBody>
        </p:sp>
        <p:sp>
          <p:nvSpPr>
            <p:cNvPr id="25" name="TextBox 11"/>
            <p:cNvSpPr txBox="1">
              <a:spLocks noChangeArrowheads="1"/>
            </p:cNvSpPr>
            <p:nvPr/>
          </p:nvSpPr>
          <p:spPr bwMode="auto">
            <a:xfrm>
              <a:off x="6938728" y="1824243"/>
              <a:ext cx="606425" cy="276999"/>
            </a:xfrm>
            <a:prstGeom prst="rect">
              <a:avLst/>
            </a:prstGeom>
            <a:noFill/>
            <a:ln w="9525">
              <a:noFill/>
              <a:miter lim="800000"/>
              <a:headEnd/>
              <a:tailEnd/>
            </a:ln>
          </p:spPr>
          <p:txBody>
            <a:bodyPr>
              <a:spAutoFit/>
            </a:bodyPr>
            <a:lstStyle/>
            <a:p>
              <a:pPr algn="ctr"/>
              <a:r>
                <a:rPr lang="fr-FR" altLang="en-US" sz="1200" b="1" dirty="0">
                  <a:latin typeface="+mn-lt"/>
                  <a:ea typeface="MS PGothic" pitchFamily="34" charset="-128"/>
                </a:rPr>
                <a:t>S96</a:t>
              </a:r>
            </a:p>
          </p:txBody>
        </p:sp>
        <p:sp>
          <p:nvSpPr>
            <p:cNvPr id="27" name="Right Bracket 36"/>
            <p:cNvSpPr/>
            <p:nvPr/>
          </p:nvSpPr>
          <p:spPr bwMode="auto">
            <a:xfrm rot="5400000">
              <a:off x="4798408" y="1253699"/>
              <a:ext cx="132971" cy="2005012"/>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sz="1600">
                <a:solidFill>
                  <a:srgbClr val="000000"/>
                </a:solidFill>
              </a:endParaRPr>
            </a:p>
          </p:txBody>
        </p:sp>
        <p:sp>
          <p:nvSpPr>
            <p:cNvPr id="28" name="TextBox 11"/>
            <p:cNvSpPr txBox="1">
              <a:spLocks noChangeArrowheads="1"/>
            </p:cNvSpPr>
            <p:nvPr/>
          </p:nvSpPr>
          <p:spPr bwMode="auto">
            <a:xfrm>
              <a:off x="5561334" y="1801349"/>
              <a:ext cx="585788" cy="276999"/>
            </a:xfrm>
            <a:prstGeom prst="rect">
              <a:avLst/>
            </a:prstGeom>
            <a:noFill/>
            <a:ln w="9525">
              <a:noFill/>
              <a:miter lim="800000"/>
              <a:headEnd/>
              <a:tailEnd/>
            </a:ln>
          </p:spPr>
          <p:txBody>
            <a:bodyPr>
              <a:spAutoFit/>
            </a:bodyPr>
            <a:lstStyle/>
            <a:p>
              <a:pPr algn="ctr"/>
              <a:r>
                <a:rPr lang="fr-FR" altLang="en-US" sz="1200" b="1" dirty="0">
                  <a:latin typeface="+mn-lt"/>
                  <a:ea typeface="MS PGothic" pitchFamily="34" charset="-128"/>
                </a:rPr>
                <a:t>S48</a:t>
              </a:r>
            </a:p>
          </p:txBody>
        </p:sp>
        <p:sp>
          <p:nvSpPr>
            <p:cNvPr id="29" name="TextBox 11"/>
            <p:cNvSpPr txBox="1">
              <a:spLocks noChangeArrowheads="1"/>
            </p:cNvSpPr>
            <p:nvPr/>
          </p:nvSpPr>
          <p:spPr bwMode="auto">
            <a:xfrm>
              <a:off x="8412619" y="1846032"/>
              <a:ext cx="606425" cy="276999"/>
            </a:xfrm>
            <a:prstGeom prst="rect">
              <a:avLst/>
            </a:prstGeom>
            <a:noFill/>
            <a:ln w="9525">
              <a:noFill/>
              <a:miter lim="800000"/>
              <a:headEnd/>
              <a:tailEnd/>
            </a:ln>
          </p:spPr>
          <p:txBody>
            <a:bodyPr>
              <a:spAutoFit/>
            </a:bodyPr>
            <a:lstStyle/>
            <a:p>
              <a:pPr algn="ctr"/>
              <a:r>
                <a:rPr lang="fr-FR" altLang="en-US" sz="1200" b="1" dirty="0">
                  <a:latin typeface="+mn-lt"/>
                  <a:ea typeface="MS PGothic" pitchFamily="34" charset="-128"/>
                </a:rPr>
                <a:t>S144</a:t>
              </a:r>
            </a:p>
          </p:txBody>
        </p:sp>
        <p:cxnSp>
          <p:nvCxnSpPr>
            <p:cNvPr id="4" name="Connecteur droit 3"/>
            <p:cNvCxnSpPr/>
            <p:nvPr/>
          </p:nvCxnSpPr>
          <p:spPr bwMode="auto">
            <a:xfrm>
              <a:off x="7264832" y="2180282"/>
              <a:ext cx="0" cy="134848"/>
            </a:xfrm>
            <a:prstGeom prst="line">
              <a:avLst/>
            </a:prstGeom>
            <a:solidFill>
              <a:schemeClr val="accent1"/>
            </a:solidFill>
            <a:ln w="9525" cap="flat" cmpd="sng" algn="ctr">
              <a:solidFill>
                <a:srgbClr val="000066"/>
              </a:solidFill>
              <a:prstDash val="solid"/>
              <a:round/>
              <a:headEnd type="none" w="med" len="med"/>
              <a:tailEnd type="none" w="med" len="med"/>
            </a:ln>
            <a:effectLst/>
          </p:spPr>
        </p:cxnSp>
        <p:sp>
          <p:nvSpPr>
            <p:cNvPr id="26" name="TextBox 11"/>
            <p:cNvSpPr txBox="1">
              <a:spLocks noChangeArrowheads="1"/>
            </p:cNvSpPr>
            <p:nvPr/>
          </p:nvSpPr>
          <p:spPr bwMode="auto">
            <a:xfrm>
              <a:off x="3569494" y="1801349"/>
              <a:ext cx="585788" cy="276999"/>
            </a:xfrm>
            <a:prstGeom prst="rect">
              <a:avLst/>
            </a:prstGeom>
            <a:noFill/>
            <a:ln w="9525">
              <a:noFill/>
              <a:miter lim="800000"/>
              <a:headEnd/>
              <a:tailEnd/>
            </a:ln>
          </p:spPr>
          <p:txBody>
            <a:bodyPr>
              <a:spAutoFit/>
            </a:bodyPr>
            <a:lstStyle/>
            <a:p>
              <a:pPr algn="ctr"/>
              <a:r>
                <a:rPr lang="fr-FR" altLang="en-US" sz="1200" b="1" dirty="0">
                  <a:latin typeface="+mn-lt"/>
                  <a:ea typeface="MS PGothic" pitchFamily="34" charset="-128"/>
                </a:rPr>
                <a:t>J0</a:t>
              </a:r>
            </a:p>
          </p:txBody>
        </p:sp>
      </p:grpSp>
      <p:sp>
        <p:nvSpPr>
          <p:cNvPr id="30" name="ZoneTexte 2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64</a:t>
            </a:r>
          </a:p>
        </p:txBody>
      </p:sp>
    </p:spTree>
    <p:extLst>
      <p:ext uri="{BB962C8B-B14F-4D97-AF65-F5344CB8AC3E}">
        <p14:creationId xmlns:p14="http://schemas.microsoft.com/office/powerpoint/2010/main" val="1036936642"/>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ZoneTexte 5"/>
          <p:cNvSpPr txBox="1"/>
          <p:nvPr/>
        </p:nvSpPr>
        <p:spPr>
          <a:xfrm>
            <a:off x="457200" y="5791720"/>
            <a:ext cx="8683128" cy="84519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t>INTI, INNTI et résistance &gt; 2 classes : </a:t>
            </a:r>
            <a:r>
              <a:rPr lang="fr-FR" dirty="0">
                <a:sym typeface="Wingdings" panose="05000000000000000000" pitchFamily="2" charset="2"/>
              </a:rPr>
              <a:t> entre 2000 et 2005 puis </a:t>
            </a:r>
            <a:r>
              <a:rPr lang="fr-FR" dirty="0">
                <a:latin typeface="Wingdings"/>
                <a:ea typeface="Wingdings"/>
                <a:cs typeface="Wingdings"/>
                <a:sym typeface="Wingdings" panose="05000000000000000000" pitchFamily="2" charset="2"/>
              </a:rPr>
              <a:t></a:t>
            </a:r>
            <a:r>
              <a:rPr lang="fr-FR" dirty="0"/>
              <a:t> significative (p &lt; 0,05)</a:t>
            </a:r>
          </a:p>
          <a:p>
            <a:r>
              <a:rPr lang="fr-FR" dirty="0"/>
              <a:t>IP et résistance &gt; 3 classes : stable entre 2000 et 2005 puis </a:t>
            </a:r>
            <a:r>
              <a:rPr lang="fr-FR" dirty="0">
                <a:latin typeface="Wingdings"/>
                <a:ea typeface="Wingdings"/>
                <a:cs typeface="Wingdings"/>
                <a:sym typeface="Wingdings" panose="05000000000000000000" pitchFamily="2" charset="2"/>
              </a:rPr>
              <a:t></a:t>
            </a:r>
            <a:r>
              <a:rPr lang="fr-FR" dirty="0"/>
              <a:t> significative (p &lt; 0,01)</a:t>
            </a:r>
          </a:p>
          <a:p>
            <a:r>
              <a:rPr lang="fr-FR" dirty="0"/>
              <a:t>INI : </a:t>
            </a:r>
            <a:r>
              <a:rPr lang="fr-FR" dirty="0">
                <a:sym typeface="Wingdings" panose="05000000000000000000" pitchFamily="2" charset="2"/>
              </a:rPr>
              <a:t> entre 2009 et 2015 </a:t>
            </a:r>
            <a:r>
              <a:rPr lang="fr-FR" dirty="0"/>
              <a:t>(p &lt; 0,01)</a:t>
            </a:r>
          </a:p>
          <a:p>
            <a:endParaRPr lang="fr-FR" dirty="0"/>
          </a:p>
        </p:txBody>
      </p:sp>
      <p:sp>
        <p:nvSpPr>
          <p:cNvPr id="7" name="ZoneTexte 6"/>
          <p:cNvSpPr txBox="1"/>
          <p:nvPr/>
        </p:nvSpPr>
        <p:spPr>
          <a:xfrm>
            <a:off x="1404917" y="2140976"/>
            <a:ext cx="6346797"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Prévalence de la résistance chez les patients par année</a:t>
            </a:r>
            <a:endParaRPr lang="fr-FR" b="1" dirty="0">
              <a:solidFill>
                <a:srgbClr val="0070C0"/>
              </a:solidFill>
              <a:latin typeface="Calibri" panose="020F0502020204030204" pitchFamily="34" charset="0"/>
              <a:cs typeface="Calibri" panose="020F0502020204030204" pitchFamily="34" charset="0"/>
            </a:endParaRPr>
          </a:p>
        </p:txBody>
      </p:sp>
      <p:grpSp>
        <p:nvGrpSpPr>
          <p:cNvPr id="5" name="Grouper 4"/>
          <p:cNvGrpSpPr/>
          <p:nvPr/>
        </p:nvGrpSpPr>
        <p:grpSpPr>
          <a:xfrm>
            <a:off x="-94310" y="2550220"/>
            <a:ext cx="4623173" cy="3153220"/>
            <a:chOff x="-59518" y="2550220"/>
            <a:chExt cx="4623173" cy="3153220"/>
          </a:xfrm>
        </p:grpSpPr>
        <p:sp>
          <p:nvSpPr>
            <p:cNvPr id="13" name="ZoneTexte 12"/>
            <p:cNvSpPr txBox="1"/>
            <p:nvPr/>
          </p:nvSpPr>
          <p:spPr>
            <a:xfrm>
              <a:off x="-59518" y="5319104"/>
              <a:ext cx="994928" cy="384336"/>
            </a:xfrm>
            <a:prstGeom prst="rect">
              <a:avLst/>
            </a:prstGeom>
            <a:noFill/>
          </p:spPr>
          <p:txBody>
            <a:bodyPr wrap="square" rtlCol="0">
              <a:spAutoFit/>
            </a:bodyPr>
            <a:lstStyle/>
            <a:p>
              <a:pPr algn="ctr">
                <a:lnSpc>
                  <a:spcPct val="85000"/>
                </a:lnSpc>
              </a:pPr>
              <a:r>
                <a:rPr lang="fr-FR" sz="1100" dirty="0">
                  <a:solidFill>
                    <a:srgbClr val="000066"/>
                  </a:solidFill>
                </a:rPr>
                <a:t>n </a:t>
              </a:r>
            </a:p>
            <a:p>
              <a:pPr algn="ctr">
                <a:lnSpc>
                  <a:spcPct val="85000"/>
                </a:lnSpc>
              </a:pPr>
              <a:r>
                <a:rPr lang="fr-FR" sz="1100" dirty="0">
                  <a:solidFill>
                    <a:srgbClr val="000066"/>
                  </a:solidFill>
                </a:rPr>
                <a:t>génotypes </a:t>
              </a:r>
            </a:p>
          </p:txBody>
        </p:sp>
        <p:sp>
          <p:nvSpPr>
            <p:cNvPr id="14" name="ZoneTexte 13"/>
            <p:cNvSpPr txBox="1"/>
            <p:nvPr/>
          </p:nvSpPr>
          <p:spPr>
            <a:xfrm>
              <a:off x="671852" y="5347753"/>
              <a:ext cx="537671" cy="261610"/>
            </a:xfrm>
            <a:prstGeom prst="rect">
              <a:avLst/>
            </a:prstGeom>
            <a:noFill/>
          </p:spPr>
          <p:txBody>
            <a:bodyPr wrap="none" rtlCol="0">
              <a:spAutoFit/>
            </a:bodyPr>
            <a:lstStyle/>
            <a:p>
              <a:r>
                <a:rPr lang="fr-FR" sz="1100" dirty="0">
                  <a:solidFill>
                    <a:srgbClr val="000066"/>
                  </a:solidFill>
                </a:rPr>
                <a:t>1 264</a:t>
              </a:r>
            </a:p>
          </p:txBody>
        </p:sp>
        <p:sp>
          <p:nvSpPr>
            <p:cNvPr id="15" name="ZoneTexte 14"/>
            <p:cNvSpPr txBox="1"/>
            <p:nvPr/>
          </p:nvSpPr>
          <p:spPr>
            <a:xfrm>
              <a:off x="1127950" y="5347753"/>
              <a:ext cx="537671" cy="261610"/>
            </a:xfrm>
            <a:prstGeom prst="rect">
              <a:avLst/>
            </a:prstGeom>
            <a:noFill/>
          </p:spPr>
          <p:txBody>
            <a:bodyPr wrap="none" rtlCol="0">
              <a:spAutoFit/>
            </a:bodyPr>
            <a:lstStyle/>
            <a:p>
              <a:r>
                <a:rPr lang="fr-FR" sz="1100" dirty="0">
                  <a:solidFill>
                    <a:srgbClr val="000066"/>
                  </a:solidFill>
                </a:rPr>
                <a:t>1 244</a:t>
              </a:r>
            </a:p>
          </p:txBody>
        </p:sp>
        <p:sp>
          <p:nvSpPr>
            <p:cNvPr id="16" name="ZoneTexte 15"/>
            <p:cNvSpPr txBox="1"/>
            <p:nvPr/>
          </p:nvSpPr>
          <p:spPr>
            <a:xfrm>
              <a:off x="1613290" y="5347753"/>
              <a:ext cx="537671" cy="261610"/>
            </a:xfrm>
            <a:prstGeom prst="rect">
              <a:avLst/>
            </a:prstGeom>
            <a:noFill/>
          </p:spPr>
          <p:txBody>
            <a:bodyPr wrap="none" rtlCol="0">
              <a:spAutoFit/>
            </a:bodyPr>
            <a:lstStyle/>
            <a:p>
              <a:r>
                <a:rPr lang="fr-FR" sz="1100" dirty="0">
                  <a:solidFill>
                    <a:srgbClr val="000066"/>
                  </a:solidFill>
                </a:rPr>
                <a:t>1 281</a:t>
              </a:r>
            </a:p>
          </p:txBody>
        </p:sp>
        <p:sp>
          <p:nvSpPr>
            <p:cNvPr id="17" name="ZoneTexte 16"/>
            <p:cNvSpPr txBox="1"/>
            <p:nvPr/>
          </p:nvSpPr>
          <p:spPr>
            <a:xfrm>
              <a:off x="2054057" y="5347753"/>
              <a:ext cx="537671" cy="261610"/>
            </a:xfrm>
            <a:prstGeom prst="rect">
              <a:avLst/>
            </a:prstGeom>
            <a:noFill/>
          </p:spPr>
          <p:txBody>
            <a:bodyPr wrap="none" rtlCol="0">
              <a:spAutoFit/>
            </a:bodyPr>
            <a:lstStyle/>
            <a:p>
              <a:r>
                <a:rPr lang="fr-FR" sz="1100" dirty="0">
                  <a:solidFill>
                    <a:srgbClr val="000066"/>
                  </a:solidFill>
                </a:rPr>
                <a:t>1 334</a:t>
              </a:r>
            </a:p>
          </p:txBody>
        </p:sp>
        <p:sp>
          <p:nvSpPr>
            <p:cNvPr id="18" name="ZoneTexte 17"/>
            <p:cNvSpPr txBox="1"/>
            <p:nvPr/>
          </p:nvSpPr>
          <p:spPr>
            <a:xfrm>
              <a:off x="2547310" y="5347753"/>
              <a:ext cx="537671" cy="261610"/>
            </a:xfrm>
            <a:prstGeom prst="rect">
              <a:avLst/>
            </a:prstGeom>
            <a:noFill/>
          </p:spPr>
          <p:txBody>
            <a:bodyPr wrap="none" rtlCol="0">
              <a:spAutoFit/>
            </a:bodyPr>
            <a:lstStyle/>
            <a:p>
              <a:r>
                <a:rPr lang="fr-FR" sz="1100" dirty="0">
                  <a:solidFill>
                    <a:srgbClr val="000066"/>
                  </a:solidFill>
                </a:rPr>
                <a:t>1 404</a:t>
              </a:r>
            </a:p>
          </p:txBody>
        </p:sp>
        <p:sp>
          <p:nvSpPr>
            <p:cNvPr id="19" name="ZoneTexte 18"/>
            <p:cNvSpPr txBox="1"/>
            <p:nvPr/>
          </p:nvSpPr>
          <p:spPr>
            <a:xfrm>
              <a:off x="3054913" y="5347753"/>
              <a:ext cx="537671" cy="261610"/>
            </a:xfrm>
            <a:prstGeom prst="rect">
              <a:avLst/>
            </a:prstGeom>
            <a:noFill/>
          </p:spPr>
          <p:txBody>
            <a:bodyPr wrap="none" rtlCol="0">
              <a:spAutoFit/>
            </a:bodyPr>
            <a:lstStyle/>
            <a:p>
              <a:r>
                <a:rPr lang="fr-FR" sz="1100" dirty="0">
                  <a:solidFill>
                    <a:srgbClr val="000066"/>
                  </a:solidFill>
                </a:rPr>
                <a:t>1 503</a:t>
              </a:r>
            </a:p>
          </p:txBody>
        </p:sp>
        <p:sp>
          <p:nvSpPr>
            <p:cNvPr id="20" name="ZoneTexte 19"/>
            <p:cNvSpPr txBox="1"/>
            <p:nvPr/>
          </p:nvSpPr>
          <p:spPr>
            <a:xfrm>
              <a:off x="3469037" y="5347753"/>
              <a:ext cx="537671" cy="261610"/>
            </a:xfrm>
            <a:prstGeom prst="rect">
              <a:avLst/>
            </a:prstGeom>
            <a:noFill/>
          </p:spPr>
          <p:txBody>
            <a:bodyPr wrap="none" rtlCol="0">
              <a:spAutoFit/>
            </a:bodyPr>
            <a:lstStyle/>
            <a:p>
              <a:r>
                <a:rPr lang="fr-FR" sz="1100" dirty="0">
                  <a:solidFill>
                    <a:srgbClr val="000066"/>
                  </a:solidFill>
                </a:rPr>
                <a:t>1 640</a:t>
              </a:r>
            </a:p>
          </p:txBody>
        </p:sp>
        <p:sp>
          <p:nvSpPr>
            <p:cNvPr id="21" name="ZoneTexte 20"/>
            <p:cNvSpPr txBox="1"/>
            <p:nvPr/>
          </p:nvSpPr>
          <p:spPr>
            <a:xfrm>
              <a:off x="3983656" y="5347753"/>
              <a:ext cx="537671" cy="261610"/>
            </a:xfrm>
            <a:prstGeom prst="rect">
              <a:avLst/>
            </a:prstGeom>
            <a:noFill/>
          </p:spPr>
          <p:txBody>
            <a:bodyPr wrap="none" rtlCol="0">
              <a:spAutoFit/>
            </a:bodyPr>
            <a:lstStyle/>
            <a:p>
              <a:r>
                <a:rPr lang="fr-FR" sz="1100" dirty="0">
                  <a:solidFill>
                    <a:srgbClr val="000066"/>
                  </a:solidFill>
                </a:rPr>
                <a:t>1 656</a:t>
              </a:r>
            </a:p>
          </p:txBody>
        </p:sp>
        <p:grpSp>
          <p:nvGrpSpPr>
            <p:cNvPr id="63" name="Grouper 62"/>
            <p:cNvGrpSpPr>
              <a:grpSpLocks noChangeAspect="1"/>
            </p:cNvGrpSpPr>
            <p:nvPr/>
          </p:nvGrpSpPr>
          <p:grpSpPr>
            <a:xfrm>
              <a:off x="499689" y="2642264"/>
              <a:ext cx="4063966" cy="2772000"/>
              <a:chOff x="456621" y="2586927"/>
              <a:chExt cx="3949908" cy="2694202"/>
            </a:xfrm>
          </p:grpSpPr>
          <p:sp>
            <p:nvSpPr>
              <p:cNvPr id="69" name="Forme libre : forme 122"/>
              <p:cNvSpPr/>
              <p:nvPr/>
            </p:nvSpPr>
            <p:spPr bwMode="auto">
              <a:xfrm>
                <a:off x="870170" y="3317358"/>
                <a:ext cx="3464970" cy="765544"/>
              </a:xfrm>
              <a:custGeom>
                <a:avLst/>
                <a:gdLst>
                  <a:gd name="connsiteX0" fmla="*/ 0 w 3444949"/>
                  <a:gd name="connsiteY0" fmla="*/ 728330 h 765544"/>
                  <a:gd name="connsiteX1" fmla="*/ 0 w 3444949"/>
                  <a:gd name="connsiteY1" fmla="*/ 531628 h 765544"/>
                  <a:gd name="connsiteX2" fmla="*/ 244549 w 3444949"/>
                  <a:gd name="connsiteY2" fmla="*/ 276447 h 765544"/>
                  <a:gd name="connsiteX3" fmla="*/ 451883 w 3444949"/>
                  <a:gd name="connsiteY3" fmla="*/ 116958 h 765544"/>
                  <a:gd name="connsiteX4" fmla="*/ 707065 w 3444949"/>
                  <a:gd name="connsiteY4" fmla="*/ 0 h 765544"/>
                  <a:gd name="connsiteX5" fmla="*/ 1026042 w 3444949"/>
                  <a:gd name="connsiteY5" fmla="*/ 31898 h 765544"/>
                  <a:gd name="connsiteX6" fmla="*/ 1398181 w 3444949"/>
                  <a:gd name="connsiteY6" fmla="*/ 164805 h 765544"/>
                  <a:gd name="connsiteX7" fmla="*/ 1616149 w 3444949"/>
                  <a:gd name="connsiteY7" fmla="*/ 148856 h 765544"/>
                  <a:gd name="connsiteX8" fmla="*/ 1866014 w 3444949"/>
                  <a:gd name="connsiteY8" fmla="*/ 271130 h 765544"/>
                  <a:gd name="connsiteX9" fmla="*/ 2099930 w 3444949"/>
                  <a:gd name="connsiteY9" fmla="*/ 425302 h 765544"/>
                  <a:gd name="connsiteX10" fmla="*/ 2488018 w 3444949"/>
                  <a:gd name="connsiteY10" fmla="*/ 531628 h 765544"/>
                  <a:gd name="connsiteX11" fmla="*/ 2737883 w 3444949"/>
                  <a:gd name="connsiteY11" fmla="*/ 606056 h 765544"/>
                  <a:gd name="connsiteX12" fmla="*/ 3226981 w 3444949"/>
                  <a:gd name="connsiteY12" fmla="*/ 664535 h 765544"/>
                  <a:gd name="connsiteX13" fmla="*/ 3444949 w 3444949"/>
                  <a:gd name="connsiteY13" fmla="*/ 648586 h 765544"/>
                  <a:gd name="connsiteX14" fmla="*/ 3439632 w 3444949"/>
                  <a:gd name="connsiteY14" fmla="*/ 765544 h 765544"/>
                  <a:gd name="connsiteX15" fmla="*/ 2854842 w 3444949"/>
                  <a:gd name="connsiteY15" fmla="*/ 723014 h 765544"/>
                  <a:gd name="connsiteX16" fmla="*/ 2674088 w 3444949"/>
                  <a:gd name="connsiteY16" fmla="*/ 738963 h 765544"/>
                  <a:gd name="connsiteX17" fmla="*/ 2519916 w 3444949"/>
                  <a:gd name="connsiteY17" fmla="*/ 712382 h 765544"/>
                  <a:gd name="connsiteX18" fmla="*/ 2163725 w 3444949"/>
                  <a:gd name="connsiteY18" fmla="*/ 616689 h 765544"/>
                  <a:gd name="connsiteX19" fmla="*/ 2068032 w 3444949"/>
                  <a:gd name="connsiteY19" fmla="*/ 595423 h 765544"/>
                  <a:gd name="connsiteX20" fmla="*/ 1855381 w 3444949"/>
                  <a:gd name="connsiteY20" fmla="*/ 435935 h 765544"/>
                  <a:gd name="connsiteX21" fmla="*/ 1632097 w 3444949"/>
                  <a:gd name="connsiteY21" fmla="*/ 361507 h 765544"/>
                  <a:gd name="connsiteX22" fmla="*/ 1392865 w 3444949"/>
                  <a:gd name="connsiteY22" fmla="*/ 350875 h 765544"/>
                  <a:gd name="connsiteX23" fmla="*/ 1158949 w 3444949"/>
                  <a:gd name="connsiteY23" fmla="*/ 287079 h 765544"/>
                  <a:gd name="connsiteX24" fmla="*/ 909083 w 3444949"/>
                  <a:gd name="connsiteY24" fmla="*/ 297712 h 765544"/>
                  <a:gd name="connsiteX25" fmla="*/ 691116 w 3444949"/>
                  <a:gd name="connsiteY25" fmla="*/ 233916 h 765544"/>
                  <a:gd name="connsiteX26" fmla="*/ 478465 w 3444949"/>
                  <a:gd name="connsiteY26" fmla="*/ 313661 h 765544"/>
                  <a:gd name="connsiteX27" fmla="*/ 0 w 3444949"/>
                  <a:gd name="connsiteY27" fmla="*/ 728330 h 7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44949" h="765544">
                    <a:moveTo>
                      <a:pt x="0" y="728330"/>
                    </a:moveTo>
                    <a:lnTo>
                      <a:pt x="0" y="531628"/>
                    </a:lnTo>
                    <a:lnTo>
                      <a:pt x="244549" y="276447"/>
                    </a:lnTo>
                    <a:lnTo>
                      <a:pt x="451883" y="116958"/>
                    </a:lnTo>
                    <a:lnTo>
                      <a:pt x="707065" y="0"/>
                    </a:lnTo>
                    <a:lnTo>
                      <a:pt x="1026042" y="31898"/>
                    </a:lnTo>
                    <a:lnTo>
                      <a:pt x="1398181" y="164805"/>
                    </a:lnTo>
                    <a:lnTo>
                      <a:pt x="1616149" y="148856"/>
                    </a:lnTo>
                    <a:lnTo>
                      <a:pt x="1866014" y="271130"/>
                    </a:lnTo>
                    <a:lnTo>
                      <a:pt x="2099930" y="425302"/>
                    </a:lnTo>
                    <a:lnTo>
                      <a:pt x="2488018" y="531628"/>
                    </a:lnTo>
                    <a:lnTo>
                      <a:pt x="2737883" y="606056"/>
                    </a:lnTo>
                    <a:lnTo>
                      <a:pt x="3226981" y="664535"/>
                    </a:lnTo>
                    <a:lnTo>
                      <a:pt x="3444949" y="648586"/>
                    </a:lnTo>
                    <a:lnTo>
                      <a:pt x="3439632" y="765544"/>
                    </a:lnTo>
                    <a:lnTo>
                      <a:pt x="2854842" y="723014"/>
                    </a:lnTo>
                    <a:lnTo>
                      <a:pt x="2674088" y="738963"/>
                    </a:lnTo>
                    <a:lnTo>
                      <a:pt x="2519916" y="712382"/>
                    </a:lnTo>
                    <a:lnTo>
                      <a:pt x="2163725" y="616689"/>
                    </a:lnTo>
                    <a:lnTo>
                      <a:pt x="2068032" y="595423"/>
                    </a:lnTo>
                    <a:lnTo>
                      <a:pt x="1855381" y="435935"/>
                    </a:lnTo>
                    <a:lnTo>
                      <a:pt x="1632097" y="361507"/>
                    </a:lnTo>
                    <a:lnTo>
                      <a:pt x="1392865" y="350875"/>
                    </a:lnTo>
                    <a:lnTo>
                      <a:pt x="1158949" y="287079"/>
                    </a:lnTo>
                    <a:lnTo>
                      <a:pt x="909083" y="297712"/>
                    </a:lnTo>
                    <a:lnTo>
                      <a:pt x="691116" y="233916"/>
                    </a:lnTo>
                    <a:lnTo>
                      <a:pt x="478465" y="313661"/>
                    </a:lnTo>
                    <a:lnTo>
                      <a:pt x="0" y="728330"/>
                    </a:lnTo>
                    <a:close/>
                  </a:path>
                </a:pathLst>
              </a:cu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0" name="Forme libre : forme 125"/>
              <p:cNvSpPr/>
              <p:nvPr/>
            </p:nvSpPr>
            <p:spPr bwMode="auto">
              <a:xfrm>
                <a:off x="860570" y="3779874"/>
                <a:ext cx="3480919" cy="574159"/>
              </a:xfrm>
              <a:custGeom>
                <a:avLst/>
                <a:gdLst>
                  <a:gd name="connsiteX0" fmla="*/ 21265 w 3466214"/>
                  <a:gd name="connsiteY0" fmla="*/ 430619 h 574159"/>
                  <a:gd name="connsiteX1" fmla="*/ 287079 w 3466214"/>
                  <a:gd name="connsiteY1" fmla="*/ 212652 h 574159"/>
                  <a:gd name="connsiteX2" fmla="*/ 717698 w 3466214"/>
                  <a:gd name="connsiteY2" fmla="*/ 15949 h 574159"/>
                  <a:gd name="connsiteX3" fmla="*/ 962246 w 3466214"/>
                  <a:gd name="connsiteY3" fmla="*/ 0 h 574159"/>
                  <a:gd name="connsiteX4" fmla="*/ 1185530 w 3466214"/>
                  <a:gd name="connsiteY4" fmla="*/ 85061 h 574159"/>
                  <a:gd name="connsiteX5" fmla="*/ 1424763 w 3466214"/>
                  <a:gd name="connsiteY5" fmla="*/ 42531 h 574159"/>
                  <a:gd name="connsiteX6" fmla="*/ 1855381 w 3466214"/>
                  <a:gd name="connsiteY6" fmla="*/ 74428 h 574159"/>
                  <a:gd name="connsiteX7" fmla="*/ 2339163 w 3466214"/>
                  <a:gd name="connsiteY7" fmla="*/ 233917 h 574159"/>
                  <a:gd name="connsiteX8" fmla="*/ 2674088 w 3466214"/>
                  <a:gd name="connsiteY8" fmla="*/ 276447 h 574159"/>
                  <a:gd name="connsiteX9" fmla="*/ 2908005 w 3466214"/>
                  <a:gd name="connsiteY9" fmla="*/ 276447 h 574159"/>
                  <a:gd name="connsiteX10" fmla="*/ 3466214 w 3466214"/>
                  <a:gd name="connsiteY10" fmla="*/ 271131 h 574159"/>
                  <a:gd name="connsiteX11" fmla="*/ 3460898 w 3466214"/>
                  <a:gd name="connsiteY11" fmla="*/ 382773 h 574159"/>
                  <a:gd name="connsiteX12" fmla="*/ 2961167 w 3466214"/>
                  <a:gd name="connsiteY12" fmla="*/ 414670 h 574159"/>
                  <a:gd name="connsiteX13" fmla="*/ 2737884 w 3466214"/>
                  <a:gd name="connsiteY13" fmla="*/ 435935 h 574159"/>
                  <a:gd name="connsiteX14" fmla="*/ 2514600 w 3466214"/>
                  <a:gd name="connsiteY14" fmla="*/ 388089 h 574159"/>
                  <a:gd name="connsiteX15" fmla="*/ 2275367 w 3466214"/>
                  <a:gd name="connsiteY15" fmla="*/ 409354 h 574159"/>
                  <a:gd name="connsiteX16" fmla="*/ 1860698 w 3466214"/>
                  <a:gd name="connsiteY16" fmla="*/ 260498 h 574159"/>
                  <a:gd name="connsiteX17" fmla="*/ 1196163 w 3466214"/>
                  <a:gd name="connsiteY17" fmla="*/ 281763 h 574159"/>
                  <a:gd name="connsiteX18" fmla="*/ 935665 w 3466214"/>
                  <a:gd name="connsiteY18" fmla="*/ 202019 h 574159"/>
                  <a:gd name="connsiteX19" fmla="*/ 712381 w 3466214"/>
                  <a:gd name="connsiteY19" fmla="*/ 217968 h 574159"/>
                  <a:gd name="connsiteX20" fmla="*/ 473149 w 3466214"/>
                  <a:gd name="connsiteY20" fmla="*/ 324293 h 574159"/>
                  <a:gd name="connsiteX21" fmla="*/ 0 w 3466214"/>
                  <a:gd name="connsiteY21" fmla="*/ 574159 h 574159"/>
                  <a:gd name="connsiteX22" fmla="*/ 21265 w 3466214"/>
                  <a:gd name="connsiteY22" fmla="*/ 430619 h 57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6214" h="574159">
                    <a:moveTo>
                      <a:pt x="21265" y="430619"/>
                    </a:moveTo>
                    <a:lnTo>
                      <a:pt x="287079" y="212652"/>
                    </a:lnTo>
                    <a:lnTo>
                      <a:pt x="717698" y="15949"/>
                    </a:lnTo>
                    <a:lnTo>
                      <a:pt x="962246" y="0"/>
                    </a:lnTo>
                    <a:lnTo>
                      <a:pt x="1185530" y="85061"/>
                    </a:lnTo>
                    <a:lnTo>
                      <a:pt x="1424763" y="42531"/>
                    </a:lnTo>
                    <a:lnTo>
                      <a:pt x="1855381" y="74428"/>
                    </a:lnTo>
                    <a:lnTo>
                      <a:pt x="2339163" y="233917"/>
                    </a:lnTo>
                    <a:lnTo>
                      <a:pt x="2674088" y="276447"/>
                    </a:lnTo>
                    <a:lnTo>
                      <a:pt x="2908005" y="276447"/>
                    </a:lnTo>
                    <a:lnTo>
                      <a:pt x="3466214" y="271131"/>
                    </a:lnTo>
                    <a:lnTo>
                      <a:pt x="3460898" y="382773"/>
                    </a:lnTo>
                    <a:lnTo>
                      <a:pt x="2961167" y="414670"/>
                    </a:lnTo>
                    <a:lnTo>
                      <a:pt x="2737884" y="435935"/>
                    </a:lnTo>
                    <a:lnTo>
                      <a:pt x="2514600" y="388089"/>
                    </a:lnTo>
                    <a:lnTo>
                      <a:pt x="2275367" y="409354"/>
                    </a:lnTo>
                    <a:lnTo>
                      <a:pt x="1860698" y="260498"/>
                    </a:lnTo>
                    <a:lnTo>
                      <a:pt x="1196163" y="281763"/>
                    </a:lnTo>
                    <a:lnTo>
                      <a:pt x="935665" y="202019"/>
                    </a:lnTo>
                    <a:lnTo>
                      <a:pt x="712381" y="217968"/>
                    </a:lnTo>
                    <a:lnTo>
                      <a:pt x="473149" y="324293"/>
                    </a:lnTo>
                    <a:lnTo>
                      <a:pt x="0" y="574159"/>
                    </a:lnTo>
                    <a:lnTo>
                      <a:pt x="21265" y="430619"/>
                    </a:lnTo>
                    <a:close/>
                  </a:path>
                </a:pathLst>
              </a:custGeom>
              <a:solidFill>
                <a:srgbClr val="FF7C8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1" name="Forme libre : forme 126"/>
              <p:cNvSpPr/>
              <p:nvPr/>
            </p:nvSpPr>
            <p:spPr bwMode="auto">
              <a:xfrm>
                <a:off x="3003031" y="4859079"/>
                <a:ext cx="1334386" cy="122274"/>
              </a:xfrm>
              <a:custGeom>
                <a:avLst/>
                <a:gdLst>
                  <a:gd name="connsiteX0" fmla="*/ 0 w 1334386"/>
                  <a:gd name="connsiteY0" fmla="*/ 122274 h 122274"/>
                  <a:gd name="connsiteX1" fmla="*/ 15949 w 1334386"/>
                  <a:gd name="connsiteY1" fmla="*/ 69112 h 122274"/>
                  <a:gd name="connsiteX2" fmla="*/ 377456 w 1334386"/>
                  <a:gd name="connsiteY2" fmla="*/ 47847 h 122274"/>
                  <a:gd name="connsiteX3" fmla="*/ 866554 w 1334386"/>
                  <a:gd name="connsiteY3" fmla="*/ 21265 h 122274"/>
                  <a:gd name="connsiteX4" fmla="*/ 1111103 w 1334386"/>
                  <a:gd name="connsiteY4" fmla="*/ 26581 h 122274"/>
                  <a:gd name="connsiteX5" fmla="*/ 1329070 w 1334386"/>
                  <a:gd name="connsiteY5" fmla="*/ 0 h 122274"/>
                  <a:gd name="connsiteX6" fmla="*/ 1334386 w 1334386"/>
                  <a:gd name="connsiteY6" fmla="*/ 79744 h 122274"/>
                  <a:gd name="connsiteX7" fmla="*/ 930349 w 1334386"/>
                  <a:gd name="connsiteY7" fmla="*/ 85061 h 122274"/>
                  <a:gd name="connsiteX8" fmla="*/ 643270 w 1334386"/>
                  <a:gd name="connsiteY8" fmla="*/ 79744 h 122274"/>
                  <a:gd name="connsiteX9" fmla="*/ 350875 w 1334386"/>
                  <a:gd name="connsiteY9" fmla="*/ 101009 h 122274"/>
                  <a:gd name="connsiteX10" fmla="*/ 0 w 1334386"/>
                  <a:gd name="connsiteY10" fmla="*/ 122274 h 12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4386" h="122274">
                    <a:moveTo>
                      <a:pt x="0" y="122274"/>
                    </a:moveTo>
                    <a:lnTo>
                      <a:pt x="15949" y="69112"/>
                    </a:lnTo>
                    <a:lnTo>
                      <a:pt x="377456" y="47847"/>
                    </a:lnTo>
                    <a:lnTo>
                      <a:pt x="866554" y="21265"/>
                    </a:lnTo>
                    <a:lnTo>
                      <a:pt x="1111103" y="26581"/>
                    </a:lnTo>
                    <a:lnTo>
                      <a:pt x="1329070" y="0"/>
                    </a:lnTo>
                    <a:lnTo>
                      <a:pt x="1334386" y="79744"/>
                    </a:lnTo>
                    <a:lnTo>
                      <a:pt x="930349" y="85061"/>
                    </a:lnTo>
                    <a:lnTo>
                      <a:pt x="643270" y="79744"/>
                    </a:lnTo>
                    <a:lnTo>
                      <a:pt x="350875" y="101009"/>
                    </a:lnTo>
                    <a:lnTo>
                      <a:pt x="0" y="122274"/>
                    </a:lnTo>
                    <a:close/>
                  </a:path>
                </a:pathLst>
              </a:cu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2" name="Forme libre : forme 124"/>
              <p:cNvSpPr/>
              <p:nvPr/>
            </p:nvSpPr>
            <p:spPr bwMode="auto">
              <a:xfrm>
                <a:off x="865886" y="3934047"/>
                <a:ext cx="3482639" cy="707065"/>
              </a:xfrm>
              <a:custGeom>
                <a:avLst/>
                <a:gdLst>
                  <a:gd name="connsiteX0" fmla="*/ 5316 w 3460898"/>
                  <a:gd name="connsiteY0" fmla="*/ 281762 h 707065"/>
                  <a:gd name="connsiteX1" fmla="*/ 494414 w 3460898"/>
                  <a:gd name="connsiteY1" fmla="*/ 0 h 707065"/>
                  <a:gd name="connsiteX2" fmla="*/ 712382 w 3460898"/>
                  <a:gd name="connsiteY2" fmla="*/ 47846 h 707065"/>
                  <a:gd name="connsiteX3" fmla="*/ 930349 w 3460898"/>
                  <a:gd name="connsiteY3" fmla="*/ 53162 h 707065"/>
                  <a:gd name="connsiteX4" fmla="*/ 1190847 w 3460898"/>
                  <a:gd name="connsiteY4" fmla="*/ 143539 h 707065"/>
                  <a:gd name="connsiteX5" fmla="*/ 1711842 w 3460898"/>
                  <a:gd name="connsiteY5" fmla="*/ 271130 h 707065"/>
                  <a:gd name="connsiteX6" fmla="*/ 2057400 w 3460898"/>
                  <a:gd name="connsiteY6" fmla="*/ 377455 h 707065"/>
                  <a:gd name="connsiteX7" fmla="*/ 2557130 w 3460898"/>
                  <a:gd name="connsiteY7" fmla="*/ 489097 h 707065"/>
                  <a:gd name="connsiteX8" fmla="*/ 2854842 w 3460898"/>
                  <a:gd name="connsiteY8" fmla="*/ 552893 h 707065"/>
                  <a:gd name="connsiteX9" fmla="*/ 3460898 w 3460898"/>
                  <a:gd name="connsiteY9" fmla="*/ 590106 h 707065"/>
                  <a:gd name="connsiteX10" fmla="*/ 3460898 w 3460898"/>
                  <a:gd name="connsiteY10" fmla="*/ 707065 h 707065"/>
                  <a:gd name="connsiteX11" fmla="*/ 2913321 w 3460898"/>
                  <a:gd name="connsiteY11" fmla="*/ 685800 h 707065"/>
                  <a:gd name="connsiteX12" fmla="*/ 2705986 w 3460898"/>
                  <a:gd name="connsiteY12" fmla="*/ 643269 h 707065"/>
                  <a:gd name="connsiteX13" fmla="*/ 2567763 w 3460898"/>
                  <a:gd name="connsiteY13" fmla="*/ 648586 h 707065"/>
                  <a:gd name="connsiteX14" fmla="*/ 1967023 w 3460898"/>
                  <a:gd name="connsiteY14" fmla="*/ 499730 h 707065"/>
                  <a:gd name="connsiteX15" fmla="*/ 1600200 w 3460898"/>
                  <a:gd name="connsiteY15" fmla="*/ 409353 h 707065"/>
                  <a:gd name="connsiteX16" fmla="*/ 1419447 w 3460898"/>
                  <a:gd name="connsiteY16" fmla="*/ 404037 h 707065"/>
                  <a:gd name="connsiteX17" fmla="*/ 707065 w 3460898"/>
                  <a:gd name="connsiteY17" fmla="*/ 239232 h 707065"/>
                  <a:gd name="connsiteX18" fmla="*/ 202019 w 3460898"/>
                  <a:gd name="connsiteY18" fmla="*/ 345558 h 707065"/>
                  <a:gd name="connsiteX19" fmla="*/ 0 w 3460898"/>
                  <a:gd name="connsiteY19" fmla="*/ 473148 h 707065"/>
                  <a:gd name="connsiteX20" fmla="*/ 5316 w 3460898"/>
                  <a:gd name="connsiteY20" fmla="*/ 281762 h 70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60898" h="707065">
                    <a:moveTo>
                      <a:pt x="5316" y="281762"/>
                    </a:moveTo>
                    <a:lnTo>
                      <a:pt x="494414" y="0"/>
                    </a:lnTo>
                    <a:lnTo>
                      <a:pt x="712382" y="47846"/>
                    </a:lnTo>
                    <a:lnTo>
                      <a:pt x="930349" y="53162"/>
                    </a:lnTo>
                    <a:lnTo>
                      <a:pt x="1190847" y="143539"/>
                    </a:lnTo>
                    <a:lnTo>
                      <a:pt x="1711842" y="271130"/>
                    </a:lnTo>
                    <a:lnTo>
                      <a:pt x="2057400" y="377455"/>
                    </a:lnTo>
                    <a:lnTo>
                      <a:pt x="2557130" y="489097"/>
                    </a:lnTo>
                    <a:lnTo>
                      <a:pt x="2854842" y="552893"/>
                    </a:lnTo>
                    <a:lnTo>
                      <a:pt x="3460898" y="590106"/>
                    </a:lnTo>
                    <a:lnTo>
                      <a:pt x="3460898" y="707065"/>
                    </a:lnTo>
                    <a:lnTo>
                      <a:pt x="2913321" y="685800"/>
                    </a:lnTo>
                    <a:lnTo>
                      <a:pt x="2705986" y="643269"/>
                    </a:lnTo>
                    <a:lnTo>
                      <a:pt x="2567763" y="648586"/>
                    </a:lnTo>
                    <a:lnTo>
                      <a:pt x="1967023" y="499730"/>
                    </a:lnTo>
                    <a:lnTo>
                      <a:pt x="1600200" y="409353"/>
                    </a:lnTo>
                    <a:lnTo>
                      <a:pt x="1419447" y="404037"/>
                    </a:lnTo>
                    <a:lnTo>
                      <a:pt x="707065" y="239232"/>
                    </a:lnTo>
                    <a:lnTo>
                      <a:pt x="202019" y="345558"/>
                    </a:lnTo>
                    <a:lnTo>
                      <a:pt x="0" y="473148"/>
                    </a:lnTo>
                    <a:lnTo>
                      <a:pt x="5316" y="281762"/>
                    </a:lnTo>
                    <a:close/>
                  </a:path>
                </a:pathLst>
              </a:custGeom>
              <a:solidFill>
                <a:schemeClr val="accent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73" name="Connecteur droit 72"/>
              <p:cNvCxnSpPr>
                <a:cxnSpLocks/>
              </p:cNvCxnSpPr>
              <p:nvPr/>
            </p:nvCxnSpPr>
            <p:spPr bwMode="auto">
              <a:xfrm>
                <a:off x="854487" y="2725426"/>
                <a:ext cx="0" cy="2262831"/>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4" name="Connecteur droit 73"/>
              <p:cNvCxnSpPr>
                <a:cxnSpLocks/>
              </p:cNvCxnSpPr>
              <p:nvPr/>
            </p:nvCxnSpPr>
            <p:spPr bwMode="auto">
              <a:xfrm>
                <a:off x="796697" y="4981433"/>
                <a:ext cx="356206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5" name="Connecteur droit 74"/>
              <p:cNvCxnSpPr>
                <a:cxnSpLocks/>
              </p:cNvCxnSpPr>
              <p:nvPr/>
            </p:nvCxnSpPr>
            <p:spPr bwMode="auto">
              <a:xfrm>
                <a:off x="806719" y="2736377"/>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6" name="Connecteur droit 75"/>
              <p:cNvCxnSpPr>
                <a:cxnSpLocks/>
              </p:cNvCxnSpPr>
              <p:nvPr/>
            </p:nvCxnSpPr>
            <p:spPr bwMode="auto">
              <a:xfrm>
                <a:off x="796483" y="3113965"/>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7" name="Connecteur droit 76"/>
              <p:cNvCxnSpPr>
                <a:cxnSpLocks/>
              </p:cNvCxnSpPr>
              <p:nvPr/>
            </p:nvCxnSpPr>
            <p:spPr bwMode="auto">
              <a:xfrm>
                <a:off x="805369" y="3474612"/>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8" name="Connecteur droit 77"/>
              <p:cNvCxnSpPr>
                <a:cxnSpLocks/>
              </p:cNvCxnSpPr>
              <p:nvPr/>
            </p:nvCxnSpPr>
            <p:spPr bwMode="auto">
              <a:xfrm>
                <a:off x="800817" y="3846398"/>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9" name="Connecteur droit 78"/>
              <p:cNvCxnSpPr>
                <a:cxnSpLocks/>
              </p:cNvCxnSpPr>
              <p:nvPr/>
            </p:nvCxnSpPr>
            <p:spPr bwMode="auto">
              <a:xfrm>
                <a:off x="802167" y="4233086"/>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0" name="Connecteur droit 79"/>
              <p:cNvCxnSpPr>
                <a:cxnSpLocks/>
              </p:cNvCxnSpPr>
              <p:nvPr/>
            </p:nvCxnSpPr>
            <p:spPr bwMode="auto">
              <a:xfrm>
                <a:off x="802167" y="4615221"/>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1" name="Connecteur droit 80"/>
              <p:cNvCxnSpPr>
                <a:cxnSpLocks/>
              </p:cNvCxnSpPr>
              <p:nvPr/>
            </p:nvCxnSpPr>
            <p:spPr bwMode="auto">
              <a:xfrm rot="5400000">
                <a:off x="1327609" y="5004183"/>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2" name="Connecteur droit 81"/>
              <p:cNvCxnSpPr>
                <a:cxnSpLocks/>
              </p:cNvCxnSpPr>
              <p:nvPr/>
            </p:nvCxnSpPr>
            <p:spPr bwMode="auto">
              <a:xfrm rot="5400000">
                <a:off x="1773441" y="5006455"/>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3" name="Connecteur droit 82"/>
              <p:cNvCxnSpPr>
                <a:cxnSpLocks/>
              </p:cNvCxnSpPr>
              <p:nvPr/>
            </p:nvCxnSpPr>
            <p:spPr bwMode="auto">
              <a:xfrm rot="5400000">
                <a:off x="2244285" y="5013279"/>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Connecteur droit 83"/>
              <p:cNvCxnSpPr>
                <a:cxnSpLocks/>
              </p:cNvCxnSpPr>
              <p:nvPr/>
            </p:nvCxnSpPr>
            <p:spPr bwMode="auto">
              <a:xfrm rot="5400000">
                <a:off x="2694660" y="4999631"/>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5" name="Connecteur droit 84"/>
              <p:cNvCxnSpPr>
                <a:cxnSpLocks/>
              </p:cNvCxnSpPr>
              <p:nvPr/>
            </p:nvCxnSpPr>
            <p:spPr bwMode="auto">
              <a:xfrm rot="5400000">
                <a:off x="3165508" y="5013279"/>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6" name="Connecteur droit 85"/>
              <p:cNvCxnSpPr>
                <a:cxnSpLocks/>
              </p:cNvCxnSpPr>
              <p:nvPr/>
            </p:nvCxnSpPr>
            <p:spPr bwMode="auto">
              <a:xfrm rot="5400000">
                <a:off x="3602241" y="5020103"/>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7" name="Connecteur droit 86"/>
              <p:cNvCxnSpPr>
                <a:cxnSpLocks/>
              </p:cNvCxnSpPr>
              <p:nvPr/>
            </p:nvCxnSpPr>
            <p:spPr bwMode="auto">
              <a:xfrm rot="5400000">
                <a:off x="4073089" y="5013279"/>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88" name="ZoneTexte 87"/>
              <p:cNvSpPr txBox="1"/>
              <p:nvPr/>
            </p:nvSpPr>
            <p:spPr>
              <a:xfrm>
                <a:off x="456621" y="2586927"/>
                <a:ext cx="397866" cy="276999"/>
              </a:xfrm>
              <a:prstGeom prst="rect">
                <a:avLst/>
              </a:prstGeom>
              <a:noFill/>
            </p:spPr>
            <p:txBody>
              <a:bodyPr wrap="square" rtlCol="0">
                <a:spAutoFit/>
              </a:bodyPr>
              <a:lstStyle/>
              <a:p>
                <a:pPr algn="r"/>
                <a:r>
                  <a:rPr lang="fr-FR" sz="1200" dirty="0">
                    <a:solidFill>
                      <a:srgbClr val="000066"/>
                    </a:solidFill>
                  </a:rPr>
                  <a:t>60</a:t>
                </a:r>
              </a:p>
            </p:txBody>
          </p:sp>
          <p:sp>
            <p:nvSpPr>
              <p:cNvPr id="89" name="ZoneTexte 88"/>
              <p:cNvSpPr txBox="1"/>
              <p:nvPr/>
            </p:nvSpPr>
            <p:spPr>
              <a:xfrm>
                <a:off x="456621" y="2959126"/>
                <a:ext cx="397866" cy="276999"/>
              </a:xfrm>
              <a:prstGeom prst="rect">
                <a:avLst/>
              </a:prstGeom>
              <a:noFill/>
            </p:spPr>
            <p:txBody>
              <a:bodyPr wrap="square" rtlCol="0">
                <a:spAutoFit/>
              </a:bodyPr>
              <a:lstStyle/>
              <a:p>
                <a:pPr algn="r"/>
                <a:r>
                  <a:rPr lang="fr-FR" sz="1200" dirty="0">
                    <a:solidFill>
                      <a:srgbClr val="000066"/>
                    </a:solidFill>
                  </a:rPr>
                  <a:t>50</a:t>
                </a:r>
              </a:p>
            </p:txBody>
          </p:sp>
          <p:sp>
            <p:nvSpPr>
              <p:cNvPr id="90" name="ZoneTexte 89"/>
              <p:cNvSpPr txBox="1"/>
              <p:nvPr/>
            </p:nvSpPr>
            <p:spPr>
              <a:xfrm>
                <a:off x="456621" y="3331324"/>
                <a:ext cx="397866" cy="276999"/>
              </a:xfrm>
              <a:prstGeom prst="rect">
                <a:avLst/>
              </a:prstGeom>
              <a:noFill/>
            </p:spPr>
            <p:txBody>
              <a:bodyPr wrap="square" rtlCol="0">
                <a:spAutoFit/>
              </a:bodyPr>
              <a:lstStyle/>
              <a:p>
                <a:pPr algn="r"/>
                <a:r>
                  <a:rPr lang="fr-FR" sz="1200" dirty="0">
                    <a:solidFill>
                      <a:srgbClr val="000066"/>
                    </a:solidFill>
                  </a:rPr>
                  <a:t>40</a:t>
                </a:r>
              </a:p>
            </p:txBody>
          </p:sp>
          <p:sp>
            <p:nvSpPr>
              <p:cNvPr id="91" name="ZoneTexte 90"/>
              <p:cNvSpPr txBox="1"/>
              <p:nvPr/>
            </p:nvSpPr>
            <p:spPr>
              <a:xfrm>
                <a:off x="456621" y="3703523"/>
                <a:ext cx="397866" cy="276999"/>
              </a:xfrm>
              <a:prstGeom prst="rect">
                <a:avLst/>
              </a:prstGeom>
              <a:noFill/>
            </p:spPr>
            <p:txBody>
              <a:bodyPr wrap="square" rtlCol="0">
                <a:spAutoFit/>
              </a:bodyPr>
              <a:lstStyle/>
              <a:p>
                <a:pPr algn="r"/>
                <a:r>
                  <a:rPr lang="fr-FR" sz="1200" dirty="0">
                    <a:solidFill>
                      <a:srgbClr val="000066"/>
                    </a:solidFill>
                  </a:rPr>
                  <a:t>30</a:t>
                </a:r>
              </a:p>
            </p:txBody>
          </p:sp>
          <p:sp>
            <p:nvSpPr>
              <p:cNvPr id="92" name="ZoneTexte 91"/>
              <p:cNvSpPr txBox="1"/>
              <p:nvPr/>
            </p:nvSpPr>
            <p:spPr>
              <a:xfrm>
                <a:off x="456621" y="4075721"/>
                <a:ext cx="397866" cy="276999"/>
              </a:xfrm>
              <a:prstGeom prst="rect">
                <a:avLst/>
              </a:prstGeom>
              <a:noFill/>
            </p:spPr>
            <p:txBody>
              <a:bodyPr wrap="square" rtlCol="0">
                <a:spAutoFit/>
              </a:bodyPr>
              <a:lstStyle/>
              <a:p>
                <a:pPr algn="r"/>
                <a:r>
                  <a:rPr lang="fr-FR" sz="1200" dirty="0">
                    <a:solidFill>
                      <a:srgbClr val="000066"/>
                    </a:solidFill>
                  </a:rPr>
                  <a:t>20</a:t>
                </a:r>
              </a:p>
            </p:txBody>
          </p:sp>
          <p:sp>
            <p:nvSpPr>
              <p:cNvPr id="93" name="ZoneTexte 92"/>
              <p:cNvSpPr txBox="1"/>
              <p:nvPr/>
            </p:nvSpPr>
            <p:spPr>
              <a:xfrm>
                <a:off x="456621" y="4447919"/>
                <a:ext cx="397866" cy="276999"/>
              </a:xfrm>
              <a:prstGeom prst="rect">
                <a:avLst/>
              </a:prstGeom>
              <a:noFill/>
            </p:spPr>
            <p:txBody>
              <a:bodyPr wrap="square" rtlCol="0">
                <a:spAutoFit/>
              </a:bodyPr>
              <a:lstStyle/>
              <a:p>
                <a:pPr algn="r"/>
                <a:r>
                  <a:rPr lang="fr-FR" sz="1200" dirty="0">
                    <a:solidFill>
                      <a:srgbClr val="000066"/>
                    </a:solidFill>
                  </a:rPr>
                  <a:t>10</a:t>
                </a:r>
              </a:p>
            </p:txBody>
          </p:sp>
          <p:sp>
            <p:nvSpPr>
              <p:cNvPr id="94" name="ZoneTexte 93"/>
              <p:cNvSpPr txBox="1"/>
              <p:nvPr/>
            </p:nvSpPr>
            <p:spPr>
              <a:xfrm>
                <a:off x="456621" y="4820118"/>
                <a:ext cx="397866" cy="276999"/>
              </a:xfrm>
              <a:prstGeom prst="rect">
                <a:avLst/>
              </a:prstGeom>
              <a:noFill/>
            </p:spPr>
            <p:txBody>
              <a:bodyPr wrap="square" rtlCol="0">
                <a:spAutoFit/>
              </a:bodyPr>
              <a:lstStyle/>
              <a:p>
                <a:pPr algn="r"/>
                <a:r>
                  <a:rPr lang="fr-FR" sz="1200" dirty="0">
                    <a:solidFill>
                      <a:srgbClr val="000066"/>
                    </a:solidFill>
                  </a:rPr>
                  <a:t>0</a:t>
                </a:r>
              </a:p>
            </p:txBody>
          </p:sp>
          <p:sp>
            <p:nvSpPr>
              <p:cNvPr id="95" name="ZoneTexte 94"/>
              <p:cNvSpPr txBox="1"/>
              <p:nvPr/>
            </p:nvSpPr>
            <p:spPr>
              <a:xfrm>
                <a:off x="634303" y="5004130"/>
                <a:ext cx="578649" cy="276999"/>
              </a:xfrm>
              <a:prstGeom prst="rect">
                <a:avLst/>
              </a:prstGeom>
              <a:noFill/>
            </p:spPr>
            <p:txBody>
              <a:bodyPr wrap="square" rtlCol="0">
                <a:spAutoFit/>
              </a:bodyPr>
              <a:lstStyle/>
              <a:p>
                <a:pPr algn="ctr"/>
                <a:r>
                  <a:rPr lang="fr-FR" sz="1200" dirty="0">
                    <a:solidFill>
                      <a:srgbClr val="000066"/>
                    </a:solidFill>
                  </a:rPr>
                  <a:t>2000</a:t>
                </a:r>
              </a:p>
            </p:txBody>
          </p:sp>
          <p:sp>
            <p:nvSpPr>
              <p:cNvPr id="96" name="ZoneTexte 95"/>
              <p:cNvSpPr txBox="1"/>
              <p:nvPr/>
            </p:nvSpPr>
            <p:spPr>
              <a:xfrm>
                <a:off x="1066713" y="5004130"/>
                <a:ext cx="578649" cy="276999"/>
              </a:xfrm>
              <a:prstGeom prst="rect">
                <a:avLst/>
              </a:prstGeom>
              <a:noFill/>
            </p:spPr>
            <p:txBody>
              <a:bodyPr wrap="square" rtlCol="0">
                <a:spAutoFit/>
              </a:bodyPr>
              <a:lstStyle/>
              <a:p>
                <a:pPr algn="ctr"/>
                <a:r>
                  <a:rPr lang="fr-FR" sz="1200" dirty="0">
                    <a:solidFill>
                      <a:srgbClr val="000066"/>
                    </a:solidFill>
                  </a:rPr>
                  <a:t>2002</a:t>
                </a:r>
              </a:p>
            </p:txBody>
          </p:sp>
          <p:sp>
            <p:nvSpPr>
              <p:cNvPr id="97" name="ZoneTexte 96"/>
              <p:cNvSpPr txBox="1"/>
              <p:nvPr/>
            </p:nvSpPr>
            <p:spPr>
              <a:xfrm>
                <a:off x="1522780" y="5004130"/>
                <a:ext cx="578649" cy="276999"/>
              </a:xfrm>
              <a:prstGeom prst="rect">
                <a:avLst/>
              </a:prstGeom>
              <a:noFill/>
            </p:spPr>
            <p:txBody>
              <a:bodyPr wrap="square" rtlCol="0">
                <a:spAutoFit/>
              </a:bodyPr>
              <a:lstStyle/>
              <a:p>
                <a:pPr algn="ctr"/>
                <a:r>
                  <a:rPr lang="fr-FR" sz="1200" dirty="0">
                    <a:solidFill>
                      <a:srgbClr val="000066"/>
                    </a:solidFill>
                  </a:rPr>
                  <a:t>2004</a:t>
                </a:r>
              </a:p>
            </p:txBody>
          </p:sp>
          <p:sp>
            <p:nvSpPr>
              <p:cNvPr id="98" name="ZoneTexte 97"/>
              <p:cNvSpPr txBox="1"/>
              <p:nvPr/>
            </p:nvSpPr>
            <p:spPr>
              <a:xfrm>
                <a:off x="1944733" y="5004130"/>
                <a:ext cx="578649" cy="276999"/>
              </a:xfrm>
              <a:prstGeom prst="rect">
                <a:avLst/>
              </a:prstGeom>
              <a:noFill/>
            </p:spPr>
            <p:txBody>
              <a:bodyPr wrap="square" rtlCol="0">
                <a:spAutoFit/>
              </a:bodyPr>
              <a:lstStyle/>
              <a:p>
                <a:pPr algn="ctr"/>
                <a:r>
                  <a:rPr lang="fr-FR" sz="1200" dirty="0">
                    <a:solidFill>
                      <a:srgbClr val="000066"/>
                    </a:solidFill>
                  </a:rPr>
                  <a:t>2006</a:t>
                </a:r>
              </a:p>
            </p:txBody>
          </p:sp>
          <p:sp>
            <p:nvSpPr>
              <p:cNvPr id="99" name="ZoneTexte 98"/>
              <p:cNvSpPr txBox="1"/>
              <p:nvPr/>
            </p:nvSpPr>
            <p:spPr>
              <a:xfrm>
                <a:off x="2424865" y="5004130"/>
                <a:ext cx="578649" cy="276999"/>
              </a:xfrm>
              <a:prstGeom prst="rect">
                <a:avLst/>
              </a:prstGeom>
              <a:noFill/>
            </p:spPr>
            <p:txBody>
              <a:bodyPr wrap="square" rtlCol="0">
                <a:spAutoFit/>
              </a:bodyPr>
              <a:lstStyle/>
              <a:p>
                <a:pPr algn="ctr"/>
                <a:r>
                  <a:rPr lang="fr-FR" sz="1200" dirty="0">
                    <a:solidFill>
                      <a:srgbClr val="000066"/>
                    </a:solidFill>
                  </a:rPr>
                  <a:t>2008</a:t>
                </a:r>
              </a:p>
            </p:txBody>
          </p:sp>
          <p:sp>
            <p:nvSpPr>
              <p:cNvPr id="100" name="ZoneTexte 99"/>
              <p:cNvSpPr txBox="1"/>
              <p:nvPr/>
            </p:nvSpPr>
            <p:spPr>
              <a:xfrm>
                <a:off x="2916808" y="5004130"/>
                <a:ext cx="578649" cy="276999"/>
              </a:xfrm>
              <a:prstGeom prst="rect">
                <a:avLst/>
              </a:prstGeom>
              <a:noFill/>
            </p:spPr>
            <p:txBody>
              <a:bodyPr wrap="square" rtlCol="0">
                <a:spAutoFit/>
              </a:bodyPr>
              <a:lstStyle/>
              <a:p>
                <a:pPr algn="ctr"/>
                <a:r>
                  <a:rPr lang="fr-FR" sz="1200" dirty="0">
                    <a:solidFill>
                      <a:srgbClr val="000066"/>
                    </a:solidFill>
                  </a:rPr>
                  <a:t>2010</a:t>
                </a:r>
              </a:p>
            </p:txBody>
          </p:sp>
          <p:sp>
            <p:nvSpPr>
              <p:cNvPr id="101" name="ZoneTexte 100"/>
              <p:cNvSpPr txBox="1"/>
              <p:nvPr/>
            </p:nvSpPr>
            <p:spPr>
              <a:xfrm>
                <a:off x="3332445" y="5004130"/>
                <a:ext cx="578649" cy="276999"/>
              </a:xfrm>
              <a:prstGeom prst="rect">
                <a:avLst/>
              </a:prstGeom>
              <a:noFill/>
            </p:spPr>
            <p:txBody>
              <a:bodyPr wrap="square" rtlCol="0">
                <a:spAutoFit/>
              </a:bodyPr>
              <a:lstStyle/>
              <a:p>
                <a:pPr algn="ctr"/>
                <a:r>
                  <a:rPr lang="fr-FR" sz="1200" dirty="0">
                    <a:solidFill>
                      <a:srgbClr val="000066"/>
                    </a:solidFill>
                  </a:rPr>
                  <a:t>2012</a:t>
                </a:r>
              </a:p>
            </p:txBody>
          </p:sp>
          <p:sp>
            <p:nvSpPr>
              <p:cNvPr id="102" name="ZoneTexte 101"/>
              <p:cNvSpPr txBox="1"/>
              <p:nvPr/>
            </p:nvSpPr>
            <p:spPr>
              <a:xfrm>
                <a:off x="3827880" y="5004130"/>
                <a:ext cx="578649" cy="276999"/>
              </a:xfrm>
              <a:prstGeom prst="rect">
                <a:avLst/>
              </a:prstGeom>
              <a:noFill/>
            </p:spPr>
            <p:txBody>
              <a:bodyPr wrap="square" rtlCol="0">
                <a:spAutoFit/>
              </a:bodyPr>
              <a:lstStyle/>
              <a:p>
                <a:pPr algn="ctr"/>
                <a:r>
                  <a:rPr lang="fr-FR" sz="1200" dirty="0">
                    <a:solidFill>
                      <a:srgbClr val="000066"/>
                    </a:solidFill>
                  </a:rPr>
                  <a:t>2014</a:t>
                </a:r>
              </a:p>
            </p:txBody>
          </p:sp>
          <p:cxnSp>
            <p:nvCxnSpPr>
              <p:cNvPr id="103" name="Connecteur droit 102"/>
              <p:cNvCxnSpPr>
                <a:cxnSpLocks/>
              </p:cNvCxnSpPr>
              <p:nvPr/>
            </p:nvCxnSpPr>
            <p:spPr bwMode="auto">
              <a:xfrm rot="5400000">
                <a:off x="852215" y="5013279"/>
                <a:ext cx="4776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4" name="Forme libre : forme 100"/>
              <p:cNvSpPr/>
              <p:nvPr/>
            </p:nvSpPr>
            <p:spPr bwMode="auto">
              <a:xfrm>
                <a:off x="864935" y="3432412"/>
                <a:ext cx="3473355" cy="627797"/>
              </a:xfrm>
              <a:custGeom>
                <a:avLst/>
                <a:gdLst>
                  <a:gd name="connsiteX0" fmla="*/ 0 w 3473355"/>
                  <a:gd name="connsiteY0" fmla="*/ 511791 h 627797"/>
                  <a:gd name="connsiteX1" fmla="*/ 293427 w 3473355"/>
                  <a:gd name="connsiteY1" fmla="*/ 245660 h 627797"/>
                  <a:gd name="connsiteX2" fmla="*/ 491319 w 3473355"/>
                  <a:gd name="connsiteY2" fmla="*/ 88710 h 627797"/>
                  <a:gd name="connsiteX3" fmla="*/ 716507 w 3473355"/>
                  <a:gd name="connsiteY3" fmla="*/ 0 h 627797"/>
                  <a:gd name="connsiteX4" fmla="*/ 1180531 w 3473355"/>
                  <a:gd name="connsiteY4" fmla="*/ 61415 h 627797"/>
                  <a:gd name="connsiteX5" fmla="*/ 1385248 w 3473355"/>
                  <a:gd name="connsiteY5" fmla="*/ 136478 h 627797"/>
                  <a:gd name="connsiteX6" fmla="*/ 1644555 w 3473355"/>
                  <a:gd name="connsiteY6" fmla="*/ 150125 h 627797"/>
                  <a:gd name="connsiteX7" fmla="*/ 1931158 w 3473355"/>
                  <a:gd name="connsiteY7" fmla="*/ 272955 h 627797"/>
                  <a:gd name="connsiteX8" fmla="*/ 2081284 w 3473355"/>
                  <a:gd name="connsiteY8" fmla="*/ 388961 h 627797"/>
                  <a:gd name="connsiteX9" fmla="*/ 2333767 w 3473355"/>
                  <a:gd name="connsiteY9" fmla="*/ 450376 h 627797"/>
                  <a:gd name="connsiteX10" fmla="*/ 2565779 w 3473355"/>
                  <a:gd name="connsiteY10" fmla="*/ 532263 h 627797"/>
                  <a:gd name="connsiteX11" fmla="*/ 2920621 w 3473355"/>
                  <a:gd name="connsiteY11" fmla="*/ 586854 h 627797"/>
                  <a:gd name="connsiteX12" fmla="*/ 3309582 w 3473355"/>
                  <a:gd name="connsiteY12" fmla="*/ 627797 h 627797"/>
                  <a:gd name="connsiteX13" fmla="*/ 3473355 w 3473355"/>
                  <a:gd name="connsiteY13" fmla="*/ 614149 h 62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3355" h="627797">
                    <a:moveTo>
                      <a:pt x="0" y="511791"/>
                    </a:moveTo>
                    <a:lnTo>
                      <a:pt x="293427" y="245660"/>
                    </a:lnTo>
                    <a:lnTo>
                      <a:pt x="491319" y="88710"/>
                    </a:lnTo>
                    <a:lnTo>
                      <a:pt x="716507" y="0"/>
                    </a:lnTo>
                    <a:lnTo>
                      <a:pt x="1180531" y="61415"/>
                    </a:lnTo>
                    <a:lnTo>
                      <a:pt x="1385248" y="136478"/>
                    </a:lnTo>
                    <a:lnTo>
                      <a:pt x="1644555" y="150125"/>
                    </a:lnTo>
                    <a:lnTo>
                      <a:pt x="1931158" y="272955"/>
                    </a:lnTo>
                    <a:lnTo>
                      <a:pt x="2081284" y="388961"/>
                    </a:lnTo>
                    <a:lnTo>
                      <a:pt x="2333767" y="450376"/>
                    </a:lnTo>
                    <a:lnTo>
                      <a:pt x="2565779" y="532263"/>
                    </a:lnTo>
                    <a:lnTo>
                      <a:pt x="2920621" y="586854"/>
                    </a:lnTo>
                    <a:lnTo>
                      <a:pt x="3309582" y="627797"/>
                    </a:lnTo>
                    <a:lnTo>
                      <a:pt x="3473355" y="614149"/>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5" name="Forme libre : forme 101"/>
              <p:cNvSpPr/>
              <p:nvPr/>
            </p:nvSpPr>
            <p:spPr bwMode="auto">
              <a:xfrm>
                <a:off x="851287" y="3875964"/>
                <a:ext cx="3487003" cy="423081"/>
              </a:xfrm>
              <a:custGeom>
                <a:avLst/>
                <a:gdLst>
                  <a:gd name="connsiteX0" fmla="*/ 0 w 3487003"/>
                  <a:gd name="connsiteY0" fmla="*/ 423081 h 423081"/>
                  <a:gd name="connsiteX1" fmla="*/ 293427 w 3487003"/>
                  <a:gd name="connsiteY1" fmla="*/ 225188 h 423081"/>
                  <a:gd name="connsiteX2" fmla="*/ 491320 w 3487003"/>
                  <a:gd name="connsiteY2" fmla="*/ 109182 h 423081"/>
                  <a:gd name="connsiteX3" fmla="*/ 777923 w 3487003"/>
                  <a:gd name="connsiteY3" fmla="*/ 34120 h 423081"/>
                  <a:gd name="connsiteX4" fmla="*/ 968991 w 3487003"/>
                  <a:gd name="connsiteY4" fmla="*/ 0 h 423081"/>
                  <a:gd name="connsiteX5" fmla="*/ 1173708 w 3487003"/>
                  <a:gd name="connsiteY5" fmla="*/ 75063 h 423081"/>
                  <a:gd name="connsiteX6" fmla="*/ 1665027 w 3487003"/>
                  <a:gd name="connsiteY6" fmla="*/ 68239 h 423081"/>
                  <a:gd name="connsiteX7" fmla="*/ 1897039 w 3487003"/>
                  <a:gd name="connsiteY7" fmla="*/ 68239 h 423081"/>
                  <a:gd name="connsiteX8" fmla="*/ 2299648 w 3487003"/>
                  <a:gd name="connsiteY8" fmla="*/ 218364 h 423081"/>
                  <a:gd name="connsiteX9" fmla="*/ 2552132 w 3487003"/>
                  <a:gd name="connsiteY9" fmla="*/ 232012 h 423081"/>
                  <a:gd name="connsiteX10" fmla="*/ 2777320 w 3487003"/>
                  <a:gd name="connsiteY10" fmla="*/ 266132 h 423081"/>
                  <a:gd name="connsiteX11" fmla="*/ 2941093 w 3487003"/>
                  <a:gd name="connsiteY11" fmla="*/ 232012 h 423081"/>
                  <a:gd name="connsiteX12" fmla="*/ 3309582 w 3487003"/>
                  <a:gd name="connsiteY12" fmla="*/ 232012 h 423081"/>
                  <a:gd name="connsiteX13" fmla="*/ 3487003 w 3487003"/>
                  <a:gd name="connsiteY13" fmla="*/ 238836 h 42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003" h="423081">
                    <a:moveTo>
                      <a:pt x="0" y="423081"/>
                    </a:moveTo>
                    <a:lnTo>
                      <a:pt x="293427" y="225188"/>
                    </a:lnTo>
                    <a:lnTo>
                      <a:pt x="491320" y="109182"/>
                    </a:lnTo>
                    <a:lnTo>
                      <a:pt x="777923" y="34120"/>
                    </a:lnTo>
                    <a:lnTo>
                      <a:pt x="968991" y="0"/>
                    </a:lnTo>
                    <a:lnTo>
                      <a:pt x="1173708" y="75063"/>
                    </a:lnTo>
                    <a:lnTo>
                      <a:pt x="1665027" y="68239"/>
                    </a:lnTo>
                    <a:lnTo>
                      <a:pt x="1897039" y="68239"/>
                    </a:lnTo>
                    <a:lnTo>
                      <a:pt x="2299648" y="218364"/>
                    </a:lnTo>
                    <a:lnTo>
                      <a:pt x="2552132" y="232012"/>
                    </a:lnTo>
                    <a:lnTo>
                      <a:pt x="2777320" y="266132"/>
                    </a:lnTo>
                    <a:lnTo>
                      <a:pt x="2941093" y="232012"/>
                    </a:lnTo>
                    <a:lnTo>
                      <a:pt x="3309582" y="232012"/>
                    </a:lnTo>
                    <a:lnTo>
                      <a:pt x="3487003" y="238836"/>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6" name="Forme libre : forme 102"/>
              <p:cNvSpPr/>
              <p:nvPr/>
            </p:nvSpPr>
            <p:spPr bwMode="auto">
              <a:xfrm>
                <a:off x="851287" y="4073857"/>
                <a:ext cx="3487003" cy="511791"/>
              </a:xfrm>
              <a:custGeom>
                <a:avLst/>
                <a:gdLst>
                  <a:gd name="connsiteX0" fmla="*/ 0 w 3487003"/>
                  <a:gd name="connsiteY0" fmla="*/ 232012 h 511791"/>
                  <a:gd name="connsiteX1" fmla="*/ 293427 w 3487003"/>
                  <a:gd name="connsiteY1" fmla="*/ 75062 h 511791"/>
                  <a:gd name="connsiteX2" fmla="*/ 491320 w 3487003"/>
                  <a:gd name="connsiteY2" fmla="*/ 0 h 511791"/>
                  <a:gd name="connsiteX3" fmla="*/ 846161 w 3487003"/>
                  <a:gd name="connsiteY3" fmla="*/ 13647 h 511791"/>
                  <a:gd name="connsiteX4" fmla="*/ 989463 w 3487003"/>
                  <a:gd name="connsiteY4" fmla="*/ 47767 h 511791"/>
                  <a:gd name="connsiteX5" fmla="*/ 1439839 w 3487003"/>
                  <a:gd name="connsiteY5" fmla="*/ 170597 h 511791"/>
                  <a:gd name="connsiteX6" fmla="*/ 2019869 w 3487003"/>
                  <a:gd name="connsiteY6" fmla="*/ 293427 h 511791"/>
                  <a:gd name="connsiteX7" fmla="*/ 2490717 w 3487003"/>
                  <a:gd name="connsiteY7" fmla="*/ 402609 h 511791"/>
                  <a:gd name="connsiteX8" fmla="*/ 2913797 w 3487003"/>
                  <a:gd name="connsiteY8" fmla="*/ 484495 h 511791"/>
                  <a:gd name="connsiteX9" fmla="*/ 3152633 w 3487003"/>
                  <a:gd name="connsiteY9" fmla="*/ 498143 h 511791"/>
                  <a:gd name="connsiteX10" fmla="*/ 3487003 w 3487003"/>
                  <a:gd name="connsiteY10" fmla="*/ 511791 h 51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003" h="511791">
                    <a:moveTo>
                      <a:pt x="0" y="232012"/>
                    </a:moveTo>
                    <a:lnTo>
                      <a:pt x="293427" y="75062"/>
                    </a:lnTo>
                    <a:lnTo>
                      <a:pt x="491320" y="0"/>
                    </a:lnTo>
                    <a:lnTo>
                      <a:pt x="846161" y="13647"/>
                    </a:lnTo>
                    <a:lnTo>
                      <a:pt x="989463" y="47767"/>
                    </a:lnTo>
                    <a:lnTo>
                      <a:pt x="1439839" y="170597"/>
                    </a:lnTo>
                    <a:lnTo>
                      <a:pt x="2019869" y="293427"/>
                    </a:lnTo>
                    <a:lnTo>
                      <a:pt x="2490717" y="402609"/>
                    </a:lnTo>
                    <a:lnTo>
                      <a:pt x="2913797" y="484495"/>
                    </a:lnTo>
                    <a:lnTo>
                      <a:pt x="3152633" y="498143"/>
                    </a:lnTo>
                    <a:lnTo>
                      <a:pt x="3487003" y="511791"/>
                    </a:lnTo>
                  </a:path>
                </a:pathLst>
              </a:custGeom>
              <a:noFill/>
              <a:ln w="19050" cap="flat" cmpd="sng" algn="ctr">
                <a:solidFill>
                  <a:srgbClr val="3399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7" name="Forme libre : forme 103"/>
              <p:cNvSpPr/>
              <p:nvPr/>
            </p:nvSpPr>
            <p:spPr bwMode="auto">
              <a:xfrm>
                <a:off x="885407" y="4906370"/>
                <a:ext cx="3452883" cy="75063"/>
              </a:xfrm>
              <a:custGeom>
                <a:avLst/>
                <a:gdLst>
                  <a:gd name="connsiteX0" fmla="*/ 0 w 3452883"/>
                  <a:gd name="connsiteY0" fmla="*/ 61415 h 75063"/>
                  <a:gd name="connsiteX1" fmla="*/ 1985749 w 3452883"/>
                  <a:gd name="connsiteY1" fmla="*/ 75063 h 75063"/>
                  <a:gd name="connsiteX2" fmla="*/ 2286000 w 3452883"/>
                  <a:gd name="connsiteY2" fmla="*/ 27296 h 75063"/>
                  <a:gd name="connsiteX3" fmla="*/ 2811438 w 3452883"/>
                  <a:gd name="connsiteY3" fmla="*/ 20472 h 75063"/>
                  <a:gd name="connsiteX4" fmla="*/ 3227695 w 3452883"/>
                  <a:gd name="connsiteY4" fmla="*/ 0 h 75063"/>
                  <a:gd name="connsiteX5" fmla="*/ 3452883 w 3452883"/>
                  <a:gd name="connsiteY5" fmla="*/ 6824 h 7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2883" h="75063">
                    <a:moveTo>
                      <a:pt x="0" y="61415"/>
                    </a:moveTo>
                    <a:lnTo>
                      <a:pt x="1985749" y="75063"/>
                    </a:lnTo>
                    <a:lnTo>
                      <a:pt x="2286000" y="27296"/>
                    </a:lnTo>
                    <a:lnTo>
                      <a:pt x="2811438" y="20472"/>
                    </a:lnTo>
                    <a:lnTo>
                      <a:pt x="3227695" y="0"/>
                    </a:lnTo>
                    <a:lnTo>
                      <a:pt x="3452883" y="6824"/>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08" name="ZoneTexte 107"/>
              <p:cNvSpPr txBox="1"/>
              <p:nvPr/>
            </p:nvSpPr>
            <p:spPr>
              <a:xfrm>
                <a:off x="3628834" y="2652353"/>
                <a:ext cx="586444" cy="830997"/>
              </a:xfrm>
              <a:prstGeom prst="rect">
                <a:avLst/>
              </a:prstGeom>
              <a:noFill/>
            </p:spPr>
            <p:txBody>
              <a:bodyPr wrap="none" rtlCol="0">
                <a:spAutoFit/>
              </a:bodyPr>
              <a:lstStyle/>
              <a:p>
                <a:r>
                  <a:rPr lang="fr-FR" sz="1200" b="1" dirty="0">
                    <a:solidFill>
                      <a:srgbClr val="000066"/>
                    </a:solidFill>
                  </a:rPr>
                  <a:t>INTI</a:t>
                </a:r>
              </a:p>
              <a:p>
                <a:r>
                  <a:rPr lang="fr-FR" sz="1200" b="1" dirty="0">
                    <a:solidFill>
                      <a:srgbClr val="000066"/>
                    </a:solidFill>
                  </a:rPr>
                  <a:t>INNTI</a:t>
                </a:r>
              </a:p>
              <a:p>
                <a:r>
                  <a:rPr lang="fr-FR" sz="1200" b="1" dirty="0">
                    <a:solidFill>
                      <a:srgbClr val="000066"/>
                    </a:solidFill>
                  </a:rPr>
                  <a:t>IP</a:t>
                </a:r>
              </a:p>
              <a:p>
                <a:r>
                  <a:rPr lang="fr-FR" sz="1200" b="1" dirty="0">
                    <a:solidFill>
                      <a:srgbClr val="000066"/>
                    </a:solidFill>
                  </a:rPr>
                  <a:t>INI</a:t>
                </a:r>
              </a:p>
            </p:txBody>
          </p:sp>
          <p:cxnSp>
            <p:nvCxnSpPr>
              <p:cNvPr id="109" name="Connecteur droit 108"/>
              <p:cNvCxnSpPr/>
              <p:nvPr/>
            </p:nvCxnSpPr>
            <p:spPr bwMode="auto">
              <a:xfrm>
                <a:off x="3476868" y="2794405"/>
                <a:ext cx="193888" cy="0"/>
              </a:xfrm>
              <a:prstGeom prst="line">
                <a:avLst/>
              </a:prstGeom>
              <a:solidFill>
                <a:schemeClr val="accent1"/>
              </a:solidFill>
              <a:ln w="28575" cap="flat" cmpd="sng" algn="ctr">
                <a:solidFill>
                  <a:srgbClr val="3333FF"/>
                </a:solidFill>
                <a:prstDash val="solid"/>
                <a:round/>
                <a:headEnd type="none" w="med" len="med"/>
                <a:tailEnd type="none" w="med" len="med"/>
              </a:ln>
              <a:effectLst/>
            </p:spPr>
          </p:cxnSp>
          <p:cxnSp>
            <p:nvCxnSpPr>
              <p:cNvPr id="110" name="Connecteur droit 109"/>
              <p:cNvCxnSpPr/>
              <p:nvPr/>
            </p:nvCxnSpPr>
            <p:spPr bwMode="auto">
              <a:xfrm>
                <a:off x="3476868" y="2975264"/>
                <a:ext cx="193888" cy="0"/>
              </a:xfrm>
              <a:prstGeom prst="line">
                <a:avLst/>
              </a:prstGeom>
              <a:solidFill>
                <a:schemeClr val="accent1"/>
              </a:solidFill>
              <a:ln w="28575" cap="flat" cmpd="sng" algn="ctr">
                <a:solidFill>
                  <a:srgbClr val="FF0000"/>
                </a:solidFill>
                <a:prstDash val="solid"/>
                <a:round/>
                <a:headEnd type="none" w="med" len="med"/>
                <a:tailEnd type="none" w="med" len="med"/>
              </a:ln>
              <a:effectLst/>
            </p:spPr>
          </p:cxnSp>
          <p:cxnSp>
            <p:nvCxnSpPr>
              <p:cNvPr id="111" name="Connecteur droit 110"/>
              <p:cNvCxnSpPr/>
              <p:nvPr/>
            </p:nvCxnSpPr>
            <p:spPr bwMode="auto">
              <a:xfrm>
                <a:off x="3476868" y="3156124"/>
                <a:ext cx="193888" cy="0"/>
              </a:xfrm>
              <a:prstGeom prst="line">
                <a:avLst/>
              </a:prstGeom>
              <a:solidFill>
                <a:schemeClr val="accent1"/>
              </a:solidFill>
              <a:ln w="28575" cap="flat" cmpd="sng" algn="ctr">
                <a:solidFill>
                  <a:srgbClr val="339966"/>
                </a:solidFill>
                <a:prstDash val="solid"/>
                <a:round/>
                <a:headEnd type="none" w="med" len="med"/>
                <a:tailEnd type="none" w="med" len="med"/>
              </a:ln>
              <a:effectLst/>
            </p:spPr>
          </p:cxnSp>
          <p:cxnSp>
            <p:nvCxnSpPr>
              <p:cNvPr id="112" name="Connecteur droit 111"/>
              <p:cNvCxnSpPr/>
              <p:nvPr/>
            </p:nvCxnSpPr>
            <p:spPr bwMode="auto">
              <a:xfrm>
                <a:off x="3476868" y="3332046"/>
                <a:ext cx="193888" cy="0"/>
              </a:xfrm>
              <a:prstGeom prst="line">
                <a:avLst/>
              </a:prstGeom>
              <a:solidFill>
                <a:schemeClr val="accent1"/>
              </a:solidFill>
              <a:ln w="28575" cap="flat" cmpd="sng" algn="ctr">
                <a:solidFill>
                  <a:srgbClr val="7030A0"/>
                </a:solidFill>
                <a:prstDash val="solid"/>
                <a:round/>
                <a:headEnd type="none" w="med" len="med"/>
                <a:tailEnd type="none" w="med" len="med"/>
              </a:ln>
              <a:effectLst/>
            </p:spPr>
          </p:cxnSp>
        </p:grpSp>
        <p:sp>
          <p:nvSpPr>
            <p:cNvPr id="113" name="Rectangle 112"/>
            <p:cNvSpPr/>
            <p:nvPr/>
          </p:nvSpPr>
          <p:spPr>
            <a:xfrm>
              <a:off x="777030" y="2550220"/>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grpSp>
        <p:nvGrpSpPr>
          <p:cNvPr id="2" name="Groupe 1"/>
          <p:cNvGrpSpPr/>
          <p:nvPr/>
        </p:nvGrpSpPr>
        <p:grpSpPr>
          <a:xfrm>
            <a:off x="4674593" y="2544487"/>
            <a:ext cx="4359271" cy="3052132"/>
            <a:chOff x="4674593" y="2544487"/>
            <a:chExt cx="4359271" cy="3052132"/>
          </a:xfrm>
        </p:grpSpPr>
        <p:sp>
          <p:nvSpPr>
            <p:cNvPr id="10" name="Forme libre : forme 121"/>
            <p:cNvSpPr/>
            <p:nvPr/>
          </p:nvSpPr>
          <p:spPr bwMode="auto">
            <a:xfrm>
              <a:off x="5081679" y="4451559"/>
              <a:ext cx="3570994" cy="421449"/>
            </a:xfrm>
            <a:custGeom>
              <a:avLst/>
              <a:gdLst>
                <a:gd name="connsiteX0" fmla="*/ 10632 w 3439632"/>
                <a:gd name="connsiteY0" fmla="*/ 361507 h 409353"/>
                <a:gd name="connsiteX1" fmla="*/ 0 w 3439632"/>
                <a:gd name="connsiteY1" fmla="*/ 239232 h 409353"/>
                <a:gd name="connsiteX2" fmla="*/ 223283 w 3439632"/>
                <a:gd name="connsiteY2" fmla="*/ 90376 h 409353"/>
                <a:gd name="connsiteX3" fmla="*/ 467832 w 3439632"/>
                <a:gd name="connsiteY3" fmla="*/ 15949 h 409353"/>
                <a:gd name="connsiteX4" fmla="*/ 925032 w 3439632"/>
                <a:gd name="connsiteY4" fmla="*/ 0 h 409353"/>
                <a:gd name="connsiteX5" fmla="*/ 1174897 w 3439632"/>
                <a:gd name="connsiteY5" fmla="*/ 85060 h 409353"/>
                <a:gd name="connsiteX6" fmla="*/ 1733107 w 3439632"/>
                <a:gd name="connsiteY6" fmla="*/ 143539 h 409353"/>
                <a:gd name="connsiteX7" fmla="*/ 1839432 w 3439632"/>
                <a:gd name="connsiteY7" fmla="*/ 148855 h 409353"/>
                <a:gd name="connsiteX8" fmla="*/ 2073348 w 3439632"/>
                <a:gd name="connsiteY8" fmla="*/ 228600 h 409353"/>
                <a:gd name="connsiteX9" fmla="*/ 2482702 w 3439632"/>
                <a:gd name="connsiteY9" fmla="*/ 265814 h 409353"/>
                <a:gd name="connsiteX10" fmla="*/ 2806995 w 3439632"/>
                <a:gd name="connsiteY10" fmla="*/ 292395 h 409353"/>
                <a:gd name="connsiteX11" fmla="*/ 3439632 w 3439632"/>
                <a:gd name="connsiteY11" fmla="*/ 318976 h 409353"/>
                <a:gd name="connsiteX12" fmla="*/ 3439632 w 3439632"/>
                <a:gd name="connsiteY12" fmla="*/ 404037 h 409353"/>
                <a:gd name="connsiteX13" fmla="*/ 2897372 w 3439632"/>
                <a:gd name="connsiteY13" fmla="*/ 409353 h 409353"/>
                <a:gd name="connsiteX14" fmla="*/ 2429539 w 3439632"/>
                <a:gd name="connsiteY14" fmla="*/ 366823 h 409353"/>
                <a:gd name="connsiteX15" fmla="*/ 2068032 w 3439632"/>
                <a:gd name="connsiteY15" fmla="*/ 329609 h 409353"/>
                <a:gd name="connsiteX16" fmla="*/ 1828800 w 3439632"/>
                <a:gd name="connsiteY16" fmla="*/ 265814 h 409353"/>
                <a:gd name="connsiteX17" fmla="*/ 1679944 w 3439632"/>
                <a:gd name="connsiteY17" fmla="*/ 249865 h 409353"/>
                <a:gd name="connsiteX18" fmla="*/ 1541720 w 3439632"/>
                <a:gd name="connsiteY18" fmla="*/ 265814 h 409353"/>
                <a:gd name="connsiteX19" fmla="*/ 1339702 w 3439632"/>
                <a:gd name="connsiteY19" fmla="*/ 287079 h 409353"/>
                <a:gd name="connsiteX20" fmla="*/ 978195 w 3439632"/>
                <a:gd name="connsiteY20" fmla="*/ 212651 h 409353"/>
                <a:gd name="connsiteX21" fmla="*/ 914400 w 3439632"/>
                <a:gd name="connsiteY21" fmla="*/ 191386 h 409353"/>
                <a:gd name="connsiteX22" fmla="*/ 622004 w 3439632"/>
                <a:gd name="connsiteY22" fmla="*/ 202018 h 409353"/>
                <a:gd name="connsiteX23" fmla="*/ 393404 w 3439632"/>
                <a:gd name="connsiteY23" fmla="*/ 228600 h 409353"/>
                <a:gd name="connsiteX24" fmla="*/ 10632 w 3439632"/>
                <a:gd name="connsiteY24" fmla="*/ 361507 h 40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39632" h="409353">
                  <a:moveTo>
                    <a:pt x="10632" y="361507"/>
                  </a:moveTo>
                  <a:lnTo>
                    <a:pt x="0" y="239232"/>
                  </a:lnTo>
                  <a:lnTo>
                    <a:pt x="223283" y="90376"/>
                  </a:lnTo>
                  <a:lnTo>
                    <a:pt x="467832" y="15949"/>
                  </a:lnTo>
                  <a:lnTo>
                    <a:pt x="925032" y="0"/>
                  </a:lnTo>
                  <a:lnTo>
                    <a:pt x="1174897" y="85060"/>
                  </a:lnTo>
                  <a:lnTo>
                    <a:pt x="1733107" y="143539"/>
                  </a:lnTo>
                  <a:lnTo>
                    <a:pt x="1839432" y="148855"/>
                  </a:lnTo>
                  <a:lnTo>
                    <a:pt x="2073348" y="228600"/>
                  </a:lnTo>
                  <a:lnTo>
                    <a:pt x="2482702" y="265814"/>
                  </a:lnTo>
                  <a:lnTo>
                    <a:pt x="2806995" y="292395"/>
                  </a:lnTo>
                  <a:lnTo>
                    <a:pt x="3439632" y="318976"/>
                  </a:lnTo>
                  <a:lnTo>
                    <a:pt x="3439632" y="404037"/>
                  </a:lnTo>
                  <a:lnTo>
                    <a:pt x="2897372" y="409353"/>
                  </a:lnTo>
                  <a:lnTo>
                    <a:pt x="2429539" y="366823"/>
                  </a:lnTo>
                  <a:lnTo>
                    <a:pt x="2068032" y="329609"/>
                  </a:lnTo>
                  <a:lnTo>
                    <a:pt x="1828800" y="265814"/>
                  </a:lnTo>
                  <a:lnTo>
                    <a:pt x="1679944" y="249865"/>
                  </a:lnTo>
                  <a:lnTo>
                    <a:pt x="1541720" y="265814"/>
                  </a:lnTo>
                  <a:lnTo>
                    <a:pt x="1339702" y="287079"/>
                  </a:lnTo>
                  <a:lnTo>
                    <a:pt x="978195" y="212651"/>
                  </a:lnTo>
                  <a:lnTo>
                    <a:pt x="914400" y="191386"/>
                  </a:lnTo>
                  <a:lnTo>
                    <a:pt x="622004" y="202018"/>
                  </a:lnTo>
                  <a:lnTo>
                    <a:pt x="393404" y="228600"/>
                  </a:lnTo>
                  <a:lnTo>
                    <a:pt x="10632" y="361507"/>
                  </a:lnTo>
                  <a:close/>
                </a:path>
              </a:pathLst>
            </a:custGeom>
            <a:solidFill>
              <a:srgbClr val="FF7C8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 name="Forme libre : forme 119"/>
            <p:cNvSpPr/>
            <p:nvPr/>
          </p:nvSpPr>
          <p:spPr bwMode="auto">
            <a:xfrm>
              <a:off x="5109627" y="3044904"/>
              <a:ext cx="3576058" cy="788165"/>
            </a:xfrm>
            <a:custGeom>
              <a:avLst/>
              <a:gdLst>
                <a:gd name="connsiteX0" fmla="*/ 5316 w 3434316"/>
                <a:gd name="connsiteY0" fmla="*/ 765544 h 765544"/>
                <a:gd name="connsiteX1" fmla="*/ 0 w 3434316"/>
                <a:gd name="connsiteY1" fmla="*/ 563526 h 765544"/>
                <a:gd name="connsiteX2" fmla="*/ 292395 w 3434316"/>
                <a:gd name="connsiteY2" fmla="*/ 265814 h 765544"/>
                <a:gd name="connsiteX3" fmla="*/ 430619 w 3434316"/>
                <a:gd name="connsiteY3" fmla="*/ 111642 h 765544"/>
                <a:gd name="connsiteX4" fmla="*/ 696433 w 3434316"/>
                <a:gd name="connsiteY4" fmla="*/ 0 h 765544"/>
                <a:gd name="connsiteX5" fmla="*/ 1026042 w 3434316"/>
                <a:gd name="connsiteY5" fmla="*/ 79744 h 765544"/>
                <a:gd name="connsiteX6" fmla="*/ 1169581 w 3434316"/>
                <a:gd name="connsiteY6" fmla="*/ 90377 h 765544"/>
                <a:gd name="connsiteX7" fmla="*/ 1345019 w 3434316"/>
                <a:gd name="connsiteY7" fmla="*/ 175437 h 765544"/>
                <a:gd name="connsiteX8" fmla="*/ 1589568 w 3434316"/>
                <a:gd name="connsiteY8" fmla="*/ 170121 h 765544"/>
                <a:gd name="connsiteX9" fmla="*/ 1951075 w 3434316"/>
                <a:gd name="connsiteY9" fmla="*/ 308344 h 765544"/>
                <a:gd name="connsiteX10" fmla="*/ 2089298 w 3434316"/>
                <a:gd name="connsiteY10" fmla="*/ 393405 h 765544"/>
                <a:gd name="connsiteX11" fmla="*/ 2301949 w 3434316"/>
                <a:gd name="connsiteY11" fmla="*/ 478465 h 765544"/>
                <a:gd name="connsiteX12" fmla="*/ 2509284 w 3434316"/>
                <a:gd name="connsiteY12" fmla="*/ 531628 h 765544"/>
                <a:gd name="connsiteX13" fmla="*/ 2806995 w 3434316"/>
                <a:gd name="connsiteY13" fmla="*/ 558209 h 765544"/>
                <a:gd name="connsiteX14" fmla="*/ 3062177 w 3434316"/>
                <a:gd name="connsiteY14" fmla="*/ 563526 h 765544"/>
                <a:gd name="connsiteX15" fmla="*/ 3205716 w 3434316"/>
                <a:gd name="connsiteY15" fmla="*/ 590107 h 765544"/>
                <a:gd name="connsiteX16" fmla="*/ 3434316 w 3434316"/>
                <a:gd name="connsiteY16" fmla="*/ 547577 h 765544"/>
                <a:gd name="connsiteX17" fmla="*/ 3429000 w 3434316"/>
                <a:gd name="connsiteY17" fmla="*/ 696433 h 765544"/>
                <a:gd name="connsiteX18" fmla="*/ 3200400 w 3434316"/>
                <a:gd name="connsiteY18" fmla="*/ 749595 h 765544"/>
                <a:gd name="connsiteX19" fmla="*/ 3024963 w 3434316"/>
                <a:gd name="connsiteY19" fmla="*/ 738963 h 765544"/>
                <a:gd name="connsiteX20" fmla="*/ 2955851 w 3434316"/>
                <a:gd name="connsiteY20" fmla="*/ 733646 h 765544"/>
                <a:gd name="connsiteX21" fmla="*/ 2764465 w 3434316"/>
                <a:gd name="connsiteY21" fmla="*/ 733646 h 765544"/>
                <a:gd name="connsiteX22" fmla="*/ 2424223 w 3434316"/>
                <a:gd name="connsiteY22" fmla="*/ 680484 h 765544"/>
                <a:gd name="connsiteX23" fmla="*/ 2323214 w 3434316"/>
                <a:gd name="connsiteY23" fmla="*/ 659219 h 765544"/>
                <a:gd name="connsiteX24" fmla="*/ 2270051 w 3434316"/>
                <a:gd name="connsiteY24" fmla="*/ 669851 h 765544"/>
                <a:gd name="connsiteX25" fmla="*/ 1802219 w 3434316"/>
                <a:gd name="connsiteY25" fmla="*/ 446567 h 765544"/>
                <a:gd name="connsiteX26" fmla="*/ 1578935 w 3434316"/>
                <a:gd name="connsiteY26" fmla="*/ 361507 h 765544"/>
                <a:gd name="connsiteX27" fmla="*/ 1366284 w 3434316"/>
                <a:gd name="connsiteY27" fmla="*/ 361507 h 765544"/>
                <a:gd name="connsiteX28" fmla="*/ 1143000 w 3434316"/>
                <a:gd name="connsiteY28" fmla="*/ 281763 h 765544"/>
                <a:gd name="connsiteX29" fmla="*/ 877186 w 3434316"/>
                <a:gd name="connsiteY29" fmla="*/ 297712 h 765544"/>
                <a:gd name="connsiteX30" fmla="*/ 696433 w 3434316"/>
                <a:gd name="connsiteY30" fmla="*/ 239233 h 765544"/>
                <a:gd name="connsiteX31" fmla="*/ 473149 w 3434316"/>
                <a:gd name="connsiteY31" fmla="*/ 313660 h 765544"/>
                <a:gd name="connsiteX32" fmla="*/ 5316 w 3434316"/>
                <a:gd name="connsiteY32" fmla="*/ 765544 h 7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34316" h="765544">
                  <a:moveTo>
                    <a:pt x="5316" y="765544"/>
                  </a:moveTo>
                  <a:lnTo>
                    <a:pt x="0" y="563526"/>
                  </a:lnTo>
                  <a:lnTo>
                    <a:pt x="292395" y="265814"/>
                  </a:lnTo>
                  <a:lnTo>
                    <a:pt x="430619" y="111642"/>
                  </a:lnTo>
                  <a:lnTo>
                    <a:pt x="696433" y="0"/>
                  </a:lnTo>
                  <a:lnTo>
                    <a:pt x="1026042" y="79744"/>
                  </a:lnTo>
                  <a:lnTo>
                    <a:pt x="1169581" y="90377"/>
                  </a:lnTo>
                  <a:lnTo>
                    <a:pt x="1345019" y="175437"/>
                  </a:lnTo>
                  <a:lnTo>
                    <a:pt x="1589568" y="170121"/>
                  </a:lnTo>
                  <a:lnTo>
                    <a:pt x="1951075" y="308344"/>
                  </a:lnTo>
                  <a:lnTo>
                    <a:pt x="2089298" y="393405"/>
                  </a:lnTo>
                  <a:lnTo>
                    <a:pt x="2301949" y="478465"/>
                  </a:lnTo>
                  <a:lnTo>
                    <a:pt x="2509284" y="531628"/>
                  </a:lnTo>
                  <a:lnTo>
                    <a:pt x="2806995" y="558209"/>
                  </a:lnTo>
                  <a:lnTo>
                    <a:pt x="3062177" y="563526"/>
                  </a:lnTo>
                  <a:lnTo>
                    <a:pt x="3205716" y="590107"/>
                  </a:lnTo>
                  <a:lnTo>
                    <a:pt x="3434316" y="547577"/>
                  </a:lnTo>
                  <a:lnTo>
                    <a:pt x="3429000" y="696433"/>
                  </a:lnTo>
                  <a:lnTo>
                    <a:pt x="3200400" y="749595"/>
                  </a:lnTo>
                  <a:lnTo>
                    <a:pt x="3024963" y="738963"/>
                  </a:lnTo>
                  <a:lnTo>
                    <a:pt x="2955851" y="733646"/>
                  </a:lnTo>
                  <a:lnTo>
                    <a:pt x="2764465" y="733646"/>
                  </a:lnTo>
                  <a:lnTo>
                    <a:pt x="2424223" y="680484"/>
                  </a:lnTo>
                  <a:lnTo>
                    <a:pt x="2323214" y="659219"/>
                  </a:lnTo>
                  <a:lnTo>
                    <a:pt x="2270051" y="669851"/>
                  </a:lnTo>
                  <a:lnTo>
                    <a:pt x="1802219" y="446567"/>
                  </a:lnTo>
                  <a:lnTo>
                    <a:pt x="1578935" y="361507"/>
                  </a:lnTo>
                  <a:lnTo>
                    <a:pt x="1366284" y="361507"/>
                  </a:lnTo>
                  <a:lnTo>
                    <a:pt x="1143000" y="281763"/>
                  </a:lnTo>
                  <a:lnTo>
                    <a:pt x="877186" y="297712"/>
                  </a:lnTo>
                  <a:lnTo>
                    <a:pt x="696433" y="239233"/>
                  </a:lnTo>
                  <a:lnTo>
                    <a:pt x="473149" y="313660"/>
                  </a:lnTo>
                  <a:lnTo>
                    <a:pt x="5316" y="765544"/>
                  </a:lnTo>
                  <a:close/>
                </a:path>
              </a:pathLst>
            </a:custGeom>
            <a:solidFill>
              <a:srgbClr val="00B0F0"/>
            </a:solidFill>
            <a:ln>
              <a:noFill/>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2" name="Forme libre : forme 120"/>
            <p:cNvSpPr/>
            <p:nvPr/>
          </p:nvSpPr>
          <p:spPr bwMode="auto">
            <a:xfrm>
              <a:off x="5099745" y="3740021"/>
              <a:ext cx="3573032" cy="711538"/>
            </a:xfrm>
            <a:custGeom>
              <a:avLst/>
              <a:gdLst>
                <a:gd name="connsiteX0" fmla="*/ 0 w 3455582"/>
                <a:gd name="connsiteY0" fmla="*/ 643270 h 691117"/>
                <a:gd name="connsiteX1" fmla="*/ 10633 w 3455582"/>
                <a:gd name="connsiteY1" fmla="*/ 478466 h 691117"/>
                <a:gd name="connsiteX2" fmla="*/ 228600 w 3455582"/>
                <a:gd name="connsiteY2" fmla="*/ 196703 h 691117"/>
                <a:gd name="connsiteX3" fmla="*/ 632637 w 3455582"/>
                <a:gd name="connsiteY3" fmla="*/ 42531 h 691117"/>
                <a:gd name="connsiteX4" fmla="*/ 930349 w 3455582"/>
                <a:gd name="connsiteY4" fmla="*/ 0 h 691117"/>
                <a:gd name="connsiteX5" fmla="*/ 1158949 w 3455582"/>
                <a:gd name="connsiteY5" fmla="*/ 116959 h 691117"/>
                <a:gd name="connsiteX6" fmla="*/ 1408814 w 3455582"/>
                <a:gd name="connsiteY6" fmla="*/ 122275 h 691117"/>
                <a:gd name="connsiteX7" fmla="*/ 1658679 w 3455582"/>
                <a:gd name="connsiteY7" fmla="*/ 191386 h 691117"/>
                <a:gd name="connsiteX8" fmla="*/ 1850065 w 3455582"/>
                <a:gd name="connsiteY8" fmla="*/ 217968 h 691117"/>
                <a:gd name="connsiteX9" fmla="*/ 2083982 w 3455582"/>
                <a:gd name="connsiteY9" fmla="*/ 345559 h 691117"/>
                <a:gd name="connsiteX10" fmla="*/ 2312582 w 3455582"/>
                <a:gd name="connsiteY10" fmla="*/ 377456 h 691117"/>
                <a:gd name="connsiteX11" fmla="*/ 2562447 w 3455582"/>
                <a:gd name="connsiteY11" fmla="*/ 483782 h 691117"/>
                <a:gd name="connsiteX12" fmla="*/ 2950535 w 3455582"/>
                <a:gd name="connsiteY12" fmla="*/ 542261 h 691117"/>
                <a:gd name="connsiteX13" fmla="*/ 3455582 w 3455582"/>
                <a:gd name="connsiteY13" fmla="*/ 542261 h 691117"/>
                <a:gd name="connsiteX14" fmla="*/ 3450265 w 3455582"/>
                <a:gd name="connsiteY14" fmla="*/ 691117 h 691117"/>
                <a:gd name="connsiteX15" fmla="*/ 2833577 w 3455582"/>
                <a:gd name="connsiteY15" fmla="*/ 664535 h 691117"/>
                <a:gd name="connsiteX16" fmla="*/ 2551814 w 3455582"/>
                <a:gd name="connsiteY16" fmla="*/ 622005 h 691117"/>
                <a:gd name="connsiteX17" fmla="*/ 2355112 w 3455582"/>
                <a:gd name="connsiteY17" fmla="*/ 568842 h 691117"/>
                <a:gd name="connsiteX18" fmla="*/ 2099930 w 3455582"/>
                <a:gd name="connsiteY18" fmla="*/ 520996 h 691117"/>
                <a:gd name="connsiteX19" fmla="*/ 1839433 w 3455582"/>
                <a:gd name="connsiteY19" fmla="*/ 404038 h 691117"/>
                <a:gd name="connsiteX20" fmla="*/ 1339703 w 3455582"/>
                <a:gd name="connsiteY20" fmla="*/ 318977 h 691117"/>
                <a:gd name="connsiteX21" fmla="*/ 1148317 w 3455582"/>
                <a:gd name="connsiteY21" fmla="*/ 313661 h 691117"/>
                <a:gd name="connsiteX22" fmla="*/ 956930 w 3455582"/>
                <a:gd name="connsiteY22" fmla="*/ 249866 h 691117"/>
                <a:gd name="connsiteX23" fmla="*/ 707065 w 3455582"/>
                <a:gd name="connsiteY23" fmla="*/ 244549 h 691117"/>
                <a:gd name="connsiteX24" fmla="*/ 616689 w 3455582"/>
                <a:gd name="connsiteY24" fmla="*/ 265814 h 691117"/>
                <a:gd name="connsiteX25" fmla="*/ 473149 w 3455582"/>
                <a:gd name="connsiteY25" fmla="*/ 287079 h 691117"/>
                <a:gd name="connsiteX26" fmla="*/ 324293 w 3455582"/>
                <a:gd name="connsiteY26" fmla="*/ 382772 h 691117"/>
                <a:gd name="connsiteX27" fmla="*/ 0 w 3455582"/>
                <a:gd name="connsiteY27" fmla="*/ 643270 h 69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55582" h="691117">
                  <a:moveTo>
                    <a:pt x="0" y="643270"/>
                  </a:moveTo>
                  <a:lnTo>
                    <a:pt x="10633" y="478466"/>
                  </a:lnTo>
                  <a:lnTo>
                    <a:pt x="228600" y="196703"/>
                  </a:lnTo>
                  <a:lnTo>
                    <a:pt x="632637" y="42531"/>
                  </a:lnTo>
                  <a:lnTo>
                    <a:pt x="930349" y="0"/>
                  </a:lnTo>
                  <a:lnTo>
                    <a:pt x="1158949" y="116959"/>
                  </a:lnTo>
                  <a:lnTo>
                    <a:pt x="1408814" y="122275"/>
                  </a:lnTo>
                  <a:lnTo>
                    <a:pt x="1658679" y="191386"/>
                  </a:lnTo>
                  <a:lnTo>
                    <a:pt x="1850065" y="217968"/>
                  </a:lnTo>
                  <a:lnTo>
                    <a:pt x="2083982" y="345559"/>
                  </a:lnTo>
                  <a:lnTo>
                    <a:pt x="2312582" y="377456"/>
                  </a:lnTo>
                  <a:lnTo>
                    <a:pt x="2562447" y="483782"/>
                  </a:lnTo>
                  <a:lnTo>
                    <a:pt x="2950535" y="542261"/>
                  </a:lnTo>
                  <a:lnTo>
                    <a:pt x="3455582" y="542261"/>
                  </a:lnTo>
                  <a:lnTo>
                    <a:pt x="3450265" y="691117"/>
                  </a:lnTo>
                  <a:lnTo>
                    <a:pt x="2833577" y="664535"/>
                  </a:lnTo>
                  <a:lnTo>
                    <a:pt x="2551814" y="622005"/>
                  </a:lnTo>
                  <a:lnTo>
                    <a:pt x="2355112" y="568842"/>
                  </a:lnTo>
                  <a:lnTo>
                    <a:pt x="2099930" y="520996"/>
                  </a:lnTo>
                  <a:lnTo>
                    <a:pt x="1839433" y="404038"/>
                  </a:lnTo>
                  <a:lnTo>
                    <a:pt x="1339703" y="318977"/>
                  </a:lnTo>
                  <a:lnTo>
                    <a:pt x="1148317" y="313661"/>
                  </a:lnTo>
                  <a:lnTo>
                    <a:pt x="956930" y="249866"/>
                  </a:lnTo>
                  <a:lnTo>
                    <a:pt x="707065" y="244549"/>
                  </a:lnTo>
                  <a:lnTo>
                    <a:pt x="616689" y="265814"/>
                  </a:lnTo>
                  <a:lnTo>
                    <a:pt x="473149" y="287079"/>
                  </a:lnTo>
                  <a:lnTo>
                    <a:pt x="324293" y="382772"/>
                  </a:lnTo>
                  <a:lnTo>
                    <a:pt x="0" y="643270"/>
                  </a:lnTo>
                  <a:close/>
                </a:path>
              </a:pathLst>
            </a:cu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cxnSp>
          <p:nvCxnSpPr>
            <p:cNvPr id="22" name="Connecteur droit 21"/>
            <p:cNvCxnSpPr>
              <a:cxnSpLocks/>
            </p:cNvCxnSpPr>
            <p:nvPr/>
          </p:nvCxnSpPr>
          <p:spPr bwMode="auto">
            <a:xfrm>
              <a:off x="5084215" y="2776353"/>
              <a:ext cx="0" cy="2329694"/>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Connecteur droit 22"/>
            <p:cNvCxnSpPr>
              <a:cxnSpLocks/>
            </p:cNvCxnSpPr>
            <p:nvPr/>
          </p:nvCxnSpPr>
          <p:spPr bwMode="auto">
            <a:xfrm>
              <a:off x="5024718" y="5099021"/>
              <a:ext cx="366732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 name="Connecteur droit 23"/>
            <p:cNvCxnSpPr>
              <a:cxnSpLocks/>
            </p:cNvCxnSpPr>
            <p:nvPr/>
          </p:nvCxnSpPr>
          <p:spPr bwMode="auto">
            <a:xfrm>
              <a:off x="5035036" y="2787627"/>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5" name="Connecteur droit 24"/>
            <p:cNvCxnSpPr>
              <a:cxnSpLocks/>
            </p:cNvCxnSpPr>
            <p:nvPr/>
          </p:nvCxnSpPr>
          <p:spPr bwMode="auto">
            <a:xfrm>
              <a:off x="5024497" y="3176372"/>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6" name="Connecteur droit 25"/>
            <p:cNvCxnSpPr>
              <a:cxnSpLocks/>
            </p:cNvCxnSpPr>
            <p:nvPr/>
          </p:nvCxnSpPr>
          <p:spPr bwMode="auto">
            <a:xfrm>
              <a:off x="5033646" y="3547676"/>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7" name="Connecteur droit 26"/>
            <p:cNvCxnSpPr>
              <a:cxnSpLocks/>
            </p:cNvCxnSpPr>
            <p:nvPr/>
          </p:nvCxnSpPr>
          <p:spPr bwMode="auto">
            <a:xfrm>
              <a:off x="5028960" y="3930447"/>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8" name="Connecteur droit 27"/>
            <p:cNvCxnSpPr>
              <a:cxnSpLocks/>
            </p:cNvCxnSpPr>
            <p:nvPr/>
          </p:nvCxnSpPr>
          <p:spPr bwMode="auto">
            <a:xfrm>
              <a:off x="5030349" y="4328561"/>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9" name="Connecteur droit 28"/>
            <p:cNvCxnSpPr>
              <a:cxnSpLocks/>
            </p:cNvCxnSpPr>
            <p:nvPr/>
          </p:nvCxnSpPr>
          <p:spPr bwMode="auto">
            <a:xfrm>
              <a:off x="5030349" y="4721988"/>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a:cxnSpLocks/>
            </p:cNvCxnSpPr>
            <p:nvPr/>
          </p:nvCxnSpPr>
          <p:spPr bwMode="auto">
            <a:xfrm rot="5400000">
              <a:off x="5571318" y="5122443"/>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a:cxnSpLocks/>
            </p:cNvCxnSpPr>
            <p:nvPr/>
          </p:nvCxnSpPr>
          <p:spPr bwMode="auto">
            <a:xfrm rot="5400000">
              <a:off x="6030323" y="5124782"/>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a:cxnSpLocks/>
            </p:cNvCxnSpPr>
            <p:nvPr/>
          </p:nvCxnSpPr>
          <p:spPr bwMode="auto">
            <a:xfrm rot="5400000">
              <a:off x="6515080" y="5131808"/>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3" name="Connecteur droit 32"/>
            <p:cNvCxnSpPr>
              <a:cxnSpLocks/>
            </p:cNvCxnSpPr>
            <p:nvPr/>
          </p:nvCxnSpPr>
          <p:spPr bwMode="auto">
            <a:xfrm rot="5400000">
              <a:off x="6978763" y="5117757"/>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4" name="Connecteur droit 33"/>
            <p:cNvCxnSpPr>
              <a:cxnSpLocks/>
            </p:cNvCxnSpPr>
            <p:nvPr/>
          </p:nvCxnSpPr>
          <p:spPr bwMode="auto">
            <a:xfrm rot="5400000">
              <a:off x="7463524" y="5131808"/>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5" name="Connecteur droit 34"/>
            <p:cNvCxnSpPr>
              <a:cxnSpLocks/>
            </p:cNvCxnSpPr>
            <p:nvPr/>
          </p:nvCxnSpPr>
          <p:spPr bwMode="auto">
            <a:xfrm rot="5400000">
              <a:off x="7913162" y="5138833"/>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 name="Connecteur droit 35"/>
            <p:cNvCxnSpPr>
              <a:cxnSpLocks/>
            </p:cNvCxnSpPr>
            <p:nvPr/>
          </p:nvCxnSpPr>
          <p:spPr bwMode="auto">
            <a:xfrm rot="5400000">
              <a:off x="8397923" y="5131808"/>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7" name="ZoneTexte 36"/>
            <p:cNvSpPr txBox="1"/>
            <p:nvPr/>
          </p:nvSpPr>
          <p:spPr>
            <a:xfrm>
              <a:off x="4674593" y="2633761"/>
              <a:ext cx="409622" cy="285184"/>
            </a:xfrm>
            <a:prstGeom prst="rect">
              <a:avLst/>
            </a:prstGeom>
            <a:noFill/>
          </p:spPr>
          <p:txBody>
            <a:bodyPr wrap="square" rtlCol="0">
              <a:spAutoFit/>
            </a:bodyPr>
            <a:lstStyle/>
            <a:p>
              <a:pPr algn="r"/>
              <a:r>
                <a:rPr lang="fr-FR" sz="1200" dirty="0">
                  <a:solidFill>
                    <a:srgbClr val="000066"/>
                  </a:solidFill>
                </a:rPr>
                <a:t>60</a:t>
              </a:r>
            </a:p>
          </p:txBody>
        </p:sp>
        <p:sp>
          <p:nvSpPr>
            <p:cNvPr id="38" name="ZoneTexte 37"/>
            <p:cNvSpPr txBox="1"/>
            <p:nvPr/>
          </p:nvSpPr>
          <p:spPr>
            <a:xfrm>
              <a:off x="4674593" y="3016958"/>
              <a:ext cx="409622" cy="285184"/>
            </a:xfrm>
            <a:prstGeom prst="rect">
              <a:avLst/>
            </a:prstGeom>
            <a:noFill/>
          </p:spPr>
          <p:txBody>
            <a:bodyPr wrap="square" rtlCol="0">
              <a:spAutoFit/>
            </a:bodyPr>
            <a:lstStyle/>
            <a:p>
              <a:pPr algn="r"/>
              <a:r>
                <a:rPr lang="fr-FR" sz="1200" dirty="0">
                  <a:solidFill>
                    <a:srgbClr val="000066"/>
                  </a:solidFill>
                </a:rPr>
                <a:t>50</a:t>
              </a:r>
            </a:p>
          </p:txBody>
        </p:sp>
        <p:sp>
          <p:nvSpPr>
            <p:cNvPr id="39" name="ZoneTexte 38"/>
            <p:cNvSpPr txBox="1"/>
            <p:nvPr/>
          </p:nvSpPr>
          <p:spPr>
            <a:xfrm>
              <a:off x="4674593" y="3400154"/>
              <a:ext cx="409622" cy="285184"/>
            </a:xfrm>
            <a:prstGeom prst="rect">
              <a:avLst/>
            </a:prstGeom>
            <a:noFill/>
          </p:spPr>
          <p:txBody>
            <a:bodyPr wrap="square" rtlCol="0">
              <a:spAutoFit/>
            </a:bodyPr>
            <a:lstStyle/>
            <a:p>
              <a:pPr algn="r"/>
              <a:r>
                <a:rPr lang="fr-FR" sz="1200" dirty="0">
                  <a:solidFill>
                    <a:srgbClr val="000066"/>
                  </a:solidFill>
                </a:rPr>
                <a:t>40</a:t>
              </a:r>
            </a:p>
          </p:txBody>
        </p:sp>
        <p:sp>
          <p:nvSpPr>
            <p:cNvPr id="40" name="ZoneTexte 39"/>
            <p:cNvSpPr txBox="1"/>
            <p:nvPr/>
          </p:nvSpPr>
          <p:spPr>
            <a:xfrm>
              <a:off x="4674593" y="3783351"/>
              <a:ext cx="409622" cy="285184"/>
            </a:xfrm>
            <a:prstGeom prst="rect">
              <a:avLst/>
            </a:prstGeom>
            <a:noFill/>
          </p:spPr>
          <p:txBody>
            <a:bodyPr wrap="square" rtlCol="0">
              <a:spAutoFit/>
            </a:bodyPr>
            <a:lstStyle/>
            <a:p>
              <a:pPr algn="r"/>
              <a:r>
                <a:rPr lang="fr-FR" sz="1200" dirty="0">
                  <a:solidFill>
                    <a:srgbClr val="000066"/>
                  </a:solidFill>
                </a:rPr>
                <a:t>30</a:t>
              </a:r>
            </a:p>
          </p:txBody>
        </p:sp>
        <p:sp>
          <p:nvSpPr>
            <p:cNvPr id="41" name="ZoneTexte 40"/>
            <p:cNvSpPr txBox="1"/>
            <p:nvPr/>
          </p:nvSpPr>
          <p:spPr>
            <a:xfrm>
              <a:off x="4674593" y="4166547"/>
              <a:ext cx="409622" cy="285184"/>
            </a:xfrm>
            <a:prstGeom prst="rect">
              <a:avLst/>
            </a:prstGeom>
            <a:noFill/>
          </p:spPr>
          <p:txBody>
            <a:bodyPr wrap="square" rtlCol="0">
              <a:spAutoFit/>
            </a:bodyPr>
            <a:lstStyle/>
            <a:p>
              <a:pPr algn="r"/>
              <a:r>
                <a:rPr lang="fr-FR" sz="1200" dirty="0">
                  <a:solidFill>
                    <a:srgbClr val="000066"/>
                  </a:solidFill>
                </a:rPr>
                <a:t>20</a:t>
              </a:r>
            </a:p>
          </p:txBody>
        </p:sp>
        <p:sp>
          <p:nvSpPr>
            <p:cNvPr id="42" name="ZoneTexte 41"/>
            <p:cNvSpPr txBox="1"/>
            <p:nvPr/>
          </p:nvSpPr>
          <p:spPr>
            <a:xfrm>
              <a:off x="4674593" y="4549742"/>
              <a:ext cx="409622" cy="285184"/>
            </a:xfrm>
            <a:prstGeom prst="rect">
              <a:avLst/>
            </a:prstGeom>
            <a:noFill/>
          </p:spPr>
          <p:txBody>
            <a:bodyPr wrap="square" rtlCol="0">
              <a:spAutoFit/>
            </a:bodyPr>
            <a:lstStyle/>
            <a:p>
              <a:pPr algn="r"/>
              <a:r>
                <a:rPr lang="fr-FR" sz="1200" dirty="0">
                  <a:solidFill>
                    <a:srgbClr val="000066"/>
                  </a:solidFill>
                </a:rPr>
                <a:t>10</a:t>
              </a:r>
            </a:p>
          </p:txBody>
        </p:sp>
        <p:sp>
          <p:nvSpPr>
            <p:cNvPr id="43" name="ZoneTexte 42"/>
            <p:cNvSpPr txBox="1"/>
            <p:nvPr/>
          </p:nvSpPr>
          <p:spPr>
            <a:xfrm>
              <a:off x="4674593" y="4932939"/>
              <a:ext cx="409622" cy="285184"/>
            </a:xfrm>
            <a:prstGeom prst="rect">
              <a:avLst/>
            </a:prstGeom>
            <a:noFill/>
          </p:spPr>
          <p:txBody>
            <a:bodyPr wrap="square" rtlCol="0">
              <a:spAutoFit/>
            </a:bodyPr>
            <a:lstStyle/>
            <a:p>
              <a:pPr algn="r"/>
              <a:r>
                <a:rPr lang="fr-FR" sz="1200" dirty="0">
                  <a:solidFill>
                    <a:srgbClr val="000066"/>
                  </a:solidFill>
                </a:rPr>
                <a:t>0</a:t>
              </a:r>
            </a:p>
          </p:txBody>
        </p:sp>
        <p:sp>
          <p:nvSpPr>
            <p:cNvPr id="44" name="ZoneTexte 43"/>
            <p:cNvSpPr txBox="1"/>
            <p:nvPr/>
          </p:nvSpPr>
          <p:spPr>
            <a:xfrm>
              <a:off x="4857525" y="5122388"/>
              <a:ext cx="595747" cy="285184"/>
            </a:xfrm>
            <a:prstGeom prst="rect">
              <a:avLst/>
            </a:prstGeom>
            <a:noFill/>
          </p:spPr>
          <p:txBody>
            <a:bodyPr wrap="square" rtlCol="0">
              <a:spAutoFit/>
            </a:bodyPr>
            <a:lstStyle/>
            <a:p>
              <a:pPr algn="ctr"/>
              <a:r>
                <a:rPr lang="fr-FR" sz="1200" dirty="0">
                  <a:solidFill>
                    <a:srgbClr val="000066"/>
                  </a:solidFill>
                </a:rPr>
                <a:t>2000</a:t>
              </a:r>
            </a:p>
          </p:txBody>
        </p:sp>
        <p:sp>
          <p:nvSpPr>
            <p:cNvPr id="45" name="ZoneTexte 44"/>
            <p:cNvSpPr txBox="1"/>
            <p:nvPr/>
          </p:nvSpPr>
          <p:spPr>
            <a:xfrm>
              <a:off x="5302712" y="5122388"/>
              <a:ext cx="595747" cy="285184"/>
            </a:xfrm>
            <a:prstGeom prst="rect">
              <a:avLst/>
            </a:prstGeom>
            <a:noFill/>
          </p:spPr>
          <p:txBody>
            <a:bodyPr wrap="square" rtlCol="0">
              <a:spAutoFit/>
            </a:bodyPr>
            <a:lstStyle/>
            <a:p>
              <a:pPr algn="ctr"/>
              <a:r>
                <a:rPr lang="fr-FR" sz="1200" dirty="0">
                  <a:solidFill>
                    <a:srgbClr val="000066"/>
                  </a:solidFill>
                </a:rPr>
                <a:t>2002</a:t>
              </a:r>
            </a:p>
          </p:txBody>
        </p:sp>
        <p:sp>
          <p:nvSpPr>
            <p:cNvPr id="46" name="ZoneTexte 45"/>
            <p:cNvSpPr txBox="1"/>
            <p:nvPr/>
          </p:nvSpPr>
          <p:spPr>
            <a:xfrm>
              <a:off x="5772256" y="5122388"/>
              <a:ext cx="595747" cy="285184"/>
            </a:xfrm>
            <a:prstGeom prst="rect">
              <a:avLst/>
            </a:prstGeom>
            <a:noFill/>
          </p:spPr>
          <p:txBody>
            <a:bodyPr wrap="square" rtlCol="0">
              <a:spAutoFit/>
            </a:bodyPr>
            <a:lstStyle/>
            <a:p>
              <a:pPr algn="ctr"/>
              <a:r>
                <a:rPr lang="fr-FR" sz="1200" dirty="0">
                  <a:solidFill>
                    <a:srgbClr val="000066"/>
                  </a:solidFill>
                </a:rPr>
                <a:t>2004</a:t>
              </a:r>
            </a:p>
          </p:txBody>
        </p:sp>
        <p:sp>
          <p:nvSpPr>
            <p:cNvPr id="47" name="ZoneTexte 46"/>
            <p:cNvSpPr txBox="1"/>
            <p:nvPr/>
          </p:nvSpPr>
          <p:spPr>
            <a:xfrm>
              <a:off x="6206677" y="5122388"/>
              <a:ext cx="595747" cy="285184"/>
            </a:xfrm>
            <a:prstGeom prst="rect">
              <a:avLst/>
            </a:prstGeom>
            <a:noFill/>
          </p:spPr>
          <p:txBody>
            <a:bodyPr wrap="square" rtlCol="0">
              <a:spAutoFit/>
            </a:bodyPr>
            <a:lstStyle/>
            <a:p>
              <a:pPr algn="ctr"/>
              <a:r>
                <a:rPr lang="fr-FR" sz="1200" dirty="0">
                  <a:solidFill>
                    <a:srgbClr val="000066"/>
                  </a:solidFill>
                </a:rPr>
                <a:t>2006</a:t>
              </a:r>
            </a:p>
          </p:txBody>
        </p:sp>
        <p:sp>
          <p:nvSpPr>
            <p:cNvPr id="48" name="ZoneTexte 47"/>
            <p:cNvSpPr txBox="1"/>
            <p:nvPr/>
          </p:nvSpPr>
          <p:spPr>
            <a:xfrm>
              <a:off x="6700996" y="5122388"/>
              <a:ext cx="595747" cy="285184"/>
            </a:xfrm>
            <a:prstGeom prst="rect">
              <a:avLst/>
            </a:prstGeom>
            <a:noFill/>
          </p:spPr>
          <p:txBody>
            <a:bodyPr wrap="square" rtlCol="0">
              <a:spAutoFit/>
            </a:bodyPr>
            <a:lstStyle/>
            <a:p>
              <a:pPr algn="ctr"/>
              <a:r>
                <a:rPr lang="fr-FR" sz="1200" dirty="0">
                  <a:solidFill>
                    <a:srgbClr val="000066"/>
                  </a:solidFill>
                </a:rPr>
                <a:t>2008</a:t>
              </a:r>
            </a:p>
          </p:txBody>
        </p:sp>
        <p:sp>
          <p:nvSpPr>
            <p:cNvPr id="49" name="ZoneTexte 48"/>
            <p:cNvSpPr txBox="1"/>
            <p:nvPr/>
          </p:nvSpPr>
          <p:spPr>
            <a:xfrm>
              <a:off x="7207475" y="5122388"/>
              <a:ext cx="595747" cy="285184"/>
            </a:xfrm>
            <a:prstGeom prst="rect">
              <a:avLst/>
            </a:prstGeom>
            <a:noFill/>
          </p:spPr>
          <p:txBody>
            <a:bodyPr wrap="square" rtlCol="0">
              <a:spAutoFit/>
            </a:bodyPr>
            <a:lstStyle/>
            <a:p>
              <a:pPr algn="ctr"/>
              <a:r>
                <a:rPr lang="fr-FR" sz="1200" dirty="0">
                  <a:solidFill>
                    <a:srgbClr val="000066"/>
                  </a:solidFill>
                </a:rPr>
                <a:t>2010</a:t>
              </a:r>
            </a:p>
          </p:txBody>
        </p:sp>
        <p:sp>
          <p:nvSpPr>
            <p:cNvPr id="50" name="ZoneTexte 49"/>
            <p:cNvSpPr txBox="1"/>
            <p:nvPr/>
          </p:nvSpPr>
          <p:spPr>
            <a:xfrm>
              <a:off x="7635394" y="5122388"/>
              <a:ext cx="595747" cy="285184"/>
            </a:xfrm>
            <a:prstGeom prst="rect">
              <a:avLst/>
            </a:prstGeom>
            <a:noFill/>
          </p:spPr>
          <p:txBody>
            <a:bodyPr wrap="square" rtlCol="0">
              <a:spAutoFit/>
            </a:bodyPr>
            <a:lstStyle/>
            <a:p>
              <a:pPr algn="ctr"/>
              <a:r>
                <a:rPr lang="fr-FR" sz="1200" dirty="0">
                  <a:solidFill>
                    <a:srgbClr val="000066"/>
                  </a:solidFill>
                </a:rPr>
                <a:t>2012</a:t>
              </a:r>
            </a:p>
          </p:txBody>
        </p:sp>
        <p:sp>
          <p:nvSpPr>
            <p:cNvPr id="51" name="ZoneTexte 50"/>
            <p:cNvSpPr txBox="1"/>
            <p:nvPr/>
          </p:nvSpPr>
          <p:spPr>
            <a:xfrm>
              <a:off x="8145468" y="5122388"/>
              <a:ext cx="595747" cy="285184"/>
            </a:xfrm>
            <a:prstGeom prst="rect">
              <a:avLst/>
            </a:prstGeom>
            <a:noFill/>
          </p:spPr>
          <p:txBody>
            <a:bodyPr wrap="square" rtlCol="0">
              <a:spAutoFit/>
            </a:bodyPr>
            <a:lstStyle/>
            <a:p>
              <a:pPr algn="ctr"/>
              <a:r>
                <a:rPr lang="fr-FR" sz="1200" dirty="0">
                  <a:solidFill>
                    <a:srgbClr val="000066"/>
                  </a:solidFill>
                </a:rPr>
                <a:t>2014</a:t>
              </a:r>
            </a:p>
          </p:txBody>
        </p:sp>
        <p:cxnSp>
          <p:nvCxnSpPr>
            <p:cNvPr id="52" name="Connecteur droit 51"/>
            <p:cNvCxnSpPr>
              <a:cxnSpLocks/>
            </p:cNvCxnSpPr>
            <p:nvPr/>
          </p:nvCxnSpPr>
          <p:spPr bwMode="auto">
            <a:xfrm rot="5400000">
              <a:off x="5081876" y="5131808"/>
              <a:ext cx="4917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3" name="ZoneTexte 52"/>
            <p:cNvSpPr txBox="1"/>
            <p:nvPr/>
          </p:nvSpPr>
          <p:spPr>
            <a:xfrm>
              <a:off x="4864987" y="5327279"/>
              <a:ext cx="553559" cy="269340"/>
            </a:xfrm>
            <a:prstGeom prst="rect">
              <a:avLst/>
            </a:prstGeom>
            <a:noFill/>
          </p:spPr>
          <p:txBody>
            <a:bodyPr wrap="none" rtlCol="0">
              <a:spAutoFit/>
            </a:bodyPr>
            <a:lstStyle/>
            <a:p>
              <a:r>
                <a:rPr lang="fr-FR" sz="1100" dirty="0">
                  <a:solidFill>
                    <a:srgbClr val="000066"/>
                  </a:solidFill>
                </a:rPr>
                <a:t>1 264</a:t>
              </a:r>
            </a:p>
          </p:txBody>
        </p:sp>
        <p:sp>
          <p:nvSpPr>
            <p:cNvPr id="54" name="ZoneTexte 53"/>
            <p:cNvSpPr txBox="1"/>
            <p:nvPr/>
          </p:nvSpPr>
          <p:spPr>
            <a:xfrm>
              <a:off x="5353515" y="5327279"/>
              <a:ext cx="553559" cy="269340"/>
            </a:xfrm>
            <a:prstGeom prst="rect">
              <a:avLst/>
            </a:prstGeom>
            <a:noFill/>
          </p:spPr>
          <p:txBody>
            <a:bodyPr wrap="none" rtlCol="0">
              <a:spAutoFit/>
            </a:bodyPr>
            <a:lstStyle/>
            <a:p>
              <a:r>
                <a:rPr lang="fr-FR" sz="1100" dirty="0">
                  <a:solidFill>
                    <a:srgbClr val="000066"/>
                  </a:solidFill>
                </a:rPr>
                <a:t>1 244</a:t>
              </a:r>
            </a:p>
          </p:txBody>
        </p:sp>
        <p:sp>
          <p:nvSpPr>
            <p:cNvPr id="55" name="ZoneTexte 54"/>
            <p:cNvSpPr txBox="1"/>
            <p:nvPr/>
          </p:nvSpPr>
          <p:spPr>
            <a:xfrm>
              <a:off x="5834244" y="5327279"/>
              <a:ext cx="553559" cy="269340"/>
            </a:xfrm>
            <a:prstGeom prst="rect">
              <a:avLst/>
            </a:prstGeom>
            <a:noFill/>
          </p:spPr>
          <p:txBody>
            <a:bodyPr wrap="none" rtlCol="0">
              <a:spAutoFit/>
            </a:bodyPr>
            <a:lstStyle/>
            <a:p>
              <a:r>
                <a:rPr lang="fr-FR" sz="1100" dirty="0">
                  <a:solidFill>
                    <a:srgbClr val="000066"/>
                  </a:solidFill>
                </a:rPr>
                <a:t>1 281</a:t>
              </a:r>
            </a:p>
          </p:txBody>
        </p:sp>
        <p:sp>
          <p:nvSpPr>
            <p:cNvPr id="56" name="ZoneTexte 55"/>
            <p:cNvSpPr txBox="1"/>
            <p:nvPr/>
          </p:nvSpPr>
          <p:spPr>
            <a:xfrm>
              <a:off x="6242019" y="5327279"/>
              <a:ext cx="553559" cy="269340"/>
            </a:xfrm>
            <a:prstGeom prst="rect">
              <a:avLst/>
            </a:prstGeom>
            <a:noFill/>
          </p:spPr>
          <p:txBody>
            <a:bodyPr wrap="none" rtlCol="0">
              <a:spAutoFit/>
            </a:bodyPr>
            <a:lstStyle/>
            <a:p>
              <a:r>
                <a:rPr lang="fr-FR" sz="1100" dirty="0">
                  <a:solidFill>
                    <a:srgbClr val="000066"/>
                  </a:solidFill>
                </a:rPr>
                <a:t>1 334</a:t>
              </a:r>
            </a:p>
          </p:txBody>
        </p:sp>
        <p:sp>
          <p:nvSpPr>
            <p:cNvPr id="57" name="ZoneTexte 56"/>
            <p:cNvSpPr txBox="1"/>
            <p:nvPr/>
          </p:nvSpPr>
          <p:spPr>
            <a:xfrm>
              <a:off x="6724963" y="5327279"/>
              <a:ext cx="553559" cy="269340"/>
            </a:xfrm>
            <a:prstGeom prst="rect">
              <a:avLst/>
            </a:prstGeom>
            <a:noFill/>
          </p:spPr>
          <p:txBody>
            <a:bodyPr wrap="none" rtlCol="0">
              <a:spAutoFit/>
            </a:bodyPr>
            <a:lstStyle/>
            <a:p>
              <a:r>
                <a:rPr lang="fr-FR" sz="1100" dirty="0">
                  <a:solidFill>
                    <a:srgbClr val="000066"/>
                  </a:solidFill>
                </a:rPr>
                <a:t>1 404</a:t>
              </a:r>
            </a:p>
          </p:txBody>
        </p:sp>
        <p:sp>
          <p:nvSpPr>
            <p:cNvPr id="58" name="ZoneTexte 57"/>
            <p:cNvSpPr txBox="1"/>
            <p:nvPr/>
          </p:nvSpPr>
          <p:spPr>
            <a:xfrm>
              <a:off x="7233795" y="5327279"/>
              <a:ext cx="553559" cy="269340"/>
            </a:xfrm>
            <a:prstGeom prst="rect">
              <a:avLst/>
            </a:prstGeom>
            <a:noFill/>
          </p:spPr>
          <p:txBody>
            <a:bodyPr wrap="none" rtlCol="0">
              <a:spAutoFit/>
            </a:bodyPr>
            <a:lstStyle/>
            <a:p>
              <a:r>
                <a:rPr lang="fr-FR" sz="1100" dirty="0">
                  <a:solidFill>
                    <a:srgbClr val="000066"/>
                  </a:solidFill>
                </a:rPr>
                <a:t>1 503</a:t>
              </a:r>
            </a:p>
          </p:txBody>
        </p:sp>
        <p:sp>
          <p:nvSpPr>
            <p:cNvPr id="59" name="ZoneTexte 58"/>
            <p:cNvSpPr txBox="1"/>
            <p:nvPr/>
          </p:nvSpPr>
          <p:spPr>
            <a:xfrm>
              <a:off x="7669623" y="5327279"/>
              <a:ext cx="553559" cy="269340"/>
            </a:xfrm>
            <a:prstGeom prst="rect">
              <a:avLst/>
            </a:prstGeom>
            <a:noFill/>
          </p:spPr>
          <p:txBody>
            <a:bodyPr wrap="none" rtlCol="0">
              <a:spAutoFit/>
            </a:bodyPr>
            <a:lstStyle/>
            <a:p>
              <a:r>
                <a:rPr lang="fr-FR" sz="1100" dirty="0">
                  <a:solidFill>
                    <a:srgbClr val="000066"/>
                  </a:solidFill>
                </a:rPr>
                <a:t>1 640</a:t>
              </a:r>
            </a:p>
          </p:txBody>
        </p:sp>
        <p:sp>
          <p:nvSpPr>
            <p:cNvPr id="60" name="ZoneTexte 59"/>
            <p:cNvSpPr txBox="1"/>
            <p:nvPr/>
          </p:nvSpPr>
          <p:spPr>
            <a:xfrm>
              <a:off x="8164580" y="5327279"/>
              <a:ext cx="553559" cy="269340"/>
            </a:xfrm>
            <a:prstGeom prst="rect">
              <a:avLst/>
            </a:prstGeom>
            <a:noFill/>
          </p:spPr>
          <p:txBody>
            <a:bodyPr wrap="none" rtlCol="0">
              <a:spAutoFit/>
            </a:bodyPr>
            <a:lstStyle/>
            <a:p>
              <a:r>
                <a:rPr lang="fr-FR" sz="1100" dirty="0">
                  <a:solidFill>
                    <a:srgbClr val="000066"/>
                  </a:solidFill>
                </a:rPr>
                <a:t>1 656</a:t>
              </a:r>
            </a:p>
          </p:txBody>
        </p:sp>
        <p:sp>
          <p:nvSpPr>
            <p:cNvPr id="61" name="Forme libre : forme 104"/>
            <p:cNvSpPr/>
            <p:nvPr/>
          </p:nvSpPr>
          <p:spPr bwMode="auto">
            <a:xfrm>
              <a:off x="5120721" y="3157639"/>
              <a:ext cx="3561937" cy="590143"/>
            </a:xfrm>
            <a:custGeom>
              <a:avLst/>
              <a:gdLst>
                <a:gd name="connsiteX0" fmla="*/ 0 w 3459707"/>
                <a:gd name="connsiteY0" fmla="*/ 545911 h 573206"/>
                <a:gd name="connsiteX1" fmla="*/ 450376 w 3459707"/>
                <a:gd name="connsiteY1" fmla="*/ 116006 h 573206"/>
                <a:gd name="connsiteX2" fmla="*/ 696035 w 3459707"/>
                <a:gd name="connsiteY2" fmla="*/ 0 h 573206"/>
                <a:gd name="connsiteX3" fmla="*/ 880280 w 3459707"/>
                <a:gd name="connsiteY3" fmla="*/ 54591 h 573206"/>
                <a:gd name="connsiteX4" fmla="*/ 1057701 w 3459707"/>
                <a:gd name="connsiteY4" fmla="*/ 81887 h 573206"/>
                <a:gd name="connsiteX5" fmla="*/ 1166883 w 3459707"/>
                <a:gd name="connsiteY5" fmla="*/ 75063 h 573206"/>
                <a:gd name="connsiteX6" fmla="*/ 1378423 w 3459707"/>
                <a:gd name="connsiteY6" fmla="*/ 170597 h 573206"/>
                <a:gd name="connsiteX7" fmla="*/ 1637731 w 3459707"/>
                <a:gd name="connsiteY7" fmla="*/ 163774 h 573206"/>
                <a:gd name="connsiteX8" fmla="*/ 2156346 w 3459707"/>
                <a:gd name="connsiteY8" fmla="*/ 402609 h 573206"/>
                <a:gd name="connsiteX9" fmla="*/ 2313295 w 3459707"/>
                <a:gd name="connsiteY9" fmla="*/ 457200 h 573206"/>
                <a:gd name="connsiteX10" fmla="*/ 2709080 w 3459707"/>
                <a:gd name="connsiteY10" fmla="*/ 518615 h 573206"/>
                <a:gd name="connsiteX11" fmla="*/ 2790967 w 3459707"/>
                <a:gd name="connsiteY11" fmla="*/ 532263 h 573206"/>
                <a:gd name="connsiteX12" fmla="*/ 3063922 w 3459707"/>
                <a:gd name="connsiteY12" fmla="*/ 518615 h 573206"/>
                <a:gd name="connsiteX13" fmla="*/ 3248167 w 3459707"/>
                <a:gd name="connsiteY13" fmla="*/ 573206 h 573206"/>
                <a:gd name="connsiteX14" fmla="*/ 3459707 w 3459707"/>
                <a:gd name="connsiteY14" fmla="*/ 518615 h 57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59707" h="573206">
                  <a:moveTo>
                    <a:pt x="0" y="545911"/>
                  </a:moveTo>
                  <a:lnTo>
                    <a:pt x="450376" y="116006"/>
                  </a:lnTo>
                  <a:lnTo>
                    <a:pt x="696035" y="0"/>
                  </a:lnTo>
                  <a:lnTo>
                    <a:pt x="880280" y="54591"/>
                  </a:lnTo>
                  <a:lnTo>
                    <a:pt x="1057701" y="81887"/>
                  </a:lnTo>
                  <a:lnTo>
                    <a:pt x="1166883" y="75063"/>
                  </a:lnTo>
                  <a:lnTo>
                    <a:pt x="1378423" y="170597"/>
                  </a:lnTo>
                  <a:lnTo>
                    <a:pt x="1637731" y="163774"/>
                  </a:lnTo>
                  <a:lnTo>
                    <a:pt x="2156346" y="402609"/>
                  </a:lnTo>
                  <a:lnTo>
                    <a:pt x="2313295" y="457200"/>
                  </a:lnTo>
                  <a:lnTo>
                    <a:pt x="2709080" y="518615"/>
                  </a:lnTo>
                  <a:lnTo>
                    <a:pt x="2790967" y="532263"/>
                  </a:lnTo>
                  <a:lnTo>
                    <a:pt x="3063922" y="518615"/>
                  </a:lnTo>
                  <a:lnTo>
                    <a:pt x="3248167" y="573206"/>
                  </a:lnTo>
                  <a:lnTo>
                    <a:pt x="3459707" y="518615"/>
                  </a:lnTo>
                </a:path>
              </a:pathLst>
            </a:custGeom>
            <a:noFill/>
            <a:ln w="19050" cap="flat" cmpd="sng" algn="ctr">
              <a:solidFill>
                <a:srgbClr val="3333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2" name="Forme libre : forme 105"/>
            <p:cNvSpPr/>
            <p:nvPr/>
          </p:nvSpPr>
          <p:spPr bwMode="auto">
            <a:xfrm>
              <a:off x="5113696" y="3860190"/>
              <a:ext cx="3568963" cy="519889"/>
            </a:xfrm>
            <a:custGeom>
              <a:avLst/>
              <a:gdLst>
                <a:gd name="connsiteX0" fmla="*/ 0 w 3466531"/>
                <a:gd name="connsiteY0" fmla="*/ 423081 h 504968"/>
                <a:gd name="connsiteX1" fmla="*/ 225188 w 3466531"/>
                <a:gd name="connsiteY1" fmla="*/ 204717 h 504968"/>
                <a:gd name="connsiteX2" fmla="*/ 429904 w 3466531"/>
                <a:gd name="connsiteY2" fmla="*/ 75063 h 504968"/>
                <a:gd name="connsiteX3" fmla="*/ 661916 w 3466531"/>
                <a:gd name="connsiteY3" fmla="*/ 34120 h 504968"/>
                <a:gd name="connsiteX4" fmla="*/ 743803 w 3466531"/>
                <a:gd name="connsiteY4" fmla="*/ 20472 h 504968"/>
                <a:gd name="connsiteX5" fmla="*/ 907576 w 3466531"/>
                <a:gd name="connsiteY5" fmla="*/ 0 h 504968"/>
                <a:gd name="connsiteX6" fmla="*/ 1160059 w 3466531"/>
                <a:gd name="connsiteY6" fmla="*/ 95535 h 504968"/>
                <a:gd name="connsiteX7" fmla="*/ 1398895 w 3466531"/>
                <a:gd name="connsiteY7" fmla="*/ 109183 h 504968"/>
                <a:gd name="connsiteX8" fmla="*/ 1774209 w 3466531"/>
                <a:gd name="connsiteY8" fmla="*/ 177421 h 504968"/>
                <a:gd name="connsiteX9" fmla="*/ 1869743 w 3466531"/>
                <a:gd name="connsiteY9" fmla="*/ 191069 h 504968"/>
                <a:gd name="connsiteX10" fmla="*/ 2108579 w 3466531"/>
                <a:gd name="connsiteY10" fmla="*/ 313899 h 504968"/>
                <a:gd name="connsiteX11" fmla="*/ 2408830 w 3466531"/>
                <a:gd name="connsiteY11" fmla="*/ 382138 h 504968"/>
                <a:gd name="connsiteX12" fmla="*/ 2818262 w 3466531"/>
                <a:gd name="connsiteY12" fmla="*/ 470848 h 504968"/>
                <a:gd name="connsiteX13" fmla="*/ 3466531 w 3466531"/>
                <a:gd name="connsiteY13" fmla="*/ 504968 h 50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531" h="504968">
                  <a:moveTo>
                    <a:pt x="0" y="423081"/>
                  </a:moveTo>
                  <a:lnTo>
                    <a:pt x="225188" y="204717"/>
                  </a:lnTo>
                  <a:lnTo>
                    <a:pt x="429904" y="75063"/>
                  </a:lnTo>
                  <a:lnTo>
                    <a:pt x="661916" y="34120"/>
                  </a:lnTo>
                  <a:lnTo>
                    <a:pt x="743803" y="20472"/>
                  </a:lnTo>
                  <a:lnTo>
                    <a:pt x="907576" y="0"/>
                  </a:lnTo>
                  <a:lnTo>
                    <a:pt x="1160059" y="95535"/>
                  </a:lnTo>
                  <a:lnTo>
                    <a:pt x="1398895" y="109183"/>
                  </a:lnTo>
                  <a:lnTo>
                    <a:pt x="1774209" y="177421"/>
                  </a:lnTo>
                  <a:lnTo>
                    <a:pt x="1869743" y="191069"/>
                  </a:lnTo>
                  <a:lnTo>
                    <a:pt x="2108579" y="313899"/>
                  </a:lnTo>
                  <a:lnTo>
                    <a:pt x="2408830" y="382138"/>
                  </a:lnTo>
                  <a:lnTo>
                    <a:pt x="2818262" y="470848"/>
                  </a:lnTo>
                  <a:lnTo>
                    <a:pt x="3466531" y="504968"/>
                  </a:lnTo>
                </a:path>
              </a:pathLst>
            </a:custGeom>
            <a:noFill/>
            <a:ln w="19050"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4" name="ZoneTexte 63"/>
            <p:cNvSpPr txBox="1"/>
            <p:nvPr/>
          </p:nvSpPr>
          <p:spPr>
            <a:xfrm>
              <a:off x="7422526" y="2618631"/>
              <a:ext cx="1611338" cy="646331"/>
            </a:xfrm>
            <a:prstGeom prst="rect">
              <a:avLst/>
            </a:prstGeom>
            <a:noFill/>
          </p:spPr>
          <p:txBody>
            <a:bodyPr wrap="none" rtlCol="0">
              <a:spAutoFit/>
            </a:bodyPr>
            <a:lstStyle/>
            <a:p>
              <a:r>
                <a:rPr lang="fr-FR" sz="1200" b="1" dirty="0">
                  <a:solidFill>
                    <a:srgbClr val="000066"/>
                  </a:solidFill>
                </a:rPr>
                <a:t>Au moins 1 classe</a:t>
              </a:r>
            </a:p>
            <a:p>
              <a:r>
                <a:rPr lang="fr-FR" sz="1200" b="1" dirty="0">
                  <a:solidFill>
                    <a:srgbClr val="000066"/>
                  </a:solidFill>
                </a:rPr>
                <a:t>Au moins 2 classes</a:t>
              </a:r>
            </a:p>
            <a:p>
              <a:r>
                <a:rPr lang="fr-FR" sz="1200" b="1" dirty="0">
                  <a:solidFill>
                    <a:srgbClr val="000066"/>
                  </a:solidFill>
                </a:rPr>
                <a:t>Au moins 3 classes</a:t>
              </a:r>
            </a:p>
          </p:txBody>
        </p:sp>
        <p:cxnSp>
          <p:nvCxnSpPr>
            <p:cNvPr id="65" name="Connecteur droit 64"/>
            <p:cNvCxnSpPr/>
            <p:nvPr/>
          </p:nvCxnSpPr>
          <p:spPr bwMode="auto">
            <a:xfrm>
              <a:off x="7266069" y="2759238"/>
              <a:ext cx="199617" cy="0"/>
            </a:xfrm>
            <a:prstGeom prst="line">
              <a:avLst/>
            </a:prstGeom>
            <a:solidFill>
              <a:schemeClr val="accent1"/>
            </a:solidFill>
            <a:ln w="28575" cap="flat" cmpd="sng" algn="ctr">
              <a:solidFill>
                <a:srgbClr val="3333FF"/>
              </a:solidFill>
              <a:prstDash val="solid"/>
              <a:round/>
              <a:headEnd type="none" w="med" len="med"/>
              <a:tailEnd type="none" w="med" len="med"/>
            </a:ln>
            <a:effectLst/>
          </p:spPr>
        </p:cxnSp>
        <p:cxnSp>
          <p:nvCxnSpPr>
            <p:cNvPr id="66" name="Connecteur droit 65"/>
            <p:cNvCxnSpPr/>
            <p:nvPr/>
          </p:nvCxnSpPr>
          <p:spPr bwMode="auto">
            <a:xfrm>
              <a:off x="7266069" y="3126383"/>
              <a:ext cx="199617" cy="0"/>
            </a:xfrm>
            <a:prstGeom prst="line">
              <a:avLst/>
            </a:prstGeom>
            <a:solidFill>
              <a:schemeClr val="accent1"/>
            </a:solidFill>
            <a:ln w="28575" cap="flat" cmpd="sng" algn="ctr">
              <a:solidFill>
                <a:srgbClr val="FF0000"/>
              </a:solidFill>
              <a:prstDash val="solid"/>
              <a:round/>
              <a:headEnd type="none" w="med" len="med"/>
              <a:tailEnd type="none" w="med" len="med"/>
            </a:ln>
            <a:effectLst/>
          </p:spPr>
        </p:cxnSp>
        <p:cxnSp>
          <p:nvCxnSpPr>
            <p:cNvPr id="67" name="Connecteur droit 66"/>
            <p:cNvCxnSpPr/>
            <p:nvPr/>
          </p:nvCxnSpPr>
          <p:spPr bwMode="auto">
            <a:xfrm>
              <a:off x="7266069" y="2942811"/>
              <a:ext cx="199617" cy="0"/>
            </a:xfrm>
            <a:prstGeom prst="line">
              <a:avLst/>
            </a:prstGeom>
            <a:solidFill>
              <a:schemeClr val="accent1"/>
            </a:solidFill>
            <a:ln w="28575" cap="flat" cmpd="sng" algn="ctr">
              <a:solidFill>
                <a:srgbClr val="7030A0"/>
              </a:solidFill>
              <a:prstDash val="solid"/>
              <a:round/>
              <a:headEnd type="none" w="med" len="med"/>
              <a:tailEnd type="none" w="med" len="med"/>
            </a:ln>
            <a:effectLst/>
          </p:spPr>
        </p:cxnSp>
        <p:sp>
          <p:nvSpPr>
            <p:cNvPr id="68" name="Forme libre : forme 127"/>
            <p:cNvSpPr/>
            <p:nvPr/>
          </p:nvSpPr>
          <p:spPr bwMode="auto">
            <a:xfrm>
              <a:off x="5088181" y="4530203"/>
              <a:ext cx="3542710" cy="284904"/>
            </a:xfrm>
            <a:custGeom>
              <a:avLst/>
              <a:gdLst>
                <a:gd name="connsiteX0" fmla="*/ 0 w 3441032"/>
                <a:gd name="connsiteY0" fmla="*/ 180474 h 276727"/>
                <a:gd name="connsiteX1" fmla="*/ 445169 w 3441032"/>
                <a:gd name="connsiteY1" fmla="*/ 36095 h 276727"/>
                <a:gd name="connsiteX2" fmla="*/ 890337 w 3441032"/>
                <a:gd name="connsiteY2" fmla="*/ 0 h 276727"/>
                <a:gd name="connsiteX3" fmla="*/ 1022684 w 3441032"/>
                <a:gd name="connsiteY3" fmla="*/ 24063 h 276727"/>
                <a:gd name="connsiteX4" fmla="*/ 1167063 w 3441032"/>
                <a:gd name="connsiteY4" fmla="*/ 96253 h 276727"/>
                <a:gd name="connsiteX5" fmla="*/ 1528011 w 3441032"/>
                <a:gd name="connsiteY5" fmla="*/ 108284 h 276727"/>
                <a:gd name="connsiteX6" fmla="*/ 1804737 w 3441032"/>
                <a:gd name="connsiteY6" fmla="*/ 132348 h 276727"/>
                <a:gd name="connsiteX7" fmla="*/ 2069432 w 3441032"/>
                <a:gd name="connsiteY7" fmla="*/ 180474 h 276727"/>
                <a:gd name="connsiteX8" fmla="*/ 2394284 w 3441032"/>
                <a:gd name="connsiteY8" fmla="*/ 216569 h 276727"/>
                <a:gd name="connsiteX9" fmla="*/ 2743200 w 3441032"/>
                <a:gd name="connsiteY9" fmla="*/ 264695 h 276727"/>
                <a:gd name="connsiteX10" fmla="*/ 3140242 w 3441032"/>
                <a:gd name="connsiteY10" fmla="*/ 264695 h 276727"/>
                <a:gd name="connsiteX11" fmla="*/ 3441032 w 3441032"/>
                <a:gd name="connsiteY11" fmla="*/ 276727 h 27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1032" h="276727">
                  <a:moveTo>
                    <a:pt x="0" y="180474"/>
                  </a:moveTo>
                  <a:lnTo>
                    <a:pt x="445169" y="36095"/>
                  </a:lnTo>
                  <a:lnTo>
                    <a:pt x="890337" y="0"/>
                  </a:lnTo>
                  <a:lnTo>
                    <a:pt x="1022684" y="24063"/>
                  </a:lnTo>
                  <a:lnTo>
                    <a:pt x="1167063" y="96253"/>
                  </a:lnTo>
                  <a:lnTo>
                    <a:pt x="1528011" y="108284"/>
                  </a:lnTo>
                  <a:lnTo>
                    <a:pt x="1804737" y="132348"/>
                  </a:lnTo>
                  <a:lnTo>
                    <a:pt x="2069432" y="180474"/>
                  </a:lnTo>
                  <a:lnTo>
                    <a:pt x="2394284" y="216569"/>
                  </a:lnTo>
                  <a:lnTo>
                    <a:pt x="2743200" y="264695"/>
                  </a:lnTo>
                  <a:lnTo>
                    <a:pt x="3140242" y="264695"/>
                  </a:lnTo>
                  <a:lnTo>
                    <a:pt x="3441032" y="276727"/>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114" name="Rectangle 113"/>
            <p:cNvSpPr/>
            <p:nvPr/>
          </p:nvSpPr>
          <p:spPr>
            <a:xfrm>
              <a:off x="4941349" y="2544487"/>
              <a:ext cx="678632" cy="34855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sp>
        <p:nvSpPr>
          <p:cNvPr id="115"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Davy T, CROI 2017, Abs. 483</a:t>
            </a:r>
          </a:p>
        </p:txBody>
      </p:sp>
      <p:sp>
        <p:nvSpPr>
          <p:cNvPr id="116" name="Titre 115"/>
          <p:cNvSpPr>
            <a:spLocks noGrp="1"/>
          </p:cNvSpPr>
          <p:nvPr>
            <p:ph type="title"/>
          </p:nvPr>
        </p:nvSpPr>
        <p:spPr/>
        <p:txBody>
          <a:bodyPr/>
          <a:lstStyle/>
          <a:p>
            <a:pPr defTabSz="914400"/>
            <a:r>
              <a:rPr lang="fr-FR" dirty="0"/>
              <a:t>Prévalence de la résistance chez les patients traités : évolution entre 2000 et 2015</a:t>
            </a:r>
          </a:p>
        </p:txBody>
      </p:sp>
      <p:sp>
        <p:nvSpPr>
          <p:cNvPr id="117" name="Espace réservé du contenu 116"/>
          <p:cNvSpPr>
            <a:spLocks noGrp="1"/>
          </p:cNvSpPr>
          <p:nvPr>
            <p:ph idx="1"/>
          </p:nvPr>
        </p:nvSpPr>
        <p:spPr>
          <a:xfrm>
            <a:off x="457200" y="1217613"/>
            <a:ext cx="8507413" cy="890313"/>
          </a:xfrm>
        </p:spPr>
        <p:txBody>
          <a:bodyPr/>
          <a:lstStyle/>
          <a:p>
            <a:r>
              <a:rPr lang="fr-FR" sz="1600" dirty="0"/>
              <a:t>Analyse de la prévalence de la résistance dans une cohorte de 3 681 patients suivis </a:t>
            </a:r>
          </a:p>
          <a:p>
            <a:pPr marL="0" indent="0">
              <a:buNone/>
              <a:tabLst>
                <a:tab pos="360363" algn="l"/>
              </a:tabLst>
            </a:pPr>
            <a:r>
              <a:rPr lang="fr-FR" sz="1600" dirty="0"/>
              <a:t>	en Caroline du Nord (Etats-Unis) sur la période 2000 - 2015</a:t>
            </a:r>
          </a:p>
          <a:p>
            <a:r>
              <a:rPr lang="fr-FR" sz="1600" dirty="0"/>
              <a:t>Année médiane de début des ARV : 2001 (IQR = 1996 - 2007)</a:t>
            </a:r>
          </a:p>
        </p:txBody>
      </p:sp>
      <p:sp>
        <p:nvSpPr>
          <p:cNvPr id="118" name="ZoneTexte 117"/>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2</a:t>
            </a:r>
          </a:p>
        </p:txBody>
      </p:sp>
    </p:spTree>
    <p:extLst>
      <p:ext uri="{BB962C8B-B14F-4D97-AF65-F5344CB8AC3E}">
        <p14:creationId xmlns:p14="http://schemas.microsoft.com/office/powerpoint/2010/main" val="1179737785"/>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6621" name="Group 77"/>
          <p:cNvGraphicFramePr>
            <a:graphicFrameLocks noGrp="1"/>
          </p:cNvGraphicFramePr>
          <p:nvPr>
            <p:ph idx="4294967295"/>
            <p:extLst>
              <p:ext uri="{D42A27DB-BD31-4B8C-83A1-F6EECF244321}">
                <p14:modId xmlns:p14="http://schemas.microsoft.com/office/powerpoint/2010/main" val="2817679930"/>
              </p:ext>
            </p:extLst>
          </p:nvPr>
        </p:nvGraphicFramePr>
        <p:xfrm>
          <a:off x="395288" y="1709738"/>
          <a:ext cx="8353425" cy="4614861"/>
        </p:xfrm>
        <a:graphic>
          <a:graphicData uri="http://schemas.openxmlformats.org/drawingml/2006/table">
            <a:tbl>
              <a:tblPr/>
              <a:tblGrid>
                <a:gridCol w="4378325">
                  <a:extLst>
                    <a:ext uri="{9D8B030D-6E8A-4147-A177-3AD203B41FA5}">
                      <a16:colId xmlns:a16="http://schemas.microsoft.com/office/drawing/2014/main" xmlns="" val="20000"/>
                    </a:ext>
                  </a:extLst>
                </a:gridCol>
                <a:gridCol w="2070100">
                  <a:extLst>
                    <a:ext uri="{9D8B030D-6E8A-4147-A177-3AD203B41FA5}">
                      <a16:colId xmlns:a16="http://schemas.microsoft.com/office/drawing/2014/main" xmlns="" val="20001"/>
                    </a:ext>
                  </a:extLst>
                </a:gridCol>
                <a:gridCol w="1905000">
                  <a:extLst>
                    <a:ext uri="{9D8B030D-6E8A-4147-A177-3AD203B41FA5}">
                      <a16:colId xmlns:a16="http://schemas.microsoft.com/office/drawing/2014/main" xmlns="" val="20002"/>
                    </a:ext>
                  </a:extLst>
                </a:gridCol>
              </a:tblGrid>
              <a:tr h="726867">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endParaRPr kumimoji="0" lang="en-GB" sz="1400" b="0" i="0" u="none" strike="noStrike" cap="none" normalizeH="0" baseline="0" dirty="0">
                        <a:ln>
                          <a:noFill/>
                        </a:ln>
                        <a:solidFill>
                          <a:srgbClr val="000066"/>
                        </a:solidFill>
                        <a:effectLst/>
                        <a:latin typeface="+mj-lt"/>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1" charset="2"/>
                        <a:buNone/>
                        <a:tabLst/>
                      </a:pPr>
                      <a:r>
                        <a:rPr kumimoji="0" lang="en-GB" sz="1600" b="1" i="0" u="none" strike="noStrike" cap="none" normalizeH="0" baseline="0" dirty="0">
                          <a:ln>
                            <a:noFill/>
                          </a:ln>
                          <a:solidFill>
                            <a:srgbClr val="FFFFFF"/>
                          </a:solidFill>
                          <a:effectLst/>
                          <a:latin typeface="+mj-lt"/>
                          <a:ea typeface="ＭＳ Ｐゴシック" pitchFamily="-1" charset="-128"/>
                        </a:rPr>
                        <a:t>E/C/F/TAF</a:t>
                      </a:r>
                    </a:p>
                    <a:p>
                      <a:pPr marL="0" marR="0" lvl="0" indent="0" algn="ctr" defTabSz="914400" rtl="0" eaLnBrk="1" fontAlgn="base" latinLnBrk="0" hangingPunct="1">
                        <a:lnSpc>
                          <a:spcPct val="8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FFFFFF"/>
                          </a:solidFill>
                          <a:effectLst/>
                          <a:latin typeface="+mj-lt"/>
                          <a:ea typeface="ＭＳ Ｐゴシック" pitchFamily="-1" charset="-128"/>
                        </a:rPr>
                        <a:t>(n = 866)</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6338A2"/>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1" charset="2"/>
                        <a:buNone/>
                        <a:tabLst/>
                      </a:pPr>
                      <a:r>
                        <a:rPr kumimoji="0" lang="en-GB" sz="1600" b="1" i="0" u="none" strike="noStrike" cap="none" normalizeH="0" baseline="0" dirty="0">
                          <a:ln>
                            <a:noFill/>
                          </a:ln>
                          <a:solidFill>
                            <a:schemeClr val="bg1"/>
                          </a:solidFill>
                          <a:effectLst/>
                          <a:latin typeface="+mj-lt"/>
                          <a:ea typeface="ＭＳ Ｐゴシック" pitchFamily="-1" charset="-128"/>
                        </a:rPr>
                        <a:t>E/C/F/TDF</a:t>
                      </a:r>
                    </a:p>
                    <a:p>
                      <a:pPr marL="0" marR="0" lvl="0" indent="0" algn="ctr" defTabSz="914400" rtl="0" eaLnBrk="1" fontAlgn="base" latinLnBrk="0" hangingPunct="1">
                        <a:lnSpc>
                          <a:spcPct val="8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chemeClr val="bg1"/>
                          </a:solidFill>
                          <a:effectLst/>
                          <a:latin typeface="+mj-lt"/>
                          <a:ea typeface="ＭＳ Ｐゴシック" pitchFamily="-1" charset="-128"/>
                        </a:rPr>
                        <a:t>(n = 867)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C3300"/>
                    </a:solidFill>
                  </a:tcPr>
                </a:tc>
                <a:extLst>
                  <a:ext uri="{0D108BD9-81ED-4DB2-BD59-A6C34878D82A}">
                    <a16:rowId xmlns:a16="http://schemas.microsoft.com/office/drawing/2014/main" xmlns="" val="10000"/>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mj-lt"/>
                          <a:ea typeface="ＭＳ Ｐゴシック" pitchFamily="-1" charset="-128"/>
                        </a:rPr>
                        <a:t>Age médian, années</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33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35</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mj-lt"/>
                          <a:ea typeface="ＭＳ Ｐゴシック" pitchFamily="-1" charset="-128"/>
                        </a:rPr>
                        <a:t>Femmes,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15</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15</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CV, log</a:t>
                      </a:r>
                      <a:r>
                        <a:rPr kumimoji="0" lang="fr-FR" sz="1600" b="0" i="0" u="none" strike="noStrike" cap="none" normalizeH="0" baseline="-25000" noProof="0">
                          <a:ln>
                            <a:noFill/>
                          </a:ln>
                          <a:solidFill>
                            <a:srgbClr val="000066"/>
                          </a:solidFill>
                          <a:effectLst/>
                          <a:latin typeface="+mj-lt"/>
                          <a:ea typeface="ＭＳ Ｐゴシック" pitchFamily="-1" charset="-128"/>
                        </a:rPr>
                        <a:t>10 </a:t>
                      </a:r>
                      <a:r>
                        <a:rPr kumimoji="0" lang="fr-FR" sz="1600" b="0" i="0" u="none" strike="noStrike" cap="none" normalizeH="0" baseline="0" noProof="0">
                          <a:ln>
                            <a:noFill/>
                          </a:ln>
                          <a:solidFill>
                            <a:srgbClr val="000066"/>
                          </a:solidFill>
                          <a:effectLst/>
                          <a:latin typeface="+mj-lt"/>
                          <a:ea typeface="ＭＳ Ｐゴシック" pitchFamily="-1" charset="-128"/>
                        </a:rPr>
                        <a:t>c/ml, médiane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4</a:t>
                      </a:r>
                      <a:r>
                        <a:rPr kumimoji="0" lang="fr-FR" sz="1600" b="0" i="0" u="none" strike="noStrike" cap="none" normalizeH="0" baseline="0" dirty="0">
                          <a:ln>
                            <a:noFill/>
                          </a:ln>
                          <a:solidFill>
                            <a:srgbClr val="000066"/>
                          </a:solidFill>
                          <a:effectLst/>
                          <a:latin typeface="+mj-lt"/>
                          <a:ea typeface="ＭＳ Ｐゴシック" pitchFamily="-1" charset="-128"/>
                        </a:rPr>
                        <a:t>,</a:t>
                      </a:r>
                      <a:r>
                        <a:rPr kumimoji="0" lang="en-GB" sz="1600" b="0" i="0" u="none" strike="noStrike" cap="none" normalizeH="0" baseline="0" dirty="0">
                          <a:ln>
                            <a:noFill/>
                          </a:ln>
                          <a:solidFill>
                            <a:srgbClr val="000066"/>
                          </a:solidFill>
                          <a:effectLst/>
                          <a:latin typeface="+mj-lt"/>
                          <a:ea typeface="ＭＳ Ｐゴシック" pitchFamily="-1" charset="-128"/>
                        </a:rPr>
                        <a:t>58</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4</a:t>
                      </a:r>
                      <a:r>
                        <a:rPr kumimoji="0" lang="fr-FR" sz="1600" b="0" i="0" u="none" strike="noStrike" cap="none" normalizeH="0" baseline="0" dirty="0">
                          <a:ln>
                            <a:noFill/>
                          </a:ln>
                          <a:solidFill>
                            <a:srgbClr val="000066"/>
                          </a:solidFill>
                          <a:effectLst/>
                          <a:latin typeface="+mj-lt"/>
                          <a:ea typeface="ＭＳ Ｐゴシック" pitchFamily="-1" charset="-128"/>
                        </a:rPr>
                        <a:t>,</a:t>
                      </a:r>
                      <a:r>
                        <a:rPr kumimoji="0" lang="en-GB" sz="1600" b="0" i="0" u="none" strike="noStrike" cap="none" normalizeH="0" baseline="0" dirty="0">
                          <a:ln>
                            <a:noFill/>
                          </a:ln>
                          <a:solidFill>
                            <a:srgbClr val="000066"/>
                          </a:solidFill>
                          <a:effectLst/>
                          <a:latin typeface="+mj-lt"/>
                          <a:ea typeface="ＭＳ Ｐゴシック" pitchFamily="-1" charset="-128"/>
                        </a:rPr>
                        <a:t>58</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353454">
                <a:tc>
                  <a:txBody>
                    <a:bodyPr/>
                    <a:lstStyle/>
                    <a:p>
                      <a:pPr marL="457200" marR="0" lvl="1"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mj-lt"/>
                          <a:ea typeface="ＭＳ Ｐゴシック" pitchFamily="-1" charset="-128"/>
                        </a:rPr>
                        <a:t>CV &gt; 100 000 c/ml,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23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23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CD4/mm</a:t>
                      </a:r>
                      <a:r>
                        <a:rPr kumimoji="0" lang="fr-FR" sz="1600" b="0" i="0" u="none" strike="noStrike" cap="none" normalizeH="0" baseline="30000" noProof="0">
                          <a:ln>
                            <a:noFill/>
                          </a:ln>
                          <a:solidFill>
                            <a:srgbClr val="000066"/>
                          </a:solidFill>
                          <a:effectLst/>
                          <a:latin typeface="+mj-lt"/>
                          <a:ea typeface="ＭＳ Ｐゴシック" pitchFamily="-1" charset="-128"/>
                        </a:rPr>
                        <a:t>3</a:t>
                      </a:r>
                      <a:r>
                        <a:rPr kumimoji="0" lang="fr-FR" sz="1600" b="0" i="0" u="none" strike="noStrike" cap="none" normalizeH="0" baseline="0" noProof="0">
                          <a:ln>
                            <a:noFill/>
                          </a:ln>
                          <a:solidFill>
                            <a:srgbClr val="000066"/>
                          </a:solidFill>
                          <a:effectLst/>
                          <a:latin typeface="+mj-lt"/>
                          <a:ea typeface="ＭＳ Ｐゴシック" pitchFamily="-1" charset="-128"/>
                        </a:rPr>
                        <a:t>, médiane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404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406</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5"/>
                  </a:ext>
                </a:extLst>
              </a:tr>
              <a:tr h="353454">
                <a:tc>
                  <a:txBody>
                    <a:bodyPr/>
                    <a:lstStyle/>
                    <a:p>
                      <a:pPr marL="457200" marR="0" lvl="1"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mj-lt"/>
                          <a:ea typeface="ＭＳ Ｐゴシック" pitchFamily="-1" charset="-128"/>
                        </a:rPr>
                        <a:t>CD4 </a:t>
                      </a:r>
                      <a:r>
                        <a:rPr kumimoji="0" lang="fr-FR" sz="1600" b="0" i="0" u="sng" strike="noStrike" cap="none" normalizeH="0" baseline="0" noProof="0" dirty="0">
                          <a:ln>
                            <a:noFill/>
                          </a:ln>
                          <a:solidFill>
                            <a:srgbClr val="000066"/>
                          </a:solidFill>
                          <a:effectLst/>
                          <a:latin typeface="+mj-lt"/>
                          <a:ea typeface="ＭＳ Ｐゴシック" pitchFamily="-1" charset="-128"/>
                        </a:rPr>
                        <a:t>&lt;</a:t>
                      </a:r>
                      <a:r>
                        <a:rPr kumimoji="0" lang="fr-FR" sz="1600" b="0" i="0" u="none" strike="noStrike" cap="none" normalizeH="0" baseline="0" noProof="0" dirty="0">
                          <a:ln>
                            <a:noFill/>
                          </a:ln>
                          <a:solidFill>
                            <a:srgbClr val="000066"/>
                          </a:solidFill>
                          <a:effectLst/>
                          <a:latin typeface="+mj-lt"/>
                          <a:ea typeface="ＭＳ Ｐゴシック" pitchFamily="-1" charset="-128"/>
                        </a:rPr>
                        <a:t> 200/mm</a:t>
                      </a:r>
                      <a:r>
                        <a:rPr kumimoji="0" lang="fr-FR" sz="1600" b="0" i="0" u="none" strike="noStrike" cap="none" normalizeH="0" baseline="30000" noProof="0" dirty="0">
                          <a:ln>
                            <a:noFill/>
                          </a:ln>
                          <a:solidFill>
                            <a:srgbClr val="000066"/>
                          </a:solidFill>
                          <a:effectLst/>
                          <a:latin typeface="+mj-lt"/>
                          <a:ea typeface="ＭＳ Ｐゴシック" pitchFamily="-1" charset="-128"/>
                        </a:rPr>
                        <a:t>3</a:t>
                      </a:r>
                      <a:r>
                        <a:rPr kumimoji="0" lang="fr-FR" sz="1600" b="0" i="0" u="none" strike="noStrike" cap="none" normalizeH="0" baseline="0" noProof="0" dirty="0">
                          <a:ln>
                            <a:noFill/>
                          </a:ln>
                          <a:solidFill>
                            <a:srgbClr val="000066"/>
                          </a:solidFill>
                          <a:effectLst/>
                          <a:latin typeface="+mj-lt"/>
                          <a:ea typeface="ＭＳ Ｐゴシック" pitchFamily="-1" charset="-128"/>
                        </a:rPr>
                        <a:t>,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DFGe (Cockroft-Gault), ml/min, médiane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117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114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7"/>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Diabète,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5</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8"/>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Hypertension,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14</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17</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9"/>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a:ln>
                            <a:noFill/>
                          </a:ln>
                          <a:solidFill>
                            <a:srgbClr val="000066"/>
                          </a:solidFill>
                          <a:effectLst/>
                          <a:latin typeface="+mj-lt"/>
                          <a:ea typeface="ＭＳ Ｐゴシック" pitchFamily="-1" charset="-128"/>
                        </a:rPr>
                        <a:t>Maladie cardiovasculaire,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0"/>
                  </a:ext>
                </a:extLst>
              </a:tr>
              <a:tr h="35345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mj-lt"/>
                          <a:ea typeface="ＭＳ Ｐゴシック" pitchFamily="-1" charset="-128"/>
                        </a:rPr>
                        <a:t>Hyperlipidémie, %</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en-GB" sz="1600" b="0" i="0" u="none" strike="noStrike" cap="none" normalizeH="0" baseline="0" dirty="0">
                          <a:ln>
                            <a:noFill/>
                          </a:ln>
                          <a:solidFill>
                            <a:srgbClr val="000066"/>
                          </a:solidFill>
                          <a:effectLst/>
                          <a:latin typeface="+mj-lt"/>
                          <a:ea typeface="ＭＳ Ｐゴシック" pitchFamily="-1" charset="-128"/>
                        </a:rPr>
                        <a:t>12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1"/>
                  </a:ext>
                </a:extLst>
              </a:tr>
            </a:tbl>
          </a:graphicData>
        </a:graphic>
      </p:graphicFrame>
      <p:sp>
        <p:nvSpPr>
          <p:cNvPr id="10303" name="Rectangle 6"/>
          <p:cNvSpPr>
            <a:spLocks noChangeArrowheads="1"/>
          </p:cNvSpPr>
          <p:nvPr/>
        </p:nvSpPr>
        <p:spPr bwMode="auto">
          <a:xfrm>
            <a:off x="395288" y="1295400"/>
            <a:ext cx="8353425" cy="324448"/>
          </a:xfrm>
          <a:prstGeom prst="rect">
            <a:avLst/>
          </a:prstGeom>
          <a:noFill/>
          <a:ln w="9525">
            <a:noFill/>
            <a:miter lim="800000"/>
            <a:headEnd/>
            <a:tailEnd/>
          </a:ln>
        </p:spPr>
        <p:txBody>
          <a:bodyPr wrap="square">
            <a:spAutoFit/>
          </a:bodyPr>
          <a:lstStyle/>
          <a:p>
            <a:pPr algn="ctr" defTabSz="914400">
              <a:lnSpc>
                <a:spcPts val="1525"/>
              </a:lnSpc>
              <a:spcBef>
                <a:spcPct val="20000"/>
              </a:spcBef>
            </a:pPr>
            <a:r>
              <a:rPr lang="fr-FR" sz="2400" b="1">
                <a:solidFill>
                  <a:srgbClr val="0070C0"/>
                </a:solidFill>
                <a:latin typeface="Calibri" pitchFamily="34" charset="0"/>
              </a:rPr>
              <a:t>Caractéristiques à l’inclusion et antécédents médicaux</a:t>
            </a:r>
          </a:p>
        </p:txBody>
      </p:sp>
      <p:sp>
        <p:nvSpPr>
          <p:cNvPr id="7" name="Rectangle 27"/>
          <p:cNvSpPr>
            <a:spLocks noGrp="1" noChangeArrowheads="1"/>
          </p:cNvSpPr>
          <p:nvPr>
            <p:ph type="title"/>
          </p:nvPr>
        </p:nvSpPr>
        <p:spPr>
          <a:xfrm>
            <a:off x="1451067" y="-374"/>
            <a:ext cx="7621588" cy="1106488"/>
          </a:xfrm>
        </p:spPr>
        <p:txBody>
          <a:bodyPr/>
          <a:lstStyle/>
          <a:p>
            <a:r>
              <a:rPr lang="fr-FR">
                <a:ea typeface="ＭＳ Ｐゴシック" pitchFamily="34" charset="-128"/>
              </a:rPr>
              <a:t>Essais GS-US-292-0104 et GS-US-292-0111 : </a:t>
            </a:r>
            <a:br>
              <a:rPr lang="fr-FR">
                <a:ea typeface="ＭＳ Ｐゴシック" pitchFamily="34" charset="-128"/>
              </a:rPr>
            </a:br>
            <a:r>
              <a:rPr lang="fr-FR">
                <a:ea typeface="ＭＳ Ｐゴシック" pitchFamily="34" charset="-128"/>
              </a:rPr>
              <a:t>E/C/F/TAF qd vs E/C/F/TDF qd à S144 (2)</a:t>
            </a:r>
          </a:p>
        </p:txBody>
      </p:sp>
      <p:sp>
        <p:nvSpPr>
          <p:cNvPr id="6"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defTabSz="914400"/>
            <a:r>
              <a:rPr lang="fr-FR" sz="1200" i="1" dirty="0" err="1">
                <a:solidFill>
                  <a:srgbClr val="0070C0"/>
                </a:solidFill>
              </a:rPr>
              <a:t>Arribas</a:t>
            </a:r>
            <a:r>
              <a:rPr lang="fr-FR" sz="1200" i="1" dirty="0">
                <a:solidFill>
                  <a:srgbClr val="0070C0"/>
                </a:solidFill>
              </a:rPr>
              <a:t> JR, CROI 2017, Abs. 453</a:t>
            </a:r>
            <a:endParaRPr lang="en-GB" sz="1200" i="1" dirty="0">
              <a:solidFill>
                <a:srgbClr val="0070C0"/>
              </a:solidFill>
            </a:endParaRPr>
          </a:p>
        </p:txBody>
      </p:sp>
      <p:sp>
        <p:nvSpPr>
          <p:cNvPr id="8" name="ZoneTexte 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65</a:t>
            </a:r>
          </a:p>
        </p:txBody>
      </p:sp>
    </p:spTree>
    <p:extLst>
      <p:ext uri="{BB962C8B-B14F-4D97-AF65-F5344CB8AC3E}">
        <p14:creationId xmlns:p14="http://schemas.microsoft.com/office/powerpoint/2010/main" val="2236273758"/>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ZoneTexte 55"/>
          <p:cNvSpPr txBox="1"/>
          <p:nvPr/>
        </p:nvSpPr>
        <p:spPr>
          <a:xfrm>
            <a:off x="2109493" y="1124194"/>
            <a:ext cx="5615640" cy="461665"/>
          </a:xfrm>
          <a:prstGeom prst="rect">
            <a:avLst/>
          </a:prstGeom>
          <a:noFill/>
        </p:spPr>
        <p:txBody>
          <a:bodyPr wrap="none" rtlCol="0">
            <a:spAutoFit/>
          </a:bodyPr>
          <a:lstStyle/>
          <a:p>
            <a:pPr algn="ctr"/>
            <a:r>
              <a:rPr lang="fr-FR" sz="2400" b="1">
                <a:solidFill>
                  <a:srgbClr val="0070C0"/>
                </a:solidFill>
                <a:latin typeface="Calibri"/>
                <a:cs typeface="Calibri"/>
              </a:rPr>
              <a:t>Efficacité virologique à S144 (CV &lt; 50 c/ml)</a:t>
            </a:r>
          </a:p>
        </p:txBody>
      </p:sp>
      <p:graphicFrame>
        <p:nvGraphicFramePr>
          <p:cNvPr id="27" name="Tableau 26"/>
          <p:cNvGraphicFramePr>
            <a:graphicFrameLocks noGrp="1"/>
          </p:cNvGraphicFramePr>
          <p:nvPr>
            <p:extLst/>
          </p:nvPr>
        </p:nvGraphicFramePr>
        <p:xfrm>
          <a:off x="2362845" y="5331852"/>
          <a:ext cx="6096000" cy="1219200"/>
        </p:xfrm>
        <a:graphic>
          <a:graphicData uri="http://schemas.openxmlformats.org/drawingml/2006/table">
            <a:tbl>
              <a:tblPr firstRow="1" bandRow="1">
                <a:tableStyleId>{5C22544A-7EE6-4342-B048-85BDC9FD1C3A}</a:tableStyleId>
              </a:tblPr>
              <a:tblGrid>
                <a:gridCol w="4010203">
                  <a:extLst>
                    <a:ext uri="{9D8B030D-6E8A-4147-A177-3AD203B41FA5}">
                      <a16:colId xmlns:a16="http://schemas.microsoft.com/office/drawing/2014/main" xmlns="" val="20000"/>
                    </a:ext>
                  </a:extLst>
                </a:gridCol>
                <a:gridCol w="1030942">
                  <a:extLst>
                    <a:ext uri="{9D8B030D-6E8A-4147-A177-3AD203B41FA5}">
                      <a16:colId xmlns:a16="http://schemas.microsoft.com/office/drawing/2014/main" xmlns="" val="20001"/>
                    </a:ext>
                  </a:extLst>
                </a:gridCol>
                <a:gridCol w="1054855">
                  <a:extLst>
                    <a:ext uri="{9D8B030D-6E8A-4147-A177-3AD203B41FA5}">
                      <a16:colId xmlns:a16="http://schemas.microsoft.com/office/drawing/2014/main" xmlns="" val="20002"/>
                    </a:ext>
                  </a:extLst>
                </a:gridCol>
              </a:tblGrid>
              <a:tr h="301205">
                <a:tc>
                  <a:txBody>
                    <a:bodyPr/>
                    <a:lstStyle/>
                    <a:p>
                      <a:r>
                        <a:rPr lang="fr-FR" sz="1400" dirty="0">
                          <a:solidFill>
                            <a:srgbClr val="000066"/>
                          </a:solidFill>
                        </a:rPr>
                        <a:t>Données</a:t>
                      </a:r>
                      <a:r>
                        <a:rPr lang="fr-FR" sz="1400" baseline="0" dirty="0">
                          <a:solidFill>
                            <a:srgbClr val="000066"/>
                          </a:solidFill>
                        </a:rPr>
                        <a:t> de résistance à S</a:t>
                      </a:r>
                      <a:r>
                        <a:rPr lang="fr-FR" sz="1400" dirty="0">
                          <a:solidFill>
                            <a:srgbClr val="000066"/>
                          </a:solidFill>
                        </a:rPr>
                        <a:t>144</a:t>
                      </a:r>
                      <a:endParaRPr lang="fr-FR" sz="1400" dirty="0">
                        <a:solidFill>
                          <a:srgbClr val="000066"/>
                        </a:solidFill>
                        <a:latin typeface="Calibri"/>
                        <a:cs typeface="Calibri"/>
                      </a:endParaRPr>
                    </a:p>
                  </a:txBody>
                  <a:tcPr anchor="ctr"/>
                </a:tc>
                <a:tc>
                  <a:txBody>
                    <a:bodyPr/>
                    <a:lstStyle/>
                    <a:p>
                      <a:r>
                        <a:rPr lang="fr-FR" sz="1400" dirty="0">
                          <a:solidFill>
                            <a:schemeClr val="bg1"/>
                          </a:solidFill>
                        </a:rPr>
                        <a:t>E/C/F/TAF</a:t>
                      </a:r>
                    </a:p>
                  </a:txBody>
                  <a:tcPr anchor="ctr">
                    <a:solidFill>
                      <a:srgbClr val="6338A2"/>
                    </a:solidFill>
                  </a:tcPr>
                </a:tc>
                <a:tc>
                  <a:txBody>
                    <a:bodyPr/>
                    <a:lstStyle/>
                    <a:p>
                      <a:r>
                        <a:rPr lang="fr-FR" sz="1400" dirty="0">
                          <a:solidFill>
                            <a:schemeClr val="bg1"/>
                          </a:solidFill>
                        </a:rPr>
                        <a:t>E/C/F/TDF</a:t>
                      </a:r>
                    </a:p>
                  </a:txBody>
                  <a:tcPr anchor="ctr">
                    <a:solidFill>
                      <a:srgbClr val="CC3300"/>
                    </a:solidFill>
                  </a:tcPr>
                </a:tc>
                <a:extLst>
                  <a:ext uri="{0D108BD9-81ED-4DB2-BD59-A6C34878D82A}">
                    <a16:rowId xmlns:a16="http://schemas.microsoft.com/office/drawing/2014/main" xmlns="" val="10000"/>
                  </a:ext>
                </a:extLst>
              </a:tr>
              <a:tr h="251004">
                <a:tc>
                  <a:txBody>
                    <a:bodyPr/>
                    <a:lstStyle/>
                    <a:p>
                      <a:r>
                        <a:rPr lang="fr-FR" sz="1400" dirty="0">
                          <a:solidFill>
                            <a:srgbClr val="000066"/>
                          </a:solidFill>
                        </a:rPr>
                        <a:t>Echec virologique avec résistance</a:t>
                      </a:r>
                    </a:p>
                  </a:txBody>
                  <a:tcPr anchor="ctr"/>
                </a:tc>
                <a:tc>
                  <a:txBody>
                    <a:bodyPr/>
                    <a:lstStyle/>
                    <a:p>
                      <a:pPr algn="ctr"/>
                      <a:r>
                        <a:rPr lang="fr-FR" sz="1400" dirty="0">
                          <a:solidFill>
                            <a:srgbClr val="000066"/>
                          </a:solidFill>
                        </a:rPr>
                        <a:t>12 (1,4 %)</a:t>
                      </a:r>
                    </a:p>
                  </a:txBody>
                  <a:tcPr anchor="ctr"/>
                </a:tc>
                <a:tc>
                  <a:txBody>
                    <a:bodyPr/>
                    <a:lstStyle/>
                    <a:p>
                      <a:pPr algn="ctr"/>
                      <a:r>
                        <a:rPr lang="fr-FR" sz="1400" dirty="0">
                          <a:solidFill>
                            <a:srgbClr val="000066"/>
                          </a:solidFill>
                        </a:rPr>
                        <a:t>12 (1,4 %)</a:t>
                      </a:r>
                    </a:p>
                  </a:txBody>
                  <a:tcPr anchor="ctr"/>
                </a:tc>
                <a:extLst>
                  <a:ext uri="{0D108BD9-81ED-4DB2-BD59-A6C34878D82A}">
                    <a16:rowId xmlns:a16="http://schemas.microsoft.com/office/drawing/2014/main" xmlns="" val="10001"/>
                  </a:ext>
                </a:extLst>
              </a:tr>
              <a:tr h="251004">
                <a:tc>
                  <a:txBody>
                    <a:bodyPr/>
                    <a:lstStyle/>
                    <a:p>
                      <a:r>
                        <a:rPr lang="fr-FR" sz="1400" dirty="0">
                          <a:solidFill>
                            <a:srgbClr val="000066"/>
                          </a:solidFill>
                        </a:rPr>
                        <a:t>Résistance à INTI + EVG</a:t>
                      </a:r>
                    </a:p>
                  </a:txBody>
                  <a:tcPr anchor="ctr"/>
                </a:tc>
                <a:tc>
                  <a:txBody>
                    <a:bodyPr/>
                    <a:lstStyle/>
                    <a:p>
                      <a:pPr algn="ctr"/>
                      <a:r>
                        <a:rPr lang="fr-FR" sz="1400" dirty="0">
                          <a:solidFill>
                            <a:srgbClr val="000066"/>
                          </a:solidFill>
                        </a:rPr>
                        <a:t>8</a:t>
                      </a:r>
                    </a:p>
                  </a:txBody>
                  <a:tcPr anchor="ctr"/>
                </a:tc>
                <a:tc>
                  <a:txBody>
                    <a:bodyPr/>
                    <a:lstStyle/>
                    <a:p>
                      <a:pPr algn="ctr"/>
                      <a:r>
                        <a:rPr lang="fr-FR" sz="1400" dirty="0">
                          <a:solidFill>
                            <a:srgbClr val="000066"/>
                          </a:solidFill>
                        </a:rPr>
                        <a:t>7</a:t>
                      </a:r>
                    </a:p>
                  </a:txBody>
                  <a:tcPr anchor="ctr"/>
                </a:tc>
                <a:extLst>
                  <a:ext uri="{0D108BD9-81ED-4DB2-BD59-A6C34878D82A}">
                    <a16:rowId xmlns:a16="http://schemas.microsoft.com/office/drawing/2014/main" xmlns="" val="10002"/>
                  </a:ext>
                </a:extLst>
              </a:tr>
              <a:tr h="251004">
                <a:tc>
                  <a:txBody>
                    <a:bodyPr/>
                    <a:lstStyle/>
                    <a:p>
                      <a:r>
                        <a:rPr lang="fr-FR" sz="1400" dirty="0">
                          <a:solidFill>
                            <a:srgbClr val="000066"/>
                          </a:solidFill>
                        </a:rPr>
                        <a:t>Résistance à INTI seulement / à EVG seulement</a:t>
                      </a:r>
                    </a:p>
                  </a:txBody>
                  <a:tcPr anchor="ctr"/>
                </a:tc>
                <a:tc>
                  <a:txBody>
                    <a:bodyPr/>
                    <a:lstStyle/>
                    <a:p>
                      <a:pPr algn="ctr"/>
                      <a:r>
                        <a:rPr lang="fr-FR" sz="1400" dirty="0">
                          <a:solidFill>
                            <a:srgbClr val="000066"/>
                          </a:solidFill>
                        </a:rPr>
                        <a:t>4 / 0</a:t>
                      </a:r>
                    </a:p>
                  </a:txBody>
                  <a:tcPr anchor="ctr"/>
                </a:tc>
                <a:tc>
                  <a:txBody>
                    <a:bodyPr/>
                    <a:lstStyle/>
                    <a:p>
                      <a:pPr algn="ctr"/>
                      <a:r>
                        <a:rPr lang="fr-FR" sz="1400" dirty="0">
                          <a:solidFill>
                            <a:srgbClr val="000066"/>
                          </a:solidFill>
                        </a:rPr>
                        <a:t>4 / 1</a:t>
                      </a:r>
                    </a:p>
                  </a:txBody>
                  <a:tcPr anchor="ctr"/>
                </a:tc>
                <a:extLst>
                  <a:ext uri="{0D108BD9-81ED-4DB2-BD59-A6C34878D82A}">
                    <a16:rowId xmlns:a16="http://schemas.microsoft.com/office/drawing/2014/main" xmlns="" val="10003"/>
                  </a:ext>
                </a:extLst>
              </a:tr>
            </a:tbl>
          </a:graphicData>
        </a:graphic>
      </p:graphicFrame>
      <p:sp>
        <p:nvSpPr>
          <p:cNvPr id="78" name="Rectangle 27"/>
          <p:cNvSpPr>
            <a:spLocks noGrp="1" noChangeArrowheads="1"/>
          </p:cNvSpPr>
          <p:nvPr>
            <p:ph type="title"/>
          </p:nvPr>
        </p:nvSpPr>
        <p:spPr>
          <a:xfrm>
            <a:off x="1451067" y="-374"/>
            <a:ext cx="7621588" cy="1106488"/>
          </a:xfrm>
        </p:spPr>
        <p:txBody>
          <a:bodyPr/>
          <a:lstStyle/>
          <a:p>
            <a:r>
              <a:rPr lang="fr-FR">
                <a:ea typeface="ＭＳ Ｐゴシック" pitchFamily="34" charset="-128"/>
              </a:rPr>
              <a:t>Essais GS-US-292-0104 et GS-US-292-0111 : </a:t>
            </a:r>
            <a:br>
              <a:rPr lang="fr-FR">
                <a:ea typeface="ＭＳ Ｐゴシック" pitchFamily="34" charset="-128"/>
              </a:rPr>
            </a:br>
            <a:r>
              <a:rPr lang="fr-FR">
                <a:ea typeface="ＭＳ Ｐゴシック" pitchFamily="34" charset="-128"/>
              </a:rPr>
              <a:t>E/C/F/TAF qd vs E/C/F/TDF qd à S144 (3)</a:t>
            </a:r>
          </a:p>
        </p:txBody>
      </p:sp>
      <p:grpSp>
        <p:nvGrpSpPr>
          <p:cNvPr id="2" name="Groupe 1"/>
          <p:cNvGrpSpPr/>
          <p:nvPr/>
        </p:nvGrpSpPr>
        <p:grpSpPr>
          <a:xfrm>
            <a:off x="126407" y="1745827"/>
            <a:ext cx="9017593" cy="3464082"/>
            <a:chOff x="126407" y="1745827"/>
            <a:chExt cx="9017593" cy="3464082"/>
          </a:xfrm>
        </p:grpSpPr>
        <p:sp>
          <p:nvSpPr>
            <p:cNvPr id="7" name="Freeform 8"/>
            <p:cNvSpPr>
              <a:spLocks/>
            </p:cNvSpPr>
            <p:nvPr/>
          </p:nvSpPr>
          <p:spPr bwMode="auto">
            <a:xfrm>
              <a:off x="588289" y="2085364"/>
              <a:ext cx="8400871" cy="2134220"/>
            </a:xfrm>
            <a:custGeom>
              <a:avLst/>
              <a:gdLst>
                <a:gd name="T0" fmla="*/ 2227 w 2227"/>
                <a:gd name="T1" fmla="*/ 1272 h 1272"/>
                <a:gd name="T2" fmla="*/ 0 w 2227"/>
                <a:gd name="T3" fmla="*/ 1272 h 1272"/>
                <a:gd name="T4" fmla="*/ 0 w 2227"/>
                <a:gd name="T5" fmla="*/ 0 h 1272"/>
              </a:gdLst>
              <a:ahLst/>
              <a:cxnLst>
                <a:cxn ang="0">
                  <a:pos x="T0" y="T1"/>
                </a:cxn>
                <a:cxn ang="0">
                  <a:pos x="T2" y="T3"/>
                </a:cxn>
                <a:cxn ang="0">
                  <a:pos x="T4" y="T5"/>
                </a:cxn>
              </a:cxnLst>
              <a:rect l="0" t="0" r="r" b="b"/>
              <a:pathLst>
                <a:path w="2227" h="1272">
                  <a:moveTo>
                    <a:pt x="2227" y="1272"/>
                  </a:moveTo>
                  <a:lnTo>
                    <a:pt x="0" y="1272"/>
                  </a:lnTo>
                  <a:lnTo>
                    <a:pt x="0" y="0"/>
                  </a:lnTo>
                </a:path>
              </a:pathLst>
            </a:custGeom>
            <a:noFill/>
            <a:ln w="11113">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8" name="Line 9"/>
            <p:cNvSpPr>
              <a:spLocks noChangeShapeType="1"/>
            </p:cNvSpPr>
            <p:nvPr/>
          </p:nvSpPr>
          <p:spPr bwMode="auto">
            <a:xfrm>
              <a:off x="512786" y="2518248"/>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 name="Line 10"/>
            <p:cNvSpPr>
              <a:spLocks noChangeShapeType="1"/>
            </p:cNvSpPr>
            <p:nvPr/>
          </p:nvSpPr>
          <p:spPr bwMode="auto">
            <a:xfrm>
              <a:off x="512786" y="2942744"/>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0" name="Line 11"/>
            <p:cNvSpPr>
              <a:spLocks noChangeShapeType="1"/>
            </p:cNvSpPr>
            <p:nvPr/>
          </p:nvSpPr>
          <p:spPr bwMode="auto">
            <a:xfrm>
              <a:off x="512786" y="3368917"/>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1" name="Line 12"/>
            <p:cNvSpPr>
              <a:spLocks noChangeShapeType="1"/>
            </p:cNvSpPr>
            <p:nvPr/>
          </p:nvSpPr>
          <p:spPr bwMode="auto">
            <a:xfrm>
              <a:off x="512786" y="3793411"/>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2" name="Line 13"/>
            <p:cNvSpPr>
              <a:spLocks noChangeShapeType="1"/>
            </p:cNvSpPr>
            <p:nvPr/>
          </p:nvSpPr>
          <p:spPr bwMode="auto">
            <a:xfrm>
              <a:off x="512786" y="4219584"/>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3" name="Line 14"/>
            <p:cNvSpPr>
              <a:spLocks noChangeShapeType="1"/>
            </p:cNvSpPr>
            <p:nvPr/>
          </p:nvSpPr>
          <p:spPr bwMode="auto">
            <a:xfrm>
              <a:off x="512786" y="2092075"/>
              <a:ext cx="75504"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4" name="Rectangle 15"/>
            <p:cNvSpPr>
              <a:spLocks noChangeArrowheads="1"/>
            </p:cNvSpPr>
            <p:nvPr/>
          </p:nvSpPr>
          <p:spPr bwMode="auto">
            <a:xfrm>
              <a:off x="690237" y="2265075"/>
              <a:ext cx="392616" cy="1944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5" name="Rectangle 16"/>
            <p:cNvSpPr>
              <a:spLocks noChangeArrowheads="1"/>
            </p:cNvSpPr>
            <p:nvPr/>
          </p:nvSpPr>
          <p:spPr bwMode="auto">
            <a:xfrm>
              <a:off x="1100490" y="2301075"/>
              <a:ext cx="392616" cy="1908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6" name="Rectangle 17"/>
            <p:cNvSpPr>
              <a:spLocks noChangeArrowheads="1"/>
            </p:cNvSpPr>
            <p:nvPr/>
          </p:nvSpPr>
          <p:spPr bwMode="auto">
            <a:xfrm>
              <a:off x="4354123" y="4134014"/>
              <a:ext cx="392616" cy="85571"/>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7" name="Rectangle 18"/>
            <p:cNvSpPr>
              <a:spLocks noChangeArrowheads="1"/>
            </p:cNvSpPr>
            <p:nvPr/>
          </p:nvSpPr>
          <p:spPr bwMode="auto">
            <a:xfrm>
              <a:off x="4773584" y="4134014"/>
              <a:ext cx="394294" cy="72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8" name="Rectangle 19"/>
            <p:cNvSpPr>
              <a:spLocks noChangeArrowheads="1"/>
            </p:cNvSpPr>
            <p:nvPr/>
          </p:nvSpPr>
          <p:spPr bwMode="auto">
            <a:xfrm>
              <a:off x="6293082" y="4137075"/>
              <a:ext cx="392616" cy="72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19" name="Rectangle 20"/>
            <p:cNvSpPr>
              <a:spLocks noChangeArrowheads="1"/>
            </p:cNvSpPr>
            <p:nvPr/>
          </p:nvSpPr>
          <p:spPr bwMode="auto">
            <a:xfrm>
              <a:off x="6714221" y="4065075"/>
              <a:ext cx="392616" cy="144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40" name="ZoneTexte 39"/>
            <p:cNvSpPr txBox="1"/>
            <p:nvPr/>
          </p:nvSpPr>
          <p:spPr>
            <a:xfrm>
              <a:off x="1048239" y="4461729"/>
              <a:ext cx="1824538" cy="307777"/>
            </a:xfrm>
            <a:prstGeom prst="rect">
              <a:avLst/>
            </a:prstGeom>
            <a:noFill/>
          </p:spPr>
          <p:txBody>
            <a:bodyPr wrap="none" rtlCol="0">
              <a:spAutoFit/>
            </a:bodyPr>
            <a:lstStyle/>
            <a:p>
              <a:pPr algn="ctr"/>
              <a:r>
                <a:rPr lang="fr-FR" sz="1400" b="1">
                  <a:latin typeface="+mn-lt"/>
                </a:rPr>
                <a:t>Succès virologique</a:t>
              </a:r>
            </a:p>
          </p:txBody>
        </p:sp>
        <p:sp>
          <p:nvSpPr>
            <p:cNvPr id="41" name="ZoneTexte 40"/>
            <p:cNvSpPr txBox="1"/>
            <p:nvPr/>
          </p:nvSpPr>
          <p:spPr>
            <a:xfrm>
              <a:off x="3894774" y="4461729"/>
              <a:ext cx="1774845" cy="307777"/>
            </a:xfrm>
            <a:prstGeom prst="rect">
              <a:avLst/>
            </a:prstGeom>
            <a:noFill/>
          </p:spPr>
          <p:txBody>
            <a:bodyPr wrap="none" rtlCol="0">
              <a:spAutoFit/>
            </a:bodyPr>
            <a:lstStyle/>
            <a:p>
              <a:pPr algn="ctr"/>
              <a:r>
                <a:rPr lang="fr-FR" sz="1400" b="1">
                  <a:latin typeface="+mn-lt"/>
                </a:rPr>
                <a:t>Echec  virologique</a:t>
              </a:r>
            </a:p>
          </p:txBody>
        </p:sp>
        <p:sp>
          <p:nvSpPr>
            <p:cNvPr id="42" name="ZoneTexte 41"/>
            <p:cNvSpPr txBox="1"/>
            <p:nvPr/>
          </p:nvSpPr>
          <p:spPr>
            <a:xfrm>
              <a:off x="5947319" y="4461729"/>
              <a:ext cx="3196681" cy="307777"/>
            </a:xfrm>
            <a:prstGeom prst="rect">
              <a:avLst/>
            </a:prstGeom>
            <a:noFill/>
          </p:spPr>
          <p:txBody>
            <a:bodyPr wrap="square" rtlCol="0">
              <a:spAutoFit/>
            </a:bodyPr>
            <a:lstStyle/>
            <a:p>
              <a:pPr algn="ctr"/>
              <a:r>
                <a:rPr lang="fr-FR" sz="1400" b="1">
                  <a:latin typeface="+mn-lt"/>
                </a:rPr>
                <a:t>Pas de donnée virologique</a:t>
              </a:r>
            </a:p>
          </p:txBody>
        </p:sp>
        <p:sp>
          <p:nvSpPr>
            <p:cNvPr id="43" name="ZoneTexte 42"/>
            <p:cNvSpPr txBox="1"/>
            <p:nvPr/>
          </p:nvSpPr>
          <p:spPr>
            <a:xfrm>
              <a:off x="126407" y="1959984"/>
              <a:ext cx="439544" cy="276999"/>
            </a:xfrm>
            <a:prstGeom prst="rect">
              <a:avLst/>
            </a:prstGeom>
            <a:noFill/>
          </p:spPr>
          <p:txBody>
            <a:bodyPr wrap="none" rtlCol="0">
              <a:spAutoFit/>
            </a:bodyPr>
            <a:lstStyle/>
            <a:p>
              <a:pPr algn="r"/>
              <a:r>
                <a:rPr lang="fr-FR" sz="1200" dirty="0">
                  <a:latin typeface="+mn-lt"/>
                </a:rPr>
                <a:t>100</a:t>
              </a:r>
            </a:p>
          </p:txBody>
        </p:sp>
        <p:sp>
          <p:nvSpPr>
            <p:cNvPr id="44" name="ZoneTexte 43"/>
            <p:cNvSpPr txBox="1"/>
            <p:nvPr/>
          </p:nvSpPr>
          <p:spPr>
            <a:xfrm>
              <a:off x="211367" y="2384204"/>
              <a:ext cx="354584" cy="276999"/>
            </a:xfrm>
            <a:prstGeom prst="rect">
              <a:avLst/>
            </a:prstGeom>
            <a:noFill/>
          </p:spPr>
          <p:txBody>
            <a:bodyPr wrap="none" rtlCol="0">
              <a:spAutoFit/>
            </a:bodyPr>
            <a:lstStyle/>
            <a:p>
              <a:pPr algn="r"/>
              <a:r>
                <a:rPr lang="fr-FR" sz="1200" dirty="0">
                  <a:latin typeface="+mn-lt"/>
                </a:rPr>
                <a:t>80</a:t>
              </a:r>
            </a:p>
          </p:txBody>
        </p:sp>
        <p:sp>
          <p:nvSpPr>
            <p:cNvPr id="45" name="ZoneTexte 44"/>
            <p:cNvSpPr txBox="1"/>
            <p:nvPr/>
          </p:nvSpPr>
          <p:spPr>
            <a:xfrm>
              <a:off x="211367" y="2808424"/>
              <a:ext cx="354584" cy="276999"/>
            </a:xfrm>
            <a:prstGeom prst="rect">
              <a:avLst/>
            </a:prstGeom>
            <a:noFill/>
          </p:spPr>
          <p:txBody>
            <a:bodyPr wrap="none" rtlCol="0">
              <a:spAutoFit/>
            </a:bodyPr>
            <a:lstStyle/>
            <a:p>
              <a:pPr algn="r"/>
              <a:r>
                <a:rPr lang="fr-FR" sz="1200" dirty="0">
                  <a:latin typeface="+mn-lt"/>
                </a:rPr>
                <a:t>60</a:t>
              </a:r>
            </a:p>
          </p:txBody>
        </p:sp>
        <p:sp>
          <p:nvSpPr>
            <p:cNvPr id="46" name="ZoneTexte 45"/>
            <p:cNvSpPr txBox="1"/>
            <p:nvPr/>
          </p:nvSpPr>
          <p:spPr>
            <a:xfrm>
              <a:off x="211367" y="3232644"/>
              <a:ext cx="354584" cy="276999"/>
            </a:xfrm>
            <a:prstGeom prst="rect">
              <a:avLst/>
            </a:prstGeom>
            <a:noFill/>
          </p:spPr>
          <p:txBody>
            <a:bodyPr wrap="none" rtlCol="0">
              <a:spAutoFit/>
            </a:bodyPr>
            <a:lstStyle/>
            <a:p>
              <a:pPr algn="r"/>
              <a:r>
                <a:rPr lang="fr-FR" sz="1200" dirty="0">
                  <a:latin typeface="+mn-lt"/>
                </a:rPr>
                <a:t>40</a:t>
              </a:r>
            </a:p>
          </p:txBody>
        </p:sp>
        <p:sp>
          <p:nvSpPr>
            <p:cNvPr id="47" name="ZoneTexte 46"/>
            <p:cNvSpPr txBox="1"/>
            <p:nvPr/>
          </p:nvSpPr>
          <p:spPr>
            <a:xfrm>
              <a:off x="211367" y="3656864"/>
              <a:ext cx="354584" cy="276999"/>
            </a:xfrm>
            <a:prstGeom prst="rect">
              <a:avLst/>
            </a:prstGeom>
            <a:noFill/>
          </p:spPr>
          <p:txBody>
            <a:bodyPr wrap="none" rtlCol="0">
              <a:spAutoFit/>
            </a:bodyPr>
            <a:lstStyle/>
            <a:p>
              <a:pPr algn="r"/>
              <a:r>
                <a:rPr lang="fr-FR" sz="1200" dirty="0">
                  <a:latin typeface="+mn-lt"/>
                </a:rPr>
                <a:t>20</a:t>
              </a:r>
            </a:p>
          </p:txBody>
        </p:sp>
        <p:sp>
          <p:nvSpPr>
            <p:cNvPr id="48" name="ZoneTexte 47"/>
            <p:cNvSpPr txBox="1"/>
            <p:nvPr/>
          </p:nvSpPr>
          <p:spPr>
            <a:xfrm>
              <a:off x="296326" y="4081084"/>
              <a:ext cx="269625" cy="276999"/>
            </a:xfrm>
            <a:prstGeom prst="rect">
              <a:avLst/>
            </a:prstGeom>
            <a:noFill/>
          </p:spPr>
          <p:txBody>
            <a:bodyPr wrap="none" rtlCol="0">
              <a:spAutoFit/>
            </a:bodyPr>
            <a:lstStyle/>
            <a:p>
              <a:pPr algn="r"/>
              <a:r>
                <a:rPr lang="fr-FR" sz="1200" dirty="0">
                  <a:latin typeface="+mn-lt"/>
                </a:rPr>
                <a:t>0</a:t>
              </a:r>
            </a:p>
          </p:txBody>
        </p:sp>
        <p:sp>
          <p:nvSpPr>
            <p:cNvPr id="50" name="ZoneTexte 49"/>
            <p:cNvSpPr txBox="1"/>
            <p:nvPr/>
          </p:nvSpPr>
          <p:spPr>
            <a:xfrm>
              <a:off x="725564" y="1960698"/>
              <a:ext cx="354584" cy="276999"/>
            </a:xfrm>
            <a:prstGeom prst="rect">
              <a:avLst/>
            </a:prstGeom>
            <a:noFill/>
          </p:spPr>
          <p:txBody>
            <a:bodyPr wrap="none" rtlCol="0">
              <a:spAutoFit/>
            </a:bodyPr>
            <a:lstStyle/>
            <a:p>
              <a:pPr algn="ctr"/>
              <a:r>
                <a:rPr lang="fr-FR" sz="1200" b="1" dirty="0">
                  <a:latin typeface="+mn-lt"/>
                </a:rPr>
                <a:t>92</a:t>
              </a:r>
            </a:p>
          </p:txBody>
        </p:sp>
        <p:sp>
          <p:nvSpPr>
            <p:cNvPr id="51" name="ZoneTexte 50"/>
            <p:cNvSpPr txBox="1"/>
            <p:nvPr/>
          </p:nvSpPr>
          <p:spPr>
            <a:xfrm>
              <a:off x="1133027" y="1977252"/>
              <a:ext cx="354584" cy="276999"/>
            </a:xfrm>
            <a:prstGeom prst="rect">
              <a:avLst/>
            </a:prstGeom>
            <a:noFill/>
          </p:spPr>
          <p:txBody>
            <a:bodyPr wrap="none" rtlCol="0">
              <a:spAutoFit/>
            </a:bodyPr>
            <a:lstStyle/>
            <a:p>
              <a:pPr algn="ctr"/>
              <a:r>
                <a:rPr lang="fr-FR" sz="1200" b="1" dirty="0">
                  <a:latin typeface="+mn-lt"/>
                </a:rPr>
                <a:t>90</a:t>
              </a:r>
            </a:p>
          </p:txBody>
        </p:sp>
        <p:sp>
          <p:nvSpPr>
            <p:cNvPr id="52" name="ZoneTexte 51"/>
            <p:cNvSpPr txBox="1"/>
            <p:nvPr/>
          </p:nvSpPr>
          <p:spPr>
            <a:xfrm>
              <a:off x="4415618" y="3871258"/>
              <a:ext cx="269625" cy="276999"/>
            </a:xfrm>
            <a:prstGeom prst="rect">
              <a:avLst/>
            </a:prstGeom>
            <a:noFill/>
          </p:spPr>
          <p:txBody>
            <a:bodyPr wrap="none" rtlCol="0">
              <a:spAutoFit/>
            </a:bodyPr>
            <a:lstStyle/>
            <a:p>
              <a:pPr algn="ctr"/>
              <a:r>
                <a:rPr lang="fr-FR" sz="1200" b="1" dirty="0">
                  <a:latin typeface="+mn-lt"/>
                </a:rPr>
                <a:t>5</a:t>
              </a:r>
            </a:p>
          </p:txBody>
        </p:sp>
        <p:sp>
          <p:nvSpPr>
            <p:cNvPr id="53" name="ZoneTexte 52"/>
            <p:cNvSpPr txBox="1"/>
            <p:nvPr/>
          </p:nvSpPr>
          <p:spPr>
            <a:xfrm>
              <a:off x="4816063" y="3848695"/>
              <a:ext cx="269625" cy="276999"/>
            </a:xfrm>
            <a:prstGeom prst="rect">
              <a:avLst/>
            </a:prstGeom>
            <a:noFill/>
          </p:spPr>
          <p:txBody>
            <a:bodyPr wrap="none" rtlCol="0">
              <a:spAutoFit/>
            </a:bodyPr>
            <a:lstStyle/>
            <a:p>
              <a:pPr algn="ctr"/>
              <a:r>
                <a:rPr lang="fr-FR" sz="1200" b="1" dirty="0">
                  <a:latin typeface="+mn-lt"/>
                </a:rPr>
                <a:t>4</a:t>
              </a:r>
            </a:p>
          </p:txBody>
        </p:sp>
        <p:sp>
          <p:nvSpPr>
            <p:cNvPr id="54" name="ZoneTexte 53"/>
            <p:cNvSpPr txBox="1"/>
            <p:nvPr/>
          </p:nvSpPr>
          <p:spPr>
            <a:xfrm>
              <a:off x="6354578" y="3848695"/>
              <a:ext cx="269625" cy="276999"/>
            </a:xfrm>
            <a:prstGeom prst="rect">
              <a:avLst/>
            </a:prstGeom>
            <a:noFill/>
          </p:spPr>
          <p:txBody>
            <a:bodyPr wrap="none" rtlCol="0">
              <a:spAutoFit/>
            </a:bodyPr>
            <a:lstStyle/>
            <a:p>
              <a:pPr algn="ctr"/>
              <a:r>
                <a:rPr lang="fr-FR" sz="1200" b="1" dirty="0">
                  <a:latin typeface="+mn-lt"/>
                </a:rPr>
                <a:t>4</a:t>
              </a:r>
            </a:p>
          </p:txBody>
        </p:sp>
        <p:sp>
          <p:nvSpPr>
            <p:cNvPr id="55" name="ZoneTexte 54"/>
            <p:cNvSpPr txBox="1"/>
            <p:nvPr/>
          </p:nvSpPr>
          <p:spPr>
            <a:xfrm>
              <a:off x="6775717" y="3794925"/>
              <a:ext cx="269625" cy="276999"/>
            </a:xfrm>
            <a:prstGeom prst="rect">
              <a:avLst/>
            </a:prstGeom>
            <a:noFill/>
          </p:spPr>
          <p:txBody>
            <a:bodyPr wrap="none" rtlCol="0">
              <a:spAutoFit/>
            </a:bodyPr>
            <a:lstStyle/>
            <a:p>
              <a:pPr algn="ctr"/>
              <a:r>
                <a:rPr lang="fr-FR" sz="1200" b="1" dirty="0">
                  <a:latin typeface="+mn-lt"/>
                </a:rPr>
                <a:t>6</a:t>
              </a:r>
            </a:p>
          </p:txBody>
        </p:sp>
        <p:sp>
          <p:nvSpPr>
            <p:cNvPr id="72" name="Rectangle 3"/>
            <p:cNvSpPr>
              <a:spLocks noChangeArrowheads="1"/>
            </p:cNvSpPr>
            <p:nvPr/>
          </p:nvSpPr>
          <p:spPr bwMode="auto">
            <a:xfrm>
              <a:off x="5481335" y="2220490"/>
              <a:ext cx="177800" cy="144462"/>
            </a:xfrm>
            <a:prstGeom prst="rect">
              <a:avLst/>
            </a:prstGeom>
            <a:solidFill>
              <a:srgbClr val="CC3300"/>
            </a:solidFill>
            <a:ln w="9525">
              <a:solidFill>
                <a:srgbClr val="CC3300"/>
              </a:solidFill>
              <a:miter lim="800000"/>
              <a:headEnd/>
              <a:tailEnd/>
            </a:ln>
          </p:spPr>
          <p:txBody>
            <a:bodyPr wrap="none" anchor="ctr"/>
            <a:lstStyle/>
            <a:p>
              <a:pPr defTabSz="914400"/>
              <a:endParaRPr lang="en-GB" sz="1400">
                <a:latin typeface="+mn-lt"/>
              </a:endParaRPr>
            </a:p>
          </p:txBody>
        </p:sp>
        <p:sp>
          <p:nvSpPr>
            <p:cNvPr id="73" name="Rectangle 4"/>
            <p:cNvSpPr>
              <a:spLocks noChangeArrowheads="1"/>
            </p:cNvSpPr>
            <p:nvPr/>
          </p:nvSpPr>
          <p:spPr bwMode="auto">
            <a:xfrm>
              <a:off x="5481335" y="1989377"/>
              <a:ext cx="177800" cy="144463"/>
            </a:xfrm>
            <a:prstGeom prst="rect">
              <a:avLst/>
            </a:prstGeom>
            <a:solidFill>
              <a:srgbClr val="6338A2"/>
            </a:solidFill>
            <a:ln w="9525">
              <a:noFill/>
              <a:miter lim="800000"/>
              <a:headEnd/>
              <a:tailEnd/>
            </a:ln>
          </p:spPr>
          <p:txBody>
            <a:bodyPr wrap="none" anchor="ctr"/>
            <a:lstStyle/>
            <a:p>
              <a:pPr defTabSz="914400"/>
              <a:endParaRPr lang="en-GB" sz="1400">
                <a:latin typeface="+mn-lt"/>
              </a:endParaRPr>
            </a:p>
          </p:txBody>
        </p:sp>
        <p:sp>
          <p:nvSpPr>
            <p:cNvPr id="74" name="ZoneTexte 84"/>
            <p:cNvSpPr txBox="1">
              <a:spLocks noChangeArrowheads="1"/>
            </p:cNvSpPr>
            <p:nvPr/>
          </p:nvSpPr>
          <p:spPr bwMode="auto">
            <a:xfrm>
              <a:off x="5676490" y="1892785"/>
              <a:ext cx="1806392" cy="307777"/>
            </a:xfrm>
            <a:prstGeom prst="rect">
              <a:avLst/>
            </a:prstGeom>
            <a:noFill/>
            <a:ln w="9525">
              <a:noFill/>
              <a:miter lim="800000"/>
              <a:headEnd/>
              <a:tailEnd/>
            </a:ln>
          </p:spPr>
          <p:txBody>
            <a:bodyPr wrap="none">
              <a:spAutoFit/>
            </a:bodyPr>
            <a:lstStyle/>
            <a:p>
              <a:pPr defTabSz="914400"/>
              <a:r>
                <a:rPr lang="en-GB" sz="1400" b="1" dirty="0">
                  <a:latin typeface="+mn-lt"/>
                </a:rPr>
                <a:t>E/C/F/TAF (n = 866)</a:t>
              </a:r>
            </a:p>
          </p:txBody>
        </p:sp>
        <p:sp>
          <p:nvSpPr>
            <p:cNvPr id="75" name="ZoneTexte 85"/>
            <p:cNvSpPr txBox="1">
              <a:spLocks noChangeArrowheads="1"/>
            </p:cNvSpPr>
            <p:nvPr/>
          </p:nvSpPr>
          <p:spPr bwMode="auto">
            <a:xfrm>
              <a:off x="5661549" y="2148373"/>
              <a:ext cx="1819729" cy="307777"/>
            </a:xfrm>
            <a:prstGeom prst="rect">
              <a:avLst/>
            </a:prstGeom>
            <a:noFill/>
            <a:ln w="9525">
              <a:noFill/>
              <a:miter lim="800000"/>
              <a:headEnd/>
              <a:tailEnd/>
            </a:ln>
          </p:spPr>
          <p:txBody>
            <a:bodyPr wrap="none">
              <a:spAutoFit/>
            </a:bodyPr>
            <a:lstStyle/>
            <a:p>
              <a:pPr defTabSz="914400"/>
              <a:r>
                <a:rPr lang="en-GB" sz="1400" b="1" dirty="0">
                  <a:latin typeface="+mn-lt"/>
                </a:rPr>
                <a:t>E/C/F/TDF (n = 867)</a:t>
              </a:r>
            </a:p>
          </p:txBody>
        </p:sp>
        <p:sp>
          <p:nvSpPr>
            <p:cNvPr id="67" name="Rectangle 15"/>
            <p:cNvSpPr>
              <a:spLocks noChangeArrowheads="1"/>
            </p:cNvSpPr>
            <p:nvPr/>
          </p:nvSpPr>
          <p:spPr bwMode="auto">
            <a:xfrm>
              <a:off x="1589687" y="2370599"/>
              <a:ext cx="392616" cy="1836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68" name="Rectangle 16"/>
            <p:cNvSpPr>
              <a:spLocks noChangeArrowheads="1"/>
            </p:cNvSpPr>
            <p:nvPr/>
          </p:nvSpPr>
          <p:spPr bwMode="auto">
            <a:xfrm>
              <a:off x="1999940" y="2409075"/>
              <a:ext cx="392616" cy="1800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69" name="Rectangle 17"/>
            <p:cNvSpPr>
              <a:spLocks noChangeArrowheads="1"/>
            </p:cNvSpPr>
            <p:nvPr/>
          </p:nvSpPr>
          <p:spPr bwMode="auto">
            <a:xfrm>
              <a:off x="3475594" y="4134013"/>
              <a:ext cx="392616" cy="72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79" name="Rectangle 18"/>
            <p:cNvSpPr>
              <a:spLocks noChangeArrowheads="1"/>
            </p:cNvSpPr>
            <p:nvPr/>
          </p:nvSpPr>
          <p:spPr bwMode="auto">
            <a:xfrm>
              <a:off x="3895055" y="4134014"/>
              <a:ext cx="394294" cy="72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80" name="Rectangle 19"/>
            <p:cNvSpPr>
              <a:spLocks noChangeArrowheads="1"/>
            </p:cNvSpPr>
            <p:nvPr/>
          </p:nvSpPr>
          <p:spPr bwMode="auto">
            <a:xfrm>
              <a:off x="7177591" y="4053478"/>
              <a:ext cx="392616" cy="166107"/>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81" name="Rectangle 20"/>
            <p:cNvSpPr>
              <a:spLocks noChangeArrowheads="1"/>
            </p:cNvSpPr>
            <p:nvPr/>
          </p:nvSpPr>
          <p:spPr bwMode="auto">
            <a:xfrm>
              <a:off x="7598730" y="3993075"/>
              <a:ext cx="392616" cy="216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82" name="ZoneTexte 81"/>
            <p:cNvSpPr txBox="1"/>
            <p:nvPr/>
          </p:nvSpPr>
          <p:spPr>
            <a:xfrm>
              <a:off x="1676910" y="2061479"/>
              <a:ext cx="354584" cy="276999"/>
            </a:xfrm>
            <a:prstGeom prst="rect">
              <a:avLst/>
            </a:prstGeom>
            <a:noFill/>
          </p:spPr>
          <p:txBody>
            <a:bodyPr wrap="none" rtlCol="0">
              <a:spAutoFit/>
            </a:bodyPr>
            <a:lstStyle/>
            <a:p>
              <a:pPr algn="ctr"/>
              <a:r>
                <a:rPr lang="fr-FR" sz="1200" b="1" dirty="0">
                  <a:latin typeface="+mn-lt"/>
                </a:rPr>
                <a:t>87</a:t>
              </a:r>
            </a:p>
          </p:txBody>
        </p:sp>
        <p:sp>
          <p:nvSpPr>
            <p:cNvPr id="83" name="ZoneTexte 82"/>
            <p:cNvSpPr txBox="1"/>
            <p:nvPr/>
          </p:nvSpPr>
          <p:spPr>
            <a:xfrm>
              <a:off x="2101082" y="2080133"/>
              <a:ext cx="354584" cy="276999"/>
            </a:xfrm>
            <a:prstGeom prst="rect">
              <a:avLst/>
            </a:prstGeom>
            <a:noFill/>
          </p:spPr>
          <p:txBody>
            <a:bodyPr wrap="none" rtlCol="0">
              <a:spAutoFit/>
            </a:bodyPr>
            <a:lstStyle/>
            <a:p>
              <a:pPr algn="ctr"/>
              <a:r>
                <a:rPr lang="fr-FR" sz="1200" b="1" dirty="0">
                  <a:latin typeface="+mn-lt"/>
                </a:rPr>
                <a:t>85</a:t>
              </a:r>
            </a:p>
          </p:txBody>
        </p:sp>
        <p:sp>
          <p:nvSpPr>
            <p:cNvPr id="84" name="ZoneTexte 83"/>
            <p:cNvSpPr txBox="1"/>
            <p:nvPr/>
          </p:nvSpPr>
          <p:spPr>
            <a:xfrm>
              <a:off x="3547698" y="3848695"/>
              <a:ext cx="269625" cy="276999"/>
            </a:xfrm>
            <a:prstGeom prst="rect">
              <a:avLst/>
            </a:prstGeom>
            <a:noFill/>
          </p:spPr>
          <p:txBody>
            <a:bodyPr wrap="none" rtlCol="0">
              <a:spAutoFit/>
            </a:bodyPr>
            <a:lstStyle/>
            <a:p>
              <a:pPr algn="ctr"/>
              <a:r>
                <a:rPr lang="fr-FR" sz="1200" b="1" dirty="0">
                  <a:latin typeface="+mn-lt"/>
                </a:rPr>
                <a:t>4</a:t>
              </a:r>
            </a:p>
          </p:txBody>
        </p:sp>
        <p:sp>
          <p:nvSpPr>
            <p:cNvPr id="85" name="ZoneTexte 84"/>
            <p:cNvSpPr txBox="1"/>
            <p:nvPr/>
          </p:nvSpPr>
          <p:spPr>
            <a:xfrm>
              <a:off x="3948142" y="3848695"/>
              <a:ext cx="269625" cy="276999"/>
            </a:xfrm>
            <a:prstGeom prst="rect">
              <a:avLst/>
            </a:prstGeom>
            <a:noFill/>
          </p:spPr>
          <p:txBody>
            <a:bodyPr wrap="none" rtlCol="0">
              <a:spAutoFit/>
            </a:bodyPr>
            <a:lstStyle/>
            <a:p>
              <a:pPr algn="ctr"/>
              <a:r>
                <a:rPr lang="fr-FR" sz="1200" b="1" dirty="0">
                  <a:latin typeface="+mn-lt"/>
                </a:rPr>
                <a:t>4</a:t>
              </a:r>
            </a:p>
          </p:txBody>
        </p:sp>
        <p:sp>
          <p:nvSpPr>
            <p:cNvPr id="86" name="ZoneTexte 85"/>
            <p:cNvSpPr txBox="1"/>
            <p:nvPr/>
          </p:nvSpPr>
          <p:spPr>
            <a:xfrm>
              <a:off x="7239086" y="3746014"/>
              <a:ext cx="269625" cy="276999"/>
            </a:xfrm>
            <a:prstGeom prst="rect">
              <a:avLst/>
            </a:prstGeom>
            <a:noFill/>
          </p:spPr>
          <p:txBody>
            <a:bodyPr wrap="none" rtlCol="0">
              <a:spAutoFit/>
            </a:bodyPr>
            <a:lstStyle/>
            <a:p>
              <a:pPr algn="ctr"/>
              <a:r>
                <a:rPr lang="fr-FR" sz="1200" b="1" dirty="0">
                  <a:latin typeface="+mn-lt"/>
                </a:rPr>
                <a:t>9</a:t>
              </a:r>
            </a:p>
          </p:txBody>
        </p:sp>
        <p:sp>
          <p:nvSpPr>
            <p:cNvPr id="87" name="ZoneTexte 86"/>
            <p:cNvSpPr txBox="1"/>
            <p:nvPr/>
          </p:nvSpPr>
          <p:spPr>
            <a:xfrm>
              <a:off x="7621978" y="3706065"/>
              <a:ext cx="346120" cy="276999"/>
            </a:xfrm>
            <a:prstGeom prst="rect">
              <a:avLst/>
            </a:prstGeom>
            <a:noFill/>
          </p:spPr>
          <p:txBody>
            <a:bodyPr wrap="none" rtlCol="0">
              <a:spAutoFit/>
            </a:bodyPr>
            <a:lstStyle/>
            <a:p>
              <a:pPr algn="ctr"/>
              <a:r>
                <a:rPr lang="fr-FR" sz="1200" b="1" dirty="0">
                  <a:latin typeface="+mn-lt"/>
                </a:rPr>
                <a:t>11</a:t>
              </a:r>
            </a:p>
          </p:txBody>
        </p:sp>
        <p:sp>
          <p:nvSpPr>
            <p:cNvPr id="89" name="Rectangle 17"/>
            <p:cNvSpPr>
              <a:spLocks noChangeArrowheads="1"/>
            </p:cNvSpPr>
            <p:nvPr/>
          </p:nvSpPr>
          <p:spPr bwMode="auto">
            <a:xfrm>
              <a:off x="5268514" y="4134014"/>
              <a:ext cx="392616" cy="85571"/>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0" name="Rectangle 18"/>
            <p:cNvSpPr>
              <a:spLocks noChangeArrowheads="1"/>
            </p:cNvSpPr>
            <p:nvPr/>
          </p:nvSpPr>
          <p:spPr bwMode="auto">
            <a:xfrm>
              <a:off x="5687975" y="4134014"/>
              <a:ext cx="394294" cy="72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1" name="ZoneTexte 90"/>
            <p:cNvSpPr txBox="1"/>
            <p:nvPr/>
          </p:nvSpPr>
          <p:spPr>
            <a:xfrm>
              <a:off x="5330009" y="3818872"/>
              <a:ext cx="269625" cy="276999"/>
            </a:xfrm>
            <a:prstGeom prst="rect">
              <a:avLst/>
            </a:prstGeom>
            <a:noFill/>
          </p:spPr>
          <p:txBody>
            <a:bodyPr wrap="none" rtlCol="0">
              <a:spAutoFit/>
            </a:bodyPr>
            <a:lstStyle/>
            <a:p>
              <a:pPr algn="ctr"/>
              <a:r>
                <a:rPr lang="fr-FR" sz="1200" b="1" dirty="0">
                  <a:latin typeface="+mn-lt"/>
                </a:rPr>
                <a:t>5</a:t>
              </a:r>
            </a:p>
          </p:txBody>
        </p:sp>
        <p:sp>
          <p:nvSpPr>
            <p:cNvPr id="92" name="ZoneTexte 91"/>
            <p:cNvSpPr txBox="1"/>
            <p:nvPr/>
          </p:nvSpPr>
          <p:spPr>
            <a:xfrm>
              <a:off x="5730454" y="3848695"/>
              <a:ext cx="269625" cy="276999"/>
            </a:xfrm>
            <a:prstGeom prst="rect">
              <a:avLst/>
            </a:prstGeom>
            <a:noFill/>
          </p:spPr>
          <p:txBody>
            <a:bodyPr wrap="none" rtlCol="0">
              <a:spAutoFit/>
            </a:bodyPr>
            <a:lstStyle/>
            <a:p>
              <a:pPr algn="ctr"/>
              <a:r>
                <a:rPr lang="fr-FR" sz="1200" b="1" dirty="0">
                  <a:latin typeface="+mn-lt"/>
                </a:rPr>
                <a:t>4</a:t>
              </a:r>
            </a:p>
          </p:txBody>
        </p:sp>
        <p:sp>
          <p:nvSpPr>
            <p:cNvPr id="93" name="Rectangle 19"/>
            <p:cNvSpPr>
              <a:spLocks noChangeArrowheads="1"/>
            </p:cNvSpPr>
            <p:nvPr/>
          </p:nvSpPr>
          <p:spPr bwMode="auto">
            <a:xfrm>
              <a:off x="8091982" y="3993075"/>
              <a:ext cx="392616" cy="216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4" name="Rectangle 20"/>
            <p:cNvSpPr>
              <a:spLocks noChangeArrowheads="1"/>
            </p:cNvSpPr>
            <p:nvPr/>
          </p:nvSpPr>
          <p:spPr bwMode="auto">
            <a:xfrm>
              <a:off x="8513121" y="3885075"/>
              <a:ext cx="392616" cy="324000"/>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5" name="ZoneTexte 94"/>
            <p:cNvSpPr txBox="1"/>
            <p:nvPr/>
          </p:nvSpPr>
          <p:spPr>
            <a:xfrm>
              <a:off x="8115230" y="3696339"/>
              <a:ext cx="346120" cy="276999"/>
            </a:xfrm>
            <a:prstGeom prst="rect">
              <a:avLst/>
            </a:prstGeom>
            <a:noFill/>
          </p:spPr>
          <p:txBody>
            <a:bodyPr wrap="none" rtlCol="0">
              <a:spAutoFit/>
            </a:bodyPr>
            <a:lstStyle/>
            <a:p>
              <a:pPr algn="ctr"/>
              <a:r>
                <a:rPr lang="fr-FR" sz="1200" b="1" dirty="0">
                  <a:latin typeface="+mn-lt"/>
                </a:rPr>
                <a:t>11</a:t>
              </a:r>
            </a:p>
          </p:txBody>
        </p:sp>
        <p:sp>
          <p:nvSpPr>
            <p:cNvPr id="96" name="ZoneTexte 95"/>
            <p:cNvSpPr txBox="1"/>
            <p:nvPr/>
          </p:nvSpPr>
          <p:spPr>
            <a:xfrm>
              <a:off x="8532137" y="3567580"/>
              <a:ext cx="354584" cy="276999"/>
            </a:xfrm>
            <a:prstGeom prst="rect">
              <a:avLst/>
            </a:prstGeom>
            <a:noFill/>
          </p:spPr>
          <p:txBody>
            <a:bodyPr wrap="none" rtlCol="0">
              <a:spAutoFit/>
            </a:bodyPr>
            <a:lstStyle/>
            <a:p>
              <a:pPr algn="ctr"/>
              <a:r>
                <a:rPr lang="fr-FR" sz="1200" b="1" dirty="0">
                  <a:latin typeface="+mn-lt"/>
                </a:rPr>
                <a:t>16</a:t>
              </a:r>
            </a:p>
          </p:txBody>
        </p:sp>
        <p:sp>
          <p:nvSpPr>
            <p:cNvPr id="97" name="Rectangle 15"/>
            <p:cNvSpPr>
              <a:spLocks noChangeArrowheads="1"/>
            </p:cNvSpPr>
            <p:nvPr/>
          </p:nvSpPr>
          <p:spPr bwMode="auto">
            <a:xfrm>
              <a:off x="2459255" y="2409075"/>
              <a:ext cx="392616" cy="1800000"/>
            </a:xfrm>
            <a:prstGeom prst="rect">
              <a:avLst/>
            </a:prstGeom>
            <a:solidFill>
              <a:srgbClr val="6338A2"/>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8" name="Rectangle 16"/>
            <p:cNvSpPr>
              <a:spLocks noChangeArrowheads="1"/>
            </p:cNvSpPr>
            <p:nvPr/>
          </p:nvSpPr>
          <p:spPr bwMode="auto">
            <a:xfrm>
              <a:off x="2869508" y="2517076"/>
              <a:ext cx="392616" cy="1691999"/>
            </a:xfrm>
            <a:prstGeom prst="rect">
              <a:avLst/>
            </a:prstGeom>
            <a:solidFill>
              <a:srgbClr val="CC3300"/>
            </a:solidFill>
            <a:ln w="0">
              <a:solidFill>
                <a:srgbClr val="CC33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latin typeface="+mn-lt"/>
              </a:endParaRPr>
            </a:p>
          </p:txBody>
        </p:sp>
        <p:sp>
          <p:nvSpPr>
            <p:cNvPr id="99" name="ZoneTexte 98"/>
            <p:cNvSpPr txBox="1"/>
            <p:nvPr/>
          </p:nvSpPr>
          <p:spPr>
            <a:xfrm>
              <a:off x="2493488" y="2097945"/>
              <a:ext cx="354584" cy="276999"/>
            </a:xfrm>
            <a:prstGeom prst="rect">
              <a:avLst/>
            </a:prstGeom>
            <a:noFill/>
          </p:spPr>
          <p:txBody>
            <a:bodyPr wrap="none" rtlCol="0">
              <a:spAutoFit/>
            </a:bodyPr>
            <a:lstStyle/>
            <a:p>
              <a:pPr algn="ctr"/>
              <a:r>
                <a:rPr lang="fr-FR" sz="1200" b="1" dirty="0">
                  <a:latin typeface="+mn-lt"/>
                </a:rPr>
                <a:t>84</a:t>
              </a:r>
            </a:p>
          </p:txBody>
        </p:sp>
        <p:sp>
          <p:nvSpPr>
            <p:cNvPr id="100" name="ZoneTexte 99"/>
            <p:cNvSpPr txBox="1"/>
            <p:nvPr/>
          </p:nvSpPr>
          <p:spPr>
            <a:xfrm>
              <a:off x="2917660" y="2196528"/>
              <a:ext cx="354584" cy="276999"/>
            </a:xfrm>
            <a:prstGeom prst="rect">
              <a:avLst/>
            </a:prstGeom>
            <a:noFill/>
          </p:spPr>
          <p:txBody>
            <a:bodyPr wrap="none" rtlCol="0">
              <a:spAutoFit/>
            </a:bodyPr>
            <a:lstStyle/>
            <a:p>
              <a:pPr algn="ctr"/>
              <a:r>
                <a:rPr lang="fr-FR" sz="1200" b="1" dirty="0">
                  <a:latin typeface="+mn-lt"/>
                </a:rPr>
                <a:t>80</a:t>
              </a:r>
            </a:p>
          </p:txBody>
        </p:sp>
        <p:sp>
          <p:nvSpPr>
            <p:cNvPr id="4" name="Rectangle 3"/>
            <p:cNvSpPr/>
            <p:nvPr/>
          </p:nvSpPr>
          <p:spPr>
            <a:xfrm>
              <a:off x="191864" y="1745827"/>
              <a:ext cx="320922" cy="276999"/>
            </a:xfrm>
            <a:prstGeom prst="rect">
              <a:avLst/>
            </a:prstGeom>
          </p:spPr>
          <p:txBody>
            <a:bodyPr wrap="none">
              <a:spAutoFit/>
            </a:bodyPr>
            <a:lstStyle/>
            <a:p>
              <a:pPr algn="ctr"/>
              <a:r>
                <a:rPr lang="fr-FR" sz="1200" b="1" dirty="0">
                  <a:latin typeface="+mn-lt"/>
                </a:rPr>
                <a:t>%</a:t>
              </a:r>
            </a:p>
          </p:txBody>
        </p:sp>
        <p:sp>
          <p:nvSpPr>
            <p:cNvPr id="5" name="ZoneTexte 4"/>
            <p:cNvSpPr txBox="1"/>
            <p:nvPr/>
          </p:nvSpPr>
          <p:spPr>
            <a:xfrm>
              <a:off x="855706" y="4219584"/>
              <a:ext cx="457176" cy="276999"/>
            </a:xfrm>
            <a:prstGeom prst="rect">
              <a:avLst/>
            </a:prstGeom>
            <a:noFill/>
          </p:spPr>
          <p:txBody>
            <a:bodyPr wrap="none" rtlCol="0">
              <a:spAutoFit/>
            </a:bodyPr>
            <a:lstStyle/>
            <a:p>
              <a:r>
                <a:rPr lang="fr-FR" sz="1200" b="1" dirty="0">
                  <a:latin typeface="+mn-lt"/>
                </a:rPr>
                <a:t>S48</a:t>
              </a:r>
            </a:p>
          </p:txBody>
        </p:sp>
        <p:sp>
          <p:nvSpPr>
            <p:cNvPr id="101" name="ZoneTexte 100"/>
            <p:cNvSpPr txBox="1"/>
            <p:nvPr/>
          </p:nvSpPr>
          <p:spPr>
            <a:xfrm>
              <a:off x="1742257" y="4219584"/>
              <a:ext cx="457176" cy="276999"/>
            </a:xfrm>
            <a:prstGeom prst="rect">
              <a:avLst/>
            </a:prstGeom>
            <a:noFill/>
          </p:spPr>
          <p:txBody>
            <a:bodyPr wrap="none" rtlCol="0">
              <a:spAutoFit/>
            </a:bodyPr>
            <a:lstStyle/>
            <a:p>
              <a:r>
                <a:rPr lang="fr-FR" sz="1200" b="1" dirty="0">
                  <a:latin typeface="+mn-lt"/>
                </a:rPr>
                <a:t>S96</a:t>
              </a:r>
            </a:p>
          </p:txBody>
        </p:sp>
        <p:sp>
          <p:nvSpPr>
            <p:cNvPr id="102" name="ZoneTexte 101"/>
            <p:cNvSpPr txBox="1"/>
            <p:nvPr/>
          </p:nvSpPr>
          <p:spPr>
            <a:xfrm>
              <a:off x="2571115" y="4219584"/>
              <a:ext cx="542136" cy="276999"/>
            </a:xfrm>
            <a:prstGeom prst="rect">
              <a:avLst/>
            </a:prstGeom>
            <a:noFill/>
          </p:spPr>
          <p:txBody>
            <a:bodyPr wrap="none" rtlCol="0">
              <a:spAutoFit/>
            </a:bodyPr>
            <a:lstStyle/>
            <a:p>
              <a:r>
                <a:rPr lang="fr-FR" sz="1200" b="1" dirty="0">
                  <a:latin typeface="+mn-lt"/>
                </a:rPr>
                <a:t>S144</a:t>
              </a:r>
            </a:p>
          </p:txBody>
        </p:sp>
        <p:sp>
          <p:nvSpPr>
            <p:cNvPr id="103" name="ZoneTexte 102"/>
            <p:cNvSpPr txBox="1"/>
            <p:nvPr/>
          </p:nvSpPr>
          <p:spPr>
            <a:xfrm>
              <a:off x="3646702" y="4219584"/>
              <a:ext cx="457176" cy="276999"/>
            </a:xfrm>
            <a:prstGeom prst="rect">
              <a:avLst/>
            </a:prstGeom>
            <a:noFill/>
          </p:spPr>
          <p:txBody>
            <a:bodyPr wrap="none" rtlCol="0">
              <a:spAutoFit/>
            </a:bodyPr>
            <a:lstStyle/>
            <a:p>
              <a:r>
                <a:rPr lang="fr-FR" sz="1200" b="1" dirty="0">
                  <a:latin typeface="+mn-lt"/>
                </a:rPr>
                <a:t>S48</a:t>
              </a:r>
            </a:p>
          </p:txBody>
        </p:sp>
        <p:sp>
          <p:nvSpPr>
            <p:cNvPr id="104" name="ZoneTexte 103"/>
            <p:cNvSpPr txBox="1"/>
            <p:nvPr/>
          </p:nvSpPr>
          <p:spPr>
            <a:xfrm>
              <a:off x="4533253" y="4219584"/>
              <a:ext cx="457176" cy="276999"/>
            </a:xfrm>
            <a:prstGeom prst="rect">
              <a:avLst/>
            </a:prstGeom>
            <a:noFill/>
          </p:spPr>
          <p:txBody>
            <a:bodyPr wrap="none" rtlCol="0">
              <a:spAutoFit/>
            </a:bodyPr>
            <a:lstStyle/>
            <a:p>
              <a:r>
                <a:rPr lang="fr-FR" sz="1200" b="1" dirty="0">
                  <a:latin typeface="+mn-lt"/>
                </a:rPr>
                <a:t>S96</a:t>
              </a:r>
            </a:p>
          </p:txBody>
        </p:sp>
        <p:sp>
          <p:nvSpPr>
            <p:cNvPr id="105" name="ZoneTexte 104"/>
            <p:cNvSpPr txBox="1"/>
            <p:nvPr/>
          </p:nvSpPr>
          <p:spPr>
            <a:xfrm>
              <a:off x="5421104" y="4219584"/>
              <a:ext cx="542136" cy="276999"/>
            </a:xfrm>
            <a:prstGeom prst="rect">
              <a:avLst/>
            </a:prstGeom>
            <a:noFill/>
          </p:spPr>
          <p:txBody>
            <a:bodyPr wrap="none" rtlCol="0">
              <a:spAutoFit/>
            </a:bodyPr>
            <a:lstStyle/>
            <a:p>
              <a:r>
                <a:rPr lang="fr-FR" sz="1200" b="1" dirty="0">
                  <a:latin typeface="+mn-lt"/>
                </a:rPr>
                <a:t>S144</a:t>
              </a:r>
            </a:p>
          </p:txBody>
        </p:sp>
        <p:sp>
          <p:nvSpPr>
            <p:cNvPr id="6" name="ZoneTexte 5"/>
            <p:cNvSpPr txBox="1"/>
            <p:nvPr/>
          </p:nvSpPr>
          <p:spPr>
            <a:xfrm>
              <a:off x="550538" y="4686689"/>
              <a:ext cx="2645276" cy="523220"/>
            </a:xfrm>
            <a:prstGeom prst="rect">
              <a:avLst/>
            </a:prstGeom>
            <a:noFill/>
          </p:spPr>
          <p:txBody>
            <a:bodyPr wrap="none" rtlCol="0">
              <a:spAutoFit/>
            </a:bodyPr>
            <a:lstStyle/>
            <a:p>
              <a:pPr algn="ctr"/>
              <a:r>
                <a:rPr lang="fr-FR" sz="1400" dirty="0"/>
                <a:t>Différence à S144 : 4,2 % </a:t>
              </a:r>
            </a:p>
            <a:p>
              <a:pPr algn="ctr"/>
              <a:r>
                <a:rPr lang="fr-FR" sz="1400" dirty="0"/>
                <a:t>(IC 95 % : 0,6 </a:t>
              </a:r>
              <a:r>
                <a:rPr lang="mr-IN" sz="1400" dirty="0"/>
                <a:t>–</a:t>
              </a:r>
              <a:r>
                <a:rPr lang="fr-FR" sz="1400" dirty="0"/>
                <a:t> 7,8) ; p = 0,02</a:t>
              </a:r>
            </a:p>
          </p:txBody>
        </p:sp>
        <p:sp>
          <p:nvSpPr>
            <p:cNvPr id="106" name="ZoneTexte 105"/>
            <p:cNvSpPr txBox="1"/>
            <p:nvPr/>
          </p:nvSpPr>
          <p:spPr>
            <a:xfrm>
              <a:off x="6479949" y="4219584"/>
              <a:ext cx="457176" cy="276999"/>
            </a:xfrm>
            <a:prstGeom prst="rect">
              <a:avLst/>
            </a:prstGeom>
            <a:noFill/>
          </p:spPr>
          <p:txBody>
            <a:bodyPr wrap="none" rtlCol="0">
              <a:spAutoFit/>
            </a:bodyPr>
            <a:lstStyle/>
            <a:p>
              <a:r>
                <a:rPr lang="fr-FR" sz="1200" b="1" dirty="0">
                  <a:latin typeface="+mn-lt"/>
                </a:rPr>
                <a:t>S48</a:t>
              </a:r>
            </a:p>
          </p:txBody>
        </p:sp>
        <p:sp>
          <p:nvSpPr>
            <p:cNvPr id="107" name="ZoneTexte 106"/>
            <p:cNvSpPr txBox="1"/>
            <p:nvPr/>
          </p:nvSpPr>
          <p:spPr>
            <a:xfrm>
              <a:off x="7356668" y="4219584"/>
              <a:ext cx="457176" cy="276999"/>
            </a:xfrm>
            <a:prstGeom prst="rect">
              <a:avLst/>
            </a:prstGeom>
            <a:noFill/>
          </p:spPr>
          <p:txBody>
            <a:bodyPr wrap="none" rtlCol="0">
              <a:spAutoFit/>
            </a:bodyPr>
            <a:lstStyle/>
            <a:p>
              <a:r>
                <a:rPr lang="fr-FR" sz="1200" b="1" dirty="0">
                  <a:latin typeface="+mn-lt"/>
                </a:rPr>
                <a:t>S96</a:t>
              </a:r>
            </a:p>
          </p:txBody>
        </p:sp>
        <p:sp>
          <p:nvSpPr>
            <p:cNvPr id="108" name="ZoneTexte 107"/>
            <p:cNvSpPr txBox="1"/>
            <p:nvPr/>
          </p:nvSpPr>
          <p:spPr>
            <a:xfrm>
              <a:off x="8244518" y="4219584"/>
              <a:ext cx="542136" cy="276999"/>
            </a:xfrm>
            <a:prstGeom prst="rect">
              <a:avLst/>
            </a:prstGeom>
            <a:noFill/>
          </p:spPr>
          <p:txBody>
            <a:bodyPr wrap="none" rtlCol="0">
              <a:spAutoFit/>
            </a:bodyPr>
            <a:lstStyle/>
            <a:p>
              <a:r>
                <a:rPr lang="fr-FR" sz="1200" b="1" dirty="0">
                  <a:latin typeface="+mn-lt"/>
                </a:rPr>
                <a:t>S144</a:t>
              </a:r>
            </a:p>
          </p:txBody>
        </p:sp>
        <p:sp>
          <p:nvSpPr>
            <p:cNvPr id="3" name="Rectangle 2"/>
            <p:cNvSpPr/>
            <p:nvPr/>
          </p:nvSpPr>
          <p:spPr bwMode="auto">
            <a:xfrm>
              <a:off x="2428080" y="2131192"/>
              <a:ext cx="863999" cy="2088000"/>
            </a:xfrm>
            <a:prstGeom prst="rect">
              <a:avLst/>
            </a:prstGeom>
            <a:no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200" b="0" i="0" u="none" strike="noStrike" cap="none" normalizeH="0" baseline="0">
                <a:ln>
                  <a:noFill/>
                </a:ln>
                <a:effectLst/>
                <a:latin typeface="+mn-lt"/>
              </a:endParaRPr>
            </a:p>
          </p:txBody>
        </p:sp>
      </p:grpSp>
      <p:sp>
        <p:nvSpPr>
          <p:cNvPr id="77"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defTabSz="914400"/>
            <a:r>
              <a:rPr lang="fr-FR" sz="1200" i="1" dirty="0" err="1">
                <a:solidFill>
                  <a:srgbClr val="0070C0"/>
                </a:solidFill>
              </a:rPr>
              <a:t>Arribas</a:t>
            </a:r>
            <a:r>
              <a:rPr lang="fr-FR" sz="1200" i="1" dirty="0">
                <a:solidFill>
                  <a:srgbClr val="0070C0"/>
                </a:solidFill>
              </a:rPr>
              <a:t> JR, CROI 2017, Abs. 453</a:t>
            </a:r>
            <a:endParaRPr lang="en-GB" sz="1200" i="1" dirty="0">
              <a:solidFill>
                <a:srgbClr val="0070C0"/>
              </a:solidFill>
            </a:endParaRPr>
          </a:p>
        </p:txBody>
      </p:sp>
      <p:sp>
        <p:nvSpPr>
          <p:cNvPr id="76" name="ZoneTexte 7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66</a:t>
            </a:r>
          </a:p>
        </p:txBody>
      </p:sp>
    </p:spTree>
    <p:custDataLst>
      <p:tags r:id="rId1"/>
    </p:custDataLst>
    <p:extLst>
      <p:ext uri="{BB962C8B-B14F-4D97-AF65-F5344CB8AC3E}">
        <p14:creationId xmlns:p14="http://schemas.microsoft.com/office/powerpoint/2010/main" val="520157828"/>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oup 98"/>
          <p:cNvGraphicFramePr>
            <a:graphicFrameLocks noGrp="1"/>
          </p:cNvGraphicFramePr>
          <p:nvPr>
            <p:extLst/>
          </p:nvPr>
        </p:nvGraphicFramePr>
        <p:xfrm>
          <a:off x="493713" y="1772022"/>
          <a:ext cx="7812087" cy="2272800"/>
        </p:xfrm>
        <a:graphic>
          <a:graphicData uri="http://schemas.openxmlformats.org/drawingml/2006/table">
            <a:tbl>
              <a:tblPr/>
              <a:tblGrid>
                <a:gridCol w="3910012">
                  <a:extLst>
                    <a:ext uri="{9D8B030D-6E8A-4147-A177-3AD203B41FA5}">
                      <a16:colId xmlns:a16="http://schemas.microsoft.com/office/drawing/2014/main" xmlns="" val="20000"/>
                    </a:ext>
                  </a:extLst>
                </a:gridCol>
                <a:gridCol w="1992313">
                  <a:extLst>
                    <a:ext uri="{9D8B030D-6E8A-4147-A177-3AD203B41FA5}">
                      <a16:colId xmlns:a16="http://schemas.microsoft.com/office/drawing/2014/main" xmlns="" val="20001"/>
                    </a:ext>
                  </a:extLst>
                </a:gridCol>
                <a:gridCol w="1909762">
                  <a:extLst>
                    <a:ext uri="{9D8B030D-6E8A-4147-A177-3AD203B41FA5}">
                      <a16:colId xmlns:a16="http://schemas.microsoft.com/office/drawing/2014/main" xmlns="" val="20002"/>
                    </a:ext>
                  </a:extLst>
                </a:gridCol>
              </a:tblGrid>
              <a:tr h="209834">
                <a:tc>
                  <a:txBody>
                    <a:bodyPr/>
                    <a:lstStyle/>
                    <a:p>
                      <a:pPr marL="0" marR="0" lvl="0" indent="0" algn="l" defTabSz="914400" rtl="0" eaLnBrk="1" fontAlgn="base" latinLnBrk="0" hangingPunct="1">
                        <a:lnSpc>
                          <a:spcPts val="1460"/>
                        </a:lnSpc>
                        <a:spcBef>
                          <a:spcPct val="0"/>
                        </a:spcBef>
                        <a:spcAft>
                          <a:spcPct val="0"/>
                        </a:spcAft>
                        <a:buClrTx/>
                        <a:buSzTx/>
                        <a:buFontTx/>
                        <a:buNone/>
                        <a:tabLst/>
                      </a:pPr>
                      <a:endParaRPr kumimoji="0" lang="fr-FR" sz="1600" b="1" i="0" u="none" strike="noStrike" cap="none" normalizeH="0" baseline="0" noProof="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600" b="1" i="0" u="none" strike="noStrike" cap="none" normalizeH="0" baseline="0" dirty="0">
                          <a:ln>
                            <a:noFill/>
                          </a:ln>
                          <a:solidFill>
                            <a:srgbClr val="FFFFFF"/>
                          </a:solidFill>
                          <a:effectLst/>
                          <a:latin typeface="+mn-lt"/>
                          <a:ea typeface="ＭＳ Ｐゴシック" pitchFamily="-1" charset="-128"/>
                        </a:rPr>
                        <a:t>E/C/F/TAF</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6338A2"/>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600" b="1" i="0" u="none" strike="noStrike" cap="none" normalizeH="0" baseline="0" dirty="0">
                          <a:ln>
                            <a:noFill/>
                          </a:ln>
                          <a:solidFill>
                            <a:schemeClr val="bg1"/>
                          </a:solidFill>
                          <a:effectLst/>
                          <a:latin typeface="+mn-lt"/>
                          <a:ea typeface="ＭＳ Ｐゴシック" pitchFamily="-1" charset="-128"/>
                        </a:rPr>
                        <a:t>E/C/F/TDF</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C3300"/>
                    </a:solidFill>
                  </a:tcPr>
                </a:tc>
                <a:extLst>
                  <a:ext uri="{0D108BD9-81ED-4DB2-BD59-A6C34878D82A}">
                    <a16:rowId xmlns:a16="http://schemas.microsoft.com/office/drawing/2014/main" xmlns="" val="10000"/>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dirty="0">
                          <a:ln>
                            <a:noFill/>
                          </a:ln>
                          <a:solidFill>
                            <a:srgbClr val="000066"/>
                          </a:solidFill>
                          <a:effectLst/>
                          <a:latin typeface="Arial" charset="0"/>
                          <a:ea typeface="ＭＳ Ｐゴシック" pitchFamily="-1" charset="-128"/>
                        </a:rPr>
                        <a:t>Total</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12 (p &lt; 0,001)</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dirty="0" err="1">
                          <a:ln>
                            <a:noFill/>
                          </a:ln>
                          <a:solidFill>
                            <a:srgbClr val="000066"/>
                          </a:solidFill>
                          <a:effectLst/>
                          <a:latin typeface="Arial" charset="0"/>
                          <a:ea typeface="ＭＳ Ｐゴシック" pitchFamily="-1" charset="-128"/>
                        </a:rPr>
                        <a:t>Tubulopathie</a:t>
                      </a:r>
                      <a:r>
                        <a:rPr kumimoji="0" lang="fr-FR" sz="1400" b="0" i="0" u="none" strike="noStrike" cap="none" normalizeH="0" baseline="0" noProof="0" dirty="0">
                          <a:ln>
                            <a:noFill/>
                          </a:ln>
                          <a:solidFill>
                            <a:srgbClr val="000066"/>
                          </a:solidFill>
                          <a:effectLst/>
                          <a:latin typeface="Arial" charset="0"/>
                          <a:ea typeface="ＭＳ Ｐゴシック" pitchFamily="-1" charset="-128"/>
                        </a:rPr>
                        <a:t> proximale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4</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dirty="0">
                          <a:ln>
                            <a:noFill/>
                          </a:ln>
                          <a:solidFill>
                            <a:srgbClr val="000066"/>
                          </a:solidFill>
                          <a:effectLst/>
                          <a:latin typeface="Arial" charset="0"/>
                          <a:ea typeface="ＭＳ Ｐゴシック" pitchFamily="-1" charset="-128"/>
                        </a:rPr>
                        <a:t>Elévation créatinine / baisse </a:t>
                      </a:r>
                      <a:r>
                        <a:rPr kumimoji="0" lang="fr-FR" sz="1400" b="0" i="0" u="none" strike="noStrike" cap="none" normalizeH="0" baseline="0" noProof="0" dirty="0" err="1">
                          <a:ln>
                            <a:noFill/>
                          </a:ln>
                          <a:solidFill>
                            <a:srgbClr val="000066"/>
                          </a:solidFill>
                          <a:effectLst/>
                          <a:latin typeface="Arial" charset="0"/>
                          <a:ea typeface="ＭＳ Ｐゴシック" pitchFamily="-1" charset="-128"/>
                        </a:rPr>
                        <a:t>DFGe</a:t>
                      </a:r>
                      <a:endParaRPr kumimoji="0" lang="fr-FR" sz="1400" b="0" i="0" u="none" strike="noStrike" cap="none" normalizeH="0" baseline="0" noProof="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400" b="0" i="0" u="none" strike="noStrike" cap="none" normalizeH="0" baseline="0" dirty="0">
                          <a:ln>
                            <a:noFill/>
                          </a:ln>
                          <a:solidFill>
                            <a:srgbClr val="000066"/>
                          </a:solidFill>
                          <a:effectLst/>
                          <a:latin typeface="Arial" charset="0"/>
                          <a:ea typeface="ＭＳ Ｐゴシック" pitchFamily="-1" charset="-128"/>
                        </a:rPr>
                        <a:t>3</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3"/>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dirty="0">
                          <a:ln>
                            <a:noFill/>
                          </a:ln>
                          <a:solidFill>
                            <a:srgbClr val="000066"/>
                          </a:solidFill>
                          <a:effectLst/>
                          <a:latin typeface="Arial" charset="0"/>
                          <a:ea typeface="ＭＳ Ｐゴシック" pitchFamily="-1" charset="-128"/>
                        </a:rPr>
                        <a:t>Insuffisance rénale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400" b="0" i="0" u="none" strike="noStrike" cap="none" normalizeH="0" baseline="0" dirty="0">
                          <a:ln>
                            <a:noFill/>
                          </a:ln>
                          <a:solidFill>
                            <a:srgbClr val="000066"/>
                          </a:solidFill>
                          <a:effectLst/>
                          <a:latin typeface="Arial" charset="0"/>
                          <a:ea typeface="ＭＳ Ｐゴシック" pitchFamily="-1" charset="-128"/>
                        </a:rPr>
                        <a:t>2</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a:ln>
                            <a:noFill/>
                          </a:ln>
                          <a:solidFill>
                            <a:srgbClr val="000066"/>
                          </a:solidFill>
                          <a:effectLst/>
                          <a:latin typeface="Arial" charset="0"/>
                          <a:ea typeface="ＭＳ Ｐゴシック" pitchFamily="-1" charset="-128"/>
                        </a:rPr>
                        <a:t>Néphropathie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400" b="0" i="0" u="none" strike="noStrike" cap="none" normalizeH="0" baseline="0" dirty="0">
                          <a:ln>
                            <a:noFill/>
                          </a:ln>
                          <a:solidFill>
                            <a:srgbClr val="000066"/>
                          </a:solidFill>
                          <a:effectLst/>
                          <a:latin typeface="Arial" charset="0"/>
                          <a:ea typeface="ＭＳ Ｐゴシック" pitchFamily="-1" charset="-128"/>
                        </a:rPr>
                        <a:t>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5"/>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a:ln>
                            <a:noFill/>
                          </a:ln>
                          <a:solidFill>
                            <a:srgbClr val="000066"/>
                          </a:solidFill>
                          <a:effectLst/>
                          <a:latin typeface="Arial" charset="0"/>
                          <a:ea typeface="ＭＳ Ｐゴシック" pitchFamily="-1" charset="-128"/>
                        </a:rPr>
                        <a:t>Protéinurie</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400" b="0" i="0" u="none" strike="noStrike" cap="none" normalizeH="0" baseline="0" dirty="0">
                          <a:ln>
                            <a:noFill/>
                          </a:ln>
                          <a:solidFill>
                            <a:srgbClr val="000066"/>
                          </a:solidFill>
                          <a:effectLst/>
                          <a:latin typeface="Arial" charset="0"/>
                          <a:ea typeface="ＭＳ Ｐゴシック" pitchFamily="-1" charset="-128"/>
                        </a:rPr>
                        <a:t>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6"/>
                  </a:ext>
                </a:extLst>
              </a:tr>
              <a:tr h="193681">
                <a:tc>
                  <a:txBody>
                    <a:bodyPr/>
                    <a:lstStyle/>
                    <a:p>
                      <a:pPr marL="0" marR="0" lvl="0" indent="0" algn="l"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noProof="0" dirty="0">
                          <a:ln>
                            <a:noFill/>
                          </a:ln>
                          <a:solidFill>
                            <a:srgbClr val="000066"/>
                          </a:solidFill>
                          <a:effectLst/>
                          <a:latin typeface="Arial" charset="0"/>
                          <a:ea typeface="ＭＳ Ｐゴシック" pitchFamily="-1" charset="-128"/>
                        </a:rPr>
                        <a:t>Spasme vésical</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fr-FR" sz="1400" b="0" i="0" u="none" strike="noStrike" cap="none" normalizeH="0" baseline="0" dirty="0">
                          <a:ln>
                            <a:noFill/>
                          </a:ln>
                          <a:solidFill>
                            <a:srgbClr val="000066"/>
                          </a:solidFill>
                          <a:effectLst/>
                          <a:latin typeface="Arial" charset="0"/>
                          <a:ea typeface="ＭＳ Ｐゴシック" pitchFamily="-1" charset="-128"/>
                        </a:rPr>
                        <a:t>0</a:t>
                      </a:r>
                      <a:endParaRPr kumimoji="0" lang="en-GB" sz="1400" b="0" i="0" u="none" strike="noStrike" cap="none" normalizeH="0" baseline="0" dirty="0">
                        <a:ln>
                          <a:noFill/>
                        </a:ln>
                        <a:solidFill>
                          <a:srgbClr val="000066"/>
                        </a:solidFill>
                        <a:effectLst/>
                        <a:latin typeface="Arial" charset="0"/>
                        <a:ea typeface="ＭＳ Ｐゴシック" pitchFamily="-1" charset="-128"/>
                      </a:endParaRP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ts val="1460"/>
                        </a:lnSpc>
                        <a:spcBef>
                          <a:spcPct val="0"/>
                        </a:spcBef>
                        <a:spcAft>
                          <a:spcPct val="0"/>
                        </a:spcAft>
                        <a:buClrTx/>
                        <a:buSzTx/>
                        <a:buFontTx/>
                        <a:buNone/>
                        <a:tabLst/>
                      </a:pPr>
                      <a:r>
                        <a:rPr kumimoji="0" lang="en-GB" sz="1400" b="0" i="0" u="none" strike="noStrike" cap="none" normalizeH="0" baseline="0" dirty="0">
                          <a:ln>
                            <a:noFill/>
                          </a:ln>
                          <a:solidFill>
                            <a:srgbClr val="000066"/>
                          </a:solidFill>
                          <a:effectLst/>
                          <a:latin typeface="Arial" charset="0"/>
                          <a:ea typeface="ＭＳ Ｐゴシック" pitchFamily="-1" charset="-128"/>
                        </a:rPr>
                        <a:t>1</a:t>
                      </a:r>
                    </a:p>
                  </a:txBody>
                  <a:tcPr marL="90000" marR="90000" marT="46800" marB="46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7"/>
                  </a:ext>
                </a:extLst>
              </a:tr>
            </a:tbl>
          </a:graphicData>
        </a:graphic>
      </p:graphicFrame>
      <p:sp>
        <p:nvSpPr>
          <p:cNvPr id="5" name="Espace réservé du contenu 2"/>
          <p:cNvSpPr>
            <a:spLocks noGrp="1"/>
          </p:cNvSpPr>
          <p:nvPr>
            <p:ph idx="4294967295"/>
          </p:nvPr>
        </p:nvSpPr>
        <p:spPr>
          <a:xfrm>
            <a:off x="115888" y="1285875"/>
            <a:ext cx="8189912" cy="466725"/>
          </a:xfrm>
        </p:spPr>
        <p:txBody>
          <a:bodyPr/>
          <a:lstStyle/>
          <a:p>
            <a:pPr>
              <a:spcBef>
                <a:spcPct val="0"/>
              </a:spcBef>
            </a:pPr>
            <a:r>
              <a:rPr lang="fr-FR" sz="1800" b="1" dirty="0">
                <a:solidFill>
                  <a:srgbClr val="0070C0"/>
                </a:solidFill>
                <a:ea typeface="ＭＳ Ｐゴシック" pitchFamily="34" charset="-128"/>
              </a:rPr>
              <a:t>Evénements indésirables rénaux conduisant à l’arrêt du traitement</a:t>
            </a:r>
            <a:endParaRPr lang="fr-FR" sz="1800" dirty="0">
              <a:solidFill>
                <a:srgbClr val="0070C0"/>
              </a:solidFill>
              <a:ea typeface="ＭＳ Ｐゴシック" pitchFamily="34" charset="-128"/>
            </a:endParaRPr>
          </a:p>
        </p:txBody>
      </p:sp>
      <p:sp>
        <p:nvSpPr>
          <p:cNvPr id="13" name="Espace réservé du contenu 2"/>
          <p:cNvSpPr>
            <a:spLocks noGrp="1"/>
          </p:cNvSpPr>
          <p:nvPr>
            <p:ph idx="4294967295"/>
          </p:nvPr>
        </p:nvSpPr>
        <p:spPr>
          <a:xfrm>
            <a:off x="115888" y="4219245"/>
            <a:ext cx="8189912" cy="466725"/>
          </a:xfrm>
        </p:spPr>
        <p:txBody>
          <a:bodyPr/>
          <a:lstStyle/>
          <a:p>
            <a:pPr>
              <a:spcBef>
                <a:spcPct val="0"/>
              </a:spcBef>
            </a:pPr>
            <a:r>
              <a:rPr lang="fr-FR" sz="1800" b="1">
                <a:solidFill>
                  <a:srgbClr val="0070C0"/>
                </a:solidFill>
                <a:ea typeface="ＭＳ Ｐゴシック" pitchFamily="34" charset="-128"/>
              </a:rPr>
              <a:t>Evénements indésirables conduisant à l’arrêt du traitement à S144</a:t>
            </a:r>
          </a:p>
          <a:p>
            <a:pPr lvl="1"/>
            <a:r>
              <a:rPr lang="fr-FR" sz="1800">
                <a:ea typeface="ＭＳ Ｐゴシック" pitchFamily="34" charset="-128"/>
              </a:rPr>
              <a:t>1,3 % pour E/C/F/TAF vs 3,3 % pour E/C/F/TDF (p = 0,01)</a:t>
            </a:r>
          </a:p>
        </p:txBody>
      </p:sp>
      <p:sp>
        <p:nvSpPr>
          <p:cNvPr id="14" name="Espace réservé du contenu 2"/>
          <p:cNvSpPr>
            <a:spLocks noGrp="1"/>
          </p:cNvSpPr>
          <p:nvPr>
            <p:ph idx="4294967295"/>
          </p:nvPr>
        </p:nvSpPr>
        <p:spPr>
          <a:xfrm>
            <a:off x="115888" y="4984579"/>
            <a:ext cx="8673046" cy="1597196"/>
          </a:xfrm>
        </p:spPr>
        <p:txBody>
          <a:bodyPr/>
          <a:lstStyle/>
          <a:p>
            <a:pPr>
              <a:spcBef>
                <a:spcPct val="0"/>
              </a:spcBef>
            </a:pPr>
            <a:r>
              <a:rPr lang="fr-FR" sz="1800" b="1" dirty="0">
                <a:solidFill>
                  <a:srgbClr val="0070C0"/>
                </a:solidFill>
                <a:ea typeface="ＭＳ Ｐゴシック" pitchFamily="34" charset="-128"/>
              </a:rPr>
              <a:t>Evénements biologiques grade 3-4</a:t>
            </a:r>
          </a:p>
          <a:p>
            <a:pPr lvl="1"/>
            <a:r>
              <a:rPr lang="fr-FR" sz="1800" dirty="0">
                <a:ea typeface="ＭＳ Ｐゴシック" pitchFamily="34" charset="-128"/>
              </a:rPr>
              <a:t>Pas de différence entre les 2 groupes à S144, sauf pour</a:t>
            </a:r>
          </a:p>
          <a:p>
            <a:pPr lvl="2"/>
            <a:r>
              <a:rPr lang="fr-FR" sz="1600" dirty="0">
                <a:ea typeface="ＭＳ Ｐゴシック" pitchFamily="34" charset="-128"/>
              </a:rPr>
              <a:t>Élévation LDL-cholestérol : 11,0 % pour E/C/F/TAF vs 4,8 % pour E/C/F/TDF</a:t>
            </a:r>
          </a:p>
          <a:p>
            <a:pPr lvl="2"/>
            <a:r>
              <a:rPr lang="fr-FR" sz="1600" dirty="0">
                <a:ea typeface="ＭＳ Ｐゴシック" pitchFamily="34" charset="-128"/>
              </a:rPr>
              <a:t>Elévation cholestérol : 4,7 % vs 2,8 %</a:t>
            </a:r>
          </a:p>
          <a:p>
            <a:pPr lvl="2"/>
            <a:r>
              <a:rPr lang="fr-FR" sz="1600" dirty="0">
                <a:ea typeface="ＭＳ Ｐゴシック" pitchFamily="34" charset="-128"/>
              </a:rPr>
              <a:t>Elévation lipase : 5,0 % vs 8,0 %</a:t>
            </a:r>
          </a:p>
          <a:p>
            <a:pPr lvl="2"/>
            <a:r>
              <a:rPr lang="fr-FR" sz="1600" dirty="0">
                <a:ea typeface="ＭＳ Ｐゴシック" pitchFamily="34" charset="-128"/>
              </a:rPr>
              <a:t>Elévation amylase : 2,6 % vs 5,0 %</a:t>
            </a:r>
            <a:endParaRPr lang="fr-FR" sz="1800" dirty="0">
              <a:ea typeface="ＭＳ Ｐゴシック" pitchFamily="34" charset="-128"/>
            </a:endParaRPr>
          </a:p>
        </p:txBody>
      </p:sp>
      <p:sp>
        <p:nvSpPr>
          <p:cNvPr id="9" name="Rectangle 27"/>
          <p:cNvSpPr>
            <a:spLocks noGrp="1" noChangeArrowheads="1"/>
          </p:cNvSpPr>
          <p:nvPr>
            <p:ph type="title"/>
          </p:nvPr>
        </p:nvSpPr>
        <p:spPr>
          <a:xfrm>
            <a:off x="1451067" y="-374"/>
            <a:ext cx="7621588" cy="1106488"/>
          </a:xfrm>
        </p:spPr>
        <p:txBody>
          <a:bodyPr/>
          <a:lstStyle/>
          <a:p>
            <a:r>
              <a:rPr lang="fr-FR">
                <a:ea typeface="ＭＳ Ｐゴシック" pitchFamily="34" charset="-128"/>
              </a:rPr>
              <a:t>Essais GS-US-292-0104 et GS-US-292-0111 : </a:t>
            </a:r>
            <a:br>
              <a:rPr lang="fr-FR">
                <a:ea typeface="ＭＳ Ｐゴシック" pitchFamily="34" charset="-128"/>
              </a:rPr>
            </a:br>
            <a:r>
              <a:rPr lang="fr-FR">
                <a:ea typeface="ＭＳ Ｐゴシック" pitchFamily="34" charset="-128"/>
              </a:rPr>
              <a:t>E/C/F/TAF qd vs E/C/F/TDF qd à S144 (4)</a:t>
            </a:r>
          </a:p>
        </p:txBody>
      </p:sp>
      <p:sp>
        <p:nvSpPr>
          <p:cNvPr id="8"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defTabSz="914400"/>
            <a:r>
              <a:rPr lang="fr-FR" sz="1200" i="1" dirty="0" err="1">
                <a:solidFill>
                  <a:srgbClr val="0070C0"/>
                </a:solidFill>
              </a:rPr>
              <a:t>Arribas</a:t>
            </a:r>
            <a:r>
              <a:rPr lang="fr-FR" sz="1200" i="1" dirty="0">
                <a:solidFill>
                  <a:srgbClr val="0070C0"/>
                </a:solidFill>
              </a:rPr>
              <a:t> JR, CROI 2017, Abs. 453</a:t>
            </a:r>
            <a:endParaRPr lang="en-GB" sz="1200" i="1" dirty="0">
              <a:solidFill>
                <a:srgbClr val="0070C0"/>
              </a:solidFill>
            </a:endParaRPr>
          </a:p>
        </p:txBody>
      </p:sp>
      <p:sp>
        <p:nvSpPr>
          <p:cNvPr id="10" name="ZoneTexte 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67</a:t>
            </a:r>
          </a:p>
        </p:txBody>
      </p:sp>
    </p:spTree>
    <p:extLst>
      <p:ext uri="{BB962C8B-B14F-4D97-AF65-F5344CB8AC3E}">
        <p14:creationId xmlns:p14="http://schemas.microsoft.com/office/powerpoint/2010/main" val="265350853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p:cNvGrpSpPr/>
          <p:nvPr/>
        </p:nvGrpSpPr>
        <p:grpSpPr>
          <a:xfrm>
            <a:off x="189296" y="1701234"/>
            <a:ext cx="5108178" cy="5017968"/>
            <a:chOff x="189296" y="1701234"/>
            <a:chExt cx="5108178" cy="5017968"/>
          </a:xfrm>
        </p:grpSpPr>
        <p:cxnSp>
          <p:nvCxnSpPr>
            <p:cNvPr id="6249" name="Connecteur droit 6248"/>
            <p:cNvCxnSpPr/>
            <p:nvPr/>
          </p:nvCxnSpPr>
          <p:spPr bwMode="auto">
            <a:xfrm>
              <a:off x="4000507" y="1847045"/>
              <a:ext cx="290934"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162" name="Connecteur droit 161"/>
            <p:cNvCxnSpPr/>
            <p:nvPr/>
          </p:nvCxnSpPr>
          <p:spPr bwMode="auto">
            <a:xfrm>
              <a:off x="4000507" y="2046345"/>
              <a:ext cx="290934"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sp>
          <p:nvSpPr>
            <p:cNvPr id="163" name="ZoneTexte 162"/>
            <p:cNvSpPr txBox="1"/>
            <p:nvPr/>
          </p:nvSpPr>
          <p:spPr>
            <a:xfrm>
              <a:off x="4256804" y="1701234"/>
              <a:ext cx="1027333" cy="307777"/>
            </a:xfrm>
            <a:prstGeom prst="rect">
              <a:avLst/>
            </a:prstGeom>
            <a:noFill/>
          </p:spPr>
          <p:txBody>
            <a:bodyPr wrap="none" rtlCol="0">
              <a:spAutoFit/>
            </a:bodyPr>
            <a:lstStyle/>
            <a:p>
              <a:r>
                <a:rPr lang="fr-FR" sz="1400" b="1" dirty="0"/>
                <a:t>E/C/F/TAF</a:t>
              </a:r>
            </a:p>
          </p:txBody>
        </p:sp>
        <p:sp>
          <p:nvSpPr>
            <p:cNvPr id="164" name="ZoneTexte 163"/>
            <p:cNvSpPr txBox="1"/>
            <p:nvPr/>
          </p:nvSpPr>
          <p:spPr>
            <a:xfrm>
              <a:off x="4256804" y="1899875"/>
              <a:ext cx="1040670" cy="307777"/>
            </a:xfrm>
            <a:prstGeom prst="rect">
              <a:avLst/>
            </a:prstGeom>
            <a:noFill/>
          </p:spPr>
          <p:txBody>
            <a:bodyPr wrap="none" rtlCol="0">
              <a:spAutoFit/>
            </a:bodyPr>
            <a:lstStyle/>
            <a:p>
              <a:r>
                <a:rPr lang="fr-FR" sz="1400" b="1" dirty="0"/>
                <a:t>E/C/F/TDF</a:t>
              </a:r>
            </a:p>
          </p:txBody>
        </p:sp>
        <p:grpSp>
          <p:nvGrpSpPr>
            <p:cNvPr id="6246" name="Groupe 6245"/>
            <p:cNvGrpSpPr/>
            <p:nvPr/>
          </p:nvGrpSpPr>
          <p:grpSpPr>
            <a:xfrm>
              <a:off x="565454" y="2065837"/>
              <a:ext cx="3185967" cy="964118"/>
              <a:chOff x="534988" y="1679575"/>
              <a:chExt cx="3089275" cy="1103313"/>
            </a:xfrm>
          </p:grpSpPr>
          <p:sp>
            <p:nvSpPr>
              <p:cNvPr id="10" name="Line 8"/>
              <p:cNvSpPr>
                <a:spLocks noChangeShapeType="1"/>
              </p:cNvSpPr>
              <p:nvPr/>
            </p:nvSpPr>
            <p:spPr bwMode="auto">
              <a:xfrm flipV="1">
                <a:off x="593725" y="2403475"/>
                <a:ext cx="0" cy="36830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1"/>
              <p:cNvSpPr>
                <a:spLocks noChangeShapeType="1"/>
              </p:cNvSpPr>
              <p:nvPr/>
            </p:nvSpPr>
            <p:spPr bwMode="auto">
              <a:xfrm flipV="1">
                <a:off x="593725" y="1679575"/>
                <a:ext cx="0" cy="72390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2"/>
              <p:cNvSpPr>
                <a:spLocks noChangeShapeType="1"/>
              </p:cNvSpPr>
              <p:nvPr/>
            </p:nvSpPr>
            <p:spPr bwMode="auto">
              <a:xfrm>
                <a:off x="593725" y="2403475"/>
                <a:ext cx="3003550"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3"/>
              <p:cNvSpPr>
                <a:spLocks noChangeShapeType="1"/>
              </p:cNvSpPr>
              <p:nvPr/>
            </p:nvSpPr>
            <p:spPr bwMode="auto">
              <a:xfrm>
                <a:off x="534988" y="1685925"/>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7" name="Line 33"/>
              <p:cNvSpPr>
                <a:spLocks noChangeShapeType="1"/>
              </p:cNvSpPr>
              <p:nvPr/>
            </p:nvSpPr>
            <p:spPr bwMode="auto">
              <a:xfrm>
                <a:off x="534988" y="204628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8" name="Line 34"/>
              <p:cNvSpPr>
                <a:spLocks noChangeShapeType="1"/>
              </p:cNvSpPr>
              <p:nvPr/>
            </p:nvSpPr>
            <p:spPr bwMode="auto">
              <a:xfrm>
                <a:off x="534988" y="2406650"/>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9" name="Line 35"/>
              <p:cNvSpPr>
                <a:spLocks noChangeShapeType="1"/>
              </p:cNvSpPr>
              <p:nvPr/>
            </p:nvSpPr>
            <p:spPr bwMode="auto">
              <a:xfrm>
                <a:off x="534988" y="2767013"/>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3" name="Line 47"/>
              <p:cNvSpPr>
                <a:spLocks noChangeShapeType="1"/>
              </p:cNvSpPr>
              <p:nvPr/>
            </p:nvSpPr>
            <p:spPr bwMode="auto">
              <a:xfrm flipV="1">
                <a:off x="1593850" y="1912938"/>
                <a:ext cx="0" cy="862013"/>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3" name="Freeform 57"/>
              <p:cNvSpPr>
                <a:spLocks/>
              </p:cNvSpPr>
              <p:nvPr/>
            </p:nvSpPr>
            <p:spPr bwMode="auto">
              <a:xfrm>
                <a:off x="2587625" y="2016125"/>
                <a:ext cx="0" cy="758825"/>
              </a:xfrm>
              <a:custGeom>
                <a:avLst/>
                <a:gdLst>
                  <a:gd name="T0" fmla="*/ 478 h 478"/>
                  <a:gd name="T1" fmla="*/ 351 h 478"/>
                  <a:gd name="T2" fmla="*/ 0 h 478"/>
                </a:gdLst>
                <a:ahLst/>
                <a:cxnLst>
                  <a:cxn ang="0">
                    <a:pos x="0" y="T0"/>
                  </a:cxn>
                  <a:cxn ang="0">
                    <a:pos x="0" y="T1"/>
                  </a:cxn>
                  <a:cxn ang="0">
                    <a:pos x="0" y="T2"/>
                  </a:cxn>
                </a:cxnLst>
                <a:rect l="0" t="0" r="r" b="b"/>
                <a:pathLst>
                  <a:path h="478">
                    <a:moveTo>
                      <a:pt x="0" y="478"/>
                    </a:moveTo>
                    <a:lnTo>
                      <a:pt x="0" y="351"/>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5" name="Line 59"/>
              <p:cNvSpPr>
                <a:spLocks noChangeShapeType="1"/>
              </p:cNvSpPr>
              <p:nvPr/>
            </p:nvSpPr>
            <p:spPr bwMode="auto">
              <a:xfrm flipV="1">
                <a:off x="3586163" y="1998663"/>
                <a:ext cx="0" cy="784225"/>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1" name="Freeform 65"/>
              <p:cNvSpPr>
                <a:spLocks/>
              </p:cNvSpPr>
              <p:nvPr/>
            </p:nvSpPr>
            <p:spPr bwMode="auto">
              <a:xfrm>
                <a:off x="593725" y="2403475"/>
                <a:ext cx="2989263" cy="203200"/>
              </a:xfrm>
              <a:custGeom>
                <a:avLst/>
                <a:gdLst>
                  <a:gd name="T0" fmla="*/ 1883 w 1883"/>
                  <a:gd name="T1" fmla="*/ 128 h 128"/>
                  <a:gd name="T2" fmla="*/ 1256 w 1883"/>
                  <a:gd name="T3" fmla="*/ 107 h 128"/>
                  <a:gd name="T4" fmla="*/ 630 w 1883"/>
                  <a:gd name="T5" fmla="*/ 42 h 128"/>
                  <a:gd name="T6" fmla="*/ 630 w 1883"/>
                  <a:gd name="T7" fmla="*/ 42 h 128"/>
                  <a:gd name="T8" fmla="*/ 0 w 1883"/>
                  <a:gd name="T9" fmla="*/ 0 h 128"/>
                </a:gdLst>
                <a:ahLst/>
                <a:cxnLst>
                  <a:cxn ang="0">
                    <a:pos x="T0" y="T1"/>
                  </a:cxn>
                  <a:cxn ang="0">
                    <a:pos x="T2" y="T3"/>
                  </a:cxn>
                  <a:cxn ang="0">
                    <a:pos x="T4" y="T5"/>
                  </a:cxn>
                  <a:cxn ang="0">
                    <a:pos x="T6" y="T7"/>
                  </a:cxn>
                  <a:cxn ang="0">
                    <a:pos x="T8" y="T9"/>
                  </a:cxn>
                </a:cxnLst>
                <a:rect l="0" t="0" r="r" b="b"/>
                <a:pathLst>
                  <a:path w="1883" h="128">
                    <a:moveTo>
                      <a:pt x="1883" y="128"/>
                    </a:moveTo>
                    <a:lnTo>
                      <a:pt x="1256" y="107"/>
                    </a:lnTo>
                    <a:lnTo>
                      <a:pt x="630" y="42"/>
                    </a:lnTo>
                    <a:lnTo>
                      <a:pt x="630" y="42"/>
                    </a:lnTo>
                    <a:lnTo>
                      <a:pt x="0" y="0"/>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97" name="Freeform 81"/>
              <p:cNvSpPr>
                <a:spLocks/>
              </p:cNvSpPr>
              <p:nvPr/>
            </p:nvSpPr>
            <p:spPr bwMode="auto">
              <a:xfrm>
                <a:off x="554038" y="2366963"/>
                <a:ext cx="74613" cy="76200"/>
              </a:xfrm>
              <a:custGeom>
                <a:avLst/>
                <a:gdLst>
                  <a:gd name="T0" fmla="*/ 25 w 47"/>
                  <a:gd name="T1" fmla="*/ 0 h 48"/>
                  <a:gd name="T2" fmla="*/ 18 w 47"/>
                  <a:gd name="T3" fmla="*/ 2 h 48"/>
                  <a:gd name="T4" fmla="*/ 12 w 47"/>
                  <a:gd name="T5" fmla="*/ 4 h 48"/>
                  <a:gd name="T6" fmla="*/ 7 w 47"/>
                  <a:gd name="T7" fmla="*/ 7 h 48"/>
                  <a:gd name="T8" fmla="*/ 4 w 47"/>
                  <a:gd name="T9" fmla="*/ 13 h 48"/>
                  <a:gd name="T10" fmla="*/ 2 w 47"/>
                  <a:gd name="T11" fmla="*/ 18 h 48"/>
                  <a:gd name="T12" fmla="*/ 0 w 47"/>
                  <a:gd name="T13" fmla="*/ 25 h 48"/>
                  <a:gd name="T14" fmla="*/ 2 w 47"/>
                  <a:gd name="T15" fmla="*/ 30 h 48"/>
                  <a:gd name="T16" fmla="*/ 4 w 47"/>
                  <a:gd name="T17" fmla="*/ 35 h 48"/>
                  <a:gd name="T18" fmla="*/ 7 w 47"/>
                  <a:gd name="T19" fmla="*/ 41 h 48"/>
                  <a:gd name="T20" fmla="*/ 12 w 47"/>
                  <a:gd name="T21" fmla="*/ 44 h 48"/>
                  <a:gd name="T22" fmla="*/ 18 w 47"/>
                  <a:gd name="T23" fmla="*/ 48 h 48"/>
                  <a:gd name="T24" fmla="*/ 25 w 47"/>
                  <a:gd name="T25" fmla="*/ 48 h 48"/>
                  <a:gd name="T26" fmla="*/ 30 w 47"/>
                  <a:gd name="T27" fmla="*/ 48 h 48"/>
                  <a:gd name="T28" fmla="*/ 35 w 47"/>
                  <a:gd name="T29" fmla="*/ 44 h 48"/>
                  <a:gd name="T30" fmla="*/ 40 w 47"/>
                  <a:gd name="T31" fmla="*/ 41 h 48"/>
                  <a:gd name="T32" fmla="*/ 44 w 47"/>
                  <a:gd name="T33" fmla="*/ 35 h 48"/>
                  <a:gd name="T34" fmla="*/ 47 w 47"/>
                  <a:gd name="T35" fmla="*/ 30 h 48"/>
                  <a:gd name="T36" fmla="*/ 47 w 47"/>
                  <a:gd name="T37" fmla="*/ 25 h 48"/>
                  <a:gd name="T38" fmla="*/ 47 w 47"/>
                  <a:gd name="T39" fmla="*/ 18 h 48"/>
                  <a:gd name="T40" fmla="*/ 44 w 47"/>
                  <a:gd name="T41" fmla="*/ 13 h 48"/>
                  <a:gd name="T42" fmla="*/ 40 w 47"/>
                  <a:gd name="T43" fmla="*/ 7 h 48"/>
                  <a:gd name="T44" fmla="*/ 35 w 47"/>
                  <a:gd name="T45" fmla="*/ 4 h 48"/>
                  <a:gd name="T46" fmla="*/ 30 w 47"/>
                  <a:gd name="T47" fmla="*/ 2 h 48"/>
                  <a:gd name="T48" fmla="*/ 25 w 47"/>
                  <a:gd name="T49" fmla="*/ 0 h 48"/>
                  <a:gd name="T50" fmla="*/ 25 w 47"/>
                  <a:gd name="T5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25" y="0"/>
                    </a:moveTo>
                    <a:lnTo>
                      <a:pt x="18" y="2"/>
                    </a:lnTo>
                    <a:lnTo>
                      <a:pt x="12" y="4"/>
                    </a:lnTo>
                    <a:lnTo>
                      <a:pt x="7" y="7"/>
                    </a:lnTo>
                    <a:lnTo>
                      <a:pt x="4" y="13"/>
                    </a:lnTo>
                    <a:lnTo>
                      <a:pt x="2" y="18"/>
                    </a:lnTo>
                    <a:lnTo>
                      <a:pt x="0" y="25"/>
                    </a:lnTo>
                    <a:lnTo>
                      <a:pt x="2" y="30"/>
                    </a:lnTo>
                    <a:lnTo>
                      <a:pt x="4" y="35"/>
                    </a:lnTo>
                    <a:lnTo>
                      <a:pt x="7" y="41"/>
                    </a:lnTo>
                    <a:lnTo>
                      <a:pt x="12" y="44"/>
                    </a:lnTo>
                    <a:lnTo>
                      <a:pt x="18" y="48"/>
                    </a:lnTo>
                    <a:lnTo>
                      <a:pt x="25" y="48"/>
                    </a:lnTo>
                    <a:lnTo>
                      <a:pt x="30" y="48"/>
                    </a:lnTo>
                    <a:lnTo>
                      <a:pt x="35" y="44"/>
                    </a:lnTo>
                    <a:lnTo>
                      <a:pt x="40" y="41"/>
                    </a:lnTo>
                    <a:lnTo>
                      <a:pt x="44" y="35"/>
                    </a:lnTo>
                    <a:lnTo>
                      <a:pt x="47" y="30"/>
                    </a:lnTo>
                    <a:lnTo>
                      <a:pt x="47" y="25"/>
                    </a:lnTo>
                    <a:lnTo>
                      <a:pt x="47" y="18"/>
                    </a:lnTo>
                    <a:lnTo>
                      <a:pt x="44" y="13"/>
                    </a:lnTo>
                    <a:lnTo>
                      <a:pt x="40" y="7"/>
                    </a:lnTo>
                    <a:lnTo>
                      <a:pt x="35" y="4"/>
                    </a:lnTo>
                    <a:lnTo>
                      <a:pt x="30" y="2"/>
                    </a:lnTo>
                    <a:lnTo>
                      <a:pt x="25" y="0"/>
                    </a:lnTo>
                    <a:lnTo>
                      <a:pt x="25"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8" name="Freeform 82"/>
              <p:cNvSpPr>
                <a:spLocks/>
              </p:cNvSpPr>
              <p:nvPr/>
            </p:nvSpPr>
            <p:spPr bwMode="auto">
              <a:xfrm>
                <a:off x="1557338" y="2433638"/>
                <a:ext cx="71438" cy="76200"/>
              </a:xfrm>
              <a:custGeom>
                <a:avLst/>
                <a:gdLst>
                  <a:gd name="T0" fmla="*/ 23 w 45"/>
                  <a:gd name="T1" fmla="*/ 0 h 48"/>
                  <a:gd name="T2" fmla="*/ 16 w 45"/>
                  <a:gd name="T3" fmla="*/ 0 h 48"/>
                  <a:gd name="T4" fmla="*/ 10 w 45"/>
                  <a:gd name="T5" fmla="*/ 4 h 48"/>
                  <a:gd name="T6" fmla="*/ 7 w 45"/>
                  <a:gd name="T7" fmla="*/ 7 h 48"/>
                  <a:gd name="T8" fmla="*/ 2 w 45"/>
                  <a:gd name="T9" fmla="*/ 11 h 48"/>
                  <a:gd name="T10" fmla="*/ 0 w 45"/>
                  <a:gd name="T11" fmla="*/ 18 h 48"/>
                  <a:gd name="T12" fmla="*/ 0 w 45"/>
                  <a:gd name="T13" fmla="*/ 23 h 48"/>
                  <a:gd name="T14" fmla="*/ 0 w 45"/>
                  <a:gd name="T15" fmla="*/ 30 h 48"/>
                  <a:gd name="T16" fmla="*/ 2 w 45"/>
                  <a:gd name="T17" fmla="*/ 35 h 48"/>
                  <a:gd name="T18" fmla="*/ 7 w 45"/>
                  <a:gd name="T19" fmla="*/ 41 h 48"/>
                  <a:gd name="T20" fmla="*/ 10 w 45"/>
                  <a:gd name="T21" fmla="*/ 44 h 48"/>
                  <a:gd name="T22" fmla="*/ 16 w 45"/>
                  <a:gd name="T23" fmla="*/ 46 h 48"/>
                  <a:gd name="T24" fmla="*/ 23 w 45"/>
                  <a:gd name="T25" fmla="*/ 48 h 48"/>
                  <a:gd name="T26" fmla="*/ 28 w 45"/>
                  <a:gd name="T27" fmla="*/ 46 h 48"/>
                  <a:gd name="T28" fmla="*/ 35 w 45"/>
                  <a:gd name="T29" fmla="*/ 44 h 48"/>
                  <a:gd name="T30" fmla="*/ 38 w 45"/>
                  <a:gd name="T31" fmla="*/ 41 h 48"/>
                  <a:gd name="T32" fmla="*/ 44 w 45"/>
                  <a:gd name="T33" fmla="*/ 35 h 48"/>
                  <a:gd name="T34" fmla="*/ 45 w 45"/>
                  <a:gd name="T35" fmla="*/ 30 h 48"/>
                  <a:gd name="T36" fmla="*/ 45 w 45"/>
                  <a:gd name="T37" fmla="*/ 23 h 48"/>
                  <a:gd name="T38" fmla="*/ 45 w 45"/>
                  <a:gd name="T39" fmla="*/ 18 h 48"/>
                  <a:gd name="T40" fmla="*/ 44 w 45"/>
                  <a:gd name="T41" fmla="*/ 11 h 48"/>
                  <a:gd name="T42" fmla="*/ 38 w 45"/>
                  <a:gd name="T43" fmla="*/ 7 h 48"/>
                  <a:gd name="T44" fmla="*/ 35 w 45"/>
                  <a:gd name="T45" fmla="*/ 4 h 48"/>
                  <a:gd name="T46" fmla="*/ 28 w 45"/>
                  <a:gd name="T47" fmla="*/ 0 h 48"/>
                  <a:gd name="T48" fmla="*/ 23 w 45"/>
                  <a:gd name="T49" fmla="*/ 0 h 48"/>
                  <a:gd name="T50" fmla="*/ 23 w 45"/>
                  <a:gd name="T5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48">
                    <a:moveTo>
                      <a:pt x="23" y="0"/>
                    </a:moveTo>
                    <a:lnTo>
                      <a:pt x="16" y="0"/>
                    </a:lnTo>
                    <a:lnTo>
                      <a:pt x="10" y="4"/>
                    </a:lnTo>
                    <a:lnTo>
                      <a:pt x="7" y="7"/>
                    </a:lnTo>
                    <a:lnTo>
                      <a:pt x="2" y="11"/>
                    </a:lnTo>
                    <a:lnTo>
                      <a:pt x="0" y="18"/>
                    </a:lnTo>
                    <a:lnTo>
                      <a:pt x="0" y="23"/>
                    </a:lnTo>
                    <a:lnTo>
                      <a:pt x="0" y="30"/>
                    </a:lnTo>
                    <a:lnTo>
                      <a:pt x="2" y="35"/>
                    </a:lnTo>
                    <a:lnTo>
                      <a:pt x="7" y="41"/>
                    </a:lnTo>
                    <a:lnTo>
                      <a:pt x="10" y="44"/>
                    </a:lnTo>
                    <a:lnTo>
                      <a:pt x="16" y="46"/>
                    </a:lnTo>
                    <a:lnTo>
                      <a:pt x="23" y="48"/>
                    </a:lnTo>
                    <a:lnTo>
                      <a:pt x="28" y="46"/>
                    </a:lnTo>
                    <a:lnTo>
                      <a:pt x="35" y="44"/>
                    </a:lnTo>
                    <a:lnTo>
                      <a:pt x="38" y="41"/>
                    </a:lnTo>
                    <a:lnTo>
                      <a:pt x="44" y="35"/>
                    </a:lnTo>
                    <a:lnTo>
                      <a:pt x="45" y="30"/>
                    </a:lnTo>
                    <a:lnTo>
                      <a:pt x="45" y="23"/>
                    </a:lnTo>
                    <a:lnTo>
                      <a:pt x="45" y="18"/>
                    </a:lnTo>
                    <a:lnTo>
                      <a:pt x="44" y="11"/>
                    </a:lnTo>
                    <a:lnTo>
                      <a:pt x="38" y="7"/>
                    </a:lnTo>
                    <a:lnTo>
                      <a:pt x="35" y="4"/>
                    </a:lnTo>
                    <a:lnTo>
                      <a:pt x="28"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9" name="Freeform 83"/>
              <p:cNvSpPr>
                <a:spLocks/>
              </p:cNvSpPr>
              <p:nvPr/>
            </p:nvSpPr>
            <p:spPr bwMode="auto">
              <a:xfrm>
                <a:off x="2552700" y="2536825"/>
                <a:ext cx="74613" cy="74613"/>
              </a:xfrm>
              <a:custGeom>
                <a:avLst/>
                <a:gdLst>
                  <a:gd name="T0" fmla="*/ 22 w 47"/>
                  <a:gd name="T1" fmla="*/ 0 h 47"/>
                  <a:gd name="T2" fmla="*/ 17 w 47"/>
                  <a:gd name="T3" fmla="*/ 0 h 47"/>
                  <a:gd name="T4" fmla="*/ 12 w 47"/>
                  <a:gd name="T5" fmla="*/ 2 h 47"/>
                  <a:gd name="T6" fmla="*/ 7 w 47"/>
                  <a:gd name="T7" fmla="*/ 7 h 47"/>
                  <a:gd name="T8" fmla="*/ 3 w 47"/>
                  <a:gd name="T9" fmla="*/ 10 h 47"/>
                  <a:gd name="T10" fmla="*/ 0 w 47"/>
                  <a:gd name="T11" fmla="*/ 17 h 47"/>
                  <a:gd name="T12" fmla="*/ 0 w 47"/>
                  <a:gd name="T13" fmla="*/ 23 h 47"/>
                  <a:gd name="T14" fmla="*/ 0 w 47"/>
                  <a:gd name="T15" fmla="*/ 30 h 47"/>
                  <a:gd name="T16" fmla="*/ 3 w 47"/>
                  <a:gd name="T17" fmla="*/ 35 h 47"/>
                  <a:gd name="T18" fmla="*/ 7 w 47"/>
                  <a:gd name="T19" fmla="*/ 38 h 47"/>
                  <a:gd name="T20" fmla="*/ 12 w 47"/>
                  <a:gd name="T21" fmla="*/ 44 h 47"/>
                  <a:gd name="T22" fmla="*/ 17 w 47"/>
                  <a:gd name="T23" fmla="*/ 45 h 47"/>
                  <a:gd name="T24" fmla="*/ 22 w 47"/>
                  <a:gd name="T25" fmla="*/ 47 h 47"/>
                  <a:gd name="T26" fmla="*/ 29 w 47"/>
                  <a:gd name="T27" fmla="*/ 45 h 47"/>
                  <a:gd name="T28" fmla="*/ 35 w 47"/>
                  <a:gd name="T29" fmla="*/ 44 h 47"/>
                  <a:gd name="T30" fmla="*/ 40 w 47"/>
                  <a:gd name="T31" fmla="*/ 38 h 47"/>
                  <a:gd name="T32" fmla="*/ 43 w 47"/>
                  <a:gd name="T33" fmla="*/ 35 h 47"/>
                  <a:gd name="T34" fmla="*/ 45 w 47"/>
                  <a:gd name="T35" fmla="*/ 30 h 47"/>
                  <a:gd name="T36" fmla="*/ 47 w 47"/>
                  <a:gd name="T37" fmla="*/ 23 h 47"/>
                  <a:gd name="T38" fmla="*/ 45 w 47"/>
                  <a:gd name="T39" fmla="*/ 17 h 47"/>
                  <a:gd name="T40" fmla="*/ 43 w 47"/>
                  <a:gd name="T41" fmla="*/ 10 h 47"/>
                  <a:gd name="T42" fmla="*/ 40 w 47"/>
                  <a:gd name="T43" fmla="*/ 7 h 47"/>
                  <a:gd name="T44" fmla="*/ 35 w 47"/>
                  <a:gd name="T45" fmla="*/ 2 h 47"/>
                  <a:gd name="T46" fmla="*/ 29 w 47"/>
                  <a:gd name="T47" fmla="*/ 0 h 47"/>
                  <a:gd name="T48" fmla="*/ 22 w 47"/>
                  <a:gd name="T49" fmla="*/ 0 h 47"/>
                  <a:gd name="T50" fmla="*/ 22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2" y="0"/>
                    </a:moveTo>
                    <a:lnTo>
                      <a:pt x="17" y="0"/>
                    </a:lnTo>
                    <a:lnTo>
                      <a:pt x="12" y="2"/>
                    </a:lnTo>
                    <a:lnTo>
                      <a:pt x="7" y="7"/>
                    </a:lnTo>
                    <a:lnTo>
                      <a:pt x="3" y="10"/>
                    </a:lnTo>
                    <a:lnTo>
                      <a:pt x="0" y="17"/>
                    </a:lnTo>
                    <a:lnTo>
                      <a:pt x="0" y="23"/>
                    </a:lnTo>
                    <a:lnTo>
                      <a:pt x="0" y="30"/>
                    </a:lnTo>
                    <a:lnTo>
                      <a:pt x="3" y="35"/>
                    </a:lnTo>
                    <a:lnTo>
                      <a:pt x="7" y="38"/>
                    </a:lnTo>
                    <a:lnTo>
                      <a:pt x="12" y="44"/>
                    </a:lnTo>
                    <a:lnTo>
                      <a:pt x="17" y="45"/>
                    </a:lnTo>
                    <a:lnTo>
                      <a:pt x="22" y="47"/>
                    </a:lnTo>
                    <a:lnTo>
                      <a:pt x="29" y="45"/>
                    </a:lnTo>
                    <a:lnTo>
                      <a:pt x="35" y="44"/>
                    </a:lnTo>
                    <a:lnTo>
                      <a:pt x="40" y="38"/>
                    </a:lnTo>
                    <a:lnTo>
                      <a:pt x="43" y="35"/>
                    </a:lnTo>
                    <a:lnTo>
                      <a:pt x="45" y="30"/>
                    </a:lnTo>
                    <a:lnTo>
                      <a:pt x="47" y="23"/>
                    </a:lnTo>
                    <a:lnTo>
                      <a:pt x="45" y="17"/>
                    </a:lnTo>
                    <a:lnTo>
                      <a:pt x="43" y="10"/>
                    </a:lnTo>
                    <a:lnTo>
                      <a:pt x="40" y="7"/>
                    </a:lnTo>
                    <a:lnTo>
                      <a:pt x="35" y="2"/>
                    </a:lnTo>
                    <a:lnTo>
                      <a:pt x="29" y="0"/>
                    </a:lnTo>
                    <a:lnTo>
                      <a:pt x="22" y="0"/>
                    </a:lnTo>
                    <a:lnTo>
                      <a:pt x="22"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00" name="Freeform 84"/>
              <p:cNvSpPr>
                <a:spLocks/>
              </p:cNvSpPr>
              <p:nvPr/>
            </p:nvSpPr>
            <p:spPr bwMode="auto">
              <a:xfrm>
                <a:off x="3546475" y="2570163"/>
                <a:ext cx="73025" cy="74613"/>
              </a:xfrm>
              <a:custGeom>
                <a:avLst/>
                <a:gdLst>
                  <a:gd name="T0" fmla="*/ 23 w 46"/>
                  <a:gd name="T1" fmla="*/ 0 h 47"/>
                  <a:gd name="T2" fmla="*/ 18 w 46"/>
                  <a:gd name="T3" fmla="*/ 0 h 47"/>
                  <a:gd name="T4" fmla="*/ 11 w 46"/>
                  <a:gd name="T5" fmla="*/ 3 h 47"/>
                  <a:gd name="T6" fmla="*/ 7 w 46"/>
                  <a:gd name="T7" fmla="*/ 7 h 47"/>
                  <a:gd name="T8" fmla="*/ 2 w 46"/>
                  <a:gd name="T9" fmla="*/ 12 h 47"/>
                  <a:gd name="T10" fmla="*/ 0 w 46"/>
                  <a:gd name="T11" fmla="*/ 17 h 47"/>
                  <a:gd name="T12" fmla="*/ 0 w 46"/>
                  <a:gd name="T13" fmla="*/ 23 h 47"/>
                  <a:gd name="T14" fmla="*/ 0 w 46"/>
                  <a:gd name="T15" fmla="*/ 30 h 47"/>
                  <a:gd name="T16" fmla="*/ 2 w 46"/>
                  <a:gd name="T17" fmla="*/ 35 h 47"/>
                  <a:gd name="T18" fmla="*/ 7 w 46"/>
                  <a:gd name="T19" fmla="*/ 40 h 47"/>
                  <a:gd name="T20" fmla="*/ 11 w 46"/>
                  <a:gd name="T21" fmla="*/ 44 h 47"/>
                  <a:gd name="T22" fmla="*/ 18 w 46"/>
                  <a:gd name="T23" fmla="*/ 45 h 47"/>
                  <a:gd name="T24" fmla="*/ 23 w 46"/>
                  <a:gd name="T25" fmla="*/ 47 h 47"/>
                  <a:gd name="T26" fmla="*/ 30 w 46"/>
                  <a:gd name="T27" fmla="*/ 45 h 47"/>
                  <a:gd name="T28" fmla="*/ 35 w 46"/>
                  <a:gd name="T29" fmla="*/ 44 h 47"/>
                  <a:gd name="T30" fmla="*/ 39 w 46"/>
                  <a:gd name="T31" fmla="*/ 40 h 47"/>
                  <a:gd name="T32" fmla="*/ 44 w 46"/>
                  <a:gd name="T33" fmla="*/ 35 h 47"/>
                  <a:gd name="T34" fmla="*/ 46 w 46"/>
                  <a:gd name="T35" fmla="*/ 30 h 47"/>
                  <a:gd name="T36" fmla="*/ 46 w 46"/>
                  <a:gd name="T37" fmla="*/ 23 h 47"/>
                  <a:gd name="T38" fmla="*/ 46 w 46"/>
                  <a:gd name="T39" fmla="*/ 17 h 47"/>
                  <a:gd name="T40" fmla="*/ 44 w 46"/>
                  <a:gd name="T41" fmla="*/ 12 h 47"/>
                  <a:gd name="T42" fmla="*/ 39 w 46"/>
                  <a:gd name="T43" fmla="*/ 7 h 47"/>
                  <a:gd name="T44" fmla="*/ 35 w 46"/>
                  <a:gd name="T45" fmla="*/ 3 h 47"/>
                  <a:gd name="T46" fmla="*/ 30 w 46"/>
                  <a:gd name="T47" fmla="*/ 0 h 47"/>
                  <a:gd name="T48" fmla="*/ 23 w 46"/>
                  <a:gd name="T49" fmla="*/ 0 h 47"/>
                  <a:gd name="T50" fmla="*/ 23 w 46"/>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7">
                    <a:moveTo>
                      <a:pt x="23" y="0"/>
                    </a:moveTo>
                    <a:lnTo>
                      <a:pt x="18" y="0"/>
                    </a:lnTo>
                    <a:lnTo>
                      <a:pt x="11" y="3"/>
                    </a:lnTo>
                    <a:lnTo>
                      <a:pt x="7" y="7"/>
                    </a:lnTo>
                    <a:lnTo>
                      <a:pt x="2" y="12"/>
                    </a:lnTo>
                    <a:lnTo>
                      <a:pt x="0" y="17"/>
                    </a:lnTo>
                    <a:lnTo>
                      <a:pt x="0" y="23"/>
                    </a:lnTo>
                    <a:lnTo>
                      <a:pt x="0" y="30"/>
                    </a:lnTo>
                    <a:lnTo>
                      <a:pt x="2" y="35"/>
                    </a:lnTo>
                    <a:lnTo>
                      <a:pt x="7" y="40"/>
                    </a:lnTo>
                    <a:lnTo>
                      <a:pt x="11" y="44"/>
                    </a:lnTo>
                    <a:lnTo>
                      <a:pt x="18" y="45"/>
                    </a:lnTo>
                    <a:lnTo>
                      <a:pt x="23" y="47"/>
                    </a:lnTo>
                    <a:lnTo>
                      <a:pt x="30" y="45"/>
                    </a:lnTo>
                    <a:lnTo>
                      <a:pt x="35" y="44"/>
                    </a:lnTo>
                    <a:lnTo>
                      <a:pt x="39" y="40"/>
                    </a:lnTo>
                    <a:lnTo>
                      <a:pt x="44" y="35"/>
                    </a:lnTo>
                    <a:lnTo>
                      <a:pt x="46" y="30"/>
                    </a:lnTo>
                    <a:lnTo>
                      <a:pt x="46" y="23"/>
                    </a:lnTo>
                    <a:lnTo>
                      <a:pt x="46" y="17"/>
                    </a:lnTo>
                    <a:lnTo>
                      <a:pt x="44" y="12"/>
                    </a:lnTo>
                    <a:lnTo>
                      <a:pt x="39" y="7"/>
                    </a:lnTo>
                    <a:lnTo>
                      <a:pt x="35" y="3"/>
                    </a:lnTo>
                    <a:lnTo>
                      <a:pt x="30"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01" name="Line 85"/>
              <p:cNvSpPr>
                <a:spLocks noChangeShapeType="1"/>
              </p:cNvSpPr>
              <p:nvPr/>
            </p:nvSpPr>
            <p:spPr bwMode="auto">
              <a:xfrm flipV="1">
                <a:off x="3586163" y="1685925"/>
                <a:ext cx="1588" cy="271463"/>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02" name="Line 86"/>
              <p:cNvSpPr>
                <a:spLocks noChangeShapeType="1"/>
              </p:cNvSpPr>
              <p:nvPr/>
            </p:nvSpPr>
            <p:spPr bwMode="auto">
              <a:xfrm flipV="1">
                <a:off x="1593850" y="1679575"/>
                <a:ext cx="0" cy="374650"/>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5" name="Line 99"/>
              <p:cNvSpPr>
                <a:spLocks noChangeShapeType="1"/>
              </p:cNvSpPr>
              <p:nvPr/>
            </p:nvSpPr>
            <p:spPr bwMode="auto">
              <a:xfrm flipV="1">
                <a:off x="2586038" y="1687513"/>
                <a:ext cx="0" cy="433388"/>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7" name="Freeform 101"/>
              <p:cNvSpPr>
                <a:spLocks/>
              </p:cNvSpPr>
              <p:nvPr/>
            </p:nvSpPr>
            <p:spPr bwMode="auto">
              <a:xfrm>
                <a:off x="593725" y="1957388"/>
                <a:ext cx="2992438" cy="446088"/>
              </a:xfrm>
              <a:custGeom>
                <a:avLst/>
                <a:gdLst>
                  <a:gd name="T0" fmla="*/ 1885 w 1885"/>
                  <a:gd name="T1" fmla="*/ 0 h 281"/>
                  <a:gd name="T2" fmla="*/ 1256 w 1885"/>
                  <a:gd name="T3" fmla="*/ 103 h 281"/>
                  <a:gd name="T4" fmla="*/ 1255 w 1885"/>
                  <a:gd name="T5" fmla="*/ 103 h 281"/>
                  <a:gd name="T6" fmla="*/ 630 w 1885"/>
                  <a:gd name="T7" fmla="*/ 58 h 281"/>
                  <a:gd name="T8" fmla="*/ 0 w 1885"/>
                  <a:gd name="T9" fmla="*/ 281 h 281"/>
                </a:gdLst>
                <a:ahLst/>
                <a:cxnLst>
                  <a:cxn ang="0">
                    <a:pos x="T0" y="T1"/>
                  </a:cxn>
                  <a:cxn ang="0">
                    <a:pos x="T2" y="T3"/>
                  </a:cxn>
                  <a:cxn ang="0">
                    <a:pos x="T4" y="T5"/>
                  </a:cxn>
                  <a:cxn ang="0">
                    <a:pos x="T6" y="T7"/>
                  </a:cxn>
                  <a:cxn ang="0">
                    <a:pos x="T8" y="T9"/>
                  </a:cxn>
                </a:cxnLst>
                <a:rect l="0" t="0" r="r" b="b"/>
                <a:pathLst>
                  <a:path w="1885" h="281">
                    <a:moveTo>
                      <a:pt x="1885" y="0"/>
                    </a:moveTo>
                    <a:lnTo>
                      <a:pt x="1256" y="103"/>
                    </a:lnTo>
                    <a:lnTo>
                      <a:pt x="1255" y="103"/>
                    </a:lnTo>
                    <a:lnTo>
                      <a:pt x="630" y="58"/>
                    </a:lnTo>
                    <a:lnTo>
                      <a:pt x="0" y="281"/>
                    </a:lnTo>
                  </a:path>
                </a:pathLst>
              </a:custGeom>
              <a:noFill/>
              <a:ln w="30163">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22" name="Freeform 106"/>
              <p:cNvSpPr>
                <a:spLocks/>
              </p:cNvSpPr>
              <p:nvPr/>
            </p:nvSpPr>
            <p:spPr bwMode="auto">
              <a:xfrm>
                <a:off x="1557338" y="2009775"/>
                <a:ext cx="71438" cy="74613"/>
              </a:xfrm>
              <a:custGeom>
                <a:avLst/>
                <a:gdLst>
                  <a:gd name="T0" fmla="*/ 38 w 45"/>
                  <a:gd name="T1" fmla="*/ 7 h 47"/>
                  <a:gd name="T2" fmla="*/ 35 w 45"/>
                  <a:gd name="T3" fmla="*/ 4 h 47"/>
                  <a:gd name="T4" fmla="*/ 28 w 45"/>
                  <a:gd name="T5" fmla="*/ 2 h 47"/>
                  <a:gd name="T6" fmla="*/ 23 w 45"/>
                  <a:gd name="T7" fmla="*/ 0 h 47"/>
                  <a:gd name="T8" fmla="*/ 16 w 45"/>
                  <a:gd name="T9" fmla="*/ 2 h 47"/>
                  <a:gd name="T10" fmla="*/ 10 w 45"/>
                  <a:gd name="T11" fmla="*/ 4 h 47"/>
                  <a:gd name="T12" fmla="*/ 7 w 45"/>
                  <a:gd name="T13" fmla="*/ 7 h 47"/>
                  <a:gd name="T14" fmla="*/ 2 w 45"/>
                  <a:gd name="T15" fmla="*/ 12 h 47"/>
                  <a:gd name="T16" fmla="*/ 0 w 45"/>
                  <a:gd name="T17" fmla="*/ 18 h 47"/>
                  <a:gd name="T18" fmla="*/ 0 w 45"/>
                  <a:gd name="T19" fmla="*/ 25 h 47"/>
                  <a:gd name="T20" fmla="*/ 0 w 45"/>
                  <a:gd name="T21" fmla="*/ 30 h 47"/>
                  <a:gd name="T22" fmla="*/ 2 w 45"/>
                  <a:gd name="T23" fmla="*/ 35 h 47"/>
                  <a:gd name="T24" fmla="*/ 7 w 45"/>
                  <a:gd name="T25" fmla="*/ 40 h 47"/>
                  <a:gd name="T26" fmla="*/ 10 w 45"/>
                  <a:gd name="T27" fmla="*/ 44 h 47"/>
                  <a:gd name="T28" fmla="*/ 16 w 45"/>
                  <a:gd name="T29" fmla="*/ 47 h 47"/>
                  <a:gd name="T30" fmla="*/ 23 w 45"/>
                  <a:gd name="T31" fmla="*/ 47 h 47"/>
                  <a:gd name="T32" fmla="*/ 28 w 45"/>
                  <a:gd name="T33" fmla="*/ 47 h 47"/>
                  <a:gd name="T34" fmla="*/ 35 w 45"/>
                  <a:gd name="T35" fmla="*/ 44 h 47"/>
                  <a:gd name="T36" fmla="*/ 38 w 45"/>
                  <a:gd name="T37" fmla="*/ 40 h 47"/>
                  <a:gd name="T38" fmla="*/ 44 w 45"/>
                  <a:gd name="T39" fmla="*/ 35 h 47"/>
                  <a:gd name="T40" fmla="*/ 45 w 45"/>
                  <a:gd name="T41" fmla="*/ 30 h 47"/>
                  <a:gd name="T42" fmla="*/ 45 w 45"/>
                  <a:gd name="T43" fmla="*/ 25 h 47"/>
                  <a:gd name="T44" fmla="*/ 45 w 45"/>
                  <a:gd name="T45" fmla="*/ 18 h 47"/>
                  <a:gd name="T46" fmla="*/ 44 w 45"/>
                  <a:gd name="T47" fmla="*/ 12 h 47"/>
                  <a:gd name="T48" fmla="*/ 38 w 45"/>
                  <a:gd name="T49" fmla="*/ 7 h 47"/>
                  <a:gd name="T50" fmla="*/ 38 w 45"/>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47">
                    <a:moveTo>
                      <a:pt x="38" y="7"/>
                    </a:moveTo>
                    <a:lnTo>
                      <a:pt x="35" y="4"/>
                    </a:lnTo>
                    <a:lnTo>
                      <a:pt x="28" y="2"/>
                    </a:lnTo>
                    <a:lnTo>
                      <a:pt x="23" y="0"/>
                    </a:lnTo>
                    <a:lnTo>
                      <a:pt x="16" y="2"/>
                    </a:lnTo>
                    <a:lnTo>
                      <a:pt x="10" y="4"/>
                    </a:lnTo>
                    <a:lnTo>
                      <a:pt x="7" y="7"/>
                    </a:lnTo>
                    <a:lnTo>
                      <a:pt x="2" y="12"/>
                    </a:lnTo>
                    <a:lnTo>
                      <a:pt x="0" y="18"/>
                    </a:lnTo>
                    <a:lnTo>
                      <a:pt x="0" y="25"/>
                    </a:lnTo>
                    <a:lnTo>
                      <a:pt x="0" y="30"/>
                    </a:lnTo>
                    <a:lnTo>
                      <a:pt x="2" y="35"/>
                    </a:lnTo>
                    <a:lnTo>
                      <a:pt x="7" y="40"/>
                    </a:lnTo>
                    <a:lnTo>
                      <a:pt x="10" y="44"/>
                    </a:lnTo>
                    <a:lnTo>
                      <a:pt x="16" y="47"/>
                    </a:lnTo>
                    <a:lnTo>
                      <a:pt x="23" y="47"/>
                    </a:lnTo>
                    <a:lnTo>
                      <a:pt x="28" y="47"/>
                    </a:lnTo>
                    <a:lnTo>
                      <a:pt x="35" y="44"/>
                    </a:lnTo>
                    <a:lnTo>
                      <a:pt x="38" y="40"/>
                    </a:lnTo>
                    <a:lnTo>
                      <a:pt x="44" y="35"/>
                    </a:lnTo>
                    <a:lnTo>
                      <a:pt x="45" y="30"/>
                    </a:lnTo>
                    <a:lnTo>
                      <a:pt x="45" y="25"/>
                    </a:lnTo>
                    <a:lnTo>
                      <a:pt x="45" y="18"/>
                    </a:lnTo>
                    <a:lnTo>
                      <a:pt x="44" y="12"/>
                    </a:lnTo>
                    <a:lnTo>
                      <a:pt x="38" y="7"/>
                    </a:lnTo>
                    <a:lnTo>
                      <a:pt x="38"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3" name="Freeform 107"/>
              <p:cNvSpPr>
                <a:spLocks/>
              </p:cNvSpPr>
              <p:nvPr/>
            </p:nvSpPr>
            <p:spPr bwMode="auto">
              <a:xfrm>
                <a:off x="2549525" y="2084388"/>
                <a:ext cx="74613" cy="73025"/>
              </a:xfrm>
              <a:custGeom>
                <a:avLst/>
                <a:gdLst>
                  <a:gd name="T0" fmla="*/ 40 w 47"/>
                  <a:gd name="T1" fmla="*/ 7 h 46"/>
                  <a:gd name="T2" fmla="*/ 35 w 47"/>
                  <a:gd name="T3" fmla="*/ 2 h 46"/>
                  <a:gd name="T4" fmla="*/ 30 w 47"/>
                  <a:gd name="T5" fmla="*/ 0 h 46"/>
                  <a:gd name="T6" fmla="*/ 23 w 47"/>
                  <a:gd name="T7" fmla="*/ 0 h 46"/>
                  <a:gd name="T8" fmla="*/ 17 w 47"/>
                  <a:gd name="T9" fmla="*/ 0 h 46"/>
                  <a:gd name="T10" fmla="*/ 12 w 47"/>
                  <a:gd name="T11" fmla="*/ 2 h 46"/>
                  <a:gd name="T12" fmla="*/ 7 w 47"/>
                  <a:gd name="T13" fmla="*/ 7 h 46"/>
                  <a:gd name="T14" fmla="*/ 3 w 47"/>
                  <a:gd name="T15" fmla="*/ 11 h 46"/>
                  <a:gd name="T16" fmla="*/ 2 w 47"/>
                  <a:gd name="T17" fmla="*/ 18 h 46"/>
                  <a:gd name="T18" fmla="*/ 0 w 47"/>
                  <a:gd name="T19" fmla="*/ 23 h 46"/>
                  <a:gd name="T20" fmla="*/ 2 w 47"/>
                  <a:gd name="T21" fmla="*/ 30 h 46"/>
                  <a:gd name="T22" fmla="*/ 3 w 47"/>
                  <a:gd name="T23" fmla="*/ 35 h 46"/>
                  <a:gd name="T24" fmla="*/ 7 w 47"/>
                  <a:gd name="T25" fmla="*/ 39 h 46"/>
                  <a:gd name="T26" fmla="*/ 12 w 47"/>
                  <a:gd name="T27" fmla="*/ 44 h 46"/>
                  <a:gd name="T28" fmla="*/ 17 w 47"/>
                  <a:gd name="T29" fmla="*/ 46 h 46"/>
                  <a:gd name="T30" fmla="*/ 23 w 47"/>
                  <a:gd name="T31" fmla="*/ 46 h 46"/>
                  <a:gd name="T32" fmla="*/ 30 w 47"/>
                  <a:gd name="T33" fmla="*/ 46 h 46"/>
                  <a:gd name="T34" fmla="*/ 35 w 47"/>
                  <a:gd name="T35" fmla="*/ 44 h 46"/>
                  <a:gd name="T36" fmla="*/ 40 w 47"/>
                  <a:gd name="T37" fmla="*/ 39 h 46"/>
                  <a:gd name="T38" fmla="*/ 43 w 47"/>
                  <a:gd name="T39" fmla="*/ 35 h 46"/>
                  <a:gd name="T40" fmla="*/ 45 w 47"/>
                  <a:gd name="T41" fmla="*/ 30 h 46"/>
                  <a:gd name="T42" fmla="*/ 47 w 47"/>
                  <a:gd name="T43" fmla="*/ 23 h 46"/>
                  <a:gd name="T44" fmla="*/ 45 w 47"/>
                  <a:gd name="T45" fmla="*/ 18 h 46"/>
                  <a:gd name="T46" fmla="*/ 43 w 47"/>
                  <a:gd name="T47" fmla="*/ 11 h 46"/>
                  <a:gd name="T48" fmla="*/ 40 w 47"/>
                  <a:gd name="T49" fmla="*/ 7 h 46"/>
                  <a:gd name="T50" fmla="*/ 40 w 47"/>
                  <a:gd name="T5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6">
                    <a:moveTo>
                      <a:pt x="40" y="7"/>
                    </a:moveTo>
                    <a:lnTo>
                      <a:pt x="35" y="2"/>
                    </a:lnTo>
                    <a:lnTo>
                      <a:pt x="30" y="0"/>
                    </a:lnTo>
                    <a:lnTo>
                      <a:pt x="23" y="0"/>
                    </a:lnTo>
                    <a:lnTo>
                      <a:pt x="17" y="0"/>
                    </a:lnTo>
                    <a:lnTo>
                      <a:pt x="12" y="2"/>
                    </a:lnTo>
                    <a:lnTo>
                      <a:pt x="7" y="7"/>
                    </a:lnTo>
                    <a:lnTo>
                      <a:pt x="3" y="11"/>
                    </a:lnTo>
                    <a:lnTo>
                      <a:pt x="2" y="18"/>
                    </a:lnTo>
                    <a:lnTo>
                      <a:pt x="0" y="23"/>
                    </a:lnTo>
                    <a:lnTo>
                      <a:pt x="2" y="30"/>
                    </a:lnTo>
                    <a:lnTo>
                      <a:pt x="3" y="35"/>
                    </a:lnTo>
                    <a:lnTo>
                      <a:pt x="7" y="39"/>
                    </a:lnTo>
                    <a:lnTo>
                      <a:pt x="12" y="44"/>
                    </a:lnTo>
                    <a:lnTo>
                      <a:pt x="17" y="46"/>
                    </a:lnTo>
                    <a:lnTo>
                      <a:pt x="23" y="46"/>
                    </a:lnTo>
                    <a:lnTo>
                      <a:pt x="30" y="46"/>
                    </a:lnTo>
                    <a:lnTo>
                      <a:pt x="35" y="44"/>
                    </a:lnTo>
                    <a:lnTo>
                      <a:pt x="40" y="39"/>
                    </a:lnTo>
                    <a:lnTo>
                      <a:pt x="43" y="35"/>
                    </a:lnTo>
                    <a:lnTo>
                      <a:pt x="45" y="30"/>
                    </a:lnTo>
                    <a:lnTo>
                      <a:pt x="47" y="23"/>
                    </a:lnTo>
                    <a:lnTo>
                      <a:pt x="45" y="18"/>
                    </a:lnTo>
                    <a:lnTo>
                      <a:pt x="43" y="11"/>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4" name="Freeform 108"/>
              <p:cNvSpPr>
                <a:spLocks/>
              </p:cNvSpPr>
              <p:nvPr/>
            </p:nvSpPr>
            <p:spPr bwMode="auto">
              <a:xfrm>
                <a:off x="3549650" y="1917700"/>
                <a:ext cx="74613" cy="76200"/>
              </a:xfrm>
              <a:custGeom>
                <a:avLst/>
                <a:gdLst>
                  <a:gd name="T0" fmla="*/ 40 w 47"/>
                  <a:gd name="T1" fmla="*/ 7 h 48"/>
                  <a:gd name="T2" fmla="*/ 35 w 47"/>
                  <a:gd name="T3" fmla="*/ 4 h 48"/>
                  <a:gd name="T4" fmla="*/ 30 w 47"/>
                  <a:gd name="T5" fmla="*/ 2 h 48"/>
                  <a:gd name="T6" fmla="*/ 23 w 47"/>
                  <a:gd name="T7" fmla="*/ 0 h 48"/>
                  <a:gd name="T8" fmla="*/ 17 w 47"/>
                  <a:gd name="T9" fmla="*/ 2 h 48"/>
                  <a:gd name="T10" fmla="*/ 12 w 47"/>
                  <a:gd name="T11" fmla="*/ 4 h 48"/>
                  <a:gd name="T12" fmla="*/ 7 w 47"/>
                  <a:gd name="T13" fmla="*/ 7 h 48"/>
                  <a:gd name="T14" fmla="*/ 3 w 47"/>
                  <a:gd name="T15" fmla="*/ 13 h 48"/>
                  <a:gd name="T16" fmla="*/ 0 w 47"/>
                  <a:gd name="T17" fmla="*/ 18 h 48"/>
                  <a:gd name="T18" fmla="*/ 0 w 47"/>
                  <a:gd name="T19" fmla="*/ 25 h 48"/>
                  <a:gd name="T20" fmla="*/ 0 w 47"/>
                  <a:gd name="T21" fmla="*/ 30 h 48"/>
                  <a:gd name="T22" fmla="*/ 3 w 47"/>
                  <a:gd name="T23" fmla="*/ 35 h 48"/>
                  <a:gd name="T24" fmla="*/ 7 w 47"/>
                  <a:gd name="T25" fmla="*/ 41 h 48"/>
                  <a:gd name="T26" fmla="*/ 12 w 47"/>
                  <a:gd name="T27" fmla="*/ 44 h 48"/>
                  <a:gd name="T28" fmla="*/ 17 w 47"/>
                  <a:gd name="T29" fmla="*/ 48 h 48"/>
                  <a:gd name="T30" fmla="*/ 23 w 47"/>
                  <a:gd name="T31" fmla="*/ 48 h 48"/>
                  <a:gd name="T32" fmla="*/ 30 w 47"/>
                  <a:gd name="T33" fmla="*/ 48 h 48"/>
                  <a:gd name="T34" fmla="*/ 35 w 47"/>
                  <a:gd name="T35" fmla="*/ 44 h 48"/>
                  <a:gd name="T36" fmla="*/ 40 w 47"/>
                  <a:gd name="T37" fmla="*/ 41 h 48"/>
                  <a:gd name="T38" fmla="*/ 44 w 47"/>
                  <a:gd name="T39" fmla="*/ 35 h 48"/>
                  <a:gd name="T40" fmla="*/ 45 w 47"/>
                  <a:gd name="T41" fmla="*/ 30 h 48"/>
                  <a:gd name="T42" fmla="*/ 47 w 47"/>
                  <a:gd name="T43" fmla="*/ 25 h 48"/>
                  <a:gd name="T44" fmla="*/ 45 w 47"/>
                  <a:gd name="T45" fmla="*/ 18 h 48"/>
                  <a:gd name="T46" fmla="*/ 44 w 47"/>
                  <a:gd name="T47" fmla="*/ 13 h 48"/>
                  <a:gd name="T48" fmla="*/ 40 w 47"/>
                  <a:gd name="T49" fmla="*/ 7 h 48"/>
                  <a:gd name="T50" fmla="*/ 40 w 47"/>
                  <a:gd name="T5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40" y="7"/>
                    </a:moveTo>
                    <a:lnTo>
                      <a:pt x="35" y="4"/>
                    </a:lnTo>
                    <a:lnTo>
                      <a:pt x="30" y="2"/>
                    </a:lnTo>
                    <a:lnTo>
                      <a:pt x="23" y="0"/>
                    </a:lnTo>
                    <a:lnTo>
                      <a:pt x="17" y="2"/>
                    </a:lnTo>
                    <a:lnTo>
                      <a:pt x="12" y="4"/>
                    </a:lnTo>
                    <a:lnTo>
                      <a:pt x="7" y="7"/>
                    </a:lnTo>
                    <a:lnTo>
                      <a:pt x="3" y="13"/>
                    </a:lnTo>
                    <a:lnTo>
                      <a:pt x="0" y="18"/>
                    </a:lnTo>
                    <a:lnTo>
                      <a:pt x="0" y="25"/>
                    </a:lnTo>
                    <a:lnTo>
                      <a:pt x="0" y="30"/>
                    </a:lnTo>
                    <a:lnTo>
                      <a:pt x="3" y="35"/>
                    </a:lnTo>
                    <a:lnTo>
                      <a:pt x="7" y="41"/>
                    </a:lnTo>
                    <a:lnTo>
                      <a:pt x="12" y="44"/>
                    </a:lnTo>
                    <a:lnTo>
                      <a:pt x="17" y="48"/>
                    </a:lnTo>
                    <a:lnTo>
                      <a:pt x="23" y="48"/>
                    </a:lnTo>
                    <a:lnTo>
                      <a:pt x="30" y="48"/>
                    </a:lnTo>
                    <a:lnTo>
                      <a:pt x="35" y="44"/>
                    </a:lnTo>
                    <a:lnTo>
                      <a:pt x="40" y="41"/>
                    </a:lnTo>
                    <a:lnTo>
                      <a:pt x="44" y="35"/>
                    </a:lnTo>
                    <a:lnTo>
                      <a:pt x="45" y="30"/>
                    </a:lnTo>
                    <a:lnTo>
                      <a:pt x="47" y="25"/>
                    </a:lnTo>
                    <a:lnTo>
                      <a:pt x="45" y="18"/>
                    </a:lnTo>
                    <a:lnTo>
                      <a:pt x="44" y="13"/>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5" name="Freeform 109"/>
              <p:cNvSpPr>
                <a:spLocks/>
              </p:cNvSpPr>
              <p:nvPr/>
            </p:nvSpPr>
            <p:spPr bwMode="auto">
              <a:xfrm>
                <a:off x="554038" y="2366963"/>
                <a:ext cx="74613" cy="76200"/>
              </a:xfrm>
              <a:custGeom>
                <a:avLst/>
                <a:gdLst>
                  <a:gd name="T0" fmla="*/ 40 w 47"/>
                  <a:gd name="T1" fmla="*/ 7 h 48"/>
                  <a:gd name="T2" fmla="*/ 35 w 47"/>
                  <a:gd name="T3" fmla="*/ 4 h 48"/>
                  <a:gd name="T4" fmla="*/ 30 w 47"/>
                  <a:gd name="T5" fmla="*/ 0 h 48"/>
                  <a:gd name="T6" fmla="*/ 25 w 47"/>
                  <a:gd name="T7" fmla="*/ 0 h 48"/>
                  <a:gd name="T8" fmla="*/ 18 w 47"/>
                  <a:gd name="T9" fmla="*/ 0 h 48"/>
                  <a:gd name="T10" fmla="*/ 12 w 47"/>
                  <a:gd name="T11" fmla="*/ 4 h 48"/>
                  <a:gd name="T12" fmla="*/ 7 w 47"/>
                  <a:gd name="T13" fmla="*/ 7 h 48"/>
                  <a:gd name="T14" fmla="*/ 4 w 47"/>
                  <a:gd name="T15" fmla="*/ 13 h 48"/>
                  <a:gd name="T16" fmla="*/ 2 w 47"/>
                  <a:gd name="T17" fmla="*/ 18 h 48"/>
                  <a:gd name="T18" fmla="*/ 0 w 47"/>
                  <a:gd name="T19" fmla="*/ 23 h 48"/>
                  <a:gd name="T20" fmla="*/ 2 w 47"/>
                  <a:gd name="T21" fmla="*/ 30 h 48"/>
                  <a:gd name="T22" fmla="*/ 4 w 47"/>
                  <a:gd name="T23" fmla="*/ 35 h 48"/>
                  <a:gd name="T24" fmla="*/ 7 w 47"/>
                  <a:gd name="T25" fmla="*/ 41 h 48"/>
                  <a:gd name="T26" fmla="*/ 12 w 47"/>
                  <a:gd name="T27" fmla="*/ 44 h 48"/>
                  <a:gd name="T28" fmla="*/ 18 w 47"/>
                  <a:gd name="T29" fmla="*/ 46 h 48"/>
                  <a:gd name="T30" fmla="*/ 25 w 47"/>
                  <a:gd name="T31" fmla="*/ 48 h 48"/>
                  <a:gd name="T32" fmla="*/ 30 w 47"/>
                  <a:gd name="T33" fmla="*/ 46 h 48"/>
                  <a:gd name="T34" fmla="*/ 35 w 47"/>
                  <a:gd name="T35" fmla="*/ 44 h 48"/>
                  <a:gd name="T36" fmla="*/ 40 w 47"/>
                  <a:gd name="T37" fmla="*/ 41 h 48"/>
                  <a:gd name="T38" fmla="*/ 44 w 47"/>
                  <a:gd name="T39" fmla="*/ 35 h 48"/>
                  <a:gd name="T40" fmla="*/ 47 w 47"/>
                  <a:gd name="T41" fmla="*/ 30 h 48"/>
                  <a:gd name="T42" fmla="*/ 47 w 47"/>
                  <a:gd name="T43" fmla="*/ 23 h 48"/>
                  <a:gd name="T44" fmla="*/ 47 w 47"/>
                  <a:gd name="T45" fmla="*/ 18 h 48"/>
                  <a:gd name="T46" fmla="*/ 44 w 47"/>
                  <a:gd name="T47" fmla="*/ 13 h 48"/>
                  <a:gd name="T48" fmla="*/ 40 w 47"/>
                  <a:gd name="T49" fmla="*/ 7 h 48"/>
                  <a:gd name="T50" fmla="*/ 40 w 47"/>
                  <a:gd name="T5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40" y="7"/>
                    </a:moveTo>
                    <a:lnTo>
                      <a:pt x="35" y="4"/>
                    </a:lnTo>
                    <a:lnTo>
                      <a:pt x="30" y="0"/>
                    </a:lnTo>
                    <a:lnTo>
                      <a:pt x="25" y="0"/>
                    </a:lnTo>
                    <a:lnTo>
                      <a:pt x="18" y="0"/>
                    </a:lnTo>
                    <a:lnTo>
                      <a:pt x="12" y="4"/>
                    </a:lnTo>
                    <a:lnTo>
                      <a:pt x="7" y="7"/>
                    </a:lnTo>
                    <a:lnTo>
                      <a:pt x="4" y="13"/>
                    </a:lnTo>
                    <a:lnTo>
                      <a:pt x="2" y="18"/>
                    </a:lnTo>
                    <a:lnTo>
                      <a:pt x="0" y="23"/>
                    </a:lnTo>
                    <a:lnTo>
                      <a:pt x="2" y="30"/>
                    </a:lnTo>
                    <a:lnTo>
                      <a:pt x="4" y="35"/>
                    </a:lnTo>
                    <a:lnTo>
                      <a:pt x="7" y="41"/>
                    </a:lnTo>
                    <a:lnTo>
                      <a:pt x="12" y="44"/>
                    </a:lnTo>
                    <a:lnTo>
                      <a:pt x="18" y="46"/>
                    </a:lnTo>
                    <a:lnTo>
                      <a:pt x="25" y="48"/>
                    </a:lnTo>
                    <a:lnTo>
                      <a:pt x="30" y="46"/>
                    </a:lnTo>
                    <a:lnTo>
                      <a:pt x="35" y="44"/>
                    </a:lnTo>
                    <a:lnTo>
                      <a:pt x="40" y="41"/>
                    </a:lnTo>
                    <a:lnTo>
                      <a:pt x="44" y="35"/>
                    </a:lnTo>
                    <a:lnTo>
                      <a:pt x="47" y="30"/>
                    </a:lnTo>
                    <a:lnTo>
                      <a:pt x="47" y="23"/>
                    </a:lnTo>
                    <a:lnTo>
                      <a:pt x="47" y="18"/>
                    </a:lnTo>
                    <a:lnTo>
                      <a:pt x="44" y="13"/>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6245" name="Groupe 6244"/>
            <p:cNvGrpSpPr/>
            <p:nvPr/>
          </p:nvGrpSpPr>
          <p:grpSpPr>
            <a:xfrm>
              <a:off x="565454" y="3824953"/>
              <a:ext cx="3177782" cy="959956"/>
              <a:chOff x="534988" y="3298825"/>
              <a:chExt cx="3081338" cy="1098550"/>
            </a:xfrm>
          </p:grpSpPr>
          <p:sp>
            <p:nvSpPr>
              <p:cNvPr id="11" name="Line 9"/>
              <p:cNvSpPr>
                <a:spLocks noChangeShapeType="1"/>
              </p:cNvSpPr>
              <p:nvPr/>
            </p:nvSpPr>
            <p:spPr bwMode="auto">
              <a:xfrm flipV="1">
                <a:off x="593725" y="4108450"/>
                <a:ext cx="0" cy="28892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2"/>
              <p:cNvSpPr>
                <a:spLocks noChangeShapeType="1"/>
              </p:cNvSpPr>
              <p:nvPr/>
            </p:nvSpPr>
            <p:spPr bwMode="auto">
              <a:xfrm flipV="1">
                <a:off x="593725" y="3302000"/>
                <a:ext cx="0" cy="8064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0"/>
              <p:cNvSpPr>
                <a:spLocks noChangeShapeType="1"/>
              </p:cNvSpPr>
              <p:nvPr/>
            </p:nvSpPr>
            <p:spPr bwMode="auto">
              <a:xfrm>
                <a:off x="593725" y="4108450"/>
                <a:ext cx="3003550"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2" name="Line 36"/>
              <p:cNvSpPr>
                <a:spLocks noChangeShapeType="1"/>
              </p:cNvSpPr>
              <p:nvPr/>
            </p:nvSpPr>
            <p:spPr bwMode="auto">
              <a:xfrm>
                <a:off x="534988" y="3302000"/>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3" name="Line 37"/>
              <p:cNvSpPr>
                <a:spLocks noChangeShapeType="1"/>
              </p:cNvSpPr>
              <p:nvPr/>
            </p:nvSpPr>
            <p:spPr bwMode="auto">
              <a:xfrm>
                <a:off x="534988" y="3844925"/>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4" name="Line 38"/>
              <p:cNvSpPr>
                <a:spLocks noChangeShapeType="1"/>
              </p:cNvSpPr>
              <p:nvPr/>
            </p:nvSpPr>
            <p:spPr bwMode="auto">
              <a:xfrm>
                <a:off x="534988" y="357663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5" name="Line 39"/>
              <p:cNvSpPr>
                <a:spLocks noChangeShapeType="1"/>
              </p:cNvSpPr>
              <p:nvPr/>
            </p:nvSpPr>
            <p:spPr bwMode="auto">
              <a:xfrm>
                <a:off x="534988" y="438308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6" name="Line 40"/>
              <p:cNvSpPr>
                <a:spLocks noChangeShapeType="1"/>
              </p:cNvSpPr>
              <p:nvPr/>
            </p:nvSpPr>
            <p:spPr bwMode="auto">
              <a:xfrm>
                <a:off x="534988" y="4108450"/>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4" name="Line 48"/>
              <p:cNvSpPr>
                <a:spLocks noChangeShapeType="1"/>
              </p:cNvSpPr>
              <p:nvPr/>
            </p:nvSpPr>
            <p:spPr bwMode="auto">
              <a:xfrm flipV="1">
                <a:off x="1595438" y="3784600"/>
                <a:ext cx="0" cy="487363"/>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7" name="Freeform 51"/>
              <p:cNvSpPr>
                <a:spLocks/>
              </p:cNvSpPr>
              <p:nvPr/>
            </p:nvSpPr>
            <p:spPr bwMode="auto">
              <a:xfrm>
                <a:off x="3576638" y="3549650"/>
                <a:ext cx="0" cy="603250"/>
              </a:xfrm>
              <a:custGeom>
                <a:avLst/>
                <a:gdLst>
                  <a:gd name="T0" fmla="*/ 380 h 380"/>
                  <a:gd name="T1" fmla="*/ 213 h 380"/>
                  <a:gd name="T2" fmla="*/ 0 h 380"/>
                </a:gdLst>
                <a:ahLst/>
                <a:cxnLst>
                  <a:cxn ang="0">
                    <a:pos x="0" y="T0"/>
                  </a:cxn>
                  <a:cxn ang="0">
                    <a:pos x="0" y="T1"/>
                  </a:cxn>
                  <a:cxn ang="0">
                    <a:pos x="0" y="T2"/>
                  </a:cxn>
                </a:cxnLst>
                <a:rect l="0" t="0" r="r" b="b"/>
                <a:pathLst>
                  <a:path h="380">
                    <a:moveTo>
                      <a:pt x="0" y="380"/>
                    </a:moveTo>
                    <a:lnTo>
                      <a:pt x="0" y="213"/>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0" name="Line 54"/>
              <p:cNvSpPr>
                <a:spLocks noChangeShapeType="1"/>
              </p:cNvSpPr>
              <p:nvPr/>
            </p:nvSpPr>
            <p:spPr bwMode="auto">
              <a:xfrm flipV="1">
                <a:off x="2586038" y="3665538"/>
                <a:ext cx="0" cy="585788"/>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9" name="Freeform 63"/>
              <p:cNvSpPr>
                <a:spLocks/>
              </p:cNvSpPr>
              <p:nvPr/>
            </p:nvSpPr>
            <p:spPr bwMode="auto">
              <a:xfrm>
                <a:off x="593725" y="3884613"/>
                <a:ext cx="2994025" cy="223838"/>
              </a:xfrm>
              <a:custGeom>
                <a:avLst/>
                <a:gdLst>
                  <a:gd name="T0" fmla="*/ 1886 w 1886"/>
                  <a:gd name="T1" fmla="*/ 0 h 141"/>
                  <a:gd name="T2" fmla="*/ 1879 w 1886"/>
                  <a:gd name="T3" fmla="*/ 2 h 141"/>
                  <a:gd name="T4" fmla="*/ 1258 w 1886"/>
                  <a:gd name="T5" fmla="*/ 79 h 141"/>
                  <a:gd name="T6" fmla="*/ 1255 w 1886"/>
                  <a:gd name="T7" fmla="*/ 79 h 141"/>
                  <a:gd name="T8" fmla="*/ 631 w 1886"/>
                  <a:gd name="T9" fmla="*/ 103 h 141"/>
                  <a:gd name="T10" fmla="*/ 0 w 1886"/>
                  <a:gd name="T11" fmla="*/ 141 h 141"/>
                </a:gdLst>
                <a:ahLst/>
                <a:cxnLst>
                  <a:cxn ang="0">
                    <a:pos x="T0" y="T1"/>
                  </a:cxn>
                  <a:cxn ang="0">
                    <a:pos x="T2" y="T3"/>
                  </a:cxn>
                  <a:cxn ang="0">
                    <a:pos x="T4" y="T5"/>
                  </a:cxn>
                  <a:cxn ang="0">
                    <a:pos x="T6" y="T7"/>
                  </a:cxn>
                  <a:cxn ang="0">
                    <a:pos x="T8" y="T9"/>
                  </a:cxn>
                  <a:cxn ang="0">
                    <a:pos x="T10" y="T11"/>
                  </a:cxn>
                </a:cxnLst>
                <a:rect l="0" t="0" r="r" b="b"/>
                <a:pathLst>
                  <a:path w="1886" h="141">
                    <a:moveTo>
                      <a:pt x="1886" y="0"/>
                    </a:moveTo>
                    <a:lnTo>
                      <a:pt x="1879" y="2"/>
                    </a:lnTo>
                    <a:lnTo>
                      <a:pt x="1258" y="79"/>
                    </a:lnTo>
                    <a:lnTo>
                      <a:pt x="1255" y="79"/>
                    </a:lnTo>
                    <a:lnTo>
                      <a:pt x="631" y="103"/>
                    </a:lnTo>
                    <a:lnTo>
                      <a:pt x="0" y="141"/>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93" name="Freeform 77"/>
              <p:cNvSpPr>
                <a:spLocks/>
              </p:cNvSpPr>
              <p:nvPr/>
            </p:nvSpPr>
            <p:spPr bwMode="auto">
              <a:xfrm>
                <a:off x="554038" y="4070350"/>
                <a:ext cx="74613" cy="74613"/>
              </a:xfrm>
              <a:custGeom>
                <a:avLst/>
                <a:gdLst>
                  <a:gd name="T0" fmla="*/ 25 w 47"/>
                  <a:gd name="T1" fmla="*/ 0 h 47"/>
                  <a:gd name="T2" fmla="*/ 18 w 47"/>
                  <a:gd name="T3" fmla="*/ 2 h 47"/>
                  <a:gd name="T4" fmla="*/ 12 w 47"/>
                  <a:gd name="T5" fmla="*/ 3 h 47"/>
                  <a:gd name="T6" fmla="*/ 7 w 47"/>
                  <a:gd name="T7" fmla="*/ 7 h 47"/>
                  <a:gd name="T8" fmla="*/ 4 w 47"/>
                  <a:gd name="T9" fmla="*/ 12 h 47"/>
                  <a:gd name="T10" fmla="*/ 2 w 47"/>
                  <a:gd name="T11" fmla="*/ 17 h 47"/>
                  <a:gd name="T12" fmla="*/ 0 w 47"/>
                  <a:gd name="T13" fmla="*/ 24 h 47"/>
                  <a:gd name="T14" fmla="*/ 2 w 47"/>
                  <a:gd name="T15" fmla="*/ 30 h 47"/>
                  <a:gd name="T16" fmla="*/ 4 w 47"/>
                  <a:gd name="T17" fmla="*/ 35 h 47"/>
                  <a:gd name="T18" fmla="*/ 7 w 47"/>
                  <a:gd name="T19" fmla="*/ 40 h 47"/>
                  <a:gd name="T20" fmla="*/ 12 w 47"/>
                  <a:gd name="T21" fmla="*/ 44 h 47"/>
                  <a:gd name="T22" fmla="*/ 18 w 47"/>
                  <a:gd name="T23" fmla="*/ 47 h 47"/>
                  <a:gd name="T24" fmla="*/ 25 w 47"/>
                  <a:gd name="T25" fmla="*/ 47 h 47"/>
                  <a:gd name="T26" fmla="*/ 30 w 47"/>
                  <a:gd name="T27" fmla="*/ 47 h 47"/>
                  <a:gd name="T28" fmla="*/ 35 w 47"/>
                  <a:gd name="T29" fmla="*/ 44 h 47"/>
                  <a:gd name="T30" fmla="*/ 40 w 47"/>
                  <a:gd name="T31" fmla="*/ 40 h 47"/>
                  <a:gd name="T32" fmla="*/ 44 w 47"/>
                  <a:gd name="T33" fmla="*/ 35 h 47"/>
                  <a:gd name="T34" fmla="*/ 47 w 47"/>
                  <a:gd name="T35" fmla="*/ 30 h 47"/>
                  <a:gd name="T36" fmla="*/ 47 w 47"/>
                  <a:gd name="T37" fmla="*/ 24 h 47"/>
                  <a:gd name="T38" fmla="*/ 47 w 47"/>
                  <a:gd name="T39" fmla="*/ 17 h 47"/>
                  <a:gd name="T40" fmla="*/ 44 w 47"/>
                  <a:gd name="T41" fmla="*/ 12 h 47"/>
                  <a:gd name="T42" fmla="*/ 40 w 47"/>
                  <a:gd name="T43" fmla="*/ 7 h 47"/>
                  <a:gd name="T44" fmla="*/ 35 w 47"/>
                  <a:gd name="T45" fmla="*/ 3 h 47"/>
                  <a:gd name="T46" fmla="*/ 30 w 47"/>
                  <a:gd name="T47" fmla="*/ 2 h 47"/>
                  <a:gd name="T48" fmla="*/ 25 w 47"/>
                  <a:gd name="T49" fmla="*/ 0 h 47"/>
                  <a:gd name="T50" fmla="*/ 25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5" y="0"/>
                    </a:moveTo>
                    <a:lnTo>
                      <a:pt x="18" y="2"/>
                    </a:lnTo>
                    <a:lnTo>
                      <a:pt x="12" y="3"/>
                    </a:lnTo>
                    <a:lnTo>
                      <a:pt x="7" y="7"/>
                    </a:lnTo>
                    <a:lnTo>
                      <a:pt x="4" y="12"/>
                    </a:lnTo>
                    <a:lnTo>
                      <a:pt x="2" y="17"/>
                    </a:lnTo>
                    <a:lnTo>
                      <a:pt x="0" y="24"/>
                    </a:lnTo>
                    <a:lnTo>
                      <a:pt x="2" y="30"/>
                    </a:lnTo>
                    <a:lnTo>
                      <a:pt x="4" y="35"/>
                    </a:lnTo>
                    <a:lnTo>
                      <a:pt x="7" y="40"/>
                    </a:lnTo>
                    <a:lnTo>
                      <a:pt x="12" y="44"/>
                    </a:lnTo>
                    <a:lnTo>
                      <a:pt x="18" y="47"/>
                    </a:lnTo>
                    <a:lnTo>
                      <a:pt x="25" y="47"/>
                    </a:lnTo>
                    <a:lnTo>
                      <a:pt x="30" y="47"/>
                    </a:lnTo>
                    <a:lnTo>
                      <a:pt x="35" y="44"/>
                    </a:lnTo>
                    <a:lnTo>
                      <a:pt x="40" y="40"/>
                    </a:lnTo>
                    <a:lnTo>
                      <a:pt x="44" y="35"/>
                    </a:lnTo>
                    <a:lnTo>
                      <a:pt x="47" y="30"/>
                    </a:lnTo>
                    <a:lnTo>
                      <a:pt x="47" y="24"/>
                    </a:lnTo>
                    <a:lnTo>
                      <a:pt x="47" y="17"/>
                    </a:lnTo>
                    <a:lnTo>
                      <a:pt x="44" y="12"/>
                    </a:lnTo>
                    <a:lnTo>
                      <a:pt x="40" y="7"/>
                    </a:lnTo>
                    <a:lnTo>
                      <a:pt x="35" y="3"/>
                    </a:lnTo>
                    <a:lnTo>
                      <a:pt x="30" y="2"/>
                    </a:lnTo>
                    <a:lnTo>
                      <a:pt x="25" y="0"/>
                    </a:lnTo>
                    <a:lnTo>
                      <a:pt x="25"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4" name="Freeform 78"/>
              <p:cNvSpPr>
                <a:spLocks/>
              </p:cNvSpPr>
              <p:nvPr/>
            </p:nvSpPr>
            <p:spPr bwMode="auto">
              <a:xfrm>
                <a:off x="1557338" y="4010025"/>
                <a:ext cx="74613" cy="74613"/>
              </a:xfrm>
              <a:custGeom>
                <a:avLst/>
                <a:gdLst>
                  <a:gd name="T0" fmla="*/ 24 w 47"/>
                  <a:gd name="T1" fmla="*/ 0 h 47"/>
                  <a:gd name="T2" fmla="*/ 17 w 47"/>
                  <a:gd name="T3" fmla="*/ 1 h 47"/>
                  <a:gd name="T4" fmla="*/ 12 w 47"/>
                  <a:gd name="T5" fmla="*/ 3 h 47"/>
                  <a:gd name="T6" fmla="*/ 9 w 47"/>
                  <a:gd name="T7" fmla="*/ 7 h 47"/>
                  <a:gd name="T8" fmla="*/ 3 w 47"/>
                  <a:gd name="T9" fmla="*/ 12 h 47"/>
                  <a:gd name="T10" fmla="*/ 2 w 47"/>
                  <a:gd name="T11" fmla="*/ 17 h 47"/>
                  <a:gd name="T12" fmla="*/ 0 w 47"/>
                  <a:gd name="T13" fmla="*/ 24 h 47"/>
                  <a:gd name="T14" fmla="*/ 2 w 47"/>
                  <a:gd name="T15" fmla="*/ 29 h 47"/>
                  <a:gd name="T16" fmla="*/ 3 w 47"/>
                  <a:gd name="T17" fmla="*/ 34 h 47"/>
                  <a:gd name="T18" fmla="*/ 9 w 47"/>
                  <a:gd name="T19" fmla="*/ 40 h 47"/>
                  <a:gd name="T20" fmla="*/ 12 w 47"/>
                  <a:gd name="T21" fmla="*/ 43 h 47"/>
                  <a:gd name="T22" fmla="*/ 17 w 47"/>
                  <a:gd name="T23" fmla="*/ 47 h 47"/>
                  <a:gd name="T24" fmla="*/ 24 w 47"/>
                  <a:gd name="T25" fmla="*/ 47 h 47"/>
                  <a:gd name="T26" fmla="*/ 30 w 47"/>
                  <a:gd name="T27" fmla="*/ 47 h 47"/>
                  <a:gd name="T28" fmla="*/ 37 w 47"/>
                  <a:gd name="T29" fmla="*/ 43 h 47"/>
                  <a:gd name="T30" fmla="*/ 40 w 47"/>
                  <a:gd name="T31" fmla="*/ 40 h 47"/>
                  <a:gd name="T32" fmla="*/ 44 w 47"/>
                  <a:gd name="T33" fmla="*/ 34 h 47"/>
                  <a:gd name="T34" fmla="*/ 47 w 47"/>
                  <a:gd name="T35" fmla="*/ 29 h 47"/>
                  <a:gd name="T36" fmla="*/ 47 w 47"/>
                  <a:gd name="T37" fmla="*/ 24 h 47"/>
                  <a:gd name="T38" fmla="*/ 47 w 47"/>
                  <a:gd name="T39" fmla="*/ 17 h 47"/>
                  <a:gd name="T40" fmla="*/ 44 w 47"/>
                  <a:gd name="T41" fmla="*/ 12 h 47"/>
                  <a:gd name="T42" fmla="*/ 40 w 47"/>
                  <a:gd name="T43" fmla="*/ 7 h 47"/>
                  <a:gd name="T44" fmla="*/ 37 w 47"/>
                  <a:gd name="T45" fmla="*/ 3 h 47"/>
                  <a:gd name="T46" fmla="*/ 30 w 47"/>
                  <a:gd name="T47" fmla="*/ 1 h 47"/>
                  <a:gd name="T48" fmla="*/ 24 w 47"/>
                  <a:gd name="T49" fmla="*/ 0 h 47"/>
                  <a:gd name="T50" fmla="*/ 24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4" y="0"/>
                    </a:moveTo>
                    <a:lnTo>
                      <a:pt x="17" y="1"/>
                    </a:lnTo>
                    <a:lnTo>
                      <a:pt x="12" y="3"/>
                    </a:lnTo>
                    <a:lnTo>
                      <a:pt x="9" y="7"/>
                    </a:lnTo>
                    <a:lnTo>
                      <a:pt x="3" y="12"/>
                    </a:lnTo>
                    <a:lnTo>
                      <a:pt x="2" y="17"/>
                    </a:lnTo>
                    <a:lnTo>
                      <a:pt x="0" y="24"/>
                    </a:lnTo>
                    <a:lnTo>
                      <a:pt x="2" y="29"/>
                    </a:lnTo>
                    <a:lnTo>
                      <a:pt x="3" y="34"/>
                    </a:lnTo>
                    <a:lnTo>
                      <a:pt x="9" y="40"/>
                    </a:lnTo>
                    <a:lnTo>
                      <a:pt x="12" y="43"/>
                    </a:lnTo>
                    <a:lnTo>
                      <a:pt x="17" y="47"/>
                    </a:lnTo>
                    <a:lnTo>
                      <a:pt x="24" y="47"/>
                    </a:lnTo>
                    <a:lnTo>
                      <a:pt x="30" y="47"/>
                    </a:lnTo>
                    <a:lnTo>
                      <a:pt x="37" y="43"/>
                    </a:lnTo>
                    <a:lnTo>
                      <a:pt x="40" y="40"/>
                    </a:lnTo>
                    <a:lnTo>
                      <a:pt x="44" y="34"/>
                    </a:lnTo>
                    <a:lnTo>
                      <a:pt x="47" y="29"/>
                    </a:lnTo>
                    <a:lnTo>
                      <a:pt x="47" y="24"/>
                    </a:lnTo>
                    <a:lnTo>
                      <a:pt x="47" y="17"/>
                    </a:lnTo>
                    <a:lnTo>
                      <a:pt x="44" y="12"/>
                    </a:lnTo>
                    <a:lnTo>
                      <a:pt x="40" y="7"/>
                    </a:lnTo>
                    <a:lnTo>
                      <a:pt x="37" y="3"/>
                    </a:lnTo>
                    <a:lnTo>
                      <a:pt x="30" y="1"/>
                    </a:lnTo>
                    <a:lnTo>
                      <a:pt x="24" y="0"/>
                    </a:lnTo>
                    <a:lnTo>
                      <a:pt x="24"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5" name="Freeform 79"/>
              <p:cNvSpPr>
                <a:spLocks/>
              </p:cNvSpPr>
              <p:nvPr/>
            </p:nvSpPr>
            <p:spPr bwMode="auto">
              <a:xfrm>
                <a:off x="2549525" y="3973513"/>
                <a:ext cx="74613" cy="74613"/>
              </a:xfrm>
              <a:custGeom>
                <a:avLst/>
                <a:gdLst>
                  <a:gd name="T0" fmla="*/ 23 w 47"/>
                  <a:gd name="T1" fmla="*/ 0 h 47"/>
                  <a:gd name="T2" fmla="*/ 17 w 47"/>
                  <a:gd name="T3" fmla="*/ 0 h 47"/>
                  <a:gd name="T4" fmla="*/ 12 w 47"/>
                  <a:gd name="T5" fmla="*/ 3 h 47"/>
                  <a:gd name="T6" fmla="*/ 7 w 47"/>
                  <a:gd name="T7" fmla="*/ 7 h 47"/>
                  <a:gd name="T8" fmla="*/ 3 w 47"/>
                  <a:gd name="T9" fmla="*/ 12 h 47"/>
                  <a:gd name="T10" fmla="*/ 2 w 47"/>
                  <a:gd name="T11" fmla="*/ 17 h 47"/>
                  <a:gd name="T12" fmla="*/ 0 w 47"/>
                  <a:gd name="T13" fmla="*/ 23 h 47"/>
                  <a:gd name="T14" fmla="*/ 2 w 47"/>
                  <a:gd name="T15" fmla="*/ 30 h 47"/>
                  <a:gd name="T16" fmla="*/ 3 w 47"/>
                  <a:gd name="T17" fmla="*/ 35 h 47"/>
                  <a:gd name="T18" fmla="*/ 7 w 47"/>
                  <a:gd name="T19" fmla="*/ 40 h 47"/>
                  <a:gd name="T20" fmla="*/ 12 w 47"/>
                  <a:gd name="T21" fmla="*/ 44 h 47"/>
                  <a:gd name="T22" fmla="*/ 17 w 47"/>
                  <a:gd name="T23" fmla="*/ 45 h 47"/>
                  <a:gd name="T24" fmla="*/ 23 w 47"/>
                  <a:gd name="T25" fmla="*/ 47 h 47"/>
                  <a:gd name="T26" fmla="*/ 30 w 47"/>
                  <a:gd name="T27" fmla="*/ 45 h 47"/>
                  <a:gd name="T28" fmla="*/ 35 w 47"/>
                  <a:gd name="T29" fmla="*/ 44 h 47"/>
                  <a:gd name="T30" fmla="*/ 40 w 47"/>
                  <a:gd name="T31" fmla="*/ 40 h 47"/>
                  <a:gd name="T32" fmla="*/ 43 w 47"/>
                  <a:gd name="T33" fmla="*/ 35 h 47"/>
                  <a:gd name="T34" fmla="*/ 45 w 47"/>
                  <a:gd name="T35" fmla="*/ 30 h 47"/>
                  <a:gd name="T36" fmla="*/ 47 w 47"/>
                  <a:gd name="T37" fmla="*/ 23 h 47"/>
                  <a:gd name="T38" fmla="*/ 45 w 47"/>
                  <a:gd name="T39" fmla="*/ 17 h 47"/>
                  <a:gd name="T40" fmla="*/ 43 w 47"/>
                  <a:gd name="T41" fmla="*/ 12 h 47"/>
                  <a:gd name="T42" fmla="*/ 40 w 47"/>
                  <a:gd name="T43" fmla="*/ 7 h 47"/>
                  <a:gd name="T44" fmla="*/ 35 w 47"/>
                  <a:gd name="T45" fmla="*/ 3 h 47"/>
                  <a:gd name="T46" fmla="*/ 30 w 47"/>
                  <a:gd name="T47" fmla="*/ 0 h 47"/>
                  <a:gd name="T48" fmla="*/ 23 w 47"/>
                  <a:gd name="T49" fmla="*/ 0 h 47"/>
                  <a:gd name="T50" fmla="*/ 23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3" y="0"/>
                    </a:moveTo>
                    <a:lnTo>
                      <a:pt x="17" y="0"/>
                    </a:lnTo>
                    <a:lnTo>
                      <a:pt x="12" y="3"/>
                    </a:lnTo>
                    <a:lnTo>
                      <a:pt x="7" y="7"/>
                    </a:lnTo>
                    <a:lnTo>
                      <a:pt x="3" y="12"/>
                    </a:lnTo>
                    <a:lnTo>
                      <a:pt x="2" y="17"/>
                    </a:lnTo>
                    <a:lnTo>
                      <a:pt x="0" y="23"/>
                    </a:lnTo>
                    <a:lnTo>
                      <a:pt x="2" y="30"/>
                    </a:lnTo>
                    <a:lnTo>
                      <a:pt x="3" y="35"/>
                    </a:lnTo>
                    <a:lnTo>
                      <a:pt x="7" y="40"/>
                    </a:lnTo>
                    <a:lnTo>
                      <a:pt x="12" y="44"/>
                    </a:lnTo>
                    <a:lnTo>
                      <a:pt x="17" y="45"/>
                    </a:lnTo>
                    <a:lnTo>
                      <a:pt x="23" y="47"/>
                    </a:lnTo>
                    <a:lnTo>
                      <a:pt x="30" y="45"/>
                    </a:lnTo>
                    <a:lnTo>
                      <a:pt x="35" y="44"/>
                    </a:lnTo>
                    <a:lnTo>
                      <a:pt x="40" y="40"/>
                    </a:lnTo>
                    <a:lnTo>
                      <a:pt x="43" y="35"/>
                    </a:lnTo>
                    <a:lnTo>
                      <a:pt x="45" y="30"/>
                    </a:lnTo>
                    <a:lnTo>
                      <a:pt x="47" y="23"/>
                    </a:lnTo>
                    <a:lnTo>
                      <a:pt x="45" y="17"/>
                    </a:lnTo>
                    <a:lnTo>
                      <a:pt x="43" y="12"/>
                    </a:lnTo>
                    <a:lnTo>
                      <a:pt x="40" y="7"/>
                    </a:lnTo>
                    <a:lnTo>
                      <a:pt x="35" y="3"/>
                    </a:lnTo>
                    <a:lnTo>
                      <a:pt x="30"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6" name="Freeform 80"/>
              <p:cNvSpPr>
                <a:spLocks/>
              </p:cNvSpPr>
              <p:nvPr/>
            </p:nvSpPr>
            <p:spPr bwMode="auto">
              <a:xfrm>
                <a:off x="3538538" y="3851275"/>
                <a:ext cx="74613" cy="71438"/>
              </a:xfrm>
              <a:custGeom>
                <a:avLst/>
                <a:gdLst>
                  <a:gd name="T0" fmla="*/ 24 w 47"/>
                  <a:gd name="T1" fmla="*/ 0 h 45"/>
                  <a:gd name="T2" fmla="*/ 17 w 47"/>
                  <a:gd name="T3" fmla="*/ 0 h 45"/>
                  <a:gd name="T4" fmla="*/ 12 w 47"/>
                  <a:gd name="T5" fmla="*/ 2 h 45"/>
                  <a:gd name="T6" fmla="*/ 7 w 47"/>
                  <a:gd name="T7" fmla="*/ 5 h 45"/>
                  <a:gd name="T8" fmla="*/ 3 w 47"/>
                  <a:gd name="T9" fmla="*/ 10 h 45"/>
                  <a:gd name="T10" fmla="*/ 2 w 47"/>
                  <a:gd name="T11" fmla="*/ 17 h 45"/>
                  <a:gd name="T12" fmla="*/ 0 w 47"/>
                  <a:gd name="T13" fmla="*/ 23 h 45"/>
                  <a:gd name="T14" fmla="*/ 2 w 47"/>
                  <a:gd name="T15" fmla="*/ 30 h 45"/>
                  <a:gd name="T16" fmla="*/ 3 w 47"/>
                  <a:gd name="T17" fmla="*/ 35 h 45"/>
                  <a:gd name="T18" fmla="*/ 7 w 47"/>
                  <a:gd name="T19" fmla="*/ 38 h 45"/>
                  <a:gd name="T20" fmla="*/ 12 w 47"/>
                  <a:gd name="T21" fmla="*/ 44 h 45"/>
                  <a:gd name="T22" fmla="*/ 17 w 47"/>
                  <a:gd name="T23" fmla="*/ 45 h 45"/>
                  <a:gd name="T24" fmla="*/ 24 w 47"/>
                  <a:gd name="T25" fmla="*/ 45 h 45"/>
                  <a:gd name="T26" fmla="*/ 30 w 47"/>
                  <a:gd name="T27" fmla="*/ 45 h 45"/>
                  <a:gd name="T28" fmla="*/ 35 w 47"/>
                  <a:gd name="T29" fmla="*/ 44 h 45"/>
                  <a:gd name="T30" fmla="*/ 40 w 47"/>
                  <a:gd name="T31" fmla="*/ 38 h 45"/>
                  <a:gd name="T32" fmla="*/ 44 w 47"/>
                  <a:gd name="T33" fmla="*/ 35 h 45"/>
                  <a:gd name="T34" fmla="*/ 45 w 47"/>
                  <a:gd name="T35" fmla="*/ 30 h 45"/>
                  <a:gd name="T36" fmla="*/ 47 w 47"/>
                  <a:gd name="T37" fmla="*/ 23 h 45"/>
                  <a:gd name="T38" fmla="*/ 45 w 47"/>
                  <a:gd name="T39" fmla="*/ 17 h 45"/>
                  <a:gd name="T40" fmla="*/ 44 w 47"/>
                  <a:gd name="T41" fmla="*/ 10 h 45"/>
                  <a:gd name="T42" fmla="*/ 40 w 47"/>
                  <a:gd name="T43" fmla="*/ 5 h 45"/>
                  <a:gd name="T44" fmla="*/ 35 w 47"/>
                  <a:gd name="T45" fmla="*/ 2 h 45"/>
                  <a:gd name="T46" fmla="*/ 30 w 47"/>
                  <a:gd name="T47" fmla="*/ 0 h 45"/>
                  <a:gd name="T48" fmla="*/ 24 w 47"/>
                  <a:gd name="T49" fmla="*/ 0 h 45"/>
                  <a:gd name="T50" fmla="*/ 24 w 4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5">
                    <a:moveTo>
                      <a:pt x="24" y="0"/>
                    </a:moveTo>
                    <a:lnTo>
                      <a:pt x="17" y="0"/>
                    </a:lnTo>
                    <a:lnTo>
                      <a:pt x="12" y="2"/>
                    </a:lnTo>
                    <a:lnTo>
                      <a:pt x="7" y="5"/>
                    </a:lnTo>
                    <a:lnTo>
                      <a:pt x="3" y="10"/>
                    </a:lnTo>
                    <a:lnTo>
                      <a:pt x="2" y="17"/>
                    </a:lnTo>
                    <a:lnTo>
                      <a:pt x="0" y="23"/>
                    </a:lnTo>
                    <a:lnTo>
                      <a:pt x="2" y="30"/>
                    </a:lnTo>
                    <a:lnTo>
                      <a:pt x="3" y="35"/>
                    </a:lnTo>
                    <a:lnTo>
                      <a:pt x="7" y="38"/>
                    </a:lnTo>
                    <a:lnTo>
                      <a:pt x="12" y="44"/>
                    </a:lnTo>
                    <a:lnTo>
                      <a:pt x="17" y="45"/>
                    </a:lnTo>
                    <a:lnTo>
                      <a:pt x="24" y="45"/>
                    </a:lnTo>
                    <a:lnTo>
                      <a:pt x="30" y="45"/>
                    </a:lnTo>
                    <a:lnTo>
                      <a:pt x="35" y="44"/>
                    </a:lnTo>
                    <a:lnTo>
                      <a:pt x="40" y="38"/>
                    </a:lnTo>
                    <a:lnTo>
                      <a:pt x="44" y="35"/>
                    </a:lnTo>
                    <a:lnTo>
                      <a:pt x="45" y="30"/>
                    </a:lnTo>
                    <a:lnTo>
                      <a:pt x="47" y="23"/>
                    </a:lnTo>
                    <a:lnTo>
                      <a:pt x="45" y="17"/>
                    </a:lnTo>
                    <a:lnTo>
                      <a:pt x="44" y="10"/>
                    </a:lnTo>
                    <a:lnTo>
                      <a:pt x="40" y="5"/>
                    </a:lnTo>
                    <a:lnTo>
                      <a:pt x="35" y="2"/>
                    </a:lnTo>
                    <a:lnTo>
                      <a:pt x="30" y="0"/>
                    </a:lnTo>
                    <a:lnTo>
                      <a:pt x="24" y="0"/>
                    </a:lnTo>
                    <a:lnTo>
                      <a:pt x="24"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04" name="Line 88"/>
              <p:cNvSpPr>
                <a:spLocks noChangeShapeType="1"/>
              </p:cNvSpPr>
              <p:nvPr/>
            </p:nvSpPr>
            <p:spPr bwMode="auto">
              <a:xfrm flipV="1">
                <a:off x="1590675" y="3308350"/>
                <a:ext cx="0" cy="800100"/>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07" name="Line 91"/>
              <p:cNvSpPr>
                <a:spLocks noChangeShapeType="1"/>
              </p:cNvSpPr>
              <p:nvPr/>
            </p:nvSpPr>
            <p:spPr bwMode="auto">
              <a:xfrm flipV="1">
                <a:off x="3582988" y="3298825"/>
                <a:ext cx="0" cy="555625"/>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0" name="Line 94"/>
              <p:cNvSpPr>
                <a:spLocks noChangeShapeType="1"/>
              </p:cNvSpPr>
              <p:nvPr/>
            </p:nvSpPr>
            <p:spPr bwMode="auto">
              <a:xfrm flipV="1">
                <a:off x="2590800" y="3305175"/>
                <a:ext cx="0" cy="742950"/>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8" name="Freeform 102"/>
              <p:cNvSpPr>
                <a:spLocks/>
              </p:cNvSpPr>
              <p:nvPr/>
            </p:nvSpPr>
            <p:spPr bwMode="auto">
              <a:xfrm>
                <a:off x="593725" y="3363913"/>
                <a:ext cx="2982913" cy="744538"/>
              </a:xfrm>
              <a:custGeom>
                <a:avLst/>
                <a:gdLst>
                  <a:gd name="T0" fmla="*/ 1879 w 1879"/>
                  <a:gd name="T1" fmla="*/ 0 h 469"/>
                  <a:gd name="T2" fmla="*/ 1258 w 1879"/>
                  <a:gd name="T3" fmla="*/ 162 h 469"/>
                  <a:gd name="T4" fmla="*/ 631 w 1879"/>
                  <a:gd name="T5" fmla="*/ 260 h 469"/>
                  <a:gd name="T6" fmla="*/ 628 w 1879"/>
                  <a:gd name="T7" fmla="*/ 262 h 469"/>
                  <a:gd name="T8" fmla="*/ 0 w 1879"/>
                  <a:gd name="T9" fmla="*/ 469 h 469"/>
                </a:gdLst>
                <a:ahLst/>
                <a:cxnLst>
                  <a:cxn ang="0">
                    <a:pos x="T0" y="T1"/>
                  </a:cxn>
                  <a:cxn ang="0">
                    <a:pos x="T2" y="T3"/>
                  </a:cxn>
                  <a:cxn ang="0">
                    <a:pos x="T4" y="T5"/>
                  </a:cxn>
                  <a:cxn ang="0">
                    <a:pos x="T6" y="T7"/>
                  </a:cxn>
                  <a:cxn ang="0">
                    <a:pos x="T8" y="T9"/>
                  </a:cxn>
                </a:cxnLst>
                <a:rect l="0" t="0" r="r" b="b"/>
                <a:pathLst>
                  <a:path w="1879" h="469">
                    <a:moveTo>
                      <a:pt x="1879" y="0"/>
                    </a:moveTo>
                    <a:lnTo>
                      <a:pt x="1258" y="162"/>
                    </a:lnTo>
                    <a:lnTo>
                      <a:pt x="631" y="260"/>
                    </a:lnTo>
                    <a:lnTo>
                      <a:pt x="628" y="262"/>
                    </a:lnTo>
                    <a:lnTo>
                      <a:pt x="0" y="469"/>
                    </a:lnTo>
                  </a:path>
                </a:pathLst>
              </a:custGeom>
              <a:noFill/>
              <a:ln w="30163">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26" name="Freeform 110"/>
              <p:cNvSpPr>
                <a:spLocks/>
              </p:cNvSpPr>
              <p:nvPr/>
            </p:nvSpPr>
            <p:spPr bwMode="auto">
              <a:xfrm>
                <a:off x="1554163" y="3740150"/>
                <a:ext cx="74613" cy="74613"/>
              </a:xfrm>
              <a:custGeom>
                <a:avLst/>
                <a:gdLst>
                  <a:gd name="T0" fmla="*/ 40 w 47"/>
                  <a:gd name="T1" fmla="*/ 7 h 47"/>
                  <a:gd name="T2" fmla="*/ 35 w 47"/>
                  <a:gd name="T3" fmla="*/ 4 h 47"/>
                  <a:gd name="T4" fmla="*/ 30 w 47"/>
                  <a:gd name="T5" fmla="*/ 2 h 47"/>
                  <a:gd name="T6" fmla="*/ 23 w 47"/>
                  <a:gd name="T7" fmla="*/ 0 h 47"/>
                  <a:gd name="T8" fmla="*/ 18 w 47"/>
                  <a:gd name="T9" fmla="*/ 2 h 47"/>
                  <a:gd name="T10" fmla="*/ 12 w 47"/>
                  <a:gd name="T11" fmla="*/ 4 h 47"/>
                  <a:gd name="T12" fmla="*/ 7 w 47"/>
                  <a:gd name="T13" fmla="*/ 7 h 47"/>
                  <a:gd name="T14" fmla="*/ 4 w 47"/>
                  <a:gd name="T15" fmla="*/ 12 h 47"/>
                  <a:gd name="T16" fmla="*/ 0 w 47"/>
                  <a:gd name="T17" fmla="*/ 18 h 47"/>
                  <a:gd name="T18" fmla="*/ 0 w 47"/>
                  <a:gd name="T19" fmla="*/ 25 h 47"/>
                  <a:gd name="T20" fmla="*/ 0 w 47"/>
                  <a:gd name="T21" fmla="*/ 30 h 47"/>
                  <a:gd name="T22" fmla="*/ 4 w 47"/>
                  <a:gd name="T23" fmla="*/ 35 h 47"/>
                  <a:gd name="T24" fmla="*/ 7 w 47"/>
                  <a:gd name="T25" fmla="*/ 40 h 47"/>
                  <a:gd name="T26" fmla="*/ 12 w 47"/>
                  <a:gd name="T27" fmla="*/ 44 h 47"/>
                  <a:gd name="T28" fmla="*/ 18 w 47"/>
                  <a:gd name="T29" fmla="*/ 47 h 47"/>
                  <a:gd name="T30" fmla="*/ 23 w 47"/>
                  <a:gd name="T31" fmla="*/ 47 h 47"/>
                  <a:gd name="T32" fmla="*/ 30 w 47"/>
                  <a:gd name="T33" fmla="*/ 47 h 47"/>
                  <a:gd name="T34" fmla="*/ 35 w 47"/>
                  <a:gd name="T35" fmla="*/ 44 h 47"/>
                  <a:gd name="T36" fmla="*/ 40 w 47"/>
                  <a:gd name="T37" fmla="*/ 40 h 47"/>
                  <a:gd name="T38" fmla="*/ 44 w 47"/>
                  <a:gd name="T39" fmla="*/ 35 h 47"/>
                  <a:gd name="T40" fmla="*/ 46 w 47"/>
                  <a:gd name="T41" fmla="*/ 30 h 47"/>
                  <a:gd name="T42" fmla="*/ 47 w 47"/>
                  <a:gd name="T43" fmla="*/ 25 h 47"/>
                  <a:gd name="T44" fmla="*/ 46 w 47"/>
                  <a:gd name="T45" fmla="*/ 18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4"/>
                    </a:lnTo>
                    <a:lnTo>
                      <a:pt x="30" y="2"/>
                    </a:lnTo>
                    <a:lnTo>
                      <a:pt x="23" y="0"/>
                    </a:lnTo>
                    <a:lnTo>
                      <a:pt x="18" y="2"/>
                    </a:lnTo>
                    <a:lnTo>
                      <a:pt x="12" y="4"/>
                    </a:lnTo>
                    <a:lnTo>
                      <a:pt x="7" y="7"/>
                    </a:lnTo>
                    <a:lnTo>
                      <a:pt x="4" y="12"/>
                    </a:lnTo>
                    <a:lnTo>
                      <a:pt x="0" y="18"/>
                    </a:lnTo>
                    <a:lnTo>
                      <a:pt x="0" y="25"/>
                    </a:lnTo>
                    <a:lnTo>
                      <a:pt x="0" y="30"/>
                    </a:lnTo>
                    <a:lnTo>
                      <a:pt x="4" y="35"/>
                    </a:lnTo>
                    <a:lnTo>
                      <a:pt x="7" y="40"/>
                    </a:lnTo>
                    <a:lnTo>
                      <a:pt x="12" y="44"/>
                    </a:lnTo>
                    <a:lnTo>
                      <a:pt x="18" y="47"/>
                    </a:lnTo>
                    <a:lnTo>
                      <a:pt x="23" y="47"/>
                    </a:lnTo>
                    <a:lnTo>
                      <a:pt x="30" y="47"/>
                    </a:lnTo>
                    <a:lnTo>
                      <a:pt x="35" y="44"/>
                    </a:lnTo>
                    <a:lnTo>
                      <a:pt x="40" y="40"/>
                    </a:lnTo>
                    <a:lnTo>
                      <a:pt x="44" y="35"/>
                    </a:lnTo>
                    <a:lnTo>
                      <a:pt x="46" y="30"/>
                    </a:lnTo>
                    <a:lnTo>
                      <a:pt x="47" y="25"/>
                    </a:lnTo>
                    <a:lnTo>
                      <a:pt x="46" y="18"/>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7" name="Freeform 111"/>
              <p:cNvSpPr>
                <a:spLocks/>
              </p:cNvSpPr>
              <p:nvPr/>
            </p:nvSpPr>
            <p:spPr bwMode="auto">
              <a:xfrm>
                <a:off x="554038" y="4070350"/>
                <a:ext cx="74613" cy="74613"/>
              </a:xfrm>
              <a:custGeom>
                <a:avLst/>
                <a:gdLst>
                  <a:gd name="T0" fmla="*/ 40 w 47"/>
                  <a:gd name="T1" fmla="*/ 7 h 47"/>
                  <a:gd name="T2" fmla="*/ 35 w 47"/>
                  <a:gd name="T3" fmla="*/ 3 h 47"/>
                  <a:gd name="T4" fmla="*/ 30 w 47"/>
                  <a:gd name="T5" fmla="*/ 2 h 47"/>
                  <a:gd name="T6" fmla="*/ 25 w 47"/>
                  <a:gd name="T7" fmla="*/ 0 h 47"/>
                  <a:gd name="T8" fmla="*/ 18 w 47"/>
                  <a:gd name="T9" fmla="*/ 2 h 47"/>
                  <a:gd name="T10" fmla="*/ 12 w 47"/>
                  <a:gd name="T11" fmla="*/ 3 h 47"/>
                  <a:gd name="T12" fmla="*/ 7 w 47"/>
                  <a:gd name="T13" fmla="*/ 7 h 47"/>
                  <a:gd name="T14" fmla="*/ 4 w 47"/>
                  <a:gd name="T15" fmla="*/ 12 h 47"/>
                  <a:gd name="T16" fmla="*/ 2 w 47"/>
                  <a:gd name="T17" fmla="*/ 17 h 47"/>
                  <a:gd name="T18" fmla="*/ 0 w 47"/>
                  <a:gd name="T19" fmla="*/ 24 h 47"/>
                  <a:gd name="T20" fmla="*/ 2 w 47"/>
                  <a:gd name="T21" fmla="*/ 30 h 47"/>
                  <a:gd name="T22" fmla="*/ 4 w 47"/>
                  <a:gd name="T23" fmla="*/ 35 h 47"/>
                  <a:gd name="T24" fmla="*/ 7 w 47"/>
                  <a:gd name="T25" fmla="*/ 40 h 47"/>
                  <a:gd name="T26" fmla="*/ 12 w 47"/>
                  <a:gd name="T27" fmla="*/ 44 h 47"/>
                  <a:gd name="T28" fmla="*/ 18 w 47"/>
                  <a:gd name="T29" fmla="*/ 47 h 47"/>
                  <a:gd name="T30" fmla="*/ 25 w 47"/>
                  <a:gd name="T31" fmla="*/ 47 h 47"/>
                  <a:gd name="T32" fmla="*/ 30 w 47"/>
                  <a:gd name="T33" fmla="*/ 47 h 47"/>
                  <a:gd name="T34" fmla="*/ 35 w 47"/>
                  <a:gd name="T35" fmla="*/ 44 h 47"/>
                  <a:gd name="T36" fmla="*/ 40 w 47"/>
                  <a:gd name="T37" fmla="*/ 40 h 47"/>
                  <a:gd name="T38" fmla="*/ 44 w 47"/>
                  <a:gd name="T39" fmla="*/ 35 h 47"/>
                  <a:gd name="T40" fmla="*/ 47 w 47"/>
                  <a:gd name="T41" fmla="*/ 30 h 47"/>
                  <a:gd name="T42" fmla="*/ 47 w 47"/>
                  <a:gd name="T43" fmla="*/ 24 h 47"/>
                  <a:gd name="T44" fmla="*/ 47 w 47"/>
                  <a:gd name="T45" fmla="*/ 17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3"/>
                    </a:lnTo>
                    <a:lnTo>
                      <a:pt x="30" y="2"/>
                    </a:lnTo>
                    <a:lnTo>
                      <a:pt x="25" y="0"/>
                    </a:lnTo>
                    <a:lnTo>
                      <a:pt x="18" y="2"/>
                    </a:lnTo>
                    <a:lnTo>
                      <a:pt x="12" y="3"/>
                    </a:lnTo>
                    <a:lnTo>
                      <a:pt x="7" y="7"/>
                    </a:lnTo>
                    <a:lnTo>
                      <a:pt x="4" y="12"/>
                    </a:lnTo>
                    <a:lnTo>
                      <a:pt x="2" y="17"/>
                    </a:lnTo>
                    <a:lnTo>
                      <a:pt x="0" y="24"/>
                    </a:lnTo>
                    <a:lnTo>
                      <a:pt x="2" y="30"/>
                    </a:lnTo>
                    <a:lnTo>
                      <a:pt x="4" y="35"/>
                    </a:lnTo>
                    <a:lnTo>
                      <a:pt x="7" y="40"/>
                    </a:lnTo>
                    <a:lnTo>
                      <a:pt x="12" y="44"/>
                    </a:lnTo>
                    <a:lnTo>
                      <a:pt x="18" y="47"/>
                    </a:lnTo>
                    <a:lnTo>
                      <a:pt x="25" y="47"/>
                    </a:lnTo>
                    <a:lnTo>
                      <a:pt x="30" y="47"/>
                    </a:lnTo>
                    <a:lnTo>
                      <a:pt x="35" y="44"/>
                    </a:lnTo>
                    <a:lnTo>
                      <a:pt x="40" y="40"/>
                    </a:lnTo>
                    <a:lnTo>
                      <a:pt x="44" y="35"/>
                    </a:lnTo>
                    <a:lnTo>
                      <a:pt x="47" y="30"/>
                    </a:lnTo>
                    <a:lnTo>
                      <a:pt x="47" y="24"/>
                    </a:lnTo>
                    <a:lnTo>
                      <a:pt x="47" y="17"/>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8" name="Freeform 112"/>
              <p:cNvSpPr>
                <a:spLocks/>
              </p:cNvSpPr>
              <p:nvPr/>
            </p:nvSpPr>
            <p:spPr bwMode="auto">
              <a:xfrm>
                <a:off x="2554288" y="3582988"/>
                <a:ext cx="73025" cy="74613"/>
              </a:xfrm>
              <a:custGeom>
                <a:avLst/>
                <a:gdLst>
                  <a:gd name="T0" fmla="*/ 39 w 46"/>
                  <a:gd name="T1" fmla="*/ 7 h 47"/>
                  <a:gd name="T2" fmla="*/ 35 w 46"/>
                  <a:gd name="T3" fmla="*/ 3 h 47"/>
                  <a:gd name="T4" fmla="*/ 30 w 46"/>
                  <a:gd name="T5" fmla="*/ 1 h 47"/>
                  <a:gd name="T6" fmla="*/ 23 w 46"/>
                  <a:gd name="T7" fmla="*/ 0 h 47"/>
                  <a:gd name="T8" fmla="*/ 18 w 46"/>
                  <a:gd name="T9" fmla="*/ 1 h 47"/>
                  <a:gd name="T10" fmla="*/ 11 w 46"/>
                  <a:gd name="T11" fmla="*/ 3 h 47"/>
                  <a:gd name="T12" fmla="*/ 7 w 46"/>
                  <a:gd name="T13" fmla="*/ 7 h 47"/>
                  <a:gd name="T14" fmla="*/ 2 w 46"/>
                  <a:gd name="T15" fmla="*/ 12 h 47"/>
                  <a:gd name="T16" fmla="*/ 0 w 46"/>
                  <a:gd name="T17" fmla="*/ 17 h 47"/>
                  <a:gd name="T18" fmla="*/ 0 w 46"/>
                  <a:gd name="T19" fmla="*/ 24 h 47"/>
                  <a:gd name="T20" fmla="*/ 0 w 46"/>
                  <a:gd name="T21" fmla="*/ 29 h 47"/>
                  <a:gd name="T22" fmla="*/ 2 w 46"/>
                  <a:gd name="T23" fmla="*/ 34 h 47"/>
                  <a:gd name="T24" fmla="*/ 7 w 46"/>
                  <a:gd name="T25" fmla="*/ 40 h 47"/>
                  <a:gd name="T26" fmla="*/ 11 w 46"/>
                  <a:gd name="T27" fmla="*/ 43 h 47"/>
                  <a:gd name="T28" fmla="*/ 18 w 46"/>
                  <a:gd name="T29" fmla="*/ 47 h 47"/>
                  <a:gd name="T30" fmla="*/ 23 w 46"/>
                  <a:gd name="T31" fmla="*/ 47 h 47"/>
                  <a:gd name="T32" fmla="*/ 30 w 46"/>
                  <a:gd name="T33" fmla="*/ 47 h 47"/>
                  <a:gd name="T34" fmla="*/ 35 w 46"/>
                  <a:gd name="T35" fmla="*/ 43 h 47"/>
                  <a:gd name="T36" fmla="*/ 39 w 46"/>
                  <a:gd name="T37" fmla="*/ 40 h 47"/>
                  <a:gd name="T38" fmla="*/ 44 w 46"/>
                  <a:gd name="T39" fmla="*/ 34 h 47"/>
                  <a:gd name="T40" fmla="*/ 46 w 46"/>
                  <a:gd name="T41" fmla="*/ 29 h 47"/>
                  <a:gd name="T42" fmla="*/ 46 w 46"/>
                  <a:gd name="T43" fmla="*/ 24 h 47"/>
                  <a:gd name="T44" fmla="*/ 46 w 46"/>
                  <a:gd name="T45" fmla="*/ 17 h 47"/>
                  <a:gd name="T46" fmla="*/ 44 w 46"/>
                  <a:gd name="T47" fmla="*/ 12 h 47"/>
                  <a:gd name="T48" fmla="*/ 39 w 46"/>
                  <a:gd name="T49" fmla="*/ 7 h 47"/>
                  <a:gd name="T50" fmla="*/ 39 w 46"/>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7">
                    <a:moveTo>
                      <a:pt x="39" y="7"/>
                    </a:moveTo>
                    <a:lnTo>
                      <a:pt x="35" y="3"/>
                    </a:lnTo>
                    <a:lnTo>
                      <a:pt x="30" y="1"/>
                    </a:lnTo>
                    <a:lnTo>
                      <a:pt x="23" y="0"/>
                    </a:lnTo>
                    <a:lnTo>
                      <a:pt x="18" y="1"/>
                    </a:lnTo>
                    <a:lnTo>
                      <a:pt x="11" y="3"/>
                    </a:lnTo>
                    <a:lnTo>
                      <a:pt x="7" y="7"/>
                    </a:lnTo>
                    <a:lnTo>
                      <a:pt x="2" y="12"/>
                    </a:lnTo>
                    <a:lnTo>
                      <a:pt x="0" y="17"/>
                    </a:lnTo>
                    <a:lnTo>
                      <a:pt x="0" y="24"/>
                    </a:lnTo>
                    <a:lnTo>
                      <a:pt x="0" y="29"/>
                    </a:lnTo>
                    <a:lnTo>
                      <a:pt x="2" y="34"/>
                    </a:lnTo>
                    <a:lnTo>
                      <a:pt x="7" y="40"/>
                    </a:lnTo>
                    <a:lnTo>
                      <a:pt x="11" y="43"/>
                    </a:lnTo>
                    <a:lnTo>
                      <a:pt x="18" y="47"/>
                    </a:lnTo>
                    <a:lnTo>
                      <a:pt x="23" y="47"/>
                    </a:lnTo>
                    <a:lnTo>
                      <a:pt x="30" y="47"/>
                    </a:lnTo>
                    <a:lnTo>
                      <a:pt x="35" y="43"/>
                    </a:lnTo>
                    <a:lnTo>
                      <a:pt x="39" y="40"/>
                    </a:lnTo>
                    <a:lnTo>
                      <a:pt x="44" y="34"/>
                    </a:lnTo>
                    <a:lnTo>
                      <a:pt x="46" y="29"/>
                    </a:lnTo>
                    <a:lnTo>
                      <a:pt x="46" y="24"/>
                    </a:lnTo>
                    <a:lnTo>
                      <a:pt x="46" y="17"/>
                    </a:lnTo>
                    <a:lnTo>
                      <a:pt x="44" y="12"/>
                    </a:lnTo>
                    <a:lnTo>
                      <a:pt x="39" y="7"/>
                    </a:lnTo>
                    <a:lnTo>
                      <a:pt x="39"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29" name="Freeform 113"/>
              <p:cNvSpPr>
                <a:spLocks/>
              </p:cNvSpPr>
              <p:nvPr/>
            </p:nvSpPr>
            <p:spPr bwMode="auto">
              <a:xfrm>
                <a:off x="3541713" y="3324225"/>
                <a:ext cx="74613" cy="74613"/>
              </a:xfrm>
              <a:custGeom>
                <a:avLst/>
                <a:gdLst>
                  <a:gd name="T0" fmla="*/ 40 w 47"/>
                  <a:gd name="T1" fmla="*/ 7 h 47"/>
                  <a:gd name="T2" fmla="*/ 35 w 47"/>
                  <a:gd name="T3" fmla="*/ 4 h 47"/>
                  <a:gd name="T4" fmla="*/ 29 w 47"/>
                  <a:gd name="T5" fmla="*/ 2 h 47"/>
                  <a:gd name="T6" fmla="*/ 22 w 47"/>
                  <a:gd name="T7" fmla="*/ 0 h 47"/>
                  <a:gd name="T8" fmla="*/ 17 w 47"/>
                  <a:gd name="T9" fmla="*/ 2 h 47"/>
                  <a:gd name="T10" fmla="*/ 12 w 47"/>
                  <a:gd name="T11" fmla="*/ 4 h 47"/>
                  <a:gd name="T12" fmla="*/ 7 w 47"/>
                  <a:gd name="T13" fmla="*/ 7 h 47"/>
                  <a:gd name="T14" fmla="*/ 3 w 47"/>
                  <a:gd name="T15" fmla="*/ 12 h 47"/>
                  <a:gd name="T16" fmla="*/ 0 w 47"/>
                  <a:gd name="T17" fmla="*/ 18 h 47"/>
                  <a:gd name="T18" fmla="*/ 0 w 47"/>
                  <a:gd name="T19" fmla="*/ 25 h 47"/>
                  <a:gd name="T20" fmla="*/ 0 w 47"/>
                  <a:gd name="T21" fmla="*/ 30 h 47"/>
                  <a:gd name="T22" fmla="*/ 3 w 47"/>
                  <a:gd name="T23" fmla="*/ 35 h 47"/>
                  <a:gd name="T24" fmla="*/ 7 w 47"/>
                  <a:gd name="T25" fmla="*/ 40 h 47"/>
                  <a:gd name="T26" fmla="*/ 12 w 47"/>
                  <a:gd name="T27" fmla="*/ 44 h 47"/>
                  <a:gd name="T28" fmla="*/ 17 w 47"/>
                  <a:gd name="T29" fmla="*/ 47 h 47"/>
                  <a:gd name="T30" fmla="*/ 22 w 47"/>
                  <a:gd name="T31" fmla="*/ 47 h 47"/>
                  <a:gd name="T32" fmla="*/ 29 w 47"/>
                  <a:gd name="T33" fmla="*/ 47 h 47"/>
                  <a:gd name="T34" fmla="*/ 35 w 47"/>
                  <a:gd name="T35" fmla="*/ 44 h 47"/>
                  <a:gd name="T36" fmla="*/ 40 w 47"/>
                  <a:gd name="T37" fmla="*/ 40 h 47"/>
                  <a:gd name="T38" fmla="*/ 43 w 47"/>
                  <a:gd name="T39" fmla="*/ 35 h 47"/>
                  <a:gd name="T40" fmla="*/ 45 w 47"/>
                  <a:gd name="T41" fmla="*/ 30 h 47"/>
                  <a:gd name="T42" fmla="*/ 47 w 47"/>
                  <a:gd name="T43" fmla="*/ 25 h 47"/>
                  <a:gd name="T44" fmla="*/ 45 w 47"/>
                  <a:gd name="T45" fmla="*/ 18 h 47"/>
                  <a:gd name="T46" fmla="*/ 43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4"/>
                    </a:lnTo>
                    <a:lnTo>
                      <a:pt x="29" y="2"/>
                    </a:lnTo>
                    <a:lnTo>
                      <a:pt x="22" y="0"/>
                    </a:lnTo>
                    <a:lnTo>
                      <a:pt x="17" y="2"/>
                    </a:lnTo>
                    <a:lnTo>
                      <a:pt x="12" y="4"/>
                    </a:lnTo>
                    <a:lnTo>
                      <a:pt x="7" y="7"/>
                    </a:lnTo>
                    <a:lnTo>
                      <a:pt x="3" y="12"/>
                    </a:lnTo>
                    <a:lnTo>
                      <a:pt x="0" y="18"/>
                    </a:lnTo>
                    <a:lnTo>
                      <a:pt x="0" y="25"/>
                    </a:lnTo>
                    <a:lnTo>
                      <a:pt x="0" y="30"/>
                    </a:lnTo>
                    <a:lnTo>
                      <a:pt x="3" y="35"/>
                    </a:lnTo>
                    <a:lnTo>
                      <a:pt x="7" y="40"/>
                    </a:lnTo>
                    <a:lnTo>
                      <a:pt x="12" y="44"/>
                    </a:lnTo>
                    <a:lnTo>
                      <a:pt x="17" y="47"/>
                    </a:lnTo>
                    <a:lnTo>
                      <a:pt x="22" y="47"/>
                    </a:lnTo>
                    <a:lnTo>
                      <a:pt x="29" y="47"/>
                    </a:lnTo>
                    <a:lnTo>
                      <a:pt x="35" y="44"/>
                    </a:lnTo>
                    <a:lnTo>
                      <a:pt x="40" y="40"/>
                    </a:lnTo>
                    <a:lnTo>
                      <a:pt x="43" y="35"/>
                    </a:lnTo>
                    <a:lnTo>
                      <a:pt x="45" y="30"/>
                    </a:lnTo>
                    <a:lnTo>
                      <a:pt x="47" y="25"/>
                    </a:lnTo>
                    <a:lnTo>
                      <a:pt x="45" y="18"/>
                    </a:lnTo>
                    <a:lnTo>
                      <a:pt x="43"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6244" name="Groupe 6243"/>
            <p:cNvGrpSpPr/>
            <p:nvPr/>
          </p:nvGrpSpPr>
          <p:grpSpPr>
            <a:xfrm>
              <a:off x="565454" y="5309313"/>
              <a:ext cx="3182693" cy="961343"/>
              <a:chOff x="534988" y="4916488"/>
              <a:chExt cx="3086100" cy="1100137"/>
            </a:xfrm>
          </p:grpSpPr>
          <p:sp>
            <p:nvSpPr>
              <p:cNvPr id="12" name="Line 10"/>
              <p:cNvSpPr>
                <a:spLocks noChangeShapeType="1"/>
              </p:cNvSpPr>
              <p:nvPr/>
            </p:nvSpPr>
            <p:spPr bwMode="auto">
              <a:xfrm flipV="1">
                <a:off x="593725" y="5729288"/>
                <a:ext cx="0" cy="28257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Line 11"/>
              <p:cNvSpPr>
                <a:spLocks noChangeShapeType="1"/>
              </p:cNvSpPr>
              <p:nvPr/>
            </p:nvSpPr>
            <p:spPr bwMode="auto">
              <a:xfrm flipV="1">
                <a:off x="593725" y="4916488"/>
                <a:ext cx="0" cy="81280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19"/>
              <p:cNvSpPr>
                <a:spLocks noChangeShapeType="1"/>
              </p:cNvSpPr>
              <p:nvPr/>
            </p:nvSpPr>
            <p:spPr bwMode="auto">
              <a:xfrm>
                <a:off x="593725" y="5729288"/>
                <a:ext cx="3003550"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7" name="Line 41"/>
              <p:cNvSpPr>
                <a:spLocks noChangeShapeType="1"/>
              </p:cNvSpPr>
              <p:nvPr/>
            </p:nvSpPr>
            <p:spPr bwMode="auto">
              <a:xfrm>
                <a:off x="534988" y="491648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8" name="Line 42"/>
              <p:cNvSpPr>
                <a:spLocks noChangeShapeType="1"/>
              </p:cNvSpPr>
              <p:nvPr/>
            </p:nvSpPr>
            <p:spPr bwMode="auto">
              <a:xfrm>
                <a:off x="534988" y="545623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59" name="Line 43"/>
              <p:cNvSpPr>
                <a:spLocks noChangeShapeType="1"/>
              </p:cNvSpPr>
              <p:nvPr/>
            </p:nvSpPr>
            <p:spPr bwMode="auto">
              <a:xfrm>
                <a:off x="534988" y="5187950"/>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0" name="Line 44"/>
              <p:cNvSpPr>
                <a:spLocks noChangeShapeType="1"/>
              </p:cNvSpPr>
              <p:nvPr/>
            </p:nvSpPr>
            <p:spPr bwMode="auto">
              <a:xfrm>
                <a:off x="534988" y="6002338"/>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1" name="Line 45"/>
              <p:cNvSpPr>
                <a:spLocks noChangeShapeType="1"/>
              </p:cNvSpPr>
              <p:nvPr/>
            </p:nvSpPr>
            <p:spPr bwMode="auto">
              <a:xfrm>
                <a:off x="534988" y="5730875"/>
                <a:ext cx="5873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5" name="Line 49"/>
              <p:cNvSpPr>
                <a:spLocks noChangeShapeType="1"/>
              </p:cNvSpPr>
              <p:nvPr/>
            </p:nvSpPr>
            <p:spPr bwMode="auto">
              <a:xfrm flipV="1">
                <a:off x="1590675" y="5775325"/>
                <a:ext cx="0" cy="233363"/>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6" name="Freeform 50"/>
              <p:cNvSpPr>
                <a:spLocks/>
              </p:cNvSpPr>
              <p:nvPr/>
            </p:nvSpPr>
            <p:spPr bwMode="auto">
              <a:xfrm>
                <a:off x="2593975" y="5759450"/>
                <a:ext cx="0" cy="257175"/>
              </a:xfrm>
              <a:custGeom>
                <a:avLst/>
                <a:gdLst>
                  <a:gd name="T0" fmla="*/ 162 h 162"/>
                  <a:gd name="T1" fmla="*/ 117 h 162"/>
                  <a:gd name="T2" fmla="*/ 0 h 162"/>
                </a:gdLst>
                <a:ahLst/>
                <a:cxnLst>
                  <a:cxn ang="0">
                    <a:pos x="0" y="T0"/>
                  </a:cxn>
                  <a:cxn ang="0">
                    <a:pos x="0" y="T1"/>
                  </a:cxn>
                  <a:cxn ang="0">
                    <a:pos x="0" y="T2"/>
                  </a:cxn>
                </a:cxnLst>
                <a:rect l="0" t="0" r="r" b="b"/>
                <a:pathLst>
                  <a:path h="162">
                    <a:moveTo>
                      <a:pt x="0" y="162"/>
                    </a:moveTo>
                    <a:lnTo>
                      <a:pt x="0" y="117"/>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2" name="Line 56"/>
              <p:cNvSpPr>
                <a:spLocks noChangeShapeType="1"/>
              </p:cNvSpPr>
              <p:nvPr/>
            </p:nvSpPr>
            <p:spPr bwMode="auto">
              <a:xfrm flipV="1">
                <a:off x="3587750" y="5689600"/>
                <a:ext cx="0" cy="319088"/>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0" name="Freeform 64"/>
              <p:cNvSpPr>
                <a:spLocks/>
              </p:cNvSpPr>
              <p:nvPr/>
            </p:nvSpPr>
            <p:spPr bwMode="auto">
              <a:xfrm>
                <a:off x="593725" y="5729288"/>
                <a:ext cx="2989263" cy="215900"/>
              </a:xfrm>
              <a:custGeom>
                <a:avLst/>
                <a:gdLst>
                  <a:gd name="T0" fmla="*/ 1883 w 1883"/>
                  <a:gd name="T1" fmla="*/ 111 h 136"/>
                  <a:gd name="T2" fmla="*/ 1260 w 1883"/>
                  <a:gd name="T3" fmla="*/ 136 h 136"/>
                  <a:gd name="T4" fmla="*/ 628 w 1883"/>
                  <a:gd name="T5" fmla="*/ 136 h 136"/>
                  <a:gd name="T6" fmla="*/ 628 w 1883"/>
                  <a:gd name="T7" fmla="*/ 136 h 136"/>
                  <a:gd name="T8" fmla="*/ 0 w 1883"/>
                  <a:gd name="T9" fmla="*/ 0 h 136"/>
                </a:gdLst>
                <a:ahLst/>
                <a:cxnLst>
                  <a:cxn ang="0">
                    <a:pos x="T0" y="T1"/>
                  </a:cxn>
                  <a:cxn ang="0">
                    <a:pos x="T2" y="T3"/>
                  </a:cxn>
                  <a:cxn ang="0">
                    <a:pos x="T4" y="T5"/>
                  </a:cxn>
                  <a:cxn ang="0">
                    <a:pos x="T6" y="T7"/>
                  </a:cxn>
                  <a:cxn ang="0">
                    <a:pos x="T8" y="T9"/>
                  </a:cxn>
                </a:cxnLst>
                <a:rect l="0" t="0" r="r" b="b"/>
                <a:pathLst>
                  <a:path w="1883" h="136">
                    <a:moveTo>
                      <a:pt x="1883" y="111"/>
                    </a:moveTo>
                    <a:lnTo>
                      <a:pt x="1260" y="136"/>
                    </a:lnTo>
                    <a:lnTo>
                      <a:pt x="628" y="136"/>
                    </a:lnTo>
                    <a:lnTo>
                      <a:pt x="628" y="136"/>
                    </a:lnTo>
                    <a:lnTo>
                      <a:pt x="0" y="0"/>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9" name="Freeform 73"/>
              <p:cNvSpPr>
                <a:spLocks/>
              </p:cNvSpPr>
              <p:nvPr/>
            </p:nvSpPr>
            <p:spPr bwMode="auto">
              <a:xfrm>
                <a:off x="554038" y="5692775"/>
                <a:ext cx="74613" cy="74613"/>
              </a:xfrm>
              <a:custGeom>
                <a:avLst/>
                <a:gdLst>
                  <a:gd name="T0" fmla="*/ 25 w 47"/>
                  <a:gd name="T1" fmla="*/ 0 h 47"/>
                  <a:gd name="T2" fmla="*/ 18 w 47"/>
                  <a:gd name="T3" fmla="*/ 2 h 47"/>
                  <a:gd name="T4" fmla="*/ 12 w 47"/>
                  <a:gd name="T5" fmla="*/ 3 h 47"/>
                  <a:gd name="T6" fmla="*/ 7 w 47"/>
                  <a:gd name="T7" fmla="*/ 7 h 47"/>
                  <a:gd name="T8" fmla="*/ 4 w 47"/>
                  <a:gd name="T9" fmla="*/ 12 h 47"/>
                  <a:gd name="T10" fmla="*/ 2 w 47"/>
                  <a:gd name="T11" fmla="*/ 17 h 47"/>
                  <a:gd name="T12" fmla="*/ 0 w 47"/>
                  <a:gd name="T13" fmla="*/ 24 h 47"/>
                  <a:gd name="T14" fmla="*/ 2 w 47"/>
                  <a:gd name="T15" fmla="*/ 30 h 47"/>
                  <a:gd name="T16" fmla="*/ 4 w 47"/>
                  <a:gd name="T17" fmla="*/ 35 h 47"/>
                  <a:gd name="T18" fmla="*/ 7 w 47"/>
                  <a:gd name="T19" fmla="*/ 40 h 47"/>
                  <a:gd name="T20" fmla="*/ 12 w 47"/>
                  <a:gd name="T21" fmla="*/ 44 h 47"/>
                  <a:gd name="T22" fmla="*/ 18 w 47"/>
                  <a:gd name="T23" fmla="*/ 47 h 47"/>
                  <a:gd name="T24" fmla="*/ 25 w 47"/>
                  <a:gd name="T25" fmla="*/ 47 h 47"/>
                  <a:gd name="T26" fmla="*/ 30 w 47"/>
                  <a:gd name="T27" fmla="*/ 47 h 47"/>
                  <a:gd name="T28" fmla="*/ 35 w 47"/>
                  <a:gd name="T29" fmla="*/ 44 h 47"/>
                  <a:gd name="T30" fmla="*/ 40 w 47"/>
                  <a:gd name="T31" fmla="*/ 40 h 47"/>
                  <a:gd name="T32" fmla="*/ 44 w 47"/>
                  <a:gd name="T33" fmla="*/ 35 h 47"/>
                  <a:gd name="T34" fmla="*/ 47 w 47"/>
                  <a:gd name="T35" fmla="*/ 30 h 47"/>
                  <a:gd name="T36" fmla="*/ 47 w 47"/>
                  <a:gd name="T37" fmla="*/ 24 h 47"/>
                  <a:gd name="T38" fmla="*/ 47 w 47"/>
                  <a:gd name="T39" fmla="*/ 17 h 47"/>
                  <a:gd name="T40" fmla="*/ 44 w 47"/>
                  <a:gd name="T41" fmla="*/ 12 h 47"/>
                  <a:gd name="T42" fmla="*/ 40 w 47"/>
                  <a:gd name="T43" fmla="*/ 7 h 47"/>
                  <a:gd name="T44" fmla="*/ 35 w 47"/>
                  <a:gd name="T45" fmla="*/ 3 h 47"/>
                  <a:gd name="T46" fmla="*/ 30 w 47"/>
                  <a:gd name="T47" fmla="*/ 2 h 47"/>
                  <a:gd name="T48" fmla="*/ 25 w 47"/>
                  <a:gd name="T49" fmla="*/ 0 h 47"/>
                  <a:gd name="T50" fmla="*/ 25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5" y="0"/>
                    </a:moveTo>
                    <a:lnTo>
                      <a:pt x="18" y="2"/>
                    </a:lnTo>
                    <a:lnTo>
                      <a:pt x="12" y="3"/>
                    </a:lnTo>
                    <a:lnTo>
                      <a:pt x="7" y="7"/>
                    </a:lnTo>
                    <a:lnTo>
                      <a:pt x="4" y="12"/>
                    </a:lnTo>
                    <a:lnTo>
                      <a:pt x="2" y="17"/>
                    </a:lnTo>
                    <a:lnTo>
                      <a:pt x="0" y="24"/>
                    </a:lnTo>
                    <a:lnTo>
                      <a:pt x="2" y="30"/>
                    </a:lnTo>
                    <a:lnTo>
                      <a:pt x="4" y="35"/>
                    </a:lnTo>
                    <a:lnTo>
                      <a:pt x="7" y="40"/>
                    </a:lnTo>
                    <a:lnTo>
                      <a:pt x="12" y="44"/>
                    </a:lnTo>
                    <a:lnTo>
                      <a:pt x="18" y="47"/>
                    </a:lnTo>
                    <a:lnTo>
                      <a:pt x="25" y="47"/>
                    </a:lnTo>
                    <a:lnTo>
                      <a:pt x="30" y="47"/>
                    </a:lnTo>
                    <a:lnTo>
                      <a:pt x="35" y="44"/>
                    </a:lnTo>
                    <a:lnTo>
                      <a:pt x="40" y="40"/>
                    </a:lnTo>
                    <a:lnTo>
                      <a:pt x="44" y="35"/>
                    </a:lnTo>
                    <a:lnTo>
                      <a:pt x="47" y="30"/>
                    </a:lnTo>
                    <a:lnTo>
                      <a:pt x="47" y="24"/>
                    </a:lnTo>
                    <a:lnTo>
                      <a:pt x="47" y="17"/>
                    </a:lnTo>
                    <a:lnTo>
                      <a:pt x="44" y="12"/>
                    </a:lnTo>
                    <a:lnTo>
                      <a:pt x="40" y="7"/>
                    </a:lnTo>
                    <a:lnTo>
                      <a:pt x="35" y="3"/>
                    </a:lnTo>
                    <a:lnTo>
                      <a:pt x="30" y="2"/>
                    </a:lnTo>
                    <a:lnTo>
                      <a:pt x="25" y="0"/>
                    </a:lnTo>
                    <a:lnTo>
                      <a:pt x="25"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0" name="Freeform 74"/>
              <p:cNvSpPr>
                <a:spLocks/>
              </p:cNvSpPr>
              <p:nvPr/>
            </p:nvSpPr>
            <p:spPr bwMode="auto">
              <a:xfrm>
                <a:off x="1550988" y="5908675"/>
                <a:ext cx="76200" cy="74613"/>
              </a:xfrm>
              <a:custGeom>
                <a:avLst/>
                <a:gdLst>
                  <a:gd name="T0" fmla="*/ 25 w 48"/>
                  <a:gd name="T1" fmla="*/ 0 h 47"/>
                  <a:gd name="T2" fmla="*/ 18 w 48"/>
                  <a:gd name="T3" fmla="*/ 0 h 47"/>
                  <a:gd name="T4" fmla="*/ 13 w 48"/>
                  <a:gd name="T5" fmla="*/ 4 h 47"/>
                  <a:gd name="T6" fmla="*/ 7 w 48"/>
                  <a:gd name="T7" fmla="*/ 7 h 47"/>
                  <a:gd name="T8" fmla="*/ 4 w 48"/>
                  <a:gd name="T9" fmla="*/ 12 h 47"/>
                  <a:gd name="T10" fmla="*/ 2 w 48"/>
                  <a:gd name="T11" fmla="*/ 18 h 47"/>
                  <a:gd name="T12" fmla="*/ 0 w 48"/>
                  <a:gd name="T13" fmla="*/ 23 h 47"/>
                  <a:gd name="T14" fmla="*/ 2 w 48"/>
                  <a:gd name="T15" fmla="*/ 30 h 47"/>
                  <a:gd name="T16" fmla="*/ 4 w 48"/>
                  <a:gd name="T17" fmla="*/ 35 h 47"/>
                  <a:gd name="T18" fmla="*/ 7 w 48"/>
                  <a:gd name="T19" fmla="*/ 40 h 47"/>
                  <a:gd name="T20" fmla="*/ 13 w 48"/>
                  <a:gd name="T21" fmla="*/ 44 h 47"/>
                  <a:gd name="T22" fmla="*/ 18 w 48"/>
                  <a:gd name="T23" fmla="*/ 46 h 47"/>
                  <a:gd name="T24" fmla="*/ 25 w 48"/>
                  <a:gd name="T25" fmla="*/ 47 h 47"/>
                  <a:gd name="T26" fmla="*/ 30 w 48"/>
                  <a:gd name="T27" fmla="*/ 46 h 47"/>
                  <a:gd name="T28" fmla="*/ 35 w 48"/>
                  <a:gd name="T29" fmla="*/ 44 h 47"/>
                  <a:gd name="T30" fmla="*/ 41 w 48"/>
                  <a:gd name="T31" fmla="*/ 40 h 47"/>
                  <a:gd name="T32" fmla="*/ 44 w 48"/>
                  <a:gd name="T33" fmla="*/ 35 h 47"/>
                  <a:gd name="T34" fmla="*/ 48 w 48"/>
                  <a:gd name="T35" fmla="*/ 30 h 47"/>
                  <a:gd name="T36" fmla="*/ 48 w 48"/>
                  <a:gd name="T37" fmla="*/ 23 h 47"/>
                  <a:gd name="T38" fmla="*/ 48 w 48"/>
                  <a:gd name="T39" fmla="*/ 18 h 47"/>
                  <a:gd name="T40" fmla="*/ 44 w 48"/>
                  <a:gd name="T41" fmla="*/ 12 h 47"/>
                  <a:gd name="T42" fmla="*/ 41 w 48"/>
                  <a:gd name="T43" fmla="*/ 7 h 47"/>
                  <a:gd name="T44" fmla="*/ 35 w 48"/>
                  <a:gd name="T45" fmla="*/ 4 h 47"/>
                  <a:gd name="T46" fmla="*/ 30 w 48"/>
                  <a:gd name="T47" fmla="*/ 0 h 47"/>
                  <a:gd name="T48" fmla="*/ 25 w 48"/>
                  <a:gd name="T49" fmla="*/ 0 h 47"/>
                  <a:gd name="T50" fmla="*/ 25 w 48"/>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5" y="0"/>
                    </a:moveTo>
                    <a:lnTo>
                      <a:pt x="18" y="0"/>
                    </a:lnTo>
                    <a:lnTo>
                      <a:pt x="13" y="4"/>
                    </a:lnTo>
                    <a:lnTo>
                      <a:pt x="7" y="7"/>
                    </a:lnTo>
                    <a:lnTo>
                      <a:pt x="4" y="12"/>
                    </a:lnTo>
                    <a:lnTo>
                      <a:pt x="2" y="18"/>
                    </a:lnTo>
                    <a:lnTo>
                      <a:pt x="0" y="23"/>
                    </a:lnTo>
                    <a:lnTo>
                      <a:pt x="2" y="30"/>
                    </a:lnTo>
                    <a:lnTo>
                      <a:pt x="4" y="35"/>
                    </a:lnTo>
                    <a:lnTo>
                      <a:pt x="7" y="40"/>
                    </a:lnTo>
                    <a:lnTo>
                      <a:pt x="13" y="44"/>
                    </a:lnTo>
                    <a:lnTo>
                      <a:pt x="18" y="46"/>
                    </a:lnTo>
                    <a:lnTo>
                      <a:pt x="25" y="47"/>
                    </a:lnTo>
                    <a:lnTo>
                      <a:pt x="30" y="46"/>
                    </a:lnTo>
                    <a:lnTo>
                      <a:pt x="35" y="44"/>
                    </a:lnTo>
                    <a:lnTo>
                      <a:pt x="41" y="40"/>
                    </a:lnTo>
                    <a:lnTo>
                      <a:pt x="44" y="35"/>
                    </a:lnTo>
                    <a:lnTo>
                      <a:pt x="48" y="30"/>
                    </a:lnTo>
                    <a:lnTo>
                      <a:pt x="48" y="23"/>
                    </a:lnTo>
                    <a:lnTo>
                      <a:pt x="48" y="18"/>
                    </a:lnTo>
                    <a:lnTo>
                      <a:pt x="44" y="12"/>
                    </a:lnTo>
                    <a:lnTo>
                      <a:pt x="41" y="7"/>
                    </a:lnTo>
                    <a:lnTo>
                      <a:pt x="35" y="4"/>
                    </a:lnTo>
                    <a:lnTo>
                      <a:pt x="30" y="0"/>
                    </a:lnTo>
                    <a:lnTo>
                      <a:pt x="25" y="0"/>
                    </a:lnTo>
                    <a:lnTo>
                      <a:pt x="25"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1" name="Freeform 75"/>
              <p:cNvSpPr>
                <a:spLocks/>
              </p:cNvSpPr>
              <p:nvPr/>
            </p:nvSpPr>
            <p:spPr bwMode="auto">
              <a:xfrm>
                <a:off x="2557463" y="5908675"/>
                <a:ext cx="71438" cy="74613"/>
              </a:xfrm>
              <a:custGeom>
                <a:avLst/>
                <a:gdLst>
                  <a:gd name="T0" fmla="*/ 23 w 45"/>
                  <a:gd name="T1" fmla="*/ 0 h 47"/>
                  <a:gd name="T2" fmla="*/ 16 w 45"/>
                  <a:gd name="T3" fmla="*/ 0 h 47"/>
                  <a:gd name="T4" fmla="*/ 11 w 45"/>
                  <a:gd name="T5" fmla="*/ 4 h 47"/>
                  <a:gd name="T6" fmla="*/ 7 w 45"/>
                  <a:gd name="T7" fmla="*/ 7 h 47"/>
                  <a:gd name="T8" fmla="*/ 2 w 45"/>
                  <a:gd name="T9" fmla="*/ 12 h 47"/>
                  <a:gd name="T10" fmla="*/ 0 w 45"/>
                  <a:gd name="T11" fmla="*/ 18 h 47"/>
                  <a:gd name="T12" fmla="*/ 0 w 45"/>
                  <a:gd name="T13" fmla="*/ 23 h 47"/>
                  <a:gd name="T14" fmla="*/ 0 w 45"/>
                  <a:gd name="T15" fmla="*/ 30 h 47"/>
                  <a:gd name="T16" fmla="*/ 2 w 45"/>
                  <a:gd name="T17" fmla="*/ 35 h 47"/>
                  <a:gd name="T18" fmla="*/ 7 w 45"/>
                  <a:gd name="T19" fmla="*/ 40 h 47"/>
                  <a:gd name="T20" fmla="*/ 11 w 45"/>
                  <a:gd name="T21" fmla="*/ 44 h 47"/>
                  <a:gd name="T22" fmla="*/ 16 w 45"/>
                  <a:gd name="T23" fmla="*/ 46 h 47"/>
                  <a:gd name="T24" fmla="*/ 23 w 45"/>
                  <a:gd name="T25" fmla="*/ 47 h 47"/>
                  <a:gd name="T26" fmla="*/ 28 w 45"/>
                  <a:gd name="T27" fmla="*/ 46 h 47"/>
                  <a:gd name="T28" fmla="*/ 35 w 45"/>
                  <a:gd name="T29" fmla="*/ 44 h 47"/>
                  <a:gd name="T30" fmla="*/ 38 w 45"/>
                  <a:gd name="T31" fmla="*/ 40 h 47"/>
                  <a:gd name="T32" fmla="*/ 44 w 45"/>
                  <a:gd name="T33" fmla="*/ 35 h 47"/>
                  <a:gd name="T34" fmla="*/ 45 w 45"/>
                  <a:gd name="T35" fmla="*/ 30 h 47"/>
                  <a:gd name="T36" fmla="*/ 45 w 45"/>
                  <a:gd name="T37" fmla="*/ 23 h 47"/>
                  <a:gd name="T38" fmla="*/ 45 w 45"/>
                  <a:gd name="T39" fmla="*/ 18 h 47"/>
                  <a:gd name="T40" fmla="*/ 44 w 45"/>
                  <a:gd name="T41" fmla="*/ 12 h 47"/>
                  <a:gd name="T42" fmla="*/ 38 w 45"/>
                  <a:gd name="T43" fmla="*/ 7 h 47"/>
                  <a:gd name="T44" fmla="*/ 35 w 45"/>
                  <a:gd name="T45" fmla="*/ 4 h 47"/>
                  <a:gd name="T46" fmla="*/ 28 w 45"/>
                  <a:gd name="T47" fmla="*/ 0 h 47"/>
                  <a:gd name="T48" fmla="*/ 23 w 45"/>
                  <a:gd name="T49" fmla="*/ 0 h 47"/>
                  <a:gd name="T50" fmla="*/ 23 w 45"/>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47">
                    <a:moveTo>
                      <a:pt x="23" y="0"/>
                    </a:moveTo>
                    <a:lnTo>
                      <a:pt x="16" y="0"/>
                    </a:lnTo>
                    <a:lnTo>
                      <a:pt x="11" y="4"/>
                    </a:lnTo>
                    <a:lnTo>
                      <a:pt x="7" y="7"/>
                    </a:lnTo>
                    <a:lnTo>
                      <a:pt x="2" y="12"/>
                    </a:lnTo>
                    <a:lnTo>
                      <a:pt x="0" y="18"/>
                    </a:lnTo>
                    <a:lnTo>
                      <a:pt x="0" y="23"/>
                    </a:lnTo>
                    <a:lnTo>
                      <a:pt x="0" y="30"/>
                    </a:lnTo>
                    <a:lnTo>
                      <a:pt x="2" y="35"/>
                    </a:lnTo>
                    <a:lnTo>
                      <a:pt x="7" y="40"/>
                    </a:lnTo>
                    <a:lnTo>
                      <a:pt x="11" y="44"/>
                    </a:lnTo>
                    <a:lnTo>
                      <a:pt x="16" y="46"/>
                    </a:lnTo>
                    <a:lnTo>
                      <a:pt x="23" y="47"/>
                    </a:lnTo>
                    <a:lnTo>
                      <a:pt x="28" y="46"/>
                    </a:lnTo>
                    <a:lnTo>
                      <a:pt x="35" y="44"/>
                    </a:lnTo>
                    <a:lnTo>
                      <a:pt x="38" y="40"/>
                    </a:lnTo>
                    <a:lnTo>
                      <a:pt x="44" y="35"/>
                    </a:lnTo>
                    <a:lnTo>
                      <a:pt x="45" y="30"/>
                    </a:lnTo>
                    <a:lnTo>
                      <a:pt x="45" y="23"/>
                    </a:lnTo>
                    <a:lnTo>
                      <a:pt x="45" y="18"/>
                    </a:lnTo>
                    <a:lnTo>
                      <a:pt x="44" y="12"/>
                    </a:lnTo>
                    <a:lnTo>
                      <a:pt x="38" y="7"/>
                    </a:lnTo>
                    <a:lnTo>
                      <a:pt x="35" y="4"/>
                    </a:lnTo>
                    <a:lnTo>
                      <a:pt x="28"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92" name="Freeform 76"/>
              <p:cNvSpPr>
                <a:spLocks/>
              </p:cNvSpPr>
              <p:nvPr/>
            </p:nvSpPr>
            <p:spPr bwMode="auto">
              <a:xfrm>
                <a:off x="3546475" y="5870575"/>
                <a:ext cx="73025" cy="71438"/>
              </a:xfrm>
              <a:custGeom>
                <a:avLst/>
                <a:gdLst>
                  <a:gd name="T0" fmla="*/ 23 w 46"/>
                  <a:gd name="T1" fmla="*/ 0 h 45"/>
                  <a:gd name="T2" fmla="*/ 18 w 46"/>
                  <a:gd name="T3" fmla="*/ 0 h 45"/>
                  <a:gd name="T4" fmla="*/ 11 w 46"/>
                  <a:gd name="T5" fmla="*/ 1 h 45"/>
                  <a:gd name="T6" fmla="*/ 7 w 46"/>
                  <a:gd name="T7" fmla="*/ 7 h 45"/>
                  <a:gd name="T8" fmla="*/ 2 w 46"/>
                  <a:gd name="T9" fmla="*/ 10 h 45"/>
                  <a:gd name="T10" fmla="*/ 0 w 46"/>
                  <a:gd name="T11" fmla="*/ 17 h 45"/>
                  <a:gd name="T12" fmla="*/ 0 w 46"/>
                  <a:gd name="T13" fmla="*/ 22 h 45"/>
                  <a:gd name="T14" fmla="*/ 0 w 46"/>
                  <a:gd name="T15" fmla="*/ 29 h 45"/>
                  <a:gd name="T16" fmla="*/ 2 w 46"/>
                  <a:gd name="T17" fmla="*/ 35 h 45"/>
                  <a:gd name="T18" fmla="*/ 7 w 46"/>
                  <a:gd name="T19" fmla="*/ 38 h 45"/>
                  <a:gd name="T20" fmla="*/ 11 w 46"/>
                  <a:gd name="T21" fmla="*/ 43 h 45"/>
                  <a:gd name="T22" fmla="*/ 18 w 46"/>
                  <a:gd name="T23" fmla="*/ 45 h 45"/>
                  <a:gd name="T24" fmla="*/ 23 w 46"/>
                  <a:gd name="T25" fmla="*/ 45 h 45"/>
                  <a:gd name="T26" fmla="*/ 30 w 46"/>
                  <a:gd name="T27" fmla="*/ 45 h 45"/>
                  <a:gd name="T28" fmla="*/ 35 w 46"/>
                  <a:gd name="T29" fmla="*/ 43 h 45"/>
                  <a:gd name="T30" fmla="*/ 39 w 46"/>
                  <a:gd name="T31" fmla="*/ 38 h 45"/>
                  <a:gd name="T32" fmla="*/ 44 w 46"/>
                  <a:gd name="T33" fmla="*/ 35 h 45"/>
                  <a:gd name="T34" fmla="*/ 46 w 46"/>
                  <a:gd name="T35" fmla="*/ 29 h 45"/>
                  <a:gd name="T36" fmla="*/ 46 w 46"/>
                  <a:gd name="T37" fmla="*/ 22 h 45"/>
                  <a:gd name="T38" fmla="*/ 46 w 46"/>
                  <a:gd name="T39" fmla="*/ 17 h 45"/>
                  <a:gd name="T40" fmla="*/ 44 w 46"/>
                  <a:gd name="T41" fmla="*/ 10 h 45"/>
                  <a:gd name="T42" fmla="*/ 39 w 46"/>
                  <a:gd name="T43" fmla="*/ 7 h 45"/>
                  <a:gd name="T44" fmla="*/ 35 w 46"/>
                  <a:gd name="T45" fmla="*/ 1 h 45"/>
                  <a:gd name="T46" fmla="*/ 30 w 46"/>
                  <a:gd name="T47" fmla="*/ 0 h 45"/>
                  <a:gd name="T48" fmla="*/ 23 w 46"/>
                  <a:gd name="T49" fmla="*/ 0 h 45"/>
                  <a:gd name="T50" fmla="*/ 23 w 46"/>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45">
                    <a:moveTo>
                      <a:pt x="23" y="0"/>
                    </a:moveTo>
                    <a:lnTo>
                      <a:pt x="18" y="0"/>
                    </a:lnTo>
                    <a:lnTo>
                      <a:pt x="11" y="1"/>
                    </a:lnTo>
                    <a:lnTo>
                      <a:pt x="7" y="7"/>
                    </a:lnTo>
                    <a:lnTo>
                      <a:pt x="2" y="10"/>
                    </a:lnTo>
                    <a:lnTo>
                      <a:pt x="0" y="17"/>
                    </a:lnTo>
                    <a:lnTo>
                      <a:pt x="0" y="22"/>
                    </a:lnTo>
                    <a:lnTo>
                      <a:pt x="0" y="29"/>
                    </a:lnTo>
                    <a:lnTo>
                      <a:pt x="2" y="35"/>
                    </a:lnTo>
                    <a:lnTo>
                      <a:pt x="7" y="38"/>
                    </a:lnTo>
                    <a:lnTo>
                      <a:pt x="11" y="43"/>
                    </a:lnTo>
                    <a:lnTo>
                      <a:pt x="18" y="45"/>
                    </a:lnTo>
                    <a:lnTo>
                      <a:pt x="23" y="45"/>
                    </a:lnTo>
                    <a:lnTo>
                      <a:pt x="30" y="45"/>
                    </a:lnTo>
                    <a:lnTo>
                      <a:pt x="35" y="43"/>
                    </a:lnTo>
                    <a:lnTo>
                      <a:pt x="39" y="38"/>
                    </a:lnTo>
                    <a:lnTo>
                      <a:pt x="44" y="35"/>
                    </a:lnTo>
                    <a:lnTo>
                      <a:pt x="46" y="29"/>
                    </a:lnTo>
                    <a:lnTo>
                      <a:pt x="46" y="22"/>
                    </a:lnTo>
                    <a:lnTo>
                      <a:pt x="46" y="17"/>
                    </a:lnTo>
                    <a:lnTo>
                      <a:pt x="44" y="10"/>
                    </a:lnTo>
                    <a:lnTo>
                      <a:pt x="39" y="7"/>
                    </a:lnTo>
                    <a:lnTo>
                      <a:pt x="35" y="1"/>
                    </a:lnTo>
                    <a:lnTo>
                      <a:pt x="30"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03" name="Freeform 87"/>
              <p:cNvSpPr>
                <a:spLocks/>
              </p:cNvSpPr>
              <p:nvPr/>
            </p:nvSpPr>
            <p:spPr bwMode="auto">
              <a:xfrm>
                <a:off x="3586163" y="4918075"/>
                <a:ext cx="0" cy="996950"/>
              </a:xfrm>
              <a:custGeom>
                <a:avLst/>
                <a:gdLst>
                  <a:gd name="T0" fmla="*/ 628 h 628"/>
                  <a:gd name="T1" fmla="*/ 285 h 628"/>
                  <a:gd name="T2" fmla="*/ 0 h 628"/>
                </a:gdLst>
                <a:ahLst/>
                <a:cxnLst>
                  <a:cxn ang="0">
                    <a:pos x="0" y="T0"/>
                  </a:cxn>
                  <a:cxn ang="0">
                    <a:pos x="0" y="T1"/>
                  </a:cxn>
                  <a:cxn ang="0">
                    <a:pos x="0" y="T2"/>
                  </a:cxn>
                </a:cxnLst>
                <a:rect l="0" t="0" r="r" b="b"/>
                <a:pathLst>
                  <a:path h="628">
                    <a:moveTo>
                      <a:pt x="0" y="628"/>
                    </a:moveTo>
                    <a:lnTo>
                      <a:pt x="0" y="285"/>
                    </a:lnTo>
                    <a:lnTo>
                      <a:pt x="0" y="0"/>
                    </a:lnTo>
                  </a:path>
                </a:pathLst>
              </a:custGeom>
              <a:no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05" name="Freeform 89"/>
              <p:cNvSpPr>
                <a:spLocks/>
              </p:cNvSpPr>
              <p:nvPr/>
            </p:nvSpPr>
            <p:spPr bwMode="auto">
              <a:xfrm>
                <a:off x="2587625" y="4921250"/>
                <a:ext cx="0" cy="1009650"/>
              </a:xfrm>
              <a:custGeom>
                <a:avLst/>
                <a:gdLst>
                  <a:gd name="T0" fmla="*/ 636 h 636"/>
                  <a:gd name="T1" fmla="*/ 369 h 636"/>
                  <a:gd name="T2" fmla="*/ 0 h 636"/>
                </a:gdLst>
                <a:ahLst/>
                <a:cxnLst>
                  <a:cxn ang="0">
                    <a:pos x="0" y="T0"/>
                  </a:cxn>
                  <a:cxn ang="0">
                    <a:pos x="0" y="T1"/>
                  </a:cxn>
                  <a:cxn ang="0">
                    <a:pos x="0" y="T2"/>
                  </a:cxn>
                </a:cxnLst>
                <a:rect l="0" t="0" r="r" b="b"/>
                <a:pathLst>
                  <a:path h="636">
                    <a:moveTo>
                      <a:pt x="0" y="636"/>
                    </a:moveTo>
                    <a:lnTo>
                      <a:pt x="0" y="369"/>
                    </a:lnTo>
                    <a:lnTo>
                      <a:pt x="0" y="0"/>
                    </a:lnTo>
                  </a:path>
                </a:pathLst>
              </a:custGeom>
              <a:no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06" name="Line 90"/>
              <p:cNvSpPr>
                <a:spLocks noChangeShapeType="1"/>
              </p:cNvSpPr>
              <p:nvPr/>
            </p:nvSpPr>
            <p:spPr bwMode="auto">
              <a:xfrm flipV="1">
                <a:off x="1590675" y="4921250"/>
                <a:ext cx="0" cy="1050925"/>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6" name="Freeform 100"/>
              <p:cNvSpPr>
                <a:spLocks/>
              </p:cNvSpPr>
              <p:nvPr/>
            </p:nvSpPr>
            <p:spPr bwMode="auto">
              <a:xfrm>
                <a:off x="593725" y="5370513"/>
                <a:ext cx="2992438" cy="358775"/>
              </a:xfrm>
              <a:custGeom>
                <a:avLst/>
                <a:gdLst>
                  <a:gd name="T0" fmla="*/ 1885 w 1885"/>
                  <a:gd name="T1" fmla="*/ 0 h 226"/>
                  <a:gd name="T2" fmla="*/ 1256 w 1885"/>
                  <a:gd name="T3" fmla="*/ 86 h 226"/>
                  <a:gd name="T4" fmla="*/ 628 w 1885"/>
                  <a:gd name="T5" fmla="*/ 133 h 226"/>
                  <a:gd name="T6" fmla="*/ 0 w 1885"/>
                  <a:gd name="T7" fmla="*/ 226 h 226"/>
                </a:gdLst>
                <a:ahLst/>
                <a:cxnLst>
                  <a:cxn ang="0">
                    <a:pos x="T0" y="T1"/>
                  </a:cxn>
                  <a:cxn ang="0">
                    <a:pos x="T2" y="T3"/>
                  </a:cxn>
                  <a:cxn ang="0">
                    <a:pos x="T4" y="T5"/>
                  </a:cxn>
                  <a:cxn ang="0">
                    <a:pos x="T6" y="T7"/>
                  </a:cxn>
                </a:cxnLst>
                <a:rect l="0" t="0" r="r" b="b"/>
                <a:pathLst>
                  <a:path w="1885" h="226">
                    <a:moveTo>
                      <a:pt x="1885" y="0"/>
                    </a:moveTo>
                    <a:lnTo>
                      <a:pt x="1256" y="86"/>
                    </a:lnTo>
                    <a:lnTo>
                      <a:pt x="628" y="133"/>
                    </a:lnTo>
                    <a:lnTo>
                      <a:pt x="0" y="226"/>
                    </a:lnTo>
                  </a:path>
                </a:pathLst>
              </a:custGeom>
              <a:noFill/>
              <a:ln w="30163">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30" name="Freeform 114"/>
              <p:cNvSpPr>
                <a:spLocks/>
              </p:cNvSpPr>
              <p:nvPr/>
            </p:nvSpPr>
            <p:spPr bwMode="auto">
              <a:xfrm>
                <a:off x="554038" y="5692775"/>
                <a:ext cx="74613" cy="74613"/>
              </a:xfrm>
              <a:custGeom>
                <a:avLst/>
                <a:gdLst>
                  <a:gd name="T0" fmla="*/ 40 w 47"/>
                  <a:gd name="T1" fmla="*/ 7 h 47"/>
                  <a:gd name="T2" fmla="*/ 35 w 47"/>
                  <a:gd name="T3" fmla="*/ 3 h 47"/>
                  <a:gd name="T4" fmla="*/ 30 w 47"/>
                  <a:gd name="T5" fmla="*/ 0 h 47"/>
                  <a:gd name="T6" fmla="*/ 25 w 47"/>
                  <a:gd name="T7" fmla="*/ 0 h 47"/>
                  <a:gd name="T8" fmla="*/ 18 w 47"/>
                  <a:gd name="T9" fmla="*/ 0 h 47"/>
                  <a:gd name="T10" fmla="*/ 12 w 47"/>
                  <a:gd name="T11" fmla="*/ 3 h 47"/>
                  <a:gd name="T12" fmla="*/ 7 w 47"/>
                  <a:gd name="T13" fmla="*/ 7 h 47"/>
                  <a:gd name="T14" fmla="*/ 4 w 47"/>
                  <a:gd name="T15" fmla="*/ 10 h 47"/>
                  <a:gd name="T16" fmla="*/ 2 w 47"/>
                  <a:gd name="T17" fmla="*/ 17 h 47"/>
                  <a:gd name="T18" fmla="*/ 0 w 47"/>
                  <a:gd name="T19" fmla="*/ 23 h 47"/>
                  <a:gd name="T20" fmla="*/ 2 w 47"/>
                  <a:gd name="T21" fmla="*/ 30 h 47"/>
                  <a:gd name="T22" fmla="*/ 4 w 47"/>
                  <a:gd name="T23" fmla="*/ 35 h 47"/>
                  <a:gd name="T24" fmla="*/ 7 w 47"/>
                  <a:gd name="T25" fmla="*/ 40 h 47"/>
                  <a:gd name="T26" fmla="*/ 12 w 47"/>
                  <a:gd name="T27" fmla="*/ 44 h 47"/>
                  <a:gd name="T28" fmla="*/ 18 w 47"/>
                  <a:gd name="T29" fmla="*/ 45 h 47"/>
                  <a:gd name="T30" fmla="*/ 25 w 47"/>
                  <a:gd name="T31" fmla="*/ 47 h 47"/>
                  <a:gd name="T32" fmla="*/ 30 w 47"/>
                  <a:gd name="T33" fmla="*/ 45 h 47"/>
                  <a:gd name="T34" fmla="*/ 35 w 47"/>
                  <a:gd name="T35" fmla="*/ 44 h 47"/>
                  <a:gd name="T36" fmla="*/ 40 w 47"/>
                  <a:gd name="T37" fmla="*/ 40 h 47"/>
                  <a:gd name="T38" fmla="*/ 44 w 47"/>
                  <a:gd name="T39" fmla="*/ 35 h 47"/>
                  <a:gd name="T40" fmla="*/ 47 w 47"/>
                  <a:gd name="T41" fmla="*/ 30 h 47"/>
                  <a:gd name="T42" fmla="*/ 47 w 47"/>
                  <a:gd name="T43" fmla="*/ 23 h 47"/>
                  <a:gd name="T44" fmla="*/ 47 w 47"/>
                  <a:gd name="T45" fmla="*/ 17 h 47"/>
                  <a:gd name="T46" fmla="*/ 44 w 47"/>
                  <a:gd name="T47" fmla="*/ 10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3"/>
                    </a:lnTo>
                    <a:lnTo>
                      <a:pt x="30" y="0"/>
                    </a:lnTo>
                    <a:lnTo>
                      <a:pt x="25" y="0"/>
                    </a:lnTo>
                    <a:lnTo>
                      <a:pt x="18" y="0"/>
                    </a:lnTo>
                    <a:lnTo>
                      <a:pt x="12" y="3"/>
                    </a:lnTo>
                    <a:lnTo>
                      <a:pt x="7" y="7"/>
                    </a:lnTo>
                    <a:lnTo>
                      <a:pt x="4" y="10"/>
                    </a:lnTo>
                    <a:lnTo>
                      <a:pt x="2" y="17"/>
                    </a:lnTo>
                    <a:lnTo>
                      <a:pt x="0" y="23"/>
                    </a:lnTo>
                    <a:lnTo>
                      <a:pt x="2" y="30"/>
                    </a:lnTo>
                    <a:lnTo>
                      <a:pt x="4" y="35"/>
                    </a:lnTo>
                    <a:lnTo>
                      <a:pt x="7" y="40"/>
                    </a:lnTo>
                    <a:lnTo>
                      <a:pt x="12" y="44"/>
                    </a:lnTo>
                    <a:lnTo>
                      <a:pt x="18" y="45"/>
                    </a:lnTo>
                    <a:lnTo>
                      <a:pt x="25" y="47"/>
                    </a:lnTo>
                    <a:lnTo>
                      <a:pt x="30" y="45"/>
                    </a:lnTo>
                    <a:lnTo>
                      <a:pt x="35" y="44"/>
                    </a:lnTo>
                    <a:lnTo>
                      <a:pt x="40" y="40"/>
                    </a:lnTo>
                    <a:lnTo>
                      <a:pt x="44" y="35"/>
                    </a:lnTo>
                    <a:lnTo>
                      <a:pt x="47" y="30"/>
                    </a:lnTo>
                    <a:lnTo>
                      <a:pt x="47" y="23"/>
                    </a:lnTo>
                    <a:lnTo>
                      <a:pt x="47" y="17"/>
                    </a:lnTo>
                    <a:lnTo>
                      <a:pt x="44" y="10"/>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1" name="Freeform 115"/>
              <p:cNvSpPr>
                <a:spLocks/>
              </p:cNvSpPr>
              <p:nvPr/>
            </p:nvSpPr>
            <p:spPr bwMode="auto">
              <a:xfrm>
                <a:off x="1554163" y="5545138"/>
                <a:ext cx="74613" cy="73025"/>
              </a:xfrm>
              <a:custGeom>
                <a:avLst/>
                <a:gdLst>
                  <a:gd name="T0" fmla="*/ 40 w 47"/>
                  <a:gd name="T1" fmla="*/ 6 h 46"/>
                  <a:gd name="T2" fmla="*/ 35 w 47"/>
                  <a:gd name="T3" fmla="*/ 2 h 46"/>
                  <a:gd name="T4" fmla="*/ 30 w 47"/>
                  <a:gd name="T5" fmla="*/ 0 h 46"/>
                  <a:gd name="T6" fmla="*/ 23 w 47"/>
                  <a:gd name="T7" fmla="*/ 0 h 46"/>
                  <a:gd name="T8" fmla="*/ 18 w 47"/>
                  <a:gd name="T9" fmla="*/ 0 h 46"/>
                  <a:gd name="T10" fmla="*/ 12 w 47"/>
                  <a:gd name="T11" fmla="*/ 2 h 46"/>
                  <a:gd name="T12" fmla="*/ 7 w 47"/>
                  <a:gd name="T13" fmla="*/ 6 h 46"/>
                  <a:gd name="T14" fmla="*/ 4 w 47"/>
                  <a:gd name="T15" fmla="*/ 11 h 46"/>
                  <a:gd name="T16" fmla="*/ 0 w 47"/>
                  <a:gd name="T17" fmla="*/ 18 h 46"/>
                  <a:gd name="T18" fmla="*/ 0 w 47"/>
                  <a:gd name="T19" fmla="*/ 23 h 46"/>
                  <a:gd name="T20" fmla="*/ 0 w 47"/>
                  <a:gd name="T21" fmla="*/ 28 h 46"/>
                  <a:gd name="T22" fmla="*/ 4 w 47"/>
                  <a:gd name="T23" fmla="*/ 35 h 46"/>
                  <a:gd name="T24" fmla="*/ 7 w 47"/>
                  <a:gd name="T25" fmla="*/ 39 h 46"/>
                  <a:gd name="T26" fmla="*/ 12 w 47"/>
                  <a:gd name="T27" fmla="*/ 44 h 46"/>
                  <a:gd name="T28" fmla="*/ 18 w 47"/>
                  <a:gd name="T29" fmla="*/ 46 h 46"/>
                  <a:gd name="T30" fmla="*/ 23 w 47"/>
                  <a:gd name="T31" fmla="*/ 46 h 46"/>
                  <a:gd name="T32" fmla="*/ 30 w 47"/>
                  <a:gd name="T33" fmla="*/ 46 h 46"/>
                  <a:gd name="T34" fmla="*/ 35 w 47"/>
                  <a:gd name="T35" fmla="*/ 44 h 46"/>
                  <a:gd name="T36" fmla="*/ 40 w 47"/>
                  <a:gd name="T37" fmla="*/ 39 h 46"/>
                  <a:gd name="T38" fmla="*/ 44 w 47"/>
                  <a:gd name="T39" fmla="*/ 35 h 46"/>
                  <a:gd name="T40" fmla="*/ 46 w 47"/>
                  <a:gd name="T41" fmla="*/ 28 h 46"/>
                  <a:gd name="T42" fmla="*/ 47 w 47"/>
                  <a:gd name="T43" fmla="*/ 23 h 46"/>
                  <a:gd name="T44" fmla="*/ 46 w 47"/>
                  <a:gd name="T45" fmla="*/ 18 h 46"/>
                  <a:gd name="T46" fmla="*/ 44 w 47"/>
                  <a:gd name="T47" fmla="*/ 11 h 46"/>
                  <a:gd name="T48" fmla="*/ 40 w 47"/>
                  <a:gd name="T49" fmla="*/ 6 h 46"/>
                  <a:gd name="T50" fmla="*/ 40 w 47"/>
                  <a:gd name="T51"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6">
                    <a:moveTo>
                      <a:pt x="40" y="6"/>
                    </a:moveTo>
                    <a:lnTo>
                      <a:pt x="35" y="2"/>
                    </a:lnTo>
                    <a:lnTo>
                      <a:pt x="30" y="0"/>
                    </a:lnTo>
                    <a:lnTo>
                      <a:pt x="23" y="0"/>
                    </a:lnTo>
                    <a:lnTo>
                      <a:pt x="18" y="0"/>
                    </a:lnTo>
                    <a:lnTo>
                      <a:pt x="12" y="2"/>
                    </a:lnTo>
                    <a:lnTo>
                      <a:pt x="7" y="6"/>
                    </a:lnTo>
                    <a:lnTo>
                      <a:pt x="4" y="11"/>
                    </a:lnTo>
                    <a:lnTo>
                      <a:pt x="0" y="18"/>
                    </a:lnTo>
                    <a:lnTo>
                      <a:pt x="0" y="23"/>
                    </a:lnTo>
                    <a:lnTo>
                      <a:pt x="0" y="28"/>
                    </a:lnTo>
                    <a:lnTo>
                      <a:pt x="4" y="35"/>
                    </a:lnTo>
                    <a:lnTo>
                      <a:pt x="7" y="39"/>
                    </a:lnTo>
                    <a:lnTo>
                      <a:pt x="12" y="44"/>
                    </a:lnTo>
                    <a:lnTo>
                      <a:pt x="18" y="46"/>
                    </a:lnTo>
                    <a:lnTo>
                      <a:pt x="23" y="46"/>
                    </a:lnTo>
                    <a:lnTo>
                      <a:pt x="30" y="46"/>
                    </a:lnTo>
                    <a:lnTo>
                      <a:pt x="35" y="44"/>
                    </a:lnTo>
                    <a:lnTo>
                      <a:pt x="40" y="39"/>
                    </a:lnTo>
                    <a:lnTo>
                      <a:pt x="44" y="35"/>
                    </a:lnTo>
                    <a:lnTo>
                      <a:pt x="46" y="28"/>
                    </a:lnTo>
                    <a:lnTo>
                      <a:pt x="47" y="23"/>
                    </a:lnTo>
                    <a:lnTo>
                      <a:pt x="46" y="18"/>
                    </a:lnTo>
                    <a:lnTo>
                      <a:pt x="44" y="11"/>
                    </a:lnTo>
                    <a:lnTo>
                      <a:pt x="40" y="6"/>
                    </a:lnTo>
                    <a:lnTo>
                      <a:pt x="40" y="6"/>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2" name="Freeform 116"/>
              <p:cNvSpPr>
                <a:spLocks/>
              </p:cNvSpPr>
              <p:nvPr/>
            </p:nvSpPr>
            <p:spPr bwMode="auto">
              <a:xfrm>
                <a:off x="2552700" y="5470525"/>
                <a:ext cx="74613" cy="73025"/>
              </a:xfrm>
              <a:custGeom>
                <a:avLst/>
                <a:gdLst>
                  <a:gd name="T0" fmla="*/ 40 w 47"/>
                  <a:gd name="T1" fmla="*/ 5 h 46"/>
                  <a:gd name="T2" fmla="*/ 35 w 47"/>
                  <a:gd name="T3" fmla="*/ 2 h 46"/>
                  <a:gd name="T4" fmla="*/ 29 w 47"/>
                  <a:gd name="T5" fmla="*/ 0 h 46"/>
                  <a:gd name="T6" fmla="*/ 22 w 47"/>
                  <a:gd name="T7" fmla="*/ 0 h 46"/>
                  <a:gd name="T8" fmla="*/ 17 w 47"/>
                  <a:gd name="T9" fmla="*/ 0 h 46"/>
                  <a:gd name="T10" fmla="*/ 12 w 47"/>
                  <a:gd name="T11" fmla="*/ 2 h 46"/>
                  <a:gd name="T12" fmla="*/ 7 w 47"/>
                  <a:gd name="T13" fmla="*/ 5 h 46"/>
                  <a:gd name="T14" fmla="*/ 3 w 47"/>
                  <a:gd name="T15" fmla="*/ 11 h 46"/>
                  <a:gd name="T16" fmla="*/ 0 w 47"/>
                  <a:gd name="T17" fmla="*/ 18 h 46"/>
                  <a:gd name="T18" fmla="*/ 0 w 47"/>
                  <a:gd name="T19" fmla="*/ 23 h 46"/>
                  <a:gd name="T20" fmla="*/ 0 w 47"/>
                  <a:gd name="T21" fmla="*/ 28 h 46"/>
                  <a:gd name="T22" fmla="*/ 3 w 47"/>
                  <a:gd name="T23" fmla="*/ 35 h 46"/>
                  <a:gd name="T24" fmla="*/ 7 w 47"/>
                  <a:gd name="T25" fmla="*/ 39 h 46"/>
                  <a:gd name="T26" fmla="*/ 12 w 47"/>
                  <a:gd name="T27" fmla="*/ 44 h 46"/>
                  <a:gd name="T28" fmla="*/ 17 w 47"/>
                  <a:gd name="T29" fmla="*/ 46 h 46"/>
                  <a:gd name="T30" fmla="*/ 22 w 47"/>
                  <a:gd name="T31" fmla="*/ 46 h 46"/>
                  <a:gd name="T32" fmla="*/ 29 w 47"/>
                  <a:gd name="T33" fmla="*/ 46 h 46"/>
                  <a:gd name="T34" fmla="*/ 35 w 47"/>
                  <a:gd name="T35" fmla="*/ 44 h 46"/>
                  <a:gd name="T36" fmla="*/ 40 w 47"/>
                  <a:gd name="T37" fmla="*/ 39 h 46"/>
                  <a:gd name="T38" fmla="*/ 43 w 47"/>
                  <a:gd name="T39" fmla="*/ 35 h 46"/>
                  <a:gd name="T40" fmla="*/ 45 w 47"/>
                  <a:gd name="T41" fmla="*/ 28 h 46"/>
                  <a:gd name="T42" fmla="*/ 47 w 47"/>
                  <a:gd name="T43" fmla="*/ 23 h 46"/>
                  <a:gd name="T44" fmla="*/ 45 w 47"/>
                  <a:gd name="T45" fmla="*/ 18 h 46"/>
                  <a:gd name="T46" fmla="*/ 43 w 47"/>
                  <a:gd name="T47" fmla="*/ 11 h 46"/>
                  <a:gd name="T48" fmla="*/ 40 w 47"/>
                  <a:gd name="T49" fmla="*/ 5 h 46"/>
                  <a:gd name="T50" fmla="*/ 40 w 47"/>
                  <a:gd name="T51"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6">
                    <a:moveTo>
                      <a:pt x="40" y="5"/>
                    </a:moveTo>
                    <a:lnTo>
                      <a:pt x="35" y="2"/>
                    </a:lnTo>
                    <a:lnTo>
                      <a:pt x="29" y="0"/>
                    </a:lnTo>
                    <a:lnTo>
                      <a:pt x="22" y="0"/>
                    </a:lnTo>
                    <a:lnTo>
                      <a:pt x="17" y="0"/>
                    </a:lnTo>
                    <a:lnTo>
                      <a:pt x="12" y="2"/>
                    </a:lnTo>
                    <a:lnTo>
                      <a:pt x="7" y="5"/>
                    </a:lnTo>
                    <a:lnTo>
                      <a:pt x="3" y="11"/>
                    </a:lnTo>
                    <a:lnTo>
                      <a:pt x="0" y="18"/>
                    </a:lnTo>
                    <a:lnTo>
                      <a:pt x="0" y="23"/>
                    </a:lnTo>
                    <a:lnTo>
                      <a:pt x="0" y="28"/>
                    </a:lnTo>
                    <a:lnTo>
                      <a:pt x="3" y="35"/>
                    </a:lnTo>
                    <a:lnTo>
                      <a:pt x="7" y="39"/>
                    </a:lnTo>
                    <a:lnTo>
                      <a:pt x="12" y="44"/>
                    </a:lnTo>
                    <a:lnTo>
                      <a:pt x="17" y="46"/>
                    </a:lnTo>
                    <a:lnTo>
                      <a:pt x="22" y="46"/>
                    </a:lnTo>
                    <a:lnTo>
                      <a:pt x="29" y="46"/>
                    </a:lnTo>
                    <a:lnTo>
                      <a:pt x="35" y="44"/>
                    </a:lnTo>
                    <a:lnTo>
                      <a:pt x="40" y="39"/>
                    </a:lnTo>
                    <a:lnTo>
                      <a:pt x="43" y="35"/>
                    </a:lnTo>
                    <a:lnTo>
                      <a:pt x="45" y="28"/>
                    </a:lnTo>
                    <a:lnTo>
                      <a:pt x="47" y="23"/>
                    </a:lnTo>
                    <a:lnTo>
                      <a:pt x="45" y="18"/>
                    </a:lnTo>
                    <a:lnTo>
                      <a:pt x="43" y="11"/>
                    </a:lnTo>
                    <a:lnTo>
                      <a:pt x="40" y="5"/>
                    </a:lnTo>
                    <a:lnTo>
                      <a:pt x="40" y="5"/>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3" name="Freeform 117"/>
              <p:cNvSpPr>
                <a:spLocks/>
              </p:cNvSpPr>
              <p:nvPr/>
            </p:nvSpPr>
            <p:spPr bwMode="auto">
              <a:xfrm>
                <a:off x="3546475" y="5332413"/>
                <a:ext cx="74613" cy="74613"/>
              </a:xfrm>
              <a:custGeom>
                <a:avLst/>
                <a:gdLst>
                  <a:gd name="T0" fmla="*/ 40 w 47"/>
                  <a:gd name="T1" fmla="*/ 7 h 47"/>
                  <a:gd name="T2" fmla="*/ 35 w 47"/>
                  <a:gd name="T3" fmla="*/ 3 h 47"/>
                  <a:gd name="T4" fmla="*/ 30 w 47"/>
                  <a:gd name="T5" fmla="*/ 2 h 47"/>
                  <a:gd name="T6" fmla="*/ 25 w 47"/>
                  <a:gd name="T7" fmla="*/ 0 h 47"/>
                  <a:gd name="T8" fmla="*/ 18 w 47"/>
                  <a:gd name="T9" fmla="*/ 2 h 47"/>
                  <a:gd name="T10" fmla="*/ 12 w 47"/>
                  <a:gd name="T11" fmla="*/ 3 h 47"/>
                  <a:gd name="T12" fmla="*/ 7 w 47"/>
                  <a:gd name="T13" fmla="*/ 7 h 47"/>
                  <a:gd name="T14" fmla="*/ 4 w 47"/>
                  <a:gd name="T15" fmla="*/ 12 h 47"/>
                  <a:gd name="T16" fmla="*/ 2 w 47"/>
                  <a:gd name="T17" fmla="*/ 17 h 47"/>
                  <a:gd name="T18" fmla="*/ 0 w 47"/>
                  <a:gd name="T19" fmla="*/ 24 h 47"/>
                  <a:gd name="T20" fmla="*/ 2 w 47"/>
                  <a:gd name="T21" fmla="*/ 29 h 47"/>
                  <a:gd name="T22" fmla="*/ 4 w 47"/>
                  <a:gd name="T23" fmla="*/ 35 h 47"/>
                  <a:gd name="T24" fmla="*/ 7 w 47"/>
                  <a:gd name="T25" fmla="*/ 40 h 47"/>
                  <a:gd name="T26" fmla="*/ 12 w 47"/>
                  <a:gd name="T27" fmla="*/ 43 h 47"/>
                  <a:gd name="T28" fmla="*/ 18 w 47"/>
                  <a:gd name="T29" fmla="*/ 47 h 47"/>
                  <a:gd name="T30" fmla="*/ 25 w 47"/>
                  <a:gd name="T31" fmla="*/ 47 h 47"/>
                  <a:gd name="T32" fmla="*/ 30 w 47"/>
                  <a:gd name="T33" fmla="*/ 47 h 47"/>
                  <a:gd name="T34" fmla="*/ 35 w 47"/>
                  <a:gd name="T35" fmla="*/ 43 h 47"/>
                  <a:gd name="T36" fmla="*/ 40 w 47"/>
                  <a:gd name="T37" fmla="*/ 40 h 47"/>
                  <a:gd name="T38" fmla="*/ 44 w 47"/>
                  <a:gd name="T39" fmla="*/ 35 h 47"/>
                  <a:gd name="T40" fmla="*/ 47 w 47"/>
                  <a:gd name="T41" fmla="*/ 29 h 47"/>
                  <a:gd name="T42" fmla="*/ 47 w 47"/>
                  <a:gd name="T43" fmla="*/ 24 h 47"/>
                  <a:gd name="T44" fmla="*/ 47 w 47"/>
                  <a:gd name="T45" fmla="*/ 17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3"/>
                    </a:lnTo>
                    <a:lnTo>
                      <a:pt x="30" y="2"/>
                    </a:lnTo>
                    <a:lnTo>
                      <a:pt x="25" y="0"/>
                    </a:lnTo>
                    <a:lnTo>
                      <a:pt x="18" y="2"/>
                    </a:lnTo>
                    <a:lnTo>
                      <a:pt x="12" y="3"/>
                    </a:lnTo>
                    <a:lnTo>
                      <a:pt x="7" y="7"/>
                    </a:lnTo>
                    <a:lnTo>
                      <a:pt x="4" y="12"/>
                    </a:lnTo>
                    <a:lnTo>
                      <a:pt x="2" y="17"/>
                    </a:lnTo>
                    <a:lnTo>
                      <a:pt x="0" y="24"/>
                    </a:lnTo>
                    <a:lnTo>
                      <a:pt x="2" y="29"/>
                    </a:lnTo>
                    <a:lnTo>
                      <a:pt x="4" y="35"/>
                    </a:lnTo>
                    <a:lnTo>
                      <a:pt x="7" y="40"/>
                    </a:lnTo>
                    <a:lnTo>
                      <a:pt x="12" y="43"/>
                    </a:lnTo>
                    <a:lnTo>
                      <a:pt x="18" y="47"/>
                    </a:lnTo>
                    <a:lnTo>
                      <a:pt x="25" y="47"/>
                    </a:lnTo>
                    <a:lnTo>
                      <a:pt x="30" y="47"/>
                    </a:lnTo>
                    <a:lnTo>
                      <a:pt x="35" y="43"/>
                    </a:lnTo>
                    <a:lnTo>
                      <a:pt x="40" y="40"/>
                    </a:lnTo>
                    <a:lnTo>
                      <a:pt x="44" y="35"/>
                    </a:lnTo>
                    <a:lnTo>
                      <a:pt x="47" y="29"/>
                    </a:lnTo>
                    <a:lnTo>
                      <a:pt x="47" y="24"/>
                    </a:lnTo>
                    <a:lnTo>
                      <a:pt x="47" y="17"/>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6247" name="ZoneTexte 6246"/>
            <p:cNvSpPr txBox="1"/>
            <p:nvPr/>
          </p:nvSpPr>
          <p:spPr>
            <a:xfrm>
              <a:off x="248742" y="2924545"/>
              <a:ext cx="380562" cy="215158"/>
            </a:xfrm>
            <a:prstGeom prst="rect">
              <a:avLst/>
            </a:prstGeom>
            <a:noFill/>
          </p:spPr>
          <p:txBody>
            <a:bodyPr wrap="none" rtlCol="0">
              <a:spAutoFit/>
            </a:bodyPr>
            <a:lstStyle/>
            <a:p>
              <a:pPr algn="r"/>
              <a:r>
                <a:rPr lang="fr-FR" sz="1000" dirty="0"/>
                <a:t>-20</a:t>
              </a:r>
            </a:p>
          </p:txBody>
        </p:sp>
        <p:sp>
          <p:nvSpPr>
            <p:cNvPr id="136" name="ZoneTexte 135"/>
            <p:cNvSpPr txBox="1"/>
            <p:nvPr/>
          </p:nvSpPr>
          <p:spPr>
            <a:xfrm>
              <a:off x="366118" y="2592167"/>
              <a:ext cx="263186" cy="215158"/>
            </a:xfrm>
            <a:prstGeom prst="rect">
              <a:avLst/>
            </a:prstGeom>
            <a:noFill/>
          </p:spPr>
          <p:txBody>
            <a:bodyPr wrap="none" rtlCol="0">
              <a:spAutoFit/>
            </a:bodyPr>
            <a:lstStyle/>
            <a:p>
              <a:pPr algn="r"/>
              <a:r>
                <a:rPr lang="fr-FR" sz="1000" dirty="0"/>
                <a:t>0</a:t>
              </a:r>
            </a:p>
          </p:txBody>
        </p:sp>
        <p:sp>
          <p:nvSpPr>
            <p:cNvPr id="137" name="ZoneTexte 136"/>
            <p:cNvSpPr txBox="1"/>
            <p:nvPr/>
          </p:nvSpPr>
          <p:spPr>
            <a:xfrm>
              <a:off x="293378" y="2291816"/>
              <a:ext cx="335926" cy="215158"/>
            </a:xfrm>
            <a:prstGeom prst="rect">
              <a:avLst/>
            </a:prstGeom>
            <a:noFill/>
          </p:spPr>
          <p:txBody>
            <a:bodyPr wrap="none" rtlCol="0">
              <a:spAutoFit/>
            </a:bodyPr>
            <a:lstStyle/>
            <a:p>
              <a:pPr algn="r"/>
              <a:r>
                <a:rPr lang="fr-FR" sz="1000" dirty="0"/>
                <a:t>20</a:t>
              </a:r>
            </a:p>
          </p:txBody>
        </p:sp>
        <p:sp>
          <p:nvSpPr>
            <p:cNvPr id="138" name="ZoneTexte 137"/>
            <p:cNvSpPr txBox="1"/>
            <p:nvPr/>
          </p:nvSpPr>
          <p:spPr>
            <a:xfrm>
              <a:off x="293378" y="1967138"/>
              <a:ext cx="335926" cy="215158"/>
            </a:xfrm>
            <a:prstGeom prst="rect">
              <a:avLst/>
            </a:prstGeom>
            <a:noFill/>
          </p:spPr>
          <p:txBody>
            <a:bodyPr wrap="none" rtlCol="0">
              <a:spAutoFit/>
            </a:bodyPr>
            <a:lstStyle/>
            <a:p>
              <a:pPr algn="r"/>
              <a:r>
                <a:rPr lang="fr-FR" sz="1000" dirty="0"/>
                <a:t>40</a:t>
              </a:r>
            </a:p>
          </p:txBody>
        </p:sp>
        <p:sp>
          <p:nvSpPr>
            <p:cNvPr id="139" name="ZoneTexte 138"/>
            <p:cNvSpPr txBox="1"/>
            <p:nvPr/>
          </p:nvSpPr>
          <p:spPr>
            <a:xfrm>
              <a:off x="220638" y="3715242"/>
              <a:ext cx="408666" cy="215158"/>
            </a:xfrm>
            <a:prstGeom prst="rect">
              <a:avLst/>
            </a:prstGeom>
            <a:noFill/>
          </p:spPr>
          <p:txBody>
            <a:bodyPr wrap="none" rtlCol="0">
              <a:spAutoFit/>
            </a:bodyPr>
            <a:lstStyle/>
            <a:p>
              <a:pPr algn="r"/>
              <a:r>
                <a:rPr lang="fr-FR" sz="1000" dirty="0"/>
                <a:t>120</a:t>
              </a:r>
            </a:p>
          </p:txBody>
        </p:sp>
        <p:sp>
          <p:nvSpPr>
            <p:cNvPr id="140" name="ZoneTexte 139"/>
            <p:cNvSpPr txBox="1"/>
            <p:nvPr/>
          </p:nvSpPr>
          <p:spPr>
            <a:xfrm>
              <a:off x="293378" y="3952642"/>
              <a:ext cx="335926" cy="215158"/>
            </a:xfrm>
            <a:prstGeom prst="rect">
              <a:avLst/>
            </a:prstGeom>
            <a:noFill/>
          </p:spPr>
          <p:txBody>
            <a:bodyPr wrap="none" rtlCol="0">
              <a:spAutoFit/>
            </a:bodyPr>
            <a:lstStyle/>
            <a:p>
              <a:pPr algn="r"/>
              <a:r>
                <a:rPr lang="fr-FR" sz="1000" dirty="0"/>
                <a:t>80</a:t>
              </a:r>
            </a:p>
          </p:txBody>
        </p:sp>
        <p:sp>
          <p:nvSpPr>
            <p:cNvPr id="141" name="ZoneTexte 140"/>
            <p:cNvSpPr txBox="1"/>
            <p:nvPr/>
          </p:nvSpPr>
          <p:spPr>
            <a:xfrm>
              <a:off x="293378" y="4190043"/>
              <a:ext cx="335926" cy="215158"/>
            </a:xfrm>
            <a:prstGeom prst="rect">
              <a:avLst/>
            </a:prstGeom>
            <a:noFill/>
          </p:spPr>
          <p:txBody>
            <a:bodyPr wrap="none" rtlCol="0">
              <a:spAutoFit/>
            </a:bodyPr>
            <a:lstStyle/>
            <a:p>
              <a:pPr algn="r"/>
              <a:r>
                <a:rPr lang="fr-FR" sz="1000" dirty="0"/>
                <a:t>40</a:t>
              </a:r>
            </a:p>
          </p:txBody>
        </p:sp>
        <p:sp>
          <p:nvSpPr>
            <p:cNvPr id="142" name="ZoneTexte 141"/>
            <p:cNvSpPr txBox="1"/>
            <p:nvPr/>
          </p:nvSpPr>
          <p:spPr>
            <a:xfrm>
              <a:off x="248742" y="4664845"/>
              <a:ext cx="380562" cy="215158"/>
            </a:xfrm>
            <a:prstGeom prst="rect">
              <a:avLst/>
            </a:prstGeom>
            <a:noFill/>
          </p:spPr>
          <p:txBody>
            <a:bodyPr wrap="none" rtlCol="0">
              <a:spAutoFit/>
            </a:bodyPr>
            <a:lstStyle/>
            <a:p>
              <a:pPr algn="r"/>
              <a:r>
                <a:rPr lang="fr-FR" sz="1000" dirty="0"/>
                <a:t>-40</a:t>
              </a:r>
            </a:p>
          </p:txBody>
        </p:sp>
        <p:sp>
          <p:nvSpPr>
            <p:cNvPr id="148" name="ZoneTexte 147"/>
            <p:cNvSpPr txBox="1"/>
            <p:nvPr/>
          </p:nvSpPr>
          <p:spPr>
            <a:xfrm>
              <a:off x="366118" y="4427443"/>
              <a:ext cx="263186" cy="215158"/>
            </a:xfrm>
            <a:prstGeom prst="rect">
              <a:avLst/>
            </a:prstGeom>
            <a:noFill/>
          </p:spPr>
          <p:txBody>
            <a:bodyPr wrap="none" rtlCol="0">
              <a:spAutoFit/>
            </a:bodyPr>
            <a:lstStyle/>
            <a:p>
              <a:pPr algn="r"/>
              <a:r>
                <a:rPr lang="fr-FR" sz="1000" dirty="0"/>
                <a:t>0</a:t>
              </a:r>
            </a:p>
          </p:txBody>
        </p:sp>
        <p:sp>
          <p:nvSpPr>
            <p:cNvPr id="149" name="ZoneTexte 148"/>
            <p:cNvSpPr txBox="1"/>
            <p:nvPr/>
          </p:nvSpPr>
          <p:spPr>
            <a:xfrm>
              <a:off x="220638" y="5204136"/>
              <a:ext cx="408666" cy="215158"/>
            </a:xfrm>
            <a:prstGeom prst="rect">
              <a:avLst/>
            </a:prstGeom>
            <a:noFill/>
          </p:spPr>
          <p:txBody>
            <a:bodyPr wrap="none" rtlCol="0">
              <a:spAutoFit/>
            </a:bodyPr>
            <a:lstStyle/>
            <a:p>
              <a:pPr algn="r"/>
              <a:r>
                <a:rPr lang="fr-FR" sz="1000" dirty="0"/>
                <a:t>120</a:t>
              </a:r>
            </a:p>
          </p:txBody>
        </p:sp>
        <p:sp>
          <p:nvSpPr>
            <p:cNvPr id="150" name="ZoneTexte 149"/>
            <p:cNvSpPr txBox="1"/>
            <p:nvPr/>
          </p:nvSpPr>
          <p:spPr>
            <a:xfrm>
              <a:off x="293378" y="5441537"/>
              <a:ext cx="335926" cy="215158"/>
            </a:xfrm>
            <a:prstGeom prst="rect">
              <a:avLst/>
            </a:prstGeom>
            <a:noFill/>
          </p:spPr>
          <p:txBody>
            <a:bodyPr wrap="none" rtlCol="0">
              <a:spAutoFit/>
            </a:bodyPr>
            <a:lstStyle/>
            <a:p>
              <a:pPr algn="r"/>
              <a:r>
                <a:rPr lang="fr-FR" sz="1000" dirty="0"/>
                <a:t>80</a:t>
              </a:r>
            </a:p>
          </p:txBody>
        </p:sp>
        <p:sp>
          <p:nvSpPr>
            <p:cNvPr id="151" name="ZoneTexte 150"/>
            <p:cNvSpPr txBox="1"/>
            <p:nvPr/>
          </p:nvSpPr>
          <p:spPr>
            <a:xfrm>
              <a:off x="293378" y="5678937"/>
              <a:ext cx="335926" cy="215158"/>
            </a:xfrm>
            <a:prstGeom prst="rect">
              <a:avLst/>
            </a:prstGeom>
            <a:noFill/>
          </p:spPr>
          <p:txBody>
            <a:bodyPr wrap="none" rtlCol="0">
              <a:spAutoFit/>
            </a:bodyPr>
            <a:lstStyle/>
            <a:p>
              <a:pPr algn="r"/>
              <a:r>
                <a:rPr lang="fr-FR" sz="1000" dirty="0"/>
                <a:t>40</a:t>
              </a:r>
            </a:p>
          </p:txBody>
        </p:sp>
        <p:sp>
          <p:nvSpPr>
            <p:cNvPr id="152" name="ZoneTexte 151"/>
            <p:cNvSpPr txBox="1"/>
            <p:nvPr/>
          </p:nvSpPr>
          <p:spPr>
            <a:xfrm>
              <a:off x="248742" y="6153739"/>
              <a:ext cx="380562" cy="215158"/>
            </a:xfrm>
            <a:prstGeom prst="rect">
              <a:avLst/>
            </a:prstGeom>
            <a:noFill/>
          </p:spPr>
          <p:txBody>
            <a:bodyPr wrap="none" rtlCol="0">
              <a:spAutoFit/>
            </a:bodyPr>
            <a:lstStyle/>
            <a:p>
              <a:pPr algn="r"/>
              <a:r>
                <a:rPr lang="fr-FR" sz="1000" dirty="0"/>
                <a:t>-40</a:t>
              </a:r>
            </a:p>
          </p:txBody>
        </p:sp>
        <p:sp>
          <p:nvSpPr>
            <p:cNvPr id="153" name="ZoneTexte 152"/>
            <p:cNvSpPr txBox="1"/>
            <p:nvPr/>
          </p:nvSpPr>
          <p:spPr>
            <a:xfrm>
              <a:off x="366118" y="5916337"/>
              <a:ext cx="263186" cy="215158"/>
            </a:xfrm>
            <a:prstGeom prst="rect">
              <a:avLst/>
            </a:prstGeom>
            <a:noFill/>
          </p:spPr>
          <p:txBody>
            <a:bodyPr wrap="none" rtlCol="0">
              <a:spAutoFit/>
            </a:bodyPr>
            <a:lstStyle/>
            <a:p>
              <a:pPr algn="r"/>
              <a:r>
                <a:rPr lang="fr-FR" sz="1000" dirty="0"/>
                <a:t>0</a:t>
              </a:r>
            </a:p>
          </p:txBody>
        </p:sp>
        <p:sp>
          <p:nvSpPr>
            <p:cNvPr id="165" name="ZoneTexte 164"/>
            <p:cNvSpPr txBox="1"/>
            <p:nvPr/>
          </p:nvSpPr>
          <p:spPr>
            <a:xfrm>
              <a:off x="1183773" y="2160662"/>
              <a:ext cx="445035" cy="215158"/>
            </a:xfrm>
            <a:prstGeom prst="rect">
              <a:avLst/>
            </a:prstGeom>
            <a:noFill/>
          </p:spPr>
          <p:txBody>
            <a:bodyPr wrap="none" rtlCol="0">
              <a:spAutoFit/>
            </a:bodyPr>
            <a:lstStyle/>
            <a:p>
              <a:pPr algn="r"/>
              <a:r>
                <a:rPr lang="fr-FR" sz="1000" dirty="0"/>
                <a:t>19,8</a:t>
              </a:r>
            </a:p>
          </p:txBody>
        </p:sp>
        <p:sp>
          <p:nvSpPr>
            <p:cNvPr id="166" name="ZoneTexte 165"/>
            <p:cNvSpPr txBox="1"/>
            <p:nvPr/>
          </p:nvSpPr>
          <p:spPr>
            <a:xfrm>
              <a:off x="1249579" y="2801688"/>
              <a:ext cx="416932" cy="215158"/>
            </a:xfrm>
            <a:prstGeom prst="rect">
              <a:avLst/>
            </a:prstGeom>
            <a:noFill/>
          </p:spPr>
          <p:txBody>
            <a:bodyPr wrap="none" rtlCol="0">
              <a:spAutoFit/>
            </a:bodyPr>
            <a:lstStyle/>
            <a:p>
              <a:pPr algn="r"/>
              <a:r>
                <a:rPr lang="fr-FR" sz="1000" dirty="0"/>
                <a:t>-3,6</a:t>
              </a:r>
            </a:p>
          </p:txBody>
        </p:sp>
        <p:sp>
          <p:nvSpPr>
            <p:cNvPr id="167" name="ZoneTexte 166"/>
            <p:cNvSpPr txBox="1"/>
            <p:nvPr/>
          </p:nvSpPr>
          <p:spPr>
            <a:xfrm>
              <a:off x="2213563" y="2211495"/>
              <a:ext cx="445035" cy="215158"/>
            </a:xfrm>
            <a:prstGeom prst="rect">
              <a:avLst/>
            </a:prstGeom>
            <a:noFill/>
          </p:spPr>
          <p:txBody>
            <a:bodyPr wrap="none" rtlCol="0">
              <a:spAutoFit/>
            </a:bodyPr>
            <a:lstStyle/>
            <a:p>
              <a:pPr algn="r"/>
              <a:r>
                <a:rPr lang="fr-FR" sz="1000" dirty="0"/>
                <a:t>16,1</a:t>
              </a:r>
            </a:p>
          </p:txBody>
        </p:sp>
        <p:sp>
          <p:nvSpPr>
            <p:cNvPr id="168" name="ZoneTexte 167"/>
            <p:cNvSpPr txBox="1"/>
            <p:nvPr/>
          </p:nvSpPr>
          <p:spPr>
            <a:xfrm>
              <a:off x="2280560" y="2835402"/>
              <a:ext cx="416932" cy="215158"/>
            </a:xfrm>
            <a:prstGeom prst="rect">
              <a:avLst/>
            </a:prstGeom>
            <a:noFill/>
          </p:spPr>
          <p:txBody>
            <a:bodyPr wrap="none" rtlCol="0">
              <a:spAutoFit/>
            </a:bodyPr>
            <a:lstStyle/>
            <a:p>
              <a:pPr algn="r"/>
              <a:r>
                <a:rPr lang="fr-FR" sz="1000" dirty="0"/>
                <a:t>-9,1</a:t>
              </a:r>
            </a:p>
          </p:txBody>
        </p:sp>
        <p:sp>
          <p:nvSpPr>
            <p:cNvPr id="169" name="ZoneTexte 168"/>
            <p:cNvSpPr txBox="1"/>
            <p:nvPr/>
          </p:nvSpPr>
          <p:spPr>
            <a:xfrm>
              <a:off x="3199739" y="2919350"/>
              <a:ext cx="489671" cy="215158"/>
            </a:xfrm>
            <a:prstGeom prst="rect">
              <a:avLst/>
            </a:prstGeom>
            <a:noFill/>
          </p:spPr>
          <p:txBody>
            <a:bodyPr wrap="none" rtlCol="0">
              <a:spAutoFit/>
            </a:bodyPr>
            <a:lstStyle/>
            <a:p>
              <a:pPr algn="r"/>
              <a:r>
                <a:rPr lang="fr-FR" sz="1000" dirty="0"/>
                <a:t>-10,5</a:t>
              </a:r>
            </a:p>
          </p:txBody>
        </p:sp>
        <p:sp>
          <p:nvSpPr>
            <p:cNvPr id="170" name="ZoneTexte 169"/>
            <p:cNvSpPr txBox="1"/>
            <p:nvPr/>
          </p:nvSpPr>
          <p:spPr>
            <a:xfrm>
              <a:off x="3206595" y="2094938"/>
              <a:ext cx="445035" cy="215158"/>
            </a:xfrm>
            <a:prstGeom prst="rect">
              <a:avLst/>
            </a:prstGeom>
            <a:noFill/>
          </p:spPr>
          <p:txBody>
            <a:bodyPr wrap="none" rtlCol="0">
              <a:spAutoFit/>
            </a:bodyPr>
            <a:lstStyle/>
            <a:p>
              <a:pPr algn="r"/>
              <a:r>
                <a:rPr lang="fr-FR" sz="1000" dirty="0"/>
                <a:t>25,2</a:t>
              </a:r>
            </a:p>
          </p:txBody>
        </p:sp>
        <p:sp>
          <p:nvSpPr>
            <p:cNvPr id="171" name="ZoneTexte 170"/>
            <p:cNvSpPr txBox="1"/>
            <p:nvPr/>
          </p:nvSpPr>
          <p:spPr>
            <a:xfrm>
              <a:off x="1192162" y="4009229"/>
              <a:ext cx="445035" cy="215158"/>
            </a:xfrm>
            <a:prstGeom prst="rect">
              <a:avLst/>
            </a:prstGeom>
            <a:noFill/>
          </p:spPr>
          <p:txBody>
            <a:bodyPr wrap="none" rtlCol="0">
              <a:spAutoFit/>
            </a:bodyPr>
            <a:lstStyle/>
            <a:p>
              <a:pPr algn="r"/>
              <a:r>
                <a:rPr lang="fr-FR" sz="1000" dirty="0"/>
                <a:t>51,2</a:t>
              </a:r>
            </a:p>
          </p:txBody>
        </p:sp>
        <p:sp>
          <p:nvSpPr>
            <p:cNvPr id="172" name="ZoneTexte 171"/>
            <p:cNvSpPr txBox="1"/>
            <p:nvPr/>
          </p:nvSpPr>
          <p:spPr>
            <a:xfrm>
              <a:off x="1275339" y="4264651"/>
              <a:ext cx="372296" cy="215158"/>
            </a:xfrm>
            <a:prstGeom prst="rect">
              <a:avLst/>
            </a:prstGeom>
            <a:noFill/>
          </p:spPr>
          <p:txBody>
            <a:bodyPr wrap="none" rtlCol="0">
              <a:spAutoFit/>
            </a:bodyPr>
            <a:lstStyle/>
            <a:p>
              <a:pPr algn="r"/>
              <a:r>
                <a:rPr lang="fr-FR" sz="1000" dirty="0"/>
                <a:t>9,5</a:t>
              </a:r>
            </a:p>
          </p:txBody>
        </p:sp>
        <p:sp>
          <p:nvSpPr>
            <p:cNvPr id="173" name="ZoneTexte 172"/>
            <p:cNvSpPr txBox="1"/>
            <p:nvPr/>
          </p:nvSpPr>
          <p:spPr>
            <a:xfrm>
              <a:off x="2193918" y="3901163"/>
              <a:ext cx="445035" cy="215158"/>
            </a:xfrm>
            <a:prstGeom prst="rect">
              <a:avLst/>
            </a:prstGeom>
            <a:noFill/>
          </p:spPr>
          <p:txBody>
            <a:bodyPr wrap="none" rtlCol="0">
              <a:spAutoFit/>
            </a:bodyPr>
            <a:lstStyle/>
            <a:p>
              <a:pPr algn="r"/>
              <a:r>
                <a:rPr lang="fr-FR" sz="1000" dirty="0"/>
                <a:t>73,8</a:t>
              </a:r>
            </a:p>
          </p:txBody>
        </p:sp>
        <p:sp>
          <p:nvSpPr>
            <p:cNvPr id="174" name="ZoneTexte 173"/>
            <p:cNvSpPr txBox="1"/>
            <p:nvPr/>
          </p:nvSpPr>
          <p:spPr>
            <a:xfrm>
              <a:off x="2282020" y="4213952"/>
              <a:ext cx="445035" cy="215158"/>
            </a:xfrm>
            <a:prstGeom prst="rect">
              <a:avLst/>
            </a:prstGeom>
            <a:noFill/>
          </p:spPr>
          <p:txBody>
            <a:bodyPr wrap="none" rtlCol="0">
              <a:spAutoFit/>
            </a:bodyPr>
            <a:lstStyle/>
            <a:p>
              <a:pPr algn="r"/>
              <a:r>
                <a:rPr lang="fr-FR" sz="1000" dirty="0"/>
                <a:t>14,3</a:t>
              </a:r>
            </a:p>
          </p:txBody>
        </p:sp>
        <p:sp>
          <p:nvSpPr>
            <p:cNvPr id="175" name="ZoneTexte 174"/>
            <p:cNvSpPr txBox="1"/>
            <p:nvPr/>
          </p:nvSpPr>
          <p:spPr>
            <a:xfrm>
              <a:off x="3226164" y="4100733"/>
              <a:ext cx="445035" cy="215158"/>
            </a:xfrm>
            <a:prstGeom prst="rect">
              <a:avLst/>
            </a:prstGeom>
            <a:noFill/>
          </p:spPr>
          <p:txBody>
            <a:bodyPr wrap="none" rtlCol="0">
              <a:spAutoFit/>
            </a:bodyPr>
            <a:lstStyle/>
            <a:p>
              <a:pPr algn="r"/>
              <a:r>
                <a:rPr lang="fr-FR" sz="1000" dirty="0"/>
                <a:t>34,8</a:t>
              </a:r>
            </a:p>
          </p:txBody>
        </p:sp>
        <p:sp>
          <p:nvSpPr>
            <p:cNvPr id="176" name="ZoneTexte 175"/>
            <p:cNvSpPr txBox="1"/>
            <p:nvPr/>
          </p:nvSpPr>
          <p:spPr>
            <a:xfrm>
              <a:off x="3153424" y="3649331"/>
              <a:ext cx="517775" cy="215158"/>
            </a:xfrm>
            <a:prstGeom prst="rect">
              <a:avLst/>
            </a:prstGeom>
            <a:noFill/>
          </p:spPr>
          <p:txBody>
            <a:bodyPr wrap="none" rtlCol="0">
              <a:spAutoFit/>
            </a:bodyPr>
            <a:lstStyle/>
            <a:p>
              <a:pPr algn="r"/>
              <a:r>
                <a:rPr lang="fr-FR" sz="1000" dirty="0"/>
                <a:t>111,0</a:t>
              </a:r>
            </a:p>
          </p:txBody>
        </p:sp>
        <p:sp>
          <p:nvSpPr>
            <p:cNvPr id="177" name="ZoneTexte 176"/>
            <p:cNvSpPr txBox="1"/>
            <p:nvPr/>
          </p:nvSpPr>
          <p:spPr>
            <a:xfrm>
              <a:off x="1212423" y="5688475"/>
              <a:ext cx="445035" cy="215158"/>
            </a:xfrm>
            <a:prstGeom prst="rect">
              <a:avLst/>
            </a:prstGeom>
            <a:noFill/>
          </p:spPr>
          <p:txBody>
            <a:bodyPr wrap="none" rtlCol="0">
              <a:spAutoFit/>
            </a:bodyPr>
            <a:lstStyle/>
            <a:p>
              <a:pPr algn="r"/>
              <a:r>
                <a:rPr lang="fr-FR" sz="1000" dirty="0"/>
                <a:t>23,3</a:t>
              </a:r>
            </a:p>
          </p:txBody>
        </p:sp>
        <p:sp>
          <p:nvSpPr>
            <p:cNvPr id="178" name="ZoneTexte 177"/>
            <p:cNvSpPr txBox="1"/>
            <p:nvPr/>
          </p:nvSpPr>
          <p:spPr>
            <a:xfrm>
              <a:off x="1215064" y="5981351"/>
              <a:ext cx="489671" cy="215158"/>
            </a:xfrm>
            <a:prstGeom prst="rect">
              <a:avLst/>
            </a:prstGeom>
            <a:noFill/>
          </p:spPr>
          <p:txBody>
            <a:bodyPr wrap="none" rtlCol="0">
              <a:spAutoFit/>
            </a:bodyPr>
            <a:lstStyle/>
            <a:p>
              <a:pPr algn="r"/>
              <a:r>
                <a:rPr lang="fr-FR" sz="1000" dirty="0"/>
                <a:t>-31,7</a:t>
              </a:r>
            </a:p>
          </p:txBody>
        </p:sp>
        <p:sp>
          <p:nvSpPr>
            <p:cNvPr id="179" name="ZoneTexte 178"/>
            <p:cNvSpPr txBox="1"/>
            <p:nvPr/>
          </p:nvSpPr>
          <p:spPr>
            <a:xfrm>
              <a:off x="2156053" y="5596794"/>
              <a:ext cx="445035" cy="215158"/>
            </a:xfrm>
            <a:prstGeom prst="rect">
              <a:avLst/>
            </a:prstGeom>
            <a:noFill/>
          </p:spPr>
          <p:txBody>
            <a:bodyPr wrap="none" rtlCol="0">
              <a:spAutoFit/>
            </a:bodyPr>
            <a:lstStyle/>
            <a:p>
              <a:pPr algn="r"/>
              <a:r>
                <a:rPr lang="fr-FR" sz="1000" dirty="0"/>
                <a:t>33,9</a:t>
              </a:r>
            </a:p>
          </p:txBody>
        </p:sp>
        <p:sp>
          <p:nvSpPr>
            <p:cNvPr id="180" name="ZoneTexte 179"/>
            <p:cNvSpPr txBox="1"/>
            <p:nvPr/>
          </p:nvSpPr>
          <p:spPr>
            <a:xfrm>
              <a:off x="3197189" y="5482109"/>
              <a:ext cx="445035" cy="215158"/>
            </a:xfrm>
            <a:prstGeom prst="rect">
              <a:avLst/>
            </a:prstGeom>
            <a:noFill/>
          </p:spPr>
          <p:txBody>
            <a:bodyPr wrap="none" rtlCol="0">
              <a:spAutoFit/>
            </a:bodyPr>
            <a:lstStyle/>
            <a:p>
              <a:pPr algn="r"/>
              <a:r>
                <a:rPr lang="fr-FR" sz="1000" dirty="0"/>
                <a:t>53,8</a:t>
              </a:r>
            </a:p>
          </p:txBody>
        </p:sp>
        <p:sp>
          <p:nvSpPr>
            <p:cNvPr id="181" name="ZoneTexte 180"/>
            <p:cNvSpPr txBox="1"/>
            <p:nvPr/>
          </p:nvSpPr>
          <p:spPr>
            <a:xfrm>
              <a:off x="2159923" y="6006321"/>
              <a:ext cx="489671" cy="215158"/>
            </a:xfrm>
            <a:prstGeom prst="rect">
              <a:avLst/>
            </a:prstGeom>
            <a:noFill/>
          </p:spPr>
          <p:txBody>
            <a:bodyPr wrap="none" rtlCol="0">
              <a:spAutoFit/>
            </a:bodyPr>
            <a:lstStyle/>
            <a:p>
              <a:pPr algn="r"/>
              <a:r>
                <a:rPr lang="fr-FR" sz="1000" dirty="0"/>
                <a:t>-32,0</a:t>
              </a:r>
            </a:p>
          </p:txBody>
        </p:sp>
        <p:sp>
          <p:nvSpPr>
            <p:cNvPr id="182" name="ZoneTexte 181"/>
            <p:cNvSpPr txBox="1"/>
            <p:nvPr/>
          </p:nvSpPr>
          <p:spPr>
            <a:xfrm>
              <a:off x="3199739" y="5975794"/>
              <a:ext cx="489671" cy="215158"/>
            </a:xfrm>
            <a:prstGeom prst="rect">
              <a:avLst/>
            </a:prstGeom>
            <a:noFill/>
          </p:spPr>
          <p:txBody>
            <a:bodyPr wrap="none" rtlCol="0">
              <a:spAutoFit/>
            </a:bodyPr>
            <a:lstStyle/>
            <a:p>
              <a:pPr algn="r"/>
              <a:r>
                <a:rPr lang="fr-FR" sz="1000" dirty="0"/>
                <a:t>-25,7</a:t>
              </a:r>
            </a:p>
          </p:txBody>
        </p:sp>
        <p:sp>
          <p:nvSpPr>
            <p:cNvPr id="213" name="ZoneTexte 212"/>
            <p:cNvSpPr txBox="1"/>
            <p:nvPr/>
          </p:nvSpPr>
          <p:spPr>
            <a:xfrm>
              <a:off x="1882564" y="1889191"/>
              <a:ext cx="593432" cy="307777"/>
            </a:xfrm>
            <a:prstGeom prst="rect">
              <a:avLst/>
            </a:prstGeom>
            <a:noFill/>
          </p:spPr>
          <p:txBody>
            <a:bodyPr wrap="none" rtlCol="0">
              <a:spAutoFit/>
            </a:bodyPr>
            <a:lstStyle/>
            <a:p>
              <a:pPr algn="ctr"/>
              <a:r>
                <a:rPr lang="fr-FR" sz="1400" b="1" dirty="0">
                  <a:solidFill>
                    <a:srgbClr val="0070C0"/>
                  </a:solidFill>
                  <a:latin typeface="Calibri" panose="020F0502020204030204" pitchFamily="34" charset="0"/>
                  <a:cs typeface="Calibri" panose="020F0502020204030204" pitchFamily="34" charset="0"/>
                </a:rPr>
                <a:t>UPCR</a:t>
              </a:r>
            </a:p>
          </p:txBody>
        </p:sp>
        <p:sp>
          <p:nvSpPr>
            <p:cNvPr id="214" name="ZoneTexte 213"/>
            <p:cNvSpPr txBox="1"/>
            <p:nvPr/>
          </p:nvSpPr>
          <p:spPr>
            <a:xfrm>
              <a:off x="1833674" y="3664868"/>
              <a:ext cx="691216" cy="307777"/>
            </a:xfrm>
            <a:prstGeom prst="rect">
              <a:avLst/>
            </a:prstGeom>
            <a:noFill/>
          </p:spPr>
          <p:txBody>
            <a:bodyPr wrap="none" rtlCol="0">
              <a:spAutoFit/>
            </a:bodyPr>
            <a:lstStyle/>
            <a:p>
              <a:pPr algn="ctr"/>
              <a:r>
                <a:rPr lang="fr-FR" sz="1400" b="1" dirty="0" err="1">
                  <a:solidFill>
                    <a:srgbClr val="0070C0"/>
                  </a:solidFill>
                  <a:latin typeface="Calibri" panose="020F0502020204030204" pitchFamily="34" charset="0"/>
                  <a:cs typeface="Calibri" panose="020F0502020204030204" pitchFamily="34" charset="0"/>
                </a:rPr>
                <a:t>RBP:Cr</a:t>
              </a:r>
              <a:endParaRPr lang="fr-FR" sz="1400" b="1" dirty="0">
                <a:solidFill>
                  <a:srgbClr val="0070C0"/>
                </a:solidFill>
                <a:latin typeface="Calibri" panose="020F0502020204030204" pitchFamily="34" charset="0"/>
                <a:cs typeface="Calibri" panose="020F0502020204030204" pitchFamily="34" charset="0"/>
              </a:endParaRPr>
            </a:p>
          </p:txBody>
        </p:sp>
        <p:sp>
          <p:nvSpPr>
            <p:cNvPr id="215" name="ZoneTexte 214"/>
            <p:cNvSpPr txBox="1"/>
            <p:nvPr/>
          </p:nvSpPr>
          <p:spPr>
            <a:xfrm>
              <a:off x="1809630" y="5096557"/>
              <a:ext cx="739306" cy="307777"/>
            </a:xfrm>
            <a:prstGeom prst="rect">
              <a:avLst/>
            </a:prstGeom>
            <a:noFill/>
          </p:spPr>
          <p:txBody>
            <a:bodyPr wrap="none" rtlCol="0">
              <a:spAutoFit/>
            </a:bodyPr>
            <a:lstStyle/>
            <a:p>
              <a:pPr algn="ctr"/>
              <a:r>
                <a:rPr lang="el-GR" sz="1400" b="1" dirty="0">
                  <a:solidFill>
                    <a:srgbClr val="0070C0"/>
                  </a:solidFill>
                  <a:latin typeface="Calibri" panose="020F0502020204030204" pitchFamily="34" charset="0"/>
                  <a:cs typeface="Calibri" panose="020F0502020204030204" pitchFamily="34" charset="0"/>
                </a:rPr>
                <a:t>β</a:t>
              </a:r>
              <a:r>
                <a:rPr lang="fr-FR" sz="1400" b="1" dirty="0">
                  <a:solidFill>
                    <a:srgbClr val="0070C0"/>
                  </a:solidFill>
                  <a:latin typeface="Calibri" panose="020F0502020204030204" pitchFamily="34" charset="0"/>
                  <a:cs typeface="Calibri" panose="020F0502020204030204" pitchFamily="34" charset="0"/>
                </a:rPr>
                <a:t>2M:Cr</a:t>
              </a:r>
            </a:p>
          </p:txBody>
        </p:sp>
        <p:sp>
          <p:nvSpPr>
            <p:cNvPr id="216" name="ZoneTexte 215"/>
            <p:cNvSpPr txBox="1"/>
            <p:nvPr/>
          </p:nvSpPr>
          <p:spPr>
            <a:xfrm>
              <a:off x="439023" y="6369570"/>
              <a:ext cx="408665" cy="349632"/>
            </a:xfrm>
            <a:prstGeom prst="rect">
              <a:avLst/>
            </a:prstGeom>
            <a:noFill/>
          </p:spPr>
          <p:txBody>
            <a:bodyPr wrap="none" rtlCol="0">
              <a:spAutoFit/>
            </a:bodyPr>
            <a:lstStyle/>
            <a:p>
              <a:pPr algn="ctr"/>
              <a:r>
                <a:rPr lang="fr-FR" sz="1000" dirty="0"/>
                <a:t>848</a:t>
              </a:r>
            </a:p>
            <a:p>
              <a:pPr algn="ctr"/>
              <a:r>
                <a:rPr lang="fr-FR" sz="1000" dirty="0"/>
                <a:t>848</a:t>
              </a:r>
            </a:p>
          </p:txBody>
        </p:sp>
        <p:sp>
          <p:nvSpPr>
            <p:cNvPr id="217" name="ZoneTexte 216"/>
            <p:cNvSpPr txBox="1"/>
            <p:nvPr/>
          </p:nvSpPr>
          <p:spPr>
            <a:xfrm>
              <a:off x="1432624" y="6369570"/>
              <a:ext cx="408665" cy="349632"/>
            </a:xfrm>
            <a:prstGeom prst="rect">
              <a:avLst/>
            </a:prstGeom>
            <a:noFill/>
          </p:spPr>
          <p:txBody>
            <a:bodyPr wrap="none" rtlCol="0">
              <a:spAutoFit/>
            </a:bodyPr>
            <a:lstStyle/>
            <a:p>
              <a:pPr algn="ctr"/>
              <a:r>
                <a:rPr lang="fr-FR" sz="1000" dirty="0"/>
                <a:t>803</a:t>
              </a:r>
            </a:p>
            <a:p>
              <a:pPr algn="ctr"/>
              <a:r>
                <a:rPr lang="fr-FR" sz="1000" dirty="0"/>
                <a:t>789</a:t>
              </a:r>
            </a:p>
          </p:txBody>
        </p:sp>
        <p:sp>
          <p:nvSpPr>
            <p:cNvPr id="218" name="ZoneTexte 217"/>
            <p:cNvSpPr txBox="1"/>
            <p:nvPr/>
          </p:nvSpPr>
          <p:spPr>
            <a:xfrm>
              <a:off x="2462141" y="6369570"/>
              <a:ext cx="408665" cy="349632"/>
            </a:xfrm>
            <a:prstGeom prst="rect">
              <a:avLst/>
            </a:prstGeom>
            <a:noFill/>
          </p:spPr>
          <p:txBody>
            <a:bodyPr wrap="none" rtlCol="0">
              <a:spAutoFit/>
            </a:bodyPr>
            <a:lstStyle/>
            <a:p>
              <a:pPr algn="ctr"/>
              <a:r>
                <a:rPr lang="fr-FR" sz="1000" dirty="0"/>
                <a:t>761</a:t>
              </a:r>
            </a:p>
            <a:p>
              <a:pPr algn="ctr"/>
              <a:r>
                <a:rPr lang="fr-FR" sz="1000" dirty="0"/>
                <a:t>737</a:t>
              </a:r>
            </a:p>
          </p:txBody>
        </p:sp>
        <p:sp>
          <p:nvSpPr>
            <p:cNvPr id="219" name="ZoneTexte 218"/>
            <p:cNvSpPr txBox="1"/>
            <p:nvPr/>
          </p:nvSpPr>
          <p:spPr>
            <a:xfrm>
              <a:off x="3504521" y="6369570"/>
              <a:ext cx="408665" cy="349632"/>
            </a:xfrm>
            <a:prstGeom prst="rect">
              <a:avLst/>
            </a:prstGeom>
            <a:noFill/>
          </p:spPr>
          <p:txBody>
            <a:bodyPr wrap="none" rtlCol="0">
              <a:spAutoFit/>
            </a:bodyPr>
            <a:lstStyle/>
            <a:p>
              <a:pPr algn="ctr"/>
              <a:r>
                <a:rPr lang="fr-FR" sz="1000" dirty="0"/>
                <a:t>722</a:t>
              </a:r>
            </a:p>
            <a:p>
              <a:pPr algn="ctr"/>
              <a:r>
                <a:rPr lang="fr-FR" sz="1000" dirty="0"/>
                <a:t>681</a:t>
              </a:r>
            </a:p>
          </p:txBody>
        </p:sp>
        <p:sp>
          <p:nvSpPr>
            <p:cNvPr id="220" name="ZoneTexte 219"/>
            <p:cNvSpPr txBox="1"/>
            <p:nvPr/>
          </p:nvSpPr>
          <p:spPr>
            <a:xfrm>
              <a:off x="439023" y="4887971"/>
              <a:ext cx="408665" cy="349632"/>
            </a:xfrm>
            <a:prstGeom prst="rect">
              <a:avLst/>
            </a:prstGeom>
            <a:noFill/>
          </p:spPr>
          <p:txBody>
            <a:bodyPr wrap="none" rtlCol="0">
              <a:spAutoFit/>
            </a:bodyPr>
            <a:lstStyle/>
            <a:p>
              <a:pPr algn="ctr"/>
              <a:r>
                <a:rPr lang="fr-FR" sz="1000" dirty="0"/>
                <a:t>855</a:t>
              </a:r>
            </a:p>
            <a:p>
              <a:pPr algn="ctr"/>
              <a:r>
                <a:rPr lang="fr-FR" sz="1000" dirty="0"/>
                <a:t>855</a:t>
              </a:r>
            </a:p>
          </p:txBody>
        </p:sp>
        <p:sp>
          <p:nvSpPr>
            <p:cNvPr id="221" name="ZoneTexte 220"/>
            <p:cNvSpPr txBox="1"/>
            <p:nvPr/>
          </p:nvSpPr>
          <p:spPr>
            <a:xfrm>
              <a:off x="1432624" y="4887971"/>
              <a:ext cx="408665" cy="349632"/>
            </a:xfrm>
            <a:prstGeom prst="rect">
              <a:avLst/>
            </a:prstGeom>
            <a:noFill/>
          </p:spPr>
          <p:txBody>
            <a:bodyPr wrap="none" rtlCol="0">
              <a:spAutoFit/>
            </a:bodyPr>
            <a:lstStyle/>
            <a:p>
              <a:pPr algn="ctr"/>
              <a:r>
                <a:rPr lang="fr-FR" sz="1000" dirty="0"/>
                <a:t>812</a:t>
              </a:r>
            </a:p>
            <a:p>
              <a:pPr algn="ctr"/>
              <a:r>
                <a:rPr lang="fr-FR" sz="1000" dirty="0"/>
                <a:t>800</a:t>
              </a:r>
            </a:p>
          </p:txBody>
        </p:sp>
        <p:sp>
          <p:nvSpPr>
            <p:cNvPr id="222" name="ZoneTexte 221"/>
            <p:cNvSpPr txBox="1"/>
            <p:nvPr/>
          </p:nvSpPr>
          <p:spPr>
            <a:xfrm>
              <a:off x="2462141" y="4887971"/>
              <a:ext cx="408665" cy="349632"/>
            </a:xfrm>
            <a:prstGeom prst="rect">
              <a:avLst/>
            </a:prstGeom>
            <a:noFill/>
          </p:spPr>
          <p:txBody>
            <a:bodyPr wrap="none" rtlCol="0">
              <a:spAutoFit/>
            </a:bodyPr>
            <a:lstStyle/>
            <a:p>
              <a:pPr algn="ctr"/>
              <a:r>
                <a:rPr lang="fr-FR" sz="1000" dirty="0"/>
                <a:t>769</a:t>
              </a:r>
            </a:p>
            <a:p>
              <a:pPr algn="ctr"/>
              <a:r>
                <a:rPr lang="fr-FR" sz="1000" dirty="0"/>
                <a:t>746</a:t>
              </a:r>
            </a:p>
          </p:txBody>
        </p:sp>
        <p:sp>
          <p:nvSpPr>
            <p:cNvPr id="223" name="ZoneTexte 222"/>
            <p:cNvSpPr txBox="1"/>
            <p:nvPr/>
          </p:nvSpPr>
          <p:spPr>
            <a:xfrm>
              <a:off x="3504521" y="4887971"/>
              <a:ext cx="408665" cy="349632"/>
            </a:xfrm>
            <a:prstGeom prst="rect">
              <a:avLst/>
            </a:prstGeom>
            <a:noFill/>
          </p:spPr>
          <p:txBody>
            <a:bodyPr wrap="none" rtlCol="0">
              <a:spAutoFit/>
            </a:bodyPr>
            <a:lstStyle/>
            <a:p>
              <a:pPr algn="ctr"/>
              <a:r>
                <a:rPr lang="fr-FR" sz="1000" dirty="0"/>
                <a:t>728</a:t>
              </a:r>
            </a:p>
            <a:p>
              <a:pPr algn="ctr"/>
              <a:r>
                <a:rPr lang="fr-FR" sz="1000" dirty="0"/>
                <a:t>687</a:t>
              </a:r>
            </a:p>
          </p:txBody>
        </p:sp>
        <p:sp>
          <p:nvSpPr>
            <p:cNvPr id="224" name="ZoneTexte 223"/>
            <p:cNvSpPr txBox="1"/>
            <p:nvPr/>
          </p:nvSpPr>
          <p:spPr>
            <a:xfrm>
              <a:off x="439023" y="3165283"/>
              <a:ext cx="408665" cy="349632"/>
            </a:xfrm>
            <a:prstGeom prst="rect">
              <a:avLst/>
            </a:prstGeom>
            <a:noFill/>
          </p:spPr>
          <p:txBody>
            <a:bodyPr wrap="none" rtlCol="0">
              <a:spAutoFit/>
            </a:bodyPr>
            <a:lstStyle/>
            <a:p>
              <a:pPr algn="ctr"/>
              <a:r>
                <a:rPr lang="fr-FR" sz="1000" dirty="0"/>
                <a:t>866</a:t>
              </a:r>
            </a:p>
            <a:p>
              <a:pPr algn="ctr"/>
              <a:r>
                <a:rPr lang="fr-FR" sz="1000" dirty="0"/>
                <a:t>866</a:t>
              </a:r>
            </a:p>
          </p:txBody>
        </p:sp>
        <p:sp>
          <p:nvSpPr>
            <p:cNvPr id="225" name="ZoneTexte 224"/>
            <p:cNvSpPr txBox="1"/>
            <p:nvPr/>
          </p:nvSpPr>
          <p:spPr>
            <a:xfrm>
              <a:off x="1432624" y="3165283"/>
              <a:ext cx="408665" cy="349632"/>
            </a:xfrm>
            <a:prstGeom prst="rect">
              <a:avLst/>
            </a:prstGeom>
            <a:noFill/>
          </p:spPr>
          <p:txBody>
            <a:bodyPr wrap="none" rtlCol="0">
              <a:spAutoFit/>
            </a:bodyPr>
            <a:lstStyle/>
            <a:p>
              <a:pPr algn="ctr"/>
              <a:r>
                <a:rPr lang="fr-FR" sz="1000" dirty="0"/>
                <a:t>819</a:t>
              </a:r>
            </a:p>
            <a:p>
              <a:pPr algn="ctr"/>
              <a:r>
                <a:rPr lang="fr-FR" sz="1000" dirty="0"/>
                <a:t>801</a:t>
              </a:r>
            </a:p>
          </p:txBody>
        </p:sp>
        <p:sp>
          <p:nvSpPr>
            <p:cNvPr id="226" name="ZoneTexte 225"/>
            <p:cNvSpPr txBox="1"/>
            <p:nvPr/>
          </p:nvSpPr>
          <p:spPr>
            <a:xfrm>
              <a:off x="2462141" y="3165283"/>
              <a:ext cx="408665" cy="349632"/>
            </a:xfrm>
            <a:prstGeom prst="rect">
              <a:avLst/>
            </a:prstGeom>
            <a:noFill/>
          </p:spPr>
          <p:txBody>
            <a:bodyPr wrap="none" rtlCol="0">
              <a:spAutoFit/>
            </a:bodyPr>
            <a:lstStyle/>
            <a:p>
              <a:pPr algn="ctr"/>
              <a:r>
                <a:rPr lang="fr-FR" sz="1000" dirty="0"/>
                <a:t>768</a:t>
              </a:r>
            </a:p>
            <a:p>
              <a:pPr algn="ctr"/>
              <a:r>
                <a:rPr lang="fr-FR" sz="1000" dirty="0"/>
                <a:t>751</a:t>
              </a:r>
            </a:p>
          </p:txBody>
        </p:sp>
        <p:sp>
          <p:nvSpPr>
            <p:cNvPr id="227" name="ZoneTexte 226"/>
            <p:cNvSpPr txBox="1"/>
            <p:nvPr/>
          </p:nvSpPr>
          <p:spPr>
            <a:xfrm>
              <a:off x="3504521" y="3165283"/>
              <a:ext cx="408665" cy="349632"/>
            </a:xfrm>
            <a:prstGeom prst="rect">
              <a:avLst/>
            </a:prstGeom>
            <a:noFill/>
          </p:spPr>
          <p:txBody>
            <a:bodyPr wrap="none" rtlCol="0">
              <a:spAutoFit/>
            </a:bodyPr>
            <a:lstStyle/>
            <a:p>
              <a:pPr algn="ctr"/>
              <a:r>
                <a:rPr lang="fr-FR" sz="1000" dirty="0"/>
                <a:t>740</a:t>
              </a:r>
            </a:p>
            <a:p>
              <a:pPr algn="ctr"/>
              <a:r>
                <a:rPr lang="fr-FR" sz="1000" dirty="0"/>
                <a:t>699</a:t>
              </a:r>
            </a:p>
          </p:txBody>
        </p:sp>
        <p:cxnSp>
          <p:nvCxnSpPr>
            <p:cNvPr id="228" name="Connecteur droit 227"/>
            <p:cNvCxnSpPr/>
            <p:nvPr/>
          </p:nvCxnSpPr>
          <p:spPr bwMode="auto">
            <a:xfrm>
              <a:off x="189296" y="3289826"/>
              <a:ext cx="300040"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229" name="Connecteur droit 228"/>
            <p:cNvCxnSpPr/>
            <p:nvPr/>
          </p:nvCxnSpPr>
          <p:spPr bwMode="auto">
            <a:xfrm>
              <a:off x="189296" y="3439025"/>
              <a:ext cx="300040"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cxnSp>
          <p:nvCxnSpPr>
            <p:cNvPr id="230" name="Connecteur droit 229"/>
            <p:cNvCxnSpPr/>
            <p:nvPr/>
          </p:nvCxnSpPr>
          <p:spPr bwMode="auto">
            <a:xfrm>
              <a:off x="189296" y="5021930"/>
              <a:ext cx="300040"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231" name="Connecteur droit 230"/>
            <p:cNvCxnSpPr/>
            <p:nvPr/>
          </p:nvCxnSpPr>
          <p:spPr bwMode="auto">
            <a:xfrm>
              <a:off x="189296" y="5159177"/>
              <a:ext cx="300040"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cxnSp>
          <p:nvCxnSpPr>
            <p:cNvPr id="232" name="Connecteur droit 231"/>
            <p:cNvCxnSpPr/>
            <p:nvPr/>
          </p:nvCxnSpPr>
          <p:spPr bwMode="auto">
            <a:xfrm>
              <a:off x="189296" y="6503481"/>
              <a:ext cx="300040"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233" name="Connecteur droit 232"/>
            <p:cNvCxnSpPr/>
            <p:nvPr/>
          </p:nvCxnSpPr>
          <p:spPr bwMode="auto">
            <a:xfrm>
              <a:off x="189296" y="6626429"/>
              <a:ext cx="300040"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sp>
          <p:nvSpPr>
            <p:cNvPr id="234" name="ZoneTexte 233"/>
            <p:cNvSpPr txBox="1"/>
            <p:nvPr/>
          </p:nvSpPr>
          <p:spPr>
            <a:xfrm>
              <a:off x="511763" y="2975168"/>
              <a:ext cx="263186" cy="215158"/>
            </a:xfrm>
            <a:prstGeom prst="rect">
              <a:avLst/>
            </a:prstGeom>
            <a:noFill/>
          </p:spPr>
          <p:txBody>
            <a:bodyPr wrap="none" rtlCol="0">
              <a:spAutoFit/>
            </a:bodyPr>
            <a:lstStyle/>
            <a:p>
              <a:pPr algn="ctr"/>
              <a:r>
                <a:rPr lang="fr-FR" sz="1000" dirty="0"/>
                <a:t>0</a:t>
              </a:r>
            </a:p>
          </p:txBody>
        </p:sp>
        <p:sp>
          <p:nvSpPr>
            <p:cNvPr id="235" name="ZoneTexte 234"/>
            <p:cNvSpPr txBox="1"/>
            <p:nvPr/>
          </p:nvSpPr>
          <p:spPr>
            <a:xfrm>
              <a:off x="1468994" y="2975168"/>
              <a:ext cx="335926" cy="215158"/>
            </a:xfrm>
            <a:prstGeom prst="rect">
              <a:avLst/>
            </a:prstGeom>
            <a:noFill/>
          </p:spPr>
          <p:txBody>
            <a:bodyPr wrap="none" rtlCol="0">
              <a:spAutoFit/>
            </a:bodyPr>
            <a:lstStyle/>
            <a:p>
              <a:pPr algn="ctr"/>
              <a:r>
                <a:rPr lang="fr-FR" sz="1000" dirty="0"/>
                <a:t>48</a:t>
              </a:r>
            </a:p>
          </p:txBody>
        </p:sp>
        <p:sp>
          <p:nvSpPr>
            <p:cNvPr id="236" name="ZoneTexte 235"/>
            <p:cNvSpPr txBox="1"/>
            <p:nvPr/>
          </p:nvSpPr>
          <p:spPr>
            <a:xfrm>
              <a:off x="2498510" y="2975168"/>
              <a:ext cx="335926" cy="215158"/>
            </a:xfrm>
            <a:prstGeom prst="rect">
              <a:avLst/>
            </a:prstGeom>
            <a:noFill/>
          </p:spPr>
          <p:txBody>
            <a:bodyPr wrap="none" rtlCol="0">
              <a:spAutoFit/>
            </a:bodyPr>
            <a:lstStyle/>
            <a:p>
              <a:pPr algn="ctr"/>
              <a:r>
                <a:rPr lang="fr-FR" sz="1000" dirty="0"/>
                <a:t>96</a:t>
              </a:r>
            </a:p>
          </p:txBody>
        </p:sp>
        <p:sp>
          <p:nvSpPr>
            <p:cNvPr id="237" name="ZoneTexte 236"/>
            <p:cNvSpPr txBox="1"/>
            <p:nvPr/>
          </p:nvSpPr>
          <p:spPr>
            <a:xfrm>
              <a:off x="3504521" y="2975168"/>
              <a:ext cx="408666" cy="215158"/>
            </a:xfrm>
            <a:prstGeom prst="rect">
              <a:avLst/>
            </a:prstGeom>
            <a:noFill/>
          </p:spPr>
          <p:txBody>
            <a:bodyPr wrap="none" rtlCol="0">
              <a:spAutoFit/>
            </a:bodyPr>
            <a:lstStyle/>
            <a:p>
              <a:pPr algn="ctr"/>
              <a:r>
                <a:rPr lang="fr-FR" sz="1000" dirty="0"/>
                <a:t>144</a:t>
              </a:r>
            </a:p>
          </p:txBody>
        </p:sp>
        <p:sp>
          <p:nvSpPr>
            <p:cNvPr id="238" name="ZoneTexte 237"/>
            <p:cNvSpPr txBox="1"/>
            <p:nvPr/>
          </p:nvSpPr>
          <p:spPr>
            <a:xfrm>
              <a:off x="3751421" y="2978465"/>
              <a:ext cx="803775" cy="215158"/>
            </a:xfrm>
            <a:prstGeom prst="rect">
              <a:avLst/>
            </a:prstGeom>
            <a:noFill/>
          </p:spPr>
          <p:txBody>
            <a:bodyPr wrap="none" rtlCol="0">
              <a:spAutoFit/>
            </a:bodyPr>
            <a:lstStyle/>
            <a:p>
              <a:pPr algn="ctr"/>
              <a:r>
                <a:rPr lang="fr-FR" sz="1000" b="1" dirty="0"/>
                <a:t>Semaines</a:t>
              </a:r>
            </a:p>
          </p:txBody>
        </p:sp>
        <p:sp>
          <p:nvSpPr>
            <p:cNvPr id="239" name="ZoneTexte 238"/>
            <p:cNvSpPr txBox="1"/>
            <p:nvPr/>
          </p:nvSpPr>
          <p:spPr>
            <a:xfrm>
              <a:off x="511763" y="4731995"/>
              <a:ext cx="263186" cy="215158"/>
            </a:xfrm>
            <a:prstGeom prst="rect">
              <a:avLst/>
            </a:prstGeom>
            <a:noFill/>
          </p:spPr>
          <p:txBody>
            <a:bodyPr wrap="none" rtlCol="0">
              <a:spAutoFit/>
            </a:bodyPr>
            <a:lstStyle/>
            <a:p>
              <a:pPr algn="ctr"/>
              <a:r>
                <a:rPr lang="fr-FR" sz="1000" dirty="0"/>
                <a:t>0</a:t>
              </a:r>
            </a:p>
          </p:txBody>
        </p:sp>
        <p:sp>
          <p:nvSpPr>
            <p:cNvPr id="240" name="ZoneTexte 239"/>
            <p:cNvSpPr txBox="1"/>
            <p:nvPr/>
          </p:nvSpPr>
          <p:spPr>
            <a:xfrm>
              <a:off x="1468994" y="4731995"/>
              <a:ext cx="335926" cy="215158"/>
            </a:xfrm>
            <a:prstGeom prst="rect">
              <a:avLst/>
            </a:prstGeom>
            <a:noFill/>
          </p:spPr>
          <p:txBody>
            <a:bodyPr wrap="none" rtlCol="0">
              <a:spAutoFit/>
            </a:bodyPr>
            <a:lstStyle/>
            <a:p>
              <a:pPr algn="ctr"/>
              <a:r>
                <a:rPr lang="fr-FR" sz="1000" dirty="0"/>
                <a:t>48</a:t>
              </a:r>
            </a:p>
          </p:txBody>
        </p:sp>
        <p:sp>
          <p:nvSpPr>
            <p:cNvPr id="241" name="ZoneTexte 240"/>
            <p:cNvSpPr txBox="1"/>
            <p:nvPr/>
          </p:nvSpPr>
          <p:spPr>
            <a:xfrm>
              <a:off x="2498510" y="4731995"/>
              <a:ext cx="335926" cy="215158"/>
            </a:xfrm>
            <a:prstGeom prst="rect">
              <a:avLst/>
            </a:prstGeom>
            <a:noFill/>
          </p:spPr>
          <p:txBody>
            <a:bodyPr wrap="none" rtlCol="0">
              <a:spAutoFit/>
            </a:bodyPr>
            <a:lstStyle/>
            <a:p>
              <a:pPr algn="ctr"/>
              <a:r>
                <a:rPr lang="fr-FR" sz="1000" dirty="0"/>
                <a:t>96</a:t>
              </a:r>
            </a:p>
          </p:txBody>
        </p:sp>
        <p:sp>
          <p:nvSpPr>
            <p:cNvPr id="242" name="ZoneTexte 241"/>
            <p:cNvSpPr txBox="1"/>
            <p:nvPr/>
          </p:nvSpPr>
          <p:spPr>
            <a:xfrm>
              <a:off x="3504521" y="4731995"/>
              <a:ext cx="408666" cy="215158"/>
            </a:xfrm>
            <a:prstGeom prst="rect">
              <a:avLst/>
            </a:prstGeom>
            <a:noFill/>
          </p:spPr>
          <p:txBody>
            <a:bodyPr wrap="none" rtlCol="0">
              <a:spAutoFit/>
            </a:bodyPr>
            <a:lstStyle/>
            <a:p>
              <a:pPr algn="ctr"/>
              <a:r>
                <a:rPr lang="fr-FR" sz="1000" dirty="0"/>
                <a:t>144</a:t>
              </a:r>
            </a:p>
          </p:txBody>
        </p:sp>
        <p:sp>
          <p:nvSpPr>
            <p:cNvPr id="243" name="ZoneTexte 242"/>
            <p:cNvSpPr txBox="1"/>
            <p:nvPr/>
          </p:nvSpPr>
          <p:spPr>
            <a:xfrm>
              <a:off x="3751421" y="4722185"/>
              <a:ext cx="803775" cy="215158"/>
            </a:xfrm>
            <a:prstGeom prst="rect">
              <a:avLst/>
            </a:prstGeom>
            <a:noFill/>
          </p:spPr>
          <p:txBody>
            <a:bodyPr wrap="none" rtlCol="0">
              <a:spAutoFit/>
            </a:bodyPr>
            <a:lstStyle/>
            <a:p>
              <a:pPr algn="ctr"/>
              <a:r>
                <a:rPr lang="fr-FR" sz="1000" b="1" dirty="0"/>
                <a:t>Semaines</a:t>
              </a:r>
            </a:p>
          </p:txBody>
        </p:sp>
        <p:sp>
          <p:nvSpPr>
            <p:cNvPr id="244" name="ZoneTexte 243"/>
            <p:cNvSpPr txBox="1"/>
            <p:nvPr/>
          </p:nvSpPr>
          <p:spPr>
            <a:xfrm>
              <a:off x="511763" y="6222043"/>
              <a:ext cx="263186" cy="215158"/>
            </a:xfrm>
            <a:prstGeom prst="rect">
              <a:avLst/>
            </a:prstGeom>
            <a:noFill/>
          </p:spPr>
          <p:txBody>
            <a:bodyPr wrap="none" rtlCol="0">
              <a:spAutoFit/>
            </a:bodyPr>
            <a:lstStyle/>
            <a:p>
              <a:pPr algn="ctr"/>
              <a:r>
                <a:rPr lang="fr-FR" sz="1000" dirty="0"/>
                <a:t>0</a:t>
              </a:r>
            </a:p>
          </p:txBody>
        </p:sp>
        <p:sp>
          <p:nvSpPr>
            <p:cNvPr id="245" name="ZoneTexte 244"/>
            <p:cNvSpPr txBox="1"/>
            <p:nvPr/>
          </p:nvSpPr>
          <p:spPr>
            <a:xfrm>
              <a:off x="1468994" y="6222043"/>
              <a:ext cx="335926" cy="215158"/>
            </a:xfrm>
            <a:prstGeom prst="rect">
              <a:avLst/>
            </a:prstGeom>
            <a:noFill/>
          </p:spPr>
          <p:txBody>
            <a:bodyPr wrap="none" rtlCol="0">
              <a:spAutoFit/>
            </a:bodyPr>
            <a:lstStyle/>
            <a:p>
              <a:pPr algn="ctr"/>
              <a:r>
                <a:rPr lang="fr-FR" sz="1000" dirty="0"/>
                <a:t>48</a:t>
              </a:r>
            </a:p>
          </p:txBody>
        </p:sp>
        <p:sp>
          <p:nvSpPr>
            <p:cNvPr id="246" name="ZoneTexte 245"/>
            <p:cNvSpPr txBox="1"/>
            <p:nvPr/>
          </p:nvSpPr>
          <p:spPr>
            <a:xfrm>
              <a:off x="2498510" y="6222043"/>
              <a:ext cx="335926" cy="215158"/>
            </a:xfrm>
            <a:prstGeom prst="rect">
              <a:avLst/>
            </a:prstGeom>
            <a:noFill/>
          </p:spPr>
          <p:txBody>
            <a:bodyPr wrap="none" rtlCol="0">
              <a:spAutoFit/>
            </a:bodyPr>
            <a:lstStyle/>
            <a:p>
              <a:pPr algn="ctr"/>
              <a:r>
                <a:rPr lang="fr-FR" sz="1000" dirty="0"/>
                <a:t>96</a:t>
              </a:r>
            </a:p>
          </p:txBody>
        </p:sp>
        <p:sp>
          <p:nvSpPr>
            <p:cNvPr id="247" name="ZoneTexte 246"/>
            <p:cNvSpPr txBox="1"/>
            <p:nvPr/>
          </p:nvSpPr>
          <p:spPr>
            <a:xfrm>
              <a:off x="3504521" y="6222043"/>
              <a:ext cx="408666" cy="215158"/>
            </a:xfrm>
            <a:prstGeom prst="rect">
              <a:avLst/>
            </a:prstGeom>
            <a:noFill/>
          </p:spPr>
          <p:txBody>
            <a:bodyPr wrap="none" rtlCol="0">
              <a:spAutoFit/>
            </a:bodyPr>
            <a:lstStyle/>
            <a:p>
              <a:pPr algn="ctr"/>
              <a:r>
                <a:rPr lang="fr-FR" sz="1000" dirty="0"/>
                <a:t>144</a:t>
              </a:r>
            </a:p>
          </p:txBody>
        </p:sp>
        <p:sp>
          <p:nvSpPr>
            <p:cNvPr id="248" name="ZoneTexte 247"/>
            <p:cNvSpPr txBox="1"/>
            <p:nvPr/>
          </p:nvSpPr>
          <p:spPr>
            <a:xfrm>
              <a:off x="3751421" y="6205457"/>
              <a:ext cx="803775" cy="215158"/>
            </a:xfrm>
            <a:prstGeom prst="rect">
              <a:avLst/>
            </a:prstGeom>
            <a:noFill/>
          </p:spPr>
          <p:txBody>
            <a:bodyPr wrap="none" rtlCol="0">
              <a:spAutoFit/>
            </a:bodyPr>
            <a:lstStyle/>
            <a:p>
              <a:pPr algn="ctr"/>
              <a:r>
                <a:rPr lang="fr-FR" sz="1000" b="1" dirty="0"/>
                <a:t>Semaines</a:t>
              </a:r>
            </a:p>
          </p:txBody>
        </p:sp>
      </p:grpSp>
      <p:sp>
        <p:nvSpPr>
          <p:cNvPr id="251" name="ZoneTexte 250"/>
          <p:cNvSpPr txBox="1"/>
          <p:nvPr/>
        </p:nvSpPr>
        <p:spPr>
          <a:xfrm>
            <a:off x="5311972" y="1104502"/>
            <a:ext cx="3830492" cy="646331"/>
          </a:xfrm>
          <a:prstGeom prst="rect">
            <a:avLst/>
          </a:prstGeom>
          <a:noFill/>
        </p:spPr>
        <p:txBody>
          <a:bodyPr wrap="square" rtlCol="0">
            <a:spAutoFit/>
          </a:bodyPr>
          <a:lstStyle/>
          <a:p>
            <a:pPr algn="ctr"/>
            <a:r>
              <a:rPr lang="fr-FR" b="1" dirty="0">
                <a:solidFill>
                  <a:srgbClr val="0070C0"/>
                </a:solidFill>
                <a:latin typeface="Calibri"/>
                <a:cs typeface="Calibri"/>
              </a:rPr>
              <a:t>DMO : </a:t>
            </a:r>
          </a:p>
          <a:p>
            <a:pPr algn="ctr"/>
            <a:r>
              <a:rPr lang="fr-FR" b="1" dirty="0">
                <a:solidFill>
                  <a:srgbClr val="0070C0"/>
                </a:solidFill>
                <a:latin typeface="Calibri"/>
                <a:cs typeface="Calibri"/>
              </a:rPr>
              <a:t>% moyen de modification (IC 95 %)</a:t>
            </a:r>
          </a:p>
        </p:txBody>
      </p:sp>
      <p:sp>
        <p:nvSpPr>
          <p:cNvPr id="252" name="ZoneTexte 251"/>
          <p:cNvSpPr txBox="1"/>
          <p:nvPr/>
        </p:nvSpPr>
        <p:spPr>
          <a:xfrm>
            <a:off x="565240" y="1104502"/>
            <a:ext cx="3226910" cy="646331"/>
          </a:xfrm>
          <a:prstGeom prst="rect">
            <a:avLst/>
          </a:prstGeom>
          <a:noFill/>
        </p:spPr>
        <p:txBody>
          <a:bodyPr wrap="none" rtlCol="0">
            <a:spAutoFit/>
          </a:bodyPr>
          <a:lstStyle/>
          <a:p>
            <a:pPr algn="ctr"/>
            <a:r>
              <a:rPr lang="fr-FR" b="1" dirty="0">
                <a:solidFill>
                  <a:srgbClr val="0070C0"/>
                </a:solidFill>
                <a:latin typeface="Calibri"/>
                <a:cs typeface="Calibri"/>
              </a:rPr>
              <a:t>Protéinurie tubulaire : </a:t>
            </a:r>
          </a:p>
          <a:p>
            <a:pPr algn="ctr"/>
            <a:r>
              <a:rPr lang="fr-FR" b="1" dirty="0">
                <a:solidFill>
                  <a:srgbClr val="0070C0"/>
                </a:solidFill>
                <a:latin typeface="Calibri"/>
                <a:cs typeface="Calibri"/>
              </a:rPr>
              <a:t>% médian de modification (IQR)</a:t>
            </a:r>
          </a:p>
        </p:txBody>
      </p:sp>
      <p:sp>
        <p:nvSpPr>
          <p:cNvPr id="249" name="Rectangle 27"/>
          <p:cNvSpPr>
            <a:spLocks noGrp="1" noChangeArrowheads="1"/>
          </p:cNvSpPr>
          <p:nvPr>
            <p:ph type="title"/>
          </p:nvPr>
        </p:nvSpPr>
        <p:spPr>
          <a:xfrm>
            <a:off x="1451067" y="-374"/>
            <a:ext cx="7621588" cy="1106488"/>
          </a:xfrm>
        </p:spPr>
        <p:txBody>
          <a:bodyPr/>
          <a:lstStyle/>
          <a:p>
            <a:r>
              <a:rPr lang="fr-FR">
                <a:ea typeface="ＭＳ Ｐゴシック" pitchFamily="34" charset="-128"/>
              </a:rPr>
              <a:t>Essais GS-US-292-0104 et GS-US-292-0111 : </a:t>
            </a:r>
            <a:br>
              <a:rPr lang="fr-FR">
                <a:ea typeface="ＭＳ Ｐゴシック" pitchFamily="34" charset="-128"/>
              </a:rPr>
            </a:br>
            <a:r>
              <a:rPr lang="fr-FR">
                <a:ea typeface="ＭＳ Ｐゴシック" pitchFamily="34" charset="-128"/>
              </a:rPr>
              <a:t>E/C/F/TAF qd vs E/C/F/TDF qd à S144 (5)</a:t>
            </a:r>
          </a:p>
        </p:txBody>
      </p:sp>
      <p:grpSp>
        <p:nvGrpSpPr>
          <p:cNvPr id="3" name="Groupe 2"/>
          <p:cNvGrpSpPr/>
          <p:nvPr/>
        </p:nvGrpSpPr>
        <p:grpSpPr>
          <a:xfrm>
            <a:off x="4757238" y="1881069"/>
            <a:ext cx="4252912" cy="4497260"/>
            <a:chOff x="4757238" y="1881069"/>
            <a:chExt cx="4252912" cy="4497260"/>
          </a:xfrm>
        </p:grpSpPr>
        <p:sp>
          <p:nvSpPr>
            <p:cNvPr id="17" name="Line 15"/>
            <p:cNvSpPr>
              <a:spLocks noChangeShapeType="1"/>
            </p:cNvSpPr>
            <p:nvPr/>
          </p:nvSpPr>
          <p:spPr bwMode="auto">
            <a:xfrm flipV="1">
              <a:off x="5561013" y="4391614"/>
              <a:ext cx="0" cy="398463"/>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6"/>
            <p:cNvSpPr>
              <a:spLocks noChangeShapeType="1"/>
            </p:cNvSpPr>
            <p:nvPr/>
          </p:nvSpPr>
          <p:spPr bwMode="auto">
            <a:xfrm flipV="1">
              <a:off x="5561013" y="4790076"/>
              <a:ext cx="0" cy="841375"/>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18"/>
            <p:cNvSpPr>
              <a:spLocks noChangeShapeType="1"/>
            </p:cNvSpPr>
            <p:nvPr/>
          </p:nvSpPr>
          <p:spPr bwMode="auto">
            <a:xfrm>
              <a:off x="5561013" y="4790076"/>
              <a:ext cx="32559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9"/>
            <p:cNvSpPr>
              <a:spLocks noChangeShapeType="1"/>
            </p:cNvSpPr>
            <p:nvPr/>
          </p:nvSpPr>
          <p:spPr bwMode="auto">
            <a:xfrm>
              <a:off x="5505450" y="4388439"/>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4" name="Line 30"/>
            <p:cNvSpPr>
              <a:spLocks noChangeShapeType="1"/>
            </p:cNvSpPr>
            <p:nvPr/>
          </p:nvSpPr>
          <p:spPr bwMode="auto">
            <a:xfrm>
              <a:off x="5505450" y="5206001"/>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5" name="Line 31"/>
            <p:cNvSpPr>
              <a:spLocks noChangeShapeType="1"/>
            </p:cNvSpPr>
            <p:nvPr/>
          </p:nvSpPr>
          <p:spPr bwMode="auto">
            <a:xfrm>
              <a:off x="5505450" y="4790076"/>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46" name="Line 32"/>
            <p:cNvSpPr>
              <a:spLocks noChangeShapeType="1"/>
            </p:cNvSpPr>
            <p:nvPr/>
          </p:nvSpPr>
          <p:spPr bwMode="auto">
            <a:xfrm>
              <a:off x="5505450" y="5631451"/>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2" name="Freeform 46"/>
            <p:cNvSpPr>
              <a:spLocks/>
            </p:cNvSpPr>
            <p:nvPr/>
          </p:nvSpPr>
          <p:spPr bwMode="auto">
            <a:xfrm>
              <a:off x="6638925" y="4878976"/>
              <a:ext cx="0" cy="95250"/>
            </a:xfrm>
            <a:custGeom>
              <a:avLst/>
              <a:gdLst>
                <a:gd name="T0" fmla="*/ 60 h 60"/>
                <a:gd name="T1" fmla="*/ 32 h 60"/>
                <a:gd name="T2" fmla="*/ 0 h 60"/>
              </a:gdLst>
              <a:ahLst/>
              <a:cxnLst>
                <a:cxn ang="0">
                  <a:pos x="0" y="T0"/>
                </a:cxn>
                <a:cxn ang="0">
                  <a:pos x="0" y="T1"/>
                </a:cxn>
                <a:cxn ang="0">
                  <a:pos x="0" y="T2"/>
                </a:cxn>
              </a:cxnLst>
              <a:rect l="0" t="0" r="r" b="b"/>
              <a:pathLst>
                <a:path h="60">
                  <a:moveTo>
                    <a:pt x="0" y="60"/>
                  </a:moveTo>
                  <a:lnTo>
                    <a:pt x="0" y="32"/>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4" name="Line 58"/>
            <p:cNvSpPr>
              <a:spLocks noChangeShapeType="1"/>
            </p:cNvSpPr>
            <p:nvPr/>
          </p:nvSpPr>
          <p:spPr bwMode="auto">
            <a:xfrm flipV="1">
              <a:off x="8791575" y="4875801"/>
              <a:ext cx="0" cy="136525"/>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6" name="Line 60"/>
            <p:cNvSpPr>
              <a:spLocks noChangeShapeType="1"/>
            </p:cNvSpPr>
            <p:nvPr/>
          </p:nvSpPr>
          <p:spPr bwMode="auto">
            <a:xfrm flipV="1">
              <a:off x="7716838" y="4856751"/>
              <a:ext cx="0" cy="128588"/>
            </a:xfrm>
            <a:prstGeom prst="line">
              <a:avLst/>
            </a:prstGeom>
            <a:noFill/>
            <a:ln w="22225">
              <a:solidFill>
                <a:srgbClr val="6633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7" name="Freeform 61"/>
            <p:cNvSpPr>
              <a:spLocks/>
            </p:cNvSpPr>
            <p:nvPr/>
          </p:nvSpPr>
          <p:spPr bwMode="auto">
            <a:xfrm>
              <a:off x="5561013" y="4790076"/>
              <a:ext cx="2162175" cy="139700"/>
            </a:xfrm>
            <a:custGeom>
              <a:avLst/>
              <a:gdLst>
                <a:gd name="T0" fmla="*/ 1362 w 1362"/>
                <a:gd name="T1" fmla="*/ 88 h 88"/>
                <a:gd name="T2" fmla="*/ 1358 w 1362"/>
                <a:gd name="T3" fmla="*/ 88 h 88"/>
                <a:gd name="T4" fmla="*/ 679 w 1362"/>
                <a:gd name="T5" fmla="*/ 88 h 88"/>
                <a:gd name="T6" fmla="*/ 676 w 1362"/>
                <a:gd name="T7" fmla="*/ 88 h 88"/>
                <a:gd name="T8" fmla="*/ 0 w 1362"/>
                <a:gd name="T9" fmla="*/ 0 h 88"/>
              </a:gdLst>
              <a:ahLst/>
              <a:cxnLst>
                <a:cxn ang="0">
                  <a:pos x="T0" y="T1"/>
                </a:cxn>
                <a:cxn ang="0">
                  <a:pos x="T2" y="T3"/>
                </a:cxn>
                <a:cxn ang="0">
                  <a:pos x="T4" y="T5"/>
                </a:cxn>
                <a:cxn ang="0">
                  <a:pos x="T6" y="T7"/>
                </a:cxn>
                <a:cxn ang="0">
                  <a:pos x="T8" y="T9"/>
                </a:cxn>
              </a:cxnLst>
              <a:rect l="0" t="0" r="r" b="b"/>
              <a:pathLst>
                <a:path w="1362" h="88">
                  <a:moveTo>
                    <a:pt x="1362" y="88"/>
                  </a:moveTo>
                  <a:lnTo>
                    <a:pt x="1358" y="88"/>
                  </a:lnTo>
                  <a:lnTo>
                    <a:pt x="679" y="88"/>
                  </a:lnTo>
                  <a:lnTo>
                    <a:pt x="676" y="88"/>
                  </a:lnTo>
                  <a:lnTo>
                    <a:pt x="0" y="0"/>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2" name="Freeform 66"/>
            <p:cNvSpPr>
              <a:spLocks/>
            </p:cNvSpPr>
            <p:nvPr/>
          </p:nvSpPr>
          <p:spPr bwMode="auto">
            <a:xfrm>
              <a:off x="7745413" y="4926601"/>
              <a:ext cx="1055688" cy="25400"/>
            </a:xfrm>
            <a:custGeom>
              <a:avLst/>
              <a:gdLst>
                <a:gd name="T0" fmla="*/ 665 w 665"/>
                <a:gd name="T1" fmla="*/ 16 h 16"/>
                <a:gd name="T2" fmla="*/ 659 w 665"/>
                <a:gd name="T3" fmla="*/ 16 h 16"/>
                <a:gd name="T4" fmla="*/ 0 w 665"/>
                <a:gd name="T5" fmla="*/ 0 h 16"/>
              </a:gdLst>
              <a:ahLst/>
              <a:cxnLst>
                <a:cxn ang="0">
                  <a:pos x="T0" y="T1"/>
                </a:cxn>
                <a:cxn ang="0">
                  <a:pos x="T2" y="T3"/>
                </a:cxn>
                <a:cxn ang="0">
                  <a:pos x="T4" y="T5"/>
                </a:cxn>
              </a:cxnLst>
              <a:rect l="0" t="0" r="r" b="b"/>
              <a:pathLst>
                <a:path w="665" h="16">
                  <a:moveTo>
                    <a:pt x="665" y="16"/>
                  </a:moveTo>
                  <a:lnTo>
                    <a:pt x="659" y="16"/>
                  </a:lnTo>
                  <a:lnTo>
                    <a:pt x="0" y="0"/>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6" name="Freeform 70"/>
            <p:cNvSpPr>
              <a:spLocks/>
            </p:cNvSpPr>
            <p:nvPr/>
          </p:nvSpPr>
          <p:spPr bwMode="auto">
            <a:xfrm>
              <a:off x="8753475" y="4915489"/>
              <a:ext cx="74613" cy="74613"/>
            </a:xfrm>
            <a:custGeom>
              <a:avLst/>
              <a:gdLst>
                <a:gd name="T0" fmla="*/ 24 w 47"/>
                <a:gd name="T1" fmla="*/ 0 h 47"/>
                <a:gd name="T2" fmla="*/ 17 w 47"/>
                <a:gd name="T3" fmla="*/ 2 h 47"/>
                <a:gd name="T4" fmla="*/ 12 w 47"/>
                <a:gd name="T5" fmla="*/ 3 h 47"/>
                <a:gd name="T6" fmla="*/ 7 w 47"/>
                <a:gd name="T7" fmla="*/ 7 h 47"/>
                <a:gd name="T8" fmla="*/ 3 w 47"/>
                <a:gd name="T9" fmla="*/ 12 h 47"/>
                <a:gd name="T10" fmla="*/ 2 w 47"/>
                <a:gd name="T11" fmla="*/ 17 h 47"/>
                <a:gd name="T12" fmla="*/ 0 w 47"/>
                <a:gd name="T13" fmla="*/ 23 h 47"/>
                <a:gd name="T14" fmla="*/ 2 w 47"/>
                <a:gd name="T15" fmla="*/ 30 h 47"/>
                <a:gd name="T16" fmla="*/ 3 w 47"/>
                <a:gd name="T17" fmla="*/ 35 h 47"/>
                <a:gd name="T18" fmla="*/ 7 w 47"/>
                <a:gd name="T19" fmla="*/ 40 h 47"/>
                <a:gd name="T20" fmla="*/ 12 w 47"/>
                <a:gd name="T21" fmla="*/ 44 h 47"/>
                <a:gd name="T22" fmla="*/ 17 w 47"/>
                <a:gd name="T23" fmla="*/ 45 h 47"/>
                <a:gd name="T24" fmla="*/ 24 w 47"/>
                <a:gd name="T25" fmla="*/ 47 h 47"/>
                <a:gd name="T26" fmla="*/ 30 w 47"/>
                <a:gd name="T27" fmla="*/ 45 h 47"/>
                <a:gd name="T28" fmla="*/ 35 w 47"/>
                <a:gd name="T29" fmla="*/ 44 h 47"/>
                <a:gd name="T30" fmla="*/ 40 w 47"/>
                <a:gd name="T31" fmla="*/ 40 h 47"/>
                <a:gd name="T32" fmla="*/ 44 w 47"/>
                <a:gd name="T33" fmla="*/ 35 h 47"/>
                <a:gd name="T34" fmla="*/ 45 w 47"/>
                <a:gd name="T35" fmla="*/ 30 h 47"/>
                <a:gd name="T36" fmla="*/ 47 w 47"/>
                <a:gd name="T37" fmla="*/ 23 h 47"/>
                <a:gd name="T38" fmla="*/ 45 w 47"/>
                <a:gd name="T39" fmla="*/ 17 h 47"/>
                <a:gd name="T40" fmla="*/ 44 w 47"/>
                <a:gd name="T41" fmla="*/ 12 h 47"/>
                <a:gd name="T42" fmla="*/ 40 w 47"/>
                <a:gd name="T43" fmla="*/ 7 h 47"/>
                <a:gd name="T44" fmla="*/ 35 w 47"/>
                <a:gd name="T45" fmla="*/ 3 h 47"/>
                <a:gd name="T46" fmla="*/ 30 w 47"/>
                <a:gd name="T47" fmla="*/ 2 h 47"/>
                <a:gd name="T48" fmla="*/ 24 w 47"/>
                <a:gd name="T49" fmla="*/ 0 h 47"/>
                <a:gd name="T50" fmla="*/ 24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4" y="0"/>
                  </a:moveTo>
                  <a:lnTo>
                    <a:pt x="17" y="2"/>
                  </a:lnTo>
                  <a:lnTo>
                    <a:pt x="12" y="3"/>
                  </a:lnTo>
                  <a:lnTo>
                    <a:pt x="7" y="7"/>
                  </a:lnTo>
                  <a:lnTo>
                    <a:pt x="3" y="12"/>
                  </a:lnTo>
                  <a:lnTo>
                    <a:pt x="2" y="17"/>
                  </a:lnTo>
                  <a:lnTo>
                    <a:pt x="0" y="23"/>
                  </a:lnTo>
                  <a:lnTo>
                    <a:pt x="2" y="30"/>
                  </a:lnTo>
                  <a:lnTo>
                    <a:pt x="3" y="35"/>
                  </a:lnTo>
                  <a:lnTo>
                    <a:pt x="7" y="40"/>
                  </a:lnTo>
                  <a:lnTo>
                    <a:pt x="12" y="44"/>
                  </a:lnTo>
                  <a:lnTo>
                    <a:pt x="17" y="45"/>
                  </a:lnTo>
                  <a:lnTo>
                    <a:pt x="24" y="47"/>
                  </a:lnTo>
                  <a:lnTo>
                    <a:pt x="30" y="45"/>
                  </a:lnTo>
                  <a:lnTo>
                    <a:pt x="35" y="44"/>
                  </a:lnTo>
                  <a:lnTo>
                    <a:pt x="40" y="40"/>
                  </a:lnTo>
                  <a:lnTo>
                    <a:pt x="44" y="35"/>
                  </a:lnTo>
                  <a:lnTo>
                    <a:pt x="45" y="30"/>
                  </a:lnTo>
                  <a:lnTo>
                    <a:pt x="47" y="23"/>
                  </a:lnTo>
                  <a:lnTo>
                    <a:pt x="45" y="17"/>
                  </a:lnTo>
                  <a:lnTo>
                    <a:pt x="44" y="12"/>
                  </a:lnTo>
                  <a:lnTo>
                    <a:pt x="40" y="7"/>
                  </a:lnTo>
                  <a:lnTo>
                    <a:pt x="35" y="3"/>
                  </a:lnTo>
                  <a:lnTo>
                    <a:pt x="30" y="2"/>
                  </a:lnTo>
                  <a:lnTo>
                    <a:pt x="24" y="0"/>
                  </a:lnTo>
                  <a:lnTo>
                    <a:pt x="24"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87" name="Freeform 71"/>
            <p:cNvSpPr>
              <a:spLocks/>
            </p:cNvSpPr>
            <p:nvPr/>
          </p:nvSpPr>
          <p:spPr bwMode="auto">
            <a:xfrm>
              <a:off x="7678738" y="4893264"/>
              <a:ext cx="74613" cy="74613"/>
            </a:xfrm>
            <a:custGeom>
              <a:avLst/>
              <a:gdLst>
                <a:gd name="T0" fmla="*/ 24 w 47"/>
                <a:gd name="T1" fmla="*/ 0 h 47"/>
                <a:gd name="T2" fmla="*/ 17 w 47"/>
                <a:gd name="T3" fmla="*/ 0 h 47"/>
                <a:gd name="T4" fmla="*/ 12 w 47"/>
                <a:gd name="T5" fmla="*/ 3 h 47"/>
                <a:gd name="T6" fmla="*/ 7 w 47"/>
                <a:gd name="T7" fmla="*/ 7 h 47"/>
                <a:gd name="T8" fmla="*/ 3 w 47"/>
                <a:gd name="T9" fmla="*/ 12 h 47"/>
                <a:gd name="T10" fmla="*/ 1 w 47"/>
                <a:gd name="T11" fmla="*/ 17 h 47"/>
                <a:gd name="T12" fmla="*/ 0 w 47"/>
                <a:gd name="T13" fmla="*/ 23 h 47"/>
                <a:gd name="T14" fmla="*/ 1 w 47"/>
                <a:gd name="T15" fmla="*/ 30 h 47"/>
                <a:gd name="T16" fmla="*/ 3 w 47"/>
                <a:gd name="T17" fmla="*/ 35 h 47"/>
                <a:gd name="T18" fmla="*/ 7 w 47"/>
                <a:gd name="T19" fmla="*/ 40 h 47"/>
                <a:gd name="T20" fmla="*/ 12 w 47"/>
                <a:gd name="T21" fmla="*/ 44 h 47"/>
                <a:gd name="T22" fmla="*/ 17 w 47"/>
                <a:gd name="T23" fmla="*/ 45 h 47"/>
                <a:gd name="T24" fmla="*/ 24 w 47"/>
                <a:gd name="T25" fmla="*/ 47 h 47"/>
                <a:gd name="T26" fmla="*/ 29 w 47"/>
                <a:gd name="T27" fmla="*/ 45 h 47"/>
                <a:gd name="T28" fmla="*/ 35 w 47"/>
                <a:gd name="T29" fmla="*/ 44 h 47"/>
                <a:gd name="T30" fmla="*/ 40 w 47"/>
                <a:gd name="T31" fmla="*/ 40 h 47"/>
                <a:gd name="T32" fmla="*/ 43 w 47"/>
                <a:gd name="T33" fmla="*/ 35 h 47"/>
                <a:gd name="T34" fmla="*/ 45 w 47"/>
                <a:gd name="T35" fmla="*/ 30 h 47"/>
                <a:gd name="T36" fmla="*/ 47 w 47"/>
                <a:gd name="T37" fmla="*/ 23 h 47"/>
                <a:gd name="T38" fmla="*/ 45 w 47"/>
                <a:gd name="T39" fmla="*/ 17 h 47"/>
                <a:gd name="T40" fmla="*/ 43 w 47"/>
                <a:gd name="T41" fmla="*/ 12 h 47"/>
                <a:gd name="T42" fmla="*/ 40 w 47"/>
                <a:gd name="T43" fmla="*/ 7 h 47"/>
                <a:gd name="T44" fmla="*/ 35 w 47"/>
                <a:gd name="T45" fmla="*/ 3 h 47"/>
                <a:gd name="T46" fmla="*/ 29 w 47"/>
                <a:gd name="T47" fmla="*/ 0 h 47"/>
                <a:gd name="T48" fmla="*/ 24 w 47"/>
                <a:gd name="T49" fmla="*/ 0 h 47"/>
                <a:gd name="T50" fmla="*/ 24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4" y="0"/>
                  </a:moveTo>
                  <a:lnTo>
                    <a:pt x="17" y="0"/>
                  </a:lnTo>
                  <a:lnTo>
                    <a:pt x="12" y="3"/>
                  </a:lnTo>
                  <a:lnTo>
                    <a:pt x="7" y="7"/>
                  </a:lnTo>
                  <a:lnTo>
                    <a:pt x="3" y="12"/>
                  </a:lnTo>
                  <a:lnTo>
                    <a:pt x="1" y="17"/>
                  </a:lnTo>
                  <a:lnTo>
                    <a:pt x="0" y="23"/>
                  </a:lnTo>
                  <a:lnTo>
                    <a:pt x="1" y="30"/>
                  </a:lnTo>
                  <a:lnTo>
                    <a:pt x="3" y="35"/>
                  </a:lnTo>
                  <a:lnTo>
                    <a:pt x="7" y="40"/>
                  </a:lnTo>
                  <a:lnTo>
                    <a:pt x="12" y="44"/>
                  </a:lnTo>
                  <a:lnTo>
                    <a:pt x="17" y="45"/>
                  </a:lnTo>
                  <a:lnTo>
                    <a:pt x="24" y="47"/>
                  </a:lnTo>
                  <a:lnTo>
                    <a:pt x="29" y="45"/>
                  </a:lnTo>
                  <a:lnTo>
                    <a:pt x="35" y="44"/>
                  </a:lnTo>
                  <a:lnTo>
                    <a:pt x="40" y="40"/>
                  </a:lnTo>
                  <a:lnTo>
                    <a:pt x="43" y="35"/>
                  </a:lnTo>
                  <a:lnTo>
                    <a:pt x="45" y="30"/>
                  </a:lnTo>
                  <a:lnTo>
                    <a:pt x="47" y="23"/>
                  </a:lnTo>
                  <a:lnTo>
                    <a:pt x="45" y="17"/>
                  </a:lnTo>
                  <a:lnTo>
                    <a:pt x="43" y="12"/>
                  </a:lnTo>
                  <a:lnTo>
                    <a:pt x="40" y="7"/>
                  </a:lnTo>
                  <a:lnTo>
                    <a:pt x="35" y="3"/>
                  </a:lnTo>
                  <a:lnTo>
                    <a:pt x="29" y="0"/>
                  </a:lnTo>
                  <a:lnTo>
                    <a:pt x="24" y="0"/>
                  </a:lnTo>
                  <a:lnTo>
                    <a:pt x="24"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88" name="Freeform 72"/>
            <p:cNvSpPr>
              <a:spLocks/>
            </p:cNvSpPr>
            <p:nvPr/>
          </p:nvSpPr>
          <p:spPr bwMode="auto">
            <a:xfrm>
              <a:off x="6602413" y="4893264"/>
              <a:ext cx="76200" cy="74613"/>
            </a:xfrm>
            <a:custGeom>
              <a:avLst/>
              <a:gdLst>
                <a:gd name="T0" fmla="*/ 23 w 48"/>
                <a:gd name="T1" fmla="*/ 0 h 47"/>
                <a:gd name="T2" fmla="*/ 18 w 48"/>
                <a:gd name="T3" fmla="*/ 0 h 47"/>
                <a:gd name="T4" fmla="*/ 13 w 48"/>
                <a:gd name="T5" fmla="*/ 3 h 47"/>
                <a:gd name="T6" fmla="*/ 7 w 48"/>
                <a:gd name="T7" fmla="*/ 7 h 47"/>
                <a:gd name="T8" fmla="*/ 4 w 48"/>
                <a:gd name="T9" fmla="*/ 12 h 47"/>
                <a:gd name="T10" fmla="*/ 2 w 48"/>
                <a:gd name="T11" fmla="*/ 17 h 47"/>
                <a:gd name="T12" fmla="*/ 0 w 48"/>
                <a:gd name="T13" fmla="*/ 23 h 47"/>
                <a:gd name="T14" fmla="*/ 2 w 48"/>
                <a:gd name="T15" fmla="*/ 30 h 47"/>
                <a:gd name="T16" fmla="*/ 4 w 48"/>
                <a:gd name="T17" fmla="*/ 35 h 47"/>
                <a:gd name="T18" fmla="*/ 7 w 48"/>
                <a:gd name="T19" fmla="*/ 40 h 47"/>
                <a:gd name="T20" fmla="*/ 13 w 48"/>
                <a:gd name="T21" fmla="*/ 44 h 47"/>
                <a:gd name="T22" fmla="*/ 18 w 48"/>
                <a:gd name="T23" fmla="*/ 45 h 47"/>
                <a:gd name="T24" fmla="*/ 23 w 48"/>
                <a:gd name="T25" fmla="*/ 47 h 47"/>
                <a:gd name="T26" fmla="*/ 30 w 48"/>
                <a:gd name="T27" fmla="*/ 45 h 47"/>
                <a:gd name="T28" fmla="*/ 35 w 48"/>
                <a:gd name="T29" fmla="*/ 44 h 47"/>
                <a:gd name="T30" fmla="*/ 41 w 48"/>
                <a:gd name="T31" fmla="*/ 40 h 47"/>
                <a:gd name="T32" fmla="*/ 44 w 48"/>
                <a:gd name="T33" fmla="*/ 35 h 47"/>
                <a:gd name="T34" fmla="*/ 46 w 48"/>
                <a:gd name="T35" fmla="*/ 30 h 47"/>
                <a:gd name="T36" fmla="*/ 48 w 48"/>
                <a:gd name="T37" fmla="*/ 23 h 47"/>
                <a:gd name="T38" fmla="*/ 46 w 48"/>
                <a:gd name="T39" fmla="*/ 17 h 47"/>
                <a:gd name="T40" fmla="*/ 44 w 48"/>
                <a:gd name="T41" fmla="*/ 12 h 47"/>
                <a:gd name="T42" fmla="*/ 41 w 48"/>
                <a:gd name="T43" fmla="*/ 7 h 47"/>
                <a:gd name="T44" fmla="*/ 35 w 48"/>
                <a:gd name="T45" fmla="*/ 3 h 47"/>
                <a:gd name="T46" fmla="*/ 30 w 48"/>
                <a:gd name="T47" fmla="*/ 0 h 47"/>
                <a:gd name="T48" fmla="*/ 23 w 48"/>
                <a:gd name="T49" fmla="*/ 0 h 47"/>
                <a:gd name="T50" fmla="*/ 23 w 48"/>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3" y="0"/>
                  </a:moveTo>
                  <a:lnTo>
                    <a:pt x="18" y="0"/>
                  </a:lnTo>
                  <a:lnTo>
                    <a:pt x="13" y="3"/>
                  </a:lnTo>
                  <a:lnTo>
                    <a:pt x="7" y="7"/>
                  </a:lnTo>
                  <a:lnTo>
                    <a:pt x="4" y="12"/>
                  </a:lnTo>
                  <a:lnTo>
                    <a:pt x="2" y="17"/>
                  </a:lnTo>
                  <a:lnTo>
                    <a:pt x="0" y="23"/>
                  </a:lnTo>
                  <a:lnTo>
                    <a:pt x="2" y="30"/>
                  </a:lnTo>
                  <a:lnTo>
                    <a:pt x="4" y="35"/>
                  </a:lnTo>
                  <a:lnTo>
                    <a:pt x="7" y="40"/>
                  </a:lnTo>
                  <a:lnTo>
                    <a:pt x="13" y="44"/>
                  </a:lnTo>
                  <a:lnTo>
                    <a:pt x="18" y="45"/>
                  </a:lnTo>
                  <a:lnTo>
                    <a:pt x="23" y="47"/>
                  </a:lnTo>
                  <a:lnTo>
                    <a:pt x="30" y="45"/>
                  </a:lnTo>
                  <a:lnTo>
                    <a:pt x="35" y="44"/>
                  </a:lnTo>
                  <a:lnTo>
                    <a:pt x="41" y="40"/>
                  </a:lnTo>
                  <a:lnTo>
                    <a:pt x="44" y="35"/>
                  </a:lnTo>
                  <a:lnTo>
                    <a:pt x="46" y="30"/>
                  </a:lnTo>
                  <a:lnTo>
                    <a:pt x="48" y="23"/>
                  </a:lnTo>
                  <a:lnTo>
                    <a:pt x="46" y="17"/>
                  </a:lnTo>
                  <a:lnTo>
                    <a:pt x="44" y="12"/>
                  </a:lnTo>
                  <a:lnTo>
                    <a:pt x="41" y="7"/>
                  </a:lnTo>
                  <a:lnTo>
                    <a:pt x="35" y="3"/>
                  </a:lnTo>
                  <a:lnTo>
                    <a:pt x="30" y="0"/>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12" name="Line 96"/>
            <p:cNvSpPr>
              <a:spLocks noChangeShapeType="1"/>
            </p:cNvSpPr>
            <p:nvPr/>
          </p:nvSpPr>
          <p:spPr bwMode="auto">
            <a:xfrm flipV="1">
              <a:off x="6642100" y="5331414"/>
              <a:ext cx="0" cy="96838"/>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3" name="Freeform 97"/>
            <p:cNvSpPr>
              <a:spLocks/>
            </p:cNvSpPr>
            <p:nvPr/>
          </p:nvSpPr>
          <p:spPr bwMode="auto">
            <a:xfrm>
              <a:off x="8791575" y="5420314"/>
              <a:ext cx="0" cy="127000"/>
            </a:xfrm>
            <a:custGeom>
              <a:avLst/>
              <a:gdLst>
                <a:gd name="T0" fmla="*/ 80 h 80"/>
                <a:gd name="T1" fmla="*/ 33 h 80"/>
                <a:gd name="T2" fmla="*/ 0 h 80"/>
              </a:gdLst>
              <a:ahLst/>
              <a:cxnLst>
                <a:cxn ang="0">
                  <a:pos x="0" y="T0"/>
                </a:cxn>
                <a:cxn ang="0">
                  <a:pos x="0" y="T1"/>
                </a:cxn>
                <a:cxn ang="0">
                  <a:pos x="0" y="T2"/>
                </a:cxn>
              </a:cxnLst>
              <a:rect l="0" t="0" r="r" b="b"/>
              <a:pathLst>
                <a:path h="80">
                  <a:moveTo>
                    <a:pt x="0" y="80"/>
                  </a:moveTo>
                  <a:lnTo>
                    <a:pt x="0" y="33"/>
                  </a:lnTo>
                  <a:lnTo>
                    <a:pt x="0" y="0"/>
                  </a:lnTo>
                </a:path>
              </a:pathLst>
            </a:custGeom>
            <a:solidFill>
              <a:srgbClr val="CC3300"/>
            </a:solid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4" name="Freeform 98"/>
            <p:cNvSpPr>
              <a:spLocks/>
            </p:cNvSpPr>
            <p:nvPr/>
          </p:nvSpPr>
          <p:spPr bwMode="auto">
            <a:xfrm>
              <a:off x="7716838" y="5409201"/>
              <a:ext cx="0" cy="122238"/>
            </a:xfrm>
            <a:custGeom>
              <a:avLst/>
              <a:gdLst>
                <a:gd name="T0" fmla="*/ 77 h 77"/>
                <a:gd name="T1" fmla="*/ 35 h 77"/>
                <a:gd name="T2" fmla="*/ 0 h 77"/>
              </a:gdLst>
              <a:ahLst/>
              <a:cxnLst>
                <a:cxn ang="0">
                  <a:pos x="0" y="T0"/>
                </a:cxn>
                <a:cxn ang="0">
                  <a:pos x="0" y="T1"/>
                </a:cxn>
                <a:cxn ang="0">
                  <a:pos x="0" y="T2"/>
                </a:cxn>
              </a:cxnLst>
              <a:rect l="0" t="0" r="r" b="b"/>
              <a:pathLst>
                <a:path h="77">
                  <a:moveTo>
                    <a:pt x="0" y="77"/>
                  </a:moveTo>
                  <a:lnTo>
                    <a:pt x="0" y="35"/>
                  </a:lnTo>
                  <a:lnTo>
                    <a:pt x="0" y="0"/>
                  </a:lnTo>
                </a:path>
              </a:pathLst>
            </a:custGeom>
            <a:solidFill>
              <a:srgbClr val="CC3300"/>
            </a:solid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9" name="Line 103"/>
            <p:cNvSpPr>
              <a:spLocks noChangeShapeType="1"/>
            </p:cNvSpPr>
            <p:nvPr/>
          </p:nvSpPr>
          <p:spPr bwMode="auto">
            <a:xfrm flipH="1" flipV="1">
              <a:off x="5561013" y="4790076"/>
              <a:ext cx="1069975" cy="582613"/>
            </a:xfrm>
            <a:prstGeom prst="line">
              <a:avLst/>
            </a:prstGeom>
            <a:noFill/>
            <a:ln w="30163">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21" name="Freeform 105"/>
            <p:cNvSpPr>
              <a:spLocks/>
            </p:cNvSpPr>
            <p:nvPr/>
          </p:nvSpPr>
          <p:spPr bwMode="auto">
            <a:xfrm>
              <a:off x="6667500" y="5391739"/>
              <a:ext cx="2124075" cy="80963"/>
            </a:xfrm>
            <a:custGeom>
              <a:avLst/>
              <a:gdLst>
                <a:gd name="T0" fmla="*/ 1338 w 1338"/>
                <a:gd name="T1" fmla="*/ 51 h 51"/>
                <a:gd name="T2" fmla="*/ 661 w 1338"/>
                <a:gd name="T3" fmla="*/ 46 h 51"/>
                <a:gd name="T4" fmla="*/ 659 w 1338"/>
                <a:gd name="T5" fmla="*/ 46 h 51"/>
                <a:gd name="T6" fmla="*/ 0 w 1338"/>
                <a:gd name="T7" fmla="*/ 0 h 51"/>
              </a:gdLst>
              <a:ahLst/>
              <a:cxnLst>
                <a:cxn ang="0">
                  <a:pos x="T0" y="T1"/>
                </a:cxn>
                <a:cxn ang="0">
                  <a:pos x="T2" y="T3"/>
                </a:cxn>
                <a:cxn ang="0">
                  <a:pos x="T4" y="T5"/>
                </a:cxn>
                <a:cxn ang="0">
                  <a:pos x="T6" y="T7"/>
                </a:cxn>
              </a:cxnLst>
              <a:rect l="0" t="0" r="r" b="b"/>
              <a:pathLst>
                <a:path w="1338" h="51">
                  <a:moveTo>
                    <a:pt x="1338" y="51"/>
                  </a:moveTo>
                  <a:lnTo>
                    <a:pt x="661" y="46"/>
                  </a:lnTo>
                  <a:lnTo>
                    <a:pt x="659" y="46"/>
                  </a:lnTo>
                  <a:lnTo>
                    <a:pt x="0" y="0"/>
                  </a:lnTo>
                </a:path>
              </a:pathLst>
            </a:custGeom>
            <a:noFill/>
            <a:ln w="30163">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34" name="Freeform 118"/>
            <p:cNvSpPr>
              <a:spLocks/>
            </p:cNvSpPr>
            <p:nvPr/>
          </p:nvSpPr>
          <p:spPr bwMode="auto">
            <a:xfrm>
              <a:off x="5524500" y="4755151"/>
              <a:ext cx="76200" cy="74613"/>
            </a:xfrm>
            <a:custGeom>
              <a:avLst/>
              <a:gdLst>
                <a:gd name="T0" fmla="*/ 41 w 48"/>
                <a:gd name="T1" fmla="*/ 7 h 47"/>
                <a:gd name="T2" fmla="*/ 35 w 48"/>
                <a:gd name="T3" fmla="*/ 1 h 47"/>
                <a:gd name="T4" fmla="*/ 30 w 48"/>
                <a:gd name="T5" fmla="*/ 0 h 47"/>
                <a:gd name="T6" fmla="*/ 23 w 48"/>
                <a:gd name="T7" fmla="*/ 0 h 47"/>
                <a:gd name="T8" fmla="*/ 18 w 48"/>
                <a:gd name="T9" fmla="*/ 0 h 47"/>
                <a:gd name="T10" fmla="*/ 13 w 48"/>
                <a:gd name="T11" fmla="*/ 1 h 47"/>
                <a:gd name="T12" fmla="*/ 7 w 48"/>
                <a:gd name="T13" fmla="*/ 7 h 47"/>
                <a:gd name="T14" fmla="*/ 4 w 48"/>
                <a:gd name="T15" fmla="*/ 10 h 47"/>
                <a:gd name="T16" fmla="*/ 2 w 48"/>
                <a:gd name="T17" fmla="*/ 17 h 47"/>
                <a:gd name="T18" fmla="*/ 0 w 48"/>
                <a:gd name="T19" fmla="*/ 22 h 47"/>
                <a:gd name="T20" fmla="*/ 2 w 48"/>
                <a:gd name="T21" fmla="*/ 29 h 47"/>
                <a:gd name="T22" fmla="*/ 4 w 48"/>
                <a:gd name="T23" fmla="*/ 34 h 47"/>
                <a:gd name="T24" fmla="*/ 7 w 48"/>
                <a:gd name="T25" fmla="*/ 38 h 47"/>
                <a:gd name="T26" fmla="*/ 13 w 48"/>
                <a:gd name="T27" fmla="*/ 43 h 47"/>
                <a:gd name="T28" fmla="*/ 18 w 48"/>
                <a:gd name="T29" fmla="*/ 45 h 47"/>
                <a:gd name="T30" fmla="*/ 23 w 48"/>
                <a:gd name="T31" fmla="*/ 47 h 47"/>
                <a:gd name="T32" fmla="*/ 30 w 48"/>
                <a:gd name="T33" fmla="*/ 45 h 47"/>
                <a:gd name="T34" fmla="*/ 35 w 48"/>
                <a:gd name="T35" fmla="*/ 43 h 47"/>
                <a:gd name="T36" fmla="*/ 41 w 48"/>
                <a:gd name="T37" fmla="*/ 38 h 47"/>
                <a:gd name="T38" fmla="*/ 44 w 48"/>
                <a:gd name="T39" fmla="*/ 34 h 47"/>
                <a:gd name="T40" fmla="*/ 46 w 48"/>
                <a:gd name="T41" fmla="*/ 29 h 47"/>
                <a:gd name="T42" fmla="*/ 48 w 48"/>
                <a:gd name="T43" fmla="*/ 22 h 47"/>
                <a:gd name="T44" fmla="*/ 46 w 48"/>
                <a:gd name="T45" fmla="*/ 17 h 47"/>
                <a:gd name="T46" fmla="*/ 44 w 48"/>
                <a:gd name="T47" fmla="*/ 10 h 47"/>
                <a:gd name="T48" fmla="*/ 41 w 48"/>
                <a:gd name="T49" fmla="*/ 7 h 47"/>
                <a:gd name="T50" fmla="*/ 41 w 48"/>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41" y="7"/>
                  </a:moveTo>
                  <a:lnTo>
                    <a:pt x="35" y="1"/>
                  </a:lnTo>
                  <a:lnTo>
                    <a:pt x="30" y="0"/>
                  </a:lnTo>
                  <a:lnTo>
                    <a:pt x="23" y="0"/>
                  </a:lnTo>
                  <a:lnTo>
                    <a:pt x="18" y="0"/>
                  </a:lnTo>
                  <a:lnTo>
                    <a:pt x="13" y="1"/>
                  </a:lnTo>
                  <a:lnTo>
                    <a:pt x="7" y="7"/>
                  </a:lnTo>
                  <a:lnTo>
                    <a:pt x="4" y="10"/>
                  </a:lnTo>
                  <a:lnTo>
                    <a:pt x="2" y="17"/>
                  </a:lnTo>
                  <a:lnTo>
                    <a:pt x="0" y="22"/>
                  </a:lnTo>
                  <a:lnTo>
                    <a:pt x="2" y="29"/>
                  </a:lnTo>
                  <a:lnTo>
                    <a:pt x="4" y="34"/>
                  </a:lnTo>
                  <a:lnTo>
                    <a:pt x="7" y="38"/>
                  </a:lnTo>
                  <a:lnTo>
                    <a:pt x="13" y="43"/>
                  </a:lnTo>
                  <a:lnTo>
                    <a:pt x="18" y="45"/>
                  </a:lnTo>
                  <a:lnTo>
                    <a:pt x="23" y="47"/>
                  </a:lnTo>
                  <a:lnTo>
                    <a:pt x="30" y="45"/>
                  </a:lnTo>
                  <a:lnTo>
                    <a:pt x="35" y="43"/>
                  </a:lnTo>
                  <a:lnTo>
                    <a:pt x="41" y="38"/>
                  </a:lnTo>
                  <a:lnTo>
                    <a:pt x="44" y="34"/>
                  </a:lnTo>
                  <a:lnTo>
                    <a:pt x="46" y="29"/>
                  </a:lnTo>
                  <a:lnTo>
                    <a:pt x="48" y="22"/>
                  </a:lnTo>
                  <a:lnTo>
                    <a:pt x="46" y="17"/>
                  </a:lnTo>
                  <a:lnTo>
                    <a:pt x="44" y="10"/>
                  </a:lnTo>
                  <a:lnTo>
                    <a:pt x="41" y="7"/>
                  </a:lnTo>
                  <a:lnTo>
                    <a:pt x="41"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5" name="Freeform 119"/>
            <p:cNvSpPr>
              <a:spLocks/>
            </p:cNvSpPr>
            <p:nvPr/>
          </p:nvSpPr>
          <p:spPr bwMode="auto">
            <a:xfrm>
              <a:off x="6605588" y="5342526"/>
              <a:ext cx="74613" cy="74613"/>
            </a:xfrm>
            <a:custGeom>
              <a:avLst/>
              <a:gdLst>
                <a:gd name="T0" fmla="*/ 40 w 47"/>
                <a:gd name="T1" fmla="*/ 7 h 47"/>
                <a:gd name="T2" fmla="*/ 35 w 47"/>
                <a:gd name="T3" fmla="*/ 3 h 47"/>
                <a:gd name="T4" fmla="*/ 30 w 47"/>
                <a:gd name="T5" fmla="*/ 2 h 47"/>
                <a:gd name="T6" fmla="*/ 23 w 47"/>
                <a:gd name="T7" fmla="*/ 0 h 47"/>
                <a:gd name="T8" fmla="*/ 18 w 47"/>
                <a:gd name="T9" fmla="*/ 2 h 47"/>
                <a:gd name="T10" fmla="*/ 12 w 47"/>
                <a:gd name="T11" fmla="*/ 3 h 47"/>
                <a:gd name="T12" fmla="*/ 7 w 47"/>
                <a:gd name="T13" fmla="*/ 7 h 47"/>
                <a:gd name="T14" fmla="*/ 4 w 47"/>
                <a:gd name="T15" fmla="*/ 12 h 47"/>
                <a:gd name="T16" fmla="*/ 0 w 47"/>
                <a:gd name="T17" fmla="*/ 17 h 47"/>
                <a:gd name="T18" fmla="*/ 0 w 47"/>
                <a:gd name="T19" fmla="*/ 24 h 47"/>
                <a:gd name="T20" fmla="*/ 0 w 47"/>
                <a:gd name="T21" fmla="*/ 30 h 47"/>
                <a:gd name="T22" fmla="*/ 4 w 47"/>
                <a:gd name="T23" fmla="*/ 35 h 47"/>
                <a:gd name="T24" fmla="*/ 7 w 47"/>
                <a:gd name="T25" fmla="*/ 40 h 47"/>
                <a:gd name="T26" fmla="*/ 12 w 47"/>
                <a:gd name="T27" fmla="*/ 44 h 47"/>
                <a:gd name="T28" fmla="*/ 18 w 47"/>
                <a:gd name="T29" fmla="*/ 47 h 47"/>
                <a:gd name="T30" fmla="*/ 23 w 47"/>
                <a:gd name="T31" fmla="*/ 47 h 47"/>
                <a:gd name="T32" fmla="*/ 30 w 47"/>
                <a:gd name="T33" fmla="*/ 47 h 47"/>
                <a:gd name="T34" fmla="*/ 35 w 47"/>
                <a:gd name="T35" fmla="*/ 44 h 47"/>
                <a:gd name="T36" fmla="*/ 40 w 47"/>
                <a:gd name="T37" fmla="*/ 40 h 47"/>
                <a:gd name="T38" fmla="*/ 44 w 47"/>
                <a:gd name="T39" fmla="*/ 35 h 47"/>
                <a:gd name="T40" fmla="*/ 46 w 47"/>
                <a:gd name="T41" fmla="*/ 30 h 47"/>
                <a:gd name="T42" fmla="*/ 47 w 47"/>
                <a:gd name="T43" fmla="*/ 24 h 47"/>
                <a:gd name="T44" fmla="*/ 46 w 47"/>
                <a:gd name="T45" fmla="*/ 17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3"/>
                  </a:lnTo>
                  <a:lnTo>
                    <a:pt x="30" y="2"/>
                  </a:lnTo>
                  <a:lnTo>
                    <a:pt x="23" y="0"/>
                  </a:lnTo>
                  <a:lnTo>
                    <a:pt x="18" y="2"/>
                  </a:lnTo>
                  <a:lnTo>
                    <a:pt x="12" y="3"/>
                  </a:lnTo>
                  <a:lnTo>
                    <a:pt x="7" y="7"/>
                  </a:lnTo>
                  <a:lnTo>
                    <a:pt x="4" y="12"/>
                  </a:lnTo>
                  <a:lnTo>
                    <a:pt x="0" y="17"/>
                  </a:lnTo>
                  <a:lnTo>
                    <a:pt x="0" y="24"/>
                  </a:lnTo>
                  <a:lnTo>
                    <a:pt x="0" y="30"/>
                  </a:lnTo>
                  <a:lnTo>
                    <a:pt x="4" y="35"/>
                  </a:lnTo>
                  <a:lnTo>
                    <a:pt x="7" y="40"/>
                  </a:lnTo>
                  <a:lnTo>
                    <a:pt x="12" y="44"/>
                  </a:lnTo>
                  <a:lnTo>
                    <a:pt x="18" y="47"/>
                  </a:lnTo>
                  <a:lnTo>
                    <a:pt x="23" y="47"/>
                  </a:lnTo>
                  <a:lnTo>
                    <a:pt x="30" y="47"/>
                  </a:lnTo>
                  <a:lnTo>
                    <a:pt x="35" y="44"/>
                  </a:lnTo>
                  <a:lnTo>
                    <a:pt x="40" y="40"/>
                  </a:lnTo>
                  <a:lnTo>
                    <a:pt x="44" y="35"/>
                  </a:lnTo>
                  <a:lnTo>
                    <a:pt x="46" y="30"/>
                  </a:lnTo>
                  <a:lnTo>
                    <a:pt x="47" y="24"/>
                  </a:lnTo>
                  <a:lnTo>
                    <a:pt x="46" y="17"/>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6" name="Freeform 120"/>
            <p:cNvSpPr>
              <a:spLocks/>
            </p:cNvSpPr>
            <p:nvPr/>
          </p:nvSpPr>
          <p:spPr bwMode="auto">
            <a:xfrm>
              <a:off x="7678738" y="5428251"/>
              <a:ext cx="74613" cy="74613"/>
            </a:xfrm>
            <a:custGeom>
              <a:avLst/>
              <a:gdLst>
                <a:gd name="T0" fmla="*/ 40 w 47"/>
                <a:gd name="T1" fmla="*/ 7 h 47"/>
                <a:gd name="T2" fmla="*/ 35 w 47"/>
                <a:gd name="T3" fmla="*/ 4 h 47"/>
                <a:gd name="T4" fmla="*/ 29 w 47"/>
                <a:gd name="T5" fmla="*/ 2 h 47"/>
                <a:gd name="T6" fmla="*/ 24 w 47"/>
                <a:gd name="T7" fmla="*/ 0 h 47"/>
                <a:gd name="T8" fmla="*/ 17 w 47"/>
                <a:gd name="T9" fmla="*/ 2 h 47"/>
                <a:gd name="T10" fmla="*/ 12 w 47"/>
                <a:gd name="T11" fmla="*/ 4 h 47"/>
                <a:gd name="T12" fmla="*/ 7 w 47"/>
                <a:gd name="T13" fmla="*/ 7 h 47"/>
                <a:gd name="T14" fmla="*/ 3 w 47"/>
                <a:gd name="T15" fmla="*/ 12 h 47"/>
                <a:gd name="T16" fmla="*/ 1 w 47"/>
                <a:gd name="T17" fmla="*/ 17 h 47"/>
                <a:gd name="T18" fmla="*/ 0 w 47"/>
                <a:gd name="T19" fmla="*/ 23 h 47"/>
                <a:gd name="T20" fmla="*/ 1 w 47"/>
                <a:gd name="T21" fmla="*/ 30 h 47"/>
                <a:gd name="T22" fmla="*/ 3 w 47"/>
                <a:gd name="T23" fmla="*/ 35 h 47"/>
                <a:gd name="T24" fmla="*/ 7 w 47"/>
                <a:gd name="T25" fmla="*/ 40 h 47"/>
                <a:gd name="T26" fmla="*/ 12 w 47"/>
                <a:gd name="T27" fmla="*/ 44 h 47"/>
                <a:gd name="T28" fmla="*/ 17 w 47"/>
                <a:gd name="T29" fmla="*/ 45 h 47"/>
                <a:gd name="T30" fmla="*/ 24 w 47"/>
                <a:gd name="T31" fmla="*/ 47 h 47"/>
                <a:gd name="T32" fmla="*/ 29 w 47"/>
                <a:gd name="T33" fmla="*/ 45 h 47"/>
                <a:gd name="T34" fmla="*/ 35 w 47"/>
                <a:gd name="T35" fmla="*/ 44 h 47"/>
                <a:gd name="T36" fmla="*/ 40 w 47"/>
                <a:gd name="T37" fmla="*/ 40 h 47"/>
                <a:gd name="T38" fmla="*/ 43 w 47"/>
                <a:gd name="T39" fmla="*/ 35 h 47"/>
                <a:gd name="T40" fmla="*/ 45 w 47"/>
                <a:gd name="T41" fmla="*/ 30 h 47"/>
                <a:gd name="T42" fmla="*/ 47 w 47"/>
                <a:gd name="T43" fmla="*/ 23 h 47"/>
                <a:gd name="T44" fmla="*/ 45 w 47"/>
                <a:gd name="T45" fmla="*/ 17 h 47"/>
                <a:gd name="T46" fmla="*/ 43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4"/>
                  </a:lnTo>
                  <a:lnTo>
                    <a:pt x="29" y="2"/>
                  </a:lnTo>
                  <a:lnTo>
                    <a:pt x="24" y="0"/>
                  </a:lnTo>
                  <a:lnTo>
                    <a:pt x="17" y="2"/>
                  </a:lnTo>
                  <a:lnTo>
                    <a:pt x="12" y="4"/>
                  </a:lnTo>
                  <a:lnTo>
                    <a:pt x="7" y="7"/>
                  </a:lnTo>
                  <a:lnTo>
                    <a:pt x="3" y="12"/>
                  </a:lnTo>
                  <a:lnTo>
                    <a:pt x="1" y="17"/>
                  </a:lnTo>
                  <a:lnTo>
                    <a:pt x="0" y="23"/>
                  </a:lnTo>
                  <a:lnTo>
                    <a:pt x="1" y="30"/>
                  </a:lnTo>
                  <a:lnTo>
                    <a:pt x="3" y="35"/>
                  </a:lnTo>
                  <a:lnTo>
                    <a:pt x="7" y="40"/>
                  </a:lnTo>
                  <a:lnTo>
                    <a:pt x="12" y="44"/>
                  </a:lnTo>
                  <a:lnTo>
                    <a:pt x="17" y="45"/>
                  </a:lnTo>
                  <a:lnTo>
                    <a:pt x="24" y="47"/>
                  </a:lnTo>
                  <a:lnTo>
                    <a:pt x="29" y="45"/>
                  </a:lnTo>
                  <a:lnTo>
                    <a:pt x="35" y="44"/>
                  </a:lnTo>
                  <a:lnTo>
                    <a:pt x="40" y="40"/>
                  </a:lnTo>
                  <a:lnTo>
                    <a:pt x="43" y="35"/>
                  </a:lnTo>
                  <a:lnTo>
                    <a:pt x="45" y="30"/>
                  </a:lnTo>
                  <a:lnTo>
                    <a:pt x="47" y="23"/>
                  </a:lnTo>
                  <a:lnTo>
                    <a:pt x="45" y="17"/>
                  </a:lnTo>
                  <a:lnTo>
                    <a:pt x="43"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7" name="Freeform 121"/>
            <p:cNvSpPr>
              <a:spLocks/>
            </p:cNvSpPr>
            <p:nvPr/>
          </p:nvSpPr>
          <p:spPr bwMode="auto">
            <a:xfrm>
              <a:off x="8756650" y="5436189"/>
              <a:ext cx="74613" cy="74613"/>
            </a:xfrm>
            <a:custGeom>
              <a:avLst/>
              <a:gdLst>
                <a:gd name="T0" fmla="*/ 40 w 47"/>
                <a:gd name="T1" fmla="*/ 7 h 47"/>
                <a:gd name="T2" fmla="*/ 35 w 47"/>
                <a:gd name="T3" fmla="*/ 4 h 47"/>
                <a:gd name="T4" fmla="*/ 29 w 47"/>
                <a:gd name="T5" fmla="*/ 0 h 47"/>
                <a:gd name="T6" fmla="*/ 22 w 47"/>
                <a:gd name="T7" fmla="*/ 0 h 47"/>
                <a:gd name="T8" fmla="*/ 17 w 47"/>
                <a:gd name="T9" fmla="*/ 0 h 47"/>
                <a:gd name="T10" fmla="*/ 12 w 47"/>
                <a:gd name="T11" fmla="*/ 4 h 47"/>
                <a:gd name="T12" fmla="*/ 7 w 47"/>
                <a:gd name="T13" fmla="*/ 7 h 47"/>
                <a:gd name="T14" fmla="*/ 3 w 47"/>
                <a:gd name="T15" fmla="*/ 12 h 47"/>
                <a:gd name="T16" fmla="*/ 0 w 47"/>
                <a:gd name="T17" fmla="*/ 18 h 47"/>
                <a:gd name="T18" fmla="*/ 0 w 47"/>
                <a:gd name="T19" fmla="*/ 23 h 47"/>
                <a:gd name="T20" fmla="*/ 0 w 47"/>
                <a:gd name="T21" fmla="*/ 30 h 47"/>
                <a:gd name="T22" fmla="*/ 3 w 47"/>
                <a:gd name="T23" fmla="*/ 35 h 47"/>
                <a:gd name="T24" fmla="*/ 7 w 47"/>
                <a:gd name="T25" fmla="*/ 40 h 47"/>
                <a:gd name="T26" fmla="*/ 12 w 47"/>
                <a:gd name="T27" fmla="*/ 44 h 47"/>
                <a:gd name="T28" fmla="*/ 17 w 47"/>
                <a:gd name="T29" fmla="*/ 46 h 47"/>
                <a:gd name="T30" fmla="*/ 22 w 47"/>
                <a:gd name="T31" fmla="*/ 47 h 47"/>
                <a:gd name="T32" fmla="*/ 29 w 47"/>
                <a:gd name="T33" fmla="*/ 46 h 47"/>
                <a:gd name="T34" fmla="*/ 35 w 47"/>
                <a:gd name="T35" fmla="*/ 44 h 47"/>
                <a:gd name="T36" fmla="*/ 40 w 47"/>
                <a:gd name="T37" fmla="*/ 40 h 47"/>
                <a:gd name="T38" fmla="*/ 43 w 47"/>
                <a:gd name="T39" fmla="*/ 35 h 47"/>
                <a:gd name="T40" fmla="*/ 45 w 47"/>
                <a:gd name="T41" fmla="*/ 30 h 47"/>
                <a:gd name="T42" fmla="*/ 47 w 47"/>
                <a:gd name="T43" fmla="*/ 23 h 47"/>
                <a:gd name="T44" fmla="*/ 45 w 47"/>
                <a:gd name="T45" fmla="*/ 18 h 47"/>
                <a:gd name="T46" fmla="*/ 43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4"/>
                  </a:lnTo>
                  <a:lnTo>
                    <a:pt x="29" y="0"/>
                  </a:lnTo>
                  <a:lnTo>
                    <a:pt x="22" y="0"/>
                  </a:lnTo>
                  <a:lnTo>
                    <a:pt x="17" y="0"/>
                  </a:lnTo>
                  <a:lnTo>
                    <a:pt x="12" y="4"/>
                  </a:lnTo>
                  <a:lnTo>
                    <a:pt x="7" y="7"/>
                  </a:lnTo>
                  <a:lnTo>
                    <a:pt x="3" y="12"/>
                  </a:lnTo>
                  <a:lnTo>
                    <a:pt x="0" y="18"/>
                  </a:lnTo>
                  <a:lnTo>
                    <a:pt x="0" y="23"/>
                  </a:lnTo>
                  <a:lnTo>
                    <a:pt x="0" y="30"/>
                  </a:lnTo>
                  <a:lnTo>
                    <a:pt x="3" y="35"/>
                  </a:lnTo>
                  <a:lnTo>
                    <a:pt x="7" y="40"/>
                  </a:lnTo>
                  <a:lnTo>
                    <a:pt x="12" y="44"/>
                  </a:lnTo>
                  <a:lnTo>
                    <a:pt x="17" y="46"/>
                  </a:lnTo>
                  <a:lnTo>
                    <a:pt x="22" y="47"/>
                  </a:lnTo>
                  <a:lnTo>
                    <a:pt x="29" y="46"/>
                  </a:lnTo>
                  <a:lnTo>
                    <a:pt x="35" y="44"/>
                  </a:lnTo>
                  <a:lnTo>
                    <a:pt x="40" y="40"/>
                  </a:lnTo>
                  <a:lnTo>
                    <a:pt x="43" y="35"/>
                  </a:lnTo>
                  <a:lnTo>
                    <a:pt x="45" y="30"/>
                  </a:lnTo>
                  <a:lnTo>
                    <a:pt x="47" y="23"/>
                  </a:lnTo>
                  <a:lnTo>
                    <a:pt x="45" y="18"/>
                  </a:lnTo>
                  <a:lnTo>
                    <a:pt x="43"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 name="Line 13"/>
            <p:cNvSpPr>
              <a:spLocks noChangeShapeType="1"/>
            </p:cNvSpPr>
            <p:nvPr/>
          </p:nvSpPr>
          <p:spPr bwMode="auto">
            <a:xfrm flipV="1">
              <a:off x="5561013" y="2109885"/>
              <a:ext cx="0" cy="40005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4"/>
            <p:cNvSpPr>
              <a:spLocks noChangeShapeType="1"/>
            </p:cNvSpPr>
            <p:nvPr/>
          </p:nvSpPr>
          <p:spPr bwMode="auto">
            <a:xfrm flipV="1">
              <a:off x="5561013" y="2509935"/>
              <a:ext cx="0" cy="839788"/>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7"/>
            <p:cNvSpPr>
              <a:spLocks noChangeShapeType="1"/>
            </p:cNvSpPr>
            <p:nvPr/>
          </p:nvSpPr>
          <p:spPr bwMode="auto">
            <a:xfrm flipH="1">
              <a:off x="5561013" y="2509935"/>
              <a:ext cx="3252788"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4"/>
            <p:cNvSpPr>
              <a:spLocks noChangeShapeType="1"/>
            </p:cNvSpPr>
            <p:nvPr/>
          </p:nvSpPr>
          <p:spPr bwMode="auto">
            <a:xfrm>
              <a:off x="5505450" y="2106710"/>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5"/>
            <p:cNvSpPr>
              <a:spLocks noChangeShapeType="1"/>
            </p:cNvSpPr>
            <p:nvPr/>
          </p:nvSpPr>
          <p:spPr bwMode="auto">
            <a:xfrm>
              <a:off x="5505450" y="2509935"/>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6"/>
            <p:cNvSpPr>
              <a:spLocks noChangeShapeType="1"/>
            </p:cNvSpPr>
            <p:nvPr/>
          </p:nvSpPr>
          <p:spPr bwMode="auto">
            <a:xfrm>
              <a:off x="5505450" y="2925860"/>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7"/>
            <p:cNvSpPr>
              <a:spLocks noChangeShapeType="1"/>
            </p:cNvSpPr>
            <p:nvPr/>
          </p:nvSpPr>
          <p:spPr bwMode="auto">
            <a:xfrm>
              <a:off x="5505450" y="3349723"/>
              <a:ext cx="55563" cy="0"/>
            </a:xfrm>
            <a:prstGeom prst="line">
              <a:avLst/>
            </a:prstGeom>
            <a:noFill/>
            <a:ln w="11113">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8" name="Freeform 52"/>
            <p:cNvSpPr>
              <a:spLocks/>
            </p:cNvSpPr>
            <p:nvPr/>
          </p:nvSpPr>
          <p:spPr bwMode="auto">
            <a:xfrm>
              <a:off x="7716838" y="2667098"/>
              <a:ext cx="0" cy="96838"/>
            </a:xfrm>
            <a:custGeom>
              <a:avLst/>
              <a:gdLst>
                <a:gd name="T0" fmla="*/ 61 h 61"/>
                <a:gd name="T1" fmla="*/ 32 h 61"/>
                <a:gd name="T2" fmla="*/ 0 h 61"/>
              </a:gdLst>
              <a:ahLst/>
              <a:cxnLst>
                <a:cxn ang="0">
                  <a:pos x="0" y="T0"/>
                </a:cxn>
                <a:cxn ang="0">
                  <a:pos x="0" y="T1"/>
                </a:cxn>
                <a:cxn ang="0">
                  <a:pos x="0" y="T2"/>
                </a:cxn>
              </a:cxnLst>
              <a:rect l="0" t="0" r="r" b="b"/>
              <a:pathLst>
                <a:path h="61">
                  <a:moveTo>
                    <a:pt x="0" y="61"/>
                  </a:moveTo>
                  <a:lnTo>
                    <a:pt x="0" y="32"/>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69" name="Freeform 53"/>
            <p:cNvSpPr>
              <a:spLocks/>
            </p:cNvSpPr>
            <p:nvPr/>
          </p:nvSpPr>
          <p:spPr bwMode="auto">
            <a:xfrm>
              <a:off x="8791575" y="2648048"/>
              <a:ext cx="0" cy="125413"/>
            </a:xfrm>
            <a:custGeom>
              <a:avLst/>
              <a:gdLst>
                <a:gd name="T0" fmla="*/ 79 h 79"/>
                <a:gd name="T1" fmla="*/ 44 h 79"/>
                <a:gd name="T2" fmla="*/ 0 h 79"/>
              </a:gdLst>
              <a:ahLst/>
              <a:cxnLst>
                <a:cxn ang="0">
                  <a:pos x="0" y="T0"/>
                </a:cxn>
                <a:cxn ang="0">
                  <a:pos x="0" y="T1"/>
                </a:cxn>
                <a:cxn ang="0">
                  <a:pos x="0" y="T2"/>
                </a:cxn>
              </a:cxnLst>
              <a:rect l="0" t="0" r="r" b="b"/>
              <a:pathLst>
                <a:path h="79">
                  <a:moveTo>
                    <a:pt x="0" y="79"/>
                  </a:moveTo>
                  <a:lnTo>
                    <a:pt x="0" y="44"/>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1" name="Freeform 55"/>
            <p:cNvSpPr>
              <a:spLocks/>
            </p:cNvSpPr>
            <p:nvPr/>
          </p:nvSpPr>
          <p:spPr bwMode="auto">
            <a:xfrm>
              <a:off x="6638925" y="2730598"/>
              <a:ext cx="0" cy="95250"/>
            </a:xfrm>
            <a:custGeom>
              <a:avLst/>
              <a:gdLst>
                <a:gd name="T0" fmla="*/ 60 h 60"/>
                <a:gd name="T1" fmla="*/ 32 h 60"/>
                <a:gd name="T2" fmla="*/ 0 h 60"/>
              </a:gdLst>
              <a:ahLst/>
              <a:cxnLst>
                <a:cxn ang="0">
                  <a:pos x="0" y="T0"/>
                </a:cxn>
                <a:cxn ang="0">
                  <a:pos x="0" y="T1"/>
                </a:cxn>
                <a:cxn ang="0">
                  <a:pos x="0" y="T2"/>
                </a:cxn>
              </a:cxnLst>
              <a:rect l="0" t="0" r="r" b="b"/>
              <a:pathLst>
                <a:path h="60">
                  <a:moveTo>
                    <a:pt x="0" y="60"/>
                  </a:moveTo>
                  <a:lnTo>
                    <a:pt x="0" y="32"/>
                  </a:lnTo>
                  <a:lnTo>
                    <a:pt x="0" y="0"/>
                  </a:lnTo>
                </a:path>
              </a:pathLst>
            </a:custGeom>
            <a:noFill/>
            <a:ln w="22225">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78" name="Freeform 62"/>
            <p:cNvSpPr>
              <a:spLocks/>
            </p:cNvSpPr>
            <p:nvPr/>
          </p:nvSpPr>
          <p:spPr bwMode="auto">
            <a:xfrm>
              <a:off x="5561013" y="2509935"/>
              <a:ext cx="3230563" cy="271463"/>
            </a:xfrm>
            <a:custGeom>
              <a:avLst/>
              <a:gdLst>
                <a:gd name="T0" fmla="*/ 2035 w 2035"/>
                <a:gd name="T1" fmla="*/ 131 h 171"/>
                <a:gd name="T2" fmla="*/ 1358 w 2035"/>
                <a:gd name="T3" fmla="*/ 131 h 171"/>
                <a:gd name="T4" fmla="*/ 679 w 2035"/>
                <a:gd name="T5" fmla="*/ 171 h 171"/>
                <a:gd name="T6" fmla="*/ 677 w 2035"/>
                <a:gd name="T7" fmla="*/ 171 h 171"/>
                <a:gd name="T8" fmla="*/ 0 w 2035"/>
                <a:gd name="T9" fmla="*/ 0 h 171"/>
              </a:gdLst>
              <a:ahLst/>
              <a:cxnLst>
                <a:cxn ang="0">
                  <a:pos x="T0" y="T1"/>
                </a:cxn>
                <a:cxn ang="0">
                  <a:pos x="T2" y="T3"/>
                </a:cxn>
                <a:cxn ang="0">
                  <a:pos x="T4" y="T5"/>
                </a:cxn>
                <a:cxn ang="0">
                  <a:pos x="T6" y="T7"/>
                </a:cxn>
                <a:cxn ang="0">
                  <a:pos x="T8" y="T9"/>
                </a:cxn>
              </a:cxnLst>
              <a:rect l="0" t="0" r="r" b="b"/>
              <a:pathLst>
                <a:path w="2035" h="171">
                  <a:moveTo>
                    <a:pt x="2035" y="131"/>
                  </a:moveTo>
                  <a:lnTo>
                    <a:pt x="1358" y="131"/>
                  </a:lnTo>
                  <a:lnTo>
                    <a:pt x="679" y="171"/>
                  </a:lnTo>
                  <a:lnTo>
                    <a:pt x="677" y="171"/>
                  </a:lnTo>
                  <a:lnTo>
                    <a:pt x="0" y="0"/>
                  </a:lnTo>
                </a:path>
              </a:pathLst>
            </a:custGeom>
            <a:noFill/>
            <a:ln w="30163">
              <a:solidFill>
                <a:srgbClr val="6633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183" name="Freeform 67"/>
            <p:cNvSpPr>
              <a:spLocks/>
            </p:cNvSpPr>
            <p:nvPr/>
          </p:nvSpPr>
          <p:spPr bwMode="auto">
            <a:xfrm>
              <a:off x="6600825" y="2744885"/>
              <a:ext cx="74613" cy="74613"/>
            </a:xfrm>
            <a:custGeom>
              <a:avLst/>
              <a:gdLst>
                <a:gd name="T0" fmla="*/ 22 w 47"/>
                <a:gd name="T1" fmla="*/ 0 h 47"/>
                <a:gd name="T2" fmla="*/ 17 w 47"/>
                <a:gd name="T3" fmla="*/ 0 h 47"/>
                <a:gd name="T4" fmla="*/ 10 w 47"/>
                <a:gd name="T5" fmla="*/ 4 h 47"/>
                <a:gd name="T6" fmla="*/ 7 w 47"/>
                <a:gd name="T7" fmla="*/ 7 h 47"/>
                <a:gd name="T8" fmla="*/ 3 w 47"/>
                <a:gd name="T9" fmla="*/ 12 h 47"/>
                <a:gd name="T10" fmla="*/ 0 w 47"/>
                <a:gd name="T11" fmla="*/ 18 h 47"/>
                <a:gd name="T12" fmla="*/ 0 w 47"/>
                <a:gd name="T13" fmla="*/ 23 h 47"/>
                <a:gd name="T14" fmla="*/ 0 w 47"/>
                <a:gd name="T15" fmla="*/ 30 h 47"/>
                <a:gd name="T16" fmla="*/ 3 w 47"/>
                <a:gd name="T17" fmla="*/ 35 h 47"/>
                <a:gd name="T18" fmla="*/ 7 w 47"/>
                <a:gd name="T19" fmla="*/ 40 h 47"/>
                <a:gd name="T20" fmla="*/ 10 w 47"/>
                <a:gd name="T21" fmla="*/ 44 h 47"/>
                <a:gd name="T22" fmla="*/ 17 w 47"/>
                <a:gd name="T23" fmla="*/ 45 h 47"/>
                <a:gd name="T24" fmla="*/ 22 w 47"/>
                <a:gd name="T25" fmla="*/ 47 h 47"/>
                <a:gd name="T26" fmla="*/ 29 w 47"/>
                <a:gd name="T27" fmla="*/ 45 h 47"/>
                <a:gd name="T28" fmla="*/ 35 w 47"/>
                <a:gd name="T29" fmla="*/ 44 h 47"/>
                <a:gd name="T30" fmla="*/ 40 w 47"/>
                <a:gd name="T31" fmla="*/ 40 h 47"/>
                <a:gd name="T32" fmla="*/ 43 w 47"/>
                <a:gd name="T33" fmla="*/ 35 h 47"/>
                <a:gd name="T34" fmla="*/ 45 w 47"/>
                <a:gd name="T35" fmla="*/ 30 h 47"/>
                <a:gd name="T36" fmla="*/ 47 w 47"/>
                <a:gd name="T37" fmla="*/ 23 h 47"/>
                <a:gd name="T38" fmla="*/ 45 w 47"/>
                <a:gd name="T39" fmla="*/ 18 h 47"/>
                <a:gd name="T40" fmla="*/ 43 w 47"/>
                <a:gd name="T41" fmla="*/ 12 h 47"/>
                <a:gd name="T42" fmla="*/ 40 w 47"/>
                <a:gd name="T43" fmla="*/ 7 h 47"/>
                <a:gd name="T44" fmla="*/ 35 w 47"/>
                <a:gd name="T45" fmla="*/ 4 h 47"/>
                <a:gd name="T46" fmla="*/ 29 w 47"/>
                <a:gd name="T47" fmla="*/ 0 h 47"/>
                <a:gd name="T48" fmla="*/ 22 w 47"/>
                <a:gd name="T49" fmla="*/ 0 h 47"/>
                <a:gd name="T50" fmla="*/ 22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2" y="0"/>
                  </a:moveTo>
                  <a:lnTo>
                    <a:pt x="17" y="0"/>
                  </a:lnTo>
                  <a:lnTo>
                    <a:pt x="10" y="4"/>
                  </a:lnTo>
                  <a:lnTo>
                    <a:pt x="7" y="7"/>
                  </a:lnTo>
                  <a:lnTo>
                    <a:pt x="3" y="12"/>
                  </a:lnTo>
                  <a:lnTo>
                    <a:pt x="0" y="18"/>
                  </a:lnTo>
                  <a:lnTo>
                    <a:pt x="0" y="23"/>
                  </a:lnTo>
                  <a:lnTo>
                    <a:pt x="0" y="30"/>
                  </a:lnTo>
                  <a:lnTo>
                    <a:pt x="3" y="35"/>
                  </a:lnTo>
                  <a:lnTo>
                    <a:pt x="7" y="40"/>
                  </a:lnTo>
                  <a:lnTo>
                    <a:pt x="10" y="44"/>
                  </a:lnTo>
                  <a:lnTo>
                    <a:pt x="17" y="45"/>
                  </a:lnTo>
                  <a:lnTo>
                    <a:pt x="22" y="47"/>
                  </a:lnTo>
                  <a:lnTo>
                    <a:pt x="29" y="45"/>
                  </a:lnTo>
                  <a:lnTo>
                    <a:pt x="35" y="44"/>
                  </a:lnTo>
                  <a:lnTo>
                    <a:pt x="40" y="40"/>
                  </a:lnTo>
                  <a:lnTo>
                    <a:pt x="43" y="35"/>
                  </a:lnTo>
                  <a:lnTo>
                    <a:pt x="45" y="30"/>
                  </a:lnTo>
                  <a:lnTo>
                    <a:pt x="47" y="23"/>
                  </a:lnTo>
                  <a:lnTo>
                    <a:pt x="45" y="18"/>
                  </a:lnTo>
                  <a:lnTo>
                    <a:pt x="43" y="12"/>
                  </a:lnTo>
                  <a:lnTo>
                    <a:pt x="40" y="7"/>
                  </a:lnTo>
                  <a:lnTo>
                    <a:pt x="35" y="4"/>
                  </a:lnTo>
                  <a:lnTo>
                    <a:pt x="29" y="0"/>
                  </a:lnTo>
                  <a:lnTo>
                    <a:pt x="22" y="0"/>
                  </a:lnTo>
                  <a:lnTo>
                    <a:pt x="22"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84" name="Freeform 68"/>
            <p:cNvSpPr>
              <a:spLocks/>
            </p:cNvSpPr>
            <p:nvPr/>
          </p:nvSpPr>
          <p:spPr bwMode="auto">
            <a:xfrm>
              <a:off x="7680325" y="2681385"/>
              <a:ext cx="76200" cy="74613"/>
            </a:xfrm>
            <a:custGeom>
              <a:avLst/>
              <a:gdLst>
                <a:gd name="T0" fmla="*/ 23 w 48"/>
                <a:gd name="T1" fmla="*/ 0 h 47"/>
                <a:gd name="T2" fmla="*/ 18 w 48"/>
                <a:gd name="T3" fmla="*/ 2 h 47"/>
                <a:gd name="T4" fmla="*/ 13 w 48"/>
                <a:gd name="T5" fmla="*/ 3 h 47"/>
                <a:gd name="T6" fmla="*/ 7 w 48"/>
                <a:gd name="T7" fmla="*/ 7 h 47"/>
                <a:gd name="T8" fmla="*/ 4 w 48"/>
                <a:gd name="T9" fmla="*/ 12 h 47"/>
                <a:gd name="T10" fmla="*/ 0 w 48"/>
                <a:gd name="T11" fmla="*/ 17 h 47"/>
                <a:gd name="T12" fmla="*/ 0 w 48"/>
                <a:gd name="T13" fmla="*/ 23 h 47"/>
                <a:gd name="T14" fmla="*/ 0 w 48"/>
                <a:gd name="T15" fmla="*/ 30 h 47"/>
                <a:gd name="T16" fmla="*/ 4 w 48"/>
                <a:gd name="T17" fmla="*/ 35 h 47"/>
                <a:gd name="T18" fmla="*/ 7 w 48"/>
                <a:gd name="T19" fmla="*/ 40 h 47"/>
                <a:gd name="T20" fmla="*/ 13 w 48"/>
                <a:gd name="T21" fmla="*/ 44 h 47"/>
                <a:gd name="T22" fmla="*/ 18 w 48"/>
                <a:gd name="T23" fmla="*/ 45 h 47"/>
                <a:gd name="T24" fmla="*/ 23 w 48"/>
                <a:gd name="T25" fmla="*/ 47 h 47"/>
                <a:gd name="T26" fmla="*/ 30 w 48"/>
                <a:gd name="T27" fmla="*/ 45 h 47"/>
                <a:gd name="T28" fmla="*/ 35 w 48"/>
                <a:gd name="T29" fmla="*/ 44 h 47"/>
                <a:gd name="T30" fmla="*/ 41 w 48"/>
                <a:gd name="T31" fmla="*/ 40 h 47"/>
                <a:gd name="T32" fmla="*/ 44 w 48"/>
                <a:gd name="T33" fmla="*/ 35 h 47"/>
                <a:gd name="T34" fmla="*/ 46 w 48"/>
                <a:gd name="T35" fmla="*/ 30 h 47"/>
                <a:gd name="T36" fmla="*/ 48 w 48"/>
                <a:gd name="T37" fmla="*/ 23 h 47"/>
                <a:gd name="T38" fmla="*/ 46 w 48"/>
                <a:gd name="T39" fmla="*/ 17 h 47"/>
                <a:gd name="T40" fmla="*/ 44 w 48"/>
                <a:gd name="T41" fmla="*/ 12 h 47"/>
                <a:gd name="T42" fmla="*/ 41 w 48"/>
                <a:gd name="T43" fmla="*/ 7 h 47"/>
                <a:gd name="T44" fmla="*/ 35 w 48"/>
                <a:gd name="T45" fmla="*/ 3 h 47"/>
                <a:gd name="T46" fmla="*/ 30 w 48"/>
                <a:gd name="T47" fmla="*/ 2 h 47"/>
                <a:gd name="T48" fmla="*/ 23 w 48"/>
                <a:gd name="T49" fmla="*/ 0 h 47"/>
                <a:gd name="T50" fmla="*/ 23 w 48"/>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23" y="0"/>
                  </a:moveTo>
                  <a:lnTo>
                    <a:pt x="18" y="2"/>
                  </a:lnTo>
                  <a:lnTo>
                    <a:pt x="13" y="3"/>
                  </a:lnTo>
                  <a:lnTo>
                    <a:pt x="7" y="7"/>
                  </a:lnTo>
                  <a:lnTo>
                    <a:pt x="4" y="12"/>
                  </a:lnTo>
                  <a:lnTo>
                    <a:pt x="0" y="17"/>
                  </a:lnTo>
                  <a:lnTo>
                    <a:pt x="0" y="23"/>
                  </a:lnTo>
                  <a:lnTo>
                    <a:pt x="0" y="30"/>
                  </a:lnTo>
                  <a:lnTo>
                    <a:pt x="4" y="35"/>
                  </a:lnTo>
                  <a:lnTo>
                    <a:pt x="7" y="40"/>
                  </a:lnTo>
                  <a:lnTo>
                    <a:pt x="13" y="44"/>
                  </a:lnTo>
                  <a:lnTo>
                    <a:pt x="18" y="45"/>
                  </a:lnTo>
                  <a:lnTo>
                    <a:pt x="23" y="47"/>
                  </a:lnTo>
                  <a:lnTo>
                    <a:pt x="30" y="45"/>
                  </a:lnTo>
                  <a:lnTo>
                    <a:pt x="35" y="44"/>
                  </a:lnTo>
                  <a:lnTo>
                    <a:pt x="41" y="40"/>
                  </a:lnTo>
                  <a:lnTo>
                    <a:pt x="44" y="35"/>
                  </a:lnTo>
                  <a:lnTo>
                    <a:pt x="46" y="30"/>
                  </a:lnTo>
                  <a:lnTo>
                    <a:pt x="48" y="23"/>
                  </a:lnTo>
                  <a:lnTo>
                    <a:pt x="46" y="17"/>
                  </a:lnTo>
                  <a:lnTo>
                    <a:pt x="44" y="12"/>
                  </a:lnTo>
                  <a:lnTo>
                    <a:pt x="41" y="7"/>
                  </a:lnTo>
                  <a:lnTo>
                    <a:pt x="35" y="3"/>
                  </a:lnTo>
                  <a:lnTo>
                    <a:pt x="30" y="2"/>
                  </a:lnTo>
                  <a:lnTo>
                    <a:pt x="23" y="0"/>
                  </a:lnTo>
                  <a:lnTo>
                    <a:pt x="23"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185" name="Freeform 69"/>
            <p:cNvSpPr>
              <a:spLocks/>
            </p:cNvSpPr>
            <p:nvPr/>
          </p:nvSpPr>
          <p:spPr bwMode="auto">
            <a:xfrm>
              <a:off x="8756650" y="2681385"/>
              <a:ext cx="74613" cy="74613"/>
            </a:xfrm>
            <a:custGeom>
              <a:avLst/>
              <a:gdLst>
                <a:gd name="T0" fmla="*/ 22 w 47"/>
                <a:gd name="T1" fmla="*/ 0 h 47"/>
                <a:gd name="T2" fmla="*/ 17 w 47"/>
                <a:gd name="T3" fmla="*/ 2 h 47"/>
                <a:gd name="T4" fmla="*/ 12 w 47"/>
                <a:gd name="T5" fmla="*/ 3 h 47"/>
                <a:gd name="T6" fmla="*/ 7 w 47"/>
                <a:gd name="T7" fmla="*/ 7 h 47"/>
                <a:gd name="T8" fmla="*/ 3 w 47"/>
                <a:gd name="T9" fmla="*/ 12 h 47"/>
                <a:gd name="T10" fmla="*/ 0 w 47"/>
                <a:gd name="T11" fmla="*/ 17 h 47"/>
                <a:gd name="T12" fmla="*/ 0 w 47"/>
                <a:gd name="T13" fmla="*/ 23 h 47"/>
                <a:gd name="T14" fmla="*/ 0 w 47"/>
                <a:gd name="T15" fmla="*/ 30 h 47"/>
                <a:gd name="T16" fmla="*/ 3 w 47"/>
                <a:gd name="T17" fmla="*/ 35 h 47"/>
                <a:gd name="T18" fmla="*/ 7 w 47"/>
                <a:gd name="T19" fmla="*/ 40 h 47"/>
                <a:gd name="T20" fmla="*/ 12 w 47"/>
                <a:gd name="T21" fmla="*/ 44 h 47"/>
                <a:gd name="T22" fmla="*/ 17 w 47"/>
                <a:gd name="T23" fmla="*/ 45 h 47"/>
                <a:gd name="T24" fmla="*/ 22 w 47"/>
                <a:gd name="T25" fmla="*/ 47 h 47"/>
                <a:gd name="T26" fmla="*/ 29 w 47"/>
                <a:gd name="T27" fmla="*/ 45 h 47"/>
                <a:gd name="T28" fmla="*/ 35 w 47"/>
                <a:gd name="T29" fmla="*/ 44 h 47"/>
                <a:gd name="T30" fmla="*/ 40 w 47"/>
                <a:gd name="T31" fmla="*/ 40 h 47"/>
                <a:gd name="T32" fmla="*/ 43 w 47"/>
                <a:gd name="T33" fmla="*/ 35 h 47"/>
                <a:gd name="T34" fmla="*/ 45 w 47"/>
                <a:gd name="T35" fmla="*/ 30 h 47"/>
                <a:gd name="T36" fmla="*/ 47 w 47"/>
                <a:gd name="T37" fmla="*/ 23 h 47"/>
                <a:gd name="T38" fmla="*/ 45 w 47"/>
                <a:gd name="T39" fmla="*/ 17 h 47"/>
                <a:gd name="T40" fmla="*/ 43 w 47"/>
                <a:gd name="T41" fmla="*/ 12 h 47"/>
                <a:gd name="T42" fmla="*/ 40 w 47"/>
                <a:gd name="T43" fmla="*/ 7 h 47"/>
                <a:gd name="T44" fmla="*/ 35 w 47"/>
                <a:gd name="T45" fmla="*/ 3 h 47"/>
                <a:gd name="T46" fmla="*/ 29 w 47"/>
                <a:gd name="T47" fmla="*/ 2 h 47"/>
                <a:gd name="T48" fmla="*/ 22 w 47"/>
                <a:gd name="T49" fmla="*/ 0 h 47"/>
                <a:gd name="T50" fmla="*/ 22 w 4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22" y="0"/>
                  </a:moveTo>
                  <a:lnTo>
                    <a:pt x="17" y="2"/>
                  </a:lnTo>
                  <a:lnTo>
                    <a:pt x="12" y="3"/>
                  </a:lnTo>
                  <a:lnTo>
                    <a:pt x="7" y="7"/>
                  </a:lnTo>
                  <a:lnTo>
                    <a:pt x="3" y="12"/>
                  </a:lnTo>
                  <a:lnTo>
                    <a:pt x="0" y="17"/>
                  </a:lnTo>
                  <a:lnTo>
                    <a:pt x="0" y="23"/>
                  </a:lnTo>
                  <a:lnTo>
                    <a:pt x="0" y="30"/>
                  </a:lnTo>
                  <a:lnTo>
                    <a:pt x="3" y="35"/>
                  </a:lnTo>
                  <a:lnTo>
                    <a:pt x="7" y="40"/>
                  </a:lnTo>
                  <a:lnTo>
                    <a:pt x="12" y="44"/>
                  </a:lnTo>
                  <a:lnTo>
                    <a:pt x="17" y="45"/>
                  </a:lnTo>
                  <a:lnTo>
                    <a:pt x="22" y="47"/>
                  </a:lnTo>
                  <a:lnTo>
                    <a:pt x="29" y="45"/>
                  </a:lnTo>
                  <a:lnTo>
                    <a:pt x="35" y="44"/>
                  </a:lnTo>
                  <a:lnTo>
                    <a:pt x="40" y="40"/>
                  </a:lnTo>
                  <a:lnTo>
                    <a:pt x="43" y="35"/>
                  </a:lnTo>
                  <a:lnTo>
                    <a:pt x="45" y="30"/>
                  </a:lnTo>
                  <a:lnTo>
                    <a:pt x="47" y="23"/>
                  </a:lnTo>
                  <a:lnTo>
                    <a:pt x="45" y="17"/>
                  </a:lnTo>
                  <a:lnTo>
                    <a:pt x="43" y="12"/>
                  </a:lnTo>
                  <a:lnTo>
                    <a:pt x="40" y="7"/>
                  </a:lnTo>
                  <a:lnTo>
                    <a:pt x="35" y="3"/>
                  </a:lnTo>
                  <a:lnTo>
                    <a:pt x="29" y="2"/>
                  </a:lnTo>
                  <a:lnTo>
                    <a:pt x="22" y="0"/>
                  </a:lnTo>
                  <a:lnTo>
                    <a:pt x="22" y="0"/>
                  </a:lnTo>
                  <a:close/>
                </a:path>
              </a:pathLst>
            </a:custGeom>
            <a:solidFill>
              <a:srgbClr val="6633FF"/>
            </a:solidFill>
            <a:ln w="0">
              <a:solidFill>
                <a:srgbClr val="6633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08" name="Freeform 92"/>
            <p:cNvSpPr>
              <a:spLocks/>
            </p:cNvSpPr>
            <p:nvPr/>
          </p:nvSpPr>
          <p:spPr bwMode="auto">
            <a:xfrm>
              <a:off x="7716838" y="3030635"/>
              <a:ext cx="0" cy="115888"/>
            </a:xfrm>
            <a:custGeom>
              <a:avLst/>
              <a:gdLst>
                <a:gd name="T0" fmla="*/ 73 h 73"/>
                <a:gd name="T1" fmla="*/ 40 h 73"/>
                <a:gd name="T2" fmla="*/ 0 h 73"/>
              </a:gdLst>
              <a:ahLst/>
              <a:cxnLst>
                <a:cxn ang="0">
                  <a:pos x="0" y="T0"/>
                </a:cxn>
                <a:cxn ang="0">
                  <a:pos x="0" y="T1"/>
                </a:cxn>
                <a:cxn ang="0">
                  <a:pos x="0" y="T2"/>
                </a:cxn>
              </a:cxnLst>
              <a:rect l="0" t="0" r="r" b="b"/>
              <a:pathLst>
                <a:path h="73">
                  <a:moveTo>
                    <a:pt x="0" y="73"/>
                  </a:moveTo>
                  <a:lnTo>
                    <a:pt x="0" y="40"/>
                  </a:lnTo>
                  <a:lnTo>
                    <a:pt x="0" y="0"/>
                  </a:lnTo>
                </a:path>
              </a:pathLst>
            </a:custGeom>
            <a:solidFill>
              <a:srgbClr val="CC3300"/>
            </a:solid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09" name="Line 93"/>
            <p:cNvSpPr>
              <a:spLocks noChangeShapeType="1"/>
            </p:cNvSpPr>
            <p:nvPr/>
          </p:nvSpPr>
          <p:spPr bwMode="auto">
            <a:xfrm flipV="1">
              <a:off x="8791575" y="3060798"/>
              <a:ext cx="0" cy="125413"/>
            </a:xfrm>
            <a:prstGeom prst="line">
              <a:avLst/>
            </a:prstGeom>
            <a:noFill/>
            <a:ln w="22225">
              <a:solidFill>
                <a:srgbClr val="CC33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11" name="Freeform 95"/>
            <p:cNvSpPr>
              <a:spLocks/>
            </p:cNvSpPr>
            <p:nvPr/>
          </p:nvSpPr>
          <p:spPr bwMode="auto">
            <a:xfrm>
              <a:off x="6646863" y="3052860"/>
              <a:ext cx="0" cy="88900"/>
            </a:xfrm>
            <a:custGeom>
              <a:avLst/>
              <a:gdLst>
                <a:gd name="T0" fmla="*/ 56 h 56"/>
                <a:gd name="T1" fmla="*/ 26 h 56"/>
                <a:gd name="T2" fmla="*/ 0 h 56"/>
              </a:gdLst>
              <a:ahLst/>
              <a:cxnLst>
                <a:cxn ang="0">
                  <a:pos x="0" y="T0"/>
                </a:cxn>
                <a:cxn ang="0">
                  <a:pos x="0" y="T1"/>
                </a:cxn>
                <a:cxn ang="0">
                  <a:pos x="0" y="T2"/>
                </a:cxn>
              </a:cxnLst>
              <a:rect l="0" t="0" r="r" b="b"/>
              <a:pathLst>
                <a:path h="56">
                  <a:moveTo>
                    <a:pt x="0" y="56"/>
                  </a:moveTo>
                  <a:lnTo>
                    <a:pt x="0" y="26"/>
                  </a:lnTo>
                  <a:lnTo>
                    <a:pt x="0" y="0"/>
                  </a:lnTo>
                </a:path>
              </a:pathLst>
            </a:custGeom>
            <a:solidFill>
              <a:srgbClr val="CC3300"/>
            </a:solidFill>
            <a:ln w="22225">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20" name="Freeform 104"/>
            <p:cNvSpPr>
              <a:spLocks/>
            </p:cNvSpPr>
            <p:nvPr/>
          </p:nvSpPr>
          <p:spPr bwMode="auto">
            <a:xfrm>
              <a:off x="5561013" y="2509935"/>
              <a:ext cx="3230563" cy="612775"/>
            </a:xfrm>
            <a:custGeom>
              <a:avLst/>
              <a:gdLst>
                <a:gd name="T0" fmla="*/ 2035 w 2035"/>
                <a:gd name="T1" fmla="*/ 386 h 386"/>
                <a:gd name="T2" fmla="*/ 1358 w 2035"/>
                <a:gd name="T3" fmla="*/ 368 h 386"/>
                <a:gd name="T4" fmla="*/ 684 w 2035"/>
                <a:gd name="T5" fmla="*/ 368 h 386"/>
                <a:gd name="T6" fmla="*/ 679 w 2035"/>
                <a:gd name="T7" fmla="*/ 368 h 386"/>
                <a:gd name="T8" fmla="*/ 0 w 2035"/>
                <a:gd name="T9" fmla="*/ 0 h 386"/>
              </a:gdLst>
              <a:ahLst/>
              <a:cxnLst>
                <a:cxn ang="0">
                  <a:pos x="T0" y="T1"/>
                </a:cxn>
                <a:cxn ang="0">
                  <a:pos x="T2" y="T3"/>
                </a:cxn>
                <a:cxn ang="0">
                  <a:pos x="T4" y="T5"/>
                </a:cxn>
                <a:cxn ang="0">
                  <a:pos x="T6" y="T7"/>
                </a:cxn>
                <a:cxn ang="0">
                  <a:pos x="T8" y="T9"/>
                </a:cxn>
              </a:cxnLst>
              <a:rect l="0" t="0" r="r" b="b"/>
              <a:pathLst>
                <a:path w="2035" h="386">
                  <a:moveTo>
                    <a:pt x="2035" y="386"/>
                  </a:moveTo>
                  <a:lnTo>
                    <a:pt x="1358" y="368"/>
                  </a:lnTo>
                  <a:lnTo>
                    <a:pt x="684" y="368"/>
                  </a:lnTo>
                  <a:lnTo>
                    <a:pt x="679" y="368"/>
                  </a:lnTo>
                  <a:lnTo>
                    <a:pt x="0" y="0"/>
                  </a:lnTo>
                </a:path>
              </a:pathLst>
            </a:custGeom>
            <a:noFill/>
            <a:ln w="30163">
              <a:solidFill>
                <a:srgbClr val="CC33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6238" name="Freeform 122"/>
            <p:cNvSpPr>
              <a:spLocks/>
            </p:cNvSpPr>
            <p:nvPr/>
          </p:nvSpPr>
          <p:spPr bwMode="auto">
            <a:xfrm>
              <a:off x="8753475" y="3083023"/>
              <a:ext cx="74613" cy="74613"/>
            </a:xfrm>
            <a:custGeom>
              <a:avLst/>
              <a:gdLst>
                <a:gd name="T0" fmla="*/ 40 w 47"/>
                <a:gd name="T1" fmla="*/ 7 h 47"/>
                <a:gd name="T2" fmla="*/ 35 w 47"/>
                <a:gd name="T3" fmla="*/ 4 h 47"/>
                <a:gd name="T4" fmla="*/ 30 w 47"/>
                <a:gd name="T5" fmla="*/ 2 h 47"/>
                <a:gd name="T6" fmla="*/ 24 w 47"/>
                <a:gd name="T7" fmla="*/ 0 h 47"/>
                <a:gd name="T8" fmla="*/ 17 w 47"/>
                <a:gd name="T9" fmla="*/ 2 h 47"/>
                <a:gd name="T10" fmla="*/ 12 w 47"/>
                <a:gd name="T11" fmla="*/ 4 h 47"/>
                <a:gd name="T12" fmla="*/ 7 w 47"/>
                <a:gd name="T13" fmla="*/ 7 h 47"/>
                <a:gd name="T14" fmla="*/ 3 w 47"/>
                <a:gd name="T15" fmla="*/ 12 h 47"/>
                <a:gd name="T16" fmla="*/ 2 w 47"/>
                <a:gd name="T17" fmla="*/ 18 h 47"/>
                <a:gd name="T18" fmla="*/ 0 w 47"/>
                <a:gd name="T19" fmla="*/ 25 h 47"/>
                <a:gd name="T20" fmla="*/ 2 w 47"/>
                <a:gd name="T21" fmla="*/ 30 h 47"/>
                <a:gd name="T22" fmla="*/ 3 w 47"/>
                <a:gd name="T23" fmla="*/ 35 h 47"/>
                <a:gd name="T24" fmla="*/ 7 w 47"/>
                <a:gd name="T25" fmla="*/ 40 h 47"/>
                <a:gd name="T26" fmla="*/ 12 w 47"/>
                <a:gd name="T27" fmla="*/ 44 h 47"/>
                <a:gd name="T28" fmla="*/ 17 w 47"/>
                <a:gd name="T29" fmla="*/ 46 h 47"/>
                <a:gd name="T30" fmla="*/ 24 w 47"/>
                <a:gd name="T31" fmla="*/ 47 h 47"/>
                <a:gd name="T32" fmla="*/ 30 w 47"/>
                <a:gd name="T33" fmla="*/ 46 h 47"/>
                <a:gd name="T34" fmla="*/ 35 w 47"/>
                <a:gd name="T35" fmla="*/ 44 h 47"/>
                <a:gd name="T36" fmla="*/ 40 w 47"/>
                <a:gd name="T37" fmla="*/ 40 h 47"/>
                <a:gd name="T38" fmla="*/ 44 w 47"/>
                <a:gd name="T39" fmla="*/ 35 h 47"/>
                <a:gd name="T40" fmla="*/ 45 w 47"/>
                <a:gd name="T41" fmla="*/ 30 h 47"/>
                <a:gd name="T42" fmla="*/ 47 w 47"/>
                <a:gd name="T43" fmla="*/ 25 h 47"/>
                <a:gd name="T44" fmla="*/ 45 w 47"/>
                <a:gd name="T45" fmla="*/ 18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4"/>
                  </a:lnTo>
                  <a:lnTo>
                    <a:pt x="30" y="2"/>
                  </a:lnTo>
                  <a:lnTo>
                    <a:pt x="24" y="0"/>
                  </a:lnTo>
                  <a:lnTo>
                    <a:pt x="17" y="2"/>
                  </a:lnTo>
                  <a:lnTo>
                    <a:pt x="12" y="4"/>
                  </a:lnTo>
                  <a:lnTo>
                    <a:pt x="7" y="7"/>
                  </a:lnTo>
                  <a:lnTo>
                    <a:pt x="3" y="12"/>
                  </a:lnTo>
                  <a:lnTo>
                    <a:pt x="2" y="18"/>
                  </a:lnTo>
                  <a:lnTo>
                    <a:pt x="0" y="25"/>
                  </a:lnTo>
                  <a:lnTo>
                    <a:pt x="2" y="30"/>
                  </a:lnTo>
                  <a:lnTo>
                    <a:pt x="3" y="35"/>
                  </a:lnTo>
                  <a:lnTo>
                    <a:pt x="7" y="40"/>
                  </a:lnTo>
                  <a:lnTo>
                    <a:pt x="12" y="44"/>
                  </a:lnTo>
                  <a:lnTo>
                    <a:pt x="17" y="46"/>
                  </a:lnTo>
                  <a:lnTo>
                    <a:pt x="24" y="47"/>
                  </a:lnTo>
                  <a:lnTo>
                    <a:pt x="30" y="46"/>
                  </a:lnTo>
                  <a:lnTo>
                    <a:pt x="35" y="44"/>
                  </a:lnTo>
                  <a:lnTo>
                    <a:pt x="40" y="40"/>
                  </a:lnTo>
                  <a:lnTo>
                    <a:pt x="44" y="35"/>
                  </a:lnTo>
                  <a:lnTo>
                    <a:pt x="45" y="30"/>
                  </a:lnTo>
                  <a:lnTo>
                    <a:pt x="47" y="25"/>
                  </a:lnTo>
                  <a:lnTo>
                    <a:pt x="45" y="18"/>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39" name="Freeform 123"/>
            <p:cNvSpPr>
              <a:spLocks/>
            </p:cNvSpPr>
            <p:nvPr/>
          </p:nvSpPr>
          <p:spPr bwMode="auto">
            <a:xfrm>
              <a:off x="7680325" y="3056035"/>
              <a:ext cx="76200" cy="74613"/>
            </a:xfrm>
            <a:custGeom>
              <a:avLst/>
              <a:gdLst>
                <a:gd name="T0" fmla="*/ 41 w 48"/>
                <a:gd name="T1" fmla="*/ 7 h 47"/>
                <a:gd name="T2" fmla="*/ 35 w 48"/>
                <a:gd name="T3" fmla="*/ 3 h 47"/>
                <a:gd name="T4" fmla="*/ 30 w 48"/>
                <a:gd name="T5" fmla="*/ 1 h 47"/>
                <a:gd name="T6" fmla="*/ 23 w 48"/>
                <a:gd name="T7" fmla="*/ 0 h 47"/>
                <a:gd name="T8" fmla="*/ 18 w 48"/>
                <a:gd name="T9" fmla="*/ 1 h 47"/>
                <a:gd name="T10" fmla="*/ 13 w 48"/>
                <a:gd name="T11" fmla="*/ 3 h 47"/>
                <a:gd name="T12" fmla="*/ 7 w 48"/>
                <a:gd name="T13" fmla="*/ 7 h 47"/>
                <a:gd name="T14" fmla="*/ 4 w 48"/>
                <a:gd name="T15" fmla="*/ 12 h 47"/>
                <a:gd name="T16" fmla="*/ 0 w 48"/>
                <a:gd name="T17" fmla="*/ 17 h 47"/>
                <a:gd name="T18" fmla="*/ 0 w 48"/>
                <a:gd name="T19" fmla="*/ 24 h 47"/>
                <a:gd name="T20" fmla="*/ 0 w 48"/>
                <a:gd name="T21" fmla="*/ 29 h 47"/>
                <a:gd name="T22" fmla="*/ 4 w 48"/>
                <a:gd name="T23" fmla="*/ 35 h 47"/>
                <a:gd name="T24" fmla="*/ 7 w 48"/>
                <a:gd name="T25" fmla="*/ 40 h 47"/>
                <a:gd name="T26" fmla="*/ 13 w 48"/>
                <a:gd name="T27" fmla="*/ 43 h 47"/>
                <a:gd name="T28" fmla="*/ 18 w 48"/>
                <a:gd name="T29" fmla="*/ 47 h 47"/>
                <a:gd name="T30" fmla="*/ 23 w 48"/>
                <a:gd name="T31" fmla="*/ 47 h 47"/>
                <a:gd name="T32" fmla="*/ 30 w 48"/>
                <a:gd name="T33" fmla="*/ 47 h 47"/>
                <a:gd name="T34" fmla="*/ 35 w 48"/>
                <a:gd name="T35" fmla="*/ 43 h 47"/>
                <a:gd name="T36" fmla="*/ 41 w 48"/>
                <a:gd name="T37" fmla="*/ 40 h 47"/>
                <a:gd name="T38" fmla="*/ 44 w 48"/>
                <a:gd name="T39" fmla="*/ 35 h 47"/>
                <a:gd name="T40" fmla="*/ 46 w 48"/>
                <a:gd name="T41" fmla="*/ 29 h 47"/>
                <a:gd name="T42" fmla="*/ 48 w 48"/>
                <a:gd name="T43" fmla="*/ 24 h 47"/>
                <a:gd name="T44" fmla="*/ 46 w 48"/>
                <a:gd name="T45" fmla="*/ 17 h 47"/>
                <a:gd name="T46" fmla="*/ 44 w 48"/>
                <a:gd name="T47" fmla="*/ 12 h 47"/>
                <a:gd name="T48" fmla="*/ 41 w 48"/>
                <a:gd name="T49" fmla="*/ 7 h 47"/>
                <a:gd name="T50" fmla="*/ 41 w 48"/>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41" y="7"/>
                  </a:moveTo>
                  <a:lnTo>
                    <a:pt x="35" y="3"/>
                  </a:lnTo>
                  <a:lnTo>
                    <a:pt x="30" y="1"/>
                  </a:lnTo>
                  <a:lnTo>
                    <a:pt x="23" y="0"/>
                  </a:lnTo>
                  <a:lnTo>
                    <a:pt x="18" y="1"/>
                  </a:lnTo>
                  <a:lnTo>
                    <a:pt x="13" y="3"/>
                  </a:lnTo>
                  <a:lnTo>
                    <a:pt x="7" y="7"/>
                  </a:lnTo>
                  <a:lnTo>
                    <a:pt x="4" y="12"/>
                  </a:lnTo>
                  <a:lnTo>
                    <a:pt x="0" y="17"/>
                  </a:lnTo>
                  <a:lnTo>
                    <a:pt x="0" y="24"/>
                  </a:lnTo>
                  <a:lnTo>
                    <a:pt x="0" y="29"/>
                  </a:lnTo>
                  <a:lnTo>
                    <a:pt x="4" y="35"/>
                  </a:lnTo>
                  <a:lnTo>
                    <a:pt x="7" y="40"/>
                  </a:lnTo>
                  <a:lnTo>
                    <a:pt x="13" y="43"/>
                  </a:lnTo>
                  <a:lnTo>
                    <a:pt x="18" y="47"/>
                  </a:lnTo>
                  <a:lnTo>
                    <a:pt x="23" y="47"/>
                  </a:lnTo>
                  <a:lnTo>
                    <a:pt x="30" y="47"/>
                  </a:lnTo>
                  <a:lnTo>
                    <a:pt x="35" y="43"/>
                  </a:lnTo>
                  <a:lnTo>
                    <a:pt x="41" y="40"/>
                  </a:lnTo>
                  <a:lnTo>
                    <a:pt x="44" y="35"/>
                  </a:lnTo>
                  <a:lnTo>
                    <a:pt x="46" y="29"/>
                  </a:lnTo>
                  <a:lnTo>
                    <a:pt x="48" y="24"/>
                  </a:lnTo>
                  <a:lnTo>
                    <a:pt x="46" y="17"/>
                  </a:lnTo>
                  <a:lnTo>
                    <a:pt x="44" y="12"/>
                  </a:lnTo>
                  <a:lnTo>
                    <a:pt x="41" y="7"/>
                  </a:lnTo>
                  <a:lnTo>
                    <a:pt x="41"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40" name="Freeform 124"/>
            <p:cNvSpPr>
              <a:spLocks/>
            </p:cNvSpPr>
            <p:nvPr/>
          </p:nvSpPr>
          <p:spPr bwMode="auto">
            <a:xfrm>
              <a:off x="6608763" y="3056035"/>
              <a:ext cx="74613" cy="74613"/>
            </a:xfrm>
            <a:custGeom>
              <a:avLst/>
              <a:gdLst>
                <a:gd name="T0" fmla="*/ 40 w 47"/>
                <a:gd name="T1" fmla="*/ 7 h 47"/>
                <a:gd name="T2" fmla="*/ 35 w 47"/>
                <a:gd name="T3" fmla="*/ 3 h 47"/>
                <a:gd name="T4" fmla="*/ 30 w 47"/>
                <a:gd name="T5" fmla="*/ 1 h 47"/>
                <a:gd name="T6" fmla="*/ 24 w 47"/>
                <a:gd name="T7" fmla="*/ 0 h 47"/>
                <a:gd name="T8" fmla="*/ 17 w 47"/>
                <a:gd name="T9" fmla="*/ 1 h 47"/>
                <a:gd name="T10" fmla="*/ 12 w 47"/>
                <a:gd name="T11" fmla="*/ 3 h 47"/>
                <a:gd name="T12" fmla="*/ 7 w 47"/>
                <a:gd name="T13" fmla="*/ 7 h 47"/>
                <a:gd name="T14" fmla="*/ 3 w 47"/>
                <a:gd name="T15" fmla="*/ 12 h 47"/>
                <a:gd name="T16" fmla="*/ 2 w 47"/>
                <a:gd name="T17" fmla="*/ 17 h 47"/>
                <a:gd name="T18" fmla="*/ 0 w 47"/>
                <a:gd name="T19" fmla="*/ 24 h 47"/>
                <a:gd name="T20" fmla="*/ 2 w 47"/>
                <a:gd name="T21" fmla="*/ 29 h 47"/>
                <a:gd name="T22" fmla="*/ 3 w 47"/>
                <a:gd name="T23" fmla="*/ 35 h 47"/>
                <a:gd name="T24" fmla="*/ 7 w 47"/>
                <a:gd name="T25" fmla="*/ 40 h 47"/>
                <a:gd name="T26" fmla="*/ 12 w 47"/>
                <a:gd name="T27" fmla="*/ 43 h 47"/>
                <a:gd name="T28" fmla="*/ 17 w 47"/>
                <a:gd name="T29" fmla="*/ 47 h 47"/>
                <a:gd name="T30" fmla="*/ 24 w 47"/>
                <a:gd name="T31" fmla="*/ 47 h 47"/>
                <a:gd name="T32" fmla="*/ 30 w 47"/>
                <a:gd name="T33" fmla="*/ 47 h 47"/>
                <a:gd name="T34" fmla="*/ 35 w 47"/>
                <a:gd name="T35" fmla="*/ 43 h 47"/>
                <a:gd name="T36" fmla="*/ 40 w 47"/>
                <a:gd name="T37" fmla="*/ 40 h 47"/>
                <a:gd name="T38" fmla="*/ 44 w 47"/>
                <a:gd name="T39" fmla="*/ 35 h 47"/>
                <a:gd name="T40" fmla="*/ 47 w 47"/>
                <a:gd name="T41" fmla="*/ 29 h 47"/>
                <a:gd name="T42" fmla="*/ 47 w 47"/>
                <a:gd name="T43" fmla="*/ 24 h 47"/>
                <a:gd name="T44" fmla="*/ 47 w 47"/>
                <a:gd name="T45" fmla="*/ 17 h 47"/>
                <a:gd name="T46" fmla="*/ 44 w 47"/>
                <a:gd name="T47" fmla="*/ 12 h 47"/>
                <a:gd name="T48" fmla="*/ 40 w 47"/>
                <a:gd name="T49" fmla="*/ 7 h 47"/>
                <a:gd name="T50" fmla="*/ 40 w 47"/>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7">
                  <a:moveTo>
                    <a:pt x="40" y="7"/>
                  </a:moveTo>
                  <a:lnTo>
                    <a:pt x="35" y="3"/>
                  </a:lnTo>
                  <a:lnTo>
                    <a:pt x="30" y="1"/>
                  </a:lnTo>
                  <a:lnTo>
                    <a:pt x="24" y="0"/>
                  </a:lnTo>
                  <a:lnTo>
                    <a:pt x="17" y="1"/>
                  </a:lnTo>
                  <a:lnTo>
                    <a:pt x="12" y="3"/>
                  </a:lnTo>
                  <a:lnTo>
                    <a:pt x="7" y="7"/>
                  </a:lnTo>
                  <a:lnTo>
                    <a:pt x="3" y="12"/>
                  </a:lnTo>
                  <a:lnTo>
                    <a:pt x="2" y="17"/>
                  </a:lnTo>
                  <a:lnTo>
                    <a:pt x="0" y="24"/>
                  </a:lnTo>
                  <a:lnTo>
                    <a:pt x="2" y="29"/>
                  </a:lnTo>
                  <a:lnTo>
                    <a:pt x="3" y="35"/>
                  </a:lnTo>
                  <a:lnTo>
                    <a:pt x="7" y="40"/>
                  </a:lnTo>
                  <a:lnTo>
                    <a:pt x="12" y="43"/>
                  </a:lnTo>
                  <a:lnTo>
                    <a:pt x="17" y="47"/>
                  </a:lnTo>
                  <a:lnTo>
                    <a:pt x="24" y="47"/>
                  </a:lnTo>
                  <a:lnTo>
                    <a:pt x="30" y="47"/>
                  </a:lnTo>
                  <a:lnTo>
                    <a:pt x="35" y="43"/>
                  </a:lnTo>
                  <a:lnTo>
                    <a:pt x="40" y="40"/>
                  </a:lnTo>
                  <a:lnTo>
                    <a:pt x="44" y="35"/>
                  </a:lnTo>
                  <a:lnTo>
                    <a:pt x="47" y="29"/>
                  </a:lnTo>
                  <a:lnTo>
                    <a:pt x="47" y="24"/>
                  </a:lnTo>
                  <a:lnTo>
                    <a:pt x="47" y="17"/>
                  </a:lnTo>
                  <a:lnTo>
                    <a:pt x="44" y="12"/>
                  </a:lnTo>
                  <a:lnTo>
                    <a:pt x="40" y="7"/>
                  </a:lnTo>
                  <a:lnTo>
                    <a:pt x="40"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6241" name="Freeform 125"/>
            <p:cNvSpPr>
              <a:spLocks/>
            </p:cNvSpPr>
            <p:nvPr/>
          </p:nvSpPr>
          <p:spPr bwMode="auto">
            <a:xfrm>
              <a:off x="5524500" y="2473423"/>
              <a:ext cx="76200" cy="74613"/>
            </a:xfrm>
            <a:custGeom>
              <a:avLst/>
              <a:gdLst>
                <a:gd name="T0" fmla="*/ 41 w 48"/>
                <a:gd name="T1" fmla="*/ 7 h 47"/>
                <a:gd name="T2" fmla="*/ 35 w 48"/>
                <a:gd name="T3" fmla="*/ 3 h 47"/>
                <a:gd name="T4" fmla="*/ 30 w 48"/>
                <a:gd name="T5" fmla="*/ 0 h 47"/>
                <a:gd name="T6" fmla="*/ 23 w 48"/>
                <a:gd name="T7" fmla="*/ 0 h 47"/>
                <a:gd name="T8" fmla="*/ 18 w 48"/>
                <a:gd name="T9" fmla="*/ 0 h 47"/>
                <a:gd name="T10" fmla="*/ 13 w 48"/>
                <a:gd name="T11" fmla="*/ 3 h 47"/>
                <a:gd name="T12" fmla="*/ 7 w 48"/>
                <a:gd name="T13" fmla="*/ 7 h 47"/>
                <a:gd name="T14" fmla="*/ 4 w 48"/>
                <a:gd name="T15" fmla="*/ 12 h 47"/>
                <a:gd name="T16" fmla="*/ 2 w 48"/>
                <a:gd name="T17" fmla="*/ 17 h 47"/>
                <a:gd name="T18" fmla="*/ 0 w 48"/>
                <a:gd name="T19" fmla="*/ 23 h 47"/>
                <a:gd name="T20" fmla="*/ 2 w 48"/>
                <a:gd name="T21" fmla="*/ 30 h 47"/>
                <a:gd name="T22" fmla="*/ 4 w 48"/>
                <a:gd name="T23" fmla="*/ 35 h 47"/>
                <a:gd name="T24" fmla="*/ 7 w 48"/>
                <a:gd name="T25" fmla="*/ 40 h 47"/>
                <a:gd name="T26" fmla="*/ 13 w 48"/>
                <a:gd name="T27" fmla="*/ 44 h 47"/>
                <a:gd name="T28" fmla="*/ 18 w 48"/>
                <a:gd name="T29" fmla="*/ 45 h 47"/>
                <a:gd name="T30" fmla="*/ 23 w 48"/>
                <a:gd name="T31" fmla="*/ 47 h 47"/>
                <a:gd name="T32" fmla="*/ 30 w 48"/>
                <a:gd name="T33" fmla="*/ 45 h 47"/>
                <a:gd name="T34" fmla="*/ 35 w 48"/>
                <a:gd name="T35" fmla="*/ 44 h 47"/>
                <a:gd name="T36" fmla="*/ 41 w 48"/>
                <a:gd name="T37" fmla="*/ 40 h 47"/>
                <a:gd name="T38" fmla="*/ 44 w 48"/>
                <a:gd name="T39" fmla="*/ 35 h 47"/>
                <a:gd name="T40" fmla="*/ 46 w 48"/>
                <a:gd name="T41" fmla="*/ 30 h 47"/>
                <a:gd name="T42" fmla="*/ 48 w 48"/>
                <a:gd name="T43" fmla="*/ 23 h 47"/>
                <a:gd name="T44" fmla="*/ 46 w 48"/>
                <a:gd name="T45" fmla="*/ 17 h 47"/>
                <a:gd name="T46" fmla="*/ 44 w 48"/>
                <a:gd name="T47" fmla="*/ 12 h 47"/>
                <a:gd name="T48" fmla="*/ 41 w 48"/>
                <a:gd name="T49" fmla="*/ 7 h 47"/>
                <a:gd name="T50" fmla="*/ 41 w 48"/>
                <a:gd name="T51"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47">
                  <a:moveTo>
                    <a:pt x="41" y="7"/>
                  </a:moveTo>
                  <a:lnTo>
                    <a:pt x="35" y="3"/>
                  </a:lnTo>
                  <a:lnTo>
                    <a:pt x="30" y="0"/>
                  </a:lnTo>
                  <a:lnTo>
                    <a:pt x="23" y="0"/>
                  </a:lnTo>
                  <a:lnTo>
                    <a:pt x="18" y="0"/>
                  </a:lnTo>
                  <a:lnTo>
                    <a:pt x="13" y="3"/>
                  </a:lnTo>
                  <a:lnTo>
                    <a:pt x="7" y="7"/>
                  </a:lnTo>
                  <a:lnTo>
                    <a:pt x="4" y="12"/>
                  </a:lnTo>
                  <a:lnTo>
                    <a:pt x="2" y="17"/>
                  </a:lnTo>
                  <a:lnTo>
                    <a:pt x="0" y="23"/>
                  </a:lnTo>
                  <a:lnTo>
                    <a:pt x="2" y="30"/>
                  </a:lnTo>
                  <a:lnTo>
                    <a:pt x="4" y="35"/>
                  </a:lnTo>
                  <a:lnTo>
                    <a:pt x="7" y="40"/>
                  </a:lnTo>
                  <a:lnTo>
                    <a:pt x="13" y="44"/>
                  </a:lnTo>
                  <a:lnTo>
                    <a:pt x="18" y="45"/>
                  </a:lnTo>
                  <a:lnTo>
                    <a:pt x="23" y="47"/>
                  </a:lnTo>
                  <a:lnTo>
                    <a:pt x="30" y="45"/>
                  </a:lnTo>
                  <a:lnTo>
                    <a:pt x="35" y="44"/>
                  </a:lnTo>
                  <a:lnTo>
                    <a:pt x="41" y="40"/>
                  </a:lnTo>
                  <a:lnTo>
                    <a:pt x="44" y="35"/>
                  </a:lnTo>
                  <a:lnTo>
                    <a:pt x="46" y="30"/>
                  </a:lnTo>
                  <a:lnTo>
                    <a:pt x="48" y="23"/>
                  </a:lnTo>
                  <a:lnTo>
                    <a:pt x="46" y="17"/>
                  </a:lnTo>
                  <a:lnTo>
                    <a:pt x="44" y="12"/>
                  </a:lnTo>
                  <a:lnTo>
                    <a:pt x="41" y="7"/>
                  </a:lnTo>
                  <a:lnTo>
                    <a:pt x="41" y="7"/>
                  </a:lnTo>
                  <a:close/>
                </a:path>
              </a:pathLst>
            </a:custGeom>
            <a:solidFill>
              <a:srgbClr val="CC3300"/>
            </a:solidFill>
            <a:ln w="0">
              <a:solidFill>
                <a:srgbClr val="CC33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3" name="ZoneTexte 142"/>
            <p:cNvSpPr txBox="1"/>
            <p:nvPr/>
          </p:nvSpPr>
          <p:spPr>
            <a:xfrm>
              <a:off x="5268690" y="5517865"/>
              <a:ext cx="298480" cy="246221"/>
            </a:xfrm>
            <a:prstGeom prst="rect">
              <a:avLst/>
            </a:prstGeom>
            <a:noFill/>
          </p:spPr>
          <p:txBody>
            <a:bodyPr wrap="none" rtlCol="0">
              <a:spAutoFit/>
            </a:bodyPr>
            <a:lstStyle/>
            <a:p>
              <a:pPr algn="r"/>
              <a:r>
                <a:rPr lang="fr-FR" sz="1000" dirty="0"/>
                <a:t>-4</a:t>
              </a:r>
            </a:p>
          </p:txBody>
        </p:sp>
        <p:sp>
          <p:nvSpPr>
            <p:cNvPr id="144" name="ZoneTexte 143"/>
            <p:cNvSpPr txBox="1"/>
            <p:nvPr/>
          </p:nvSpPr>
          <p:spPr>
            <a:xfrm>
              <a:off x="5268690" y="5080432"/>
              <a:ext cx="298480" cy="246221"/>
            </a:xfrm>
            <a:prstGeom prst="rect">
              <a:avLst/>
            </a:prstGeom>
            <a:noFill/>
          </p:spPr>
          <p:txBody>
            <a:bodyPr wrap="none" rtlCol="0">
              <a:spAutoFit/>
            </a:bodyPr>
            <a:lstStyle/>
            <a:p>
              <a:pPr algn="r"/>
              <a:r>
                <a:rPr lang="fr-FR" sz="1000" dirty="0"/>
                <a:t>-2</a:t>
              </a:r>
            </a:p>
          </p:txBody>
        </p:sp>
        <p:sp>
          <p:nvSpPr>
            <p:cNvPr id="145" name="ZoneTexte 144"/>
            <p:cNvSpPr txBox="1"/>
            <p:nvPr/>
          </p:nvSpPr>
          <p:spPr>
            <a:xfrm>
              <a:off x="5311972" y="4680380"/>
              <a:ext cx="255198" cy="246221"/>
            </a:xfrm>
            <a:prstGeom prst="rect">
              <a:avLst/>
            </a:prstGeom>
            <a:noFill/>
          </p:spPr>
          <p:txBody>
            <a:bodyPr wrap="none" rtlCol="0">
              <a:spAutoFit/>
            </a:bodyPr>
            <a:lstStyle/>
            <a:p>
              <a:pPr algn="r"/>
              <a:r>
                <a:rPr lang="fr-FR" sz="1000" dirty="0"/>
                <a:t>0</a:t>
              </a:r>
            </a:p>
          </p:txBody>
        </p:sp>
        <p:sp>
          <p:nvSpPr>
            <p:cNvPr id="146" name="ZoneTexte 145"/>
            <p:cNvSpPr txBox="1"/>
            <p:nvPr/>
          </p:nvSpPr>
          <p:spPr>
            <a:xfrm>
              <a:off x="5311972" y="4262113"/>
              <a:ext cx="255198" cy="246221"/>
            </a:xfrm>
            <a:prstGeom prst="rect">
              <a:avLst/>
            </a:prstGeom>
            <a:noFill/>
          </p:spPr>
          <p:txBody>
            <a:bodyPr wrap="none" rtlCol="0">
              <a:spAutoFit/>
            </a:bodyPr>
            <a:lstStyle/>
            <a:p>
              <a:pPr algn="r"/>
              <a:r>
                <a:rPr lang="fr-FR" sz="1000" dirty="0"/>
                <a:t>2</a:t>
              </a:r>
            </a:p>
          </p:txBody>
        </p:sp>
        <p:sp>
          <p:nvSpPr>
            <p:cNvPr id="154" name="ZoneTexte 153"/>
            <p:cNvSpPr txBox="1"/>
            <p:nvPr/>
          </p:nvSpPr>
          <p:spPr>
            <a:xfrm>
              <a:off x="5268690" y="3240305"/>
              <a:ext cx="298480" cy="246221"/>
            </a:xfrm>
            <a:prstGeom prst="rect">
              <a:avLst/>
            </a:prstGeom>
            <a:noFill/>
          </p:spPr>
          <p:txBody>
            <a:bodyPr wrap="none" rtlCol="0">
              <a:spAutoFit/>
            </a:bodyPr>
            <a:lstStyle/>
            <a:p>
              <a:pPr algn="r"/>
              <a:r>
                <a:rPr lang="fr-FR" sz="1000" dirty="0"/>
                <a:t>-4</a:t>
              </a:r>
            </a:p>
          </p:txBody>
        </p:sp>
        <p:sp>
          <p:nvSpPr>
            <p:cNvPr id="155" name="ZoneTexte 154"/>
            <p:cNvSpPr txBox="1"/>
            <p:nvPr/>
          </p:nvSpPr>
          <p:spPr>
            <a:xfrm>
              <a:off x="5268690" y="2802872"/>
              <a:ext cx="298480" cy="246221"/>
            </a:xfrm>
            <a:prstGeom prst="rect">
              <a:avLst/>
            </a:prstGeom>
            <a:noFill/>
          </p:spPr>
          <p:txBody>
            <a:bodyPr wrap="none" rtlCol="0">
              <a:spAutoFit/>
            </a:bodyPr>
            <a:lstStyle/>
            <a:p>
              <a:pPr algn="r"/>
              <a:r>
                <a:rPr lang="fr-FR" sz="1000" dirty="0"/>
                <a:t>-2</a:t>
              </a:r>
            </a:p>
          </p:txBody>
        </p:sp>
        <p:sp>
          <p:nvSpPr>
            <p:cNvPr id="156" name="ZoneTexte 155"/>
            <p:cNvSpPr txBox="1"/>
            <p:nvPr/>
          </p:nvSpPr>
          <p:spPr>
            <a:xfrm>
              <a:off x="5311972" y="2402820"/>
              <a:ext cx="255198" cy="246221"/>
            </a:xfrm>
            <a:prstGeom prst="rect">
              <a:avLst/>
            </a:prstGeom>
            <a:noFill/>
          </p:spPr>
          <p:txBody>
            <a:bodyPr wrap="none" rtlCol="0">
              <a:spAutoFit/>
            </a:bodyPr>
            <a:lstStyle/>
            <a:p>
              <a:pPr algn="r"/>
              <a:r>
                <a:rPr lang="fr-FR" sz="1000" dirty="0"/>
                <a:t>0</a:t>
              </a:r>
            </a:p>
          </p:txBody>
        </p:sp>
        <p:sp>
          <p:nvSpPr>
            <p:cNvPr id="157" name="ZoneTexte 156"/>
            <p:cNvSpPr txBox="1"/>
            <p:nvPr/>
          </p:nvSpPr>
          <p:spPr>
            <a:xfrm>
              <a:off x="5311972" y="1988244"/>
              <a:ext cx="255198" cy="246221"/>
            </a:xfrm>
            <a:prstGeom prst="rect">
              <a:avLst/>
            </a:prstGeom>
            <a:noFill/>
          </p:spPr>
          <p:txBody>
            <a:bodyPr wrap="none" rtlCol="0">
              <a:spAutoFit/>
            </a:bodyPr>
            <a:lstStyle/>
            <a:p>
              <a:pPr algn="r"/>
              <a:r>
                <a:rPr lang="fr-FR" sz="1000" dirty="0"/>
                <a:t>2</a:t>
              </a:r>
            </a:p>
          </p:txBody>
        </p:sp>
        <p:sp>
          <p:nvSpPr>
            <p:cNvPr id="183" name="ZoneTexte 182"/>
            <p:cNvSpPr txBox="1"/>
            <p:nvPr/>
          </p:nvSpPr>
          <p:spPr>
            <a:xfrm>
              <a:off x="6206073" y="5394754"/>
              <a:ext cx="404278" cy="246221"/>
            </a:xfrm>
            <a:prstGeom prst="rect">
              <a:avLst/>
            </a:prstGeom>
            <a:noFill/>
          </p:spPr>
          <p:txBody>
            <a:bodyPr wrap="none" rtlCol="0">
              <a:spAutoFit/>
            </a:bodyPr>
            <a:lstStyle/>
            <a:p>
              <a:pPr algn="r"/>
              <a:r>
                <a:rPr lang="fr-FR" sz="1000" dirty="0"/>
                <a:t>-2,9</a:t>
              </a:r>
            </a:p>
          </p:txBody>
        </p:sp>
        <p:sp>
          <p:nvSpPr>
            <p:cNvPr id="184" name="ZoneTexte 183"/>
            <p:cNvSpPr txBox="1"/>
            <p:nvPr/>
          </p:nvSpPr>
          <p:spPr>
            <a:xfrm>
              <a:off x="6263222" y="4928852"/>
              <a:ext cx="404278" cy="246221"/>
            </a:xfrm>
            <a:prstGeom prst="rect">
              <a:avLst/>
            </a:prstGeom>
            <a:noFill/>
          </p:spPr>
          <p:txBody>
            <a:bodyPr wrap="none" rtlCol="0">
              <a:spAutoFit/>
            </a:bodyPr>
            <a:lstStyle/>
            <a:p>
              <a:pPr algn="r"/>
              <a:r>
                <a:rPr lang="fr-FR" sz="1000" dirty="0"/>
                <a:t>-0,7</a:t>
              </a:r>
            </a:p>
          </p:txBody>
        </p:sp>
        <p:sp>
          <p:nvSpPr>
            <p:cNvPr id="185" name="ZoneTexte 184"/>
            <p:cNvSpPr txBox="1"/>
            <p:nvPr/>
          </p:nvSpPr>
          <p:spPr>
            <a:xfrm>
              <a:off x="7300053" y="4966949"/>
              <a:ext cx="404278" cy="246221"/>
            </a:xfrm>
            <a:prstGeom prst="rect">
              <a:avLst/>
            </a:prstGeom>
            <a:noFill/>
          </p:spPr>
          <p:txBody>
            <a:bodyPr wrap="none" rtlCol="0">
              <a:spAutoFit/>
            </a:bodyPr>
            <a:lstStyle/>
            <a:p>
              <a:pPr algn="r"/>
              <a:r>
                <a:rPr lang="fr-FR" sz="1000" dirty="0"/>
                <a:t>-0,6</a:t>
              </a:r>
            </a:p>
          </p:txBody>
        </p:sp>
        <p:sp>
          <p:nvSpPr>
            <p:cNvPr id="186" name="ZoneTexte 185"/>
            <p:cNvSpPr txBox="1"/>
            <p:nvPr/>
          </p:nvSpPr>
          <p:spPr>
            <a:xfrm>
              <a:off x="8413784" y="4947597"/>
              <a:ext cx="404278" cy="246221"/>
            </a:xfrm>
            <a:prstGeom prst="rect">
              <a:avLst/>
            </a:prstGeom>
            <a:noFill/>
          </p:spPr>
          <p:txBody>
            <a:bodyPr wrap="none" rtlCol="0">
              <a:spAutoFit/>
            </a:bodyPr>
            <a:lstStyle/>
            <a:p>
              <a:pPr algn="r"/>
              <a:r>
                <a:rPr lang="fr-FR" sz="1000" dirty="0"/>
                <a:t>-0,8</a:t>
              </a:r>
            </a:p>
          </p:txBody>
        </p:sp>
        <p:sp>
          <p:nvSpPr>
            <p:cNvPr id="187" name="ZoneTexte 186"/>
            <p:cNvSpPr txBox="1"/>
            <p:nvPr/>
          </p:nvSpPr>
          <p:spPr>
            <a:xfrm>
              <a:off x="7318910" y="5471828"/>
              <a:ext cx="404278" cy="246221"/>
            </a:xfrm>
            <a:prstGeom prst="rect">
              <a:avLst/>
            </a:prstGeom>
            <a:noFill/>
          </p:spPr>
          <p:txBody>
            <a:bodyPr wrap="none" rtlCol="0">
              <a:spAutoFit/>
            </a:bodyPr>
            <a:lstStyle/>
            <a:p>
              <a:pPr algn="r"/>
              <a:r>
                <a:rPr lang="fr-FR" sz="1000" dirty="0"/>
                <a:t>-3,3</a:t>
              </a:r>
            </a:p>
          </p:txBody>
        </p:sp>
        <p:sp>
          <p:nvSpPr>
            <p:cNvPr id="188" name="ZoneTexte 187"/>
            <p:cNvSpPr txBox="1"/>
            <p:nvPr/>
          </p:nvSpPr>
          <p:spPr>
            <a:xfrm>
              <a:off x="8431747" y="5517865"/>
              <a:ext cx="404278" cy="246221"/>
            </a:xfrm>
            <a:prstGeom prst="rect">
              <a:avLst/>
            </a:prstGeom>
            <a:noFill/>
          </p:spPr>
          <p:txBody>
            <a:bodyPr wrap="none" rtlCol="0">
              <a:spAutoFit/>
            </a:bodyPr>
            <a:lstStyle/>
            <a:p>
              <a:pPr algn="r"/>
              <a:r>
                <a:rPr lang="fr-FR" sz="1000" dirty="0"/>
                <a:t>-3,4</a:t>
              </a:r>
            </a:p>
          </p:txBody>
        </p:sp>
        <p:sp>
          <p:nvSpPr>
            <p:cNvPr id="189" name="ZoneTexte 188"/>
            <p:cNvSpPr txBox="1"/>
            <p:nvPr/>
          </p:nvSpPr>
          <p:spPr>
            <a:xfrm>
              <a:off x="6222742" y="3100990"/>
              <a:ext cx="404278" cy="246221"/>
            </a:xfrm>
            <a:prstGeom prst="rect">
              <a:avLst/>
            </a:prstGeom>
            <a:noFill/>
          </p:spPr>
          <p:txBody>
            <a:bodyPr wrap="none" rtlCol="0">
              <a:spAutoFit/>
            </a:bodyPr>
            <a:lstStyle/>
            <a:p>
              <a:pPr algn="r"/>
              <a:r>
                <a:rPr lang="fr-FR" sz="1000" dirty="0"/>
                <a:t>-2,8</a:t>
              </a:r>
            </a:p>
          </p:txBody>
        </p:sp>
        <p:sp>
          <p:nvSpPr>
            <p:cNvPr id="190" name="ZoneTexte 189"/>
            <p:cNvSpPr txBox="1"/>
            <p:nvPr/>
          </p:nvSpPr>
          <p:spPr>
            <a:xfrm>
              <a:off x="6271158" y="2505946"/>
              <a:ext cx="404278" cy="246221"/>
            </a:xfrm>
            <a:prstGeom prst="rect">
              <a:avLst/>
            </a:prstGeom>
            <a:noFill/>
          </p:spPr>
          <p:txBody>
            <a:bodyPr wrap="none" rtlCol="0">
              <a:spAutoFit/>
            </a:bodyPr>
            <a:lstStyle/>
            <a:p>
              <a:pPr algn="r"/>
              <a:r>
                <a:rPr lang="fr-FR" sz="1000" dirty="0"/>
                <a:t>-1,3</a:t>
              </a:r>
            </a:p>
          </p:txBody>
        </p:sp>
        <p:sp>
          <p:nvSpPr>
            <p:cNvPr id="191" name="ZoneTexte 190"/>
            <p:cNvSpPr txBox="1"/>
            <p:nvPr/>
          </p:nvSpPr>
          <p:spPr>
            <a:xfrm>
              <a:off x="7318910" y="2491363"/>
              <a:ext cx="404278" cy="246221"/>
            </a:xfrm>
            <a:prstGeom prst="rect">
              <a:avLst/>
            </a:prstGeom>
            <a:noFill/>
          </p:spPr>
          <p:txBody>
            <a:bodyPr wrap="none" rtlCol="0">
              <a:spAutoFit/>
            </a:bodyPr>
            <a:lstStyle/>
            <a:p>
              <a:pPr algn="r"/>
              <a:r>
                <a:rPr lang="fr-FR" sz="1000" dirty="0"/>
                <a:t>-1,0</a:t>
              </a:r>
            </a:p>
          </p:txBody>
        </p:sp>
        <p:sp>
          <p:nvSpPr>
            <p:cNvPr id="192" name="ZoneTexte 191"/>
            <p:cNvSpPr txBox="1"/>
            <p:nvPr/>
          </p:nvSpPr>
          <p:spPr>
            <a:xfrm>
              <a:off x="8423810" y="2492236"/>
              <a:ext cx="404278" cy="246221"/>
            </a:xfrm>
            <a:prstGeom prst="rect">
              <a:avLst/>
            </a:prstGeom>
            <a:noFill/>
          </p:spPr>
          <p:txBody>
            <a:bodyPr wrap="none" rtlCol="0">
              <a:spAutoFit/>
            </a:bodyPr>
            <a:lstStyle/>
            <a:p>
              <a:pPr algn="r"/>
              <a:r>
                <a:rPr lang="fr-FR" sz="1000" dirty="0"/>
                <a:t>-0,9</a:t>
              </a:r>
            </a:p>
          </p:txBody>
        </p:sp>
        <p:sp>
          <p:nvSpPr>
            <p:cNvPr id="193" name="ZoneTexte 192"/>
            <p:cNvSpPr txBox="1"/>
            <p:nvPr/>
          </p:nvSpPr>
          <p:spPr>
            <a:xfrm>
              <a:off x="7354824" y="3149539"/>
              <a:ext cx="404278" cy="246221"/>
            </a:xfrm>
            <a:prstGeom prst="rect">
              <a:avLst/>
            </a:prstGeom>
            <a:noFill/>
          </p:spPr>
          <p:txBody>
            <a:bodyPr wrap="none" rtlCol="0">
              <a:spAutoFit/>
            </a:bodyPr>
            <a:lstStyle/>
            <a:p>
              <a:pPr algn="r"/>
              <a:r>
                <a:rPr lang="fr-FR" sz="1000" dirty="0"/>
                <a:t>-2,8</a:t>
              </a:r>
            </a:p>
          </p:txBody>
        </p:sp>
        <p:sp>
          <p:nvSpPr>
            <p:cNvPr id="194" name="ZoneTexte 193"/>
            <p:cNvSpPr txBox="1"/>
            <p:nvPr/>
          </p:nvSpPr>
          <p:spPr>
            <a:xfrm>
              <a:off x="8407741" y="3149539"/>
              <a:ext cx="404278" cy="246221"/>
            </a:xfrm>
            <a:prstGeom prst="rect">
              <a:avLst/>
            </a:prstGeom>
            <a:noFill/>
          </p:spPr>
          <p:txBody>
            <a:bodyPr wrap="none" rtlCol="0">
              <a:spAutoFit/>
            </a:bodyPr>
            <a:lstStyle/>
            <a:p>
              <a:pPr algn="r"/>
              <a:r>
                <a:rPr lang="fr-FR" sz="1000" dirty="0"/>
                <a:t>-3,0</a:t>
              </a:r>
            </a:p>
          </p:txBody>
        </p:sp>
        <p:sp>
          <p:nvSpPr>
            <p:cNvPr id="195" name="ZoneTexte 194"/>
            <p:cNvSpPr txBox="1"/>
            <p:nvPr/>
          </p:nvSpPr>
          <p:spPr>
            <a:xfrm>
              <a:off x="5372380" y="3567947"/>
              <a:ext cx="396262" cy="400110"/>
            </a:xfrm>
            <a:prstGeom prst="rect">
              <a:avLst/>
            </a:prstGeom>
            <a:noFill/>
          </p:spPr>
          <p:txBody>
            <a:bodyPr wrap="none" rtlCol="0">
              <a:spAutoFit/>
            </a:bodyPr>
            <a:lstStyle/>
            <a:p>
              <a:pPr algn="ctr"/>
              <a:r>
                <a:rPr lang="fr-FR" sz="1000" dirty="0"/>
                <a:t>845</a:t>
              </a:r>
            </a:p>
            <a:p>
              <a:pPr algn="ctr"/>
              <a:r>
                <a:rPr lang="fr-FR" sz="1000" dirty="0"/>
                <a:t>850</a:t>
              </a:r>
            </a:p>
          </p:txBody>
        </p:sp>
        <p:sp>
          <p:nvSpPr>
            <p:cNvPr id="196" name="ZoneTexte 195"/>
            <p:cNvSpPr txBox="1"/>
            <p:nvPr/>
          </p:nvSpPr>
          <p:spPr>
            <a:xfrm>
              <a:off x="6467573" y="3567947"/>
              <a:ext cx="396262" cy="400110"/>
            </a:xfrm>
            <a:prstGeom prst="rect">
              <a:avLst/>
            </a:prstGeom>
            <a:noFill/>
          </p:spPr>
          <p:txBody>
            <a:bodyPr wrap="none" rtlCol="0">
              <a:spAutoFit/>
            </a:bodyPr>
            <a:lstStyle/>
            <a:p>
              <a:pPr algn="ctr"/>
              <a:r>
                <a:rPr lang="fr-FR" sz="1000" dirty="0"/>
                <a:t>795</a:t>
              </a:r>
            </a:p>
            <a:p>
              <a:pPr algn="ctr"/>
              <a:r>
                <a:rPr lang="fr-FR" sz="1000" dirty="0"/>
                <a:t>790</a:t>
              </a:r>
            </a:p>
          </p:txBody>
        </p:sp>
        <p:sp>
          <p:nvSpPr>
            <p:cNvPr id="197" name="ZoneTexte 196"/>
            <p:cNvSpPr txBox="1"/>
            <p:nvPr/>
          </p:nvSpPr>
          <p:spPr>
            <a:xfrm>
              <a:off x="7525057" y="3567947"/>
              <a:ext cx="396262" cy="400110"/>
            </a:xfrm>
            <a:prstGeom prst="rect">
              <a:avLst/>
            </a:prstGeom>
            <a:noFill/>
          </p:spPr>
          <p:txBody>
            <a:bodyPr wrap="none" rtlCol="0">
              <a:spAutoFit/>
            </a:bodyPr>
            <a:lstStyle/>
            <a:p>
              <a:pPr algn="ctr"/>
              <a:r>
                <a:rPr lang="fr-FR" sz="1000" dirty="0"/>
                <a:t>744</a:t>
              </a:r>
            </a:p>
            <a:p>
              <a:pPr algn="ctr"/>
              <a:r>
                <a:rPr lang="fr-FR" sz="1000" dirty="0"/>
                <a:t>745</a:t>
              </a:r>
            </a:p>
          </p:txBody>
        </p:sp>
        <p:sp>
          <p:nvSpPr>
            <p:cNvPr id="198" name="ZoneTexte 197"/>
            <p:cNvSpPr txBox="1"/>
            <p:nvPr/>
          </p:nvSpPr>
          <p:spPr>
            <a:xfrm>
              <a:off x="8613888" y="3567947"/>
              <a:ext cx="396262" cy="400110"/>
            </a:xfrm>
            <a:prstGeom prst="rect">
              <a:avLst/>
            </a:prstGeom>
            <a:noFill/>
          </p:spPr>
          <p:txBody>
            <a:bodyPr wrap="none" rtlCol="0">
              <a:spAutoFit/>
            </a:bodyPr>
            <a:lstStyle/>
            <a:p>
              <a:pPr algn="ctr"/>
              <a:r>
                <a:rPr lang="fr-FR" sz="1000" dirty="0"/>
                <a:t>702</a:t>
              </a:r>
            </a:p>
            <a:p>
              <a:pPr algn="ctr"/>
              <a:r>
                <a:rPr lang="fr-FR" sz="1000" dirty="0"/>
                <a:t>686</a:t>
              </a:r>
            </a:p>
          </p:txBody>
        </p:sp>
        <p:cxnSp>
          <p:nvCxnSpPr>
            <p:cNvPr id="199" name="Connecteur droit 198"/>
            <p:cNvCxnSpPr/>
            <p:nvPr/>
          </p:nvCxnSpPr>
          <p:spPr bwMode="auto">
            <a:xfrm>
              <a:off x="5114919" y="3695475"/>
              <a:ext cx="290934"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200" name="Connecteur droit 199"/>
            <p:cNvCxnSpPr/>
            <p:nvPr/>
          </p:nvCxnSpPr>
          <p:spPr bwMode="auto">
            <a:xfrm>
              <a:off x="5114919" y="3843110"/>
              <a:ext cx="290934"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sp>
          <p:nvSpPr>
            <p:cNvPr id="201" name="ZoneTexte 200"/>
            <p:cNvSpPr txBox="1"/>
            <p:nvPr/>
          </p:nvSpPr>
          <p:spPr>
            <a:xfrm>
              <a:off x="6858922" y="1881069"/>
              <a:ext cx="771365" cy="307777"/>
            </a:xfrm>
            <a:prstGeom prst="rect">
              <a:avLst/>
            </a:prstGeom>
            <a:noFill/>
          </p:spPr>
          <p:txBody>
            <a:bodyPr wrap="none" rtlCol="0">
              <a:spAutoFit/>
            </a:bodyPr>
            <a:lstStyle/>
            <a:p>
              <a:pPr algn="ctr"/>
              <a:r>
                <a:rPr lang="fr-FR" sz="1400" b="1" dirty="0">
                  <a:solidFill>
                    <a:srgbClr val="0070C0"/>
                  </a:solidFill>
                </a:rPr>
                <a:t>Rachis</a:t>
              </a:r>
            </a:p>
          </p:txBody>
        </p:sp>
        <p:sp>
          <p:nvSpPr>
            <p:cNvPr id="202" name="ZoneTexte 201"/>
            <p:cNvSpPr txBox="1"/>
            <p:nvPr/>
          </p:nvSpPr>
          <p:spPr>
            <a:xfrm>
              <a:off x="6829265" y="4192967"/>
              <a:ext cx="830677" cy="307777"/>
            </a:xfrm>
            <a:prstGeom prst="rect">
              <a:avLst/>
            </a:prstGeom>
            <a:noFill/>
          </p:spPr>
          <p:txBody>
            <a:bodyPr wrap="none" rtlCol="0">
              <a:spAutoFit/>
            </a:bodyPr>
            <a:lstStyle/>
            <a:p>
              <a:pPr algn="ctr"/>
              <a:r>
                <a:rPr lang="fr-FR" sz="1400" b="1" dirty="0">
                  <a:solidFill>
                    <a:srgbClr val="0070C0"/>
                  </a:solidFill>
                </a:rPr>
                <a:t>Hanche</a:t>
              </a:r>
            </a:p>
          </p:txBody>
        </p:sp>
        <p:sp>
          <p:nvSpPr>
            <p:cNvPr id="203" name="ZoneTexte 202"/>
            <p:cNvSpPr txBox="1"/>
            <p:nvPr/>
          </p:nvSpPr>
          <p:spPr>
            <a:xfrm>
              <a:off x="5372380" y="5978219"/>
              <a:ext cx="396262" cy="400110"/>
            </a:xfrm>
            <a:prstGeom prst="rect">
              <a:avLst/>
            </a:prstGeom>
            <a:noFill/>
          </p:spPr>
          <p:txBody>
            <a:bodyPr wrap="none" rtlCol="0">
              <a:spAutoFit/>
            </a:bodyPr>
            <a:lstStyle/>
            <a:p>
              <a:pPr algn="ctr"/>
              <a:r>
                <a:rPr lang="fr-FR" sz="1000" dirty="0"/>
                <a:t>836</a:t>
              </a:r>
            </a:p>
            <a:p>
              <a:pPr algn="ctr"/>
              <a:r>
                <a:rPr lang="fr-FR" sz="1000" dirty="0"/>
                <a:t>848</a:t>
              </a:r>
            </a:p>
          </p:txBody>
        </p:sp>
        <p:sp>
          <p:nvSpPr>
            <p:cNvPr id="204" name="ZoneTexte 203"/>
            <p:cNvSpPr txBox="1"/>
            <p:nvPr/>
          </p:nvSpPr>
          <p:spPr>
            <a:xfrm>
              <a:off x="6467573" y="5978219"/>
              <a:ext cx="396262" cy="400110"/>
            </a:xfrm>
            <a:prstGeom prst="rect">
              <a:avLst/>
            </a:prstGeom>
            <a:noFill/>
          </p:spPr>
          <p:txBody>
            <a:bodyPr wrap="none" rtlCol="0">
              <a:spAutoFit/>
            </a:bodyPr>
            <a:lstStyle/>
            <a:p>
              <a:pPr algn="ctr"/>
              <a:r>
                <a:rPr lang="fr-FR" sz="1000" dirty="0"/>
                <a:t>791</a:t>
              </a:r>
            </a:p>
            <a:p>
              <a:pPr algn="ctr"/>
              <a:r>
                <a:rPr lang="fr-FR" sz="1000" dirty="0"/>
                <a:t>784</a:t>
              </a:r>
            </a:p>
          </p:txBody>
        </p:sp>
        <p:sp>
          <p:nvSpPr>
            <p:cNvPr id="205" name="ZoneTexte 204"/>
            <p:cNvSpPr txBox="1"/>
            <p:nvPr/>
          </p:nvSpPr>
          <p:spPr>
            <a:xfrm>
              <a:off x="7525057" y="5978219"/>
              <a:ext cx="396262" cy="400110"/>
            </a:xfrm>
            <a:prstGeom prst="rect">
              <a:avLst/>
            </a:prstGeom>
            <a:noFill/>
          </p:spPr>
          <p:txBody>
            <a:bodyPr wrap="none" rtlCol="0">
              <a:spAutoFit/>
            </a:bodyPr>
            <a:lstStyle/>
            <a:p>
              <a:pPr algn="ctr"/>
              <a:r>
                <a:rPr lang="fr-FR" sz="1000" dirty="0"/>
                <a:t>735</a:t>
              </a:r>
            </a:p>
            <a:p>
              <a:pPr algn="ctr"/>
              <a:r>
                <a:rPr lang="fr-FR" sz="1000" dirty="0"/>
                <a:t>742</a:t>
              </a:r>
            </a:p>
          </p:txBody>
        </p:sp>
        <p:sp>
          <p:nvSpPr>
            <p:cNvPr id="206" name="ZoneTexte 205"/>
            <p:cNvSpPr txBox="1"/>
            <p:nvPr/>
          </p:nvSpPr>
          <p:spPr>
            <a:xfrm>
              <a:off x="8613888" y="5978219"/>
              <a:ext cx="396262" cy="400110"/>
            </a:xfrm>
            <a:prstGeom prst="rect">
              <a:avLst/>
            </a:prstGeom>
            <a:noFill/>
          </p:spPr>
          <p:txBody>
            <a:bodyPr wrap="none" rtlCol="0">
              <a:spAutoFit/>
            </a:bodyPr>
            <a:lstStyle/>
            <a:p>
              <a:pPr algn="ctr"/>
              <a:r>
                <a:rPr lang="fr-FR" sz="1000" dirty="0"/>
                <a:t>690</a:t>
              </a:r>
            </a:p>
            <a:p>
              <a:pPr algn="ctr"/>
              <a:r>
                <a:rPr lang="fr-FR" sz="1000" dirty="0"/>
                <a:t>683</a:t>
              </a:r>
            </a:p>
          </p:txBody>
        </p:sp>
        <p:cxnSp>
          <p:nvCxnSpPr>
            <p:cNvPr id="207" name="Connecteur droit 206"/>
            <p:cNvCxnSpPr/>
            <p:nvPr/>
          </p:nvCxnSpPr>
          <p:spPr bwMode="auto">
            <a:xfrm>
              <a:off x="5114919" y="6105747"/>
              <a:ext cx="290934" cy="0"/>
            </a:xfrm>
            <a:prstGeom prst="line">
              <a:avLst/>
            </a:prstGeom>
            <a:solidFill>
              <a:schemeClr val="accent1"/>
            </a:solidFill>
            <a:ln w="28575" cap="flat" cmpd="sng" algn="ctr">
              <a:solidFill>
                <a:srgbClr val="6633FF"/>
              </a:solidFill>
              <a:prstDash val="solid"/>
              <a:round/>
              <a:headEnd type="none" w="med" len="med"/>
              <a:tailEnd type="none" w="med" len="med"/>
            </a:ln>
            <a:effectLst/>
          </p:spPr>
        </p:cxnSp>
        <p:cxnSp>
          <p:nvCxnSpPr>
            <p:cNvPr id="208" name="Connecteur droit 207"/>
            <p:cNvCxnSpPr/>
            <p:nvPr/>
          </p:nvCxnSpPr>
          <p:spPr bwMode="auto">
            <a:xfrm>
              <a:off x="5114919" y="6253382"/>
              <a:ext cx="290934" cy="0"/>
            </a:xfrm>
            <a:prstGeom prst="line">
              <a:avLst/>
            </a:prstGeom>
            <a:solidFill>
              <a:schemeClr val="accent1"/>
            </a:solidFill>
            <a:ln w="28575" cap="flat" cmpd="sng" algn="ctr">
              <a:solidFill>
                <a:srgbClr val="CC3300"/>
              </a:solidFill>
              <a:prstDash val="solid"/>
              <a:round/>
              <a:headEnd type="none" w="med" len="med"/>
              <a:tailEnd type="none" w="med" len="med"/>
            </a:ln>
            <a:effectLst/>
          </p:spPr>
        </p:cxnSp>
        <p:sp>
          <p:nvSpPr>
            <p:cNvPr id="209" name="ZoneTexte 208"/>
            <p:cNvSpPr txBox="1"/>
            <p:nvPr/>
          </p:nvSpPr>
          <p:spPr>
            <a:xfrm>
              <a:off x="5925971" y="3567947"/>
              <a:ext cx="396262" cy="400110"/>
            </a:xfrm>
            <a:prstGeom prst="rect">
              <a:avLst/>
            </a:prstGeom>
            <a:noFill/>
          </p:spPr>
          <p:txBody>
            <a:bodyPr wrap="none" rtlCol="0">
              <a:spAutoFit/>
            </a:bodyPr>
            <a:lstStyle/>
            <a:p>
              <a:pPr algn="ctr"/>
              <a:r>
                <a:rPr lang="fr-FR" sz="1000" dirty="0"/>
                <a:t>797</a:t>
              </a:r>
            </a:p>
            <a:p>
              <a:pPr algn="ctr"/>
              <a:r>
                <a:rPr lang="fr-FR" sz="1000" dirty="0"/>
                <a:t>816</a:t>
              </a:r>
            </a:p>
          </p:txBody>
        </p:sp>
        <p:sp>
          <p:nvSpPr>
            <p:cNvPr id="210" name="ZoneTexte 209"/>
            <p:cNvSpPr txBox="1"/>
            <p:nvPr/>
          </p:nvSpPr>
          <p:spPr>
            <a:xfrm>
              <a:off x="5925971" y="5978219"/>
              <a:ext cx="396262" cy="400110"/>
            </a:xfrm>
            <a:prstGeom prst="rect">
              <a:avLst/>
            </a:prstGeom>
            <a:noFill/>
          </p:spPr>
          <p:txBody>
            <a:bodyPr wrap="none" rtlCol="0">
              <a:spAutoFit/>
            </a:bodyPr>
            <a:lstStyle/>
            <a:p>
              <a:pPr algn="ctr"/>
              <a:r>
                <a:rPr lang="fr-FR" sz="1000" dirty="0"/>
                <a:t>789</a:t>
              </a:r>
            </a:p>
            <a:p>
              <a:pPr algn="ctr"/>
              <a:r>
                <a:rPr lang="fr-FR" sz="1000" dirty="0"/>
                <a:t>815</a:t>
              </a:r>
            </a:p>
          </p:txBody>
        </p:sp>
        <p:sp>
          <p:nvSpPr>
            <p:cNvPr id="6250" name="ZoneTexte 6249"/>
            <p:cNvSpPr txBox="1"/>
            <p:nvPr/>
          </p:nvSpPr>
          <p:spPr>
            <a:xfrm>
              <a:off x="8407741" y="4497936"/>
              <a:ext cx="481222" cy="246221"/>
            </a:xfrm>
            <a:prstGeom prst="rect">
              <a:avLst/>
            </a:prstGeom>
            <a:noFill/>
          </p:spPr>
          <p:txBody>
            <a:bodyPr wrap="none" rtlCol="0">
              <a:spAutoFit/>
            </a:bodyPr>
            <a:lstStyle/>
            <a:p>
              <a:r>
                <a:rPr lang="el-GR" sz="1000" dirty="0"/>
                <a:t>Δ</a:t>
              </a:r>
              <a:r>
                <a:rPr lang="fr-FR" sz="1000" dirty="0"/>
                <a:t> 2,6</a:t>
              </a:r>
            </a:p>
          </p:txBody>
        </p:sp>
        <p:sp>
          <p:nvSpPr>
            <p:cNvPr id="212" name="ZoneTexte 211"/>
            <p:cNvSpPr txBox="1"/>
            <p:nvPr/>
          </p:nvSpPr>
          <p:spPr>
            <a:xfrm>
              <a:off x="8407741" y="2223432"/>
              <a:ext cx="481222" cy="246221"/>
            </a:xfrm>
            <a:prstGeom prst="rect">
              <a:avLst/>
            </a:prstGeom>
            <a:noFill/>
          </p:spPr>
          <p:txBody>
            <a:bodyPr wrap="none" rtlCol="0">
              <a:spAutoFit/>
            </a:bodyPr>
            <a:lstStyle/>
            <a:p>
              <a:r>
                <a:rPr lang="el-GR" sz="1000" dirty="0"/>
                <a:t>Δ</a:t>
              </a:r>
              <a:r>
                <a:rPr lang="fr-FR" sz="1000" dirty="0"/>
                <a:t> 2,0</a:t>
              </a:r>
            </a:p>
          </p:txBody>
        </p:sp>
        <p:sp>
          <p:nvSpPr>
            <p:cNvPr id="250" name="ZoneTexte 249"/>
            <p:cNvSpPr txBox="1"/>
            <p:nvPr/>
          </p:nvSpPr>
          <p:spPr>
            <a:xfrm>
              <a:off x="5438989" y="3342207"/>
              <a:ext cx="263186" cy="215158"/>
            </a:xfrm>
            <a:prstGeom prst="rect">
              <a:avLst/>
            </a:prstGeom>
            <a:noFill/>
          </p:spPr>
          <p:txBody>
            <a:bodyPr wrap="none" rtlCol="0">
              <a:spAutoFit/>
            </a:bodyPr>
            <a:lstStyle/>
            <a:p>
              <a:pPr algn="ctr"/>
              <a:r>
                <a:rPr lang="fr-FR" sz="1000" dirty="0"/>
                <a:t>0</a:t>
              </a:r>
            </a:p>
          </p:txBody>
        </p:sp>
        <p:sp>
          <p:nvSpPr>
            <p:cNvPr id="253" name="ZoneTexte 252"/>
            <p:cNvSpPr txBox="1"/>
            <p:nvPr/>
          </p:nvSpPr>
          <p:spPr>
            <a:xfrm>
              <a:off x="6498280" y="3342207"/>
              <a:ext cx="335926" cy="215158"/>
            </a:xfrm>
            <a:prstGeom prst="rect">
              <a:avLst/>
            </a:prstGeom>
            <a:noFill/>
          </p:spPr>
          <p:txBody>
            <a:bodyPr wrap="none" rtlCol="0">
              <a:spAutoFit/>
            </a:bodyPr>
            <a:lstStyle/>
            <a:p>
              <a:pPr algn="ctr"/>
              <a:r>
                <a:rPr lang="fr-FR" sz="1000" dirty="0"/>
                <a:t>48</a:t>
              </a:r>
            </a:p>
          </p:txBody>
        </p:sp>
        <p:sp>
          <p:nvSpPr>
            <p:cNvPr id="254" name="ZoneTexte 253"/>
            <p:cNvSpPr txBox="1"/>
            <p:nvPr/>
          </p:nvSpPr>
          <p:spPr>
            <a:xfrm>
              <a:off x="7527796" y="3342207"/>
              <a:ext cx="335926" cy="215158"/>
            </a:xfrm>
            <a:prstGeom prst="rect">
              <a:avLst/>
            </a:prstGeom>
            <a:noFill/>
          </p:spPr>
          <p:txBody>
            <a:bodyPr wrap="none" rtlCol="0">
              <a:spAutoFit/>
            </a:bodyPr>
            <a:lstStyle/>
            <a:p>
              <a:pPr algn="ctr"/>
              <a:r>
                <a:rPr lang="fr-FR" sz="1000" dirty="0"/>
                <a:t>96</a:t>
              </a:r>
            </a:p>
          </p:txBody>
        </p:sp>
        <p:sp>
          <p:nvSpPr>
            <p:cNvPr id="255" name="ZoneTexte 254"/>
            <p:cNvSpPr txBox="1"/>
            <p:nvPr/>
          </p:nvSpPr>
          <p:spPr>
            <a:xfrm>
              <a:off x="8533807" y="3342207"/>
              <a:ext cx="408666" cy="215158"/>
            </a:xfrm>
            <a:prstGeom prst="rect">
              <a:avLst/>
            </a:prstGeom>
            <a:noFill/>
          </p:spPr>
          <p:txBody>
            <a:bodyPr wrap="none" rtlCol="0">
              <a:spAutoFit/>
            </a:bodyPr>
            <a:lstStyle/>
            <a:p>
              <a:pPr algn="ctr"/>
              <a:r>
                <a:rPr lang="fr-FR" sz="1000" dirty="0"/>
                <a:t>144</a:t>
              </a:r>
            </a:p>
          </p:txBody>
        </p:sp>
        <p:sp>
          <p:nvSpPr>
            <p:cNvPr id="256" name="ZoneTexte 255"/>
            <p:cNvSpPr txBox="1"/>
            <p:nvPr/>
          </p:nvSpPr>
          <p:spPr>
            <a:xfrm>
              <a:off x="4763395" y="3353354"/>
              <a:ext cx="803775" cy="215158"/>
            </a:xfrm>
            <a:prstGeom prst="rect">
              <a:avLst/>
            </a:prstGeom>
            <a:noFill/>
          </p:spPr>
          <p:txBody>
            <a:bodyPr wrap="none" rtlCol="0">
              <a:spAutoFit/>
            </a:bodyPr>
            <a:lstStyle/>
            <a:p>
              <a:pPr algn="ctr"/>
              <a:r>
                <a:rPr lang="fr-FR" sz="1000" b="1" dirty="0"/>
                <a:t>Semaines</a:t>
              </a:r>
            </a:p>
          </p:txBody>
        </p:sp>
        <p:sp>
          <p:nvSpPr>
            <p:cNvPr id="257" name="ZoneTexte 256"/>
            <p:cNvSpPr txBox="1"/>
            <p:nvPr/>
          </p:nvSpPr>
          <p:spPr>
            <a:xfrm>
              <a:off x="5432812" y="5674797"/>
              <a:ext cx="263186" cy="215158"/>
            </a:xfrm>
            <a:prstGeom prst="rect">
              <a:avLst/>
            </a:prstGeom>
            <a:noFill/>
          </p:spPr>
          <p:txBody>
            <a:bodyPr wrap="none" rtlCol="0">
              <a:spAutoFit/>
            </a:bodyPr>
            <a:lstStyle/>
            <a:p>
              <a:pPr algn="ctr"/>
              <a:r>
                <a:rPr lang="fr-FR" sz="1000" dirty="0"/>
                <a:t>0</a:t>
              </a:r>
            </a:p>
          </p:txBody>
        </p:sp>
        <p:sp>
          <p:nvSpPr>
            <p:cNvPr id="258" name="ZoneTexte 257"/>
            <p:cNvSpPr txBox="1"/>
            <p:nvPr/>
          </p:nvSpPr>
          <p:spPr>
            <a:xfrm>
              <a:off x="6492103" y="5674797"/>
              <a:ext cx="335926" cy="215158"/>
            </a:xfrm>
            <a:prstGeom prst="rect">
              <a:avLst/>
            </a:prstGeom>
            <a:noFill/>
          </p:spPr>
          <p:txBody>
            <a:bodyPr wrap="none" rtlCol="0">
              <a:spAutoFit/>
            </a:bodyPr>
            <a:lstStyle/>
            <a:p>
              <a:pPr algn="ctr"/>
              <a:r>
                <a:rPr lang="fr-FR" sz="1000" dirty="0"/>
                <a:t>48</a:t>
              </a:r>
            </a:p>
          </p:txBody>
        </p:sp>
        <p:sp>
          <p:nvSpPr>
            <p:cNvPr id="259" name="ZoneTexte 258"/>
            <p:cNvSpPr txBox="1"/>
            <p:nvPr/>
          </p:nvSpPr>
          <p:spPr>
            <a:xfrm>
              <a:off x="7521619" y="5674797"/>
              <a:ext cx="335926" cy="215158"/>
            </a:xfrm>
            <a:prstGeom prst="rect">
              <a:avLst/>
            </a:prstGeom>
            <a:noFill/>
          </p:spPr>
          <p:txBody>
            <a:bodyPr wrap="none" rtlCol="0">
              <a:spAutoFit/>
            </a:bodyPr>
            <a:lstStyle/>
            <a:p>
              <a:pPr algn="ctr"/>
              <a:r>
                <a:rPr lang="fr-FR" sz="1000" dirty="0"/>
                <a:t>96</a:t>
              </a:r>
            </a:p>
          </p:txBody>
        </p:sp>
        <p:sp>
          <p:nvSpPr>
            <p:cNvPr id="260" name="ZoneTexte 259"/>
            <p:cNvSpPr txBox="1"/>
            <p:nvPr/>
          </p:nvSpPr>
          <p:spPr>
            <a:xfrm>
              <a:off x="8527630" y="5674797"/>
              <a:ext cx="408666" cy="215158"/>
            </a:xfrm>
            <a:prstGeom prst="rect">
              <a:avLst/>
            </a:prstGeom>
            <a:noFill/>
          </p:spPr>
          <p:txBody>
            <a:bodyPr wrap="none" rtlCol="0">
              <a:spAutoFit/>
            </a:bodyPr>
            <a:lstStyle/>
            <a:p>
              <a:pPr algn="ctr"/>
              <a:r>
                <a:rPr lang="fr-FR" sz="1000" dirty="0"/>
                <a:t>144</a:t>
              </a:r>
            </a:p>
          </p:txBody>
        </p:sp>
        <p:sp>
          <p:nvSpPr>
            <p:cNvPr id="261" name="ZoneTexte 260"/>
            <p:cNvSpPr txBox="1"/>
            <p:nvPr/>
          </p:nvSpPr>
          <p:spPr>
            <a:xfrm>
              <a:off x="4757238" y="5688027"/>
              <a:ext cx="803775" cy="215158"/>
            </a:xfrm>
            <a:prstGeom prst="rect">
              <a:avLst/>
            </a:prstGeom>
            <a:noFill/>
          </p:spPr>
          <p:txBody>
            <a:bodyPr wrap="none" rtlCol="0">
              <a:spAutoFit/>
            </a:bodyPr>
            <a:lstStyle/>
            <a:p>
              <a:pPr algn="ctr"/>
              <a:r>
                <a:rPr lang="fr-FR" sz="1000" b="1" dirty="0"/>
                <a:t>Semaines</a:t>
              </a:r>
            </a:p>
          </p:txBody>
        </p:sp>
      </p:grpSp>
      <p:sp>
        <p:nvSpPr>
          <p:cNvPr id="262" name="Text Box 3"/>
          <p:cNvSpPr txBox="1">
            <a:spLocks noChangeArrowheads="1"/>
          </p:cNvSpPr>
          <p:nvPr/>
        </p:nvSpPr>
        <p:spPr bwMode="auto">
          <a:xfrm>
            <a:off x="5713975" y="6583363"/>
            <a:ext cx="3430026" cy="276999"/>
          </a:xfrm>
          <a:prstGeom prst="rect">
            <a:avLst/>
          </a:prstGeom>
          <a:noFill/>
          <a:ln w="9525">
            <a:noFill/>
            <a:miter lim="800000"/>
            <a:headEnd/>
            <a:tailEnd/>
          </a:ln>
        </p:spPr>
        <p:txBody>
          <a:bodyPr wrap="square">
            <a:spAutoFit/>
          </a:bodyPr>
          <a:lstStyle/>
          <a:p>
            <a:pPr algn="r" defTabSz="914400"/>
            <a:r>
              <a:rPr lang="fr-FR" sz="1200" i="1" dirty="0" err="1">
                <a:solidFill>
                  <a:srgbClr val="0070C0"/>
                </a:solidFill>
              </a:rPr>
              <a:t>Arribas</a:t>
            </a:r>
            <a:r>
              <a:rPr lang="fr-FR" sz="1200" i="1" dirty="0">
                <a:solidFill>
                  <a:srgbClr val="0070C0"/>
                </a:solidFill>
              </a:rPr>
              <a:t> JR, CROI 2017, Abs. 453</a:t>
            </a:r>
            <a:endParaRPr lang="en-GB" sz="1200" i="1" dirty="0">
              <a:solidFill>
                <a:srgbClr val="0070C0"/>
              </a:solidFill>
            </a:endParaRPr>
          </a:p>
        </p:txBody>
      </p:sp>
      <p:sp>
        <p:nvSpPr>
          <p:cNvPr id="263" name="ZoneTexte 26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68</a:t>
            </a:r>
          </a:p>
        </p:txBody>
      </p:sp>
    </p:spTree>
    <p:extLst>
      <p:ext uri="{BB962C8B-B14F-4D97-AF65-F5344CB8AC3E}">
        <p14:creationId xmlns:p14="http://schemas.microsoft.com/office/powerpoint/2010/main" val="1112955929"/>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ZoneTexte 7"/>
          <p:cNvSpPr txBox="1"/>
          <p:nvPr/>
        </p:nvSpPr>
        <p:spPr>
          <a:xfrm>
            <a:off x="177133" y="1201099"/>
            <a:ext cx="8641847" cy="15696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t>Homme de 45 ans, diagnostic VIH avec pneumocystose inaugurale : CD4 = 78/mm</a:t>
            </a:r>
            <a:r>
              <a:rPr lang="fr-FR" baseline="30000" dirty="0"/>
              <a:t>3</a:t>
            </a:r>
            <a:r>
              <a:rPr lang="fr-FR" dirty="0"/>
              <a:t>, </a:t>
            </a:r>
          </a:p>
          <a:p>
            <a:pPr marL="0" indent="0">
              <a:buNone/>
              <a:tabLst>
                <a:tab pos="358775" algn="l"/>
              </a:tabLst>
            </a:pPr>
            <a:r>
              <a:rPr lang="fr-FR" dirty="0"/>
              <a:t>	CV = 1 970 000 c/ml</a:t>
            </a:r>
          </a:p>
          <a:p>
            <a:r>
              <a:rPr lang="fr-FR" dirty="0"/>
              <a:t>Génotype TI = WT ; protéase : E35D-L63P-A71T-V77I ; génotype intégrase non réalisé  </a:t>
            </a:r>
          </a:p>
          <a:p>
            <a:r>
              <a:rPr lang="fr-FR" dirty="0"/>
              <a:t>Initiation des ARV : TDF/FTC + DTG à l’hôpital </a:t>
            </a:r>
          </a:p>
        </p:txBody>
      </p:sp>
      <p:sp>
        <p:nvSpPr>
          <p:cNvPr id="9" name="ZoneTexte 8"/>
          <p:cNvSpPr txBox="1"/>
          <p:nvPr/>
        </p:nvSpPr>
        <p:spPr>
          <a:xfrm>
            <a:off x="-107544" y="2429529"/>
            <a:ext cx="4538906" cy="369332"/>
          </a:xfrm>
          <a:prstGeom prst="rect">
            <a:avLst/>
          </a:prstGeom>
          <a:noFill/>
        </p:spPr>
        <p:txBody>
          <a:bodyPr wrap="square" rtlCol="0">
            <a:spAutoFit/>
          </a:bodyPr>
          <a:lstStyle>
            <a:defPPr>
              <a:defRPr lang="fr-FR"/>
            </a:defPPr>
            <a:lvl1pPr algn="ctr">
              <a:defRPr b="1">
                <a:solidFill>
                  <a:srgbClr val="0070C0"/>
                </a:solidFill>
                <a:latin typeface="Calibri" panose="020F0502020204030204" pitchFamily="34" charset="0"/>
                <a:cs typeface="Calibri" panose="020F0502020204030204" pitchFamily="34" charset="0"/>
              </a:defRPr>
            </a:lvl1pPr>
          </a:lstStyle>
          <a:p>
            <a:r>
              <a:rPr lang="fr-FR" dirty="0"/>
              <a:t>Suivi longitudinal de la CV et des CD4</a:t>
            </a:r>
          </a:p>
        </p:txBody>
      </p:sp>
      <p:sp>
        <p:nvSpPr>
          <p:cNvPr id="10" name="ZoneTexte 9"/>
          <p:cNvSpPr txBox="1"/>
          <p:nvPr/>
        </p:nvSpPr>
        <p:spPr>
          <a:xfrm>
            <a:off x="4381272" y="2369230"/>
            <a:ext cx="4538906" cy="615553"/>
          </a:xfrm>
          <a:prstGeom prst="rect">
            <a:avLst/>
          </a:prstGeom>
          <a:noFill/>
        </p:spPr>
        <p:txBody>
          <a:bodyPr wrap="square" rtlCol="0">
            <a:spAutoFit/>
          </a:bodyPr>
          <a:lstStyle/>
          <a:p>
            <a:pPr algn="ctr"/>
            <a:r>
              <a:rPr lang="fr-FR" b="1" dirty="0">
                <a:solidFill>
                  <a:srgbClr val="0070C0"/>
                </a:solidFill>
                <a:latin typeface="Calibri" panose="020F0502020204030204" pitchFamily="34" charset="0"/>
                <a:cs typeface="Calibri" panose="020F0502020204030204" pitchFamily="34" charset="0"/>
              </a:rPr>
              <a:t>Séquençage haut débit de l’intégrase</a:t>
            </a:r>
          </a:p>
          <a:p>
            <a:pPr algn="ctr"/>
            <a:r>
              <a:rPr lang="fr-FR" sz="1600" b="1" dirty="0">
                <a:solidFill>
                  <a:srgbClr val="0070C0"/>
                </a:solidFill>
                <a:latin typeface="Calibri" panose="020F0502020204030204" pitchFamily="34" charset="0"/>
                <a:cs typeface="Calibri" panose="020F0502020204030204" pitchFamily="34" charset="0"/>
              </a:rPr>
              <a:t>(acides aminés 142 à 165)</a:t>
            </a:r>
          </a:p>
        </p:txBody>
      </p:sp>
      <p:sp>
        <p:nvSpPr>
          <p:cNvPr id="11" name="ZoneTexte 10"/>
          <p:cNvSpPr txBox="1"/>
          <p:nvPr/>
        </p:nvSpPr>
        <p:spPr>
          <a:xfrm>
            <a:off x="177133" y="5532323"/>
            <a:ext cx="8743045" cy="101168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620713" lvl="1" indent="-220663" defTabSz="914400" eaLnBrk="0" fontAlgn="base" hangingPunct="0">
              <a:spcBef>
                <a:spcPct val="0"/>
              </a:spcBef>
              <a:spcAft>
                <a:spcPct val="0"/>
              </a:spcAft>
              <a:buClr>
                <a:srgbClr val="0070C0"/>
              </a:buClr>
              <a:buChar char="–"/>
              <a:tabLst>
                <a:tab pos="4565650" algn="l"/>
              </a:tabLst>
              <a:defRPr kern="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dirty="0"/>
              <a:t>Sélection de la mutation M184V dans la TI</a:t>
            </a:r>
          </a:p>
          <a:p>
            <a:r>
              <a:rPr lang="fr-FR" dirty="0"/>
              <a:t>Sélection des mutations I151V et G163E dans l’intégrase au temps 2</a:t>
            </a:r>
          </a:p>
          <a:p>
            <a:r>
              <a:rPr lang="fr-FR" dirty="0">
                <a:ea typeface="Wingdings"/>
                <a:cs typeface="Wingdings"/>
                <a:sym typeface="Wingdings"/>
              </a:rPr>
              <a:t>Sélection</a:t>
            </a:r>
            <a:r>
              <a:rPr lang="fr-FR" dirty="0">
                <a:sym typeface="Wingdings"/>
              </a:rPr>
              <a:t> des virus </a:t>
            </a:r>
            <a:r>
              <a:rPr lang="fr-FR" dirty="0"/>
              <a:t>Q148K : </a:t>
            </a:r>
            <a:r>
              <a:rPr lang="fr-FR" dirty="0">
                <a:latin typeface="Wingdings"/>
                <a:ea typeface="Wingdings"/>
                <a:cs typeface="Wingdings"/>
                <a:sym typeface="Wingdings" panose="05000000000000000000" pitchFamily="2" charset="2"/>
              </a:rPr>
              <a:t></a:t>
            </a:r>
            <a:r>
              <a:rPr lang="fr-FR" dirty="0">
                <a:sym typeface="Wingdings"/>
              </a:rPr>
              <a:t> </a:t>
            </a:r>
            <a:r>
              <a:rPr lang="fr-FR" dirty="0"/>
              <a:t>de 0,002 % à 20,9 % entre les temps 2 et 3 (&lt; 10 jours)</a:t>
            </a:r>
          </a:p>
          <a:p>
            <a:r>
              <a:rPr lang="fr-FR" dirty="0"/>
              <a:t>1</a:t>
            </a:r>
            <a:r>
              <a:rPr lang="fr-FR" baseline="30000" dirty="0"/>
              <a:t>ère</a:t>
            </a:r>
            <a:r>
              <a:rPr lang="fr-FR" dirty="0"/>
              <a:t> description de sélection de résistance à l’échec sous une trithérapie à base de DTG chez un patient naïf  </a:t>
            </a:r>
          </a:p>
        </p:txBody>
      </p:sp>
      <p:grpSp>
        <p:nvGrpSpPr>
          <p:cNvPr id="12" name="Grouper 11"/>
          <p:cNvGrpSpPr/>
          <p:nvPr/>
        </p:nvGrpSpPr>
        <p:grpSpPr>
          <a:xfrm>
            <a:off x="4609411" y="3063459"/>
            <a:ext cx="4587378" cy="2215622"/>
            <a:chOff x="4550123" y="2443594"/>
            <a:chExt cx="4587378" cy="2215622"/>
          </a:xfrm>
        </p:grpSpPr>
        <p:sp>
          <p:nvSpPr>
            <p:cNvPr id="13" name="Rectangle 12"/>
            <p:cNvSpPr/>
            <p:nvPr/>
          </p:nvSpPr>
          <p:spPr bwMode="auto">
            <a:xfrm>
              <a:off x="4583587" y="2468319"/>
              <a:ext cx="690008" cy="1940996"/>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cxnSp>
          <p:nvCxnSpPr>
            <p:cNvPr id="14" name="Connecteur droit 13"/>
            <p:cNvCxnSpPr/>
            <p:nvPr/>
          </p:nvCxnSpPr>
          <p:spPr bwMode="auto">
            <a:xfrm>
              <a:off x="4583587" y="2453908"/>
              <a:ext cx="690008" cy="0"/>
            </a:xfrm>
            <a:prstGeom prst="line">
              <a:avLst/>
            </a:prstGeom>
            <a:solidFill>
              <a:schemeClr val="accent1"/>
            </a:solidFill>
            <a:ln w="28575" cap="flat" cmpd="sng" algn="ctr">
              <a:solidFill>
                <a:srgbClr val="CC00FF"/>
              </a:solidFill>
              <a:prstDash val="solid"/>
              <a:round/>
              <a:headEnd type="none" w="med" len="med"/>
              <a:tailEnd type="none" w="med" len="med"/>
            </a:ln>
            <a:effectLst/>
          </p:spPr>
        </p:cxnSp>
        <p:cxnSp>
          <p:nvCxnSpPr>
            <p:cNvPr id="15" name="Connecteur droit 14"/>
            <p:cNvCxnSpPr/>
            <p:nvPr/>
          </p:nvCxnSpPr>
          <p:spPr bwMode="auto">
            <a:xfrm>
              <a:off x="5504391" y="2588333"/>
              <a:ext cx="690008" cy="0"/>
            </a:xfrm>
            <a:prstGeom prst="line">
              <a:avLst/>
            </a:prstGeom>
            <a:solidFill>
              <a:schemeClr val="accent1"/>
            </a:solidFill>
            <a:ln w="28575" cap="flat" cmpd="sng" algn="ctr">
              <a:solidFill>
                <a:srgbClr val="CC00FF"/>
              </a:solidFill>
              <a:prstDash val="solid"/>
              <a:round/>
              <a:headEnd type="none" w="med" len="med"/>
              <a:tailEnd type="none" w="med" len="med"/>
            </a:ln>
            <a:effectLst/>
          </p:spPr>
        </p:cxnSp>
        <p:cxnSp>
          <p:nvCxnSpPr>
            <p:cNvPr id="16" name="Connecteur droit 15"/>
            <p:cNvCxnSpPr/>
            <p:nvPr/>
          </p:nvCxnSpPr>
          <p:spPr bwMode="auto">
            <a:xfrm>
              <a:off x="6436554" y="2473157"/>
              <a:ext cx="690008" cy="0"/>
            </a:xfrm>
            <a:prstGeom prst="line">
              <a:avLst/>
            </a:prstGeom>
            <a:solidFill>
              <a:schemeClr val="accent1"/>
            </a:solidFill>
            <a:ln w="28575" cap="flat" cmpd="sng" algn="ctr">
              <a:solidFill>
                <a:srgbClr val="FFFF00"/>
              </a:solidFill>
              <a:prstDash val="solid"/>
              <a:round/>
              <a:headEnd type="none" w="med" len="med"/>
              <a:tailEnd type="none" w="med" len="med"/>
            </a:ln>
            <a:effectLst/>
          </p:spPr>
        </p:cxnSp>
        <p:cxnSp>
          <p:nvCxnSpPr>
            <p:cNvPr id="17" name="Connecteur droit 16"/>
            <p:cNvCxnSpPr/>
            <p:nvPr/>
          </p:nvCxnSpPr>
          <p:spPr bwMode="auto">
            <a:xfrm>
              <a:off x="5504391" y="2545266"/>
              <a:ext cx="690008" cy="0"/>
            </a:xfrm>
            <a:prstGeom prst="line">
              <a:avLst/>
            </a:prstGeom>
            <a:solidFill>
              <a:schemeClr val="accent1"/>
            </a:solidFill>
            <a:ln w="57150" cap="flat" cmpd="sng" algn="ctr">
              <a:solidFill>
                <a:srgbClr val="00B0F0"/>
              </a:solidFill>
              <a:prstDash val="solid"/>
              <a:round/>
              <a:headEnd type="none" w="med" len="med"/>
              <a:tailEnd type="none" w="med" len="med"/>
            </a:ln>
            <a:effectLst/>
          </p:spPr>
        </p:cxnSp>
        <p:cxnSp>
          <p:nvCxnSpPr>
            <p:cNvPr id="18" name="Connecteur droit 17"/>
            <p:cNvCxnSpPr/>
            <p:nvPr/>
          </p:nvCxnSpPr>
          <p:spPr bwMode="auto">
            <a:xfrm>
              <a:off x="5504391" y="2511606"/>
              <a:ext cx="690008" cy="0"/>
            </a:xfrm>
            <a:prstGeom prst="line">
              <a:avLst/>
            </a:prstGeom>
            <a:solidFill>
              <a:schemeClr val="accent1"/>
            </a:solidFill>
            <a:ln w="28575" cap="flat" cmpd="sng" algn="ctr">
              <a:solidFill>
                <a:srgbClr val="FFFF00"/>
              </a:solidFill>
              <a:prstDash val="solid"/>
              <a:round/>
              <a:headEnd type="none" w="med" len="med"/>
              <a:tailEnd type="none" w="med" len="med"/>
            </a:ln>
            <a:effectLst/>
          </p:spPr>
        </p:cxnSp>
        <p:cxnSp>
          <p:nvCxnSpPr>
            <p:cNvPr id="19" name="Connecteur droit 18"/>
            <p:cNvCxnSpPr/>
            <p:nvPr/>
          </p:nvCxnSpPr>
          <p:spPr bwMode="auto">
            <a:xfrm>
              <a:off x="5504391" y="2482400"/>
              <a:ext cx="690008" cy="0"/>
            </a:xfrm>
            <a:prstGeom prst="line">
              <a:avLst/>
            </a:prstGeom>
            <a:solidFill>
              <a:schemeClr val="accent1"/>
            </a:solidFill>
            <a:ln w="28575" cap="flat" cmpd="sng" algn="ctr">
              <a:solidFill>
                <a:srgbClr val="FF6600"/>
              </a:solidFill>
              <a:prstDash val="solid"/>
              <a:round/>
              <a:headEnd type="none" w="med" len="med"/>
              <a:tailEnd type="none" w="med" len="med"/>
            </a:ln>
            <a:effectLst/>
          </p:spPr>
        </p:cxnSp>
        <p:sp>
          <p:nvSpPr>
            <p:cNvPr id="20" name="Rectangle 19"/>
            <p:cNvSpPr/>
            <p:nvPr/>
          </p:nvSpPr>
          <p:spPr bwMode="auto">
            <a:xfrm>
              <a:off x="5504391" y="2600428"/>
              <a:ext cx="690008" cy="682529"/>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1" name="Rectangle 20"/>
            <p:cNvSpPr/>
            <p:nvPr/>
          </p:nvSpPr>
          <p:spPr bwMode="auto">
            <a:xfrm>
              <a:off x="5504391" y="3280824"/>
              <a:ext cx="690008" cy="1128491"/>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2" name="Rectangle 21"/>
            <p:cNvSpPr/>
            <p:nvPr/>
          </p:nvSpPr>
          <p:spPr bwMode="auto">
            <a:xfrm>
              <a:off x="6436554" y="2922714"/>
              <a:ext cx="690008" cy="1486601"/>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3" name="Rectangle 22"/>
            <p:cNvSpPr/>
            <p:nvPr/>
          </p:nvSpPr>
          <p:spPr bwMode="auto">
            <a:xfrm>
              <a:off x="6436554" y="2504800"/>
              <a:ext cx="690008" cy="417914"/>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4" name="ZoneTexte 23"/>
            <p:cNvSpPr txBox="1"/>
            <p:nvPr/>
          </p:nvSpPr>
          <p:spPr>
            <a:xfrm>
              <a:off x="4550123" y="4397606"/>
              <a:ext cx="756938" cy="261610"/>
            </a:xfrm>
            <a:prstGeom prst="rect">
              <a:avLst/>
            </a:prstGeom>
            <a:noFill/>
          </p:spPr>
          <p:txBody>
            <a:bodyPr wrap="none" rtlCol="0">
              <a:spAutoFit/>
            </a:bodyPr>
            <a:lstStyle/>
            <a:p>
              <a:pPr algn="ctr"/>
              <a:r>
                <a:rPr lang="fr-FR" sz="1100" b="1" dirty="0">
                  <a:solidFill>
                    <a:srgbClr val="000066"/>
                  </a:solidFill>
                </a:rPr>
                <a:t>Temps 1</a:t>
              </a:r>
            </a:p>
          </p:txBody>
        </p:sp>
        <p:sp>
          <p:nvSpPr>
            <p:cNvPr id="25" name="ZoneTexte 24"/>
            <p:cNvSpPr txBox="1"/>
            <p:nvPr/>
          </p:nvSpPr>
          <p:spPr>
            <a:xfrm>
              <a:off x="5470927" y="4397606"/>
              <a:ext cx="756938" cy="261610"/>
            </a:xfrm>
            <a:prstGeom prst="rect">
              <a:avLst/>
            </a:prstGeom>
            <a:noFill/>
          </p:spPr>
          <p:txBody>
            <a:bodyPr wrap="none" rtlCol="0">
              <a:spAutoFit/>
            </a:bodyPr>
            <a:lstStyle/>
            <a:p>
              <a:pPr algn="ctr"/>
              <a:r>
                <a:rPr lang="fr-FR" sz="1100" b="1" dirty="0">
                  <a:solidFill>
                    <a:srgbClr val="000066"/>
                  </a:solidFill>
                </a:rPr>
                <a:t>Temps 2</a:t>
              </a:r>
            </a:p>
          </p:txBody>
        </p:sp>
        <p:sp>
          <p:nvSpPr>
            <p:cNvPr id="26" name="ZoneTexte 25"/>
            <p:cNvSpPr txBox="1"/>
            <p:nvPr/>
          </p:nvSpPr>
          <p:spPr>
            <a:xfrm>
              <a:off x="6404017" y="4397606"/>
              <a:ext cx="756938" cy="261610"/>
            </a:xfrm>
            <a:prstGeom prst="rect">
              <a:avLst/>
            </a:prstGeom>
            <a:noFill/>
          </p:spPr>
          <p:txBody>
            <a:bodyPr wrap="none" rtlCol="0">
              <a:spAutoFit/>
            </a:bodyPr>
            <a:lstStyle/>
            <a:p>
              <a:pPr algn="ctr"/>
              <a:r>
                <a:rPr lang="fr-FR" sz="1100" b="1" dirty="0">
                  <a:solidFill>
                    <a:srgbClr val="000066"/>
                  </a:solidFill>
                </a:rPr>
                <a:t>Temps 3</a:t>
              </a:r>
            </a:p>
          </p:txBody>
        </p:sp>
        <p:sp>
          <p:nvSpPr>
            <p:cNvPr id="27" name="Rectangle 26"/>
            <p:cNvSpPr/>
            <p:nvPr/>
          </p:nvSpPr>
          <p:spPr bwMode="auto">
            <a:xfrm>
              <a:off x="7359000" y="2537598"/>
              <a:ext cx="123693" cy="93499"/>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8" name="Rectangle 27"/>
            <p:cNvSpPr/>
            <p:nvPr/>
          </p:nvSpPr>
          <p:spPr bwMode="auto">
            <a:xfrm>
              <a:off x="7359000" y="2721526"/>
              <a:ext cx="123693" cy="93499"/>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29" name="Rectangle 28"/>
            <p:cNvSpPr/>
            <p:nvPr/>
          </p:nvSpPr>
          <p:spPr bwMode="auto">
            <a:xfrm>
              <a:off x="7359000" y="2905454"/>
              <a:ext cx="123693" cy="93499"/>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0" name="Rectangle 29"/>
            <p:cNvSpPr/>
            <p:nvPr/>
          </p:nvSpPr>
          <p:spPr bwMode="auto">
            <a:xfrm>
              <a:off x="7359000" y="3089382"/>
              <a:ext cx="123693" cy="93499"/>
            </a:xfrm>
            <a:prstGeom prst="rect">
              <a:avLst/>
            </a:prstGeom>
            <a:solidFill>
              <a:srgbClr val="CC00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1" name="Rectangle 30"/>
            <p:cNvSpPr/>
            <p:nvPr/>
          </p:nvSpPr>
          <p:spPr bwMode="auto">
            <a:xfrm>
              <a:off x="7359000" y="3273310"/>
              <a:ext cx="123693" cy="93499"/>
            </a:xfrm>
            <a:prstGeom prst="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2" name="Rectangle 31"/>
            <p:cNvSpPr/>
            <p:nvPr/>
          </p:nvSpPr>
          <p:spPr bwMode="auto">
            <a:xfrm>
              <a:off x="7359000" y="3457238"/>
              <a:ext cx="123693" cy="93499"/>
            </a:xfrm>
            <a:prstGeom prst="rect">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3" name="Rectangle 32"/>
            <p:cNvSpPr/>
            <p:nvPr/>
          </p:nvSpPr>
          <p:spPr bwMode="auto">
            <a:xfrm>
              <a:off x="7359000" y="3641166"/>
              <a:ext cx="123693" cy="93499"/>
            </a:xfrm>
            <a:prstGeom prst="rect">
              <a:avLst/>
            </a:prstGeom>
            <a:solidFill>
              <a:srgbClr val="FF6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4" name="Rectangle 33"/>
            <p:cNvSpPr/>
            <p:nvPr/>
          </p:nvSpPr>
          <p:spPr bwMode="auto">
            <a:xfrm>
              <a:off x="7359000" y="3825094"/>
              <a:ext cx="123693" cy="93499"/>
            </a:xfrm>
            <a:prstGeom prst="rect">
              <a:avLst/>
            </a:prstGeom>
            <a:solidFill>
              <a:schemeClr val="accent1">
                <a:lumMod val="2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5" name="Rectangle 34"/>
            <p:cNvSpPr/>
            <p:nvPr/>
          </p:nvSpPr>
          <p:spPr bwMode="auto">
            <a:xfrm>
              <a:off x="7359000" y="4009022"/>
              <a:ext cx="123693" cy="93499"/>
            </a:xfrm>
            <a:prstGeom prst="rect">
              <a:avLst/>
            </a:prstGeom>
            <a:solidFill>
              <a:srgbClr val="99003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6" name="Rectangle 35"/>
            <p:cNvSpPr/>
            <p:nvPr/>
          </p:nvSpPr>
          <p:spPr bwMode="auto">
            <a:xfrm>
              <a:off x="7359000" y="4192951"/>
              <a:ext cx="123693" cy="93499"/>
            </a:xfrm>
            <a:prstGeom prst="rect">
              <a:avLst/>
            </a:prstGeom>
            <a:solidFill>
              <a:srgbClr val="7030A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37" name="ZoneTexte 36"/>
            <p:cNvSpPr txBox="1"/>
            <p:nvPr/>
          </p:nvSpPr>
          <p:spPr>
            <a:xfrm>
              <a:off x="7462042" y="2443594"/>
              <a:ext cx="1675459" cy="1938992"/>
            </a:xfrm>
            <a:prstGeom prst="rect">
              <a:avLst/>
            </a:prstGeom>
            <a:noFill/>
          </p:spPr>
          <p:txBody>
            <a:bodyPr wrap="none" rtlCol="0">
              <a:spAutoFit/>
            </a:bodyPr>
            <a:lstStyle/>
            <a:p>
              <a:r>
                <a:rPr lang="fr-FR" sz="1200" dirty="0">
                  <a:solidFill>
                    <a:srgbClr val="000066"/>
                  </a:solidFill>
                </a:rPr>
                <a:t>Wild-type</a:t>
              </a:r>
            </a:p>
            <a:p>
              <a:r>
                <a:rPr lang="fr-FR" sz="1200" dirty="0">
                  <a:solidFill>
                    <a:srgbClr val="000066"/>
                  </a:solidFill>
                </a:rPr>
                <a:t>Q148K</a:t>
              </a:r>
            </a:p>
            <a:p>
              <a:r>
                <a:rPr lang="fr-FR" sz="1200" dirty="0">
                  <a:solidFill>
                    <a:srgbClr val="000066"/>
                  </a:solidFill>
                </a:rPr>
                <a:t>I151V-G163E</a:t>
              </a:r>
            </a:p>
            <a:p>
              <a:r>
                <a:rPr lang="fr-FR" sz="1200" dirty="0">
                  <a:solidFill>
                    <a:srgbClr val="000066"/>
                  </a:solidFill>
                </a:rPr>
                <a:t>Mutation silencieuse</a:t>
              </a:r>
            </a:p>
            <a:p>
              <a:r>
                <a:rPr lang="fr-FR" sz="1200" dirty="0">
                  <a:solidFill>
                    <a:srgbClr val="000066"/>
                  </a:solidFill>
                </a:rPr>
                <a:t>I151V</a:t>
              </a:r>
            </a:p>
            <a:p>
              <a:r>
                <a:rPr lang="fr-FR" sz="1200" dirty="0">
                  <a:solidFill>
                    <a:srgbClr val="000066"/>
                  </a:solidFill>
                </a:rPr>
                <a:t>G163E</a:t>
              </a:r>
            </a:p>
            <a:p>
              <a:r>
                <a:rPr lang="fr-FR" sz="1200" dirty="0">
                  <a:solidFill>
                    <a:srgbClr val="000066"/>
                  </a:solidFill>
                </a:rPr>
                <a:t>I151M</a:t>
              </a:r>
            </a:p>
            <a:p>
              <a:r>
                <a:rPr lang="fr-FR" sz="1200" dirty="0">
                  <a:solidFill>
                    <a:srgbClr val="000066"/>
                  </a:solidFill>
                </a:rPr>
                <a:t>Y143L-N144Q-P145S</a:t>
              </a:r>
            </a:p>
            <a:p>
              <a:r>
                <a:rPr lang="fr-FR" sz="1200" dirty="0">
                  <a:solidFill>
                    <a:srgbClr val="000066"/>
                  </a:solidFill>
                </a:rPr>
                <a:t>S147N</a:t>
              </a:r>
            </a:p>
            <a:p>
              <a:r>
                <a:rPr lang="fr-FR" sz="1200" dirty="0">
                  <a:solidFill>
                    <a:srgbClr val="000066"/>
                  </a:solidFill>
                </a:rPr>
                <a:t>I162M</a:t>
              </a:r>
            </a:p>
          </p:txBody>
        </p:sp>
        <p:cxnSp>
          <p:nvCxnSpPr>
            <p:cNvPr id="38" name="Connecteur droit 37"/>
            <p:cNvCxnSpPr/>
            <p:nvPr/>
          </p:nvCxnSpPr>
          <p:spPr bwMode="auto">
            <a:xfrm>
              <a:off x="6436554" y="2492687"/>
              <a:ext cx="690008" cy="0"/>
            </a:xfrm>
            <a:prstGeom prst="line">
              <a:avLst/>
            </a:prstGeom>
            <a:solidFill>
              <a:schemeClr val="accent1"/>
            </a:solidFill>
            <a:ln w="28575" cap="flat" cmpd="sng" algn="ctr">
              <a:solidFill>
                <a:srgbClr val="00B050"/>
              </a:solidFill>
              <a:prstDash val="solid"/>
              <a:round/>
              <a:headEnd type="none" w="med" len="med"/>
              <a:tailEnd type="none" w="med" len="med"/>
            </a:ln>
            <a:effectLst/>
          </p:spPr>
        </p:cxnSp>
      </p:grpSp>
      <p:grpSp>
        <p:nvGrpSpPr>
          <p:cNvPr id="3" name="Groupe 2"/>
          <p:cNvGrpSpPr/>
          <p:nvPr/>
        </p:nvGrpSpPr>
        <p:grpSpPr>
          <a:xfrm>
            <a:off x="234140" y="2908307"/>
            <a:ext cx="3973766" cy="2655573"/>
            <a:chOff x="234140" y="2908307"/>
            <a:chExt cx="3973766" cy="2655573"/>
          </a:xfrm>
        </p:grpSpPr>
        <p:sp>
          <p:nvSpPr>
            <p:cNvPr id="40" name="Rectangle 39"/>
            <p:cNvSpPr/>
            <p:nvPr/>
          </p:nvSpPr>
          <p:spPr bwMode="auto">
            <a:xfrm>
              <a:off x="1266882" y="3916975"/>
              <a:ext cx="576673" cy="511889"/>
            </a:xfrm>
            <a:prstGeom prst="rect">
              <a:avLst/>
            </a:prstGeom>
            <a:solidFill>
              <a:schemeClr val="bg1">
                <a:lumMod val="75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cxnSp>
          <p:nvCxnSpPr>
            <p:cNvPr id="41" name="Connecteur droit 40"/>
            <p:cNvCxnSpPr/>
            <p:nvPr/>
          </p:nvCxnSpPr>
          <p:spPr bwMode="auto">
            <a:xfrm>
              <a:off x="588219" y="5067234"/>
              <a:ext cx="3080389"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2" name="Connecteur droit 41"/>
            <p:cNvCxnSpPr/>
            <p:nvPr/>
          </p:nvCxnSpPr>
          <p:spPr bwMode="auto">
            <a:xfrm>
              <a:off x="664426" y="3090795"/>
              <a:ext cx="0" cy="204311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3" name="Connecteur droit 42"/>
            <p:cNvCxnSpPr/>
            <p:nvPr/>
          </p:nvCxnSpPr>
          <p:spPr bwMode="auto">
            <a:xfrm>
              <a:off x="592986" y="309555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4" name="Connecteur droit 43"/>
            <p:cNvCxnSpPr/>
            <p:nvPr/>
          </p:nvCxnSpPr>
          <p:spPr bwMode="auto">
            <a:xfrm>
              <a:off x="592986" y="3428931"/>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5" name="Connecteur droit 44"/>
            <p:cNvCxnSpPr/>
            <p:nvPr/>
          </p:nvCxnSpPr>
          <p:spPr bwMode="auto">
            <a:xfrm>
              <a:off x="592986" y="3743263"/>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6" name="Connecteur droit 45"/>
            <p:cNvCxnSpPr/>
            <p:nvPr/>
          </p:nvCxnSpPr>
          <p:spPr bwMode="auto">
            <a:xfrm>
              <a:off x="592986" y="408615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7" name="Connecteur droit 46"/>
            <p:cNvCxnSpPr/>
            <p:nvPr/>
          </p:nvCxnSpPr>
          <p:spPr bwMode="auto">
            <a:xfrm>
              <a:off x="592986" y="4390957"/>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8" name="Connecteur droit 47"/>
            <p:cNvCxnSpPr/>
            <p:nvPr/>
          </p:nvCxnSpPr>
          <p:spPr bwMode="auto">
            <a:xfrm>
              <a:off x="592986" y="472434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9" name="Connecteur droit 48"/>
            <p:cNvCxnSpPr>
              <a:cxnSpLocks/>
            </p:cNvCxnSpPr>
            <p:nvPr/>
          </p:nvCxnSpPr>
          <p:spPr bwMode="auto">
            <a:xfrm rot="16200000">
              <a:off x="1231162" y="511009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0" name="Connecteur droit 49"/>
            <p:cNvCxnSpPr>
              <a:cxnSpLocks/>
            </p:cNvCxnSpPr>
            <p:nvPr/>
          </p:nvCxnSpPr>
          <p:spPr bwMode="auto">
            <a:xfrm rot="16200000">
              <a:off x="1821712" y="509818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1" name="Connecteur droit 50"/>
            <p:cNvCxnSpPr>
              <a:cxnSpLocks/>
            </p:cNvCxnSpPr>
            <p:nvPr/>
          </p:nvCxnSpPr>
          <p:spPr bwMode="auto">
            <a:xfrm rot="16200000">
              <a:off x="2407499" y="5098188"/>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2" name="Connecteur droit 51"/>
            <p:cNvCxnSpPr>
              <a:cxnSpLocks/>
            </p:cNvCxnSpPr>
            <p:nvPr/>
          </p:nvCxnSpPr>
          <p:spPr bwMode="auto">
            <a:xfrm rot="16200000">
              <a:off x="2998050" y="510295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3" name="Connecteur droit 52"/>
            <p:cNvCxnSpPr>
              <a:cxnSpLocks/>
            </p:cNvCxnSpPr>
            <p:nvPr/>
          </p:nvCxnSpPr>
          <p:spPr bwMode="auto">
            <a:xfrm flipV="1">
              <a:off x="3610032" y="3090795"/>
              <a:ext cx="0" cy="2043113"/>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4" name="Connecteur droit 53"/>
            <p:cNvCxnSpPr/>
            <p:nvPr/>
          </p:nvCxnSpPr>
          <p:spPr bwMode="auto">
            <a:xfrm>
              <a:off x="3610032" y="3090795"/>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5" name="Connecteur droit 54"/>
            <p:cNvCxnSpPr/>
            <p:nvPr/>
          </p:nvCxnSpPr>
          <p:spPr bwMode="auto">
            <a:xfrm>
              <a:off x="3610032" y="3495764"/>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6" name="Connecteur droit 55"/>
            <p:cNvCxnSpPr/>
            <p:nvPr/>
          </p:nvCxnSpPr>
          <p:spPr bwMode="auto">
            <a:xfrm>
              <a:off x="3610032" y="3873146"/>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7" name="Connecteur droit 56"/>
            <p:cNvCxnSpPr/>
            <p:nvPr/>
          </p:nvCxnSpPr>
          <p:spPr bwMode="auto">
            <a:xfrm>
              <a:off x="3610032" y="4295707"/>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58" name="Connecteur droit 57"/>
            <p:cNvCxnSpPr/>
            <p:nvPr/>
          </p:nvCxnSpPr>
          <p:spPr bwMode="auto">
            <a:xfrm>
              <a:off x="3610032" y="4664201"/>
              <a:ext cx="7144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59" name="Forme libre : forme 54"/>
            <p:cNvSpPr/>
            <p:nvPr/>
          </p:nvSpPr>
          <p:spPr bwMode="auto">
            <a:xfrm>
              <a:off x="669186" y="3347970"/>
              <a:ext cx="2481262" cy="1362075"/>
            </a:xfrm>
            <a:custGeom>
              <a:avLst/>
              <a:gdLst>
                <a:gd name="connsiteX0" fmla="*/ 0 w 2481262"/>
                <a:gd name="connsiteY0" fmla="*/ 0 h 1362075"/>
                <a:gd name="connsiteX1" fmla="*/ 390525 w 2481262"/>
                <a:gd name="connsiteY1" fmla="*/ 938213 h 1362075"/>
                <a:gd name="connsiteX2" fmla="*/ 690562 w 2481262"/>
                <a:gd name="connsiteY2" fmla="*/ 790575 h 1362075"/>
                <a:gd name="connsiteX3" fmla="*/ 795337 w 2481262"/>
                <a:gd name="connsiteY3" fmla="*/ 666750 h 1362075"/>
                <a:gd name="connsiteX4" fmla="*/ 1047750 w 2481262"/>
                <a:gd name="connsiteY4" fmla="*/ 785813 h 1362075"/>
                <a:gd name="connsiteX5" fmla="*/ 1323975 w 2481262"/>
                <a:gd name="connsiteY5" fmla="*/ 1233488 h 1362075"/>
                <a:gd name="connsiteX6" fmla="*/ 1547812 w 2481262"/>
                <a:gd name="connsiteY6" fmla="*/ 1262063 h 1362075"/>
                <a:gd name="connsiteX7" fmla="*/ 1866900 w 2481262"/>
                <a:gd name="connsiteY7" fmla="*/ 1314450 h 1362075"/>
                <a:gd name="connsiteX8" fmla="*/ 2481262 w 2481262"/>
                <a:gd name="connsiteY8" fmla="*/ 1362075 h 136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1262" h="1362075">
                  <a:moveTo>
                    <a:pt x="0" y="0"/>
                  </a:moveTo>
                  <a:lnTo>
                    <a:pt x="390525" y="938213"/>
                  </a:lnTo>
                  <a:lnTo>
                    <a:pt x="690562" y="790575"/>
                  </a:lnTo>
                  <a:lnTo>
                    <a:pt x="795337" y="666750"/>
                  </a:lnTo>
                  <a:lnTo>
                    <a:pt x="1047750" y="785813"/>
                  </a:lnTo>
                  <a:lnTo>
                    <a:pt x="1323975" y="1233488"/>
                  </a:lnTo>
                  <a:lnTo>
                    <a:pt x="1547812" y="1262063"/>
                  </a:lnTo>
                  <a:lnTo>
                    <a:pt x="1866900" y="1314450"/>
                  </a:lnTo>
                  <a:lnTo>
                    <a:pt x="2481262" y="1362075"/>
                  </a:lnTo>
                </a:path>
              </a:pathLst>
            </a:custGeom>
            <a:no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0" name="Forme libre : forme 55"/>
            <p:cNvSpPr/>
            <p:nvPr/>
          </p:nvSpPr>
          <p:spPr bwMode="auto">
            <a:xfrm>
              <a:off x="669186" y="4295708"/>
              <a:ext cx="2452687" cy="638175"/>
            </a:xfrm>
            <a:custGeom>
              <a:avLst/>
              <a:gdLst>
                <a:gd name="connsiteX0" fmla="*/ 0 w 2452687"/>
                <a:gd name="connsiteY0" fmla="*/ 623887 h 638175"/>
                <a:gd name="connsiteX1" fmla="*/ 371475 w 2452687"/>
                <a:gd name="connsiteY1" fmla="*/ 604837 h 638175"/>
                <a:gd name="connsiteX2" fmla="*/ 700087 w 2452687"/>
                <a:gd name="connsiteY2" fmla="*/ 609600 h 638175"/>
                <a:gd name="connsiteX3" fmla="*/ 809625 w 2452687"/>
                <a:gd name="connsiteY3" fmla="*/ 638175 h 638175"/>
                <a:gd name="connsiteX4" fmla="*/ 1033462 w 2452687"/>
                <a:gd name="connsiteY4" fmla="*/ 600075 h 638175"/>
                <a:gd name="connsiteX5" fmla="*/ 1319212 w 2452687"/>
                <a:gd name="connsiteY5" fmla="*/ 533400 h 638175"/>
                <a:gd name="connsiteX6" fmla="*/ 1528762 w 2452687"/>
                <a:gd name="connsiteY6" fmla="*/ 242887 h 638175"/>
                <a:gd name="connsiteX7" fmla="*/ 1871662 w 2452687"/>
                <a:gd name="connsiteY7" fmla="*/ 171450 h 638175"/>
                <a:gd name="connsiteX8" fmla="*/ 2452687 w 2452687"/>
                <a:gd name="connsiteY8" fmla="*/ 0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2687" h="638175">
                  <a:moveTo>
                    <a:pt x="0" y="623887"/>
                  </a:moveTo>
                  <a:lnTo>
                    <a:pt x="371475" y="604837"/>
                  </a:lnTo>
                  <a:lnTo>
                    <a:pt x="700087" y="609600"/>
                  </a:lnTo>
                  <a:lnTo>
                    <a:pt x="809625" y="638175"/>
                  </a:lnTo>
                  <a:lnTo>
                    <a:pt x="1033462" y="600075"/>
                  </a:lnTo>
                  <a:lnTo>
                    <a:pt x="1319212" y="533400"/>
                  </a:lnTo>
                  <a:lnTo>
                    <a:pt x="1528762" y="242887"/>
                  </a:lnTo>
                  <a:lnTo>
                    <a:pt x="1871662" y="171450"/>
                  </a:lnTo>
                  <a:lnTo>
                    <a:pt x="2452687" y="0"/>
                  </a:lnTo>
                </a:path>
              </a:pathLst>
            </a:custGeom>
            <a:noFill/>
            <a:ln w="19050" cap="flat" cmpd="sng" algn="ctr">
              <a:solidFill>
                <a:srgbClr val="007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1" name="Rectangle 60"/>
            <p:cNvSpPr/>
            <p:nvPr/>
          </p:nvSpPr>
          <p:spPr bwMode="auto">
            <a:xfrm>
              <a:off x="3083773" y="4262372"/>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2" name="Rectangle 61"/>
            <p:cNvSpPr/>
            <p:nvPr/>
          </p:nvSpPr>
          <p:spPr bwMode="auto">
            <a:xfrm>
              <a:off x="2482316" y="4414772"/>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3" name="Rectangle 62"/>
            <p:cNvSpPr/>
            <p:nvPr/>
          </p:nvSpPr>
          <p:spPr bwMode="auto">
            <a:xfrm>
              <a:off x="2157467" y="4500497"/>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4" name="Rectangle 63"/>
            <p:cNvSpPr/>
            <p:nvPr/>
          </p:nvSpPr>
          <p:spPr bwMode="auto">
            <a:xfrm>
              <a:off x="1942006" y="4771966"/>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5" name="Rectangle 64"/>
            <p:cNvSpPr/>
            <p:nvPr/>
          </p:nvSpPr>
          <p:spPr bwMode="auto">
            <a:xfrm>
              <a:off x="1649239" y="4857692"/>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6" name="Rectangle 65"/>
            <p:cNvSpPr/>
            <p:nvPr/>
          </p:nvSpPr>
          <p:spPr bwMode="auto">
            <a:xfrm>
              <a:off x="1414897" y="4891020"/>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7" name="Rectangle 66"/>
            <p:cNvSpPr/>
            <p:nvPr/>
          </p:nvSpPr>
          <p:spPr bwMode="auto">
            <a:xfrm>
              <a:off x="1288870" y="4869589"/>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8" name="Rectangle 67"/>
            <p:cNvSpPr/>
            <p:nvPr/>
          </p:nvSpPr>
          <p:spPr bwMode="auto">
            <a:xfrm>
              <a:off x="1011101" y="4857691"/>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69" name="Rectangle 68"/>
            <p:cNvSpPr/>
            <p:nvPr/>
          </p:nvSpPr>
          <p:spPr bwMode="auto">
            <a:xfrm>
              <a:off x="627376" y="4875659"/>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0" name="Ellipse 69"/>
            <p:cNvSpPr/>
            <p:nvPr/>
          </p:nvSpPr>
          <p:spPr bwMode="auto">
            <a:xfrm>
              <a:off x="3103952" y="4668501"/>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1" name="Ellipse 70"/>
            <p:cNvSpPr/>
            <p:nvPr/>
          </p:nvSpPr>
          <p:spPr bwMode="auto">
            <a:xfrm>
              <a:off x="2489338" y="4587352"/>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2" name="Ellipse 71"/>
            <p:cNvSpPr/>
            <p:nvPr/>
          </p:nvSpPr>
          <p:spPr bwMode="auto">
            <a:xfrm>
              <a:off x="2157467" y="4567053"/>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3" name="Ellipse 72"/>
            <p:cNvSpPr/>
            <p:nvPr/>
          </p:nvSpPr>
          <p:spPr bwMode="auto">
            <a:xfrm>
              <a:off x="1960444" y="4514552"/>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4" name="Ellipse 73"/>
            <p:cNvSpPr/>
            <p:nvPr/>
          </p:nvSpPr>
          <p:spPr bwMode="auto">
            <a:xfrm>
              <a:off x="1656255" y="4083598"/>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5" name="Ellipse 74"/>
            <p:cNvSpPr/>
            <p:nvPr/>
          </p:nvSpPr>
          <p:spPr bwMode="auto">
            <a:xfrm>
              <a:off x="1428935" y="3988414"/>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6" name="Ellipse 75"/>
            <p:cNvSpPr/>
            <p:nvPr/>
          </p:nvSpPr>
          <p:spPr bwMode="auto">
            <a:xfrm>
              <a:off x="1306960" y="4096342"/>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7" name="Ellipse 76"/>
            <p:cNvSpPr/>
            <p:nvPr/>
          </p:nvSpPr>
          <p:spPr bwMode="auto">
            <a:xfrm>
              <a:off x="1018123" y="4219516"/>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78" name="Ellipse 77"/>
            <p:cNvSpPr/>
            <p:nvPr/>
          </p:nvSpPr>
          <p:spPr bwMode="auto">
            <a:xfrm>
              <a:off x="613163" y="3277538"/>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81" name="ZoneTexte 80"/>
            <p:cNvSpPr txBox="1"/>
            <p:nvPr/>
          </p:nvSpPr>
          <p:spPr>
            <a:xfrm>
              <a:off x="1013147" y="2991776"/>
              <a:ext cx="1007132" cy="646331"/>
            </a:xfrm>
            <a:prstGeom prst="rect">
              <a:avLst/>
            </a:prstGeom>
            <a:noFill/>
            <a:ln w="12700">
              <a:solidFill>
                <a:srgbClr val="002060"/>
              </a:solidFill>
            </a:ln>
          </p:spPr>
          <p:txBody>
            <a:bodyPr wrap="none" rtlCol="0">
              <a:spAutoFit/>
            </a:bodyPr>
            <a:lstStyle/>
            <a:p>
              <a:r>
                <a:rPr lang="fr-FR" sz="1200" dirty="0">
                  <a:solidFill>
                    <a:srgbClr val="000066"/>
                  </a:solidFill>
                </a:rPr>
                <a:t>Ajout DRV/r</a:t>
              </a:r>
            </a:p>
            <a:p>
              <a:r>
                <a:rPr lang="fr-FR" sz="1200" dirty="0">
                  <a:solidFill>
                    <a:srgbClr val="000066"/>
                  </a:solidFill>
                </a:rPr>
                <a:t>TI : M184V</a:t>
              </a:r>
            </a:p>
            <a:p>
              <a:r>
                <a:rPr lang="fr-FR" sz="1200" dirty="0">
                  <a:solidFill>
                    <a:srgbClr val="000066"/>
                  </a:solidFill>
                </a:rPr>
                <a:t>IN : G163E</a:t>
              </a:r>
            </a:p>
          </p:txBody>
        </p:sp>
        <p:cxnSp>
          <p:nvCxnSpPr>
            <p:cNvPr id="82" name="Connecteur droit avec flèche 81"/>
            <p:cNvCxnSpPr/>
            <p:nvPr/>
          </p:nvCxnSpPr>
          <p:spPr bwMode="auto">
            <a:xfrm>
              <a:off x="1474855" y="3666989"/>
              <a:ext cx="0" cy="324000"/>
            </a:xfrm>
            <a:prstGeom prst="straightConnector1">
              <a:avLst/>
            </a:prstGeom>
            <a:solidFill>
              <a:schemeClr val="accent1"/>
            </a:solidFill>
            <a:ln w="12700" cap="flat" cmpd="sng" algn="ctr">
              <a:solidFill>
                <a:srgbClr val="002060"/>
              </a:solidFill>
              <a:prstDash val="solid"/>
              <a:round/>
              <a:headEnd type="none" w="med" len="med"/>
              <a:tailEnd type="triangle"/>
            </a:ln>
            <a:effectLst/>
          </p:spPr>
        </p:cxnSp>
        <p:sp>
          <p:nvSpPr>
            <p:cNvPr id="85" name="ZoneTexte 84"/>
            <p:cNvSpPr txBox="1"/>
            <p:nvPr/>
          </p:nvSpPr>
          <p:spPr>
            <a:xfrm>
              <a:off x="1235811" y="4157597"/>
              <a:ext cx="263214" cy="261610"/>
            </a:xfrm>
            <a:prstGeom prst="rect">
              <a:avLst/>
            </a:prstGeom>
            <a:noFill/>
          </p:spPr>
          <p:txBody>
            <a:bodyPr wrap="none" rtlCol="0">
              <a:spAutoFit/>
            </a:bodyPr>
            <a:lstStyle/>
            <a:p>
              <a:r>
                <a:rPr lang="fr-FR" sz="1050" b="1" dirty="0">
                  <a:solidFill>
                    <a:srgbClr val="000066"/>
                  </a:solidFill>
                </a:rPr>
                <a:t>1</a:t>
              </a:r>
            </a:p>
          </p:txBody>
        </p:sp>
        <p:sp>
          <p:nvSpPr>
            <p:cNvPr id="86" name="ZoneTexte 85"/>
            <p:cNvSpPr txBox="1"/>
            <p:nvPr/>
          </p:nvSpPr>
          <p:spPr>
            <a:xfrm>
              <a:off x="1349545" y="4026792"/>
              <a:ext cx="263214" cy="261610"/>
            </a:xfrm>
            <a:prstGeom prst="rect">
              <a:avLst/>
            </a:prstGeom>
            <a:noFill/>
          </p:spPr>
          <p:txBody>
            <a:bodyPr wrap="none" rtlCol="0">
              <a:spAutoFit/>
            </a:bodyPr>
            <a:lstStyle/>
            <a:p>
              <a:r>
                <a:rPr lang="fr-FR" sz="1050" b="1" dirty="0">
                  <a:solidFill>
                    <a:srgbClr val="000066"/>
                  </a:solidFill>
                </a:rPr>
                <a:t>2</a:t>
              </a:r>
            </a:p>
          </p:txBody>
        </p:sp>
        <p:sp>
          <p:nvSpPr>
            <p:cNvPr id="87" name="ZoneTexte 86"/>
            <p:cNvSpPr txBox="1"/>
            <p:nvPr/>
          </p:nvSpPr>
          <p:spPr>
            <a:xfrm>
              <a:off x="1573498" y="4129347"/>
              <a:ext cx="263214" cy="261610"/>
            </a:xfrm>
            <a:prstGeom prst="rect">
              <a:avLst/>
            </a:prstGeom>
            <a:noFill/>
          </p:spPr>
          <p:txBody>
            <a:bodyPr wrap="none" rtlCol="0">
              <a:spAutoFit/>
            </a:bodyPr>
            <a:lstStyle/>
            <a:p>
              <a:r>
                <a:rPr lang="fr-FR" sz="1050" b="1" dirty="0">
                  <a:solidFill>
                    <a:srgbClr val="000066"/>
                  </a:solidFill>
                </a:rPr>
                <a:t>3</a:t>
              </a:r>
            </a:p>
          </p:txBody>
        </p:sp>
        <p:sp>
          <p:nvSpPr>
            <p:cNvPr id="88" name="ZoneTexte 87"/>
            <p:cNvSpPr txBox="1"/>
            <p:nvPr/>
          </p:nvSpPr>
          <p:spPr>
            <a:xfrm>
              <a:off x="234140" y="2981873"/>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7</a:t>
              </a:r>
            </a:p>
          </p:txBody>
        </p:sp>
        <p:sp>
          <p:nvSpPr>
            <p:cNvPr id="89" name="ZoneTexte 88"/>
            <p:cNvSpPr txBox="1"/>
            <p:nvPr/>
          </p:nvSpPr>
          <p:spPr>
            <a:xfrm>
              <a:off x="234140" y="3296204"/>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6</a:t>
              </a:r>
            </a:p>
          </p:txBody>
        </p:sp>
        <p:sp>
          <p:nvSpPr>
            <p:cNvPr id="90" name="ZoneTexte 89"/>
            <p:cNvSpPr txBox="1"/>
            <p:nvPr/>
          </p:nvSpPr>
          <p:spPr>
            <a:xfrm>
              <a:off x="234140" y="3625415"/>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5</a:t>
              </a:r>
            </a:p>
          </p:txBody>
        </p:sp>
        <p:sp>
          <p:nvSpPr>
            <p:cNvPr id="91" name="ZoneTexte 90"/>
            <p:cNvSpPr txBox="1"/>
            <p:nvPr/>
          </p:nvSpPr>
          <p:spPr>
            <a:xfrm>
              <a:off x="234140" y="3962644"/>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4</a:t>
              </a:r>
            </a:p>
          </p:txBody>
        </p:sp>
        <p:sp>
          <p:nvSpPr>
            <p:cNvPr id="92" name="ZoneTexte 91"/>
            <p:cNvSpPr txBox="1"/>
            <p:nvPr/>
          </p:nvSpPr>
          <p:spPr>
            <a:xfrm>
              <a:off x="234140" y="4262372"/>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3</a:t>
              </a:r>
            </a:p>
          </p:txBody>
        </p:sp>
        <p:sp>
          <p:nvSpPr>
            <p:cNvPr id="93" name="ZoneTexte 92"/>
            <p:cNvSpPr txBox="1"/>
            <p:nvPr/>
          </p:nvSpPr>
          <p:spPr>
            <a:xfrm>
              <a:off x="234140" y="4601189"/>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2</a:t>
              </a:r>
            </a:p>
          </p:txBody>
        </p:sp>
        <p:sp>
          <p:nvSpPr>
            <p:cNvPr id="94" name="ZoneTexte 93"/>
            <p:cNvSpPr txBox="1"/>
            <p:nvPr/>
          </p:nvSpPr>
          <p:spPr>
            <a:xfrm>
              <a:off x="234140" y="4930400"/>
              <a:ext cx="412292" cy="276999"/>
            </a:xfrm>
            <a:prstGeom prst="rect">
              <a:avLst/>
            </a:prstGeom>
            <a:noFill/>
          </p:spPr>
          <p:txBody>
            <a:bodyPr wrap="none" rtlCol="0">
              <a:spAutoFit/>
            </a:bodyPr>
            <a:lstStyle/>
            <a:p>
              <a:pPr algn="r"/>
              <a:r>
                <a:rPr lang="fr-FR" sz="1200" dirty="0">
                  <a:solidFill>
                    <a:srgbClr val="000066"/>
                  </a:solidFill>
                </a:rPr>
                <a:t>10</a:t>
              </a:r>
              <a:r>
                <a:rPr lang="fr-FR" sz="1200" baseline="30000" dirty="0">
                  <a:solidFill>
                    <a:srgbClr val="000066"/>
                  </a:solidFill>
                </a:rPr>
                <a:t>1</a:t>
              </a:r>
            </a:p>
          </p:txBody>
        </p:sp>
        <p:sp>
          <p:nvSpPr>
            <p:cNvPr id="95" name="ZoneTexte 94"/>
            <p:cNvSpPr txBox="1"/>
            <p:nvPr/>
          </p:nvSpPr>
          <p:spPr>
            <a:xfrm>
              <a:off x="540246" y="5097191"/>
              <a:ext cx="269625" cy="276999"/>
            </a:xfrm>
            <a:prstGeom prst="rect">
              <a:avLst/>
            </a:prstGeom>
            <a:noFill/>
          </p:spPr>
          <p:txBody>
            <a:bodyPr wrap="none" rtlCol="0">
              <a:spAutoFit/>
            </a:bodyPr>
            <a:lstStyle/>
            <a:p>
              <a:pPr algn="ctr"/>
              <a:r>
                <a:rPr lang="fr-FR" sz="1200" dirty="0">
                  <a:solidFill>
                    <a:srgbClr val="000066"/>
                  </a:solidFill>
                </a:rPr>
                <a:t>0</a:t>
              </a:r>
              <a:endParaRPr lang="fr-FR" sz="1200" baseline="30000" dirty="0">
                <a:solidFill>
                  <a:srgbClr val="000066"/>
                </a:solidFill>
              </a:endParaRPr>
            </a:p>
          </p:txBody>
        </p:sp>
        <p:sp>
          <p:nvSpPr>
            <p:cNvPr id="96" name="ZoneTexte 95"/>
            <p:cNvSpPr txBox="1"/>
            <p:nvPr/>
          </p:nvSpPr>
          <p:spPr>
            <a:xfrm>
              <a:off x="1081477" y="5097191"/>
              <a:ext cx="354584" cy="276999"/>
            </a:xfrm>
            <a:prstGeom prst="rect">
              <a:avLst/>
            </a:prstGeom>
            <a:noFill/>
          </p:spPr>
          <p:txBody>
            <a:bodyPr wrap="none" rtlCol="0">
              <a:spAutoFit/>
            </a:bodyPr>
            <a:lstStyle/>
            <a:p>
              <a:pPr algn="ctr"/>
              <a:r>
                <a:rPr lang="fr-FR" sz="1200" dirty="0">
                  <a:solidFill>
                    <a:srgbClr val="000066"/>
                  </a:solidFill>
                </a:rPr>
                <a:t>20</a:t>
              </a:r>
              <a:endParaRPr lang="fr-FR" sz="1200" baseline="30000" dirty="0">
                <a:solidFill>
                  <a:srgbClr val="000066"/>
                </a:solidFill>
              </a:endParaRPr>
            </a:p>
          </p:txBody>
        </p:sp>
        <p:sp>
          <p:nvSpPr>
            <p:cNvPr id="97" name="ZoneTexte 96"/>
            <p:cNvSpPr txBox="1"/>
            <p:nvPr/>
          </p:nvSpPr>
          <p:spPr>
            <a:xfrm>
              <a:off x="1671070" y="5097191"/>
              <a:ext cx="354584" cy="276999"/>
            </a:xfrm>
            <a:prstGeom prst="rect">
              <a:avLst/>
            </a:prstGeom>
            <a:noFill/>
          </p:spPr>
          <p:txBody>
            <a:bodyPr wrap="none" rtlCol="0">
              <a:spAutoFit/>
            </a:bodyPr>
            <a:lstStyle/>
            <a:p>
              <a:pPr algn="ctr"/>
              <a:r>
                <a:rPr lang="fr-FR" sz="1200" dirty="0">
                  <a:solidFill>
                    <a:srgbClr val="000066"/>
                  </a:solidFill>
                </a:rPr>
                <a:t>40</a:t>
              </a:r>
              <a:endParaRPr lang="fr-FR" sz="1200" baseline="30000" dirty="0">
                <a:solidFill>
                  <a:srgbClr val="000066"/>
                </a:solidFill>
              </a:endParaRPr>
            </a:p>
          </p:txBody>
        </p:sp>
        <p:sp>
          <p:nvSpPr>
            <p:cNvPr id="98" name="ZoneTexte 97"/>
            <p:cNvSpPr txBox="1"/>
            <p:nvPr/>
          </p:nvSpPr>
          <p:spPr>
            <a:xfrm>
              <a:off x="2265927" y="5097191"/>
              <a:ext cx="354584" cy="276999"/>
            </a:xfrm>
            <a:prstGeom prst="rect">
              <a:avLst/>
            </a:prstGeom>
            <a:noFill/>
          </p:spPr>
          <p:txBody>
            <a:bodyPr wrap="none" rtlCol="0">
              <a:spAutoFit/>
            </a:bodyPr>
            <a:lstStyle/>
            <a:p>
              <a:pPr algn="ctr"/>
              <a:r>
                <a:rPr lang="fr-FR" sz="1200" dirty="0">
                  <a:solidFill>
                    <a:srgbClr val="000066"/>
                  </a:solidFill>
                </a:rPr>
                <a:t>60</a:t>
              </a:r>
              <a:endParaRPr lang="fr-FR" sz="1200" baseline="30000" dirty="0">
                <a:solidFill>
                  <a:srgbClr val="000066"/>
                </a:solidFill>
              </a:endParaRPr>
            </a:p>
          </p:txBody>
        </p:sp>
        <p:sp>
          <p:nvSpPr>
            <p:cNvPr id="99" name="ZoneTexte 98"/>
            <p:cNvSpPr txBox="1"/>
            <p:nvPr/>
          </p:nvSpPr>
          <p:spPr>
            <a:xfrm>
              <a:off x="2856308" y="5097191"/>
              <a:ext cx="354584" cy="276999"/>
            </a:xfrm>
            <a:prstGeom prst="rect">
              <a:avLst/>
            </a:prstGeom>
            <a:noFill/>
          </p:spPr>
          <p:txBody>
            <a:bodyPr wrap="none" rtlCol="0">
              <a:spAutoFit/>
            </a:bodyPr>
            <a:lstStyle/>
            <a:p>
              <a:pPr algn="ctr"/>
              <a:r>
                <a:rPr lang="fr-FR" sz="1200" dirty="0">
                  <a:solidFill>
                    <a:srgbClr val="000066"/>
                  </a:solidFill>
                </a:rPr>
                <a:t>80</a:t>
              </a:r>
              <a:endParaRPr lang="fr-FR" sz="1200" baseline="30000" dirty="0">
                <a:solidFill>
                  <a:srgbClr val="000066"/>
                </a:solidFill>
              </a:endParaRPr>
            </a:p>
          </p:txBody>
        </p:sp>
        <p:sp>
          <p:nvSpPr>
            <p:cNvPr id="100" name="ZoneTexte 99"/>
            <p:cNvSpPr txBox="1"/>
            <p:nvPr/>
          </p:nvSpPr>
          <p:spPr>
            <a:xfrm>
              <a:off x="3395478" y="5097191"/>
              <a:ext cx="439544" cy="276999"/>
            </a:xfrm>
            <a:prstGeom prst="rect">
              <a:avLst/>
            </a:prstGeom>
            <a:noFill/>
          </p:spPr>
          <p:txBody>
            <a:bodyPr wrap="none" rtlCol="0">
              <a:spAutoFit/>
            </a:bodyPr>
            <a:lstStyle/>
            <a:p>
              <a:pPr algn="ctr"/>
              <a:r>
                <a:rPr lang="fr-FR" sz="1200" dirty="0">
                  <a:solidFill>
                    <a:srgbClr val="000066"/>
                  </a:solidFill>
                </a:rPr>
                <a:t>100</a:t>
              </a:r>
              <a:endParaRPr lang="fr-FR" sz="1200" baseline="30000" dirty="0">
                <a:solidFill>
                  <a:srgbClr val="000066"/>
                </a:solidFill>
              </a:endParaRPr>
            </a:p>
          </p:txBody>
        </p:sp>
        <p:sp>
          <p:nvSpPr>
            <p:cNvPr id="101" name="ZoneTexte 100"/>
            <p:cNvSpPr txBox="1"/>
            <p:nvPr/>
          </p:nvSpPr>
          <p:spPr>
            <a:xfrm>
              <a:off x="1700229" y="5286881"/>
              <a:ext cx="603726" cy="276999"/>
            </a:xfrm>
            <a:prstGeom prst="rect">
              <a:avLst/>
            </a:prstGeom>
            <a:noFill/>
          </p:spPr>
          <p:txBody>
            <a:bodyPr wrap="none" rtlCol="0">
              <a:spAutoFit/>
            </a:bodyPr>
            <a:lstStyle/>
            <a:p>
              <a:pPr algn="ctr"/>
              <a:r>
                <a:rPr lang="fr-FR" sz="1200" b="1" dirty="0">
                  <a:solidFill>
                    <a:srgbClr val="000066"/>
                  </a:solidFill>
                </a:rPr>
                <a:t>Jours</a:t>
              </a:r>
              <a:endParaRPr lang="fr-FR" sz="1200" b="1" baseline="30000" dirty="0">
                <a:solidFill>
                  <a:srgbClr val="000066"/>
                </a:solidFill>
              </a:endParaRPr>
            </a:p>
          </p:txBody>
        </p:sp>
        <p:sp>
          <p:nvSpPr>
            <p:cNvPr id="102" name="ZoneTexte 101"/>
            <p:cNvSpPr txBox="1"/>
            <p:nvPr/>
          </p:nvSpPr>
          <p:spPr>
            <a:xfrm>
              <a:off x="2300053" y="2908307"/>
              <a:ext cx="851516" cy="276999"/>
            </a:xfrm>
            <a:prstGeom prst="rect">
              <a:avLst/>
            </a:prstGeom>
            <a:noFill/>
          </p:spPr>
          <p:txBody>
            <a:bodyPr wrap="none" rtlCol="0">
              <a:spAutoFit/>
            </a:bodyPr>
            <a:lstStyle/>
            <a:p>
              <a:pPr algn="ctr"/>
              <a:r>
                <a:rPr lang="fr-FR" sz="1200" b="1" dirty="0">
                  <a:solidFill>
                    <a:srgbClr val="000066"/>
                  </a:solidFill>
                </a:rPr>
                <a:t>CV (c/ml)</a:t>
              </a:r>
              <a:endParaRPr lang="fr-FR" sz="1200" b="1" baseline="30000" dirty="0">
                <a:solidFill>
                  <a:srgbClr val="000066"/>
                </a:solidFill>
              </a:endParaRPr>
            </a:p>
          </p:txBody>
        </p:sp>
        <p:sp>
          <p:nvSpPr>
            <p:cNvPr id="103" name="ZoneTexte 102"/>
            <p:cNvSpPr txBox="1"/>
            <p:nvPr/>
          </p:nvSpPr>
          <p:spPr>
            <a:xfrm>
              <a:off x="3640122" y="4921049"/>
              <a:ext cx="269625" cy="276999"/>
            </a:xfrm>
            <a:prstGeom prst="rect">
              <a:avLst/>
            </a:prstGeom>
            <a:noFill/>
          </p:spPr>
          <p:txBody>
            <a:bodyPr wrap="none" rtlCol="0">
              <a:spAutoFit/>
            </a:bodyPr>
            <a:lstStyle/>
            <a:p>
              <a:r>
                <a:rPr lang="fr-FR" sz="1200" dirty="0">
                  <a:solidFill>
                    <a:srgbClr val="000066"/>
                  </a:solidFill>
                </a:rPr>
                <a:t>0</a:t>
              </a:r>
              <a:endParaRPr lang="fr-FR" sz="1200" baseline="30000" dirty="0">
                <a:solidFill>
                  <a:srgbClr val="000066"/>
                </a:solidFill>
              </a:endParaRPr>
            </a:p>
          </p:txBody>
        </p:sp>
        <p:sp>
          <p:nvSpPr>
            <p:cNvPr id="104" name="ZoneTexte 103"/>
            <p:cNvSpPr txBox="1"/>
            <p:nvPr/>
          </p:nvSpPr>
          <p:spPr>
            <a:xfrm>
              <a:off x="3640122" y="4132706"/>
              <a:ext cx="439544" cy="276999"/>
            </a:xfrm>
            <a:prstGeom prst="rect">
              <a:avLst/>
            </a:prstGeom>
            <a:noFill/>
          </p:spPr>
          <p:txBody>
            <a:bodyPr wrap="none" rtlCol="0">
              <a:spAutoFit/>
            </a:bodyPr>
            <a:lstStyle/>
            <a:p>
              <a:r>
                <a:rPr lang="fr-FR" sz="1200" dirty="0">
                  <a:solidFill>
                    <a:srgbClr val="000066"/>
                  </a:solidFill>
                </a:rPr>
                <a:t>400</a:t>
              </a:r>
              <a:endParaRPr lang="fr-FR" sz="1200" baseline="30000" dirty="0">
                <a:solidFill>
                  <a:srgbClr val="000066"/>
                </a:solidFill>
              </a:endParaRPr>
            </a:p>
          </p:txBody>
        </p:sp>
        <p:sp>
          <p:nvSpPr>
            <p:cNvPr id="105" name="ZoneTexte 104"/>
            <p:cNvSpPr txBox="1"/>
            <p:nvPr/>
          </p:nvSpPr>
          <p:spPr>
            <a:xfrm>
              <a:off x="3640122" y="4526878"/>
              <a:ext cx="439544" cy="276999"/>
            </a:xfrm>
            <a:prstGeom prst="rect">
              <a:avLst/>
            </a:prstGeom>
            <a:noFill/>
          </p:spPr>
          <p:txBody>
            <a:bodyPr wrap="none" rtlCol="0">
              <a:spAutoFit/>
            </a:bodyPr>
            <a:lstStyle/>
            <a:p>
              <a:r>
                <a:rPr lang="fr-FR" sz="1200" dirty="0">
                  <a:solidFill>
                    <a:srgbClr val="000066"/>
                  </a:solidFill>
                </a:rPr>
                <a:t>200</a:t>
              </a:r>
              <a:endParaRPr lang="fr-FR" sz="1200" baseline="30000" dirty="0">
                <a:solidFill>
                  <a:srgbClr val="000066"/>
                </a:solidFill>
              </a:endParaRPr>
            </a:p>
          </p:txBody>
        </p:sp>
        <p:sp>
          <p:nvSpPr>
            <p:cNvPr id="106" name="ZoneTexte 105"/>
            <p:cNvSpPr txBox="1"/>
            <p:nvPr/>
          </p:nvSpPr>
          <p:spPr>
            <a:xfrm>
              <a:off x="3640122" y="3738534"/>
              <a:ext cx="439544" cy="276999"/>
            </a:xfrm>
            <a:prstGeom prst="rect">
              <a:avLst/>
            </a:prstGeom>
            <a:noFill/>
          </p:spPr>
          <p:txBody>
            <a:bodyPr wrap="none" rtlCol="0">
              <a:spAutoFit/>
            </a:bodyPr>
            <a:lstStyle/>
            <a:p>
              <a:r>
                <a:rPr lang="fr-FR" sz="1200" dirty="0">
                  <a:solidFill>
                    <a:srgbClr val="000066"/>
                  </a:solidFill>
                </a:rPr>
                <a:t>600</a:t>
              </a:r>
              <a:endParaRPr lang="fr-FR" sz="1200" baseline="30000" dirty="0">
                <a:solidFill>
                  <a:srgbClr val="000066"/>
                </a:solidFill>
              </a:endParaRPr>
            </a:p>
          </p:txBody>
        </p:sp>
        <p:sp>
          <p:nvSpPr>
            <p:cNvPr id="107" name="ZoneTexte 106"/>
            <p:cNvSpPr txBox="1"/>
            <p:nvPr/>
          </p:nvSpPr>
          <p:spPr>
            <a:xfrm>
              <a:off x="3640122" y="3344362"/>
              <a:ext cx="439544" cy="276999"/>
            </a:xfrm>
            <a:prstGeom prst="rect">
              <a:avLst/>
            </a:prstGeom>
            <a:noFill/>
          </p:spPr>
          <p:txBody>
            <a:bodyPr wrap="none" rtlCol="0">
              <a:spAutoFit/>
            </a:bodyPr>
            <a:lstStyle/>
            <a:p>
              <a:r>
                <a:rPr lang="fr-FR" sz="1200" dirty="0">
                  <a:solidFill>
                    <a:srgbClr val="000066"/>
                  </a:solidFill>
                </a:rPr>
                <a:t>800</a:t>
              </a:r>
              <a:endParaRPr lang="fr-FR" sz="1200" baseline="30000" dirty="0">
                <a:solidFill>
                  <a:srgbClr val="000066"/>
                </a:solidFill>
              </a:endParaRPr>
            </a:p>
          </p:txBody>
        </p:sp>
        <p:sp>
          <p:nvSpPr>
            <p:cNvPr id="108" name="ZoneTexte 107"/>
            <p:cNvSpPr txBox="1"/>
            <p:nvPr/>
          </p:nvSpPr>
          <p:spPr>
            <a:xfrm>
              <a:off x="3640122" y="2950190"/>
              <a:ext cx="567784" cy="276999"/>
            </a:xfrm>
            <a:prstGeom prst="rect">
              <a:avLst/>
            </a:prstGeom>
            <a:noFill/>
          </p:spPr>
          <p:txBody>
            <a:bodyPr wrap="none" rtlCol="0">
              <a:spAutoFit/>
            </a:bodyPr>
            <a:lstStyle/>
            <a:p>
              <a:r>
                <a:rPr lang="fr-FR" sz="1200" dirty="0">
                  <a:solidFill>
                    <a:srgbClr val="000066"/>
                  </a:solidFill>
                </a:rPr>
                <a:t>1 000</a:t>
              </a:r>
              <a:endParaRPr lang="fr-FR" sz="1200" baseline="30000" dirty="0">
                <a:solidFill>
                  <a:srgbClr val="000066"/>
                </a:solidFill>
              </a:endParaRPr>
            </a:p>
          </p:txBody>
        </p:sp>
        <p:sp>
          <p:nvSpPr>
            <p:cNvPr id="109" name="ZoneTexte 108"/>
            <p:cNvSpPr txBox="1"/>
            <p:nvPr/>
          </p:nvSpPr>
          <p:spPr>
            <a:xfrm>
              <a:off x="2296929" y="3084906"/>
              <a:ext cx="1010213" cy="276999"/>
            </a:xfrm>
            <a:prstGeom prst="rect">
              <a:avLst/>
            </a:prstGeom>
            <a:noFill/>
          </p:spPr>
          <p:txBody>
            <a:bodyPr wrap="none" rtlCol="0">
              <a:spAutoFit/>
            </a:bodyPr>
            <a:lstStyle/>
            <a:p>
              <a:pPr algn="ctr"/>
              <a:r>
                <a:rPr lang="fr-FR" sz="1200" b="1" dirty="0">
                  <a:solidFill>
                    <a:srgbClr val="000066"/>
                  </a:solidFill>
                </a:rPr>
                <a:t>CD4 (/mm</a:t>
              </a:r>
              <a:r>
                <a:rPr lang="fr-FR" sz="1200" b="1" baseline="30000" dirty="0">
                  <a:solidFill>
                    <a:srgbClr val="000066"/>
                  </a:solidFill>
                </a:rPr>
                <a:t>3</a:t>
              </a:r>
              <a:r>
                <a:rPr lang="fr-FR" sz="1200" b="1" dirty="0">
                  <a:solidFill>
                    <a:srgbClr val="000066"/>
                  </a:solidFill>
                </a:rPr>
                <a:t>)</a:t>
              </a:r>
              <a:endParaRPr lang="fr-FR" sz="1200" b="1" baseline="30000" dirty="0">
                <a:solidFill>
                  <a:srgbClr val="000066"/>
                </a:solidFill>
              </a:endParaRPr>
            </a:p>
          </p:txBody>
        </p:sp>
        <p:sp>
          <p:nvSpPr>
            <p:cNvPr id="110" name="Rectangle 109"/>
            <p:cNvSpPr/>
            <p:nvPr/>
          </p:nvSpPr>
          <p:spPr bwMode="auto">
            <a:xfrm>
              <a:off x="2270180" y="3171422"/>
              <a:ext cx="100013" cy="85725"/>
            </a:xfrm>
            <a:prstGeom prst="rect">
              <a:avLst/>
            </a:prstGeom>
            <a:solidFill>
              <a:srgbClr val="0070C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sp>
          <p:nvSpPr>
            <p:cNvPr id="111" name="Ellipse 110"/>
            <p:cNvSpPr/>
            <p:nvPr/>
          </p:nvSpPr>
          <p:spPr bwMode="auto">
            <a:xfrm>
              <a:off x="2275691" y="2997804"/>
              <a:ext cx="92991" cy="92991"/>
            </a:xfrm>
            <a:prstGeom prst="ellipse">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dirty="0">
                <a:ln>
                  <a:noFill/>
                </a:ln>
                <a:solidFill>
                  <a:srgbClr val="000066"/>
                </a:solidFill>
                <a:effectLst/>
                <a:latin typeface="Arial" charset="0"/>
              </a:endParaRPr>
            </a:p>
          </p:txBody>
        </p:sp>
      </p:grpSp>
      <p:sp>
        <p:nvSpPr>
          <p:cNvPr id="2" name="Titre 1"/>
          <p:cNvSpPr>
            <a:spLocks noGrp="1"/>
          </p:cNvSpPr>
          <p:nvPr>
            <p:ph type="title"/>
          </p:nvPr>
        </p:nvSpPr>
        <p:spPr>
          <a:xfrm>
            <a:off x="1547812" y="115888"/>
            <a:ext cx="7596187" cy="936625"/>
          </a:xfrm>
        </p:spPr>
        <p:txBody>
          <a:bodyPr/>
          <a:lstStyle/>
          <a:p>
            <a:r>
              <a:rPr lang="fr-FR" sz="2600" dirty="0"/>
              <a:t>Sélection d’une mutation dans l’</a:t>
            </a:r>
            <a:r>
              <a:rPr lang="fr-FR" sz="2600" dirty="0" err="1"/>
              <a:t>intégrase</a:t>
            </a:r>
            <a:r>
              <a:rPr lang="fr-FR" sz="2600" dirty="0"/>
              <a:t> </a:t>
            </a:r>
            <a:br>
              <a:rPr lang="fr-FR" sz="2600" dirty="0"/>
            </a:br>
            <a:r>
              <a:rPr lang="fr-FR" sz="2600" dirty="0"/>
              <a:t>sous une 1</a:t>
            </a:r>
            <a:r>
              <a:rPr lang="fr-FR" sz="2600" baseline="30000" dirty="0"/>
              <a:t>ère</a:t>
            </a:r>
            <a:r>
              <a:rPr lang="fr-FR" sz="2600" dirty="0"/>
              <a:t> ligne à base de DTG : 1</a:t>
            </a:r>
            <a:r>
              <a:rPr lang="fr-FR" sz="2600" baseline="30000" dirty="0"/>
              <a:t>er</a:t>
            </a:r>
            <a:r>
              <a:rPr lang="fr-FR" sz="2600" dirty="0"/>
              <a:t> cas</a:t>
            </a:r>
          </a:p>
        </p:txBody>
      </p:sp>
      <p:sp>
        <p:nvSpPr>
          <p:cNvPr id="112"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Fulcher JA, CROI 2017, Abs. 500LB</a:t>
            </a:r>
          </a:p>
        </p:txBody>
      </p:sp>
      <p:sp>
        <p:nvSpPr>
          <p:cNvPr id="113" name="ZoneTexte 11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69</a:t>
            </a:r>
          </a:p>
        </p:txBody>
      </p:sp>
    </p:spTree>
    <p:extLst>
      <p:ext uri="{BB962C8B-B14F-4D97-AF65-F5344CB8AC3E}">
        <p14:creationId xmlns:p14="http://schemas.microsoft.com/office/powerpoint/2010/main" val="2598873191"/>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Essai ANRS 159 : TDF/FTC + RAL </a:t>
            </a:r>
            <a:br>
              <a:rPr lang="fr-FR" dirty="0"/>
            </a:br>
            <a:r>
              <a:rPr lang="fr-FR" dirty="0"/>
              <a:t>chez les patients infectés par VIH-2 (1)</a:t>
            </a:r>
          </a:p>
        </p:txBody>
      </p:sp>
      <p:sp>
        <p:nvSpPr>
          <p:cNvPr id="3" name="Espace réservé du contenu 2"/>
          <p:cNvSpPr>
            <a:spLocks noGrp="1"/>
          </p:cNvSpPr>
          <p:nvPr>
            <p:ph idx="1"/>
          </p:nvPr>
        </p:nvSpPr>
        <p:spPr/>
        <p:txBody>
          <a:bodyPr/>
          <a:lstStyle/>
          <a:p>
            <a:pPr>
              <a:spcBef>
                <a:spcPts val="300"/>
              </a:spcBef>
            </a:pPr>
            <a:r>
              <a:rPr lang="fr-FR" sz="1800" dirty="0"/>
              <a:t>Essai ouvert, non comparatif</a:t>
            </a:r>
          </a:p>
          <a:p>
            <a:pPr>
              <a:spcBef>
                <a:spcPts val="300"/>
              </a:spcBef>
            </a:pPr>
            <a:r>
              <a:rPr lang="fr-FR" sz="1800" dirty="0"/>
              <a:t>30 patients VIH-2 (VIH-1-), naïfs d’ARV</a:t>
            </a:r>
          </a:p>
          <a:p>
            <a:pPr lvl="1">
              <a:spcBef>
                <a:spcPts val="300"/>
              </a:spcBef>
            </a:pPr>
            <a:r>
              <a:rPr lang="fr-FR" sz="1600" dirty="0"/>
              <a:t>CDC groupe B ou C</a:t>
            </a:r>
          </a:p>
          <a:p>
            <a:pPr lvl="1">
              <a:spcBef>
                <a:spcPts val="300"/>
              </a:spcBef>
            </a:pPr>
            <a:r>
              <a:rPr lang="fr-FR" sz="1600" dirty="0"/>
              <a:t>ou CD4 &lt; 500/mm</a:t>
            </a:r>
            <a:r>
              <a:rPr lang="fr-FR" sz="1600" baseline="30000" dirty="0"/>
              <a:t>3</a:t>
            </a:r>
          </a:p>
          <a:p>
            <a:pPr lvl="1">
              <a:spcBef>
                <a:spcPts val="300"/>
              </a:spcBef>
            </a:pPr>
            <a:r>
              <a:rPr lang="fr-FR" sz="1600" dirty="0"/>
              <a:t>ou </a:t>
            </a:r>
            <a:r>
              <a:rPr lang="fr-FR" sz="1600" dirty="0">
                <a:latin typeface="Wingdings"/>
                <a:ea typeface="Wingdings"/>
                <a:cs typeface="Wingdings"/>
                <a:sym typeface="Wingdings"/>
              </a:rPr>
              <a:t></a:t>
            </a:r>
            <a:r>
              <a:rPr lang="fr-FR" sz="1600" dirty="0"/>
              <a:t> CD4 &gt; 50/mm</a:t>
            </a:r>
            <a:r>
              <a:rPr lang="fr-FR" sz="1600" baseline="30000" dirty="0"/>
              <a:t>3</a:t>
            </a:r>
            <a:r>
              <a:rPr lang="fr-FR" sz="1600" dirty="0"/>
              <a:t>/an au cours des 3 dernières années</a:t>
            </a:r>
          </a:p>
          <a:p>
            <a:pPr lvl="1">
              <a:spcBef>
                <a:spcPts val="300"/>
              </a:spcBef>
            </a:pPr>
            <a:r>
              <a:rPr lang="fr-FR" sz="1600" dirty="0"/>
              <a:t>ou CV VIH-2 ≥ 100 c/ml</a:t>
            </a:r>
          </a:p>
          <a:p>
            <a:pPr>
              <a:spcBef>
                <a:spcPts val="300"/>
              </a:spcBef>
            </a:pPr>
            <a:r>
              <a:rPr lang="fr-FR" sz="1800" b="1" dirty="0">
                <a:solidFill>
                  <a:srgbClr val="0070C0"/>
                </a:solidFill>
              </a:rPr>
              <a:t>Caractéristiques </a:t>
            </a:r>
          </a:p>
          <a:p>
            <a:pPr lvl="1">
              <a:spcBef>
                <a:spcPts val="300"/>
              </a:spcBef>
            </a:pPr>
            <a:r>
              <a:rPr lang="fr-FR" sz="1600" dirty="0"/>
              <a:t>Femmes : 20 (67 %)</a:t>
            </a:r>
          </a:p>
          <a:p>
            <a:pPr lvl="1">
              <a:spcBef>
                <a:spcPts val="300"/>
              </a:spcBef>
            </a:pPr>
            <a:r>
              <a:rPr lang="fr-FR" sz="1600" dirty="0"/>
              <a:t>Nés en Afrique : 26 (87 %)</a:t>
            </a:r>
          </a:p>
          <a:p>
            <a:pPr lvl="1">
              <a:spcBef>
                <a:spcPts val="300"/>
              </a:spcBef>
            </a:pPr>
            <a:r>
              <a:rPr lang="fr-FR" sz="1600" dirty="0"/>
              <a:t>Stade B ou C : 4</a:t>
            </a:r>
          </a:p>
          <a:p>
            <a:pPr lvl="1">
              <a:spcBef>
                <a:spcPts val="300"/>
              </a:spcBef>
            </a:pPr>
            <a:r>
              <a:rPr lang="fr-FR" sz="1600" dirty="0"/>
              <a:t>Nadir CD4 (médiane) : 351/mm</a:t>
            </a:r>
            <a:r>
              <a:rPr lang="fr-FR" sz="1600" baseline="30000" dirty="0"/>
              <a:t>3</a:t>
            </a:r>
          </a:p>
          <a:p>
            <a:pPr lvl="1">
              <a:spcBef>
                <a:spcPts val="300"/>
              </a:spcBef>
            </a:pPr>
            <a:r>
              <a:rPr lang="fr-FR" sz="1600" dirty="0"/>
              <a:t>CV VIH-2 ≥ 40 c/ml : 20 (67 %)</a:t>
            </a:r>
          </a:p>
          <a:p>
            <a:pPr>
              <a:spcBef>
                <a:spcPts val="300"/>
              </a:spcBef>
            </a:pPr>
            <a:r>
              <a:rPr lang="fr-FR" sz="1800" b="1" dirty="0">
                <a:solidFill>
                  <a:srgbClr val="0070C0"/>
                </a:solidFill>
              </a:rPr>
              <a:t>Critère jugement (S48) : échec défini par</a:t>
            </a:r>
          </a:p>
          <a:p>
            <a:pPr lvl="1">
              <a:spcBef>
                <a:spcPts val="300"/>
              </a:spcBef>
            </a:pPr>
            <a:r>
              <a:rPr lang="fr-FR" sz="1600" dirty="0"/>
              <a:t>Gain CD4 &lt; 100/mm</a:t>
            </a:r>
            <a:r>
              <a:rPr lang="fr-FR" sz="1600" baseline="30000" dirty="0"/>
              <a:t>3</a:t>
            </a:r>
          </a:p>
          <a:p>
            <a:pPr lvl="1">
              <a:spcBef>
                <a:spcPts val="300"/>
              </a:spcBef>
            </a:pPr>
            <a:r>
              <a:rPr lang="fr-FR" sz="1600" u="sng" dirty="0"/>
              <a:t>ou</a:t>
            </a:r>
            <a:r>
              <a:rPr lang="fr-FR" sz="1600" dirty="0"/>
              <a:t> CV ≥ 40 c/ml au delà de S24</a:t>
            </a:r>
          </a:p>
          <a:p>
            <a:pPr lvl="1">
              <a:spcBef>
                <a:spcPts val="300"/>
              </a:spcBef>
            </a:pPr>
            <a:r>
              <a:rPr lang="fr-FR" sz="1600" u="sng" dirty="0"/>
              <a:t>ou</a:t>
            </a:r>
            <a:r>
              <a:rPr lang="fr-FR" sz="1600" dirty="0"/>
              <a:t> arrêt RAL </a:t>
            </a:r>
          </a:p>
          <a:p>
            <a:pPr lvl="1">
              <a:spcBef>
                <a:spcPts val="300"/>
              </a:spcBef>
            </a:pPr>
            <a:r>
              <a:rPr lang="fr-FR" sz="1600" u="sng" dirty="0"/>
              <a:t>ou</a:t>
            </a:r>
            <a:r>
              <a:rPr lang="fr-FR" sz="1600" dirty="0"/>
              <a:t> événement CDC B ou C</a:t>
            </a:r>
          </a:p>
        </p:txBody>
      </p:sp>
      <p:sp>
        <p:nvSpPr>
          <p:cNvPr id="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Matheron</a:t>
            </a:r>
            <a:r>
              <a:rPr lang="en-GB" sz="1200" i="1" dirty="0">
                <a:solidFill>
                  <a:srgbClr val="0070C0"/>
                </a:solidFill>
              </a:rPr>
              <a:t> S, CROI 2017, Abs. 448</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70</a:t>
            </a:r>
          </a:p>
        </p:txBody>
      </p:sp>
    </p:spTree>
    <p:extLst>
      <p:ext uri="{BB962C8B-B14F-4D97-AF65-F5344CB8AC3E}">
        <p14:creationId xmlns:p14="http://schemas.microsoft.com/office/powerpoint/2010/main" val="1878257769"/>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Essai ANRS 159 : TDF/FTC + RAL </a:t>
            </a:r>
            <a:br>
              <a:rPr lang="fr-FR" dirty="0"/>
            </a:br>
            <a:r>
              <a:rPr lang="fr-FR" dirty="0"/>
              <a:t>chez les patients infectés par VIH-2 (2)</a:t>
            </a:r>
          </a:p>
        </p:txBody>
      </p:sp>
      <p:sp>
        <p:nvSpPr>
          <p:cNvPr id="6" name="Espace réservé du contenu 5"/>
          <p:cNvSpPr>
            <a:spLocks noGrp="1"/>
          </p:cNvSpPr>
          <p:nvPr>
            <p:ph idx="1"/>
          </p:nvPr>
        </p:nvSpPr>
        <p:spPr>
          <a:xfrm>
            <a:off x="457200" y="1341438"/>
            <a:ext cx="4234415" cy="5111750"/>
          </a:xfrm>
        </p:spPr>
        <p:txBody>
          <a:bodyPr/>
          <a:lstStyle/>
          <a:p>
            <a:r>
              <a:rPr lang="fr-FR" sz="1800" dirty="0"/>
              <a:t>Echec selon la définition du protocole, à S48 : 18/30 (60 %)</a:t>
            </a:r>
          </a:p>
          <a:p>
            <a:pPr lvl="1"/>
            <a:r>
              <a:rPr lang="fr-FR" sz="1600" dirty="0"/>
              <a:t>Gain CD4 &lt; 100/mm</a:t>
            </a:r>
            <a:r>
              <a:rPr lang="fr-FR" sz="1600" baseline="30000" dirty="0"/>
              <a:t>3</a:t>
            </a:r>
            <a:r>
              <a:rPr lang="fr-FR" sz="1600" dirty="0"/>
              <a:t>, n = 15</a:t>
            </a:r>
          </a:p>
          <a:p>
            <a:pPr lvl="1"/>
            <a:r>
              <a:rPr lang="fr-FR" sz="1600" dirty="0"/>
              <a:t>CV ≥ 40 c/ml, n = 1</a:t>
            </a:r>
          </a:p>
          <a:p>
            <a:pPr lvl="1"/>
            <a:r>
              <a:rPr lang="fr-FR" sz="1600" dirty="0"/>
              <a:t>Arrêt avant S48, n = 2</a:t>
            </a:r>
            <a:br>
              <a:rPr lang="fr-FR" sz="1600" dirty="0"/>
            </a:br>
            <a:endParaRPr lang="fr-FR" sz="1600" dirty="0"/>
          </a:p>
          <a:p>
            <a:pPr>
              <a:lnSpc>
                <a:spcPts val="2000"/>
              </a:lnSpc>
            </a:pPr>
            <a:r>
              <a:rPr lang="fr-FR" sz="1800" dirty="0"/>
              <a:t>CV &lt; 5 c/ml : </a:t>
            </a:r>
            <a:r>
              <a:rPr lang="fr-FR" sz="1600" dirty="0"/>
              <a:t>8 % à J0 vs 87 % à S48</a:t>
            </a:r>
            <a:br>
              <a:rPr lang="fr-FR" sz="1600" dirty="0"/>
            </a:br>
            <a:endParaRPr lang="fr-FR" sz="1600" dirty="0"/>
          </a:p>
          <a:p>
            <a:pPr>
              <a:lnSpc>
                <a:spcPts val="2000"/>
              </a:lnSpc>
            </a:pPr>
            <a:r>
              <a:rPr lang="fr-FR" sz="1800" dirty="0"/>
              <a:t>ADN VIH-2 indétectable ou non quantifiable = </a:t>
            </a:r>
            <a:r>
              <a:rPr lang="fr-FR" sz="1600" dirty="0"/>
              <a:t>68 % à J0 vs 89 % à S48 </a:t>
            </a:r>
            <a:br>
              <a:rPr lang="fr-FR" sz="1600" dirty="0"/>
            </a:br>
            <a:endParaRPr lang="fr-FR" sz="1600" dirty="0"/>
          </a:p>
          <a:p>
            <a:r>
              <a:rPr lang="fr-FR" sz="1800" dirty="0"/>
              <a:t>1 échec virologique à S18 </a:t>
            </a:r>
          </a:p>
          <a:p>
            <a:pPr lvl="1"/>
            <a:r>
              <a:rPr lang="fr-FR" sz="1800" dirty="0"/>
              <a:t>CV VIH-2 : 3,3 log</a:t>
            </a:r>
            <a:r>
              <a:rPr lang="fr-FR" sz="1800" baseline="-25000" dirty="0"/>
              <a:t>10</a:t>
            </a:r>
            <a:r>
              <a:rPr lang="fr-FR" sz="1800" dirty="0"/>
              <a:t> c/ml</a:t>
            </a:r>
          </a:p>
          <a:p>
            <a:pPr lvl="1"/>
            <a:r>
              <a:rPr lang="fr-FR" sz="1800" dirty="0"/>
              <a:t>pas de mutation RT </a:t>
            </a:r>
          </a:p>
          <a:p>
            <a:pPr lvl="1"/>
            <a:r>
              <a:rPr lang="fr-FR" sz="1800" dirty="0"/>
              <a:t>mutations </a:t>
            </a:r>
            <a:r>
              <a:rPr lang="fr-FR" sz="1800" dirty="0" err="1"/>
              <a:t>intégrases</a:t>
            </a:r>
            <a:r>
              <a:rPr lang="fr-FR" sz="1800" dirty="0"/>
              <a:t> = Y143C, T97A, E92Q</a:t>
            </a:r>
            <a:br>
              <a:rPr lang="fr-FR" sz="1800" dirty="0"/>
            </a:br>
            <a:endParaRPr lang="fr-FR" sz="1800" dirty="0"/>
          </a:p>
          <a:p>
            <a:pPr lvl="0"/>
            <a:r>
              <a:rPr lang="fr-FR" sz="1800" dirty="0"/>
              <a:t>4 EIG, aucun lié au traitement</a:t>
            </a:r>
          </a:p>
          <a:p>
            <a:endParaRPr lang="fr-FR" sz="1400" dirty="0"/>
          </a:p>
          <a:p>
            <a:pPr>
              <a:lnSpc>
                <a:spcPts val="2000"/>
              </a:lnSpc>
            </a:pPr>
            <a:endParaRPr lang="fr-FR" sz="1800" dirty="0"/>
          </a:p>
          <a:p>
            <a:pPr lvl="1"/>
            <a:endParaRPr lang="fr-FR" sz="1400" dirty="0"/>
          </a:p>
        </p:txBody>
      </p:sp>
      <p:sp>
        <p:nvSpPr>
          <p:cNvPr id="66" name="ZoneTexte 65"/>
          <p:cNvSpPr txBox="1"/>
          <p:nvPr/>
        </p:nvSpPr>
        <p:spPr>
          <a:xfrm>
            <a:off x="5626680" y="1550310"/>
            <a:ext cx="3022650" cy="426674"/>
          </a:xfrm>
          <a:prstGeom prst="rect">
            <a:avLst/>
          </a:prstGeom>
          <a:noFill/>
        </p:spPr>
        <p:txBody>
          <a:bodyPr wrap="none" rtlCol="0">
            <a:spAutoFit/>
          </a:bodyPr>
          <a:lstStyle/>
          <a:p>
            <a:pPr algn="ctr" defTabSz="914400" fontAlgn="base">
              <a:spcBef>
                <a:spcPct val="0"/>
              </a:spcBef>
              <a:spcAft>
                <a:spcPct val="0"/>
              </a:spcAft>
            </a:pPr>
            <a:r>
              <a:rPr lang="fr-FR" b="1" dirty="0">
                <a:solidFill>
                  <a:srgbClr val="0066CC"/>
                </a:solidFill>
                <a:latin typeface="Calibri"/>
                <a:cs typeface="Calibri"/>
              </a:rPr>
              <a:t>CD4/mm</a:t>
            </a:r>
            <a:r>
              <a:rPr lang="fr-FR" b="1" baseline="30000" dirty="0">
                <a:solidFill>
                  <a:srgbClr val="0066CC"/>
                </a:solidFill>
                <a:latin typeface="Calibri"/>
                <a:cs typeface="Calibri"/>
              </a:rPr>
              <a:t>3</a:t>
            </a:r>
            <a:r>
              <a:rPr lang="fr-FR" b="1" dirty="0">
                <a:solidFill>
                  <a:srgbClr val="0066CC"/>
                </a:solidFill>
                <a:latin typeface="Calibri"/>
                <a:cs typeface="Calibri"/>
              </a:rPr>
              <a:t>, médiane (IQR)</a:t>
            </a:r>
          </a:p>
        </p:txBody>
      </p:sp>
      <p:grpSp>
        <p:nvGrpSpPr>
          <p:cNvPr id="3" name="Groupe 2"/>
          <p:cNvGrpSpPr/>
          <p:nvPr/>
        </p:nvGrpSpPr>
        <p:grpSpPr>
          <a:xfrm>
            <a:off x="4886961" y="2226363"/>
            <a:ext cx="3937484" cy="4073811"/>
            <a:chOff x="4886961" y="2226363"/>
            <a:chExt cx="3937484" cy="4073811"/>
          </a:xfrm>
        </p:grpSpPr>
        <p:sp>
          <p:nvSpPr>
            <p:cNvPr id="11" name="Freeform 7"/>
            <p:cNvSpPr>
              <a:spLocks/>
            </p:cNvSpPr>
            <p:nvPr/>
          </p:nvSpPr>
          <p:spPr bwMode="auto">
            <a:xfrm>
              <a:off x="5472216" y="2241920"/>
              <a:ext cx="3019063" cy="3090247"/>
            </a:xfrm>
            <a:custGeom>
              <a:avLst/>
              <a:gdLst>
                <a:gd name="T0" fmla="*/ 0 w 3450"/>
                <a:gd name="T1" fmla="*/ 0 h 3299"/>
                <a:gd name="T2" fmla="*/ 0 w 3450"/>
                <a:gd name="T3" fmla="*/ 3299 h 3299"/>
                <a:gd name="T4" fmla="*/ 3450 w 3450"/>
                <a:gd name="T5" fmla="*/ 3299 h 3299"/>
              </a:gdLst>
              <a:ahLst/>
              <a:cxnLst>
                <a:cxn ang="0">
                  <a:pos x="T0" y="T1"/>
                </a:cxn>
                <a:cxn ang="0">
                  <a:pos x="T2" y="T3"/>
                </a:cxn>
                <a:cxn ang="0">
                  <a:pos x="T4" y="T5"/>
                </a:cxn>
              </a:cxnLst>
              <a:rect l="0" t="0" r="r" b="b"/>
              <a:pathLst>
                <a:path w="3450" h="3299">
                  <a:moveTo>
                    <a:pt x="0" y="0"/>
                  </a:moveTo>
                  <a:lnTo>
                    <a:pt x="0" y="3299"/>
                  </a:lnTo>
                  <a:lnTo>
                    <a:pt x="3450" y="3299"/>
                  </a:lnTo>
                </a:path>
              </a:pathLst>
            </a:custGeom>
            <a:noFill/>
            <a:ln w="7938">
              <a:solidFill>
                <a:srgbClr val="6666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65" name="ZoneTexte 64"/>
            <p:cNvSpPr txBox="1"/>
            <p:nvPr/>
          </p:nvSpPr>
          <p:spPr>
            <a:xfrm>
              <a:off x="6454131" y="5944611"/>
              <a:ext cx="1180022" cy="355563"/>
            </a:xfrm>
            <a:prstGeom prst="rect">
              <a:avLst/>
            </a:prstGeom>
            <a:noFill/>
          </p:spPr>
          <p:txBody>
            <a:bodyPr wrap="none" rtlCol="0">
              <a:spAutoFit/>
            </a:bodyPr>
            <a:lstStyle/>
            <a:p>
              <a:pPr algn="ctr" defTabSz="914400" fontAlgn="base">
                <a:spcBef>
                  <a:spcPct val="0"/>
                </a:spcBef>
                <a:spcAft>
                  <a:spcPct val="0"/>
                </a:spcAft>
              </a:pPr>
              <a:r>
                <a:rPr lang="fr-FR" sz="1400" b="1" dirty="0">
                  <a:solidFill>
                    <a:srgbClr val="000066"/>
                  </a:solidFill>
                  <a:latin typeface="Arial"/>
                  <a:cs typeface="Arial" charset="0"/>
                </a:rPr>
                <a:t>Semaines</a:t>
              </a:r>
            </a:p>
          </p:txBody>
        </p:sp>
        <p:sp>
          <p:nvSpPr>
            <p:cNvPr id="12" name="Line 8"/>
            <p:cNvSpPr>
              <a:spLocks noChangeShapeType="1"/>
            </p:cNvSpPr>
            <p:nvPr/>
          </p:nvSpPr>
          <p:spPr bwMode="auto">
            <a:xfrm flipV="1">
              <a:off x="7596204"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3" name="Line 9"/>
            <p:cNvSpPr>
              <a:spLocks noChangeShapeType="1"/>
            </p:cNvSpPr>
            <p:nvPr/>
          </p:nvSpPr>
          <p:spPr bwMode="auto">
            <a:xfrm flipV="1">
              <a:off x="8244641"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4" name="Line 10"/>
            <p:cNvSpPr>
              <a:spLocks noChangeShapeType="1"/>
            </p:cNvSpPr>
            <p:nvPr/>
          </p:nvSpPr>
          <p:spPr bwMode="auto">
            <a:xfrm flipV="1">
              <a:off x="5469394"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5" name="Line 11"/>
            <p:cNvSpPr>
              <a:spLocks noChangeShapeType="1"/>
            </p:cNvSpPr>
            <p:nvPr/>
          </p:nvSpPr>
          <p:spPr bwMode="auto">
            <a:xfrm flipV="1">
              <a:off x="6106282"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6" name="Line 12"/>
            <p:cNvSpPr>
              <a:spLocks noChangeShapeType="1"/>
            </p:cNvSpPr>
            <p:nvPr/>
          </p:nvSpPr>
          <p:spPr bwMode="auto">
            <a:xfrm flipV="1">
              <a:off x="5893437"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7" name="Line 13"/>
            <p:cNvSpPr>
              <a:spLocks noChangeShapeType="1"/>
            </p:cNvSpPr>
            <p:nvPr/>
          </p:nvSpPr>
          <p:spPr bwMode="auto">
            <a:xfrm flipV="1">
              <a:off x="5682240"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8" name="Line 14"/>
            <p:cNvSpPr>
              <a:spLocks noChangeShapeType="1"/>
            </p:cNvSpPr>
            <p:nvPr/>
          </p:nvSpPr>
          <p:spPr bwMode="auto">
            <a:xfrm flipV="1">
              <a:off x="6637572"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19" name="Line 15"/>
            <p:cNvSpPr>
              <a:spLocks noChangeShapeType="1"/>
            </p:cNvSpPr>
            <p:nvPr/>
          </p:nvSpPr>
          <p:spPr bwMode="auto">
            <a:xfrm flipV="1">
              <a:off x="6319129"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0" name="Line 16"/>
            <p:cNvSpPr>
              <a:spLocks noChangeShapeType="1"/>
            </p:cNvSpPr>
            <p:nvPr/>
          </p:nvSpPr>
          <p:spPr bwMode="auto">
            <a:xfrm flipV="1">
              <a:off x="6959317" y="5340411"/>
              <a:ext cx="0" cy="9147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1" name="Line 17"/>
            <p:cNvSpPr>
              <a:spLocks noChangeShapeType="1"/>
            </p:cNvSpPr>
            <p:nvPr/>
          </p:nvSpPr>
          <p:spPr bwMode="auto">
            <a:xfrm>
              <a:off x="5390599" y="2431610"/>
              <a:ext cx="61049" cy="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2" name="Line 18"/>
            <p:cNvSpPr>
              <a:spLocks noChangeShapeType="1"/>
            </p:cNvSpPr>
            <p:nvPr/>
          </p:nvSpPr>
          <p:spPr bwMode="auto">
            <a:xfrm>
              <a:off x="5390599" y="3315066"/>
              <a:ext cx="61049" cy="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3" name="Line 19"/>
            <p:cNvSpPr>
              <a:spLocks noChangeShapeType="1"/>
            </p:cNvSpPr>
            <p:nvPr/>
          </p:nvSpPr>
          <p:spPr bwMode="auto">
            <a:xfrm>
              <a:off x="5390599" y="4200753"/>
              <a:ext cx="61049" cy="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4" name="Line 20"/>
            <p:cNvSpPr>
              <a:spLocks noChangeShapeType="1"/>
            </p:cNvSpPr>
            <p:nvPr/>
          </p:nvSpPr>
          <p:spPr bwMode="auto">
            <a:xfrm>
              <a:off x="5390599" y="5084209"/>
              <a:ext cx="61049" cy="0"/>
            </a:xfrm>
            <a:prstGeom prst="line">
              <a:avLst/>
            </a:prstGeom>
            <a:noFill/>
            <a:ln w="7938">
              <a:solidFill>
                <a:srgbClr val="6666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6" name="Line 22"/>
            <p:cNvSpPr>
              <a:spLocks noChangeShapeType="1"/>
            </p:cNvSpPr>
            <p:nvPr/>
          </p:nvSpPr>
          <p:spPr bwMode="auto">
            <a:xfrm flipH="1">
              <a:off x="5426494" y="3147745"/>
              <a:ext cx="2907245" cy="0"/>
            </a:xfrm>
            <a:prstGeom prst="line">
              <a:avLst/>
            </a:prstGeom>
            <a:noFill/>
            <a:ln w="7938">
              <a:solidFill>
                <a:srgbClr val="000000"/>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7" name="Line 23"/>
            <p:cNvSpPr>
              <a:spLocks noChangeShapeType="1"/>
            </p:cNvSpPr>
            <p:nvPr/>
          </p:nvSpPr>
          <p:spPr bwMode="auto">
            <a:xfrm flipV="1">
              <a:off x="7602804" y="2886724"/>
              <a:ext cx="0" cy="316795"/>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8" name="Freeform 24"/>
            <p:cNvSpPr>
              <a:spLocks/>
            </p:cNvSpPr>
            <p:nvPr/>
          </p:nvSpPr>
          <p:spPr bwMode="auto">
            <a:xfrm>
              <a:off x="6962616" y="2853260"/>
              <a:ext cx="640188" cy="33464"/>
            </a:xfrm>
            <a:custGeom>
              <a:avLst/>
              <a:gdLst>
                <a:gd name="T0" fmla="*/ 776 w 776"/>
                <a:gd name="T1" fmla="*/ 31 h 31"/>
                <a:gd name="T2" fmla="*/ 775 w 776"/>
                <a:gd name="T3" fmla="*/ 31 h 31"/>
                <a:gd name="T4" fmla="*/ 2 w 776"/>
                <a:gd name="T5" fmla="*/ 0 h 31"/>
                <a:gd name="T6" fmla="*/ 0 w 776"/>
                <a:gd name="T7" fmla="*/ 0 h 31"/>
              </a:gdLst>
              <a:ahLst/>
              <a:cxnLst>
                <a:cxn ang="0">
                  <a:pos x="T0" y="T1"/>
                </a:cxn>
                <a:cxn ang="0">
                  <a:pos x="T2" y="T3"/>
                </a:cxn>
                <a:cxn ang="0">
                  <a:pos x="T4" y="T5"/>
                </a:cxn>
                <a:cxn ang="0">
                  <a:pos x="T6" y="T7"/>
                </a:cxn>
              </a:cxnLst>
              <a:rect l="0" t="0" r="r" b="b"/>
              <a:pathLst>
                <a:path w="776" h="31">
                  <a:moveTo>
                    <a:pt x="776" y="31"/>
                  </a:moveTo>
                  <a:lnTo>
                    <a:pt x="775" y="31"/>
                  </a:lnTo>
                  <a:lnTo>
                    <a:pt x="2" y="0"/>
                  </a:lnTo>
                  <a:lnTo>
                    <a:pt x="0" y="0"/>
                  </a:lnTo>
                </a:path>
              </a:pathLst>
            </a:custGeom>
            <a:noFill/>
            <a:ln w="2381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29" name="Line 25"/>
            <p:cNvSpPr>
              <a:spLocks noChangeShapeType="1"/>
            </p:cNvSpPr>
            <p:nvPr/>
          </p:nvSpPr>
          <p:spPr bwMode="auto">
            <a:xfrm flipV="1">
              <a:off x="8242992" y="2781870"/>
              <a:ext cx="0" cy="571123"/>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 name="Line 26"/>
            <p:cNvSpPr>
              <a:spLocks noChangeShapeType="1"/>
            </p:cNvSpPr>
            <p:nvPr/>
          </p:nvSpPr>
          <p:spPr bwMode="auto">
            <a:xfrm flipV="1">
              <a:off x="7602804" y="2226363"/>
              <a:ext cx="0" cy="660361"/>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1" name="Line 27"/>
            <p:cNvSpPr>
              <a:spLocks noChangeShapeType="1"/>
            </p:cNvSpPr>
            <p:nvPr/>
          </p:nvSpPr>
          <p:spPr bwMode="auto">
            <a:xfrm flipH="1">
              <a:off x="7602804" y="2781870"/>
              <a:ext cx="640188" cy="104855"/>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2" name="Line 28"/>
            <p:cNvSpPr>
              <a:spLocks noChangeShapeType="1"/>
            </p:cNvSpPr>
            <p:nvPr/>
          </p:nvSpPr>
          <p:spPr bwMode="auto">
            <a:xfrm flipV="1">
              <a:off x="8242992" y="2369144"/>
              <a:ext cx="0" cy="41272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3" name="Freeform 29"/>
            <p:cNvSpPr>
              <a:spLocks/>
            </p:cNvSpPr>
            <p:nvPr/>
          </p:nvSpPr>
          <p:spPr bwMode="auto">
            <a:xfrm>
              <a:off x="6640872" y="2853260"/>
              <a:ext cx="321744" cy="162861"/>
            </a:xfrm>
            <a:custGeom>
              <a:avLst/>
              <a:gdLst>
                <a:gd name="T0" fmla="*/ 390 w 390"/>
                <a:gd name="T1" fmla="*/ 0 h 146"/>
                <a:gd name="T2" fmla="*/ 4 w 390"/>
                <a:gd name="T3" fmla="*/ 146 h 146"/>
                <a:gd name="T4" fmla="*/ 0 w 390"/>
                <a:gd name="T5" fmla="*/ 146 h 146"/>
              </a:gdLst>
              <a:ahLst/>
              <a:cxnLst>
                <a:cxn ang="0">
                  <a:pos x="T0" y="T1"/>
                </a:cxn>
                <a:cxn ang="0">
                  <a:pos x="T2" y="T3"/>
                </a:cxn>
                <a:cxn ang="0">
                  <a:pos x="T4" y="T5"/>
                </a:cxn>
              </a:cxnLst>
              <a:rect l="0" t="0" r="r" b="b"/>
              <a:pathLst>
                <a:path w="390" h="146">
                  <a:moveTo>
                    <a:pt x="390" y="0"/>
                  </a:moveTo>
                  <a:lnTo>
                    <a:pt x="4" y="146"/>
                  </a:lnTo>
                  <a:lnTo>
                    <a:pt x="0" y="146"/>
                  </a:lnTo>
                </a:path>
              </a:pathLst>
            </a:custGeom>
            <a:noFill/>
            <a:ln w="2381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4" name="Line 30"/>
            <p:cNvSpPr>
              <a:spLocks noChangeShapeType="1"/>
            </p:cNvSpPr>
            <p:nvPr/>
          </p:nvSpPr>
          <p:spPr bwMode="auto">
            <a:xfrm flipV="1">
              <a:off x="6640872" y="3016118"/>
              <a:ext cx="0" cy="43726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5" name="Line 31"/>
            <p:cNvSpPr>
              <a:spLocks noChangeShapeType="1"/>
            </p:cNvSpPr>
            <p:nvPr/>
          </p:nvSpPr>
          <p:spPr bwMode="auto">
            <a:xfrm flipH="1">
              <a:off x="6320778" y="3016118"/>
              <a:ext cx="320094" cy="20080"/>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6" name="Line 32"/>
            <p:cNvSpPr>
              <a:spLocks noChangeShapeType="1"/>
            </p:cNvSpPr>
            <p:nvPr/>
          </p:nvSpPr>
          <p:spPr bwMode="auto">
            <a:xfrm flipV="1">
              <a:off x="6320778" y="3036198"/>
              <a:ext cx="0" cy="392648"/>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7" name="Line 33"/>
            <p:cNvSpPr>
              <a:spLocks noChangeShapeType="1"/>
            </p:cNvSpPr>
            <p:nvPr/>
          </p:nvSpPr>
          <p:spPr bwMode="auto">
            <a:xfrm flipV="1">
              <a:off x="6962616" y="2853260"/>
              <a:ext cx="0" cy="689364"/>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79" name="Line 34"/>
            <p:cNvSpPr>
              <a:spLocks noChangeShapeType="1"/>
            </p:cNvSpPr>
            <p:nvPr/>
          </p:nvSpPr>
          <p:spPr bwMode="auto">
            <a:xfrm flipV="1">
              <a:off x="6962616" y="2415994"/>
              <a:ext cx="0" cy="43726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0" name="Line 35"/>
            <p:cNvSpPr>
              <a:spLocks noChangeShapeType="1"/>
            </p:cNvSpPr>
            <p:nvPr/>
          </p:nvSpPr>
          <p:spPr bwMode="auto">
            <a:xfrm flipV="1">
              <a:off x="6320778" y="2529773"/>
              <a:ext cx="0" cy="50642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1" name="Line 36"/>
            <p:cNvSpPr>
              <a:spLocks noChangeShapeType="1"/>
            </p:cNvSpPr>
            <p:nvPr/>
          </p:nvSpPr>
          <p:spPr bwMode="auto">
            <a:xfrm flipV="1">
              <a:off x="6640872" y="2583314"/>
              <a:ext cx="0" cy="432804"/>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2" name="Line 37"/>
            <p:cNvSpPr>
              <a:spLocks noChangeShapeType="1"/>
            </p:cNvSpPr>
            <p:nvPr/>
          </p:nvSpPr>
          <p:spPr bwMode="auto">
            <a:xfrm flipV="1">
              <a:off x="5467744" y="2839875"/>
              <a:ext cx="0" cy="936999"/>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3" name="Freeform 38"/>
            <p:cNvSpPr>
              <a:spLocks/>
            </p:cNvSpPr>
            <p:nvPr/>
          </p:nvSpPr>
          <p:spPr bwMode="auto">
            <a:xfrm>
              <a:off x="6107932" y="3011656"/>
              <a:ext cx="212845" cy="24541"/>
            </a:xfrm>
            <a:custGeom>
              <a:avLst/>
              <a:gdLst>
                <a:gd name="T0" fmla="*/ 258 w 258"/>
                <a:gd name="T1" fmla="*/ 23 h 23"/>
                <a:gd name="T2" fmla="*/ 4 w 258"/>
                <a:gd name="T3" fmla="*/ 0 h 23"/>
                <a:gd name="T4" fmla="*/ 0 w 258"/>
                <a:gd name="T5" fmla="*/ 0 h 23"/>
              </a:gdLst>
              <a:ahLst/>
              <a:cxnLst>
                <a:cxn ang="0">
                  <a:pos x="T0" y="T1"/>
                </a:cxn>
                <a:cxn ang="0">
                  <a:pos x="T2" y="T3"/>
                </a:cxn>
                <a:cxn ang="0">
                  <a:pos x="T4" y="T5"/>
                </a:cxn>
              </a:cxnLst>
              <a:rect l="0" t="0" r="r" b="b"/>
              <a:pathLst>
                <a:path w="258" h="23">
                  <a:moveTo>
                    <a:pt x="258" y="23"/>
                  </a:moveTo>
                  <a:lnTo>
                    <a:pt x="4" y="0"/>
                  </a:lnTo>
                  <a:lnTo>
                    <a:pt x="0" y="0"/>
                  </a:lnTo>
                </a:path>
              </a:pathLst>
            </a:custGeom>
            <a:noFill/>
            <a:ln w="2381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4" name="Line 39"/>
            <p:cNvSpPr>
              <a:spLocks noChangeShapeType="1"/>
            </p:cNvSpPr>
            <p:nvPr/>
          </p:nvSpPr>
          <p:spPr bwMode="auto">
            <a:xfrm flipV="1">
              <a:off x="5680591" y="2893418"/>
              <a:ext cx="0" cy="283330"/>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5" name="Freeform 40"/>
            <p:cNvSpPr>
              <a:spLocks/>
            </p:cNvSpPr>
            <p:nvPr/>
          </p:nvSpPr>
          <p:spPr bwMode="auto">
            <a:xfrm>
              <a:off x="5680591" y="3011656"/>
              <a:ext cx="217796" cy="165090"/>
            </a:xfrm>
            <a:custGeom>
              <a:avLst/>
              <a:gdLst>
                <a:gd name="T0" fmla="*/ 263 w 263"/>
                <a:gd name="T1" fmla="*/ 0 h 150"/>
                <a:gd name="T2" fmla="*/ 259 w 263"/>
                <a:gd name="T3" fmla="*/ 0 h 150"/>
                <a:gd name="T4" fmla="*/ 4 w 263"/>
                <a:gd name="T5" fmla="*/ 150 h 150"/>
                <a:gd name="T6" fmla="*/ 0 w 263"/>
                <a:gd name="T7" fmla="*/ 150 h 150"/>
              </a:gdLst>
              <a:ahLst/>
              <a:cxnLst>
                <a:cxn ang="0">
                  <a:pos x="T0" y="T1"/>
                </a:cxn>
                <a:cxn ang="0">
                  <a:pos x="T2" y="T3"/>
                </a:cxn>
                <a:cxn ang="0">
                  <a:pos x="T4" y="T5"/>
                </a:cxn>
                <a:cxn ang="0">
                  <a:pos x="T6" y="T7"/>
                </a:cxn>
              </a:cxnLst>
              <a:rect l="0" t="0" r="r" b="b"/>
              <a:pathLst>
                <a:path w="263" h="150">
                  <a:moveTo>
                    <a:pt x="263" y="0"/>
                  </a:moveTo>
                  <a:lnTo>
                    <a:pt x="259" y="0"/>
                  </a:lnTo>
                  <a:lnTo>
                    <a:pt x="4" y="150"/>
                  </a:lnTo>
                  <a:lnTo>
                    <a:pt x="0" y="150"/>
                  </a:lnTo>
                </a:path>
              </a:pathLst>
            </a:custGeom>
            <a:noFill/>
            <a:ln w="2381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6" name="Line 41"/>
            <p:cNvSpPr>
              <a:spLocks noChangeShapeType="1"/>
            </p:cNvSpPr>
            <p:nvPr/>
          </p:nvSpPr>
          <p:spPr bwMode="auto">
            <a:xfrm flipV="1">
              <a:off x="5898386" y="2752867"/>
              <a:ext cx="0" cy="258790"/>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7" name="Line 42"/>
            <p:cNvSpPr>
              <a:spLocks noChangeShapeType="1"/>
            </p:cNvSpPr>
            <p:nvPr/>
          </p:nvSpPr>
          <p:spPr bwMode="auto">
            <a:xfrm flipV="1">
              <a:off x="6107932" y="3011656"/>
              <a:ext cx="0" cy="45957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8" name="Line 43"/>
            <p:cNvSpPr>
              <a:spLocks noChangeShapeType="1"/>
            </p:cNvSpPr>
            <p:nvPr/>
          </p:nvSpPr>
          <p:spPr bwMode="auto">
            <a:xfrm flipV="1">
              <a:off x="5680591" y="3176747"/>
              <a:ext cx="0" cy="519812"/>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89" name="Line 44"/>
            <p:cNvSpPr>
              <a:spLocks noChangeShapeType="1"/>
            </p:cNvSpPr>
            <p:nvPr/>
          </p:nvSpPr>
          <p:spPr bwMode="auto">
            <a:xfrm flipV="1">
              <a:off x="5898386" y="3011656"/>
              <a:ext cx="0" cy="488577"/>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0" name="Line 45"/>
            <p:cNvSpPr>
              <a:spLocks noChangeShapeType="1"/>
            </p:cNvSpPr>
            <p:nvPr/>
          </p:nvSpPr>
          <p:spPr bwMode="auto">
            <a:xfrm flipH="1">
              <a:off x="5898386" y="3011656"/>
              <a:ext cx="209546" cy="0"/>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1" name="Line 46"/>
            <p:cNvSpPr>
              <a:spLocks noChangeShapeType="1"/>
            </p:cNvSpPr>
            <p:nvPr/>
          </p:nvSpPr>
          <p:spPr bwMode="auto">
            <a:xfrm flipH="1" flipV="1">
              <a:off x="5471045" y="3129897"/>
              <a:ext cx="209546" cy="46850"/>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2" name="Line 47"/>
            <p:cNvSpPr>
              <a:spLocks noChangeShapeType="1"/>
            </p:cNvSpPr>
            <p:nvPr/>
          </p:nvSpPr>
          <p:spPr bwMode="auto">
            <a:xfrm flipV="1">
              <a:off x="6107932" y="2482923"/>
              <a:ext cx="0" cy="528736"/>
            </a:xfrm>
            <a:prstGeom prst="line">
              <a:avLst/>
            </a:prstGeom>
            <a:noFill/>
            <a:ln w="23813">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3" name="Freeform 48"/>
            <p:cNvSpPr>
              <a:spLocks/>
            </p:cNvSpPr>
            <p:nvPr/>
          </p:nvSpPr>
          <p:spPr bwMode="auto">
            <a:xfrm>
              <a:off x="5439694" y="3089740"/>
              <a:ext cx="61049" cy="82546"/>
            </a:xfrm>
            <a:custGeom>
              <a:avLst/>
              <a:gdLst>
                <a:gd name="T0" fmla="*/ 0 w 73"/>
                <a:gd name="T1" fmla="*/ 0 h 75"/>
                <a:gd name="T2" fmla="*/ 0 w 73"/>
                <a:gd name="T3" fmla="*/ 75 h 75"/>
                <a:gd name="T4" fmla="*/ 73 w 73"/>
                <a:gd name="T5" fmla="*/ 75 h 75"/>
                <a:gd name="T6" fmla="*/ 73 w 73"/>
                <a:gd name="T7" fmla="*/ 0 h 75"/>
                <a:gd name="T8" fmla="*/ 0 w 73"/>
                <a:gd name="T9" fmla="*/ 0 h 75"/>
                <a:gd name="T10" fmla="*/ 0 w 73"/>
                <a:gd name="T11" fmla="*/ 0 h 75"/>
              </a:gdLst>
              <a:ahLst/>
              <a:cxnLst>
                <a:cxn ang="0">
                  <a:pos x="T0" y="T1"/>
                </a:cxn>
                <a:cxn ang="0">
                  <a:pos x="T2" y="T3"/>
                </a:cxn>
                <a:cxn ang="0">
                  <a:pos x="T4" y="T5"/>
                </a:cxn>
                <a:cxn ang="0">
                  <a:pos x="T6" y="T7"/>
                </a:cxn>
                <a:cxn ang="0">
                  <a:pos x="T8" y="T9"/>
                </a:cxn>
                <a:cxn ang="0">
                  <a:pos x="T10" y="T11"/>
                </a:cxn>
              </a:cxnLst>
              <a:rect l="0" t="0" r="r" b="b"/>
              <a:pathLst>
                <a:path w="73" h="75">
                  <a:moveTo>
                    <a:pt x="0" y="0"/>
                  </a:moveTo>
                  <a:lnTo>
                    <a:pt x="0" y="75"/>
                  </a:lnTo>
                  <a:lnTo>
                    <a:pt x="73" y="75"/>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4" name="Freeform 49"/>
            <p:cNvSpPr>
              <a:spLocks/>
            </p:cNvSpPr>
            <p:nvPr/>
          </p:nvSpPr>
          <p:spPr bwMode="auto">
            <a:xfrm>
              <a:off x="5650891" y="3136590"/>
              <a:ext cx="61049" cy="82546"/>
            </a:xfrm>
            <a:custGeom>
              <a:avLst/>
              <a:gdLst>
                <a:gd name="T0" fmla="*/ 0 w 75"/>
                <a:gd name="T1" fmla="*/ 0 h 74"/>
                <a:gd name="T2" fmla="*/ 0 w 75"/>
                <a:gd name="T3" fmla="*/ 74 h 74"/>
                <a:gd name="T4" fmla="*/ 75 w 75"/>
                <a:gd name="T5" fmla="*/ 74 h 74"/>
                <a:gd name="T6" fmla="*/ 75 w 75"/>
                <a:gd name="T7" fmla="*/ 0 h 74"/>
                <a:gd name="T8" fmla="*/ 0 w 75"/>
                <a:gd name="T9" fmla="*/ 0 h 74"/>
                <a:gd name="T10" fmla="*/ 0 w 75"/>
                <a:gd name="T11" fmla="*/ 0 h 74"/>
              </a:gdLst>
              <a:ahLst/>
              <a:cxnLst>
                <a:cxn ang="0">
                  <a:pos x="T0" y="T1"/>
                </a:cxn>
                <a:cxn ang="0">
                  <a:pos x="T2" y="T3"/>
                </a:cxn>
                <a:cxn ang="0">
                  <a:pos x="T4" y="T5"/>
                </a:cxn>
                <a:cxn ang="0">
                  <a:pos x="T6" y="T7"/>
                </a:cxn>
                <a:cxn ang="0">
                  <a:pos x="T8" y="T9"/>
                </a:cxn>
                <a:cxn ang="0">
                  <a:pos x="T10" y="T11"/>
                </a:cxn>
              </a:cxnLst>
              <a:rect l="0" t="0" r="r" b="b"/>
              <a:pathLst>
                <a:path w="75" h="74">
                  <a:moveTo>
                    <a:pt x="0" y="0"/>
                  </a:moveTo>
                  <a:lnTo>
                    <a:pt x="0" y="74"/>
                  </a:lnTo>
                  <a:lnTo>
                    <a:pt x="75" y="74"/>
                  </a:lnTo>
                  <a:lnTo>
                    <a:pt x="75"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5" name="Freeform 50"/>
            <p:cNvSpPr>
              <a:spLocks/>
            </p:cNvSpPr>
            <p:nvPr/>
          </p:nvSpPr>
          <p:spPr bwMode="auto">
            <a:xfrm>
              <a:off x="5868687" y="2971499"/>
              <a:ext cx="59399" cy="80314"/>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6" name="Freeform 51"/>
            <p:cNvSpPr>
              <a:spLocks/>
            </p:cNvSpPr>
            <p:nvPr/>
          </p:nvSpPr>
          <p:spPr bwMode="auto">
            <a:xfrm>
              <a:off x="6079882" y="2971499"/>
              <a:ext cx="61049" cy="80314"/>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7" name="Freeform 52"/>
            <p:cNvSpPr>
              <a:spLocks/>
            </p:cNvSpPr>
            <p:nvPr/>
          </p:nvSpPr>
          <p:spPr bwMode="auto">
            <a:xfrm>
              <a:off x="6291079" y="2993809"/>
              <a:ext cx="59399" cy="82546"/>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8" name="Freeform 53"/>
            <p:cNvSpPr>
              <a:spLocks/>
            </p:cNvSpPr>
            <p:nvPr/>
          </p:nvSpPr>
          <p:spPr bwMode="auto">
            <a:xfrm>
              <a:off x="6614472" y="2975962"/>
              <a:ext cx="61049" cy="82546"/>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099" name="Freeform 54"/>
            <p:cNvSpPr>
              <a:spLocks/>
            </p:cNvSpPr>
            <p:nvPr/>
          </p:nvSpPr>
          <p:spPr bwMode="auto">
            <a:xfrm>
              <a:off x="6934566" y="2810871"/>
              <a:ext cx="61049" cy="82546"/>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100" name="Freeform 55"/>
            <p:cNvSpPr>
              <a:spLocks/>
            </p:cNvSpPr>
            <p:nvPr/>
          </p:nvSpPr>
          <p:spPr bwMode="auto">
            <a:xfrm>
              <a:off x="7573104" y="2846567"/>
              <a:ext cx="61049" cy="80314"/>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3101" name="Freeform 56"/>
            <p:cNvSpPr>
              <a:spLocks/>
            </p:cNvSpPr>
            <p:nvPr/>
          </p:nvSpPr>
          <p:spPr bwMode="auto">
            <a:xfrm>
              <a:off x="8213292" y="2741712"/>
              <a:ext cx="61049" cy="82546"/>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Lst>
              <a:ahLst/>
              <a:cxnLst>
                <a:cxn ang="0">
                  <a:pos x="T0" y="T1"/>
                </a:cxn>
                <a:cxn ang="0">
                  <a:pos x="T2" y="T3"/>
                </a:cxn>
                <a:cxn ang="0">
                  <a:pos x="T4" y="T5"/>
                </a:cxn>
                <a:cxn ang="0">
                  <a:pos x="T6" y="T7"/>
                </a:cxn>
                <a:cxn ang="0">
                  <a:pos x="T8" y="T9"/>
                </a:cxn>
                <a:cxn ang="0">
                  <a:pos x="T10" y="T11"/>
                </a:cxn>
              </a:cxnLst>
              <a:rect l="0" t="0" r="r" b="b"/>
              <a:pathLst>
                <a:path w="73" h="73">
                  <a:moveTo>
                    <a:pt x="0" y="0"/>
                  </a:moveTo>
                  <a:lnTo>
                    <a:pt x="0" y="73"/>
                  </a:lnTo>
                  <a:lnTo>
                    <a:pt x="73" y="73"/>
                  </a:lnTo>
                  <a:lnTo>
                    <a:pt x="73" y="0"/>
                  </a:lnTo>
                  <a:lnTo>
                    <a:pt x="0" y="0"/>
                  </a:lnTo>
                  <a:lnTo>
                    <a:pt x="0" y="0"/>
                  </a:lnTo>
                  <a:close/>
                </a:path>
              </a:pathLst>
            </a:custGeom>
            <a:solidFill>
              <a:srgbClr val="0099FF"/>
            </a:solidFill>
            <a:ln w="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fr-FR" sz="1400">
                <a:solidFill>
                  <a:srgbClr val="000066"/>
                </a:solidFill>
                <a:latin typeface="Arial" charset="0"/>
                <a:cs typeface="Arial" charset="0"/>
              </a:endParaRPr>
            </a:p>
          </p:txBody>
        </p:sp>
        <p:sp>
          <p:nvSpPr>
            <p:cNvPr id="63" name="ZoneTexte 62"/>
            <p:cNvSpPr txBox="1"/>
            <p:nvPr/>
          </p:nvSpPr>
          <p:spPr>
            <a:xfrm>
              <a:off x="5116596" y="4922610"/>
              <a:ext cx="328154" cy="355563"/>
            </a:xfrm>
            <a:prstGeom prst="rect">
              <a:avLst/>
            </a:prstGeom>
            <a:noFill/>
          </p:spPr>
          <p:txBody>
            <a:bodyPr wrap="none" rtlCol="0">
              <a:spAutoFit/>
            </a:bodyPr>
            <a:lstStyle/>
            <a:p>
              <a:pPr algn="r" defTabSz="914400" fontAlgn="base">
                <a:spcBef>
                  <a:spcPct val="0"/>
                </a:spcBef>
                <a:spcAft>
                  <a:spcPct val="0"/>
                </a:spcAft>
              </a:pPr>
              <a:r>
                <a:rPr lang="fr-FR" sz="1400" dirty="0">
                  <a:solidFill>
                    <a:srgbClr val="000066"/>
                  </a:solidFill>
                  <a:latin typeface="Arial"/>
                  <a:cs typeface="Arial" charset="0"/>
                </a:rPr>
                <a:t>0</a:t>
              </a:r>
            </a:p>
          </p:txBody>
        </p:sp>
        <p:sp>
          <p:nvSpPr>
            <p:cNvPr id="64" name="ZoneTexte 63"/>
            <p:cNvSpPr txBox="1"/>
            <p:nvPr/>
          </p:nvSpPr>
          <p:spPr>
            <a:xfrm>
              <a:off x="5248406" y="5447219"/>
              <a:ext cx="396675"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-4</a:t>
              </a:r>
            </a:p>
          </p:txBody>
        </p:sp>
        <p:sp>
          <p:nvSpPr>
            <p:cNvPr id="67" name="ZoneTexte 66"/>
            <p:cNvSpPr txBox="1"/>
            <p:nvPr/>
          </p:nvSpPr>
          <p:spPr>
            <a:xfrm>
              <a:off x="5535124" y="5447219"/>
              <a:ext cx="328154"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0</a:t>
              </a:r>
            </a:p>
          </p:txBody>
        </p:sp>
        <p:sp>
          <p:nvSpPr>
            <p:cNvPr id="68" name="ZoneTexte 67"/>
            <p:cNvSpPr txBox="1"/>
            <p:nvPr/>
          </p:nvSpPr>
          <p:spPr>
            <a:xfrm>
              <a:off x="5732122" y="5447219"/>
              <a:ext cx="328154"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4</a:t>
              </a:r>
            </a:p>
          </p:txBody>
        </p:sp>
        <p:sp>
          <p:nvSpPr>
            <p:cNvPr id="69" name="ZoneTexte 68"/>
            <p:cNvSpPr txBox="1"/>
            <p:nvPr/>
          </p:nvSpPr>
          <p:spPr>
            <a:xfrm>
              <a:off x="5954783" y="5447219"/>
              <a:ext cx="328154"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8</a:t>
              </a:r>
            </a:p>
          </p:txBody>
        </p:sp>
        <p:sp>
          <p:nvSpPr>
            <p:cNvPr id="70" name="ZoneTexte 69"/>
            <p:cNvSpPr txBox="1"/>
            <p:nvPr/>
          </p:nvSpPr>
          <p:spPr>
            <a:xfrm>
              <a:off x="6099452" y="5447219"/>
              <a:ext cx="442971"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12</a:t>
              </a:r>
            </a:p>
          </p:txBody>
        </p:sp>
        <p:sp>
          <p:nvSpPr>
            <p:cNvPr id="71" name="ZoneTexte 70"/>
            <p:cNvSpPr txBox="1"/>
            <p:nvPr/>
          </p:nvSpPr>
          <p:spPr>
            <a:xfrm>
              <a:off x="6419438" y="5447219"/>
              <a:ext cx="442971"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18</a:t>
              </a:r>
            </a:p>
          </p:txBody>
        </p:sp>
        <p:sp>
          <p:nvSpPr>
            <p:cNvPr id="72" name="ZoneTexte 71"/>
            <p:cNvSpPr txBox="1"/>
            <p:nvPr/>
          </p:nvSpPr>
          <p:spPr>
            <a:xfrm>
              <a:off x="6759683" y="5447219"/>
              <a:ext cx="442971"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24</a:t>
              </a:r>
            </a:p>
          </p:txBody>
        </p:sp>
        <p:sp>
          <p:nvSpPr>
            <p:cNvPr id="73" name="ZoneTexte 72"/>
            <p:cNvSpPr txBox="1"/>
            <p:nvPr/>
          </p:nvSpPr>
          <p:spPr>
            <a:xfrm>
              <a:off x="7399871" y="5447219"/>
              <a:ext cx="442971"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36</a:t>
              </a:r>
            </a:p>
          </p:txBody>
        </p:sp>
        <p:sp>
          <p:nvSpPr>
            <p:cNvPr id="74" name="ZoneTexte 73"/>
            <p:cNvSpPr txBox="1"/>
            <p:nvPr/>
          </p:nvSpPr>
          <p:spPr>
            <a:xfrm>
              <a:off x="8048308" y="5447219"/>
              <a:ext cx="442971" cy="355563"/>
            </a:xfrm>
            <a:prstGeom prst="rect">
              <a:avLst/>
            </a:prstGeom>
            <a:noFill/>
          </p:spPr>
          <p:txBody>
            <a:bodyPr wrap="none" rtlCol="0">
              <a:spAutoFit/>
            </a:bodyPr>
            <a:lstStyle/>
            <a:p>
              <a:pPr algn="ctr" defTabSz="914400" fontAlgn="base">
                <a:spcBef>
                  <a:spcPct val="0"/>
                </a:spcBef>
                <a:spcAft>
                  <a:spcPct val="0"/>
                </a:spcAft>
              </a:pPr>
              <a:r>
                <a:rPr lang="fr-FR" sz="1400" dirty="0">
                  <a:solidFill>
                    <a:srgbClr val="000066"/>
                  </a:solidFill>
                  <a:latin typeface="Arial"/>
                  <a:cs typeface="Arial" charset="0"/>
                </a:rPr>
                <a:t>48</a:t>
              </a:r>
            </a:p>
          </p:txBody>
        </p:sp>
        <p:sp>
          <p:nvSpPr>
            <p:cNvPr id="75" name="ZoneTexte 74"/>
            <p:cNvSpPr txBox="1"/>
            <p:nvPr/>
          </p:nvSpPr>
          <p:spPr>
            <a:xfrm>
              <a:off x="4886961" y="4025149"/>
              <a:ext cx="557788" cy="355563"/>
            </a:xfrm>
            <a:prstGeom prst="rect">
              <a:avLst/>
            </a:prstGeom>
            <a:noFill/>
          </p:spPr>
          <p:txBody>
            <a:bodyPr wrap="none" rtlCol="0">
              <a:spAutoFit/>
            </a:bodyPr>
            <a:lstStyle/>
            <a:p>
              <a:pPr algn="r" defTabSz="914400" fontAlgn="base">
                <a:spcBef>
                  <a:spcPct val="0"/>
                </a:spcBef>
                <a:spcAft>
                  <a:spcPct val="0"/>
                </a:spcAft>
              </a:pPr>
              <a:r>
                <a:rPr lang="fr-FR" sz="1400" dirty="0">
                  <a:solidFill>
                    <a:srgbClr val="000066"/>
                  </a:solidFill>
                  <a:latin typeface="Arial"/>
                  <a:cs typeface="Arial" charset="0"/>
                </a:rPr>
                <a:t>200</a:t>
              </a:r>
            </a:p>
          </p:txBody>
        </p:sp>
        <p:sp>
          <p:nvSpPr>
            <p:cNvPr id="76" name="ZoneTexte 75"/>
            <p:cNvSpPr txBox="1"/>
            <p:nvPr/>
          </p:nvSpPr>
          <p:spPr>
            <a:xfrm>
              <a:off x="4886961" y="3153854"/>
              <a:ext cx="557788" cy="355563"/>
            </a:xfrm>
            <a:prstGeom prst="rect">
              <a:avLst/>
            </a:prstGeom>
            <a:noFill/>
          </p:spPr>
          <p:txBody>
            <a:bodyPr wrap="none" rtlCol="0">
              <a:spAutoFit/>
            </a:bodyPr>
            <a:lstStyle/>
            <a:p>
              <a:pPr algn="r" defTabSz="914400" fontAlgn="base">
                <a:spcBef>
                  <a:spcPct val="0"/>
                </a:spcBef>
                <a:spcAft>
                  <a:spcPct val="0"/>
                </a:spcAft>
              </a:pPr>
              <a:r>
                <a:rPr lang="fr-FR" sz="1400" dirty="0">
                  <a:solidFill>
                    <a:srgbClr val="000066"/>
                  </a:solidFill>
                  <a:latin typeface="Arial"/>
                  <a:cs typeface="Arial" charset="0"/>
                </a:rPr>
                <a:t>400</a:t>
              </a:r>
            </a:p>
          </p:txBody>
        </p:sp>
        <p:sp>
          <p:nvSpPr>
            <p:cNvPr id="77" name="ZoneTexte 76"/>
            <p:cNvSpPr txBox="1"/>
            <p:nvPr/>
          </p:nvSpPr>
          <p:spPr>
            <a:xfrm>
              <a:off x="4886961" y="2282560"/>
              <a:ext cx="557788" cy="355563"/>
            </a:xfrm>
            <a:prstGeom prst="rect">
              <a:avLst/>
            </a:prstGeom>
            <a:noFill/>
          </p:spPr>
          <p:txBody>
            <a:bodyPr wrap="none" rtlCol="0">
              <a:spAutoFit/>
            </a:bodyPr>
            <a:lstStyle/>
            <a:p>
              <a:pPr algn="r" defTabSz="914400" fontAlgn="base">
                <a:spcBef>
                  <a:spcPct val="0"/>
                </a:spcBef>
                <a:spcAft>
                  <a:spcPct val="0"/>
                </a:spcAft>
              </a:pPr>
              <a:r>
                <a:rPr lang="fr-FR" sz="1400" dirty="0">
                  <a:solidFill>
                    <a:srgbClr val="000066"/>
                  </a:solidFill>
                  <a:latin typeface="Arial"/>
                  <a:cs typeface="Arial" charset="0"/>
                </a:rPr>
                <a:t>600</a:t>
              </a:r>
            </a:p>
          </p:txBody>
        </p:sp>
        <p:sp>
          <p:nvSpPr>
            <p:cNvPr id="79" name="ZoneTexte 78"/>
            <p:cNvSpPr txBox="1"/>
            <p:nvPr/>
          </p:nvSpPr>
          <p:spPr>
            <a:xfrm>
              <a:off x="5450570" y="2425886"/>
              <a:ext cx="557788" cy="355563"/>
            </a:xfrm>
            <a:prstGeom prst="rect">
              <a:avLst/>
            </a:prstGeom>
            <a:noFill/>
          </p:spPr>
          <p:txBody>
            <a:bodyPr wrap="none" rtlCol="0">
              <a:spAutoFit/>
            </a:bodyPr>
            <a:lstStyle/>
            <a:p>
              <a:pPr algn="ctr" defTabSz="914400" fontAlgn="base">
                <a:spcBef>
                  <a:spcPct val="0"/>
                </a:spcBef>
                <a:spcAft>
                  <a:spcPct val="0"/>
                </a:spcAft>
              </a:pPr>
              <a:r>
                <a:rPr lang="fr-FR" sz="1400" b="1" dirty="0">
                  <a:solidFill>
                    <a:srgbClr val="000066"/>
                  </a:solidFill>
                  <a:latin typeface="Arial"/>
                  <a:cs typeface="Arial" charset="0"/>
                </a:rPr>
                <a:t>436</a:t>
              </a:r>
            </a:p>
          </p:txBody>
        </p:sp>
        <p:sp>
          <p:nvSpPr>
            <p:cNvPr id="80" name="ZoneTexte 79"/>
            <p:cNvSpPr txBox="1"/>
            <p:nvPr/>
          </p:nvSpPr>
          <p:spPr>
            <a:xfrm>
              <a:off x="8227780" y="2530131"/>
              <a:ext cx="557788" cy="355563"/>
            </a:xfrm>
            <a:prstGeom prst="rect">
              <a:avLst/>
            </a:prstGeom>
            <a:noFill/>
          </p:spPr>
          <p:txBody>
            <a:bodyPr wrap="none" rtlCol="0">
              <a:spAutoFit/>
            </a:bodyPr>
            <a:lstStyle/>
            <a:p>
              <a:pPr algn="ctr" defTabSz="914400" fontAlgn="base">
                <a:spcBef>
                  <a:spcPct val="0"/>
                </a:spcBef>
                <a:spcAft>
                  <a:spcPct val="0"/>
                </a:spcAft>
              </a:pPr>
              <a:r>
                <a:rPr lang="fr-FR" sz="1400" b="1" dirty="0">
                  <a:solidFill>
                    <a:srgbClr val="000066"/>
                  </a:solidFill>
                  <a:latin typeface="Arial"/>
                  <a:cs typeface="Arial" charset="0"/>
                </a:rPr>
                <a:t>521</a:t>
              </a:r>
            </a:p>
          </p:txBody>
        </p:sp>
        <p:sp>
          <p:nvSpPr>
            <p:cNvPr id="89" name="ZoneTexte 88"/>
            <p:cNvSpPr txBox="1"/>
            <p:nvPr/>
          </p:nvSpPr>
          <p:spPr>
            <a:xfrm>
              <a:off x="5535124" y="4059415"/>
              <a:ext cx="3289321" cy="1102243"/>
            </a:xfrm>
            <a:prstGeom prst="rect">
              <a:avLst/>
            </a:prstGeom>
            <a:noFill/>
          </p:spPr>
          <p:txBody>
            <a:bodyPr wrap="none" rtlCol="0">
              <a:spAutoFit/>
            </a:bodyPr>
            <a:lstStyle/>
            <a:p>
              <a:pPr defTabSz="914400" fontAlgn="base">
                <a:spcBef>
                  <a:spcPct val="0"/>
                </a:spcBef>
                <a:spcAft>
                  <a:spcPct val="0"/>
                </a:spcAft>
              </a:pPr>
              <a:r>
                <a:rPr lang="fr-FR" sz="1400" dirty="0">
                  <a:solidFill>
                    <a:srgbClr val="000066"/>
                  </a:solidFill>
                  <a:cs typeface="Arial" charset="0"/>
                </a:rPr>
                <a:t>Gain médian CD4/mm</a:t>
              </a:r>
              <a:r>
                <a:rPr lang="fr-FR" sz="1400" baseline="30000" dirty="0">
                  <a:solidFill>
                    <a:srgbClr val="000066"/>
                  </a:solidFill>
                  <a:cs typeface="Arial" charset="0"/>
                </a:rPr>
                <a:t>3</a:t>
              </a:r>
              <a:r>
                <a:rPr lang="fr-FR" sz="1400" dirty="0">
                  <a:solidFill>
                    <a:srgbClr val="000066"/>
                  </a:solidFill>
                  <a:cs typeface="Arial" charset="0"/>
                </a:rPr>
                <a:t> : </a:t>
              </a:r>
            </a:p>
            <a:p>
              <a:pPr defTabSz="914400" fontAlgn="base">
                <a:spcBef>
                  <a:spcPct val="0"/>
                </a:spcBef>
                <a:spcAft>
                  <a:spcPct val="0"/>
                </a:spcAft>
              </a:pPr>
              <a:r>
                <a:rPr lang="fr-FR" sz="1400" dirty="0">
                  <a:solidFill>
                    <a:srgbClr val="000066"/>
                  </a:solidFill>
                  <a:cs typeface="Arial" charset="0"/>
                </a:rPr>
                <a:t>+ 87 (IQR : + 38 à + 213) (n = 28)</a:t>
              </a:r>
            </a:p>
            <a:p>
              <a:pPr defTabSz="914400" fontAlgn="base">
                <a:spcBef>
                  <a:spcPct val="0"/>
                </a:spcBef>
                <a:spcAft>
                  <a:spcPct val="0"/>
                </a:spcAft>
              </a:pPr>
              <a:r>
                <a:rPr lang="fr-FR" sz="1400" dirty="0">
                  <a:solidFill>
                    <a:srgbClr val="000066"/>
                  </a:solidFill>
                  <a:cs typeface="Arial" charset="0"/>
                </a:rPr>
                <a:t>+ 115 si CV inclusion &lt; 40 c/ml</a:t>
              </a:r>
              <a:br>
                <a:rPr lang="fr-FR" sz="1400" dirty="0">
                  <a:solidFill>
                    <a:srgbClr val="000066"/>
                  </a:solidFill>
                  <a:cs typeface="Arial" charset="0"/>
                </a:rPr>
              </a:br>
              <a:r>
                <a:rPr lang="fr-FR" sz="1400" dirty="0">
                  <a:solidFill>
                    <a:srgbClr val="000066"/>
                  </a:solidFill>
                  <a:cs typeface="Arial" charset="0"/>
                </a:rPr>
                <a:t>+ 70 si CV inclusion </a:t>
              </a:r>
              <a:r>
                <a:rPr lang="fr-FR" sz="1400" u="sng" dirty="0">
                  <a:solidFill>
                    <a:srgbClr val="000066"/>
                  </a:solidFill>
                  <a:cs typeface="Arial" charset="0"/>
                </a:rPr>
                <a:t>&gt;</a:t>
              </a:r>
              <a:r>
                <a:rPr lang="fr-FR" sz="1400" dirty="0">
                  <a:solidFill>
                    <a:srgbClr val="000066"/>
                  </a:solidFill>
                  <a:cs typeface="Arial" charset="0"/>
                </a:rPr>
                <a:t> 40 c/ml</a:t>
              </a:r>
            </a:p>
          </p:txBody>
        </p:sp>
      </p:grpSp>
      <p:sp>
        <p:nvSpPr>
          <p:cNvPr id="7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Matheron</a:t>
            </a:r>
            <a:r>
              <a:rPr lang="en-GB" sz="1200" i="1" dirty="0">
                <a:solidFill>
                  <a:srgbClr val="0070C0"/>
                </a:solidFill>
              </a:rPr>
              <a:t> S, CROI 2017, Abs. 448</a:t>
            </a:r>
          </a:p>
        </p:txBody>
      </p:sp>
      <p:sp>
        <p:nvSpPr>
          <p:cNvPr id="81" name="ZoneTexte 80"/>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71</a:t>
            </a:r>
          </a:p>
        </p:txBody>
      </p:sp>
    </p:spTree>
    <p:extLst>
      <p:ext uri="{BB962C8B-B14F-4D97-AF65-F5344CB8AC3E}">
        <p14:creationId xmlns:p14="http://schemas.microsoft.com/office/powerpoint/2010/main" val="420123191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547813" y="115888"/>
            <a:ext cx="7523162" cy="936625"/>
          </a:xfrm>
        </p:spPr>
        <p:txBody>
          <a:bodyPr/>
          <a:lstStyle/>
          <a:p>
            <a:r>
              <a:rPr lang="fr-FR" sz="2600" dirty="0"/>
              <a:t>Essai DOMONO : échec de la monothérapie </a:t>
            </a:r>
            <a:br>
              <a:rPr lang="fr-FR" sz="2600" dirty="0"/>
            </a:br>
            <a:r>
              <a:rPr lang="fr-FR" sz="2600" dirty="0"/>
              <a:t>de maintenance par DTG (1)</a:t>
            </a:r>
          </a:p>
        </p:txBody>
      </p:sp>
      <p:sp>
        <p:nvSpPr>
          <p:cNvPr id="3" name="Espace réservé du contenu 2"/>
          <p:cNvSpPr>
            <a:spLocks noGrp="1"/>
          </p:cNvSpPr>
          <p:nvPr>
            <p:ph idx="1"/>
          </p:nvPr>
        </p:nvSpPr>
        <p:spPr>
          <a:xfrm>
            <a:off x="457200" y="1341438"/>
            <a:ext cx="8507413" cy="372361"/>
          </a:xfrm>
        </p:spPr>
        <p:txBody>
          <a:bodyPr/>
          <a:lstStyle/>
          <a:p>
            <a:r>
              <a:rPr lang="fr-FR" sz="1600" b="1" dirty="0">
                <a:solidFill>
                  <a:srgbClr val="0070C0"/>
                </a:solidFill>
              </a:rPr>
              <a:t>Essai néerlandais randomisé, multicentrique, en ouvert, de non infériorité</a:t>
            </a:r>
          </a:p>
        </p:txBody>
      </p:sp>
      <p:sp>
        <p:nvSpPr>
          <p:cNvPr id="4" name="Text Box 3"/>
          <p:cNvSpPr txBox="1">
            <a:spLocks noChangeArrowheads="1"/>
          </p:cNvSpPr>
          <p:nvPr/>
        </p:nvSpPr>
        <p:spPr bwMode="auto">
          <a:xfrm>
            <a:off x="6166219" y="6583363"/>
            <a:ext cx="295626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Wijting</a:t>
            </a:r>
            <a:r>
              <a:rPr lang="en-US" sz="1200" i="1" dirty="0">
                <a:solidFill>
                  <a:srgbClr val="0070C0"/>
                </a:solidFill>
              </a:rPr>
              <a:t> I, CROI 2017, Abs. 451LB</a:t>
            </a:r>
            <a:endParaRPr lang="en-GB" sz="1200" i="1" dirty="0">
              <a:solidFill>
                <a:srgbClr val="0070C0"/>
              </a:solidFill>
            </a:endParaRPr>
          </a:p>
        </p:txBody>
      </p:sp>
      <p:sp>
        <p:nvSpPr>
          <p:cNvPr id="129" name="Espace réservé du contenu 2"/>
          <p:cNvSpPr txBox="1">
            <a:spLocks/>
          </p:cNvSpPr>
          <p:nvPr/>
        </p:nvSpPr>
        <p:spPr bwMode="auto">
          <a:xfrm>
            <a:off x="410041" y="4827249"/>
            <a:ext cx="8507413" cy="186651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r>
              <a:rPr lang="fr-FR" sz="1600" b="1" kern="0" dirty="0">
                <a:solidFill>
                  <a:srgbClr val="0070C0"/>
                </a:solidFill>
              </a:rPr>
              <a:t>Critère principal : </a:t>
            </a:r>
            <a:r>
              <a:rPr lang="fr-FR" sz="1600" kern="0" dirty="0"/>
              <a:t>% de patients avec CV &lt; 200 c/ml à S24, analyse per protocole (exclusion des patients ayant arrêté pour événements indésirables)</a:t>
            </a:r>
            <a:br>
              <a:rPr lang="fr-FR" sz="1600" kern="0" dirty="0"/>
            </a:br>
            <a:endParaRPr lang="fr-FR" sz="1600" kern="0" dirty="0"/>
          </a:p>
          <a:p>
            <a:r>
              <a:rPr lang="fr-FR" sz="1600" b="1" kern="0" dirty="0">
                <a:solidFill>
                  <a:srgbClr val="0070C0"/>
                </a:solidFill>
              </a:rPr>
              <a:t>Caractéristiques à J0 : </a:t>
            </a:r>
          </a:p>
          <a:p>
            <a:pPr lvl="1"/>
            <a:r>
              <a:rPr lang="fr-FR" sz="1600" kern="0" dirty="0"/>
              <a:t>Hommes : 91 % ; HSH : 79 %</a:t>
            </a:r>
          </a:p>
          <a:p>
            <a:pPr lvl="1"/>
            <a:r>
              <a:rPr lang="fr-FR" sz="1600" kern="0" dirty="0"/>
              <a:t>Nadir CD4/mm</a:t>
            </a:r>
            <a:r>
              <a:rPr lang="fr-FR" sz="1600" kern="0" baseline="30000" dirty="0"/>
              <a:t>3</a:t>
            </a:r>
            <a:r>
              <a:rPr lang="fr-FR" sz="1600" kern="0" dirty="0"/>
              <a:t>, médiane (IQR) : 345 (270 - 500)</a:t>
            </a:r>
          </a:p>
          <a:p>
            <a:pPr lvl="1"/>
            <a:r>
              <a:rPr lang="fr-FR" sz="1600" kern="0" dirty="0"/>
              <a:t>Durée médiane traitement ARV : 40 mois ; TDF : 86 % </a:t>
            </a:r>
          </a:p>
        </p:txBody>
      </p:sp>
      <p:grpSp>
        <p:nvGrpSpPr>
          <p:cNvPr id="5" name="Groupe 4"/>
          <p:cNvGrpSpPr/>
          <p:nvPr/>
        </p:nvGrpSpPr>
        <p:grpSpPr>
          <a:xfrm>
            <a:off x="160257" y="1727996"/>
            <a:ext cx="8757197" cy="3043602"/>
            <a:chOff x="160257" y="1727996"/>
            <a:chExt cx="8757197" cy="3043602"/>
          </a:xfrm>
        </p:grpSpPr>
        <p:sp>
          <p:nvSpPr>
            <p:cNvPr id="95" name="ZoneTexte 94"/>
            <p:cNvSpPr txBox="1"/>
            <p:nvPr/>
          </p:nvSpPr>
          <p:spPr bwMode="auto">
            <a:xfrm>
              <a:off x="3733545" y="2330654"/>
              <a:ext cx="4913387" cy="584024"/>
            </a:xfrm>
            <a:prstGeom prst="flowChartAlternateProcess">
              <a:avLst/>
            </a:prstGeom>
            <a:solidFill>
              <a:srgbClr val="C00000"/>
            </a:solidFill>
            <a:ln>
              <a:noFill/>
            </a:ln>
          </p:spPr>
          <p:txBody>
            <a:bodyPr wrap="square" anchor="ctr">
              <a:noAutofit/>
            </a:bodyPr>
            <a:lstStyle/>
            <a:p>
              <a:pPr algn="ctr">
                <a:defRPr/>
              </a:pPr>
              <a:r>
                <a:rPr lang="fr-FR" sz="1400" b="1" dirty="0">
                  <a:solidFill>
                    <a:schemeClr val="bg1"/>
                  </a:solidFill>
                </a:rPr>
                <a:t>Monothérapie immédiate </a:t>
              </a:r>
              <a:br>
                <a:rPr lang="fr-FR" sz="1400" b="1" dirty="0">
                  <a:solidFill>
                    <a:schemeClr val="bg1"/>
                  </a:solidFill>
                </a:rPr>
              </a:br>
              <a:r>
                <a:rPr lang="fr-FR" sz="1400" b="1" dirty="0">
                  <a:solidFill>
                    <a:schemeClr val="bg1"/>
                  </a:solidFill>
                </a:rPr>
                <a:t>DTG 50 mg </a:t>
              </a:r>
              <a:r>
                <a:rPr lang="fr-FR" sz="1400" b="1" dirty="0" err="1">
                  <a:solidFill>
                    <a:schemeClr val="bg1"/>
                  </a:solidFill>
                </a:rPr>
                <a:t>qd</a:t>
              </a:r>
              <a:endParaRPr lang="mr-IN" sz="1400" b="1" dirty="0">
                <a:solidFill>
                  <a:schemeClr val="bg1"/>
                </a:solidFill>
              </a:endParaRPr>
            </a:p>
          </p:txBody>
        </p:sp>
        <p:sp>
          <p:nvSpPr>
            <p:cNvPr id="98" name="ZoneTexte 97"/>
            <p:cNvSpPr txBox="1"/>
            <p:nvPr/>
          </p:nvSpPr>
          <p:spPr bwMode="auto">
            <a:xfrm>
              <a:off x="3732326" y="3348075"/>
              <a:ext cx="1714630" cy="584024"/>
            </a:xfrm>
            <a:prstGeom prst="flowChartAlternateProcess">
              <a:avLst/>
            </a:prstGeom>
            <a:solidFill>
              <a:srgbClr val="FFC000"/>
            </a:solidFill>
            <a:ln>
              <a:noFill/>
            </a:ln>
          </p:spPr>
          <p:txBody>
            <a:bodyPr wrap="square" anchor="ctr">
              <a:noAutofit/>
            </a:bodyPr>
            <a:lstStyle/>
            <a:p>
              <a:pPr algn="ctr">
                <a:defRPr/>
              </a:pPr>
              <a:r>
                <a:rPr lang="fr-FR" sz="1400" b="1" dirty="0" err="1"/>
                <a:t>cART</a:t>
              </a:r>
              <a:r>
                <a:rPr lang="fr-FR" sz="1400" b="1" dirty="0"/>
                <a:t> poursuivi </a:t>
              </a:r>
            </a:p>
          </p:txBody>
        </p:sp>
        <p:sp>
          <p:nvSpPr>
            <p:cNvPr id="106" name="ZoneTexte 105"/>
            <p:cNvSpPr txBox="1"/>
            <p:nvPr/>
          </p:nvSpPr>
          <p:spPr bwMode="auto">
            <a:xfrm>
              <a:off x="2139565" y="1727996"/>
              <a:ext cx="1588937" cy="276999"/>
            </a:xfrm>
            <a:prstGeom prst="rect">
              <a:avLst/>
            </a:prstGeom>
            <a:noFill/>
          </p:spPr>
          <p:txBody>
            <a:bodyPr wrap="square">
              <a:spAutoFit/>
            </a:bodyPr>
            <a:lstStyle/>
            <a:p>
              <a:pPr algn="ctr">
                <a:defRPr/>
              </a:pPr>
              <a:r>
                <a:rPr lang="fr-FR" sz="1200" b="1" dirty="0">
                  <a:solidFill>
                    <a:srgbClr val="000066"/>
                  </a:solidFill>
                  <a:latin typeface="+mn-lt"/>
                  <a:ea typeface="+mn-ea"/>
                </a:rPr>
                <a:t>Randomisation</a:t>
              </a:r>
            </a:p>
          </p:txBody>
        </p:sp>
        <p:sp>
          <p:nvSpPr>
            <p:cNvPr id="109" name="Rectangle à coins arrondis 108"/>
            <p:cNvSpPr/>
            <p:nvPr/>
          </p:nvSpPr>
          <p:spPr bwMode="auto">
            <a:xfrm>
              <a:off x="160257" y="2213049"/>
              <a:ext cx="2710742" cy="1832043"/>
            </a:xfrm>
            <a:prstGeom prst="roundRect">
              <a:avLst>
                <a:gd name="adj" fmla="val 9554"/>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0" lang="fr-FR" sz="1400" b="1" i="0" u="none" strike="noStrike" cap="none" normalizeH="0" baseline="0" dirty="0">
                  <a:ln>
                    <a:noFill/>
                  </a:ln>
                  <a:solidFill>
                    <a:srgbClr val="000066"/>
                  </a:solidFill>
                  <a:effectLst/>
                </a:rPr>
                <a:t>Patients VIH+</a:t>
              </a:r>
              <a:r>
                <a:rPr kumimoji="0" lang="fr-FR" sz="1400" b="1" i="0" u="none" strike="noStrike" cap="none" normalizeH="0" dirty="0">
                  <a:ln>
                    <a:noFill/>
                  </a:ln>
                  <a:solidFill>
                    <a:srgbClr val="000066"/>
                  </a:solidFill>
                  <a:effectLst/>
                </a:rPr>
                <a:t> (n = 104) </a:t>
              </a:r>
              <a:br>
                <a:rPr kumimoji="0" lang="fr-FR" sz="1400" b="1" i="0" u="none" strike="noStrike" cap="none" normalizeH="0" dirty="0">
                  <a:ln>
                    <a:noFill/>
                  </a:ln>
                  <a:solidFill>
                    <a:srgbClr val="000066"/>
                  </a:solidFill>
                  <a:effectLst/>
                </a:rPr>
              </a:br>
              <a:r>
                <a:rPr kumimoji="0" lang="fr-FR" sz="1400" b="1" i="0" u="none" strike="noStrike" cap="none" normalizeH="0" dirty="0">
                  <a:ln>
                    <a:noFill/>
                  </a:ln>
                  <a:solidFill>
                    <a:srgbClr val="000066"/>
                  </a:solidFill>
                  <a:effectLst/>
                </a:rPr>
                <a:t>sous </a:t>
              </a:r>
              <a:r>
                <a:rPr kumimoji="0" lang="fr-FR" sz="1400" b="1" i="0" u="none" strike="noStrike" cap="none" normalizeH="0" dirty="0" err="1">
                  <a:ln>
                    <a:noFill/>
                  </a:ln>
                  <a:solidFill>
                    <a:srgbClr val="000066"/>
                  </a:solidFill>
                  <a:effectLst/>
                </a:rPr>
                <a:t>cART</a:t>
              </a:r>
              <a:endParaRPr kumimoji="0" lang="fr-FR" sz="1400" b="1" i="0" u="none" strike="noStrike" cap="none" normalizeH="0" dirty="0">
                <a:ln>
                  <a:noFill/>
                </a:ln>
                <a:solidFill>
                  <a:srgbClr val="000066"/>
                </a:solidFill>
                <a:effectLst/>
              </a:endParaRP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CV &lt; 50 c/ml </a:t>
              </a:r>
              <a:r>
                <a:rPr lang="fr-FR" sz="1400" u="sng" baseline="0" dirty="0">
                  <a:solidFill>
                    <a:srgbClr val="000066"/>
                  </a:solidFill>
                </a:rPr>
                <a:t>&gt;</a:t>
              </a:r>
              <a:r>
                <a:rPr lang="fr-FR" sz="1400" baseline="0" dirty="0">
                  <a:solidFill>
                    <a:srgbClr val="000066"/>
                  </a:solidFill>
                </a:rPr>
                <a:t> 24 semaines</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b="0" i="0" u="none" strike="noStrike" cap="none" normalizeH="0" dirty="0">
                  <a:ln>
                    <a:noFill/>
                  </a:ln>
                  <a:solidFill>
                    <a:srgbClr val="000066"/>
                  </a:solidFill>
                  <a:effectLst/>
                </a:rPr>
                <a:t>Zénith CV &lt; 100 000 c/ml</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Nadir CD4 </a:t>
              </a:r>
              <a:r>
                <a:rPr lang="fr-FR" sz="1400" u="sng" baseline="0" dirty="0">
                  <a:solidFill>
                    <a:srgbClr val="000066"/>
                  </a:solidFill>
                </a:rPr>
                <a:t>&gt;</a:t>
              </a:r>
              <a:r>
                <a:rPr lang="fr-FR" sz="1400" baseline="0" dirty="0">
                  <a:solidFill>
                    <a:srgbClr val="000066"/>
                  </a:solidFill>
                </a:rPr>
                <a:t> 200/mm</a:t>
              </a:r>
              <a:r>
                <a:rPr lang="fr-FR" sz="1400" baseline="30000" dirty="0">
                  <a:solidFill>
                    <a:srgbClr val="000066"/>
                  </a:solidFill>
                </a:rPr>
                <a:t>3</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kumimoji="0" lang="fr-FR" sz="1400" b="0" i="0" u="none" strike="noStrike" cap="none" normalizeH="0" dirty="0">
                  <a:ln>
                    <a:noFill/>
                  </a:ln>
                  <a:solidFill>
                    <a:srgbClr val="000066"/>
                  </a:solidFill>
                  <a:effectLst/>
                </a:rPr>
                <a:t>Sans échec, ni résistance</a:t>
              </a:r>
            </a:p>
            <a:p>
              <a:pPr marL="171450" marR="0" indent="-171450" algn="l" defTabSz="914400" rtl="0" eaLnBrk="1" fontAlgn="base" latinLnBrk="0" hangingPunct="1">
                <a:lnSpc>
                  <a:spcPct val="100000"/>
                </a:lnSpc>
                <a:spcBef>
                  <a:spcPct val="0"/>
                </a:spcBef>
                <a:spcAft>
                  <a:spcPct val="0"/>
                </a:spcAft>
                <a:buClrTx/>
                <a:buSzTx/>
                <a:buFont typeface="Arial" panose="020B0604020202020204" pitchFamily="34" charset="0"/>
                <a:buChar char="•"/>
                <a:tabLst/>
              </a:pPr>
              <a:r>
                <a:rPr lang="fr-FR" sz="1400" baseline="0" dirty="0">
                  <a:solidFill>
                    <a:srgbClr val="000066"/>
                  </a:solidFill>
                </a:rPr>
                <a:t>Observance estimée </a:t>
              </a:r>
              <a:r>
                <a:rPr lang="fr-FR" sz="1400" dirty="0">
                  <a:solidFill>
                    <a:srgbClr val="000066"/>
                  </a:solidFill>
                </a:rPr>
                <a:t>&gt; 95 %</a:t>
              </a:r>
              <a:endParaRPr kumimoji="0" lang="fr-FR" sz="1400" b="0" i="0" u="none" strike="noStrike" cap="none" normalizeH="0" baseline="0" dirty="0">
                <a:ln>
                  <a:noFill/>
                </a:ln>
                <a:solidFill>
                  <a:srgbClr val="000066"/>
                </a:solidFill>
                <a:effectLst/>
              </a:endParaRPr>
            </a:p>
          </p:txBody>
        </p:sp>
        <p:sp>
          <p:nvSpPr>
            <p:cNvPr id="110" name="ZoneTexte 109"/>
            <p:cNvSpPr txBox="1"/>
            <p:nvPr/>
          </p:nvSpPr>
          <p:spPr bwMode="auto">
            <a:xfrm>
              <a:off x="3483886" y="1738810"/>
              <a:ext cx="541426" cy="307777"/>
            </a:xfrm>
            <a:prstGeom prst="rect">
              <a:avLst/>
            </a:prstGeom>
            <a:noFill/>
          </p:spPr>
          <p:txBody>
            <a:bodyPr wrap="square">
              <a:spAutoFit/>
            </a:bodyPr>
            <a:lstStyle/>
            <a:p>
              <a:pPr algn="ctr">
                <a:defRPr/>
              </a:pPr>
              <a:r>
                <a:rPr lang="fr-FR" sz="1400" b="1" dirty="0">
                  <a:solidFill>
                    <a:srgbClr val="000066"/>
                  </a:solidFill>
                  <a:latin typeface="+mn-lt"/>
                  <a:ea typeface="+mn-ea"/>
                </a:rPr>
                <a:t>J0</a:t>
              </a:r>
            </a:p>
          </p:txBody>
        </p:sp>
        <p:sp>
          <p:nvSpPr>
            <p:cNvPr id="115" name="ZoneTexte 114"/>
            <p:cNvSpPr txBox="1"/>
            <p:nvPr/>
          </p:nvSpPr>
          <p:spPr bwMode="auto">
            <a:xfrm>
              <a:off x="5189275" y="1738810"/>
              <a:ext cx="541426" cy="307777"/>
            </a:xfrm>
            <a:prstGeom prst="rect">
              <a:avLst/>
            </a:prstGeom>
            <a:noFill/>
          </p:spPr>
          <p:txBody>
            <a:bodyPr wrap="square">
              <a:spAutoFit/>
            </a:bodyPr>
            <a:lstStyle/>
            <a:p>
              <a:pPr algn="ctr">
                <a:defRPr/>
              </a:pPr>
              <a:r>
                <a:rPr lang="fr-FR" sz="1400" b="1" dirty="0">
                  <a:solidFill>
                    <a:srgbClr val="000066"/>
                  </a:solidFill>
                  <a:latin typeface="+mn-lt"/>
                  <a:ea typeface="+mn-ea"/>
                </a:rPr>
                <a:t>S24</a:t>
              </a:r>
            </a:p>
          </p:txBody>
        </p:sp>
        <p:sp>
          <p:nvSpPr>
            <p:cNvPr id="116" name="ZoneTexte 115"/>
            <p:cNvSpPr txBox="1"/>
            <p:nvPr/>
          </p:nvSpPr>
          <p:spPr bwMode="auto">
            <a:xfrm>
              <a:off x="6778906" y="1738810"/>
              <a:ext cx="541426" cy="307777"/>
            </a:xfrm>
            <a:prstGeom prst="rect">
              <a:avLst/>
            </a:prstGeom>
            <a:noFill/>
          </p:spPr>
          <p:txBody>
            <a:bodyPr wrap="square">
              <a:spAutoFit/>
            </a:bodyPr>
            <a:lstStyle/>
            <a:p>
              <a:pPr algn="ctr">
                <a:defRPr/>
              </a:pPr>
              <a:r>
                <a:rPr lang="fr-FR" sz="1400" b="1" dirty="0">
                  <a:solidFill>
                    <a:srgbClr val="000066"/>
                  </a:solidFill>
                  <a:latin typeface="+mn-lt"/>
                  <a:ea typeface="+mn-ea"/>
                </a:rPr>
                <a:t>S48</a:t>
              </a:r>
            </a:p>
          </p:txBody>
        </p:sp>
        <p:sp>
          <p:nvSpPr>
            <p:cNvPr id="117" name="ZoneTexte 116"/>
            <p:cNvSpPr txBox="1"/>
            <p:nvPr/>
          </p:nvSpPr>
          <p:spPr bwMode="auto">
            <a:xfrm>
              <a:off x="5477867" y="3348075"/>
              <a:ext cx="3169065" cy="584024"/>
            </a:xfrm>
            <a:prstGeom prst="flowChartAlternateProcess">
              <a:avLst/>
            </a:prstGeom>
            <a:solidFill>
              <a:srgbClr val="C00000"/>
            </a:solidFill>
            <a:ln>
              <a:noFill/>
            </a:ln>
          </p:spPr>
          <p:txBody>
            <a:bodyPr wrap="square" anchor="ctr">
              <a:noAutofit/>
            </a:bodyPr>
            <a:lstStyle>
              <a:defPPr>
                <a:defRPr lang="fr-FR"/>
              </a:defPPr>
              <a:lvl1pPr algn="ctr">
                <a:defRPr sz="1400" b="1">
                  <a:solidFill>
                    <a:schemeClr val="bg1"/>
                  </a:solidFill>
                </a:defRPr>
              </a:lvl1pPr>
            </a:lstStyle>
            <a:p>
              <a:r>
                <a:rPr lang="fr-FR" dirty="0"/>
                <a:t>Monothérapie différée</a:t>
              </a:r>
              <a:br>
                <a:rPr lang="fr-FR" dirty="0"/>
              </a:br>
              <a:r>
                <a:rPr lang="fr-FR" dirty="0"/>
                <a:t>DTG 50 mg </a:t>
              </a:r>
              <a:r>
                <a:rPr lang="fr-FR" dirty="0" err="1"/>
                <a:t>qd</a:t>
              </a:r>
              <a:endParaRPr lang="fr-FR" dirty="0"/>
            </a:p>
          </p:txBody>
        </p:sp>
        <p:sp>
          <p:nvSpPr>
            <p:cNvPr id="123" name="Rectangle 122"/>
            <p:cNvSpPr/>
            <p:nvPr/>
          </p:nvSpPr>
          <p:spPr>
            <a:xfrm>
              <a:off x="3072553" y="3656734"/>
              <a:ext cx="696024" cy="307777"/>
            </a:xfrm>
            <a:prstGeom prst="rect">
              <a:avLst/>
            </a:prstGeom>
          </p:spPr>
          <p:txBody>
            <a:bodyPr wrap="none">
              <a:spAutoFit/>
            </a:bodyPr>
            <a:lstStyle/>
            <a:p>
              <a:pPr algn="ctr">
                <a:defRPr/>
              </a:pPr>
              <a:r>
                <a:rPr lang="fr-FR" sz="1400" b="1" dirty="0">
                  <a:solidFill>
                    <a:srgbClr val="000066"/>
                  </a:solidFill>
                </a:rPr>
                <a:t>n = 53</a:t>
              </a:r>
            </a:p>
          </p:txBody>
        </p:sp>
        <p:sp>
          <p:nvSpPr>
            <p:cNvPr id="124" name="Rectangle 123"/>
            <p:cNvSpPr/>
            <p:nvPr/>
          </p:nvSpPr>
          <p:spPr>
            <a:xfrm>
              <a:off x="3095750" y="2361532"/>
              <a:ext cx="696024" cy="307777"/>
            </a:xfrm>
            <a:prstGeom prst="rect">
              <a:avLst/>
            </a:prstGeom>
          </p:spPr>
          <p:txBody>
            <a:bodyPr wrap="none">
              <a:spAutoFit/>
            </a:bodyPr>
            <a:lstStyle/>
            <a:p>
              <a:pPr algn="ctr"/>
              <a:r>
                <a:rPr lang="mr-IN" sz="1400" b="1" dirty="0">
                  <a:solidFill>
                    <a:srgbClr val="000066"/>
                  </a:solidFill>
                </a:rPr>
                <a:t>n = </a:t>
              </a:r>
              <a:r>
                <a:rPr lang="fr-FR" sz="1400" b="1" dirty="0">
                  <a:solidFill>
                    <a:srgbClr val="000066"/>
                  </a:solidFill>
                </a:rPr>
                <a:t>51</a:t>
              </a:r>
              <a:endParaRPr lang="mr-IN" sz="1400" b="1" dirty="0">
                <a:solidFill>
                  <a:srgbClr val="000066"/>
                </a:solidFill>
              </a:endParaRPr>
            </a:p>
          </p:txBody>
        </p:sp>
        <p:cxnSp>
          <p:nvCxnSpPr>
            <p:cNvPr id="139" name="Connecteur droit 138"/>
            <p:cNvCxnSpPr/>
            <p:nvPr/>
          </p:nvCxnSpPr>
          <p:spPr bwMode="auto">
            <a:xfrm>
              <a:off x="5446956" y="2082412"/>
              <a:ext cx="0" cy="248242"/>
            </a:xfrm>
            <a:prstGeom prst="line">
              <a:avLst/>
            </a:prstGeom>
            <a:ln w="19050">
              <a:solidFill>
                <a:srgbClr val="0070C0"/>
              </a:solidFill>
              <a:prstDash val="solid"/>
            </a:ln>
          </p:spPr>
          <p:style>
            <a:lnRef idx="1">
              <a:schemeClr val="accent4"/>
            </a:lnRef>
            <a:fillRef idx="0">
              <a:schemeClr val="accent4"/>
            </a:fillRef>
            <a:effectRef idx="0">
              <a:schemeClr val="accent4"/>
            </a:effectRef>
            <a:fontRef idx="minor">
              <a:schemeClr val="tx1"/>
            </a:fontRef>
          </p:style>
        </p:cxnSp>
        <p:sp>
          <p:nvSpPr>
            <p:cNvPr id="31" name="ZoneTexte 30"/>
            <p:cNvSpPr txBox="1"/>
            <p:nvPr/>
          </p:nvSpPr>
          <p:spPr bwMode="auto">
            <a:xfrm>
              <a:off x="3733545" y="4128293"/>
              <a:ext cx="4913196" cy="584024"/>
            </a:xfrm>
            <a:prstGeom prst="flowChartAlternateProcess">
              <a:avLst/>
            </a:prstGeom>
            <a:solidFill>
              <a:srgbClr val="00B0F0"/>
            </a:solidFill>
            <a:ln>
              <a:noFill/>
            </a:ln>
          </p:spPr>
          <p:txBody>
            <a:bodyPr wrap="square" anchor="ctr">
              <a:noAutofit/>
            </a:bodyPr>
            <a:lstStyle/>
            <a:p>
              <a:pPr algn="ctr">
                <a:defRPr/>
              </a:pPr>
              <a:r>
                <a:rPr lang="fr-FR" sz="1400" b="1" dirty="0">
                  <a:solidFill>
                    <a:schemeClr val="bg1"/>
                  </a:solidFill>
                </a:rPr>
                <a:t>Groupe « témoin » </a:t>
              </a:r>
              <a:r>
                <a:rPr lang="fr-FR" sz="1400" b="1" dirty="0" err="1">
                  <a:solidFill>
                    <a:schemeClr val="bg1"/>
                  </a:solidFill>
                </a:rPr>
                <a:t>cART</a:t>
              </a:r>
              <a:r>
                <a:rPr lang="fr-FR" sz="1400" b="1" dirty="0">
                  <a:solidFill>
                    <a:schemeClr val="bg1"/>
                  </a:solidFill>
                </a:rPr>
                <a:t/>
              </a:r>
              <a:br>
                <a:rPr lang="fr-FR" sz="1400" b="1" dirty="0">
                  <a:solidFill>
                    <a:schemeClr val="bg1"/>
                  </a:solidFill>
                </a:rPr>
              </a:br>
              <a:r>
                <a:rPr lang="fr-FR" sz="1400" b="1" dirty="0">
                  <a:solidFill>
                    <a:schemeClr val="bg1"/>
                  </a:solidFill>
                </a:rPr>
                <a:t>(même critères d’inclusion et d’exclusion) </a:t>
              </a:r>
            </a:p>
          </p:txBody>
        </p:sp>
        <p:sp>
          <p:nvSpPr>
            <p:cNvPr id="32" name="Rectangle 31"/>
            <p:cNvSpPr/>
            <p:nvPr/>
          </p:nvSpPr>
          <p:spPr>
            <a:xfrm>
              <a:off x="2998230" y="4240991"/>
              <a:ext cx="795411" cy="307777"/>
            </a:xfrm>
            <a:prstGeom prst="rect">
              <a:avLst/>
            </a:prstGeom>
          </p:spPr>
          <p:txBody>
            <a:bodyPr wrap="none">
              <a:spAutoFit/>
            </a:bodyPr>
            <a:lstStyle/>
            <a:p>
              <a:pPr algn="ctr">
                <a:defRPr/>
              </a:pPr>
              <a:r>
                <a:rPr lang="fr-FR" sz="1400" b="1" dirty="0">
                  <a:solidFill>
                    <a:srgbClr val="000066"/>
                  </a:solidFill>
                </a:rPr>
                <a:t>n = 152</a:t>
              </a:r>
            </a:p>
          </p:txBody>
        </p:sp>
        <p:sp>
          <p:nvSpPr>
            <p:cNvPr id="39" name="ZoneTexte 38"/>
            <p:cNvSpPr txBox="1"/>
            <p:nvPr/>
          </p:nvSpPr>
          <p:spPr bwMode="auto">
            <a:xfrm>
              <a:off x="8376028" y="1738810"/>
              <a:ext cx="541426" cy="307777"/>
            </a:xfrm>
            <a:prstGeom prst="rect">
              <a:avLst/>
            </a:prstGeom>
            <a:noFill/>
          </p:spPr>
          <p:txBody>
            <a:bodyPr wrap="square">
              <a:spAutoFit/>
            </a:bodyPr>
            <a:lstStyle/>
            <a:p>
              <a:pPr algn="ctr">
                <a:defRPr/>
              </a:pPr>
              <a:r>
                <a:rPr lang="fr-FR" sz="1400" b="1" dirty="0">
                  <a:solidFill>
                    <a:srgbClr val="000066"/>
                  </a:solidFill>
                  <a:latin typeface="+mn-lt"/>
                  <a:ea typeface="+mn-ea"/>
                </a:rPr>
                <a:t>S72</a:t>
              </a:r>
            </a:p>
          </p:txBody>
        </p:sp>
        <p:cxnSp>
          <p:nvCxnSpPr>
            <p:cNvPr id="40" name="Connecteur droit 39"/>
            <p:cNvCxnSpPr>
              <a:cxnSpLocks/>
            </p:cNvCxnSpPr>
            <p:nvPr/>
          </p:nvCxnSpPr>
          <p:spPr bwMode="auto">
            <a:xfrm>
              <a:off x="8645284" y="2071598"/>
              <a:ext cx="0" cy="2700000"/>
            </a:xfrm>
            <a:prstGeom prst="line">
              <a:avLst/>
            </a:prstGeom>
            <a:ln w="19050">
              <a:solidFill>
                <a:srgbClr val="0070C0"/>
              </a:solidFill>
              <a:prstDash val="sysDash"/>
            </a:ln>
          </p:spPr>
          <p:style>
            <a:lnRef idx="1">
              <a:schemeClr val="accent4"/>
            </a:lnRef>
            <a:fillRef idx="0">
              <a:schemeClr val="accent4"/>
            </a:fillRef>
            <a:effectRef idx="0">
              <a:schemeClr val="accent4"/>
            </a:effectRef>
            <a:fontRef idx="minor">
              <a:schemeClr val="tx1"/>
            </a:fontRef>
          </p:style>
        </p:cxnSp>
        <p:cxnSp>
          <p:nvCxnSpPr>
            <p:cNvPr id="42" name="Connecteur droit 41"/>
            <p:cNvCxnSpPr/>
            <p:nvPr/>
          </p:nvCxnSpPr>
          <p:spPr bwMode="auto">
            <a:xfrm>
              <a:off x="7033551" y="2082412"/>
              <a:ext cx="0" cy="248242"/>
            </a:xfrm>
            <a:prstGeom prst="line">
              <a:avLst/>
            </a:prstGeom>
            <a:ln w="19050">
              <a:solidFill>
                <a:srgbClr val="0070C0"/>
              </a:solidFill>
              <a:prstDash val="solid"/>
            </a:ln>
          </p:spPr>
          <p:style>
            <a:lnRef idx="1">
              <a:schemeClr val="accent4"/>
            </a:lnRef>
            <a:fillRef idx="0">
              <a:schemeClr val="accent4"/>
            </a:fillRef>
            <a:effectRef idx="0">
              <a:schemeClr val="accent4"/>
            </a:effectRef>
            <a:fontRef idx="minor">
              <a:schemeClr val="tx1"/>
            </a:fontRef>
          </p:style>
        </p:cxnSp>
        <p:cxnSp>
          <p:nvCxnSpPr>
            <p:cNvPr id="44" name="Connecteur droit 43"/>
            <p:cNvCxnSpPr>
              <a:cxnSpLocks/>
            </p:cNvCxnSpPr>
            <p:nvPr/>
          </p:nvCxnSpPr>
          <p:spPr bwMode="auto">
            <a:xfrm>
              <a:off x="3741403" y="2025699"/>
              <a:ext cx="0" cy="2700000"/>
            </a:xfrm>
            <a:prstGeom prst="line">
              <a:avLst/>
            </a:prstGeom>
            <a:ln w="19050">
              <a:solidFill>
                <a:srgbClr val="0070C0"/>
              </a:solidFill>
              <a:prstDash val="sysDash"/>
            </a:ln>
          </p:spPr>
          <p:style>
            <a:lnRef idx="1">
              <a:schemeClr val="accent4"/>
            </a:lnRef>
            <a:fillRef idx="0">
              <a:schemeClr val="accent4"/>
            </a:fillRef>
            <a:effectRef idx="0">
              <a:schemeClr val="accent4"/>
            </a:effectRef>
            <a:fontRef idx="minor">
              <a:schemeClr val="tx1"/>
            </a:fontRef>
          </p:style>
        </p:cxnSp>
        <p:cxnSp>
          <p:nvCxnSpPr>
            <p:cNvPr id="8" name="Connecteur : en angle 7"/>
            <p:cNvCxnSpPr>
              <a:stCxn id="109" idx="3"/>
              <a:endCxn id="95" idx="1"/>
            </p:cNvCxnSpPr>
            <p:nvPr/>
          </p:nvCxnSpPr>
          <p:spPr bwMode="auto">
            <a:xfrm flipV="1">
              <a:off x="2870999" y="2622666"/>
              <a:ext cx="862546" cy="506405"/>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cxnSp>
          <p:nvCxnSpPr>
            <p:cNvPr id="10" name="Connecteur : en angle 9"/>
            <p:cNvCxnSpPr>
              <a:cxnSpLocks/>
              <a:stCxn id="109" idx="3"/>
              <a:endCxn id="98" idx="1"/>
            </p:cNvCxnSpPr>
            <p:nvPr/>
          </p:nvCxnSpPr>
          <p:spPr bwMode="auto">
            <a:xfrm>
              <a:off x="2870999" y="3129071"/>
              <a:ext cx="861327" cy="511016"/>
            </a:xfrm>
            <a:prstGeom prst="bentConnector3">
              <a:avLst>
                <a:gd name="adj1" fmla="val 50000"/>
              </a:avLst>
            </a:prstGeom>
            <a:solidFill>
              <a:schemeClr val="accent1"/>
            </a:solidFill>
            <a:ln w="19050" cap="flat" cmpd="sng" algn="ctr">
              <a:solidFill>
                <a:srgbClr val="0070C0"/>
              </a:solidFill>
              <a:prstDash val="solid"/>
              <a:round/>
              <a:headEnd type="none" w="med" len="med"/>
              <a:tailEnd type="triangle"/>
            </a:ln>
            <a:effectLst/>
          </p:spPr>
        </p:cxnSp>
      </p:grpSp>
      <p:sp>
        <p:nvSpPr>
          <p:cNvPr id="25" name="ZoneTexte 24"/>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72</a:t>
            </a:r>
          </a:p>
        </p:txBody>
      </p:sp>
    </p:spTree>
    <p:extLst>
      <p:ext uri="{BB962C8B-B14F-4D97-AF65-F5344CB8AC3E}">
        <p14:creationId xmlns:p14="http://schemas.microsoft.com/office/powerpoint/2010/main" val="2786762106"/>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1121781" y="1205990"/>
            <a:ext cx="2290499" cy="1077218"/>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Critère principal (S24)</a:t>
            </a:r>
            <a:br>
              <a:rPr lang="fr-FR" sz="1600" b="1" dirty="0">
                <a:solidFill>
                  <a:srgbClr val="0070C0"/>
                </a:solidFill>
                <a:latin typeface="Calibri" panose="020F0502020204030204" pitchFamily="34" charset="0"/>
                <a:cs typeface="Calibri" panose="020F0502020204030204" pitchFamily="34" charset="0"/>
              </a:rPr>
            </a:br>
            <a:r>
              <a:rPr lang="fr-FR" sz="1600" b="1" dirty="0">
                <a:solidFill>
                  <a:srgbClr val="0070C0"/>
                </a:solidFill>
                <a:latin typeface="Calibri" panose="020F0502020204030204" pitchFamily="34" charset="0"/>
                <a:cs typeface="Calibri" panose="020F0502020204030204" pitchFamily="34" charset="0"/>
              </a:rPr>
              <a:t>CV &lt; 200 c/ml</a:t>
            </a:r>
          </a:p>
          <a:p>
            <a:pPr algn="ctr"/>
            <a:r>
              <a:rPr lang="fr-FR" sz="1600" b="1" dirty="0">
                <a:solidFill>
                  <a:srgbClr val="0070C0"/>
                </a:solidFill>
                <a:latin typeface="Calibri" panose="020F0502020204030204" pitchFamily="34" charset="0"/>
                <a:cs typeface="Calibri" panose="020F0502020204030204" pitchFamily="34" charset="0"/>
              </a:rPr>
              <a:t>Monothérapie d’emblée </a:t>
            </a:r>
            <a:br>
              <a:rPr lang="fr-FR" sz="1600" b="1" dirty="0">
                <a:solidFill>
                  <a:srgbClr val="0070C0"/>
                </a:solidFill>
                <a:latin typeface="Calibri" panose="020F0502020204030204" pitchFamily="34" charset="0"/>
                <a:cs typeface="Calibri" panose="020F0502020204030204" pitchFamily="34" charset="0"/>
              </a:rPr>
            </a:br>
            <a:r>
              <a:rPr lang="fr-FR" sz="1600" b="1" dirty="0">
                <a:solidFill>
                  <a:srgbClr val="0070C0"/>
                </a:solidFill>
                <a:latin typeface="Calibri" panose="020F0502020204030204" pitchFamily="34" charset="0"/>
                <a:cs typeface="Calibri" panose="020F0502020204030204" pitchFamily="34" charset="0"/>
              </a:rPr>
              <a:t>vs poursuite </a:t>
            </a:r>
            <a:r>
              <a:rPr lang="fr-FR" sz="1600" b="1" dirty="0" err="1">
                <a:solidFill>
                  <a:srgbClr val="0070C0"/>
                </a:solidFill>
                <a:latin typeface="Calibri" panose="020F0502020204030204" pitchFamily="34" charset="0"/>
                <a:cs typeface="Calibri" panose="020F0502020204030204" pitchFamily="34" charset="0"/>
              </a:rPr>
              <a:t>cART</a:t>
            </a:r>
            <a:endParaRPr lang="fr-FR" sz="1600" b="1" dirty="0">
              <a:solidFill>
                <a:srgbClr val="0070C0"/>
              </a:solidFill>
              <a:latin typeface="Calibri" panose="020F0502020204030204" pitchFamily="34" charset="0"/>
              <a:cs typeface="Calibri" panose="020F0502020204030204" pitchFamily="34" charset="0"/>
            </a:endParaRPr>
          </a:p>
        </p:txBody>
      </p:sp>
      <p:sp>
        <p:nvSpPr>
          <p:cNvPr id="91" name="ZoneTexte 90"/>
          <p:cNvSpPr txBox="1"/>
          <p:nvPr/>
        </p:nvSpPr>
        <p:spPr>
          <a:xfrm>
            <a:off x="5640250" y="1205990"/>
            <a:ext cx="3176061" cy="1077218"/>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cs typeface="Calibri" panose="020F0502020204030204" pitchFamily="34" charset="0"/>
              </a:rPr>
              <a:t>Critère secondaire (S24)</a:t>
            </a:r>
          </a:p>
          <a:p>
            <a:pPr algn="ctr"/>
            <a:r>
              <a:rPr lang="fr-FR" sz="1600" b="1" dirty="0">
                <a:solidFill>
                  <a:srgbClr val="0070C0"/>
                </a:solidFill>
                <a:latin typeface="Calibri" panose="020F0502020204030204" pitchFamily="34" charset="0"/>
                <a:cs typeface="Calibri" panose="020F0502020204030204" pitchFamily="34" charset="0"/>
              </a:rPr>
              <a:t>CV &lt; 200 c/ml</a:t>
            </a:r>
          </a:p>
          <a:p>
            <a:pPr algn="ctr"/>
            <a:r>
              <a:rPr lang="fr-FR" sz="1600" b="1" dirty="0">
                <a:solidFill>
                  <a:srgbClr val="0070C0"/>
                </a:solidFill>
                <a:latin typeface="Calibri" panose="020F0502020204030204" pitchFamily="34" charset="0"/>
                <a:cs typeface="Calibri" panose="020F0502020204030204" pitchFamily="34" charset="0"/>
              </a:rPr>
              <a:t>Monothérapie d’emblée et différée</a:t>
            </a:r>
            <a:br>
              <a:rPr lang="fr-FR" sz="1600" b="1" dirty="0">
                <a:solidFill>
                  <a:srgbClr val="0070C0"/>
                </a:solidFill>
                <a:latin typeface="Calibri" panose="020F0502020204030204" pitchFamily="34" charset="0"/>
                <a:cs typeface="Calibri" panose="020F0502020204030204" pitchFamily="34" charset="0"/>
              </a:rPr>
            </a:br>
            <a:r>
              <a:rPr lang="fr-FR" sz="1600" b="1" dirty="0">
                <a:solidFill>
                  <a:srgbClr val="0070C0"/>
                </a:solidFill>
                <a:latin typeface="Calibri" panose="020F0502020204030204" pitchFamily="34" charset="0"/>
                <a:cs typeface="Calibri" panose="020F0502020204030204" pitchFamily="34" charset="0"/>
              </a:rPr>
              <a:t>vs groupe témoin </a:t>
            </a:r>
            <a:r>
              <a:rPr lang="fr-FR" sz="1600" b="1" dirty="0" err="1">
                <a:solidFill>
                  <a:srgbClr val="0070C0"/>
                </a:solidFill>
                <a:latin typeface="Calibri" panose="020F0502020204030204" pitchFamily="34" charset="0"/>
                <a:cs typeface="Calibri" panose="020F0502020204030204" pitchFamily="34" charset="0"/>
              </a:rPr>
              <a:t>cART</a:t>
            </a:r>
            <a:endParaRPr lang="fr-FR" sz="1600" b="1" dirty="0">
              <a:solidFill>
                <a:srgbClr val="0070C0"/>
              </a:solidFill>
              <a:latin typeface="Calibri" panose="020F0502020204030204" pitchFamily="34" charset="0"/>
              <a:cs typeface="Calibri" panose="020F0502020204030204" pitchFamily="34" charset="0"/>
            </a:endParaRPr>
          </a:p>
        </p:txBody>
      </p:sp>
      <p:grpSp>
        <p:nvGrpSpPr>
          <p:cNvPr id="8" name="Groupe 7"/>
          <p:cNvGrpSpPr/>
          <p:nvPr/>
        </p:nvGrpSpPr>
        <p:grpSpPr>
          <a:xfrm>
            <a:off x="3510059" y="2647064"/>
            <a:ext cx="2163344" cy="993398"/>
            <a:chOff x="3510059" y="2647064"/>
            <a:chExt cx="2163344" cy="993398"/>
          </a:xfrm>
        </p:grpSpPr>
        <p:sp>
          <p:nvSpPr>
            <p:cNvPr id="6" name="Rectangle 5"/>
            <p:cNvSpPr/>
            <p:nvPr/>
          </p:nvSpPr>
          <p:spPr bwMode="auto">
            <a:xfrm>
              <a:off x="3510059" y="2688825"/>
              <a:ext cx="186713" cy="193476"/>
            </a:xfrm>
            <a:prstGeom prst="rect">
              <a:avLst/>
            </a:prstGeom>
            <a:solidFill>
              <a:srgbClr val="C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7" name="ZoneTexte 6"/>
            <p:cNvSpPr txBox="1"/>
            <p:nvPr/>
          </p:nvSpPr>
          <p:spPr>
            <a:xfrm>
              <a:off x="3698182" y="2647064"/>
              <a:ext cx="1790499" cy="307777"/>
            </a:xfrm>
            <a:prstGeom prst="rect">
              <a:avLst/>
            </a:prstGeom>
            <a:noFill/>
          </p:spPr>
          <p:txBody>
            <a:bodyPr wrap="none" rtlCol="0">
              <a:spAutoFit/>
            </a:bodyPr>
            <a:lstStyle/>
            <a:p>
              <a:r>
                <a:rPr lang="fr-FR" sz="1400" b="1" dirty="0">
                  <a:solidFill>
                    <a:srgbClr val="000066"/>
                  </a:solidFill>
                </a:rPr>
                <a:t>Monothérapie DTG</a:t>
              </a:r>
            </a:p>
          </p:txBody>
        </p:sp>
        <p:sp>
          <p:nvSpPr>
            <p:cNvPr id="39" name="Rectangle 38"/>
            <p:cNvSpPr/>
            <p:nvPr/>
          </p:nvSpPr>
          <p:spPr bwMode="auto">
            <a:xfrm>
              <a:off x="3510059" y="3031635"/>
              <a:ext cx="186713" cy="193476"/>
            </a:xfrm>
            <a:prstGeom prst="rect">
              <a:avLst/>
            </a:prstGeom>
            <a:solidFill>
              <a:srgbClr val="FFC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40" name="ZoneTexte 39"/>
            <p:cNvSpPr txBox="1"/>
            <p:nvPr/>
          </p:nvSpPr>
          <p:spPr>
            <a:xfrm>
              <a:off x="3698182" y="2989874"/>
              <a:ext cx="1527982" cy="307777"/>
            </a:xfrm>
            <a:prstGeom prst="rect">
              <a:avLst/>
            </a:prstGeom>
            <a:noFill/>
          </p:spPr>
          <p:txBody>
            <a:bodyPr wrap="none" rtlCol="0">
              <a:spAutoFit/>
            </a:bodyPr>
            <a:lstStyle/>
            <a:p>
              <a:r>
                <a:rPr lang="fr-FR" sz="1400" b="1" dirty="0"/>
                <a:t>Poursuite </a:t>
              </a:r>
              <a:r>
                <a:rPr lang="fr-FR" sz="1400" b="1" dirty="0" err="1"/>
                <a:t>cART</a:t>
              </a:r>
              <a:endParaRPr lang="fr-FR" sz="1400" b="1" dirty="0">
                <a:solidFill>
                  <a:srgbClr val="000066"/>
                </a:solidFill>
              </a:endParaRPr>
            </a:p>
          </p:txBody>
        </p:sp>
        <p:sp>
          <p:nvSpPr>
            <p:cNvPr id="92" name="Rectangle 91"/>
            <p:cNvSpPr/>
            <p:nvPr/>
          </p:nvSpPr>
          <p:spPr bwMode="auto">
            <a:xfrm>
              <a:off x="3510059" y="3374446"/>
              <a:ext cx="186713" cy="193476"/>
            </a:xfrm>
            <a:prstGeom prst="rect">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400" b="0" i="0" u="none" strike="noStrike" cap="none" normalizeH="0" baseline="0">
                <a:ln>
                  <a:noFill/>
                </a:ln>
                <a:solidFill>
                  <a:schemeClr val="bg1"/>
                </a:solidFill>
                <a:effectLst/>
                <a:latin typeface="Arial" charset="0"/>
              </a:endParaRPr>
            </a:p>
          </p:txBody>
        </p:sp>
        <p:sp>
          <p:nvSpPr>
            <p:cNvPr id="93" name="ZoneTexte 92"/>
            <p:cNvSpPr txBox="1"/>
            <p:nvPr/>
          </p:nvSpPr>
          <p:spPr>
            <a:xfrm>
              <a:off x="3698182" y="3332685"/>
              <a:ext cx="1975221" cy="307777"/>
            </a:xfrm>
            <a:prstGeom prst="rect">
              <a:avLst/>
            </a:prstGeom>
            <a:noFill/>
          </p:spPr>
          <p:txBody>
            <a:bodyPr wrap="none" rtlCol="0">
              <a:spAutoFit/>
            </a:bodyPr>
            <a:lstStyle/>
            <a:p>
              <a:r>
                <a:rPr lang="fr-FR" sz="1400" b="1" dirty="0"/>
                <a:t>Groupe témoin </a:t>
              </a:r>
              <a:r>
                <a:rPr lang="fr-FR" sz="1400" b="1" dirty="0" err="1"/>
                <a:t>cART</a:t>
              </a:r>
              <a:endParaRPr lang="fr-FR" sz="1400" b="1" dirty="0">
                <a:solidFill>
                  <a:srgbClr val="000066"/>
                </a:solidFill>
              </a:endParaRPr>
            </a:p>
          </p:txBody>
        </p:sp>
      </p:grpSp>
      <p:sp>
        <p:nvSpPr>
          <p:cNvPr id="96" name="Text Box 3"/>
          <p:cNvSpPr txBox="1">
            <a:spLocks noChangeArrowheads="1"/>
          </p:cNvSpPr>
          <p:nvPr/>
        </p:nvSpPr>
        <p:spPr bwMode="auto">
          <a:xfrm>
            <a:off x="6166219" y="6583363"/>
            <a:ext cx="295626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Wijting</a:t>
            </a:r>
            <a:r>
              <a:rPr lang="en-US" sz="1200" i="1" dirty="0">
                <a:solidFill>
                  <a:srgbClr val="0070C0"/>
                </a:solidFill>
              </a:rPr>
              <a:t> I, CROI 2017, Abs. 451LB</a:t>
            </a:r>
            <a:endParaRPr lang="en-GB" sz="1200" i="1" dirty="0">
              <a:solidFill>
                <a:srgbClr val="0070C0"/>
              </a:solidFill>
            </a:endParaRPr>
          </a:p>
        </p:txBody>
      </p:sp>
      <p:sp>
        <p:nvSpPr>
          <p:cNvPr id="11" name="ZoneTexte 10"/>
          <p:cNvSpPr txBox="1"/>
          <p:nvPr/>
        </p:nvSpPr>
        <p:spPr>
          <a:xfrm>
            <a:off x="913183" y="5064432"/>
            <a:ext cx="7983771" cy="523220"/>
          </a:xfrm>
          <a:prstGeom prst="rect">
            <a:avLst/>
          </a:prstGeom>
          <a:noFill/>
        </p:spPr>
        <p:txBody>
          <a:bodyPr wrap="square" rtlCol="0">
            <a:spAutoFit/>
          </a:bodyPr>
          <a:lstStyle/>
          <a:p>
            <a:r>
              <a:rPr lang="fr-FR" sz="1400" dirty="0"/>
              <a:t>* 1/51 a arrêté la monothérapie à S12 pour troubles du sommeil</a:t>
            </a:r>
          </a:p>
          <a:p>
            <a:r>
              <a:rPr lang="fr-FR" sz="1400" dirty="0"/>
              <a:t>** 7/53 patients du bras initial « poursuite de </a:t>
            </a:r>
            <a:r>
              <a:rPr lang="fr-FR" sz="1400" dirty="0" err="1"/>
              <a:t>cART</a:t>
            </a:r>
            <a:r>
              <a:rPr lang="fr-FR" sz="1400" dirty="0"/>
              <a:t> » n’ont pas </a:t>
            </a:r>
            <a:r>
              <a:rPr lang="fr-FR" sz="1400" dirty="0" err="1"/>
              <a:t>switché</a:t>
            </a:r>
            <a:r>
              <a:rPr lang="fr-FR" sz="1400" dirty="0"/>
              <a:t> pour diverses raisons</a:t>
            </a:r>
          </a:p>
        </p:txBody>
      </p:sp>
      <p:sp>
        <p:nvSpPr>
          <p:cNvPr id="13" name="ZoneTexte 12"/>
          <p:cNvSpPr txBox="1"/>
          <p:nvPr/>
        </p:nvSpPr>
        <p:spPr>
          <a:xfrm>
            <a:off x="217849" y="5591769"/>
            <a:ext cx="8700966" cy="923330"/>
          </a:xfrm>
          <a:prstGeom prst="rect">
            <a:avLst/>
          </a:prstGeom>
          <a:noFill/>
        </p:spPr>
        <p:txBody>
          <a:bodyPr wrap="square" rtlCol="0">
            <a:spAutoFit/>
          </a:bodyPr>
          <a:lstStyle/>
          <a:p>
            <a:pPr marL="285750" indent="-285750">
              <a:buClr>
                <a:srgbClr val="0070C0"/>
              </a:buClr>
              <a:buFont typeface="Arial" panose="020B0604020202020204" pitchFamily="34" charset="0"/>
              <a:buChar char="•"/>
            </a:pPr>
            <a:r>
              <a:rPr lang="fr-FR" b="1" dirty="0">
                <a:solidFill>
                  <a:srgbClr val="0070C0"/>
                </a:solidFill>
              </a:rPr>
              <a:t>Interruption prématurée </a:t>
            </a:r>
            <a:r>
              <a:rPr lang="fr-FR" dirty="0"/>
              <a:t>de l’essai en raison de la survenue de 8 échecs virologiques (CV &gt; 200 c/ml</a:t>
            </a:r>
            <a:r>
              <a:rPr lang="fr-FR" baseline="30000" dirty="0"/>
              <a:t> </a:t>
            </a:r>
            <a:r>
              <a:rPr lang="fr-FR" dirty="0"/>
              <a:t>confirmée), alors que 77 des 96 patients en monothérapie de DTG avaient atteint S48</a:t>
            </a:r>
          </a:p>
        </p:txBody>
      </p:sp>
      <p:sp>
        <p:nvSpPr>
          <p:cNvPr id="62" name="Titre 1"/>
          <p:cNvSpPr>
            <a:spLocks noGrp="1"/>
          </p:cNvSpPr>
          <p:nvPr>
            <p:ph type="title"/>
          </p:nvPr>
        </p:nvSpPr>
        <p:spPr>
          <a:xfrm>
            <a:off x="1547813" y="115888"/>
            <a:ext cx="7523162" cy="936625"/>
          </a:xfrm>
        </p:spPr>
        <p:txBody>
          <a:bodyPr/>
          <a:lstStyle/>
          <a:p>
            <a:r>
              <a:rPr lang="fr-FR" sz="2600" dirty="0"/>
              <a:t>Essai DOMONO : échec de la monothérapie </a:t>
            </a:r>
            <a:br>
              <a:rPr lang="fr-FR" sz="2600" dirty="0"/>
            </a:br>
            <a:r>
              <a:rPr lang="fr-FR" sz="2600" dirty="0"/>
              <a:t>de maintenance par DTG (2)</a:t>
            </a:r>
          </a:p>
        </p:txBody>
      </p:sp>
      <p:grpSp>
        <p:nvGrpSpPr>
          <p:cNvPr id="3" name="Groupe 2"/>
          <p:cNvGrpSpPr/>
          <p:nvPr/>
        </p:nvGrpSpPr>
        <p:grpSpPr>
          <a:xfrm>
            <a:off x="734456" y="2483437"/>
            <a:ext cx="2172201" cy="2459089"/>
            <a:chOff x="734456" y="2483437"/>
            <a:chExt cx="2172201" cy="2459089"/>
          </a:xfrm>
        </p:grpSpPr>
        <p:sp>
          <p:nvSpPr>
            <p:cNvPr id="18" name="Freeform 8"/>
            <p:cNvSpPr>
              <a:spLocks/>
            </p:cNvSpPr>
            <p:nvPr/>
          </p:nvSpPr>
          <p:spPr bwMode="auto">
            <a:xfrm>
              <a:off x="1237369" y="2745880"/>
              <a:ext cx="1669288" cy="1897295"/>
            </a:xfrm>
            <a:custGeom>
              <a:avLst/>
              <a:gdLst>
                <a:gd name="T0" fmla="*/ 4984 w 4984"/>
                <a:gd name="T1" fmla="*/ 770 h 770"/>
                <a:gd name="T2" fmla="*/ 0 w 4984"/>
                <a:gd name="T3" fmla="*/ 770 h 770"/>
                <a:gd name="T4" fmla="*/ 0 w 4984"/>
                <a:gd name="T5" fmla="*/ 0 h 770"/>
              </a:gdLst>
              <a:ahLst/>
              <a:cxnLst>
                <a:cxn ang="0">
                  <a:pos x="T0" y="T1"/>
                </a:cxn>
                <a:cxn ang="0">
                  <a:pos x="T2" y="T3"/>
                </a:cxn>
                <a:cxn ang="0">
                  <a:pos x="T4" y="T5"/>
                </a:cxn>
              </a:cxnLst>
              <a:rect l="0" t="0" r="r" b="b"/>
              <a:pathLst>
                <a:path w="4984" h="770">
                  <a:moveTo>
                    <a:pt x="4984" y="770"/>
                  </a:moveTo>
                  <a:lnTo>
                    <a:pt x="0" y="770"/>
                  </a:lnTo>
                  <a:lnTo>
                    <a:pt x="0" y="0"/>
                  </a:lnTo>
                </a:path>
              </a:pathLst>
            </a:custGeom>
            <a:noFill/>
            <a:ln w="7938">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19" name="Line 9"/>
            <p:cNvSpPr>
              <a:spLocks noChangeShapeType="1"/>
            </p:cNvSpPr>
            <p:nvPr/>
          </p:nvSpPr>
          <p:spPr bwMode="auto">
            <a:xfrm>
              <a:off x="1159400" y="2839939"/>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0" name="Line 10"/>
            <p:cNvSpPr>
              <a:spLocks noChangeShapeType="1"/>
            </p:cNvSpPr>
            <p:nvPr/>
          </p:nvSpPr>
          <p:spPr bwMode="auto">
            <a:xfrm>
              <a:off x="1159400" y="3201716"/>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1" name="Line 11"/>
            <p:cNvSpPr>
              <a:spLocks noChangeShapeType="1"/>
            </p:cNvSpPr>
            <p:nvPr/>
          </p:nvSpPr>
          <p:spPr bwMode="auto">
            <a:xfrm>
              <a:off x="1159400" y="3560669"/>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2" name="Line 12"/>
            <p:cNvSpPr>
              <a:spLocks noChangeShapeType="1"/>
            </p:cNvSpPr>
            <p:nvPr/>
          </p:nvSpPr>
          <p:spPr bwMode="auto">
            <a:xfrm>
              <a:off x="1159400" y="3922447"/>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3" name="Line 13"/>
            <p:cNvSpPr>
              <a:spLocks noChangeShapeType="1"/>
            </p:cNvSpPr>
            <p:nvPr/>
          </p:nvSpPr>
          <p:spPr bwMode="auto">
            <a:xfrm>
              <a:off x="1159400" y="4281397"/>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4" name="Line 14"/>
            <p:cNvSpPr>
              <a:spLocks noChangeShapeType="1"/>
            </p:cNvSpPr>
            <p:nvPr/>
          </p:nvSpPr>
          <p:spPr bwMode="auto">
            <a:xfrm>
              <a:off x="1159400" y="4643175"/>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26" name="Rectangle 16"/>
            <p:cNvSpPr>
              <a:spLocks noChangeArrowheads="1"/>
            </p:cNvSpPr>
            <p:nvPr/>
          </p:nvSpPr>
          <p:spPr bwMode="auto">
            <a:xfrm>
              <a:off x="2028572" y="2833552"/>
              <a:ext cx="628437" cy="1799101"/>
            </a:xfrm>
            <a:prstGeom prst="rect">
              <a:avLst/>
            </a:prstGeom>
            <a:solidFill>
              <a:srgbClr val="FFC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400"/>
            </a:p>
          </p:txBody>
        </p:sp>
        <p:sp>
          <p:nvSpPr>
            <p:cNvPr id="27" name="Rectangle 17"/>
            <p:cNvSpPr>
              <a:spLocks noChangeArrowheads="1"/>
            </p:cNvSpPr>
            <p:nvPr/>
          </p:nvSpPr>
          <p:spPr bwMode="auto">
            <a:xfrm>
              <a:off x="1401200" y="2868280"/>
              <a:ext cx="628437" cy="1764373"/>
            </a:xfrm>
            <a:prstGeom prst="rect">
              <a:avLst/>
            </a:prstGeom>
            <a:solidFill>
              <a:srgbClr val="C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400"/>
            </a:p>
          </p:txBody>
        </p:sp>
        <p:sp>
          <p:nvSpPr>
            <p:cNvPr id="67" name="ZoneTexte 66"/>
            <p:cNvSpPr txBox="1"/>
            <p:nvPr/>
          </p:nvSpPr>
          <p:spPr>
            <a:xfrm>
              <a:off x="934157" y="4479260"/>
              <a:ext cx="284515" cy="307777"/>
            </a:xfrm>
            <a:prstGeom prst="rect">
              <a:avLst/>
            </a:prstGeom>
            <a:noFill/>
          </p:spPr>
          <p:txBody>
            <a:bodyPr wrap="none" rtlCol="0">
              <a:spAutoFit/>
            </a:bodyPr>
            <a:lstStyle/>
            <a:p>
              <a:pPr algn="r"/>
              <a:r>
                <a:rPr lang="fr-FR" sz="1400" dirty="0">
                  <a:solidFill>
                    <a:srgbClr val="000066"/>
                  </a:solidFill>
                </a:rPr>
                <a:t>0</a:t>
              </a:r>
            </a:p>
          </p:txBody>
        </p:sp>
        <p:sp>
          <p:nvSpPr>
            <p:cNvPr id="68" name="ZoneTexte 67"/>
            <p:cNvSpPr txBox="1"/>
            <p:nvPr/>
          </p:nvSpPr>
          <p:spPr>
            <a:xfrm>
              <a:off x="834306" y="4117059"/>
              <a:ext cx="384365" cy="307777"/>
            </a:xfrm>
            <a:prstGeom prst="rect">
              <a:avLst/>
            </a:prstGeom>
            <a:noFill/>
          </p:spPr>
          <p:txBody>
            <a:bodyPr wrap="none" rtlCol="0">
              <a:spAutoFit/>
            </a:bodyPr>
            <a:lstStyle/>
            <a:p>
              <a:pPr algn="r"/>
              <a:r>
                <a:rPr lang="fr-FR" sz="1400" dirty="0">
                  <a:solidFill>
                    <a:srgbClr val="000066"/>
                  </a:solidFill>
                </a:rPr>
                <a:t>20</a:t>
              </a:r>
            </a:p>
          </p:txBody>
        </p:sp>
        <p:sp>
          <p:nvSpPr>
            <p:cNvPr id="69" name="ZoneTexte 68"/>
            <p:cNvSpPr txBox="1"/>
            <p:nvPr/>
          </p:nvSpPr>
          <p:spPr>
            <a:xfrm>
              <a:off x="834306" y="3754861"/>
              <a:ext cx="384365" cy="307777"/>
            </a:xfrm>
            <a:prstGeom prst="rect">
              <a:avLst/>
            </a:prstGeom>
            <a:noFill/>
          </p:spPr>
          <p:txBody>
            <a:bodyPr wrap="none" rtlCol="0">
              <a:spAutoFit/>
            </a:bodyPr>
            <a:lstStyle/>
            <a:p>
              <a:pPr algn="r"/>
              <a:r>
                <a:rPr lang="fr-FR" sz="1400" dirty="0">
                  <a:solidFill>
                    <a:srgbClr val="000066"/>
                  </a:solidFill>
                </a:rPr>
                <a:t>40</a:t>
              </a:r>
            </a:p>
          </p:txBody>
        </p:sp>
        <p:sp>
          <p:nvSpPr>
            <p:cNvPr id="70" name="ZoneTexte 69"/>
            <p:cNvSpPr txBox="1"/>
            <p:nvPr/>
          </p:nvSpPr>
          <p:spPr>
            <a:xfrm>
              <a:off x="834306" y="3392663"/>
              <a:ext cx="384365" cy="307777"/>
            </a:xfrm>
            <a:prstGeom prst="rect">
              <a:avLst/>
            </a:prstGeom>
            <a:noFill/>
          </p:spPr>
          <p:txBody>
            <a:bodyPr wrap="none" rtlCol="0">
              <a:spAutoFit/>
            </a:bodyPr>
            <a:lstStyle/>
            <a:p>
              <a:pPr algn="r"/>
              <a:r>
                <a:rPr lang="fr-FR" sz="1400" dirty="0">
                  <a:solidFill>
                    <a:srgbClr val="000066"/>
                  </a:solidFill>
                </a:rPr>
                <a:t>60</a:t>
              </a:r>
            </a:p>
          </p:txBody>
        </p:sp>
        <p:sp>
          <p:nvSpPr>
            <p:cNvPr id="71" name="ZoneTexte 70"/>
            <p:cNvSpPr txBox="1"/>
            <p:nvPr/>
          </p:nvSpPr>
          <p:spPr>
            <a:xfrm>
              <a:off x="834306" y="3030464"/>
              <a:ext cx="384365" cy="307777"/>
            </a:xfrm>
            <a:prstGeom prst="rect">
              <a:avLst/>
            </a:prstGeom>
            <a:noFill/>
          </p:spPr>
          <p:txBody>
            <a:bodyPr wrap="none" rtlCol="0">
              <a:spAutoFit/>
            </a:bodyPr>
            <a:lstStyle/>
            <a:p>
              <a:pPr algn="r"/>
              <a:r>
                <a:rPr lang="fr-FR" sz="1400" dirty="0">
                  <a:solidFill>
                    <a:srgbClr val="000066"/>
                  </a:solidFill>
                </a:rPr>
                <a:t>80</a:t>
              </a:r>
            </a:p>
          </p:txBody>
        </p:sp>
        <p:sp>
          <p:nvSpPr>
            <p:cNvPr id="72" name="ZoneTexte 71"/>
            <p:cNvSpPr txBox="1"/>
            <p:nvPr/>
          </p:nvSpPr>
          <p:spPr>
            <a:xfrm>
              <a:off x="734456" y="2668267"/>
              <a:ext cx="484215" cy="307777"/>
            </a:xfrm>
            <a:prstGeom prst="rect">
              <a:avLst/>
            </a:prstGeom>
            <a:noFill/>
          </p:spPr>
          <p:txBody>
            <a:bodyPr wrap="none" rtlCol="0">
              <a:spAutoFit/>
            </a:bodyPr>
            <a:lstStyle/>
            <a:p>
              <a:pPr algn="r"/>
              <a:r>
                <a:rPr lang="fr-FR" sz="1400" dirty="0">
                  <a:solidFill>
                    <a:srgbClr val="000066"/>
                  </a:solidFill>
                </a:rPr>
                <a:t>100</a:t>
              </a:r>
            </a:p>
          </p:txBody>
        </p:sp>
        <p:sp>
          <p:nvSpPr>
            <p:cNvPr id="81" name="ZoneTexte 80"/>
            <p:cNvSpPr txBox="1"/>
            <p:nvPr/>
          </p:nvSpPr>
          <p:spPr>
            <a:xfrm>
              <a:off x="1518886" y="2561578"/>
              <a:ext cx="384365" cy="307777"/>
            </a:xfrm>
            <a:prstGeom prst="rect">
              <a:avLst/>
            </a:prstGeom>
            <a:noFill/>
          </p:spPr>
          <p:txBody>
            <a:bodyPr wrap="none" rtlCol="0">
              <a:spAutoFit/>
            </a:bodyPr>
            <a:lstStyle/>
            <a:p>
              <a:pPr algn="ctr"/>
              <a:r>
                <a:rPr lang="fr-FR" sz="1400" b="1" dirty="0">
                  <a:solidFill>
                    <a:srgbClr val="000066"/>
                  </a:solidFill>
                </a:rPr>
                <a:t>98</a:t>
              </a:r>
            </a:p>
          </p:txBody>
        </p:sp>
        <p:sp>
          <p:nvSpPr>
            <p:cNvPr id="82" name="ZoneTexte 81"/>
            <p:cNvSpPr txBox="1"/>
            <p:nvPr/>
          </p:nvSpPr>
          <p:spPr>
            <a:xfrm>
              <a:off x="2105324" y="2538926"/>
              <a:ext cx="484215" cy="307777"/>
            </a:xfrm>
            <a:prstGeom prst="rect">
              <a:avLst/>
            </a:prstGeom>
            <a:noFill/>
          </p:spPr>
          <p:txBody>
            <a:bodyPr wrap="none" rtlCol="0">
              <a:spAutoFit/>
            </a:bodyPr>
            <a:lstStyle/>
            <a:p>
              <a:pPr algn="ctr"/>
              <a:r>
                <a:rPr lang="fr-FR" sz="1400" b="1" dirty="0">
                  <a:solidFill>
                    <a:srgbClr val="000066"/>
                  </a:solidFill>
                </a:rPr>
                <a:t>100</a:t>
              </a:r>
            </a:p>
          </p:txBody>
        </p:sp>
        <p:sp>
          <p:nvSpPr>
            <p:cNvPr id="86" name="ZoneTexte 85"/>
            <p:cNvSpPr txBox="1"/>
            <p:nvPr/>
          </p:nvSpPr>
          <p:spPr>
            <a:xfrm>
              <a:off x="1452647" y="4634749"/>
              <a:ext cx="453970" cy="307777"/>
            </a:xfrm>
            <a:prstGeom prst="rect">
              <a:avLst/>
            </a:prstGeom>
            <a:noFill/>
          </p:spPr>
          <p:txBody>
            <a:bodyPr wrap="none" rtlCol="0">
              <a:spAutoFit/>
            </a:bodyPr>
            <a:lstStyle/>
            <a:p>
              <a:pPr algn="ctr"/>
              <a:r>
                <a:rPr lang="fr-FR" sz="1400" b="1" dirty="0"/>
                <a:t>50*</a:t>
              </a:r>
            </a:p>
          </p:txBody>
        </p:sp>
        <p:sp>
          <p:nvSpPr>
            <p:cNvPr id="87" name="ZoneTexte 86"/>
            <p:cNvSpPr txBox="1"/>
            <p:nvPr/>
          </p:nvSpPr>
          <p:spPr>
            <a:xfrm>
              <a:off x="2156105" y="4634749"/>
              <a:ext cx="383438" cy="307777"/>
            </a:xfrm>
            <a:prstGeom prst="rect">
              <a:avLst/>
            </a:prstGeom>
            <a:noFill/>
          </p:spPr>
          <p:txBody>
            <a:bodyPr wrap="none" rtlCol="0">
              <a:spAutoFit/>
            </a:bodyPr>
            <a:lstStyle/>
            <a:p>
              <a:pPr algn="ctr"/>
              <a:r>
                <a:rPr lang="fr-FR" sz="1400" b="1" dirty="0"/>
                <a:t>53</a:t>
              </a:r>
            </a:p>
          </p:txBody>
        </p:sp>
        <p:sp>
          <p:nvSpPr>
            <p:cNvPr id="43" name="ZoneTexte 42"/>
            <p:cNvSpPr txBox="1"/>
            <p:nvPr/>
          </p:nvSpPr>
          <p:spPr>
            <a:xfrm>
              <a:off x="1064502" y="2483437"/>
              <a:ext cx="344302" cy="307777"/>
            </a:xfrm>
            <a:prstGeom prst="rect">
              <a:avLst/>
            </a:prstGeom>
            <a:noFill/>
          </p:spPr>
          <p:txBody>
            <a:bodyPr wrap="none" rtlCol="0">
              <a:spAutoFit/>
            </a:bodyPr>
            <a:lstStyle/>
            <a:p>
              <a:pPr algn="r"/>
              <a:r>
                <a:rPr lang="fr-FR" sz="1400" b="1" dirty="0">
                  <a:solidFill>
                    <a:srgbClr val="000066"/>
                  </a:solidFill>
                </a:rPr>
                <a:t>%</a:t>
              </a:r>
            </a:p>
          </p:txBody>
        </p:sp>
        <p:sp>
          <p:nvSpPr>
            <p:cNvPr id="2" name="Rectangle 1"/>
            <p:cNvSpPr/>
            <p:nvPr/>
          </p:nvSpPr>
          <p:spPr>
            <a:xfrm>
              <a:off x="783553" y="4634749"/>
              <a:ext cx="497252" cy="307777"/>
            </a:xfrm>
            <a:prstGeom prst="rect">
              <a:avLst/>
            </a:prstGeom>
          </p:spPr>
          <p:txBody>
            <a:bodyPr wrap="none">
              <a:spAutoFit/>
            </a:bodyPr>
            <a:lstStyle/>
            <a:p>
              <a:r>
                <a:rPr lang="fr-FR" sz="1400" b="1" dirty="0"/>
                <a:t>n = </a:t>
              </a:r>
              <a:endParaRPr lang="fr-FR" sz="1400" dirty="0"/>
            </a:p>
          </p:txBody>
        </p:sp>
      </p:grpSp>
      <p:grpSp>
        <p:nvGrpSpPr>
          <p:cNvPr id="4" name="Groupe 3"/>
          <p:cNvGrpSpPr/>
          <p:nvPr/>
        </p:nvGrpSpPr>
        <p:grpSpPr>
          <a:xfrm>
            <a:off x="5861526" y="2498205"/>
            <a:ext cx="2356192" cy="2495988"/>
            <a:chOff x="5861526" y="2498205"/>
            <a:chExt cx="2356192" cy="2495988"/>
          </a:xfrm>
        </p:grpSpPr>
        <p:sp>
          <p:nvSpPr>
            <p:cNvPr id="44" name="Freeform 8"/>
            <p:cNvSpPr>
              <a:spLocks/>
            </p:cNvSpPr>
            <p:nvPr/>
          </p:nvSpPr>
          <p:spPr bwMode="auto">
            <a:xfrm>
              <a:off x="6445820" y="2745880"/>
              <a:ext cx="1771898" cy="1897295"/>
            </a:xfrm>
            <a:custGeom>
              <a:avLst/>
              <a:gdLst>
                <a:gd name="T0" fmla="*/ 4984 w 4984"/>
                <a:gd name="T1" fmla="*/ 770 h 770"/>
                <a:gd name="T2" fmla="*/ 0 w 4984"/>
                <a:gd name="T3" fmla="*/ 770 h 770"/>
                <a:gd name="T4" fmla="*/ 0 w 4984"/>
                <a:gd name="T5" fmla="*/ 0 h 770"/>
              </a:gdLst>
              <a:ahLst/>
              <a:cxnLst>
                <a:cxn ang="0">
                  <a:pos x="T0" y="T1"/>
                </a:cxn>
                <a:cxn ang="0">
                  <a:pos x="T2" y="T3"/>
                </a:cxn>
                <a:cxn ang="0">
                  <a:pos x="T4" y="T5"/>
                </a:cxn>
              </a:cxnLst>
              <a:rect l="0" t="0" r="r" b="b"/>
              <a:pathLst>
                <a:path w="4984" h="770">
                  <a:moveTo>
                    <a:pt x="4984" y="770"/>
                  </a:moveTo>
                  <a:lnTo>
                    <a:pt x="0" y="770"/>
                  </a:lnTo>
                  <a:lnTo>
                    <a:pt x="0" y="0"/>
                  </a:lnTo>
                </a:path>
              </a:pathLst>
            </a:custGeom>
            <a:noFill/>
            <a:ln w="7938">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5" name="Line 9"/>
            <p:cNvSpPr>
              <a:spLocks noChangeShapeType="1"/>
            </p:cNvSpPr>
            <p:nvPr/>
          </p:nvSpPr>
          <p:spPr bwMode="auto">
            <a:xfrm>
              <a:off x="6367851" y="2839939"/>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6" name="Line 10"/>
            <p:cNvSpPr>
              <a:spLocks noChangeShapeType="1"/>
            </p:cNvSpPr>
            <p:nvPr/>
          </p:nvSpPr>
          <p:spPr bwMode="auto">
            <a:xfrm>
              <a:off x="6367851" y="3201716"/>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7" name="Line 11"/>
            <p:cNvSpPr>
              <a:spLocks noChangeShapeType="1"/>
            </p:cNvSpPr>
            <p:nvPr/>
          </p:nvSpPr>
          <p:spPr bwMode="auto">
            <a:xfrm>
              <a:off x="6367851" y="3560669"/>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8" name="Line 12"/>
            <p:cNvSpPr>
              <a:spLocks noChangeShapeType="1"/>
            </p:cNvSpPr>
            <p:nvPr/>
          </p:nvSpPr>
          <p:spPr bwMode="auto">
            <a:xfrm>
              <a:off x="6367851" y="3922447"/>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49" name="Line 13"/>
            <p:cNvSpPr>
              <a:spLocks noChangeShapeType="1"/>
            </p:cNvSpPr>
            <p:nvPr/>
          </p:nvSpPr>
          <p:spPr bwMode="auto">
            <a:xfrm>
              <a:off x="6367851" y="4281397"/>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0" name="Line 14"/>
            <p:cNvSpPr>
              <a:spLocks noChangeShapeType="1"/>
            </p:cNvSpPr>
            <p:nvPr/>
          </p:nvSpPr>
          <p:spPr bwMode="auto">
            <a:xfrm>
              <a:off x="6367851" y="4643175"/>
              <a:ext cx="77970" cy="0"/>
            </a:xfrm>
            <a:prstGeom prst="line">
              <a:avLst/>
            </a:prstGeom>
            <a:noFill/>
            <a:ln w="7938">
              <a:solidFill>
                <a:srgbClr val="000000"/>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1400"/>
            </a:p>
          </p:txBody>
        </p:sp>
        <p:sp>
          <p:nvSpPr>
            <p:cNvPr id="53" name="ZoneTexte 52"/>
            <p:cNvSpPr txBox="1"/>
            <p:nvPr/>
          </p:nvSpPr>
          <p:spPr>
            <a:xfrm>
              <a:off x="6169242" y="4532528"/>
              <a:ext cx="284515" cy="307777"/>
            </a:xfrm>
            <a:prstGeom prst="rect">
              <a:avLst/>
            </a:prstGeom>
            <a:noFill/>
          </p:spPr>
          <p:txBody>
            <a:bodyPr wrap="none" rtlCol="0">
              <a:spAutoFit/>
            </a:bodyPr>
            <a:lstStyle/>
            <a:p>
              <a:pPr algn="r"/>
              <a:r>
                <a:rPr lang="fr-FR" sz="1400" dirty="0">
                  <a:solidFill>
                    <a:srgbClr val="000066"/>
                  </a:solidFill>
                </a:rPr>
                <a:t>0</a:t>
              </a:r>
            </a:p>
          </p:txBody>
        </p:sp>
        <p:sp>
          <p:nvSpPr>
            <p:cNvPr id="54" name="ZoneTexte 53"/>
            <p:cNvSpPr txBox="1"/>
            <p:nvPr/>
          </p:nvSpPr>
          <p:spPr>
            <a:xfrm>
              <a:off x="6069391" y="4170327"/>
              <a:ext cx="384365" cy="307777"/>
            </a:xfrm>
            <a:prstGeom prst="rect">
              <a:avLst/>
            </a:prstGeom>
            <a:noFill/>
          </p:spPr>
          <p:txBody>
            <a:bodyPr wrap="none" rtlCol="0">
              <a:spAutoFit/>
            </a:bodyPr>
            <a:lstStyle/>
            <a:p>
              <a:pPr algn="r"/>
              <a:r>
                <a:rPr lang="fr-FR" sz="1400" dirty="0">
                  <a:solidFill>
                    <a:srgbClr val="000066"/>
                  </a:solidFill>
                </a:rPr>
                <a:t>20</a:t>
              </a:r>
            </a:p>
          </p:txBody>
        </p:sp>
        <p:sp>
          <p:nvSpPr>
            <p:cNvPr id="55" name="ZoneTexte 54"/>
            <p:cNvSpPr txBox="1"/>
            <p:nvPr/>
          </p:nvSpPr>
          <p:spPr>
            <a:xfrm>
              <a:off x="6069391" y="3808129"/>
              <a:ext cx="384365" cy="307777"/>
            </a:xfrm>
            <a:prstGeom prst="rect">
              <a:avLst/>
            </a:prstGeom>
            <a:noFill/>
          </p:spPr>
          <p:txBody>
            <a:bodyPr wrap="none" rtlCol="0">
              <a:spAutoFit/>
            </a:bodyPr>
            <a:lstStyle/>
            <a:p>
              <a:pPr algn="r"/>
              <a:r>
                <a:rPr lang="fr-FR" sz="1400" dirty="0">
                  <a:solidFill>
                    <a:srgbClr val="000066"/>
                  </a:solidFill>
                </a:rPr>
                <a:t>40</a:t>
              </a:r>
            </a:p>
          </p:txBody>
        </p:sp>
        <p:sp>
          <p:nvSpPr>
            <p:cNvPr id="56" name="ZoneTexte 55"/>
            <p:cNvSpPr txBox="1"/>
            <p:nvPr/>
          </p:nvSpPr>
          <p:spPr>
            <a:xfrm>
              <a:off x="6069391" y="3445931"/>
              <a:ext cx="384365" cy="307777"/>
            </a:xfrm>
            <a:prstGeom prst="rect">
              <a:avLst/>
            </a:prstGeom>
            <a:noFill/>
          </p:spPr>
          <p:txBody>
            <a:bodyPr wrap="none" rtlCol="0">
              <a:spAutoFit/>
            </a:bodyPr>
            <a:lstStyle/>
            <a:p>
              <a:pPr algn="r"/>
              <a:r>
                <a:rPr lang="fr-FR" sz="1400" dirty="0">
                  <a:solidFill>
                    <a:srgbClr val="000066"/>
                  </a:solidFill>
                </a:rPr>
                <a:t>60</a:t>
              </a:r>
            </a:p>
          </p:txBody>
        </p:sp>
        <p:sp>
          <p:nvSpPr>
            <p:cNvPr id="57" name="ZoneTexte 56"/>
            <p:cNvSpPr txBox="1"/>
            <p:nvPr/>
          </p:nvSpPr>
          <p:spPr>
            <a:xfrm>
              <a:off x="6069391" y="3083732"/>
              <a:ext cx="384365" cy="307777"/>
            </a:xfrm>
            <a:prstGeom prst="rect">
              <a:avLst/>
            </a:prstGeom>
            <a:noFill/>
          </p:spPr>
          <p:txBody>
            <a:bodyPr wrap="none" rtlCol="0">
              <a:spAutoFit/>
            </a:bodyPr>
            <a:lstStyle/>
            <a:p>
              <a:pPr algn="r"/>
              <a:r>
                <a:rPr lang="fr-FR" sz="1400" dirty="0">
                  <a:solidFill>
                    <a:srgbClr val="000066"/>
                  </a:solidFill>
                </a:rPr>
                <a:t>80</a:t>
              </a:r>
            </a:p>
          </p:txBody>
        </p:sp>
        <p:sp>
          <p:nvSpPr>
            <p:cNvPr id="58" name="ZoneTexte 57"/>
            <p:cNvSpPr txBox="1"/>
            <p:nvPr/>
          </p:nvSpPr>
          <p:spPr>
            <a:xfrm>
              <a:off x="5969541" y="2721535"/>
              <a:ext cx="484215" cy="307777"/>
            </a:xfrm>
            <a:prstGeom prst="rect">
              <a:avLst/>
            </a:prstGeom>
            <a:noFill/>
          </p:spPr>
          <p:txBody>
            <a:bodyPr wrap="none" rtlCol="0">
              <a:spAutoFit/>
            </a:bodyPr>
            <a:lstStyle/>
            <a:p>
              <a:pPr algn="r"/>
              <a:r>
                <a:rPr lang="fr-FR" sz="1400" dirty="0">
                  <a:solidFill>
                    <a:srgbClr val="000066"/>
                  </a:solidFill>
                </a:rPr>
                <a:t>100</a:t>
              </a:r>
            </a:p>
          </p:txBody>
        </p:sp>
        <p:sp>
          <p:nvSpPr>
            <p:cNvPr id="60" name="Rectangle 16"/>
            <p:cNvSpPr>
              <a:spLocks noChangeArrowheads="1"/>
            </p:cNvSpPr>
            <p:nvPr/>
          </p:nvSpPr>
          <p:spPr bwMode="auto">
            <a:xfrm>
              <a:off x="7265212" y="2874257"/>
              <a:ext cx="628437" cy="1756624"/>
            </a:xfrm>
            <a:prstGeom prst="rect">
              <a:avLst/>
            </a:prstGeom>
            <a:solidFill>
              <a:srgbClr val="00B0F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400"/>
            </a:p>
          </p:txBody>
        </p:sp>
        <p:sp>
          <p:nvSpPr>
            <p:cNvPr id="61" name="Rectangle 17"/>
            <p:cNvSpPr>
              <a:spLocks noChangeArrowheads="1"/>
            </p:cNvSpPr>
            <p:nvPr/>
          </p:nvSpPr>
          <p:spPr bwMode="auto">
            <a:xfrm>
              <a:off x="6636775" y="2954841"/>
              <a:ext cx="628437" cy="1676040"/>
            </a:xfrm>
            <a:prstGeom prst="rect">
              <a:avLst/>
            </a:prstGeom>
            <a:solidFill>
              <a:srgbClr val="C00000"/>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fr-FR" sz="1400"/>
            </a:p>
          </p:txBody>
        </p:sp>
        <p:sp>
          <p:nvSpPr>
            <p:cNvPr id="64" name="ZoneTexte 63"/>
            <p:cNvSpPr txBox="1"/>
            <p:nvPr/>
          </p:nvSpPr>
          <p:spPr>
            <a:xfrm>
              <a:off x="6736841" y="2632721"/>
              <a:ext cx="384365" cy="307777"/>
            </a:xfrm>
            <a:prstGeom prst="rect">
              <a:avLst/>
            </a:prstGeom>
            <a:noFill/>
          </p:spPr>
          <p:txBody>
            <a:bodyPr wrap="none" rtlCol="0">
              <a:spAutoFit/>
            </a:bodyPr>
            <a:lstStyle/>
            <a:p>
              <a:pPr algn="ctr"/>
              <a:r>
                <a:rPr lang="fr-FR" sz="1400" b="1" dirty="0">
                  <a:solidFill>
                    <a:srgbClr val="000066"/>
                  </a:solidFill>
                </a:rPr>
                <a:t>92</a:t>
              </a:r>
            </a:p>
          </p:txBody>
        </p:sp>
        <p:sp>
          <p:nvSpPr>
            <p:cNvPr id="65" name="ZoneTexte 64"/>
            <p:cNvSpPr txBox="1"/>
            <p:nvPr/>
          </p:nvSpPr>
          <p:spPr>
            <a:xfrm>
              <a:off x="7361914" y="2570362"/>
              <a:ext cx="384365" cy="307777"/>
            </a:xfrm>
            <a:prstGeom prst="rect">
              <a:avLst/>
            </a:prstGeom>
            <a:noFill/>
          </p:spPr>
          <p:txBody>
            <a:bodyPr wrap="none" rtlCol="0">
              <a:spAutoFit/>
            </a:bodyPr>
            <a:lstStyle/>
            <a:p>
              <a:pPr algn="ctr"/>
              <a:r>
                <a:rPr lang="fr-FR" sz="1400" b="1" dirty="0">
                  <a:solidFill>
                    <a:srgbClr val="000066"/>
                  </a:solidFill>
                </a:rPr>
                <a:t>98</a:t>
              </a:r>
            </a:p>
          </p:txBody>
        </p:sp>
        <p:sp>
          <p:nvSpPr>
            <p:cNvPr id="90" name="ZoneTexte 89"/>
            <p:cNvSpPr txBox="1"/>
            <p:nvPr/>
          </p:nvSpPr>
          <p:spPr>
            <a:xfrm>
              <a:off x="6287719" y="2498205"/>
              <a:ext cx="344302" cy="307777"/>
            </a:xfrm>
            <a:prstGeom prst="rect">
              <a:avLst/>
            </a:prstGeom>
            <a:noFill/>
          </p:spPr>
          <p:txBody>
            <a:bodyPr wrap="none" rtlCol="0">
              <a:spAutoFit/>
            </a:bodyPr>
            <a:lstStyle/>
            <a:p>
              <a:pPr algn="r"/>
              <a:r>
                <a:rPr lang="fr-FR" sz="1400" b="1" dirty="0">
                  <a:solidFill>
                    <a:srgbClr val="000066"/>
                  </a:solidFill>
                </a:rPr>
                <a:t>%</a:t>
              </a:r>
            </a:p>
          </p:txBody>
        </p:sp>
        <p:sp>
          <p:nvSpPr>
            <p:cNvPr id="94" name="ZoneTexte 93"/>
            <p:cNvSpPr txBox="1"/>
            <p:nvPr/>
          </p:nvSpPr>
          <p:spPr>
            <a:xfrm>
              <a:off x="6655528" y="4682815"/>
              <a:ext cx="524503" cy="307777"/>
            </a:xfrm>
            <a:prstGeom prst="rect">
              <a:avLst/>
            </a:prstGeom>
            <a:noFill/>
          </p:spPr>
          <p:txBody>
            <a:bodyPr wrap="none" rtlCol="0">
              <a:spAutoFit/>
            </a:bodyPr>
            <a:lstStyle/>
            <a:p>
              <a:pPr algn="ctr"/>
              <a:r>
                <a:rPr lang="fr-FR" sz="1400" b="1" dirty="0"/>
                <a:t>96**</a:t>
              </a:r>
            </a:p>
          </p:txBody>
        </p:sp>
        <p:sp>
          <p:nvSpPr>
            <p:cNvPr id="95" name="ZoneTexte 94"/>
            <p:cNvSpPr txBox="1"/>
            <p:nvPr/>
          </p:nvSpPr>
          <p:spPr>
            <a:xfrm>
              <a:off x="7344559" y="4682815"/>
              <a:ext cx="482824" cy="307777"/>
            </a:xfrm>
            <a:prstGeom prst="rect">
              <a:avLst/>
            </a:prstGeom>
            <a:noFill/>
          </p:spPr>
          <p:txBody>
            <a:bodyPr wrap="none" rtlCol="0">
              <a:spAutoFit/>
            </a:bodyPr>
            <a:lstStyle/>
            <a:p>
              <a:pPr algn="ctr"/>
              <a:r>
                <a:rPr lang="fr-FR" sz="1400" b="1" dirty="0"/>
                <a:t>152</a:t>
              </a:r>
            </a:p>
          </p:txBody>
        </p:sp>
        <p:sp>
          <p:nvSpPr>
            <p:cNvPr id="59" name="Rectangle 58"/>
            <p:cNvSpPr/>
            <p:nvPr/>
          </p:nvSpPr>
          <p:spPr>
            <a:xfrm>
              <a:off x="5861526" y="4686416"/>
              <a:ext cx="497252" cy="307777"/>
            </a:xfrm>
            <a:prstGeom prst="rect">
              <a:avLst/>
            </a:prstGeom>
          </p:spPr>
          <p:txBody>
            <a:bodyPr wrap="none">
              <a:spAutoFit/>
            </a:bodyPr>
            <a:lstStyle/>
            <a:p>
              <a:r>
                <a:rPr lang="fr-FR" sz="1400" b="1" dirty="0"/>
                <a:t>n = </a:t>
              </a:r>
              <a:endParaRPr lang="fr-FR" sz="1400" dirty="0"/>
            </a:p>
          </p:txBody>
        </p:sp>
      </p:grpSp>
      <p:sp>
        <p:nvSpPr>
          <p:cNvPr id="63" name="ZoneTexte 62"/>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73</a:t>
            </a:r>
          </a:p>
        </p:txBody>
      </p:sp>
    </p:spTree>
    <p:extLst>
      <p:ext uri="{BB962C8B-B14F-4D97-AF65-F5344CB8AC3E}">
        <p14:creationId xmlns:p14="http://schemas.microsoft.com/office/powerpoint/2010/main" val="4069147474"/>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p:cNvSpPr>
            <a:spLocks noGrp="1"/>
          </p:cNvSpPr>
          <p:nvPr>
            <p:ph idx="1"/>
          </p:nvPr>
        </p:nvSpPr>
        <p:spPr>
          <a:xfrm>
            <a:off x="287308" y="1459799"/>
            <a:ext cx="8712446" cy="406339"/>
          </a:xfrm>
        </p:spPr>
        <p:txBody>
          <a:bodyPr/>
          <a:lstStyle/>
          <a:p>
            <a:pPr marL="0" indent="0" algn="ctr">
              <a:spcBef>
                <a:spcPts val="600"/>
              </a:spcBef>
              <a:buNone/>
            </a:pPr>
            <a:r>
              <a:rPr lang="fr-FR" sz="2200" b="1" dirty="0">
                <a:solidFill>
                  <a:srgbClr val="0070C0"/>
                </a:solidFill>
                <a:latin typeface="Calibri" panose="020F0502020204030204" pitchFamily="34" charset="0"/>
                <a:cs typeface="Calibri" panose="020F0502020204030204" pitchFamily="34" charset="0"/>
              </a:rPr>
              <a:t>8 échecs virologiques (CV &gt; 200 c/ml confirmée) sous monothérapie DTG</a:t>
            </a:r>
          </a:p>
          <a:p>
            <a:pPr marL="0" indent="0" algn="ctr">
              <a:spcBef>
                <a:spcPts val="600"/>
              </a:spcBef>
              <a:buNone/>
            </a:pPr>
            <a:endParaRPr lang="fr-FR" sz="2200" dirty="0">
              <a:solidFill>
                <a:srgbClr val="0070C0"/>
              </a:solidFill>
              <a:latin typeface="Calibri" panose="020F0502020204030204" pitchFamily="34" charset="0"/>
              <a:cs typeface="Calibri" panose="020F0502020204030204" pitchFamily="34" charset="0"/>
            </a:endParaRPr>
          </a:p>
        </p:txBody>
      </p:sp>
      <p:sp>
        <p:nvSpPr>
          <p:cNvPr id="38" name="Espace réservé du contenu 2"/>
          <p:cNvSpPr txBox="1">
            <a:spLocks/>
          </p:cNvSpPr>
          <p:nvPr/>
        </p:nvSpPr>
        <p:spPr bwMode="auto">
          <a:xfrm>
            <a:off x="200303" y="6012722"/>
            <a:ext cx="8131100" cy="38715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marL="0" indent="0">
              <a:buFontTx/>
              <a:buNone/>
            </a:pPr>
            <a:r>
              <a:rPr lang="fr-FR" sz="1600" b="1" kern="0" dirty="0">
                <a:solidFill>
                  <a:srgbClr val="0070C0"/>
                </a:solidFill>
                <a:latin typeface="Calibri" panose="020F0502020204030204" pitchFamily="34" charset="0"/>
                <a:cs typeface="Calibri" panose="020F0502020204030204" pitchFamily="34" charset="0"/>
              </a:rPr>
              <a:t> </a:t>
            </a:r>
            <a:endParaRPr lang="fr-FR" b="1" kern="0" dirty="0">
              <a:solidFill>
                <a:srgbClr val="0070C0"/>
              </a:solidFill>
              <a:latin typeface="Calibri" panose="020F0502020204030204" pitchFamily="34" charset="0"/>
              <a:cs typeface="Calibri" panose="020F0502020204030204" pitchFamily="34" charset="0"/>
            </a:endParaRPr>
          </a:p>
        </p:txBody>
      </p:sp>
      <p:sp>
        <p:nvSpPr>
          <p:cNvPr id="9" name="Text Box 3"/>
          <p:cNvSpPr txBox="1">
            <a:spLocks noChangeArrowheads="1"/>
          </p:cNvSpPr>
          <p:nvPr/>
        </p:nvSpPr>
        <p:spPr bwMode="auto">
          <a:xfrm>
            <a:off x="6166219" y="6583363"/>
            <a:ext cx="2956266" cy="276999"/>
          </a:xfrm>
          <a:prstGeom prst="rect">
            <a:avLst/>
          </a:prstGeom>
          <a:noFill/>
          <a:ln w="9525">
            <a:noFill/>
            <a:miter lim="800000"/>
            <a:headEnd/>
            <a:tailEnd/>
          </a:ln>
        </p:spPr>
        <p:txBody>
          <a:bodyPr wrap="square">
            <a:spAutoFit/>
          </a:bodyPr>
          <a:lstStyle/>
          <a:p>
            <a:pPr algn="r" eaLnBrk="0" hangingPunct="0"/>
            <a:r>
              <a:rPr lang="en-US" sz="1200" i="1" dirty="0" err="1">
                <a:solidFill>
                  <a:srgbClr val="0070C0"/>
                </a:solidFill>
              </a:rPr>
              <a:t>Wijting</a:t>
            </a:r>
            <a:r>
              <a:rPr lang="en-US" sz="1200" i="1" dirty="0">
                <a:solidFill>
                  <a:srgbClr val="0070C0"/>
                </a:solidFill>
              </a:rPr>
              <a:t> I, CROI 2017, Abs. 451LB</a:t>
            </a:r>
            <a:endParaRPr lang="en-GB" sz="1200" i="1" dirty="0">
              <a:solidFill>
                <a:srgbClr val="0070C0"/>
              </a:solidFill>
            </a:endParaRPr>
          </a:p>
        </p:txBody>
      </p:sp>
      <p:graphicFrame>
        <p:nvGraphicFramePr>
          <p:cNvPr id="7" name="Tableau 6"/>
          <p:cNvGraphicFramePr>
            <a:graphicFrameLocks noGrp="1"/>
          </p:cNvGraphicFramePr>
          <p:nvPr>
            <p:extLst/>
          </p:nvPr>
        </p:nvGraphicFramePr>
        <p:xfrm>
          <a:off x="152034" y="1911983"/>
          <a:ext cx="8892018" cy="4328555"/>
        </p:xfrm>
        <a:graphic>
          <a:graphicData uri="http://schemas.openxmlformats.org/drawingml/2006/table">
            <a:tbl>
              <a:tblPr firstRow="1" bandRow="1">
                <a:tableStyleId>{5C22544A-7EE6-4342-B048-85BDC9FD1C3A}</a:tableStyleId>
              </a:tblPr>
              <a:tblGrid>
                <a:gridCol w="643400">
                  <a:extLst>
                    <a:ext uri="{9D8B030D-6E8A-4147-A177-3AD203B41FA5}">
                      <a16:colId xmlns:a16="http://schemas.microsoft.com/office/drawing/2014/main" xmlns="" val="1556662113"/>
                    </a:ext>
                  </a:extLst>
                </a:gridCol>
                <a:gridCol w="1032668">
                  <a:extLst>
                    <a:ext uri="{9D8B030D-6E8A-4147-A177-3AD203B41FA5}">
                      <a16:colId xmlns:a16="http://schemas.microsoft.com/office/drawing/2014/main" xmlns="" val="2255642812"/>
                    </a:ext>
                  </a:extLst>
                </a:gridCol>
                <a:gridCol w="767524">
                  <a:extLst>
                    <a:ext uri="{9D8B030D-6E8A-4147-A177-3AD203B41FA5}">
                      <a16:colId xmlns:a16="http://schemas.microsoft.com/office/drawing/2014/main" xmlns="" val="621698918"/>
                    </a:ext>
                  </a:extLst>
                </a:gridCol>
                <a:gridCol w="921029">
                  <a:extLst>
                    <a:ext uri="{9D8B030D-6E8A-4147-A177-3AD203B41FA5}">
                      <a16:colId xmlns:a16="http://schemas.microsoft.com/office/drawing/2014/main" xmlns="" val="3594972745"/>
                    </a:ext>
                  </a:extLst>
                </a:gridCol>
                <a:gridCol w="1228038">
                  <a:extLst>
                    <a:ext uri="{9D8B030D-6E8A-4147-A177-3AD203B41FA5}">
                      <a16:colId xmlns:a16="http://schemas.microsoft.com/office/drawing/2014/main" xmlns="" val="4269712691"/>
                    </a:ext>
                  </a:extLst>
                </a:gridCol>
                <a:gridCol w="1018713">
                  <a:extLst>
                    <a:ext uri="{9D8B030D-6E8A-4147-A177-3AD203B41FA5}">
                      <a16:colId xmlns:a16="http://schemas.microsoft.com/office/drawing/2014/main" xmlns="" val="293748487"/>
                    </a:ext>
                  </a:extLst>
                </a:gridCol>
                <a:gridCol w="953080">
                  <a:extLst>
                    <a:ext uri="{9D8B030D-6E8A-4147-A177-3AD203B41FA5}">
                      <a16:colId xmlns:a16="http://schemas.microsoft.com/office/drawing/2014/main" xmlns="" val="4122944167"/>
                    </a:ext>
                  </a:extLst>
                </a:gridCol>
                <a:gridCol w="1265762">
                  <a:extLst>
                    <a:ext uri="{9D8B030D-6E8A-4147-A177-3AD203B41FA5}">
                      <a16:colId xmlns:a16="http://schemas.microsoft.com/office/drawing/2014/main" xmlns="" val="2917744406"/>
                    </a:ext>
                  </a:extLst>
                </a:gridCol>
                <a:gridCol w="1061804">
                  <a:extLst>
                    <a:ext uri="{9D8B030D-6E8A-4147-A177-3AD203B41FA5}">
                      <a16:colId xmlns:a16="http://schemas.microsoft.com/office/drawing/2014/main" xmlns="" val="4165790328"/>
                    </a:ext>
                  </a:extLst>
                </a:gridCol>
              </a:tblGrid>
              <a:tr h="893325">
                <a:tc>
                  <a:txBody>
                    <a:bodyPr/>
                    <a:lstStyle/>
                    <a:p>
                      <a:r>
                        <a:rPr lang="fr-FR" sz="1100" dirty="0">
                          <a:solidFill>
                            <a:srgbClr val="000066"/>
                          </a:solidFill>
                        </a:rPr>
                        <a:t>Echec</a:t>
                      </a:r>
                    </a:p>
                  </a:txBody>
                  <a:tcPr anchor="ctr"/>
                </a:tc>
                <a:tc>
                  <a:txBody>
                    <a:bodyPr/>
                    <a:lstStyle/>
                    <a:p>
                      <a:pPr algn="ctr"/>
                      <a:r>
                        <a:rPr lang="fr-FR" sz="1100" dirty="0">
                          <a:solidFill>
                            <a:srgbClr val="000066"/>
                          </a:solidFill>
                        </a:rPr>
                        <a:t>Moment de l’échec dans DOMONO</a:t>
                      </a:r>
                    </a:p>
                  </a:txBody>
                  <a:tcPr anchor="ctr"/>
                </a:tc>
                <a:tc>
                  <a:txBody>
                    <a:bodyPr/>
                    <a:lstStyle/>
                    <a:p>
                      <a:pPr algn="ctr"/>
                      <a:r>
                        <a:rPr lang="fr-FR" sz="1100" dirty="0">
                          <a:solidFill>
                            <a:srgbClr val="000066"/>
                          </a:solidFill>
                        </a:rPr>
                        <a:t>Zénith CV </a:t>
                      </a:r>
                    </a:p>
                    <a:p>
                      <a:pPr algn="ctr"/>
                      <a:r>
                        <a:rPr lang="fr-FR" sz="1100" dirty="0">
                          <a:solidFill>
                            <a:srgbClr val="000066"/>
                          </a:solidFill>
                        </a:rPr>
                        <a:t>(c/ml)</a:t>
                      </a:r>
                    </a:p>
                  </a:txBody>
                  <a:tcPr anchor="ctr"/>
                </a:tc>
                <a:tc>
                  <a:txBody>
                    <a:bodyPr/>
                    <a:lstStyle/>
                    <a:p>
                      <a:pPr algn="ctr"/>
                      <a:r>
                        <a:rPr lang="fr-FR" sz="1100" dirty="0">
                          <a:solidFill>
                            <a:srgbClr val="000066"/>
                          </a:solidFill>
                        </a:rPr>
                        <a:t>Nadir CD4</a:t>
                      </a:r>
                    </a:p>
                    <a:p>
                      <a:pPr algn="ctr"/>
                      <a:r>
                        <a:rPr lang="fr-FR" sz="1100" dirty="0">
                          <a:solidFill>
                            <a:srgbClr val="000066"/>
                          </a:solidFill>
                        </a:rPr>
                        <a:t>(/mm</a:t>
                      </a:r>
                      <a:r>
                        <a:rPr lang="fr-FR" sz="1100" baseline="30000" dirty="0">
                          <a:solidFill>
                            <a:srgbClr val="000066"/>
                          </a:solidFill>
                        </a:rPr>
                        <a:t>3</a:t>
                      </a:r>
                      <a:r>
                        <a:rPr lang="fr-FR" sz="1100" dirty="0">
                          <a:solidFill>
                            <a:srgbClr val="000066"/>
                          </a:solidFill>
                        </a:rPr>
                        <a:t>)</a:t>
                      </a:r>
                    </a:p>
                  </a:txBody>
                  <a:tcPr anchor="ctr"/>
                </a:tc>
                <a:tc>
                  <a:txBody>
                    <a:bodyPr/>
                    <a:lstStyle/>
                    <a:p>
                      <a:pPr algn="ctr"/>
                      <a:r>
                        <a:rPr lang="fr-FR" sz="1100" dirty="0">
                          <a:solidFill>
                            <a:srgbClr val="000066"/>
                          </a:solidFill>
                        </a:rPr>
                        <a:t>ARV avant DOMONO</a:t>
                      </a:r>
                    </a:p>
                  </a:txBody>
                  <a:tcPr anchor="ctr"/>
                </a:tc>
                <a:tc>
                  <a:txBody>
                    <a:bodyPr/>
                    <a:lstStyle/>
                    <a:p>
                      <a:pPr algn="ctr"/>
                      <a:r>
                        <a:rPr lang="fr-FR" sz="1100" dirty="0">
                          <a:solidFill>
                            <a:srgbClr val="000066"/>
                          </a:solidFill>
                        </a:rPr>
                        <a:t>Durée ARV avant DOMONO (ans)</a:t>
                      </a:r>
                    </a:p>
                  </a:txBody>
                  <a:tcPr anchor="ctr"/>
                </a:tc>
                <a:tc>
                  <a:txBody>
                    <a:bodyPr/>
                    <a:lstStyle/>
                    <a:p>
                      <a:pPr algn="ctr"/>
                      <a:r>
                        <a:rPr lang="fr-FR" sz="1100" dirty="0">
                          <a:solidFill>
                            <a:srgbClr val="000066"/>
                          </a:solidFill>
                        </a:rPr>
                        <a:t>CV à l’échec DOMONO </a:t>
                      </a:r>
                    </a:p>
                    <a:p>
                      <a:pPr algn="ctr"/>
                      <a:r>
                        <a:rPr lang="fr-FR" sz="1100" dirty="0">
                          <a:solidFill>
                            <a:srgbClr val="000066"/>
                          </a:solidFill>
                        </a:rPr>
                        <a:t>(c/ml)</a:t>
                      </a:r>
                    </a:p>
                  </a:txBody>
                  <a:tcPr anchor="ctr"/>
                </a:tc>
                <a:tc>
                  <a:txBody>
                    <a:bodyPr/>
                    <a:lstStyle/>
                    <a:p>
                      <a:pPr algn="ctr"/>
                      <a:r>
                        <a:rPr lang="fr-FR" sz="1100" dirty="0">
                          <a:solidFill>
                            <a:srgbClr val="000066"/>
                          </a:solidFill>
                        </a:rPr>
                        <a:t>Concentration</a:t>
                      </a:r>
                    </a:p>
                    <a:p>
                      <a:pPr algn="ctr"/>
                      <a:r>
                        <a:rPr lang="fr-FR" sz="1100" dirty="0">
                          <a:solidFill>
                            <a:srgbClr val="000066"/>
                          </a:solidFill>
                        </a:rPr>
                        <a:t>plasmatique DTG à l’échec (mg/ml [T])</a:t>
                      </a:r>
                    </a:p>
                  </a:txBody>
                  <a:tcPr anchor="ctr"/>
                </a:tc>
                <a:tc>
                  <a:txBody>
                    <a:bodyPr/>
                    <a:lstStyle/>
                    <a:p>
                      <a:pPr algn="ctr"/>
                      <a:r>
                        <a:rPr lang="fr-FR" sz="1100" dirty="0">
                          <a:solidFill>
                            <a:srgbClr val="000066"/>
                          </a:solidFill>
                        </a:rPr>
                        <a:t>Séquençage </a:t>
                      </a:r>
                      <a:r>
                        <a:rPr lang="fr-FR" sz="1100" dirty="0" err="1">
                          <a:solidFill>
                            <a:srgbClr val="000066"/>
                          </a:solidFill>
                        </a:rPr>
                        <a:t>intégrase</a:t>
                      </a:r>
                      <a:endParaRPr lang="fr-FR" sz="1100" dirty="0">
                        <a:solidFill>
                          <a:srgbClr val="000066"/>
                        </a:solidFill>
                      </a:endParaRPr>
                    </a:p>
                  </a:txBody>
                  <a:tcPr anchor="ctr"/>
                </a:tc>
                <a:extLst>
                  <a:ext uri="{0D108BD9-81ED-4DB2-BD59-A6C34878D82A}">
                    <a16:rowId xmlns:a16="http://schemas.microsoft.com/office/drawing/2014/main" xmlns="" val="4106950463"/>
                  </a:ext>
                </a:extLst>
              </a:tr>
              <a:tr h="416713">
                <a:tc>
                  <a:txBody>
                    <a:bodyPr/>
                    <a:lstStyle/>
                    <a:p>
                      <a:r>
                        <a:rPr lang="fr-FR" sz="1200" dirty="0">
                          <a:solidFill>
                            <a:srgbClr val="000066"/>
                          </a:solidFill>
                        </a:rPr>
                        <a:t>1</a:t>
                      </a:r>
                    </a:p>
                  </a:txBody>
                  <a:tcPr anchor="ctr"/>
                </a:tc>
                <a:tc>
                  <a:txBody>
                    <a:bodyPr/>
                    <a:lstStyle/>
                    <a:p>
                      <a:pPr algn="ctr"/>
                      <a:r>
                        <a:rPr lang="fr-FR" sz="1200" dirty="0">
                          <a:solidFill>
                            <a:srgbClr val="000066"/>
                          </a:solidFill>
                        </a:rPr>
                        <a:t>S4</a:t>
                      </a:r>
                    </a:p>
                  </a:txBody>
                  <a:tcPr anchor="ctr"/>
                </a:tc>
                <a:tc>
                  <a:txBody>
                    <a:bodyPr/>
                    <a:lstStyle/>
                    <a:p>
                      <a:pPr algn="ctr"/>
                      <a:r>
                        <a:rPr lang="fr-FR" sz="1200" dirty="0">
                          <a:solidFill>
                            <a:srgbClr val="000066"/>
                          </a:solidFill>
                        </a:rPr>
                        <a:t>18 500</a:t>
                      </a:r>
                    </a:p>
                  </a:txBody>
                  <a:tcPr anchor="ctr"/>
                </a:tc>
                <a:tc>
                  <a:txBody>
                    <a:bodyPr/>
                    <a:lstStyle/>
                    <a:p>
                      <a:pPr algn="ctr"/>
                      <a:r>
                        <a:rPr lang="fr-FR" sz="1200" dirty="0">
                          <a:solidFill>
                            <a:srgbClr val="000066"/>
                          </a:solidFill>
                        </a:rPr>
                        <a:t>290</a:t>
                      </a:r>
                    </a:p>
                  </a:txBody>
                  <a:tcPr anchor="ctr"/>
                </a:tc>
                <a:tc>
                  <a:txBody>
                    <a:bodyPr/>
                    <a:lstStyle/>
                    <a:p>
                      <a:pPr algn="ctr"/>
                      <a:r>
                        <a:rPr lang="fr-FR" sz="1200" dirty="0">
                          <a:solidFill>
                            <a:srgbClr val="000066"/>
                          </a:solidFill>
                        </a:rPr>
                        <a:t>TDF/FTC/RPV</a:t>
                      </a:r>
                    </a:p>
                  </a:txBody>
                  <a:tcPr anchor="ctr"/>
                </a:tc>
                <a:tc>
                  <a:txBody>
                    <a:bodyPr/>
                    <a:lstStyle/>
                    <a:p>
                      <a:pPr algn="ctr"/>
                      <a:r>
                        <a:rPr lang="fr-FR" sz="1200" dirty="0">
                          <a:solidFill>
                            <a:srgbClr val="000066"/>
                          </a:solidFill>
                        </a:rPr>
                        <a:t>4 A</a:t>
                      </a:r>
                    </a:p>
                  </a:txBody>
                  <a:tcPr anchor="ctr"/>
                </a:tc>
                <a:tc>
                  <a:txBody>
                    <a:bodyPr/>
                    <a:lstStyle/>
                    <a:p>
                      <a:pPr algn="ctr"/>
                      <a:r>
                        <a:rPr lang="fr-FR" sz="1200" dirty="0">
                          <a:solidFill>
                            <a:srgbClr val="000066"/>
                          </a:solidFill>
                        </a:rPr>
                        <a:t>71 600</a:t>
                      </a:r>
                    </a:p>
                  </a:txBody>
                  <a:tcPr anchor="ctr"/>
                </a:tc>
                <a:tc>
                  <a:txBody>
                    <a:bodyPr/>
                    <a:lstStyle/>
                    <a:p>
                      <a:pPr algn="ctr"/>
                      <a:r>
                        <a:rPr lang="fr-FR" sz="1200" dirty="0">
                          <a:solidFill>
                            <a:srgbClr val="000066"/>
                          </a:solidFill>
                        </a:rPr>
                        <a:t>1,29 (+14h)</a:t>
                      </a:r>
                    </a:p>
                  </a:txBody>
                  <a:tcPr anchor="ctr"/>
                </a:tc>
                <a:tc>
                  <a:txBody>
                    <a:bodyPr/>
                    <a:lstStyle/>
                    <a:p>
                      <a:pPr algn="ctr"/>
                      <a:r>
                        <a:rPr lang="fr-FR" sz="1200" dirty="0">
                          <a:solidFill>
                            <a:srgbClr val="000066"/>
                          </a:solidFill>
                        </a:rPr>
                        <a:t>0 mutation</a:t>
                      </a:r>
                    </a:p>
                  </a:txBody>
                  <a:tcPr anchor="ctr"/>
                </a:tc>
                <a:extLst>
                  <a:ext uri="{0D108BD9-81ED-4DB2-BD59-A6C34878D82A}">
                    <a16:rowId xmlns:a16="http://schemas.microsoft.com/office/drawing/2014/main" xmlns="" val="2773218016"/>
                  </a:ext>
                </a:extLst>
              </a:tr>
              <a:tr h="4674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2</a:t>
                      </a:r>
                    </a:p>
                  </a:txBody>
                  <a:tcPr anchor="ctr"/>
                </a:tc>
                <a:tc>
                  <a:txBody>
                    <a:bodyPr/>
                    <a:lstStyle/>
                    <a:p>
                      <a:pPr algn="ctr"/>
                      <a:r>
                        <a:rPr lang="fr-FR" sz="1200" dirty="0">
                          <a:solidFill>
                            <a:srgbClr val="000066"/>
                          </a:solidFill>
                        </a:rPr>
                        <a:t>S12</a:t>
                      </a:r>
                    </a:p>
                  </a:txBody>
                  <a:tcPr anchor="ctr"/>
                </a:tc>
                <a:tc>
                  <a:txBody>
                    <a:bodyPr/>
                    <a:lstStyle/>
                    <a:p>
                      <a:pPr algn="ctr"/>
                      <a:r>
                        <a:rPr lang="fr-FR" sz="1200" dirty="0">
                          <a:solidFill>
                            <a:srgbClr val="000066"/>
                          </a:solidFill>
                        </a:rPr>
                        <a:t>7 420</a:t>
                      </a:r>
                    </a:p>
                  </a:txBody>
                  <a:tcPr anchor="ctr"/>
                </a:tc>
                <a:tc>
                  <a:txBody>
                    <a:bodyPr/>
                    <a:lstStyle/>
                    <a:p>
                      <a:pPr algn="ctr"/>
                      <a:r>
                        <a:rPr lang="fr-FR" sz="1200" dirty="0">
                          <a:solidFill>
                            <a:srgbClr val="000066"/>
                          </a:solidFill>
                        </a:rPr>
                        <a:t>220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TDF/FTC/EFV</a:t>
                      </a:r>
                    </a:p>
                  </a:txBody>
                  <a:tcPr anchor="ctr"/>
                </a:tc>
                <a:tc>
                  <a:txBody>
                    <a:bodyPr/>
                    <a:lstStyle/>
                    <a:p>
                      <a:pPr algn="ctr"/>
                      <a:r>
                        <a:rPr lang="fr-FR" sz="1200" dirty="0">
                          <a:solidFill>
                            <a:srgbClr val="000066"/>
                          </a:solidFill>
                        </a:rPr>
                        <a:t>4 A + 10 M</a:t>
                      </a:r>
                    </a:p>
                  </a:txBody>
                  <a:tcPr anchor="ctr"/>
                </a:tc>
                <a:tc>
                  <a:txBody>
                    <a:bodyPr/>
                    <a:lstStyle/>
                    <a:p>
                      <a:pPr algn="ctr"/>
                      <a:r>
                        <a:rPr lang="fr-FR" sz="1200" dirty="0">
                          <a:solidFill>
                            <a:srgbClr val="000066"/>
                          </a:solidFill>
                        </a:rPr>
                        <a:t>678</a:t>
                      </a:r>
                    </a:p>
                  </a:txBody>
                  <a:tcPr anchor="ctr"/>
                </a:tc>
                <a:tc>
                  <a:txBody>
                    <a:bodyPr/>
                    <a:lstStyle/>
                    <a:p>
                      <a:pPr algn="ctr"/>
                      <a:r>
                        <a:rPr lang="fr-FR" sz="1200" dirty="0">
                          <a:solidFill>
                            <a:srgbClr val="000066"/>
                          </a:solidFill>
                        </a:rPr>
                        <a:t>2,00 (+19h)</a:t>
                      </a:r>
                    </a:p>
                  </a:txBody>
                  <a:tcPr anchor="ctr"/>
                </a:tc>
                <a:tc>
                  <a:txBody>
                    <a:bodyPr/>
                    <a:lstStyle/>
                    <a:p>
                      <a:pPr algn="ctr"/>
                      <a:r>
                        <a:rPr lang="fr-FR" sz="1200" dirty="0">
                          <a:solidFill>
                            <a:srgbClr val="000066"/>
                          </a:solidFill>
                        </a:rPr>
                        <a:t>Echec</a:t>
                      </a:r>
                    </a:p>
                  </a:txBody>
                  <a:tcPr anchor="ctr"/>
                </a:tc>
                <a:extLst>
                  <a:ext uri="{0D108BD9-81ED-4DB2-BD59-A6C34878D82A}">
                    <a16:rowId xmlns:a16="http://schemas.microsoft.com/office/drawing/2014/main" xmlns="" val="2533899641"/>
                  </a:ext>
                </a:extLst>
              </a:tr>
              <a:tr h="416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3</a:t>
                      </a:r>
                    </a:p>
                  </a:txBody>
                  <a:tcPr anchor="ctr"/>
                </a:tc>
                <a:tc>
                  <a:txBody>
                    <a:bodyPr/>
                    <a:lstStyle/>
                    <a:p>
                      <a:pPr algn="ctr"/>
                      <a:r>
                        <a:rPr lang="fr-FR" sz="1200" dirty="0">
                          <a:solidFill>
                            <a:srgbClr val="000066"/>
                          </a:solidFill>
                        </a:rPr>
                        <a:t>S30</a:t>
                      </a:r>
                    </a:p>
                  </a:txBody>
                  <a:tcPr anchor="ctr"/>
                </a:tc>
                <a:tc>
                  <a:txBody>
                    <a:bodyPr/>
                    <a:lstStyle/>
                    <a:p>
                      <a:pPr algn="ctr"/>
                      <a:r>
                        <a:rPr lang="fr-FR" sz="1200" dirty="0">
                          <a:solidFill>
                            <a:srgbClr val="000066"/>
                          </a:solidFill>
                        </a:rPr>
                        <a:t>17 500</a:t>
                      </a:r>
                    </a:p>
                  </a:txBody>
                  <a:tcPr anchor="ctr"/>
                </a:tc>
                <a:tc>
                  <a:txBody>
                    <a:bodyPr/>
                    <a:lstStyle/>
                    <a:p>
                      <a:pPr algn="ctr"/>
                      <a:r>
                        <a:rPr lang="fr-FR" sz="1200" dirty="0">
                          <a:solidFill>
                            <a:srgbClr val="000066"/>
                          </a:solidFill>
                        </a:rPr>
                        <a:t>280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TDF/FTC/RPV</a:t>
                      </a:r>
                    </a:p>
                  </a:txBody>
                  <a:tcPr anchor="ctr"/>
                </a:tc>
                <a:tc>
                  <a:txBody>
                    <a:bodyPr/>
                    <a:lstStyle/>
                    <a:p>
                      <a:pPr algn="ctr"/>
                      <a:r>
                        <a:rPr lang="fr-FR" sz="1200" dirty="0">
                          <a:solidFill>
                            <a:srgbClr val="000066"/>
                          </a:solidFill>
                        </a:rPr>
                        <a:t>4 A +  4 M</a:t>
                      </a:r>
                    </a:p>
                  </a:txBody>
                  <a:tcPr anchor="ctr"/>
                </a:tc>
                <a:tc>
                  <a:txBody>
                    <a:bodyPr/>
                    <a:lstStyle/>
                    <a:p>
                      <a:pPr algn="ctr"/>
                      <a:r>
                        <a:rPr lang="fr-FR" sz="1200" dirty="0">
                          <a:solidFill>
                            <a:srgbClr val="000066"/>
                          </a:solidFill>
                        </a:rPr>
                        <a:t>3 510</a:t>
                      </a:r>
                    </a:p>
                  </a:txBody>
                  <a:tcPr anchor="ctr"/>
                </a:tc>
                <a:tc>
                  <a:txBody>
                    <a:bodyPr/>
                    <a:lstStyle/>
                    <a:p>
                      <a:pPr algn="ctr"/>
                      <a:r>
                        <a:rPr lang="fr-FR" sz="1200" dirty="0">
                          <a:solidFill>
                            <a:srgbClr val="000066"/>
                          </a:solidFill>
                        </a:rPr>
                        <a:t>2,59 (+16h)</a:t>
                      </a:r>
                    </a:p>
                  </a:txBody>
                  <a:tcPr anchor="ctr"/>
                </a:tc>
                <a:tc>
                  <a:txBody>
                    <a:bodyPr/>
                    <a:lstStyle/>
                    <a:p>
                      <a:pPr algn="ctr"/>
                      <a:r>
                        <a:rPr lang="fr-FR" sz="1200" dirty="0">
                          <a:solidFill>
                            <a:srgbClr val="000066"/>
                          </a:solidFill>
                        </a:rPr>
                        <a:t>0 mutation</a:t>
                      </a:r>
                    </a:p>
                  </a:txBody>
                  <a:tcPr anchor="ctr"/>
                </a:tc>
                <a:extLst>
                  <a:ext uri="{0D108BD9-81ED-4DB2-BD59-A6C34878D82A}">
                    <a16:rowId xmlns:a16="http://schemas.microsoft.com/office/drawing/2014/main" xmlns="" val="1831014777"/>
                  </a:ext>
                </a:extLst>
              </a:tr>
              <a:tr h="416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4</a:t>
                      </a:r>
                    </a:p>
                  </a:txBody>
                  <a:tcPr anchor="ctr"/>
                </a:tc>
                <a:tc>
                  <a:txBody>
                    <a:bodyPr/>
                    <a:lstStyle/>
                    <a:p>
                      <a:pPr algn="ctr"/>
                      <a:r>
                        <a:rPr lang="fr-FR" sz="1200" dirty="0">
                          <a:solidFill>
                            <a:srgbClr val="000066"/>
                          </a:solidFill>
                        </a:rPr>
                        <a:t>S30</a:t>
                      </a:r>
                    </a:p>
                  </a:txBody>
                  <a:tcPr anchor="ctr"/>
                </a:tc>
                <a:tc>
                  <a:txBody>
                    <a:bodyPr/>
                    <a:lstStyle/>
                    <a:p>
                      <a:pPr algn="ctr"/>
                      <a:r>
                        <a:rPr lang="fr-FR" sz="1200" dirty="0">
                          <a:solidFill>
                            <a:srgbClr val="000066"/>
                          </a:solidFill>
                        </a:rPr>
                        <a:t>99 270</a:t>
                      </a:r>
                    </a:p>
                  </a:txBody>
                  <a:tcPr anchor="ctr"/>
                </a:tc>
                <a:tc>
                  <a:txBody>
                    <a:bodyPr/>
                    <a:lstStyle/>
                    <a:p>
                      <a:pPr algn="ctr"/>
                      <a:r>
                        <a:rPr lang="fr-FR" sz="1200" dirty="0">
                          <a:solidFill>
                            <a:srgbClr val="000066"/>
                          </a:solidFill>
                        </a:rPr>
                        <a:t>330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TDF/FTC/RPV</a:t>
                      </a:r>
                    </a:p>
                  </a:txBody>
                  <a:tcPr anchor="ctr"/>
                </a:tc>
                <a:tc>
                  <a:txBody>
                    <a:bodyPr/>
                    <a:lstStyle/>
                    <a:p>
                      <a:pPr algn="ctr"/>
                      <a:r>
                        <a:rPr lang="fr-FR" sz="1200" dirty="0">
                          <a:solidFill>
                            <a:srgbClr val="000066"/>
                          </a:solidFill>
                        </a:rPr>
                        <a:t>2 A</a:t>
                      </a:r>
                    </a:p>
                  </a:txBody>
                  <a:tcPr anchor="ctr"/>
                </a:tc>
                <a:tc>
                  <a:txBody>
                    <a:bodyPr/>
                    <a:lstStyle/>
                    <a:p>
                      <a:pPr algn="ctr"/>
                      <a:r>
                        <a:rPr lang="fr-FR" sz="1200" dirty="0">
                          <a:solidFill>
                            <a:srgbClr val="000066"/>
                          </a:solidFill>
                        </a:rPr>
                        <a:t>1 570</a:t>
                      </a:r>
                    </a:p>
                  </a:txBody>
                  <a:tcPr anchor="ctr"/>
                </a:tc>
                <a:tc>
                  <a:txBody>
                    <a:bodyPr/>
                    <a:lstStyle/>
                    <a:p>
                      <a:pPr algn="ctr"/>
                      <a:r>
                        <a:rPr lang="fr-FR" sz="1200" dirty="0">
                          <a:solidFill>
                            <a:srgbClr val="000066"/>
                          </a:solidFill>
                        </a:rPr>
                        <a:t>2,96 (+22h)</a:t>
                      </a:r>
                    </a:p>
                  </a:txBody>
                  <a:tcPr anchor="ctr"/>
                </a:tc>
                <a:tc>
                  <a:txBody>
                    <a:bodyPr/>
                    <a:lstStyle/>
                    <a:p>
                      <a:pPr algn="ctr"/>
                      <a:r>
                        <a:rPr lang="fr-FR" sz="1200" b="1" dirty="0">
                          <a:solidFill>
                            <a:srgbClr val="000066"/>
                          </a:solidFill>
                        </a:rPr>
                        <a:t>S230R</a:t>
                      </a:r>
                    </a:p>
                  </a:txBody>
                  <a:tcPr anchor="ctr"/>
                </a:tc>
                <a:extLst>
                  <a:ext uri="{0D108BD9-81ED-4DB2-BD59-A6C34878D82A}">
                    <a16:rowId xmlns:a16="http://schemas.microsoft.com/office/drawing/2014/main" xmlns="" val="3222606650"/>
                  </a:ext>
                </a:extLst>
              </a:tr>
              <a:tr h="4674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5</a:t>
                      </a:r>
                    </a:p>
                  </a:txBody>
                  <a:tcPr anchor="ctr"/>
                </a:tc>
                <a:tc>
                  <a:txBody>
                    <a:bodyPr/>
                    <a:lstStyle/>
                    <a:p>
                      <a:pPr algn="ctr"/>
                      <a:r>
                        <a:rPr lang="fr-FR" sz="1200" dirty="0">
                          <a:solidFill>
                            <a:srgbClr val="000066"/>
                          </a:solidFill>
                        </a:rPr>
                        <a:t>S36</a:t>
                      </a:r>
                    </a:p>
                  </a:txBody>
                  <a:tcPr anchor="ctr"/>
                </a:tc>
                <a:tc>
                  <a:txBody>
                    <a:bodyPr/>
                    <a:lstStyle/>
                    <a:p>
                      <a:pPr algn="ctr"/>
                      <a:r>
                        <a:rPr lang="fr-FR" sz="1200" dirty="0">
                          <a:solidFill>
                            <a:srgbClr val="000066"/>
                          </a:solidFill>
                        </a:rPr>
                        <a:t>56 300</a:t>
                      </a:r>
                    </a:p>
                  </a:txBody>
                  <a:tcPr anchor="ctr"/>
                </a:tc>
                <a:tc>
                  <a:txBody>
                    <a:bodyPr/>
                    <a:lstStyle/>
                    <a:p>
                      <a:pPr algn="ctr"/>
                      <a:r>
                        <a:rPr lang="fr-FR" sz="1200" dirty="0">
                          <a:solidFill>
                            <a:srgbClr val="000066"/>
                          </a:solidFill>
                        </a:rPr>
                        <a:t>210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TDF/FTC/DTG</a:t>
                      </a:r>
                    </a:p>
                  </a:txBody>
                  <a:tcPr anchor="ctr"/>
                </a:tc>
                <a:tc>
                  <a:txBody>
                    <a:bodyPr/>
                    <a:lstStyle/>
                    <a:p>
                      <a:pPr algn="ctr"/>
                      <a:r>
                        <a:rPr lang="fr-FR" sz="1200" dirty="0">
                          <a:solidFill>
                            <a:srgbClr val="000066"/>
                          </a:solidFill>
                        </a:rPr>
                        <a:t>6 A + 1 M</a:t>
                      </a:r>
                    </a:p>
                  </a:txBody>
                  <a:tcPr anchor="ctr"/>
                </a:tc>
                <a:tc>
                  <a:txBody>
                    <a:bodyPr/>
                    <a:lstStyle/>
                    <a:p>
                      <a:pPr algn="ctr"/>
                      <a:r>
                        <a:rPr lang="fr-FR" sz="1200" dirty="0">
                          <a:solidFill>
                            <a:srgbClr val="000066"/>
                          </a:solidFill>
                        </a:rPr>
                        <a:t>1 440</a:t>
                      </a:r>
                    </a:p>
                  </a:txBody>
                  <a:tcPr anchor="ctr"/>
                </a:tc>
                <a:tc>
                  <a:txBody>
                    <a:bodyPr/>
                    <a:lstStyle/>
                    <a:p>
                      <a:pPr algn="ctr"/>
                      <a:r>
                        <a:rPr lang="fr-FR" sz="1200" dirty="0">
                          <a:solidFill>
                            <a:srgbClr val="000066"/>
                          </a:solidFill>
                        </a:rPr>
                        <a:t>1,00 (+24h)</a:t>
                      </a:r>
                    </a:p>
                  </a:txBody>
                  <a:tcPr anchor="ctr"/>
                </a:tc>
                <a:tc>
                  <a:txBody>
                    <a:bodyPr/>
                    <a:lstStyle/>
                    <a:p>
                      <a:pPr algn="ctr"/>
                      <a:r>
                        <a:rPr lang="fr-FR" sz="1200" dirty="0">
                          <a:solidFill>
                            <a:srgbClr val="000066"/>
                          </a:solidFill>
                        </a:rPr>
                        <a:t>Echec </a:t>
                      </a:r>
                    </a:p>
                  </a:txBody>
                  <a:tcPr anchor="ctr"/>
                </a:tc>
                <a:extLst>
                  <a:ext uri="{0D108BD9-81ED-4DB2-BD59-A6C34878D82A}">
                    <a16:rowId xmlns:a16="http://schemas.microsoft.com/office/drawing/2014/main" xmlns="" val="3939592369"/>
                  </a:ext>
                </a:extLst>
              </a:tr>
              <a:tr h="416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6</a:t>
                      </a:r>
                    </a:p>
                  </a:txBody>
                  <a:tcPr anchor="ctr"/>
                </a:tc>
                <a:tc>
                  <a:txBody>
                    <a:bodyPr/>
                    <a:lstStyle/>
                    <a:p>
                      <a:pPr algn="ctr"/>
                      <a:r>
                        <a:rPr lang="fr-FR" sz="1200" dirty="0">
                          <a:solidFill>
                            <a:srgbClr val="000066"/>
                          </a:solidFill>
                        </a:rPr>
                        <a:t>S48</a:t>
                      </a:r>
                    </a:p>
                  </a:txBody>
                  <a:tcPr anchor="ctr"/>
                </a:tc>
                <a:tc>
                  <a:txBody>
                    <a:bodyPr/>
                    <a:lstStyle/>
                    <a:p>
                      <a:pPr algn="ctr"/>
                      <a:r>
                        <a:rPr lang="fr-FR" sz="1200" dirty="0">
                          <a:solidFill>
                            <a:srgbClr val="000066"/>
                          </a:solidFill>
                        </a:rPr>
                        <a:t>67 000</a:t>
                      </a:r>
                    </a:p>
                  </a:txBody>
                  <a:tcPr anchor="ctr"/>
                </a:tc>
                <a:tc>
                  <a:txBody>
                    <a:bodyPr/>
                    <a:lstStyle/>
                    <a:p>
                      <a:pPr algn="ctr"/>
                      <a:r>
                        <a:rPr lang="fr-FR" sz="1200" dirty="0">
                          <a:solidFill>
                            <a:srgbClr val="000066"/>
                          </a:solidFill>
                        </a:rPr>
                        <a:t>230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TDF/FTC/RPV</a:t>
                      </a:r>
                    </a:p>
                  </a:txBody>
                  <a:tcPr anchor="ctr"/>
                </a:tc>
                <a:tc>
                  <a:txBody>
                    <a:bodyPr/>
                    <a:lstStyle/>
                    <a:p>
                      <a:pPr algn="ctr"/>
                      <a:r>
                        <a:rPr lang="fr-FR" sz="1200" dirty="0">
                          <a:solidFill>
                            <a:srgbClr val="000066"/>
                          </a:solidFill>
                        </a:rPr>
                        <a:t>5 A + 9 M</a:t>
                      </a:r>
                    </a:p>
                  </a:txBody>
                  <a:tcPr anchor="ctr"/>
                </a:tc>
                <a:tc>
                  <a:txBody>
                    <a:bodyPr/>
                    <a:lstStyle/>
                    <a:p>
                      <a:pPr algn="ctr"/>
                      <a:r>
                        <a:rPr lang="fr-FR" sz="1200" dirty="0">
                          <a:solidFill>
                            <a:srgbClr val="000066"/>
                          </a:solidFill>
                        </a:rPr>
                        <a:t>4 990</a:t>
                      </a:r>
                    </a:p>
                  </a:txBody>
                  <a:tcPr anchor="ctr"/>
                </a:tc>
                <a:tc>
                  <a:txBody>
                    <a:bodyPr/>
                    <a:lstStyle/>
                    <a:p>
                      <a:pPr algn="ctr"/>
                      <a:r>
                        <a:rPr lang="fr-FR" sz="1200" dirty="0">
                          <a:solidFill>
                            <a:srgbClr val="000066"/>
                          </a:solidFill>
                        </a:rPr>
                        <a:t>1,44 (+24h)</a:t>
                      </a:r>
                    </a:p>
                  </a:txBody>
                  <a:tcPr anchor="ctr"/>
                </a:tc>
                <a:tc>
                  <a:txBody>
                    <a:bodyPr/>
                    <a:lstStyle/>
                    <a:p>
                      <a:pPr algn="ctr"/>
                      <a:r>
                        <a:rPr lang="fr-FR" sz="1200" dirty="0">
                          <a:solidFill>
                            <a:srgbClr val="000066"/>
                          </a:solidFill>
                        </a:rPr>
                        <a:t>0 mutation</a:t>
                      </a:r>
                    </a:p>
                  </a:txBody>
                  <a:tcPr anchor="ctr"/>
                </a:tc>
                <a:extLst>
                  <a:ext uri="{0D108BD9-81ED-4DB2-BD59-A6C34878D82A}">
                    <a16:rowId xmlns:a16="http://schemas.microsoft.com/office/drawing/2014/main" xmlns="" val="211914025"/>
                  </a:ext>
                </a:extLst>
              </a:tr>
              <a:tr h="416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7</a:t>
                      </a:r>
                    </a:p>
                  </a:txBody>
                  <a:tcPr anchor="ctr"/>
                </a:tc>
                <a:tc>
                  <a:txBody>
                    <a:bodyPr/>
                    <a:lstStyle/>
                    <a:p>
                      <a:pPr algn="ctr"/>
                      <a:r>
                        <a:rPr lang="fr-FR" sz="1200" dirty="0">
                          <a:solidFill>
                            <a:srgbClr val="000066"/>
                          </a:solidFill>
                        </a:rPr>
                        <a:t>S60</a:t>
                      </a:r>
                    </a:p>
                  </a:txBody>
                  <a:tcPr anchor="ctr"/>
                </a:tc>
                <a:tc>
                  <a:txBody>
                    <a:bodyPr/>
                    <a:lstStyle/>
                    <a:p>
                      <a:pPr algn="ctr"/>
                      <a:r>
                        <a:rPr lang="fr-FR" sz="1200" dirty="0">
                          <a:solidFill>
                            <a:srgbClr val="000066"/>
                          </a:solidFill>
                        </a:rPr>
                        <a:t>34 600</a:t>
                      </a:r>
                    </a:p>
                  </a:txBody>
                  <a:tcPr anchor="ctr"/>
                </a:tc>
                <a:tc>
                  <a:txBody>
                    <a:bodyPr/>
                    <a:lstStyle/>
                    <a:p>
                      <a:pPr algn="ctr"/>
                      <a:r>
                        <a:rPr lang="fr-FR" sz="1200" dirty="0">
                          <a:solidFill>
                            <a:srgbClr val="000066"/>
                          </a:solidFill>
                        </a:rPr>
                        <a:t>240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TDF/FTC/NVP</a:t>
                      </a:r>
                    </a:p>
                  </a:txBody>
                  <a:tcPr anchor="ctr"/>
                </a:tc>
                <a:tc>
                  <a:txBody>
                    <a:bodyPr/>
                    <a:lstStyle/>
                    <a:p>
                      <a:pPr algn="ctr"/>
                      <a:r>
                        <a:rPr lang="fr-FR" sz="1200" dirty="0">
                          <a:solidFill>
                            <a:srgbClr val="000066"/>
                          </a:solidFill>
                        </a:rPr>
                        <a:t>14 A + 1 M</a:t>
                      </a:r>
                    </a:p>
                  </a:txBody>
                  <a:tcPr anchor="ctr"/>
                </a:tc>
                <a:tc>
                  <a:txBody>
                    <a:bodyPr/>
                    <a:lstStyle/>
                    <a:p>
                      <a:pPr algn="ctr"/>
                      <a:r>
                        <a:rPr lang="fr-FR" sz="1200" dirty="0">
                          <a:solidFill>
                            <a:srgbClr val="000066"/>
                          </a:solidFill>
                        </a:rPr>
                        <a:t>3 470</a:t>
                      </a:r>
                    </a:p>
                  </a:txBody>
                  <a:tcPr anchor="ctr"/>
                </a:tc>
                <a:tc>
                  <a:txBody>
                    <a:bodyPr/>
                    <a:lstStyle/>
                    <a:p>
                      <a:pPr algn="ctr"/>
                      <a:r>
                        <a:rPr lang="fr-FR" sz="1200" dirty="0">
                          <a:solidFill>
                            <a:srgbClr val="000066"/>
                          </a:solidFill>
                        </a:rPr>
                        <a:t>0,70 (+13h)</a:t>
                      </a:r>
                    </a:p>
                  </a:txBody>
                  <a:tcPr anchor="ctr"/>
                </a:tc>
                <a:tc>
                  <a:txBody>
                    <a:bodyPr/>
                    <a:lstStyle/>
                    <a:p>
                      <a:pPr algn="ctr"/>
                      <a:r>
                        <a:rPr lang="fr-FR" sz="1200" b="1" dirty="0">
                          <a:solidFill>
                            <a:srgbClr val="000066"/>
                          </a:solidFill>
                        </a:rPr>
                        <a:t>R263K</a:t>
                      </a:r>
                    </a:p>
                  </a:txBody>
                  <a:tcPr anchor="ctr"/>
                </a:tc>
                <a:extLst>
                  <a:ext uri="{0D108BD9-81ED-4DB2-BD59-A6C34878D82A}">
                    <a16:rowId xmlns:a16="http://schemas.microsoft.com/office/drawing/2014/main" xmlns="" val="3595133919"/>
                  </a:ext>
                </a:extLst>
              </a:tr>
              <a:tr h="416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8</a:t>
                      </a:r>
                    </a:p>
                  </a:txBody>
                  <a:tcPr anchor="ctr"/>
                </a:tc>
                <a:tc>
                  <a:txBody>
                    <a:bodyPr/>
                    <a:lstStyle/>
                    <a:p>
                      <a:pPr algn="ctr"/>
                      <a:r>
                        <a:rPr lang="fr-FR" sz="1200" dirty="0">
                          <a:solidFill>
                            <a:srgbClr val="000066"/>
                          </a:solidFill>
                        </a:rPr>
                        <a:t>S72</a:t>
                      </a:r>
                    </a:p>
                  </a:txBody>
                  <a:tcPr anchor="ctr"/>
                </a:tc>
                <a:tc>
                  <a:txBody>
                    <a:bodyPr/>
                    <a:lstStyle/>
                    <a:p>
                      <a:pPr algn="ctr"/>
                      <a:r>
                        <a:rPr lang="fr-FR" sz="1200" dirty="0">
                          <a:solidFill>
                            <a:srgbClr val="000066"/>
                          </a:solidFill>
                        </a:rPr>
                        <a:t>20 100</a:t>
                      </a:r>
                    </a:p>
                  </a:txBody>
                  <a:tcPr anchor="ctr"/>
                </a:tc>
                <a:tc>
                  <a:txBody>
                    <a:bodyPr/>
                    <a:lstStyle/>
                    <a:p>
                      <a:pPr algn="ctr"/>
                      <a:r>
                        <a:rPr lang="fr-FR" sz="1200" dirty="0">
                          <a:solidFill>
                            <a:srgbClr val="000066"/>
                          </a:solidFill>
                        </a:rPr>
                        <a:t>380</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dirty="0">
                          <a:solidFill>
                            <a:srgbClr val="000066"/>
                          </a:solidFill>
                        </a:rPr>
                        <a:t>TDF/FTC/NVP</a:t>
                      </a:r>
                    </a:p>
                  </a:txBody>
                  <a:tcPr anchor="ctr"/>
                </a:tc>
                <a:tc>
                  <a:txBody>
                    <a:bodyPr/>
                    <a:lstStyle/>
                    <a:p>
                      <a:pPr algn="ctr"/>
                      <a:endParaRPr lang="fr-FR" sz="1200" dirty="0">
                        <a:solidFill>
                          <a:srgbClr val="000066"/>
                        </a:solidFill>
                      </a:endParaRPr>
                    </a:p>
                  </a:txBody>
                  <a:tcPr anchor="ctr"/>
                </a:tc>
                <a:tc>
                  <a:txBody>
                    <a:bodyPr/>
                    <a:lstStyle/>
                    <a:p>
                      <a:pPr algn="ctr"/>
                      <a:r>
                        <a:rPr lang="fr-FR" sz="1200" dirty="0">
                          <a:solidFill>
                            <a:srgbClr val="000066"/>
                          </a:solidFill>
                        </a:rPr>
                        <a:t>4 180</a:t>
                      </a:r>
                    </a:p>
                  </a:txBody>
                  <a:tcPr anchor="ctr"/>
                </a:tc>
                <a:tc>
                  <a:txBody>
                    <a:bodyPr/>
                    <a:lstStyle/>
                    <a:p>
                      <a:pPr algn="ctr"/>
                      <a:r>
                        <a:rPr lang="fr-FR" sz="1200" dirty="0">
                          <a:solidFill>
                            <a:srgbClr val="000066"/>
                          </a:solidFill>
                        </a:rPr>
                        <a:t>2,15 (+9h)</a:t>
                      </a:r>
                    </a:p>
                  </a:txBody>
                  <a:tcPr anchor="ctr"/>
                </a:tc>
                <a:tc>
                  <a:txBody>
                    <a:bodyPr/>
                    <a:lstStyle/>
                    <a:p>
                      <a:pPr algn="ctr"/>
                      <a:r>
                        <a:rPr lang="fr-FR" sz="1200" b="1" dirty="0">
                          <a:solidFill>
                            <a:srgbClr val="000066"/>
                          </a:solidFill>
                        </a:rPr>
                        <a:t>N155H</a:t>
                      </a:r>
                    </a:p>
                  </a:txBody>
                  <a:tcPr anchor="ctr"/>
                </a:tc>
                <a:extLst>
                  <a:ext uri="{0D108BD9-81ED-4DB2-BD59-A6C34878D82A}">
                    <a16:rowId xmlns:a16="http://schemas.microsoft.com/office/drawing/2014/main" xmlns="" val="1217930161"/>
                  </a:ext>
                </a:extLst>
              </a:tr>
            </a:tbl>
          </a:graphicData>
        </a:graphic>
      </p:graphicFrame>
      <p:sp>
        <p:nvSpPr>
          <p:cNvPr id="8" name="Titre 1"/>
          <p:cNvSpPr>
            <a:spLocks noGrp="1"/>
          </p:cNvSpPr>
          <p:nvPr>
            <p:ph type="title"/>
          </p:nvPr>
        </p:nvSpPr>
        <p:spPr>
          <a:xfrm>
            <a:off x="1547813" y="115888"/>
            <a:ext cx="7523162" cy="936625"/>
          </a:xfrm>
        </p:spPr>
        <p:txBody>
          <a:bodyPr/>
          <a:lstStyle/>
          <a:p>
            <a:r>
              <a:rPr lang="fr-FR" sz="2600" dirty="0"/>
              <a:t>Essai DOMONO : échec de la monothérapie </a:t>
            </a:r>
            <a:br>
              <a:rPr lang="fr-FR" sz="2600" dirty="0"/>
            </a:br>
            <a:r>
              <a:rPr lang="fr-FR" sz="2600" dirty="0"/>
              <a:t>de maintenance par DTG (3)</a:t>
            </a:r>
          </a:p>
        </p:txBody>
      </p:sp>
      <p:sp>
        <p:nvSpPr>
          <p:cNvPr id="2" name="Rectangle 1"/>
          <p:cNvSpPr/>
          <p:nvPr/>
        </p:nvSpPr>
        <p:spPr>
          <a:xfrm>
            <a:off x="180580" y="6314738"/>
            <a:ext cx="1367233" cy="276999"/>
          </a:xfrm>
          <a:prstGeom prst="rect">
            <a:avLst/>
          </a:prstGeom>
        </p:spPr>
        <p:txBody>
          <a:bodyPr wrap="none">
            <a:spAutoFit/>
          </a:bodyPr>
          <a:lstStyle/>
          <a:p>
            <a:pPr algn="ctr"/>
            <a:r>
              <a:rPr lang="fr-FR" sz="1200" dirty="0"/>
              <a:t>A : ans ; M : mois</a:t>
            </a:r>
          </a:p>
        </p:txBody>
      </p:sp>
      <p:sp>
        <p:nvSpPr>
          <p:cNvPr id="10" name="ZoneTexte 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74</a:t>
            </a:r>
          </a:p>
        </p:txBody>
      </p:sp>
    </p:spTree>
    <p:extLst>
      <p:ext uri="{BB962C8B-B14F-4D97-AF65-F5344CB8AC3E}">
        <p14:creationId xmlns:p14="http://schemas.microsoft.com/office/powerpoint/2010/main" val="3923212569"/>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re 1"/>
          <p:cNvSpPr txBox="1">
            <a:spLocks/>
          </p:cNvSpPr>
          <p:nvPr/>
        </p:nvSpPr>
        <p:spPr>
          <a:xfrm>
            <a:off x="1442680" y="118267"/>
            <a:ext cx="7657526"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sz="2400" dirty="0"/>
          </a:p>
        </p:txBody>
      </p:sp>
      <p:sp>
        <p:nvSpPr>
          <p:cNvPr id="3" name="Titre 2"/>
          <p:cNvSpPr>
            <a:spLocks noGrp="1"/>
          </p:cNvSpPr>
          <p:nvPr>
            <p:ph type="title"/>
          </p:nvPr>
        </p:nvSpPr>
        <p:spPr/>
        <p:txBody>
          <a:bodyPr/>
          <a:lstStyle/>
          <a:p>
            <a:r>
              <a:rPr lang="fr-FR" sz="2400" dirty="0"/>
              <a:t>Essai ANRS 12249 TASP : analyse de la résistance transmise et de la réponse virologique </a:t>
            </a:r>
            <a:br>
              <a:rPr lang="fr-FR" sz="2400" dirty="0"/>
            </a:br>
            <a:r>
              <a:rPr lang="fr-FR" sz="2400" dirty="0"/>
              <a:t>à TDF/FTC/EFV (1)</a:t>
            </a:r>
          </a:p>
        </p:txBody>
      </p:sp>
      <p:sp>
        <p:nvSpPr>
          <p:cNvPr id="8" name="Espace réservé du contenu 7"/>
          <p:cNvSpPr>
            <a:spLocks noGrp="1"/>
          </p:cNvSpPr>
          <p:nvPr>
            <p:ph idx="1"/>
          </p:nvPr>
        </p:nvSpPr>
        <p:spPr/>
        <p:txBody>
          <a:bodyPr/>
          <a:lstStyle/>
          <a:p>
            <a:r>
              <a:rPr lang="fr-FR" sz="1800" dirty="0"/>
              <a:t>Essai d’intervention « Test and </a:t>
            </a:r>
            <a:r>
              <a:rPr lang="fr-FR" sz="1800" dirty="0" err="1"/>
              <a:t>Treat</a:t>
            </a:r>
            <a:r>
              <a:rPr lang="fr-FR" sz="1800" dirty="0"/>
              <a:t> » en zone rurale d’Afrique du Sud : région du KwaZulu-Natal, prévalence VIH estimée = 29 %</a:t>
            </a:r>
          </a:p>
          <a:p>
            <a:endParaRPr lang="fr-FR" sz="900" dirty="0"/>
          </a:p>
          <a:p>
            <a:r>
              <a:rPr lang="fr-FR" sz="1800" dirty="0"/>
              <a:t>Pendant 4 ans (2012 - 2016), test VIH réalisé à domicile tous les 6 mois, randomisation par unité géographique en 2 bras :</a:t>
            </a:r>
          </a:p>
          <a:p>
            <a:pPr lvl="1"/>
            <a:r>
              <a:rPr lang="fr-FR" sz="1600" dirty="0"/>
              <a:t>Intervention : ARV chez tous VIH+, quel que soit le taux de lymphocytes CD4</a:t>
            </a:r>
          </a:p>
          <a:p>
            <a:pPr lvl="1"/>
            <a:r>
              <a:rPr lang="fr-FR" sz="1600" dirty="0"/>
              <a:t>Témoin : ARV selon recommandations Afrique du Sud (CD4 ≤ 350/mm</a:t>
            </a:r>
            <a:r>
              <a:rPr lang="fr-FR" sz="1600" baseline="30000" dirty="0"/>
              <a:t>3</a:t>
            </a:r>
            <a:r>
              <a:rPr lang="fr-FR" sz="1600" dirty="0"/>
              <a:t>, </a:t>
            </a:r>
          </a:p>
          <a:p>
            <a:pPr marL="457200" lvl="1" indent="0">
              <a:buNone/>
              <a:tabLst>
                <a:tab pos="720725" algn="l"/>
                <a:tab pos="800100" algn="l"/>
              </a:tabLst>
            </a:pPr>
            <a:r>
              <a:rPr lang="fr-FR" sz="1600" dirty="0"/>
              <a:t>	stade OMS 3 ou 4, puis, à partir de janvier 2015 : CD4 ≤ 500/mm</a:t>
            </a:r>
            <a:r>
              <a:rPr lang="fr-FR" sz="1600" baseline="30000" dirty="0"/>
              <a:t>3</a:t>
            </a:r>
            <a:r>
              <a:rPr lang="fr-FR" sz="1600" dirty="0"/>
              <a:t>)</a:t>
            </a:r>
          </a:p>
          <a:p>
            <a:pPr lvl="1"/>
            <a:endParaRPr lang="fr-FR" sz="900" dirty="0"/>
          </a:p>
          <a:p>
            <a:r>
              <a:rPr lang="fr-FR" sz="1800" dirty="0"/>
              <a:t>28 153 participants, âge médian = 30 ans, 37 % d’hommes, </a:t>
            </a:r>
          </a:p>
          <a:p>
            <a:pPr marL="0" indent="0">
              <a:buNone/>
              <a:tabLst>
                <a:tab pos="360363" algn="l"/>
              </a:tabLst>
            </a:pPr>
            <a:r>
              <a:rPr lang="fr-FR" sz="1800" dirty="0"/>
              <a:t>	prévalence VIH = 31 %, 34 % sous ARV au début de l’étude</a:t>
            </a:r>
          </a:p>
          <a:p>
            <a:endParaRPr lang="fr-FR" sz="900" dirty="0"/>
          </a:p>
          <a:p>
            <a:r>
              <a:rPr lang="fr-FR" sz="1800" dirty="0"/>
              <a:t>Echec de cette stratégie du « Test and </a:t>
            </a:r>
            <a:r>
              <a:rPr lang="fr-FR" sz="1800" dirty="0" err="1"/>
              <a:t>Treat</a:t>
            </a:r>
            <a:r>
              <a:rPr lang="fr-FR" sz="1800" dirty="0"/>
              <a:t> » sur l’incidence de l’infection VIH (2,27 versus 2,13/100 années-personne) </a:t>
            </a:r>
            <a:r>
              <a:rPr lang="fr-FR" sz="1400" i="1" dirty="0"/>
              <a:t>[</a:t>
            </a:r>
            <a:r>
              <a:rPr lang="fr-FR" sz="1400" i="1" dirty="0" err="1"/>
              <a:t>Iwuji</a:t>
            </a:r>
            <a:r>
              <a:rPr lang="fr-FR" sz="1400" i="1" dirty="0"/>
              <a:t> C, IAS 2016, Abs. FRAC0105LB]</a:t>
            </a:r>
            <a:endParaRPr lang="fr-FR" sz="1800" i="1" dirty="0"/>
          </a:p>
          <a:p>
            <a:pPr marL="0" indent="0">
              <a:buNone/>
              <a:tabLst>
                <a:tab pos="360363" algn="l"/>
              </a:tabLst>
            </a:pPr>
            <a:endParaRPr lang="fr-FR" sz="900" dirty="0">
              <a:solidFill>
                <a:srgbClr val="0070C0"/>
              </a:solidFill>
            </a:endParaRPr>
          </a:p>
          <a:p>
            <a:r>
              <a:rPr lang="fr-FR" sz="2000" b="1" dirty="0">
                <a:solidFill>
                  <a:srgbClr val="0070C0"/>
                </a:solidFill>
              </a:rPr>
              <a:t>Objectifs de l’étude virologique de l’essai ANRS 12249 TASP  </a:t>
            </a:r>
          </a:p>
          <a:p>
            <a:pPr lvl="1"/>
            <a:r>
              <a:rPr lang="fr-FR" sz="1800" dirty="0"/>
              <a:t>Déterminer la prévalence de la transmission de résistance chez les patients récemment infectés et chez les patients chroniquement infectés</a:t>
            </a:r>
          </a:p>
          <a:p>
            <a:pPr lvl="1"/>
            <a:r>
              <a:rPr lang="fr-FR" sz="1800" dirty="0"/>
              <a:t>Evaluer l’impact de la transmission de résistance sur la réponse virologique à la 1</a:t>
            </a:r>
            <a:r>
              <a:rPr lang="fr-FR" sz="1800" baseline="30000" dirty="0"/>
              <a:t>ère</a:t>
            </a:r>
            <a:r>
              <a:rPr lang="fr-FR" sz="1800" dirty="0"/>
              <a:t> ligne de traitement TDF/FTC/EFV</a:t>
            </a:r>
          </a:p>
          <a:p>
            <a:endParaRPr lang="fr-FR" sz="1800" dirty="0"/>
          </a:p>
        </p:txBody>
      </p:sp>
      <p:sp>
        <p:nvSpPr>
          <p:cNvPr id="5"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Derache</a:t>
            </a:r>
            <a:r>
              <a:rPr lang="fr-FR" sz="1200" i="1" dirty="0">
                <a:solidFill>
                  <a:srgbClr val="0070C0"/>
                </a:solidFill>
                <a:latin typeface="Arial" charset="0"/>
                <a:cs typeface="Arial" charset="0"/>
              </a:rPr>
              <a:t> A, CROI 2017, Abs. 43</a:t>
            </a:r>
          </a:p>
        </p:txBody>
      </p:sp>
      <p:sp>
        <p:nvSpPr>
          <p:cNvPr id="6" name="ZoneTexte 5"/>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3</a:t>
            </a:r>
          </a:p>
        </p:txBody>
      </p:sp>
    </p:spTree>
    <p:extLst>
      <p:ext uri="{BB962C8B-B14F-4D97-AF65-F5344CB8AC3E}">
        <p14:creationId xmlns:p14="http://schemas.microsoft.com/office/powerpoint/2010/main" val="2594332130"/>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Echec de la monothérapie de DTG : émergence de résistance (1)</a:t>
            </a:r>
          </a:p>
        </p:txBody>
      </p:sp>
      <p:sp>
        <p:nvSpPr>
          <p:cNvPr id="5" name="Espace réservé du contenu 4"/>
          <p:cNvSpPr>
            <a:spLocks noGrp="1"/>
          </p:cNvSpPr>
          <p:nvPr>
            <p:ph idx="1"/>
          </p:nvPr>
        </p:nvSpPr>
        <p:spPr>
          <a:xfrm>
            <a:off x="457200" y="1398588"/>
            <a:ext cx="8507413" cy="2135187"/>
          </a:xfrm>
        </p:spPr>
        <p:txBody>
          <a:bodyPr/>
          <a:lstStyle/>
          <a:p>
            <a:r>
              <a:rPr lang="fr-FR" sz="1600" dirty="0"/>
              <a:t>122 patients avec CV &lt; 50 c/ml initiant une monothérapie de DTG issus de 3 cohortes observationnelles (Barcelone, Montréal, Munich)</a:t>
            </a:r>
            <a:endParaRPr lang="fr-FR" sz="800" dirty="0"/>
          </a:p>
          <a:p>
            <a:r>
              <a:rPr lang="fr-FR" sz="1600" b="1" dirty="0">
                <a:solidFill>
                  <a:srgbClr val="0070C0"/>
                </a:solidFill>
              </a:rPr>
              <a:t>Prévalence de l’échec virologique = 9 % (IC 95 % : 6 - 18)</a:t>
            </a:r>
            <a:endParaRPr lang="fr-FR" sz="800" dirty="0"/>
          </a:p>
          <a:p>
            <a:r>
              <a:rPr lang="fr-FR" sz="1600" dirty="0"/>
              <a:t>Parmi les 11 patients avec un échec virologique :</a:t>
            </a:r>
          </a:p>
          <a:p>
            <a:pPr lvl="1"/>
            <a:r>
              <a:rPr lang="fr-FR" sz="1600" dirty="0"/>
              <a:t>Sélection de mutations dans l’intégrase chez 9/11 (82 %)</a:t>
            </a:r>
          </a:p>
          <a:p>
            <a:pPr lvl="2"/>
            <a:r>
              <a:rPr lang="fr-FR" sz="1400" dirty="0"/>
              <a:t>2/9 avec CV &gt; 50 c/ml à J0 de la monothérapie de DTG (86 c/ml et 249 c/ml)</a:t>
            </a:r>
            <a:endParaRPr lang="fr-FR" sz="1200" dirty="0"/>
          </a:p>
          <a:p>
            <a:pPr lvl="1"/>
            <a:r>
              <a:rPr lang="fr-FR" sz="1600" dirty="0"/>
              <a:t>Chez les 2 autres patients, pas de mutation INI (CV au génotype : 71 et 355 c/ml)</a:t>
            </a:r>
          </a:p>
        </p:txBody>
      </p:sp>
      <p:graphicFrame>
        <p:nvGraphicFramePr>
          <p:cNvPr id="3" name="Tableau 2"/>
          <p:cNvGraphicFramePr>
            <a:graphicFrameLocks noGrp="1"/>
          </p:cNvGraphicFramePr>
          <p:nvPr>
            <p:extLst>
              <p:ext uri="{D42A27DB-BD31-4B8C-83A1-F6EECF244321}">
                <p14:modId xmlns:p14="http://schemas.microsoft.com/office/powerpoint/2010/main" val="131108504"/>
              </p:ext>
            </p:extLst>
          </p:nvPr>
        </p:nvGraphicFramePr>
        <p:xfrm>
          <a:off x="211230" y="4021625"/>
          <a:ext cx="4916416" cy="2610230"/>
        </p:xfrm>
        <a:graphic>
          <a:graphicData uri="http://schemas.openxmlformats.org/drawingml/2006/table">
            <a:tbl>
              <a:tblPr firstRow="1" bandRow="1">
                <a:tableStyleId>{5C22544A-7EE6-4342-B048-85BDC9FD1C3A}</a:tableStyleId>
              </a:tblPr>
              <a:tblGrid>
                <a:gridCol w="3814410">
                  <a:extLst>
                    <a:ext uri="{9D8B030D-6E8A-4147-A177-3AD203B41FA5}">
                      <a16:colId xmlns:a16="http://schemas.microsoft.com/office/drawing/2014/main" xmlns="" val="20000"/>
                    </a:ext>
                  </a:extLst>
                </a:gridCol>
                <a:gridCol w="1102006">
                  <a:extLst>
                    <a:ext uri="{9D8B030D-6E8A-4147-A177-3AD203B41FA5}">
                      <a16:colId xmlns:a16="http://schemas.microsoft.com/office/drawing/2014/main" xmlns="" val="20005"/>
                    </a:ext>
                  </a:extLst>
                </a:gridCol>
              </a:tblGrid>
              <a:tr h="372890">
                <a:tc>
                  <a:txBody>
                    <a:bodyPr/>
                    <a:lstStyle/>
                    <a:p>
                      <a:pPr algn="ctr">
                        <a:spcBef>
                          <a:spcPts val="0"/>
                        </a:spcBef>
                        <a:spcAft>
                          <a:spcPts val="0"/>
                        </a:spcAft>
                      </a:pPr>
                      <a:endParaRPr lang="fr-FR" sz="1400" dirty="0">
                        <a:solidFill>
                          <a:srgbClr val="000066"/>
                        </a:solidFill>
                      </a:endParaRP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Arial" charset="0"/>
                        </a:rPr>
                        <a:t>Valeur</a:t>
                      </a:r>
                    </a:p>
                  </a:txBody>
                  <a:tcPr anchor="ctr" horzOverflow="overflow"/>
                </a:tc>
                <a:extLst>
                  <a:ext uri="{0D108BD9-81ED-4DB2-BD59-A6C34878D82A}">
                    <a16:rowId xmlns:a16="http://schemas.microsoft.com/office/drawing/2014/main" xmlns="" val="10000"/>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u="none" strike="noStrike" cap="none" normalizeH="0" baseline="0" dirty="0">
                          <a:ln>
                            <a:noFill/>
                          </a:ln>
                          <a:solidFill>
                            <a:srgbClr val="000066"/>
                          </a:solidFill>
                          <a:effectLst/>
                          <a:latin typeface="+mn-lt"/>
                        </a:rPr>
                        <a:t>Hommes, n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8 (73)</a:t>
                      </a:r>
                    </a:p>
                  </a:txBody>
                  <a:tcPr anchor="ctr" horzOverflow="overflow"/>
                </a:tc>
                <a:extLst>
                  <a:ext uri="{0D108BD9-81ED-4DB2-BD59-A6C34878D82A}">
                    <a16:rowId xmlns:a16="http://schemas.microsoft.com/office/drawing/2014/main" xmlns="" val="10001"/>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Age, ans, médiane (IQR)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50 (48 - 56)</a:t>
                      </a:r>
                    </a:p>
                  </a:txBody>
                  <a:tcPr anchor="ctr" horzOverflow="overflow"/>
                </a:tc>
                <a:extLst>
                  <a:ext uri="{0D108BD9-81ED-4DB2-BD59-A6C34878D82A}">
                    <a16:rowId xmlns:a16="http://schemas.microsoft.com/office/drawing/2014/main" xmlns="" val="10002"/>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Durée ARV, ans, médiane (IQR)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7 (5 - 10)</a:t>
                      </a:r>
                    </a:p>
                  </a:txBody>
                  <a:tcPr anchor="ctr" horzOverflow="overflow"/>
                </a:tc>
                <a:extLst>
                  <a:ext uri="{0D108BD9-81ED-4DB2-BD59-A6C34878D82A}">
                    <a16:rowId xmlns:a16="http://schemas.microsoft.com/office/drawing/2014/main" xmlns="" val="10003"/>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Durée avec CV &lt; 50 c/ml, ans, médiane (IQR)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5 (4 - 8)</a:t>
                      </a:r>
                    </a:p>
                  </a:txBody>
                  <a:tcPr anchor="ctr" horzOverflow="overflow"/>
                </a:tc>
                <a:extLst>
                  <a:ext uri="{0D108BD9-81ED-4DB2-BD59-A6C34878D82A}">
                    <a16:rowId xmlns:a16="http://schemas.microsoft.com/office/drawing/2014/main" xmlns="" val="10004"/>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Nombre d’échecs antérieurs, médiane (IQR)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3 (0 - 5)</a:t>
                      </a:r>
                    </a:p>
                  </a:txBody>
                  <a:tcPr anchor="ctr" horzOverflow="overflow"/>
                </a:tc>
                <a:extLst>
                  <a:ext uri="{0D108BD9-81ED-4DB2-BD59-A6C34878D82A}">
                    <a16:rowId xmlns:a16="http://schemas.microsoft.com/office/drawing/2014/main" xmlns="" val="10005"/>
                  </a:ext>
                </a:extLst>
              </a:tr>
              <a:tr h="37289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Traitements antérieurs à base d’INI, n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Arial" charset="0"/>
                        </a:rPr>
                        <a:t>6 (55)</a:t>
                      </a:r>
                    </a:p>
                  </a:txBody>
                  <a:tcPr anchor="ctr" horzOverflow="overflow"/>
                </a:tc>
                <a:extLst>
                  <a:ext uri="{0D108BD9-81ED-4DB2-BD59-A6C34878D82A}">
                    <a16:rowId xmlns:a16="http://schemas.microsoft.com/office/drawing/2014/main" xmlns="" val="10006"/>
                  </a:ext>
                </a:extLst>
              </a:tr>
            </a:tbl>
          </a:graphicData>
        </a:graphic>
      </p:graphicFrame>
      <p:sp>
        <p:nvSpPr>
          <p:cNvPr id="6" name="ZoneTexte 5"/>
          <p:cNvSpPr txBox="1"/>
          <p:nvPr/>
        </p:nvSpPr>
        <p:spPr>
          <a:xfrm>
            <a:off x="428839" y="3425582"/>
            <a:ext cx="4717382" cy="565283"/>
          </a:xfrm>
          <a:prstGeom prst="rect">
            <a:avLst/>
          </a:prstGeom>
          <a:noFill/>
        </p:spPr>
        <p:txBody>
          <a:bodyPr wrap="square" rtlCol="0">
            <a:spAutoFit/>
          </a:bodyPr>
          <a:lstStyle/>
          <a:p>
            <a:pPr algn="ctr">
              <a:lnSpc>
                <a:spcPct val="85000"/>
              </a:lnSpc>
            </a:pPr>
            <a:r>
              <a:rPr lang="fr-FR" b="1" dirty="0">
                <a:solidFill>
                  <a:srgbClr val="0070C0"/>
                </a:solidFill>
                <a:latin typeface="Calibri" panose="020F0502020204030204" pitchFamily="34" charset="0"/>
                <a:cs typeface="Calibri" panose="020F0502020204030204" pitchFamily="34" charset="0"/>
              </a:rPr>
              <a:t>Caractéristiques à J0 de la monothérapie </a:t>
            </a:r>
            <a:br>
              <a:rPr lang="fr-FR" b="1" dirty="0">
                <a:solidFill>
                  <a:srgbClr val="0070C0"/>
                </a:solidFill>
                <a:latin typeface="Calibri" panose="020F0502020204030204" pitchFamily="34" charset="0"/>
                <a:cs typeface="Calibri" panose="020F0502020204030204" pitchFamily="34" charset="0"/>
              </a:rPr>
            </a:br>
            <a:r>
              <a:rPr lang="fr-FR" b="1" dirty="0">
                <a:solidFill>
                  <a:srgbClr val="0070C0"/>
                </a:solidFill>
                <a:latin typeface="Calibri" panose="020F0502020204030204" pitchFamily="34" charset="0"/>
                <a:cs typeface="Calibri" panose="020F0502020204030204" pitchFamily="34" charset="0"/>
              </a:rPr>
              <a:t>de DTG des patients en échec (n = 11) </a:t>
            </a:r>
          </a:p>
        </p:txBody>
      </p:sp>
      <p:sp>
        <p:nvSpPr>
          <p:cNvPr id="7" name="ZoneTexte 6"/>
          <p:cNvSpPr txBox="1"/>
          <p:nvPr/>
        </p:nvSpPr>
        <p:spPr>
          <a:xfrm>
            <a:off x="5146220" y="4582775"/>
            <a:ext cx="3943476" cy="193899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a:solidFill>
                  <a:srgbClr val="000066"/>
                </a:solidFill>
              </a:defRPr>
            </a:lvl1pPr>
            <a:lvl2pPr marL="742950" indent="-285750" eaLnBrk="0" fontAlgn="base" hangingPunct="0">
              <a:spcBef>
                <a:spcPct val="0"/>
              </a:spcBef>
              <a:spcAft>
                <a:spcPct val="0"/>
              </a:spcAft>
              <a:buClr>
                <a:srgbClr val="0070C0"/>
              </a:buClr>
              <a:buChar char="–"/>
              <a:defRPr sz="24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indent="-258763"/>
            <a:r>
              <a:rPr lang="fr-FR" sz="1800" b="1" dirty="0">
                <a:solidFill>
                  <a:srgbClr val="0070C0"/>
                </a:solidFill>
              </a:rPr>
              <a:t>Pré-exposition aux INI :</a:t>
            </a:r>
          </a:p>
          <a:p>
            <a:pPr marL="901700" lvl="1" indent="-266700"/>
            <a:r>
              <a:rPr lang="fr-FR" sz="1800" dirty="0"/>
              <a:t>3 RAL dont 1 avec une faible virémie sans mutation</a:t>
            </a:r>
          </a:p>
          <a:p>
            <a:pPr marL="901700" lvl="1" indent="-266700"/>
            <a:r>
              <a:rPr lang="fr-FR" sz="1800" dirty="0"/>
              <a:t>2 EVG </a:t>
            </a:r>
          </a:p>
          <a:p>
            <a:pPr marL="901700" lvl="1" indent="-266700"/>
            <a:r>
              <a:rPr lang="fr-FR" sz="1800" dirty="0"/>
              <a:t>1 RAL et EVG</a:t>
            </a:r>
          </a:p>
        </p:txBody>
      </p:sp>
      <p:sp>
        <p:nvSpPr>
          <p:cNvPr id="9"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Blanco JL, CROI 2017, Abs. 42</a:t>
            </a:r>
          </a:p>
        </p:txBody>
      </p:sp>
      <p:sp>
        <p:nvSpPr>
          <p:cNvPr id="8" name="ZoneTexte 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75</a:t>
            </a:r>
          </a:p>
        </p:txBody>
      </p:sp>
    </p:spTree>
    <p:extLst>
      <p:ext uri="{BB962C8B-B14F-4D97-AF65-F5344CB8AC3E}">
        <p14:creationId xmlns:p14="http://schemas.microsoft.com/office/powerpoint/2010/main" val="2863013229"/>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714566" y="2379121"/>
          <a:ext cx="7845356" cy="3461241"/>
        </p:xfrm>
        <a:graphic>
          <a:graphicData uri="http://schemas.openxmlformats.org/drawingml/2006/table">
            <a:tbl>
              <a:tblPr firstRow="1" bandRow="1">
                <a:tableStyleId>{5C22544A-7EE6-4342-B048-85BDC9FD1C3A}</a:tableStyleId>
              </a:tblPr>
              <a:tblGrid>
                <a:gridCol w="860743">
                  <a:extLst>
                    <a:ext uri="{9D8B030D-6E8A-4147-A177-3AD203B41FA5}">
                      <a16:colId xmlns:a16="http://schemas.microsoft.com/office/drawing/2014/main" xmlns="" val="20000"/>
                    </a:ext>
                  </a:extLst>
                </a:gridCol>
                <a:gridCol w="1072128">
                  <a:extLst>
                    <a:ext uri="{9D8B030D-6E8A-4147-A177-3AD203B41FA5}">
                      <a16:colId xmlns:a16="http://schemas.microsoft.com/office/drawing/2014/main" xmlns="" val="20001"/>
                    </a:ext>
                  </a:extLst>
                </a:gridCol>
                <a:gridCol w="2780030">
                  <a:extLst>
                    <a:ext uri="{9D8B030D-6E8A-4147-A177-3AD203B41FA5}">
                      <a16:colId xmlns:a16="http://schemas.microsoft.com/office/drawing/2014/main" xmlns="" val="20005"/>
                    </a:ext>
                  </a:extLst>
                </a:gridCol>
                <a:gridCol w="3132455">
                  <a:extLst>
                    <a:ext uri="{9D8B030D-6E8A-4147-A177-3AD203B41FA5}">
                      <a16:colId xmlns:a16="http://schemas.microsoft.com/office/drawing/2014/main" xmlns="" val="20003"/>
                    </a:ext>
                  </a:extLst>
                </a:gridCol>
              </a:tblGrid>
              <a:tr h="423486">
                <a:tc>
                  <a:txBody>
                    <a:bodyPr/>
                    <a:lstStyle/>
                    <a:p>
                      <a:pPr algn="ctr">
                        <a:spcBef>
                          <a:spcPts val="0"/>
                        </a:spcBef>
                        <a:spcAft>
                          <a:spcPts val="0"/>
                        </a:spcAft>
                      </a:pPr>
                      <a:r>
                        <a:rPr lang="fr-FR" sz="1200" dirty="0">
                          <a:solidFill>
                            <a:srgbClr val="000066"/>
                          </a:solidFill>
                          <a:latin typeface="+mn-lt"/>
                        </a:rPr>
                        <a:t>Patient</a:t>
                      </a:r>
                      <a:r>
                        <a:rPr lang="fr-FR" sz="1200" baseline="0" dirty="0">
                          <a:solidFill>
                            <a:srgbClr val="000066"/>
                          </a:solidFill>
                          <a:latin typeface="+mn-lt"/>
                        </a:rPr>
                        <a:t> #</a:t>
                      </a:r>
                      <a:endParaRPr lang="fr-FR" sz="1200" dirty="0">
                        <a:solidFill>
                          <a:srgbClr val="000066"/>
                        </a:solidFill>
                        <a:latin typeface="+mn-lt"/>
                      </a:endParaRPr>
                    </a:p>
                  </a:txBody>
                  <a:tcPr anchor="ctr"/>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1" i="0" u="none" strike="noStrike" cap="none" normalizeH="0" baseline="0" dirty="0">
                          <a:ln>
                            <a:noFill/>
                          </a:ln>
                          <a:solidFill>
                            <a:srgbClr val="000066"/>
                          </a:solidFill>
                          <a:effectLst/>
                          <a:latin typeface="+mn-lt"/>
                        </a:rPr>
                        <a:t>INI antérieur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1" i="0" u="none" strike="noStrike" cap="none" normalizeH="0" baseline="0" dirty="0">
                          <a:ln>
                            <a:noFill/>
                          </a:ln>
                          <a:solidFill>
                            <a:srgbClr val="000066"/>
                          </a:solidFill>
                          <a:effectLst/>
                          <a:latin typeface="+mn-lt"/>
                        </a:rPr>
                        <a:t>Mutations intégrase 1</a:t>
                      </a:r>
                      <a:r>
                        <a:rPr kumimoji="0" lang="fr-FR" sz="1200" b="1" i="0" u="none" strike="noStrike" cap="none" normalizeH="0" baseline="30000" dirty="0">
                          <a:ln>
                            <a:noFill/>
                          </a:ln>
                          <a:solidFill>
                            <a:srgbClr val="000066"/>
                          </a:solidFill>
                          <a:effectLst/>
                          <a:latin typeface="+mn-lt"/>
                        </a:rPr>
                        <a:t>er</a:t>
                      </a:r>
                      <a:r>
                        <a:rPr kumimoji="0" lang="fr-FR" sz="1200" b="1" i="0" u="none" strike="noStrike" cap="none" normalizeH="0" baseline="0" dirty="0">
                          <a:ln>
                            <a:noFill/>
                          </a:ln>
                          <a:solidFill>
                            <a:srgbClr val="000066"/>
                          </a:solidFill>
                          <a:effectLst/>
                          <a:latin typeface="+mn-lt"/>
                        </a:rPr>
                        <a:t> point échec</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200" b="1" i="0" u="none" strike="noStrike" cap="none" normalizeH="0" baseline="0" dirty="0">
                          <a:ln>
                            <a:noFill/>
                          </a:ln>
                          <a:solidFill>
                            <a:srgbClr val="000066"/>
                          </a:solidFill>
                          <a:effectLst/>
                          <a:latin typeface="+mn-lt"/>
                        </a:rPr>
                        <a:t>Mutations intégrase aux points suivants</a:t>
                      </a:r>
                    </a:p>
                  </a:txBody>
                  <a:tcPr anchor="ctr" horzOverflow="overflow"/>
                </a:tc>
                <a:extLst>
                  <a:ext uri="{0D108BD9-81ED-4DB2-BD59-A6C34878D82A}">
                    <a16:rowId xmlns:a16="http://schemas.microsoft.com/office/drawing/2014/main" xmlns="" val="10000"/>
                  </a:ext>
                </a:extLst>
              </a:tr>
              <a:tr h="221794">
                <a:tc>
                  <a:txBody>
                    <a:bodyPr/>
                    <a:lstStyle/>
                    <a:p>
                      <a:pPr algn="ctr"/>
                      <a:r>
                        <a:rPr lang="fr-FR" sz="1200" dirty="0">
                          <a:latin typeface="+mn-lt"/>
                        </a:rPr>
                        <a:t>1</a:t>
                      </a:r>
                    </a:p>
                  </a:txBody>
                  <a:tcPr anchor="ctr" horzOverflow="overflow"/>
                </a:tc>
                <a:tc>
                  <a:txBody>
                    <a:bodyPr/>
                    <a:lstStyle/>
                    <a:p>
                      <a:pPr algn="ctr"/>
                      <a:r>
                        <a:rPr lang="fr-FR" sz="1200" dirty="0">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N155H</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E138K-Q148R</a:t>
                      </a:r>
                    </a:p>
                  </a:txBody>
                  <a:tcPr anchor="ctr" horzOverflow="overflow"/>
                </a:tc>
                <a:extLst>
                  <a:ext uri="{0D108BD9-81ED-4DB2-BD59-A6C34878D82A}">
                    <a16:rowId xmlns:a16="http://schemas.microsoft.com/office/drawing/2014/main" xmlns="" val="10001"/>
                  </a:ext>
                </a:extLst>
              </a:tr>
              <a:tr h="212947">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RAL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G118R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extLst>
                  <a:ext uri="{0D108BD9-81ED-4DB2-BD59-A6C34878D82A}">
                    <a16:rowId xmlns:a16="http://schemas.microsoft.com/office/drawing/2014/main" xmlns="" val="10002"/>
                  </a:ext>
                </a:extLst>
              </a:tr>
              <a:tr h="278812">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E138K-Q148K</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G140A/S</a:t>
                      </a:r>
                    </a:p>
                  </a:txBody>
                  <a:tcPr anchor="ctr" horzOverflow="overflow"/>
                </a:tc>
                <a:extLst>
                  <a:ext uri="{0D108BD9-81ED-4DB2-BD59-A6C34878D82A}">
                    <a16:rowId xmlns:a16="http://schemas.microsoft.com/office/drawing/2014/main" xmlns="" val="10003"/>
                  </a:ext>
                </a:extLst>
              </a:tr>
              <a:tr h="239919">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4</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RAL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E92Q-N155H</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Y143C-G163R (8 %)</a:t>
                      </a:r>
                    </a:p>
                  </a:txBody>
                  <a:tcPr anchor="ctr" horzOverflow="overflow"/>
                </a:tc>
                <a:extLst>
                  <a:ext uri="{0D108BD9-81ED-4DB2-BD59-A6C34878D82A}">
                    <a16:rowId xmlns:a16="http://schemas.microsoft.com/office/drawing/2014/main" xmlns="" val="10004"/>
                  </a:ext>
                </a:extLst>
              </a:tr>
              <a:tr h="290063">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5</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EVG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T97A-N155H</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extLst>
                  <a:ext uri="{0D108BD9-81ED-4DB2-BD59-A6C34878D82A}">
                    <a16:rowId xmlns:a16="http://schemas.microsoft.com/office/drawing/2014/main" xmlns="" val="10005"/>
                  </a:ext>
                </a:extLst>
              </a:tr>
              <a:tr h="265471">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6</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Q148H-N155H</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E138K (6 %)-G140S</a:t>
                      </a:r>
                    </a:p>
                  </a:txBody>
                  <a:tcPr anchor="ctr" horzOverflow="overflow"/>
                </a:tc>
                <a:extLst>
                  <a:ext uri="{0D108BD9-81ED-4DB2-BD59-A6C34878D82A}">
                    <a16:rowId xmlns:a16="http://schemas.microsoft.com/office/drawing/2014/main" xmlns="" val="10006"/>
                  </a:ext>
                </a:extLst>
              </a:tr>
              <a:tr h="217293">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7</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RAL</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G140S-Q148R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E138K</a:t>
                      </a:r>
                    </a:p>
                  </a:txBody>
                  <a:tcPr anchor="ctr" horzOverflow="overflow"/>
                </a:tc>
                <a:extLst>
                  <a:ext uri="{0D108BD9-81ED-4DB2-BD59-A6C34878D82A}">
                    <a16:rowId xmlns:a16="http://schemas.microsoft.com/office/drawing/2014/main" xmlns="" val="10007"/>
                  </a:ext>
                </a:extLst>
              </a:tr>
              <a:tr h="267438">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G140S-Q148H</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extLst>
                  <a:ext uri="{0D108BD9-81ED-4DB2-BD59-A6C34878D82A}">
                    <a16:rowId xmlns:a16="http://schemas.microsoft.com/office/drawing/2014/main" xmlns="" val="10008"/>
                  </a:ext>
                </a:extLst>
              </a:tr>
              <a:tr h="268421">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EVG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G118R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extLst>
                  <a:ext uri="{0D108BD9-81ED-4DB2-BD59-A6C34878D82A}">
                    <a16:rowId xmlns:a16="http://schemas.microsoft.com/office/drawing/2014/main" xmlns="" val="10009"/>
                  </a:ext>
                </a:extLst>
              </a:tr>
              <a:tr h="263504">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10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RAL, EVG</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WT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WT</a:t>
                      </a:r>
                    </a:p>
                  </a:txBody>
                  <a:tcPr anchor="ctr" horzOverflow="overflow"/>
                </a:tc>
                <a:extLst>
                  <a:ext uri="{0D108BD9-81ED-4DB2-BD59-A6C34878D82A}">
                    <a16:rowId xmlns:a16="http://schemas.microsoft.com/office/drawing/2014/main" xmlns="" val="10010"/>
                  </a:ext>
                </a:extLst>
              </a:tr>
              <a:tr h="215326">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u="none" strike="noStrike" cap="none" normalizeH="0" baseline="0" dirty="0">
                          <a:ln>
                            <a:noFill/>
                          </a:ln>
                          <a:solidFill>
                            <a:srgbClr val="000066"/>
                          </a:solidFill>
                          <a:effectLst/>
                          <a:latin typeface="+mn-lt"/>
                        </a:rPr>
                        <a:t>11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WT</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200" b="0" i="0" u="none" strike="noStrike" cap="none" normalizeH="0" baseline="0" dirty="0">
                          <a:ln>
                            <a:noFill/>
                          </a:ln>
                          <a:solidFill>
                            <a:srgbClr val="000066"/>
                          </a:solidFill>
                          <a:effectLst/>
                          <a:latin typeface="+mn-lt"/>
                        </a:rPr>
                        <a:t>WT</a:t>
                      </a:r>
                    </a:p>
                  </a:txBody>
                  <a:tcPr anchor="ctr" horzOverflow="overflow"/>
                </a:tc>
                <a:extLst>
                  <a:ext uri="{0D108BD9-81ED-4DB2-BD59-A6C34878D82A}">
                    <a16:rowId xmlns:a16="http://schemas.microsoft.com/office/drawing/2014/main" xmlns="" val="10011"/>
                  </a:ext>
                </a:extLst>
              </a:tr>
            </a:tbl>
          </a:graphicData>
        </a:graphic>
      </p:graphicFrame>
      <p:sp>
        <p:nvSpPr>
          <p:cNvPr id="6" name="ZoneTexte 5"/>
          <p:cNvSpPr txBox="1"/>
          <p:nvPr/>
        </p:nvSpPr>
        <p:spPr>
          <a:xfrm>
            <a:off x="85725" y="1971688"/>
            <a:ext cx="8985250"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Analyses génotypiques de l’</a:t>
            </a:r>
            <a:r>
              <a:rPr lang="fr-FR" sz="2000" b="1" dirty="0" err="1">
                <a:solidFill>
                  <a:srgbClr val="0070C0"/>
                </a:solidFill>
                <a:latin typeface="Calibri" panose="020F0502020204030204" pitchFamily="34" charset="0"/>
                <a:cs typeface="Calibri" panose="020F0502020204030204" pitchFamily="34" charset="0"/>
              </a:rPr>
              <a:t>intégrase</a:t>
            </a:r>
            <a:r>
              <a:rPr lang="fr-FR" sz="2000" b="1" dirty="0">
                <a:solidFill>
                  <a:srgbClr val="0070C0"/>
                </a:solidFill>
                <a:latin typeface="Calibri" panose="020F0502020204030204" pitchFamily="34" charset="0"/>
                <a:cs typeface="Calibri" panose="020F0502020204030204" pitchFamily="34" charset="0"/>
              </a:rPr>
              <a:t> (technique Sanger et séquençage haut débit)</a:t>
            </a:r>
          </a:p>
        </p:txBody>
      </p:sp>
      <p:sp>
        <p:nvSpPr>
          <p:cNvPr id="7" name="ZoneTexte 6"/>
          <p:cNvSpPr txBox="1"/>
          <p:nvPr/>
        </p:nvSpPr>
        <p:spPr>
          <a:xfrm>
            <a:off x="457201" y="5888717"/>
            <a:ext cx="8102722"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sz="1600" b="0">
                <a:solidFill>
                  <a:srgbClr val="000066"/>
                </a:solidFill>
              </a:defRPr>
            </a:lvl1pPr>
            <a:lvl2pPr marL="742950" lvl="1" indent="-285750" eaLnBrk="0" fontAlgn="base" hangingPunct="0">
              <a:spcBef>
                <a:spcPct val="0"/>
              </a:spcBef>
              <a:spcAft>
                <a:spcPct val="0"/>
              </a:spcAft>
              <a:buClr>
                <a:srgbClr val="0070C0"/>
              </a:buClr>
              <a:buChar char="–"/>
              <a:defRPr b="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r>
              <a:rPr lang="fr-FR" sz="1800" b="1" dirty="0">
                <a:solidFill>
                  <a:srgbClr val="0070C0"/>
                </a:solidFill>
              </a:rPr>
              <a:t>Conclusion : </a:t>
            </a:r>
            <a:r>
              <a:rPr lang="fr-FR" dirty="0"/>
              <a:t>la monothérapie de DTG est associée à un taux d’échec de 9 % avec sélection de mutations de résistance impactant l’ensemble des molécules de la classe des INI dans plus de 80 % des cas</a:t>
            </a:r>
          </a:p>
        </p:txBody>
      </p:sp>
      <p:sp>
        <p:nvSpPr>
          <p:cNvPr id="10" name="Titre 3"/>
          <p:cNvSpPr txBox="1">
            <a:spLocks/>
          </p:cNvSpPr>
          <p:nvPr/>
        </p:nvSpPr>
        <p:spPr>
          <a:xfrm>
            <a:off x="1547813" y="10020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dirty="0"/>
          </a:p>
        </p:txBody>
      </p:sp>
      <p:sp>
        <p:nvSpPr>
          <p:cNvPr id="8"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Blanco JL, CROI 2017, Abs. 42</a:t>
            </a:r>
          </a:p>
        </p:txBody>
      </p:sp>
      <p:sp>
        <p:nvSpPr>
          <p:cNvPr id="2" name="Titre 1"/>
          <p:cNvSpPr>
            <a:spLocks noGrp="1"/>
          </p:cNvSpPr>
          <p:nvPr>
            <p:ph type="title"/>
          </p:nvPr>
        </p:nvSpPr>
        <p:spPr/>
        <p:txBody>
          <a:bodyPr/>
          <a:lstStyle/>
          <a:p>
            <a:r>
              <a:rPr lang="fr-FR" dirty="0"/>
              <a:t>Echec de la monothérapie de DTG : émergence de résistance (2)</a:t>
            </a:r>
          </a:p>
        </p:txBody>
      </p:sp>
      <p:sp>
        <p:nvSpPr>
          <p:cNvPr id="5" name="Espace réservé du contenu 4"/>
          <p:cNvSpPr>
            <a:spLocks noGrp="1"/>
          </p:cNvSpPr>
          <p:nvPr>
            <p:ph idx="1"/>
          </p:nvPr>
        </p:nvSpPr>
        <p:spPr>
          <a:xfrm>
            <a:off x="457200" y="1175430"/>
            <a:ext cx="8507413" cy="801308"/>
          </a:xfrm>
        </p:spPr>
        <p:txBody>
          <a:bodyPr/>
          <a:lstStyle/>
          <a:p>
            <a:r>
              <a:rPr lang="fr-FR" sz="1600" dirty="0"/>
              <a:t>Médiane de la CV à l’échec = 190 c/ml (IQR = 102 - 343)</a:t>
            </a:r>
          </a:p>
          <a:p>
            <a:r>
              <a:rPr lang="fr-FR" sz="1600" dirty="0"/>
              <a:t>Délai échec = 20 semaines (IQR = 11 - 28)</a:t>
            </a:r>
          </a:p>
          <a:p>
            <a:r>
              <a:rPr lang="fr-FR" sz="1600" dirty="0"/>
              <a:t>Observance &gt; 95 % chez 7/11 (64 %) </a:t>
            </a:r>
          </a:p>
        </p:txBody>
      </p:sp>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76</a:t>
            </a:r>
          </a:p>
        </p:txBody>
      </p:sp>
    </p:spTree>
    <p:extLst>
      <p:ext uri="{BB962C8B-B14F-4D97-AF65-F5344CB8AC3E}">
        <p14:creationId xmlns:p14="http://schemas.microsoft.com/office/powerpoint/2010/main" val="61197348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re 1"/>
          <p:cNvSpPr>
            <a:spLocks noGrp="1"/>
          </p:cNvSpPr>
          <p:nvPr>
            <p:ph type="title"/>
          </p:nvPr>
        </p:nvSpPr>
        <p:spPr/>
        <p:txBody>
          <a:bodyPr/>
          <a:lstStyle/>
          <a:p>
            <a:pPr eaLnBrk="1" hangingPunct="1"/>
            <a:r>
              <a:rPr lang="fr-FR" dirty="0"/>
              <a:t>Essais  SWORD-1 et SWORD-2 : </a:t>
            </a:r>
            <a:br>
              <a:rPr lang="fr-FR" dirty="0"/>
            </a:br>
            <a:r>
              <a:rPr lang="fr-FR" dirty="0"/>
              <a:t>DTG + RPV en switch </a:t>
            </a:r>
            <a:r>
              <a:rPr lang="mr-IN" dirty="0"/>
              <a:t>–</a:t>
            </a:r>
            <a:r>
              <a:rPr lang="fr-FR" dirty="0"/>
              <a:t> Résultats à S48 (1)</a:t>
            </a:r>
          </a:p>
        </p:txBody>
      </p:sp>
      <p:sp>
        <p:nvSpPr>
          <p:cNvPr id="56323" name="Espace réservé du contenu 26"/>
          <p:cNvSpPr>
            <a:spLocks noGrp="1"/>
          </p:cNvSpPr>
          <p:nvPr>
            <p:ph idx="4294967295"/>
          </p:nvPr>
        </p:nvSpPr>
        <p:spPr>
          <a:xfrm>
            <a:off x="505308" y="1207742"/>
            <a:ext cx="8613775" cy="739775"/>
          </a:xfrm>
        </p:spPr>
        <p:txBody>
          <a:bodyPr/>
          <a:lstStyle/>
          <a:p>
            <a:r>
              <a:rPr lang="fr-FR" sz="1800" dirty="0"/>
              <a:t>2 essais parallèles de phase 3, randomisés (1:1), sans insu</a:t>
            </a:r>
          </a:p>
        </p:txBody>
      </p:sp>
      <p:sp>
        <p:nvSpPr>
          <p:cNvPr id="4" name="Rectangle 83"/>
          <p:cNvSpPr txBox="1">
            <a:spLocks noChangeArrowheads="1"/>
          </p:cNvSpPr>
          <p:nvPr/>
        </p:nvSpPr>
        <p:spPr bwMode="auto">
          <a:xfrm>
            <a:off x="505308" y="5279274"/>
            <a:ext cx="8551862" cy="1312863"/>
          </a:xfrm>
          <a:prstGeom prst="rect">
            <a:avLst/>
          </a:prstGeom>
          <a:noFill/>
          <a:ln w="9525">
            <a:noFill/>
            <a:miter lim="800000"/>
            <a:headEnd/>
            <a:tailEnd/>
          </a:ln>
        </p:spPr>
        <p:txBody>
          <a:bodyPr/>
          <a:lstStyle/>
          <a:p>
            <a:pPr marL="342900" indent="-342900">
              <a:spcBef>
                <a:spcPct val="20000"/>
              </a:spcBef>
              <a:buClr>
                <a:srgbClr val="0070C0"/>
              </a:buClr>
              <a:buFontTx/>
              <a:buChar char="•"/>
              <a:defRPr/>
            </a:pPr>
            <a:r>
              <a:rPr lang="fr-FR" b="1" kern="0" dirty="0">
                <a:solidFill>
                  <a:srgbClr val="0070C0"/>
                </a:solidFill>
                <a:latin typeface="+mn-lt"/>
              </a:rPr>
              <a:t>Objectif : </a:t>
            </a:r>
            <a:r>
              <a:rPr lang="fr-FR" kern="0" dirty="0">
                <a:latin typeface="+mn-lt"/>
              </a:rPr>
              <a:t>non-infériorité de DTG + RPV comparée à la poursuite de la trithérapie en cours : % CV &lt; 50 c/ml à S48, en intention de traiter, algorithme </a:t>
            </a:r>
            <a:r>
              <a:rPr lang="fr-FR" kern="0" dirty="0" err="1">
                <a:latin typeface="+mn-lt"/>
              </a:rPr>
              <a:t>snapshot</a:t>
            </a:r>
            <a:r>
              <a:rPr lang="fr-FR" kern="0" dirty="0">
                <a:latin typeface="+mn-lt"/>
              </a:rPr>
              <a:t> (borne inférieure de l’IC 95 % de la différence = - 8 % pour les 2 études combinées, - 10% pour chacune des 2 études)</a:t>
            </a:r>
          </a:p>
        </p:txBody>
      </p:sp>
      <p:grpSp>
        <p:nvGrpSpPr>
          <p:cNvPr id="3" name="Groupe 2"/>
          <p:cNvGrpSpPr/>
          <p:nvPr/>
        </p:nvGrpSpPr>
        <p:grpSpPr>
          <a:xfrm>
            <a:off x="172823" y="1671611"/>
            <a:ext cx="8554177" cy="3540317"/>
            <a:chOff x="172823" y="1671611"/>
            <a:chExt cx="8554177" cy="3540317"/>
          </a:xfrm>
        </p:grpSpPr>
        <p:sp>
          <p:nvSpPr>
            <p:cNvPr id="56327" name="Line 6"/>
            <p:cNvSpPr>
              <a:spLocks noChangeShapeType="1"/>
            </p:cNvSpPr>
            <p:nvPr/>
          </p:nvSpPr>
          <p:spPr bwMode="auto">
            <a:xfrm>
              <a:off x="3363354" y="3776749"/>
              <a:ext cx="613849" cy="0"/>
            </a:xfrm>
            <a:prstGeom prst="line">
              <a:avLst/>
            </a:prstGeom>
            <a:noFill/>
            <a:ln w="19050">
              <a:solidFill>
                <a:srgbClr val="0070C0"/>
              </a:solidFill>
              <a:round/>
              <a:headEnd/>
              <a:tailEnd/>
            </a:ln>
          </p:spPr>
          <p:txBody>
            <a:bodyPr/>
            <a:lstStyle/>
            <a:p>
              <a:endParaRPr lang="fr-FR"/>
            </a:p>
          </p:txBody>
        </p:sp>
        <p:sp>
          <p:nvSpPr>
            <p:cNvPr id="56328" name="Text Box 36"/>
            <p:cNvSpPr txBox="1">
              <a:spLocks noChangeArrowheads="1"/>
            </p:cNvSpPr>
            <p:nvPr/>
          </p:nvSpPr>
          <p:spPr bwMode="auto">
            <a:xfrm>
              <a:off x="5331427" y="1671611"/>
              <a:ext cx="2211430" cy="523392"/>
            </a:xfrm>
            <a:prstGeom prst="rect">
              <a:avLst/>
            </a:prstGeom>
            <a:noFill/>
            <a:ln w="9525">
              <a:noFill/>
              <a:miter lim="800000"/>
              <a:headEnd/>
              <a:tailEnd/>
            </a:ln>
          </p:spPr>
          <p:txBody>
            <a:bodyPr>
              <a:spAutoFit/>
            </a:bodyPr>
            <a:lstStyle/>
            <a:p>
              <a:pPr algn="ctr"/>
              <a:r>
                <a:rPr lang="fr-FR" sz="1400" b="1" dirty="0">
                  <a:solidFill>
                    <a:srgbClr val="CC0000"/>
                  </a:solidFill>
                  <a:ea typeface="MS PGothic" pitchFamily="34" charset="-128"/>
                </a:rPr>
                <a:t>Critère principal</a:t>
              </a:r>
              <a:br>
                <a:rPr lang="fr-FR" sz="1400" b="1" dirty="0">
                  <a:solidFill>
                    <a:srgbClr val="CC0000"/>
                  </a:solidFill>
                  <a:ea typeface="MS PGothic" pitchFamily="34" charset="-128"/>
                </a:rPr>
              </a:br>
              <a:r>
                <a:rPr lang="fr-FR" sz="1400" b="1" dirty="0">
                  <a:solidFill>
                    <a:srgbClr val="CC0000"/>
                  </a:solidFill>
                  <a:ea typeface="MS PGothic" pitchFamily="34" charset="-128"/>
                </a:rPr>
                <a:t>CV &lt; 50 c/ml</a:t>
              </a:r>
            </a:p>
          </p:txBody>
        </p:sp>
        <p:sp>
          <p:nvSpPr>
            <p:cNvPr id="56329" name="Left Bracket 5"/>
            <p:cNvSpPr>
              <a:spLocks/>
            </p:cNvSpPr>
            <p:nvPr/>
          </p:nvSpPr>
          <p:spPr bwMode="auto">
            <a:xfrm>
              <a:off x="3977204" y="3260005"/>
              <a:ext cx="634996" cy="1007995"/>
            </a:xfrm>
            <a:prstGeom prst="leftBracket">
              <a:avLst>
                <a:gd name="adj" fmla="val 0"/>
              </a:avLst>
            </a:prstGeom>
            <a:solidFill>
              <a:schemeClr val="bg1"/>
            </a:solidFill>
            <a:ln w="19050" algn="ctr">
              <a:solidFill>
                <a:srgbClr val="0070C0"/>
              </a:solidFill>
              <a:round/>
              <a:headEnd/>
              <a:tailEnd/>
            </a:ln>
          </p:spPr>
          <p:txBody>
            <a:bodyPr/>
            <a:lstStyle/>
            <a:p>
              <a:pPr algn="ctr"/>
              <a:endParaRPr lang="fr-FR" sz="1600" baseline="-25000">
                <a:solidFill>
                  <a:srgbClr val="000000"/>
                </a:solidFill>
                <a:ea typeface="MS PGothic" pitchFamily="34" charset="-128"/>
              </a:endParaRPr>
            </a:p>
          </p:txBody>
        </p:sp>
        <p:sp>
          <p:nvSpPr>
            <p:cNvPr id="56330" name="TextBox 11"/>
            <p:cNvSpPr txBox="1">
              <a:spLocks noChangeArrowheads="1"/>
            </p:cNvSpPr>
            <p:nvPr/>
          </p:nvSpPr>
          <p:spPr bwMode="auto">
            <a:xfrm>
              <a:off x="4094429" y="2390548"/>
              <a:ext cx="1038225" cy="307975"/>
            </a:xfrm>
            <a:prstGeom prst="rect">
              <a:avLst/>
            </a:prstGeom>
            <a:noFill/>
            <a:ln w="9525">
              <a:noFill/>
              <a:miter lim="800000"/>
              <a:headEnd/>
              <a:tailEnd/>
            </a:ln>
          </p:spPr>
          <p:txBody>
            <a:bodyPr>
              <a:spAutoFit/>
            </a:bodyPr>
            <a:lstStyle/>
            <a:p>
              <a:pPr algn="ctr"/>
              <a:r>
                <a:rPr lang="fr-FR" altLang="en-US" sz="1400" b="1">
                  <a:ea typeface="MS PGothic" pitchFamily="34" charset="-128"/>
                </a:rPr>
                <a:t>S0</a:t>
              </a:r>
            </a:p>
          </p:txBody>
        </p:sp>
        <p:cxnSp>
          <p:nvCxnSpPr>
            <p:cNvPr id="50" name="Straight Connector 43"/>
            <p:cNvCxnSpPr/>
            <p:nvPr/>
          </p:nvCxnSpPr>
          <p:spPr bwMode="auto">
            <a:xfrm>
              <a:off x="4612200" y="2803298"/>
              <a:ext cx="4114800" cy="0"/>
            </a:xfrm>
            <a:prstGeom prst="line">
              <a:avLst/>
            </a:prstGeom>
            <a:ln w="12700">
              <a:solidFill>
                <a:srgbClr val="000066"/>
              </a:solidFill>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1" name="Isosceles Triangle 19"/>
            <p:cNvSpPr/>
            <p:nvPr/>
          </p:nvSpPr>
          <p:spPr bwMode="auto">
            <a:xfrm flipV="1">
              <a:off x="6345750" y="2161548"/>
              <a:ext cx="182562" cy="228600"/>
            </a:xfrm>
            <a:prstGeom prst="triangle">
              <a:avLst/>
            </a:prstGeom>
            <a:solidFill>
              <a:srgbClr val="CC000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lnSpc>
                  <a:spcPct val="90000"/>
                </a:lnSpc>
                <a:spcBef>
                  <a:spcPts val="0"/>
                </a:spcBef>
                <a:spcAft>
                  <a:spcPts val="0"/>
                </a:spcAft>
                <a:defRPr/>
              </a:pPr>
              <a:endParaRPr lang="fr-FR">
                <a:solidFill>
                  <a:prstClr val="white"/>
                </a:solidFill>
              </a:endParaRPr>
            </a:p>
          </p:txBody>
        </p:sp>
        <p:sp>
          <p:nvSpPr>
            <p:cNvPr id="52" name="Rectangle : coins arrondis 51"/>
            <p:cNvSpPr/>
            <p:nvPr/>
          </p:nvSpPr>
          <p:spPr bwMode="auto">
            <a:xfrm>
              <a:off x="4612201" y="2920773"/>
              <a:ext cx="1828800" cy="814524"/>
            </a:xfrm>
            <a:prstGeom prst="roundRect">
              <a:avLst/>
            </a:prstGeom>
            <a:solidFill>
              <a:srgbClr val="00009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600" b="1" dirty="0">
                  <a:solidFill>
                    <a:srgbClr val="FFFFFF"/>
                  </a:solidFill>
                  <a:ea typeface="MS Mincho" pitchFamily="49" charset="-128"/>
                  <a:cs typeface="Arial" charset="0"/>
                </a:rPr>
                <a:t>DTG + RPV</a:t>
              </a:r>
              <a:endParaRPr lang="fr-FR" sz="1600" b="1" baseline="30000" dirty="0">
                <a:solidFill>
                  <a:srgbClr val="FFFFFF"/>
                </a:solidFill>
                <a:ea typeface="MS Mincho" pitchFamily="49" charset="-128"/>
                <a:cs typeface="Arial" charset="0"/>
              </a:endParaRPr>
            </a:p>
          </p:txBody>
        </p:sp>
        <p:sp>
          <p:nvSpPr>
            <p:cNvPr id="53" name="Rectangle : coins arrondis 52"/>
            <p:cNvSpPr/>
            <p:nvPr/>
          </p:nvSpPr>
          <p:spPr bwMode="auto">
            <a:xfrm>
              <a:off x="4612201" y="3780501"/>
              <a:ext cx="1828800" cy="843021"/>
            </a:xfrm>
            <a:prstGeom prst="roundRect">
              <a:avLst/>
            </a:prstGeom>
            <a:solidFill>
              <a:srgbClr val="CC0099"/>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600" b="1" dirty="0">
                  <a:solidFill>
                    <a:srgbClr val="FFFFFF"/>
                  </a:solidFill>
                  <a:ea typeface="MS Mincho" pitchFamily="49" charset="-128"/>
                  <a:cs typeface="Arial" charset="0"/>
                </a:rPr>
                <a:t>Poursuite ARV</a:t>
              </a:r>
              <a:br>
                <a:rPr lang="fr-FR" sz="1600" b="1" dirty="0">
                  <a:solidFill>
                    <a:srgbClr val="FFFFFF"/>
                  </a:solidFill>
                  <a:ea typeface="MS Mincho" pitchFamily="49" charset="-128"/>
                  <a:cs typeface="Arial" charset="0"/>
                </a:rPr>
              </a:br>
              <a:r>
                <a:rPr lang="fr-FR" sz="1600" b="1" dirty="0">
                  <a:solidFill>
                    <a:srgbClr val="FFFFFF"/>
                  </a:solidFill>
                  <a:ea typeface="MS Mincho" pitchFamily="49" charset="-128"/>
                  <a:cs typeface="Arial" charset="0"/>
                </a:rPr>
                <a:t>en cours</a:t>
              </a:r>
              <a:endParaRPr lang="fr-FR" sz="1600" b="1" baseline="30000" dirty="0">
                <a:solidFill>
                  <a:srgbClr val="FFFFFF"/>
                </a:solidFill>
                <a:ea typeface="MS Mincho" pitchFamily="49" charset="-128"/>
                <a:cs typeface="Arial" charset="0"/>
              </a:endParaRPr>
            </a:p>
          </p:txBody>
        </p:sp>
        <p:sp>
          <p:nvSpPr>
            <p:cNvPr id="54" name="Right Bracket 5"/>
            <p:cNvSpPr/>
            <p:nvPr/>
          </p:nvSpPr>
          <p:spPr bwMode="auto">
            <a:xfrm rot="5400000">
              <a:off x="6371944" y="905442"/>
              <a:ext cx="138112" cy="3657600"/>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6336" name="TextBox 11"/>
            <p:cNvSpPr txBox="1">
              <a:spLocks noChangeArrowheads="1"/>
            </p:cNvSpPr>
            <p:nvPr/>
          </p:nvSpPr>
          <p:spPr bwMode="auto">
            <a:xfrm>
              <a:off x="7971350" y="2376261"/>
              <a:ext cx="606425" cy="307975"/>
            </a:xfrm>
            <a:prstGeom prst="rect">
              <a:avLst/>
            </a:prstGeom>
            <a:noFill/>
            <a:ln w="9525">
              <a:noFill/>
              <a:miter lim="800000"/>
              <a:headEnd/>
              <a:tailEnd/>
            </a:ln>
          </p:spPr>
          <p:txBody>
            <a:bodyPr>
              <a:spAutoFit/>
            </a:bodyPr>
            <a:lstStyle/>
            <a:p>
              <a:pPr algn="ctr"/>
              <a:r>
                <a:rPr lang="fr-FR" altLang="en-US" sz="1400" b="1" dirty="0">
                  <a:ea typeface="MS PGothic" pitchFamily="34" charset="-128"/>
                </a:rPr>
                <a:t>S148</a:t>
              </a:r>
            </a:p>
          </p:txBody>
        </p:sp>
        <p:sp>
          <p:nvSpPr>
            <p:cNvPr id="56" name="Right Bracket 36"/>
            <p:cNvSpPr/>
            <p:nvPr/>
          </p:nvSpPr>
          <p:spPr bwMode="auto">
            <a:xfrm rot="5400000">
              <a:off x="5457544" y="1819842"/>
              <a:ext cx="138112" cy="1828800"/>
            </a:xfrm>
            <a:prstGeom prst="rightBracket">
              <a:avLst>
                <a:gd name="adj" fmla="val 0"/>
              </a:avLst>
            </a:prstGeom>
            <a:ln w="12700">
              <a:solidFill>
                <a:srgbClr val="000066"/>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FR">
                <a:solidFill>
                  <a:srgbClr val="000000"/>
                </a:solidFill>
              </a:endParaRPr>
            </a:p>
          </p:txBody>
        </p:sp>
        <p:sp>
          <p:nvSpPr>
            <p:cNvPr id="56338" name="TextBox 11"/>
            <p:cNvSpPr txBox="1">
              <a:spLocks noChangeArrowheads="1"/>
            </p:cNvSpPr>
            <p:nvPr/>
          </p:nvSpPr>
          <p:spPr bwMode="auto">
            <a:xfrm>
              <a:off x="6166851" y="2393723"/>
              <a:ext cx="585788" cy="307975"/>
            </a:xfrm>
            <a:prstGeom prst="rect">
              <a:avLst/>
            </a:prstGeom>
            <a:noFill/>
            <a:ln w="9525">
              <a:noFill/>
              <a:miter lim="800000"/>
              <a:headEnd/>
              <a:tailEnd/>
            </a:ln>
          </p:spPr>
          <p:txBody>
            <a:bodyPr>
              <a:spAutoFit/>
            </a:bodyPr>
            <a:lstStyle/>
            <a:p>
              <a:pPr algn="ctr"/>
              <a:r>
                <a:rPr lang="fr-FR" altLang="en-US" sz="1400" b="1">
                  <a:ea typeface="MS PGothic" pitchFamily="34" charset="-128"/>
                </a:rPr>
                <a:t>S48</a:t>
              </a:r>
            </a:p>
          </p:txBody>
        </p:sp>
        <p:sp>
          <p:nvSpPr>
            <p:cNvPr id="14357" name="TextBox 21"/>
            <p:cNvSpPr txBox="1">
              <a:spLocks noChangeArrowheads="1"/>
            </p:cNvSpPr>
            <p:nvPr/>
          </p:nvSpPr>
          <p:spPr bwMode="auto">
            <a:xfrm>
              <a:off x="172823" y="2840099"/>
              <a:ext cx="3190531" cy="1917120"/>
            </a:xfrm>
            <a:prstGeom prst="roundRect">
              <a:avLst/>
            </a:prstGeom>
            <a:ln>
              <a:headEnd/>
              <a:tailEnd/>
            </a:ln>
          </p:spPr>
          <p:style>
            <a:lnRef idx="1">
              <a:schemeClr val="accent1"/>
            </a:lnRef>
            <a:fillRef idx="2">
              <a:schemeClr val="accent1"/>
            </a:fillRef>
            <a:effectRef idx="1">
              <a:schemeClr val="accent1"/>
            </a:effectRef>
            <a:fontRef idx="minor">
              <a:schemeClr val="dk1"/>
            </a:fontRef>
          </p:style>
          <p:txBody>
            <a:bodyPr tIns="91440" rIns="182880" bIns="91440" anchor="ctr"/>
            <a:lstStyle/>
            <a:p>
              <a:pPr algn="ctr">
                <a:lnSpc>
                  <a:spcPct val="110000"/>
                </a:lnSpc>
                <a:defRPr/>
              </a:pPr>
              <a:r>
                <a:rPr lang="fr-FR" sz="1400" b="1" dirty="0">
                  <a:solidFill>
                    <a:srgbClr val="000066"/>
                  </a:solidFill>
                </a:rPr>
                <a:t>Adultes VIH+ ≥ 18 ans </a:t>
              </a:r>
            </a:p>
            <a:p>
              <a:pPr algn="ctr">
                <a:lnSpc>
                  <a:spcPct val="110000"/>
                </a:lnSpc>
                <a:defRPr/>
              </a:pPr>
              <a:r>
                <a:rPr lang="fr-FR" sz="1400" b="1" dirty="0">
                  <a:solidFill>
                    <a:srgbClr val="000066"/>
                  </a:solidFill>
                </a:rPr>
                <a:t>Sous 1</a:t>
              </a:r>
              <a:r>
                <a:rPr lang="fr-FR" sz="1400" b="1" baseline="30000" dirty="0">
                  <a:solidFill>
                    <a:srgbClr val="000066"/>
                  </a:solidFill>
                </a:rPr>
                <a:t>ère</a:t>
              </a:r>
              <a:r>
                <a:rPr lang="fr-FR" sz="1400" b="1" dirty="0">
                  <a:solidFill>
                    <a:srgbClr val="000066"/>
                  </a:solidFill>
                </a:rPr>
                <a:t> ou 2</a:t>
              </a:r>
              <a:r>
                <a:rPr lang="fr-FR" sz="1400" b="1" baseline="30000" dirty="0">
                  <a:solidFill>
                    <a:srgbClr val="000066"/>
                  </a:solidFill>
                </a:rPr>
                <a:t>ème</a:t>
              </a:r>
              <a:r>
                <a:rPr lang="fr-FR" sz="1400" b="1" dirty="0">
                  <a:solidFill>
                    <a:srgbClr val="000066"/>
                  </a:solidFill>
                </a:rPr>
                <a:t> ligne ARV sans antécédent d’échec virologique</a:t>
              </a:r>
            </a:p>
            <a:p>
              <a:pPr algn="ctr">
                <a:lnSpc>
                  <a:spcPct val="110000"/>
                </a:lnSpc>
                <a:defRPr/>
              </a:pPr>
              <a:r>
                <a:rPr lang="fr-FR" sz="1400" b="1" dirty="0">
                  <a:solidFill>
                    <a:srgbClr val="000066"/>
                  </a:solidFill>
                </a:rPr>
                <a:t>Sous ARV stable ≥ 6 mois</a:t>
              </a:r>
            </a:p>
            <a:p>
              <a:pPr algn="ctr">
                <a:lnSpc>
                  <a:spcPct val="110000"/>
                </a:lnSpc>
                <a:defRPr/>
              </a:pPr>
              <a:r>
                <a:rPr lang="fr-FR" sz="1400" b="1" dirty="0">
                  <a:solidFill>
                    <a:srgbClr val="000066"/>
                  </a:solidFill>
                </a:rPr>
                <a:t>CV &lt; 50 c/ml &gt; 12 mois</a:t>
              </a:r>
            </a:p>
            <a:p>
              <a:pPr algn="ctr">
                <a:lnSpc>
                  <a:spcPct val="110000"/>
                </a:lnSpc>
                <a:defRPr/>
              </a:pPr>
              <a:r>
                <a:rPr lang="fr-FR" sz="1400" b="1" dirty="0">
                  <a:solidFill>
                    <a:srgbClr val="000066"/>
                  </a:solidFill>
                </a:rPr>
                <a:t>Ag </a:t>
              </a:r>
              <a:r>
                <a:rPr lang="fr-FR" sz="1400" b="1" dirty="0" err="1">
                  <a:solidFill>
                    <a:srgbClr val="000066"/>
                  </a:solidFill>
                </a:rPr>
                <a:t>HBs</a:t>
              </a:r>
              <a:r>
                <a:rPr lang="fr-FR" sz="1400" b="1" dirty="0">
                  <a:solidFill>
                    <a:srgbClr val="000066"/>
                  </a:solidFill>
                </a:rPr>
                <a:t> négatif</a:t>
              </a:r>
            </a:p>
          </p:txBody>
        </p:sp>
        <p:sp>
          <p:nvSpPr>
            <p:cNvPr id="56340" name="TextBox 11"/>
            <p:cNvSpPr txBox="1">
              <a:spLocks noChangeArrowheads="1"/>
            </p:cNvSpPr>
            <p:nvPr/>
          </p:nvSpPr>
          <p:spPr bwMode="auto">
            <a:xfrm>
              <a:off x="3734275" y="2953706"/>
              <a:ext cx="1038456" cy="276999"/>
            </a:xfrm>
            <a:prstGeom prst="rect">
              <a:avLst/>
            </a:prstGeom>
            <a:noFill/>
            <a:ln w="9525">
              <a:noFill/>
              <a:miter lim="800000"/>
              <a:headEnd/>
              <a:tailEnd/>
            </a:ln>
          </p:spPr>
          <p:txBody>
            <a:bodyPr>
              <a:spAutoFit/>
            </a:bodyPr>
            <a:lstStyle/>
            <a:p>
              <a:pPr algn="ctr"/>
              <a:r>
                <a:rPr lang="fr-FR" altLang="en-US" sz="1200" b="1" dirty="0">
                  <a:ea typeface="MS PGothic" pitchFamily="34" charset="-128"/>
                </a:rPr>
                <a:t>n = 513</a:t>
              </a:r>
            </a:p>
          </p:txBody>
        </p:sp>
        <p:sp>
          <p:nvSpPr>
            <p:cNvPr id="56341" name="TextBox 11"/>
            <p:cNvSpPr txBox="1">
              <a:spLocks noChangeArrowheads="1"/>
            </p:cNvSpPr>
            <p:nvPr/>
          </p:nvSpPr>
          <p:spPr bwMode="auto">
            <a:xfrm>
              <a:off x="3702878" y="4287272"/>
              <a:ext cx="1038456" cy="276999"/>
            </a:xfrm>
            <a:prstGeom prst="rect">
              <a:avLst/>
            </a:prstGeom>
            <a:noFill/>
            <a:ln w="9525">
              <a:noFill/>
              <a:miter lim="800000"/>
              <a:headEnd/>
              <a:tailEnd/>
            </a:ln>
          </p:spPr>
          <p:txBody>
            <a:bodyPr>
              <a:spAutoFit/>
            </a:bodyPr>
            <a:lstStyle/>
            <a:p>
              <a:pPr algn="ctr"/>
              <a:r>
                <a:rPr lang="fr-FR" altLang="en-US" sz="1200" b="1" dirty="0">
                  <a:ea typeface="MS PGothic" pitchFamily="34" charset="-128"/>
                </a:rPr>
                <a:t>n = 511</a:t>
              </a:r>
            </a:p>
          </p:txBody>
        </p:sp>
        <p:cxnSp>
          <p:nvCxnSpPr>
            <p:cNvPr id="26" name="Connecteur droit 66"/>
            <p:cNvCxnSpPr>
              <a:cxnSpLocks noChangeShapeType="1"/>
            </p:cNvCxnSpPr>
            <p:nvPr/>
          </p:nvCxnSpPr>
          <p:spPr bwMode="auto">
            <a:xfrm>
              <a:off x="3556475" y="2269303"/>
              <a:ext cx="3175" cy="828000"/>
            </a:xfrm>
            <a:prstGeom prst="line">
              <a:avLst/>
            </a:prstGeom>
            <a:noFill/>
            <a:ln w="28575">
              <a:solidFill>
                <a:srgbClr val="0070C0"/>
              </a:solidFill>
              <a:round/>
              <a:headEnd/>
              <a:tailEnd type="triangle" w="med" len="med"/>
            </a:ln>
          </p:spPr>
        </p:cxnSp>
        <p:sp>
          <p:nvSpPr>
            <p:cNvPr id="27" name="Oval 170"/>
            <p:cNvSpPr>
              <a:spLocks noChangeArrowheads="1"/>
            </p:cNvSpPr>
            <p:nvPr/>
          </p:nvSpPr>
          <p:spPr bwMode="auto">
            <a:xfrm>
              <a:off x="2454750" y="1718250"/>
              <a:ext cx="2203450" cy="615354"/>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a:defRPr/>
              </a:pPr>
              <a:r>
                <a:rPr lang="fr-FR" sz="1200" b="1" dirty="0">
                  <a:latin typeface="+mj-lt"/>
                </a:rPr>
                <a:t>Randomisation *</a:t>
              </a:r>
            </a:p>
            <a:p>
              <a:pPr algn="ctr">
                <a:defRPr/>
              </a:pPr>
              <a:r>
                <a:rPr lang="fr-FR" sz="1200" b="1" dirty="0">
                  <a:latin typeface="+mj-lt"/>
                </a:rPr>
                <a:t>1 : 1</a:t>
              </a:r>
            </a:p>
          </p:txBody>
        </p:sp>
        <p:sp>
          <p:nvSpPr>
            <p:cNvPr id="2" name="ZoneTexte 1"/>
            <p:cNvSpPr txBox="1"/>
            <p:nvPr/>
          </p:nvSpPr>
          <p:spPr>
            <a:xfrm>
              <a:off x="2056711" y="4904151"/>
              <a:ext cx="6549431" cy="307777"/>
            </a:xfrm>
            <a:prstGeom prst="rect">
              <a:avLst/>
            </a:prstGeom>
            <a:noFill/>
          </p:spPr>
          <p:txBody>
            <a:bodyPr wrap="square" rtlCol="0">
              <a:spAutoFit/>
            </a:bodyPr>
            <a:lstStyle/>
            <a:p>
              <a:r>
                <a:rPr lang="fr-FR" sz="1400" dirty="0"/>
                <a:t>* Randomisation stratifiée sur l’âge et le 3</a:t>
              </a:r>
              <a:r>
                <a:rPr lang="fr-FR" sz="1400" baseline="30000" dirty="0"/>
                <a:t>ème</a:t>
              </a:r>
              <a:r>
                <a:rPr lang="fr-FR" sz="1400" dirty="0"/>
                <a:t> agent en cours (INNTI, IP/r ou INI)</a:t>
              </a:r>
            </a:p>
          </p:txBody>
        </p:sp>
        <p:sp>
          <p:nvSpPr>
            <p:cNvPr id="24" name="Rectangle : coins arrondis 23"/>
            <p:cNvSpPr/>
            <p:nvPr/>
          </p:nvSpPr>
          <p:spPr bwMode="auto">
            <a:xfrm>
              <a:off x="6528312" y="3344110"/>
              <a:ext cx="1828800" cy="814524"/>
            </a:xfrm>
            <a:prstGeom prst="roundRect">
              <a:avLst/>
            </a:prstGeom>
            <a:solidFill>
              <a:srgbClr val="000090"/>
            </a:soli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ct val="130000"/>
                </a:lnSpc>
                <a:spcBef>
                  <a:spcPct val="20000"/>
                </a:spcBef>
                <a:buClr>
                  <a:srgbClr val="990000"/>
                </a:buClr>
                <a:buSzPct val="120000"/>
                <a:defRPr/>
              </a:pPr>
              <a:r>
                <a:rPr lang="fr-FR" sz="1600" b="1" dirty="0">
                  <a:solidFill>
                    <a:srgbClr val="FFFFFF"/>
                  </a:solidFill>
                  <a:ea typeface="MS Mincho" pitchFamily="49" charset="-128"/>
                  <a:cs typeface="Arial" charset="0"/>
                </a:rPr>
                <a:t>DTG + RPV</a:t>
              </a:r>
              <a:endParaRPr lang="fr-FR" sz="1600" b="1" baseline="30000" dirty="0">
                <a:solidFill>
                  <a:srgbClr val="FFFFFF"/>
                </a:solidFill>
                <a:ea typeface="MS Mincho" pitchFamily="49" charset="-128"/>
                <a:cs typeface="Arial" charset="0"/>
              </a:endParaRPr>
            </a:p>
          </p:txBody>
        </p:sp>
      </p:grpSp>
      <p:sp>
        <p:nvSpPr>
          <p:cNvPr id="2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Llibre</a:t>
            </a:r>
            <a:r>
              <a:rPr lang="en-GB" sz="1200" i="1" dirty="0">
                <a:solidFill>
                  <a:srgbClr val="0070C0"/>
                </a:solidFill>
              </a:rPr>
              <a:t> JM, CROI 2017, Abs. 44LB</a:t>
            </a:r>
          </a:p>
        </p:txBody>
      </p:sp>
      <p:sp>
        <p:nvSpPr>
          <p:cNvPr id="28" name="ZoneTexte 2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77</a:t>
            </a:r>
          </a:p>
        </p:txBody>
      </p:sp>
    </p:spTree>
    <p:custDataLst>
      <p:tags r:id="rId1"/>
    </p:custDataLst>
    <p:extLst>
      <p:ext uri="{BB962C8B-B14F-4D97-AF65-F5344CB8AC3E}">
        <p14:creationId xmlns:p14="http://schemas.microsoft.com/office/powerpoint/2010/main" val="299931277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77"/>
          <p:cNvGraphicFramePr>
            <a:graphicFrameLocks/>
          </p:cNvGraphicFramePr>
          <p:nvPr>
            <p:extLst>
              <p:ext uri="{D42A27DB-BD31-4B8C-83A1-F6EECF244321}">
                <p14:modId xmlns:p14="http://schemas.microsoft.com/office/powerpoint/2010/main" val="57912150"/>
              </p:ext>
            </p:extLst>
          </p:nvPr>
        </p:nvGraphicFramePr>
        <p:xfrm>
          <a:off x="103611" y="1530802"/>
          <a:ext cx="8874831" cy="5036613"/>
        </p:xfrm>
        <a:graphic>
          <a:graphicData uri="http://schemas.openxmlformats.org/drawingml/2006/table">
            <a:tbl>
              <a:tblPr/>
              <a:tblGrid>
                <a:gridCol w="4074925">
                  <a:extLst>
                    <a:ext uri="{9D8B030D-6E8A-4147-A177-3AD203B41FA5}">
                      <a16:colId xmlns:a16="http://schemas.microsoft.com/office/drawing/2014/main" xmlns="" val="20000"/>
                    </a:ext>
                  </a:extLst>
                </a:gridCol>
                <a:gridCol w="2264141">
                  <a:extLst>
                    <a:ext uri="{9D8B030D-6E8A-4147-A177-3AD203B41FA5}">
                      <a16:colId xmlns:a16="http://schemas.microsoft.com/office/drawing/2014/main" xmlns="" val="20001"/>
                    </a:ext>
                  </a:extLst>
                </a:gridCol>
                <a:gridCol w="2535765">
                  <a:extLst>
                    <a:ext uri="{9D8B030D-6E8A-4147-A177-3AD203B41FA5}">
                      <a16:colId xmlns:a16="http://schemas.microsoft.com/office/drawing/2014/main" xmlns="" val="20002"/>
                    </a:ext>
                  </a:extLst>
                </a:gridCol>
              </a:tblGrid>
              <a:tr h="308413">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ts val="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j-lt"/>
                          <a:ea typeface="ＭＳ Ｐゴシック" pitchFamily="34" charset="-128"/>
                        </a:rPr>
                        <a:t>DTG + RPV (n = 513)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80000"/>
                        </a:lnSpc>
                        <a:spcBef>
                          <a:spcPts val="0"/>
                        </a:spcBef>
                        <a:spcAft>
                          <a:spcPct val="0"/>
                        </a:spcAft>
                        <a:buClrTx/>
                        <a:buSzTx/>
                        <a:buFont typeface="Wingdings" pitchFamily="2" charset="2"/>
                        <a:buNone/>
                        <a:tabLst/>
                      </a:pPr>
                      <a:r>
                        <a:rPr kumimoji="0" lang="fr-FR" sz="1600" b="1" i="0" u="none" strike="noStrike" cap="none" normalizeH="0" baseline="0" noProof="0" dirty="0">
                          <a:ln>
                            <a:noFill/>
                          </a:ln>
                          <a:solidFill>
                            <a:schemeClr val="bg1"/>
                          </a:solidFill>
                          <a:effectLst/>
                          <a:latin typeface="+mj-lt"/>
                          <a:ea typeface="ＭＳ Ｐゴシック" pitchFamily="34" charset="-128"/>
                        </a:rPr>
                        <a:t>Poursuite ARV (n = 511)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C0099"/>
                    </a:solidFill>
                  </a:tcPr>
                </a:tc>
                <a:extLst>
                  <a:ext uri="{0D108BD9-81ED-4DB2-BD59-A6C34878D82A}">
                    <a16:rowId xmlns:a16="http://schemas.microsoft.com/office/drawing/2014/main" xmlns="" val="10000"/>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Femmes,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Age moyen, ans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43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Non caucasien,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4"/>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CD4/mm</a:t>
                      </a:r>
                      <a:r>
                        <a:rPr kumimoji="0" lang="fr-FR" sz="1600" b="0" i="0" u="none" strike="noStrike" cap="none" normalizeH="0" baseline="30000" noProof="0" dirty="0">
                          <a:ln>
                            <a:noFill/>
                          </a:ln>
                          <a:solidFill>
                            <a:srgbClr val="000066"/>
                          </a:solidFill>
                          <a:effectLst/>
                          <a:latin typeface="+mj-lt"/>
                          <a:ea typeface="ＭＳ Ｐゴシック" pitchFamily="34" charset="-128"/>
                        </a:rPr>
                        <a:t>3</a:t>
                      </a:r>
                      <a:r>
                        <a:rPr kumimoji="0" lang="fr-FR" sz="1600" b="0" i="0" u="none" strike="noStrike" cap="none" normalizeH="0" baseline="0" noProof="0" dirty="0">
                          <a:ln>
                            <a:noFill/>
                          </a:ln>
                          <a:solidFill>
                            <a:srgbClr val="000066"/>
                          </a:solidFill>
                          <a:effectLst/>
                          <a:latin typeface="+mj-lt"/>
                          <a:ea typeface="ＭＳ Ｐゴシック" pitchFamily="34" charset="-128"/>
                        </a:rPr>
                        <a:t>, médiane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611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638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7"/>
                  </a:ext>
                </a:extLst>
              </a:tr>
              <a:tr h="91483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r>
                        <a:rPr kumimoji="0" lang="fr-FR" sz="1600" b="0" i="0" u="none" strike="noStrike" cap="none" normalizeH="0" baseline="30000" noProof="0" dirty="0">
                          <a:ln>
                            <a:noFill/>
                          </a:ln>
                          <a:solidFill>
                            <a:srgbClr val="000066"/>
                          </a:solidFill>
                          <a:effectLst/>
                          <a:latin typeface="+mj-lt"/>
                          <a:ea typeface="ＭＳ Ｐゴシック" pitchFamily="34" charset="-128"/>
                        </a:rPr>
                        <a:t>ème</a:t>
                      </a:r>
                      <a:r>
                        <a:rPr kumimoji="0" lang="fr-FR" sz="1600" b="0" i="0" u="none" strike="noStrike" cap="none" normalizeH="0" baseline="0" noProof="0" dirty="0">
                          <a:ln>
                            <a:noFill/>
                          </a:ln>
                          <a:solidFill>
                            <a:srgbClr val="000066"/>
                          </a:solidFill>
                          <a:effectLst/>
                          <a:latin typeface="+mj-lt"/>
                          <a:ea typeface="ＭＳ Ｐゴシック" pitchFamily="34" charset="-128"/>
                        </a:rPr>
                        <a:t> agent, %</a:t>
                      </a:r>
                    </a:p>
                    <a:p>
                      <a:pPr marL="176213"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INNTI</a:t>
                      </a:r>
                    </a:p>
                    <a:p>
                      <a:pPr marL="176213"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IP/r</a:t>
                      </a:r>
                    </a:p>
                    <a:p>
                      <a:pPr marL="176213"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INI</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54</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26</a:t>
                      </a:r>
                      <a:br>
                        <a:rPr kumimoji="0" lang="fr-FR" sz="1600" b="0" i="0" u="none" strike="noStrike" cap="none" normalizeH="0" baseline="0" noProof="0" dirty="0">
                          <a:ln>
                            <a:noFill/>
                          </a:ln>
                          <a:solidFill>
                            <a:srgbClr val="000066"/>
                          </a:solidFill>
                          <a:effectLst/>
                          <a:latin typeface="+mj-lt"/>
                          <a:ea typeface="ＭＳ Ｐゴシック" pitchFamily="34" charset="-128"/>
                        </a:rPr>
                      </a:br>
                      <a:r>
                        <a:rPr kumimoji="0" lang="fr-FR" sz="1600" b="0" i="0" u="none" strike="noStrike" cap="none" normalizeH="0" baseline="0" noProof="0" dirty="0">
                          <a:ln>
                            <a:noFill/>
                          </a:ln>
                          <a:solidFill>
                            <a:srgbClr val="000066"/>
                          </a:solidFill>
                          <a:effectLst/>
                          <a:latin typeface="+mj-lt"/>
                          <a:ea typeface="ＭＳ Ｐゴシック" pitchFamily="34" charset="-128"/>
                        </a:rPr>
                        <a:t>20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6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54</a:t>
                      </a:r>
                      <a:br>
                        <a:rPr kumimoji="0" lang="fr-FR" sz="1600" b="0" i="0" u="none" strike="noStrike" cap="none" normalizeH="0" baseline="0" noProof="0" dirty="0">
                          <a:ln>
                            <a:noFill/>
                          </a:ln>
                          <a:solidFill>
                            <a:srgbClr val="000066"/>
                          </a:solidFill>
                          <a:effectLst/>
                          <a:latin typeface="+mj-lt"/>
                          <a:ea typeface="ＭＳ Ｐゴシック" pitchFamily="34" charset="-128"/>
                        </a:rPr>
                      </a:br>
                      <a:r>
                        <a:rPr kumimoji="0" lang="fr-FR" sz="1600" b="0" i="0" u="none" strike="noStrike" cap="none" normalizeH="0" baseline="0" noProof="0" dirty="0">
                          <a:ln>
                            <a:noFill/>
                          </a:ln>
                          <a:solidFill>
                            <a:srgbClr val="000066"/>
                          </a:solidFill>
                          <a:effectLst/>
                          <a:latin typeface="+mj-lt"/>
                          <a:ea typeface="ＭＳ Ｐゴシック" pitchFamily="34" charset="-128"/>
                        </a:rPr>
                        <a:t>27</a:t>
                      </a:r>
                      <a:br>
                        <a:rPr kumimoji="0" lang="fr-FR" sz="1600" b="0" i="0" u="none" strike="noStrike" cap="none" normalizeH="0" baseline="0" noProof="0" dirty="0">
                          <a:ln>
                            <a:noFill/>
                          </a:ln>
                          <a:solidFill>
                            <a:srgbClr val="000066"/>
                          </a:solidFill>
                          <a:effectLst/>
                          <a:latin typeface="+mj-lt"/>
                          <a:ea typeface="ＭＳ Ｐゴシック" pitchFamily="34" charset="-128"/>
                        </a:rPr>
                      </a:br>
                      <a:r>
                        <a:rPr kumimoji="0" lang="fr-FR" sz="1600" b="0" i="0" u="none" strike="noStrike" cap="none" normalizeH="0" baseline="0" noProof="0" dirty="0">
                          <a:ln>
                            <a:noFill/>
                          </a:ln>
                          <a:solidFill>
                            <a:srgbClr val="000066"/>
                          </a:solidFill>
                          <a:effectLst/>
                          <a:latin typeface="+mj-lt"/>
                          <a:ea typeface="ＭＳ Ｐゴシック" pitchFamily="34" charset="-128"/>
                        </a:rPr>
                        <a:t>19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8"/>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Sous TDF à l’inclusion,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9"/>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Durée médiane traitement ARV à J0, mois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53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16"/>
                  </a:ext>
                </a:extLst>
              </a:tr>
              <a:tr h="294824">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Interruption avant S48, n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29 (6 %)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34 (7 %)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0"/>
                  </a:ext>
                </a:extLst>
              </a:tr>
              <a:tr h="294824">
                <a:tc>
                  <a:txBody>
                    <a:bodyPr/>
                    <a:lstStyle/>
                    <a:p>
                      <a:pPr marL="174625"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Manque d’efficacité,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1"/>
                  </a:ext>
                </a:extLst>
              </a:tr>
              <a:tr h="294824">
                <a:tc>
                  <a:txBody>
                    <a:bodyPr/>
                    <a:lstStyle/>
                    <a:p>
                      <a:pPr marL="174625"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Evénement indésirable,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2"/>
                  </a:ext>
                </a:extLst>
              </a:tr>
              <a:tr h="294824">
                <a:tc>
                  <a:txBody>
                    <a:bodyPr/>
                    <a:lstStyle/>
                    <a:p>
                      <a:pPr marL="174625"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Décès,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3"/>
                  </a:ext>
                </a:extLst>
              </a:tr>
              <a:tr h="294824">
                <a:tc>
                  <a:txBody>
                    <a:bodyPr/>
                    <a:lstStyle/>
                    <a:p>
                      <a:pPr marL="174625"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Perdu de vue / retrait consentement,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2 / 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3 / 14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4"/>
                  </a:ext>
                </a:extLst>
              </a:tr>
              <a:tr h="294824">
                <a:tc>
                  <a:txBody>
                    <a:bodyPr/>
                    <a:lstStyle/>
                    <a:p>
                      <a:pPr marL="174625" marR="0" lvl="0" indent="0" algn="l" defTabSz="914400" rtl="0" eaLnBrk="1" fontAlgn="base" latinLnBrk="0" hangingPunct="1">
                        <a:lnSpc>
                          <a:spcPct val="90000"/>
                        </a:lnSpc>
                        <a:spcBef>
                          <a:spcPts val="0"/>
                        </a:spcBef>
                        <a:spcAft>
                          <a:spcPct val="0"/>
                        </a:spcAft>
                        <a:buClrTx/>
                        <a:buSzTx/>
                        <a:buFont typeface="Wingdings" pitchFamily="2" charset="2"/>
                        <a:buNone/>
                        <a:tabLst>
                          <a:tab pos="0" algn="l"/>
                          <a:tab pos="174625" algn="l"/>
                        </a:tabLst>
                      </a:pPr>
                      <a:r>
                        <a:rPr kumimoji="0" lang="fr-FR" sz="1600" b="0" i="0" u="none" strike="noStrike" cap="none" normalizeH="0" baseline="0" noProof="0" dirty="0">
                          <a:ln>
                            <a:noFill/>
                          </a:ln>
                          <a:solidFill>
                            <a:srgbClr val="000066"/>
                          </a:solidFill>
                          <a:effectLst/>
                          <a:latin typeface="+mj-lt"/>
                          <a:ea typeface="ＭＳ Ｐゴシック" pitchFamily="34" charset="-128"/>
                        </a:rPr>
                        <a:t>Déviation du protocole / autre, n</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1 / 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600" b="0" i="0" u="none" strike="noStrike" cap="none" normalizeH="0" baseline="0" noProof="0" dirty="0">
                          <a:ln>
                            <a:noFill/>
                          </a:ln>
                          <a:solidFill>
                            <a:srgbClr val="000066"/>
                          </a:solidFill>
                          <a:effectLst/>
                          <a:latin typeface="+mj-lt"/>
                          <a:ea typeface="ＭＳ Ｐゴシック" pitchFamily="34" charset="-128"/>
                        </a:rPr>
                        <a:t>7 / 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15"/>
                  </a:ext>
                </a:extLst>
              </a:tr>
            </a:tbl>
          </a:graphicData>
        </a:graphic>
      </p:graphicFrame>
      <p:sp>
        <p:nvSpPr>
          <p:cNvPr id="11" name="Rectangle 6"/>
          <p:cNvSpPr>
            <a:spLocks noChangeArrowheads="1"/>
          </p:cNvSpPr>
          <p:nvPr/>
        </p:nvSpPr>
        <p:spPr bwMode="auto">
          <a:xfrm>
            <a:off x="971550" y="1257001"/>
            <a:ext cx="7162800" cy="304314"/>
          </a:xfrm>
          <a:prstGeom prst="rect">
            <a:avLst/>
          </a:prstGeom>
          <a:noFill/>
          <a:ln w="9525">
            <a:noFill/>
            <a:miter lim="800000"/>
            <a:headEnd/>
            <a:tailEnd/>
          </a:ln>
        </p:spPr>
        <p:txBody>
          <a:bodyPr>
            <a:spAutoFit/>
          </a:bodyPr>
          <a:lstStyle/>
          <a:p>
            <a:pPr algn="ctr">
              <a:lnSpc>
                <a:spcPts val="1525"/>
              </a:lnSpc>
              <a:spcBef>
                <a:spcPct val="20000"/>
              </a:spcBef>
            </a:pPr>
            <a:r>
              <a:rPr lang="fr-FR" sz="2000" b="1" dirty="0">
                <a:solidFill>
                  <a:srgbClr val="0070C0"/>
                </a:solidFill>
                <a:latin typeface="Calibri" pitchFamily="34" charset="0"/>
              </a:rPr>
              <a:t>Caractéristiques à l’inclusion et devenir des patients</a:t>
            </a:r>
          </a:p>
        </p:txBody>
      </p:sp>
      <p:sp>
        <p:nvSpPr>
          <p:cNvPr id="7" name="Titre 1"/>
          <p:cNvSpPr>
            <a:spLocks noGrp="1"/>
          </p:cNvSpPr>
          <p:nvPr>
            <p:ph type="title"/>
          </p:nvPr>
        </p:nvSpPr>
        <p:spPr>
          <a:xfrm>
            <a:off x="1547813" y="115888"/>
            <a:ext cx="7523162" cy="936625"/>
          </a:xfrm>
        </p:spPr>
        <p:txBody>
          <a:bodyPr/>
          <a:lstStyle/>
          <a:p>
            <a:pPr eaLnBrk="1" hangingPunct="1"/>
            <a:r>
              <a:rPr lang="fr-FR" dirty="0"/>
              <a:t>Essais  SWORD-1 et SWORD-2 : </a:t>
            </a:r>
            <a:br>
              <a:rPr lang="fr-FR" dirty="0"/>
            </a:br>
            <a:r>
              <a:rPr lang="fr-FR" dirty="0"/>
              <a:t>DTG + RPV en switch </a:t>
            </a:r>
            <a:r>
              <a:rPr lang="mr-IN" dirty="0"/>
              <a:t>–</a:t>
            </a:r>
            <a:r>
              <a:rPr lang="fr-FR" dirty="0"/>
              <a:t> Résultats à S48 (2)</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Llibre</a:t>
            </a:r>
            <a:r>
              <a:rPr lang="en-GB" sz="1200" i="1" dirty="0">
                <a:solidFill>
                  <a:srgbClr val="0070C0"/>
                </a:solidFill>
              </a:rPr>
              <a:t> JM, CROI 2017, Abs. 44LB</a:t>
            </a:r>
          </a:p>
        </p:txBody>
      </p:sp>
      <p:sp>
        <p:nvSpPr>
          <p:cNvPr id="8" name="ZoneTexte 7"/>
          <p:cNvSpPr txBox="1"/>
          <p:nvPr/>
        </p:nvSpPr>
        <p:spPr>
          <a:xfrm>
            <a:off x="8784312" y="32575"/>
            <a:ext cx="325730" cy="246221"/>
          </a:xfrm>
          <a:prstGeom prst="rect">
            <a:avLst/>
          </a:prstGeom>
          <a:noFill/>
        </p:spPr>
        <p:txBody>
          <a:bodyPr wrap="none" rtlCol="0">
            <a:spAutoFit/>
          </a:bodyPr>
          <a:lstStyle/>
          <a:p>
            <a:pPr algn="r"/>
            <a:r>
              <a:rPr lang="fr-FR" sz="1000" b="1" dirty="0">
                <a:solidFill>
                  <a:schemeClr val="bg1"/>
                </a:solidFill>
              </a:rPr>
              <a:t>78</a:t>
            </a:r>
          </a:p>
        </p:txBody>
      </p:sp>
    </p:spTree>
    <p:custDataLst>
      <p:tags r:id="rId1"/>
    </p:custDataLst>
    <p:extLst>
      <p:ext uri="{BB962C8B-B14F-4D97-AF65-F5344CB8AC3E}">
        <p14:creationId xmlns:p14="http://schemas.microsoft.com/office/powerpoint/2010/main" val="125276889"/>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4947784" y="2076803"/>
            <a:ext cx="3554413" cy="3034260"/>
            <a:chOff x="4947784" y="2076803"/>
            <a:chExt cx="3554413" cy="3034260"/>
          </a:xfrm>
        </p:grpSpPr>
        <p:sp>
          <p:nvSpPr>
            <p:cNvPr id="42" name="AutoShape 106"/>
            <p:cNvSpPr>
              <a:spLocks noChangeArrowheads="1"/>
            </p:cNvSpPr>
            <p:nvPr/>
          </p:nvSpPr>
          <p:spPr bwMode="auto">
            <a:xfrm flipH="1">
              <a:off x="5158922" y="2441928"/>
              <a:ext cx="1555750" cy="787400"/>
            </a:xfrm>
            <a:prstGeom prst="rightArrow">
              <a:avLst>
                <a:gd name="adj1" fmla="val 50000"/>
                <a:gd name="adj2" fmla="val 52787"/>
              </a:avLst>
            </a:prstGeom>
            <a:solidFill>
              <a:srgbClr val="CC0099"/>
            </a:solidFill>
            <a:ln w="9525">
              <a:noFill/>
              <a:miter lim="800000"/>
              <a:headEnd/>
              <a:tailEnd/>
            </a:ln>
          </p:spPr>
          <p:txBody>
            <a:bodyPr wrap="none" anchor="ctr"/>
            <a:lstStyle/>
            <a:p>
              <a:pPr>
                <a:defRPr/>
              </a:pPr>
              <a:r>
                <a:rPr lang="fr-FR" sz="1400" kern="0" dirty="0">
                  <a:solidFill>
                    <a:schemeClr val="bg1"/>
                  </a:solidFill>
                  <a:latin typeface="Arial" pitchFamily="34" charset="0"/>
                  <a:ea typeface="MS PGothic"/>
                  <a:cs typeface="Arial" pitchFamily="34" charset="0"/>
                </a:rPr>
                <a:t>Poursuite ARV</a:t>
              </a:r>
            </a:p>
          </p:txBody>
        </p:sp>
        <p:sp>
          <p:nvSpPr>
            <p:cNvPr id="59" name="AutoShape 106"/>
            <p:cNvSpPr>
              <a:spLocks noChangeArrowheads="1"/>
            </p:cNvSpPr>
            <p:nvPr/>
          </p:nvSpPr>
          <p:spPr bwMode="auto">
            <a:xfrm>
              <a:off x="6714672" y="2441928"/>
              <a:ext cx="1552575" cy="787400"/>
            </a:xfrm>
            <a:prstGeom prst="rightArrow">
              <a:avLst>
                <a:gd name="adj1" fmla="val 50000"/>
                <a:gd name="adj2" fmla="val 52787"/>
              </a:avLst>
            </a:prstGeom>
            <a:solidFill>
              <a:srgbClr val="000090"/>
            </a:solidFill>
            <a:ln w="9525">
              <a:noFill/>
              <a:miter lim="800000"/>
              <a:headEnd/>
              <a:tailEnd/>
            </a:ln>
          </p:spPr>
          <p:txBody>
            <a:bodyPr wrap="none" anchor="ctr"/>
            <a:lstStyle/>
            <a:p>
              <a:pPr algn="r">
                <a:defRPr/>
              </a:pPr>
              <a:r>
                <a:rPr lang="fr-FR" sz="1400" kern="0" dirty="0">
                  <a:solidFill>
                    <a:prstClr val="white"/>
                  </a:solidFill>
                  <a:latin typeface="Arial" pitchFamily="34" charset="0"/>
                  <a:ea typeface="MS PGothic"/>
                  <a:cs typeface="Arial" pitchFamily="34" charset="0"/>
                </a:rPr>
                <a:t>DTG + RPV</a:t>
              </a:r>
            </a:p>
          </p:txBody>
        </p:sp>
        <p:sp>
          <p:nvSpPr>
            <p:cNvPr id="67" name="Line 14"/>
            <p:cNvSpPr>
              <a:spLocks noChangeShapeType="1"/>
            </p:cNvSpPr>
            <p:nvPr/>
          </p:nvSpPr>
          <p:spPr bwMode="auto">
            <a:xfrm flipV="1">
              <a:off x="5314497" y="3147188"/>
              <a:ext cx="0" cy="1440000"/>
            </a:xfrm>
            <a:prstGeom prst="line">
              <a:avLst/>
            </a:prstGeom>
            <a:noFill/>
            <a:ln w="12700">
              <a:solidFill>
                <a:srgbClr val="000066"/>
              </a:solidFill>
              <a:prstDash val="dash"/>
              <a:round/>
              <a:headEnd/>
              <a:tailEnd/>
            </a:ln>
            <a:extLst/>
          </p:spPr>
          <p:txBody>
            <a:bodyPr/>
            <a:lstStyle/>
            <a:p>
              <a:pPr eaLnBrk="0" hangingPunct="0">
                <a:defRPr/>
              </a:pPr>
              <a:endParaRPr lang="en-US" sz="1100" kern="0" dirty="0">
                <a:latin typeface="Arial"/>
                <a:ea typeface="MS PGothic"/>
                <a:cs typeface="Arial"/>
              </a:endParaRPr>
            </a:p>
          </p:txBody>
        </p:sp>
        <p:sp>
          <p:nvSpPr>
            <p:cNvPr id="70" name="Line 92"/>
            <p:cNvSpPr>
              <a:spLocks noChangeShapeType="1"/>
            </p:cNvSpPr>
            <p:nvPr/>
          </p:nvSpPr>
          <p:spPr bwMode="auto">
            <a:xfrm>
              <a:off x="6711497" y="3147188"/>
              <a:ext cx="3175" cy="1440000"/>
            </a:xfrm>
            <a:prstGeom prst="line">
              <a:avLst/>
            </a:prstGeom>
            <a:noFill/>
            <a:ln w="12700">
              <a:solidFill>
                <a:srgbClr val="000066"/>
              </a:solidFill>
              <a:miter lim="800000"/>
              <a:headEnd/>
              <a:tailEnd/>
            </a:ln>
            <a:extLst/>
          </p:spPr>
          <p:txBody>
            <a:bodyPr/>
            <a:lstStyle/>
            <a:p>
              <a:pPr eaLnBrk="0" hangingPunct="0">
                <a:defRPr/>
              </a:pPr>
              <a:endParaRPr lang="en-US" sz="1100" kern="0" dirty="0">
                <a:latin typeface="Arial"/>
                <a:ea typeface="MS PGothic"/>
                <a:cs typeface="Arial"/>
              </a:endParaRPr>
            </a:p>
          </p:txBody>
        </p:sp>
        <p:sp>
          <p:nvSpPr>
            <p:cNvPr id="71" name="Line 94"/>
            <p:cNvSpPr>
              <a:spLocks noChangeShapeType="1"/>
            </p:cNvSpPr>
            <p:nvPr/>
          </p:nvSpPr>
          <p:spPr bwMode="auto">
            <a:xfrm>
              <a:off x="8129134" y="3147188"/>
              <a:ext cx="6350" cy="1440000"/>
            </a:xfrm>
            <a:prstGeom prst="line">
              <a:avLst/>
            </a:prstGeom>
            <a:noFill/>
            <a:ln w="12700">
              <a:solidFill>
                <a:srgbClr val="000066"/>
              </a:solidFill>
              <a:prstDash val="dash"/>
              <a:round/>
              <a:headEnd/>
              <a:tailEnd/>
            </a:ln>
            <a:extLst/>
          </p:spPr>
          <p:txBody>
            <a:bodyPr/>
            <a:lstStyle/>
            <a:p>
              <a:pPr eaLnBrk="0" hangingPunct="0">
                <a:defRPr/>
              </a:pPr>
              <a:endParaRPr lang="en-US" sz="1100" kern="0" dirty="0">
                <a:latin typeface="Arial"/>
                <a:ea typeface="MS PGothic"/>
                <a:cs typeface="Arial"/>
              </a:endParaRPr>
            </a:p>
          </p:txBody>
        </p:sp>
        <p:sp>
          <p:nvSpPr>
            <p:cNvPr id="75" name="Text Box 10"/>
            <p:cNvSpPr txBox="1">
              <a:spLocks noChangeArrowheads="1"/>
            </p:cNvSpPr>
            <p:nvPr/>
          </p:nvSpPr>
          <p:spPr bwMode="auto">
            <a:xfrm>
              <a:off x="6565447" y="4628463"/>
              <a:ext cx="295275" cy="482600"/>
            </a:xfrm>
            <a:prstGeom prst="rect">
              <a:avLst/>
            </a:prstGeom>
            <a:noFill/>
            <a:ln>
              <a:noFill/>
            </a:ln>
            <a:extLst/>
          </p:spPr>
          <p:txBody>
            <a:bodyPr tIns="91440" bIns="9144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400" kern="0" dirty="0">
                  <a:solidFill>
                    <a:srgbClr val="000066"/>
                  </a:solidFill>
                  <a:ea typeface="MS PGothic"/>
                </a:rPr>
                <a:t>0 </a:t>
              </a:r>
            </a:p>
          </p:txBody>
        </p:sp>
        <p:sp>
          <p:nvSpPr>
            <p:cNvPr id="57351" name="TextBox 70"/>
            <p:cNvSpPr txBox="1">
              <a:spLocks noChangeArrowheads="1"/>
            </p:cNvSpPr>
            <p:nvPr/>
          </p:nvSpPr>
          <p:spPr bwMode="auto">
            <a:xfrm>
              <a:off x="4947784" y="4628463"/>
              <a:ext cx="731838" cy="482600"/>
            </a:xfrm>
            <a:prstGeom prst="rect">
              <a:avLst/>
            </a:prstGeom>
            <a:noFill/>
            <a:ln w="9525">
              <a:noFill/>
              <a:miter lim="800000"/>
              <a:headEnd/>
              <a:tailEnd/>
            </a:ln>
          </p:spPr>
          <p:txBody>
            <a:bodyPr tIns="91440" bIns="91440" anchor="ctr"/>
            <a:lstStyle/>
            <a:p>
              <a:pPr algn="ctr" defTabSz="1346200">
                <a:lnSpc>
                  <a:spcPct val="90000"/>
                </a:lnSpc>
                <a:tabLst>
                  <a:tab pos="1346200" algn="l"/>
                </a:tabLst>
              </a:pPr>
              <a:r>
                <a:rPr lang="en-GB" sz="1400" dirty="0">
                  <a:ea typeface="MS PGothic" pitchFamily="34" charset="-128"/>
                </a:rPr>
                <a:t>‒ 8 %</a:t>
              </a:r>
            </a:p>
          </p:txBody>
        </p:sp>
        <p:sp>
          <p:nvSpPr>
            <p:cNvPr id="57352" name="TextBox 70"/>
            <p:cNvSpPr txBox="1">
              <a:spLocks noChangeArrowheads="1"/>
            </p:cNvSpPr>
            <p:nvPr/>
          </p:nvSpPr>
          <p:spPr bwMode="auto">
            <a:xfrm>
              <a:off x="7764009" y="4628463"/>
              <a:ext cx="730250" cy="482600"/>
            </a:xfrm>
            <a:prstGeom prst="rect">
              <a:avLst/>
            </a:prstGeom>
            <a:noFill/>
            <a:ln w="9525">
              <a:noFill/>
              <a:miter lim="800000"/>
              <a:headEnd/>
              <a:tailEnd/>
            </a:ln>
          </p:spPr>
          <p:txBody>
            <a:bodyPr tIns="91440" bIns="91440" anchor="ctr"/>
            <a:lstStyle/>
            <a:p>
              <a:pPr algn="ctr" defTabSz="1346200">
                <a:lnSpc>
                  <a:spcPct val="90000"/>
                </a:lnSpc>
                <a:tabLst>
                  <a:tab pos="1346200" algn="l"/>
                </a:tabLst>
              </a:pPr>
              <a:r>
                <a:rPr lang="en-GB" sz="1400" dirty="0">
                  <a:ea typeface="MS PGothic" pitchFamily="34" charset="-128"/>
                </a:rPr>
                <a:t>+ 8 %</a:t>
              </a:r>
            </a:p>
          </p:txBody>
        </p:sp>
        <p:sp>
          <p:nvSpPr>
            <p:cNvPr id="64" name="Text Box 99"/>
            <p:cNvSpPr txBox="1">
              <a:spLocks noChangeArrowheads="1"/>
            </p:cNvSpPr>
            <p:nvPr/>
          </p:nvSpPr>
          <p:spPr bwMode="auto">
            <a:xfrm>
              <a:off x="6947427" y="3707108"/>
              <a:ext cx="519545" cy="276225"/>
            </a:xfrm>
            <a:prstGeom prst="rect">
              <a:avLst/>
            </a:prstGeom>
            <a:noFill/>
            <a:ln>
              <a:noFill/>
            </a:ln>
            <a:extLst/>
          </p:spPr>
          <p:txBody>
            <a:bodyPr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spcBef>
                  <a:spcPct val="50000"/>
                </a:spcBef>
                <a:defRPr/>
              </a:pPr>
              <a:r>
                <a:rPr lang="en-GB" sz="1200" kern="0" dirty="0">
                  <a:solidFill>
                    <a:srgbClr val="000066"/>
                  </a:solidFill>
                  <a:ea typeface="MS PGothic"/>
                </a:rPr>
                <a:t>2,5</a:t>
              </a:r>
            </a:p>
          </p:txBody>
        </p:sp>
        <p:sp>
          <p:nvSpPr>
            <p:cNvPr id="73" name="Text Box 98"/>
            <p:cNvSpPr txBox="1">
              <a:spLocks noChangeArrowheads="1"/>
            </p:cNvSpPr>
            <p:nvPr/>
          </p:nvSpPr>
          <p:spPr bwMode="auto">
            <a:xfrm>
              <a:off x="6102525" y="3699561"/>
              <a:ext cx="314325" cy="276225"/>
            </a:xfrm>
            <a:prstGeom prst="rect">
              <a:avLst/>
            </a:prstGeom>
            <a:noFill/>
            <a:ln>
              <a:noFill/>
            </a:ln>
            <a:extLst/>
          </p:spPr>
          <p:txBody>
            <a:bodyPr lIns="0" rIns="0"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200" kern="0" dirty="0">
                  <a:solidFill>
                    <a:srgbClr val="000066"/>
                  </a:solidFill>
                  <a:ea typeface="MS PGothic"/>
                </a:rPr>
                <a:t>-3,0</a:t>
              </a:r>
              <a:endParaRPr lang="en-GB" sz="1200" kern="0" dirty="0">
                <a:solidFill>
                  <a:srgbClr val="000066"/>
                </a:solidFill>
                <a:ea typeface="MS PGothic"/>
              </a:endParaRPr>
            </a:p>
          </p:txBody>
        </p:sp>
        <p:sp>
          <p:nvSpPr>
            <p:cNvPr id="48" name="Text Box 99"/>
            <p:cNvSpPr txBox="1">
              <a:spLocks noChangeArrowheads="1"/>
            </p:cNvSpPr>
            <p:nvPr/>
          </p:nvSpPr>
          <p:spPr bwMode="auto">
            <a:xfrm>
              <a:off x="6234759" y="3257000"/>
              <a:ext cx="585788" cy="307975"/>
            </a:xfrm>
            <a:prstGeom prst="rect">
              <a:avLst/>
            </a:prstGeom>
            <a:noFill/>
            <a:ln>
              <a:noFill/>
            </a:ln>
            <a:extLst/>
          </p:spPr>
          <p:txBody>
            <a:bodyPr anchor="ct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defRPr/>
              </a:pPr>
              <a:r>
                <a:rPr lang="en-US" sz="1400" b="1" kern="0" dirty="0">
                  <a:solidFill>
                    <a:srgbClr val="000066"/>
                  </a:solidFill>
                  <a:ea typeface="MS PGothic"/>
                </a:rPr>
                <a:t>- 0,2</a:t>
              </a:r>
              <a:endParaRPr lang="en-GB" sz="1400" b="1" kern="0" dirty="0">
                <a:solidFill>
                  <a:srgbClr val="000066"/>
                </a:solidFill>
                <a:ea typeface="MS PGothic"/>
              </a:endParaRPr>
            </a:p>
          </p:txBody>
        </p:sp>
        <p:cxnSp>
          <p:nvCxnSpPr>
            <p:cNvPr id="29" name="Straight Connector 28"/>
            <p:cNvCxnSpPr/>
            <p:nvPr/>
          </p:nvCxnSpPr>
          <p:spPr bwMode="auto">
            <a:xfrm>
              <a:off x="6224927" y="3642021"/>
              <a:ext cx="975973" cy="0"/>
            </a:xfrm>
            <a:prstGeom prst="line">
              <a:avLst/>
            </a:prstGeom>
            <a:ln w="317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bwMode="auto">
            <a:xfrm rot="16200000">
              <a:off x="6544037" y="3641227"/>
              <a:ext cx="239712" cy="0"/>
            </a:xfrm>
            <a:prstGeom prst="line">
              <a:avLst/>
            </a:prstGeom>
            <a:ln w="31750">
              <a:solidFill>
                <a:schemeClr val="tx1"/>
              </a:solidFill>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Line 92"/>
            <p:cNvSpPr>
              <a:spLocks noChangeShapeType="1"/>
            </p:cNvSpPr>
            <p:nvPr/>
          </p:nvSpPr>
          <p:spPr bwMode="auto">
            <a:xfrm rot="16200000">
              <a:off x="6711497" y="3031438"/>
              <a:ext cx="3175" cy="3108325"/>
            </a:xfrm>
            <a:prstGeom prst="line">
              <a:avLst/>
            </a:prstGeom>
            <a:noFill/>
            <a:ln w="12700">
              <a:solidFill>
                <a:srgbClr val="000066"/>
              </a:solidFill>
              <a:miter lim="800000"/>
              <a:headEnd/>
              <a:tailEnd/>
            </a:ln>
            <a:extLst/>
          </p:spPr>
          <p:txBody>
            <a:bodyPr/>
            <a:lstStyle/>
            <a:p>
              <a:pPr eaLnBrk="0" hangingPunct="0">
                <a:defRPr/>
              </a:pPr>
              <a:endParaRPr lang="en-US" sz="1100" kern="0" dirty="0">
                <a:latin typeface="Arial"/>
                <a:ea typeface="MS PGothic"/>
                <a:cs typeface="Arial"/>
              </a:endParaRPr>
            </a:p>
          </p:txBody>
        </p:sp>
        <p:sp>
          <p:nvSpPr>
            <p:cNvPr id="57360" name="Rectangle 6"/>
            <p:cNvSpPr>
              <a:spLocks noChangeArrowheads="1"/>
            </p:cNvSpPr>
            <p:nvPr/>
          </p:nvSpPr>
          <p:spPr bwMode="auto">
            <a:xfrm>
              <a:off x="5119234" y="2076803"/>
              <a:ext cx="3382963" cy="365125"/>
            </a:xfrm>
            <a:prstGeom prst="rect">
              <a:avLst/>
            </a:prstGeom>
            <a:solidFill>
              <a:srgbClr val="0070C0"/>
            </a:solidFill>
            <a:ln w="9525">
              <a:noFill/>
              <a:miter lim="800000"/>
              <a:headEnd/>
              <a:tailEnd/>
            </a:ln>
          </p:spPr>
          <p:txBody>
            <a:bodyPr tIns="0" bIns="0" anchor="ctr"/>
            <a:lstStyle/>
            <a:p>
              <a:pPr algn="ctr">
                <a:lnSpc>
                  <a:spcPct val="90000"/>
                </a:lnSpc>
              </a:pPr>
              <a:r>
                <a:rPr lang="fr-FR" sz="1600" dirty="0">
                  <a:solidFill>
                    <a:srgbClr val="FFFFFF"/>
                  </a:solidFill>
                  <a:ea typeface="MS PGothic" pitchFamily="34" charset="-128"/>
                </a:rPr>
                <a:t>Différence ajustée (IC 95 %)</a:t>
              </a:r>
            </a:p>
          </p:txBody>
        </p:sp>
      </p:grpSp>
      <p:sp>
        <p:nvSpPr>
          <p:cNvPr id="57361" name="Text Box 2"/>
          <p:cNvSpPr txBox="1">
            <a:spLocks noChangeArrowheads="1"/>
          </p:cNvSpPr>
          <p:nvPr/>
        </p:nvSpPr>
        <p:spPr bwMode="auto">
          <a:xfrm>
            <a:off x="523875" y="1126894"/>
            <a:ext cx="8004175" cy="707886"/>
          </a:xfrm>
          <a:prstGeom prst="rect">
            <a:avLst/>
          </a:prstGeom>
          <a:noFill/>
          <a:ln w="9525">
            <a:noFill/>
            <a:miter lim="800000"/>
            <a:headEnd/>
            <a:tailEnd/>
          </a:ln>
        </p:spPr>
        <p:txBody>
          <a:bodyPr>
            <a:spAutoFit/>
          </a:bodyPr>
          <a:lstStyle/>
          <a:p>
            <a:pPr algn="ctr"/>
            <a:r>
              <a:rPr lang="fr-FR" sz="2000" b="1" dirty="0">
                <a:solidFill>
                  <a:srgbClr val="0070C0"/>
                </a:solidFill>
                <a:latin typeface="Calibri" pitchFamily="34" charset="0"/>
                <a:ea typeface="MS PGothic" pitchFamily="34" charset="-128"/>
              </a:rPr>
              <a:t>Critère</a:t>
            </a:r>
            <a:r>
              <a:rPr lang="da-DK" sz="2000" b="1" dirty="0">
                <a:solidFill>
                  <a:srgbClr val="0070C0"/>
                </a:solidFill>
                <a:latin typeface="Calibri" pitchFamily="34" charset="0"/>
                <a:ea typeface="MS PGothic" pitchFamily="34" charset="-128"/>
              </a:rPr>
              <a:t> principal de jugement : CV &lt; 50 c/ml à S48 </a:t>
            </a:r>
          </a:p>
          <a:p>
            <a:pPr algn="ctr"/>
            <a:r>
              <a:rPr lang="da-DK" sz="2000" b="1" dirty="0">
                <a:solidFill>
                  <a:srgbClr val="0070C0"/>
                </a:solidFill>
                <a:latin typeface="Calibri" pitchFamily="34" charset="0"/>
                <a:ea typeface="MS PGothic" pitchFamily="34" charset="-128"/>
              </a:rPr>
              <a:t>(analyse ITT, snapshot)</a:t>
            </a:r>
            <a:endParaRPr lang="fr-FR" sz="2000" b="1" dirty="0">
              <a:solidFill>
                <a:srgbClr val="0070C0"/>
              </a:solidFill>
              <a:latin typeface="Calibri" pitchFamily="34" charset="0"/>
              <a:ea typeface="MS PGothic" pitchFamily="34" charset="-128"/>
            </a:endParaRPr>
          </a:p>
        </p:txBody>
      </p:sp>
      <p:grpSp>
        <p:nvGrpSpPr>
          <p:cNvPr id="3" name="Groupe 2"/>
          <p:cNvGrpSpPr/>
          <p:nvPr/>
        </p:nvGrpSpPr>
        <p:grpSpPr>
          <a:xfrm>
            <a:off x="350646" y="2049189"/>
            <a:ext cx="3960848" cy="3724394"/>
            <a:chOff x="350646" y="2049189"/>
            <a:chExt cx="3960848" cy="3724394"/>
          </a:xfrm>
        </p:grpSpPr>
        <p:sp>
          <p:nvSpPr>
            <p:cNvPr id="57368" name="Rectangle 40"/>
            <p:cNvSpPr>
              <a:spLocks noChangeArrowheads="1"/>
            </p:cNvSpPr>
            <p:nvPr/>
          </p:nvSpPr>
          <p:spPr bwMode="auto">
            <a:xfrm>
              <a:off x="1025587" y="2233679"/>
              <a:ext cx="199699" cy="215444"/>
            </a:xfrm>
            <a:prstGeom prst="rect">
              <a:avLst/>
            </a:prstGeom>
            <a:noFill/>
            <a:ln w="9525">
              <a:noFill/>
              <a:miter lim="800000"/>
              <a:headEnd/>
              <a:tailEnd/>
            </a:ln>
          </p:spPr>
          <p:txBody>
            <a:bodyPr wrap="none" lIns="0" tIns="0" rIns="0" bIns="0">
              <a:spAutoFit/>
            </a:bodyPr>
            <a:lstStyle/>
            <a:p>
              <a:pPr algn="ctr"/>
              <a:r>
                <a:rPr lang="fr-FR" sz="1400" b="1" dirty="0"/>
                <a:t>95</a:t>
              </a:r>
            </a:p>
          </p:txBody>
        </p:sp>
        <p:sp>
          <p:nvSpPr>
            <p:cNvPr id="57369" name="Rectangle 41"/>
            <p:cNvSpPr>
              <a:spLocks noChangeArrowheads="1"/>
            </p:cNvSpPr>
            <p:nvPr/>
          </p:nvSpPr>
          <p:spPr bwMode="auto">
            <a:xfrm>
              <a:off x="2175359" y="4943389"/>
              <a:ext cx="254577" cy="215444"/>
            </a:xfrm>
            <a:prstGeom prst="rect">
              <a:avLst/>
            </a:prstGeom>
            <a:noFill/>
            <a:ln w="9525">
              <a:noFill/>
              <a:miter lim="800000"/>
              <a:headEnd/>
              <a:tailEnd/>
            </a:ln>
          </p:spPr>
          <p:txBody>
            <a:bodyPr wrap="none" lIns="0" tIns="0" rIns="0" bIns="0">
              <a:spAutoFit/>
            </a:bodyPr>
            <a:lstStyle/>
            <a:p>
              <a:pPr algn="ctr"/>
              <a:r>
                <a:rPr lang="fr-FR" sz="1400" b="1" dirty="0"/>
                <a:t>&lt; 1</a:t>
              </a:r>
              <a:endParaRPr lang="fr-FR" dirty="0"/>
            </a:p>
          </p:txBody>
        </p:sp>
        <p:sp>
          <p:nvSpPr>
            <p:cNvPr id="57370" name="Rectangle 42"/>
            <p:cNvSpPr>
              <a:spLocks noChangeArrowheads="1"/>
            </p:cNvSpPr>
            <p:nvPr/>
          </p:nvSpPr>
          <p:spPr bwMode="auto">
            <a:xfrm>
              <a:off x="3416164" y="4840171"/>
              <a:ext cx="99850" cy="215444"/>
            </a:xfrm>
            <a:prstGeom prst="rect">
              <a:avLst/>
            </a:prstGeom>
            <a:noFill/>
            <a:ln w="9525">
              <a:noFill/>
              <a:miter lim="800000"/>
              <a:headEnd/>
              <a:tailEnd/>
            </a:ln>
          </p:spPr>
          <p:txBody>
            <a:bodyPr wrap="none" lIns="0" tIns="0" rIns="0" bIns="0">
              <a:spAutoFit/>
            </a:bodyPr>
            <a:lstStyle/>
            <a:p>
              <a:pPr algn="ctr"/>
              <a:r>
                <a:rPr lang="fr-FR" sz="1400" b="1" dirty="0"/>
                <a:t>5</a:t>
              </a:r>
              <a:endParaRPr lang="fr-FR" dirty="0"/>
            </a:p>
          </p:txBody>
        </p:sp>
        <p:sp>
          <p:nvSpPr>
            <p:cNvPr id="57371" name="Rectangle 43"/>
            <p:cNvSpPr>
              <a:spLocks noChangeArrowheads="1"/>
            </p:cNvSpPr>
            <p:nvPr/>
          </p:nvSpPr>
          <p:spPr bwMode="auto">
            <a:xfrm>
              <a:off x="1458593" y="2233679"/>
              <a:ext cx="199699" cy="215444"/>
            </a:xfrm>
            <a:prstGeom prst="rect">
              <a:avLst/>
            </a:prstGeom>
            <a:noFill/>
            <a:ln w="9525">
              <a:noFill/>
              <a:miter lim="800000"/>
              <a:headEnd/>
              <a:tailEnd/>
            </a:ln>
          </p:spPr>
          <p:txBody>
            <a:bodyPr wrap="none" lIns="0" tIns="0" rIns="0" bIns="0">
              <a:spAutoFit/>
            </a:bodyPr>
            <a:lstStyle/>
            <a:p>
              <a:pPr algn="ctr"/>
              <a:r>
                <a:rPr lang="fr-FR" sz="1400" b="1" dirty="0"/>
                <a:t>95</a:t>
              </a:r>
              <a:endParaRPr lang="fr-FR" dirty="0"/>
            </a:p>
          </p:txBody>
        </p:sp>
        <p:sp>
          <p:nvSpPr>
            <p:cNvPr id="57372" name="Rectangle 44"/>
            <p:cNvSpPr>
              <a:spLocks noChangeArrowheads="1"/>
            </p:cNvSpPr>
            <p:nvPr/>
          </p:nvSpPr>
          <p:spPr bwMode="auto">
            <a:xfrm>
              <a:off x="2713097" y="4902859"/>
              <a:ext cx="99850" cy="215444"/>
            </a:xfrm>
            <a:prstGeom prst="rect">
              <a:avLst/>
            </a:prstGeom>
            <a:noFill/>
            <a:ln w="9525">
              <a:noFill/>
              <a:miter lim="800000"/>
              <a:headEnd/>
              <a:tailEnd/>
            </a:ln>
          </p:spPr>
          <p:txBody>
            <a:bodyPr wrap="none" lIns="0" tIns="0" rIns="0" bIns="0">
              <a:spAutoFit/>
            </a:bodyPr>
            <a:lstStyle/>
            <a:p>
              <a:pPr algn="ctr"/>
              <a:r>
                <a:rPr lang="fr-FR" sz="1400" b="1" dirty="0"/>
                <a:t>1</a:t>
              </a:r>
              <a:endParaRPr lang="fr-FR" dirty="0"/>
            </a:p>
          </p:txBody>
        </p:sp>
        <p:sp>
          <p:nvSpPr>
            <p:cNvPr id="57373" name="Rectangle 45"/>
            <p:cNvSpPr>
              <a:spLocks noChangeArrowheads="1"/>
            </p:cNvSpPr>
            <p:nvPr/>
          </p:nvSpPr>
          <p:spPr bwMode="auto">
            <a:xfrm>
              <a:off x="3860861" y="4856046"/>
              <a:ext cx="99850" cy="215444"/>
            </a:xfrm>
            <a:prstGeom prst="rect">
              <a:avLst/>
            </a:prstGeom>
            <a:noFill/>
            <a:ln w="9525">
              <a:noFill/>
              <a:miter lim="800000"/>
              <a:headEnd/>
              <a:tailEnd/>
            </a:ln>
          </p:spPr>
          <p:txBody>
            <a:bodyPr wrap="none" lIns="0" tIns="0" rIns="0" bIns="0">
              <a:spAutoFit/>
            </a:bodyPr>
            <a:lstStyle/>
            <a:p>
              <a:pPr algn="ctr"/>
              <a:r>
                <a:rPr lang="fr-FR" sz="1400" b="1" dirty="0"/>
                <a:t>4</a:t>
              </a:r>
              <a:endParaRPr lang="fr-FR" dirty="0"/>
            </a:p>
          </p:txBody>
        </p:sp>
        <p:sp>
          <p:nvSpPr>
            <p:cNvPr id="57374" name="Rectangle 46"/>
            <p:cNvSpPr>
              <a:spLocks noChangeArrowheads="1"/>
            </p:cNvSpPr>
            <p:nvPr/>
          </p:nvSpPr>
          <p:spPr bwMode="auto">
            <a:xfrm>
              <a:off x="549083" y="5128383"/>
              <a:ext cx="100013" cy="215900"/>
            </a:xfrm>
            <a:prstGeom prst="rect">
              <a:avLst/>
            </a:prstGeom>
            <a:noFill/>
            <a:ln w="9525">
              <a:noFill/>
              <a:miter lim="800000"/>
              <a:headEnd/>
              <a:tailEnd/>
            </a:ln>
          </p:spPr>
          <p:txBody>
            <a:bodyPr wrap="none" lIns="0" tIns="0" rIns="0" bIns="0">
              <a:spAutoFit/>
            </a:bodyPr>
            <a:lstStyle/>
            <a:p>
              <a:pPr algn="r"/>
              <a:r>
                <a:rPr lang="fr-FR" sz="1400"/>
                <a:t>0</a:t>
              </a:r>
              <a:endParaRPr lang="fr-FR"/>
            </a:p>
          </p:txBody>
        </p:sp>
        <p:sp>
          <p:nvSpPr>
            <p:cNvPr id="57375" name="Rectangle 47"/>
            <p:cNvSpPr>
              <a:spLocks noChangeArrowheads="1"/>
            </p:cNvSpPr>
            <p:nvPr/>
          </p:nvSpPr>
          <p:spPr bwMode="auto">
            <a:xfrm>
              <a:off x="449071" y="4566408"/>
              <a:ext cx="200025" cy="215900"/>
            </a:xfrm>
            <a:prstGeom prst="rect">
              <a:avLst/>
            </a:prstGeom>
            <a:noFill/>
            <a:ln w="9525">
              <a:noFill/>
              <a:miter lim="800000"/>
              <a:headEnd/>
              <a:tailEnd/>
            </a:ln>
          </p:spPr>
          <p:txBody>
            <a:bodyPr wrap="none" lIns="0" tIns="0" rIns="0" bIns="0">
              <a:spAutoFit/>
            </a:bodyPr>
            <a:lstStyle/>
            <a:p>
              <a:pPr algn="r"/>
              <a:r>
                <a:rPr lang="fr-FR" sz="1400"/>
                <a:t>20</a:t>
              </a:r>
              <a:endParaRPr lang="fr-FR"/>
            </a:p>
          </p:txBody>
        </p:sp>
        <p:sp>
          <p:nvSpPr>
            <p:cNvPr id="57376" name="Rectangle 48"/>
            <p:cNvSpPr>
              <a:spLocks noChangeArrowheads="1"/>
            </p:cNvSpPr>
            <p:nvPr/>
          </p:nvSpPr>
          <p:spPr bwMode="auto">
            <a:xfrm>
              <a:off x="449071" y="4006021"/>
              <a:ext cx="200025" cy="215900"/>
            </a:xfrm>
            <a:prstGeom prst="rect">
              <a:avLst/>
            </a:prstGeom>
            <a:noFill/>
            <a:ln w="9525">
              <a:noFill/>
              <a:miter lim="800000"/>
              <a:headEnd/>
              <a:tailEnd/>
            </a:ln>
          </p:spPr>
          <p:txBody>
            <a:bodyPr wrap="none" lIns="0" tIns="0" rIns="0" bIns="0">
              <a:spAutoFit/>
            </a:bodyPr>
            <a:lstStyle/>
            <a:p>
              <a:pPr algn="r"/>
              <a:r>
                <a:rPr lang="fr-FR" sz="1400"/>
                <a:t>40</a:t>
              </a:r>
              <a:endParaRPr lang="fr-FR"/>
            </a:p>
          </p:txBody>
        </p:sp>
        <p:sp>
          <p:nvSpPr>
            <p:cNvPr id="57377" name="Rectangle 49"/>
            <p:cNvSpPr>
              <a:spLocks noChangeArrowheads="1"/>
            </p:cNvSpPr>
            <p:nvPr/>
          </p:nvSpPr>
          <p:spPr bwMode="auto">
            <a:xfrm>
              <a:off x="449071" y="3444046"/>
              <a:ext cx="200025" cy="215900"/>
            </a:xfrm>
            <a:prstGeom prst="rect">
              <a:avLst/>
            </a:prstGeom>
            <a:noFill/>
            <a:ln w="9525">
              <a:noFill/>
              <a:miter lim="800000"/>
              <a:headEnd/>
              <a:tailEnd/>
            </a:ln>
          </p:spPr>
          <p:txBody>
            <a:bodyPr wrap="none" lIns="0" tIns="0" rIns="0" bIns="0">
              <a:spAutoFit/>
            </a:bodyPr>
            <a:lstStyle/>
            <a:p>
              <a:pPr algn="r"/>
              <a:r>
                <a:rPr lang="fr-FR" sz="1400"/>
                <a:t>60</a:t>
              </a:r>
              <a:endParaRPr lang="fr-FR"/>
            </a:p>
          </p:txBody>
        </p:sp>
        <p:sp>
          <p:nvSpPr>
            <p:cNvPr id="57378" name="Rectangle 50"/>
            <p:cNvSpPr>
              <a:spLocks noChangeArrowheads="1"/>
            </p:cNvSpPr>
            <p:nvPr/>
          </p:nvSpPr>
          <p:spPr bwMode="auto">
            <a:xfrm>
              <a:off x="449071" y="2883658"/>
              <a:ext cx="200025" cy="215900"/>
            </a:xfrm>
            <a:prstGeom prst="rect">
              <a:avLst/>
            </a:prstGeom>
            <a:noFill/>
            <a:ln w="9525">
              <a:noFill/>
              <a:miter lim="800000"/>
              <a:headEnd/>
              <a:tailEnd/>
            </a:ln>
          </p:spPr>
          <p:txBody>
            <a:bodyPr wrap="none" lIns="0" tIns="0" rIns="0" bIns="0">
              <a:spAutoFit/>
            </a:bodyPr>
            <a:lstStyle/>
            <a:p>
              <a:pPr algn="r"/>
              <a:r>
                <a:rPr lang="fr-FR" sz="1400"/>
                <a:t>80</a:t>
              </a:r>
              <a:endParaRPr lang="fr-FR"/>
            </a:p>
          </p:txBody>
        </p:sp>
        <p:sp>
          <p:nvSpPr>
            <p:cNvPr id="57379" name="Rectangle 51"/>
            <p:cNvSpPr>
              <a:spLocks noChangeArrowheads="1"/>
            </p:cNvSpPr>
            <p:nvPr/>
          </p:nvSpPr>
          <p:spPr bwMode="auto">
            <a:xfrm>
              <a:off x="350646" y="2309651"/>
              <a:ext cx="298450" cy="215900"/>
            </a:xfrm>
            <a:prstGeom prst="rect">
              <a:avLst/>
            </a:prstGeom>
            <a:noFill/>
            <a:ln w="9525">
              <a:noFill/>
              <a:miter lim="800000"/>
              <a:headEnd/>
              <a:tailEnd/>
            </a:ln>
          </p:spPr>
          <p:txBody>
            <a:bodyPr wrap="none" lIns="0" tIns="0" rIns="0" bIns="0">
              <a:spAutoFit/>
            </a:bodyPr>
            <a:lstStyle/>
            <a:p>
              <a:pPr algn="r"/>
              <a:r>
                <a:rPr lang="fr-FR" sz="1400" dirty="0"/>
                <a:t>100</a:t>
              </a:r>
              <a:endParaRPr lang="fr-FR" dirty="0"/>
            </a:p>
          </p:txBody>
        </p:sp>
        <p:sp>
          <p:nvSpPr>
            <p:cNvPr id="57380" name="Rectangle 52"/>
            <p:cNvSpPr>
              <a:spLocks noChangeArrowheads="1"/>
            </p:cNvSpPr>
            <p:nvPr/>
          </p:nvSpPr>
          <p:spPr bwMode="auto">
            <a:xfrm>
              <a:off x="1030325" y="5342696"/>
              <a:ext cx="627063" cy="215900"/>
            </a:xfrm>
            <a:prstGeom prst="rect">
              <a:avLst/>
            </a:prstGeom>
            <a:noFill/>
            <a:ln w="9525">
              <a:noFill/>
              <a:miter lim="800000"/>
              <a:headEnd/>
              <a:tailEnd/>
            </a:ln>
          </p:spPr>
          <p:txBody>
            <a:bodyPr wrap="none" lIns="0" tIns="0" rIns="0" bIns="0">
              <a:spAutoFit/>
            </a:bodyPr>
            <a:lstStyle/>
            <a:p>
              <a:r>
                <a:rPr lang="fr-FR" sz="1400" b="1" dirty="0"/>
                <a:t>Succès</a:t>
              </a:r>
              <a:endParaRPr lang="fr-FR" b="1" dirty="0"/>
            </a:p>
          </p:txBody>
        </p:sp>
        <p:sp>
          <p:nvSpPr>
            <p:cNvPr id="57381" name="Rectangle 53"/>
            <p:cNvSpPr>
              <a:spLocks noChangeArrowheads="1"/>
            </p:cNvSpPr>
            <p:nvPr/>
          </p:nvSpPr>
          <p:spPr bwMode="auto">
            <a:xfrm>
              <a:off x="2028234" y="5342696"/>
              <a:ext cx="974626" cy="430887"/>
            </a:xfrm>
            <a:prstGeom prst="rect">
              <a:avLst/>
            </a:prstGeom>
            <a:noFill/>
            <a:ln w="9525">
              <a:noFill/>
              <a:miter lim="800000"/>
              <a:headEnd/>
              <a:tailEnd/>
            </a:ln>
          </p:spPr>
          <p:txBody>
            <a:bodyPr wrap="none" lIns="0" tIns="0" rIns="0" bIns="0">
              <a:spAutoFit/>
            </a:bodyPr>
            <a:lstStyle/>
            <a:p>
              <a:pPr algn="ctr"/>
              <a:r>
                <a:rPr lang="fr-FR" sz="1400" b="1" dirty="0"/>
                <a:t>Echec</a:t>
              </a:r>
            </a:p>
            <a:p>
              <a:pPr algn="ctr"/>
              <a:r>
                <a:rPr lang="fr-FR" sz="1400" b="1" dirty="0"/>
                <a:t>virologique</a:t>
              </a:r>
              <a:endParaRPr lang="fr-FR" b="1" dirty="0"/>
            </a:p>
          </p:txBody>
        </p:sp>
        <p:sp>
          <p:nvSpPr>
            <p:cNvPr id="57382" name="Rectangle 54"/>
            <p:cNvSpPr>
              <a:spLocks noChangeArrowheads="1"/>
            </p:cNvSpPr>
            <p:nvPr/>
          </p:nvSpPr>
          <p:spPr bwMode="auto">
            <a:xfrm>
              <a:off x="3051019" y="5342696"/>
              <a:ext cx="1260475" cy="430212"/>
            </a:xfrm>
            <a:prstGeom prst="rect">
              <a:avLst/>
            </a:prstGeom>
            <a:noFill/>
            <a:ln w="9525">
              <a:noFill/>
              <a:miter lim="800000"/>
              <a:headEnd/>
              <a:tailEnd/>
            </a:ln>
          </p:spPr>
          <p:txBody>
            <a:bodyPr wrap="none" lIns="0" tIns="0" rIns="0" bIns="0">
              <a:spAutoFit/>
            </a:bodyPr>
            <a:lstStyle/>
            <a:p>
              <a:pPr algn="ctr"/>
              <a:r>
                <a:rPr lang="fr-FR" sz="1400" b="1" dirty="0"/>
                <a:t>Pas de donnée</a:t>
              </a:r>
            </a:p>
            <a:p>
              <a:pPr algn="ctr"/>
              <a:r>
                <a:rPr lang="fr-FR" sz="1400" b="1" dirty="0"/>
                <a:t>virologique</a:t>
              </a:r>
              <a:endParaRPr lang="fr-FR" b="1" dirty="0"/>
            </a:p>
          </p:txBody>
        </p:sp>
        <p:sp>
          <p:nvSpPr>
            <p:cNvPr id="57384" name="Rectangle 57"/>
            <p:cNvSpPr>
              <a:spLocks noChangeArrowheads="1"/>
            </p:cNvSpPr>
            <p:nvPr/>
          </p:nvSpPr>
          <p:spPr bwMode="auto">
            <a:xfrm>
              <a:off x="2831799" y="2370615"/>
              <a:ext cx="952735" cy="430887"/>
            </a:xfrm>
            <a:prstGeom prst="rect">
              <a:avLst/>
            </a:prstGeom>
            <a:noFill/>
            <a:ln w="9525">
              <a:noFill/>
              <a:miter lim="800000"/>
              <a:headEnd/>
              <a:tailEnd/>
            </a:ln>
          </p:spPr>
          <p:txBody>
            <a:bodyPr wrap="none" lIns="0" tIns="0" rIns="0" bIns="0">
              <a:spAutoFit/>
            </a:bodyPr>
            <a:lstStyle/>
            <a:p>
              <a:r>
                <a:rPr lang="fr-FR" sz="1400" b="1" dirty="0"/>
                <a:t>DTG + RPV</a:t>
              </a:r>
            </a:p>
            <a:p>
              <a:r>
                <a:rPr lang="fr-FR" sz="1400" b="1" dirty="0"/>
                <a:t>(n = 513)</a:t>
              </a:r>
            </a:p>
          </p:txBody>
        </p:sp>
        <p:sp>
          <p:nvSpPr>
            <p:cNvPr id="57387" name="Rectangle 60"/>
            <p:cNvSpPr>
              <a:spLocks noChangeArrowheads="1"/>
            </p:cNvSpPr>
            <p:nvPr/>
          </p:nvSpPr>
          <p:spPr bwMode="auto">
            <a:xfrm>
              <a:off x="2807426" y="2854714"/>
              <a:ext cx="1247024" cy="430887"/>
            </a:xfrm>
            <a:prstGeom prst="rect">
              <a:avLst/>
            </a:prstGeom>
            <a:noFill/>
            <a:ln w="9525">
              <a:noFill/>
              <a:miter lim="800000"/>
              <a:headEnd/>
              <a:tailEnd/>
            </a:ln>
          </p:spPr>
          <p:txBody>
            <a:bodyPr wrap="none" lIns="0" tIns="0" rIns="0" bIns="0">
              <a:spAutoFit/>
            </a:bodyPr>
            <a:lstStyle/>
            <a:p>
              <a:r>
                <a:rPr lang="fr-FR" sz="1400" b="1" dirty="0"/>
                <a:t>Poursuite ARV</a:t>
              </a:r>
            </a:p>
            <a:p>
              <a:r>
                <a:rPr lang="fr-FR" sz="1400" b="1" dirty="0"/>
                <a:t>(n = 511)</a:t>
              </a:r>
            </a:p>
          </p:txBody>
        </p:sp>
        <p:sp>
          <p:nvSpPr>
            <p:cNvPr id="2" name="ZoneTexte 1"/>
            <p:cNvSpPr txBox="1"/>
            <p:nvPr/>
          </p:nvSpPr>
          <p:spPr>
            <a:xfrm>
              <a:off x="575095" y="2049189"/>
              <a:ext cx="367108" cy="338554"/>
            </a:xfrm>
            <a:prstGeom prst="rect">
              <a:avLst/>
            </a:prstGeom>
            <a:noFill/>
          </p:spPr>
          <p:txBody>
            <a:bodyPr wrap="none" rtlCol="0">
              <a:spAutoFit/>
            </a:bodyPr>
            <a:lstStyle/>
            <a:p>
              <a:r>
                <a:rPr lang="fr-FR" sz="1600" dirty="0"/>
                <a:t>%</a:t>
              </a:r>
            </a:p>
          </p:txBody>
        </p:sp>
        <p:sp>
          <p:nvSpPr>
            <p:cNvPr id="6" name="Freeform 8"/>
            <p:cNvSpPr>
              <a:spLocks/>
            </p:cNvSpPr>
            <p:nvPr/>
          </p:nvSpPr>
          <p:spPr bwMode="auto">
            <a:xfrm>
              <a:off x="786162" y="2398709"/>
              <a:ext cx="3450684" cy="2845564"/>
            </a:xfrm>
            <a:custGeom>
              <a:avLst/>
              <a:gdLst>
                <a:gd name="T0" fmla="*/ 3239 w 3239"/>
                <a:gd name="T1" fmla="*/ 2671 h 2671"/>
                <a:gd name="T2" fmla="*/ 0 w 3239"/>
                <a:gd name="T3" fmla="*/ 2671 h 2671"/>
                <a:gd name="T4" fmla="*/ 0 w 3239"/>
                <a:gd name="T5" fmla="*/ 0 h 2671"/>
              </a:gdLst>
              <a:ahLst/>
              <a:cxnLst>
                <a:cxn ang="0">
                  <a:pos x="T0" y="T1"/>
                </a:cxn>
                <a:cxn ang="0">
                  <a:pos x="T2" y="T3"/>
                </a:cxn>
                <a:cxn ang="0">
                  <a:pos x="T4" y="T5"/>
                </a:cxn>
              </a:cxnLst>
              <a:rect l="0" t="0" r="r" b="b"/>
              <a:pathLst>
                <a:path w="3239" h="2671">
                  <a:moveTo>
                    <a:pt x="3239" y="2671"/>
                  </a:moveTo>
                  <a:lnTo>
                    <a:pt x="0" y="2671"/>
                  </a:lnTo>
                  <a:lnTo>
                    <a:pt x="0" y="0"/>
                  </a:lnTo>
                </a:path>
              </a:pathLst>
            </a:custGeom>
            <a:noFill/>
            <a:ln w="12700">
              <a:solidFill>
                <a:srgbClr val="000066"/>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 name="Line 9"/>
            <p:cNvSpPr>
              <a:spLocks noChangeShapeType="1"/>
            </p:cNvSpPr>
            <p:nvPr/>
          </p:nvSpPr>
          <p:spPr bwMode="auto">
            <a:xfrm>
              <a:off x="710521" y="2981458"/>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 name="Line 10"/>
            <p:cNvSpPr>
              <a:spLocks noChangeShapeType="1"/>
            </p:cNvSpPr>
            <p:nvPr/>
          </p:nvSpPr>
          <p:spPr bwMode="auto">
            <a:xfrm>
              <a:off x="710521" y="3546096"/>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 name="Line 11"/>
            <p:cNvSpPr>
              <a:spLocks noChangeShapeType="1"/>
            </p:cNvSpPr>
            <p:nvPr/>
          </p:nvSpPr>
          <p:spPr bwMode="auto">
            <a:xfrm>
              <a:off x="710521" y="4111800"/>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 name="Line 12"/>
            <p:cNvSpPr>
              <a:spLocks noChangeShapeType="1"/>
            </p:cNvSpPr>
            <p:nvPr/>
          </p:nvSpPr>
          <p:spPr bwMode="auto">
            <a:xfrm>
              <a:off x="710521" y="4677503"/>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 name="Line 13"/>
            <p:cNvSpPr>
              <a:spLocks noChangeShapeType="1"/>
            </p:cNvSpPr>
            <p:nvPr/>
          </p:nvSpPr>
          <p:spPr bwMode="auto">
            <a:xfrm>
              <a:off x="710521" y="5244272"/>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Line 14"/>
            <p:cNvSpPr>
              <a:spLocks noChangeShapeType="1"/>
            </p:cNvSpPr>
            <p:nvPr/>
          </p:nvSpPr>
          <p:spPr bwMode="auto">
            <a:xfrm>
              <a:off x="710521" y="2415755"/>
              <a:ext cx="75641" cy="0"/>
            </a:xfrm>
            <a:prstGeom prst="line">
              <a:avLst/>
            </a:prstGeom>
            <a:noFill/>
            <a:ln w="12700">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Freeform 15"/>
            <p:cNvSpPr>
              <a:spLocks/>
            </p:cNvSpPr>
            <p:nvPr/>
          </p:nvSpPr>
          <p:spPr bwMode="auto">
            <a:xfrm>
              <a:off x="921382" y="2534861"/>
              <a:ext cx="442123" cy="2700000"/>
            </a:xfrm>
            <a:custGeom>
              <a:avLst/>
              <a:gdLst>
                <a:gd name="T0" fmla="*/ 415 w 415"/>
                <a:gd name="T1" fmla="*/ 0 h 2575"/>
                <a:gd name="T2" fmla="*/ 0 w 415"/>
                <a:gd name="T3" fmla="*/ 0 h 2575"/>
                <a:gd name="T4" fmla="*/ 0 w 415"/>
                <a:gd name="T5" fmla="*/ 2575 h 2575"/>
                <a:gd name="T6" fmla="*/ 415 w 415"/>
                <a:gd name="T7" fmla="*/ 2575 h 2575"/>
                <a:gd name="T8" fmla="*/ 415 w 415"/>
                <a:gd name="T9" fmla="*/ 0 h 2575"/>
                <a:gd name="T10" fmla="*/ 415 w 415"/>
                <a:gd name="T11" fmla="*/ 0 h 2575"/>
              </a:gdLst>
              <a:ahLst/>
              <a:cxnLst>
                <a:cxn ang="0">
                  <a:pos x="T0" y="T1"/>
                </a:cxn>
                <a:cxn ang="0">
                  <a:pos x="T2" y="T3"/>
                </a:cxn>
                <a:cxn ang="0">
                  <a:pos x="T4" y="T5"/>
                </a:cxn>
                <a:cxn ang="0">
                  <a:pos x="T6" y="T7"/>
                </a:cxn>
                <a:cxn ang="0">
                  <a:pos x="T8" y="T9"/>
                </a:cxn>
                <a:cxn ang="0">
                  <a:pos x="T10" y="T11"/>
                </a:cxn>
              </a:cxnLst>
              <a:rect l="0" t="0" r="r" b="b"/>
              <a:pathLst>
                <a:path w="415" h="2575">
                  <a:moveTo>
                    <a:pt x="415" y="0"/>
                  </a:moveTo>
                  <a:lnTo>
                    <a:pt x="0" y="0"/>
                  </a:lnTo>
                  <a:lnTo>
                    <a:pt x="0" y="2575"/>
                  </a:lnTo>
                  <a:lnTo>
                    <a:pt x="415" y="2575"/>
                  </a:lnTo>
                  <a:lnTo>
                    <a:pt x="415" y="0"/>
                  </a:lnTo>
                  <a:lnTo>
                    <a:pt x="415" y="0"/>
                  </a:lnTo>
                  <a:close/>
                </a:path>
              </a:pathLst>
            </a:custGeom>
            <a:solidFill>
              <a:srgbClr val="000090"/>
            </a:solidFill>
            <a:ln w="0">
              <a:solidFill>
                <a:srgbClr val="6338A2"/>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 name="Freeform 16"/>
            <p:cNvSpPr>
              <a:spLocks/>
            </p:cNvSpPr>
            <p:nvPr/>
          </p:nvSpPr>
          <p:spPr bwMode="auto">
            <a:xfrm>
              <a:off x="1389073" y="2534861"/>
              <a:ext cx="443188" cy="2700000"/>
            </a:xfrm>
            <a:custGeom>
              <a:avLst/>
              <a:gdLst>
                <a:gd name="T0" fmla="*/ 416 w 416"/>
                <a:gd name="T1" fmla="*/ 2463 h 2463"/>
                <a:gd name="T2" fmla="*/ 416 w 416"/>
                <a:gd name="T3" fmla="*/ 0 h 2463"/>
                <a:gd name="T4" fmla="*/ 0 w 416"/>
                <a:gd name="T5" fmla="*/ 0 h 2463"/>
                <a:gd name="T6" fmla="*/ 0 w 416"/>
                <a:gd name="T7" fmla="*/ 2463 h 2463"/>
                <a:gd name="T8" fmla="*/ 416 w 416"/>
                <a:gd name="T9" fmla="*/ 2463 h 2463"/>
                <a:gd name="T10" fmla="*/ 416 w 416"/>
                <a:gd name="T11" fmla="*/ 2463 h 2463"/>
              </a:gdLst>
              <a:ahLst/>
              <a:cxnLst>
                <a:cxn ang="0">
                  <a:pos x="T0" y="T1"/>
                </a:cxn>
                <a:cxn ang="0">
                  <a:pos x="T2" y="T3"/>
                </a:cxn>
                <a:cxn ang="0">
                  <a:pos x="T4" y="T5"/>
                </a:cxn>
                <a:cxn ang="0">
                  <a:pos x="T6" y="T7"/>
                </a:cxn>
                <a:cxn ang="0">
                  <a:pos x="T8" y="T9"/>
                </a:cxn>
                <a:cxn ang="0">
                  <a:pos x="T10" y="T11"/>
                </a:cxn>
              </a:cxnLst>
              <a:rect l="0" t="0" r="r" b="b"/>
              <a:pathLst>
                <a:path w="416" h="2463">
                  <a:moveTo>
                    <a:pt x="416" y="2463"/>
                  </a:moveTo>
                  <a:lnTo>
                    <a:pt x="416" y="0"/>
                  </a:lnTo>
                  <a:lnTo>
                    <a:pt x="0" y="0"/>
                  </a:lnTo>
                  <a:lnTo>
                    <a:pt x="0" y="2463"/>
                  </a:lnTo>
                  <a:lnTo>
                    <a:pt x="416" y="2463"/>
                  </a:lnTo>
                  <a:lnTo>
                    <a:pt x="416" y="2463"/>
                  </a:lnTo>
                  <a:close/>
                </a:path>
              </a:pathLst>
            </a:custGeom>
            <a:solidFill>
              <a:srgbClr val="CC0099"/>
            </a:solidFill>
            <a:ln w="0">
              <a:solidFill>
                <a:srgbClr val="CC0099"/>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 name="Rectangle 17"/>
            <p:cNvSpPr>
              <a:spLocks noChangeArrowheads="1"/>
            </p:cNvSpPr>
            <p:nvPr/>
          </p:nvSpPr>
          <p:spPr bwMode="auto">
            <a:xfrm>
              <a:off x="3691384" y="5126861"/>
              <a:ext cx="444253" cy="108000"/>
            </a:xfrm>
            <a:prstGeom prst="rect">
              <a:avLst/>
            </a:prstGeom>
            <a:solidFill>
              <a:srgbClr val="CC0099"/>
            </a:solidFill>
            <a:ln w="0">
              <a:solidFill>
                <a:srgbClr val="CC00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6" name="Rectangle 18"/>
            <p:cNvSpPr>
              <a:spLocks noChangeArrowheads="1"/>
            </p:cNvSpPr>
            <p:nvPr/>
          </p:nvSpPr>
          <p:spPr bwMode="auto">
            <a:xfrm>
              <a:off x="3222628" y="5090861"/>
              <a:ext cx="444253" cy="144000"/>
            </a:xfrm>
            <a:prstGeom prst="rect">
              <a:avLst/>
            </a:prstGeom>
            <a:solidFill>
              <a:srgbClr val="000090"/>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7" name="Rectangle 19"/>
            <p:cNvSpPr>
              <a:spLocks noChangeArrowheads="1"/>
            </p:cNvSpPr>
            <p:nvPr/>
          </p:nvSpPr>
          <p:spPr bwMode="auto">
            <a:xfrm>
              <a:off x="2525886" y="5198861"/>
              <a:ext cx="442123" cy="36000"/>
            </a:xfrm>
            <a:prstGeom prst="rect">
              <a:avLst/>
            </a:prstGeom>
            <a:solidFill>
              <a:srgbClr val="CC0099"/>
            </a:solidFill>
            <a:ln w="0">
              <a:solidFill>
                <a:srgbClr val="CC00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8" name="Rectangle 20"/>
            <p:cNvSpPr>
              <a:spLocks noChangeArrowheads="1"/>
            </p:cNvSpPr>
            <p:nvPr/>
          </p:nvSpPr>
          <p:spPr bwMode="auto">
            <a:xfrm>
              <a:off x="2057129" y="5198861"/>
              <a:ext cx="442123" cy="36000"/>
            </a:xfrm>
            <a:prstGeom prst="rect">
              <a:avLst/>
            </a:prstGeom>
            <a:solidFill>
              <a:srgbClr val="000090"/>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76" name="Rectangle 21"/>
            <p:cNvSpPr>
              <a:spLocks noChangeArrowheads="1"/>
            </p:cNvSpPr>
            <p:nvPr/>
          </p:nvSpPr>
          <p:spPr bwMode="auto">
            <a:xfrm>
              <a:off x="2565421" y="2395691"/>
              <a:ext cx="180000" cy="180000"/>
            </a:xfrm>
            <a:prstGeom prst="rect">
              <a:avLst/>
            </a:prstGeom>
            <a:solidFill>
              <a:srgbClr val="000090"/>
            </a:solidFill>
            <a:ln w="0">
              <a:solidFill>
                <a:srgbClr val="6338A2"/>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77" name="Rectangle 22"/>
            <p:cNvSpPr>
              <a:spLocks noChangeArrowheads="1"/>
            </p:cNvSpPr>
            <p:nvPr/>
          </p:nvSpPr>
          <p:spPr bwMode="auto">
            <a:xfrm>
              <a:off x="2565421" y="2882559"/>
              <a:ext cx="180000" cy="180000"/>
            </a:xfrm>
            <a:prstGeom prst="rect">
              <a:avLst/>
            </a:prstGeom>
            <a:solidFill>
              <a:srgbClr val="CC0099"/>
            </a:solidFill>
            <a:ln w="0">
              <a:solidFill>
                <a:srgbClr val="CC0099"/>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grpSp>
      <p:sp>
        <p:nvSpPr>
          <p:cNvPr id="23" name="ZoneTexte 22"/>
          <p:cNvSpPr txBox="1"/>
          <p:nvPr/>
        </p:nvSpPr>
        <p:spPr>
          <a:xfrm>
            <a:off x="4515121" y="5224507"/>
            <a:ext cx="4575291" cy="1107996"/>
          </a:xfrm>
          <a:prstGeom prst="rect">
            <a:avLst/>
          </a:prstGeom>
          <a:noFill/>
        </p:spPr>
        <p:txBody>
          <a:bodyPr wrap="none" rtlCol="0">
            <a:spAutoFit/>
          </a:bodyPr>
          <a:lstStyle/>
          <a:p>
            <a:r>
              <a:rPr lang="fr-FR" b="1" dirty="0">
                <a:solidFill>
                  <a:srgbClr val="0066CC"/>
                </a:solidFill>
                <a:latin typeface="+mn-lt"/>
                <a:cs typeface="Calibri"/>
              </a:rPr>
              <a:t>Différence ajustée (IC 95 %) </a:t>
            </a:r>
          </a:p>
          <a:p>
            <a:r>
              <a:rPr lang="fr-FR" sz="1600" dirty="0">
                <a:solidFill>
                  <a:srgbClr val="000066"/>
                </a:solidFill>
                <a:latin typeface="+mn-lt"/>
                <a:cs typeface="Calibri"/>
              </a:rPr>
              <a:t>DTG + RPV vs </a:t>
            </a:r>
            <a:r>
              <a:rPr lang="fr-FR" sz="1600" dirty="0">
                <a:latin typeface="+mn-lt"/>
                <a:cs typeface="Calibri"/>
              </a:rPr>
              <a:t>poursuite ARV </a:t>
            </a:r>
            <a:r>
              <a:rPr lang="fr-FR" sz="1600" dirty="0">
                <a:solidFill>
                  <a:srgbClr val="000066"/>
                </a:solidFill>
                <a:latin typeface="+mn-lt"/>
                <a:cs typeface="Calibri"/>
              </a:rPr>
              <a:t>en cours</a:t>
            </a:r>
          </a:p>
          <a:p>
            <a:pPr marL="171450" indent="-171450">
              <a:buClr>
                <a:srgbClr val="0070C0"/>
              </a:buClr>
              <a:buFont typeface="Arial" panose="020B0604020202020204" pitchFamily="34" charset="0"/>
              <a:buChar char="‒"/>
            </a:pPr>
            <a:r>
              <a:rPr lang="fr-FR" sz="1600" dirty="0">
                <a:solidFill>
                  <a:srgbClr val="000066"/>
                </a:solidFill>
                <a:latin typeface="+mn-lt"/>
                <a:cs typeface="Calibri"/>
              </a:rPr>
              <a:t>SWORD-1 (508 patients) : - 0,6 (- 4,3 à + 3,0)</a:t>
            </a:r>
          </a:p>
          <a:p>
            <a:pPr marL="171450" indent="-171450">
              <a:buClr>
                <a:srgbClr val="0070C0"/>
              </a:buClr>
              <a:buFont typeface="Arial" panose="020B0604020202020204" pitchFamily="34" charset="0"/>
              <a:buChar char="‒"/>
            </a:pPr>
            <a:r>
              <a:rPr lang="fr-FR" sz="1600" dirty="0">
                <a:solidFill>
                  <a:srgbClr val="000066"/>
                </a:solidFill>
                <a:latin typeface="+mn-lt"/>
                <a:cs typeface="Calibri"/>
              </a:rPr>
              <a:t>SWORD-2 (516 patients) : + 0,2 (- 3,9 à + 4,2)</a:t>
            </a:r>
            <a:endParaRPr lang="fr-FR" sz="1600" dirty="0">
              <a:solidFill>
                <a:srgbClr val="000066"/>
              </a:solidFill>
              <a:latin typeface="+mn-lt"/>
            </a:endParaRPr>
          </a:p>
        </p:txBody>
      </p:sp>
      <p:sp>
        <p:nvSpPr>
          <p:cNvPr id="55" name="Titre 1"/>
          <p:cNvSpPr>
            <a:spLocks noGrp="1"/>
          </p:cNvSpPr>
          <p:nvPr>
            <p:ph type="title"/>
          </p:nvPr>
        </p:nvSpPr>
        <p:spPr>
          <a:xfrm>
            <a:off x="1547813" y="115888"/>
            <a:ext cx="7523162" cy="936625"/>
          </a:xfrm>
        </p:spPr>
        <p:txBody>
          <a:bodyPr/>
          <a:lstStyle/>
          <a:p>
            <a:pPr eaLnBrk="1" hangingPunct="1"/>
            <a:r>
              <a:rPr lang="fr-FR" dirty="0"/>
              <a:t>Essais  SWORD-1 et SWORD-2 : </a:t>
            </a:r>
            <a:br>
              <a:rPr lang="fr-FR" dirty="0"/>
            </a:br>
            <a:r>
              <a:rPr lang="fr-FR" dirty="0"/>
              <a:t>DTG + RPV en switch </a:t>
            </a:r>
            <a:r>
              <a:rPr lang="mr-IN" dirty="0"/>
              <a:t>–</a:t>
            </a:r>
            <a:r>
              <a:rPr lang="fr-FR" dirty="0"/>
              <a:t> Résultats à S48 (3)</a:t>
            </a:r>
          </a:p>
        </p:txBody>
      </p:sp>
      <p:sp>
        <p:nvSpPr>
          <p:cNvPr id="54"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Llibre</a:t>
            </a:r>
            <a:r>
              <a:rPr lang="en-GB" sz="1200" i="1" dirty="0">
                <a:solidFill>
                  <a:srgbClr val="0070C0"/>
                </a:solidFill>
              </a:rPr>
              <a:t> JM, CROI 2017, Abs. 44LB</a:t>
            </a:r>
          </a:p>
        </p:txBody>
      </p:sp>
      <p:sp>
        <p:nvSpPr>
          <p:cNvPr id="56" name="ZoneTexte 5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79</a:t>
            </a:r>
          </a:p>
        </p:txBody>
      </p:sp>
    </p:spTree>
    <p:custDataLst>
      <p:tags r:id="rId1"/>
    </p:custDataLst>
    <p:extLst>
      <p:ext uri="{BB962C8B-B14F-4D97-AF65-F5344CB8AC3E}">
        <p14:creationId xmlns:p14="http://schemas.microsoft.com/office/powerpoint/2010/main" val="28675960"/>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oup 77"/>
          <p:cNvGraphicFramePr>
            <a:graphicFrameLocks/>
          </p:cNvGraphicFramePr>
          <p:nvPr>
            <p:extLst/>
          </p:nvPr>
        </p:nvGraphicFramePr>
        <p:xfrm>
          <a:off x="103611" y="1628776"/>
          <a:ext cx="8874831" cy="898758"/>
        </p:xfrm>
        <a:graphic>
          <a:graphicData uri="http://schemas.openxmlformats.org/drawingml/2006/table">
            <a:tbl>
              <a:tblPr/>
              <a:tblGrid>
                <a:gridCol w="4577290">
                  <a:extLst>
                    <a:ext uri="{9D8B030D-6E8A-4147-A177-3AD203B41FA5}">
                      <a16:colId xmlns:a16="http://schemas.microsoft.com/office/drawing/2014/main" xmlns="" val="20000"/>
                    </a:ext>
                  </a:extLst>
                </a:gridCol>
                <a:gridCol w="1993444">
                  <a:extLst>
                    <a:ext uri="{9D8B030D-6E8A-4147-A177-3AD203B41FA5}">
                      <a16:colId xmlns:a16="http://schemas.microsoft.com/office/drawing/2014/main" xmlns="" val="20001"/>
                    </a:ext>
                  </a:extLst>
                </a:gridCol>
                <a:gridCol w="2304097">
                  <a:extLst>
                    <a:ext uri="{9D8B030D-6E8A-4147-A177-3AD203B41FA5}">
                      <a16:colId xmlns:a16="http://schemas.microsoft.com/office/drawing/2014/main" xmlns="" val="20002"/>
                    </a:ext>
                  </a:extLst>
                </a:gridCol>
              </a:tblGrid>
              <a:tr h="32749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j-lt"/>
                          <a:ea typeface="ＭＳ Ｐゴシック" pitchFamily="34" charset="-128"/>
                        </a:rPr>
                        <a:t>DTG + RPV (n = 513)</a:t>
                      </a:r>
                      <a:endParaRPr kumimoji="0" lang="fr-FR" sz="1400" b="0" i="0" u="none" strike="noStrike" cap="none" normalizeH="0" baseline="0" noProof="0" dirty="0">
                        <a:ln>
                          <a:noFill/>
                        </a:ln>
                        <a:solidFill>
                          <a:schemeClr val="bg1"/>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j-lt"/>
                          <a:ea typeface="ＭＳ Ｐゴシック" pitchFamily="34" charset="-128"/>
                        </a:rPr>
                        <a:t>Poursuite ARV (n = 511)</a:t>
                      </a:r>
                      <a:endParaRPr kumimoji="0" lang="fr-FR" sz="1400" b="0" i="0" u="none" strike="noStrike" cap="none" normalizeH="0" baseline="0" noProof="0" dirty="0">
                        <a:ln>
                          <a:noFill/>
                        </a:ln>
                        <a:solidFill>
                          <a:schemeClr val="bg1"/>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C0099"/>
                    </a:solidFill>
                  </a:tcPr>
                </a:tc>
                <a:extLst>
                  <a:ext uri="{0D108BD9-81ED-4DB2-BD59-A6C34878D82A}">
                    <a16:rowId xmlns:a16="http://schemas.microsoft.com/office/drawing/2014/main" xmlns="" val="10000"/>
                  </a:ext>
                </a:extLst>
              </a:tr>
              <a:tr h="197233">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Echec confirmé (CV ≥ 50 c/ml, confirmée ≥ 200 c/ml)</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197233">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Emergence résistance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1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bl>
          </a:graphicData>
        </a:graphic>
      </p:graphicFrame>
      <p:sp>
        <p:nvSpPr>
          <p:cNvPr id="6" name="Rectangle 6"/>
          <p:cNvSpPr>
            <a:spLocks noChangeArrowheads="1"/>
          </p:cNvSpPr>
          <p:nvPr/>
        </p:nvSpPr>
        <p:spPr bwMode="auto">
          <a:xfrm>
            <a:off x="971550" y="1257001"/>
            <a:ext cx="7162800" cy="316860"/>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Echecs virologiques, n</a:t>
            </a:r>
          </a:p>
        </p:txBody>
      </p:sp>
      <p:sp>
        <p:nvSpPr>
          <p:cNvPr id="23" name="Titre 1"/>
          <p:cNvSpPr>
            <a:spLocks noGrp="1"/>
          </p:cNvSpPr>
          <p:nvPr>
            <p:ph type="title"/>
          </p:nvPr>
        </p:nvSpPr>
        <p:spPr/>
        <p:txBody>
          <a:bodyPr/>
          <a:lstStyle/>
          <a:p>
            <a:r>
              <a:rPr lang="fr-FR" dirty="0"/>
              <a:t>Essais  SWORD-1 et SWORD-2 : </a:t>
            </a:r>
            <a:br>
              <a:rPr lang="fr-FR" dirty="0"/>
            </a:br>
            <a:r>
              <a:rPr lang="fr-FR" dirty="0"/>
              <a:t>DTG + RPV en switch </a:t>
            </a:r>
            <a:r>
              <a:rPr lang="mr-IN" dirty="0"/>
              <a:t>–</a:t>
            </a:r>
            <a:r>
              <a:rPr lang="fr-FR" dirty="0"/>
              <a:t> Résultats à S48 (4)</a:t>
            </a:r>
          </a:p>
        </p:txBody>
      </p:sp>
      <p:sp>
        <p:nvSpPr>
          <p:cNvPr id="7" name="Espace réservé du contenu 6"/>
          <p:cNvSpPr>
            <a:spLocks noGrp="1"/>
          </p:cNvSpPr>
          <p:nvPr>
            <p:ph idx="1"/>
          </p:nvPr>
        </p:nvSpPr>
        <p:spPr>
          <a:xfrm>
            <a:off x="103611" y="3072468"/>
            <a:ext cx="3097112" cy="3380720"/>
          </a:xfrm>
        </p:spPr>
        <p:txBody>
          <a:bodyPr/>
          <a:lstStyle/>
          <a:p>
            <a:r>
              <a:rPr lang="fr-FR" sz="1800" dirty="0"/>
              <a:t>Femme, 41 ans </a:t>
            </a:r>
          </a:p>
          <a:p>
            <a:pPr lvl="1"/>
            <a:r>
              <a:rPr lang="fr-FR" sz="1400" dirty="0"/>
              <a:t>Zénith CV &gt; 2 millions c/ml </a:t>
            </a:r>
          </a:p>
          <a:p>
            <a:pPr lvl="1"/>
            <a:r>
              <a:rPr lang="fr-FR" sz="1400" dirty="0"/>
              <a:t>1</a:t>
            </a:r>
            <a:r>
              <a:rPr lang="fr-FR" sz="1400" baseline="30000" dirty="0"/>
              <a:t>ère</a:t>
            </a:r>
            <a:r>
              <a:rPr lang="fr-FR" sz="1400" dirty="0"/>
              <a:t> ligne : TDF/FTC/EFV</a:t>
            </a:r>
          </a:p>
          <a:p>
            <a:pPr lvl="1"/>
            <a:r>
              <a:rPr lang="fr-FR" sz="1400" dirty="0"/>
              <a:t>Switch pour DTG + RPV</a:t>
            </a:r>
          </a:p>
          <a:p>
            <a:pPr lvl="1"/>
            <a:r>
              <a:rPr lang="fr-FR" sz="1400" dirty="0"/>
              <a:t>Episode de non-observance documenté juste avant la visite S36</a:t>
            </a:r>
          </a:p>
          <a:p>
            <a:pPr lvl="1"/>
            <a:r>
              <a:rPr lang="fr-FR" sz="1400" dirty="0"/>
              <a:t>A S36 : </a:t>
            </a:r>
            <a:r>
              <a:rPr lang="en-US" sz="1400" dirty="0"/>
              <a:t>au </a:t>
            </a:r>
            <a:r>
              <a:rPr lang="fr-FR" sz="1400" dirty="0"/>
              <a:t>génotype</a:t>
            </a:r>
            <a:r>
              <a:rPr lang="en-US" sz="1400" dirty="0"/>
              <a:t>, mutation K101K/E (fold change RPV = 1,2) ; </a:t>
            </a:r>
            <a:r>
              <a:rPr lang="fr-FR" sz="1400" dirty="0"/>
              <a:t>phénotype</a:t>
            </a:r>
            <a:r>
              <a:rPr lang="en-US" sz="1400" dirty="0"/>
              <a:t> : sensible à RPV</a:t>
            </a:r>
          </a:p>
          <a:p>
            <a:pPr lvl="1"/>
            <a:r>
              <a:rPr lang="fr-FR" sz="1400" dirty="0"/>
              <a:t>Poursuite</a:t>
            </a:r>
            <a:r>
              <a:rPr lang="en-US" sz="1400" dirty="0"/>
              <a:t> DTG + RPV : </a:t>
            </a:r>
            <a:br>
              <a:rPr lang="en-US" sz="1400" dirty="0"/>
            </a:br>
            <a:r>
              <a:rPr lang="en-US" sz="1400" dirty="0"/>
              <a:t>CV &lt; 50 c/ml à S45</a:t>
            </a:r>
            <a:endParaRPr lang="fr-FR" sz="1400" dirty="0"/>
          </a:p>
          <a:p>
            <a:endParaRPr lang="fr-FR" sz="2000" dirty="0"/>
          </a:p>
        </p:txBody>
      </p:sp>
      <p:sp>
        <p:nvSpPr>
          <p:cNvPr id="2" name="Rectangle 1"/>
          <p:cNvSpPr/>
          <p:nvPr/>
        </p:nvSpPr>
        <p:spPr>
          <a:xfrm>
            <a:off x="2200375" y="2672358"/>
            <a:ext cx="4647426" cy="400110"/>
          </a:xfrm>
          <a:prstGeom prst="rect">
            <a:avLst/>
          </a:prstGeom>
        </p:spPr>
        <p:txBody>
          <a:bodyPr wrap="none">
            <a:spAutoFit/>
          </a:bodyPr>
          <a:lstStyle/>
          <a:p>
            <a:r>
              <a:rPr lang="fr-FR" sz="2000" b="1" dirty="0">
                <a:solidFill>
                  <a:srgbClr val="0070C0"/>
                </a:solidFill>
                <a:latin typeface="Calibri"/>
                <a:cs typeface="Calibri"/>
              </a:rPr>
              <a:t>* Cas échec avec émergence de résistance</a:t>
            </a:r>
            <a:endParaRPr lang="fr-FR" sz="2000" dirty="0"/>
          </a:p>
        </p:txBody>
      </p:sp>
      <p:sp>
        <p:nvSpPr>
          <p:cNvPr id="2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Llibre</a:t>
            </a:r>
            <a:r>
              <a:rPr lang="en-GB" sz="1200" i="1" dirty="0">
                <a:solidFill>
                  <a:srgbClr val="0070C0"/>
                </a:solidFill>
              </a:rPr>
              <a:t> JM, CROI 2017, Abs. 44LB</a:t>
            </a:r>
          </a:p>
        </p:txBody>
      </p:sp>
      <p:grpSp>
        <p:nvGrpSpPr>
          <p:cNvPr id="3" name="Groupe 2"/>
          <p:cNvGrpSpPr/>
          <p:nvPr/>
        </p:nvGrpSpPr>
        <p:grpSpPr>
          <a:xfrm>
            <a:off x="3325262" y="3140323"/>
            <a:ext cx="5745713" cy="3522351"/>
            <a:chOff x="3325262" y="3140323"/>
            <a:chExt cx="5745713" cy="3522351"/>
          </a:xfrm>
        </p:grpSpPr>
        <p:cxnSp>
          <p:nvCxnSpPr>
            <p:cNvPr id="12" name="Straight Connector 6"/>
            <p:cNvCxnSpPr/>
            <p:nvPr/>
          </p:nvCxnSpPr>
          <p:spPr>
            <a:xfrm>
              <a:off x="4032543" y="5005337"/>
              <a:ext cx="4982809" cy="0"/>
            </a:xfrm>
            <a:prstGeom prst="line">
              <a:avLst/>
            </a:prstGeom>
            <a:ln w="12700">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graphicFrame>
          <p:nvGraphicFramePr>
            <p:cNvPr id="13" name="Chart 8"/>
            <p:cNvGraphicFramePr/>
            <p:nvPr>
              <p:extLst>
                <p:ext uri="{D42A27DB-BD31-4B8C-83A1-F6EECF244321}">
                  <p14:modId xmlns:p14="http://schemas.microsoft.com/office/powerpoint/2010/main" val="131547786"/>
                </p:ext>
              </p:extLst>
            </p:nvPr>
          </p:nvGraphicFramePr>
          <p:xfrm>
            <a:off x="3325262" y="3509655"/>
            <a:ext cx="5745713" cy="3153019"/>
          </p:xfrm>
          <a:graphic>
            <a:graphicData uri="http://schemas.openxmlformats.org/drawingml/2006/chart">
              <c:chart xmlns:c="http://schemas.openxmlformats.org/drawingml/2006/chart" xmlns:r="http://schemas.openxmlformats.org/officeDocument/2006/relationships" r:id="rId3"/>
            </a:graphicData>
          </a:graphic>
        </p:graphicFrame>
        <p:sp>
          <p:nvSpPr>
            <p:cNvPr id="14" name="ZoneTexte 13"/>
            <p:cNvSpPr txBox="1"/>
            <p:nvPr/>
          </p:nvSpPr>
          <p:spPr>
            <a:xfrm>
              <a:off x="5190086" y="3140323"/>
              <a:ext cx="2731149" cy="369332"/>
            </a:xfrm>
            <a:prstGeom prst="rect">
              <a:avLst/>
            </a:prstGeom>
            <a:noFill/>
          </p:spPr>
          <p:txBody>
            <a:bodyPr wrap="none" rtlCol="0">
              <a:spAutoFit/>
            </a:bodyPr>
            <a:lstStyle/>
            <a:p>
              <a:r>
                <a:rPr lang="fr-FR" b="1" dirty="0">
                  <a:solidFill>
                    <a:srgbClr val="0070C0"/>
                  </a:solidFill>
                  <a:latin typeface="Calibri"/>
                  <a:cs typeface="Calibri"/>
                </a:rPr>
                <a:t>CV (c/ml) au cours du suivi</a:t>
              </a:r>
            </a:p>
          </p:txBody>
        </p:sp>
        <p:sp>
          <p:nvSpPr>
            <p:cNvPr id="15" name="ZoneTexte 14"/>
            <p:cNvSpPr txBox="1"/>
            <p:nvPr/>
          </p:nvSpPr>
          <p:spPr>
            <a:xfrm>
              <a:off x="4822190" y="5582398"/>
              <a:ext cx="346570" cy="276999"/>
            </a:xfrm>
            <a:prstGeom prst="rect">
              <a:avLst/>
            </a:prstGeom>
            <a:noFill/>
          </p:spPr>
          <p:txBody>
            <a:bodyPr wrap="none" rtlCol="0">
              <a:spAutoFit/>
            </a:bodyPr>
            <a:lstStyle/>
            <a:p>
              <a:r>
                <a:rPr lang="fr-FR" sz="1200" dirty="0"/>
                <a:t>J1</a:t>
              </a:r>
            </a:p>
          </p:txBody>
        </p:sp>
        <p:sp>
          <p:nvSpPr>
            <p:cNvPr id="16" name="ZoneTexte 15"/>
            <p:cNvSpPr txBox="1"/>
            <p:nvPr/>
          </p:nvSpPr>
          <p:spPr>
            <a:xfrm>
              <a:off x="5884708" y="5582398"/>
              <a:ext cx="372218" cy="276999"/>
            </a:xfrm>
            <a:prstGeom prst="rect">
              <a:avLst/>
            </a:prstGeom>
            <a:noFill/>
          </p:spPr>
          <p:txBody>
            <a:bodyPr wrap="none" rtlCol="0">
              <a:spAutoFit/>
            </a:bodyPr>
            <a:lstStyle/>
            <a:p>
              <a:r>
                <a:rPr lang="fr-FR" sz="1200" dirty="0"/>
                <a:t>S8</a:t>
              </a:r>
            </a:p>
          </p:txBody>
        </p:sp>
        <p:sp>
          <p:nvSpPr>
            <p:cNvPr id="17" name="ZoneTexte 16"/>
            <p:cNvSpPr txBox="1"/>
            <p:nvPr/>
          </p:nvSpPr>
          <p:spPr>
            <a:xfrm>
              <a:off x="5333717" y="5582398"/>
              <a:ext cx="372218" cy="276999"/>
            </a:xfrm>
            <a:prstGeom prst="rect">
              <a:avLst/>
            </a:prstGeom>
            <a:noFill/>
          </p:spPr>
          <p:txBody>
            <a:bodyPr wrap="none" rtlCol="0">
              <a:spAutoFit/>
            </a:bodyPr>
            <a:lstStyle/>
            <a:p>
              <a:r>
                <a:rPr lang="fr-FR" sz="1200" dirty="0"/>
                <a:t>S4</a:t>
              </a:r>
            </a:p>
          </p:txBody>
        </p:sp>
        <p:sp>
          <p:nvSpPr>
            <p:cNvPr id="18" name="ZoneTexte 17"/>
            <p:cNvSpPr txBox="1"/>
            <p:nvPr/>
          </p:nvSpPr>
          <p:spPr>
            <a:xfrm>
              <a:off x="6381466" y="5582398"/>
              <a:ext cx="457176" cy="276999"/>
            </a:xfrm>
            <a:prstGeom prst="rect">
              <a:avLst/>
            </a:prstGeom>
            <a:noFill/>
          </p:spPr>
          <p:txBody>
            <a:bodyPr wrap="none" rtlCol="0">
              <a:spAutoFit/>
            </a:bodyPr>
            <a:lstStyle/>
            <a:p>
              <a:r>
                <a:rPr lang="fr-FR" sz="1200" dirty="0"/>
                <a:t>S12</a:t>
              </a:r>
            </a:p>
          </p:txBody>
        </p:sp>
        <p:sp>
          <p:nvSpPr>
            <p:cNvPr id="19" name="ZoneTexte 18"/>
            <p:cNvSpPr txBox="1"/>
            <p:nvPr/>
          </p:nvSpPr>
          <p:spPr>
            <a:xfrm>
              <a:off x="7475550" y="5582398"/>
              <a:ext cx="457176" cy="276999"/>
            </a:xfrm>
            <a:prstGeom prst="rect">
              <a:avLst/>
            </a:prstGeom>
            <a:noFill/>
          </p:spPr>
          <p:txBody>
            <a:bodyPr wrap="none" rtlCol="0">
              <a:spAutoFit/>
            </a:bodyPr>
            <a:lstStyle/>
            <a:p>
              <a:r>
                <a:rPr lang="fr-FR" sz="1200" dirty="0"/>
                <a:t>S36</a:t>
              </a:r>
            </a:p>
          </p:txBody>
        </p:sp>
        <p:sp>
          <p:nvSpPr>
            <p:cNvPr id="20" name="ZoneTexte 19"/>
            <p:cNvSpPr txBox="1"/>
            <p:nvPr/>
          </p:nvSpPr>
          <p:spPr>
            <a:xfrm>
              <a:off x="6919769" y="5582398"/>
              <a:ext cx="457176" cy="276999"/>
            </a:xfrm>
            <a:prstGeom prst="rect">
              <a:avLst/>
            </a:prstGeom>
            <a:noFill/>
          </p:spPr>
          <p:txBody>
            <a:bodyPr wrap="none" rtlCol="0">
              <a:spAutoFit/>
            </a:bodyPr>
            <a:lstStyle/>
            <a:p>
              <a:r>
                <a:rPr lang="fr-FR" sz="1200" dirty="0"/>
                <a:t>S24</a:t>
              </a:r>
            </a:p>
          </p:txBody>
        </p:sp>
        <p:sp>
          <p:nvSpPr>
            <p:cNvPr id="21" name="ZoneTexte 20"/>
            <p:cNvSpPr txBox="1"/>
            <p:nvPr/>
          </p:nvSpPr>
          <p:spPr>
            <a:xfrm>
              <a:off x="7973997" y="5582398"/>
              <a:ext cx="457176" cy="276999"/>
            </a:xfrm>
            <a:prstGeom prst="rect">
              <a:avLst/>
            </a:prstGeom>
            <a:noFill/>
          </p:spPr>
          <p:txBody>
            <a:bodyPr wrap="none" rtlCol="0">
              <a:spAutoFit/>
            </a:bodyPr>
            <a:lstStyle/>
            <a:p>
              <a:r>
                <a:rPr lang="fr-FR" sz="1200" dirty="0"/>
                <a:t>S39</a:t>
              </a:r>
            </a:p>
          </p:txBody>
        </p:sp>
        <p:sp>
          <p:nvSpPr>
            <p:cNvPr id="22" name="ZoneTexte 21"/>
            <p:cNvSpPr txBox="1"/>
            <p:nvPr/>
          </p:nvSpPr>
          <p:spPr>
            <a:xfrm>
              <a:off x="8499624" y="5582398"/>
              <a:ext cx="457176" cy="276999"/>
            </a:xfrm>
            <a:prstGeom prst="rect">
              <a:avLst/>
            </a:prstGeom>
            <a:noFill/>
          </p:spPr>
          <p:txBody>
            <a:bodyPr wrap="none" rtlCol="0">
              <a:spAutoFit/>
            </a:bodyPr>
            <a:lstStyle/>
            <a:p>
              <a:r>
                <a:rPr lang="fr-FR" sz="1200" dirty="0"/>
                <a:t>S45</a:t>
              </a:r>
            </a:p>
          </p:txBody>
        </p:sp>
        <p:sp>
          <p:nvSpPr>
            <p:cNvPr id="24" name="ZoneTexte 23"/>
            <p:cNvSpPr txBox="1"/>
            <p:nvPr/>
          </p:nvSpPr>
          <p:spPr>
            <a:xfrm>
              <a:off x="4035615" y="5582398"/>
              <a:ext cx="779381" cy="461665"/>
            </a:xfrm>
            <a:prstGeom prst="rect">
              <a:avLst/>
            </a:prstGeom>
            <a:noFill/>
          </p:spPr>
          <p:txBody>
            <a:bodyPr wrap="none" rtlCol="0">
              <a:spAutoFit/>
            </a:bodyPr>
            <a:lstStyle/>
            <a:p>
              <a:pPr algn="ctr"/>
              <a:r>
                <a:rPr lang="fr-FR" sz="1200" dirty="0" err="1"/>
                <a:t>Pre</a:t>
              </a:r>
              <a:r>
                <a:rPr lang="fr-FR" sz="1200" dirty="0"/>
                <a:t>-</a:t>
              </a:r>
              <a:br>
                <a:rPr lang="fr-FR" sz="1200" dirty="0"/>
              </a:br>
              <a:r>
                <a:rPr lang="fr-FR" sz="1200" dirty="0"/>
                <a:t>inclusion</a:t>
              </a:r>
            </a:p>
          </p:txBody>
        </p:sp>
      </p:grpSp>
      <p:sp>
        <p:nvSpPr>
          <p:cNvPr id="26" name="ZoneTexte 2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80</a:t>
            </a:r>
          </a:p>
        </p:txBody>
      </p:sp>
    </p:spTree>
    <p:extLst>
      <p:ext uri="{BB962C8B-B14F-4D97-AF65-F5344CB8AC3E}">
        <p14:creationId xmlns:p14="http://schemas.microsoft.com/office/powerpoint/2010/main" val="2215303659"/>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oup 77"/>
          <p:cNvGraphicFramePr>
            <a:graphicFrameLocks/>
          </p:cNvGraphicFramePr>
          <p:nvPr>
            <p:extLst/>
          </p:nvPr>
        </p:nvGraphicFramePr>
        <p:xfrm>
          <a:off x="330429" y="1576784"/>
          <a:ext cx="8445042" cy="3486670"/>
        </p:xfrm>
        <a:graphic>
          <a:graphicData uri="http://schemas.openxmlformats.org/drawingml/2006/table">
            <a:tbl>
              <a:tblPr/>
              <a:tblGrid>
                <a:gridCol w="4056065">
                  <a:extLst>
                    <a:ext uri="{9D8B030D-6E8A-4147-A177-3AD203B41FA5}">
                      <a16:colId xmlns:a16="http://schemas.microsoft.com/office/drawing/2014/main" xmlns="" val="20000"/>
                    </a:ext>
                  </a:extLst>
                </a:gridCol>
                <a:gridCol w="2152868">
                  <a:extLst>
                    <a:ext uri="{9D8B030D-6E8A-4147-A177-3AD203B41FA5}">
                      <a16:colId xmlns:a16="http://schemas.microsoft.com/office/drawing/2014/main" xmlns="" val="20001"/>
                    </a:ext>
                  </a:extLst>
                </a:gridCol>
                <a:gridCol w="2236109">
                  <a:extLst>
                    <a:ext uri="{9D8B030D-6E8A-4147-A177-3AD203B41FA5}">
                      <a16:colId xmlns:a16="http://schemas.microsoft.com/office/drawing/2014/main" xmlns="" val="20002"/>
                    </a:ext>
                  </a:extLst>
                </a:gridCol>
              </a:tblGrid>
              <a:tr h="252476">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800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j-lt"/>
                          <a:ea typeface="ＭＳ Ｐゴシック" pitchFamily="34" charset="-128"/>
                        </a:rPr>
                        <a:t>DTG + RPV (n = 513)</a:t>
                      </a:r>
                      <a:endParaRPr kumimoji="0" lang="fr-FR" sz="1400" b="0" i="0" u="none" strike="noStrike" cap="none" normalizeH="0" baseline="0" noProof="0" dirty="0">
                        <a:ln>
                          <a:noFill/>
                        </a:ln>
                        <a:solidFill>
                          <a:schemeClr val="bg1"/>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0090"/>
                    </a:solidFill>
                  </a:tcPr>
                </a:tc>
                <a:tc>
                  <a:txBody>
                    <a:bodyPr/>
                    <a:lstStyle/>
                    <a:p>
                      <a:pPr marL="0" marR="0" lvl="0" indent="0" algn="ctr" defTabSz="914400" rtl="0" eaLnBrk="1" fontAlgn="base" latinLnBrk="0" hangingPunct="1">
                        <a:lnSpc>
                          <a:spcPct val="80000"/>
                        </a:lnSpc>
                        <a:spcBef>
                          <a:spcPts val="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j-lt"/>
                          <a:ea typeface="ＭＳ Ｐゴシック" pitchFamily="34" charset="-128"/>
                        </a:rPr>
                        <a:t>Poursuite ARV (n = 511)</a:t>
                      </a:r>
                      <a:endParaRPr kumimoji="0" lang="fr-FR" sz="1400" b="0" i="0" u="none" strike="noStrike" cap="none" normalizeH="0" baseline="0" noProof="0" dirty="0">
                        <a:ln>
                          <a:noFill/>
                        </a:ln>
                        <a:solidFill>
                          <a:schemeClr val="bg1"/>
                        </a:solidFill>
                        <a:effectLst/>
                        <a:latin typeface="+mj-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C0099"/>
                    </a:solidFill>
                  </a:tcPr>
                </a:tc>
                <a:extLst>
                  <a:ext uri="{0D108BD9-81ED-4DB2-BD59-A6C34878D82A}">
                    <a16:rowId xmlns:a16="http://schemas.microsoft.com/office/drawing/2014/main" xmlns="" val="10000"/>
                  </a:ext>
                </a:extLst>
              </a:tr>
              <a:tr h="252476">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Au moins 1 événement indésirable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77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71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1463963">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Evénement indésirable chez ≥ 5 % des patients dans 1 groupe</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Rhinopharyngite</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Céphalées</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Infection des voies aériennes supérieures</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Diarrhée</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Douleurs dorsales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10</a:t>
                      </a:r>
                      <a:br>
                        <a:rPr kumimoji="0" lang="fr-FR" sz="1400" b="0" i="0" u="none" strike="noStrike" cap="none" normalizeH="0" baseline="0" noProof="0" dirty="0">
                          <a:ln>
                            <a:noFill/>
                          </a:ln>
                          <a:solidFill>
                            <a:srgbClr val="000066"/>
                          </a:solidFill>
                          <a:effectLst/>
                          <a:latin typeface="+mj-lt"/>
                          <a:ea typeface="ＭＳ Ｐゴシック" pitchFamily="34" charset="-128"/>
                        </a:rPr>
                      </a:br>
                      <a:r>
                        <a:rPr kumimoji="0" lang="fr-FR" sz="1400" b="0" i="0" u="none" strike="noStrike" cap="none" normalizeH="0" baseline="0" noProof="0" dirty="0">
                          <a:ln>
                            <a:noFill/>
                          </a:ln>
                          <a:solidFill>
                            <a:srgbClr val="000066"/>
                          </a:solidFill>
                          <a:effectLst/>
                          <a:latin typeface="+mj-lt"/>
                          <a:ea typeface="ＭＳ Ｐゴシック" pitchFamily="34" charset="-128"/>
                        </a:rPr>
                        <a:t>8</a:t>
                      </a:r>
                      <a:br>
                        <a:rPr kumimoji="0" lang="fr-FR" sz="1400" b="0" i="0" u="none" strike="noStrike" cap="none" normalizeH="0" baseline="0" noProof="0" dirty="0">
                          <a:ln>
                            <a:noFill/>
                          </a:ln>
                          <a:solidFill>
                            <a:srgbClr val="000066"/>
                          </a:solidFill>
                          <a:effectLst/>
                          <a:latin typeface="+mj-lt"/>
                          <a:ea typeface="ＭＳ Ｐゴシック" pitchFamily="34" charset="-128"/>
                        </a:rPr>
                      </a:br>
                      <a:r>
                        <a:rPr kumimoji="0" lang="fr-FR" sz="1400" b="0" i="0" u="none" strike="noStrike" cap="none" normalizeH="0" baseline="0" noProof="0" dirty="0">
                          <a:ln>
                            <a:noFill/>
                          </a:ln>
                          <a:solidFill>
                            <a:srgbClr val="000066"/>
                          </a:solidFill>
                          <a:effectLst/>
                          <a:latin typeface="+mj-lt"/>
                          <a:ea typeface="ＭＳ Ｐゴシック" pitchFamily="34" charset="-128"/>
                        </a:rPr>
                        <a:t>5</a:t>
                      </a:r>
                      <a:br>
                        <a:rPr kumimoji="0" lang="fr-FR" sz="1400" b="0" i="0" u="none" strike="noStrike" cap="none" normalizeH="0" baseline="0" noProof="0" dirty="0">
                          <a:ln>
                            <a:noFill/>
                          </a:ln>
                          <a:solidFill>
                            <a:srgbClr val="000066"/>
                          </a:solidFill>
                          <a:effectLst/>
                          <a:latin typeface="+mj-lt"/>
                          <a:ea typeface="ＭＳ Ｐゴシック" pitchFamily="34" charset="-128"/>
                        </a:rPr>
                      </a:br>
                      <a:r>
                        <a:rPr kumimoji="0" lang="fr-FR" sz="1400" b="0" i="0" u="none" strike="noStrike" cap="none" normalizeH="0" baseline="0" noProof="0" dirty="0">
                          <a:ln>
                            <a:noFill/>
                          </a:ln>
                          <a:solidFill>
                            <a:srgbClr val="000066"/>
                          </a:solidFill>
                          <a:effectLst/>
                          <a:latin typeface="+mj-lt"/>
                          <a:ea typeface="ＭＳ Ｐゴシック" pitchFamily="34" charset="-128"/>
                        </a:rPr>
                        <a:t>6</a:t>
                      </a:r>
                      <a:br>
                        <a:rPr kumimoji="0" lang="fr-FR" sz="1400" b="0" i="0" u="none" strike="noStrike" cap="none" normalizeH="0" baseline="0" noProof="0" dirty="0">
                          <a:ln>
                            <a:noFill/>
                          </a:ln>
                          <a:solidFill>
                            <a:srgbClr val="000066"/>
                          </a:solidFill>
                          <a:effectLst/>
                          <a:latin typeface="+mj-lt"/>
                          <a:ea typeface="ＭＳ Ｐゴシック" pitchFamily="34" charset="-128"/>
                        </a:rPr>
                      </a:br>
                      <a:r>
                        <a:rPr kumimoji="0" lang="fr-FR" sz="1400" b="0" i="0" u="none" strike="noStrike" cap="none" normalizeH="0" baseline="0" noProof="0" dirty="0">
                          <a:ln>
                            <a:noFill/>
                          </a:ln>
                          <a:solidFill>
                            <a:srgbClr val="000066"/>
                          </a:solidFill>
                          <a:effectLst/>
                          <a:latin typeface="+mj-lt"/>
                          <a:ea typeface="ＭＳ Ｐゴシック" pitchFamily="34" charset="-128"/>
                        </a:rPr>
                        <a:t>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10</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5</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7</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5</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252476">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Evénement indésirable grave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5</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4"/>
                  </a:ext>
                </a:extLst>
              </a:tr>
              <a:tr h="671872">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Evénement indésirable lié au traitement</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Grade 1-2</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Grade 3-4</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17</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j-lt"/>
                        <a:ea typeface="ＭＳ Ｐゴシック" pitchFamily="34" charset="-128"/>
                      </a:endParaRP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2</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&lt; 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7"/>
                  </a:ext>
                </a:extLst>
              </a:tr>
              <a:tr h="493939">
                <a:tc>
                  <a:txBody>
                    <a:bodyPr/>
                    <a:lstStyle/>
                    <a:p>
                      <a:pPr marL="0" marR="0" lvl="0"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EI conduisant à l’arrêt du traitement</a:t>
                      </a:r>
                    </a:p>
                    <a:p>
                      <a:pPr marL="457200" marR="0" lvl="1" indent="0" algn="l"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Pour EI du SNC</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4 *</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2</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&lt; 1</a:t>
                      </a:r>
                    </a:p>
                    <a:p>
                      <a:pPr marL="0" marR="0" lvl="0" indent="0" algn="ctr" defTabSz="914400" rtl="0" eaLnBrk="1" fontAlgn="base" latinLnBrk="0" hangingPunct="1">
                        <a:lnSpc>
                          <a:spcPct val="90000"/>
                        </a:lnSpc>
                        <a:spcBef>
                          <a:spcPts val="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j-lt"/>
                          <a:ea typeface="ＭＳ Ｐゴシック" pitchFamily="34" charset="-128"/>
                        </a:rPr>
                        <a:t>&lt; 1</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9"/>
                  </a:ext>
                </a:extLst>
              </a:tr>
            </a:tbl>
          </a:graphicData>
        </a:graphic>
      </p:graphicFrame>
      <p:sp>
        <p:nvSpPr>
          <p:cNvPr id="4" name="Rectangle 6"/>
          <p:cNvSpPr>
            <a:spLocks noChangeArrowheads="1"/>
          </p:cNvSpPr>
          <p:nvPr/>
        </p:nvSpPr>
        <p:spPr bwMode="auto">
          <a:xfrm>
            <a:off x="971550" y="1257001"/>
            <a:ext cx="7162800" cy="317844"/>
          </a:xfrm>
          <a:prstGeom prst="rect">
            <a:avLst/>
          </a:prstGeom>
          <a:noFill/>
          <a:ln w="9525">
            <a:noFill/>
            <a:miter lim="800000"/>
            <a:headEnd/>
            <a:tailEnd/>
          </a:ln>
        </p:spPr>
        <p:txBody>
          <a:bodyPr>
            <a:spAutoFit/>
          </a:bodyPr>
          <a:lstStyle/>
          <a:p>
            <a:pPr algn="ctr">
              <a:lnSpc>
                <a:spcPts val="1525"/>
              </a:lnSpc>
              <a:spcBef>
                <a:spcPct val="20000"/>
              </a:spcBef>
            </a:pPr>
            <a:r>
              <a:rPr lang="fr-FR" sz="2400" b="1" dirty="0">
                <a:solidFill>
                  <a:srgbClr val="0070C0"/>
                </a:solidFill>
                <a:latin typeface="Calibri" pitchFamily="34" charset="0"/>
              </a:rPr>
              <a:t>Evénements indésirables, %</a:t>
            </a:r>
          </a:p>
        </p:txBody>
      </p:sp>
      <p:sp>
        <p:nvSpPr>
          <p:cNvPr id="5" name="ZoneTexte 4"/>
          <p:cNvSpPr txBox="1"/>
          <p:nvPr/>
        </p:nvSpPr>
        <p:spPr>
          <a:xfrm>
            <a:off x="103612" y="5281841"/>
            <a:ext cx="8752895" cy="1169551"/>
          </a:xfrm>
          <a:prstGeom prst="rect">
            <a:avLst/>
          </a:prstGeom>
          <a:noFill/>
        </p:spPr>
        <p:txBody>
          <a:bodyPr wrap="square" rtlCol="0">
            <a:spAutoFit/>
          </a:bodyPr>
          <a:lstStyle/>
          <a:p>
            <a:r>
              <a:rPr lang="fr-FR" sz="1400" dirty="0"/>
              <a:t>* n = 21 patients :  anxiété, (n = 4), dépression (n = 3), insomnie (n = 2), idées suicidaires (n = 1), attaque de panique (n = 1), céphalées (n = 1), tremblements (n = 1), trouble de l’humeur (n = 1), distension abdominale (n = 2), dyspepsie (n = 2), ulcère gastrique (n = 1), hémorragie digestive (n = 1), pancréatite aiguë (n = 1), hépatite médicamenteuse (n = 1), pneumonie aiguë à éosinophile (n = 1), Hodgkin (n = 1), lymphome (n = 1), Kaposi (n = 1)</a:t>
            </a:r>
          </a:p>
        </p:txBody>
      </p:sp>
      <p:sp>
        <p:nvSpPr>
          <p:cNvPr id="6" name="Titre 1"/>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pPr eaLnBrk="1" hangingPunct="1"/>
            <a:endParaRPr lang="fr-FR" dirty="0"/>
          </a:p>
        </p:txBody>
      </p:sp>
      <p:sp>
        <p:nvSpPr>
          <p:cNvPr id="8"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Llibre</a:t>
            </a:r>
            <a:r>
              <a:rPr lang="en-GB" sz="1200" i="1" dirty="0">
                <a:solidFill>
                  <a:srgbClr val="0070C0"/>
                </a:solidFill>
              </a:rPr>
              <a:t> JM, CROI 2017, Abs. 44LB</a:t>
            </a:r>
          </a:p>
        </p:txBody>
      </p:sp>
      <p:sp>
        <p:nvSpPr>
          <p:cNvPr id="2" name="Titre 1"/>
          <p:cNvSpPr>
            <a:spLocks noGrp="1"/>
          </p:cNvSpPr>
          <p:nvPr>
            <p:ph type="title"/>
          </p:nvPr>
        </p:nvSpPr>
        <p:spPr/>
        <p:txBody>
          <a:bodyPr/>
          <a:lstStyle/>
          <a:p>
            <a:r>
              <a:rPr lang="fr-FR" dirty="0"/>
              <a:t>Essais  SWORD-1 et SWORD-2 : </a:t>
            </a:r>
            <a:br>
              <a:rPr lang="fr-FR" dirty="0"/>
            </a:br>
            <a:r>
              <a:rPr lang="fr-FR" dirty="0"/>
              <a:t>DTG + RPV en switch </a:t>
            </a:r>
            <a:r>
              <a:rPr lang="mr-IN" dirty="0"/>
              <a:t>–</a:t>
            </a:r>
            <a:r>
              <a:rPr lang="fr-FR" dirty="0"/>
              <a:t> Résultats à S48 (5)</a:t>
            </a:r>
          </a:p>
        </p:txBody>
      </p:sp>
      <p:sp>
        <p:nvSpPr>
          <p:cNvPr id="9" name="ZoneTexte 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81</a:t>
            </a:r>
          </a:p>
        </p:txBody>
      </p:sp>
    </p:spTree>
    <p:extLst>
      <p:ext uri="{BB962C8B-B14F-4D97-AF65-F5344CB8AC3E}">
        <p14:creationId xmlns:p14="http://schemas.microsoft.com/office/powerpoint/2010/main" val="352499760"/>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Essai LAMIDOL (ANS 167) : DTG + 3TC </a:t>
            </a:r>
            <a:br>
              <a:rPr lang="fr-FR" dirty="0"/>
            </a:br>
            <a:r>
              <a:rPr lang="fr-FR" dirty="0"/>
              <a:t>en switch (1)</a:t>
            </a:r>
          </a:p>
        </p:txBody>
      </p:sp>
      <p:sp>
        <p:nvSpPr>
          <p:cNvPr id="3" name="Espace réservé du contenu 2"/>
          <p:cNvSpPr>
            <a:spLocks noGrp="1"/>
          </p:cNvSpPr>
          <p:nvPr>
            <p:ph sz="half" idx="1"/>
          </p:nvPr>
        </p:nvSpPr>
        <p:spPr>
          <a:xfrm>
            <a:off x="404280" y="1276866"/>
            <a:ext cx="4497048" cy="5106944"/>
          </a:xfrm>
        </p:spPr>
        <p:txBody>
          <a:bodyPr/>
          <a:lstStyle/>
          <a:p>
            <a:pPr>
              <a:lnSpc>
                <a:spcPts val="1800"/>
              </a:lnSpc>
            </a:pPr>
            <a:r>
              <a:rPr lang="fr-FR" sz="1800" dirty="0"/>
              <a:t>Essai ouvert, non comparatif</a:t>
            </a:r>
            <a:br>
              <a:rPr lang="fr-FR" sz="1800" dirty="0"/>
            </a:br>
            <a:endParaRPr lang="fr-FR" sz="1800" dirty="0"/>
          </a:p>
          <a:p>
            <a:pPr>
              <a:lnSpc>
                <a:spcPts val="1800"/>
              </a:lnSpc>
            </a:pPr>
            <a:r>
              <a:rPr lang="fr-FR" sz="1800" dirty="0"/>
              <a:t>Critères d’inclusion : </a:t>
            </a:r>
          </a:p>
          <a:p>
            <a:pPr lvl="1">
              <a:lnSpc>
                <a:spcPts val="1800"/>
              </a:lnSpc>
            </a:pPr>
            <a:r>
              <a:rPr lang="fr-FR" sz="1600" dirty="0"/>
              <a:t>Trithérapie ARV sans antécédent d’échec (1</a:t>
            </a:r>
            <a:r>
              <a:rPr lang="fr-FR" sz="1600" baseline="30000" dirty="0"/>
              <a:t>ère </a:t>
            </a:r>
            <a:r>
              <a:rPr lang="fr-FR" sz="1600" dirty="0"/>
              <a:t>/ 2</a:t>
            </a:r>
            <a:r>
              <a:rPr lang="fr-FR" sz="1600" baseline="30000" dirty="0"/>
              <a:t>ème </a:t>
            </a:r>
            <a:r>
              <a:rPr lang="fr-FR" sz="1600" dirty="0"/>
              <a:t>/ 3</a:t>
            </a:r>
            <a:r>
              <a:rPr lang="fr-FR" sz="1600" baseline="30000" dirty="0"/>
              <a:t>ème</a:t>
            </a:r>
            <a:r>
              <a:rPr lang="fr-FR" sz="1600" dirty="0"/>
              <a:t> ligne avec au plus 1 changement pour intolérance)</a:t>
            </a:r>
          </a:p>
          <a:p>
            <a:pPr lvl="1">
              <a:lnSpc>
                <a:spcPts val="1800"/>
              </a:lnSpc>
            </a:pPr>
            <a:r>
              <a:rPr lang="fr-FR" sz="1600" dirty="0"/>
              <a:t>CV &lt; 50 c/ml &gt; 2 ans</a:t>
            </a:r>
          </a:p>
          <a:p>
            <a:pPr lvl="1">
              <a:lnSpc>
                <a:spcPts val="1800"/>
              </a:lnSpc>
            </a:pPr>
            <a:r>
              <a:rPr lang="fr-FR" sz="1600" dirty="0"/>
              <a:t>Nadir CD4 &gt; 200/mm</a:t>
            </a:r>
            <a:r>
              <a:rPr lang="fr-FR" sz="1600" baseline="30000" dirty="0"/>
              <a:t>3</a:t>
            </a:r>
          </a:p>
          <a:p>
            <a:pPr lvl="1">
              <a:lnSpc>
                <a:spcPts val="1800"/>
              </a:lnSpc>
            </a:pPr>
            <a:r>
              <a:rPr lang="fr-FR" sz="1600" dirty="0"/>
              <a:t>Ag </a:t>
            </a:r>
            <a:r>
              <a:rPr lang="fr-FR" sz="1600" dirty="0" err="1"/>
              <a:t>HBs</a:t>
            </a:r>
            <a:r>
              <a:rPr lang="fr-FR" sz="1600" dirty="0"/>
              <a:t> négatif</a:t>
            </a:r>
            <a:r>
              <a:rPr lang="fr-FR" sz="1800" dirty="0"/>
              <a:t/>
            </a:r>
            <a:br>
              <a:rPr lang="fr-FR" sz="1800" dirty="0"/>
            </a:br>
            <a:endParaRPr lang="fr-FR" sz="1800" dirty="0"/>
          </a:p>
          <a:p>
            <a:pPr>
              <a:lnSpc>
                <a:spcPts val="1800"/>
              </a:lnSpc>
            </a:pPr>
            <a:r>
              <a:rPr lang="fr-FR" sz="1800" dirty="0"/>
              <a:t>1</a:t>
            </a:r>
            <a:r>
              <a:rPr lang="fr-FR" sz="1800" baseline="30000" dirty="0"/>
              <a:t>ère</a:t>
            </a:r>
            <a:r>
              <a:rPr lang="fr-FR" sz="1800" dirty="0"/>
              <a:t> phase : remplacement du 3</a:t>
            </a:r>
            <a:r>
              <a:rPr lang="fr-FR" sz="1800" baseline="30000" dirty="0"/>
              <a:t>ème</a:t>
            </a:r>
            <a:r>
              <a:rPr lang="fr-FR" sz="1800" dirty="0"/>
              <a:t> agent par DTG 50 mg/j (avec poursuite INTI) pendant 8 semaines</a:t>
            </a:r>
            <a:br>
              <a:rPr lang="fr-FR" sz="1800" dirty="0"/>
            </a:br>
            <a:endParaRPr lang="fr-FR" sz="1800" dirty="0"/>
          </a:p>
          <a:p>
            <a:pPr>
              <a:lnSpc>
                <a:spcPts val="1800"/>
              </a:lnSpc>
            </a:pPr>
            <a:r>
              <a:rPr lang="fr-FR" sz="1800" dirty="0"/>
              <a:t>Puis 2</a:t>
            </a:r>
            <a:r>
              <a:rPr lang="fr-FR" sz="1800" baseline="30000" dirty="0"/>
              <a:t>ème</a:t>
            </a:r>
            <a:r>
              <a:rPr lang="fr-FR" sz="1800" dirty="0"/>
              <a:t> phase de DTG + 3TC pendant 48 semaines</a:t>
            </a:r>
            <a:br>
              <a:rPr lang="fr-FR" sz="1800" dirty="0"/>
            </a:br>
            <a:endParaRPr lang="fr-FR" sz="1800" dirty="0"/>
          </a:p>
          <a:p>
            <a:pPr>
              <a:lnSpc>
                <a:spcPts val="1800"/>
              </a:lnSpc>
            </a:pPr>
            <a:r>
              <a:rPr lang="fr-FR" sz="1800" dirty="0"/>
              <a:t>Critère de jugement principal = succès à S48. Echec si :</a:t>
            </a:r>
          </a:p>
          <a:p>
            <a:pPr lvl="1">
              <a:lnSpc>
                <a:spcPts val="1800"/>
              </a:lnSpc>
            </a:pPr>
            <a:r>
              <a:rPr lang="fr-FR" sz="1600" dirty="0"/>
              <a:t>CV confirmée &gt; 50 c/ml</a:t>
            </a:r>
          </a:p>
          <a:p>
            <a:pPr lvl="1">
              <a:lnSpc>
                <a:spcPts val="1800"/>
              </a:lnSpc>
            </a:pPr>
            <a:r>
              <a:rPr lang="fr-FR" sz="1600" dirty="0"/>
              <a:t>Interruption ARV</a:t>
            </a:r>
          </a:p>
          <a:p>
            <a:pPr lvl="1">
              <a:lnSpc>
                <a:spcPts val="1800"/>
              </a:lnSpc>
            </a:pPr>
            <a:r>
              <a:rPr lang="fr-FR" sz="1600" dirty="0"/>
              <a:t>Perdu de vue ou décès</a:t>
            </a:r>
          </a:p>
          <a:p>
            <a:pPr>
              <a:lnSpc>
                <a:spcPts val="1800"/>
              </a:lnSpc>
            </a:pPr>
            <a:endParaRPr lang="fr-FR" sz="1800" dirty="0"/>
          </a:p>
        </p:txBody>
      </p:sp>
      <p:sp>
        <p:nvSpPr>
          <p:cNvPr id="6" name="Espace réservé du contenu 3"/>
          <p:cNvSpPr txBox="1">
            <a:spLocks/>
          </p:cNvSpPr>
          <p:nvPr/>
        </p:nvSpPr>
        <p:spPr bwMode="auto">
          <a:xfrm>
            <a:off x="4681173" y="1276866"/>
            <a:ext cx="4389802" cy="102932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8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1800">
                <a:solidFill>
                  <a:srgbClr val="000066"/>
                </a:solidFill>
                <a:latin typeface="+mn-lt"/>
              </a:defRPr>
            </a:lvl4pPr>
            <a:lvl5pPr marL="2057400" indent="-228600" algn="l" rtl="0" eaLnBrk="0" fontAlgn="base" hangingPunct="0">
              <a:spcBef>
                <a:spcPct val="0"/>
              </a:spcBef>
              <a:spcAft>
                <a:spcPct val="0"/>
              </a:spcAft>
              <a:buClr>
                <a:srgbClr val="0070C0"/>
              </a:buClr>
              <a:buChar char="»"/>
              <a:defRPr sz="1800">
                <a:solidFill>
                  <a:srgbClr val="000066"/>
                </a:solidFill>
                <a:latin typeface="+mn-lt"/>
              </a:defRPr>
            </a:lvl5pPr>
            <a:lvl6pPr marL="2514600" indent="-228600" algn="l" rtl="0" fontAlgn="base">
              <a:spcBef>
                <a:spcPct val="0"/>
              </a:spcBef>
              <a:spcAft>
                <a:spcPct val="0"/>
              </a:spcAft>
              <a:buClr>
                <a:srgbClr val="FFFF00"/>
              </a:buClr>
              <a:buChar char="»"/>
              <a:defRPr sz="1800">
                <a:solidFill>
                  <a:schemeClr val="bg1"/>
                </a:solidFill>
                <a:latin typeface="+mn-lt"/>
              </a:defRPr>
            </a:lvl6pPr>
            <a:lvl7pPr marL="2971800" indent="-228600" algn="l" rtl="0" fontAlgn="base">
              <a:spcBef>
                <a:spcPct val="0"/>
              </a:spcBef>
              <a:spcAft>
                <a:spcPct val="0"/>
              </a:spcAft>
              <a:buClr>
                <a:srgbClr val="FFFF00"/>
              </a:buClr>
              <a:buChar char="»"/>
              <a:defRPr sz="1800">
                <a:solidFill>
                  <a:schemeClr val="bg1"/>
                </a:solidFill>
                <a:latin typeface="+mn-lt"/>
              </a:defRPr>
            </a:lvl7pPr>
            <a:lvl8pPr marL="3429000" indent="-228600" algn="l" rtl="0" fontAlgn="base">
              <a:spcBef>
                <a:spcPct val="0"/>
              </a:spcBef>
              <a:spcAft>
                <a:spcPct val="0"/>
              </a:spcAft>
              <a:buClr>
                <a:srgbClr val="FFFF00"/>
              </a:buClr>
              <a:buChar char="»"/>
              <a:defRPr sz="1800">
                <a:solidFill>
                  <a:schemeClr val="bg1"/>
                </a:solidFill>
                <a:latin typeface="+mn-lt"/>
              </a:defRPr>
            </a:lvl8pPr>
            <a:lvl9pPr marL="3886200" indent="-228600" algn="l" rtl="0" fontAlgn="base">
              <a:spcBef>
                <a:spcPct val="0"/>
              </a:spcBef>
              <a:spcAft>
                <a:spcPct val="0"/>
              </a:spcAft>
              <a:buClr>
                <a:srgbClr val="FFFF00"/>
              </a:buClr>
              <a:buChar char="»"/>
              <a:defRPr sz="1800">
                <a:solidFill>
                  <a:schemeClr val="bg1"/>
                </a:solidFill>
                <a:latin typeface="+mn-lt"/>
              </a:defRPr>
            </a:lvl9pPr>
          </a:lstStyle>
          <a:p>
            <a:pPr defTabSz="914400"/>
            <a:r>
              <a:rPr lang="fr-FR" sz="1800" b="1" dirty="0">
                <a:solidFill>
                  <a:srgbClr val="0070C0"/>
                </a:solidFill>
                <a:cs typeface="Calibri"/>
              </a:rPr>
              <a:t>1</a:t>
            </a:r>
            <a:r>
              <a:rPr lang="fr-FR" sz="1800" b="1" baseline="30000" dirty="0">
                <a:solidFill>
                  <a:srgbClr val="0070C0"/>
                </a:solidFill>
                <a:cs typeface="Calibri"/>
              </a:rPr>
              <a:t>ère</a:t>
            </a:r>
            <a:r>
              <a:rPr lang="fr-FR" sz="1800" b="1" dirty="0">
                <a:solidFill>
                  <a:srgbClr val="0070C0"/>
                </a:solidFill>
                <a:cs typeface="Calibri"/>
              </a:rPr>
              <a:t> phase </a:t>
            </a:r>
            <a:r>
              <a:rPr lang="fr-FR" sz="1800" dirty="0"/>
              <a:t>: parmi les 110 patients inclus, 6 arrêts (3 pour EI, 3 pour </a:t>
            </a:r>
            <a:br>
              <a:rPr lang="fr-FR" sz="1800" dirty="0"/>
            </a:br>
            <a:r>
              <a:rPr lang="fr-FR" sz="1800" dirty="0"/>
              <a:t>CV &gt; 50 c/ml)</a:t>
            </a:r>
          </a:p>
        </p:txBody>
      </p:sp>
      <p:sp>
        <p:nvSpPr>
          <p:cNvPr id="7" name="ZoneTexte 6"/>
          <p:cNvSpPr txBox="1"/>
          <p:nvPr/>
        </p:nvSpPr>
        <p:spPr>
          <a:xfrm>
            <a:off x="5598950" y="2415412"/>
            <a:ext cx="2954399" cy="646331"/>
          </a:xfrm>
          <a:prstGeom prst="rect">
            <a:avLst/>
          </a:prstGeom>
          <a:noFill/>
        </p:spPr>
        <p:txBody>
          <a:bodyPr wrap="none" rtlCol="0">
            <a:spAutoFit/>
          </a:bodyPr>
          <a:lstStyle/>
          <a:p>
            <a:pPr algn="ctr" defTabSz="914400" fontAlgn="base">
              <a:spcBef>
                <a:spcPct val="0"/>
              </a:spcBef>
              <a:spcAft>
                <a:spcPct val="0"/>
              </a:spcAft>
            </a:pPr>
            <a:r>
              <a:rPr lang="fr-FR" b="1" dirty="0">
                <a:solidFill>
                  <a:srgbClr val="0070C0"/>
                </a:solidFill>
                <a:latin typeface="Calibri"/>
                <a:cs typeface="Calibri"/>
              </a:rPr>
              <a:t>Caractéristiques à l’inclusion </a:t>
            </a:r>
          </a:p>
          <a:p>
            <a:pPr algn="ctr" defTabSz="914400" fontAlgn="base">
              <a:spcBef>
                <a:spcPct val="0"/>
              </a:spcBef>
              <a:spcAft>
                <a:spcPct val="0"/>
              </a:spcAft>
            </a:pPr>
            <a:r>
              <a:rPr lang="fr-FR" b="1" dirty="0">
                <a:solidFill>
                  <a:srgbClr val="0070C0"/>
                </a:solidFill>
                <a:latin typeface="Calibri"/>
                <a:cs typeface="Calibri"/>
              </a:rPr>
              <a:t>dans la 2</a:t>
            </a:r>
            <a:r>
              <a:rPr lang="fr-FR" b="1" baseline="30000" dirty="0">
                <a:solidFill>
                  <a:srgbClr val="0070C0"/>
                </a:solidFill>
                <a:latin typeface="Calibri"/>
                <a:cs typeface="Calibri"/>
              </a:rPr>
              <a:t>ème</a:t>
            </a:r>
            <a:r>
              <a:rPr lang="fr-FR" b="1" dirty="0">
                <a:solidFill>
                  <a:srgbClr val="0070C0"/>
                </a:solidFill>
                <a:latin typeface="Calibri"/>
                <a:cs typeface="Calibri"/>
              </a:rPr>
              <a:t> phase (n = 104)</a:t>
            </a:r>
          </a:p>
        </p:txBody>
      </p:sp>
      <p:graphicFrame>
        <p:nvGraphicFramePr>
          <p:cNvPr id="9" name="Tableau 8"/>
          <p:cNvGraphicFramePr>
            <a:graphicFrameLocks noGrp="1"/>
          </p:cNvGraphicFramePr>
          <p:nvPr>
            <p:extLst/>
          </p:nvPr>
        </p:nvGraphicFramePr>
        <p:xfrm>
          <a:off x="4901328" y="3123298"/>
          <a:ext cx="4126204" cy="2987040"/>
        </p:xfrm>
        <a:graphic>
          <a:graphicData uri="http://schemas.openxmlformats.org/drawingml/2006/table">
            <a:tbl>
              <a:tblPr firstRow="1" bandRow="1">
                <a:tableStyleId>{5C22544A-7EE6-4342-B048-85BDC9FD1C3A}</a:tableStyleId>
              </a:tblPr>
              <a:tblGrid>
                <a:gridCol w="2873894">
                  <a:extLst>
                    <a:ext uri="{9D8B030D-6E8A-4147-A177-3AD203B41FA5}">
                      <a16:colId xmlns:a16="http://schemas.microsoft.com/office/drawing/2014/main" xmlns="" val="20000"/>
                    </a:ext>
                  </a:extLst>
                </a:gridCol>
                <a:gridCol w="1252310">
                  <a:extLst>
                    <a:ext uri="{9D8B030D-6E8A-4147-A177-3AD203B41FA5}">
                      <a16:colId xmlns:a16="http://schemas.microsoft.com/office/drawing/2014/main" xmlns="" val="20001"/>
                    </a:ext>
                  </a:extLst>
                </a:gridCol>
              </a:tblGrid>
              <a:tr h="160360">
                <a:tc>
                  <a:txBody>
                    <a:bodyPr/>
                    <a:lstStyle/>
                    <a:p>
                      <a:r>
                        <a:rPr lang="fr-FR" sz="1400" b="1" dirty="0">
                          <a:solidFill>
                            <a:srgbClr val="000066"/>
                          </a:solidFill>
                        </a:rPr>
                        <a:t>Age médian</a:t>
                      </a:r>
                    </a:p>
                  </a:txBody>
                  <a:tcPr/>
                </a:tc>
                <a:tc>
                  <a:txBody>
                    <a:bodyPr/>
                    <a:lstStyle/>
                    <a:p>
                      <a:pPr algn="ctr"/>
                      <a:r>
                        <a:rPr lang="fr-FR" sz="1400" b="1" dirty="0">
                          <a:solidFill>
                            <a:srgbClr val="000066"/>
                          </a:solidFill>
                        </a:rPr>
                        <a:t>45 ans</a:t>
                      </a:r>
                    </a:p>
                  </a:txBody>
                  <a:tcPr/>
                </a:tc>
                <a:extLst>
                  <a:ext uri="{0D108BD9-81ED-4DB2-BD59-A6C34878D82A}">
                    <a16:rowId xmlns:a16="http://schemas.microsoft.com/office/drawing/2014/main" xmlns="" val="10001"/>
                  </a:ext>
                </a:extLst>
              </a:tr>
              <a:tr h="160360">
                <a:tc>
                  <a:txBody>
                    <a:bodyPr/>
                    <a:lstStyle/>
                    <a:p>
                      <a:r>
                        <a:rPr lang="fr-FR" sz="1400" b="0" dirty="0">
                          <a:solidFill>
                            <a:srgbClr val="000066"/>
                          </a:solidFill>
                        </a:rPr>
                        <a:t>Homme</a:t>
                      </a:r>
                    </a:p>
                  </a:txBody>
                  <a:tcPr/>
                </a:tc>
                <a:tc>
                  <a:txBody>
                    <a:bodyPr/>
                    <a:lstStyle/>
                    <a:p>
                      <a:pPr algn="ctr"/>
                      <a:r>
                        <a:rPr lang="fr-FR" sz="1400" b="0" dirty="0">
                          <a:solidFill>
                            <a:srgbClr val="000066"/>
                          </a:solidFill>
                        </a:rPr>
                        <a:t>86 %</a:t>
                      </a:r>
                    </a:p>
                  </a:txBody>
                  <a:tcPr/>
                </a:tc>
                <a:extLst>
                  <a:ext uri="{0D108BD9-81ED-4DB2-BD59-A6C34878D82A}">
                    <a16:rowId xmlns:a16="http://schemas.microsoft.com/office/drawing/2014/main" xmlns="" val="10002"/>
                  </a:ext>
                </a:extLst>
              </a:tr>
              <a:tr h="251773">
                <a:tc>
                  <a:txBody>
                    <a:bodyPr/>
                    <a:lstStyle/>
                    <a:p>
                      <a:r>
                        <a:rPr lang="fr-FR" sz="1400" b="0" dirty="0">
                          <a:solidFill>
                            <a:srgbClr val="000066"/>
                          </a:solidFill>
                        </a:rPr>
                        <a:t>Durée infection VIH, médiane</a:t>
                      </a:r>
                    </a:p>
                  </a:txBody>
                  <a:tcPr/>
                </a:tc>
                <a:tc>
                  <a:txBody>
                    <a:bodyPr/>
                    <a:lstStyle/>
                    <a:p>
                      <a:pPr algn="ctr"/>
                      <a:r>
                        <a:rPr lang="fr-FR" sz="1400" b="0" dirty="0">
                          <a:solidFill>
                            <a:srgbClr val="000066"/>
                          </a:solidFill>
                        </a:rPr>
                        <a:t>6,3 ans</a:t>
                      </a:r>
                    </a:p>
                  </a:txBody>
                  <a:tcPr/>
                </a:tc>
                <a:extLst>
                  <a:ext uri="{0D108BD9-81ED-4DB2-BD59-A6C34878D82A}">
                    <a16:rowId xmlns:a16="http://schemas.microsoft.com/office/drawing/2014/main" xmlns="" val="10003"/>
                  </a:ext>
                </a:extLst>
              </a:tr>
              <a:tr h="356678">
                <a:tc>
                  <a:txBody>
                    <a:bodyPr/>
                    <a:lstStyle/>
                    <a:p>
                      <a:r>
                        <a:rPr lang="fr-FR" sz="1400" b="0" dirty="0">
                          <a:solidFill>
                            <a:srgbClr val="000066"/>
                          </a:solidFill>
                        </a:rPr>
                        <a:t>Durée trithérapie actuelle à l’inclusion, médiane</a:t>
                      </a:r>
                    </a:p>
                  </a:txBody>
                  <a:tcPr/>
                </a:tc>
                <a:tc>
                  <a:txBody>
                    <a:bodyPr/>
                    <a:lstStyle/>
                    <a:p>
                      <a:pPr algn="ctr"/>
                      <a:r>
                        <a:rPr lang="fr-FR" sz="1400" b="0" dirty="0">
                          <a:solidFill>
                            <a:srgbClr val="000066"/>
                          </a:solidFill>
                        </a:rPr>
                        <a:t>4,0 ans</a:t>
                      </a:r>
                    </a:p>
                  </a:txBody>
                  <a:tcPr/>
                </a:tc>
                <a:extLst>
                  <a:ext uri="{0D108BD9-81ED-4DB2-BD59-A6C34878D82A}">
                    <a16:rowId xmlns:a16="http://schemas.microsoft.com/office/drawing/2014/main" xmlns="" val="10004"/>
                  </a:ext>
                </a:extLst>
              </a:tr>
              <a:tr h="566489">
                <a:tc>
                  <a:txBody>
                    <a:bodyPr/>
                    <a:lstStyle/>
                    <a:p>
                      <a:r>
                        <a:rPr lang="fr-FR" sz="1400" b="0" dirty="0">
                          <a:solidFill>
                            <a:srgbClr val="000066"/>
                          </a:solidFill>
                        </a:rPr>
                        <a:t>3</a:t>
                      </a:r>
                      <a:r>
                        <a:rPr lang="fr-FR" sz="1400" b="0" baseline="30000" dirty="0">
                          <a:solidFill>
                            <a:srgbClr val="000066"/>
                          </a:solidFill>
                        </a:rPr>
                        <a:t>ème</a:t>
                      </a:r>
                      <a:r>
                        <a:rPr lang="fr-FR" sz="1400" b="0" dirty="0">
                          <a:solidFill>
                            <a:srgbClr val="000066"/>
                          </a:solidFill>
                        </a:rPr>
                        <a:t> agent, n</a:t>
                      </a:r>
                    </a:p>
                    <a:p>
                      <a:pPr lvl="1"/>
                      <a:r>
                        <a:rPr lang="fr-FR" sz="1400" b="0" dirty="0">
                          <a:solidFill>
                            <a:srgbClr val="000066"/>
                          </a:solidFill>
                        </a:rPr>
                        <a:t>INNTI</a:t>
                      </a:r>
                    </a:p>
                    <a:p>
                      <a:pPr lvl="1"/>
                      <a:r>
                        <a:rPr lang="fr-FR" sz="1400" b="0" dirty="0">
                          <a:solidFill>
                            <a:srgbClr val="000066"/>
                          </a:solidFill>
                        </a:rPr>
                        <a:t>IP</a:t>
                      </a:r>
                    </a:p>
                    <a:p>
                      <a:pPr lvl="1"/>
                      <a:r>
                        <a:rPr lang="fr-FR" sz="1400" b="0" dirty="0">
                          <a:solidFill>
                            <a:srgbClr val="000066"/>
                          </a:solidFill>
                        </a:rPr>
                        <a:t>INI (RAL / EVG/c / DTG)</a:t>
                      </a:r>
                    </a:p>
                  </a:txBody>
                  <a:tcPr/>
                </a:tc>
                <a:tc>
                  <a:txBody>
                    <a:bodyPr/>
                    <a:lstStyle/>
                    <a:p>
                      <a:pPr algn="ctr"/>
                      <a:endParaRPr lang="fr-FR" sz="1400" b="0" dirty="0">
                        <a:solidFill>
                          <a:srgbClr val="000066"/>
                        </a:solidFill>
                      </a:endParaRPr>
                    </a:p>
                    <a:p>
                      <a:pPr algn="ctr"/>
                      <a:r>
                        <a:rPr lang="fr-FR" sz="1400" b="0" dirty="0">
                          <a:solidFill>
                            <a:srgbClr val="000066"/>
                          </a:solidFill>
                        </a:rPr>
                        <a:t>58</a:t>
                      </a:r>
                    </a:p>
                    <a:p>
                      <a:pPr algn="ctr"/>
                      <a:r>
                        <a:rPr lang="fr-FR" sz="1400" b="0" dirty="0">
                          <a:solidFill>
                            <a:srgbClr val="000066"/>
                          </a:solidFill>
                        </a:rPr>
                        <a:t>24</a:t>
                      </a:r>
                    </a:p>
                    <a:p>
                      <a:pPr algn="ctr"/>
                      <a:r>
                        <a:rPr lang="fr-FR" sz="1400" b="0" dirty="0">
                          <a:solidFill>
                            <a:srgbClr val="000066"/>
                          </a:solidFill>
                        </a:rPr>
                        <a:t>22 (8 / 7 / 7)</a:t>
                      </a:r>
                    </a:p>
                  </a:txBody>
                  <a:tcPr/>
                </a:tc>
                <a:extLst>
                  <a:ext uri="{0D108BD9-81ED-4DB2-BD59-A6C34878D82A}">
                    <a16:rowId xmlns:a16="http://schemas.microsoft.com/office/drawing/2014/main" xmlns="" val="1491249371"/>
                  </a:ext>
                </a:extLst>
              </a:tr>
              <a:tr h="251773">
                <a:tc>
                  <a:txBody>
                    <a:bodyPr/>
                    <a:lstStyle/>
                    <a:p>
                      <a:r>
                        <a:rPr lang="fr-FR" sz="1400" b="0" dirty="0">
                          <a:solidFill>
                            <a:srgbClr val="000066"/>
                          </a:solidFill>
                        </a:rPr>
                        <a:t>Nadir CD4/mm</a:t>
                      </a:r>
                      <a:r>
                        <a:rPr lang="fr-FR" sz="1400" b="0" baseline="30000" dirty="0">
                          <a:solidFill>
                            <a:srgbClr val="000066"/>
                          </a:solidFill>
                        </a:rPr>
                        <a:t>3</a:t>
                      </a:r>
                      <a:r>
                        <a:rPr lang="fr-FR" sz="1400" b="0" dirty="0">
                          <a:solidFill>
                            <a:srgbClr val="000066"/>
                          </a:solidFill>
                        </a:rPr>
                        <a:t>, médiane</a:t>
                      </a:r>
                    </a:p>
                  </a:txBody>
                  <a:tcPr/>
                </a:tc>
                <a:tc>
                  <a:txBody>
                    <a:bodyPr/>
                    <a:lstStyle/>
                    <a:p>
                      <a:pPr algn="ctr"/>
                      <a:r>
                        <a:rPr lang="fr-FR" sz="1400" b="0" dirty="0">
                          <a:solidFill>
                            <a:srgbClr val="000066"/>
                          </a:solidFill>
                        </a:rPr>
                        <a:t>399</a:t>
                      </a:r>
                    </a:p>
                  </a:txBody>
                  <a:tcPr/>
                </a:tc>
                <a:extLst>
                  <a:ext uri="{0D108BD9-81ED-4DB2-BD59-A6C34878D82A}">
                    <a16:rowId xmlns:a16="http://schemas.microsoft.com/office/drawing/2014/main" xmlns="" val="2336469314"/>
                  </a:ext>
                </a:extLst>
              </a:tr>
              <a:tr h="251773">
                <a:tc>
                  <a:txBody>
                    <a:bodyPr/>
                    <a:lstStyle/>
                    <a:p>
                      <a:r>
                        <a:rPr lang="fr-FR" sz="1400" b="0" dirty="0">
                          <a:solidFill>
                            <a:srgbClr val="000066"/>
                          </a:solidFill>
                        </a:rPr>
                        <a:t>CD4/mm</a:t>
                      </a:r>
                      <a:r>
                        <a:rPr lang="fr-FR" sz="1400" b="0" baseline="30000" dirty="0">
                          <a:solidFill>
                            <a:srgbClr val="000066"/>
                          </a:solidFill>
                        </a:rPr>
                        <a:t>3</a:t>
                      </a:r>
                      <a:r>
                        <a:rPr lang="fr-FR" sz="1400" b="0" dirty="0">
                          <a:solidFill>
                            <a:srgbClr val="000066"/>
                          </a:solidFill>
                        </a:rPr>
                        <a:t> à</a:t>
                      </a:r>
                      <a:r>
                        <a:rPr lang="fr-FR" sz="1400" b="0" baseline="0" dirty="0">
                          <a:solidFill>
                            <a:srgbClr val="000066"/>
                          </a:solidFill>
                        </a:rPr>
                        <a:t> l’inclusion, médiane</a:t>
                      </a:r>
                      <a:endParaRPr lang="fr-FR" sz="1400" b="0" dirty="0">
                        <a:solidFill>
                          <a:srgbClr val="000066"/>
                        </a:solidFill>
                      </a:endParaRPr>
                    </a:p>
                  </a:txBody>
                  <a:tcPr/>
                </a:tc>
                <a:tc>
                  <a:txBody>
                    <a:bodyPr/>
                    <a:lstStyle/>
                    <a:p>
                      <a:pPr algn="ctr"/>
                      <a:r>
                        <a:rPr lang="fr-FR" sz="1400" b="0" dirty="0">
                          <a:solidFill>
                            <a:srgbClr val="000066"/>
                          </a:solidFill>
                        </a:rPr>
                        <a:t>742</a:t>
                      </a:r>
                    </a:p>
                  </a:txBody>
                  <a:tcPr/>
                </a:tc>
                <a:extLst>
                  <a:ext uri="{0D108BD9-81ED-4DB2-BD59-A6C34878D82A}">
                    <a16:rowId xmlns:a16="http://schemas.microsoft.com/office/drawing/2014/main" xmlns="" val="2866598463"/>
                  </a:ext>
                </a:extLst>
              </a:tr>
            </a:tbl>
          </a:graphicData>
        </a:graphic>
      </p:graphicFrame>
      <p:sp>
        <p:nvSpPr>
          <p:cNvPr id="10"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Joly V, CROI 2017, Abs. 458</a:t>
            </a:r>
          </a:p>
        </p:txBody>
      </p:sp>
      <p:sp>
        <p:nvSpPr>
          <p:cNvPr id="8" name="ZoneTexte 7"/>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82</a:t>
            </a:r>
          </a:p>
        </p:txBody>
      </p:sp>
    </p:spTree>
    <p:extLst>
      <p:ext uri="{BB962C8B-B14F-4D97-AF65-F5344CB8AC3E}">
        <p14:creationId xmlns:p14="http://schemas.microsoft.com/office/powerpoint/2010/main" val="1722238375"/>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p:cNvSpPr>
            <a:spLocks noGrp="1"/>
          </p:cNvSpPr>
          <p:nvPr>
            <p:ph idx="1"/>
          </p:nvPr>
        </p:nvSpPr>
        <p:spPr>
          <a:xfrm>
            <a:off x="457200" y="1107075"/>
            <a:ext cx="8507413" cy="1922659"/>
          </a:xfrm>
        </p:spPr>
        <p:txBody>
          <a:bodyPr/>
          <a:lstStyle/>
          <a:p>
            <a:r>
              <a:rPr lang="fr-FR" sz="2000" b="1" dirty="0">
                <a:solidFill>
                  <a:srgbClr val="0070C0"/>
                </a:solidFill>
              </a:rPr>
              <a:t>Résultats préliminaires (S40 de la 2</a:t>
            </a:r>
            <a:r>
              <a:rPr lang="fr-FR" sz="2000" b="1" baseline="30000" dirty="0">
                <a:solidFill>
                  <a:srgbClr val="0070C0"/>
                </a:solidFill>
              </a:rPr>
              <a:t>ème</a:t>
            </a:r>
            <a:r>
              <a:rPr lang="fr-FR" sz="2000" b="1" dirty="0">
                <a:solidFill>
                  <a:srgbClr val="0070C0"/>
                </a:solidFill>
              </a:rPr>
              <a:t> phase)</a:t>
            </a:r>
          </a:p>
          <a:p>
            <a:pPr lvl="1"/>
            <a:r>
              <a:rPr lang="fr-FR" sz="2000" dirty="0"/>
              <a:t>Echec de la stratégie à S40 : 3/104 patients</a:t>
            </a:r>
          </a:p>
          <a:p>
            <a:pPr lvl="2"/>
            <a:r>
              <a:rPr lang="fr-FR" sz="1600" dirty="0"/>
              <a:t>1 perdu de vue à S32</a:t>
            </a:r>
          </a:p>
          <a:p>
            <a:pPr lvl="2"/>
            <a:r>
              <a:rPr lang="fr-FR" sz="1600" dirty="0"/>
              <a:t>1 échec virologique à S4, confirmé à S8, mis sous ABC/3TC/DTG à S8, </a:t>
            </a:r>
            <a:br>
              <a:rPr lang="fr-FR" sz="1600" dirty="0"/>
            </a:br>
            <a:r>
              <a:rPr lang="fr-FR" sz="1600" dirty="0"/>
              <a:t>puis RAL + ETR à S32 </a:t>
            </a:r>
            <a:r>
              <a:rPr lang="fr-FR" sz="1600" i="1" dirty="0"/>
              <a:t>(cas 1, tableau)</a:t>
            </a:r>
          </a:p>
          <a:p>
            <a:pPr lvl="2"/>
            <a:r>
              <a:rPr lang="fr-FR" sz="1600" dirty="0"/>
              <a:t>1 rebond à 59 c/ml à S32, avec passage à TDF/FTC + DTG à S40 malgré contrôle CV &lt; 50 c/ml </a:t>
            </a:r>
            <a:r>
              <a:rPr lang="fr-FR" sz="1600" i="1" dirty="0"/>
              <a:t>(cas 2, tableau)</a:t>
            </a:r>
          </a:p>
        </p:txBody>
      </p:sp>
      <p:sp>
        <p:nvSpPr>
          <p:cNvPr id="11" name="Espace réservé du contenu 5"/>
          <p:cNvSpPr txBox="1">
            <a:spLocks/>
          </p:cNvSpPr>
          <p:nvPr/>
        </p:nvSpPr>
        <p:spPr bwMode="auto">
          <a:xfrm>
            <a:off x="468313" y="5712571"/>
            <a:ext cx="8507413" cy="85243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0"/>
              </a:spcBef>
              <a:spcAft>
                <a:spcPct val="0"/>
              </a:spcAft>
              <a:buClr>
                <a:srgbClr val="0070C0"/>
              </a:buClr>
              <a:buChar char="•"/>
              <a:defRPr sz="2400">
                <a:solidFill>
                  <a:srgbClr val="000066"/>
                </a:solidFill>
                <a:latin typeface="+mn-lt"/>
                <a:ea typeface="+mn-ea"/>
                <a:cs typeface="+mn-cs"/>
              </a:defRPr>
            </a:lvl1pPr>
            <a:lvl2pPr marL="742950" indent="-285750" algn="l" rtl="0" eaLnBrk="0" fontAlgn="base" hangingPunct="0">
              <a:spcBef>
                <a:spcPct val="0"/>
              </a:spcBef>
              <a:spcAft>
                <a:spcPct val="0"/>
              </a:spcAft>
              <a:buClr>
                <a:srgbClr val="0070C0"/>
              </a:buClr>
              <a:buChar char="–"/>
              <a:defRPr sz="2400">
                <a:solidFill>
                  <a:srgbClr val="000066"/>
                </a:solidFill>
                <a:latin typeface="+mn-lt"/>
              </a:defRPr>
            </a:lvl2pPr>
            <a:lvl3pPr marL="1143000" indent="-228600" algn="l" rtl="0" eaLnBrk="0" fontAlgn="base" hangingPunct="0">
              <a:spcBef>
                <a:spcPct val="0"/>
              </a:spcBef>
              <a:spcAft>
                <a:spcPct val="0"/>
              </a:spcAft>
              <a:buClr>
                <a:srgbClr val="0070C0"/>
              </a:buClr>
              <a:buChar char="•"/>
              <a:defRPr sz="2000">
                <a:solidFill>
                  <a:srgbClr val="000066"/>
                </a:solidFill>
                <a:latin typeface="+mn-lt"/>
              </a:defRPr>
            </a:lvl3pPr>
            <a:lvl4pPr marL="1600200" indent="-228600" algn="l" rtl="0" eaLnBrk="0" fontAlgn="base" hangingPunct="0">
              <a:spcBef>
                <a:spcPct val="0"/>
              </a:spcBef>
              <a:spcAft>
                <a:spcPct val="0"/>
              </a:spcAft>
              <a:buClr>
                <a:srgbClr val="0070C0"/>
              </a:buClr>
              <a:buChar char="–"/>
              <a:defRPr sz="2000">
                <a:solidFill>
                  <a:srgbClr val="000066"/>
                </a:solidFill>
                <a:latin typeface="+mn-lt"/>
              </a:defRPr>
            </a:lvl4pPr>
            <a:lvl5pPr marL="2057400" indent="-228600" algn="l" rtl="0" eaLnBrk="0" fontAlgn="base" hangingPunct="0">
              <a:spcBef>
                <a:spcPct val="0"/>
              </a:spcBef>
              <a:spcAft>
                <a:spcPct val="0"/>
              </a:spcAft>
              <a:buClr>
                <a:srgbClr val="0070C0"/>
              </a:buClr>
              <a:buChar char="»"/>
              <a:defRPr sz="2000">
                <a:solidFill>
                  <a:srgbClr val="000066"/>
                </a:solidFill>
                <a:latin typeface="+mn-lt"/>
              </a:defRPr>
            </a:lvl5pPr>
            <a:lvl6pPr marL="2514600" indent="-228600" algn="l" rtl="0" fontAlgn="base">
              <a:spcBef>
                <a:spcPct val="0"/>
              </a:spcBef>
              <a:spcAft>
                <a:spcPct val="0"/>
              </a:spcAft>
              <a:buClr>
                <a:srgbClr val="FFFF00"/>
              </a:buClr>
              <a:buChar char="»"/>
              <a:defRPr sz="2000">
                <a:solidFill>
                  <a:schemeClr val="bg1"/>
                </a:solidFill>
                <a:latin typeface="+mn-lt"/>
              </a:defRPr>
            </a:lvl6pPr>
            <a:lvl7pPr marL="2971800" indent="-228600" algn="l" rtl="0" fontAlgn="base">
              <a:spcBef>
                <a:spcPct val="0"/>
              </a:spcBef>
              <a:spcAft>
                <a:spcPct val="0"/>
              </a:spcAft>
              <a:buClr>
                <a:srgbClr val="FFFF00"/>
              </a:buClr>
              <a:buChar char="»"/>
              <a:defRPr sz="2000">
                <a:solidFill>
                  <a:schemeClr val="bg1"/>
                </a:solidFill>
                <a:latin typeface="+mn-lt"/>
              </a:defRPr>
            </a:lvl7pPr>
            <a:lvl8pPr marL="3429000" indent="-228600" algn="l" rtl="0" fontAlgn="base">
              <a:spcBef>
                <a:spcPct val="0"/>
              </a:spcBef>
              <a:spcAft>
                <a:spcPct val="0"/>
              </a:spcAft>
              <a:buClr>
                <a:srgbClr val="FFFF00"/>
              </a:buClr>
              <a:buChar char="»"/>
              <a:defRPr sz="2000">
                <a:solidFill>
                  <a:schemeClr val="bg1"/>
                </a:solidFill>
                <a:latin typeface="+mn-lt"/>
              </a:defRPr>
            </a:lvl8pPr>
            <a:lvl9pPr marL="3886200" indent="-228600" algn="l" rtl="0" fontAlgn="base">
              <a:spcBef>
                <a:spcPct val="0"/>
              </a:spcBef>
              <a:spcAft>
                <a:spcPct val="0"/>
              </a:spcAft>
              <a:buClr>
                <a:srgbClr val="FFFF00"/>
              </a:buClr>
              <a:buChar char="»"/>
              <a:defRPr sz="2000">
                <a:solidFill>
                  <a:schemeClr val="bg1"/>
                </a:solidFill>
                <a:latin typeface="+mn-lt"/>
              </a:defRPr>
            </a:lvl9pPr>
          </a:lstStyle>
          <a:p>
            <a:pPr lvl="1" defTabSz="914400"/>
            <a:r>
              <a:rPr lang="fr-FR" sz="2000" dirty="0">
                <a:latin typeface="Arial"/>
                <a:cs typeface="Arial" charset="0"/>
              </a:rPr>
              <a:t>2 patients avec </a:t>
            </a:r>
            <a:r>
              <a:rPr lang="fr-FR" sz="2000" dirty="0" err="1">
                <a:latin typeface="Arial"/>
                <a:cs typeface="Arial" charset="0"/>
              </a:rPr>
              <a:t>blips</a:t>
            </a:r>
            <a:r>
              <a:rPr lang="fr-FR" sz="2000" dirty="0">
                <a:latin typeface="Arial"/>
                <a:cs typeface="Arial" charset="0"/>
              </a:rPr>
              <a:t> : </a:t>
            </a:r>
          </a:p>
          <a:p>
            <a:pPr lvl="2" defTabSz="914400"/>
            <a:r>
              <a:rPr lang="fr-FR" sz="1600" dirty="0">
                <a:latin typeface="Arial"/>
                <a:cs typeface="Arial" charset="0"/>
              </a:rPr>
              <a:t>51 c/ml à S24 (&lt; 50 c/ml de S28 à S48)</a:t>
            </a:r>
          </a:p>
          <a:p>
            <a:pPr lvl="2" defTabSz="914400"/>
            <a:r>
              <a:rPr lang="fr-FR" sz="1600" dirty="0">
                <a:latin typeface="Arial"/>
                <a:cs typeface="Arial" charset="0"/>
              </a:rPr>
              <a:t>67 c/ml à S40 (&lt; 50 c/ml à S43) puis 130 c/ml à S48 (&lt; 50 c/ml à S52)</a:t>
            </a:r>
          </a:p>
        </p:txBody>
      </p:sp>
      <p:graphicFrame>
        <p:nvGraphicFramePr>
          <p:cNvPr id="7" name="Tableau 6"/>
          <p:cNvGraphicFramePr>
            <a:graphicFrameLocks noGrp="1"/>
          </p:cNvGraphicFramePr>
          <p:nvPr>
            <p:extLst/>
          </p:nvPr>
        </p:nvGraphicFramePr>
        <p:xfrm>
          <a:off x="190855" y="3098232"/>
          <a:ext cx="8726826" cy="2603376"/>
        </p:xfrm>
        <a:graphic>
          <a:graphicData uri="http://schemas.openxmlformats.org/drawingml/2006/table">
            <a:tbl>
              <a:tblPr firstRow="1" bandRow="1">
                <a:tableStyleId>{5C22544A-7EE6-4342-B048-85BDC9FD1C3A}</a:tableStyleId>
              </a:tblPr>
              <a:tblGrid>
                <a:gridCol w="800566">
                  <a:extLst>
                    <a:ext uri="{9D8B030D-6E8A-4147-A177-3AD203B41FA5}">
                      <a16:colId xmlns:a16="http://schemas.microsoft.com/office/drawing/2014/main" xmlns="" val="20000"/>
                    </a:ext>
                  </a:extLst>
                </a:gridCol>
                <a:gridCol w="2435412">
                  <a:extLst>
                    <a:ext uri="{9D8B030D-6E8A-4147-A177-3AD203B41FA5}">
                      <a16:colId xmlns:a16="http://schemas.microsoft.com/office/drawing/2014/main" xmlns="" val="20001"/>
                    </a:ext>
                  </a:extLst>
                </a:gridCol>
                <a:gridCol w="850671">
                  <a:extLst>
                    <a:ext uri="{9D8B030D-6E8A-4147-A177-3AD203B41FA5}">
                      <a16:colId xmlns:a16="http://schemas.microsoft.com/office/drawing/2014/main" xmlns="" val="20002"/>
                    </a:ext>
                  </a:extLst>
                </a:gridCol>
                <a:gridCol w="1119503">
                  <a:extLst>
                    <a:ext uri="{9D8B030D-6E8A-4147-A177-3AD203B41FA5}">
                      <a16:colId xmlns:a16="http://schemas.microsoft.com/office/drawing/2014/main" xmlns="" val="20003"/>
                    </a:ext>
                  </a:extLst>
                </a:gridCol>
                <a:gridCol w="1704318">
                  <a:extLst>
                    <a:ext uri="{9D8B030D-6E8A-4147-A177-3AD203B41FA5}">
                      <a16:colId xmlns:a16="http://schemas.microsoft.com/office/drawing/2014/main" xmlns="" val="1362284108"/>
                    </a:ext>
                  </a:extLst>
                </a:gridCol>
                <a:gridCol w="1816356">
                  <a:extLst>
                    <a:ext uri="{9D8B030D-6E8A-4147-A177-3AD203B41FA5}">
                      <a16:colId xmlns:a16="http://schemas.microsoft.com/office/drawing/2014/main" xmlns="" val="2582269346"/>
                    </a:ext>
                  </a:extLst>
                </a:gridCol>
              </a:tblGrid>
              <a:tr h="454752">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Arial" charset="0"/>
                          <a:ea typeface="ＭＳ Ｐゴシック" pitchFamily="-1" charset="-128"/>
                        </a:rPr>
                        <a:t>Echec</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Historique traitement ARV</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Visite</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CV (c/ml)</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Concentration DTG / 3TC (</a:t>
                      </a:r>
                      <a:r>
                        <a:rPr kumimoji="0" lang="fr-FR" sz="1400" b="1" i="0" u="none" strike="noStrike" cap="none" normalizeH="0" baseline="0" noProof="0" dirty="0" err="1">
                          <a:ln>
                            <a:noFill/>
                          </a:ln>
                          <a:solidFill>
                            <a:srgbClr val="000066"/>
                          </a:solidFill>
                          <a:effectLst/>
                          <a:latin typeface="+mj-lt"/>
                          <a:ea typeface="ＭＳ Ｐゴシック" pitchFamily="-1" charset="-128"/>
                        </a:rPr>
                        <a:t>ng</a:t>
                      </a:r>
                      <a:r>
                        <a:rPr kumimoji="0" lang="fr-FR" sz="1400" b="1" i="0" u="none" strike="noStrike" cap="none" normalizeH="0" baseline="0" noProof="0" dirty="0">
                          <a:ln>
                            <a:noFill/>
                          </a:ln>
                          <a:solidFill>
                            <a:srgbClr val="000066"/>
                          </a:solidFill>
                          <a:effectLst/>
                          <a:latin typeface="+mj-lt"/>
                          <a:ea typeface="ＭＳ Ｐゴシック" pitchFamily="-1" charset="-128"/>
                        </a:rPr>
                        <a:t>/ml)</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Génotype</a:t>
                      </a:r>
                    </a:p>
                  </a:txBody>
                  <a:tcPr marL="90000" marR="90000" marT="46800" marB="46800" anchor="ctr" horzOverflow="overflow"/>
                </a:tc>
                <a:extLst>
                  <a:ext uri="{0D108BD9-81ED-4DB2-BD59-A6C34878D82A}">
                    <a16:rowId xmlns:a16="http://schemas.microsoft.com/office/drawing/2014/main" xmlns="" val="10000"/>
                  </a:ext>
                </a:extLst>
              </a:tr>
              <a:tr h="1397385">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1</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TDF/FTC + RAL puis </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ABC/3TC + RAL</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S8</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S16</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S24</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S32</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S40</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S48</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84</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77</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38</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56</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52</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100</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99</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 (H12) : </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2 401 / 299</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Non amplifiable</a:t>
                      </a:r>
                    </a:p>
                  </a:txBody>
                  <a:tcPr marL="90000" marR="90000" marT="46800" marB="46800" anchor="ctr" horzOverflow="overflow"/>
                </a:tc>
                <a:extLst>
                  <a:ext uri="{0D108BD9-81ED-4DB2-BD59-A6C34878D82A}">
                    <a16:rowId xmlns:a16="http://schemas.microsoft.com/office/drawing/2014/main" xmlns="" val="10001"/>
                  </a:ext>
                </a:extLst>
              </a:tr>
              <a:tr h="631284">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2</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TDF/FTC/RPV puis </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TDF/FTC/EFV</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S32</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S40</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S48</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59</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 &lt; 50 </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55</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S32 :</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908 / 130</a:t>
                      </a:r>
                    </a:p>
                  </a:txBody>
                  <a:tcPr marL="90000" marR="90000" marT="46800" marB="46800"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ARN : L74L/V</a:t>
                      </a:r>
                    </a:p>
                    <a:p>
                      <a:pPr marL="0" marR="0" lvl="0" indent="0" algn="ctr" defTabSz="914400" rtl="0" eaLnBrk="1" fontAlgn="base" latinLnBrk="0" hangingPunct="1">
                        <a:lnSpc>
                          <a:spcPct val="90000"/>
                        </a:lnSpc>
                        <a:spcBef>
                          <a:spcPct val="20000"/>
                        </a:spcBef>
                        <a:spcAft>
                          <a:spcPct val="0"/>
                        </a:spcAft>
                        <a:buClrTx/>
                        <a:buSzTx/>
                        <a:buFont typeface="Wingdings" pitchFamily="-1" charset="2"/>
                        <a:buNone/>
                        <a:tabLst/>
                      </a:pPr>
                      <a:r>
                        <a:rPr kumimoji="0" lang="fr-FR" sz="1200" b="0" i="0" u="none" strike="noStrike" cap="none" normalizeH="0" baseline="0" noProof="0" dirty="0">
                          <a:ln>
                            <a:noFill/>
                          </a:ln>
                          <a:solidFill>
                            <a:srgbClr val="000066"/>
                          </a:solidFill>
                          <a:effectLst/>
                          <a:latin typeface="Arial" charset="0"/>
                          <a:ea typeface="ＭＳ Ｐゴシック" pitchFamily="-1" charset="-128"/>
                        </a:rPr>
                        <a:t>ADN : M230I + V106I</a:t>
                      </a:r>
                    </a:p>
                  </a:txBody>
                  <a:tcPr marL="90000" marR="90000" marT="46800" marB="46800" anchor="ctr" horzOverflow="overflow"/>
                </a:tc>
                <a:extLst>
                  <a:ext uri="{0D108BD9-81ED-4DB2-BD59-A6C34878D82A}">
                    <a16:rowId xmlns:a16="http://schemas.microsoft.com/office/drawing/2014/main" xmlns="" val="10002"/>
                  </a:ext>
                </a:extLst>
              </a:tr>
            </a:tbl>
          </a:graphicData>
        </a:graphic>
      </p:graphicFrame>
      <p:sp>
        <p:nvSpPr>
          <p:cNvPr id="8" name="Titre 1"/>
          <p:cNvSpPr>
            <a:spLocks noGrp="1"/>
          </p:cNvSpPr>
          <p:nvPr>
            <p:ph type="title"/>
          </p:nvPr>
        </p:nvSpPr>
        <p:spPr>
          <a:xfrm>
            <a:off x="1547813" y="115888"/>
            <a:ext cx="7523162" cy="936625"/>
          </a:xfrm>
        </p:spPr>
        <p:txBody>
          <a:bodyPr/>
          <a:lstStyle/>
          <a:p>
            <a:r>
              <a:rPr lang="fr-FR" dirty="0"/>
              <a:t>Essai LAMIDOL (ANS 167) : DTG + 3TC </a:t>
            </a:r>
            <a:br>
              <a:rPr lang="fr-FR" dirty="0"/>
            </a:br>
            <a:r>
              <a:rPr lang="fr-FR" dirty="0"/>
              <a:t>en switch (2)</a:t>
            </a:r>
          </a:p>
        </p:txBody>
      </p:sp>
      <p:sp>
        <p:nvSpPr>
          <p:cNvPr id="9"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Joly V, CROI 2017, Abs. 458</a:t>
            </a:r>
          </a:p>
        </p:txBody>
      </p:sp>
      <p:sp>
        <p:nvSpPr>
          <p:cNvPr id="10" name="ZoneTexte 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83</a:t>
            </a:r>
          </a:p>
        </p:txBody>
      </p:sp>
    </p:spTree>
    <p:extLst>
      <p:ext uri="{BB962C8B-B14F-4D97-AF65-F5344CB8AC3E}">
        <p14:creationId xmlns:p14="http://schemas.microsoft.com/office/powerpoint/2010/main" val="3627485472"/>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contenu 10"/>
          <p:cNvSpPr>
            <a:spLocks noGrp="1"/>
          </p:cNvSpPr>
          <p:nvPr>
            <p:ph idx="1"/>
          </p:nvPr>
        </p:nvSpPr>
        <p:spPr>
          <a:xfrm>
            <a:off x="181578" y="4869201"/>
            <a:ext cx="8602661" cy="611532"/>
          </a:xfrm>
        </p:spPr>
        <p:txBody>
          <a:bodyPr/>
          <a:lstStyle/>
          <a:p>
            <a:r>
              <a:rPr lang="fr-FR" sz="2000" dirty="0"/>
              <a:t>Analyse finale prévue après la visite S48 du dernier patient (mars 2017)</a:t>
            </a:r>
          </a:p>
        </p:txBody>
      </p:sp>
      <p:sp>
        <p:nvSpPr>
          <p:cNvPr id="9" name="Rectangle 8"/>
          <p:cNvSpPr/>
          <p:nvPr/>
        </p:nvSpPr>
        <p:spPr>
          <a:xfrm>
            <a:off x="2569764" y="1339953"/>
            <a:ext cx="4264208" cy="461665"/>
          </a:xfrm>
          <a:prstGeom prst="rect">
            <a:avLst/>
          </a:prstGeom>
        </p:spPr>
        <p:txBody>
          <a:bodyPr wrap="none">
            <a:spAutoFit/>
          </a:bodyPr>
          <a:lstStyle/>
          <a:p>
            <a:pPr defTabSz="914400" fontAlgn="base">
              <a:spcBef>
                <a:spcPct val="0"/>
              </a:spcBef>
              <a:spcAft>
                <a:spcPct val="0"/>
              </a:spcAft>
            </a:pPr>
            <a:r>
              <a:rPr lang="fr-FR" sz="2400" b="1" dirty="0">
                <a:solidFill>
                  <a:srgbClr val="0070C0"/>
                </a:solidFill>
                <a:latin typeface="Calibri"/>
                <a:cs typeface="Calibri"/>
              </a:rPr>
              <a:t>Evénements indésirables graves</a:t>
            </a:r>
          </a:p>
        </p:txBody>
      </p:sp>
      <p:graphicFrame>
        <p:nvGraphicFramePr>
          <p:cNvPr id="8" name="Tableau 7"/>
          <p:cNvGraphicFramePr>
            <a:graphicFrameLocks noGrp="1"/>
          </p:cNvGraphicFramePr>
          <p:nvPr>
            <p:extLst>
              <p:ext uri="{D42A27DB-BD31-4B8C-83A1-F6EECF244321}">
                <p14:modId xmlns:p14="http://schemas.microsoft.com/office/powerpoint/2010/main" val="2699692536"/>
              </p:ext>
            </p:extLst>
          </p:nvPr>
        </p:nvGraphicFramePr>
        <p:xfrm>
          <a:off x="186273" y="1810086"/>
          <a:ext cx="8553688" cy="2902080"/>
        </p:xfrm>
        <a:graphic>
          <a:graphicData uri="http://schemas.openxmlformats.org/drawingml/2006/table">
            <a:tbl>
              <a:tblPr firstRow="1" bandRow="1">
                <a:tableStyleId>{5C22544A-7EE6-4342-B048-85BDC9FD1C3A}</a:tableStyleId>
              </a:tblPr>
              <a:tblGrid>
                <a:gridCol w="1868669">
                  <a:extLst>
                    <a:ext uri="{9D8B030D-6E8A-4147-A177-3AD203B41FA5}">
                      <a16:colId xmlns:a16="http://schemas.microsoft.com/office/drawing/2014/main" xmlns="" val="20000"/>
                    </a:ext>
                  </a:extLst>
                </a:gridCol>
                <a:gridCol w="3451123">
                  <a:extLst>
                    <a:ext uri="{9D8B030D-6E8A-4147-A177-3AD203B41FA5}">
                      <a16:colId xmlns:a16="http://schemas.microsoft.com/office/drawing/2014/main" xmlns="" val="20001"/>
                    </a:ext>
                  </a:extLst>
                </a:gridCol>
                <a:gridCol w="710545">
                  <a:extLst>
                    <a:ext uri="{9D8B030D-6E8A-4147-A177-3AD203B41FA5}">
                      <a16:colId xmlns:a16="http://schemas.microsoft.com/office/drawing/2014/main" xmlns="" val="20004"/>
                    </a:ext>
                  </a:extLst>
                </a:gridCol>
                <a:gridCol w="1126841">
                  <a:extLst>
                    <a:ext uri="{9D8B030D-6E8A-4147-A177-3AD203B41FA5}">
                      <a16:colId xmlns:a16="http://schemas.microsoft.com/office/drawing/2014/main" xmlns="" val="20002"/>
                    </a:ext>
                  </a:extLst>
                </a:gridCol>
                <a:gridCol w="1396510">
                  <a:extLst>
                    <a:ext uri="{9D8B030D-6E8A-4147-A177-3AD203B41FA5}">
                      <a16:colId xmlns:a16="http://schemas.microsoft.com/office/drawing/2014/main" xmlns="" val="20003"/>
                    </a:ext>
                  </a:extLst>
                </a:gridCol>
              </a:tblGrid>
              <a:tr h="517984">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endParaRPr kumimoji="0" lang="fr-FR" sz="1400" b="1" i="0" u="none" strike="noStrike" cap="none" normalizeH="0" baseline="0" noProof="0" dirty="0">
                        <a:ln>
                          <a:noFill/>
                        </a:ln>
                        <a:solidFill>
                          <a:srgbClr val="000066"/>
                        </a:solidFill>
                        <a:effectLst/>
                        <a:latin typeface="Arial" charset="0"/>
                        <a:ea typeface="ＭＳ Ｐゴシック" pitchFamily="-1" charset="-128"/>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Nature EIG</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n</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Lié au traitement</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400" b="1" i="0" u="none" strike="noStrike" cap="none" normalizeH="0" baseline="0" noProof="0" dirty="0">
                          <a:ln>
                            <a:noFill/>
                          </a:ln>
                          <a:solidFill>
                            <a:srgbClr val="000066"/>
                          </a:solidFill>
                          <a:effectLst/>
                          <a:latin typeface="+mj-lt"/>
                          <a:ea typeface="ＭＳ Ｐゴシック" pitchFamily="-1" charset="-128"/>
                        </a:rPr>
                        <a:t>Interruption </a:t>
                      </a:r>
                      <a:br>
                        <a:rPr kumimoji="0" lang="fr-FR" sz="1400" b="1" i="0" u="none" strike="noStrike" cap="none" normalizeH="0" baseline="0" noProof="0" dirty="0">
                          <a:ln>
                            <a:noFill/>
                          </a:ln>
                          <a:solidFill>
                            <a:srgbClr val="000066"/>
                          </a:solidFill>
                          <a:effectLst/>
                          <a:latin typeface="+mj-lt"/>
                          <a:ea typeface="ＭＳ Ｐゴシック" pitchFamily="-1" charset="-128"/>
                        </a:rPr>
                      </a:br>
                      <a:r>
                        <a:rPr kumimoji="0" lang="fr-FR" sz="1400" b="1" i="0" u="none" strike="noStrike" cap="none" normalizeH="0" baseline="0" noProof="0" dirty="0">
                          <a:ln>
                            <a:noFill/>
                          </a:ln>
                          <a:solidFill>
                            <a:srgbClr val="000066"/>
                          </a:solidFill>
                          <a:effectLst/>
                          <a:latin typeface="+mj-lt"/>
                          <a:ea typeface="ＭＳ Ｐゴシック" pitchFamily="-1" charset="-128"/>
                        </a:rPr>
                        <a:t>du traitement</a:t>
                      </a:r>
                      <a:endParaRPr kumimoji="0" lang="fr-FR" sz="1400" b="0" i="0" u="none" strike="noStrike" cap="none" normalizeH="0" baseline="0" noProof="0" dirty="0">
                        <a:ln>
                          <a:noFill/>
                        </a:ln>
                        <a:solidFill>
                          <a:srgbClr val="000066"/>
                        </a:solidFill>
                        <a:effectLst/>
                        <a:latin typeface="+mj-lt"/>
                        <a:ea typeface="ＭＳ Ｐゴシック" pitchFamily="-1" charset="-128"/>
                      </a:endParaRPr>
                    </a:p>
                  </a:txBody>
                  <a:tcPr marL="90000" marR="90000" marT="46800" marB="46800" anchor="ctr" horzOverflow="overflow"/>
                </a:tc>
                <a:extLst>
                  <a:ext uri="{0D108BD9-81ED-4DB2-BD59-A6C34878D82A}">
                    <a16:rowId xmlns:a16="http://schemas.microsoft.com/office/drawing/2014/main" xmlns="" val="10000"/>
                  </a:ext>
                </a:extLst>
              </a:tr>
              <a:tr h="517984">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1</a:t>
                      </a:r>
                      <a:r>
                        <a:rPr kumimoji="0" lang="fr-FR" sz="1600" b="0" i="0" u="none" strike="noStrike" cap="none" normalizeH="0" baseline="30000" noProof="0" dirty="0">
                          <a:ln>
                            <a:noFill/>
                          </a:ln>
                          <a:solidFill>
                            <a:srgbClr val="000066"/>
                          </a:solidFill>
                          <a:effectLst/>
                          <a:latin typeface="Arial" charset="0"/>
                          <a:ea typeface="ＭＳ Ｐゴシック" pitchFamily="-1" charset="-128"/>
                        </a:rPr>
                        <a:t>ère</a:t>
                      </a:r>
                      <a:r>
                        <a:rPr kumimoji="0" lang="fr-FR" sz="1600" b="0" i="0" u="none" strike="noStrike" cap="none" normalizeH="0" baseline="0" noProof="0" dirty="0">
                          <a:ln>
                            <a:noFill/>
                          </a:ln>
                          <a:solidFill>
                            <a:srgbClr val="000066"/>
                          </a:solidFill>
                          <a:effectLst/>
                          <a:latin typeface="Arial" charset="0"/>
                          <a:ea typeface="ＭＳ Ｐゴシック" pitchFamily="-1" charset="-128"/>
                        </a:rPr>
                        <a:t> phase </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a:ln>
                            <a:noFill/>
                          </a:ln>
                          <a:solidFill>
                            <a:srgbClr val="000066"/>
                          </a:solidFill>
                          <a:effectLst/>
                          <a:latin typeface="Arial" charset="0"/>
                          <a:ea typeface="ＭＳ Ｐゴシック" pitchFamily="-1" charset="-128"/>
                        </a:rPr>
                        <a:t>8 semaines (remplacement du 3</a:t>
                      </a:r>
                      <a:r>
                        <a:rPr kumimoji="0" lang="fr-FR" sz="1600" b="0" i="0" u="none" strike="noStrike" cap="none" normalizeH="0" baseline="30000" noProof="0" dirty="0">
                          <a:ln>
                            <a:noFill/>
                          </a:ln>
                          <a:solidFill>
                            <a:srgbClr val="000066"/>
                          </a:solidFill>
                          <a:effectLst/>
                          <a:latin typeface="Arial" charset="0"/>
                          <a:ea typeface="ＭＳ Ｐゴシック" pitchFamily="-1" charset="-128"/>
                        </a:rPr>
                        <a:t>ème</a:t>
                      </a:r>
                      <a:r>
                        <a:rPr kumimoji="0" lang="fr-FR" sz="1600" b="0" i="0" u="none" strike="noStrike" cap="none" normalizeH="0" baseline="0" noProof="0" dirty="0">
                          <a:ln>
                            <a:noFill/>
                          </a:ln>
                          <a:solidFill>
                            <a:srgbClr val="000066"/>
                          </a:solidFill>
                          <a:effectLst/>
                          <a:latin typeface="Arial" charset="0"/>
                          <a:ea typeface="ＭＳ Ｐゴシック" pitchFamily="-1" charset="-128"/>
                        </a:rPr>
                        <a:t> agent par DTG)</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Idées suicidaires</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1</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OUI</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OUI</a:t>
                      </a:r>
                    </a:p>
                  </a:txBody>
                  <a:tcPr marL="90000" marR="90000" marT="46800" marB="46800" anchor="ctr" horzOverflow="overflow"/>
                </a:tc>
                <a:extLst>
                  <a:ext uri="{0D108BD9-81ED-4DB2-BD59-A6C34878D82A}">
                    <a16:rowId xmlns:a16="http://schemas.microsoft.com/office/drawing/2014/main" xmlns="" val="10001"/>
                  </a:ext>
                </a:extLst>
              </a:tr>
              <a:tr h="517984">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2</a:t>
                      </a:r>
                      <a:r>
                        <a:rPr kumimoji="0" lang="fr-FR" sz="1600" b="0" i="0" u="none" strike="noStrike" cap="none" normalizeH="0" baseline="30000" noProof="0" dirty="0">
                          <a:ln>
                            <a:noFill/>
                          </a:ln>
                          <a:solidFill>
                            <a:srgbClr val="000066"/>
                          </a:solidFill>
                          <a:effectLst/>
                          <a:latin typeface="Arial" charset="0"/>
                          <a:ea typeface="ＭＳ Ｐゴシック" pitchFamily="-1" charset="-128"/>
                        </a:rPr>
                        <a:t>ème</a:t>
                      </a:r>
                      <a:r>
                        <a:rPr kumimoji="0" lang="fr-FR" sz="1600" b="0" i="0" u="none" strike="noStrike" cap="none" normalizeH="0" baseline="0" noProof="0" dirty="0">
                          <a:ln>
                            <a:noFill/>
                          </a:ln>
                          <a:solidFill>
                            <a:srgbClr val="000066"/>
                          </a:solidFill>
                          <a:effectLst/>
                          <a:latin typeface="Arial" charset="0"/>
                          <a:ea typeface="ＭＳ Ｐゴシック" pitchFamily="-1" charset="-128"/>
                        </a:rPr>
                        <a:t> phase </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a:ln>
                            <a:noFill/>
                          </a:ln>
                          <a:solidFill>
                            <a:srgbClr val="000066"/>
                          </a:solidFill>
                          <a:effectLst/>
                          <a:latin typeface="Arial" charset="0"/>
                          <a:ea typeface="ＭＳ Ｐゴシック" pitchFamily="-1" charset="-128"/>
                        </a:rPr>
                        <a:t>40 semaines (DTG + 3TC)</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CPK grade 4</a:t>
                      </a:r>
                    </a:p>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Dépression grade 4</a:t>
                      </a:r>
                    </a:p>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Hospitalisation</a:t>
                      </a:r>
                    </a:p>
                    <a:p>
                      <a:pPr marL="0" marR="0" lvl="0" indent="0" algn="l"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ALAT grade 4 (infection VHC aiguë)</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2</a:t>
                      </a:r>
                    </a:p>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1</a:t>
                      </a:r>
                    </a:p>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3</a:t>
                      </a:r>
                    </a:p>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1</a:t>
                      </a: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OUI 1/2  </a:t>
                      </a:r>
                    </a:p>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OUI</a:t>
                      </a:r>
                    </a:p>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NON</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err="1">
                          <a:ln>
                            <a:noFill/>
                          </a:ln>
                          <a:solidFill>
                            <a:srgbClr val="000066"/>
                          </a:solidFill>
                          <a:effectLst/>
                          <a:latin typeface="Arial" charset="0"/>
                          <a:ea typeface="ＭＳ Ｐゴシック" pitchFamily="-1" charset="-128"/>
                        </a:rPr>
                        <a:t>NON</a:t>
                      </a:r>
                      <a:endParaRPr kumimoji="0" lang="fr-FR" sz="1600" b="0" i="0" u="none" strike="noStrike" cap="none" normalizeH="0" baseline="0" noProof="0" dirty="0">
                        <a:ln>
                          <a:noFill/>
                        </a:ln>
                        <a:solidFill>
                          <a:srgbClr val="000066"/>
                        </a:solidFill>
                        <a:effectLst/>
                        <a:latin typeface="Arial" charset="0"/>
                        <a:ea typeface="ＭＳ Ｐゴシック" pitchFamily="-1" charset="-128"/>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ts val="0"/>
                        </a:spcBef>
                        <a:spcAft>
                          <a:spcPct val="0"/>
                        </a:spcAft>
                        <a:buClrTx/>
                        <a:buSzTx/>
                        <a:buFont typeface="Wingdings" pitchFamily="-1" charset="2"/>
                        <a:buNone/>
                        <a:tabLst/>
                      </a:pPr>
                      <a:r>
                        <a:rPr kumimoji="0" lang="fr-FR" sz="1600" b="0" i="0" u="none" strike="noStrike" cap="none" normalizeH="0" baseline="0" noProof="0" dirty="0">
                          <a:ln>
                            <a:noFill/>
                          </a:ln>
                          <a:solidFill>
                            <a:srgbClr val="000066"/>
                          </a:solidFill>
                          <a:effectLst/>
                          <a:latin typeface="Arial" charset="0"/>
                          <a:ea typeface="ＭＳ Ｐゴシック" pitchFamily="-1" charset="-128"/>
                        </a:rPr>
                        <a:t>NON</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a:ln>
                            <a:noFill/>
                          </a:ln>
                          <a:solidFill>
                            <a:srgbClr val="000066"/>
                          </a:solidFill>
                          <a:effectLst/>
                          <a:latin typeface="Arial" charset="0"/>
                          <a:ea typeface="ＭＳ Ｐゴシック" pitchFamily="-1" charset="-128"/>
                        </a:rPr>
                        <a:t>NON</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a:ln>
                            <a:noFill/>
                          </a:ln>
                          <a:solidFill>
                            <a:srgbClr val="000066"/>
                          </a:solidFill>
                          <a:effectLst/>
                          <a:latin typeface="Arial" charset="0"/>
                          <a:ea typeface="ＭＳ Ｐゴシック" pitchFamily="-1" charset="-128"/>
                        </a:rPr>
                        <a:t>NON</a:t>
                      </a:r>
                      <a:br>
                        <a:rPr kumimoji="0" lang="fr-FR" sz="1600" b="0" i="0" u="none" strike="noStrike" cap="none" normalizeH="0" baseline="0" noProof="0" dirty="0">
                          <a:ln>
                            <a:noFill/>
                          </a:ln>
                          <a:solidFill>
                            <a:srgbClr val="000066"/>
                          </a:solidFill>
                          <a:effectLst/>
                          <a:latin typeface="Arial" charset="0"/>
                          <a:ea typeface="ＭＳ Ｐゴシック" pitchFamily="-1" charset="-128"/>
                        </a:rPr>
                      </a:br>
                      <a:r>
                        <a:rPr kumimoji="0" lang="fr-FR" sz="1600" b="0" i="0" u="none" strike="noStrike" cap="none" normalizeH="0" baseline="0" noProof="0" dirty="0" err="1">
                          <a:ln>
                            <a:noFill/>
                          </a:ln>
                          <a:solidFill>
                            <a:srgbClr val="000066"/>
                          </a:solidFill>
                          <a:effectLst/>
                          <a:latin typeface="Arial" charset="0"/>
                          <a:ea typeface="ＭＳ Ｐゴシック" pitchFamily="-1" charset="-128"/>
                        </a:rPr>
                        <a:t>NON</a:t>
                      </a:r>
                      <a:endParaRPr kumimoji="0" lang="fr-FR" sz="1600" b="0" i="0" u="none" strike="noStrike" cap="none" normalizeH="0" baseline="0" noProof="0" dirty="0">
                        <a:ln>
                          <a:noFill/>
                        </a:ln>
                        <a:solidFill>
                          <a:srgbClr val="000066"/>
                        </a:solidFill>
                        <a:effectLst/>
                        <a:latin typeface="Arial" charset="0"/>
                        <a:ea typeface="ＭＳ Ｐゴシック" pitchFamily="-1" charset="-128"/>
                      </a:endParaRPr>
                    </a:p>
                  </a:txBody>
                  <a:tcPr marL="90000" marR="90000" marT="46800" marB="46800" anchor="ctr" horzOverflow="overflow"/>
                </a:tc>
                <a:extLst>
                  <a:ext uri="{0D108BD9-81ED-4DB2-BD59-A6C34878D82A}">
                    <a16:rowId xmlns:a16="http://schemas.microsoft.com/office/drawing/2014/main" xmlns="" val="10002"/>
                  </a:ext>
                </a:extLst>
              </a:tr>
            </a:tbl>
          </a:graphicData>
        </a:graphic>
      </p:graphicFrame>
      <p:sp>
        <p:nvSpPr>
          <p:cNvPr id="10" name="Titre 1"/>
          <p:cNvSpPr>
            <a:spLocks noGrp="1"/>
          </p:cNvSpPr>
          <p:nvPr>
            <p:ph type="title"/>
          </p:nvPr>
        </p:nvSpPr>
        <p:spPr>
          <a:xfrm>
            <a:off x="1547813" y="115888"/>
            <a:ext cx="7523162" cy="936625"/>
          </a:xfrm>
        </p:spPr>
        <p:txBody>
          <a:bodyPr/>
          <a:lstStyle/>
          <a:p>
            <a:r>
              <a:rPr lang="fr-FR" dirty="0"/>
              <a:t>Essai LAMIDOL (ANS 167) : DTG + 3TC </a:t>
            </a:r>
            <a:br>
              <a:rPr lang="fr-FR" dirty="0"/>
            </a:br>
            <a:r>
              <a:rPr lang="fr-FR" dirty="0"/>
              <a:t>en switch (3)</a:t>
            </a:r>
          </a:p>
        </p:txBody>
      </p:sp>
      <p:sp>
        <p:nvSpPr>
          <p:cNvPr id="7"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eaLnBrk="0" hangingPunct="0"/>
            <a:r>
              <a:rPr lang="en-GB" sz="1200" i="1" dirty="0">
                <a:solidFill>
                  <a:srgbClr val="0070C0"/>
                </a:solidFill>
              </a:rPr>
              <a:t>Joly V, CROI 2017, Abs. 458</a:t>
            </a:r>
          </a:p>
        </p:txBody>
      </p:sp>
      <p:sp>
        <p:nvSpPr>
          <p:cNvPr id="12" name="ZoneTexte 11"/>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84</a:t>
            </a:r>
          </a:p>
        </p:txBody>
      </p:sp>
    </p:spTree>
    <p:extLst>
      <p:ext uri="{BB962C8B-B14F-4D97-AF65-F5344CB8AC3E}">
        <p14:creationId xmlns:p14="http://schemas.microsoft.com/office/powerpoint/2010/main" val="3140426180"/>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re 1"/>
          <p:cNvSpPr txBox="1">
            <a:spLocks/>
          </p:cNvSpPr>
          <p:nvPr/>
        </p:nvSpPr>
        <p:spPr>
          <a:xfrm>
            <a:off x="1442680" y="118267"/>
            <a:ext cx="7657526"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sz="2400" dirty="0"/>
          </a:p>
        </p:txBody>
      </p:sp>
      <p:sp>
        <p:nvSpPr>
          <p:cNvPr id="3" name="Titre 2"/>
          <p:cNvSpPr>
            <a:spLocks noGrp="1"/>
          </p:cNvSpPr>
          <p:nvPr>
            <p:ph type="title"/>
          </p:nvPr>
        </p:nvSpPr>
        <p:spPr/>
        <p:txBody>
          <a:bodyPr/>
          <a:lstStyle/>
          <a:p>
            <a:r>
              <a:rPr lang="fr-FR" sz="2400" dirty="0"/>
              <a:t>Essai ANRS 12249 TASP : analyse de la résistance transmise et de la réponse virologique </a:t>
            </a:r>
            <a:br>
              <a:rPr lang="fr-FR" sz="2400" dirty="0"/>
            </a:br>
            <a:r>
              <a:rPr lang="fr-FR" sz="2400" dirty="0"/>
              <a:t>à TDF/FTC/EFV (2)</a:t>
            </a:r>
          </a:p>
        </p:txBody>
      </p:sp>
      <p:sp>
        <p:nvSpPr>
          <p:cNvPr id="26" name="Espace réservé du contenu 25"/>
          <p:cNvSpPr>
            <a:spLocks noGrp="1"/>
          </p:cNvSpPr>
          <p:nvPr>
            <p:ph idx="1"/>
          </p:nvPr>
        </p:nvSpPr>
        <p:spPr>
          <a:xfrm>
            <a:off x="457200" y="1160463"/>
            <a:ext cx="8507413" cy="1320530"/>
          </a:xfrm>
        </p:spPr>
        <p:txBody>
          <a:bodyPr/>
          <a:lstStyle/>
          <a:p>
            <a:pPr marL="184150" indent="-184150"/>
            <a:r>
              <a:rPr lang="fr-FR" sz="1600" dirty="0"/>
              <a:t>Analyse de 1 337 séquences de TI et de protéase</a:t>
            </a:r>
          </a:p>
          <a:p>
            <a:pPr marL="895350" lvl="1" indent="-266700"/>
            <a:r>
              <a:rPr lang="fr-FR" sz="1400" dirty="0"/>
              <a:t>1 060 issues de patients chroniquement infectés </a:t>
            </a:r>
          </a:p>
          <a:p>
            <a:pPr marL="895350" lvl="1" indent="-266700"/>
            <a:r>
              <a:rPr lang="fr-FR" sz="1400" dirty="0"/>
              <a:t>88 issues de patients récemment infectés (au cours de l’essai)</a:t>
            </a:r>
          </a:p>
          <a:p>
            <a:pPr marL="895350" lvl="1" indent="-266700"/>
            <a:r>
              <a:rPr lang="fr-FR" sz="1400" dirty="0"/>
              <a:t>189 extraites à partir de buvards </a:t>
            </a:r>
          </a:p>
          <a:p>
            <a:pPr marL="895350" lvl="1" indent="-266700"/>
            <a:r>
              <a:rPr lang="fr-FR" sz="1400" dirty="0"/>
              <a:t>Séquençage haut débit (limite de détection des virus minoritaires = 2 %)</a:t>
            </a:r>
          </a:p>
        </p:txBody>
      </p:sp>
      <p:sp>
        <p:nvSpPr>
          <p:cNvPr id="46" name="ZoneTexte 45"/>
          <p:cNvSpPr txBox="1"/>
          <p:nvPr/>
        </p:nvSpPr>
        <p:spPr>
          <a:xfrm>
            <a:off x="49174" y="2468333"/>
            <a:ext cx="4754355" cy="565283"/>
          </a:xfrm>
          <a:prstGeom prst="rect">
            <a:avLst/>
          </a:prstGeom>
          <a:noFill/>
          <a:ln w="9525">
            <a:noFill/>
            <a:miter lim="800000"/>
            <a:headEnd/>
            <a:tailEnd/>
          </a:ln>
        </p:spPr>
        <p:txBody>
          <a:bodyPr wrap="square">
            <a:spAutoFit/>
          </a:bodyPr>
          <a:lstStyle>
            <a:defPPr>
              <a:defRPr lang="fr-FR"/>
            </a:defPPr>
            <a:lvl1pPr algn="ctr">
              <a:defRPr sz="1600" b="1">
                <a:solidFill>
                  <a:srgbClr val="0070C0"/>
                </a:solidFill>
                <a:latin typeface="Calibri" pitchFamily="34" charset="0"/>
                <a:ea typeface="ＭＳ Ｐゴシック" pitchFamily="34" charset="-128"/>
              </a:defRPr>
            </a:lvl1pPr>
          </a:lstStyle>
          <a:p>
            <a:pPr>
              <a:lnSpc>
                <a:spcPct val="85000"/>
              </a:lnSpc>
            </a:pPr>
            <a:r>
              <a:rPr lang="fr-FR" sz="1800" dirty="0"/>
              <a:t>Prévalence de la transmission de résistance dans l’essai ANRS 12249 TASP</a:t>
            </a:r>
            <a:endParaRPr lang="fr-FR" sz="1200" dirty="0"/>
          </a:p>
        </p:txBody>
      </p:sp>
      <p:sp>
        <p:nvSpPr>
          <p:cNvPr id="50" name="ZoneTexte 49"/>
          <p:cNvSpPr txBox="1"/>
          <p:nvPr/>
        </p:nvSpPr>
        <p:spPr>
          <a:xfrm>
            <a:off x="337454" y="5484131"/>
            <a:ext cx="5323604" cy="10958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a:solidFill>
                  <a:srgbClr val="000066"/>
                </a:solidFill>
              </a:defRPr>
            </a:lvl1pPr>
            <a:lvl2pPr marL="742950" lvl="1" indent="-285750" eaLnBrk="0" fontAlgn="base" hangingPunct="0">
              <a:spcBef>
                <a:spcPct val="0"/>
              </a:spcBef>
              <a:spcAft>
                <a:spcPct val="0"/>
              </a:spcAft>
              <a:buClr>
                <a:srgbClr val="0070C0"/>
              </a:buClr>
              <a:buChar char="–"/>
              <a:defRPr sz="16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176213" indent="-176213"/>
            <a:r>
              <a:rPr lang="fr-FR" sz="1500" dirty="0"/>
              <a:t>Prévalence de la transmission de résistance : environ 9 %</a:t>
            </a:r>
          </a:p>
          <a:p>
            <a:pPr marL="176213" indent="-176213"/>
            <a:r>
              <a:rPr lang="fr-FR" sz="1500" dirty="0"/>
              <a:t>Pas de différence significative entre les patients récemment infectés et ceux chroniquement infectés </a:t>
            </a:r>
          </a:p>
          <a:p>
            <a:pPr marL="176213" indent="-176213"/>
            <a:r>
              <a:rPr lang="fr-FR" sz="1500" dirty="0">
                <a:sym typeface="Wingdings"/>
              </a:rPr>
              <a:t>Séquençage haut débit : détection 2 fois plus élevée </a:t>
            </a:r>
          </a:p>
          <a:p>
            <a:pPr marL="0" indent="0">
              <a:buNone/>
              <a:tabLst>
                <a:tab pos="184150" algn="l"/>
              </a:tabLst>
            </a:pPr>
            <a:r>
              <a:rPr lang="fr-FR" sz="1500" dirty="0">
                <a:sym typeface="Wingdings"/>
              </a:rPr>
              <a:t>	de variants résistants </a:t>
            </a:r>
          </a:p>
          <a:p>
            <a:pPr marL="0" indent="0">
              <a:buNone/>
              <a:tabLst>
                <a:tab pos="184150" algn="l"/>
              </a:tabLst>
            </a:pPr>
            <a:r>
              <a:rPr lang="fr-FR" sz="1500" dirty="0">
                <a:sym typeface="Wingdings"/>
              </a:rPr>
              <a:t>	</a:t>
            </a:r>
          </a:p>
        </p:txBody>
      </p:sp>
      <p:sp>
        <p:nvSpPr>
          <p:cNvPr id="52" name="ZoneTexte 51"/>
          <p:cNvSpPr txBox="1"/>
          <p:nvPr/>
        </p:nvSpPr>
        <p:spPr>
          <a:xfrm>
            <a:off x="5317465" y="2559039"/>
            <a:ext cx="3708546" cy="369332"/>
          </a:xfrm>
          <a:prstGeom prst="rect">
            <a:avLst/>
          </a:prstGeom>
          <a:noFill/>
          <a:ln w="9525">
            <a:noFill/>
            <a:miter lim="800000"/>
            <a:headEnd/>
            <a:tailEnd/>
          </a:ln>
        </p:spPr>
        <p:txBody>
          <a:bodyPr wrap="square">
            <a:spAutoFit/>
          </a:bodyPr>
          <a:lstStyle>
            <a:defPPr>
              <a:defRPr lang="fr-FR"/>
            </a:defPPr>
            <a:lvl1pPr algn="ctr">
              <a:defRPr sz="1600" b="1">
                <a:solidFill>
                  <a:srgbClr val="0070C0"/>
                </a:solidFill>
                <a:latin typeface="Calibri" pitchFamily="34" charset="0"/>
                <a:ea typeface="ＭＳ Ｐゴシック" pitchFamily="34" charset="-128"/>
              </a:defRPr>
            </a:lvl1pPr>
          </a:lstStyle>
          <a:p>
            <a:r>
              <a:rPr lang="fr-FR" sz="1800" dirty="0"/>
              <a:t>Résistance à au moins 1 ARV</a:t>
            </a:r>
            <a:endParaRPr lang="fr-FR" sz="1200" dirty="0"/>
          </a:p>
        </p:txBody>
      </p:sp>
      <p:sp>
        <p:nvSpPr>
          <p:cNvPr id="53" name="ZoneTexte 52"/>
          <p:cNvSpPr txBox="1"/>
          <p:nvPr/>
        </p:nvSpPr>
        <p:spPr>
          <a:xfrm>
            <a:off x="5652046" y="5478046"/>
            <a:ext cx="3462233" cy="77901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eaLnBrk="0" fontAlgn="base" hangingPunct="0">
              <a:spcBef>
                <a:spcPct val="0"/>
              </a:spcBef>
              <a:spcAft>
                <a:spcPct val="0"/>
              </a:spcAft>
              <a:buClr>
                <a:srgbClr val="0070C0"/>
              </a:buClr>
              <a:buChar char="•"/>
              <a:defRPr sz="2000">
                <a:solidFill>
                  <a:srgbClr val="000066"/>
                </a:solidFill>
              </a:defRPr>
            </a:lvl1pPr>
            <a:lvl2pPr marL="742950" lvl="1" indent="-285750" eaLnBrk="0" fontAlgn="base" hangingPunct="0">
              <a:spcBef>
                <a:spcPct val="0"/>
              </a:spcBef>
              <a:spcAft>
                <a:spcPct val="0"/>
              </a:spcAft>
              <a:buClr>
                <a:srgbClr val="0070C0"/>
              </a:buClr>
              <a:buChar char="–"/>
              <a:defRPr sz="1600">
                <a:solidFill>
                  <a:srgbClr val="000066"/>
                </a:solidFill>
              </a:defRPr>
            </a:lvl2pPr>
            <a:lvl3pPr marL="1143000" indent="-228600" eaLnBrk="0" fontAlgn="base" hangingPunct="0">
              <a:spcBef>
                <a:spcPct val="0"/>
              </a:spcBef>
              <a:spcAft>
                <a:spcPct val="0"/>
              </a:spcAft>
              <a:buClr>
                <a:srgbClr val="0070C0"/>
              </a:buClr>
              <a:buChar char="•"/>
              <a:defRPr sz="2000">
                <a:solidFill>
                  <a:srgbClr val="000066"/>
                </a:solidFill>
              </a:defRPr>
            </a:lvl3pPr>
            <a:lvl4pPr marL="1600200" indent="-228600" eaLnBrk="0" fontAlgn="base" hangingPunct="0">
              <a:spcBef>
                <a:spcPct val="0"/>
              </a:spcBef>
              <a:spcAft>
                <a:spcPct val="0"/>
              </a:spcAft>
              <a:buClr>
                <a:srgbClr val="0070C0"/>
              </a:buClr>
              <a:buChar char="–"/>
              <a:defRPr sz="2000">
                <a:solidFill>
                  <a:srgbClr val="000066"/>
                </a:solidFill>
              </a:defRPr>
            </a:lvl4pPr>
            <a:lvl5pPr marL="2057400" indent="-228600" eaLnBrk="0" fontAlgn="base" hangingPunct="0">
              <a:spcBef>
                <a:spcPct val="0"/>
              </a:spcBef>
              <a:spcAft>
                <a:spcPct val="0"/>
              </a:spcAft>
              <a:buClr>
                <a:srgbClr val="0070C0"/>
              </a:buClr>
              <a:buChar char="»"/>
              <a:defRPr sz="2000">
                <a:solidFill>
                  <a:srgbClr val="000066"/>
                </a:solidFill>
              </a:defRPr>
            </a:lvl5pPr>
            <a:lvl6pPr marL="2514600" indent="-228600" fontAlgn="base">
              <a:spcBef>
                <a:spcPct val="0"/>
              </a:spcBef>
              <a:spcAft>
                <a:spcPct val="0"/>
              </a:spcAft>
              <a:buClr>
                <a:srgbClr val="FFFF00"/>
              </a:buClr>
              <a:buChar char="»"/>
              <a:defRPr sz="2000">
                <a:solidFill>
                  <a:schemeClr val="bg1"/>
                </a:solidFill>
              </a:defRPr>
            </a:lvl6pPr>
            <a:lvl7pPr marL="2971800" indent="-228600" fontAlgn="base">
              <a:spcBef>
                <a:spcPct val="0"/>
              </a:spcBef>
              <a:spcAft>
                <a:spcPct val="0"/>
              </a:spcAft>
              <a:buClr>
                <a:srgbClr val="FFFF00"/>
              </a:buClr>
              <a:buChar char="»"/>
              <a:defRPr sz="2000">
                <a:solidFill>
                  <a:schemeClr val="bg1"/>
                </a:solidFill>
              </a:defRPr>
            </a:lvl7pPr>
            <a:lvl8pPr marL="3429000" indent="-228600" fontAlgn="base">
              <a:spcBef>
                <a:spcPct val="0"/>
              </a:spcBef>
              <a:spcAft>
                <a:spcPct val="0"/>
              </a:spcAft>
              <a:buClr>
                <a:srgbClr val="FFFF00"/>
              </a:buClr>
              <a:buChar char="»"/>
              <a:defRPr sz="2000">
                <a:solidFill>
                  <a:schemeClr val="bg1"/>
                </a:solidFill>
              </a:defRPr>
            </a:lvl8pPr>
            <a:lvl9pPr marL="3886200" indent="-228600" fontAlgn="base">
              <a:spcBef>
                <a:spcPct val="0"/>
              </a:spcBef>
              <a:spcAft>
                <a:spcPct val="0"/>
              </a:spcAft>
              <a:buClr>
                <a:srgbClr val="FFFF00"/>
              </a:buClr>
              <a:buChar char="»"/>
              <a:defRPr sz="2000">
                <a:solidFill>
                  <a:schemeClr val="bg1"/>
                </a:solidFill>
              </a:defRPr>
            </a:lvl9pPr>
          </a:lstStyle>
          <a:p>
            <a:pPr marL="176213" indent="-176213"/>
            <a:r>
              <a:rPr lang="fr-FR" sz="1500" dirty="0"/>
              <a:t>1 seule mutation dans 78 % des cas </a:t>
            </a:r>
          </a:p>
          <a:p>
            <a:pPr marL="176213" indent="-176213"/>
            <a:r>
              <a:rPr lang="fr-FR" sz="1500" dirty="0"/>
              <a:t>Majorité de mutations K103N</a:t>
            </a:r>
          </a:p>
        </p:txBody>
      </p:sp>
      <p:graphicFrame>
        <p:nvGraphicFramePr>
          <p:cNvPr id="4" name="Graphique 3"/>
          <p:cNvGraphicFramePr/>
          <p:nvPr>
            <p:extLst>
              <p:ext uri="{D42A27DB-BD31-4B8C-83A1-F6EECF244321}">
                <p14:modId xmlns:p14="http://schemas.microsoft.com/office/powerpoint/2010/main" val="1026040853"/>
              </p:ext>
            </p:extLst>
          </p:nvPr>
        </p:nvGraphicFramePr>
        <p:xfrm>
          <a:off x="54560" y="2909340"/>
          <a:ext cx="4732568" cy="2414867"/>
        </p:xfrm>
        <a:graphic>
          <a:graphicData uri="http://schemas.openxmlformats.org/drawingml/2006/chart">
            <c:chart xmlns:c="http://schemas.openxmlformats.org/drawingml/2006/chart" xmlns:r="http://schemas.openxmlformats.org/officeDocument/2006/relationships" r:id="rId3"/>
          </a:graphicData>
        </a:graphic>
      </p:graphicFrame>
      <p:sp>
        <p:nvSpPr>
          <p:cNvPr id="5" name="ZoneTexte 4"/>
          <p:cNvSpPr txBox="1"/>
          <p:nvPr/>
        </p:nvSpPr>
        <p:spPr>
          <a:xfrm>
            <a:off x="587647" y="3239369"/>
            <a:ext cx="1045779"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cs typeface="Calibri" panose="020F0502020204030204" pitchFamily="34" charset="0"/>
              </a:rPr>
              <a:t>Tous patients</a:t>
            </a:r>
          </a:p>
        </p:txBody>
      </p:sp>
      <p:sp>
        <p:nvSpPr>
          <p:cNvPr id="15" name="ZoneTexte 14"/>
          <p:cNvSpPr txBox="1"/>
          <p:nvPr/>
        </p:nvSpPr>
        <p:spPr>
          <a:xfrm>
            <a:off x="1849809" y="3239369"/>
            <a:ext cx="1399241"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cs typeface="Calibri" panose="020F0502020204030204" pitchFamily="34" charset="0"/>
              </a:rPr>
              <a:t>Infections récentes</a:t>
            </a:r>
          </a:p>
        </p:txBody>
      </p:sp>
      <p:sp>
        <p:nvSpPr>
          <p:cNvPr id="16" name="ZoneTexte 15"/>
          <p:cNvSpPr txBox="1"/>
          <p:nvPr/>
        </p:nvSpPr>
        <p:spPr>
          <a:xfrm>
            <a:off x="3272370" y="3239369"/>
            <a:ext cx="1559216" cy="276999"/>
          </a:xfrm>
          <a:prstGeom prst="rect">
            <a:avLst/>
          </a:prstGeom>
          <a:noFill/>
        </p:spPr>
        <p:txBody>
          <a:bodyPr wrap="none" rtlCol="0">
            <a:spAutoFit/>
          </a:bodyPr>
          <a:lstStyle/>
          <a:p>
            <a:pPr algn="ctr"/>
            <a:r>
              <a:rPr lang="fr-FR" sz="1200" b="1" dirty="0">
                <a:solidFill>
                  <a:srgbClr val="0070C0"/>
                </a:solidFill>
                <a:latin typeface="Calibri" panose="020F0502020204030204" pitchFamily="34" charset="0"/>
                <a:cs typeface="Calibri" panose="020F0502020204030204" pitchFamily="34" charset="0"/>
              </a:rPr>
              <a:t>Infections chroniques</a:t>
            </a:r>
          </a:p>
        </p:txBody>
      </p:sp>
      <p:cxnSp>
        <p:nvCxnSpPr>
          <p:cNvPr id="7" name="Connecteur droit 6"/>
          <p:cNvCxnSpPr/>
          <p:nvPr/>
        </p:nvCxnSpPr>
        <p:spPr bwMode="auto">
          <a:xfrm flipV="1">
            <a:off x="1834720" y="3211706"/>
            <a:ext cx="0" cy="1926727"/>
          </a:xfrm>
          <a:prstGeom prst="line">
            <a:avLst/>
          </a:prstGeom>
          <a:solidFill>
            <a:schemeClr val="accent1"/>
          </a:solidFill>
          <a:ln w="28575" cap="flat" cmpd="sng" algn="ctr">
            <a:solidFill>
              <a:schemeClr val="bg1">
                <a:lumMod val="50000"/>
              </a:schemeClr>
            </a:solidFill>
            <a:prstDash val="sysDash"/>
            <a:round/>
            <a:headEnd type="none" w="med" len="med"/>
            <a:tailEnd type="none" w="med" len="med"/>
          </a:ln>
          <a:effectLst/>
        </p:spPr>
      </p:cxnSp>
      <p:cxnSp>
        <p:nvCxnSpPr>
          <p:cNvPr id="19" name="Connecteur droit 18"/>
          <p:cNvCxnSpPr/>
          <p:nvPr/>
        </p:nvCxnSpPr>
        <p:spPr bwMode="auto">
          <a:xfrm flipV="1">
            <a:off x="3253999" y="3211706"/>
            <a:ext cx="0" cy="1926727"/>
          </a:xfrm>
          <a:prstGeom prst="line">
            <a:avLst/>
          </a:prstGeom>
          <a:solidFill>
            <a:schemeClr val="accent1"/>
          </a:solidFill>
          <a:ln w="28575" cap="flat" cmpd="sng" algn="ctr">
            <a:solidFill>
              <a:schemeClr val="bg1">
                <a:lumMod val="50000"/>
              </a:schemeClr>
            </a:solidFill>
            <a:prstDash val="sysDash"/>
            <a:round/>
            <a:headEnd type="none" w="med" len="med"/>
            <a:tailEnd type="none" w="med" len="med"/>
          </a:ln>
          <a:effectLst/>
        </p:spPr>
      </p:cxnSp>
      <p:sp>
        <p:nvSpPr>
          <p:cNvPr id="2" name="ZoneTexte 1"/>
          <p:cNvSpPr txBox="1"/>
          <p:nvPr/>
        </p:nvSpPr>
        <p:spPr>
          <a:xfrm>
            <a:off x="587647" y="5133967"/>
            <a:ext cx="492443" cy="276999"/>
          </a:xfrm>
          <a:prstGeom prst="rect">
            <a:avLst/>
          </a:prstGeom>
          <a:noFill/>
        </p:spPr>
        <p:txBody>
          <a:bodyPr wrap="none" rtlCol="0">
            <a:spAutoFit/>
          </a:bodyPr>
          <a:lstStyle/>
          <a:p>
            <a:r>
              <a:rPr lang="fr-FR" sz="1200" dirty="0">
                <a:solidFill>
                  <a:srgbClr val="000066"/>
                </a:solidFill>
              </a:rPr>
              <a:t>2 % </a:t>
            </a:r>
          </a:p>
        </p:txBody>
      </p:sp>
      <p:sp>
        <p:nvSpPr>
          <p:cNvPr id="78" name="ZoneTexte 77"/>
          <p:cNvSpPr txBox="1"/>
          <p:nvPr/>
        </p:nvSpPr>
        <p:spPr>
          <a:xfrm>
            <a:off x="1267745" y="5133967"/>
            <a:ext cx="577402" cy="276999"/>
          </a:xfrm>
          <a:prstGeom prst="rect">
            <a:avLst/>
          </a:prstGeom>
          <a:noFill/>
        </p:spPr>
        <p:txBody>
          <a:bodyPr wrap="none" rtlCol="0">
            <a:spAutoFit/>
          </a:bodyPr>
          <a:lstStyle/>
          <a:p>
            <a:r>
              <a:rPr lang="fr-FR" sz="1200" dirty="0">
                <a:solidFill>
                  <a:srgbClr val="000066"/>
                </a:solidFill>
              </a:rPr>
              <a:t>20 % </a:t>
            </a:r>
          </a:p>
        </p:txBody>
      </p:sp>
      <p:sp>
        <p:nvSpPr>
          <p:cNvPr id="80" name="ZoneTexte 79"/>
          <p:cNvSpPr txBox="1"/>
          <p:nvPr/>
        </p:nvSpPr>
        <p:spPr>
          <a:xfrm>
            <a:off x="1999905" y="5133967"/>
            <a:ext cx="492443" cy="276999"/>
          </a:xfrm>
          <a:prstGeom prst="rect">
            <a:avLst/>
          </a:prstGeom>
          <a:noFill/>
        </p:spPr>
        <p:txBody>
          <a:bodyPr wrap="none" rtlCol="0">
            <a:spAutoFit/>
          </a:bodyPr>
          <a:lstStyle/>
          <a:p>
            <a:r>
              <a:rPr lang="fr-FR" sz="1200" dirty="0">
                <a:solidFill>
                  <a:srgbClr val="000066"/>
                </a:solidFill>
              </a:rPr>
              <a:t>2 % </a:t>
            </a:r>
          </a:p>
        </p:txBody>
      </p:sp>
      <p:sp>
        <p:nvSpPr>
          <p:cNvPr id="81" name="ZoneTexte 80"/>
          <p:cNvSpPr txBox="1"/>
          <p:nvPr/>
        </p:nvSpPr>
        <p:spPr>
          <a:xfrm>
            <a:off x="2680003" y="5133967"/>
            <a:ext cx="577402" cy="276999"/>
          </a:xfrm>
          <a:prstGeom prst="rect">
            <a:avLst/>
          </a:prstGeom>
          <a:noFill/>
        </p:spPr>
        <p:txBody>
          <a:bodyPr wrap="none" rtlCol="0">
            <a:spAutoFit/>
          </a:bodyPr>
          <a:lstStyle/>
          <a:p>
            <a:r>
              <a:rPr lang="fr-FR" sz="1200" dirty="0">
                <a:solidFill>
                  <a:srgbClr val="000066"/>
                </a:solidFill>
              </a:rPr>
              <a:t>20 % </a:t>
            </a:r>
          </a:p>
        </p:txBody>
      </p:sp>
      <p:sp>
        <p:nvSpPr>
          <p:cNvPr id="82" name="ZoneTexte 81"/>
          <p:cNvSpPr txBox="1"/>
          <p:nvPr/>
        </p:nvSpPr>
        <p:spPr>
          <a:xfrm>
            <a:off x="3356135" y="5133967"/>
            <a:ext cx="492443" cy="276999"/>
          </a:xfrm>
          <a:prstGeom prst="rect">
            <a:avLst/>
          </a:prstGeom>
          <a:noFill/>
        </p:spPr>
        <p:txBody>
          <a:bodyPr wrap="none" rtlCol="0">
            <a:spAutoFit/>
          </a:bodyPr>
          <a:lstStyle/>
          <a:p>
            <a:r>
              <a:rPr lang="fr-FR" sz="1200" dirty="0">
                <a:solidFill>
                  <a:srgbClr val="000066"/>
                </a:solidFill>
              </a:rPr>
              <a:t>2 % </a:t>
            </a:r>
          </a:p>
        </p:txBody>
      </p:sp>
      <p:sp>
        <p:nvSpPr>
          <p:cNvPr id="83" name="ZoneTexte 82"/>
          <p:cNvSpPr txBox="1"/>
          <p:nvPr/>
        </p:nvSpPr>
        <p:spPr>
          <a:xfrm>
            <a:off x="4036233" y="5133967"/>
            <a:ext cx="577402" cy="276999"/>
          </a:xfrm>
          <a:prstGeom prst="rect">
            <a:avLst/>
          </a:prstGeom>
          <a:noFill/>
        </p:spPr>
        <p:txBody>
          <a:bodyPr wrap="none" rtlCol="0">
            <a:spAutoFit/>
          </a:bodyPr>
          <a:lstStyle/>
          <a:p>
            <a:r>
              <a:rPr lang="fr-FR" sz="1200" dirty="0">
                <a:solidFill>
                  <a:srgbClr val="000066"/>
                </a:solidFill>
              </a:rPr>
              <a:t>20 % </a:t>
            </a:r>
          </a:p>
        </p:txBody>
      </p:sp>
      <p:sp>
        <p:nvSpPr>
          <p:cNvPr id="84" name="Rectangle 83"/>
          <p:cNvSpPr/>
          <p:nvPr/>
        </p:nvSpPr>
        <p:spPr>
          <a:xfrm>
            <a:off x="298072" y="2855091"/>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nvGrpSpPr>
          <p:cNvPr id="6" name="Groupe 5"/>
          <p:cNvGrpSpPr/>
          <p:nvPr/>
        </p:nvGrpSpPr>
        <p:grpSpPr>
          <a:xfrm>
            <a:off x="4847919" y="2870481"/>
            <a:ext cx="4261468" cy="2540485"/>
            <a:chOff x="4847919" y="2870481"/>
            <a:chExt cx="4261468" cy="2540485"/>
          </a:xfrm>
        </p:grpSpPr>
        <p:cxnSp>
          <p:nvCxnSpPr>
            <p:cNvPr id="11" name="Connecteur droit 10"/>
            <p:cNvCxnSpPr>
              <a:cxnSpLocks/>
            </p:cNvCxnSpPr>
            <p:nvPr/>
          </p:nvCxnSpPr>
          <p:spPr bwMode="auto">
            <a:xfrm>
              <a:off x="5128408" y="3095464"/>
              <a:ext cx="0" cy="205325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3" name="Connecteur droit 12"/>
            <p:cNvCxnSpPr/>
            <p:nvPr/>
          </p:nvCxnSpPr>
          <p:spPr bwMode="auto">
            <a:xfrm>
              <a:off x="5062672" y="5148722"/>
              <a:ext cx="4036593"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Connecteur droit 16"/>
            <p:cNvCxnSpPr/>
            <p:nvPr/>
          </p:nvCxnSpPr>
          <p:spPr bwMode="auto">
            <a:xfrm>
              <a:off x="5062672" y="4643371"/>
              <a:ext cx="6573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0" name="Connecteur droit 29"/>
            <p:cNvCxnSpPr/>
            <p:nvPr/>
          </p:nvCxnSpPr>
          <p:spPr bwMode="auto">
            <a:xfrm>
              <a:off x="5065666" y="4126403"/>
              <a:ext cx="6573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1" name="Connecteur droit 30"/>
            <p:cNvCxnSpPr/>
            <p:nvPr/>
          </p:nvCxnSpPr>
          <p:spPr bwMode="auto">
            <a:xfrm>
              <a:off x="5065666" y="3606452"/>
              <a:ext cx="6573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2" name="Connecteur droit 31"/>
            <p:cNvCxnSpPr/>
            <p:nvPr/>
          </p:nvCxnSpPr>
          <p:spPr bwMode="auto">
            <a:xfrm>
              <a:off x="5056702" y="3095464"/>
              <a:ext cx="6573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 name="ZoneTexte 19"/>
            <p:cNvSpPr txBox="1"/>
            <p:nvPr/>
          </p:nvSpPr>
          <p:spPr>
            <a:xfrm>
              <a:off x="4847919" y="2978637"/>
              <a:ext cx="269626" cy="276999"/>
            </a:xfrm>
            <a:prstGeom prst="rect">
              <a:avLst/>
            </a:prstGeom>
            <a:noFill/>
          </p:spPr>
          <p:txBody>
            <a:bodyPr wrap="none" rtlCol="0">
              <a:spAutoFit/>
            </a:bodyPr>
            <a:lstStyle/>
            <a:p>
              <a:pPr algn="r"/>
              <a:r>
                <a:rPr lang="fr-FR" sz="1200" dirty="0">
                  <a:solidFill>
                    <a:srgbClr val="000066"/>
                  </a:solidFill>
                </a:rPr>
                <a:t>8</a:t>
              </a:r>
            </a:p>
          </p:txBody>
        </p:sp>
        <p:sp>
          <p:nvSpPr>
            <p:cNvPr id="35" name="ZoneTexte 34"/>
            <p:cNvSpPr txBox="1"/>
            <p:nvPr/>
          </p:nvSpPr>
          <p:spPr>
            <a:xfrm>
              <a:off x="4847919" y="4513531"/>
              <a:ext cx="269626" cy="276999"/>
            </a:xfrm>
            <a:prstGeom prst="rect">
              <a:avLst/>
            </a:prstGeom>
            <a:noFill/>
          </p:spPr>
          <p:txBody>
            <a:bodyPr wrap="none" rtlCol="0">
              <a:spAutoFit/>
            </a:bodyPr>
            <a:lstStyle/>
            <a:p>
              <a:pPr algn="r"/>
              <a:r>
                <a:rPr lang="fr-FR" sz="1200" dirty="0">
                  <a:solidFill>
                    <a:srgbClr val="000066"/>
                  </a:solidFill>
                </a:rPr>
                <a:t>2</a:t>
              </a:r>
            </a:p>
          </p:txBody>
        </p:sp>
        <p:sp>
          <p:nvSpPr>
            <p:cNvPr id="36" name="ZoneTexte 35"/>
            <p:cNvSpPr txBox="1"/>
            <p:nvPr/>
          </p:nvSpPr>
          <p:spPr>
            <a:xfrm>
              <a:off x="4847919" y="4011892"/>
              <a:ext cx="269626" cy="276999"/>
            </a:xfrm>
            <a:prstGeom prst="rect">
              <a:avLst/>
            </a:prstGeom>
            <a:noFill/>
          </p:spPr>
          <p:txBody>
            <a:bodyPr wrap="none" rtlCol="0">
              <a:spAutoFit/>
            </a:bodyPr>
            <a:lstStyle/>
            <a:p>
              <a:pPr algn="r"/>
              <a:r>
                <a:rPr lang="fr-FR" sz="1200" dirty="0">
                  <a:solidFill>
                    <a:srgbClr val="000066"/>
                  </a:solidFill>
                </a:rPr>
                <a:t>4</a:t>
              </a:r>
            </a:p>
          </p:txBody>
        </p:sp>
        <p:sp>
          <p:nvSpPr>
            <p:cNvPr id="37" name="ZoneTexte 36"/>
            <p:cNvSpPr txBox="1"/>
            <p:nvPr/>
          </p:nvSpPr>
          <p:spPr>
            <a:xfrm>
              <a:off x="4847919" y="3500904"/>
              <a:ext cx="269626" cy="276999"/>
            </a:xfrm>
            <a:prstGeom prst="rect">
              <a:avLst/>
            </a:prstGeom>
            <a:noFill/>
          </p:spPr>
          <p:txBody>
            <a:bodyPr wrap="none" rtlCol="0">
              <a:spAutoFit/>
            </a:bodyPr>
            <a:lstStyle/>
            <a:p>
              <a:pPr algn="r"/>
              <a:r>
                <a:rPr lang="fr-FR" sz="1200" dirty="0">
                  <a:solidFill>
                    <a:srgbClr val="000066"/>
                  </a:solidFill>
                </a:rPr>
                <a:t>6</a:t>
              </a:r>
            </a:p>
          </p:txBody>
        </p:sp>
        <p:sp>
          <p:nvSpPr>
            <p:cNvPr id="38" name="ZoneTexte 37"/>
            <p:cNvSpPr txBox="1"/>
            <p:nvPr/>
          </p:nvSpPr>
          <p:spPr>
            <a:xfrm>
              <a:off x="4847919" y="5017470"/>
              <a:ext cx="269626" cy="276999"/>
            </a:xfrm>
            <a:prstGeom prst="rect">
              <a:avLst/>
            </a:prstGeom>
            <a:noFill/>
          </p:spPr>
          <p:txBody>
            <a:bodyPr wrap="none" rtlCol="0">
              <a:spAutoFit/>
            </a:bodyPr>
            <a:lstStyle/>
            <a:p>
              <a:pPr algn="r"/>
              <a:r>
                <a:rPr lang="fr-FR" sz="1200" dirty="0">
                  <a:solidFill>
                    <a:srgbClr val="000066"/>
                  </a:solidFill>
                </a:rPr>
                <a:t>0</a:t>
              </a:r>
            </a:p>
          </p:txBody>
        </p:sp>
        <p:sp>
          <p:nvSpPr>
            <p:cNvPr id="39" name="ZoneTexte 38"/>
            <p:cNvSpPr txBox="1"/>
            <p:nvPr/>
          </p:nvSpPr>
          <p:spPr>
            <a:xfrm>
              <a:off x="5057464" y="5164745"/>
              <a:ext cx="433132" cy="246221"/>
            </a:xfrm>
            <a:prstGeom prst="rect">
              <a:avLst/>
            </a:prstGeom>
            <a:noFill/>
          </p:spPr>
          <p:txBody>
            <a:bodyPr wrap="none" rtlCol="0">
              <a:spAutoFit/>
            </a:bodyPr>
            <a:lstStyle/>
            <a:p>
              <a:pPr algn="ctr"/>
              <a:r>
                <a:rPr lang="fr-FR" sz="1000" dirty="0">
                  <a:solidFill>
                    <a:srgbClr val="000066"/>
                  </a:solidFill>
                </a:rPr>
                <a:t>ATV</a:t>
              </a:r>
            </a:p>
          </p:txBody>
        </p:sp>
        <p:sp>
          <p:nvSpPr>
            <p:cNvPr id="40" name="ZoneTexte 39"/>
            <p:cNvSpPr txBox="1"/>
            <p:nvPr/>
          </p:nvSpPr>
          <p:spPr>
            <a:xfrm>
              <a:off x="5380616" y="5164745"/>
              <a:ext cx="455574" cy="246221"/>
            </a:xfrm>
            <a:prstGeom prst="rect">
              <a:avLst/>
            </a:prstGeom>
            <a:noFill/>
          </p:spPr>
          <p:txBody>
            <a:bodyPr wrap="none" rtlCol="0">
              <a:spAutoFit/>
            </a:bodyPr>
            <a:lstStyle/>
            <a:p>
              <a:pPr algn="ctr"/>
              <a:r>
                <a:rPr lang="fr-FR" sz="1000" dirty="0">
                  <a:solidFill>
                    <a:srgbClr val="000066"/>
                  </a:solidFill>
                </a:rPr>
                <a:t>DRV</a:t>
              </a:r>
            </a:p>
          </p:txBody>
        </p:sp>
        <p:sp>
          <p:nvSpPr>
            <p:cNvPr id="41" name="ZoneTexte 40"/>
            <p:cNvSpPr txBox="1"/>
            <p:nvPr/>
          </p:nvSpPr>
          <p:spPr>
            <a:xfrm>
              <a:off x="5726210" y="5164745"/>
              <a:ext cx="425117" cy="246221"/>
            </a:xfrm>
            <a:prstGeom prst="rect">
              <a:avLst/>
            </a:prstGeom>
            <a:noFill/>
          </p:spPr>
          <p:txBody>
            <a:bodyPr wrap="none" rtlCol="0">
              <a:spAutoFit/>
            </a:bodyPr>
            <a:lstStyle/>
            <a:p>
              <a:pPr algn="ctr"/>
              <a:r>
                <a:rPr lang="fr-FR" sz="1000" dirty="0">
                  <a:solidFill>
                    <a:srgbClr val="000066"/>
                  </a:solidFill>
                </a:rPr>
                <a:t>LPV</a:t>
              </a:r>
            </a:p>
          </p:txBody>
        </p:sp>
        <p:sp>
          <p:nvSpPr>
            <p:cNvPr id="42" name="ZoneTexte 41"/>
            <p:cNvSpPr txBox="1"/>
            <p:nvPr/>
          </p:nvSpPr>
          <p:spPr>
            <a:xfrm>
              <a:off x="6041347" y="5164745"/>
              <a:ext cx="447558" cy="246221"/>
            </a:xfrm>
            <a:prstGeom prst="rect">
              <a:avLst/>
            </a:prstGeom>
            <a:noFill/>
          </p:spPr>
          <p:txBody>
            <a:bodyPr wrap="none" rtlCol="0">
              <a:spAutoFit/>
            </a:bodyPr>
            <a:lstStyle/>
            <a:p>
              <a:pPr algn="ctr"/>
              <a:r>
                <a:rPr lang="fr-FR" sz="1000" dirty="0">
                  <a:solidFill>
                    <a:srgbClr val="000066"/>
                  </a:solidFill>
                </a:rPr>
                <a:t>ABC</a:t>
              </a:r>
            </a:p>
          </p:txBody>
        </p:sp>
        <p:sp>
          <p:nvSpPr>
            <p:cNvPr id="43" name="ZoneTexte 42"/>
            <p:cNvSpPr txBox="1"/>
            <p:nvPr/>
          </p:nvSpPr>
          <p:spPr>
            <a:xfrm>
              <a:off x="6371712" y="5164745"/>
              <a:ext cx="441146" cy="246221"/>
            </a:xfrm>
            <a:prstGeom prst="rect">
              <a:avLst/>
            </a:prstGeom>
            <a:noFill/>
          </p:spPr>
          <p:txBody>
            <a:bodyPr wrap="none" rtlCol="0">
              <a:spAutoFit/>
            </a:bodyPr>
            <a:lstStyle/>
            <a:p>
              <a:pPr algn="ctr"/>
              <a:r>
                <a:rPr lang="fr-FR" sz="1000" dirty="0">
                  <a:solidFill>
                    <a:srgbClr val="000066"/>
                  </a:solidFill>
                </a:rPr>
                <a:t>ZDV</a:t>
              </a:r>
            </a:p>
          </p:txBody>
        </p:sp>
        <p:sp>
          <p:nvSpPr>
            <p:cNvPr id="44" name="ZoneTexte 43"/>
            <p:cNvSpPr txBox="1"/>
            <p:nvPr/>
          </p:nvSpPr>
          <p:spPr>
            <a:xfrm>
              <a:off x="6695665" y="5164745"/>
              <a:ext cx="434734" cy="246221"/>
            </a:xfrm>
            <a:prstGeom prst="rect">
              <a:avLst/>
            </a:prstGeom>
            <a:noFill/>
          </p:spPr>
          <p:txBody>
            <a:bodyPr wrap="none" rtlCol="0">
              <a:spAutoFit/>
            </a:bodyPr>
            <a:lstStyle/>
            <a:p>
              <a:pPr algn="ctr"/>
              <a:r>
                <a:rPr lang="fr-FR" sz="1000" dirty="0">
                  <a:solidFill>
                    <a:srgbClr val="000066"/>
                  </a:solidFill>
                </a:rPr>
                <a:t>FTC</a:t>
              </a:r>
            </a:p>
          </p:txBody>
        </p:sp>
        <p:sp>
          <p:nvSpPr>
            <p:cNvPr id="45" name="ZoneTexte 44"/>
            <p:cNvSpPr txBox="1"/>
            <p:nvPr/>
          </p:nvSpPr>
          <p:spPr>
            <a:xfrm>
              <a:off x="7020419" y="5164745"/>
              <a:ext cx="434734" cy="246221"/>
            </a:xfrm>
            <a:prstGeom prst="rect">
              <a:avLst/>
            </a:prstGeom>
            <a:noFill/>
          </p:spPr>
          <p:txBody>
            <a:bodyPr wrap="none" rtlCol="0">
              <a:spAutoFit/>
            </a:bodyPr>
            <a:lstStyle/>
            <a:p>
              <a:pPr algn="ctr"/>
              <a:r>
                <a:rPr lang="fr-FR" sz="1000" dirty="0">
                  <a:solidFill>
                    <a:srgbClr val="000066"/>
                  </a:solidFill>
                </a:rPr>
                <a:t>3TC</a:t>
              </a:r>
            </a:p>
          </p:txBody>
        </p:sp>
        <p:sp>
          <p:nvSpPr>
            <p:cNvPr id="47" name="ZoneTexte 46"/>
            <p:cNvSpPr txBox="1"/>
            <p:nvPr/>
          </p:nvSpPr>
          <p:spPr>
            <a:xfrm>
              <a:off x="7345173" y="5164745"/>
              <a:ext cx="434735" cy="246221"/>
            </a:xfrm>
            <a:prstGeom prst="rect">
              <a:avLst/>
            </a:prstGeom>
            <a:noFill/>
          </p:spPr>
          <p:txBody>
            <a:bodyPr wrap="none" rtlCol="0">
              <a:spAutoFit/>
            </a:bodyPr>
            <a:lstStyle/>
            <a:p>
              <a:pPr algn="ctr"/>
              <a:r>
                <a:rPr lang="fr-FR" sz="1000" dirty="0">
                  <a:solidFill>
                    <a:srgbClr val="000066"/>
                  </a:solidFill>
                </a:rPr>
                <a:t>TDF</a:t>
              </a:r>
            </a:p>
          </p:txBody>
        </p:sp>
        <p:sp>
          <p:nvSpPr>
            <p:cNvPr id="48" name="ZoneTexte 47"/>
            <p:cNvSpPr txBox="1"/>
            <p:nvPr/>
          </p:nvSpPr>
          <p:spPr>
            <a:xfrm>
              <a:off x="7669928" y="5164745"/>
              <a:ext cx="433132" cy="246221"/>
            </a:xfrm>
            <a:prstGeom prst="rect">
              <a:avLst/>
            </a:prstGeom>
            <a:noFill/>
          </p:spPr>
          <p:txBody>
            <a:bodyPr wrap="none" rtlCol="0">
              <a:spAutoFit/>
            </a:bodyPr>
            <a:lstStyle/>
            <a:p>
              <a:pPr algn="ctr"/>
              <a:r>
                <a:rPr lang="fr-FR" sz="1000" dirty="0">
                  <a:solidFill>
                    <a:srgbClr val="000066"/>
                  </a:solidFill>
                </a:rPr>
                <a:t>EFV</a:t>
              </a:r>
            </a:p>
          </p:txBody>
        </p:sp>
        <p:sp>
          <p:nvSpPr>
            <p:cNvPr id="54" name="ZoneTexte 53"/>
            <p:cNvSpPr txBox="1"/>
            <p:nvPr/>
          </p:nvSpPr>
          <p:spPr>
            <a:xfrm>
              <a:off x="7993080" y="5164745"/>
              <a:ext cx="441146" cy="246221"/>
            </a:xfrm>
            <a:prstGeom prst="rect">
              <a:avLst/>
            </a:prstGeom>
            <a:noFill/>
          </p:spPr>
          <p:txBody>
            <a:bodyPr wrap="none" rtlCol="0">
              <a:spAutoFit/>
            </a:bodyPr>
            <a:lstStyle/>
            <a:p>
              <a:pPr algn="ctr"/>
              <a:r>
                <a:rPr lang="fr-FR" sz="1000" dirty="0">
                  <a:solidFill>
                    <a:srgbClr val="000066"/>
                  </a:solidFill>
                </a:rPr>
                <a:t>ETR</a:t>
              </a:r>
            </a:p>
          </p:txBody>
        </p:sp>
        <p:sp>
          <p:nvSpPr>
            <p:cNvPr id="55" name="ZoneTexte 54"/>
            <p:cNvSpPr txBox="1"/>
            <p:nvPr/>
          </p:nvSpPr>
          <p:spPr>
            <a:xfrm>
              <a:off x="8324246" y="5164745"/>
              <a:ext cx="447559" cy="246221"/>
            </a:xfrm>
            <a:prstGeom prst="rect">
              <a:avLst/>
            </a:prstGeom>
            <a:noFill/>
          </p:spPr>
          <p:txBody>
            <a:bodyPr wrap="none" rtlCol="0">
              <a:spAutoFit/>
            </a:bodyPr>
            <a:lstStyle/>
            <a:p>
              <a:pPr algn="ctr"/>
              <a:r>
                <a:rPr lang="fr-FR" sz="1000" dirty="0">
                  <a:solidFill>
                    <a:srgbClr val="000066"/>
                  </a:solidFill>
                </a:rPr>
                <a:t>NVP</a:t>
              </a:r>
            </a:p>
          </p:txBody>
        </p:sp>
        <p:sp>
          <p:nvSpPr>
            <p:cNvPr id="56" name="ZoneTexte 55"/>
            <p:cNvSpPr txBox="1"/>
            <p:nvPr/>
          </p:nvSpPr>
          <p:spPr>
            <a:xfrm>
              <a:off x="8661828" y="5164745"/>
              <a:ext cx="447559" cy="246221"/>
            </a:xfrm>
            <a:prstGeom prst="rect">
              <a:avLst/>
            </a:prstGeom>
            <a:noFill/>
          </p:spPr>
          <p:txBody>
            <a:bodyPr wrap="none" rtlCol="0">
              <a:spAutoFit/>
            </a:bodyPr>
            <a:lstStyle/>
            <a:p>
              <a:pPr algn="ctr"/>
              <a:r>
                <a:rPr lang="fr-FR" sz="1000" dirty="0">
                  <a:solidFill>
                    <a:srgbClr val="000066"/>
                  </a:solidFill>
                </a:rPr>
                <a:t>RPV</a:t>
              </a:r>
            </a:p>
          </p:txBody>
        </p:sp>
        <p:sp>
          <p:nvSpPr>
            <p:cNvPr id="25" name="ZoneTexte 24"/>
            <p:cNvSpPr txBox="1"/>
            <p:nvPr/>
          </p:nvSpPr>
          <p:spPr>
            <a:xfrm>
              <a:off x="5362864" y="3171768"/>
              <a:ext cx="2185214" cy="646331"/>
            </a:xfrm>
            <a:prstGeom prst="rect">
              <a:avLst/>
            </a:prstGeom>
            <a:noFill/>
          </p:spPr>
          <p:txBody>
            <a:bodyPr wrap="none" rtlCol="0">
              <a:spAutoFit/>
            </a:bodyPr>
            <a:lstStyle/>
            <a:p>
              <a:r>
                <a:rPr lang="fr-FR" sz="1200" b="1" dirty="0">
                  <a:solidFill>
                    <a:srgbClr val="000066"/>
                  </a:solidFill>
                </a:rPr>
                <a:t>Haut niveau de résistance</a:t>
              </a:r>
            </a:p>
            <a:p>
              <a:r>
                <a:rPr lang="fr-FR" sz="1200" b="1" dirty="0">
                  <a:solidFill>
                    <a:srgbClr val="000066"/>
                  </a:solidFill>
                </a:rPr>
                <a:t>Résistance intermédiaire</a:t>
              </a:r>
            </a:p>
            <a:p>
              <a:r>
                <a:rPr lang="fr-FR" sz="1200" b="1" dirty="0">
                  <a:solidFill>
                    <a:srgbClr val="000066"/>
                  </a:solidFill>
                </a:rPr>
                <a:t>Faible niveau de résistance</a:t>
              </a:r>
            </a:p>
          </p:txBody>
        </p:sp>
        <p:sp>
          <p:nvSpPr>
            <p:cNvPr id="27" name="Rectangle 26"/>
            <p:cNvSpPr/>
            <p:nvPr/>
          </p:nvSpPr>
          <p:spPr bwMode="auto">
            <a:xfrm>
              <a:off x="5265377" y="3249934"/>
              <a:ext cx="108320" cy="90085"/>
            </a:xfrm>
            <a:prstGeom prst="rect">
              <a:avLst/>
            </a:prstGeom>
            <a:solidFill>
              <a:srgbClr val="FF0000"/>
            </a:solidFill>
            <a:ln w="952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57" name="Rectangle 56"/>
            <p:cNvSpPr/>
            <p:nvPr/>
          </p:nvSpPr>
          <p:spPr bwMode="auto">
            <a:xfrm>
              <a:off x="5265377" y="3434600"/>
              <a:ext cx="108320" cy="90085"/>
            </a:xfrm>
            <a:prstGeom prst="rect">
              <a:avLst/>
            </a:prstGeom>
            <a:solidFill>
              <a:srgbClr val="00B050"/>
            </a:solidFill>
            <a:ln w="9525" cap="flat" cmpd="sng" algn="ctr">
              <a:solidFill>
                <a:srgbClr val="00B05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58" name="Rectangle 57"/>
            <p:cNvSpPr/>
            <p:nvPr/>
          </p:nvSpPr>
          <p:spPr bwMode="auto">
            <a:xfrm>
              <a:off x="5265377" y="3639441"/>
              <a:ext cx="108320" cy="90085"/>
            </a:xfrm>
            <a:prstGeom prst="rect">
              <a:avLst/>
            </a:prstGeom>
            <a:solidFill>
              <a:srgbClr val="002060"/>
            </a:solidFill>
            <a:ln w="9525" cap="flat" cmpd="sng" algn="ctr">
              <a:solidFill>
                <a:srgbClr val="00206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28" name="Rectangle 27"/>
            <p:cNvSpPr/>
            <p:nvPr/>
          </p:nvSpPr>
          <p:spPr bwMode="auto">
            <a:xfrm>
              <a:off x="7820408" y="3234928"/>
              <a:ext cx="138707" cy="1771526"/>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59" name="Rectangle 58"/>
            <p:cNvSpPr/>
            <p:nvPr/>
          </p:nvSpPr>
          <p:spPr bwMode="auto">
            <a:xfrm>
              <a:off x="8467911" y="3243132"/>
              <a:ext cx="138707" cy="1880445"/>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0" name="Rectangle 59"/>
            <p:cNvSpPr/>
            <p:nvPr/>
          </p:nvSpPr>
          <p:spPr bwMode="auto">
            <a:xfrm>
              <a:off x="8794597" y="4825928"/>
              <a:ext cx="138707" cy="131781"/>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1" name="Rectangle 60"/>
            <p:cNvSpPr/>
            <p:nvPr/>
          </p:nvSpPr>
          <p:spPr bwMode="auto">
            <a:xfrm flipV="1">
              <a:off x="5224157" y="5130722"/>
              <a:ext cx="138707" cy="1800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2" name="Rectangle 61"/>
            <p:cNvSpPr/>
            <p:nvPr/>
          </p:nvSpPr>
          <p:spPr bwMode="auto">
            <a:xfrm flipV="1">
              <a:off x="6200312" y="5029843"/>
              <a:ext cx="138707" cy="45719"/>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3" name="Rectangle 62"/>
            <p:cNvSpPr/>
            <p:nvPr/>
          </p:nvSpPr>
          <p:spPr bwMode="auto">
            <a:xfrm flipV="1">
              <a:off x="6842869" y="5037376"/>
              <a:ext cx="138707" cy="93345"/>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4" name="Rectangle 63"/>
            <p:cNvSpPr/>
            <p:nvPr/>
          </p:nvSpPr>
          <p:spPr bwMode="auto">
            <a:xfrm flipV="1">
              <a:off x="7171501" y="5049558"/>
              <a:ext cx="138707" cy="86591"/>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5" name="Rectangle 64"/>
            <p:cNvSpPr/>
            <p:nvPr/>
          </p:nvSpPr>
          <p:spPr bwMode="auto">
            <a:xfrm flipV="1">
              <a:off x="7498388" y="5113652"/>
              <a:ext cx="138707" cy="18000"/>
            </a:xfrm>
            <a:prstGeom prst="rect">
              <a:avLst/>
            </a:prstGeom>
            <a:solidFill>
              <a:srgbClr val="FF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6" name="Rectangle 65"/>
            <p:cNvSpPr/>
            <p:nvPr/>
          </p:nvSpPr>
          <p:spPr bwMode="auto">
            <a:xfrm flipV="1">
              <a:off x="7498824" y="5132135"/>
              <a:ext cx="138707" cy="108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7" name="Rectangle 66"/>
            <p:cNvSpPr/>
            <p:nvPr/>
          </p:nvSpPr>
          <p:spPr bwMode="auto">
            <a:xfrm flipV="1">
              <a:off x="6842869" y="5132551"/>
              <a:ext cx="138707" cy="108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8" name="Rectangle 67"/>
            <p:cNvSpPr/>
            <p:nvPr/>
          </p:nvSpPr>
          <p:spPr bwMode="auto">
            <a:xfrm flipV="1">
              <a:off x="6200312" y="5076509"/>
              <a:ext cx="138707" cy="180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69" name="Rectangle 68"/>
            <p:cNvSpPr/>
            <p:nvPr/>
          </p:nvSpPr>
          <p:spPr bwMode="auto">
            <a:xfrm>
              <a:off x="7820408" y="5006454"/>
              <a:ext cx="138707" cy="96182"/>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0" name="Rectangle 69"/>
            <p:cNvSpPr/>
            <p:nvPr/>
          </p:nvSpPr>
          <p:spPr bwMode="auto">
            <a:xfrm>
              <a:off x="8147543" y="4833272"/>
              <a:ext cx="138707" cy="131781"/>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1" name="Rectangle 70"/>
            <p:cNvSpPr/>
            <p:nvPr/>
          </p:nvSpPr>
          <p:spPr bwMode="auto">
            <a:xfrm>
              <a:off x="8794597" y="4957709"/>
              <a:ext cx="138707" cy="131781"/>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2" name="Rectangle 71"/>
            <p:cNvSpPr/>
            <p:nvPr/>
          </p:nvSpPr>
          <p:spPr bwMode="auto">
            <a:xfrm>
              <a:off x="8467911" y="5117634"/>
              <a:ext cx="138707" cy="288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3" name="Rectangle 72"/>
            <p:cNvSpPr/>
            <p:nvPr/>
          </p:nvSpPr>
          <p:spPr bwMode="auto">
            <a:xfrm>
              <a:off x="8147094" y="4965053"/>
              <a:ext cx="138707" cy="181381"/>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4" name="Rectangle 73"/>
            <p:cNvSpPr/>
            <p:nvPr/>
          </p:nvSpPr>
          <p:spPr bwMode="auto">
            <a:xfrm>
              <a:off x="8794597" y="5086749"/>
              <a:ext cx="138707" cy="65097"/>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5" name="Rectangle 74"/>
            <p:cNvSpPr/>
            <p:nvPr/>
          </p:nvSpPr>
          <p:spPr bwMode="auto">
            <a:xfrm>
              <a:off x="7820408" y="5102651"/>
              <a:ext cx="138707" cy="45719"/>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6" name="Rectangle 75"/>
            <p:cNvSpPr/>
            <p:nvPr/>
          </p:nvSpPr>
          <p:spPr bwMode="auto">
            <a:xfrm>
              <a:off x="6526029" y="5120327"/>
              <a:ext cx="138707" cy="32400"/>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7" name="Rectangle 76"/>
            <p:cNvSpPr/>
            <p:nvPr/>
          </p:nvSpPr>
          <p:spPr bwMode="auto">
            <a:xfrm>
              <a:off x="6200312" y="5094093"/>
              <a:ext cx="138707" cy="59287"/>
            </a:xfrm>
            <a:prstGeom prst="rect">
              <a:avLst/>
            </a:prstGeom>
            <a:solidFill>
              <a:srgbClr val="00206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79" name="Rectangle 78"/>
            <p:cNvSpPr/>
            <p:nvPr/>
          </p:nvSpPr>
          <p:spPr bwMode="auto">
            <a:xfrm flipV="1">
              <a:off x="7170155" y="5137647"/>
              <a:ext cx="138707" cy="10800"/>
            </a:xfrm>
            <a:prstGeom prst="rect">
              <a:avLst/>
            </a:prstGeom>
            <a:solidFill>
              <a:srgbClr val="00B05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rgbClr val="000066"/>
                </a:solidFill>
                <a:effectLst/>
                <a:latin typeface="Arial" charset="0"/>
              </a:endParaRPr>
            </a:p>
          </p:txBody>
        </p:sp>
        <p:sp>
          <p:nvSpPr>
            <p:cNvPr id="85" name="Rectangle 84"/>
            <p:cNvSpPr/>
            <p:nvPr/>
          </p:nvSpPr>
          <p:spPr>
            <a:xfrm>
              <a:off x="4992511" y="2870481"/>
              <a:ext cx="659155" cy="3385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buClr>
                  <a:srgbClr val="0070C0"/>
                </a:buClr>
              </a:pPr>
              <a:r>
                <a:rPr lang="fr-FR" sz="1050" dirty="0">
                  <a:solidFill>
                    <a:srgbClr val="000066"/>
                  </a:solidFill>
                </a:rPr>
                <a:t>%</a:t>
              </a:r>
            </a:p>
          </p:txBody>
        </p:sp>
      </p:grpSp>
      <p:sp>
        <p:nvSpPr>
          <p:cNvPr id="86"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err="1">
                <a:solidFill>
                  <a:srgbClr val="0070C0"/>
                </a:solidFill>
                <a:latin typeface="Arial" charset="0"/>
                <a:cs typeface="Arial" charset="0"/>
              </a:rPr>
              <a:t>Derache</a:t>
            </a:r>
            <a:r>
              <a:rPr lang="fr-FR" sz="1200" i="1" dirty="0">
                <a:solidFill>
                  <a:srgbClr val="0070C0"/>
                </a:solidFill>
                <a:latin typeface="Arial" charset="0"/>
                <a:cs typeface="Arial" charset="0"/>
              </a:rPr>
              <a:t> A, CROI 2017, Abs. 43</a:t>
            </a:r>
          </a:p>
        </p:txBody>
      </p:sp>
      <p:sp>
        <p:nvSpPr>
          <p:cNvPr id="87" name="ZoneTexte 86"/>
          <p:cNvSpPr txBox="1"/>
          <p:nvPr/>
        </p:nvSpPr>
        <p:spPr>
          <a:xfrm>
            <a:off x="8854844" y="32575"/>
            <a:ext cx="255198" cy="246221"/>
          </a:xfrm>
          <a:prstGeom prst="rect">
            <a:avLst/>
          </a:prstGeom>
          <a:noFill/>
        </p:spPr>
        <p:txBody>
          <a:bodyPr wrap="none" rtlCol="0">
            <a:spAutoFit/>
          </a:bodyPr>
          <a:lstStyle/>
          <a:p>
            <a:pPr algn="r"/>
            <a:r>
              <a:rPr lang="fr-FR" sz="1000" b="1" dirty="0">
                <a:solidFill>
                  <a:schemeClr val="bg1"/>
                </a:solidFill>
              </a:rPr>
              <a:t>4</a:t>
            </a:r>
          </a:p>
        </p:txBody>
      </p:sp>
    </p:spTree>
    <p:extLst>
      <p:ext uri="{BB962C8B-B14F-4D97-AF65-F5344CB8AC3E}">
        <p14:creationId xmlns:p14="http://schemas.microsoft.com/office/powerpoint/2010/main" val="1720138366"/>
      </p:ext>
    </p:extLst>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Espace réservé du contenu 2"/>
          <p:cNvSpPr>
            <a:spLocks/>
          </p:cNvSpPr>
          <p:nvPr/>
        </p:nvSpPr>
        <p:spPr bwMode="auto">
          <a:xfrm>
            <a:off x="195752" y="5199205"/>
            <a:ext cx="8512819" cy="993819"/>
          </a:xfrm>
          <a:prstGeom prst="rect">
            <a:avLst/>
          </a:prstGeom>
          <a:noFill/>
          <a:ln w="9525">
            <a:noFill/>
            <a:miter lim="800000"/>
            <a:headEnd/>
            <a:tailEnd/>
          </a:ln>
        </p:spPr>
        <p:txBody>
          <a:bodyPr/>
          <a:lstStyle/>
          <a:p>
            <a:pPr marL="342900" indent="-342900" defTabSz="914400">
              <a:spcBef>
                <a:spcPct val="20000"/>
              </a:spcBef>
              <a:buClr>
                <a:srgbClr val="0070C0"/>
              </a:buClr>
              <a:buFont typeface="Arial" panose="020B0604020202020204" pitchFamily="34" charset="0"/>
              <a:buChar char="•"/>
            </a:pPr>
            <a:r>
              <a:rPr lang="fr-FR" b="1" dirty="0">
                <a:solidFill>
                  <a:srgbClr val="0070C0"/>
                </a:solidFill>
                <a:latin typeface="+mj-lt"/>
              </a:rPr>
              <a:t>Objectif : </a:t>
            </a:r>
            <a:r>
              <a:rPr lang="fr-FR" dirty="0">
                <a:latin typeface="+mj-lt"/>
              </a:rPr>
              <a:t>c</a:t>
            </a:r>
            <a:r>
              <a:rPr lang="fr-FR" dirty="0">
                <a:solidFill>
                  <a:srgbClr val="000066"/>
                </a:solidFill>
                <a:latin typeface="+mj-lt"/>
              </a:rPr>
              <a:t>omparaison de la tolérance et de l’efficacité du switch pour E/C/F/TAF ou de la poursuite de ATV/r + FTC/TDF chez les femmes ayant obtenu une CV &lt; 50 c/ml après 48 semaines de ATV/r + FTC/TDF</a:t>
            </a:r>
            <a:endParaRPr lang="fr-FR" b="1" dirty="0">
              <a:solidFill>
                <a:srgbClr val="000066"/>
              </a:solidFill>
              <a:latin typeface="+mj-lt"/>
            </a:endParaRPr>
          </a:p>
        </p:txBody>
      </p:sp>
      <p:graphicFrame>
        <p:nvGraphicFramePr>
          <p:cNvPr id="207888" name="Group 16"/>
          <p:cNvGraphicFramePr>
            <a:graphicFrameLocks noGrp="1"/>
          </p:cNvGraphicFramePr>
          <p:nvPr>
            <p:extLst/>
          </p:nvPr>
        </p:nvGraphicFramePr>
        <p:xfrm>
          <a:off x="2840238" y="3392558"/>
          <a:ext cx="1640911" cy="517525"/>
        </p:xfrm>
        <a:graphic>
          <a:graphicData uri="http://schemas.openxmlformats.org/drawingml/2006/table">
            <a:tbl>
              <a:tblPr/>
              <a:tblGrid>
                <a:gridCol w="1640911">
                  <a:extLst>
                    <a:ext uri="{9D8B030D-6E8A-4147-A177-3AD203B41FA5}">
                      <a16:colId xmlns:a16="http://schemas.microsoft.com/office/drawing/2014/main" xmlns="" val="20000"/>
                    </a:ext>
                  </a:extLst>
                </a:gridCol>
              </a:tblGrid>
              <a:tr h="517525">
                <a:tc>
                  <a:txBody>
                    <a:bodyPr/>
                    <a:lstStyle/>
                    <a:p>
                      <a:pPr marL="0" marR="0" lvl="0" indent="0" algn="l" defTabSz="914400" rtl="0" eaLnBrk="1" fontAlgn="base" latinLnBrk="0" hangingPunct="1">
                        <a:lnSpc>
                          <a:spcPct val="7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mn-lt"/>
                          <a:ea typeface="ＭＳ Ｐゴシック" pitchFamily="-109" charset="-128"/>
                          <a:cs typeface="ＭＳ Ｐゴシック" pitchFamily="-109" charset="-128"/>
                        </a:rPr>
                        <a:t>ATV/r + FTC/TDF</a:t>
                      </a:r>
                    </a:p>
                  </a:txBody>
                  <a:tcPr marL="91450" marR="91450"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00B200"/>
                    </a:solidFill>
                  </a:tcPr>
                </a:tc>
                <a:extLst>
                  <a:ext uri="{0D108BD9-81ED-4DB2-BD59-A6C34878D82A}">
                    <a16:rowId xmlns:a16="http://schemas.microsoft.com/office/drawing/2014/main" xmlns="" val="10000"/>
                  </a:ext>
                </a:extLst>
              </a:tr>
            </a:tbl>
          </a:graphicData>
        </a:graphic>
      </p:graphicFrame>
      <p:sp>
        <p:nvSpPr>
          <p:cNvPr id="5144" name="Rectangle 27"/>
          <p:cNvSpPr>
            <a:spLocks noGrp="1" noChangeArrowheads="1"/>
          </p:cNvSpPr>
          <p:nvPr>
            <p:ph type="title"/>
          </p:nvPr>
        </p:nvSpPr>
        <p:spPr>
          <a:xfrm>
            <a:off x="1547813" y="115888"/>
            <a:ext cx="7596188" cy="936625"/>
          </a:xfrm>
        </p:spPr>
        <p:txBody>
          <a:bodyPr/>
          <a:lstStyle/>
          <a:p>
            <a:r>
              <a:rPr lang="fr-FR" sz="2600" dirty="0">
                <a:ea typeface="ＭＳ Ｐゴシック" pitchFamily="34" charset="-128"/>
              </a:rPr>
              <a:t>E/C/F/TAF chez les femmes en succès virologique du groupe ATV/r de l’essai WAVES (1)</a:t>
            </a:r>
          </a:p>
        </p:txBody>
      </p:sp>
      <p:graphicFrame>
        <p:nvGraphicFramePr>
          <p:cNvPr id="32" name="Group 16"/>
          <p:cNvGraphicFramePr>
            <a:graphicFrameLocks noGrp="1"/>
          </p:cNvGraphicFramePr>
          <p:nvPr>
            <p:extLst/>
          </p:nvPr>
        </p:nvGraphicFramePr>
        <p:xfrm>
          <a:off x="7193749" y="3800018"/>
          <a:ext cx="1601940" cy="517525"/>
        </p:xfrm>
        <a:graphic>
          <a:graphicData uri="http://schemas.openxmlformats.org/drawingml/2006/table">
            <a:tbl>
              <a:tblPr/>
              <a:tblGrid>
                <a:gridCol w="1601940">
                  <a:extLst>
                    <a:ext uri="{9D8B030D-6E8A-4147-A177-3AD203B41FA5}">
                      <a16:colId xmlns:a16="http://schemas.microsoft.com/office/drawing/2014/main" xmlns="" val="20000"/>
                    </a:ext>
                  </a:extLst>
                </a:gridCol>
              </a:tblGrid>
              <a:tr h="517525">
                <a:tc>
                  <a:txBody>
                    <a:bodyPr/>
                    <a:lstStyle/>
                    <a:p>
                      <a:pPr marL="0" marR="0" lvl="0" indent="0" algn="l" defTabSz="914400" rtl="0" eaLnBrk="1" fontAlgn="base" latinLnBrk="0" hangingPunct="1">
                        <a:lnSpc>
                          <a:spcPct val="7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mn-lt"/>
                          <a:ea typeface="ＭＳ Ｐゴシック" pitchFamily="-109" charset="-128"/>
                          <a:cs typeface="ＭＳ Ｐゴシック" pitchFamily="-109" charset="-128"/>
                        </a:rPr>
                        <a:t>ATV/r + FTC/TDF</a:t>
                      </a:r>
                    </a:p>
                  </a:txBody>
                  <a:tcPr marL="91450" marR="91450"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00B200"/>
                    </a:solidFill>
                  </a:tcPr>
                </a:tc>
                <a:extLst>
                  <a:ext uri="{0D108BD9-81ED-4DB2-BD59-A6C34878D82A}">
                    <a16:rowId xmlns:a16="http://schemas.microsoft.com/office/drawing/2014/main" xmlns="" val="10000"/>
                  </a:ext>
                </a:extLst>
              </a:tr>
            </a:tbl>
          </a:graphicData>
        </a:graphic>
      </p:graphicFrame>
      <p:graphicFrame>
        <p:nvGraphicFramePr>
          <p:cNvPr id="33" name="Group 16"/>
          <p:cNvGraphicFramePr>
            <a:graphicFrameLocks noGrp="1"/>
          </p:cNvGraphicFramePr>
          <p:nvPr>
            <p:extLst/>
          </p:nvPr>
        </p:nvGraphicFramePr>
        <p:xfrm>
          <a:off x="7193748" y="2823693"/>
          <a:ext cx="1601941" cy="517525"/>
        </p:xfrm>
        <a:graphic>
          <a:graphicData uri="http://schemas.openxmlformats.org/drawingml/2006/table">
            <a:tbl>
              <a:tblPr/>
              <a:tblGrid>
                <a:gridCol w="1601941">
                  <a:extLst>
                    <a:ext uri="{9D8B030D-6E8A-4147-A177-3AD203B41FA5}">
                      <a16:colId xmlns:a16="http://schemas.microsoft.com/office/drawing/2014/main" xmlns="" val="20000"/>
                    </a:ext>
                  </a:extLst>
                </a:gridCol>
              </a:tblGrid>
              <a:tr h="517525">
                <a:tc>
                  <a:txBody>
                    <a:bodyPr/>
                    <a:lstStyle/>
                    <a:p>
                      <a:pPr marL="0" marR="0" lvl="0" indent="0" algn="ctr" defTabSz="914400" rtl="0" eaLnBrk="1" fontAlgn="base" latinLnBrk="0" hangingPunct="1">
                        <a:lnSpc>
                          <a:spcPct val="7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mn-lt"/>
                          <a:ea typeface="ＭＳ Ｐゴシック" pitchFamily="-109" charset="-128"/>
                          <a:cs typeface="ＭＳ Ｐゴシック" pitchFamily="-109" charset="-128"/>
                        </a:rPr>
                        <a:t>E/C/F/TAF</a:t>
                      </a:r>
                    </a:p>
                  </a:txBody>
                  <a:tcPr marL="91450" marR="91450"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6633FF"/>
                    </a:solidFill>
                  </a:tcPr>
                </a:tc>
                <a:extLst>
                  <a:ext uri="{0D108BD9-81ED-4DB2-BD59-A6C34878D82A}">
                    <a16:rowId xmlns:a16="http://schemas.microsoft.com/office/drawing/2014/main" xmlns="" val="10000"/>
                  </a:ext>
                </a:extLst>
              </a:tr>
            </a:tbl>
          </a:graphicData>
        </a:graphic>
      </p:graphicFrame>
      <p:graphicFrame>
        <p:nvGraphicFramePr>
          <p:cNvPr id="34" name="Group 16"/>
          <p:cNvGraphicFramePr>
            <a:graphicFrameLocks noGrp="1"/>
          </p:cNvGraphicFramePr>
          <p:nvPr>
            <p:extLst/>
          </p:nvPr>
        </p:nvGraphicFramePr>
        <p:xfrm>
          <a:off x="2792612" y="2392725"/>
          <a:ext cx="1688537" cy="517525"/>
        </p:xfrm>
        <a:graphic>
          <a:graphicData uri="http://schemas.openxmlformats.org/drawingml/2006/table">
            <a:tbl>
              <a:tblPr/>
              <a:tblGrid>
                <a:gridCol w="1688537">
                  <a:extLst>
                    <a:ext uri="{9D8B030D-6E8A-4147-A177-3AD203B41FA5}">
                      <a16:colId xmlns:a16="http://schemas.microsoft.com/office/drawing/2014/main" xmlns="" val="20000"/>
                    </a:ext>
                  </a:extLst>
                </a:gridCol>
              </a:tblGrid>
              <a:tr h="517525">
                <a:tc>
                  <a:txBody>
                    <a:bodyPr/>
                    <a:lstStyle/>
                    <a:p>
                      <a:pPr marL="0" marR="0" lvl="0" indent="0" algn="ctr" defTabSz="914400" rtl="0" eaLnBrk="1" fontAlgn="base" latinLnBrk="0" hangingPunct="1">
                        <a:lnSpc>
                          <a:spcPct val="70000"/>
                        </a:lnSpc>
                        <a:spcBef>
                          <a:spcPct val="20000"/>
                        </a:spcBef>
                        <a:spcAft>
                          <a:spcPct val="0"/>
                        </a:spcAft>
                        <a:buClrTx/>
                        <a:buSzTx/>
                        <a:buFont typeface="Wingdings" pitchFamily="-109" charset="2"/>
                        <a:buNone/>
                        <a:tabLst/>
                      </a:pPr>
                      <a:r>
                        <a:rPr kumimoji="0" lang="en-GB" sz="1400" b="1" i="0" u="none" strike="noStrike" cap="none" normalizeH="0" baseline="0" dirty="0">
                          <a:ln>
                            <a:noFill/>
                          </a:ln>
                          <a:solidFill>
                            <a:schemeClr val="bg1"/>
                          </a:solidFill>
                          <a:effectLst/>
                          <a:latin typeface="+mn-lt"/>
                          <a:ea typeface="ＭＳ Ｐゴシック" pitchFamily="-109" charset="-128"/>
                          <a:cs typeface="ＭＳ Ｐゴシック" pitchFamily="-109" charset="-128"/>
                        </a:rPr>
                        <a:t>E/C/F/TDF</a:t>
                      </a:r>
                    </a:p>
                  </a:txBody>
                  <a:tcPr marL="91450" marR="91450" anchor="ctr" horzOverflow="overflow">
                    <a:lnL w="12700" cap="flat" cmpd="sng" algn="ctr">
                      <a:solidFill>
                        <a:srgbClr val="C0C0C0"/>
                      </a:solidFill>
                      <a:prstDash val="solid"/>
                      <a:round/>
                      <a:headEnd type="none" w="med" len="med"/>
                      <a:tailEnd type="none" w="med" len="med"/>
                    </a:lnL>
                    <a:lnR w="12700" cap="flat" cmpd="sng" algn="ctr">
                      <a:solidFill>
                        <a:srgbClr val="C0C0C0"/>
                      </a:solidFill>
                      <a:prstDash val="solid"/>
                      <a:round/>
                      <a:headEnd type="none" w="med" len="med"/>
                      <a:tailEnd type="none" w="med" len="med"/>
                    </a:lnR>
                    <a:lnT w="12700" cap="flat" cmpd="sng" algn="ctr">
                      <a:solidFill>
                        <a:srgbClr val="C0C0C0"/>
                      </a:solidFill>
                      <a:prstDash val="solid"/>
                      <a:round/>
                      <a:headEnd type="none" w="med" len="med"/>
                      <a:tailEnd type="none" w="med" len="med"/>
                    </a:lnT>
                    <a:lnB w="12700" cap="flat" cmpd="sng" algn="ctr">
                      <a:solidFill>
                        <a:srgbClr val="C0C0C0"/>
                      </a:solidFill>
                      <a:prstDash val="solid"/>
                      <a:round/>
                      <a:headEnd type="none" w="med" len="med"/>
                      <a:tailEnd type="none" w="med" len="med"/>
                    </a:lnB>
                    <a:lnTlToBr>
                      <a:noFill/>
                    </a:lnTlToBr>
                    <a:lnBlToTr>
                      <a:noFill/>
                    </a:lnBlToTr>
                    <a:solidFill>
                      <a:srgbClr val="CC3300"/>
                    </a:solidFill>
                  </a:tcPr>
                </a:tc>
                <a:extLst>
                  <a:ext uri="{0D108BD9-81ED-4DB2-BD59-A6C34878D82A}">
                    <a16:rowId xmlns:a16="http://schemas.microsoft.com/office/drawing/2014/main" xmlns="" val="10000"/>
                  </a:ext>
                </a:extLst>
              </a:tr>
            </a:tbl>
          </a:graphicData>
        </a:graphic>
      </p:graphicFrame>
      <p:sp>
        <p:nvSpPr>
          <p:cNvPr id="35"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defTabSz="914400"/>
            <a:r>
              <a:rPr lang="pt-BR" sz="1200" i="1" dirty="0">
                <a:solidFill>
                  <a:srgbClr val="0070C0"/>
                </a:solidFill>
              </a:rPr>
              <a:t> Hodder S, CROI 2017, Abs. 443 ; * Squires K, Lancet HIV 2016;3(9):e410-e420</a:t>
            </a:r>
            <a:endParaRPr lang="en-GB" sz="1200" i="1" dirty="0">
              <a:solidFill>
                <a:srgbClr val="0070C0"/>
              </a:solidFill>
            </a:endParaRPr>
          </a:p>
        </p:txBody>
      </p:sp>
      <p:grpSp>
        <p:nvGrpSpPr>
          <p:cNvPr id="4" name="Groupe 3"/>
          <p:cNvGrpSpPr/>
          <p:nvPr/>
        </p:nvGrpSpPr>
        <p:grpSpPr>
          <a:xfrm>
            <a:off x="228410" y="1409858"/>
            <a:ext cx="8815383" cy="3588862"/>
            <a:chOff x="228410" y="1409858"/>
            <a:chExt cx="8815383" cy="3588862"/>
          </a:xfrm>
        </p:grpSpPr>
        <p:sp>
          <p:nvSpPr>
            <p:cNvPr id="2" name="Rectangle à coins arrondis 1"/>
            <p:cNvSpPr/>
            <p:nvPr/>
          </p:nvSpPr>
          <p:spPr bwMode="auto">
            <a:xfrm>
              <a:off x="6164991" y="2255520"/>
              <a:ext cx="2878802" cy="2743200"/>
            </a:xfrm>
            <a:prstGeom prst="roundRect">
              <a:avLst>
                <a:gd name="adj" fmla="val 7039"/>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cxnSp>
          <p:nvCxnSpPr>
            <p:cNvPr id="5123" name="Connecteur droit 66"/>
            <p:cNvCxnSpPr>
              <a:cxnSpLocks noChangeShapeType="1"/>
            </p:cNvCxnSpPr>
            <p:nvPr/>
          </p:nvCxnSpPr>
          <p:spPr bwMode="auto">
            <a:xfrm rot="5400000">
              <a:off x="1703421" y="2412886"/>
              <a:ext cx="648000" cy="1588"/>
            </a:xfrm>
            <a:prstGeom prst="line">
              <a:avLst/>
            </a:prstGeom>
            <a:noFill/>
            <a:ln w="28575">
              <a:solidFill>
                <a:srgbClr val="0070C0"/>
              </a:solidFill>
              <a:round/>
              <a:headEnd/>
              <a:tailEnd type="triangle" w="med" len="med"/>
            </a:ln>
          </p:spPr>
        </p:cxnSp>
        <p:sp>
          <p:nvSpPr>
            <p:cNvPr id="5141" name="Oval 170"/>
            <p:cNvSpPr>
              <a:spLocks noChangeArrowheads="1"/>
            </p:cNvSpPr>
            <p:nvPr/>
          </p:nvSpPr>
          <p:spPr bwMode="auto">
            <a:xfrm>
              <a:off x="1241282" y="1427481"/>
              <a:ext cx="1539875" cy="735784"/>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defTabSz="914400"/>
              <a:r>
                <a:rPr lang="fr-FR" sz="1200" b="1" dirty="0">
                  <a:solidFill>
                    <a:srgbClr val="000066"/>
                  </a:solidFill>
                  <a:latin typeface="+mn-lt"/>
                  <a:cs typeface="Arial" charset="0"/>
                </a:rPr>
                <a:t>Randomisation</a:t>
              </a:r>
            </a:p>
            <a:p>
              <a:pPr algn="ctr" defTabSz="914400"/>
              <a:r>
                <a:rPr lang="fr-FR" sz="1200" b="1" dirty="0">
                  <a:solidFill>
                    <a:srgbClr val="000066"/>
                  </a:solidFill>
                  <a:latin typeface="+mn-lt"/>
                  <a:cs typeface="Arial" charset="0"/>
                </a:rPr>
                <a:t>1 : 1</a:t>
              </a:r>
            </a:p>
            <a:p>
              <a:pPr algn="ctr" defTabSz="914400"/>
              <a:r>
                <a:rPr lang="fr-FR" sz="1200" b="1" dirty="0">
                  <a:solidFill>
                    <a:srgbClr val="000066"/>
                  </a:solidFill>
                  <a:latin typeface="+mn-lt"/>
                  <a:cs typeface="Arial" charset="0"/>
                </a:rPr>
                <a:t>Double-aveugle</a:t>
              </a:r>
            </a:p>
          </p:txBody>
        </p:sp>
        <p:sp>
          <p:nvSpPr>
            <p:cNvPr id="5142" name="AutoShape 162"/>
            <p:cNvSpPr>
              <a:spLocks noChangeArrowheads="1"/>
            </p:cNvSpPr>
            <p:nvPr/>
          </p:nvSpPr>
          <p:spPr bwMode="auto">
            <a:xfrm>
              <a:off x="228410" y="2434355"/>
              <a:ext cx="1658739" cy="1532334"/>
            </a:xfrm>
            <a:prstGeom prst="roundRect">
              <a:avLst>
                <a:gd name="adj" fmla="val 16667"/>
              </a:avLst>
            </a:prstGeom>
            <a:ln>
              <a:headEnd/>
              <a:tailEnd/>
            </a:ln>
          </p:spPr>
          <p:style>
            <a:lnRef idx="1">
              <a:schemeClr val="accent1"/>
            </a:lnRef>
            <a:fillRef idx="2">
              <a:schemeClr val="accent1"/>
            </a:fillRef>
            <a:effectRef idx="1">
              <a:schemeClr val="accent1"/>
            </a:effectRef>
            <a:fontRef idx="minor">
              <a:schemeClr val="dk1"/>
            </a:fontRef>
          </p:style>
          <p:txBody>
            <a:bodyPr wrap="none" anchor="ctr">
              <a:spAutoFit/>
            </a:bodyPr>
            <a:lstStyle/>
            <a:p>
              <a:pPr algn="ctr" defTabSz="914400"/>
              <a:r>
                <a:rPr lang="fr-FR" sz="1200" b="1" dirty="0">
                  <a:solidFill>
                    <a:srgbClr val="000066"/>
                  </a:solidFill>
                  <a:cs typeface="Arial" charset="0"/>
                </a:rPr>
                <a:t>Femmes</a:t>
              </a:r>
            </a:p>
            <a:p>
              <a:pPr algn="ctr" defTabSz="914400"/>
              <a:r>
                <a:rPr lang="fr-FR" sz="1200" b="1" dirty="0">
                  <a:solidFill>
                    <a:srgbClr val="000066"/>
                  </a:solidFill>
                  <a:cs typeface="Arial" charset="0"/>
                </a:rPr>
                <a:t>Naïves d’ARV</a:t>
              </a:r>
            </a:p>
            <a:p>
              <a:pPr algn="ctr" defTabSz="914400"/>
              <a:r>
                <a:rPr lang="fr-FR" sz="1200" b="1" dirty="0">
                  <a:solidFill>
                    <a:srgbClr val="000066"/>
                  </a:solidFill>
                </a:rPr>
                <a:t>CV</a:t>
              </a:r>
              <a:r>
                <a:rPr lang="fr-FR" sz="1200" b="1" dirty="0">
                  <a:solidFill>
                    <a:srgbClr val="000066"/>
                  </a:solidFill>
                  <a:cs typeface="Arial" charset="0"/>
                </a:rPr>
                <a:t> </a:t>
              </a:r>
              <a:r>
                <a:rPr lang="fr-FR" sz="1200" b="1" u="sng" dirty="0">
                  <a:solidFill>
                    <a:srgbClr val="000066"/>
                  </a:solidFill>
                  <a:cs typeface="Arial" charset="0"/>
                </a:rPr>
                <a:t>&gt;</a:t>
              </a:r>
              <a:r>
                <a:rPr lang="fr-FR" sz="1200" b="1" dirty="0">
                  <a:solidFill>
                    <a:srgbClr val="000066"/>
                  </a:solidFill>
                  <a:cs typeface="Arial" charset="0"/>
                </a:rPr>
                <a:t> 500 c/ml</a:t>
              </a:r>
            </a:p>
            <a:p>
              <a:pPr algn="ctr" defTabSz="914400"/>
              <a:r>
                <a:rPr lang="fr-FR" sz="1200" b="1" dirty="0">
                  <a:solidFill>
                    <a:srgbClr val="000066"/>
                  </a:solidFill>
                  <a:cs typeface="Arial" charset="0"/>
                </a:rPr>
                <a:t>Tous CD4</a:t>
              </a:r>
            </a:p>
            <a:p>
              <a:pPr algn="ctr" defTabSz="914400"/>
              <a:r>
                <a:rPr lang="fr-FR" sz="1200" b="1" dirty="0">
                  <a:solidFill>
                    <a:srgbClr val="000066"/>
                  </a:solidFill>
                  <a:cs typeface="Arial" charset="0"/>
                </a:rPr>
                <a:t>Pas de résistance</a:t>
              </a:r>
            </a:p>
            <a:p>
              <a:pPr algn="ctr" defTabSz="914400"/>
              <a:r>
                <a:rPr lang="fr-FR" sz="1200" b="1" dirty="0">
                  <a:solidFill>
                    <a:srgbClr val="000066"/>
                  </a:solidFill>
                  <a:cs typeface="Arial" charset="0"/>
                </a:rPr>
                <a:t>à FTC, TDF et ATV</a:t>
              </a:r>
            </a:p>
            <a:p>
              <a:pPr algn="ctr" defTabSz="914400"/>
              <a:r>
                <a:rPr lang="fr-FR" sz="1200" b="1" dirty="0" err="1">
                  <a:solidFill>
                    <a:srgbClr val="000066"/>
                  </a:solidFill>
                  <a:cs typeface="Arial" charset="0"/>
                </a:rPr>
                <a:t>DFGe</a:t>
              </a:r>
              <a:r>
                <a:rPr lang="fr-FR" sz="1200" b="1" dirty="0">
                  <a:solidFill>
                    <a:srgbClr val="000066"/>
                  </a:solidFill>
                  <a:cs typeface="Arial" charset="0"/>
                </a:rPr>
                <a:t> </a:t>
              </a:r>
              <a:r>
                <a:rPr lang="fr-FR" sz="1200" b="1" u="sng" dirty="0">
                  <a:solidFill>
                    <a:srgbClr val="000066"/>
                  </a:solidFill>
                  <a:cs typeface="Arial" charset="0"/>
                </a:rPr>
                <a:t>&gt;</a:t>
              </a:r>
              <a:r>
                <a:rPr lang="fr-FR" sz="1200" b="1" dirty="0">
                  <a:solidFill>
                    <a:srgbClr val="000066"/>
                  </a:solidFill>
                  <a:cs typeface="Arial" charset="0"/>
                </a:rPr>
                <a:t> 70 ml/min</a:t>
              </a:r>
            </a:p>
          </p:txBody>
        </p:sp>
        <p:cxnSp>
          <p:nvCxnSpPr>
            <p:cNvPr id="5145" name="AutoShape 60"/>
            <p:cNvCxnSpPr>
              <a:cxnSpLocks noChangeShapeType="1"/>
            </p:cNvCxnSpPr>
            <p:nvPr/>
          </p:nvCxnSpPr>
          <p:spPr bwMode="auto">
            <a:xfrm rot="10800000" flipH="1" flipV="1">
              <a:off x="2792613" y="2687364"/>
              <a:ext cx="1588" cy="993775"/>
            </a:xfrm>
            <a:prstGeom prst="bentConnector3">
              <a:avLst>
                <a:gd name="adj1" fmla="val -37863350"/>
              </a:avLst>
            </a:prstGeom>
            <a:noFill/>
            <a:ln w="38100">
              <a:solidFill>
                <a:srgbClr val="0070C0"/>
              </a:solidFill>
              <a:miter lim="800000"/>
              <a:headEnd type="triangle" w="med" len="med"/>
              <a:tailEnd type="triangle" w="med" len="med"/>
            </a:ln>
          </p:spPr>
        </p:cxnSp>
        <p:sp>
          <p:nvSpPr>
            <p:cNvPr id="5146" name="Line 63"/>
            <p:cNvSpPr>
              <a:spLocks noChangeShapeType="1"/>
            </p:cNvSpPr>
            <p:nvPr/>
          </p:nvSpPr>
          <p:spPr bwMode="auto">
            <a:xfrm>
              <a:off x="1908168" y="3177902"/>
              <a:ext cx="288000" cy="0"/>
            </a:xfrm>
            <a:prstGeom prst="line">
              <a:avLst/>
            </a:prstGeom>
            <a:noFill/>
            <a:ln w="38100">
              <a:solidFill>
                <a:srgbClr val="0070C0"/>
              </a:solidFill>
              <a:round/>
              <a:headEnd/>
              <a:tailEnd/>
            </a:ln>
          </p:spPr>
          <p:txBody>
            <a:bodyPr/>
            <a:lstStyle/>
            <a:p>
              <a:endParaRPr lang="fr-FR">
                <a:latin typeface="+mn-lt"/>
              </a:endParaRPr>
            </a:p>
          </p:txBody>
        </p:sp>
        <p:sp>
          <p:nvSpPr>
            <p:cNvPr id="5147" name="Rectangle 9"/>
            <p:cNvSpPr>
              <a:spLocks noChangeArrowheads="1"/>
            </p:cNvSpPr>
            <p:nvPr/>
          </p:nvSpPr>
          <p:spPr bwMode="auto">
            <a:xfrm>
              <a:off x="2113638" y="3693986"/>
              <a:ext cx="700833" cy="276999"/>
            </a:xfrm>
            <a:prstGeom prst="rect">
              <a:avLst/>
            </a:prstGeom>
            <a:noFill/>
            <a:ln w="9525">
              <a:noFill/>
              <a:miter lim="800000"/>
              <a:headEnd/>
              <a:tailEnd/>
            </a:ln>
          </p:spPr>
          <p:txBody>
            <a:bodyPr wrap="none">
              <a:spAutoFit/>
            </a:bodyPr>
            <a:lstStyle/>
            <a:p>
              <a:pPr algn="ctr" defTabSz="914400"/>
              <a:r>
                <a:rPr lang="fr-FR" sz="1200" dirty="0">
                  <a:latin typeface="+mn-lt"/>
                  <a:cs typeface="Arial" charset="0"/>
                </a:rPr>
                <a:t>n = 286</a:t>
              </a:r>
            </a:p>
          </p:txBody>
        </p:sp>
        <p:sp>
          <p:nvSpPr>
            <p:cNvPr id="5148" name="Rectangle 8"/>
            <p:cNvSpPr>
              <a:spLocks noChangeArrowheads="1"/>
            </p:cNvSpPr>
            <p:nvPr/>
          </p:nvSpPr>
          <p:spPr bwMode="auto">
            <a:xfrm>
              <a:off x="2113638" y="2360339"/>
              <a:ext cx="700833" cy="276999"/>
            </a:xfrm>
            <a:prstGeom prst="rect">
              <a:avLst/>
            </a:prstGeom>
            <a:noFill/>
            <a:ln w="9525">
              <a:noFill/>
              <a:miter lim="800000"/>
              <a:headEnd/>
              <a:tailEnd/>
            </a:ln>
          </p:spPr>
          <p:txBody>
            <a:bodyPr wrap="none">
              <a:spAutoFit/>
            </a:bodyPr>
            <a:lstStyle/>
            <a:p>
              <a:pPr algn="ctr" defTabSz="914400"/>
              <a:r>
                <a:rPr lang="fr-FR" sz="1200" dirty="0">
                  <a:latin typeface="+mn-lt"/>
                  <a:cs typeface="Arial" charset="0"/>
                </a:rPr>
                <a:t>n = 289</a:t>
              </a:r>
            </a:p>
          </p:txBody>
        </p:sp>
        <p:sp>
          <p:nvSpPr>
            <p:cNvPr id="5151" name="Line 31"/>
            <p:cNvSpPr>
              <a:spLocks noChangeShapeType="1"/>
            </p:cNvSpPr>
            <p:nvPr/>
          </p:nvSpPr>
          <p:spPr bwMode="auto">
            <a:xfrm flipV="1">
              <a:off x="5528595" y="2696101"/>
              <a:ext cx="364206" cy="0"/>
            </a:xfrm>
            <a:prstGeom prst="line">
              <a:avLst/>
            </a:prstGeom>
            <a:noFill/>
            <a:ln w="38100">
              <a:solidFill>
                <a:srgbClr val="0070C0"/>
              </a:solidFill>
              <a:round/>
              <a:headEnd/>
              <a:tailEnd type="triangle" w="med" len="med"/>
            </a:ln>
          </p:spPr>
          <p:txBody>
            <a:bodyPr wrap="none" anchor="ctr"/>
            <a:lstStyle/>
            <a:p>
              <a:endParaRPr lang="fr-FR">
                <a:latin typeface="+mn-lt"/>
              </a:endParaRPr>
            </a:p>
          </p:txBody>
        </p:sp>
        <p:sp>
          <p:nvSpPr>
            <p:cNvPr id="5152" name="Line 31"/>
            <p:cNvSpPr>
              <a:spLocks noChangeShapeType="1"/>
            </p:cNvSpPr>
            <p:nvPr/>
          </p:nvSpPr>
          <p:spPr bwMode="auto">
            <a:xfrm flipV="1">
              <a:off x="4482149" y="3663480"/>
              <a:ext cx="252000" cy="0"/>
            </a:xfrm>
            <a:prstGeom prst="line">
              <a:avLst/>
            </a:prstGeom>
            <a:noFill/>
            <a:ln w="38100">
              <a:solidFill>
                <a:srgbClr val="0070C0"/>
              </a:solidFill>
              <a:round/>
              <a:headEnd/>
              <a:tailEnd type="triangle" w="med" len="med"/>
            </a:ln>
          </p:spPr>
          <p:txBody>
            <a:bodyPr wrap="none" anchor="ctr"/>
            <a:lstStyle/>
            <a:p>
              <a:endParaRPr lang="fr-FR">
                <a:latin typeface="+mn-lt"/>
              </a:endParaRPr>
            </a:p>
          </p:txBody>
        </p:sp>
        <p:sp>
          <p:nvSpPr>
            <p:cNvPr id="5155" name="ZoneTexte 1"/>
            <p:cNvSpPr txBox="1">
              <a:spLocks noChangeArrowheads="1"/>
            </p:cNvSpPr>
            <p:nvPr/>
          </p:nvSpPr>
          <p:spPr bwMode="auto">
            <a:xfrm>
              <a:off x="4693322" y="3429081"/>
              <a:ext cx="1476686" cy="461665"/>
            </a:xfrm>
            <a:prstGeom prst="rect">
              <a:avLst/>
            </a:prstGeom>
            <a:noFill/>
            <a:ln w="9525">
              <a:noFill/>
              <a:miter lim="800000"/>
              <a:headEnd/>
              <a:tailEnd/>
            </a:ln>
          </p:spPr>
          <p:txBody>
            <a:bodyPr wrap="none">
              <a:spAutoFit/>
            </a:bodyPr>
            <a:lstStyle/>
            <a:p>
              <a:r>
                <a:rPr lang="fr-FR" sz="1200" b="1" dirty="0">
                  <a:solidFill>
                    <a:srgbClr val="333399"/>
                  </a:solidFill>
                  <a:latin typeface="+mn-lt"/>
                  <a:cs typeface="Calibri"/>
                </a:rPr>
                <a:t>CV &lt; 50 c/ml</a:t>
              </a:r>
            </a:p>
            <a:p>
              <a:r>
                <a:rPr lang="fr-FR" sz="1200" b="1" dirty="0" err="1">
                  <a:solidFill>
                    <a:srgbClr val="333399"/>
                  </a:solidFill>
                  <a:latin typeface="+mn-lt"/>
                  <a:cs typeface="Calibri"/>
                </a:rPr>
                <a:t>DFGe</a:t>
              </a:r>
              <a:r>
                <a:rPr lang="fr-FR" sz="1200" b="1" dirty="0">
                  <a:solidFill>
                    <a:srgbClr val="333399"/>
                  </a:solidFill>
                  <a:latin typeface="+mn-lt"/>
                  <a:cs typeface="Calibri"/>
                </a:rPr>
                <a:t> ≥ 50 ml/min</a:t>
              </a:r>
            </a:p>
          </p:txBody>
        </p:sp>
        <p:sp>
          <p:nvSpPr>
            <p:cNvPr id="3" name="Rectangle 2"/>
            <p:cNvSpPr/>
            <p:nvPr/>
          </p:nvSpPr>
          <p:spPr>
            <a:xfrm>
              <a:off x="3314382" y="1409858"/>
              <a:ext cx="2365583" cy="523220"/>
            </a:xfrm>
            <a:prstGeom prst="rect">
              <a:avLst/>
            </a:prstGeom>
          </p:spPr>
          <p:txBody>
            <a:bodyPr wrap="none">
              <a:spAutoFit/>
            </a:bodyPr>
            <a:lstStyle/>
            <a:p>
              <a:pPr algn="ctr" defTabSz="914400">
                <a:defRPr/>
              </a:pPr>
              <a:r>
                <a:rPr lang="fr-FR" sz="1400" b="1" dirty="0">
                  <a:solidFill>
                    <a:srgbClr val="0070C0"/>
                  </a:solidFill>
                  <a:latin typeface="+mn-lt"/>
                  <a:ea typeface="ＭＳ Ｐゴシック" pitchFamily="-109" charset="-128"/>
                  <a:cs typeface="ＭＳ Ｐゴシック" pitchFamily="-109" charset="-128"/>
                </a:rPr>
                <a:t>S48</a:t>
              </a:r>
            </a:p>
            <a:p>
              <a:pPr algn="ctr" defTabSz="914400">
                <a:defRPr/>
              </a:pPr>
              <a:r>
                <a:rPr lang="fr-FR" sz="1400" b="1" dirty="0">
                  <a:solidFill>
                    <a:srgbClr val="0070C0"/>
                  </a:solidFill>
                  <a:latin typeface="+mn-lt"/>
                  <a:ea typeface="ＭＳ Ｐゴシック" pitchFamily="-109" charset="-128"/>
                  <a:cs typeface="ＭＳ Ｐゴシック" pitchFamily="-109" charset="-128"/>
                </a:rPr>
                <a:t>Critère principal WAVES *</a:t>
              </a:r>
              <a:endParaRPr lang="fr-FR" sz="1400" dirty="0">
                <a:solidFill>
                  <a:srgbClr val="0070C0"/>
                </a:solidFill>
                <a:latin typeface="+mn-lt"/>
                <a:ea typeface="ＭＳ Ｐゴシック" pitchFamily="-109" charset="-128"/>
                <a:cs typeface="ＭＳ Ｐゴシック" pitchFamily="-109" charset="-128"/>
              </a:endParaRPr>
            </a:p>
          </p:txBody>
        </p:sp>
        <p:cxnSp>
          <p:nvCxnSpPr>
            <p:cNvPr id="25" name="Connecteur droit 66"/>
            <p:cNvCxnSpPr>
              <a:cxnSpLocks noChangeShapeType="1"/>
            </p:cNvCxnSpPr>
            <p:nvPr/>
          </p:nvCxnSpPr>
          <p:spPr bwMode="auto">
            <a:xfrm rot="5400000">
              <a:off x="4293082" y="2146580"/>
              <a:ext cx="400050" cy="1588"/>
            </a:xfrm>
            <a:prstGeom prst="line">
              <a:avLst/>
            </a:prstGeom>
            <a:noFill/>
            <a:ln w="28575">
              <a:solidFill>
                <a:srgbClr val="0070C0"/>
              </a:solidFill>
              <a:round/>
              <a:headEnd/>
              <a:tailEnd type="triangle" w="med" len="med"/>
            </a:ln>
          </p:spPr>
        </p:cxnSp>
        <p:sp>
          <p:nvSpPr>
            <p:cNvPr id="26" name="ZoneTexte 1"/>
            <p:cNvSpPr txBox="1">
              <a:spLocks noChangeArrowheads="1"/>
            </p:cNvSpPr>
            <p:nvPr/>
          </p:nvSpPr>
          <p:spPr bwMode="auto">
            <a:xfrm>
              <a:off x="4608149" y="2478195"/>
              <a:ext cx="920445" cy="461665"/>
            </a:xfrm>
            <a:prstGeom prst="rect">
              <a:avLst/>
            </a:prstGeom>
            <a:noFill/>
            <a:ln w="9525">
              <a:noFill/>
              <a:miter lim="800000"/>
              <a:headEnd/>
              <a:tailEnd/>
            </a:ln>
          </p:spPr>
          <p:txBody>
            <a:bodyPr wrap="none">
              <a:spAutoFit/>
            </a:bodyPr>
            <a:lstStyle/>
            <a:p>
              <a:r>
                <a:rPr lang="fr-FR" sz="1200" b="1" dirty="0">
                  <a:solidFill>
                    <a:srgbClr val="333399"/>
                  </a:solidFill>
                  <a:latin typeface="+mn-lt"/>
                </a:rPr>
                <a:t>Extension</a:t>
              </a:r>
            </a:p>
            <a:p>
              <a:r>
                <a:rPr lang="fr-FR" sz="1200" b="1" dirty="0">
                  <a:solidFill>
                    <a:srgbClr val="333399"/>
                  </a:solidFill>
                  <a:latin typeface="+mn-lt"/>
                </a:rPr>
                <a:t>en ouvert</a:t>
              </a:r>
            </a:p>
          </p:txBody>
        </p:sp>
        <p:cxnSp>
          <p:nvCxnSpPr>
            <p:cNvPr id="27" name="AutoShape 60"/>
            <p:cNvCxnSpPr>
              <a:cxnSpLocks noChangeShapeType="1"/>
            </p:cNvCxnSpPr>
            <p:nvPr/>
          </p:nvCxnSpPr>
          <p:spPr bwMode="auto">
            <a:xfrm rot="10800000" flipH="1" flipV="1">
              <a:off x="7193748" y="3080815"/>
              <a:ext cx="1588" cy="1008000"/>
            </a:xfrm>
            <a:prstGeom prst="bentConnector3">
              <a:avLst>
                <a:gd name="adj1" fmla="val -20968892"/>
              </a:avLst>
            </a:prstGeom>
            <a:noFill/>
            <a:ln w="38100">
              <a:solidFill>
                <a:srgbClr val="0070C0"/>
              </a:solidFill>
              <a:miter lim="800000"/>
              <a:headEnd type="triangle" w="med" len="med"/>
              <a:tailEnd type="triangle" w="med" len="med"/>
            </a:ln>
          </p:spPr>
        </p:cxnSp>
        <p:sp>
          <p:nvSpPr>
            <p:cNvPr id="28" name="Rectangle 9"/>
            <p:cNvSpPr>
              <a:spLocks noChangeArrowheads="1"/>
            </p:cNvSpPr>
            <p:nvPr/>
          </p:nvSpPr>
          <p:spPr bwMode="auto">
            <a:xfrm>
              <a:off x="6170008" y="3261753"/>
              <a:ext cx="657551" cy="261610"/>
            </a:xfrm>
            <a:prstGeom prst="rect">
              <a:avLst/>
            </a:prstGeom>
            <a:noFill/>
            <a:ln w="9525">
              <a:noFill/>
              <a:miter lim="800000"/>
              <a:headEnd/>
              <a:tailEnd/>
            </a:ln>
          </p:spPr>
          <p:txBody>
            <a:bodyPr wrap="none">
              <a:spAutoFit/>
            </a:bodyPr>
            <a:lstStyle/>
            <a:p>
              <a:pPr algn="ctr" defTabSz="914400"/>
              <a:r>
                <a:rPr lang="fr-FR" sz="1100" dirty="0">
                  <a:latin typeface="+mn-lt"/>
                  <a:cs typeface="Arial" charset="0"/>
                </a:rPr>
                <a:t>n = 212</a:t>
              </a:r>
            </a:p>
          </p:txBody>
        </p:sp>
        <p:sp>
          <p:nvSpPr>
            <p:cNvPr id="31" name="Oval 170"/>
            <p:cNvSpPr>
              <a:spLocks noChangeArrowheads="1"/>
            </p:cNvSpPr>
            <p:nvPr/>
          </p:nvSpPr>
          <p:spPr bwMode="auto">
            <a:xfrm>
              <a:off x="6098888" y="4245234"/>
              <a:ext cx="1539875" cy="714020"/>
            </a:xfrm>
            <a:prstGeom prst="ellipse">
              <a:avLst/>
            </a:prstGeom>
            <a:noFill/>
            <a:ln w="9525">
              <a:noFill/>
              <a:round/>
              <a:headEnd/>
              <a:tailEnd/>
            </a:ln>
            <a:effectLst>
              <a:prstShdw prst="shdw17" dist="17961" dir="2700000">
                <a:srgbClr val="898994">
                  <a:alpha val="74997"/>
                </a:srgbClr>
              </a:prstShdw>
            </a:effectLst>
          </p:spPr>
          <p:txBody>
            <a:bodyPr wrap="none" anchor="ctr"/>
            <a:lstStyle/>
            <a:p>
              <a:pPr algn="ctr" defTabSz="914400">
                <a:lnSpc>
                  <a:spcPts val="1200"/>
                </a:lnSpc>
              </a:pPr>
              <a:r>
                <a:rPr lang="fr-FR" sz="1200" b="1" dirty="0">
                  <a:solidFill>
                    <a:srgbClr val="000066"/>
                  </a:solidFill>
                  <a:latin typeface="+mn-lt"/>
                  <a:cs typeface="Arial" charset="0"/>
                </a:rPr>
                <a:t>Randomisation</a:t>
              </a:r>
            </a:p>
            <a:p>
              <a:pPr algn="ctr" defTabSz="914400">
                <a:lnSpc>
                  <a:spcPts val="1200"/>
                </a:lnSpc>
              </a:pPr>
              <a:r>
                <a:rPr lang="fr-FR" sz="1200" b="1" dirty="0">
                  <a:latin typeface="+mn-lt"/>
                </a:rPr>
                <a:t>3</a:t>
              </a:r>
              <a:r>
                <a:rPr lang="fr-FR" sz="1200" b="1" dirty="0">
                  <a:solidFill>
                    <a:srgbClr val="000066"/>
                  </a:solidFill>
                  <a:latin typeface="+mn-lt"/>
                  <a:cs typeface="Arial" charset="0"/>
                </a:rPr>
                <a:t> : 1</a:t>
              </a:r>
            </a:p>
            <a:p>
              <a:pPr algn="ctr" defTabSz="914400">
                <a:lnSpc>
                  <a:spcPts val="1200"/>
                </a:lnSpc>
              </a:pPr>
              <a:r>
                <a:rPr lang="fr-FR" sz="1200" b="1" dirty="0">
                  <a:solidFill>
                    <a:srgbClr val="000066"/>
                  </a:solidFill>
                  <a:latin typeface="+mn-lt"/>
                  <a:cs typeface="Arial" charset="0"/>
                </a:rPr>
                <a:t>En ouvert</a:t>
              </a:r>
            </a:p>
          </p:txBody>
        </p:sp>
        <p:sp>
          <p:nvSpPr>
            <p:cNvPr id="37" name="Rectangle 36"/>
            <p:cNvSpPr/>
            <p:nvPr/>
          </p:nvSpPr>
          <p:spPr>
            <a:xfrm>
              <a:off x="8521261" y="2347399"/>
              <a:ext cx="503663" cy="307777"/>
            </a:xfrm>
            <a:prstGeom prst="rect">
              <a:avLst/>
            </a:prstGeom>
          </p:spPr>
          <p:txBody>
            <a:bodyPr wrap="none">
              <a:spAutoFit/>
            </a:bodyPr>
            <a:lstStyle/>
            <a:p>
              <a:pPr algn="ctr" defTabSz="914400">
                <a:defRPr/>
              </a:pPr>
              <a:r>
                <a:rPr lang="fr-FR" sz="1400" b="1" dirty="0">
                  <a:solidFill>
                    <a:srgbClr val="0070C0"/>
                  </a:solidFill>
                  <a:latin typeface="+mn-lt"/>
                  <a:ea typeface="ＭＳ Ｐゴシック" pitchFamily="-109" charset="-128"/>
                  <a:cs typeface="ＭＳ Ｐゴシック" pitchFamily="-109" charset="-128"/>
                </a:rPr>
                <a:t>S48</a:t>
              </a:r>
              <a:endParaRPr lang="fr-FR" sz="1400" dirty="0">
                <a:solidFill>
                  <a:srgbClr val="0070C0"/>
                </a:solidFill>
                <a:latin typeface="+mn-lt"/>
                <a:ea typeface="ＭＳ Ｐゴシック" pitchFamily="-109" charset="-128"/>
                <a:cs typeface="ＭＳ Ｐゴシック" pitchFamily="-109" charset="-128"/>
              </a:endParaRPr>
            </a:p>
          </p:txBody>
        </p:sp>
        <p:cxnSp>
          <p:nvCxnSpPr>
            <p:cNvPr id="38" name="Connecteur droit 66"/>
            <p:cNvCxnSpPr>
              <a:cxnSpLocks noChangeShapeType="1"/>
            </p:cNvCxnSpPr>
            <p:nvPr/>
          </p:nvCxnSpPr>
          <p:spPr bwMode="auto">
            <a:xfrm>
              <a:off x="8794100" y="2637338"/>
              <a:ext cx="0" cy="170750"/>
            </a:xfrm>
            <a:prstGeom prst="line">
              <a:avLst/>
            </a:prstGeom>
            <a:noFill/>
            <a:ln w="28575">
              <a:solidFill>
                <a:srgbClr val="0070C0"/>
              </a:solidFill>
              <a:round/>
              <a:headEnd/>
              <a:tailEnd type="triangle" w="med" len="med"/>
            </a:ln>
          </p:spPr>
        </p:cxnSp>
        <p:sp>
          <p:nvSpPr>
            <p:cNvPr id="36" name="Line 31"/>
            <p:cNvSpPr>
              <a:spLocks noChangeShapeType="1"/>
            </p:cNvSpPr>
            <p:nvPr/>
          </p:nvSpPr>
          <p:spPr bwMode="auto">
            <a:xfrm flipV="1">
              <a:off x="5892801" y="3578599"/>
              <a:ext cx="934758" cy="0"/>
            </a:xfrm>
            <a:prstGeom prst="line">
              <a:avLst/>
            </a:prstGeom>
            <a:noFill/>
            <a:ln w="38100">
              <a:solidFill>
                <a:srgbClr val="0070C0"/>
              </a:solidFill>
              <a:round/>
              <a:headEnd/>
              <a:tailEnd type="triangle" w="med" len="med"/>
            </a:ln>
          </p:spPr>
          <p:txBody>
            <a:bodyPr wrap="none" anchor="ctr"/>
            <a:lstStyle/>
            <a:p>
              <a:endParaRPr lang="fr-FR">
                <a:latin typeface="+mn-lt"/>
              </a:endParaRPr>
            </a:p>
          </p:txBody>
        </p:sp>
        <p:cxnSp>
          <p:nvCxnSpPr>
            <p:cNvPr id="9" name="Connecteur droit avec flèche 8"/>
            <p:cNvCxnSpPr/>
            <p:nvPr/>
          </p:nvCxnSpPr>
          <p:spPr bwMode="auto">
            <a:xfrm flipV="1">
              <a:off x="6512560" y="3681140"/>
              <a:ext cx="0" cy="636403"/>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grpSp>
      <p:sp>
        <p:nvSpPr>
          <p:cNvPr id="30" name="ZoneTexte 2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85</a:t>
            </a:r>
          </a:p>
        </p:txBody>
      </p:sp>
    </p:spTree>
    <p:extLst>
      <p:ext uri="{BB962C8B-B14F-4D97-AF65-F5344CB8AC3E}">
        <p14:creationId xmlns:p14="http://schemas.microsoft.com/office/powerpoint/2010/main" val="3815083843"/>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27"/>
          <p:cNvSpPr>
            <a:spLocks noGrp="1" noChangeArrowheads="1"/>
          </p:cNvSpPr>
          <p:nvPr>
            <p:ph type="title"/>
          </p:nvPr>
        </p:nvSpPr>
        <p:spPr>
          <a:xfrm>
            <a:off x="1547813" y="115888"/>
            <a:ext cx="7596188" cy="936625"/>
          </a:xfrm>
        </p:spPr>
        <p:txBody>
          <a:bodyPr/>
          <a:lstStyle/>
          <a:p>
            <a:r>
              <a:rPr lang="fr-FR" sz="2600" dirty="0">
                <a:ea typeface="ＭＳ Ｐゴシック" pitchFamily="34" charset="-128"/>
              </a:rPr>
              <a:t>E/C/F/TAF chez les femmes en succès virologique du groupe ATV/r de l’essai WAVES (2)</a:t>
            </a:r>
          </a:p>
        </p:txBody>
      </p:sp>
      <p:graphicFrame>
        <p:nvGraphicFramePr>
          <p:cNvPr id="236621" name="Group 77"/>
          <p:cNvGraphicFramePr>
            <a:graphicFrameLocks noGrp="1"/>
          </p:cNvGraphicFramePr>
          <p:nvPr>
            <p:ph idx="4294967295"/>
            <p:extLst/>
          </p:nvPr>
        </p:nvGraphicFramePr>
        <p:xfrm>
          <a:off x="272143" y="1509034"/>
          <a:ext cx="8353425" cy="1428160"/>
        </p:xfrm>
        <a:graphic>
          <a:graphicData uri="http://schemas.openxmlformats.org/drawingml/2006/table">
            <a:tbl>
              <a:tblPr/>
              <a:tblGrid>
                <a:gridCol w="3062101">
                  <a:extLst>
                    <a:ext uri="{9D8B030D-6E8A-4147-A177-3AD203B41FA5}">
                      <a16:colId xmlns:a16="http://schemas.microsoft.com/office/drawing/2014/main" xmlns="" val="20000"/>
                    </a:ext>
                  </a:extLst>
                </a:gridCol>
                <a:gridCol w="2663601">
                  <a:extLst>
                    <a:ext uri="{9D8B030D-6E8A-4147-A177-3AD203B41FA5}">
                      <a16:colId xmlns:a16="http://schemas.microsoft.com/office/drawing/2014/main" xmlns="" val="20001"/>
                    </a:ext>
                  </a:extLst>
                </a:gridCol>
                <a:gridCol w="2627723">
                  <a:extLst>
                    <a:ext uri="{9D8B030D-6E8A-4147-A177-3AD203B41FA5}">
                      <a16:colId xmlns:a16="http://schemas.microsoft.com/office/drawing/2014/main" xmlns="" val="20002"/>
                    </a:ext>
                  </a:extLst>
                </a:gridCol>
              </a:tblGrid>
              <a:tr h="240673">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endParaRPr kumimoji="0" lang="fr-FR" sz="1400" b="0" i="0" u="none" strike="noStrike" cap="none" normalizeH="0" baseline="0" noProof="0" dirty="0">
                        <a:ln>
                          <a:noFill/>
                        </a:ln>
                        <a:solidFill>
                          <a:srgbClr val="000066"/>
                        </a:solidFill>
                        <a:effectLst/>
                        <a:latin typeface="+mn-lt"/>
                        <a:ea typeface="ＭＳ Ｐゴシック" pitchFamily="34" charset="-128"/>
                      </a:endParaRP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E/C/F/TAF (n = 159)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6633FF"/>
                    </a:solidFill>
                  </a:tcPr>
                </a:tc>
                <a:tc>
                  <a:txBody>
                    <a:bodyPr/>
                    <a:lstStyle/>
                    <a:p>
                      <a:pPr marL="0" marR="0" lvl="0" indent="0" algn="ctr" defTabSz="914400" rtl="0" eaLnBrk="1" fontAlgn="base" latinLnBrk="0" hangingPunct="1">
                        <a:lnSpc>
                          <a:spcPct val="80000"/>
                        </a:lnSpc>
                        <a:spcBef>
                          <a:spcPct val="20000"/>
                        </a:spcBef>
                        <a:spcAft>
                          <a:spcPct val="0"/>
                        </a:spcAft>
                        <a:buClrTx/>
                        <a:buSzTx/>
                        <a:buFont typeface="Wingdings" pitchFamily="2" charset="2"/>
                        <a:buNone/>
                        <a:tabLst/>
                      </a:pPr>
                      <a:r>
                        <a:rPr kumimoji="0" lang="fr-FR" sz="1400" b="1" i="0" u="none" strike="noStrike" cap="none" normalizeH="0" baseline="0" noProof="0" dirty="0">
                          <a:ln>
                            <a:noFill/>
                          </a:ln>
                          <a:solidFill>
                            <a:schemeClr val="bg1"/>
                          </a:solidFill>
                          <a:effectLst/>
                          <a:latin typeface="+mn-lt"/>
                          <a:ea typeface="ＭＳ Ｐゴシック" pitchFamily="34" charset="-128"/>
                        </a:rPr>
                        <a:t>ATV + r + FTC/TDF (n = 53)</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B200"/>
                    </a:solidFill>
                  </a:tcPr>
                </a:tc>
                <a:extLst>
                  <a:ext uri="{0D108BD9-81ED-4DB2-BD59-A6C34878D82A}">
                    <a16:rowId xmlns:a16="http://schemas.microsoft.com/office/drawing/2014/main" xmlns="" val="10000"/>
                  </a:ext>
                </a:extLst>
              </a:tr>
              <a:tr h="154489">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Age médian, années</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1"/>
                  </a:ext>
                </a:extLst>
              </a:tr>
              <a:tr h="154489">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Blanche / noire / asiatique,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41 / 43 / 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30 / 60 / 6</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2"/>
                  </a:ext>
                </a:extLst>
              </a:tr>
              <a:tr h="154489">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CD4/mm</a:t>
                      </a:r>
                      <a:r>
                        <a:rPr kumimoji="0" lang="fr-FR" sz="1400" b="0" i="0" u="none" strike="noStrike" cap="none" normalizeH="0" baseline="30000" noProof="0" dirty="0">
                          <a:ln>
                            <a:noFill/>
                          </a:ln>
                          <a:solidFill>
                            <a:srgbClr val="000066"/>
                          </a:solidFill>
                          <a:effectLst/>
                          <a:latin typeface="+mn-lt"/>
                          <a:ea typeface="ＭＳ Ｐゴシック" pitchFamily="34" charset="-128"/>
                        </a:rPr>
                        <a:t>3</a:t>
                      </a:r>
                      <a:r>
                        <a:rPr kumimoji="0" lang="fr-FR" sz="1400" b="0" i="0" u="none" strike="noStrike" cap="none" normalizeH="0" baseline="0" noProof="0" dirty="0">
                          <a:ln>
                            <a:noFill/>
                          </a:ln>
                          <a:solidFill>
                            <a:srgbClr val="000066"/>
                          </a:solidFill>
                          <a:effectLst/>
                          <a:latin typeface="+mn-lt"/>
                          <a:ea typeface="ＭＳ Ｐゴシック" pitchFamily="34" charset="-128"/>
                        </a:rPr>
                        <a:t>, médiane</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580</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687</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3F4"/>
                    </a:solidFill>
                  </a:tcPr>
                </a:tc>
                <a:extLst>
                  <a:ext uri="{0D108BD9-81ED-4DB2-BD59-A6C34878D82A}">
                    <a16:rowId xmlns:a16="http://schemas.microsoft.com/office/drawing/2014/main" xmlns="" val="10003"/>
                  </a:ext>
                </a:extLst>
              </a:tr>
              <a:tr h="154489">
                <a:tc>
                  <a:txBody>
                    <a:bodyPr/>
                    <a:lstStyle/>
                    <a:p>
                      <a:pPr marL="0" marR="0" lvl="0" indent="0" algn="l"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err="1">
                          <a:ln>
                            <a:noFill/>
                          </a:ln>
                          <a:solidFill>
                            <a:srgbClr val="000066"/>
                          </a:solidFill>
                          <a:effectLst/>
                          <a:latin typeface="+mn-lt"/>
                          <a:ea typeface="ＭＳ Ｐゴシック" pitchFamily="34" charset="-128"/>
                        </a:rPr>
                        <a:t>AgHBs</a:t>
                      </a:r>
                      <a:r>
                        <a:rPr kumimoji="0" lang="fr-FR" sz="1400" b="0" i="0" u="none" strike="noStrike" cap="none" normalizeH="0" baseline="0" noProof="0" dirty="0">
                          <a:ln>
                            <a:noFill/>
                          </a:ln>
                          <a:solidFill>
                            <a:srgbClr val="000066"/>
                          </a:solidFill>
                          <a:effectLst/>
                          <a:latin typeface="+mn-lt"/>
                          <a:ea typeface="ＭＳ Ｐゴシック" pitchFamily="34" charset="-128"/>
                        </a:rPr>
                        <a:t> + / sérologie VHC +, %</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3 / 9</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itchFamily="2" charset="2"/>
                        <a:buNone/>
                        <a:tabLst/>
                      </a:pPr>
                      <a:r>
                        <a:rPr kumimoji="0" lang="fr-FR" sz="1400" b="0" i="0" u="none" strike="noStrike" cap="none" normalizeH="0" baseline="0" noProof="0" dirty="0">
                          <a:ln>
                            <a:noFill/>
                          </a:ln>
                          <a:solidFill>
                            <a:srgbClr val="000066"/>
                          </a:solidFill>
                          <a:effectLst/>
                          <a:latin typeface="+mn-lt"/>
                          <a:ea typeface="ＭＳ Ｐゴシック" pitchFamily="34" charset="-128"/>
                        </a:rPr>
                        <a:t>0 / 8</a:t>
                      </a:r>
                    </a:p>
                  </a:txBody>
                  <a:tcPr marL="90000" marR="90000" marT="46804" marB="4680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3F9FA"/>
                    </a:solidFill>
                  </a:tcPr>
                </a:tc>
                <a:extLst>
                  <a:ext uri="{0D108BD9-81ED-4DB2-BD59-A6C34878D82A}">
                    <a16:rowId xmlns:a16="http://schemas.microsoft.com/office/drawing/2014/main" xmlns="" val="10004"/>
                  </a:ext>
                </a:extLst>
              </a:tr>
            </a:tbl>
          </a:graphicData>
        </a:graphic>
      </p:graphicFrame>
      <p:sp>
        <p:nvSpPr>
          <p:cNvPr id="7239" name="Rectangle 6"/>
          <p:cNvSpPr>
            <a:spLocks noChangeArrowheads="1"/>
          </p:cNvSpPr>
          <p:nvPr/>
        </p:nvSpPr>
        <p:spPr bwMode="auto">
          <a:xfrm>
            <a:off x="971550" y="1197427"/>
            <a:ext cx="7162800" cy="304314"/>
          </a:xfrm>
          <a:prstGeom prst="rect">
            <a:avLst/>
          </a:prstGeom>
          <a:noFill/>
          <a:ln w="9525">
            <a:noFill/>
            <a:miter lim="800000"/>
            <a:headEnd/>
            <a:tailEnd/>
          </a:ln>
        </p:spPr>
        <p:txBody>
          <a:bodyPr>
            <a:spAutoFit/>
          </a:bodyPr>
          <a:lstStyle/>
          <a:p>
            <a:pPr algn="ctr" defTabSz="914400">
              <a:lnSpc>
                <a:spcPts val="1525"/>
              </a:lnSpc>
              <a:spcBef>
                <a:spcPct val="20000"/>
              </a:spcBef>
            </a:pPr>
            <a:r>
              <a:rPr lang="fr-FR" sz="2000" b="1" dirty="0">
                <a:solidFill>
                  <a:srgbClr val="0070C0"/>
                </a:solidFill>
                <a:latin typeface="Calibri" pitchFamily="34" charset="0"/>
              </a:rPr>
              <a:t>Caractéristiques à l’inclusion dans l’essai de relais</a:t>
            </a:r>
          </a:p>
        </p:txBody>
      </p:sp>
      <p:sp>
        <p:nvSpPr>
          <p:cNvPr id="10" name="Text Box 134"/>
          <p:cNvSpPr txBox="1">
            <a:spLocks noChangeArrowheads="1"/>
          </p:cNvSpPr>
          <p:nvPr/>
        </p:nvSpPr>
        <p:spPr bwMode="auto">
          <a:xfrm>
            <a:off x="2409073" y="3285191"/>
            <a:ext cx="4087812" cy="319446"/>
          </a:xfrm>
          <a:prstGeom prst="rect">
            <a:avLst/>
          </a:prstGeom>
          <a:noFill/>
          <a:ln w="9525">
            <a:noFill/>
            <a:miter lim="800000"/>
            <a:headEnd/>
            <a:tailEnd/>
          </a:ln>
        </p:spPr>
        <p:txBody>
          <a:bodyPr anchor="ctr">
            <a:spAutoFit/>
          </a:bodyPr>
          <a:lstStyle/>
          <a:p>
            <a:pPr algn="ctr" defTabSz="914400">
              <a:lnSpc>
                <a:spcPct val="80000"/>
              </a:lnSpc>
              <a:spcBef>
                <a:spcPct val="5000"/>
              </a:spcBef>
            </a:pPr>
            <a:r>
              <a:rPr lang="fr-FR" b="1" dirty="0">
                <a:solidFill>
                  <a:srgbClr val="0070C0"/>
                </a:solidFill>
                <a:latin typeface="Calibri" pitchFamily="34" charset="0"/>
                <a:cs typeface="Arial" charset="0"/>
              </a:rPr>
              <a:t>CV &lt; 50 c/ml (ITT, </a:t>
            </a:r>
            <a:r>
              <a:rPr lang="fr-FR" b="1" dirty="0" err="1">
                <a:solidFill>
                  <a:srgbClr val="0070C0"/>
                </a:solidFill>
                <a:latin typeface="Calibri" pitchFamily="34" charset="0"/>
                <a:cs typeface="Arial" charset="0"/>
              </a:rPr>
              <a:t>snapshot</a:t>
            </a:r>
            <a:r>
              <a:rPr lang="fr-FR" b="1" dirty="0">
                <a:solidFill>
                  <a:srgbClr val="0070C0"/>
                </a:solidFill>
                <a:latin typeface="Calibri" pitchFamily="34" charset="0"/>
                <a:cs typeface="Arial" charset="0"/>
              </a:rPr>
              <a:t>)</a:t>
            </a:r>
          </a:p>
        </p:txBody>
      </p:sp>
      <p:grpSp>
        <p:nvGrpSpPr>
          <p:cNvPr id="11" name="Groupe 42"/>
          <p:cNvGrpSpPr/>
          <p:nvPr/>
        </p:nvGrpSpPr>
        <p:grpSpPr>
          <a:xfrm>
            <a:off x="1880381" y="3444914"/>
            <a:ext cx="5214061" cy="3277506"/>
            <a:chOff x="243764" y="1772816"/>
            <a:chExt cx="5214061" cy="4332573"/>
          </a:xfrm>
        </p:grpSpPr>
        <p:sp>
          <p:nvSpPr>
            <p:cNvPr id="12" name="Rectangle 133"/>
            <p:cNvSpPr>
              <a:spLocks noChangeArrowheads="1"/>
            </p:cNvSpPr>
            <p:nvPr/>
          </p:nvSpPr>
          <p:spPr bwMode="auto">
            <a:xfrm>
              <a:off x="922338" y="2397106"/>
              <a:ext cx="577850" cy="2617385"/>
            </a:xfrm>
            <a:prstGeom prst="rect">
              <a:avLst/>
            </a:prstGeom>
            <a:solidFill>
              <a:srgbClr val="6633FF"/>
            </a:solidFill>
            <a:ln w="12700">
              <a:noFill/>
              <a:miter lim="800000"/>
              <a:headEnd/>
              <a:tailEnd/>
            </a:ln>
          </p:spPr>
          <p:txBody>
            <a:bodyPr/>
            <a:lstStyle/>
            <a:p>
              <a:pPr defTabSz="914400"/>
              <a:endParaRPr lang="fr-FR" sz="1600">
                <a:latin typeface="+mn-lt"/>
              </a:endParaRPr>
            </a:p>
          </p:txBody>
        </p:sp>
        <p:sp>
          <p:nvSpPr>
            <p:cNvPr id="13" name="Rectangle 135"/>
            <p:cNvSpPr>
              <a:spLocks noChangeArrowheads="1"/>
            </p:cNvSpPr>
            <p:nvPr/>
          </p:nvSpPr>
          <p:spPr bwMode="auto">
            <a:xfrm>
              <a:off x="338082" y="4211399"/>
              <a:ext cx="169918" cy="244112"/>
            </a:xfrm>
            <a:prstGeom prst="rect">
              <a:avLst/>
            </a:prstGeom>
            <a:noFill/>
            <a:ln w="9525">
              <a:noFill/>
              <a:miter lim="800000"/>
              <a:headEnd/>
              <a:tailEnd/>
            </a:ln>
          </p:spPr>
          <p:txBody>
            <a:bodyPr wrap="none" lIns="0" tIns="0" rIns="0" bIns="0" anchor="ctr">
              <a:spAutoFit/>
            </a:bodyPr>
            <a:lstStyle/>
            <a:p>
              <a:pPr algn="r" defTabSz="914400"/>
              <a:r>
                <a:rPr lang="fr-FR" sz="1200" b="1">
                  <a:latin typeface="+mn-lt"/>
                  <a:cs typeface="Arial" charset="0"/>
                </a:rPr>
                <a:t>25</a:t>
              </a:r>
            </a:p>
          </p:txBody>
        </p:sp>
        <p:sp>
          <p:nvSpPr>
            <p:cNvPr id="14" name="Rectangle 136"/>
            <p:cNvSpPr>
              <a:spLocks noChangeArrowheads="1"/>
            </p:cNvSpPr>
            <p:nvPr/>
          </p:nvSpPr>
          <p:spPr bwMode="auto">
            <a:xfrm>
              <a:off x="338082" y="3519249"/>
              <a:ext cx="169918" cy="244112"/>
            </a:xfrm>
            <a:prstGeom prst="rect">
              <a:avLst/>
            </a:prstGeom>
            <a:noFill/>
            <a:ln w="9525">
              <a:noFill/>
              <a:miter lim="800000"/>
              <a:headEnd/>
              <a:tailEnd/>
            </a:ln>
          </p:spPr>
          <p:txBody>
            <a:bodyPr wrap="none" lIns="0" tIns="0" rIns="0" bIns="0" anchor="ctr">
              <a:spAutoFit/>
            </a:bodyPr>
            <a:lstStyle/>
            <a:p>
              <a:pPr algn="r" defTabSz="914400"/>
              <a:r>
                <a:rPr lang="fr-FR" sz="1200" b="1">
                  <a:latin typeface="+mn-lt"/>
                  <a:cs typeface="Arial" charset="0"/>
                </a:rPr>
                <a:t>50</a:t>
              </a:r>
            </a:p>
          </p:txBody>
        </p:sp>
        <p:sp>
          <p:nvSpPr>
            <p:cNvPr id="15" name="Rectangle 137"/>
            <p:cNvSpPr>
              <a:spLocks noChangeArrowheads="1"/>
            </p:cNvSpPr>
            <p:nvPr/>
          </p:nvSpPr>
          <p:spPr bwMode="auto">
            <a:xfrm>
              <a:off x="253122" y="2138124"/>
              <a:ext cx="254878" cy="244112"/>
            </a:xfrm>
            <a:prstGeom prst="rect">
              <a:avLst/>
            </a:prstGeom>
            <a:noFill/>
            <a:ln w="9525">
              <a:noFill/>
              <a:miter lim="800000"/>
              <a:headEnd/>
              <a:tailEnd/>
            </a:ln>
          </p:spPr>
          <p:txBody>
            <a:bodyPr wrap="none" lIns="0" tIns="0" rIns="0" bIns="0" anchor="ctr">
              <a:spAutoFit/>
            </a:bodyPr>
            <a:lstStyle/>
            <a:p>
              <a:pPr algn="r" defTabSz="914400"/>
              <a:r>
                <a:rPr lang="fr-FR" sz="1200" b="1">
                  <a:latin typeface="+mn-lt"/>
                  <a:cs typeface="Arial" charset="0"/>
                </a:rPr>
                <a:t>100</a:t>
              </a:r>
            </a:p>
          </p:txBody>
        </p:sp>
        <p:sp>
          <p:nvSpPr>
            <p:cNvPr id="16" name="Rectangle 138"/>
            <p:cNvSpPr>
              <a:spLocks noChangeArrowheads="1"/>
            </p:cNvSpPr>
            <p:nvPr/>
          </p:nvSpPr>
          <p:spPr bwMode="auto">
            <a:xfrm>
              <a:off x="338082" y="2828685"/>
              <a:ext cx="169918" cy="244112"/>
            </a:xfrm>
            <a:prstGeom prst="rect">
              <a:avLst/>
            </a:prstGeom>
            <a:noFill/>
            <a:ln w="9525">
              <a:noFill/>
              <a:miter lim="800000"/>
              <a:headEnd/>
              <a:tailEnd/>
            </a:ln>
          </p:spPr>
          <p:txBody>
            <a:bodyPr wrap="none" lIns="0" tIns="0" rIns="0" bIns="0" anchor="ctr">
              <a:spAutoFit/>
            </a:bodyPr>
            <a:lstStyle/>
            <a:p>
              <a:pPr algn="r" defTabSz="914400"/>
              <a:r>
                <a:rPr lang="fr-FR" sz="1200" b="1">
                  <a:latin typeface="+mn-lt"/>
                  <a:cs typeface="Arial" charset="0"/>
                </a:rPr>
                <a:t>75</a:t>
              </a:r>
            </a:p>
          </p:txBody>
        </p:sp>
        <p:sp>
          <p:nvSpPr>
            <p:cNvPr id="17" name="Line 139"/>
            <p:cNvSpPr>
              <a:spLocks noChangeShapeType="1"/>
            </p:cNvSpPr>
            <p:nvPr/>
          </p:nvSpPr>
          <p:spPr bwMode="auto">
            <a:xfrm>
              <a:off x="563563" y="4333453"/>
              <a:ext cx="119062" cy="0"/>
            </a:xfrm>
            <a:prstGeom prst="line">
              <a:avLst/>
            </a:prstGeom>
            <a:noFill/>
            <a:ln w="19050">
              <a:solidFill>
                <a:srgbClr val="000066"/>
              </a:solidFill>
              <a:round/>
              <a:headEnd/>
              <a:tailEnd/>
            </a:ln>
          </p:spPr>
          <p:txBody>
            <a:bodyPr anchor="ctr"/>
            <a:lstStyle/>
            <a:p>
              <a:endParaRPr lang="fr-FR" sz="1600">
                <a:latin typeface="+mn-lt"/>
              </a:endParaRPr>
            </a:p>
          </p:txBody>
        </p:sp>
        <p:sp>
          <p:nvSpPr>
            <p:cNvPr id="18" name="Line 140"/>
            <p:cNvSpPr>
              <a:spLocks noChangeShapeType="1"/>
            </p:cNvSpPr>
            <p:nvPr/>
          </p:nvSpPr>
          <p:spPr bwMode="auto">
            <a:xfrm>
              <a:off x="563563" y="3642891"/>
              <a:ext cx="119062" cy="0"/>
            </a:xfrm>
            <a:prstGeom prst="line">
              <a:avLst/>
            </a:prstGeom>
            <a:noFill/>
            <a:ln w="19050">
              <a:solidFill>
                <a:srgbClr val="000066"/>
              </a:solidFill>
              <a:round/>
              <a:headEnd/>
              <a:tailEnd/>
            </a:ln>
          </p:spPr>
          <p:txBody>
            <a:bodyPr anchor="ctr"/>
            <a:lstStyle/>
            <a:p>
              <a:endParaRPr lang="fr-FR" sz="1600">
                <a:latin typeface="+mn-lt"/>
              </a:endParaRPr>
            </a:p>
          </p:txBody>
        </p:sp>
        <p:sp>
          <p:nvSpPr>
            <p:cNvPr id="19" name="Line 141"/>
            <p:cNvSpPr>
              <a:spLocks noChangeShapeType="1"/>
            </p:cNvSpPr>
            <p:nvPr/>
          </p:nvSpPr>
          <p:spPr bwMode="auto">
            <a:xfrm>
              <a:off x="563563" y="2258591"/>
              <a:ext cx="119062" cy="0"/>
            </a:xfrm>
            <a:prstGeom prst="line">
              <a:avLst/>
            </a:prstGeom>
            <a:noFill/>
            <a:ln w="19050">
              <a:solidFill>
                <a:srgbClr val="000066"/>
              </a:solidFill>
              <a:round/>
              <a:headEnd/>
              <a:tailEnd/>
            </a:ln>
          </p:spPr>
          <p:txBody>
            <a:bodyPr anchor="ctr"/>
            <a:lstStyle/>
            <a:p>
              <a:endParaRPr lang="fr-FR" sz="1600">
                <a:latin typeface="+mn-lt"/>
              </a:endParaRPr>
            </a:p>
          </p:txBody>
        </p:sp>
        <p:sp>
          <p:nvSpPr>
            <p:cNvPr id="20" name="Line 142"/>
            <p:cNvSpPr>
              <a:spLocks noChangeShapeType="1"/>
            </p:cNvSpPr>
            <p:nvPr/>
          </p:nvSpPr>
          <p:spPr bwMode="auto">
            <a:xfrm>
              <a:off x="563563" y="2949153"/>
              <a:ext cx="119062" cy="0"/>
            </a:xfrm>
            <a:prstGeom prst="line">
              <a:avLst/>
            </a:prstGeom>
            <a:noFill/>
            <a:ln w="19050">
              <a:solidFill>
                <a:srgbClr val="000066"/>
              </a:solidFill>
              <a:round/>
              <a:headEnd/>
              <a:tailEnd/>
            </a:ln>
          </p:spPr>
          <p:txBody>
            <a:bodyPr anchor="ctr"/>
            <a:lstStyle/>
            <a:p>
              <a:endParaRPr lang="fr-FR" sz="1600">
                <a:latin typeface="+mn-lt"/>
              </a:endParaRPr>
            </a:p>
          </p:txBody>
        </p:sp>
        <p:sp>
          <p:nvSpPr>
            <p:cNvPr id="21" name="Line 143"/>
            <p:cNvSpPr>
              <a:spLocks noChangeShapeType="1"/>
            </p:cNvSpPr>
            <p:nvPr/>
          </p:nvSpPr>
          <p:spPr bwMode="auto">
            <a:xfrm>
              <a:off x="681038" y="2249066"/>
              <a:ext cx="1587" cy="2860675"/>
            </a:xfrm>
            <a:prstGeom prst="line">
              <a:avLst/>
            </a:prstGeom>
            <a:noFill/>
            <a:ln w="19050">
              <a:solidFill>
                <a:srgbClr val="000066"/>
              </a:solidFill>
              <a:round/>
              <a:headEnd/>
              <a:tailEnd/>
            </a:ln>
          </p:spPr>
          <p:txBody>
            <a:bodyPr anchor="ctr"/>
            <a:lstStyle/>
            <a:p>
              <a:endParaRPr lang="fr-FR" sz="1600">
                <a:latin typeface="+mn-lt"/>
              </a:endParaRPr>
            </a:p>
          </p:txBody>
        </p:sp>
        <p:sp>
          <p:nvSpPr>
            <p:cNvPr id="22" name="Rectangle 144"/>
            <p:cNvSpPr>
              <a:spLocks noChangeArrowheads="1"/>
            </p:cNvSpPr>
            <p:nvPr/>
          </p:nvSpPr>
          <p:spPr bwMode="auto">
            <a:xfrm>
              <a:off x="1045220" y="1931473"/>
              <a:ext cx="354584" cy="488224"/>
            </a:xfrm>
            <a:prstGeom prst="rect">
              <a:avLst/>
            </a:prstGeom>
            <a:noFill/>
            <a:ln w="9525">
              <a:noFill/>
              <a:miter lim="800000"/>
              <a:headEnd/>
              <a:tailEnd/>
            </a:ln>
          </p:spPr>
          <p:txBody>
            <a:bodyPr wrap="none" tIns="91440" bIns="91440">
              <a:spAutoFit/>
            </a:bodyPr>
            <a:lstStyle/>
            <a:p>
              <a:pPr algn="ctr" defTabSz="914400"/>
              <a:r>
                <a:rPr lang="fr-FR" sz="1200" b="1" dirty="0">
                  <a:latin typeface="+mn-lt"/>
                </a:rPr>
                <a:t>94</a:t>
              </a:r>
            </a:p>
          </p:txBody>
        </p:sp>
        <p:sp>
          <p:nvSpPr>
            <p:cNvPr id="23" name="Rectangle 145"/>
            <p:cNvSpPr>
              <a:spLocks noChangeArrowheads="1"/>
            </p:cNvSpPr>
            <p:nvPr/>
          </p:nvSpPr>
          <p:spPr bwMode="auto">
            <a:xfrm>
              <a:off x="1657195" y="2130535"/>
              <a:ext cx="354584" cy="488224"/>
            </a:xfrm>
            <a:prstGeom prst="rect">
              <a:avLst/>
            </a:prstGeom>
            <a:noFill/>
            <a:ln w="9525">
              <a:noFill/>
              <a:miter lim="800000"/>
              <a:headEnd/>
              <a:tailEnd/>
            </a:ln>
          </p:spPr>
          <p:txBody>
            <a:bodyPr wrap="none" tIns="91440" bIns="91440">
              <a:spAutoFit/>
            </a:bodyPr>
            <a:lstStyle/>
            <a:p>
              <a:pPr algn="ctr" defTabSz="914400"/>
              <a:r>
                <a:rPr lang="fr-FR" sz="1200" b="1" dirty="0">
                  <a:latin typeface="+mn-lt"/>
                  <a:cs typeface="Arial" charset="0"/>
                </a:rPr>
                <a:t>87</a:t>
              </a:r>
            </a:p>
          </p:txBody>
        </p:sp>
        <p:sp>
          <p:nvSpPr>
            <p:cNvPr id="24" name="Rectangle 151"/>
            <p:cNvSpPr>
              <a:spLocks noChangeArrowheads="1"/>
            </p:cNvSpPr>
            <p:nvPr/>
          </p:nvSpPr>
          <p:spPr bwMode="auto">
            <a:xfrm>
              <a:off x="1547813" y="2571411"/>
              <a:ext cx="577850" cy="2443080"/>
            </a:xfrm>
            <a:prstGeom prst="rect">
              <a:avLst/>
            </a:prstGeom>
            <a:solidFill>
              <a:srgbClr val="00B200"/>
            </a:solidFill>
            <a:ln w="12700">
              <a:noFill/>
              <a:miter lim="800000"/>
              <a:headEnd/>
              <a:tailEnd/>
            </a:ln>
          </p:spPr>
          <p:txBody>
            <a:bodyPr/>
            <a:lstStyle/>
            <a:p>
              <a:pPr defTabSz="914400"/>
              <a:endParaRPr lang="fr-FR" sz="1600">
                <a:latin typeface="+mn-lt"/>
              </a:endParaRPr>
            </a:p>
          </p:txBody>
        </p:sp>
        <p:sp>
          <p:nvSpPr>
            <p:cNvPr id="25" name="ZoneTexte 86"/>
            <p:cNvSpPr txBox="1">
              <a:spLocks noChangeArrowheads="1"/>
            </p:cNvSpPr>
            <p:nvPr/>
          </p:nvSpPr>
          <p:spPr bwMode="auto">
            <a:xfrm>
              <a:off x="243764" y="5470698"/>
              <a:ext cx="2576346" cy="634691"/>
            </a:xfrm>
            <a:prstGeom prst="rect">
              <a:avLst/>
            </a:prstGeom>
            <a:noFill/>
            <a:ln w="9525">
              <a:noFill/>
              <a:miter lim="800000"/>
              <a:headEnd/>
              <a:tailEnd/>
            </a:ln>
          </p:spPr>
          <p:txBody>
            <a:bodyPr wrap="none">
              <a:spAutoFit/>
            </a:bodyPr>
            <a:lstStyle/>
            <a:p>
              <a:pPr algn="ctr" defTabSz="914400">
                <a:lnSpc>
                  <a:spcPct val="90000"/>
                </a:lnSpc>
              </a:pPr>
              <a:r>
                <a:rPr lang="fr-FR" sz="1400" dirty="0">
                  <a:latin typeface="+mn-lt"/>
                  <a:sym typeface="Symbol" pitchFamily="18" charset="2"/>
                </a:rPr>
                <a:t>D</a:t>
              </a:r>
              <a:r>
                <a:rPr lang="fr-FR" sz="1400" dirty="0">
                  <a:latin typeface="+mn-lt"/>
                  <a:cs typeface="Arial" charset="0"/>
                  <a:sym typeface="Symbol" pitchFamily="18" charset="2"/>
                </a:rPr>
                <a:t>ifférence ajustée</a:t>
              </a:r>
            </a:p>
            <a:p>
              <a:pPr algn="ctr" defTabSz="914400">
                <a:lnSpc>
                  <a:spcPct val="90000"/>
                </a:lnSpc>
              </a:pPr>
              <a:r>
                <a:rPr lang="fr-FR" sz="1400" dirty="0">
                  <a:latin typeface="+mn-lt"/>
                  <a:cs typeface="Arial" charset="0"/>
                  <a:sym typeface="Symbol" pitchFamily="18" charset="2"/>
                </a:rPr>
                <a:t>(IC 95 %) </a:t>
              </a:r>
              <a:r>
                <a:rPr lang="fr-FR" sz="1400" dirty="0">
                  <a:latin typeface="+mn-lt"/>
                </a:rPr>
                <a:t>= 7,5 % (-1,2 ; 19,4)</a:t>
              </a:r>
            </a:p>
          </p:txBody>
        </p:sp>
        <p:sp>
          <p:nvSpPr>
            <p:cNvPr id="26" name="Rectangle 133"/>
            <p:cNvSpPr>
              <a:spLocks noChangeArrowheads="1"/>
            </p:cNvSpPr>
            <p:nvPr/>
          </p:nvSpPr>
          <p:spPr bwMode="auto">
            <a:xfrm>
              <a:off x="2576513" y="4966902"/>
              <a:ext cx="577850" cy="47589"/>
            </a:xfrm>
            <a:prstGeom prst="rect">
              <a:avLst/>
            </a:prstGeom>
            <a:solidFill>
              <a:srgbClr val="6633FF"/>
            </a:solidFill>
            <a:ln w="12700">
              <a:noFill/>
              <a:miter lim="800000"/>
              <a:headEnd/>
              <a:tailEnd/>
            </a:ln>
          </p:spPr>
          <p:txBody>
            <a:bodyPr/>
            <a:lstStyle/>
            <a:p>
              <a:pPr defTabSz="914400"/>
              <a:endParaRPr lang="fr-FR" sz="1600">
                <a:latin typeface="+mn-lt"/>
              </a:endParaRPr>
            </a:p>
          </p:txBody>
        </p:sp>
        <p:sp>
          <p:nvSpPr>
            <p:cNvPr id="27" name="Rectangle 144"/>
            <p:cNvSpPr>
              <a:spLocks noChangeArrowheads="1"/>
            </p:cNvSpPr>
            <p:nvPr/>
          </p:nvSpPr>
          <p:spPr bwMode="auto">
            <a:xfrm>
              <a:off x="2728770" y="4545288"/>
              <a:ext cx="269625" cy="488224"/>
            </a:xfrm>
            <a:prstGeom prst="rect">
              <a:avLst/>
            </a:prstGeom>
            <a:noFill/>
            <a:ln w="9525">
              <a:noFill/>
              <a:miter lim="800000"/>
              <a:headEnd/>
              <a:tailEnd/>
            </a:ln>
          </p:spPr>
          <p:txBody>
            <a:bodyPr wrap="none" tIns="91440" bIns="91440">
              <a:spAutoFit/>
            </a:bodyPr>
            <a:lstStyle/>
            <a:p>
              <a:pPr algn="ctr" defTabSz="914400"/>
              <a:r>
                <a:rPr lang="fr-FR" sz="1200" b="1" dirty="0">
                  <a:latin typeface="+mn-lt"/>
                </a:rPr>
                <a:t>2</a:t>
              </a:r>
            </a:p>
          </p:txBody>
        </p:sp>
        <p:sp>
          <p:nvSpPr>
            <p:cNvPr id="28" name="Rectangle 145"/>
            <p:cNvSpPr>
              <a:spLocks noChangeArrowheads="1"/>
            </p:cNvSpPr>
            <p:nvPr/>
          </p:nvSpPr>
          <p:spPr bwMode="auto">
            <a:xfrm>
              <a:off x="3393738" y="4487213"/>
              <a:ext cx="269625" cy="488224"/>
            </a:xfrm>
            <a:prstGeom prst="rect">
              <a:avLst/>
            </a:prstGeom>
            <a:noFill/>
            <a:ln w="9525">
              <a:noFill/>
              <a:miter lim="800000"/>
              <a:headEnd/>
              <a:tailEnd/>
            </a:ln>
          </p:spPr>
          <p:txBody>
            <a:bodyPr wrap="none" tIns="91440" bIns="91440">
              <a:spAutoFit/>
            </a:bodyPr>
            <a:lstStyle/>
            <a:p>
              <a:pPr algn="ctr" defTabSz="914400"/>
              <a:r>
                <a:rPr lang="fr-FR" sz="1200" b="1" dirty="0">
                  <a:latin typeface="+mn-lt"/>
                </a:rPr>
                <a:t>4</a:t>
              </a:r>
            </a:p>
          </p:txBody>
        </p:sp>
        <p:sp>
          <p:nvSpPr>
            <p:cNvPr id="29" name="Rectangle 151"/>
            <p:cNvSpPr>
              <a:spLocks noChangeArrowheads="1"/>
            </p:cNvSpPr>
            <p:nvPr/>
          </p:nvSpPr>
          <p:spPr bwMode="auto">
            <a:xfrm>
              <a:off x="3225800" y="4919313"/>
              <a:ext cx="576263" cy="95178"/>
            </a:xfrm>
            <a:prstGeom prst="rect">
              <a:avLst/>
            </a:prstGeom>
            <a:solidFill>
              <a:srgbClr val="00B200"/>
            </a:solidFill>
            <a:ln w="12700">
              <a:noFill/>
              <a:miter lim="800000"/>
              <a:headEnd/>
              <a:tailEnd/>
            </a:ln>
          </p:spPr>
          <p:txBody>
            <a:bodyPr/>
            <a:lstStyle/>
            <a:p>
              <a:pPr defTabSz="914400"/>
              <a:endParaRPr lang="fr-FR" sz="1600">
                <a:latin typeface="+mn-lt"/>
              </a:endParaRPr>
            </a:p>
          </p:txBody>
        </p:sp>
        <p:sp>
          <p:nvSpPr>
            <p:cNvPr id="30" name="Line 146"/>
            <p:cNvSpPr>
              <a:spLocks noChangeShapeType="1"/>
            </p:cNvSpPr>
            <p:nvPr/>
          </p:nvSpPr>
          <p:spPr bwMode="auto">
            <a:xfrm>
              <a:off x="563563" y="5025603"/>
              <a:ext cx="4894262" cy="0"/>
            </a:xfrm>
            <a:prstGeom prst="line">
              <a:avLst/>
            </a:prstGeom>
            <a:noFill/>
            <a:ln w="19050">
              <a:solidFill>
                <a:srgbClr val="000066"/>
              </a:solidFill>
              <a:round/>
              <a:headEnd/>
              <a:tailEnd/>
            </a:ln>
          </p:spPr>
          <p:txBody>
            <a:bodyPr anchor="ctr"/>
            <a:lstStyle/>
            <a:p>
              <a:endParaRPr lang="fr-FR" sz="1600">
                <a:latin typeface="+mn-lt"/>
              </a:endParaRPr>
            </a:p>
          </p:txBody>
        </p:sp>
        <p:sp>
          <p:nvSpPr>
            <p:cNvPr id="31" name="Rectangle 40"/>
            <p:cNvSpPr>
              <a:spLocks noChangeArrowheads="1"/>
            </p:cNvSpPr>
            <p:nvPr/>
          </p:nvSpPr>
          <p:spPr bwMode="auto">
            <a:xfrm>
              <a:off x="639027" y="5035128"/>
              <a:ext cx="1596912" cy="366168"/>
            </a:xfrm>
            <a:prstGeom prst="rect">
              <a:avLst/>
            </a:prstGeom>
            <a:noFill/>
            <a:ln w="9525">
              <a:noFill/>
              <a:miter lim="800000"/>
              <a:headEnd/>
              <a:tailEnd/>
            </a:ln>
          </p:spPr>
          <p:txBody>
            <a:bodyPr wrap="none">
              <a:spAutoFit/>
            </a:bodyPr>
            <a:lstStyle/>
            <a:p>
              <a:pPr algn="ctr" defTabSz="914400">
                <a:spcBef>
                  <a:spcPct val="5000"/>
                </a:spcBef>
              </a:pPr>
              <a:r>
                <a:rPr lang="fr-FR" sz="1200" b="1">
                  <a:latin typeface="+mn-lt"/>
                  <a:cs typeface="Arial" charset="0"/>
                </a:rPr>
                <a:t>Succès virologique</a:t>
              </a:r>
            </a:p>
          </p:txBody>
        </p:sp>
        <p:sp>
          <p:nvSpPr>
            <p:cNvPr id="32" name="Rectangle 41"/>
            <p:cNvSpPr>
              <a:spLocks noChangeArrowheads="1"/>
            </p:cNvSpPr>
            <p:nvPr/>
          </p:nvSpPr>
          <p:spPr bwMode="auto">
            <a:xfrm>
              <a:off x="2439664" y="5035128"/>
              <a:ext cx="1511952" cy="366168"/>
            </a:xfrm>
            <a:prstGeom prst="rect">
              <a:avLst/>
            </a:prstGeom>
            <a:noFill/>
            <a:ln w="9525">
              <a:noFill/>
              <a:miter lim="800000"/>
              <a:headEnd/>
              <a:tailEnd/>
            </a:ln>
          </p:spPr>
          <p:txBody>
            <a:bodyPr wrap="none">
              <a:spAutoFit/>
            </a:bodyPr>
            <a:lstStyle/>
            <a:p>
              <a:pPr algn="ctr" defTabSz="914400">
                <a:spcBef>
                  <a:spcPct val="5000"/>
                </a:spcBef>
              </a:pPr>
              <a:r>
                <a:rPr lang="fr-FR" sz="1200" b="1">
                  <a:latin typeface="+mn-lt"/>
                  <a:cs typeface="Arial" charset="0"/>
                </a:rPr>
                <a:t>Echec virologique</a:t>
              </a:r>
            </a:p>
          </p:txBody>
        </p:sp>
        <p:sp>
          <p:nvSpPr>
            <p:cNvPr id="33" name="Text Box 148"/>
            <p:cNvSpPr txBox="1">
              <a:spLocks noChangeArrowheads="1"/>
            </p:cNvSpPr>
            <p:nvPr/>
          </p:nvSpPr>
          <p:spPr bwMode="auto">
            <a:xfrm>
              <a:off x="490385" y="1772816"/>
              <a:ext cx="367408" cy="447538"/>
            </a:xfrm>
            <a:prstGeom prst="rect">
              <a:avLst/>
            </a:prstGeom>
            <a:noFill/>
            <a:ln w="9525">
              <a:noFill/>
              <a:miter lim="800000"/>
              <a:headEnd/>
              <a:tailEnd/>
            </a:ln>
          </p:spPr>
          <p:txBody>
            <a:bodyPr wrap="none">
              <a:spAutoFit/>
            </a:bodyPr>
            <a:lstStyle/>
            <a:p>
              <a:pPr algn="r" defTabSz="914400"/>
              <a:r>
                <a:rPr lang="fr-FR" sz="1600" dirty="0">
                  <a:latin typeface="+mn-lt"/>
                </a:rPr>
                <a:t>%</a:t>
              </a:r>
            </a:p>
          </p:txBody>
        </p:sp>
        <p:sp>
          <p:nvSpPr>
            <p:cNvPr id="34" name="Rectangle 135"/>
            <p:cNvSpPr>
              <a:spLocks noChangeArrowheads="1"/>
            </p:cNvSpPr>
            <p:nvPr/>
          </p:nvSpPr>
          <p:spPr bwMode="auto">
            <a:xfrm>
              <a:off x="423041" y="4879735"/>
              <a:ext cx="84959" cy="244112"/>
            </a:xfrm>
            <a:prstGeom prst="rect">
              <a:avLst/>
            </a:prstGeom>
            <a:noFill/>
            <a:ln w="9525">
              <a:noFill/>
              <a:miter lim="800000"/>
              <a:headEnd/>
              <a:tailEnd/>
            </a:ln>
          </p:spPr>
          <p:txBody>
            <a:bodyPr wrap="none" lIns="0" tIns="0" rIns="0" bIns="0" anchor="ctr">
              <a:spAutoFit/>
            </a:bodyPr>
            <a:lstStyle/>
            <a:p>
              <a:pPr algn="r" defTabSz="914400"/>
              <a:r>
                <a:rPr lang="fr-FR" sz="1200" b="1">
                  <a:latin typeface="+mn-lt"/>
                  <a:cs typeface="Arial" charset="0"/>
                </a:rPr>
                <a:t>0</a:t>
              </a:r>
            </a:p>
          </p:txBody>
        </p:sp>
        <p:sp>
          <p:nvSpPr>
            <p:cNvPr id="35" name="Rectangle 133"/>
            <p:cNvSpPr>
              <a:spLocks noChangeArrowheads="1"/>
            </p:cNvSpPr>
            <p:nvPr/>
          </p:nvSpPr>
          <p:spPr bwMode="auto">
            <a:xfrm>
              <a:off x="4038600" y="4944259"/>
              <a:ext cx="577850" cy="70232"/>
            </a:xfrm>
            <a:prstGeom prst="rect">
              <a:avLst/>
            </a:prstGeom>
            <a:solidFill>
              <a:srgbClr val="6633FF"/>
            </a:solidFill>
            <a:ln w="12700">
              <a:noFill/>
              <a:miter lim="800000"/>
              <a:headEnd/>
              <a:tailEnd/>
            </a:ln>
          </p:spPr>
          <p:txBody>
            <a:bodyPr/>
            <a:lstStyle/>
            <a:p>
              <a:pPr defTabSz="914400"/>
              <a:endParaRPr lang="fr-FR" sz="1600">
                <a:latin typeface="+mn-lt"/>
              </a:endParaRPr>
            </a:p>
          </p:txBody>
        </p:sp>
        <p:sp>
          <p:nvSpPr>
            <p:cNvPr id="36" name="Rectangle 151"/>
            <p:cNvSpPr>
              <a:spLocks noChangeArrowheads="1"/>
            </p:cNvSpPr>
            <p:nvPr/>
          </p:nvSpPr>
          <p:spPr bwMode="auto">
            <a:xfrm>
              <a:off x="4686300" y="4772422"/>
              <a:ext cx="577850" cy="237944"/>
            </a:xfrm>
            <a:prstGeom prst="rect">
              <a:avLst/>
            </a:prstGeom>
            <a:solidFill>
              <a:srgbClr val="00B200"/>
            </a:solidFill>
            <a:ln w="12700">
              <a:noFill/>
              <a:miter lim="800000"/>
              <a:headEnd/>
              <a:tailEnd/>
            </a:ln>
          </p:spPr>
          <p:txBody>
            <a:bodyPr/>
            <a:lstStyle/>
            <a:p>
              <a:pPr defTabSz="914400"/>
              <a:endParaRPr lang="fr-FR" sz="1600">
                <a:latin typeface="+mn-lt"/>
              </a:endParaRPr>
            </a:p>
          </p:txBody>
        </p:sp>
        <p:sp>
          <p:nvSpPr>
            <p:cNvPr id="37" name="Rectangle 144"/>
            <p:cNvSpPr>
              <a:spLocks noChangeArrowheads="1"/>
            </p:cNvSpPr>
            <p:nvPr/>
          </p:nvSpPr>
          <p:spPr bwMode="auto">
            <a:xfrm>
              <a:off x="4169694" y="4520878"/>
              <a:ext cx="269625" cy="488224"/>
            </a:xfrm>
            <a:prstGeom prst="rect">
              <a:avLst/>
            </a:prstGeom>
            <a:noFill/>
            <a:ln w="9525">
              <a:noFill/>
              <a:miter lim="800000"/>
              <a:headEnd/>
              <a:tailEnd/>
            </a:ln>
          </p:spPr>
          <p:txBody>
            <a:bodyPr wrap="none" tIns="91440" bIns="91440">
              <a:spAutoFit/>
            </a:bodyPr>
            <a:lstStyle/>
            <a:p>
              <a:pPr algn="ctr" defTabSz="914400"/>
              <a:r>
                <a:rPr lang="fr-FR" sz="1200" b="1">
                  <a:latin typeface="+mn-lt"/>
                  <a:cs typeface="Arial" charset="0"/>
                </a:rPr>
                <a:t>4</a:t>
              </a:r>
            </a:p>
          </p:txBody>
        </p:sp>
        <p:sp>
          <p:nvSpPr>
            <p:cNvPr id="38" name="Rectangle 145"/>
            <p:cNvSpPr>
              <a:spLocks noChangeArrowheads="1"/>
            </p:cNvSpPr>
            <p:nvPr/>
          </p:nvSpPr>
          <p:spPr bwMode="auto">
            <a:xfrm>
              <a:off x="4846238" y="4342886"/>
              <a:ext cx="269625" cy="488224"/>
            </a:xfrm>
            <a:prstGeom prst="rect">
              <a:avLst/>
            </a:prstGeom>
            <a:noFill/>
            <a:ln w="9525">
              <a:noFill/>
              <a:miter lim="800000"/>
              <a:headEnd/>
              <a:tailEnd/>
            </a:ln>
          </p:spPr>
          <p:txBody>
            <a:bodyPr wrap="none" tIns="91440" bIns="91440">
              <a:spAutoFit/>
            </a:bodyPr>
            <a:lstStyle/>
            <a:p>
              <a:pPr algn="ctr" defTabSz="914400"/>
              <a:r>
                <a:rPr lang="fr-FR" sz="1200" b="1" dirty="0">
                  <a:latin typeface="+mn-lt"/>
                </a:rPr>
                <a:t>9</a:t>
              </a:r>
            </a:p>
          </p:txBody>
        </p:sp>
        <p:sp>
          <p:nvSpPr>
            <p:cNvPr id="39" name="Rectangle 41"/>
            <p:cNvSpPr>
              <a:spLocks noChangeArrowheads="1"/>
            </p:cNvSpPr>
            <p:nvPr/>
          </p:nvSpPr>
          <p:spPr bwMode="auto">
            <a:xfrm>
              <a:off x="4043408" y="5039891"/>
              <a:ext cx="1271502" cy="622485"/>
            </a:xfrm>
            <a:prstGeom prst="rect">
              <a:avLst/>
            </a:prstGeom>
            <a:noFill/>
            <a:ln w="9525">
              <a:noFill/>
              <a:miter lim="800000"/>
              <a:headEnd/>
              <a:tailEnd/>
            </a:ln>
          </p:spPr>
          <p:txBody>
            <a:bodyPr wrap="none">
              <a:spAutoFit/>
            </a:bodyPr>
            <a:lstStyle/>
            <a:p>
              <a:pPr algn="ctr" defTabSz="914400">
                <a:spcBef>
                  <a:spcPct val="5000"/>
                </a:spcBef>
              </a:pPr>
              <a:r>
                <a:rPr lang="fr-FR" sz="1200" b="1">
                  <a:latin typeface="+mn-lt"/>
                  <a:cs typeface="Arial" charset="0"/>
                </a:rPr>
                <a:t>Pas de donnée</a:t>
              </a:r>
            </a:p>
            <a:p>
              <a:pPr algn="ctr" defTabSz="914400">
                <a:spcBef>
                  <a:spcPct val="5000"/>
                </a:spcBef>
              </a:pPr>
              <a:r>
                <a:rPr lang="fr-FR" sz="1200" b="1">
                  <a:latin typeface="+mn-lt"/>
                  <a:cs typeface="Arial" charset="0"/>
                </a:rPr>
                <a:t>virologique</a:t>
              </a:r>
            </a:p>
          </p:txBody>
        </p:sp>
      </p:grpSp>
      <p:sp>
        <p:nvSpPr>
          <p:cNvPr id="41"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defTabSz="914400"/>
            <a:r>
              <a:rPr lang="pt-BR" sz="1200" i="1" dirty="0">
                <a:solidFill>
                  <a:srgbClr val="0070C0"/>
                </a:solidFill>
              </a:rPr>
              <a:t> Hodder S, CROI 2017, Abs. 443</a:t>
            </a:r>
            <a:endParaRPr lang="en-GB" sz="1200" i="1" dirty="0">
              <a:solidFill>
                <a:srgbClr val="0070C0"/>
              </a:solidFill>
            </a:endParaRPr>
          </a:p>
        </p:txBody>
      </p:sp>
      <p:sp>
        <p:nvSpPr>
          <p:cNvPr id="42" name="ZoneTexte 41"/>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86</a:t>
            </a:r>
          </a:p>
        </p:txBody>
      </p:sp>
    </p:spTree>
    <p:extLst>
      <p:ext uri="{BB962C8B-B14F-4D97-AF65-F5344CB8AC3E}">
        <p14:creationId xmlns:p14="http://schemas.microsoft.com/office/powerpoint/2010/main" val="15023435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7"/>
          <p:cNvSpPr>
            <a:spLocks noGrp="1" noChangeArrowheads="1"/>
          </p:cNvSpPr>
          <p:nvPr>
            <p:ph type="title"/>
          </p:nvPr>
        </p:nvSpPr>
        <p:spPr>
          <a:xfrm>
            <a:off x="1547813" y="115888"/>
            <a:ext cx="7596188" cy="936625"/>
          </a:xfrm>
        </p:spPr>
        <p:txBody>
          <a:bodyPr/>
          <a:lstStyle/>
          <a:p>
            <a:r>
              <a:rPr lang="fr-FR" sz="2600" dirty="0">
                <a:ea typeface="ＭＳ Ｐゴシック" pitchFamily="34" charset="-128"/>
              </a:rPr>
              <a:t>E/C/F/TAF chez les femmes en succès virologique du groupe ATV/r de l’essai WAVES (3)</a:t>
            </a:r>
          </a:p>
        </p:txBody>
      </p:sp>
      <p:sp>
        <p:nvSpPr>
          <p:cNvPr id="5" name="Espace réservé du contenu 4"/>
          <p:cNvSpPr>
            <a:spLocks noGrp="1"/>
          </p:cNvSpPr>
          <p:nvPr>
            <p:ph idx="1"/>
          </p:nvPr>
        </p:nvSpPr>
        <p:spPr>
          <a:xfrm>
            <a:off x="457200" y="1613584"/>
            <a:ext cx="8507413" cy="5111750"/>
          </a:xfrm>
        </p:spPr>
        <p:txBody>
          <a:bodyPr/>
          <a:lstStyle/>
          <a:p>
            <a:pPr>
              <a:lnSpc>
                <a:spcPts val="2200"/>
              </a:lnSpc>
            </a:pPr>
            <a:r>
              <a:rPr lang="fr-FR" sz="2000" dirty="0"/>
              <a:t>Evénement indésirable conduisant à l’arrêt </a:t>
            </a:r>
          </a:p>
          <a:p>
            <a:pPr lvl="1">
              <a:lnSpc>
                <a:spcPts val="2200"/>
              </a:lnSpc>
            </a:pPr>
            <a:r>
              <a:rPr lang="fr-FR" sz="1800" dirty="0"/>
              <a:t>1 sous E/C/F/TAF : état confusionnel</a:t>
            </a:r>
          </a:p>
          <a:p>
            <a:pPr lvl="1">
              <a:lnSpc>
                <a:spcPts val="2200"/>
              </a:lnSpc>
            </a:pPr>
            <a:r>
              <a:rPr lang="fr-FR" sz="1800" dirty="0"/>
              <a:t>1 sous ATV/r + FTC/TDF : hépatite</a:t>
            </a:r>
            <a:br>
              <a:rPr lang="fr-FR" sz="1800" dirty="0"/>
            </a:br>
            <a:endParaRPr lang="fr-FR" sz="1800" dirty="0"/>
          </a:p>
          <a:p>
            <a:pPr>
              <a:lnSpc>
                <a:spcPts val="2200"/>
              </a:lnSpc>
            </a:pPr>
            <a:r>
              <a:rPr lang="fr-FR" sz="2000" dirty="0"/>
              <a:t>Anomalies biologiques grade 3 - 4 moins fréquentes sous E/C/F/TAF (liées à </a:t>
            </a:r>
            <a:r>
              <a:rPr lang="fr-FR" sz="2000" dirty="0" err="1"/>
              <a:t>hyperbilirubinémie</a:t>
            </a:r>
            <a:r>
              <a:rPr lang="fr-FR" sz="2000" dirty="0"/>
              <a:t> sous ATV/r)</a:t>
            </a:r>
            <a:br>
              <a:rPr lang="fr-FR" sz="2000" dirty="0"/>
            </a:br>
            <a:endParaRPr lang="fr-FR" sz="2000" dirty="0"/>
          </a:p>
          <a:p>
            <a:pPr>
              <a:lnSpc>
                <a:spcPts val="2200"/>
              </a:lnSpc>
            </a:pPr>
            <a:r>
              <a:rPr lang="fr-FR" sz="2000" dirty="0"/>
              <a:t>Modification des lipides</a:t>
            </a:r>
          </a:p>
          <a:p>
            <a:pPr lvl="1">
              <a:lnSpc>
                <a:spcPts val="2200"/>
              </a:lnSpc>
            </a:pPr>
            <a:r>
              <a:rPr lang="fr-FR" sz="1800" dirty="0"/>
              <a:t>Modifications significativement plus importantes sous E/C/F/TAF de cholestérol total, LDL-cholestérol et HDL-cholestérol</a:t>
            </a:r>
          </a:p>
          <a:p>
            <a:pPr lvl="1">
              <a:lnSpc>
                <a:spcPts val="2200"/>
              </a:lnSpc>
            </a:pPr>
            <a:r>
              <a:rPr lang="fr-FR" sz="1800" dirty="0"/>
              <a:t>Pas de différence d’évolution du rapport cholestérol total/HDL-cholestérol entre les 2 groupes</a:t>
            </a:r>
            <a:br>
              <a:rPr lang="fr-FR" sz="1800" dirty="0"/>
            </a:br>
            <a:endParaRPr lang="fr-FR" sz="1800" dirty="0"/>
          </a:p>
          <a:p>
            <a:pPr>
              <a:lnSpc>
                <a:spcPts val="2200"/>
              </a:lnSpc>
            </a:pPr>
            <a:r>
              <a:rPr lang="fr-FR" sz="2000" dirty="0"/>
              <a:t>Amélioration significative (p &lt; 0,001) dans le groupe E/C/F/TAF </a:t>
            </a:r>
            <a:br>
              <a:rPr lang="fr-FR" sz="2000" dirty="0"/>
            </a:br>
            <a:r>
              <a:rPr lang="fr-FR" sz="2000" dirty="0"/>
              <a:t>vs ATV/r + FTC/TDF</a:t>
            </a:r>
          </a:p>
          <a:p>
            <a:pPr lvl="1">
              <a:lnSpc>
                <a:spcPts val="2200"/>
              </a:lnSpc>
            </a:pPr>
            <a:r>
              <a:rPr lang="fr-FR" sz="1800" dirty="0"/>
              <a:t>de la densité minérale osseuse du rachis </a:t>
            </a:r>
          </a:p>
          <a:p>
            <a:pPr lvl="1">
              <a:lnSpc>
                <a:spcPts val="2200"/>
              </a:lnSpc>
            </a:pPr>
            <a:r>
              <a:rPr lang="fr-FR" sz="1800" dirty="0"/>
              <a:t>de la protéinurie tubulaire (RBP / </a:t>
            </a:r>
            <a:r>
              <a:rPr lang="fr-FR" sz="1800" dirty="0" err="1"/>
              <a:t>créatininurie</a:t>
            </a:r>
            <a:r>
              <a:rPr lang="fr-FR" sz="1800" dirty="0"/>
              <a:t>, </a:t>
            </a:r>
            <a:r>
              <a:rPr lang="fr-FR" sz="1800" dirty="0">
                <a:latin typeface="Symbol" charset="2"/>
                <a:cs typeface="Symbol" charset="2"/>
              </a:rPr>
              <a:t>b</a:t>
            </a:r>
            <a:r>
              <a:rPr lang="fr-FR" sz="1800" dirty="0"/>
              <a:t>2microglobuline / </a:t>
            </a:r>
            <a:r>
              <a:rPr lang="fr-FR" sz="1800" dirty="0" err="1"/>
              <a:t>créatininurie</a:t>
            </a:r>
            <a:r>
              <a:rPr lang="fr-FR" sz="1800" dirty="0"/>
              <a:t>) </a:t>
            </a:r>
          </a:p>
          <a:p>
            <a:pPr lvl="1">
              <a:lnSpc>
                <a:spcPts val="2200"/>
              </a:lnSpc>
            </a:pPr>
            <a:endParaRPr lang="fr-FR" sz="1600" dirty="0"/>
          </a:p>
        </p:txBody>
      </p:sp>
      <p:sp>
        <p:nvSpPr>
          <p:cNvPr id="2" name="Rectangle 1"/>
          <p:cNvSpPr/>
          <p:nvPr/>
        </p:nvSpPr>
        <p:spPr>
          <a:xfrm>
            <a:off x="3872987" y="1146073"/>
            <a:ext cx="1409681" cy="461665"/>
          </a:xfrm>
          <a:prstGeom prst="rect">
            <a:avLst/>
          </a:prstGeom>
        </p:spPr>
        <p:txBody>
          <a:bodyPr wrap="none">
            <a:spAutoFit/>
          </a:bodyPr>
          <a:lstStyle/>
          <a:p>
            <a:pPr algn="ctr"/>
            <a:r>
              <a:rPr lang="fr-FR" sz="2400" b="1" dirty="0">
                <a:solidFill>
                  <a:srgbClr val="0070C0"/>
                </a:solidFill>
                <a:latin typeface="Calibri"/>
                <a:cs typeface="Calibri"/>
              </a:rPr>
              <a:t>Tolérance</a:t>
            </a:r>
          </a:p>
        </p:txBody>
      </p:sp>
      <p:sp>
        <p:nvSpPr>
          <p:cNvPr id="6" name="Text Box 3"/>
          <p:cNvSpPr txBox="1">
            <a:spLocks noChangeArrowheads="1"/>
          </p:cNvSpPr>
          <p:nvPr/>
        </p:nvSpPr>
        <p:spPr bwMode="auto">
          <a:xfrm>
            <a:off x="2877598" y="6583363"/>
            <a:ext cx="6266403" cy="276999"/>
          </a:xfrm>
          <a:prstGeom prst="rect">
            <a:avLst/>
          </a:prstGeom>
          <a:noFill/>
          <a:ln w="9525">
            <a:noFill/>
            <a:miter lim="800000"/>
            <a:headEnd/>
            <a:tailEnd/>
          </a:ln>
        </p:spPr>
        <p:txBody>
          <a:bodyPr wrap="square">
            <a:spAutoFit/>
          </a:bodyPr>
          <a:lstStyle/>
          <a:p>
            <a:pPr algn="r" defTabSz="914400"/>
            <a:r>
              <a:rPr lang="pt-BR" sz="1200" i="1" dirty="0">
                <a:solidFill>
                  <a:srgbClr val="0070C0"/>
                </a:solidFill>
              </a:rPr>
              <a:t> Hodder S, CROI 2017, Abs. 443</a:t>
            </a:r>
            <a:endParaRPr lang="en-GB" sz="1200" i="1" dirty="0">
              <a:solidFill>
                <a:srgbClr val="0070C0"/>
              </a:solidFill>
            </a:endParaRPr>
          </a:p>
        </p:txBody>
      </p:sp>
      <p:sp>
        <p:nvSpPr>
          <p:cNvPr id="7" name="ZoneTexte 6"/>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87</a:t>
            </a:r>
          </a:p>
        </p:txBody>
      </p:sp>
    </p:spTree>
    <p:extLst>
      <p:ext uri="{BB962C8B-B14F-4D97-AF65-F5344CB8AC3E}">
        <p14:creationId xmlns:p14="http://schemas.microsoft.com/office/powerpoint/2010/main" val="3065862497"/>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idx="1"/>
          </p:nvPr>
        </p:nvSpPr>
        <p:spPr/>
        <p:txBody>
          <a:bodyPr/>
          <a:lstStyle/>
          <a:p>
            <a:r>
              <a:rPr lang="fr-FR" sz="4000" dirty="0"/>
              <a:t>III. Traitements antirétroviraux</a:t>
            </a:r>
            <a:br>
              <a:rPr lang="fr-FR" sz="4000" dirty="0"/>
            </a:br>
            <a:endParaRPr lang="fr-FR" sz="4000" dirty="0"/>
          </a:p>
          <a:p>
            <a:r>
              <a:rPr lang="fr-FR" sz="3200" dirty="0"/>
              <a:t>III. 2. Nouveaux ARV</a:t>
            </a:r>
          </a:p>
        </p:txBody>
      </p:sp>
      <p:sp>
        <p:nvSpPr>
          <p:cNvPr id="6" name="ZoneTexte 5"/>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88</a:t>
            </a:r>
          </a:p>
        </p:txBody>
      </p:sp>
    </p:spTree>
    <p:custDataLst>
      <p:tags r:id="rId1"/>
    </p:custDataLst>
    <p:extLst>
      <p:ext uri="{BB962C8B-B14F-4D97-AF65-F5344CB8AC3E}">
        <p14:creationId xmlns:p14="http://schemas.microsoft.com/office/powerpoint/2010/main" val="2529930132"/>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a:t>MK-8591 (</a:t>
            </a:r>
            <a:r>
              <a:rPr lang="fr-FR" dirty="0" err="1"/>
              <a:t>EFdA</a:t>
            </a:r>
            <a:r>
              <a:rPr lang="fr-FR" dirty="0"/>
              <a:t>), nouvel INTI : diffusion dans les compartiments (1)</a:t>
            </a:r>
          </a:p>
        </p:txBody>
      </p:sp>
      <p:sp>
        <p:nvSpPr>
          <p:cNvPr id="5123" name="Rectangle 3"/>
          <p:cNvSpPr>
            <a:spLocks noGrp="1" noChangeArrowheads="1"/>
          </p:cNvSpPr>
          <p:nvPr>
            <p:ph idx="1"/>
          </p:nvPr>
        </p:nvSpPr>
        <p:spPr>
          <a:xfrm>
            <a:off x="457201" y="1341438"/>
            <a:ext cx="5164659" cy="5364162"/>
          </a:xfrm>
        </p:spPr>
        <p:txBody>
          <a:bodyPr/>
          <a:lstStyle/>
          <a:p>
            <a:pPr eaLnBrk="1" hangingPunct="1"/>
            <a:r>
              <a:rPr lang="fr-FR" sz="1600" b="1" dirty="0">
                <a:solidFill>
                  <a:srgbClr val="0070C0"/>
                </a:solidFill>
              </a:rPr>
              <a:t>Etude PK d’</a:t>
            </a:r>
            <a:r>
              <a:rPr lang="fr-FR" sz="1600" b="1" dirty="0" err="1">
                <a:solidFill>
                  <a:srgbClr val="0070C0"/>
                </a:solidFill>
              </a:rPr>
              <a:t>EFdA</a:t>
            </a:r>
            <a:r>
              <a:rPr lang="fr-FR" sz="1600" b="1" dirty="0">
                <a:solidFill>
                  <a:srgbClr val="0070C0"/>
                </a:solidFill>
              </a:rPr>
              <a:t> chez l’animal </a:t>
            </a:r>
          </a:p>
          <a:p>
            <a:pPr lvl="1" eaLnBrk="1" hangingPunct="1"/>
            <a:r>
              <a:rPr lang="fr-FR" sz="1400" dirty="0"/>
              <a:t>Dans le plasma et métabolite TP dans les PBMC </a:t>
            </a:r>
          </a:p>
          <a:p>
            <a:pPr lvl="1" eaLnBrk="1" hangingPunct="1"/>
            <a:r>
              <a:rPr lang="fr-FR" sz="1400" dirty="0"/>
              <a:t>Chez le rat </a:t>
            </a:r>
            <a:r>
              <a:rPr lang="fr-FR" sz="1400" dirty="0" err="1"/>
              <a:t>Wistar</a:t>
            </a:r>
            <a:r>
              <a:rPr lang="fr-FR" sz="1400" dirty="0"/>
              <a:t> et le </a:t>
            </a:r>
            <a:r>
              <a:rPr lang="fr-FR" sz="1400" dirty="0" err="1"/>
              <a:t>Rhesus</a:t>
            </a:r>
            <a:r>
              <a:rPr lang="fr-FR" sz="1400" dirty="0"/>
              <a:t> Macaques</a:t>
            </a:r>
          </a:p>
          <a:p>
            <a:pPr lvl="1" eaLnBrk="1" hangingPunct="1"/>
            <a:r>
              <a:rPr lang="fr-FR" sz="1400" dirty="0"/>
              <a:t>Prélèvements sanguins et tissulaires après sacrifice</a:t>
            </a:r>
          </a:p>
          <a:p>
            <a:pPr lvl="1" eaLnBrk="1" hangingPunct="1"/>
            <a:r>
              <a:rPr lang="fr-FR" sz="1400" dirty="0"/>
              <a:t>Après gavage oral de </a:t>
            </a:r>
            <a:r>
              <a:rPr lang="fr-FR" sz="1400" baseline="30000" dirty="0"/>
              <a:t>14</a:t>
            </a:r>
            <a:r>
              <a:rPr lang="fr-FR" sz="1400" dirty="0"/>
              <a:t>C-EFdA (50 mg/kg) (rats du) et 3,9 mg/kg (singes à J1 et J8)</a:t>
            </a:r>
            <a:br>
              <a:rPr lang="fr-FR" sz="1400" dirty="0"/>
            </a:br>
            <a:endParaRPr lang="fr-FR" sz="1400" dirty="0"/>
          </a:p>
          <a:p>
            <a:pPr eaLnBrk="1" hangingPunct="1"/>
            <a:r>
              <a:rPr lang="fr-FR" sz="1600" b="1" dirty="0">
                <a:solidFill>
                  <a:srgbClr val="0070C0"/>
                </a:solidFill>
              </a:rPr>
              <a:t>Résultats </a:t>
            </a:r>
          </a:p>
          <a:p>
            <a:pPr lvl="1" eaLnBrk="1" hangingPunct="1"/>
            <a:r>
              <a:rPr lang="fr-FR" sz="1400" b="1" dirty="0"/>
              <a:t>Rats : </a:t>
            </a:r>
            <a:r>
              <a:rPr lang="fr-FR" sz="1400" dirty="0"/>
              <a:t>l’imagerie révèle une distribution rapide dans le sang et les tissus lymphoïdes</a:t>
            </a:r>
          </a:p>
          <a:p>
            <a:pPr lvl="1" eaLnBrk="1" hangingPunct="1"/>
            <a:r>
              <a:rPr lang="fr-FR" sz="1400" b="1" dirty="0"/>
              <a:t>Singes : </a:t>
            </a:r>
            <a:r>
              <a:rPr lang="fr-FR" sz="1400" dirty="0"/>
              <a:t>à J7 et J14, les concentrations de </a:t>
            </a:r>
            <a:r>
              <a:rPr lang="fr-FR" sz="1400" dirty="0" err="1"/>
              <a:t>EFdA</a:t>
            </a:r>
            <a:r>
              <a:rPr lang="fr-FR" sz="1400" dirty="0"/>
              <a:t>-TP dans les tissus rectal et vaginal sont identiques</a:t>
            </a:r>
          </a:p>
          <a:p>
            <a:pPr eaLnBrk="1" hangingPunct="1"/>
            <a:endParaRPr lang="fr-FR" sz="1600" dirty="0"/>
          </a:p>
          <a:p>
            <a:pPr eaLnBrk="1" hangingPunct="1"/>
            <a:r>
              <a:rPr lang="fr-FR" sz="1600" b="1" dirty="0">
                <a:solidFill>
                  <a:srgbClr val="0070C0"/>
                </a:solidFill>
              </a:rPr>
              <a:t>Conclusions</a:t>
            </a:r>
          </a:p>
          <a:p>
            <a:pPr lvl="1" eaLnBrk="1" hangingPunct="1"/>
            <a:r>
              <a:rPr lang="fr-FR" sz="1400" dirty="0"/>
              <a:t>Expositions rectale et vaginale chez le singe suggèrent une diffusion comparable à celles de TFV-DP chez l’homme</a:t>
            </a:r>
          </a:p>
          <a:p>
            <a:pPr lvl="1" eaLnBrk="1" hangingPunct="1"/>
            <a:r>
              <a:rPr lang="fr-FR" sz="1400" dirty="0"/>
              <a:t>Compte tenu des activités respectives sur VIH-1 (</a:t>
            </a:r>
            <a:r>
              <a:rPr lang="fr-FR" sz="1400" dirty="0" err="1"/>
              <a:t>EFdA</a:t>
            </a:r>
            <a:r>
              <a:rPr lang="fr-FR" sz="1400" dirty="0"/>
              <a:t> IC</a:t>
            </a:r>
            <a:r>
              <a:rPr lang="fr-FR" sz="1400" baseline="-25000" dirty="0"/>
              <a:t>50</a:t>
            </a:r>
            <a:r>
              <a:rPr lang="fr-FR" sz="1400" dirty="0"/>
              <a:t> = 0,2 </a:t>
            </a:r>
            <a:r>
              <a:rPr lang="fr-FR" sz="1400" dirty="0" err="1"/>
              <a:t>nM</a:t>
            </a:r>
            <a:r>
              <a:rPr lang="fr-FR" sz="1400" dirty="0"/>
              <a:t> et TFV IC</a:t>
            </a:r>
            <a:r>
              <a:rPr lang="fr-FR" sz="1400" baseline="-25000" dirty="0"/>
              <a:t>50</a:t>
            </a:r>
            <a:r>
              <a:rPr lang="fr-FR" sz="1400" dirty="0"/>
              <a:t> = 73 </a:t>
            </a:r>
            <a:r>
              <a:rPr lang="fr-FR" sz="1400" dirty="0" err="1"/>
              <a:t>nM</a:t>
            </a:r>
            <a:r>
              <a:rPr lang="fr-FR" sz="1400" dirty="0"/>
              <a:t>) et de la persistance dans les tissus lymphoïdes d’</a:t>
            </a:r>
            <a:r>
              <a:rPr lang="fr-FR" sz="1400" dirty="0" err="1"/>
              <a:t>EFdA</a:t>
            </a:r>
            <a:r>
              <a:rPr lang="fr-FR" sz="1400" dirty="0"/>
              <a:t>, son intérêt en prophylaxie de l’infection VIH est à considérer</a:t>
            </a:r>
          </a:p>
        </p:txBody>
      </p:sp>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Grobler</a:t>
            </a:r>
            <a:r>
              <a:rPr lang="en-GB" sz="1200" i="1" dirty="0">
                <a:solidFill>
                  <a:srgbClr val="0070C0"/>
                </a:solidFill>
              </a:rPr>
              <a:t> J, CROI 2017, Abs. 435</a:t>
            </a:r>
          </a:p>
        </p:txBody>
      </p:sp>
      <p:sp>
        <p:nvSpPr>
          <p:cNvPr id="89" name="ZoneTexte 88"/>
          <p:cNvSpPr txBox="1"/>
          <p:nvPr/>
        </p:nvSpPr>
        <p:spPr>
          <a:xfrm>
            <a:off x="6169060" y="1299488"/>
            <a:ext cx="2894447"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PK plasma (</a:t>
            </a:r>
            <a:r>
              <a:rPr lang="fr-FR" sz="1600" b="1" dirty="0" err="1">
                <a:solidFill>
                  <a:srgbClr val="0070C0"/>
                </a:solidFill>
                <a:latin typeface="Calibri" panose="020F0502020204030204" pitchFamily="34" charset="0"/>
              </a:rPr>
              <a:t>μM</a:t>
            </a:r>
            <a:r>
              <a:rPr lang="fr-FR" sz="1600" b="1" dirty="0">
                <a:solidFill>
                  <a:srgbClr val="0070C0"/>
                </a:solidFill>
                <a:latin typeface="Calibri" panose="020F0502020204030204" pitchFamily="34" charset="0"/>
              </a:rPr>
              <a:t>) (</a:t>
            </a:r>
            <a:r>
              <a:rPr lang="fr-FR" sz="1600" b="1" dirty="0" err="1">
                <a:solidFill>
                  <a:srgbClr val="0070C0"/>
                </a:solidFill>
                <a:latin typeface="Calibri" panose="020F0502020204030204" pitchFamily="34" charset="0"/>
              </a:rPr>
              <a:t>Rhesus</a:t>
            </a:r>
            <a:r>
              <a:rPr lang="fr-FR" sz="1600" b="1" dirty="0">
                <a:solidFill>
                  <a:srgbClr val="0070C0"/>
                </a:solidFill>
                <a:latin typeface="Calibri" panose="020F0502020204030204" pitchFamily="34" charset="0"/>
              </a:rPr>
              <a:t>)</a:t>
            </a:r>
          </a:p>
        </p:txBody>
      </p:sp>
      <p:sp>
        <p:nvSpPr>
          <p:cNvPr id="110" name="ZoneTexte 109"/>
          <p:cNvSpPr txBox="1"/>
          <p:nvPr/>
        </p:nvSpPr>
        <p:spPr>
          <a:xfrm>
            <a:off x="6079142" y="3910680"/>
            <a:ext cx="2700739" cy="553998"/>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Concentrations de dérivés TP </a:t>
            </a:r>
            <a:br>
              <a:rPr lang="fr-FR" sz="1600" b="1" dirty="0">
                <a:solidFill>
                  <a:srgbClr val="0070C0"/>
                </a:solidFill>
                <a:latin typeface="Calibri" panose="020F0502020204030204" pitchFamily="34" charset="0"/>
              </a:rPr>
            </a:br>
            <a:r>
              <a:rPr lang="fr-FR" sz="1400" b="1" dirty="0">
                <a:solidFill>
                  <a:srgbClr val="0070C0"/>
                </a:solidFill>
                <a:latin typeface="Calibri" panose="020F0502020204030204" pitchFamily="34" charset="0"/>
              </a:rPr>
              <a:t>(</a:t>
            </a:r>
            <a:r>
              <a:rPr lang="fr-FR" sz="1400" b="1" dirty="0" err="1">
                <a:solidFill>
                  <a:srgbClr val="0070C0"/>
                </a:solidFill>
                <a:latin typeface="Calibri" panose="020F0502020204030204" pitchFamily="34" charset="0"/>
              </a:rPr>
              <a:t>pmol</a:t>
            </a:r>
            <a:r>
              <a:rPr lang="fr-FR" sz="1400" b="1" dirty="0">
                <a:solidFill>
                  <a:srgbClr val="0070C0"/>
                </a:solidFill>
                <a:latin typeface="Calibri" panose="020F0502020204030204" pitchFamily="34" charset="0"/>
              </a:rPr>
              <a:t>/10</a:t>
            </a:r>
            <a:r>
              <a:rPr lang="fr-FR" sz="1400" b="1" baseline="30000" dirty="0">
                <a:solidFill>
                  <a:srgbClr val="0070C0"/>
                </a:solidFill>
                <a:latin typeface="Calibri" panose="020F0502020204030204" pitchFamily="34" charset="0"/>
              </a:rPr>
              <a:t>6</a:t>
            </a:r>
            <a:r>
              <a:rPr lang="fr-FR" sz="1400" b="1" dirty="0">
                <a:solidFill>
                  <a:srgbClr val="0070C0"/>
                </a:solidFill>
                <a:latin typeface="Calibri" panose="020F0502020204030204" pitchFamily="34" charset="0"/>
              </a:rPr>
              <a:t> Cellules)</a:t>
            </a:r>
          </a:p>
        </p:txBody>
      </p:sp>
      <p:grpSp>
        <p:nvGrpSpPr>
          <p:cNvPr id="2" name="Groupe 1"/>
          <p:cNvGrpSpPr/>
          <p:nvPr/>
        </p:nvGrpSpPr>
        <p:grpSpPr>
          <a:xfrm>
            <a:off x="5627094" y="1607265"/>
            <a:ext cx="3318758" cy="2308078"/>
            <a:chOff x="5627094" y="1607265"/>
            <a:chExt cx="3318758" cy="2308078"/>
          </a:xfrm>
        </p:grpSpPr>
        <p:grpSp>
          <p:nvGrpSpPr>
            <p:cNvPr id="5134" name="Groupe 5133"/>
            <p:cNvGrpSpPr/>
            <p:nvPr/>
          </p:nvGrpSpPr>
          <p:grpSpPr>
            <a:xfrm>
              <a:off x="6226176" y="1711326"/>
              <a:ext cx="2578101" cy="1739900"/>
              <a:chOff x="6856413" y="2252663"/>
              <a:chExt cx="2578101" cy="1739900"/>
            </a:xfrm>
          </p:grpSpPr>
          <p:sp>
            <p:nvSpPr>
              <p:cNvPr id="8" name="Freeform 8"/>
              <p:cNvSpPr>
                <a:spLocks/>
              </p:cNvSpPr>
              <p:nvPr/>
            </p:nvSpPr>
            <p:spPr bwMode="auto">
              <a:xfrm>
                <a:off x="6918326" y="2252663"/>
                <a:ext cx="2508250" cy="1663700"/>
              </a:xfrm>
              <a:custGeom>
                <a:avLst/>
                <a:gdLst>
                  <a:gd name="T0" fmla="*/ 1580 w 1580"/>
                  <a:gd name="T1" fmla="*/ 1048 h 1048"/>
                  <a:gd name="T2" fmla="*/ 0 w 1580"/>
                  <a:gd name="T3" fmla="*/ 1048 h 1048"/>
                  <a:gd name="T4" fmla="*/ 0 w 1580"/>
                  <a:gd name="T5" fmla="*/ 0 h 1048"/>
                </a:gdLst>
                <a:ahLst/>
                <a:cxnLst>
                  <a:cxn ang="0">
                    <a:pos x="T0" y="T1"/>
                  </a:cxn>
                  <a:cxn ang="0">
                    <a:pos x="T2" y="T3"/>
                  </a:cxn>
                  <a:cxn ang="0">
                    <a:pos x="T4" y="T5"/>
                  </a:cxn>
                </a:cxnLst>
                <a:rect l="0" t="0" r="r" b="b"/>
                <a:pathLst>
                  <a:path w="1580" h="1048">
                    <a:moveTo>
                      <a:pt x="1580" y="1048"/>
                    </a:moveTo>
                    <a:lnTo>
                      <a:pt x="0" y="1048"/>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 name="Line 10"/>
              <p:cNvSpPr>
                <a:spLocks noChangeShapeType="1"/>
              </p:cNvSpPr>
              <p:nvPr/>
            </p:nvSpPr>
            <p:spPr bwMode="auto">
              <a:xfrm flipV="1">
                <a:off x="7273926"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1" name="Line 11"/>
              <p:cNvSpPr>
                <a:spLocks noChangeShapeType="1"/>
              </p:cNvSpPr>
              <p:nvPr/>
            </p:nvSpPr>
            <p:spPr bwMode="auto">
              <a:xfrm flipV="1">
                <a:off x="6918326"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2" name="Line 12"/>
              <p:cNvSpPr>
                <a:spLocks noChangeShapeType="1"/>
              </p:cNvSpPr>
              <p:nvPr/>
            </p:nvSpPr>
            <p:spPr bwMode="auto">
              <a:xfrm flipV="1">
                <a:off x="9042401"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3" name="Line 13"/>
              <p:cNvSpPr>
                <a:spLocks noChangeShapeType="1"/>
              </p:cNvSpPr>
              <p:nvPr/>
            </p:nvSpPr>
            <p:spPr bwMode="auto">
              <a:xfrm flipV="1">
                <a:off x="8686801"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4" name="Line 14"/>
              <p:cNvSpPr>
                <a:spLocks noChangeShapeType="1"/>
              </p:cNvSpPr>
              <p:nvPr/>
            </p:nvSpPr>
            <p:spPr bwMode="auto">
              <a:xfrm flipV="1">
                <a:off x="8334376"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5" name="Line 15"/>
              <p:cNvSpPr>
                <a:spLocks noChangeShapeType="1"/>
              </p:cNvSpPr>
              <p:nvPr/>
            </p:nvSpPr>
            <p:spPr bwMode="auto">
              <a:xfrm flipV="1">
                <a:off x="7981951"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 name="Line 16"/>
              <p:cNvSpPr>
                <a:spLocks noChangeShapeType="1"/>
              </p:cNvSpPr>
              <p:nvPr/>
            </p:nvSpPr>
            <p:spPr bwMode="auto">
              <a:xfrm flipV="1">
                <a:off x="7626351"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7" name="Line 17"/>
              <p:cNvSpPr>
                <a:spLocks noChangeShapeType="1"/>
              </p:cNvSpPr>
              <p:nvPr/>
            </p:nvSpPr>
            <p:spPr bwMode="auto">
              <a:xfrm flipV="1">
                <a:off x="9394826" y="3916363"/>
                <a:ext cx="0" cy="7620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8" name="Line 18"/>
              <p:cNvSpPr>
                <a:spLocks noChangeShapeType="1"/>
              </p:cNvSpPr>
              <p:nvPr/>
            </p:nvSpPr>
            <p:spPr bwMode="auto">
              <a:xfrm flipV="1">
                <a:off x="7510463" y="3284538"/>
                <a:ext cx="0" cy="13176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9" name="Freeform 19"/>
              <p:cNvSpPr>
                <a:spLocks/>
              </p:cNvSpPr>
              <p:nvPr/>
            </p:nvSpPr>
            <p:spPr bwMode="auto">
              <a:xfrm>
                <a:off x="7875588" y="2851150"/>
                <a:ext cx="0" cy="168275"/>
              </a:xfrm>
              <a:custGeom>
                <a:avLst/>
                <a:gdLst>
                  <a:gd name="T0" fmla="*/ 106 h 106"/>
                  <a:gd name="T1" fmla="*/ 51 h 106"/>
                  <a:gd name="T2" fmla="*/ 0 h 106"/>
                </a:gdLst>
                <a:ahLst/>
                <a:cxnLst>
                  <a:cxn ang="0">
                    <a:pos x="0" y="T0"/>
                  </a:cxn>
                  <a:cxn ang="0">
                    <a:pos x="0" y="T1"/>
                  </a:cxn>
                  <a:cxn ang="0">
                    <a:pos x="0" y="T2"/>
                  </a:cxn>
                </a:cxnLst>
                <a:rect l="0" t="0" r="r" b="b"/>
                <a:pathLst>
                  <a:path h="106">
                    <a:moveTo>
                      <a:pt x="0" y="106"/>
                    </a:moveTo>
                    <a:lnTo>
                      <a:pt x="0" y="51"/>
                    </a:lnTo>
                    <a:lnTo>
                      <a:pt x="0" y="0"/>
                    </a:lnTo>
                  </a:path>
                </a:pathLst>
              </a:custGeom>
              <a:noFill/>
              <a:ln w="1270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0" name="Line 20"/>
              <p:cNvSpPr>
                <a:spLocks noChangeShapeType="1"/>
              </p:cNvSpPr>
              <p:nvPr/>
            </p:nvSpPr>
            <p:spPr bwMode="auto">
              <a:xfrm flipV="1">
                <a:off x="8339138" y="3262313"/>
                <a:ext cx="0" cy="122238"/>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1" name="Freeform 21"/>
              <p:cNvSpPr>
                <a:spLocks/>
              </p:cNvSpPr>
              <p:nvPr/>
            </p:nvSpPr>
            <p:spPr bwMode="auto">
              <a:xfrm>
                <a:off x="8577263" y="3340100"/>
                <a:ext cx="0" cy="138113"/>
              </a:xfrm>
              <a:custGeom>
                <a:avLst/>
                <a:gdLst>
                  <a:gd name="T0" fmla="*/ 87 h 87"/>
                  <a:gd name="T1" fmla="*/ 43 h 87"/>
                  <a:gd name="T2" fmla="*/ 0 h 87"/>
                </a:gdLst>
                <a:ahLst/>
                <a:cxnLst>
                  <a:cxn ang="0">
                    <a:pos x="0" y="T0"/>
                  </a:cxn>
                  <a:cxn ang="0">
                    <a:pos x="0" y="T1"/>
                  </a:cxn>
                  <a:cxn ang="0">
                    <a:pos x="0" y="T2"/>
                  </a:cxn>
                </a:cxnLst>
                <a:rect l="0" t="0" r="r" b="b"/>
                <a:pathLst>
                  <a:path h="87">
                    <a:moveTo>
                      <a:pt x="0" y="87"/>
                    </a:moveTo>
                    <a:lnTo>
                      <a:pt x="0" y="43"/>
                    </a:lnTo>
                    <a:lnTo>
                      <a:pt x="0" y="0"/>
                    </a:lnTo>
                  </a:path>
                </a:pathLst>
              </a:custGeom>
              <a:noFill/>
              <a:ln w="1270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2" name="Freeform 22"/>
              <p:cNvSpPr>
                <a:spLocks/>
              </p:cNvSpPr>
              <p:nvPr/>
            </p:nvSpPr>
            <p:spPr bwMode="auto">
              <a:xfrm>
                <a:off x="8458201" y="3313113"/>
                <a:ext cx="0" cy="136525"/>
              </a:xfrm>
              <a:custGeom>
                <a:avLst/>
                <a:gdLst>
                  <a:gd name="T0" fmla="*/ 86 h 86"/>
                  <a:gd name="T1" fmla="*/ 42 h 86"/>
                  <a:gd name="T2" fmla="*/ 0 h 86"/>
                </a:gdLst>
                <a:ahLst/>
                <a:cxnLst>
                  <a:cxn ang="0">
                    <a:pos x="0" y="T0"/>
                  </a:cxn>
                  <a:cxn ang="0">
                    <a:pos x="0" y="T1"/>
                  </a:cxn>
                  <a:cxn ang="0">
                    <a:pos x="0" y="T2"/>
                  </a:cxn>
                </a:cxnLst>
                <a:rect l="0" t="0" r="r" b="b"/>
                <a:pathLst>
                  <a:path h="86">
                    <a:moveTo>
                      <a:pt x="0" y="86"/>
                    </a:moveTo>
                    <a:lnTo>
                      <a:pt x="0" y="42"/>
                    </a:lnTo>
                    <a:lnTo>
                      <a:pt x="0" y="0"/>
                    </a:lnTo>
                  </a:path>
                </a:pathLst>
              </a:custGeom>
              <a:noFill/>
              <a:ln w="1270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3" name="Line 23"/>
              <p:cNvSpPr>
                <a:spLocks noChangeShapeType="1"/>
              </p:cNvSpPr>
              <p:nvPr/>
            </p:nvSpPr>
            <p:spPr bwMode="auto">
              <a:xfrm flipV="1">
                <a:off x="8810626" y="3471863"/>
                <a:ext cx="0" cy="15081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4" name="Line 24"/>
              <p:cNvSpPr>
                <a:spLocks noChangeShapeType="1"/>
              </p:cNvSpPr>
              <p:nvPr/>
            </p:nvSpPr>
            <p:spPr bwMode="auto">
              <a:xfrm flipV="1">
                <a:off x="8924926" y="3494088"/>
                <a:ext cx="0" cy="13811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5" name="Line 25"/>
              <p:cNvSpPr>
                <a:spLocks noChangeShapeType="1"/>
              </p:cNvSpPr>
              <p:nvPr/>
            </p:nvSpPr>
            <p:spPr bwMode="auto">
              <a:xfrm flipV="1">
                <a:off x="8110538" y="3152775"/>
                <a:ext cx="0" cy="117475"/>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6" name="Line 26"/>
              <p:cNvSpPr>
                <a:spLocks noChangeShapeType="1"/>
              </p:cNvSpPr>
              <p:nvPr/>
            </p:nvSpPr>
            <p:spPr bwMode="auto">
              <a:xfrm flipV="1">
                <a:off x="9404351" y="3619500"/>
                <a:ext cx="0" cy="134938"/>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7" name="Line 27"/>
              <p:cNvSpPr>
                <a:spLocks noChangeShapeType="1"/>
              </p:cNvSpPr>
              <p:nvPr/>
            </p:nvSpPr>
            <p:spPr bwMode="auto">
              <a:xfrm flipV="1">
                <a:off x="9166226" y="3554413"/>
                <a:ext cx="0" cy="174625"/>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8" name="Line 28"/>
              <p:cNvSpPr>
                <a:spLocks noChangeShapeType="1"/>
              </p:cNvSpPr>
              <p:nvPr/>
            </p:nvSpPr>
            <p:spPr bwMode="auto">
              <a:xfrm flipV="1">
                <a:off x="7991476" y="3060700"/>
                <a:ext cx="0" cy="10636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29" name="Freeform 29"/>
              <p:cNvSpPr>
                <a:spLocks/>
              </p:cNvSpPr>
              <p:nvPr/>
            </p:nvSpPr>
            <p:spPr bwMode="auto">
              <a:xfrm>
                <a:off x="7743826" y="3370263"/>
                <a:ext cx="0" cy="184150"/>
              </a:xfrm>
              <a:custGeom>
                <a:avLst/>
                <a:gdLst>
                  <a:gd name="T0" fmla="*/ 116 h 116"/>
                  <a:gd name="T1" fmla="*/ 47 h 116"/>
                  <a:gd name="T2" fmla="*/ 0 h 116"/>
                </a:gdLst>
                <a:ahLst/>
                <a:cxnLst>
                  <a:cxn ang="0">
                    <a:pos x="0" y="T0"/>
                  </a:cxn>
                  <a:cxn ang="0">
                    <a:pos x="0" y="T1"/>
                  </a:cxn>
                  <a:cxn ang="0">
                    <a:pos x="0" y="T2"/>
                  </a:cxn>
                </a:cxnLst>
                <a:rect l="0" t="0" r="r" b="b"/>
                <a:pathLst>
                  <a:path h="116">
                    <a:moveTo>
                      <a:pt x="0" y="116"/>
                    </a:moveTo>
                    <a:lnTo>
                      <a:pt x="0" y="47"/>
                    </a:lnTo>
                    <a:lnTo>
                      <a:pt x="0" y="0"/>
                    </a:lnTo>
                  </a:path>
                </a:pathLst>
              </a:custGeom>
              <a:noFill/>
              <a:ln w="1270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0" name="Line 30"/>
              <p:cNvSpPr>
                <a:spLocks noChangeShapeType="1"/>
              </p:cNvSpPr>
              <p:nvPr/>
            </p:nvSpPr>
            <p:spPr bwMode="auto">
              <a:xfrm flipV="1">
                <a:off x="7159626" y="3065463"/>
                <a:ext cx="0" cy="15081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31" name="Line 31"/>
              <p:cNvSpPr>
                <a:spLocks noChangeShapeType="1"/>
              </p:cNvSpPr>
              <p:nvPr/>
            </p:nvSpPr>
            <p:spPr bwMode="auto">
              <a:xfrm flipV="1">
                <a:off x="7050088" y="2890838"/>
                <a:ext cx="0" cy="161925"/>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84" name="Line 32"/>
              <p:cNvSpPr>
                <a:spLocks noChangeShapeType="1"/>
              </p:cNvSpPr>
              <p:nvPr/>
            </p:nvSpPr>
            <p:spPr bwMode="auto">
              <a:xfrm flipV="1">
                <a:off x="7277101" y="3157538"/>
                <a:ext cx="0" cy="150813"/>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85" name="Line 33"/>
              <p:cNvSpPr>
                <a:spLocks noChangeShapeType="1"/>
              </p:cNvSpPr>
              <p:nvPr/>
            </p:nvSpPr>
            <p:spPr bwMode="auto">
              <a:xfrm flipV="1">
                <a:off x="7754938" y="2454275"/>
                <a:ext cx="0" cy="104775"/>
              </a:xfrm>
              <a:prstGeom prst="line">
                <a:avLst/>
              </a:prstGeom>
              <a:noFill/>
              <a:ln w="12700">
                <a:solidFill>
                  <a:srgbClr val="009999"/>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87" name="Freeform 34"/>
              <p:cNvSpPr>
                <a:spLocks/>
              </p:cNvSpPr>
              <p:nvPr/>
            </p:nvSpPr>
            <p:spPr bwMode="auto">
              <a:xfrm>
                <a:off x="6918326" y="2495550"/>
                <a:ext cx="2489200" cy="1187450"/>
              </a:xfrm>
              <a:custGeom>
                <a:avLst/>
                <a:gdLst>
                  <a:gd name="T0" fmla="*/ 1568 w 1568"/>
                  <a:gd name="T1" fmla="*/ 748 h 748"/>
                  <a:gd name="T2" fmla="*/ 1566 w 1568"/>
                  <a:gd name="T3" fmla="*/ 748 h 748"/>
                  <a:gd name="T4" fmla="*/ 1416 w 1568"/>
                  <a:gd name="T5" fmla="*/ 711 h 748"/>
                  <a:gd name="T6" fmla="*/ 1264 w 1568"/>
                  <a:gd name="T7" fmla="*/ 672 h 748"/>
                  <a:gd name="T8" fmla="*/ 1192 w 1568"/>
                  <a:gd name="T9" fmla="*/ 649 h 748"/>
                  <a:gd name="T10" fmla="*/ 1191 w 1568"/>
                  <a:gd name="T11" fmla="*/ 649 h 748"/>
                  <a:gd name="T12" fmla="*/ 1050 w 1568"/>
                  <a:gd name="T13" fmla="*/ 577 h 748"/>
                  <a:gd name="T14" fmla="*/ 1045 w 1568"/>
                  <a:gd name="T15" fmla="*/ 575 h 748"/>
                  <a:gd name="T16" fmla="*/ 970 w 1568"/>
                  <a:gd name="T17" fmla="*/ 557 h 748"/>
                  <a:gd name="T18" fmla="*/ 895 w 1568"/>
                  <a:gd name="T19" fmla="*/ 517 h 748"/>
                  <a:gd name="T20" fmla="*/ 751 w 1568"/>
                  <a:gd name="T21" fmla="*/ 446 h 748"/>
                  <a:gd name="T22" fmla="*/ 676 w 1568"/>
                  <a:gd name="T23" fmla="*/ 387 h 748"/>
                  <a:gd name="T24" fmla="*/ 675 w 1568"/>
                  <a:gd name="T25" fmla="*/ 385 h 748"/>
                  <a:gd name="T26" fmla="*/ 603 w 1568"/>
                  <a:gd name="T27" fmla="*/ 275 h 748"/>
                  <a:gd name="T28" fmla="*/ 601 w 1568"/>
                  <a:gd name="T29" fmla="*/ 273 h 748"/>
                  <a:gd name="T30" fmla="*/ 527 w 1568"/>
                  <a:gd name="T31" fmla="*/ 20 h 748"/>
                  <a:gd name="T32" fmla="*/ 521 w 1568"/>
                  <a:gd name="T33" fmla="*/ 0 h 748"/>
                  <a:gd name="T34" fmla="*/ 521 w 1568"/>
                  <a:gd name="T35" fmla="*/ 600 h 748"/>
                  <a:gd name="T36" fmla="*/ 520 w 1568"/>
                  <a:gd name="T37" fmla="*/ 598 h 748"/>
                  <a:gd name="T38" fmla="*/ 373 w 1568"/>
                  <a:gd name="T39" fmla="*/ 537 h 748"/>
                  <a:gd name="T40" fmla="*/ 371 w 1568"/>
                  <a:gd name="T41" fmla="*/ 537 h 748"/>
                  <a:gd name="T42" fmla="*/ 226 w 1568"/>
                  <a:gd name="T43" fmla="*/ 457 h 748"/>
                  <a:gd name="T44" fmla="*/ 152 w 1568"/>
                  <a:gd name="T45" fmla="*/ 400 h 748"/>
                  <a:gd name="T46" fmla="*/ 148 w 1568"/>
                  <a:gd name="T47" fmla="*/ 396 h 748"/>
                  <a:gd name="T48" fmla="*/ 83 w 1568"/>
                  <a:gd name="T49" fmla="*/ 301 h 748"/>
                  <a:gd name="T50" fmla="*/ 74 w 1568"/>
                  <a:gd name="T51" fmla="*/ 287 h 748"/>
                  <a:gd name="T52" fmla="*/ 0 w 1568"/>
                  <a:gd name="T53" fmla="*/ 3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68" h="748">
                    <a:moveTo>
                      <a:pt x="1568" y="748"/>
                    </a:moveTo>
                    <a:lnTo>
                      <a:pt x="1566" y="748"/>
                    </a:lnTo>
                    <a:lnTo>
                      <a:pt x="1416" y="711"/>
                    </a:lnTo>
                    <a:lnTo>
                      <a:pt x="1264" y="672"/>
                    </a:lnTo>
                    <a:lnTo>
                      <a:pt x="1192" y="649"/>
                    </a:lnTo>
                    <a:lnTo>
                      <a:pt x="1191" y="649"/>
                    </a:lnTo>
                    <a:lnTo>
                      <a:pt x="1050" y="577"/>
                    </a:lnTo>
                    <a:lnTo>
                      <a:pt x="1045" y="575"/>
                    </a:lnTo>
                    <a:lnTo>
                      <a:pt x="970" y="557"/>
                    </a:lnTo>
                    <a:lnTo>
                      <a:pt x="895" y="517"/>
                    </a:lnTo>
                    <a:lnTo>
                      <a:pt x="751" y="446"/>
                    </a:lnTo>
                    <a:lnTo>
                      <a:pt x="676" y="387"/>
                    </a:lnTo>
                    <a:lnTo>
                      <a:pt x="675" y="385"/>
                    </a:lnTo>
                    <a:lnTo>
                      <a:pt x="603" y="275"/>
                    </a:lnTo>
                    <a:lnTo>
                      <a:pt x="601" y="273"/>
                    </a:lnTo>
                    <a:lnTo>
                      <a:pt x="527" y="20"/>
                    </a:lnTo>
                    <a:lnTo>
                      <a:pt x="521" y="0"/>
                    </a:lnTo>
                    <a:lnTo>
                      <a:pt x="521" y="600"/>
                    </a:lnTo>
                    <a:lnTo>
                      <a:pt x="520" y="598"/>
                    </a:lnTo>
                    <a:lnTo>
                      <a:pt x="373" y="537"/>
                    </a:lnTo>
                    <a:lnTo>
                      <a:pt x="371" y="537"/>
                    </a:lnTo>
                    <a:lnTo>
                      <a:pt x="226" y="457"/>
                    </a:lnTo>
                    <a:lnTo>
                      <a:pt x="152" y="400"/>
                    </a:lnTo>
                    <a:lnTo>
                      <a:pt x="148" y="396"/>
                    </a:lnTo>
                    <a:lnTo>
                      <a:pt x="83" y="301"/>
                    </a:lnTo>
                    <a:lnTo>
                      <a:pt x="74" y="287"/>
                    </a:lnTo>
                    <a:lnTo>
                      <a:pt x="0" y="36"/>
                    </a:lnTo>
                  </a:path>
                </a:pathLst>
              </a:custGeom>
              <a:noFill/>
              <a:ln w="19050">
                <a:solidFill>
                  <a:srgbClr val="009999"/>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388" name="Freeform 35"/>
              <p:cNvSpPr>
                <a:spLocks/>
              </p:cNvSpPr>
              <p:nvPr/>
            </p:nvSpPr>
            <p:spPr bwMode="auto">
              <a:xfrm>
                <a:off x="6894513" y="2527300"/>
                <a:ext cx="50800" cy="50800"/>
              </a:xfrm>
              <a:custGeom>
                <a:avLst/>
                <a:gdLst>
                  <a:gd name="T0" fmla="*/ 5 w 32"/>
                  <a:gd name="T1" fmla="*/ 28 h 32"/>
                  <a:gd name="T2" fmla="*/ 8 w 32"/>
                  <a:gd name="T3" fmla="*/ 29 h 32"/>
                  <a:gd name="T4" fmla="*/ 12 w 32"/>
                  <a:gd name="T5" fmla="*/ 31 h 32"/>
                  <a:gd name="T6" fmla="*/ 15 w 32"/>
                  <a:gd name="T7" fmla="*/ 32 h 32"/>
                  <a:gd name="T8" fmla="*/ 20 w 32"/>
                  <a:gd name="T9" fmla="*/ 31 h 32"/>
                  <a:gd name="T10" fmla="*/ 25 w 32"/>
                  <a:gd name="T11" fmla="*/ 29 h 32"/>
                  <a:gd name="T12" fmla="*/ 28 w 32"/>
                  <a:gd name="T13" fmla="*/ 28 h 32"/>
                  <a:gd name="T14" fmla="*/ 31 w 32"/>
                  <a:gd name="T15" fmla="*/ 25 h 32"/>
                  <a:gd name="T16" fmla="*/ 32 w 32"/>
                  <a:gd name="T17" fmla="*/ 20 h 32"/>
                  <a:gd name="T18" fmla="*/ 32 w 32"/>
                  <a:gd name="T19" fmla="*/ 16 h 32"/>
                  <a:gd name="T20" fmla="*/ 32 w 32"/>
                  <a:gd name="T21" fmla="*/ 12 h 32"/>
                  <a:gd name="T22" fmla="*/ 31 w 32"/>
                  <a:gd name="T23" fmla="*/ 8 h 32"/>
                  <a:gd name="T24" fmla="*/ 28 w 32"/>
                  <a:gd name="T25" fmla="*/ 5 h 32"/>
                  <a:gd name="T26" fmla="*/ 25 w 32"/>
                  <a:gd name="T27" fmla="*/ 2 h 32"/>
                  <a:gd name="T28" fmla="*/ 20 w 32"/>
                  <a:gd name="T29" fmla="*/ 0 h 32"/>
                  <a:gd name="T30" fmla="*/ 15 w 32"/>
                  <a:gd name="T31" fmla="*/ 0 h 32"/>
                  <a:gd name="T32" fmla="*/ 12 w 32"/>
                  <a:gd name="T33" fmla="*/ 0 h 32"/>
                  <a:gd name="T34" fmla="*/ 8 w 32"/>
                  <a:gd name="T35" fmla="*/ 2 h 32"/>
                  <a:gd name="T36" fmla="*/ 5 w 32"/>
                  <a:gd name="T37" fmla="*/ 5 h 32"/>
                  <a:gd name="T38" fmla="*/ 2 w 32"/>
                  <a:gd name="T39" fmla="*/ 8 h 32"/>
                  <a:gd name="T40" fmla="*/ 0 w 32"/>
                  <a:gd name="T41" fmla="*/ 12 h 32"/>
                  <a:gd name="T42" fmla="*/ 0 w 32"/>
                  <a:gd name="T43" fmla="*/ 16 h 32"/>
                  <a:gd name="T44" fmla="*/ 0 w 32"/>
                  <a:gd name="T45" fmla="*/ 20 h 32"/>
                  <a:gd name="T46" fmla="*/ 2 w 32"/>
                  <a:gd name="T47" fmla="*/ 25 h 32"/>
                  <a:gd name="T48" fmla="*/ 5 w 32"/>
                  <a:gd name="T49" fmla="*/ 28 h 32"/>
                  <a:gd name="T50" fmla="*/ 5 w 32"/>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8"/>
                    </a:moveTo>
                    <a:lnTo>
                      <a:pt x="8" y="29"/>
                    </a:lnTo>
                    <a:lnTo>
                      <a:pt x="12" y="31"/>
                    </a:lnTo>
                    <a:lnTo>
                      <a:pt x="15" y="32"/>
                    </a:lnTo>
                    <a:lnTo>
                      <a:pt x="20" y="31"/>
                    </a:lnTo>
                    <a:lnTo>
                      <a:pt x="25" y="29"/>
                    </a:lnTo>
                    <a:lnTo>
                      <a:pt x="28" y="28"/>
                    </a:lnTo>
                    <a:lnTo>
                      <a:pt x="31" y="25"/>
                    </a:lnTo>
                    <a:lnTo>
                      <a:pt x="32" y="20"/>
                    </a:lnTo>
                    <a:lnTo>
                      <a:pt x="32" y="16"/>
                    </a:lnTo>
                    <a:lnTo>
                      <a:pt x="32" y="12"/>
                    </a:lnTo>
                    <a:lnTo>
                      <a:pt x="31" y="8"/>
                    </a:lnTo>
                    <a:lnTo>
                      <a:pt x="28" y="5"/>
                    </a:lnTo>
                    <a:lnTo>
                      <a:pt x="25" y="2"/>
                    </a:lnTo>
                    <a:lnTo>
                      <a:pt x="20" y="0"/>
                    </a:lnTo>
                    <a:lnTo>
                      <a:pt x="15" y="0"/>
                    </a:lnTo>
                    <a:lnTo>
                      <a:pt x="12" y="0"/>
                    </a:lnTo>
                    <a:lnTo>
                      <a:pt x="8" y="2"/>
                    </a:lnTo>
                    <a:lnTo>
                      <a:pt x="5" y="5"/>
                    </a:lnTo>
                    <a:lnTo>
                      <a:pt x="2" y="8"/>
                    </a:lnTo>
                    <a:lnTo>
                      <a:pt x="0" y="12"/>
                    </a:lnTo>
                    <a:lnTo>
                      <a:pt x="0" y="16"/>
                    </a:lnTo>
                    <a:lnTo>
                      <a:pt x="0" y="20"/>
                    </a:lnTo>
                    <a:lnTo>
                      <a:pt x="2" y="25"/>
                    </a:lnTo>
                    <a:lnTo>
                      <a:pt x="5" y="28"/>
                    </a:lnTo>
                    <a:lnTo>
                      <a:pt x="5"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89" name="Freeform 36"/>
              <p:cNvSpPr>
                <a:spLocks/>
              </p:cNvSpPr>
              <p:nvPr/>
            </p:nvSpPr>
            <p:spPr bwMode="auto">
              <a:xfrm>
                <a:off x="7023101" y="2946400"/>
                <a:ext cx="50800" cy="50800"/>
              </a:xfrm>
              <a:custGeom>
                <a:avLst/>
                <a:gdLst>
                  <a:gd name="T0" fmla="*/ 5 w 32"/>
                  <a:gd name="T1" fmla="*/ 27 h 32"/>
                  <a:gd name="T2" fmla="*/ 9 w 32"/>
                  <a:gd name="T3" fmla="*/ 30 h 32"/>
                  <a:gd name="T4" fmla="*/ 13 w 32"/>
                  <a:gd name="T5" fmla="*/ 32 h 32"/>
                  <a:gd name="T6" fmla="*/ 17 w 32"/>
                  <a:gd name="T7" fmla="*/ 32 h 32"/>
                  <a:gd name="T8" fmla="*/ 22 w 32"/>
                  <a:gd name="T9" fmla="*/ 32 h 32"/>
                  <a:gd name="T10" fmla="*/ 25 w 32"/>
                  <a:gd name="T11" fmla="*/ 30 h 32"/>
                  <a:gd name="T12" fmla="*/ 28 w 32"/>
                  <a:gd name="T13" fmla="*/ 27 h 32"/>
                  <a:gd name="T14" fmla="*/ 31 w 32"/>
                  <a:gd name="T15" fmla="*/ 24 h 32"/>
                  <a:gd name="T16" fmla="*/ 32 w 32"/>
                  <a:gd name="T17" fmla="*/ 20 h 32"/>
                  <a:gd name="T18" fmla="*/ 32 w 32"/>
                  <a:gd name="T19" fmla="*/ 17 h 32"/>
                  <a:gd name="T20" fmla="*/ 32 w 32"/>
                  <a:gd name="T21" fmla="*/ 12 h 32"/>
                  <a:gd name="T22" fmla="*/ 31 w 32"/>
                  <a:gd name="T23" fmla="*/ 7 h 32"/>
                  <a:gd name="T24" fmla="*/ 28 w 32"/>
                  <a:gd name="T25" fmla="*/ 4 h 32"/>
                  <a:gd name="T26" fmla="*/ 25 w 32"/>
                  <a:gd name="T27" fmla="*/ 3 h 32"/>
                  <a:gd name="T28" fmla="*/ 22 w 32"/>
                  <a:gd name="T29" fmla="*/ 1 h 32"/>
                  <a:gd name="T30" fmla="*/ 17 w 32"/>
                  <a:gd name="T31" fmla="*/ 0 h 32"/>
                  <a:gd name="T32" fmla="*/ 13 w 32"/>
                  <a:gd name="T33" fmla="*/ 1 h 32"/>
                  <a:gd name="T34" fmla="*/ 9 w 32"/>
                  <a:gd name="T35" fmla="*/ 3 h 32"/>
                  <a:gd name="T36" fmla="*/ 5 w 32"/>
                  <a:gd name="T37" fmla="*/ 4 h 32"/>
                  <a:gd name="T38" fmla="*/ 3 w 32"/>
                  <a:gd name="T39" fmla="*/ 7 h 32"/>
                  <a:gd name="T40" fmla="*/ 2 w 32"/>
                  <a:gd name="T41" fmla="*/ 12 h 32"/>
                  <a:gd name="T42" fmla="*/ 0 w 32"/>
                  <a:gd name="T43" fmla="*/ 17 h 32"/>
                  <a:gd name="T44" fmla="*/ 2 w 32"/>
                  <a:gd name="T45" fmla="*/ 20 h 32"/>
                  <a:gd name="T46" fmla="*/ 3 w 32"/>
                  <a:gd name="T47" fmla="*/ 24 h 32"/>
                  <a:gd name="T48" fmla="*/ 5 w 32"/>
                  <a:gd name="T49" fmla="*/ 27 h 32"/>
                  <a:gd name="T50" fmla="*/ 5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7"/>
                    </a:moveTo>
                    <a:lnTo>
                      <a:pt x="9" y="30"/>
                    </a:lnTo>
                    <a:lnTo>
                      <a:pt x="13" y="32"/>
                    </a:lnTo>
                    <a:lnTo>
                      <a:pt x="17" y="32"/>
                    </a:lnTo>
                    <a:lnTo>
                      <a:pt x="22" y="32"/>
                    </a:lnTo>
                    <a:lnTo>
                      <a:pt x="25" y="30"/>
                    </a:lnTo>
                    <a:lnTo>
                      <a:pt x="28" y="27"/>
                    </a:lnTo>
                    <a:lnTo>
                      <a:pt x="31" y="24"/>
                    </a:lnTo>
                    <a:lnTo>
                      <a:pt x="32" y="20"/>
                    </a:lnTo>
                    <a:lnTo>
                      <a:pt x="32" y="17"/>
                    </a:lnTo>
                    <a:lnTo>
                      <a:pt x="32" y="12"/>
                    </a:lnTo>
                    <a:lnTo>
                      <a:pt x="31" y="7"/>
                    </a:lnTo>
                    <a:lnTo>
                      <a:pt x="28" y="4"/>
                    </a:lnTo>
                    <a:lnTo>
                      <a:pt x="25" y="3"/>
                    </a:lnTo>
                    <a:lnTo>
                      <a:pt x="22" y="1"/>
                    </a:lnTo>
                    <a:lnTo>
                      <a:pt x="17" y="0"/>
                    </a:lnTo>
                    <a:lnTo>
                      <a:pt x="13" y="1"/>
                    </a:lnTo>
                    <a:lnTo>
                      <a:pt x="9" y="3"/>
                    </a:lnTo>
                    <a:lnTo>
                      <a:pt x="5" y="4"/>
                    </a:lnTo>
                    <a:lnTo>
                      <a:pt x="3" y="7"/>
                    </a:lnTo>
                    <a:lnTo>
                      <a:pt x="2" y="12"/>
                    </a:lnTo>
                    <a:lnTo>
                      <a:pt x="0" y="17"/>
                    </a:lnTo>
                    <a:lnTo>
                      <a:pt x="2" y="20"/>
                    </a:lnTo>
                    <a:lnTo>
                      <a:pt x="3" y="24"/>
                    </a:lnTo>
                    <a:lnTo>
                      <a:pt x="5" y="27"/>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0" name="Freeform 37"/>
              <p:cNvSpPr>
                <a:spLocks/>
              </p:cNvSpPr>
              <p:nvPr/>
            </p:nvSpPr>
            <p:spPr bwMode="auto">
              <a:xfrm>
                <a:off x="7132638" y="3103563"/>
                <a:ext cx="50800" cy="52388"/>
              </a:xfrm>
              <a:custGeom>
                <a:avLst/>
                <a:gdLst>
                  <a:gd name="T0" fmla="*/ 5 w 32"/>
                  <a:gd name="T1" fmla="*/ 28 h 33"/>
                  <a:gd name="T2" fmla="*/ 8 w 32"/>
                  <a:gd name="T3" fmla="*/ 31 h 33"/>
                  <a:gd name="T4" fmla="*/ 13 w 32"/>
                  <a:gd name="T5" fmla="*/ 33 h 33"/>
                  <a:gd name="T6" fmla="*/ 17 w 32"/>
                  <a:gd name="T7" fmla="*/ 33 h 33"/>
                  <a:gd name="T8" fmla="*/ 20 w 32"/>
                  <a:gd name="T9" fmla="*/ 33 h 33"/>
                  <a:gd name="T10" fmla="*/ 25 w 32"/>
                  <a:gd name="T11" fmla="*/ 31 h 33"/>
                  <a:gd name="T12" fmla="*/ 28 w 32"/>
                  <a:gd name="T13" fmla="*/ 28 h 33"/>
                  <a:gd name="T14" fmla="*/ 31 w 32"/>
                  <a:gd name="T15" fmla="*/ 25 h 33"/>
                  <a:gd name="T16" fmla="*/ 32 w 32"/>
                  <a:gd name="T17" fmla="*/ 20 h 33"/>
                  <a:gd name="T18" fmla="*/ 32 w 32"/>
                  <a:gd name="T19" fmla="*/ 17 h 33"/>
                  <a:gd name="T20" fmla="*/ 32 w 32"/>
                  <a:gd name="T21" fmla="*/ 13 h 33"/>
                  <a:gd name="T22" fmla="*/ 31 w 32"/>
                  <a:gd name="T23" fmla="*/ 8 h 33"/>
                  <a:gd name="T24" fmla="*/ 28 w 32"/>
                  <a:gd name="T25" fmla="*/ 5 h 33"/>
                  <a:gd name="T26" fmla="*/ 25 w 32"/>
                  <a:gd name="T27" fmla="*/ 4 h 33"/>
                  <a:gd name="T28" fmla="*/ 20 w 32"/>
                  <a:gd name="T29" fmla="*/ 2 h 33"/>
                  <a:gd name="T30" fmla="*/ 17 w 32"/>
                  <a:gd name="T31" fmla="*/ 0 h 33"/>
                  <a:gd name="T32" fmla="*/ 13 w 32"/>
                  <a:gd name="T33" fmla="*/ 2 h 33"/>
                  <a:gd name="T34" fmla="*/ 8 w 32"/>
                  <a:gd name="T35" fmla="*/ 4 h 33"/>
                  <a:gd name="T36" fmla="*/ 5 w 32"/>
                  <a:gd name="T37" fmla="*/ 5 h 33"/>
                  <a:gd name="T38" fmla="*/ 3 w 32"/>
                  <a:gd name="T39" fmla="*/ 8 h 33"/>
                  <a:gd name="T40" fmla="*/ 0 w 32"/>
                  <a:gd name="T41" fmla="*/ 13 h 33"/>
                  <a:gd name="T42" fmla="*/ 0 w 32"/>
                  <a:gd name="T43" fmla="*/ 17 h 33"/>
                  <a:gd name="T44" fmla="*/ 0 w 32"/>
                  <a:gd name="T45" fmla="*/ 20 h 33"/>
                  <a:gd name="T46" fmla="*/ 3 w 32"/>
                  <a:gd name="T47" fmla="*/ 25 h 33"/>
                  <a:gd name="T48" fmla="*/ 5 w 32"/>
                  <a:gd name="T49" fmla="*/ 28 h 33"/>
                  <a:gd name="T50" fmla="*/ 5 w 32"/>
                  <a:gd name="T5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5" y="28"/>
                    </a:moveTo>
                    <a:lnTo>
                      <a:pt x="8" y="31"/>
                    </a:lnTo>
                    <a:lnTo>
                      <a:pt x="13" y="33"/>
                    </a:lnTo>
                    <a:lnTo>
                      <a:pt x="17" y="33"/>
                    </a:lnTo>
                    <a:lnTo>
                      <a:pt x="20" y="33"/>
                    </a:lnTo>
                    <a:lnTo>
                      <a:pt x="25" y="31"/>
                    </a:lnTo>
                    <a:lnTo>
                      <a:pt x="28" y="28"/>
                    </a:lnTo>
                    <a:lnTo>
                      <a:pt x="31" y="25"/>
                    </a:lnTo>
                    <a:lnTo>
                      <a:pt x="32" y="20"/>
                    </a:lnTo>
                    <a:lnTo>
                      <a:pt x="32" y="17"/>
                    </a:lnTo>
                    <a:lnTo>
                      <a:pt x="32" y="13"/>
                    </a:lnTo>
                    <a:lnTo>
                      <a:pt x="31" y="8"/>
                    </a:lnTo>
                    <a:lnTo>
                      <a:pt x="28" y="5"/>
                    </a:lnTo>
                    <a:lnTo>
                      <a:pt x="25" y="4"/>
                    </a:lnTo>
                    <a:lnTo>
                      <a:pt x="20" y="2"/>
                    </a:lnTo>
                    <a:lnTo>
                      <a:pt x="17" y="0"/>
                    </a:lnTo>
                    <a:lnTo>
                      <a:pt x="13" y="2"/>
                    </a:lnTo>
                    <a:lnTo>
                      <a:pt x="8" y="4"/>
                    </a:lnTo>
                    <a:lnTo>
                      <a:pt x="5" y="5"/>
                    </a:lnTo>
                    <a:lnTo>
                      <a:pt x="3" y="8"/>
                    </a:lnTo>
                    <a:lnTo>
                      <a:pt x="0" y="13"/>
                    </a:lnTo>
                    <a:lnTo>
                      <a:pt x="0" y="17"/>
                    </a:lnTo>
                    <a:lnTo>
                      <a:pt x="0" y="20"/>
                    </a:lnTo>
                    <a:lnTo>
                      <a:pt x="3" y="25"/>
                    </a:lnTo>
                    <a:lnTo>
                      <a:pt x="5" y="28"/>
                    </a:lnTo>
                    <a:lnTo>
                      <a:pt x="5"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2" name="Freeform 38"/>
              <p:cNvSpPr>
                <a:spLocks/>
              </p:cNvSpPr>
              <p:nvPr/>
            </p:nvSpPr>
            <p:spPr bwMode="auto">
              <a:xfrm>
                <a:off x="7251701" y="3197225"/>
                <a:ext cx="50800" cy="50800"/>
              </a:xfrm>
              <a:custGeom>
                <a:avLst/>
                <a:gdLst>
                  <a:gd name="T0" fmla="*/ 5 w 32"/>
                  <a:gd name="T1" fmla="*/ 27 h 32"/>
                  <a:gd name="T2" fmla="*/ 8 w 32"/>
                  <a:gd name="T3" fmla="*/ 29 h 32"/>
                  <a:gd name="T4" fmla="*/ 13 w 32"/>
                  <a:gd name="T5" fmla="*/ 30 h 32"/>
                  <a:gd name="T6" fmla="*/ 16 w 32"/>
                  <a:gd name="T7" fmla="*/ 32 h 32"/>
                  <a:gd name="T8" fmla="*/ 20 w 32"/>
                  <a:gd name="T9" fmla="*/ 30 h 32"/>
                  <a:gd name="T10" fmla="*/ 23 w 32"/>
                  <a:gd name="T11" fmla="*/ 29 h 32"/>
                  <a:gd name="T12" fmla="*/ 28 w 32"/>
                  <a:gd name="T13" fmla="*/ 27 h 32"/>
                  <a:gd name="T14" fmla="*/ 29 w 32"/>
                  <a:gd name="T15" fmla="*/ 23 h 32"/>
                  <a:gd name="T16" fmla="*/ 31 w 32"/>
                  <a:gd name="T17" fmla="*/ 20 h 32"/>
                  <a:gd name="T18" fmla="*/ 32 w 32"/>
                  <a:gd name="T19" fmla="*/ 15 h 32"/>
                  <a:gd name="T20" fmla="*/ 31 w 32"/>
                  <a:gd name="T21" fmla="*/ 10 h 32"/>
                  <a:gd name="T22" fmla="*/ 29 w 32"/>
                  <a:gd name="T23" fmla="*/ 7 h 32"/>
                  <a:gd name="T24" fmla="*/ 28 w 32"/>
                  <a:gd name="T25" fmla="*/ 4 h 32"/>
                  <a:gd name="T26" fmla="*/ 23 w 32"/>
                  <a:gd name="T27" fmla="*/ 1 h 32"/>
                  <a:gd name="T28" fmla="*/ 20 w 32"/>
                  <a:gd name="T29" fmla="*/ 0 h 32"/>
                  <a:gd name="T30" fmla="*/ 16 w 32"/>
                  <a:gd name="T31" fmla="*/ 0 h 32"/>
                  <a:gd name="T32" fmla="*/ 13 w 32"/>
                  <a:gd name="T33" fmla="*/ 0 h 32"/>
                  <a:gd name="T34" fmla="*/ 8 w 32"/>
                  <a:gd name="T35" fmla="*/ 1 h 32"/>
                  <a:gd name="T36" fmla="*/ 5 w 32"/>
                  <a:gd name="T37" fmla="*/ 4 h 32"/>
                  <a:gd name="T38" fmla="*/ 2 w 32"/>
                  <a:gd name="T39" fmla="*/ 7 h 32"/>
                  <a:gd name="T40" fmla="*/ 0 w 32"/>
                  <a:gd name="T41" fmla="*/ 10 h 32"/>
                  <a:gd name="T42" fmla="*/ 0 w 32"/>
                  <a:gd name="T43" fmla="*/ 15 h 32"/>
                  <a:gd name="T44" fmla="*/ 0 w 32"/>
                  <a:gd name="T45" fmla="*/ 20 h 32"/>
                  <a:gd name="T46" fmla="*/ 2 w 32"/>
                  <a:gd name="T47" fmla="*/ 23 h 32"/>
                  <a:gd name="T48" fmla="*/ 5 w 32"/>
                  <a:gd name="T49" fmla="*/ 27 h 32"/>
                  <a:gd name="T50" fmla="*/ 5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7"/>
                    </a:moveTo>
                    <a:lnTo>
                      <a:pt x="8" y="29"/>
                    </a:lnTo>
                    <a:lnTo>
                      <a:pt x="13" y="30"/>
                    </a:lnTo>
                    <a:lnTo>
                      <a:pt x="16" y="32"/>
                    </a:lnTo>
                    <a:lnTo>
                      <a:pt x="20" y="30"/>
                    </a:lnTo>
                    <a:lnTo>
                      <a:pt x="23" y="29"/>
                    </a:lnTo>
                    <a:lnTo>
                      <a:pt x="28" y="27"/>
                    </a:lnTo>
                    <a:lnTo>
                      <a:pt x="29" y="23"/>
                    </a:lnTo>
                    <a:lnTo>
                      <a:pt x="31" y="20"/>
                    </a:lnTo>
                    <a:lnTo>
                      <a:pt x="32" y="15"/>
                    </a:lnTo>
                    <a:lnTo>
                      <a:pt x="31" y="10"/>
                    </a:lnTo>
                    <a:lnTo>
                      <a:pt x="29" y="7"/>
                    </a:lnTo>
                    <a:lnTo>
                      <a:pt x="28" y="4"/>
                    </a:lnTo>
                    <a:lnTo>
                      <a:pt x="23" y="1"/>
                    </a:lnTo>
                    <a:lnTo>
                      <a:pt x="20" y="0"/>
                    </a:lnTo>
                    <a:lnTo>
                      <a:pt x="16" y="0"/>
                    </a:lnTo>
                    <a:lnTo>
                      <a:pt x="13" y="0"/>
                    </a:lnTo>
                    <a:lnTo>
                      <a:pt x="8" y="1"/>
                    </a:lnTo>
                    <a:lnTo>
                      <a:pt x="5" y="4"/>
                    </a:lnTo>
                    <a:lnTo>
                      <a:pt x="2" y="7"/>
                    </a:lnTo>
                    <a:lnTo>
                      <a:pt x="0" y="10"/>
                    </a:lnTo>
                    <a:lnTo>
                      <a:pt x="0" y="15"/>
                    </a:lnTo>
                    <a:lnTo>
                      <a:pt x="0" y="20"/>
                    </a:lnTo>
                    <a:lnTo>
                      <a:pt x="2" y="23"/>
                    </a:lnTo>
                    <a:lnTo>
                      <a:pt x="5" y="27"/>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3" name="Freeform 39"/>
              <p:cNvSpPr>
                <a:spLocks/>
              </p:cNvSpPr>
              <p:nvPr/>
            </p:nvSpPr>
            <p:spPr bwMode="auto">
              <a:xfrm>
                <a:off x="7480301" y="3321050"/>
                <a:ext cx="52388" cy="50800"/>
              </a:xfrm>
              <a:custGeom>
                <a:avLst/>
                <a:gdLst>
                  <a:gd name="T0" fmla="*/ 5 w 33"/>
                  <a:gd name="T1" fmla="*/ 27 h 32"/>
                  <a:gd name="T2" fmla="*/ 10 w 33"/>
                  <a:gd name="T3" fmla="*/ 31 h 32"/>
                  <a:gd name="T4" fmla="*/ 13 w 33"/>
                  <a:gd name="T5" fmla="*/ 32 h 32"/>
                  <a:gd name="T6" fmla="*/ 17 w 33"/>
                  <a:gd name="T7" fmla="*/ 32 h 32"/>
                  <a:gd name="T8" fmla="*/ 22 w 33"/>
                  <a:gd name="T9" fmla="*/ 32 h 32"/>
                  <a:gd name="T10" fmla="*/ 25 w 33"/>
                  <a:gd name="T11" fmla="*/ 31 h 32"/>
                  <a:gd name="T12" fmla="*/ 28 w 33"/>
                  <a:gd name="T13" fmla="*/ 27 h 32"/>
                  <a:gd name="T14" fmla="*/ 31 w 33"/>
                  <a:gd name="T15" fmla="*/ 24 h 32"/>
                  <a:gd name="T16" fmla="*/ 33 w 33"/>
                  <a:gd name="T17" fmla="*/ 21 h 32"/>
                  <a:gd name="T18" fmla="*/ 33 w 33"/>
                  <a:gd name="T19" fmla="*/ 17 h 32"/>
                  <a:gd name="T20" fmla="*/ 33 w 33"/>
                  <a:gd name="T21" fmla="*/ 12 h 32"/>
                  <a:gd name="T22" fmla="*/ 31 w 33"/>
                  <a:gd name="T23" fmla="*/ 9 h 32"/>
                  <a:gd name="T24" fmla="*/ 28 w 33"/>
                  <a:gd name="T25" fmla="*/ 4 h 32"/>
                  <a:gd name="T26" fmla="*/ 25 w 33"/>
                  <a:gd name="T27" fmla="*/ 3 h 32"/>
                  <a:gd name="T28" fmla="*/ 22 w 33"/>
                  <a:gd name="T29" fmla="*/ 1 h 32"/>
                  <a:gd name="T30" fmla="*/ 17 w 33"/>
                  <a:gd name="T31" fmla="*/ 0 h 32"/>
                  <a:gd name="T32" fmla="*/ 13 w 33"/>
                  <a:gd name="T33" fmla="*/ 1 h 32"/>
                  <a:gd name="T34" fmla="*/ 10 w 33"/>
                  <a:gd name="T35" fmla="*/ 3 h 32"/>
                  <a:gd name="T36" fmla="*/ 5 w 33"/>
                  <a:gd name="T37" fmla="*/ 4 h 32"/>
                  <a:gd name="T38" fmla="*/ 3 w 33"/>
                  <a:gd name="T39" fmla="*/ 9 h 32"/>
                  <a:gd name="T40" fmla="*/ 2 w 33"/>
                  <a:gd name="T41" fmla="*/ 12 h 32"/>
                  <a:gd name="T42" fmla="*/ 0 w 33"/>
                  <a:gd name="T43" fmla="*/ 17 h 32"/>
                  <a:gd name="T44" fmla="*/ 2 w 33"/>
                  <a:gd name="T45" fmla="*/ 21 h 32"/>
                  <a:gd name="T46" fmla="*/ 3 w 33"/>
                  <a:gd name="T47" fmla="*/ 24 h 32"/>
                  <a:gd name="T48" fmla="*/ 5 w 33"/>
                  <a:gd name="T49" fmla="*/ 27 h 32"/>
                  <a:gd name="T50" fmla="*/ 5 w 33"/>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5" y="27"/>
                    </a:moveTo>
                    <a:lnTo>
                      <a:pt x="10" y="31"/>
                    </a:lnTo>
                    <a:lnTo>
                      <a:pt x="13" y="32"/>
                    </a:lnTo>
                    <a:lnTo>
                      <a:pt x="17" y="32"/>
                    </a:lnTo>
                    <a:lnTo>
                      <a:pt x="22" y="32"/>
                    </a:lnTo>
                    <a:lnTo>
                      <a:pt x="25" y="31"/>
                    </a:lnTo>
                    <a:lnTo>
                      <a:pt x="28" y="27"/>
                    </a:lnTo>
                    <a:lnTo>
                      <a:pt x="31" y="24"/>
                    </a:lnTo>
                    <a:lnTo>
                      <a:pt x="33" y="21"/>
                    </a:lnTo>
                    <a:lnTo>
                      <a:pt x="33" y="17"/>
                    </a:lnTo>
                    <a:lnTo>
                      <a:pt x="33" y="12"/>
                    </a:lnTo>
                    <a:lnTo>
                      <a:pt x="31" y="9"/>
                    </a:lnTo>
                    <a:lnTo>
                      <a:pt x="28" y="4"/>
                    </a:lnTo>
                    <a:lnTo>
                      <a:pt x="25" y="3"/>
                    </a:lnTo>
                    <a:lnTo>
                      <a:pt x="22" y="1"/>
                    </a:lnTo>
                    <a:lnTo>
                      <a:pt x="17" y="0"/>
                    </a:lnTo>
                    <a:lnTo>
                      <a:pt x="13" y="1"/>
                    </a:lnTo>
                    <a:lnTo>
                      <a:pt x="10" y="3"/>
                    </a:lnTo>
                    <a:lnTo>
                      <a:pt x="5" y="4"/>
                    </a:lnTo>
                    <a:lnTo>
                      <a:pt x="3" y="9"/>
                    </a:lnTo>
                    <a:lnTo>
                      <a:pt x="2" y="12"/>
                    </a:lnTo>
                    <a:lnTo>
                      <a:pt x="0" y="17"/>
                    </a:lnTo>
                    <a:lnTo>
                      <a:pt x="2" y="21"/>
                    </a:lnTo>
                    <a:lnTo>
                      <a:pt x="3" y="24"/>
                    </a:lnTo>
                    <a:lnTo>
                      <a:pt x="5" y="27"/>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4" name="Freeform 40"/>
              <p:cNvSpPr>
                <a:spLocks/>
              </p:cNvSpPr>
              <p:nvPr/>
            </p:nvSpPr>
            <p:spPr bwMode="auto">
              <a:xfrm>
                <a:off x="7718426" y="3421063"/>
                <a:ext cx="52388" cy="50800"/>
              </a:xfrm>
              <a:custGeom>
                <a:avLst/>
                <a:gdLst>
                  <a:gd name="T0" fmla="*/ 5 w 33"/>
                  <a:gd name="T1" fmla="*/ 27 h 32"/>
                  <a:gd name="T2" fmla="*/ 8 w 33"/>
                  <a:gd name="T3" fmla="*/ 29 h 32"/>
                  <a:gd name="T4" fmla="*/ 13 w 33"/>
                  <a:gd name="T5" fmla="*/ 30 h 32"/>
                  <a:gd name="T6" fmla="*/ 16 w 33"/>
                  <a:gd name="T7" fmla="*/ 32 h 32"/>
                  <a:gd name="T8" fmla="*/ 20 w 33"/>
                  <a:gd name="T9" fmla="*/ 30 h 32"/>
                  <a:gd name="T10" fmla="*/ 25 w 33"/>
                  <a:gd name="T11" fmla="*/ 29 h 32"/>
                  <a:gd name="T12" fmla="*/ 28 w 33"/>
                  <a:gd name="T13" fmla="*/ 27 h 32"/>
                  <a:gd name="T14" fmla="*/ 31 w 33"/>
                  <a:gd name="T15" fmla="*/ 23 h 32"/>
                  <a:gd name="T16" fmla="*/ 33 w 33"/>
                  <a:gd name="T17" fmla="*/ 20 h 32"/>
                  <a:gd name="T18" fmla="*/ 33 w 33"/>
                  <a:gd name="T19" fmla="*/ 15 h 32"/>
                  <a:gd name="T20" fmla="*/ 33 w 33"/>
                  <a:gd name="T21" fmla="*/ 12 h 32"/>
                  <a:gd name="T22" fmla="*/ 31 w 33"/>
                  <a:gd name="T23" fmla="*/ 7 h 32"/>
                  <a:gd name="T24" fmla="*/ 28 w 33"/>
                  <a:gd name="T25" fmla="*/ 4 h 32"/>
                  <a:gd name="T26" fmla="*/ 25 w 33"/>
                  <a:gd name="T27" fmla="*/ 1 h 32"/>
                  <a:gd name="T28" fmla="*/ 20 w 33"/>
                  <a:gd name="T29" fmla="*/ 0 h 32"/>
                  <a:gd name="T30" fmla="*/ 16 w 33"/>
                  <a:gd name="T31" fmla="*/ 0 h 32"/>
                  <a:gd name="T32" fmla="*/ 13 w 33"/>
                  <a:gd name="T33" fmla="*/ 0 h 32"/>
                  <a:gd name="T34" fmla="*/ 8 w 33"/>
                  <a:gd name="T35" fmla="*/ 1 h 32"/>
                  <a:gd name="T36" fmla="*/ 5 w 33"/>
                  <a:gd name="T37" fmla="*/ 4 h 32"/>
                  <a:gd name="T38" fmla="*/ 2 w 33"/>
                  <a:gd name="T39" fmla="*/ 7 h 32"/>
                  <a:gd name="T40" fmla="*/ 0 w 33"/>
                  <a:gd name="T41" fmla="*/ 12 h 32"/>
                  <a:gd name="T42" fmla="*/ 0 w 33"/>
                  <a:gd name="T43" fmla="*/ 15 h 32"/>
                  <a:gd name="T44" fmla="*/ 0 w 33"/>
                  <a:gd name="T45" fmla="*/ 20 h 32"/>
                  <a:gd name="T46" fmla="*/ 2 w 33"/>
                  <a:gd name="T47" fmla="*/ 23 h 32"/>
                  <a:gd name="T48" fmla="*/ 5 w 33"/>
                  <a:gd name="T49" fmla="*/ 27 h 32"/>
                  <a:gd name="T50" fmla="*/ 5 w 33"/>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2">
                    <a:moveTo>
                      <a:pt x="5" y="27"/>
                    </a:moveTo>
                    <a:lnTo>
                      <a:pt x="8" y="29"/>
                    </a:lnTo>
                    <a:lnTo>
                      <a:pt x="13" y="30"/>
                    </a:lnTo>
                    <a:lnTo>
                      <a:pt x="16" y="32"/>
                    </a:lnTo>
                    <a:lnTo>
                      <a:pt x="20" y="30"/>
                    </a:lnTo>
                    <a:lnTo>
                      <a:pt x="25" y="29"/>
                    </a:lnTo>
                    <a:lnTo>
                      <a:pt x="28" y="27"/>
                    </a:lnTo>
                    <a:lnTo>
                      <a:pt x="31" y="23"/>
                    </a:lnTo>
                    <a:lnTo>
                      <a:pt x="33" y="20"/>
                    </a:lnTo>
                    <a:lnTo>
                      <a:pt x="33" y="15"/>
                    </a:lnTo>
                    <a:lnTo>
                      <a:pt x="33" y="12"/>
                    </a:lnTo>
                    <a:lnTo>
                      <a:pt x="31" y="7"/>
                    </a:lnTo>
                    <a:lnTo>
                      <a:pt x="28" y="4"/>
                    </a:lnTo>
                    <a:lnTo>
                      <a:pt x="25" y="1"/>
                    </a:lnTo>
                    <a:lnTo>
                      <a:pt x="20" y="0"/>
                    </a:lnTo>
                    <a:lnTo>
                      <a:pt x="16" y="0"/>
                    </a:lnTo>
                    <a:lnTo>
                      <a:pt x="13" y="0"/>
                    </a:lnTo>
                    <a:lnTo>
                      <a:pt x="8" y="1"/>
                    </a:lnTo>
                    <a:lnTo>
                      <a:pt x="5" y="4"/>
                    </a:lnTo>
                    <a:lnTo>
                      <a:pt x="2" y="7"/>
                    </a:lnTo>
                    <a:lnTo>
                      <a:pt x="0" y="12"/>
                    </a:lnTo>
                    <a:lnTo>
                      <a:pt x="0" y="15"/>
                    </a:lnTo>
                    <a:lnTo>
                      <a:pt x="0" y="20"/>
                    </a:lnTo>
                    <a:lnTo>
                      <a:pt x="2" y="23"/>
                    </a:lnTo>
                    <a:lnTo>
                      <a:pt x="5" y="27"/>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5" name="Freeform 41"/>
              <p:cNvSpPr>
                <a:spLocks/>
              </p:cNvSpPr>
              <p:nvPr/>
            </p:nvSpPr>
            <p:spPr bwMode="auto">
              <a:xfrm>
                <a:off x="7721601" y="2468563"/>
                <a:ext cx="50800" cy="52388"/>
              </a:xfrm>
              <a:custGeom>
                <a:avLst/>
                <a:gdLst>
                  <a:gd name="T0" fmla="*/ 5 w 32"/>
                  <a:gd name="T1" fmla="*/ 28 h 33"/>
                  <a:gd name="T2" fmla="*/ 8 w 32"/>
                  <a:gd name="T3" fmla="*/ 31 h 33"/>
                  <a:gd name="T4" fmla="*/ 12 w 32"/>
                  <a:gd name="T5" fmla="*/ 33 h 33"/>
                  <a:gd name="T6" fmla="*/ 15 w 32"/>
                  <a:gd name="T7" fmla="*/ 33 h 33"/>
                  <a:gd name="T8" fmla="*/ 20 w 32"/>
                  <a:gd name="T9" fmla="*/ 33 h 33"/>
                  <a:gd name="T10" fmla="*/ 25 w 32"/>
                  <a:gd name="T11" fmla="*/ 31 h 33"/>
                  <a:gd name="T12" fmla="*/ 28 w 32"/>
                  <a:gd name="T13" fmla="*/ 28 h 33"/>
                  <a:gd name="T14" fmla="*/ 29 w 32"/>
                  <a:gd name="T15" fmla="*/ 25 h 33"/>
                  <a:gd name="T16" fmla="*/ 31 w 32"/>
                  <a:gd name="T17" fmla="*/ 20 h 33"/>
                  <a:gd name="T18" fmla="*/ 32 w 32"/>
                  <a:gd name="T19" fmla="*/ 17 h 33"/>
                  <a:gd name="T20" fmla="*/ 31 w 32"/>
                  <a:gd name="T21" fmla="*/ 13 h 33"/>
                  <a:gd name="T22" fmla="*/ 29 w 32"/>
                  <a:gd name="T23" fmla="*/ 8 h 33"/>
                  <a:gd name="T24" fmla="*/ 28 w 32"/>
                  <a:gd name="T25" fmla="*/ 5 h 33"/>
                  <a:gd name="T26" fmla="*/ 25 w 32"/>
                  <a:gd name="T27" fmla="*/ 2 h 33"/>
                  <a:gd name="T28" fmla="*/ 20 w 32"/>
                  <a:gd name="T29" fmla="*/ 0 h 33"/>
                  <a:gd name="T30" fmla="*/ 15 w 32"/>
                  <a:gd name="T31" fmla="*/ 0 h 33"/>
                  <a:gd name="T32" fmla="*/ 12 w 32"/>
                  <a:gd name="T33" fmla="*/ 0 h 33"/>
                  <a:gd name="T34" fmla="*/ 8 w 32"/>
                  <a:gd name="T35" fmla="*/ 2 h 33"/>
                  <a:gd name="T36" fmla="*/ 5 w 32"/>
                  <a:gd name="T37" fmla="*/ 5 h 33"/>
                  <a:gd name="T38" fmla="*/ 2 w 32"/>
                  <a:gd name="T39" fmla="*/ 8 h 33"/>
                  <a:gd name="T40" fmla="*/ 0 w 32"/>
                  <a:gd name="T41" fmla="*/ 13 h 33"/>
                  <a:gd name="T42" fmla="*/ 0 w 32"/>
                  <a:gd name="T43" fmla="*/ 17 h 33"/>
                  <a:gd name="T44" fmla="*/ 0 w 32"/>
                  <a:gd name="T45" fmla="*/ 20 h 33"/>
                  <a:gd name="T46" fmla="*/ 2 w 32"/>
                  <a:gd name="T47" fmla="*/ 25 h 33"/>
                  <a:gd name="T48" fmla="*/ 5 w 32"/>
                  <a:gd name="T49" fmla="*/ 28 h 33"/>
                  <a:gd name="T50" fmla="*/ 5 w 32"/>
                  <a:gd name="T5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3">
                    <a:moveTo>
                      <a:pt x="5" y="28"/>
                    </a:moveTo>
                    <a:lnTo>
                      <a:pt x="8" y="31"/>
                    </a:lnTo>
                    <a:lnTo>
                      <a:pt x="12" y="33"/>
                    </a:lnTo>
                    <a:lnTo>
                      <a:pt x="15" y="33"/>
                    </a:lnTo>
                    <a:lnTo>
                      <a:pt x="20" y="33"/>
                    </a:lnTo>
                    <a:lnTo>
                      <a:pt x="25" y="31"/>
                    </a:lnTo>
                    <a:lnTo>
                      <a:pt x="28" y="28"/>
                    </a:lnTo>
                    <a:lnTo>
                      <a:pt x="29" y="25"/>
                    </a:lnTo>
                    <a:lnTo>
                      <a:pt x="31" y="20"/>
                    </a:lnTo>
                    <a:lnTo>
                      <a:pt x="32" y="17"/>
                    </a:lnTo>
                    <a:lnTo>
                      <a:pt x="31" y="13"/>
                    </a:lnTo>
                    <a:lnTo>
                      <a:pt x="29" y="8"/>
                    </a:lnTo>
                    <a:lnTo>
                      <a:pt x="28" y="5"/>
                    </a:lnTo>
                    <a:lnTo>
                      <a:pt x="25" y="2"/>
                    </a:lnTo>
                    <a:lnTo>
                      <a:pt x="20" y="0"/>
                    </a:lnTo>
                    <a:lnTo>
                      <a:pt x="15" y="0"/>
                    </a:lnTo>
                    <a:lnTo>
                      <a:pt x="12" y="0"/>
                    </a:lnTo>
                    <a:lnTo>
                      <a:pt x="8" y="2"/>
                    </a:lnTo>
                    <a:lnTo>
                      <a:pt x="5" y="5"/>
                    </a:lnTo>
                    <a:lnTo>
                      <a:pt x="2" y="8"/>
                    </a:lnTo>
                    <a:lnTo>
                      <a:pt x="0" y="13"/>
                    </a:lnTo>
                    <a:lnTo>
                      <a:pt x="0" y="17"/>
                    </a:lnTo>
                    <a:lnTo>
                      <a:pt x="0" y="20"/>
                    </a:lnTo>
                    <a:lnTo>
                      <a:pt x="2" y="25"/>
                    </a:lnTo>
                    <a:lnTo>
                      <a:pt x="5" y="28"/>
                    </a:lnTo>
                    <a:lnTo>
                      <a:pt x="5"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6" name="Freeform 42"/>
              <p:cNvSpPr>
                <a:spLocks/>
              </p:cNvSpPr>
              <p:nvPr/>
            </p:nvSpPr>
            <p:spPr bwMode="auto">
              <a:xfrm>
                <a:off x="7848601" y="2901950"/>
                <a:ext cx="50800" cy="50800"/>
              </a:xfrm>
              <a:custGeom>
                <a:avLst/>
                <a:gdLst>
                  <a:gd name="T0" fmla="*/ 4 w 32"/>
                  <a:gd name="T1" fmla="*/ 28 h 32"/>
                  <a:gd name="T2" fmla="*/ 7 w 32"/>
                  <a:gd name="T3" fmla="*/ 31 h 32"/>
                  <a:gd name="T4" fmla="*/ 10 w 32"/>
                  <a:gd name="T5" fmla="*/ 32 h 32"/>
                  <a:gd name="T6" fmla="*/ 15 w 32"/>
                  <a:gd name="T7" fmla="*/ 32 h 32"/>
                  <a:gd name="T8" fmla="*/ 20 w 32"/>
                  <a:gd name="T9" fmla="*/ 32 h 32"/>
                  <a:gd name="T10" fmla="*/ 23 w 32"/>
                  <a:gd name="T11" fmla="*/ 31 h 32"/>
                  <a:gd name="T12" fmla="*/ 26 w 32"/>
                  <a:gd name="T13" fmla="*/ 28 h 32"/>
                  <a:gd name="T14" fmla="*/ 29 w 32"/>
                  <a:gd name="T15" fmla="*/ 25 h 32"/>
                  <a:gd name="T16" fmla="*/ 30 w 32"/>
                  <a:gd name="T17" fmla="*/ 20 h 32"/>
                  <a:gd name="T18" fmla="*/ 32 w 32"/>
                  <a:gd name="T19" fmla="*/ 17 h 32"/>
                  <a:gd name="T20" fmla="*/ 30 w 32"/>
                  <a:gd name="T21" fmla="*/ 12 h 32"/>
                  <a:gd name="T22" fmla="*/ 29 w 32"/>
                  <a:gd name="T23" fmla="*/ 9 h 32"/>
                  <a:gd name="T24" fmla="*/ 26 w 32"/>
                  <a:gd name="T25" fmla="*/ 5 h 32"/>
                  <a:gd name="T26" fmla="*/ 23 w 32"/>
                  <a:gd name="T27" fmla="*/ 3 h 32"/>
                  <a:gd name="T28" fmla="*/ 20 w 32"/>
                  <a:gd name="T29" fmla="*/ 2 h 32"/>
                  <a:gd name="T30" fmla="*/ 15 w 32"/>
                  <a:gd name="T31" fmla="*/ 0 h 32"/>
                  <a:gd name="T32" fmla="*/ 10 w 32"/>
                  <a:gd name="T33" fmla="*/ 2 h 32"/>
                  <a:gd name="T34" fmla="*/ 7 w 32"/>
                  <a:gd name="T35" fmla="*/ 3 h 32"/>
                  <a:gd name="T36" fmla="*/ 4 w 32"/>
                  <a:gd name="T37" fmla="*/ 5 h 32"/>
                  <a:gd name="T38" fmla="*/ 1 w 32"/>
                  <a:gd name="T39" fmla="*/ 9 h 32"/>
                  <a:gd name="T40" fmla="*/ 0 w 32"/>
                  <a:gd name="T41" fmla="*/ 12 h 32"/>
                  <a:gd name="T42" fmla="*/ 0 w 32"/>
                  <a:gd name="T43" fmla="*/ 17 h 32"/>
                  <a:gd name="T44" fmla="*/ 0 w 32"/>
                  <a:gd name="T45" fmla="*/ 20 h 32"/>
                  <a:gd name="T46" fmla="*/ 1 w 32"/>
                  <a:gd name="T47" fmla="*/ 25 h 32"/>
                  <a:gd name="T48" fmla="*/ 4 w 32"/>
                  <a:gd name="T49" fmla="*/ 28 h 32"/>
                  <a:gd name="T50" fmla="*/ 4 w 32"/>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4" y="28"/>
                    </a:moveTo>
                    <a:lnTo>
                      <a:pt x="7" y="31"/>
                    </a:lnTo>
                    <a:lnTo>
                      <a:pt x="10" y="32"/>
                    </a:lnTo>
                    <a:lnTo>
                      <a:pt x="15" y="32"/>
                    </a:lnTo>
                    <a:lnTo>
                      <a:pt x="20" y="32"/>
                    </a:lnTo>
                    <a:lnTo>
                      <a:pt x="23" y="31"/>
                    </a:lnTo>
                    <a:lnTo>
                      <a:pt x="26" y="28"/>
                    </a:lnTo>
                    <a:lnTo>
                      <a:pt x="29" y="25"/>
                    </a:lnTo>
                    <a:lnTo>
                      <a:pt x="30" y="20"/>
                    </a:lnTo>
                    <a:lnTo>
                      <a:pt x="32" y="17"/>
                    </a:lnTo>
                    <a:lnTo>
                      <a:pt x="30" y="12"/>
                    </a:lnTo>
                    <a:lnTo>
                      <a:pt x="29" y="9"/>
                    </a:lnTo>
                    <a:lnTo>
                      <a:pt x="26" y="5"/>
                    </a:lnTo>
                    <a:lnTo>
                      <a:pt x="23" y="3"/>
                    </a:lnTo>
                    <a:lnTo>
                      <a:pt x="20" y="2"/>
                    </a:lnTo>
                    <a:lnTo>
                      <a:pt x="15" y="0"/>
                    </a:lnTo>
                    <a:lnTo>
                      <a:pt x="10" y="2"/>
                    </a:lnTo>
                    <a:lnTo>
                      <a:pt x="7" y="3"/>
                    </a:lnTo>
                    <a:lnTo>
                      <a:pt x="4" y="5"/>
                    </a:lnTo>
                    <a:lnTo>
                      <a:pt x="1" y="9"/>
                    </a:lnTo>
                    <a:lnTo>
                      <a:pt x="0" y="12"/>
                    </a:lnTo>
                    <a:lnTo>
                      <a:pt x="0" y="17"/>
                    </a:lnTo>
                    <a:lnTo>
                      <a:pt x="0" y="20"/>
                    </a:lnTo>
                    <a:lnTo>
                      <a:pt x="1" y="25"/>
                    </a:lnTo>
                    <a:lnTo>
                      <a:pt x="4" y="28"/>
                    </a:lnTo>
                    <a:lnTo>
                      <a:pt x="4"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7" name="Freeform 43"/>
              <p:cNvSpPr>
                <a:spLocks/>
              </p:cNvSpPr>
              <p:nvPr/>
            </p:nvSpPr>
            <p:spPr bwMode="auto">
              <a:xfrm>
                <a:off x="7967663" y="3084513"/>
                <a:ext cx="47625" cy="50800"/>
              </a:xfrm>
              <a:custGeom>
                <a:avLst/>
                <a:gdLst>
                  <a:gd name="T0" fmla="*/ 4 w 30"/>
                  <a:gd name="T1" fmla="*/ 28 h 32"/>
                  <a:gd name="T2" fmla="*/ 7 w 30"/>
                  <a:gd name="T3" fmla="*/ 29 h 32"/>
                  <a:gd name="T4" fmla="*/ 10 w 30"/>
                  <a:gd name="T5" fmla="*/ 31 h 32"/>
                  <a:gd name="T6" fmla="*/ 15 w 30"/>
                  <a:gd name="T7" fmla="*/ 32 h 32"/>
                  <a:gd name="T8" fmla="*/ 20 w 30"/>
                  <a:gd name="T9" fmla="*/ 31 h 32"/>
                  <a:gd name="T10" fmla="*/ 23 w 30"/>
                  <a:gd name="T11" fmla="*/ 29 h 32"/>
                  <a:gd name="T12" fmla="*/ 26 w 30"/>
                  <a:gd name="T13" fmla="*/ 28 h 32"/>
                  <a:gd name="T14" fmla="*/ 29 w 30"/>
                  <a:gd name="T15" fmla="*/ 23 h 32"/>
                  <a:gd name="T16" fmla="*/ 30 w 30"/>
                  <a:gd name="T17" fmla="*/ 20 h 32"/>
                  <a:gd name="T18" fmla="*/ 30 w 30"/>
                  <a:gd name="T19" fmla="*/ 16 h 32"/>
                  <a:gd name="T20" fmla="*/ 30 w 30"/>
                  <a:gd name="T21" fmla="*/ 12 h 32"/>
                  <a:gd name="T22" fmla="*/ 29 w 30"/>
                  <a:gd name="T23" fmla="*/ 8 h 32"/>
                  <a:gd name="T24" fmla="*/ 26 w 30"/>
                  <a:gd name="T25" fmla="*/ 5 h 32"/>
                  <a:gd name="T26" fmla="*/ 23 w 30"/>
                  <a:gd name="T27" fmla="*/ 2 h 32"/>
                  <a:gd name="T28" fmla="*/ 20 w 30"/>
                  <a:gd name="T29" fmla="*/ 0 h 32"/>
                  <a:gd name="T30" fmla="*/ 15 w 30"/>
                  <a:gd name="T31" fmla="*/ 0 h 32"/>
                  <a:gd name="T32" fmla="*/ 10 w 30"/>
                  <a:gd name="T33" fmla="*/ 0 h 32"/>
                  <a:gd name="T34" fmla="*/ 7 w 30"/>
                  <a:gd name="T35" fmla="*/ 2 h 32"/>
                  <a:gd name="T36" fmla="*/ 4 w 30"/>
                  <a:gd name="T37" fmla="*/ 5 h 32"/>
                  <a:gd name="T38" fmla="*/ 1 w 30"/>
                  <a:gd name="T39" fmla="*/ 8 h 32"/>
                  <a:gd name="T40" fmla="*/ 0 w 30"/>
                  <a:gd name="T41" fmla="*/ 12 h 32"/>
                  <a:gd name="T42" fmla="*/ 0 w 30"/>
                  <a:gd name="T43" fmla="*/ 16 h 32"/>
                  <a:gd name="T44" fmla="*/ 0 w 30"/>
                  <a:gd name="T45" fmla="*/ 20 h 32"/>
                  <a:gd name="T46" fmla="*/ 1 w 30"/>
                  <a:gd name="T47" fmla="*/ 23 h 32"/>
                  <a:gd name="T48" fmla="*/ 4 w 30"/>
                  <a:gd name="T49" fmla="*/ 28 h 32"/>
                  <a:gd name="T50" fmla="*/ 4 w 30"/>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28"/>
                    </a:moveTo>
                    <a:lnTo>
                      <a:pt x="7" y="29"/>
                    </a:lnTo>
                    <a:lnTo>
                      <a:pt x="10" y="31"/>
                    </a:lnTo>
                    <a:lnTo>
                      <a:pt x="15" y="32"/>
                    </a:lnTo>
                    <a:lnTo>
                      <a:pt x="20" y="31"/>
                    </a:lnTo>
                    <a:lnTo>
                      <a:pt x="23" y="29"/>
                    </a:lnTo>
                    <a:lnTo>
                      <a:pt x="26" y="28"/>
                    </a:lnTo>
                    <a:lnTo>
                      <a:pt x="29" y="23"/>
                    </a:lnTo>
                    <a:lnTo>
                      <a:pt x="30" y="20"/>
                    </a:lnTo>
                    <a:lnTo>
                      <a:pt x="30" y="16"/>
                    </a:lnTo>
                    <a:lnTo>
                      <a:pt x="30" y="12"/>
                    </a:lnTo>
                    <a:lnTo>
                      <a:pt x="29" y="8"/>
                    </a:lnTo>
                    <a:lnTo>
                      <a:pt x="26" y="5"/>
                    </a:lnTo>
                    <a:lnTo>
                      <a:pt x="23" y="2"/>
                    </a:lnTo>
                    <a:lnTo>
                      <a:pt x="20" y="0"/>
                    </a:lnTo>
                    <a:lnTo>
                      <a:pt x="15" y="0"/>
                    </a:lnTo>
                    <a:lnTo>
                      <a:pt x="10" y="0"/>
                    </a:lnTo>
                    <a:lnTo>
                      <a:pt x="7" y="2"/>
                    </a:lnTo>
                    <a:lnTo>
                      <a:pt x="4" y="5"/>
                    </a:lnTo>
                    <a:lnTo>
                      <a:pt x="1" y="8"/>
                    </a:lnTo>
                    <a:lnTo>
                      <a:pt x="0" y="12"/>
                    </a:lnTo>
                    <a:lnTo>
                      <a:pt x="0" y="16"/>
                    </a:lnTo>
                    <a:lnTo>
                      <a:pt x="0" y="20"/>
                    </a:lnTo>
                    <a:lnTo>
                      <a:pt x="1" y="23"/>
                    </a:lnTo>
                    <a:lnTo>
                      <a:pt x="4" y="28"/>
                    </a:lnTo>
                    <a:lnTo>
                      <a:pt x="4"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8" name="Freeform 44"/>
              <p:cNvSpPr>
                <a:spLocks/>
              </p:cNvSpPr>
              <p:nvPr/>
            </p:nvSpPr>
            <p:spPr bwMode="auto">
              <a:xfrm>
                <a:off x="8083551" y="3179763"/>
                <a:ext cx="50800" cy="50800"/>
              </a:xfrm>
              <a:custGeom>
                <a:avLst/>
                <a:gdLst>
                  <a:gd name="T0" fmla="*/ 5 w 32"/>
                  <a:gd name="T1" fmla="*/ 26 h 32"/>
                  <a:gd name="T2" fmla="*/ 8 w 32"/>
                  <a:gd name="T3" fmla="*/ 29 h 32"/>
                  <a:gd name="T4" fmla="*/ 13 w 32"/>
                  <a:gd name="T5" fmla="*/ 31 h 32"/>
                  <a:gd name="T6" fmla="*/ 17 w 32"/>
                  <a:gd name="T7" fmla="*/ 32 h 32"/>
                  <a:gd name="T8" fmla="*/ 20 w 32"/>
                  <a:gd name="T9" fmla="*/ 31 h 32"/>
                  <a:gd name="T10" fmla="*/ 25 w 32"/>
                  <a:gd name="T11" fmla="*/ 29 h 32"/>
                  <a:gd name="T12" fmla="*/ 28 w 32"/>
                  <a:gd name="T13" fmla="*/ 26 h 32"/>
                  <a:gd name="T14" fmla="*/ 31 w 32"/>
                  <a:gd name="T15" fmla="*/ 23 h 32"/>
                  <a:gd name="T16" fmla="*/ 32 w 32"/>
                  <a:gd name="T17" fmla="*/ 20 h 32"/>
                  <a:gd name="T18" fmla="*/ 32 w 32"/>
                  <a:gd name="T19" fmla="*/ 15 h 32"/>
                  <a:gd name="T20" fmla="*/ 32 w 32"/>
                  <a:gd name="T21" fmla="*/ 11 h 32"/>
                  <a:gd name="T22" fmla="*/ 31 w 32"/>
                  <a:gd name="T23" fmla="*/ 8 h 32"/>
                  <a:gd name="T24" fmla="*/ 28 w 32"/>
                  <a:gd name="T25" fmla="*/ 5 h 32"/>
                  <a:gd name="T26" fmla="*/ 25 w 32"/>
                  <a:gd name="T27" fmla="*/ 1 h 32"/>
                  <a:gd name="T28" fmla="*/ 20 w 32"/>
                  <a:gd name="T29" fmla="*/ 0 h 32"/>
                  <a:gd name="T30" fmla="*/ 17 w 32"/>
                  <a:gd name="T31" fmla="*/ 0 h 32"/>
                  <a:gd name="T32" fmla="*/ 13 w 32"/>
                  <a:gd name="T33" fmla="*/ 0 h 32"/>
                  <a:gd name="T34" fmla="*/ 8 w 32"/>
                  <a:gd name="T35" fmla="*/ 1 h 32"/>
                  <a:gd name="T36" fmla="*/ 5 w 32"/>
                  <a:gd name="T37" fmla="*/ 5 h 32"/>
                  <a:gd name="T38" fmla="*/ 3 w 32"/>
                  <a:gd name="T39" fmla="*/ 8 h 32"/>
                  <a:gd name="T40" fmla="*/ 2 w 32"/>
                  <a:gd name="T41" fmla="*/ 11 h 32"/>
                  <a:gd name="T42" fmla="*/ 0 w 32"/>
                  <a:gd name="T43" fmla="*/ 15 h 32"/>
                  <a:gd name="T44" fmla="*/ 2 w 32"/>
                  <a:gd name="T45" fmla="*/ 20 h 32"/>
                  <a:gd name="T46" fmla="*/ 3 w 32"/>
                  <a:gd name="T47" fmla="*/ 23 h 32"/>
                  <a:gd name="T48" fmla="*/ 5 w 32"/>
                  <a:gd name="T49" fmla="*/ 26 h 32"/>
                  <a:gd name="T50" fmla="*/ 5 w 32"/>
                  <a:gd name="T51"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5" y="26"/>
                    </a:moveTo>
                    <a:lnTo>
                      <a:pt x="8" y="29"/>
                    </a:lnTo>
                    <a:lnTo>
                      <a:pt x="13" y="31"/>
                    </a:lnTo>
                    <a:lnTo>
                      <a:pt x="17" y="32"/>
                    </a:lnTo>
                    <a:lnTo>
                      <a:pt x="20" y="31"/>
                    </a:lnTo>
                    <a:lnTo>
                      <a:pt x="25" y="29"/>
                    </a:lnTo>
                    <a:lnTo>
                      <a:pt x="28" y="26"/>
                    </a:lnTo>
                    <a:lnTo>
                      <a:pt x="31" y="23"/>
                    </a:lnTo>
                    <a:lnTo>
                      <a:pt x="32" y="20"/>
                    </a:lnTo>
                    <a:lnTo>
                      <a:pt x="32" y="15"/>
                    </a:lnTo>
                    <a:lnTo>
                      <a:pt x="32" y="11"/>
                    </a:lnTo>
                    <a:lnTo>
                      <a:pt x="31" y="8"/>
                    </a:lnTo>
                    <a:lnTo>
                      <a:pt x="28" y="5"/>
                    </a:lnTo>
                    <a:lnTo>
                      <a:pt x="25" y="1"/>
                    </a:lnTo>
                    <a:lnTo>
                      <a:pt x="20" y="0"/>
                    </a:lnTo>
                    <a:lnTo>
                      <a:pt x="17" y="0"/>
                    </a:lnTo>
                    <a:lnTo>
                      <a:pt x="13" y="0"/>
                    </a:lnTo>
                    <a:lnTo>
                      <a:pt x="8" y="1"/>
                    </a:lnTo>
                    <a:lnTo>
                      <a:pt x="5" y="5"/>
                    </a:lnTo>
                    <a:lnTo>
                      <a:pt x="3" y="8"/>
                    </a:lnTo>
                    <a:lnTo>
                      <a:pt x="2" y="11"/>
                    </a:lnTo>
                    <a:lnTo>
                      <a:pt x="0" y="15"/>
                    </a:lnTo>
                    <a:lnTo>
                      <a:pt x="2" y="20"/>
                    </a:lnTo>
                    <a:lnTo>
                      <a:pt x="3" y="23"/>
                    </a:lnTo>
                    <a:lnTo>
                      <a:pt x="5" y="26"/>
                    </a:lnTo>
                    <a:lnTo>
                      <a:pt x="5" y="26"/>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399" name="Freeform 45"/>
              <p:cNvSpPr>
                <a:spLocks/>
              </p:cNvSpPr>
              <p:nvPr/>
            </p:nvSpPr>
            <p:spPr bwMode="auto">
              <a:xfrm>
                <a:off x="8315326" y="3289300"/>
                <a:ext cx="50800" cy="50800"/>
              </a:xfrm>
              <a:custGeom>
                <a:avLst/>
                <a:gdLst>
                  <a:gd name="T0" fmla="*/ 4 w 32"/>
                  <a:gd name="T1" fmla="*/ 28 h 32"/>
                  <a:gd name="T2" fmla="*/ 8 w 32"/>
                  <a:gd name="T3" fmla="*/ 31 h 32"/>
                  <a:gd name="T4" fmla="*/ 12 w 32"/>
                  <a:gd name="T5" fmla="*/ 32 h 32"/>
                  <a:gd name="T6" fmla="*/ 15 w 32"/>
                  <a:gd name="T7" fmla="*/ 32 h 32"/>
                  <a:gd name="T8" fmla="*/ 20 w 32"/>
                  <a:gd name="T9" fmla="*/ 32 h 32"/>
                  <a:gd name="T10" fmla="*/ 23 w 32"/>
                  <a:gd name="T11" fmla="*/ 31 h 32"/>
                  <a:gd name="T12" fmla="*/ 27 w 32"/>
                  <a:gd name="T13" fmla="*/ 28 h 32"/>
                  <a:gd name="T14" fmla="*/ 29 w 32"/>
                  <a:gd name="T15" fmla="*/ 24 h 32"/>
                  <a:gd name="T16" fmla="*/ 30 w 32"/>
                  <a:gd name="T17" fmla="*/ 20 h 32"/>
                  <a:gd name="T18" fmla="*/ 32 w 32"/>
                  <a:gd name="T19" fmla="*/ 17 h 32"/>
                  <a:gd name="T20" fmla="*/ 30 w 32"/>
                  <a:gd name="T21" fmla="*/ 12 h 32"/>
                  <a:gd name="T22" fmla="*/ 29 w 32"/>
                  <a:gd name="T23" fmla="*/ 8 h 32"/>
                  <a:gd name="T24" fmla="*/ 27 w 32"/>
                  <a:gd name="T25" fmla="*/ 5 h 32"/>
                  <a:gd name="T26" fmla="*/ 23 w 32"/>
                  <a:gd name="T27" fmla="*/ 3 h 32"/>
                  <a:gd name="T28" fmla="*/ 20 w 32"/>
                  <a:gd name="T29" fmla="*/ 1 h 32"/>
                  <a:gd name="T30" fmla="*/ 15 w 32"/>
                  <a:gd name="T31" fmla="*/ 0 h 32"/>
                  <a:gd name="T32" fmla="*/ 12 w 32"/>
                  <a:gd name="T33" fmla="*/ 1 h 32"/>
                  <a:gd name="T34" fmla="*/ 8 w 32"/>
                  <a:gd name="T35" fmla="*/ 3 h 32"/>
                  <a:gd name="T36" fmla="*/ 4 w 32"/>
                  <a:gd name="T37" fmla="*/ 5 h 32"/>
                  <a:gd name="T38" fmla="*/ 1 w 32"/>
                  <a:gd name="T39" fmla="*/ 8 h 32"/>
                  <a:gd name="T40" fmla="*/ 0 w 32"/>
                  <a:gd name="T41" fmla="*/ 12 h 32"/>
                  <a:gd name="T42" fmla="*/ 0 w 32"/>
                  <a:gd name="T43" fmla="*/ 17 h 32"/>
                  <a:gd name="T44" fmla="*/ 0 w 32"/>
                  <a:gd name="T45" fmla="*/ 20 h 32"/>
                  <a:gd name="T46" fmla="*/ 1 w 32"/>
                  <a:gd name="T47" fmla="*/ 24 h 32"/>
                  <a:gd name="T48" fmla="*/ 4 w 32"/>
                  <a:gd name="T49" fmla="*/ 28 h 32"/>
                  <a:gd name="T50" fmla="*/ 4 w 32"/>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4" y="28"/>
                    </a:moveTo>
                    <a:lnTo>
                      <a:pt x="8" y="31"/>
                    </a:lnTo>
                    <a:lnTo>
                      <a:pt x="12" y="32"/>
                    </a:lnTo>
                    <a:lnTo>
                      <a:pt x="15" y="32"/>
                    </a:lnTo>
                    <a:lnTo>
                      <a:pt x="20" y="32"/>
                    </a:lnTo>
                    <a:lnTo>
                      <a:pt x="23" y="31"/>
                    </a:lnTo>
                    <a:lnTo>
                      <a:pt x="27" y="28"/>
                    </a:lnTo>
                    <a:lnTo>
                      <a:pt x="29" y="24"/>
                    </a:lnTo>
                    <a:lnTo>
                      <a:pt x="30" y="20"/>
                    </a:lnTo>
                    <a:lnTo>
                      <a:pt x="32" y="17"/>
                    </a:lnTo>
                    <a:lnTo>
                      <a:pt x="30" y="12"/>
                    </a:lnTo>
                    <a:lnTo>
                      <a:pt x="29" y="8"/>
                    </a:lnTo>
                    <a:lnTo>
                      <a:pt x="27" y="5"/>
                    </a:lnTo>
                    <a:lnTo>
                      <a:pt x="23" y="3"/>
                    </a:lnTo>
                    <a:lnTo>
                      <a:pt x="20" y="1"/>
                    </a:lnTo>
                    <a:lnTo>
                      <a:pt x="15" y="0"/>
                    </a:lnTo>
                    <a:lnTo>
                      <a:pt x="12" y="1"/>
                    </a:lnTo>
                    <a:lnTo>
                      <a:pt x="8" y="3"/>
                    </a:lnTo>
                    <a:lnTo>
                      <a:pt x="4" y="5"/>
                    </a:lnTo>
                    <a:lnTo>
                      <a:pt x="1" y="8"/>
                    </a:lnTo>
                    <a:lnTo>
                      <a:pt x="0" y="12"/>
                    </a:lnTo>
                    <a:lnTo>
                      <a:pt x="0" y="17"/>
                    </a:lnTo>
                    <a:lnTo>
                      <a:pt x="0" y="20"/>
                    </a:lnTo>
                    <a:lnTo>
                      <a:pt x="1" y="24"/>
                    </a:lnTo>
                    <a:lnTo>
                      <a:pt x="4" y="28"/>
                    </a:lnTo>
                    <a:lnTo>
                      <a:pt x="4" y="28"/>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0" name="Freeform 46"/>
              <p:cNvSpPr>
                <a:spLocks/>
              </p:cNvSpPr>
              <p:nvPr/>
            </p:nvSpPr>
            <p:spPr bwMode="auto">
              <a:xfrm>
                <a:off x="8434388" y="3352800"/>
                <a:ext cx="49213" cy="50800"/>
              </a:xfrm>
              <a:custGeom>
                <a:avLst/>
                <a:gdLst>
                  <a:gd name="T0" fmla="*/ 5 w 31"/>
                  <a:gd name="T1" fmla="*/ 27 h 32"/>
                  <a:gd name="T2" fmla="*/ 8 w 31"/>
                  <a:gd name="T3" fmla="*/ 30 h 32"/>
                  <a:gd name="T4" fmla="*/ 11 w 31"/>
                  <a:gd name="T5" fmla="*/ 32 h 32"/>
                  <a:gd name="T6" fmla="*/ 15 w 31"/>
                  <a:gd name="T7" fmla="*/ 32 h 32"/>
                  <a:gd name="T8" fmla="*/ 20 w 31"/>
                  <a:gd name="T9" fmla="*/ 32 h 32"/>
                  <a:gd name="T10" fmla="*/ 23 w 31"/>
                  <a:gd name="T11" fmla="*/ 30 h 32"/>
                  <a:gd name="T12" fmla="*/ 26 w 31"/>
                  <a:gd name="T13" fmla="*/ 27 h 32"/>
                  <a:gd name="T14" fmla="*/ 29 w 31"/>
                  <a:gd name="T15" fmla="*/ 24 h 32"/>
                  <a:gd name="T16" fmla="*/ 31 w 31"/>
                  <a:gd name="T17" fmla="*/ 21 h 32"/>
                  <a:gd name="T18" fmla="*/ 31 w 31"/>
                  <a:gd name="T19" fmla="*/ 17 h 32"/>
                  <a:gd name="T20" fmla="*/ 31 w 31"/>
                  <a:gd name="T21" fmla="*/ 12 h 32"/>
                  <a:gd name="T22" fmla="*/ 29 w 31"/>
                  <a:gd name="T23" fmla="*/ 9 h 32"/>
                  <a:gd name="T24" fmla="*/ 26 w 31"/>
                  <a:gd name="T25" fmla="*/ 4 h 32"/>
                  <a:gd name="T26" fmla="*/ 23 w 31"/>
                  <a:gd name="T27" fmla="*/ 3 h 32"/>
                  <a:gd name="T28" fmla="*/ 20 w 31"/>
                  <a:gd name="T29" fmla="*/ 1 h 32"/>
                  <a:gd name="T30" fmla="*/ 15 w 31"/>
                  <a:gd name="T31" fmla="*/ 0 h 32"/>
                  <a:gd name="T32" fmla="*/ 11 w 31"/>
                  <a:gd name="T33" fmla="*/ 1 h 32"/>
                  <a:gd name="T34" fmla="*/ 8 w 31"/>
                  <a:gd name="T35" fmla="*/ 3 h 32"/>
                  <a:gd name="T36" fmla="*/ 5 w 31"/>
                  <a:gd name="T37" fmla="*/ 4 h 32"/>
                  <a:gd name="T38" fmla="*/ 1 w 31"/>
                  <a:gd name="T39" fmla="*/ 9 h 32"/>
                  <a:gd name="T40" fmla="*/ 0 w 31"/>
                  <a:gd name="T41" fmla="*/ 12 h 32"/>
                  <a:gd name="T42" fmla="*/ 0 w 31"/>
                  <a:gd name="T43" fmla="*/ 17 h 32"/>
                  <a:gd name="T44" fmla="*/ 0 w 31"/>
                  <a:gd name="T45" fmla="*/ 21 h 32"/>
                  <a:gd name="T46" fmla="*/ 1 w 31"/>
                  <a:gd name="T47" fmla="*/ 24 h 32"/>
                  <a:gd name="T48" fmla="*/ 5 w 31"/>
                  <a:gd name="T49" fmla="*/ 27 h 32"/>
                  <a:gd name="T50" fmla="*/ 5 w 31"/>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5" y="27"/>
                    </a:moveTo>
                    <a:lnTo>
                      <a:pt x="8" y="30"/>
                    </a:lnTo>
                    <a:lnTo>
                      <a:pt x="11" y="32"/>
                    </a:lnTo>
                    <a:lnTo>
                      <a:pt x="15" y="32"/>
                    </a:lnTo>
                    <a:lnTo>
                      <a:pt x="20" y="32"/>
                    </a:lnTo>
                    <a:lnTo>
                      <a:pt x="23" y="30"/>
                    </a:lnTo>
                    <a:lnTo>
                      <a:pt x="26" y="27"/>
                    </a:lnTo>
                    <a:lnTo>
                      <a:pt x="29" y="24"/>
                    </a:lnTo>
                    <a:lnTo>
                      <a:pt x="31" y="21"/>
                    </a:lnTo>
                    <a:lnTo>
                      <a:pt x="31" y="17"/>
                    </a:lnTo>
                    <a:lnTo>
                      <a:pt x="31" y="12"/>
                    </a:lnTo>
                    <a:lnTo>
                      <a:pt x="29" y="9"/>
                    </a:lnTo>
                    <a:lnTo>
                      <a:pt x="26" y="4"/>
                    </a:lnTo>
                    <a:lnTo>
                      <a:pt x="23" y="3"/>
                    </a:lnTo>
                    <a:lnTo>
                      <a:pt x="20" y="1"/>
                    </a:lnTo>
                    <a:lnTo>
                      <a:pt x="15" y="0"/>
                    </a:lnTo>
                    <a:lnTo>
                      <a:pt x="11" y="1"/>
                    </a:lnTo>
                    <a:lnTo>
                      <a:pt x="8" y="3"/>
                    </a:lnTo>
                    <a:lnTo>
                      <a:pt x="5" y="4"/>
                    </a:lnTo>
                    <a:lnTo>
                      <a:pt x="1" y="9"/>
                    </a:lnTo>
                    <a:lnTo>
                      <a:pt x="0" y="12"/>
                    </a:lnTo>
                    <a:lnTo>
                      <a:pt x="0" y="17"/>
                    </a:lnTo>
                    <a:lnTo>
                      <a:pt x="0" y="21"/>
                    </a:lnTo>
                    <a:lnTo>
                      <a:pt x="1" y="24"/>
                    </a:lnTo>
                    <a:lnTo>
                      <a:pt x="5" y="27"/>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1" name="Freeform 47"/>
              <p:cNvSpPr>
                <a:spLocks/>
              </p:cNvSpPr>
              <p:nvPr/>
            </p:nvSpPr>
            <p:spPr bwMode="auto">
              <a:xfrm>
                <a:off x="8550276" y="3384550"/>
                <a:ext cx="52388" cy="47625"/>
              </a:xfrm>
              <a:custGeom>
                <a:avLst/>
                <a:gdLst>
                  <a:gd name="T0" fmla="*/ 5 w 33"/>
                  <a:gd name="T1" fmla="*/ 26 h 30"/>
                  <a:gd name="T2" fmla="*/ 10 w 33"/>
                  <a:gd name="T3" fmla="*/ 29 h 30"/>
                  <a:gd name="T4" fmla="*/ 13 w 33"/>
                  <a:gd name="T5" fmla="*/ 30 h 30"/>
                  <a:gd name="T6" fmla="*/ 17 w 33"/>
                  <a:gd name="T7" fmla="*/ 30 h 30"/>
                  <a:gd name="T8" fmla="*/ 20 w 33"/>
                  <a:gd name="T9" fmla="*/ 30 h 30"/>
                  <a:gd name="T10" fmla="*/ 25 w 33"/>
                  <a:gd name="T11" fmla="*/ 29 h 30"/>
                  <a:gd name="T12" fmla="*/ 28 w 33"/>
                  <a:gd name="T13" fmla="*/ 26 h 30"/>
                  <a:gd name="T14" fmla="*/ 31 w 33"/>
                  <a:gd name="T15" fmla="*/ 23 h 30"/>
                  <a:gd name="T16" fmla="*/ 33 w 33"/>
                  <a:gd name="T17" fmla="*/ 20 h 30"/>
                  <a:gd name="T18" fmla="*/ 33 w 33"/>
                  <a:gd name="T19" fmla="*/ 15 h 30"/>
                  <a:gd name="T20" fmla="*/ 33 w 33"/>
                  <a:gd name="T21" fmla="*/ 10 h 30"/>
                  <a:gd name="T22" fmla="*/ 31 w 33"/>
                  <a:gd name="T23" fmla="*/ 7 h 30"/>
                  <a:gd name="T24" fmla="*/ 28 w 33"/>
                  <a:gd name="T25" fmla="*/ 4 h 30"/>
                  <a:gd name="T26" fmla="*/ 25 w 33"/>
                  <a:gd name="T27" fmla="*/ 1 h 30"/>
                  <a:gd name="T28" fmla="*/ 20 w 33"/>
                  <a:gd name="T29" fmla="*/ 0 h 30"/>
                  <a:gd name="T30" fmla="*/ 17 w 33"/>
                  <a:gd name="T31" fmla="*/ 0 h 30"/>
                  <a:gd name="T32" fmla="*/ 13 w 33"/>
                  <a:gd name="T33" fmla="*/ 0 h 30"/>
                  <a:gd name="T34" fmla="*/ 10 w 33"/>
                  <a:gd name="T35" fmla="*/ 1 h 30"/>
                  <a:gd name="T36" fmla="*/ 5 w 33"/>
                  <a:gd name="T37" fmla="*/ 4 h 30"/>
                  <a:gd name="T38" fmla="*/ 4 w 33"/>
                  <a:gd name="T39" fmla="*/ 7 h 30"/>
                  <a:gd name="T40" fmla="*/ 2 w 33"/>
                  <a:gd name="T41" fmla="*/ 10 h 30"/>
                  <a:gd name="T42" fmla="*/ 0 w 33"/>
                  <a:gd name="T43" fmla="*/ 15 h 30"/>
                  <a:gd name="T44" fmla="*/ 2 w 33"/>
                  <a:gd name="T45" fmla="*/ 20 h 30"/>
                  <a:gd name="T46" fmla="*/ 4 w 33"/>
                  <a:gd name="T47" fmla="*/ 23 h 30"/>
                  <a:gd name="T48" fmla="*/ 5 w 33"/>
                  <a:gd name="T49" fmla="*/ 26 h 30"/>
                  <a:gd name="T50" fmla="*/ 5 w 33"/>
                  <a:gd name="T5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0">
                    <a:moveTo>
                      <a:pt x="5" y="26"/>
                    </a:moveTo>
                    <a:lnTo>
                      <a:pt x="10" y="29"/>
                    </a:lnTo>
                    <a:lnTo>
                      <a:pt x="13" y="30"/>
                    </a:lnTo>
                    <a:lnTo>
                      <a:pt x="17" y="30"/>
                    </a:lnTo>
                    <a:lnTo>
                      <a:pt x="20" y="30"/>
                    </a:lnTo>
                    <a:lnTo>
                      <a:pt x="25" y="29"/>
                    </a:lnTo>
                    <a:lnTo>
                      <a:pt x="28" y="26"/>
                    </a:lnTo>
                    <a:lnTo>
                      <a:pt x="31" y="23"/>
                    </a:lnTo>
                    <a:lnTo>
                      <a:pt x="33" y="20"/>
                    </a:lnTo>
                    <a:lnTo>
                      <a:pt x="33" y="15"/>
                    </a:lnTo>
                    <a:lnTo>
                      <a:pt x="33" y="10"/>
                    </a:lnTo>
                    <a:lnTo>
                      <a:pt x="31" y="7"/>
                    </a:lnTo>
                    <a:lnTo>
                      <a:pt x="28" y="4"/>
                    </a:lnTo>
                    <a:lnTo>
                      <a:pt x="25" y="1"/>
                    </a:lnTo>
                    <a:lnTo>
                      <a:pt x="20" y="0"/>
                    </a:lnTo>
                    <a:lnTo>
                      <a:pt x="17" y="0"/>
                    </a:lnTo>
                    <a:lnTo>
                      <a:pt x="13" y="0"/>
                    </a:lnTo>
                    <a:lnTo>
                      <a:pt x="10" y="1"/>
                    </a:lnTo>
                    <a:lnTo>
                      <a:pt x="5" y="4"/>
                    </a:lnTo>
                    <a:lnTo>
                      <a:pt x="4" y="7"/>
                    </a:lnTo>
                    <a:lnTo>
                      <a:pt x="2" y="10"/>
                    </a:lnTo>
                    <a:lnTo>
                      <a:pt x="0" y="15"/>
                    </a:lnTo>
                    <a:lnTo>
                      <a:pt x="2" y="20"/>
                    </a:lnTo>
                    <a:lnTo>
                      <a:pt x="4" y="23"/>
                    </a:lnTo>
                    <a:lnTo>
                      <a:pt x="5" y="26"/>
                    </a:lnTo>
                    <a:lnTo>
                      <a:pt x="5" y="26"/>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2" name="Freeform 48"/>
              <p:cNvSpPr>
                <a:spLocks/>
              </p:cNvSpPr>
              <p:nvPr/>
            </p:nvSpPr>
            <p:spPr bwMode="auto">
              <a:xfrm>
                <a:off x="8785226" y="3498850"/>
                <a:ext cx="50800" cy="50800"/>
              </a:xfrm>
              <a:custGeom>
                <a:avLst/>
                <a:gdLst>
                  <a:gd name="T0" fmla="*/ 4 w 32"/>
                  <a:gd name="T1" fmla="*/ 27 h 32"/>
                  <a:gd name="T2" fmla="*/ 7 w 32"/>
                  <a:gd name="T3" fmla="*/ 30 h 32"/>
                  <a:gd name="T4" fmla="*/ 12 w 32"/>
                  <a:gd name="T5" fmla="*/ 32 h 32"/>
                  <a:gd name="T6" fmla="*/ 15 w 32"/>
                  <a:gd name="T7" fmla="*/ 32 h 32"/>
                  <a:gd name="T8" fmla="*/ 19 w 32"/>
                  <a:gd name="T9" fmla="*/ 32 h 32"/>
                  <a:gd name="T10" fmla="*/ 24 w 32"/>
                  <a:gd name="T11" fmla="*/ 30 h 32"/>
                  <a:gd name="T12" fmla="*/ 27 w 32"/>
                  <a:gd name="T13" fmla="*/ 27 h 32"/>
                  <a:gd name="T14" fmla="*/ 29 w 32"/>
                  <a:gd name="T15" fmla="*/ 24 h 32"/>
                  <a:gd name="T16" fmla="*/ 30 w 32"/>
                  <a:gd name="T17" fmla="*/ 20 h 32"/>
                  <a:gd name="T18" fmla="*/ 32 w 32"/>
                  <a:gd name="T19" fmla="*/ 17 h 32"/>
                  <a:gd name="T20" fmla="*/ 30 w 32"/>
                  <a:gd name="T21" fmla="*/ 12 h 32"/>
                  <a:gd name="T22" fmla="*/ 29 w 32"/>
                  <a:gd name="T23" fmla="*/ 7 h 32"/>
                  <a:gd name="T24" fmla="*/ 27 w 32"/>
                  <a:gd name="T25" fmla="*/ 4 h 32"/>
                  <a:gd name="T26" fmla="*/ 24 w 32"/>
                  <a:gd name="T27" fmla="*/ 1 h 32"/>
                  <a:gd name="T28" fmla="*/ 19 w 32"/>
                  <a:gd name="T29" fmla="*/ 0 h 32"/>
                  <a:gd name="T30" fmla="*/ 15 w 32"/>
                  <a:gd name="T31" fmla="*/ 0 h 32"/>
                  <a:gd name="T32" fmla="*/ 12 w 32"/>
                  <a:gd name="T33" fmla="*/ 0 h 32"/>
                  <a:gd name="T34" fmla="*/ 7 w 32"/>
                  <a:gd name="T35" fmla="*/ 1 h 32"/>
                  <a:gd name="T36" fmla="*/ 4 w 32"/>
                  <a:gd name="T37" fmla="*/ 4 h 32"/>
                  <a:gd name="T38" fmla="*/ 1 w 32"/>
                  <a:gd name="T39" fmla="*/ 7 h 32"/>
                  <a:gd name="T40" fmla="*/ 0 w 32"/>
                  <a:gd name="T41" fmla="*/ 12 h 32"/>
                  <a:gd name="T42" fmla="*/ 0 w 32"/>
                  <a:gd name="T43" fmla="*/ 17 h 32"/>
                  <a:gd name="T44" fmla="*/ 0 w 32"/>
                  <a:gd name="T45" fmla="*/ 20 h 32"/>
                  <a:gd name="T46" fmla="*/ 1 w 32"/>
                  <a:gd name="T47" fmla="*/ 24 h 32"/>
                  <a:gd name="T48" fmla="*/ 4 w 32"/>
                  <a:gd name="T49" fmla="*/ 27 h 32"/>
                  <a:gd name="T50" fmla="*/ 4 w 32"/>
                  <a:gd name="T5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4" y="27"/>
                    </a:moveTo>
                    <a:lnTo>
                      <a:pt x="7" y="30"/>
                    </a:lnTo>
                    <a:lnTo>
                      <a:pt x="12" y="32"/>
                    </a:lnTo>
                    <a:lnTo>
                      <a:pt x="15" y="32"/>
                    </a:lnTo>
                    <a:lnTo>
                      <a:pt x="19" y="32"/>
                    </a:lnTo>
                    <a:lnTo>
                      <a:pt x="24" y="30"/>
                    </a:lnTo>
                    <a:lnTo>
                      <a:pt x="27" y="27"/>
                    </a:lnTo>
                    <a:lnTo>
                      <a:pt x="29" y="24"/>
                    </a:lnTo>
                    <a:lnTo>
                      <a:pt x="30" y="20"/>
                    </a:lnTo>
                    <a:lnTo>
                      <a:pt x="32" y="17"/>
                    </a:lnTo>
                    <a:lnTo>
                      <a:pt x="30" y="12"/>
                    </a:lnTo>
                    <a:lnTo>
                      <a:pt x="29" y="7"/>
                    </a:lnTo>
                    <a:lnTo>
                      <a:pt x="27" y="4"/>
                    </a:lnTo>
                    <a:lnTo>
                      <a:pt x="24" y="1"/>
                    </a:lnTo>
                    <a:lnTo>
                      <a:pt x="19" y="0"/>
                    </a:lnTo>
                    <a:lnTo>
                      <a:pt x="15" y="0"/>
                    </a:lnTo>
                    <a:lnTo>
                      <a:pt x="12" y="0"/>
                    </a:lnTo>
                    <a:lnTo>
                      <a:pt x="7" y="1"/>
                    </a:lnTo>
                    <a:lnTo>
                      <a:pt x="4" y="4"/>
                    </a:lnTo>
                    <a:lnTo>
                      <a:pt x="1" y="7"/>
                    </a:lnTo>
                    <a:lnTo>
                      <a:pt x="0" y="12"/>
                    </a:lnTo>
                    <a:lnTo>
                      <a:pt x="0" y="17"/>
                    </a:lnTo>
                    <a:lnTo>
                      <a:pt x="0" y="20"/>
                    </a:lnTo>
                    <a:lnTo>
                      <a:pt x="1" y="24"/>
                    </a:lnTo>
                    <a:lnTo>
                      <a:pt x="4" y="27"/>
                    </a:lnTo>
                    <a:lnTo>
                      <a:pt x="4"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3" name="Freeform 49"/>
              <p:cNvSpPr>
                <a:spLocks/>
              </p:cNvSpPr>
              <p:nvPr/>
            </p:nvSpPr>
            <p:spPr bwMode="auto">
              <a:xfrm>
                <a:off x="8901113" y="3535363"/>
                <a:ext cx="50800" cy="50800"/>
              </a:xfrm>
              <a:custGeom>
                <a:avLst/>
                <a:gdLst>
                  <a:gd name="T0" fmla="*/ 5 w 32"/>
                  <a:gd name="T1" fmla="*/ 27 h 32"/>
                  <a:gd name="T2" fmla="*/ 8 w 32"/>
                  <a:gd name="T3" fmla="*/ 30 h 32"/>
                  <a:gd name="T4" fmla="*/ 11 w 32"/>
                  <a:gd name="T5" fmla="*/ 32 h 32"/>
                  <a:gd name="T6" fmla="*/ 15 w 32"/>
                  <a:gd name="T7" fmla="*/ 32 h 32"/>
                  <a:gd name="T8" fmla="*/ 20 w 32"/>
                  <a:gd name="T9" fmla="*/ 32 h 32"/>
                  <a:gd name="T10" fmla="*/ 23 w 32"/>
                  <a:gd name="T11" fmla="*/ 30 h 32"/>
                  <a:gd name="T12" fmla="*/ 26 w 32"/>
                  <a:gd name="T13" fmla="*/ 27 h 32"/>
                  <a:gd name="T14" fmla="*/ 29 w 32"/>
                  <a:gd name="T15" fmla="*/ 24 h 32"/>
                  <a:gd name="T16" fmla="*/ 31 w 32"/>
                  <a:gd name="T17" fmla="*/ 20 h 32"/>
                  <a:gd name="T18" fmla="*/ 32 w 32"/>
                  <a:gd name="T19" fmla="*/ 17 h 32"/>
                  <a:gd name="T20" fmla="*/ 31 w 32"/>
                  <a:gd name="T21" fmla="*/ 12 h 32"/>
                  <a:gd name="T22" fmla="*/ 29 w 32"/>
                  <a:gd name="T23" fmla="*/ 7 h 32"/>
                  <a:gd name="T24" fmla="*/ 26 w 32"/>
                  <a:gd name="T25" fmla="*/ 4 h 32"/>
                  <a:gd name="T26" fmla="*/ 23 w 32"/>
                  <a:gd name="T27" fmla="*/ 1 h 32"/>
                  <a:gd name="T28" fmla="*/ 20 w 32"/>
                  <a:gd name="T29" fmla="*/ 0 h 32"/>
                  <a:gd name="T30" fmla="*/ 15 w 32"/>
                  <a:gd name="T31" fmla="*/ 0 h 32"/>
                  <a:gd name="T32" fmla="*/ 11 w 32"/>
                  <a:gd name="T33" fmla="*/ 0 h 32"/>
                  <a:gd name="T34" fmla="*/ 8 w 32"/>
                  <a:gd name="T35" fmla="*/ 1 h 32"/>
                  <a:gd name="T36" fmla="*/ 5 w 32"/>
                  <a:gd name="T37" fmla="*/ 4 h 32"/>
                  <a:gd name="T38" fmla="*/ 2 w 32"/>
                  <a:gd name="T39" fmla="*/ 7 h 32"/>
                  <a:gd name="T40" fmla="*/ 0 w 32"/>
                  <a:gd name="T41" fmla="*/ 12 h 32"/>
                  <a:gd name="T42" fmla="*/ 0 w 32"/>
                  <a:gd name="T43" fmla="*/ 17 h 32"/>
                  <a:gd name="T44" fmla="*/ 0 w 32"/>
                  <a:gd name="T45" fmla="*/ 20 h 32"/>
                  <a:gd name="T46" fmla="*/ 2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1" y="32"/>
                    </a:lnTo>
                    <a:lnTo>
                      <a:pt x="15" y="32"/>
                    </a:lnTo>
                    <a:lnTo>
                      <a:pt x="20" y="32"/>
                    </a:lnTo>
                    <a:lnTo>
                      <a:pt x="23" y="30"/>
                    </a:lnTo>
                    <a:lnTo>
                      <a:pt x="26" y="27"/>
                    </a:lnTo>
                    <a:lnTo>
                      <a:pt x="29" y="24"/>
                    </a:lnTo>
                    <a:lnTo>
                      <a:pt x="31" y="20"/>
                    </a:lnTo>
                    <a:lnTo>
                      <a:pt x="32" y="17"/>
                    </a:lnTo>
                    <a:lnTo>
                      <a:pt x="31" y="12"/>
                    </a:lnTo>
                    <a:lnTo>
                      <a:pt x="29" y="7"/>
                    </a:lnTo>
                    <a:lnTo>
                      <a:pt x="26" y="4"/>
                    </a:lnTo>
                    <a:lnTo>
                      <a:pt x="23" y="1"/>
                    </a:lnTo>
                    <a:lnTo>
                      <a:pt x="20" y="0"/>
                    </a:lnTo>
                    <a:lnTo>
                      <a:pt x="15" y="0"/>
                    </a:lnTo>
                    <a:lnTo>
                      <a:pt x="11" y="0"/>
                    </a:lnTo>
                    <a:lnTo>
                      <a:pt x="8" y="1"/>
                    </a:lnTo>
                    <a:lnTo>
                      <a:pt x="5" y="4"/>
                    </a:lnTo>
                    <a:lnTo>
                      <a:pt x="2" y="7"/>
                    </a:lnTo>
                    <a:lnTo>
                      <a:pt x="0" y="12"/>
                    </a:lnTo>
                    <a:lnTo>
                      <a:pt x="0" y="17"/>
                    </a:lnTo>
                    <a:lnTo>
                      <a:pt x="0" y="20"/>
                    </a:lnTo>
                    <a:lnTo>
                      <a:pt x="2" y="24"/>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4" name="Freeform 50"/>
              <p:cNvSpPr>
                <a:spLocks/>
              </p:cNvSpPr>
              <p:nvPr/>
            </p:nvSpPr>
            <p:spPr bwMode="auto">
              <a:xfrm>
                <a:off x="9139238" y="3598863"/>
                <a:ext cx="50800" cy="50800"/>
              </a:xfrm>
              <a:custGeom>
                <a:avLst/>
                <a:gdLst>
                  <a:gd name="T0" fmla="*/ 5 w 32"/>
                  <a:gd name="T1" fmla="*/ 27 h 32"/>
                  <a:gd name="T2" fmla="*/ 8 w 32"/>
                  <a:gd name="T3" fmla="*/ 30 h 32"/>
                  <a:gd name="T4" fmla="*/ 13 w 32"/>
                  <a:gd name="T5" fmla="*/ 32 h 32"/>
                  <a:gd name="T6" fmla="*/ 17 w 32"/>
                  <a:gd name="T7" fmla="*/ 32 h 32"/>
                  <a:gd name="T8" fmla="*/ 20 w 32"/>
                  <a:gd name="T9" fmla="*/ 32 h 32"/>
                  <a:gd name="T10" fmla="*/ 25 w 32"/>
                  <a:gd name="T11" fmla="*/ 30 h 32"/>
                  <a:gd name="T12" fmla="*/ 28 w 32"/>
                  <a:gd name="T13" fmla="*/ 27 h 32"/>
                  <a:gd name="T14" fmla="*/ 31 w 32"/>
                  <a:gd name="T15" fmla="*/ 24 h 32"/>
                  <a:gd name="T16" fmla="*/ 32 w 32"/>
                  <a:gd name="T17" fmla="*/ 20 h 32"/>
                  <a:gd name="T18" fmla="*/ 32 w 32"/>
                  <a:gd name="T19" fmla="*/ 16 h 32"/>
                  <a:gd name="T20" fmla="*/ 32 w 32"/>
                  <a:gd name="T21" fmla="*/ 12 h 32"/>
                  <a:gd name="T22" fmla="*/ 31 w 32"/>
                  <a:gd name="T23" fmla="*/ 7 h 32"/>
                  <a:gd name="T24" fmla="*/ 28 w 32"/>
                  <a:gd name="T25" fmla="*/ 4 h 32"/>
                  <a:gd name="T26" fmla="*/ 25 w 32"/>
                  <a:gd name="T27" fmla="*/ 1 h 32"/>
                  <a:gd name="T28" fmla="*/ 20 w 32"/>
                  <a:gd name="T29" fmla="*/ 0 h 32"/>
                  <a:gd name="T30" fmla="*/ 17 w 32"/>
                  <a:gd name="T31" fmla="*/ 0 h 32"/>
                  <a:gd name="T32" fmla="*/ 13 w 32"/>
                  <a:gd name="T33" fmla="*/ 0 h 32"/>
                  <a:gd name="T34" fmla="*/ 8 w 32"/>
                  <a:gd name="T35" fmla="*/ 1 h 32"/>
                  <a:gd name="T36" fmla="*/ 5 w 32"/>
                  <a:gd name="T37" fmla="*/ 4 h 32"/>
                  <a:gd name="T38" fmla="*/ 3 w 32"/>
                  <a:gd name="T39" fmla="*/ 7 h 32"/>
                  <a:gd name="T40" fmla="*/ 2 w 32"/>
                  <a:gd name="T41" fmla="*/ 12 h 32"/>
                  <a:gd name="T42" fmla="*/ 0 w 32"/>
                  <a:gd name="T43" fmla="*/ 16 h 32"/>
                  <a:gd name="T44" fmla="*/ 2 w 32"/>
                  <a:gd name="T45" fmla="*/ 20 h 32"/>
                  <a:gd name="T46" fmla="*/ 3 w 32"/>
                  <a:gd name="T47" fmla="*/ 24 h 32"/>
                  <a:gd name="T48" fmla="*/ 5 w 32"/>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2">
                    <a:moveTo>
                      <a:pt x="5" y="27"/>
                    </a:moveTo>
                    <a:lnTo>
                      <a:pt x="8" y="30"/>
                    </a:lnTo>
                    <a:lnTo>
                      <a:pt x="13" y="32"/>
                    </a:lnTo>
                    <a:lnTo>
                      <a:pt x="17" y="32"/>
                    </a:lnTo>
                    <a:lnTo>
                      <a:pt x="20" y="32"/>
                    </a:lnTo>
                    <a:lnTo>
                      <a:pt x="25" y="30"/>
                    </a:lnTo>
                    <a:lnTo>
                      <a:pt x="28" y="27"/>
                    </a:lnTo>
                    <a:lnTo>
                      <a:pt x="31" y="24"/>
                    </a:lnTo>
                    <a:lnTo>
                      <a:pt x="32" y="20"/>
                    </a:lnTo>
                    <a:lnTo>
                      <a:pt x="32" y="16"/>
                    </a:lnTo>
                    <a:lnTo>
                      <a:pt x="32" y="12"/>
                    </a:lnTo>
                    <a:lnTo>
                      <a:pt x="31" y="7"/>
                    </a:lnTo>
                    <a:lnTo>
                      <a:pt x="28" y="4"/>
                    </a:lnTo>
                    <a:lnTo>
                      <a:pt x="25" y="1"/>
                    </a:lnTo>
                    <a:lnTo>
                      <a:pt x="20" y="0"/>
                    </a:lnTo>
                    <a:lnTo>
                      <a:pt x="17" y="0"/>
                    </a:lnTo>
                    <a:lnTo>
                      <a:pt x="13" y="0"/>
                    </a:lnTo>
                    <a:lnTo>
                      <a:pt x="8" y="1"/>
                    </a:lnTo>
                    <a:lnTo>
                      <a:pt x="5" y="4"/>
                    </a:lnTo>
                    <a:lnTo>
                      <a:pt x="3" y="7"/>
                    </a:lnTo>
                    <a:lnTo>
                      <a:pt x="2" y="12"/>
                    </a:lnTo>
                    <a:lnTo>
                      <a:pt x="0" y="16"/>
                    </a:lnTo>
                    <a:lnTo>
                      <a:pt x="2" y="20"/>
                    </a:lnTo>
                    <a:lnTo>
                      <a:pt x="3" y="24"/>
                    </a:lnTo>
                    <a:lnTo>
                      <a:pt x="5" y="27"/>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05" name="Freeform 51"/>
              <p:cNvSpPr>
                <a:spLocks/>
              </p:cNvSpPr>
              <p:nvPr/>
            </p:nvSpPr>
            <p:spPr bwMode="auto">
              <a:xfrm>
                <a:off x="9382126" y="3659188"/>
                <a:ext cx="52388" cy="50800"/>
              </a:xfrm>
              <a:custGeom>
                <a:avLst/>
                <a:gdLst>
                  <a:gd name="T0" fmla="*/ 5 w 33"/>
                  <a:gd name="T1" fmla="*/ 26 h 32"/>
                  <a:gd name="T2" fmla="*/ 8 w 33"/>
                  <a:gd name="T3" fmla="*/ 29 h 32"/>
                  <a:gd name="T4" fmla="*/ 11 w 33"/>
                  <a:gd name="T5" fmla="*/ 31 h 32"/>
                  <a:gd name="T6" fmla="*/ 16 w 33"/>
                  <a:gd name="T7" fmla="*/ 32 h 32"/>
                  <a:gd name="T8" fmla="*/ 20 w 33"/>
                  <a:gd name="T9" fmla="*/ 31 h 32"/>
                  <a:gd name="T10" fmla="*/ 23 w 33"/>
                  <a:gd name="T11" fmla="*/ 29 h 32"/>
                  <a:gd name="T12" fmla="*/ 28 w 33"/>
                  <a:gd name="T13" fmla="*/ 26 h 32"/>
                  <a:gd name="T14" fmla="*/ 30 w 33"/>
                  <a:gd name="T15" fmla="*/ 23 h 32"/>
                  <a:gd name="T16" fmla="*/ 31 w 33"/>
                  <a:gd name="T17" fmla="*/ 20 h 32"/>
                  <a:gd name="T18" fmla="*/ 33 w 33"/>
                  <a:gd name="T19" fmla="*/ 15 h 32"/>
                  <a:gd name="T20" fmla="*/ 31 w 33"/>
                  <a:gd name="T21" fmla="*/ 11 h 32"/>
                  <a:gd name="T22" fmla="*/ 30 w 33"/>
                  <a:gd name="T23" fmla="*/ 8 h 32"/>
                  <a:gd name="T24" fmla="*/ 28 w 33"/>
                  <a:gd name="T25" fmla="*/ 4 h 32"/>
                  <a:gd name="T26" fmla="*/ 23 w 33"/>
                  <a:gd name="T27" fmla="*/ 1 h 32"/>
                  <a:gd name="T28" fmla="*/ 20 w 33"/>
                  <a:gd name="T29" fmla="*/ 0 h 32"/>
                  <a:gd name="T30" fmla="*/ 16 w 33"/>
                  <a:gd name="T31" fmla="*/ 0 h 32"/>
                  <a:gd name="T32" fmla="*/ 11 w 33"/>
                  <a:gd name="T33" fmla="*/ 0 h 32"/>
                  <a:gd name="T34" fmla="*/ 8 w 33"/>
                  <a:gd name="T35" fmla="*/ 1 h 32"/>
                  <a:gd name="T36" fmla="*/ 5 w 33"/>
                  <a:gd name="T37" fmla="*/ 4 h 32"/>
                  <a:gd name="T38" fmla="*/ 2 w 33"/>
                  <a:gd name="T39" fmla="*/ 8 h 32"/>
                  <a:gd name="T40" fmla="*/ 0 w 33"/>
                  <a:gd name="T41" fmla="*/ 11 h 32"/>
                  <a:gd name="T42" fmla="*/ 0 w 33"/>
                  <a:gd name="T43" fmla="*/ 15 h 32"/>
                  <a:gd name="T44" fmla="*/ 0 w 33"/>
                  <a:gd name="T45" fmla="*/ 20 h 32"/>
                  <a:gd name="T46" fmla="*/ 2 w 33"/>
                  <a:gd name="T47" fmla="*/ 23 h 32"/>
                  <a:gd name="T48" fmla="*/ 5 w 33"/>
                  <a:gd name="T4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2">
                    <a:moveTo>
                      <a:pt x="5" y="26"/>
                    </a:moveTo>
                    <a:lnTo>
                      <a:pt x="8" y="29"/>
                    </a:lnTo>
                    <a:lnTo>
                      <a:pt x="11" y="31"/>
                    </a:lnTo>
                    <a:lnTo>
                      <a:pt x="16" y="32"/>
                    </a:lnTo>
                    <a:lnTo>
                      <a:pt x="20" y="31"/>
                    </a:lnTo>
                    <a:lnTo>
                      <a:pt x="23" y="29"/>
                    </a:lnTo>
                    <a:lnTo>
                      <a:pt x="28" y="26"/>
                    </a:lnTo>
                    <a:lnTo>
                      <a:pt x="30" y="23"/>
                    </a:lnTo>
                    <a:lnTo>
                      <a:pt x="31" y="20"/>
                    </a:lnTo>
                    <a:lnTo>
                      <a:pt x="33" y="15"/>
                    </a:lnTo>
                    <a:lnTo>
                      <a:pt x="31" y="11"/>
                    </a:lnTo>
                    <a:lnTo>
                      <a:pt x="30" y="8"/>
                    </a:lnTo>
                    <a:lnTo>
                      <a:pt x="28" y="4"/>
                    </a:lnTo>
                    <a:lnTo>
                      <a:pt x="23" y="1"/>
                    </a:lnTo>
                    <a:lnTo>
                      <a:pt x="20" y="0"/>
                    </a:lnTo>
                    <a:lnTo>
                      <a:pt x="16" y="0"/>
                    </a:lnTo>
                    <a:lnTo>
                      <a:pt x="11" y="0"/>
                    </a:lnTo>
                    <a:lnTo>
                      <a:pt x="8" y="1"/>
                    </a:lnTo>
                    <a:lnTo>
                      <a:pt x="5" y="4"/>
                    </a:lnTo>
                    <a:lnTo>
                      <a:pt x="2" y="8"/>
                    </a:lnTo>
                    <a:lnTo>
                      <a:pt x="0" y="11"/>
                    </a:lnTo>
                    <a:lnTo>
                      <a:pt x="0" y="15"/>
                    </a:lnTo>
                    <a:lnTo>
                      <a:pt x="0" y="20"/>
                    </a:lnTo>
                    <a:lnTo>
                      <a:pt x="2" y="23"/>
                    </a:lnTo>
                    <a:lnTo>
                      <a:pt x="5" y="26"/>
                    </a:lnTo>
                    <a:close/>
                  </a:path>
                </a:pathLst>
              </a:custGeom>
              <a:solidFill>
                <a:srgbClr val="009999"/>
              </a:solidFill>
              <a:ln w="0">
                <a:solidFill>
                  <a:srgbClr val="009999"/>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16412" name="Line 58"/>
              <p:cNvSpPr>
                <a:spLocks noChangeShapeType="1"/>
              </p:cNvSpPr>
              <p:nvPr/>
            </p:nvSpPr>
            <p:spPr bwMode="auto">
              <a:xfrm>
                <a:off x="6856413" y="2271713"/>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13" name="Line 59"/>
              <p:cNvSpPr>
                <a:spLocks noChangeShapeType="1"/>
              </p:cNvSpPr>
              <p:nvPr/>
            </p:nvSpPr>
            <p:spPr bwMode="auto">
              <a:xfrm>
                <a:off x="6856413" y="2600325"/>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14" name="Line 60"/>
              <p:cNvSpPr>
                <a:spLocks noChangeShapeType="1"/>
              </p:cNvSpPr>
              <p:nvPr/>
            </p:nvSpPr>
            <p:spPr bwMode="auto">
              <a:xfrm>
                <a:off x="6856413" y="2928938"/>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15" name="Line 61"/>
              <p:cNvSpPr>
                <a:spLocks noChangeShapeType="1"/>
              </p:cNvSpPr>
              <p:nvPr/>
            </p:nvSpPr>
            <p:spPr bwMode="auto">
              <a:xfrm>
                <a:off x="6856413" y="3257550"/>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0" name="Line 62"/>
              <p:cNvSpPr>
                <a:spLocks noChangeShapeType="1"/>
              </p:cNvSpPr>
              <p:nvPr/>
            </p:nvSpPr>
            <p:spPr bwMode="auto">
              <a:xfrm>
                <a:off x="6856413" y="3586163"/>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1" name="Line 63"/>
              <p:cNvSpPr>
                <a:spLocks noChangeShapeType="1"/>
              </p:cNvSpPr>
              <p:nvPr/>
            </p:nvSpPr>
            <p:spPr bwMode="auto">
              <a:xfrm>
                <a:off x="6856413" y="3916363"/>
                <a:ext cx="61913"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80" name="ZoneTexte 79"/>
            <p:cNvSpPr txBox="1"/>
            <p:nvPr/>
          </p:nvSpPr>
          <p:spPr>
            <a:xfrm>
              <a:off x="6156967" y="3401140"/>
              <a:ext cx="269626" cy="276999"/>
            </a:xfrm>
            <a:prstGeom prst="rect">
              <a:avLst/>
            </a:prstGeom>
            <a:noFill/>
          </p:spPr>
          <p:txBody>
            <a:bodyPr wrap="none" rtlCol="0">
              <a:spAutoFit/>
            </a:bodyPr>
            <a:lstStyle/>
            <a:p>
              <a:pPr algn="ctr"/>
              <a:r>
                <a:rPr lang="fr-FR" sz="1200" dirty="0"/>
                <a:t>0</a:t>
              </a:r>
            </a:p>
          </p:txBody>
        </p:sp>
        <p:sp>
          <p:nvSpPr>
            <p:cNvPr id="81" name="ZoneTexte 80"/>
            <p:cNvSpPr txBox="1"/>
            <p:nvPr/>
          </p:nvSpPr>
          <p:spPr>
            <a:xfrm>
              <a:off x="5627094" y="3249454"/>
              <a:ext cx="652744" cy="276999"/>
            </a:xfrm>
            <a:prstGeom prst="rect">
              <a:avLst/>
            </a:prstGeom>
            <a:noFill/>
          </p:spPr>
          <p:txBody>
            <a:bodyPr wrap="none" rtlCol="0">
              <a:spAutoFit/>
            </a:bodyPr>
            <a:lstStyle/>
            <a:p>
              <a:pPr algn="r"/>
              <a:r>
                <a:rPr lang="fr-FR" sz="1200" dirty="0"/>
                <a:t>0,0001</a:t>
              </a:r>
            </a:p>
          </p:txBody>
        </p:sp>
        <p:sp>
          <p:nvSpPr>
            <p:cNvPr id="82" name="ZoneTexte 81"/>
            <p:cNvSpPr txBox="1"/>
            <p:nvPr/>
          </p:nvSpPr>
          <p:spPr>
            <a:xfrm>
              <a:off x="7280289" y="3638344"/>
              <a:ext cx="671979" cy="276999"/>
            </a:xfrm>
            <a:prstGeom prst="rect">
              <a:avLst/>
            </a:prstGeom>
            <a:noFill/>
          </p:spPr>
          <p:txBody>
            <a:bodyPr wrap="none" rtlCol="0">
              <a:spAutoFit/>
            </a:bodyPr>
            <a:lstStyle/>
            <a:p>
              <a:pPr algn="ctr"/>
              <a:r>
                <a:rPr lang="fr-FR" sz="1200" b="1" dirty="0"/>
                <a:t>Jours </a:t>
              </a:r>
            </a:p>
          </p:txBody>
        </p:sp>
        <p:sp>
          <p:nvSpPr>
            <p:cNvPr id="84" name="ZoneTexte 83"/>
            <p:cNvSpPr txBox="1"/>
            <p:nvPr/>
          </p:nvSpPr>
          <p:spPr>
            <a:xfrm>
              <a:off x="5712054" y="2921017"/>
              <a:ext cx="567784" cy="276999"/>
            </a:xfrm>
            <a:prstGeom prst="rect">
              <a:avLst/>
            </a:prstGeom>
            <a:noFill/>
          </p:spPr>
          <p:txBody>
            <a:bodyPr wrap="none" rtlCol="0">
              <a:spAutoFit/>
            </a:bodyPr>
            <a:lstStyle/>
            <a:p>
              <a:pPr algn="r"/>
              <a:r>
                <a:rPr lang="fr-FR" sz="1200" dirty="0"/>
                <a:t>0,001</a:t>
              </a:r>
            </a:p>
          </p:txBody>
        </p:sp>
        <p:sp>
          <p:nvSpPr>
            <p:cNvPr id="85" name="ZoneTexte 84"/>
            <p:cNvSpPr txBox="1"/>
            <p:nvPr/>
          </p:nvSpPr>
          <p:spPr>
            <a:xfrm>
              <a:off x="5797014" y="2592579"/>
              <a:ext cx="482824" cy="276999"/>
            </a:xfrm>
            <a:prstGeom prst="rect">
              <a:avLst/>
            </a:prstGeom>
            <a:noFill/>
          </p:spPr>
          <p:txBody>
            <a:bodyPr wrap="none" rtlCol="0">
              <a:spAutoFit/>
            </a:bodyPr>
            <a:lstStyle/>
            <a:p>
              <a:pPr algn="r"/>
              <a:r>
                <a:rPr lang="fr-FR" sz="1200" dirty="0"/>
                <a:t>0,01</a:t>
              </a:r>
            </a:p>
          </p:txBody>
        </p:sp>
        <p:sp>
          <p:nvSpPr>
            <p:cNvPr id="86" name="ZoneTexte 85"/>
            <p:cNvSpPr txBox="1"/>
            <p:nvPr/>
          </p:nvSpPr>
          <p:spPr>
            <a:xfrm>
              <a:off x="5881972" y="2264141"/>
              <a:ext cx="397866" cy="276999"/>
            </a:xfrm>
            <a:prstGeom prst="rect">
              <a:avLst/>
            </a:prstGeom>
            <a:noFill/>
          </p:spPr>
          <p:txBody>
            <a:bodyPr wrap="none" rtlCol="0">
              <a:spAutoFit/>
            </a:bodyPr>
            <a:lstStyle/>
            <a:p>
              <a:pPr algn="r"/>
              <a:r>
                <a:rPr lang="fr-FR" sz="1200" dirty="0"/>
                <a:t>0,1</a:t>
              </a:r>
            </a:p>
          </p:txBody>
        </p:sp>
        <p:sp>
          <p:nvSpPr>
            <p:cNvPr id="87" name="ZoneTexte 86"/>
            <p:cNvSpPr txBox="1"/>
            <p:nvPr/>
          </p:nvSpPr>
          <p:spPr>
            <a:xfrm>
              <a:off x="6010212" y="1935703"/>
              <a:ext cx="269626" cy="276999"/>
            </a:xfrm>
            <a:prstGeom prst="rect">
              <a:avLst/>
            </a:prstGeom>
            <a:noFill/>
          </p:spPr>
          <p:txBody>
            <a:bodyPr wrap="none" rtlCol="0">
              <a:spAutoFit/>
            </a:bodyPr>
            <a:lstStyle/>
            <a:p>
              <a:pPr algn="r"/>
              <a:r>
                <a:rPr lang="fr-FR" sz="1200" dirty="0"/>
                <a:t>1</a:t>
              </a:r>
            </a:p>
          </p:txBody>
        </p:sp>
        <p:sp>
          <p:nvSpPr>
            <p:cNvPr id="88" name="ZoneTexte 87"/>
            <p:cNvSpPr txBox="1"/>
            <p:nvPr/>
          </p:nvSpPr>
          <p:spPr>
            <a:xfrm>
              <a:off x="5925254" y="1607265"/>
              <a:ext cx="354584" cy="276999"/>
            </a:xfrm>
            <a:prstGeom prst="rect">
              <a:avLst/>
            </a:prstGeom>
            <a:noFill/>
          </p:spPr>
          <p:txBody>
            <a:bodyPr wrap="none" rtlCol="0">
              <a:spAutoFit/>
            </a:bodyPr>
            <a:lstStyle/>
            <a:p>
              <a:pPr algn="r"/>
              <a:r>
                <a:rPr lang="fr-FR" sz="1200" dirty="0"/>
                <a:t>10</a:t>
              </a:r>
            </a:p>
          </p:txBody>
        </p:sp>
        <p:sp>
          <p:nvSpPr>
            <p:cNvPr id="90" name="ZoneTexte 89"/>
            <p:cNvSpPr txBox="1"/>
            <p:nvPr/>
          </p:nvSpPr>
          <p:spPr>
            <a:xfrm>
              <a:off x="6510792" y="3401140"/>
              <a:ext cx="269626" cy="276999"/>
            </a:xfrm>
            <a:prstGeom prst="rect">
              <a:avLst/>
            </a:prstGeom>
            <a:noFill/>
          </p:spPr>
          <p:txBody>
            <a:bodyPr wrap="none" rtlCol="0">
              <a:spAutoFit/>
            </a:bodyPr>
            <a:lstStyle/>
            <a:p>
              <a:pPr algn="ctr"/>
              <a:r>
                <a:rPr lang="fr-FR" sz="1200" dirty="0"/>
                <a:t>3</a:t>
              </a:r>
            </a:p>
          </p:txBody>
        </p:sp>
        <p:sp>
          <p:nvSpPr>
            <p:cNvPr id="91" name="ZoneTexte 90"/>
            <p:cNvSpPr txBox="1"/>
            <p:nvPr/>
          </p:nvSpPr>
          <p:spPr>
            <a:xfrm>
              <a:off x="6864617" y="3401140"/>
              <a:ext cx="269626" cy="276999"/>
            </a:xfrm>
            <a:prstGeom prst="rect">
              <a:avLst/>
            </a:prstGeom>
            <a:noFill/>
          </p:spPr>
          <p:txBody>
            <a:bodyPr wrap="none" rtlCol="0">
              <a:spAutoFit/>
            </a:bodyPr>
            <a:lstStyle/>
            <a:p>
              <a:pPr algn="ctr"/>
              <a:r>
                <a:rPr lang="fr-FR" sz="1200" dirty="0"/>
                <a:t>6</a:t>
              </a:r>
            </a:p>
          </p:txBody>
        </p:sp>
        <p:sp>
          <p:nvSpPr>
            <p:cNvPr id="92" name="ZoneTexte 91"/>
            <p:cNvSpPr txBox="1"/>
            <p:nvPr/>
          </p:nvSpPr>
          <p:spPr>
            <a:xfrm>
              <a:off x="7218442" y="3401140"/>
              <a:ext cx="269626" cy="276999"/>
            </a:xfrm>
            <a:prstGeom prst="rect">
              <a:avLst/>
            </a:prstGeom>
            <a:noFill/>
          </p:spPr>
          <p:txBody>
            <a:bodyPr wrap="none" rtlCol="0">
              <a:spAutoFit/>
            </a:bodyPr>
            <a:lstStyle/>
            <a:p>
              <a:pPr algn="ctr"/>
              <a:r>
                <a:rPr lang="fr-FR" sz="1200" dirty="0"/>
                <a:t>9</a:t>
              </a:r>
            </a:p>
          </p:txBody>
        </p:sp>
        <p:sp>
          <p:nvSpPr>
            <p:cNvPr id="93" name="ZoneTexte 92"/>
            <p:cNvSpPr txBox="1"/>
            <p:nvPr/>
          </p:nvSpPr>
          <p:spPr>
            <a:xfrm>
              <a:off x="7529789" y="3401140"/>
              <a:ext cx="354585" cy="276999"/>
            </a:xfrm>
            <a:prstGeom prst="rect">
              <a:avLst/>
            </a:prstGeom>
            <a:noFill/>
          </p:spPr>
          <p:txBody>
            <a:bodyPr wrap="none" rtlCol="0">
              <a:spAutoFit/>
            </a:bodyPr>
            <a:lstStyle/>
            <a:p>
              <a:pPr algn="ctr"/>
              <a:r>
                <a:rPr lang="fr-FR" sz="1200" dirty="0"/>
                <a:t>12</a:t>
              </a:r>
            </a:p>
          </p:txBody>
        </p:sp>
        <p:sp>
          <p:nvSpPr>
            <p:cNvPr id="94" name="ZoneTexte 93"/>
            <p:cNvSpPr txBox="1"/>
            <p:nvPr/>
          </p:nvSpPr>
          <p:spPr>
            <a:xfrm>
              <a:off x="7883614" y="3401140"/>
              <a:ext cx="354585" cy="276999"/>
            </a:xfrm>
            <a:prstGeom prst="rect">
              <a:avLst/>
            </a:prstGeom>
            <a:noFill/>
          </p:spPr>
          <p:txBody>
            <a:bodyPr wrap="none" rtlCol="0">
              <a:spAutoFit/>
            </a:bodyPr>
            <a:lstStyle/>
            <a:p>
              <a:pPr algn="ctr"/>
              <a:r>
                <a:rPr lang="fr-FR" sz="1200" dirty="0"/>
                <a:t>15</a:t>
              </a:r>
            </a:p>
          </p:txBody>
        </p:sp>
        <p:sp>
          <p:nvSpPr>
            <p:cNvPr id="95" name="ZoneTexte 94"/>
            <p:cNvSpPr txBox="1"/>
            <p:nvPr/>
          </p:nvSpPr>
          <p:spPr>
            <a:xfrm>
              <a:off x="8237439" y="3401140"/>
              <a:ext cx="354585" cy="276999"/>
            </a:xfrm>
            <a:prstGeom prst="rect">
              <a:avLst/>
            </a:prstGeom>
            <a:noFill/>
          </p:spPr>
          <p:txBody>
            <a:bodyPr wrap="none" rtlCol="0">
              <a:spAutoFit/>
            </a:bodyPr>
            <a:lstStyle/>
            <a:p>
              <a:pPr algn="ctr"/>
              <a:r>
                <a:rPr lang="fr-FR" sz="1200" dirty="0"/>
                <a:t>18</a:t>
              </a:r>
            </a:p>
          </p:txBody>
        </p:sp>
        <p:sp>
          <p:nvSpPr>
            <p:cNvPr id="96" name="ZoneTexte 95"/>
            <p:cNvSpPr txBox="1"/>
            <p:nvPr/>
          </p:nvSpPr>
          <p:spPr>
            <a:xfrm>
              <a:off x="8591267" y="3401140"/>
              <a:ext cx="354585" cy="276999"/>
            </a:xfrm>
            <a:prstGeom prst="rect">
              <a:avLst/>
            </a:prstGeom>
            <a:noFill/>
          </p:spPr>
          <p:txBody>
            <a:bodyPr wrap="none" rtlCol="0">
              <a:spAutoFit/>
            </a:bodyPr>
            <a:lstStyle/>
            <a:p>
              <a:pPr algn="ctr"/>
              <a:r>
                <a:rPr lang="fr-FR" sz="1200" dirty="0"/>
                <a:t>21</a:t>
              </a:r>
            </a:p>
          </p:txBody>
        </p:sp>
        <p:sp>
          <p:nvSpPr>
            <p:cNvPr id="111" name="ZoneTexte 110"/>
            <p:cNvSpPr txBox="1"/>
            <p:nvPr/>
          </p:nvSpPr>
          <p:spPr>
            <a:xfrm>
              <a:off x="6287744" y="1765142"/>
              <a:ext cx="530915" cy="276999"/>
            </a:xfrm>
            <a:prstGeom prst="rect">
              <a:avLst/>
            </a:prstGeom>
            <a:noFill/>
          </p:spPr>
          <p:txBody>
            <a:bodyPr wrap="none" rtlCol="0">
              <a:spAutoFit/>
            </a:bodyPr>
            <a:lstStyle/>
            <a:p>
              <a:pPr algn="ctr"/>
              <a:r>
                <a:rPr lang="fr-FR" sz="1200" dirty="0"/>
                <a:t>n = 6</a:t>
              </a:r>
            </a:p>
          </p:txBody>
        </p:sp>
      </p:grpSp>
      <p:grpSp>
        <p:nvGrpSpPr>
          <p:cNvPr id="3" name="Groupe 2"/>
          <p:cNvGrpSpPr/>
          <p:nvPr/>
        </p:nvGrpSpPr>
        <p:grpSpPr>
          <a:xfrm>
            <a:off x="5925254" y="4252566"/>
            <a:ext cx="2869497" cy="2344780"/>
            <a:chOff x="5925254" y="4252566"/>
            <a:chExt cx="2869497" cy="2344780"/>
          </a:xfrm>
        </p:grpSpPr>
        <p:grpSp>
          <p:nvGrpSpPr>
            <p:cNvPr id="5135" name="Groupe 5134"/>
            <p:cNvGrpSpPr/>
            <p:nvPr/>
          </p:nvGrpSpPr>
          <p:grpSpPr>
            <a:xfrm>
              <a:off x="6226176" y="4359802"/>
              <a:ext cx="2568575" cy="1660526"/>
              <a:chOff x="10431463" y="2260600"/>
              <a:chExt cx="2568575" cy="1660526"/>
            </a:xfrm>
          </p:grpSpPr>
          <p:sp>
            <p:nvSpPr>
              <p:cNvPr id="9" name="Freeform 9"/>
              <p:cNvSpPr>
                <a:spLocks/>
              </p:cNvSpPr>
              <p:nvPr/>
            </p:nvSpPr>
            <p:spPr bwMode="auto">
              <a:xfrm>
                <a:off x="10494963" y="2260600"/>
                <a:ext cx="2505075" cy="1660525"/>
              </a:xfrm>
              <a:custGeom>
                <a:avLst/>
                <a:gdLst>
                  <a:gd name="T0" fmla="*/ 1578 w 1578"/>
                  <a:gd name="T1" fmla="*/ 1046 h 1046"/>
                  <a:gd name="T2" fmla="*/ 0 w 1578"/>
                  <a:gd name="T3" fmla="*/ 1046 h 1046"/>
                  <a:gd name="T4" fmla="*/ 0 w 1578"/>
                  <a:gd name="T5" fmla="*/ 0 h 1046"/>
                </a:gdLst>
                <a:ahLst/>
                <a:cxnLst>
                  <a:cxn ang="0">
                    <a:pos x="T0" y="T1"/>
                  </a:cxn>
                  <a:cxn ang="0">
                    <a:pos x="T2" y="T3"/>
                  </a:cxn>
                  <a:cxn ang="0">
                    <a:pos x="T4" y="T5"/>
                  </a:cxn>
                </a:cxnLst>
                <a:rect l="0" t="0" r="r" b="b"/>
                <a:pathLst>
                  <a:path w="1578" h="1046">
                    <a:moveTo>
                      <a:pt x="1578" y="1046"/>
                    </a:moveTo>
                    <a:lnTo>
                      <a:pt x="0" y="1046"/>
                    </a:lnTo>
                    <a:lnTo>
                      <a:pt x="0" y="0"/>
                    </a:lnTo>
                  </a:path>
                </a:pathLst>
              </a:custGeom>
              <a:noFill/>
              <a:ln w="7938">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06" name="Line 52"/>
              <p:cNvSpPr>
                <a:spLocks noChangeShapeType="1"/>
              </p:cNvSpPr>
              <p:nvPr/>
            </p:nvSpPr>
            <p:spPr bwMode="auto">
              <a:xfrm>
                <a:off x="10431463" y="2276475"/>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07" name="Line 53"/>
              <p:cNvSpPr>
                <a:spLocks noChangeShapeType="1"/>
              </p:cNvSpPr>
              <p:nvPr/>
            </p:nvSpPr>
            <p:spPr bwMode="auto">
              <a:xfrm>
                <a:off x="10431463" y="2605088"/>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08" name="Line 54"/>
              <p:cNvSpPr>
                <a:spLocks noChangeShapeType="1"/>
              </p:cNvSpPr>
              <p:nvPr/>
            </p:nvSpPr>
            <p:spPr bwMode="auto">
              <a:xfrm>
                <a:off x="10431463" y="2933700"/>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09" name="Line 55"/>
              <p:cNvSpPr>
                <a:spLocks noChangeShapeType="1"/>
              </p:cNvSpPr>
              <p:nvPr/>
            </p:nvSpPr>
            <p:spPr bwMode="auto">
              <a:xfrm>
                <a:off x="10431463" y="3265488"/>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10" name="Line 56"/>
              <p:cNvSpPr>
                <a:spLocks noChangeShapeType="1"/>
              </p:cNvSpPr>
              <p:nvPr/>
            </p:nvSpPr>
            <p:spPr bwMode="auto">
              <a:xfrm>
                <a:off x="10431463" y="3594100"/>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6411" name="Line 57"/>
              <p:cNvSpPr>
                <a:spLocks noChangeShapeType="1"/>
              </p:cNvSpPr>
              <p:nvPr/>
            </p:nvSpPr>
            <p:spPr bwMode="auto">
              <a:xfrm>
                <a:off x="10431463" y="3921125"/>
                <a:ext cx="63500" cy="0"/>
              </a:xfrm>
              <a:prstGeom prst="line">
                <a:avLst/>
              </a:prstGeom>
              <a:noFill/>
              <a:ln w="7938">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24" name="Rectangle 64"/>
              <p:cNvSpPr>
                <a:spLocks noChangeArrowheads="1"/>
              </p:cNvSpPr>
              <p:nvPr/>
            </p:nvSpPr>
            <p:spPr bwMode="auto">
              <a:xfrm>
                <a:off x="10661651" y="3192463"/>
                <a:ext cx="309563" cy="728663"/>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5" name="Rectangle 65"/>
              <p:cNvSpPr>
                <a:spLocks noChangeArrowheads="1"/>
              </p:cNvSpPr>
              <p:nvPr/>
            </p:nvSpPr>
            <p:spPr bwMode="auto">
              <a:xfrm>
                <a:off x="11129963" y="3851275"/>
                <a:ext cx="307975" cy="69850"/>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6" name="Freeform 66"/>
              <p:cNvSpPr>
                <a:spLocks/>
              </p:cNvSpPr>
              <p:nvPr/>
            </p:nvSpPr>
            <p:spPr bwMode="auto">
              <a:xfrm>
                <a:off x="11596688" y="2936875"/>
                <a:ext cx="311150" cy="984250"/>
              </a:xfrm>
              <a:custGeom>
                <a:avLst/>
                <a:gdLst>
                  <a:gd name="T0" fmla="*/ 98 w 196"/>
                  <a:gd name="T1" fmla="*/ 0 h 620"/>
                  <a:gd name="T2" fmla="*/ 0 w 196"/>
                  <a:gd name="T3" fmla="*/ 0 h 620"/>
                  <a:gd name="T4" fmla="*/ 0 w 196"/>
                  <a:gd name="T5" fmla="*/ 620 h 620"/>
                  <a:gd name="T6" fmla="*/ 196 w 196"/>
                  <a:gd name="T7" fmla="*/ 620 h 620"/>
                  <a:gd name="T8" fmla="*/ 196 w 196"/>
                  <a:gd name="T9" fmla="*/ 0 h 620"/>
                  <a:gd name="T10" fmla="*/ 98 w 196"/>
                  <a:gd name="T11" fmla="*/ 0 h 620"/>
                </a:gdLst>
                <a:ahLst/>
                <a:cxnLst>
                  <a:cxn ang="0">
                    <a:pos x="T0" y="T1"/>
                  </a:cxn>
                  <a:cxn ang="0">
                    <a:pos x="T2" y="T3"/>
                  </a:cxn>
                  <a:cxn ang="0">
                    <a:pos x="T4" y="T5"/>
                  </a:cxn>
                  <a:cxn ang="0">
                    <a:pos x="T6" y="T7"/>
                  </a:cxn>
                  <a:cxn ang="0">
                    <a:pos x="T8" y="T9"/>
                  </a:cxn>
                  <a:cxn ang="0">
                    <a:pos x="T10" y="T11"/>
                  </a:cxn>
                </a:cxnLst>
                <a:rect l="0" t="0" r="r" b="b"/>
                <a:pathLst>
                  <a:path w="196" h="620">
                    <a:moveTo>
                      <a:pt x="98" y="0"/>
                    </a:moveTo>
                    <a:lnTo>
                      <a:pt x="0" y="0"/>
                    </a:lnTo>
                    <a:lnTo>
                      <a:pt x="0" y="620"/>
                    </a:lnTo>
                    <a:lnTo>
                      <a:pt x="196" y="620"/>
                    </a:lnTo>
                    <a:lnTo>
                      <a:pt x="196" y="0"/>
                    </a:lnTo>
                    <a:lnTo>
                      <a:pt x="98"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7" name="Freeform 67"/>
              <p:cNvSpPr>
                <a:spLocks/>
              </p:cNvSpPr>
              <p:nvPr/>
            </p:nvSpPr>
            <p:spPr bwMode="auto">
              <a:xfrm>
                <a:off x="12065001" y="3773488"/>
                <a:ext cx="309563" cy="147638"/>
              </a:xfrm>
              <a:custGeom>
                <a:avLst/>
                <a:gdLst>
                  <a:gd name="T0" fmla="*/ 97 w 195"/>
                  <a:gd name="T1" fmla="*/ 0 h 93"/>
                  <a:gd name="T2" fmla="*/ 0 w 195"/>
                  <a:gd name="T3" fmla="*/ 0 h 93"/>
                  <a:gd name="T4" fmla="*/ 0 w 195"/>
                  <a:gd name="T5" fmla="*/ 93 h 93"/>
                  <a:gd name="T6" fmla="*/ 195 w 195"/>
                  <a:gd name="T7" fmla="*/ 93 h 93"/>
                  <a:gd name="T8" fmla="*/ 195 w 195"/>
                  <a:gd name="T9" fmla="*/ 0 h 93"/>
                  <a:gd name="T10" fmla="*/ 97 w 195"/>
                  <a:gd name="T11" fmla="*/ 0 h 93"/>
                </a:gdLst>
                <a:ahLst/>
                <a:cxnLst>
                  <a:cxn ang="0">
                    <a:pos x="T0" y="T1"/>
                  </a:cxn>
                  <a:cxn ang="0">
                    <a:pos x="T2" y="T3"/>
                  </a:cxn>
                  <a:cxn ang="0">
                    <a:pos x="T4" y="T5"/>
                  </a:cxn>
                  <a:cxn ang="0">
                    <a:pos x="T6" y="T7"/>
                  </a:cxn>
                  <a:cxn ang="0">
                    <a:pos x="T8" y="T9"/>
                  </a:cxn>
                  <a:cxn ang="0">
                    <a:pos x="T10" y="T11"/>
                  </a:cxn>
                </a:cxnLst>
                <a:rect l="0" t="0" r="r" b="b"/>
                <a:pathLst>
                  <a:path w="195" h="93">
                    <a:moveTo>
                      <a:pt x="97" y="0"/>
                    </a:moveTo>
                    <a:lnTo>
                      <a:pt x="0" y="0"/>
                    </a:lnTo>
                    <a:lnTo>
                      <a:pt x="0" y="93"/>
                    </a:lnTo>
                    <a:lnTo>
                      <a:pt x="195" y="93"/>
                    </a:lnTo>
                    <a:lnTo>
                      <a:pt x="195" y="0"/>
                    </a:lnTo>
                    <a:lnTo>
                      <a:pt x="97" y="0"/>
                    </a:lnTo>
                    <a:close/>
                  </a:path>
                </a:pathLst>
              </a:custGeom>
              <a:solidFill>
                <a:srgbClr val="FF6600"/>
              </a:solidFill>
              <a:ln w="0">
                <a:solidFill>
                  <a:srgbClr val="FF6600"/>
                </a:solidFill>
                <a:prstDash val="solid"/>
                <a:round/>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8" name="Rectangle 68"/>
              <p:cNvSpPr>
                <a:spLocks noChangeArrowheads="1"/>
              </p:cNvSpPr>
              <p:nvPr/>
            </p:nvSpPr>
            <p:spPr bwMode="auto">
              <a:xfrm>
                <a:off x="12533313" y="3916363"/>
                <a:ext cx="307975" cy="4763"/>
              </a:xfrm>
              <a:prstGeom prst="rect">
                <a:avLst/>
              </a:prstGeom>
              <a:solidFill>
                <a:srgbClr val="FF6600"/>
              </a:solidFill>
              <a:ln w="0">
                <a:solidFill>
                  <a:srgbClr val="FF66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sz="1200"/>
              </a:p>
            </p:txBody>
          </p:sp>
          <p:sp>
            <p:nvSpPr>
              <p:cNvPr id="5129" name="Line 69"/>
              <p:cNvSpPr>
                <a:spLocks noChangeShapeType="1"/>
              </p:cNvSpPr>
              <p:nvPr/>
            </p:nvSpPr>
            <p:spPr bwMode="auto">
              <a:xfrm>
                <a:off x="12688888" y="3900488"/>
                <a:ext cx="0" cy="15875"/>
              </a:xfrm>
              <a:prstGeom prst="line">
                <a:avLst/>
              </a:prstGeom>
              <a:noFill/>
              <a:ln w="793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0" name="Line 70"/>
              <p:cNvSpPr>
                <a:spLocks noChangeShapeType="1"/>
              </p:cNvSpPr>
              <p:nvPr/>
            </p:nvSpPr>
            <p:spPr bwMode="auto">
              <a:xfrm>
                <a:off x="11752263" y="2471738"/>
                <a:ext cx="0" cy="465138"/>
              </a:xfrm>
              <a:prstGeom prst="line">
                <a:avLst/>
              </a:prstGeom>
              <a:noFill/>
              <a:ln w="793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1" name="Line 71"/>
              <p:cNvSpPr>
                <a:spLocks noChangeShapeType="1"/>
              </p:cNvSpPr>
              <p:nvPr/>
            </p:nvSpPr>
            <p:spPr bwMode="auto">
              <a:xfrm>
                <a:off x="11285538" y="3817938"/>
                <a:ext cx="0" cy="33338"/>
              </a:xfrm>
              <a:prstGeom prst="line">
                <a:avLst/>
              </a:prstGeom>
              <a:noFill/>
              <a:ln w="793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2" name="Line 72"/>
              <p:cNvSpPr>
                <a:spLocks noChangeShapeType="1"/>
              </p:cNvSpPr>
              <p:nvPr/>
            </p:nvSpPr>
            <p:spPr bwMode="auto">
              <a:xfrm>
                <a:off x="10815638" y="2559050"/>
                <a:ext cx="0" cy="633413"/>
              </a:xfrm>
              <a:prstGeom prst="line">
                <a:avLst/>
              </a:prstGeom>
              <a:noFill/>
              <a:ln w="793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5133" name="Line 73"/>
              <p:cNvSpPr>
                <a:spLocks noChangeShapeType="1"/>
              </p:cNvSpPr>
              <p:nvPr/>
            </p:nvSpPr>
            <p:spPr bwMode="auto">
              <a:xfrm>
                <a:off x="12218988" y="3678238"/>
                <a:ext cx="0" cy="95250"/>
              </a:xfrm>
              <a:prstGeom prst="line">
                <a:avLst/>
              </a:prstGeom>
              <a:noFill/>
              <a:ln w="7938">
                <a:solidFill>
                  <a:srgbClr val="FF6600"/>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sz="1200"/>
              </a:p>
            </p:txBody>
          </p:sp>
        </p:grpSp>
        <p:sp>
          <p:nvSpPr>
            <p:cNvPr id="97" name="ZoneTexte 96"/>
            <p:cNvSpPr txBox="1"/>
            <p:nvPr/>
          </p:nvSpPr>
          <p:spPr>
            <a:xfrm>
              <a:off x="6475539" y="6080558"/>
              <a:ext cx="269626" cy="276999"/>
            </a:xfrm>
            <a:prstGeom prst="rect">
              <a:avLst/>
            </a:prstGeom>
            <a:noFill/>
          </p:spPr>
          <p:txBody>
            <a:bodyPr wrap="none" rtlCol="0">
              <a:spAutoFit/>
            </a:bodyPr>
            <a:lstStyle/>
            <a:p>
              <a:pPr algn="ctr"/>
              <a:r>
                <a:rPr lang="fr-FR" sz="1200" dirty="0"/>
                <a:t>1</a:t>
              </a:r>
            </a:p>
          </p:txBody>
        </p:sp>
        <p:sp>
          <p:nvSpPr>
            <p:cNvPr id="98" name="ZoneTexte 97"/>
            <p:cNvSpPr txBox="1"/>
            <p:nvPr/>
          </p:nvSpPr>
          <p:spPr>
            <a:xfrm>
              <a:off x="6010212" y="5910584"/>
              <a:ext cx="269626" cy="276999"/>
            </a:xfrm>
            <a:prstGeom prst="rect">
              <a:avLst/>
            </a:prstGeom>
            <a:noFill/>
          </p:spPr>
          <p:txBody>
            <a:bodyPr wrap="none" rtlCol="0">
              <a:spAutoFit/>
            </a:bodyPr>
            <a:lstStyle/>
            <a:p>
              <a:pPr algn="r"/>
              <a:r>
                <a:rPr lang="fr-FR" sz="1200" dirty="0"/>
                <a:t>0</a:t>
              </a:r>
            </a:p>
          </p:txBody>
        </p:sp>
        <p:sp>
          <p:nvSpPr>
            <p:cNvPr id="99" name="ZoneTexte 98"/>
            <p:cNvSpPr txBox="1"/>
            <p:nvPr/>
          </p:nvSpPr>
          <p:spPr>
            <a:xfrm>
              <a:off x="6941665" y="6080558"/>
              <a:ext cx="269626" cy="276999"/>
            </a:xfrm>
            <a:prstGeom prst="rect">
              <a:avLst/>
            </a:prstGeom>
            <a:noFill/>
          </p:spPr>
          <p:txBody>
            <a:bodyPr wrap="none" rtlCol="0">
              <a:spAutoFit/>
            </a:bodyPr>
            <a:lstStyle/>
            <a:p>
              <a:pPr algn="ctr"/>
              <a:r>
                <a:rPr lang="fr-FR" sz="1200" dirty="0"/>
                <a:t>7</a:t>
              </a:r>
            </a:p>
          </p:txBody>
        </p:sp>
        <p:sp>
          <p:nvSpPr>
            <p:cNvPr id="100" name="ZoneTexte 99"/>
            <p:cNvSpPr txBox="1"/>
            <p:nvPr/>
          </p:nvSpPr>
          <p:spPr>
            <a:xfrm>
              <a:off x="7407401" y="6080558"/>
              <a:ext cx="269626" cy="276999"/>
            </a:xfrm>
            <a:prstGeom prst="rect">
              <a:avLst/>
            </a:prstGeom>
            <a:noFill/>
          </p:spPr>
          <p:txBody>
            <a:bodyPr wrap="none" rtlCol="0">
              <a:spAutoFit/>
            </a:bodyPr>
            <a:lstStyle/>
            <a:p>
              <a:pPr algn="ctr"/>
              <a:r>
                <a:rPr lang="fr-FR" sz="1200" dirty="0"/>
                <a:t>8</a:t>
              </a:r>
            </a:p>
          </p:txBody>
        </p:sp>
        <p:sp>
          <p:nvSpPr>
            <p:cNvPr id="101" name="ZoneTexte 100"/>
            <p:cNvSpPr txBox="1"/>
            <p:nvPr/>
          </p:nvSpPr>
          <p:spPr>
            <a:xfrm>
              <a:off x="7836410" y="6080558"/>
              <a:ext cx="354585" cy="276999"/>
            </a:xfrm>
            <a:prstGeom prst="rect">
              <a:avLst/>
            </a:prstGeom>
            <a:noFill/>
          </p:spPr>
          <p:txBody>
            <a:bodyPr wrap="none" rtlCol="0">
              <a:spAutoFit/>
            </a:bodyPr>
            <a:lstStyle/>
            <a:p>
              <a:pPr algn="ctr"/>
              <a:r>
                <a:rPr lang="fr-FR" sz="1200" dirty="0"/>
                <a:t>14</a:t>
              </a:r>
            </a:p>
          </p:txBody>
        </p:sp>
        <p:sp>
          <p:nvSpPr>
            <p:cNvPr id="102" name="ZoneTexte 101"/>
            <p:cNvSpPr txBox="1"/>
            <p:nvPr/>
          </p:nvSpPr>
          <p:spPr>
            <a:xfrm>
              <a:off x="8300803" y="6080558"/>
              <a:ext cx="354585" cy="276999"/>
            </a:xfrm>
            <a:prstGeom prst="rect">
              <a:avLst/>
            </a:prstGeom>
            <a:noFill/>
          </p:spPr>
          <p:txBody>
            <a:bodyPr wrap="none" rtlCol="0">
              <a:spAutoFit/>
            </a:bodyPr>
            <a:lstStyle/>
            <a:p>
              <a:pPr algn="ctr"/>
              <a:r>
                <a:rPr lang="fr-FR" sz="1200" dirty="0"/>
                <a:t>21</a:t>
              </a:r>
            </a:p>
          </p:txBody>
        </p:sp>
        <p:sp>
          <p:nvSpPr>
            <p:cNvPr id="103" name="ZoneTexte 102"/>
            <p:cNvSpPr txBox="1"/>
            <p:nvPr/>
          </p:nvSpPr>
          <p:spPr>
            <a:xfrm>
              <a:off x="6010212" y="5578982"/>
              <a:ext cx="269626" cy="276999"/>
            </a:xfrm>
            <a:prstGeom prst="rect">
              <a:avLst/>
            </a:prstGeom>
            <a:noFill/>
          </p:spPr>
          <p:txBody>
            <a:bodyPr wrap="none" rtlCol="0">
              <a:spAutoFit/>
            </a:bodyPr>
            <a:lstStyle/>
            <a:p>
              <a:pPr algn="r"/>
              <a:r>
                <a:rPr lang="fr-FR" sz="1200" dirty="0"/>
                <a:t>5</a:t>
              </a:r>
            </a:p>
          </p:txBody>
        </p:sp>
        <p:sp>
          <p:nvSpPr>
            <p:cNvPr id="104" name="ZoneTexte 103"/>
            <p:cNvSpPr txBox="1"/>
            <p:nvPr/>
          </p:nvSpPr>
          <p:spPr>
            <a:xfrm>
              <a:off x="5925254" y="5247378"/>
              <a:ext cx="354584" cy="276999"/>
            </a:xfrm>
            <a:prstGeom prst="rect">
              <a:avLst/>
            </a:prstGeom>
            <a:noFill/>
          </p:spPr>
          <p:txBody>
            <a:bodyPr wrap="none" rtlCol="0">
              <a:spAutoFit/>
            </a:bodyPr>
            <a:lstStyle/>
            <a:p>
              <a:pPr algn="r"/>
              <a:r>
                <a:rPr lang="fr-FR" sz="1200" dirty="0"/>
                <a:t>10</a:t>
              </a:r>
            </a:p>
          </p:txBody>
        </p:sp>
        <p:sp>
          <p:nvSpPr>
            <p:cNvPr id="105" name="ZoneTexte 104"/>
            <p:cNvSpPr txBox="1"/>
            <p:nvPr/>
          </p:nvSpPr>
          <p:spPr>
            <a:xfrm>
              <a:off x="5925254" y="4915774"/>
              <a:ext cx="354584" cy="276999"/>
            </a:xfrm>
            <a:prstGeom prst="rect">
              <a:avLst/>
            </a:prstGeom>
            <a:noFill/>
          </p:spPr>
          <p:txBody>
            <a:bodyPr wrap="none" rtlCol="0">
              <a:spAutoFit/>
            </a:bodyPr>
            <a:lstStyle/>
            <a:p>
              <a:pPr algn="r"/>
              <a:r>
                <a:rPr lang="fr-FR" sz="1200" dirty="0"/>
                <a:t>15</a:t>
              </a:r>
            </a:p>
          </p:txBody>
        </p:sp>
        <p:sp>
          <p:nvSpPr>
            <p:cNvPr id="106" name="ZoneTexte 105"/>
            <p:cNvSpPr txBox="1"/>
            <p:nvPr/>
          </p:nvSpPr>
          <p:spPr>
            <a:xfrm>
              <a:off x="5925254" y="4584170"/>
              <a:ext cx="354584" cy="276999"/>
            </a:xfrm>
            <a:prstGeom prst="rect">
              <a:avLst/>
            </a:prstGeom>
            <a:noFill/>
          </p:spPr>
          <p:txBody>
            <a:bodyPr wrap="none" rtlCol="0">
              <a:spAutoFit/>
            </a:bodyPr>
            <a:lstStyle/>
            <a:p>
              <a:pPr algn="r"/>
              <a:r>
                <a:rPr lang="fr-FR" sz="1200" dirty="0"/>
                <a:t>20</a:t>
              </a:r>
            </a:p>
          </p:txBody>
        </p:sp>
        <p:sp>
          <p:nvSpPr>
            <p:cNvPr id="107" name="ZoneTexte 106"/>
            <p:cNvSpPr txBox="1"/>
            <p:nvPr/>
          </p:nvSpPr>
          <p:spPr>
            <a:xfrm>
              <a:off x="5925254" y="4252566"/>
              <a:ext cx="354584" cy="276999"/>
            </a:xfrm>
            <a:prstGeom prst="rect">
              <a:avLst/>
            </a:prstGeom>
            <a:noFill/>
          </p:spPr>
          <p:txBody>
            <a:bodyPr wrap="none" rtlCol="0">
              <a:spAutoFit/>
            </a:bodyPr>
            <a:lstStyle/>
            <a:p>
              <a:pPr algn="r"/>
              <a:r>
                <a:rPr lang="fr-FR" sz="1200" dirty="0"/>
                <a:t>25</a:t>
              </a:r>
            </a:p>
          </p:txBody>
        </p:sp>
        <p:sp>
          <p:nvSpPr>
            <p:cNvPr id="112" name="ZoneTexte 111"/>
            <p:cNvSpPr txBox="1"/>
            <p:nvPr/>
          </p:nvSpPr>
          <p:spPr>
            <a:xfrm>
              <a:off x="6287744" y="4375677"/>
              <a:ext cx="530915" cy="276999"/>
            </a:xfrm>
            <a:prstGeom prst="rect">
              <a:avLst/>
            </a:prstGeom>
            <a:noFill/>
          </p:spPr>
          <p:txBody>
            <a:bodyPr wrap="none" rtlCol="0">
              <a:spAutoFit/>
            </a:bodyPr>
            <a:lstStyle/>
            <a:p>
              <a:pPr algn="ctr"/>
              <a:r>
                <a:rPr lang="fr-FR" sz="1200" dirty="0"/>
                <a:t>n = 6</a:t>
              </a:r>
            </a:p>
          </p:txBody>
        </p:sp>
        <p:sp>
          <p:nvSpPr>
            <p:cNvPr id="108" name="ZoneTexte 107"/>
            <p:cNvSpPr txBox="1"/>
            <p:nvPr/>
          </p:nvSpPr>
          <p:spPr>
            <a:xfrm>
              <a:off x="7290251" y="6320347"/>
              <a:ext cx="603050" cy="276999"/>
            </a:xfrm>
            <a:prstGeom prst="rect">
              <a:avLst/>
            </a:prstGeom>
            <a:noFill/>
          </p:spPr>
          <p:txBody>
            <a:bodyPr wrap="none" rtlCol="0">
              <a:spAutoFit/>
            </a:bodyPr>
            <a:lstStyle/>
            <a:p>
              <a:pPr algn="ctr"/>
              <a:r>
                <a:rPr lang="fr-FR" sz="1200" b="1" dirty="0"/>
                <a:t>Jours</a:t>
              </a:r>
            </a:p>
          </p:txBody>
        </p:sp>
      </p:grpSp>
      <p:sp>
        <p:nvSpPr>
          <p:cNvPr id="109" name="ZoneTexte 10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89</a:t>
            </a:r>
          </a:p>
        </p:txBody>
      </p:sp>
    </p:spTree>
    <p:extLst>
      <p:ext uri="{BB962C8B-B14F-4D97-AF65-F5344CB8AC3E}">
        <p14:creationId xmlns:p14="http://schemas.microsoft.com/office/powerpoint/2010/main" val="287731788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auto">
          <a:xfrm>
            <a:off x="6335713" y="6583363"/>
            <a:ext cx="2808287" cy="276225"/>
          </a:xfrm>
          <a:prstGeom prst="rect">
            <a:avLst/>
          </a:prstGeom>
          <a:noFill/>
          <a:ln w="9525">
            <a:noFill/>
            <a:miter lim="800000"/>
            <a:headEnd/>
            <a:tailEnd/>
          </a:ln>
        </p:spPr>
        <p:txBody>
          <a:bodyPr>
            <a:spAutoFit/>
          </a:bodyPr>
          <a:lstStyle/>
          <a:p>
            <a:pPr algn="r" eaLnBrk="0" hangingPunct="0"/>
            <a:r>
              <a:rPr lang="en-GB" sz="1200" i="1" dirty="0" err="1">
                <a:solidFill>
                  <a:srgbClr val="0070C0"/>
                </a:solidFill>
              </a:rPr>
              <a:t>Grobler</a:t>
            </a:r>
            <a:r>
              <a:rPr lang="en-GB" sz="1200" i="1" dirty="0">
                <a:solidFill>
                  <a:srgbClr val="0070C0"/>
                </a:solidFill>
              </a:rPr>
              <a:t> J, CROI 2017, Abs. 435</a:t>
            </a:r>
          </a:p>
        </p:txBody>
      </p:sp>
      <p:sp>
        <p:nvSpPr>
          <p:cNvPr id="7" name="Rectangle 2"/>
          <p:cNvSpPr>
            <a:spLocks noGrp="1" noChangeArrowheads="1"/>
          </p:cNvSpPr>
          <p:nvPr>
            <p:ph type="title"/>
          </p:nvPr>
        </p:nvSpPr>
        <p:spPr>
          <a:xfrm>
            <a:off x="1547813" y="115888"/>
            <a:ext cx="7523162" cy="936625"/>
          </a:xfrm>
        </p:spPr>
        <p:txBody>
          <a:bodyPr/>
          <a:lstStyle/>
          <a:p>
            <a:pPr eaLnBrk="1" hangingPunct="1">
              <a:defRPr/>
            </a:pPr>
            <a:r>
              <a:rPr lang="fr-FR" dirty="0"/>
              <a:t>MK-8591 (</a:t>
            </a:r>
            <a:r>
              <a:rPr lang="fr-FR" dirty="0" err="1"/>
              <a:t>EFdA</a:t>
            </a:r>
            <a:r>
              <a:rPr lang="fr-FR" dirty="0"/>
              <a:t>), nouvel INTI : diffusion dans les compartiments (2)</a:t>
            </a:r>
          </a:p>
        </p:txBody>
      </p:sp>
      <p:sp>
        <p:nvSpPr>
          <p:cNvPr id="179" name="ZoneTexte 178"/>
          <p:cNvSpPr txBox="1"/>
          <p:nvPr/>
        </p:nvSpPr>
        <p:spPr>
          <a:xfrm>
            <a:off x="862741" y="1236124"/>
            <a:ext cx="7121360" cy="338554"/>
          </a:xfrm>
          <a:prstGeom prst="rect">
            <a:avLst/>
          </a:prstGeom>
          <a:noFill/>
        </p:spPr>
        <p:txBody>
          <a:bodyPr wrap="none" rtlCol="0">
            <a:spAutoFit/>
          </a:bodyPr>
          <a:lstStyle/>
          <a:p>
            <a:pPr algn="ctr"/>
            <a:r>
              <a:rPr lang="fr-FR" sz="1600" b="1" dirty="0">
                <a:solidFill>
                  <a:srgbClr val="0070C0"/>
                </a:solidFill>
              </a:rPr>
              <a:t>Concentrations tissulaires d’</a:t>
            </a:r>
            <a:r>
              <a:rPr lang="fr-FR" sz="1600" b="1" dirty="0" err="1">
                <a:solidFill>
                  <a:srgbClr val="0070C0"/>
                </a:solidFill>
              </a:rPr>
              <a:t>EFdA</a:t>
            </a:r>
            <a:r>
              <a:rPr lang="fr-FR" sz="1600" b="1" dirty="0">
                <a:solidFill>
                  <a:srgbClr val="0070C0"/>
                </a:solidFill>
              </a:rPr>
              <a:t> chez le </a:t>
            </a:r>
            <a:r>
              <a:rPr lang="fr-FR" sz="1600" b="1" dirty="0" err="1">
                <a:solidFill>
                  <a:srgbClr val="0070C0"/>
                </a:solidFill>
              </a:rPr>
              <a:t>Rhesus</a:t>
            </a:r>
            <a:r>
              <a:rPr lang="fr-FR" sz="1600" b="1" dirty="0">
                <a:solidFill>
                  <a:srgbClr val="0070C0"/>
                </a:solidFill>
              </a:rPr>
              <a:t> à J1 et J7 (3,9 mg/kg)</a:t>
            </a:r>
          </a:p>
        </p:txBody>
      </p:sp>
      <p:sp>
        <p:nvSpPr>
          <p:cNvPr id="180" name="ZoneTexte 179"/>
          <p:cNvSpPr txBox="1"/>
          <p:nvPr/>
        </p:nvSpPr>
        <p:spPr>
          <a:xfrm>
            <a:off x="852620" y="4004200"/>
            <a:ext cx="7499244" cy="276999"/>
          </a:xfrm>
          <a:prstGeom prst="rect">
            <a:avLst/>
          </a:prstGeom>
          <a:noFill/>
        </p:spPr>
        <p:txBody>
          <a:bodyPr wrap="none" rtlCol="0">
            <a:spAutoFit/>
          </a:bodyPr>
          <a:lstStyle/>
          <a:p>
            <a:pPr algn="ctr"/>
            <a:r>
              <a:rPr lang="fr-FR" sz="1200" b="1" dirty="0">
                <a:solidFill>
                  <a:srgbClr val="0070C0"/>
                </a:solidFill>
              </a:rPr>
              <a:t>Concentrations </a:t>
            </a:r>
            <a:r>
              <a:rPr lang="fr-FR" sz="1200" b="1" dirty="0" err="1">
                <a:solidFill>
                  <a:srgbClr val="0070C0"/>
                </a:solidFill>
              </a:rPr>
              <a:t>EFdA</a:t>
            </a:r>
            <a:r>
              <a:rPr lang="fr-FR" sz="1200" b="1" dirty="0">
                <a:solidFill>
                  <a:srgbClr val="0070C0"/>
                </a:solidFill>
              </a:rPr>
              <a:t> et dérivés phosphorylés (</a:t>
            </a:r>
            <a:r>
              <a:rPr lang="fr-FR" sz="1200" b="1" dirty="0" err="1">
                <a:solidFill>
                  <a:srgbClr val="0070C0"/>
                </a:solidFill>
              </a:rPr>
              <a:t>mmol</a:t>
            </a:r>
            <a:r>
              <a:rPr lang="fr-FR" sz="1200" b="1" dirty="0">
                <a:solidFill>
                  <a:srgbClr val="0070C0"/>
                </a:solidFill>
              </a:rPr>
              <a:t>/g) dans le tissu rectal (3 mâles et 3 femelles)</a:t>
            </a:r>
          </a:p>
        </p:txBody>
      </p:sp>
      <p:grpSp>
        <p:nvGrpSpPr>
          <p:cNvPr id="3" name="Groupe 2"/>
          <p:cNvGrpSpPr/>
          <p:nvPr/>
        </p:nvGrpSpPr>
        <p:grpSpPr>
          <a:xfrm>
            <a:off x="205789" y="4406633"/>
            <a:ext cx="8424452" cy="2127169"/>
            <a:chOff x="205789" y="4406633"/>
            <a:chExt cx="8424452" cy="2127169"/>
          </a:xfrm>
        </p:grpSpPr>
        <p:grpSp>
          <p:nvGrpSpPr>
            <p:cNvPr id="17544" name="Groupe 17543"/>
            <p:cNvGrpSpPr/>
            <p:nvPr/>
          </p:nvGrpSpPr>
          <p:grpSpPr>
            <a:xfrm>
              <a:off x="6354704" y="4590960"/>
              <a:ext cx="2144464" cy="1459240"/>
              <a:chOff x="6337301" y="5140325"/>
              <a:chExt cx="1625600" cy="1092200"/>
            </a:xfrm>
          </p:grpSpPr>
          <p:sp>
            <p:nvSpPr>
              <p:cNvPr id="9" name="Freeform 9"/>
              <p:cNvSpPr>
                <a:spLocks/>
              </p:cNvSpPr>
              <p:nvPr/>
            </p:nvSpPr>
            <p:spPr bwMode="auto">
              <a:xfrm>
                <a:off x="6392863" y="5140325"/>
                <a:ext cx="1570038" cy="1041400"/>
              </a:xfrm>
              <a:custGeom>
                <a:avLst/>
                <a:gdLst>
                  <a:gd name="T0" fmla="*/ 989 w 989"/>
                  <a:gd name="T1" fmla="*/ 656 h 656"/>
                  <a:gd name="T2" fmla="*/ 0 w 989"/>
                  <a:gd name="T3" fmla="*/ 656 h 656"/>
                  <a:gd name="T4" fmla="*/ 0 w 989"/>
                  <a:gd name="T5" fmla="*/ 0 h 656"/>
                </a:gdLst>
                <a:ahLst/>
                <a:cxnLst>
                  <a:cxn ang="0">
                    <a:pos x="T0" y="T1"/>
                  </a:cxn>
                  <a:cxn ang="0">
                    <a:pos x="T2" y="T3"/>
                  </a:cxn>
                  <a:cxn ang="0">
                    <a:pos x="T4" y="T5"/>
                  </a:cxn>
                </a:cxnLst>
                <a:rect l="0" t="0" r="r" b="b"/>
                <a:pathLst>
                  <a:path w="989" h="656">
                    <a:moveTo>
                      <a:pt x="989" y="656"/>
                    </a:moveTo>
                    <a:lnTo>
                      <a:pt x="0" y="656"/>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 name="Line 18"/>
              <p:cNvSpPr>
                <a:spLocks noChangeShapeType="1"/>
              </p:cNvSpPr>
              <p:nvPr/>
            </p:nvSpPr>
            <p:spPr bwMode="auto">
              <a:xfrm>
                <a:off x="6337301" y="5148263"/>
                <a:ext cx="55563"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9" name="Line 19"/>
              <p:cNvSpPr>
                <a:spLocks noChangeShapeType="1"/>
              </p:cNvSpPr>
              <p:nvPr/>
            </p:nvSpPr>
            <p:spPr bwMode="auto">
              <a:xfrm>
                <a:off x="6337301" y="5492750"/>
                <a:ext cx="55563"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8"/>
              <p:cNvSpPr>
                <a:spLocks noChangeShapeType="1"/>
              </p:cNvSpPr>
              <p:nvPr/>
            </p:nvSpPr>
            <p:spPr bwMode="auto">
              <a:xfrm>
                <a:off x="6337301" y="6181725"/>
                <a:ext cx="55563"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9"/>
              <p:cNvSpPr>
                <a:spLocks noChangeShapeType="1"/>
              </p:cNvSpPr>
              <p:nvPr/>
            </p:nvSpPr>
            <p:spPr bwMode="auto">
              <a:xfrm>
                <a:off x="6337301" y="5837238"/>
                <a:ext cx="55563"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9" name="Line 51"/>
              <p:cNvSpPr>
                <a:spLocks noChangeShapeType="1"/>
              </p:cNvSpPr>
              <p:nvPr/>
            </p:nvSpPr>
            <p:spPr bwMode="auto">
              <a:xfrm flipV="1">
                <a:off x="7656513"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0" name="Line 52"/>
              <p:cNvSpPr>
                <a:spLocks noChangeShapeType="1"/>
              </p:cNvSpPr>
              <p:nvPr/>
            </p:nvSpPr>
            <p:spPr bwMode="auto">
              <a:xfrm flipV="1">
                <a:off x="6702426"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1" name="Line 53"/>
              <p:cNvSpPr>
                <a:spLocks noChangeShapeType="1"/>
              </p:cNvSpPr>
              <p:nvPr/>
            </p:nvSpPr>
            <p:spPr bwMode="auto">
              <a:xfrm flipV="1">
                <a:off x="7178676"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4" name="Line 56"/>
              <p:cNvSpPr>
                <a:spLocks noChangeShapeType="1"/>
              </p:cNvSpPr>
              <p:nvPr/>
            </p:nvSpPr>
            <p:spPr bwMode="auto">
              <a:xfrm>
                <a:off x="6392863" y="5837238"/>
                <a:ext cx="1549400"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4" name="Line 66"/>
              <p:cNvSpPr>
                <a:spLocks noChangeShapeType="1"/>
              </p:cNvSpPr>
              <p:nvPr/>
            </p:nvSpPr>
            <p:spPr bwMode="auto">
              <a:xfrm flipH="1">
                <a:off x="6573838" y="5635625"/>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5" name="Line 67"/>
              <p:cNvSpPr>
                <a:spLocks noChangeShapeType="1"/>
              </p:cNvSpPr>
              <p:nvPr/>
            </p:nvSpPr>
            <p:spPr bwMode="auto">
              <a:xfrm flipH="1">
                <a:off x="7053263" y="5661025"/>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5" name="Line 77"/>
              <p:cNvSpPr>
                <a:spLocks noChangeShapeType="1"/>
              </p:cNvSpPr>
              <p:nvPr/>
            </p:nvSpPr>
            <p:spPr bwMode="auto">
              <a:xfrm flipH="1">
                <a:off x="7523163" y="5837238"/>
                <a:ext cx="268288"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85" name="Freeform 107"/>
              <p:cNvSpPr>
                <a:spLocks/>
              </p:cNvSpPr>
              <p:nvPr/>
            </p:nvSpPr>
            <p:spPr bwMode="auto">
              <a:xfrm>
                <a:off x="7494588" y="5802313"/>
                <a:ext cx="53975" cy="53975"/>
              </a:xfrm>
              <a:custGeom>
                <a:avLst/>
                <a:gdLst>
                  <a:gd name="T0" fmla="*/ 28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6 h 34"/>
                  <a:gd name="T14" fmla="*/ 24 w 34"/>
                  <a:gd name="T15" fmla="*/ 3 h 34"/>
                  <a:gd name="T16" fmla="*/ 21 w 34"/>
                  <a:gd name="T17" fmla="*/ 2 h 34"/>
                  <a:gd name="T18" fmla="*/ 17 w 34"/>
                  <a:gd name="T19" fmla="*/ 0 h 34"/>
                  <a:gd name="T20" fmla="*/ 13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8 w 34"/>
                  <a:gd name="T39" fmla="*/ 33 h 34"/>
                  <a:gd name="T40" fmla="*/ 13 w 34"/>
                  <a:gd name="T41" fmla="*/ 34 h 34"/>
                  <a:gd name="T42" fmla="*/ 17 w 34"/>
                  <a:gd name="T43" fmla="*/ 34 h 34"/>
                  <a:gd name="T44" fmla="*/ 21 w 34"/>
                  <a:gd name="T45" fmla="*/ 34 h 34"/>
                  <a:gd name="T46" fmla="*/ 24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3" y="22"/>
                    </a:lnTo>
                    <a:lnTo>
                      <a:pt x="34" y="17"/>
                    </a:lnTo>
                    <a:lnTo>
                      <a:pt x="33" y="13"/>
                    </a:lnTo>
                    <a:lnTo>
                      <a:pt x="31" y="9"/>
                    </a:lnTo>
                    <a:lnTo>
                      <a:pt x="28" y="6"/>
                    </a:lnTo>
                    <a:lnTo>
                      <a:pt x="24" y="3"/>
                    </a:lnTo>
                    <a:lnTo>
                      <a:pt x="21" y="2"/>
                    </a:lnTo>
                    <a:lnTo>
                      <a:pt x="17" y="0"/>
                    </a:lnTo>
                    <a:lnTo>
                      <a:pt x="13" y="2"/>
                    </a:lnTo>
                    <a:lnTo>
                      <a:pt x="8" y="3"/>
                    </a:lnTo>
                    <a:lnTo>
                      <a:pt x="4" y="6"/>
                    </a:lnTo>
                    <a:lnTo>
                      <a:pt x="1" y="9"/>
                    </a:lnTo>
                    <a:lnTo>
                      <a:pt x="0" y="13"/>
                    </a:lnTo>
                    <a:lnTo>
                      <a:pt x="0" y="17"/>
                    </a:lnTo>
                    <a:lnTo>
                      <a:pt x="0" y="22"/>
                    </a:lnTo>
                    <a:lnTo>
                      <a:pt x="1" y="26"/>
                    </a:lnTo>
                    <a:lnTo>
                      <a:pt x="4" y="30"/>
                    </a:lnTo>
                    <a:lnTo>
                      <a:pt x="8" y="33"/>
                    </a:lnTo>
                    <a:lnTo>
                      <a:pt x="13" y="34"/>
                    </a:lnTo>
                    <a:lnTo>
                      <a:pt x="17" y="34"/>
                    </a:lnTo>
                    <a:lnTo>
                      <a:pt x="21" y="34"/>
                    </a:lnTo>
                    <a:lnTo>
                      <a:pt x="24"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6" name="Freeform 108"/>
              <p:cNvSpPr>
                <a:spLocks/>
              </p:cNvSpPr>
              <p:nvPr/>
            </p:nvSpPr>
            <p:spPr bwMode="auto">
              <a:xfrm>
                <a:off x="7548563" y="5802313"/>
                <a:ext cx="52388" cy="53975"/>
              </a:xfrm>
              <a:custGeom>
                <a:avLst/>
                <a:gdLst>
                  <a:gd name="T0" fmla="*/ 28 w 33"/>
                  <a:gd name="T1" fmla="*/ 30 h 34"/>
                  <a:gd name="T2" fmla="*/ 31 w 33"/>
                  <a:gd name="T3" fmla="*/ 26 h 34"/>
                  <a:gd name="T4" fmla="*/ 33 w 33"/>
                  <a:gd name="T5" fmla="*/ 22 h 34"/>
                  <a:gd name="T6" fmla="*/ 33 w 33"/>
                  <a:gd name="T7" fmla="*/ 17 h 34"/>
                  <a:gd name="T8" fmla="*/ 33 w 33"/>
                  <a:gd name="T9" fmla="*/ 13 h 34"/>
                  <a:gd name="T10" fmla="*/ 31 w 33"/>
                  <a:gd name="T11" fmla="*/ 9 h 34"/>
                  <a:gd name="T12" fmla="*/ 28 w 33"/>
                  <a:gd name="T13" fmla="*/ 6 h 34"/>
                  <a:gd name="T14" fmla="*/ 24 w 33"/>
                  <a:gd name="T15" fmla="*/ 3 h 34"/>
                  <a:gd name="T16" fmla="*/ 21 w 33"/>
                  <a:gd name="T17" fmla="*/ 2 h 34"/>
                  <a:gd name="T18" fmla="*/ 17 w 33"/>
                  <a:gd name="T19" fmla="*/ 0 h 34"/>
                  <a:gd name="T20" fmla="*/ 11 w 33"/>
                  <a:gd name="T21" fmla="*/ 2 h 34"/>
                  <a:gd name="T22" fmla="*/ 9 w 33"/>
                  <a:gd name="T23" fmla="*/ 3 h 34"/>
                  <a:gd name="T24" fmla="*/ 4 w 33"/>
                  <a:gd name="T25" fmla="*/ 6 h 34"/>
                  <a:gd name="T26" fmla="*/ 1 w 33"/>
                  <a:gd name="T27" fmla="*/ 9 h 34"/>
                  <a:gd name="T28" fmla="*/ 0 w 33"/>
                  <a:gd name="T29" fmla="*/ 13 h 34"/>
                  <a:gd name="T30" fmla="*/ 0 w 33"/>
                  <a:gd name="T31" fmla="*/ 17 h 34"/>
                  <a:gd name="T32" fmla="*/ 0 w 33"/>
                  <a:gd name="T33" fmla="*/ 22 h 34"/>
                  <a:gd name="T34" fmla="*/ 1 w 33"/>
                  <a:gd name="T35" fmla="*/ 26 h 34"/>
                  <a:gd name="T36" fmla="*/ 4 w 33"/>
                  <a:gd name="T37" fmla="*/ 30 h 34"/>
                  <a:gd name="T38" fmla="*/ 9 w 33"/>
                  <a:gd name="T39" fmla="*/ 33 h 34"/>
                  <a:gd name="T40" fmla="*/ 11 w 33"/>
                  <a:gd name="T41" fmla="*/ 34 h 34"/>
                  <a:gd name="T42" fmla="*/ 17 w 33"/>
                  <a:gd name="T43" fmla="*/ 34 h 34"/>
                  <a:gd name="T44" fmla="*/ 21 w 33"/>
                  <a:gd name="T45" fmla="*/ 34 h 34"/>
                  <a:gd name="T46" fmla="*/ 24 w 33"/>
                  <a:gd name="T47" fmla="*/ 33 h 34"/>
                  <a:gd name="T48" fmla="*/ 28 w 33"/>
                  <a:gd name="T49" fmla="*/ 30 h 34"/>
                  <a:gd name="T50" fmla="*/ 28 w 33"/>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4">
                    <a:moveTo>
                      <a:pt x="28" y="30"/>
                    </a:moveTo>
                    <a:lnTo>
                      <a:pt x="31" y="26"/>
                    </a:lnTo>
                    <a:lnTo>
                      <a:pt x="33" y="22"/>
                    </a:lnTo>
                    <a:lnTo>
                      <a:pt x="33" y="17"/>
                    </a:lnTo>
                    <a:lnTo>
                      <a:pt x="33" y="13"/>
                    </a:lnTo>
                    <a:lnTo>
                      <a:pt x="31" y="9"/>
                    </a:lnTo>
                    <a:lnTo>
                      <a:pt x="28" y="6"/>
                    </a:lnTo>
                    <a:lnTo>
                      <a:pt x="24" y="3"/>
                    </a:lnTo>
                    <a:lnTo>
                      <a:pt x="21" y="2"/>
                    </a:lnTo>
                    <a:lnTo>
                      <a:pt x="17" y="0"/>
                    </a:lnTo>
                    <a:lnTo>
                      <a:pt x="11" y="2"/>
                    </a:lnTo>
                    <a:lnTo>
                      <a:pt x="9" y="3"/>
                    </a:lnTo>
                    <a:lnTo>
                      <a:pt x="4" y="6"/>
                    </a:lnTo>
                    <a:lnTo>
                      <a:pt x="1" y="9"/>
                    </a:lnTo>
                    <a:lnTo>
                      <a:pt x="0" y="13"/>
                    </a:lnTo>
                    <a:lnTo>
                      <a:pt x="0" y="17"/>
                    </a:lnTo>
                    <a:lnTo>
                      <a:pt x="0" y="22"/>
                    </a:lnTo>
                    <a:lnTo>
                      <a:pt x="1" y="26"/>
                    </a:lnTo>
                    <a:lnTo>
                      <a:pt x="4" y="30"/>
                    </a:lnTo>
                    <a:lnTo>
                      <a:pt x="9" y="33"/>
                    </a:lnTo>
                    <a:lnTo>
                      <a:pt x="11" y="34"/>
                    </a:lnTo>
                    <a:lnTo>
                      <a:pt x="17" y="34"/>
                    </a:lnTo>
                    <a:lnTo>
                      <a:pt x="21" y="34"/>
                    </a:lnTo>
                    <a:lnTo>
                      <a:pt x="24"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7" name="Freeform 109"/>
              <p:cNvSpPr>
                <a:spLocks/>
              </p:cNvSpPr>
              <p:nvPr/>
            </p:nvSpPr>
            <p:spPr bwMode="auto">
              <a:xfrm>
                <a:off x="7600951" y="5802313"/>
                <a:ext cx="53975" cy="53975"/>
              </a:xfrm>
              <a:custGeom>
                <a:avLst/>
                <a:gdLst>
                  <a:gd name="T0" fmla="*/ 29 w 34"/>
                  <a:gd name="T1" fmla="*/ 30 h 34"/>
                  <a:gd name="T2" fmla="*/ 32 w 34"/>
                  <a:gd name="T3" fmla="*/ 26 h 34"/>
                  <a:gd name="T4" fmla="*/ 34 w 34"/>
                  <a:gd name="T5" fmla="*/ 22 h 34"/>
                  <a:gd name="T6" fmla="*/ 34 w 34"/>
                  <a:gd name="T7" fmla="*/ 17 h 34"/>
                  <a:gd name="T8" fmla="*/ 34 w 34"/>
                  <a:gd name="T9" fmla="*/ 13 h 34"/>
                  <a:gd name="T10" fmla="*/ 32 w 34"/>
                  <a:gd name="T11" fmla="*/ 9 h 34"/>
                  <a:gd name="T12" fmla="*/ 29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2 w 34"/>
                  <a:gd name="T27" fmla="*/ 9 h 34"/>
                  <a:gd name="T28" fmla="*/ 1 w 34"/>
                  <a:gd name="T29" fmla="*/ 13 h 34"/>
                  <a:gd name="T30" fmla="*/ 0 w 34"/>
                  <a:gd name="T31" fmla="*/ 17 h 34"/>
                  <a:gd name="T32" fmla="*/ 1 w 34"/>
                  <a:gd name="T33" fmla="*/ 22 h 34"/>
                  <a:gd name="T34" fmla="*/ 2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2" y="26"/>
                    </a:lnTo>
                    <a:lnTo>
                      <a:pt x="34" y="22"/>
                    </a:lnTo>
                    <a:lnTo>
                      <a:pt x="34" y="17"/>
                    </a:lnTo>
                    <a:lnTo>
                      <a:pt x="34" y="13"/>
                    </a:lnTo>
                    <a:lnTo>
                      <a:pt x="32" y="9"/>
                    </a:lnTo>
                    <a:lnTo>
                      <a:pt x="29" y="6"/>
                    </a:lnTo>
                    <a:lnTo>
                      <a:pt x="25" y="3"/>
                    </a:lnTo>
                    <a:lnTo>
                      <a:pt x="21" y="2"/>
                    </a:lnTo>
                    <a:lnTo>
                      <a:pt x="17" y="0"/>
                    </a:lnTo>
                    <a:lnTo>
                      <a:pt x="12" y="2"/>
                    </a:lnTo>
                    <a:lnTo>
                      <a:pt x="8" y="3"/>
                    </a:lnTo>
                    <a:lnTo>
                      <a:pt x="5" y="6"/>
                    </a:lnTo>
                    <a:lnTo>
                      <a:pt x="2" y="9"/>
                    </a:lnTo>
                    <a:lnTo>
                      <a:pt x="1" y="13"/>
                    </a:lnTo>
                    <a:lnTo>
                      <a:pt x="0" y="17"/>
                    </a:lnTo>
                    <a:lnTo>
                      <a:pt x="1" y="22"/>
                    </a:lnTo>
                    <a:lnTo>
                      <a:pt x="2" y="26"/>
                    </a:lnTo>
                    <a:lnTo>
                      <a:pt x="5" y="30"/>
                    </a:lnTo>
                    <a:lnTo>
                      <a:pt x="8" y="33"/>
                    </a:lnTo>
                    <a:lnTo>
                      <a:pt x="12" y="34"/>
                    </a:lnTo>
                    <a:lnTo>
                      <a:pt x="17" y="34"/>
                    </a:lnTo>
                    <a:lnTo>
                      <a:pt x="21"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8" name="Freeform 110"/>
              <p:cNvSpPr>
                <a:spLocks/>
              </p:cNvSpPr>
              <p:nvPr/>
            </p:nvSpPr>
            <p:spPr bwMode="auto">
              <a:xfrm>
                <a:off x="7654926" y="5802313"/>
                <a:ext cx="53975" cy="53975"/>
              </a:xfrm>
              <a:custGeom>
                <a:avLst/>
                <a:gdLst>
                  <a:gd name="T0" fmla="*/ 29 w 34"/>
                  <a:gd name="T1" fmla="*/ 30 h 34"/>
                  <a:gd name="T2" fmla="*/ 32 w 34"/>
                  <a:gd name="T3" fmla="*/ 26 h 34"/>
                  <a:gd name="T4" fmla="*/ 34 w 34"/>
                  <a:gd name="T5" fmla="*/ 22 h 34"/>
                  <a:gd name="T6" fmla="*/ 34 w 34"/>
                  <a:gd name="T7" fmla="*/ 17 h 34"/>
                  <a:gd name="T8" fmla="*/ 34 w 34"/>
                  <a:gd name="T9" fmla="*/ 13 h 34"/>
                  <a:gd name="T10" fmla="*/ 32 w 34"/>
                  <a:gd name="T11" fmla="*/ 9 h 34"/>
                  <a:gd name="T12" fmla="*/ 29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2 w 34"/>
                  <a:gd name="T27" fmla="*/ 9 h 34"/>
                  <a:gd name="T28" fmla="*/ 1 w 34"/>
                  <a:gd name="T29" fmla="*/ 13 h 34"/>
                  <a:gd name="T30" fmla="*/ 0 w 34"/>
                  <a:gd name="T31" fmla="*/ 17 h 34"/>
                  <a:gd name="T32" fmla="*/ 1 w 34"/>
                  <a:gd name="T33" fmla="*/ 22 h 34"/>
                  <a:gd name="T34" fmla="*/ 2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2" y="26"/>
                    </a:lnTo>
                    <a:lnTo>
                      <a:pt x="34" y="22"/>
                    </a:lnTo>
                    <a:lnTo>
                      <a:pt x="34" y="17"/>
                    </a:lnTo>
                    <a:lnTo>
                      <a:pt x="34" y="13"/>
                    </a:lnTo>
                    <a:lnTo>
                      <a:pt x="32" y="9"/>
                    </a:lnTo>
                    <a:lnTo>
                      <a:pt x="29" y="6"/>
                    </a:lnTo>
                    <a:lnTo>
                      <a:pt x="25" y="3"/>
                    </a:lnTo>
                    <a:lnTo>
                      <a:pt x="21" y="2"/>
                    </a:lnTo>
                    <a:lnTo>
                      <a:pt x="17" y="0"/>
                    </a:lnTo>
                    <a:lnTo>
                      <a:pt x="12" y="2"/>
                    </a:lnTo>
                    <a:lnTo>
                      <a:pt x="8" y="3"/>
                    </a:lnTo>
                    <a:lnTo>
                      <a:pt x="5" y="6"/>
                    </a:lnTo>
                    <a:lnTo>
                      <a:pt x="2" y="9"/>
                    </a:lnTo>
                    <a:lnTo>
                      <a:pt x="1" y="13"/>
                    </a:lnTo>
                    <a:lnTo>
                      <a:pt x="0" y="17"/>
                    </a:lnTo>
                    <a:lnTo>
                      <a:pt x="1" y="22"/>
                    </a:lnTo>
                    <a:lnTo>
                      <a:pt x="2" y="26"/>
                    </a:lnTo>
                    <a:lnTo>
                      <a:pt x="5" y="30"/>
                    </a:lnTo>
                    <a:lnTo>
                      <a:pt x="8" y="33"/>
                    </a:lnTo>
                    <a:lnTo>
                      <a:pt x="12" y="34"/>
                    </a:lnTo>
                    <a:lnTo>
                      <a:pt x="17" y="34"/>
                    </a:lnTo>
                    <a:lnTo>
                      <a:pt x="21"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9" name="Freeform 111"/>
              <p:cNvSpPr>
                <a:spLocks/>
              </p:cNvSpPr>
              <p:nvPr/>
            </p:nvSpPr>
            <p:spPr bwMode="auto">
              <a:xfrm>
                <a:off x="7705726" y="5802313"/>
                <a:ext cx="53975" cy="53975"/>
              </a:xfrm>
              <a:custGeom>
                <a:avLst/>
                <a:gdLst>
                  <a:gd name="T0" fmla="*/ 29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9 w 34"/>
                  <a:gd name="T13" fmla="*/ 6 h 34"/>
                  <a:gd name="T14" fmla="*/ 26 w 34"/>
                  <a:gd name="T15" fmla="*/ 3 h 34"/>
                  <a:gd name="T16" fmla="*/ 22 w 34"/>
                  <a:gd name="T17" fmla="*/ 2 h 34"/>
                  <a:gd name="T18" fmla="*/ 17 w 34"/>
                  <a:gd name="T19" fmla="*/ 0 h 34"/>
                  <a:gd name="T20" fmla="*/ 13 w 34"/>
                  <a:gd name="T21" fmla="*/ 2 h 34"/>
                  <a:gd name="T22" fmla="*/ 9 w 34"/>
                  <a:gd name="T23" fmla="*/ 3 h 34"/>
                  <a:gd name="T24" fmla="*/ 6 w 34"/>
                  <a:gd name="T25" fmla="*/ 6 h 34"/>
                  <a:gd name="T26" fmla="*/ 3 w 34"/>
                  <a:gd name="T27" fmla="*/ 9 h 34"/>
                  <a:gd name="T28" fmla="*/ 2 w 34"/>
                  <a:gd name="T29" fmla="*/ 13 h 34"/>
                  <a:gd name="T30" fmla="*/ 0 w 34"/>
                  <a:gd name="T31" fmla="*/ 17 h 34"/>
                  <a:gd name="T32" fmla="*/ 2 w 34"/>
                  <a:gd name="T33" fmla="*/ 22 h 34"/>
                  <a:gd name="T34" fmla="*/ 3 w 34"/>
                  <a:gd name="T35" fmla="*/ 26 h 34"/>
                  <a:gd name="T36" fmla="*/ 6 w 34"/>
                  <a:gd name="T37" fmla="*/ 30 h 34"/>
                  <a:gd name="T38" fmla="*/ 9 w 34"/>
                  <a:gd name="T39" fmla="*/ 33 h 34"/>
                  <a:gd name="T40" fmla="*/ 13 w 34"/>
                  <a:gd name="T41" fmla="*/ 34 h 34"/>
                  <a:gd name="T42" fmla="*/ 17 w 34"/>
                  <a:gd name="T43" fmla="*/ 34 h 34"/>
                  <a:gd name="T44" fmla="*/ 22 w 34"/>
                  <a:gd name="T45" fmla="*/ 34 h 34"/>
                  <a:gd name="T46" fmla="*/ 26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1" y="26"/>
                    </a:lnTo>
                    <a:lnTo>
                      <a:pt x="34" y="22"/>
                    </a:lnTo>
                    <a:lnTo>
                      <a:pt x="34" y="17"/>
                    </a:lnTo>
                    <a:lnTo>
                      <a:pt x="34" y="13"/>
                    </a:lnTo>
                    <a:lnTo>
                      <a:pt x="31" y="9"/>
                    </a:lnTo>
                    <a:lnTo>
                      <a:pt x="29" y="6"/>
                    </a:lnTo>
                    <a:lnTo>
                      <a:pt x="26" y="3"/>
                    </a:lnTo>
                    <a:lnTo>
                      <a:pt x="22" y="2"/>
                    </a:lnTo>
                    <a:lnTo>
                      <a:pt x="17" y="0"/>
                    </a:lnTo>
                    <a:lnTo>
                      <a:pt x="13" y="2"/>
                    </a:lnTo>
                    <a:lnTo>
                      <a:pt x="9" y="3"/>
                    </a:lnTo>
                    <a:lnTo>
                      <a:pt x="6" y="6"/>
                    </a:lnTo>
                    <a:lnTo>
                      <a:pt x="3" y="9"/>
                    </a:lnTo>
                    <a:lnTo>
                      <a:pt x="2" y="13"/>
                    </a:lnTo>
                    <a:lnTo>
                      <a:pt x="0" y="17"/>
                    </a:lnTo>
                    <a:lnTo>
                      <a:pt x="2" y="22"/>
                    </a:lnTo>
                    <a:lnTo>
                      <a:pt x="3" y="26"/>
                    </a:lnTo>
                    <a:lnTo>
                      <a:pt x="6" y="30"/>
                    </a:lnTo>
                    <a:lnTo>
                      <a:pt x="9" y="33"/>
                    </a:lnTo>
                    <a:lnTo>
                      <a:pt x="13" y="34"/>
                    </a:lnTo>
                    <a:lnTo>
                      <a:pt x="17" y="34"/>
                    </a:lnTo>
                    <a:lnTo>
                      <a:pt x="22" y="34"/>
                    </a:lnTo>
                    <a:lnTo>
                      <a:pt x="26"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0" name="Freeform 112"/>
              <p:cNvSpPr>
                <a:spLocks/>
              </p:cNvSpPr>
              <p:nvPr/>
            </p:nvSpPr>
            <p:spPr bwMode="auto">
              <a:xfrm>
                <a:off x="7764463" y="5802313"/>
                <a:ext cx="53975" cy="53975"/>
              </a:xfrm>
              <a:custGeom>
                <a:avLst/>
                <a:gdLst>
                  <a:gd name="T0" fmla="*/ 30 w 34"/>
                  <a:gd name="T1" fmla="*/ 30 h 34"/>
                  <a:gd name="T2" fmla="*/ 33 w 34"/>
                  <a:gd name="T3" fmla="*/ 26 h 34"/>
                  <a:gd name="T4" fmla="*/ 34 w 34"/>
                  <a:gd name="T5" fmla="*/ 22 h 34"/>
                  <a:gd name="T6" fmla="*/ 34 w 34"/>
                  <a:gd name="T7" fmla="*/ 17 h 34"/>
                  <a:gd name="T8" fmla="*/ 34 w 34"/>
                  <a:gd name="T9" fmla="*/ 13 h 34"/>
                  <a:gd name="T10" fmla="*/ 33 w 34"/>
                  <a:gd name="T11" fmla="*/ 9 h 34"/>
                  <a:gd name="T12" fmla="*/ 30 w 34"/>
                  <a:gd name="T13" fmla="*/ 6 h 34"/>
                  <a:gd name="T14" fmla="*/ 26 w 34"/>
                  <a:gd name="T15" fmla="*/ 3 h 34"/>
                  <a:gd name="T16" fmla="*/ 21 w 34"/>
                  <a:gd name="T17" fmla="*/ 2 h 34"/>
                  <a:gd name="T18" fmla="*/ 17 w 34"/>
                  <a:gd name="T19" fmla="*/ 0 h 34"/>
                  <a:gd name="T20" fmla="*/ 13 w 34"/>
                  <a:gd name="T21" fmla="*/ 2 h 34"/>
                  <a:gd name="T22" fmla="*/ 9 w 34"/>
                  <a:gd name="T23" fmla="*/ 3 h 34"/>
                  <a:gd name="T24" fmla="*/ 6 w 34"/>
                  <a:gd name="T25" fmla="*/ 6 h 34"/>
                  <a:gd name="T26" fmla="*/ 3 w 34"/>
                  <a:gd name="T27" fmla="*/ 9 h 34"/>
                  <a:gd name="T28" fmla="*/ 2 w 34"/>
                  <a:gd name="T29" fmla="*/ 13 h 34"/>
                  <a:gd name="T30" fmla="*/ 0 w 34"/>
                  <a:gd name="T31" fmla="*/ 17 h 34"/>
                  <a:gd name="T32" fmla="*/ 2 w 34"/>
                  <a:gd name="T33" fmla="*/ 22 h 34"/>
                  <a:gd name="T34" fmla="*/ 3 w 34"/>
                  <a:gd name="T35" fmla="*/ 26 h 34"/>
                  <a:gd name="T36" fmla="*/ 6 w 34"/>
                  <a:gd name="T37" fmla="*/ 30 h 34"/>
                  <a:gd name="T38" fmla="*/ 9 w 34"/>
                  <a:gd name="T39" fmla="*/ 33 h 34"/>
                  <a:gd name="T40" fmla="*/ 13 w 34"/>
                  <a:gd name="T41" fmla="*/ 34 h 34"/>
                  <a:gd name="T42" fmla="*/ 17 w 34"/>
                  <a:gd name="T43" fmla="*/ 34 h 34"/>
                  <a:gd name="T44" fmla="*/ 21 w 34"/>
                  <a:gd name="T45" fmla="*/ 34 h 34"/>
                  <a:gd name="T46" fmla="*/ 26 w 34"/>
                  <a:gd name="T47" fmla="*/ 33 h 34"/>
                  <a:gd name="T48" fmla="*/ 30 w 34"/>
                  <a:gd name="T49" fmla="*/ 30 h 34"/>
                  <a:gd name="T50" fmla="*/ 30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0" y="30"/>
                    </a:moveTo>
                    <a:lnTo>
                      <a:pt x="33" y="26"/>
                    </a:lnTo>
                    <a:lnTo>
                      <a:pt x="34" y="22"/>
                    </a:lnTo>
                    <a:lnTo>
                      <a:pt x="34" y="17"/>
                    </a:lnTo>
                    <a:lnTo>
                      <a:pt x="34" y="13"/>
                    </a:lnTo>
                    <a:lnTo>
                      <a:pt x="33" y="9"/>
                    </a:lnTo>
                    <a:lnTo>
                      <a:pt x="30" y="6"/>
                    </a:lnTo>
                    <a:lnTo>
                      <a:pt x="26" y="3"/>
                    </a:lnTo>
                    <a:lnTo>
                      <a:pt x="21" y="2"/>
                    </a:lnTo>
                    <a:lnTo>
                      <a:pt x="17" y="0"/>
                    </a:lnTo>
                    <a:lnTo>
                      <a:pt x="13" y="2"/>
                    </a:lnTo>
                    <a:lnTo>
                      <a:pt x="9" y="3"/>
                    </a:lnTo>
                    <a:lnTo>
                      <a:pt x="6" y="6"/>
                    </a:lnTo>
                    <a:lnTo>
                      <a:pt x="3" y="9"/>
                    </a:lnTo>
                    <a:lnTo>
                      <a:pt x="2" y="13"/>
                    </a:lnTo>
                    <a:lnTo>
                      <a:pt x="0" y="17"/>
                    </a:lnTo>
                    <a:lnTo>
                      <a:pt x="2" y="22"/>
                    </a:lnTo>
                    <a:lnTo>
                      <a:pt x="3" y="26"/>
                    </a:lnTo>
                    <a:lnTo>
                      <a:pt x="6" y="30"/>
                    </a:lnTo>
                    <a:lnTo>
                      <a:pt x="9" y="33"/>
                    </a:lnTo>
                    <a:lnTo>
                      <a:pt x="13" y="34"/>
                    </a:lnTo>
                    <a:lnTo>
                      <a:pt x="17" y="34"/>
                    </a:lnTo>
                    <a:lnTo>
                      <a:pt x="21" y="34"/>
                    </a:lnTo>
                    <a:lnTo>
                      <a:pt x="26" y="33"/>
                    </a:lnTo>
                    <a:lnTo>
                      <a:pt x="30" y="30"/>
                    </a:lnTo>
                    <a:lnTo>
                      <a:pt x="30"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1" name="Freeform 113"/>
              <p:cNvSpPr>
                <a:spLocks/>
              </p:cNvSpPr>
              <p:nvPr/>
            </p:nvSpPr>
            <p:spPr bwMode="auto">
              <a:xfrm>
                <a:off x="7116763" y="5802313"/>
                <a:ext cx="53975" cy="53975"/>
              </a:xfrm>
              <a:custGeom>
                <a:avLst/>
                <a:gdLst>
                  <a:gd name="T0" fmla="*/ 29 w 34"/>
                  <a:gd name="T1" fmla="*/ 30 h 34"/>
                  <a:gd name="T2" fmla="*/ 32 w 34"/>
                  <a:gd name="T3" fmla="*/ 26 h 34"/>
                  <a:gd name="T4" fmla="*/ 34 w 34"/>
                  <a:gd name="T5" fmla="*/ 22 h 34"/>
                  <a:gd name="T6" fmla="*/ 34 w 34"/>
                  <a:gd name="T7" fmla="*/ 17 h 34"/>
                  <a:gd name="T8" fmla="*/ 34 w 34"/>
                  <a:gd name="T9" fmla="*/ 13 h 34"/>
                  <a:gd name="T10" fmla="*/ 32 w 34"/>
                  <a:gd name="T11" fmla="*/ 9 h 34"/>
                  <a:gd name="T12" fmla="*/ 29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3 w 34"/>
                  <a:gd name="T27" fmla="*/ 9 h 34"/>
                  <a:gd name="T28" fmla="*/ 1 w 34"/>
                  <a:gd name="T29" fmla="*/ 13 h 34"/>
                  <a:gd name="T30" fmla="*/ 0 w 34"/>
                  <a:gd name="T31" fmla="*/ 17 h 34"/>
                  <a:gd name="T32" fmla="*/ 1 w 34"/>
                  <a:gd name="T33" fmla="*/ 22 h 34"/>
                  <a:gd name="T34" fmla="*/ 3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2" y="26"/>
                    </a:lnTo>
                    <a:lnTo>
                      <a:pt x="34" y="22"/>
                    </a:lnTo>
                    <a:lnTo>
                      <a:pt x="34" y="17"/>
                    </a:lnTo>
                    <a:lnTo>
                      <a:pt x="34" y="13"/>
                    </a:lnTo>
                    <a:lnTo>
                      <a:pt x="32" y="9"/>
                    </a:lnTo>
                    <a:lnTo>
                      <a:pt x="29" y="6"/>
                    </a:lnTo>
                    <a:lnTo>
                      <a:pt x="25" y="3"/>
                    </a:lnTo>
                    <a:lnTo>
                      <a:pt x="21" y="2"/>
                    </a:lnTo>
                    <a:lnTo>
                      <a:pt x="17" y="0"/>
                    </a:lnTo>
                    <a:lnTo>
                      <a:pt x="12" y="2"/>
                    </a:lnTo>
                    <a:lnTo>
                      <a:pt x="8" y="3"/>
                    </a:lnTo>
                    <a:lnTo>
                      <a:pt x="5" y="6"/>
                    </a:lnTo>
                    <a:lnTo>
                      <a:pt x="3" y="9"/>
                    </a:lnTo>
                    <a:lnTo>
                      <a:pt x="1" y="13"/>
                    </a:lnTo>
                    <a:lnTo>
                      <a:pt x="0" y="17"/>
                    </a:lnTo>
                    <a:lnTo>
                      <a:pt x="1" y="22"/>
                    </a:lnTo>
                    <a:lnTo>
                      <a:pt x="3" y="26"/>
                    </a:lnTo>
                    <a:lnTo>
                      <a:pt x="5" y="30"/>
                    </a:lnTo>
                    <a:lnTo>
                      <a:pt x="8" y="33"/>
                    </a:lnTo>
                    <a:lnTo>
                      <a:pt x="12" y="34"/>
                    </a:lnTo>
                    <a:lnTo>
                      <a:pt x="17" y="34"/>
                    </a:lnTo>
                    <a:lnTo>
                      <a:pt x="21"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2" name="Freeform 114"/>
              <p:cNvSpPr>
                <a:spLocks/>
              </p:cNvSpPr>
              <p:nvPr/>
            </p:nvSpPr>
            <p:spPr bwMode="auto">
              <a:xfrm>
                <a:off x="7197726" y="5802313"/>
                <a:ext cx="50800" cy="53975"/>
              </a:xfrm>
              <a:custGeom>
                <a:avLst/>
                <a:gdLst>
                  <a:gd name="T0" fmla="*/ 28 w 32"/>
                  <a:gd name="T1" fmla="*/ 30 h 34"/>
                  <a:gd name="T2" fmla="*/ 31 w 32"/>
                  <a:gd name="T3" fmla="*/ 26 h 34"/>
                  <a:gd name="T4" fmla="*/ 32 w 32"/>
                  <a:gd name="T5" fmla="*/ 22 h 34"/>
                  <a:gd name="T6" fmla="*/ 32 w 32"/>
                  <a:gd name="T7" fmla="*/ 17 h 34"/>
                  <a:gd name="T8" fmla="*/ 32 w 32"/>
                  <a:gd name="T9" fmla="*/ 13 h 34"/>
                  <a:gd name="T10" fmla="*/ 31 w 32"/>
                  <a:gd name="T11" fmla="*/ 9 h 34"/>
                  <a:gd name="T12" fmla="*/ 28 w 32"/>
                  <a:gd name="T13" fmla="*/ 6 h 34"/>
                  <a:gd name="T14" fmla="*/ 24 w 32"/>
                  <a:gd name="T15" fmla="*/ 3 h 34"/>
                  <a:gd name="T16" fmla="*/ 21 w 32"/>
                  <a:gd name="T17" fmla="*/ 2 h 34"/>
                  <a:gd name="T18" fmla="*/ 17 w 32"/>
                  <a:gd name="T19" fmla="*/ 0 h 34"/>
                  <a:gd name="T20" fmla="*/ 11 w 32"/>
                  <a:gd name="T21" fmla="*/ 2 h 34"/>
                  <a:gd name="T22" fmla="*/ 8 w 32"/>
                  <a:gd name="T23" fmla="*/ 3 h 34"/>
                  <a:gd name="T24" fmla="*/ 4 w 32"/>
                  <a:gd name="T25" fmla="*/ 6 h 34"/>
                  <a:gd name="T26" fmla="*/ 1 w 32"/>
                  <a:gd name="T27" fmla="*/ 9 h 34"/>
                  <a:gd name="T28" fmla="*/ 0 w 32"/>
                  <a:gd name="T29" fmla="*/ 13 h 34"/>
                  <a:gd name="T30" fmla="*/ 0 w 32"/>
                  <a:gd name="T31" fmla="*/ 17 h 34"/>
                  <a:gd name="T32" fmla="*/ 0 w 32"/>
                  <a:gd name="T33" fmla="*/ 22 h 34"/>
                  <a:gd name="T34" fmla="*/ 1 w 32"/>
                  <a:gd name="T35" fmla="*/ 26 h 34"/>
                  <a:gd name="T36" fmla="*/ 4 w 32"/>
                  <a:gd name="T37" fmla="*/ 30 h 34"/>
                  <a:gd name="T38" fmla="*/ 8 w 32"/>
                  <a:gd name="T39" fmla="*/ 33 h 34"/>
                  <a:gd name="T40" fmla="*/ 11 w 32"/>
                  <a:gd name="T41" fmla="*/ 34 h 34"/>
                  <a:gd name="T42" fmla="*/ 17 w 32"/>
                  <a:gd name="T43" fmla="*/ 34 h 34"/>
                  <a:gd name="T44" fmla="*/ 21 w 32"/>
                  <a:gd name="T45" fmla="*/ 34 h 34"/>
                  <a:gd name="T46" fmla="*/ 24 w 32"/>
                  <a:gd name="T47" fmla="*/ 33 h 34"/>
                  <a:gd name="T48" fmla="*/ 28 w 32"/>
                  <a:gd name="T49" fmla="*/ 30 h 34"/>
                  <a:gd name="T50" fmla="*/ 28 w 32"/>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
                    <a:moveTo>
                      <a:pt x="28" y="30"/>
                    </a:moveTo>
                    <a:lnTo>
                      <a:pt x="31" y="26"/>
                    </a:lnTo>
                    <a:lnTo>
                      <a:pt x="32" y="22"/>
                    </a:lnTo>
                    <a:lnTo>
                      <a:pt x="32" y="17"/>
                    </a:lnTo>
                    <a:lnTo>
                      <a:pt x="32" y="13"/>
                    </a:lnTo>
                    <a:lnTo>
                      <a:pt x="31" y="9"/>
                    </a:lnTo>
                    <a:lnTo>
                      <a:pt x="28" y="6"/>
                    </a:lnTo>
                    <a:lnTo>
                      <a:pt x="24" y="3"/>
                    </a:lnTo>
                    <a:lnTo>
                      <a:pt x="21" y="2"/>
                    </a:lnTo>
                    <a:lnTo>
                      <a:pt x="17" y="0"/>
                    </a:lnTo>
                    <a:lnTo>
                      <a:pt x="11" y="2"/>
                    </a:lnTo>
                    <a:lnTo>
                      <a:pt x="8" y="3"/>
                    </a:lnTo>
                    <a:lnTo>
                      <a:pt x="4" y="6"/>
                    </a:lnTo>
                    <a:lnTo>
                      <a:pt x="1" y="9"/>
                    </a:lnTo>
                    <a:lnTo>
                      <a:pt x="0" y="13"/>
                    </a:lnTo>
                    <a:lnTo>
                      <a:pt x="0" y="17"/>
                    </a:lnTo>
                    <a:lnTo>
                      <a:pt x="0" y="22"/>
                    </a:lnTo>
                    <a:lnTo>
                      <a:pt x="1" y="26"/>
                    </a:lnTo>
                    <a:lnTo>
                      <a:pt x="4" y="30"/>
                    </a:lnTo>
                    <a:lnTo>
                      <a:pt x="8" y="33"/>
                    </a:lnTo>
                    <a:lnTo>
                      <a:pt x="11" y="34"/>
                    </a:lnTo>
                    <a:lnTo>
                      <a:pt x="17" y="34"/>
                    </a:lnTo>
                    <a:lnTo>
                      <a:pt x="21" y="34"/>
                    </a:lnTo>
                    <a:lnTo>
                      <a:pt x="24"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3" name="Freeform 115"/>
              <p:cNvSpPr>
                <a:spLocks/>
              </p:cNvSpPr>
              <p:nvPr/>
            </p:nvSpPr>
            <p:spPr bwMode="auto">
              <a:xfrm>
                <a:off x="7151688" y="5500688"/>
                <a:ext cx="53975" cy="53975"/>
              </a:xfrm>
              <a:custGeom>
                <a:avLst/>
                <a:gdLst>
                  <a:gd name="T0" fmla="*/ 29 w 34"/>
                  <a:gd name="T1" fmla="*/ 29 h 34"/>
                  <a:gd name="T2" fmla="*/ 32 w 34"/>
                  <a:gd name="T3" fmla="*/ 26 h 34"/>
                  <a:gd name="T4" fmla="*/ 33 w 34"/>
                  <a:gd name="T5" fmla="*/ 21 h 34"/>
                  <a:gd name="T6" fmla="*/ 34 w 34"/>
                  <a:gd name="T7" fmla="*/ 17 h 34"/>
                  <a:gd name="T8" fmla="*/ 33 w 34"/>
                  <a:gd name="T9" fmla="*/ 13 h 34"/>
                  <a:gd name="T10" fmla="*/ 32 w 34"/>
                  <a:gd name="T11" fmla="*/ 9 h 34"/>
                  <a:gd name="T12" fmla="*/ 29 w 34"/>
                  <a:gd name="T13" fmla="*/ 4 h 34"/>
                  <a:gd name="T14" fmla="*/ 26 w 34"/>
                  <a:gd name="T15" fmla="*/ 3 h 34"/>
                  <a:gd name="T16" fmla="*/ 22 w 34"/>
                  <a:gd name="T17" fmla="*/ 0 h 34"/>
                  <a:gd name="T18" fmla="*/ 17 w 34"/>
                  <a:gd name="T19" fmla="*/ 0 h 34"/>
                  <a:gd name="T20" fmla="*/ 13 w 34"/>
                  <a:gd name="T21" fmla="*/ 0 h 34"/>
                  <a:gd name="T22" fmla="*/ 9 w 34"/>
                  <a:gd name="T23" fmla="*/ 3 h 34"/>
                  <a:gd name="T24" fmla="*/ 5 w 34"/>
                  <a:gd name="T25" fmla="*/ 4 h 34"/>
                  <a:gd name="T26" fmla="*/ 2 w 34"/>
                  <a:gd name="T27" fmla="*/ 9 h 34"/>
                  <a:gd name="T28" fmla="*/ 0 w 34"/>
                  <a:gd name="T29" fmla="*/ 13 h 34"/>
                  <a:gd name="T30" fmla="*/ 0 w 34"/>
                  <a:gd name="T31" fmla="*/ 17 h 34"/>
                  <a:gd name="T32" fmla="*/ 0 w 34"/>
                  <a:gd name="T33" fmla="*/ 21 h 34"/>
                  <a:gd name="T34" fmla="*/ 2 w 34"/>
                  <a:gd name="T35" fmla="*/ 26 h 34"/>
                  <a:gd name="T36" fmla="*/ 5 w 34"/>
                  <a:gd name="T37" fmla="*/ 29 h 34"/>
                  <a:gd name="T38" fmla="*/ 9 w 34"/>
                  <a:gd name="T39" fmla="*/ 31 h 34"/>
                  <a:gd name="T40" fmla="*/ 13 w 34"/>
                  <a:gd name="T41" fmla="*/ 34 h 34"/>
                  <a:gd name="T42" fmla="*/ 17 w 34"/>
                  <a:gd name="T43" fmla="*/ 34 h 34"/>
                  <a:gd name="T44" fmla="*/ 22 w 34"/>
                  <a:gd name="T45" fmla="*/ 34 h 34"/>
                  <a:gd name="T46" fmla="*/ 26 w 34"/>
                  <a:gd name="T47" fmla="*/ 31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2" y="26"/>
                    </a:lnTo>
                    <a:lnTo>
                      <a:pt x="33" y="21"/>
                    </a:lnTo>
                    <a:lnTo>
                      <a:pt x="34" y="17"/>
                    </a:lnTo>
                    <a:lnTo>
                      <a:pt x="33" y="13"/>
                    </a:lnTo>
                    <a:lnTo>
                      <a:pt x="32" y="9"/>
                    </a:lnTo>
                    <a:lnTo>
                      <a:pt x="29" y="4"/>
                    </a:lnTo>
                    <a:lnTo>
                      <a:pt x="26" y="3"/>
                    </a:lnTo>
                    <a:lnTo>
                      <a:pt x="22" y="0"/>
                    </a:lnTo>
                    <a:lnTo>
                      <a:pt x="17" y="0"/>
                    </a:lnTo>
                    <a:lnTo>
                      <a:pt x="13" y="0"/>
                    </a:lnTo>
                    <a:lnTo>
                      <a:pt x="9" y="3"/>
                    </a:lnTo>
                    <a:lnTo>
                      <a:pt x="5" y="4"/>
                    </a:lnTo>
                    <a:lnTo>
                      <a:pt x="2" y="9"/>
                    </a:lnTo>
                    <a:lnTo>
                      <a:pt x="0" y="13"/>
                    </a:lnTo>
                    <a:lnTo>
                      <a:pt x="0" y="17"/>
                    </a:lnTo>
                    <a:lnTo>
                      <a:pt x="0" y="21"/>
                    </a:lnTo>
                    <a:lnTo>
                      <a:pt x="2" y="26"/>
                    </a:lnTo>
                    <a:lnTo>
                      <a:pt x="5" y="29"/>
                    </a:lnTo>
                    <a:lnTo>
                      <a:pt x="9" y="31"/>
                    </a:lnTo>
                    <a:lnTo>
                      <a:pt x="13" y="34"/>
                    </a:lnTo>
                    <a:lnTo>
                      <a:pt x="17" y="34"/>
                    </a:lnTo>
                    <a:lnTo>
                      <a:pt x="22" y="34"/>
                    </a:lnTo>
                    <a:lnTo>
                      <a:pt x="26" y="31"/>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4" name="Freeform 116"/>
              <p:cNvSpPr>
                <a:spLocks/>
              </p:cNvSpPr>
              <p:nvPr/>
            </p:nvSpPr>
            <p:spPr bwMode="auto">
              <a:xfrm>
                <a:off x="7229476" y="5600700"/>
                <a:ext cx="53975" cy="53975"/>
              </a:xfrm>
              <a:custGeom>
                <a:avLst/>
                <a:gdLst>
                  <a:gd name="T0" fmla="*/ 28 w 34"/>
                  <a:gd name="T1" fmla="*/ 29 h 34"/>
                  <a:gd name="T2" fmla="*/ 31 w 34"/>
                  <a:gd name="T3" fmla="*/ 25 h 34"/>
                  <a:gd name="T4" fmla="*/ 34 w 34"/>
                  <a:gd name="T5" fmla="*/ 21 h 34"/>
                  <a:gd name="T6" fmla="*/ 34 w 34"/>
                  <a:gd name="T7" fmla="*/ 17 h 34"/>
                  <a:gd name="T8" fmla="*/ 34 w 34"/>
                  <a:gd name="T9" fmla="*/ 12 h 34"/>
                  <a:gd name="T10" fmla="*/ 31 w 34"/>
                  <a:gd name="T11" fmla="*/ 8 h 34"/>
                  <a:gd name="T12" fmla="*/ 28 w 34"/>
                  <a:gd name="T13" fmla="*/ 5 h 34"/>
                  <a:gd name="T14" fmla="*/ 25 w 34"/>
                  <a:gd name="T15" fmla="*/ 2 h 34"/>
                  <a:gd name="T16" fmla="*/ 21 w 34"/>
                  <a:gd name="T17" fmla="*/ 1 h 34"/>
                  <a:gd name="T18" fmla="*/ 17 w 34"/>
                  <a:gd name="T19" fmla="*/ 0 h 34"/>
                  <a:gd name="T20" fmla="*/ 12 w 34"/>
                  <a:gd name="T21" fmla="*/ 1 h 34"/>
                  <a:gd name="T22" fmla="*/ 8 w 34"/>
                  <a:gd name="T23" fmla="*/ 2 h 34"/>
                  <a:gd name="T24" fmla="*/ 5 w 34"/>
                  <a:gd name="T25" fmla="*/ 5 h 34"/>
                  <a:gd name="T26" fmla="*/ 2 w 34"/>
                  <a:gd name="T27" fmla="*/ 8 h 34"/>
                  <a:gd name="T28" fmla="*/ 0 w 34"/>
                  <a:gd name="T29" fmla="*/ 12 h 34"/>
                  <a:gd name="T30" fmla="*/ 0 w 34"/>
                  <a:gd name="T31" fmla="*/ 17 h 34"/>
                  <a:gd name="T32" fmla="*/ 0 w 34"/>
                  <a:gd name="T33" fmla="*/ 21 h 34"/>
                  <a:gd name="T34" fmla="*/ 2 w 34"/>
                  <a:gd name="T35" fmla="*/ 25 h 34"/>
                  <a:gd name="T36" fmla="*/ 5 w 34"/>
                  <a:gd name="T37" fmla="*/ 29 h 34"/>
                  <a:gd name="T38" fmla="*/ 8 w 34"/>
                  <a:gd name="T39" fmla="*/ 32 h 34"/>
                  <a:gd name="T40" fmla="*/ 12 w 34"/>
                  <a:gd name="T41" fmla="*/ 34 h 34"/>
                  <a:gd name="T42" fmla="*/ 17 w 34"/>
                  <a:gd name="T43" fmla="*/ 34 h 34"/>
                  <a:gd name="T44" fmla="*/ 21 w 34"/>
                  <a:gd name="T45" fmla="*/ 34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5"/>
                    </a:lnTo>
                    <a:lnTo>
                      <a:pt x="34" y="21"/>
                    </a:lnTo>
                    <a:lnTo>
                      <a:pt x="34" y="17"/>
                    </a:lnTo>
                    <a:lnTo>
                      <a:pt x="34" y="12"/>
                    </a:lnTo>
                    <a:lnTo>
                      <a:pt x="31" y="8"/>
                    </a:lnTo>
                    <a:lnTo>
                      <a:pt x="28" y="5"/>
                    </a:lnTo>
                    <a:lnTo>
                      <a:pt x="25" y="2"/>
                    </a:lnTo>
                    <a:lnTo>
                      <a:pt x="21" y="1"/>
                    </a:lnTo>
                    <a:lnTo>
                      <a:pt x="17" y="0"/>
                    </a:lnTo>
                    <a:lnTo>
                      <a:pt x="12" y="1"/>
                    </a:lnTo>
                    <a:lnTo>
                      <a:pt x="8" y="2"/>
                    </a:lnTo>
                    <a:lnTo>
                      <a:pt x="5" y="5"/>
                    </a:lnTo>
                    <a:lnTo>
                      <a:pt x="2" y="8"/>
                    </a:lnTo>
                    <a:lnTo>
                      <a:pt x="0" y="12"/>
                    </a:lnTo>
                    <a:lnTo>
                      <a:pt x="0" y="17"/>
                    </a:lnTo>
                    <a:lnTo>
                      <a:pt x="0" y="21"/>
                    </a:lnTo>
                    <a:lnTo>
                      <a:pt x="2" y="25"/>
                    </a:lnTo>
                    <a:lnTo>
                      <a:pt x="5" y="29"/>
                    </a:lnTo>
                    <a:lnTo>
                      <a:pt x="8" y="32"/>
                    </a:lnTo>
                    <a:lnTo>
                      <a:pt x="12" y="34"/>
                    </a:lnTo>
                    <a:lnTo>
                      <a:pt x="17" y="34"/>
                    </a:lnTo>
                    <a:lnTo>
                      <a:pt x="21" y="34"/>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5" name="Freeform 117"/>
              <p:cNvSpPr>
                <a:spLocks/>
              </p:cNvSpPr>
              <p:nvPr/>
            </p:nvSpPr>
            <p:spPr bwMode="auto">
              <a:xfrm>
                <a:off x="7151688" y="5662613"/>
                <a:ext cx="53975" cy="53975"/>
              </a:xfrm>
              <a:custGeom>
                <a:avLst/>
                <a:gdLst>
                  <a:gd name="T0" fmla="*/ 29 w 34"/>
                  <a:gd name="T1" fmla="*/ 29 h 34"/>
                  <a:gd name="T2" fmla="*/ 32 w 34"/>
                  <a:gd name="T3" fmla="*/ 26 h 34"/>
                  <a:gd name="T4" fmla="*/ 33 w 34"/>
                  <a:gd name="T5" fmla="*/ 22 h 34"/>
                  <a:gd name="T6" fmla="*/ 34 w 34"/>
                  <a:gd name="T7" fmla="*/ 17 h 34"/>
                  <a:gd name="T8" fmla="*/ 33 w 34"/>
                  <a:gd name="T9" fmla="*/ 13 h 34"/>
                  <a:gd name="T10" fmla="*/ 32 w 34"/>
                  <a:gd name="T11" fmla="*/ 9 h 34"/>
                  <a:gd name="T12" fmla="*/ 29 w 34"/>
                  <a:gd name="T13" fmla="*/ 5 h 34"/>
                  <a:gd name="T14" fmla="*/ 26 w 34"/>
                  <a:gd name="T15" fmla="*/ 2 h 34"/>
                  <a:gd name="T16" fmla="*/ 22 w 34"/>
                  <a:gd name="T17" fmla="*/ 0 h 34"/>
                  <a:gd name="T18" fmla="*/ 17 w 34"/>
                  <a:gd name="T19" fmla="*/ 0 h 34"/>
                  <a:gd name="T20" fmla="*/ 13 w 34"/>
                  <a:gd name="T21" fmla="*/ 0 h 34"/>
                  <a:gd name="T22" fmla="*/ 9 w 34"/>
                  <a:gd name="T23" fmla="*/ 2 h 34"/>
                  <a:gd name="T24" fmla="*/ 5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5 w 34"/>
                  <a:gd name="T37" fmla="*/ 29 h 34"/>
                  <a:gd name="T38" fmla="*/ 9 w 34"/>
                  <a:gd name="T39" fmla="*/ 32 h 34"/>
                  <a:gd name="T40" fmla="*/ 13 w 34"/>
                  <a:gd name="T41" fmla="*/ 33 h 34"/>
                  <a:gd name="T42" fmla="*/ 17 w 34"/>
                  <a:gd name="T43" fmla="*/ 34 h 34"/>
                  <a:gd name="T44" fmla="*/ 22 w 34"/>
                  <a:gd name="T45" fmla="*/ 33 h 34"/>
                  <a:gd name="T46" fmla="*/ 26 w 34"/>
                  <a:gd name="T47" fmla="*/ 32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2" y="26"/>
                    </a:lnTo>
                    <a:lnTo>
                      <a:pt x="33" y="22"/>
                    </a:lnTo>
                    <a:lnTo>
                      <a:pt x="34" y="17"/>
                    </a:lnTo>
                    <a:lnTo>
                      <a:pt x="33" y="13"/>
                    </a:lnTo>
                    <a:lnTo>
                      <a:pt x="32" y="9"/>
                    </a:lnTo>
                    <a:lnTo>
                      <a:pt x="29" y="5"/>
                    </a:lnTo>
                    <a:lnTo>
                      <a:pt x="26" y="2"/>
                    </a:lnTo>
                    <a:lnTo>
                      <a:pt x="22" y="0"/>
                    </a:lnTo>
                    <a:lnTo>
                      <a:pt x="17" y="0"/>
                    </a:lnTo>
                    <a:lnTo>
                      <a:pt x="13" y="0"/>
                    </a:lnTo>
                    <a:lnTo>
                      <a:pt x="9" y="2"/>
                    </a:lnTo>
                    <a:lnTo>
                      <a:pt x="5" y="5"/>
                    </a:lnTo>
                    <a:lnTo>
                      <a:pt x="2" y="9"/>
                    </a:lnTo>
                    <a:lnTo>
                      <a:pt x="0" y="13"/>
                    </a:lnTo>
                    <a:lnTo>
                      <a:pt x="0" y="17"/>
                    </a:lnTo>
                    <a:lnTo>
                      <a:pt x="0" y="22"/>
                    </a:lnTo>
                    <a:lnTo>
                      <a:pt x="2" y="26"/>
                    </a:lnTo>
                    <a:lnTo>
                      <a:pt x="5" y="29"/>
                    </a:lnTo>
                    <a:lnTo>
                      <a:pt x="9" y="32"/>
                    </a:lnTo>
                    <a:lnTo>
                      <a:pt x="13" y="33"/>
                    </a:lnTo>
                    <a:lnTo>
                      <a:pt x="17" y="34"/>
                    </a:lnTo>
                    <a:lnTo>
                      <a:pt x="22" y="33"/>
                    </a:lnTo>
                    <a:lnTo>
                      <a:pt x="26" y="32"/>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6" name="Freeform 118"/>
              <p:cNvSpPr>
                <a:spLocks/>
              </p:cNvSpPr>
              <p:nvPr/>
            </p:nvSpPr>
            <p:spPr bwMode="auto">
              <a:xfrm>
                <a:off x="7062788" y="5640388"/>
                <a:ext cx="53975" cy="52388"/>
              </a:xfrm>
              <a:custGeom>
                <a:avLst/>
                <a:gdLst>
                  <a:gd name="T0" fmla="*/ 29 w 34"/>
                  <a:gd name="T1" fmla="*/ 29 h 33"/>
                  <a:gd name="T2" fmla="*/ 32 w 34"/>
                  <a:gd name="T3" fmla="*/ 24 h 33"/>
                  <a:gd name="T4" fmla="*/ 34 w 34"/>
                  <a:gd name="T5" fmla="*/ 21 h 33"/>
                  <a:gd name="T6" fmla="*/ 34 w 34"/>
                  <a:gd name="T7" fmla="*/ 16 h 33"/>
                  <a:gd name="T8" fmla="*/ 34 w 34"/>
                  <a:gd name="T9" fmla="*/ 12 h 33"/>
                  <a:gd name="T10" fmla="*/ 32 w 34"/>
                  <a:gd name="T11" fmla="*/ 7 h 33"/>
                  <a:gd name="T12" fmla="*/ 29 w 34"/>
                  <a:gd name="T13" fmla="*/ 4 h 33"/>
                  <a:gd name="T14" fmla="*/ 25 w 34"/>
                  <a:gd name="T15" fmla="*/ 2 h 33"/>
                  <a:gd name="T16" fmla="*/ 21 w 34"/>
                  <a:gd name="T17" fmla="*/ 0 h 33"/>
                  <a:gd name="T18" fmla="*/ 17 w 34"/>
                  <a:gd name="T19" fmla="*/ 0 h 33"/>
                  <a:gd name="T20" fmla="*/ 12 w 34"/>
                  <a:gd name="T21" fmla="*/ 0 h 33"/>
                  <a:gd name="T22" fmla="*/ 8 w 34"/>
                  <a:gd name="T23" fmla="*/ 2 h 33"/>
                  <a:gd name="T24" fmla="*/ 5 w 34"/>
                  <a:gd name="T25" fmla="*/ 4 h 33"/>
                  <a:gd name="T26" fmla="*/ 3 w 34"/>
                  <a:gd name="T27" fmla="*/ 7 h 33"/>
                  <a:gd name="T28" fmla="*/ 1 w 34"/>
                  <a:gd name="T29" fmla="*/ 12 h 33"/>
                  <a:gd name="T30" fmla="*/ 0 w 34"/>
                  <a:gd name="T31" fmla="*/ 16 h 33"/>
                  <a:gd name="T32" fmla="*/ 1 w 34"/>
                  <a:gd name="T33" fmla="*/ 21 h 33"/>
                  <a:gd name="T34" fmla="*/ 3 w 34"/>
                  <a:gd name="T35" fmla="*/ 24 h 33"/>
                  <a:gd name="T36" fmla="*/ 5 w 34"/>
                  <a:gd name="T37" fmla="*/ 29 h 33"/>
                  <a:gd name="T38" fmla="*/ 8 w 34"/>
                  <a:gd name="T39" fmla="*/ 31 h 33"/>
                  <a:gd name="T40" fmla="*/ 12 w 34"/>
                  <a:gd name="T41" fmla="*/ 33 h 33"/>
                  <a:gd name="T42" fmla="*/ 17 w 34"/>
                  <a:gd name="T43" fmla="*/ 33 h 33"/>
                  <a:gd name="T44" fmla="*/ 21 w 34"/>
                  <a:gd name="T45" fmla="*/ 33 h 33"/>
                  <a:gd name="T46" fmla="*/ 25 w 34"/>
                  <a:gd name="T47" fmla="*/ 31 h 33"/>
                  <a:gd name="T48" fmla="*/ 29 w 34"/>
                  <a:gd name="T49" fmla="*/ 29 h 33"/>
                  <a:gd name="T50" fmla="*/ 29 w 34"/>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29" y="29"/>
                    </a:moveTo>
                    <a:lnTo>
                      <a:pt x="32" y="24"/>
                    </a:lnTo>
                    <a:lnTo>
                      <a:pt x="34" y="21"/>
                    </a:lnTo>
                    <a:lnTo>
                      <a:pt x="34" y="16"/>
                    </a:lnTo>
                    <a:lnTo>
                      <a:pt x="34" y="12"/>
                    </a:lnTo>
                    <a:lnTo>
                      <a:pt x="32" y="7"/>
                    </a:lnTo>
                    <a:lnTo>
                      <a:pt x="29" y="4"/>
                    </a:lnTo>
                    <a:lnTo>
                      <a:pt x="25" y="2"/>
                    </a:lnTo>
                    <a:lnTo>
                      <a:pt x="21" y="0"/>
                    </a:lnTo>
                    <a:lnTo>
                      <a:pt x="17" y="0"/>
                    </a:lnTo>
                    <a:lnTo>
                      <a:pt x="12" y="0"/>
                    </a:lnTo>
                    <a:lnTo>
                      <a:pt x="8" y="2"/>
                    </a:lnTo>
                    <a:lnTo>
                      <a:pt x="5" y="4"/>
                    </a:lnTo>
                    <a:lnTo>
                      <a:pt x="3" y="7"/>
                    </a:lnTo>
                    <a:lnTo>
                      <a:pt x="1" y="12"/>
                    </a:lnTo>
                    <a:lnTo>
                      <a:pt x="0" y="16"/>
                    </a:lnTo>
                    <a:lnTo>
                      <a:pt x="1" y="21"/>
                    </a:lnTo>
                    <a:lnTo>
                      <a:pt x="3" y="24"/>
                    </a:lnTo>
                    <a:lnTo>
                      <a:pt x="5" y="29"/>
                    </a:lnTo>
                    <a:lnTo>
                      <a:pt x="8" y="31"/>
                    </a:lnTo>
                    <a:lnTo>
                      <a:pt x="12" y="33"/>
                    </a:lnTo>
                    <a:lnTo>
                      <a:pt x="17" y="33"/>
                    </a:lnTo>
                    <a:lnTo>
                      <a:pt x="21" y="33"/>
                    </a:lnTo>
                    <a:lnTo>
                      <a:pt x="25" y="31"/>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7" name="Freeform 119"/>
              <p:cNvSpPr>
                <a:spLocks/>
              </p:cNvSpPr>
              <p:nvPr/>
            </p:nvSpPr>
            <p:spPr bwMode="auto">
              <a:xfrm>
                <a:off x="6640513" y="5705475"/>
                <a:ext cx="55563" cy="53975"/>
              </a:xfrm>
              <a:custGeom>
                <a:avLst/>
                <a:gdLst>
                  <a:gd name="T0" fmla="*/ 30 w 35"/>
                  <a:gd name="T1" fmla="*/ 29 h 34"/>
                  <a:gd name="T2" fmla="*/ 33 w 35"/>
                  <a:gd name="T3" fmla="*/ 26 h 34"/>
                  <a:gd name="T4" fmla="*/ 35 w 35"/>
                  <a:gd name="T5" fmla="*/ 22 h 34"/>
                  <a:gd name="T6" fmla="*/ 35 w 35"/>
                  <a:gd name="T7" fmla="*/ 17 h 34"/>
                  <a:gd name="T8" fmla="*/ 35 w 35"/>
                  <a:gd name="T9" fmla="*/ 13 h 34"/>
                  <a:gd name="T10" fmla="*/ 33 w 35"/>
                  <a:gd name="T11" fmla="*/ 9 h 34"/>
                  <a:gd name="T12" fmla="*/ 30 w 35"/>
                  <a:gd name="T13" fmla="*/ 5 h 34"/>
                  <a:gd name="T14" fmla="*/ 26 w 35"/>
                  <a:gd name="T15" fmla="*/ 2 h 34"/>
                  <a:gd name="T16" fmla="*/ 22 w 35"/>
                  <a:gd name="T17" fmla="*/ 0 h 34"/>
                  <a:gd name="T18" fmla="*/ 17 w 35"/>
                  <a:gd name="T19" fmla="*/ 0 h 34"/>
                  <a:gd name="T20" fmla="*/ 13 w 35"/>
                  <a:gd name="T21" fmla="*/ 0 h 34"/>
                  <a:gd name="T22" fmla="*/ 9 w 35"/>
                  <a:gd name="T23" fmla="*/ 2 h 34"/>
                  <a:gd name="T24" fmla="*/ 6 w 35"/>
                  <a:gd name="T25" fmla="*/ 5 h 34"/>
                  <a:gd name="T26" fmla="*/ 3 w 35"/>
                  <a:gd name="T27" fmla="*/ 9 h 34"/>
                  <a:gd name="T28" fmla="*/ 2 w 35"/>
                  <a:gd name="T29" fmla="*/ 13 h 34"/>
                  <a:gd name="T30" fmla="*/ 0 w 35"/>
                  <a:gd name="T31" fmla="*/ 17 h 34"/>
                  <a:gd name="T32" fmla="*/ 2 w 35"/>
                  <a:gd name="T33" fmla="*/ 22 h 34"/>
                  <a:gd name="T34" fmla="*/ 3 w 35"/>
                  <a:gd name="T35" fmla="*/ 26 h 34"/>
                  <a:gd name="T36" fmla="*/ 6 w 35"/>
                  <a:gd name="T37" fmla="*/ 29 h 34"/>
                  <a:gd name="T38" fmla="*/ 9 w 35"/>
                  <a:gd name="T39" fmla="*/ 31 h 34"/>
                  <a:gd name="T40" fmla="*/ 13 w 35"/>
                  <a:gd name="T41" fmla="*/ 33 h 34"/>
                  <a:gd name="T42" fmla="*/ 17 w 35"/>
                  <a:gd name="T43" fmla="*/ 34 h 34"/>
                  <a:gd name="T44" fmla="*/ 22 w 35"/>
                  <a:gd name="T45" fmla="*/ 33 h 34"/>
                  <a:gd name="T46" fmla="*/ 26 w 35"/>
                  <a:gd name="T47" fmla="*/ 31 h 34"/>
                  <a:gd name="T48" fmla="*/ 30 w 35"/>
                  <a:gd name="T4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30" y="29"/>
                    </a:moveTo>
                    <a:lnTo>
                      <a:pt x="33" y="26"/>
                    </a:lnTo>
                    <a:lnTo>
                      <a:pt x="35" y="22"/>
                    </a:lnTo>
                    <a:lnTo>
                      <a:pt x="35" y="17"/>
                    </a:lnTo>
                    <a:lnTo>
                      <a:pt x="35" y="13"/>
                    </a:lnTo>
                    <a:lnTo>
                      <a:pt x="33" y="9"/>
                    </a:lnTo>
                    <a:lnTo>
                      <a:pt x="30" y="5"/>
                    </a:lnTo>
                    <a:lnTo>
                      <a:pt x="26" y="2"/>
                    </a:lnTo>
                    <a:lnTo>
                      <a:pt x="22" y="0"/>
                    </a:lnTo>
                    <a:lnTo>
                      <a:pt x="17" y="0"/>
                    </a:lnTo>
                    <a:lnTo>
                      <a:pt x="13" y="0"/>
                    </a:lnTo>
                    <a:lnTo>
                      <a:pt x="9" y="2"/>
                    </a:lnTo>
                    <a:lnTo>
                      <a:pt x="6" y="5"/>
                    </a:lnTo>
                    <a:lnTo>
                      <a:pt x="3" y="9"/>
                    </a:lnTo>
                    <a:lnTo>
                      <a:pt x="2" y="13"/>
                    </a:lnTo>
                    <a:lnTo>
                      <a:pt x="0" y="17"/>
                    </a:lnTo>
                    <a:lnTo>
                      <a:pt x="2" y="22"/>
                    </a:lnTo>
                    <a:lnTo>
                      <a:pt x="3" y="26"/>
                    </a:lnTo>
                    <a:lnTo>
                      <a:pt x="6" y="29"/>
                    </a:lnTo>
                    <a:lnTo>
                      <a:pt x="9" y="31"/>
                    </a:lnTo>
                    <a:lnTo>
                      <a:pt x="13" y="33"/>
                    </a:lnTo>
                    <a:lnTo>
                      <a:pt x="17" y="34"/>
                    </a:lnTo>
                    <a:lnTo>
                      <a:pt x="22" y="33"/>
                    </a:lnTo>
                    <a:lnTo>
                      <a:pt x="26" y="31"/>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8" name="Freeform 120"/>
              <p:cNvSpPr>
                <a:spLocks/>
              </p:cNvSpPr>
              <p:nvPr/>
            </p:nvSpPr>
            <p:spPr bwMode="auto">
              <a:xfrm>
                <a:off x="6723063" y="5716588"/>
                <a:ext cx="53975" cy="53975"/>
              </a:xfrm>
              <a:custGeom>
                <a:avLst/>
                <a:gdLst>
                  <a:gd name="T0" fmla="*/ 28 w 34"/>
                  <a:gd name="T1" fmla="*/ 29 h 34"/>
                  <a:gd name="T2" fmla="*/ 31 w 34"/>
                  <a:gd name="T3" fmla="*/ 24 h 34"/>
                  <a:gd name="T4" fmla="*/ 32 w 34"/>
                  <a:gd name="T5" fmla="*/ 22 h 34"/>
                  <a:gd name="T6" fmla="*/ 34 w 34"/>
                  <a:gd name="T7" fmla="*/ 17 h 34"/>
                  <a:gd name="T8" fmla="*/ 32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1 w 34"/>
                  <a:gd name="T27" fmla="*/ 9 h 34"/>
                  <a:gd name="T28" fmla="*/ 0 w 34"/>
                  <a:gd name="T29" fmla="*/ 13 h 34"/>
                  <a:gd name="T30" fmla="*/ 0 w 34"/>
                  <a:gd name="T31" fmla="*/ 17 h 34"/>
                  <a:gd name="T32" fmla="*/ 0 w 34"/>
                  <a:gd name="T33" fmla="*/ 22 h 34"/>
                  <a:gd name="T34" fmla="*/ 1 w 34"/>
                  <a:gd name="T35" fmla="*/ 24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4"/>
                    </a:lnTo>
                    <a:lnTo>
                      <a:pt x="32" y="22"/>
                    </a:lnTo>
                    <a:lnTo>
                      <a:pt x="34" y="17"/>
                    </a:lnTo>
                    <a:lnTo>
                      <a:pt x="32" y="13"/>
                    </a:lnTo>
                    <a:lnTo>
                      <a:pt x="31" y="9"/>
                    </a:lnTo>
                    <a:lnTo>
                      <a:pt x="28" y="5"/>
                    </a:lnTo>
                    <a:lnTo>
                      <a:pt x="25" y="2"/>
                    </a:lnTo>
                    <a:lnTo>
                      <a:pt x="21" y="0"/>
                    </a:lnTo>
                    <a:lnTo>
                      <a:pt x="17" y="0"/>
                    </a:lnTo>
                    <a:lnTo>
                      <a:pt x="12" y="0"/>
                    </a:lnTo>
                    <a:lnTo>
                      <a:pt x="8" y="2"/>
                    </a:lnTo>
                    <a:lnTo>
                      <a:pt x="4" y="5"/>
                    </a:lnTo>
                    <a:lnTo>
                      <a:pt x="1" y="9"/>
                    </a:lnTo>
                    <a:lnTo>
                      <a:pt x="0" y="13"/>
                    </a:lnTo>
                    <a:lnTo>
                      <a:pt x="0" y="17"/>
                    </a:lnTo>
                    <a:lnTo>
                      <a:pt x="0" y="22"/>
                    </a:lnTo>
                    <a:lnTo>
                      <a:pt x="1" y="24"/>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99" name="Freeform 121"/>
              <p:cNvSpPr>
                <a:spLocks/>
              </p:cNvSpPr>
              <p:nvPr/>
            </p:nvSpPr>
            <p:spPr bwMode="auto">
              <a:xfrm>
                <a:off x="6686551" y="5816600"/>
                <a:ext cx="53975" cy="53975"/>
              </a:xfrm>
              <a:custGeom>
                <a:avLst/>
                <a:gdLst>
                  <a:gd name="T0" fmla="*/ 28 w 34"/>
                  <a:gd name="T1" fmla="*/ 28 h 34"/>
                  <a:gd name="T2" fmla="*/ 31 w 34"/>
                  <a:gd name="T3" fmla="*/ 25 h 34"/>
                  <a:gd name="T4" fmla="*/ 32 w 34"/>
                  <a:gd name="T5" fmla="*/ 21 h 34"/>
                  <a:gd name="T6" fmla="*/ 34 w 34"/>
                  <a:gd name="T7" fmla="*/ 17 h 34"/>
                  <a:gd name="T8" fmla="*/ 32 w 34"/>
                  <a:gd name="T9" fmla="*/ 13 h 34"/>
                  <a:gd name="T10" fmla="*/ 31 w 34"/>
                  <a:gd name="T11" fmla="*/ 8 h 34"/>
                  <a:gd name="T12" fmla="*/ 28 w 34"/>
                  <a:gd name="T13" fmla="*/ 4 h 34"/>
                  <a:gd name="T14" fmla="*/ 25 w 34"/>
                  <a:gd name="T15" fmla="*/ 3 h 34"/>
                  <a:gd name="T16" fmla="*/ 21 w 34"/>
                  <a:gd name="T17" fmla="*/ 0 h 34"/>
                  <a:gd name="T18" fmla="*/ 17 w 34"/>
                  <a:gd name="T19" fmla="*/ 0 h 34"/>
                  <a:gd name="T20" fmla="*/ 13 w 34"/>
                  <a:gd name="T21" fmla="*/ 0 h 34"/>
                  <a:gd name="T22" fmla="*/ 8 w 34"/>
                  <a:gd name="T23" fmla="*/ 3 h 34"/>
                  <a:gd name="T24" fmla="*/ 4 w 34"/>
                  <a:gd name="T25" fmla="*/ 4 h 34"/>
                  <a:gd name="T26" fmla="*/ 1 w 34"/>
                  <a:gd name="T27" fmla="*/ 8 h 34"/>
                  <a:gd name="T28" fmla="*/ 0 w 34"/>
                  <a:gd name="T29" fmla="*/ 13 h 34"/>
                  <a:gd name="T30" fmla="*/ 0 w 34"/>
                  <a:gd name="T31" fmla="*/ 17 h 34"/>
                  <a:gd name="T32" fmla="*/ 0 w 34"/>
                  <a:gd name="T33" fmla="*/ 21 h 34"/>
                  <a:gd name="T34" fmla="*/ 1 w 34"/>
                  <a:gd name="T35" fmla="*/ 25 h 34"/>
                  <a:gd name="T36" fmla="*/ 4 w 34"/>
                  <a:gd name="T37" fmla="*/ 28 h 34"/>
                  <a:gd name="T38" fmla="*/ 8 w 34"/>
                  <a:gd name="T39" fmla="*/ 31 h 34"/>
                  <a:gd name="T40" fmla="*/ 13 w 34"/>
                  <a:gd name="T41" fmla="*/ 34 h 34"/>
                  <a:gd name="T42" fmla="*/ 17 w 34"/>
                  <a:gd name="T43" fmla="*/ 34 h 34"/>
                  <a:gd name="T44" fmla="*/ 21 w 34"/>
                  <a:gd name="T45" fmla="*/ 34 h 34"/>
                  <a:gd name="T46" fmla="*/ 25 w 34"/>
                  <a:gd name="T47" fmla="*/ 31 h 34"/>
                  <a:gd name="T48" fmla="*/ 28 w 34"/>
                  <a:gd name="T49" fmla="*/ 28 h 34"/>
                  <a:gd name="T50" fmla="*/ 28 w 34"/>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8"/>
                    </a:moveTo>
                    <a:lnTo>
                      <a:pt x="31" y="25"/>
                    </a:lnTo>
                    <a:lnTo>
                      <a:pt x="32" y="21"/>
                    </a:lnTo>
                    <a:lnTo>
                      <a:pt x="34" y="17"/>
                    </a:lnTo>
                    <a:lnTo>
                      <a:pt x="32" y="13"/>
                    </a:lnTo>
                    <a:lnTo>
                      <a:pt x="31" y="8"/>
                    </a:lnTo>
                    <a:lnTo>
                      <a:pt x="28" y="4"/>
                    </a:lnTo>
                    <a:lnTo>
                      <a:pt x="25" y="3"/>
                    </a:lnTo>
                    <a:lnTo>
                      <a:pt x="21" y="0"/>
                    </a:lnTo>
                    <a:lnTo>
                      <a:pt x="17" y="0"/>
                    </a:lnTo>
                    <a:lnTo>
                      <a:pt x="13" y="0"/>
                    </a:lnTo>
                    <a:lnTo>
                      <a:pt x="8" y="3"/>
                    </a:lnTo>
                    <a:lnTo>
                      <a:pt x="4" y="4"/>
                    </a:lnTo>
                    <a:lnTo>
                      <a:pt x="1" y="8"/>
                    </a:lnTo>
                    <a:lnTo>
                      <a:pt x="0" y="13"/>
                    </a:lnTo>
                    <a:lnTo>
                      <a:pt x="0" y="17"/>
                    </a:lnTo>
                    <a:lnTo>
                      <a:pt x="0" y="21"/>
                    </a:lnTo>
                    <a:lnTo>
                      <a:pt x="1" y="25"/>
                    </a:lnTo>
                    <a:lnTo>
                      <a:pt x="4" y="28"/>
                    </a:lnTo>
                    <a:lnTo>
                      <a:pt x="8" y="31"/>
                    </a:lnTo>
                    <a:lnTo>
                      <a:pt x="13" y="34"/>
                    </a:lnTo>
                    <a:lnTo>
                      <a:pt x="17" y="34"/>
                    </a:lnTo>
                    <a:lnTo>
                      <a:pt x="21" y="34"/>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0" name="Freeform 122"/>
              <p:cNvSpPr>
                <a:spLocks/>
              </p:cNvSpPr>
              <p:nvPr/>
            </p:nvSpPr>
            <p:spPr bwMode="auto">
              <a:xfrm>
                <a:off x="6600826" y="5521325"/>
                <a:ext cx="53975" cy="53975"/>
              </a:xfrm>
              <a:custGeom>
                <a:avLst/>
                <a:gdLst>
                  <a:gd name="T0" fmla="*/ 28 w 34"/>
                  <a:gd name="T1" fmla="*/ 30 h 34"/>
                  <a:gd name="T2" fmla="*/ 31 w 34"/>
                  <a:gd name="T3" fmla="*/ 26 h 34"/>
                  <a:gd name="T4" fmla="*/ 34 w 34"/>
                  <a:gd name="T5" fmla="*/ 21 h 34"/>
                  <a:gd name="T6" fmla="*/ 34 w 34"/>
                  <a:gd name="T7" fmla="*/ 17 h 34"/>
                  <a:gd name="T8" fmla="*/ 34 w 34"/>
                  <a:gd name="T9" fmla="*/ 13 h 34"/>
                  <a:gd name="T10" fmla="*/ 31 w 34"/>
                  <a:gd name="T11" fmla="*/ 8 h 34"/>
                  <a:gd name="T12" fmla="*/ 28 w 34"/>
                  <a:gd name="T13" fmla="*/ 6 h 34"/>
                  <a:gd name="T14" fmla="*/ 25 w 34"/>
                  <a:gd name="T15" fmla="*/ 3 h 34"/>
                  <a:gd name="T16" fmla="*/ 21 w 34"/>
                  <a:gd name="T17" fmla="*/ 1 h 34"/>
                  <a:gd name="T18" fmla="*/ 17 w 34"/>
                  <a:gd name="T19" fmla="*/ 0 h 34"/>
                  <a:gd name="T20" fmla="*/ 13 w 34"/>
                  <a:gd name="T21" fmla="*/ 1 h 34"/>
                  <a:gd name="T22" fmla="*/ 8 w 34"/>
                  <a:gd name="T23" fmla="*/ 3 h 34"/>
                  <a:gd name="T24" fmla="*/ 6 w 34"/>
                  <a:gd name="T25" fmla="*/ 6 h 34"/>
                  <a:gd name="T26" fmla="*/ 3 w 34"/>
                  <a:gd name="T27" fmla="*/ 8 h 34"/>
                  <a:gd name="T28" fmla="*/ 1 w 34"/>
                  <a:gd name="T29" fmla="*/ 13 h 34"/>
                  <a:gd name="T30" fmla="*/ 0 w 34"/>
                  <a:gd name="T31" fmla="*/ 17 h 34"/>
                  <a:gd name="T32" fmla="*/ 1 w 34"/>
                  <a:gd name="T33" fmla="*/ 21 h 34"/>
                  <a:gd name="T34" fmla="*/ 3 w 34"/>
                  <a:gd name="T35" fmla="*/ 26 h 34"/>
                  <a:gd name="T36" fmla="*/ 6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4" y="21"/>
                    </a:lnTo>
                    <a:lnTo>
                      <a:pt x="34" y="17"/>
                    </a:lnTo>
                    <a:lnTo>
                      <a:pt x="34" y="13"/>
                    </a:lnTo>
                    <a:lnTo>
                      <a:pt x="31" y="8"/>
                    </a:lnTo>
                    <a:lnTo>
                      <a:pt x="28" y="6"/>
                    </a:lnTo>
                    <a:lnTo>
                      <a:pt x="25" y="3"/>
                    </a:lnTo>
                    <a:lnTo>
                      <a:pt x="21" y="1"/>
                    </a:lnTo>
                    <a:lnTo>
                      <a:pt x="17" y="0"/>
                    </a:lnTo>
                    <a:lnTo>
                      <a:pt x="13" y="1"/>
                    </a:lnTo>
                    <a:lnTo>
                      <a:pt x="8" y="3"/>
                    </a:lnTo>
                    <a:lnTo>
                      <a:pt x="6" y="6"/>
                    </a:lnTo>
                    <a:lnTo>
                      <a:pt x="3" y="8"/>
                    </a:lnTo>
                    <a:lnTo>
                      <a:pt x="1" y="13"/>
                    </a:lnTo>
                    <a:lnTo>
                      <a:pt x="0" y="17"/>
                    </a:lnTo>
                    <a:lnTo>
                      <a:pt x="1" y="21"/>
                    </a:lnTo>
                    <a:lnTo>
                      <a:pt x="3" y="26"/>
                    </a:lnTo>
                    <a:lnTo>
                      <a:pt x="6" y="30"/>
                    </a:lnTo>
                    <a:lnTo>
                      <a:pt x="8" y="33"/>
                    </a:lnTo>
                    <a:lnTo>
                      <a:pt x="13"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1" name="Freeform 123"/>
              <p:cNvSpPr>
                <a:spLocks/>
              </p:cNvSpPr>
              <p:nvPr/>
            </p:nvSpPr>
            <p:spPr bwMode="auto">
              <a:xfrm>
                <a:off x="6683376" y="5570538"/>
                <a:ext cx="53975" cy="52388"/>
              </a:xfrm>
              <a:custGeom>
                <a:avLst/>
                <a:gdLst>
                  <a:gd name="T0" fmla="*/ 29 w 34"/>
                  <a:gd name="T1" fmla="*/ 29 h 33"/>
                  <a:gd name="T2" fmla="*/ 32 w 34"/>
                  <a:gd name="T3" fmla="*/ 24 h 33"/>
                  <a:gd name="T4" fmla="*/ 33 w 34"/>
                  <a:gd name="T5" fmla="*/ 21 h 33"/>
                  <a:gd name="T6" fmla="*/ 34 w 34"/>
                  <a:gd name="T7" fmla="*/ 17 h 33"/>
                  <a:gd name="T8" fmla="*/ 33 w 34"/>
                  <a:gd name="T9" fmla="*/ 12 h 33"/>
                  <a:gd name="T10" fmla="*/ 32 w 34"/>
                  <a:gd name="T11" fmla="*/ 9 h 33"/>
                  <a:gd name="T12" fmla="*/ 29 w 34"/>
                  <a:gd name="T13" fmla="*/ 4 h 33"/>
                  <a:gd name="T14" fmla="*/ 26 w 34"/>
                  <a:gd name="T15" fmla="*/ 2 h 33"/>
                  <a:gd name="T16" fmla="*/ 22 w 34"/>
                  <a:gd name="T17" fmla="*/ 0 h 33"/>
                  <a:gd name="T18" fmla="*/ 17 w 34"/>
                  <a:gd name="T19" fmla="*/ 0 h 33"/>
                  <a:gd name="T20" fmla="*/ 13 w 34"/>
                  <a:gd name="T21" fmla="*/ 0 h 33"/>
                  <a:gd name="T22" fmla="*/ 9 w 34"/>
                  <a:gd name="T23" fmla="*/ 2 h 33"/>
                  <a:gd name="T24" fmla="*/ 5 w 34"/>
                  <a:gd name="T25" fmla="*/ 4 h 33"/>
                  <a:gd name="T26" fmla="*/ 2 w 34"/>
                  <a:gd name="T27" fmla="*/ 9 h 33"/>
                  <a:gd name="T28" fmla="*/ 0 w 34"/>
                  <a:gd name="T29" fmla="*/ 12 h 33"/>
                  <a:gd name="T30" fmla="*/ 0 w 34"/>
                  <a:gd name="T31" fmla="*/ 17 h 33"/>
                  <a:gd name="T32" fmla="*/ 0 w 34"/>
                  <a:gd name="T33" fmla="*/ 21 h 33"/>
                  <a:gd name="T34" fmla="*/ 2 w 34"/>
                  <a:gd name="T35" fmla="*/ 24 h 33"/>
                  <a:gd name="T36" fmla="*/ 5 w 34"/>
                  <a:gd name="T37" fmla="*/ 29 h 33"/>
                  <a:gd name="T38" fmla="*/ 9 w 34"/>
                  <a:gd name="T39" fmla="*/ 31 h 33"/>
                  <a:gd name="T40" fmla="*/ 13 w 34"/>
                  <a:gd name="T41" fmla="*/ 33 h 33"/>
                  <a:gd name="T42" fmla="*/ 17 w 34"/>
                  <a:gd name="T43" fmla="*/ 33 h 33"/>
                  <a:gd name="T44" fmla="*/ 22 w 34"/>
                  <a:gd name="T45" fmla="*/ 33 h 33"/>
                  <a:gd name="T46" fmla="*/ 26 w 34"/>
                  <a:gd name="T47" fmla="*/ 31 h 33"/>
                  <a:gd name="T48" fmla="*/ 29 w 34"/>
                  <a:gd name="T4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3">
                    <a:moveTo>
                      <a:pt x="29" y="29"/>
                    </a:moveTo>
                    <a:lnTo>
                      <a:pt x="32" y="24"/>
                    </a:lnTo>
                    <a:lnTo>
                      <a:pt x="33" y="21"/>
                    </a:lnTo>
                    <a:lnTo>
                      <a:pt x="34" y="17"/>
                    </a:lnTo>
                    <a:lnTo>
                      <a:pt x="33" y="12"/>
                    </a:lnTo>
                    <a:lnTo>
                      <a:pt x="32" y="9"/>
                    </a:lnTo>
                    <a:lnTo>
                      <a:pt x="29" y="4"/>
                    </a:lnTo>
                    <a:lnTo>
                      <a:pt x="26" y="2"/>
                    </a:lnTo>
                    <a:lnTo>
                      <a:pt x="22" y="0"/>
                    </a:lnTo>
                    <a:lnTo>
                      <a:pt x="17" y="0"/>
                    </a:lnTo>
                    <a:lnTo>
                      <a:pt x="13" y="0"/>
                    </a:lnTo>
                    <a:lnTo>
                      <a:pt x="9" y="2"/>
                    </a:lnTo>
                    <a:lnTo>
                      <a:pt x="5" y="4"/>
                    </a:lnTo>
                    <a:lnTo>
                      <a:pt x="2" y="9"/>
                    </a:lnTo>
                    <a:lnTo>
                      <a:pt x="0" y="12"/>
                    </a:lnTo>
                    <a:lnTo>
                      <a:pt x="0" y="17"/>
                    </a:lnTo>
                    <a:lnTo>
                      <a:pt x="0" y="21"/>
                    </a:lnTo>
                    <a:lnTo>
                      <a:pt x="2" y="24"/>
                    </a:lnTo>
                    <a:lnTo>
                      <a:pt x="5" y="29"/>
                    </a:lnTo>
                    <a:lnTo>
                      <a:pt x="9" y="31"/>
                    </a:lnTo>
                    <a:lnTo>
                      <a:pt x="13" y="33"/>
                    </a:lnTo>
                    <a:lnTo>
                      <a:pt x="17" y="33"/>
                    </a:lnTo>
                    <a:lnTo>
                      <a:pt x="22" y="33"/>
                    </a:lnTo>
                    <a:lnTo>
                      <a:pt x="26" y="31"/>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2" name="Freeform 124"/>
              <p:cNvSpPr>
                <a:spLocks/>
              </p:cNvSpPr>
              <p:nvPr/>
            </p:nvSpPr>
            <p:spPr bwMode="auto">
              <a:xfrm>
                <a:off x="6761163" y="5548313"/>
                <a:ext cx="53975" cy="52388"/>
              </a:xfrm>
              <a:custGeom>
                <a:avLst/>
                <a:gdLst>
                  <a:gd name="T0" fmla="*/ 28 w 34"/>
                  <a:gd name="T1" fmla="*/ 28 h 33"/>
                  <a:gd name="T2" fmla="*/ 31 w 34"/>
                  <a:gd name="T3" fmla="*/ 24 h 33"/>
                  <a:gd name="T4" fmla="*/ 32 w 34"/>
                  <a:gd name="T5" fmla="*/ 21 h 33"/>
                  <a:gd name="T6" fmla="*/ 34 w 34"/>
                  <a:gd name="T7" fmla="*/ 17 h 33"/>
                  <a:gd name="T8" fmla="*/ 32 w 34"/>
                  <a:gd name="T9" fmla="*/ 11 h 33"/>
                  <a:gd name="T10" fmla="*/ 31 w 34"/>
                  <a:gd name="T11" fmla="*/ 9 h 33"/>
                  <a:gd name="T12" fmla="*/ 28 w 34"/>
                  <a:gd name="T13" fmla="*/ 4 h 33"/>
                  <a:gd name="T14" fmla="*/ 25 w 34"/>
                  <a:gd name="T15" fmla="*/ 1 h 33"/>
                  <a:gd name="T16" fmla="*/ 21 w 34"/>
                  <a:gd name="T17" fmla="*/ 0 h 33"/>
                  <a:gd name="T18" fmla="*/ 17 w 34"/>
                  <a:gd name="T19" fmla="*/ 0 h 33"/>
                  <a:gd name="T20" fmla="*/ 12 w 34"/>
                  <a:gd name="T21" fmla="*/ 0 h 33"/>
                  <a:gd name="T22" fmla="*/ 8 w 34"/>
                  <a:gd name="T23" fmla="*/ 1 h 33"/>
                  <a:gd name="T24" fmla="*/ 4 w 34"/>
                  <a:gd name="T25" fmla="*/ 4 h 33"/>
                  <a:gd name="T26" fmla="*/ 1 w 34"/>
                  <a:gd name="T27" fmla="*/ 9 h 33"/>
                  <a:gd name="T28" fmla="*/ 0 w 34"/>
                  <a:gd name="T29" fmla="*/ 11 h 33"/>
                  <a:gd name="T30" fmla="*/ 0 w 34"/>
                  <a:gd name="T31" fmla="*/ 17 h 33"/>
                  <a:gd name="T32" fmla="*/ 0 w 34"/>
                  <a:gd name="T33" fmla="*/ 21 h 33"/>
                  <a:gd name="T34" fmla="*/ 1 w 34"/>
                  <a:gd name="T35" fmla="*/ 24 h 33"/>
                  <a:gd name="T36" fmla="*/ 4 w 34"/>
                  <a:gd name="T37" fmla="*/ 28 h 33"/>
                  <a:gd name="T38" fmla="*/ 8 w 34"/>
                  <a:gd name="T39" fmla="*/ 31 h 33"/>
                  <a:gd name="T40" fmla="*/ 12 w 34"/>
                  <a:gd name="T41" fmla="*/ 33 h 33"/>
                  <a:gd name="T42" fmla="*/ 17 w 34"/>
                  <a:gd name="T43" fmla="*/ 33 h 33"/>
                  <a:gd name="T44" fmla="*/ 21 w 34"/>
                  <a:gd name="T45" fmla="*/ 33 h 33"/>
                  <a:gd name="T46" fmla="*/ 25 w 34"/>
                  <a:gd name="T47" fmla="*/ 31 h 33"/>
                  <a:gd name="T48" fmla="*/ 28 w 34"/>
                  <a:gd name="T49" fmla="*/ 28 h 33"/>
                  <a:gd name="T50" fmla="*/ 28 w 34"/>
                  <a:gd name="T5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28" y="28"/>
                    </a:moveTo>
                    <a:lnTo>
                      <a:pt x="31" y="24"/>
                    </a:lnTo>
                    <a:lnTo>
                      <a:pt x="32" y="21"/>
                    </a:lnTo>
                    <a:lnTo>
                      <a:pt x="34" y="17"/>
                    </a:lnTo>
                    <a:lnTo>
                      <a:pt x="32" y="11"/>
                    </a:lnTo>
                    <a:lnTo>
                      <a:pt x="31" y="9"/>
                    </a:lnTo>
                    <a:lnTo>
                      <a:pt x="28" y="4"/>
                    </a:lnTo>
                    <a:lnTo>
                      <a:pt x="25" y="1"/>
                    </a:lnTo>
                    <a:lnTo>
                      <a:pt x="21" y="0"/>
                    </a:lnTo>
                    <a:lnTo>
                      <a:pt x="17" y="0"/>
                    </a:lnTo>
                    <a:lnTo>
                      <a:pt x="12" y="0"/>
                    </a:lnTo>
                    <a:lnTo>
                      <a:pt x="8" y="1"/>
                    </a:lnTo>
                    <a:lnTo>
                      <a:pt x="4" y="4"/>
                    </a:lnTo>
                    <a:lnTo>
                      <a:pt x="1" y="9"/>
                    </a:lnTo>
                    <a:lnTo>
                      <a:pt x="0" y="11"/>
                    </a:lnTo>
                    <a:lnTo>
                      <a:pt x="0" y="17"/>
                    </a:lnTo>
                    <a:lnTo>
                      <a:pt x="0" y="21"/>
                    </a:lnTo>
                    <a:lnTo>
                      <a:pt x="1" y="24"/>
                    </a:lnTo>
                    <a:lnTo>
                      <a:pt x="4" y="28"/>
                    </a:lnTo>
                    <a:lnTo>
                      <a:pt x="8" y="31"/>
                    </a:lnTo>
                    <a:lnTo>
                      <a:pt x="12" y="33"/>
                    </a:lnTo>
                    <a:lnTo>
                      <a:pt x="17" y="33"/>
                    </a:lnTo>
                    <a:lnTo>
                      <a:pt x="21" y="33"/>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7543" name="Groupe 17542"/>
            <p:cNvGrpSpPr/>
            <p:nvPr/>
          </p:nvGrpSpPr>
          <p:grpSpPr>
            <a:xfrm>
              <a:off x="3511979" y="4590960"/>
              <a:ext cx="2144464" cy="1459240"/>
              <a:chOff x="3937001" y="5140325"/>
              <a:chExt cx="1625600" cy="1092200"/>
            </a:xfrm>
          </p:grpSpPr>
          <p:sp>
            <p:nvSpPr>
              <p:cNvPr id="10" name="Freeform 10"/>
              <p:cNvSpPr>
                <a:spLocks/>
              </p:cNvSpPr>
              <p:nvPr/>
            </p:nvSpPr>
            <p:spPr bwMode="auto">
              <a:xfrm>
                <a:off x="3994151" y="5140325"/>
                <a:ext cx="1568450" cy="1041400"/>
              </a:xfrm>
              <a:custGeom>
                <a:avLst/>
                <a:gdLst>
                  <a:gd name="T0" fmla="*/ 988 w 988"/>
                  <a:gd name="T1" fmla="*/ 656 h 656"/>
                  <a:gd name="T2" fmla="*/ 0 w 988"/>
                  <a:gd name="T3" fmla="*/ 656 h 656"/>
                  <a:gd name="T4" fmla="*/ 0 w 988"/>
                  <a:gd name="T5" fmla="*/ 0 h 656"/>
                </a:gdLst>
                <a:ahLst/>
                <a:cxnLst>
                  <a:cxn ang="0">
                    <a:pos x="T0" y="T1"/>
                  </a:cxn>
                  <a:cxn ang="0">
                    <a:pos x="T2" y="T3"/>
                  </a:cxn>
                  <a:cxn ang="0">
                    <a:pos x="T4" y="T5"/>
                  </a:cxn>
                </a:cxnLst>
                <a:rect l="0" t="0" r="r" b="b"/>
                <a:pathLst>
                  <a:path w="988" h="656">
                    <a:moveTo>
                      <a:pt x="988" y="656"/>
                    </a:moveTo>
                    <a:lnTo>
                      <a:pt x="0" y="656"/>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4" name="Line 24"/>
              <p:cNvSpPr>
                <a:spLocks noChangeShapeType="1"/>
              </p:cNvSpPr>
              <p:nvPr/>
            </p:nvSpPr>
            <p:spPr bwMode="auto">
              <a:xfrm>
                <a:off x="3937001" y="5148263"/>
                <a:ext cx="5715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5"/>
              <p:cNvSpPr>
                <a:spLocks noChangeShapeType="1"/>
              </p:cNvSpPr>
              <p:nvPr/>
            </p:nvSpPr>
            <p:spPr bwMode="auto">
              <a:xfrm>
                <a:off x="3937001" y="5492750"/>
                <a:ext cx="5715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6"/>
              <p:cNvSpPr>
                <a:spLocks noChangeShapeType="1"/>
              </p:cNvSpPr>
              <p:nvPr/>
            </p:nvSpPr>
            <p:spPr bwMode="auto">
              <a:xfrm>
                <a:off x="3937001" y="5837238"/>
                <a:ext cx="5715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7"/>
              <p:cNvSpPr>
                <a:spLocks noChangeShapeType="1"/>
              </p:cNvSpPr>
              <p:nvPr/>
            </p:nvSpPr>
            <p:spPr bwMode="auto">
              <a:xfrm>
                <a:off x="3937001" y="6181725"/>
                <a:ext cx="5715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4" name="Line 46"/>
              <p:cNvSpPr>
                <a:spLocks noChangeShapeType="1"/>
              </p:cNvSpPr>
              <p:nvPr/>
            </p:nvSpPr>
            <p:spPr bwMode="auto">
              <a:xfrm flipV="1">
                <a:off x="4779963"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5" name="Line 47"/>
              <p:cNvSpPr>
                <a:spLocks noChangeShapeType="1"/>
              </p:cNvSpPr>
              <p:nvPr/>
            </p:nvSpPr>
            <p:spPr bwMode="auto">
              <a:xfrm flipV="1">
                <a:off x="4303713"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2" name="Line 54"/>
              <p:cNvSpPr>
                <a:spLocks noChangeShapeType="1"/>
              </p:cNvSpPr>
              <p:nvPr/>
            </p:nvSpPr>
            <p:spPr bwMode="auto">
              <a:xfrm flipV="1">
                <a:off x="5256213"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5" name="Line 57"/>
              <p:cNvSpPr>
                <a:spLocks noChangeShapeType="1"/>
              </p:cNvSpPr>
              <p:nvPr/>
            </p:nvSpPr>
            <p:spPr bwMode="auto">
              <a:xfrm>
                <a:off x="3994151" y="5837238"/>
                <a:ext cx="1547813"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3" name="Line 65"/>
              <p:cNvSpPr>
                <a:spLocks noChangeShapeType="1"/>
              </p:cNvSpPr>
              <p:nvPr/>
            </p:nvSpPr>
            <p:spPr bwMode="auto">
              <a:xfrm flipH="1">
                <a:off x="5132388" y="5724525"/>
                <a:ext cx="268288"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2" name="Line 74"/>
              <p:cNvSpPr>
                <a:spLocks noChangeShapeType="1"/>
              </p:cNvSpPr>
              <p:nvPr/>
            </p:nvSpPr>
            <p:spPr bwMode="auto">
              <a:xfrm flipH="1">
                <a:off x="4656138" y="5408613"/>
                <a:ext cx="266700"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3" name="Line 75"/>
              <p:cNvSpPr>
                <a:spLocks noChangeShapeType="1"/>
              </p:cNvSpPr>
              <p:nvPr/>
            </p:nvSpPr>
            <p:spPr bwMode="auto">
              <a:xfrm flipH="1">
                <a:off x="4179888" y="5395913"/>
                <a:ext cx="271463"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503" name="Freeform 125"/>
              <p:cNvSpPr>
                <a:spLocks/>
              </p:cNvSpPr>
              <p:nvPr/>
            </p:nvSpPr>
            <p:spPr bwMode="auto">
              <a:xfrm>
                <a:off x="5240338" y="5570538"/>
                <a:ext cx="52388" cy="52388"/>
              </a:xfrm>
              <a:custGeom>
                <a:avLst/>
                <a:gdLst>
                  <a:gd name="T0" fmla="*/ 29 w 33"/>
                  <a:gd name="T1" fmla="*/ 29 h 33"/>
                  <a:gd name="T2" fmla="*/ 32 w 33"/>
                  <a:gd name="T3" fmla="*/ 24 h 33"/>
                  <a:gd name="T4" fmla="*/ 33 w 33"/>
                  <a:gd name="T5" fmla="*/ 21 h 33"/>
                  <a:gd name="T6" fmla="*/ 33 w 33"/>
                  <a:gd name="T7" fmla="*/ 17 h 33"/>
                  <a:gd name="T8" fmla="*/ 33 w 33"/>
                  <a:gd name="T9" fmla="*/ 12 h 33"/>
                  <a:gd name="T10" fmla="*/ 32 w 33"/>
                  <a:gd name="T11" fmla="*/ 9 h 33"/>
                  <a:gd name="T12" fmla="*/ 29 w 33"/>
                  <a:gd name="T13" fmla="*/ 4 h 33"/>
                  <a:gd name="T14" fmla="*/ 24 w 33"/>
                  <a:gd name="T15" fmla="*/ 2 h 33"/>
                  <a:gd name="T16" fmla="*/ 22 w 33"/>
                  <a:gd name="T17" fmla="*/ 0 h 33"/>
                  <a:gd name="T18" fmla="*/ 16 w 33"/>
                  <a:gd name="T19" fmla="*/ 0 h 33"/>
                  <a:gd name="T20" fmla="*/ 12 w 33"/>
                  <a:gd name="T21" fmla="*/ 0 h 33"/>
                  <a:gd name="T22" fmla="*/ 9 w 33"/>
                  <a:gd name="T23" fmla="*/ 2 h 33"/>
                  <a:gd name="T24" fmla="*/ 5 w 33"/>
                  <a:gd name="T25" fmla="*/ 4 h 33"/>
                  <a:gd name="T26" fmla="*/ 2 w 33"/>
                  <a:gd name="T27" fmla="*/ 9 h 33"/>
                  <a:gd name="T28" fmla="*/ 0 w 33"/>
                  <a:gd name="T29" fmla="*/ 12 h 33"/>
                  <a:gd name="T30" fmla="*/ 0 w 33"/>
                  <a:gd name="T31" fmla="*/ 17 h 33"/>
                  <a:gd name="T32" fmla="*/ 0 w 33"/>
                  <a:gd name="T33" fmla="*/ 21 h 33"/>
                  <a:gd name="T34" fmla="*/ 2 w 33"/>
                  <a:gd name="T35" fmla="*/ 24 h 33"/>
                  <a:gd name="T36" fmla="*/ 5 w 33"/>
                  <a:gd name="T37" fmla="*/ 29 h 33"/>
                  <a:gd name="T38" fmla="*/ 9 w 33"/>
                  <a:gd name="T39" fmla="*/ 31 h 33"/>
                  <a:gd name="T40" fmla="*/ 12 w 33"/>
                  <a:gd name="T41" fmla="*/ 33 h 33"/>
                  <a:gd name="T42" fmla="*/ 16 w 33"/>
                  <a:gd name="T43" fmla="*/ 33 h 33"/>
                  <a:gd name="T44" fmla="*/ 22 w 33"/>
                  <a:gd name="T45" fmla="*/ 33 h 33"/>
                  <a:gd name="T46" fmla="*/ 24 w 33"/>
                  <a:gd name="T47" fmla="*/ 31 h 33"/>
                  <a:gd name="T48" fmla="*/ 29 w 33"/>
                  <a:gd name="T49" fmla="*/ 29 h 33"/>
                  <a:gd name="T50" fmla="*/ 29 w 33"/>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3">
                    <a:moveTo>
                      <a:pt x="29" y="29"/>
                    </a:moveTo>
                    <a:lnTo>
                      <a:pt x="32" y="24"/>
                    </a:lnTo>
                    <a:lnTo>
                      <a:pt x="33" y="21"/>
                    </a:lnTo>
                    <a:lnTo>
                      <a:pt x="33" y="17"/>
                    </a:lnTo>
                    <a:lnTo>
                      <a:pt x="33" y="12"/>
                    </a:lnTo>
                    <a:lnTo>
                      <a:pt x="32" y="9"/>
                    </a:lnTo>
                    <a:lnTo>
                      <a:pt x="29" y="4"/>
                    </a:lnTo>
                    <a:lnTo>
                      <a:pt x="24" y="2"/>
                    </a:lnTo>
                    <a:lnTo>
                      <a:pt x="22" y="0"/>
                    </a:lnTo>
                    <a:lnTo>
                      <a:pt x="16" y="0"/>
                    </a:lnTo>
                    <a:lnTo>
                      <a:pt x="12" y="0"/>
                    </a:lnTo>
                    <a:lnTo>
                      <a:pt x="9" y="2"/>
                    </a:lnTo>
                    <a:lnTo>
                      <a:pt x="5" y="4"/>
                    </a:lnTo>
                    <a:lnTo>
                      <a:pt x="2" y="9"/>
                    </a:lnTo>
                    <a:lnTo>
                      <a:pt x="0" y="12"/>
                    </a:lnTo>
                    <a:lnTo>
                      <a:pt x="0" y="17"/>
                    </a:lnTo>
                    <a:lnTo>
                      <a:pt x="0" y="21"/>
                    </a:lnTo>
                    <a:lnTo>
                      <a:pt x="2" y="24"/>
                    </a:lnTo>
                    <a:lnTo>
                      <a:pt x="5" y="29"/>
                    </a:lnTo>
                    <a:lnTo>
                      <a:pt x="9" y="31"/>
                    </a:lnTo>
                    <a:lnTo>
                      <a:pt x="12" y="33"/>
                    </a:lnTo>
                    <a:lnTo>
                      <a:pt x="16" y="33"/>
                    </a:lnTo>
                    <a:lnTo>
                      <a:pt x="22" y="33"/>
                    </a:lnTo>
                    <a:lnTo>
                      <a:pt x="24" y="31"/>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4" name="Freeform 126"/>
              <p:cNvSpPr>
                <a:spLocks/>
              </p:cNvSpPr>
              <p:nvPr/>
            </p:nvSpPr>
            <p:spPr bwMode="auto">
              <a:xfrm>
                <a:off x="5191126" y="5662613"/>
                <a:ext cx="53975" cy="53975"/>
              </a:xfrm>
              <a:custGeom>
                <a:avLst/>
                <a:gdLst>
                  <a:gd name="T0" fmla="*/ 29 w 34"/>
                  <a:gd name="T1" fmla="*/ 29 h 34"/>
                  <a:gd name="T2" fmla="*/ 31 w 34"/>
                  <a:gd name="T3" fmla="*/ 26 h 34"/>
                  <a:gd name="T4" fmla="*/ 33 w 34"/>
                  <a:gd name="T5" fmla="*/ 22 h 34"/>
                  <a:gd name="T6" fmla="*/ 34 w 34"/>
                  <a:gd name="T7" fmla="*/ 17 h 34"/>
                  <a:gd name="T8" fmla="*/ 33 w 34"/>
                  <a:gd name="T9" fmla="*/ 13 h 34"/>
                  <a:gd name="T10" fmla="*/ 31 w 34"/>
                  <a:gd name="T11" fmla="*/ 9 h 34"/>
                  <a:gd name="T12" fmla="*/ 29 w 34"/>
                  <a:gd name="T13" fmla="*/ 5 h 34"/>
                  <a:gd name="T14" fmla="*/ 26 w 34"/>
                  <a:gd name="T15" fmla="*/ 2 h 34"/>
                  <a:gd name="T16" fmla="*/ 21 w 34"/>
                  <a:gd name="T17" fmla="*/ 0 h 34"/>
                  <a:gd name="T18" fmla="*/ 17 w 34"/>
                  <a:gd name="T19" fmla="*/ 0 h 34"/>
                  <a:gd name="T20" fmla="*/ 13 w 34"/>
                  <a:gd name="T21" fmla="*/ 0 h 34"/>
                  <a:gd name="T22" fmla="*/ 9 w 34"/>
                  <a:gd name="T23" fmla="*/ 2 h 34"/>
                  <a:gd name="T24" fmla="*/ 4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29 h 34"/>
                  <a:gd name="T38" fmla="*/ 9 w 34"/>
                  <a:gd name="T39" fmla="*/ 32 h 34"/>
                  <a:gd name="T40" fmla="*/ 13 w 34"/>
                  <a:gd name="T41" fmla="*/ 33 h 34"/>
                  <a:gd name="T42" fmla="*/ 17 w 34"/>
                  <a:gd name="T43" fmla="*/ 34 h 34"/>
                  <a:gd name="T44" fmla="*/ 21 w 34"/>
                  <a:gd name="T45" fmla="*/ 33 h 34"/>
                  <a:gd name="T46" fmla="*/ 26 w 34"/>
                  <a:gd name="T47" fmla="*/ 32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1" y="26"/>
                    </a:lnTo>
                    <a:lnTo>
                      <a:pt x="33" y="22"/>
                    </a:lnTo>
                    <a:lnTo>
                      <a:pt x="34" y="17"/>
                    </a:lnTo>
                    <a:lnTo>
                      <a:pt x="33" y="13"/>
                    </a:lnTo>
                    <a:lnTo>
                      <a:pt x="31" y="9"/>
                    </a:lnTo>
                    <a:lnTo>
                      <a:pt x="29" y="5"/>
                    </a:lnTo>
                    <a:lnTo>
                      <a:pt x="26" y="2"/>
                    </a:lnTo>
                    <a:lnTo>
                      <a:pt x="21" y="0"/>
                    </a:lnTo>
                    <a:lnTo>
                      <a:pt x="17" y="0"/>
                    </a:lnTo>
                    <a:lnTo>
                      <a:pt x="13" y="0"/>
                    </a:lnTo>
                    <a:lnTo>
                      <a:pt x="9" y="2"/>
                    </a:lnTo>
                    <a:lnTo>
                      <a:pt x="4" y="5"/>
                    </a:lnTo>
                    <a:lnTo>
                      <a:pt x="2" y="9"/>
                    </a:lnTo>
                    <a:lnTo>
                      <a:pt x="0" y="13"/>
                    </a:lnTo>
                    <a:lnTo>
                      <a:pt x="0" y="17"/>
                    </a:lnTo>
                    <a:lnTo>
                      <a:pt x="0" y="22"/>
                    </a:lnTo>
                    <a:lnTo>
                      <a:pt x="2" y="26"/>
                    </a:lnTo>
                    <a:lnTo>
                      <a:pt x="4" y="29"/>
                    </a:lnTo>
                    <a:lnTo>
                      <a:pt x="9" y="32"/>
                    </a:lnTo>
                    <a:lnTo>
                      <a:pt x="13" y="33"/>
                    </a:lnTo>
                    <a:lnTo>
                      <a:pt x="17" y="34"/>
                    </a:lnTo>
                    <a:lnTo>
                      <a:pt x="21" y="33"/>
                    </a:lnTo>
                    <a:lnTo>
                      <a:pt x="26" y="32"/>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5" name="Freeform 127"/>
              <p:cNvSpPr>
                <a:spLocks/>
              </p:cNvSpPr>
              <p:nvPr/>
            </p:nvSpPr>
            <p:spPr bwMode="auto">
              <a:xfrm>
                <a:off x="5281613" y="5678488"/>
                <a:ext cx="53975" cy="52388"/>
              </a:xfrm>
              <a:custGeom>
                <a:avLst/>
                <a:gdLst>
                  <a:gd name="T0" fmla="*/ 28 w 34"/>
                  <a:gd name="T1" fmla="*/ 29 h 33"/>
                  <a:gd name="T2" fmla="*/ 31 w 34"/>
                  <a:gd name="T3" fmla="*/ 24 h 33"/>
                  <a:gd name="T4" fmla="*/ 34 w 34"/>
                  <a:gd name="T5" fmla="*/ 22 h 33"/>
                  <a:gd name="T6" fmla="*/ 34 w 34"/>
                  <a:gd name="T7" fmla="*/ 17 h 33"/>
                  <a:gd name="T8" fmla="*/ 34 w 34"/>
                  <a:gd name="T9" fmla="*/ 12 h 33"/>
                  <a:gd name="T10" fmla="*/ 31 w 34"/>
                  <a:gd name="T11" fmla="*/ 9 h 33"/>
                  <a:gd name="T12" fmla="*/ 28 w 34"/>
                  <a:gd name="T13" fmla="*/ 5 h 33"/>
                  <a:gd name="T14" fmla="*/ 25 w 34"/>
                  <a:gd name="T15" fmla="*/ 2 h 33"/>
                  <a:gd name="T16" fmla="*/ 21 w 34"/>
                  <a:gd name="T17" fmla="*/ 0 h 33"/>
                  <a:gd name="T18" fmla="*/ 17 w 34"/>
                  <a:gd name="T19" fmla="*/ 0 h 33"/>
                  <a:gd name="T20" fmla="*/ 13 w 34"/>
                  <a:gd name="T21" fmla="*/ 0 h 33"/>
                  <a:gd name="T22" fmla="*/ 8 w 34"/>
                  <a:gd name="T23" fmla="*/ 2 h 33"/>
                  <a:gd name="T24" fmla="*/ 6 w 34"/>
                  <a:gd name="T25" fmla="*/ 5 h 33"/>
                  <a:gd name="T26" fmla="*/ 3 w 34"/>
                  <a:gd name="T27" fmla="*/ 9 h 33"/>
                  <a:gd name="T28" fmla="*/ 0 w 34"/>
                  <a:gd name="T29" fmla="*/ 12 h 33"/>
                  <a:gd name="T30" fmla="*/ 0 w 34"/>
                  <a:gd name="T31" fmla="*/ 17 h 33"/>
                  <a:gd name="T32" fmla="*/ 0 w 34"/>
                  <a:gd name="T33" fmla="*/ 22 h 33"/>
                  <a:gd name="T34" fmla="*/ 3 w 34"/>
                  <a:gd name="T35" fmla="*/ 24 h 33"/>
                  <a:gd name="T36" fmla="*/ 6 w 34"/>
                  <a:gd name="T37" fmla="*/ 29 h 33"/>
                  <a:gd name="T38" fmla="*/ 8 w 34"/>
                  <a:gd name="T39" fmla="*/ 31 h 33"/>
                  <a:gd name="T40" fmla="*/ 13 w 34"/>
                  <a:gd name="T41" fmla="*/ 33 h 33"/>
                  <a:gd name="T42" fmla="*/ 17 w 34"/>
                  <a:gd name="T43" fmla="*/ 33 h 33"/>
                  <a:gd name="T44" fmla="*/ 21 w 34"/>
                  <a:gd name="T45" fmla="*/ 33 h 33"/>
                  <a:gd name="T46" fmla="*/ 25 w 34"/>
                  <a:gd name="T47" fmla="*/ 31 h 33"/>
                  <a:gd name="T48" fmla="*/ 28 w 34"/>
                  <a:gd name="T49" fmla="*/ 29 h 33"/>
                  <a:gd name="T50" fmla="*/ 28 w 34"/>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28" y="29"/>
                    </a:moveTo>
                    <a:lnTo>
                      <a:pt x="31" y="24"/>
                    </a:lnTo>
                    <a:lnTo>
                      <a:pt x="34" y="22"/>
                    </a:lnTo>
                    <a:lnTo>
                      <a:pt x="34" y="17"/>
                    </a:lnTo>
                    <a:lnTo>
                      <a:pt x="34" y="12"/>
                    </a:lnTo>
                    <a:lnTo>
                      <a:pt x="31" y="9"/>
                    </a:lnTo>
                    <a:lnTo>
                      <a:pt x="28" y="5"/>
                    </a:lnTo>
                    <a:lnTo>
                      <a:pt x="25" y="2"/>
                    </a:lnTo>
                    <a:lnTo>
                      <a:pt x="21" y="0"/>
                    </a:lnTo>
                    <a:lnTo>
                      <a:pt x="17" y="0"/>
                    </a:lnTo>
                    <a:lnTo>
                      <a:pt x="13" y="0"/>
                    </a:lnTo>
                    <a:lnTo>
                      <a:pt x="8" y="2"/>
                    </a:lnTo>
                    <a:lnTo>
                      <a:pt x="6" y="5"/>
                    </a:lnTo>
                    <a:lnTo>
                      <a:pt x="3" y="9"/>
                    </a:lnTo>
                    <a:lnTo>
                      <a:pt x="0" y="12"/>
                    </a:lnTo>
                    <a:lnTo>
                      <a:pt x="0" y="17"/>
                    </a:lnTo>
                    <a:lnTo>
                      <a:pt x="0" y="22"/>
                    </a:lnTo>
                    <a:lnTo>
                      <a:pt x="3" y="24"/>
                    </a:lnTo>
                    <a:lnTo>
                      <a:pt x="6" y="29"/>
                    </a:lnTo>
                    <a:lnTo>
                      <a:pt x="8" y="31"/>
                    </a:lnTo>
                    <a:lnTo>
                      <a:pt x="13" y="33"/>
                    </a:lnTo>
                    <a:lnTo>
                      <a:pt x="17" y="33"/>
                    </a:lnTo>
                    <a:lnTo>
                      <a:pt x="21" y="33"/>
                    </a:lnTo>
                    <a:lnTo>
                      <a:pt x="25" y="31"/>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6" name="Freeform 128"/>
              <p:cNvSpPr>
                <a:spLocks/>
              </p:cNvSpPr>
              <p:nvPr/>
            </p:nvSpPr>
            <p:spPr bwMode="auto">
              <a:xfrm>
                <a:off x="5151438" y="5802313"/>
                <a:ext cx="53975" cy="53975"/>
              </a:xfrm>
              <a:custGeom>
                <a:avLst/>
                <a:gdLst>
                  <a:gd name="T0" fmla="*/ 28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4 w 34"/>
                  <a:gd name="T25" fmla="*/ 6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4" y="22"/>
                    </a:lnTo>
                    <a:lnTo>
                      <a:pt x="34" y="17"/>
                    </a:lnTo>
                    <a:lnTo>
                      <a:pt x="34" y="13"/>
                    </a:lnTo>
                    <a:lnTo>
                      <a:pt x="31" y="9"/>
                    </a:lnTo>
                    <a:lnTo>
                      <a:pt x="28" y="6"/>
                    </a:lnTo>
                    <a:lnTo>
                      <a:pt x="25" y="3"/>
                    </a:lnTo>
                    <a:lnTo>
                      <a:pt x="21" y="2"/>
                    </a:lnTo>
                    <a:lnTo>
                      <a:pt x="17" y="0"/>
                    </a:lnTo>
                    <a:lnTo>
                      <a:pt x="12" y="2"/>
                    </a:lnTo>
                    <a:lnTo>
                      <a:pt x="8" y="3"/>
                    </a:lnTo>
                    <a:lnTo>
                      <a:pt x="4" y="6"/>
                    </a:lnTo>
                    <a:lnTo>
                      <a:pt x="2" y="9"/>
                    </a:lnTo>
                    <a:lnTo>
                      <a:pt x="0" y="13"/>
                    </a:lnTo>
                    <a:lnTo>
                      <a:pt x="0" y="17"/>
                    </a:lnTo>
                    <a:lnTo>
                      <a:pt x="0" y="22"/>
                    </a:lnTo>
                    <a:lnTo>
                      <a:pt x="2" y="26"/>
                    </a:lnTo>
                    <a:lnTo>
                      <a:pt x="4" y="30"/>
                    </a:lnTo>
                    <a:lnTo>
                      <a:pt x="8" y="33"/>
                    </a:lnTo>
                    <a:lnTo>
                      <a:pt x="12"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7" name="Freeform 129"/>
              <p:cNvSpPr>
                <a:spLocks/>
              </p:cNvSpPr>
              <p:nvPr/>
            </p:nvSpPr>
            <p:spPr bwMode="auto">
              <a:xfrm>
                <a:off x="5240338" y="5802313"/>
                <a:ext cx="52388" cy="53975"/>
              </a:xfrm>
              <a:custGeom>
                <a:avLst/>
                <a:gdLst>
                  <a:gd name="T0" fmla="*/ 29 w 33"/>
                  <a:gd name="T1" fmla="*/ 30 h 34"/>
                  <a:gd name="T2" fmla="*/ 32 w 33"/>
                  <a:gd name="T3" fmla="*/ 26 h 34"/>
                  <a:gd name="T4" fmla="*/ 33 w 33"/>
                  <a:gd name="T5" fmla="*/ 22 h 34"/>
                  <a:gd name="T6" fmla="*/ 33 w 33"/>
                  <a:gd name="T7" fmla="*/ 17 h 34"/>
                  <a:gd name="T8" fmla="*/ 33 w 33"/>
                  <a:gd name="T9" fmla="*/ 13 h 34"/>
                  <a:gd name="T10" fmla="*/ 32 w 33"/>
                  <a:gd name="T11" fmla="*/ 9 h 34"/>
                  <a:gd name="T12" fmla="*/ 29 w 33"/>
                  <a:gd name="T13" fmla="*/ 6 h 34"/>
                  <a:gd name="T14" fmla="*/ 24 w 33"/>
                  <a:gd name="T15" fmla="*/ 3 h 34"/>
                  <a:gd name="T16" fmla="*/ 22 w 33"/>
                  <a:gd name="T17" fmla="*/ 2 h 34"/>
                  <a:gd name="T18" fmla="*/ 16 w 33"/>
                  <a:gd name="T19" fmla="*/ 0 h 34"/>
                  <a:gd name="T20" fmla="*/ 12 w 33"/>
                  <a:gd name="T21" fmla="*/ 2 h 34"/>
                  <a:gd name="T22" fmla="*/ 9 w 33"/>
                  <a:gd name="T23" fmla="*/ 3 h 34"/>
                  <a:gd name="T24" fmla="*/ 5 w 33"/>
                  <a:gd name="T25" fmla="*/ 6 h 34"/>
                  <a:gd name="T26" fmla="*/ 2 w 33"/>
                  <a:gd name="T27" fmla="*/ 9 h 34"/>
                  <a:gd name="T28" fmla="*/ 0 w 33"/>
                  <a:gd name="T29" fmla="*/ 13 h 34"/>
                  <a:gd name="T30" fmla="*/ 0 w 33"/>
                  <a:gd name="T31" fmla="*/ 17 h 34"/>
                  <a:gd name="T32" fmla="*/ 0 w 33"/>
                  <a:gd name="T33" fmla="*/ 22 h 34"/>
                  <a:gd name="T34" fmla="*/ 2 w 33"/>
                  <a:gd name="T35" fmla="*/ 26 h 34"/>
                  <a:gd name="T36" fmla="*/ 5 w 33"/>
                  <a:gd name="T37" fmla="*/ 30 h 34"/>
                  <a:gd name="T38" fmla="*/ 9 w 33"/>
                  <a:gd name="T39" fmla="*/ 33 h 34"/>
                  <a:gd name="T40" fmla="*/ 12 w 33"/>
                  <a:gd name="T41" fmla="*/ 34 h 34"/>
                  <a:gd name="T42" fmla="*/ 16 w 33"/>
                  <a:gd name="T43" fmla="*/ 34 h 34"/>
                  <a:gd name="T44" fmla="*/ 22 w 33"/>
                  <a:gd name="T45" fmla="*/ 34 h 34"/>
                  <a:gd name="T46" fmla="*/ 24 w 33"/>
                  <a:gd name="T47" fmla="*/ 33 h 34"/>
                  <a:gd name="T48" fmla="*/ 29 w 33"/>
                  <a:gd name="T49" fmla="*/ 30 h 34"/>
                  <a:gd name="T50" fmla="*/ 29 w 33"/>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4">
                    <a:moveTo>
                      <a:pt x="29" y="30"/>
                    </a:moveTo>
                    <a:lnTo>
                      <a:pt x="32" y="26"/>
                    </a:lnTo>
                    <a:lnTo>
                      <a:pt x="33" y="22"/>
                    </a:lnTo>
                    <a:lnTo>
                      <a:pt x="33" y="17"/>
                    </a:lnTo>
                    <a:lnTo>
                      <a:pt x="33" y="13"/>
                    </a:lnTo>
                    <a:lnTo>
                      <a:pt x="32" y="9"/>
                    </a:lnTo>
                    <a:lnTo>
                      <a:pt x="29" y="6"/>
                    </a:lnTo>
                    <a:lnTo>
                      <a:pt x="24" y="3"/>
                    </a:lnTo>
                    <a:lnTo>
                      <a:pt x="22" y="2"/>
                    </a:lnTo>
                    <a:lnTo>
                      <a:pt x="16" y="0"/>
                    </a:lnTo>
                    <a:lnTo>
                      <a:pt x="12" y="2"/>
                    </a:lnTo>
                    <a:lnTo>
                      <a:pt x="9" y="3"/>
                    </a:lnTo>
                    <a:lnTo>
                      <a:pt x="5" y="6"/>
                    </a:lnTo>
                    <a:lnTo>
                      <a:pt x="2" y="9"/>
                    </a:lnTo>
                    <a:lnTo>
                      <a:pt x="0" y="13"/>
                    </a:lnTo>
                    <a:lnTo>
                      <a:pt x="0" y="17"/>
                    </a:lnTo>
                    <a:lnTo>
                      <a:pt x="0" y="22"/>
                    </a:lnTo>
                    <a:lnTo>
                      <a:pt x="2" y="26"/>
                    </a:lnTo>
                    <a:lnTo>
                      <a:pt x="5" y="30"/>
                    </a:lnTo>
                    <a:lnTo>
                      <a:pt x="9" y="33"/>
                    </a:lnTo>
                    <a:lnTo>
                      <a:pt x="12" y="34"/>
                    </a:lnTo>
                    <a:lnTo>
                      <a:pt x="16" y="34"/>
                    </a:lnTo>
                    <a:lnTo>
                      <a:pt x="22" y="34"/>
                    </a:lnTo>
                    <a:lnTo>
                      <a:pt x="24"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8" name="Freeform 130"/>
              <p:cNvSpPr>
                <a:spLocks/>
              </p:cNvSpPr>
              <p:nvPr/>
            </p:nvSpPr>
            <p:spPr bwMode="auto">
              <a:xfrm>
                <a:off x="5319713" y="5802313"/>
                <a:ext cx="53975" cy="53975"/>
              </a:xfrm>
              <a:custGeom>
                <a:avLst/>
                <a:gdLst>
                  <a:gd name="T0" fmla="*/ 28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6 h 34"/>
                  <a:gd name="T14" fmla="*/ 26 w 34"/>
                  <a:gd name="T15" fmla="*/ 3 h 34"/>
                  <a:gd name="T16" fmla="*/ 21 w 34"/>
                  <a:gd name="T17" fmla="*/ 2 h 34"/>
                  <a:gd name="T18" fmla="*/ 17 w 34"/>
                  <a:gd name="T19" fmla="*/ 0 h 34"/>
                  <a:gd name="T20" fmla="*/ 13 w 34"/>
                  <a:gd name="T21" fmla="*/ 2 h 34"/>
                  <a:gd name="T22" fmla="*/ 9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9 w 34"/>
                  <a:gd name="T39" fmla="*/ 33 h 34"/>
                  <a:gd name="T40" fmla="*/ 13 w 34"/>
                  <a:gd name="T41" fmla="*/ 34 h 34"/>
                  <a:gd name="T42" fmla="*/ 17 w 34"/>
                  <a:gd name="T43" fmla="*/ 34 h 34"/>
                  <a:gd name="T44" fmla="*/ 21 w 34"/>
                  <a:gd name="T45" fmla="*/ 34 h 34"/>
                  <a:gd name="T46" fmla="*/ 26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3" y="22"/>
                    </a:lnTo>
                    <a:lnTo>
                      <a:pt x="34" y="17"/>
                    </a:lnTo>
                    <a:lnTo>
                      <a:pt x="33" y="13"/>
                    </a:lnTo>
                    <a:lnTo>
                      <a:pt x="31" y="9"/>
                    </a:lnTo>
                    <a:lnTo>
                      <a:pt x="28" y="6"/>
                    </a:lnTo>
                    <a:lnTo>
                      <a:pt x="26" y="3"/>
                    </a:lnTo>
                    <a:lnTo>
                      <a:pt x="21" y="2"/>
                    </a:lnTo>
                    <a:lnTo>
                      <a:pt x="17" y="0"/>
                    </a:lnTo>
                    <a:lnTo>
                      <a:pt x="13" y="2"/>
                    </a:lnTo>
                    <a:lnTo>
                      <a:pt x="9" y="3"/>
                    </a:lnTo>
                    <a:lnTo>
                      <a:pt x="4" y="6"/>
                    </a:lnTo>
                    <a:lnTo>
                      <a:pt x="1" y="9"/>
                    </a:lnTo>
                    <a:lnTo>
                      <a:pt x="0" y="13"/>
                    </a:lnTo>
                    <a:lnTo>
                      <a:pt x="0" y="17"/>
                    </a:lnTo>
                    <a:lnTo>
                      <a:pt x="0" y="22"/>
                    </a:lnTo>
                    <a:lnTo>
                      <a:pt x="1" y="26"/>
                    </a:lnTo>
                    <a:lnTo>
                      <a:pt x="4" y="30"/>
                    </a:lnTo>
                    <a:lnTo>
                      <a:pt x="9" y="33"/>
                    </a:lnTo>
                    <a:lnTo>
                      <a:pt x="13" y="34"/>
                    </a:lnTo>
                    <a:lnTo>
                      <a:pt x="17" y="34"/>
                    </a:lnTo>
                    <a:lnTo>
                      <a:pt x="21" y="34"/>
                    </a:lnTo>
                    <a:lnTo>
                      <a:pt x="26"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09" name="Freeform 131"/>
              <p:cNvSpPr>
                <a:spLocks/>
              </p:cNvSpPr>
              <p:nvPr/>
            </p:nvSpPr>
            <p:spPr bwMode="auto">
              <a:xfrm>
                <a:off x="4756151" y="5608638"/>
                <a:ext cx="53975" cy="53975"/>
              </a:xfrm>
              <a:custGeom>
                <a:avLst/>
                <a:gdLst>
                  <a:gd name="T0" fmla="*/ 29 w 34"/>
                  <a:gd name="T1" fmla="*/ 29 h 34"/>
                  <a:gd name="T2" fmla="*/ 32 w 34"/>
                  <a:gd name="T3" fmla="*/ 26 h 34"/>
                  <a:gd name="T4" fmla="*/ 33 w 34"/>
                  <a:gd name="T5" fmla="*/ 22 h 34"/>
                  <a:gd name="T6" fmla="*/ 34 w 34"/>
                  <a:gd name="T7" fmla="*/ 17 h 34"/>
                  <a:gd name="T8" fmla="*/ 33 w 34"/>
                  <a:gd name="T9" fmla="*/ 13 h 34"/>
                  <a:gd name="T10" fmla="*/ 32 w 34"/>
                  <a:gd name="T11" fmla="*/ 9 h 34"/>
                  <a:gd name="T12" fmla="*/ 29 w 34"/>
                  <a:gd name="T13" fmla="*/ 5 h 34"/>
                  <a:gd name="T14" fmla="*/ 26 w 34"/>
                  <a:gd name="T15" fmla="*/ 2 h 34"/>
                  <a:gd name="T16" fmla="*/ 22 w 34"/>
                  <a:gd name="T17" fmla="*/ 0 h 34"/>
                  <a:gd name="T18" fmla="*/ 17 w 34"/>
                  <a:gd name="T19" fmla="*/ 0 h 34"/>
                  <a:gd name="T20" fmla="*/ 13 w 34"/>
                  <a:gd name="T21" fmla="*/ 0 h 34"/>
                  <a:gd name="T22" fmla="*/ 9 w 34"/>
                  <a:gd name="T23" fmla="*/ 2 h 34"/>
                  <a:gd name="T24" fmla="*/ 5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5 w 34"/>
                  <a:gd name="T37" fmla="*/ 29 h 34"/>
                  <a:gd name="T38" fmla="*/ 9 w 34"/>
                  <a:gd name="T39" fmla="*/ 32 h 34"/>
                  <a:gd name="T40" fmla="*/ 13 w 34"/>
                  <a:gd name="T41" fmla="*/ 33 h 34"/>
                  <a:gd name="T42" fmla="*/ 17 w 34"/>
                  <a:gd name="T43" fmla="*/ 34 h 34"/>
                  <a:gd name="T44" fmla="*/ 22 w 34"/>
                  <a:gd name="T45" fmla="*/ 33 h 34"/>
                  <a:gd name="T46" fmla="*/ 26 w 34"/>
                  <a:gd name="T47" fmla="*/ 32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2" y="26"/>
                    </a:lnTo>
                    <a:lnTo>
                      <a:pt x="33" y="22"/>
                    </a:lnTo>
                    <a:lnTo>
                      <a:pt x="34" y="17"/>
                    </a:lnTo>
                    <a:lnTo>
                      <a:pt x="33" y="13"/>
                    </a:lnTo>
                    <a:lnTo>
                      <a:pt x="32" y="9"/>
                    </a:lnTo>
                    <a:lnTo>
                      <a:pt x="29" y="5"/>
                    </a:lnTo>
                    <a:lnTo>
                      <a:pt x="26" y="2"/>
                    </a:lnTo>
                    <a:lnTo>
                      <a:pt x="22" y="0"/>
                    </a:lnTo>
                    <a:lnTo>
                      <a:pt x="17" y="0"/>
                    </a:lnTo>
                    <a:lnTo>
                      <a:pt x="13" y="0"/>
                    </a:lnTo>
                    <a:lnTo>
                      <a:pt x="9" y="2"/>
                    </a:lnTo>
                    <a:lnTo>
                      <a:pt x="5" y="5"/>
                    </a:lnTo>
                    <a:lnTo>
                      <a:pt x="2" y="9"/>
                    </a:lnTo>
                    <a:lnTo>
                      <a:pt x="0" y="13"/>
                    </a:lnTo>
                    <a:lnTo>
                      <a:pt x="0" y="17"/>
                    </a:lnTo>
                    <a:lnTo>
                      <a:pt x="0" y="22"/>
                    </a:lnTo>
                    <a:lnTo>
                      <a:pt x="2" y="26"/>
                    </a:lnTo>
                    <a:lnTo>
                      <a:pt x="5" y="29"/>
                    </a:lnTo>
                    <a:lnTo>
                      <a:pt x="9" y="32"/>
                    </a:lnTo>
                    <a:lnTo>
                      <a:pt x="13" y="33"/>
                    </a:lnTo>
                    <a:lnTo>
                      <a:pt x="17" y="34"/>
                    </a:lnTo>
                    <a:lnTo>
                      <a:pt x="22" y="33"/>
                    </a:lnTo>
                    <a:lnTo>
                      <a:pt x="26" y="32"/>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0" name="Freeform 132"/>
              <p:cNvSpPr>
                <a:spLocks/>
              </p:cNvSpPr>
              <p:nvPr/>
            </p:nvSpPr>
            <p:spPr bwMode="auto">
              <a:xfrm>
                <a:off x="4721226" y="5426075"/>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3 w 34"/>
                  <a:gd name="T21" fmla="*/ 0 h 34"/>
                  <a:gd name="T22" fmla="*/ 8 w 34"/>
                  <a:gd name="T23" fmla="*/ 2 h 34"/>
                  <a:gd name="T24" fmla="*/ 5 w 34"/>
                  <a:gd name="T25" fmla="*/ 5 h 34"/>
                  <a:gd name="T26" fmla="*/ 3 w 34"/>
                  <a:gd name="T27" fmla="*/ 9 h 34"/>
                  <a:gd name="T28" fmla="*/ 0 w 34"/>
                  <a:gd name="T29" fmla="*/ 13 h 34"/>
                  <a:gd name="T30" fmla="*/ 0 w 34"/>
                  <a:gd name="T31" fmla="*/ 17 h 34"/>
                  <a:gd name="T32" fmla="*/ 0 w 34"/>
                  <a:gd name="T33" fmla="*/ 22 h 34"/>
                  <a:gd name="T34" fmla="*/ 3 w 34"/>
                  <a:gd name="T35" fmla="*/ 26 h 34"/>
                  <a:gd name="T36" fmla="*/ 5 w 34"/>
                  <a:gd name="T37" fmla="*/ 29 h 34"/>
                  <a:gd name="T38" fmla="*/ 8 w 34"/>
                  <a:gd name="T39" fmla="*/ 32 h 34"/>
                  <a:gd name="T40" fmla="*/ 13 w 34"/>
                  <a:gd name="T41" fmla="*/ 33 h 34"/>
                  <a:gd name="T42" fmla="*/ 17 w 34"/>
                  <a:gd name="T43" fmla="*/ 34 h 34"/>
                  <a:gd name="T44" fmla="*/ 21 w 34"/>
                  <a:gd name="T45" fmla="*/ 33 h 34"/>
                  <a:gd name="T46" fmla="*/ 25 w 34"/>
                  <a:gd name="T47" fmla="*/ 32 h 34"/>
                  <a:gd name="T48" fmla="*/ 28 w 34"/>
                  <a:gd name="T4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29"/>
                    </a:moveTo>
                    <a:lnTo>
                      <a:pt x="31" y="26"/>
                    </a:lnTo>
                    <a:lnTo>
                      <a:pt x="34" y="22"/>
                    </a:lnTo>
                    <a:lnTo>
                      <a:pt x="34" y="17"/>
                    </a:lnTo>
                    <a:lnTo>
                      <a:pt x="34" y="13"/>
                    </a:lnTo>
                    <a:lnTo>
                      <a:pt x="31" y="9"/>
                    </a:lnTo>
                    <a:lnTo>
                      <a:pt x="28" y="5"/>
                    </a:lnTo>
                    <a:lnTo>
                      <a:pt x="25" y="2"/>
                    </a:lnTo>
                    <a:lnTo>
                      <a:pt x="21" y="0"/>
                    </a:lnTo>
                    <a:lnTo>
                      <a:pt x="17" y="0"/>
                    </a:lnTo>
                    <a:lnTo>
                      <a:pt x="13" y="0"/>
                    </a:lnTo>
                    <a:lnTo>
                      <a:pt x="8" y="2"/>
                    </a:lnTo>
                    <a:lnTo>
                      <a:pt x="5" y="5"/>
                    </a:lnTo>
                    <a:lnTo>
                      <a:pt x="3" y="9"/>
                    </a:lnTo>
                    <a:lnTo>
                      <a:pt x="0" y="13"/>
                    </a:lnTo>
                    <a:lnTo>
                      <a:pt x="0" y="17"/>
                    </a:lnTo>
                    <a:lnTo>
                      <a:pt x="0" y="22"/>
                    </a:lnTo>
                    <a:lnTo>
                      <a:pt x="3" y="26"/>
                    </a:lnTo>
                    <a:lnTo>
                      <a:pt x="5" y="29"/>
                    </a:lnTo>
                    <a:lnTo>
                      <a:pt x="8" y="32"/>
                    </a:lnTo>
                    <a:lnTo>
                      <a:pt x="13" y="33"/>
                    </a:lnTo>
                    <a:lnTo>
                      <a:pt x="17" y="34"/>
                    </a:lnTo>
                    <a:lnTo>
                      <a:pt x="21" y="33"/>
                    </a:lnTo>
                    <a:lnTo>
                      <a:pt x="25" y="32"/>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1" name="Freeform 133"/>
              <p:cNvSpPr>
                <a:spLocks/>
              </p:cNvSpPr>
              <p:nvPr/>
            </p:nvSpPr>
            <p:spPr bwMode="auto">
              <a:xfrm>
                <a:off x="4797426" y="5480050"/>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6 w 34"/>
                  <a:gd name="T15" fmla="*/ 2 h 34"/>
                  <a:gd name="T16" fmla="*/ 21 w 34"/>
                  <a:gd name="T17" fmla="*/ 0 h 34"/>
                  <a:gd name="T18" fmla="*/ 17 w 34"/>
                  <a:gd name="T19" fmla="*/ 0 h 34"/>
                  <a:gd name="T20" fmla="*/ 13 w 34"/>
                  <a:gd name="T21" fmla="*/ 0 h 34"/>
                  <a:gd name="T22" fmla="*/ 8 w 34"/>
                  <a:gd name="T23" fmla="*/ 2 h 34"/>
                  <a:gd name="T24" fmla="*/ 4 w 34"/>
                  <a:gd name="T25" fmla="*/ 5 h 34"/>
                  <a:gd name="T26" fmla="*/ 3 w 34"/>
                  <a:gd name="T27" fmla="*/ 9 h 34"/>
                  <a:gd name="T28" fmla="*/ 0 w 34"/>
                  <a:gd name="T29" fmla="*/ 13 h 34"/>
                  <a:gd name="T30" fmla="*/ 0 w 34"/>
                  <a:gd name="T31" fmla="*/ 17 h 34"/>
                  <a:gd name="T32" fmla="*/ 0 w 34"/>
                  <a:gd name="T33" fmla="*/ 22 h 34"/>
                  <a:gd name="T34" fmla="*/ 3 w 34"/>
                  <a:gd name="T35" fmla="*/ 26 h 34"/>
                  <a:gd name="T36" fmla="*/ 4 w 34"/>
                  <a:gd name="T37" fmla="*/ 29 h 34"/>
                  <a:gd name="T38" fmla="*/ 8 w 34"/>
                  <a:gd name="T39" fmla="*/ 32 h 34"/>
                  <a:gd name="T40" fmla="*/ 13 w 34"/>
                  <a:gd name="T41" fmla="*/ 33 h 34"/>
                  <a:gd name="T42" fmla="*/ 17 w 34"/>
                  <a:gd name="T43" fmla="*/ 34 h 34"/>
                  <a:gd name="T44" fmla="*/ 21 w 34"/>
                  <a:gd name="T45" fmla="*/ 33 h 34"/>
                  <a:gd name="T46" fmla="*/ 26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4" y="22"/>
                    </a:lnTo>
                    <a:lnTo>
                      <a:pt x="34" y="17"/>
                    </a:lnTo>
                    <a:lnTo>
                      <a:pt x="34" y="13"/>
                    </a:lnTo>
                    <a:lnTo>
                      <a:pt x="31" y="9"/>
                    </a:lnTo>
                    <a:lnTo>
                      <a:pt x="28" y="5"/>
                    </a:lnTo>
                    <a:lnTo>
                      <a:pt x="26" y="2"/>
                    </a:lnTo>
                    <a:lnTo>
                      <a:pt x="21" y="0"/>
                    </a:lnTo>
                    <a:lnTo>
                      <a:pt x="17" y="0"/>
                    </a:lnTo>
                    <a:lnTo>
                      <a:pt x="13" y="0"/>
                    </a:lnTo>
                    <a:lnTo>
                      <a:pt x="8" y="2"/>
                    </a:lnTo>
                    <a:lnTo>
                      <a:pt x="4" y="5"/>
                    </a:lnTo>
                    <a:lnTo>
                      <a:pt x="3" y="9"/>
                    </a:lnTo>
                    <a:lnTo>
                      <a:pt x="0" y="13"/>
                    </a:lnTo>
                    <a:lnTo>
                      <a:pt x="0" y="17"/>
                    </a:lnTo>
                    <a:lnTo>
                      <a:pt x="0" y="22"/>
                    </a:lnTo>
                    <a:lnTo>
                      <a:pt x="3" y="26"/>
                    </a:lnTo>
                    <a:lnTo>
                      <a:pt x="4" y="29"/>
                    </a:lnTo>
                    <a:lnTo>
                      <a:pt x="8" y="32"/>
                    </a:lnTo>
                    <a:lnTo>
                      <a:pt x="13" y="33"/>
                    </a:lnTo>
                    <a:lnTo>
                      <a:pt x="17" y="34"/>
                    </a:lnTo>
                    <a:lnTo>
                      <a:pt x="21" y="33"/>
                    </a:lnTo>
                    <a:lnTo>
                      <a:pt x="26"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2" name="Freeform 134"/>
              <p:cNvSpPr>
                <a:spLocks/>
              </p:cNvSpPr>
              <p:nvPr/>
            </p:nvSpPr>
            <p:spPr bwMode="auto">
              <a:xfrm>
                <a:off x="4672013" y="5289550"/>
                <a:ext cx="53975" cy="52388"/>
              </a:xfrm>
              <a:custGeom>
                <a:avLst/>
                <a:gdLst>
                  <a:gd name="T0" fmla="*/ 29 w 34"/>
                  <a:gd name="T1" fmla="*/ 28 h 33"/>
                  <a:gd name="T2" fmla="*/ 32 w 34"/>
                  <a:gd name="T3" fmla="*/ 24 h 33"/>
                  <a:gd name="T4" fmla="*/ 34 w 34"/>
                  <a:gd name="T5" fmla="*/ 21 h 33"/>
                  <a:gd name="T6" fmla="*/ 34 w 34"/>
                  <a:gd name="T7" fmla="*/ 17 h 33"/>
                  <a:gd name="T8" fmla="*/ 34 w 34"/>
                  <a:gd name="T9" fmla="*/ 11 h 33"/>
                  <a:gd name="T10" fmla="*/ 32 w 34"/>
                  <a:gd name="T11" fmla="*/ 8 h 33"/>
                  <a:gd name="T12" fmla="*/ 29 w 34"/>
                  <a:gd name="T13" fmla="*/ 4 h 33"/>
                  <a:gd name="T14" fmla="*/ 25 w 34"/>
                  <a:gd name="T15" fmla="*/ 1 h 33"/>
                  <a:gd name="T16" fmla="*/ 21 w 34"/>
                  <a:gd name="T17" fmla="*/ 0 h 33"/>
                  <a:gd name="T18" fmla="*/ 17 w 34"/>
                  <a:gd name="T19" fmla="*/ 0 h 33"/>
                  <a:gd name="T20" fmla="*/ 12 w 34"/>
                  <a:gd name="T21" fmla="*/ 0 h 33"/>
                  <a:gd name="T22" fmla="*/ 8 w 34"/>
                  <a:gd name="T23" fmla="*/ 1 h 33"/>
                  <a:gd name="T24" fmla="*/ 5 w 34"/>
                  <a:gd name="T25" fmla="*/ 4 h 33"/>
                  <a:gd name="T26" fmla="*/ 2 w 34"/>
                  <a:gd name="T27" fmla="*/ 8 h 33"/>
                  <a:gd name="T28" fmla="*/ 1 w 34"/>
                  <a:gd name="T29" fmla="*/ 11 h 33"/>
                  <a:gd name="T30" fmla="*/ 0 w 34"/>
                  <a:gd name="T31" fmla="*/ 17 h 33"/>
                  <a:gd name="T32" fmla="*/ 1 w 34"/>
                  <a:gd name="T33" fmla="*/ 21 h 33"/>
                  <a:gd name="T34" fmla="*/ 2 w 34"/>
                  <a:gd name="T35" fmla="*/ 24 h 33"/>
                  <a:gd name="T36" fmla="*/ 5 w 34"/>
                  <a:gd name="T37" fmla="*/ 28 h 33"/>
                  <a:gd name="T38" fmla="*/ 8 w 34"/>
                  <a:gd name="T39" fmla="*/ 31 h 33"/>
                  <a:gd name="T40" fmla="*/ 12 w 34"/>
                  <a:gd name="T41" fmla="*/ 33 h 33"/>
                  <a:gd name="T42" fmla="*/ 17 w 34"/>
                  <a:gd name="T43" fmla="*/ 33 h 33"/>
                  <a:gd name="T44" fmla="*/ 21 w 34"/>
                  <a:gd name="T45" fmla="*/ 33 h 33"/>
                  <a:gd name="T46" fmla="*/ 25 w 34"/>
                  <a:gd name="T47" fmla="*/ 31 h 33"/>
                  <a:gd name="T48" fmla="*/ 29 w 34"/>
                  <a:gd name="T4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3">
                    <a:moveTo>
                      <a:pt x="29" y="28"/>
                    </a:moveTo>
                    <a:lnTo>
                      <a:pt x="32" y="24"/>
                    </a:lnTo>
                    <a:lnTo>
                      <a:pt x="34" y="21"/>
                    </a:lnTo>
                    <a:lnTo>
                      <a:pt x="34" y="17"/>
                    </a:lnTo>
                    <a:lnTo>
                      <a:pt x="34" y="11"/>
                    </a:lnTo>
                    <a:lnTo>
                      <a:pt x="32" y="8"/>
                    </a:lnTo>
                    <a:lnTo>
                      <a:pt x="29" y="4"/>
                    </a:lnTo>
                    <a:lnTo>
                      <a:pt x="25" y="1"/>
                    </a:lnTo>
                    <a:lnTo>
                      <a:pt x="21" y="0"/>
                    </a:lnTo>
                    <a:lnTo>
                      <a:pt x="17" y="0"/>
                    </a:lnTo>
                    <a:lnTo>
                      <a:pt x="12" y="0"/>
                    </a:lnTo>
                    <a:lnTo>
                      <a:pt x="8" y="1"/>
                    </a:lnTo>
                    <a:lnTo>
                      <a:pt x="5" y="4"/>
                    </a:lnTo>
                    <a:lnTo>
                      <a:pt x="2" y="8"/>
                    </a:lnTo>
                    <a:lnTo>
                      <a:pt x="1" y="11"/>
                    </a:lnTo>
                    <a:lnTo>
                      <a:pt x="0" y="17"/>
                    </a:lnTo>
                    <a:lnTo>
                      <a:pt x="1" y="21"/>
                    </a:lnTo>
                    <a:lnTo>
                      <a:pt x="2" y="24"/>
                    </a:lnTo>
                    <a:lnTo>
                      <a:pt x="5" y="28"/>
                    </a:lnTo>
                    <a:lnTo>
                      <a:pt x="8" y="31"/>
                    </a:lnTo>
                    <a:lnTo>
                      <a:pt x="12" y="33"/>
                    </a:lnTo>
                    <a:lnTo>
                      <a:pt x="17" y="33"/>
                    </a:lnTo>
                    <a:lnTo>
                      <a:pt x="21" y="33"/>
                    </a:lnTo>
                    <a:lnTo>
                      <a:pt x="25" y="31"/>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3" name="Freeform 135"/>
              <p:cNvSpPr>
                <a:spLocks/>
              </p:cNvSpPr>
              <p:nvPr/>
            </p:nvSpPr>
            <p:spPr bwMode="auto">
              <a:xfrm>
                <a:off x="4759326" y="5338763"/>
                <a:ext cx="53975" cy="53975"/>
              </a:xfrm>
              <a:custGeom>
                <a:avLst/>
                <a:gdLst>
                  <a:gd name="T0" fmla="*/ 28 w 34"/>
                  <a:gd name="T1" fmla="*/ 30 h 34"/>
                  <a:gd name="T2" fmla="*/ 31 w 34"/>
                  <a:gd name="T3" fmla="*/ 26 h 34"/>
                  <a:gd name="T4" fmla="*/ 32 w 34"/>
                  <a:gd name="T5" fmla="*/ 21 h 34"/>
                  <a:gd name="T6" fmla="*/ 34 w 34"/>
                  <a:gd name="T7" fmla="*/ 17 h 34"/>
                  <a:gd name="T8" fmla="*/ 32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3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1 h 34"/>
                  <a:gd name="T34" fmla="*/ 1 w 34"/>
                  <a:gd name="T35" fmla="*/ 26 h 34"/>
                  <a:gd name="T36" fmla="*/ 4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2" y="21"/>
                    </a:lnTo>
                    <a:lnTo>
                      <a:pt x="34" y="17"/>
                    </a:lnTo>
                    <a:lnTo>
                      <a:pt x="32" y="13"/>
                    </a:lnTo>
                    <a:lnTo>
                      <a:pt x="31" y="9"/>
                    </a:lnTo>
                    <a:lnTo>
                      <a:pt x="28" y="6"/>
                    </a:lnTo>
                    <a:lnTo>
                      <a:pt x="25" y="3"/>
                    </a:lnTo>
                    <a:lnTo>
                      <a:pt x="21" y="2"/>
                    </a:lnTo>
                    <a:lnTo>
                      <a:pt x="17" y="0"/>
                    </a:lnTo>
                    <a:lnTo>
                      <a:pt x="13" y="2"/>
                    </a:lnTo>
                    <a:lnTo>
                      <a:pt x="8" y="3"/>
                    </a:lnTo>
                    <a:lnTo>
                      <a:pt x="4" y="6"/>
                    </a:lnTo>
                    <a:lnTo>
                      <a:pt x="1" y="9"/>
                    </a:lnTo>
                    <a:lnTo>
                      <a:pt x="0" y="13"/>
                    </a:lnTo>
                    <a:lnTo>
                      <a:pt x="0" y="17"/>
                    </a:lnTo>
                    <a:lnTo>
                      <a:pt x="0" y="21"/>
                    </a:lnTo>
                    <a:lnTo>
                      <a:pt x="1" y="26"/>
                    </a:lnTo>
                    <a:lnTo>
                      <a:pt x="4" y="30"/>
                    </a:lnTo>
                    <a:lnTo>
                      <a:pt x="8" y="33"/>
                    </a:lnTo>
                    <a:lnTo>
                      <a:pt x="13"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4" name="Freeform 136"/>
              <p:cNvSpPr>
                <a:spLocks/>
              </p:cNvSpPr>
              <p:nvPr/>
            </p:nvSpPr>
            <p:spPr bwMode="auto">
              <a:xfrm>
                <a:off x="4841876" y="5326063"/>
                <a:ext cx="53975" cy="53975"/>
              </a:xfrm>
              <a:custGeom>
                <a:avLst/>
                <a:gdLst>
                  <a:gd name="T0" fmla="*/ 30 w 34"/>
                  <a:gd name="T1" fmla="*/ 29 h 34"/>
                  <a:gd name="T2" fmla="*/ 33 w 34"/>
                  <a:gd name="T3" fmla="*/ 25 h 34"/>
                  <a:gd name="T4" fmla="*/ 34 w 34"/>
                  <a:gd name="T5" fmla="*/ 21 h 34"/>
                  <a:gd name="T6" fmla="*/ 34 w 34"/>
                  <a:gd name="T7" fmla="*/ 17 h 34"/>
                  <a:gd name="T8" fmla="*/ 34 w 34"/>
                  <a:gd name="T9" fmla="*/ 12 h 34"/>
                  <a:gd name="T10" fmla="*/ 33 w 34"/>
                  <a:gd name="T11" fmla="*/ 8 h 34"/>
                  <a:gd name="T12" fmla="*/ 30 w 34"/>
                  <a:gd name="T13" fmla="*/ 5 h 34"/>
                  <a:gd name="T14" fmla="*/ 26 w 34"/>
                  <a:gd name="T15" fmla="*/ 2 h 34"/>
                  <a:gd name="T16" fmla="*/ 22 w 34"/>
                  <a:gd name="T17" fmla="*/ 1 h 34"/>
                  <a:gd name="T18" fmla="*/ 17 w 34"/>
                  <a:gd name="T19" fmla="*/ 0 h 34"/>
                  <a:gd name="T20" fmla="*/ 13 w 34"/>
                  <a:gd name="T21" fmla="*/ 1 h 34"/>
                  <a:gd name="T22" fmla="*/ 9 w 34"/>
                  <a:gd name="T23" fmla="*/ 2 h 34"/>
                  <a:gd name="T24" fmla="*/ 6 w 34"/>
                  <a:gd name="T25" fmla="*/ 5 h 34"/>
                  <a:gd name="T26" fmla="*/ 3 w 34"/>
                  <a:gd name="T27" fmla="*/ 8 h 34"/>
                  <a:gd name="T28" fmla="*/ 2 w 34"/>
                  <a:gd name="T29" fmla="*/ 12 h 34"/>
                  <a:gd name="T30" fmla="*/ 0 w 34"/>
                  <a:gd name="T31" fmla="*/ 17 h 34"/>
                  <a:gd name="T32" fmla="*/ 2 w 34"/>
                  <a:gd name="T33" fmla="*/ 21 h 34"/>
                  <a:gd name="T34" fmla="*/ 3 w 34"/>
                  <a:gd name="T35" fmla="*/ 25 h 34"/>
                  <a:gd name="T36" fmla="*/ 6 w 34"/>
                  <a:gd name="T37" fmla="*/ 29 h 34"/>
                  <a:gd name="T38" fmla="*/ 9 w 34"/>
                  <a:gd name="T39" fmla="*/ 32 h 34"/>
                  <a:gd name="T40" fmla="*/ 13 w 34"/>
                  <a:gd name="T41" fmla="*/ 34 h 34"/>
                  <a:gd name="T42" fmla="*/ 17 w 34"/>
                  <a:gd name="T43" fmla="*/ 34 h 34"/>
                  <a:gd name="T44" fmla="*/ 22 w 34"/>
                  <a:gd name="T45" fmla="*/ 34 h 34"/>
                  <a:gd name="T46" fmla="*/ 26 w 34"/>
                  <a:gd name="T47" fmla="*/ 32 h 34"/>
                  <a:gd name="T48" fmla="*/ 30 w 34"/>
                  <a:gd name="T49" fmla="*/ 29 h 34"/>
                  <a:gd name="T50" fmla="*/ 30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0" y="29"/>
                    </a:moveTo>
                    <a:lnTo>
                      <a:pt x="33" y="25"/>
                    </a:lnTo>
                    <a:lnTo>
                      <a:pt x="34" y="21"/>
                    </a:lnTo>
                    <a:lnTo>
                      <a:pt x="34" y="17"/>
                    </a:lnTo>
                    <a:lnTo>
                      <a:pt x="34" y="12"/>
                    </a:lnTo>
                    <a:lnTo>
                      <a:pt x="33" y="8"/>
                    </a:lnTo>
                    <a:lnTo>
                      <a:pt x="30" y="5"/>
                    </a:lnTo>
                    <a:lnTo>
                      <a:pt x="26" y="2"/>
                    </a:lnTo>
                    <a:lnTo>
                      <a:pt x="22" y="1"/>
                    </a:lnTo>
                    <a:lnTo>
                      <a:pt x="17" y="0"/>
                    </a:lnTo>
                    <a:lnTo>
                      <a:pt x="13" y="1"/>
                    </a:lnTo>
                    <a:lnTo>
                      <a:pt x="9" y="2"/>
                    </a:lnTo>
                    <a:lnTo>
                      <a:pt x="6" y="5"/>
                    </a:lnTo>
                    <a:lnTo>
                      <a:pt x="3" y="8"/>
                    </a:lnTo>
                    <a:lnTo>
                      <a:pt x="2" y="12"/>
                    </a:lnTo>
                    <a:lnTo>
                      <a:pt x="0" y="17"/>
                    </a:lnTo>
                    <a:lnTo>
                      <a:pt x="2" y="21"/>
                    </a:lnTo>
                    <a:lnTo>
                      <a:pt x="3" y="25"/>
                    </a:lnTo>
                    <a:lnTo>
                      <a:pt x="6" y="29"/>
                    </a:lnTo>
                    <a:lnTo>
                      <a:pt x="9" y="32"/>
                    </a:lnTo>
                    <a:lnTo>
                      <a:pt x="13" y="34"/>
                    </a:lnTo>
                    <a:lnTo>
                      <a:pt x="17" y="34"/>
                    </a:lnTo>
                    <a:lnTo>
                      <a:pt x="22" y="34"/>
                    </a:lnTo>
                    <a:lnTo>
                      <a:pt x="26" y="32"/>
                    </a:lnTo>
                    <a:lnTo>
                      <a:pt x="30" y="29"/>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5" name="Freeform 137"/>
              <p:cNvSpPr>
                <a:spLocks/>
              </p:cNvSpPr>
              <p:nvPr/>
            </p:nvSpPr>
            <p:spPr bwMode="auto">
              <a:xfrm>
                <a:off x="4205288" y="5310188"/>
                <a:ext cx="53975" cy="50800"/>
              </a:xfrm>
              <a:custGeom>
                <a:avLst/>
                <a:gdLst>
                  <a:gd name="T0" fmla="*/ 28 w 34"/>
                  <a:gd name="T1" fmla="*/ 28 h 32"/>
                  <a:gd name="T2" fmla="*/ 31 w 34"/>
                  <a:gd name="T3" fmla="*/ 24 h 32"/>
                  <a:gd name="T4" fmla="*/ 34 w 34"/>
                  <a:gd name="T5" fmla="*/ 21 h 32"/>
                  <a:gd name="T6" fmla="*/ 34 w 34"/>
                  <a:gd name="T7" fmla="*/ 15 h 32"/>
                  <a:gd name="T8" fmla="*/ 34 w 34"/>
                  <a:gd name="T9" fmla="*/ 11 h 32"/>
                  <a:gd name="T10" fmla="*/ 31 w 34"/>
                  <a:gd name="T11" fmla="*/ 7 h 32"/>
                  <a:gd name="T12" fmla="*/ 28 w 34"/>
                  <a:gd name="T13" fmla="*/ 4 h 32"/>
                  <a:gd name="T14" fmla="*/ 26 w 34"/>
                  <a:gd name="T15" fmla="*/ 1 h 32"/>
                  <a:gd name="T16" fmla="*/ 21 w 34"/>
                  <a:gd name="T17" fmla="*/ 0 h 32"/>
                  <a:gd name="T18" fmla="*/ 17 w 34"/>
                  <a:gd name="T19" fmla="*/ 0 h 32"/>
                  <a:gd name="T20" fmla="*/ 13 w 34"/>
                  <a:gd name="T21" fmla="*/ 0 h 32"/>
                  <a:gd name="T22" fmla="*/ 9 w 34"/>
                  <a:gd name="T23" fmla="*/ 1 h 32"/>
                  <a:gd name="T24" fmla="*/ 6 w 34"/>
                  <a:gd name="T25" fmla="*/ 4 h 32"/>
                  <a:gd name="T26" fmla="*/ 3 w 34"/>
                  <a:gd name="T27" fmla="*/ 7 h 32"/>
                  <a:gd name="T28" fmla="*/ 1 w 34"/>
                  <a:gd name="T29" fmla="*/ 11 h 32"/>
                  <a:gd name="T30" fmla="*/ 0 w 34"/>
                  <a:gd name="T31" fmla="*/ 15 h 32"/>
                  <a:gd name="T32" fmla="*/ 1 w 34"/>
                  <a:gd name="T33" fmla="*/ 21 h 32"/>
                  <a:gd name="T34" fmla="*/ 3 w 34"/>
                  <a:gd name="T35" fmla="*/ 24 h 32"/>
                  <a:gd name="T36" fmla="*/ 6 w 34"/>
                  <a:gd name="T37" fmla="*/ 28 h 32"/>
                  <a:gd name="T38" fmla="*/ 9 w 34"/>
                  <a:gd name="T39" fmla="*/ 31 h 32"/>
                  <a:gd name="T40" fmla="*/ 13 w 34"/>
                  <a:gd name="T41" fmla="*/ 32 h 32"/>
                  <a:gd name="T42" fmla="*/ 17 w 34"/>
                  <a:gd name="T43" fmla="*/ 32 h 32"/>
                  <a:gd name="T44" fmla="*/ 21 w 34"/>
                  <a:gd name="T45" fmla="*/ 32 h 32"/>
                  <a:gd name="T46" fmla="*/ 26 w 34"/>
                  <a:gd name="T47" fmla="*/ 31 h 32"/>
                  <a:gd name="T48" fmla="*/ 28 w 34"/>
                  <a:gd name="T4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2">
                    <a:moveTo>
                      <a:pt x="28" y="28"/>
                    </a:moveTo>
                    <a:lnTo>
                      <a:pt x="31" y="24"/>
                    </a:lnTo>
                    <a:lnTo>
                      <a:pt x="34" y="21"/>
                    </a:lnTo>
                    <a:lnTo>
                      <a:pt x="34" y="15"/>
                    </a:lnTo>
                    <a:lnTo>
                      <a:pt x="34" y="11"/>
                    </a:lnTo>
                    <a:lnTo>
                      <a:pt x="31" y="7"/>
                    </a:lnTo>
                    <a:lnTo>
                      <a:pt x="28" y="4"/>
                    </a:lnTo>
                    <a:lnTo>
                      <a:pt x="26" y="1"/>
                    </a:lnTo>
                    <a:lnTo>
                      <a:pt x="21" y="0"/>
                    </a:lnTo>
                    <a:lnTo>
                      <a:pt x="17" y="0"/>
                    </a:lnTo>
                    <a:lnTo>
                      <a:pt x="13" y="0"/>
                    </a:lnTo>
                    <a:lnTo>
                      <a:pt x="9" y="1"/>
                    </a:lnTo>
                    <a:lnTo>
                      <a:pt x="6" y="4"/>
                    </a:lnTo>
                    <a:lnTo>
                      <a:pt x="3" y="7"/>
                    </a:lnTo>
                    <a:lnTo>
                      <a:pt x="1" y="11"/>
                    </a:lnTo>
                    <a:lnTo>
                      <a:pt x="0" y="15"/>
                    </a:lnTo>
                    <a:lnTo>
                      <a:pt x="1" y="21"/>
                    </a:lnTo>
                    <a:lnTo>
                      <a:pt x="3" y="24"/>
                    </a:lnTo>
                    <a:lnTo>
                      <a:pt x="6" y="28"/>
                    </a:lnTo>
                    <a:lnTo>
                      <a:pt x="9" y="31"/>
                    </a:lnTo>
                    <a:lnTo>
                      <a:pt x="13" y="32"/>
                    </a:lnTo>
                    <a:lnTo>
                      <a:pt x="17" y="32"/>
                    </a:lnTo>
                    <a:lnTo>
                      <a:pt x="21" y="32"/>
                    </a:lnTo>
                    <a:lnTo>
                      <a:pt x="26" y="31"/>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6" name="Freeform 138"/>
              <p:cNvSpPr>
                <a:spLocks/>
              </p:cNvSpPr>
              <p:nvPr/>
            </p:nvSpPr>
            <p:spPr bwMode="auto">
              <a:xfrm>
                <a:off x="4281488" y="5341938"/>
                <a:ext cx="53975" cy="53975"/>
              </a:xfrm>
              <a:custGeom>
                <a:avLst/>
                <a:gdLst>
                  <a:gd name="T0" fmla="*/ 30 w 34"/>
                  <a:gd name="T1" fmla="*/ 29 h 34"/>
                  <a:gd name="T2" fmla="*/ 33 w 34"/>
                  <a:gd name="T3" fmla="*/ 25 h 34"/>
                  <a:gd name="T4" fmla="*/ 34 w 34"/>
                  <a:gd name="T5" fmla="*/ 21 h 34"/>
                  <a:gd name="T6" fmla="*/ 34 w 34"/>
                  <a:gd name="T7" fmla="*/ 17 h 34"/>
                  <a:gd name="T8" fmla="*/ 34 w 34"/>
                  <a:gd name="T9" fmla="*/ 12 h 34"/>
                  <a:gd name="T10" fmla="*/ 33 w 34"/>
                  <a:gd name="T11" fmla="*/ 8 h 34"/>
                  <a:gd name="T12" fmla="*/ 30 w 34"/>
                  <a:gd name="T13" fmla="*/ 5 h 34"/>
                  <a:gd name="T14" fmla="*/ 26 w 34"/>
                  <a:gd name="T15" fmla="*/ 2 h 34"/>
                  <a:gd name="T16" fmla="*/ 21 w 34"/>
                  <a:gd name="T17" fmla="*/ 1 h 34"/>
                  <a:gd name="T18" fmla="*/ 17 w 34"/>
                  <a:gd name="T19" fmla="*/ 0 h 34"/>
                  <a:gd name="T20" fmla="*/ 13 w 34"/>
                  <a:gd name="T21" fmla="*/ 1 h 34"/>
                  <a:gd name="T22" fmla="*/ 9 w 34"/>
                  <a:gd name="T23" fmla="*/ 2 h 34"/>
                  <a:gd name="T24" fmla="*/ 6 w 34"/>
                  <a:gd name="T25" fmla="*/ 5 h 34"/>
                  <a:gd name="T26" fmla="*/ 3 w 34"/>
                  <a:gd name="T27" fmla="*/ 8 h 34"/>
                  <a:gd name="T28" fmla="*/ 2 w 34"/>
                  <a:gd name="T29" fmla="*/ 12 h 34"/>
                  <a:gd name="T30" fmla="*/ 0 w 34"/>
                  <a:gd name="T31" fmla="*/ 17 h 34"/>
                  <a:gd name="T32" fmla="*/ 2 w 34"/>
                  <a:gd name="T33" fmla="*/ 21 h 34"/>
                  <a:gd name="T34" fmla="*/ 3 w 34"/>
                  <a:gd name="T35" fmla="*/ 25 h 34"/>
                  <a:gd name="T36" fmla="*/ 6 w 34"/>
                  <a:gd name="T37" fmla="*/ 29 h 34"/>
                  <a:gd name="T38" fmla="*/ 9 w 34"/>
                  <a:gd name="T39" fmla="*/ 32 h 34"/>
                  <a:gd name="T40" fmla="*/ 13 w 34"/>
                  <a:gd name="T41" fmla="*/ 34 h 34"/>
                  <a:gd name="T42" fmla="*/ 17 w 34"/>
                  <a:gd name="T43" fmla="*/ 34 h 34"/>
                  <a:gd name="T44" fmla="*/ 21 w 34"/>
                  <a:gd name="T45" fmla="*/ 34 h 34"/>
                  <a:gd name="T46" fmla="*/ 26 w 34"/>
                  <a:gd name="T47" fmla="*/ 32 h 34"/>
                  <a:gd name="T48" fmla="*/ 30 w 34"/>
                  <a:gd name="T4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30" y="29"/>
                    </a:moveTo>
                    <a:lnTo>
                      <a:pt x="33" y="25"/>
                    </a:lnTo>
                    <a:lnTo>
                      <a:pt x="34" y="21"/>
                    </a:lnTo>
                    <a:lnTo>
                      <a:pt x="34" y="17"/>
                    </a:lnTo>
                    <a:lnTo>
                      <a:pt x="34" y="12"/>
                    </a:lnTo>
                    <a:lnTo>
                      <a:pt x="33" y="8"/>
                    </a:lnTo>
                    <a:lnTo>
                      <a:pt x="30" y="5"/>
                    </a:lnTo>
                    <a:lnTo>
                      <a:pt x="26" y="2"/>
                    </a:lnTo>
                    <a:lnTo>
                      <a:pt x="21" y="1"/>
                    </a:lnTo>
                    <a:lnTo>
                      <a:pt x="17" y="0"/>
                    </a:lnTo>
                    <a:lnTo>
                      <a:pt x="13" y="1"/>
                    </a:lnTo>
                    <a:lnTo>
                      <a:pt x="9" y="2"/>
                    </a:lnTo>
                    <a:lnTo>
                      <a:pt x="6" y="5"/>
                    </a:lnTo>
                    <a:lnTo>
                      <a:pt x="3" y="8"/>
                    </a:lnTo>
                    <a:lnTo>
                      <a:pt x="2" y="12"/>
                    </a:lnTo>
                    <a:lnTo>
                      <a:pt x="0" y="17"/>
                    </a:lnTo>
                    <a:lnTo>
                      <a:pt x="2" y="21"/>
                    </a:lnTo>
                    <a:lnTo>
                      <a:pt x="3" y="25"/>
                    </a:lnTo>
                    <a:lnTo>
                      <a:pt x="6" y="29"/>
                    </a:lnTo>
                    <a:lnTo>
                      <a:pt x="9" y="32"/>
                    </a:lnTo>
                    <a:lnTo>
                      <a:pt x="13" y="34"/>
                    </a:lnTo>
                    <a:lnTo>
                      <a:pt x="17" y="34"/>
                    </a:lnTo>
                    <a:lnTo>
                      <a:pt x="21" y="34"/>
                    </a:lnTo>
                    <a:lnTo>
                      <a:pt x="26" y="32"/>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7" name="Freeform 139"/>
              <p:cNvSpPr>
                <a:spLocks/>
              </p:cNvSpPr>
              <p:nvPr/>
            </p:nvSpPr>
            <p:spPr bwMode="auto">
              <a:xfrm>
                <a:off x="4362451" y="5289550"/>
                <a:ext cx="52388" cy="52388"/>
              </a:xfrm>
              <a:custGeom>
                <a:avLst/>
                <a:gdLst>
                  <a:gd name="T0" fmla="*/ 29 w 33"/>
                  <a:gd name="T1" fmla="*/ 28 h 33"/>
                  <a:gd name="T2" fmla="*/ 31 w 33"/>
                  <a:gd name="T3" fmla="*/ 24 h 33"/>
                  <a:gd name="T4" fmla="*/ 33 w 33"/>
                  <a:gd name="T5" fmla="*/ 21 h 33"/>
                  <a:gd name="T6" fmla="*/ 33 w 33"/>
                  <a:gd name="T7" fmla="*/ 17 h 33"/>
                  <a:gd name="T8" fmla="*/ 33 w 33"/>
                  <a:gd name="T9" fmla="*/ 11 h 33"/>
                  <a:gd name="T10" fmla="*/ 31 w 33"/>
                  <a:gd name="T11" fmla="*/ 8 h 33"/>
                  <a:gd name="T12" fmla="*/ 29 w 33"/>
                  <a:gd name="T13" fmla="*/ 4 h 33"/>
                  <a:gd name="T14" fmla="*/ 24 w 33"/>
                  <a:gd name="T15" fmla="*/ 1 h 33"/>
                  <a:gd name="T16" fmla="*/ 22 w 33"/>
                  <a:gd name="T17" fmla="*/ 0 h 33"/>
                  <a:gd name="T18" fmla="*/ 16 w 33"/>
                  <a:gd name="T19" fmla="*/ 0 h 33"/>
                  <a:gd name="T20" fmla="*/ 12 w 33"/>
                  <a:gd name="T21" fmla="*/ 0 h 33"/>
                  <a:gd name="T22" fmla="*/ 7 w 33"/>
                  <a:gd name="T23" fmla="*/ 1 h 33"/>
                  <a:gd name="T24" fmla="*/ 5 w 33"/>
                  <a:gd name="T25" fmla="*/ 4 h 33"/>
                  <a:gd name="T26" fmla="*/ 2 w 33"/>
                  <a:gd name="T27" fmla="*/ 8 h 33"/>
                  <a:gd name="T28" fmla="*/ 0 w 33"/>
                  <a:gd name="T29" fmla="*/ 11 h 33"/>
                  <a:gd name="T30" fmla="*/ 0 w 33"/>
                  <a:gd name="T31" fmla="*/ 17 h 33"/>
                  <a:gd name="T32" fmla="*/ 0 w 33"/>
                  <a:gd name="T33" fmla="*/ 21 h 33"/>
                  <a:gd name="T34" fmla="*/ 2 w 33"/>
                  <a:gd name="T35" fmla="*/ 24 h 33"/>
                  <a:gd name="T36" fmla="*/ 5 w 33"/>
                  <a:gd name="T37" fmla="*/ 28 h 33"/>
                  <a:gd name="T38" fmla="*/ 7 w 33"/>
                  <a:gd name="T39" fmla="*/ 31 h 33"/>
                  <a:gd name="T40" fmla="*/ 12 w 33"/>
                  <a:gd name="T41" fmla="*/ 33 h 33"/>
                  <a:gd name="T42" fmla="*/ 16 w 33"/>
                  <a:gd name="T43" fmla="*/ 33 h 33"/>
                  <a:gd name="T44" fmla="*/ 22 w 33"/>
                  <a:gd name="T45" fmla="*/ 33 h 33"/>
                  <a:gd name="T46" fmla="*/ 24 w 33"/>
                  <a:gd name="T47" fmla="*/ 31 h 33"/>
                  <a:gd name="T48" fmla="*/ 29 w 33"/>
                  <a:gd name="T4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3">
                    <a:moveTo>
                      <a:pt x="29" y="28"/>
                    </a:moveTo>
                    <a:lnTo>
                      <a:pt x="31" y="24"/>
                    </a:lnTo>
                    <a:lnTo>
                      <a:pt x="33" y="21"/>
                    </a:lnTo>
                    <a:lnTo>
                      <a:pt x="33" y="17"/>
                    </a:lnTo>
                    <a:lnTo>
                      <a:pt x="33" y="11"/>
                    </a:lnTo>
                    <a:lnTo>
                      <a:pt x="31" y="8"/>
                    </a:lnTo>
                    <a:lnTo>
                      <a:pt x="29" y="4"/>
                    </a:lnTo>
                    <a:lnTo>
                      <a:pt x="24" y="1"/>
                    </a:lnTo>
                    <a:lnTo>
                      <a:pt x="22" y="0"/>
                    </a:lnTo>
                    <a:lnTo>
                      <a:pt x="16" y="0"/>
                    </a:lnTo>
                    <a:lnTo>
                      <a:pt x="12" y="0"/>
                    </a:lnTo>
                    <a:lnTo>
                      <a:pt x="7" y="1"/>
                    </a:lnTo>
                    <a:lnTo>
                      <a:pt x="5" y="4"/>
                    </a:lnTo>
                    <a:lnTo>
                      <a:pt x="2" y="8"/>
                    </a:lnTo>
                    <a:lnTo>
                      <a:pt x="0" y="11"/>
                    </a:lnTo>
                    <a:lnTo>
                      <a:pt x="0" y="17"/>
                    </a:lnTo>
                    <a:lnTo>
                      <a:pt x="0" y="21"/>
                    </a:lnTo>
                    <a:lnTo>
                      <a:pt x="2" y="24"/>
                    </a:lnTo>
                    <a:lnTo>
                      <a:pt x="5" y="28"/>
                    </a:lnTo>
                    <a:lnTo>
                      <a:pt x="7" y="31"/>
                    </a:lnTo>
                    <a:lnTo>
                      <a:pt x="12" y="33"/>
                    </a:lnTo>
                    <a:lnTo>
                      <a:pt x="16" y="33"/>
                    </a:lnTo>
                    <a:lnTo>
                      <a:pt x="22" y="33"/>
                    </a:lnTo>
                    <a:lnTo>
                      <a:pt x="24" y="31"/>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8" name="Freeform 140"/>
              <p:cNvSpPr>
                <a:spLocks/>
              </p:cNvSpPr>
              <p:nvPr/>
            </p:nvSpPr>
            <p:spPr bwMode="auto">
              <a:xfrm>
                <a:off x="4365626" y="5440363"/>
                <a:ext cx="53975" cy="53975"/>
              </a:xfrm>
              <a:custGeom>
                <a:avLst/>
                <a:gdLst>
                  <a:gd name="T0" fmla="*/ 28 w 34"/>
                  <a:gd name="T1" fmla="*/ 28 h 34"/>
                  <a:gd name="T2" fmla="*/ 31 w 34"/>
                  <a:gd name="T3" fmla="*/ 25 h 34"/>
                  <a:gd name="T4" fmla="*/ 32 w 34"/>
                  <a:gd name="T5" fmla="*/ 21 h 34"/>
                  <a:gd name="T6" fmla="*/ 34 w 34"/>
                  <a:gd name="T7" fmla="*/ 17 h 34"/>
                  <a:gd name="T8" fmla="*/ 32 w 34"/>
                  <a:gd name="T9" fmla="*/ 13 h 34"/>
                  <a:gd name="T10" fmla="*/ 31 w 34"/>
                  <a:gd name="T11" fmla="*/ 8 h 34"/>
                  <a:gd name="T12" fmla="*/ 28 w 34"/>
                  <a:gd name="T13" fmla="*/ 4 h 34"/>
                  <a:gd name="T14" fmla="*/ 25 w 34"/>
                  <a:gd name="T15" fmla="*/ 1 h 34"/>
                  <a:gd name="T16" fmla="*/ 21 w 34"/>
                  <a:gd name="T17" fmla="*/ 0 h 34"/>
                  <a:gd name="T18" fmla="*/ 17 w 34"/>
                  <a:gd name="T19" fmla="*/ 0 h 34"/>
                  <a:gd name="T20" fmla="*/ 12 w 34"/>
                  <a:gd name="T21" fmla="*/ 0 h 34"/>
                  <a:gd name="T22" fmla="*/ 8 w 34"/>
                  <a:gd name="T23" fmla="*/ 1 h 34"/>
                  <a:gd name="T24" fmla="*/ 4 w 34"/>
                  <a:gd name="T25" fmla="*/ 4 h 34"/>
                  <a:gd name="T26" fmla="*/ 1 w 34"/>
                  <a:gd name="T27" fmla="*/ 8 h 34"/>
                  <a:gd name="T28" fmla="*/ 0 w 34"/>
                  <a:gd name="T29" fmla="*/ 13 h 34"/>
                  <a:gd name="T30" fmla="*/ 0 w 34"/>
                  <a:gd name="T31" fmla="*/ 17 h 34"/>
                  <a:gd name="T32" fmla="*/ 0 w 34"/>
                  <a:gd name="T33" fmla="*/ 21 h 34"/>
                  <a:gd name="T34" fmla="*/ 1 w 34"/>
                  <a:gd name="T35" fmla="*/ 25 h 34"/>
                  <a:gd name="T36" fmla="*/ 4 w 34"/>
                  <a:gd name="T37" fmla="*/ 28 h 34"/>
                  <a:gd name="T38" fmla="*/ 8 w 34"/>
                  <a:gd name="T39" fmla="*/ 31 h 34"/>
                  <a:gd name="T40" fmla="*/ 12 w 34"/>
                  <a:gd name="T41" fmla="*/ 33 h 34"/>
                  <a:gd name="T42" fmla="*/ 17 w 34"/>
                  <a:gd name="T43" fmla="*/ 34 h 34"/>
                  <a:gd name="T44" fmla="*/ 21 w 34"/>
                  <a:gd name="T45" fmla="*/ 33 h 34"/>
                  <a:gd name="T46" fmla="*/ 25 w 34"/>
                  <a:gd name="T47" fmla="*/ 31 h 34"/>
                  <a:gd name="T48" fmla="*/ 28 w 34"/>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28"/>
                    </a:moveTo>
                    <a:lnTo>
                      <a:pt x="31" y="25"/>
                    </a:lnTo>
                    <a:lnTo>
                      <a:pt x="32" y="21"/>
                    </a:lnTo>
                    <a:lnTo>
                      <a:pt x="34" y="17"/>
                    </a:lnTo>
                    <a:lnTo>
                      <a:pt x="32" y="13"/>
                    </a:lnTo>
                    <a:lnTo>
                      <a:pt x="31" y="8"/>
                    </a:lnTo>
                    <a:lnTo>
                      <a:pt x="28" y="4"/>
                    </a:lnTo>
                    <a:lnTo>
                      <a:pt x="25" y="1"/>
                    </a:lnTo>
                    <a:lnTo>
                      <a:pt x="21" y="0"/>
                    </a:lnTo>
                    <a:lnTo>
                      <a:pt x="17" y="0"/>
                    </a:lnTo>
                    <a:lnTo>
                      <a:pt x="12" y="0"/>
                    </a:lnTo>
                    <a:lnTo>
                      <a:pt x="8" y="1"/>
                    </a:lnTo>
                    <a:lnTo>
                      <a:pt x="4" y="4"/>
                    </a:lnTo>
                    <a:lnTo>
                      <a:pt x="1" y="8"/>
                    </a:lnTo>
                    <a:lnTo>
                      <a:pt x="0" y="13"/>
                    </a:lnTo>
                    <a:lnTo>
                      <a:pt x="0" y="17"/>
                    </a:lnTo>
                    <a:lnTo>
                      <a:pt x="0" y="21"/>
                    </a:lnTo>
                    <a:lnTo>
                      <a:pt x="1" y="25"/>
                    </a:lnTo>
                    <a:lnTo>
                      <a:pt x="4" y="28"/>
                    </a:lnTo>
                    <a:lnTo>
                      <a:pt x="8" y="31"/>
                    </a:lnTo>
                    <a:lnTo>
                      <a:pt x="12" y="33"/>
                    </a:lnTo>
                    <a:lnTo>
                      <a:pt x="17" y="34"/>
                    </a:lnTo>
                    <a:lnTo>
                      <a:pt x="21" y="33"/>
                    </a:lnTo>
                    <a:lnTo>
                      <a:pt x="25" y="31"/>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19" name="Freeform 141"/>
              <p:cNvSpPr>
                <a:spLocks/>
              </p:cNvSpPr>
              <p:nvPr/>
            </p:nvSpPr>
            <p:spPr bwMode="auto">
              <a:xfrm>
                <a:off x="4281488" y="5467350"/>
                <a:ext cx="53975" cy="53975"/>
              </a:xfrm>
              <a:custGeom>
                <a:avLst/>
                <a:gdLst>
                  <a:gd name="T0" fmla="*/ 30 w 34"/>
                  <a:gd name="T1" fmla="*/ 30 h 34"/>
                  <a:gd name="T2" fmla="*/ 33 w 34"/>
                  <a:gd name="T3" fmla="*/ 25 h 34"/>
                  <a:gd name="T4" fmla="*/ 34 w 34"/>
                  <a:gd name="T5" fmla="*/ 21 h 34"/>
                  <a:gd name="T6" fmla="*/ 34 w 34"/>
                  <a:gd name="T7" fmla="*/ 17 h 34"/>
                  <a:gd name="T8" fmla="*/ 34 w 34"/>
                  <a:gd name="T9" fmla="*/ 13 h 34"/>
                  <a:gd name="T10" fmla="*/ 33 w 34"/>
                  <a:gd name="T11" fmla="*/ 8 h 34"/>
                  <a:gd name="T12" fmla="*/ 30 w 34"/>
                  <a:gd name="T13" fmla="*/ 6 h 34"/>
                  <a:gd name="T14" fmla="*/ 26 w 34"/>
                  <a:gd name="T15" fmla="*/ 3 h 34"/>
                  <a:gd name="T16" fmla="*/ 21 w 34"/>
                  <a:gd name="T17" fmla="*/ 1 h 34"/>
                  <a:gd name="T18" fmla="*/ 17 w 34"/>
                  <a:gd name="T19" fmla="*/ 0 h 34"/>
                  <a:gd name="T20" fmla="*/ 13 w 34"/>
                  <a:gd name="T21" fmla="*/ 1 h 34"/>
                  <a:gd name="T22" fmla="*/ 9 w 34"/>
                  <a:gd name="T23" fmla="*/ 3 h 34"/>
                  <a:gd name="T24" fmla="*/ 6 w 34"/>
                  <a:gd name="T25" fmla="*/ 6 h 34"/>
                  <a:gd name="T26" fmla="*/ 3 w 34"/>
                  <a:gd name="T27" fmla="*/ 8 h 34"/>
                  <a:gd name="T28" fmla="*/ 2 w 34"/>
                  <a:gd name="T29" fmla="*/ 13 h 34"/>
                  <a:gd name="T30" fmla="*/ 0 w 34"/>
                  <a:gd name="T31" fmla="*/ 17 h 34"/>
                  <a:gd name="T32" fmla="*/ 2 w 34"/>
                  <a:gd name="T33" fmla="*/ 21 h 34"/>
                  <a:gd name="T34" fmla="*/ 3 w 34"/>
                  <a:gd name="T35" fmla="*/ 25 h 34"/>
                  <a:gd name="T36" fmla="*/ 6 w 34"/>
                  <a:gd name="T37" fmla="*/ 30 h 34"/>
                  <a:gd name="T38" fmla="*/ 9 w 34"/>
                  <a:gd name="T39" fmla="*/ 33 h 34"/>
                  <a:gd name="T40" fmla="*/ 13 w 34"/>
                  <a:gd name="T41" fmla="*/ 34 h 34"/>
                  <a:gd name="T42" fmla="*/ 17 w 34"/>
                  <a:gd name="T43" fmla="*/ 34 h 34"/>
                  <a:gd name="T44" fmla="*/ 21 w 34"/>
                  <a:gd name="T45" fmla="*/ 34 h 34"/>
                  <a:gd name="T46" fmla="*/ 26 w 34"/>
                  <a:gd name="T47" fmla="*/ 33 h 34"/>
                  <a:gd name="T48" fmla="*/ 30 w 34"/>
                  <a:gd name="T4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30" y="30"/>
                    </a:moveTo>
                    <a:lnTo>
                      <a:pt x="33" y="25"/>
                    </a:lnTo>
                    <a:lnTo>
                      <a:pt x="34" y="21"/>
                    </a:lnTo>
                    <a:lnTo>
                      <a:pt x="34" y="17"/>
                    </a:lnTo>
                    <a:lnTo>
                      <a:pt x="34" y="13"/>
                    </a:lnTo>
                    <a:lnTo>
                      <a:pt x="33" y="8"/>
                    </a:lnTo>
                    <a:lnTo>
                      <a:pt x="30" y="6"/>
                    </a:lnTo>
                    <a:lnTo>
                      <a:pt x="26" y="3"/>
                    </a:lnTo>
                    <a:lnTo>
                      <a:pt x="21" y="1"/>
                    </a:lnTo>
                    <a:lnTo>
                      <a:pt x="17" y="0"/>
                    </a:lnTo>
                    <a:lnTo>
                      <a:pt x="13" y="1"/>
                    </a:lnTo>
                    <a:lnTo>
                      <a:pt x="9" y="3"/>
                    </a:lnTo>
                    <a:lnTo>
                      <a:pt x="6" y="6"/>
                    </a:lnTo>
                    <a:lnTo>
                      <a:pt x="3" y="8"/>
                    </a:lnTo>
                    <a:lnTo>
                      <a:pt x="2" y="13"/>
                    </a:lnTo>
                    <a:lnTo>
                      <a:pt x="0" y="17"/>
                    </a:lnTo>
                    <a:lnTo>
                      <a:pt x="2" y="21"/>
                    </a:lnTo>
                    <a:lnTo>
                      <a:pt x="3" y="25"/>
                    </a:lnTo>
                    <a:lnTo>
                      <a:pt x="6" y="30"/>
                    </a:lnTo>
                    <a:lnTo>
                      <a:pt x="9" y="33"/>
                    </a:lnTo>
                    <a:lnTo>
                      <a:pt x="13" y="34"/>
                    </a:lnTo>
                    <a:lnTo>
                      <a:pt x="17" y="34"/>
                    </a:lnTo>
                    <a:lnTo>
                      <a:pt x="21" y="34"/>
                    </a:lnTo>
                    <a:lnTo>
                      <a:pt x="26" y="33"/>
                    </a:lnTo>
                    <a:lnTo>
                      <a:pt x="30"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0" name="Freeform 142"/>
              <p:cNvSpPr>
                <a:spLocks/>
              </p:cNvSpPr>
              <p:nvPr/>
            </p:nvSpPr>
            <p:spPr bwMode="auto">
              <a:xfrm>
                <a:off x="4205288" y="5418138"/>
                <a:ext cx="53975" cy="53975"/>
              </a:xfrm>
              <a:custGeom>
                <a:avLst/>
                <a:gdLst>
                  <a:gd name="T0" fmla="*/ 28 w 34"/>
                  <a:gd name="T1" fmla="*/ 28 h 34"/>
                  <a:gd name="T2" fmla="*/ 31 w 34"/>
                  <a:gd name="T3" fmla="*/ 25 h 34"/>
                  <a:gd name="T4" fmla="*/ 34 w 34"/>
                  <a:gd name="T5" fmla="*/ 21 h 34"/>
                  <a:gd name="T6" fmla="*/ 34 w 34"/>
                  <a:gd name="T7" fmla="*/ 17 h 34"/>
                  <a:gd name="T8" fmla="*/ 34 w 34"/>
                  <a:gd name="T9" fmla="*/ 13 h 34"/>
                  <a:gd name="T10" fmla="*/ 31 w 34"/>
                  <a:gd name="T11" fmla="*/ 8 h 34"/>
                  <a:gd name="T12" fmla="*/ 28 w 34"/>
                  <a:gd name="T13" fmla="*/ 4 h 34"/>
                  <a:gd name="T14" fmla="*/ 26 w 34"/>
                  <a:gd name="T15" fmla="*/ 1 h 34"/>
                  <a:gd name="T16" fmla="*/ 21 w 34"/>
                  <a:gd name="T17" fmla="*/ 0 h 34"/>
                  <a:gd name="T18" fmla="*/ 17 w 34"/>
                  <a:gd name="T19" fmla="*/ 0 h 34"/>
                  <a:gd name="T20" fmla="*/ 13 w 34"/>
                  <a:gd name="T21" fmla="*/ 0 h 34"/>
                  <a:gd name="T22" fmla="*/ 9 w 34"/>
                  <a:gd name="T23" fmla="*/ 1 h 34"/>
                  <a:gd name="T24" fmla="*/ 6 w 34"/>
                  <a:gd name="T25" fmla="*/ 4 h 34"/>
                  <a:gd name="T26" fmla="*/ 3 w 34"/>
                  <a:gd name="T27" fmla="*/ 8 h 34"/>
                  <a:gd name="T28" fmla="*/ 1 w 34"/>
                  <a:gd name="T29" fmla="*/ 13 h 34"/>
                  <a:gd name="T30" fmla="*/ 0 w 34"/>
                  <a:gd name="T31" fmla="*/ 17 h 34"/>
                  <a:gd name="T32" fmla="*/ 1 w 34"/>
                  <a:gd name="T33" fmla="*/ 21 h 34"/>
                  <a:gd name="T34" fmla="*/ 3 w 34"/>
                  <a:gd name="T35" fmla="*/ 25 h 34"/>
                  <a:gd name="T36" fmla="*/ 6 w 34"/>
                  <a:gd name="T37" fmla="*/ 28 h 34"/>
                  <a:gd name="T38" fmla="*/ 9 w 34"/>
                  <a:gd name="T39" fmla="*/ 31 h 34"/>
                  <a:gd name="T40" fmla="*/ 13 w 34"/>
                  <a:gd name="T41" fmla="*/ 32 h 34"/>
                  <a:gd name="T42" fmla="*/ 17 w 34"/>
                  <a:gd name="T43" fmla="*/ 34 h 34"/>
                  <a:gd name="T44" fmla="*/ 21 w 34"/>
                  <a:gd name="T45" fmla="*/ 32 h 34"/>
                  <a:gd name="T46" fmla="*/ 26 w 34"/>
                  <a:gd name="T47" fmla="*/ 31 h 34"/>
                  <a:gd name="T48" fmla="*/ 28 w 34"/>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28"/>
                    </a:moveTo>
                    <a:lnTo>
                      <a:pt x="31" y="25"/>
                    </a:lnTo>
                    <a:lnTo>
                      <a:pt x="34" y="21"/>
                    </a:lnTo>
                    <a:lnTo>
                      <a:pt x="34" y="17"/>
                    </a:lnTo>
                    <a:lnTo>
                      <a:pt x="34" y="13"/>
                    </a:lnTo>
                    <a:lnTo>
                      <a:pt x="31" y="8"/>
                    </a:lnTo>
                    <a:lnTo>
                      <a:pt x="28" y="4"/>
                    </a:lnTo>
                    <a:lnTo>
                      <a:pt x="26" y="1"/>
                    </a:lnTo>
                    <a:lnTo>
                      <a:pt x="21" y="0"/>
                    </a:lnTo>
                    <a:lnTo>
                      <a:pt x="17" y="0"/>
                    </a:lnTo>
                    <a:lnTo>
                      <a:pt x="13" y="0"/>
                    </a:lnTo>
                    <a:lnTo>
                      <a:pt x="9" y="1"/>
                    </a:lnTo>
                    <a:lnTo>
                      <a:pt x="6" y="4"/>
                    </a:lnTo>
                    <a:lnTo>
                      <a:pt x="3" y="8"/>
                    </a:lnTo>
                    <a:lnTo>
                      <a:pt x="1" y="13"/>
                    </a:lnTo>
                    <a:lnTo>
                      <a:pt x="0" y="17"/>
                    </a:lnTo>
                    <a:lnTo>
                      <a:pt x="1" y="21"/>
                    </a:lnTo>
                    <a:lnTo>
                      <a:pt x="3" y="25"/>
                    </a:lnTo>
                    <a:lnTo>
                      <a:pt x="6" y="28"/>
                    </a:lnTo>
                    <a:lnTo>
                      <a:pt x="9" y="31"/>
                    </a:lnTo>
                    <a:lnTo>
                      <a:pt x="13" y="32"/>
                    </a:lnTo>
                    <a:lnTo>
                      <a:pt x="17" y="34"/>
                    </a:lnTo>
                    <a:lnTo>
                      <a:pt x="21" y="32"/>
                    </a:lnTo>
                    <a:lnTo>
                      <a:pt x="26" y="31"/>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7542" name="Groupe 17541"/>
            <p:cNvGrpSpPr/>
            <p:nvPr/>
          </p:nvGrpSpPr>
          <p:grpSpPr>
            <a:xfrm>
              <a:off x="659582" y="4590960"/>
              <a:ext cx="2148652" cy="1459240"/>
              <a:chOff x="1541463" y="5140325"/>
              <a:chExt cx="1628776" cy="1092200"/>
            </a:xfrm>
          </p:grpSpPr>
          <p:sp>
            <p:nvSpPr>
              <p:cNvPr id="12" name="Freeform 12"/>
              <p:cNvSpPr>
                <a:spLocks/>
              </p:cNvSpPr>
              <p:nvPr/>
            </p:nvSpPr>
            <p:spPr bwMode="auto">
              <a:xfrm>
                <a:off x="1600201" y="5140325"/>
                <a:ext cx="1570038" cy="1041400"/>
              </a:xfrm>
              <a:custGeom>
                <a:avLst/>
                <a:gdLst>
                  <a:gd name="T0" fmla="*/ 989 w 989"/>
                  <a:gd name="T1" fmla="*/ 656 h 656"/>
                  <a:gd name="T2" fmla="*/ 0 w 989"/>
                  <a:gd name="T3" fmla="*/ 656 h 656"/>
                  <a:gd name="T4" fmla="*/ 0 w 989"/>
                  <a:gd name="T5" fmla="*/ 0 h 656"/>
                </a:gdLst>
                <a:ahLst/>
                <a:cxnLst>
                  <a:cxn ang="0">
                    <a:pos x="T0" y="T1"/>
                  </a:cxn>
                  <a:cxn ang="0">
                    <a:pos x="T2" y="T3"/>
                  </a:cxn>
                  <a:cxn ang="0">
                    <a:pos x="T4" y="T5"/>
                  </a:cxn>
                </a:cxnLst>
                <a:rect l="0" t="0" r="r" b="b"/>
                <a:pathLst>
                  <a:path w="989" h="656">
                    <a:moveTo>
                      <a:pt x="989" y="656"/>
                    </a:moveTo>
                    <a:lnTo>
                      <a:pt x="0" y="656"/>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1" name="Line 34"/>
              <p:cNvSpPr>
                <a:spLocks noChangeShapeType="1"/>
              </p:cNvSpPr>
              <p:nvPr/>
            </p:nvSpPr>
            <p:spPr bwMode="auto">
              <a:xfrm>
                <a:off x="1541463" y="5148263"/>
                <a:ext cx="58738"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2" name="Line 35"/>
              <p:cNvSpPr>
                <a:spLocks noChangeShapeType="1"/>
              </p:cNvSpPr>
              <p:nvPr/>
            </p:nvSpPr>
            <p:spPr bwMode="auto">
              <a:xfrm>
                <a:off x="1541463" y="5492750"/>
                <a:ext cx="58738"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3" name="Line 36"/>
              <p:cNvSpPr>
                <a:spLocks noChangeShapeType="1"/>
              </p:cNvSpPr>
              <p:nvPr/>
            </p:nvSpPr>
            <p:spPr bwMode="auto">
              <a:xfrm>
                <a:off x="1541463" y="6181725"/>
                <a:ext cx="58738"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4" name="Line 37"/>
              <p:cNvSpPr>
                <a:spLocks noChangeShapeType="1"/>
              </p:cNvSpPr>
              <p:nvPr/>
            </p:nvSpPr>
            <p:spPr bwMode="auto">
              <a:xfrm>
                <a:off x="1541463" y="5837238"/>
                <a:ext cx="58738"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6" name="Line 48"/>
              <p:cNvSpPr>
                <a:spLocks noChangeShapeType="1"/>
              </p:cNvSpPr>
              <p:nvPr/>
            </p:nvSpPr>
            <p:spPr bwMode="auto">
              <a:xfrm flipV="1">
                <a:off x="2860676"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7" name="Line 49"/>
              <p:cNvSpPr>
                <a:spLocks noChangeShapeType="1"/>
              </p:cNvSpPr>
              <p:nvPr/>
            </p:nvSpPr>
            <p:spPr bwMode="auto">
              <a:xfrm flipV="1">
                <a:off x="1908176"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8" name="Line 50"/>
              <p:cNvSpPr>
                <a:spLocks noChangeShapeType="1"/>
              </p:cNvSpPr>
              <p:nvPr/>
            </p:nvSpPr>
            <p:spPr bwMode="auto">
              <a:xfrm flipV="1">
                <a:off x="2386013" y="6181725"/>
                <a:ext cx="0" cy="5080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7" name="Line 59"/>
              <p:cNvSpPr>
                <a:spLocks noChangeShapeType="1"/>
              </p:cNvSpPr>
              <p:nvPr/>
            </p:nvSpPr>
            <p:spPr bwMode="auto">
              <a:xfrm>
                <a:off x="1600201" y="5837238"/>
                <a:ext cx="1549400"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1" name="Line 73"/>
              <p:cNvSpPr>
                <a:spLocks noChangeShapeType="1"/>
              </p:cNvSpPr>
              <p:nvPr/>
            </p:nvSpPr>
            <p:spPr bwMode="auto">
              <a:xfrm flipH="1">
                <a:off x="2257426" y="5619750"/>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4" name="Line 76"/>
              <p:cNvSpPr>
                <a:spLocks noChangeShapeType="1"/>
              </p:cNvSpPr>
              <p:nvPr/>
            </p:nvSpPr>
            <p:spPr bwMode="auto">
              <a:xfrm flipH="1">
                <a:off x="2719388" y="583723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6" name="Line 78"/>
              <p:cNvSpPr>
                <a:spLocks noChangeShapeType="1"/>
              </p:cNvSpPr>
              <p:nvPr/>
            </p:nvSpPr>
            <p:spPr bwMode="auto">
              <a:xfrm flipH="1">
                <a:off x="1776413" y="567848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521" name="Freeform 143"/>
              <p:cNvSpPr>
                <a:spLocks/>
              </p:cNvSpPr>
              <p:nvPr/>
            </p:nvSpPr>
            <p:spPr bwMode="auto">
              <a:xfrm>
                <a:off x="2698751" y="5802313"/>
                <a:ext cx="53975" cy="53975"/>
              </a:xfrm>
              <a:custGeom>
                <a:avLst/>
                <a:gdLst>
                  <a:gd name="T0" fmla="*/ 29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9 w 34"/>
                  <a:gd name="T13" fmla="*/ 6 h 34"/>
                  <a:gd name="T14" fmla="*/ 24 w 34"/>
                  <a:gd name="T15" fmla="*/ 3 h 34"/>
                  <a:gd name="T16" fmla="*/ 22 w 34"/>
                  <a:gd name="T17" fmla="*/ 2 h 34"/>
                  <a:gd name="T18" fmla="*/ 17 w 34"/>
                  <a:gd name="T19" fmla="*/ 0 h 34"/>
                  <a:gd name="T20" fmla="*/ 12 w 34"/>
                  <a:gd name="T21" fmla="*/ 2 h 34"/>
                  <a:gd name="T22" fmla="*/ 9 w 34"/>
                  <a:gd name="T23" fmla="*/ 3 h 34"/>
                  <a:gd name="T24" fmla="*/ 4 w 34"/>
                  <a:gd name="T25" fmla="*/ 6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30 h 34"/>
                  <a:gd name="T38" fmla="*/ 9 w 34"/>
                  <a:gd name="T39" fmla="*/ 33 h 34"/>
                  <a:gd name="T40" fmla="*/ 12 w 34"/>
                  <a:gd name="T41" fmla="*/ 34 h 34"/>
                  <a:gd name="T42" fmla="*/ 17 w 34"/>
                  <a:gd name="T43" fmla="*/ 34 h 34"/>
                  <a:gd name="T44" fmla="*/ 22 w 34"/>
                  <a:gd name="T45" fmla="*/ 34 h 34"/>
                  <a:gd name="T46" fmla="*/ 24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1" y="26"/>
                    </a:lnTo>
                    <a:lnTo>
                      <a:pt x="33" y="22"/>
                    </a:lnTo>
                    <a:lnTo>
                      <a:pt x="34" y="17"/>
                    </a:lnTo>
                    <a:lnTo>
                      <a:pt x="33" y="13"/>
                    </a:lnTo>
                    <a:lnTo>
                      <a:pt x="31" y="9"/>
                    </a:lnTo>
                    <a:lnTo>
                      <a:pt x="29" y="6"/>
                    </a:lnTo>
                    <a:lnTo>
                      <a:pt x="24" y="3"/>
                    </a:lnTo>
                    <a:lnTo>
                      <a:pt x="22" y="2"/>
                    </a:lnTo>
                    <a:lnTo>
                      <a:pt x="17" y="0"/>
                    </a:lnTo>
                    <a:lnTo>
                      <a:pt x="12" y="2"/>
                    </a:lnTo>
                    <a:lnTo>
                      <a:pt x="9" y="3"/>
                    </a:lnTo>
                    <a:lnTo>
                      <a:pt x="4" y="6"/>
                    </a:lnTo>
                    <a:lnTo>
                      <a:pt x="2" y="9"/>
                    </a:lnTo>
                    <a:lnTo>
                      <a:pt x="0" y="13"/>
                    </a:lnTo>
                    <a:lnTo>
                      <a:pt x="0" y="17"/>
                    </a:lnTo>
                    <a:lnTo>
                      <a:pt x="0" y="22"/>
                    </a:lnTo>
                    <a:lnTo>
                      <a:pt x="2" y="26"/>
                    </a:lnTo>
                    <a:lnTo>
                      <a:pt x="4" y="30"/>
                    </a:lnTo>
                    <a:lnTo>
                      <a:pt x="9" y="33"/>
                    </a:lnTo>
                    <a:lnTo>
                      <a:pt x="12" y="34"/>
                    </a:lnTo>
                    <a:lnTo>
                      <a:pt x="17" y="34"/>
                    </a:lnTo>
                    <a:lnTo>
                      <a:pt x="22" y="34"/>
                    </a:lnTo>
                    <a:lnTo>
                      <a:pt x="24"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2" name="Freeform 144"/>
              <p:cNvSpPr>
                <a:spLocks/>
              </p:cNvSpPr>
              <p:nvPr/>
            </p:nvSpPr>
            <p:spPr bwMode="auto">
              <a:xfrm>
                <a:off x="2751138" y="5802313"/>
                <a:ext cx="53975" cy="53975"/>
              </a:xfrm>
              <a:custGeom>
                <a:avLst/>
                <a:gdLst>
                  <a:gd name="T0" fmla="*/ 30 w 34"/>
                  <a:gd name="T1" fmla="*/ 30 h 34"/>
                  <a:gd name="T2" fmla="*/ 32 w 34"/>
                  <a:gd name="T3" fmla="*/ 26 h 34"/>
                  <a:gd name="T4" fmla="*/ 34 w 34"/>
                  <a:gd name="T5" fmla="*/ 22 h 34"/>
                  <a:gd name="T6" fmla="*/ 34 w 34"/>
                  <a:gd name="T7" fmla="*/ 17 h 34"/>
                  <a:gd name="T8" fmla="*/ 34 w 34"/>
                  <a:gd name="T9" fmla="*/ 13 h 34"/>
                  <a:gd name="T10" fmla="*/ 32 w 34"/>
                  <a:gd name="T11" fmla="*/ 9 h 34"/>
                  <a:gd name="T12" fmla="*/ 30 w 34"/>
                  <a:gd name="T13" fmla="*/ 6 h 34"/>
                  <a:gd name="T14" fmla="*/ 25 w 34"/>
                  <a:gd name="T15" fmla="*/ 3 h 34"/>
                  <a:gd name="T16" fmla="*/ 21 w 34"/>
                  <a:gd name="T17" fmla="*/ 2 h 34"/>
                  <a:gd name="T18" fmla="*/ 17 w 34"/>
                  <a:gd name="T19" fmla="*/ 0 h 34"/>
                  <a:gd name="T20" fmla="*/ 13 w 34"/>
                  <a:gd name="T21" fmla="*/ 2 h 34"/>
                  <a:gd name="T22" fmla="*/ 8 w 34"/>
                  <a:gd name="T23" fmla="*/ 3 h 34"/>
                  <a:gd name="T24" fmla="*/ 6 w 34"/>
                  <a:gd name="T25" fmla="*/ 6 h 34"/>
                  <a:gd name="T26" fmla="*/ 3 w 34"/>
                  <a:gd name="T27" fmla="*/ 9 h 34"/>
                  <a:gd name="T28" fmla="*/ 1 w 34"/>
                  <a:gd name="T29" fmla="*/ 13 h 34"/>
                  <a:gd name="T30" fmla="*/ 0 w 34"/>
                  <a:gd name="T31" fmla="*/ 17 h 34"/>
                  <a:gd name="T32" fmla="*/ 1 w 34"/>
                  <a:gd name="T33" fmla="*/ 22 h 34"/>
                  <a:gd name="T34" fmla="*/ 3 w 34"/>
                  <a:gd name="T35" fmla="*/ 26 h 34"/>
                  <a:gd name="T36" fmla="*/ 6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30 w 34"/>
                  <a:gd name="T49" fmla="*/ 30 h 34"/>
                  <a:gd name="T50" fmla="*/ 30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0" y="30"/>
                    </a:moveTo>
                    <a:lnTo>
                      <a:pt x="32" y="26"/>
                    </a:lnTo>
                    <a:lnTo>
                      <a:pt x="34" y="22"/>
                    </a:lnTo>
                    <a:lnTo>
                      <a:pt x="34" y="17"/>
                    </a:lnTo>
                    <a:lnTo>
                      <a:pt x="34" y="13"/>
                    </a:lnTo>
                    <a:lnTo>
                      <a:pt x="32" y="9"/>
                    </a:lnTo>
                    <a:lnTo>
                      <a:pt x="30" y="6"/>
                    </a:lnTo>
                    <a:lnTo>
                      <a:pt x="25" y="3"/>
                    </a:lnTo>
                    <a:lnTo>
                      <a:pt x="21" y="2"/>
                    </a:lnTo>
                    <a:lnTo>
                      <a:pt x="17" y="0"/>
                    </a:lnTo>
                    <a:lnTo>
                      <a:pt x="13" y="2"/>
                    </a:lnTo>
                    <a:lnTo>
                      <a:pt x="8" y="3"/>
                    </a:lnTo>
                    <a:lnTo>
                      <a:pt x="6" y="6"/>
                    </a:lnTo>
                    <a:lnTo>
                      <a:pt x="3" y="9"/>
                    </a:lnTo>
                    <a:lnTo>
                      <a:pt x="1" y="13"/>
                    </a:lnTo>
                    <a:lnTo>
                      <a:pt x="0" y="17"/>
                    </a:lnTo>
                    <a:lnTo>
                      <a:pt x="1" y="22"/>
                    </a:lnTo>
                    <a:lnTo>
                      <a:pt x="3" y="26"/>
                    </a:lnTo>
                    <a:lnTo>
                      <a:pt x="6" y="30"/>
                    </a:lnTo>
                    <a:lnTo>
                      <a:pt x="8" y="33"/>
                    </a:lnTo>
                    <a:lnTo>
                      <a:pt x="13" y="34"/>
                    </a:lnTo>
                    <a:lnTo>
                      <a:pt x="17" y="34"/>
                    </a:lnTo>
                    <a:lnTo>
                      <a:pt x="21" y="34"/>
                    </a:lnTo>
                    <a:lnTo>
                      <a:pt x="25" y="33"/>
                    </a:lnTo>
                    <a:lnTo>
                      <a:pt x="30" y="30"/>
                    </a:lnTo>
                    <a:lnTo>
                      <a:pt x="30"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3" name="Freeform 145"/>
              <p:cNvSpPr>
                <a:spLocks/>
              </p:cNvSpPr>
              <p:nvPr/>
            </p:nvSpPr>
            <p:spPr bwMode="auto">
              <a:xfrm>
                <a:off x="2805113" y="5802313"/>
                <a:ext cx="53975" cy="53975"/>
              </a:xfrm>
              <a:custGeom>
                <a:avLst/>
                <a:gdLst>
                  <a:gd name="T0" fmla="*/ 28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3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3" y="22"/>
                    </a:lnTo>
                    <a:lnTo>
                      <a:pt x="34" y="17"/>
                    </a:lnTo>
                    <a:lnTo>
                      <a:pt x="33" y="13"/>
                    </a:lnTo>
                    <a:lnTo>
                      <a:pt x="31" y="9"/>
                    </a:lnTo>
                    <a:lnTo>
                      <a:pt x="28" y="6"/>
                    </a:lnTo>
                    <a:lnTo>
                      <a:pt x="25" y="3"/>
                    </a:lnTo>
                    <a:lnTo>
                      <a:pt x="21" y="2"/>
                    </a:lnTo>
                    <a:lnTo>
                      <a:pt x="17" y="0"/>
                    </a:lnTo>
                    <a:lnTo>
                      <a:pt x="13" y="2"/>
                    </a:lnTo>
                    <a:lnTo>
                      <a:pt x="8" y="3"/>
                    </a:lnTo>
                    <a:lnTo>
                      <a:pt x="4" y="6"/>
                    </a:lnTo>
                    <a:lnTo>
                      <a:pt x="1" y="9"/>
                    </a:lnTo>
                    <a:lnTo>
                      <a:pt x="0" y="13"/>
                    </a:lnTo>
                    <a:lnTo>
                      <a:pt x="0" y="17"/>
                    </a:lnTo>
                    <a:lnTo>
                      <a:pt x="0" y="22"/>
                    </a:lnTo>
                    <a:lnTo>
                      <a:pt x="1" y="26"/>
                    </a:lnTo>
                    <a:lnTo>
                      <a:pt x="4" y="30"/>
                    </a:lnTo>
                    <a:lnTo>
                      <a:pt x="8" y="33"/>
                    </a:lnTo>
                    <a:lnTo>
                      <a:pt x="13"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4" name="Freeform 146"/>
              <p:cNvSpPr>
                <a:spLocks/>
              </p:cNvSpPr>
              <p:nvPr/>
            </p:nvSpPr>
            <p:spPr bwMode="auto">
              <a:xfrm>
                <a:off x="2859088" y="5802313"/>
                <a:ext cx="53975" cy="53975"/>
              </a:xfrm>
              <a:custGeom>
                <a:avLst/>
                <a:gdLst>
                  <a:gd name="T0" fmla="*/ 28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6 h 34"/>
                  <a:gd name="T14" fmla="*/ 24 w 34"/>
                  <a:gd name="T15" fmla="*/ 3 h 34"/>
                  <a:gd name="T16" fmla="*/ 21 w 34"/>
                  <a:gd name="T17" fmla="*/ 2 h 34"/>
                  <a:gd name="T18" fmla="*/ 17 w 34"/>
                  <a:gd name="T19" fmla="*/ 0 h 34"/>
                  <a:gd name="T20" fmla="*/ 11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8 w 34"/>
                  <a:gd name="T39" fmla="*/ 33 h 34"/>
                  <a:gd name="T40" fmla="*/ 11 w 34"/>
                  <a:gd name="T41" fmla="*/ 34 h 34"/>
                  <a:gd name="T42" fmla="*/ 17 w 34"/>
                  <a:gd name="T43" fmla="*/ 34 h 34"/>
                  <a:gd name="T44" fmla="*/ 21 w 34"/>
                  <a:gd name="T45" fmla="*/ 34 h 34"/>
                  <a:gd name="T46" fmla="*/ 24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3" y="22"/>
                    </a:lnTo>
                    <a:lnTo>
                      <a:pt x="34" y="17"/>
                    </a:lnTo>
                    <a:lnTo>
                      <a:pt x="33" y="13"/>
                    </a:lnTo>
                    <a:lnTo>
                      <a:pt x="31" y="9"/>
                    </a:lnTo>
                    <a:lnTo>
                      <a:pt x="28" y="6"/>
                    </a:lnTo>
                    <a:lnTo>
                      <a:pt x="24" y="3"/>
                    </a:lnTo>
                    <a:lnTo>
                      <a:pt x="21" y="2"/>
                    </a:lnTo>
                    <a:lnTo>
                      <a:pt x="17" y="0"/>
                    </a:lnTo>
                    <a:lnTo>
                      <a:pt x="11" y="2"/>
                    </a:lnTo>
                    <a:lnTo>
                      <a:pt x="8" y="3"/>
                    </a:lnTo>
                    <a:lnTo>
                      <a:pt x="4" y="6"/>
                    </a:lnTo>
                    <a:lnTo>
                      <a:pt x="1" y="9"/>
                    </a:lnTo>
                    <a:lnTo>
                      <a:pt x="0" y="13"/>
                    </a:lnTo>
                    <a:lnTo>
                      <a:pt x="0" y="17"/>
                    </a:lnTo>
                    <a:lnTo>
                      <a:pt x="0" y="22"/>
                    </a:lnTo>
                    <a:lnTo>
                      <a:pt x="1" y="26"/>
                    </a:lnTo>
                    <a:lnTo>
                      <a:pt x="4" y="30"/>
                    </a:lnTo>
                    <a:lnTo>
                      <a:pt x="8" y="33"/>
                    </a:lnTo>
                    <a:lnTo>
                      <a:pt x="11" y="34"/>
                    </a:lnTo>
                    <a:lnTo>
                      <a:pt x="17" y="34"/>
                    </a:lnTo>
                    <a:lnTo>
                      <a:pt x="21" y="34"/>
                    </a:lnTo>
                    <a:lnTo>
                      <a:pt x="24"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5" name="Freeform 147"/>
              <p:cNvSpPr>
                <a:spLocks/>
              </p:cNvSpPr>
              <p:nvPr/>
            </p:nvSpPr>
            <p:spPr bwMode="auto">
              <a:xfrm>
                <a:off x="2911476" y="5802313"/>
                <a:ext cx="53975" cy="53975"/>
              </a:xfrm>
              <a:custGeom>
                <a:avLst/>
                <a:gdLst>
                  <a:gd name="T0" fmla="*/ 29 w 34"/>
                  <a:gd name="T1" fmla="*/ 30 h 34"/>
                  <a:gd name="T2" fmla="*/ 32 w 34"/>
                  <a:gd name="T3" fmla="*/ 26 h 34"/>
                  <a:gd name="T4" fmla="*/ 34 w 34"/>
                  <a:gd name="T5" fmla="*/ 22 h 34"/>
                  <a:gd name="T6" fmla="*/ 34 w 34"/>
                  <a:gd name="T7" fmla="*/ 17 h 34"/>
                  <a:gd name="T8" fmla="*/ 34 w 34"/>
                  <a:gd name="T9" fmla="*/ 13 h 34"/>
                  <a:gd name="T10" fmla="*/ 32 w 34"/>
                  <a:gd name="T11" fmla="*/ 9 h 34"/>
                  <a:gd name="T12" fmla="*/ 29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2 w 34"/>
                  <a:gd name="T27" fmla="*/ 9 h 34"/>
                  <a:gd name="T28" fmla="*/ 1 w 34"/>
                  <a:gd name="T29" fmla="*/ 13 h 34"/>
                  <a:gd name="T30" fmla="*/ 0 w 34"/>
                  <a:gd name="T31" fmla="*/ 17 h 34"/>
                  <a:gd name="T32" fmla="*/ 1 w 34"/>
                  <a:gd name="T33" fmla="*/ 22 h 34"/>
                  <a:gd name="T34" fmla="*/ 2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2" y="26"/>
                    </a:lnTo>
                    <a:lnTo>
                      <a:pt x="34" y="22"/>
                    </a:lnTo>
                    <a:lnTo>
                      <a:pt x="34" y="17"/>
                    </a:lnTo>
                    <a:lnTo>
                      <a:pt x="34" y="13"/>
                    </a:lnTo>
                    <a:lnTo>
                      <a:pt x="32" y="9"/>
                    </a:lnTo>
                    <a:lnTo>
                      <a:pt x="29" y="6"/>
                    </a:lnTo>
                    <a:lnTo>
                      <a:pt x="25" y="3"/>
                    </a:lnTo>
                    <a:lnTo>
                      <a:pt x="21" y="2"/>
                    </a:lnTo>
                    <a:lnTo>
                      <a:pt x="17" y="0"/>
                    </a:lnTo>
                    <a:lnTo>
                      <a:pt x="12" y="2"/>
                    </a:lnTo>
                    <a:lnTo>
                      <a:pt x="8" y="3"/>
                    </a:lnTo>
                    <a:lnTo>
                      <a:pt x="5" y="6"/>
                    </a:lnTo>
                    <a:lnTo>
                      <a:pt x="2" y="9"/>
                    </a:lnTo>
                    <a:lnTo>
                      <a:pt x="1" y="13"/>
                    </a:lnTo>
                    <a:lnTo>
                      <a:pt x="0" y="17"/>
                    </a:lnTo>
                    <a:lnTo>
                      <a:pt x="1" y="22"/>
                    </a:lnTo>
                    <a:lnTo>
                      <a:pt x="2" y="26"/>
                    </a:lnTo>
                    <a:lnTo>
                      <a:pt x="5" y="30"/>
                    </a:lnTo>
                    <a:lnTo>
                      <a:pt x="8" y="33"/>
                    </a:lnTo>
                    <a:lnTo>
                      <a:pt x="12" y="34"/>
                    </a:lnTo>
                    <a:lnTo>
                      <a:pt x="17" y="34"/>
                    </a:lnTo>
                    <a:lnTo>
                      <a:pt x="21"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6" name="Freeform 148"/>
              <p:cNvSpPr>
                <a:spLocks/>
              </p:cNvSpPr>
              <p:nvPr/>
            </p:nvSpPr>
            <p:spPr bwMode="auto">
              <a:xfrm>
                <a:off x="2965451" y="5802313"/>
                <a:ext cx="53975" cy="53975"/>
              </a:xfrm>
              <a:custGeom>
                <a:avLst/>
                <a:gdLst>
                  <a:gd name="T0" fmla="*/ 29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9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2 w 34"/>
                  <a:gd name="T27" fmla="*/ 9 h 34"/>
                  <a:gd name="T28" fmla="*/ 1 w 34"/>
                  <a:gd name="T29" fmla="*/ 13 h 34"/>
                  <a:gd name="T30" fmla="*/ 0 w 34"/>
                  <a:gd name="T31" fmla="*/ 17 h 34"/>
                  <a:gd name="T32" fmla="*/ 1 w 34"/>
                  <a:gd name="T33" fmla="*/ 22 h 34"/>
                  <a:gd name="T34" fmla="*/ 2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9 w 34"/>
                  <a:gd name="T49" fmla="*/ 30 h 34"/>
                  <a:gd name="T50" fmla="*/ 29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30"/>
                    </a:moveTo>
                    <a:lnTo>
                      <a:pt x="31" y="26"/>
                    </a:lnTo>
                    <a:lnTo>
                      <a:pt x="34" y="22"/>
                    </a:lnTo>
                    <a:lnTo>
                      <a:pt x="34" y="17"/>
                    </a:lnTo>
                    <a:lnTo>
                      <a:pt x="34" y="13"/>
                    </a:lnTo>
                    <a:lnTo>
                      <a:pt x="31" y="9"/>
                    </a:lnTo>
                    <a:lnTo>
                      <a:pt x="29" y="6"/>
                    </a:lnTo>
                    <a:lnTo>
                      <a:pt x="25" y="3"/>
                    </a:lnTo>
                    <a:lnTo>
                      <a:pt x="21" y="2"/>
                    </a:lnTo>
                    <a:lnTo>
                      <a:pt x="17" y="0"/>
                    </a:lnTo>
                    <a:lnTo>
                      <a:pt x="12" y="2"/>
                    </a:lnTo>
                    <a:lnTo>
                      <a:pt x="8" y="3"/>
                    </a:lnTo>
                    <a:lnTo>
                      <a:pt x="5" y="6"/>
                    </a:lnTo>
                    <a:lnTo>
                      <a:pt x="2" y="9"/>
                    </a:lnTo>
                    <a:lnTo>
                      <a:pt x="1" y="13"/>
                    </a:lnTo>
                    <a:lnTo>
                      <a:pt x="0" y="17"/>
                    </a:lnTo>
                    <a:lnTo>
                      <a:pt x="1" y="22"/>
                    </a:lnTo>
                    <a:lnTo>
                      <a:pt x="2" y="26"/>
                    </a:lnTo>
                    <a:lnTo>
                      <a:pt x="5" y="30"/>
                    </a:lnTo>
                    <a:lnTo>
                      <a:pt x="8" y="33"/>
                    </a:lnTo>
                    <a:lnTo>
                      <a:pt x="12" y="34"/>
                    </a:lnTo>
                    <a:lnTo>
                      <a:pt x="17" y="34"/>
                    </a:lnTo>
                    <a:lnTo>
                      <a:pt x="21"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7" name="Freeform 149"/>
              <p:cNvSpPr>
                <a:spLocks/>
              </p:cNvSpPr>
              <p:nvPr/>
            </p:nvSpPr>
            <p:spPr bwMode="auto">
              <a:xfrm>
                <a:off x="2473326" y="5802313"/>
                <a:ext cx="52388" cy="53975"/>
              </a:xfrm>
              <a:custGeom>
                <a:avLst/>
                <a:gdLst>
                  <a:gd name="T0" fmla="*/ 29 w 33"/>
                  <a:gd name="T1" fmla="*/ 30 h 34"/>
                  <a:gd name="T2" fmla="*/ 32 w 33"/>
                  <a:gd name="T3" fmla="*/ 26 h 34"/>
                  <a:gd name="T4" fmla="*/ 33 w 33"/>
                  <a:gd name="T5" fmla="*/ 22 h 34"/>
                  <a:gd name="T6" fmla="*/ 33 w 33"/>
                  <a:gd name="T7" fmla="*/ 17 h 34"/>
                  <a:gd name="T8" fmla="*/ 33 w 33"/>
                  <a:gd name="T9" fmla="*/ 13 h 34"/>
                  <a:gd name="T10" fmla="*/ 32 w 33"/>
                  <a:gd name="T11" fmla="*/ 9 h 34"/>
                  <a:gd name="T12" fmla="*/ 29 w 33"/>
                  <a:gd name="T13" fmla="*/ 6 h 34"/>
                  <a:gd name="T14" fmla="*/ 25 w 33"/>
                  <a:gd name="T15" fmla="*/ 3 h 34"/>
                  <a:gd name="T16" fmla="*/ 22 w 33"/>
                  <a:gd name="T17" fmla="*/ 2 h 34"/>
                  <a:gd name="T18" fmla="*/ 16 w 33"/>
                  <a:gd name="T19" fmla="*/ 0 h 34"/>
                  <a:gd name="T20" fmla="*/ 12 w 33"/>
                  <a:gd name="T21" fmla="*/ 2 h 34"/>
                  <a:gd name="T22" fmla="*/ 8 w 33"/>
                  <a:gd name="T23" fmla="*/ 3 h 34"/>
                  <a:gd name="T24" fmla="*/ 5 w 33"/>
                  <a:gd name="T25" fmla="*/ 6 h 34"/>
                  <a:gd name="T26" fmla="*/ 2 w 33"/>
                  <a:gd name="T27" fmla="*/ 9 h 34"/>
                  <a:gd name="T28" fmla="*/ 0 w 33"/>
                  <a:gd name="T29" fmla="*/ 13 h 34"/>
                  <a:gd name="T30" fmla="*/ 0 w 33"/>
                  <a:gd name="T31" fmla="*/ 17 h 34"/>
                  <a:gd name="T32" fmla="*/ 0 w 33"/>
                  <a:gd name="T33" fmla="*/ 22 h 34"/>
                  <a:gd name="T34" fmla="*/ 2 w 33"/>
                  <a:gd name="T35" fmla="*/ 26 h 34"/>
                  <a:gd name="T36" fmla="*/ 5 w 33"/>
                  <a:gd name="T37" fmla="*/ 30 h 34"/>
                  <a:gd name="T38" fmla="*/ 8 w 33"/>
                  <a:gd name="T39" fmla="*/ 33 h 34"/>
                  <a:gd name="T40" fmla="*/ 12 w 33"/>
                  <a:gd name="T41" fmla="*/ 34 h 34"/>
                  <a:gd name="T42" fmla="*/ 16 w 33"/>
                  <a:gd name="T43" fmla="*/ 34 h 34"/>
                  <a:gd name="T44" fmla="*/ 22 w 33"/>
                  <a:gd name="T45" fmla="*/ 34 h 34"/>
                  <a:gd name="T46" fmla="*/ 25 w 33"/>
                  <a:gd name="T47" fmla="*/ 33 h 34"/>
                  <a:gd name="T48" fmla="*/ 29 w 33"/>
                  <a:gd name="T49" fmla="*/ 30 h 34"/>
                  <a:gd name="T50" fmla="*/ 29 w 33"/>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4">
                    <a:moveTo>
                      <a:pt x="29" y="30"/>
                    </a:moveTo>
                    <a:lnTo>
                      <a:pt x="32" y="26"/>
                    </a:lnTo>
                    <a:lnTo>
                      <a:pt x="33" y="22"/>
                    </a:lnTo>
                    <a:lnTo>
                      <a:pt x="33" y="17"/>
                    </a:lnTo>
                    <a:lnTo>
                      <a:pt x="33" y="13"/>
                    </a:lnTo>
                    <a:lnTo>
                      <a:pt x="32" y="9"/>
                    </a:lnTo>
                    <a:lnTo>
                      <a:pt x="29" y="6"/>
                    </a:lnTo>
                    <a:lnTo>
                      <a:pt x="25" y="3"/>
                    </a:lnTo>
                    <a:lnTo>
                      <a:pt x="22" y="2"/>
                    </a:lnTo>
                    <a:lnTo>
                      <a:pt x="16" y="0"/>
                    </a:lnTo>
                    <a:lnTo>
                      <a:pt x="12" y="2"/>
                    </a:lnTo>
                    <a:lnTo>
                      <a:pt x="8" y="3"/>
                    </a:lnTo>
                    <a:lnTo>
                      <a:pt x="5" y="6"/>
                    </a:lnTo>
                    <a:lnTo>
                      <a:pt x="2" y="9"/>
                    </a:lnTo>
                    <a:lnTo>
                      <a:pt x="0" y="13"/>
                    </a:lnTo>
                    <a:lnTo>
                      <a:pt x="0" y="17"/>
                    </a:lnTo>
                    <a:lnTo>
                      <a:pt x="0" y="22"/>
                    </a:lnTo>
                    <a:lnTo>
                      <a:pt x="2" y="26"/>
                    </a:lnTo>
                    <a:lnTo>
                      <a:pt x="5" y="30"/>
                    </a:lnTo>
                    <a:lnTo>
                      <a:pt x="8" y="33"/>
                    </a:lnTo>
                    <a:lnTo>
                      <a:pt x="12" y="34"/>
                    </a:lnTo>
                    <a:lnTo>
                      <a:pt x="16" y="34"/>
                    </a:lnTo>
                    <a:lnTo>
                      <a:pt x="22" y="34"/>
                    </a:lnTo>
                    <a:lnTo>
                      <a:pt x="25" y="33"/>
                    </a:lnTo>
                    <a:lnTo>
                      <a:pt x="29" y="30"/>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8" name="Freeform 150"/>
              <p:cNvSpPr>
                <a:spLocks/>
              </p:cNvSpPr>
              <p:nvPr/>
            </p:nvSpPr>
            <p:spPr bwMode="auto">
              <a:xfrm>
                <a:off x="2390776" y="5802313"/>
                <a:ext cx="53975" cy="53975"/>
              </a:xfrm>
              <a:custGeom>
                <a:avLst/>
                <a:gdLst>
                  <a:gd name="T0" fmla="*/ 28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3 w 34"/>
                  <a:gd name="T21" fmla="*/ 2 h 34"/>
                  <a:gd name="T22" fmla="*/ 8 w 34"/>
                  <a:gd name="T23" fmla="*/ 3 h 34"/>
                  <a:gd name="T24" fmla="*/ 4 w 34"/>
                  <a:gd name="T25" fmla="*/ 6 h 34"/>
                  <a:gd name="T26" fmla="*/ 3 w 34"/>
                  <a:gd name="T27" fmla="*/ 9 h 34"/>
                  <a:gd name="T28" fmla="*/ 0 w 34"/>
                  <a:gd name="T29" fmla="*/ 13 h 34"/>
                  <a:gd name="T30" fmla="*/ 0 w 34"/>
                  <a:gd name="T31" fmla="*/ 17 h 34"/>
                  <a:gd name="T32" fmla="*/ 0 w 34"/>
                  <a:gd name="T33" fmla="*/ 22 h 34"/>
                  <a:gd name="T34" fmla="*/ 3 w 34"/>
                  <a:gd name="T35" fmla="*/ 26 h 34"/>
                  <a:gd name="T36" fmla="*/ 4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4" y="22"/>
                    </a:lnTo>
                    <a:lnTo>
                      <a:pt x="34" y="17"/>
                    </a:lnTo>
                    <a:lnTo>
                      <a:pt x="34" y="13"/>
                    </a:lnTo>
                    <a:lnTo>
                      <a:pt x="31" y="9"/>
                    </a:lnTo>
                    <a:lnTo>
                      <a:pt x="28" y="6"/>
                    </a:lnTo>
                    <a:lnTo>
                      <a:pt x="25" y="3"/>
                    </a:lnTo>
                    <a:lnTo>
                      <a:pt x="21" y="2"/>
                    </a:lnTo>
                    <a:lnTo>
                      <a:pt x="17" y="0"/>
                    </a:lnTo>
                    <a:lnTo>
                      <a:pt x="13" y="2"/>
                    </a:lnTo>
                    <a:lnTo>
                      <a:pt x="8" y="3"/>
                    </a:lnTo>
                    <a:lnTo>
                      <a:pt x="4" y="6"/>
                    </a:lnTo>
                    <a:lnTo>
                      <a:pt x="3" y="9"/>
                    </a:lnTo>
                    <a:lnTo>
                      <a:pt x="0" y="13"/>
                    </a:lnTo>
                    <a:lnTo>
                      <a:pt x="0" y="17"/>
                    </a:lnTo>
                    <a:lnTo>
                      <a:pt x="0" y="22"/>
                    </a:lnTo>
                    <a:lnTo>
                      <a:pt x="3" y="26"/>
                    </a:lnTo>
                    <a:lnTo>
                      <a:pt x="4" y="30"/>
                    </a:lnTo>
                    <a:lnTo>
                      <a:pt x="8" y="33"/>
                    </a:lnTo>
                    <a:lnTo>
                      <a:pt x="13"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29" name="Freeform 151"/>
              <p:cNvSpPr>
                <a:spLocks/>
              </p:cNvSpPr>
              <p:nvPr/>
            </p:nvSpPr>
            <p:spPr bwMode="auto">
              <a:xfrm>
                <a:off x="2314576" y="5802313"/>
                <a:ext cx="53975" cy="53975"/>
              </a:xfrm>
              <a:custGeom>
                <a:avLst/>
                <a:gdLst>
                  <a:gd name="T0" fmla="*/ 28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3 w 34"/>
                  <a:gd name="T27" fmla="*/ 9 h 34"/>
                  <a:gd name="T28" fmla="*/ 0 w 34"/>
                  <a:gd name="T29" fmla="*/ 13 h 34"/>
                  <a:gd name="T30" fmla="*/ 0 w 34"/>
                  <a:gd name="T31" fmla="*/ 17 h 34"/>
                  <a:gd name="T32" fmla="*/ 0 w 34"/>
                  <a:gd name="T33" fmla="*/ 22 h 34"/>
                  <a:gd name="T34" fmla="*/ 3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8 w 34"/>
                  <a:gd name="T4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30"/>
                    </a:moveTo>
                    <a:lnTo>
                      <a:pt x="31" y="26"/>
                    </a:lnTo>
                    <a:lnTo>
                      <a:pt x="34" y="22"/>
                    </a:lnTo>
                    <a:lnTo>
                      <a:pt x="34" y="17"/>
                    </a:lnTo>
                    <a:lnTo>
                      <a:pt x="34" y="13"/>
                    </a:lnTo>
                    <a:lnTo>
                      <a:pt x="31" y="9"/>
                    </a:lnTo>
                    <a:lnTo>
                      <a:pt x="28" y="6"/>
                    </a:lnTo>
                    <a:lnTo>
                      <a:pt x="25" y="3"/>
                    </a:lnTo>
                    <a:lnTo>
                      <a:pt x="21" y="2"/>
                    </a:lnTo>
                    <a:lnTo>
                      <a:pt x="17" y="0"/>
                    </a:lnTo>
                    <a:lnTo>
                      <a:pt x="12" y="2"/>
                    </a:lnTo>
                    <a:lnTo>
                      <a:pt x="8" y="3"/>
                    </a:lnTo>
                    <a:lnTo>
                      <a:pt x="5" y="6"/>
                    </a:lnTo>
                    <a:lnTo>
                      <a:pt x="3" y="9"/>
                    </a:lnTo>
                    <a:lnTo>
                      <a:pt x="0" y="13"/>
                    </a:lnTo>
                    <a:lnTo>
                      <a:pt x="0" y="17"/>
                    </a:lnTo>
                    <a:lnTo>
                      <a:pt x="0" y="22"/>
                    </a:lnTo>
                    <a:lnTo>
                      <a:pt x="3" y="26"/>
                    </a:lnTo>
                    <a:lnTo>
                      <a:pt x="5" y="30"/>
                    </a:lnTo>
                    <a:lnTo>
                      <a:pt x="8" y="33"/>
                    </a:lnTo>
                    <a:lnTo>
                      <a:pt x="12" y="34"/>
                    </a:lnTo>
                    <a:lnTo>
                      <a:pt x="17" y="34"/>
                    </a:lnTo>
                    <a:lnTo>
                      <a:pt x="21" y="34"/>
                    </a:lnTo>
                    <a:lnTo>
                      <a:pt x="25" y="33"/>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0" name="Freeform 152"/>
              <p:cNvSpPr>
                <a:spLocks/>
              </p:cNvSpPr>
              <p:nvPr/>
            </p:nvSpPr>
            <p:spPr bwMode="auto">
              <a:xfrm>
                <a:off x="2238376" y="5802313"/>
                <a:ext cx="53975" cy="53975"/>
              </a:xfrm>
              <a:custGeom>
                <a:avLst/>
                <a:gdLst>
                  <a:gd name="T0" fmla="*/ 28 w 34"/>
                  <a:gd name="T1" fmla="*/ 30 h 34"/>
                  <a:gd name="T2" fmla="*/ 31 w 34"/>
                  <a:gd name="T3" fmla="*/ 26 h 34"/>
                  <a:gd name="T4" fmla="*/ 32 w 34"/>
                  <a:gd name="T5" fmla="*/ 22 h 34"/>
                  <a:gd name="T6" fmla="*/ 34 w 34"/>
                  <a:gd name="T7" fmla="*/ 17 h 34"/>
                  <a:gd name="T8" fmla="*/ 32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2" y="22"/>
                    </a:lnTo>
                    <a:lnTo>
                      <a:pt x="34" y="17"/>
                    </a:lnTo>
                    <a:lnTo>
                      <a:pt x="32" y="13"/>
                    </a:lnTo>
                    <a:lnTo>
                      <a:pt x="31" y="9"/>
                    </a:lnTo>
                    <a:lnTo>
                      <a:pt x="28" y="6"/>
                    </a:lnTo>
                    <a:lnTo>
                      <a:pt x="25" y="3"/>
                    </a:lnTo>
                    <a:lnTo>
                      <a:pt x="21" y="2"/>
                    </a:lnTo>
                    <a:lnTo>
                      <a:pt x="17" y="0"/>
                    </a:lnTo>
                    <a:lnTo>
                      <a:pt x="12" y="2"/>
                    </a:lnTo>
                    <a:lnTo>
                      <a:pt x="8" y="3"/>
                    </a:lnTo>
                    <a:lnTo>
                      <a:pt x="4" y="6"/>
                    </a:lnTo>
                    <a:lnTo>
                      <a:pt x="1" y="9"/>
                    </a:lnTo>
                    <a:lnTo>
                      <a:pt x="0" y="13"/>
                    </a:lnTo>
                    <a:lnTo>
                      <a:pt x="0" y="17"/>
                    </a:lnTo>
                    <a:lnTo>
                      <a:pt x="0" y="22"/>
                    </a:lnTo>
                    <a:lnTo>
                      <a:pt x="1" y="26"/>
                    </a:lnTo>
                    <a:lnTo>
                      <a:pt x="4" y="30"/>
                    </a:lnTo>
                    <a:lnTo>
                      <a:pt x="8" y="33"/>
                    </a:lnTo>
                    <a:lnTo>
                      <a:pt x="12"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1" name="Freeform 153"/>
              <p:cNvSpPr>
                <a:spLocks/>
              </p:cNvSpPr>
              <p:nvPr/>
            </p:nvSpPr>
            <p:spPr bwMode="auto">
              <a:xfrm>
                <a:off x="1962151" y="5802313"/>
                <a:ext cx="55563" cy="53975"/>
              </a:xfrm>
              <a:custGeom>
                <a:avLst/>
                <a:gdLst>
                  <a:gd name="T0" fmla="*/ 29 w 35"/>
                  <a:gd name="T1" fmla="*/ 30 h 34"/>
                  <a:gd name="T2" fmla="*/ 32 w 35"/>
                  <a:gd name="T3" fmla="*/ 26 h 34"/>
                  <a:gd name="T4" fmla="*/ 35 w 35"/>
                  <a:gd name="T5" fmla="*/ 22 h 34"/>
                  <a:gd name="T6" fmla="*/ 35 w 35"/>
                  <a:gd name="T7" fmla="*/ 17 h 34"/>
                  <a:gd name="T8" fmla="*/ 35 w 35"/>
                  <a:gd name="T9" fmla="*/ 13 h 34"/>
                  <a:gd name="T10" fmla="*/ 32 w 35"/>
                  <a:gd name="T11" fmla="*/ 9 h 34"/>
                  <a:gd name="T12" fmla="*/ 29 w 35"/>
                  <a:gd name="T13" fmla="*/ 6 h 34"/>
                  <a:gd name="T14" fmla="*/ 26 w 35"/>
                  <a:gd name="T15" fmla="*/ 3 h 34"/>
                  <a:gd name="T16" fmla="*/ 22 w 35"/>
                  <a:gd name="T17" fmla="*/ 2 h 34"/>
                  <a:gd name="T18" fmla="*/ 18 w 35"/>
                  <a:gd name="T19" fmla="*/ 0 h 34"/>
                  <a:gd name="T20" fmla="*/ 13 w 35"/>
                  <a:gd name="T21" fmla="*/ 2 h 34"/>
                  <a:gd name="T22" fmla="*/ 9 w 35"/>
                  <a:gd name="T23" fmla="*/ 3 h 34"/>
                  <a:gd name="T24" fmla="*/ 6 w 35"/>
                  <a:gd name="T25" fmla="*/ 6 h 34"/>
                  <a:gd name="T26" fmla="*/ 3 w 35"/>
                  <a:gd name="T27" fmla="*/ 9 h 34"/>
                  <a:gd name="T28" fmla="*/ 2 w 35"/>
                  <a:gd name="T29" fmla="*/ 13 h 34"/>
                  <a:gd name="T30" fmla="*/ 0 w 35"/>
                  <a:gd name="T31" fmla="*/ 17 h 34"/>
                  <a:gd name="T32" fmla="*/ 2 w 35"/>
                  <a:gd name="T33" fmla="*/ 22 h 34"/>
                  <a:gd name="T34" fmla="*/ 3 w 35"/>
                  <a:gd name="T35" fmla="*/ 26 h 34"/>
                  <a:gd name="T36" fmla="*/ 6 w 35"/>
                  <a:gd name="T37" fmla="*/ 30 h 34"/>
                  <a:gd name="T38" fmla="*/ 9 w 35"/>
                  <a:gd name="T39" fmla="*/ 33 h 34"/>
                  <a:gd name="T40" fmla="*/ 13 w 35"/>
                  <a:gd name="T41" fmla="*/ 34 h 34"/>
                  <a:gd name="T42" fmla="*/ 18 w 35"/>
                  <a:gd name="T43" fmla="*/ 34 h 34"/>
                  <a:gd name="T44" fmla="*/ 22 w 35"/>
                  <a:gd name="T45" fmla="*/ 34 h 34"/>
                  <a:gd name="T46" fmla="*/ 26 w 35"/>
                  <a:gd name="T47" fmla="*/ 33 h 34"/>
                  <a:gd name="T48" fmla="*/ 29 w 35"/>
                  <a:gd name="T4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29" y="30"/>
                    </a:moveTo>
                    <a:lnTo>
                      <a:pt x="32" y="26"/>
                    </a:lnTo>
                    <a:lnTo>
                      <a:pt x="35" y="22"/>
                    </a:lnTo>
                    <a:lnTo>
                      <a:pt x="35" y="17"/>
                    </a:lnTo>
                    <a:lnTo>
                      <a:pt x="35" y="13"/>
                    </a:lnTo>
                    <a:lnTo>
                      <a:pt x="32" y="9"/>
                    </a:lnTo>
                    <a:lnTo>
                      <a:pt x="29" y="6"/>
                    </a:lnTo>
                    <a:lnTo>
                      <a:pt x="26" y="3"/>
                    </a:lnTo>
                    <a:lnTo>
                      <a:pt x="22" y="2"/>
                    </a:lnTo>
                    <a:lnTo>
                      <a:pt x="18" y="0"/>
                    </a:lnTo>
                    <a:lnTo>
                      <a:pt x="13" y="2"/>
                    </a:lnTo>
                    <a:lnTo>
                      <a:pt x="9" y="3"/>
                    </a:lnTo>
                    <a:lnTo>
                      <a:pt x="6" y="6"/>
                    </a:lnTo>
                    <a:lnTo>
                      <a:pt x="3" y="9"/>
                    </a:lnTo>
                    <a:lnTo>
                      <a:pt x="2" y="13"/>
                    </a:lnTo>
                    <a:lnTo>
                      <a:pt x="0" y="17"/>
                    </a:lnTo>
                    <a:lnTo>
                      <a:pt x="2" y="22"/>
                    </a:lnTo>
                    <a:lnTo>
                      <a:pt x="3" y="26"/>
                    </a:lnTo>
                    <a:lnTo>
                      <a:pt x="6" y="30"/>
                    </a:lnTo>
                    <a:lnTo>
                      <a:pt x="9" y="33"/>
                    </a:lnTo>
                    <a:lnTo>
                      <a:pt x="13" y="34"/>
                    </a:lnTo>
                    <a:lnTo>
                      <a:pt x="18" y="34"/>
                    </a:lnTo>
                    <a:lnTo>
                      <a:pt x="22" y="34"/>
                    </a:lnTo>
                    <a:lnTo>
                      <a:pt x="26" y="33"/>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2" name="Freeform 154"/>
              <p:cNvSpPr>
                <a:spLocks/>
              </p:cNvSpPr>
              <p:nvPr/>
            </p:nvSpPr>
            <p:spPr bwMode="auto">
              <a:xfrm>
                <a:off x="1884363" y="5802313"/>
                <a:ext cx="53975" cy="53975"/>
              </a:xfrm>
              <a:custGeom>
                <a:avLst/>
                <a:gdLst>
                  <a:gd name="T0" fmla="*/ 28 w 34"/>
                  <a:gd name="T1" fmla="*/ 30 h 34"/>
                  <a:gd name="T2" fmla="*/ 31 w 34"/>
                  <a:gd name="T3" fmla="*/ 26 h 34"/>
                  <a:gd name="T4" fmla="*/ 32 w 34"/>
                  <a:gd name="T5" fmla="*/ 22 h 34"/>
                  <a:gd name="T6" fmla="*/ 34 w 34"/>
                  <a:gd name="T7" fmla="*/ 17 h 34"/>
                  <a:gd name="T8" fmla="*/ 32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3 w 34"/>
                  <a:gd name="T21" fmla="*/ 2 h 34"/>
                  <a:gd name="T22" fmla="*/ 8 w 34"/>
                  <a:gd name="T23" fmla="*/ 3 h 34"/>
                  <a:gd name="T24" fmla="*/ 4 w 34"/>
                  <a:gd name="T25" fmla="*/ 6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30 h 34"/>
                  <a:gd name="T38" fmla="*/ 8 w 34"/>
                  <a:gd name="T39" fmla="*/ 33 h 34"/>
                  <a:gd name="T40" fmla="*/ 13 w 34"/>
                  <a:gd name="T41" fmla="*/ 34 h 34"/>
                  <a:gd name="T42" fmla="*/ 17 w 34"/>
                  <a:gd name="T43" fmla="*/ 34 h 34"/>
                  <a:gd name="T44" fmla="*/ 21 w 34"/>
                  <a:gd name="T45" fmla="*/ 34 h 34"/>
                  <a:gd name="T46" fmla="*/ 25 w 34"/>
                  <a:gd name="T47" fmla="*/ 33 h 34"/>
                  <a:gd name="T48" fmla="*/ 28 w 34"/>
                  <a:gd name="T4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30"/>
                    </a:moveTo>
                    <a:lnTo>
                      <a:pt x="31" y="26"/>
                    </a:lnTo>
                    <a:lnTo>
                      <a:pt x="32" y="22"/>
                    </a:lnTo>
                    <a:lnTo>
                      <a:pt x="34" y="17"/>
                    </a:lnTo>
                    <a:lnTo>
                      <a:pt x="32" y="13"/>
                    </a:lnTo>
                    <a:lnTo>
                      <a:pt x="31" y="9"/>
                    </a:lnTo>
                    <a:lnTo>
                      <a:pt x="28" y="6"/>
                    </a:lnTo>
                    <a:lnTo>
                      <a:pt x="25" y="3"/>
                    </a:lnTo>
                    <a:lnTo>
                      <a:pt x="21" y="2"/>
                    </a:lnTo>
                    <a:lnTo>
                      <a:pt x="17" y="0"/>
                    </a:lnTo>
                    <a:lnTo>
                      <a:pt x="13" y="2"/>
                    </a:lnTo>
                    <a:lnTo>
                      <a:pt x="8" y="3"/>
                    </a:lnTo>
                    <a:lnTo>
                      <a:pt x="4" y="6"/>
                    </a:lnTo>
                    <a:lnTo>
                      <a:pt x="1" y="9"/>
                    </a:lnTo>
                    <a:lnTo>
                      <a:pt x="0" y="13"/>
                    </a:lnTo>
                    <a:lnTo>
                      <a:pt x="0" y="17"/>
                    </a:lnTo>
                    <a:lnTo>
                      <a:pt x="0" y="22"/>
                    </a:lnTo>
                    <a:lnTo>
                      <a:pt x="1" y="26"/>
                    </a:lnTo>
                    <a:lnTo>
                      <a:pt x="4" y="30"/>
                    </a:lnTo>
                    <a:lnTo>
                      <a:pt x="8" y="33"/>
                    </a:lnTo>
                    <a:lnTo>
                      <a:pt x="13" y="34"/>
                    </a:lnTo>
                    <a:lnTo>
                      <a:pt x="17" y="34"/>
                    </a:lnTo>
                    <a:lnTo>
                      <a:pt x="21" y="34"/>
                    </a:lnTo>
                    <a:lnTo>
                      <a:pt x="25" y="33"/>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3" name="Freeform 155"/>
              <p:cNvSpPr>
                <a:spLocks/>
              </p:cNvSpPr>
              <p:nvPr/>
            </p:nvSpPr>
            <p:spPr bwMode="auto">
              <a:xfrm>
                <a:off x="1804988" y="5802313"/>
                <a:ext cx="53975" cy="53975"/>
              </a:xfrm>
              <a:custGeom>
                <a:avLst/>
                <a:gdLst>
                  <a:gd name="T0" fmla="*/ 29 w 34"/>
                  <a:gd name="T1" fmla="*/ 30 h 34"/>
                  <a:gd name="T2" fmla="*/ 31 w 34"/>
                  <a:gd name="T3" fmla="*/ 26 h 34"/>
                  <a:gd name="T4" fmla="*/ 33 w 34"/>
                  <a:gd name="T5" fmla="*/ 22 h 34"/>
                  <a:gd name="T6" fmla="*/ 34 w 34"/>
                  <a:gd name="T7" fmla="*/ 17 h 34"/>
                  <a:gd name="T8" fmla="*/ 33 w 34"/>
                  <a:gd name="T9" fmla="*/ 13 h 34"/>
                  <a:gd name="T10" fmla="*/ 31 w 34"/>
                  <a:gd name="T11" fmla="*/ 9 h 34"/>
                  <a:gd name="T12" fmla="*/ 29 w 34"/>
                  <a:gd name="T13" fmla="*/ 6 h 34"/>
                  <a:gd name="T14" fmla="*/ 26 w 34"/>
                  <a:gd name="T15" fmla="*/ 3 h 34"/>
                  <a:gd name="T16" fmla="*/ 21 w 34"/>
                  <a:gd name="T17" fmla="*/ 2 h 34"/>
                  <a:gd name="T18" fmla="*/ 17 w 34"/>
                  <a:gd name="T19" fmla="*/ 0 h 34"/>
                  <a:gd name="T20" fmla="*/ 13 w 34"/>
                  <a:gd name="T21" fmla="*/ 2 h 34"/>
                  <a:gd name="T22" fmla="*/ 9 w 34"/>
                  <a:gd name="T23" fmla="*/ 3 h 34"/>
                  <a:gd name="T24" fmla="*/ 4 w 34"/>
                  <a:gd name="T25" fmla="*/ 6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30 h 34"/>
                  <a:gd name="T38" fmla="*/ 9 w 34"/>
                  <a:gd name="T39" fmla="*/ 33 h 34"/>
                  <a:gd name="T40" fmla="*/ 13 w 34"/>
                  <a:gd name="T41" fmla="*/ 34 h 34"/>
                  <a:gd name="T42" fmla="*/ 17 w 34"/>
                  <a:gd name="T43" fmla="*/ 34 h 34"/>
                  <a:gd name="T44" fmla="*/ 21 w 34"/>
                  <a:gd name="T45" fmla="*/ 34 h 34"/>
                  <a:gd name="T46" fmla="*/ 26 w 34"/>
                  <a:gd name="T47" fmla="*/ 33 h 34"/>
                  <a:gd name="T48" fmla="*/ 29 w 34"/>
                  <a:gd name="T49"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9" y="30"/>
                    </a:moveTo>
                    <a:lnTo>
                      <a:pt x="31" y="26"/>
                    </a:lnTo>
                    <a:lnTo>
                      <a:pt x="33" y="22"/>
                    </a:lnTo>
                    <a:lnTo>
                      <a:pt x="34" y="17"/>
                    </a:lnTo>
                    <a:lnTo>
                      <a:pt x="33" y="13"/>
                    </a:lnTo>
                    <a:lnTo>
                      <a:pt x="31" y="9"/>
                    </a:lnTo>
                    <a:lnTo>
                      <a:pt x="29" y="6"/>
                    </a:lnTo>
                    <a:lnTo>
                      <a:pt x="26" y="3"/>
                    </a:lnTo>
                    <a:lnTo>
                      <a:pt x="21" y="2"/>
                    </a:lnTo>
                    <a:lnTo>
                      <a:pt x="17" y="0"/>
                    </a:lnTo>
                    <a:lnTo>
                      <a:pt x="13" y="2"/>
                    </a:lnTo>
                    <a:lnTo>
                      <a:pt x="9" y="3"/>
                    </a:lnTo>
                    <a:lnTo>
                      <a:pt x="4" y="6"/>
                    </a:lnTo>
                    <a:lnTo>
                      <a:pt x="2" y="9"/>
                    </a:lnTo>
                    <a:lnTo>
                      <a:pt x="0" y="13"/>
                    </a:lnTo>
                    <a:lnTo>
                      <a:pt x="0" y="17"/>
                    </a:lnTo>
                    <a:lnTo>
                      <a:pt x="0" y="22"/>
                    </a:lnTo>
                    <a:lnTo>
                      <a:pt x="2" y="26"/>
                    </a:lnTo>
                    <a:lnTo>
                      <a:pt x="4" y="30"/>
                    </a:lnTo>
                    <a:lnTo>
                      <a:pt x="9" y="33"/>
                    </a:lnTo>
                    <a:lnTo>
                      <a:pt x="13" y="34"/>
                    </a:lnTo>
                    <a:lnTo>
                      <a:pt x="17" y="34"/>
                    </a:lnTo>
                    <a:lnTo>
                      <a:pt x="21" y="34"/>
                    </a:lnTo>
                    <a:lnTo>
                      <a:pt x="26" y="33"/>
                    </a:lnTo>
                    <a:lnTo>
                      <a:pt x="29"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4" name="Freeform 156"/>
              <p:cNvSpPr>
                <a:spLocks/>
              </p:cNvSpPr>
              <p:nvPr/>
            </p:nvSpPr>
            <p:spPr bwMode="auto">
              <a:xfrm>
                <a:off x="1803401" y="5570538"/>
                <a:ext cx="53975" cy="53975"/>
              </a:xfrm>
              <a:custGeom>
                <a:avLst/>
                <a:gdLst>
                  <a:gd name="T0" fmla="*/ 28 w 34"/>
                  <a:gd name="T1" fmla="*/ 29 h 34"/>
                  <a:gd name="T2" fmla="*/ 31 w 34"/>
                  <a:gd name="T3" fmla="*/ 26 h 34"/>
                  <a:gd name="T4" fmla="*/ 34 w 34"/>
                  <a:gd name="T5" fmla="*/ 21 h 34"/>
                  <a:gd name="T6" fmla="*/ 34 w 34"/>
                  <a:gd name="T7" fmla="*/ 17 h 34"/>
                  <a:gd name="T8" fmla="*/ 34 w 34"/>
                  <a:gd name="T9" fmla="*/ 13 h 34"/>
                  <a:gd name="T10" fmla="*/ 31 w 34"/>
                  <a:gd name="T11" fmla="*/ 9 h 34"/>
                  <a:gd name="T12" fmla="*/ 28 w 34"/>
                  <a:gd name="T13" fmla="*/ 4 h 34"/>
                  <a:gd name="T14" fmla="*/ 25 w 34"/>
                  <a:gd name="T15" fmla="*/ 3 h 34"/>
                  <a:gd name="T16" fmla="*/ 21 w 34"/>
                  <a:gd name="T17" fmla="*/ 0 h 34"/>
                  <a:gd name="T18" fmla="*/ 17 w 34"/>
                  <a:gd name="T19" fmla="*/ 0 h 34"/>
                  <a:gd name="T20" fmla="*/ 13 w 34"/>
                  <a:gd name="T21" fmla="*/ 0 h 34"/>
                  <a:gd name="T22" fmla="*/ 8 w 34"/>
                  <a:gd name="T23" fmla="*/ 3 h 34"/>
                  <a:gd name="T24" fmla="*/ 5 w 34"/>
                  <a:gd name="T25" fmla="*/ 4 h 34"/>
                  <a:gd name="T26" fmla="*/ 3 w 34"/>
                  <a:gd name="T27" fmla="*/ 9 h 34"/>
                  <a:gd name="T28" fmla="*/ 0 w 34"/>
                  <a:gd name="T29" fmla="*/ 13 h 34"/>
                  <a:gd name="T30" fmla="*/ 0 w 34"/>
                  <a:gd name="T31" fmla="*/ 17 h 34"/>
                  <a:gd name="T32" fmla="*/ 0 w 34"/>
                  <a:gd name="T33" fmla="*/ 21 h 34"/>
                  <a:gd name="T34" fmla="*/ 3 w 34"/>
                  <a:gd name="T35" fmla="*/ 26 h 34"/>
                  <a:gd name="T36" fmla="*/ 5 w 34"/>
                  <a:gd name="T37" fmla="*/ 29 h 34"/>
                  <a:gd name="T38" fmla="*/ 8 w 34"/>
                  <a:gd name="T39" fmla="*/ 31 h 34"/>
                  <a:gd name="T40" fmla="*/ 13 w 34"/>
                  <a:gd name="T41" fmla="*/ 33 h 34"/>
                  <a:gd name="T42" fmla="*/ 17 w 34"/>
                  <a:gd name="T43" fmla="*/ 34 h 34"/>
                  <a:gd name="T44" fmla="*/ 21 w 34"/>
                  <a:gd name="T45" fmla="*/ 33 h 34"/>
                  <a:gd name="T46" fmla="*/ 25 w 34"/>
                  <a:gd name="T47" fmla="*/ 31 h 34"/>
                  <a:gd name="T48" fmla="*/ 28 w 34"/>
                  <a:gd name="T4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28" y="29"/>
                    </a:moveTo>
                    <a:lnTo>
                      <a:pt x="31" y="26"/>
                    </a:lnTo>
                    <a:lnTo>
                      <a:pt x="34" y="21"/>
                    </a:lnTo>
                    <a:lnTo>
                      <a:pt x="34" y="17"/>
                    </a:lnTo>
                    <a:lnTo>
                      <a:pt x="34" y="13"/>
                    </a:lnTo>
                    <a:lnTo>
                      <a:pt x="31" y="9"/>
                    </a:lnTo>
                    <a:lnTo>
                      <a:pt x="28" y="4"/>
                    </a:lnTo>
                    <a:lnTo>
                      <a:pt x="25" y="3"/>
                    </a:lnTo>
                    <a:lnTo>
                      <a:pt x="21" y="0"/>
                    </a:lnTo>
                    <a:lnTo>
                      <a:pt x="17" y="0"/>
                    </a:lnTo>
                    <a:lnTo>
                      <a:pt x="13" y="0"/>
                    </a:lnTo>
                    <a:lnTo>
                      <a:pt x="8" y="3"/>
                    </a:lnTo>
                    <a:lnTo>
                      <a:pt x="5" y="4"/>
                    </a:lnTo>
                    <a:lnTo>
                      <a:pt x="3" y="9"/>
                    </a:lnTo>
                    <a:lnTo>
                      <a:pt x="0" y="13"/>
                    </a:lnTo>
                    <a:lnTo>
                      <a:pt x="0" y="17"/>
                    </a:lnTo>
                    <a:lnTo>
                      <a:pt x="0" y="21"/>
                    </a:lnTo>
                    <a:lnTo>
                      <a:pt x="3" y="26"/>
                    </a:lnTo>
                    <a:lnTo>
                      <a:pt x="5" y="29"/>
                    </a:lnTo>
                    <a:lnTo>
                      <a:pt x="8" y="31"/>
                    </a:lnTo>
                    <a:lnTo>
                      <a:pt x="13" y="33"/>
                    </a:lnTo>
                    <a:lnTo>
                      <a:pt x="17" y="34"/>
                    </a:lnTo>
                    <a:lnTo>
                      <a:pt x="21" y="33"/>
                    </a:lnTo>
                    <a:lnTo>
                      <a:pt x="25" y="31"/>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5" name="Freeform 157"/>
              <p:cNvSpPr>
                <a:spLocks/>
              </p:cNvSpPr>
              <p:nvPr/>
            </p:nvSpPr>
            <p:spPr bwMode="auto">
              <a:xfrm>
                <a:off x="1879601" y="5616575"/>
                <a:ext cx="53975" cy="53975"/>
              </a:xfrm>
              <a:custGeom>
                <a:avLst/>
                <a:gdLst>
                  <a:gd name="T0" fmla="*/ 30 w 34"/>
                  <a:gd name="T1" fmla="*/ 28 h 34"/>
                  <a:gd name="T2" fmla="*/ 31 w 34"/>
                  <a:gd name="T3" fmla="*/ 25 h 34"/>
                  <a:gd name="T4" fmla="*/ 34 w 34"/>
                  <a:gd name="T5" fmla="*/ 21 h 34"/>
                  <a:gd name="T6" fmla="*/ 34 w 34"/>
                  <a:gd name="T7" fmla="*/ 17 h 34"/>
                  <a:gd name="T8" fmla="*/ 34 w 34"/>
                  <a:gd name="T9" fmla="*/ 12 h 34"/>
                  <a:gd name="T10" fmla="*/ 31 w 34"/>
                  <a:gd name="T11" fmla="*/ 8 h 34"/>
                  <a:gd name="T12" fmla="*/ 30 w 34"/>
                  <a:gd name="T13" fmla="*/ 4 h 34"/>
                  <a:gd name="T14" fmla="*/ 26 w 34"/>
                  <a:gd name="T15" fmla="*/ 2 h 34"/>
                  <a:gd name="T16" fmla="*/ 21 w 34"/>
                  <a:gd name="T17" fmla="*/ 0 h 34"/>
                  <a:gd name="T18" fmla="*/ 17 w 34"/>
                  <a:gd name="T19" fmla="*/ 0 h 34"/>
                  <a:gd name="T20" fmla="*/ 13 w 34"/>
                  <a:gd name="T21" fmla="*/ 0 h 34"/>
                  <a:gd name="T22" fmla="*/ 9 w 34"/>
                  <a:gd name="T23" fmla="*/ 2 h 34"/>
                  <a:gd name="T24" fmla="*/ 6 w 34"/>
                  <a:gd name="T25" fmla="*/ 4 h 34"/>
                  <a:gd name="T26" fmla="*/ 3 w 34"/>
                  <a:gd name="T27" fmla="*/ 8 h 34"/>
                  <a:gd name="T28" fmla="*/ 1 w 34"/>
                  <a:gd name="T29" fmla="*/ 12 h 34"/>
                  <a:gd name="T30" fmla="*/ 0 w 34"/>
                  <a:gd name="T31" fmla="*/ 17 h 34"/>
                  <a:gd name="T32" fmla="*/ 1 w 34"/>
                  <a:gd name="T33" fmla="*/ 21 h 34"/>
                  <a:gd name="T34" fmla="*/ 3 w 34"/>
                  <a:gd name="T35" fmla="*/ 25 h 34"/>
                  <a:gd name="T36" fmla="*/ 6 w 34"/>
                  <a:gd name="T37" fmla="*/ 28 h 34"/>
                  <a:gd name="T38" fmla="*/ 9 w 34"/>
                  <a:gd name="T39" fmla="*/ 31 h 34"/>
                  <a:gd name="T40" fmla="*/ 13 w 34"/>
                  <a:gd name="T41" fmla="*/ 34 h 34"/>
                  <a:gd name="T42" fmla="*/ 17 w 34"/>
                  <a:gd name="T43" fmla="*/ 34 h 34"/>
                  <a:gd name="T44" fmla="*/ 21 w 34"/>
                  <a:gd name="T45" fmla="*/ 34 h 34"/>
                  <a:gd name="T46" fmla="*/ 26 w 34"/>
                  <a:gd name="T47" fmla="*/ 31 h 34"/>
                  <a:gd name="T48" fmla="*/ 30 w 34"/>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4">
                    <a:moveTo>
                      <a:pt x="30" y="28"/>
                    </a:moveTo>
                    <a:lnTo>
                      <a:pt x="31" y="25"/>
                    </a:lnTo>
                    <a:lnTo>
                      <a:pt x="34" y="21"/>
                    </a:lnTo>
                    <a:lnTo>
                      <a:pt x="34" y="17"/>
                    </a:lnTo>
                    <a:lnTo>
                      <a:pt x="34" y="12"/>
                    </a:lnTo>
                    <a:lnTo>
                      <a:pt x="31" y="8"/>
                    </a:lnTo>
                    <a:lnTo>
                      <a:pt x="30" y="4"/>
                    </a:lnTo>
                    <a:lnTo>
                      <a:pt x="26" y="2"/>
                    </a:lnTo>
                    <a:lnTo>
                      <a:pt x="21" y="0"/>
                    </a:lnTo>
                    <a:lnTo>
                      <a:pt x="17" y="0"/>
                    </a:lnTo>
                    <a:lnTo>
                      <a:pt x="13" y="0"/>
                    </a:lnTo>
                    <a:lnTo>
                      <a:pt x="9" y="2"/>
                    </a:lnTo>
                    <a:lnTo>
                      <a:pt x="6" y="4"/>
                    </a:lnTo>
                    <a:lnTo>
                      <a:pt x="3" y="8"/>
                    </a:lnTo>
                    <a:lnTo>
                      <a:pt x="1" y="12"/>
                    </a:lnTo>
                    <a:lnTo>
                      <a:pt x="0" y="17"/>
                    </a:lnTo>
                    <a:lnTo>
                      <a:pt x="1" y="21"/>
                    </a:lnTo>
                    <a:lnTo>
                      <a:pt x="3" y="25"/>
                    </a:lnTo>
                    <a:lnTo>
                      <a:pt x="6" y="28"/>
                    </a:lnTo>
                    <a:lnTo>
                      <a:pt x="9" y="31"/>
                    </a:lnTo>
                    <a:lnTo>
                      <a:pt x="13" y="34"/>
                    </a:lnTo>
                    <a:lnTo>
                      <a:pt x="17" y="34"/>
                    </a:lnTo>
                    <a:lnTo>
                      <a:pt x="21" y="34"/>
                    </a:lnTo>
                    <a:lnTo>
                      <a:pt x="26" y="31"/>
                    </a:lnTo>
                    <a:lnTo>
                      <a:pt x="30"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6" name="Freeform 158"/>
              <p:cNvSpPr>
                <a:spLocks/>
              </p:cNvSpPr>
              <p:nvPr/>
            </p:nvSpPr>
            <p:spPr bwMode="auto">
              <a:xfrm>
                <a:off x="1962151" y="5541963"/>
                <a:ext cx="55563" cy="53975"/>
              </a:xfrm>
              <a:custGeom>
                <a:avLst/>
                <a:gdLst>
                  <a:gd name="T0" fmla="*/ 29 w 35"/>
                  <a:gd name="T1" fmla="*/ 28 h 34"/>
                  <a:gd name="T2" fmla="*/ 32 w 35"/>
                  <a:gd name="T3" fmla="*/ 25 h 34"/>
                  <a:gd name="T4" fmla="*/ 35 w 35"/>
                  <a:gd name="T5" fmla="*/ 21 h 34"/>
                  <a:gd name="T6" fmla="*/ 35 w 35"/>
                  <a:gd name="T7" fmla="*/ 17 h 34"/>
                  <a:gd name="T8" fmla="*/ 35 w 35"/>
                  <a:gd name="T9" fmla="*/ 13 h 34"/>
                  <a:gd name="T10" fmla="*/ 32 w 35"/>
                  <a:gd name="T11" fmla="*/ 8 h 34"/>
                  <a:gd name="T12" fmla="*/ 29 w 35"/>
                  <a:gd name="T13" fmla="*/ 4 h 34"/>
                  <a:gd name="T14" fmla="*/ 26 w 35"/>
                  <a:gd name="T15" fmla="*/ 1 h 34"/>
                  <a:gd name="T16" fmla="*/ 22 w 35"/>
                  <a:gd name="T17" fmla="*/ 0 h 34"/>
                  <a:gd name="T18" fmla="*/ 18 w 35"/>
                  <a:gd name="T19" fmla="*/ 0 h 34"/>
                  <a:gd name="T20" fmla="*/ 13 w 35"/>
                  <a:gd name="T21" fmla="*/ 0 h 34"/>
                  <a:gd name="T22" fmla="*/ 9 w 35"/>
                  <a:gd name="T23" fmla="*/ 1 h 34"/>
                  <a:gd name="T24" fmla="*/ 6 w 35"/>
                  <a:gd name="T25" fmla="*/ 4 h 34"/>
                  <a:gd name="T26" fmla="*/ 3 w 35"/>
                  <a:gd name="T27" fmla="*/ 8 h 34"/>
                  <a:gd name="T28" fmla="*/ 2 w 35"/>
                  <a:gd name="T29" fmla="*/ 13 h 34"/>
                  <a:gd name="T30" fmla="*/ 0 w 35"/>
                  <a:gd name="T31" fmla="*/ 17 h 34"/>
                  <a:gd name="T32" fmla="*/ 2 w 35"/>
                  <a:gd name="T33" fmla="*/ 21 h 34"/>
                  <a:gd name="T34" fmla="*/ 3 w 35"/>
                  <a:gd name="T35" fmla="*/ 25 h 34"/>
                  <a:gd name="T36" fmla="*/ 6 w 35"/>
                  <a:gd name="T37" fmla="*/ 28 h 34"/>
                  <a:gd name="T38" fmla="*/ 9 w 35"/>
                  <a:gd name="T39" fmla="*/ 31 h 34"/>
                  <a:gd name="T40" fmla="*/ 13 w 35"/>
                  <a:gd name="T41" fmla="*/ 32 h 34"/>
                  <a:gd name="T42" fmla="*/ 18 w 35"/>
                  <a:gd name="T43" fmla="*/ 34 h 34"/>
                  <a:gd name="T44" fmla="*/ 22 w 35"/>
                  <a:gd name="T45" fmla="*/ 32 h 34"/>
                  <a:gd name="T46" fmla="*/ 26 w 35"/>
                  <a:gd name="T47" fmla="*/ 31 h 34"/>
                  <a:gd name="T48" fmla="*/ 29 w 35"/>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4">
                    <a:moveTo>
                      <a:pt x="29" y="28"/>
                    </a:moveTo>
                    <a:lnTo>
                      <a:pt x="32" y="25"/>
                    </a:lnTo>
                    <a:lnTo>
                      <a:pt x="35" y="21"/>
                    </a:lnTo>
                    <a:lnTo>
                      <a:pt x="35" y="17"/>
                    </a:lnTo>
                    <a:lnTo>
                      <a:pt x="35" y="13"/>
                    </a:lnTo>
                    <a:lnTo>
                      <a:pt x="32" y="8"/>
                    </a:lnTo>
                    <a:lnTo>
                      <a:pt x="29" y="4"/>
                    </a:lnTo>
                    <a:lnTo>
                      <a:pt x="26" y="1"/>
                    </a:lnTo>
                    <a:lnTo>
                      <a:pt x="22" y="0"/>
                    </a:lnTo>
                    <a:lnTo>
                      <a:pt x="18" y="0"/>
                    </a:lnTo>
                    <a:lnTo>
                      <a:pt x="13" y="0"/>
                    </a:lnTo>
                    <a:lnTo>
                      <a:pt x="9" y="1"/>
                    </a:lnTo>
                    <a:lnTo>
                      <a:pt x="6" y="4"/>
                    </a:lnTo>
                    <a:lnTo>
                      <a:pt x="3" y="8"/>
                    </a:lnTo>
                    <a:lnTo>
                      <a:pt x="2" y="13"/>
                    </a:lnTo>
                    <a:lnTo>
                      <a:pt x="0" y="17"/>
                    </a:lnTo>
                    <a:lnTo>
                      <a:pt x="2" y="21"/>
                    </a:lnTo>
                    <a:lnTo>
                      <a:pt x="3" y="25"/>
                    </a:lnTo>
                    <a:lnTo>
                      <a:pt x="6" y="28"/>
                    </a:lnTo>
                    <a:lnTo>
                      <a:pt x="9" y="31"/>
                    </a:lnTo>
                    <a:lnTo>
                      <a:pt x="13" y="32"/>
                    </a:lnTo>
                    <a:lnTo>
                      <a:pt x="18" y="34"/>
                    </a:lnTo>
                    <a:lnTo>
                      <a:pt x="22" y="32"/>
                    </a:lnTo>
                    <a:lnTo>
                      <a:pt x="26" y="31"/>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7" name="Freeform 159"/>
              <p:cNvSpPr>
                <a:spLocks/>
              </p:cNvSpPr>
              <p:nvPr/>
            </p:nvSpPr>
            <p:spPr bwMode="auto">
              <a:xfrm>
                <a:off x="2357438" y="5534025"/>
                <a:ext cx="53975" cy="55563"/>
              </a:xfrm>
              <a:custGeom>
                <a:avLst/>
                <a:gdLst>
                  <a:gd name="T0" fmla="*/ 28 w 34"/>
                  <a:gd name="T1" fmla="*/ 29 h 35"/>
                  <a:gd name="T2" fmla="*/ 31 w 34"/>
                  <a:gd name="T3" fmla="*/ 26 h 35"/>
                  <a:gd name="T4" fmla="*/ 32 w 34"/>
                  <a:gd name="T5" fmla="*/ 22 h 35"/>
                  <a:gd name="T6" fmla="*/ 34 w 34"/>
                  <a:gd name="T7" fmla="*/ 18 h 35"/>
                  <a:gd name="T8" fmla="*/ 32 w 34"/>
                  <a:gd name="T9" fmla="*/ 13 h 35"/>
                  <a:gd name="T10" fmla="*/ 31 w 34"/>
                  <a:gd name="T11" fmla="*/ 9 h 35"/>
                  <a:gd name="T12" fmla="*/ 28 w 34"/>
                  <a:gd name="T13" fmla="*/ 5 h 35"/>
                  <a:gd name="T14" fmla="*/ 24 w 34"/>
                  <a:gd name="T15" fmla="*/ 2 h 35"/>
                  <a:gd name="T16" fmla="*/ 21 w 34"/>
                  <a:gd name="T17" fmla="*/ 0 h 35"/>
                  <a:gd name="T18" fmla="*/ 17 w 34"/>
                  <a:gd name="T19" fmla="*/ 0 h 35"/>
                  <a:gd name="T20" fmla="*/ 12 w 34"/>
                  <a:gd name="T21" fmla="*/ 0 h 35"/>
                  <a:gd name="T22" fmla="*/ 8 w 34"/>
                  <a:gd name="T23" fmla="*/ 2 h 35"/>
                  <a:gd name="T24" fmla="*/ 4 w 34"/>
                  <a:gd name="T25" fmla="*/ 5 h 35"/>
                  <a:gd name="T26" fmla="*/ 1 w 34"/>
                  <a:gd name="T27" fmla="*/ 9 h 35"/>
                  <a:gd name="T28" fmla="*/ 0 w 34"/>
                  <a:gd name="T29" fmla="*/ 13 h 35"/>
                  <a:gd name="T30" fmla="*/ 0 w 34"/>
                  <a:gd name="T31" fmla="*/ 18 h 35"/>
                  <a:gd name="T32" fmla="*/ 0 w 34"/>
                  <a:gd name="T33" fmla="*/ 22 h 35"/>
                  <a:gd name="T34" fmla="*/ 1 w 34"/>
                  <a:gd name="T35" fmla="*/ 26 h 35"/>
                  <a:gd name="T36" fmla="*/ 4 w 34"/>
                  <a:gd name="T37" fmla="*/ 29 h 35"/>
                  <a:gd name="T38" fmla="*/ 8 w 34"/>
                  <a:gd name="T39" fmla="*/ 32 h 35"/>
                  <a:gd name="T40" fmla="*/ 12 w 34"/>
                  <a:gd name="T41" fmla="*/ 33 h 35"/>
                  <a:gd name="T42" fmla="*/ 17 w 34"/>
                  <a:gd name="T43" fmla="*/ 35 h 35"/>
                  <a:gd name="T44" fmla="*/ 21 w 34"/>
                  <a:gd name="T45" fmla="*/ 33 h 35"/>
                  <a:gd name="T46" fmla="*/ 24 w 34"/>
                  <a:gd name="T47" fmla="*/ 32 h 35"/>
                  <a:gd name="T48" fmla="*/ 28 w 34"/>
                  <a:gd name="T49" fmla="*/ 29 h 35"/>
                  <a:gd name="T50" fmla="*/ 28 w 34"/>
                  <a:gd name="T5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5">
                    <a:moveTo>
                      <a:pt x="28" y="29"/>
                    </a:moveTo>
                    <a:lnTo>
                      <a:pt x="31" y="26"/>
                    </a:lnTo>
                    <a:lnTo>
                      <a:pt x="32" y="22"/>
                    </a:lnTo>
                    <a:lnTo>
                      <a:pt x="34" y="18"/>
                    </a:lnTo>
                    <a:lnTo>
                      <a:pt x="32" y="13"/>
                    </a:lnTo>
                    <a:lnTo>
                      <a:pt x="31" y="9"/>
                    </a:lnTo>
                    <a:lnTo>
                      <a:pt x="28" y="5"/>
                    </a:lnTo>
                    <a:lnTo>
                      <a:pt x="24" y="2"/>
                    </a:lnTo>
                    <a:lnTo>
                      <a:pt x="21" y="0"/>
                    </a:lnTo>
                    <a:lnTo>
                      <a:pt x="17" y="0"/>
                    </a:lnTo>
                    <a:lnTo>
                      <a:pt x="12" y="0"/>
                    </a:lnTo>
                    <a:lnTo>
                      <a:pt x="8" y="2"/>
                    </a:lnTo>
                    <a:lnTo>
                      <a:pt x="4" y="5"/>
                    </a:lnTo>
                    <a:lnTo>
                      <a:pt x="1" y="9"/>
                    </a:lnTo>
                    <a:lnTo>
                      <a:pt x="0" y="13"/>
                    </a:lnTo>
                    <a:lnTo>
                      <a:pt x="0" y="18"/>
                    </a:lnTo>
                    <a:lnTo>
                      <a:pt x="0" y="22"/>
                    </a:lnTo>
                    <a:lnTo>
                      <a:pt x="1" y="26"/>
                    </a:lnTo>
                    <a:lnTo>
                      <a:pt x="4" y="29"/>
                    </a:lnTo>
                    <a:lnTo>
                      <a:pt x="8" y="32"/>
                    </a:lnTo>
                    <a:lnTo>
                      <a:pt x="12" y="33"/>
                    </a:lnTo>
                    <a:lnTo>
                      <a:pt x="17" y="35"/>
                    </a:lnTo>
                    <a:lnTo>
                      <a:pt x="21" y="33"/>
                    </a:lnTo>
                    <a:lnTo>
                      <a:pt x="24"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538" name="Freeform 160"/>
              <p:cNvSpPr>
                <a:spLocks/>
              </p:cNvSpPr>
              <p:nvPr/>
            </p:nvSpPr>
            <p:spPr bwMode="auto">
              <a:xfrm>
                <a:off x="2359026" y="5403850"/>
                <a:ext cx="53975" cy="52388"/>
              </a:xfrm>
              <a:custGeom>
                <a:avLst/>
                <a:gdLst>
                  <a:gd name="T0" fmla="*/ 28 w 34"/>
                  <a:gd name="T1" fmla="*/ 29 h 33"/>
                  <a:gd name="T2" fmla="*/ 31 w 34"/>
                  <a:gd name="T3" fmla="*/ 24 h 33"/>
                  <a:gd name="T4" fmla="*/ 33 w 34"/>
                  <a:gd name="T5" fmla="*/ 22 h 33"/>
                  <a:gd name="T6" fmla="*/ 34 w 34"/>
                  <a:gd name="T7" fmla="*/ 17 h 33"/>
                  <a:gd name="T8" fmla="*/ 33 w 34"/>
                  <a:gd name="T9" fmla="*/ 12 h 33"/>
                  <a:gd name="T10" fmla="*/ 31 w 34"/>
                  <a:gd name="T11" fmla="*/ 9 h 33"/>
                  <a:gd name="T12" fmla="*/ 28 w 34"/>
                  <a:gd name="T13" fmla="*/ 4 h 33"/>
                  <a:gd name="T14" fmla="*/ 26 w 34"/>
                  <a:gd name="T15" fmla="*/ 2 h 33"/>
                  <a:gd name="T16" fmla="*/ 21 w 34"/>
                  <a:gd name="T17" fmla="*/ 0 h 33"/>
                  <a:gd name="T18" fmla="*/ 17 w 34"/>
                  <a:gd name="T19" fmla="*/ 0 h 33"/>
                  <a:gd name="T20" fmla="*/ 13 w 34"/>
                  <a:gd name="T21" fmla="*/ 0 h 33"/>
                  <a:gd name="T22" fmla="*/ 9 w 34"/>
                  <a:gd name="T23" fmla="*/ 2 h 33"/>
                  <a:gd name="T24" fmla="*/ 4 w 34"/>
                  <a:gd name="T25" fmla="*/ 4 h 33"/>
                  <a:gd name="T26" fmla="*/ 2 w 34"/>
                  <a:gd name="T27" fmla="*/ 9 h 33"/>
                  <a:gd name="T28" fmla="*/ 0 w 34"/>
                  <a:gd name="T29" fmla="*/ 12 h 33"/>
                  <a:gd name="T30" fmla="*/ 0 w 34"/>
                  <a:gd name="T31" fmla="*/ 17 h 33"/>
                  <a:gd name="T32" fmla="*/ 0 w 34"/>
                  <a:gd name="T33" fmla="*/ 22 h 33"/>
                  <a:gd name="T34" fmla="*/ 2 w 34"/>
                  <a:gd name="T35" fmla="*/ 24 h 33"/>
                  <a:gd name="T36" fmla="*/ 4 w 34"/>
                  <a:gd name="T37" fmla="*/ 29 h 33"/>
                  <a:gd name="T38" fmla="*/ 9 w 34"/>
                  <a:gd name="T39" fmla="*/ 31 h 33"/>
                  <a:gd name="T40" fmla="*/ 13 w 34"/>
                  <a:gd name="T41" fmla="*/ 33 h 33"/>
                  <a:gd name="T42" fmla="*/ 17 w 34"/>
                  <a:gd name="T43" fmla="*/ 33 h 33"/>
                  <a:gd name="T44" fmla="*/ 21 w 34"/>
                  <a:gd name="T45" fmla="*/ 33 h 33"/>
                  <a:gd name="T46" fmla="*/ 26 w 34"/>
                  <a:gd name="T47" fmla="*/ 31 h 33"/>
                  <a:gd name="T48" fmla="*/ 28 w 34"/>
                  <a:gd name="T49"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3">
                    <a:moveTo>
                      <a:pt x="28" y="29"/>
                    </a:moveTo>
                    <a:lnTo>
                      <a:pt x="31" y="24"/>
                    </a:lnTo>
                    <a:lnTo>
                      <a:pt x="33" y="22"/>
                    </a:lnTo>
                    <a:lnTo>
                      <a:pt x="34" y="17"/>
                    </a:lnTo>
                    <a:lnTo>
                      <a:pt x="33" y="12"/>
                    </a:lnTo>
                    <a:lnTo>
                      <a:pt x="31" y="9"/>
                    </a:lnTo>
                    <a:lnTo>
                      <a:pt x="28" y="4"/>
                    </a:lnTo>
                    <a:lnTo>
                      <a:pt x="26" y="2"/>
                    </a:lnTo>
                    <a:lnTo>
                      <a:pt x="21" y="0"/>
                    </a:lnTo>
                    <a:lnTo>
                      <a:pt x="17" y="0"/>
                    </a:lnTo>
                    <a:lnTo>
                      <a:pt x="13" y="0"/>
                    </a:lnTo>
                    <a:lnTo>
                      <a:pt x="9" y="2"/>
                    </a:lnTo>
                    <a:lnTo>
                      <a:pt x="4" y="4"/>
                    </a:lnTo>
                    <a:lnTo>
                      <a:pt x="2" y="9"/>
                    </a:lnTo>
                    <a:lnTo>
                      <a:pt x="0" y="12"/>
                    </a:lnTo>
                    <a:lnTo>
                      <a:pt x="0" y="17"/>
                    </a:lnTo>
                    <a:lnTo>
                      <a:pt x="0" y="22"/>
                    </a:lnTo>
                    <a:lnTo>
                      <a:pt x="2" y="24"/>
                    </a:lnTo>
                    <a:lnTo>
                      <a:pt x="4" y="29"/>
                    </a:lnTo>
                    <a:lnTo>
                      <a:pt x="9" y="31"/>
                    </a:lnTo>
                    <a:lnTo>
                      <a:pt x="13" y="33"/>
                    </a:lnTo>
                    <a:lnTo>
                      <a:pt x="17" y="33"/>
                    </a:lnTo>
                    <a:lnTo>
                      <a:pt x="21" y="33"/>
                    </a:lnTo>
                    <a:lnTo>
                      <a:pt x="26" y="31"/>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07" name="ZoneTexte 206"/>
            <p:cNvSpPr txBox="1"/>
            <p:nvPr/>
          </p:nvSpPr>
          <p:spPr>
            <a:xfrm>
              <a:off x="205789" y="5875946"/>
              <a:ext cx="502061" cy="246221"/>
            </a:xfrm>
            <a:prstGeom prst="rect">
              <a:avLst/>
            </a:prstGeom>
            <a:noFill/>
          </p:spPr>
          <p:txBody>
            <a:bodyPr wrap="none" rtlCol="0">
              <a:spAutoFit/>
            </a:bodyPr>
            <a:lstStyle/>
            <a:p>
              <a:pPr algn="r"/>
              <a:r>
                <a:rPr lang="fr-FR" sz="1000" dirty="0"/>
                <a:t>0,001</a:t>
              </a:r>
            </a:p>
          </p:txBody>
        </p:sp>
        <p:sp>
          <p:nvSpPr>
            <p:cNvPr id="208" name="ZoneTexte 207"/>
            <p:cNvSpPr txBox="1"/>
            <p:nvPr/>
          </p:nvSpPr>
          <p:spPr>
            <a:xfrm>
              <a:off x="276322" y="5415221"/>
              <a:ext cx="431528" cy="246221"/>
            </a:xfrm>
            <a:prstGeom prst="rect">
              <a:avLst/>
            </a:prstGeom>
            <a:noFill/>
          </p:spPr>
          <p:txBody>
            <a:bodyPr wrap="none" rtlCol="0">
              <a:spAutoFit/>
            </a:bodyPr>
            <a:lstStyle/>
            <a:p>
              <a:pPr algn="r"/>
              <a:r>
                <a:rPr lang="fr-FR" sz="1000" dirty="0"/>
                <a:t>0,01</a:t>
              </a:r>
            </a:p>
          </p:txBody>
        </p:sp>
        <p:sp>
          <p:nvSpPr>
            <p:cNvPr id="209" name="ZoneTexte 208"/>
            <p:cNvSpPr txBox="1"/>
            <p:nvPr/>
          </p:nvSpPr>
          <p:spPr>
            <a:xfrm>
              <a:off x="346854" y="4954496"/>
              <a:ext cx="360996" cy="246221"/>
            </a:xfrm>
            <a:prstGeom prst="rect">
              <a:avLst/>
            </a:prstGeom>
            <a:noFill/>
          </p:spPr>
          <p:txBody>
            <a:bodyPr wrap="none" rtlCol="0">
              <a:spAutoFit/>
            </a:bodyPr>
            <a:lstStyle/>
            <a:p>
              <a:pPr algn="r"/>
              <a:r>
                <a:rPr lang="fr-FR" sz="1000" dirty="0"/>
                <a:t>0,1</a:t>
              </a:r>
            </a:p>
          </p:txBody>
        </p:sp>
        <p:sp>
          <p:nvSpPr>
            <p:cNvPr id="210" name="ZoneTexte 209"/>
            <p:cNvSpPr txBox="1"/>
            <p:nvPr/>
          </p:nvSpPr>
          <p:spPr>
            <a:xfrm>
              <a:off x="452652" y="4493771"/>
              <a:ext cx="255198" cy="246221"/>
            </a:xfrm>
            <a:prstGeom prst="rect">
              <a:avLst/>
            </a:prstGeom>
            <a:noFill/>
          </p:spPr>
          <p:txBody>
            <a:bodyPr wrap="none" rtlCol="0">
              <a:spAutoFit/>
            </a:bodyPr>
            <a:lstStyle/>
            <a:p>
              <a:pPr algn="r"/>
              <a:r>
                <a:rPr lang="fr-FR" sz="1000" dirty="0"/>
                <a:t>1</a:t>
              </a:r>
            </a:p>
          </p:txBody>
        </p:sp>
        <p:sp>
          <p:nvSpPr>
            <p:cNvPr id="211" name="ZoneTexte 210"/>
            <p:cNvSpPr txBox="1"/>
            <p:nvPr/>
          </p:nvSpPr>
          <p:spPr>
            <a:xfrm>
              <a:off x="1023175" y="6060410"/>
              <a:ext cx="255198" cy="246221"/>
            </a:xfrm>
            <a:prstGeom prst="rect">
              <a:avLst/>
            </a:prstGeom>
            <a:noFill/>
          </p:spPr>
          <p:txBody>
            <a:bodyPr wrap="none" rtlCol="0">
              <a:spAutoFit/>
            </a:bodyPr>
            <a:lstStyle/>
            <a:p>
              <a:pPr algn="ctr"/>
              <a:r>
                <a:rPr lang="fr-FR" sz="1000" dirty="0"/>
                <a:t>7</a:t>
              </a:r>
            </a:p>
          </p:txBody>
        </p:sp>
        <p:sp>
          <p:nvSpPr>
            <p:cNvPr id="212" name="ZoneTexte 211"/>
            <p:cNvSpPr txBox="1"/>
            <p:nvPr/>
          </p:nvSpPr>
          <p:spPr>
            <a:xfrm>
              <a:off x="1618263" y="6060410"/>
              <a:ext cx="325731" cy="246221"/>
            </a:xfrm>
            <a:prstGeom prst="rect">
              <a:avLst/>
            </a:prstGeom>
            <a:noFill/>
          </p:spPr>
          <p:txBody>
            <a:bodyPr wrap="none" rtlCol="0">
              <a:spAutoFit/>
            </a:bodyPr>
            <a:lstStyle/>
            <a:p>
              <a:pPr algn="ctr"/>
              <a:r>
                <a:rPr lang="fr-FR" sz="1000" dirty="0"/>
                <a:t>14</a:t>
              </a:r>
            </a:p>
          </p:txBody>
        </p:sp>
        <p:sp>
          <p:nvSpPr>
            <p:cNvPr id="213" name="ZoneTexte 212"/>
            <p:cNvSpPr txBox="1"/>
            <p:nvPr/>
          </p:nvSpPr>
          <p:spPr>
            <a:xfrm>
              <a:off x="2227474" y="6060410"/>
              <a:ext cx="325731" cy="246221"/>
            </a:xfrm>
            <a:prstGeom prst="rect">
              <a:avLst/>
            </a:prstGeom>
            <a:noFill/>
          </p:spPr>
          <p:txBody>
            <a:bodyPr wrap="none" rtlCol="0">
              <a:spAutoFit/>
            </a:bodyPr>
            <a:lstStyle/>
            <a:p>
              <a:pPr algn="ctr"/>
              <a:r>
                <a:rPr lang="fr-FR" sz="1000" dirty="0"/>
                <a:t>21</a:t>
              </a:r>
            </a:p>
          </p:txBody>
        </p:sp>
        <p:sp>
          <p:nvSpPr>
            <p:cNvPr id="214" name="ZoneTexte 213"/>
            <p:cNvSpPr txBox="1"/>
            <p:nvPr/>
          </p:nvSpPr>
          <p:spPr>
            <a:xfrm>
              <a:off x="1501350" y="6287581"/>
              <a:ext cx="532518" cy="246221"/>
            </a:xfrm>
            <a:prstGeom prst="rect">
              <a:avLst/>
            </a:prstGeom>
            <a:noFill/>
          </p:spPr>
          <p:txBody>
            <a:bodyPr wrap="none" rtlCol="0">
              <a:spAutoFit/>
            </a:bodyPr>
            <a:lstStyle/>
            <a:p>
              <a:pPr algn="ctr"/>
              <a:r>
                <a:rPr lang="fr-FR" sz="1000" b="1" dirty="0"/>
                <a:t>Jours</a:t>
              </a:r>
            </a:p>
          </p:txBody>
        </p:sp>
        <p:sp>
          <p:nvSpPr>
            <p:cNvPr id="216" name="ZoneTexte 215"/>
            <p:cNvSpPr txBox="1"/>
            <p:nvPr/>
          </p:nvSpPr>
          <p:spPr>
            <a:xfrm>
              <a:off x="814949" y="4579577"/>
              <a:ext cx="471604" cy="246221"/>
            </a:xfrm>
            <a:prstGeom prst="rect">
              <a:avLst/>
            </a:prstGeom>
            <a:noFill/>
          </p:spPr>
          <p:txBody>
            <a:bodyPr wrap="none" rtlCol="0">
              <a:spAutoFit/>
            </a:bodyPr>
            <a:lstStyle/>
            <a:p>
              <a:pPr algn="ctr"/>
              <a:r>
                <a:rPr lang="fr-FR" sz="1000" dirty="0"/>
                <a:t>n = 6</a:t>
              </a:r>
            </a:p>
          </p:txBody>
        </p:sp>
        <p:sp>
          <p:nvSpPr>
            <p:cNvPr id="217" name="ZoneTexte 216"/>
            <p:cNvSpPr txBox="1"/>
            <p:nvPr/>
          </p:nvSpPr>
          <p:spPr>
            <a:xfrm>
              <a:off x="2389469" y="5585595"/>
              <a:ext cx="551754" cy="246221"/>
            </a:xfrm>
            <a:prstGeom prst="rect">
              <a:avLst/>
            </a:prstGeom>
            <a:noFill/>
          </p:spPr>
          <p:txBody>
            <a:bodyPr wrap="none" rtlCol="0">
              <a:spAutoFit/>
            </a:bodyPr>
            <a:lstStyle/>
            <a:p>
              <a:pPr algn="ctr"/>
              <a:r>
                <a:rPr lang="fr-FR" sz="1000" dirty="0"/>
                <a:t>&lt; LDD</a:t>
              </a:r>
            </a:p>
          </p:txBody>
        </p:sp>
        <p:sp>
          <p:nvSpPr>
            <p:cNvPr id="218" name="ZoneTexte 217"/>
            <p:cNvSpPr txBox="1"/>
            <p:nvPr/>
          </p:nvSpPr>
          <p:spPr>
            <a:xfrm>
              <a:off x="1466726" y="4406633"/>
              <a:ext cx="582211" cy="276999"/>
            </a:xfrm>
            <a:prstGeom prst="rect">
              <a:avLst/>
            </a:prstGeom>
            <a:noFill/>
          </p:spPr>
          <p:txBody>
            <a:bodyPr wrap="none" rtlCol="0">
              <a:spAutoFit/>
            </a:bodyPr>
            <a:lstStyle/>
            <a:p>
              <a:pPr algn="ctr"/>
              <a:r>
                <a:rPr lang="fr-FR" sz="1200" b="1" dirty="0" err="1">
                  <a:solidFill>
                    <a:srgbClr val="0070C0"/>
                  </a:solidFill>
                </a:rPr>
                <a:t>EFdA</a:t>
              </a:r>
              <a:endParaRPr lang="fr-FR" sz="1200" b="1" dirty="0">
                <a:solidFill>
                  <a:srgbClr val="0070C0"/>
                </a:solidFill>
              </a:endParaRPr>
            </a:p>
          </p:txBody>
        </p:sp>
        <p:sp>
          <p:nvSpPr>
            <p:cNvPr id="219" name="ZoneTexte 218"/>
            <p:cNvSpPr txBox="1"/>
            <p:nvPr/>
          </p:nvSpPr>
          <p:spPr>
            <a:xfrm>
              <a:off x="3050790" y="5875946"/>
              <a:ext cx="502061" cy="246221"/>
            </a:xfrm>
            <a:prstGeom prst="rect">
              <a:avLst/>
            </a:prstGeom>
            <a:noFill/>
          </p:spPr>
          <p:txBody>
            <a:bodyPr wrap="none" rtlCol="0">
              <a:spAutoFit/>
            </a:bodyPr>
            <a:lstStyle/>
            <a:p>
              <a:pPr algn="r"/>
              <a:r>
                <a:rPr lang="fr-FR" sz="1000" dirty="0"/>
                <a:t>0,001</a:t>
              </a:r>
            </a:p>
          </p:txBody>
        </p:sp>
        <p:sp>
          <p:nvSpPr>
            <p:cNvPr id="220" name="ZoneTexte 219"/>
            <p:cNvSpPr txBox="1"/>
            <p:nvPr/>
          </p:nvSpPr>
          <p:spPr>
            <a:xfrm>
              <a:off x="3121323" y="5415221"/>
              <a:ext cx="431528" cy="246221"/>
            </a:xfrm>
            <a:prstGeom prst="rect">
              <a:avLst/>
            </a:prstGeom>
            <a:noFill/>
          </p:spPr>
          <p:txBody>
            <a:bodyPr wrap="none" rtlCol="0">
              <a:spAutoFit/>
            </a:bodyPr>
            <a:lstStyle/>
            <a:p>
              <a:pPr algn="r"/>
              <a:r>
                <a:rPr lang="fr-FR" sz="1000" dirty="0"/>
                <a:t>0,01</a:t>
              </a:r>
            </a:p>
          </p:txBody>
        </p:sp>
        <p:sp>
          <p:nvSpPr>
            <p:cNvPr id="221" name="ZoneTexte 220"/>
            <p:cNvSpPr txBox="1"/>
            <p:nvPr/>
          </p:nvSpPr>
          <p:spPr>
            <a:xfrm>
              <a:off x="3191855" y="4954496"/>
              <a:ext cx="360996" cy="246221"/>
            </a:xfrm>
            <a:prstGeom prst="rect">
              <a:avLst/>
            </a:prstGeom>
            <a:noFill/>
          </p:spPr>
          <p:txBody>
            <a:bodyPr wrap="none" rtlCol="0">
              <a:spAutoFit/>
            </a:bodyPr>
            <a:lstStyle/>
            <a:p>
              <a:pPr algn="r"/>
              <a:r>
                <a:rPr lang="fr-FR" sz="1000" dirty="0"/>
                <a:t>0,1</a:t>
              </a:r>
            </a:p>
          </p:txBody>
        </p:sp>
        <p:sp>
          <p:nvSpPr>
            <p:cNvPr id="222" name="ZoneTexte 221"/>
            <p:cNvSpPr txBox="1"/>
            <p:nvPr/>
          </p:nvSpPr>
          <p:spPr>
            <a:xfrm>
              <a:off x="3297653" y="4493771"/>
              <a:ext cx="255198" cy="246221"/>
            </a:xfrm>
            <a:prstGeom prst="rect">
              <a:avLst/>
            </a:prstGeom>
            <a:noFill/>
          </p:spPr>
          <p:txBody>
            <a:bodyPr wrap="none" rtlCol="0">
              <a:spAutoFit/>
            </a:bodyPr>
            <a:lstStyle/>
            <a:p>
              <a:pPr algn="r"/>
              <a:r>
                <a:rPr lang="fr-FR" sz="1000" dirty="0"/>
                <a:t>1</a:t>
              </a:r>
            </a:p>
          </p:txBody>
        </p:sp>
        <p:sp>
          <p:nvSpPr>
            <p:cNvPr id="223" name="ZoneTexte 222"/>
            <p:cNvSpPr txBox="1"/>
            <p:nvPr/>
          </p:nvSpPr>
          <p:spPr>
            <a:xfrm>
              <a:off x="3868176" y="6060410"/>
              <a:ext cx="255198" cy="246221"/>
            </a:xfrm>
            <a:prstGeom prst="rect">
              <a:avLst/>
            </a:prstGeom>
            <a:noFill/>
          </p:spPr>
          <p:txBody>
            <a:bodyPr wrap="none" rtlCol="0">
              <a:spAutoFit/>
            </a:bodyPr>
            <a:lstStyle/>
            <a:p>
              <a:pPr algn="ctr"/>
              <a:r>
                <a:rPr lang="fr-FR" sz="1000" dirty="0"/>
                <a:t>7</a:t>
              </a:r>
            </a:p>
          </p:txBody>
        </p:sp>
        <p:sp>
          <p:nvSpPr>
            <p:cNvPr id="224" name="ZoneTexte 223"/>
            <p:cNvSpPr txBox="1"/>
            <p:nvPr/>
          </p:nvSpPr>
          <p:spPr>
            <a:xfrm>
              <a:off x="4463264" y="6060410"/>
              <a:ext cx="325731" cy="246221"/>
            </a:xfrm>
            <a:prstGeom prst="rect">
              <a:avLst/>
            </a:prstGeom>
            <a:noFill/>
          </p:spPr>
          <p:txBody>
            <a:bodyPr wrap="none" rtlCol="0">
              <a:spAutoFit/>
            </a:bodyPr>
            <a:lstStyle/>
            <a:p>
              <a:pPr algn="ctr"/>
              <a:r>
                <a:rPr lang="fr-FR" sz="1000" dirty="0"/>
                <a:t>14</a:t>
              </a:r>
            </a:p>
          </p:txBody>
        </p:sp>
        <p:sp>
          <p:nvSpPr>
            <p:cNvPr id="225" name="ZoneTexte 224"/>
            <p:cNvSpPr txBox="1"/>
            <p:nvPr/>
          </p:nvSpPr>
          <p:spPr>
            <a:xfrm>
              <a:off x="5072475" y="6060410"/>
              <a:ext cx="325731" cy="246221"/>
            </a:xfrm>
            <a:prstGeom prst="rect">
              <a:avLst/>
            </a:prstGeom>
            <a:noFill/>
          </p:spPr>
          <p:txBody>
            <a:bodyPr wrap="none" rtlCol="0">
              <a:spAutoFit/>
            </a:bodyPr>
            <a:lstStyle/>
            <a:p>
              <a:pPr algn="ctr"/>
              <a:r>
                <a:rPr lang="fr-FR" sz="1000" dirty="0"/>
                <a:t>21</a:t>
              </a:r>
            </a:p>
          </p:txBody>
        </p:sp>
        <p:sp>
          <p:nvSpPr>
            <p:cNvPr id="226" name="ZoneTexte 225"/>
            <p:cNvSpPr txBox="1"/>
            <p:nvPr/>
          </p:nvSpPr>
          <p:spPr>
            <a:xfrm>
              <a:off x="4346349" y="6287581"/>
              <a:ext cx="532518" cy="246221"/>
            </a:xfrm>
            <a:prstGeom prst="rect">
              <a:avLst/>
            </a:prstGeom>
            <a:noFill/>
          </p:spPr>
          <p:txBody>
            <a:bodyPr wrap="none" rtlCol="0">
              <a:spAutoFit/>
            </a:bodyPr>
            <a:lstStyle/>
            <a:p>
              <a:pPr algn="ctr"/>
              <a:r>
                <a:rPr lang="fr-FR" sz="1000" b="1" dirty="0"/>
                <a:t>Jours</a:t>
              </a:r>
            </a:p>
          </p:txBody>
        </p:sp>
        <p:sp>
          <p:nvSpPr>
            <p:cNvPr id="228" name="ZoneTexte 227"/>
            <p:cNvSpPr txBox="1"/>
            <p:nvPr/>
          </p:nvSpPr>
          <p:spPr>
            <a:xfrm>
              <a:off x="3659950" y="4579577"/>
              <a:ext cx="471604" cy="246221"/>
            </a:xfrm>
            <a:prstGeom prst="rect">
              <a:avLst/>
            </a:prstGeom>
            <a:noFill/>
          </p:spPr>
          <p:txBody>
            <a:bodyPr wrap="none" rtlCol="0">
              <a:spAutoFit/>
            </a:bodyPr>
            <a:lstStyle/>
            <a:p>
              <a:pPr algn="ctr"/>
              <a:r>
                <a:rPr lang="fr-FR" sz="1000" dirty="0"/>
                <a:t>n = 6</a:t>
              </a:r>
            </a:p>
          </p:txBody>
        </p:sp>
        <p:sp>
          <p:nvSpPr>
            <p:cNvPr id="229" name="ZoneTexte 228"/>
            <p:cNvSpPr txBox="1"/>
            <p:nvPr/>
          </p:nvSpPr>
          <p:spPr>
            <a:xfrm>
              <a:off x="5234470" y="5585595"/>
              <a:ext cx="551754" cy="246221"/>
            </a:xfrm>
            <a:prstGeom prst="rect">
              <a:avLst/>
            </a:prstGeom>
            <a:noFill/>
          </p:spPr>
          <p:txBody>
            <a:bodyPr wrap="none" rtlCol="0">
              <a:spAutoFit/>
            </a:bodyPr>
            <a:lstStyle/>
            <a:p>
              <a:pPr algn="ctr"/>
              <a:r>
                <a:rPr lang="fr-FR" sz="1000" dirty="0"/>
                <a:t>&lt; LDD</a:t>
              </a:r>
            </a:p>
          </p:txBody>
        </p:sp>
        <p:sp>
          <p:nvSpPr>
            <p:cNvPr id="230" name="ZoneTexte 229"/>
            <p:cNvSpPr txBox="1"/>
            <p:nvPr/>
          </p:nvSpPr>
          <p:spPr>
            <a:xfrm>
              <a:off x="4178490" y="4406633"/>
              <a:ext cx="848685" cy="276999"/>
            </a:xfrm>
            <a:prstGeom prst="rect">
              <a:avLst/>
            </a:prstGeom>
            <a:noFill/>
          </p:spPr>
          <p:txBody>
            <a:bodyPr wrap="none" rtlCol="0">
              <a:spAutoFit/>
            </a:bodyPr>
            <a:lstStyle/>
            <a:p>
              <a:pPr algn="ctr"/>
              <a:r>
                <a:rPr lang="fr-FR" sz="1200" b="1" dirty="0" err="1">
                  <a:solidFill>
                    <a:srgbClr val="0070C0"/>
                  </a:solidFill>
                </a:rPr>
                <a:t>EFdA</a:t>
              </a:r>
              <a:r>
                <a:rPr lang="fr-FR" sz="1200" b="1" dirty="0">
                  <a:solidFill>
                    <a:srgbClr val="0070C0"/>
                  </a:solidFill>
                </a:rPr>
                <a:t>-DP</a:t>
              </a:r>
            </a:p>
          </p:txBody>
        </p:sp>
        <p:sp>
          <p:nvSpPr>
            <p:cNvPr id="231" name="ZoneTexte 230"/>
            <p:cNvSpPr txBox="1"/>
            <p:nvPr/>
          </p:nvSpPr>
          <p:spPr>
            <a:xfrm>
              <a:off x="5894807" y="5875946"/>
              <a:ext cx="502061" cy="246221"/>
            </a:xfrm>
            <a:prstGeom prst="rect">
              <a:avLst/>
            </a:prstGeom>
            <a:noFill/>
          </p:spPr>
          <p:txBody>
            <a:bodyPr wrap="none" rtlCol="0">
              <a:spAutoFit/>
            </a:bodyPr>
            <a:lstStyle/>
            <a:p>
              <a:pPr algn="r"/>
              <a:r>
                <a:rPr lang="fr-FR" sz="1000" dirty="0"/>
                <a:t>0,001</a:t>
              </a:r>
            </a:p>
          </p:txBody>
        </p:sp>
        <p:sp>
          <p:nvSpPr>
            <p:cNvPr id="232" name="ZoneTexte 231"/>
            <p:cNvSpPr txBox="1"/>
            <p:nvPr/>
          </p:nvSpPr>
          <p:spPr>
            <a:xfrm>
              <a:off x="5965340" y="5415221"/>
              <a:ext cx="431528" cy="246221"/>
            </a:xfrm>
            <a:prstGeom prst="rect">
              <a:avLst/>
            </a:prstGeom>
            <a:noFill/>
          </p:spPr>
          <p:txBody>
            <a:bodyPr wrap="none" rtlCol="0">
              <a:spAutoFit/>
            </a:bodyPr>
            <a:lstStyle/>
            <a:p>
              <a:pPr algn="r"/>
              <a:r>
                <a:rPr lang="fr-FR" sz="1000" dirty="0"/>
                <a:t>0,01</a:t>
              </a:r>
            </a:p>
          </p:txBody>
        </p:sp>
        <p:sp>
          <p:nvSpPr>
            <p:cNvPr id="233" name="ZoneTexte 232"/>
            <p:cNvSpPr txBox="1"/>
            <p:nvPr/>
          </p:nvSpPr>
          <p:spPr>
            <a:xfrm>
              <a:off x="6035872" y="4954496"/>
              <a:ext cx="360996" cy="246221"/>
            </a:xfrm>
            <a:prstGeom prst="rect">
              <a:avLst/>
            </a:prstGeom>
            <a:noFill/>
          </p:spPr>
          <p:txBody>
            <a:bodyPr wrap="none" rtlCol="0">
              <a:spAutoFit/>
            </a:bodyPr>
            <a:lstStyle/>
            <a:p>
              <a:pPr algn="r"/>
              <a:r>
                <a:rPr lang="fr-FR" sz="1000" dirty="0"/>
                <a:t>0,1</a:t>
              </a:r>
            </a:p>
          </p:txBody>
        </p:sp>
        <p:sp>
          <p:nvSpPr>
            <p:cNvPr id="234" name="ZoneTexte 233"/>
            <p:cNvSpPr txBox="1"/>
            <p:nvPr/>
          </p:nvSpPr>
          <p:spPr>
            <a:xfrm>
              <a:off x="6141670" y="4493771"/>
              <a:ext cx="255198" cy="246221"/>
            </a:xfrm>
            <a:prstGeom prst="rect">
              <a:avLst/>
            </a:prstGeom>
            <a:noFill/>
          </p:spPr>
          <p:txBody>
            <a:bodyPr wrap="none" rtlCol="0">
              <a:spAutoFit/>
            </a:bodyPr>
            <a:lstStyle/>
            <a:p>
              <a:pPr algn="r"/>
              <a:r>
                <a:rPr lang="fr-FR" sz="1000" dirty="0"/>
                <a:t>1</a:t>
              </a:r>
            </a:p>
          </p:txBody>
        </p:sp>
        <p:sp>
          <p:nvSpPr>
            <p:cNvPr id="235" name="ZoneTexte 234"/>
            <p:cNvSpPr txBox="1"/>
            <p:nvPr/>
          </p:nvSpPr>
          <p:spPr>
            <a:xfrm>
              <a:off x="6712193" y="6060410"/>
              <a:ext cx="255198" cy="246221"/>
            </a:xfrm>
            <a:prstGeom prst="rect">
              <a:avLst/>
            </a:prstGeom>
            <a:noFill/>
          </p:spPr>
          <p:txBody>
            <a:bodyPr wrap="none" rtlCol="0">
              <a:spAutoFit/>
            </a:bodyPr>
            <a:lstStyle/>
            <a:p>
              <a:pPr algn="ctr"/>
              <a:r>
                <a:rPr lang="fr-FR" sz="1000" dirty="0"/>
                <a:t>7</a:t>
              </a:r>
            </a:p>
          </p:txBody>
        </p:sp>
        <p:sp>
          <p:nvSpPr>
            <p:cNvPr id="236" name="ZoneTexte 235"/>
            <p:cNvSpPr txBox="1"/>
            <p:nvPr/>
          </p:nvSpPr>
          <p:spPr>
            <a:xfrm>
              <a:off x="7307281" y="6060410"/>
              <a:ext cx="325731" cy="246221"/>
            </a:xfrm>
            <a:prstGeom prst="rect">
              <a:avLst/>
            </a:prstGeom>
            <a:noFill/>
          </p:spPr>
          <p:txBody>
            <a:bodyPr wrap="none" rtlCol="0">
              <a:spAutoFit/>
            </a:bodyPr>
            <a:lstStyle/>
            <a:p>
              <a:pPr algn="ctr"/>
              <a:r>
                <a:rPr lang="fr-FR" sz="1000" dirty="0"/>
                <a:t>14</a:t>
              </a:r>
            </a:p>
          </p:txBody>
        </p:sp>
        <p:sp>
          <p:nvSpPr>
            <p:cNvPr id="237" name="ZoneTexte 236"/>
            <p:cNvSpPr txBox="1"/>
            <p:nvPr/>
          </p:nvSpPr>
          <p:spPr>
            <a:xfrm>
              <a:off x="7916492" y="6060410"/>
              <a:ext cx="325731" cy="246221"/>
            </a:xfrm>
            <a:prstGeom prst="rect">
              <a:avLst/>
            </a:prstGeom>
            <a:noFill/>
          </p:spPr>
          <p:txBody>
            <a:bodyPr wrap="none" rtlCol="0">
              <a:spAutoFit/>
            </a:bodyPr>
            <a:lstStyle/>
            <a:p>
              <a:pPr algn="ctr"/>
              <a:r>
                <a:rPr lang="fr-FR" sz="1000" dirty="0"/>
                <a:t>21</a:t>
              </a:r>
            </a:p>
          </p:txBody>
        </p:sp>
        <p:sp>
          <p:nvSpPr>
            <p:cNvPr id="238" name="ZoneTexte 237"/>
            <p:cNvSpPr txBox="1"/>
            <p:nvPr/>
          </p:nvSpPr>
          <p:spPr>
            <a:xfrm>
              <a:off x="7190366" y="6287581"/>
              <a:ext cx="532518" cy="246221"/>
            </a:xfrm>
            <a:prstGeom prst="rect">
              <a:avLst/>
            </a:prstGeom>
            <a:noFill/>
          </p:spPr>
          <p:txBody>
            <a:bodyPr wrap="none" rtlCol="0">
              <a:spAutoFit/>
            </a:bodyPr>
            <a:lstStyle/>
            <a:p>
              <a:pPr algn="ctr"/>
              <a:r>
                <a:rPr lang="fr-FR" sz="1000" b="1" dirty="0"/>
                <a:t>Jours</a:t>
              </a:r>
            </a:p>
          </p:txBody>
        </p:sp>
        <p:sp>
          <p:nvSpPr>
            <p:cNvPr id="240" name="ZoneTexte 239"/>
            <p:cNvSpPr txBox="1"/>
            <p:nvPr/>
          </p:nvSpPr>
          <p:spPr>
            <a:xfrm>
              <a:off x="6503967" y="4579577"/>
              <a:ext cx="471604" cy="246221"/>
            </a:xfrm>
            <a:prstGeom prst="rect">
              <a:avLst/>
            </a:prstGeom>
            <a:noFill/>
          </p:spPr>
          <p:txBody>
            <a:bodyPr wrap="none" rtlCol="0">
              <a:spAutoFit/>
            </a:bodyPr>
            <a:lstStyle/>
            <a:p>
              <a:pPr algn="ctr"/>
              <a:r>
                <a:rPr lang="fr-FR" sz="1000" dirty="0"/>
                <a:t>n = 6</a:t>
              </a:r>
            </a:p>
          </p:txBody>
        </p:sp>
        <p:sp>
          <p:nvSpPr>
            <p:cNvPr id="241" name="ZoneTexte 240"/>
            <p:cNvSpPr txBox="1"/>
            <p:nvPr/>
          </p:nvSpPr>
          <p:spPr>
            <a:xfrm>
              <a:off x="8078487" y="5585595"/>
              <a:ext cx="551754" cy="246221"/>
            </a:xfrm>
            <a:prstGeom prst="rect">
              <a:avLst/>
            </a:prstGeom>
            <a:noFill/>
          </p:spPr>
          <p:txBody>
            <a:bodyPr wrap="none" rtlCol="0">
              <a:spAutoFit/>
            </a:bodyPr>
            <a:lstStyle/>
            <a:p>
              <a:pPr algn="ctr"/>
              <a:r>
                <a:rPr lang="fr-FR" sz="1000" dirty="0"/>
                <a:t>&lt; LDD</a:t>
              </a:r>
            </a:p>
          </p:txBody>
        </p:sp>
        <p:sp>
          <p:nvSpPr>
            <p:cNvPr id="242" name="ZoneTexte 241"/>
            <p:cNvSpPr txBox="1"/>
            <p:nvPr/>
          </p:nvSpPr>
          <p:spPr>
            <a:xfrm>
              <a:off x="7031073" y="4406633"/>
              <a:ext cx="831553" cy="276999"/>
            </a:xfrm>
            <a:prstGeom prst="rect">
              <a:avLst/>
            </a:prstGeom>
            <a:noFill/>
          </p:spPr>
          <p:txBody>
            <a:bodyPr wrap="none" rtlCol="0">
              <a:spAutoFit/>
            </a:bodyPr>
            <a:lstStyle/>
            <a:p>
              <a:pPr algn="ctr"/>
              <a:r>
                <a:rPr lang="fr-FR" sz="1200" b="1" dirty="0" err="1">
                  <a:solidFill>
                    <a:srgbClr val="0070C0"/>
                  </a:solidFill>
                </a:rPr>
                <a:t>EFdA</a:t>
              </a:r>
              <a:r>
                <a:rPr lang="fr-FR" sz="1200" b="1" dirty="0">
                  <a:solidFill>
                    <a:srgbClr val="0070C0"/>
                  </a:solidFill>
                </a:rPr>
                <a:t>-TP</a:t>
              </a:r>
            </a:p>
          </p:txBody>
        </p:sp>
      </p:grpSp>
      <p:sp>
        <p:nvSpPr>
          <p:cNvPr id="244" name="ZoneTexte 243"/>
          <p:cNvSpPr txBox="1"/>
          <p:nvPr/>
        </p:nvSpPr>
        <p:spPr>
          <a:xfrm>
            <a:off x="1134051" y="1776137"/>
            <a:ext cx="6695087" cy="276999"/>
          </a:xfrm>
          <a:prstGeom prst="rect">
            <a:avLst/>
          </a:prstGeom>
          <a:noFill/>
        </p:spPr>
        <p:txBody>
          <a:bodyPr wrap="none" rtlCol="0">
            <a:spAutoFit/>
          </a:bodyPr>
          <a:lstStyle/>
          <a:p>
            <a:pPr algn="ctr"/>
            <a:r>
              <a:rPr lang="fr-FR" sz="1200" b="1" dirty="0">
                <a:solidFill>
                  <a:srgbClr val="0070C0"/>
                </a:solidFill>
              </a:rPr>
              <a:t>Concentrations </a:t>
            </a:r>
            <a:r>
              <a:rPr lang="fr-FR" sz="1200" b="1" dirty="0" err="1">
                <a:solidFill>
                  <a:srgbClr val="0070C0"/>
                </a:solidFill>
              </a:rPr>
              <a:t>EFdA</a:t>
            </a:r>
            <a:r>
              <a:rPr lang="fr-FR" sz="1200" b="1" dirty="0">
                <a:solidFill>
                  <a:srgbClr val="0070C0"/>
                </a:solidFill>
              </a:rPr>
              <a:t> et dérivés phosphorylés (</a:t>
            </a:r>
            <a:r>
              <a:rPr lang="fr-FR" sz="1200" b="1" dirty="0" err="1">
                <a:solidFill>
                  <a:srgbClr val="0070C0"/>
                </a:solidFill>
              </a:rPr>
              <a:t>mmol</a:t>
            </a:r>
            <a:r>
              <a:rPr lang="fr-FR" sz="1200" b="1" dirty="0">
                <a:solidFill>
                  <a:srgbClr val="0070C0"/>
                </a:solidFill>
              </a:rPr>
              <a:t>/g) dans le tissu vaginal (3 femelles)</a:t>
            </a:r>
          </a:p>
        </p:txBody>
      </p:sp>
      <p:grpSp>
        <p:nvGrpSpPr>
          <p:cNvPr id="2" name="Groupe 1"/>
          <p:cNvGrpSpPr/>
          <p:nvPr/>
        </p:nvGrpSpPr>
        <p:grpSpPr>
          <a:xfrm>
            <a:off x="205789" y="2147580"/>
            <a:ext cx="8424452" cy="1812860"/>
            <a:chOff x="205789" y="2147580"/>
            <a:chExt cx="8424452" cy="1812860"/>
          </a:xfrm>
        </p:grpSpPr>
        <p:grpSp>
          <p:nvGrpSpPr>
            <p:cNvPr id="17541" name="Groupe 17540"/>
            <p:cNvGrpSpPr/>
            <p:nvPr/>
          </p:nvGrpSpPr>
          <p:grpSpPr>
            <a:xfrm>
              <a:off x="658746" y="2256686"/>
              <a:ext cx="2136990" cy="1460502"/>
              <a:chOff x="1533526" y="2679700"/>
              <a:chExt cx="1514475" cy="1035051"/>
            </a:xfrm>
          </p:grpSpPr>
          <p:sp>
            <p:nvSpPr>
              <p:cNvPr id="11" name="Freeform 11"/>
              <p:cNvSpPr>
                <a:spLocks/>
              </p:cNvSpPr>
              <p:nvPr/>
            </p:nvSpPr>
            <p:spPr bwMode="auto">
              <a:xfrm>
                <a:off x="1584326" y="2679700"/>
                <a:ext cx="1463675" cy="985838"/>
              </a:xfrm>
              <a:custGeom>
                <a:avLst/>
                <a:gdLst>
                  <a:gd name="T0" fmla="*/ 922 w 922"/>
                  <a:gd name="T1" fmla="*/ 621 h 621"/>
                  <a:gd name="T2" fmla="*/ 0 w 922"/>
                  <a:gd name="T3" fmla="*/ 621 h 621"/>
                  <a:gd name="T4" fmla="*/ 0 w 922"/>
                  <a:gd name="T5" fmla="*/ 0 h 621"/>
                </a:gdLst>
                <a:ahLst/>
                <a:cxnLst>
                  <a:cxn ang="0">
                    <a:pos x="T0" y="T1"/>
                  </a:cxn>
                  <a:cxn ang="0">
                    <a:pos x="T2" y="T3"/>
                  </a:cxn>
                  <a:cxn ang="0">
                    <a:pos x="T4" y="T5"/>
                  </a:cxn>
                </a:cxnLst>
                <a:rect l="0" t="0" r="r" b="b"/>
                <a:pathLst>
                  <a:path w="922" h="621">
                    <a:moveTo>
                      <a:pt x="922" y="621"/>
                    </a:moveTo>
                    <a:lnTo>
                      <a:pt x="0" y="621"/>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30"/>
              <p:cNvSpPr>
                <a:spLocks noChangeShapeType="1"/>
              </p:cNvSpPr>
              <p:nvPr/>
            </p:nvSpPr>
            <p:spPr bwMode="auto">
              <a:xfrm>
                <a:off x="1533526" y="2686050"/>
                <a:ext cx="5080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31"/>
              <p:cNvSpPr>
                <a:spLocks noChangeShapeType="1"/>
              </p:cNvSpPr>
              <p:nvPr/>
            </p:nvSpPr>
            <p:spPr bwMode="auto">
              <a:xfrm>
                <a:off x="1533526" y="3340100"/>
                <a:ext cx="5080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08" name="Line 32"/>
              <p:cNvSpPr>
                <a:spLocks noChangeShapeType="1"/>
              </p:cNvSpPr>
              <p:nvPr/>
            </p:nvSpPr>
            <p:spPr bwMode="auto">
              <a:xfrm>
                <a:off x="1533526" y="3013075"/>
                <a:ext cx="5080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09" name="Line 33"/>
              <p:cNvSpPr>
                <a:spLocks noChangeShapeType="1"/>
              </p:cNvSpPr>
              <p:nvPr/>
            </p:nvSpPr>
            <p:spPr bwMode="auto">
              <a:xfrm>
                <a:off x="1533526" y="3665538"/>
                <a:ext cx="50800"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2" name="Line 44"/>
              <p:cNvSpPr>
                <a:spLocks noChangeShapeType="1"/>
              </p:cNvSpPr>
              <p:nvPr/>
            </p:nvSpPr>
            <p:spPr bwMode="auto">
              <a:xfrm flipV="1">
                <a:off x="2319338" y="3665538"/>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3" name="Line 45"/>
              <p:cNvSpPr>
                <a:spLocks noChangeShapeType="1"/>
              </p:cNvSpPr>
              <p:nvPr/>
            </p:nvSpPr>
            <p:spPr bwMode="auto">
              <a:xfrm flipV="1">
                <a:off x="2762251" y="3665538"/>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3" name="Line 55"/>
              <p:cNvSpPr>
                <a:spLocks noChangeShapeType="1"/>
              </p:cNvSpPr>
              <p:nvPr/>
            </p:nvSpPr>
            <p:spPr bwMode="auto">
              <a:xfrm flipV="1">
                <a:off x="1874838" y="3665538"/>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8" name="Line 60"/>
              <p:cNvSpPr>
                <a:spLocks noChangeShapeType="1"/>
              </p:cNvSpPr>
              <p:nvPr/>
            </p:nvSpPr>
            <p:spPr bwMode="auto">
              <a:xfrm>
                <a:off x="1584326" y="3340100"/>
                <a:ext cx="1443038"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9" name="Line 71"/>
              <p:cNvSpPr>
                <a:spLocks noChangeShapeType="1"/>
              </p:cNvSpPr>
              <p:nvPr/>
            </p:nvSpPr>
            <p:spPr bwMode="auto">
              <a:xfrm flipH="1">
                <a:off x="2181226" y="3341688"/>
                <a:ext cx="268288"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0" name="Line 72"/>
              <p:cNvSpPr>
                <a:spLocks noChangeShapeType="1"/>
              </p:cNvSpPr>
              <p:nvPr/>
            </p:nvSpPr>
            <p:spPr bwMode="auto">
              <a:xfrm flipH="1">
                <a:off x="2617788" y="334168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7" name="Line 79"/>
              <p:cNvSpPr>
                <a:spLocks noChangeShapeType="1"/>
              </p:cNvSpPr>
              <p:nvPr/>
            </p:nvSpPr>
            <p:spPr bwMode="auto">
              <a:xfrm flipH="1">
                <a:off x="1739901" y="3176588"/>
                <a:ext cx="268288"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58" name="Freeform 80"/>
              <p:cNvSpPr>
                <a:spLocks/>
              </p:cNvSpPr>
              <p:nvPr/>
            </p:nvSpPr>
            <p:spPr bwMode="auto">
              <a:xfrm>
                <a:off x="1811338" y="3092450"/>
                <a:ext cx="55563" cy="53975"/>
              </a:xfrm>
              <a:custGeom>
                <a:avLst/>
                <a:gdLst>
                  <a:gd name="T0" fmla="*/ 29 w 35"/>
                  <a:gd name="T1" fmla="*/ 28 h 34"/>
                  <a:gd name="T2" fmla="*/ 32 w 35"/>
                  <a:gd name="T3" fmla="*/ 24 h 34"/>
                  <a:gd name="T4" fmla="*/ 33 w 35"/>
                  <a:gd name="T5" fmla="*/ 21 h 34"/>
                  <a:gd name="T6" fmla="*/ 35 w 35"/>
                  <a:gd name="T7" fmla="*/ 17 h 34"/>
                  <a:gd name="T8" fmla="*/ 33 w 35"/>
                  <a:gd name="T9" fmla="*/ 11 h 34"/>
                  <a:gd name="T10" fmla="*/ 32 w 35"/>
                  <a:gd name="T11" fmla="*/ 8 h 34"/>
                  <a:gd name="T12" fmla="*/ 29 w 35"/>
                  <a:gd name="T13" fmla="*/ 4 h 34"/>
                  <a:gd name="T14" fmla="*/ 26 w 35"/>
                  <a:gd name="T15" fmla="*/ 1 h 34"/>
                  <a:gd name="T16" fmla="*/ 22 w 35"/>
                  <a:gd name="T17" fmla="*/ 0 h 34"/>
                  <a:gd name="T18" fmla="*/ 17 w 35"/>
                  <a:gd name="T19" fmla="*/ 0 h 34"/>
                  <a:gd name="T20" fmla="*/ 13 w 35"/>
                  <a:gd name="T21" fmla="*/ 0 h 34"/>
                  <a:gd name="T22" fmla="*/ 9 w 35"/>
                  <a:gd name="T23" fmla="*/ 1 h 34"/>
                  <a:gd name="T24" fmla="*/ 5 w 35"/>
                  <a:gd name="T25" fmla="*/ 4 h 34"/>
                  <a:gd name="T26" fmla="*/ 2 w 35"/>
                  <a:gd name="T27" fmla="*/ 8 h 34"/>
                  <a:gd name="T28" fmla="*/ 0 w 35"/>
                  <a:gd name="T29" fmla="*/ 11 h 34"/>
                  <a:gd name="T30" fmla="*/ 0 w 35"/>
                  <a:gd name="T31" fmla="*/ 17 h 34"/>
                  <a:gd name="T32" fmla="*/ 0 w 35"/>
                  <a:gd name="T33" fmla="*/ 21 h 34"/>
                  <a:gd name="T34" fmla="*/ 2 w 35"/>
                  <a:gd name="T35" fmla="*/ 24 h 34"/>
                  <a:gd name="T36" fmla="*/ 5 w 35"/>
                  <a:gd name="T37" fmla="*/ 28 h 34"/>
                  <a:gd name="T38" fmla="*/ 9 w 35"/>
                  <a:gd name="T39" fmla="*/ 31 h 34"/>
                  <a:gd name="T40" fmla="*/ 13 w 35"/>
                  <a:gd name="T41" fmla="*/ 32 h 34"/>
                  <a:gd name="T42" fmla="*/ 17 w 35"/>
                  <a:gd name="T43" fmla="*/ 34 h 34"/>
                  <a:gd name="T44" fmla="*/ 22 w 35"/>
                  <a:gd name="T45" fmla="*/ 32 h 34"/>
                  <a:gd name="T46" fmla="*/ 26 w 35"/>
                  <a:gd name="T47" fmla="*/ 31 h 34"/>
                  <a:gd name="T48" fmla="*/ 29 w 35"/>
                  <a:gd name="T49" fmla="*/ 28 h 34"/>
                  <a:gd name="T50" fmla="*/ 29 w 35"/>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4">
                    <a:moveTo>
                      <a:pt x="29" y="28"/>
                    </a:moveTo>
                    <a:lnTo>
                      <a:pt x="32" y="24"/>
                    </a:lnTo>
                    <a:lnTo>
                      <a:pt x="33" y="21"/>
                    </a:lnTo>
                    <a:lnTo>
                      <a:pt x="35" y="17"/>
                    </a:lnTo>
                    <a:lnTo>
                      <a:pt x="33" y="11"/>
                    </a:lnTo>
                    <a:lnTo>
                      <a:pt x="32" y="8"/>
                    </a:lnTo>
                    <a:lnTo>
                      <a:pt x="29" y="4"/>
                    </a:lnTo>
                    <a:lnTo>
                      <a:pt x="26" y="1"/>
                    </a:lnTo>
                    <a:lnTo>
                      <a:pt x="22" y="0"/>
                    </a:lnTo>
                    <a:lnTo>
                      <a:pt x="17" y="0"/>
                    </a:lnTo>
                    <a:lnTo>
                      <a:pt x="13" y="0"/>
                    </a:lnTo>
                    <a:lnTo>
                      <a:pt x="9" y="1"/>
                    </a:lnTo>
                    <a:lnTo>
                      <a:pt x="5" y="4"/>
                    </a:lnTo>
                    <a:lnTo>
                      <a:pt x="2" y="8"/>
                    </a:lnTo>
                    <a:lnTo>
                      <a:pt x="0" y="11"/>
                    </a:lnTo>
                    <a:lnTo>
                      <a:pt x="0" y="17"/>
                    </a:lnTo>
                    <a:lnTo>
                      <a:pt x="0" y="21"/>
                    </a:lnTo>
                    <a:lnTo>
                      <a:pt x="2" y="24"/>
                    </a:lnTo>
                    <a:lnTo>
                      <a:pt x="5" y="28"/>
                    </a:lnTo>
                    <a:lnTo>
                      <a:pt x="9" y="31"/>
                    </a:lnTo>
                    <a:lnTo>
                      <a:pt x="13" y="32"/>
                    </a:lnTo>
                    <a:lnTo>
                      <a:pt x="17" y="34"/>
                    </a:lnTo>
                    <a:lnTo>
                      <a:pt x="22" y="32"/>
                    </a:lnTo>
                    <a:lnTo>
                      <a:pt x="26" y="31"/>
                    </a:lnTo>
                    <a:lnTo>
                      <a:pt x="29" y="28"/>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59" name="Freeform 81"/>
              <p:cNvSpPr>
                <a:spLocks/>
              </p:cNvSpPr>
              <p:nvPr/>
            </p:nvSpPr>
            <p:spPr bwMode="auto">
              <a:xfrm>
                <a:off x="1885951" y="3125788"/>
                <a:ext cx="53975" cy="50800"/>
              </a:xfrm>
              <a:custGeom>
                <a:avLst/>
                <a:gdLst>
                  <a:gd name="T0" fmla="*/ 29 w 34"/>
                  <a:gd name="T1" fmla="*/ 28 h 32"/>
                  <a:gd name="T2" fmla="*/ 31 w 34"/>
                  <a:gd name="T3" fmla="*/ 24 h 32"/>
                  <a:gd name="T4" fmla="*/ 33 w 34"/>
                  <a:gd name="T5" fmla="*/ 21 h 32"/>
                  <a:gd name="T6" fmla="*/ 34 w 34"/>
                  <a:gd name="T7" fmla="*/ 15 h 32"/>
                  <a:gd name="T8" fmla="*/ 33 w 34"/>
                  <a:gd name="T9" fmla="*/ 11 h 32"/>
                  <a:gd name="T10" fmla="*/ 31 w 34"/>
                  <a:gd name="T11" fmla="*/ 8 h 32"/>
                  <a:gd name="T12" fmla="*/ 29 w 34"/>
                  <a:gd name="T13" fmla="*/ 4 h 32"/>
                  <a:gd name="T14" fmla="*/ 26 w 34"/>
                  <a:gd name="T15" fmla="*/ 1 h 32"/>
                  <a:gd name="T16" fmla="*/ 22 w 34"/>
                  <a:gd name="T17" fmla="*/ 0 h 32"/>
                  <a:gd name="T18" fmla="*/ 17 w 34"/>
                  <a:gd name="T19" fmla="*/ 0 h 32"/>
                  <a:gd name="T20" fmla="*/ 13 w 34"/>
                  <a:gd name="T21" fmla="*/ 0 h 32"/>
                  <a:gd name="T22" fmla="*/ 9 w 34"/>
                  <a:gd name="T23" fmla="*/ 1 h 32"/>
                  <a:gd name="T24" fmla="*/ 5 w 34"/>
                  <a:gd name="T25" fmla="*/ 4 h 32"/>
                  <a:gd name="T26" fmla="*/ 2 w 34"/>
                  <a:gd name="T27" fmla="*/ 8 h 32"/>
                  <a:gd name="T28" fmla="*/ 0 w 34"/>
                  <a:gd name="T29" fmla="*/ 11 h 32"/>
                  <a:gd name="T30" fmla="*/ 0 w 34"/>
                  <a:gd name="T31" fmla="*/ 15 h 32"/>
                  <a:gd name="T32" fmla="*/ 0 w 34"/>
                  <a:gd name="T33" fmla="*/ 21 h 32"/>
                  <a:gd name="T34" fmla="*/ 2 w 34"/>
                  <a:gd name="T35" fmla="*/ 24 h 32"/>
                  <a:gd name="T36" fmla="*/ 5 w 34"/>
                  <a:gd name="T37" fmla="*/ 28 h 32"/>
                  <a:gd name="T38" fmla="*/ 9 w 34"/>
                  <a:gd name="T39" fmla="*/ 31 h 32"/>
                  <a:gd name="T40" fmla="*/ 13 w 34"/>
                  <a:gd name="T41" fmla="*/ 32 h 32"/>
                  <a:gd name="T42" fmla="*/ 17 w 34"/>
                  <a:gd name="T43" fmla="*/ 32 h 32"/>
                  <a:gd name="T44" fmla="*/ 22 w 34"/>
                  <a:gd name="T45" fmla="*/ 32 h 32"/>
                  <a:gd name="T46" fmla="*/ 26 w 34"/>
                  <a:gd name="T47" fmla="*/ 31 h 32"/>
                  <a:gd name="T48" fmla="*/ 29 w 34"/>
                  <a:gd name="T49" fmla="*/ 28 h 32"/>
                  <a:gd name="T50" fmla="*/ 29 w 34"/>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29" y="28"/>
                    </a:moveTo>
                    <a:lnTo>
                      <a:pt x="31" y="24"/>
                    </a:lnTo>
                    <a:lnTo>
                      <a:pt x="33" y="21"/>
                    </a:lnTo>
                    <a:lnTo>
                      <a:pt x="34" y="15"/>
                    </a:lnTo>
                    <a:lnTo>
                      <a:pt x="33" y="11"/>
                    </a:lnTo>
                    <a:lnTo>
                      <a:pt x="31" y="8"/>
                    </a:lnTo>
                    <a:lnTo>
                      <a:pt x="29" y="4"/>
                    </a:lnTo>
                    <a:lnTo>
                      <a:pt x="26" y="1"/>
                    </a:lnTo>
                    <a:lnTo>
                      <a:pt x="22" y="0"/>
                    </a:lnTo>
                    <a:lnTo>
                      <a:pt x="17" y="0"/>
                    </a:lnTo>
                    <a:lnTo>
                      <a:pt x="13" y="0"/>
                    </a:lnTo>
                    <a:lnTo>
                      <a:pt x="9" y="1"/>
                    </a:lnTo>
                    <a:lnTo>
                      <a:pt x="5" y="4"/>
                    </a:lnTo>
                    <a:lnTo>
                      <a:pt x="2" y="8"/>
                    </a:lnTo>
                    <a:lnTo>
                      <a:pt x="0" y="11"/>
                    </a:lnTo>
                    <a:lnTo>
                      <a:pt x="0" y="15"/>
                    </a:lnTo>
                    <a:lnTo>
                      <a:pt x="0" y="21"/>
                    </a:lnTo>
                    <a:lnTo>
                      <a:pt x="2" y="24"/>
                    </a:lnTo>
                    <a:lnTo>
                      <a:pt x="5" y="28"/>
                    </a:lnTo>
                    <a:lnTo>
                      <a:pt x="9" y="31"/>
                    </a:lnTo>
                    <a:lnTo>
                      <a:pt x="13" y="32"/>
                    </a:lnTo>
                    <a:lnTo>
                      <a:pt x="17" y="32"/>
                    </a:lnTo>
                    <a:lnTo>
                      <a:pt x="22" y="32"/>
                    </a:lnTo>
                    <a:lnTo>
                      <a:pt x="26" y="31"/>
                    </a:lnTo>
                    <a:lnTo>
                      <a:pt x="29" y="28"/>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0" name="Freeform 82"/>
              <p:cNvSpPr>
                <a:spLocks/>
              </p:cNvSpPr>
              <p:nvPr/>
            </p:nvSpPr>
            <p:spPr bwMode="auto">
              <a:xfrm>
                <a:off x="1847851" y="3313113"/>
                <a:ext cx="53975" cy="50800"/>
              </a:xfrm>
              <a:custGeom>
                <a:avLst/>
                <a:gdLst>
                  <a:gd name="T0" fmla="*/ 29 w 34"/>
                  <a:gd name="T1" fmla="*/ 28 h 32"/>
                  <a:gd name="T2" fmla="*/ 31 w 34"/>
                  <a:gd name="T3" fmla="*/ 24 h 32"/>
                  <a:gd name="T4" fmla="*/ 33 w 34"/>
                  <a:gd name="T5" fmla="*/ 21 h 32"/>
                  <a:gd name="T6" fmla="*/ 34 w 34"/>
                  <a:gd name="T7" fmla="*/ 15 h 32"/>
                  <a:gd name="T8" fmla="*/ 33 w 34"/>
                  <a:gd name="T9" fmla="*/ 11 h 32"/>
                  <a:gd name="T10" fmla="*/ 31 w 34"/>
                  <a:gd name="T11" fmla="*/ 8 h 32"/>
                  <a:gd name="T12" fmla="*/ 29 w 34"/>
                  <a:gd name="T13" fmla="*/ 4 h 32"/>
                  <a:gd name="T14" fmla="*/ 26 w 34"/>
                  <a:gd name="T15" fmla="*/ 1 h 32"/>
                  <a:gd name="T16" fmla="*/ 21 w 34"/>
                  <a:gd name="T17" fmla="*/ 0 h 32"/>
                  <a:gd name="T18" fmla="*/ 17 w 34"/>
                  <a:gd name="T19" fmla="*/ 0 h 32"/>
                  <a:gd name="T20" fmla="*/ 13 w 34"/>
                  <a:gd name="T21" fmla="*/ 0 h 32"/>
                  <a:gd name="T22" fmla="*/ 9 w 34"/>
                  <a:gd name="T23" fmla="*/ 1 h 32"/>
                  <a:gd name="T24" fmla="*/ 4 w 34"/>
                  <a:gd name="T25" fmla="*/ 4 h 32"/>
                  <a:gd name="T26" fmla="*/ 2 w 34"/>
                  <a:gd name="T27" fmla="*/ 8 h 32"/>
                  <a:gd name="T28" fmla="*/ 0 w 34"/>
                  <a:gd name="T29" fmla="*/ 11 h 32"/>
                  <a:gd name="T30" fmla="*/ 0 w 34"/>
                  <a:gd name="T31" fmla="*/ 15 h 32"/>
                  <a:gd name="T32" fmla="*/ 0 w 34"/>
                  <a:gd name="T33" fmla="*/ 21 h 32"/>
                  <a:gd name="T34" fmla="*/ 2 w 34"/>
                  <a:gd name="T35" fmla="*/ 24 h 32"/>
                  <a:gd name="T36" fmla="*/ 4 w 34"/>
                  <a:gd name="T37" fmla="*/ 28 h 32"/>
                  <a:gd name="T38" fmla="*/ 9 w 34"/>
                  <a:gd name="T39" fmla="*/ 31 h 32"/>
                  <a:gd name="T40" fmla="*/ 13 w 34"/>
                  <a:gd name="T41" fmla="*/ 32 h 32"/>
                  <a:gd name="T42" fmla="*/ 17 w 34"/>
                  <a:gd name="T43" fmla="*/ 32 h 32"/>
                  <a:gd name="T44" fmla="*/ 21 w 34"/>
                  <a:gd name="T45" fmla="*/ 32 h 32"/>
                  <a:gd name="T46" fmla="*/ 26 w 34"/>
                  <a:gd name="T47" fmla="*/ 31 h 32"/>
                  <a:gd name="T48" fmla="*/ 29 w 34"/>
                  <a:gd name="T49" fmla="*/ 28 h 32"/>
                  <a:gd name="T50" fmla="*/ 29 w 34"/>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29" y="28"/>
                    </a:moveTo>
                    <a:lnTo>
                      <a:pt x="31" y="24"/>
                    </a:lnTo>
                    <a:lnTo>
                      <a:pt x="33" y="21"/>
                    </a:lnTo>
                    <a:lnTo>
                      <a:pt x="34" y="15"/>
                    </a:lnTo>
                    <a:lnTo>
                      <a:pt x="33" y="11"/>
                    </a:lnTo>
                    <a:lnTo>
                      <a:pt x="31" y="8"/>
                    </a:lnTo>
                    <a:lnTo>
                      <a:pt x="29" y="4"/>
                    </a:lnTo>
                    <a:lnTo>
                      <a:pt x="26" y="1"/>
                    </a:lnTo>
                    <a:lnTo>
                      <a:pt x="21" y="0"/>
                    </a:lnTo>
                    <a:lnTo>
                      <a:pt x="17" y="0"/>
                    </a:lnTo>
                    <a:lnTo>
                      <a:pt x="13" y="0"/>
                    </a:lnTo>
                    <a:lnTo>
                      <a:pt x="9" y="1"/>
                    </a:lnTo>
                    <a:lnTo>
                      <a:pt x="4" y="4"/>
                    </a:lnTo>
                    <a:lnTo>
                      <a:pt x="2" y="8"/>
                    </a:lnTo>
                    <a:lnTo>
                      <a:pt x="0" y="11"/>
                    </a:lnTo>
                    <a:lnTo>
                      <a:pt x="0" y="15"/>
                    </a:lnTo>
                    <a:lnTo>
                      <a:pt x="0" y="21"/>
                    </a:lnTo>
                    <a:lnTo>
                      <a:pt x="2" y="24"/>
                    </a:lnTo>
                    <a:lnTo>
                      <a:pt x="4" y="28"/>
                    </a:lnTo>
                    <a:lnTo>
                      <a:pt x="9" y="31"/>
                    </a:lnTo>
                    <a:lnTo>
                      <a:pt x="13" y="32"/>
                    </a:lnTo>
                    <a:lnTo>
                      <a:pt x="17" y="32"/>
                    </a:lnTo>
                    <a:lnTo>
                      <a:pt x="21" y="32"/>
                    </a:lnTo>
                    <a:lnTo>
                      <a:pt x="26" y="31"/>
                    </a:lnTo>
                    <a:lnTo>
                      <a:pt x="29" y="28"/>
                    </a:lnTo>
                    <a:lnTo>
                      <a:pt x="29"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1" name="Freeform 83"/>
              <p:cNvSpPr>
                <a:spLocks/>
              </p:cNvSpPr>
              <p:nvPr/>
            </p:nvSpPr>
            <p:spPr bwMode="auto">
              <a:xfrm>
                <a:off x="2219326" y="3316288"/>
                <a:ext cx="53975" cy="53975"/>
              </a:xfrm>
              <a:custGeom>
                <a:avLst/>
                <a:gdLst>
                  <a:gd name="T0" fmla="*/ 29 w 34"/>
                  <a:gd name="T1" fmla="*/ 29 h 34"/>
                  <a:gd name="T2" fmla="*/ 31 w 34"/>
                  <a:gd name="T3" fmla="*/ 26 h 34"/>
                  <a:gd name="T4" fmla="*/ 33 w 34"/>
                  <a:gd name="T5" fmla="*/ 22 h 34"/>
                  <a:gd name="T6" fmla="*/ 34 w 34"/>
                  <a:gd name="T7" fmla="*/ 17 h 34"/>
                  <a:gd name="T8" fmla="*/ 33 w 34"/>
                  <a:gd name="T9" fmla="*/ 13 h 34"/>
                  <a:gd name="T10" fmla="*/ 31 w 34"/>
                  <a:gd name="T11" fmla="*/ 9 h 34"/>
                  <a:gd name="T12" fmla="*/ 29 w 34"/>
                  <a:gd name="T13" fmla="*/ 5 h 34"/>
                  <a:gd name="T14" fmla="*/ 26 w 34"/>
                  <a:gd name="T15" fmla="*/ 2 h 34"/>
                  <a:gd name="T16" fmla="*/ 21 w 34"/>
                  <a:gd name="T17" fmla="*/ 0 h 34"/>
                  <a:gd name="T18" fmla="*/ 17 w 34"/>
                  <a:gd name="T19" fmla="*/ 0 h 34"/>
                  <a:gd name="T20" fmla="*/ 13 w 34"/>
                  <a:gd name="T21" fmla="*/ 0 h 34"/>
                  <a:gd name="T22" fmla="*/ 9 w 34"/>
                  <a:gd name="T23" fmla="*/ 2 h 34"/>
                  <a:gd name="T24" fmla="*/ 4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29 h 34"/>
                  <a:gd name="T38" fmla="*/ 9 w 34"/>
                  <a:gd name="T39" fmla="*/ 32 h 34"/>
                  <a:gd name="T40" fmla="*/ 13 w 34"/>
                  <a:gd name="T41" fmla="*/ 33 h 34"/>
                  <a:gd name="T42" fmla="*/ 17 w 34"/>
                  <a:gd name="T43" fmla="*/ 34 h 34"/>
                  <a:gd name="T44" fmla="*/ 21 w 34"/>
                  <a:gd name="T45" fmla="*/ 33 h 34"/>
                  <a:gd name="T46" fmla="*/ 26 w 34"/>
                  <a:gd name="T47" fmla="*/ 32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1" y="26"/>
                    </a:lnTo>
                    <a:lnTo>
                      <a:pt x="33" y="22"/>
                    </a:lnTo>
                    <a:lnTo>
                      <a:pt x="34" y="17"/>
                    </a:lnTo>
                    <a:lnTo>
                      <a:pt x="33" y="13"/>
                    </a:lnTo>
                    <a:lnTo>
                      <a:pt x="31" y="9"/>
                    </a:lnTo>
                    <a:lnTo>
                      <a:pt x="29" y="5"/>
                    </a:lnTo>
                    <a:lnTo>
                      <a:pt x="26" y="2"/>
                    </a:lnTo>
                    <a:lnTo>
                      <a:pt x="21" y="0"/>
                    </a:lnTo>
                    <a:lnTo>
                      <a:pt x="17" y="0"/>
                    </a:lnTo>
                    <a:lnTo>
                      <a:pt x="13" y="0"/>
                    </a:lnTo>
                    <a:lnTo>
                      <a:pt x="9" y="2"/>
                    </a:lnTo>
                    <a:lnTo>
                      <a:pt x="4" y="5"/>
                    </a:lnTo>
                    <a:lnTo>
                      <a:pt x="2" y="9"/>
                    </a:lnTo>
                    <a:lnTo>
                      <a:pt x="0" y="13"/>
                    </a:lnTo>
                    <a:lnTo>
                      <a:pt x="0" y="17"/>
                    </a:lnTo>
                    <a:lnTo>
                      <a:pt x="0" y="22"/>
                    </a:lnTo>
                    <a:lnTo>
                      <a:pt x="2" y="26"/>
                    </a:lnTo>
                    <a:lnTo>
                      <a:pt x="4" y="29"/>
                    </a:lnTo>
                    <a:lnTo>
                      <a:pt x="9" y="32"/>
                    </a:lnTo>
                    <a:lnTo>
                      <a:pt x="13" y="33"/>
                    </a:lnTo>
                    <a:lnTo>
                      <a:pt x="17" y="34"/>
                    </a:lnTo>
                    <a:lnTo>
                      <a:pt x="21" y="33"/>
                    </a:lnTo>
                    <a:lnTo>
                      <a:pt x="26" y="32"/>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2" name="Freeform 84"/>
              <p:cNvSpPr>
                <a:spLocks/>
              </p:cNvSpPr>
              <p:nvPr/>
            </p:nvSpPr>
            <p:spPr bwMode="auto">
              <a:xfrm>
                <a:off x="2292351" y="3313113"/>
                <a:ext cx="53975" cy="50800"/>
              </a:xfrm>
              <a:custGeom>
                <a:avLst/>
                <a:gdLst>
                  <a:gd name="T0" fmla="*/ 28 w 34"/>
                  <a:gd name="T1" fmla="*/ 28 h 32"/>
                  <a:gd name="T2" fmla="*/ 31 w 34"/>
                  <a:gd name="T3" fmla="*/ 24 h 32"/>
                  <a:gd name="T4" fmla="*/ 32 w 34"/>
                  <a:gd name="T5" fmla="*/ 21 h 32"/>
                  <a:gd name="T6" fmla="*/ 34 w 34"/>
                  <a:gd name="T7" fmla="*/ 15 h 32"/>
                  <a:gd name="T8" fmla="*/ 32 w 34"/>
                  <a:gd name="T9" fmla="*/ 11 h 32"/>
                  <a:gd name="T10" fmla="*/ 31 w 34"/>
                  <a:gd name="T11" fmla="*/ 8 h 32"/>
                  <a:gd name="T12" fmla="*/ 28 w 34"/>
                  <a:gd name="T13" fmla="*/ 4 h 32"/>
                  <a:gd name="T14" fmla="*/ 25 w 34"/>
                  <a:gd name="T15" fmla="*/ 1 h 32"/>
                  <a:gd name="T16" fmla="*/ 21 w 34"/>
                  <a:gd name="T17" fmla="*/ 0 h 32"/>
                  <a:gd name="T18" fmla="*/ 17 w 34"/>
                  <a:gd name="T19" fmla="*/ 0 h 32"/>
                  <a:gd name="T20" fmla="*/ 12 w 34"/>
                  <a:gd name="T21" fmla="*/ 0 h 32"/>
                  <a:gd name="T22" fmla="*/ 8 w 34"/>
                  <a:gd name="T23" fmla="*/ 1 h 32"/>
                  <a:gd name="T24" fmla="*/ 4 w 34"/>
                  <a:gd name="T25" fmla="*/ 4 h 32"/>
                  <a:gd name="T26" fmla="*/ 1 w 34"/>
                  <a:gd name="T27" fmla="*/ 8 h 32"/>
                  <a:gd name="T28" fmla="*/ 0 w 34"/>
                  <a:gd name="T29" fmla="*/ 11 h 32"/>
                  <a:gd name="T30" fmla="*/ 0 w 34"/>
                  <a:gd name="T31" fmla="*/ 15 h 32"/>
                  <a:gd name="T32" fmla="*/ 0 w 34"/>
                  <a:gd name="T33" fmla="*/ 21 h 32"/>
                  <a:gd name="T34" fmla="*/ 1 w 34"/>
                  <a:gd name="T35" fmla="*/ 24 h 32"/>
                  <a:gd name="T36" fmla="*/ 4 w 34"/>
                  <a:gd name="T37" fmla="*/ 28 h 32"/>
                  <a:gd name="T38" fmla="*/ 8 w 34"/>
                  <a:gd name="T39" fmla="*/ 31 h 32"/>
                  <a:gd name="T40" fmla="*/ 12 w 34"/>
                  <a:gd name="T41" fmla="*/ 32 h 32"/>
                  <a:gd name="T42" fmla="*/ 17 w 34"/>
                  <a:gd name="T43" fmla="*/ 32 h 32"/>
                  <a:gd name="T44" fmla="*/ 21 w 34"/>
                  <a:gd name="T45" fmla="*/ 32 h 32"/>
                  <a:gd name="T46" fmla="*/ 25 w 34"/>
                  <a:gd name="T47" fmla="*/ 31 h 32"/>
                  <a:gd name="T48" fmla="*/ 28 w 34"/>
                  <a:gd name="T49" fmla="*/ 28 h 32"/>
                  <a:gd name="T50" fmla="*/ 28 w 34"/>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28" y="28"/>
                    </a:moveTo>
                    <a:lnTo>
                      <a:pt x="31" y="24"/>
                    </a:lnTo>
                    <a:lnTo>
                      <a:pt x="32" y="21"/>
                    </a:lnTo>
                    <a:lnTo>
                      <a:pt x="34" y="15"/>
                    </a:lnTo>
                    <a:lnTo>
                      <a:pt x="32" y="11"/>
                    </a:lnTo>
                    <a:lnTo>
                      <a:pt x="31" y="8"/>
                    </a:lnTo>
                    <a:lnTo>
                      <a:pt x="28" y="4"/>
                    </a:lnTo>
                    <a:lnTo>
                      <a:pt x="25" y="1"/>
                    </a:lnTo>
                    <a:lnTo>
                      <a:pt x="21" y="0"/>
                    </a:lnTo>
                    <a:lnTo>
                      <a:pt x="17" y="0"/>
                    </a:lnTo>
                    <a:lnTo>
                      <a:pt x="12" y="0"/>
                    </a:lnTo>
                    <a:lnTo>
                      <a:pt x="8" y="1"/>
                    </a:lnTo>
                    <a:lnTo>
                      <a:pt x="4" y="4"/>
                    </a:lnTo>
                    <a:lnTo>
                      <a:pt x="1" y="8"/>
                    </a:lnTo>
                    <a:lnTo>
                      <a:pt x="0" y="11"/>
                    </a:lnTo>
                    <a:lnTo>
                      <a:pt x="0" y="15"/>
                    </a:lnTo>
                    <a:lnTo>
                      <a:pt x="0" y="21"/>
                    </a:lnTo>
                    <a:lnTo>
                      <a:pt x="1" y="24"/>
                    </a:lnTo>
                    <a:lnTo>
                      <a:pt x="4" y="28"/>
                    </a:lnTo>
                    <a:lnTo>
                      <a:pt x="8" y="31"/>
                    </a:lnTo>
                    <a:lnTo>
                      <a:pt x="12" y="32"/>
                    </a:lnTo>
                    <a:lnTo>
                      <a:pt x="17" y="32"/>
                    </a:lnTo>
                    <a:lnTo>
                      <a:pt x="21" y="32"/>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3" name="Freeform 85"/>
              <p:cNvSpPr>
                <a:spLocks/>
              </p:cNvSpPr>
              <p:nvPr/>
            </p:nvSpPr>
            <p:spPr bwMode="auto">
              <a:xfrm>
                <a:off x="2368551" y="3316288"/>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3 w 34"/>
                  <a:gd name="T21" fmla="*/ 0 h 34"/>
                  <a:gd name="T22" fmla="*/ 8 w 34"/>
                  <a:gd name="T23" fmla="*/ 2 h 34"/>
                  <a:gd name="T24" fmla="*/ 4 w 34"/>
                  <a:gd name="T25" fmla="*/ 5 h 34"/>
                  <a:gd name="T26" fmla="*/ 3 w 34"/>
                  <a:gd name="T27" fmla="*/ 9 h 34"/>
                  <a:gd name="T28" fmla="*/ 0 w 34"/>
                  <a:gd name="T29" fmla="*/ 13 h 34"/>
                  <a:gd name="T30" fmla="*/ 0 w 34"/>
                  <a:gd name="T31" fmla="*/ 17 h 34"/>
                  <a:gd name="T32" fmla="*/ 0 w 34"/>
                  <a:gd name="T33" fmla="*/ 22 h 34"/>
                  <a:gd name="T34" fmla="*/ 3 w 34"/>
                  <a:gd name="T35" fmla="*/ 26 h 34"/>
                  <a:gd name="T36" fmla="*/ 4 w 34"/>
                  <a:gd name="T37" fmla="*/ 29 h 34"/>
                  <a:gd name="T38" fmla="*/ 8 w 34"/>
                  <a:gd name="T39" fmla="*/ 32 h 34"/>
                  <a:gd name="T40" fmla="*/ 13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4" y="22"/>
                    </a:lnTo>
                    <a:lnTo>
                      <a:pt x="34" y="17"/>
                    </a:lnTo>
                    <a:lnTo>
                      <a:pt x="34" y="13"/>
                    </a:lnTo>
                    <a:lnTo>
                      <a:pt x="31" y="9"/>
                    </a:lnTo>
                    <a:lnTo>
                      <a:pt x="28" y="5"/>
                    </a:lnTo>
                    <a:lnTo>
                      <a:pt x="25" y="2"/>
                    </a:lnTo>
                    <a:lnTo>
                      <a:pt x="21" y="0"/>
                    </a:lnTo>
                    <a:lnTo>
                      <a:pt x="17" y="0"/>
                    </a:lnTo>
                    <a:lnTo>
                      <a:pt x="13" y="0"/>
                    </a:lnTo>
                    <a:lnTo>
                      <a:pt x="8" y="2"/>
                    </a:lnTo>
                    <a:lnTo>
                      <a:pt x="4" y="5"/>
                    </a:lnTo>
                    <a:lnTo>
                      <a:pt x="3" y="9"/>
                    </a:lnTo>
                    <a:lnTo>
                      <a:pt x="0" y="13"/>
                    </a:lnTo>
                    <a:lnTo>
                      <a:pt x="0" y="17"/>
                    </a:lnTo>
                    <a:lnTo>
                      <a:pt x="0" y="22"/>
                    </a:lnTo>
                    <a:lnTo>
                      <a:pt x="3" y="26"/>
                    </a:lnTo>
                    <a:lnTo>
                      <a:pt x="4" y="29"/>
                    </a:lnTo>
                    <a:lnTo>
                      <a:pt x="8" y="32"/>
                    </a:lnTo>
                    <a:lnTo>
                      <a:pt x="13"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4" name="Freeform 86"/>
              <p:cNvSpPr>
                <a:spLocks/>
              </p:cNvSpPr>
              <p:nvPr/>
            </p:nvSpPr>
            <p:spPr bwMode="auto">
              <a:xfrm>
                <a:off x="2663826" y="3316288"/>
                <a:ext cx="53975" cy="53975"/>
              </a:xfrm>
              <a:custGeom>
                <a:avLst/>
                <a:gdLst>
                  <a:gd name="T0" fmla="*/ 28 w 34"/>
                  <a:gd name="T1" fmla="*/ 29 h 34"/>
                  <a:gd name="T2" fmla="*/ 31 w 34"/>
                  <a:gd name="T3" fmla="*/ 26 h 34"/>
                  <a:gd name="T4" fmla="*/ 32 w 34"/>
                  <a:gd name="T5" fmla="*/ 22 h 34"/>
                  <a:gd name="T6" fmla="*/ 34 w 34"/>
                  <a:gd name="T7" fmla="*/ 17 h 34"/>
                  <a:gd name="T8" fmla="*/ 32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2" y="22"/>
                    </a:lnTo>
                    <a:lnTo>
                      <a:pt x="34" y="17"/>
                    </a:lnTo>
                    <a:lnTo>
                      <a:pt x="32" y="13"/>
                    </a:lnTo>
                    <a:lnTo>
                      <a:pt x="31" y="9"/>
                    </a:lnTo>
                    <a:lnTo>
                      <a:pt x="28" y="5"/>
                    </a:lnTo>
                    <a:lnTo>
                      <a:pt x="25" y="2"/>
                    </a:lnTo>
                    <a:lnTo>
                      <a:pt x="21" y="0"/>
                    </a:lnTo>
                    <a:lnTo>
                      <a:pt x="17" y="0"/>
                    </a:lnTo>
                    <a:lnTo>
                      <a:pt x="12" y="0"/>
                    </a:lnTo>
                    <a:lnTo>
                      <a:pt x="8" y="2"/>
                    </a:lnTo>
                    <a:lnTo>
                      <a:pt x="4" y="5"/>
                    </a:lnTo>
                    <a:lnTo>
                      <a:pt x="1" y="9"/>
                    </a:lnTo>
                    <a:lnTo>
                      <a:pt x="0" y="13"/>
                    </a:lnTo>
                    <a:lnTo>
                      <a:pt x="0" y="17"/>
                    </a:lnTo>
                    <a:lnTo>
                      <a:pt x="0" y="22"/>
                    </a:lnTo>
                    <a:lnTo>
                      <a:pt x="1" y="26"/>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5" name="Freeform 87"/>
              <p:cNvSpPr>
                <a:spLocks/>
              </p:cNvSpPr>
              <p:nvPr/>
            </p:nvSpPr>
            <p:spPr bwMode="auto">
              <a:xfrm>
                <a:off x="2735263" y="3316288"/>
                <a:ext cx="53975" cy="53975"/>
              </a:xfrm>
              <a:custGeom>
                <a:avLst/>
                <a:gdLst>
                  <a:gd name="T0" fmla="*/ 28 w 34"/>
                  <a:gd name="T1" fmla="*/ 29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3 w 34"/>
                  <a:gd name="T21" fmla="*/ 0 h 34"/>
                  <a:gd name="T22" fmla="*/ 8 w 34"/>
                  <a:gd name="T23" fmla="*/ 2 h 34"/>
                  <a:gd name="T24" fmla="*/ 4 w 34"/>
                  <a:gd name="T25" fmla="*/ 5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29 h 34"/>
                  <a:gd name="T38" fmla="*/ 8 w 34"/>
                  <a:gd name="T39" fmla="*/ 32 h 34"/>
                  <a:gd name="T40" fmla="*/ 13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3" y="22"/>
                    </a:lnTo>
                    <a:lnTo>
                      <a:pt x="34" y="17"/>
                    </a:lnTo>
                    <a:lnTo>
                      <a:pt x="33" y="13"/>
                    </a:lnTo>
                    <a:lnTo>
                      <a:pt x="31" y="9"/>
                    </a:lnTo>
                    <a:lnTo>
                      <a:pt x="28" y="5"/>
                    </a:lnTo>
                    <a:lnTo>
                      <a:pt x="25" y="2"/>
                    </a:lnTo>
                    <a:lnTo>
                      <a:pt x="21" y="0"/>
                    </a:lnTo>
                    <a:lnTo>
                      <a:pt x="17" y="0"/>
                    </a:lnTo>
                    <a:lnTo>
                      <a:pt x="13" y="0"/>
                    </a:lnTo>
                    <a:lnTo>
                      <a:pt x="8" y="2"/>
                    </a:lnTo>
                    <a:lnTo>
                      <a:pt x="4" y="5"/>
                    </a:lnTo>
                    <a:lnTo>
                      <a:pt x="1" y="9"/>
                    </a:lnTo>
                    <a:lnTo>
                      <a:pt x="0" y="13"/>
                    </a:lnTo>
                    <a:lnTo>
                      <a:pt x="0" y="17"/>
                    </a:lnTo>
                    <a:lnTo>
                      <a:pt x="0" y="22"/>
                    </a:lnTo>
                    <a:lnTo>
                      <a:pt x="1" y="26"/>
                    </a:lnTo>
                    <a:lnTo>
                      <a:pt x="4" y="29"/>
                    </a:lnTo>
                    <a:lnTo>
                      <a:pt x="8" y="32"/>
                    </a:lnTo>
                    <a:lnTo>
                      <a:pt x="13"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6" name="Freeform 88"/>
              <p:cNvSpPr>
                <a:spLocks/>
              </p:cNvSpPr>
              <p:nvPr/>
            </p:nvSpPr>
            <p:spPr bwMode="auto">
              <a:xfrm>
                <a:off x="2809876" y="3316288"/>
                <a:ext cx="53975" cy="53975"/>
              </a:xfrm>
              <a:custGeom>
                <a:avLst/>
                <a:gdLst>
                  <a:gd name="T0" fmla="*/ 28 w 34"/>
                  <a:gd name="T1" fmla="*/ 29 h 34"/>
                  <a:gd name="T2" fmla="*/ 31 w 34"/>
                  <a:gd name="T3" fmla="*/ 26 h 34"/>
                  <a:gd name="T4" fmla="*/ 32 w 34"/>
                  <a:gd name="T5" fmla="*/ 22 h 34"/>
                  <a:gd name="T6" fmla="*/ 34 w 34"/>
                  <a:gd name="T7" fmla="*/ 17 h 34"/>
                  <a:gd name="T8" fmla="*/ 32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2" y="22"/>
                    </a:lnTo>
                    <a:lnTo>
                      <a:pt x="34" y="17"/>
                    </a:lnTo>
                    <a:lnTo>
                      <a:pt x="32" y="13"/>
                    </a:lnTo>
                    <a:lnTo>
                      <a:pt x="31" y="9"/>
                    </a:lnTo>
                    <a:lnTo>
                      <a:pt x="28" y="5"/>
                    </a:lnTo>
                    <a:lnTo>
                      <a:pt x="25" y="2"/>
                    </a:lnTo>
                    <a:lnTo>
                      <a:pt x="21" y="0"/>
                    </a:lnTo>
                    <a:lnTo>
                      <a:pt x="17" y="0"/>
                    </a:lnTo>
                    <a:lnTo>
                      <a:pt x="12" y="0"/>
                    </a:lnTo>
                    <a:lnTo>
                      <a:pt x="8" y="2"/>
                    </a:lnTo>
                    <a:lnTo>
                      <a:pt x="4" y="5"/>
                    </a:lnTo>
                    <a:lnTo>
                      <a:pt x="1" y="9"/>
                    </a:lnTo>
                    <a:lnTo>
                      <a:pt x="0" y="13"/>
                    </a:lnTo>
                    <a:lnTo>
                      <a:pt x="0" y="17"/>
                    </a:lnTo>
                    <a:lnTo>
                      <a:pt x="0" y="22"/>
                    </a:lnTo>
                    <a:lnTo>
                      <a:pt x="1" y="26"/>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7540" name="Groupe 17539"/>
            <p:cNvGrpSpPr/>
            <p:nvPr/>
          </p:nvGrpSpPr>
          <p:grpSpPr>
            <a:xfrm>
              <a:off x="3511444" y="2266211"/>
              <a:ext cx="2136990" cy="1460502"/>
              <a:chOff x="3946526" y="2689225"/>
              <a:chExt cx="1514475" cy="1035051"/>
            </a:xfrm>
          </p:grpSpPr>
          <p:sp>
            <p:nvSpPr>
              <p:cNvPr id="8" name="Freeform 8"/>
              <p:cNvSpPr>
                <a:spLocks/>
              </p:cNvSpPr>
              <p:nvPr/>
            </p:nvSpPr>
            <p:spPr bwMode="auto">
              <a:xfrm>
                <a:off x="4000501" y="2689225"/>
                <a:ext cx="1460500" cy="985838"/>
              </a:xfrm>
              <a:custGeom>
                <a:avLst/>
                <a:gdLst>
                  <a:gd name="T0" fmla="*/ 920 w 920"/>
                  <a:gd name="T1" fmla="*/ 621 h 621"/>
                  <a:gd name="T2" fmla="*/ 0 w 920"/>
                  <a:gd name="T3" fmla="*/ 621 h 621"/>
                  <a:gd name="T4" fmla="*/ 0 w 920"/>
                  <a:gd name="T5" fmla="*/ 0 h 621"/>
                </a:gdLst>
                <a:ahLst/>
                <a:cxnLst>
                  <a:cxn ang="0">
                    <a:pos x="T0" y="T1"/>
                  </a:cxn>
                  <a:cxn ang="0">
                    <a:pos x="T2" y="T3"/>
                  </a:cxn>
                  <a:cxn ang="0">
                    <a:pos x="T4" y="T5"/>
                  </a:cxn>
                </a:cxnLst>
                <a:rect l="0" t="0" r="r" b="b"/>
                <a:pathLst>
                  <a:path w="920" h="621">
                    <a:moveTo>
                      <a:pt x="920" y="621"/>
                    </a:moveTo>
                    <a:lnTo>
                      <a:pt x="0" y="621"/>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0" name="Line 20"/>
              <p:cNvSpPr>
                <a:spLocks noChangeShapeType="1"/>
              </p:cNvSpPr>
              <p:nvPr/>
            </p:nvSpPr>
            <p:spPr bwMode="auto">
              <a:xfrm>
                <a:off x="3946526" y="2692400"/>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1" name="Line 21"/>
              <p:cNvSpPr>
                <a:spLocks noChangeShapeType="1"/>
              </p:cNvSpPr>
              <p:nvPr/>
            </p:nvSpPr>
            <p:spPr bwMode="auto">
              <a:xfrm>
                <a:off x="3946526" y="3019425"/>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2" name="Line 22"/>
              <p:cNvSpPr>
                <a:spLocks noChangeShapeType="1"/>
              </p:cNvSpPr>
              <p:nvPr/>
            </p:nvSpPr>
            <p:spPr bwMode="auto">
              <a:xfrm>
                <a:off x="3946526" y="3348038"/>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3" name="Line 23"/>
              <p:cNvSpPr>
                <a:spLocks noChangeShapeType="1"/>
              </p:cNvSpPr>
              <p:nvPr/>
            </p:nvSpPr>
            <p:spPr bwMode="auto">
              <a:xfrm>
                <a:off x="3946526" y="3675063"/>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9" name="Line 41"/>
              <p:cNvSpPr>
                <a:spLocks noChangeShapeType="1"/>
              </p:cNvSpPr>
              <p:nvPr/>
            </p:nvSpPr>
            <p:spPr bwMode="auto">
              <a:xfrm flipV="1">
                <a:off x="5175251"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0" name="Line 42"/>
              <p:cNvSpPr>
                <a:spLocks noChangeShapeType="1"/>
              </p:cNvSpPr>
              <p:nvPr/>
            </p:nvSpPr>
            <p:spPr bwMode="auto">
              <a:xfrm flipV="1">
                <a:off x="4287838"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21" name="Line 43"/>
              <p:cNvSpPr>
                <a:spLocks noChangeShapeType="1"/>
              </p:cNvSpPr>
              <p:nvPr/>
            </p:nvSpPr>
            <p:spPr bwMode="auto">
              <a:xfrm flipV="1">
                <a:off x="4732338"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6" name="Line 58"/>
              <p:cNvSpPr>
                <a:spLocks noChangeShapeType="1"/>
              </p:cNvSpPr>
              <p:nvPr/>
            </p:nvSpPr>
            <p:spPr bwMode="auto">
              <a:xfrm>
                <a:off x="4000501" y="3348038"/>
                <a:ext cx="1443038"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2" name="Line 64"/>
              <p:cNvSpPr>
                <a:spLocks noChangeShapeType="1"/>
              </p:cNvSpPr>
              <p:nvPr/>
            </p:nvSpPr>
            <p:spPr bwMode="auto">
              <a:xfrm flipH="1">
                <a:off x="5045076" y="334168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7" name="Line 69"/>
              <p:cNvSpPr>
                <a:spLocks noChangeShapeType="1"/>
              </p:cNvSpPr>
              <p:nvPr/>
            </p:nvSpPr>
            <p:spPr bwMode="auto">
              <a:xfrm flipH="1">
                <a:off x="4598988" y="299243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8" name="Line 70"/>
              <p:cNvSpPr>
                <a:spLocks noChangeShapeType="1"/>
              </p:cNvSpPr>
              <p:nvPr/>
            </p:nvSpPr>
            <p:spPr bwMode="auto">
              <a:xfrm flipH="1">
                <a:off x="4152901" y="3022600"/>
                <a:ext cx="271463"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67" name="Freeform 89"/>
              <p:cNvSpPr>
                <a:spLocks/>
              </p:cNvSpPr>
              <p:nvPr/>
            </p:nvSpPr>
            <p:spPr bwMode="auto">
              <a:xfrm>
                <a:off x="4260851" y="2901950"/>
                <a:ext cx="53975" cy="52388"/>
              </a:xfrm>
              <a:custGeom>
                <a:avLst/>
                <a:gdLst>
                  <a:gd name="T0" fmla="*/ 30 w 34"/>
                  <a:gd name="T1" fmla="*/ 29 h 33"/>
                  <a:gd name="T2" fmla="*/ 33 w 34"/>
                  <a:gd name="T3" fmla="*/ 24 h 33"/>
                  <a:gd name="T4" fmla="*/ 34 w 34"/>
                  <a:gd name="T5" fmla="*/ 22 h 33"/>
                  <a:gd name="T6" fmla="*/ 34 w 34"/>
                  <a:gd name="T7" fmla="*/ 16 h 33"/>
                  <a:gd name="T8" fmla="*/ 34 w 34"/>
                  <a:gd name="T9" fmla="*/ 12 h 33"/>
                  <a:gd name="T10" fmla="*/ 33 w 34"/>
                  <a:gd name="T11" fmla="*/ 7 h 33"/>
                  <a:gd name="T12" fmla="*/ 30 w 34"/>
                  <a:gd name="T13" fmla="*/ 5 h 33"/>
                  <a:gd name="T14" fmla="*/ 26 w 34"/>
                  <a:gd name="T15" fmla="*/ 2 h 33"/>
                  <a:gd name="T16" fmla="*/ 22 w 34"/>
                  <a:gd name="T17" fmla="*/ 0 h 33"/>
                  <a:gd name="T18" fmla="*/ 17 w 34"/>
                  <a:gd name="T19" fmla="*/ 0 h 33"/>
                  <a:gd name="T20" fmla="*/ 13 w 34"/>
                  <a:gd name="T21" fmla="*/ 0 h 33"/>
                  <a:gd name="T22" fmla="*/ 9 w 34"/>
                  <a:gd name="T23" fmla="*/ 2 h 33"/>
                  <a:gd name="T24" fmla="*/ 6 w 34"/>
                  <a:gd name="T25" fmla="*/ 5 h 33"/>
                  <a:gd name="T26" fmla="*/ 3 w 34"/>
                  <a:gd name="T27" fmla="*/ 7 h 33"/>
                  <a:gd name="T28" fmla="*/ 2 w 34"/>
                  <a:gd name="T29" fmla="*/ 12 h 33"/>
                  <a:gd name="T30" fmla="*/ 0 w 34"/>
                  <a:gd name="T31" fmla="*/ 16 h 33"/>
                  <a:gd name="T32" fmla="*/ 2 w 34"/>
                  <a:gd name="T33" fmla="*/ 22 h 33"/>
                  <a:gd name="T34" fmla="*/ 3 w 34"/>
                  <a:gd name="T35" fmla="*/ 24 h 33"/>
                  <a:gd name="T36" fmla="*/ 6 w 34"/>
                  <a:gd name="T37" fmla="*/ 29 h 33"/>
                  <a:gd name="T38" fmla="*/ 9 w 34"/>
                  <a:gd name="T39" fmla="*/ 32 h 33"/>
                  <a:gd name="T40" fmla="*/ 13 w 34"/>
                  <a:gd name="T41" fmla="*/ 33 h 33"/>
                  <a:gd name="T42" fmla="*/ 17 w 34"/>
                  <a:gd name="T43" fmla="*/ 33 h 33"/>
                  <a:gd name="T44" fmla="*/ 22 w 34"/>
                  <a:gd name="T45" fmla="*/ 33 h 33"/>
                  <a:gd name="T46" fmla="*/ 26 w 34"/>
                  <a:gd name="T47" fmla="*/ 32 h 33"/>
                  <a:gd name="T48" fmla="*/ 30 w 34"/>
                  <a:gd name="T49" fmla="*/ 29 h 33"/>
                  <a:gd name="T50" fmla="*/ 30 w 34"/>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30" y="29"/>
                    </a:moveTo>
                    <a:lnTo>
                      <a:pt x="33" y="24"/>
                    </a:lnTo>
                    <a:lnTo>
                      <a:pt x="34" y="22"/>
                    </a:lnTo>
                    <a:lnTo>
                      <a:pt x="34" y="16"/>
                    </a:lnTo>
                    <a:lnTo>
                      <a:pt x="34" y="12"/>
                    </a:lnTo>
                    <a:lnTo>
                      <a:pt x="33" y="7"/>
                    </a:lnTo>
                    <a:lnTo>
                      <a:pt x="30" y="5"/>
                    </a:lnTo>
                    <a:lnTo>
                      <a:pt x="26" y="2"/>
                    </a:lnTo>
                    <a:lnTo>
                      <a:pt x="22" y="0"/>
                    </a:lnTo>
                    <a:lnTo>
                      <a:pt x="17" y="0"/>
                    </a:lnTo>
                    <a:lnTo>
                      <a:pt x="13" y="0"/>
                    </a:lnTo>
                    <a:lnTo>
                      <a:pt x="9" y="2"/>
                    </a:lnTo>
                    <a:lnTo>
                      <a:pt x="6" y="5"/>
                    </a:lnTo>
                    <a:lnTo>
                      <a:pt x="3" y="7"/>
                    </a:lnTo>
                    <a:lnTo>
                      <a:pt x="2" y="12"/>
                    </a:lnTo>
                    <a:lnTo>
                      <a:pt x="0" y="16"/>
                    </a:lnTo>
                    <a:lnTo>
                      <a:pt x="2" y="22"/>
                    </a:lnTo>
                    <a:lnTo>
                      <a:pt x="3" y="24"/>
                    </a:lnTo>
                    <a:lnTo>
                      <a:pt x="6" y="29"/>
                    </a:lnTo>
                    <a:lnTo>
                      <a:pt x="9" y="32"/>
                    </a:lnTo>
                    <a:lnTo>
                      <a:pt x="13" y="33"/>
                    </a:lnTo>
                    <a:lnTo>
                      <a:pt x="17" y="33"/>
                    </a:lnTo>
                    <a:lnTo>
                      <a:pt x="22" y="33"/>
                    </a:lnTo>
                    <a:lnTo>
                      <a:pt x="26" y="32"/>
                    </a:lnTo>
                    <a:lnTo>
                      <a:pt x="30" y="29"/>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8" name="Freeform 90"/>
              <p:cNvSpPr>
                <a:spLocks/>
              </p:cNvSpPr>
              <p:nvPr/>
            </p:nvSpPr>
            <p:spPr bwMode="auto">
              <a:xfrm>
                <a:off x="4259263" y="3049588"/>
                <a:ext cx="53975" cy="53975"/>
              </a:xfrm>
              <a:custGeom>
                <a:avLst/>
                <a:gdLst>
                  <a:gd name="T0" fmla="*/ 28 w 34"/>
                  <a:gd name="T1" fmla="*/ 28 h 34"/>
                  <a:gd name="T2" fmla="*/ 31 w 34"/>
                  <a:gd name="T3" fmla="*/ 25 h 34"/>
                  <a:gd name="T4" fmla="*/ 34 w 34"/>
                  <a:gd name="T5" fmla="*/ 21 h 34"/>
                  <a:gd name="T6" fmla="*/ 34 w 34"/>
                  <a:gd name="T7" fmla="*/ 17 h 34"/>
                  <a:gd name="T8" fmla="*/ 34 w 34"/>
                  <a:gd name="T9" fmla="*/ 12 h 34"/>
                  <a:gd name="T10" fmla="*/ 31 w 34"/>
                  <a:gd name="T11" fmla="*/ 8 h 34"/>
                  <a:gd name="T12" fmla="*/ 28 w 34"/>
                  <a:gd name="T13" fmla="*/ 4 h 34"/>
                  <a:gd name="T14" fmla="*/ 26 w 34"/>
                  <a:gd name="T15" fmla="*/ 2 h 34"/>
                  <a:gd name="T16" fmla="*/ 21 w 34"/>
                  <a:gd name="T17" fmla="*/ 0 h 34"/>
                  <a:gd name="T18" fmla="*/ 17 w 34"/>
                  <a:gd name="T19" fmla="*/ 0 h 34"/>
                  <a:gd name="T20" fmla="*/ 13 w 34"/>
                  <a:gd name="T21" fmla="*/ 0 h 34"/>
                  <a:gd name="T22" fmla="*/ 9 w 34"/>
                  <a:gd name="T23" fmla="*/ 2 h 34"/>
                  <a:gd name="T24" fmla="*/ 4 w 34"/>
                  <a:gd name="T25" fmla="*/ 4 h 34"/>
                  <a:gd name="T26" fmla="*/ 3 w 34"/>
                  <a:gd name="T27" fmla="*/ 8 h 34"/>
                  <a:gd name="T28" fmla="*/ 0 w 34"/>
                  <a:gd name="T29" fmla="*/ 12 h 34"/>
                  <a:gd name="T30" fmla="*/ 0 w 34"/>
                  <a:gd name="T31" fmla="*/ 17 h 34"/>
                  <a:gd name="T32" fmla="*/ 0 w 34"/>
                  <a:gd name="T33" fmla="*/ 21 h 34"/>
                  <a:gd name="T34" fmla="*/ 3 w 34"/>
                  <a:gd name="T35" fmla="*/ 25 h 34"/>
                  <a:gd name="T36" fmla="*/ 4 w 34"/>
                  <a:gd name="T37" fmla="*/ 28 h 34"/>
                  <a:gd name="T38" fmla="*/ 9 w 34"/>
                  <a:gd name="T39" fmla="*/ 31 h 34"/>
                  <a:gd name="T40" fmla="*/ 13 w 34"/>
                  <a:gd name="T41" fmla="*/ 34 h 34"/>
                  <a:gd name="T42" fmla="*/ 17 w 34"/>
                  <a:gd name="T43" fmla="*/ 34 h 34"/>
                  <a:gd name="T44" fmla="*/ 21 w 34"/>
                  <a:gd name="T45" fmla="*/ 34 h 34"/>
                  <a:gd name="T46" fmla="*/ 26 w 34"/>
                  <a:gd name="T47" fmla="*/ 31 h 34"/>
                  <a:gd name="T48" fmla="*/ 28 w 34"/>
                  <a:gd name="T49" fmla="*/ 28 h 34"/>
                  <a:gd name="T50" fmla="*/ 28 w 34"/>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8"/>
                    </a:moveTo>
                    <a:lnTo>
                      <a:pt x="31" y="25"/>
                    </a:lnTo>
                    <a:lnTo>
                      <a:pt x="34" y="21"/>
                    </a:lnTo>
                    <a:lnTo>
                      <a:pt x="34" y="17"/>
                    </a:lnTo>
                    <a:lnTo>
                      <a:pt x="34" y="12"/>
                    </a:lnTo>
                    <a:lnTo>
                      <a:pt x="31" y="8"/>
                    </a:lnTo>
                    <a:lnTo>
                      <a:pt x="28" y="4"/>
                    </a:lnTo>
                    <a:lnTo>
                      <a:pt x="26" y="2"/>
                    </a:lnTo>
                    <a:lnTo>
                      <a:pt x="21" y="0"/>
                    </a:lnTo>
                    <a:lnTo>
                      <a:pt x="17" y="0"/>
                    </a:lnTo>
                    <a:lnTo>
                      <a:pt x="13" y="0"/>
                    </a:lnTo>
                    <a:lnTo>
                      <a:pt x="9" y="2"/>
                    </a:lnTo>
                    <a:lnTo>
                      <a:pt x="4" y="4"/>
                    </a:lnTo>
                    <a:lnTo>
                      <a:pt x="3" y="8"/>
                    </a:lnTo>
                    <a:lnTo>
                      <a:pt x="0" y="12"/>
                    </a:lnTo>
                    <a:lnTo>
                      <a:pt x="0" y="17"/>
                    </a:lnTo>
                    <a:lnTo>
                      <a:pt x="0" y="21"/>
                    </a:lnTo>
                    <a:lnTo>
                      <a:pt x="3" y="25"/>
                    </a:lnTo>
                    <a:lnTo>
                      <a:pt x="4" y="28"/>
                    </a:lnTo>
                    <a:lnTo>
                      <a:pt x="9" y="31"/>
                    </a:lnTo>
                    <a:lnTo>
                      <a:pt x="13" y="34"/>
                    </a:lnTo>
                    <a:lnTo>
                      <a:pt x="17" y="34"/>
                    </a:lnTo>
                    <a:lnTo>
                      <a:pt x="21" y="34"/>
                    </a:lnTo>
                    <a:lnTo>
                      <a:pt x="26"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69" name="Freeform 91"/>
              <p:cNvSpPr>
                <a:spLocks/>
              </p:cNvSpPr>
              <p:nvPr/>
            </p:nvSpPr>
            <p:spPr bwMode="auto">
              <a:xfrm>
                <a:off x="4260851" y="3181350"/>
                <a:ext cx="53975" cy="52388"/>
              </a:xfrm>
              <a:custGeom>
                <a:avLst/>
                <a:gdLst>
                  <a:gd name="T0" fmla="*/ 30 w 34"/>
                  <a:gd name="T1" fmla="*/ 29 h 33"/>
                  <a:gd name="T2" fmla="*/ 33 w 34"/>
                  <a:gd name="T3" fmla="*/ 24 h 33"/>
                  <a:gd name="T4" fmla="*/ 34 w 34"/>
                  <a:gd name="T5" fmla="*/ 22 h 33"/>
                  <a:gd name="T6" fmla="*/ 34 w 34"/>
                  <a:gd name="T7" fmla="*/ 16 h 33"/>
                  <a:gd name="T8" fmla="*/ 34 w 34"/>
                  <a:gd name="T9" fmla="*/ 12 h 33"/>
                  <a:gd name="T10" fmla="*/ 33 w 34"/>
                  <a:gd name="T11" fmla="*/ 7 h 33"/>
                  <a:gd name="T12" fmla="*/ 30 w 34"/>
                  <a:gd name="T13" fmla="*/ 5 h 33"/>
                  <a:gd name="T14" fmla="*/ 26 w 34"/>
                  <a:gd name="T15" fmla="*/ 2 h 33"/>
                  <a:gd name="T16" fmla="*/ 22 w 34"/>
                  <a:gd name="T17" fmla="*/ 0 h 33"/>
                  <a:gd name="T18" fmla="*/ 17 w 34"/>
                  <a:gd name="T19" fmla="*/ 0 h 33"/>
                  <a:gd name="T20" fmla="*/ 13 w 34"/>
                  <a:gd name="T21" fmla="*/ 0 h 33"/>
                  <a:gd name="T22" fmla="*/ 9 w 34"/>
                  <a:gd name="T23" fmla="*/ 2 h 33"/>
                  <a:gd name="T24" fmla="*/ 6 w 34"/>
                  <a:gd name="T25" fmla="*/ 5 h 33"/>
                  <a:gd name="T26" fmla="*/ 3 w 34"/>
                  <a:gd name="T27" fmla="*/ 7 h 33"/>
                  <a:gd name="T28" fmla="*/ 2 w 34"/>
                  <a:gd name="T29" fmla="*/ 12 h 33"/>
                  <a:gd name="T30" fmla="*/ 0 w 34"/>
                  <a:gd name="T31" fmla="*/ 16 h 33"/>
                  <a:gd name="T32" fmla="*/ 2 w 34"/>
                  <a:gd name="T33" fmla="*/ 22 h 33"/>
                  <a:gd name="T34" fmla="*/ 3 w 34"/>
                  <a:gd name="T35" fmla="*/ 24 h 33"/>
                  <a:gd name="T36" fmla="*/ 6 w 34"/>
                  <a:gd name="T37" fmla="*/ 29 h 33"/>
                  <a:gd name="T38" fmla="*/ 9 w 34"/>
                  <a:gd name="T39" fmla="*/ 31 h 33"/>
                  <a:gd name="T40" fmla="*/ 13 w 34"/>
                  <a:gd name="T41" fmla="*/ 33 h 33"/>
                  <a:gd name="T42" fmla="*/ 17 w 34"/>
                  <a:gd name="T43" fmla="*/ 33 h 33"/>
                  <a:gd name="T44" fmla="*/ 22 w 34"/>
                  <a:gd name="T45" fmla="*/ 33 h 33"/>
                  <a:gd name="T46" fmla="*/ 26 w 34"/>
                  <a:gd name="T47" fmla="*/ 31 h 33"/>
                  <a:gd name="T48" fmla="*/ 30 w 34"/>
                  <a:gd name="T49" fmla="*/ 29 h 33"/>
                  <a:gd name="T50" fmla="*/ 30 w 34"/>
                  <a:gd name="T51"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3">
                    <a:moveTo>
                      <a:pt x="30" y="29"/>
                    </a:moveTo>
                    <a:lnTo>
                      <a:pt x="33" y="24"/>
                    </a:lnTo>
                    <a:lnTo>
                      <a:pt x="34" y="22"/>
                    </a:lnTo>
                    <a:lnTo>
                      <a:pt x="34" y="16"/>
                    </a:lnTo>
                    <a:lnTo>
                      <a:pt x="34" y="12"/>
                    </a:lnTo>
                    <a:lnTo>
                      <a:pt x="33" y="7"/>
                    </a:lnTo>
                    <a:lnTo>
                      <a:pt x="30" y="5"/>
                    </a:lnTo>
                    <a:lnTo>
                      <a:pt x="26" y="2"/>
                    </a:lnTo>
                    <a:lnTo>
                      <a:pt x="22" y="0"/>
                    </a:lnTo>
                    <a:lnTo>
                      <a:pt x="17" y="0"/>
                    </a:lnTo>
                    <a:lnTo>
                      <a:pt x="13" y="0"/>
                    </a:lnTo>
                    <a:lnTo>
                      <a:pt x="9" y="2"/>
                    </a:lnTo>
                    <a:lnTo>
                      <a:pt x="6" y="5"/>
                    </a:lnTo>
                    <a:lnTo>
                      <a:pt x="3" y="7"/>
                    </a:lnTo>
                    <a:lnTo>
                      <a:pt x="2" y="12"/>
                    </a:lnTo>
                    <a:lnTo>
                      <a:pt x="0" y="16"/>
                    </a:lnTo>
                    <a:lnTo>
                      <a:pt x="2" y="22"/>
                    </a:lnTo>
                    <a:lnTo>
                      <a:pt x="3" y="24"/>
                    </a:lnTo>
                    <a:lnTo>
                      <a:pt x="6" y="29"/>
                    </a:lnTo>
                    <a:lnTo>
                      <a:pt x="9" y="31"/>
                    </a:lnTo>
                    <a:lnTo>
                      <a:pt x="13" y="33"/>
                    </a:lnTo>
                    <a:lnTo>
                      <a:pt x="17" y="33"/>
                    </a:lnTo>
                    <a:lnTo>
                      <a:pt x="22" y="33"/>
                    </a:lnTo>
                    <a:lnTo>
                      <a:pt x="26" y="31"/>
                    </a:lnTo>
                    <a:lnTo>
                      <a:pt x="30" y="29"/>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0" name="Freeform 92"/>
              <p:cNvSpPr>
                <a:spLocks/>
              </p:cNvSpPr>
              <p:nvPr/>
            </p:nvSpPr>
            <p:spPr bwMode="auto">
              <a:xfrm>
                <a:off x="4702176" y="2863850"/>
                <a:ext cx="53975" cy="53975"/>
              </a:xfrm>
              <a:custGeom>
                <a:avLst/>
                <a:gdLst>
                  <a:gd name="T0" fmla="*/ 29 w 34"/>
                  <a:gd name="T1" fmla="*/ 29 h 34"/>
                  <a:gd name="T2" fmla="*/ 32 w 34"/>
                  <a:gd name="T3" fmla="*/ 26 h 34"/>
                  <a:gd name="T4" fmla="*/ 33 w 34"/>
                  <a:gd name="T5" fmla="*/ 22 h 34"/>
                  <a:gd name="T6" fmla="*/ 34 w 34"/>
                  <a:gd name="T7" fmla="*/ 17 h 34"/>
                  <a:gd name="T8" fmla="*/ 33 w 34"/>
                  <a:gd name="T9" fmla="*/ 13 h 34"/>
                  <a:gd name="T10" fmla="*/ 32 w 34"/>
                  <a:gd name="T11" fmla="*/ 9 h 34"/>
                  <a:gd name="T12" fmla="*/ 29 w 34"/>
                  <a:gd name="T13" fmla="*/ 6 h 34"/>
                  <a:gd name="T14" fmla="*/ 26 w 34"/>
                  <a:gd name="T15" fmla="*/ 3 h 34"/>
                  <a:gd name="T16" fmla="*/ 22 w 34"/>
                  <a:gd name="T17" fmla="*/ 0 h 34"/>
                  <a:gd name="T18" fmla="*/ 17 w 34"/>
                  <a:gd name="T19" fmla="*/ 0 h 34"/>
                  <a:gd name="T20" fmla="*/ 13 w 34"/>
                  <a:gd name="T21" fmla="*/ 0 h 34"/>
                  <a:gd name="T22" fmla="*/ 9 w 34"/>
                  <a:gd name="T23" fmla="*/ 3 h 34"/>
                  <a:gd name="T24" fmla="*/ 5 w 34"/>
                  <a:gd name="T25" fmla="*/ 6 h 34"/>
                  <a:gd name="T26" fmla="*/ 2 w 34"/>
                  <a:gd name="T27" fmla="*/ 9 h 34"/>
                  <a:gd name="T28" fmla="*/ 0 w 34"/>
                  <a:gd name="T29" fmla="*/ 13 h 34"/>
                  <a:gd name="T30" fmla="*/ 0 w 34"/>
                  <a:gd name="T31" fmla="*/ 17 h 34"/>
                  <a:gd name="T32" fmla="*/ 0 w 34"/>
                  <a:gd name="T33" fmla="*/ 22 h 34"/>
                  <a:gd name="T34" fmla="*/ 2 w 34"/>
                  <a:gd name="T35" fmla="*/ 26 h 34"/>
                  <a:gd name="T36" fmla="*/ 5 w 34"/>
                  <a:gd name="T37" fmla="*/ 29 h 34"/>
                  <a:gd name="T38" fmla="*/ 9 w 34"/>
                  <a:gd name="T39" fmla="*/ 31 h 34"/>
                  <a:gd name="T40" fmla="*/ 13 w 34"/>
                  <a:gd name="T41" fmla="*/ 34 h 34"/>
                  <a:gd name="T42" fmla="*/ 17 w 34"/>
                  <a:gd name="T43" fmla="*/ 34 h 34"/>
                  <a:gd name="T44" fmla="*/ 22 w 34"/>
                  <a:gd name="T45" fmla="*/ 34 h 34"/>
                  <a:gd name="T46" fmla="*/ 26 w 34"/>
                  <a:gd name="T47" fmla="*/ 31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2" y="26"/>
                    </a:lnTo>
                    <a:lnTo>
                      <a:pt x="33" y="22"/>
                    </a:lnTo>
                    <a:lnTo>
                      <a:pt x="34" y="17"/>
                    </a:lnTo>
                    <a:lnTo>
                      <a:pt x="33" y="13"/>
                    </a:lnTo>
                    <a:lnTo>
                      <a:pt x="32" y="9"/>
                    </a:lnTo>
                    <a:lnTo>
                      <a:pt x="29" y="6"/>
                    </a:lnTo>
                    <a:lnTo>
                      <a:pt x="26" y="3"/>
                    </a:lnTo>
                    <a:lnTo>
                      <a:pt x="22" y="0"/>
                    </a:lnTo>
                    <a:lnTo>
                      <a:pt x="17" y="0"/>
                    </a:lnTo>
                    <a:lnTo>
                      <a:pt x="13" y="0"/>
                    </a:lnTo>
                    <a:lnTo>
                      <a:pt x="9" y="3"/>
                    </a:lnTo>
                    <a:lnTo>
                      <a:pt x="5" y="6"/>
                    </a:lnTo>
                    <a:lnTo>
                      <a:pt x="2" y="9"/>
                    </a:lnTo>
                    <a:lnTo>
                      <a:pt x="0" y="13"/>
                    </a:lnTo>
                    <a:lnTo>
                      <a:pt x="0" y="17"/>
                    </a:lnTo>
                    <a:lnTo>
                      <a:pt x="0" y="22"/>
                    </a:lnTo>
                    <a:lnTo>
                      <a:pt x="2" y="26"/>
                    </a:lnTo>
                    <a:lnTo>
                      <a:pt x="5" y="29"/>
                    </a:lnTo>
                    <a:lnTo>
                      <a:pt x="9" y="31"/>
                    </a:lnTo>
                    <a:lnTo>
                      <a:pt x="13" y="34"/>
                    </a:lnTo>
                    <a:lnTo>
                      <a:pt x="17" y="34"/>
                    </a:lnTo>
                    <a:lnTo>
                      <a:pt x="22" y="34"/>
                    </a:lnTo>
                    <a:lnTo>
                      <a:pt x="26" y="31"/>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1" name="Freeform 93"/>
              <p:cNvSpPr>
                <a:spLocks/>
              </p:cNvSpPr>
              <p:nvPr/>
            </p:nvSpPr>
            <p:spPr bwMode="auto">
              <a:xfrm>
                <a:off x="4706938" y="2995613"/>
                <a:ext cx="53975" cy="53975"/>
              </a:xfrm>
              <a:custGeom>
                <a:avLst/>
                <a:gdLst>
                  <a:gd name="T0" fmla="*/ 30 w 34"/>
                  <a:gd name="T1" fmla="*/ 28 h 34"/>
                  <a:gd name="T2" fmla="*/ 33 w 34"/>
                  <a:gd name="T3" fmla="*/ 25 h 34"/>
                  <a:gd name="T4" fmla="*/ 34 w 34"/>
                  <a:gd name="T5" fmla="*/ 21 h 34"/>
                  <a:gd name="T6" fmla="*/ 34 w 34"/>
                  <a:gd name="T7" fmla="*/ 17 h 34"/>
                  <a:gd name="T8" fmla="*/ 34 w 34"/>
                  <a:gd name="T9" fmla="*/ 12 h 34"/>
                  <a:gd name="T10" fmla="*/ 33 w 34"/>
                  <a:gd name="T11" fmla="*/ 8 h 34"/>
                  <a:gd name="T12" fmla="*/ 30 w 34"/>
                  <a:gd name="T13" fmla="*/ 5 h 34"/>
                  <a:gd name="T14" fmla="*/ 26 w 34"/>
                  <a:gd name="T15" fmla="*/ 2 h 34"/>
                  <a:gd name="T16" fmla="*/ 22 w 34"/>
                  <a:gd name="T17" fmla="*/ 1 h 34"/>
                  <a:gd name="T18" fmla="*/ 17 w 34"/>
                  <a:gd name="T19" fmla="*/ 0 h 34"/>
                  <a:gd name="T20" fmla="*/ 13 w 34"/>
                  <a:gd name="T21" fmla="*/ 1 h 34"/>
                  <a:gd name="T22" fmla="*/ 9 w 34"/>
                  <a:gd name="T23" fmla="*/ 2 h 34"/>
                  <a:gd name="T24" fmla="*/ 6 w 34"/>
                  <a:gd name="T25" fmla="*/ 5 h 34"/>
                  <a:gd name="T26" fmla="*/ 3 w 34"/>
                  <a:gd name="T27" fmla="*/ 8 h 34"/>
                  <a:gd name="T28" fmla="*/ 2 w 34"/>
                  <a:gd name="T29" fmla="*/ 12 h 34"/>
                  <a:gd name="T30" fmla="*/ 0 w 34"/>
                  <a:gd name="T31" fmla="*/ 17 h 34"/>
                  <a:gd name="T32" fmla="*/ 2 w 34"/>
                  <a:gd name="T33" fmla="*/ 21 h 34"/>
                  <a:gd name="T34" fmla="*/ 3 w 34"/>
                  <a:gd name="T35" fmla="*/ 25 h 34"/>
                  <a:gd name="T36" fmla="*/ 6 w 34"/>
                  <a:gd name="T37" fmla="*/ 28 h 34"/>
                  <a:gd name="T38" fmla="*/ 9 w 34"/>
                  <a:gd name="T39" fmla="*/ 31 h 34"/>
                  <a:gd name="T40" fmla="*/ 13 w 34"/>
                  <a:gd name="T41" fmla="*/ 34 h 34"/>
                  <a:gd name="T42" fmla="*/ 17 w 34"/>
                  <a:gd name="T43" fmla="*/ 34 h 34"/>
                  <a:gd name="T44" fmla="*/ 22 w 34"/>
                  <a:gd name="T45" fmla="*/ 34 h 34"/>
                  <a:gd name="T46" fmla="*/ 26 w 34"/>
                  <a:gd name="T47" fmla="*/ 31 h 34"/>
                  <a:gd name="T48" fmla="*/ 30 w 34"/>
                  <a:gd name="T49" fmla="*/ 28 h 34"/>
                  <a:gd name="T50" fmla="*/ 30 w 34"/>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0" y="28"/>
                    </a:moveTo>
                    <a:lnTo>
                      <a:pt x="33" y="25"/>
                    </a:lnTo>
                    <a:lnTo>
                      <a:pt x="34" y="21"/>
                    </a:lnTo>
                    <a:lnTo>
                      <a:pt x="34" y="17"/>
                    </a:lnTo>
                    <a:lnTo>
                      <a:pt x="34" y="12"/>
                    </a:lnTo>
                    <a:lnTo>
                      <a:pt x="33" y="8"/>
                    </a:lnTo>
                    <a:lnTo>
                      <a:pt x="30" y="5"/>
                    </a:lnTo>
                    <a:lnTo>
                      <a:pt x="26" y="2"/>
                    </a:lnTo>
                    <a:lnTo>
                      <a:pt x="22" y="1"/>
                    </a:lnTo>
                    <a:lnTo>
                      <a:pt x="17" y="0"/>
                    </a:lnTo>
                    <a:lnTo>
                      <a:pt x="13" y="1"/>
                    </a:lnTo>
                    <a:lnTo>
                      <a:pt x="9" y="2"/>
                    </a:lnTo>
                    <a:lnTo>
                      <a:pt x="6" y="5"/>
                    </a:lnTo>
                    <a:lnTo>
                      <a:pt x="3" y="8"/>
                    </a:lnTo>
                    <a:lnTo>
                      <a:pt x="2" y="12"/>
                    </a:lnTo>
                    <a:lnTo>
                      <a:pt x="0" y="17"/>
                    </a:lnTo>
                    <a:lnTo>
                      <a:pt x="2" y="21"/>
                    </a:lnTo>
                    <a:lnTo>
                      <a:pt x="3" y="25"/>
                    </a:lnTo>
                    <a:lnTo>
                      <a:pt x="6" y="28"/>
                    </a:lnTo>
                    <a:lnTo>
                      <a:pt x="9" y="31"/>
                    </a:lnTo>
                    <a:lnTo>
                      <a:pt x="13" y="34"/>
                    </a:lnTo>
                    <a:lnTo>
                      <a:pt x="17" y="34"/>
                    </a:lnTo>
                    <a:lnTo>
                      <a:pt x="22" y="34"/>
                    </a:lnTo>
                    <a:lnTo>
                      <a:pt x="26" y="31"/>
                    </a:lnTo>
                    <a:lnTo>
                      <a:pt x="30" y="28"/>
                    </a:lnTo>
                    <a:lnTo>
                      <a:pt x="30"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2" name="Freeform 94"/>
              <p:cNvSpPr>
                <a:spLocks/>
              </p:cNvSpPr>
              <p:nvPr/>
            </p:nvSpPr>
            <p:spPr bwMode="auto">
              <a:xfrm>
                <a:off x="4710113" y="3165475"/>
                <a:ext cx="53975" cy="53975"/>
              </a:xfrm>
              <a:custGeom>
                <a:avLst/>
                <a:gdLst>
                  <a:gd name="T0" fmla="*/ 28 w 34"/>
                  <a:gd name="T1" fmla="*/ 30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6 h 34"/>
                  <a:gd name="T14" fmla="*/ 25 w 34"/>
                  <a:gd name="T15" fmla="*/ 3 h 34"/>
                  <a:gd name="T16" fmla="*/ 21 w 34"/>
                  <a:gd name="T17" fmla="*/ 2 h 34"/>
                  <a:gd name="T18" fmla="*/ 17 w 34"/>
                  <a:gd name="T19" fmla="*/ 0 h 34"/>
                  <a:gd name="T20" fmla="*/ 12 w 34"/>
                  <a:gd name="T21" fmla="*/ 2 h 34"/>
                  <a:gd name="T22" fmla="*/ 8 w 34"/>
                  <a:gd name="T23" fmla="*/ 3 h 34"/>
                  <a:gd name="T24" fmla="*/ 5 w 34"/>
                  <a:gd name="T25" fmla="*/ 6 h 34"/>
                  <a:gd name="T26" fmla="*/ 3 w 34"/>
                  <a:gd name="T27" fmla="*/ 9 h 34"/>
                  <a:gd name="T28" fmla="*/ 1 w 34"/>
                  <a:gd name="T29" fmla="*/ 13 h 34"/>
                  <a:gd name="T30" fmla="*/ 0 w 34"/>
                  <a:gd name="T31" fmla="*/ 17 h 34"/>
                  <a:gd name="T32" fmla="*/ 1 w 34"/>
                  <a:gd name="T33" fmla="*/ 22 h 34"/>
                  <a:gd name="T34" fmla="*/ 3 w 34"/>
                  <a:gd name="T35" fmla="*/ 26 h 34"/>
                  <a:gd name="T36" fmla="*/ 5 w 34"/>
                  <a:gd name="T37" fmla="*/ 30 h 34"/>
                  <a:gd name="T38" fmla="*/ 8 w 34"/>
                  <a:gd name="T39" fmla="*/ 33 h 34"/>
                  <a:gd name="T40" fmla="*/ 12 w 34"/>
                  <a:gd name="T41" fmla="*/ 34 h 34"/>
                  <a:gd name="T42" fmla="*/ 17 w 34"/>
                  <a:gd name="T43" fmla="*/ 34 h 34"/>
                  <a:gd name="T44" fmla="*/ 21 w 34"/>
                  <a:gd name="T45" fmla="*/ 34 h 34"/>
                  <a:gd name="T46" fmla="*/ 25 w 34"/>
                  <a:gd name="T47" fmla="*/ 33 h 34"/>
                  <a:gd name="T48" fmla="*/ 28 w 34"/>
                  <a:gd name="T49" fmla="*/ 30 h 34"/>
                  <a:gd name="T50" fmla="*/ 28 w 34"/>
                  <a:gd name="T5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30"/>
                    </a:moveTo>
                    <a:lnTo>
                      <a:pt x="31" y="26"/>
                    </a:lnTo>
                    <a:lnTo>
                      <a:pt x="34" y="22"/>
                    </a:lnTo>
                    <a:lnTo>
                      <a:pt x="34" y="17"/>
                    </a:lnTo>
                    <a:lnTo>
                      <a:pt x="34" y="13"/>
                    </a:lnTo>
                    <a:lnTo>
                      <a:pt x="31" y="9"/>
                    </a:lnTo>
                    <a:lnTo>
                      <a:pt x="28" y="6"/>
                    </a:lnTo>
                    <a:lnTo>
                      <a:pt x="25" y="3"/>
                    </a:lnTo>
                    <a:lnTo>
                      <a:pt x="21" y="2"/>
                    </a:lnTo>
                    <a:lnTo>
                      <a:pt x="17" y="0"/>
                    </a:lnTo>
                    <a:lnTo>
                      <a:pt x="12" y="2"/>
                    </a:lnTo>
                    <a:lnTo>
                      <a:pt x="8" y="3"/>
                    </a:lnTo>
                    <a:lnTo>
                      <a:pt x="5" y="6"/>
                    </a:lnTo>
                    <a:lnTo>
                      <a:pt x="3" y="9"/>
                    </a:lnTo>
                    <a:lnTo>
                      <a:pt x="1" y="13"/>
                    </a:lnTo>
                    <a:lnTo>
                      <a:pt x="0" y="17"/>
                    </a:lnTo>
                    <a:lnTo>
                      <a:pt x="1" y="22"/>
                    </a:lnTo>
                    <a:lnTo>
                      <a:pt x="3" y="26"/>
                    </a:lnTo>
                    <a:lnTo>
                      <a:pt x="5" y="30"/>
                    </a:lnTo>
                    <a:lnTo>
                      <a:pt x="8" y="33"/>
                    </a:lnTo>
                    <a:lnTo>
                      <a:pt x="12" y="34"/>
                    </a:lnTo>
                    <a:lnTo>
                      <a:pt x="17" y="34"/>
                    </a:lnTo>
                    <a:lnTo>
                      <a:pt x="21" y="34"/>
                    </a:lnTo>
                    <a:lnTo>
                      <a:pt x="25" y="33"/>
                    </a:lnTo>
                    <a:lnTo>
                      <a:pt x="28" y="30"/>
                    </a:lnTo>
                    <a:lnTo>
                      <a:pt x="28" y="30"/>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3" name="Freeform 95"/>
              <p:cNvSpPr>
                <a:spLocks/>
              </p:cNvSpPr>
              <p:nvPr/>
            </p:nvSpPr>
            <p:spPr bwMode="auto">
              <a:xfrm>
                <a:off x="5078413" y="3316288"/>
                <a:ext cx="53975" cy="53975"/>
              </a:xfrm>
              <a:custGeom>
                <a:avLst/>
                <a:gdLst>
                  <a:gd name="T0" fmla="*/ 30 w 34"/>
                  <a:gd name="T1" fmla="*/ 29 h 34"/>
                  <a:gd name="T2" fmla="*/ 33 w 34"/>
                  <a:gd name="T3" fmla="*/ 26 h 34"/>
                  <a:gd name="T4" fmla="*/ 34 w 34"/>
                  <a:gd name="T5" fmla="*/ 22 h 34"/>
                  <a:gd name="T6" fmla="*/ 34 w 34"/>
                  <a:gd name="T7" fmla="*/ 17 h 34"/>
                  <a:gd name="T8" fmla="*/ 34 w 34"/>
                  <a:gd name="T9" fmla="*/ 13 h 34"/>
                  <a:gd name="T10" fmla="*/ 33 w 34"/>
                  <a:gd name="T11" fmla="*/ 9 h 34"/>
                  <a:gd name="T12" fmla="*/ 30 w 34"/>
                  <a:gd name="T13" fmla="*/ 5 h 34"/>
                  <a:gd name="T14" fmla="*/ 26 w 34"/>
                  <a:gd name="T15" fmla="*/ 2 h 34"/>
                  <a:gd name="T16" fmla="*/ 22 w 34"/>
                  <a:gd name="T17" fmla="*/ 0 h 34"/>
                  <a:gd name="T18" fmla="*/ 17 w 34"/>
                  <a:gd name="T19" fmla="*/ 0 h 34"/>
                  <a:gd name="T20" fmla="*/ 13 w 34"/>
                  <a:gd name="T21" fmla="*/ 0 h 34"/>
                  <a:gd name="T22" fmla="*/ 9 w 34"/>
                  <a:gd name="T23" fmla="*/ 2 h 34"/>
                  <a:gd name="T24" fmla="*/ 6 w 34"/>
                  <a:gd name="T25" fmla="*/ 5 h 34"/>
                  <a:gd name="T26" fmla="*/ 3 w 34"/>
                  <a:gd name="T27" fmla="*/ 9 h 34"/>
                  <a:gd name="T28" fmla="*/ 2 w 34"/>
                  <a:gd name="T29" fmla="*/ 13 h 34"/>
                  <a:gd name="T30" fmla="*/ 0 w 34"/>
                  <a:gd name="T31" fmla="*/ 17 h 34"/>
                  <a:gd name="T32" fmla="*/ 2 w 34"/>
                  <a:gd name="T33" fmla="*/ 22 h 34"/>
                  <a:gd name="T34" fmla="*/ 3 w 34"/>
                  <a:gd name="T35" fmla="*/ 26 h 34"/>
                  <a:gd name="T36" fmla="*/ 6 w 34"/>
                  <a:gd name="T37" fmla="*/ 29 h 34"/>
                  <a:gd name="T38" fmla="*/ 9 w 34"/>
                  <a:gd name="T39" fmla="*/ 32 h 34"/>
                  <a:gd name="T40" fmla="*/ 13 w 34"/>
                  <a:gd name="T41" fmla="*/ 33 h 34"/>
                  <a:gd name="T42" fmla="*/ 17 w 34"/>
                  <a:gd name="T43" fmla="*/ 34 h 34"/>
                  <a:gd name="T44" fmla="*/ 22 w 34"/>
                  <a:gd name="T45" fmla="*/ 33 h 34"/>
                  <a:gd name="T46" fmla="*/ 26 w 34"/>
                  <a:gd name="T47" fmla="*/ 32 h 34"/>
                  <a:gd name="T48" fmla="*/ 30 w 34"/>
                  <a:gd name="T49" fmla="*/ 29 h 34"/>
                  <a:gd name="T50" fmla="*/ 30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30" y="29"/>
                    </a:moveTo>
                    <a:lnTo>
                      <a:pt x="33" y="26"/>
                    </a:lnTo>
                    <a:lnTo>
                      <a:pt x="34" y="22"/>
                    </a:lnTo>
                    <a:lnTo>
                      <a:pt x="34" y="17"/>
                    </a:lnTo>
                    <a:lnTo>
                      <a:pt x="34" y="13"/>
                    </a:lnTo>
                    <a:lnTo>
                      <a:pt x="33" y="9"/>
                    </a:lnTo>
                    <a:lnTo>
                      <a:pt x="30" y="5"/>
                    </a:lnTo>
                    <a:lnTo>
                      <a:pt x="26" y="2"/>
                    </a:lnTo>
                    <a:lnTo>
                      <a:pt x="22" y="0"/>
                    </a:lnTo>
                    <a:lnTo>
                      <a:pt x="17" y="0"/>
                    </a:lnTo>
                    <a:lnTo>
                      <a:pt x="13" y="0"/>
                    </a:lnTo>
                    <a:lnTo>
                      <a:pt x="9" y="2"/>
                    </a:lnTo>
                    <a:lnTo>
                      <a:pt x="6" y="5"/>
                    </a:lnTo>
                    <a:lnTo>
                      <a:pt x="3" y="9"/>
                    </a:lnTo>
                    <a:lnTo>
                      <a:pt x="2" y="13"/>
                    </a:lnTo>
                    <a:lnTo>
                      <a:pt x="0" y="17"/>
                    </a:lnTo>
                    <a:lnTo>
                      <a:pt x="2" y="22"/>
                    </a:lnTo>
                    <a:lnTo>
                      <a:pt x="3" y="26"/>
                    </a:lnTo>
                    <a:lnTo>
                      <a:pt x="6" y="29"/>
                    </a:lnTo>
                    <a:lnTo>
                      <a:pt x="9" y="32"/>
                    </a:lnTo>
                    <a:lnTo>
                      <a:pt x="13" y="33"/>
                    </a:lnTo>
                    <a:lnTo>
                      <a:pt x="17" y="34"/>
                    </a:lnTo>
                    <a:lnTo>
                      <a:pt x="22" y="33"/>
                    </a:lnTo>
                    <a:lnTo>
                      <a:pt x="26" y="32"/>
                    </a:lnTo>
                    <a:lnTo>
                      <a:pt x="30" y="29"/>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4" name="Freeform 96"/>
              <p:cNvSpPr>
                <a:spLocks/>
              </p:cNvSpPr>
              <p:nvPr/>
            </p:nvSpPr>
            <p:spPr bwMode="auto">
              <a:xfrm>
                <a:off x="5151438" y="3316288"/>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4" y="22"/>
                    </a:lnTo>
                    <a:lnTo>
                      <a:pt x="34" y="17"/>
                    </a:lnTo>
                    <a:lnTo>
                      <a:pt x="34" y="13"/>
                    </a:lnTo>
                    <a:lnTo>
                      <a:pt x="31" y="9"/>
                    </a:lnTo>
                    <a:lnTo>
                      <a:pt x="28" y="5"/>
                    </a:lnTo>
                    <a:lnTo>
                      <a:pt x="25" y="2"/>
                    </a:lnTo>
                    <a:lnTo>
                      <a:pt x="21" y="0"/>
                    </a:lnTo>
                    <a:lnTo>
                      <a:pt x="17" y="0"/>
                    </a:lnTo>
                    <a:lnTo>
                      <a:pt x="12" y="0"/>
                    </a:lnTo>
                    <a:lnTo>
                      <a:pt x="8" y="2"/>
                    </a:lnTo>
                    <a:lnTo>
                      <a:pt x="4" y="5"/>
                    </a:lnTo>
                    <a:lnTo>
                      <a:pt x="2" y="9"/>
                    </a:lnTo>
                    <a:lnTo>
                      <a:pt x="0" y="13"/>
                    </a:lnTo>
                    <a:lnTo>
                      <a:pt x="0" y="17"/>
                    </a:lnTo>
                    <a:lnTo>
                      <a:pt x="0" y="22"/>
                    </a:lnTo>
                    <a:lnTo>
                      <a:pt x="2" y="26"/>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5" name="Freeform 97"/>
              <p:cNvSpPr>
                <a:spLocks/>
              </p:cNvSpPr>
              <p:nvPr/>
            </p:nvSpPr>
            <p:spPr bwMode="auto">
              <a:xfrm>
                <a:off x="5227638" y="3316288"/>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3 w 34"/>
                  <a:gd name="T21" fmla="*/ 0 h 34"/>
                  <a:gd name="T22" fmla="*/ 8 w 34"/>
                  <a:gd name="T23" fmla="*/ 2 h 34"/>
                  <a:gd name="T24" fmla="*/ 6 w 34"/>
                  <a:gd name="T25" fmla="*/ 5 h 34"/>
                  <a:gd name="T26" fmla="*/ 3 w 34"/>
                  <a:gd name="T27" fmla="*/ 9 h 34"/>
                  <a:gd name="T28" fmla="*/ 1 w 34"/>
                  <a:gd name="T29" fmla="*/ 13 h 34"/>
                  <a:gd name="T30" fmla="*/ 0 w 34"/>
                  <a:gd name="T31" fmla="*/ 17 h 34"/>
                  <a:gd name="T32" fmla="*/ 1 w 34"/>
                  <a:gd name="T33" fmla="*/ 22 h 34"/>
                  <a:gd name="T34" fmla="*/ 3 w 34"/>
                  <a:gd name="T35" fmla="*/ 26 h 34"/>
                  <a:gd name="T36" fmla="*/ 6 w 34"/>
                  <a:gd name="T37" fmla="*/ 29 h 34"/>
                  <a:gd name="T38" fmla="*/ 8 w 34"/>
                  <a:gd name="T39" fmla="*/ 32 h 34"/>
                  <a:gd name="T40" fmla="*/ 13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4" y="22"/>
                    </a:lnTo>
                    <a:lnTo>
                      <a:pt x="34" y="17"/>
                    </a:lnTo>
                    <a:lnTo>
                      <a:pt x="34" y="13"/>
                    </a:lnTo>
                    <a:lnTo>
                      <a:pt x="31" y="9"/>
                    </a:lnTo>
                    <a:lnTo>
                      <a:pt x="28" y="5"/>
                    </a:lnTo>
                    <a:lnTo>
                      <a:pt x="25" y="2"/>
                    </a:lnTo>
                    <a:lnTo>
                      <a:pt x="21" y="0"/>
                    </a:lnTo>
                    <a:lnTo>
                      <a:pt x="17" y="0"/>
                    </a:lnTo>
                    <a:lnTo>
                      <a:pt x="13" y="0"/>
                    </a:lnTo>
                    <a:lnTo>
                      <a:pt x="8" y="2"/>
                    </a:lnTo>
                    <a:lnTo>
                      <a:pt x="6" y="5"/>
                    </a:lnTo>
                    <a:lnTo>
                      <a:pt x="3" y="9"/>
                    </a:lnTo>
                    <a:lnTo>
                      <a:pt x="1" y="13"/>
                    </a:lnTo>
                    <a:lnTo>
                      <a:pt x="0" y="17"/>
                    </a:lnTo>
                    <a:lnTo>
                      <a:pt x="1" y="22"/>
                    </a:lnTo>
                    <a:lnTo>
                      <a:pt x="3" y="26"/>
                    </a:lnTo>
                    <a:lnTo>
                      <a:pt x="6" y="29"/>
                    </a:lnTo>
                    <a:lnTo>
                      <a:pt x="8" y="32"/>
                    </a:lnTo>
                    <a:lnTo>
                      <a:pt x="13"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17539" name="Groupe 17538"/>
            <p:cNvGrpSpPr/>
            <p:nvPr/>
          </p:nvGrpSpPr>
          <p:grpSpPr>
            <a:xfrm>
              <a:off x="6354329" y="2266211"/>
              <a:ext cx="2139232" cy="1460502"/>
              <a:chOff x="6332538" y="2689225"/>
              <a:chExt cx="1516063" cy="1035051"/>
            </a:xfrm>
          </p:grpSpPr>
          <p:sp>
            <p:nvSpPr>
              <p:cNvPr id="13" name="Freeform 13"/>
              <p:cNvSpPr>
                <a:spLocks/>
              </p:cNvSpPr>
              <p:nvPr/>
            </p:nvSpPr>
            <p:spPr bwMode="auto">
              <a:xfrm>
                <a:off x="6386513" y="2689225"/>
                <a:ext cx="1462088" cy="985838"/>
              </a:xfrm>
              <a:custGeom>
                <a:avLst/>
                <a:gdLst>
                  <a:gd name="T0" fmla="*/ 921 w 921"/>
                  <a:gd name="T1" fmla="*/ 621 h 621"/>
                  <a:gd name="T2" fmla="*/ 0 w 921"/>
                  <a:gd name="T3" fmla="*/ 621 h 621"/>
                  <a:gd name="T4" fmla="*/ 0 w 921"/>
                  <a:gd name="T5" fmla="*/ 0 h 621"/>
                </a:gdLst>
                <a:ahLst/>
                <a:cxnLst>
                  <a:cxn ang="0">
                    <a:pos x="T0" y="T1"/>
                  </a:cxn>
                  <a:cxn ang="0">
                    <a:pos x="T2" y="T3"/>
                  </a:cxn>
                  <a:cxn ang="0">
                    <a:pos x="T4" y="T5"/>
                  </a:cxn>
                </a:cxnLst>
                <a:rect l="0" t="0" r="r" b="b"/>
                <a:pathLst>
                  <a:path w="921" h="621">
                    <a:moveTo>
                      <a:pt x="921" y="621"/>
                    </a:moveTo>
                    <a:lnTo>
                      <a:pt x="0" y="621"/>
                    </a:lnTo>
                    <a:lnTo>
                      <a:pt x="0" y="0"/>
                    </a:lnTo>
                  </a:path>
                </a:pathLst>
              </a:custGeom>
              <a:noFill/>
              <a:ln w="9525">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 name="Line 14"/>
              <p:cNvSpPr>
                <a:spLocks noChangeShapeType="1"/>
              </p:cNvSpPr>
              <p:nvPr/>
            </p:nvSpPr>
            <p:spPr bwMode="auto">
              <a:xfrm>
                <a:off x="6332538" y="2692400"/>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 name="Line 15"/>
              <p:cNvSpPr>
                <a:spLocks noChangeShapeType="1"/>
              </p:cNvSpPr>
              <p:nvPr/>
            </p:nvSpPr>
            <p:spPr bwMode="auto">
              <a:xfrm>
                <a:off x="6332538" y="3348038"/>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 name="Line 16"/>
              <p:cNvSpPr>
                <a:spLocks noChangeShapeType="1"/>
              </p:cNvSpPr>
              <p:nvPr/>
            </p:nvSpPr>
            <p:spPr bwMode="auto">
              <a:xfrm>
                <a:off x="6332538" y="3019425"/>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 name="Line 17"/>
              <p:cNvSpPr>
                <a:spLocks noChangeShapeType="1"/>
              </p:cNvSpPr>
              <p:nvPr/>
            </p:nvSpPr>
            <p:spPr bwMode="auto">
              <a:xfrm>
                <a:off x="6332538" y="3675063"/>
                <a:ext cx="53975" cy="0"/>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6" name="Line 38"/>
              <p:cNvSpPr>
                <a:spLocks noChangeShapeType="1"/>
              </p:cNvSpPr>
              <p:nvPr/>
            </p:nvSpPr>
            <p:spPr bwMode="auto">
              <a:xfrm flipV="1">
                <a:off x="6675438"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7" name="Line 39"/>
              <p:cNvSpPr>
                <a:spLocks noChangeShapeType="1"/>
              </p:cNvSpPr>
              <p:nvPr/>
            </p:nvSpPr>
            <p:spPr bwMode="auto">
              <a:xfrm flipV="1">
                <a:off x="7118351"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18" name="Line 40"/>
              <p:cNvSpPr>
                <a:spLocks noChangeShapeType="1"/>
              </p:cNvSpPr>
              <p:nvPr/>
            </p:nvSpPr>
            <p:spPr bwMode="auto">
              <a:xfrm flipV="1">
                <a:off x="7562851" y="3675063"/>
                <a:ext cx="0" cy="49213"/>
              </a:xfrm>
              <a:prstGeom prst="line">
                <a:avLst/>
              </a:prstGeom>
              <a:noFill/>
              <a:ln w="9525">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39" name="Line 61"/>
              <p:cNvSpPr>
                <a:spLocks noChangeShapeType="1"/>
              </p:cNvSpPr>
              <p:nvPr/>
            </p:nvSpPr>
            <p:spPr bwMode="auto">
              <a:xfrm>
                <a:off x="6386513" y="3348038"/>
                <a:ext cx="1443038" cy="0"/>
              </a:xfrm>
              <a:prstGeom prst="line">
                <a:avLst/>
              </a:prstGeom>
              <a:noFill/>
              <a:ln w="9525">
                <a:solidFill>
                  <a:srgbClr val="000066"/>
                </a:solidFill>
                <a:prstDash val="dash"/>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0" name="Line 62"/>
              <p:cNvSpPr>
                <a:spLocks noChangeShapeType="1"/>
              </p:cNvSpPr>
              <p:nvPr/>
            </p:nvSpPr>
            <p:spPr bwMode="auto">
              <a:xfrm flipH="1">
                <a:off x="6985001" y="3046413"/>
                <a:ext cx="271463"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1" name="Line 63"/>
              <p:cNvSpPr>
                <a:spLocks noChangeShapeType="1"/>
              </p:cNvSpPr>
              <p:nvPr/>
            </p:nvSpPr>
            <p:spPr bwMode="auto">
              <a:xfrm flipH="1">
                <a:off x="7434263" y="3341688"/>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46" name="Line 68"/>
              <p:cNvSpPr>
                <a:spLocks noChangeShapeType="1"/>
              </p:cNvSpPr>
              <p:nvPr/>
            </p:nvSpPr>
            <p:spPr bwMode="auto">
              <a:xfrm flipH="1">
                <a:off x="6542088" y="3116263"/>
                <a:ext cx="269875" cy="0"/>
              </a:xfrm>
              <a:prstGeom prst="line">
                <a:avLst/>
              </a:prstGeom>
              <a:noFill/>
              <a:ln w="20638">
                <a:solidFill>
                  <a:srgbClr val="00CC33"/>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76" name="Freeform 98"/>
              <p:cNvSpPr>
                <a:spLocks/>
              </p:cNvSpPr>
              <p:nvPr/>
            </p:nvSpPr>
            <p:spPr bwMode="auto">
              <a:xfrm>
                <a:off x="7466013" y="3316288"/>
                <a:ext cx="53975" cy="53975"/>
              </a:xfrm>
              <a:custGeom>
                <a:avLst/>
                <a:gdLst>
                  <a:gd name="T0" fmla="*/ 28 w 34"/>
                  <a:gd name="T1" fmla="*/ 29 h 34"/>
                  <a:gd name="T2" fmla="*/ 31 w 34"/>
                  <a:gd name="T3" fmla="*/ 26 h 34"/>
                  <a:gd name="T4" fmla="*/ 34 w 34"/>
                  <a:gd name="T5" fmla="*/ 22 h 34"/>
                  <a:gd name="T6" fmla="*/ 34 w 34"/>
                  <a:gd name="T7" fmla="*/ 17 h 34"/>
                  <a:gd name="T8" fmla="*/ 34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4" y="22"/>
                    </a:lnTo>
                    <a:lnTo>
                      <a:pt x="34" y="17"/>
                    </a:lnTo>
                    <a:lnTo>
                      <a:pt x="34" y="13"/>
                    </a:lnTo>
                    <a:lnTo>
                      <a:pt x="31" y="9"/>
                    </a:lnTo>
                    <a:lnTo>
                      <a:pt x="28" y="5"/>
                    </a:lnTo>
                    <a:lnTo>
                      <a:pt x="25" y="2"/>
                    </a:lnTo>
                    <a:lnTo>
                      <a:pt x="21" y="0"/>
                    </a:lnTo>
                    <a:lnTo>
                      <a:pt x="17" y="0"/>
                    </a:lnTo>
                    <a:lnTo>
                      <a:pt x="12" y="0"/>
                    </a:lnTo>
                    <a:lnTo>
                      <a:pt x="8" y="2"/>
                    </a:lnTo>
                    <a:lnTo>
                      <a:pt x="4" y="5"/>
                    </a:lnTo>
                    <a:lnTo>
                      <a:pt x="2" y="9"/>
                    </a:lnTo>
                    <a:lnTo>
                      <a:pt x="0" y="13"/>
                    </a:lnTo>
                    <a:lnTo>
                      <a:pt x="0" y="17"/>
                    </a:lnTo>
                    <a:lnTo>
                      <a:pt x="0" y="22"/>
                    </a:lnTo>
                    <a:lnTo>
                      <a:pt x="2" y="26"/>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7" name="Freeform 99"/>
              <p:cNvSpPr>
                <a:spLocks/>
              </p:cNvSpPr>
              <p:nvPr/>
            </p:nvSpPr>
            <p:spPr bwMode="auto">
              <a:xfrm>
                <a:off x="7548563" y="3316288"/>
                <a:ext cx="52388" cy="53975"/>
              </a:xfrm>
              <a:custGeom>
                <a:avLst/>
                <a:gdLst>
                  <a:gd name="T0" fmla="*/ 28 w 33"/>
                  <a:gd name="T1" fmla="*/ 29 h 34"/>
                  <a:gd name="T2" fmla="*/ 31 w 33"/>
                  <a:gd name="T3" fmla="*/ 26 h 34"/>
                  <a:gd name="T4" fmla="*/ 33 w 33"/>
                  <a:gd name="T5" fmla="*/ 22 h 34"/>
                  <a:gd name="T6" fmla="*/ 33 w 33"/>
                  <a:gd name="T7" fmla="*/ 17 h 34"/>
                  <a:gd name="T8" fmla="*/ 33 w 33"/>
                  <a:gd name="T9" fmla="*/ 13 h 34"/>
                  <a:gd name="T10" fmla="*/ 31 w 33"/>
                  <a:gd name="T11" fmla="*/ 9 h 34"/>
                  <a:gd name="T12" fmla="*/ 28 w 33"/>
                  <a:gd name="T13" fmla="*/ 5 h 34"/>
                  <a:gd name="T14" fmla="*/ 24 w 33"/>
                  <a:gd name="T15" fmla="*/ 2 h 34"/>
                  <a:gd name="T16" fmla="*/ 21 w 33"/>
                  <a:gd name="T17" fmla="*/ 0 h 34"/>
                  <a:gd name="T18" fmla="*/ 17 w 33"/>
                  <a:gd name="T19" fmla="*/ 0 h 34"/>
                  <a:gd name="T20" fmla="*/ 11 w 33"/>
                  <a:gd name="T21" fmla="*/ 0 h 34"/>
                  <a:gd name="T22" fmla="*/ 9 w 33"/>
                  <a:gd name="T23" fmla="*/ 2 h 34"/>
                  <a:gd name="T24" fmla="*/ 4 w 33"/>
                  <a:gd name="T25" fmla="*/ 5 h 34"/>
                  <a:gd name="T26" fmla="*/ 1 w 33"/>
                  <a:gd name="T27" fmla="*/ 9 h 34"/>
                  <a:gd name="T28" fmla="*/ 0 w 33"/>
                  <a:gd name="T29" fmla="*/ 13 h 34"/>
                  <a:gd name="T30" fmla="*/ 0 w 33"/>
                  <a:gd name="T31" fmla="*/ 17 h 34"/>
                  <a:gd name="T32" fmla="*/ 0 w 33"/>
                  <a:gd name="T33" fmla="*/ 22 h 34"/>
                  <a:gd name="T34" fmla="*/ 1 w 33"/>
                  <a:gd name="T35" fmla="*/ 26 h 34"/>
                  <a:gd name="T36" fmla="*/ 4 w 33"/>
                  <a:gd name="T37" fmla="*/ 29 h 34"/>
                  <a:gd name="T38" fmla="*/ 9 w 33"/>
                  <a:gd name="T39" fmla="*/ 32 h 34"/>
                  <a:gd name="T40" fmla="*/ 11 w 33"/>
                  <a:gd name="T41" fmla="*/ 33 h 34"/>
                  <a:gd name="T42" fmla="*/ 17 w 33"/>
                  <a:gd name="T43" fmla="*/ 34 h 34"/>
                  <a:gd name="T44" fmla="*/ 21 w 33"/>
                  <a:gd name="T45" fmla="*/ 33 h 34"/>
                  <a:gd name="T46" fmla="*/ 24 w 33"/>
                  <a:gd name="T47" fmla="*/ 32 h 34"/>
                  <a:gd name="T48" fmla="*/ 28 w 33"/>
                  <a:gd name="T49" fmla="*/ 29 h 34"/>
                  <a:gd name="T50" fmla="*/ 28 w 33"/>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4">
                    <a:moveTo>
                      <a:pt x="28" y="29"/>
                    </a:moveTo>
                    <a:lnTo>
                      <a:pt x="31" y="26"/>
                    </a:lnTo>
                    <a:lnTo>
                      <a:pt x="33" y="22"/>
                    </a:lnTo>
                    <a:lnTo>
                      <a:pt x="33" y="17"/>
                    </a:lnTo>
                    <a:lnTo>
                      <a:pt x="33" y="13"/>
                    </a:lnTo>
                    <a:lnTo>
                      <a:pt x="31" y="9"/>
                    </a:lnTo>
                    <a:lnTo>
                      <a:pt x="28" y="5"/>
                    </a:lnTo>
                    <a:lnTo>
                      <a:pt x="24" y="2"/>
                    </a:lnTo>
                    <a:lnTo>
                      <a:pt x="21" y="0"/>
                    </a:lnTo>
                    <a:lnTo>
                      <a:pt x="17" y="0"/>
                    </a:lnTo>
                    <a:lnTo>
                      <a:pt x="11" y="0"/>
                    </a:lnTo>
                    <a:lnTo>
                      <a:pt x="9" y="2"/>
                    </a:lnTo>
                    <a:lnTo>
                      <a:pt x="4" y="5"/>
                    </a:lnTo>
                    <a:lnTo>
                      <a:pt x="1" y="9"/>
                    </a:lnTo>
                    <a:lnTo>
                      <a:pt x="0" y="13"/>
                    </a:lnTo>
                    <a:lnTo>
                      <a:pt x="0" y="17"/>
                    </a:lnTo>
                    <a:lnTo>
                      <a:pt x="0" y="22"/>
                    </a:lnTo>
                    <a:lnTo>
                      <a:pt x="1" y="26"/>
                    </a:lnTo>
                    <a:lnTo>
                      <a:pt x="4" y="29"/>
                    </a:lnTo>
                    <a:lnTo>
                      <a:pt x="9" y="32"/>
                    </a:lnTo>
                    <a:lnTo>
                      <a:pt x="11" y="33"/>
                    </a:lnTo>
                    <a:lnTo>
                      <a:pt x="17" y="34"/>
                    </a:lnTo>
                    <a:lnTo>
                      <a:pt x="21" y="33"/>
                    </a:lnTo>
                    <a:lnTo>
                      <a:pt x="24"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8" name="Freeform 100"/>
              <p:cNvSpPr>
                <a:spLocks/>
              </p:cNvSpPr>
              <p:nvPr/>
            </p:nvSpPr>
            <p:spPr bwMode="auto">
              <a:xfrm>
                <a:off x="7613651" y="3316288"/>
                <a:ext cx="53975" cy="53975"/>
              </a:xfrm>
              <a:custGeom>
                <a:avLst/>
                <a:gdLst>
                  <a:gd name="T0" fmla="*/ 28 w 34"/>
                  <a:gd name="T1" fmla="*/ 29 h 34"/>
                  <a:gd name="T2" fmla="*/ 31 w 34"/>
                  <a:gd name="T3" fmla="*/ 26 h 34"/>
                  <a:gd name="T4" fmla="*/ 33 w 34"/>
                  <a:gd name="T5" fmla="*/ 22 h 34"/>
                  <a:gd name="T6" fmla="*/ 34 w 34"/>
                  <a:gd name="T7" fmla="*/ 17 h 34"/>
                  <a:gd name="T8" fmla="*/ 33 w 34"/>
                  <a:gd name="T9" fmla="*/ 13 h 34"/>
                  <a:gd name="T10" fmla="*/ 31 w 34"/>
                  <a:gd name="T11" fmla="*/ 9 h 34"/>
                  <a:gd name="T12" fmla="*/ 28 w 34"/>
                  <a:gd name="T13" fmla="*/ 5 h 34"/>
                  <a:gd name="T14" fmla="*/ 26 w 34"/>
                  <a:gd name="T15" fmla="*/ 2 h 34"/>
                  <a:gd name="T16" fmla="*/ 21 w 34"/>
                  <a:gd name="T17" fmla="*/ 0 h 34"/>
                  <a:gd name="T18" fmla="*/ 17 w 34"/>
                  <a:gd name="T19" fmla="*/ 0 h 34"/>
                  <a:gd name="T20" fmla="*/ 13 w 34"/>
                  <a:gd name="T21" fmla="*/ 0 h 34"/>
                  <a:gd name="T22" fmla="*/ 9 w 34"/>
                  <a:gd name="T23" fmla="*/ 2 h 34"/>
                  <a:gd name="T24" fmla="*/ 4 w 34"/>
                  <a:gd name="T25" fmla="*/ 5 h 34"/>
                  <a:gd name="T26" fmla="*/ 2 w 34"/>
                  <a:gd name="T27" fmla="*/ 9 h 34"/>
                  <a:gd name="T28" fmla="*/ 0 w 34"/>
                  <a:gd name="T29" fmla="*/ 13 h 34"/>
                  <a:gd name="T30" fmla="*/ 0 w 34"/>
                  <a:gd name="T31" fmla="*/ 17 h 34"/>
                  <a:gd name="T32" fmla="*/ 0 w 34"/>
                  <a:gd name="T33" fmla="*/ 22 h 34"/>
                  <a:gd name="T34" fmla="*/ 2 w 34"/>
                  <a:gd name="T35" fmla="*/ 26 h 34"/>
                  <a:gd name="T36" fmla="*/ 4 w 34"/>
                  <a:gd name="T37" fmla="*/ 29 h 34"/>
                  <a:gd name="T38" fmla="*/ 9 w 34"/>
                  <a:gd name="T39" fmla="*/ 32 h 34"/>
                  <a:gd name="T40" fmla="*/ 13 w 34"/>
                  <a:gd name="T41" fmla="*/ 33 h 34"/>
                  <a:gd name="T42" fmla="*/ 17 w 34"/>
                  <a:gd name="T43" fmla="*/ 34 h 34"/>
                  <a:gd name="T44" fmla="*/ 21 w 34"/>
                  <a:gd name="T45" fmla="*/ 33 h 34"/>
                  <a:gd name="T46" fmla="*/ 26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3" y="22"/>
                    </a:lnTo>
                    <a:lnTo>
                      <a:pt x="34" y="17"/>
                    </a:lnTo>
                    <a:lnTo>
                      <a:pt x="33" y="13"/>
                    </a:lnTo>
                    <a:lnTo>
                      <a:pt x="31" y="9"/>
                    </a:lnTo>
                    <a:lnTo>
                      <a:pt x="28" y="5"/>
                    </a:lnTo>
                    <a:lnTo>
                      <a:pt x="26" y="2"/>
                    </a:lnTo>
                    <a:lnTo>
                      <a:pt x="21" y="0"/>
                    </a:lnTo>
                    <a:lnTo>
                      <a:pt x="17" y="0"/>
                    </a:lnTo>
                    <a:lnTo>
                      <a:pt x="13" y="0"/>
                    </a:lnTo>
                    <a:lnTo>
                      <a:pt x="9" y="2"/>
                    </a:lnTo>
                    <a:lnTo>
                      <a:pt x="4" y="5"/>
                    </a:lnTo>
                    <a:lnTo>
                      <a:pt x="2" y="9"/>
                    </a:lnTo>
                    <a:lnTo>
                      <a:pt x="0" y="13"/>
                    </a:lnTo>
                    <a:lnTo>
                      <a:pt x="0" y="17"/>
                    </a:lnTo>
                    <a:lnTo>
                      <a:pt x="0" y="22"/>
                    </a:lnTo>
                    <a:lnTo>
                      <a:pt x="2" y="26"/>
                    </a:lnTo>
                    <a:lnTo>
                      <a:pt x="4" y="29"/>
                    </a:lnTo>
                    <a:lnTo>
                      <a:pt x="9" y="32"/>
                    </a:lnTo>
                    <a:lnTo>
                      <a:pt x="13" y="33"/>
                    </a:lnTo>
                    <a:lnTo>
                      <a:pt x="17" y="34"/>
                    </a:lnTo>
                    <a:lnTo>
                      <a:pt x="21" y="33"/>
                    </a:lnTo>
                    <a:lnTo>
                      <a:pt x="26"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79" name="Freeform 101"/>
              <p:cNvSpPr>
                <a:spLocks/>
              </p:cNvSpPr>
              <p:nvPr/>
            </p:nvSpPr>
            <p:spPr bwMode="auto">
              <a:xfrm>
                <a:off x="6618288" y="3036888"/>
                <a:ext cx="53975" cy="55563"/>
              </a:xfrm>
              <a:custGeom>
                <a:avLst/>
                <a:gdLst>
                  <a:gd name="T0" fmla="*/ 30 w 34"/>
                  <a:gd name="T1" fmla="*/ 29 h 35"/>
                  <a:gd name="T2" fmla="*/ 33 w 34"/>
                  <a:gd name="T3" fmla="*/ 25 h 35"/>
                  <a:gd name="T4" fmla="*/ 34 w 34"/>
                  <a:gd name="T5" fmla="*/ 22 h 35"/>
                  <a:gd name="T6" fmla="*/ 34 w 34"/>
                  <a:gd name="T7" fmla="*/ 17 h 35"/>
                  <a:gd name="T8" fmla="*/ 34 w 34"/>
                  <a:gd name="T9" fmla="*/ 13 h 35"/>
                  <a:gd name="T10" fmla="*/ 33 w 34"/>
                  <a:gd name="T11" fmla="*/ 9 h 35"/>
                  <a:gd name="T12" fmla="*/ 30 w 34"/>
                  <a:gd name="T13" fmla="*/ 5 h 35"/>
                  <a:gd name="T14" fmla="*/ 26 w 34"/>
                  <a:gd name="T15" fmla="*/ 2 h 35"/>
                  <a:gd name="T16" fmla="*/ 22 w 34"/>
                  <a:gd name="T17" fmla="*/ 0 h 35"/>
                  <a:gd name="T18" fmla="*/ 17 w 34"/>
                  <a:gd name="T19" fmla="*/ 0 h 35"/>
                  <a:gd name="T20" fmla="*/ 13 w 34"/>
                  <a:gd name="T21" fmla="*/ 0 h 35"/>
                  <a:gd name="T22" fmla="*/ 9 w 34"/>
                  <a:gd name="T23" fmla="*/ 2 h 35"/>
                  <a:gd name="T24" fmla="*/ 6 w 34"/>
                  <a:gd name="T25" fmla="*/ 5 h 35"/>
                  <a:gd name="T26" fmla="*/ 3 w 34"/>
                  <a:gd name="T27" fmla="*/ 9 h 35"/>
                  <a:gd name="T28" fmla="*/ 2 w 34"/>
                  <a:gd name="T29" fmla="*/ 13 h 35"/>
                  <a:gd name="T30" fmla="*/ 0 w 34"/>
                  <a:gd name="T31" fmla="*/ 17 h 35"/>
                  <a:gd name="T32" fmla="*/ 2 w 34"/>
                  <a:gd name="T33" fmla="*/ 22 h 35"/>
                  <a:gd name="T34" fmla="*/ 3 w 34"/>
                  <a:gd name="T35" fmla="*/ 25 h 35"/>
                  <a:gd name="T36" fmla="*/ 6 w 34"/>
                  <a:gd name="T37" fmla="*/ 29 h 35"/>
                  <a:gd name="T38" fmla="*/ 9 w 34"/>
                  <a:gd name="T39" fmla="*/ 32 h 35"/>
                  <a:gd name="T40" fmla="*/ 13 w 34"/>
                  <a:gd name="T41" fmla="*/ 33 h 35"/>
                  <a:gd name="T42" fmla="*/ 17 w 34"/>
                  <a:gd name="T43" fmla="*/ 35 h 35"/>
                  <a:gd name="T44" fmla="*/ 22 w 34"/>
                  <a:gd name="T45" fmla="*/ 33 h 35"/>
                  <a:gd name="T46" fmla="*/ 26 w 34"/>
                  <a:gd name="T47" fmla="*/ 32 h 35"/>
                  <a:gd name="T48" fmla="*/ 30 w 34"/>
                  <a:gd name="T49" fmla="*/ 29 h 35"/>
                  <a:gd name="T50" fmla="*/ 30 w 34"/>
                  <a:gd name="T5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5">
                    <a:moveTo>
                      <a:pt x="30" y="29"/>
                    </a:moveTo>
                    <a:lnTo>
                      <a:pt x="33" y="25"/>
                    </a:lnTo>
                    <a:lnTo>
                      <a:pt x="34" y="22"/>
                    </a:lnTo>
                    <a:lnTo>
                      <a:pt x="34" y="17"/>
                    </a:lnTo>
                    <a:lnTo>
                      <a:pt x="34" y="13"/>
                    </a:lnTo>
                    <a:lnTo>
                      <a:pt x="33" y="9"/>
                    </a:lnTo>
                    <a:lnTo>
                      <a:pt x="30" y="5"/>
                    </a:lnTo>
                    <a:lnTo>
                      <a:pt x="26" y="2"/>
                    </a:lnTo>
                    <a:lnTo>
                      <a:pt x="22" y="0"/>
                    </a:lnTo>
                    <a:lnTo>
                      <a:pt x="17" y="0"/>
                    </a:lnTo>
                    <a:lnTo>
                      <a:pt x="13" y="0"/>
                    </a:lnTo>
                    <a:lnTo>
                      <a:pt x="9" y="2"/>
                    </a:lnTo>
                    <a:lnTo>
                      <a:pt x="6" y="5"/>
                    </a:lnTo>
                    <a:lnTo>
                      <a:pt x="3" y="9"/>
                    </a:lnTo>
                    <a:lnTo>
                      <a:pt x="2" y="13"/>
                    </a:lnTo>
                    <a:lnTo>
                      <a:pt x="0" y="17"/>
                    </a:lnTo>
                    <a:lnTo>
                      <a:pt x="2" y="22"/>
                    </a:lnTo>
                    <a:lnTo>
                      <a:pt x="3" y="25"/>
                    </a:lnTo>
                    <a:lnTo>
                      <a:pt x="6" y="29"/>
                    </a:lnTo>
                    <a:lnTo>
                      <a:pt x="9" y="32"/>
                    </a:lnTo>
                    <a:lnTo>
                      <a:pt x="13" y="33"/>
                    </a:lnTo>
                    <a:lnTo>
                      <a:pt x="17" y="35"/>
                    </a:lnTo>
                    <a:lnTo>
                      <a:pt x="22" y="33"/>
                    </a:lnTo>
                    <a:lnTo>
                      <a:pt x="26" y="32"/>
                    </a:lnTo>
                    <a:lnTo>
                      <a:pt x="30" y="29"/>
                    </a:lnTo>
                    <a:lnTo>
                      <a:pt x="30"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0" name="Freeform 102"/>
              <p:cNvSpPr>
                <a:spLocks/>
              </p:cNvSpPr>
              <p:nvPr/>
            </p:nvSpPr>
            <p:spPr bwMode="auto">
              <a:xfrm>
                <a:off x="6686551" y="3049588"/>
                <a:ext cx="53975" cy="53975"/>
              </a:xfrm>
              <a:custGeom>
                <a:avLst/>
                <a:gdLst>
                  <a:gd name="T0" fmla="*/ 28 w 34"/>
                  <a:gd name="T1" fmla="*/ 28 h 34"/>
                  <a:gd name="T2" fmla="*/ 31 w 34"/>
                  <a:gd name="T3" fmla="*/ 25 h 34"/>
                  <a:gd name="T4" fmla="*/ 32 w 34"/>
                  <a:gd name="T5" fmla="*/ 21 h 34"/>
                  <a:gd name="T6" fmla="*/ 34 w 34"/>
                  <a:gd name="T7" fmla="*/ 17 h 34"/>
                  <a:gd name="T8" fmla="*/ 32 w 34"/>
                  <a:gd name="T9" fmla="*/ 12 h 34"/>
                  <a:gd name="T10" fmla="*/ 31 w 34"/>
                  <a:gd name="T11" fmla="*/ 8 h 34"/>
                  <a:gd name="T12" fmla="*/ 28 w 34"/>
                  <a:gd name="T13" fmla="*/ 4 h 34"/>
                  <a:gd name="T14" fmla="*/ 25 w 34"/>
                  <a:gd name="T15" fmla="*/ 2 h 34"/>
                  <a:gd name="T16" fmla="*/ 21 w 34"/>
                  <a:gd name="T17" fmla="*/ 0 h 34"/>
                  <a:gd name="T18" fmla="*/ 17 w 34"/>
                  <a:gd name="T19" fmla="*/ 0 h 34"/>
                  <a:gd name="T20" fmla="*/ 13 w 34"/>
                  <a:gd name="T21" fmla="*/ 0 h 34"/>
                  <a:gd name="T22" fmla="*/ 8 w 34"/>
                  <a:gd name="T23" fmla="*/ 2 h 34"/>
                  <a:gd name="T24" fmla="*/ 4 w 34"/>
                  <a:gd name="T25" fmla="*/ 4 h 34"/>
                  <a:gd name="T26" fmla="*/ 1 w 34"/>
                  <a:gd name="T27" fmla="*/ 8 h 34"/>
                  <a:gd name="T28" fmla="*/ 0 w 34"/>
                  <a:gd name="T29" fmla="*/ 12 h 34"/>
                  <a:gd name="T30" fmla="*/ 0 w 34"/>
                  <a:gd name="T31" fmla="*/ 17 h 34"/>
                  <a:gd name="T32" fmla="*/ 0 w 34"/>
                  <a:gd name="T33" fmla="*/ 21 h 34"/>
                  <a:gd name="T34" fmla="*/ 1 w 34"/>
                  <a:gd name="T35" fmla="*/ 25 h 34"/>
                  <a:gd name="T36" fmla="*/ 4 w 34"/>
                  <a:gd name="T37" fmla="*/ 28 h 34"/>
                  <a:gd name="T38" fmla="*/ 8 w 34"/>
                  <a:gd name="T39" fmla="*/ 31 h 34"/>
                  <a:gd name="T40" fmla="*/ 13 w 34"/>
                  <a:gd name="T41" fmla="*/ 34 h 34"/>
                  <a:gd name="T42" fmla="*/ 17 w 34"/>
                  <a:gd name="T43" fmla="*/ 34 h 34"/>
                  <a:gd name="T44" fmla="*/ 21 w 34"/>
                  <a:gd name="T45" fmla="*/ 34 h 34"/>
                  <a:gd name="T46" fmla="*/ 25 w 34"/>
                  <a:gd name="T47" fmla="*/ 31 h 34"/>
                  <a:gd name="T48" fmla="*/ 28 w 34"/>
                  <a:gd name="T49" fmla="*/ 28 h 34"/>
                  <a:gd name="T50" fmla="*/ 28 w 34"/>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8"/>
                    </a:moveTo>
                    <a:lnTo>
                      <a:pt x="31" y="25"/>
                    </a:lnTo>
                    <a:lnTo>
                      <a:pt x="32" y="21"/>
                    </a:lnTo>
                    <a:lnTo>
                      <a:pt x="34" y="17"/>
                    </a:lnTo>
                    <a:lnTo>
                      <a:pt x="32" y="12"/>
                    </a:lnTo>
                    <a:lnTo>
                      <a:pt x="31" y="8"/>
                    </a:lnTo>
                    <a:lnTo>
                      <a:pt x="28" y="4"/>
                    </a:lnTo>
                    <a:lnTo>
                      <a:pt x="25" y="2"/>
                    </a:lnTo>
                    <a:lnTo>
                      <a:pt x="21" y="0"/>
                    </a:lnTo>
                    <a:lnTo>
                      <a:pt x="17" y="0"/>
                    </a:lnTo>
                    <a:lnTo>
                      <a:pt x="13" y="0"/>
                    </a:lnTo>
                    <a:lnTo>
                      <a:pt x="8" y="2"/>
                    </a:lnTo>
                    <a:lnTo>
                      <a:pt x="4" y="4"/>
                    </a:lnTo>
                    <a:lnTo>
                      <a:pt x="1" y="8"/>
                    </a:lnTo>
                    <a:lnTo>
                      <a:pt x="0" y="12"/>
                    </a:lnTo>
                    <a:lnTo>
                      <a:pt x="0" y="17"/>
                    </a:lnTo>
                    <a:lnTo>
                      <a:pt x="0" y="21"/>
                    </a:lnTo>
                    <a:lnTo>
                      <a:pt x="1" y="25"/>
                    </a:lnTo>
                    <a:lnTo>
                      <a:pt x="4" y="28"/>
                    </a:lnTo>
                    <a:lnTo>
                      <a:pt x="8" y="31"/>
                    </a:lnTo>
                    <a:lnTo>
                      <a:pt x="13" y="34"/>
                    </a:lnTo>
                    <a:lnTo>
                      <a:pt x="17" y="34"/>
                    </a:lnTo>
                    <a:lnTo>
                      <a:pt x="21" y="34"/>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1" name="Freeform 103"/>
              <p:cNvSpPr>
                <a:spLocks/>
              </p:cNvSpPr>
              <p:nvPr/>
            </p:nvSpPr>
            <p:spPr bwMode="auto">
              <a:xfrm>
                <a:off x="6648451" y="3313113"/>
                <a:ext cx="53975" cy="50800"/>
              </a:xfrm>
              <a:custGeom>
                <a:avLst/>
                <a:gdLst>
                  <a:gd name="T0" fmla="*/ 28 w 34"/>
                  <a:gd name="T1" fmla="*/ 28 h 32"/>
                  <a:gd name="T2" fmla="*/ 31 w 34"/>
                  <a:gd name="T3" fmla="*/ 24 h 32"/>
                  <a:gd name="T4" fmla="*/ 32 w 34"/>
                  <a:gd name="T5" fmla="*/ 21 h 32"/>
                  <a:gd name="T6" fmla="*/ 34 w 34"/>
                  <a:gd name="T7" fmla="*/ 15 h 32"/>
                  <a:gd name="T8" fmla="*/ 32 w 34"/>
                  <a:gd name="T9" fmla="*/ 11 h 32"/>
                  <a:gd name="T10" fmla="*/ 31 w 34"/>
                  <a:gd name="T11" fmla="*/ 8 h 32"/>
                  <a:gd name="T12" fmla="*/ 28 w 34"/>
                  <a:gd name="T13" fmla="*/ 4 h 32"/>
                  <a:gd name="T14" fmla="*/ 25 w 34"/>
                  <a:gd name="T15" fmla="*/ 1 h 32"/>
                  <a:gd name="T16" fmla="*/ 21 w 34"/>
                  <a:gd name="T17" fmla="*/ 0 h 32"/>
                  <a:gd name="T18" fmla="*/ 17 w 34"/>
                  <a:gd name="T19" fmla="*/ 0 h 32"/>
                  <a:gd name="T20" fmla="*/ 12 w 34"/>
                  <a:gd name="T21" fmla="*/ 0 h 32"/>
                  <a:gd name="T22" fmla="*/ 8 w 34"/>
                  <a:gd name="T23" fmla="*/ 1 h 32"/>
                  <a:gd name="T24" fmla="*/ 4 w 34"/>
                  <a:gd name="T25" fmla="*/ 4 h 32"/>
                  <a:gd name="T26" fmla="*/ 1 w 34"/>
                  <a:gd name="T27" fmla="*/ 8 h 32"/>
                  <a:gd name="T28" fmla="*/ 0 w 34"/>
                  <a:gd name="T29" fmla="*/ 11 h 32"/>
                  <a:gd name="T30" fmla="*/ 0 w 34"/>
                  <a:gd name="T31" fmla="*/ 15 h 32"/>
                  <a:gd name="T32" fmla="*/ 0 w 34"/>
                  <a:gd name="T33" fmla="*/ 21 h 32"/>
                  <a:gd name="T34" fmla="*/ 1 w 34"/>
                  <a:gd name="T35" fmla="*/ 24 h 32"/>
                  <a:gd name="T36" fmla="*/ 4 w 34"/>
                  <a:gd name="T37" fmla="*/ 28 h 32"/>
                  <a:gd name="T38" fmla="*/ 8 w 34"/>
                  <a:gd name="T39" fmla="*/ 31 h 32"/>
                  <a:gd name="T40" fmla="*/ 12 w 34"/>
                  <a:gd name="T41" fmla="*/ 32 h 32"/>
                  <a:gd name="T42" fmla="*/ 17 w 34"/>
                  <a:gd name="T43" fmla="*/ 32 h 32"/>
                  <a:gd name="T44" fmla="*/ 21 w 34"/>
                  <a:gd name="T45" fmla="*/ 32 h 32"/>
                  <a:gd name="T46" fmla="*/ 25 w 34"/>
                  <a:gd name="T47" fmla="*/ 31 h 32"/>
                  <a:gd name="T48" fmla="*/ 28 w 34"/>
                  <a:gd name="T49" fmla="*/ 28 h 32"/>
                  <a:gd name="T50" fmla="*/ 28 w 34"/>
                  <a:gd name="T5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2">
                    <a:moveTo>
                      <a:pt x="28" y="28"/>
                    </a:moveTo>
                    <a:lnTo>
                      <a:pt x="31" y="24"/>
                    </a:lnTo>
                    <a:lnTo>
                      <a:pt x="32" y="21"/>
                    </a:lnTo>
                    <a:lnTo>
                      <a:pt x="34" y="15"/>
                    </a:lnTo>
                    <a:lnTo>
                      <a:pt x="32" y="11"/>
                    </a:lnTo>
                    <a:lnTo>
                      <a:pt x="31" y="8"/>
                    </a:lnTo>
                    <a:lnTo>
                      <a:pt x="28" y="4"/>
                    </a:lnTo>
                    <a:lnTo>
                      <a:pt x="25" y="1"/>
                    </a:lnTo>
                    <a:lnTo>
                      <a:pt x="21" y="0"/>
                    </a:lnTo>
                    <a:lnTo>
                      <a:pt x="17" y="0"/>
                    </a:lnTo>
                    <a:lnTo>
                      <a:pt x="12" y="0"/>
                    </a:lnTo>
                    <a:lnTo>
                      <a:pt x="8" y="1"/>
                    </a:lnTo>
                    <a:lnTo>
                      <a:pt x="4" y="4"/>
                    </a:lnTo>
                    <a:lnTo>
                      <a:pt x="1" y="8"/>
                    </a:lnTo>
                    <a:lnTo>
                      <a:pt x="0" y="11"/>
                    </a:lnTo>
                    <a:lnTo>
                      <a:pt x="0" y="15"/>
                    </a:lnTo>
                    <a:lnTo>
                      <a:pt x="0" y="21"/>
                    </a:lnTo>
                    <a:lnTo>
                      <a:pt x="1" y="24"/>
                    </a:lnTo>
                    <a:lnTo>
                      <a:pt x="4" y="28"/>
                    </a:lnTo>
                    <a:lnTo>
                      <a:pt x="8" y="31"/>
                    </a:lnTo>
                    <a:lnTo>
                      <a:pt x="12" y="32"/>
                    </a:lnTo>
                    <a:lnTo>
                      <a:pt x="17" y="32"/>
                    </a:lnTo>
                    <a:lnTo>
                      <a:pt x="21" y="32"/>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2" name="Freeform 104"/>
              <p:cNvSpPr>
                <a:spLocks/>
              </p:cNvSpPr>
              <p:nvPr/>
            </p:nvSpPr>
            <p:spPr bwMode="auto">
              <a:xfrm>
                <a:off x="7094538" y="3316288"/>
                <a:ext cx="53975" cy="53975"/>
              </a:xfrm>
              <a:custGeom>
                <a:avLst/>
                <a:gdLst>
                  <a:gd name="T0" fmla="*/ 28 w 34"/>
                  <a:gd name="T1" fmla="*/ 29 h 34"/>
                  <a:gd name="T2" fmla="*/ 31 w 34"/>
                  <a:gd name="T3" fmla="*/ 26 h 34"/>
                  <a:gd name="T4" fmla="*/ 32 w 34"/>
                  <a:gd name="T5" fmla="*/ 22 h 34"/>
                  <a:gd name="T6" fmla="*/ 34 w 34"/>
                  <a:gd name="T7" fmla="*/ 17 h 34"/>
                  <a:gd name="T8" fmla="*/ 32 w 34"/>
                  <a:gd name="T9" fmla="*/ 13 h 34"/>
                  <a:gd name="T10" fmla="*/ 31 w 34"/>
                  <a:gd name="T11" fmla="*/ 9 h 34"/>
                  <a:gd name="T12" fmla="*/ 28 w 34"/>
                  <a:gd name="T13" fmla="*/ 5 h 34"/>
                  <a:gd name="T14" fmla="*/ 25 w 34"/>
                  <a:gd name="T15" fmla="*/ 2 h 34"/>
                  <a:gd name="T16" fmla="*/ 21 w 34"/>
                  <a:gd name="T17" fmla="*/ 0 h 34"/>
                  <a:gd name="T18" fmla="*/ 17 w 34"/>
                  <a:gd name="T19" fmla="*/ 0 h 34"/>
                  <a:gd name="T20" fmla="*/ 12 w 34"/>
                  <a:gd name="T21" fmla="*/ 0 h 34"/>
                  <a:gd name="T22" fmla="*/ 8 w 34"/>
                  <a:gd name="T23" fmla="*/ 2 h 34"/>
                  <a:gd name="T24" fmla="*/ 4 w 34"/>
                  <a:gd name="T25" fmla="*/ 5 h 34"/>
                  <a:gd name="T26" fmla="*/ 1 w 34"/>
                  <a:gd name="T27" fmla="*/ 9 h 34"/>
                  <a:gd name="T28" fmla="*/ 0 w 34"/>
                  <a:gd name="T29" fmla="*/ 13 h 34"/>
                  <a:gd name="T30" fmla="*/ 0 w 34"/>
                  <a:gd name="T31" fmla="*/ 17 h 34"/>
                  <a:gd name="T32" fmla="*/ 0 w 34"/>
                  <a:gd name="T33" fmla="*/ 22 h 34"/>
                  <a:gd name="T34" fmla="*/ 1 w 34"/>
                  <a:gd name="T35" fmla="*/ 26 h 34"/>
                  <a:gd name="T36" fmla="*/ 4 w 34"/>
                  <a:gd name="T37" fmla="*/ 29 h 34"/>
                  <a:gd name="T38" fmla="*/ 8 w 34"/>
                  <a:gd name="T39" fmla="*/ 32 h 34"/>
                  <a:gd name="T40" fmla="*/ 12 w 34"/>
                  <a:gd name="T41" fmla="*/ 33 h 34"/>
                  <a:gd name="T42" fmla="*/ 17 w 34"/>
                  <a:gd name="T43" fmla="*/ 34 h 34"/>
                  <a:gd name="T44" fmla="*/ 21 w 34"/>
                  <a:gd name="T45" fmla="*/ 33 h 34"/>
                  <a:gd name="T46" fmla="*/ 25 w 34"/>
                  <a:gd name="T47" fmla="*/ 32 h 34"/>
                  <a:gd name="T48" fmla="*/ 28 w 34"/>
                  <a:gd name="T49" fmla="*/ 29 h 34"/>
                  <a:gd name="T50" fmla="*/ 28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9"/>
                    </a:moveTo>
                    <a:lnTo>
                      <a:pt x="31" y="26"/>
                    </a:lnTo>
                    <a:lnTo>
                      <a:pt x="32" y="22"/>
                    </a:lnTo>
                    <a:lnTo>
                      <a:pt x="34" y="17"/>
                    </a:lnTo>
                    <a:lnTo>
                      <a:pt x="32" y="13"/>
                    </a:lnTo>
                    <a:lnTo>
                      <a:pt x="31" y="9"/>
                    </a:lnTo>
                    <a:lnTo>
                      <a:pt x="28" y="5"/>
                    </a:lnTo>
                    <a:lnTo>
                      <a:pt x="25" y="2"/>
                    </a:lnTo>
                    <a:lnTo>
                      <a:pt x="21" y="0"/>
                    </a:lnTo>
                    <a:lnTo>
                      <a:pt x="17" y="0"/>
                    </a:lnTo>
                    <a:lnTo>
                      <a:pt x="12" y="0"/>
                    </a:lnTo>
                    <a:lnTo>
                      <a:pt x="8" y="2"/>
                    </a:lnTo>
                    <a:lnTo>
                      <a:pt x="4" y="5"/>
                    </a:lnTo>
                    <a:lnTo>
                      <a:pt x="1" y="9"/>
                    </a:lnTo>
                    <a:lnTo>
                      <a:pt x="0" y="13"/>
                    </a:lnTo>
                    <a:lnTo>
                      <a:pt x="0" y="17"/>
                    </a:lnTo>
                    <a:lnTo>
                      <a:pt x="0" y="22"/>
                    </a:lnTo>
                    <a:lnTo>
                      <a:pt x="1" y="26"/>
                    </a:lnTo>
                    <a:lnTo>
                      <a:pt x="4" y="29"/>
                    </a:lnTo>
                    <a:lnTo>
                      <a:pt x="8" y="32"/>
                    </a:lnTo>
                    <a:lnTo>
                      <a:pt x="12" y="33"/>
                    </a:lnTo>
                    <a:lnTo>
                      <a:pt x="17" y="34"/>
                    </a:lnTo>
                    <a:lnTo>
                      <a:pt x="21" y="33"/>
                    </a:lnTo>
                    <a:lnTo>
                      <a:pt x="25" y="32"/>
                    </a:lnTo>
                    <a:lnTo>
                      <a:pt x="28" y="29"/>
                    </a:lnTo>
                    <a:lnTo>
                      <a:pt x="28"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3" name="Freeform 105"/>
              <p:cNvSpPr>
                <a:spLocks/>
              </p:cNvSpPr>
              <p:nvPr/>
            </p:nvSpPr>
            <p:spPr bwMode="auto">
              <a:xfrm>
                <a:off x="7096126" y="3049588"/>
                <a:ext cx="53975" cy="53975"/>
              </a:xfrm>
              <a:custGeom>
                <a:avLst/>
                <a:gdLst>
                  <a:gd name="T0" fmla="*/ 28 w 34"/>
                  <a:gd name="T1" fmla="*/ 28 h 34"/>
                  <a:gd name="T2" fmla="*/ 31 w 34"/>
                  <a:gd name="T3" fmla="*/ 25 h 34"/>
                  <a:gd name="T4" fmla="*/ 33 w 34"/>
                  <a:gd name="T5" fmla="*/ 21 h 34"/>
                  <a:gd name="T6" fmla="*/ 34 w 34"/>
                  <a:gd name="T7" fmla="*/ 17 h 34"/>
                  <a:gd name="T8" fmla="*/ 33 w 34"/>
                  <a:gd name="T9" fmla="*/ 12 h 34"/>
                  <a:gd name="T10" fmla="*/ 31 w 34"/>
                  <a:gd name="T11" fmla="*/ 8 h 34"/>
                  <a:gd name="T12" fmla="*/ 28 w 34"/>
                  <a:gd name="T13" fmla="*/ 4 h 34"/>
                  <a:gd name="T14" fmla="*/ 25 w 34"/>
                  <a:gd name="T15" fmla="*/ 2 h 34"/>
                  <a:gd name="T16" fmla="*/ 21 w 34"/>
                  <a:gd name="T17" fmla="*/ 0 h 34"/>
                  <a:gd name="T18" fmla="*/ 17 w 34"/>
                  <a:gd name="T19" fmla="*/ 0 h 34"/>
                  <a:gd name="T20" fmla="*/ 13 w 34"/>
                  <a:gd name="T21" fmla="*/ 0 h 34"/>
                  <a:gd name="T22" fmla="*/ 8 w 34"/>
                  <a:gd name="T23" fmla="*/ 2 h 34"/>
                  <a:gd name="T24" fmla="*/ 4 w 34"/>
                  <a:gd name="T25" fmla="*/ 4 h 34"/>
                  <a:gd name="T26" fmla="*/ 1 w 34"/>
                  <a:gd name="T27" fmla="*/ 8 h 34"/>
                  <a:gd name="T28" fmla="*/ 0 w 34"/>
                  <a:gd name="T29" fmla="*/ 12 h 34"/>
                  <a:gd name="T30" fmla="*/ 0 w 34"/>
                  <a:gd name="T31" fmla="*/ 17 h 34"/>
                  <a:gd name="T32" fmla="*/ 0 w 34"/>
                  <a:gd name="T33" fmla="*/ 21 h 34"/>
                  <a:gd name="T34" fmla="*/ 1 w 34"/>
                  <a:gd name="T35" fmla="*/ 25 h 34"/>
                  <a:gd name="T36" fmla="*/ 4 w 34"/>
                  <a:gd name="T37" fmla="*/ 28 h 34"/>
                  <a:gd name="T38" fmla="*/ 8 w 34"/>
                  <a:gd name="T39" fmla="*/ 31 h 34"/>
                  <a:gd name="T40" fmla="*/ 13 w 34"/>
                  <a:gd name="T41" fmla="*/ 34 h 34"/>
                  <a:gd name="T42" fmla="*/ 17 w 34"/>
                  <a:gd name="T43" fmla="*/ 34 h 34"/>
                  <a:gd name="T44" fmla="*/ 21 w 34"/>
                  <a:gd name="T45" fmla="*/ 34 h 34"/>
                  <a:gd name="T46" fmla="*/ 25 w 34"/>
                  <a:gd name="T47" fmla="*/ 31 h 34"/>
                  <a:gd name="T48" fmla="*/ 28 w 34"/>
                  <a:gd name="T49" fmla="*/ 28 h 34"/>
                  <a:gd name="T50" fmla="*/ 28 w 34"/>
                  <a:gd name="T51"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8" y="28"/>
                    </a:moveTo>
                    <a:lnTo>
                      <a:pt x="31" y="25"/>
                    </a:lnTo>
                    <a:lnTo>
                      <a:pt x="33" y="21"/>
                    </a:lnTo>
                    <a:lnTo>
                      <a:pt x="34" y="17"/>
                    </a:lnTo>
                    <a:lnTo>
                      <a:pt x="33" y="12"/>
                    </a:lnTo>
                    <a:lnTo>
                      <a:pt x="31" y="8"/>
                    </a:lnTo>
                    <a:lnTo>
                      <a:pt x="28" y="4"/>
                    </a:lnTo>
                    <a:lnTo>
                      <a:pt x="25" y="2"/>
                    </a:lnTo>
                    <a:lnTo>
                      <a:pt x="21" y="0"/>
                    </a:lnTo>
                    <a:lnTo>
                      <a:pt x="17" y="0"/>
                    </a:lnTo>
                    <a:lnTo>
                      <a:pt x="13" y="0"/>
                    </a:lnTo>
                    <a:lnTo>
                      <a:pt x="8" y="2"/>
                    </a:lnTo>
                    <a:lnTo>
                      <a:pt x="4" y="4"/>
                    </a:lnTo>
                    <a:lnTo>
                      <a:pt x="1" y="8"/>
                    </a:lnTo>
                    <a:lnTo>
                      <a:pt x="0" y="12"/>
                    </a:lnTo>
                    <a:lnTo>
                      <a:pt x="0" y="17"/>
                    </a:lnTo>
                    <a:lnTo>
                      <a:pt x="0" y="21"/>
                    </a:lnTo>
                    <a:lnTo>
                      <a:pt x="1" y="25"/>
                    </a:lnTo>
                    <a:lnTo>
                      <a:pt x="4" y="28"/>
                    </a:lnTo>
                    <a:lnTo>
                      <a:pt x="8" y="31"/>
                    </a:lnTo>
                    <a:lnTo>
                      <a:pt x="13" y="34"/>
                    </a:lnTo>
                    <a:lnTo>
                      <a:pt x="17" y="34"/>
                    </a:lnTo>
                    <a:lnTo>
                      <a:pt x="21" y="34"/>
                    </a:lnTo>
                    <a:lnTo>
                      <a:pt x="25" y="31"/>
                    </a:lnTo>
                    <a:lnTo>
                      <a:pt x="28" y="28"/>
                    </a:lnTo>
                    <a:lnTo>
                      <a:pt x="28" y="28"/>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7484" name="Freeform 106"/>
              <p:cNvSpPr>
                <a:spLocks/>
              </p:cNvSpPr>
              <p:nvPr/>
            </p:nvSpPr>
            <p:spPr bwMode="auto">
              <a:xfrm>
                <a:off x="7097713" y="2917825"/>
                <a:ext cx="53975" cy="53975"/>
              </a:xfrm>
              <a:custGeom>
                <a:avLst/>
                <a:gdLst>
                  <a:gd name="T0" fmla="*/ 29 w 34"/>
                  <a:gd name="T1" fmla="*/ 29 h 34"/>
                  <a:gd name="T2" fmla="*/ 32 w 34"/>
                  <a:gd name="T3" fmla="*/ 26 h 34"/>
                  <a:gd name="T4" fmla="*/ 34 w 34"/>
                  <a:gd name="T5" fmla="*/ 22 h 34"/>
                  <a:gd name="T6" fmla="*/ 34 w 34"/>
                  <a:gd name="T7" fmla="*/ 17 h 34"/>
                  <a:gd name="T8" fmla="*/ 34 w 34"/>
                  <a:gd name="T9" fmla="*/ 13 h 34"/>
                  <a:gd name="T10" fmla="*/ 32 w 34"/>
                  <a:gd name="T11" fmla="*/ 9 h 34"/>
                  <a:gd name="T12" fmla="*/ 29 w 34"/>
                  <a:gd name="T13" fmla="*/ 5 h 34"/>
                  <a:gd name="T14" fmla="*/ 26 w 34"/>
                  <a:gd name="T15" fmla="*/ 2 h 34"/>
                  <a:gd name="T16" fmla="*/ 22 w 34"/>
                  <a:gd name="T17" fmla="*/ 0 h 34"/>
                  <a:gd name="T18" fmla="*/ 17 w 34"/>
                  <a:gd name="T19" fmla="*/ 0 h 34"/>
                  <a:gd name="T20" fmla="*/ 13 w 34"/>
                  <a:gd name="T21" fmla="*/ 0 h 34"/>
                  <a:gd name="T22" fmla="*/ 9 w 34"/>
                  <a:gd name="T23" fmla="*/ 2 h 34"/>
                  <a:gd name="T24" fmla="*/ 5 w 34"/>
                  <a:gd name="T25" fmla="*/ 5 h 34"/>
                  <a:gd name="T26" fmla="*/ 3 w 34"/>
                  <a:gd name="T27" fmla="*/ 9 h 34"/>
                  <a:gd name="T28" fmla="*/ 0 w 34"/>
                  <a:gd name="T29" fmla="*/ 13 h 34"/>
                  <a:gd name="T30" fmla="*/ 0 w 34"/>
                  <a:gd name="T31" fmla="*/ 17 h 34"/>
                  <a:gd name="T32" fmla="*/ 0 w 34"/>
                  <a:gd name="T33" fmla="*/ 22 h 34"/>
                  <a:gd name="T34" fmla="*/ 3 w 34"/>
                  <a:gd name="T35" fmla="*/ 26 h 34"/>
                  <a:gd name="T36" fmla="*/ 5 w 34"/>
                  <a:gd name="T37" fmla="*/ 29 h 34"/>
                  <a:gd name="T38" fmla="*/ 9 w 34"/>
                  <a:gd name="T39" fmla="*/ 31 h 34"/>
                  <a:gd name="T40" fmla="*/ 13 w 34"/>
                  <a:gd name="T41" fmla="*/ 33 h 34"/>
                  <a:gd name="T42" fmla="*/ 17 w 34"/>
                  <a:gd name="T43" fmla="*/ 34 h 34"/>
                  <a:gd name="T44" fmla="*/ 22 w 34"/>
                  <a:gd name="T45" fmla="*/ 33 h 34"/>
                  <a:gd name="T46" fmla="*/ 26 w 34"/>
                  <a:gd name="T47" fmla="*/ 31 h 34"/>
                  <a:gd name="T48" fmla="*/ 29 w 34"/>
                  <a:gd name="T49" fmla="*/ 29 h 34"/>
                  <a:gd name="T50" fmla="*/ 29 w 34"/>
                  <a:gd name="T5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4">
                    <a:moveTo>
                      <a:pt x="29" y="29"/>
                    </a:moveTo>
                    <a:lnTo>
                      <a:pt x="32" y="26"/>
                    </a:lnTo>
                    <a:lnTo>
                      <a:pt x="34" y="22"/>
                    </a:lnTo>
                    <a:lnTo>
                      <a:pt x="34" y="17"/>
                    </a:lnTo>
                    <a:lnTo>
                      <a:pt x="34" y="13"/>
                    </a:lnTo>
                    <a:lnTo>
                      <a:pt x="32" y="9"/>
                    </a:lnTo>
                    <a:lnTo>
                      <a:pt x="29" y="5"/>
                    </a:lnTo>
                    <a:lnTo>
                      <a:pt x="26" y="2"/>
                    </a:lnTo>
                    <a:lnTo>
                      <a:pt x="22" y="0"/>
                    </a:lnTo>
                    <a:lnTo>
                      <a:pt x="17" y="0"/>
                    </a:lnTo>
                    <a:lnTo>
                      <a:pt x="13" y="0"/>
                    </a:lnTo>
                    <a:lnTo>
                      <a:pt x="9" y="2"/>
                    </a:lnTo>
                    <a:lnTo>
                      <a:pt x="5" y="5"/>
                    </a:lnTo>
                    <a:lnTo>
                      <a:pt x="3" y="9"/>
                    </a:lnTo>
                    <a:lnTo>
                      <a:pt x="0" y="13"/>
                    </a:lnTo>
                    <a:lnTo>
                      <a:pt x="0" y="17"/>
                    </a:lnTo>
                    <a:lnTo>
                      <a:pt x="0" y="22"/>
                    </a:lnTo>
                    <a:lnTo>
                      <a:pt x="3" y="26"/>
                    </a:lnTo>
                    <a:lnTo>
                      <a:pt x="5" y="29"/>
                    </a:lnTo>
                    <a:lnTo>
                      <a:pt x="9" y="31"/>
                    </a:lnTo>
                    <a:lnTo>
                      <a:pt x="13" y="33"/>
                    </a:lnTo>
                    <a:lnTo>
                      <a:pt x="17" y="34"/>
                    </a:lnTo>
                    <a:lnTo>
                      <a:pt x="22" y="33"/>
                    </a:lnTo>
                    <a:lnTo>
                      <a:pt x="26" y="31"/>
                    </a:lnTo>
                    <a:lnTo>
                      <a:pt x="29" y="29"/>
                    </a:lnTo>
                    <a:lnTo>
                      <a:pt x="29" y="29"/>
                    </a:lnTo>
                    <a:close/>
                  </a:path>
                </a:pathLst>
              </a:custGeom>
              <a:solidFill>
                <a:srgbClr val="00CC33"/>
              </a:solidFill>
              <a:ln w="0">
                <a:solidFill>
                  <a:srgbClr val="00CC33"/>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17545" name="ZoneTexte 17544"/>
            <p:cNvSpPr txBox="1"/>
            <p:nvPr/>
          </p:nvSpPr>
          <p:spPr>
            <a:xfrm>
              <a:off x="205789" y="3529755"/>
              <a:ext cx="502061" cy="246221"/>
            </a:xfrm>
            <a:prstGeom prst="rect">
              <a:avLst/>
            </a:prstGeom>
            <a:noFill/>
          </p:spPr>
          <p:txBody>
            <a:bodyPr wrap="none" rtlCol="0">
              <a:spAutoFit/>
            </a:bodyPr>
            <a:lstStyle/>
            <a:p>
              <a:pPr algn="r"/>
              <a:r>
                <a:rPr lang="fr-FR" sz="1000" dirty="0"/>
                <a:t>0,001</a:t>
              </a:r>
            </a:p>
          </p:txBody>
        </p:sp>
        <p:sp>
          <p:nvSpPr>
            <p:cNvPr id="170" name="ZoneTexte 169"/>
            <p:cNvSpPr txBox="1"/>
            <p:nvPr/>
          </p:nvSpPr>
          <p:spPr>
            <a:xfrm>
              <a:off x="276322" y="3069030"/>
              <a:ext cx="431528" cy="246221"/>
            </a:xfrm>
            <a:prstGeom prst="rect">
              <a:avLst/>
            </a:prstGeom>
            <a:noFill/>
          </p:spPr>
          <p:txBody>
            <a:bodyPr wrap="none" rtlCol="0">
              <a:spAutoFit/>
            </a:bodyPr>
            <a:lstStyle/>
            <a:p>
              <a:pPr algn="r"/>
              <a:r>
                <a:rPr lang="fr-FR" sz="1000" dirty="0"/>
                <a:t>0,01</a:t>
              </a:r>
            </a:p>
          </p:txBody>
        </p:sp>
        <p:sp>
          <p:nvSpPr>
            <p:cNvPr id="171" name="ZoneTexte 170"/>
            <p:cNvSpPr txBox="1"/>
            <p:nvPr/>
          </p:nvSpPr>
          <p:spPr>
            <a:xfrm>
              <a:off x="346854" y="2608305"/>
              <a:ext cx="360996" cy="246221"/>
            </a:xfrm>
            <a:prstGeom prst="rect">
              <a:avLst/>
            </a:prstGeom>
            <a:noFill/>
          </p:spPr>
          <p:txBody>
            <a:bodyPr wrap="none" rtlCol="0">
              <a:spAutoFit/>
            </a:bodyPr>
            <a:lstStyle/>
            <a:p>
              <a:pPr algn="r"/>
              <a:r>
                <a:rPr lang="fr-FR" sz="1000" dirty="0"/>
                <a:t>0,1</a:t>
              </a:r>
            </a:p>
          </p:txBody>
        </p:sp>
        <p:sp>
          <p:nvSpPr>
            <p:cNvPr id="172" name="ZoneTexte 171"/>
            <p:cNvSpPr txBox="1"/>
            <p:nvPr/>
          </p:nvSpPr>
          <p:spPr>
            <a:xfrm>
              <a:off x="452652" y="2147580"/>
              <a:ext cx="255198" cy="246221"/>
            </a:xfrm>
            <a:prstGeom prst="rect">
              <a:avLst/>
            </a:prstGeom>
            <a:noFill/>
          </p:spPr>
          <p:txBody>
            <a:bodyPr wrap="none" rtlCol="0">
              <a:spAutoFit/>
            </a:bodyPr>
            <a:lstStyle/>
            <a:p>
              <a:pPr algn="r"/>
              <a:r>
                <a:rPr lang="fr-FR" sz="1000" dirty="0"/>
                <a:t>1</a:t>
              </a:r>
            </a:p>
          </p:txBody>
        </p:sp>
        <p:sp>
          <p:nvSpPr>
            <p:cNvPr id="173" name="ZoneTexte 172"/>
            <p:cNvSpPr txBox="1"/>
            <p:nvPr/>
          </p:nvSpPr>
          <p:spPr>
            <a:xfrm>
              <a:off x="1023175" y="3714219"/>
              <a:ext cx="255198" cy="246221"/>
            </a:xfrm>
            <a:prstGeom prst="rect">
              <a:avLst/>
            </a:prstGeom>
            <a:noFill/>
          </p:spPr>
          <p:txBody>
            <a:bodyPr wrap="none" rtlCol="0">
              <a:spAutoFit/>
            </a:bodyPr>
            <a:lstStyle/>
            <a:p>
              <a:pPr algn="ctr"/>
              <a:r>
                <a:rPr lang="fr-FR" sz="1000" dirty="0"/>
                <a:t>7</a:t>
              </a:r>
            </a:p>
          </p:txBody>
        </p:sp>
        <p:sp>
          <p:nvSpPr>
            <p:cNvPr id="174" name="ZoneTexte 173"/>
            <p:cNvSpPr txBox="1"/>
            <p:nvPr/>
          </p:nvSpPr>
          <p:spPr>
            <a:xfrm>
              <a:off x="1618263" y="3714219"/>
              <a:ext cx="325731" cy="246221"/>
            </a:xfrm>
            <a:prstGeom prst="rect">
              <a:avLst/>
            </a:prstGeom>
            <a:noFill/>
          </p:spPr>
          <p:txBody>
            <a:bodyPr wrap="none" rtlCol="0">
              <a:spAutoFit/>
            </a:bodyPr>
            <a:lstStyle/>
            <a:p>
              <a:pPr algn="ctr"/>
              <a:r>
                <a:rPr lang="fr-FR" sz="1000" dirty="0"/>
                <a:t>14</a:t>
              </a:r>
            </a:p>
          </p:txBody>
        </p:sp>
        <p:sp>
          <p:nvSpPr>
            <p:cNvPr id="175" name="ZoneTexte 174"/>
            <p:cNvSpPr txBox="1"/>
            <p:nvPr/>
          </p:nvSpPr>
          <p:spPr>
            <a:xfrm>
              <a:off x="2227474" y="3714219"/>
              <a:ext cx="325731" cy="246221"/>
            </a:xfrm>
            <a:prstGeom prst="rect">
              <a:avLst/>
            </a:prstGeom>
            <a:noFill/>
          </p:spPr>
          <p:txBody>
            <a:bodyPr wrap="none" rtlCol="0">
              <a:spAutoFit/>
            </a:bodyPr>
            <a:lstStyle/>
            <a:p>
              <a:pPr algn="ctr"/>
              <a:r>
                <a:rPr lang="fr-FR" sz="1000" dirty="0"/>
                <a:t>21</a:t>
              </a:r>
            </a:p>
          </p:txBody>
        </p:sp>
        <p:sp>
          <p:nvSpPr>
            <p:cNvPr id="178" name="ZoneTexte 177"/>
            <p:cNvSpPr txBox="1"/>
            <p:nvPr/>
          </p:nvSpPr>
          <p:spPr>
            <a:xfrm>
              <a:off x="814949" y="2320154"/>
              <a:ext cx="471604" cy="246221"/>
            </a:xfrm>
            <a:prstGeom prst="rect">
              <a:avLst/>
            </a:prstGeom>
            <a:noFill/>
          </p:spPr>
          <p:txBody>
            <a:bodyPr wrap="none" rtlCol="0">
              <a:spAutoFit/>
            </a:bodyPr>
            <a:lstStyle/>
            <a:p>
              <a:pPr algn="ctr"/>
              <a:r>
                <a:rPr lang="fr-FR" sz="1000" dirty="0"/>
                <a:t>n = 3</a:t>
              </a:r>
            </a:p>
          </p:txBody>
        </p:sp>
        <p:sp>
          <p:nvSpPr>
            <p:cNvPr id="181" name="ZoneTexte 180"/>
            <p:cNvSpPr txBox="1"/>
            <p:nvPr/>
          </p:nvSpPr>
          <p:spPr>
            <a:xfrm>
              <a:off x="2389469" y="3239404"/>
              <a:ext cx="551754" cy="246221"/>
            </a:xfrm>
            <a:prstGeom prst="rect">
              <a:avLst/>
            </a:prstGeom>
            <a:noFill/>
          </p:spPr>
          <p:txBody>
            <a:bodyPr wrap="none" rtlCol="0">
              <a:spAutoFit/>
            </a:bodyPr>
            <a:lstStyle/>
            <a:p>
              <a:pPr algn="ctr"/>
              <a:r>
                <a:rPr lang="fr-FR" sz="1000" dirty="0"/>
                <a:t>&lt; LDD</a:t>
              </a:r>
            </a:p>
          </p:txBody>
        </p:sp>
        <p:sp>
          <p:nvSpPr>
            <p:cNvPr id="183" name="ZoneTexte 182"/>
            <p:cNvSpPr txBox="1"/>
            <p:nvPr/>
          </p:nvSpPr>
          <p:spPr>
            <a:xfrm>
              <a:off x="3050790" y="3529755"/>
              <a:ext cx="502061" cy="246221"/>
            </a:xfrm>
            <a:prstGeom prst="rect">
              <a:avLst/>
            </a:prstGeom>
            <a:noFill/>
          </p:spPr>
          <p:txBody>
            <a:bodyPr wrap="none" rtlCol="0">
              <a:spAutoFit/>
            </a:bodyPr>
            <a:lstStyle/>
            <a:p>
              <a:pPr algn="r"/>
              <a:r>
                <a:rPr lang="fr-FR" sz="1000" dirty="0"/>
                <a:t>0,001</a:t>
              </a:r>
            </a:p>
          </p:txBody>
        </p:sp>
        <p:sp>
          <p:nvSpPr>
            <p:cNvPr id="184" name="ZoneTexte 183"/>
            <p:cNvSpPr txBox="1"/>
            <p:nvPr/>
          </p:nvSpPr>
          <p:spPr>
            <a:xfrm>
              <a:off x="3121323" y="3069030"/>
              <a:ext cx="431528" cy="246221"/>
            </a:xfrm>
            <a:prstGeom prst="rect">
              <a:avLst/>
            </a:prstGeom>
            <a:noFill/>
          </p:spPr>
          <p:txBody>
            <a:bodyPr wrap="none" rtlCol="0">
              <a:spAutoFit/>
            </a:bodyPr>
            <a:lstStyle/>
            <a:p>
              <a:pPr algn="r"/>
              <a:r>
                <a:rPr lang="fr-FR" sz="1000" dirty="0"/>
                <a:t>0,01</a:t>
              </a:r>
            </a:p>
          </p:txBody>
        </p:sp>
        <p:sp>
          <p:nvSpPr>
            <p:cNvPr id="185" name="ZoneTexte 184"/>
            <p:cNvSpPr txBox="1"/>
            <p:nvPr/>
          </p:nvSpPr>
          <p:spPr>
            <a:xfrm>
              <a:off x="3191855" y="2608305"/>
              <a:ext cx="360996" cy="246221"/>
            </a:xfrm>
            <a:prstGeom prst="rect">
              <a:avLst/>
            </a:prstGeom>
            <a:noFill/>
          </p:spPr>
          <p:txBody>
            <a:bodyPr wrap="none" rtlCol="0">
              <a:spAutoFit/>
            </a:bodyPr>
            <a:lstStyle/>
            <a:p>
              <a:pPr algn="r"/>
              <a:r>
                <a:rPr lang="fr-FR" sz="1000" dirty="0"/>
                <a:t>0,1</a:t>
              </a:r>
            </a:p>
          </p:txBody>
        </p:sp>
        <p:sp>
          <p:nvSpPr>
            <p:cNvPr id="186" name="ZoneTexte 185"/>
            <p:cNvSpPr txBox="1"/>
            <p:nvPr/>
          </p:nvSpPr>
          <p:spPr>
            <a:xfrm>
              <a:off x="3297653" y="2147580"/>
              <a:ext cx="255198" cy="246221"/>
            </a:xfrm>
            <a:prstGeom prst="rect">
              <a:avLst/>
            </a:prstGeom>
            <a:noFill/>
          </p:spPr>
          <p:txBody>
            <a:bodyPr wrap="none" rtlCol="0">
              <a:spAutoFit/>
            </a:bodyPr>
            <a:lstStyle/>
            <a:p>
              <a:pPr algn="r"/>
              <a:r>
                <a:rPr lang="fr-FR" sz="1000" dirty="0"/>
                <a:t>1</a:t>
              </a:r>
            </a:p>
          </p:txBody>
        </p:sp>
        <p:sp>
          <p:nvSpPr>
            <p:cNvPr id="187" name="ZoneTexte 186"/>
            <p:cNvSpPr txBox="1"/>
            <p:nvPr/>
          </p:nvSpPr>
          <p:spPr>
            <a:xfrm>
              <a:off x="3868176" y="3714219"/>
              <a:ext cx="255198" cy="246221"/>
            </a:xfrm>
            <a:prstGeom prst="rect">
              <a:avLst/>
            </a:prstGeom>
            <a:noFill/>
          </p:spPr>
          <p:txBody>
            <a:bodyPr wrap="none" rtlCol="0">
              <a:spAutoFit/>
            </a:bodyPr>
            <a:lstStyle/>
            <a:p>
              <a:pPr algn="ctr"/>
              <a:r>
                <a:rPr lang="fr-FR" sz="1000" dirty="0"/>
                <a:t>7</a:t>
              </a:r>
            </a:p>
          </p:txBody>
        </p:sp>
        <p:sp>
          <p:nvSpPr>
            <p:cNvPr id="188" name="ZoneTexte 187"/>
            <p:cNvSpPr txBox="1"/>
            <p:nvPr/>
          </p:nvSpPr>
          <p:spPr>
            <a:xfrm>
              <a:off x="4463264" y="3714219"/>
              <a:ext cx="325731" cy="246221"/>
            </a:xfrm>
            <a:prstGeom prst="rect">
              <a:avLst/>
            </a:prstGeom>
            <a:noFill/>
          </p:spPr>
          <p:txBody>
            <a:bodyPr wrap="none" rtlCol="0">
              <a:spAutoFit/>
            </a:bodyPr>
            <a:lstStyle/>
            <a:p>
              <a:pPr algn="ctr"/>
              <a:r>
                <a:rPr lang="fr-FR" sz="1000" dirty="0"/>
                <a:t>14</a:t>
              </a:r>
            </a:p>
          </p:txBody>
        </p:sp>
        <p:sp>
          <p:nvSpPr>
            <p:cNvPr id="189" name="ZoneTexte 188"/>
            <p:cNvSpPr txBox="1"/>
            <p:nvPr/>
          </p:nvSpPr>
          <p:spPr>
            <a:xfrm>
              <a:off x="5072475" y="3714219"/>
              <a:ext cx="325731" cy="246221"/>
            </a:xfrm>
            <a:prstGeom prst="rect">
              <a:avLst/>
            </a:prstGeom>
            <a:noFill/>
          </p:spPr>
          <p:txBody>
            <a:bodyPr wrap="none" rtlCol="0">
              <a:spAutoFit/>
            </a:bodyPr>
            <a:lstStyle/>
            <a:p>
              <a:pPr algn="ctr"/>
              <a:r>
                <a:rPr lang="fr-FR" sz="1000" dirty="0"/>
                <a:t>21</a:t>
              </a:r>
            </a:p>
          </p:txBody>
        </p:sp>
        <p:sp>
          <p:nvSpPr>
            <p:cNvPr id="192" name="ZoneTexte 191"/>
            <p:cNvSpPr txBox="1"/>
            <p:nvPr/>
          </p:nvSpPr>
          <p:spPr>
            <a:xfrm>
              <a:off x="3659950" y="2320154"/>
              <a:ext cx="471604" cy="246221"/>
            </a:xfrm>
            <a:prstGeom prst="rect">
              <a:avLst/>
            </a:prstGeom>
            <a:noFill/>
          </p:spPr>
          <p:txBody>
            <a:bodyPr wrap="none" rtlCol="0">
              <a:spAutoFit/>
            </a:bodyPr>
            <a:lstStyle/>
            <a:p>
              <a:pPr algn="ctr"/>
              <a:r>
                <a:rPr lang="fr-FR" sz="1000" dirty="0"/>
                <a:t>n = 3</a:t>
              </a:r>
            </a:p>
          </p:txBody>
        </p:sp>
        <p:sp>
          <p:nvSpPr>
            <p:cNvPr id="193" name="ZoneTexte 192"/>
            <p:cNvSpPr txBox="1"/>
            <p:nvPr/>
          </p:nvSpPr>
          <p:spPr>
            <a:xfrm>
              <a:off x="5234470" y="3239404"/>
              <a:ext cx="551754" cy="246221"/>
            </a:xfrm>
            <a:prstGeom prst="rect">
              <a:avLst/>
            </a:prstGeom>
            <a:noFill/>
          </p:spPr>
          <p:txBody>
            <a:bodyPr wrap="none" rtlCol="0">
              <a:spAutoFit/>
            </a:bodyPr>
            <a:lstStyle/>
            <a:p>
              <a:pPr algn="ctr"/>
              <a:r>
                <a:rPr lang="fr-FR" sz="1000" dirty="0"/>
                <a:t>&lt; LDD</a:t>
              </a:r>
            </a:p>
          </p:txBody>
        </p:sp>
        <p:sp>
          <p:nvSpPr>
            <p:cNvPr id="195" name="ZoneTexte 194"/>
            <p:cNvSpPr txBox="1"/>
            <p:nvPr/>
          </p:nvSpPr>
          <p:spPr>
            <a:xfrm>
              <a:off x="5894807" y="3529755"/>
              <a:ext cx="502061" cy="246221"/>
            </a:xfrm>
            <a:prstGeom prst="rect">
              <a:avLst/>
            </a:prstGeom>
            <a:noFill/>
          </p:spPr>
          <p:txBody>
            <a:bodyPr wrap="none" rtlCol="0">
              <a:spAutoFit/>
            </a:bodyPr>
            <a:lstStyle/>
            <a:p>
              <a:pPr algn="r"/>
              <a:r>
                <a:rPr lang="fr-FR" sz="1000" dirty="0"/>
                <a:t>0,001</a:t>
              </a:r>
            </a:p>
          </p:txBody>
        </p:sp>
        <p:sp>
          <p:nvSpPr>
            <p:cNvPr id="196" name="ZoneTexte 195"/>
            <p:cNvSpPr txBox="1"/>
            <p:nvPr/>
          </p:nvSpPr>
          <p:spPr>
            <a:xfrm>
              <a:off x="5965340" y="3069030"/>
              <a:ext cx="431528" cy="246221"/>
            </a:xfrm>
            <a:prstGeom prst="rect">
              <a:avLst/>
            </a:prstGeom>
            <a:noFill/>
          </p:spPr>
          <p:txBody>
            <a:bodyPr wrap="none" rtlCol="0">
              <a:spAutoFit/>
            </a:bodyPr>
            <a:lstStyle/>
            <a:p>
              <a:pPr algn="r"/>
              <a:r>
                <a:rPr lang="fr-FR" sz="1000" dirty="0"/>
                <a:t>0,01</a:t>
              </a:r>
            </a:p>
          </p:txBody>
        </p:sp>
        <p:sp>
          <p:nvSpPr>
            <p:cNvPr id="197" name="ZoneTexte 196"/>
            <p:cNvSpPr txBox="1"/>
            <p:nvPr/>
          </p:nvSpPr>
          <p:spPr>
            <a:xfrm>
              <a:off x="6035872" y="2608305"/>
              <a:ext cx="360996" cy="246221"/>
            </a:xfrm>
            <a:prstGeom prst="rect">
              <a:avLst/>
            </a:prstGeom>
            <a:noFill/>
          </p:spPr>
          <p:txBody>
            <a:bodyPr wrap="none" rtlCol="0">
              <a:spAutoFit/>
            </a:bodyPr>
            <a:lstStyle/>
            <a:p>
              <a:pPr algn="r"/>
              <a:r>
                <a:rPr lang="fr-FR" sz="1000" dirty="0"/>
                <a:t>0,1</a:t>
              </a:r>
            </a:p>
          </p:txBody>
        </p:sp>
        <p:sp>
          <p:nvSpPr>
            <p:cNvPr id="198" name="ZoneTexte 197"/>
            <p:cNvSpPr txBox="1"/>
            <p:nvPr/>
          </p:nvSpPr>
          <p:spPr>
            <a:xfrm>
              <a:off x="6141670" y="2147580"/>
              <a:ext cx="255198" cy="246221"/>
            </a:xfrm>
            <a:prstGeom prst="rect">
              <a:avLst/>
            </a:prstGeom>
            <a:noFill/>
          </p:spPr>
          <p:txBody>
            <a:bodyPr wrap="none" rtlCol="0">
              <a:spAutoFit/>
            </a:bodyPr>
            <a:lstStyle/>
            <a:p>
              <a:pPr algn="r"/>
              <a:r>
                <a:rPr lang="fr-FR" sz="1000" dirty="0"/>
                <a:t>1</a:t>
              </a:r>
            </a:p>
          </p:txBody>
        </p:sp>
        <p:sp>
          <p:nvSpPr>
            <p:cNvPr id="199" name="ZoneTexte 198"/>
            <p:cNvSpPr txBox="1"/>
            <p:nvPr/>
          </p:nvSpPr>
          <p:spPr>
            <a:xfrm>
              <a:off x="6712193" y="3714219"/>
              <a:ext cx="255198" cy="246221"/>
            </a:xfrm>
            <a:prstGeom prst="rect">
              <a:avLst/>
            </a:prstGeom>
            <a:noFill/>
          </p:spPr>
          <p:txBody>
            <a:bodyPr wrap="none" rtlCol="0">
              <a:spAutoFit/>
            </a:bodyPr>
            <a:lstStyle/>
            <a:p>
              <a:pPr algn="ctr"/>
              <a:r>
                <a:rPr lang="fr-FR" sz="1000" dirty="0"/>
                <a:t>7</a:t>
              </a:r>
            </a:p>
          </p:txBody>
        </p:sp>
        <p:sp>
          <p:nvSpPr>
            <p:cNvPr id="200" name="ZoneTexte 199"/>
            <p:cNvSpPr txBox="1"/>
            <p:nvPr/>
          </p:nvSpPr>
          <p:spPr>
            <a:xfrm>
              <a:off x="7307281" y="3714219"/>
              <a:ext cx="325731" cy="246221"/>
            </a:xfrm>
            <a:prstGeom prst="rect">
              <a:avLst/>
            </a:prstGeom>
            <a:noFill/>
          </p:spPr>
          <p:txBody>
            <a:bodyPr wrap="none" rtlCol="0">
              <a:spAutoFit/>
            </a:bodyPr>
            <a:lstStyle/>
            <a:p>
              <a:pPr algn="ctr"/>
              <a:r>
                <a:rPr lang="fr-FR" sz="1000" dirty="0"/>
                <a:t>14</a:t>
              </a:r>
            </a:p>
          </p:txBody>
        </p:sp>
        <p:sp>
          <p:nvSpPr>
            <p:cNvPr id="201" name="ZoneTexte 200"/>
            <p:cNvSpPr txBox="1"/>
            <p:nvPr/>
          </p:nvSpPr>
          <p:spPr>
            <a:xfrm>
              <a:off x="7916492" y="3714219"/>
              <a:ext cx="325731" cy="246221"/>
            </a:xfrm>
            <a:prstGeom prst="rect">
              <a:avLst/>
            </a:prstGeom>
            <a:noFill/>
          </p:spPr>
          <p:txBody>
            <a:bodyPr wrap="none" rtlCol="0">
              <a:spAutoFit/>
            </a:bodyPr>
            <a:lstStyle/>
            <a:p>
              <a:pPr algn="ctr"/>
              <a:r>
                <a:rPr lang="fr-FR" sz="1000" dirty="0"/>
                <a:t>21</a:t>
              </a:r>
            </a:p>
          </p:txBody>
        </p:sp>
        <p:sp>
          <p:nvSpPr>
            <p:cNvPr id="204" name="ZoneTexte 203"/>
            <p:cNvSpPr txBox="1"/>
            <p:nvPr/>
          </p:nvSpPr>
          <p:spPr>
            <a:xfrm>
              <a:off x="6503967" y="2320154"/>
              <a:ext cx="471604" cy="246221"/>
            </a:xfrm>
            <a:prstGeom prst="rect">
              <a:avLst/>
            </a:prstGeom>
            <a:noFill/>
          </p:spPr>
          <p:txBody>
            <a:bodyPr wrap="none" rtlCol="0">
              <a:spAutoFit/>
            </a:bodyPr>
            <a:lstStyle/>
            <a:p>
              <a:pPr algn="ctr"/>
              <a:r>
                <a:rPr lang="fr-FR" sz="1000" dirty="0"/>
                <a:t>n = 3</a:t>
              </a:r>
            </a:p>
          </p:txBody>
        </p:sp>
        <p:sp>
          <p:nvSpPr>
            <p:cNvPr id="205" name="ZoneTexte 204"/>
            <p:cNvSpPr txBox="1"/>
            <p:nvPr/>
          </p:nvSpPr>
          <p:spPr>
            <a:xfrm>
              <a:off x="8078487" y="3239404"/>
              <a:ext cx="551754" cy="246221"/>
            </a:xfrm>
            <a:prstGeom prst="rect">
              <a:avLst/>
            </a:prstGeom>
            <a:noFill/>
          </p:spPr>
          <p:txBody>
            <a:bodyPr wrap="none" rtlCol="0">
              <a:spAutoFit/>
            </a:bodyPr>
            <a:lstStyle/>
            <a:p>
              <a:pPr algn="ctr"/>
              <a:r>
                <a:rPr lang="fr-FR" sz="1000" dirty="0"/>
                <a:t>&lt; LDD</a:t>
              </a:r>
            </a:p>
          </p:txBody>
        </p:sp>
        <p:sp>
          <p:nvSpPr>
            <p:cNvPr id="245" name="ZoneTexte 244"/>
            <p:cNvSpPr txBox="1"/>
            <p:nvPr/>
          </p:nvSpPr>
          <p:spPr>
            <a:xfrm>
              <a:off x="1485477" y="2147580"/>
              <a:ext cx="582211" cy="276999"/>
            </a:xfrm>
            <a:prstGeom prst="rect">
              <a:avLst/>
            </a:prstGeom>
            <a:noFill/>
          </p:spPr>
          <p:txBody>
            <a:bodyPr wrap="none" rtlCol="0">
              <a:spAutoFit/>
            </a:bodyPr>
            <a:lstStyle/>
            <a:p>
              <a:pPr algn="ctr"/>
              <a:r>
                <a:rPr lang="fr-FR" sz="1200" b="1" dirty="0" err="1">
                  <a:solidFill>
                    <a:srgbClr val="0070C0"/>
                  </a:solidFill>
                </a:rPr>
                <a:t>EFdA</a:t>
              </a:r>
              <a:endParaRPr lang="fr-FR" sz="1200" b="1" dirty="0">
                <a:solidFill>
                  <a:srgbClr val="0070C0"/>
                </a:solidFill>
              </a:endParaRPr>
            </a:p>
          </p:txBody>
        </p:sp>
        <p:sp>
          <p:nvSpPr>
            <p:cNvPr id="246" name="ZoneTexte 245"/>
            <p:cNvSpPr txBox="1"/>
            <p:nvPr/>
          </p:nvSpPr>
          <p:spPr>
            <a:xfrm>
              <a:off x="4197241" y="2147580"/>
              <a:ext cx="848685" cy="276999"/>
            </a:xfrm>
            <a:prstGeom prst="rect">
              <a:avLst/>
            </a:prstGeom>
            <a:noFill/>
          </p:spPr>
          <p:txBody>
            <a:bodyPr wrap="none" rtlCol="0">
              <a:spAutoFit/>
            </a:bodyPr>
            <a:lstStyle/>
            <a:p>
              <a:pPr algn="ctr"/>
              <a:r>
                <a:rPr lang="fr-FR" sz="1200" b="1" dirty="0" err="1">
                  <a:solidFill>
                    <a:srgbClr val="0070C0"/>
                  </a:solidFill>
                </a:rPr>
                <a:t>EFdA</a:t>
              </a:r>
              <a:r>
                <a:rPr lang="fr-FR" sz="1200" b="1" dirty="0">
                  <a:solidFill>
                    <a:srgbClr val="0070C0"/>
                  </a:solidFill>
                </a:rPr>
                <a:t>-DP</a:t>
              </a:r>
            </a:p>
          </p:txBody>
        </p:sp>
        <p:sp>
          <p:nvSpPr>
            <p:cNvPr id="247" name="ZoneTexte 246"/>
            <p:cNvSpPr txBox="1"/>
            <p:nvPr/>
          </p:nvSpPr>
          <p:spPr>
            <a:xfrm>
              <a:off x="7049824" y="2147580"/>
              <a:ext cx="831553" cy="276999"/>
            </a:xfrm>
            <a:prstGeom prst="rect">
              <a:avLst/>
            </a:prstGeom>
            <a:noFill/>
          </p:spPr>
          <p:txBody>
            <a:bodyPr wrap="none" rtlCol="0">
              <a:spAutoFit/>
            </a:bodyPr>
            <a:lstStyle/>
            <a:p>
              <a:pPr algn="ctr"/>
              <a:r>
                <a:rPr lang="fr-FR" sz="1200" b="1" dirty="0" err="1">
                  <a:solidFill>
                    <a:srgbClr val="0070C0"/>
                  </a:solidFill>
                </a:rPr>
                <a:t>EFdA</a:t>
              </a:r>
              <a:r>
                <a:rPr lang="fr-FR" sz="1200" b="1" dirty="0">
                  <a:solidFill>
                    <a:srgbClr val="0070C0"/>
                  </a:solidFill>
                </a:rPr>
                <a:t>-TP</a:t>
              </a:r>
            </a:p>
          </p:txBody>
        </p:sp>
      </p:grpSp>
      <p:sp>
        <p:nvSpPr>
          <p:cNvPr id="239" name="ZoneTexte 238"/>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90</a:t>
            </a:r>
          </a:p>
        </p:txBody>
      </p:sp>
    </p:spTree>
    <p:extLst>
      <p:ext uri="{BB962C8B-B14F-4D97-AF65-F5344CB8AC3E}">
        <p14:creationId xmlns:p14="http://schemas.microsoft.com/office/powerpoint/2010/main" val="69080199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GS-9131 : nouvel INTI actif sur des virus résistants (1)</a:t>
            </a:r>
          </a:p>
        </p:txBody>
      </p:sp>
      <p:sp>
        <p:nvSpPr>
          <p:cNvPr id="4" name="Espace réservé du contenu 3"/>
          <p:cNvSpPr>
            <a:spLocks noGrp="1"/>
          </p:cNvSpPr>
          <p:nvPr>
            <p:ph idx="1"/>
          </p:nvPr>
        </p:nvSpPr>
        <p:spPr>
          <a:xfrm>
            <a:off x="283028" y="1134611"/>
            <a:ext cx="8686800" cy="626919"/>
          </a:xfrm>
        </p:spPr>
        <p:txBody>
          <a:bodyPr/>
          <a:lstStyle/>
          <a:p>
            <a:r>
              <a:rPr lang="fr-FR" sz="1800" dirty="0"/>
              <a:t>Le GS-9131 est un analogue nucléotidique phosphorylé, </a:t>
            </a:r>
            <a:r>
              <a:rPr lang="fr-FR" sz="1800" dirty="0" err="1"/>
              <a:t>prodrogue</a:t>
            </a:r>
            <a:r>
              <a:rPr lang="fr-FR" sz="1800" dirty="0"/>
              <a:t> du GS-9148</a:t>
            </a:r>
          </a:p>
          <a:p>
            <a:r>
              <a:rPr lang="fr-FR" sz="1800" dirty="0"/>
              <a:t>Faible </a:t>
            </a:r>
            <a:r>
              <a:rPr lang="fr-FR" sz="1800" dirty="0" err="1"/>
              <a:t>cytotoxicité</a:t>
            </a:r>
            <a:r>
              <a:rPr lang="fr-FR" sz="1800" dirty="0"/>
              <a:t> et index de sélectivité élevé </a:t>
            </a:r>
          </a:p>
          <a:p>
            <a:endParaRPr lang="fr-FR" sz="1800" dirty="0"/>
          </a:p>
          <a:p>
            <a:endParaRPr lang="fr-FR" sz="1800" dirty="0"/>
          </a:p>
        </p:txBody>
      </p:sp>
      <p:sp>
        <p:nvSpPr>
          <p:cNvPr id="7" name="ZoneTexte 6"/>
          <p:cNvSpPr txBox="1"/>
          <p:nvPr/>
        </p:nvSpPr>
        <p:spPr>
          <a:xfrm>
            <a:off x="2063264" y="1976442"/>
            <a:ext cx="4486224" cy="400110"/>
          </a:xfrm>
          <a:prstGeom prst="rect">
            <a:avLst/>
          </a:prstGeom>
        </p:spPr>
        <p:txBody>
          <a:bodyPr wrap="none">
            <a:spAutoFit/>
          </a:bodyPr>
          <a:lstStyle>
            <a:defPPr>
              <a:defRPr lang="fr-FR"/>
            </a:defPPr>
            <a:lvl1pPr algn="ctr">
              <a:defRPr sz="2000" b="1">
                <a:solidFill>
                  <a:srgbClr val="0070C0"/>
                </a:solidFill>
                <a:latin typeface="Calibri" pitchFamily="34" charset="0"/>
                <a:ea typeface="ＭＳ Ｐゴシック" pitchFamily="34" charset="-128"/>
              </a:defRPr>
            </a:lvl1pPr>
          </a:lstStyle>
          <a:p>
            <a:r>
              <a:rPr lang="fr-FR" dirty="0"/>
              <a:t>Métabolisme </a:t>
            </a:r>
            <a:r>
              <a:rPr lang="fr-FR" dirty="0" err="1"/>
              <a:t>intra-cellulaire</a:t>
            </a:r>
            <a:r>
              <a:rPr lang="fr-FR" dirty="0"/>
              <a:t> du GS-9131</a:t>
            </a:r>
            <a:endParaRPr lang="fr-FR" sz="1800" dirty="0"/>
          </a:p>
        </p:txBody>
      </p:sp>
      <p:sp>
        <p:nvSpPr>
          <p:cNvPr id="9" name="Rectangle 8"/>
          <p:cNvSpPr/>
          <p:nvPr/>
        </p:nvSpPr>
        <p:spPr>
          <a:xfrm>
            <a:off x="283028" y="6104553"/>
            <a:ext cx="8787947" cy="5105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0"/>
              </a:spcBef>
              <a:spcAft>
                <a:spcPct val="0"/>
              </a:spcAft>
              <a:buClr>
                <a:srgbClr val="0070C0"/>
              </a:buClr>
              <a:buChar char="•"/>
            </a:pPr>
            <a:r>
              <a:rPr lang="fr-FR" dirty="0">
                <a:solidFill>
                  <a:srgbClr val="000066"/>
                </a:solidFill>
              </a:rPr>
              <a:t>Activité in vitro sur les différents sous-types du VIH-1 groupe M, VIH-1 groupe O, VIH-1 groupe N et VIH-2</a:t>
            </a:r>
          </a:p>
        </p:txBody>
      </p:sp>
      <p:grpSp>
        <p:nvGrpSpPr>
          <p:cNvPr id="10" name="Grouper 9"/>
          <p:cNvGrpSpPr>
            <a:grpSpLocks noChangeAspect="1"/>
          </p:cNvGrpSpPr>
          <p:nvPr/>
        </p:nvGrpSpPr>
        <p:grpSpPr>
          <a:xfrm>
            <a:off x="247986" y="2376552"/>
            <a:ext cx="8673765" cy="3623465"/>
            <a:chOff x="660736" y="1900696"/>
            <a:chExt cx="7957024" cy="3324047"/>
          </a:xfrm>
        </p:grpSpPr>
        <p:grpSp>
          <p:nvGrpSpPr>
            <p:cNvPr id="11" name="Groupe 4187"/>
            <p:cNvGrpSpPr/>
            <p:nvPr/>
          </p:nvGrpSpPr>
          <p:grpSpPr>
            <a:xfrm>
              <a:off x="660736" y="3124200"/>
              <a:ext cx="7506616" cy="979488"/>
              <a:chOff x="1420813" y="3243263"/>
              <a:chExt cx="5681662" cy="741362"/>
            </a:xfrm>
          </p:grpSpPr>
          <p:grpSp>
            <p:nvGrpSpPr>
              <p:cNvPr id="67" name="Groupe 4185"/>
              <p:cNvGrpSpPr/>
              <p:nvPr/>
            </p:nvGrpSpPr>
            <p:grpSpPr>
              <a:xfrm>
                <a:off x="3617913" y="3248025"/>
                <a:ext cx="1112837" cy="728663"/>
                <a:chOff x="3617913" y="3248025"/>
                <a:chExt cx="1112837" cy="728663"/>
              </a:xfrm>
            </p:grpSpPr>
            <p:sp>
              <p:nvSpPr>
                <p:cNvPr id="153" name="Freeform 11"/>
                <p:cNvSpPr>
                  <a:spLocks/>
                </p:cNvSpPr>
                <p:nvPr/>
              </p:nvSpPr>
              <p:spPr bwMode="auto">
                <a:xfrm>
                  <a:off x="4264025" y="3646488"/>
                  <a:ext cx="76200" cy="122238"/>
                </a:xfrm>
                <a:custGeom>
                  <a:avLst/>
                  <a:gdLst>
                    <a:gd name="T0" fmla="*/ 48 w 48"/>
                    <a:gd name="T1" fmla="*/ 10 h 77"/>
                    <a:gd name="T2" fmla="*/ 31 w 48"/>
                    <a:gd name="T3" fmla="*/ 0 h 77"/>
                    <a:gd name="T4" fmla="*/ 0 w 48"/>
                    <a:gd name="T5" fmla="*/ 77 h 77"/>
                    <a:gd name="T6" fmla="*/ 48 w 48"/>
                    <a:gd name="T7" fmla="*/ 10 h 77"/>
                  </a:gdLst>
                  <a:ahLst/>
                  <a:cxnLst>
                    <a:cxn ang="0">
                      <a:pos x="T0" y="T1"/>
                    </a:cxn>
                    <a:cxn ang="0">
                      <a:pos x="T2" y="T3"/>
                    </a:cxn>
                    <a:cxn ang="0">
                      <a:pos x="T4" y="T5"/>
                    </a:cxn>
                    <a:cxn ang="0">
                      <a:pos x="T6" y="T7"/>
                    </a:cxn>
                  </a:cxnLst>
                  <a:rect l="0" t="0" r="r" b="b"/>
                  <a:pathLst>
                    <a:path w="48" h="77">
                      <a:moveTo>
                        <a:pt x="48" y="10"/>
                      </a:moveTo>
                      <a:lnTo>
                        <a:pt x="31" y="0"/>
                      </a:lnTo>
                      <a:lnTo>
                        <a:pt x="0" y="77"/>
                      </a:lnTo>
                      <a:lnTo>
                        <a:pt x="48" y="1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4" name="Freeform 12"/>
                <p:cNvSpPr>
                  <a:spLocks/>
                </p:cNvSpPr>
                <p:nvPr/>
              </p:nvSpPr>
              <p:spPr bwMode="auto">
                <a:xfrm>
                  <a:off x="3975100" y="3651250"/>
                  <a:ext cx="61913" cy="117475"/>
                </a:xfrm>
                <a:custGeom>
                  <a:avLst/>
                  <a:gdLst>
                    <a:gd name="T0" fmla="*/ 19 w 39"/>
                    <a:gd name="T1" fmla="*/ 0 h 74"/>
                    <a:gd name="T2" fmla="*/ 0 w 39"/>
                    <a:gd name="T3" fmla="*/ 10 h 74"/>
                    <a:gd name="T4" fmla="*/ 39 w 39"/>
                    <a:gd name="T5" fmla="*/ 74 h 74"/>
                    <a:gd name="T6" fmla="*/ 19 w 39"/>
                    <a:gd name="T7" fmla="*/ 0 h 74"/>
                  </a:gdLst>
                  <a:ahLst/>
                  <a:cxnLst>
                    <a:cxn ang="0">
                      <a:pos x="T0" y="T1"/>
                    </a:cxn>
                    <a:cxn ang="0">
                      <a:pos x="T2" y="T3"/>
                    </a:cxn>
                    <a:cxn ang="0">
                      <a:pos x="T4" y="T5"/>
                    </a:cxn>
                    <a:cxn ang="0">
                      <a:pos x="T6" y="T7"/>
                    </a:cxn>
                  </a:cxnLst>
                  <a:rect l="0" t="0" r="r" b="b"/>
                  <a:pathLst>
                    <a:path w="39" h="74">
                      <a:moveTo>
                        <a:pt x="19" y="0"/>
                      </a:moveTo>
                      <a:lnTo>
                        <a:pt x="0" y="10"/>
                      </a:lnTo>
                      <a:lnTo>
                        <a:pt x="39" y="74"/>
                      </a:lnTo>
                      <a:lnTo>
                        <a:pt x="19" y="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5" name="Line 45"/>
                <p:cNvSpPr>
                  <a:spLocks noChangeShapeType="1"/>
                </p:cNvSpPr>
                <p:nvPr/>
              </p:nvSpPr>
              <p:spPr bwMode="auto">
                <a:xfrm flipH="1" flipV="1">
                  <a:off x="4610100" y="3344863"/>
                  <a:ext cx="77788"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6" name="Line 46"/>
                <p:cNvSpPr>
                  <a:spLocks noChangeShapeType="1"/>
                </p:cNvSpPr>
                <p:nvPr/>
              </p:nvSpPr>
              <p:spPr bwMode="auto">
                <a:xfrm flipH="1" flipV="1">
                  <a:off x="4610100" y="3367088"/>
                  <a:ext cx="57150" cy="428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7" name="Line 47"/>
                <p:cNvSpPr>
                  <a:spLocks noChangeShapeType="1"/>
                </p:cNvSpPr>
                <p:nvPr/>
              </p:nvSpPr>
              <p:spPr bwMode="auto">
                <a:xfrm flipV="1">
                  <a:off x="4610100" y="3248025"/>
                  <a:ext cx="0" cy="968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8" name="Freeform 48"/>
                <p:cNvSpPr>
                  <a:spLocks/>
                </p:cNvSpPr>
                <p:nvPr/>
              </p:nvSpPr>
              <p:spPr bwMode="auto">
                <a:xfrm>
                  <a:off x="4654550" y="3462338"/>
                  <a:ext cx="76200" cy="136525"/>
                </a:xfrm>
                <a:custGeom>
                  <a:avLst/>
                  <a:gdLst>
                    <a:gd name="T0" fmla="*/ 48 w 48"/>
                    <a:gd name="T1" fmla="*/ 0 h 86"/>
                    <a:gd name="T2" fmla="*/ 48 w 48"/>
                    <a:gd name="T3" fmla="*/ 55 h 86"/>
                    <a:gd name="T4" fmla="*/ 0 w 48"/>
                    <a:gd name="T5" fmla="*/ 86 h 86"/>
                  </a:gdLst>
                  <a:ahLst/>
                  <a:cxnLst>
                    <a:cxn ang="0">
                      <a:pos x="T0" y="T1"/>
                    </a:cxn>
                    <a:cxn ang="0">
                      <a:pos x="T2" y="T3"/>
                    </a:cxn>
                    <a:cxn ang="0">
                      <a:pos x="T4" y="T5"/>
                    </a:cxn>
                  </a:cxnLst>
                  <a:rect l="0" t="0" r="r" b="b"/>
                  <a:pathLst>
                    <a:path w="48" h="86">
                      <a:moveTo>
                        <a:pt x="48" y="0"/>
                      </a:moveTo>
                      <a:lnTo>
                        <a:pt x="48" y="55"/>
                      </a:lnTo>
                      <a:lnTo>
                        <a:pt x="0" y="86"/>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9" name="Line 49"/>
                <p:cNvSpPr>
                  <a:spLocks noChangeShapeType="1"/>
                </p:cNvSpPr>
                <p:nvPr/>
              </p:nvSpPr>
              <p:spPr bwMode="auto">
                <a:xfrm flipH="1">
                  <a:off x="4638675" y="3538538"/>
                  <a:ext cx="65088" cy="381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0" name="Line 50"/>
                <p:cNvSpPr>
                  <a:spLocks noChangeShapeType="1"/>
                </p:cNvSpPr>
                <p:nvPr/>
              </p:nvSpPr>
              <p:spPr bwMode="auto">
                <a:xfrm flipV="1">
                  <a:off x="4511675" y="3422650"/>
                  <a:ext cx="0" cy="1127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1" name="Line 56"/>
                <p:cNvSpPr>
                  <a:spLocks noChangeShapeType="1"/>
                </p:cNvSpPr>
                <p:nvPr/>
              </p:nvSpPr>
              <p:spPr bwMode="auto">
                <a:xfrm flipV="1">
                  <a:off x="3617913" y="3643313"/>
                  <a:ext cx="52388" cy="333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2" name="Line 57"/>
                <p:cNvSpPr>
                  <a:spLocks noChangeShapeType="1"/>
                </p:cNvSpPr>
                <p:nvPr/>
              </p:nvSpPr>
              <p:spPr bwMode="auto">
                <a:xfrm flipV="1">
                  <a:off x="3716338" y="3663950"/>
                  <a:ext cx="0" cy="682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3" name="Line 58"/>
                <p:cNvSpPr>
                  <a:spLocks noChangeShapeType="1"/>
                </p:cNvSpPr>
                <p:nvPr/>
              </p:nvSpPr>
              <p:spPr bwMode="auto">
                <a:xfrm flipV="1">
                  <a:off x="3706813" y="3529013"/>
                  <a:ext cx="0" cy="476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4" name="Line 59"/>
                <p:cNvSpPr>
                  <a:spLocks noChangeShapeType="1"/>
                </p:cNvSpPr>
                <p:nvPr/>
              </p:nvSpPr>
              <p:spPr bwMode="auto">
                <a:xfrm flipV="1">
                  <a:off x="3730625" y="3529013"/>
                  <a:ext cx="0" cy="476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5" name="Freeform 60"/>
                <p:cNvSpPr>
                  <a:spLocks/>
                </p:cNvSpPr>
                <p:nvPr/>
              </p:nvSpPr>
              <p:spPr bwMode="auto">
                <a:xfrm>
                  <a:off x="3756025" y="3629025"/>
                  <a:ext cx="165100" cy="53975"/>
                </a:xfrm>
                <a:custGeom>
                  <a:avLst/>
                  <a:gdLst>
                    <a:gd name="T0" fmla="*/ 104 w 104"/>
                    <a:gd name="T1" fmla="*/ 6 h 34"/>
                    <a:gd name="T2" fmla="*/ 59 w 104"/>
                    <a:gd name="T3" fmla="*/ 34 h 34"/>
                    <a:gd name="T4" fmla="*/ 0 w 104"/>
                    <a:gd name="T5" fmla="*/ 0 h 34"/>
                  </a:gdLst>
                  <a:ahLst/>
                  <a:cxnLst>
                    <a:cxn ang="0">
                      <a:pos x="T0" y="T1"/>
                    </a:cxn>
                    <a:cxn ang="0">
                      <a:pos x="T2" y="T3"/>
                    </a:cxn>
                    <a:cxn ang="0">
                      <a:pos x="T4" y="T5"/>
                    </a:cxn>
                  </a:cxnLst>
                  <a:rect l="0" t="0" r="r" b="b"/>
                  <a:pathLst>
                    <a:path w="104" h="34">
                      <a:moveTo>
                        <a:pt x="104" y="6"/>
                      </a:moveTo>
                      <a:lnTo>
                        <a:pt x="59" y="34"/>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6" name="Line 61"/>
                <p:cNvSpPr>
                  <a:spLocks noChangeShapeType="1"/>
                </p:cNvSpPr>
                <p:nvPr/>
              </p:nvSpPr>
              <p:spPr bwMode="auto">
                <a:xfrm>
                  <a:off x="4394200" y="3386138"/>
                  <a:ext cx="90488" cy="285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7" name="Line 62"/>
                <p:cNvSpPr>
                  <a:spLocks noChangeShapeType="1"/>
                </p:cNvSpPr>
                <p:nvPr/>
              </p:nvSpPr>
              <p:spPr bwMode="auto">
                <a:xfrm flipV="1">
                  <a:off x="4394200" y="3556000"/>
                  <a:ext cx="90488" cy="285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8" name="Freeform 63"/>
                <p:cNvSpPr>
                  <a:spLocks/>
                </p:cNvSpPr>
                <p:nvPr/>
              </p:nvSpPr>
              <p:spPr bwMode="auto">
                <a:xfrm>
                  <a:off x="4264025" y="3646488"/>
                  <a:ext cx="76200" cy="122238"/>
                </a:xfrm>
                <a:custGeom>
                  <a:avLst/>
                  <a:gdLst>
                    <a:gd name="T0" fmla="*/ 0 w 48"/>
                    <a:gd name="T1" fmla="*/ 77 h 77"/>
                    <a:gd name="T2" fmla="*/ 48 w 48"/>
                    <a:gd name="T3" fmla="*/ 10 h 77"/>
                    <a:gd name="T4" fmla="*/ 31 w 48"/>
                    <a:gd name="T5" fmla="*/ 0 h 77"/>
                    <a:gd name="T6" fmla="*/ 0 w 48"/>
                    <a:gd name="T7" fmla="*/ 77 h 77"/>
                  </a:gdLst>
                  <a:ahLst/>
                  <a:cxnLst>
                    <a:cxn ang="0">
                      <a:pos x="T0" y="T1"/>
                    </a:cxn>
                    <a:cxn ang="0">
                      <a:pos x="T2" y="T3"/>
                    </a:cxn>
                    <a:cxn ang="0">
                      <a:pos x="T4" y="T5"/>
                    </a:cxn>
                    <a:cxn ang="0">
                      <a:pos x="T6" y="T7"/>
                    </a:cxn>
                  </a:cxnLst>
                  <a:rect l="0" t="0" r="r" b="b"/>
                  <a:pathLst>
                    <a:path w="48" h="77">
                      <a:moveTo>
                        <a:pt x="0" y="77"/>
                      </a:moveTo>
                      <a:lnTo>
                        <a:pt x="48" y="10"/>
                      </a:lnTo>
                      <a:lnTo>
                        <a:pt x="31" y="0"/>
                      </a:lnTo>
                      <a:lnTo>
                        <a:pt x="0" y="77"/>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69" name="Freeform 64"/>
                <p:cNvSpPr>
                  <a:spLocks/>
                </p:cNvSpPr>
                <p:nvPr/>
              </p:nvSpPr>
              <p:spPr bwMode="auto">
                <a:xfrm>
                  <a:off x="4273550" y="3417888"/>
                  <a:ext cx="49213" cy="136525"/>
                </a:xfrm>
                <a:custGeom>
                  <a:avLst/>
                  <a:gdLst>
                    <a:gd name="T0" fmla="*/ 31 w 31"/>
                    <a:gd name="T1" fmla="*/ 86 h 86"/>
                    <a:gd name="T2" fmla="*/ 0 w 31"/>
                    <a:gd name="T3" fmla="*/ 42 h 86"/>
                    <a:gd name="T4" fmla="*/ 29 w 31"/>
                    <a:gd name="T5" fmla="*/ 0 h 86"/>
                  </a:gdLst>
                  <a:ahLst/>
                  <a:cxnLst>
                    <a:cxn ang="0">
                      <a:pos x="T0" y="T1"/>
                    </a:cxn>
                    <a:cxn ang="0">
                      <a:pos x="T2" y="T3"/>
                    </a:cxn>
                    <a:cxn ang="0">
                      <a:pos x="T4" y="T5"/>
                    </a:cxn>
                  </a:cxnLst>
                  <a:rect l="0" t="0" r="r" b="b"/>
                  <a:pathLst>
                    <a:path w="31" h="86">
                      <a:moveTo>
                        <a:pt x="31" y="86"/>
                      </a:moveTo>
                      <a:lnTo>
                        <a:pt x="0" y="42"/>
                      </a:lnTo>
                      <a:lnTo>
                        <a:pt x="29"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0" name="Line 65"/>
                <p:cNvSpPr>
                  <a:spLocks noChangeShapeType="1"/>
                </p:cNvSpPr>
                <p:nvPr/>
              </p:nvSpPr>
              <p:spPr bwMode="auto">
                <a:xfrm flipH="1">
                  <a:off x="4303713" y="3436938"/>
                  <a:ext cx="34925" cy="460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1" name="Line 66"/>
                <p:cNvSpPr>
                  <a:spLocks noChangeShapeType="1"/>
                </p:cNvSpPr>
                <p:nvPr/>
              </p:nvSpPr>
              <p:spPr bwMode="auto">
                <a:xfrm flipV="1">
                  <a:off x="4484688" y="3414713"/>
                  <a:ext cx="0" cy="1412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2" name="Freeform 67"/>
                <p:cNvSpPr>
                  <a:spLocks/>
                </p:cNvSpPr>
                <p:nvPr/>
              </p:nvSpPr>
              <p:spPr bwMode="auto">
                <a:xfrm>
                  <a:off x="3975100" y="3651250"/>
                  <a:ext cx="61913" cy="117475"/>
                </a:xfrm>
                <a:custGeom>
                  <a:avLst/>
                  <a:gdLst>
                    <a:gd name="T0" fmla="*/ 39 w 39"/>
                    <a:gd name="T1" fmla="*/ 74 h 74"/>
                    <a:gd name="T2" fmla="*/ 19 w 39"/>
                    <a:gd name="T3" fmla="*/ 0 h 74"/>
                    <a:gd name="T4" fmla="*/ 0 w 39"/>
                    <a:gd name="T5" fmla="*/ 10 h 74"/>
                    <a:gd name="T6" fmla="*/ 39 w 39"/>
                    <a:gd name="T7" fmla="*/ 74 h 74"/>
                  </a:gdLst>
                  <a:ahLst/>
                  <a:cxnLst>
                    <a:cxn ang="0">
                      <a:pos x="T0" y="T1"/>
                    </a:cxn>
                    <a:cxn ang="0">
                      <a:pos x="T2" y="T3"/>
                    </a:cxn>
                    <a:cxn ang="0">
                      <a:pos x="T4" y="T5"/>
                    </a:cxn>
                    <a:cxn ang="0">
                      <a:pos x="T6" y="T7"/>
                    </a:cxn>
                  </a:cxnLst>
                  <a:rect l="0" t="0" r="r" b="b"/>
                  <a:pathLst>
                    <a:path w="39" h="74">
                      <a:moveTo>
                        <a:pt x="39" y="74"/>
                      </a:moveTo>
                      <a:lnTo>
                        <a:pt x="19" y="0"/>
                      </a:lnTo>
                      <a:lnTo>
                        <a:pt x="0" y="10"/>
                      </a:lnTo>
                      <a:lnTo>
                        <a:pt x="39" y="74"/>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3" name="Freeform 84"/>
                <p:cNvSpPr>
                  <a:spLocks/>
                </p:cNvSpPr>
                <p:nvPr/>
              </p:nvSpPr>
              <p:spPr bwMode="auto">
                <a:xfrm>
                  <a:off x="4037013" y="3768725"/>
                  <a:ext cx="184150" cy="133350"/>
                </a:xfrm>
                <a:custGeom>
                  <a:avLst/>
                  <a:gdLst>
                    <a:gd name="T0" fmla="*/ 116 w 116"/>
                    <a:gd name="T1" fmla="*/ 84 h 84"/>
                    <a:gd name="T2" fmla="*/ 29 w 116"/>
                    <a:gd name="T3" fmla="*/ 84 h 84"/>
                    <a:gd name="T4" fmla="*/ 0 w 116"/>
                    <a:gd name="T5" fmla="*/ 0 h 84"/>
                  </a:gdLst>
                  <a:ahLst/>
                  <a:cxnLst>
                    <a:cxn ang="0">
                      <a:pos x="T0" y="T1"/>
                    </a:cxn>
                    <a:cxn ang="0">
                      <a:pos x="T2" y="T3"/>
                    </a:cxn>
                    <a:cxn ang="0">
                      <a:pos x="T4" y="T5"/>
                    </a:cxn>
                  </a:cxnLst>
                  <a:rect l="0" t="0" r="r" b="b"/>
                  <a:pathLst>
                    <a:path w="116" h="84">
                      <a:moveTo>
                        <a:pt x="116" y="84"/>
                      </a:moveTo>
                      <a:lnTo>
                        <a:pt x="29" y="84"/>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4" name="Line 85"/>
                <p:cNvSpPr>
                  <a:spLocks noChangeShapeType="1"/>
                </p:cNvSpPr>
                <p:nvPr/>
              </p:nvSpPr>
              <p:spPr bwMode="auto">
                <a:xfrm flipH="1">
                  <a:off x="4100513" y="3875088"/>
                  <a:ext cx="101600"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5" name="Line 86"/>
                <p:cNvSpPr>
                  <a:spLocks noChangeShapeType="1"/>
                </p:cNvSpPr>
                <p:nvPr/>
              </p:nvSpPr>
              <p:spPr bwMode="auto">
                <a:xfrm flipV="1">
                  <a:off x="4221163" y="3768725"/>
                  <a:ext cx="42863" cy="1333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6" name="Line 87"/>
                <p:cNvSpPr>
                  <a:spLocks noChangeShapeType="1"/>
                </p:cNvSpPr>
                <p:nvPr/>
              </p:nvSpPr>
              <p:spPr bwMode="auto">
                <a:xfrm flipH="1" flipV="1">
                  <a:off x="4221163" y="3902075"/>
                  <a:ext cx="46038" cy="746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7" name="Line 88"/>
                <p:cNvSpPr>
                  <a:spLocks noChangeShapeType="1"/>
                </p:cNvSpPr>
                <p:nvPr/>
              </p:nvSpPr>
              <p:spPr bwMode="auto">
                <a:xfrm flipH="1">
                  <a:off x="4037013" y="3713163"/>
                  <a:ext cx="73025" cy="555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8" name="Line 89"/>
                <p:cNvSpPr>
                  <a:spLocks noChangeShapeType="1"/>
                </p:cNvSpPr>
                <p:nvPr/>
              </p:nvSpPr>
              <p:spPr bwMode="auto">
                <a:xfrm>
                  <a:off x="4192588" y="3713163"/>
                  <a:ext cx="71438" cy="555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79" name="Line 91"/>
                <p:cNvSpPr>
                  <a:spLocks noChangeShapeType="1"/>
                </p:cNvSpPr>
                <p:nvPr/>
              </p:nvSpPr>
              <p:spPr bwMode="auto">
                <a:xfrm flipH="1" flipV="1">
                  <a:off x="4484688" y="3556000"/>
                  <a:ext cx="76200" cy="412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80" name="Line 92"/>
                <p:cNvSpPr>
                  <a:spLocks noChangeShapeType="1"/>
                </p:cNvSpPr>
                <p:nvPr/>
              </p:nvSpPr>
              <p:spPr bwMode="auto">
                <a:xfrm flipV="1">
                  <a:off x="4484688" y="3344863"/>
                  <a:ext cx="125413" cy="698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68" name="Groupe 4186"/>
              <p:cNvGrpSpPr/>
              <p:nvPr/>
            </p:nvGrpSpPr>
            <p:grpSpPr>
              <a:xfrm>
                <a:off x="5448300" y="3249613"/>
                <a:ext cx="1654175" cy="690562"/>
                <a:chOff x="5448300" y="3249613"/>
                <a:chExt cx="1654175" cy="690562"/>
              </a:xfrm>
            </p:grpSpPr>
            <p:sp>
              <p:nvSpPr>
                <p:cNvPr id="115" name="Freeform 13"/>
                <p:cNvSpPr>
                  <a:spLocks/>
                </p:cNvSpPr>
                <p:nvPr/>
              </p:nvSpPr>
              <p:spPr bwMode="auto">
                <a:xfrm>
                  <a:off x="6650038" y="3627438"/>
                  <a:ext cx="73025" cy="115888"/>
                </a:xfrm>
                <a:custGeom>
                  <a:avLst/>
                  <a:gdLst>
                    <a:gd name="T0" fmla="*/ 46 w 46"/>
                    <a:gd name="T1" fmla="*/ 9 h 73"/>
                    <a:gd name="T2" fmla="*/ 29 w 46"/>
                    <a:gd name="T3" fmla="*/ 0 h 73"/>
                    <a:gd name="T4" fmla="*/ 0 w 46"/>
                    <a:gd name="T5" fmla="*/ 73 h 73"/>
                    <a:gd name="T6" fmla="*/ 46 w 46"/>
                    <a:gd name="T7" fmla="*/ 9 h 73"/>
                    <a:gd name="T8" fmla="*/ 46 w 46"/>
                    <a:gd name="T9" fmla="*/ 9 h 73"/>
                  </a:gdLst>
                  <a:ahLst/>
                  <a:cxnLst>
                    <a:cxn ang="0">
                      <a:pos x="T0" y="T1"/>
                    </a:cxn>
                    <a:cxn ang="0">
                      <a:pos x="T2" y="T3"/>
                    </a:cxn>
                    <a:cxn ang="0">
                      <a:pos x="T4" y="T5"/>
                    </a:cxn>
                    <a:cxn ang="0">
                      <a:pos x="T6" y="T7"/>
                    </a:cxn>
                    <a:cxn ang="0">
                      <a:pos x="T8" y="T9"/>
                    </a:cxn>
                  </a:cxnLst>
                  <a:rect l="0" t="0" r="r" b="b"/>
                  <a:pathLst>
                    <a:path w="46" h="73">
                      <a:moveTo>
                        <a:pt x="46" y="9"/>
                      </a:moveTo>
                      <a:lnTo>
                        <a:pt x="29" y="0"/>
                      </a:lnTo>
                      <a:lnTo>
                        <a:pt x="0" y="73"/>
                      </a:lnTo>
                      <a:lnTo>
                        <a:pt x="46" y="9"/>
                      </a:lnTo>
                      <a:lnTo>
                        <a:pt x="46" y="9"/>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6" name="Freeform 14"/>
                <p:cNvSpPr>
                  <a:spLocks/>
                </p:cNvSpPr>
                <p:nvPr/>
              </p:nvSpPr>
              <p:spPr bwMode="auto">
                <a:xfrm>
                  <a:off x="6370638" y="3633788"/>
                  <a:ext cx="58738" cy="109538"/>
                </a:xfrm>
                <a:custGeom>
                  <a:avLst/>
                  <a:gdLst>
                    <a:gd name="T0" fmla="*/ 17 w 37"/>
                    <a:gd name="T1" fmla="*/ 0 h 69"/>
                    <a:gd name="T2" fmla="*/ 0 w 37"/>
                    <a:gd name="T3" fmla="*/ 9 h 69"/>
                    <a:gd name="T4" fmla="*/ 37 w 37"/>
                    <a:gd name="T5" fmla="*/ 69 h 69"/>
                    <a:gd name="T6" fmla="*/ 17 w 37"/>
                    <a:gd name="T7" fmla="*/ 0 h 69"/>
                  </a:gdLst>
                  <a:ahLst/>
                  <a:cxnLst>
                    <a:cxn ang="0">
                      <a:pos x="T0" y="T1"/>
                    </a:cxn>
                    <a:cxn ang="0">
                      <a:pos x="T2" y="T3"/>
                    </a:cxn>
                    <a:cxn ang="0">
                      <a:pos x="T4" y="T5"/>
                    </a:cxn>
                    <a:cxn ang="0">
                      <a:pos x="T6" y="T7"/>
                    </a:cxn>
                  </a:cxnLst>
                  <a:rect l="0" t="0" r="r" b="b"/>
                  <a:pathLst>
                    <a:path w="37" h="69">
                      <a:moveTo>
                        <a:pt x="17" y="0"/>
                      </a:moveTo>
                      <a:lnTo>
                        <a:pt x="0" y="9"/>
                      </a:lnTo>
                      <a:lnTo>
                        <a:pt x="37" y="69"/>
                      </a:lnTo>
                      <a:lnTo>
                        <a:pt x="17" y="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17" name="Line 15"/>
                <p:cNvSpPr>
                  <a:spLocks noChangeShapeType="1"/>
                </p:cNvSpPr>
                <p:nvPr/>
              </p:nvSpPr>
              <p:spPr bwMode="auto">
                <a:xfrm flipV="1">
                  <a:off x="6864350" y="3340100"/>
                  <a:ext cx="119063" cy="666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8" name="Line 16"/>
                <p:cNvSpPr>
                  <a:spLocks noChangeShapeType="1"/>
                </p:cNvSpPr>
                <p:nvPr/>
              </p:nvSpPr>
              <p:spPr bwMode="auto">
                <a:xfrm flipV="1">
                  <a:off x="6983413" y="3249613"/>
                  <a:ext cx="0" cy="904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9" name="Line 17"/>
                <p:cNvSpPr>
                  <a:spLocks noChangeShapeType="1"/>
                </p:cNvSpPr>
                <p:nvPr/>
              </p:nvSpPr>
              <p:spPr bwMode="auto">
                <a:xfrm flipH="1" flipV="1">
                  <a:off x="6983413" y="3340100"/>
                  <a:ext cx="7620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0" name="Line 18"/>
                <p:cNvSpPr>
                  <a:spLocks noChangeShapeType="1"/>
                </p:cNvSpPr>
                <p:nvPr/>
              </p:nvSpPr>
              <p:spPr bwMode="auto">
                <a:xfrm flipH="1" flipV="1">
                  <a:off x="6983413" y="3363913"/>
                  <a:ext cx="55563" cy="381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1" name="Line 19"/>
                <p:cNvSpPr>
                  <a:spLocks noChangeShapeType="1"/>
                </p:cNvSpPr>
                <p:nvPr/>
              </p:nvSpPr>
              <p:spPr bwMode="auto">
                <a:xfrm flipH="1">
                  <a:off x="6689725" y="3429000"/>
                  <a:ext cx="31750" cy="460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2" name="Freeform 20"/>
                <p:cNvSpPr>
                  <a:spLocks/>
                </p:cNvSpPr>
                <p:nvPr/>
              </p:nvSpPr>
              <p:spPr bwMode="auto">
                <a:xfrm>
                  <a:off x="6657975" y="3411538"/>
                  <a:ext cx="47625" cy="127000"/>
                </a:xfrm>
                <a:custGeom>
                  <a:avLst/>
                  <a:gdLst>
                    <a:gd name="T0" fmla="*/ 30 w 30"/>
                    <a:gd name="T1" fmla="*/ 80 h 80"/>
                    <a:gd name="T2" fmla="*/ 0 w 30"/>
                    <a:gd name="T3" fmla="*/ 40 h 80"/>
                    <a:gd name="T4" fmla="*/ 28 w 30"/>
                    <a:gd name="T5" fmla="*/ 0 h 80"/>
                  </a:gdLst>
                  <a:ahLst/>
                  <a:cxnLst>
                    <a:cxn ang="0">
                      <a:pos x="T0" y="T1"/>
                    </a:cxn>
                    <a:cxn ang="0">
                      <a:pos x="T2" y="T3"/>
                    </a:cxn>
                    <a:cxn ang="0">
                      <a:pos x="T4" y="T5"/>
                    </a:cxn>
                  </a:cxnLst>
                  <a:rect l="0" t="0" r="r" b="b"/>
                  <a:pathLst>
                    <a:path w="30" h="80">
                      <a:moveTo>
                        <a:pt x="30" y="80"/>
                      </a:moveTo>
                      <a:lnTo>
                        <a:pt x="0" y="40"/>
                      </a:lnTo>
                      <a:lnTo>
                        <a:pt x="28"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3" name="Freeform 21"/>
                <p:cNvSpPr>
                  <a:spLocks/>
                </p:cNvSpPr>
                <p:nvPr/>
              </p:nvSpPr>
              <p:spPr bwMode="auto">
                <a:xfrm>
                  <a:off x="6650038" y="3627438"/>
                  <a:ext cx="73025" cy="115888"/>
                </a:xfrm>
                <a:custGeom>
                  <a:avLst/>
                  <a:gdLst>
                    <a:gd name="T0" fmla="*/ 0 w 46"/>
                    <a:gd name="T1" fmla="*/ 73 h 73"/>
                    <a:gd name="T2" fmla="*/ 46 w 46"/>
                    <a:gd name="T3" fmla="*/ 9 h 73"/>
                    <a:gd name="T4" fmla="*/ 29 w 46"/>
                    <a:gd name="T5" fmla="*/ 0 h 73"/>
                    <a:gd name="T6" fmla="*/ 0 w 46"/>
                    <a:gd name="T7" fmla="*/ 73 h 73"/>
                    <a:gd name="T8" fmla="*/ 0 w 46"/>
                    <a:gd name="T9" fmla="*/ 73 h 73"/>
                  </a:gdLst>
                  <a:ahLst/>
                  <a:cxnLst>
                    <a:cxn ang="0">
                      <a:pos x="T0" y="T1"/>
                    </a:cxn>
                    <a:cxn ang="0">
                      <a:pos x="T2" y="T3"/>
                    </a:cxn>
                    <a:cxn ang="0">
                      <a:pos x="T4" y="T5"/>
                    </a:cxn>
                    <a:cxn ang="0">
                      <a:pos x="T6" y="T7"/>
                    </a:cxn>
                    <a:cxn ang="0">
                      <a:pos x="T8" y="T9"/>
                    </a:cxn>
                  </a:cxnLst>
                  <a:rect l="0" t="0" r="r" b="b"/>
                  <a:pathLst>
                    <a:path w="46" h="73">
                      <a:moveTo>
                        <a:pt x="0" y="73"/>
                      </a:moveTo>
                      <a:lnTo>
                        <a:pt x="46" y="9"/>
                      </a:lnTo>
                      <a:lnTo>
                        <a:pt x="29" y="0"/>
                      </a:lnTo>
                      <a:lnTo>
                        <a:pt x="0" y="73"/>
                      </a:lnTo>
                      <a:lnTo>
                        <a:pt x="0" y="73"/>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4" name="Line 22"/>
                <p:cNvSpPr>
                  <a:spLocks noChangeShapeType="1"/>
                </p:cNvSpPr>
                <p:nvPr/>
              </p:nvSpPr>
              <p:spPr bwMode="auto">
                <a:xfrm flipH="1" flipV="1">
                  <a:off x="6864350" y="3541713"/>
                  <a:ext cx="73025" cy="396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5" name="Line 23"/>
                <p:cNvSpPr>
                  <a:spLocks noChangeShapeType="1"/>
                </p:cNvSpPr>
                <p:nvPr/>
              </p:nvSpPr>
              <p:spPr bwMode="auto">
                <a:xfrm flipH="1">
                  <a:off x="7011988" y="3524250"/>
                  <a:ext cx="63500" cy="365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6" name="Line 24"/>
                <p:cNvSpPr>
                  <a:spLocks noChangeShapeType="1"/>
                </p:cNvSpPr>
                <p:nvPr/>
              </p:nvSpPr>
              <p:spPr bwMode="auto">
                <a:xfrm>
                  <a:off x="6864350" y="3406775"/>
                  <a:ext cx="0" cy="1349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7" name="Line 25"/>
                <p:cNvSpPr>
                  <a:spLocks noChangeShapeType="1"/>
                </p:cNvSpPr>
                <p:nvPr/>
              </p:nvSpPr>
              <p:spPr bwMode="auto">
                <a:xfrm flipH="1">
                  <a:off x="6775450" y="3541713"/>
                  <a:ext cx="88900" cy="269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8" name="Line 26"/>
                <p:cNvSpPr>
                  <a:spLocks noChangeShapeType="1"/>
                </p:cNvSpPr>
                <p:nvPr/>
              </p:nvSpPr>
              <p:spPr bwMode="auto">
                <a:xfrm>
                  <a:off x="6775450" y="3379788"/>
                  <a:ext cx="88900" cy="269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9" name="Line 27"/>
                <p:cNvSpPr>
                  <a:spLocks noChangeShapeType="1"/>
                </p:cNvSpPr>
                <p:nvPr/>
              </p:nvSpPr>
              <p:spPr bwMode="auto">
                <a:xfrm flipV="1">
                  <a:off x="6889750" y="3414713"/>
                  <a:ext cx="0" cy="1079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0" name="Freeform 28"/>
                <p:cNvSpPr>
                  <a:spLocks/>
                </p:cNvSpPr>
                <p:nvPr/>
              </p:nvSpPr>
              <p:spPr bwMode="auto">
                <a:xfrm>
                  <a:off x="7029450" y="3452813"/>
                  <a:ext cx="73025" cy="130175"/>
                </a:xfrm>
                <a:custGeom>
                  <a:avLst/>
                  <a:gdLst>
                    <a:gd name="T0" fmla="*/ 46 w 46"/>
                    <a:gd name="T1" fmla="*/ 0 h 82"/>
                    <a:gd name="T2" fmla="*/ 46 w 46"/>
                    <a:gd name="T3" fmla="*/ 52 h 82"/>
                    <a:gd name="T4" fmla="*/ 0 w 46"/>
                    <a:gd name="T5" fmla="*/ 82 h 82"/>
                  </a:gdLst>
                  <a:ahLst/>
                  <a:cxnLst>
                    <a:cxn ang="0">
                      <a:pos x="T0" y="T1"/>
                    </a:cxn>
                    <a:cxn ang="0">
                      <a:pos x="T2" y="T3"/>
                    </a:cxn>
                    <a:cxn ang="0">
                      <a:pos x="T4" y="T5"/>
                    </a:cxn>
                  </a:cxnLst>
                  <a:rect l="0" t="0" r="r" b="b"/>
                  <a:pathLst>
                    <a:path w="46" h="82">
                      <a:moveTo>
                        <a:pt x="46" y="0"/>
                      </a:moveTo>
                      <a:lnTo>
                        <a:pt x="46" y="52"/>
                      </a:lnTo>
                      <a:lnTo>
                        <a:pt x="0" y="82"/>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1" name="Line 29"/>
                <p:cNvSpPr>
                  <a:spLocks noChangeShapeType="1"/>
                </p:cNvSpPr>
                <p:nvPr/>
              </p:nvSpPr>
              <p:spPr bwMode="auto">
                <a:xfrm flipV="1">
                  <a:off x="6608763" y="3743325"/>
                  <a:ext cx="41275" cy="1270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2" name="Line 30"/>
                <p:cNvSpPr>
                  <a:spLocks noChangeShapeType="1"/>
                </p:cNvSpPr>
                <p:nvPr/>
              </p:nvSpPr>
              <p:spPr bwMode="auto">
                <a:xfrm flipH="1" flipV="1">
                  <a:off x="6608763" y="3870325"/>
                  <a:ext cx="42863" cy="698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3" name="Line 31"/>
                <p:cNvSpPr>
                  <a:spLocks noChangeShapeType="1"/>
                </p:cNvSpPr>
                <p:nvPr/>
              </p:nvSpPr>
              <p:spPr bwMode="auto">
                <a:xfrm>
                  <a:off x="6578600" y="3690938"/>
                  <a:ext cx="71438" cy="523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4" name="Line 32"/>
                <p:cNvSpPr>
                  <a:spLocks noChangeShapeType="1"/>
                </p:cNvSpPr>
                <p:nvPr/>
              </p:nvSpPr>
              <p:spPr bwMode="auto">
                <a:xfrm flipH="1" flipV="1">
                  <a:off x="5561013" y="3630613"/>
                  <a:ext cx="77788" cy="365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5" name="Line 33"/>
                <p:cNvSpPr>
                  <a:spLocks noChangeShapeType="1"/>
                </p:cNvSpPr>
                <p:nvPr/>
              </p:nvSpPr>
              <p:spPr bwMode="auto">
                <a:xfrm flipV="1">
                  <a:off x="5546725"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6" name="Line 34"/>
                <p:cNvSpPr>
                  <a:spLocks noChangeShapeType="1"/>
                </p:cNvSpPr>
                <p:nvPr/>
              </p:nvSpPr>
              <p:spPr bwMode="auto">
                <a:xfrm flipV="1">
                  <a:off x="5732463" y="3636963"/>
                  <a:ext cx="52388" cy="317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7" name="Line 35"/>
                <p:cNvSpPr>
                  <a:spLocks noChangeShapeType="1"/>
                </p:cNvSpPr>
                <p:nvPr/>
              </p:nvSpPr>
              <p:spPr bwMode="auto">
                <a:xfrm flipH="1" flipV="1">
                  <a:off x="5865813" y="3633788"/>
                  <a:ext cx="85725" cy="349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8" name="Line 36"/>
                <p:cNvSpPr>
                  <a:spLocks noChangeShapeType="1"/>
                </p:cNvSpPr>
                <p:nvPr/>
              </p:nvSpPr>
              <p:spPr bwMode="auto">
                <a:xfrm flipV="1">
                  <a:off x="5821363"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9" name="Line 37"/>
                <p:cNvSpPr>
                  <a:spLocks noChangeShapeType="1"/>
                </p:cNvSpPr>
                <p:nvPr/>
              </p:nvSpPr>
              <p:spPr bwMode="auto">
                <a:xfrm flipV="1">
                  <a:off x="5845175"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0" name="Line 38"/>
                <p:cNvSpPr>
                  <a:spLocks noChangeShapeType="1"/>
                </p:cNvSpPr>
                <p:nvPr/>
              </p:nvSpPr>
              <p:spPr bwMode="auto">
                <a:xfrm flipV="1">
                  <a:off x="5832475" y="3663950"/>
                  <a:ext cx="0" cy="650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1" name="Line 39"/>
                <p:cNvSpPr>
                  <a:spLocks noChangeShapeType="1"/>
                </p:cNvSpPr>
                <p:nvPr/>
              </p:nvSpPr>
              <p:spPr bwMode="auto">
                <a:xfrm flipV="1">
                  <a:off x="6135688" y="3663950"/>
                  <a:ext cx="0" cy="650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2" name="Line 40"/>
                <p:cNvSpPr>
                  <a:spLocks noChangeShapeType="1"/>
                </p:cNvSpPr>
                <p:nvPr/>
              </p:nvSpPr>
              <p:spPr bwMode="auto">
                <a:xfrm flipV="1">
                  <a:off x="6148388"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3" name="Line 41"/>
                <p:cNvSpPr>
                  <a:spLocks noChangeShapeType="1"/>
                </p:cNvSpPr>
                <p:nvPr/>
              </p:nvSpPr>
              <p:spPr bwMode="auto">
                <a:xfrm flipV="1">
                  <a:off x="6124575"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4" name="Freeform 42"/>
                <p:cNvSpPr>
                  <a:spLocks/>
                </p:cNvSpPr>
                <p:nvPr/>
              </p:nvSpPr>
              <p:spPr bwMode="auto">
                <a:xfrm>
                  <a:off x="6164263" y="3629025"/>
                  <a:ext cx="161925" cy="52388"/>
                </a:xfrm>
                <a:custGeom>
                  <a:avLst/>
                  <a:gdLst>
                    <a:gd name="T0" fmla="*/ 102 w 102"/>
                    <a:gd name="T1" fmla="*/ 6 h 33"/>
                    <a:gd name="T2" fmla="*/ 58 w 102"/>
                    <a:gd name="T3" fmla="*/ 33 h 33"/>
                    <a:gd name="T4" fmla="*/ 0 w 102"/>
                    <a:gd name="T5" fmla="*/ 0 h 33"/>
                  </a:gdLst>
                  <a:ahLst/>
                  <a:cxnLst>
                    <a:cxn ang="0">
                      <a:pos x="T0" y="T1"/>
                    </a:cxn>
                    <a:cxn ang="0">
                      <a:pos x="T2" y="T3"/>
                    </a:cxn>
                    <a:cxn ang="0">
                      <a:pos x="T4" y="T5"/>
                    </a:cxn>
                  </a:cxnLst>
                  <a:rect l="0" t="0" r="r" b="b"/>
                  <a:pathLst>
                    <a:path w="102" h="33">
                      <a:moveTo>
                        <a:pt x="102" y="6"/>
                      </a:moveTo>
                      <a:lnTo>
                        <a:pt x="58" y="33"/>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5" name="Freeform 43"/>
                <p:cNvSpPr>
                  <a:spLocks/>
                </p:cNvSpPr>
                <p:nvPr/>
              </p:nvSpPr>
              <p:spPr bwMode="auto">
                <a:xfrm>
                  <a:off x="6370638" y="3633788"/>
                  <a:ext cx="58738" cy="109538"/>
                </a:xfrm>
                <a:custGeom>
                  <a:avLst/>
                  <a:gdLst>
                    <a:gd name="T0" fmla="*/ 37 w 37"/>
                    <a:gd name="T1" fmla="*/ 69 h 69"/>
                    <a:gd name="T2" fmla="*/ 17 w 37"/>
                    <a:gd name="T3" fmla="*/ 0 h 69"/>
                    <a:gd name="T4" fmla="*/ 0 w 37"/>
                    <a:gd name="T5" fmla="*/ 9 h 69"/>
                    <a:gd name="T6" fmla="*/ 37 w 37"/>
                    <a:gd name="T7" fmla="*/ 69 h 69"/>
                  </a:gdLst>
                  <a:ahLst/>
                  <a:cxnLst>
                    <a:cxn ang="0">
                      <a:pos x="T0" y="T1"/>
                    </a:cxn>
                    <a:cxn ang="0">
                      <a:pos x="T2" y="T3"/>
                    </a:cxn>
                    <a:cxn ang="0">
                      <a:pos x="T4" y="T5"/>
                    </a:cxn>
                    <a:cxn ang="0">
                      <a:pos x="T6" y="T7"/>
                    </a:cxn>
                  </a:cxnLst>
                  <a:rect l="0" t="0" r="r" b="b"/>
                  <a:pathLst>
                    <a:path w="37" h="69">
                      <a:moveTo>
                        <a:pt x="37" y="69"/>
                      </a:moveTo>
                      <a:lnTo>
                        <a:pt x="17" y="0"/>
                      </a:lnTo>
                      <a:lnTo>
                        <a:pt x="0" y="9"/>
                      </a:lnTo>
                      <a:lnTo>
                        <a:pt x="37" y="69"/>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6" name="Line 44"/>
                <p:cNvSpPr>
                  <a:spLocks noChangeShapeType="1"/>
                </p:cNvSpPr>
                <p:nvPr/>
              </p:nvSpPr>
              <p:spPr bwMode="auto">
                <a:xfrm flipV="1">
                  <a:off x="6035675" y="3636963"/>
                  <a:ext cx="52388" cy="317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7" name="Line 51"/>
                <p:cNvSpPr>
                  <a:spLocks noChangeShapeType="1"/>
                </p:cNvSpPr>
                <p:nvPr/>
              </p:nvSpPr>
              <p:spPr bwMode="auto">
                <a:xfrm flipH="1">
                  <a:off x="5448300" y="3643313"/>
                  <a:ext cx="36513" cy="254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8" name="Line 52"/>
                <p:cNvSpPr>
                  <a:spLocks noChangeShapeType="1"/>
                </p:cNvSpPr>
                <p:nvPr/>
              </p:nvSpPr>
              <p:spPr bwMode="auto">
                <a:xfrm flipV="1">
                  <a:off x="5532438" y="3663950"/>
                  <a:ext cx="0" cy="650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49" name="Line 53"/>
                <p:cNvSpPr>
                  <a:spLocks noChangeShapeType="1"/>
                </p:cNvSpPr>
                <p:nvPr/>
              </p:nvSpPr>
              <p:spPr bwMode="auto">
                <a:xfrm flipV="1">
                  <a:off x="5522913" y="3516313"/>
                  <a:ext cx="0" cy="4445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0" name="Freeform 54"/>
                <p:cNvSpPr>
                  <a:spLocks/>
                </p:cNvSpPr>
                <p:nvPr/>
              </p:nvSpPr>
              <p:spPr bwMode="auto">
                <a:xfrm>
                  <a:off x="6429375" y="3743325"/>
                  <a:ext cx="179388" cy="127000"/>
                </a:xfrm>
                <a:custGeom>
                  <a:avLst/>
                  <a:gdLst>
                    <a:gd name="T0" fmla="*/ 113 w 113"/>
                    <a:gd name="T1" fmla="*/ 80 h 80"/>
                    <a:gd name="T2" fmla="*/ 27 w 113"/>
                    <a:gd name="T3" fmla="*/ 80 h 80"/>
                    <a:gd name="T4" fmla="*/ 0 w 113"/>
                    <a:gd name="T5" fmla="*/ 0 h 80"/>
                  </a:gdLst>
                  <a:ahLst/>
                  <a:cxnLst>
                    <a:cxn ang="0">
                      <a:pos x="T0" y="T1"/>
                    </a:cxn>
                    <a:cxn ang="0">
                      <a:pos x="T2" y="T3"/>
                    </a:cxn>
                    <a:cxn ang="0">
                      <a:pos x="T4" y="T5"/>
                    </a:cxn>
                  </a:cxnLst>
                  <a:rect l="0" t="0" r="r" b="b"/>
                  <a:pathLst>
                    <a:path w="113" h="80">
                      <a:moveTo>
                        <a:pt x="113" y="80"/>
                      </a:moveTo>
                      <a:lnTo>
                        <a:pt x="27" y="80"/>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1" name="Line 55"/>
                <p:cNvSpPr>
                  <a:spLocks noChangeShapeType="1"/>
                </p:cNvSpPr>
                <p:nvPr/>
              </p:nvSpPr>
              <p:spPr bwMode="auto">
                <a:xfrm flipH="1">
                  <a:off x="6429375" y="3690938"/>
                  <a:ext cx="69850" cy="5238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52" name="Line 110"/>
                <p:cNvSpPr>
                  <a:spLocks noChangeShapeType="1"/>
                </p:cNvSpPr>
                <p:nvPr/>
              </p:nvSpPr>
              <p:spPr bwMode="auto">
                <a:xfrm flipH="1">
                  <a:off x="6489700" y="3844925"/>
                  <a:ext cx="98425"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nvGrpSpPr>
              <p:cNvPr id="69" name="Groupe 4184"/>
              <p:cNvGrpSpPr/>
              <p:nvPr/>
            </p:nvGrpSpPr>
            <p:grpSpPr>
              <a:xfrm>
                <a:off x="1420813" y="3243263"/>
                <a:ext cx="1654175" cy="741362"/>
                <a:chOff x="1420813" y="3243263"/>
                <a:chExt cx="1654175" cy="741362"/>
              </a:xfrm>
            </p:grpSpPr>
            <p:sp>
              <p:nvSpPr>
                <p:cNvPr id="70" name="Freeform 8"/>
                <p:cNvSpPr>
                  <a:spLocks/>
                </p:cNvSpPr>
                <p:nvPr/>
              </p:nvSpPr>
              <p:spPr bwMode="auto">
                <a:xfrm>
                  <a:off x="1933575" y="3656013"/>
                  <a:ext cx="93663" cy="79375"/>
                </a:xfrm>
                <a:custGeom>
                  <a:avLst/>
                  <a:gdLst>
                    <a:gd name="T0" fmla="*/ 15 w 59"/>
                    <a:gd name="T1" fmla="*/ 50 h 50"/>
                    <a:gd name="T2" fmla="*/ 59 w 59"/>
                    <a:gd name="T3" fmla="*/ 0 h 50"/>
                    <a:gd name="T4" fmla="*/ 0 w 59"/>
                    <a:gd name="T5" fmla="*/ 36 h 50"/>
                    <a:gd name="T6" fmla="*/ 15 w 59"/>
                    <a:gd name="T7" fmla="*/ 50 h 50"/>
                  </a:gdLst>
                  <a:ahLst/>
                  <a:cxnLst>
                    <a:cxn ang="0">
                      <a:pos x="T0" y="T1"/>
                    </a:cxn>
                    <a:cxn ang="0">
                      <a:pos x="T2" y="T3"/>
                    </a:cxn>
                    <a:cxn ang="0">
                      <a:pos x="T4" y="T5"/>
                    </a:cxn>
                    <a:cxn ang="0">
                      <a:pos x="T6" y="T7"/>
                    </a:cxn>
                  </a:cxnLst>
                  <a:rect l="0" t="0" r="r" b="b"/>
                  <a:pathLst>
                    <a:path w="59" h="50">
                      <a:moveTo>
                        <a:pt x="15" y="50"/>
                      </a:moveTo>
                      <a:lnTo>
                        <a:pt x="59" y="0"/>
                      </a:lnTo>
                      <a:lnTo>
                        <a:pt x="0" y="36"/>
                      </a:lnTo>
                      <a:lnTo>
                        <a:pt x="15" y="5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1" name="Freeform 9"/>
                <p:cNvSpPr>
                  <a:spLocks/>
                </p:cNvSpPr>
                <p:nvPr/>
              </p:nvSpPr>
              <p:spPr bwMode="auto">
                <a:xfrm>
                  <a:off x="2608263" y="3656013"/>
                  <a:ext cx="76200" cy="123825"/>
                </a:xfrm>
                <a:custGeom>
                  <a:avLst/>
                  <a:gdLst>
                    <a:gd name="T0" fmla="*/ 48 w 48"/>
                    <a:gd name="T1" fmla="*/ 10 h 78"/>
                    <a:gd name="T2" fmla="*/ 31 w 48"/>
                    <a:gd name="T3" fmla="*/ 0 h 78"/>
                    <a:gd name="T4" fmla="*/ 0 w 48"/>
                    <a:gd name="T5" fmla="*/ 78 h 78"/>
                    <a:gd name="T6" fmla="*/ 48 w 48"/>
                    <a:gd name="T7" fmla="*/ 10 h 78"/>
                  </a:gdLst>
                  <a:ahLst/>
                  <a:cxnLst>
                    <a:cxn ang="0">
                      <a:pos x="T0" y="T1"/>
                    </a:cxn>
                    <a:cxn ang="0">
                      <a:pos x="T2" y="T3"/>
                    </a:cxn>
                    <a:cxn ang="0">
                      <a:pos x="T4" y="T5"/>
                    </a:cxn>
                    <a:cxn ang="0">
                      <a:pos x="T6" y="T7"/>
                    </a:cxn>
                  </a:cxnLst>
                  <a:rect l="0" t="0" r="r" b="b"/>
                  <a:pathLst>
                    <a:path w="48" h="78">
                      <a:moveTo>
                        <a:pt x="48" y="10"/>
                      </a:moveTo>
                      <a:lnTo>
                        <a:pt x="31" y="0"/>
                      </a:lnTo>
                      <a:lnTo>
                        <a:pt x="0" y="78"/>
                      </a:lnTo>
                      <a:lnTo>
                        <a:pt x="48" y="1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2" name="Freeform 10"/>
                <p:cNvSpPr>
                  <a:spLocks/>
                </p:cNvSpPr>
                <p:nvPr/>
              </p:nvSpPr>
              <p:spPr bwMode="auto">
                <a:xfrm>
                  <a:off x="2320925" y="3662363"/>
                  <a:ext cx="60325" cy="115888"/>
                </a:xfrm>
                <a:custGeom>
                  <a:avLst/>
                  <a:gdLst>
                    <a:gd name="T0" fmla="*/ 18 w 38"/>
                    <a:gd name="T1" fmla="*/ 0 h 73"/>
                    <a:gd name="T2" fmla="*/ 0 w 38"/>
                    <a:gd name="T3" fmla="*/ 9 h 73"/>
                    <a:gd name="T4" fmla="*/ 38 w 38"/>
                    <a:gd name="T5" fmla="*/ 73 h 73"/>
                    <a:gd name="T6" fmla="*/ 18 w 38"/>
                    <a:gd name="T7" fmla="*/ 0 h 73"/>
                  </a:gdLst>
                  <a:ahLst/>
                  <a:cxnLst>
                    <a:cxn ang="0">
                      <a:pos x="T0" y="T1"/>
                    </a:cxn>
                    <a:cxn ang="0">
                      <a:pos x="T2" y="T3"/>
                    </a:cxn>
                    <a:cxn ang="0">
                      <a:pos x="T4" y="T5"/>
                    </a:cxn>
                    <a:cxn ang="0">
                      <a:pos x="T6" y="T7"/>
                    </a:cxn>
                  </a:cxnLst>
                  <a:rect l="0" t="0" r="r" b="b"/>
                  <a:pathLst>
                    <a:path w="38" h="73">
                      <a:moveTo>
                        <a:pt x="18" y="0"/>
                      </a:moveTo>
                      <a:lnTo>
                        <a:pt x="0" y="9"/>
                      </a:lnTo>
                      <a:lnTo>
                        <a:pt x="38" y="73"/>
                      </a:lnTo>
                      <a:lnTo>
                        <a:pt x="18" y="0"/>
                      </a:lnTo>
                      <a:close/>
                    </a:path>
                  </a:pathLst>
                </a:custGeom>
                <a:solidFill>
                  <a:srgbClr val="0099FF"/>
                </a:solidFill>
                <a:ln w="19050">
                  <a:solidFill>
                    <a:srgbClr val="0099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73" name="Line 68"/>
                <p:cNvSpPr>
                  <a:spLocks noChangeShapeType="1"/>
                </p:cNvSpPr>
                <p:nvPr/>
              </p:nvSpPr>
              <p:spPr bwMode="auto">
                <a:xfrm>
                  <a:off x="2738438" y="3394075"/>
                  <a:ext cx="90488" cy="301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4" name="Line 69"/>
                <p:cNvSpPr>
                  <a:spLocks noChangeShapeType="1"/>
                </p:cNvSpPr>
                <p:nvPr/>
              </p:nvSpPr>
              <p:spPr bwMode="auto">
                <a:xfrm flipV="1">
                  <a:off x="2828925" y="3352800"/>
                  <a:ext cx="123825" cy="714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5" name="Line 70"/>
                <p:cNvSpPr>
                  <a:spLocks noChangeShapeType="1"/>
                </p:cNvSpPr>
                <p:nvPr/>
              </p:nvSpPr>
              <p:spPr bwMode="auto">
                <a:xfrm flipV="1">
                  <a:off x="2952750" y="3259138"/>
                  <a:ext cx="0" cy="936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6" name="Line 71"/>
                <p:cNvSpPr>
                  <a:spLocks noChangeShapeType="1"/>
                </p:cNvSpPr>
                <p:nvPr/>
              </p:nvSpPr>
              <p:spPr bwMode="auto">
                <a:xfrm flipH="1">
                  <a:off x="2649538" y="3444875"/>
                  <a:ext cx="33338" cy="492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7" name="Freeform 72"/>
                <p:cNvSpPr>
                  <a:spLocks/>
                </p:cNvSpPr>
                <p:nvPr/>
              </p:nvSpPr>
              <p:spPr bwMode="auto">
                <a:xfrm>
                  <a:off x="2617788" y="3429000"/>
                  <a:ext cx="47625" cy="133350"/>
                </a:xfrm>
                <a:custGeom>
                  <a:avLst/>
                  <a:gdLst>
                    <a:gd name="T0" fmla="*/ 30 w 30"/>
                    <a:gd name="T1" fmla="*/ 84 h 84"/>
                    <a:gd name="T2" fmla="*/ 0 w 30"/>
                    <a:gd name="T3" fmla="*/ 41 h 84"/>
                    <a:gd name="T4" fmla="*/ 29 w 30"/>
                    <a:gd name="T5" fmla="*/ 0 h 84"/>
                  </a:gdLst>
                  <a:ahLst/>
                  <a:cxnLst>
                    <a:cxn ang="0">
                      <a:pos x="T0" y="T1"/>
                    </a:cxn>
                    <a:cxn ang="0">
                      <a:pos x="T2" y="T3"/>
                    </a:cxn>
                    <a:cxn ang="0">
                      <a:pos x="T4" y="T5"/>
                    </a:cxn>
                  </a:cxnLst>
                  <a:rect l="0" t="0" r="r" b="b"/>
                  <a:pathLst>
                    <a:path w="30" h="84">
                      <a:moveTo>
                        <a:pt x="30" y="84"/>
                      </a:moveTo>
                      <a:lnTo>
                        <a:pt x="0" y="41"/>
                      </a:lnTo>
                      <a:lnTo>
                        <a:pt x="29"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8" name="Freeform 73"/>
                <p:cNvSpPr>
                  <a:spLocks/>
                </p:cNvSpPr>
                <p:nvPr/>
              </p:nvSpPr>
              <p:spPr bwMode="auto">
                <a:xfrm>
                  <a:off x="2608263" y="3656013"/>
                  <a:ext cx="76200" cy="123825"/>
                </a:xfrm>
                <a:custGeom>
                  <a:avLst/>
                  <a:gdLst>
                    <a:gd name="T0" fmla="*/ 0 w 48"/>
                    <a:gd name="T1" fmla="*/ 78 h 78"/>
                    <a:gd name="T2" fmla="*/ 48 w 48"/>
                    <a:gd name="T3" fmla="*/ 10 h 78"/>
                    <a:gd name="T4" fmla="*/ 31 w 48"/>
                    <a:gd name="T5" fmla="*/ 0 h 78"/>
                    <a:gd name="T6" fmla="*/ 0 w 48"/>
                    <a:gd name="T7" fmla="*/ 78 h 78"/>
                  </a:gdLst>
                  <a:ahLst/>
                  <a:cxnLst>
                    <a:cxn ang="0">
                      <a:pos x="T0" y="T1"/>
                    </a:cxn>
                    <a:cxn ang="0">
                      <a:pos x="T2" y="T3"/>
                    </a:cxn>
                    <a:cxn ang="0">
                      <a:pos x="T4" y="T5"/>
                    </a:cxn>
                    <a:cxn ang="0">
                      <a:pos x="T6" y="T7"/>
                    </a:cxn>
                  </a:cxnLst>
                  <a:rect l="0" t="0" r="r" b="b"/>
                  <a:pathLst>
                    <a:path w="48" h="78">
                      <a:moveTo>
                        <a:pt x="0" y="78"/>
                      </a:moveTo>
                      <a:lnTo>
                        <a:pt x="48" y="10"/>
                      </a:lnTo>
                      <a:lnTo>
                        <a:pt x="31" y="0"/>
                      </a:lnTo>
                      <a:lnTo>
                        <a:pt x="0" y="78"/>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79" name="Line 74"/>
                <p:cNvSpPr>
                  <a:spLocks noChangeShapeType="1"/>
                </p:cNvSpPr>
                <p:nvPr/>
              </p:nvSpPr>
              <p:spPr bwMode="auto">
                <a:xfrm flipV="1">
                  <a:off x="2855913" y="3432175"/>
                  <a:ext cx="0" cy="1127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0" name="Line 75"/>
                <p:cNvSpPr>
                  <a:spLocks noChangeShapeType="1"/>
                </p:cNvSpPr>
                <p:nvPr/>
              </p:nvSpPr>
              <p:spPr bwMode="auto">
                <a:xfrm flipH="1" flipV="1">
                  <a:off x="2828925" y="3563938"/>
                  <a:ext cx="76200" cy="428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1" name="Line 76"/>
                <p:cNvSpPr>
                  <a:spLocks noChangeShapeType="1"/>
                </p:cNvSpPr>
                <p:nvPr/>
              </p:nvSpPr>
              <p:spPr bwMode="auto">
                <a:xfrm flipV="1">
                  <a:off x="2738438" y="3563938"/>
                  <a:ext cx="90488" cy="301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2" name="Line 77"/>
                <p:cNvSpPr>
                  <a:spLocks noChangeShapeType="1"/>
                </p:cNvSpPr>
                <p:nvPr/>
              </p:nvSpPr>
              <p:spPr bwMode="auto">
                <a:xfrm flipV="1">
                  <a:off x="2828925" y="3424238"/>
                  <a:ext cx="0" cy="1397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3" name="Line 78"/>
                <p:cNvSpPr>
                  <a:spLocks noChangeShapeType="1"/>
                </p:cNvSpPr>
                <p:nvPr/>
              </p:nvSpPr>
              <p:spPr bwMode="auto">
                <a:xfrm flipH="1">
                  <a:off x="2982913" y="3548063"/>
                  <a:ext cx="65088" cy="381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4" name="Freeform 79"/>
                <p:cNvSpPr>
                  <a:spLocks/>
                </p:cNvSpPr>
                <p:nvPr/>
              </p:nvSpPr>
              <p:spPr bwMode="auto">
                <a:xfrm>
                  <a:off x="2998788" y="3470275"/>
                  <a:ext cx="76200" cy="138113"/>
                </a:xfrm>
                <a:custGeom>
                  <a:avLst/>
                  <a:gdLst>
                    <a:gd name="T0" fmla="*/ 48 w 48"/>
                    <a:gd name="T1" fmla="*/ 0 h 87"/>
                    <a:gd name="T2" fmla="*/ 48 w 48"/>
                    <a:gd name="T3" fmla="*/ 56 h 87"/>
                    <a:gd name="T4" fmla="*/ 0 w 48"/>
                    <a:gd name="T5" fmla="*/ 87 h 87"/>
                  </a:gdLst>
                  <a:ahLst/>
                  <a:cxnLst>
                    <a:cxn ang="0">
                      <a:pos x="T0" y="T1"/>
                    </a:cxn>
                    <a:cxn ang="0">
                      <a:pos x="T2" y="T3"/>
                    </a:cxn>
                    <a:cxn ang="0">
                      <a:pos x="T4" y="T5"/>
                    </a:cxn>
                  </a:cxnLst>
                  <a:rect l="0" t="0" r="r" b="b"/>
                  <a:pathLst>
                    <a:path w="48" h="87">
                      <a:moveTo>
                        <a:pt x="48" y="0"/>
                      </a:moveTo>
                      <a:lnTo>
                        <a:pt x="48" y="56"/>
                      </a:lnTo>
                      <a:lnTo>
                        <a:pt x="0" y="87"/>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5" name="Line 80"/>
                <p:cNvSpPr>
                  <a:spLocks noChangeShapeType="1"/>
                </p:cNvSpPr>
                <p:nvPr/>
              </p:nvSpPr>
              <p:spPr bwMode="auto">
                <a:xfrm flipH="1" flipV="1">
                  <a:off x="2952750" y="3376613"/>
                  <a:ext cx="57150" cy="412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6" name="Line 81"/>
                <p:cNvSpPr>
                  <a:spLocks noChangeShapeType="1"/>
                </p:cNvSpPr>
                <p:nvPr/>
              </p:nvSpPr>
              <p:spPr bwMode="auto">
                <a:xfrm flipH="1" flipV="1">
                  <a:off x="2952750" y="3352800"/>
                  <a:ext cx="76200" cy="460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7" name="Line 82"/>
                <p:cNvSpPr>
                  <a:spLocks noChangeShapeType="1"/>
                </p:cNvSpPr>
                <p:nvPr/>
              </p:nvSpPr>
              <p:spPr bwMode="auto">
                <a:xfrm flipH="1" flipV="1">
                  <a:off x="2565400" y="3911600"/>
                  <a:ext cx="46038" cy="730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8" name="Line 83"/>
                <p:cNvSpPr>
                  <a:spLocks noChangeShapeType="1"/>
                </p:cNvSpPr>
                <p:nvPr/>
              </p:nvSpPr>
              <p:spPr bwMode="auto">
                <a:xfrm flipH="1">
                  <a:off x="2565400" y="3779838"/>
                  <a:ext cx="42863" cy="1317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89" name="Line 90"/>
                <p:cNvSpPr>
                  <a:spLocks noChangeShapeType="1"/>
                </p:cNvSpPr>
                <p:nvPr/>
              </p:nvSpPr>
              <p:spPr bwMode="auto">
                <a:xfrm>
                  <a:off x="2535238" y="3721100"/>
                  <a:ext cx="73025" cy="58738"/>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0" name="Freeform 93"/>
                <p:cNvSpPr>
                  <a:spLocks/>
                </p:cNvSpPr>
                <p:nvPr/>
              </p:nvSpPr>
              <p:spPr bwMode="auto">
                <a:xfrm>
                  <a:off x="1697038" y="3330575"/>
                  <a:ext cx="206375" cy="158750"/>
                </a:xfrm>
                <a:custGeom>
                  <a:avLst/>
                  <a:gdLst>
                    <a:gd name="T0" fmla="*/ 130 w 130"/>
                    <a:gd name="T1" fmla="*/ 100 h 100"/>
                    <a:gd name="T2" fmla="*/ 130 w 130"/>
                    <a:gd name="T3" fmla="*/ 39 h 100"/>
                    <a:gd name="T4" fmla="*/ 51 w 130"/>
                    <a:gd name="T5" fmla="*/ 0 h 100"/>
                    <a:gd name="T6" fmla="*/ 0 w 130"/>
                    <a:gd name="T7" fmla="*/ 30 h 100"/>
                  </a:gdLst>
                  <a:ahLst/>
                  <a:cxnLst>
                    <a:cxn ang="0">
                      <a:pos x="T0" y="T1"/>
                    </a:cxn>
                    <a:cxn ang="0">
                      <a:pos x="T2" y="T3"/>
                    </a:cxn>
                    <a:cxn ang="0">
                      <a:pos x="T4" y="T5"/>
                    </a:cxn>
                    <a:cxn ang="0">
                      <a:pos x="T6" y="T7"/>
                    </a:cxn>
                  </a:cxnLst>
                  <a:rect l="0" t="0" r="r" b="b"/>
                  <a:pathLst>
                    <a:path w="130" h="100">
                      <a:moveTo>
                        <a:pt x="130" y="100"/>
                      </a:moveTo>
                      <a:lnTo>
                        <a:pt x="130" y="39"/>
                      </a:lnTo>
                      <a:lnTo>
                        <a:pt x="51" y="0"/>
                      </a:lnTo>
                      <a:lnTo>
                        <a:pt x="0" y="3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1" name="Line 94"/>
                <p:cNvSpPr>
                  <a:spLocks noChangeShapeType="1"/>
                </p:cNvSpPr>
                <p:nvPr/>
              </p:nvSpPr>
              <p:spPr bwMode="auto">
                <a:xfrm flipV="1">
                  <a:off x="1797050" y="3243263"/>
                  <a:ext cx="0" cy="936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2" name="Line 95"/>
                <p:cNvSpPr>
                  <a:spLocks noChangeShapeType="1"/>
                </p:cNvSpPr>
                <p:nvPr/>
              </p:nvSpPr>
              <p:spPr bwMode="auto">
                <a:xfrm flipV="1">
                  <a:off x="1768475" y="3243263"/>
                  <a:ext cx="0" cy="873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3" name="Freeform 96"/>
                <p:cNvSpPr>
                  <a:spLocks/>
                </p:cNvSpPr>
                <p:nvPr/>
              </p:nvSpPr>
              <p:spPr bwMode="auto">
                <a:xfrm>
                  <a:off x="1420813" y="3327400"/>
                  <a:ext cx="196850" cy="74613"/>
                </a:xfrm>
                <a:custGeom>
                  <a:avLst/>
                  <a:gdLst>
                    <a:gd name="T0" fmla="*/ 124 w 124"/>
                    <a:gd name="T1" fmla="*/ 32 h 47"/>
                    <a:gd name="T2" fmla="*/ 73 w 124"/>
                    <a:gd name="T3" fmla="*/ 0 h 47"/>
                    <a:gd name="T4" fmla="*/ 0 w 124"/>
                    <a:gd name="T5" fmla="*/ 47 h 47"/>
                  </a:gdLst>
                  <a:ahLst/>
                  <a:cxnLst>
                    <a:cxn ang="0">
                      <a:pos x="T0" y="T1"/>
                    </a:cxn>
                    <a:cxn ang="0">
                      <a:pos x="T2" y="T3"/>
                    </a:cxn>
                    <a:cxn ang="0">
                      <a:pos x="T4" y="T5"/>
                    </a:cxn>
                  </a:cxnLst>
                  <a:rect l="0" t="0" r="r" b="b"/>
                  <a:pathLst>
                    <a:path w="124" h="47">
                      <a:moveTo>
                        <a:pt x="124" y="32"/>
                      </a:moveTo>
                      <a:lnTo>
                        <a:pt x="73" y="0"/>
                      </a:lnTo>
                      <a:lnTo>
                        <a:pt x="0" y="47"/>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4" name="Freeform 97"/>
                <p:cNvSpPr>
                  <a:spLocks/>
                </p:cNvSpPr>
                <p:nvPr/>
              </p:nvSpPr>
              <p:spPr bwMode="auto">
                <a:xfrm>
                  <a:off x="1497013" y="3648075"/>
                  <a:ext cx="266700" cy="230188"/>
                </a:xfrm>
                <a:custGeom>
                  <a:avLst/>
                  <a:gdLst>
                    <a:gd name="T0" fmla="*/ 168 w 168"/>
                    <a:gd name="T1" fmla="*/ 69 h 145"/>
                    <a:gd name="T2" fmla="*/ 128 w 168"/>
                    <a:gd name="T3" fmla="*/ 0 h 145"/>
                    <a:gd name="T4" fmla="*/ 43 w 168"/>
                    <a:gd name="T5" fmla="*/ 0 h 145"/>
                    <a:gd name="T6" fmla="*/ 0 w 168"/>
                    <a:gd name="T7" fmla="*/ 75 h 145"/>
                    <a:gd name="T8" fmla="*/ 44 w 168"/>
                    <a:gd name="T9" fmla="*/ 145 h 145"/>
                    <a:gd name="T10" fmla="*/ 125 w 168"/>
                    <a:gd name="T11" fmla="*/ 145 h 145"/>
                    <a:gd name="T12" fmla="*/ 168 w 168"/>
                    <a:gd name="T13" fmla="*/ 69 h 145"/>
                    <a:gd name="T14" fmla="*/ 168 w 168"/>
                    <a:gd name="T15" fmla="*/ 69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45">
                      <a:moveTo>
                        <a:pt x="168" y="69"/>
                      </a:moveTo>
                      <a:lnTo>
                        <a:pt x="128" y="0"/>
                      </a:lnTo>
                      <a:lnTo>
                        <a:pt x="43" y="0"/>
                      </a:lnTo>
                      <a:lnTo>
                        <a:pt x="0" y="75"/>
                      </a:lnTo>
                      <a:lnTo>
                        <a:pt x="44" y="145"/>
                      </a:lnTo>
                      <a:lnTo>
                        <a:pt x="125" y="145"/>
                      </a:lnTo>
                      <a:lnTo>
                        <a:pt x="168" y="69"/>
                      </a:lnTo>
                      <a:lnTo>
                        <a:pt x="168" y="69"/>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5" name="Line 98"/>
                <p:cNvSpPr>
                  <a:spLocks noChangeShapeType="1"/>
                </p:cNvSpPr>
                <p:nvPr/>
              </p:nvSpPr>
              <p:spPr bwMode="auto">
                <a:xfrm flipV="1">
                  <a:off x="2079625" y="3522663"/>
                  <a:ext cx="0" cy="476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6" name="Line 99"/>
                <p:cNvSpPr>
                  <a:spLocks noChangeShapeType="1"/>
                </p:cNvSpPr>
                <p:nvPr/>
              </p:nvSpPr>
              <p:spPr bwMode="auto">
                <a:xfrm flipV="1">
                  <a:off x="2055813" y="3522663"/>
                  <a:ext cx="0" cy="4762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7" name="Freeform 100"/>
                <p:cNvSpPr>
                  <a:spLocks/>
                </p:cNvSpPr>
                <p:nvPr/>
              </p:nvSpPr>
              <p:spPr bwMode="auto">
                <a:xfrm>
                  <a:off x="2100263" y="3640138"/>
                  <a:ext cx="165100" cy="53975"/>
                </a:xfrm>
                <a:custGeom>
                  <a:avLst/>
                  <a:gdLst>
                    <a:gd name="T0" fmla="*/ 104 w 104"/>
                    <a:gd name="T1" fmla="*/ 5 h 34"/>
                    <a:gd name="T2" fmla="*/ 59 w 104"/>
                    <a:gd name="T3" fmla="*/ 34 h 34"/>
                    <a:gd name="T4" fmla="*/ 0 w 104"/>
                    <a:gd name="T5" fmla="*/ 0 h 34"/>
                  </a:gdLst>
                  <a:ahLst/>
                  <a:cxnLst>
                    <a:cxn ang="0">
                      <a:pos x="T0" y="T1"/>
                    </a:cxn>
                    <a:cxn ang="0">
                      <a:pos x="T2" y="T3"/>
                    </a:cxn>
                    <a:cxn ang="0">
                      <a:pos x="T4" y="T5"/>
                    </a:cxn>
                  </a:cxnLst>
                  <a:rect l="0" t="0" r="r" b="b"/>
                  <a:pathLst>
                    <a:path w="104" h="34">
                      <a:moveTo>
                        <a:pt x="104" y="5"/>
                      </a:moveTo>
                      <a:lnTo>
                        <a:pt x="59" y="34"/>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8" name="Freeform 101"/>
                <p:cNvSpPr>
                  <a:spLocks/>
                </p:cNvSpPr>
                <p:nvPr/>
              </p:nvSpPr>
              <p:spPr bwMode="auto">
                <a:xfrm>
                  <a:off x="1933575" y="3656013"/>
                  <a:ext cx="93663" cy="79375"/>
                </a:xfrm>
                <a:custGeom>
                  <a:avLst/>
                  <a:gdLst>
                    <a:gd name="T0" fmla="*/ 15 w 59"/>
                    <a:gd name="T1" fmla="*/ 50 h 50"/>
                    <a:gd name="T2" fmla="*/ 0 w 59"/>
                    <a:gd name="T3" fmla="*/ 36 h 50"/>
                    <a:gd name="T4" fmla="*/ 59 w 59"/>
                    <a:gd name="T5" fmla="*/ 0 h 50"/>
                    <a:gd name="T6" fmla="*/ 15 w 59"/>
                    <a:gd name="T7" fmla="*/ 50 h 50"/>
                  </a:gdLst>
                  <a:ahLst/>
                  <a:cxnLst>
                    <a:cxn ang="0">
                      <a:pos x="T0" y="T1"/>
                    </a:cxn>
                    <a:cxn ang="0">
                      <a:pos x="T2" y="T3"/>
                    </a:cxn>
                    <a:cxn ang="0">
                      <a:pos x="T4" y="T5"/>
                    </a:cxn>
                    <a:cxn ang="0">
                      <a:pos x="T6" y="T7"/>
                    </a:cxn>
                  </a:cxnLst>
                  <a:rect l="0" t="0" r="r" b="b"/>
                  <a:pathLst>
                    <a:path w="59" h="50">
                      <a:moveTo>
                        <a:pt x="15" y="50"/>
                      </a:moveTo>
                      <a:lnTo>
                        <a:pt x="0" y="36"/>
                      </a:lnTo>
                      <a:lnTo>
                        <a:pt x="59" y="0"/>
                      </a:lnTo>
                      <a:lnTo>
                        <a:pt x="15" y="5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99" name="Freeform 102"/>
                <p:cNvSpPr>
                  <a:spLocks/>
                </p:cNvSpPr>
                <p:nvPr/>
              </p:nvSpPr>
              <p:spPr bwMode="auto">
                <a:xfrm>
                  <a:off x="2320925" y="3662363"/>
                  <a:ext cx="60325" cy="115888"/>
                </a:xfrm>
                <a:custGeom>
                  <a:avLst/>
                  <a:gdLst>
                    <a:gd name="T0" fmla="*/ 38 w 38"/>
                    <a:gd name="T1" fmla="*/ 73 h 73"/>
                    <a:gd name="T2" fmla="*/ 18 w 38"/>
                    <a:gd name="T3" fmla="*/ 0 h 73"/>
                    <a:gd name="T4" fmla="*/ 0 w 38"/>
                    <a:gd name="T5" fmla="*/ 9 h 73"/>
                    <a:gd name="T6" fmla="*/ 38 w 38"/>
                    <a:gd name="T7" fmla="*/ 73 h 73"/>
                  </a:gdLst>
                  <a:ahLst/>
                  <a:cxnLst>
                    <a:cxn ang="0">
                      <a:pos x="T0" y="T1"/>
                    </a:cxn>
                    <a:cxn ang="0">
                      <a:pos x="T2" y="T3"/>
                    </a:cxn>
                    <a:cxn ang="0">
                      <a:pos x="T4" y="T5"/>
                    </a:cxn>
                    <a:cxn ang="0">
                      <a:pos x="T6" y="T7"/>
                    </a:cxn>
                  </a:cxnLst>
                  <a:rect l="0" t="0" r="r" b="b"/>
                  <a:pathLst>
                    <a:path w="38" h="73">
                      <a:moveTo>
                        <a:pt x="38" y="73"/>
                      </a:moveTo>
                      <a:lnTo>
                        <a:pt x="18" y="0"/>
                      </a:lnTo>
                      <a:lnTo>
                        <a:pt x="0" y="9"/>
                      </a:lnTo>
                      <a:lnTo>
                        <a:pt x="38" y="73"/>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0" name="Freeform 103"/>
                <p:cNvSpPr>
                  <a:spLocks/>
                </p:cNvSpPr>
                <p:nvPr/>
              </p:nvSpPr>
              <p:spPr bwMode="auto">
                <a:xfrm>
                  <a:off x="2381250" y="3778250"/>
                  <a:ext cx="184150" cy="133350"/>
                </a:xfrm>
                <a:custGeom>
                  <a:avLst/>
                  <a:gdLst>
                    <a:gd name="T0" fmla="*/ 116 w 116"/>
                    <a:gd name="T1" fmla="*/ 84 h 84"/>
                    <a:gd name="T2" fmla="*/ 29 w 116"/>
                    <a:gd name="T3" fmla="*/ 84 h 84"/>
                    <a:gd name="T4" fmla="*/ 0 w 116"/>
                    <a:gd name="T5" fmla="*/ 0 h 84"/>
                  </a:gdLst>
                  <a:ahLst/>
                  <a:cxnLst>
                    <a:cxn ang="0">
                      <a:pos x="T0" y="T1"/>
                    </a:cxn>
                    <a:cxn ang="0">
                      <a:pos x="T2" y="T3"/>
                    </a:cxn>
                    <a:cxn ang="0">
                      <a:pos x="T4" y="T5"/>
                    </a:cxn>
                  </a:cxnLst>
                  <a:rect l="0" t="0" r="r" b="b"/>
                  <a:pathLst>
                    <a:path w="116" h="84">
                      <a:moveTo>
                        <a:pt x="116" y="84"/>
                      </a:moveTo>
                      <a:lnTo>
                        <a:pt x="29" y="84"/>
                      </a:lnTo>
                      <a:lnTo>
                        <a:pt x="0" y="0"/>
                      </a:lnTo>
                    </a:path>
                  </a:pathLst>
                </a:custGeom>
                <a:noFill/>
                <a:ln w="19050">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1" name="Line 104"/>
                <p:cNvSpPr>
                  <a:spLocks noChangeShapeType="1"/>
                </p:cNvSpPr>
                <p:nvPr/>
              </p:nvSpPr>
              <p:spPr bwMode="auto">
                <a:xfrm flipH="1">
                  <a:off x="1763713" y="3757613"/>
                  <a:ext cx="93663"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2" name="Line 105"/>
                <p:cNvSpPr>
                  <a:spLocks noChangeShapeType="1"/>
                </p:cNvSpPr>
                <p:nvPr/>
              </p:nvSpPr>
              <p:spPr bwMode="auto">
                <a:xfrm flipH="1">
                  <a:off x="1581150" y="3848100"/>
                  <a:ext cx="101600"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3" name="Line 106"/>
                <p:cNvSpPr>
                  <a:spLocks noChangeShapeType="1"/>
                </p:cNvSpPr>
                <p:nvPr/>
              </p:nvSpPr>
              <p:spPr bwMode="auto">
                <a:xfrm flipH="1" flipV="1">
                  <a:off x="1684338" y="3668713"/>
                  <a:ext cx="49213" cy="873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4" name="Line 107"/>
                <p:cNvSpPr>
                  <a:spLocks noChangeShapeType="1"/>
                </p:cNvSpPr>
                <p:nvPr/>
              </p:nvSpPr>
              <p:spPr bwMode="auto">
                <a:xfrm flipH="1">
                  <a:off x="1527175" y="3671888"/>
                  <a:ext cx="52388" cy="889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5" name="Line 108"/>
                <p:cNvSpPr>
                  <a:spLocks noChangeShapeType="1"/>
                </p:cNvSpPr>
                <p:nvPr/>
              </p:nvSpPr>
              <p:spPr bwMode="auto">
                <a:xfrm flipH="1">
                  <a:off x="2443163" y="3886200"/>
                  <a:ext cx="103188" cy="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6" name="Line 109"/>
                <p:cNvSpPr>
                  <a:spLocks noChangeShapeType="1"/>
                </p:cNvSpPr>
                <p:nvPr/>
              </p:nvSpPr>
              <p:spPr bwMode="auto">
                <a:xfrm flipV="1">
                  <a:off x="2381250" y="3722688"/>
                  <a:ext cx="73025" cy="5556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7" name="Line 111"/>
                <p:cNvSpPr>
                  <a:spLocks noChangeShapeType="1"/>
                </p:cNvSpPr>
                <p:nvPr/>
              </p:nvSpPr>
              <p:spPr bwMode="auto">
                <a:xfrm flipV="1">
                  <a:off x="1993900" y="3581400"/>
                  <a:ext cx="7938" cy="127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8" name="Line 112"/>
                <p:cNvSpPr>
                  <a:spLocks noChangeShapeType="1"/>
                </p:cNvSpPr>
                <p:nvPr/>
              </p:nvSpPr>
              <p:spPr bwMode="auto">
                <a:xfrm flipV="1">
                  <a:off x="1970088" y="3563938"/>
                  <a:ext cx="15875" cy="23813"/>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09" name="Line 113"/>
                <p:cNvSpPr>
                  <a:spLocks noChangeShapeType="1"/>
                </p:cNvSpPr>
                <p:nvPr/>
              </p:nvSpPr>
              <p:spPr bwMode="auto">
                <a:xfrm flipH="1">
                  <a:off x="1943100" y="3549650"/>
                  <a:ext cx="19050" cy="254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0" name="Line 114"/>
                <p:cNvSpPr>
                  <a:spLocks noChangeShapeType="1"/>
                </p:cNvSpPr>
                <p:nvPr/>
              </p:nvSpPr>
              <p:spPr bwMode="auto">
                <a:xfrm flipV="1">
                  <a:off x="2016125" y="3590925"/>
                  <a:ext cx="7938" cy="127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1" name="Line 115"/>
                <p:cNvSpPr>
                  <a:spLocks noChangeShapeType="1"/>
                </p:cNvSpPr>
                <p:nvPr/>
              </p:nvSpPr>
              <p:spPr bwMode="auto">
                <a:xfrm>
                  <a:off x="1974850" y="3348038"/>
                  <a:ext cx="12700" cy="254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2" name="Line 116"/>
                <p:cNvSpPr>
                  <a:spLocks noChangeShapeType="1"/>
                </p:cNvSpPr>
                <p:nvPr/>
              </p:nvSpPr>
              <p:spPr bwMode="auto">
                <a:xfrm>
                  <a:off x="1958975" y="3363913"/>
                  <a:ext cx="7938" cy="158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3" name="Line 117"/>
                <p:cNvSpPr>
                  <a:spLocks noChangeShapeType="1"/>
                </p:cNvSpPr>
                <p:nvPr/>
              </p:nvSpPr>
              <p:spPr bwMode="auto">
                <a:xfrm>
                  <a:off x="1939925" y="3379788"/>
                  <a:ext cx="4763" cy="12700"/>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14" name="Line 118"/>
                <p:cNvSpPr>
                  <a:spLocks noChangeShapeType="1"/>
                </p:cNvSpPr>
                <p:nvPr/>
              </p:nvSpPr>
              <p:spPr bwMode="auto">
                <a:xfrm flipH="1" flipV="1">
                  <a:off x="1998663" y="3332163"/>
                  <a:ext cx="12700" cy="28575"/>
                </a:xfrm>
                <a:prstGeom prst="line">
                  <a:avLst/>
                </a:prstGeom>
                <a:noFill/>
                <a:ln w="19050">
                  <a:solidFill>
                    <a:srgbClr val="0099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a:p>
              </p:txBody>
            </p:sp>
          </p:grpSp>
        </p:grpSp>
        <p:sp>
          <p:nvSpPr>
            <p:cNvPr id="12" name="ZoneTexte 11"/>
            <p:cNvSpPr txBox="1"/>
            <p:nvPr/>
          </p:nvSpPr>
          <p:spPr>
            <a:xfrm>
              <a:off x="1006616" y="2935052"/>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3" name="ZoneTexte 12"/>
            <p:cNvSpPr txBox="1"/>
            <p:nvPr/>
          </p:nvSpPr>
          <p:spPr>
            <a:xfrm>
              <a:off x="845540" y="3230669"/>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4" name="ZoneTexte 13"/>
            <p:cNvSpPr txBox="1"/>
            <p:nvPr/>
          </p:nvSpPr>
          <p:spPr>
            <a:xfrm>
              <a:off x="1378784" y="3306848"/>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5" name="ZoneTexte 14"/>
            <p:cNvSpPr txBox="1"/>
            <p:nvPr/>
          </p:nvSpPr>
          <p:spPr>
            <a:xfrm>
              <a:off x="1385997" y="3547906"/>
              <a:ext cx="269625" cy="246221"/>
            </a:xfrm>
            <a:prstGeom prst="rect">
              <a:avLst/>
            </a:prstGeom>
            <a:noFill/>
          </p:spPr>
          <p:txBody>
            <a:bodyPr wrap="none" rtlCol="0">
              <a:spAutoFit/>
            </a:bodyPr>
            <a:lstStyle/>
            <a:p>
              <a:pPr algn="ctr"/>
              <a:r>
                <a:rPr lang="fr-FR" sz="1000" b="1" dirty="0">
                  <a:solidFill>
                    <a:srgbClr val="000066"/>
                  </a:solidFill>
                </a:rPr>
                <a:t>P</a:t>
              </a:r>
            </a:p>
          </p:txBody>
        </p:sp>
        <p:sp>
          <p:nvSpPr>
            <p:cNvPr id="16" name="ZoneTexte 15"/>
            <p:cNvSpPr txBox="1"/>
            <p:nvPr/>
          </p:nvSpPr>
          <p:spPr>
            <a:xfrm>
              <a:off x="1059585" y="3396363"/>
              <a:ext cx="370614" cy="246221"/>
            </a:xfrm>
            <a:prstGeom prst="rect">
              <a:avLst/>
            </a:prstGeom>
            <a:noFill/>
          </p:spPr>
          <p:txBody>
            <a:bodyPr wrap="none" rtlCol="0">
              <a:spAutoFit/>
            </a:bodyPr>
            <a:lstStyle/>
            <a:p>
              <a:pPr algn="ctr"/>
              <a:r>
                <a:rPr lang="fr-FR" sz="1000" b="1" dirty="0">
                  <a:solidFill>
                    <a:srgbClr val="000066"/>
                  </a:solidFill>
                </a:rPr>
                <a:t>HN</a:t>
              </a:r>
            </a:p>
          </p:txBody>
        </p:sp>
        <p:sp>
          <p:nvSpPr>
            <p:cNvPr id="17" name="ZoneTexte 16"/>
            <p:cNvSpPr txBox="1"/>
            <p:nvPr/>
          </p:nvSpPr>
          <p:spPr>
            <a:xfrm>
              <a:off x="1159156" y="3727906"/>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8" name="ZoneTexte 17"/>
            <p:cNvSpPr txBox="1"/>
            <p:nvPr/>
          </p:nvSpPr>
          <p:spPr>
            <a:xfrm>
              <a:off x="1691411" y="3499137"/>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19" name="ZoneTexte 18"/>
            <p:cNvSpPr txBox="1"/>
            <p:nvPr/>
          </p:nvSpPr>
          <p:spPr>
            <a:xfrm>
              <a:off x="1937605" y="3584667"/>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20" name="ZoneTexte 19"/>
            <p:cNvSpPr txBox="1"/>
            <p:nvPr/>
          </p:nvSpPr>
          <p:spPr>
            <a:xfrm>
              <a:off x="2183357" y="3184872"/>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1" name="ZoneTexte 20"/>
            <p:cNvSpPr txBox="1"/>
            <p:nvPr/>
          </p:nvSpPr>
          <p:spPr>
            <a:xfrm>
              <a:off x="2201861" y="3480433"/>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2" name="ZoneTexte 21"/>
            <p:cNvSpPr txBox="1"/>
            <p:nvPr/>
          </p:nvSpPr>
          <p:spPr>
            <a:xfrm>
              <a:off x="2524081" y="3509298"/>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3" name="ZoneTexte 22"/>
            <p:cNvSpPr txBox="1"/>
            <p:nvPr/>
          </p:nvSpPr>
          <p:spPr>
            <a:xfrm>
              <a:off x="2693910" y="3230993"/>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4" name="ZoneTexte 23"/>
            <p:cNvSpPr txBox="1"/>
            <p:nvPr/>
          </p:nvSpPr>
          <p:spPr>
            <a:xfrm>
              <a:off x="2544767" y="2955873"/>
              <a:ext cx="418704" cy="246221"/>
            </a:xfrm>
            <a:prstGeom prst="rect">
              <a:avLst/>
            </a:prstGeom>
            <a:noFill/>
          </p:spPr>
          <p:txBody>
            <a:bodyPr wrap="none" rtlCol="0">
              <a:spAutoFit/>
            </a:bodyPr>
            <a:lstStyle/>
            <a:p>
              <a:pPr algn="ctr"/>
              <a:r>
                <a:rPr lang="fr-FR" sz="1000" b="1" dirty="0">
                  <a:solidFill>
                    <a:srgbClr val="000066"/>
                  </a:solidFill>
                </a:rPr>
                <a:t>NH</a:t>
              </a:r>
              <a:r>
                <a:rPr lang="fr-FR" sz="1000" b="1" baseline="-25000" dirty="0">
                  <a:solidFill>
                    <a:srgbClr val="000066"/>
                  </a:solidFill>
                </a:rPr>
                <a:t>2</a:t>
              </a:r>
            </a:p>
          </p:txBody>
        </p:sp>
        <p:sp>
          <p:nvSpPr>
            <p:cNvPr id="25" name="ZoneTexte 24"/>
            <p:cNvSpPr txBox="1"/>
            <p:nvPr/>
          </p:nvSpPr>
          <p:spPr>
            <a:xfrm>
              <a:off x="3875869" y="3480087"/>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26" name="ZoneTexte 25"/>
            <p:cNvSpPr txBox="1"/>
            <p:nvPr/>
          </p:nvSpPr>
          <p:spPr>
            <a:xfrm>
              <a:off x="4141113" y="3575142"/>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27" name="ZoneTexte 26"/>
            <p:cNvSpPr txBox="1"/>
            <p:nvPr/>
          </p:nvSpPr>
          <p:spPr>
            <a:xfrm>
              <a:off x="4386865" y="3175347"/>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8" name="ZoneTexte 27"/>
            <p:cNvSpPr txBox="1"/>
            <p:nvPr/>
          </p:nvSpPr>
          <p:spPr>
            <a:xfrm>
              <a:off x="4405369" y="3470908"/>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29" name="ZoneTexte 28"/>
            <p:cNvSpPr txBox="1"/>
            <p:nvPr/>
          </p:nvSpPr>
          <p:spPr>
            <a:xfrm>
              <a:off x="4727589" y="3499773"/>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30" name="ZoneTexte 29"/>
            <p:cNvSpPr txBox="1"/>
            <p:nvPr/>
          </p:nvSpPr>
          <p:spPr>
            <a:xfrm>
              <a:off x="4897418" y="3221468"/>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31" name="ZoneTexte 30"/>
            <p:cNvSpPr txBox="1"/>
            <p:nvPr/>
          </p:nvSpPr>
          <p:spPr>
            <a:xfrm>
              <a:off x="4748275" y="2946348"/>
              <a:ext cx="418704" cy="246221"/>
            </a:xfrm>
            <a:prstGeom prst="rect">
              <a:avLst/>
            </a:prstGeom>
            <a:noFill/>
          </p:spPr>
          <p:txBody>
            <a:bodyPr wrap="none" rtlCol="0">
              <a:spAutoFit/>
            </a:bodyPr>
            <a:lstStyle/>
            <a:p>
              <a:pPr algn="ctr"/>
              <a:r>
                <a:rPr lang="fr-FR" sz="1000" b="1" dirty="0">
                  <a:solidFill>
                    <a:srgbClr val="000066"/>
                  </a:solidFill>
                </a:rPr>
                <a:t>NH</a:t>
              </a:r>
              <a:r>
                <a:rPr lang="fr-FR" sz="1000" b="1" baseline="-25000" dirty="0">
                  <a:solidFill>
                    <a:srgbClr val="000066"/>
                  </a:solidFill>
                </a:rPr>
                <a:t>2</a:t>
              </a:r>
            </a:p>
          </p:txBody>
        </p:sp>
        <p:sp>
          <p:nvSpPr>
            <p:cNvPr id="32" name="ZoneTexte 31"/>
            <p:cNvSpPr txBox="1"/>
            <p:nvPr/>
          </p:nvSpPr>
          <p:spPr>
            <a:xfrm>
              <a:off x="3557410" y="3316498"/>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33" name="ZoneTexte 32"/>
            <p:cNvSpPr txBox="1"/>
            <p:nvPr/>
          </p:nvSpPr>
          <p:spPr>
            <a:xfrm>
              <a:off x="3564623" y="3500406"/>
              <a:ext cx="269625" cy="246221"/>
            </a:xfrm>
            <a:prstGeom prst="rect">
              <a:avLst/>
            </a:prstGeom>
            <a:noFill/>
          </p:spPr>
          <p:txBody>
            <a:bodyPr wrap="none" rtlCol="0">
              <a:spAutoFit/>
            </a:bodyPr>
            <a:lstStyle/>
            <a:p>
              <a:pPr algn="ctr"/>
              <a:r>
                <a:rPr lang="fr-FR" sz="1000" b="1" dirty="0">
                  <a:solidFill>
                    <a:srgbClr val="000066"/>
                  </a:solidFill>
                </a:rPr>
                <a:t>P</a:t>
              </a:r>
            </a:p>
          </p:txBody>
        </p:sp>
        <p:sp>
          <p:nvSpPr>
            <p:cNvPr id="34" name="ZoneTexte 33"/>
            <p:cNvSpPr txBox="1"/>
            <p:nvPr/>
          </p:nvSpPr>
          <p:spPr>
            <a:xfrm>
              <a:off x="3557507" y="3720010"/>
              <a:ext cx="377026" cy="246221"/>
            </a:xfrm>
            <a:prstGeom prst="rect">
              <a:avLst/>
            </a:prstGeom>
            <a:noFill/>
          </p:spPr>
          <p:txBody>
            <a:bodyPr wrap="none" rtlCol="0">
              <a:spAutoFit/>
            </a:bodyPr>
            <a:lstStyle/>
            <a:p>
              <a:pPr algn="ctr"/>
              <a:r>
                <a:rPr lang="fr-FR" sz="1000" b="1" dirty="0">
                  <a:solidFill>
                    <a:srgbClr val="000066"/>
                  </a:solidFill>
                </a:rPr>
                <a:t>OH</a:t>
              </a:r>
            </a:p>
          </p:txBody>
        </p:sp>
        <p:sp>
          <p:nvSpPr>
            <p:cNvPr id="35" name="ZoneTexte 34"/>
            <p:cNvSpPr txBox="1"/>
            <p:nvPr/>
          </p:nvSpPr>
          <p:spPr>
            <a:xfrm>
              <a:off x="3272245" y="3605918"/>
              <a:ext cx="377026" cy="246221"/>
            </a:xfrm>
            <a:prstGeom prst="rect">
              <a:avLst/>
            </a:prstGeom>
            <a:noFill/>
          </p:spPr>
          <p:txBody>
            <a:bodyPr wrap="none" rtlCol="0">
              <a:spAutoFit/>
            </a:bodyPr>
            <a:lstStyle/>
            <a:p>
              <a:pPr algn="ctr"/>
              <a:r>
                <a:rPr lang="fr-FR" sz="1000" b="1" dirty="0">
                  <a:solidFill>
                    <a:srgbClr val="000066"/>
                  </a:solidFill>
                </a:rPr>
                <a:t>HO</a:t>
              </a:r>
            </a:p>
          </p:txBody>
        </p:sp>
        <p:sp>
          <p:nvSpPr>
            <p:cNvPr id="36" name="ZoneTexte 35"/>
            <p:cNvSpPr txBox="1"/>
            <p:nvPr/>
          </p:nvSpPr>
          <p:spPr>
            <a:xfrm>
              <a:off x="7528684" y="3167174"/>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37" name="ZoneTexte 36"/>
            <p:cNvSpPr txBox="1"/>
            <p:nvPr/>
          </p:nvSpPr>
          <p:spPr>
            <a:xfrm>
              <a:off x="7528138" y="3453210"/>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38" name="ZoneTexte 37"/>
            <p:cNvSpPr txBox="1"/>
            <p:nvPr/>
          </p:nvSpPr>
          <p:spPr>
            <a:xfrm>
              <a:off x="7859883" y="3510650"/>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39" name="ZoneTexte 38"/>
            <p:cNvSpPr txBox="1"/>
            <p:nvPr/>
          </p:nvSpPr>
          <p:spPr>
            <a:xfrm>
              <a:off x="8010662" y="3232345"/>
              <a:ext cx="284052" cy="246221"/>
            </a:xfrm>
            <a:prstGeom prst="rect">
              <a:avLst/>
            </a:prstGeom>
            <a:noFill/>
          </p:spPr>
          <p:txBody>
            <a:bodyPr wrap="none" rtlCol="0">
              <a:spAutoFit/>
            </a:bodyPr>
            <a:lstStyle/>
            <a:p>
              <a:pPr algn="ctr"/>
              <a:r>
                <a:rPr lang="fr-FR" sz="1000" b="1" dirty="0">
                  <a:solidFill>
                    <a:srgbClr val="000066"/>
                  </a:solidFill>
                </a:rPr>
                <a:t>N</a:t>
              </a:r>
            </a:p>
          </p:txBody>
        </p:sp>
        <p:sp>
          <p:nvSpPr>
            <p:cNvPr id="40" name="ZoneTexte 39"/>
            <p:cNvSpPr txBox="1"/>
            <p:nvPr/>
          </p:nvSpPr>
          <p:spPr>
            <a:xfrm>
              <a:off x="7890094" y="2947700"/>
              <a:ext cx="418704" cy="246221"/>
            </a:xfrm>
            <a:prstGeom prst="rect">
              <a:avLst/>
            </a:prstGeom>
            <a:noFill/>
          </p:spPr>
          <p:txBody>
            <a:bodyPr wrap="none" rtlCol="0">
              <a:spAutoFit/>
            </a:bodyPr>
            <a:lstStyle/>
            <a:p>
              <a:pPr algn="ctr"/>
              <a:r>
                <a:rPr lang="fr-FR" sz="1000" b="1" dirty="0">
                  <a:solidFill>
                    <a:srgbClr val="000066"/>
                  </a:solidFill>
                </a:rPr>
                <a:t>NH</a:t>
              </a:r>
              <a:r>
                <a:rPr lang="fr-FR" sz="1000" b="1" baseline="-25000" dirty="0">
                  <a:solidFill>
                    <a:srgbClr val="000066"/>
                  </a:solidFill>
                </a:rPr>
                <a:t>2</a:t>
              </a:r>
            </a:p>
          </p:txBody>
        </p:sp>
        <p:sp>
          <p:nvSpPr>
            <p:cNvPr id="41" name="ZoneTexte 40"/>
            <p:cNvSpPr txBox="1"/>
            <p:nvPr/>
          </p:nvSpPr>
          <p:spPr>
            <a:xfrm>
              <a:off x="7033774" y="3469492"/>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42" name="ZoneTexte 41"/>
            <p:cNvSpPr txBox="1"/>
            <p:nvPr/>
          </p:nvSpPr>
          <p:spPr>
            <a:xfrm>
              <a:off x="7279968" y="3545497"/>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43" name="ZoneTexte 42"/>
            <p:cNvSpPr txBox="1"/>
            <p:nvPr/>
          </p:nvSpPr>
          <p:spPr>
            <a:xfrm>
              <a:off x="6743890" y="3296378"/>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44" name="ZoneTexte 43"/>
            <p:cNvSpPr txBox="1"/>
            <p:nvPr/>
          </p:nvSpPr>
          <p:spPr>
            <a:xfrm>
              <a:off x="6760628" y="3489811"/>
              <a:ext cx="269625" cy="246221"/>
            </a:xfrm>
            <a:prstGeom prst="rect">
              <a:avLst/>
            </a:prstGeom>
            <a:noFill/>
          </p:spPr>
          <p:txBody>
            <a:bodyPr wrap="none" rtlCol="0">
              <a:spAutoFit/>
            </a:bodyPr>
            <a:lstStyle/>
            <a:p>
              <a:pPr algn="ctr"/>
              <a:r>
                <a:rPr lang="fr-FR" sz="1000" b="1" dirty="0">
                  <a:solidFill>
                    <a:srgbClr val="000066"/>
                  </a:solidFill>
                </a:rPr>
                <a:t>P</a:t>
              </a:r>
            </a:p>
          </p:txBody>
        </p:sp>
        <p:sp>
          <p:nvSpPr>
            <p:cNvPr id="45" name="ZoneTexte 44"/>
            <p:cNvSpPr txBox="1"/>
            <p:nvPr/>
          </p:nvSpPr>
          <p:spPr>
            <a:xfrm>
              <a:off x="6743987" y="3709415"/>
              <a:ext cx="377026" cy="246221"/>
            </a:xfrm>
            <a:prstGeom prst="rect">
              <a:avLst/>
            </a:prstGeom>
            <a:noFill/>
          </p:spPr>
          <p:txBody>
            <a:bodyPr wrap="none" rtlCol="0">
              <a:spAutoFit/>
            </a:bodyPr>
            <a:lstStyle/>
            <a:p>
              <a:pPr algn="ctr"/>
              <a:r>
                <a:rPr lang="fr-FR" sz="1000" b="1" dirty="0">
                  <a:solidFill>
                    <a:srgbClr val="000066"/>
                  </a:solidFill>
                </a:rPr>
                <a:t>OH</a:t>
              </a:r>
            </a:p>
          </p:txBody>
        </p:sp>
        <p:sp>
          <p:nvSpPr>
            <p:cNvPr id="46" name="ZoneTexte 45"/>
            <p:cNvSpPr txBox="1"/>
            <p:nvPr/>
          </p:nvSpPr>
          <p:spPr>
            <a:xfrm>
              <a:off x="6347401" y="3296378"/>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47" name="ZoneTexte 46"/>
            <p:cNvSpPr txBox="1"/>
            <p:nvPr/>
          </p:nvSpPr>
          <p:spPr>
            <a:xfrm>
              <a:off x="5957458" y="3296378"/>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48" name="ZoneTexte 47"/>
            <p:cNvSpPr txBox="1"/>
            <p:nvPr/>
          </p:nvSpPr>
          <p:spPr>
            <a:xfrm>
              <a:off x="6352343" y="3489811"/>
              <a:ext cx="269625" cy="246221"/>
            </a:xfrm>
            <a:prstGeom prst="rect">
              <a:avLst/>
            </a:prstGeom>
            <a:noFill/>
          </p:spPr>
          <p:txBody>
            <a:bodyPr wrap="none" rtlCol="0">
              <a:spAutoFit/>
            </a:bodyPr>
            <a:lstStyle/>
            <a:p>
              <a:pPr algn="ctr"/>
              <a:r>
                <a:rPr lang="fr-FR" sz="1000" b="1" dirty="0">
                  <a:solidFill>
                    <a:srgbClr val="000066"/>
                  </a:solidFill>
                </a:rPr>
                <a:t>P</a:t>
              </a:r>
            </a:p>
          </p:txBody>
        </p:sp>
        <p:sp>
          <p:nvSpPr>
            <p:cNvPr id="49" name="ZoneTexte 48"/>
            <p:cNvSpPr txBox="1"/>
            <p:nvPr/>
          </p:nvSpPr>
          <p:spPr>
            <a:xfrm>
              <a:off x="5952835" y="3489811"/>
              <a:ext cx="269625" cy="246221"/>
            </a:xfrm>
            <a:prstGeom prst="rect">
              <a:avLst/>
            </a:prstGeom>
            <a:noFill/>
          </p:spPr>
          <p:txBody>
            <a:bodyPr wrap="none" rtlCol="0">
              <a:spAutoFit/>
            </a:bodyPr>
            <a:lstStyle/>
            <a:p>
              <a:pPr algn="ctr"/>
              <a:r>
                <a:rPr lang="fr-FR" sz="1000" b="1" dirty="0">
                  <a:solidFill>
                    <a:srgbClr val="000066"/>
                  </a:solidFill>
                </a:rPr>
                <a:t>P</a:t>
              </a:r>
            </a:p>
          </p:txBody>
        </p:sp>
        <p:sp>
          <p:nvSpPr>
            <p:cNvPr id="50" name="ZoneTexte 49"/>
            <p:cNvSpPr txBox="1"/>
            <p:nvPr/>
          </p:nvSpPr>
          <p:spPr>
            <a:xfrm>
              <a:off x="6353798" y="3709415"/>
              <a:ext cx="377026" cy="246221"/>
            </a:xfrm>
            <a:prstGeom prst="rect">
              <a:avLst/>
            </a:prstGeom>
            <a:noFill/>
          </p:spPr>
          <p:txBody>
            <a:bodyPr wrap="none" rtlCol="0">
              <a:spAutoFit/>
            </a:bodyPr>
            <a:lstStyle/>
            <a:p>
              <a:pPr algn="ctr"/>
              <a:r>
                <a:rPr lang="fr-FR" sz="1000" b="1" dirty="0">
                  <a:solidFill>
                    <a:srgbClr val="000066"/>
                  </a:solidFill>
                </a:rPr>
                <a:t>OH</a:t>
              </a:r>
            </a:p>
          </p:txBody>
        </p:sp>
        <p:sp>
          <p:nvSpPr>
            <p:cNvPr id="51" name="ZoneTexte 50"/>
            <p:cNvSpPr txBox="1"/>
            <p:nvPr/>
          </p:nvSpPr>
          <p:spPr>
            <a:xfrm>
              <a:off x="5962805" y="3709415"/>
              <a:ext cx="377026" cy="246221"/>
            </a:xfrm>
            <a:prstGeom prst="rect">
              <a:avLst/>
            </a:prstGeom>
            <a:noFill/>
          </p:spPr>
          <p:txBody>
            <a:bodyPr wrap="none" rtlCol="0">
              <a:spAutoFit/>
            </a:bodyPr>
            <a:lstStyle/>
            <a:p>
              <a:pPr algn="ctr"/>
              <a:r>
                <a:rPr lang="fr-FR" sz="1000" b="1" dirty="0">
                  <a:solidFill>
                    <a:srgbClr val="000066"/>
                  </a:solidFill>
                </a:rPr>
                <a:t>OH</a:t>
              </a:r>
            </a:p>
          </p:txBody>
        </p:sp>
        <p:sp>
          <p:nvSpPr>
            <p:cNvPr id="52" name="ZoneTexte 51"/>
            <p:cNvSpPr txBox="1"/>
            <p:nvPr/>
          </p:nvSpPr>
          <p:spPr>
            <a:xfrm>
              <a:off x="6569748" y="3612921"/>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53" name="ZoneTexte 52"/>
            <p:cNvSpPr txBox="1"/>
            <p:nvPr/>
          </p:nvSpPr>
          <p:spPr>
            <a:xfrm>
              <a:off x="6152594" y="3612921"/>
              <a:ext cx="284052" cy="246221"/>
            </a:xfrm>
            <a:prstGeom prst="rect">
              <a:avLst/>
            </a:prstGeom>
            <a:noFill/>
          </p:spPr>
          <p:txBody>
            <a:bodyPr wrap="none" rtlCol="0">
              <a:spAutoFit/>
            </a:bodyPr>
            <a:lstStyle/>
            <a:p>
              <a:pPr algn="ctr"/>
              <a:r>
                <a:rPr lang="fr-FR" sz="1000" b="1" dirty="0">
                  <a:solidFill>
                    <a:srgbClr val="000066"/>
                  </a:solidFill>
                </a:rPr>
                <a:t>O</a:t>
              </a:r>
            </a:p>
          </p:txBody>
        </p:sp>
        <p:sp>
          <p:nvSpPr>
            <p:cNvPr id="54" name="ZoneTexte 53"/>
            <p:cNvSpPr txBox="1"/>
            <p:nvPr/>
          </p:nvSpPr>
          <p:spPr>
            <a:xfrm>
              <a:off x="5703878" y="3595531"/>
              <a:ext cx="377026" cy="246221"/>
            </a:xfrm>
            <a:prstGeom prst="rect">
              <a:avLst/>
            </a:prstGeom>
            <a:noFill/>
          </p:spPr>
          <p:txBody>
            <a:bodyPr wrap="none" rtlCol="0">
              <a:spAutoFit/>
            </a:bodyPr>
            <a:lstStyle/>
            <a:p>
              <a:pPr algn="ctr"/>
              <a:r>
                <a:rPr lang="fr-FR" sz="1000" b="1" dirty="0">
                  <a:solidFill>
                    <a:srgbClr val="000066"/>
                  </a:solidFill>
                </a:rPr>
                <a:t>HO</a:t>
              </a:r>
            </a:p>
          </p:txBody>
        </p:sp>
        <p:sp>
          <p:nvSpPr>
            <p:cNvPr id="55" name="ZoneTexte 54"/>
            <p:cNvSpPr txBox="1"/>
            <p:nvPr/>
          </p:nvSpPr>
          <p:spPr>
            <a:xfrm>
              <a:off x="854666" y="2279196"/>
              <a:ext cx="1945965" cy="461665"/>
            </a:xfrm>
            <a:prstGeom prst="rect">
              <a:avLst/>
            </a:prstGeom>
            <a:noFill/>
          </p:spPr>
          <p:txBody>
            <a:bodyPr wrap="none" rtlCol="0">
              <a:spAutoFit/>
            </a:bodyPr>
            <a:lstStyle/>
            <a:p>
              <a:pPr algn="ctr"/>
              <a:r>
                <a:rPr lang="fr-FR" sz="1200" b="1" dirty="0">
                  <a:solidFill>
                    <a:srgbClr val="000066"/>
                  </a:solidFill>
                </a:rPr>
                <a:t>GS-9131</a:t>
              </a:r>
              <a:br>
                <a:rPr lang="fr-FR" sz="1200" b="1" dirty="0">
                  <a:solidFill>
                    <a:srgbClr val="000066"/>
                  </a:solidFill>
                </a:rPr>
              </a:br>
              <a:r>
                <a:rPr lang="fr-FR" sz="1200" b="1" dirty="0">
                  <a:solidFill>
                    <a:srgbClr val="000066"/>
                  </a:solidFill>
                </a:rPr>
                <a:t>(</a:t>
              </a:r>
              <a:r>
                <a:rPr lang="fr-FR" sz="1200" b="1" dirty="0" err="1">
                  <a:solidFill>
                    <a:srgbClr val="000066"/>
                  </a:solidFill>
                </a:rPr>
                <a:t>prodrogue</a:t>
              </a:r>
              <a:r>
                <a:rPr lang="fr-FR" sz="1200" b="1" dirty="0">
                  <a:solidFill>
                    <a:srgbClr val="000066"/>
                  </a:solidFill>
                </a:rPr>
                <a:t> du GS-9148)</a:t>
              </a:r>
            </a:p>
          </p:txBody>
        </p:sp>
        <p:sp>
          <p:nvSpPr>
            <p:cNvPr id="56" name="ZoneTexte 55"/>
            <p:cNvSpPr txBox="1"/>
            <p:nvPr/>
          </p:nvSpPr>
          <p:spPr>
            <a:xfrm>
              <a:off x="1182509" y="4182579"/>
              <a:ext cx="1290281" cy="423516"/>
            </a:xfrm>
            <a:prstGeom prst="rect">
              <a:avLst/>
            </a:prstGeom>
            <a:noFill/>
          </p:spPr>
          <p:txBody>
            <a:bodyPr wrap="none" rtlCol="0">
              <a:spAutoFit/>
            </a:bodyPr>
            <a:lstStyle/>
            <a:p>
              <a:pPr algn="ctr"/>
              <a:r>
                <a:rPr lang="fr-FR" sz="1200" dirty="0">
                  <a:solidFill>
                    <a:srgbClr val="000066"/>
                  </a:solidFill>
                </a:rPr>
                <a:t>CI</a:t>
              </a:r>
              <a:r>
                <a:rPr lang="fr-FR" sz="1200" baseline="-25000" dirty="0">
                  <a:solidFill>
                    <a:srgbClr val="000066"/>
                  </a:solidFill>
                </a:rPr>
                <a:t>50</a:t>
              </a:r>
              <a:r>
                <a:rPr lang="fr-FR" sz="1200" dirty="0">
                  <a:solidFill>
                    <a:srgbClr val="000066"/>
                  </a:solidFill>
                </a:rPr>
                <a:t> = 0,29-48 </a:t>
              </a:r>
              <a:r>
                <a:rPr lang="fr-FR" sz="1200" dirty="0" err="1">
                  <a:solidFill>
                    <a:srgbClr val="000066"/>
                  </a:solidFill>
                </a:rPr>
                <a:t>nM</a:t>
              </a:r>
              <a:r>
                <a:rPr lang="fr-FR" sz="1200" dirty="0">
                  <a:solidFill>
                    <a:srgbClr val="000066"/>
                  </a:solidFill>
                </a:rPr>
                <a:t/>
              </a:r>
              <a:br>
                <a:rPr lang="fr-FR" sz="1200" dirty="0">
                  <a:solidFill>
                    <a:srgbClr val="000066"/>
                  </a:solidFill>
                </a:rPr>
              </a:br>
              <a:r>
                <a:rPr lang="fr-FR" sz="1200" dirty="0">
                  <a:solidFill>
                    <a:srgbClr val="000066"/>
                  </a:solidFill>
                </a:rPr>
                <a:t>dans les PBMC</a:t>
              </a:r>
            </a:p>
          </p:txBody>
        </p:sp>
        <p:sp>
          <p:nvSpPr>
            <p:cNvPr id="57" name="ZoneTexte 56"/>
            <p:cNvSpPr txBox="1"/>
            <p:nvPr/>
          </p:nvSpPr>
          <p:spPr>
            <a:xfrm>
              <a:off x="3801729" y="4201654"/>
              <a:ext cx="1566031" cy="423516"/>
            </a:xfrm>
            <a:prstGeom prst="rect">
              <a:avLst/>
            </a:prstGeom>
            <a:noFill/>
          </p:spPr>
          <p:txBody>
            <a:bodyPr wrap="none" rtlCol="0">
              <a:spAutoFit/>
            </a:bodyPr>
            <a:lstStyle/>
            <a:p>
              <a:pPr algn="ctr"/>
              <a:r>
                <a:rPr lang="fr-FR" sz="1200" dirty="0">
                  <a:solidFill>
                    <a:srgbClr val="000066"/>
                  </a:solidFill>
                </a:rPr>
                <a:t>CI</a:t>
              </a:r>
              <a:r>
                <a:rPr lang="fr-FR" sz="1200" baseline="-25000" dirty="0">
                  <a:solidFill>
                    <a:srgbClr val="000066"/>
                  </a:solidFill>
                </a:rPr>
                <a:t>50</a:t>
              </a:r>
              <a:r>
                <a:rPr lang="fr-FR" sz="1200" dirty="0">
                  <a:solidFill>
                    <a:srgbClr val="000066"/>
                  </a:solidFill>
                </a:rPr>
                <a:t> = 10,6 </a:t>
              </a:r>
              <a:r>
                <a:rPr lang="fr-FR" sz="1200" dirty="0" err="1">
                  <a:solidFill>
                    <a:srgbClr val="000066"/>
                  </a:solidFill>
                </a:rPr>
                <a:t>nM</a:t>
              </a:r>
              <a:r>
                <a:rPr lang="fr-FR" sz="1200" dirty="0">
                  <a:solidFill>
                    <a:srgbClr val="000066"/>
                  </a:solidFill>
                </a:rPr>
                <a:t/>
              </a:r>
              <a:br>
                <a:rPr lang="fr-FR" sz="1200" dirty="0">
                  <a:solidFill>
                    <a:srgbClr val="000066"/>
                  </a:solidFill>
                </a:rPr>
              </a:br>
              <a:r>
                <a:rPr lang="fr-FR" sz="1200" dirty="0">
                  <a:solidFill>
                    <a:srgbClr val="000066"/>
                  </a:solidFill>
                </a:rPr>
                <a:t>dans les cellules MT-2</a:t>
              </a:r>
            </a:p>
          </p:txBody>
        </p:sp>
        <p:sp>
          <p:nvSpPr>
            <p:cNvPr id="58" name="ZoneTexte 57"/>
            <p:cNvSpPr txBox="1"/>
            <p:nvPr/>
          </p:nvSpPr>
          <p:spPr>
            <a:xfrm>
              <a:off x="4270310" y="2279196"/>
              <a:ext cx="798617" cy="461665"/>
            </a:xfrm>
            <a:prstGeom prst="rect">
              <a:avLst/>
            </a:prstGeom>
            <a:noFill/>
          </p:spPr>
          <p:txBody>
            <a:bodyPr wrap="none" rtlCol="0">
              <a:spAutoFit/>
            </a:bodyPr>
            <a:lstStyle/>
            <a:p>
              <a:pPr algn="ctr"/>
              <a:r>
                <a:rPr lang="fr-FR" sz="1200" b="1" dirty="0">
                  <a:solidFill>
                    <a:srgbClr val="000066"/>
                  </a:solidFill>
                </a:rPr>
                <a:t>GS-9148</a:t>
              </a:r>
              <a:br>
                <a:rPr lang="fr-FR" sz="1200" b="1" dirty="0">
                  <a:solidFill>
                    <a:srgbClr val="000066"/>
                  </a:solidFill>
                </a:rPr>
              </a:br>
              <a:r>
                <a:rPr lang="fr-FR" sz="1200" b="1" dirty="0">
                  <a:solidFill>
                    <a:srgbClr val="000066"/>
                  </a:solidFill>
                </a:rPr>
                <a:t>(parent)</a:t>
              </a:r>
            </a:p>
          </p:txBody>
        </p:sp>
        <p:sp>
          <p:nvSpPr>
            <p:cNvPr id="59" name="ZoneTexte 58"/>
            <p:cNvSpPr txBox="1"/>
            <p:nvPr/>
          </p:nvSpPr>
          <p:spPr>
            <a:xfrm>
              <a:off x="6068265" y="2279196"/>
              <a:ext cx="1796711" cy="646331"/>
            </a:xfrm>
            <a:prstGeom prst="rect">
              <a:avLst/>
            </a:prstGeom>
            <a:noFill/>
          </p:spPr>
          <p:txBody>
            <a:bodyPr wrap="none" rtlCol="0">
              <a:spAutoFit/>
            </a:bodyPr>
            <a:lstStyle/>
            <a:p>
              <a:pPr algn="ctr"/>
              <a:r>
                <a:rPr lang="fr-FR" sz="1200" b="1" dirty="0">
                  <a:solidFill>
                    <a:srgbClr val="000066"/>
                  </a:solidFill>
                </a:rPr>
                <a:t>GS-9148-diphosphate</a:t>
              </a:r>
              <a:br>
                <a:rPr lang="fr-FR" sz="1200" b="1" dirty="0">
                  <a:solidFill>
                    <a:srgbClr val="000066"/>
                  </a:solidFill>
                </a:rPr>
              </a:br>
              <a:r>
                <a:rPr lang="fr-FR" sz="1200" b="1" dirty="0">
                  <a:solidFill>
                    <a:srgbClr val="000066"/>
                  </a:solidFill>
                </a:rPr>
                <a:t>(métabolite actif)</a:t>
              </a:r>
              <a:br>
                <a:rPr lang="fr-FR" sz="1200" b="1" dirty="0">
                  <a:solidFill>
                    <a:srgbClr val="000066"/>
                  </a:solidFill>
                </a:rPr>
              </a:br>
              <a:r>
                <a:rPr lang="fr-FR" sz="1200" b="1" dirty="0">
                  <a:solidFill>
                    <a:srgbClr val="000066"/>
                  </a:solidFill>
                </a:rPr>
                <a:t>terminateur de chaîne</a:t>
              </a:r>
            </a:p>
          </p:txBody>
        </p:sp>
        <p:sp>
          <p:nvSpPr>
            <p:cNvPr id="60" name="ZoneTexte 59"/>
            <p:cNvSpPr txBox="1"/>
            <p:nvPr/>
          </p:nvSpPr>
          <p:spPr>
            <a:xfrm>
              <a:off x="5013971" y="2279196"/>
              <a:ext cx="1246718" cy="400110"/>
            </a:xfrm>
            <a:prstGeom prst="rect">
              <a:avLst/>
            </a:prstGeom>
            <a:noFill/>
          </p:spPr>
          <p:txBody>
            <a:bodyPr wrap="none" rtlCol="0">
              <a:spAutoFit/>
            </a:bodyPr>
            <a:lstStyle/>
            <a:p>
              <a:pPr algn="ctr"/>
              <a:r>
                <a:rPr lang="fr-FR" sz="1000" dirty="0">
                  <a:solidFill>
                    <a:srgbClr val="000066"/>
                  </a:solidFill>
                </a:rPr>
                <a:t/>
              </a:r>
              <a:br>
                <a:rPr lang="fr-FR" sz="1000" dirty="0">
                  <a:solidFill>
                    <a:srgbClr val="000066"/>
                  </a:solidFill>
                </a:rPr>
              </a:br>
              <a:r>
                <a:rPr lang="fr-FR" sz="1000" dirty="0">
                  <a:solidFill>
                    <a:srgbClr val="000066"/>
                  </a:solidFill>
                </a:rPr>
                <a:t>Kinases cellulaires </a:t>
              </a:r>
            </a:p>
          </p:txBody>
        </p:sp>
        <p:sp>
          <p:nvSpPr>
            <p:cNvPr id="61" name="ZoneTexte 60"/>
            <p:cNvSpPr txBox="1"/>
            <p:nvPr/>
          </p:nvSpPr>
          <p:spPr>
            <a:xfrm>
              <a:off x="3497451" y="2463493"/>
              <a:ext cx="952023" cy="246221"/>
            </a:xfrm>
            <a:prstGeom prst="rect">
              <a:avLst/>
            </a:prstGeom>
            <a:noFill/>
          </p:spPr>
          <p:txBody>
            <a:bodyPr wrap="square" rtlCol="0">
              <a:spAutoFit/>
            </a:bodyPr>
            <a:lstStyle/>
            <a:p>
              <a:pPr algn="ctr"/>
              <a:r>
                <a:rPr lang="fr-FR" sz="1000" dirty="0">
                  <a:solidFill>
                    <a:srgbClr val="000066"/>
                  </a:solidFill>
                </a:rPr>
                <a:t>Cathepsine A</a:t>
              </a:r>
            </a:p>
          </p:txBody>
        </p:sp>
        <p:cxnSp>
          <p:nvCxnSpPr>
            <p:cNvPr id="62" name="Connecteur droit avec flèche 61"/>
            <p:cNvCxnSpPr/>
            <p:nvPr/>
          </p:nvCxnSpPr>
          <p:spPr bwMode="auto">
            <a:xfrm>
              <a:off x="2811269" y="2740861"/>
              <a:ext cx="1010951" cy="0"/>
            </a:xfrm>
            <a:prstGeom prst="straightConnector1">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63" name="Connecteur droit avec flèche 62"/>
            <p:cNvCxnSpPr/>
            <p:nvPr/>
          </p:nvCxnSpPr>
          <p:spPr bwMode="auto">
            <a:xfrm>
              <a:off x="5106397" y="2740861"/>
              <a:ext cx="914202" cy="0"/>
            </a:xfrm>
            <a:prstGeom prst="straightConnector1">
              <a:avLst/>
            </a:prstGeom>
            <a:solidFill>
              <a:schemeClr val="accent1"/>
            </a:solidFill>
            <a:ln w="9525" cap="flat" cmpd="sng" algn="ctr">
              <a:solidFill>
                <a:srgbClr val="000066"/>
              </a:solidFill>
              <a:prstDash val="solid"/>
              <a:round/>
              <a:headEnd type="none" w="med" len="med"/>
              <a:tailEnd type="triangle" w="med" len="med"/>
            </a:ln>
            <a:effectLst/>
          </p:spPr>
        </p:cxnSp>
        <p:sp>
          <p:nvSpPr>
            <p:cNvPr id="64" name="Ellipse 63"/>
            <p:cNvSpPr/>
            <p:nvPr/>
          </p:nvSpPr>
          <p:spPr bwMode="auto">
            <a:xfrm>
              <a:off x="3016957" y="1900696"/>
              <a:ext cx="5600803" cy="3164524"/>
            </a:xfrm>
            <a:prstGeom prst="ellipse">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2400" b="0" i="0" u="none" strike="noStrike" cap="none" normalizeH="0" baseline="0">
                <a:ln>
                  <a:noFill/>
                </a:ln>
                <a:solidFill>
                  <a:schemeClr val="bg1"/>
                </a:solidFill>
                <a:effectLst/>
                <a:latin typeface="Arial" charset="0"/>
              </a:endParaRPr>
            </a:p>
          </p:txBody>
        </p:sp>
        <p:sp>
          <p:nvSpPr>
            <p:cNvPr id="65" name="ZoneTexte 64"/>
            <p:cNvSpPr txBox="1"/>
            <p:nvPr/>
          </p:nvSpPr>
          <p:spPr>
            <a:xfrm>
              <a:off x="5233117" y="4472401"/>
              <a:ext cx="941521" cy="369332"/>
            </a:xfrm>
            <a:prstGeom prst="rect">
              <a:avLst/>
            </a:prstGeom>
            <a:noFill/>
          </p:spPr>
          <p:txBody>
            <a:bodyPr wrap="none" rtlCol="0">
              <a:spAutoFit/>
            </a:bodyPr>
            <a:lstStyle/>
            <a:p>
              <a:pPr algn="ctr"/>
              <a:r>
                <a:rPr lang="fr-FR" b="1" dirty="0">
                  <a:solidFill>
                    <a:srgbClr val="C00000"/>
                  </a:solidFill>
                </a:rPr>
                <a:t>Cellule</a:t>
              </a:r>
            </a:p>
          </p:txBody>
        </p:sp>
        <p:sp>
          <p:nvSpPr>
            <p:cNvPr id="66" name="ZoneTexte 65"/>
            <p:cNvSpPr txBox="1"/>
            <p:nvPr/>
          </p:nvSpPr>
          <p:spPr>
            <a:xfrm>
              <a:off x="2702092" y="4855411"/>
              <a:ext cx="993143" cy="369332"/>
            </a:xfrm>
            <a:prstGeom prst="rect">
              <a:avLst/>
            </a:prstGeom>
            <a:noFill/>
          </p:spPr>
          <p:txBody>
            <a:bodyPr wrap="none" rtlCol="0">
              <a:spAutoFit/>
            </a:bodyPr>
            <a:lstStyle/>
            <a:p>
              <a:pPr algn="ctr"/>
              <a:r>
                <a:rPr lang="fr-FR" b="1" dirty="0">
                  <a:solidFill>
                    <a:srgbClr val="C00000"/>
                  </a:solidFill>
                </a:rPr>
                <a:t>Plasma</a:t>
              </a:r>
            </a:p>
          </p:txBody>
        </p:sp>
      </p:grpSp>
      <p:sp>
        <p:nvSpPr>
          <p:cNvPr id="181"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White KL, CROI 2017, Abs. 436</a:t>
            </a:r>
          </a:p>
        </p:txBody>
      </p:sp>
      <p:sp>
        <p:nvSpPr>
          <p:cNvPr id="182" name="ZoneTexte 181"/>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91</a:t>
            </a:r>
          </a:p>
        </p:txBody>
      </p:sp>
    </p:spTree>
    <p:extLst>
      <p:ext uri="{BB962C8B-B14F-4D97-AF65-F5344CB8AC3E}">
        <p14:creationId xmlns:p14="http://schemas.microsoft.com/office/powerpoint/2010/main" val="387774431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r 2"/>
          <p:cNvGrpSpPr/>
          <p:nvPr/>
        </p:nvGrpSpPr>
        <p:grpSpPr>
          <a:xfrm>
            <a:off x="24831" y="1535279"/>
            <a:ext cx="8920321" cy="2606768"/>
            <a:chOff x="56581" y="2694154"/>
            <a:chExt cx="8920321" cy="2606768"/>
          </a:xfrm>
        </p:grpSpPr>
        <p:grpSp>
          <p:nvGrpSpPr>
            <p:cNvPr id="4" name="Groupe 5154"/>
            <p:cNvGrpSpPr/>
            <p:nvPr/>
          </p:nvGrpSpPr>
          <p:grpSpPr>
            <a:xfrm>
              <a:off x="605949" y="3053438"/>
              <a:ext cx="3623620" cy="1787764"/>
              <a:chOff x="895350" y="3121026"/>
              <a:chExt cx="3349626" cy="1652587"/>
            </a:xfrm>
          </p:grpSpPr>
          <p:sp>
            <p:nvSpPr>
              <p:cNvPr id="97" name="Freeform 8"/>
              <p:cNvSpPr>
                <a:spLocks/>
              </p:cNvSpPr>
              <p:nvPr/>
            </p:nvSpPr>
            <p:spPr bwMode="auto">
              <a:xfrm>
                <a:off x="960438" y="3121026"/>
                <a:ext cx="3284538" cy="1589088"/>
              </a:xfrm>
              <a:custGeom>
                <a:avLst/>
                <a:gdLst>
                  <a:gd name="T0" fmla="*/ 2069 w 2069"/>
                  <a:gd name="T1" fmla="*/ 1001 h 1001"/>
                  <a:gd name="T2" fmla="*/ 0 w 2069"/>
                  <a:gd name="T3" fmla="*/ 1001 h 1001"/>
                  <a:gd name="T4" fmla="*/ 0 w 2069"/>
                  <a:gd name="T5" fmla="*/ 0 h 1001"/>
                </a:gdLst>
                <a:ahLst/>
                <a:cxnLst>
                  <a:cxn ang="0">
                    <a:pos x="T0" y="T1"/>
                  </a:cxn>
                  <a:cxn ang="0">
                    <a:pos x="T2" y="T3"/>
                  </a:cxn>
                  <a:cxn ang="0">
                    <a:pos x="T4" y="T5"/>
                  </a:cxn>
                </a:cxnLst>
                <a:rect l="0" t="0" r="r" b="b"/>
                <a:pathLst>
                  <a:path w="2069" h="1001">
                    <a:moveTo>
                      <a:pt x="2069" y="1001"/>
                    </a:moveTo>
                    <a:lnTo>
                      <a:pt x="0" y="1001"/>
                    </a:lnTo>
                    <a:lnTo>
                      <a:pt x="0" y="0"/>
                    </a:lnTo>
                  </a:path>
                </a:pathLst>
              </a:custGeom>
              <a:noFill/>
              <a:ln w="7938">
                <a:solidFill>
                  <a:schemeClr val="tx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8" name="Line 19"/>
              <p:cNvSpPr>
                <a:spLocks noChangeShapeType="1"/>
              </p:cNvSpPr>
              <p:nvPr/>
            </p:nvSpPr>
            <p:spPr bwMode="auto">
              <a:xfrm>
                <a:off x="895350" y="3133726"/>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9" name="Line 20"/>
              <p:cNvSpPr>
                <a:spLocks noChangeShapeType="1"/>
              </p:cNvSpPr>
              <p:nvPr/>
            </p:nvSpPr>
            <p:spPr bwMode="auto">
              <a:xfrm>
                <a:off x="895350" y="3319463"/>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0" name="Line 21"/>
              <p:cNvSpPr>
                <a:spLocks noChangeShapeType="1"/>
              </p:cNvSpPr>
              <p:nvPr/>
            </p:nvSpPr>
            <p:spPr bwMode="auto">
              <a:xfrm>
                <a:off x="895350" y="3508376"/>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1" name="Line 22"/>
              <p:cNvSpPr>
                <a:spLocks noChangeShapeType="1"/>
              </p:cNvSpPr>
              <p:nvPr/>
            </p:nvSpPr>
            <p:spPr bwMode="auto">
              <a:xfrm>
                <a:off x="895350" y="3695701"/>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2" name="Line 23"/>
              <p:cNvSpPr>
                <a:spLocks noChangeShapeType="1"/>
              </p:cNvSpPr>
              <p:nvPr/>
            </p:nvSpPr>
            <p:spPr bwMode="auto">
              <a:xfrm>
                <a:off x="895350" y="3884613"/>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3" name="Line 24"/>
              <p:cNvSpPr>
                <a:spLocks noChangeShapeType="1"/>
              </p:cNvSpPr>
              <p:nvPr/>
            </p:nvSpPr>
            <p:spPr bwMode="auto">
              <a:xfrm>
                <a:off x="895350" y="4070351"/>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4" name="Line 25"/>
              <p:cNvSpPr>
                <a:spLocks noChangeShapeType="1"/>
              </p:cNvSpPr>
              <p:nvPr/>
            </p:nvSpPr>
            <p:spPr bwMode="auto">
              <a:xfrm>
                <a:off x="895350" y="4257676"/>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5" name="Line 26"/>
              <p:cNvSpPr>
                <a:spLocks noChangeShapeType="1"/>
              </p:cNvSpPr>
              <p:nvPr/>
            </p:nvSpPr>
            <p:spPr bwMode="auto">
              <a:xfrm>
                <a:off x="895350" y="4446588"/>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6" name="Line 27"/>
              <p:cNvSpPr>
                <a:spLocks noChangeShapeType="1"/>
              </p:cNvSpPr>
              <p:nvPr/>
            </p:nvSpPr>
            <p:spPr bwMode="auto">
              <a:xfrm>
                <a:off x="895350" y="4635501"/>
                <a:ext cx="65088"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7" name="Line 37"/>
              <p:cNvSpPr>
                <a:spLocks noChangeShapeType="1"/>
              </p:cNvSpPr>
              <p:nvPr/>
            </p:nvSpPr>
            <p:spPr bwMode="auto">
              <a:xfrm flipV="1">
                <a:off x="2917825"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8" name="Line 38"/>
              <p:cNvSpPr>
                <a:spLocks noChangeShapeType="1"/>
              </p:cNvSpPr>
              <p:nvPr/>
            </p:nvSpPr>
            <p:spPr bwMode="auto">
              <a:xfrm flipV="1">
                <a:off x="2592388"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09" name="Line 39"/>
              <p:cNvSpPr>
                <a:spLocks noChangeShapeType="1"/>
              </p:cNvSpPr>
              <p:nvPr/>
            </p:nvSpPr>
            <p:spPr bwMode="auto">
              <a:xfrm flipV="1">
                <a:off x="3570288"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0" name="Line 40"/>
              <p:cNvSpPr>
                <a:spLocks noChangeShapeType="1"/>
              </p:cNvSpPr>
              <p:nvPr/>
            </p:nvSpPr>
            <p:spPr bwMode="auto">
              <a:xfrm flipV="1">
                <a:off x="3244850"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1" name="Line 41"/>
              <p:cNvSpPr>
                <a:spLocks noChangeShapeType="1"/>
              </p:cNvSpPr>
              <p:nvPr/>
            </p:nvSpPr>
            <p:spPr bwMode="auto">
              <a:xfrm flipV="1">
                <a:off x="4224338"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2" name="Line 42"/>
              <p:cNvSpPr>
                <a:spLocks noChangeShapeType="1"/>
              </p:cNvSpPr>
              <p:nvPr/>
            </p:nvSpPr>
            <p:spPr bwMode="auto">
              <a:xfrm flipV="1">
                <a:off x="3897313"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3" name="Line 45"/>
              <p:cNvSpPr>
                <a:spLocks noChangeShapeType="1"/>
              </p:cNvSpPr>
              <p:nvPr/>
            </p:nvSpPr>
            <p:spPr bwMode="auto">
              <a:xfrm flipV="1">
                <a:off x="960438"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4" name="Line 46"/>
              <p:cNvSpPr>
                <a:spLocks noChangeShapeType="1"/>
              </p:cNvSpPr>
              <p:nvPr/>
            </p:nvSpPr>
            <p:spPr bwMode="auto">
              <a:xfrm flipV="1">
                <a:off x="1612900"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5" name="Line 47"/>
              <p:cNvSpPr>
                <a:spLocks noChangeShapeType="1"/>
              </p:cNvSpPr>
              <p:nvPr/>
            </p:nvSpPr>
            <p:spPr bwMode="auto">
              <a:xfrm flipV="1">
                <a:off x="1284288"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6" name="Line 48"/>
              <p:cNvSpPr>
                <a:spLocks noChangeShapeType="1"/>
              </p:cNvSpPr>
              <p:nvPr/>
            </p:nvSpPr>
            <p:spPr bwMode="auto">
              <a:xfrm flipV="1">
                <a:off x="2265363"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7" name="Line 49"/>
              <p:cNvSpPr>
                <a:spLocks noChangeShapeType="1"/>
              </p:cNvSpPr>
              <p:nvPr/>
            </p:nvSpPr>
            <p:spPr bwMode="auto">
              <a:xfrm flipV="1">
                <a:off x="1936750" y="4710113"/>
                <a:ext cx="0" cy="6350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8" name="Line 51"/>
              <p:cNvSpPr>
                <a:spLocks noChangeShapeType="1"/>
              </p:cNvSpPr>
              <p:nvPr/>
            </p:nvSpPr>
            <p:spPr bwMode="auto">
              <a:xfrm flipH="1">
                <a:off x="960438" y="4635501"/>
                <a:ext cx="3263900" cy="0"/>
              </a:xfrm>
              <a:prstGeom prst="line">
                <a:avLst/>
              </a:prstGeom>
              <a:noFill/>
              <a:ln w="7938">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19" name="Freeform 52"/>
              <p:cNvSpPr>
                <a:spLocks/>
              </p:cNvSpPr>
              <p:nvPr/>
            </p:nvSpPr>
            <p:spPr bwMode="auto">
              <a:xfrm>
                <a:off x="960438" y="3270251"/>
                <a:ext cx="2892425" cy="1317625"/>
              </a:xfrm>
              <a:custGeom>
                <a:avLst/>
                <a:gdLst>
                  <a:gd name="T0" fmla="*/ 1822 w 1822"/>
                  <a:gd name="T1" fmla="*/ 0 h 830"/>
                  <a:gd name="T2" fmla="*/ 1190 w 1822"/>
                  <a:gd name="T3" fmla="*/ 0 h 830"/>
                  <a:gd name="T4" fmla="*/ 1190 w 1822"/>
                  <a:gd name="T5" fmla="*/ 112 h 830"/>
                  <a:gd name="T6" fmla="*/ 1125 w 1822"/>
                  <a:gd name="T7" fmla="*/ 112 h 830"/>
                  <a:gd name="T8" fmla="*/ 1125 w 1822"/>
                  <a:gd name="T9" fmla="*/ 236 h 830"/>
                  <a:gd name="T10" fmla="*/ 789 w 1822"/>
                  <a:gd name="T11" fmla="*/ 236 h 830"/>
                  <a:gd name="T12" fmla="*/ 789 w 1822"/>
                  <a:gd name="T13" fmla="*/ 354 h 830"/>
                  <a:gd name="T14" fmla="*/ 695 w 1822"/>
                  <a:gd name="T15" fmla="*/ 354 h 830"/>
                  <a:gd name="T16" fmla="*/ 695 w 1822"/>
                  <a:gd name="T17" fmla="*/ 466 h 830"/>
                  <a:gd name="T18" fmla="*/ 328 w 1822"/>
                  <a:gd name="T19" fmla="*/ 466 h 830"/>
                  <a:gd name="T20" fmla="*/ 328 w 1822"/>
                  <a:gd name="T21" fmla="*/ 598 h 830"/>
                  <a:gd name="T22" fmla="*/ 252 w 1822"/>
                  <a:gd name="T23" fmla="*/ 598 h 830"/>
                  <a:gd name="T24" fmla="*/ 252 w 1822"/>
                  <a:gd name="T25" fmla="*/ 720 h 830"/>
                  <a:gd name="T26" fmla="*/ 135 w 1822"/>
                  <a:gd name="T27" fmla="*/ 720 h 830"/>
                  <a:gd name="T28" fmla="*/ 135 w 1822"/>
                  <a:gd name="T29" fmla="*/ 830 h 830"/>
                  <a:gd name="T30" fmla="*/ 0 w 1822"/>
                  <a:gd name="T31" fmla="*/ 83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22" h="830">
                    <a:moveTo>
                      <a:pt x="1822" y="0"/>
                    </a:moveTo>
                    <a:lnTo>
                      <a:pt x="1190" y="0"/>
                    </a:lnTo>
                    <a:lnTo>
                      <a:pt x="1190" y="112"/>
                    </a:lnTo>
                    <a:lnTo>
                      <a:pt x="1125" y="112"/>
                    </a:lnTo>
                    <a:lnTo>
                      <a:pt x="1125" y="236"/>
                    </a:lnTo>
                    <a:lnTo>
                      <a:pt x="789" y="236"/>
                    </a:lnTo>
                    <a:lnTo>
                      <a:pt x="789" y="354"/>
                    </a:lnTo>
                    <a:lnTo>
                      <a:pt x="695" y="354"/>
                    </a:lnTo>
                    <a:lnTo>
                      <a:pt x="695" y="466"/>
                    </a:lnTo>
                    <a:lnTo>
                      <a:pt x="328" y="466"/>
                    </a:lnTo>
                    <a:lnTo>
                      <a:pt x="328" y="598"/>
                    </a:lnTo>
                    <a:lnTo>
                      <a:pt x="252" y="598"/>
                    </a:lnTo>
                    <a:lnTo>
                      <a:pt x="252" y="720"/>
                    </a:lnTo>
                    <a:lnTo>
                      <a:pt x="135" y="720"/>
                    </a:lnTo>
                    <a:lnTo>
                      <a:pt x="135" y="830"/>
                    </a:lnTo>
                    <a:lnTo>
                      <a:pt x="0" y="830"/>
                    </a:lnTo>
                  </a:path>
                </a:pathLst>
              </a:custGeom>
              <a:noFill/>
              <a:ln w="23813">
                <a:solidFill>
                  <a:srgbClr val="0099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20" name="Freeform 54"/>
              <p:cNvSpPr>
                <a:spLocks/>
              </p:cNvSpPr>
              <p:nvPr/>
            </p:nvSpPr>
            <p:spPr bwMode="auto">
              <a:xfrm>
                <a:off x="3819525" y="3233738"/>
                <a:ext cx="69850" cy="69850"/>
              </a:xfrm>
              <a:custGeom>
                <a:avLst/>
                <a:gdLst>
                  <a:gd name="T0" fmla="*/ 37 w 44"/>
                  <a:gd name="T1" fmla="*/ 38 h 44"/>
                  <a:gd name="T2" fmla="*/ 41 w 44"/>
                  <a:gd name="T3" fmla="*/ 34 h 44"/>
                  <a:gd name="T4" fmla="*/ 44 w 44"/>
                  <a:gd name="T5" fmla="*/ 28 h 44"/>
                  <a:gd name="T6" fmla="*/ 44 w 44"/>
                  <a:gd name="T7" fmla="*/ 23 h 44"/>
                  <a:gd name="T8" fmla="*/ 44 w 44"/>
                  <a:gd name="T9" fmla="*/ 17 h 44"/>
                  <a:gd name="T10" fmla="*/ 41 w 44"/>
                  <a:gd name="T11" fmla="*/ 12 h 44"/>
                  <a:gd name="T12" fmla="*/ 37 w 44"/>
                  <a:gd name="T13" fmla="*/ 7 h 44"/>
                  <a:gd name="T14" fmla="*/ 33 w 44"/>
                  <a:gd name="T15" fmla="*/ 4 h 44"/>
                  <a:gd name="T16" fmla="*/ 28 w 44"/>
                  <a:gd name="T17" fmla="*/ 2 h 44"/>
                  <a:gd name="T18" fmla="*/ 21 w 44"/>
                  <a:gd name="T19" fmla="*/ 0 h 44"/>
                  <a:gd name="T20" fmla="*/ 16 w 44"/>
                  <a:gd name="T21" fmla="*/ 2 h 44"/>
                  <a:gd name="T22" fmla="*/ 11 w 44"/>
                  <a:gd name="T23" fmla="*/ 4 h 44"/>
                  <a:gd name="T24" fmla="*/ 7 w 44"/>
                  <a:gd name="T25" fmla="*/ 7 h 44"/>
                  <a:gd name="T26" fmla="*/ 3 w 44"/>
                  <a:gd name="T27" fmla="*/ 12 h 44"/>
                  <a:gd name="T28" fmla="*/ 0 w 44"/>
                  <a:gd name="T29" fmla="*/ 17 h 44"/>
                  <a:gd name="T30" fmla="*/ 0 w 44"/>
                  <a:gd name="T31" fmla="*/ 23 h 44"/>
                  <a:gd name="T32" fmla="*/ 0 w 44"/>
                  <a:gd name="T33" fmla="*/ 28 h 44"/>
                  <a:gd name="T34" fmla="*/ 3 w 44"/>
                  <a:gd name="T35" fmla="*/ 34 h 44"/>
                  <a:gd name="T36" fmla="*/ 7 w 44"/>
                  <a:gd name="T37" fmla="*/ 38 h 44"/>
                  <a:gd name="T38" fmla="*/ 11 w 44"/>
                  <a:gd name="T39" fmla="*/ 43 h 44"/>
                  <a:gd name="T40" fmla="*/ 16 w 44"/>
                  <a:gd name="T41" fmla="*/ 44 h 44"/>
                  <a:gd name="T42" fmla="*/ 21 w 44"/>
                  <a:gd name="T43" fmla="*/ 44 h 44"/>
                  <a:gd name="T44" fmla="*/ 28 w 44"/>
                  <a:gd name="T45" fmla="*/ 44 h 44"/>
                  <a:gd name="T46" fmla="*/ 33 w 44"/>
                  <a:gd name="T47" fmla="*/ 43 h 44"/>
                  <a:gd name="T48" fmla="*/ 37 w 44"/>
                  <a:gd name="T49" fmla="*/ 38 h 44"/>
                  <a:gd name="T50" fmla="*/ 3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37" y="38"/>
                    </a:moveTo>
                    <a:lnTo>
                      <a:pt x="41" y="34"/>
                    </a:lnTo>
                    <a:lnTo>
                      <a:pt x="44" y="28"/>
                    </a:lnTo>
                    <a:lnTo>
                      <a:pt x="44" y="23"/>
                    </a:lnTo>
                    <a:lnTo>
                      <a:pt x="44" y="17"/>
                    </a:lnTo>
                    <a:lnTo>
                      <a:pt x="41" y="12"/>
                    </a:lnTo>
                    <a:lnTo>
                      <a:pt x="37" y="7"/>
                    </a:lnTo>
                    <a:lnTo>
                      <a:pt x="33" y="4"/>
                    </a:lnTo>
                    <a:lnTo>
                      <a:pt x="28" y="2"/>
                    </a:lnTo>
                    <a:lnTo>
                      <a:pt x="21" y="0"/>
                    </a:lnTo>
                    <a:lnTo>
                      <a:pt x="16" y="2"/>
                    </a:lnTo>
                    <a:lnTo>
                      <a:pt x="11" y="4"/>
                    </a:lnTo>
                    <a:lnTo>
                      <a:pt x="7" y="7"/>
                    </a:lnTo>
                    <a:lnTo>
                      <a:pt x="3" y="12"/>
                    </a:lnTo>
                    <a:lnTo>
                      <a:pt x="0" y="17"/>
                    </a:lnTo>
                    <a:lnTo>
                      <a:pt x="0" y="23"/>
                    </a:lnTo>
                    <a:lnTo>
                      <a:pt x="0" y="28"/>
                    </a:lnTo>
                    <a:lnTo>
                      <a:pt x="3" y="34"/>
                    </a:lnTo>
                    <a:lnTo>
                      <a:pt x="7" y="38"/>
                    </a:lnTo>
                    <a:lnTo>
                      <a:pt x="11" y="43"/>
                    </a:lnTo>
                    <a:lnTo>
                      <a:pt x="16" y="44"/>
                    </a:lnTo>
                    <a:lnTo>
                      <a:pt x="21" y="44"/>
                    </a:lnTo>
                    <a:lnTo>
                      <a:pt x="28" y="44"/>
                    </a:lnTo>
                    <a:lnTo>
                      <a:pt x="33" y="43"/>
                    </a:lnTo>
                    <a:lnTo>
                      <a:pt x="37" y="38"/>
                    </a:lnTo>
                    <a:lnTo>
                      <a:pt x="3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21" name="Freeform 55"/>
              <p:cNvSpPr>
                <a:spLocks/>
              </p:cNvSpPr>
              <p:nvPr/>
            </p:nvSpPr>
            <p:spPr bwMode="auto">
              <a:xfrm>
                <a:off x="2711450" y="3411538"/>
                <a:ext cx="69850" cy="69850"/>
              </a:xfrm>
              <a:custGeom>
                <a:avLst/>
                <a:gdLst>
                  <a:gd name="T0" fmla="*/ 37 w 44"/>
                  <a:gd name="T1" fmla="*/ 38 h 44"/>
                  <a:gd name="T2" fmla="*/ 40 w 44"/>
                  <a:gd name="T3" fmla="*/ 33 h 44"/>
                  <a:gd name="T4" fmla="*/ 44 w 44"/>
                  <a:gd name="T5" fmla="*/ 28 h 44"/>
                  <a:gd name="T6" fmla="*/ 44 w 44"/>
                  <a:gd name="T7" fmla="*/ 23 h 44"/>
                  <a:gd name="T8" fmla="*/ 44 w 44"/>
                  <a:gd name="T9" fmla="*/ 17 h 44"/>
                  <a:gd name="T10" fmla="*/ 40 w 44"/>
                  <a:gd name="T11" fmla="*/ 12 h 44"/>
                  <a:gd name="T12" fmla="*/ 37 w 44"/>
                  <a:gd name="T13" fmla="*/ 7 h 44"/>
                  <a:gd name="T14" fmla="*/ 32 w 44"/>
                  <a:gd name="T15" fmla="*/ 4 h 44"/>
                  <a:gd name="T16" fmla="*/ 27 w 44"/>
                  <a:gd name="T17" fmla="*/ 0 h 44"/>
                  <a:gd name="T18" fmla="*/ 22 w 44"/>
                  <a:gd name="T19" fmla="*/ 0 h 44"/>
                  <a:gd name="T20" fmla="*/ 16 w 44"/>
                  <a:gd name="T21" fmla="*/ 0 h 44"/>
                  <a:gd name="T22" fmla="*/ 11 w 44"/>
                  <a:gd name="T23" fmla="*/ 4 h 44"/>
                  <a:gd name="T24" fmla="*/ 6 w 44"/>
                  <a:gd name="T25" fmla="*/ 7 h 44"/>
                  <a:gd name="T26" fmla="*/ 3 w 44"/>
                  <a:gd name="T27" fmla="*/ 12 h 44"/>
                  <a:gd name="T28" fmla="*/ 0 w 44"/>
                  <a:gd name="T29" fmla="*/ 17 h 44"/>
                  <a:gd name="T30" fmla="*/ 0 w 44"/>
                  <a:gd name="T31" fmla="*/ 23 h 44"/>
                  <a:gd name="T32" fmla="*/ 0 w 44"/>
                  <a:gd name="T33" fmla="*/ 28 h 44"/>
                  <a:gd name="T34" fmla="*/ 3 w 44"/>
                  <a:gd name="T35" fmla="*/ 33 h 44"/>
                  <a:gd name="T36" fmla="*/ 6 w 44"/>
                  <a:gd name="T37" fmla="*/ 38 h 44"/>
                  <a:gd name="T38" fmla="*/ 11 w 44"/>
                  <a:gd name="T39" fmla="*/ 43 h 44"/>
                  <a:gd name="T40" fmla="*/ 16 w 44"/>
                  <a:gd name="T41" fmla="*/ 44 h 44"/>
                  <a:gd name="T42" fmla="*/ 22 w 44"/>
                  <a:gd name="T43" fmla="*/ 44 h 44"/>
                  <a:gd name="T44" fmla="*/ 27 w 44"/>
                  <a:gd name="T45" fmla="*/ 44 h 44"/>
                  <a:gd name="T46" fmla="*/ 32 w 44"/>
                  <a:gd name="T47" fmla="*/ 43 h 44"/>
                  <a:gd name="T48" fmla="*/ 37 w 44"/>
                  <a:gd name="T49" fmla="*/ 38 h 44"/>
                  <a:gd name="T50" fmla="*/ 37 w 44"/>
                  <a:gd name="T51"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4">
                    <a:moveTo>
                      <a:pt x="37" y="38"/>
                    </a:moveTo>
                    <a:lnTo>
                      <a:pt x="40" y="33"/>
                    </a:lnTo>
                    <a:lnTo>
                      <a:pt x="44" y="28"/>
                    </a:lnTo>
                    <a:lnTo>
                      <a:pt x="44" y="23"/>
                    </a:lnTo>
                    <a:lnTo>
                      <a:pt x="44" y="17"/>
                    </a:lnTo>
                    <a:lnTo>
                      <a:pt x="40" y="12"/>
                    </a:lnTo>
                    <a:lnTo>
                      <a:pt x="37" y="7"/>
                    </a:lnTo>
                    <a:lnTo>
                      <a:pt x="32" y="4"/>
                    </a:lnTo>
                    <a:lnTo>
                      <a:pt x="27" y="0"/>
                    </a:lnTo>
                    <a:lnTo>
                      <a:pt x="22" y="0"/>
                    </a:lnTo>
                    <a:lnTo>
                      <a:pt x="16" y="0"/>
                    </a:lnTo>
                    <a:lnTo>
                      <a:pt x="11" y="4"/>
                    </a:lnTo>
                    <a:lnTo>
                      <a:pt x="6" y="7"/>
                    </a:lnTo>
                    <a:lnTo>
                      <a:pt x="3" y="12"/>
                    </a:lnTo>
                    <a:lnTo>
                      <a:pt x="0" y="17"/>
                    </a:lnTo>
                    <a:lnTo>
                      <a:pt x="0" y="23"/>
                    </a:lnTo>
                    <a:lnTo>
                      <a:pt x="0" y="28"/>
                    </a:lnTo>
                    <a:lnTo>
                      <a:pt x="3" y="33"/>
                    </a:lnTo>
                    <a:lnTo>
                      <a:pt x="6" y="38"/>
                    </a:lnTo>
                    <a:lnTo>
                      <a:pt x="11" y="43"/>
                    </a:lnTo>
                    <a:lnTo>
                      <a:pt x="16" y="44"/>
                    </a:lnTo>
                    <a:lnTo>
                      <a:pt x="22" y="44"/>
                    </a:lnTo>
                    <a:lnTo>
                      <a:pt x="27" y="44"/>
                    </a:lnTo>
                    <a:lnTo>
                      <a:pt x="32" y="43"/>
                    </a:lnTo>
                    <a:lnTo>
                      <a:pt x="37" y="38"/>
                    </a:lnTo>
                    <a:lnTo>
                      <a:pt x="37" y="38"/>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122" name="Freeform 56"/>
              <p:cNvSpPr>
                <a:spLocks/>
              </p:cNvSpPr>
              <p:nvPr/>
            </p:nvSpPr>
            <p:spPr bwMode="auto">
              <a:xfrm>
                <a:off x="2355850" y="3608388"/>
                <a:ext cx="68263" cy="71438"/>
              </a:xfrm>
              <a:custGeom>
                <a:avLst/>
                <a:gdLst>
                  <a:gd name="T0" fmla="*/ 37 w 43"/>
                  <a:gd name="T1" fmla="*/ 39 h 45"/>
                  <a:gd name="T2" fmla="*/ 40 w 43"/>
                  <a:gd name="T3" fmla="*/ 34 h 45"/>
                  <a:gd name="T4" fmla="*/ 43 w 43"/>
                  <a:gd name="T5" fmla="*/ 29 h 45"/>
                  <a:gd name="T6" fmla="*/ 43 w 43"/>
                  <a:gd name="T7" fmla="*/ 23 h 45"/>
                  <a:gd name="T8" fmla="*/ 43 w 43"/>
                  <a:gd name="T9" fmla="*/ 16 h 45"/>
                  <a:gd name="T10" fmla="*/ 40 w 43"/>
                  <a:gd name="T11" fmla="*/ 11 h 45"/>
                  <a:gd name="T12" fmla="*/ 37 w 43"/>
                  <a:gd name="T13" fmla="*/ 6 h 45"/>
                  <a:gd name="T14" fmla="*/ 32 w 43"/>
                  <a:gd name="T15" fmla="*/ 3 h 45"/>
                  <a:gd name="T16" fmla="*/ 27 w 43"/>
                  <a:gd name="T17" fmla="*/ 2 h 45"/>
                  <a:gd name="T18" fmla="*/ 22 w 43"/>
                  <a:gd name="T19" fmla="*/ 0 h 45"/>
                  <a:gd name="T20" fmla="*/ 16 w 43"/>
                  <a:gd name="T21" fmla="*/ 2 h 45"/>
                  <a:gd name="T22" fmla="*/ 11 w 43"/>
                  <a:gd name="T23" fmla="*/ 3 h 45"/>
                  <a:gd name="T24" fmla="*/ 6 w 43"/>
                  <a:gd name="T25" fmla="*/ 6 h 45"/>
                  <a:gd name="T26" fmla="*/ 3 w 43"/>
                  <a:gd name="T27" fmla="*/ 11 h 45"/>
                  <a:gd name="T28" fmla="*/ 0 w 43"/>
                  <a:gd name="T29" fmla="*/ 16 h 45"/>
                  <a:gd name="T30" fmla="*/ 0 w 43"/>
                  <a:gd name="T31" fmla="*/ 23 h 45"/>
                  <a:gd name="T32" fmla="*/ 0 w 43"/>
                  <a:gd name="T33" fmla="*/ 29 h 45"/>
                  <a:gd name="T34" fmla="*/ 3 w 43"/>
                  <a:gd name="T35" fmla="*/ 34 h 45"/>
                  <a:gd name="T36" fmla="*/ 6 w 43"/>
                  <a:gd name="T37" fmla="*/ 39 h 45"/>
                  <a:gd name="T38" fmla="*/ 11 w 43"/>
                  <a:gd name="T39" fmla="*/ 42 h 45"/>
                  <a:gd name="T40" fmla="*/ 16 w 43"/>
                  <a:gd name="T41" fmla="*/ 44 h 45"/>
                  <a:gd name="T42" fmla="*/ 22 w 43"/>
                  <a:gd name="T43" fmla="*/ 45 h 45"/>
                  <a:gd name="T44" fmla="*/ 27 w 43"/>
                  <a:gd name="T45" fmla="*/ 44 h 45"/>
                  <a:gd name="T46" fmla="*/ 32 w 43"/>
                  <a:gd name="T47" fmla="*/ 42 h 45"/>
                  <a:gd name="T48" fmla="*/ 37 w 43"/>
                  <a:gd name="T49" fmla="*/ 39 h 45"/>
                  <a:gd name="T50" fmla="*/ 37 w 43"/>
                  <a:gd name="T5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45">
                    <a:moveTo>
                      <a:pt x="37" y="39"/>
                    </a:moveTo>
                    <a:lnTo>
                      <a:pt x="40" y="34"/>
                    </a:lnTo>
                    <a:lnTo>
                      <a:pt x="43" y="29"/>
                    </a:lnTo>
                    <a:lnTo>
                      <a:pt x="43" y="23"/>
                    </a:lnTo>
                    <a:lnTo>
                      <a:pt x="43" y="16"/>
                    </a:lnTo>
                    <a:lnTo>
                      <a:pt x="40" y="11"/>
                    </a:lnTo>
                    <a:lnTo>
                      <a:pt x="37" y="6"/>
                    </a:lnTo>
                    <a:lnTo>
                      <a:pt x="32" y="3"/>
                    </a:lnTo>
                    <a:lnTo>
                      <a:pt x="27" y="2"/>
                    </a:lnTo>
                    <a:lnTo>
                      <a:pt x="22" y="0"/>
                    </a:lnTo>
                    <a:lnTo>
                      <a:pt x="16" y="2"/>
                    </a:lnTo>
                    <a:lnTo>
                      <a:pt x="11" y="3"/>
                    </a:lnTo>
                    <a:lnTo>
                      <a:pt x="6" y="6"/>
                    </a:lnTo>
                    <a:lnTo>
                      <a:pt x="3" y="11"/>
                    </a:lnTo>
                    <a:lnTo>
                      <a:pt x="0" y="16"/>
                    </a:lnTo>
                    <a:lnTo>
                      <a:pt x="0" y="23"/>
                    </a:lnTo>
                    <a:lnTo>
                      <a:pt x="0" y="29"/>
                    </a:lnTo>
                    <a:lnTo>
                      <a:pt x="3" y="34"/>
                    </a:lnTo>
                    <a:lnTo>
                      <a:pt x="6" y="39"/>
                    </a:lnTo>
                    <a:lnTo>
                      <a:pt x="11" y="42"/>
                    </a:lnTo>
                    <a:lnTo>
                      <a:pt x="16" y="44"/>
                    </a:lnTo>
                    <a:lnTo>
                      <a:pt x="22" y="45"/>
                    </a:lnTo>
                    <a:lnTo>
                      <a:pt x="27" y="44"/>
                    </a:lnTo>
                    <a:lnTo>
                      <a:pt x="32" y="42"/>
                    </a:lnTo>
                    <a:lnTo>
                      <a:pt x="37" y="39"/>
                    </a:lnTo>
                    <a:lnTo>
                      <a:pt x="37" y="39"/>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grpSp>
        <p:grpSp>
          <p:nvGrpSpPr>
            <p:cNvPr id="5" name="Groupe 5153"/>
            <p:cNvGrpSpPr/>
            <p:nvPr/>
          </p:nvGrpSpPr>
          <p:grpSpPr>
            <a:xfrm>
              <a:off x="5094516" y="3032150"/>
              <a:ext cx="3596169" cy="1804940"/>
              <a:chOff x="4619625" y="3100388"/>
              <a:chExt cx="3294063" cy="1668463"/>
            </a:xfrm>
          </p:grpSpPr>
          <p:sp>
            <p:nvSpPr>
              <p:cNvPr id="68" name="Freeform 9"/>
              <p:cNvSpPr>
                <a:spLocks/>
              </p:cNvSpPr>
              <p:nvPr/>
            </p:nvSpPr>
            <p:spPr bwMode="auto">
              <a:xfrm>
                <a:off x="4681538" y="3116263"/>
                <a:ext cx="3232150" cy="1585913"/>
              </a:xfrm>
              <a:custGeom>
                <a:avLst/>
                <a:gdLst>
                  <a:gd name="T0" fmla="*/ 2036 w 2036"/>
                  <a:gd name="T1" fmla="*/ 999 h 999"/>
                  <a:gd name="T2" fmla="*/ 0 w 2036"/>
                  <a:gd name="T3" fmla="*/ 999 h 999"/>
                  <a:gd name="T4" fmla="*/ 0 w 2036"/>
                  <a:gd name="T5" fmla="*/ 0 h 999"/>
                </a:gdLst>
                <a:ahLst/>
                <a:cxnLst>
                  <a:cxn ang="0">
                    <a:pos x="T0" y="T1"/>
                  </a:cxn>
                  <a:cxn ang="0">
                    <a:pos x="T2" y="T3"/>
                  </a:cxn>
                  <a:cxn ang="0">
                    <a:pos x="T4" y="T5"/>
                  </a:cxn>
                </a:cxnLst>
                <a:rect l="0" t="0" r="r" b="b"/>
                <a:pathLst>
                  <a:path w="2036" h="999">
                    <a:moveTo>
                      <a:pt x="2036" y="999"/>
                    </a:moveTo>
                    <a:lnTo>
                      <a:pt x="0" y="999"/>
                    </a:lnTo>
                    <a:lnTo>
                      <a:pt x="0" y="0"/>
                    </a:lnTo>
                  </a:path>
                </a:pathLst>
              </a:custGeom>
              <a:noFill/>
              <a:ln w="7938">
                <a:solidFill>
                  <a:schemeClr val="tx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69" name="Line 10"/>
              <p:cNvSpPr>
                <a:spLocks noChangeShapeType="1"/>
              </p:cNvSpPr>
              <p:nvPr/>
            </p:nvSpPr>
            <p:spPr bwMode="auto">
              <a:xfrm>
                <a:off x="4619625" y="3125788"/>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0" name="Line 11"/>
              <p:cNvSpPr>
                <a:spLocks noChangeShapeType="1"/>
              </p:cNvSpPr>
              <p:nvPr/>
            </p:nvSpPr>
            <p:spPr bwMode="auto">
              <a:xfrm>
                <a:off x="4619625" y="3314701"/>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1" name="Line 12"/>
              <p:cNvSpPr>
                <a:spLocks noChangeShapeType="1"/>
              </p:cNvSpPr>
              <p:nvPr/>
            </p:nvSpPr>
            <p:spPr bwMode="auto">
              <a:xfrm>
                <a:off x="4619625" y="3500438"/>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2" name="Line 13"/>
              <p:cNvSpPr>
                <a:spLocks noChangeShapeType="1"/>
              </p:cNvSpPr>
              <p:nvPr/>
            </p:nvSpPr>
            <p:spPr bwMode="auto">
              <a:xfrm>
                <a:off x="4619625" y="3687763"/>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3" name="Line 14"/>
              <p:cNvSpPr>
                <a:spLocks noChangeShapeType="1"/>
              </p:cNvSpPr>
              <p:nvPr/>
            </p:nvSpPr>
            <p:spPr bwMode="auto">
              <a:xfrm>
                <a:off x="4619625" y="3876676"/>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4" name="Line 15"/>
              <p:cNvSpPr>
                <a:spLocks noChangeShapeType="1"/>
              </p:cNvSpPr>
              <p:nvPr/>
            </p:nvSpPr>
            <p:spPr bwMode="auto">
              <a:xfrm>
                <a:off x="4619625" y="4065588"/>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5" name="Line 16"/>
              <p:cNvSpPr>
                <a:spLocks noChangeShapeType="1"/>
              </p:cNvSpPr>
              <p:nvPr/>
            </p:nvSpPr>
            <p:spPr bwMode="auto">
              <a:xfrm>
                <a:off x="4619625" y="4251326"/>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6" name="Line 17"/>
              <p:cNvSpPr>
                <a:spLocks noChangeShapeType="1"/>
              </p:cNvSpPr>
              <p:nvPr/>
            </p:nvSpPr>
            <p:spPr bwMode="auto">
              <a:xfrm>
                <a:off x="4619625" y="4438651"/>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7" name="Line 18"/>
              <p:cNvSpPr>
                <a:spLocks noChangeShapeType="1"/>
              </p:cNvSpPr>
              <p:nvPr/>
            </p:nvSpPr>
            <p:spPr bwMode="auto">
              <a:xfrm>
                <a:off x="4619625" y="4627563"/>
                <a:ext cx="61913" cy="0"/>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8" name="Line 28"/>
              <p:cNvSpPr>
                <a:spLocks noChangeShapeType="1"/>
              </p:cNvSpPr>
              <p:nvPr/>
            </p:nvSpPr>
            <p:spPr bwMode="auto">
              <a:xfrm flipV="1">
                <a:off x="7896225"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79" name="Line 29"/>
              <p:cNvSpPr>
                <a:spLocks noChangeShapeType="1"/>
              </p:cNvSpPr>
              <p:nvPr/>
            </p:nvSpPr>
            <p:spPr bwMode="auto">
              <a:xfrm flipV="1">
                <a:off x="5645150"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0" name="Line 30"/>
              <p:cNvSpPr>
                <a:spLocks noChangeShapeType="1"/>
              </p:cNvSpPr>
              <p:nvPr/>
            </p:nvSpPr>
            <p:spPr bwMode="auto">
              <a:xfrm flipV="1">
                <a:off x="5322888"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1" name="Line 31"/>
              <p:cNvSpPr>
                <a:spLocks noChangeShapeType="1"/>
              </p:cNvSpPr>
              <p:nvPr/>
            </p:nvSpPr>
            <p:spPr bwMode="auto">
              <a:xfrm flipV="1">
                <a:off x="6286500"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2" name="Line 32"/>
              <p:cNvSpPr>
                <a:spLocks noChangeShapeType="1"/>
              </p:cNvSpPr>
              <p:nvPr/>
            </p:nvSpPr>
            <p:spPr bwMode="auto">
              <a:xfrm flipV="1">
                <a:off x="5964238"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3" name="Line 33"/>
              <p:cNvSpPr>
                <a:spLocks noChangeShapeType="1"/>
              </p:cNvSpPr>
              <p:nvPr/>
            </p:nvSpPr>
            <p:spPr bwMode="auto">
              <a:xfrm flipV="1">
                <a:off x="6929438"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4" name="Line 34"/>
              <p:cNvSpPr>
                <a:spLocks noChangeShapeType="1"/>
              </p:cNvSpPr>
              <p:nvPr/>
            </p:nvSpPr>
            <p:spPr bwMode="auto">
              <a:xfrm flipV="1">
                <a:off x="6610350"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5" name="Line 35"/>
              <p:cNvSpPr>
                <a:spLocks noChangeShapeType="1"/>
              </p:cNvSpPr>
              <p:nvPr/>
            </p:nvSpPr>
            <p:spPr bwMode="auto">
              <a:xfrm flipV="1">
                <a:off x="7570788"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6" name="Line 36"/>
              <p:cNvSpPr>
                <a:spLocks noChangeShapeType="1"/>
              </p:cNvSpPr>
              <p:nvPr/>
            </p:nvSpPr>
            <p:spPr bwMode="auto">
              <a:xfrm flipV="1">
                <a:off x="7251700"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7" name="Line 43"/>
              <p:cNvSpPr>
                <a:spLocks noChangeShapeType="1"/>
              </p:cNvSpPr>
              <p:nvPr/>
            </p:nvSpPr>
            <p:spPr bwMode="auto">
              <a:xfrm flipV="1">
                <a:off x="5000625"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8" name="Line 44"/>
              <p:cNvSpPr>
                <a:spLocks noChangeShapeType="1"/>
              </p:cNvSpPr>
              <p:nvPr/>
            </p:nvSpPr>
            <p:spPr bwMode="auto">
              <a:xfrm flipV="1">
                <a:off x="4681538" y="4702176"/>
                <a:ext cx="0" cy="66675"/>
              </a:xfrm>
              <a:prstGeom prst="line">
                <a:avLst/>
              </a:prstGeom>
              <a:noFill/>
              <a:ln w="7938">
                <a:solidFill>
                  <a:srgbClr val="000066"/>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89" name="Line 50"/>
              <p:cNvSpPr>
                <a:spLocks noChangeShapeType="1"/>
              </p:cNvSpPr>
              <p:nvPr/>
            </p:nvSpPr>
            <p:spPr bwMode="auto">
              <a:xfrm flipH="1">
                <a:off x="4681538" y="4627563"/>
                <a:ext cx="3214688" cy="0"/>
              </a:xfrm>
              <a:prstGeom prst="line">
                <a:avLst/>
              </a:prstGeom>
              <a:noFill/>
              <a:ln w="7938">
                <a:solidFill>
                  <a:srgbClr val="000066"/>
                </a:solidFill>
                <a:prstDash val="dash"/>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0" name="Freeform 53"/>
              <p:cNvSpPr>
                <a:spLocks/>
              </p:cNvSpPr>
              <p:nvPr/>
            </p:nvSpPr>
            <p:spPr bwMode="auto">
              <a:xfrm>
                <a:off x="4681538" y="3136901"/>
                <a:ext cx="3132138" cy="1490663"/>
              </a:xfrm>
              <a:custGeom>
                <a:avLst/>
                <a:gdLst>
                  <a:gd name="T0" fmla="*/ 1973 w 1973"/>
                  <a:gd name="T1" fmla="*/ 0 h 939"/>
                  <a:gd name="T2" fmla="*/ 1804 w 1973"/>
                  <a:gd name="T3" fmla="*/ 0 h 939"/>
                  <a:gd name="T4" fmla="*/ 1804 w 1973"/>
                  <a:gd name="T5" fmla="*/ 121 h 939"/>
                  <a:gd name="T6" fmla="*/ 1541 w 1973"/>
                  <a:gd name="T7" fmla="*/ 121 h 939"/>
                  <a:gd name="T8" fmla="*/ 1541 w 1973"/>
                  <a:gd name="T9" fmla="*/ 235 h 939"/>
                  <a:gd name="T10" fmla="*/ 1169 w 1973"/>
                  <a:gd name="T11" fmla="*/ 235 h 939"/>
                  <a:gd name="T12" fmla="*/ 1169 w 1973"/>
                  <a:gd name="T13" fmla="*/ 346 h 939"/>
                  <a:gd name="T14" fmla="*/ 1002 w 1973"/>
                  <a:gd name="T15" fmla="*/ 346 h 939"/>
                  <a:gd name="T16" fmla="*/ 1002 w 1973"/>
                  <a:gd name="T17" fmla="*/ 471 h 939"/>
                  <a:gd name="T18" fmla="*/ 688 w 1973"/>
                  <a:gd name="T19" fmla="*/ 471 h 939"/>
                  <a:gd name="T20" fmla="*/ 688 w 1973"/>
                  <a:gd name="T21" fmla="*/ 586 h 939"/>
                  <a:gd name="T22" fmla="*/ 446 w 1973"/>
                  <a:gd name="T23" fmla="*/ 586 h 939"/>
                  <a:gd name="T24" fmla="*/ 446 w 1973"/>
                  <a:gd name="T25" fmla="*/ 703 h 939"/>
                  <a:gd name="T26" fmla="*/ 89 w 1973"/>
                  <a:gd name="T27" fmla="*/ 703 h 939"/>
                  <a:gd name="T28" fmla="*/ 89 w 1973"/>
                  <a:gd name="T29" fmla="*/ 820 h 939"/>
                  <a:gd name="T30" fmla="*/ 40 w 1973"/>
                  <a:gd name="T31" fmla="*/ 820 h 939"/>
                  <a:gd name="T32" fmla="*/ 40 w 1973"/>
                  <a:gd name="T33" fmla="*/ 939 h 939"/>
                  <a:gd name="T34" fmla="*/ 0 w 1973"/>
                  <a:gd name="T3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73" h="939">
                    <a:moveTo>
                      <a:pt x="1973" y="0"/>
                    </a:moveTo>
                    <a:lnTo>
                      <a:pt x="1804" y="0"/>
                    </a:lnTo>
                    <a:lnTo>
                      <a:pt x="1804" y="121"/>
                    </a:lnTo>
                    <a:lnTo>
                      <a:pt x="1541" y="121"/>
                    </a:lnTo>
                    <a:lnTo>
                      <a:pt x="1541" y="235"/>
                    </a:lnTo>
                    <a:lnTo>
                      <a:pt x="1169" y="235"/>
                    </a:lnTo>
                    <a:lnTo>
                      <a:pt x="1169" y="346"/>
                    </a:lnTo>
                    <a:lnTo>
                      <a:pt x="1002" y="346"/>
                    </a:lnTo>
                    <a:lnTo>
                      <a:pt x="1002" y="471"/>
                    </a:lnTo>
                    <a:lnTo>
                      <a:pt x="688" y="471"/>
                    </a:lnTo>
                    <a:lnTo>
                      <a:pt x="688" y="586"/>
                    </a:lnTo>
                    <a:lnTo>
                      <a:pt x="446" y="586"/>
                    </a:lnTo>
                    <a:lnTo>
                      <a:pt x="446" y="703"/>
                    </a:lnTo>
                    <a:lnTo>
                      <a:pt x="89" y="703"/>
                    </a:lnTo>
                    <a:lnTo>
                      <a:pt x="89" y="820"/>
                    </a:lnTo>
                    <a:lnTo>
                      <a:pt x="40" y="820"/>
                    </a:lnTo>
                    <a:lnTo>
                      <a:pt x="40" y="939"/>
                    </a:lnTo>
                    <a:lnTo>
                      <a:pt x="0" y="939"/>
                    </a:lnTo>
                  </a:path>
                </a:pathLst>
              </a:custGeom>
              <a:noFill/>
              <a:ln w="23813">
                <a:solidFill>
                  <a:srgbClr val="FF6600"/>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1" name="Freeform 57"/>
              <p:cNvSpPr>
                <a:spLocks/>
              </p:cNvSpPr>
              <p:nvPr/>
            </p:nvSpPr>
            <p:spPr bwMode="auto">
              <a:xfrm>
                <a:off x="5607050" y="4030663"/>
                <a:ext cx="69850" cy="69850"/>
              </a:xfrm>
              <a:custGeom>
                <a:avLst/>
                <a:gdLst>
                  <a:gd name="T0" fmla="*/ 0 w 44"/>
                  <a:gd name="T1" fmla="*/ 23 h 44"/>
                  <a:gd name="T2" fmla="*/ 0 w 44"/>
                  <a:gd name="T3" fmla="*/ 28 h 44"/>
                  <a:gd name="T4" fmla="*/ 1 w 44"/>
                  <a:gd name="T5" fmla="*/ 35 h 44"/>
                  <a:gd name="T6" fmla="*/ 6 w 44"/>
                  <a:gd name="T7" fmla="*/ 38 h 44"/>
                  <a:gd name="T8" fmla="*/ 11 w 44"/>
                  <a:gd name="T9" fmla="*/ 43 h 44"/>
                  <a:gd name="T10" fmla="*/ 16 w 44"/>
                  <a:gd name="T11" fmla="*/ 44 h 44"/>
                  <a:gd name="T12" fmla="*/ 21 w 44"/>
                  <a:gd name="T13" fmla="*/ 44 h 44"/>
                  <a:gd name="T14" fmla="*/ 27 w 44"/>
                  <a:gd name="T15" fmla="*/ 44 h 44"/>
                  <a:gd name="T16" fmla="*/ 32 w 44"/>
                  <a:gd name="T17" fmla="*/ 43 h 44"/>
                  <a:gd name="T18" fmla="*/ 37 w 44"/>
                  <a:gd name="T19" fmla="*/ 38 h 44"/>
                  <a:gd name="T20" fmla="*/ 40 w 44"/>
                  <a:gd name="T21" fmla="*/ 35 h 44"/>
                  <a:gd name="T22" fmla="*/ 44 w 44"/>
                  <a:gd name="T23" fmla="*/ 28 h 44"/>
                  <a:gd name="T24" fmla="*/ 44 w 44"/>
                  <a:gd name="T25" fmla="*/ 23 h 44"/>
                  <a:gd name="T26" fmla="*/ 44 w 44"/>
                  <a:gd name="T27" fmla="*/ 17 h 44"/>
                  <a:gd name="T28" fmla="*/ 40 w 44"/>
                  <a:gd name="T29" fmla="*/ 12 h 44"/>
                  <a:gd name="T30" fmla="*/ 37 w 44"/>
                  <a:gd name="T31" fmla="*/ 7 h 44"/>
                  <a:gd name="T32" fmla="*/ 32 w 44"/>
                  <a:gd name="T33" fmla="*/ 4 h 44"/>
                  <a:gd name="T34" fmla="*/ 27 w 44"/>
                  <a:gd name="T35" fmla="*/ 2 h 44"/>
                  <a:gd name="T36" fmla="*/ 21 w 44"/>
                  <a:gd name="T37" fmla="*/ 0 h 44"/>
                  <a:gd name="T38" fmla="*/ 16 w 44"/>
                  <a:gd name="T39" fmla="*/ 2 h 44"/>
                  <a:gd name="T40" fmla="*/ 11 w 44"/>
                  <a:gd name="T41" fmla="*/ 4 h 44"/>
                  <a:gd name="T42" fmla="*/ 6 w 44"/>
                  <a:gd name="T43" fmla="*/ 7 h 44"/>
                  <a:gd name="T44" fmla="*/ 1 w 44"/>
                  <a:gd name="T45" fmla="*/ 12 h 44"/>
                  <a:gd name="T46" fmla="*/ 0 w 44"/>
                  <a:gd name="T47" fmla="*/ 17 h 44"/>
                  <a:gd name="T48" fmla="*/ 0 w 44"/>
                  <a:gd name="T49"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0" y="23"/>
                    </a:moveTo>
                    <a:lnTo>
                      <a:pt x="0" y="28"/>
                    </a:lnTo>
                    <a:lnTo>
                      <a:pt x="1" y="35"/>
                    </a:lnTo>
                    <a:lnTo>
                      <a:pt x="6" y="38"/>
                    </a:lnTo>
                    <a:lnTo>
                      <a:pt x="11" y="43"/>
                    </a:lnTo>
                    <a:lnTo>
                      <a:pt x="16" y="44"/>
                    </a:lnTo>
                    <a:lnTo>
                      <a:pt x="21" y="44"/>
                    </a:lnTo>
                    <a:lnTo>
                      <a:pt x="27" y="44"/>
                    </a:lnTo>
                    <a:lnTo>
                      <a:pt x="32" y="43"/>
                    </a:lnTo>
                    <a:lnTo>
                      <a:pt x="37" y="38"/>
                    </a:lnTo>
                    <a:lnTo>
                      <a:pt x="40" y="35"/>
                    </a:lnTo>
                    <a:lnTo>
                      <a:pt x="44" y="28"/>
                    </a:lnTo>
                    <a:lnTo>
                      <a:pt x="44" y="23"/>
                    </a:lnTo>
                    <a:lnTo>
                      <a:pt x="44" y="17"/>
                    </a:lnTo>
                    <a:lnTo>
                      <a:pt x="40" y="12"/>
                    </a:lnTo>
                    <a:lnTo>
                      <a:pt x="37" y="7"/>
                    </a:lnTo>
                    <a:lnTo>
                      <a:pt x="32" y="4"/>
                    </a:lnTo>
                    <a:lnTo>
                      <a:pt x="27" y="2"/>
                    </a:lnTo>
                    <a:lnTo>
                      <a:pt x="21" y="0"/>
                    </a:lnTo>
                    <a:lnTo>
                      <a:pt x="16" y="2"/>
                    </a:lnTo>
                    <a:lnTo>
                      <a:pt x="11" y="4"/>
                    </a:lnTo>
                    <a:lnTo>
                      <a:pt x="6" y="7"/>
                    </a:lnTo>
                    <a:lnTo>
                      <a:pt x="1" y="12"/>
                    </a:lnTo>
                    <a:lnTo>
                      <a:pt x="0" y="17"/>
                    </a:lnTo>
                    <a:lnTo>
                      <a:pt x="0" y="23"/>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2" name="Freeform 58"/>
              <p:cNvSpPr>
                <a:spLocks/>
              </p:cNvSpPr>
              <p:nvPr/>
            </p:nvSpPr>
            <p:spPr bwMode="auto">
              <a:xfrm>
                <a:off x="5988050" y="3851276"/>
                <a:ext cx="69850" cy="69850"/>
              </a:xfrm>
              <a:custGeom>
                <a:avLst/>
                <a:gdLst>
                  <a:gd name="T0" fmla="*/ 0 w 44"/>
                  <a:gd name="T1" fmla="*/ 21 h 44"/>
                  <a:gd name="T2" fmla="*/ 0 w 44"/>
                  <a:gd name="T3" fmla="*/ 27 h 44"/>
                  <a:gd name="T4" fmla="*/ 2 w 44"/>
                  <a:gd name="T5" fmla="*/ 32 h 44"/>
                  <a:gd name="T6" fmla="*/ 7 w 44"/>
                  <a:gd name="T7" fmla="*/ 37 h 44"/>
                  <a:gd name="T8" fmla="*/ 11 w 44"/>
                  <a:gd name="T9" fmla="*/ 40 h 44"/>
                  <a:gd name="T10" fmla="*/ 16 w 44"/>
                  <a:gd name="T11" fmla="*/ 44 h 44"/>
                  <a:gd name="T12" fmla="*/ 21 w 44"/>
                  <a:gd name="T13" fmla="*/ 44 h 44"/>
                  <a:gd name="T14" fmla="*/ 28 w 44"/>
                  <a:gd name="T15" fmla="*/ 44 h 44"/>
                  <a:gd name="T16" fmla="*/ 33 w 44"/>
                  <a:gd name="T17" fmla="*/ 40 h 44"/>
                  <a:gd name="T18" fmla="*/ 37 w 44"/>
                  <a:gd name="T19" fmla="*/ 37 h 44"/>
                  <a:gd name="T20" fmla="*/ 41 w 44"/>
                  <a:gd name="T21" fmla="*/ 32 h 44"/>
                  <a:gd name="T22" fmla="*/ 44 w 44"/>
                  <a:gd name="T23" fmla="*/ 27 h 44"/>
                  <a:gd name="T24" fmla="*/ 44 w 44"/>
                  <a:gd name="T25" fmla="*/ 21 h 44"/>
                  <a:gd name="T26" fmla="*/ 44 w 44"/>
                  <a:gd name="T27" fmla="*/ 16 h 44"/>
                  <a:gd name="T28" fmla="*/ 41 w 44"/>
                  <a:gd name="T29" fmla="*/ 11 h 44"/>
                  <a:gd name="T30" fmla="*/ 37 w 44"/>
                  <a:gd name="T31" fmla="*/ 5 h 44"/>
                  <a:gd name="T32" fmla="*/ 33 w 44"/>
                  <a:gd name="T33" fmla="*/ 1 h 44"/>
                  <a:gd name="T34" fmla="*/ 28 w 44"/>
                  <a:gd name="T35" fmla="*/ 0 h 44"/>
                  <a:gd name="T36" fmla="*/ 21 w 44"/>
                  <a:gd name="T37" fmla="*/ 0 h 44"/>
                  <a:gd name="T38" fmla="*/ 16 w 44"/>
                  <a:gd name="T39" fmla="*/ 0 h 44"/>
                  <a:gd name="T40" fmla="*/ 11 w 44"/>
                  <a:gd name="T41" fmla="*/ 1 h 44"/>
                  <a:gd name="T42" fmla="*/ 7 w 44"/>
                  <a:gd name="T43" fmla="*/ 5 h 44"/>
                  <a:gd name="T44" fmla="*/ 2 w 44"/>
                  <a:gd name="T45" fmla="*/ 11 h 44"/>
                  <a:gd name="T46" fmla="*/ 0 w 44"/>
                  <a:gd name="T47" fmla="*/ 16 h 44"/>
                  <a:gd name="T48" fmla="*/ 0 w 44"/>
                  <a:gd name="T4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0" y="21"/>
                    </a:moveTo>
                    <a:lnTo>
                      <a:pt x="0" y="27"/>
                    </a:lnTo>
                    <a:lnTo>
                      <a:pt x="2" y="32"/>
                    </a:lnTo>
                    <a:lnTo>
                      <a:pt x="7" y="37"/>
                    </a:lnTo>
                    <a:lnTo>
                      <a:pt x="11" y="40"/>
                    </a:lnTo>
                    <a:lnTo>
                      <a:pt x="16" y="44"/>
                    </a:lnTo>
                    <a:lnTo>
                      <a:pt x="21" y="44"/>
                    </a:lnTo>
                    <a:lnTo>
                      <a:pt x="28" y="44"/>
                    </a:lnTo>
                    <a:lnTo>
                      <a:pt x="33" y="40"/>
                    </a:lnTo>
                    <a:lnTo>
                      <a:pt x="37" y="37"/>
                    </a:lnTo>
                    <a:lnTo>
                      <a:pt x="41" y="32"/>
                    </a:lnTo>
                    <a:lnTo>
                      <a:pt x="44" y="27"/>
                    </a:lnTo>
                    <a:lnTo>
                      <a:pt x="44" y="21"/>
                    </a:lnTo>
                    <a:lnTo>
                      <a:pt x="44" y="16"/>
                    </a:lnTo>
                    <a:lnTo>
                      <a:pt x="41" y="11"/>
                    </a:lnTo>
                    <a:lnTo>
                      <a:pt x="37" y="5"/>
                    </a:lnTo>
                    <a:lnTo>
                      <a:pt x="33" y="1"/>
                    </a:lnTo>
                    <a:lnTo>
                      <a:pt x="28" y="0"/>
                    </a:lnTo>
                    <a:lnTo>
                      <a:pt x="21" y="0"/>
                    </a:lnTo>
                    <a:lnTo>
                      <a:pt x="16" y="0"/>
                    </a:lnTo>
                    <a:lnTo>
                      <a:pt x="11" y="1"/>
                    </a:lnTo>
                    <a:lnTo>
                      <a:pt x="7" y="5"/>
                    </a:lnTo>
                    <a:lnTo>
                      <a:pt x="2" y="11"/>
                    </a:lnTo>
                    <a:lnTo>
                      <a:pt x="0" y="16"/>
                    </a:lnTo>
                    <a:lnTo>
                      <a:pt x="0" y="21"/>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3" name="Freeform 59"/>
              <p:cNvSpPr>
                <a:spLocks/>
              </p:cNvSpPr>
              <p:nvPr/>
            </p:nvSpPr>
            <p:spPr bwMode="auto">
              <a:xfrm>
                <a:off x="6235700" y="3851276"/>
                <a:ext cx="69850" cy="69850"/>
              </a:xfrm>
              <a:custGeom>
                <a:avLst/>
                <a:gdLst>
                  <a:gd name="T0" fmla="*/ 0 w 44"/>
                  <a:gd name="T1" fmla="*/ 21 h 44"/>
                  <a:gd name="T2" fmla="*/ 0 w 44"/>
                  <a:gd name="T3" fmla="*/ 27 h 44"/>
                  <a:gd name="T4" fmla="*/ 3 w 44"/>
                  <a:gd name="T5" fmla="*/ 32 h 44"/>
                  <a:gd name="T6" fmla="*/ 6 w 44"/>
                  <a:gd name="T7" fmla="*/ 37 h 44"/>
                  <a:gd name="T8" fmla="*/ 11 w 44"/>
                  <a:gd name="T9" fmla="*/ 40 h 44"/>
                  <a:gd name="T10" fmla="*/ 16 w 44"/>
                  <a:gd name="T11" fmla="*/ 44 h 44"/>
                  <a:gd name="T12" fmla="*/ 23 w 44"/>
                  <a:gd name="T13" fmla="*/ 44 h 44"/>
                  <a:gd name="T14" fmla="*/ 28 w 44"/>
                  <a:gd name="T15" fmla="*/ 44 h 44"/>
                  <a:gd name="T16" fmla="*/ 34 w 44"/>
                  <a:gd name="T17" fmla="*/ 40 h 44"/>
                  <a:gd name="T18" fmla="*/ 37 w 44"/>
                  <a:gd name="T19" fmla="*/ 37 h 44"/>
                  <a:gd name="T20" fmla="*/ 42 w 44"/>
                  <a:gd name="T21" fmla="*/ 32 h 44"/>
                  <a:gd name="T22" fmla="*/ 44 w 44"/>
                  <a:gd name="T23" fmla="*/ 27 h 44"/>
                  <a:gd name="T24" fmla="*/ 44 w 44"/>
                  <a:gd name="T25" fmla="*/ 21 h 44"/>
                  <a:gd name="T26" fmla="*/ 44 w 44"/>
                  <a:gd name="T27" fmla="*/ 16 h 44"/>
                  <a:gd name="T28" fmla="*/ 42 w 44"/>
                  <a:gd name="T29" fmla="*/ 11 h 44"/>
                  <a:gd name="T30" fmla="*/ 37 w 44"/>
                  <a:gd name="T31" fmla="*/ 5 h 44"/>
                  <a:gd name="T32" fmla="*/ 34 w 44"/>
                  <a:gd name="T33" fmla="*/ 1 h 44"/>
                  <a:gd name="T34" fmla="*/ 28 w 44"/>
                  <a:gd name="T35" fmla="*/ 0 h 44"/>
                  <a:gd name="T36" fmla="*/ 23 w 44"/>
                  <a:gd name="T37" fmla="*/ 0 h 44"/>
                  <a:gd name="T38" fmla="*/ 16 w 44"/>
                  <a:gd name="T39" fmla="*/ 0 h 44"/>
                  <a:gd name="T40" fmla="*/ 11 w 44"/>
                  <a:gd name="T41" fmla="*/ 1 h 44"/>
                  <a:gd name="T42" fmla="*/ 6 w 44"/>
                  <a:gd name="T43" fmla="*/ 5 h 44"/>
                  <a:gd name="T44" fmla="*/ 3 w 44"/>
                  <a:gd name="T45" fmla="*/ 11 h 44"/>
                  <a:gd name="T46" fmla="*/ 0 w 44"/>
                  <a:gd name="T47" fmla="*/ 16 h 44"/>
                  <a:gd name="T48" fmla="*/ 0 w 44"/>
                  <a:gd name="T4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0" y="21"/>
                    </a:moveTo>
                    <a:lnTo>
                      <a:pt x="0" y="27"/>
                    </a:lnTo>
                    <a:lnTo>
                      <a:pt x="3" y="32"/>
                    </a:lnTo>
                    <a:lnTo>
                      <a:pt x="6" y="37"/>
                    </a:lnTo>
                    <a:lnTo>
                      <a:pt x="11" y="40"/>
                    </a:lnTo>
                    <a:lnTo>
                      <a:pt x="16" y="44"/>
                    </a:lnTo>
                    <a:lnTo>
                      <a:pt x="23" y="44"/>
                    </a:lnTo>
                    <a:lnTo>
                      <a:pt x="28" y="44"/>
                    </a:lnTo>
                    <a:lnTo>
                      <a:pt x="34" y="40"/>
                    </a:lnTo>
                    <a:lnTo>
                      <a:pt x="37" y="37"/>
                    </a:lnTo>
                    <a:lnTo>
                      <a:pt x="42" y="32"/>
                    </a:lnTo>
                    <a:lnTo>
                      <a:pt x="44" y="27"/>
                    </a:lnTo>
                    <a:lnTo>
                      <a:pt x="44" y="21"/>
                    </a:lnTo>
                    <a:lnTo>
                      <a:pt x="44" y="16"/>
                    </a:lnTo>
                    <a:lnTo>
                      <a:pt x="42" y="11"/>
                    </a:lnTo>
                    <a:lnTo>
                      <a:pt x="37" y="5"/>
                    </a:lnTo>
                    <a:lnTo>
                      <a:pt x="34" y="1"/>
                    </a:lnTo>
                    <a:lnTo>
                      <a:pt x="28" y="0"/>
                    </a:lnTo>
                    <a:lnTo>
                      <a:pt x="23" y="0"/>
                    </a:lnTo>
                    <a:lnTo>
                      <a:pt x="16" y="0"/>
                    </a:lnTo>
                    <a:lnTo>
                      <a:pt x="11" y="1"/>
                    </a:lnTo>
                    <a:lnTo>
                      <a:pt x="6" y="5"/>
                    </a:lnTo>
                    <a:lnTo>
                      <a:pt x="3" y="11"/>
                    </a:lnTo>
                    <a:lnTo>
                      <a:pt x="0" y="16"/>
                    </a:lnTo>
                    <a:lnTo>
                      <a:pt x="0" y="21"/>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4" name="Freeform 60"/>
              <p:cNvSpPr>
                <a:spLocks/>
              </p:cNvSpPr>
              <p:nvPr/>
            </p:nvSpPr>
            <p:spPr bwMode="auto">
              <a:xfrm>
                <a:off x="6503988" y="3649663"/>
                <a:ext cx="69850" cy="69850"/>
              </a:xfrm>
              <a:custGeom>
                <a:avLst/>
                <a:gdLst>
                  <a:gd name="T0" fmla="*/ 0 w 44"/>
                  <a:gd name="T1" fmla="*/ 23 h 44"/>
                  <a:gd name="T2" fmla="*/ 0 w 44"/>
                  <a:gd name="T3" fmla="*/ 28 h 44"/>
                  <a:gd name="T4" fmla="*/ 2 w 44"/>
                  <a:gd name="T5" fmla="*/ 34 h 44"/>
                  <a:gd name="T6" fmla="*/ 6 w 44"/>
                  <a:gd name="T7" fmla="*/ 37 h 44"/>
                  <a:gd name="T8" fmla="*/ 10 w 44"/>
                  <a:gd name="T9" fmla="*/ 42 h 44"/>
                  <a:gd name="T10" fmla="*/ 16 w 44"/>
                  <a:gd name="T11" fmla="*/ 44 h 44"/>
                  <a:gd name="T12" fmla="*/ 21 w 44"/>
                  <a:gd name="T13" fmla="*/ 44 h 44"/>
                  <a:gd name="T14" fmla="*/ 28 w 44"/>
                  <a:gd name="T15" fmla="*/ 44 h 44"/>
                  <a:gd name="T16" fmla="*/ 32 w 44"/>
                  <a:gd name="T17" fmla="*/ 42 h 44"/>
                  <a:gd name="T18" fmla="*/ 37 w 44"/>
                  <a:gd name="T19" fmla="*/ 37 h 44"/>
                  <a:gd name="T20" fmla="*/ 41 w 44"/>
                  <a:gd name="T21" fmla="*/ 34 h 44"/>
                  <a:gd name="T22" fmla="*/ 44 w 44"/>
                  <a:gd name="T23" fmla="*/ 28 h 44"/>
                  <a:gd name="T24" fmla="*/ 44 w 44"/>
                  <a:gd name="T25" fmla="*/ 23 h 44"/>
                  <a:gd name="T26" fmla="*/ 44 w 44"/>
                  <a:gd name="T27" fmla="*/ 16 h 44"/>
                  <a:gd name="T28" fmla="*/ 41 w 44"/>
                  <a:gd name="T29" fmla="*/ 11 h 44"/>
                  <a:gd name="T30" fmla="*/ 37 w 44"/>
                  <a:gd name="T31" fmla="*/ 6 h 44"/>
                  <a:gd name="T32" fmla="*/ 32 w 44"/>
                  <a:gd name="T33" fmla="*/ 3 h 44"/>
                  <a:gd name="T34" fmla="*/ 28 w 44"/>
                  <a:gd name="T35" fmla="*/ 2 h 44"/>
                  <a:gd name="T36" fmla="*/ 21 w 44"/>
                  <a:gd name="T37" fmla="*/ 0 h 44"/>
                  <a:gd name="T38" fmla="*/ 16 w 44"/>
                  <a:gd name="T39" fmla="*/ 2 h 44"/>
                  <a:gd name="T40" fmla="*/ 10 w 44"/>
                  <a:gd name="T41" fmla="*/ 3 h 44"/>
                  <a:gd name="T42" fmla="*/ 6 w 44"/>
                  <a:gd name="T43" fmla="*/ 6 h 44"/>
                  <a:gd name="T44" fmla="*/ 2 w 44"/>
                  <a:gd name="T45" fmla="*/ 11 h 44"/>
                  <a:gd name="T46" fmla="*/ 0 w 44"/>
                  <a:gd name="T47" fmla="*/ 16 h 44"/>
                  <a:gd name="T48" fmla="*/ 0 w 44"/>
                  <a:gd name="T49"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44">
                    <a:moveTo>
                      <a:pt x="0" y="23"/>
                    </a:moveTo>
                    <a:lnTo>
                      <a:pt x="0" y="28"/>
                    </a:lnTo>
                    <a:lnTo>
                      <a:pt x="2" y="34"/>
                    </a:lnTo>
                    <a:lnTo>
                      <a:pt x="6" y="37"/>
                    </a:lnTo>
                    <a:lnTo>
                      <a:pt x="10" y="42"/>
                    </a:lnTo>
                    <a:lnTo>
                      <a:pt x="16" y="44"/>
                    </a:lnTo>
                    <a:lnTo>
                      <a:pt x="21" y="44"/>
                    </a:lnTo>
                    <a:lnTo>
                      <a:pt x="28" y="44"/>
                    </a:lnTo>
                    <a:lnTo>
                      <a:pt x="32" y="42"/>
                    </a:lnTo>
                    <a:lnTo>
                      <a:pt x="37" y="37"/>
                    </a:lnTo>
                    <a:lnTo>
                      <a:pt x="41" y="34"/>
                    </a:lnTo>
                    <a:lnTo>
                      <a:pt x="44" y="28"/>
                    </a:lnTo>
                    <a:lnTo>
                      <a:pt x="44" y="23"/>
                    </a:lnTo>
                    <a:lnTo>
                      <a:pt x="44" y="16"/>
                    </a:lnTo>
                    <a:lnTo>
                      <a:pt x="41" y="11"/>
                    </a:lnTo>
                    <a:lnTo>
                      <a:pt x="37" y="6"/>
                    </a:lnTo>
                    <a:lnTo>
                      <a:pt x="32" y="3"/>
                    </a:lnTo>
                    <a:lnTo>
                      <a:pt x="28" y="2"/>
                    </a:lnTo>
                    <a:lnTo>
                      <a:pt x="21" y="0"/>
                    </a:lnTo>
                    <a:lnTo>
                      <a:pt x="16" y="2"/>
                    </a:lnTo>
                    <a:lnTo>
                      <a:pt x="10" y="3"/>
                    </a:lnTo>
                    <a:lnTo>
                      <a:pt x="6" y="6"/>
                    </a:lnTo>
                    <a:lnTo>
                      <a:pt x="2" y="11"/>
                    </a:lnTo>
                    <a:lnTo>
                      <a:pt x="0" y="16"/>
                    </a:lnTo>
                    <a:lnTo>
                      <a:pt x="0" y="23"/>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5" name="Freeform 61"/>
              <p:cNvSpPr>
                <a:spLocks/>
              </p:cNvSpPr>
              <p:nvPr/>
            </p:nvSpPr>
            <p:spPr bwMode="auto">
              <a:xfrm>
                <a:off x="6913563" y="3473451"/>
                <a:ext cx="73025" cy="73025"/>
              </a:xfrm>
              <a:custGeom>
                <a:avLst/>
                <a:gdLst>
                  <a:gd name="T0" fmla="*/ 0 w 46"/>
                  <a:gd name="T1" fmla="*/ 23 h 46"/>
                  <a:gd name="T2" fmla="*/ 2 w 46"/>
                  <a:gd name="T3" fmla="*/ 30 h 46"/>
                  <a:gd name="T4" fmla="*/ 3 w 46"/>
                  <a:gd name="T5" fmla="*/ 35 h 46"/>
                  <a:gd name="T6" fmla="*/ 7 w 46"/>
                  <a:gd name="T7" fmla="*/ 39 h 46"/>
                  <a:gd name="T8" fmla="*/ 12 w 46"/>
                  <a:gd name="T9" fmla="*/ 43 h 46"/>
                  <a:gd name="T10" fmla="*/ 16 w 46"/>
                  <a:gd name="T11" fmla="*/ 44 h 46"/>
                  <a:gd name="T12" fmla="*/ 23 w 46"/>
                  <a:gd name="T13" fmla="*/ 46 h 46"/>
                  <a:gd name="T14" fmla="*/ 29 w 46"/>
                  <a:gd name="T15" fmla="*/ 44 h 46"/>
                  <a:gd name="T16" fmla="*/ 34 w 46"/>
                  <a:gd name="T17" fmla="*/ 43 h 46"/>
                  <a:gd name="T18" fmla="*/ 39 w 46"/>
                  <a:gd name="T19" fmla="*/ 39 h 46"/>
                  <a:gd name="T20" fmla="*/ 42 w 46"/>
                  <a:gd name="T21" fmla="*/ 35 h 46"/>
                  <a:gd name="T22" fmla="*/ 44 w 46"/>
                  <a:gd name="T23" fmla="*/ 30 h 46"/>
                  <a:gd name="T24" fmla="*/ 46 w 46"/>
                  <a:gd name="T25" fmla="*/ 23 h 46"/>
                  <a:gd name="T26" fmla="*/ 44 w 46"/>
                  <a:gd name="T27" fmla="*/ 18 h 46"/>
                  <a:gd name="T28" fmla="*/ 42 w 46"/>
                  <a:gd name="T29" fmla="*/ 12 h 46"/>
                  <a:gd name="T30" fmla="*/ 39 w 46"/>
                  <a:gd name="T31" fmla="*/ 7 h 46"/>
                  <a:gd name="T32" fmla="*/ 34 w 46"/>
                  <a:gd name="T33" fmla="*/ 4 h 46"/>
                  <a:gd name="T34" fmla="*/ 29 w 46"/>
                  <a:gd name="T35" fmla="*/ 2 h 46"/>
                  <a:gd name="T36" fmla="*/ 23 w 46"/>
                  <a:gd name="T37" fmla="*/ 0 h 46"/>
                  <a:gd name="T38" fmla="*/ 16 w 46"/>
                  <a:gd name="T39" fmla="*/ 2 h 46"/>
                  <a:gd name="T40" fmla="*/ 12 w 46"/>
                  <a:gd name="T41" fmla="*/ 4 h 46"/>
                  <a:gd name="T42" fmla="*/ 7 w 46"/>
                  <a:gd name="T43" fmla="*/ 7 h 46"/>
                  <a:gd name="T44" fmla="*/ 3 w 46"/>
                  <a:gd name="T45" fmla="*/ 12 h 46"/>
                  <a:gd name="T46" fmla="*/ 2 w 46"/>
                  <a:gd name="T47" fmla="*/ 18 h 46"/>
                  <a:gd name="T48" fmla="*/ 0 w 46"/>
                  <a:gd name="T4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6">
                    <a:moveTo>
                      <a:pt x="0" y="23"/>
                    </a:moveTo>
                    <a:lnTo>
                      <a:pt x="2" y="30"/>
                    </a:lnTo>
                    <a:lnTo>
                      <a:pt x="3" y="35"/>
                    </a:lnTo>
                    <a:lnTo>
                      <a:pt x="7" y="39"/>
                    </a:lnTo>
                    <a:lnTo>
                      <a:pt x="12" y="43"/>
                    </a:lnTo>
                    <a:lnTo>
                      <a:pt x="16" y="44"/>
                    </a:lnTo>
                    <a:lnTo>
                      <a:pt x="23" y="46"/>
                    </a:lnTo>
                    <a:lnTo>
                      <a:pt x="29" y="44"/>
                    </a:lnTo>
                    <a:lnTo>
                      <a:pt x="34" y="43"/>
                    </a:lnTo>
                    <a:lnTo>
                      <a:pt x="39" y="39"/>
                    </a:lnTo>
                    <a:lnTo>
                      <a:pt x="42" y="35"/>
                    </a:lnTo>
                    <a:lnTo>
                      <a:pt x="44" y="30"/>
                    </a:lnTo>
                    <a:lnTo>
                      <a:pt x="46" y="23"/>
                    </a:lnTo>
                    <a:lnTo>
                      <a:pt x="44" y="18"/>
                    </a:lnTo>
                    <a:lnTo>
                      <a:pt x="42" y="12"/>
                    </a:lnTo>
                    <a:lnTo>
                      <a:pt x="39" y="7"/>
                    </a:lnTo>
                    <a:lnTo>
                      <a:pt x="34" y="4"/>
                    </a:lnTo>
                    <a:lnTo>
                      <a:pt x="29" y="2"/>
                    </a:lnTo>
                    <a:lnTo>
                      <a:pt x="23" y="0"/>
                    </a:lnTo>
                    <a:lnTo>
                      <a:pt x="16" y="2"/>
                    </a:lnTo>
                    <a:lnTo>
                      <a:pt x="12" y="4"/>
                    </a:lnTo>
                    <a:lnTo>
                      <a:pt x="7" y="7"/>
                    </a:lnTo>
                    <a:lnTo>
                      <a:pt x="3" y="12"/>
                    </a:lnTo>
                    <a:lnTo>
                      <a:pt x="2" y="18"/>
                    </a:lnTo>
                    <a:lnTo>
                      <a:pt x="0" y="23"/>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sp>
            <p:nvSpPr>
              <p:cNvPr id="96" name="Freeform 62"/>
              <p:cNvSpPr>
                <a:spLocks/>
              </p:cNvSpPr>
              <p:nvPr/>
            </p:nvSpPr>
            <p:spPr bwMode="auto">
              <a:xfrm>
                <a:off x="7777163" y="3100388"/>
                <a:ext cx="73025" cy="71438"/>
              </a:xfrm>
              <a:custGeom>
                <a:avLst/>
                <a:gdLst>
                  <a:gd name="T0" fmla="*/ 0 w 46"/>
                  <a:gd name="T1" fmla="*/ 23 h 45"/>
                  <a:gd name="T2" fmla="*/ 2 w 46"/>
                  <a:gd name="T3" fmla="*/ 29 h 45"/>
                  <a:gd name="T4" fmla="*/ 4 w 46"/>
                  <a:gd name="T5" fmla="*/ 34 h 45"/>
                  <a:gd name="T6" fmla="*/ 7 w 46"/>
                  <a:gd name="T7" fmla="*/ 39 h 45"/>
                  <a:gd name="T8" fmla="*/ 12 w 46"/>
                  <a:gd name="T9" fmla="*/ 42 h 45"/>
                  <a:gd name="T10" fmla="*/ 17 w 46"/>
                  <a:gd name="T11" fmla="*/ 44 h 45"/>
                  <a:gd name="T12" fmla="*/ 23 w 46"/>
                  <a:gd name="T13" fmla="*/ 45 h 45"/>
                  <a:gd name="T14" fmla="*/ 28 w 46"/>
                  <a:gd name="T15" fmla="*/ 44 h 45"/>
                  <a:gd name="T16" fmla="*/ 34 w 46"/>
                  <a:gd name="T17" fmla="*/ 42 h 45"/>
                  <a:gd name="T18" fmla="*/ 38 w 46"/>
                  <a:gd name="T19" fmla="*/ 39 h 45"/>
                  <a:gd name="T20" fmla="*/ 43 w 46"/>
                  <a:gd name="T21" fmla="*/ 34 h 45"/>
                  <a:gd name="T22" fmla="*/ 44 w 46"/>
                  <a:gd name="T23" fmla="*/ 29 h 45"/>
                  <a:gd name="T24" fmla="*/ 46 w 46"/>
                  <a:gd name="T25" fmla="*/ 23 h 45"/>
                  <a:gd name="T26" fmla="*/ 44 w 46"/>
                  <a:gd name="T27" fmla="*/ 16 h 45"/>
                  <a:gd name="T28" fmla="*/ 43 w 46"/>
                  <a:gd name="T29" fmla="*/ 11 h 45"/>
                  <a:gd name="T30" fmla="*/ 38 w 46"/>
                  <a:gd name="T31" fmla="*/ 6 h 45"/>
                  <a:gd name="T32" fmla="*/ 34 w 46"/>
                  <a:gd name="T33" fmla="*/ 3 h 45"/>
                  <a:gd name="T34" fmla="*/ 28 w 46"/>
                  <a:gd name="T35" fmla="*/ 1 h 45"/>
                  <a:gd name="T36" fmla="*/ 23 w 46"/>
                  <a:gd name="T37" fmla="*/ 0 h 45"/>
                  <a:gd name="T38" fmla="*/ 17 w 46"/>
                  <a:gd name="T39" fmla="*/ 1 h 45"/>
                  <a:gd name="T40" fmla="*/ 12 w 46"/>
                  <a:gd name="T41" fmla="*/ 3 h 45"/>
                  <a:gd name="T42" fmla="*/ 7 w 46"/>
                  <a:gd name="T43" fmla="*/ 6 h 45"/>
                  <a:gd name="T44" fmla="*/ 4 w 46"/>
                  <a:gd name="T45" fmla="*/ 11 h 45"/>
                  <a:gd name="T46" fmla="*/ 2 w 46"/>
                  <a:gd name="T47" fmla="*/ 16 h 45"/>
                  <a:gd name="T48" fmla="*/ 0 w 46"/>
                  <a:gd name="T4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45">
                    <a:moveTo>
                      <a:pt x="0" y="23"/>
                    </a:moveTo>
                    <a:lnTo>
                      <a:pt x="2" y="29"/>
                    </a:lnTo>
                    <a:lnTo>
                      <a:pt x="4" y="34"/>
                    </a:lnTo>
                    <a:lnTo>
                      <a:pt x="7" y="39"/>
                    </a:lnTo>
                    <a:lnTo>
                      <a:pt x="12" y="42"/>
                    </a:lnTo>
                    <a:lnTo>
                      <a:pt x="17" y="44"/>
                    </a:lnTo>
                    <a:lnTo>
                      <a:pt x="23" y="45"/>
                    </a:lnTo>
                    <a:lnTo>
                      <a:pt x="28" y="44"/>
                    </a:lnTo>
                    <a:lnTo>
                      <a:pt x="34" y="42"/>
                    </a:lnTo>
                    <a:lnTo>
                      <a:pt x="38" y="39"/>
                    </a:lnTo>
                    <a:lnTo>
                      <a:pt x="43" y="34"/>
                    </a:lnTo>
                    <a:lnTo>
                      <a:pt x="44" y="29"/>
                    </a:lnTo>
                    <a:lnTo>
                      <a:pt x="46" y="23"/>
                    </a:lnTo>
                    <a:lnTo>
                      <a:pt x="44" y="16"/>
                    </a:lnTo>
                    <a:lnTo>
                      <a:pt x="43" y="11"/>
                    </a:lnTo>
                    <a:lnTo>
                      <a:pt x="38" y="6"/>
                    </a:lnTo>
                    <a:lnTo>
                      <a:pt x="34" y="3"/>
                    </a:lnTo>
                    <a:lnTo>
                      <a:pt x="28" y="1"/>
                    </a:lnTo>
                    <a:lnTo>
                      <a:pt x="23" y="0"/>
                    </a:lnTo>
                    <a:lnTo>
                      <a:pt x="17" y="1"/>
                    </a:lnTo>
                    <a:lnTo>
                      <a:pt x="12" y="3"/>
                    </a:lnTo>
                    <a:lnTo>
                      <a:pt x="7" y="6"/>
                    </a:lnTo>
                    <a:lnTo>
                      <a:pt x="4" y="11"/>
                    </a:lnTo>
                    <a:lnTo>
                      <a:pt x="2" y="16"/>
                    </a:lnTo>
                    <a:lnTo>
                      <a:pt x="0" y="23"/>
                    </a:lnTo>
                    <a:close/>
                  </a:path>
                </a:pathLst>
              </a:custGeom>
              <a:solidFill>
                <a:srgbClr val="FFCC00"/>
              </a:solidFill>
              <a:ln w="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fr-FR" sz="2000">
                  <a:solidFill>
                    <a:srgbClr val="000066"/>
                  </a:solidFill>
                </a:endParaRPr>
              </a:p>
            </p:txBody>
          </p:sp>
        </p:grpSp>
        <p:sp>
          <p:nvSpPr>
            <p:cNvPr id="6" name="ZoneTexte 5"/>
            <p:cNvSpPr txBox="1"/>
            <p:nvPr/>
          </p:nvSpPr>
          <p:spPr>
            <a:xfrm>
              <a:off x="546357" y="4841202"/>
              <a:ext cx="260008" cy="253916"/>
            </a:xfrm>
            <a:prstGeom prst="rect">
              <a:avLst/>
            </a:prstGeom>
            <a:noFill/>
          </p:spPr>
          <p:txBody>
            <a:bodyPr wrap="none" rtlCol="0">
              <a:spAutoFit/>
            </a:bodyPr>
            <a:lstStyle/>
            <a:p>
              <a:pPr algn="ctr"/>
              <a:r>
                <a:rPr lang="fr-FR" sz="1050" dirty="0">
                  <a:solidFill>
                    <a:srgbClr val="000066"/>
                  </a:solidFill>
                </a:rPr>
                <a:t>0</a:t>
              </a:r>
            </a:p>
          </p:txBody>
        </p:sp>
        <p:sp>
          <p:nvSpPr>
            <p:cNvPr id="7" name="ZoneTexte 6"/>
            <p:cNvSpPr txBox="1"/>
            <p:nvPr/>
          </p:nvSpPr>
          <p:spPr>
            <a:xfrm>
              <a:off x="859029" y="4841202"/>
              <a:ext cx="335348" cy="253916"/>
            </a:xfrm>
            <a:prstGeom prst="rect">
              <a:avLst/>
            </a:prstGeom>
            <a:noFill/>
          </p:spPr>
          <p:txBody>
            <a:bodyPr wrap="none" rtlCol="0">
              <a:spAutoFit/>
            </a:bodyPr>
            <a:lstStyle/>
            <a:p>
              <a:pPr algn="ctr"/>
              <a:r>
                <a:rPr lang="fr-FR" sz="1050" dirty="0">
                  <a:solidFill>
                    <a:srgbClr val="000066"/>
                  </a:solidFill>
                </a:rPr>
                <a:t>25</a:t>
              </a:r>
            </a:p>
          </p:txBody>
        </p:sp>
        <p:sp>
          <p:nvSpPr>
            <p:cNvPr id="8" name="ZoneTexte 7"/>
            <p:cNvSpPr txBox="1"/>
            <p:nvPr/>
          </p:nvSpPr>
          <p:spPr>
            <a:xfrm>
              <a:off x="1214520" y="4841202"/>
              <a:ext cx="335348" cy="253916"/>
            </a:xfrm>
            <a:prstGeom prst="rect">
              <a:avLst/>
            </a:prstGeom>
            <a:noFill/>
          </p:spPr>
          <p:txBody>
            <a:bodyPr wrap="none" rtlCol="0">
              <a:spAutoFit/>
            </a:bodyPr>
            <a:lstStyle/>
            <a:p>
              <a:pPr algn="ctr"/>
              <a:r>
                <a:rPr lang="fr-FR" sz="1050" dirty="0">
                  <a:solidFill>
                    <a:srgbClr val="000066"/>
                  </a:solidFill>
                </a:rPr>
                <a:t>50</a:t>
              </a:r>
            </a:p>
          </p:txBody>
        </p:sp>
        <p:sp>
          <p:nvSpPr>
            <p:cNvPr id="9" name="ZoneTexte 8"/>
            <p:cNvSpPr txBox="1"/>
            <p:nvPr/>
          </p:nvSpPr>
          <p:spPr>
            <a:xfrm>
              <a:off x="1564861" y="4841202"/>
              <a:ext cx="335348" cy="253916"/>
            </a:xfrm>
            <a:prstGeom prst="rect">
              <a:avLst/>
            </a:prstGeom>
            <a:noFill/>
          </p:spPr>
          <p:txBody>
            <a:bodyPr wrap="none" rtlCol="0">
              <a:spAutoFit/>
            </a:bodyPr>
            <a:lstStyle/>
            <a:p>
              <a:pPr algn="ctr"/>
              <a:r>
                <a:rPr lang="fr-FR" sz="1050" dirty="0">
                  <a:solidFill>
                    <a:srgbClr val="000066"/>
                  </a:solidFill>
                </a:rPr>
                <a:t>75</a:t>
              </a:r>
            </a:p>
          </p:txBody>
        </p:sp>
        <p:sp>
          <p:nvSpPr>
            <p:cNvPr id="10" name="ZoneTexte 9"/>
            <p:cNvSpPr txBox="1"/>
            <p:nvPr/>
          </p:nvSpPr>
          <p:spPr>
            <a:xfrm>
              <a:off x="1907928" y="4841202"/>
              <a:ext cx="410690" cy="253916"/>
            </a:xfrm>
            <a:prstGeom prst="rect">
              <a:avLst/>
            </a:prstGeom>
            <a:noFill/>
          </p:spPr>
          <p:txBody>
            <a:bodyPr wrap="none" rtlCol="0">
              <a:spAutoFit/>
            </a:bodyPr>
            <a:lstStyle/>
            <a:p>
              <a:pPr algn="ctr"/>
              <a:r>
                <a:rPr lang="fr-FR" sz="1050" dirty="0">
                  <a:solidFill>
                    <a:srgbClr val="000066"/>
                  </a:solidFill>
                </a:rPr>
                <a:t>100</a:t>
              </a:r>
            </a:p>
          </p:txBody>
        </p:sp>
        <p:sp>
          <p:nvSpPr>
            <p:cNvPr id="11" name="ZoneTexte 10"/>
            <p:cNvSpPr txBox="1"/>
            <p:nvPr/>
          </p:nvSpPr>
          <p:spPr>
            <a:xfrm>
              <a:off x="2236458" y="4841202"/>
              <a:ext cx="410690" cy="253916"/>
            </a:xfrm>
            <a:prstGeom prst="rect">
              <a:avLst/>
            </a:prstGeom>
            <a:noFill/>
          </p:spPr>
          <p:txBody>
            <a:bodyPr wrap="none" rtlCol="0">
              <a:spAutoFit/>
            </a:bodyPr>
            <a:lstStyle/>
            <a:p>
              <a:pPr algn="ctr"/>
              <a:r>
                <a:rPr lang="fr-FR" sz="1050" dirty="0">
                  <a:solidFill>
                    <a:srgbClr val="000066"/>
                  </a:solidFill>
                </a:rPr>
                <a:t>125</a:t>
              </a:r>
            </a:p>
          </p:txBody>
        </p:sp>
        <p:sp>
          <p:nvSpPr>
            <p:cNvPr id="12" name="ZoneTexte 11"/>
            <p:cNvSpPr txBox="1"/>
            <p:nvPr/>
          </p:nvSpPr>
          <p:spPr>
            <a:xfrm>
              <a:off x="2582708" y="4841202"/>
              <a:ext cx="410690" cy="253916"/>
            </a:xfrm>
            <a:prstGeom prst="rect">
              <a:avLst/>
            </a:prstGeom>
            <a:noFill/>
          </p:spPr>
          <p:txBody>
            <a:bodyPr wrap="none" rtlCol="0">
              <a:spAutoFit/>
            </a:bodyPr>
            <a:lstStyle/>
            <a:p>
              <a:pPr algn="ctr"/>
              <a:r>
                <a:rPr lang="fr-FR" sz="1050" dirty="0">
                  <a:solidFill>
                    <a:srgbClr val="000066"/>
                  </a:solidFill>
                </a:rPr>
                <a:t>150</a:t>
              </a:r>
            </a:p>
          </p:txBody>
        </p:sp>
        <p:sp>
          <p:nvSpPr>
            <p:cNvPr id="13" name="ZoneTexte 12"/>
            <p:cNvSpPr txBox="1"/>
            <p:nvPr/>
          </p:nvSpPr>
          <p:spPr>
            <a:xfrm>
              <a:off x="2942290" y="4841202"/>
              <a:ext cx="410690" cy="253916"/>
            </a:xfrm>
            <a:prstGeom prst="rect">
              <a:avLst/>
            </a:prstGeom>
            <a:noFill/>
          </p:spPr>
          <p:txBody>
            <a:bodyPr wrap="none" rtlCol="0">
              <a:spAutoFit/>
            </a:bodyPr>
            <a:lstStyle/>
            <a:p>
              <a:pPr algn="ctr"/>
              <a:r>
                <a:rPr lang="fr-FR" sz="1050" dirty="0">
                  <a:solidFill>
                    <a:srgbClr val="000066"/>
                  </a:solidFill>
                </a:rPr>
                <a:t>175</a:t>
              </a:r>
            </a:p>
          </p:txBody>
        </p:sp>
        <p:sp>
          <p:nvSpPr>
            <p:cNvPr id="14" name="ZoneTexte 13"/>
            <p:cNvSpPr txBox="1"/>
            <p:nvPr/>
          </p:nvSpPr>
          <p:spPr>
            <a:xfrm>
              <a:off x="3294349" y="4841202"/>
              <a:ext cx="410690" cy="253916"/>
            </a:xfrm>
            <a:prstGeom prst="rect">
              <a:avLst/>
            </a:prstGeom>
            <a:noFill/>
          </p:spPr>
          <p:txBody>
            <a:bodyPr wrap="none" rtlCol="0">
              <a:spAutoFit/>
            </a:bodyPr>
            <a:lstStyle/>
            <a:p>
              <a:pPr algn="ctr"/>
              <a:r>
                <a:rPr lang="fr-FR" sz="1050" dirty="0">
                  <a:solidFill>
                    <a:srgbClr val="000066"/>
                  </a:solidFill>
                </a:rPr>
                <a:t>200</a:t>
              </a:r>
            </a:p>
          </p:txBody>
        </p:sp>
        <p:sp>
          <p:nvSpPr>
            <p:cNvPr id="15" name="ZoneTexte 14"/>
            <p:cNvSpPr txBox="1"/>
            <p:nvPr/>
          </p:nvSpPr>
          <p:spPr>
            <a:xfrm>
              <a:off x="3648124" y="4841202"/>
              <a:ext cx="410690" cy="253916"/>
            </a:xfrm>
            <a:prstGeom prst="rect">
              <a:avLst/>
            </a:prstGeom>
            <a:noFill/>
          </p:spPr>
          <p:txBody>
            <a:bodyPr wrap="none" rtlCol="0">
              <a:spAutoFit/>
            </a:bodyPr>
            <a:lstStyle/>
            <a:p>
              <a:pPr algn="ctr"/>
              <a:r>
                <a:rPr lang="fr-FR" sz="1050" dirty="0">
                  <a:solidFill>
                    <a:srgbClr val="000066"/>
                  </a:solidFill>
                </a:rPr>
                <a:t>225</a:t>
              </a:r>
            </a:p>
          </p:txBody>
        </p:sp>
        <p:sp>
          <p:nvSpPr>
            <p:cNvPr id="16" name="ZoneTexte 15"/>
            <p:cNvSpPr txBox="1"/>
            <p:nvPr/>
          </p:nvSpPr>
          <p:spPr>
            <a:xfrm>
              <a:off x="4001899" y="4841202"/>
              <a:ext cx="410690" cy="253916"/>
            </a:xfrm>
            <a:prstGeom prst="rect">
              <a:avLst/>
            </a:prstGeom>
            <a:noFill/>
          </p:spPr>
          <p:txBody>
            <a:bodyPr wrap="none" rtlCol="0">
              <a:spAutoFit/>
            </a:bodyPr>
            <a:lstStyle/>
            <a:p>
              <a:pPr algn="ctr"/>
              <a:r>
                <a:rPr lang="fr-FR" sz="1050" dirty="0">
                  <a:solidFill>
                    <a:srgbClr val="000066"/>
                  </a:solidFill>
                </a:rPr>
                <a:t>250</a:t>
              </a:r>
            </a:p>
          </p:txBody>
        </p:sp>
        <p:sp>
          <p:nvSpPr>
            <p:cNvPr id="17" name="ZoneTexte 16"/>
            <p:cNvSpPr txBox="1"/>
            <p:nvPr/>
          </p:nvSpPr>
          <p:spPr>
            <a:xfrm>
              <a:off x="298282" y="4568682"/>
              <a:ext cx="335349" cy="253916"/>
            </a:xfrm>
            <a:prstGeom prst="rect">
              <a:avLst/>
            </a:prstGeom>
            <a:noFill/>
          </p:spPr>
          <p:txBody>
            <a:bodyPr wrap="none" rtlCol="0">
              <a:spAutoFit/>
            </a:bodyPr>
            <a:lstStyle/>
            <a:p>
              <a:pPr algn="r"/>
              <a:r>
                <a:rPr lang="fr-FR" sz="1050" dirty="0">
                  <a:solidFill>
                    <a:srgbClr val="000066"/>
                  </a:solidFill>
                </a:rPr>
                <a:t>10</a:t>
              </a:r>
            </a:p>
          </p:txBody>
        </p:sp>
        <p:sp>
          <p:nvSpPr>
            <p:cNvPr id="18" name="ZoneTexte 17"/>
            <p:cNvSpPr txBox="1"/>
            <p:nvPr/>
          </p:nvSpPr>
          <p:spPr>
            <a:xfrm>
              <a:off x="298282" y="4367524"/>
              <a:ext cx="335349" cy="253916"/>
            </a:xfrm>
            <a:prstGeom prst="rect">
              <a:avLst/>
            </a:prstGeom>
            <a:noFill/>
          </p:spPr>
          <p:txBody>
            <a:bodyPr wrap="none" rtlCol="0">
              <a:spAutoFit/>
            </a:bodyPr>
            <a:lstStyle/>
            <a:p>
              <a:pPr algn="r"/>
              <a:r>
                <a:rPr lang="fr-FR" sz="1050" dirty="0">
                  <a:solidFill>
                    <a:srgbClr val="000066"/>
                  </a:solidFill>
                </a:rPr>
                <a:t>20</a:t>
              </a:r>
            </a:p>
          </p:txBody>
        </p:sp>
        <p:sp>
          <p:nvSpPr>
            <p:cNvPr id="19" name="ZoneTexte 18"/>
            <p:cNvSpPr txBox="1"/>
            <p:nvPr/>
          </p:nvSpPr>
          <p:spPr>
            <a:xfrm>
              <a:off x="298282" y="4166367"/>
              <a:ext cx="335349" cy="253916"/>
            </a:xfrm>
            <a:prstGeom prst="rect">
              <a:avLst/>
            </a:prstGeom>
            <a:noFill/>
          </p:spPr>
          <p:txBody>
            <a:bodyPr wrap="none" rtlCol="0">
              <a:spAutoFit/>
            </a:bodyPr>
            <a:lstStyle/>
            <a:p>
              <a:pPr algn="r"/>
              <a:r>
                <a:rPr lang="fr-FR" sz="1050" dirty="0">
                  <a:solidFill>
                    <a:srgbClr val="000066"/>
                  </a:solidFill>
                </a:rPr>
                <a:t>40</a:t>
              </a:r>
            </a:p>
          </p:txBody>
        </p:sp>
        <p:sp>
          <p:nvSpPr>
            <p:cNvPr id="20" name="ZoneTexte 19"/>
            <p:cNvSpPr txBox="1"/>
            <p:nvPr/>
          </p:nvSpPr>
          <p:spPr>
            <a:xfrm>
              <a:off x="298282" y="3965210"/>
              <a:ext cx="335349" cy="253916"/>
            </a:xfrm>
            <a:prstGeom prst="rect">
              <a:avLst/>
            </a:prstGeom>
            <a:noFill/>
          </p:spPr>
          <p:txBody>
            <a:bodyPr wrap="none" rtlCol="0">
              <a:spAutoFit/>
            </a:bodyPr>
            <a:lstStyle/>
            <a:p>
              <a:pPr algn="r"/>
              <a:r>
                <a:rPr lang="fr-FR" sz="1050" dirty="0">
                  <a:solidFill>
                    <a:srgbClr val="000066"/>
                  </a:solidFill>
                </a:rPr>
                <a:t>80</a:t>
              </a:r>
            </a:p>
          </p:txBody>
        </p:sp>
        <p:sp>
          <p:nvSpPr>
            <p:cNvPr id="21" name="ZoneTexte 20"/>
            <p:cNvSpPr txBox="1"/>
            <p:nvPr/>
          </p:nvSpPr>
          <p:spPr>
            <a:xfrm>
              <a:off x="222941" y="3764053"/>
              <a:ext cx="410690" cy="253916"/>
            </a:xfrm>
            <a:prstGeom prst="rect">
              <a:avLst/>
            </a:prstGeom>
            <a:noFill/>
          </p:spPr>
          <p:txBody>
            <a:bodyPr wrap="none" rtlCol="0">
              <a:spAutoFit/>
            </a:bodyPr>
            <a:lstStyle/>
            <a:p>
              <a:pPr algn="r"/>
              <a:r>
                <a:rPr lang="fr-FR" sz="1050" dirty="0">
                  <a:solidFill>
                    <a:srgbClr val="000066"/>
                  </a:solidFill>
                </a:rPr>
                <a:t>160</a:t>
              </a:r>
            </a:p>
          </p:txBody>
        </p:sp>
        <p:sp>
          <p:nvSpPr>
            <p:cNvPr id="22" name="ZoneTexte 21"/>
            <p:cNvSpPr txBox="1"/>
            <p:nvPr/>
          </p:nvSpPr>
          <p:spPr>
            <a:xfrm>
              <a:off x="222941" y="3562896"/>
              <a:ext cx="410690" cy="253916"/>
            </a:xfrm>
            <a:prstGeom prst="rect">
              <a:avLst/>
            </a:prstGeom>
            <a:noFill/>
          </p:spPr>
          <p:txBody>
            <a:bodyPr wrap="none" rtlCol="0">
              <a:spAutoFit/>
            </a:bodyPr>
            <a:lstStyle/>
            <a:p>
              <a:pPr algn="r"/>
              <a:r>
                <a:rPr lang="fr-FR" sz="1050" dirty="0">
                  <a:solidFill>
                    <a:srgbClr val="000066"/>
                  </a:solidFill>
                </a:rPr>
                <a:t>320</a:t>
              </a:r>
            </a:p>
          </p:txBody>
        </p:sp>
        <p:sp>
          <p:nvSpPr>
            <p:cNvPr id="23" name="ZoneTexte 22"/>
            <p:cNvSpPr txBox="1"/>
            <p:nvPr/>
          </p:nvSpPr>
          <p:spPr>
            <a:xfrm>
              <a:off x="222941" y="3361739"/>
              <a:ext cx="410690" cy="253916"/>
            </a:xfrm>
            <a:prstGeom prst="rect">
              <a:avLst/>
            </a:prstGeom>
            <a:noFill/>
          </p:spPr>
          <p:txBody>
            <a:bodyPr wrap="none" rtlCol="0">
              <a:spAutoFit/>
            </a:bodyPr>
            <a:lstStyle/>
            <a:p>
              <a:pPr algn="r"/>
              <a:r>
                <a:rPr lang="fr-FR" sz="1050" dirty="0">
                  <a:solidFill>
                    <a:srgbClr val="000066"/>
                  </a:solidFill>
                </a:rPr>
                <a:t>640</a:t>
              </a:r>
            </a:p>
          </p:txBody>
        </p:sp>
        <p:sp>
          <p:nvSpPr>
            <p:cNvPr id="24" name="ZoneTexte 23"/>
            <p:cNvSpPr txBox="1"/>
            <p:nvPr/>
          </p:nvSpPr>
          <p:spPr>
            <a:xfrm>
              <a:off x="110731" y="3160582"/>
              <a:ext cx="522900" cy="253916"/>
            </a:xfrm>
            <a:prstGeom prst="rect">
              <a:avLst/>
            </a:prstGeom>
            <a:noFill/>
          </p:spPr>
          <p:txBody>
            <a:bodyPr wrap="none" rtlCol="0">
              <a:spAutoFit/>
            </a:bodyPr>
            <a:lstStyle/>
            <a:p>
              <a:pPr algn="r"/>
              <a:r>
                <a:rPr lang="fr-FR" sz="1050" dirty="0">
                  <a:solidFill>
                    <a:srgbClr val="000066"/>
                  </a:solidFill>
                </a:rPr>
                <a:t>1 280</a:t>
              </a:r>
            </a:p>
          </p:txBody>
        </p:sp>
        <p:sp>
          <p:nvSpPr>
            <p:cNvPr id="25" name="ZoneTexte 24"/>
            <p:cNvSpPr txBox="1"/>
            <p:nvPr/>
          </p:nvSpPr>
          <p:spPr>
            <a:xfrm>
              <a:off x="110731" y="2959425"/>
              <a:ext cx="522900" cy="253916"/>
            </a:xfrm>
            <a:prstGeom prst="rect">
              <a:avLst/>
            </a:prstGeom>
            <a:noFill/>
          </p:spPr>
          <p:txBody>
            <a:bodyPr wrap="none" rtlCol="0">
              <a:spAutoFit/>
            </a:bodyPr>
            <a:lstStyle/>
            <a:p>
              <a:pPr algn="r"/>
              <a:r>
                <a:rPr lang="fr-FR" sz="1050" dirty="0">
                  <a:solidFill>
                    <a:srgbClr val="000066"/>
                  </a:solidFill>
                </a:rPr>
                <a:t>2 560</a:t>
              </a:r>
            </a:p>
          </p:txBody>
        </p:sp>
        <p:sp>
          <p:nvSpPr>
            <p:cNvPr id="26" name="ZoneTexte 25"/>
            <p:cNvSpPr txBox="1"/>
            <p:nvPr/>
          </p:nvSpPr>
          <p:spPr>
            <a:xfrm>
              <a:off x="5029800" y="4841202"/>
              <a:ext cx="260008" cy="253916"/>
            </a:xfrm>
            <a:prstGeom prst="rect">
              <a:avLst/>
            </a:prstGeom>
            <a:noFill/>
          </p:spPr>
          <p:txBody>
            <a:bodyPr wrap="none" rtlCol="0">
              <a:spAutoFit/>
            </a:bodyPr>
            <a:lstStyle/>
            <a:p>
              <a:pPr algn="ctr"/>
              <a:r>
                <a:rPr lang="fr-FR" sz="1050" dirty="0">
                  <a:solidFill>
                    <a:srgbClr val="000066"/>
                  </a:solidFill>
                </a:rPr>
                <a:t>0</a:t>
              </a:r>
            </a:p>
          </p:txBody>
        </p:sp>
        <p:sp>
          <p:nvSpPr>
            <p:cNvPr id="27" name="ZoneTexte 26"/>
            <p:cNvSpPr txBox="1"/>
            <p:nvPr/>
          </p:nvSpPr>
          <p:spPr>
            <a:xfrm>
              <a:off x="5342472" y="4841202"/>
              <a:ext cx="335348" cy="253916"/>
            </a:xfrm>
            <a:prstGeom prst="rect">
              <a:avLst/>
            </a:prstGeom>
            <a:noFill/>
          </p:spPr>
          <p:txBody>
            <a:bodyPr wrap="none" rtlCol="0">
              <a:spAutoFit/>
            </a:bodyPr>
            <a:lstStyle/>
            <a:p>
              <a:pPr algn="ctr"/>
              <a:r>
                <a:rPr lang="fr-FR" sz="1050" dirty="0">
                  <a:solidFill>
                    <a:srgbClr val="000066"/>
                  </a:solidFill>
                </a:rPr>
                <a:t>25</a:t>
              </a:r>
            </a:p>
          </p:txBody>
        </p:sp>
        <p:sp>
          <p:nvSpPr>
            <p:cNvPr id="28" name="ZoneTexte 27"/>
            <p:cNvSpPr txBox="1"/>
            <p:nvPr/>
          </p:nvSpPr>
          <p:spPr>
            <a:xfrm>
              <a:off x="5697963" y="4841202"/>
              <a:ext cx="335348" cy="253916"/>
            </a:xfrm>
            <a:prstGeom prst="rect">
              <a:avLst/>
            </a:prstGeom>
            <a:noFill/>
          </p:spPr>
          <p:txBody>
            <a:bodyPr wrap="none" rtlCol="0">
              <a:spAutoFit/>
            </a:bodyPr>
            <a:lstStyle/>
            <a:p>
              <a:pPr algn="ctr"/>
              <a:r>
                <a:rPr lang="fr-FR" sz="1050" dirty="0">
                  <a:solidFill>
                    <a:srgbClr val="000066"/>
                  </a:solidFill>
                </a:rPr>
                <a:t>50</a:t>
              </a:r>
            </a:p>
          </p:txBody>
        </p:sp>
        <p:sp>
          <p:nvSpPr>
            <p:cNvPr id="29" name="ZoneTexte 28"/>
            <p:cNvSpPr txBox="1"/>
            <p:nvPr/>
          </p:nvSpPr>
          <p:spPr>
            <a:xfrm>
              <a:off x="6048304" y="4841202"/>
              <a:ext cx="335348" cy="253916"/>
            </a:xfrm>
            <a:prstGeom prst="rect">
              <a:avLst/>
            </a:prstGeom>
            <a:noFill/>
          </p:spPr>
          <p:txBody>
            <a:bodyPr wrap="none" rtlCol="0">
              <a:spAutoFit/>
            </a:bodyPr>
            <a:lstStyle/>
            <a:p>
              <a:pPr algn="ctr"/>
              <a:r>
                <a:rPr lang="fr-FR" sz="1050" dirty="0">
                  <a:solidFill>
                    <a:srgbClr val="000066"/>
                  </a:solidFill>
                </a:rPr>
                <a:t>75</a:t>
              </a:r>
            </a:p>
          </p:txBody>
        </p:sp>
        <p:sp>
          <p:nvSpPr>
            <p:cNvPr id="30" name="ZoneTexte 29"/>
            <p:cNvSpPr txBox="1"/>
            <p:nvPr/>
          </p:nvSpPr>
          <p:spPr>
            <a:xfrm>
              <a:off x="6391371" y="4841202"/>
              <a:ext cx="410690" cy="253916"/>
            </a:xfrm>
            <a:prstGeom prst="rect">
              <a:avLst/>
            </a:prstGeom>
            <a:noFill/>
          </p:spPr>
          <p:txBody>
            <a:bodyPr wrap="none" rtlCol="0">
              <a:spAutoFit/>
            </a:bodyPr>
            <a:lstStyle/>
            <a:p>
              <a:pPr algn="ctr"/>
              <a:r>
                <a:rPr lang="fr-FR" sz="1050" dirty="0">
                  <a:solidFill>
                    <a:srgbClr val="000066"/>
                  </a:solidFill>
                </a:rPr>
                <a:t>100</a:t>
              </a:r>
            </a:p>
          </p:txBody>
        </p:sp>
        <p:sp>
          <p:nvSpPr>
            <p:cNvPr id="31" name="ZoneTexte 30"/>
            <p:cNvSpPr txBox="1"/>
            <p:nvPr/>
          </p:nvSpPr>
          <p:spPr>
            <a:xfrm>
              <a:off x="6719901" y="4841202"/>
              <a:ext cx="410690" cy="253916"/>
            </a:xfrm>
            <a:prstGeom prst="rect">
              <a:avLst/>
            </a:prstGeom>
            <a:noFill/>
          </p:spPr>
          <p:txBody>
            <a:bodyPr wrap="none" rtlCol="0">
              <a:spAutoFit/>
            </a:bodyPr>
            <a:lstStyle/>
            <a:p>
              <a:pPr algn="ctr"/>
              <a:r>
                <a:rPr lang="fr-FR" sz="1050" dirty="0">
                  <a:solidFill>
                    <a:srgbClr val="000066"/>
                  </a:solidFill>
                </a:rPr>
                <a:t>125</a:t>
              </a:r>
            </a:p>
          </p:txBody>
        </p:sp>
        <p:sp>
          <p:nvSpPr>
            <p:cNvPr id="32" name="ZoneTexte 31"/>
            <p:cNvSpPr txBox="1"/>
            <p:nvPr/>
          </p:nvSpPr>
          <p:spPr>
            <a:xfrm>
              <a:off x="7066151" y="4841202"/>
              <a:ext cx="410690" cy="253916"/>
            </a:xfrm>
            <a:prstGeom prst="rect">
              <a:avLst/>
            </a:prstGeom>
            <a:noFill/>
          </p:spPr>
          <p:txBody>
            <a:bodyPr wrap="none" rtlCol="0">
              <a:spAutoFit/>
            </a:bodyPr>
            <a:lstStyle/>
            <a:p>
              <a:pPr algn="ctr"/>
              <a:r>
                <a:rPr lang="fr-FR" sz="1050" dirty="0">
                  <a:solidFill>
                    <a:srgbClr val="000066"/>
                  </a:solidFill>
                </a:rPr>
                <a:t>150</a:t>
              </a:r>
            </a:p>
          </p:txBody>
        </p:sp>
        <p:sp>
          <p:nvSpPr>
            <p:cNvPr id="33" name="ZoneTexte 32"/>
            <p:cNvSpPr txBox="1"/>
            <p:nvPr/>
          </p:nvSpPr>
          <p:spPr>
            <a:xfrm>
              <a:off x="7425733" y="4841202"/>
              <a:ext cx="410690" cy="253916"/>
            </a:xfrm>
            <a:prstGeom prst="rect">
              <a:avLst/>
            </a:prstGeom>
            <a:noFill/>
          </p:spPr>
          <p:txBody>
            <a:bodyPr wrap="none" rtlCol="0">
              <a:spAutoFit/>
            </a:bodyPr>
            <a:lstStyle/>
            <a:p>
              <a:pPr algn="ctr"/>
              <a:r>
                <a:rPr lang="fr-FR" sz="1050" dirty="0">
                  <a:solidFill>
                    <a:srgbClr val="000066"/>
                  </a:solidFill>
                </a:rPr>
                <a:t>175</a:t>
              </a:r>
            </a:p>
          </p:txBody>
        </p:sp>
        <p:sp>
          <p:nvSpPr>
            <p:cNvPr id="34" name="ZoneTexte 33"/>
            <p:cNvSpPr txBox="1"/>
            <p:nvPr/>
          </p:nvSpPr>
          <p:spPr>
            <a:xfrm>
              <a:off x="7777792" y="4841202"/>
              <a:ext cx="410690" cy="253916"/>
            </a:xfrm>
            <a:prstGeom prst="rect">
              <a:avLst/>
            </a:prstGeom>
            <a:noFill/>
          </p:spPr>
          <p:txBody>
            <a:bodyPr wrap="none" rtlCol="0">
              <a:spAutoFit/>
            </a:bodyPr>
            <a:lstStyle/>
            <a:p>
              <a:pPr algn="ctr"/>
              <a:r>
                <a:rPr lang="fr-FR" sz="1050" dirty="0">
                  <a:solidFill>
                    <a:srgbClr val="000066"/>
                  </a:solidFill>
                </a:rPr>
                <a:t>200</a:t>
              </a:r>
            </a:p>
          </p:txBody>
        </p:sp>
        <p:sp>
          <p:nvSpPr>
            <p:cNvPr id="35" name="ZoneTexte 34"/>
            <p:cNvSpPr txBox="1"/>
            <p:nvPr/>
          </p:nvSpPr>
          <p:spPr>
            <a:xfrm>
              <a:off x="8131567" y="4841202"/>
              <a:ext cx="410690" cy="253916"/>
            </a:xfrm>
            <a:prstGeom prst="rect">
              <a:avLst/>
            </a:prstGeom>
            <a:noFill/>
          </p:spPr>
          <p:txBody>
            <a:bodyPr wrap="none" rtlCol="0">
              <a:spAutoFit/>
            </a:bodyPr>
            <a:lstStyle/>
            <a:p>
              <a:pPr algn="ctr"/>
              <a:r>
                <a:rPr lang="fr-FR" sz="1050" dirty="0">
                  <a:solidFill>
                    <a:srgbClr val="000066"/>
                  </a:solidFill>
                </a:rPr>
                <a:t>225</a:t>
              </a:r>
            </a:p>
          </p:txBody>
        </p:sp>
        <p:sp>
          <p:nvSpPr>
            <p:cNvPr id="36" name="ZoneTexte 35"/>
            <p:cNvSpPr txBox="1"/>
            <p:nvPr/>
          </p:nvSpPr>
          <p:spPr>
            <a:xfrm>
              <a:off x="8485342" y="4841202"/>
              <a:ext cx="410690" cy="253916"/>
            </a:xfrm>
            <a:prstGeom prst="rect">
              <a:avLst/>
            </a:prstGeom>
            <a:noFill/>
          </p:spPr>
          <p:txBody>
            <a:bodyPr wrap="none" rtlCol="0">
              <a:spAutoFit/>
            </a:bodyPr>
            <a:lstStyle/>
            <a:p>
              <a:pPr algn="ctr"/>
              <a:r>
                <a:rPr lang="fr-FR" sz="1050" dirty="0">
                  <a:solidFill>
                    <a:srgbClr val="000066"/>
                  </a:solidFill>
                </a:rPr>
                <a:t>250</a:t>
              </a:r>
            </a:p>
          </p:txBody>
        </p:sp>
        <p:sp>
          <p:nvSpPr>
            <p:cNvPr id="37" name="ZoneTexte 36"/>
            <p:cNvSpPr txBox="1"/>
            <p:nvPr/>
          </p:nvSpPr>
          <p:spPr>
            <a:xfrm>
              <a:off x="4781725" y="4568682"/>
              <a:ext cx="335349" cy="253916"/>
            </a:xfrm>
            <a:prstGeom prst="rect">
              <a:avLst/>
            </a:prstGeom>
            <a:noFill/>
          </p:spPr>
          <p:txBody>
            <a:bodyPr wrap="none" rtlCol="0">
              <a:spAutoFit/>
            </a:bodyPr>
            <a:lstStyle/>
            <a:p>
              <a:pPr algn="r"/>
              <a:r>
                <a:rPr lang="fr-FR" sz="1050" dirty="0">
                  <a:solidFill>
                    <a:srgbClr val="000066"/>
                  </a:solidFill>
                </a:rPr>
                <a:t>10</a:t>
              </a:r>
            </a:p>
          </p:txBody>
        </p:sp>
        <p:sp>
          <p:nvSpPr>
            <p:cNvPr id="38" name="ZoneTexte 37"/>
            <p:cNvSpPr txBox="1"/>
            <p:nvPr/>
          </p:nvSpPr>
          <p:spPr>
            <a:xfrm>
              <a:off x="4781725" y="4367524"/>
              <a:ext cx="335349" cy="253916"/>
            </a:xfrm>
            <a:prstGeom prst="rect">
              <a:avLst/>
            </a:prstGeom>
            <a:noFill/>
          </p:spPr>
          <p:txBody>
            <a:bodyPr wrap="none" rtlCol="0">
              <a:spAutoFit/>
            </a:bodyPr>
            <a:lstStyle/>
            <a:p>
              <a:pPr algn="r"/>
              <a:r>
                <a:rPr lang="fr-FR" sz="1050" dirty="0">
                  <a:solidFill>
                    <a:srgbClr val="000066"/>
                  </a:solidFill>
                </a:rPr>
                <a:t>20</a:t>
              </a:r>
            </a:p>
          </p:txBody>
        </p:sp>
        <p:sp>
          <p:nvSpPr>
            <p:cNvPr id="39" name="ZoneTexte 38"/>
            <p:cNvSpPr txBox="1"/>
            <p:nvPr/>
          </p:nvSpPr>
          <p:spPr>
            <a:xfrm>
              <a:off x="4781725" y="4166367"/>
              <a:ext cx="335349" cy="253916"/>
            </a:xfrm>
            <a:prstGeom prst="rect">
              <a:avLst/>
            </a:prstGeom>
            <a:noFill/>
          </p:spPr>
          <p:txBody>
            <a:bodyPr wrap="none" rtlCol="0">
              <a:spAutoFit/>
            </a:bodyPr>
            <a:lstStyle/>
            <a:p>
              <a:pPr algn="r"/>
              <a:r>
                <a:rPr lang="fr-FR" sz="1050" dirty="0">
                  <a:solidFill>
                    <a:srgbClr val="000066"/>
                  </a:solidFill>
                </a:rPr>
                <a:t>40</a:t>
              </a:r>
            </a:p>
          </p:txBody>
        </p:sp>
        <p:sp>
          <p:nvSpPr>
            <p:cNvPr id="40" name="ZoneTexte 39"/>
            <p:cNvSpPr txBox="1"/>
            <p:nvPr/>
          </p:nvSpPr>
          <p:spPr>
            <a:xfrm>
              <a:off x="4781725" y="3965210"/>
              <a:ext cx="335349" cy="253916"/>
            </a:xfrm>
            <a:prstGeom prst="rect">
              <a:avLst/>
            </a:prstGeom>
            <a:noFill/>
          </p:spPr>
          <p:txBody>
            <a:bodyPr wrap="none" rtlCol="0">
              <a:spAutoFit/>
            </a:bodyPr>
            <a:lstStyle/>
            <a:p>
              <a:pPr algn="r"/>
              <a:r>
                <a:rPr lang="fr-FR" sz="1050" dirty="0">
                  <a:solidFill>
                    <a:srgbClr val="000066"/>
                  </a:solidFill>
                </a:rPr>
                <a:t>80</a:t>
              </a:r>
            </a:p>
          </p:txBody>
        </p:sp>
        <p:sp>
          <p:nvSpPr>
            <p:cNvPr id="41" name="ZoneTexte 40"/>
            <p:cNvSpPr txBox="1"/>
            <p:nvPr/>
          </p:nvSpPr>
          <p:spPr>
            <a:xfrm>
              <a:off x="4706384" y="3764053"/>
              <a:ext cx="410690" cy="253916"/>
            </a:xfrm>
            <a:prstGeom prst="rect">
              <a:avLst/>
            </a:prstGeom>
            <a:noFill/>
          </p:spPr>
          <p:txBody>
            <a:bodyPr wrap="none" rtlCol="0">
              <a:spAutoFit/>
            </a:bodyPr>
            <a:lstStyle/>
            <a:p>
              <a:pPr algn="r"/>
              <a:r>
                <a:rPr lang="fr-FR" sz="1050" dirty="0">
                  <a:solidFill>
                    <a:srgbClr val="000066"/>
                  </a:solidFill>
                </a:rPr>
                <a:t>160</a:t>
              </a:r>
            </a:p>
          </p:txBody>
        </p:sp>
        <p:sp>
          <p:nvSpPr>
            <p:cNvPr id="42" name="ZoneTexte 41"/>
            <p:cNvSpPr txBox="1"/>
            <p:nvPr/>
          </p:nvSpPr>
          <p:spPr>
            <a:xfrm>
              <a:off x="4706384" y="3562896"/>
              <a:ext cx="410690" cy="253916"/>
            </a:xfrm>
            <a:prstGeom prst="rect">
              <a:avLst/>
            </a:prstGeom>
            <a:noFill/>
          </p:spPr>
          <p:txBody>
            <a:bodyPr wrap="none" rtlCol="0">
              <a:spAutoFit/>
            </a:bodyPr>
            <a:lstStyle/>
            <a:p>
              <a:pPr algn="r"/>
              <a:r>
                <a:rPr lang="fr-FR" sz="1050" dirty="0">
                  <a:solidFill>
                    <a:srgbClr val="000066"/>
                  </a:solidFill>
                </a:rPr>
                <a:t>320</a:t>
              </a:r>
            </a:p>
          </p:txBody>
        </p:sp>
        <p:sp>
          <p:nvSpPr>
            <p:cNvPr id="43" name="ZoneTexte 42"/>
            <p:cNvSpPr txBox="1"/>
            <p:nvPr/>
          </p:nvSpPr>
          <p:spPr>
            <a:xfrm>
              <a:off x="4706384" y="3361739"/>
              <a:ext cx="410690" cy="253916"/>
            </a:xfrm>
            <a:prstGeom prst="rect">
              <a:avLst/>
            </a:prstGeom>
            <a:noFill/>
          </p:spPr>
          <p:txBody>
            <a:bodyPr wrap="none" rtlCol="0">
              <a:spAutoFit/>
            </a:bodyPr>
            <a:lstStyle/>
            <a:p>
              <a:pPr algn="r"/>
              <a:r>
                <a:rPr lang="fr-FR" sz="1050" dirty="0">
                  <a:solidFill>
                    <a:srgbClr val="000066"/>
                  </a:solidFill>
                </a:rPr>
                <a:t>640</a:t>
              </a:r>
            </a:p>
          </p:txBody>
        </p:sp>
        <p:sp>
          <p:nvSpPr>
            <p:cNvPr id="44" name="ZoneTexte 43"/>
            <p:cNvSpPr txBox="1"/>
            <p:nvPr/>
          </p:nvSpPr>
          <p:spPr>
            <a:xfrm>
              <a:off x="4594174" y="3160582"/>
              <a:ext cx="522900" cy="253916"/>
            </a:xfrm>
            <a:prstGeom prst="rect">
              <a:avLst/>
            </a:prstGeom>
            <a:noFill/>
          </p:spPr>
          <p:txBody>
            <a:bodyPr wrap="none" rtlCol="0">
              <a:spAutoFit/>
            </a:bodyPr>
            <a:lstStyle/>
            <a:p>
              <a:pPr algn="r"/>
              <a:r>
                <a:rPr lang="fr-FR" sz="1050" dirty="0">
                  <a:solidFill>
                    <a:srgbClr val="000066"/>
                  </a:solidFill>
                </a:rPr>
                <a:t>1 280</a:t>
              </a:r>
            </a:p>
          </p:txBody>
        </p:sp>
        <p:sp>
          <p:nvSpPr>
            <p:cNvPr id="45" name="ZoneTexte 44"/>
            <p:cNvSpPr txBox="1"/>
            <p:nvPr/>
          </p:nvSpPr>
          <p:spPr>
            <a:xfrm>
              <a:off x="4594174" y="2959425"/>
              <a:ext cx="522900" cy="253916"/>
            </a:xfrm>
            <a:prstGeom prst="rect">
              <a:avLst/>
            </a:prstGeom>
            <a:noFill/>
          </p:spPr>
          <p:txBody>
            <a:bodyPr wrap="none" rtlCol="0">
              <a:spAutoFit/>
            </a:bodyPr>
            <a:lstStyle/>
            <a:p>
              <a:pPr algn="r"/>
              <a:r>
                <a:rPr lang="fr-FR" sz="1050" dirty="0">
                  <a:solidFill>
                    <a:srgbClr val="000066"/>
                  </a:solidFill>
                </a:rPr>
                <a:t>2 560</a:t>
              </a:r>
            </a:p>
          </p:txBody>
        </p:sp>
        <p:sp>
          <p:nvSpPr>
            <p:cNvPr id="46" name="ZoneTexte 45"/>
            <p:cNvSpPr txBox="1"/>
            <p:nvPr/>
          </p:nvSpPr>
          <p:spPr>
            <a:xfrm>
              <a:off x="1996649" y="3932979"/>
              <a:ext cx="1186543" cy="253916"/>
            </a:xfrm>
            <a:prstGeom prst="rect">
              <a:avLst/>
            </a:prstGeom>
            <a:noFill/>
          </p:spPr>
          <p:txBody>
            <a:bodyPr wrap="none" rtlCol="0">
              <a:spAutoFit/>
            </a:bodyPr>
            <a:lstStyle/>
            <a:p>
              <a:pPr algn="ctr"/>
              <a:r>
                <a:rPr lang="fr-FR" sz="1050" dirty="0">
                  <a:solidFill>
                    <a:srgbClr val="000066"/>
                  </a:solidFill>
                </a:rPr>
                <a:t>K70K/N, T165T/I</a:t>
              </a:r>
            </a:p>
          </p:txBody>
        </p:sp>
        <p:sp>
          <p:nvSpPr>
            <p:cNvPr id="47" name="ZoneTexte 46"/>
            <p:cNvSpPr txBox="1"/>
            <p:nvPr/>
          </p:nvSpPr>
          <p:spPr>
            <a:xfrm>
              <a:off x="2573118" y="3606439"/>
              <a:ext cx="1563249" cy="253916"/>
            </a:xfrm>
            <a:prstGeom prst="rect">
              <a:avLst/>
            </a:prstGeom>
            <a:noFill/>
          </p:spPr>
          <p:txBody>
            <a:bodyPr wrap="none" rtlCol="0">
              <a:spAutoFit/>
            </a:bodyPr>
            <a:lstStyle/>
            <a:p>
              <a:pPr algn="ctr"/>
              <a:r>
                <a:rPr lang="fr-FR" sz="1050" dirty="0">
                  <a:solidFill>
                    <a:srgbClr val="000066"/>
                  </a:solidFill>
                </a:rPr>
                <a:t>K70E/N, D123N, T165I</a:t>
              </a:r>
            </a:p>
          </p:txBody>
        </p:sp>
        <p:sp>
          <p:nvSpPr>
            <p:cNvPr id="48" name="ZoneTexte 47"/>
            <p:cNvSpPr txBox="1"/>
            <p:nvPr/>
          </p:nvSpPr>
          <p:spPr>
            <a:xfrm>
              <a:off x="2300521" y="2792993"/>
              <a:ext cx="1428597" cy="253916"/>
            </a:xfrm>
            <a:prstGeom prst="rect">
              <a:avLst/>
            </a:prstGeom>
            <a:noFill/>
          </p:spPr>
          <p:txBody>
            <a:bodyPr wrap="none" rtlCol="0">
              <a:spAutoFit/>
            </a:bodyPr>
            <a:lstStyle/>
            <a:p>
              <a:pPr algn="ctr"/>
              <a:r>
                <a:rPr lang="fr-FR" sz="1050" dirty="0">
                  <a:solidFill>
                    <a:srgbClr val="000066"/>
                  </a:solidFill>
                </a:rPr>
                <a:t>K70E, D123N, T165I</a:t>
              </a:r>
            </a:p>
          </p:txBody>
        </p:sp>
        <p:cxnSp>
          <p:nvCxnSpPr>
            <p:cNvPr id="49" name="Connecteur droit 48"/>
            <p:cNvCxnSpPr/>
            <p:nvPr/>
          </p:nvCxnSpPr>
          <p:spPr bwMode="auto">
            <a:xfrm>
              <a:off x="3655337" y="2959425"/>
              <a:ext cx="113980" cy="150006"/>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50" name="Connecteur droit 49"/>
            <p:cNvCxnSpPr/>
            <p:nvPr/>
          </p:nvCxnSpPr>
          <p:spPr bwMode="auto">
            <a:xfrm flipH="1" flipV="1">
              <a:off x="2232285" y="3699773"/>
              <a:ext cx="27478" cy="221719"/>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51" name="Connecteur droit 50"/>
            <p:cNvCxnSpPr/>
            <p:nvPr/>
          </p:nvCxnSpPr>
          <p:spPr bwMode="auto">
            <a:xfrm flipH="1" flipV="1">
              <a:off x="2684999" y="3459304"/>
              <a:ext cx="155644" cy="181314"/>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52" name="ZoneTexte 51"/>
            <p:cNvSpPr txBox="1"/>
            <p:nvPr/>
          </p:nvSpPr>
          <p:spPr>
            <a:xfrm>
              <a:off x="2344644" y="5023923"/>
              <a:ext cx="603049" cy="276999"/>
            </a:xfrm>
            <a:prstGeom prst="rect">
              <a:avLst/>
            </a:prstGeom>
            <a:noFill/>
          </p:spPr>
          <p:txBody>
            <a:bodyPr wrap="none" rtlCol="0">
              <a:spAutoFit/>
            </a:bodyPr>
            <a:lstStyle/>
            <a:p>
              <a:pPr algn="ctr"/>
              <a:r>
                <a:rPr lang="fr-FR" sz="1200" b="1" dirty="0">
                  <a:solidFill>
                    <a:srgbClr val="000066"/>
                  </a:solidFill>
                </a:rPr>
                <a:t>Jours</a:t>
              </a:r>
            </a:p>
          </p:txBody>
        </p:sp>
        <p:sp>
          <p:nvSpPr>
            <p:cNvPr id="53" name="ZoneTexte 52"/>
            <p:cNvSpPr txBox="1"/>
            <p:nvPr/>
          </p:nvSpPr>
          <p:spPr>
            <a:xfrm>
              <a:off x="56581" y="2750759"/>
              <a:ext cx="1101584" cy="276999"/>
            </a:xfrm>
            <a:prstGeom prst="rect">
              <a:avLst/>
            </a:prstGeom>
            <a:noFill/>
          </p:spPr>
          <p:txBody>
            <a:bodyPr wrap="none" rtlCol="0">
              <a:spAutoFit/>
            </a:bodyPr>
            <a:lstStyle/>
            <a:p>
              <a:pPr algn="ctr"/>
              <a:r>
                <a:rPr lang="fr-FR" sz="1200" b="1" dirty="0">
                  <a:solidFill>
                    <a:srgbClr val="000066"/>
                  </a:solidFill>
                </a:rPr>
                <a:t>GS-9148, µM</a:t>
              </a:r>
            </a:p>
          </p:txBody>
        </p:sp>
        <p:sp>
          <p:nvSpPr>
            <p:cNvPr id="54" name="ZoneTexte 53"/>
            <p:cNvSpPr txBox="1"/>
            <p:nvPr/>
          </p:nvSpPr>
          <p:spPr>
            <a:xfrm>
              <a:off x="811073" y="3071650"/>
              <a:ext cx="861133" cy="276999"/>
            </a:xfrm>
            <a:prstGeom prst="rect">
              <a:avLst/>
            </a:prstGeom>
            <a:noFill/>
          </p:spPr>
          <p:txBody>
            <a:bodyPr wrap="none" rtlCol="0">
              <a:spAutoFit/>
            </a:bodyPr>
            <a:lstStyle/>
            <a:p>
              <a:r>
                <a:rPr lang="fr-FR" sz="1200" b="1" dirty="0">
                  <a:solidFill>
                    <a:srgbClr val="00B0F0"/>
                  </a:solidFill>
                </a:rPr>
                <a:t>VIH-1 IIIB</a:t>
              </a:r>
            </a:p>
          </p:txBody>
        </p:sp>
        <p:sp>
          <p:nvSpPr>
            <p:cNvPr id="55" name="ZoneTexte 54"/>
            <p:cNvSpPr txBox="1"/>
            <p:nvPr/>
          </p:nvSpPr>
          <p:spPr>
            <a:xfrm>
              <a:off x="5263847" y="3071650"/>
              <a:ext cx="869149" cy="276999"/>
            </a:xfrm>
            <a:prstGeom prst="rect">
              <a:avLst/>
            </a:prstGeom>
            <a:noFill/>
          </p:spPr>
          <p:txBody>
            <a:bodyPr wrap="none" rtlCol="0">
              <a:spAutoFit/>
            </a:bodyPr>
            <a:lstStyle/>
            <a:p>
              <a:r>
                <a:rPr lang="fr-FR" sz="1200" b="1" dirty="0">
                  <a:solidFill>
                    <a:srgbClr val="FF6600"/>
                  </a:solidFill>
                </a:rPr>
                <a:t>VIH-1 LAI</a:t>
              </a:r>
            </a:p>
          </p:txBody>
        </p:sp>
        <p:sp>
          <p:nvSpPr>
            <p:cNvPr id="56" name="ZoneTexte 55"/>
            <p:cNvSpPr txBox="1"/>
            <p:nvPr/>
          </p:nvSpPr>
          <p:spPr>
            <a:xfrm>
              <a:off x="6663389" y="2694154"/>
              <a:ext cx="1936749" cy="253916"/>
            </a:xfrm>
            <a:prstGeom prst="rect">
              <a:avLst/>
            </a:prstGeom>
            <a:noFill/>
          </p:spPr>
          <p:txBody>
            <a:bodyPr wrap="none" rtlCol="0">
              <a:spAutoFit/>
            </a:bodyPr>
            <a:lstStyle/>
            <a:p>
              <a:pPr algn="ctr"/>
              <a:r>
                <a:rPr lang="fr-FR" sz="1050" dirty="0">
                  <a:solidFill>
                    <a:srgbClr val="000066"/>
                  </a:solidFill>
                </a:rPr>
                <a:t>K70E, L74I, Q151L, L187F/M</a:t>
              </a:r>
            </a:p>
          </p:txBody>
        </p:sp>
        <p:cxnSp>
          <p:nvCxnSpPr>
            <p:cNvPr id="57" name="Connecteur droit 56"/>
            <p:cNvCxnSpPr/>
            <p:nvPr/>
          </p:nvCxnSpPr>
          <p:spPr bwMode="auto">
            <a:xfrm>
              <a:off x="8443729" y="2879636"/>
              <a:ext cx="113980" cy="150006"/>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58" name="ZoneTexte 57"/>
            <p:cNvSpPr txBox="1"/>
            <p:nvPr/>
          </p:nvSpPr>
          <p:spPr>
            <a:xfrm>
              <a:off x="7511436" y="3590109"/>
              <a:ext cx="1465466" cy="253916"/>
            </a:xfrm>
            <a:prstGeom prst="rect">
              <a:avLst/>
            </a:prstGeom>
            <a:noFill/>
          </p:spPr>
          <p:txBody>
            <a:bodyPr wrap="none" rtlCol="0">
              <a:spAutoFit/>
            </a:bodyPr>
            <a:lstStyle/>
            <a:p>
              <a:pPr algn="ctr"/>
              <a:r>
                <a:rPr lang="fr-FR" sz="1050" dirty="0">
                  <a:solidFill>
                    <a:srgbClr val="000066"/>
                  </a:solidFill>
                </a:rPr>
                <a:t>S68N/S, L74I, Q151L</a:t>
              </a:r>
            </a:p>
          </p:txBody>
        </p:sp>
        <p:cxnSp>
          <p:nvCxnSpPr>
            <p:cNvPr id="59" name="Connecteur droit 58"/>
            <p:cNvCxnSpPr/>
            <p:nvPr/>
          </p:nvCxnSpPr>
          <p:spPr bwMode="auto">
            <a:xfrm flipH="1">
              <a:off x="7271495" y="3688727"/>
              <a:ext cx="346249" cy="0"/>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cxnSp>
          <p:nvCxnSpPr>
            <p:cNvPr id="60" name="Connecteur droit 59"/>
            <p:cNvCxnSpPr/>
            <p:nvPr/>
          </p:nvCxnSpPr>
          <p:spPr bwMode="auto">
            <a:xfrm flipH="1" flipV="1">
              <a:off x="7678558" y="3528648"/>
              <a:ext cx="83874" cy="97707"/>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61" name="ZoneTexte 60"/>
            <p:cNvSpPr txBox="1"/>
            <p:nvPr/>
          </p:nvSpPr>
          <p:spPr>
            <a:xfrm>
              <a:off x="7254795" y="3780529"/>
              <a:ext cx="1002197" cy="253916"/>
            </a:xfrm>
            <a:prstGeom prst="rect">
              <a:avLst/>
            </a:prstGeom>
            <a:noFill/>
          </p:spPr>
          <p:txBody>
            <a:bodyPr wrap="none" rtlCol="0">
              <a:spAutoFit/>
            </a:bodyPr>
            <a:lstStyle/>
            <a:p>
              <a:r>
                <a:rPr lang="fr-FR" sz="1050" dirty="0">
                  <a:solidFill>
                    <a:srgbClr val="000066"/>
                  </a:solidFill>
                </a:rPr>
                <a:t>S68N, Q151L</a:t>
              </a:r>
            </a:p>
          </p:txBody>
        </p:sp>
        <p:cxnSp>
          <p:nvCxnSpPr>
            <p:cNvPr id="62" name="Connecteur droit 61"/>
            <p:cNvCxnSpPr/>
            <p:nvPr/>
          </p:nvCxnSpPr>
          <p:spPr bwMode="auto">
            <a:xfrm flipH="1">
              <a:off x="6952022" y="3898197"/>
              <a:ext cx="346249" cy="0"/>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63" name="ZoneTexte 62"/>
            <p:cNvSpPr txBox="1"/>
            <p:nvPr/>
          </p:nvSpPr>
          <p:spPr>
            <a:xfrm>
              <a:off x="5711282" y="3711823"/>
              <a:ext cx="393056" cy="253916"/>
            </a:xfrm>
            <a:prstGeom prst="rect">
              <a:avLst/>
            </a:prstGeom>
            <a:noFill/>
          </p:spPr>
          <p:txBody>
            <a:bodyPr wrap="none" rtlCol="0">
              <a:spAutoFit/>
            </a:bodyPr>
            <a:lstStyle/>
            <a:p>
              <a:pPr algn="ctr"/>
              <a:r>
                <a:rPr lang="fr-FR" sz="1050" dirty="0">
                  <a:solidFill>
                    <a:srgbClr val="000066"/>
                  </a:solidFill>
                </a:rPr>
                <a:t>WT</a:t>
              </a:r>
            </a:p>
          </p:txBody>
        </p:sp>
        <p:cxnSp>
          <p:nvCxnSpPr>
            <p:cNvPr id="64" name="Connecteur droit 63"/>
            <p:cNvCxnSpPr/>
            <p:nvPr/>
          </p:nvCxnSpPr>
          <p:spPr bwMode="auto">
            <a:xfrm>
              <a:off x="6062950" y="3887401"/>
              <a:ext cx="113980" cy="150006"/>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65" name="ZoneTexte 64"/>
            <p:cNvSpPr txBox="1"/>
            <p:nvPr/>
          </p:nvSpPr>
          <p:spPr>
            <a:xfrm>
              <a:off x="6593005" y="4217102"/>
              <a:ext cx="1269899" cy="253916"/>
            </a:xfrm>
            <a:prstGeom prst="rect">
              <a:avLst/>
            </a:prstGeom>
            <a:noFill/>
          </p:spPr>
          <p:txBody>
            <a:bodyPr wrap="none" rtlCol="0">
              <a:spAutoFit/>
            </a:bodyPr>
            <a:lstStyle/>
            <a:p>
              <a:pPr algn="ctr"/>
              <a:r>
                <a:rPr lang="fr-FR" sz="1050" dirty="0">
                  <a:solidFill>
                    <a:srgbClr val="000066"/>
                  </a:solidFill>
                </a:rPr>
                <a:t>S68N/S, Q151L/Q</a:t>
              </a:r>
            </a:p>
          </p:txBody>
        </p:sp>
        <p:cxnSp>
          <p:nvCxnSpPr>
            <p:cNvPr id="66" name="Connecteur droit 65"/>
            <p:cNvCxnSpPr/>
            <p:nvPr/>
          </p:nvCxnSpPr>
          <p:spPr bwMode="auto">
            <a:xfrm flipH="1" flipV="1">
              <a:off x="6636969" y="3977173"/>
              <a:ext cx="109248" cy="276176"/>
            </a:xfrm>
            <a:prstGeom prst="line">
              <a:avLst/>
            </a:prstGeom>
            <a:solidFill>
              <a:schemeClr val="accent1"/>
            </a:solidFill>
            <a:ln w="9525" cap="flat" cmpd="sng" algn="ctr">
              <a:solidFill>
                <a:srgbClr val="000066"/>
              </a:solidFill>
              <a:prstDash val="solid"/>
              <a:round/>
              <a:headEnd type="none" w="med" len="med"/>
              <a:tailEnd type="triangle" w="med" len="med"/>
            </a:ln>
            <a:effectLst/>
          </p:spPr>
        </p:cxnSp>
        <p:sp>
          <p:nvSpPr>
            <p:cNvPr id="67" name="ZoneTexte 66"/>
            <p:cNvSpPr txBox="1"/>
            <p:nvPr/>
          </p:nvSpPr>
          <p:spPr>
            <a:xfrm>
              <a:off x="6687012" y="5023923"/>
              <a:ext cx="603050" cy="276999"/>
            </a:xfrm>
            <a:prstGeom prst="rect">
              <a:avLst/>
            </a:prstGeom>
            <a:noFill/>
          </p:spPr>
          <p:txBody>
            <a:bodyPr wrap="none" rtlCol="0">
              <a:spAutoFit/>
            </a:bodyPr>
            <a:lstStyle/>
            <a:p>
              <a:pPr algn="ctr"/>
              <a:r>
                <a:rPr lang="fr-FR" sz="1200" b="1" dirty="0">
                  <a:solidFill>
                    <a:srgbClr val="000066"/>
                  </a:solidFill>
                </a:rPr>
                <a:t>Jours</a:t>
              </a:r>
            </a:p>
          </p:txBody>
        </p:sp>
      </p:grpSp>
      <p:graphicFrame>
        <p:nvGraphicFramePr>
          <p:cNvPr id="124" name="Tableau 123"/>
          <p:cNvGraphicFramePr>
            <a:graphicFrameLocks noGrp="1"/>
          </p:cNvGraphicFramePr>
          <p:nvPr>
            <p:extLst/>
          </p:nvPr>
        </p:nvGraphicFramePr>
        <p:xfrm>
          <a:off x="1603376" y="4542609"/>
          <a:ext cx="5715000" cy="2133600"/>
        </p:xfrm>
        <a:graphic>
          <a:graphicData uri="http://schemas.openxmlformats.org/drawingml/2006/table">
            <a:tbl>
              <a:tblPr firstRow="1" bandRow="1">
                <a:tableStyleId>{5C22544A-7EE6-4342-B048-85BDC9FD1C3A}</a:tableStyleId>
              </a:tblPr>
              <a:tblGrid>
                <a:gridCol w="2903310">
                  <a:extLst>
                    <a:ext uri="{9D8B030D-6E8A-4147-A177-3AD203B41FA5}">
                      <a16:colId xmlns:a16="http://schemas.microsoft.com/office/drawing/2014/main" xmlns="" val="20005"/>
                    </a:ext>
                  </a:extLst>
                </a:gridCol>
                <a:gridCol w="1405845">
                  <a:extLst>
                    <a:ext uri="{9D8B030D-6E8A-4147-A177-3AD203B41FA5}">
                      <a16:colId xmlns:a16="http://schemas.microsoft.com/office/drawing/2014/main" xmlns="" val="20001"/>
                    </a:ext>
                  </a:extLst>
                </a:gridCol>
                <a:gridCol w="1405845">
                  <a:extLst>
                    <a:ext uri="{9D8B030D-6E8A-4147-A177-3AD203B41FA5}">
                      <a16:colId xmlns:a16="http://schemas.microsoft.com/office/drawing/2014/main" xmlns="" val="20002"/>
                    </a:ext>
                  </a:extLst>
                </a:gridCol>
              </a:tblGrid>
              <a:tr h="22911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Mutations INTI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GS-9148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TFV</a:t>
                      </a:r>
                    </a:p>
                  </a:txBody>
                  <a:tcPr anchor="ctr" horzOverflow="overflow"/>
                </a:tc>
                <a:extLst>
                  <a:ext uri="{0D108BD9-81ED-4DB2-BD59-A6C34878D82A}">
                    <a16:rowId xmlns:a16="http://schemas.microsoft.com/office/drawing/2014/main" xmlns="" val="10000"/>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K70E</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1,1</a:t>
                      </a:r>
                    </a:p>
                  </a:txBody>
                  <a:tcPr anchor="ctr" horzOverflow="overflow"/>
                </a:tc>
                <a:extLst>
                  <a:ext uri="{0D108BD9-81ED-4DB2-BD59-A6C34878D82A}">
                    <a16:rowId xmlns:a16="http://schemas.microsoft.com/office/drawing/2014/main" xmlns="" val="10001"/>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K70N</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1,0</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0,6</a:t>
                      </a:r>
                    </a:p>
                  </a:txBody>
                  <a:tcPr anchor="ctr" horzOverflow="overflow"/>
                </a:tc>
                <a:extLst>
                  <a:ext uri="{0D108BD9-81ED-4DB2-BD59-A6C34878D82A}">
                    <a16:rowId xmlns:a16="http://schemas.microsoft.com/office/drawing/2014/main" xmlns="" val="10002"/>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K70E + T165I + D123N</a:t>
                      </a:r>
                    </a:p>
                  </a:txBody>
                  <a:tcPr anchor="ctr" horzOverflow="overflow"/>
                </a:tc>
                <a:tc>
                  <a:txBody>
                    <a:bodyPr/>
                    <a:lstStyle/>
                    <a:p>
                      <a:pPr algn="ctr"/>
                      <a:r>
                        <a:rPr lang="fr-FR" sz="1400" b="1" dirty="0">
                          <a:solidFill>
                            <a:srgbClr val="FF6600"/>
                          </a:solidFill>
                        </a:rPr>
                        <a:t>3,3</a:t>
                      </a:r>
                    </a:p>
                  </a:txBody>
                  <a:tcPr anchor="ctr" horzOverflow="overflow"/>
                </a:tc>
                <a:tc>
                  <a:txBody>
                    <a:bodyPr/>
                    <a:lstStyle/>
                    <a:p>
                      <a:pPr algn="ctr"/>
                      <a:r>
                        <a:rPr lang="fr-FR" sz="1400" b="1" dirty="0">
                          <a:solidFill>
                            <a:srgbClr val="FF6600"/>
                          </a:solidFill>
                        </a:rPr>
                        <a:t>2,3</a:t>
                      </a:r>
                    </a:p>
                  </a:txBody>
                  <a:tcPr anchor="ctr" horzOverflow="overflow"/>
                </a:tc>
                <a:extLst>
                  <a:ext uri="{0D108BD9-81ED-4DB2-BD59-A6C34878D82A}">
                    <a16:rowId xmlns:a16="http://schemas.microsoft.com/office/drawing/2014/main" xmlns="" val="10003"/>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Q151L</a:t>
                      </a:r>
                    </a:p>
                  </a:txBody>
                  <a:tcPr anchor="ctr" horzOverflow="overflow"/>
                </a:tc>
                <a:tc>
                  <a:txBody>
                    <a:bodyPr/>
                    <a:lstStyle/>
                    <a:p>
                      <a:pPr algn="ctr"/>
                      <a:r>
                        <a:rPr lang="fr-FR" sz="1400" b="1" dirty="0">
                          <a:solidFill>
                            <a:srgbClr val="C4001D"/>
                          </a:solidFill>
                        </a:rPr>
                        <a:t>15</a:t>
                      </a:r>
                    </a:p>
                  </a:txBody>
                  <a:tcPr anchor="ctr" horzOverflow="overflow"/>
                </a:tc>
                <a:tc>
                  <a:txBody>
                    <a:bodyPr/>
                    <a:lstStyle/>
                    <a:p>
                      <a:pPr algn="ctr"/>
                      <a:r>
                        <a:rPr lang="fr-FR" sz="1400" dirty="0">
                          <a:solidFill>
                            <a:srgbClr val="000066"/>
                          </a:solidFill>
                        </a:rPr>
                        <a:t>0,2</a:t>
                      </a:r>
                    </a:p>
                  </a:txBody>
                  <a:tcPr anchor="ctr" horzOverflow="overflow"/>
                </a:tc>
                <a:extLst>
                  <a:ext uri="{0D108BD9-81ED-4DB2-BD59-A6C34878D82A}">
                    <a16:rowId xmlns:a16="http://schemas.microsoft.com/office/drawing/2014/main" xmlns="" val="10004"/>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Q151L + K70E + L74I + L187F </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C4001D"/>
                          </a:solidFill>
                          <a:effectLst/>
                          <a:latin typeface="+mn-lt"/>
                        </a:rPr>
                        <a:t>&gt; 39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0,3</a:t>
                      </a:r>
                    </a:p>
                  </a:txBody>
                  <a:tcPr anchor="ctr" horzOverflow="overflow"/>
                </a:tc>
                <a:extLst>
                  <a:ext uri="{0D108BD9-81ED-4DB2-BD59-A6C34878D82A}">
                    <a16:rowId xmlns:a16="http://schemas.microsoft.com/office/drawing/2014/main" xmlns="" val="10005"/>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defRPr/>
                      </a:pPr>
                      <a:r>
                        <a:rPr kumimoji="0" lang="fr-FR" sz="1400" b="0" i="0" u="none" strike="noStrike" cap="none" normalizeH="0" baseline="0" dirty="0">
                          <a:ln>
                            <a:noFill/>
                          </a:ln>
                          <a:solidFill>
                            <a:srgbClr val="000066"/>
                          </a:solidFill>
                          <a:effectLst/>
                          <a:latin typeface="+mn-lt"/>
                        </a:rPr>
                        <a:t>Q151L + K70E + L74I + L187M</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C4001D"/>
                          </a:solidFill>
                          <a:effectLst/>
                          <a:latin typeface="+mn-lt"/>
                        </a:rPr>
                        <a:t>&gt; 52</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0,5</a:t>
                      </a:r>
                    </a:p>
                  </a:txBody>
                  <a:tcPr anchor="ctr" horzOverflow="overflow"/>
                </a:tc>
                <a:extLst>
                  <a:ext uri="{0D108BD9-81ED-4DB2-BD59-A6C34878D82A}">
                    <a16:rowId xmlns:a16="http://schemas.microsoft.com/office/drawing/2014/main" xmlns="" val="10006"/>
                  </a:ext>
                </a:extLst>
              </a:tr>
            </a:tbl>
          </a:graphicData>
        </a:graphic>
      </p:graphicFrame>
      <p:sp>
        <p:nvSpPr>
          <p:cNvPr id="125" name="ZoneTexte 124"/>
          <p:cNvSpPr txBox="1"/>
          <p:nvPr/>
        </p:nvSpPr>
        <p:spPr>
          <a:xfrm>
            <a:off x="1834291" y="1118821"/>
            <a:ext cx="5284587"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Sélection de résistance in vitro avec GS-9131</a:t>
            </a:r>
            <a:endParaRPr lang="fr-FR" b="1" dirty="0">
              <a:solidFill>
                <a:srgbClr val="0070C0"/>
              </a:solidFill>
              <a:latin typeface="Calibri" panose="020F0502020204030204" pitchFamily="34" charset="0"/>
              <a:cs typeface="Calibri" panose="020F0502020204030204" pitchFamily="34" charset="0"/>
            </a:endParaRPr>
          </a:p>
        </p:txBody>
      </p:sp>
      <p:sp>
        <p:nvSpPr>
          <p:cNvPr id="126" name="ZoneTexte 125"/>
          <p:cNvSpPr txBox="1"/>
          <p:nvPr/>
        </p:nvSpPr>
        <p:spPr>
          <a:xfrm>
            <a:off x="2227570" y="4158374"/>
            <a:ext cx="4538906" cy="400110"/>
          </a:xfrm>
          <a:prstGeom prst="rect">
            <a:avLst/>
          </a:prstGeom>
          <a:noFill/>
        </p:spPr>
        <p:txBody>
          <a:bodyPr wrap="square" rtlCol="0">
            <a:spAutoFit/>
          </a:bodyPr>
          <a:lstStyle/>
          <a:p>
            <a:pPr algn="ctr"/>
            <a:r>
              <a:rPr lang="fr-FR" sz="2000" b="1" dirty="0">
                <a:solidFill>
                  <a:srgbClr val="0070C0"/>
                </a:solidFill>
                <a:latin typeface="Calibri" panose="020F0502020204030204" pitchFamily="34" charset="0"/>
                <a:cs typeface="Calibri" panose="020F0502020204030204" pitchFamily="34" charset="0"/>
              </a:rPr>
              <a:t>Sensibilité phénotypique à GS-9131 </a:t>
            </a:r>
            <a:r>
              <a:rPr lang="fr-FR" b="1" dirty="0">
                <a:solidFill>
                  <a:srgbClr val="0070C0"/>
                </a:solidFill>
                <a:latin typeface="Calibri" panose="020F0502020204030204" pitchFamily="34" charset="0"/>
                <a:cs typeface="Calibri" panose="020F0502020204030204" pitchFamily="34" charset="0"/>
              </a:rPr>
              <a:t>(FC)</a:t>
            </a:r>
          </a:p>
        </p:txBody>
      </p:sp>
      <p:sp>
        <p:nvSpPr>
          <p:cNvPr id="127" name="ZoneTexte 126"/>
          <p:cNvSpPr txBox="1"/>
          <p:nvPr/>
        </p:nvSpPr>
        <p:spPr>
          <a:xfrm>
            <a:off x="4690661" y="1600717"/>
            <a:ext cx="1101585" cy="276999"/>
          </a:xfrm>
          <a:prstGeom prst="rect">
            <a:avLst/>
          </a:prstGeom>
          <a:noFill/>
        </p:spPr>
        <p:txBody>
          <a:bodyPr wrap="none" rtlCol="0">
            <a:spAutoFit/>
          </a:bodyPr>
          <a:lstStyle/>
          <a:p>
            <a:pPr algn="ctr"/>
            <a:r>
              <a:rPr lang="fr-FR" sz="1200" b="1" dirty="0">
                <a:solidFill>
                  <a:srgbClr val="000066"/>
                </a:solidFill>
              </a:rPr>
              <a:t>GS-9148, µM</a:t>
            </a:r>
          </a:p>
        </p:txBody>
      </p:sp>
      <p:sp>
        <p:nvSpPr>
          <p:cNvPr id="128" name="Titre 2"/>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dirty="0"/>
          </a:p>
        </p:txBody>
      </p:sp>
      <p:sp>
        <p:nvSpPr>
          <p:cNvPr id="129"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White KL, CROI 2017, Abs. 436</a:t>
            </a:r>
          </a:p>
        </p:txBody>
      </p:sp>
      <p:sp>
        <p:nvSpPr>
          <p:cNvPr id="131" name="Titre 130"/>
          <p:cNvSpPr>
            <a:spLocks noGrp="1"/>
          </p:cNvSpPr>
          <p:nvPr>
            <p:ph type="title"/>
          </p:nvPr>
        </p:nvSpPr>
        <p:spPr/>
        <p:txBody>
          <a:bodyPr/>
          <a:lstStyle/>
          <a:p>
            <a:r>
              <a:rPr lang="fr-FR" dirty="0"/>
              <a:t>GS-9131 : nouvel INTI actif sur des virus résistants (2)</a:t>
            </a:r>
          </a:p>
        </p:txBody>
      </p:sp>
      <p:sp>
        <p:nvSpPr>
          <p:cNvPr id="130" name="ZoneTexte 129"/>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92</a:t>
            </a:r>
          </a:p>
        </p:txBody>
      </p:sp>
    </p:spTree>
    <p:extLst>
      <p:ext uri="{BB962C8B-B14F-4D97-AF65-F5344CB8AC3E}">
        <p14:creationId xmlns:p14="http://schemas.microsoft.com/office/powerpoint/2010/main" val="2837499819"/>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nvPr>
        </p:nvGraphicFramePr>
        <p:xfrm>
          <a:off x="1085850" y="1860091"/>
          <a:ext cx="6900496" cy="2445210"/>
        </p:xfrm>
        <a:graphic>
          <a:graphicData uri="http://schemas.openxmlformats.org/drawingml/2006/table">
            <a:tbl>
              <a:tblPr firstRow="1" bandRow="1">
                <a:tableStyleId>{5C22544A-7EE6-4342-B048-85BDC9FD1C3A}</a:tableStyleId>
              </a:tblPr>
              <a:tblGrid>
                <a:gridCol w="3429380">
                  <a:extLst>
                    <a:ext uri="{9D8B030D-6E8A-4147-A177-3AD203B41FA5}">
                      <a16:colId xmlns:a16="http://schemas.microsoft.com/office/drawing/2014/main" xmlns="" val="20005"/>
                    </a:ext>
                  </a:extLst>
                </a:gridCol>
                <a:gridCol w="1735558">
                  <a:extLst>
                    <a:ext uri="{9D8B030D-6E8A-4147-A177-3AD203B41FA5}">
                      <a16:colId xmlns:a16="http://schemas.microsoft.com/office/drawing/2014/main" xmlns="" val="20001"/>
                    </a:ext>
                  </a:extLst>
                </a:gridCol>
                <a:gridCol w="1735558">
                  <a:extLst>
                    <a:ext uri="{9D8B030D-6E8A-4147-A177-3AD203B41FA5}">
                      <a16:colId xmlns:a16="http://schemas.microsoft.com/office/drawing/2014/main" xmlns="" val="20002"/>
                    </a:ext>
                  </a:extLst>
                </a:gridCol>
              </a:tblGrid>
              <a:tr h="229118">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Mutations INTI</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GS-9148</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000066"/>
                          </a:solidFill>
                          <a:effectLst/>
                          <a:latin typeface="+mn-lt"/>
                        </a:rPr>
                        <a:t>TFV</a:t>
                      </a:r>
                    </a:p>
                  </a:txBody>
                  <a:tcPr anchor="ctr" horzOverflow="overflow"/>
                </a:tc>
                <a:extLst>
                  <a:ext uri="{0D108BD9-81ED-4DB2-BD59-A6C34878D82A}">
                    <a16:rowId xmlns:a16="http://schemas.microsoft.com/office/drawing/2014/main" xmlns="" val="10000"/>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K65R</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0,66</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1,98</a:t>
                      </a:r>
                    </a:p>
                  </a:txBody>
                  <a:tcPr anchor="ctr" horzOverflow="overflow"/>
                </a:tc>
                <a:extLst>
                  <a:ext uri="{0D108BD9-81ED-4DB2-BD59-A6C34878D82A}">
                    <a16:rowId xmlns:a16="http://schemas.microsoft.com/office/drawing/2014/main" xmlns="" val="10001"/>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M184V</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0,43</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0,47</a:t>
                      </a:r>
                    </a:p>
                  </a:txBody>
                  <a:tcPr anchor="ctr" horzOverflow="overflow"/>
                </a:tc>
                <a:extLst>
                  <a:ext uri="{0D108BD9-81ED-4DB2-BD59-A6C34878D82A}">
                    <a16:rowId xmlns:a16="http://schemas.microsoft.com/office/drawing/2014/main" xmlns="" val="10007"/>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K70E + M184V</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0,31</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0,58</a:t>
                      </a:r>
                    </a:p>
                  </a:txBody>
                  <a:tcPr anchor="ctr" horzOverflow="overflow"/>
                </a:tc>
                <a:extLst>
                  <a:ext uri="{0D108BD9-81ED-4DB2-BD59-A6C34878D82A}">
                    <a16:rowId xmlns:a16="http://schemas.microsoft.com/office/drawing/2014/main" xmlns="" val="10002"/>
                  </a:ext>
                </a:extLst>
              </a:tr>
              <a:tr h="249759">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6 TAM</a:t>
                      </a:r>
                    </a:p>
                  </a:txBody>
                  <a:tcPr anchor="ctr" horzOverflow="overflow"/>
                </a:tc>
                <a:tc>
                  <a:txBody>
                    <a:bodyPr/>
                    <a:lstStyle/>
                    <a:p>
                      <a:pPr algn="ctr"/>
                      <a:r>
                        <a:rPr lang="fr-FR" sz="1400" dirty="0">
                          <a:solidFill>
                            <a:srgbClr val="000066"/>
                          </a:solidFill>
                        </a:rPr>
                        <a:t>1,65</a:t>
                      </a:r>
                    </a:p>
                  </a:txBody>
                  <a:tcPr anchor="ctr" horzOverflow="overflow"/>
                </a:tc>
                <a:tc>
                  <a:txBody>
                    <a:bodyPr/>
                    <a:lstStyle/>
                    <a:p>
                      <a:pPr algn="ctr"/>
                      <a:r>
                        <a:rPr lang="fr-FR" sz="1400" b="1" dirty="0">
                          <a:solidFill>
                            <a:srgbClr val="D40027"/>
                          </a:solidFill>
                        </a:rPr>
                        <a:t>4,20</a:t>
                      </a:r>
                    </a:p>
                  </a:txBody>
                  <a:tcPr anchor="ctr" horzOverflow="overflow"/>
                </a:tc>
                <a:extLst>
                  <a:ext uri="{0D108BD9-81ED-4DB2-BD59-A6C34878D82A}">
                    <a16:rowId xmlns:a16="http://schemas.microsoft.com/office/drawing/2014/main" xmlns="" val="10003"/>
                  </a:ext>
                </a:extLst>
              </a:tr>
              <a:tr h="311610">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Q151M seule</a:t>
                      </a:r>
                    </a:p>
                  </a:txBody>
                  <a:tcPr anchor="ctr" horzOverflow="overflow"/>
                </a:tc>
                <a:tc>
                  <a:txBody>
                    <a:bodyPr/>
                    <a:lstStyle/>
                    <a:p>
                      <a:pPr algn="ctr"/>
                      <a:r>
                        <a:rPr lang="fr-FR" sz="1400" dirty="0">
                          <a:solidFill>
                            <a:srgbClr val="000066"/>
                          </a:solidFill>
                        </a:rPr>
                        <a:t>0,89</a:t>
                      </a:r>
                    </a:p>
                  </a:txBody>
                  <a:tcPr anchor="ctr" horzOverflow="overflow"/>
                </a:tc>
                <a:tc>
                  <a:txBody>
                    <a:bodyPr/>
                    <a:lstStyle/>
                    <a:p>
                      <a:pPr algn="ctr"/>
                      <a:r>
                        <a:rPr lang="fr-FR" sz="1400" dirty="0">
                          <a:solidFill>
                            <a:srgbClr val="000066"/>
                          </a:solidFill>
                        </a:rPr>
                        <a:t>0,78</a:t>
                      </a:r>
                    </a:p>
                  </a:txBody>
                  <a:tcPr anchor="ctr" horzOverflow="overflow"/>
                </a:tc>
                <a:extLst>
                  <a:ext uri="{0D108BD9-81ED-4DB2-BD59-A6C34878D82A}">
                    <a16:rowId xmlns:a16="http://schemas.microsoft.com/office/drawing/2014/main" xmlns="" val="10004"/>
                  </a:ext>
                </a:extLst>
              </a:tr>
              <a:tr h="231893">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Q151M + mutations du complexe Q151M</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FF6600"/>
                          </a:solidFill>
                          <a:effectLst/>
                          <a:latin typeface="+mn-lt"/>
                        </a:rPr>
                        <a:t>3,79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1,53</a:t>
                      </a:r>
                    </a:p>
                  </a:txBody>
                  <a:tcPr anchor="ctr" horzOverflow="overflow"/>
                </a:tc>
                <a:extLst>
                  <a:ext uri="{0D108BD9-81ED-4DB2-BD59-A6C34878D82A}">
                    <a16:rowId xmlns:a16="http://schemas.microsoft.com/office/drawing/2014/main" xmlns="" val="10005"/>
                  </a:ext>
                </a:extLst>
              </a:tr>
              <a:tr h="257174">
                <a:tc>
                  <a:txBody>
                    <a:bodyPr/>
                    <a:lstStyle/>
                    <a:p>
                      <a:pPr marL="0" marR="0" lvl="0" indent="0" algn="l"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Insertion 69 + 4 TAM</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0" i="0" u="none" strike="noStrike" cap="none" normalizeH="0" baseline="0" dirty="0">
                          <a:ln>
                            <a:noFill/>
                          </a:ln>
                          <a:solidFill>
                            <a:srgbClr val="000066"/>
                          </a:solidFill>
                          <a:effectLst/>
                          <a:latin typeface="+mn-lt"/>
                        </a:rPr>
                        <a:t>1,39</a:t>
                      </a:r>
                    </a:p>
                  </a:txBody>
                  <a:tcPr anchor="ctr" horzOverflow="overflow"/>
                </a:tc>
                <a:tc>
                  <a:txBody>
                    <a:bodyPr/>
                    <a:lstStyle/>
                    <a:p>
                      <a:pPr marL="0" marR="0" lvl="0" indent="0" algn="ctr" defTabSz="914400" rtl="0" eaLnBrk="1" fontAlgn="base" latinLnBrk="0" hangingPunct="1">
                        <a:lnSpc>
                          <a:spcPct val="100000"/>
                        </a:lnSpc>
                        <a:spcBef>
                          <a:spcPts val="0"/>
                        </a:spcBef>
                        <a:spcAft>
                          <a:spcPts val="0"/>
                        </a:spcAft>
                        <a:buClrTx/>
                        <a:buSzTx/>
                        <a:buFont typeface="Wingdings" pitchFamily="2" charset="2"/>
                        <a:buNone/>
                        <a:tabLst/>
                      </a:pPr>
                      <a:r>
                        <a:rPr kumimoji="0" lang="fr-FR" sz="1400" b="1" i="0" u="none" strike="noStrike" cap="none" normalizeH="0" baseline="0" dirty="0">
                          <a:ln>
                            <a:noFill/>
                          </a:ln>
                          <a:solidFill>
                            <a:srgbClr val="D40027"/>
                          </a:solidFill>
                          <a:effectLst/>
                          <a:latin typeface="+mn-lt"/>
                        </a:rPr>
                        <a:t>5,70</a:t>
                      </a:r>
                    </a:p>
                  </a:txBody>
                  <a:tcPr anchor="ctr" horzOverflow="overflow"/>
                </a:tc>
                <a:extLst>
                  <a:ext uri="{0D108BD9-81ED-4DB2-BD59-A6C34878D82A}">
                    <a16:rowId xmlns:a16="http://schemas.microsoft.com/office/drawing/2014/main" xmlns="" val="10006"/>
                  </a:ext>
                </a:extLst>
              </a:tr>
            </a:tbl>
          </a:graphicData>
        </a:graphic>
      </p:graphicFrame>
      <p:sp>
        <p:nvSpPr>
          <p:cNvPr id="7" name="Titre 2"/>
          <p:cNvSpPr txBox="1">
            <a:spLocks/>
          </p:cNvSpPr>
          <p:nvPr/>
        </p:nvSpPr>
        <p:spPr>
          <a:xfrm>
            <a:off x="1547813" y="115888"/>
            <a:ext cx="7523162" cy="936625"/>
          </a:xfrm>
          <a:prstGeom prst="rect">
            <a:avLst/>
          </a:prstGeom>
        </p:spPr>
        <p:txBody>
          <a:bodyPr/>
          <a:lstStyle>
            <a:lvl1pPr algn="l" rtl="0" eaLnBrk="0" fontAlgn="base" hangingPunct="0">
              <a:lnSpc>
                <a:spcPct val="90000"/>
              </a:lnSpc>
              <a:spcBef>
                <a:spcPct val="0"/>
              </a:spcBef>
              <a:spcAft>
                <a:spcPct val="0"/>
              </a:spcAft>
              <a:defRPr sz="2800">
                <a:solidFill>
                  <a:schemeClr val="bg1"/>
                </a:solidFill>
                <a:latin typeface="+mj-lt"/>
                <a:ea typeface="+mj-ea"/>
                <a:cs typeface="+mj-cs"/>
              </a:defRPr>
            </a:lvl1pPr>
            <a:lvl2pPr algn="l" rtl="0" eaLnBrk="0" fontAlgn="base" hangingPunct="0">
              <a:lnSpc>
                <a:spcPct val="90000"/>
              </a:lnSpc>
              <a:spcBef>
                <a:spcPct val="0"/>
              </a:spcBef>
              <a:spcAft>
                <a:spcPct val="0"/>
              </a:spcAft>
              <a:defRPr sz="2800">
                <a:solidFill>
                  <a:schemeClr val="bg1"/>
                </a:solidFill>
                <a:latin typeface="Arial" charset="0"/>
                <a:cs typeface="Arial" charset="0"/>
              </a:defRPr>
            </a:lvl2pPr>
            <a:lvl3pPr algn="l" rtl="0" eaLnBrk="0" fontAlgn="base" hangingPunct="0">
              <a:lnSpc>
                <a:spcPct val="90000"/>
              </a:lnSpc>
              <a:spcBef>
                <a:spcPct val="0"/>
              </a:spcBef>
              <a:spcAft>
                <a:spcPct val="0"/>
              </a:spcAft>
              <a:defRPr sz="2800">
                <a:solidFill>
                  <a:schemeClr val="bg1"/>
                </a:solidFill>
                <a:latin typeface="Arial" charset="0"/>
                <a:cs typeface="Arial" charset="0"/>
              </a:defRPr>
            </a:lvl3pPr>
            <a:lvl4pPr algn="l" rtl="0" eaLnBrk="0" fontAlgn="base" hangingPunct="0">
              <a:lnSpc>
                <a:spcPct val="90000"/>
              </a:lnSpc>
              <a:spcBef>
                <a:spcPct val="0"/>
              </a:spcBef>
              <a:spcAft>
                <a:spcPct val="0"/>
              </a:spcAft>
              <a:defRPr sz="2800">
                <a:solidFill>
                  <a:schemeClr val="bg1"/>
                </a:solidFill>
                <a:latin typeface="Arial" charset="0"/>
                <a:cs typeface="Arial" charset="0"/>
              </a:defRPr>
            </a:lvl4pPr>
            <a:lvl5pPr algn="l" rtl="0" eaLnBrk="0" fontAlgn="base" hangingPunct="0">
              <a:lnSpc>
                <a:spcPct val="90000"/>
              </a:lnSpc>
              <a:spcBef>
                <a:spcPct val="0"/>
              </a:spcBef>
              <a:spcAft>
                <a:spcPct val="0"/>
              </a:spcAft>
              <a:defRPr sz="2800">
                <a:solidFill>
                  <a:schemeClr val="bg1"/>
                </a:solidFill>
                <a:latin typeface="Arial" charset="0"/>
                <a:cs typeface="Arial" charset="0"/>
              </a:defRPr>
            </a:lvl5pPr>
            <a:lvl6pPr marL="457200" algn="ctr" rtl="0" fontAlgn="base">
              <a:lnSpc>
                <a:spcPct val="90000"/>
              </a:lnSpc>
              <a:spcBef>
                <a:spcPct val="0"/>
              </a:spcBef>
              <a:spcAft>
                <a:spcPct val="0"/>
              </a:spcAft>
              <a:defRPr sz="2800">
                <a:solidFill>
                  <a:srgbClr val="FFFF66"/>
                </a:solidFill>
                <a:latin typeface="Arial" charset="0"/>
                <a:cs typeface="Arial" charset="0"/>
              </a:defRPr>
            </a:lvl6pPr>
            <a:lvl7pPr marL="914400" algn="ctr" rtl="0" fontAlgn="base">
              <a:lnSpc>
                <a:spcPct val="90000"/>
              </a:lnSpc>
              <a:spcBef>
                <a:spcPct val="0"/>
              </a:spcBef>
              <a:spcAft>
                <a:spcPct val="0"/>
              </a:spcAft>
              <a:defRPr sz="2800">
                <a:solidFill>
                  <a:srgbClr val="FFFF66"/>
                </a:solidFill>
                <a:latin typeface="Arial" charset="0"/>
                <a:cs typeface="Arial" charset="0"/>
              </a:defRPr>
            </a:lvl7pPr>
            <a:lvl8pPr marL="1371600" algn="ctr" rtl="0" fontAlgn="base">
              <a:lnSpc>
                <a:spcPct val="90000"/>
              </a:lnSpc>
              <a:spcBef>
                <a:spcPct val="0"/>
              </a:spcBef>
              <a:spcAft>
                <a:spcPct val="0"/>
              </a:spcAft>
              <a:defRPr sz="2800">
                <a:solidFill>
                  <a:srgbClr val="FFFF66"/>
                </a:solidFill>
                <a:latin typeface="Arial" charset="0"/>
                <a:cs typeface="Arial" charset="0"/>
              </a:defRPr>
            </a:lvl8pPr>
            <a:lvl9pPr marL="1828800" algn="ctr" rtl="0" fontAlgn="base">
              <a:lnSpc>
                <a:spcPct val="90000"/>
              </a:lnSpc>
              <a:spcBef>
                <a:spcPct val="0"/>
              </a:spcBef>
              <a:spcAft>
                <a:spcPct val="0"/>
              </a:spcAft>
              <a:defRPr sz="2800">
                <a:solidFill>
                  <a:srgbClr val="FFFF66"/>
                </a:solidFill>
                <a:latin typeface="Arial" charset="0"/>
                <a:cs typeface="Arial" charset="0"/>
              </a:defRPr>
            </a:lvl9pPr>
          </a:lstStyle>
          <a:p>
            <a:endParaRPr lang="fr-FR" dirty="0"/>
          </a:p>
        </p:txBody>
      </p:sp>
      <p:sp>
        <p:nvSpPr>
          <p:cNvPr id="8" name="ZoneTexte 7"/>
          <p:cNvSpPr txBox="1"/>
          <p:nvPr/>
        </p:nvSpPr>
        <p:spPr>
          <a:xfrm>
            <a:off x="1716088" y="1198196"/>
            <a:ext cx="5784235" cy="623248"/>
          </a:xfrm>
          <a:prstGeom prst="rect">
            <a:avLst/>
          </a:prstGeom>
          <a:noFill/>
        </p:spPr>
        <p:txBody>
          <a:bodyPr wrap="square" rtlCol="0">
            <a:spAutoFit/>
          </a:bodyPr>
          <a:lstStyle/>
          <a:p>
            <a:pPr algn="ctr">
              <a:lnSpc>
                <a:spcPct val="85000"/>
              </a:lnSpc>
            </a:pPr>
            <a:r>
              <a:rPr lang="fr-FR" sz="2000" b="1" dirty="0">
                <a:solidFill>
                  <a:srgbClr val="0070C0"/>
                </a:solidFill>
                <a:latin typeface="Calibri" panose="020F0502020204030204" pitchFamily="34" charset="0"/>
                <a:cs typeface="Calibri" panose="020F0502020204030204" pitchFamily="34" charset="0"/>
              </a:rPr>
              <a:t>Sensibilité phénotypique à GS-9131 de virus porteurs de mutations de résistance aux INTI </a:t>
            </a:r>
            <a:r>
              <a:rPr lang="fr-FR" b="1" dirty="0">
                <a:solidFill>
                  <a:srgbClr val="0070C0"/>
                </a:solidFill>
                <a:latin typeface="Calibri" panose="020F0502020204030204" pitchFamily="34" charset="0"/>
                <a:cs typeface="Calibri" panose="020F0502020204030204" pitchFamily="34" charset="0"/>
              </a:rPr>
              <a:t>(FC)</a:t>
            </a:r>
          </a:p>
        </p:txBody>
      </p:sp>
      <p:sp>
        <p:nvSpPr>
          <p:cNvPr id="9" name="ZoneTexte 8"/>
          <p:cNvSpPr txBox="1"/>
          <p:nvPr/>
        </p:nvSpPr>
        <p:spPr>
          <a:xfrm>
            <a:off x="413409" y="4460874"/>
            <a:ext cx="8270215" cy="19526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fr-FR"/>
            </a:defPPr>
            <a:lvl1pPr marL="342900" indent="-342900" eaLnBrk="0" fontAlgn="base" hangingPunct="0">
              <a:spcBef>
                <a:spcPct val="0"/>
              </a:spcBef>
              <a:spcAft>
                <a:spcPct val="0"/>
              </a:spcAft>
              <a:buClr>
                <a:srgbClr val="0070C0"/>
              </a:buClr>
              <a:buChar char="•"/>
              <a:defRPr>
                <a:solidFill>
                  <a:srgbClr val="000066"/>
                </a:solidFill>
              </a:defRPr>
            </a:lvl1pPr>
          </a:lstStyle>
          <a:p>
            <a:r>
              <a:rPr lang="fr-FR" sz="2000" b="1" dirty="0">
                <a:solidFill>
                  <a:srgbClr val="0070C0"/>
                </a:solidFill>
              </a:rPr>
              <a:t>Conclusions</a:t>
            </a:r>
          </a:p>
          <a:p>
            <a:pPr marL="920750" indent="-285750">
              <a:buFont typeface="Arial" panose="020B0604020202020204" pitchFamily="34" charset="0"/>
              <a:buChar char="‒"/>
              <a:tabLst>
                <a:tab pos="904875" algn="l"/>
                <a:tab pos="984250" algn="l"/>
              </a:tabLst>
            </a:pPr>
            <a:r>
              <a:rPr lang="fr-FR" dirty="0"/>
              <a:t>Nouvel INTI avec une faible CI</a:t>
            </a:r>
            <a:r>
              <a:rPr lang="fr-FR" baseline="-25000" dirty="0"/>
              <a:t>50</a:t>
            </a:r>
            <a:r>
              <a:rPr lang="fr-FR" dirty="0"/>
              <a:t> </a:t>
            </a:r>
          </a:p>
          <a:p>
            <a:pPr marL="920750" indent="-285750">
              <a:buFont typeface="Arial" panose="020B0604020202020204" pitchFamily="34" charset="0"/>
              <a:buChar char="‒"/>
              <a:tabLst>
                <a:tab pos="904875" algn="l"/>
                <a:tab pos="984250" algn="l"/>
              </a:tabLst>
            </a:pPr>
            <a:r>
              <a:rPr lang="fr-FR" dirty="0"/>
              <a:t>Actif sur des virus résistants à TDF et ABC</a:t>
            </a:r>
          </a:p>
          <a:p>
            <a:pPr marL="920750" indent="-285750">
              <a:buFont typeface="Arial" panose="020B0604020202020204" pitchFamily="34" charset="0"/>
              <a:buChar char="‒"/>
              <a:tabLst>
                <a:tab pos="904875" algn="l"/>
                <a:tab pos="984250" algn="l"/>
              </a:tabLst>
            </a:pPr>
            <a:r>
              <a:rPr lang="fr-FR" dirty="0"/>
              <a:t>Synergie en association aux autres INTI ou aux autres classes ARV</a:t>
            </a:r>
          </a:p>
          <a:p>
            <a:pPr marL="920750" indent="-285750">
              <a:buFont typeface="Arial" panose="020B0604020202020204" pitchFamily="34" charset="0"/>
              <a:buChar char="‒"/>
              <a:tabLst>
                <a:tab pos="904875" algn="l"/>
                <a:tab pos="984250" algn="l"/>
              </a:tabLst>
            </a:pPr>
            <a:r>
              <a:rPr lang="fr-FR" dirty="0"/>
              <a:t>Les études in vitro montrent que plusieurs mutations sont nécessaires pour atteindre un niveau de résistance élevé </a:t>
            </a:r>
          </a:p>
          <a:p>
            <a:pPr marL="920750" indent="-285750">
              <a:buFont typeface="Arial" panose="020B0604020202020204" pitchFamily="34" charset="0"/>
              <a:buChar char="‒"/>
              <a:tabLst>
                <a:tab pos="904875" algn="l"/>
                <a:tab pos="984250" algn="l"/>
              </a:tabLst>
            </a:pPr>
            <a:r>
              <a:rPr lang="fr-FR" dirty="0"/>
              <a:t>Molécule candidate pour 1 prise/jour en association avec d’autres ARV </a:t>
            </a:r>
          </a:p>
        </p:txBody>
      </p:sp>
      <p:sp>
        <p:nvSpPr>
          <p:cNvPr id="10" name="Text Box 3"/>
          <p:cNvSpPr txBox="1">
            <a:spLocks noChangeArrowheads="1"/>
          </p:cNvSpPr>
          <p:nvPr/>
        </p:nvSpPr>
        <p:spPr bwMode="auto">
          <a:xfrm>
            <a:off x="5613386" y="6574074"/>
            <a:ext cx="3526942" cy="276999"/>
          </a:xfrm>
          <a:prstGeom prst="rect">
            <a:avLst/>
          </a:prstGeom>
          <a:noFill/>
          <a:ln w="9525">
            <a:noFill/>
            <a:miter lim="800000"/>
            <a:headEnd/>
            <a:tailEnd/>
          </a:ln>
        </p:spPr>
        <p:txBody>
          <a:bodyPr wrap="square">
            <a:spAutoFit/>
          </a:bodyPr>
          <a:lstStyle/>
          <a:p>
            <a:pPr algn="r" defTabSz="914400" eaLnBrk="0" fontAlgn="base" hangingPunct="0">
              <a:spcBef>
                <a:spcPct val="0"/>
              </a:spcBef>
              <a:spcAft>
                <a:spcPct val="0"/>
              </a:spcAft>
            </a:pPr>
            <a:r>
              <a:rPr lang="fr-FR" sz="1200" i="1" dirty="0">
                <a:solidFill>
                  <a:srgbClr val="0070C0"/>
                </a:solidFill>
                <a:latin typeface="Arial" charset="0"/>
                <a:cs typeface="Arial" charset="0"/>
              </a:rPr>
              <a:t>White KL, CROI 2017, Abs. 436</a:t>
            </a:r>
          </a:p>
        </p:txBody>
      </p:sp>
      <p:sp>
        <p:nvSpPr>
          <p:cNvPr id="2" name="Titre 1"/>
          <p:cNvSpPr>
            <a:spLocks noGrp="1"/>
          </p:cNvSpPr>
          <p:nvPr>
            <p:ph type="title"/>
          </p:nvPr>
        </p:nvSpPr>
        <p:spPr/>
        <p:txBody>
          <a:bodyPr/>
          <a:lstStyle/>
          <a:p>
            <a:r>
              <a:rPr lang="fr-FR" dirty="0"/>
              <a:t>GS-9131 : nouvel INTI actif sur des virus résistants (3)</a:t>
            </a:r>
          </a:p>
        </p:txBody>
      </p:sp>
      <p:sp>
        <p:nvSpPr>
          <p:cNvPr id="11" name="ZoneTexte 10"/>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93</a:t>
            </a:r>
          </a:p>
        </p:txBody>
      </p:sp>
    </p:spTree>
    <p:extLst>
      <p:ext uri="{BB962C8B-B14F-4D97-AF65-F5344CB8AC3E}">
        <p14:creationId xmlns:p14="http://schemas.microsoft.com/office/powerpoint/2010/main" val="1300479383"/>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pPr eaLnBrk="1" hangingPunct="1">
              <a:defRPr/>
            </a:pPr>
            <a:r>
              <a:rPr lang="fr-FR" dirty="0" err="1"/>
              <a:t>Doravirine</a:t>
            </a:r>
            <a:r>
              <a:rPr lang="fr-FR" dirty="0"/>
              <a:t> : pharmacocinétique chez l’insuffisant rénal sévère</a:t>
            </a:r>
          </a:p>
        </p:txBody>
      </p:sp>
      <p:sp>
        <p:nvSpPr>
          <p:cNvPr id="5" name="Text Box 3"/>
          <p:cNvSpPr txBox="1">
            <a:spLocks noChangeArrowheads="1"/>
          </p:cNvSpPr>
          <p:nvPr/>
        </p:nvSpPr>
        <p:spPr bwMode="auto">
          <a:xfrm>
            <a:off x="5960533" y="6583363"/>
            <a:ext cx="3183467" cy="276999"/>
          </a:xfrm>
          <a:prstGeom prst="rect">
            <a:avLst/>
          </a:prstGeom>
          <a:noFill/>
          <a:ln w="9525">
            <a:noFill/>
            <a:miter lim="800000"/>
            <a:headEnd/>
            <a:tailEnd/>
          </a:ln>
        </p:spPr>
        <p:txBody>
          <a:bodyPr wrap="square">
            <a:spAutoFit/>
          </a:bodyPr>
          <a:lstStyle/>
          <a:p>
            <a:pPr algn="r" eaLnBrk="0" hangingPunct="0"/>
            <a:r>
              <a:rPr lang="en-GB" sz="1200" i="1" dirty="0" err="1">
                <a:solidFill>
                  <a:srgbClr val="0070C0"/>
                </a:solidFill>
              </a:rPr>
              <a:t>Ankrom</a:t>
            </a:r>
            <a:r>
              <a:rPr lang="en-GB" sz="1200" i="1" dirty="0">
                <a:solidFill>
                  <a:srgbClr val="0070C0"/>
                </a:solidFill>
              </a:rPr>
              <a:t> W, CROI 2017, Abs. 430</a:t>
            </a:r>
          </a:p>
        </p:txBody>
      </p:sp>
      <p:sp>
        <p:nvSpPr>
          <p:cNvPr id="7" name="Rectangle 3"/>
          <p:cNvSpPr>
            <a:spLocks noGrp="1" noChangeArrowheads="1"/>
          </p:cNvSpPr>
          <p:nvPr>
            <p:ph idx="1"/>
          </p:nvPr>
        </p:nvSpPr>
        <p:spPr>
          <a:xfrm>
            <a:off x="301359" y="1286933"/>
            <a:ext cx="8721396" cy="5296430"/>
          </a:xfrm>
        </p:spPr>
        <p:txBody>
          <a:bodyPr/>
          <a:lstStyle/>
          <a:p>
            <a:pPr eaLnBrk="1" hangingPunct="1"/>
            <a:r>
              <a:rPr lang="fr-FR" sz="1600" b="1" dirty="0">
                <a:solidFill>
                  <a:srgbClr val="0070C0"/>
                </a:solidFill>
              </a:rPr>
              <a:t>Etude PK : </a:t>
            </a:r>
            <a:r>
              <a:rPr lang="fr-FR" sz="1600" dirty="0"/>
              <a:t>plasmatique, ouverte chez 8 insuffisants rénaux sévères (IRS) </a:t>
            </a:r>
            <a:br>
              <a:rPr lang="fr-FR" sz="1600" dirty="0"/>
            </a:br>
            <a:r>
              <a:rPr lang="fr-FR" sz="1600" dirty="0"/>
              <a:t>(</a:t>
            </a:r>
            <a:r>
              <a:rPr lang="fr-FR" sz="1600" dirty="0" err="1"/>
              <a:t>DFGe</a:t>
            </a:r>
            <a:r>
              <a:rPr lang="fr-FR" sz="1600" dirty="0"/>
              <a:t> &lt; 30 ml/min/1,73 m</a:t>
            </a:r>
            <a:r>
              <a:rPr lang="fr-FR" sz="1600" baseline="30000" dirty="0"/>
              <a:t>2</a:t>
            </a:r>
            <a:r>
              <a:rPr lang="fr-FR" sz="1600" dirty="0"/>
              <a:t> selon MDRD) âgés de 18 à 75 ans comparés à 8 sujets </a:t>
            </a:r>
            <a:br>
              <a:rPr lang="fr-FR" sz="1600" dirty="0"/>
            </a:br>
            <a:r>
              <a:rPr lang="fr-FR" sz="1600" dirty="0"/>
              <a:t>sains après une dose unique de DOR de 100 mg par voie orale et à jeun</a:t>
            </a:r>
          </a:p>
          <a:p>
            <a:pPr eaLnBrk="1" hangingPunct="1"/>
            <a:r>
              <a:rPr lang="fr-FR" sz="1600" b="1" dirty="0">
                <a:solidFill>
                  <a:srgbClr val="0070C0"/>
                </a:solidFill>
              </a:rPr>
              <a:t>Résultats : </a:t>
            </a:r>
            <a:r>
              <a:rPr lang="fr-FR" sz="1600" dirty="0"/>
              <a:t>les </a:t>
            </a:r>
            <a:r>
              <a:rPr lang="fr-FR" sz="1600" dirty="0" err="1"/>
              <a:t>C</a:t>
            </a:r>
            <a:r>
              <a:rPr lang="fr-FR" sz="1600" baseline="-25000" dirty="0" err="1"/>
              <a:t>min</a:t>
            </a:r>
            <a:r>
              <a:rPr lang="fr-FR" sz="1600" dirty="0"/>
              <a:t> et ASC</a:t>
            </a:r>
            <a:r>
              <a:rPr lang="fr-FR" sz="1600" baseline="-25000" dirty="0"/>
              <a:t>0-∞</a:t>
            </a:r>
            <a:r>
              <a:rPr lang="fr-FR" sz="1600" dirty="0"/>
              <a:t> de DOR sont majorées de 38 % et 43 % et les T</a:t>
            </a:r>
            <a:r>
              <a:rPr lang="fr-FR" sz="1600" baseline="-25000" dirty="0"/>
              <a:t>1/2</a:t>
            </a:r>
            <a:r>
              <a:rPr lang="fr-FR" sz="1600" dirty="0"/>
              <a:t> et CL/F sont diminuées chez les IRS</a:t>
            </a:r>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eaLnBrk="1" hangingPunct="1"/>
            <a:endParaRPr lang="fr-FR" sz="1600" dirty="0"/>
          </a:p>
          <a:p>
            <a:pPr marL="0" indent="0" eaLnBrk="1" hangingPunct="1">
              <a:buNone/>
            </a:pPr>
            <a:endParaRPr lang="fr-FR" sz="1600" dirty="0"/>
          </a:p>
          <a:p>
            <a:pPr eaLnBrk="1" hangingPunct="1"/>
            <a:r>
              <a:rPr lang="fr-FR" sz="1600" b="1" dirty="0">
                <a:solidFill>
                  <a:srgbClr val="0070C0"/>
                </a:solidFill>
              </a:rPr>
              <a:t>Conclusion : </a:t>
            </a:r>
            <a:r>
              <a:rPr lang="fr-FR" sz="1600" dirty="0"/>
              <a:t>IRS présentent une modification modeste PK plasma de DOR et sans conséquence clinique. La dose de 100 mg de DOR est globalement bien tolérée aussi bien chez les sujets sains que les IRS</a:t>
            </a:r>
          </a:p>
        </p:txBody>
      </p:sp>
      <p:sp>
        <p:nvSpPr>
          <p:cNvPr id="9" name="ZoneTexte 8"/>
          <p:cNvSpPr txBox="1"/>
          <p:nvPr/>
        </p:nvSpPr>
        <p:spPr>
          <a:xfrm>
            <a:off x="681483" y="2587359"/>
            <a:ext cx="7692812" cy="338554"/>
          </a:xfrm>
          <a:prstGeom prst="rect">
            <a:avLst/>
          </a:prstGeom>
          <a:noFill/>
        </p:spPr>
        <p:txBody>
          <a:bodyPr wrap="none" rtlCol="0">
            <a:spAutoFit/>
          </a:bodyPr>
          <a:lstStyle/>
          <a:p>
            <a:pPr algn="ctr"/>
            <a:r>
              <a:rPr lang="fr-FR" sz="1600" b="1" dirty="0">
                <a:solidFill>
                  <a:srgbClr val="0070C0"/>
                </a:solidFill>
                <a:latin typeface="Calibri" panose="020F0502020204030204" pitchFamily="34" charset="0"/>
              </a:rPr>
              <a:t>Profils (</a:t>
            </a:r>
            <a:r>
              <a:rPr lang="fr-FR" sz="1600" b="1" dirty="0" err="1">
                <a:solidFill>
                  <a:srgbClr val="0070C0"/>
                </a:solidFill>
                <a:latin typeface="Calibri" panose="020F0502020204030204" pitchFamily="34" charset="0"/>
              </a:rPr>
              <a:t>nM</a:t>
            </a:r>
            <a:r>
              <a:rPr lang="fr-FR" sz="1600" b="1" dirty="0">
                <a:solidFill>
                  <a:srgbClr val="0070C0"/>
                </a:solidFill>
                <a:latin typeface="Calibri" panose="020F0502020204030204" pitchFamily="34" charset="0"/>
              </a:rPr>
              <a:t>) et paramètres PK plasma de DOR chez les insuffisants rénaux et sujets sains </a:t>
            </a:r>
          </a:p>
        </p:txBody>
      </p:sp>
      <p:grpSp>
        <p:nvGrpSpPr>
          <p:cNvPr id="2" name="Groupe 1"/>
          <p:cNvGrpSpPr/>
          <p:nvPr/>
        </p:nvGrpSpPr>
        <p:grpSpPr>
          <a:xfrm>
            <a:off x="320084" y="3027188"/>
            <a:ext cx="3446909" cy="2780986"/>
            <a:chOff x="320084" y="2858506"/>
            <a:chExt cx="3446909" cy="3210681"/>
          </a:xfrm>
        </p:grpSpPr>
        <p:grpSp>
          <p:nvGrpSpPr>
            <p:cNvPr id="10" name="Groupe 20493"/>
            <p:cNvGrpSpPr/>
            <p:nvPr/>
          </p:nvGrpSpPr>
          <p:grpSpPr>
            <a:xfrm>
              <a:off x="829178" y="2961663"/>
              <a:ext cx="2803525" cy="2554288"/>
              <a:chOff x="3192463" y="1389063"/>
              <a:chExt cx="2803525" cy="2554288"/>
            </a:xfrm>
          </p:grpSpPr>
          <p:sp>
            <p:nvSpPr>
              <p:cNvPr id="11" name="Freeform 8"/>
              <p:cNvSpPr>
                <a:spLocks/>
              </p:cNvSpPr>
              <p:nvPr/>
            </p:nvSpPr>
            <p:spPr bwMode="auto">
              <a:xfrm>
                <a:off x="3255963" y="1389063"/>
                <a:ext cx="2717800" cy="2486025"/>
              </a:xfrm>
              <a:custGeom>
                <a:avLst/>
                <a:gdLst>
                  <a:gd name="T0" fmla="*/ 3424 w 3424"/>
                  <a:gd name="T1" fmla="*/ 3133 h 3133"/>
                  <a:gd name="T2" fmla="*/ 0 w 3424"/>
                  <a:gd name="T3" fmla="*/ 3133 h 3133"/>
                  <a:gd name="T4" fmla="*/ 0 w 3424"/>
                  <a:gd name="T5" fmla="*/ 0 h 3133"/>
                </a:gdLst>
                <a:ahLst/>
                <a:cxnLst>
                  <a:cxn ang="0">
                    <a:pos x="T0" y="T1"/>
                  </a:cxn>
                  <a:cxn ang="0">
                    <a:pos x="T2" y="T3"/>
                  </a:cxn>
                  <a:cxn ang="0">
                    <a:pos x="T4" y="T5"/>
                  </a:cxn>
                </a:cxnLst>
                <a:rect l="0" t="0" r="r" b="b"/>
                <a:pathLst>
                  <a:path w="3424" h="3133">
                    <a:moveTo>
                      <a:pt x="3424" y="3133"/>
                    </a:moveTo>
                    <a:lnTo>
                      <a:pt x="0" y="3133"/>
                    </a:lnTo>
                    <a:lnTo>
                      <a:pt x="0" y="0"/>
                    </a:lnTo>
                  </a:path>
                </a:pathLst>
              </a:custGeom>
              <a:noFill/>
              <a:ln w="4763">
                <a:solidFill>
                  <a:srgbClr val="000066"/>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2" name="Freeform 9"/>
              <p:cNvSpPr>
                <a:spLocks/>
              </p:cNvSpPr>
              <p:nvPr/>
            </p:nvSpPr>
            <p:spPr bwMode="auto">
              <a:xfrm>
                <a:off x="3255963" y="2051050"/>
                <a:ext cx="2028825" cy="989013"/>
              </a:xfrm>
              <a:custGeom>
                <a:avLst/>
                <a:gdLst>
                  <a:gd name="T0" fmla="*/ 2557 w 2557"/>
                  <a:gd name="T1" fmla="*/ 1247 h 1247"/>
                  <a:gd name="T2" fmla="*/ 1709 w 2557"/>
                  <a:gd name="T3" fmla="*/ 793 h 1247"/>
                  <a:gd name="T4" fmla="*/ 425 w 2557"/>
                  <a:gd name="T5" fmla="*/ 178 h 1247"/>
                  <a:gd name="T6" fmla="*/ 223 w 2557"/>
                  <a:gd name="T7" fmla="*/ 44 h 1247"/>
                  <a:gd name="T8" fmla="*/ 164 w 2557"/>
                  <a:gd name="T9" fmla="*/ 0 h 1247"/>
                  <a:gd name="T10" fmla="*/ 86 w 2557"/>
                  <a:gd name="T11" fmla="*/ 0 h 1247"/>
                  <a:gd name="T12" fmla="*/ 44 w 2557"/>
                  <a:gd name="T13" fmla="*/ 46 h 1247"/>
                  <a:gd name="T14" fmla="*/ 0 w 2557"/>
                  <a:gd name="T15" fmla="*/ 253 h 1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7" h="1247">
                    <a:moveTo>
                      <a:pt x="2557" y="1247"/>
                    </a:moveTo>
                    <a:lnTo>
                      <a:pt x="1709" y="793"/>
                    </a:lnTo>
                    <a:lnTo>
                      <a:pt x="425" y="178"/>
                    </a:lnTo>
                    <a:lnTo>
                      <a:pt x="223" y="44"/>
                    </a:lnTo>
                    <a:lnTo>
                      <a:pt x="164" y="0"/>
                    </a:lnTo>
                    <a:lnTo>
                      <a:pt x="86" y="0"/>
                    </a:lnTo>
                    <a:lnTo>
                      <a:pt x="44" y="46"/>
                    </a:lnTo>
                    <a:lnTo>
                      <a:pt x="0" y="253"/>
                    </a:lnTo>
                  </a:path>
                </a:pathLst>
              </a:custGeom>
              <a:noFill/>
              <a:ln w="17463">
                <a:solidFill>
                  <a:srgbClr val="00CCFF"/>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13" name="Freeform 10"/>
              <p:cNvSpPr>
                <a:spLocks/>
              </p:cNvSpPr>
              <p:nvPr/>
            </p:nvSpPr>
            <p:spPr bwMode="auto">
              <a:xfrm>
                <a:off x="3225800" y="2220913"/>
                <a:ext cx="60325" cy="60325"/>
              </a:xfrm>
              <a:custGeom>
                <a:avLst/>
                <a:gdLst>
                  <a:gd name="T0" fmla="*/ 0 w 77"/>
                  <a:gd name="T1" fmla="*/ 77 h 77"/>
                  <a:gd name="T2" fmla="*/ 77 w 77"/>
                  <a:gd name="T3" fmla="*/ 77 h 77"/>
                  <a:gd name="T4" fmla="*/ 77 w 77"/>
                  <a:gd name="T5" fmla="*/ 0 h 77"/>
                  <a:gd name="T6" fmla="*/ 0 w 77"/>
                  <a:gd name="T7" fmla="*/ 0 h 77"/>
                  <a:gd name="T8" fmla="*/ 0 w 77"/>
                  <a:gd name="T9" fmla="*/ 77 h 77"/>
                  <a:gd name="T10" fmla="*/ 0 w 77"/>
                  <a:gd name="T11" fmla="*/ 77 h 77"/>
                </a:gdLst>
                <a:ahLst/>
                <a:cxnLst>
                  <a:cxn ang="0">
                    <a:pos x="T0" y="T1"/>
                  </a:cxn>
                  <a:cxn ang="0">
                    <a:pos x="T2" y="T3"/>
                  </a:cxn>
                  <a:cxn ang="0">
                    <a:pos x="T4" y="T5"/>
                  </a:cxn>
                  <a:cxn ang="0">
                    <a:pos x="T6" y="T7"/>
                  </a:cxn>
                  <a:cxn ang="0">
                    <a:pos x="T8" y="T9"/>
                  </a:cxn>
                  <a:cxn ang="0">
                    <a:pos x="T10" y="T11"/>
                  </a:cxn>
                </a:cxnLst>
                <a:rect l="0" t="0" r="r" b="b"/>
                <a:pathLst>
                  <a:path w="77" h="77">
                    <a:moveTo>
                      <a:pt x="0" y="77"/>
                    </a:moveTo>
                    <a:lnTo>
                      <a:pt x="77" y="77"/>
                    </a:lnTo>
                    <a:lnTo>
                      <a:pt x="77"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4" name="Freeform 11"/>
              <p:cNvSpPr>
                <a:spLocks/>
              </p:cNvSpPr>
              <p:nvPr/>
            </p:nvSpPr>
            <p:spPr bwMode="auto">
              <a:xfrm>
                <a:off x="3259138" y="2057400"/>
                <a:ext cx="60325" cy="60325"/>
              </a:xfrm>
              <a:custGeom>
                <a:avLst/>
                <a:gdLst>
                  <a:gd name="T0" fmla="*/ 0 w 77"/>
                  <a:gd name="T1" fmla="*/ 77 h 77"/>
                  <a:gd name="T2" fmla="*/ 77 w 77"/>
                  <a:gd name="T3" fmla="*/ 77 h 77"/>
                  <a:gd name="T4" fmla="*/ 77 w 77"/>
                  <a:gd name="T5" fmla="*/ 0 h 77"/>
                  <a:gd name="T6" fmla="*/ 0 w 77"/>
                  <a:gd name="T7" fmla="*/ 0 h 77"/>
                  <a:gd name="T8" fmla="*/ 0 w 77"/>
                  <a:gd name="T9" fmla="*/ 77 h 77"/>
                  <a:gd name="T10" fmla="*/ 0 w 77"/>
                  <a:gd name="T11" fmla="*/ 77 h 77"/>
                </a:gdLst>
                <a:ahLst/>
                <a:cxnLst>
                  <a:cxn ang="0">
                    <a:pos x="T0" y="T1"/>
                  </a:cxn>
                  <a:cxn ang="0">
                    <a:pos x="T2" y="T3"/>
                  </a:cxn>
                  <a:cxn ang="0">
                    <a:pos x="T4" y="T5"/>
                  </a:cxn>
                  <a:cxn ang="0">
                    <a:pos x="T6" y="T7"/>
                  </a:cxn>
                  <a:cxn ang="0">
                    <a:pos x="T8" y="T9"/>
                  </a:cxn>
                  <a:cxn ang="0">
                    <a:pos x="T10" y="T11"/>
                  </a:cxn>
                </a:cxnLst>
                <a:rect l="0" t="0" r="r" b="b"/>
                <a:pathLst>
                  <a:path w="77" h="77">
                    <a:moveTo>
                      <a:pt x="0" y="77"/>
                    </a:moveTo>
                    <a:lnTo>
                      <a:pt x="77" y="77"/>
                    </a:lnTo>
                    <a:lnTo>
                      <a:pt x="77"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5" name="Freeform 12"/>
              <p:cNvSpPr>
                <a:spLocks/>
              </p:cNvSpPr>
              <p:nvPr/>
            </p:nvSpPr>
            <p:spPr bwMode="auto">
              <a:xfrm>
                <a:off x="3289300" y="2025650"/>
                <a:ext cx="60325" cy="61913"/>
              </a:xfrm>
              <a:custGeom>
                <a:avLst/>
                <a:gdLst>
                  <a:gd name="T0" fmla="*/ 0 w 75"/>
                  <a:gd name="T1" fmla="*/ 77 h 77"/>
                  <a:gd name="T2" fmla="*/ 75 w 75"/>
                  <a:gd name="T3" fmla="*/ 77 h 77"/>
                  <a:gd name="T4" fmla="*/ 75 w 75"/>
                  <a:gd name="T5" fmla="*/ 0 h 77"/>
                  <a:gd name="T6" fmla="*/ 0 w 75"/>
                  <a:gd name="T7" fmla="*/ 0 h 77"/>
                  <a:gd name="T8" fmla="*/ 0 w 75"/>
                  <a:gd name="T9" fmla="*/ 77 h 77"/>
                  <a:gd name="T10" fmla="*/ 0 w 75"/>
                  <a:gd name="T11" fmla="*/ 77 h 77"/>
                </a:gdLst>
                <a:ahLst/>
                <a:cxnLst>
                  <a:cxn ang="0">
                    <a:pos x="T0" y="T1"/>
                  </a:cxn>
                  <a:cxn ang="0">
                    <a:pos x="T2" y="T3"/>
                  </a:cxn>
                  <a:cxn ang="0">
                    <a:pos x="T4" y="T5"/>
                  </a:cxn>
                  <a:cxn ang="0">
                    <a:pos x="T6" y="T7"/>
                  </a:cxn>
                  <a:cxn ang="0">
                    <a:pos x="T8" y="T9"/>
                  </a:cxn>
                  <a:cxn ang="0">
                    <a:pos x="T10" y="T11"/>
                  </a:cxn>
                </a:cxnLst>
                <a:rect l="0" t="0" r="r" b="b"/>
                <a:pathLst>
                  <a:path w="75" h="77">
                    <a:moveTo>
                      <a:pt x="0" y="77"/>
                    </a:moveTo>
                    <a:lnTo>
                      <a:pt x="75" y="77"/>
                    </a:lnTo>
                    <a:lnTo>
                      <a:pt x="75"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6" name="Rectangle 15"/>
              <p:cNvSpPr>
                <a:spLocks noChangeArrowheads="1"/>
              </p:cNvSpPr>
              <p:nvPr/>
            </p:nvSpPr>
            <p:spPr bwMode="auto">
              <a:xfrm>
                <a:off x="3355975" y="2020888"/>
                <a:ext cx="58737" cy="60325"/>
              </a:xfrm>
              <a:prstGeom prst="rect">
                <a:avLst/>
              </a:prstGeom>
              <a:solidFill>
                <a:srgbClr val="00CCFF"/>
              </a:solidFill>
              <a:ln w="0">
                <a:solidFill>
                  <a:srgbClr val="00CC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7" name="Freeform 14"/>
              <p:cNvSpPr>
                <a:spLocks/>
              </p:cNvSpPr>
              <p:nvPr/>
            </p:nvSpPr>
            <p:spPr bwMode="auto">
              <a:xfrm>
                <a:off x="3402013" y="2054225"/>
                <a:ext cx="60325" cy="60325"/>
              </a:xfrm>
              <a:custGeom>
                <a:avLst/>
                <a:gdLst>
                  <a:gd name="T0" fmla="*/ 0 w 77"/>
                  <a:gd name="T1" fmla="*/ 77 h 77"/>
                  <a:gd name="T2" fmla="*/ 77 w 77"/>
                  <a:gd name="T3" fmla="*/ 77 h 77"/>
                  <a:gd name="T4" fmla="*/ 77 w 77"/>
                  <a:gd name="T5" fmla="*/ 0 h 77"/>
                  <a:gd name="T6" fmla="*/ 0 w 77"/>
                  <a:gd name="T7" fmla="*/ 0 h 77"/>
                  <a:gd name="T8" fmla="*/ 0 w 77"/>
                  <a:gd name="T9" fmla="*/ 77 h 77"/>
                  <a:gd name="T10" fmla="*/ 0 w 77"/>
                  <a:gd name="T11" fmla="*/ 77 h 77"/>
                </a:gdLst>
                <a:ahLst/>
                <a:cxnLst>
                  <a:cxn ang="0">
                    <a:pos x="T0" y="T1"/>
                  </a:cxn>
                  <a:cxn ang="0">
                    <a:pos x="T2" y="T3"/>
                  </a:cxn>
                  <a:cxn ang="0">
                    <a:pos x="T4" y="T5"/>
                  </a:cxn>
                  <a:cxn ang="0">
                    <a:pos x="T6" y="T7"/>
                  </a:cxn>
                  <a:cxn ang="0">
                    <a:pos x="T8" y="T9"/>
                  </a:cxn>
                  <a:cxn ang="0">
                    <a:pos x="T10" y="T11"/>
                  </a:cxn>
                </a:cxnLst>
                <a:rect l="0" t="0" r="r" b="b"/>
                <a:pathLst>
                  <a:path w="77" h="77">
                    <a:moveTo>
                      <a:pt x="0" y="77"/>
                    </a:moveTo>
                    <a:lnTo>
                      <a:pt x="77" y="77"/>
                    </a:lnTo>
                    <a:lnTo>
                      <a:pt x="77"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8" name="Freeform 15"/>
              <p:cNvSpPr>
                <a:spLocks/>
              </p:cNvSpPr>
              <p:nvPr/>
            </p:nvSpPr>
            <p:spPr bwMode="auto">
              <a:xfrm>
                <a:off x="3562350" y="2160588"/>
                <a:ext cx="61912" cy="60325"/>
              </a:xfrm>
              <a:custGeom>
                <a:avLst/>
                <a:gdLst>
                  <a:gd name="T0" fmla="*/ 0 w 77"/>
                  <a:gd name="T1" fmla="*/ 77 h 77"/>
                  <a:gd name="T2" fmla="*/ 77 w 77"/>
                  <a:gd name="T3" fmla="*/ 77 h 77"/>
                  <a:gd name="T4" fmla="*/ 77 w 77"/>
                  <a:gd name="T5" fmla="*/ 0 h 77"/>
                  <a:gd name="T6" fmla="*/ 0 w 77"/>
                  <a:gd name="T7" fmla="*/ 0 h 77"/>
                  <a:gd name="T8" fmla="*/ 0 w 77"/>
                  <a:gd name="T9" fmla="*/ 77 h 77"/>
                  <a:gd name="T10" fmla="*/ 0 w 77"/>
                  <a:gd name="T11" fmla="*/ 77 h 77"/>
                </a:gdLst>
                <a:ahLst/>
                <a:cxnLst>
                  <a:cxn ang="0">
                    <a:pos x="T0" y="T1"/>
                  </a:cxn>
                  <a:cxn ang="0">
                    <a:pos x="T2" y="T3"/>
                  </a:cxn>
                  <a:cxn ang="0">
                    <a:pos x="T4" y="T5"/>
                  </a:cxn>
                  <a:cxn ang="0">
                    <a:pos x="T6" y="T7"/>
                  </a:cxn>
                  <a:cxn ang="0">
                    <a:pos x="T8" y="T9"/>
                  </a:cxn>
                  <a:cxn ang="0">
                    <a:pos x="T10" y="T11"/>
                  </a:cxn>
                </a:cxnLst>
                <a:rect l="0" t="0" r="r" b="b"/>
                <a:pathLst>
                  <a:path w="77" h="77">
                    <a:moveTo>
                      <a:pt x="0" y="77"/>
                    </a:moveTo>
                    <a:lnTo>
                      <a:pt x="77" y="77"/>
                    </a:lnTo>
                    <a:lnTo>
                      <a:pt x="77"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19" name="Freeform 16"/>
              <p:cNvSpPr>
                <a:spLocks/>
              </p:cNvSpPr>
              <p:nvPr/>
            </p:nvSpPr>
            <p:spPr bwMode="auto">
              <a:xfrm>
                <a:off x="3906838" y="2325688"/>
                <a:ext cx="60325" cy="60325"/>
              </a:xfrm>
              <a:custGeom>
                <a:avLst/>
                <a:gdLst>
                  <a:gd name="T0" fmla="*/ 0 w 76"/>
                  <a:gd name="T1" fmla="*/ 77 h 77"/>
                  <a:gd name="T2" fmla="*/ 76 w 76"/>
                  <a:gd name="T3" fmla="*/ 77 h 77"/>
                  <a:gd name="T4" fmla="*/ 76 w 76"/>
                  <a:gd name="T5" fmla="*/ 0 h 77"/>
                  <a:gd name="T6" fmla="*/ 0 w 76"/>
                  <a:gd name="T7" fmla="*/ 0 h 77"/>
                  <a:gd name="T8" fmla="*/ 0 w 76"/>
                  <a:gd name="T9" fmla="*/ 77 h 77"/>
                  <a:gd name="T10" fmla="*/ 0 w 76"/>
                  <a:gd name="T11" fmla="*/ 77 h 77"/>
                </a:gdLst>
                <a:ahLst/>
                <a:cxnLst>
                  <a:cxn ang="0">
                    <a:pos x="T0" y="T1"/>
                  </a:cxn>
                  <a:cxn ang="0">
                    <a:pos x="T2" y="T3"/>
                  </a:cxn>
                  <a:cxn ang="0">
                    <a:pos x="T4" y="T5"/>
                  </a:cxn>
                  <a:cxn ang="0">
                    <a:pos x="T6" y="T7"/>
                  </a:cxn>
                  <a:cxn ang="0">
                    <a:pos x="T8" y="T9"/>
                  </a:cxn>
                  <a:cxn ang="0">
                    <a:pos x="T10" y="T11"/>
                  </a:cxn>
                </a:cxnLst>
                <a:rect l="0" t="0" r="r" b="b"/>
                <a:pathLst>
                  <a:path w="76" h="77">
                    <a:moveTo>
                      <a:pt x="0" y="77"/>
                    </a:moveTo>
                    <a:lnTo>
                      <a:pt x="76" y="77"/>
                    </a:lnTo>
                    <a:lnTo>
                      <a:pt x="76"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0" name="Freeform 17"/>
              <p:cNvSpPr>
                <a:spLocks/>
              </p:cNvSpPr>
              <p:nvPr/>
            </p:nvSpPr>
            <p:spPr bwMode="auto">
              <a:xfrm>
                <a:off x="4581525" y="2647950"/>
                <a:ext cx="60325" cy="61913"/>
              </a:xfrm>
              <a:custGeom>
                <a:avLst/>
                <a:gdLst>
                  <a:gd name="T0" fmla="*/ 0 w 77"/>
                  <a:gd name="T1" fmla="*/ 77 h 77"/>
                  <a:gd name="T2" fmla="*/ 77 w 77"/>
                  <a:gd name="T3" fmla="*/ 77 h 77"/>
                  <a:gd name="T4" fmla="*/ 77 w 77"/>
                  <a:gd name="T5" fmla="*/ 0 h 77"/>
                  <a:gd name="T6" fmla="*/ 0 w 77"/>
                  <a:gd name="T7" fmla="*/ 0 h 77"/>
                  <a:gd name="T8" fmla="*/ 0 w 77"/>
                  <a:gd name="T9" fmla="*/ 77 h 77"/>
                  <a:gd name="T10" fmla="*/ 0 w 77"/>
                  <a:gd name="T11" fmla="*/ 77 h 77"/>
                </a:gdLst>
                <a:ahLst/>
                <a:cxnLst>
                  <a:cxn ang="0">
                    <a:pos x="T0" y="T1"/>
                  </a:cxn>
                  <a:cxn ang="0">
                    <a:pos x="T2" y="T3"/>
                  </a:cxn>
                  <a:cxn ang="0">
                    <a:pos x="T4" y="T5"/>
                  </a:cxn>
                  <a:cxn ang="0">
                    <a:pos x="T6" y="T7"/>
                  </a:cxn>
                  <a:cxn ang="0">
                    <a:pos x="T8" y="T9"/>
                  </a:cxn>
                  <a:cxn ang="0">
                    <a:pos x="T10" y="T11"/>
                  </a:cxn>
                </a:cxnLst>
                <a:rect l="0" t="0" r="r" b="b"/>
                <a:pathLst>
                  <a:path w="77" h="77">
                    <a:moveTo>
                      <a:pt x="0" y="77"/>
                    </a:moveTo>
                    <a:lnTo>
                      <a:pt x="77" y="77"/>
                    </a:lnTo>
                    <a:lnTo>
                      <a:pt x="77" y="0"/>
                    </a:lnTo>
                    <a:lnTo>
                      <a:pt x="0" y="0"/>
                    </a:lnTo>
                    <a:lnTo>
                      <a:pt x="0" y="77"/>
                    </a:lnTo>
                    <a:lnTo>
                      <a:pt x="0" y="77"/>
                    </a:lnTo>
                    <a:close/>
                  </a:path>
                </a:pathLst>
              </a:custGeom>
              <a:solidFill>
                <a:srgbClr val="00CCFF"/>
              </a:solidFill>
              <a:ln w="0">
                <a:solidFill>
                  <a:srgbClr val="00CCFF"/>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1" name="Rectangle 20"/>
              <p:cNvSpPr>
                <a:spLocks noChangeArrowheads="1"/>
              </p:cNvSpPr>
              <p:nvPr/>
            </p:nvSpPr>
            <p:spPr bwMode="auto">
              <a:xfrm>
                <a:off x="5254625" y="3009900"/>
                <a:ext cx="60325" cy="60325"/>
              </a:xfrm>
              <a:prstGeom prst="rect">
                <a:avLst/>
              </a:prstGeom>
              <a:solidFill>
                <a:srgbClr val="00CCFF"/>
              </a:solidFill>
              <a:ln w="0">
                <a:solidFill>
                  <a:srgbClr val="00CC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2" name="Freeform 19"/>
              <p:cNvSpPr>
                <a:spLocks/>
              </p:cNvSpPr>
              <p:nvPr/>
            </p:nvSpPr>
            <p:spPr bwMode="auto">
              <a:xfrm>
                <a:off x="3632237" y="3422170"/>
                <a:ext cx="61912" cy="61913"/>
              </a:xfrm>
              <a:custGeom>
                <a:avLst/>
                <a:gdLst>
                  <a:gd name="T0" fmla="*/ 77 w 77"/>
                  <a:gd name="T1" fmla="*/ 0 h 77"/>
                  <a:gd name="T2" fmla="*/ 0 w 77"/>
                  <a:gd name="T3" fmla="*/ 0 h 77"/>
                  <a:gd name="T4" fmla="*/ 0 w 77"/>
                  <a:gd name="T5" fmla="*/ 77 h 77"/>
                  <a:gd name="T6" fmla="*/ 77 w 77"/>
                  <a:gd name="T7" fmla="*/ 77 h 77"/>
                  <a:gd name="T8" fmla="*/ 77 w 77"/>
                  <a:gd name="T9" fmla="*/ 0 h 77"/>
                  <a:gd name="T10" fmla="*/ 77 w 77"/>
                  <a:gd name="T11" fmla="*/ 0 h 77"/>
                </a:gdLst>
                <a:ahLst/>
                <a:cxnLst>
                  <a:cxn ang="0">
                    <a:pos x="T0" y="T1"/>
                  </a:cxn>
                  <a:cxn ang="0">
                    <a:pos x="T2" y="T3"/>
                  </a:cxn>
                  <a:cxn ang="0">
                    <a:pos x="T4" y="T5"/>
                  </a:cxn>
                  <a:cxn ang="0">
                    <a:pos x="T6" y="T7"/>
                  </a:cxn>
                  <a:cxn ang="0">
                    <a:pos x="T8" y="T9"/>
                  </a:cxn>
                  <a:cxn ang="0">
                    <a:pos x="T10" y="T11"/>
                  </a:cxn>
                </a:cxnLst>
                <a:rect l="0" t="0" r="r" b="b"/>
                <a:pathLst>
                  <a:path w="77" h="77">
                    <a:moveTo>
                      <a:pt x="77" y="0"/>
                    </a:moveTo>
                    <a:lnTo>
                      <a:pt x="0" y="0"/>
                    </a:lnTo>
                    <a:lnTo>
                      <a:pt x="0" y="77"/>
                    </a:lnTo>
                    <a:lnTo>
                      <a:pt x="77" y="77"/>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3" name="Rectangle 22"/>
              <p:cNvSpPr>
                <a:spLocks noChangeArrowheads="1"/>
              </p:cNvSpPr>
              <p:nvPr/>
            </p:nvSpPr>
            <p:spPr bwMode="auto">
              <a:xfrm>
                <a:off x="3632237" y="3625802"/>
                <a:ext cx="61912" cy="60325"/>
              </a:xfrm>
              <a:prstGeom prst="rect">
                <a:avLst/>
              </a:prstGeom>
              <a:solidFill>
                <a:srgbClr val="00CCFF"/>
              </a:solidFill>
              <a:ln w="0">
                <a:solidFill>
                  <a:srgbClr val="00CCFF"/>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24" name="Line 21"/>
              <p:cNvSpPr>
                <a:spLocks noChangeShapeType="1"/>
              </p:cNvSpPr>
              <p:nvPr/>
            </p:nvSpPr>
            <p:spPr bwMode="auto">
              <a:xfrm flipV="1">
                <a:off x="5510213"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5" name="Line 22"/>
              <p:cNvSpPr>
                <a:spLocks noChangeShapeType="1"/>
              </p:cNvSpPr>
              <p:nvPr/>
            </p:nvSpPr>
            <p:spPr bwMode="auto">
              <a:xfrm flipV="1">
                <a:off x="5057775"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6" name="Line 23"/>
              <p:cNvSpPr>
                <a:spLocks noChangeShapeType="1"/>
              </p:cNvSpPr>
              <p:nvPr/>
            </p:nvSpPr>
            <p:spPr bwMode="auto">
              <a:xfrm flipV="1">
                <a:off x="4606925"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7" name="Line 24"/>
              <p:cNvSpPr>
                <a:spLocks noChangeShapeType="1"/>
              </p:cNvSpPr>
              <p:nvPr/>
            </p:nvSpPr>
            <p:spPr bwMode="auto">
              <a:xfrm flipV="1">
                <a:off x="4160838"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8" name="Line 25"/>
              <p:cNvSpPr>
                <a:spLocks noChangeShapeType="1"/>
              </p:cNvSpPr>
              <p:nvPr/>
            </p:nvSpPr>
            <p:spPr bwMode="auto">
              <a:xfrm flipV="1">
                <a:off x="3708400"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29" name="Line 26"/>
              <p:cNvSpPr>
                <a:spLocks noChangeShapeType="1"/>
              </p:cNvSpPr>
              <p:nvPr/>
            </p:nvSpPr>
            <p:spPr bwMode="auto">
              <a:xfrm flipV="1">
                <a:off x="3255963"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0" name="Line 27"/>
              <p:cNvSpPr>
                <a:spLocks noChangeShapeType="1"/>
              </p:cNvSpPr>
              <p:nvPr/>
            </p:nvSpPr>
            <p:spPr bwMode="auto">
              <a:xfrm flipV="1">
                <a:off x="5962650" y="3875088"/>
                <a:ext cx="0" cy="68263"/>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1" name="Line 28"/>
              <p:cNvSpPr>
                <a:spLocks noChangeShapeType="1"/>
              </p:cNvSpPr>
              <p:nvPr/>
            </p:nvSpPr>
            <p:spPr bwMode="auto">
              <a:xfrm>
                <a:off x="3192463" y="2214563"/>
                <a:ext cx="635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2" name="Line 29"/>
              <p:cNvSpPr>
                <a:spLocks noChangeShapeType="1"/>
              </p:cNvSpPr>
              <p:nvPr/>
            </p:nvSpPr>
            <p:spPr bwMode="auto">
              <a:xfrm>
                <a:off x="3192463" y="3049588"/>
                <a:ext cx="635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3" name="Line 30"/>
              <p:cNvSpPr>
                <a:spLocks noChangeShapeType="1"/>
              </p:cNvSpPr>
              <p:nvPr/>
            </p:nvSpPr>
            <p:spPr bwMode="auto">
              <a:xfrm>
                <a:off x="3192463" y="3875088"/>
                <a:ext cx="635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4" name="Line 31"/>
              <p:cNvSpPr>
                <a:spLocks noChangeShapeType="1"/>
              </p:cNvSpPr>
              <p:nvPr/>
            </p:nvSpPr>
            <p:spPr bwMode="auto">
              <a:xfrm>
                <a:off x="3192463" y="1398588"/>
                <a:ext cx="63500" cy="0"/>
              </a:xfrm>
              <a:prstGeom prst="line">
                <a:avLst/>
              </a:prstGeom>
              <a:noFill/>
              <a:ln w="4763">
                <a:solidFill>
                  <a:srgbClr val="000066"/>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5" name="Freeform 32"/>
              <p:cNvSpPr>
                <a:spLocks/>
              </p:cNvSpPr>
              <p:nvPr/>
            </p:nvSpPr>
            <p:spPr bwMode="auto">
              <a:xfrm>
                <a:off x="3255963" y="2030413"/>
                <a:ext cx="2709862" cy="806450"/>
              </a:xfrm>
              <a:custGeom>
                <a:avLst/>
                <a:gdLst>
                  <a:gd name="T0" fmla="*/ 3414 w 3414"/>
                  <a:gd name="T1" fmla="*/ 1016 h 1016"/>
                  <a:gd name="T2" fmla="*/ 2560 w 3414"/>
                  <a:gd name="T3" fmla="*/ 752 h 1016"/>
                  <a:gd name="T4" fmla="*/ 1709 w 3414"/>
                  <a:gd name="T5" fmla="*/ 494 h 1016"/>
                  <a:gd name="T6" fmla="*/ 435 w 3414"/>
                  <a:gd name="T7" fmla="*/ 98 h 1016"/>
                  <a:gd name="T8" fmla="*/ 232 w 3414"/>
                  <a:gd name="T9" fmla="*/ 49 h 1016"/>
                  <a:gd name="T10" fmla="*/ 151 w 3414"/>
                  <a:gd name="T11" fmla="*/ 0 h 1016"/>
                  <a:gd name="T12" fmla="*/ 86 w 3414"/>
                  <a:gd name="T13" fmla="*/ 42 h 1016"/>
                  <a:gd name="T14" fmla="*/ 39 w 3414"/>
                  <a:gd name="T15" fmla="*/ 159 h 1016"/>
                  <a:gd name="T16" fmla="*/ 0 w 3414"/>
                  <a:gd name="T17" fmla="*/ 33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4" h="1016">
                    <a:moveTo>
                      <a:pt x="3414" y="1016"/>
                    </a:moveTo>
                    <a:lnTo>
                      <a:pt x="2560" y="752"/>
                    </a:lnTo>
                    <a:lnTo>
                      <a:pt x="1709" y="494"/>
                    </a:lnTo>
                    <a:lnTo>
                      <a:pt x="435" y="98"/>
                    </a:lnTo>
                    <a:lnTo>
                      <a:pt x="232" y="49"/>
                    </a:lnTo>
                    <a:lnTo>
                      <a:pt x="151" y="0"/>
                    </a:lnTo>
                    <a:lnTo>
                      <a:pt x="86" y="42"/>
                    </a:lnTo>
                    <a:lnTo>
                      <a:pt x="39" y="159"/>
                    </a:lnTo>
                    <a:lnTo>
                      <a:pt x="0" y="330"/>
                    </a:lnTo>
                  </a:path>
                </a:pathLst>
              </a:custGeom>
              <a:noFill/>
              <a:ln w="17463">
                <a:solidFill>
                  <a:srgbClr val="009900"/>
                </a:solidFill>
                <a:prstDash val="solid"/>
                <a:round/>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sp>
            <p:nvSpPr>
              <p:cNvPr id="36" name="Freeform 33"/>
              <p:cNvSpPr>
                <a:spLocks/>
              </p:cNvSpPr>
              <p:nvPr/>
            </p:nvSpPr>
            <p:spPr bwMode="auto">
              <a:xfrm>
                <a:off x="3225800" y="2262188"/>
                <a:ext cx="60325" cy="60325"/>
              </a:xfrm>
              <a:custGeom>
                <a:avLst/>
                <a:gdLst>
                  <a:gd name="T0" fmla="*/ 77 w 77"/>
                  <a:gd name="T1" fmla="*/ 0 h 76"/>
                  <a:gd name="T2" fmla="*/ 0 w 77"/>
                  <a:gd name="T3" fmla="*/ 0 h 76"/>
                  <a:gd name="T4" fmla="*/ 0 w 77"/>
                  <a:gd name="T5" fmla="*/ 76 h 76"/>
                  <a:gd name="T6" fmla="*/ 77 w 77"/>
                  <a:gd name="T7" fmla="*/ 76 h 76"/>
                  <a:gd name="T8" fmla="*/ 77 w 77"/>
                  <a:gd name="T9" fmla="*/ 0 h 76"/>
                  <a:gd name="T10" fmla="*/ 77 w 77"/>
                  <a:gd name="T11" fmla="*/ 0 h 76"/>
                </a:gdLst>
                <a:ahLst/>
                <a:cxnLst>
                  <a:cxn ang="0">
                    <a:pos x="T0" y="T1"/>
                  </a:cxn>
                  <a:cxn ang="0">
                    <a:pos x="T2" y="T3"/>
                  </a:cxn>
                  <a:cxn ang="0">
                    <a:pos x="T4" y="T5"/>
                  </a:cxn>
                  <a:cxn ang="0">
                    <a:pos x="T6" y="T7"/>
                  </a:cxn>
                  <a:cxn ang="0">
                    <a:pos x="T8" y="T9"/>
                  </a:cxn>
                  <a:cxn ang="0">
                    <a:pos x="T10" y="T11"/>
                  </a:cxn>
                </a:cxnLst>
                <a:rect l="0" t="0" r="r" b="b"/>
                <a:pathLst>
                  <a:path w="77" h="76">
                    <a:moveTo>
                      <a:pt x="77" y="0"/>
                    </a:moveTo>
                    <a:lnTo>
                      <a:pt x="0" y="0"/>
                    </a:lnTo>
                    <a:lnTo>
                      <a:pt x="0" y="76"/>
                    </a:lnTo>
                    <a:lnTo>
                      <a:pt x="77" y="76"/>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7" name="Freeform 34"/>
              <p:cNvSpPr>
                <a:spLocks/>
              </p:cNvSpPr>
              <p:nvPr/>
            </p:nvSpPr>
            <p:spPr bwMode="auto">
              <a:xfrm>
                <a:off x="3255963" y="2127250"/>
                <a:ext cx="61912" cy="60325"/>
              </a:xfrm>
              <a:custGeom>
                <a:avLst/>
                <a:gdLst>
                  <a:gd name="T0" fmla="*/ 77 w 77"/>
                  <a:gd name="T1" fmla="*/ 0 h 77"/>
                  <a:gd name="T2" fmla="*/ 0 w 77"/>
                  <a:gd name="T3" fmla="*/ 0 h 77"/>
                  <a:gd name="T4" fmla="*/ 0 w 77"/>
                  <a:gd name="T5" fmla="*/ 77 h 77"/>
                  <a:gd name="T6" fmla="*/ 77 w 77"/>
                  <a:gd name="T7" fmla="*/ 77 h 77"/>
                  <a:gd name="T8" fmla="*/ 77 w 77"/>
                  <a:gd name="T9" fmla="*/ 0 h 77"/>
                  <a:gd name="T10" fmla="*/ 77 w 77"/>
                  <a:gd name="T11" fmla="*/ 0 h 77"/>
                </a:gdLst>
                <a:ahLst/>
                <a:cxnLst>
                  <a:cxn ang="0">
                    <a:pos x="T0" y="T1"/>
                  </a:cxn>
                  <a:cxn ang="0">
                    <a:pos x="T2" y="T3"/>
                  </a:cxn>
                  <a:cxn ang="0">
                    <a:pos x="T4" y="T5"/>
                  </a:cxn>
                  <a:cxn ang="0">
                    <a:pos x="T6" y="T7"/>
                  </a:cxn>
                  <a:cxn ang="0">
                    <a:pos x="T8" y="T9"/>
                  </a:cxn>
                  <a:cxn ang="0">
                    <a:pos x="T10" y="T11"/>
                  </a:cxn>
                </a:cxnLst>
                <a:rect l="0" t="0" r="r" b="b"/>
                <a:pathLst>
                  <a:path w="77" h="77">
                    <a:moveTo>
                      <a:pt x="77" y="0"/>
                    </a:moveTo>
                    <a:lnTo>
                      <a:pt x="0" y="0"/>
                    </a:lnTo>
                    <a:lnTo>
                      <a:pt x="0" y="77"/>
                    </a:lnTo>
                    <a:lnTo>
                      <a:pt x="77" y="77"/>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8" name="Freeform 35"/>
              <p:cNvSpPr>
                <a:spLocks/>
              </p:cNvSpPr>
              <p:nvPr/>
            </p:nvSpPr>
            <p:spPr bwMode="auto">
              <a:xfrm>
                <a:off x="3344863" y="1998663"/>
                <a:ext cx="60325" cy="61913"/>
              </a:xfrm>
              <a:custGeom>
                <a:avLst/>
                <a:gdLst>
                  <a:gd name="T0" fmla="*/ 77 w 77"/>
                  <a:gd name="T1" fmla="*/ 0 h 77"/>
                  <a:gd name="T2" fmla="*/ 0 w 77"/>
                  <a:gd name="T3" fmla="*/ 0 h 77"/>
                  <a:gd name="T4" fmla="*/ 0 w 77"/>
                  <a:gd name="T5" fmla="*/ 77 h 77"/>
                  <a:gd name="T6" fmla="*/ 77 w 77"/>
                  <a:gd name="T7" fmla="*/ 77 h 77"/>
                  <a:gd name="T8" fmla="*/ 77 w 77"/>
                  <a:gd name="T9" fmla="*/ 0 h 77"/>
                  <a:gd name="T10" fmla="*/ 77 w 77"/>
                  <a:gd name="T11" fmla="*/ 0 h 77"/>
                </a:gdLst>
                <a:ahLst/>
                <a:cxnLst>
                  <a:cxn ang="0">
                    <a:pos x="T0" y="T1"/>
                  </a:cxn>
                  <a:cxn ang="0">
                    <a:pos x="T2" y="T3"/>
                  </a:cxn>
                  <a:cxn ang="0">
                    <a:pos x="T4" y="T5"/>
                  </a:cxn>
                  <a:cxn ang="0">
                    <a:pos x="T6" y="T7"/>
                  </a:cxn>
                  <a:cxn ang="0">
                    <a:pos x="T8" y="T9"/>
                  </a:cxn>
                  <a:cxn ang="0">
                    <a:pos x="T10" y="T11"/>
                  </a:cxn>
                </a:cxnLst>
                <a:rect l="0" t="0" r="r" b="b"/>
                <a:pathLst>
                  <a:path w="77" h="77">
                    <a:moveTo>
                      <a:pt x="77" y="0"/>
                    </a:moveTo>
                    <a:lnTo>
                      <a:pt x="0" y="0"/>
                    </a:lnTo>
                    <a:lnTo>
                      <a:pt x="0" y="77"/>
                    </a:lnTo>
                    <a:lnTo>
                      <a:pt x="77" y="77"/>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9" name="Freeform 36"/>
              <p:cNvSpPr>
                <a:spLocks/>
              </p:cNvSpPr>
              <p:nvPr/>
            </p:nvSpPr>
            <p:spPr bwMode="auto">
              <a:xfrm>
                <a:off x="3409950" y="2038350"/>
                <a:ext cx="60325" cy="60325"/>
              </a:xfrm>
              <a:custGeom>
                <a:avLst/>
                <a:gdLst>
                  <a:gd name="T0" fmla="*/ 77 w 77"/>
                  <a:gd name="T1" fmla="*/ 0 h 77"/>
                  <a:gd name="T2" fmla="*/ 0 w 77"/>
                  <a:gd name="T3" fmla="*/ 0 h 77"/>
                  <a:gd name="T4" fmla="*/ 0 w 77"/>
                  <a:gd name="T5" fmla="*/ 77 h 77"/>
                  <a:gd name="T6" fmla="*/ 77 w 77"/>
                  <a:gd name="T7" fmla="*/ 77 h 77"/>
                  <a:gd name="T8" fmla="*/ 77 w 77"/>
                  <a:gd name="T9" fmla="*/ 0 h 77"/>
                  <a:gd name="T10" fmla="*/ 77 w 77"/>
                  <a:gd name="T11" fmla="*/ 0 h 77"/>
                </a:gdLst>
                <a:ahLst/>
                <a:cxnLst>
                  <a:cxn ang="0">
                    <a:pos x="T0" y="T1"/>
                  </a:cxn>
                  <a:cxn ang="0">
                    <a:pos x="T2" y="T3"/>
                  </a:cxn>
                  <a:cxn ang="0">
                    <a:pos x="T4" y="T5"/>
                  </a:cxn>
                  <a:cxn ang="0">
                    <a:pos x="T6" y="T7"/>
                  </a:cxn>
                  <a:cxn ang="0">
                    <a:pos x="T8" y="T9"/>
                  </a:cxn>
                  <a:cxn ang="0">
                    <a:pos x="T10" y="T11"/>
                  </a:cxn>
                </a:cxnLst>
                <a:rect l="0" t="0" r="r" b="b"/>
                <a:pathLst>
                  <a:path w="77" h="77">
                    <a:moveTo>
                      <a:pt x="77" y="0"/>
                    </a:moveTo>
                    <a:lnTo>
                      <a:pt x="0" y="0"/>
                    </a:lnTo>
                    <a:lnTo>
                      <a:pt x="0" y="77"/>
                    </a:lnTo>
                    <a:lnTo>
                      <a:pt x="77" y="77"/>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0" name="Freeform 37"/>
              <p:cNvSpPr>
                <a:spLocks/>
              </p:cNvSpPr>
              <p:nvPr/>
            </p:nvSpPr>
            <p:spPr bwMode="auto">
              <a:xfrm>
                <a:off x="3570288" y="2076450"/>
                <a:ext cx="61912" cy="61913"/>
              </a:xfrm>
              <a:custGeom>
                <a:avLst/>
                <a:gdLst>
                  <a:gd name="T0" fmla="*/ 77 w 77"/>
                  <a:gd name="T1" fmla="*/ 0 h 77"/>
                  <a:gd name="T2" fmla="*/ 0 w 77"/>
                  <a:gd name="T3" fmla="*/ 0 h 77"/>
                  <a:gd name="T4" fmla="*/ 0 w 77"/>
                  <a:gd name="T5" fmla="*/ 77 h 77"/>
                  <a:gd name="T6" fmla="*/ 77 w 77"/>
                  <a:gd name="T7" fmla="*/ 77 h 77"/>
                  <a:gd name="T8" fmla="*/ 77 w 77"/>
                  <a:gd name="T9" fmla="*/ 0 h 77"/>
                  <a:gd name="T10" fmla="*/ 77 w 77"/>
                  <a:gd name="T11" fmla="*/ 0 h 77"/>
                </a:gdLst>
                <a:ahLst/>
                <a:cxnLst>
                  <a:cxn ang="0">
                    <a:pos x="T0" y="T1"/>
                  </a:cxn>
                  <a:cxn ang="0">
                    <a:pos x="T2" y="T3"/>
                  </a:cxn>
                  <a:cxn ang="0">
                    <a:pos x="T4" y="T5"/>
                  </a:cxn>
                  <a:cxn ang="0">
                    <a:pos x="T6" y="T7"/>
                  </a:cxn>
                  <a:cxn ang="0">
                    <a:pos x="T8" y="T9"/>
                  </a:cxn>
                  <a:cxn ang="0">
                    <a:pos x="T10" y="T11"/>
                  </a:cxn>
                </a:cxnLst>
                <a:rect l="0" t="0" r="r" b="b"/>
                <a:pathLst>
                  <a:path w="77" h="77">
                    <a:moveTo>
                      <a:pt x="77" y="0"/>
                    </a:moveTo>
                    <a:lnTo>
                      <a:pt x="0" y="0"/>
                    </a:lnTo>
                    <a:lnTo>
                      <a:pt x="0" y="77"/>
                    </a:lnTo>
                    <a:lnTo>
                      <a:pt x="77" y="77"/>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1" name="Freeform 38"/>
              <p:cNvSpPr>
                <a:spLocks/>
              </p:cNvSpPr>
              <p:nvPr/>
            </p:nvSpPr>
            <p:spPr bwMode="auto">
              <a:xfrm>
                <a:off x="3910013" y="2182813"/>
                <a:ext cx="58737" cy="60325"/>
              </a:xfrm>
              <a:custGeom>
                <a:avLst/>
                <a:gdLst>
                  <a:gd name="T0" fmla="*/ 76 w 76"/>
                  <a:gd name="T1" fmla="*/ 0 h 76"/>
                  <a:gd name="T2" fmla="*/ 0 w 76"/>
                  <a:gd name="T3" fmla="*/ 0 h 76"/>
                  <a:gd name="T4" fmla="*/ 0 w 76"/>
                  <a:gd name="T5" fmla="*/ 76 h 76"/>
                  <a:gd name="T6" fmla="*/ 76 w 76"/>
                  <a:gd name="T7" fmla="*/ 76 h 76"/>
                  <a:gd name="T8" fmla="*/ 76 w 76"/>
                  <a:gd name="T9" fmla="*/ 0 h 76"/>
                  <a:gd name="T10" fmla="*/ 76 w 76"/>
                  <a:gd name="T11" fmla="*/ 0 h 76"/>
                </a:gdLst>
                <a:ahLst/>
                <a:cxnLst>
                  <a:cxn ang="0">
                    <a:pos x="T0" y="T1"/>
                  </a:cxn>
                  <a:cxn ang="0">
                    <a:pos x="T2" y="T3"/>
                  </a:cxn>
                  <a:cxn ang="0">
                    <a:pos x="T4" y="T5"/>
                  </a:cxn>
                  <a:cxn ang="0">
                    <a:pos x="T6" y="T7"/>
                  </a:cxn>
                  <a:cxn ang="0">
                    <a:pos x="T8" y="T9"/>
                  </a:cxn>
                  <a:cxn ang="0">
                    <a:pos x="T10" y="T11"/>
                  </a:cxn>
                </a:cxnLst>
                <a:rect l="0" t="0" r="r" b="b"/>
                <a:pathLst>
                  <a:path w="76" h="76">
                    <a:moveTo>
                      <a:pt x="76" y="0"/>
                    </a:moveTo>
                    <a:lnTo>
                      <a:pt x="0" y="0"/>
                    </a:lnTo>
                    <a:lnTo>
                      <a:pt x="0" y="76"/>
                    </a:lnTo>
                    <a:lnTo>
                      <a:pt x="76" y="76"/>
                    </a:lnTo>
                    <a:lnTo>
                      <a:pt x="76" y="0"/>
                    </a:lnTo>
                    <a:lnTo>
                      <a:pt x="76"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2" name="Freeform 39"/>
              <p:cNvSpPr>
                <a:spLocks/>
              </p:cNvSpPr>
              <p:nvPr/>
            </p:nvSpPr>
            <p:spPr bwMode="auto">
              <a:xfrm>
                <a:off x="4581525" y="2392363"/>
                <a:ext cx="60325" cy="60325"/>
              </a:xfrm>
              <a:custGeom>
                <a:avLst/>
                <a:gdLst>
                  <a:gd name="T0" fmla="*/ 77 w 77"/>
                  <a:gd name="T1" fmla="*/ 0 h 75"/>
                  <a:gd name="T2" fmla="*/ 0 w 77"/>
                  <a:gd name="T3" fmla="*/ 0 h 75"/>
                  <a:gd name="T4" fmla="*/ 0 w 77"/>
                  <a:gd name="T5" fmla="*/ 75 h 75"/>
                  <a:gd name="T6" fmla="*/ 77 w 77"/>
                  <a:gd name="T7" fmla="*/ 75 h 75"/>
                  <a:gd name="T8" fmla="*/ 77 w 77"/>
                  <a:gd name="T9" fmla="*/ 0 h 75"/>
                  <a:gd name="T10" fmla="*/ 77 w 77"/>
                  <a:gd name="T11" fmla="*/ 0 h 75"/>
                </a:gdLst>
                <a:ahLst/>
                <a:cxnLst>
                  <a:cxn ang="0">
                    <a:pos x="T0" y="T1"/>
                  </a:cxn>
                  <a:cxn ang="0">
                    <a:pos x="T2" y="T3"/>
                  </a:cxn>
                  <a:cxn ang="0">
                    <a:pos x="T4" y="T5"/>
                  </a:cxn>
                  <a:cxn ang="0">
                    <a:pos x="T6" y="T7"/>
                  </a:cxn>
                  <a:cxn ang="0">
                    <a:pos x="T8" y="T9"/>
                  </a:cxn>
                  <a:cxn ang="0">
                    <a:pos x="T10" y="T11"/>
                  </a:cxn>
                </a:cxnLst>
                <a:rect l="0" t="0" r="r" b="b"/>
                <a:pathLst>
                  <a:path w="77" h="75">
                    <a:moveTo>
                      <a:pt x="77" y="0"/>
                    </a:moveTo>
                    <a:lnTo>
                      <a:pt x="0" y="0"/>
                    </a:lnTo>
                    <a:lnTo>
                      <a:pt x="0" y="75"/>
                    </a:lnTo>
                    <a:lnTo>
                      <a:pt x="77" y="75"/>
                    </a:lnTo>
                    <a:lnTo>
                      <a:pt x="77" y="0"/>
                    </a:lnTo>
                    <a:lnTo>
                      <a:pt x="77"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43" name="Rectangle 40"/>
              <p:cNvSpPr>
                <a:spLocks noChangeArrowheads="1"/>
              </p:cNvSpPr>
              <p:nvPr/>
            </p:nvSpPr>
            <p:spPr bwMode="auto">
              <a:xfrm>
                <a:off x="5256213" y="2597150"/>
                <a:ext cx="60325" cy="60325"/>
              </a:xfrm>
              <a:prstGeom prst="rect">
                <a:avLst/>
              </a:prstGeom>
              <a:solidFill>
                <a:srgbClr val="009900"/>
              </a:solidFill>
              <a:ln w="0">
                <a:solidFill>
                  <a:srgbClr val="00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4" name="Rectangle 41"/>
              <p:cNvSpPr>
                <a:spLocks noChangeArrowheads="1"/>
              </p:cNvSpPr>
              <p:nvPr/>
            </p:nvSpPr>
            <p:spPr bwMode="auto">
              <a:xfrm>
                <a:off x="5935663" y="2806700"/>
                <a:ext cx="60325" cy="61913"/>
              </a:xfrm>
              <a:prstGeom prst="rect">
                <a:avLst/>
              </a:prstGeom>
              <a:solidFill>
                <a:srgbClr val="009900"/>
              </a:solidFill>
              <a:ln w="0">
                <a:solidFill>
                  <a:srgbClr val="009900"/>
                </a:solidFill>
                <a:prstDash val="solid"/>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45" name="Freeform 42"/>
              <p:cNvSpPr>
                <a:spLocks/>
              </p:cNvSpPr>
              <p:nvPr/>
            </p:nvSpPr>
            <p:spPr bwMode="auto">
              <a:xfrm>
                <a:off x="3287713" y="2049463"/>
                <a:ext cx="60325" cy="60325"/>
              </a:xfrm>
              <a:custGeom>
                <a:avLst/>
                <a:gdLst>
                  <a:gd name="T0" fmla="*/ 75 w 75"/>
                  <a:gd name="T1" fmla="*/ 0 h 77"/>
                  <a:gd name="T2" fmla="*/ 0 w 75"/>
                  <a:gd name="T3" fmla="*/ 0 h 77"/>
                  <a:gd name="T4" fmla="*/ 0 w 75"/>
                  <a:gd name="T5" fmla="*/ 77 h 77"/>
                  <a:gd name="T6" fmla="*/ 75 w 75"/>
                  <a:gd name="T7" fmla="*/ 77 h 77"/>
                  <a:gd name="T8" fmla="*/ 75 w 75"/>
                  <a:gd name="T9" fmla="*/ 0 h 77"/>
                  <a:gd name="T10" fmla="*/ 75 w 75"/>
                  <a:gd name="T11" fmla="*/ 0 h 77"/>
                </a:gdLst>
                <a:ahLst/>
                <a:cxnLst>
                  <a:cxn ang="0">
                    <a:pos x="T0" y="T1"/>
                  </a:cxn>
                  <a:cxn ang="0">
                    <a:pos x="T2" y="T3"/>
                  </a:cxn>
                  <a:cxn ang="0">
                    <a:pos x="T4" y="T5"/>
                  </a:cxn>
                  <a:cxn ang="0">
                    <a:pos x="T6" y="T7"/>
                  </a:cxn>
                  <a:cxn ang="0">
                    <a:pos x="T8" y="T9"/>
                  </a:cxn>
                  <a:cxn ang="0">
                    <a:pos x="T10" y="T11"/>
                  </a:cxn>
                </a:cxnLst>
                <a:rect l="0" t="0" r="r" b="b"/>
                <a:pathLst>
                  <a:path w="75" h="77">
                    <a:moveTo>
                      <a:pt x="75" y="0"/>
                    </a:moveTo>
                    <a:lnTo>
                      <a:pt x="0" y="0"/>
                    </a:lnTo>
                    <a:lnTo>
                      <a:pt x="0" y="77"/>
                    </a:lnTo>
                    <a:lnTo>
                      <a:pt x="75" y="77"/>
                    </a:lnTo>
                    <a:lnTo>
                      <a:pt x="75" y="0"/>
                    </a:lnTo>
                    <a:lnTo>
                      <a:pt x="75" y="0"/>
                    </a:lnTo>
                    <a:close/>
                  </a:path>
                </a:pathLst>
              </a:custGeom>
              <a:solidFill>
                <a:srgbClr val="009900"/>
              </a:solidFill>
              <a:ln w="0">
                <a:solidFill>
                  <a:srgbClr val="009900"/>
                </a:solid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46" name="ZoneTexte 45"/>
            <p:cNvSpPr txBox="1"/>
            <p:nvPr/>
          </p:nvSpPr>
          <p:spPr>
            <a:xfrm>
              <a:off x="566947" y="5339315"/>
              <a:ext cx="325730" cy="246221"/>
            </a:xfrm>
            <a:prstGeom prst="rect">
              <a:avLst/>
            </a:prstGeom>
            <a:noFill/>
          </p:spPr>
          <p:txBody>
            <a:bodyPr wrap="none" rtlCol="0">
              <a:spAutoFit/>
            </a:bodyPr>
            <a:lstStyle/>
            <a:p>
              <a:pPr algn="r"/>
              <a:r>
                <a:rPr lang="fr-FR" sz="1000" dirty="0"/>
                <a:t>10</a:t>
              </a:r>
            </a:p>
          </p:txBody>
        </p:sp>
        <p:sp>
          <p:nvSpPr>
            <p:cNvPr id="47" name="ZoneTexte 46"/>
            <p:cNvSpPr txBox="1"/>
            <p:nvPr/>
          </p:nvSpPr>
          <p:spPr>
            <a:xfrm>
              <a:off x="775151" y="5476407"/>
              <a:ext cx="255198" cy="246221"/>
            </a:xfrm>
            <a:prstGeom prst="rect">
              <a:avLst/>
            </a:prstGeom>
            <a:noFill/>
          </p:spPr>
          <p:txBody>
            <a:bodyPr wrap="none" rtlCol="0">
              <a:spAutoFit/>
            </a:bodyPr>
            <a:lstStyle/>
            <a:p>
              <a:pPr algn="ctr"/>
              <a:r>
                <a:rPr lang="fr-FR" sz="1000" dirty="0"/>
                <a:t>0</a:t>
              </a:r>
            </a:p>
          </p:txBody>
        </p:sp>
        <p:sp>
          <p:nvSpPr>
            <p:cNvPr id="48" name="ZoneTexte 47"/>
            <p:cNvSpPr txBox="1"/>
            <p:nvPr/>
          </p:nvSpPr>
          <p:spPr>
            <a:xfrm>
              <a:off x="1354723" y="4874183"/>
              <a:ext cx="2105063" cy="319798"/>
            </a:xfrm>
            <a:prstGeom prst="rect">
              <a:avLst/>
            </a:prstGeom>
            <a:noFill/>
          </p:spPr>
          <p:txBody>
            <a:bodyPr wrap="none" rtlCol="0">
              <a:spAutoFit/>
            </a:bodyPr>
            <a:lstStyle/>
            <a:p>
              <a:r>
                <a:rPr lang="fr-FR" sz="1200" b="1" dirty="0"/>
                <a:t>Insuffisance rénale sévère</a:t>
              </a:r>
            </a:p>
          </p:txBody>
        </p:sp>
        <p:sp>
          <p:nvSpPr>
            <p:cNvPr id="49" name="ZoneTexte 48"/>
            <p:cNvSpPr txBox="1"/>
            <p:nvPr/>
          </p:nvSpPr>
          <p:spPr>
            <a:xfrm>
              <a:off x="1425373" y="5749388"/>
              <a:ext cx="1317798" cy="319799"/>
            </a:xfrm>
            <a:prstGeom prst="rect">
              <a:avLst/>
            </a:prstGeom>
            <a:noFill/>
          </p:spPr>
          <p:txBody>
            <a:bodyPr wrap="none" rtlCol="0">
              <a:spAutoFit/>
            </a:bodyPr>
            <a:lstStyle/>
            <a:p>
              <a:pPr algn="ctr"/>
              <a:r>
                <a:rPr lang="fr-FR" sz="1200" b="1" dirty="0"/>
                <a:t>Temps (heures)</a:t>
              </a:r>
            </a:p>
          </p:txBody>
        </p:sp>
        <p:sp>
          <p:nvSpPr>
            <p:cNvPr id="50" name="ZoneTexte 49"/>
            <p:cNvSpPr txBox="1"/>
            <p:nvPr/>
          </p:nvSpPr>
          <p:spPr>
            <a:xfrm>
              <a:off x="1354723" y="5093094"/>
              <a:ext cx="1973617" cy="319798"/>
            </a:xfrm>
            <a:prstGeom prst="rect">
              <a:avLst/>
            </a:prstGeom>
            <a:noFill/>
          </p:spPr>
          <p:txBody>
            <a:bodyPr wrap="none" rtlCol="0">
              <a:spAutoFit/>
            </a:bodyPr>
            <a:lstStyle/>
            <a:p>
              <a:r>
                <a:rPr lang="fr-FR" sz="1200" b="1" dirty="0"/>
                <a:t>Fonction rénale normale</a:t>
              </a:r>
            </a:p>
          </p:txBody>
        </p:sp>
        <p:sp>
          <p:nvSpPr>
            <p:cNvPr id="51" name="ZoneTexte 50"/>
            <p:cNvSpPr txBox="1"/>
            <p:nvPr/>
          </p:nvSpPr>
          <p:spPr>
            <a:xfrm>
              <a:off x="496415" y="4499077"/>
              <a:ext cx="396262" cy="246221"/>
            </a:xfrm>
            <a:prstGeom prst="rect">
              <a:avLst/>
            </a:prstGeom>
            <a:noFill/>
          </p:spPr>
          <p:txBody>
            <a:bodyPr wrap="none" rtlCol="0">
              <a:spAutoFit/>
            </a:bodyPr>
            <a:lstStyle/>
            <a:p>
              <a:pPr algn="r"/>
              <a:r>
                <a:rPr lang="fr-FR" sz="1000" dirty="0"/>
                <a:t>100</a:t>
              </a:r>
            </a:p>
          </p:txBody>
        </p:sp>
        <p:sp>
          <p:nvSpPr>
            <p:cNvPr id="52" name="ZoneTexte 51"/>
            <p:cNvSpPr txBox="1"/>
            <p:nvPr/>
          </p:nvSpPr>
          <p:spPr>
            <a:xfrm>
              <a:off x="390616" y="3680006"/>
              <a:ext cx="502061" cy="246221"/>
            </a:xfrm>
            <a:prstGeom prst="rect">
              <a:avLst/>
            </a:prstGeom>
            <a:noFill/>
          </p:spPr>
          <p:txBody>
            <a:bodyPr wrap="none" rtlCol="0">
              <a:spAutoFit/>
            </a:bodyPr>
            <a:lstStyle/>
            <a:p>
              <a:pPr algn="r"/>
              <a:r>
                <a:rPr lang="fr-FR" sz="1000" dirty="0"/>
                <a:t>1 000</a:t>
              </a:r>
            </a:p>
          </p:txBody>
        </p:sp>
        <p:sp>
          <p:nvSpPr>
            <p:cNvPr id="53" name="ZoneTexte 52"/>
            <p:cNvSpPr txBox="1"/>
            <p:nvPr/>
          </p:nvSpPr>
          <p:spPr>
            <a:xfrm>
              <a:off x="320084" y="2858506"/>
              <a:ext cx="572593" cy="246221"/>
            </a:xfrm>
            <a:prstGeom prst="rect">
              <a:avLst/>
            </a:prstGeom>
            <a:noFill/>
          </p:spPr>
          <p:txBody>
            <a:bodyPr wrap="none" rtlCol="0">
              <a:spAutoFit/>
            </a:bodyPr>
            <a:lstStyle/>
            <a:p>
              <a:pPr algn="r"/>
              <a:r>
                <a:rPr lang="fr-FR" sz="1000" dirty="0"/>
                <a:t>10 000</a:t>
              </a:r>
            </a:p>
          </p:txBody>
        </p:sp>
        <p:sp>
          <p:nvSpPr>
            <p:cNvPr id="54" name="ZoneTexte 53"/>
            <p:cNvSpPr txBox="1"/>
            <p:nvPr/>
          </p:nvSpPr>
          <p:spPr>
            <a:xfrm>
              <a:off x="1190115" y="5476407"/>
              <a:ext cx="325731" cy="246221"/>
            </a:xfrm>
            <a:prstGeom prst="rect">
              <a:avLst/>
            </a:prstGeom>
            <a:noFill/>
          </p:spPr>
          <p:txBody>
            <a:bodyPr wrap="none" rtlCol="0">
              <a:spAutoFit/>
            </a:bodyPr>
            <a:lstStyle/>
            <a:p>
              <a:pPr algn="ctr"/>
              <a:r>
                <a:rPr lang="fr-FR" sz="1000" dirty="0"/>
                <a:t>16</a:t>
              </a:r>
            </a:p>
          </p:txBody>
        </p:sp>
        <p:sp>
          <p:nvSpPr>
            <p:cNvPr id="55" name="ZoneTexte 54"/>
            <p:cNvSpPr txBox="1"/>
            <p:nvPr/>
          </p:nvSpPr>
          <p:spPr>
            <a:xfrm>
              <a:off x="1640345" y="5476407"/>
              <a:ext cx="325731" cy="246221"/>
            </a:xfrm>
            <a:prstGeom prst="rect">
              <a:avLst/>
            </a:prstGeom>
            <a:noFill/>
          </p:spPr>
          <p:txBody>
            <a:bodyPr wrap="none" rtlCol="0">
              <a:spAutoFit/>
            </a:bodyPr>
            <a:lstStyle/>
            <a:p>
              <a:pPr algn="ctr"/>
              <a:r>
                <a:rPr lang="fr-FR" sz="1000" dirty="0"/>
                <a:t>32</a:t>
              </a:r>
            </a:p>
          </p:txBody>
        </p:sp>
        <p:sp>
          <p:nvSpPr>
            <p:cNvPr id="56" name="ZoneTexte 55"/>
            <p:cNvSpPr txBox="1"/>
            <p:nvPr/>
          </p:nvSpPr>
          <p:spPr>
            <a:xfrm>
              <a:off x="2090575" y="5476407"/>
              <a:ext cx="325731" cy="246221"/>
            </a:xfrm>
            <a:prstGeom prst="rect">
              <a:avLst/>
            </a:prstGeom>
            <a:noFill/>
          </p:spPr>
          <p:txBody>
            <a:bodyPr wrap="none" rtlCol="0">
              <a:spAutoFit/>
            </a:bodyPr>
            <a:lstStyle/>
            <a:p>
              <a:pPr algn="ctr"/>
              <a:r>
                <a:rPr lang="fr-FR" sz="1000" dirty="0"/>
                <a:t>48</a:t>
              </a:r>
            </a:p>
          </p:txBody>
        </p:sp>
        <p:sp>
          <p:nvSpPr>
            <p:cNvPr id="57" name="ZoneTexte 56"/>
            <p:cNvSpPr txBox="1"/>
            <p:nvPr/>
          </p:nvSpPr>
          <p:spPr>
            <a:xfrm>
              <a:off x="2540805" y="5476407"/>
              <a:ext cx="325731" cy="246221"/>
            </a:xfrm>
            <a:prstGeom prst="rect">
              <a:avLst/>
            </a:prstGeom>
            <a:noFill/>
          </p:spPr>
          <p:txBody>
            <a:bodyPr wrap="none" rtlCol="0">
              <a:spAutoFit/>
            </a:bodyPr>
            <a:lstStyle/>
            <a:p>
              <a:pPr algn="ctr"/>
              <a:r>
                <a:rPr lang="fr-FR" sz="1000" dirty="0"/>
                <a:t>64</a:t>
              </a:r>
            </a:p>
          </p:txBody>
        </p:sp>
        <p:sp>
          <p:nvSpPr>
            <p:cNvPr id="58" name="ZoneTexte 57"/>
            <p:cNvSpPr txBox="1"/>
            <p:nvPr/>
          </p:nvSpPr>
          <p:spPr>
            <a:xfrm>
              <a:off x="2991035" y="5476407"/>
              <a:ext cx="325731" cy="246221"/>
            </a:xfrm>
            <a:prstGeom prst="rect">
              <a:avLst/>
            </a:prstGeom>
            <a:noFill/>
          </p:spPr>
          <p:txBody>
            <a:bodyPr wrap="none" rtlCol="0">
              <a:spAutoFit/>
            </a:bodyPr>
            <a:lstStyle/>
            <a:p>
              <a:pPr algn="ctr"/>
              <a:r>
                <a:rPr lang="fr-FR" sz="1000" dirty="0"/>
                <a:t>80</a:t>
              </a:r>
            </a:p>
          </p:txBody>
        </p:sp>
        <p:sp>
          <p:nvSpPr>
            <p:cNvPr id="59" name="ZoneTexte 58"/>
            <p:cNvSpPr txBox="1"/>
            <p:nvPr/>
          </p:nvSpPr>
          <p:spPr>
            <a:xfrm>
              <a:off x="3441263" y="5476407"/>
              <a:ext cx="325730" cy="246221"/>
            </a:xfrm>
            <a:prstGeom prst="rect">
              <a:avLst/>
            </a:prstGeom>
            <a:noFill/>
          </p:spPr>
          <p:txBody>
            <a:bodyPr wrap="none" rtlCol="0">
              <a:spAutoFit/>
            </a:bodyPr>
            <a:lstStyle/>
            <a:p>
              <a:pPr algn="ctr"/>
              <a:r>
                <a:rPr lang="fr-FR" sz="1000" dirty="0"/>
                <a:t>96</a:t>
              </a:r>
            </a:p>
          </p:txBody>
        </p:sp>
      </p:grpSp>
      <p:graphicFrame>
        <p:nvGraphicFramePr>
          <p:cNvPr id="60" name="Tableau 59"/>
          <p:cNvGraphicFramePr>
            <a:graphicFrameLocks noGrp="1"/>
          </p:cNvGraphicFramePr>
          <p:nvPr>
            <p:extLst/>
          </p:nvPr>
        </p:nvGraphicFramePr>
        <p:xfrm>
          <a:off x="4193859" y="2889317"/>
          <a:ext cx="4697727" cy="3017520"/>
        </p:xfrm>
        <a:graphic>
          <a:graphicData uri="http://schemas.openxmlformats.org/drawingml/2006/table">
            <a:tbl>
              <a:tblPr firstRow="1" bandRow="1">
                <a:tableStyleId>{5C22544A-7EE6-4342-B048-85BDC9FD1C3A}</a:tableStyleId>
              </a:tblPr>
              <a:tblGrid>
                <a:gridCol w="874807">
                  <a:extLst>
                    <a:ext uri="{9D8B030D-6E8A-4147-A177-3AD203B41FA5}">
                      <a16:colId xmlns:a16="http://schemas.microsoft.com/office/drawing/2014/main" xmlns="" val="20000"/>
                    </a:ext>
                  </a:extLst>
                </a:gridCol>
                <a:gridCol w="1033780">
                  <a:extLst>
                    <a:ext uri="{9D8B030D-6E8A-4147-A177-3AD203B41FA5}">
                      <a16:colId xmlns:a16="http://schemas.microsoft.com/office/drawing/2014/main" xmlns="" val="20001"/>
                    </a:ext>
                  </a:extLst>
                </a:gridCol>
                <a:gridCol w="980660">
                  <a:extLst>
                    <a:ext uri="{9D8B030D-6E8A-4147-A177-3AD203B41FA5}">
                      <a16:colId xmlns:a16="http://schemas.microsoft.com/office/drawing/2014/main" xmlns="" val="20002"/>
                    </a:ext>
                  </a:extLst>
                </a:gridCol>
                <a:gridCol w="1086576">
                  <a:extLst>
                    <a:ext uri="{9D8B030D-6E8A-4147-A177-3AD203B41FA5}">
                      <a16:colId xmlns:a16="http://schemas.microsoft.com/office/drawing/2014/main" xmlns="" val="20003"/>
                    </a:ext>
                  </a:extLst>
                </a:gridCol>
                <a:gridCol w="721904">
                  <a:extLst>
                    <a:ext uri="{9D8B030D-6E8A-4147-A177-3AD203B41FA5}">
                      <a16:colId xmlns:a16="http://schemas.microsoft.com/office/drawing/2014/main" xmlns="" val="20004"/>
                    </a:ext>
                  </a:extLst>
                </a:gridCol>
              </a:tblGrid>
              <a:tr h="524243">
                <a:tc rowSpan="2">
                  <a:txBody>
                    <a:bodyPr/>
                    <a:lstStyle/>
                    <a:p>
                      <a:pPr>
                        <a:lnSpc>
                          <a:spcPts val="1200"/>
                        </a:lnSpc>
                      </a:pPr>
                      <a:r>
                        <a:rPr lang="fr-FR" sz="1000" dirty="0">
                          <a:solidFill>
                            <a:srgbClr val="000066"/>
                          </a:solidFill>
                        </a:rPr>
                        <a:t>Paramètres</a:t>
                      </a:r>
                      <a:r>
                        <a:rPr lang="fr-FR" sz="1000" baseline="0" dirty="0">
                          <a:solidFill>
                            <a:srgbClr val="000066"/>
                          </a:solidFill>
                        </a:rPr>
                        <a:t> </a:t>
                      </a:r>
                    </a:p>
                    <a:p>
                      <a:pPr algn="ctr">
                        <a:lnSpc>
                          <a:spcPts val="1200"/>
                        </a:lnSpc>
                      </a:pPr>
                      <a:r>
                        <a:rPr lang="fr-FR" sz="1000" baseline="0" dirty="0">
                          <a:solidFill>
                            <a:srgbClr val="000066"/>
                          </a:solidFill>
                        </a:rPr>
                        <a:t>PK</a:t>
                      </a:r>
                      <a:endParaRPr lang="fr-FR" sz="1000" dirty="0">
                        <a:solidFill>
                          <a:srgbClr val="000066"/>
                        </a:solidFill>
                      </a:endParaRPr>
                    </a:p>
                  </a:txBody>
                  <a:tcPr anchor="ctr">
                    <a:lnR w="12700" cap="flat" cmpd="sng" algn="ctr">
                      <a:solidFill>
                        <a:schemeClr val="bg1"/>
                      </a:solidFill>
                      <a:prstDash val="solid"/>
                      <a:round/>
                      <a:headEnd type="none" w="med" len="med"/>
                      <a:tailEnd type="none" w="med" len="med"/>
                    </a:lnR>
                  </a:tcPr>
                </a:tc>
                <a:tc>
                  <a:txBody>
                    <a:bodyPr/>
                    <a:lstStyle/>
                    <a:p>
                      <a:pPr algn="ctr">
                        <a:lnSpc>
                          <a:spcPts val="1200"/>
                        </a:lnSpc>
                      </a:pPr>
                      <a:r>
                        <a:rPr lang="fr-FR" sz="1000" dirty="0">
                          <a:solidFill>
                            <a:srgbClr val="000066"/>
                          </a:solidFill>
                        </a:rPr>
                        <a:t>Insuffisance </a:t>
                      </a:r>
                    </a:p>
                    <a:p>
                      <a:pPr algn="ctr">
                        <a:lnSpc>
                          <a:spcPts val="1200"/>
                        </a:lnSpc>
                      </a:pPr>
                      <a:r>
                        <a:rPr lang="fr-FR" sz="1000" dirty="0">
                          <a:solidFill>
                            <a:srgbClr val="000066"/>
                          </a:solidFill>
                        </a:rPr>
                        <a:t>rénale</a:t>
                      </a:r>
                    </a:p>
                    <a:p>
                      <a:pPr algn="ctr">
                        <a:lnSpc>
                          <a:spcPts val="1200"/>
                        </a:lnSpc>
                      </a:pPr>
                      <a:r>
                        <a:rPr lang="fr-FR" sz="1000" dirty="0">
                          <a:solidFill>
                            <a:srgbClr val="000066"/>
                          </a:solidFill>
                        </a:rPr>
                        <a:t> sévère</a:t>
                      </a:r>
                      <a:r>
                        <a:rPr lang="fr-FR" sz="1000" baseline="0" dirty="0">
                          <a:solidFill>
                            <a:srgbClr val="000066"/>
                          </a:solidFill>
                        </a:rPr>
                        <a:t> </a:t>
                      </a:r>
                      <a:r>
                        <a:rPr lang="fr-FR" sz="1000" dirty="0">
                          <a:solidFill>
                            <a:srgbClr val="000066"/>
                          </a:solidFill>
                        </a:rPr>
                        <a:t>(n = 8)</a:t>
                      </a:r>
                    </a:p>
                  </a:txBody>
                  <a:tcPr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Fonction </a:t>
                      </a:r>
                    </a:p>
                    <a:p>
                      <a:pPr marL="0" marR="0" indent="0" algn="ctr"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rénale</a:t>
                      </a:r>
                    </a:p>
                    <a:p>
                      <a:pPr marL="0" marR="0" indent="0" algn="ctr"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 normale</a:t>
                      </a:r>
                    </a:p>
                  </a:txBody>
                  <a:tcPr anchor="ctr">
                    <a:lnB w="12700" cap="flat" cmpd="sng" algn="ctr">
                      <a:solidFill>
                        <a:schemeClr val="bg1"/>
                      </a:solidFill>
                      <a:prstDash val="solid"/>
                      <a:round/>
                      <a:headEnd type="none" w="med" len="med"/>
                      <a:tailEnd type="none" w="med" len="med"/>
                    </a:lnB>
                  </a:tcPr>
                </a:tc>
                <a:tc gridSpan="2">
                  <a:txBody>
                    <a:bodyPr/>
                    <a:lstStyle/>
                    <a:p>
                      <a:pPr marL="0" marR="0" indent="0" algn="ctr"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Insuffisance rénale sévère/</a:t>
                      </a:r>
                      <a:br>
                        <a:rPr lang="fr-FR" sz="1000" dirty="0">
                          <a:solidFill>
                            <a:srgbClr val="000066"/>
                          </a:solidFill>
                        </a:rPr>
                      </a:br>
                      <a:r>
                        <a:rPr lang="fr-FR" sz="1000" dirty="0">
                          <a:solidFill>
                            <a:srgbClr val="000066"/>
                          </a:solidFill>
                        </a:rPr>
                        <a:t>Fonction rénale normale</a:t>
                      </a:r>
                    </a:p>
                  </a:txBody>
                  <a:tcPr anchor="ctr">
                    <a:lnB w="12700" cap="flat" cmpd="sng" algn="ctr">
                      <a:solidFill>
                        <a:schemeClr val="bg1"/>
                      </a:solidFill>
                      <a:prstDash val="solid"/>
                      <a:round/>
                      <a:headEnd type="none" w="med" len="med"/>
                      <a:tailEnd type="none" w="med" len="med"/>
                    </a:lnB>
                  </a:tcPr>
                </a:tc>
                <a:tc hMerge="1">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0"/>
                  </a:ext>
                </a:extLst>
              </a:tr>
              <a:tr h="371259">
                <a:tc vMerge="1">
                  <a:txBody>
                    <a:bodyPr/>
                    <a:lstStyle/>
                    <a:p>
                      <a:pPr>
                        <a:lnSpc>
                          <a:spcPct val="75000"/>
                        </a:lnSpc>
                      </a:pPr>
                      <a:endParaRPr lang="fr-FR" sz="1000" dirty="0">
                        <a:solidFill>
                          <a:srgbClr val="000066"/>
                        </a:solidFill>
                      </a:endParaRPr>
                    </a:p>
                  </a:txBody>
                  <a:tcPr anchor="ctr">
                    <a:solidFill>
                      <a:schemeClr val="accent1"/>
                    </a:solidFill>
                  </a:tcPr>
                </a:tc>
                <a:tc>
                  <a:txBody>
                    <a:bodyPr/>
                    <a:lstStyle/>
                    <a:p>
                      <a:pPr algn="ctr">
                        <a:lnSpc>
                          <a:spcPts val="1200"/>
                        </a:lnSpc>
                      </a:pPr>
                      <a:r>
                        <a:rPr lang="fr-FR" sz="1000" dirty="0" err="1">
                          <a:solidFill>
                            <a:srgbClr val="000066"/>
                          </a:solidFill>
                        </a:rPr>
                        <a:t>Moy</a:t>
                      </a:r>
                      <a:r>
                        <a:rPr lang="fr-FR" sz="1000" baseline="0" dirty="0">
                          <a:solidFill>
                            <a:srgbClr val="000066"/>
                          </a:solidFill>
                        </a:rPr>
                        <a:t> </a:t>
                      </a:r>
                      <a:r>
                        <a:rPr lang="fr-FR" sz="1000" baseline="0" dirty="0" err="1">
                          <a:solidFill>
                            <a:srgbClr val="000066"/>
                          </a:solidFill>
                        </a:rPr>
                        <a:t>Geo</a:t>
                      </a:r>
                      <a:r>
                        <a:rPr lang="fr-FR" sz="1000" dirty="0">
                          <a:solidFill>
                            <a:srgbClr val="000066"/>
                          </a:solidFill>
                        </a:rPr>
                        <a:t> </a:t>
                      </a:r>
                    </a:p>
                    <a:p>
                      <a:pPr algn="ctr">
                        <a:lnSpc>
                          <a:spcPts val="1200"/>
                        </a:lnSpc>
                      </a:pPr>
                      <a:r>
                        <a:rPr lang="fr-FR" sz="1000" dirty="0">
                          <a:solidFill>
                            <a:srgbClr val="000066"/>
                          </a:solidFill>
                        </a:rPr>
                        <a:t>(IC 95 %)</a:t>
                      </a:r>
                    </a:p>
                  </a:txBody>
                  <a:tcPr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algn="ctr">
                        <a:lnSpc>
                          <a:spcPts val="1200"/>
                        </a:lnSpc>
                      </a:pPr>
                      <a:r>
                        <a:rPr lang="fr-FR" sz="1000" dirty="0" err="1">
                          <a:solidFill>
                            <a:srgbClr val="000066"/>
                          </a:solidFill>
                        </a:rPr>
                        <a:t>Moy</a:t>
                      </a:r>
                      <a:r>
                        <a:rPr lang="fr-FR" sz="1000" baseline="0" dirty="0">
                          <a:solidFill>
                            <a:srgbClr val="000066"/>
                          </a:solidFill>
                        </a:rPr>
                        <a:t> </a:t>
                      </a:r>
                      <a:r>
                        <a:rPr lang="fr-FR" sz="1000" baseline="0" dirty="0" err="1">
                          <a:solidFill>
                            <a:srgbClr val="000066"/>
                          </a:solidFill>
                        </a:rPr>
                        <a:t>Geo</a:t>
                      </a:r>
                      <a:r>
                        <a:rPr lang="fr-FR" sz="1000" dirty="0">
                          <a:solidFill>
                            <a:srgbClr val="000066"/>
                          </a:solidFill>
                        </a:rPr>
                        <a:t> </a:t>
                      </a:r>
                    </a:p>
                    <a:p>
                      <a:pPr algn="ctr">
                        <a:lnSpc>
                          <a:spcPts val="1200"/>
                        </a:lnSpc>
                      </a:pPr>
                      <a:r>
                        <a:rPr lang="fr-FR" sz="1000" dirty="0">
                          <a:solidFill>
                            <a:srgbClr val="000066"/>
                          </a:solidFill>
                        </a:rPr>
                        <a:t>(IC 95 %)</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algn="ctr">
                        <a:lnSpc>
                          <a:spcPts val="1200"/>
                        </a:lnSpc>
                      </a:pPr>
                      <a:r>
                        <a:rPr lang="fr-FR" sz="1000" dirty="0">
                          <a:solidFill>
                            <a:srgbClr val="000066"/>
                          </a:solidFill>
                        </a:rPr>
                        <a:t>RMG (IC 95 %)</a:t>
                      </a: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algn="ctr">
                        <a:lnSpc>
                          <a:spcPts val="1200"/>
                        </a:lnSpc>
                      </a:pPr>
                      <a:r>
                        <a:rPr lang="fr-FR" sz="1000" dirty="0" err="1">
                          <a:solidFill>
                            <a:srgbClr val="000066"/>
                          </a:solidFill>
                        </a:rPr>
                        <a:t>rMSE</a:t>
                      </a:r>
                      <a:endParaRPr lang="fr-FR" sz="1000" dirty="0">
                        <a:solidFill>
                          <a:srgbClr val="000066"/>
                        </a:solidFill>
                      </a:endParaRPr>
                    </a:p>
                  </a:txBody>
                  <a:tcPr anchor="ct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xmlns="" val="10001"/>
                  </a:ext>
                </a:extLst>
              </a:tr>
              <a:tr h="371259">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AUC</a:t>
                      </a:r>
                      <a:r>
                        <a:rPr lang="fr-FR" sz="1000" baseline="-25000" dirty="0">
                          <a:solidFill>
                            <a:srgbClr val="000066"/>
                          </a:solidFill>
                        </a:rPr>
                        <a:t>0-∞</a:t>
                      </a:r>
                    </a:p>
                    <a:p>
                      <a:pPr marL="0" marR="0" indent="0" algn="l" defTabSz="914400" rtl="0" eaLnBrk="1" fontAlgn="auto" latinLnBrk="0" hangingPunct="1">
                        <a:lnSpc>
                          <a:spcPts val="1200"/>
                        </a:lnSpc>
                        <a:spcBef>
                          <a:spcPts val="0"/>
                        </a:spcBef>
                        <a:spcAft>
                          <a:spcPts val="0"/>
                        </a:spcAft>
                        <a:buClrTx/>
                        <a:buSzTx/>
                        <a:buFontTx/>
                        <a:buNone/>
                        <a:tabLst/>
                        <a:defRPr/>
                      </a:pPr>
                      <a:r>
                        <a:rPr lang="fr-FR" sz="1000" dirty="0">
                          <a:solidFill>
                            <a:srgbClr val="000066"/>
                          </a:solidFill>
                        </a:rPr>
                        <a:t> (µ</a:t>
                      </a:r>
                      <a:r>
                        <a:rPr lang="fr-FR" sz="1000" dirty="0" err="1">
                          <a:solidFill>
                            <a:srgbClr val="000066"/>
                          </a:solidFill>
                        </a:rPr>
                        <a:t>M.h</a:t>
                      </a:r>
                      <a:r>
                        <a:rPr lang="fr-FR" sz="1000" dirty="0">
                          <a:solidFill>
                            <a:srgbClr val="000066"/>
                          </a:solidFill>
                        </a:rPr>
                        <a:t>))</a:t>
                      </a:r>
                    </a:p>
                  </a:txBody>
                  <a:tcPr anchor="ctr"/>
                </a:tc>
                <a:tc>
                  <a:txBody>
                    <a:bodyPr/>
                    <a:lstStyle/>
                    <a:p>
                      <a:pPr algn="ctr">
                        <a:lnSpc>
                          <a:spcPts val="1200"/>
                        </a:lnSpc>
                      </a:pPr>
                      <a:r>
                        <a:rPr lang="fr-FR" sz="1000" dirty="0">
                          <a:solidFill>
                            <a:srgbClr val="000066"/>
                          </a:solidFill>
                        </a:rPr>
                        <a:t>64,5 </a:t>
                      </a:r>
                    </a:p>
                    <a:p>
                      <a:pPr algn="ctr">
                        <a:lnSpc>
                          <a:spcPts val="1200"/>
                        </a:lnSpc>
                      </a:pPr>
                      <a:r>
                        <a:rPr lang="fr-FR" sz="1000" dirty="0">
                          <a:solidFill>
                            <a:srgbClr val="000066"/>
                          </a:solidFill>
                        </a:rPr>
                        <a:t>(47,4-87,8)</a:t>
                      </a:r>
                    </a:p>
                  </a:txBody>
                  <a:tcPr anchor="ctr">
                    <a:lnT w="28575" cap="flat" cmpd="sng" algn="ctr">
                      <a:solidFill>
                        <a:schemeClr val="bg1"/>
                      </a:solidFill>
                      <a:prstDash val="solid"/>
                      <a:round/>
                      <a:headEnd type="none" w="med" len="med"/>
                      <a:tailEnd type="none" w="med" len="med"/>
                    </a:lnT>
                  </a:tcPr>
                </a:tc>
                <a:tc>
                  <a:txBody>
                    <a:bodyPr/>
                    <a:lstStyle/>
                    <a:p>
                      <a:pPr algn="ctr">
                        <a:lnSpc>
                          <a:spcPts val="1200"/>
                        </a:lnSpc>
                      </a:pPr>
                      <a:r>
                        <a:rPr lang="fr-FR" sz="1000" dirty="0">
                          <a:solidFill>
                            <a:srgbClr val="000066"/>
                          </a:solidFill>
                        </a:rPr>
                        <a:t>45,1</a:t>
                      </a:r>
                    </a:p>
                    <a:p>
                      <a:pPr algn="ctr">
                        <a:lnSpc>
                          <a:spcPts val="1200"/>
                        </a:lnSpc>
                      </a:pPr>
                      <a:r>
                        <a:rPr lang="fr-FR" sz="1000" dirty="0">
                          <a:solidFill>
                            <a:srgbClr val="000066"/>
                          </a:solidFill>
                        </a:rPr>
                        <a:t> (33,2-61,4)</a:t>
                      </a:r>
                    </a:p>
                  </a:txBody>
                  <a:tcPr anchor="ctr">
                    <a:lnT w="28575" cap="flat" cmpd="sng" algn="ctr">
                      <a:solidFill>
                        <a:schemeClr val="bg1"/>
                      </a:solidFill>
                      <a:prstDash val="solid"/>
                      <a:round/>
                      <a:headEnd type="none" w="med" len="med"/>
                      <a:tailEnd type="none" w="med" len="med"/>
                    </a:lnT>
                  </a:tcPr>
                </a:tc>
                <a:tc>
                  <a:txBody>
                    <a:bodyPr/>
                    <a:lstStyle/>
                    <a:p>
                      <a:pPr algn="ctr">
                        <a:lnSpc>
                          <a:spcPts val="1200"/>
                        </a:lnSpc>
                      </a:pPr>
                      <a:r>
                        <a:rPr lang="fr-FR" sz="1000" dirty="0">
                          <a:solidFill>
                            <a:srgbClr val="000066"/>
                          </a:solidFill>
                        </a:rPr>
                        <a:t>1,43 (1,00-2,04)</a:t>
                      </a:r>
                    </a:p>
                  </a:txBody>
                  <a:tcPr anchor="ctr">
                    <a:lnT w="28575" cap="flat" cmpd="sng" algn="ctr">
                      <a:solidFill>
                        <a:schemeClr val="bg1"/>
                      </a:solidFill>
                      <a:prstDash val="solid"/>
                      <a:round/>
                      <a:headEnd type="none" w="med" len="med"/>
                      <a:tailEnd type="none" w="med" len="med"/>
                    </a:lnT>
                  </a:tcPr>
                </a:tc>
                <a:tc>
                  <a:txBody>
                    <a:bodyPr/>
                    <a:lstStyle/>
                    <a:p>
                      <a:pPr algn="ctr">
                        <a:lnSpc>
                          <a:spcPts val="1200"/>
                        </a:lnSpc>
                      </a:pPr>
                      <a:r>
                        <a:rPr lang="fr-FR" sz="1000" dirty="0">
                          <a:solidFill>
                            <a:srgbClr val="000066"/>
                          </a:solidFill>
                        </a:rPr>
                        <a:t>0,398</a:t>
                      </a:r>
                    </a:p>
                  </a:txBody>
                  <a:tcPr anchor="ctr">
                    <a:lnT w="28575" cap="flat" cmpd="sng" algn="ctr">
                      <a:solidFill>
                        <a:schemeClr val="bg1"/>
                      </a:solidFill>
                      <a:prstDash val="solid"/>
                      <a:round/>
                      <a:headEnd type="none" w="med" len="med"/>
                      <a:tailEnd type="none" w="med" len="med"/>
                    </a:lnT>
                  </a:tcPr>
                </a:tc>
                <a:extLst>
                  <a:ext uri="{0D108BD9-81ED-4DB2-BD59-A6C34878D82A}">
                    <a16:rowId xmlns:a16="http://schemas.microsoft.com/office/drawing/2014/main" xmlns="" val="10002"/>
                  </a:ext>
                </a:extLst>
              </a:tr>
              <a:tr h="371259">
                <a:tc>
                  <a:txBody>
                    <a:bodyPr/>
                    <a:lstStyle/>
                    <a:p>
                      <a:pPr>
                        <a:lnSpc>
                          <a:spcPts val="1200"/>
                        </a:lnSpc>
                      </a:pPr>
                      <a:r>
                        <a:rPr lang="fr-FR" sz="1000" dirty="0" err="1">
                          <a:solidFill>
                            <a:srgbClr val="000066"/>
                          </a:solidFill>
                        </a:rPr>
                        <a:t>C</a:t>
                      </a:r>
                      <a:r>
                        <a:rPr lang="fr-FR" sz="1000" baseline="-25000" dirty="0" err="1">
                          <a:solidFill>
                            <a:srgbClr val="000066"/>
                          </a:solidFill>
                        </a:rPr>
                        <a:t>max</a:t>
                      </a:r>
                      <a:r>
                        <a:rPr lang="fr-FR" sz="1000" dirty="0">
                          <a:solidFill>
                            <a:srgbClr val="000066"/>
                          </a:solidFill>
                        </a:rPr>
                        <a:t> (</a:t>
                      </a:r>
                      <a:r>
                        <a:rPr lang="fr-FR" sz="1000" dirty="0" err="1">
                          <a:solidFill>
                            <a:srgbClr val="000066"/>
                          </a:solidFill>
                        </a:rPr>
                        <a:t>nM</a:t>
                      </a:r>
                      <a:r>
                        <a:rPr lang="fr-FR" sz="1000" dirty="0">
                          <a:solidFill>
                            <a:srgbClr val="000066"/>
                          </a:solidFill>
                        </a:rPr>
                        <a:t>)</a:t>
                      </a:r>
                    </a:p>
                  </a:txBody>
                  <a:tcPr anchor="ctr"/>
                </a:tc>
                <a:tc>
                  <a:txBody>
                    <a:bodyPr/>
                    <a:lstStyle/>
                    <a:p>
                      <a:pPr algn="ctr">
                        <a:lnSpc>
                          <a:spcPts val="1200"/>
                        </a:lnSpc>
                      </a:pPr>
                      <a:r>
                        <a:rPr lang="fr-FR" sz="1000" dirty="0">
                          <a:solidFill>
                            <a:srgbClr val="000066"/>
                          </a:solidFill>
                        </a:rPr>
                        <a:t>1 580</a:t>
                      </a:r>
                    </a:p>
                    <a:p>
                      <a:pPr algn="ctr">
                        <a:lnSpc>
                          <a:spcPts val="1200"/>
                        </a:lnSpc>
                      </a:pPr>
                      <a:r>
                        <a:rPr lang="fr-FR" sz="1000" dirty="0">
                          <a:solidFill>
                            <a:srgbClr val="000066"/>
                          </a:solidFill>
                        </a:rPr>
                        <a:t> (1 210-2 080)</a:t>
                      </a:r>
                    </a:p>
                  </a:txBody>
                  <a:tcPr anchor="ctr"/>
                </a:tc>
                <a:tc>
                  <a:txBody>
                    <a:bodyPr/>
                    <a:lstStyle/>
                    <a:p>
                      <a:pPr algn="ctr">
                        <a:lnSpc>
                          <a:spcPts val="1200"/>
                        </a:lnSpc>
                      </a:pPr>
                      <a:r>
                        <a:rPr lang="fr-FR" sz="1000" dirty="0">
                          <a:solidFill>
                            <a:srgbClr val="000066"/>
                          </a:solidFill>
                        </a:rPr>
                        <a:t>1 900</a:t>
                      </a:r>
                    </a:p>
                    <a:p>
                      <a:pPr algn="ctr">
                        <a:lnSpc>
                          <a:spcPts val="1200"/>
                        </a:lnSpc>
                      </a:pPr>
                      <a:r>
                        <a:rPr lang="fr-FR" sz="1000" dirty="0">
                          <a:solidFill>
                            <a:srgbClr val="000066"/>
                          </a:solidFill>
                        </a:rPr>
                        <a:t> (1 450-2 500)</a:t>
                      </a:r>
                    </a:p>
                  </a:txBody>
                  <a:tcPr anchor="ctr"/>
                </a:tc>
                <a:tc>
                  <a:txBody>
                    <a:bodyPr/>
                    <a:lstStyle/>
                    <a:p>
                      <a:pPr algn="ctr">
                        <a:lnSpc>
                          <a:spcPts val="1200"/>
                        </a:lnSpc>
                      </a:pPr>
                      <a:r>
                        <a:rPr lang="fr-FR" sz="1000" dirty="0">
                          <a:solidFill>
                            <a:srgbClr val="000066"/>
                          </a:solidFill>
                        </a:rPr>
                        <a:t>0,83 (0,61-1,15)</a:t>
                      </a:r>
                    </a:p>
                  </a:txBody>
                  <a:tcPr anchor="ctr"/>
                </a:tc>
                <a:tc>
                  <a:txBody>
                    <a:bodyPr/>
                    <a:lstStyle/>
                    <a:p>
                      <a:pPr algn="ctr">
                        <a:lnSpc>
                          <a:spcPts val="1200"/>
                        </a:lnSpc>
                      </a:pPr>
                      <a:r>
                        <a:rPr lang="fr-FR" sz="1000" dirty="0">
                          <a:solidFill>
                            <a:srgbClr val="000066"/>
                          </a:solidFill>
                        </a:rPr>
                        <a:t>0,354</a:t>
                      </a:r>
                    </a:p>
                  </a:txBody>
                  <a:tcPr anchor="ctr"/>
                </a:tc>
                <a:extLst>
                  <a:ext uri="{0D108BD9-81ED-4DB2-BD59-A6C34878D82A}">
                    <a16:rowId xmlns:a16="http://schemas.microsoft.com/office/drawing/2014/main" xmlns="" val="10003"/>
                  </a:ext>
                </a:extLst>
              </a:tr>
              <a:tr h="371259">
                <a:tc>
                  <a:txBody>
                    <a:bodyPr/>
                    <a:lstStyle/>
                    <a:p>
                      <a:pPr>
                        <a:lnSpc>
                          <a:spcPts val="1200"/>
                        </a:lnSpc>
                      </a:pPr>
                      <a:r>
                        <a:rPr lang="fr-FR" sz="1000" dirty="0">
                          <a:solidFill>
                            <a:srgbClr val="000066"/>
                          </a:solidFill>
                        </a:rPr>
                        <a:t>C</a:t>
                      </a:r>
                      <a:r>
                        <a:rPr lang="fr-FR" sz="1000" baseline="-25000" dirty="0">
                          <a:solidFill>
                            <a:srgbClr val="000066"/>
                          </a:solidFill>
                        </a:rPr>
                        <a:t>24</a:t>
                      </a:r>
                      <a:r>
                        <a:rPr lang="fr-FR" sz="1000" dirty="0">
                          <a:solidFill>
                            <a:srgbClr val="000066"/>
                          </a:solidFill>
                        </a:rPr>
                        <a:t> (</a:t>
                      </a:r>
                      <a:r>
                        <a:rPr lang="fr-FR" sz="1000" dirty="0" err="1">
                          <a:solidFill>
                            <a:srgbClr val="000066"/>
                          </a:solidFill>
                        </a:rPr>
                        <a:t>nM</a:t>
                      </a:r>
                      <a:r>
                        <a:rPr lang="fr-FR" sz="1000" dirty="0">
                          <a:solidFill>
                            <a:srgbClr val="000066"/>
                          </a:solidFill>
                        </a:rPr>
                        <a:t>)</a:t>
                      </a:r>
                    </a:p>
                  </a:txBody>
                  <a:tcPr anchor="ctr"/>
                </a:tc>
                <a:tc>
                  <a:txBody>
                    <a:bodyPr/>
                    <a:lstStyle/>
                    <a:p>
                      <a:pPr algn="ctr">
                        <a:lnSpc>
                          <a:spcPts val="1200"/>
                        </a:lnSpc>
                      </a:pPr>
                      <a:r>
                        <a:rPr lang="fr-FR" sz="1000" dirty="0">
                          <a:solidFill>
                            <a:srgbClr val="000066"/>
                          </a:solidFill>
                        </a:rPr>
                        <a:t>943</a:t>
                      </a:r>
                    </a:p>
                    <a:p>
                      <a:pPr algn="ctr">
                        <a:lnSpc>
                          <a:spcPts val="1200"/>
                        </a:lnSpc>
                      </a:pPr>
                      <a:r>
                        <a:rPr lang="fr-FR" sz="1000" dirty="0">
                          <a:solidFill>
                            <a:srgbClr val="000066"/>
                          </a:solidFill>
                        </a:rPr>
                        <a:t> (710-1 250)</a:t>
                      </a:r>
                    </a:p>
                  </a:txBody>
                  <a:tcPr anchor="ctr"/>
                </a:tc>
                <a:tc>
                  <a:txBody>
                    <a:bodyPr/>
                    <a:lstStyle/>
                    <a:p>
                      <a:pPr algn="ctr">
                        <a:lnSpc>
                          <a:spcPts val="1200"/>
                        </a:lnSpc>
                      </a:pPr>
                      <a:r>
                        <a:rPr lang="fr-FR" sz="1000" dirty="0">
                          <a:solidFill>
                            <a:srgbClr val="000066"/>
                          </a:solidFill>
                        </a:rPr>
                        <a:t>684</a:t>
                      </a:r>
                    </a:p>
                    <a:p>
                      <a:pPr algn="ctr">
                        <a:lnSpc>
                          <a:spcPts val="1200"/>
                        </a:lnSpc>
                      </a:pPr>
                      <a:r>
                        <a:rPr lang="fr-FR" sz="1000" dirty="0">
                          <a:solidFill>
                            <a:srgbClr val="000066"/>
                          </a:solidFill>
                        </a:rPr>
                        <a:t> (515-908)</a:t>
                      </a:r>
                    </a:p>
                  </a:txBody>
                  <a:tcPr anchor="ctr"/>
                </a:tc>
                <a:tc>
                  <a:txBody>
                    <a:bodyPr/>
                    <a:lstStyle/>
                    <a:p>
                      <a:pPr algn="ctr">
                        <a:lnSpc>
                          <a:spcPts val="1200"/>
                        </a:lnSpc>
                      </a:pPr>
                      <a:r>
                        <a:rPr lang="fr-FR" sz="1000" dirty="0">
                          <a:solidFill>
                            <a:srgbClr val="000066"/>
                          </a:solidFill>
                        </a:rPr>
                        <a:t>1,38 (0,99-1,92)</a:t>
                      </a:r>
                    </a:p>
                  </a:txBody>
                  <a:tcPr anchor="ctr"/>
                </a:tc>
                <a:tc>
                  <a:txBody>
                    <a:bodyPr/>
                    <a:lstStyle/>
                    <a:p>
                      <a:pPr algn="ctr">
                        <a:lnSpc>
                          <a:spcPts val="1200"/>
                        </a:lnSpc>
                      </a:pPr>
                      <a:r>
                        <a:rPr lang="fr-FR" sz="1000" dirty="0">
                          <a:solidFill>
                            <a:srgbClr val="000066"/>
                          </a:solidFill>
                        </a:rPr>
                        <a:t>0,367</a:t>
                      </a:r>
                    </a:p>
                  </a:txBody>
                  <a:tcPr anchor="ctr"/>
                </a:tc>
                <a:extLst>
                  <a:ext uri="{0D108BD9-81ED-4DB2-BD59-A6C34878D82A}">
                    <a16:rowId xmlns:a16="http://schemas.microsoft.com/office/drawing/2014/main" xmlns="" val="10004"/>
                  </a:ext>
                </a:extLst>
              </a:tr>
              <a:tr h="371259">
                <a:tc>
                  <a:txBody>
                    <a:bodyPr/>
                    <a:lstStyle/>
                    <a:p>
                      <a:pPr>
                        <a:lnSpc>
                          <a:spcPts val="1200"/>
                        </a:lnSpc>
                      </a:pPr>
                      <a:r>
                        <a:rPr lang="fr-FR" sz="1000" dirty="0" err="1">
                          <a:solidFill>
                            <a:srgbClr val="000066"/>
                          </a:solidFill>
                        </a:rPr>
                        <a:t>T</a:t>
                      </a:r>
                      <a:r>
                        <a:rPr lang="fr-FR" sz="1000" baseline="-25000" dirty="0" err="1">
                          <a:solidFill>
                            <a:srgbClr val="000066"/>
                          </a:solidFill>
                        </a:rPr>
                        <a:t>max</a:t>
                      </a:r>
                      <a:r>
                        <a:rPr lang="fr-FR" sz="1000" dirty="0">
                          <a:solidFill>
                            <a:srgbClr val="000066"/>
                          </a:solidFill>
                        </a:rPr>
                        <a:t> (h)</a:t>
                      </a:r>
                    </a:p>
                  </a:txBody>
                  <a:tcPr anchor="ctr"/>
                </a:tc>
                <a:tc>
                  <a:txBody>
                    <a:bodyPr/>
                    <a:lstStyle/>
                    <a:p>
                      <a:pPr algn="ctr">
                        <a:lnSpc>
                          <a:spcPts val="1200"/>
                        </a:lnSpc>
                      </a:pPr>
                      <a:r>
                        <a:rPr lang="fr-FR" sz="1000" dirty="0">
                          <a:solidFill>
                            <a:srgbClr val="000066"/>
                          </a:solidFill>
                        </a:rPr>
                        <a:t>2,00</a:t>
                      </a:r>
                    </a:p>
                    <a:p>
                      <a:pPr algn="ctr">
                        <a:lnSpc>
                          <a:spcPts val="1200"/>
                        </a:lnSpc>
                      </a:pPr>
                      <a:r>
                        <a:rPr lang="fr-FR" sz="1000" dirty="0">
                          <a:solidFill>
                            <a:srgbClr val="000066"/>
                          </a:solidFill>
                        </a:rPr>
                        <a:t> (0,50-4,00)</a:t>
                      </a:r>
                    </a:p>
                  </a:txBody>
                  <a:tcPr anchor="ctr"/>
                </a:tc>
                <a:tc>
                  <a:txBody>
                    <a:bodyPr/>
                    <a:lstStyle/>
                    <a:p>
                      <a:pPr algn="ctr">
                        <a:lnSpc>
                          <a:spcPts val="1200"/>
                        </a:lnSpc>
                      </a:pPr>
                      <a:r>
                        <a:rPr lang="fr-FR" sz="1000" dirty="0">
                          <a:solidFill>
                            <a:srgbClr val="000066"/>
                          </a:solidFill>
                        </a:rPr>
                        <a:t>1,50</a:t>
                      </a:r>
                    </a:p>
                    <a:p>
                      <a:pPr algn="ctr">
                        <a:lnSpc>
                          <a:spcPts val="1200"/>
                        </a:lnSpc>
                      </a:pPr>
                      <a:r>
                        <a:rPr lang="fr-FR" sz="1000" dirty="0">
                          <a:solidFill>
                            <a:srgbClr val="000066"/>
                          </a:solidFill>
                        </a:rPr>
                        <a:t> (0,50-6,00)</a:t>
                      </a:r>
                    </a:p>
                  </a:txBody>
                  <a:tcPr anchor="ctr"/>
                </a:tc>
                <a:tc rowSpan="3" gridSpan="2">
                  <a:txBody>
                    <a:bodyPr/>
                    <a:lstStyle/>
                    <a:p>
                      <a:pPr algn="ctr">
                        <a:lnSpc>
                          <a:spcPts val="1200"/>
                        </a:lnSpc>
                      </a:pPr>
                      <a:endParaRPr lang="fr-FR" sz="1000" dirty="0">
                        <a:solidFill>
                          <a:srgbClr val="000066"/>
                        </a:solidFill>
                      </a:endParaRPr>
                    </a:p>
                  </a:txBody>
                  <a:tcPr anchor="ctr"/>
                </a:tc>
                <a:tc rowSpan="3" hMerge="1">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5"/>
                  </a:ext>
                </a:extLst>
              </a:tr>
              <a:tr h="218275">
                <a:tc>
                  <a:txBody>
                    <a:bodyPr/>
                    <a:lstStyle/>
                    <a:p>
                      <a:pPr>
                        <a:lnSpc>
                          <a:spcPts val="1200"/>
                        </a:lnSpc>
                      </a:pPr>
                      <a:r>
                        <a:rPr lang="fr-FR" sz="1000" dirty="0">
                          <a:solidFill>
                            <a:srgbClr val="000066"/>
                          </a:solidFill>
                        </a:rPr>
                        <a:t>T</a:t>
                      </a:r>
                      <a:r>
                        <a:rPr lang="fr-FR" sz="1000" baseline="-25000" dirty="0">
                          <a:solidFill>
                            <a:srgbClr val="000066"/>
                          </a:solidFill>
                        </a:rPr>
                        <a:t>1/2</a:t>
                      </a:r>
                      <a:r>
                        <a:rPr lang="fr-FR" sz="1000" dirty="0">
                          <a:solidFill>
                            <a:srgbClr val="000066"/>
                          </a:solidFill>
                        </a:rPr>
                        <a:t> (h)</a:t>
                      </a:r>
                    </a:p>
                  </a:txBody>
                  <a:tcPr anchor="ctr"/>
                </a:tc>
                <a:tc>
                  <a:txBody>
                    <a:bodyPr/>
                    <a:lstStyle/>
                    <a:p>
                      <a:pPr algn="ctr">
                        <a:lnSpc>
                          <a:spcPts val="1200"/>
                        </a:lnSpc>
                      </a:pPr>
                      <a:r>
                        <a:rPr lang="fr-FR" sz="1000" dirty="0">
                          <a:solidFill>
                            <a:srgbClr val="000066"/>
                          </a:solidFill>
                        </a:rPr>
                        <a:t>25,02</a:t>
                      </a:r>
                      <a:r>
                        <a:rPr lang="fr-FR" sz="1000" baseline="0" dirty="0">
                          <a:solidFill>
                            <a:srgbClr val="000066"/>
                          </a:solidFill>
                        </a:rPr>
                        <a:t> (36,4)</a:t>
                      </a:r>
                      <a:endParaRPr lang="fr-FR" sz="1000" dirty="0">
                        <a:solidFill>
                          <a:srgbClr val="000066"/>
                        </a:solidFill>
                      </a:endParaRPr>
                    </a:p>
                  </a:txBody>
                  <a:tcPr anchor="ctr"/>
                </a:tc>
                <a:tc>
                  <a:txBody>
                    <a:bodyPr/>
                    <a:lstStyle/>
                    <a:p>
                      <a:pPr algn="ctr">
                        <a:lnSpc>
                          <a:spcPts val="1200"/>
                        </a:lnSpc>
                      </a:pPr>
                      <a:r>
                        <a:rPr lang="fr-FR" sz="1000" dirty="0">
                          <a:solidFill>
                            <a:srgbClr val="000066"/>
                          </a:solidFill>
                        </a:rPr>
                        <a:t>16,69 (26,1)</a:t>
                      </a:r>
                    </a:p>
                  </a:txBody>
                  <a:tcPr anchor="ctr"/>
                </a:tc>
                <a:tc gridSpan="2" vMerge="1">
                  <a:txBody>
                    <a:bodyPr/>
                    <a:lstStyle/>
                    <a:p>
                      <a:pPr algn="ctr">
                        <a:lnSpc>
                          <a:spcPct val="75000"/>
                        </a:lnSpc>
                      </a:pPr>
                      <a:endParaRPr lang="fr-FR" sz="1000" dirty="0">
                        <a:solidFill>
                          <a:srgbClr val="000066"/>
                        </a:solidFill>
                      </a:endParaRPr>
                    </a:p>
                  </a:txBody>
                  <a:tcPr anchor="ctr"/>
                </a:tc>
                <a:tc hMerge="1" vMerge="1">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6"/>
                  </a:ext>
                </a:extLst>
              </a:tr>
              <a:tr h="218275">
                <a:tc>
                  <a:txBody>
                    <a:bodyPr/>
                    <a:lstStyle/>
                    <a:p>
                      <a:pPr>
                        <a:lnSpc>
                          <a:spcPts val="1200"/>
                        </a:lnSpc>
                      </a:pPr>
                      <a:r>
                        <a:rPr lang="fr-FR" sz="1000" dirty="0">
                          <a:solidFill>
                            <a:srgbClr val="000066"/>
                          </a:solidFill>
                        </a:rPr>
                        <a:t>CL/F (l/h)</a:t>
                      </a:r>
                    </a:p>
                  </a:txBody>
                  <a:tcPr anchor="ctr"/>
                </a:tc>
                <a:tc>
                  <a:txBody>
                    <a:bodyPr/>
                    <a:lstStyle/>
                    <a:p>
                      <a:pPr algn="ctr">
                        <a:lnSpc>
                          <a:spcPts val="1200"/>
                        </a:lnSpc>
                      </a:pPr>
                      <a:r>
                        <a:rPr lang="fr-FR" sz="1000" dirty="0">
                          <a:solidFill>
                            <a:srgbClr val="000066"/>
                          </a:solidFill>
                        </a:rPr>
                        <a:t>3,53 (63,9)</a:t>
                      </a:r>
                    </a:p>
                  </a:txBody>
                  <a:tcPr anchor="ctr"/>
                </a:tc>
                <a:tc>
                  <a:txBody>
                    <a:bodyPr/>
                    <a:lstStyle/>
                    <a:p>
                      <a:pPr algn="ctr">
                        <a:lnSpc>
                          <a:spcPts val="1200"/>
                        </a:lnSpc>
                      </a:pPr>
                      <a:r>
                        <a:rPr lang="fr-FR" sz="1000" dirty="0">
                          <a:solidFill>
                            <a:srgbClr val="000066"/>
                          </a:solidFill>
                        </a:rPr>
                        <a:t>5,38 (32,8)</a:t>
                      </a:r>
                    </a:p>
                  </a:txBody>
                  <a:tcPr anchor="ctr"/>
                </a:tc>
                <a:tc gridSpan="2" vMerge="1">
                  <a:txBody>
                    <a:bodyPr/>
                    <a:lstStyle/>
                    <a:p>
                      <a:pPr algn="ctr">
                        <a:lnSpc>
                          <a:spcPct val="75000"/>
                        </a:lnSpc>
                      </a:pPr>
                      <a:endParaRPr lang="fr-FR" sz="1000" dirty="0">
                        <a:solidFill>
                          <a:srgbClr val="000066"/>
                        </a:solidFill>
                      </a:endParaRPr>
                    </a:p>
                  </a:txBody>
                  <a:tcPr anchor="ctr"/>
                </a:tc>
                <a:tc hMerge="1" vMerge="1">
                  <a:txBody>
                    <a:bodyPr/>
                    <a:lstStyle/>
                    <a:p>
                      <a:pPr algn="ctr">
                        <a:lnSpc>
                          <a:spcPct val="75000"/>
                        </a:lnSpc>
                      </a:pPr>
                      <a:endParaRPr lang="fr-FR" sz="1000" dirty="0">
                        <a:solidFill>
                          <a:srgbClr val="000066"/>
                        </a:solidFill>
                      </a:endParaRPr>
                    </a:p>
                  </a:txBody>
                  <a:tcPr anchor="ctr"/>
                </a:tc>
                <a:extLst>
                  <a:ext uri="{0D108BD9-81ED-4DB2-BD59-A6C34878D82A}">
                    <a16:rowId xmlns:a16="http://schemas.microsoft.com/office/drawing/2014/main" xmlns="" val="10007"/>
                  </a:ext>
                </a:extLst>
              </a:tr>
            </a:tbl>
          </a:graphicData>
        </a:graphic>
      </p:graphicFrame>
      <p:sp>
        <p:nvSpPr>
          <p:cNvPr id="61" name="ZoneTexte 60"/>
          <p:cNvSpPr txBox="1"/>
          <p:nvPr/>
        </p:nvSpPr>
        <p:spPr>
          <a:xfrm>
            <a:off x="8784311" y="32575"/>
            <a:ext cx="325731" cy="246221"/>
          </a:xfrm>
          <a:prstGeom prst="rect">
            <a:avLst/>
          </a:prstGeom>
          <a:noFill/>
        </p:spPr>
        <p:txBody>
          <a:bodyPr wrap="none" rtlCol="0">
            <a:spAutoFit/>
          </a:bodyPr>
          <a:lstStyle/>
          <a:p>
            <a:pPr algn="r"/>
            <a:r>
              <a:rPr lang="fr-FR" sz="1000" b="1" dirty="0">
                <a:solidFill>
                  <a:schemeClr val="bg1"/>
                </a:solidFill>
              </a:rPr>
              <a:t>94</a:t>
            </a:r>
          </a:p>
        </p:txBody>
      </p:sp>
    </p:spTree>
    <p:extLst>
      <p:ext uri="{BB962C8B-B14F-4D97-AF65-F5344CB8AC3E}">
        <p14:creationId xmlns:p14="http://schemas.microsoft.com/office/powerpoint/2010/main" val="38274539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WMTOOLS" val="&lt;WMTools ver=&quot;1.0&quot;&gt;&lt;Timings time=&quot;03/08/2005 15:03:22&quot;&gt;&lt;Slide id=&quot;258&quot; dur=&quot;.922&quot;/&gt;&lt;Slide id=&quot;280&quot; dur=&quot;.563&quot;/&gt;&lt;Slide id=&quot;281&quot; dur=&quot;.343&quot;/&gt;&lt;Slide id=&quot;282&quot; dur=&quot;.266&quot;/&gt;&lt;Slide id=&quot;283&quot; dur=&quot;.328&quot;/&gt;&lt;Slide id=&quot;282&quot; dur=&quot;.141&quot;/&gt;&lt;Slide id=&quot;281&quot; dur=&quot;.078&quot;/&gt;&lt;Slide id=&quot;280&quot; dur=&quot;.187&quot;/&gt;&lt;Slide id=&quot;258&quot; dur=&quot;.454&quot;/&gt;&lt;/Timings&gt;&lt;/WMTools&gt;"/>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Meilleur CROI 2017">
  <a:themeElements>
    <a:clrScheme name="EACS 2007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EACS 2007">
      <a:majorFont>
        <a:latin typeface="Arial"/>
        <a:ea typeface=""/>
        <a:cs typeface="Arial"/>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2400" b="0" i="0" u="none" strike="noStrike" cap="none" normalizeH="0" baseline="0" smtClean="0">
            <a:ln>
              <a:noFill/>
            </a:ln>
            <a:solidFill>
              <a:schemeClr val="bg1"/>
            </a:solidFill>
            <a:effectLst/>
            <a:latin typeface="Arial" charset="0"/>
          </a:defRPr>
        </a:defPPr>
      </a:lstStyle>
    </a:lnDef>
  </a:objectDefaults>
  <a:extraClrSchemeLst>
    <a:extraClrScheme>
      <a:clrScheme name="EACS 2007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CS 2007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EACS 2007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CS 2007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EACS 2007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EACS 2007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EACS 2007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EACS 2007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EACS 2007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EACS 2007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EACS 2007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EACS 2007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0</TotalTime>
  <Words>34372</Words>
  <Application>Microsoft Office PowerPoint</Application>
  <PresentationFormat>Affichage à l'écran (4:3)</PresentationFormat>
  <Paragraphs>9752</Paragraphs>
  <Slides>247</Slides>
  <Notes>247</Notes>
  <HiddenSlides>0</HiddenSlides>
  <MMClips>0</MMClips>
  <ScaleCrop>false</ScaleCrop>
  <HeadingPairs>
    <vt:vector size="8" baseType="variant">
      <vt:variant>
        <vt:lpstr>Polices utilisées</vt:lpstr>
      </vt:variant>
      <vt:variant>
        <vt:i4>11</vt:i4>
      </vt:variant>
      <vt:variant>
        <vt:lpstr>Thème</vt:lpstr>
      </vt:variant>
      <vt:variant>
        <vt:i4>1</vt:i4>
      </vt:variant>
      <vt:variant>
        <vt:lpstr>Serveurs OLE incorporés</vt:lpstr>
      </vt:variant>
      <vt:variant>
        <vt:i4>2</vt:i4>
      </vt:variant>
      <vt:variant>
        <vt:lpstr>Titres des diapositives</vt:lpstr>
      </vt:variant>
      <vt:variant>
        <vt:i4>247</vt:i4>
      </vt:variant>
    </vt:vector>
  </HeadingPairs>
  <TitlesOfParts>
    <vt:vector size="261" baseType="lpstr">
      <vt:lpstr>Arial Unicode MS</vt:lpstr>
      <vt:lpstr>ＭＳ ゴシック</vt:lpstr>
      <vt:lpstr>MS PGothic</vt:lpstr>
      <vt:lpstr>MS PGothic</vt:lpstr>
      <vt:lpstr>Arial</vt:lpstr>
      <vt:lpstr>Calibri</vt:lpstr>
      <vt:lpstr>MS Mincho</vt:lpstr>
      <vt:lpstr>Symbol</vt:lpstr>
      <vt:lpstr>Times New Roman</vt:lpstr>
      <vt:lpstr>Trebuchet MS</vt:lpstr>
      <vt:lpstr>Wingdings</vt:lpstr>
      <vt:lpstr>Meilleur CROI 2017</vt:lpstr>
      <vt:lpstr>Document Flash</vt:lpstr>
      <vt:lpstr>Prism 6</vt:lpstr>
      <vt:lpstr>Présentation PowerPoint</vt:lpstr>
      <vt:lpstr>L’équipe de rédaction</vt:lpstr>
      <vt:lpstr>Mentions légales</vt:lpstr>
      <vt:lpstr>Sommaire</vt:lpstr>
      <vt:lpstr>XIVème CROI – LES POINTS MARQUANTS DE L’EDITION 2017</vt:lpstr>
      <vt:lpstr>Présentation PowerPoint</vt:lpstr>
      <vt:lpstr>Prévalence de la résistance chez les patients traités : évolution entre 2000 et 2015</vt:lpstr>
      <vt:lpstr>Essai ANRS 12249 TASP : analyse de la résistance transmise et de la réponse virologique  à TDF/FTC/EFV (1)</vt:lpstr>
      <vt:lpstr>Essai ANRS 12249 TASP : analyse de la résistance transmise et de la réponse virologique  à TDF/FTC/EFV (2)</vt:lpstr>
      <vt:lpstr>Essai ANRS 12249 TASP : analyse de la résistance transmise et de la réponse virologique  à TDF/FTC/EFV (3)</vt:lpstr>
      <vt:lpstr>Sélection des mutations L74F/V75I à l’échec  d’un traitement à base de RAL</vt:lpstr>
      <vt:lpstr>Un niveau de résistance élevé à DTG associé à des mutations en dehors de l’intégrase (1)</vt:lpstr>
      <vt:lpstr>Un niveau de résistance élevé à DTG associé à des mutations en dehors de l’intégrase (2)</vt:lpstr>
      <vt:lpstr>Analyse de la résistance chez les macaques traités par CAB LA pendant une primo-infection (1)</vt:lpstr>
      <vt:lpstr>Analyse de la résistance chez les macaques traités par CAB LA pendant une primo-infection (2)</vt:lpstr>
      <vt:lpstr>Analyse de la résistance chez les macaques traités par CAB LA pendant une primo-infection (3)</vt:lpstr>
      <vt:lpstr>Présentation PowerPoint</vt:lpstr>
      <vt:lpstr>Identification de corrélats immuns  de la protection contre l’acquisition du VIH (1)</vt:lpstr>
      <vt:lpstr>Identification de corrélats immuns  de la protection contre l’acquisition du VIH (2)</vt:lpstr>
      <vt:lpstr>Activation immune : les jeux sont faits  avant le début du traitement ARV (1)</vt:lpstr>
      <vt:lpstr>Activation immune : les jeux sont faits  avant le début du traitement ARV (2)</vt:lpstr>
      <vt:lpstr>Le titre d’anticorps anti-gp41 est le reflet  de la réplication virale résiduelle sous ARV</vt:lpstr>
      <vt:lpstr>Pas d’évidence de réplication résiduelle après 7 ans de suppression virologique chez les enfants traités dans les 1ers mois de vie </vt:lpstr>
      <vt:lpstr>Rôle du microbiote intestinal dans l’activation immunitaire chez les patients VIH</vt:lpstr>
      <vt:lpstr>Diminution paradoxale des lymphocytes CD4 sous traitement ARV : une nouvelle entité,  rare et de mécanisme inconnu</vt:lpstr>
      <vt:lpstr>Rebond virologique après arrêt des ARV chez des patients traités en primo-infection très récente (1)</vt:lpstr>
      <vt:lpstr>Rebond virologique après arrêt des ARV chez des patients traités en primo-infection très récente (2)</vt:lpstr>
      <vt:lpstr>Rebond virologique après arrêt des ARV chez des patients traités en primo-infection très récente (3)</vt:lpstr>
      <vt:lpstr>Identification de marqueurs de la réponse immunitaire innée prédictifs du rebond virologique (1)</vt:lpstr>
      <vt:lpstr>Identification de marqueurs de la réponse immunitaire innée prédictifs du rebond virologique (2)</vt:lpstr>
      <vt:lpstr>Pharmacologie séminale des INTI  et perspectives d’éradication (1)</vt:lpstr>
      <vt:lpstr>Pharmacologie séminale des INTI  et perspectives d’éradication (2)</vt:lpstr>
      <vt:lpstr>Concentrations des IP et INI dans les tissus lymphoïdes et gastro-intestinaux (1)</vt:lpstr>
      <vt:lpstr>Concentrations des IP et INI dans les tissus lymphoïdes et gastro-intestinaux (2)</vt:lpstr>
      <vt:lpstr>Pas d’association entre virémie résiduelle  et sous exposition systémique des ARV (1)</vt:lpstr>
      <vt:lpstr>Pas d’association entre virémie résiduelle  et sous exposition systémique des ARV (2)</vt:lpstr>
      <vt:lpstr>Distribution de l’ADN VIH-2 dans  les sous-populations cellulaires CD4+</vt:lpstr>
      <vt:lpstr>Pas de modification du réservoir cellulaire VIH suite  à une chimiothérapie à haute dose pour lymphome (1)</vt:lpstr>
      <vt:lpstr>Pas de modification du réservoir cellulaire VIH suite  à une chimiothérapie à haute dose pour lymphome (2)</vt:lpstr>
      <vt:lpstr>Traitement ARV « immédiat » chez les nouveau-nés infectés : cinétique de l’ADN VIH</vt:lpstr>
      <vt:lpstr>Agonistes  du TLR7 : stimulation de l’immunité  anti-VIH par une réponse IFN de type I produite par les CDp</vt:lpstr>
      <vt:lpstr>Agonistes du TLR7 : effets sur le réservoir cellulaire chez le singe (1)</vt:lpstr>
      <vt:lpstr>Agonistes du TLR7 : effets sur le réservoir cellulaire chez le singe (2)</vt:lpstr>
      <vt:lpstr>Agoniste de la protéine kinase C  pour réactiver le provirus latent</vt:lpstr>
      <vt:lpstr>Inhibiteur de HDAC + vaccin thérapeutique :  contrôle virologique après arrêt des ARV ? (1)</vt:lpstr>
      <vt:lpstr>Inhibiteur de HDAC + vaccin thérapeutique :  contrôle virologique après arrêt des ARV ? (2)</vt:lpstr>
      <vt:lpstr>Présentation PowerPoint</vt:lpstr>
      <vt:lpstr>Exposition plasmatique majorée de DRV/r mais pas de ATV/r, EFV ni DTG chez le sujet âgé</vt:lpstr>
      <vt:lpstr>Majoration de la biodisponibilité orale de DTG après écrasement des comprimés (1)</vt:lpstr>
      <vt:lpstr>Majoration de la biodisponibilité orale de DTG après écrasement des comprimés (2)</vt:lpstr>
      <vt:lpstr>Effet du sorbitol sur la pharmacocinétique  du 3TC chez l’adulte (1)</vt:lpstr>
      <vt:lpstr>Effet du sorbitol sur la pharmacocinétique  du 3TC chez l’adulte (2)</vt:lpstr>
      <vt:lpstr>Interaction PK entre cobicistat ou ritonavir  et DTG (1)</vt:lpstr>
      <vt:lpstr>Interaction PK entre cobicistat ou ritonavir  et DTG (2)</vt:lpstr>
      <vt:lpstr>Concentrations plasmatiques de DTG  et événements indésirables du SNC</vt:lpstr>
      <vt:lpstr>Concentrations de TFV-DP dans DBS  comme marqueur d’observance (1)</vt:lpstr>
      <vt:lpstr>Concentrations de TFV-DP dans DBS  comme marqueur d’observance (2)</vt:lpstr>
      <vt:lpstr>Concentrations de TFV-DP dans DBS  comme marqueur d’observance (3)</vt:lpstr>
      <vt:lpstr>Concentrations de TFV-DP dans DBS  comme marqueur d’observance (4)</vt:lpstr>
      <vt:lpstr>Présentation PowerPoint</vt:lpstr>
      <vt:lpstr>Essai DRIVE : DOR versus DRV/r (+ 2 INTI) en 1ère ligne (1)</vt:lpstr>
      <vt:lpstr>Essai DRIVE : DOR versus DRV/r (+ 2 INTI) en 1ère ligne (2)</vt:lpstr>
      <vt:lpstr>Essai DRIVE : DOR versus DRV/r (+ 2 INTI) en 1ère ligne (3)</vt:lpstr>
      <vt:lpstr>Essai DRIVE : DOR versus DRV/r (+ 2 INTI) en 1ère ligne (4)</vt:lpstr>
      <vt:lpstr>Essai DRIVE : DOR versus DRV/r (+ 2 INTI) en 1ère ligne (5)</vt:lpstr>
      <vt:lpstr>Essai DRIVE : DOR versus DRV/r (+ 2 INTI) en 1ère ligne (6)</vt:lpstr>
      <vt:lpstr>Essai DRIVE : DOR versus DRV/r (+ 2 INTI) en 1ère ligne (7)</vt:lpstr>
      <vt:lpstr>Essai DRIVE : DOR versus DRV/r (+ 2 INTI) en 1ère ligne (8)</vt:lpstr>
      <vt:lpstr>Essais GS-US-292-0104 et GS-US-292-0111 :  E/C/F/TAF qd vs E/C/F/TDF qd à S144 (1)</vt:lpstr>
      <vt:lpstr>Essais GS-US-292-0104 et GS-US-292-0111 :  E/C/F/TAF qd vs E/C/F/TDF qd à S144 (2)</vt:lpstr>
      <vt:lpstr>Essais GS-US-292-0104 et GS-US-292-0111 :  E/C/F/TAF qd vs E/C/F/TDF qd à S144 (3)</vt:lpstr>
      <vt:lpstr>Essais GS-US-292-0104 et GS-US-292-0111 :  E/C/F/TAF qd vs E/C/F/TDF qd à S144 (4)</vt:lpstr>
      <vt:lpstr>Essais GS-US-292-0104 et GS-US-292-0111 :  E/C/F/TAF qd vs E/C/F/TDF qd à S144 (5)</vt:lpstr>
      <vt:lpstr>Sélection d’une mutation dans l’intégrase  sous une 1ère ligne à base de DTG : 1er cas</vt:lpstr>
      <vt:lpstr>Essai ANRS 159 : TDF/FTC + RAL  chez les patients infectés par VIH-2 (1)</vt:lpstr>
      <vt:lpstr>Essai ANRS 159 : TDF/FTC + RAL  chez les patients infectés par VIH-2 (2)</vt:lpstr>
      <vt:lpstr>Essai DOMONO : échec de la monothérapie  de maintenance par DTG (1)</vt:lpstr>
      <vt:lpstr>Essai DOMONO : échec de la monothérapie  de maintenance par DTG (2)</vt:lpstr>
      <vt:lpstr>Essai DOMONO : échec de la monothérapie  de maintenance par DTG (3)</vt:lpstr>
      <vt:lpstr>Echec de la monothérapie de DTG : émergence de résistance (1)</vt:lpstr>
      <vt:lpstr>Echec de la monothérapie de DTG : émergence de résistance (2)</vt:lpstr>
      <vt:lpstr>Essais  SWORD-1 et SWORD-2 :  DTG + RPV en switch – Résultats à S48 (1)</vt:lpstr>
      <vt:lpstr>Essais  SWORD-1 et SWORD-2 :  DTG + RPV en switch – Résultats à S48 (2)</vt:lpstr>
      <vt:lpstr>Essais  SWORD-1 et SWORD-2 :  DTG + RPV en switch – Résultats à S48 (3)</vt:lpstr>
      <vt:lpstr>Essais  SWORD-1 et SWORD-2 :  DTG + RPV en switch – Résultats à S48 (4)</vt:lpstr>
      <vt:lpstr>Essais  SWORD-1 et SWORD-2 :  DTG + RPV en switch – Résultats à S48 (5)</vt:lpstr>
      <vt:lpstr>Essai LAMIDOL (ANS 167) : DTG + 3TC  en switch (1)</vt:lpstr>
      <vt:lpstr>Essai LAMIDOL (ANS 167) : DTG + 3TC  en switch (2)</vt:lpstr>
      <vt:lpstr>Essai LAMIDOL (ANS 167) : DTG + 3TC  en switch (3)</vt:lpstr>
      <vt:lpstr>E/C/F/TAF chez les femmes en succès virologique du groupe ATV/r de l’essai WAVES (1)</vt:lpstr>
      <vt:lpstr>E/C/F/TAF chez les femmes en succès virologique du groupe ATV/r de l’essai WAVES (2)</vt:lpstr>
      <vt:lpstr>E/C/F/TAF chez les femmes en succès virologique du groupe ATV/r de l’essai WAVES (3)</vt:lpstr>
      <vt:lpstr>Présentation PowerPoint</vt:lpstr>
      <vt:lpstr>MK-8591 (EFdA), nouvel INTI : diffusion dans les compartiments (1)</vt:lpstr>
      <vt:lpstr>MK-8591 (EFdA), nouvel INTI : diffusion dans les compartiments (2)</vt:lpstr>
      <vt:lpstr>GS-9131 : nouvel INTI actif sur des virus résistants (1)</vt:lpstr>
      <vt:lpstr>GS-9131 : nouvel INTI actif sur des virus résistants (2)</vt:lpstr>
      <vt:lpstr>GS-9131 : nouvel INTI actif sur des virus résistants (3)</vt:lpstr>
      <vt:lpstr>Doravirine : pharmacocinétique chez l’insuffisant rénal sévère</vt:lpstr>
      <vt:lpstr>Doravirine : interaction PK avec RTV (1)</vt:lpstr>
      <vt:lpstr>Doravirine : interaction PK avec RTV (2)</vt:lpstr>
      <vt:lpstr>Elsulfavirine, nouvel INNTI, vs EFV, en association avec TDF/FTC : phase 2b, résultats à S48 (1)</vt:lpstr>
      <vt:lpstr>Elsulfavirine, nouvel INNTI, vs EFV, en association avec TDF/FTC : phase 2b, résultats à S48 (2)</vt:lpstr>
      <vt:lpstr>GS-PI1 : nouvel IP oral, non boosté, qd  avec barrière génétique élevée (1)</vt:lpstr>
      <vt:lpstr>GS-PI1 : nouvel IP oral, non boosté, qd  avec barrière génétique élevée (2)</vt:lpstr>
      <vt:lpstr>GS-PI1 : nouvel IP oral, non boosté, qd  avec barrière génétique élevée (3)</vt:lpstr>
      <vt:lpstr>Bictégravir : pharmacologie clinique (1)</vt:lpstr>
      <vt:lpstr>Bictégravir : pharmacologie clinique (2)</vt:lpstr>
      <vt:lpstr>Bictégravir : pharmacologie clinique (3)</vt:lpstr>
      <vt:lpstr>Co-formulation de BIC + F/TAF en Single Tablet Regimen (STR)</vt:lpstr>
      <vt:lpstr>Bictégravir (BIC) versus DTG (+ FTC/TAF)  en 1ère ligne - Résultats à S48 de la phase 2 (1)</vt:lpstr>
      <vt:lpstr>Bictégravir (BIC) versus DTG (+ FTC/TAF)  en 1ère ligne - Résultats à S48 de la phase 2 (2)</vt:lpstr>
      <vt:lpstr>Inhibiteur de capside à longue durée d’action : évaluation pré-clinique (1)</vt:lpstr>
      <vt:lpstr>Inhibiteur de capside à longue durée d’action : évaluation pré-clinique (2)</vt:lpstr>
      <vt:lpstr>Ibalizumab (IBA) chez des patients en échec virologique avec un VIH multirésistant : essai pilote (1)</vt:lpstr>
      <vt:lpstr>Ibalizumab (IBA) chez des patients en échec virologique avec un VIH multirésistant : essai pilote (2)</vt:lpstr>
      <vt:lpstr>Anticorps UB-421 en monothérapie de substitution d’une multithérapie antirétrovirale : phase 2 (1)</vt:lpstr>
      <vt:lpstr>Anticorps UB-421 en monothérapie de substitution d’une multithérapie antirétrovirale : phase 2 (2)</vt:lpstr>
      <vt:lpstr>Traitements ARV à libération prolongée (1)</vt:lpstr>
      <vt:lpstr>Traitements ARV à libération prolongée (2)</vt:lpstr>
      <vt:lpstr>Réduction des doses orales d’EFV et LPV grâce aux nano-formulations solides (1)</vt:lpstr>
      <vt:lpstr>Réduction des doses orales d’EFV et LPV grâce aux nano-formulations solides (2)</vt:lpstr>
      <vt:lpstr>Réduction des doses orales d’EFV et LPV grâce aux nano-formulations solides (3)</vt:lpstr>
      <vt:lpstr>Prodrogue nano-formulée de cabotégravir (1)</vt:lpstr>
      <vt:lpstr>Prodrogue nano-formulée de cabotégravir (2)</vt:lpstr>
      <vt:lpstr>Implant « rechargeable » de FTC/TAF : évaluation chez des Rhésus macaques</vt:lpstr>
      <vt:lpstr>Implant biodégradable de TAF :  évaluation in vitro et in vivo chez le lapin </vt:lpstr>
      <vt:lpstr>Présentation PowerPoint</vt:lpstr>
      <vt:lpstr>Pharmacocinétique de RPV pendant  le 3ème trimestre de grossesse (1)</vt:lpstr>
      <vt:lpstr>Pharmacocinétique de RPV pendant  le 3ème trimestre de grossesse (2)</vt:lpstr>
      <vt:lpstr>Pharmacocinétique d’EVG/c pendant  la grossesse et en post-partum (1)</vt:lpstr>
      <vt:lpstr>Pharmacocinétique d’EVG/c pendant  la grossesse et en post-partum (2)</vt:lpstr>
      <vt:lpstr>Recherche de doses de RAL (granules)  chez le nouveau-né (1)</vt:lpstr>
      <vt:lpstr>Recherche de doses de RAL (granules)  chez le nouveau-né (2)</vt:lpstr>
      <vt:lpstr>Recherche de doses de RAL (granules)  chez le nouveau-né (3)</vt:lpstr>
      <vt:lpstr>E/C/F/TAF chez l’enfant VIH : pharmacocinétique, efficacité et tolérance</vt:lpstr>
      <vt:lpstr>Traitement ARV « immédiat » chez les nouveau-nés infectés : réponse virologique</vt:lpstr>
      <vt:lpstr>Essai BREATHER : EFV + 2 INTI 5 jours/7  versus 7 jours/7 – Résultats à S192 (1)</vt:lpstr>
      <vt:lpstr>Essai BREATHER : EFV + 2 INTI 5 jours/7  versus 7 jours/7 – Résultats à S192 (2)</vt:lpstr>
      <vt:lpstr>Présentation PowerPoint</vt:lpstr>
      <vt:lpstr>Neurosyphilis chez les patients VIH : y a-t-il des symptômes neurologiques prédictifs ? (1)</vt:lpstr>
      <vt:lpstr>Neurosyphilis chez les patients VIH : y a-t-il des symptômes neurologiques prédictifs ? (2)</vt:lpstr>
      <vt:lpstr>Neurosyphilis chez les patients VIH : y a-t-il des symptômes neurologiques prédictifs ? (3)</vt:lpstr>
      <vt:lpstr>Prophylaxie secondaire de toxoplasmose cérébrale : ne pas arrêter chez les patients avec CD4  entre 100 et 200/mm3</vt:lpstr>
      <vt:lpstr>L’initiation avec un INI est un facteur de risque d’IRIS : cohorte ATHENA</vt:lpstr>
      <vt:lpstr>L’initiation avec un INI est un facteur de risque d’IRIS : cohorte Dat’AIDS</vt:lpstr>
      <vt:lpstr>Prednisone pour la prévention de l'IRIS-TB : essai randomisé (1)</vt:lpstr>
      <vt:lpstr>Prednisone pour la prévention de l'IRIS-TB : essai randomisé (2)</vt:lpstr>
      <vt:lpstr>Prednisone pour la prévention de l'IRIS-TB : essai randomisé (3)</vt:lpstr>
      <vt:lpstr>QuantiFERON®-TB Gold versus QuantiFERON®-TB Gold Plus chez des adultes VIH+ et VIH- </vt:lpstr>
      <vt:lpstr>Diagnostic rapide de tuberculose et de résistance  à la rifampicine : Test Xpert Ultra versus  Xpert MTB/RIF</vt:lpstr>
      <vt:lpstr>Bédaquiline, prétomanide, moxifloxacine  et pyrazinamide (BPaMZ) pour le traitement  de la tuberculose sensible et multirésistante (1)</vt:lpstr>
      <vt:lpstr>Bédaquiline, prétomanide, moxifloxacine  et pyrazinamide (BPaMZ) pour le traitement  de la tuberculose sensible et multirésistante (2)</vt:lpstr>
      <vt:lpstr>Bédaquiline, prétomanide, moxifloxacine et pyrazinamide (BPaMZ) pour le traitement  de la tuberculose sensible et multirésistante (3)</vt:lpstr>
      <vt:lpstr>Bédaquiline, prétomanide, moxifloxacine  et pyrazinamide (BPaMZ) pour le traitement  de la tuberculose sensible et multirésistante (4)</vt:lpstr>
      <vt:lpstr>Essai NIX-TB : prétomanide, bédaquiline  et linézolide dans la tuberculose XDR (1)</vt:lpstr>
      <vt:lpstr>Essai NIX-TB : prétomanide, bédaquiline  et linézolide dans la tuberculose XDR (2)</vt:lpstr>
      <vt:lpstr>Essai TEMPRANO : bénéfice de la prophylaxie par isoniazide à long terme (1)</vt:lpstr>
      <vt:lpstr>Essai TEMPRANO : bénéfice de la prophylaxie par isoniazide à long terme (2)</vt:lpstr>
      <vt:lpstr>Essai TEMPRANO : bénéfice de la prophylaxie par isoniazide à long terme (3)</vt:lpstr>
      <vt:lpstr>Essai AMBITION-CM : amphotéricine B liposomale à forte dose dans la cryptococcose méningée (1)</vt:lpstr>
      <vt:lpstr>Essai AMBITION-CM : amphotéricine B liposomale à forte dose dans la cryptococcose méningée (2)</vt:lpstr>
      <vt:lpstr>Essai AMBITION-CM : amphotéricine B liposomale à forte dose dans la cryptococcose méningée (3)</vt:lpstr>
      <vt:lpstr>Traitement des infections à Talaromyces marneffei chez les VIH (1)</vt:lpstr>
      <vt:lpstr>Traitement des infections à Talaromyces marneffei chez les VIH (2)</vt:lpstr>
      <vt:lpstr>Traitement des infections à Talaromyces marneffei chez les VIH (3)</vt:lpstr>
      <vt:lpstr>Traitement des infections à Talaromyces marneffei chez les VIH (4)</vt:lpstr>
      <vt:lpstr>Traitement des infections à Talaromyces marneffei chez les VIH (5)</vt:lpstr>
      <vt:lpstr>Traitement des infections à Talaromyces marneffei chez les VIH (6)</vt:lpstr>
      <vt:lpstr>Présentation PowerPoint</vt:lpstr>
      <vt:lpstr>Inflammation et coagulation et risque d'événements cliniques : essai START (1)</vt:lpstr>
      <vt:lpstr>Inflammation et coagulation et risque d'événements cliniques : essai START (2)</vt:lpstr>
      <vt:lpstr>Effet de l'introduction d'un traitement ARV sur l'inflammation et la coagulation : essai START (1)</vt:lpstr>
      <vt:lpstr>Effet de l'introduction d'un traitement ARV sur l'inflammation et la coagulation : essai START (2)</vt:lpstr>
      <vt:lpstr>Canakinumab, inhibiteur de l'IL-1β, chez des patients VIH à haut risque cardiovasculaire (1)</vt:lpstr>
      <vt:lpstr>Canakinumab, inhibiteur de l'IL-1β, chez des patients VIH à haut risque cardiovasculaire (2)</vt:lpstr>
      <vt:lpstr>Evénements cardiovasculaires et exposition  à DRV/r et ATV/r : cohorte D:A:D (1)</vt:lpstr>
      <vt:lpstr>Evénements cardiovasculaires et exposition  à DRV/r et ATV/r : cohorte D:A:D (2)</vt:lpstr>
      <vt:lpstr>Evénements cardiovasculaires et exposition  à DRV/r et ATV/r : cohorte D:A:D (3)</vt:lpstr>
      <vt:lpstr>Evénements cardiovasculaires et exposition  à DRV/r : cohorte D:A:D</vt:lpstr>
      <vt:lpstr>IDM chez les patients VIH : impact respectif des facteurs de risque modifiables (1)</vt:lpstr>
      <vt:lpstr>IDM chez les patients VIH : impact respectif des facteurs de risque modifiables (2)</vt:lpstr>
      <vt:lpstr>Facteurs de risque modifiables pour la prévention de la morbidité chez les patients VIH </vt:lpstr>
      <vt:lpstr>Trouble ventilatoire obstructif chez les fumeurs  VIH de plus de 40 ans (1)</vt:lpstr>
      <vt:lpstr>Trouble ventilatoire obstructif chez les fumeurs  VIH de plus de 40 ans (2)</vt:lpstr>
      <vt:lpstr>Intensification par MVC d’une monothérapie de DRV/r : pas d’impact neurocognitif</vt:lpstr>
      <vt:lpstr>Un rapport CV LCS / plasma &gt; 1 est associé  à la présence de troubles neurocognitifs  chez les patients non traités</vt:lpstr>
      <vt:lpstr>Longueur des télomères des leucocytes sanguins au cours des troubles neurocognitifs</vt:lpstr>
      <vt:lpstr>Maladie des petits vaisseaux cérébraux  chez les patients VIH en succès virologique (1)</vt:lpstr>
      <vt:lpstr>Maladie des petits vaisseaux cérébraux  chez les patients VIH en succès virologique (2)</vt:lpstr>
      <vt:lpstr>Maladie des petits vaisseaux cérébraux  chez les patients VIH en succès virologique (3)</vt:lpstr>
      <vt:lpstr>Maladie des petits vaisseaux cérébraux  chez les patients VIH en succès virologique (4)</vt:lpstr>
      <vt:lpstr>Longueur des télomères et exposition à TDF (1)</vt:lpstr>
      <vt:lpstr>Longueur des télomères et exposition à TDF (2)</vt:lpstr>
      <vt:lpstr>Profil métabolique des jeunes adultes infectés  par le VIH par voie maternelle : cohorte COVERTE</vt:lpstr>
      <vt:lpstr>Etude ECHAM : stéatose et fibrose hépatiques  chez des mono-infectés VIH européens à risque (1)</vt:lpstr>
      <vt:lpstr>Etude ECHAM : stéatose et fibrose hépatiques  chez des mono-infectés VIH européens à risque (2)</vt:lpstr>
      <vt:lpstr>Etude ECHAM : stéatose et fibrose hépatiques  chez des mono-infectés VIH européens à risque (3)</vt:lpstr>
      <vt:lpstr>Insuffisance rénale chronique et exposition  à DRV/r : pas d’association dans la cohorte D:A:D</vt:lpstr>
      <vt:lpstr>Switch de TDF vers TAF chez les adultes VIH avec DMO basse : évolution de la DMO et facteurs prédictifs (1)</vt:lpstr>
      <vt:lpstr>Switch de TDF vers TAF chez les adultes VIH avec DMO basse : évolution de la DMO et facteurs prédictifs (2)</vt:lpstr>
      <vt:lpstr>Vitamine D à forte dose vs faible dose  chez des jeunes adultes sous TDF (1)</vt:lpstr>
      <vt:lpstr>Vitamine D à forte dose vs faible dose  chez des jeunes adultes sous TDF (2)</vt:lpstr>
      <vt:lpstr>Vitamine D 1 000 UI/j versus 3 000 UI/j  chez des femmes VIH ménopausées (1)</vt:lpstr>
      <vt:lpstr>Vitamine D 1 000 UI/j versus 3 000 UI/j  chez des femmes VIH ménopausées (2)</vt:lpstr>
      <vt:lpstr>Vitamine D 1 000 UI/j versus 3 000 UI/j  chez des femmes VIH ménopausées (3)</vt:lpstr>
      <vt:lpstr>1 dose de zolédronate prévient la perte osseuse  liée à l’initiation des ARV – Résultats à 3 ans (1)</vt:lpstr>
      <vt:lpstr>1 dose de zolédronate prévient la perte osseuse  liée à l’initiation des ARV – Résultats à 3 ans (2)</vt:lpstr>
      <vt:lpstr>Sevrage tabagique : impact sur l’incidence  du cancer (cohorte D:A:D) (1)</vt:lpstr>
      <vt:lpstr>Sevrage tabagique : impact sur l’incidence  du cancer (cohorte D:A:D) (2)</vt:lpstr>
      <vt:lpstr>Sevrage tabagique : impact sur l’incidence  du cancer (cohorte D:A:D) (3)</vt:lpstr>
      <vt:lpstr>Sevrage tabagique : impact sur l’incidence  du cancer (cohorte D:A:D) (4)</vt:lpstr>
      <vt:lpstr>Sevrage tabagique : impact sur l’incidence  du cancer (cohorte D:A:D) (5)</vt:lpstr>
      <vt:lpstr>Quelle est la meilleure stratégie pour diminuer l’incidence du cancer anal chez les MSM  ?</vt:lpstr>
      <vt:lpstr>Traitement des dysplasies du col de haut grade : cryothérapie vs conisation à l’anse (1)</vt:lpstr>
      <vt:lpstr>Traitement des dysplasies du col de haut grade : cryothérapie vs conisation à l’anse (2)</vt:lpstr>
      <vt:lpstr>Traitement des dysplasies du col de haut grade : cryothérapie vs conisation à l’anse (3)</vt:lpstr>
      <vt:lpstr>Dysplasie CIN2 du col utérin :  évolution chez les femmes VIH (1)</vt:lpstr>
      <vt:lpstr>Dysplasie CIN2 du col utérin :  évolution chez les femmes VIH (2)</vt:lpstr>
      <vt:lpstr>Présentation PowerPoint</vt:lpstr>
      <vt:lpstr>Co-infection VIH-VHC en France en 2012-2015 (1)</vt:lpstr>
      <vt:lpstr>Co-infection VIH-VHC en France en 2012-2015 (2) Initiation de traitements anti-VHC</vt:lpstr>
      <vt:lpstr>Co-infection VIH-VHC en France en 2012-2015 (3)</vt:lpstr>
      <vt:lpstr>Carcinome hépatocellulaire après RVS avec des traitements sans IFN chez les co-infectés VIH-VHC (1)</vt:lpstr>
      <vt:lpstr>Carcinome hépatocellulaire après RVS avec des traitements sans IFN chez les co-infectés VIH-VHC (2)</vt:lpstr>
      <vt:lpstr>Carcinome hépatocellulaire après RVS avec des traitements sans IFN chez les co-infectés VIH-VHC (3)</vt:lpstr>
      <vt:lpstr>Fréquence élevée des infections aiguës  à VHC chez les HSH : 3 études</vt:lpstr>
      <vt:lpstr>Infections aiguës VHC chez les HSH VIH : réduction de l’incidence aux Pays-Bas depuis l’accès élargi aux AAD</vt:lpstr>
      <vt:lpstr>Essais RESCUE et ACTG A5348 :  LDV/SOF ± RBV pour le retraitement d’échecs  de traitements avec SOF (1)</vt:lpstr>
      <vt:lpstr>Essais RESCUE et ACTG A5348 :  LDV/SOF ± RBV pour le retraitement d’échecs  de traitements avec SOF (2)</vt:lpstr>
      <vt:lpstr>Essais RESCUE et ACTG A5348 :  LDV/SOF ± RBV pour le retraitement d’échecs  de traitements avec SOF (3)</vt:lpstr>
      <vt:lpstr>Essais RESCUE et ACTG A5348 :  LDV/SOF ± RBV pour le retraitement d’échecs  de traitements avec SOF (4)</vt:lpstr>
      <vt:lpstr>Glécaprévir/pibrentasvir : interaction PK avec les STR d’INI (1)</vt:lpstr>
      <vt:lpstr>Glécaprévir/pibrentasvir : interaction PK avec les STR d’INI (2)</vt:lpstr>
      <vt:lpstr>Interaction PK entre cobicistat ou ritonavir  et dabigatran (1)</vt:lpstr>
      <vt:lpstr>Interaction PK entre cobicistat ou ritonavir  et dabigatran (2)</vt:lpstr>
      <vt:lpstr>Présentation PowerPoint</vt:lpstr>
      <vt:lpstr>Doxycycline en prophylaxie post-exposition des IST bactériennes : étude randomisée dans la phase ouverte de l’essai IPERGAY (1)</vt:lpstr>
      <vt:lpstr>Doxycycline en prophylaxie post-exposition des IST bactériennes : étude randomisée dans la phase ouverte de l’essai IPERGAY (2)</vt:lpstr>
      <vt:lpstr>Doxycycline en prophylaxie post-exposition des IST bactériennes : étude randomisée dans la phase ouverte de l’essai IPERGAY (3)</vt:lpstr>
      <vt:lpstr>Doxycycline en prophylaxie post-exposition des IST bactériennes : étude randomisée dans la phase ouverte de l’essai IPERGAY (4)</vt:lpstr>
      <vt:lpstr>Doxycycline en prophylaxie post-exposition des IST bactériennes : étude randomisée dans la phase ouverte de l’essai IPERGAY (5)</vt:lpstr>
      <vt:lpstr>Doxycycline en prophylaxie post-exposition des IST bactériennes : étude randomisée dans la phase ouverte de l’essai IPERGAY (6)</vt:lpstr>
      <vt:lpstr>Echecs de PrEP dans l’essai  HPTN 067/ADAPT (1)</vt:lpstr>
      <vt:lpstr>Echecs de PrEP dans l’essai  HPTN 067/ADAPT (2)</vt:lpstr>
      <vt:lpstr>Essai HPTN 076 : PrEP injectable  avec RPV LA (1)</vt:lpstr>
      <vt:lpstr>Essai HPTN 076 : PrEP injectable  avec RPV LA (2)</vt:lpstr>
    </vt:vector>
  </TitlesOfParts>
  <Company>AEI - www.aei.fr</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 Meilleur de la CROI 2017</dc:title>
  <dc:creator>C. Charpentier, B. Hoen, G. Peytavin, F. Raffi, J. Reynes</dc:creator>
  <cp:lastModifiedBy>Charles</cp:lastModifiedBy>
  <cp:revision>508</cp:revision>
  <cp:lastPrinted>2017-03-08T11:04:33Z</cp:lastPrinted>
  <dcterms:created xsi:type="dcterms:W3CDTF">2005-01-17T22:37:16Z</dcterms:created>
  <dcterms:modified xsi:type="dcterms:W3CDTF">2017-03-08T17:54:32Z</dcterms:modified>
</cp:coreProperties>
</file>